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Default Extension="jpg" ContentType="image/jpg"/>
  <Default Extension="png" ContentType="image/png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</p:sldIdLst>
  <p:sldSz cx="12192000" cy="6858000"/>
  <p:notesSz cx="12192000" cy="685800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Relationship Id="rId57" Type="http://schemas.openxmlformats.org/officeDocument/2006/relationships/slide" Target="slides/slide52.xml"/><Relationship Id="rId58" Type="http://schemas.openxmlformats.org/officeDocument/2006/relationships/slide" Target="slides/slide53.xml"/><Relationship Id="rId59" Type="http://schemas.openxmlformats.org/officeDocument/2006/relationships/slide" Target="slides/slide54.xml"/><Relationship Id="rId60" Type="http://schemas.openxmlformats.org/officeDocument/2006/relationships/slide" Target="slides/slide55.xml"/><Relationship Id="rId61" Type="http://schemas.openxmlformats.org/officeDocument/2006/relationships/slide" Target="slides/slide56.xml"/><Relationship Id="rId62" Type="http://schemas.openxmlformats.org/officeDocument/2006/relationships/slide" Target="slides/slide57.xml"/><Relationship Id="rId63" Type="http://schemas.openxmlformats.org/officeDocument/2006/relationships/slide" Target="slides/slide58.xml"/><Relationship Id="rId64" Type="http://schemas.openxmlformats.org/officeDocument/2006/relationships/slide" Target="slides/slide59.xml"/><Relationship Id="rId65" Type="http://schemas.openxmlformats.org/officeDocument/2006/relationships/slide" Target="slides/slide60.xml"/><Relationship Id="rId66" Type="http://schemas.openxmlformats.org/officeDocument/2006/relationships/slide" Target="slides/slide61.xml"/><Relationship Id="rId67" Type="http://schemas.openxmlformats.org/officeDocument/2006/relationships/slide" Target="slides/slide62.xml"/><Relationship Id="rId68" Type="http://schemas.openxmlformats.org/officeDocument/2006/relationships/slide" Target="slides/slide63.xml"/><Relationship Id="rId69" Type="http://schemas.openxmlformats.org/officeDocument/2006/relationships/slide" Target="slides/slide64.xml"/><Relationship Id="rId70" Type="http://schemas.openxmlformats.org/officeDocument/2006/relationships/slide" Target="slides/slide65.xml"/><Relationship Id="rId71" Type="http://schemas.openxmlformats.org/officeDocument/2006/relationships/slide" Target="slides/slide66.xml"/><Relationship Id="rId72" Type="http://schemas.openxmlformats.org/officeDocument/2006/relationships/slide" Target="slides/slide67.xml"/><Relationship Id="rId73" Type="http://schemas.openxmlformats.org/officeDocument/2006/relationships/slide" Target="slides/slide68.xml"/><Relationship Id="rId74" Type="http://schemas.openxmlformats.org/officeDocument/2006/relationships/slide" Target="slides/slide69.xml"/><Relationship Id="rId75" Type="http://schemas.openxmlformats.org/officeDocument/2006/relationships/slide" Target="slides/slide70.xml"/><Relationship Id="rId76" Type="http://schemas.openxmlformats.org/officeDocument/2006/relationships/slide" Target="slides/slide71.xml"/><Relationship Id="rId77" Type="http://schemas.openxmlformats.org/officeDocument/2006/relationships/slide" Target="slides/slide72.xml"/><Relationship Id="rId78" Type="http://schemas.openxmlformats.org/officeDocument/2006/relationships/slide" Target="slides/slide73.xml"/><Relationship Id="rId79" Type="http://schemas.openxmlformats.org/officeDocument/2006/relationships/slide" Target="slides/slide74.xml"/><Relationship Id="rId80" Type="http://schemas.openxmlformats.org/officeDocument/2006/relationships/slide" Target="slides/slide75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1" i="0">
                <a:solidFill>
                  <a:srgbClr val="03234D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000" b="1" i="0">
                <a:solidFill>
                  <a:srgbClr val="03234D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000" b="1" i="0">
                <a:solidFill>
                  <a:srgbClr val="03234D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000" b="1" i="0">
                <a:solidFill>
                  <a:srgbClr val="03234D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24077" y="204977"/>
            <a:ext cx="10092690" cy="5137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1" i="0">
                <a:solidFill>
                  <a:srgbClr val="03234D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67333" y="2772917"/>
            <a:ext cx="5070475" cy="15100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Relationship Id="rId3" Type="http://schemas.openxmlformats.org/officeDocument/2006/relationships/image" Target="../media/image2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image" Target="../media/image19.png"/><Relationship Id="rId6" Type="http://schemas.openxmlformats.org/officeDocument/2006/relationships/image" Target="../media/image10.png"/><Relationship Id="rId7" Type="http://schemas.openxmlformats.org/officeDocument/2006/relationships/image" Target="../media/image24.png"/><Relationship Id="rId8" Type="http://schemas.openxmlformats.org/officeDocument/2006/relationships/image" Target="../media/image40.png"/><Relationship Id="rId9" Type="http://schemas.openxmlformats.org/officeDocument/2006/relationships/image" Target="../media/image41.png"/><Relationship Id="rId10" Type="http://schemas.openxmlformats.org/officeDocument/2006/relationships/image" Target="../media/image42.png"/><Relationship Id="rId11" Type="http://schemas.openxmlformats.org/officeDocument/2006/relationships/image" Target="../media/image43.png"/><Relationship Id="rId12" Type="http://schemas.openxmlformats.org/officeDocument/2006/relationships/image" Target="../media/image44.png"/><Relationship Id="rId13" Type="http://schemas.openxmlformats.org/officeDocument/2006/relationships/image" Target="../media/image45.png"/><Relationship Id="rId14" Type="http://schemas.openxmlformats.org/officeDocument/2006/relationships/image" Target="../media/image46.png"/><Relationship Id="rId15" Type="http://schemas.openxmlformats.org/officeDocument/2006/relationships/image" Target="../media/image47.png"/><Relationship Id="rId16" Type="http://schemas.openxmlformats.org/officeDocument/2006/relationships/image" Target="../media/image48.png"/><Relationship Id="rId17" Type="http://schemas.openxmlformats.org/officeDocument/2006/relationships/image" Target="../media/image49.png"/><Relationship Id="rId18" Type="http://schemas.openxmlformats.org/officeDocument/2006/relationships/image" Target="../media/image50.png"/><Relationship Id="rId19" Type="http://schemas.openxmlformats.org/officeDocument/2006/relationships/image" Target="../media/image51.png"/><Relationship Id="rId20" Type="http://schemas.openxmlformats.org/officeDocument/2006/relationships/image" Target="../media/image52.png"/><Relationship Id="rId21" Type="http://schemas.openxmlformats.org/officeDocument/2006/relationships/image" Target="../media/image53.png"/><Relationship Id="rId22" Type="http://schemas.openxmlformats.org/officeDocument/2006/relationships/image" Target="../media/image54.png"/><Relationship Id="rId23" Type="http://schemas.openxmlformats.org/officeDocument/2006/relationships/image" Target="../media/image55.png"/><Relationship Id="rId24" Type="http://schemas.openxmlformats.org/officeDocument/2006/relationships/image" Target="../media/image56.png"/><Relationship Id="rId25" Type="http://schemas.openxmlformats.org/officeDocument/2006/relationships/image" Target="../media/image26.png"/><Relationship Id="rId26" Type="http://schemas.openxmlformats.org/officeDocument/2006/relationships/image" Target="../media/image57.png"/><Relationship Id="rId27" Type="http://schemas.openxmlformats.org/officeDocument/2006/relationships/image" Target="../media/image58.png"/><Relationship Id="rId28" Type="http://schemas.openxmlformats.org/officeDocument/2006/relationships/image" Target="../media/image59.png"/><Relationship Id="rId29" Type="http://schemas.openxmlformats.org/officeDocument/2006/relationships/image" Target="../media/image60.png"/><Relationship Id="rId30" Type="http://schemas.openxmlformats.org/officeDocument/2006/relationships/image" Target="../media/image61.png"/><Relationship Id="rId31" Type="http://schemas.openxmlformats.org/officeDocument/2006/relationships/image" Target="../media/image62.png"/><Relationship Id="rId32" Type="http://schemas.openxmlformats.org/officeDocument/2006/relationships/image" Target="../media/image63.png"/><Relationship Id="rId33" Type="http://schemas.openxmlformats.org/officeDocument/2006/relationships/image" Target="../media/image64.png"/><Relationship Id="rId34" Type="http://schemas.openxmlformats.org/officeDocument/2006/relationships/image" Target="../media/image65.png"/><Relationship Id="rId35" Type="http://schemas.openxmlformats.org/officeDocument/2006/relationships/image" Target="../media/image66.png"/><Relationship Id="rId36" Type="http://schemas.openxmlformats.org/officeDocument/2006/relationships/image" Target="../media/image67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jpg"/><Relationship Id="rId3" Type="http://schemas.openxmlformats.org/officeDocument/2006/relationships/image" Target="../media/image69.jpg"/><Relationship Id="rId4" Type="http://schemas.openxmlformats.org/officeDocument/2006/relationships/image" Target="../media/image70.jpg"/><Relationship Id="rId5" Type="http://schemas.openxmlformats.org/officeDocument/2006/relationships/image" Target="../media/image2.png"/><Relationship Id="rId6" Type="http://schemas.openxmlformats.org/officeDocument/2006/relationships/image" Target="../media/image71.png"/><Relationship Id="rId7" Type="http://schemas.openxmlformats.org/officeDocument/2006/relationships/image" Target="../media/image72.png"/><Relationship Id="rId8" Type="http://schemas.openxmlformats.org/officeDocument/2006/relationships/image" Target="../media/image24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jpg"/><Relationship Id="rId3" Type="http://schemas.openxmlformats.org/officeDocument/2006/relationships/image" Target="../media/image69.jpg"/><Relationship Id="rId4" Type="http://schemas.openxmlformats.org/officeDocument/2006/relationships/image" Target="../media/image70.jpg"/><Relationship Id="rId5" Type="http://schemas.openxmlformats.org/officeDocument/2006/relationships/image" Target="../media/image2.png"/><Relationship Id="rId6" Type="http://schemas.openxmlformats.org/officeDocument/2006/relationships/image" Target="../media/image71.png"/><Relationship Id="rId7" Type="http://schemas.openxmlformats.org/officeDocument/2006/relationships/image" Target="../media/image73.png"/><Relationship Id="rId8" Type="http://schemas.openxmlformats.org/officeDocument/2006/relationships/image" Target="../media/image74.png"/><Relationship Id="rId9" Type="http://schemas.openxmlformats.org/officeDocument/2006/relationships/image" Target="../media/image24.png"/><Relationship Id="rId10" Type="http://schemas.openxmlformats.org/officeDocument/2006/relationships/image" Target="../media/image75.png"/><Relationship Id="rId11" Type="http://schemas.openxmlformats.org/officeDocument/2006/relationships/image" Target="../media/image76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image" Target="../media/image77.png"/><Relationship Id="rId6" Type="http://schemas.openxmlformats.org/officeDocument/2006/relationships/image" Target="../media/image78.png"/><Relationship Id="rId7" Type="http://schemas.openxmlformats.org/officeDocument/2006/relationships/image" Target="../media/image79.png"/><Relationship Id="rId8" Type="http://schemas.openxmlformats.org/officeDocument/2006/relationships/image" Target="../media/image80.png"/><Relationship Id="rId9" Type="http://schemas.openxmlformats.org/officeDocument/2006/relationships/image" Target="../media/image81.png"/><Relationship Id="rId10" Type="http://schemas.openxmlformats.org/officeDocument/2006/relationships/image" Target="../media/image82.png"/><Relationship Id="rId11" Type="http://schemas.openxmlformats.org/officeDocument/2006/relationships/image" Target="../media/image24.png"/><Relationship Id="rId12" Type="http://schemas.openxmlformats.org/officeDocument/2006/relationships/image" Target="../media/image40.png"/><Relationship Id="rId13" Type="http://schemas.openxmlformats.org/officeDocument/2006/relationships/image" Target="../media/image83.png"/><Relationship Id="rId14" Type="http://schemas.openxmlformats.org/officeDocument/2006/relationships/image" Target="../media/image84.png"/><Relationship Id="rId15" Type="http://schemas.openxmlformats.org/officeDocument/2006/relationships/image" Target="../media/image85.png"/><Relationship Id="rId16" Type="http://schemas.openxmlformats.org/officeDocument/2006/relationships/image" Target="../media/image86.png"/><Relationship Id="rId17" Type="http://schemas.openxmlformats.org/officeDocument/2006/relationships/image" Target="../media/image87.png"/><Relationship Id="rId18" Type="http://schemas.openxmlformats.org/officeDocument/2006/relationships/image" Target="../media/image88.png"/><Relationship Id="rId19" Type="http://schemas.openxmlformats.org/officeDocument/2006/relationships/image" Target="../media/image89.png"/><Relationship Id="rId20" Type="http://schemas.openxmlformats.org/officeDocument/2006/relationships/image" Target="../media/image90.png"/><Relationship Id="rId21" Type="http://schemas.openxmlformats.org/officeDocument/2006/relationships/image" Target="../media/image91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image" Target="../media/image77.png"/><Relationship Id="rId6" Type="http://schemas.openxmlformats.org/officeDocument/2006/relationships/image" Target="../media/image78.png"/><Relationship Id="rId7" Type="http://schemas.openxmlformats.org/officeDocument/2006/relationships/image" Target="../media/image92.png"/><Relationship Id="rId8" Type="http://schemas.openxmlformats.org/officeDocument/2006/relationships/image" Target="../media/image93.png"/><Relationship Id="rId9" Type="http://schemas.openxmlformats.org/officeDocument/2006/relationships/image" Target="../media/image94.png"/><Relationship Id="rId10" Type="http://schemas.openxmlformats.org/officeDocument/2006/relationships/image" Target="../media/image95.png"/><Relationship Id="rId11" Type="http://schemas.openxmlformats.org/officeDocument/2006/relationships/image" Target="../media/image96.png"/><Relationship Id="rId12" Type="http://schemas.openxmlformats.org/officeDocument/2006/relationships/image" Target="../media/image97.png"/><Relationship Id="rId13" Type="http://schemas.openxmlformats.org/officeDocument/2006/relationships/image" Target="../media/image98.png"/><Relationship Id="rId14" Type="http://schemas.openxmlformats.org/officeDocument/2006/relationships/image" Target="../media/image24.png"/><Relationship Id="rId15" Type="http://schemas.openxmlformats.org/officeDocument/2006/relationships/image" Target="../media/image99.png"/><Relationship Id="rId16" Type="http://schemas.openxmlformats.org/officeDocument/2006/relationships/image" Target="../media/image100.png"/><Relationship Id="rId17" Type="http://schemas.openxmlformats.org/officeDocument/2006/relationships/image" Target="../media/image101.png"/><Relationship Id="rId18" Type="http://schemas.openxmlformats.org/officeDocument/2006/relationships/image" Target="../media/image102.png"/><Relationship Id="rId19" Type="http://schemas.openxmlformats.org/officeDocument/2006/relationships/image" Target="../media/image103.png"/><Relationship Id="rId20" Type="http://schemas.openxmlformats.org/officeDocument/2006/relationships/image" Target="../media/image104.png"/><Relationship Id="rId21" Type="http://schemas.openxmlformats.org/officeDocument/2006/relationships/image" Target="../media/image105.png"/><Relationship Id="rId22" Type="http://schemas.openxmlformats.org/officeDocument/2006/relationships/image" Target="../media/image106.png"/><Relationship Id="rId23" Type="http://schemas.openxmlformats.org/officeDocument/2006/relationships/image" Target="../media/image107.png"/><Relationship Id="rId24" Type="http://schemas.openxmlformats.org/officeDocument/2006/relationships/image" Target="../media/image108.png"/><Relationship Id="rId25" Type="http://schemas.openxmlformats.org/officeDocument/2006/relationships/image" Target="../media/image109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image" Target="../media/image77.png"/><Relationship Id="rId6" Type="http://schemas.openxmlformats.org/officeDocument/2006/relationships/image" Target="../media/image78.png"/><Relationship Id="rId7" Type="http://schemas.openxmlformats.org/officeDocument/2006/relationships/image" Target="../media/image110.png"/><Relationship Id="rId8" Type="http://schemas.openxmlformats.org/officeDocument/2006/relationships/image" Target="../media/image111.png"/><Relationship Id="rId9" Type="http://schemas.openxmlformats.org/officeDocument/2006/relationships/image" Target="../media/image112.png"/><Relationship Id="rId10" Type="http://schemas.openxmlformats.org/officeDocument/2006/relationships/image" Target="../media/image24.png"/><Relationship Id="rId11" Type="http://schemas.openxmlformats.org/officeDocument/2006/relationships/image" Target="../media/image108.png"/><Relationship Id="rId12" Type="http://schemas.openxmlformats.org/officeDocument/2006/relationships/image" Target="../media/image109.png"/><Relationship Id="rId13" Type="http://schemas.openxmlformats.org/officeDocument/2006/relationships/image" Target="../media/image40.png"/><Relationship Id="rId14" Type="http://schemas.openxmlformats.org/officeDocument/2006/relationships/image" Target="../media/image113.png"/><Relationship Id="rId15" Type="http://schemas.openxmlformats.org/officeDocument/2006/relationships/image" Target="../media/image114.png"/><Relationship Id="rId16" Type="http://schemas.openxmlformats.org/officeDocument/2006/relationships/image" Target="../media/image115.png"/><Relationship Id="rId17" Type="http://schemas.openxmlformats.org/officeDocument/2006/relationships/image" Target="../media/image116.png"/><Relationship Id="rId18" Type="http://schemas.openxmlformats.org/officeDocument/2006/relationships/image" Target="../media/image117.png"/><Relationship Id="rId19" Type="http://schemas.openxmlformats.org/officeDocument/2006/relationships/image" Target="../media/image118.png"/><Relationship Id="rId20" Type="http://schemas.openxmlformats.org/officeDocument/2006/relationships/image" Target="../media/image119.png"/><Relationship Id="rId21" Type="http://schemas.openxmlformats.org/officeDocument/2006/relationships/image" Target="../media/image120.png"/><Relationship Id="rId22" Type="http://schemas.openxmlformats.org/officeDocument/2006/relationships/image" Target="../media/image121.png"/><Relationship Id="rId23" Type="http://schemas.openxmlformats.org/officeDocument/2006/relationships/image" Target="../media/image122.png"/><Relationship Id="rId24" Type="http://schemas.openxmlformats.org/officeDocument/2006/relationships/image" Target="../media/image123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4.png"/><Relationship Id="rId4" Type="http://schemas.openxmlformats.org/officeDocument/2006/relationships/image" Target="../media/image109.png"/><Relationship Id="rId5" Type="http://schemas.openxmlformats.org/officeDocument/2006/relationships/image" Target="../media/image108.png"/><Relationship Id="rId6" Type="http://schemas.openxmlformats.org/officeDocument/2006/relationships/image" Target="../media/image3.png"/><Relationship Id="rId7" Type="http://schemas.openxmlformats.org/officeDocument/2006/relationships/image" Target="../media/image77.png"/><Relationship Id="rId8" Type="http://schemas.openxmlformats.org/officeDocument/2006/relationships/image" Target="../media/image78.png"/><Relationship Id="rId9" Type="http://schemas.openxmlformats.org/officeDocument/2006/relationships/image" Target="../media/image40.png"/><Relationship Id="rId10" Type="http://schemas.openxmlformats.org/officeDocument/2006/relationships/image" Target="../media/image124.png"/><Relationship Id="rId11" Type="http://schemas.openxmlformats.org/officeDocument/2006/relationships/image" Target="../media/image125.png"/><Relationship Id="rId12" Type="http://schemas.openxmlformats.org/officeDocument/2006/relationships/image" Target="../media/image126.png"/><Relationship Id="rId13" Type="http://schemas.openxmlformats.org/officeDocument/2006/relationships/image" Target="../media/image127.png"/><Relationship Id="rId14" Type="http://schemas.openxmlformats.org/officeDocument/2006/relationships/image" Target="../media/image128.png"/><Relationship Id="rId15" Type="http://schemas.openxmlformats.org/officeDocument/2006/relationships/image" Target="../media/image129.png"/><Relationship Id="rId16" Type="http://schemas.openxmlformats.org/officeDocument/2006/relationships/image" Target="../media/image130.png"/><Relationship Id="rId17" Type="http://schemas.openxmlformats.org/officeDocument/2006/relationships/image" Target="../media/image131.png"/><Relationship Id="rId18" Type="http://schemas.openxmlformats.org/officeDocument/2006/relationships/image" Target="../media/image132.png"/><Relationship Id="rId19" Type="http://schemas.openxmlformats.org/officeDocument/2006/relationships/image" Target="../media/image133.png"/><Relationship Id="rId20" Type="http://schemas.openxmlformats.org/officeDocument/2006/relationships/image" Target="../media/image134.png"/><Relationship Id="rId21" Type="http://schemas.openxmlformats.org/officeDocument/2006/relationships/image" Target="../media/image135.png"/><Relationship Id="rId22" Type="http://schemas.openxmlformats.org/officeDocument/2006/relationships/image" Target="../media/image136.png"/><Relationship Id="rId23" Type="http://schemas.openxmlformats.org/officeDocument/2006/relationships/image" Target="../media/image137.png"/><Relationship Id="rId24" Type="http://schemas.openxmlformats.org/officeDocument/2006/relationships/image" Target="../media/image138.png"/><Relationship Id="rId25" Type="http://schemas.openxmlformats.org/officeDocument/2006/relationships/image" Target="../media/image139.png"/><Relationship Id="rId26" Type="http://schemas.openxmlformats.org/officeDocument/2006/relationships/image" Target="../media/image140.png"/><Relationship Id="rId27" Type="http://schemas.openxmlformats.org/officeDocument/2006/relationships/image" Target="../media/image141.png"/><Relationship Id="rId28" Type="http://schemas.openxmlformats.org/officeDocument/2006/relationships/image" Target="../media/image24.png"/><Relationship Id="rId29" Type="http://schemas.openxmlformats.org/officeDocument/2006/relationships/image" Target="../media/image142.png"/><Relationship Id="rId30" Type="http://schemas.openxmlformats.org/officeDocument/2006/relationships/image" Target="../media/image143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image" Target="../media/image77.png"/><Relationship Id="rId6" Type="http://schemas.openxmlformats.org/officeDocument/2006/relationships/image" Target="../media/image78.png"/><Relationship Id="rId7" Type="http://schemas.openxmlformats.org/officeDocument/2006/relationships/image" Target="../media/image144.png"/><Relationship Id="rId8" Type="http://schemas.openxmlformats.org/officeDocument/2006/relationships/image" Target="../media/image145.png"/><Relationship Id="rId9" Type="http://schemas.openxmlformats.org/officeDocument/2006/relationships/image" Target="../media/image24.png"/><Relationship Id="rId10" Type="http://schemas.openxmlformats.org/officeDocument/2006/relationships/image" Target="../media/image109.png"/><Relationship Id="rId11" Type="http://schemas.openxmlformats.org/officeDocument/2006/relationships/image" Target="../media/image146.png"/><Relationship Id="rId12" Type="http://schemas.openxmlformats.org/officeDocument/2006/relationships/image" Target="../media/image147.png"/><Relationship Id="rId13" Type="http://schemas.openxmlformats.org/officeDocument/2006/relationships/image" Target="../media/image148.png"/><Relationship Id="rId14" Type="http://schemas.openxmlformats.org/officeDocument/2006/relationships/image" Target="../media/image149.png"/><Relationship Id="rId15" Type="http://schemas.openxmlformats.org/officeDocument/2006/relationships/image" Target="../media/image150.png"/><Relationship Id="rId16" Type="http://schemas.openxmlformats.org/officeDocument/2006/relationships/image" Target="../media/image151.png"/><Relationship Id="rId17" Type="http://schemas.openxmlformats.org/officeDocument/2006/relationships/image" Target="../media/image152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image" Target="../media/image77.png"/><Relationship Id="rId6" Type="http://schemas.openxmlformats.org/officeDocument/2006/relationships/image" Target="../media/image78.png"/><Relationship Id="rId7" Type="http://schemas.openxmlformats.org/officeDocument/2006/relationships/image" Target="../media/image153.png"/><Relationship Id="rId8" Type="http://schemas.openxmlformats.org/officeDocument/2006/relationships/image" Target="../media/image154.png"/><Relationship Id="rId9" Type="http://schemas.openxmlformats.org/officeDocument/2006/relationships/image" Target="../media/image155.png"/><Relationship Id="rId10" Type="http://schemas.openxmlformats.org/officeDocument/2006/relationships/image" Target="../media/image24.png"/><Relationship Id="rId11" Type="http://schemas.openxmlformats.org/officeDocument/2006/relationships/image" Target="../media/image40.png"/><Relationship Id="rId12" Type="http://schemas.openxmlformats.org/officeDocument/2006/relationships/image" Target="../media/image156.png"/><Relationship Id="rId13" Type="http://schemas.openxmlformats.org/officeDocument/2006/relationships/image" Target="../media/image157.png"/><Relationship Id="rId14" Type="http://schemas.openxmlformats.org/officeDocument/2006/relationships/image" Target="../media/image158.png"/><Relationship Id="rId15" Type="http://schemas.openxmlformats.org/officeDocument/2006/relationships/image" Target="../media/image159.jpg"/><Relationship Id="rId16" Type="http://schemas.openxmlformats.org/officeDocument/2006/relationships/image" Target="../media/image160.png"/><Relationship Id="rId17" Type="http://schemas.openxmlformats.org/officeDocument/2006/relationships/image" Target="../media/image161.png"/><Relationship Id="rId18" Type="http://schemas.openxmlformats.org/officeDocument/2006/relationships/image" Target="../media/image162.png"/><Relationship Id="rId19" Type="http://schemas.openxmlformats.org/officeDocument/2006/relationships/image" Target="../media/image163.png"/><Relationship Id="rId20" Type="http://schemas.openxmlformats.org/officeDocument/2006/relationships/image" Target="../media/image164.png"/><Relationship Id="rId21" Type="http://schemas.openxmlformats.org/officeDocument/2006/relationships/image" Target="../media/image165.jp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image" Target="../media/image77.png"/><Relationship Id="rId6" Type="http://schemas.openxmlformats.org/officeDocument/2006/relationships/image" Target="../media/image78.png"/><Relationship Id="rId7" Type="http://schemas.openxmlformats.org/officeDocument/2006/relationships/image" Target="../media/image166.png"/><Relationship Id="rId8" Type="http://schemas.openxmlformats.org/officeDocument/2006/relationships/image" Target="../media/image167.png"/><Relationship Id="rId9" Type="http://schemas.openxmlformats.org/officeDocument/2006/relationships/image" Target="../media/image40.png"/><Relationship Id="rId10" Type="http://schemas.openxmlformats.org/officeDocument/2006/relationships/image" Target="../media/image24.png"/><Relationship Id="rId11" Type="http://schemas.openxmlformats.org/officeDocument/2006/relationships/image" Target="../media/image168.jpg"/><Relationship Id="rId12" Type="http://schemas.openxmlformats.org/officeDocument/2006/relationships/image" Target="../media/image169.jpg"/><Relationship Id="rId13" Type="http://schemas.openxmlformats.org/officeDocument/2006/relationships/image" Target="../media/image170.jpg"/><Relationship Id="rId14" Type="http://schemas.openxmlformats.org/officeDocument/2006/relationships/image" Target="../media/image171.jpg"/><Relationship Id="rId15" Type="http://schemas.openxmlformats.org/officeDocument/2006/relationships/image" Target="../media/image172.png"/><Relationship Id="rId16" Type="http://schemas.openxmlformats.org/officeDocument/2006/relationships/image" Target="../media/image173.png"/><Relationship Id="rId17" Type="http://schemas.openxmlformats.org/officeDocument/2006/relationships/image" Target="../media/image174.png"/><Relationship Id="rId18" Type="http://schemas.openxmlformats.org/officeDocument/2006/relationships/image" Target="../media/image175.png"/><Relationship Id="rId19" Type="http://schemas.openxmlformats.org/officeDocument/2006/relationships/image" Target="../media/image176.png"/><Relationship Id="rId20" Type="http://schemas.openxmlformats.org/officeDocument/2006/relationships/image" Target="../media/image177.png"/><Relationship Id="rId21" Type="http://schemas.openxmlformats.org/officeDocument/2006/relationships/image" Target="../media/image178.png"/><Relationship Id="rId22" Type="http://schemas.openxmlformats.org/officeDocument/2006/relationships/image" Target="../media/image179.png"/><Relationship Id="rId23" Type="http://schemas.openxmlformats.org/officeDocument/2006/relationships/image" Target="../media/image180.png"/><Relationship Id="rId24" Type="http://schemas.openxmlformats.org/officeDocument/2006/relationships/image" Target="../media/image181.png"/><Relationship Id="rId25" Type="http://schemas.openxmlformats.org/officeDocument/2006/relationships/image" Target="../media/image182.png"/><Relationship Id="rId26" Type="http://schemas.openxmlformats.org/officeDocument/2006/relationships/image" Target="../media/image183.png"/><Relationship Id="rId27" Type="http://schemas.openxmlformats.org/officeDocument/2006/relationships/image" Target="../media/image184.png"/><Relationship Id="rId28" Type="http://schemas.openxmlformats.org/officeDocument/2006/relationships/image" Target="../media/image185.png"/><Relationship Id="rId29" Type="http://schemas.openxmlformats.org/officeDocument/2006/relationships/image" Target="../media/image186.png"/><Relationship Id="rId30" Type="http://schemas.openxmlformats.org/officeDocument/2006/relationships/image" Target="../media/image187.png"/><Relationship Id="rId31" Type="http://schemas.openxmlformats.org/officeDocument/2006/relationships/image" Target="../media/image188.png"/><Relationship Id="rId32" Type="http://schemas.openxmlformats.org/officeDocument/2006/relationships/image" Target="../media/image189.png"/><Relationship Id="rId33" Type="http://schemas.openxmlformats.org/officeDocument/2006/relationships/image" Target="../media/image190.png"/><Relationship Id="rId34" Type="http://schemas.openxmlformats.org/officeDocument/2006/relationships/image" Target="../media/image191.png"/><Relationship Id="rId35" Type="http://schemas.openxmlformats.org/officeDocument/2006/relationships/image" Target="../media/image192.png"/><Relationship Id="rId36" Type="http://schemas.openxmlformats.org/officeDocument/2006/relationships/image" Target="../media/image193.jpg"/><Relationship Id="rId37" Type="http://schemas.openxmlformats.org/officeDocument/2006/relationships/image" Target="../media/image194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jpg"/><Relationship Id="rId3" Type="http://schemas.openxmlformats.org/officeDocument/2006/relationships/image" Target="../media/image69.jpg"/><Relationship Id="rId4" Type="http://schemas.openxmlformats.org/officeDocument/2006/relationships/image" Target="../media/image70.jpg"/><Relationship Id="rId5" Type="http://schemas.openxmlformats.org/officeDocument/2006/relationships/image" Target="../media/image2.png"/><Relationship Id="rId6" Type="http://schemas.openxmlformats.org/officeDocument/2006/relationships/image" Target="../media/image195.png"/><Relationship Id="rId7" Type="http://schemas.openxmlformats.org/officeDocument/2006/relationships/image" Target="../media/image196.png"/><Relationship Id="rId8" Type="http://schemas.openxmlformats.org/officeDocument/2006/relationships/image" Target="../media/image74.png"/><Relationship Id="rId9" Type="http://schemas.openxmlformats.org/officeDocument/2006/relationships/image" Target="../media/image73.png"/><Relationship Id="rId10" Type="http://schemas.openxmlformats.org/officeDocument/2006/relationships/image" Target="../media/image75.png"/><Relationship Id="rId11" Type="http://schemas.openxmlformats.org/officeDocument/2006/relationships/image" Target="../media/image76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image" Target="../media/image77.png"/><Relationship Id="rId6" Type="http://schemas.openxmlformats.org/officeDocument/2006/relationships/image" Target="../media/image78.png"/><Relationship Id="rId7" Type="http://schemas.openxmlformats.org/officeDocument/2006/relationships/image" Target="../media/image197.png"/><Relationship Id="rId8" Type="http://schemas.openxmlformats.org/officeDocument/2006/relationships/image" Target="../media/image198.png"/><Relationship Id="rId9" Type="http://schemas.openxmlformats.org/officeDocument/2006/relationships/image" Target="../media/image199.png"/><Relationship Id="rId10" Type="http://schemas.openxmlformats.org/officeDocument/2006/relationships/image" Target="../media/image200.png"/><Relationship Id="rId11" Type="http://schemas.openxmlformats.org/officeDocument/2006/relationships/image" Target="../media/image201.png"/><Relationship Id="rId12" Type="http://schemas.openxmlformats.org/officeDocument/2006/relationships/image" Target="../media/image202.png"/><Relationship Id="rId13" Type="http://schemas.openxmlformats.org/officeDocument/2006/relationships/image" Target="../media/image203.png"/><Relationship Id="rId14" Type="http://schemas.openxmlformats.org/officeDocument/2006/relationships/image" Target="../media/image24.png"/><Relationship Id="rId15" Type="http://schemas.openxmlformats.org/officeDocument/2006/relationships/image" Target="../media/image108.png"/><Relationship Id="rId16" Type="http://schemas.openxmlformats.org/officeDocument/2006/relationships/image" Target="../media/image204.png"/><Relationship Id="rId17" Type="http://schemas.openxmlformats.org/officeDocument/2006/relationships/image" Target="../media/image205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image" Target="../media/image77.png"/><Relationship Id="rId6" Type="http://schemas.openxmlformats.org/officeDocument/2006/relationships/image" Target="../media/image78.png"/><Relationship Id="rId7" Type="http://schemas.openxmlformats.org/officeDocument/2006/relationships/image" Target="../media/image206.png"/><Relationship Id="rId8" Type="http://schemas.openxmlformats.org/officeDocument/2006/relationships/image" Target="../media/image207.png"/><Relationship Id="rId9" Type="http://schemas.openxmlformats.org/officeDocument/2006/relationships/image" Target="../media/image208.png"/><Relationship Id="rId10" Type="http://schemas.openxmlformats.org/officeDocument/2006/relationships/image" Target="../media/image209.jpg"/><Relationship Id="rId11" Type="http://schemas.openxmlformats.org/officeDocument/2006/relationships/image" Target="../media/image210.jpg"/><Relationship Id="rId12" Type="http://schemas.openxmlformats.org/officeDocument/2006/relationships/image" Target="../media/image211.png"/><Relationship Id="rId13" Type="http://schemas.openxmlformats.org/officeDocument/2006/relationships/image" Target="../media/image212.png"/><Relationship Id="rId14" Type="http://schemas.openxmlformats.org/officeDocument/2006/relationships/image" Target="../media/image213.png"/><Relationship Id="rId15" Type="http://schemas.openxmlformats.org/officeDocument/2006/relationships/image" Target="../media/image214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image" Target="../media/image77.png"/><Relationship Id="rId6" Type="http://schemas.openxmlformats.org/officeDocument/2006/relationships/image" Target="../media/image78.png"/><Relationship Id="rId7" Type="http://schemas.openxmlformats.org/officeDocument/2006/relationships/image" Target="../media/image215.png"/><Relationship Id="rId8" Type="http://schemas.openxmlformats.org/officeDocument/2006/relationships/image" Target="../media/image108.png"/><Relationship Id="rId9" Type="http://schemas.openxmlformats.org/officeDocument/2006/relationships/image" Target="../media/image109.png"/><Relationship Id="rId10" Type="http://schemas.openxmlformats.org/officeDocument/2006/relationships/image" Target="../media/image40.png"/><Relationship Id="rId11" Type="http://schemas.openxmlformats.org/officeDocument/2006/relationships/image" Target="../media/image24.png"/><Relationship Id="rId12" Type="http://schemas.openxmlformats.org/officeDocument/2006/relationships/image" Target="../media/image216.png"/><Relationship Id="rId13" Type="http://schemas.openxmlformats.org/officeDocument/2006/relationships/image" Target="../media/image217.png"/><Relationship Id="rId14" Type="http://schemas.openxmlformats.org/officeDocument/2006/relationships/image" Target="../media/image147.png"/><Relationship Id="rId15" Type="http://schemas.openxmlformats.org/officeDocument/2006/relationships/image" Target="../media/image218.png"/><Relationship Id="rId16" Type="http://schemas.openxmlformats.org/officeDocument/2006/relationships/image" Target="../media/image219.png"/><Relationship Id="rId17" Type="http://schemas.openxmlformats.org/officeDocument/2006/relationships/image" Target="../media/image220.png"/><Relationship Id="rId18" Type="http://schemas.openxmlformats.org/officeDocument/2006/relationships/image" Target="../media/image221.png"/><Relationship Id="rId19" Type="http://schemas.openxmlformats.org/officeDocument/2006/relationships/image" Target="../media/image222.png"/><Relationship Id="rId20" Type="http://schemas.openxmlformats.org/officeDocument/2006/relationships/image" Target="../media/image223.png"/><Relationship Id="rId21" Type="http://schemas.openxmlformats.org/officeDocument/2006/relationships/image" Target="../media/image224.png"/><Relationship Id="rId22" Type="http://schemas.openxmlformats.org/officeDocument/2006/relationships/image" Target="../media/image225.png"/><Relationship Id="rId23" Type="http://schemas.openxmlformats.org/officeDocument/2006/relationships/image" Target="../media/image161.png"/><Relationship Id="rId24" Type="http://schemas.openxmlformats.org/officeDocument/2006/relationships/image" Target="../media/image226.png"/><Relationship Id="rId25" Type="http://schemas.openxmlformats.org/officeDocument/2006/relationships/image" Target="../media/image227.png"/><Relationship Id="rId26" Type="http://schemas.openxmlformats.org/officeDocument/2006/relationships/image" Target="../media/image228.png"/><Relationship Id="rId27" Type="http://schemas.openxmlformats.org/officeDocument/2006/relationships/image" Target="../media/image229.jpg"/><Relationship Id="rId28" Type="http://schemas.openxmlformats.org/officeDocument/2006/relationships/image" Target="../media/image230.pn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image" Target="../media/image77.png"/><Relationship Id="rId6" Type="http://schemas.openxmlformats.org/officeDocument/2006/relationships/image" Target="../media/image78.png"/><Relationship Id="rId7" Type="http://schemas.openxmlformats.org/officeDocument/2006/relationships/image" Target="../media/image40.png"/><Relationship Id="rId8" Type="http://schemas.openxmlformats.org/officeDocument/2006/relationships/image" Target="../media/image24.png"/><Relationship Id="rId9" Type="http://schemas.openxmlformats.org/officeDocument/2006/relationships/image" Target="../media/image231.pn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image" Target="../media/image77.png"/><Relationship Id="rId6" Type="http://schemas.openxmlformats.org/officeDocument/2006/relationships/image" Target="../media/image78.png"/><Relationship Id="rId7" Type="http://schemas.openxmlformats.org/officeDocument/2006/relationships/image" Target="../media/image24.png"/><Relationship Id="rId8" Type="http://schemas.openxmlformats.org/officeDocument/2006/relationships/image" Target="../media/image232.png"/><Relationship Id="rId9" Type="http://schemas.openxmlformats.org/officeDocument/2006/relationships/image" Target="../media/image233.png"/><Relationship Id="rId10" Type="http://schemas.openxmlformats.org/officeDocument/2006/relationships/image" Target="../media/image234.png"/><Relationship Id="rId11" Type="http://schemas.openxmlformats.org/officeDocument/2006/relationships/image" Target="../media/image235.png"/><Relationship Id="rId12" Type="http://schemas.openxmlformats.org/officeDocument/2006/relationships/image" Target="../media/image236.png"/><Relationship Id="rId13" Type="http://schemas.openxmlformats.org/officeDocument/2006/relationships/image" Target="../media/image53.png"/><Relationship Id="rId14" Type="http://schemas.openxmlformats.org/officeDocument/2006/relationships/image" Target="../media/image161.png"/><Relationship Id="rId15" Type="http://schemas.openxmlformats.org/officeDocument/2006/relationships/image" Target="../media/image237.png"/><Relationship Id="rId16" Type="http://schemas.openxmlformats.org/officeDocument/2006/relationships/image" Target="../media/image238.png"/><Relationship Id="rId17" Type="http://schemas.openxmlformats.org/officeDocument/2006/relationships/image" Target="../media/image239.png"/><Relationship Id="rId18" Type="http://schemas.openxmlformats.org/officeDocument/2006/relationships/image" Target="../media/image240.png"/><Relationship Id="rId19" Type="http://schemas.openxmlformats.org/officeDocument/2006/relationships/image" Target="../media/image241.png"/><Relationship Id="rId20" Type="http://schemas.openxmlformats.org/officeDocument/2006/relationships/image" Target="../media/image242.png"/><Relationship Id="rId21" Type="http://schemas.openxmlformats.org/officeDocument/2006/relationships/image" Target="../media/image243.pn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jpg"/><Relationship Id="rId3" Type="http://schemas.openxmlformats.org/officeDocument/2006/relationships/image" Target="../media/image69.jpg"/><Relationship Id="rId4" Type="http://schemas.openxmlformats.org/officeDocument/2006/relationships/image" Target="../media/image70.jpg"/><Relationship Id="rId5" Type="http://schemas.openxmlformats.org/officeDocument/2006/relationships/image" Target="../media/image2.png"/><Relationship Id="rId6" Type="http://schemas.openxmlformats.org/officeDocument/2006/relationships/image" Target="../media/image195.png"/><Relationship Id="rId7" Type="http://schemas.openxmlformats.org/officeDocument/2006/relationships/image" Target="../media/image73.png"/><Relationship Id="rId8" Type="http://schemas.openxmlformats.org/officeDocument/2006/relationships/image" Target="../media/image244.png"/><Relationship Id="rId9" Type="http://schemas.openxmlformats.org/officeDocument/2006/relationships/image" Target="../media/image196.png"/><Relationship Id="rId10" Type="http://schemas.openxmlformats.org/officeDocument/2006/relationships/image" Target="../media/image75.pn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image" Target="../media/image77.png"/><Relationship Id="rId6" Type="http://schemas.openxmlformats.org/officeDocument/2006/relationships/image" Target="../media/image78.png"/><Relationship Id="rId7" Type="http://schemas.openxmlformats.org/officeDocument/2006/relationships/image" Target="../media/image245.png"/><Relationship Id="rId8" Type="http://schemas.openxmlformats.org/officeDocument/2006/relationships/image" Target="../media/image109.png"/><Relationship Id="rId9" Type="http://schemas.openxmlformats.org/officeDocument/2006/relationships/image" Target="../media/image246.png"/><Relationship Id="rId10" Type="http://schemas.openxmlformats.org/officeDocument/2006/relationships/image" Target="../media/image247.png"/><Relationship Id="rId11" Type="http://schemas.openxmlformats.org/officeDocument/2006/relationships/image" Target="../media/image248.png"/><Relationship Id="rId12" Type="http://schemas.openxmlformats.org/officeDocument/2006/relationships/image" Target="../media/image249.png"/><Relationship Id="rId13" Type="http://schemas.openxmlformats.org/officeDocument/2006/relationships/image" Target="../media/image250.jpg"/><Relationship Id="rId14" Type="http://schemas.openxmlformats.org/officeDocument/2006/relationships/image" Target="../media/image251.png"/><Relationship Id="rId15" Type="http://schemas.openxmlformats.org/officeDocument/2006/relationships/image" Target="../media/image252.png"/><Relationship Id="rId16" Type="http://schemas.openxmlformats.org/officeDocument/2006/relationships/image" Target="../media/image253.png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image" Target="../media/image77.png"/><Relationship Id="rId6" Type="http://schemas.openxmlformats.org/officeDocument/2006/relationships/image" Target="../media/image78.png"/><Relationship Id="rId7" Type="http://schemas.openxmlformats.org/officeDocument/2006/relationships/image" Target="../media/image40.png"/><Relationship Id="rId8" Type="http://schemas.openxmlformats.org/officeDocument/2006/relationships/image" Target="../media/image254.png"/><Relationship Id="rId9" Type="http://schemas.openxmlformats.org/officeDocument/2006/relationships/image" Target="../media/image255.jpg"/><Relationship Id="rId10" Type="http://schemas.openxmlformats.org/officeDocument/2006/relationships/image" Target="../media/image256.png"/><Relationship Id="rId11" Type="http://schemas.openxmlformats.org/officeDocument/2006/relationships/image" Target="../media/image257.png"/><Relationship Id="rId12" Type="http://schemas.openxmlformats.org/officeDocument/2006/relationships/image" Target="../media/image258.png"/><Relationship Id="rId13" Type="http://schemas.openxmlformats.org/officeDocument/2006/relationships/image" Target="../media/image259.png"/><Relationship Id="rId14" Type="http://schemas.openxmlformats.org/officeDocument/2006/relationships/image" Target="../media/image260.png"/><Relationship Id="rId15" Type="http://schemas.openxmlformats.org/officeDocument/2006/relationships/image" Target="../media/image261.png"/><Relationship Id="rId16" Type="http://schemas.openxmlformats.org/officeDocument/2006/relationships/image" Target="../media/image262.png"/><Relationship Id="rId17" Type="http://schemas.openxmlformats.org/officeDocument/2006/relationships/image" Target="../media/image263.png"/><Relationship Id="rId18" Type="http://schemas.openxmlformats.org/officeDocument/2006/relationships/image" Target="../media/image264.png"/><Relationship Id="rId19" Type="http://schemas.openxmlformats.org/officeDocument/2006/relationships/image" Target="../media/image265.png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image" Target="../media/image77.png"/><Relationship Id="rId6" Type="http://schemas.openxmlformats.org/officeDocument/2006/relationships/image" Target="../media/image78.png"/><Relationship Id="rId7" Type="http://schemas.openxmlformats.org/officeDocument/2006/relationships/image" Target="../media/image266.png"/><Relationship Id="rId8" Type="http://schemas.openxmlformats.org/officeDocument/2006/relationships/image" Target="../media/image253.png"/><Relationship Id="rId9" Type="http://schemas.openxmlformats.org/officeDocument/2006/relationships/image" Target="../media/image108.png"/><Relationship Id="rId10" Type="http://schemas.openxmlformats.org/officeDocument/2006/relationships/image" Target="../media/image40.png"/><Relationship Id="rId11" Type="http://schemas.openxmlformats.org/officeDocument/2006/relationships/image" Target="../media/image267.png"/><Relationship Id="rId12" Type="http://schemas.openxmlformats.org/officeDocument/2006/relationships/image" Target="../media/image24.png"/><Relationship Id="rId13" Type="http://schemas.openxmlformats.org/officeDocument/2006/relationships/image" Target="../media/image268.png"/><Relationship Id="rId14" Type="http://schemas.openxmlformats.org/officeDocument/2006/relationships/image" Target="../media/image269.png"/><Relationship Id="rId15" Type="http://schemas.openxmlformats.org/officeDocument/2006/relationships/image" Target="../media/image270.png"/><Relationship Id="rId16" Type="http://schemas.openxmlformats.org/officeDocument/2006/relationships/image" Target="../media/image109.png"/><Relationship Id="rId17" Type="http://schemas.openxmlformats.org/officeDocument/2006/relationships/image" Target="../media/image271.png"/><Relationship Id="rId18" Type="http://schemas.openxmlformats.org/officeDocument/2006/relationships/image" Target="../media/image272.png"/><Relationship Id="rId19" Type="http://schemas.openxmlformats.org/officeDocument/2006/relationships/image" Target="../media/image273.png"/><Relationship Id="rId20" Type="http://schemas.openxmlformats.org/officeDocument/2006/relationships/image" Target="../media/image274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/Relationships>
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75.jpg"/><Relationship Id="rId3" Type="http://schemas.openxmlformats.org/officeDocument/2006/relationships/image" Target="../media/image2.png"/></Relationships>

</file>

<file path=ppt/slides/_rels/slide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image" Target="../media/image276.png"/><Relationship Id="rId6" Type="http://schemas.openxmlformats.org/officeDocument/2006/relationships/image" Target="../media/image277.png"/><Relationship Id="rId7" Type="http://schemas.openxmlformats.org/officeDocument/2006/relationships/image" Target="../media/image220.png"/><Relationship Id="rId8" Type="http://schemas.openxmlformats.org/officeDocument/2006/relationships/image" Target="../media/image278.png"/><Relationship Id="rId9" Type="http://schemas.openxmlformats.org/officeDocument/2006/relationships/image" Target="../media/image279.png"/><Relationship Id="rId10" Type="http://schemas.openxmlformats.org/officeDocument/2006/relationships/image" Target="../media/image280.png"/><Relationship Id="rId11" Type="http://schemas.openxmlformats.org/officeDocument/2006/relationships/image" Target="../media/image281.png"/><Relationship Id="rId12" Type="http://schemas.openxmlformats.org/officeDocument/2006/relationships/image" Target="../media/image282.png"/><Relationship Id="rId13" Type="http://schemas.openxmlformats.org/officeDocument/2006/relationships/image" Target="../media/image283.png"/><Relationship Id="rId14" Type="http://schemas.openxmlformats.org/officeDocument/2006/relationships/image" Target="../media/image284.jpg"/><Relationship Id="rId15" Type="http://schemas.openxmlformats.org/officeDocument/2006/relationships/image" Target="../media/image285.jpg"/><Relationship Id="rId16" Type="http://schemas.openxmlformats.org/officeDocument/2006/relationships/image" Target="../media/image286.png"/><Relationship Id="rId17" Type="http://schemas.openxmlformats.org/officeDocument/2006/relationships/image" Target="../media/image287.png"/><Relationship Id="rId18" Type="http://schemas.openxmlformats.org/officeDocument/2006/relationships/image" Target="../media/image288.png"/><Relationship Id="rId19" Type="http://schemas.openxmlformats.org/officeDocument/2006/relationships/image" Target="../media/image289.png"/><Relationship Id="rId20" Type="http://schemas.openxmlformats.org/officeDocument/2006/relationships/image" Target="../media/image290.png"/><Relationship Id="rId21" Type="http://schemas.openxmlformats.org/officeDocument/2006/relationships/image" Target="../media/image253.png"/></Relationships>

</file>

<file path=ppt/slides/_rels/slide3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image" Target="../media/image276.png"/><Relationship Id="rId6" Type="http://schemas.openxmlformats.org/officeDocument/2006/relationships/image" Target="../media/image277.png"/><Relationship Id="rId7" Type="http://schemas.openxmlformats.org/officeDocument/2006/relationships/image" Target="../media/image11.png"/></Relationships>

</file>

<file path=ppt/slides/_rels/slide3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image" Target="../media/image276.png"/><Relationship Id="rId6" Type="http://schemas.openxmlformats.org/officeDocument/2006/relationships/image" Target="../media/image277.png"/><Relationship Id="rId7" Type="http://schemas.openxmlformats.org/officeDocument/2006/relationships/image" Target="../media/image291.png"/><Relationship Id="rId8" Type="http://schemas.openxmlformats.org/officeDocument/2006/relationships/image" Target="../media/image292.png"/><Relationship Id="rId9" Type="http://schemas.openxmlformats.org/officeDocument/2006/relationships/image" Target="../media/image293.png"/><Relationship Id="rId10" Type="http://schemas.openxmlformats.org/officeDocument/2006/relationships/image" Target="../media/image294.png"/><Relationship Id="rId11" Type="http://schemas.openxmlformats.org/officeDocument/2006/relationships/image" Target="../media/image295.png"/><Relationship Id="rId12" Type="http://schemas.openxmlformats.org/officeDocument/2006/relationships/image" Target="../media/image296.png"/><Relationship Id="rId13" Type="http://schemas.openxmlformats.org/officeDocument/2006/relationships/image" Target="../media/image297.png"/><Relationship Id="rId14" Type="http://schemas.openxmlformats.org/officeDocument/2006/relationships/image" Target="../media/image298.jpg"/><Relationship Id="rId15" Type="http://schemas.openxmlformats.org/officeDocument/2006/relationships/image" Target="../media/image299.png"/><Relationship Id="rId16" Type="http://schemas.openxmlformats.org/officeDocument/2006/relationships/image" Target="../media/image300.png"/><Relationship Id="rId17" Type="http://schemas.openxmlformats.org/officeDocument/2006/relationships/image" Target="../media/image301.png"/></Relationships>

</file>

<file path=ppt/slides/_rels/slide3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image" Target="../media/image276.png"/><Relationship Id="rId6" Type="http://schemas.openxmlformats.org/officeDocument/2006/relationships/image" Target="../media/image277.png"/><Relationship Id="rId7" Type="http://schemas.openxmlformats.org/officeDocument/2006/relationships/image" Target="../media/image291.png"/><Relationship Id="rId8" Type="http://schemas.openxmlformats.org/officeDocument/2006/relationships/image" Target="../media/image292.png"/><Relationship Id="rId9" Type="http://schemas.openxmlformats.org/officeDocument/2006/relationships/image" Target="../media/image293.png"/><Relationship Id="rId10" Type="http://schemas.openxmlformats.org/officeDocument/2006/relationships/image" Target="../media/image300.png"/><Relationship Id="rId11" Type="http://schemas.openxmlformats.org/officeDocument/2006/relationships/image" Target="../media/image295.png"/><Relationship Id="rId12" Type="http://schemas.openxmlformats.org/officeDocument/2006/relationships/image" Target="../media/image296.png"/><Relationship Id="rId13" Type="http://schemas.openxmlformats.org/officeDocument/2006/relationships/image" Target="../media/image298.jpg"/><Relationship Id="rId14" Type="http://schemas.openxmlformats.org/officeDocument/2006/relationships/image" Target="../media/image294.png"/><Relationship Id="rId15" Type="http://schemas.openxmlformats.org/officeDocument/2006/relationships/image" Target="../media/image297.png"/><Relationship Id="rId16" Type="http://schemas.openxmlformats.org/officeDocument/2006/relationships/image" Target="../media/image302.png"/><Relationship Id="rId17" Type="http://schemas.openxmlformats.org/officeDocument/2006/relationships/image" Target="../media/image303.png"/></Relationships>

</file>

<file path=ppt/slides/_rels/slide3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image" Target="../media/image276.png"/><Relationship Id="rId6" Type="http://schemas.openxmlformats.org/officeDocument/2006/relationships/image" Target="../media/image277.png"/><Relationship Id="rId7" Type="http://schemas.openxmlformats.org/officeDocument/2006/relationships/image" Target="../media/image304.png"/><Relationship Id="rId8" Type="http://schemas.openxmlformats.org/officeDocument/2006/relationships/image" Target="../media/image305.png"/><Relationship Id="rId9" Type="http://schemas.openxmlformats.org/officeDocument/2006/relationships/image" Target="../media/image306.png"/><Relationship Id="rId10" Type="http://schemas.openxmlformats.org/officeDocument/2006/relationships/image" Target="../media/image307.png"/><Relationship Id="rId11" Type="http://schemas.openxmlformats.org/officeDocument/2006/relationships/image" Target="../media/image308.png"/><Relationship Id="rId12" Type="http://schemas.openxmlformats.org/officeDocument/2006/relationships/image" Target="../media/image298.jpg"/><Relationship Id="rId13" Type="http://schemas.openxmlformats.org/officeDocument/2006/relationships/image" Target="../media/image309.png"/><Relationship Id="rId14" Type="http://schemas.openxmlformats.org/officeDocument/2006/relationships/image" Target="../media/image300.png"/><Relationship Id="rId15" Type="http://schemas.openxmlformats.org/officeDocument/2006/relationships/image" Target="../media/image295.png"/><Relationship Id="rId16" Type="http://schemas.openxmlformats.org/officeDocument/2006/relationships/image" Target="../media/image291.png"/><Relationship Id="rId17" Type="http://schemas.openxmlformats.org/officeDocument/2006/relationships/image" Target="../media/image293.png"/><Relationship Id="rId18" Type="http://schemas.openxmlformats.org/officeDocument/2006/relationships/image" Target="../media/image109.png"/><Relationship Id="rId19" Type="http://schemas.openxmlformats.org/officeDocument/2006/relationships/image" Target="../media/image24.png"/></Relationships>

</file>

<file path=ppt/slides/_rels/slide3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image" Target="../media/image276.png"/><Relationship Id="rId6" Type="http://schemas.openxmlformats.org/officeDocument/2006/relationships/image" Target="../media/image277.png"/><Relationship Id="rId7" Type="http://schemas.openxmlformats.org/officeDocument/2006/relationships/image" Target="../media/image293.png"/><Relationship Id="rId8" Type="http://schemas.openxmlformats.org/officeDocument/2006/relationships/image" Target="../media/image297.png"/><Relationship Id="rId9" Type="http://schemas.openxmlformats.org/officeDocument/2006/relationships/image" Target="../media/image300.png"/><Relationship Id="rId10" Type="http://schemas.openxmlformats.org/officeDocument/2006/relationships/image" Target="../media/image291.png"/><Relationship Id="rId11" Type="http://schemas.openxmlformats.org/officeDocument/2006/relationships/image" Target="../media/image298.jpg"/><Relationship Id="rId12" Type="http://schemas.openxmlformats.org/officeDocument/2006/relationships/image" Target="../media/image295.png"/></Relationships>

</file>

<file path=ppt/slides/_rels/slide3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image" Target="../media/image276.png"/><Relationship Id="rId6" Type="http://schemas.openxmlformats.org/officeDocument/2006/relationships/image" Target="../media/image277.png"/><Relationship Id="rId7" Type="http://schemas.openxmlformats.org/officeDocument/2006/relationships/image" Target="../media/image310.jpg"/><Relationship Id="rId8" Type="http://schemas.openxmlformats.org/officeDocument/2006/relationships/image" Target="../media/image147.png"/><Relationship Id="rId9" Type="http://schemas.openxmlformats.org/officeDocument/2006/relationships/image" Target="../media/image311.png"/><Relationship Id="rId10" Type="http://schemas.openxmlformats.org/officeDocument/2006/relationships/image" Target="../media/image312.png"/><Relationship Id="rId11" Type="http://schemas.openxmlformats.org/officeDocument/2006/relationships/image" Target="../media/image313.jpg"/><Relationship Id="rId12" Type="http://schemas.openxmlformats.org/officeDocument/2006/relationships/image" Target="../media/image314.png"/><Relationship Id="rId13" Type="http://schemas.openxmlformats.org/officeDocument/2006/relationships/image" Target="../media/image315.png"/><Relationship Id="rId14" Type="http://schemas.openxmlformats.org/officeDocument/2006/relationships/image" Target="../media/image316.png"/><Relationship Id="rId15" Type="http://schemas.openxmlformats.org/officeDocument/2006/relationships/image" Target="../media/image317.jpg"/><Relationship Id="rId16" Type="http://schemas.openxmlformats.org/officeDocument/2006/relationships/image" Target="../media/image318.jpg"/><Relationship Id="rId17" Type="http://schemas.openxmlformats.org/officeDocument/2006/relationships/image" Target="../media/image319.png"/></Relationships>

</file>

<file path=ppt/slides/_rels/slide3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75.jpg"/><Relationship Id="rId3" Type="http://schemas.openxmlformats.org/officeDocument/2006/relationships/image" Target="../media/image2.png"/></Relationships>

</file>

<file path=ppt/slides/_rels/slide3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image" Target="../media/image276.png"/><Relationship Id="rId6" Type="http://schemas.openxmlformats.org/officeDocument/2006/relationships/image" Target="../media/image277.png"/><Relationship Id="rId7" Type="http://schemas.openxmlformats.org/officeDocument/2006/relationships/image" Target="../media/image108.png"/><Relationship Id="rId8" Type="http://schemas.openxmlformats.org/officeDocument/2006/relationships/image" Target="../media/image320.png"/><Relationship Id="rId9" Type="http://schemas.openxmlformats.org/officeDocument/2006/relationships/image" Target="../media/image24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jpg"/><Relationship Id="rId3" Type="http://schemas.openxmlformats.org/officeDocument/2006/relationships/image" Target="../media/image2.png"/></Relationships>

</file>

<file path=ppt/slides/_rels/slide4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image" Target="../media/image276.png"/><Relationship Id="rId6" Type="http://schemas.openxmlformats.org/officeDocument/2006/relationships/image" Target="../media/image277.png"/><Relationship Id="rId7" Type="http://schemas.openxmlformats.org/officeDocument/2006/relationships/image" Target="../media/image24.png"/><Relationship Id="rId8" Type="http://schemas.openxmlformats.org/officeDocument/2006/relationships/image" Target="../media/image321.png"/><Relationship Id="rId9" Type="http://schemas.openxmlformats.org/officeDocument/2006/relationships/image" Target="../media/image322.png"/><Relationship Id="rId10" Type="http://schemas.openxmlformats.org/officeDocument/2006/relationships/image" Target="../media/image323.png"/><Relationship Id="rId11" Type="http://schemas.openxmlformats.org/officeDocument/2006/relationships/image" Target="../media/image324.png"/><Relationship Id="rId12" Type="http://schemas.openxmlformats.org/officeDocument/2006/relationships/image" Target="../media/image325.png"/><Relationship Id="rId13" Type="http://schemas.openxmlformats.org/officeDocument/2006/relationships/image" Target="../media/image326.png"/><Relationship Id="rId14" Type="http://schemas.openxmlformats.org/officeDocument/2006/relationships/image" Target="../media/image327.png"/><Relationship Id="rId15" Type="http://schemas.openxmlformats.org/officeDocument/2006/relationships/image" Target="../media/image328.png"/></Relationships>

</file>

<file path=ppt/slides/_rels/slide4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image" Target="../media/image276.png"/><Relationship Id="rId6" Type="http://schemas.openxmlformats.org/officeDocument/2006/relationships/image" Target="../media/image277.png"/><Relationship Id="rId7" Type="http://schemas.openxmlformats.org/officeDocument/2006/relationships/image" Target="../media/image109.png"/><Relationship Id="rId8" Type="http://schemas.openxmlformats.org/officeDocument/2006/relationships/image" Target="../media/image253.png"/><Relationship Id="rId9" Type="http://schemas.openxmlformats.org/officeDocument/2006/relationships/image" Target="../media/image220.png"/><Relationship Id="rId10" Type="http://schemas.openxmlformats.org/officeDocument/2006/relationships/image" Target="../media/image280.png"/><Relationship Id="rId11" Type="http://schemas.openxmlformats.org/officeDocument/2006/relationships/image" Target="../media/image281.png"/><Relationship Id="rId12" Type="http://schemas.openxmlformats.org/officeDocument/2006/relationships/image" Target="../media/image278.png"/><Relationship Id="rId13" Type="http://schemas.openxmlformats.org/officeDocument/2006/relationships/image" Target="../media/image279.png"/></Relationships>

</file>

<file path=ppt/slides/_rels/slide4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3.png"/><Relationship Id="rId4" Type="http://schemas.openxmlformats.org/officeDocument/2006/relationships/image" Target="../media/image276.png"/><Relationship Id="rId5" Type="http://schemas.openxmlformats.org/officeDocument/2006/relationships/image" Target="../media/image4.png"/><Relationship Id="rId6" Type="http://schemas.openxmlformats.org/officeDocument/2006/relationships/image" Target="../media/image277.png"/></Relationships>

</file>

<file path=ppt/slides/_rels/slide4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image" Target="../media/image276.png"/><Relationship Id="rId6" Type="http://schemas.openxmlformats.org/officeDocument/2006/relationships/image" Target="../media/image277.png"/><Relationship Id="rId7" Type="http://schemas.openxmlformats.org/officeDocument/2006/relationships/image" Target="../media/image40.png"/><Relationship Id="rId8" Type="http://schemas.openxmlformats.org/officeDocument/2006/relationships/image" Target="../media/image108.png"/></Relationships>

</file>

<file path=ppt/slides/_rels/slide4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75.jpg"/><Relationship Id="rId3" Type="http://schemas.openxmlformats.org/officeDocument/2006/relationships/image" Target="../media/image2.png"/></Relationships>

</file>

<file path=ppt/slides/_rels/slide4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image" Target="../media/image276.png"/><Relationship Id="rId6" Type="http://schemas.openxmlformats.org/officeDocument/2006/relationships/image" Target="../media/image277.png"/><Relationship Id="rId7" Type="http://schemas.openxmlformats.org/officeDocument/2006/relationships/image" Target="../media/image109.png"/><Relationship Id="rId8" Type="http://schemas.openxmlformats.org/officeDocument/2006/relationships/image" Target="../media/image329.png"/><Relationship Id="rId9" Type="http://schemas.openxmlformats.org/officeDocument/2006/relationships/image" Target="../media/image40.png"/><Relationship Id="rId10" Type="http://schemas.openxmlformats.org/officeDocument/2006/relationships/image" Target="../media/image330.png"/><Relationship Id="rId11" Type="http://schemas.openxmlformats.org/officeDocument/2006/relationships/image" Target="../media/image331.png"/><Relationship Id="rId12" Type="http://schemas.openxmlformats.org/officeDocument/2006/relationships/image" Target="../media/image332.png"/></Relationships>

</file>

<file path=ppt/slides/_rels/slide4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image" Target="../media/image276.png"/><Relationship Id="rId6" Type="http://schemas.openxmlformats.org/officeDocument/2006/relationships/image" Target="../media/image277.png"/><Relationship Id="rId7" Type="http://schemas.openxmlformats.org/officeDocument/2006/relationships/image" Target="../media/image333.png"/><Relationship Id="rId8" Type="http://schemas.openxmlformats.org/officeDocument/2006/relationships/image" Target="../media/image334.png"/><Relationship Id="rId9" Type="http://schemas.openxmlformats.org/officeDocument/2006/relationships/image" Target="../media/image335.png"/><Relationship Id="rId10" Type="http://schemas.openxmlformats.org/officeDocument/2006/relationships/image" Target="../media/image336.png"/><Relationship Id="rId11" Type="http://schemas.openxmlformats.org/officeDocument/2006/relationships/image" Target="../media/image337.png"/><Relationship Id="rId12" Type="http://schemas.openxmlformats.org/officeDocument/2006/relationships/image" Target="../media/image338.png"/><Relationship Id="rId13" Type="http://schemas.openxmlformats.org/officeDocument/2006/relationships/image" Target="../media/image24.png"/><Relationship Id="rId14" Type="http://schemas.openxmlformats.org/officeDocument/2006/relationships/image" Target="../media/image339.png"/><Relationship Id="rId15" Type="http://schemas.openxmlformats.org/officeDocument/2006/relationships/image" Target="../media/image340.png"/><Relationship Id="rId16" Type="http://schemas.openxmlformats.org/officeDocument/2006/relationships/image" Target="../media/image341.png"/><Relationship Id="rId17" Type="http://schemas.openxmlformats.org/officeDocument/2006/relationships/image" Target="../media/image342.png"/><Relationship Id="rId18" Type="http://schemas.openxmlformats.org/officeDocument/2006/relationships/image" Target="../media/image343.png"/><Relationship Id="rId19" Type="http://schemas.openxmlformats.org/officeDocument/2006/relationships/image" Target="../media/image344.png"/><Relationship Id="rId20" Type="http://schemas.openxmlformats.org/officeDocument/2006/relationships/image" Target="../media/image345.png"/><Relationship Id="rId21" Type="http://schemas.openxmlformats.org/officeDocument/2006/relationships/image" Target="../media/image346.png"/><Relationship Id="rId22" Type="http://schemas.openxmlformats.org/officeDocument/2006/relationships/image" Target="../media/image347.png"/><Relationship Id="rId23" Type="http://schemas.openxmlformats.org/officeDocument/2006/relationships/image" Target="../media/image348.jpg"/><Relationship Id="rId24" Type="http://schemas.openxmlformats.org/officeDocument/2006/relationships/image" Target="../media/image349.png"/><Relationship Id="rId25" Type="http://schemas.openxmlformats.org/officeDocument/2006/relationships/image" Target="../media/image350.png"/></Relationships>

</file>

<file path=ppt/slides/_rels/slide4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image" Target="../media/image276.png"/><Relationship Id="rId6" Type="http://schemas.openxmlformats.org/officeDocument/2006/relationships/image" Target="../media/image277.png"/><Relationship Id="rId7" Type="http://schemas.openxmlformats.org/officeDocument/2006/relationships/image" Target="../media/image351.png"/><Relationship Id="rId8" Type="http://schemas.openxmlformats.org/officeDocument/2006/relationships/image" Target="../media/image352.png"/><Relationship Id="rId9" Type="http://schemas.openxmlformats.org/officeDocument/2006/relationships/image" Target="../media/image353.png"/><Relationship Id="rId10" Type="http://schemas.openxmlformats.org/officeDocument/2006/relationships/image" Target="../media/image354.png"/><Relationship Id="rId11" Type="http://schemas.openxmlformats.org/officeDocument/2006/relationships/image" Target="../media/image24.png"/><Relationship Id="rId12" Type="http://schemas.openxmlformats.org/officeDocument/2006/relationships/image" Target="../media/image355.png"/><Relationship Id="rId13" Type="http://schemas.openxmlformats.org/officeDocument/2006/relationships/image" Target="../media/image108.png"/><Relationship Id="rId14" Type="http://schemas.openxmlformats.org/officeDocument/2006/relationships/image" Target="../media/image356.png"/><Relationship Id="rId15" Type="http://schemas.openxmlformats.org/officeDocument/2006/relationships/image" Target="../media/image357.png"/><Relationship Id="rId16" Type="http://schemas.openxmlformats.org/officeDocument/2006/relationships/image" Target="../media/image358.png"/><Relationship Id="rId17" Type="http://schemas.openxmlformats.org/officeDocument/2006/relationships/image" Target="../media/image359.png"/><Relationship Id="rId18" Type="http://schemas.openxmlformats.org/officeDocument/2006/relationships/image" Target="../media/image360.png"/><Relationship Id="rId19" Type="http://schemas.openxmlformats.org/officeDocument/2006/relationships/image" Target="../media/image361.png"/><Relationship Id="rId20" Type="http://schemas.openxmlformats.org/officeDocument/2006/relationships/image" Target="../media/image362.png"/><Relationship Id="rId21" Type="http://schemas.openxmlformats.org/officeDocument/2006/relationships/image" Target="../media/image363.png"/><Relationship Id="rId22" Type="http://schemas.openxmlformats.org/officeDocument/2006/relationships/image" Target="../media/image364.png"/><Relationship Id="rId23" Type="http://schemas.openxmlformats.org/officeDocument/2006/relationships/image" Target="../media/image365.png"/><Relationship Id="rId24" Type="http://schemas.openxmlformats.org/officeDocument/2006/relationships/image" Target="../media/image366.png"/><Relationship Id="rId25" Type="http://schemas.openxmlformats.org/officeDocument/2006/relationships/image" Target="../media/image367.png"/><Relationship Id="rId26" Type="http://schemas.openxmlformats.org/officeDocument/2006/relationships/image" Target="../media/image368.png"/><Relationship Id="rId27" Type="http://schemas.openxmlformats.org/officeDocument/2006/relationships/image" Target="../media/image369.png"/></Relationships>

</file>

<file path=ppt/slides/_rels/slide4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image" Target="../media/image276.png"/><Relationship Id="rId6" Type="http://schemas.openxmlformats.org/officeDocument/2006/relationships/image" Target="../media/image277.png"/><Relationship Id="rId7" Type="http://schemas.openxmlformats.org/officeDocument/2006/relationships/image" Target="../media/image370.png"/><Relationship Id="rId8" Type="http://schemas.openxmlformats.org/officeDocument/2006/relationships/image" Target="../media/image371.png"/><Relationship Id="rId9" Type="http://schemas.openxmlformats.org/officeDocument/2006/relationships/image" Target="../media/image372.png"/><Relationship Id="rId10" Type="http://schemas.openxmlformats.org/officeDocument/2006/relationships/image" Target="../media/image373.png"/><Relationship Id="rId11" Type="http://schemas.openxmlformats.org/officeDocument/2006/relationships/image" Target="../media/image374.png"/><Relationship Id="rId12" Type="http://schemas.openxmlformats.org/officeDocument/2006/relationships/image" Target="../media/image375.png"/><Relationship Id="rId13" Type="http://schemas.openxmlformats.org/officeDocument/2006/relationships/image" Target="../media/image376.png"/><Relationship Id="rId14" Type="http://schemas.openxmlformats.org/officeDocument/2006/relationships/image" Target="../media/image377.png"/><Relationship Id="rId15" Type="http://schemas.openxmlformats.org/officeDocument/2006/relationships/image" Target="../media/image378.png"/><Relationship Id="rId16" Type="http://schemas.openxmlformats.org/officeDocument/2006/relationships/image" Target="../media/image379.png"/><Relationship Id="rId17" Type="http://schemas.openxmlformats.org/officeDocument/2006/relationships/image" Target="../media/image380.png"/><Relationship Id="rId18" Type="http://schemas.openxmlformats.org/officeDocument/2006/relationships/image" Target="../media/image381.png"/><Relationship Id="rId19" Type="http://schemas.openxmlformats.org/officeDocument/2006/relationships/image" Target="../media/image382.png"/><Relationship Id="rId20" Type="http://schemas.openxmlformats.org/officeDocument/2006/relationships/image" Target="../media/image383.png"/><Relationship Id="rId21" Type="http://schemas.openxmlformats.org/officeDocument/2006/relationships/image" Target="../media/image384.png"/><Relationship Id="rId22" Type="http://schemas.openxmlformats.org/officeDocument/2006/relationships/image" Target="../media/image385.png"/><Relationship Id="rId23" Type="http://schemas.openxmlformats.org/officeDocument/2006/relationships/image" Target="../media/image386.png"/><Relationship Id="rId24" Type="http://schemas.openxmlformats.org/officeDocument/2006/relationships/image" Target="../media/image24.png"/><Relationship Id="rId25" Type="http://schemas.openxmlformats.org/officeDocument/2006/relationships/image" Target="../media/image387.png"/><Relationship Id="rId26" Type="http://schemas.openxmlformats.org/officeDocument/2006/relationships/image" Target="../media/image388.png"/><Relationship Id="rId27" Type="http://schemas.openxmlformats.org/officeDocument/2006/relationships/image" Target="../media/image389.png"/><Relationship Id="rId28" Type="http://schemas.openxmlformats.org/officeDocument/2006/relationships/image" Target="../media/image390.png"/></Relationships>

</file>

<file path=ppt/slides/_rels/slide4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91.jpg"/><Relationship Id="rId3" Type="http://schemas.openxmlformats.org/officeDocument/2006/relationships/image" Target="../media/image2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12.png"/><Relationship Id="rId9" Type="http://schemas.openxmlformats.org/officeDocument/2006/relationships/image" Target="../media/image13.png"/><Relationship Id="rId10" Type="http://schemas.openxmlformats.org/officeDocument/2006/relationships/image" Target="../media/image14.png"/><Relationship Id="rId11" Type="http://schemas.openxmlformats.org/officeDocument/2006/relationships/image" Target="../media/image15.png"/><Relationship Id="rId12" Type="http://schemas.openxmlformats.org/officeDocument/2006/relationships/image" Target="../media/image16.png"/><Relationship Id="rId13" Type="http://schemas.openxmlformats.org/officeDocument/2006/relationships/image" Target="../media/image17.png"/></Relationships>

</file>

<file path=ppt/slides/_rels/slide5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image" Target="../media/image392.png"/><Relationship Id="rId6" Type="http://schemas.openxmlformats.org/officeDocument/2006/relationships/image" Target="../media/image393.png"/><Relationship Id="rId7" Type="http://schemas.openxmlformats.org/officeDocument/2006/relationships/image" Target="../media/image394.png"/><Relationship Id="rId8" Type="http://schemas.openxmlformats.org/officeDocument/2006/relationships/image" Target="../media/image395.png"/><Relationship Id="rId9" Type="http://schemas.openxmlformats.org/officeDocument/2006/relationships/image" Target="../media/image396.png"/><Relationship Id="rId10" Type="http://schemas.openxmlformats.org/officeDocument/2006/relationships/image" Target="../media/image397.png"/><Relationship Id="rId11" Type="http://schemas.openxmlformats.org/officeDocument/2006/relationships/image" Target="../media/image398.png"/><Relationship Id="rId12" Type="http://schemas.openxmlformats.org/officeDocument/2006/relationships/image" Target="../media/image399.png"/><Relationship Id="rId13" Type="http://schemas.openxmlformats.org/officeDocument/2006/relationships/image" Target="../media/image400.png"/><Relationship Id="rId14" Type="http://schemas.openxmlformats.org/officeDocument/2006/relationships/image" Target="../media/image253.png"/><Relationship Id="rId15" Type="http://schemas.openxmlformats.org/officeDocument/2006/relationships/image" Target="../media/image401.png"/><Relationship Id="rId16" Type="http://schemas.openxmlformats.org/officeDocument/2006/relationships/image" Target="../media/image402.png"/><Relationship Id="rId17" Type="http://schemas.openxmlformats.org/officeDocument/2006/relationships/image" Target="../media/image403.png"/></Relationships>

</file>

<file path=ppt/slides/_rels/slide5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image" Target="../media/image392.png"/><Relationship Id="rId6" Type="http://schemas.openxmlformats.org/officeDocument/2006/relationships/image" Target="../media/image393.png"/><Relationship Id="rId7" Type="http://schemas.openxmlformats.org/officeDocument/2006/relationships/image" Target="../media/image404.png"/><Relationship Id="rId8" Type="http://schemas.openxmlformats.org/officeDocument/2006/relationships/image" Target="../media/image405.png"/><Relationship Id="rId9" Type="http://schemas.openxmlformats.org/officeDocument/2006/relationships/image" Target="../media/image406.png"/><Relationship Id="rId10" Type="http://schemas.openxmlformats.org/officeDocument/2006/relationships/image" Target="../media/image407.png"/><Relationship Id="rId11" Type="http://schemas.openxmlformats.org/officeDocument/2006/relationships/image" Target="../media/image408.png"/><Relationship Id="rId12" Type="http://schemas.openxmlformats.org/officeDocument/2006/relationships/image" Target="../media/image179.png"/><Relationship Id="rId13" Type="http://schemas.openxmlformats.org/officeDocument/2006/relationships/image" Target="../media/image409.png"/><Relationship Id="rId14" Type="http://schemas.openxmlformats.org/officeDocument/2006/relationships/image" Target="../media/image181.png"/><Relationship Id="rId15" Type="http://schemas.openxmlformats.org/officeDocument/2006/relationships/image" Target="../media/image182.png"/><Relationship Id="rId16" Type="http://schemas.openxmlformats.org/officeDocument/2006/relationships/image" Target="../media/image410.png"/><Relationship Id="rId17" Type="http://schemas.openxmlformats.org/officeDocument/2006/relationships/image" Target="../media/image411.png"/><Relationship Id="rId18" Type="http://schemas.openxmlformats.org/officeDocument/2006/relationships/image" Target="../media/image412.png"/><Relationship Id="rId19" Type="http://schemas.openxmlformats.org/officeDocument/2006/relationships/image" Target="../media/image413.png"/><Relationship Id="rId20" Type="http://schemas.openxmlformats.org/officeDocument/2006/relationships/image" Target="../media/image187.png"/><Relationship Id="rId21" Type="http://schemas.openxmlformats.org/officeDocument/2006/relationships/image" Target="../media/image188.png"/><Relationship Id="rId22" Type="http://schemas.openxmlformats.org/officeDocument/2006/relationships/image" Target="../media/image414.png"/><Relationship Id="rId23" Type="http://schemas.openxmlformats.org/officeDocument/2006/relationships/image" Target="../media/image415.png"/><Relationship Id="rId24" Type="http://schemas.openxmlformats.org/officeDocument/2006/relationships/image" Target="../media/image108.png"/><Relationship Id="rId25" Type="http://schemas.openxmlformats.org/officeDocument/2006/relationships/image" Target="../media/image320.png"/><Relationship Id="rId26" Type="http://schemas.openxmlformats.org/officeDocument/2006/relationships/image" Target="../media/image24.png"/><Relationship Id="rId27" Type="http://schemas.openxmlformats.org/officeDocument/2006/relationships/image" Target="../media/image416.png"/><Relationship Id="rId28" Type="http://schemas.openxmlformats.org/officeDocument/2006/relationships/image" Target="../media/image417.png"/><Relationship Id="rId29" Type="http://schemas.openxmlformats.org/officeDocument/2006/relationships/image" Target="../media/image418.png"/><Relationship Id="rId30" Type="http://schemas.openxmlformats.org/officeDocument/2006/relationships/image" Target="../media/image419.png"/><Relationship Id="rId31" Type="http://schemas.openxmlformats.org/officeDocument/2006/relationships/image" Target="../media/image420.png"/><Relationship Id="rId32" Type="http://schemas.openxmlformats.org/officeDocument/2006/relationships/image" Target="../media/image421.png"/><Relationship Id="rId33" Type="http://schemas.openxmlformats.org/officeDocument/2006/relationships/image" Target="../media/image422.png"/><Relationship Id="rId34" Type="http://schemas.openxmlformats.org/officeDocument/2006/relationships/image" Target="../media/image38.png"/></Relationships>

</file>

<file path=ppt/slides/_rels/slide5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image" Target="../media/image392.png"/><Relationship Id="rId6" Type="http://schemas.openxmlformats.org/officeDocument/2006/relationships/image" Target="../media/image393.png"/><Relationship Id="rId7" Type="http://schemas.openxmlformats.org/officeDocument/2006/relationships/image" Target="../media/image423.png"/><Relationship Id="rId8" Type="http://schemas.openxmlformats.org/officeDocument/2006/relationships/image" Target="../media/image424.png"/><Relationship Id="rId9" Type="http://schemas.openxmlformats.org/officeDocument/2006/relationships/image" Target="../media/image24.png"/><Relationship Id="rId10" Type="http://schemas.openxmlformats.org/officeDocument/2006/relationships/image" Target="../media/image425.png"/><Relationship Id="rId11" Type="http://schemas.openxmlformats.org/officeDocument/2006/relationships/image" Target="../media/image426.png"/><Relationship Id="rId12" Type="http://schemas.openxmlformats.org/officeDocument/2006/relationships/image" Target="../media/image427.png"/><Relationship Id="rId13" Type="http://schemas.openxmlformats.org/officeDocument/2006/relationships/image" Target="../media/image428.png"/></Relationships>

</file>

<file path=ppt/slides/_rels/slide5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image" Target="../media/image392.png"/><Relationship Id="rId6" Type="http://schemas.openxmlformats.org/officeDocument/2006/relationships/image" Target="../media/image393.png"/><Relationship Id="rId7" Type="http://schemas.openxmlformats.org/officeDocument/2006/relationships/image" Target="../media/image24.png"/><Relationship Id="rId8" Type="http://schemas.openxmlformats.org/officeDocument/2006/relationships/image" Target="../media/image429.png"/><Relationship Id="rId9" Type="http://schemas.openxmlformats.org/officeDocument/2006/relationships/image" Target="../media/image40.png"/><Relationship Id="rId10" Type="http://schemas.openxmlformats.org/officeDocument/2006/relationships/image" Target="../media/image430.png"/><Relationship Id="rId11" Type="http://schemas.openxmlformats.org/officeDocument/2006/relationships/image" Target="../media/image431.png"/><Relationship Id="rId12" Type="http://schemas.openxmlformats.org/officeDocument/2006/relationships/image" Target="../media/image432.png"/></Relationships>

</file>

<file path=ppt/slides/_rels/slide5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image" Target="../media/image392.png"/><Relationship Id="rId6" Type="http://schemas.openxmlformats.org/officeDocument/2006/relationships/image" Target="../media/image393.png"/><Relationship Id="rId7" Type="http://schemas.openxmlformats.org/officeDocument/2006/relationships/image" Target="../media/image108.png"/><Relationship Id="rId8" Type="http://schemas.openxmlformats.org/officeDocument/2006/relationships/image" Target="../media/image24.png"/><Relationship Id="rId9" Type="http://schemas.openxmlformats.org/officeDocument/2006/relationships/image" Target="../media/image40.png"/><Relationship Id="rId10" Type="http://schemas.openxmlformats.org/officeDocument/2006/relationships/image" Target="../media/image433.png"/><Relationship Id="rId11" Type="http://schemas.openxmlformats.org/officeDocument/2006/relationships/image" Target="../media/image434.png"/><Relationship Id="rId12" Type="http://schemas.openxmlformats.org/officeDocument/2006/relationships/image" Target="../media/image435.png"/><Relationship Id="rId13" Type="http://schemas.openxmlformats.org/officeDocument/2006/relationships/image" Target="../media/image436.png"/><Relationship Id="rId14" Type="http://schemas.openxmlformats.org/officeDocument/2006/relationships/image" Target="../media/image437.jpg"/><Relationship Id="rId15" Type="http://schemas.openxmlformats.org/officeDocument/2006/relationships/image" Target="../media/image438.png"/><Relationship Id="rId16" Type="http://schemas.openxmlformats.org/officeDocument/2006/relationships/image" Target="../media/image439.png"/><Relationship Id="rId17" Type="http://schemas.openxmlformats.org/officeDocument/2006/relationships/image" Target="../media/image440.png"/><Relationship Id="rId18" Type="http://schemas.openxmlformats.org/officeDocument/2006/relationships/image" Target="../media/image441.png"/><Relationship Id="rId19" Type="http://schemas.openxmlformats.org/officeDocument/2006/relationships/image" Target="../media/image442.png"/><Relationship Id="rId20" Type="http://schemas.openxmlformats.org/officeDocument/2006/relationships/image" Target="../media/image443.png"/><Relationship Id="rId21" Type="http://schemas.openxmlformats.org/officeDocument/2006/relationships/image" Target="../media/image444.png"/><Relationship Id="rId22" Type="http://schemas.openxmlformats.org/officeDocument/2006/relationships/image" Target="../media/image445.png"/><Relationship Id="rId23" Type="http://schemas.openxmlformats.org/officeDocument/2006/relationships/image" Target="../media/image446.png"/><Relationship Id="rId24" Type="http://schemas.openxmlformats.org/officeDocument/2006/relationships/image" Target="../media/image447.png"/><Relationship Id="rId25" Type="http://schemas.openxmlformats.org/officeDocument/2006/relationships/image" Target="../media/image448.png"/><Relationship Id="rId26" Type="http://schemas.openxmlformats.org/officeDocument/2006/relationships/image" Target="../media/image449.png"/><Relationship Id="rId27" Type="http://schemas.openxmlformats.org/officeDocument/2006/relationships/image" Target="../media/image5.png"/></Relationships>

</file>

<file path=ppt/slides/_rels/slide5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image" Target="../media/image392.png"/><Relationship Id="rId6" Type="http://schemas.openxmlformats.org/officeDocument/2006/relationships/image" Target="../media/image393.png"/></Relationships>

</file>

<file path=ppt/slides/_rels/slide5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image" Target="../media/image392.png"/><Relationship Id="rId6" Type="http://schemas.openxmlformats.org/officeDocument/2006/relationships/image" Target="../media/image393.png"/><Relationship Id="rId7" Type="http://schemas.openxmlformats.org/officeDocument/2006/relationships/image" Target="../media/image246.png"/><Relationship Id="rId8" Type="http://schemas.openxmlformats.org/officeDocument/2006/relationships/image" Target="../media/image108.png"/><Relationship Id="rId9" Type="http://schemas.openxmlformats.org/officeDocument/2006/relationships/image" Target="../media/image369.png"/><Relationship Id="rId10" Type="http://schemas.openxmlformats.org/officeDocument/2006/relationships/image" Target="../media/image450.png"/><Relationship Id="rId11" Type="http://schemas.openxmlformats.org/officeDocument/2006/relationships/image" Target="../media/image451.png"/></Relationships>

</file>

<file path=ppt/slides/_rels/slide5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52.jpg"/><Relationship Id="rId3" Type="http://schemas.openxmlformats.org/officeDocument/2006/relationships/image" Target="../media/image2.png"/></Relationships>

</file>

<file path=ppt/slides/_rels/slide5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image" Target="../media/image453.png"/><Relationship Id="rId6" Type="http://schemas.openxmlformats.org/officeDocument/2006/relationships/image" Target="../media/image454.png"/><Relationship Id="rId7" Type="http://schemas.openxmlformats.org/officeDocument/2006/relationships/image" Target="../media/image108.png"/><Relationship Id="rId8" Type="http://schemas.openxmlformats.org/officeDocument/2006/relationships/image" Target="../media/image455.png"/><Relationship Id="rId9" Type="http://schemas.openxmlformats.org/officeDocument/2006/relationships/image" Target="../media/image456.jpg"/><Relationship Id="rId10" Type="http://schemas.openxmlformats.org/officeDocument/2006/relationships/image" Target="../media/image457.png"/><Relationship Id="rId11" Type="http://schemas.openxmlformats.org/officeDocument/2006/relationships/image" Target="../media/image12.png"/><Relationship Id="rId12" Type="http://schemas.openxmlformats.org/officeDocument/2006/relationships/image" Target="../media/image458.png"/></Relationships>

</file>

<file path=ppt/slides/_rels/slide5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image" Target="../media/image453.png"/><Relationship Id="rId6" Type="http://schemas.openxmlformats.org/officeDocument/2006/relationships/image" Target="../media/image454.png"/><Relationship Id="rId7" Type="http://schemas.openxmlformats.org/officeDocument/2006/relationships/image" Target="../media/image459.png"/><Relationship Id="rId8" Type="http://schemas.openxmlformats.org/officeDocument/2006/relationships/image" Target="../media/image460.png"/><Relationship Id="rId9" Type="http://schemas.openxmlformats.org/officeDocument/2006/relationships/image" Target="../media/image461.png"/><Relationship Id="rId10" Type="http://schemas.openxmlformats.org/officeDocument/2006/relationships/image" Target="../media/image462.jpg"/><Relationship Id="rId11" Type="http://schemas.openxmlformats.org/officeDocument/2006/relationships/image" Target="../media/image24.png"/><Relationship Id="rId12" Type="http://schemas.openxmlformats.org/officeDocument/2006/relationships/image" Target="../media/image40.png"/><Relationship Id="rId13" Type="http://schemas.openxmlformats.org/officeDocument/2006/relationships/image" Target="../media/image463.png"/><Relationship Id="rId14" Type="http://schemas.openxmlformats.org/officeDocument/2006/relationships/image" Target="../media/image464.png"/><Relationship Id="rId15" Type="http://schemas.openxmlformats.org/officeDocument/2006/relationships/image" Target="../media/image465.png"/><Relationship Id="rId16" Type="http://schemas.openxmlformats.org/officeDocument/2006/relationships/image" Target="../media/image466.png"/><Relationship Id="rId17" Type="http://schemas.openxmlformats.org/officeDocument/2006/relationships/image" Target="../media/image467.png"/><Relationship Id="rId18" Type="http://schemas.openxmlformats.org/officeDocument/2006/relationships/image" Target="../media/image468.png"/><Relationship Id="rId19" Type="http://schemas.openxmlformats.org/officeDocument/2006/relationships/image" Target="../media/image469.png"/><Relationship Id="rId20" Type="http://schemas.openxmlformats.org/officeDocument/2006/relationships/image" Target="../media/image470.png"/><Relationship Id="rId21" Type="http://schemas.openxmlformats.org/officeDocument/2006/relationships/image" Target="../media/image471.png"/><Relationship Id="rId22" Type="http://schemas.openxmlformats.org/officeDocument/2006/relationships/image" Target="../media/image472.png"/><Relationship Id="rId23" Type="http://schemas.openxmlformats.org/officeDocument/2006/relationships/image" Target="../media/image473.png"/><Relationship Id="rId24" Type="http://schemas.openxmlformats.org/officeDocument/2006/relationships/image" Target="../media/image108.png"/><Relationship Id="rId25" Type="http://schemas.openxmlformats.org/officeDocument/2006/relationships/image" Target="../media/image474.png"/><Relationship Id="rId26" Type="http://schemas.openxmlformats.org/officeDocument/2006/relationships/image" Target="../media/image475.png"/><Relationship Id="rId27" Type="http://schemas.openxmlformats.org/officeDocument/2006/relationships/image" Target="../media/image476.png"/><Relationship Id="rId28" Type="http://schemas.openxmlformats.org/officeDocument/2006/relationships/image" Target="../media/image477.png"/><Relationship Id="rId29" Type="http://schemas.openxmlformats.org/officeDocument/2006/relationships/image" Target="../media/image478.png"/><Relationship Id="rId30" Type="http://schemas.openxmlformats.org/officeDocument/2006/relationships/image" Target="../media/image479.png"/><Relationship Id="rId31" Type="http://schemas.openxmlformats.org/officeDocument/2006/relationships/image" Target="../media/image480.png"/><Relationship Id="rId32" Type="http://schemas.openxmlformats.org/officeDocument/2006/relationships/image" Target="../media/image481.png"/><Relationship Id="rId33" Type="http://schemas.openxmlformats.org/officeDocument/2006/relationships/image" Target="../media/image482.jpg"/><Relationship Id="rId34" Type="http://schemas.openxmlformats.org/officeDocument/2006/relationships/image" Target="../media/image483.png"/><Relationship Id="rId35" Type="http://schemas.openxmlformats.org/officeDocument/2006/relationships/image" Target="../media/image484.png"/><Relationship Id="rId36" Type="http://schemas.openxmlformats.org/officeDocument/2006/relationships/image" Target="../media/image485.png"/><Relationship Id="rId37" Type="http://schemas.openxmlformats.org/officeDocument/2006/relationships/image" Target="../media/image486.png"/><Relationship Id="rId38" Type="http://schemas.openxmlformats.org/officeDocument/2006/relationships/image" Target="../media/image487.png"/><Relationship Id="rId39" Type="http://schemas.openxmlformats.org/officeDocument/2006/relationships/image" Target="../media/image488.png"/><Relationship Id="rId40" Type="http://schemas.openxmlformats.org/officeDocument/2006/relationships/image" Target="../media/image5.png"/><Relationship Id="rId41" Type="http://schemas.openxmlformats.org/officeDocument/2006/relationships/image" Target="../media/image489.png"/><Relationship Id="rId42" Type="http://schemas.openxmlformats.org/officeDocument/2006/relationships/image" Target="../media/image490.png"/><Relationship Id="rId43" Type="http://schemas.openxmlformats.org/officeDocument/2006/relationships/image" Target="../media/image491.png"/><Relationship Id="rId44" Type="http://schemas.openxmlformats.org/officeDocument/2006/relationships/image" Target="../media/image492.png"/><Relationship Id="rId45" Type="http://schemas.openxmlformats.org/officeDocument/2006/relationships/image" Target="../media/image493.png"/><Relationship Id="rId46" Type="http://schemas.openxmlformats.org/officeDocument/2006/relationships/image" Target="../media/image494.png"/><Relationship Id="rId47" Type="http://schemas.openxmlformats.org/officeDocument/2006/relationships/image" Target="../media/image495.png"/><Relationship Id="rId48" Type="http://schemas.openxmlformats.org/officeDocument/2006/relationships/image" Target="../media/image496.png"/><Relationship Id="rId49" Type="http://schemas.openxmlformats.org/officeDocument/2006/relationships/image" Target="../media/image497.png"/><Relationship Id="rId50" Type="http://schemas.openxmlformats.org/officeDocument/2006/relationships/image" Target="../media/image64.png"/><Relationship Id="rId51" Type="http://schemas.openxmlformats.org/officeDocument/2006/relationships/image" Target="../media/image498.png"/><Relationship Id="rId52" Type="http://schemas.openxmlformats.org/officeDocument/2006/relationships/image" Target="../media/image499.png"/><Relationship Id="rId53" Type="http://schemas.openxmlformats.org/officeDocument/2006/relationships/image" Target="../media/image500.png"/><Relationship Id="rId54" Type="http://schemas.openxmlformats.org/officeDocument/2006/relationships/image" Target="../media/image501.png"/><Relationship Id="rId55" Type="http://schemas.openxmlformats.org/officeDocument/2006/relationships/image" Target="../media/image502.png"/><Relationship Id="rId56" Type="http://schemas.openxmlformats.org/officeDocument/2006/relationships/image" Target="../media/image503.png"/><Relationship Id="rId57" Type="http://schemas.openxmlformats.org/officeDocument/2006/relationships/image" Target="../media/image504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8.jpg"/><Relationship Id="rId3" Type="http://schemas.openxmlformats.org/officeDocument/2006/relationships/image" Target="../media/image2.png"/></Relationships>

</file>

<file path=ppt/slides/_rels/slide6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image" Target="../media/image453.png"/><Relationship Id="rId6" Type="http://schemas.openxmlformats.org/officeDocument/2006/relationships/image" Target="../media/image454.png"/><Relationship Id="rId7" Type="http://schemas.openxmlformats.org/officeDocument/2006/relationships/image" Target="../media/image24.png"/><Relationship Id="rId8" Type="http://schemas.openxmlformats.org/officeDocument/2006/relationships/image" Target="../media/image40.png"/><Relationship Id="rId9" Type="http://schemas.openxmlformats.org/officeDocument/2006/relationships/image" Target="../media/image505.png"/><Relationship Id="rId10" Type="http://schemas.openxmlformats.org/officeDocument/2006/relationships/image" Target="../media/image506.png"/><Relationship Id="rId11" Type="http://schemas.openxmlformats.org/officeDocument/2006/relationships/image" Target="../media/image507.png"/><Relationship Id="rId12" Type="http://schemas.openxmlformats.org/officeDocument/2006/relationships/image" Target="../media/image508.png"/><Relationship Id="rId13" Type="http://schemas.openxmlformats.org/officeDocument/2006/relationships/image" Target="../media/image509.png"/><Relationship Id="rId14" Type="http://schemas.openxmlformats.org/officeDocument/2006/relationships/image" Target="../media/image510.png"/><Relationship Id="rId15" Type="http://schemas.openxmlformats.org/officeDocument/2006/relationships/image" Target="../media/image511.png"/><Relationship Id="rId16" Type="http://schemas.openxmlformats.org/officeDocument/2006/relationships/image" Target="../media/image512.png"/></Relationships>

</file>

<file path=ppt/slides/_rels/slide6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image" Target="../media/image453.png"/><Relationship Id="rId6" Type="http://schemas.openxmlformats.org/officeDocument/2006/relationships/image" Target="../media/image454.png"/><Relationship Id="rId7" Type="http://schemas.openxmlformats.org/officeDocument/2006/relationships/image" Target="../media/image369.png"/><Relationship Id="rId8" Type="http://schemas.openxmlformats.org/officeDocument/2006/relationships/image" Target="../media/image513.png"/><Relationship Id="rId9" Type="http://schemas.openxmlformats.org/officeDocument/2006/relationships/image" Target="../media/image514.png"/><Relationship Id="rId10" Type="http://schemas.openxmlformats.org/officeDocument/2006/relationships/image" Target="../media/image515.png"/><Relationship Id="rId11" Type="http://schemas.openxmlformats.org/officeDocument/2006/relationships/image" Target="../media/image24.png"/><Relationship Id="rId12" Type="http://schemas.openxmlformats.org/officeDocument/2006/relationships/image" Target="../media/image516.jpg"/><Relationship Id="rId13" Type="http://schemas.openxmlformats.org/officeDocument/2006/relationships/image" Target="../media/image517.png"/><Relationship Id="rId14" Type="http://schemas.openxmlformats.org/officeDocument/2006/relationships/image" Target="../media/image518.png"/><Relationship Id="rId15" Type="http://schemas.openxmlformats.org/officeDocument/2006/relationships/image" Target="../media/image519.png"/><Relationship Id="rId16" Type="http://schemas.openxmlformats.org/officeDocument/2006/relationships/image" Target="../media/image520.png"/><Relationship Id="rId17" Type="http://schemas.openxmlformats.org/officeDocument/2006/relationships/image" Target="../media/image521.png"/><Relationship Id="rId18" Type="http://schemas.openxmlformats.org/officeDocument/2006/relationships/image" Target="../media/image522.png"/></Relationships>

</file>

<file path=ppt/slides/_rels/slide6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image" Target="../media/image453.png"/><Relationship Id="rId6" Type="http://schemas.openxmlformats.org/officeDocument/2006/relationships/image" Target="../media/image454.png"/><Relationship Id="rId7" Type="http://schemas.openxmlformats.org/officeDocument/2006/relationships/image" Target="../media/image523.png"/><Relationship Id="rId8" Type="http://schemas.openxmlformats.org/officeDocument/2006/relationships/image" Target="../media/image108.png"/><Relationship Id="rId9" Type="http://schemas.openxmlformats.org/officeDocument/2006/relationships/image" Target="../media/image524.png"/><Relationship Id="rId10" Type="http://schemas.openxmlformats.org/officeDocument/2006/relationships/image" Target="../media/image525.png"/><Relationship Id="rId11" Type="http://schemas.openxmlformats.org/officeDocument/2006/relationships/image" Target="../media/image526.png"/><Relationship Id="rId12" Type="http://schemas.openxmlformats.org/officeDocument/2006/relationships/image" Target="../media/image24.png"/><Relationship Id="rId13" Type="http://schemas.openxmlformats.org/officeDocument/2006/relationships/image" Target="../media/image40.png"/></Relationships>

</file>

<file path=ppt/slides/_rels/slide6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image" Target="../media/image453.png"/><Relationship Id="rId6" Type="http://schemas.openxmlformats.org/officeDocument/2006/relationships/image" Target="../media/image454.png"/><Relationship Id="rId7" Type="http://schemas.openxmlformats.org/officeDocument/2006/relationships/image" Target="../media/image108.png"/><Relationship Id="rId8" Type="http://schemas.openxmlformats.org/officeDocument/2006/relationships/image" Target="../media/image320.png"/><Relationship Id="rId9" Type="http://schemas.openxmlformats.org/officeDocument/2006/relationships/image" Target="../media/image24.png"/><Relationship Id="rId10" Type="http://schemas.openxmlformats.org/officeDocument/2006/relationships/image" Target="../media/image527.png"/></Relationships>

</file>

<file path=ppt/slides/_rels/slide6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image" Target="../media/image453.png"/><Relationship Id="rId6" Type="http://schemas.openxmlformats.org/officeDocument/2006/relationships/image" Target="../media/image454.png"/><Relationship Id="rId7" Type="http://schemas.openxmlformats.org/officeDocument/2006/relationships/image" Target="../media/image24.png"/><Relationship Id="rId8" Type="http://schemas.openxmlformats.org/officeDocument/2006/relationships/image" Target="../media/image528.png"/><Relationship Id="rId9" Type="http://schemas.openxmlformats.org/officeDocument/2006/relationships/image" Target="../media/image529.png"/><Relationship Id="rId10" Type="http://schemas.openxmlformats.org/officeDocument/2006/relationships/image" Target="../media/image530.png"/><Relationship Id="rId11" Type="http://schemas.openxmlformats.org/officeDocument/2006/relationships/image" Target="../media/image324.png"/><Relationship Id="rId12" Type="http://schemas.openxmlformats.org/officeDocument/2006/relationships/image" Target="../media/image531.png"/><Relationship Id="rId13" Type="http://schemas.openxmlformats.org/officeDocument/2006/relationships/image" Target="../media/image532.png"/><Relationship Id="rId14" Type="http://schemas.openxmlformats.org/officeDocument/2006/relationships/image" Target="../media/image533.png"/><Relationship Id="rId15" Type="http://schemas.openxmlformats.org/officeDocument/2006/relationships/image" Target="../media/image534.png"/></Relationships>

</file>

<file path=ppt/slides/_rels/slide6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image" Target="../media/image453.png"/><Relationship Id="rId6" Type="http://schemas.openxmlformats.org/officeDocument/2006/relationships/image" Target="../media/image454.png"/><Relationship Id="rId7" Type="http://schemas.openxmlformats.org/officeDocument/2006/relationships/image" Target="../media/image40.png"/></Relationships>

</file>

<file path=ppt/slides/_rels/slide6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image" Target="../media/image453.png"/><Relationship Id="rId6" Type="http://schemas.openxmlformats.org/officeDocument/2006/relationships/image" Target="../media/image454.png"/><Relationship Id="rId7" Type="http://schemas.openxmlformats.org/officeDocument/2006/relationships/image" Target="../media/image40.png"/></Relationships>

</file>

<file path=ppt/slides/_rels/slide6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image" Target="../media/image453.png"/><Relationship Id="rId6" Type="http://schemas.openxmlformats.org/officeDocument/2006/relationships/image" Target="../media/image454.png"/><Relationship Id="rId7" Type="http://schemas.openxmlformats.org/officeDocument/2006/relationships/image" Target="../media/image108.png"/><Relationship Id="rId8" Type="http://schemas.openxmlformats.org/officeDocument/2006/relationships/image" Target="../media/image24.png"/><Relationship Id="rId9" Type="http://schemas.openxmlformats.org/officeDocument/2006/relationships/image" Target="../media/image535.png"/><Relationship Id="rId10" Type="http://schemas.openxmlformats.org/officeDocument/2006/relationships/image" Target="../media/image536.png"/><Relationship Id="rId11" Type="http://schemas.openxmlformats.org/officeDocument/2006/relationships/image" Target="../media/image537.png"/><Relationship Id="rId12" Type="http://schemas.openxmlformats.org/officeDocument/2006/relationships/image" Target="../media/image538.png"/><Relationship Id="rId13" Type="http://schemas.openxmlformats.org/officeDocument/2006/relationships/image" Target="../media/image539.png"/><Relationship Id="rId14" Type="http://schemas.openxmlformats.org/officeDocument/2006/relationships/image" Target="../media/image540.png"/><Relationship Id="rId15" Type="http://schemas.openxmlformats.org/officeDocument/2006/relationships/image" Target="../media/image541.png"/><Relationship Id="rId16" Type="http://schemas.openxmlformats.org/officeDocument/2006/relationships/image" Target="../media/image542.png"/><Relationship Id="rId17" Type="http://schemas.openxmlformats.org/officeDocument/2006/relationships/image" Target="../media/image543.png"/><Relationship Id="rId18" Type="http://schemas.openxmlformats.org/officeDocument/2006/relationships/image" Target="../media/image544.png"/><Relationship Id="rId19" Type="http://schemas.openxmlformats.org/officeDocument/2006/relationships/image" Target="../media/image545.png"/><Relationship Id="rId20" Type="http://schemas.openxmlformats.org/officeDocument/2006/relationships/image" Target="../media/image546.jpg"/><Relationship Id="rId21" Type="http://schemas.openxmlformats.org/officeDocument/2006/relationships/image" Target="../media/image40.png"/><Relationship Id="rId22" Type="http://schemas.openxmlformats.org/officeDocument/2006/relationships/image" Target="../media/image12.png"/><Relationship Id="rId23" Type="http://schemas.openxmlformats.org/officeDocument/2006/relationships/image" Target="../media/image547.png"/><Relationship Id="rId24" Type="http://schemas.openxmlformats.org/officeDocument/2006/relationships/image" Target="../media/image163.png"/><Relationship Id="rId25" Type="http://schemas.openxmlformats.org/officeDocument/2006/relationships/image" Target="../media/image548.png"/><Relationship Id="rId26" Type="http://schemas.openxmlformats.org/officeDocument/2006/relationships/image" Target="../media/image549.png"/><Relationship Id="rId27" Type="http://schemas.openxmlformats.org/officeDocument/2006/relationships/image" Target="../media/image550.png"/></Relationships>

</file>

<file path=ppt/slides/_rels/slide6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51.jpg"/><Relationship Id="rId3" Type="http://schemas.openxmlformats.org/officeDocument/2006/relationships/image" Target="../media/image2.png"/></Relationships>

</file>

<file path=ppt/slides/_rels/slide6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image" Target="../media/image552.png"/><Relationship Id="rId6" Type="http://schemas.openxmlformats.org/officeDocument/2006/relationships/image" Target="../media/image553.png"/><Relationship Id="rId7" Type="http://schemas.openxmlformats.org/officeDocument/2006/relationships/image" Target="../media/image554.png"/><Relationship Id="rId8" Type="http://schemas.openxmlformats.org/officeDocument/2006/relationships/image" Target="../media/image555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image" Target="../media/image19.png"/><Relationship Id="rId6" Type="http://schemas.openxmlformats.org/officeDocument/2006/relationships/image" Target="../media/image10.png"/><Relationship Id="rId7" Type="http://schemas.openxmlformats.org/officeDocument/2006/relationships/image" Target="../media/image20.png"/><Relationship Id="rId8" Type="http://schemas.openxmlformats.org/officeDocument/2006/relationships/image" Target="../media/image21.png"/><Relationship Id="rId9" Type="http://schemas.openxmlformats.org/officeDocument/2006/relationships/image" Target="../media/image22.jpg"/><Relationship Id="rId10" Type="http://schemas.openxmlformats.org/officeDocument/2006/relationships/image" Target="../media/image23.jpg"/><Relationship Id="rId11" Type="http://schemas.openxmlformats.org/officeDocument/2006/relationships/image" Target="../media/image24.png"/><Relationship Id="rId12" Type="http://schemas.openxmlformats.org/officeDocument/2006/relationships/image" Target="../media/image25.png"/><Relationship Id="rId13" Type="http://schemas.openxmlformats.org/officeDocument/2006/relationships/image" Target="../media/image26.png"/><Relationship Id="rId14" Type="http://schemas.openxmlformats.org/officeDocument/2006/relationships/image" Target="../media/image27.png"/><Relationship Id="rId15" Type="http://schemas.openxmlformats.org/officeDocument/2006/relationships/image" Target="../media/image28.png"/><Relationship Id="rId16" Type="http://schemas.openxmlformats.org/officeDocument/2006/relationships/image" Target="../media/image29.png"/><Relationship Id="rId17" Type="http://schemas.openxmlformats.org/officeDocument/2006/relationships/image" Target="../media/image30.png"/><Relationship Id="rId18" Type="http://schemas.openxmlformats.org/officeDocument/2006/relationships/image" Target="../media/image31.png"/><Relationship Id="rId19" Type="http://schemas.openxmlformats.org/officeDocument/2006/relationships/image" Target="../media/image32.png"/></Relationships>

</file>

<file path=ppt/slides/_rels/slide7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56.jpg"/><Relationship Id="rId3" Type="http://schemas.openxmlformats.org/officeDocument/2006/relationships/image" Target="../media/image2.png"/></Relationships>

</file>

<file path=ppt/slides/_rels/slide7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image" Target="../media/image552.png"/><Relationship Id="rId6" Type="http://schemas.openxmlformats.org/officeDocument/2006/relationships/image" Target="../media/image24.png"/><Relationship Id="rId7" Type="http://schemas.openxmlformats.org/officeDocument/2006/relationships/image" Target="../media/image369.png"/><Relationship Id="rId8" Type="http://schemas.openxmlformats.org/officeDocument/2006/relationships/image" Target="../media/image108.png"/><Relationship Id="rId9" Type="http://schemas.openxmlformats.org/officeDocument/2006/relationships/image" Target="../media/image557.png"/><Relationship Id="rId10" Type="http://schemas.openxmlformats.org/officeDocument/2006/relationships/image" Target="../media/image558.png"/></Relationships>

</file>

<file path=ppt/slides/_rels/slide7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56.jpg"/><Relationship Id="rId3" Type="http://schemas.openxmlformats.org/officeDocument/2006/relationships/image" Target="../media/image2.png"/></Relationships>

</file>

<file path=ppt/slides/_rels/slide7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image" Target="../media/image552.png"/><Relationship Id="rId6" Type="http://schemas.openxmlformats.org/officeDocument/2006/relationships/hyperlink" Target="https://www.statista.com/statistics/1313741/europe-fossil-gas-supply-and-demand/" TargetMode="External"/><Relationship Id="rId7" Type="http://schemas.openxmlformats.org/officeDocument/2006/relationships/hyperlink" Target="https://www.nationalbanken.dk/en/publications/Pages/2023/03/Monetary-History-of-Denmark-2005-2020.aspx/" TargetMode="External"/><Relationship Id="rId8" Type="http://schemas.openxmlformats.org/officeDocument/2006/relationships/hyperlink" Target="https://gwec.net/gwecs-global-offshore-wind-report/" TargetMode="External"/><Relationship Id="rId9" Type="http://schemas.openxmlformats.org/officeDocument/2006/relationships/hyperlink" Target="https://about.bnef.com/" TargetMode="External"/><Relationship Id="rId10" Type="http://schemas.openxmlformats.org/officeDocument/2006/relationships/hyperlink" Target="https://www.cowen.com/capabilities/research/" TargetMode="External"/><Relationship Id="rId11" Type="http://schemas.openxmlformats.org/officeDocument/2006/relationships/hyperlink" Target="https://www.businesswire.com/news/home/20211102005856/en/Global-Smart-Grid-Market-Report-2021-2026-A-55.9-Billion-Market-by-2026---ResearchAndMarkets.com" TargetMode="External"/><Relationship Id="rId12" Type="http://schemas.openxmlformats.org/officeDocument/2006/relationships/hyperlink" Target="https://www.mckinsey.com/industries/electric-power-and-natural-gas/our-insights/renewable-energy-development-in-a-net-zero-world-land-permits-and-grids" TargetMode="External"/><Relationship Id="rId13" Type="http://schemas.openxmlformats.org/officeDocument/2006/relationships/hyperlink" Target="https://www.ctvc.co/buildings-as-power-plants/" TargetMode="External"/><Relationship Id="rId14" Type="http://schemas.openxmlformats.org/officeDocument/2006/relationships/hyperlink" Target="https://pages.stern.nyu.edu/~adamodar/New_Home_Page/datafile/wacc.html" TargetMode="External"/><Relationship Id="rId15" Type="http://schemas.openxmlformats.org/officeDocument/2006/relationships/hyperlink" Target="https://www2.deloitte.com/us/en/pages/energy-and-resources/articles/renewable-energy-outlook.html" TargetMode="External"/><Relationship Id="rId16" Type="http://schemas.openxmlformats.org/officeDocument/2006/relationships/hyperlink" Target="https://www.eia.gov/electricity/data/eia860/" TargetMode="External"/><Relationship Id="rId17" Type="http://schemas.openxmlformats.org/officeDocument/2006/relationships/hyperlink" Target="https://ember-climate.org/insights/research/european-electricity-review-2023/" TargetMode="External"/><Relationship Id="rId18" Type="http://schemas.openxmlformats.org/officeDocument/2006/relationships/hyperlink" Target="https://energy.ec.europa.eu/topics/energy-efficiency/energy-efficient-buildings/energy-performance-buildings-directive_en" TargetMode="External"/><Relationship Id="rId19" Type="http://schemas.openxmlformats.org/officeDocument/2006/relationships/hyperlink" Target="https://www.consilium.europa.eu/en/infographics/gas-storage-capacity/#%3A~%3Atext%3DThe%20regulation%20has%20been%20swiftly%2Cfilling%20level%20remains%20above%2080%25" TargetMode="External"/><Relationship Id="rId20" Type="http://schemas.openxmlformats.org/officeDocument/2006/relationships/hyperlink" Target="https://ec.europa.eu/eurostat/databrowser/view/NRG_CB_GASM__custom_5035557/default/table?lang=en" TargetMode="External"/><Relationship Id="rId21" Type="http://schemas.openxmlformats.org/officeDocument/2006/relationships/hyperlink" Target="https://www.consilium.europa.eu/en/infographics/gas-storage-capacity/#%3A~%3Atext%3DThe%20regulation%20has%20been%20swiftly" TargetMode="External"/><Relationship Id="rId22" Type="http://schemas.openxmlformats.org/officeDocument/2006/relationships/hyperlink" Target="https://www.ecb.europa.eu/stats/policy_and_exchange_rates/euro_reference_exchange_rates/html/index.en.html" TargetMode="External"/><Relationship Id="rId23" Type="http://schemas.openxmlformats.org/officeDocument/2006/relationships/hyperlink" Target="https://www.energymonitor.ai/tech/renewables/the-quest-to-generate-zero-impact-renewable-power/" TargetMode="External"/><Relationship Id="rId24" Type="http://schemas.openxmlformats.org/officeDocument/2006/relationships/hyperlink" Target="https://www.gie.eu/transparency/databases/storage-database/" TargetMode="External"/><Relationship Id="rId25" Type="http://schemas.openxmlformats.org/officeDocument/2006/relationships/hyperlink" Target="https://www.globaldata.com/media/power/vestas-establishes-leading-global-wind-turbine-manufacturer-2021-says-globaldata/" TargetMode="External"/><Relationship Id="rId26" Type="http://schemas.openxmlformats.org/officeDocument/2006/relationships/hyperlink" Target="https://gwec.net/global-wind-report-2022/" TargetMode="External"/><Relationship Id="rId27" Type="http://schemas.openxmlformats.org/officeDocument/2006/relationships/hyperlink" Target="https://www.globalwitness.org/documents/20351/Supporting_fossil_hydrogen_would_keep_the_EU_hooked_on_gas_imports_.pdf" TargetMode="External"/><Relationship Id="rId28" Type="http://schemas.openxmlformats.org/officeDocument/2006/relationships/hyperlink" Target="https://live.barcap.com/publiccp/RSR/nyfipubs/barcap/researchbrochure/" TargetMode="External"/><Relationship Id="rId29" Type="http://schemas.openxmlformats.org/officeDocument/2006/relationships/hyperlink" Target="file://localhost/C:/blp/data/JP%20Morgan%20VWS%40DC%20Vestas%20Optimism%20or%20inflection%20History%20is%20instructive..pdf" TargetMode="External"/><Relationship Id="rId30" Type="http://schemas.openxmlformats.org/officeDocument/2006/relationships/hyperlink" Target="https://www.mckinsey.com/industries/electric-power-and-natural-gas/our-insights/renewable-energy-development-in-a-net-zero-world" TargetMode="External"/></Relationships>

</file>

<file path=ppt/slides/_rels/slide7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image" Target="../media/image552.png"/><Relationship Id="rId6" Type="http://schemas.openxmlformats.org/officeDocument/2006/relationships/hyperlink" Target="https://iea.blob.core.windows.net/assets/d0031107-401d-4a2f-a48b-9eed19457335/GlobalEnergyReview2021.pdf" TargetMode="External"/><Relationship Id="rId7" Type="http://schemas.openxmlformats.org/officeDocument/2006/relationships/hyperlink" Target="https://www.iea.org/reports/smart-grids" TargetMode="External"/><Relationship Id="rId8" Type="http://schemas.openxmlformats.org/officeDocument/2006/relationships/hyperlink" Target="https://www.iea.org/reports/world-energy-outlook-2022" TargetMode="External"/><Relationship Id="rId9" Type="http://schemas.openxmlformats.org/officeDocument/2006/relationships/hyperlink" Target="https://www.innovationnewsnetwork.com/renewable-energy-sources" TargetMode="External"/><Relationship Id="rId10" Type="http://schemas.openxmlformats.org/officeDocument/2006/relationships/hyperlink" Target="https://www.irena.org/-/media/Files/IRENA/Agency/Publication/2019/Oct/IRENA_Future_of_wind_2019.pdf" TargetMode="External"/><Relationship Id="rId11" Type="http://schemas.openxmlformats.org/officeDocument/2006/relationships/hyperlink" Target="https://www.irena.org/publications/2022/Jul/Renewable-Power-Generation-Costs-in-2021" TargetMode="External"/><Relationship Id="rId12" Type="http://schemas.openxmlformats.org/officeDocument/2006/relationships/hyperlink" Target="https://www.statista.com/study/109274/charging-infrastructure-in-the-united-states/?locale=en" TargetMode="External"/><Relationship Id="rId13" Type="http://schemas.openxmlformats.org/officeDocument/2006/relationships/hyperlink" Target="https://www.statista.com/study/12257/smart-grids-in-the-united-states-statista-dossier/?locale=en" TargetMode="External"/><Relationship Id="rId14" Type="http://schemas.openxmlformats.org/officeDocument/2006/relationships/hyperlink" Target="https://ember-climate.org/insights/research/european-electricity-review-2023/" TargetMode="External"/><Relationship Id="rId15" Type="http://schemas.openxmlformats.org/officeDocument/2006/relationships/hyperlink" Target="http://www.mckinsey.com/" TargetMode="External"/><Relationship Id="rId16" Type="http://schemas.openxmlformats.org/officeDocument/2006/relationships/hyperlink" Target="https://www.mckinsey.com/industries/public-and-social-sector/our-insights/the-inflation-reduction-act-heres-whats-in-it" TargetMode="External"/><Relationship Id="rId17" Type="http://schemas.openxmlformats.org/officeDocument/2006/relationships/hyperlink" Target="https://www.mckinsey.com/featured-insights/future-of-asia/green-growth-capturing-asias-5-trillion-green-business-opportunity" TargetMode="External"/><Relationship Id="rId18" Type="http://schemas.openxmlformats.org/officeDocument/2006/relationships/hyperlink" Target="https://www.moodys.com/credit-ratings/Siemens-Aktiengesellschaft-credit-rating-676500" TargetMode="External"/><Relationship Id="rId19" Type="http://schemas.openxmlformats.org/officeDocument/2006/relationships/hyperlink" Target="https://www.nextmsc.com/report/electric-vehicle-supply-equipment-market" TargetMode="External"/><Relationship Id="rId20" Type="http://schemas.openxmlformats.org/officeDocument/2006/relationships/hyperlink" Target="https://www.statista.com/statistics/292367/number-of-siemens-employees-by-segment/" TargetMode="External"/><Relationship Id="rId21" Type="http://schemas.openxmlformats.org/officeDocument/2006/relationships/hyperlink" Target="https://precisionbusinessinsights.com/market-reports/microgrid-market/" TargetMode="External"/><Relationship Id="rId22" Type="http://schemas.openxmlformats.org/officeDocument/2006/relationships/hyperlink" Target="https://www.pwc.com/gx/en/issues/esg/the-energy-transition/sustainable-cities-tackling-climate-change-through-urban-energy-transition.html" TargetMode="External"/><Relationship Id="rId23" Type="http://schemas.openxmlformats.org/officeDocument/2006/relationships/hyperlink" Target="https://www.siemens.com/applications/b09c49eb-3a14-73b3-9f71-e30e3c2dfdbd/assets/pdfs/en/Siemens_Report_FY2022.pdf?ste_sid=5d1448f9635b8b456bd76bc6395c16b0" TargetMode="External"/><Relationship Id="rId24" Type="http://schemas.openxmlformats.org/officeDocument/2006/relationships/hyperlink" Target="https://www.sec.gov/Archives/edgar/data/940418/000095012323002809/0000950123-23-002809-index.htm" TargetMode="External"/><Relationship Id="rId25" Type="http://schemas.openxmlformats.org/officeDocument/2006/relationships/hyperlink" Target="http://www.siemens.com/" TargetMode="External"/><Relationship Id="rId26" Type="http://schemas.openxmlformats.org/officeDocument/2006/relationships/hyperlink" Target="https://www.siemens.com/global/en.html" TargetMode="External"/><Relationship Id="rId27" Type="http://schemas.openxmlformats.org/officeDocument/2006/relationships/hyperlink" Target="https://www.dst.dk/en/Statistik/dokumentation/documentationofstatistics/national-accounts" TargetMode="External"/><Relationship Id="rId28" Type="http://schemas.openxmlformats.org/officeDocument/2006/relationships/hyperlink" Target="https://www.energy.gov/sites/prod/files/2019/02/f59/Smart%20Grid%20System%20Report%20November%202018_1.pdf" TargetMode="External"/><Relationship Id="rId29" Type="http://schemas.openxmlformats.org/officeDocument/2006/relationships/hyperlink" Target="https://www.mckinsey.com/capabilities/sustainability/our-insights/the-net-zero-transition-what-it-would-cost-what-it-could-bring" TargetMode="External"/></Relationships>

</file>

<file path=ppt/slides/_rels/slide7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image" Target="../media/image552.png"/><Relationship Id="rId6" Type="http://schemas.openxmlformats.org/officeDocument/2006/relationships/hyperlink" Target="https://equalventures.substack.com/p/buildings-as-power-plants" TargetMode="External"/><Relationship Id="rId7" Type="http://schemas.openxmlformats.org/officeDocument/2006/relationships/hyperlink" Target="https://www.smartgrid.gov/recovery_act/overview/smart_grid_investment_grant_program.html" TargetMode="External"/><Relationship Id="rId8" Type="http://schemas.openxmlformats.org/officeDocument/2006/relationships/hyperlink" Target="https://www.energy.gov/eere/solar/solar-futures-study" TargetMode="External"/><Relationship Id="rId9" Type="http://schemas.openxmlformats.org/officeDocument/2006/relationships/hyperlink" Target="https://www.statista.com/statistics/759968/microgrid-capacity-additions-in-the-us/" TargetMode="External"/><Relationship Id="rId10" Type="http://schemas.openxmlformats.org/officeDocument/2006/relationships/hyperlink" Target="https://www.sec.gov/edgar/browse/?CIK=1758766&amp;owner=exclude" TargetMode="External"/><Relationship Id="rId11" Type="http://schemas.openxmlformats.org/officeDocument/2006/relationships/hyperlink" Target="https://s27.q4cdn.com/138752898/files/doc_presentation/2022/Stem_2022AnalystDay_vF.pdf" TargetMode="External"/><Relationship Id="rId12" Type="http://schemas.openxmlformats.org/officeDocument/2006/relationships/hyperlink" Target="https://s27.q4cdn.com/138752898/files/doc_financials/2022/q4/Stem-Q4-2022-supplement-vF.pdf" TargetMode="External"/><Relationship Id="rId13" Type="http://schemas.openxmlformats.org/officeDocument/2006/relationships/hyperlink" Target="https://s27.q4cdn.com/138752898/files/doc_financials/2021/q4/Stem-Q4-2021-supplement-vF.pdf" TargetMode="External"/><Relationship Id="rId14" Type="http://schemas.openxmlformats.org/officeDocument/2006/relationships/hyperlink" Target="https://www.stem.com/" TargetMode="External"/><Relationship Id="rId15" Type="http://schemas.openxmlformats.org/officeDocument/2006/relationships/hyperlink" Target="https://www.reuters.com/business/sustainable-business/germany-aims-get-100-energy-renewable-sources-by-2035-2022-02-28/" TargetMode="External"/><Relationship Id="rId16" Type="http://schemas.openxmlformats.org/officeDocument/2006/relationships/hyperlink" Target="https://www.woodmac.com/press-releases/china-drives-global-wind-turbine-orders-to-new-record-in-2022/" TargetMode="External"/><Relationship Id="rId17" Type="http://schemas.openxmlformats.org/officeDocument/2006/relationships/hyperlink" Target="file://localhost/C:/blp/data/2023%20Outlook%20Europe%20Industrials.html" TargetMode="External"/><Relationship Id="rId18" Type="http://schemas.openxmlformats.org/officeDocument/2006/relationships/hyperlink" Target="file://localhost/C:/blp/data/Siemens%20Company%20Outlook.html" TargetMode="External"/><Relationship Id="rId19" Type="http://schemas.openxmlformats.org/officeDocument/2006/relationships/hyperlink" Target="https://www.vestas.com/content/dam/vestas-com/global/en/investor/reports-and-presentations/financial/2021/vestas-annual-report-2021.pdf.coredownload.inline.pdf" TargetMode="External"/><Relationship Id="rId20" Type="http://schemas.openxmlformats.org/officeDocument/2006/relationships/hyperlink" Target="file://localhost/C:/Users/HP/Downloads/Vestas%20Annual%20Report%202022%20(1).pdf" TargetMode="External"/><Relationship Id="rId21" Type="http://schemas.openxmlformats.org/officeDocument/2006/relationships/hyperlink" Target="http://www.vestas.com/" TargetMode="External"/><Relationship Id="rId22" Type="http://schemas.openxmlformats.org/officeDocument/2006/relationships/hyperlink" Target="https://www.vestas.com/en" TargetMode="External"/><Relationship Id="rId23" Type="http://schemas.openxmlformats.org/officeDocument/2006/relationships/hyperlink" Target="https://windexchange.energy.gov/projects/tax-credits#%3A~%3Atext%3DThe%20Production%20Tax%20Credit%20" TargetMode="External"/><Relationship Id="rId24" Type="http://schemas.openxmlformats.org/officeDocument/2006/relationships/hyperlink" Target="https://www.woodmac.com/market-insights/topics/electric-vehicles/" TargetMode="External"/><Relationship Id="rId25" Type="http://schemas.openxmlformats.org/officeDocument/2006/relationships/hyperlink" Target="https://www.woodmac.com/press-releases/renewable-power-competitiveness-in-asia-pacific-worsened-in-2022/" TargetMode="External"/><Relationship Id="rId26" Type="http://schemas.openxmlformats.org/officeDocument/2006/relationships/hyperlink" Target="http://www.woodmac.com/" TargetMode="External"/><Relationship Id="rId27" Type="http://schemas.openxmlformats.org/officeDocument/2006/relationships/hyperlink" Target="https://www.woodmac.com/press-releases/us-microgrid-market-develops-at-rapid-pace--with-capacity-reaching-10-gw-in-2022/" TargetMode="External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image" Target="../media/image19.png"/><Relationship Id="rId6" Type="http://schemas.openxmlformats.org/officeDocument/2006/relationships/image" Target="../media/image10.png"/><Relationship Id="rId7" Type="http://schemas.openxmlformats.org/officeDocument/2006/relationships/image" Target="../media/image33.png"/><Relationship Id="rId8" Type="http://schemas.openxmlformats.org/officeDocument/2006/relationships/image" Target="../media/image34.png"/><Relationship Id="rId9" Type="http://schemas.openxmlformats.org/officeDocument/2006/relationships/image" Target="../media/image35.png"/><Relationship Id="rId10" Type="http://schemas.openxmlformats.org/officeDocument/2006/relationships/image" Target="../media/image36.png"/><Relationship Id="rId11" Type="http://schemas.openxmlformats.org/officeDocument/2006/relationships/image" Target="../media/image24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image" Target="../media/image19.png"/><Relationship Id="rId6" Type="http://schemas.openxmlformats.org/officeDocument/2006/relationships/image" Target="../media/image10.png"/><Relationship Id="rId7" Type="http://schemas.openxmlformats.org/officeDocument/2006/relationships/image" Target="../media/image24.png"/><Relationship Id="rId8" Type="http://schemas.openxmlformats.org/officeDocument/2006/relationships/image" Target="../media/image37.png"/><Relationship Id="rId9" Type="http://schemas.openxmlformats.org/officeDocument/2006/relationships/image" Target="../media/image38.png"/><Relationship Id="rId10" Type="http://schemas.openxmlformats.org/officeDocument/2006/relationships/image" Target="../media/image39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30"/>
            <a:ext cx="12192000" cy="6856730"/>
            <a:chOff x="0" y="30"/>
            <a:chExt cx="12192000" cy="685673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30"/>
              <a:ext cx="12192000" cy="6856349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3227070" y="1559826"/>
              <a:ext cx="5737860" cy="3586479"/>
            </a:xfrm>
            <a:custGeom>
              <a:avLst/>
              <a:gdLst/>
              <a:ahLst/>
              <a:cxnLst/>
              <a:rect l="l" t="t" r="r" b="b"/>
              <a:pathLst>
                <a:path w="5737859" h="3586479">
                  <a:moveTo>
                    <a:pt x="5437632" y="1936229"/>
                  </a:moveTo>
                  <a:lnTo>
                    <a:pt x="300228" y="1936229"/>
                  </a:lnTo>
                  <a:lnTo>
                    <a:pt x="300228" y="3585959"/>
                  </a:lnTo>
                  <a:lnTo>
                    <a:pt x="5437632" y="3585959"/>
                  </a:lnTo>
                  <a:lnTo>
                    <a:pt x="5437632" y="1936229"/>
                  </a:lnTo>
                  <a:close/>
                </a:path>
                <a:path w="5737859" h="3586479">
                  <a:moveTo>
                    <a:pt x="5737860" y="0"/>
                  </a:moveTo>
                  <a:lnTo>
                    <a:pt x="0" y="0"/>
                  </a:lnTo>
                  <a:lnTo>
                    <a:pt x="0" y="1649717"/>
                  </a:lnTo>
                  <a:lnTo>
                    <a:pt x="5737860" y="1649717"/>
                  </a:lnTo>
                  <a:lnTo>
                    <a:pt x="5737860" y="0"/>
                  </a:lnTo>
                  <a:close/>
                </a:path>
              </a:pathLst>
            </a:custGeom>
            <a:solidFill>
              <a:srgbClr val="010027">
                <a:alpha val="67057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89197" y="1799082"/>
              <a:ext cx="76200" cy="1170813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13988" y="3735323"/>
              <a:ext cx="76200" cy="1170813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227070" y="1559813"/>
            <a:ext cx="5737860" cy="1649730"/>
          </a:xfrm>
          <a:prstGeom prst="rect"/>
        </p:spPr>
        <p:txBody>
          <a:bodyPr wrap="square" lIns="0" tIns="231775" rIns="0" bIns="0" rtlCol="0" vert="horz">
            <a:spAutoFit/>
          </a:bodyPr>
          <a:lstStyle/>
          <a:p>
            <a:pPr marL="957580" marR="244475" indent="-500380">
              <a:lnSpc>
                <a:spcPct val="100000"/>
              </a:lnSpc>
              <a:spcBef>
                <a:spcPts val="1825"/>
              </a:spcBef>
            </a:pPr>
            <a:r>
              <a:rPr dirty="0" sz="2400">
                <a:solidFill>
                  <a:srgbClr val="FFFFFF"/>
                </a:solidFill>
              </a:rPr>
              <a:t>Gales,</a:t>
            </a:r>
            <a:r>
              <a:rPr dirty="0" sz="2400" spc="-40">
                <a:solidFill>
                  <a:srgbClr val="FFFFFF"/>
                </a:solidFill>
              </a:rPr>
              <a:t> </a:t>
            </a:r>
            <a:r>
              <a:rPr dirty="0" sz="2400">
                <a:solidFill>
                  <a:srgbClr val="FFFFFF"/>
                </a:solidFill>
              </a:rPr>
              <a:t>Gigawatts,</a:t>
            </a:r>
            <a:r>
              <a:rPr dirty="0" sz="2400" spc="-35">
                <a:solidFill>
                  <a:srgbClr val="FFFFFF"/>
                </a:solidFill>
              </a:rPr>
              <a:t> </a:t>
            </a:r>
            <a:r>
              <a:rPr dirty="0" sz="2400">
                <a:solidFill>
                  <a:srgbClr val="FFFFFF"/>
                </a:solidFill>
              </a:rPr>
              <a:t>&amp;</a:t>
            </a:r>
            <a:r>
              <a:rPr dirty="0" sz="2400" spc="-40">
                <a:solidFill>
                  <a:srgbClr val="FFFFFF"/>
                </a:solidFill>
              </a:rPr>
              <a:t> </a:t>
            </a:r>
            <a:r>
              <a:rPr dirty="0" sz="2400">
                <a:solidFill>
                  <a:srgbClr val="FFFFFF"/>
                </a:solidFill>
              </a:rPr>
              <a:t>Green</a:t>
            </a:r>
            <a:r>
              <a:rPr dirty="0" sz="2400" spc="-45">
                <a:solidFill>
                  <a:srgbClr val="FFFFFF"/>
                </a:solidFill>
              </a:rPr>
              <a:t> </a:t>
            </a:r>
            <a:r>
              <a:rPr dirty="0" sz="2400" spc="-10">
                <a:solidFill>
                  <a:srgbClr val="FFFFFF"/>
                </a:solidFill>
              </a:rPr>
              <a:t>Energy: </a:t>
            </a:r>
            <a:r>
              <a:rPr dirty="0" sz="2400">
                <a:solidFill>
                  <a:srgbClr val="FFFFFF"/>
                </a:solidFill>
              </a:rPr>
              <a:t>Shaping</a:t>
            </a:r>
            <a:r>
              <a:rPr dirty="0" sz="2400" spc="-35">
                <a:solidFill>
                  <a:srgbClr val="FFFFFF"/>
                </a:solidFill>
              </a:rPr>
              <a:t> </a:t>
            </a:r>
            <a:r>
              <a:rPr dirty="0" sz="2400">
                <a:solidFill>
                  <a:srgbClr val="FFFFFF"/>
                </a:solidFill>
              </a:rPr>
              <a:t>Our</a:t>
            </a:r>
            <a:r>
              <a:rPr dirty="0" sz="2400" spc="-25">
                <a:solidFill>
                  <a:srgbClr val="FFFFFF"/>
                </a:solidFill>
              </a:rPr>
              <a:t> </a:t>
            </a:r>
            <a:r>
              <a:rPr dirty="0" sz="2400">
                <a:solidFill>
                  <a:srgbClr val="FFFFFF"/>
                </a:solidFill>
              </a:rPr>
              <a:t>Planets</a:t>
            </a:r>
            <a:r>
              <a:rPr dirty="0" sz="2400" spc="-15">
                <a:solidFill>
                  <a:srgbClr val="FFFFFF"/>
                </a:solidFill>
              </a:rPr>
              <a:t> </a:t>
            </a:r>
            <a:r>
              <a:rPr dirty="0" sz="2400" spc="-10">
                <a:solidFill>
                  <a:srgbClr val="FFFFFF"/>
                </a:solidFill>
              </a:rPr>
              <a:t>Future </a:t>
            </a:r>
            <a:r>
              <a:rPr dirty="0" sz="2400">
                <a:solidFill>
                  <a:srgbClr val="FFFFFF"/>
                </a:solidFill>
              </a:rPr>
              <a:t>Through</a:t>
            </a:r>
            <a:r>
              <a:rPr dirty="0" sz="2400" spc="-170">
                <a:solidFill>
                  <a:srgbClr val="FFFFFF"/>
                </a:solidFill>
              </a:rPr>
              <a:t> </a:t>
            </a:r>
            <a:r>
              <a:rPr dirty="0" sz="2400">
                <a:solidFill>
                  <a:srgbClr val="FFFFFF"/>
                </a:solidFill>
              </a:rPr>
              <a:t>Alternative</a:t>
            </a:r>
            <a:r>
              <a:rPr dirty="0" sz="2400" spc="-75">
                <a:solidFill>
                  <a:srgbClr val="FFFFFF"/>
                </a:solidFill>
              </a:rPr>
              <a:t> </a:t>
            </a:r>
            <a:r>
              <a:rPr dirty="0" sz="2400" spc="-10">
                <a:solidFill>
                  <a:srgbClr val="FFFFFF"/>
                </a:solidFill>
              </a:rPr>
              <a:t>Energy</a:t>
            </a:r>
            <a:endParaRPr sz="2400"/>
          </a:p>
        </p:txBody>
      </p:sp>
      <p:sp>
        <p:nvSpPr>
          <p:cNvPr id="8" name="object 8" descr=""/>
          <p:cNvSpPr txBox="1"/>
          <p:nvPr/>
        </p:nvSpPr>
        <p:spPr>
          <a:xfrm>
            <a:off x="3527297" y="3496055"/>
            <a:ext cx="5137785" cy="1649730"/>
          </a:xfrm>
          <a:prstGeom prst="rect">
            <a:avLst/>
          </a:prstGeom>
        </p:spPr>
        <p:txBody>
          <a:bodyPr wrap="square" lIns="0" tIns="18097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425"/>
              </a:spcBef>
            </a:pP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Auburn</a:t>
            </a:r>
            <a:r>
              <a:rPr dirty="0" sz="1800" spc="-6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10" b="1">
                <a:solidFill>
                  <a:srgbClr val="FFFFFF"/>
                </a:solidFill>
                <a:latin typeface="Arial"/>
                <a:cs typeface="Arial"/>
              </a:rPr>
              <a:t>Tigers</a:t>
            </a:r>
            <a:endParaRPr sz="1800">
              <a:latin typeface="Arial"/>
              <a:cs typeface="Arial"/>
            </a:endParaRPr>
          </a:p>
          <a:p>
            <a:pPr algn="ctr" marL="1028700" marR="1019810" indent="-1905">
              <a:lnSpc>
                <a:spcPct val="100000"/>
              </a:lnSpc>
              <a:spcBef>
                <a:spcPts val="10"/>
              </a:spcBef>
            </a:pPr>
            <a:r>
              <a:rPr dirty="0" sz="1400" b="1">
                <a:solidFill>
                  <a:srgbClr val="FFFFFF"/>
                </a:solidFill>
                <a:latin typeface="Arial"/>
                <a:cs typeface="Arial"/>
              </a:rPr>
              <a:t>Jack</a:t>
            </a:r>
            <a:r>
              <a:rPr dirty="0" sz="1400" spc="-5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rial"/>
                <a:cs typeface="Arial"/>
              </a:rPr>
              <a:t>Perkins</a:t>
            </a:r>
            <a:r>
              <a:rPr dirty="0" sz="1400" spc="-3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rial"/>
                <a:cs typeface="Arial"/>
              </a:rPr>
              <a:t>|</a:t>
            </a:r>
            <a:r>
              <a:rPr dirty="0" sz="1400" spc="-3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rial"/>
                <a:cs typeface="Arial"/>
              </a:rPr>
              <a:t>Jameson</a:t>
            </a:r>
            <a:r>
              <a:rPr dirty="0" sz="1400" spc="-5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spc="-10" b="1">
                <a:solidFill>
                  <a:srgbClr val="FFFFFF"/>
                </a:solidFill>
                <a:latin typeface="Arial"/>
                <a:cs typeface="Arial"/>
              </a:rPr>
              <a:t>Fecteau </a:t>
            </a:r>
            <a:r>
              <a:rPr dirty="0" sz="1400" b="1">
                <a:solidFill>
                  <a:srgbClr val="FFFFFF"/>
                </a:solidFill>
                <a:latin typeface="Arial"/>
                <a:cs typeface="Arial"/>
              </a:rPr>
              <a:t>Lauren</a:t>
            </a:r>
            <a:r>
              <a:rPr dirty="0" sz="1400" spc="-2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rial"/>
                <a:cs typeface="Arial"/>
              </a:rPr>
              <a:t>Rutherford</a:t>
            </a:r>
            <a:r>
              <a:rPr dirty="0" sz="1400" spc="-3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rial"/>
                <a:cs typeface="Arial"/>
              </a:rPr>
              <a:t>|</a:t>
            </a:r>
            <a:r>
              <a:rPr dirty="0" sz="1400" spc="-2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rial"/>
                <a:cs typeface="Arial"/>
              </a:rPr>
              <a:t>Wesley</a:t>
            </a:r>
            <a:r>
              <a:rPr dirty="0" sz="1400" spc="-2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spc="-10" b="1">
                <a:solidFill>
                  <a:srgbClr val="FFFFFF"/>
                </a:solidFill>
                <a:latin typeface="Arial"/>
                <a:cs typeface="Arial"/>
              </a:rPr>
              <a:t>Lowman</a:t>
            </a:r>
            <a:endParaRPr sz="1400">
              <a:latin typeface="Arial"/>
              <a:cs typeface="Arial"/>
            </a:endParaRPr>
          </a:p>
          <a:p>
            <a:pPr algn="ctr" marL="567055" marR="559435">
              <a:lnSpc>
                <a:spcPct val="100000"/>
              </a:lnSpc>
            </a:pPr>
            <a:r>
              <a:rPr dirty="0" sz="1400" b="1">
                <a:solidFill>
                  <a:srgbClr val="FFFFFF"/>
                </a:solidFill>
                <a:latin typeface="Arial"/>
                <a:cs typeface="Arial"/>
              </a:rPr>
              <a:t>Harbert</a:t>
            </a:r>
            <a:r>
              <a:rPr dirty="0" sz="1400" spc="-2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rial"/>
                <a:cs typeface="Arial"/>
              </a:rPr>
              <a:t>College</a:t>
            </a:r>
            <a:r>
              <a:rPr dirty="0" sz="1400" spc="-2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dirty="0" sz="1400" spc="-2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spc="-10" b="1">
                <a:solidFill>
                  <a:srgbClr val="FFFFFF"/>
                </a:solidFill>
                <a:latin typeface="Arial"/>
                <a:cs typeface="Arial"/>
              </a:rPr>
              <a:t>Business,</a:t>
            </a:r>
            <a:r>
              <a:rPr dirty="0" sz="1400" spc="-9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rial"/>
                <a:cs typeface="Arial"/>
              </a:rPr>
              <a:t>Auburn</a:t>
            </a:r>
            <a:r>
              <a:rPr dirty="0" sz="1400" spc="-1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spc="-10" b="1">
                <a:solidFill>
                  <a:srgbClr val="FFFFFF"/>
                </a:solidFill>
                <a:latin typeface="Arial"/>
                <a:cs typeface="Arial"/>
              </a:rPr>
              <a:t>University </a:t>
            </a:r>
            <a:r>
              <a:rPr dirty="0" sz="1400" b="1">
                <a:solidFill>
                  <a:srgbClr val="FFFFFF"/>
                </a:solidFill>
                <a:latin typeface="Arial"/>
                <a:cs typeface="Arial"/>
              </a:rPr>
              <a:t>Auburn,</a:t>
            </a:r>
            <a:r>
              <a:rPr dirty="0" sz="1400" spc="-2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rial"/>
                <a:cs typeface="Arial"/>
              </a:rPr>
              <a:t>March</a:t>
            </a:r>
            <a:r>
              <a:rPr dirty="0" sz="1400" spc="-1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rial"/>
                <a:cs typeface="Arial"/>
              </a:rPr>
              <a:t>12</a:t>
            </a:r>
            <a:r>
              <a:rPr dirty="0" baseline="24691" sz="1350" b="1">
                <a:solidFill>
                  <a:srgbClr val="FFFFFF"/>
                </a:solidFill>
                <a:latin typeface="Arial"/>
                <a:cs typeface="Arial"/>
              </a:rPr>
              <a:t>th</a:t>
            </a:r>
            <a:r>
              <a:rPr dirty="0" sz="1400" b="1">
                <a:solidFill>
                  <a:srgbClr val="FFFFFF"/>
                </a:solidFill>
                <a:latin typeface="Arial"/>
                <a:cs typeface="Arial"/>
              </a:rPr>
              <a:t>,</a:t>
            </a:r>
            <a:r>
              <a:rPr dirty="0" sz="1400" spc="-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spc="-20" b="1">
                <a:solidFill>
                  <a:srgbClr val="FFFFFF"/>
                </a:solidFill>
                <a:latin typeface="Arial"/>
                <a:cs typeface="Arial"/>
              </a:rPr>
              <a:t>2023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1803126" y="6462776"/>
            <a:ext cx="173355" cy="1854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50" spc="-25">
                <a:solidFill>
                  <a:srgbClr val="03234D"/>
                </a:solidFill>
                <a:latin typeface="Tahoma"/>
                <a:cs typeface="Tahoma"/>
              </a:rPr>
              <a:t>10</a:t>
            </a:r>
            <a:endParaRPr sz="1050">
              <a:latin typeface="Tahoma"/>
              <a:cs typeface="Tahoma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122407" y="291889"/>
            <a:ext cx="1434083" cy="238419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39698" y="768858"/>
            <a:ext cx="10917174" cy="19050"/>
          </a:xfrm>
          <a:prstGeom prst="rect">
            <a:avLst/>
          </a:prstGeom>
        </p:spPr>
      </p:pic>
      <p:grpSp>
        <p:nvGrpSpPr>
          <p:cNvPr id="5" name="object 5" descr=""/>
          <p:cNvGrpSpPr/>
          <p:nvPr/>
        </p:nvGrpSpPr>
        <p:grpSpPr>
          <a:xfrm>
            <a:off x="0" y="6496050"/>
            <a:ext cx="12192000" cy="361950"/>
            <a:chOff x="0" y="6496050"/>
            <a:chExt cx="12192000" cy="361950"/>
          </a:xfrm>
        </p:grpSpPr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6694931"/>
              <a:ext cx="12192000" cy="163068"/>
            </a:xfrm>
            <a:prstGeom prst="rect">
              <a:avLst/>
            </a:prstGeom>
          </p:spPr>
        </p:pic>
        <p:sp>
          <p:nvSpPr>
            <p:cNvPr id="7" name="object 7" descr=""/>
            <p:cNvSpPr/>
            <p:nvPr/>
          </p:nvSpPr>
          <p:spPr>
            <a:xfrm>
              <a:off x="2058161" y="6496050"/>
              <a:ext cx="1624965" cy="361950"/>
            </a:xfrm>
            <a:custGeom>
              <a:avLst/>
              <a:gdLst/>
              <a:ahLst/>
              <a:cxnLst/>
              <a:rect l="l" t="t" r="r" b="b"/>
              <a:pathLst>
                <a:path w="1624964" h="361950">
                  <a:moveTo>
                    <a:pt x="1624584" y="0"/>
                  </a:moveTo>
                  <a:lnTo>
                    <a:pt x="90424" y="0"/>
                  </a:lnTo>
                  <a:lnTo>
                    <a:pt x="0" y="361949"/>
                  </a:lnTo>
                  <a:lnTo>
                    <a:pt x="1534033" y="361949"/>
                  </a:lnTo>
                  <a:lnTo>
                    <a:pt x="1624584" y="0"/>
                  </a:lnTo>
                  <a:close/>
                </a:path>
              </a:pathLst>
            </a:custGeom>
            <a:solidFill>
              <a:srgbClr val="2C716D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 descr=""/>
          <p:cNvSpPr txBox="1"/>
          <p:nvPr/>
        </p:nvSpPr>
        <p:spPr>
          <a:xfrm>
            <a:off x="2601976" y="6504940"/>
            <a:ext cx="569595" cy="293370"/>
          </a:xfrm>
          <a:prstGeom prst="rect">
            <a:avLst/>
          </a:prstGeom>
        </p:spPr>
        <p:txBody>
          <a:bodyPr wrap="square" lIns="0" tIns="65404" rIns="0" bIns="0" rtlCol="0" vert="horz">
            <a:spAutoFit/>
          </a:bodyPr>
          <a:lstStyle/>
          <a:p>
            <a:pPr marL="41910" marR="30480" indent="-3810">
              <a:lnSpc>
                <a:spcPct val="67100"/>
              </a:lnSpc>
              <a:spcBef>
                <a:spcPts val="515"/>
              </a:spcBef>
            </a:pPr>
            <a:r>
              <a:rPr dirty="0" sz="1050" spc="-10" b="1">
                <a:solidFill>
                  <a:srgbClr val="FFFFFF"/>
                </a:solidFill>
                <a:latin typeface="Calibri"/>
                <a:cs typeface="Calibri"/>
              </a:rPr>
              <a:t>Industry </a:t>
            </a:r>
            <a:r>
              <a:rPr dirty="0" baseline="-21164" sz="1575" spc="-315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050" spc="-210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baseline="-21164" sz="1575" spc="-315" b="1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dirty="0" sz="1050" spc="-210" b="1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dirty="0" baseline="-21164" sz="1575" spc="-315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050" spc="-210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baseline="-21164" sz="1575" spc="-315" b="1">
                <a:solidFill>
                  <a:srgbClr val="FFFFFF"/>
                </a:solidFill>
                <a:latin typeface="Calibri"/>
                <a:cs typeface="Calibri"/>
              </a:rPr>
              <a:t>ly</a:t>
            </a:r>
            <a:r>
              <a:rPr dirty="0" sz="1050" spc="-210" b="1">
                <a:solidFill>
                  <a:srgbClr val="FFFFFF"/>
                </a:solidFill>
                <a:latin typeface="Calibri"/>
                <a:cs typeface="Calibri"/>
              </a:rPr>
              <a:t>ly</a:t>
            </a:r>
            <a:r>
              <a:rPr dirty="0" baseline="-21164" sz="1575" spc="-315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sz="1050" spc="-210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baseline="-21164" sz="1575" spc="-315" b="1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dirty="0" sz="1050" spc="-210" b="1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endParaRPr sz="1050">
              <a:latin typeface="Calibri"/>
              <a:cs typeface="Calibri"/>
            </a:endParaRPr>
          </a:p>
        </p:txBody>
      </p:sp>
      <p:pic>
        <p:nvPicPr>
          <p:cNvPr id="9" name="object 9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27887" y="6496050"/>
            <a:ext cx="1433322" cy="361949"/>
          </a:xfrm>
          <a:prstGeom prst="rect">
            <a:avLst/>
          </a:prstGeom>
        </p:spPr>
      </p:pic>
      <p:sp>
        <p:nvSpPr>
          <p:cNvPr id="10" name="object 10" descr=""/>
          <p:cNvSpPr txBox="1"/>
          <p:nvPr/>
        </p:nvSpPr>
        <p:spPr>
          <a:xfrm>
            <a:off x="1041653" y="6504940"/>
            <a:ext cx="657860" cy="293370"/>
          </a:xfrm>
          <a:prstGeom prst="rect">
            <a:avLst/>
          </a:prstGeom>
        </p:spPr>
        <p:txBody>
          <a:bodyPr wrap="square" lIns="0" tIns="65404" rIns="0" bIns="0" rtlCol="0" vert="horz">
            <a:spAutoFit/>
          </a:bodyPr>
          <a:lstStyle/>
          <a:p>
            <a:pPr marL="38735" marR="30480" indent="-1270">
              <a:lnSpc>
                <a:spcPct val="67100"/>
              </a:lnSpc>
              <a:spcBef>
                <a:spcPts val="515"/>
              </a:spcBef>
            </a:pPr>
            <a:r>
              <a:rPr dirty="0" sz="1050" spc="-10" b="1">
                <a:solidFill>
                  <a:srgbClr val="FFFFFF"/>
                </a:solidFill>
                <a:latin typeface="Calibri"/>
                <a:cs typeface="Calibri"/>
              </a:rPr>
              <a:t>Executive </a:t>
            </a:r>
            <a:r>
              <a:rPr dirty="0" baseline="-21164" sz="1575" spc="-427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sz="1050" spc="-285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baseline="-21164" sz="1575" spc="-427" b="1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dirty="0" sz="1050" spc="-285" b="1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dirty="0" baseline="-21164" sz="1575" spc="-427" b="1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dirty="0" sz="1050" spc="-285" b="1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dirty="0" baseline="-21164" sz="1575" spc="-427" b="1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dirty="0" sz="1050" spc="-285" b="1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dirty="0" baseline="-21164" sz="1575" spc="-427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050" spc="-285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baseline="-21164" sz="1575" spc="-427" b="1">
                <a:solidFill>
                  <a:srgbClr val="FFFFFF"/>
                </a:solidFill>
                <a:latin typeface="Calibri"/>
                <a:cs typeface="Calibri"/>
              </a:rPr>
              <a:t>ry</a:t>
            </a:r>
            <a:r>
              <a:rPr dirty="0" sz="1050" spc="-285" b="1">
                <a:solidFill>
                  <a:srgbClr val="FFFFFF"/>
                </a:solidFill>
                <a:latin typeface="Calibri"/>
                <a:cs typeface="Calibri"/>
              </a:rPr>
              <a:t>ry</a:t>
            </a:r>
            <a:endParaRPr sz="1050">
              <a:latin typeface="Calibri"/>
              <a:cs typeface="Calibri"/>
            </a:endParaRPr>
          </a:p>
        </p:txBody>
      </p:sp>
      <p:pic>
        <p:nvPicPr>
          <p:cNvPr id="11" name="object 11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679697" y="6496050"/>
            <a:ext cx="7918704" cy="361949"/>
          </a:xfrm>
          <a:prstGeom prst="rect">
            <a:avLst/>
          </a:prstGeom>
        </p:spPr>
      </p:pic>
      <p:sp>
        <p:nvSpPr>
          <p:cNvPr id="12" name="object 12" descr=""/>
          <p:cNvSpPr txBox="1"/>
          <p:nvPr/>
        </p:nvSpPr>
        <p:spPr>
          <a:xfrm>
            <a:off x="4158234" y="6504940"/>
            <a:ext cx="637540" cy="293370"/>
          </a:xfrm>
          <a:prstGeom prst="rect">
            <a:avLst/>
          </a:prstGeom>
        </p:spPr>
        <p:txBody>
          <a:bodyPr wrap="square" lIns="0" tIns="65404" rIns="0" bIns="0" rtlCol="0" vert="horz">
            <a:spAutoFit/>
          </a:bodyPr>
          <a:lstStyle/>
          <a:p>
            <a:pPr marL="38100" marR="30480" indent="33655">
              <a:lnSpc>
                <a:spcPct val="67100"/>
              </a:lnSpc>
              <a:spcBef>
                <a:spcPts val="515"/>
              </a:spcBef>
            </a:pPr>
            <a:r>
              <a:rPr dirty="0" sz="1050" spc="-10" b="1">
                <a:solidFill>
                  <a:srgbClr val="FFFFFF"/>
                </a:solidFill>
                <a:latin typeface="Calibri"/>
                <a:cs typeface="Calibri"/>
              </a:rPr>
              <a:t>Company </a:t>
            </a:r>
            <a:r>
              <a:rPr dirty="0" sz="1050" spc="-484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baseline="-21164" sz="1575" spc="-390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sz="1050" spc="-270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baseline="-21164" sz="1575" spc="-390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sz="1050" spc="-300" b="1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baseline="-21164" sz="1575" spc="-382" b="1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sz="1050" spc="-150" b="1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dirty="0" baseline="-21164" sz="1575" spc="-390" b="1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dirty="0" sz="1050" spc="-270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baseline="-21164" sz="1575" spc="-390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sz="1050" spc="-35" b="1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dirty="0" baseline="-21164" sz="1575" spc="-390" b="1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dirty="0" sz="1050" spc="-300" b="1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baseline="-21164" sz="1575" spc="-382" b="1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sz="1050" spc="-565" b="1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r>
              <a:rPr dirty="0" baseline="-21164" sz="1575" spc="-30" b="1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endParaRPr baseline="-21164" sz="1575">
              <a:latin typeface="Calibri"/>
              <a:cs typeface="Calibri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5769102" y="6504940"/>
            <a:ext cx="647700" cy="293370"/>
          </a:xfrm>
          <a:prstGeom prst="rect">
            <a:avLst/>
          </a:prstGeom>
        </p:spPr>
        <p:txBody>
          <a:bodyPr wrap="square" lIns="0" tIns="65404" rIns="0" bIns="0" rtlCol="0" vert="horz">
            <a:spAutoFit/>
          </a:bodyPr>
          <a:lstStyle/>
          <a:p>
            <a:pPr marL="38100" marR="30480" indent="60960">
              <a:lnSpc>
                <a:spcPct val="67100"/>
              </a:lnSpc>
              <a:spcBef>
                <a:spcPts val="515"/>
              </a:spcBef>
            </a:pPr>
            <a:r>
              <a:rPr dirty="0" sz="1050" spc="-10" b="1">
                <a:solidFill>
                  <a:srgbClr val="FFFFFF"/>
                </a:solidFill>
                <a:latin typeface="Calibri"/>
                <a:cs typeface="Calibri"/>
              </a:rPr>
              <a:t>Financial </a:t>
            </a:r>
            <a:r>
              <a:rPr dirty="0" sz="1050" spc="-250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baseline="-21164" sz="1575" spc="-375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sz="1050" spc="-250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baseline="-21164" sz="1575" spc="-375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sz="1050" spc="-250" b="1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baseline="-21164" sz="1575" spc="-375" b="1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sz="1050" spc="-250" b="1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dirty="0" baseline="-21164" sz="1575" spc="-375" b="1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dirty="0" sz="1050" spc="-250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baseline="-21164" sz="1575" spc="-375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sz="1050" spc="-250" b="1">
                <a:solidFill>
                  <a:srgbClr val="FFFFFF"/>
                </a:solidFill>
                <a:latin typeface="Calibri"/>
                <a:cs typeface="Calibri"/>
              </a:rPr>
              <a:t>ie</a:t>
            </a:r>
            <a:r>
              <a:rPr dirty="0" baseline="-21164" sz="1575" spc="-375" b="1">
                <a:solidFill>
                  <a:srgbClr val="FFFFFF"/>
                </a:solidFill>
                <a:latin typeface="Calibri"/>
                <a:cs typeface="Calibri"/>
              </a:rPr>
              <a:t>ie</a:t>
            </a:r>
            <a:r>
              <a:rPr dirty="0" sz="1050" spc="-250" b="1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r>
              <a:rPr dirty="0" baseline="-21164" sz="1575" spc="-375" b="1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endParaRPr baseline="-21164" sz="1575">
              <a:latin typeface="Calibri"/>
              <a:cs typeface="Calibri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7416545" y="6504940"/>
            <a:ext cx="635635" cy="293370"/>
          </a:xfrm>
          <a:prstGeom prst="rect">
            <a:avLst/>
          </a:prstGeom>
        </p:spPr>
        <p:txBody>
          <a:bodyPr wrap="square" lIns="0" tIns="65404" rIns="0" bIns="0" rtlCol="0" vert="horz">
            <a:spAutoFit/>
          </a:bodyPr>
          <a:lstStyle/>
          <a:p>
            <a:pPr marL="39370" marR="30480" indent="-1905">
              <a:lnSpc>
                <a:spcPct val="67100"/>
              </a:lnSpc>
              <a:spcBef>
                <a:spcPts val="515"/>
              </a:spcBef>
            </a:pPr>
            <a:r>
              <a:rPr dirty="0" sz="1050" spc="-10" b="1">
                <a:solidFill>
                  <a:srgbClr val="FFFFFF"/>
                </a:solidFill>
                <a:latin typeface="Calibri"/>
                <a:cs typeface="Calibri"/>
              </a:rPr>
              <a:t>Feasibility </a:t>
            </a:r>
            <a:r>
              <a:rPr dirty="0" sz="1050" spc="-185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baseline="-21164" sz="1575" spc="-277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050" spc="-185" b="1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dirty="0" baseline="-21164" sz="1575" spc="-277" b="1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dirty="0" sz="1050" spc="-185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baseline="-21164" sz="1575" spc="-277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050" spc="-185" b="1">
                <a:solidFill>
                  <a:srgbClr val="FFFFFF"/>
                </a:solidFill>
                <a:latin typeface="Calibri"/>
                <a:cs typeface="Calibri"/>
              </a:rPr>
              <a:t>ly</a:t>
            </a:r>
            <a:r>
              <a:rPr dirty="0" baseline="-21164" sz="1575" spc="-277" b="1">
                <a:solidFill>
                  <a:srgbClr val="FFFFFF"/>
                </a:solidFill>
                <a:latin typeface="Calibri"/>
                <a:cs typeface="Calibri"/>
              </a:rPr>
              <a:t>ly</a:t>
            </a:r>
            <a:r>
              <a:rPr dirty="0" sz="1050" spc="-185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baseline="-21164" sz="1575" spc="-277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sz="1050" spc="-185" b="1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dirty="0" baseline="-21164" sz="1575" spc="-277" b="1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endParaRPr baseline="-21164" sz="1575">
              <a:latin typeface="Calibri"/>
              <a:cs typeface="Calibri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9007347" y="6504940"/>
            <a:ext cx="696595" cy="293370"/>
          </a:xfrm>
          <a:prstGeom prst="rect">
            <a:avLst/>
          </a:prstGeom>
        </p:spPr>
        <p:txBody>
          <a:bodyPr wrap="square" lIns="0" tIns="65404" rIns="0" bIns="0" rtlCol="0" vert="horz">
            <a:spAutoFit/>
          </a:bodyPr>
          <a:lstStyle/>
          <a:p>
            <a:pPr marL="54610" marR="30480" indent="-17145">
              <a:lnSpc>
                <a:spcPct val="67100"/>
              </a:lnSpc>
              <a:spcBef>
                <a:spcPts val="515"/>
              </a:spcBef>
            </a:pPr>
            <a:r>
              <a:rPr dirty="0" sz="1050" spc="-10" b="1">
                <a:solidFill>
                  <a:srgbClr val="FFFFFF"/>
                </a:solidFill>
                <a:latin typeface="Calibri"/>
                <a:cs typeface="Calibri"/>
              </a:rPr>
              <a:t>Alternative </a:t>
            </a:r>
            <a:r>
              <a:rPr dirty="0" sz="1050" spc="-160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baseline="-21164" sz="1575" spc="-240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sz="1050" spc="-160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baseline="-21164" sz="1575" spc="-240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sz="1050" spc="-160" b="1">
                <a:solidFill>
                  <a:srgbClr val="FFFFFF"/>
                </a:solidFill>
                <a:latin typeface="Calibri"/>
                <a:cs typeface="Calibri"/>
              </a:rPr>
              <a:t>lu</a:t>
            </a:r>
            <a:r>
              <a:rPr dirty="0" baseline="-21164" sz="1575" spc="-240" b="1">
                <a:solidFill>
                  <a:srgbClr val="FFFFFF"/>
                </a:solidFill>
                <a:latin typeface="Calibri"/>
                <a:cs typeface="Calibri"/>
              </a:rPr>
              <a:t>lu</a:t>
            </a:r>
            <a:r>
              <a:rPr dirty="0" sz="1050" spc="-160" b="1">
                <a:solidFill>
                  <a:srgbClr val="FFFFFF"/>
                </a:solidFill>
                <a:latin typeface="Calibri"/>
                <a:cs typeface="Calibri"/>
              </a:rPr>
              <a:t>ti</a:t>
            </a:r>
            <a:r>
              <a:rPr dirty="0" baseline="-21164" sz="1575" spc="-240" b="1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dirty="0" sz="1050" spc="-160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baseline="-21164" sz="1575" spc="-240" b="1">
                <a:solidFill>
                  <a:srgbClr val="FFFFFF"/>
                </a:solidFill>
                <a:latin typeface="Calibri"/>
                <a:cs typeface="Calibri"/>
              </a:rPr>
              <a:t>io</a:t>
            </a:r>
            <a:r>
              <a:rPr dirty="0" sz="1050" spc="-160" b="1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dirty="0" baseline="-21164" sz="1575" spc="-240" b="1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endParaRPr baseline="-21164" sz="1575">
              <a:latin typeface="Calibri"/>
              <a:cs typeface="Calibri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10567161" y="6589521"/>
            <a:ext cx="629285" cy="1854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50" spc="-10" b="1">
                <a:solidFill>
                  <a:srgbClr val="FFFFFF"/>
                </a:solidFill>
                <a:latin typeface="Calibri"/>
                <a:cs typeface="Calibri"/>
              </a:rPr>
              <a:t>Conclusion</a:t>
            </a:r>
            <a:endParaRPr sz="1050">
              <a:latin typeface="Calibri"/>
              <a:cs typeface="Calibri"/>
            </a:endParaRPr>
          </a:p>
        </p:txBody>
      </p:sp>
      <p:grpSp>
        <p:nvGrpSpPr>
          <p:cNvPr id="17" name="object 17" descr=""/>
          <p:cNvGrpSpPr/>
          <p:nvPr/>
        </p:nvGrpSpPr>
        <p:grpSpPr>
          <a:xfrm>
            <a:off x="979550" y="2650235"/>
            <a:ext cx="3941445" cy="771525"/>
            <a:chOff x="979550" y="2650235"/>
            <a:chExt cx="3941445" cy="771525"/>
          </a:xfrm>
        </p:grpSpPr>
        <p:sp>
          <p:nvSpPr>
            <p:cNvPr id="18" name="object 18" descr=""/>
            <p:cNvSpPr/>
            <p:nvPr/>
          </p:nvSpPr>
          <p:spPr>
            <a:xfrm>
              <a:off x="1132332" y="2650235"/>
              <a:ext cx="3636010" cy="765810"/>
            </a:xfrm>
            <a:custGeom>
              <a:avLst/>
              <a:gdLst/>
              <a:ahLst/>
              <a:cxnLst/>
              <a:rect l="l" t="t" r="r" b="b"/>
              <a:pathLst>
                <a:path w="3636010" h="765810">
                  <a:moveTo>
                    <a:pt x="351282" y="259842"/>
                  </a:moveTo>
                  <a:lnTo>
                    <a:pt x="0" y="259842"/>
                  </a:lnTo>
                  <a:lnTo>
                    <a:pt x="0" y="765810"/>
                  </a:lnTo>
                  <a:lnTo>
                    <a:pt x="351282" y="765810"/>
                  </a:lnTo>
                  <a:lnTo>
                    <a:pt x="351282" y="259842"/>
                  </a:lnTo>
                  <a:close/>
                </a:path>
                <a:path w="3636010" h="765810">
                  <a:moveTo>
                    <a:pt x="1008126" y="216408"/>
                  </a:moveTo>
                  <a:lnTo>
                    <a:pt x="656844" y="216408"/>
                  </a:lnTo>
                  <a:lnTo>
                    <a:pt x="656844" y="765810"/>
                  </a:lnTo>
                  <a:lnTo>
                    <a:pt x="1008126" y="765810"/>
                  </a:lnTo>
                  <a:lnTo>
                    <a:pt x="1008126" y="216408"/>
                  </a:lnTo>
                  <a:close/>
                </a:path>
                <a:path w="3636010" h="765810">
                  <a:moveTo>
                    <a:pt x="1664970" y="168402"/>
                  </a:moveTo>
                  <a:lnTo>
                    <a:pt x="1313688" y="168402"/>
                  </a:lnTo>
                  <a:lnTo>
                    <a:pt x="1313688" y="765810"/>
                  </a:lnTo>
                  <a:lnTo>
                    <a:pt x="1664970" y="765810"/>
                  </a:lnTo>
                  <a:lnTo>
                    <a:pt x="1664970" y="168402"/>
                  </a:lnTo>
                  <a:close/>
                </a:path>
                <a:path w="3636010" h="765810">
                  <a:moveTo>
                    <a:pt x="2321814" y="117348"/>
                  </a:moveTo>
                  <a:lnTo>
                    <a:pt x="1970532" y="117348"/>
                  </a:lnTo>
                  <a:lnTo>
                    <a:pt x="1970532" y="765810"/>
                  </a:lnTo>
                  <a:lnTo>
                    <a:pt x="2321814" y="765810"/>
                  </a:lnTo>
                  <a:lnTo>
                    <a:pt x="2321814" y="117348"/>
                  </a:lnTo>
                  <a:close/>
                </a:path>
                <a:path w="3636010" h="765810">
                  <a:moveTo>
                    <a:pt x="2978658" y="61722"/>
                  </a:moveTo>
                  <a:lnTo>
                    <a:pt x="2627376" y="61722"/>
                  </a:lnTo>
                  <a:lnTo>
                    <a:pt x="2627376" y="765810"/>
                  </a:lnTo>
                  <a:lnTo>
                    <a:pt x="2978658" y="765810"/>
                  </a:lnTo>
                  <a:lnTo>
                    <a:pt x="2978658" y="61722"/>
                  </a:lnTo>
                  <a:close/>
                </a:path>
                <a:path w="3636010" h="765810">
                  <a:moveTo>
                    <a:pt x="3635502" y="0"/>
                  </a:moveTo>
                  <a:lnTo>
                    <a:pt x="3284220" y="0"/>
                  </a:lnTo>
                  <a:lnTo>
                    <a:pt x="3284220" y="765810"/>
                  </a:lnTo>
                  <a:lnTo>
                    <a:pt x="3635502" y="765810"/>
                  </a:lnTo>
                  <a:lnTo>
                    <a:pt x="3635502" y="0"/>
                  </a:lnTo>
                  <a:close/>
                </a:path>
              </a:pathLst>
            </a:custGeom>
            <a:solidFill>
              <a:srgbClr val="00C2B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979550" y="3416426"/>
              <a:ext cx="3941445" cy="0"/>
            </a:xfrm>
            <a:custGeom>
              <a:avLst/>
              <a:gdLst/>
              <a:ahLst/>
              <a:cxnLst/>
              <a:rect l="l" t="t" r="r" b="b"/>
              <a:pathLst>
                <a:path w="3941445" h="0">
                  <a:moveTo>
                    <a:pt x="0" y="0"/>
                  </a:moveTo>
                  <a:lnTo>
                    <a:pt x="3941064" y="0"/>
                  </a:lnTo>
                </a:path>
              </a:pathLst>
            </a:custGeom>
            <a:ln w="9525">
              <a:solidFill>
                <a:srgbClr val="010027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0" name="object 20" descr=""/>
          <p:cNvSpPr txBox="1"/>
          <p:nvPr/>
        </p:nvSpPr>
        <p:spPr>
          <a:xfrm>
            <a:off x="1224533" y="2686304"/>
            <a:ext cx="167640" cy="178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-25" b="1">
                <a:solidFill>
                  <a:srgbClr val="010027"/>
                </a:solidFill>
                <a:latin typeface="Arial"/>
                <a:cs typeface="Arial"/>
              </a:rPr>
              <a:t>37</a:t>
            </a:r>
            <a:endParaRPr sz="1000">
              <a:latin typeface="Arial"/>
              <a:cs typeface="Arial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1881377" y="2642107"/>
            <a:ext cx="167640" cy="1784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00" spc="-25" b="1">
                <a:solidFill>
                  <a:srgbClr val="010027"/>
                </a:solidFill>
                <a:latin typeface="Arial"/>
                <a:cs typeface="Arial"/>
              </a:rPr>
              <a:t>40</a:t>
            </a:r>
            <a:endParaRPr sz="1000">
              <a:latin typeface="Arial"/>
              <a:cs typeface="Arial"/>
            </a:endParaRPr>
          </a:p>
        </p:txBody>
      </p:sp>
      <p:sp>
        <p:nvSpPr>
          <p:cNvPr id="22" name="object 22" descr=""/>
          <p:cNvSpPr txBox="1"/>
          <p:nvPr/>
        </p:nvSpPr>
        <p:spPr>
          <a:xfrm>
            <a:off x="2538222" y="2594610"/>
            <a:ext cx="167640" cy="178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-25" b="1">
                <a:solidFill>
                  <a:srgbClr val="010027"/>
                </a:solidFill>
                <a:latin typeface="Arial"/>
                <a:cs typeface="Arial"/>
              </a:rPr>
              <a:t>44</a:t>
            </a:r>
            <a:endParaRPr sz="1000">
              <a:latin typeface="Arial"/>
              <a:cs typeface="Arial"/>
            </a:endParaRPr>
          </a:p>
        </p:txBody>
      </p:sp>
      <p:sp>
        <p:nvSpPr>
          <p:cNvPr id="23" name="object 23" descr=""/>
          <p:cNvSpPr txBox="1"/>
          <p:nvPr/>
        </p:nvSpPr>
        <p:spPr>
          <a:xfrm>
            <a:off x="3195320" y="2543810"/>
            <a:ext cx="167640" cy="178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-25" b="1">
                <a:solidFill>
                  <a:srgbClr val="010027"/>
                </a:solidFill>
                <a:latin typeface="Arial"/>
                <a:cs typeface="Arial"/>
              </a:rPr>
              <a:t>47</a:t>
            </a:r>
            <a:endParaRPr sz="1000">
              <a:latin typeface="Arial"/>
              <a:cs typeface="Arial"/>
            </a:endParaRPr>
          </a:p>
        </p:txBody>
      </p:sp>
      <p:sp>
        <p:nvSpPr>
          <p:cNvPr id="24" name="object 24" descr=""/>
          <p:cNvSpPr txBox="1"/>
          <p:nvPr/>
        </p:nvSpPr>
        <p:spPr>
          <a:xfrm>
            <a:off x="3852164" y="2487675"/>
            <a:ext cx="167640" cy="178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-25" b="1">
                <a:solidFill>
                  <a:srgbClr val="010027"/>
                </a:solidFill>
                <a:latin typeface="Arial"/>
                <a:cs typeface="Arial"/>
              </a:rPr>
              <a:t>51</a:t>
            </a:r>
            <a:endParaRPr sz="1000">
              <a:latin typeface="Arial"/>
              <a:cs typeface="Arial"/>
            </a:endParaRPr>
          </a:p>
        </p:txBody>
      </p:sp>
      <p:sp>
        <p:nvSpPr>
          <p:cNvPr id="25" name="object 25" descr=""/>
          <p:cNvSpPr txBox="1"/>
          <p:nvPr/>
        </p:nvSpPr>
        <p:spPr>
          <a:xfrm>
            <a:off x="4509261" y="2452369"/>
            <a:ext cx="167640" cy="178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-25" b="1">
                <a:solidFill>
                  <a:srgbClr val="010027"/>
                </a:solidFill>
                <a:latin typeface="Arial"/>
                <a:cs typeface="Arial"/>
              </a:rPr>
              <a:t>56</a:t>
            </a:r>
            <a:endParaRPr sz="1000">
              <a:latin typeface="Arial"/>
              <a:cs typeface="Arial"/>
            </a:endParaRPr>
          </a:p>
        </p:txBody>
      </p:sp>
      <p:sp>
        <p:nvSpPr>
          <p:cNvPr id="26" name="object 26" descr=""/>
          <p:cNvSpPr txBox="1"/>
          <p:nvPr/>
        </p:nvSpPr>
        <p:spPr>
          <a:xfrm>
            <a:off x="804926" y="3325876"/>
            <a:ext cx="8953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50">
                <a:solidFill>
                  <a:srgbClr val="010027"/>
                </a:solidFill>
                <a:latin typeface="Arial MT"/>
                <a:cs typeface="Arial MT"/>
              </a:rPr>
              <a:t>0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27" name="object 27" descr=""/>
          <p:cNvSpPr txBox="1"/>
          <p:nvPr/>
        </p:nvSpPr>
        <p:spPr>
          <a:xfrm>
            <a:off x="741426" y="3051809"/>
            <a:ext cx="15240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>
                <a:solidFill>
                  <a:srgbClr val="010027"/>
                </a:solidFill>
                <a:latin typeface="Arial MT"/>
                <a:cs typeface="Arial MT"/>
              </a:rPr>
              <a:t>20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28" name="object 28" descr=""/>
          <p:cNvSpPr txBox="1"/>
          <p:nvPr/>
        </p:nvSpPr>
        <p:spPr>
          <a:xfrm>
            <a:off x="741426" y="2777236"/>
            <a:ext cx="152400" cy="1631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>
                <a:solidFill>
                  <a:srgbClr val="010027"/>
                </a:solidFill>
                <a:latin typeface="Arial MT"/>
                <a:cs typeface="Arial MT"/>
              </a:rPr>
              <a:t>40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29" name="object 29" descr=""/>
          <p:cNvSpPr txBox="1"/>
          <p:nvPr/>
        </p:nvSpPr>
        <p:spPr>
          <a:xfrm>
            <a:off x="741426" y="2503423"/>
            <a:ext cx="15240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>
                <a:solidFill>
                  <a:srgbClr val="010027"/>
                </a:solidFill>
                <a:latin typeface="Arial MT"/>
                <a:cs typeface="Arial MT"/>
              </a:rPr>
              <a:t>60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30" name="object 30" descr=""/>
          <p:cNvSpPr txBox="1"/>
          <p:nvPr/>
        </p:nvSpPr>
        <p:spPr>
          <a:xfrm>
            <a:off x="1130046" y="3462020"/>
            <a:ext cx="364109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69290" algn="l"/>
                <a:tab pos="1326515" algn="l"/>
                <a:tab pos="1983105" algn="l"/>
                <a:tab pos="2640330" algn="l"/>
                <a:tab pos="3296920" algn="l"/>
              </a:tabLst>
            </a:pPr>
            <a:r>
              <a:rPr dirty="0" sz="900" spc="-10">
                <a:solidFill>
                  <a:srgbClr val="010027"/>
                </a:solidFill>
                <a:latin typeface="Arial MT"/>
                <a:cs typeface="Arial MT"/>
              </a:rPr>
              <a:t>2021A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	</a:t>
            </a:r>
            <a:r>
              <a:rPr dirty="0" sz="900" spc="-10">
                <a:solidFill>
                  <a:srgbClr val="010027"/>
                </a:solidFill>
                <a:latin typeface="Arial MT"/>
                <a:cs typeface="Arial MT"/>
              </a:rPr>
              <a:t>2022A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	</a:t>
            </a:r>
            <a:r>
              <a:rPr dirty="0" sz="900" spc="-10">
                <a:solidFill>
                  <a:srgbClr val="010027"/>
                </a:solidFill>
                <a:latin typeface="Arial MT"/>
                <a:cs typeface="Arial MT"/>
              </a:rPr>
              <a:t>2023E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	</a:t>
            </a:r>
            <a:r>
              <a:rPr dirty="0" sz="900" spc="-10">
                <a:solidFill>
                  <a:srgbClr val="010027"/>
                </a:solidFill>
                <a:latin typeface="Arial MT"/>
                <a:cs typeface="Arial MT"/>
              </a:rPr>
              <a:t>2024E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	</a:t>
            </a:r>
            <a:r>
              <a:rPr dirty="0" sz="900" spc="-10">
                <a:solidFill>
                  <a:srgbClr val="010027"/>
                </a:solidFill>
                <a:latin typeface="Arial MT"/>
                <a:cs typeface="Arial MT"/>
              </a:rPr>
              <a:t>2025E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	</a:t>
            </a:r>
            <a:r>
              <a:rPr dirty="0" sz="900" spc="-10">
                <a:solidFill>
                  <a:srgbClr val="010027"/>
                </a:solidFill>
                <a:latin typeface="Arial MT"/>
                <a:cs typeface="Arial MT"/>
              </a:rPr>
              <a:t>2026E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31" name="object 31" descr=""/>
          <p:cNvSpPr/>
          <p:nvPr/>
        </p:nvSpPr>
        <p:spPr>
          <a:xfrm>
            <a:off x="6277355" y="3500628"/>
            <a:ext cx="128270" cy="91440"/>
          </a:xfrm>
          <a:custGeom>
            <a:avLst/>
            <a:gdLst/>
            <a:ahLst/>
            <a:cxnLst/>
            <a:rect l="l" t="t" r="r" b="b"/>
            <a:pathLst>
              <a:path w="128270" h="91439">
                <a:moveTo>
                  <a:pt x="128015" y="0"/>
                </a:moveTo>
                <a:lnTo>
                  <a:pt x="0" y="0"/>
                </a:lnTo>
                <a:lnTo>
                  <a:pt x="0" y="91439"/>
                </a:lnTo>
                <a:lnTo>
                  <a:pt x="128015" y="91439"/>
                </a:lnTo>
                <a:lnTo>
                  <a:pt x="128015" y="0"/>
                </a:lnTo>
                <a:close/>
              </a:path>
            </a:pathLst>
          </a:custGeom>
          <a:solidFill>
            <a:srgbClr val="0099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 descr=""/>
          <p:cNvSpPr/>
          <p:nvPr/>
        </p:nvSpPr>
        <p:spPr>
          <a:xfrm>
            <a:off x="7303769" y="3500628"/>
            <a:ext cx="128270" cy="91440"/>
          </a:xfrm>
          <a:custGeom>
            <a:avLst/>
            <a:gdLst/>
            <a:ahLst/>
            <a:cxnLst/>
            <a:rect l="l" t="t" r="r" b="b"/>
            <a:pathLst>
              <a:path w="128270" h="91439">
                <a:moveTo>
                  <a:pt x="128016" y="0"/>
                </a:moveTo>
                <a:lnTo>
                  <a:pt x="0" y="0"/>
                </a:lnTo>
                <a:lnTo>
                  <a:pt x="0" y="91439"/>
                </a:lnTo>
                <a:lnTo>
                  <a:pt x="128016" y="91439"/>
                </a:lnTo>
                <a:lnTo>
                  <a:pt x="128016" y="0"/>
                </a:lnTo>
                <a:close/>
              </a:path>
            </a:pathLst>
          </a:custGeom>
          <a:solidFill>
            <a:srgbClr val="00C2B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 descr=""/>
          <p:cNvSpPr/>
          <p:nvPr/>
        </p:nvSpPr>
        <p:spPr>
          <a:xfrm>
            <a:off x="8239506" y="3500628"/>
            <a:ext cx="128270" cy="91440"/>
          </a:xfrm>
          <a:custGeom>
            <a:avLst/>
            <a:gdLst/>
            <a:ahLst/>
            <a:cxnLst/>
            <a:rect l="l" t="t" r="r" b="b"/>
            <a:pathLst>
              <a:path w="128270" h="91439">
                <a:moveTo>
                  <a:pt x="128016" y="0"/>
                </a:moveTo>
                <a:lnTo>
                  <a:pt x="0" y="0"/>
                </a:lnTo>
                <a:lnTo>
                  <a:pt x="0" y="91439"/>
                </a:lnTo>
                <a:lnTo>
                  <a:pt x="128016" y="91439"/>
                </a:lnTo>
                <a:lnTo>
                  <a:pt x="128016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 descr=""/>
          <p:cNvSpPr txBox="1"/>
          <p:nvPr/>
        </p:nvSpPr>
        <p:spPr>
          <a:xfrm>
            <a:off x="5745988" y="3265424"/>
            <a:ext cx="3379470" cy="358140"/>
          </a:xfrm>
          <a:prstGeom prst="rect">
            <a:avLst/>
          </a:prstGeom>
        </p:spPr>
        <p:txBody>
          <a:bodyPr wrap="square" lIns="0" tIns="419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30"/>
              </a:spcBef>
            </a:pP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2022A</a:t>
            </a:r>
            <a:r>
              <a:rPr dirty="0" sz="900" spc="11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2023E</a:t>
            </a:r>
            <a:r>
              <a:rPr dirty="0" sz="900" spc="12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2024E</a:t>
            </a:r>
            <a:r>
              <a:rPr dirty="0" sz="900" spc="12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2025E</a:t>
            </a:r>
            <a:r>
              <a:rPr dirty="0" sz="900" spc="12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2026E</a:t>
            </a:r>
            <a:r>
              <a:rPr dirty="0" sz="900" spc="12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2027E</a:t>
            </a:r>
            <a:r>
              <a:rPr dirty="0" sz="900" spc="12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2028E</a:t>
            </a:r>
            <a:r>
              <a:rPr dirty="0" sz="900" spc="12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2029E</a:t>
            </a:r>
            <a:r>
              <a:rPr dirty="0" sz="900" spc="12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900" spc="-10">
                <a:solidFill>
                  <a:srgbClr val="010027"/>
                </a:solidFill>
                <a:latin typeface="Arial MT"/>
                <a:cs typeface="Arial MT"/>
              </a:rPr>
              <a:t>2030E</a:t>
            </a:r>
            <a:endParaRPr sz="900">
              <a:latin typeface="Arial MT"/>
              <a:cs typeface="Arial MT"/>
            </a:endParaRPr>
          </a:p>
          <a:p>
            <a:pPr marL="687070">
              <a:lnSpc>
                <a:spcPct val="100000"/>
              </a:lnSpc>
              <a:spcBef>
                <a:spcPts val="229"/>
              </a:spcBef>
              <a:tabLst>
                <a:tab pos="1718945" algn="l"/>
                <a:tab pos="2646045" algn="l"/>
              </a:tabLst>
            </a:pPr>
            <a:r>
              <a:rPr dirty="0" sz="900" b="1">
                <a:solidFill>
                  <a:srgbClr val="010027"/>
                </a:solidFill>
                <a:latin typeface="Arial"/>
                <a:cs typeface="Arial"/>
              </a:rPr>
              <a:t>Asia</a:t>
            </a:r>
            <a:r>
              <a:rPr dirty="0" sz="900" spc="-3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900" spc="-10" b="1">
                <a:solidFill>
                  <a:srgbClr val="010027"/>
                </a:solidFill>
                <a:latin typeface="Arial"/>
                <a:cs typeface="Arial"/>
              </a:rPr>
              <a:t>Pacific</a:t>
            </a:r>
            <a:r>
              <a:rPr dirty="0" sz="900" b="1">
                <a:solidFill>
                  <a:srgbClr val="010027"/>
                </a:solidFill>
                <a:latin typeface="Arial"/>
                <a:cs typeface="Arial"/>
              </a:rPr>
              <a:t>	</a:t>
            </a:r>
            <a:r>
              <a:rPr dirty="0" sz="900" spc="-10" b="1">
                <a:solidFill>
                  <a:srgbClr val="010027"/>
                </a:solidFill>
                <a:latin typeface="Arial"/>
                <a:cs typeface="Arial"/>
              </a:rPr>
              <a:t>Americas</a:t>
            </a:r>
            <a:r>
              <a:rPr dirty="0" sz="900" b="1">
                <a:solidFill>
                  <a:srgbClr val="010027"/>
                </a:solidFill>
                <a:latin typeface="Arial"/>
                <a:cs typeface="Arial"/>
              </a:rPr>
              <a:t>	</a:t>
            </a:r>
            <a:r>
              <a:rPr dirty="0" sz="900" spc="-20" b="1">
                <a:solidFill>
                  <a:srgbClr val="010027"/>
                </a:solidFill>
                <a:latin typeface="Arial"/>
                <a:cs typeface="Arial"/>
              </a:rPr>
              <a:t>EMEA</a:t>
            </a:r>
            <a:endParaRPr sz="900">
              <a:latin typeface="Arial"/>
              <a:cs typeface="Arial"/>
            </a:endParaRPr>
          </a:p>
        </p:txBody>
      </p:sp>
      <p:sp>
        <p:nvSpPr>
          <p:cNvPr id="35" name="object 3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10">
                <a:solidFill>
                  <a:srgbClr val="009999"/>
                </a:solidFill>
              </a:rPr>
              <a:t>Renewables</a:t>
            </a:r>
            <a:r>
              <a:rPr dirty="0" spc="-25">
                <a:solidFill>
                  <a:srgbClr val="009999"/>
                </a:solidFill>
              </a:rPr>
              <a:t> </a:t>
            </a:r>
            <a:r>
              <a:rPr dirty="0">
                <a:solidFill>
                  <a:srgbClr val="009999"/>
                </a:solidFill>
              </a:rPr>
              <a:t>Overview</a:t>
            </a:r>
            <a:r>
              <a:rPr dirty="0" spc="-40">
                <a:solidFill>
                  <a:srgbClr val="009999"/>
                </a:solidFill>
              </a:rPr>
              <a:t> </a:t>
            </a:r>
            <a:r>
              <a:rPr dirty="0">
                <a:solidFill>
                  <a:srgbClr val="009999"/>
                </a:solidFill>
              </a:rPr>
              <a:t>|</a:t>
            </a:r>
            <a:r>
              <a:rPr dirty="0" spc="-25">
                <a:solidFill>
                  <a:srgbClr val="009999"/>
                </a:solidFill>
              </a:rPr>
              <a:t> </a:t>
            </a:r>
            <a:r>
              <a:rPr dirty="0">
                <a:solidFill>
                  <a:srgbClr val="009999"/>
                </a:solidFill>
              </a:rPr>
              <a:t>Solar</a:t>
            </a:r>
            <a:r>
              <a:rPr dirty="0" spc="-30">
                <a:solidFill>
                  <a:srgbClr val="009999"/>
                </a:solidFill>
              </a:rPr>
              <a:t> </a:t>
            </a:r>
            <a:r>
              <a:rPr dirty="0">
                <a:solidFill>
                  <a:srgbClr val="009999"/>
                </a:solidFill>
              </a:rPr>
              <a:t>&amp;</a:t>
            </a:r>
            <a:r>
              <a:rPr dirty="0" spc="-30">
                <a:solidFill>
                  <a:srgbClr val="009999"/>
                </a:solidFill>
              </a:rPr>
              <a:t> </a:t>
            </a:r>
            <a:r>
              <a:rPr dirty="0" spc="-25">
                <a:solidFill>
                  <a:srgbClr val="009999"/>
                </a:solidFill>
              </a:rPr>
              <a:t>EVs</a:t>
            </a:r>
          </a:p>
          <a:p>
            <a:pPr marL="19685">
              <a:lnSpc>
                <a:spcPct val="100000"/>
              </a:lnSpc>
              <a:spcBef>
                <a:spcPts val="25"/>
              </a:spcBef>
            </a:pPr>
            <a:r>
              <a:rPr dirty="0" sz="1200" b="0">
                <a:solidFill>
                  <a:srgbClr val="010027"/>
                </a:solidFill>
                <a:latin typeface="Arial MT"/>
                <a:cs typeface="Arial MT"/>
              </a:rPr>
              <a:t>Setting</a:t>
            </a:r>
            <a:r>
              <a:rPr dirty="0" sz="1200" spc="-25" b="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 b="0">
                <a:solidFill>
                  <a:srgbClr val="010027"/>
                </a:solidFill>
                <a:latin typeface="Arial MT"/>
                <a:cs typeface="Arial MT"/>
              </a:rPr>
              <a:t>the</a:t>
            </a:r>
            <a:r>
              <a:rPr dirty="0" sz="1200" spc="-20" b="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 b="0">
                <a:solidFill>
                  <a:srgbClr val="010027"/>
                </a:solidFill>
                <a:latin typeface="Arial MT"/>
                <a:cs typeface="Arial MT"/>
              </a:rPr>
              <a:t>stage</a:t>
            </a:r>
            <a:r>
              <a:rPr dirty="0" sz="1200" spc="-20" b="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 b="0">
                <a:solidFill>
                  <a:srgbClr val="010027"/>
                </a:solidFill>
                <a:latin typeface="Arial MT"/>
                <a:cs typeface="Arial MT"/>
              </a:rPr>
              <a:t>for</a:t>
            </a:r>
            <a:r>
              <a:rPr dirty="0" sz="1200" spc="-20" b="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 b="0">
                <a:solidFill>
                  <a:srgbClr val="010027"/>
                </a:solidFill>
                <a:latin typeface="Arial MT"/>
                <a:cs typeface="Arial MT"/>
              </a:rPr>
              <a:t>a</a:t>
            </a:r>
            <a:r>
              <a:rPr dirty="0" sz="1200" spc="-15" b="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 b="0">
                <a:solidFill>
                  <a:srgbClr val="010027"/>
                </a:solidFill>
                <a:latin typeface="Arial MT"/>
                <a:cs typeface="Arial MT"/>
              </a:rPr>
              <a:t>transition</a:t>
            </a:r>
            <a:r>
              <a:rPr dirty="0" sz="1200" spc="-35" b="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 b="0">
                <a:solidFill>
                  <a:srgbClr val="010027"/>
                </a:solidFill>
                <a:latin typeface="Arial MT"/>
                <a:cs typeface="Arial MT"/>
              </a:rPr>
              <a:t>to</a:t>
            </a:r>
            <a:r>
              <a:rPr dirty="0" sz="1200" spc="-15" b="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 b="0">
                <a:solidFill>
                  <a:srgbClr val="010027"/>
                </a:solidFill>
                <a:latin typeface="Arial MT"/>
                <a:cs typeface="Arial MT"/>
              </a:rPr>
              <a:t>smarter</a:t>
            </a:r>
            <a:r>
              <a:rPr dirty="0" sz="1200" spc="-30" b="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 b="0">
                <a:solidFill>
                  <a:srgbClr val="010027"/>
                </a:solidFill>
                <a:latin typeface="Arial MT"/>
                <a:cs typeface="Arial MT"/>
              </a:rPr>
              <a:t>and</a:t>
            </a:r>
            <a:r>
              <a:rPr dirty="0" sz="1200" spc="-20" b="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 b="0">
                <a:solidFill>
                  <a:srgbClr val="010027"/>
                </a:solidFill>
                <a:latin typeface="Arial MT"/>
                <a:cs typeface="Arial MT"/>
              </a:rPr>
              <a:t>more</a:t>
            </a:r>
            <a:r>
              <a:rPr dirty="0" sz="1200" spc="-35" b="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 b="0">
                <a:solidFill>
                  <a:srgbClr val="010027"/>
                </a:solidFill>
                <a:latin typeface="Arial MT"/>
                <a:cs typeface="Arial MT"/>
              </a:rPr>
              <a:t>efficient</a:t>
            </a:r>
            <a:r>
              <a:rPr dirty="0" sz="1200" spc="-15" b="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 b="0">
                <a:solidFill>
                  <a:srgbClr val="010027"/>
                </a:solidFill>
                <a:latin typeface="Arial MT"/>
                <a:cs typeface="Arial MT"/>
              </a:rPr>
              <a:t>energy</a:t>
            </a:r>
            <a:r>
              <a:rPr dirty="0" sz="1200" spc="-30" b="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 spc="-10" b="0">
                <a:solidFill>
                  <a:srgbClr val="010027"/>
                </a:solidFill>
                <a:latin typeface="Arial MT"/>
                <a:cs typeface="Arial MT"/>
              </a:rPr>
              <a:t>resources</a:t>
            </a:r>
            <a:endParaRPr sz="1200">
              <a:latin typeface="Arial MT"/>
              <a:cs typeface="Arial MT"/>
            </a:endParaRPr>
          </a:p>
        </p:txBody>
      </p:sp>
      <p:pic>
        <p:nvPicPr>
          <p:cNvPr id="36" name="object 36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43127" y="949071"/>
            <a:ext cx="57150" cy="305180"/>
          </a:xfrm>
          <a:prstGeom prst="rect">
            <a:avLst/>
          </a:prstGeom>
        </p:spPr>
      </p:pic>
      <p:sp>
        <p:nvSpPr>
          <p:cNvPr id="37" name="object 37" descr=""/>
          <p:cNvSpPr txBox="1"/>
          <p:nvPr/>
        </p:nvSpPr>
        <p:spPr>
          <a:xfrm>
            <a:off x="717804" y="958088"/>
            <a:ext cx="3627754" cy="2387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400" b="1">
                <a:solidFill>
                  <a:srgbClr val="010027"/>
                </a:solidFill>
                <a:latin typeface="Arial"/>
                <a:cs typeface="Arial"/>
              </a:rPr>
              <a:t>Solar</a:t>
            </a:r>
            <a:r>
              <a:rPr dirty="0" sz="1400" spc="-2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10027"/>
                </a:solidFill>
                <a:latin typeface="Arial"/>
                <a:cs typeface="Arial"/>
              </a:rPr>
              <a:t>energy</a:t>
            </a:r>
            <a:r>
              <a:rPr dirty="0" sz="1400" spc="-3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10027"/>
                </a:solidFill>
                <a:latin typeface="Arial"/>
                <a:cs typeface="Arial"/>
              </a:rPr>
              <a:t>is</a:t>
            </a:r>
            <a:r>
              <a:rPr dirty="0" sz="1400" spc="-2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10027"/>
                </a:solidFill>
                <a:latin typeface="Arial"/>
                <a:cs typeface="Arial"/>
              </a:rPr>
              <a:t>a</a:t>
            </a:r>
            <a:r>
              <a:rPr dirty="0" sz="1400" spc="-2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10027"/>
                </a:solidFill>
                <a:latin typeface="Arial"/>
                <a:cs typeface="Arial"/>
              </a:rPr>
              <a:t>direct</a:t>
            </a:r>
            <a:r>
              <a:rPr dirty="0" sz="1400" spc="-3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10027"/>
                </a:solidFill>
                <a:latin typeface="Arial"/>
                <a:cs typeface="Arial"/>
              </a:rPr>
              <a:t>play</a:t>
            </a:r>
            <a:r>
              <a:rPr dirty="0" sz="1400" spc="-3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10027"/>
                </a:solidFill>
                <a:latin typeface="Arial"/>
                <a:cs typeface="Arial"/>
              </a:rPr>
              <a:t>into</a:t>
            </a:r>
            <a:r>
              <a:rPr dirty="0" sz="1400" spc="-2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10027"/>
                </a:solidFill>
                <a:latin typeface="Arial"/>
                <a:cs typeface="Arial"/>
              </a:rPr>
              <a:t>the</a:t>
            </a:r>
            <a:r>
              <a:rPr dirty="0" sz="1400" spc="-2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400" spc="-10" b="1">
                <a:solidFill>
                  <a:srgbClr val="010027"/>
                </a:solidFill>
                <a:latin typeface="Arial"/>
                <a:cs typeface="Arial"/>
              </a:rPr>
              <a:t>grid…</a:t>
            </a:r>
            <a:endParaRPr sz="1400">
              <a:latin typeface="Arial"/>
              <a:cs typeface="Arial"/>
            </a:endParaRPr>
          </a:p>
        </p:txBody>
      </p:sp>
      <p:sp>
        <p:nvSpPr>
          <p:cNvPr id="38" name="object 38" descr=""/>
          <p:cNvSpPr txBox="1"/>
          <p:nvPr/>
        </p:nvSpPr>
        <p:spPr>
          <a:xfrm>
            <a:off x="5584952" y="873251"/>
            <a:ext cx="3371850" cy="638810"/>
          </a:xfrm>
          <a:prstGeom prst="rect">
            <a:avLst/>
          </a:prstGeom>
        </p:spPr>
        <p:txBody>
          <a:bodyPr wrap="square" lIns="0" tIns="23495" rIns="0" bIns="0" rtlCol="0" vert="horz">
            <a:spAutoFit/>
          </a:bodyPr>
          <a:lstStyle/>
          <a:p>
            <a:pPr marL="12700" marR="5080">
              <a:lnSpc>
                <a:spcPts val="1639"/>
              </a:lnSpc>
              <a:spcBef>
                <a:spcPts val="185"/>
              </a:spcBef>
            </a:pPr>
            <a:r>
              <a:rPr dirty="0" sz="1400" b="1">
                <a:solidFill>
                  <a:srgbClr val="010027"/>
                </a:solidFill>
                <a:latin typeface="Arial"/>
                <a:cs typeface="Arial"/>
              </a:rPr>
              <a:t>…necessitating</a:t>
            </a:r>
            <a:r>
              <a:rPr dirty="0" sz="1400" spc="-5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10027"/>
                </a:solidFill>
                <a:latin typeface="Arial"/>
                <a:cs typeface="Arial"/>
              </a:rPr>
              <a:t>leaps</a:t>
            </a:r>
            <a:r>
              <a:rPr dirty="0" sz="1400" spc="-3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10027"/>
                </a:solidFill>
                <a:latin typeface="Arial"/>
                <a:cs typeface="Arial"/>
              </a:rPr>
              <a:t>in</a:t>
            </a:r>
            <a:r>
              <a:rPr dirty="0" sz="1400" spc="-3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10027"/>
                </a:solidFill>
                <a:latin typeface="Arial"/>
                <a:cs typeface="Arial"/>
              </a:rPr>
              <a:t>battery</a:t>
            </a:r>
            <a:r>
              <a:rPr dirty="0" sz="1400" spc="-4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400" spc="-10" b="1">
                <a:solidFill>
                  <a:srgbClr val="010027"/>
                </a:solidFill>
                <a:latin typeface="Arial"/>
                <a:cs typeface="Arial"/>
              </a:rPr>
              <a:t>storage technology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dirty="0" sz="1100" b="1">
                <a:solidFill>
                  <a:srgbClr val="010027"/>
                </a:solidFill>
                <a:latin typeface="Arial"/>
                <a:cs typeface="Arial"/>
              </a:rPr>
              <a:t>Battery</a:t>
            </a:r>
            <a:r>
              <a:rPr dirty="0" sz="1100" spc="-5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100" b="1">
                <a:solidFill>
                  <a:srgbClr val="010027"/>
                </a:solidFill>
                <a:latin typeface="Arial"/>
                <a:cs typeface="Arial"/>
              </a:rPr>
              <a:t>storage</a:t>
            </a:r>
            <a:r>
              <a:rPr dirty="0" sz="1100" spc="-4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100" b="1">
                <a:solidFill>
                  <a:srgbClr val="010027"/>
                </a:solidFill>
                <a:latin typeface="Arial"/>
                <a:cs typeface="Arial"/>
              </a:rPr>
              <a:t>capacity</a:t>
            </a:r>
            <a:r>
              <a:rPr dirty="0" sz="1100" spc="-6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100" b="1">
                <a:solidFill>
                  <a:srgbClr val="010027"/>
                </a:solidFill>
                <a:latin typeface="Arial"/>
                <a:cs typeface="Arial"/>
              </a:rPr>
              <a:t>outlook</a:t>
            </a:r>
            <a:r>
              <a:rPr dirty="0" sz="1100" spc="-4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100" b="1">
                <a:solidFill>
                  <a:srgbClr val="010027"/>
                </a:solidFill>
                <a:latin typeface="Arial"/>
                <a:cs typeface="Arial"/>
              </a:rPr>
              <a:t>by</a:t>
            </a:r>
            <a:r>
              <a:rPr dirty="0" sz="1100" spc="-5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100" spc="-10" b="1">
                <a:solidFill>
                  <a:srgbClr val="010027"/>
                </a:solidFill>
                <a:latin typeface="Arial"/>
                <a:cs typeface="Arial"/>
              </a:rPr>
              <a:t>geography</a:t>
            </a:r>
            <a:endParaRPr sz="1100">
              <a:latin typeface="Arial"/>
              <a:cs typeface="Arial"/>
            </a:endParaRPr>
          </a:p>
        </p:txBody>
      </p:sp>
      <p:pic>
        <p:nvPicPr>
          <p:cNvPr id="39" name="object 39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449823" y="949071"/>
            <a:ext cx="57150" cy="305180"/>
          </a:xfrm>
          <a:prstGeom prst="rect">
            <a:avLst/>
          </a:prstGeom>
        </p:spPr>
      </p:pic>
      <p:pic>
        <p:nvPicPr>
          <p:cNvPr id="40" name="object 40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348221" y="3678554"/>
            <a:ext cx="57150" cy="305181"/>
          </a:xfrm>
          <a:prstGeom prst="rect">
            <a:avLst/>
          </a:prstGeom>
        </p:spPr>
      </p:pic>
      <p:sp>
        <p:nvSpPr>
          <p:cNvPr id="41" name="object 41" descr=""/>
          <p:cNvSpPr txBox="1"/>
          <p:nvPr/>
        </p:nvSpPr>
        <p:spPr>
          <a:xfrm>
            <a:off x="6455409" y="3723385"/>
            <a:ext cx="4377690" cy="2387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400" b="1">
                <a:solidFill>
                  <a:srgbClr val="010027"/>
                </a:solidFill>
                <a:latin typeface="Arial"/>
                <a:cs typeface="Arial"/>
              </a:rPr>
              <a:t>Electric</a:t>
            </a:r>
            <a:r>
              <a:rPr dirty="0" sz="1400" spc="-3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10027"/>
                </a:solidFill>
                <a:latin typeface="Arial"/>
                <a:cs typeface="Arial"/>
              </a:rPr>
              <a:t>vehicle</a:t>
            </a:r>
            <a:r>
              <a:rPr dirty="0" sz="1400" spc="-4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10027"/>
                </a:solidFill>
                <a:latin typeface="Arial"/>
                <a:cs typeface="Arial"/>
              </a:rPr>
              <a:t>infrastructure</a:t>
            </a:r>
            <a:r>
              <a:rPr dirty="0" sz="1400" spc="-4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10027"/>
                </a:solidFill>
                <a:latin typeface="Arial"/>
                <a:cs typeface="Arial"/>
              </a:rPr>
              <a:t>is</a:t>
            </a:r>
            <a:r>
              <a:rPr dirty="0" sz="1400" spc="-2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10027"/>
                </a:solidFill>
                <a:latin typeface="Arial"/>
                <a:cs typeface="Arial"/>
              </a:rPr>
              <a:t>on</a:t>
            </a:r>
            <a:r>
              <a:rPr dirty="0" sz="1400" spc="-3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10027"/>
                </a:solidFill>
                <a:latin typeface="Arial"/>
                <a:cs typeface="Arial"/>
              </a:rPr>
              <a:t>the</a:t>
            </a:r>
            <a:r>
              <a:rPr dirty="0" sz="1400" spc="-3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10027"/>
                </a:solidFill>
                <a:latin typeface="Arial"/>
                <a:cs typeface="Arial"/>
              </a:rPr>
              <a:t>rise</a:t>
            </a:r>
            <a:r>
              <a:rPr dirty="0" sz="1400" spc="-3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400" spc="-10" b="1">
                <a:solidFill>
                  <a:srgbClr val="010027"/>
                </a:solidFill>
                <a:latin typeface="Arial"/>
                <a:cs typeface="Arial"/>
              </a:rPr>
              <a:t>globally</a:t>
            </a:r>
            <a:endParaRPr sz="1400">
              <a:latin typeface="Arial"/>
              <a:cs typeface="Arial"/>
            </a:endParaRPr>
          </a:p>
        </p:txBody>
      </p:sp>
      <p:sp>
        <p:nvSpPr>
          <p:cNvPr id="42" name="object 42" descr=""/>
          <p:cNvSpPr txBox="1"/>
          <p:nvPr/>
        </p:nvSpPr>
        <p:spPr>
          <a:xfrm>
            <a:off x="717804" y="3671823"/>
            <a:ext cx="5172710" cy="2387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400" b="1">
                <a:solidFill>
                  <a:srgbClr val="010027"/>
                </a:solidFill>
                <a:latin typeface="Arial"/>
                <a:cs typeface="Arial"/>
              </a:rPr>
              <a:t>Virtual</a:t>
            </a:r>
            <a:r>
              <a:rPr dirty="0" sz="1400" spc="-3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10027"/>
                </a:solidFill>
                <a:latin typeface="Arial"/>
                <a:cs typeface="Arial"/>
              </a:rPr>
              <a:t>Power</a:t>
            </a:r>
            <a:r>
              <a:rPr dirty="0" sz="1400" spc="-2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10027"/>
                </a:solidFill>
                <a:latin typeface="Arial"/>
                <a:cs typeface="Arial"/>
              </a:rPr>
              <a:t>Plants</a:t>
            </a:r>
            <a:r>
              <a:rPr dirty="0" sz="1400" spc="-3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10027"/>
                </a:solidFill>
                <a:latin typeface="Arial"/>
                <a:cs typeface="Arial"/>
              </a:rPr>
              <a:t>gives</a:t>
            </a:r>
            <a:r>
              <a:rPr dirty="0" sz="1400" spc="-4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10027"/>
                </a:solidFill>
                <a:latin typeface="Arial"/>
                <a:cs typeface="Arial"/>
              </a:rPr>
              <a:t>access</a:t>
            </a:r>
            <a:r>
              <a:rPr dirty="0" sz="1400" spc="-4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10027"/>
                </a:solidFill>
                <a:latin typeface="Arial"/>
                <a:cs typeface="Arial"/>
              </a:rPr>
              <a:t>to</a:t>
            </a:r>
            <a:r>
              <a:rPr dirty="0" sz="1400" spc="-3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10027"/>
                </a:solidFill>
                <a:latin typeface="Arial"/>
                <a:cs typeface="Arial"/>
              </a:rPr>
              <a:t>all</a:t>
            </a:r>
            <a:r>
              <a:rPr dirty="0" sz="1400" spc="-3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10027"/>
                </a:solidFill>
                <a:latin typeface="Arial"/>
                <a:cs typeface="Arial"/>
              </a:rPr>
              <a:t>players</a:t>
            </a:r>
            <a:r>
              <a:rPr dirty="0" sz="1400" spc="-3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10027"/>
                </a:solidFill>
                <a:latin typeface="Arial"/>
                <a:cs typeface="Arial"/>
              </a:rPr>
              <a:t>of</a:t>
            </a:r>
            <a:r>
              <a:rPr dirty="0" sz="1400" spc="-4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10027"/>
                </a:solidFill>
                <a:latin typeface="Arial"/>
                <a:cs typeface="Arial"/>
              </a:rPr>
              <a:t>the</a:t>
            </a:r>
            <a:r>
              <a:rPr dirty="0" sz="1400" spc="-3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400" spc="-10" b="1">
                <a:solidFill>
                  <a:srgbClr val="010027"/>
                </a:solidFill>
                <a:latin typeface="Arial"/>
                <a:cs typeface="Arial"/>
              </a:rPr>
              <a:t>energy</a:t>
            </a:r>
            <a:endParaRPr sz="1400">
              <a:latin typeface="Arial"/>
              <a:cs typeface="Arial"/>
            </a:endParaRPr>
          </a:p>
        </p:txBody>
      </p:sp>
      <p:sp>
        <p:nvSpPr>
          <p:cNvPr id="43" name="object 43" descr=""/>
          <p:cNvSpPr txBox="1"/>
          <p:nvPr/>
        </p:nvSpPr>
        <p:spPr>
          <a:xfrm>
            <a:off x="717804" y="3885183"/>
            <a:ext cx="1020444" cy="2387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400" b="1">
                <a:solidFill>
                  <a:srgbClr val="010027"/>
                </a:solidFill>
                <a:latin typeface="Arial"/>
                <a:cs typeface="Arial"/>
              </a:rPr>
              <a:t>grid</a:t>
            </a:r>
            <a:r>
              <a:rPr dirty="0" sz="1400" spc="-2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400" spc="-10" b="1">
                <a:solidFill>
                  <a:srgbClr val="010027"/>
                </a:solidFill>
                <a:latin typeface="Arial"/>
                <a:cs typeface="Arial"/>
              </a:rPr>
              <a:t>system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44" name="object 44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43127" y="3696080"/>
            <a:ext cx="57150" cy="305181"/>
          </a:xfrm>
          <a:prstGeom prst="rect">
            <a:avLst/>
          </a:prstGeom>
        </p:spPr>
      </p:pic>
      <p:sp>
        <p:nvSpPr>
          <p:cNvPr id="45" name="object 45" descr=""/>
          <p:cNvSpPr txBox="1"/>
          <p:nvPr/>
        </p:nvSpPr>
        <p:spPr>
          <a:xfrm>
            <a:off x="2574544" y="4740909"/>
            <a:ext cx="60325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Wind</a:t>
            </a:r>
            <a:r>
              <a:rPr dirty="0" sz="90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 spc="-10">
                <a:solidFill>
                  <a:srgbClr val="03234D"/>
                </a:solidFill>
                <a:latin typeface="Arial MT"/>
                <a:cs typeface="Arial MT"/>
              </a:rPr>
              <a:t>farms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46" name="object 46" descr=""/>
          <p:cNvSpPr txBox="1"/>
          <p:nvPr/>
        </p:nvSpPr>
        <p:spPr>
          <a:xfrm>
            <a:off x="2501900" y="5967729"/>
            <a:ext cx="65976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Solar</a:t>
            </a:r>
            <a:r>
              <a:rPr dirty="0" sz="90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 spc="-10">
                <a:solidFill>
                  <a:srgbClr val="03234D"/>
                </a:solidFill>
                <a:latin typeface="Arial MT"/>
                <a:cs typeface="Arial MT"/>
              </a:rPr>
              <a:t>panels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47" name="object 47" descr=""/>
          <p:cNvSpPr txBox="1"/>
          <p:nvPr/>
        </p:nvSpPr>
        <p:spPr>
          <a:xfrm>
            <a:off x="362965" y="5338826"/>
            <a:ext cx="60896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>
                <a:solidFill>
                  <a:srgbClr val="03234D"/>
                </a:solidFill>
                <a:latin typeface="Arial MT"/>
                <a:cs typeface="Arial MT"/>
              </a:rPr>
              <a:t>Consumers</a:t>
            </a:r>
            <a:endParaRPr sz="900">
              <a:latin typeface="Arial MT"/>
              <a:cs typeface="Arial MT"/>
            </a:endParaRPr>
          </a:p>
        </p:txBody>
      </p:sp>
      <p:grpSp>
        <p:nvGrpSpPr>
          <p:cNvPr id="48" name="object 48" descr=""/>
          <p:cNvGrpSpPr/>
          <p:nvPr/>
        </p:nvGrpSpPr>
        <p:grpSpPr>
          <a:xfrm>
            <a:off x="1011936" y="4522470"/>
            <a:ext cx="1645920" cy="1595755"/>
            <a:chOff x="1011936" y="4522470"/>
            <a:chExt cx="1645920" cy="1595755"/>
          </a:xfrm>
        </p:grpSpPr>
        <p:sp>
          <p:nvSpPr>
            <p:cNvPr id="49" name="object 49" descr=""/>
            <p:cNvSpPr/>
            <p:nvPr/>
          </p:nvSpPr>
          <p:spPr>
            <a:xfrm>
              <a:off x="1030986" y="4541520"/>
              <a:ext cx="1607820" cy="1557655"/>
            </a:xfrm>
            <a:custGeom>
              <a:avLst/>
              <a:gdLst/>
              <a:ahLst/>
              <a:cxnLst/>
              <a:rect l="l" t="t" r="r" b="b"/>
              <a:pathLst>
                <a:path w="1607820" h="1557654">
                  <a:moveTo>
                    <a:pt x="0" y="778763"/>
                  </a:moveTo>
                  <a:lnTo>
                    <a:pt x="1467" y="731318"/>
                  </a:lnTo>
                  <a:lnTo>
                    <a:pt x="5812" y="684626"/>
                  </a:lnTo>
                  <a:lnTo>
                    <a:pt x="12951" y="638767"/>
                  </a:lnTo>
                  <a:lnTo>
                    <a:pt x="22801" y="593823"/>
                  </a:lnTo>
                  <a:lnTo>
                    <a:pt x="35276" y="549876"/>
                  </a:lnTo>
                  <a:lnTo>
                    <a:pt x="50294" y="507008"/>
                  </a:lnTo>
                  <a:lnTo>
                    <a:pt x="67769" y="465298"/>
                  </a:lnTo>
                  <a:lnTo>
                    <a:pt x="87617" y="424830"/>
                  </a:lnTo>
                  <a:lnTo>
                    <a:pt x="109756" y="385684"/>
                  </a:lnTo>
                  <a:lnTo>
                    <a:pt x="134100" y="347942"/>
                  </a:lnTo>
                  <a:lnTo>
                    <a:pt x="160565" y="311686"/>
                  </a:lnTo>
                  <a:lnTo>
                    <a:pt x="189067" y="276995"/>
                  </a:lnTo>
                  <a:lnTo>
                    <a:pt x="219523" y="243953"/>
                  </a:lnTo>
                  <a:lnTo>
                    <a:pt x="251848" y="212641"/>
                  </a:lnTo>
                  <a:lnTo>
                    <a:pt x="285959" y="183139"/>
                  </a:lnTo>
                  <a:lnTo>
                    <a:pt x="321770" y="155529"/>
                  </a:lnTo>
                  <a:lnTo>
                    <a:pt x="359198" y="129893"/>
                  </a:lnTo>
                  <a:lnTo>
                    <a:pt x="398159" y="106313"/>
                  </a:lnTo>
                  <a:lnTo>
                    <a:pt x="438568" y="84868"/>
                  </a:lnTo>
                  <a:lnTo>
                    <a:pt x="480342" y="65642"/>
                  </a:lnTo>
                  <a:lnTo>
                    <a:pt x="523397" y="48715"/>
                  </a:lnTo>
                  <a:lnTo>
                    <a:pt x="567649" y="34169"/>
                  </a:lnTo>
                  <a:lnTo>
                    <a:pt x="613012" y="22085"/>
                  </a:lnTo>
                  <a:lnTo>
                    <a:pt x="659404" y="12545"/>
                  </a:lnTo>
                  <a:lnTo>
                    <a:pt x="706741" y="5629"/>
                  </a:lnTo>
                  <a:lnTo>
                    <a:pt x="754937" y="1421"/>
                  </a:lnTo>
                  <a:lnTo>
                    <a:pt x="803909" y="0"/>
                  </a:lnTo>
                  <a:lnTo>
                    <a:pt x="852882" y="1421"/>
                  </a:lnTo>
                  <a:lnTo>
                    <a:pt x="901078" y="5629"/>
                  </a:lnTo>
                  <a:lnTo>
                    <a:pt x="948415" y="12545"/>
                  </a:lnTo>
                  <a:lnTo>
                    <a:pt x="994807" y="22085"/>
                  </a:lnTo>
                  <a:lnTo>
                    <a:pt x="1040170" y="34169"/>
                  </a:lnTo>
                  <a:lnTo>
                    <a:pt x="1084422" y="48715"/>
                  </a:lnTo>
                  <a:lnTo>
                    <a:pt x="1127477" y="65642"/>
                  </a:lnTo>
                  <a:lnTo>
                    <a:pt x="1169251" y="84868"/>
                  </a:lnTo>
                  <a:lnTo>
                    <a:pt x="1209660" y="106313"/>
                  </a:lnTo>
                  <a:lnTo>
                    <a:pt x="1248621" y="129893"/>
                  </a:lnTo>
                  <a:lnTo>
                    <a:pt x="1286049" y="155529"/>
                  </a:lnTo>
                  <a:lnTo>
                    <a:pt x="1321860" y="183139"/>
                  </a:lnTo>
                  <a:lnTo>
                    <a:pt x="1355971" y="212641"/>
                  </a:lnTo>
                  <a:lnTo>
                    <a:pt x="1388296" y="243953"/>
                  </a:lnTo>
                  <a:lnTo>
                    <a:pt x="1418752" y="276995"/>
                  </a:lnTo>
                  <a:lnTo>
                    <a:pt x="1447254" y="311686"/>
                  </a:lnTo>
                  <a:lnTo>
                    <a:pt x="1473719" y="347942"/>
                  </a:lnTo>
                  <a:lnTo>
                    <a:pt x="1498063" y="385684"/>
                  </a:lnTo>
                  <a:lnTo>
                    <a:pt x="1520202" y="424830"/>
                  </a:lnTo>
                  <a:lnTo>
                    <a:pt x="1540050" y="465298"/>
                  </a:lnTo>
                  <a:lnTo>
                    <a:pt x="1557525" y="507008"/>
                  </a:lnTo>
                  <a:lnTo>
                    <a:pt x="1572543" y="549876"/>
                  </a:lnTo>
                  <a:lnTo>
                    <a:pt x="1585018" y="593823"/>
                  </a:lnTo>
                  <a:lnTo>
                    <a:pt x="1594868" y="638767"/>
                  </a:lnTo>
                  <a:lnTo>
                    <a:pt x="1602007" y="684626"/>
                  </a:lnTo>
                  <a:lnTo>
                    <a:pt x="1606352" y="731318"/>
                  </a:lnTo>
                  <a:lnTo>
                    <a:pt x="1607820" y="778763"/>
                  </a:lnTo>
                  <a:lnTo>
                    <a:pt x="1606352" y="826203"/>
                  </a:lnTo>
                  <a:lnTo>
                    <a:pt x="1602007" y="872892"/>
                  </a:lnTo>
                  <a:lnTo>
                    <a:pt x="1594868" y="918747"/>
                  </a:lnTo>
                  <a:lnTo>
                    <a:pt x="1585018" y="963688"/>
                  </a:lnTo>
                  <a:lnTo>
                    <a:pt x="1572543" y="1007632"/>
                  </a:lnTo>
                  <a:lnTo>
                    <a:pt x="1557525" y="1050499"/>
                  </a:lnTo>
                  <a:lnTo>
                    <a:pt x="1540050" y="1092207"/>
                  </a:lnTo>
                  <a:lnTo>
                    <a:pt x="1520202" y="1132674"/>
                  </a:lnTo>
                  <a:lnTo>
                    <a:pt x="1498063" y="1171820"/>
                  </a:lnTo>
                  <a:lnTo>
                    <a:pt x="1473719" y="1209562"/>
                  </a:lnTo>
                  <a:lnTo>
                    <a:pt x="1447254" y="1245820"/>
                  </a:lnTo>
                  <a:lnTo>
                    <a:pt x="1418752" y="1280511"/>
                  </a:lnTo>
                  <a:lnTo>
                    <a:pt x="1388296" y="1313554"/>
                  </a:lnTo>
                  <a:lnTo>
                    <a:pt x="1355971" y="1344868"/>
                  </a:lnTo>
                  <a:lnTo>
                    <a:pt x="1321860" y="1374372"/>
                  </a:lnTo>
                  <a:lnTo>
                    <a:pt x="1286049" y="1401983"/>
                  </a:lnTo>
                  <a:lnTo>
                    <a:pt x="1248621" y="1427620"/>
                  </a:lnTo>
                  <a:lnTo>
                    <a:pt x="1209660" y="1451203"/>
                  </a:lnTo>
                  <a:lnTo>
                    <a:pt x="1169251" y="1472649"/>
                  </a:lnTo>
                  <a:lnTo>
                    <a:pt x="1127477" y="1491877"/>
                  </a:lnTo>
                  <a:lnTo>
                    <a:pt x="1084422" y="1508806"/>
                  </a:lnTo>
                  <a:lnTo>
                    <a:pt x="1040170" y="1523354"/>
                  </a:lnTo>
                  <a:lnTo>
                    <a:pt x="994807" y="1535439"/>
                  </a:lnTo>
                  <a:lnTo>
                    <a:pt x="948415" y="1544981"/>
                  </a:lnTo>
                  <a:lnTo>
                    <a:pt x="901078" y="1551897"/>
                  </a:lnTo>
                  <a:lnTo>
                    <a:pt x="852882" y="1556106"/>
                  </a:lnTo>
                  <a:lnTo>
                    <a:pt x="803909" y="1557527"/>
                  </a:lnTo>
                  <a:lnTo>
                    <a:pt x="754937" y="1556106"/>
                  </a:lnTo>
                  <a:lnTo>
                    <a:pt x="706741" y="1551897"/>
                  </a:lnTo>
                  <a:lnTo>
                    <a:pt x="659404" y="1544981"/>
                  </a:lnTo>
                  <a:lnTo>
                    <a:pt x="613012" y="1535439"/>
                  </a:lnTo>
                  <a:lnTo>
                    <a:pt x="567649" y="1523354"/>
                  </a:lnTo>
                  <a:lnTo>
                    <a:pt x="523397" y="1508806"/>
                  </a:lnTo>
                  <a:lnTo>
                    <a:pt x="480342" y="1491877"/>
                  </a:lnTo>
                  <a:lnTo>
                    <a:pt x="438568" y="1472649"/>
                  </a:lnTo>
                  <a:lnTo>
                    <a:pt x="398159" y="1451203"/>
                  </a:lnTo>
                  <a:lnTo>
                    <a:pt x="359198" y="1427620"/>
                  </a:lnTo>
                  <a:lnTo>
                    <a:pt x="321770" y="1401983"/>
                  </a:lnTo>
                  <a:lnTo>
                    <a:pt x="285959" y="1374372"/>
                  </a:lnTo>
                  <a:lnTo>
                    <a:pt x="251848" y="1344868"/>
                  </a:lnTo>
                  <a:lnTo>
                    <a:pt x="219523" y="1313554"/>
                  </a:lnTo>
                  <a:lnTo>
                    <a:pt x="189067" y="1280511"/>
                  </a:lnTo>
                  <a:lnTo>
                    <a:pt x="160565" y="1245820"/>
                  </a:lnTo>
                  <a:lnTo>
                    <a:pt x="134100" y="1209562"/>
                  </a:lnTo>
                  <a:lnTo>
                    <a:pt x="109756" y="1171820"/>
                  </a:lnTo>
                  <a:lnTo>
                    <a:pt x="87617" y="1132674"/>
                  </a:lnTo>
                  <a:lnTo>
                    <a:pt x="67769" y="1092207"/>
                  </a:lnTo>
                  <a:lnTo>
                    <a:pt x="50294" y="1050499"/>
                  </a:lnTo>
                  <a:lnTo>
                    <a:pt x="35276" y="1007632"/>
                  </a:lnTo>
                  <a:lnTo>
                    <a:pt x="22801" y="963688"/>
                  </a:lnTo>
                  <a:lnTo>
                    <a:pt x="12951" y="918747"/>
                  </a:lnTo>
                  <a:lnTo>
                    <a:pt x="5812" y="872892"/>
                  </a:lnTo>
                  <a:lnTo>
                    <a:pt x="1467" y="826203"/>
                  </a:lnTo>
                  <a:lnTo>
                    <a:pt x="0" y="778763"/>
                  </a:lnTo>
                  <a:close/>
                </a:path>
              </a:pathLst>
            </a:custGeom>
            <a:ln w="38100">
              <a:solidFill>
                <a:srgbClr val="00CE9D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0" name="object 5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40002" y="5020152"/>
              <a:ext cx="583691" cy="546923"/>
            </a:xfrm>
            <a:prstGeom prst="rect">
              <a:avLst/>
            </a:prstGeom>
          </p:spPr>
        </p:pic>
      </p:grpSp>
      <p:sp>
        <p:nvSpPr>
          <p:cNvPr id="51" name="object 51" descr=""/>
          <p:cNvSpPr/>
          <p:nvPr/>
        </p:nvSpPr>
        <p:spPr>
          <a:xfrm>
            <a:off x="1745742" y="5290565"/>
            <a:ext cx="177800" cy="156210"/>
          </a:xfrm>
          <a:custGeom>
            <a:avLst/>
            <a:gdLst/>
            <a:ahLst/>
            <a:cxnLst/>
            <a:rect l="l" t="t" r="r" b="b"/>
            <a:pathLst>
              <a:path w="177800" h="156210">
                <a:moveTo>
                  <a:pt x="177545" y="0"/>
                </a:moveTo>
                <a:lnTo>
                  <a:pt x="0" y="0"/>
                </a:lnTo>
                <a:lnTo>
                  <a:pt x="0" y="156210"/>
                </a:lnTo>
                <a:lnTo>
                  <a:pt x="177545" y="156210"/>
                </a:lnTo>
                <a:lnTo>
                  <a:pt x="17754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2" name="object 52" descr=""/>
          <p:cNvSpPr txBox="1"/>
          <p:nvPr/>
        </p:nvSpPr>
        <p:spPr>
          <a:xfrm>
            <a:off x="1701800" y="5287264"/>
            <a:ext cx="254000" cy="1631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 b="1">
                <a:solidFill>
                  <a:srgbClr val="03234D"/>
                </a:solidFill>
                <a:latin typeface="Arial"/>
                <a:cs typeface="Arial"/>
              </a:rPr>
              <a:t>VPP</a:t>
            </a:r>
            <a:endParaRPr sz="900">
              <a:latin typeface="Arial"/>
              <a:cs typeface="Arial"/>
            </a:endParaRPr>
          </a:p>
        </p:txBody>
      </p:sp>
      <p:grpSp>
        <p:nvGrpSpPr>
          <p:cNvPr id="53" name="object 53" descr=""/>
          <p:cNvGrpSpPr/>
          <p:nvPr/>
        </p:nvGrpSpPr>
        <p:grpSpPr>
          <a:xfrm>
            <a:off x="499109" y="4005834"/>
            <a:ext cx="2600960" cy="1961514"/>
            <a:chOff x="499109" y="4005834"/>
            <a:chExt cx="2600960" cy="1961514"/>
          </a:xfrm>
        </p:grpSpPr>
        <p:pic>
          <p:nvPicPr>
            <p:cNvPr id="54" name="object 5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46581" y="4295394"/>
              <a:ext cx="331469" cy="323850"/>
            </a:xfrm>
            <a:prstGeom prst="rect">
              <a:avLst/>
            </a:prstGeom>
          </p:spPr>
        </p:pic>
        <p:pic>
          <p:nvPicPr>
            <p:cNvPr id="55" name="object 55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653283" y="5599938"/>
              <a:ext cx="358901" cy="345186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99109" y="4997196"/>
              <a:ext cx="334518" cy="316992"/>
            </a:xfrm>
            <a:prstGeom prst="rect">
              <a:avLst/>
            </a:prstGeom>
          </p:spPr>
        </p:pic>
        <p:pic>
          <p:nvPicPr>
            <p:cNvPr id="57" name="object 57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760726" y="5004816"/>
              <a:ext cx="339089" cy="315467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719071" y="4005834"/>
              <a:ext cx="312419" cy="311657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63854" y="5635142"/>
              <a:ext cx="331927" cy="331927"/>
            </a:xfrm>
            <a:prstGeom prst="rect">
              <a:avLst/>
            </a:prstGeom>
          </p:spPr>
        </p:pic>
      </p:grpSp>
      <p:sp>
        <p:nvSpPr>
          <p:cNvPr id="60" name="object 60" descr=""/>
          <p:cNvSpPr txBox="1"/>
          <p:nvPr/>
        </p:nvSpPr>
        <p:spPr>
          <a:xfrm>
            <a:off x="1487424" y="4312157"/>
            <a:ext cx="73596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Electricity</a:t>
            </a:r>
            <a:r>
              <a:rPr dirty="0" sz="900" spc="-4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 spc="-20">
                <a:solidFill>
                  <a:srgbClr val="03234D"/>
                </a:solidFill>
                <a:latin typeface="Arial MT"/>
                <a:cs typeface="Arial MT"/>
              </a:rPr>
              <a:t>grid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61" name="object 61" descr=""/>
          <p:cNvSpPr txBox="1"/>
          <p:nvPr/>
        </p:nvSpPr>
        <p:spPr>
          <a:xfrm>
            <a:off x="2679445" y="5338826"/>
            <a:ext cx="49530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>
                <a:solidFill>
                  <a:srgbClr val="03234D"/>
                </a:solidFill>
                <a:latin typeface="Arial MT"/>
                <a:cs typeface="Arial MT"/>
              </a:rPr>
              <a:t>Factories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62" name="object 62" descr=""/>
          <p:cNvSpPr txBox="1"/>
          <p:nvPr/>
        </p:nvSpPr>
        <p:spPr>
          <a:xfrm>
            <a:off x="918210" y="4657344"/>
            <a:ext cx="17780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>
                <a:solidFill>
                  <a:srgbClr val="03234D"/>
                </a:solidFill>
                <a:latin typeface="Arial MT"/>
                <a:cs typeface="Arial MT"/>
              </a:rPr>
              <a:t>EV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63" name="object 63" descr=""/>
          <p:cNvSpPr txBox="1"/>
          <p:nvPr/>
        </p:nvSpPr>
        <p:spPr>
          <a:xfrm>
            <a:off x="584962" y="5948679"/>
            <a:ext cx="58991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55880">
              <a:lnSpc>
                <a:spcPct val="100000"/>
              </a:lnSpc>
              <a:spcBef>
                <a:spcPts val="100"/>
              </a:spcBef>
            </a:pPr>
            <a:r>
              <a:rPr dirty="0" sz="900" spc="-10">
                <a:solidFill>
                  <a:srgbClr val="03234D"/>
                </a:solidFill>
                <a:latin typeface="Arial MT"/>
                <a:cs typeface="Arial MT"/>
              </a:rPr>
              <a:t>External information</a:t>
            </a:r>
            <a:endParaRPr sz="900">
              <a:latin typeface="Arial MT"/>
              <a:cs typeface="Arial MT"/>
            </a:endParaRPr>
          </a:p>
        </p:txBody>
      </p:sp>
      <p:grpSp>
        <p:nvGrpSpPr>
          <p:cNvPr id="64" name="object 64" descr=""/>
          <p:cNvGrpSpPr/>
          <p:nvPr/>
        </p:nvGrpSpPr>
        <p:grpSpPr>
          <a:xfrm>
            <a:off x="935100" y="4197858"/>
            <a:ext cx="2086610" cy="1651000"/>
            <a:chOff x="935100" y="4197858"/>
            <a:chExt cx="2086610" cy="1651000"/>
          </a:xfrm>
        </p:grpSpPr>
        <p:sp>
          <p:nvSpPr>
            <p:cNvPr id="65" name="object 65" descr=""/>
            <p:cNvSpPr/>
            <p:nvPr/>
          </p:nvSpPr>
          <p:spPr>
            <a:xfrm>
              <a:off x="2151506" y="5190363"/>
              <a:ext cx="588010" cy="118110"/>
            </a:xfrm>
            <a:custGeom>
              <a:avLst/>
              <a:gdLst/>
              <a:ahLst/>
              <a:cxnLst/>
              <a:rect l="l" t="t" r="r" b="b"/>
              <a:pathLst>
                <a:path w="588010" h="118110">
                  <a:moveTo>
                    <a:pt x="528447" y="0"/>
                  </a:moveTo>
                  <a:lnTo>
                    <a:pt x="528447" y="29463"/>
                  </a:lnTo>
                  <a:lnTo>
                    <a:pt x="0" y="29463"/>
                  </a:lnTo>
                  <a:lnTo>
                    <a:pt x="0" y="88518"/>
                  </a:lnTo>
                  <a:lnTo>
                    <a:pt x="528447" y="88518"/>
                  </a:lnTo>
                  <a:lnTo>
                    <a:pt x="528447" y="118109"/>
                  </a:lnTo>
                  <a:lnTo>
                    <a:pt x="587501" y="59055"/>
                  </a:lnTo>
                  <a:lnTo>
                    <a:pt x="528447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" name="object 66" descr=""/>
            <p:cNvSpPr/>
            <p:nvPr/>
          </p:nvSpPr>
          <p:spPr>
            <a:xfrm>
              <a:off x="2151506" y="5190363"/>
              <a:ext cx="588010" cy="118110"/>
            </a:xfrm>
            <a:custGeom>
              <a:avLst/>
              <a:gdLst/>
              <a:ahLst/>
              <a:cxnLst/>
              <a:rect l="l" t="t" r="r" b="b"/>
              <a:pathLst>
                <a:path w="588010" h="118110">
                  <a:moveTo>
                    <a:pt x="528447" y="0"/>
                  </a:moveTo>
                  <a:lnTo>
                    <a:pt x="587501" y="59055"/>
                  </a:lnTo>
                  <a:lnTo>
                    <a:pt x="528447" y="118109"/>
                  </a:lnTo>
                  <a:lnTo>
                    <a:pt x="528447" y="88518"/>
                  </a:lnTo>
                  <a:lnTo>
                    <a:pt x="0" y="88518"/>
                  </a:lnTo>
                  <a:lnTo>
                    <a:pt x="0" y="29463"/>
                  </a:lnTo>
                  <a:lnTo>
                    <a:pt x="528447" y="29463"/>
                  </a:lnTo>
                  <a:lnTo>
                    <a:pt x="528447" y="0"/>
                  </a:lnTo>
                  <a:close/>
                </a:path>
              </a:pathLst>
            </a:custGeom>
            <a:ln w="12700">
              <a:solidFill>
                <a:srgbClr val="010027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7" name="object 67" descr=""/>
            <p:cNvSpPr/>
            <p:nvPr/>
          </p:nvSpPr>
          <p:spPr>
            <a:xfrm>
              <a:off x="2060955" y="5447284"/>
              <a:ext cx="522605" cy="342265"/>
            </a:xfrm>
            <a:custGeom>
              <a:avLst/>
              <a:gdLst/>
              <a:ahLst/>
              <a:cxnLst/>
              <a:rect l="l" t="t" r="r" b="b"/>
              <a:pathLst>
                <a:path w="522605" h="342264">
                  <a:moveTo>
                    <a:pt x="29844" y="0"/>
                  </a:moveTo>
                  <a:lnTo>
                    <a:pt x="0" y="51180"/>
                  </a:lnTo>
                  <a:lnTo>
                    <a:pt x="456183" y="316585"/>
                  </a:lnTo>
                  <a:lnTo>
                    <a:pt x="441325" y="342201"/>
                  </a:lnTo>
                  <a:lnTo>
                    <a:pt x="522350" y="320776"/>
                  </a:lnTo>
                  <a:lnTo>
                    <a:pt x="500888" y="239737"/>
                  </a:lnTo>
                  <a:lnTo>
                    <a:pt x="486029" y="265353"/>
                  </a:lnTo>
                  <a:lnTo>
                    <a:pt x="29844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8" name="object 68" descr=""/>
            <p:cNvSpPr/>
            <p:nvPr/>
          </p:nvSpPr>
          <p:spPr>
            <a:xfrm>
              <a:off x="2060955" y="5447284"/>
              <a:ext cx="522605" cy="342265"/>
            </a:xfrm>
            <a:custGeom>
              <a:avLst/>
              <a:gdLst/>
              <a:ahLst/>
              <a:cxnLst/>
              <a:rect l="l" t="t" r="r" b="b"/>
              <a:pathLst>
                <a:path w="522605" h="342264">
                  <a:moveTo>
                    <a:pt x="500888" y="239737"/>
                  </a:moveTo>
                  <a:lnTo>
                    <a:pt x="522350" y="320776"/>
                  </a:lnTo>
                  <a:lnTo>
                    <a:pt x="441325" y="342201"/>
                  </a:lnTo>
                  <a:lnTo>
                    <a:pt x="456183" y="316585"/>
                  </a:lnTo>
                  <a:lnTo>
                    <a:pt x="0" y="51180"/>
                  </a:lnTo>
                  <a:lnTo>
                    <a:pt x="29844" y="0"/>
                  </a:lnTo>
                  <a:lnTo>
                    <a:pt x="486029" y="265353"/>
                  </a:lnTo>
                  <a:lnTo>
                    <a:pt x="500888" y="239737"/>
                  </a:lnTo>
                  <a:close/>
                </a:path>
              </a:pathLst>
            </a:custGeom>
            <a:ln w="12700">
              <a:solidFill>
                <a:srgbClr val="010027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9" name="object 69" descr=""/>
            <p:cNvSpPr/>
            <p:nvPr/>
          </p:nvSpPr>
          <p:spPr>
            <a:xfrm>
              <a:off x="1122387" y="5441061"/>
              <a:ext cx="475615" cy="401320"/>
            </a:xfrm>
            <a:custGeom>
              <a:avLst/>
              <a:gdLst/>
              <a:ahLst/>
              <a:cxnLst/>
              <a:rect l="l" t="t" r="r" b="b"/>
              <a:pathLst>
                <a:path w="475615" h="401320">
                  <a:moveTo>
                    <a:pt x="438061" y="0"/>
                  </a:moveTo>
                  <a:lnTo>
                    <a:pt x="27482" y="331660"/>
                  </a:lnTo>
                  <a:lnTo>
                    <a:pt x="8864" y="308597"/>
                  </a:lnTo>
                  <a:lnTo>
                    <a:pt x="0" y="391960"/>
                  </a:lnTo>
                  <a:lnTo>
                    <a:pt x="83350" y="400824"/>
                  </a:lnTo>
                  <a:lnTo>
                    <a:pt x="64731" y="377774"/>
                  </a:lnTo>
                  <a:lnTo>
                    <a:pt x="475272" y="46100"/>
                  </a:lnTo>
                  <a:lnTo>
                    <a:pt x="438061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0" name="object 70" descr=""/>
            <p:cNvSpPr/>
            <p:nvPr/>
          </p:nvSpPr>
          <p:spPr>
            <a:xfrm>
              <a:off x="1122387" y="5441061"/>
              <a:ext cx="475615" cy="401320"/>
            </a:xfrm>
            <a:custGeom>
              <a:avLst/>
              <a:gdLst/>
              <a:ahLst/>
              <a:cxnLst/>
              <a:rect l="l" t="t" r="r" b="b"/>
              <a:pathLst>
                <a:path w="475615" h="401320">
                  <a:moveTo>
                    <a:pt x="83350" y="400824"/>
                  </a:moveTo>
                  <a:lnTo>
                    <a:pt x="0" y="391960"/>
                  </a:lnTo>
                  <a:lnTo>
                    <a:pt x="8864" y="308597"/>
                  </a:lnTo>
                  <a:lnTo>
                    <a:pt x="27482" y="331660"/>
                  </a:lnTo>
                  <a:lnTo>
                    <a:pt x="438061" y="0"/>
                  </a:lnTo>
                  <a:lnTo>
                    <a:pt x="475272" y="46100"/>
                  </a:lnTo>
                  <a:lnTo>
                    <a:pt x="64731" y="377774"/>
                  </a:lnTo>
                  <a:lnTo>
                    <a:pt x="83350" y="400824"/>
                  </a:lnTo>
                  <a:close/>
                </a:path>
              </a:pathLst>
            </a:custGeom>
            <a:ln w="12700">
              <a:solidFill>
                <a:srgbClr val="010027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1" name="object 71" descr=""/>
            <p:cNvSpPr/>
            <p:nvPr/>
          </p:nvSpPr>
          <p:spPr>
            <a:xfrm>
              <a:off x="941450" y="5190363"/>
              <a:ext cx="586740" cy="118110"/>
            </a:xfrm>
            <a:custGeom>
              <a:avLst/>
              <a:gdLst/>
              <a:ahLst/>
              <a:cxnLst/>
              <a:rect l="l" t="t" r="r" b="b"/>
              <a:pathLst>
                <a:path w="586740" h="118110">
                  <a:moveTo>
                    <a:pt x="59055" y="0"/>
                  </a:moveTo>
                  <a:lnTo>
                    <a:pt x="0" y="59055"/>
                  </a:lnTo>
                  <a:lnTo>
                    <a:pt x="59055" y="118109"/>
                  </a:lnTo>
                  <a:lnTo>
                    <a:pt x="59055" y="88518"/>
                  </a:lnTo>
                  <a:lnTo>
                    <a:pt x="586740" y="88518"/>
                  </a:lnTo>
                  <a:lnTo>
                    <a:pt x="586740" y="29591"/>
                  </a:lnTo>
                  <a:lnTo>
                    <a:pt x="59055" y="29591"/>
                  </a:lnTo>
                  <a:lnTo>
                    <a:pt x="59055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2" name="object 72" descr=""/>
            <p:cNvSpPr/>
            <p:nvPr/>
          </p:nvSpPr>
          <p:spPr>
            <a:xfrm>
              <a:off x="941450" y="5190363"/>
              <a:ext cx="586740" cy="118110"/>
            </a:xfrm>
            <a:custGeom>
              <a:avLst/>
              <a:gdLst/>
              <a:ahLst/>
              <a:cxnLst/>
              <a:rect l="l" t="t" r="r" b="b"/>
              <a:pathLst>
                <a:path w="586740" h="118110">
                  <a:moveTo>
                    <a:pt x="59055" y="118109"/>
                  </a:moveTo>
                  <a:lnTo>
                    <a:pt x="0" y="59055"/>
                  </a:lnTo>
                  <a:lnTo>
                    <a:pt x="59055" y="0"/>
                  </a:lnTo>
                  <a:lnTo>
                    <a:pt x="59055" y="29591"/>
                  </a:lnTo>
                  <a:lnTo>
                    <a:pt x="586740" y="29591"/>
                  </a:lnTo>
                  <a:lnTo>
                    <a:pt x="586740" y="88518"/>
                  </a:lnTo>
                  <a:lnTo>
                    <a:pt x="59055" y="88518"/>
                  </a:lnTo>
                  <a:lnTo>
                    <a:pt x="59055" y="118109"/>
                  </a:lnTo>
                  <a:close/>
                </a:path>
              </a:pathLst>
            </a:custGeom>
            <a:ln w="12700">
              <a:solidFill>
                <a:srgbClr val="010027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3" name="object 73" descr=""/>
            <p:cNvSpPr/>
            <p:nvPr/>
          </p:nvSpPr>
          <p:spPr>
            <a:xfrm>
              <a:off x="1767077" y="4476750"/>
              <a:ext cx="135255" cy="475615"/>
            </a:xfrm>
            <a:custGeom>
              <a:avLst/>
              <a:gdLst/>
              <a:ahLst/>
              <a:cxnLst/>
              <a:rect l="l" t="t" r="r" b="b"/>
              <a:pathLst>
                <a:path w="135255" h="475614">
                  <a:moveTo>
                    <a:pt x="101219" y="0"/>
                  </a:moveTo>
                  <a:lnTo>
                    <a:pt x="33655" y="0"/>
                  </a:lnTo>
                  <a:lnTo>
                    <a:pt x="33655" y="408050"/>
                  </a:lnTo>
                  <a:lnTo>
                    <a:pt x="0" y="408050"/>
                  </a:lnTo>
                  <a:lnTo>
                    <a:pt x="67437" y="475488"/>
                  </a:lnTo>
                  <a:lnTo>
                    <a:pt x="134874" y="408050"/>
                  </a:lnTo>
                  <a:lnTo>
                    <a:pt x="101219" y="408050"/>
                  </a:lnTo>
                  <a:lnTo>
                    <a:pt x="101219" y="0"/>
                  </a:lnTo>
                  <a:close/>
                </a:path>
              </a:pathLst>
            </a:custGeom>
            <a:solidFill>
              <a:srgbClr val="0100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4" name="object 74" descr=""/>
            <p:cNvSpPr/>
            <p:nvPr/>
          </p:nvSpPr>
          <p:spPr>
            <a:xfrm>
              <a:off x="2046223" y="4637278"/>
              <a:ext cx="497840" cy="348615"/>
            </a:xfrm>
            <a:custGeom>
              <a:avLst/>
              <a:gdLst/>
              <a:ahLst/>
              <a:cxnLst/>
              <a:rect l="l" t="t" r="r" b="b"/>
              <a:pathLst>
                <a:path w="497839" h="348614">
                  <a:moveTo>
                    <a:pt x="413257" y="0"/>
                  </a:moveTo>
                  <a:lnTo>
                    <a:pt x="429513" y="25781"/>
                  </a:lnTo>
                  <a:lnTo>
                    <a:pt x="0" y="296926"/>
                  </a:lnTo>
                  <a:lnTo>
                    <a:pt x="32638" y="348488"/>
                  </a:lnTo>
                  <a:lnTo>
                    <a:pt x="462152" y="77343"/>
                  </a:lnTo>
                  <a:lnTo>
                    <a:pt x="478408" y="103124"/>
                  </a:lnTo>
                  <a:lnTo>
                    <a:pt x="497458" y="18923"/>
                  </a:lnTo>
                  <a:lnTo>
                    <a:pt x="413257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5" name="object 75" descr=""/>
            <p:cNvSpPr/>
            <p:nvPr/>
          </p:nvSpPr>
          <p:spPr>
            <a:xfrm>
              <a:off x="2046223" y="4637278"/>
              <a:ext cx="497840" cy="348615"/>
            </a:xfrm>
            <a:custGeom>
              <a:avLst/>
              <a:gdLst/>
              <a:ahLst/>
              <a:cxnLst/>
              <a:rect l="l" t="t" r="r" b="b"/>
              <a:pathLst>
                <a:path w="497839" h="348614">
                  <a:moveTo>
                    <a:pt x="413257" y="0"/>
                  </a:moveTo>
                  <a:lnTo>
                    <a:pt x="497458" y="18923"/>
                  </a:lnTo>
                  <a:lnTo>
                    <a:pt x="478408" y="103124"/>
                  </a:lnTo>
                  <a:lnTo>
                    <a:pt x="462152" y="77343"/>
                  </a:lnTo>
                  <a:lnTo>
                    <a:pt x="32638" y="348488"/>
                  </a:lnTo>
                  <a:lnTo>
                    <a:pt x="0" y="296926"/>
                  </a:lnTo>
                  <a:lnTo>
                    <a:pt x="429513" y="25781"/>
                  </a:lnTo>
                  <a:lnTo>
                    <a:pt x="413257" y="0"/>
                  </a:lnTo>
                  <a:close/>
                </a:path>
              </a:pathLst>
            </a:custGeom>
            <a:ln w="12700">
              <a:solidFill>
                <a:srgbClr val="010027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6" name="object 76" descr=""/>
            <p:cNvSpPr/>
            <p:nvPr/>
          </p:nvSpPr>
          <p:spPr>
            <a:xfrm>
              <a:off x="1198638" y="4602607"/>
              <a:ext cx="465455" cy="411480"/>
            </a:xfrm>
            <a:custGeom>
              <a:avLst/>
              <a:gdLst/>
              <a:ahLst/>
              <a:cxnLst/>
              <a:rect l="l" t="t" r="r" b="b"/>
              <a:pathLst>
                <a:path w="465455" h="411479">
                  <a:moveTo>
                    <a:pt x="83553" y="0"/>
                  </a:moveTo>
                  <a:lnTo>
                    <a:pt x="0" y="6350"/>
                  </a:lnTo>
                  <a:lnTo>
                    <a:pt x="6400" y="90043"/>
                  </a:lnTo>
                  <a:lnTo>
                    <a:pt x="25692" y="67437"/>
                  </a:lnTo>
                  <a:lnTo>
                    <a:pt x="426326" y="411099"/>
                  </a:lnTo>
                  <a:lnTo>
                    <a:pt x="464934" y="366141"/>
                  </a:lnTo>
                  <a:lnTo>
                    <a:pt x="64287" y="22479"/>
                  </a:lnTo>
                  <a:lnTo>
                    <a:pt x="83553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7" name="object 77" descr=""/>
            <p:cNvSpPr/>
            <p:nvPr/>
          </p:nvSpPr>
          <p:spPr>
            <a:xfrm>
              <a:off x="1198638" y="4602607"/>
              <a:ext cx="465455" cy="411480"/>
            </a:xfrm>
            <a:custGeom>
              <a:avLst/>
              <a:gdLst/>
              <a:ahLst/>
              <a:cxnLst/>
              <a:rect l="l" t="t" r="r" b="b"/>
              <a:pathLst>
                <a:path w="465455" h="411479">
                  <a:moveTo>
                    <a:pt x="6400" y="90043"/>
                  </a:moveTo>
                  <a:lnTo>
                    <a:pt x="0" y="6350"/>
                  </a:lnTo>
                  <a:lnTo>
                    <a:pt x="83553" y="0"/>
                  </a:lnTo>
                  <a:lnTo>
                    <a:pt x="64287" y="22479"/>
                  </a:lnTo>
                  <a:lnTo>
                    <a:pt x="464934" y="366141"/>
                  </a:lnTo>
                  <a:lnTo>
                    <a:pt x="426326" y="411099"/>
                  </a:lnTo>
                  <a:lnTo>
                    <a:pt x="25692" y="67437"/>
                  </a:lnTo>
                  <a:lnTo>
                    <a:pt x="6400" y="90043"/>
                  </a:lnTo>
                  <a:close/>
                </a:path>
              </a:pathLst>
            </a:custGeom>
            <a:ln w="12700">
              <a:solidFill>
                <a:srgbClr val="010027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78" name="object 78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738627" y="4197858"/>
              <a:ext cx="282701" cy="493775"/>
            </a:xfrm>
            <a:prstGeom prst="rect">
              <a:avLst/>
            </a:prstGeom>
          </p:spPr>
        </p:pic>
      </p:grpSp>
      <p:sp>
        <p:nvSpPr>
          <p:cNvPr id="79" name="object 79" descr=""/>
          <p:cNvSpPr txBox="1"/>
          <p:nvPr/>
        </p:nvSpPr>
        <p:spPr>
          <a:xfrm>
            <a:off x="1464183" y="5668898"/>
            <a:ext cx="760730" cy="528955"/>
          </a:xfrm>
          <a:prstGeom prst="rect">
            <a:avLst/>
          </a:prstGeom>
          <a:solidFill>
            <a:srgbClr val="E7E6E6"/>
          </a:solidFill>
          <a:ln w="19050">
            <a:solidFill>
              <a:srgbClr val="00AF50"/>
            </a:solidFill>
          </a:ln>
        </p:spPr>
        <p:txBody>
          <a:bodyPr wrap="square" lIns="0" tIns="43180" rIns="0" bIns="0" rtlCol="0" vert="horz">
            <a:spAutoFit/>
          </a:bodyPr>
          <a:lstStyle/>
          <a:p>
            <a:pPr algn="ctr" marL="97790" marR="91440" indent="-635">
              <a:lnSpc>
                <a:spcPct val="100000"/>
              </a:lnSpc>
              <a:spcBef>
                <a:spcPts val="340"/>
              </a:spcBef>
            </a:pPr>
            <a:r>
              <a:rPr dirty="0" sz="600" spc="-10">
                <a:solidFill>
                  <a:srgbClr val="03234D"/>
                </a:solidFill>
                <a:latin typeface="Arial MT"/>
                <a:cs typeface="Arial MT"/>
              </a:rPr>
              <a:t>During</a:t>
            </a:r>
            <a:r>
              <a:rPr dirty="0" sz="600" spc="1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600" spc="-10" b="1" i="1">
                <a:solidFill>
                  <a:srgbClr val="03234D"/>
                </a:solidFill>
                <a:latin typeface="Arial"/>
                <a:cs typeface="Arial"/>
              </a:rPr>
              <a:t>normal</a:t>
            </a:r>
            <a:r>
              <a:rPr dirty="0" sz="600" spc="500" b="1" i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03234D"/>
                </a:solidFill>
                <a:latin typeface="Arial MT"/>
                <a:cs typeface="Arial MT"/>
              </a:rPr>
              <a:t>operation,</a:t>
            </a:r>
            <a:r>
              <a:rPr dirty="0" sz="600" spc="4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600" spc="-60">
                <a:solidFill>
                  <a:srgbClr val="03234D"/>
                </a:solidFill>
                <a:latin typeface="Arial MT"/>
                <a:cs typeface="Arial MT"/>
              </a:rPr>
              <a:t>a</a:t>
            </a:r>
            <a:r>
              <a:rPr dirty="0" sz="600" spc="50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600">
                <a:solidFill>
                  <a:srgbClr val="03234D"/>
                </a:solidFill>
                <a:latin typeface="Arial MT"/>
                <a:cs typeface="Arial MT"/>
              </a:rPr>
              <a:t>VPP</a:t>
            </a:r>
            <a:r>
              <a:rPr dirty="0" sz="60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600">
                <a:solidFill>
                  <a:srgbClr val="03234D"/>
                </a:solidFill>
                <a:latin typeface="Arial MT"/>
                <a:cs typeface="Arial MT"/>
              </a:rPr>
              <a:t>can</a:t>
            </a:r>
            <a:r>
              <a:rPr dirty="0" sz="600" spc="-1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600">
                <a:solidFill>
                  <a:srgbClr val="03234D"/>
                </a:solidFill>
                <a:latin typeface="Arial MT"/>
                <a:cs typeface="Arial MT"/>
              </a:rPr>
              <a:t>work</a:t>
            </a:r>
            <a:r>
              <a:rPr dirty="0" sz="600" spc="-1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600" spc="-25">
                <a:solidFill>
                  <a:srgbClr val="03234D"/>
                </a:solidFill>
                <a:latin typeface="Arial MT"/>
                <a:cs typeface="Arial MT"/>
              </a:rPr>
              <a:t>to</a:t>
            </a:r>
            <a:r>
              <a:rPr dirty="0" sz="600" spc="50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600" spc="-10">
                <a:solidFill>
                  <a:srgbClr val="03234D"/>
                </a:solidFill>
                <a:latin typeface="Arial MT"/>
                <a:cs typeface="Arial MT"/>
              </a:rPr>
              <a:t>minimize</a:t>
            </a:r>
            <a:r>
              <a:rPr dirty="0" sz="600" spc="50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600">
                <a:solidFill>
                  <a:srgbClr val="03234D"/>
                </a:solidFill>
                <a:latin typeface="Arial MT"/>
                <a:cs typeface="Arial MT"/>
              </a:rPr>
              <a:t>electricity</a:t>
            </a:r>
            <a:r>
              <a:rPr dirty="0" sz="60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600" spc="-10">
                <a:solidFill>
                  <a:srgbClr val="03234D"/>
                </a:solidFill>
                <a:latin typeface="Arial MT"/>
                <a:cs typeface="Arial MT"/>
              </a:rPr>
              <a:t>costs</a:t>
            </a:r>
            <a:endParaRPr sz="600">
              <a:latin typeface="Arial MT"/>
              <a:cs typeface="Arial MT"/>
            </a:endParaRPr>
          </a:p>
        </p:txBody>
      </p:sp>
      <p:sp>
        <p:nvSpPr>
          <p:cNvPr id="80" name="object 80" descr=""/>
          <p:cNvSpPr txBox="1"/>
          <p:nvPr/>
        </p:nvSpPr>
        <p:spPr>
          <a:xfrm>
            <a:off x="743458" y="6326632"/>
            <a:ext cx="632523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Source:</a:t>
            </a:r>
            <a:r>
              <a:rPr dirty="0" sz="800" spc="-2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(NextMSC,</a:t>
            </a:r>
            <a:r>
              <a:rPr dirty="0" sz="800" spc="-2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2020,</a:t>
            </a:r>
            <a:r>
              <a:rPr dirty="0" sz="800" spc="-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Statista),</a:t>
            </a:r>
            <a:r>
              <a:rPr dirty="0" sz="800" spc="-2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(Business</a:t>
            </a:r>
            <a:r>
              <a:rPr dirty="0" sz="800" spc="-2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Wire,</a:t>
            </a:r>
            <a:r>
              <a:rPr dirty="0" sz="800" spc="-4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2021,</a:t>
            </a:r>
            <a:r>
              <a:rPr dirty="0" sz="800" spc="-1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Statista),</a:t>
            </a:r>
            <a:r>
              <a:rPr dirty="0" sz="800" spc="-1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 spc="-10">
                <a:solidFill>
                  <a:srgbClr val="010027"/>
                </a:solidFill>
                <a:latin typeface="Arial MT"/>
                <a:cs typeface="Arial MT"/>
              </a:rPr>
              <a:t>(Barclays,</a:t>
            </a:r>
            <a:r>
              <a:rPr dirty="0" sz="800" spc="-2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2023),</a:t>
            </a:r>
            <a:r>
              <a:rPr dirty="0" sz="800" spc="-1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(Bloomberg</a:t>
            </a:r>
            <a:r>
              <a:rPr dirty="0" sz="800" spc="-1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NEF,</a:t>
            </a:r>
            <a:r>
              <a:rPr dirty="0" sz="800" spc="-2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2023),</a:t>
            </a:r>
            <a:r>
              <a:rPr dirty="0" sz="800" spc="-1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(Wood</a:t>
            </a:r>
            <a:r>
              <a:rPr dirty="0" sz="800" spc="-2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Mackenzie</a:t>
            </a:r>
            <a:r>
              <a:rPr dirty="0" sz="800" spc="-2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(1),</a:t>
            </a:r>
            <a:r>
              <a:rPr dirty="0" sz="800" spc="-3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 spc="-10">
                <a:solidFill>
                  <a:srgbClr val="010027"/>
                </a:solidFill>
                <a:latin typeface="Arial MT"/>
                <a:cs typeface="Arial MT"/>
              </a:rPr>
              <a:t>2023)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81" name="object 81" descr=""/>
          <p:cNvSpPr txBox="1"/>
          <p:nvPr/>
        </p:nvSpPr>
        <p:spPr>
          <a:xfrm>
            <a:off x="3376929" y="5389626"/>
            <a:ext cx="60896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>
                <a:solidFill>
                  <a:srgbClr val="03234D"/>
                </a:solidFill>
                <a:latin typeface="Arial MT"/>
                <a:cs typeface="Arial MT"/>
              </a:rPr>
              <a:t>Consumers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82" name="object 82" descr=""/>
          <p:cNvSpPr/>
          <p:nvPr/>
        </p:nvSpPr>
        <p:spPr>
          <a:xfrm>
            <a:off x="3259835" y="4062984"/>
            <a:ext cx="0" cy="2214245"/>
          </a:xfrm>
          <a:custGeom>
            <a:avLst/>
            <a:gdLst/>
            <a:ahLst/>
            <a:cxnLst/>
            <a:rect l="l" t="t" r="r" b="b"/>
            <a:pathLst>
              <a:path w="0" h="2214245">
                <a:moveTo>
                  <a:pt x="0" y="0"/>
                </a:moveTo>
                <a:lnTo>
                  <a:pt x="0" y="2213648"/>
                </a:lnTo>
              </a:path>
            </a:pathLst>
          </a:custGeom>
          <a:ln w="28575">
            <a:solidFill>
              <a:srgbClr val="010027"/>
            </a:solidFill>
            <a:prstDash val="sysDash"/>
          </a:ln>
        </p:spPr>
        <p:txBody>
          <a:bodyPr wrap="square" lIns="0" tIns="0" rIns="0" bIns="0" rtlCol="0"/>
          <a:lstStyle/>
          <a:p/>
        </p:txBody>
      </p:sp>
      <p:sp>
        <p:nvSpPr>
          <p:cNvPr id="83" name="object 83" descr=""/>
          <p:cNvSpPr txBox="1"/>
          <p:nvPr/>
        </p:nvSpPr>
        <p:spPr>
          <a:xfrm>
            <a:off x="631190" y="1230121"/>
            <a:ext cx="4190365" cy="105854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0" marR="5080" indent="-114300">
              <a:lnSpc>
                <a:spcPct val="100000"/>
              </a:lnSpc>
              <a:spcBef>
                <a:spcPts val="100"/>
              </a:spcBef>
              <a:buClr>
                <a:srgbClr val="009999"/>
              </a:buClr>
              <a:buFont typeface="Wingdings"/>
              <a:buChar char=""/>
              <a:tabLst>
                <a:tab pos="127000" algn="l"/>
              </a:tabLst>
            </a:pP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The</a:t>
            </a:r>
            <a:r>
              <a:rPr dirty="0" sz="1050" spc="-3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current</a:t>
            </a:r>
            <a:r>
              <a:rPr dirty="0" sz="1050" spc="-2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grid</a:t>
            </a:r>
            <a:r>
              <a:rPr dirty="0" sz="1050" spc="-2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system</a:t>
            </a:r>
            <a:r>
              <a:rPr dirty="0" sz="1050" spc="-3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is</a:t>
            </a:r>
            <a:r>
              <a:rPr dirty="0" sz="1050" spc="-3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archaic</a:t>
            </a:r>
            <a:r>
              <a:rPr dirty="0" sz="1050" spc="-2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and</a:t>
            </a:r>
            <a:r>
              <a:rPr dirty="0" sz="1050" spc="-1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serves</a:t>
            </a:r>
            <a:r>
              <a:rPr dirty="0" sz="1050" spc="-2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no</a:t>
            </a:r>
            <a:r>
              <a:rPr dirty="0" sz="1050" spc="-2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direct</a:t>
            </a:r>
            <a:r>
              <a:rPr dirty="0" sz="1050" spc="-3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benefit</a:t>
            </a:r>
            <a:r>
              <a:rPr dirty="0" sz="1050" spc="-2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to</a:t>
            </a:r>
            <a:r>
              <a:rPr dirty="0" sz="1050" spc="-3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 spc="-25">
                <a:solidFill>
                  <a:srgbClr val="010027"/>
                </a:solidFill>
                <a:latin typeface="Arial MT"/>
                <a:cs typeface="Arial MT"/>
              </a:rPr>
              <a:t>the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consumer</a:t>
            </a:r>
            <a:r>
              <a:rPr dirty="0" sz="1050" spc="-4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beyond</a:t>
            </a:r>
            <a:r>
              <a:rPr dirty="0" sz="1050" spc="-4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 spc="-10">
                <a:solidFill>
                  <a:srgbClr val="010027"/>
                </a:solidFill>
                <a:latin typeface="Arial MT"/>
                <a:cs typeface="Arial MT"/>
              </a:rPr>
              <a:t>consumption</a:t>
            </a:r>
            <a:endParaRPr sz="1050">
              <a:latin typeface="Arial MT"/>
              <a:cs typeface="Arial MT"/>
            </a:endParaRPr>
          </a:p>
          <a:p>
            <a:pPr marL="127000" marR="64135" indent="-114300">
              <a:lnSpc>
                <a:spcPct val="100000"/>
              </a:lnSpc>
              <a:spcBef>
                <a:spcPts val="300"/>
              </a:spcBef>
              <a:buClr>
                <a:srgbClr val="009999"/>
              </a:buClr>
              <a:buFont typeface="Wingdings"/>
              <a:buChar char=""/>
              <a:tabLst>
                <a:tab pos="127000" algn="l"/>
              </a:tabLst>
            </a:pP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With</a:t>
            </a:r>
            <a:r>
              <a:rPr dirty="0" sz="1050" spc="-6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developing</a:t>
            </a:r>
            <a:r>
              <a:rPr dirty="0" sz="1050" spc="-3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renewable</a:t>
            </a:r>
            <a:r>
              <a:rPr dirty="0" sz="1050" spc="-3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energy</a:t>
            </a:r>
            <a:r>
              <a:rPr dirty="0" sz="1050" spc="-3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systems,</a:t>
            </a:r>
            <a:r>
              <a:rPr dirty="0" sz="1050" spc="-7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consumers</a:t>
            </a:r>
            <a:r>
              <a:rPr dirty="0" sz="1050" spc="-4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are</a:t>
            </a:r>
            <a:r>
              <a:rPr dirty="0" sz="1050" spc="-5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 spc="-25">
                <a:solidFill>
                  <a:srgbClr val="010027"/>
                </a:solidFill>
                <a:latin typeface="Arial MT"/>
                <a:cs typeface="Arial MT"/>
              </a:rPr>
              <a:t>now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able</a:t>
            </a:r>
            <a:r>
              <a:rPr dirty="0" sz="1050" spc="-2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to</a:t>
            </a:r>
            <a:r>
              <a:rPr dirty="0" sz="1050" spc="-3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tie</a:t>
            </a:r>
            <a:r>
              <a:rPr dirty="0" sz="1050" spc="-3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their</a:t>
            </a:r>
            <a:r>
              <a:rPr dirty="0" sz="1050" spc="-3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residential</a:t>
            </a:r>
            <a:r>
              <a:rPr dirty="0" sz="1050" spc="-1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systems</a:t>
            </a:r>
            <a:r>
              <a:rPr dirty="0" sz="1050" spc="-4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into</a:t>
            </a:r>
            <a:r>
              <a:rPr dirty="0" sz="1050" spc="-3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a</a:t>
            </a:r>
            <a:r>
              <a:rPr dirty="0" sz="1050" spc="-2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 b="1">
                <a:solidFill>
                  <a:srgbClr val="010027"/>
                </a:solidFill>
                <a:latin typeface="Arial"/>
                <a:cs typeface="Arial"/>
              </a:rPr>
              <a:t>Smart</a:t>
            </a:r>
            <a:r>
              <a:rPr dirty="0" sz="1050" spc="-4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050" b="1">
                <a:solidFill>
                  <a:srgbClr val="010027"/>
                </a:solidFill>
                <a:latin typeface="Arial"/>
                <a:cs typeface="Arial"/>
              </a:rPr>
              <a:t>Grid</a:t>
            </a:r>
            <a:r>
              <a:rPr dirty="0" sz="1050" spc="-4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through</a:t>
            </a:r>
            <a:r>
              <a:rPr dirty="0" sz="1050" spc="-2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 spc="-10" b="1">
                <a:solidFill>
                  <a:srgbClr val="010027"/>
                </a:solidFill>
                <a:latin typeface="Arial"/>
                <a:cs typeface="Arial"/>
              </a:rPr>
              <a:t>“Net- Metering”</a:t>
            </a:r>
            <a:endParaRPr sz="1050">
              <a:latin typeface="Arial"/>
              <a:cs typeface="Arial"/>
            </a:endParaRPr>
          </a:p>
          <a:p>
            <a:pPr marL="99060">
              <a:lnSpc>
                <a:spcPct val="100000"/>
              </a:lnSpc>
              <a:spcBef>
                <a:spcPts val="270"/>
              </a:spcBef>
            </a:pPr>
            <a:r>
              <a:rPr dirty="0" sz="1050" b="1">
                <a:solidFill>
                  <a:srgbClr val="010027"/>
                </a:solidFill>
                <a:latin typeface="Arial"/>
                <a:cs typeface="Arial"/>
              </a:rPr>
              <a:t>The</a:t>
            </a:r>
            <a:r>
              <a:rPr dirty="0" sz="1050" spc="-3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050" b="1">
                <a:solidFill>
                  <a:srgbClr val="010027"/>
                </a:solidFill>
                <a:latin typeface="Arial"/>
                <a:cs typeface="Arial"/>
              </a:rPr>
              <a:t>smart</a:t>
            </a:r>
            <a:r>
              <a:rPr dirty="0" sz="1050" spc="-1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050" b="1">
                <a:solidFill>
                  <a:srgbClr val="010027"/>
                </a:solidFill>
                <a:latin typeface="Arial"/>
                <a:cs typeface="Arial"/>
              </a:rPr>
              <a:t>grid</a:t>
            </a:r>
            <a:r>
              <a:rPr dirty="0" sz="1050" spc="-2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050" b="1">
                <a:solidFill>
                  <a:srgbClr val="010027"/>
                </a:solidFill>
                <a:latin typeface="Arial"/>
                <a:cs typeface="Arial"/>
              </a:rPr>
              <a:t>market</a:t>
            </a:r>
            <a:r>
              <a:rPr dirty="0" sz="1050" spc="-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050" b="1">
                <a:solidFill>
                  <a:srgbClr val="010027"/>
                </a:solidFill>
                <a:latin typeface="Arial"/>
                <a:cs typeface="Arial"/>
              </a:rPr>
              <a:t>size</a:t>
            </a:r>
            <a:r>
              <a:rPr dirty="0" sz="1050" spc="-2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050" b="1">
                <a:solidFill>
                  <a:srgbClr val="010027"/>
                </a:solidFill>
                <a:latin typeface="Arial"/>
                <a:cs typeface="Arial"/>
              </a:rPr>
              <a:t>is</a:t>
            </a:r>
            <a:r>
              <a:rPr dirty="0" sz="1050" spc="-2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050" b="1">
                <a:solidFill>
                  <a:srgbClr val="010027"/>
                </a:solidFill>
                <a:latin typeface="Arial"/>
                <a:cs typeface="Arial"/>
              </a:rPr>
              <a:t>growing</a:t>
            </a:r>
            <a:r>
              <a:rPr dirty="0" sz="1050" spc="-4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050" b="1">
                <a:solidFill>
                  <a:srgbClr val="010027"/>
                </a:solidFill>
                <a:latin typeface="Arial"/>
                <a:cs typeface="Arial"/>
              </a:rPr>
              <a:t>steadily</a:t>
            </a:r>
            <a:r>
              <a:rPr dirty="0" sz="1050" spc="-2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050" b="1">
                <a:solidFill>
                  <a:srgbClr val="010027"/>
                </a:solidFill>
                <a:latin typeface="Arial"/>
                <a:cs typeface="Arial"/>
              </a:rPr>
              <a:t>through</a:t>
            </a:r>
            <a:r>
              <a:rPr dirty="0" sz="1050" spc="-3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050" spc="-20" b="1">
                <a:solidFill>
                  <a:srgbClr val="010027"/>
                </a:solidFill>
                <a:latin typeface="Arial"/>
                <a:cs typeface="Arial"/>
              </a:rPr>
              <a:t>2026</a:t>
            </a:r>
            <a:endParaRPr sz="1050">
              <a:latin typeface="Arial"/>
              <a:cs typeface="Arial"/>
            </a:endParaRPr>
          </a:p>
        </p:txBody>
      </p:sp>
      <p:sp>
        <p:nvSpPr>
          <p:cNvPr id="84" name="object 84" descr=""/>
          <p:cNvSpPr/>
          <p:nvPr/>
        </p:nvSpPr>
        <p:spPr>
          <a:xfrm>
            <a:off x="5009388" y="981455"/>
            <a:ext cx="231140" cy="1047750"/>
          </a:xfrm>
          <a:custGeom>
            <a:avLst/>
            <a:gdLst/>
            <a:ahLst/>
            <a:cxnLst/>
            <a:rect l="l" t="t" r="r" b="b"/>
            <a:pathLst>
              <a:path w="231139" h="1047750">
                <a:moveTo>
                  <a:pt x="0" y="0"/>
                </a:moveTo>
                <a:lnTo>
                  <a:pt x="0" y="1047750"/>
                </a:lnTo>
                <a:lnTo>
                  <a:pt x="230886" y="523875"/>
                </a:lnTo>
                <a:lnTo>
                  <a:pt x="0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85" name="object 85" descr="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706373" y="2314194"/>
            <a:ext cx="4230624" cy="69341"/>
          </a:xfrm>
          <a:prstGeom prst="rect">
            <a:avLst/>
          </a:prstGeom>
        </p:spPr>
      </p:pic>
      <p:sp>
        <p:nvSpPr>
          <p:cNvPr id="86" name="object 86" descr=""/>
          <p:cNvSpPr/>
          <p:nvPr/>
        </p:nvSpPr>
        <p:spPr>
          <a:xfrm>
            <a:off x="6210175" y="1686560"/>
            <a:ext cx="2304415" cy="1077595"/>
          </a:xfrm>
          <a:custGeom>
            <a:avLst/>
            <a:gdLst/>
            <a:ahLst/>
            <a:cxnLst/>
            <a:rect l="l" t="t" r="r" b="b"/>
            <a:pathLst>
              <a:path w="2304415" h="1077595">
                <a:moveTo>
                  <a:pt x="2303904" y="0"/>
                </a:moveTo>
                <a:lnTo>
                  <a:pt x="1730372" y="249174"/>
                </a:lnTo>
                <a:lnTo>
                  <a:pt x="1758185" y="297306"/>
                </a:lnTo>
                <a:lnTo>
                  <a:pt x="1681858" y="338963"/>
                </a:lnTo>
                <a:lnTo>
                  <a:pt x="1597731" y="383336"/>
                </a:lnTo>
                <a:lnTo>
                  <a:pt x="1511188" y="427932"/>
                </a:lnTo>
                <a:lnTo>
                  <a:pt x="1422620" y="472550"/>
                </a:lnTo>
                <a:lnTo>
                  <a:pt x="1332414" y="516991"/>
                </a:lnTo>
                <a:lnTo>
                  <a:pt x="1240962" y="561054"/>
                </a:lnTo>
                <a:lnTo>
                  <a:pt x="1148652" y="604541"/>
                </a:lnTo>
                <a:lnTo>
                  <a:pt x="1055874" y="647250"/>
                </a:lnTo>
                <a:lnTo>
                  <a:pt x="963018" y="688983"/>
                </a:lnTo>
                <a:lnTo>
                  <a:pt x="916683" y="709422"/>
                </a:lnTo>
                <a:lnTo>
                  <a:pt x="851124" y="737872"/>
                </a:lnTo>
                <a:lnTo>
                  <a:pt x="786990" y="765166"/>
                </a:lnTo>
                <a:lnTo>
                  <a:pt x="724392" y="791264"/>
                </a:lnTo>
                <a:lnTo>
                  <a:pt x="663442" y="816130"/>
                </a:lnTo>
                <a:lnTo>
                  <a:pt x="604251" y="839724"/>
                </a:lnTo>
                <a:lnTo>
                  <a:pt x="546932" y="862010"/>
                </a:lnTo>
                <a:lnTo>
                  <a:pt x="491595" y="882947"/>
                </a:lnTo>
                <a:lnTo>
                  <a:pt x="438353" y="902500"/>
                </a:lnTo>
                <a:lnTo>
                  <a:pt x="387317" y="920629"/>
                </a:lnTo>
                <a:lnTo>
                  <a:pt x="338599" y="937296"/>
                </a:lnTo>
                <a:lnTo>
                  <a:pt x="292310" y="952463"/>
                </a:lnTo>
                <a:lnTo>
                  <a:pt x="248562" y="966093"/>
                </a:lnTo>
                <a:lnTo>
                  <a:pt x="207467" y="978146"/>
                </a:lnTo>
                <a:lnTo>
                  <a:pt x="169137" y="988586"/>
                </a:lnTo>
                <a:lnTo>
                  <a:pt x="101215" y="1004470"/>
                </a:lnTo>
                <a:lnTo>
                  <a:pt x="45691" y="1013440"/>
                </a:lnTo>
                <a:lnTo>
                  <a:pt x="22857" y="1015238"/>
                </a:lnTo>
                <a:lnTo>
                  <a:pt x="9993" y="1031510"/>
                </a:lnTo>
                <a:lnTo>
                  <a:pt x="2419" y="1045263"/>
                </a:lnTo>
                <a:lnTo>
                  <a:pt x="0" y="1056533"/>
                </a:lnTo>
                <a:lnTo>
                  <a:pt x="2599" y="1065352"/>
                </a:lnTo>
                <a:lnTo>
                  <a:pt x="10082" y="1071755"/>
                </a:lnTo>
                <a:lnTo>
                  <a:pt x="22312" y="1075777"/>
                </a:lnTo>
                <a:lnTo>
                  <a:pt x="39153" y="1077451"/>
                </a:lnTo>
                <a:lnTo>
                  <a:pt x="60471" y="1076811"/>
                </a:lnTo>
                <a:lnTo>
                  <a:pt x="115989" y="1068728"/>
                </a:lnTo>
                <a:lnTo>
                  <a:pt x="187781" y="1051800"/>
                </a:lnTo>
                <a:lnTo>
                  <a:pt x="229441" y="1040104"/>
                </a:lnTo>
                <a:lnTo>
                  <a:pt x="274761" y="1026300"/>
                </a:lnTo>
                <a:lnTo>
                  <a:pt x="323607" y="1010421"/>
                </a:lnTo>
                <a:lnTo>
                  <a:pt x="375842" y="992502"/>
                </a:lnTo>
                <a:lnTo>
                  <a:pt x="431331" y="972576"/>
                </a:lnTo>
                <a:lnTo>
                  <a:pt x="489938" y="950678"/>
                </a:lnTo>
                <a:lnTo>
                  <a:pt x="551527" y="926842"/>
                </a:lnTo>
                <a:lnTo>
                  <a:pt x="615962" y="901102"/>
                </a:lnTo>
                <a:lnTo>
                  <a:pt x="683108" y="873492"/>
                </a:lnTo>
                <a:lnTo>
                  <a:pt x="752829" y="844047"/>
                </a:lnTo>
                <a:lnTo>
                  <a:pt x="824989" y="812800"/>
                </a:lnTo>
                <a:lnTo>
                  <a:pt x="875170" y="790651"/>
                </a:lnTo>
                <a:lnTo>
                  <a:pt x="925231" y="768208"/>
                </a:lnTo>
                <a:lnTo>
                  <a:pt x="975105" y="745507"/>
                </a:lnTo>
                <a:lnTo>
                  <a:pt x="1024725" y="722587"/>
                </a:lnTo>
                <a:lnTo>
                  <a:pt x="1074023" y="699485"/>
                </a:lnTo>
                <a:lnTo>
                  <a:pt x="1122933" y="676238"/>
                </a:lnTo>
                <a:lnTo>
                  <a:pt x="1171388" y="652883"/>
                </a:lnTo>
                <a:lnTo>
                  <a:pt x="1219322" y="629458"/>
                </a:lnTo>
                <a:lnTo>
                  <a:pt x="1266667" y="606000"/>
                </a:lnTo>
                <a:lnTo>
                  <a:pt x="1313356" y="582546"/>
                </a:lnTo>
                <a:lnTo>
                  <a:pt x="1359323" y="559134"/>
                </a:lnTo>
                <a:lnTo>
                  <a:pt x="1404500" y="535802"/>
                </a:lnTo>
                <a:lnTo>
                  <a:pt x="1448821" y="512586"/>
                </a:lnTo>
                <a:lnTo>
                  <a:pt x="1492219" y="489523"/>
                </a:lnTo>
                <a:lnTo>
                  <a:pt x="1534626" y="466652"/>
                </a:lnTo>
                <a:lnTo>
                  <a:pt x="1575977" y="444010"/>
                </a:lnTo>
                <a:lnTo>
                  <a:pt x="1616204" y="421633"/>
                </a:lnTo>
                <a:lnTo>
                  <a:pt x="1655240" y="399560"/>
                </a:lnTo>
                <a:lnTo>
                  <a:pt x="1693019" y="377827"/>
                </a:lnTo>
                <a:lnTo>
                  <a:pt x="1729472" y="356473"/>
                </a:lnTo>
                <a:lnTo>
                  <a:pt x="1764535" y="335534"/>
                </a:lnTo>
                <a:lnTo>
                  <a:pt x="1776092" y="328294"/>
                </a:lnTo>
                <a:lnTo>
                  <a:pt x="1801365" y="372110"/>
                </a:lnTo>
                <a:lnTo>
                  <a:pt x="2303904" y="0"/>
                </a:lnTo>
                <a:close/>
              </a:path>
            </a:pathLst>
          </a:custGeom>
          <a:solidFill>
            <a:srgbClr val="555555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87" name="object 87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9323831" y="949071"/>
            <a:ext cx="57150" cy="305180"/>
          </a:xfrm>
          <a:prstGeom prst="rect">
            <a:avLst/>
          </a:prstGeom>
        </p:spPr>
      </p:pic>
      <p:sp>
        <p:nvSpPr>
          <p:cNvPr id="88" name="object 88" descr=""/>
          <p:cNvSpPr txBox="1"/>
          <p:nvPr/>
        </p:nvSpPr>
        <p:spPr>
          <a:xfrm>
            <a:off x="9431273" y="873251"/>
            <a:ext cx="1965960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dirty="0" sz="1400" b="1">
                <a:solidFill>
                  <a:srgbClr val="010027"/>
                </a:solidFill>
                <a:latin typeface="Arial"/>
                <a:cs typeface="Arial"/>
              </a:rPr>
              <a:t>Federal</a:t>
            </a:r>
            <a:r>
              <a:rPr dirty="0" sz="1400" spc="-4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400" spc="-10" b="1">
                <a:solidFill>
                  <a:srgbClr val="010027"/>
                </a:solidFill>
                <a:latin typeface="Arial"/>
                <a:cs typeface="Arial"/>
              </a:rPr>
              <a:t>policy </a:t>
            </a:r>
            <a:r>
              <a:rPr dirty="0" sz="1400" b="1">
                <a:solidFill>
                  <a:srgbClr val="010027"/>
                </a:solidFill>
                <a:latin typeface="Arial"/>
                <a:cs typeface="Arial"/>
              </a:rPr>
              <a:t>supporting</a:t>
            </a:r>
            <a:r>
              <a:rPr dirty="0" sz="1400" spc="-5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400" spc="-10" b="1">
                <a:solidFill>
                  <a:srgbClr val="010027"/>
                </a:solidFill>
                <a:latin typeface="Arial"/>
                <a:cs typeface="Arial"/>
              </a:rPr>
              <a:t>renewables</a:t>
            </a:r>
            <a:endParaRPr sz="1400">
              <a:latin typeface="Arial"/>
              <a:cs typeface="Arial"/>
            </a:endParaRPr>
          </a:p>
        </p:txBody>
      </p:sp>
      <p:sp>
        <p:nvSpPr>
          <p:cNvPr id="89" name="object 89" descr=""/>
          <p:cNvSpPr txBox="1"/>
          <p:nvPr/>
        </p:nvSpPr>
        <p:spPr>
          <a:xfrm>
            <a:off x="5230527" y="1816443"/>
            <a:ext cx="153670" cy="1162050"/>
          </a:xfrm>
          <a:prstGeom prst="rect">
            <a:avLst/>
          </a:prstGeom>
        </p:spPr>
        <p:txBody>
          <a:bodyPr wrap="square" lIns="0" tIns="1905" rIns="0" bIns="0" rtlCol="0" vert="vert27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In</a:t>
            </a:r>
            <a:r>
              <a:rPr dirty="0" sz="900" spc="-3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Mm</a:t>
            </a:r>
            <a:r>
              <a:rPr dirty="0" sz="90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gigawatts</a:t>
            </a:r>
            <a:r>
              <a:rPr dirty="0" sz="900" spc="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 spc="-20">
                <a:solidFill>
                  <a:srgbClr val="03234D"/>
                </a:solidFill>
                <a:latin typeface="Arial MT"/>
                <a:cs typeface="Arial MT"/>
              </a:rPr>
              <a:t>(GW)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90" name="object 90" descr=""/>
          <p:cNvSpPr txBox="1"/>
          <p:nvPr/>
        </p:nvSpPr>
        <p:spPr>
          <a:xfrm>
            <a:off x="8840216" y="1821179"/>
            <a:ext cx="21526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 b="1">
                <a:solidFill>
                  <a:srgbClr val="010027"/>
                </a:solidFill>
                <a:latin typeface="Arial"/>
                <a:cs typeface="Arial"/>
              </a:rPr>
              <a:t>383</a:t>
            </a:r>
            <a:endParaRPr sz="900">
              <a:latin typeface="Arial"/>
              <a:cs typeface="Arial"/>
            </a:endParaRPr>
          </a:p>
        </p:txBody>
      </p:sp>
      <p:sp>
        <p:nvSpPr>
          <p:cNvPr id="91" name="object 91" descr=""/>
          <p:cNvSpPr txBox="1"/>
          <p:nvPr/>
        </p:nvSpPr>
        <p:spPr>
          <a:xfrm>
            <a:off x="8447785" y="2032508"/>
            <a:ext cx="21526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 b="1">
                <a:solidFill>
                  <a:srgbClr val="010027"/>
                </a:solidFill>
                <a:latin typeface="Arial"/>
                <a:cs typeface="Arial"/>
              </a:rPr>
              <a:t>320</a:t>
            </a:r>
            <a:endParaRPr sz="900">
              <a:latin typeface="Arial"/>
              <a:cs typeface="Arial"/>
            </a:endParaRPr>
          </a:p>
        </p:txBody>
      </p:sp>
      <p:sp>
        <p:nvSpPr>
          <p:cNvPr id="92" name="object 92" descr=""/>
          <p:cNvSpPr txBox="1"/>
          <p:nvPr/>
        </p:nvSpPr>
        <p:spPr>
          <a:xfrm>
            <a:off x="8082533" y="2202434"/>
            <a:ext cx="21526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 b="1">
                <a:solidFill>
                  <a:srgbClr val="010027"/>
                </a:solidFill>
                <a:latin typeface="Arial"/>
                <a:cs typeface="Arial"/>
              </a:rPr>
              <a:t>264</a:t>
            </a:r>
            <a:endParaRPr sz="900">
              <a:latin typeface="Arial"/>
              <a:cs typeface="Arial"/>
            </a:endParaRPr>
          </a:p>
        </p:txBody>
      </p:sp>
      <p:sp>
        <p:nvSpPr>
          <p:cNvPr id="93" name="object 93" descr=""/>
          <p:cNvSpPr txBox="1"/>
          <p:nvPr/>
        </p:nvSpPr>
        <p:spPr>
          <a:xfrm>
            <a:off x="7699247" y="2339085"/>
            <a:ext cx="21526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 b="1">
                <a:solidFill>
                  <a:srgbClr val="010027"/>
                </a:solidFill>
                <a:latin typeface="Arial"/>
                <a:cs typeface="Arial"/>
              </a:rPr>
              <a:t>217</a:t>
            </a:r>
            <a:endParaRPr sz="900">
              <a:latin typeface="Arial"/>
              <a:cs typeface="Arial"/>
            </a:endParaRPr>
          </a:p>
        </p:txBody>
      </p:sp>
      <p:sp>
        <p:nvSpPr>
          <p:cNvPr id="94" name="object 94" descr=""/>
          <p:cNvSpPr txBox="1"/>
          <p:nvPr/>
        </p:nvSpPr>
        <p:spPr>
          <a:xfrm>
            <a:off x="7334757" y="2484373"/>
            <a:ext cx="21526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 b="1">
                <a:solidFill>
                  <a:srgbClr val="010027"/>
                </a:solidFill>
                <a:latin typeface="Arial"/>
                <a:cs typeface="Arial"/>
              </a:rPr>
              <a:t>177</a:t>
            </a:r>
            <a:endParaRPr sz="900">
              <a:latin typeface="Arial"/>
              <a:cs typeface="Arial"/>
            </a:endParaRPr>
          </a:p>
        </p:txBody>
      </p:sp>
      <p:sp>
        <p:nvSpPr>
          <p:cNvPr id="95" name="object 95" descr=""/>
          <p:cNvSpPr txBox="1"/>
          <p:nvPr/>
        </p:nvSpPr>
        <p:spPr>
          <a:xfrm>
            <a:off x="6950202" y="2591561"/>
            <a:ext cx="21526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 b="1">
                <a:solidFill>
                  <a:srgbClr val="010027"/>
                </a:solidFill>
                <a:latin typeface="Arial"/>
                <a:cs typeface="Arial"/>
              </a:rPr>
              <a:t>139</a:t>
            </a:r>
            <a:endParaRPr sz="900">
              <a:latin typeface="Arial"/>
              <a:cs typeface="Arial"/>
            </a:endParaRPr>
          </a:p>
        </p:txBody>
      </p:sp>
      <p:sp>
        <p:nvSpPr>
          <p:cNvPr id="96" name="object 96" descr=""/>
          <p:cNvSpPr txBox="1"/>
          <p:nvPr/>
        </p:nvSpPr>
        <p:spPr>
          <a:xfrm>
            <a:off x="6551930" y="2709671"/>
            <a:ext cx="21526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 b="1">
                <a:solidFill>
                  <a:srgbClr val="010027"/>
                </a:solidFill>
                <a:latin typeface="Arial"/>
                <a:cs typeface="Arial"/>
              </a:rPr>
              <a:t>105</a:t>
            </a:r>
            <a:endParaRPr sz="900">
              <a:latin typeface="Arial"/>
              <a:cs typeface="Arial"/>
            </a:endParaRPr>
          </a:p>
        </p:txBody>
      </p:sp>
      <p:sp>
        <p:nvSpPr>
          <p:cNvPr id="97" name="object 97" descr=""/>
          <p:cNvSpPr txBox="1"/>
          <p:nvPr/>
        </p:nvSpPr>
        <p:spPr>
          <a:xfrm>
            <a:off x="6223508" y="2819653"/>
            <a:ext cx="15240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 b="1">
                <a:solidFill>
                  <a:srgbClr val="010027"/>
                </a:solidFill>
                <a:latin typeface="Arial"/>
                <a:cs typeface="Arial"/>
              </a:rPr>
              <a:t>71</a:t>
            </a:r>
            <a:endParaRPr sz="900">
              <a:latin typeface="Arial"/>
              <a:cs typeface="Arial"/>
            </a:endParaRPr>
          </a:p>
        </p:txBody>
      </p:sp>
      <p:sp>
        <p:nvSpPr>
          <p:cNvPr id="98" name="object 98" descr=""/>
          <p:cNvSpPr txBox="1"/>
          <p:nvPr/>
        </p:nvSpPr>
        <p:spPr>
          <a:xfrm>
            <a:off x="5842253" y="2931667"/>
            <a:ext cx="15240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 b="1">
                <a:solidFill>
                  <a:srgbClr val="010027"/>
                </a:solidFill>
                <a:latin typeface="Arial"/>
                <a:cs typeface="Arial"/>
              </a:rPr>
              <a:t>42</a:t>
            </a:r>
            <a:endParaRPr sz="900">
              <a:latin typeface="Arial"/>
              <a:cs typeface="Arial"/>
            </a:endParaRPr>
          </a:p>
        </p:txBody>
      </p:sp>
      <p:sp>
        <p:nvSpPr>
          <p:cNvPr id="99" name="object 99" descr=""/>
          <p:cNvSpPr/>
          <p:nvPr/>
        </p:nvSpPr>
        <p:spPr>
          <a:xfrm>
            <a:off x="5951982" y="1679448"/>
            <a:ext cx="1435100" cy="816610"/>
          </a:xfrm>
          <a:custGeom>
            <a:avLst/>
            <a:gdLst/>
            <a:ahLst/>
            <a:cxnLst/>
            <a:rect l="l" t="t" r="r" b="b"/>
            <a:pathLst>
              <a:path w="1435100" h="816610">
                <a:moveTo>
                  <a:pt x="1418082" y="0"/>
                </a:moveTo>
                <a:lnTo>
                  <a:pt x="0" y="0"/>
                </a:lnTo>
                <a:lnTo>
                  <a:pt x="0" y="556260"/>
                </a:lnTo>
                <a:lnTo>
                  <a:pt x="827150" y="556260"/>
                </a:lnTo>
                <a:lnTo>
                  <a:pt x="1434718" y="816228"/>
                </a:lnTo>
                <a:lnTo>
                  <a:pt x="1181735" y="556260"/>
                </a:lnTo>
                <a:lnTo>
                  <a:pt x="1418082" y="556260"/>
                </a:lnTo>
                <a:lnTo>
                  <a:pt x="1418082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0" name="object 100" descr=""/>
          <p:cNvSpPr txBox="1"/>
          <p:nvPr/>
        </p:nvSpPr>
        <p:spPr>
          <a:xfrm>
            <a:off x="6050279" y="1685289"/>
            <a:ext cx="122174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59055" marR="5080" indent="-46990">
              <a:lnSpc>
                <a:spcPct val="100000"/>
              </a:lnSpc>
              <a:spcBef>
                <a:spcPts val="95"/>
              </a:spcBef>
            </a:pPr>
            <a:r>
              <a:rPr dirty="0" sz="1100" b="1">
                <a:solidFill>
                  <a:srgbClr val="010027"/>
                </a:solidFill>
                <a:latin typeface="Calibri"/>
                <a:cs typeface="Calibri"/>
              </a:rPr>
              <a:t>Allowing</a:t>
            </a:r>
            <a:r>
              <a:rPr dirty="0" sz="1100" spc="-25" b="1">
                <a:solidFill>
                  <a:srgbClr val="010027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010027"/>
                </a:solidFill>
                <a:latin typeface="Calibri"/>
                <a:cs typeface="Calibri"/>
              </a:rPr>
              <a:t>for</a:t>
            </a:r>
            <a:r>
              <a:rPr dirty="0" sz="1100" spc="-50" b="1">
                <a:solidFill>
                  <a:srgbClr val="010027"/>
                </a:solidFill>
                <a:latin typeface="Calibri"/>
                <a:cs typeface="Calibri"/>
              </a:rPr>
              <a:t> </a:t>
            </a:r>
            <a:r>
              <a:rPr dirty="0" sz="1100" spc="-10" b="1">
                <a:solidFill>
                  <a:srgbClr val="010027"/>
                </a:solidFill>
                <a:latin typeface="Calibri"/>
                <a:cs typeface="Calibri"/>
              </a:rPr>
              <a:t>millions </a:t>
            </a:r>
            <a:r>
              <a:rPr dirty="0" sz="1100" b="1">
                <a:solidFill>
                  <a:srgbClr val="010027"/>
                </a:solidFill>
                <a:latin typeface="Calibri"/>
                <a:cs typeface="Calibri"/>
              </a:rPr>
              <a:t>of</a:t>
            </a:r>
            <a:r>
              <a:rPr dirty="0" sz="1100" spc="-20" b="1">
                <a:solidFill>
                  <a:srgbClr val="010027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010027"/>
                </a:solidFill>
                <a:latin typeface="Calibri"/>
                <a:cs typeface="Calibri"/>
              </a:rPr>
              <a:t>people</a:t>
            </a:r>
            <a:r>
              <a:rPr dirty="0" sz="1100" spc="-10" b="1">
                <a:solidFill>
                  <a:srgbClr val="010027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010027"/>
                </a:solidFill>
                <a:latin typeface="Calibri"/>
                <a:cs typeface="Calibri"/>
              </a:rPr>
              <a:t>to</a:t>
            </a:r>
            <a:r>
              <a:rPr dirty="0" sz="1100" spc="-10" b="1">
                <a:solidFill>
                  <a:srgbClr val="010027"/>
                </a:solidFill>
                <a:latin typeface="Calibri"/>
                <a:cs typeface="Calibri"/>
              </a:rPr>
              <a:t> access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01" name="object 101" descr=""/>
          <p:cNvSpPr txBox="1"/>
          <p:nvPr/>
        </p:nvSpPr>
        <p:spPr>
          <a:xfrm>
            <a:off x="6102858" y="2020569"/>
            <a:ext cx="1118235" cy="1930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100" b="1">
                <a:solidFill>
                  <a:srgbClr val="010027"/>
                </a:solidFill>
                <a:latin typeface="Calibri"/>
                <a:cs typeface="Calibri"/>
              </a:rPr>
              <a:t>wholesale</a:t>
            </a:r>
            <a:r>
              <a:rPr dirty="0" sz="1100" spc="-35" b="1">
                <a:solidFill>
                  <a:srgbClr val="010027"/>
                </a:solidFill>
                <a:latin typeface="Calibri"/>
                <a:cs typeface="Calibri"/>
              </a:rPr>
              <a:t> </a:t>
            </a:r>
            <a:r>
              <a:rPr dirty="0" sz="1100" spc="-10" b="1">
                <a:solidFill>
                  <a:srgbClr val="010027"/>
                </a:solidFill>
                <a:latin typeface="Calibri"/>
                <a:cs typeface="Calibri"/>
              </a:rPr>
              <a:t>markets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102" name="object 102" descr="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9467088" y="1778507"/>
            <a:ext cx="627126" cy="1904238"/>
          </a:xfrm>
          <a:prstGeom prst="rect">
            <a:avLst/>
          </a:prstGeom>
        </p:spPr>
      </p:pic>
      <p:pic>
        <p:nvPicPr>
          <p:cNvPr id="103" name="object 103" descr="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10213847" y="1778507"/>
            <a:ext cx="627126" cy="1689354"/>
          </a:xfrm>
          <a:prstGeom prst="rect">
            <a:avLst/>
          </a:prstGeom>
        </p:spPr>
      </p:pic>
      <p:pic>
        <p:nvPicPr>
          <p:cNvPr id="104" name="object 104" descr="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10961369" y="1778507"/>
            <a:ext cx="627126" cy="1904238"/>
          </a:xfrm>
          <a:prstGeom prst="rect">
            <a:avLst/>
          </a:prstGeom>
        </p:spPr>
      </p:pic>
      <p:sp>
        <p:nvSpPr>
          <p:cNvPr id="105" name="object 105" descr=""/>
          <p:cNvSpPr txBox="1"/>
          <p:nvPr/>
        </p:nvSpPr>
        <p:spPr>
          <a:xfrm>
            <a:off x="9500616" y="1808733"/>
            <a:ext cx="198755" cy="1327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00" spc="-20" b="1">
                <a:solidFill>
                  <a:srgbClr val="010027"/>
                </a:solidFill>
                <a:latin typeface="Arial"/>
                <a:cs typeface="Arial"/>
              </a:rPr>
              <a:t>U.S.</a:t>
            </a:r>
            <a:endParaRPr sz="700">
              <a:latin typeface="Arial"/>
              <a:cs typeface="Arial"/>
            </a:endParaRPr>
          </a:p>
        </p:txBody>
      </p:sp>
      <p:sp>
        <p:nvSpPr>
          <p:cNvPr id="106" name="object 106" descr=""/>
          <p:cNvSpPr txBox="1"/>
          <p:nvPr/>
        </p:nvSpPr>
        <p:spPr>
          <a:xfrm>
            <a:off x="9500616" y="2022093"/>
            <a:ext cx="49022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700" spc="-10">
                <a:solidFill>
                  <a:srgbClr val="010027"/>
                </a:solidFill>
                <a:latin typeface="Arial MT"/>
                <a:cs typeface="Arial MT"/>
              </a:rPr>
              <a:t>Low-carbon</a:t>
            </a:r>
            <a:r>
              <a:rPr dirty="0" sz="700" spc="50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700" spc="-20">
                <a:solidFill>
                  <a:srgbClr val="010027"/>
                </a:solidFill>
                <a:latin typeface="Arial MT"/>
                <a:cs typeface="Arial MT"/>
              </a:rPr>
              <a:t>tech</a:t>
            </a:r>
            <a:endParaRPr sz="700">
              <a:latin typeface="Arial MT"/>
              <a:cs typeface="Arial MT"/>
            </a:endParaRPr>
          </a:p>
        </p:txBody>
      </p:sp>
      <p:sp>
        <p:nvSpPr>
          <p:cNvPr id="107" name="object 107" descr=""/>
          <p:cNvSpPr txBox="1"/>
          <p:nvPr/>
        </p:nvSpPr>
        <p:spPr>
          <a:xfrm>
            <a:off x="9500616" y="2341880"/>
            <a:ext cx="470534" cy="3467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700">
                <a:solidFill>
                  <a:srgbClr val="010027"/>
                </a:solidFill>
                <a:latin typeface="Arial MT"/>
                <a:cs typeface="Arial MT"/>
              </a:rPr>
              <a:t>Federal</a:t>
            </a:r>
            <a:r>
              <a:rPr dirty="0" sz="700" spc="-25">
                <a:solidFill>
                  <a:srgbClr val="010027"/>
                </a:solidFill>
                <a:latin typeface="Arial MT"/>
                <a:cs typeface="Arial MT"/>
              </a:rPr>
              <a:t> tax</a:t>
            </a:r>
            <a:endParaRPr sz="7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dirty="0" sz="700">
                <a:solidFill>
                  <a:srgbClr val="010027"/>
                </a:solidFill>
                <a:latin typeface="Arial MT"/>
                <a:cs typeface="Arial MT"/>
              </a:rPr>
              <a:t>credits</a:t>
            </a:r>
            <a:r>
              <a:rPr dirty="0" sz="700" spc="-1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700" spc="-25">
                <a:solidFill>
                  <a:srgbClr val="010027"/>
                </a:solidFill>
                <a:latin typeface="Arial MT"/>
                <a:cs typeface="Arial MT"/>
              </a:rPr>
              <a:t>of</a:t>
            </a:r>
            <a:endParaRPr sz="7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dirty="0" sz="700" spc="-10" b="1">
                <a:solidFill>
                  <a:srgbClr val="010027"/>
                </a:solidFill>
                <a:latin typeface="Arial"/>
                <a:cs typeface="Arial"/>
              </a:rPr>
              <a:t>$369Bn</a:t>
            </a:r>
            <a:endParaRPr sz="700">
              <a:latin typeface="Arial"/>
              <a:cs typeface="Arial"/>
            </a:endParaRPr>
          </a:p>
        </p:txBody>
      </p:sp>
      <p:sp>
        <p:nvSpPr>
          <p:cNvPr id="108" name="object 108" descr=""/>
          <p:cNvSpPr txBox="1"/>
          <p:nvPr/>
        </p:nvSpPr>
        <p:spPr>
          <a:xfrm>
            <a:off x="9500616" y="2769107"/>
            <a:ext cx="559435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700">
                <a:solidFill>
                  <a:srgbClr val="010027"/>
                </a:solidFill>
                <a:latin typeface="Arial MT"/>
                <a:cs typeface="Arial MT"/>
              </a:rPr>
              <a:t>Rapid</a:t>
            </a:r>
            <a:r>
              <a:rPr dirty="0" sz="700" spc="-2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700" spc="-10">
                <a:solidFill>
                  <a:srgbClr val="010027"/>
                </a:solidFill>
                <a:latin typeface="Arial MT"/>
                <a:cs typeface="Arial MT"/>
              </a:rPr>
              <a:t>access</a:t>
            </a:r>
            <a:r>
              <a:rPr dirty="0" sz="700" spc="50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700">
                <a:solidFill>
                  <a:srgbClr val="010027"/>
                </a:solidFill>
                <a:latin typeface="Arial MT"/>
                <a:cs typeface="Arial MT"/>
              </a:rPr>
              <a:t>to</a:t>
            </a:r>
            <a:r>
              <a:rPr dirty="0" sz="700" spc="-10">
                <a:solidFill>
                  <a:srgbClr val="010027"/>
                </a:solidFill>
                <a:latin typeface="Arial MT"/>
                <a:cs typeface="Arial MT"/>
              </a:rPr>
              <a:t> funding</a:t>
            </a:r>
            <a:endParaRPr sz="700">
              <a:latin typeface="Arial MT"/>
              <a:cs typeface="Arial MT"/>
            </a:endParaRPr>
          </a:p>
        </p:txBody>
      </p:sp>
      <p:sp>
        <p:nvSpPr>
          <p:cNvPr id="109" name="object 109" descr=""/>
          <p:cNvSpPr txBox="1"/>
          <p:nvPr/>
        </p:nvSpPr>
        <p:spPr>
          <a:xfrm>
            <a:off x="9500616" y="3089148"/>
            <a:ext cx="565150" cy="3460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700">
                <a:solidFill>
                  <a:srgbClr val="010027"/>
                </a:solidFill>
                <a:latin typeface="Arial MT"/>
                <a:cs typeface="Arial MT"/>
              </a:rPr>
              <a:t>Open</a:t>
            </a:r>
            <a:r>
              <a:rPr dirty="0" sz="700" spc="-1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700" spc="-10">
                <a:solidFill>
                  <a:srgbClr val="010027"/>
                </a:solidFill>
                <a:latin typeface="Arial MT"/>
                <a:cs typeface="Arial MT"/>
              </a:rPr>
              <a:t>trade</a:t>
            </a:r>
            <a:r>
              <a:rPr dirty="0" sz="700" spc="50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700">
                <a:solidFill>
                  <a:srgbClr val="010027"/>
                </a:solidFill>
                <a:latin typeface="Arial MT"/>
                <a:cs typeface="Arial MT"/>
              </a:rPr>
              <a:t>for</a:t>
            </a:r>
            <a:r>
              <a:rPr dirty="0" sz="700" spc="-10">
                <a:solidFill>
                  <a:srgbClr val="010027"/>
                </a:solidFill>
                <a:latin typeface="Arial MT"/>
                <a:cs typeface="Arial MT"/>
              </a:rPr>
              <a:t> resilient</a:t>
            </a:r>
            <a:r>
              <a:rPr dirty="0" sz="700" spc="50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700">
                <a:solidFill>
                  <a:srgbClr val="010027"/>
                </a:solidFill>
                <a:latin typeface="Arial MT"/>
                <a:cs typeface="Arial MT"/>
              </a:rPr>
              <a:t>supply</a:t>
            </a:r>
            <a:r>
              <a:rPr dirty="0" sz="700" spc="-1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700" spc="-10">
                <a:solidFill>
                  <a:srgbClr val="010027"/>
                </a:solidFill>
                <a:latin typeface="Arial MT"/>
                <a:cs typeface="Arial MT"/>
              </a:rPr>
              <a:t>chains</a:t>
            </a:r>
            <a:endParaRPr sz="700">
              <a:latin typeface="Arial MT"/>
              <a:cs typeface="Arial MT"/>
            </a:endParaRPr>
          </a:p>
        </p:txBody>
      </p:sp>
      <p:sp>
        <p:nvSpPr>
          <p:cNvPr id="110" name="object 110" descr=""/>
          <p:cNvSpPr txBox="1"/>
          <p:nvPr/>
        </p:nvSpPr>
        <p:spPr>
          <a:xfrm>
            <a:off x="10245597" y="1808733"/>
            <a:ext cx="332105" cy="1327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00" spc="-10" b="1">
                <a:solidFill>
                  <a:srgbClr val="010027"/>
                </a:solidFill>
                <a:latin typeface="Arial"/>
                <a:cs typeface="Arial"/>
              </a:rPr>
              <a:t>Europe</a:t>
            </a:r>
            <a:endParaRPr sz="700">
              <a:latin typeface="Arial"/>
              <a:cs typeface="Arial"/>
            </a:endParaRPr>
          </a:p>
        </p:txBody>
      </p:sp>
      <p:sp>
        <p:nvSpPr>
          <p:cNvPr id="111" name="object 111" descr=""/>
          <p:cNvSpPr txBox="1"/>
          <p:nvPr/>
        </p:nvSpPr>
        <p:spPr>
          <a:xfrm>
            <a:off x="10245597" y="2022093"/>
            <a:ext cx="55372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700">
                <a:solidFill>
                  <a:srgbClr val="010027"/>
                </a:solidFill>
                <a:latin typeface="Arial MT"/>
                <a:cs typeface="Arial MT"/>
              </a:rPr>
              <a:t>Clean</a:t>
            </a:r>
            <a:r>
              <a:rPr dirty="0" sz="700" spc="-2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700" spc="-10">
                <a:solidFill>
                  <a:srgbClr val="010027"/>
                </a:solidFill>
                <a:latin typeface="Arial MT"/>
                <a:cs typeface="Arial MT"/>
              </a:rPr>
              <a:t>energy</a:t>
            </a:r>
            <a:r>
              <a:rPr dirty="0" sz="700" spc="50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700" spc="-10">
                <a:solidFill>
                  <a:srgbClr val="010027"/>
                </a:solidFill>
                <a:latin typeface="Arial MT"/>
                <a:cs typeface="Arial MT"/>
              </a:rPr>
              <a:t>transition</a:t>
            </a:r>
            <a:endParaRPr sz="700">
              <a:latin typeface="Arial MT"/>
              <a:cs typeface="Arial MT"/>
            </a:endParaRPr>
          </a:p>
        </p:txBody>
      </p:sp>
      <p:sp>
        <p:nvSpPr>
          <p:cNvPr id="112" name="object 112" descr=""/>
          <p:cNvSpPr txBox="1"/>
          <p:nvPr/>
        </p:nvSpPr>
        <p:spPr>
          <a:xfrm>
            <a:off x="10245597" y="2341880"/>
            <a:ext cx="560070" cy="240029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700">
                <a:solidFill>
                  <a:srgbClr val="010027"/>
                </a:solidFill>
                <a:latin typeface="Arial MT"/>
                <a:cs typeface="Arial MT"/>
              </a:rPr>
              <a:t>Credits</a:t>
            </a:r>
            <a:r>
              <a:rPr dirty="0" sz="700" spc="-2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700" spc="-10">
                <a:solidFill>
                  <a:srgbClr val="010027"/>
                </a:solidFill>
                <a:latin typeface="Arial MT"/>
                <a:cs typeface="Arial MT"/>
              </a:rPr>
              <a:t>under</a:t>
            </a:r>
            <a:endParaRPr sz="7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dirty="0" sz="700" spc="-10" b="1">
                <a:solidFill>
                  <a:srgbClr val="010027"/>
                </a:solidFill>
                <a:latin typeface="Arial"/>
                <a:cs typeface="Arial"/>
              </a:rPr>
              <a:t>negotiation</a:t>
            </a:r>
            <a:endParaRPr sz="700">
              <a:latin typeface="Arial"/>
              <a:cs typeface="Arial"/>
            </a:endParaRPr>
          </a:p>
        </p:txBody>
      </p:sp>
      <p:sp>
        <p:nvSpPr>
          <p:cNvPr id="113" name="object 113" descr=""/>
          <p:cNvSpPr txBox="1"/>
          <p:nvPr/>
        </p:nvSpPr>
        <p:spPr>
          <a:xfrm>
            <a:off x="10245597" y="2662427"/>
            <a:ext cx="523875" cy="4527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700">
                <a:solidFill>
                  <a:srgbClr val="010027"/>
                </a:solidFill>
                <a:latin typeface="Arial MT"/>
                <a:cs typeface="Arial MT"/>
              </a:rPr>
              <a:t>Response</a:t>
            </a:r>
            <a:r>
              <a:rPr dirty="0" sz="700" spc="-2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700" spc="-25">
                <a:solidFill>
                  <a:srgbClr val="010027"/>
                </a:solidFill>
                <a:latin typeface="Arial MT"/>
                <a:cs typeface="Arial MT"/>
              </a:rPr>
              <a:t>to</a:t>
            </a:r>
            <a:r>
              <a:rPr dirty="0" sz="700" spc="50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700">
                <a:solidFill>
                  <a:srgbClr val="010027"/>
                </a:solidFill>
                <a:latin typeface="Arial MT"/>
                <a:cs typeface="Arial MT"/>
              </a:rPr>
              <a:t>the</a:t>
            </a:r>
            <a:r>
              <a:rPr dirty="0" sz="700" spc="-1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700">
                <a:solidFill>
                  <a:srgbClr val="010027"/>
                </a:solidFill>
                <a:latin typeface="Arial MT"/>
                <a:cs typeface="Arial MT"/>
              </a:rPr>
              <a:t>IRA</a:t>
            </a:r>
            <a:r>
              <a:rPr dirty="0" sz="700" spc="-1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700" spc="-25">
                <a:solidFill>
                  <a:srgbClr val="010027"/>
                </a:solidFill>
                <a:latin typeface="Arial MT"/>
                <a:cs typeface="Arial MT"/>
              </a:rPr>
              <a:t>and</a:t>
            </a:r>
            <a:r>
              <a:rPr dirty="0" sz="700" spc="50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700" spc="-10">
                <a:solidFill>
                  <a:srgbClr val="010027"/>
                </a:solidFill>
                <a:latin typeface="Arial MT"/>
                <a:cs typeface="Arial MT"/>
              </a:rPr>
              <a:t>Chinese</a:t>
            </a:r>
            <a:r>
              <a:rPr dirty="0" sz="700" spc="50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700" spc="-10">
                <a:solidFill>
                  <a:srgbClr val="010027"/>
                </a:solidFill>
                <a:latin typeface="Arial MT"/>
                <a:cs typeface="Arial MT"/>
              </a:rPr>
              <a:t>subsidies</a:t>
            </a:r>
            <a:endParaRPr sz="700">
              <a:latin typeface="Arial MT"/>
              <a:cs typeface="Arial MT"/>
            </a:endParaRPr>
          </a:p>
        </p:txBody>
      </p:sp>
      <p:sp>
        <p:nvSpPr>
          <p:cNvPr id="114" name="object 114" descr=""/>
          <p:cNvSpPr txBox="1"/>
          <p:nvPr/>
        </p:nvSpPr>
        <p:spPr>
          <a:xfrm>
            <a:off x="10245597" y="3195827"/>
            <a:ext cx="446405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700">
                <a:solidFill>
                  <a:srgbClr val="010027"/>
                </a:solidFill>
                <a:latin typeface="Arial MT"/>
                <a:cs typeface="Arial MT"/>
              </a:rPr>
              <a:t>More</a:t>
            </a:r>
            <a:r>
              <a:rPr dirty="0" sz="700" spc="-2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700" spc="-10">
                <a:solidFill>
                  <a:srgbClr val="010027"/>
                </a:solidFill>
                <a:latin typeface="Arial MT"/>
                <a:cs typeface="Arial MT"/>
              </a:rPr>
              <a:t>govt.</a:t>
            </a:r>
            <a:r>
              <a:rPr dirty="0" sz="700" spc="50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700" spc="-10">
                <a:solidFill>
                  <a:srgbClr val="010027"/>
                </a:solidFill>
                <a:latin typeface="Arial MT"/>
                <a:cs typeface="Arial MT"/>
              </a:rPr>
              <a:t>support</a:t>
            </a:r>
            <a:endParaRPr sz="700">
              <a:latin typeface="Arial MT"/>
              <a:cs typeface="Arial MT"/>
            </a:endParaRPr>
          </a:p>
        </p:txBody>
      </p:sp>
      <p:sp>
        <p:nvSpPr>
          <p:cNvPr id="115" name="object 115" descr=""/>
          <p:cNvSpPr txBox="1"/>
          <p:nvPr/>
        </p:nvSpPr>
        <p:spPr>
          <a:xfrm>
            <a:off x="10988293" y="1808733"/>
            <a:ext cx="272415" cy="1327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00" spc="-10" b="1">
                <a:solidFill>
                  <a:srgbClr val="010027"/>
                </a:solidFill>
                <a:latin typeface="Arial"/>
                <a:cs typeface="Arial"/>
              </a:rPr>
              <a:t>China</a:t>
            </a:r>
            <a:endParaRPr sz="700">
              <a:latin typeface="Arial"/>
              <a:cs typeface="Arial"/>
            </a:endParaRPr>
          </a:p>
        </p:txBody>
      </p:sp>
      <p:sp>
        <p:nvSpPr>
          <p:cNvPr id="116" name="object 116" descr=""/>
          <p:cNvSpPr txBox="1"/>
          <p:nvPr/>
        </p:nvSpPr>
        <p:spPr>
          <a:xfrm>
            <a:off x="10988293" y="2022093"/>
            <a:ext cx="455930" cy="3460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700">
                <a:solidFill>
                  <a:srgbClr val="010027"/>
                </a:solidFill>
                <a:latin typeface="Arial MT"/>
                <a:cs typeface="Arial MT"/>
              </a:rPr>
              <a:t>Clean</a:t>
            </a:r>
            <a:r>
              <a:rPr dirty="0" sz="700" spc="-2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700" spc="-20">
                <a:solidFill>
                  <a:srgbClr val="010027"/>
                </a:solidFill>
                <a:latin typeface="Arial MT"/>
                <a:cs typeface="Arial MT"/>
              </a:rPr>
              <a:t>tech</a:t>
            </a:r>
            <a:r>
              <a:rPr dirty="0" sz="700" spc="50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700" spc="-10">
                <a:solidFill>
                  <a:srgbClr val="010027"/>
                </a:solidFill>
                <a:latin typeface="Arial MT"/>
                <a:cs typeface="Arial MT"/>
              </a:rPr>
              <a:t>investment</a:t>
            </a:r>
            <a:r>
              <a:rPr dirty="0" sz="700" spc="50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700" spc="-10">
                <a:solidFill>
                  <a:srgbClr val="010027"/>
                </a:solidFill>
                <a:latin typeface="Arial MT"/>
                <a:cs typeface="Arial MT"/>
              </a:rPr>
              <a:t>incentives</a:t>
            </a:r>
            <a:endParaRPr sz="700">
              <a:latin typeface="Arial MT"/>
              <a:cs typeface="Arial MT"/>
            </a:endParaRPr>
          </a:p>
        </p:txBody>
      </p:sp>
      <p:sp>
        <p:nvSpPr>
          <p:cNvPr id="117" name="object 117" descr=""/>
          <p:cNvSpPr txBox="1"/>
          <p:nvPr/>
        </p:nvSpPr>
        <p:spPr>
          <a:xfrm>
            <a:off x="10988293" y="2449067"/>
            <a:ext cx="494665" cy="3460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700" b="1">
                <a:solidFill>
                  <a:srgbClr val="010027"/>
                </a:solidFill>
                <a:latin typeface="Arial"/>
                <a:cs typeface="Arial"/>
              </a:rPr>
              <a:t>$275Bn</a:t>
            </a:r>
            <a:r>
              <a:rPr dirty="0" sz="700" spc="-2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700" spc="-25">
                <a:solidFill>
                  <a:srgbClr val="010027"/>
                </a:solidFill>
                <a:latin typeface="Arial MT"/>
                <a:cs typeface="Arial MT"/>
              </a:rPr>
              <a:t>of</a:t>
            </a:r>
            <a:r>
              <a:rPr dirty="0" sz="700" spc="50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700" spc="-10">
                <a:solidFill>
                  <a:srgbClr val="010027"/>
                </a:solidFill>
                <a:latin typeface="Arial MT"/>
                <a:cs typeface="Arial MT"/>
              </a:rPr>
              <a:t>government</a:t>
            </a:r>
            <a:r>
              <a:rPr dirty="0" sz="700" spc="50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700" spc="-10">
                <a:solidFill>
                  <a:srgbClr val="010027"/>
                </a:solidFill>
                <a:latin typeface="Arial MT"/>
                <a:cs typeface="Arial MT"/>
              </a:rPr>
              <a:t>subsidies</a:t>
            </a:r>
            <a:endParaRPr sz="700">
              <a:latin typeface="Arial MT"/>
              <a:cs typeface="Arial MT"/>
            </a:endParaRPr>
          </a:p>
        </p:txBody>
      </p:sp>
      <p:sp>
        <p:nvSpPr>
          <p:cNvPr id="118" name="object 118" descr=""/>
          <p:cNvSpPr txBox="1"/>
          <p:nvPr/>
        </p:nvSpPr>
        <p:spPr>
          <a:xfrm>
            <a:off x="10988293" y="2875787"/>
            <a:ext cx="591185" cy="559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700" spc="-10">
                <a:solidFill>
                  <a:srgbClr val="010027"/>
                </a:solidFill>
                <a:latin typeface="Arial MT"/>
                <a:cs typeface="Arial MT"/>
              </a:rPr>
              <a:t>Manufacturing</a:t>
            </a:r>
            <a:r>
              <a:rPr dirty="0" sz="700" spc="50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700">
                <a:solidFill>
                  <a:srgbClr val="010027"/>
                </a:solidFill>
                <a:latin typeface="Arial MT"/>
                <a:cs typeface="Arial MT"/>
              </a:rPr>
              <a:t>of</a:t>
            </a:r>
            <a:r>
              <a:rPr dirty="0" sz="700" spc="3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700" spc="-10">
                <a:solidFill>
                  <a:srgbClr val="010027"/>
                </a:solidFill>
                <a:latin typeface="Arial MT"/>
                <a:cs typeface="Arial MT"/>
              </a:rPr>
              <a:t>net-</a:t>
            </a:r>
            <a:r>
              <a:rPr dirty="0" sz="700" spc="-20">
                <a:solidFill>
                  <a:srgbClr val="010027"/>
                </a:solidFill>
                <a:latin typeface="Arial MT"/>
                <a:cs typeface="Arial MT"/>
              </a:rPr>
              <a:t>zero</a:t>
            </a:r>
            <a:r>
              <a:rPr dirty="0" sz="700" spc="50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700">
                <a:solidFill>
                  <a:srgbClr val="010027"/>
                </a:solidFill>
                <a:latin typeface="Arial MT"/>
                <a:cs typeface="Arial MT"/>
              </a:rPr>
              <a:t>tech</a:t>
            </a:r>
            <a:r>
              <a:rPr dirty="0" sz="700" spc="-1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700" spc="-25">
                <a:solidFill>
                  <a:srgbClr val="010027"/>
                </a:solidFill>
                <a:latin typeface="Arial MT"/>
                <a:cs typeface="Arial MT"/>
              </a:rPr>
              <a:t>is</a:t>
            </a:r>
            <a:r>
              <a:rPr dirty="0" sz="700" spc="50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700">
                <a:solidFill>
                  <a:srgbClr val="010027"/>
                </a:solidFill>
                <a:latin typeface="Arial MT"/>
                <a:cs typeface="Arial MT"/>
              </a:rPr>
              <a:t>dominated</a:t>
            </a:r>
            <a:r>
              <a:rPr dirty="0" sz="700" spc="-2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700" spc="-25">
                <a:solidFill>
                  <a:srgbClr val="010027"/>
                </a:solidFill>
                <a:latin typeface="Arial MT"/>
                <a:cs typeface="Arial MT"/>
              </a:rPr>
              <a:t>by</a:t>
            </a:r>
            <a:r>
              <a:rPr dirty="0" sz="700" spc="50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700" spc="-10">
                <a:solidFill>
                  <a:srgbClr val="010027"/>
                </a:solidFill>
                <a:latin typeface="Arial MT"/>
                <a:cs typeface="Arial MT"/>
              </a:rPr>
              <a:t>China</a:t>
            </a:r>
            <a:endParaRPr sz="700">
              <a:latin typeface="Arial MT"/>
              <a:cs typeface="Arial MT"/>
            </a:endParaRPr>
          </a:p>
        </p:txBody>
      </p:sp>
      <p:sp>
        <p:nvSpPr>
          <p:cNvPr id="119" name="object 119" descr=""/>
          <p:cNvSpPr/>
          <p:nvPr/>
        </p:nvSpPr>
        <p:spPr>
          <a:xfrm>
            <a:off x="9467088" y="1354836"/>
            <a:ext cx="627380" cy="432434"/>
          </a:xfrm>
          <a:custGeom>
            <a:avLst/>
            <a:gdLst/>
            <a:ahLst/>
            <a:cxnLst/>
            <a:rect l="l" t="t" r="r" b="b"/>
            <a:pathLst>
              <a:path w="627379" h="432435">
                <a:moveTo>
                  <a:pt x="627126" y="0"/>
                </a:moveTo>
                <a:lnTo>
                  <a:pt x="0" y="0"/>
                </a:lnTo>
                <a:lnTo>
                  <a:pt x="0" y="432053"/>
                </a:lnTo>
                <a:lnTo>
                  <a:pt x="627126" y="432053"/>
                </a:lnTo>
                <a:lnTo>
                  <a:pt x="627126" y="0"/>
                </a:lnTo>
                <a:close/>
              </a:path>
            </a:pathLst>
          </a:custGeom>
          <a:solidFill>
            <a:srgbClr val="0099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0" name="object 120" descr=""/>
          <p:cNvSpPr txBox="1"/>
          <p:nvPr/>
        </p:nvSpPr>
        <p:spPr>
          <a:xfrm>
            <a:off x="9550654" y="1395222"/>
            <a:ext cx="460375" cy="3460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700" spc="-10" b="1">
                <a:solidFill>
                  <a:srgbClr val="FFFFFF"/>
                </a:solidFill>
                <a:latin typeface="Arial"/>
                <a:cs typeface="Arial"/>
              </a:rPr>
              <a:t>Inflation</a:t>
            </a:r>
            <a:r>
              <a:rPr dirty="0" sz="700" spc="5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 spc="-10" b="1">
                <a:solidFill>
                  <a:srgbClr val="FFFFFF"/>
                </a:solidFill>
                <a:latin typeface="Arial"/>
                <a:cs typeface="Arial"/>
              </a:rPr>
              <a:t>Reduction</a:t>
            </a:r>
            <a:r>
              <a:rPr dirty="0" sz="700" spc="5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 b="1">
                <a:solidFill>
                  <a:srgbClr val="FFFFFF"/>
                </a:solidFill>
                <a:latin typeface="Arial"/>
                <a:cs typeface="Arial"/>
              </a:rPr>
              <a:t>Act</a:t>
            </a:r>
            <a:r>
              <a:rPr dirty="0" sz="700" spc="-10" b="1">
                <a:solidFill>
                  <a:srgbClr val="FFFFFF"/>
                </a:solidFill>
                <a:latin typeface="Arial"/>
                <a:cs typeface="Arial"/>
              </a:rPr>
              <a:t> (IRA)</a:t>
            </a:r>
            <a:endParaRPr sz="700">
              <a:latin typeface="Arial"/>
              <a:cs typeface="Arial"/>
            </a:endParaRPr>
          </a:p>
        </p:txBody>
      </p:sp>
      <p:sp>
        <p:nvSpPr>
          <p:cNvPr id="121" name="object 121" descr=""/>
          <p:cNvSpPr/>
          <p:nvPr/>
        </p:nvSpPr>
        <p:spPr>
          <a:xfrm>
            <a:off x="10213847" y="1354836"/>
            <a:ext cx="627380" cy="432434"/>
          </a:xfrm>
          <a:custGeom>
            <a:avLst/>
            <a:gdLst/>
            <a:ahLst/>
            <a:cxnLst/>
            <a:rect l="l" t="t" r="r" b="b"/>
            <a:pathLst>
              <a:path w="627379" h="432435">
                <a:moveTo>
                  <a:pt x="627126" y="0"/>
                </a:moveTo>
                <a:lnTo>
                  <a:pt x="0" y="0"/>
                </a:lnTo>
                <a:lnTo>
                  <a:pt x="0" y="432053"/>
                </a:lnTo>
                <a:lnTo>
                  <a:pt x="627126" y="432053"/>
                </a:lnTo>
                <a:lnTo>
                  <a:pt x="627126" y="0"/>
                </a:lnTo>
                <a:close/>
              </a:path>
            </a:pathLst>
          </a:custGeom>
          <a:solidFill>
            <a:srgbClr val="00C2B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2" name="object 122" descr=""/>
          <p:cNvSpPr txBox="1"/>
          <p:nvPr/>
        </p:nvSpPr>
        <p:spPr>
          <a:xfrm>
            <a:off x="10406380" y="1501902"/>
            <a:ext cx="243840" cy="1327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00" spc="-20" b="1">
                <a:solidFill>
                  <a:srgbClr val="FFFFFF"/>
                </a:solidFill>
                <a:latin typeface="Arial"/>
                <a:cs typeface="Arial"/>
              </a:rPr>
              <a:t>GDIP</a:t>
            </a:r>
            <a:endParaRPr sz="700">
              <a:latin typeface="Arial"/>
              <a:cs typeface="Arial"/>
            </a:endParaRPr>
          </a:p>
        </p:txBody>
      </p:sp>
      <p:sp>
        <p:nvSpPr>
          <p:cNvPr id="123" name="object 123" descr=""/>
          <p:cNvSpPr/>
          <p:nvPr/>
        </p:nvSpPr>
        <p:spPr>
          <a:xfrm>
            <a:off x="10961369" y="1354836"/>
            <a:ext cx="627380" cy="432434"/>
          </a:xfrm>
          <a:custGeom>
            <a:avLst/>
            <a:gdLst/>
            <a:ahLst/>
            <a:cxnLst/>
            <a:rect l="l" t="t" r="r" b="b"/>
            <a:pathLst>
              <a:path w="627379" h="432435">
                <a:moveTo>
                  <a:pt x="627126" y="0"/>
                </a:moveTo>
                <a:lnTo>
                  <a:pt x="0" y="0"/>
                </a:lnTo>
                <a:lnTo>
                  <a:pt x="0" y="432053"/>
                </a:lnTo>
                <a:lnTo>
                  <a:pt x="627126" y="432053"/>
                </a:lnTo>
                <a:lnTo>
                  <a:pt x="627126" y="0"/>
                </a:lnTo>
                <a:close/>
              </a:path>
            </a:pathLst>
          </a:custGeom>
          <a:solidFill>
            <a:srgbClr val="55555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4" name="object 124" descr=""/>
          <p:cNvSpPr txBox="1"/>
          <p:nvPr/>
        </p:nvSpPr>
        <p:spPr>
          <a:xfrm>
            <a:off x="11052302" y="1448561"/>
            <a:ext cx="446405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36830">
              <a:lnSpc>
                <a:spcPct val="100000"/>
              </a:lnSpc>
              <a:spcBef>
                <a:spcPts val="100"/>
              </a:spcBef>
            </a:pPr>
            <a:r>
              <a:rPr dirty="0" sz="700" spc="-10" b="1">
                <a:solidFill>
                  <a:srgbClr val="FFFFFF"/>
                </a:solidFill>
                <a:latin typeface="Arial"/>
                <a:cs typeface="Arial"/>
              </a:rPr>
              <a:t>Chinese</a:t>
            </a:r>
            <a:r>
              <a:rPr dirty="0" sz="700" spc="5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 spc="-10" b="1">
                <a:solidFill>
                  <a:srgbClr val="FFFFFF"/>
                </a:solidFill>
                <a:latin typeface="Arial"/>
                <a:cs typeface="Arial"/>
              </a:rPr>
              <a:t>Subsidies</a:t>
            </a:r>
            <a:endParaRPr sz="700">
              <a:latin typeface="Arial"/>
              <a:cs typeface="Arial"/>
            </a:endParaRPr>
          </a:p>
        </p:txBody>
      </p:sp>
      <p:grpSp>
        <p:nvGrpSpPr>
          <p:cNvPr id="125" name="object 125" descr=""/>
          <p:cNvGrpSpPr/>
          <p:nvPr/>
        </p:nvGrpSpPr>
        <p:grpSpPr>
          <a:xfrm>
            <a:off x="9413113" y="1289430"/>
            <a:ext cx="632460" cy="661670"/>
            <a:chOff x="9413113" y="1289430"/>
            <a:chExt cx="632460" cy="661670"/>
          </a:xfrm>
        </p:grpSpPr>
        <p:pic>
          <p:nvPicPr>
            <p:cNvPr id="126" name="object 126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9836658" y="1840229"/>
              <a:ext cx="208788" cy="110489"/>
            </a:xfrm>
            <a:prstGeom prst="rect">
              <a:avLst/>
            </a:prstGeom>
          </p:spPr>
        </p:pic>
        <p:pic>
          <p:nvPicPr>
            <p:cNvPr id="127" name="object 127" descr="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9413113" y="1289430"/>
              <a:ext cx="178815" cy="181864"/>
            </a:xfrm>
            <a:prstGeom prst="rect">
              <a:avLst/>
            </a:prstGeom>
          </p:spPr>
        </p:pic>
      </p:grpSp>
      <p:grpSp>
        <p:nvGrpSpPr>
          <p:cNvPr id="128" name="object 128" descr=""/>
          <p:cNvGrpSpPr/>
          <p:nvPr/>
        </p:nvGrpSpPr>
        <p:grpSpPr>
          <a:xfrm>
            <a:off x="10156825" y="1289430"/>
            <a:ext cx="640080" cy="661670"/>
            <a:chOff x="10156825" y="1289430"/>
            <a:chExt cx="640080" cy="661670"/>
          </a:xfrm>
        </p:grpSpPr>
        <p:pic>
          <p:nvPicPr>
            <p:cNvPr id="129" name="object 129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0587990" y="1840229"/>
              <a:ext cx="208788" cy="110489"/>
            </a:xfrm>
            <a:prstGeom prst="rect">
              <a:avLst/>
            </a:prstGeom>
          </p:spPr>
        </p:pic>
        <p:pic>
          <p:nvPicPr>
            <p:cNvPr id="130" name="object 130" descr="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0156825" y="1289430"/>
              <a:ext cx="178053" cy="181864"/>
            </a:xfrm>
            <a:prstGeom prst="rect">
              <a:avLst/>
            </a:prstGeom>
          </p:spPr>
        </p:pic>
      </p:grpSp>
      <p:grpSp>
        <p:nvGrpSpPr>
          <p:cNvPr id="131" name="object 131" descr=""/>
          <p:cNvGrpSpPr/>
          <p:nvPr/>
        </p:nvGrpSpPr>
        <p:grpSpPr>
          <a:xfrm>
            <a:off x="10899775" y="1289430"/>
            <a:ext cx="650875" cy="661670"/>
            <a:chOff x="10899775" y="1289430"/>
            <a:chExt cx="650875" cy="661670"/>
          </a:xfrm>
        </p:grpSpPr>
        <p:pic>
          <p:nvPicPr>
            <p:cNvPr id="132" name="object 132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1341608" y="1840229"/>
              <a:ext cx="208788" cy="110489"/>
            </a:xfrm>
            <a:prstGeom prst="rect">
              <a:avLst/>
            </a:prstGeom>
          </p:spPr>
        </p:pic>
        <p:pic>
          <p:nvPicPr>
            <p:cNvPr id="133" name="object 133" descr="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0899775" y="1289430"/>
              <a:ext cx="178816" cy="181864"/>
            </a:xfrm>
            <a:prstGeom prst="rect">
              <a:avLst/>
            </a:prstGeom>
          </p:spPr>
        </p:pic>
      </p:grpSp>
      <p:sp>
        <p:nvSpPr>
          <p:cNvPr id="134" name="object 134" descr=""/>
          <p:cNvSpPr txBox="1"/>
          <p:nvPr/>
        </p:nvSpPr>
        <p:spPr>
          <a:xfrm>
            <a:off x="9455150" y="1287525"/>
            <a:ext cx="1583690" cy="178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55650" algn="l"/>
                <a:tab pos="1499235" algn="l"/>
              </a:tabLst>
            </a:pPr>
            <a:r>
              <a:rPr dirty="0" sz="1000" spc="-50" b="1">
                <a:solidFill>
                  <a:srgbClr val="FFFFFF"/>
                </a:solidFill>
                <a:latin typeface="Arial"/>
                <a:cs typeface="Arial"/>
              </a:rPr>
              <a:t>1</a:t>
            </a:r>
            <a:r>
              <a:rPr dirty="0" sz="1000" b="1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dirty="0" sz="1000" spc="-50" b="1">
                <a:solidFill>
                  <a:srgbClr val="FFFFFF"/>
                </a:solidFill>
                <a:latin typeface="Arial"/>
                <a:cs typeface="Arial"/>
              </a:rPr>
              <a:t>3</a:t>
            </a:r>
            <a:r>
              <a:rPr dirty="0" sz="1000" b="1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dirty="0" sz="1000" spc="-50" b="1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1000">
              <a:latin typeface="Arial"/>
              <a:cs typeface="Arial"/>
            </a:endParaRPr>
          </a:p>
        </p:txBody>
      </p:sp>
      <p:sp>
        <p:nvSpPr>
          <p:cNvPr id="135" name="object 135" descr=""/>
          <p:cNvSpPr txBox="1"/>
          <p:nvPr/>
        </p:nvSpPr>
        <p:spPr>
          <a:xfrm>
            <a:off x="575493" y="2772961"/>
            <a:ext cx="153670" cy="387985"/>
          </a:xfrm>
          <a:prstGeom prst="rect">
            <a:avLst/>
          </a:prstGeom>
        </p:spPr>
        <p:txBody>
          <a:bodyPr wrap="square" lIns="0" tIns="1905" rIns="0" bIns="0" rtlCol="0" vert="vert27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In</a:t>
            </a:r>
            <a:r>
              <a:rPr dirty="0" sz="900" spc="-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$</a:t>
            </a:r>
            <a:r>
              <a:rPr dirty="0" sz="900" spc="-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 spc="-25">
                <a:solidFill>
                  <a:srgbClr val="03234D"/>
                </a:solidFill>
                <a:latin typeface="Arial MT"/>
                <a:cs typeface="Arial MT"/>
              </a:rPr>
              <a:t>Bn</a:t>
            </a:r>
            <a:endParaRPr sz="900">
              <a:latin typeface="Arial MT"/>
              <a:cs typeface="Arial MT"/>
            </a:endParaRPr>
          </a:p>
        </p:txBody>
      </p:sp>
      <p:pic>
        <p:nvPicPr>
          <p:cNvPr id="136" name="object 136" descr="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5478017" y="1529333"/>
            <a:ext cx="3291840" cy="56387"/>
          </a:xfrm>
          <a:prstGeom prst="rect">
            <a:avLst/>
          </a:prstGeom>
        </p:spPr>
      </p:pic>
      <p:grpSp>
        <p:nvGrpSpPr>
          <p:cNvPr id="137" name="object 137" descr=""/>
          <p:cNvGrpSpPr/>
          <p:nvPr/>
        </p:nvGrpSpPr>
        <p:grpSpPr>
          <a:xfrm>
            <a:off x="4025646" y="4529328"/>
            <a:ext cx="1645920" cy="1595755"/>
            <a:chOff x="4025646" y="4529328"/>
            <a:chExt cx="1645920" cy="1595755"/>
          </a:xfrm>
        </p:grpSpPr>
        <p:sp>
          <p:nvSpPr>
            <p:cNvPr id="138" name="object 138" descr=""/>
            <p:cNvSpPr/>
            <p:nvPr/>
          </p:nvSpPr>
          <p:spPr>
            <a:xfrm>
              <a:off x="4044696" y="4548378"/>
              <a:ext cx="1607820" cy="1557655"/>
            </a:xfrm>
            <a:custGeom>
              <a:avLst/>
              <a:gdLst/>
              <a:ahLst/>
              <a:cxnLst/>
              <a:rect l="l" t="t" r="r" b="b"/>
              <a:pathLst>
                <a:path w="1607820" h="1557654">
                  <a:moveTo>
                    <a:pt x="0" y="778764"/>
                  </a:moveTo>
                  <a:lnTo>
                    <a:pt x="1467" y="731318"/>
                  </a:lnTo>
                  <a:lnTo>
                    <a:pt x="5812" y="684626"/>
                  </a:lnTo>
                  <a:lnTo>
                    <a:pt x="12951" y="638767"/>
                  </a:lnTo>
                  <a:lnTo>
                    <a:pt x="22801" y="593823"/>
                  </a:lnTo>
                  <a:lnTo>
                    <a:pt x="35276" y="549876"/>
                  </a:lnTo>
                  <a:lnTo>
                    <a:pt x="50294" y="507008"/>
                  </a:lnTo>
                  <a:lnTo>
                    <a:pt x="67769" y="465298"/>
                  </a:lnTo>
                  <a:lnTo>
                    <a:pt x="87617" y="424830"/>
                  </a:lnTo>
                  <a:lnTo>
                    <a:pt x="109756" y="385684"/>
                  </a:lnTo>
                  <a:lnTo>
                    <a:pt x="134100" y="347942"/>
                  </a:lnTo>
                  <a:lnTo>
                    <a:pt x="160565" y="311686"/>
                  </a:lnTo>
                  <a:lnTo>
                    <a:pt x="189067" y="276995"/>
                  </a:lnTo>
                  <a:lnTo>
                    <a:pt x="219523" y="243953"/>
                  </a:lnTo>
                  <a:lnTo>
                    <a:pt x="251848" y="212641"/>
                  </a:lnTo>
                  <a:lnTo>
                    <a:pt x="285959" y="183139"/>
                  </a:lnTo>
                  <a:lnTo>
                    <a:pt x="321770" y="155529"/>
                  </a:lnTo>
                  <a:lnTo>
                    <a:pt x="359198" y="129893"/>
                  </a:lnTo>
                  <a:lnTo>
                    <a:pt x="398159" y="106313"/>
                  </a:lnTo>
                  <a:lnTo>
                    <a:pt x="438568" y="84868"/>
                  </a:lnTo>
                  <a:lnTo>
                    <a:pt x="480342" y="65642"/>
                  </a:lnTo>
                  <a:lnTo>
                    <a:pt x="523397" y="48715"/>
                  </a:lnTo>
                  <a:lnTo>
                    <a:pt x="567649" y="34169"/>
                  </a:lnTo>
                  <a:lnTo>
                    <a:pt x="613012" y="22085"/>
                  </a:lnTo>
                  <a:lnTo>
                    <a:pt x="659404" y="12545"/>
                  </a:lnTo>
                  <a:lnTo>
                    <a:pt x="706741" y="5629"/>
                  </a:lnTo>
                  <a:lnTo>
                    <a:pt x="754937" y="1421"/>
                  </a:lnTo>
                  <a:lnTo>
                    <a:pt x="803909" y="0"/>
                  </a:lnTo>
                  <a:lnTo>
                    <a:pt x="852882" y="1421"/>
                  </a:lnTo>
                  <a:lnTo>
                    <a:pt x="901078" y="5629"/>
                  </a:lnTo>
                  <a:lnTo>
                    <a:pt x="948415" y="12545"/>
                  </a:lnTo>
                  <a:lnTo>
                    <a:pt x="994807" y="22085"/>
                  </a:lnTo>
                  <a:lnTo>
                    <a:pt x="1040170" y="34169"/>
                  </a:lnTo>
                  <a:lnTo>
                    <a:pt x="1084422" y="48715"/>
                  </a:lnTo>
                  <a:lnTo>
                    <a:pt x="1127477" y="65642"/>
                  </a:lnTo>
                  <a:lnTo>
                    <a:pt x="1169251" y="84868"/>
                  </a:lnTo>
                  <a:lnTo>
                    <a:pt x="1209660" y="106313"/>
                  </a:lnTo>
                  <a:lnTo>
                    <a:pt x="1248621" y="129893"/>
                  </a:lnTo>
                  <a:lnTo>
                    <a:pt x="1286049" y="155529"/>
                  </a:lnTo>
                  <a:lnTo>
                    <a:pt x="1321860" y="183139"/>
                  </a:lnTo>
                  <a:lnTo>
                    <a:pt x="1355971" y="212641"/>
                  </a:lnTo>
                  <a:lnTo>
                    <a:pt x="1388296" y="243953"/>
                  </a:lnTo>
                  <a:lnTo>
                    <a:pt x="1418752" y="276995"/>
                  </a:lnTo>
                  <a:lnTo>
                    <a:pt x="1447254" y="311686"/>
                  </a:lnTo>
                  <a:lnTo>
                    <a:pt x="1473719" y="347942"/>
                  </a:lnTo>
                  <a:lnTo>
                    <a:pt x="1498063" y="385684"/>
                  </a:lnTo>
                  <a:lnTo>
                    <a:pt x="1520202" y="424830"/>
                  </a:lnTo>
                  <a:lnTo>
                    <a:pt x="1540050" y="465298"/>
                  </a:lnTo>
                  <a:lnTo>
                    <a:pt x="1557525" y="507008"/>
                  </a:lnTo>
                  <a:lnTo>
                    <a:pt x="1572543" y="549876"/>
                  </a:lnTo>
                  <a:lnTo>
                    <a:pt x="1585018" y="593823"/>
                  </a:lnTo>
                  <a:lnTo>
                    <a:pt x="1594868" y="638767"/>
                  </a:lnTo>
                  <a:lnTo>
                    <a:pt x="1602007" y="684626"/>
                  </a:lnTo>
                  <a:lnTo>
                    <a:pt x="1606352" y="731318"/>
                  </a:lnTo>
                  <a:lnTo>
                    <a:pt x="1607819" y="778764"/>
                  </a:lnTo>
                  <a:lnTo>
                    <a:pt x="1606352" y="826203"/>
                  </a:lnTo>
                  <a:lnTo>
                    <a:pt x="1602007" y="872892"/>
                  </a:lnTo>
                  <a:lnTo>
                    <a:pt x="1594868" y="918747"/>
                  </a:lnTo>
                  <a:lnTo>
                    <a:pt x="1585018" y="963688"/>
                  </a:lnTo>
                  <a:lnTo>
                    <a:pt x="1572543" y="1007632"/>
                  </a:lnTo>
                  <a:lnTo>
                    <a:pt x="1557525" y="1050499"/>
                  </a:lnTo>
                  <a:lnTo>
                    <a:pt x="1540050" y="1092207"/>
                  </a:lnTo>
                  <a:lnTo>
                    <a:pt x="1520202" y="1132674"/>
                  </a:lnTo>
                  <a:lnTo>
                    <a:pt x="1498063" y="1171820"/>
                  </a:lnTo>
                  <a:lnTo>
                    <a:pt x="1473719" y="1209562"/>
                  </a:lnTo>
                  <a:lnTo>
                    <a:pt x="1447254" y="1245820"/>
                  </a:lnTo>
                  <a:lnTo>
                    <a:pt x="1418752" y="1280511"/>
                  </a:lnTo>
                  <a:lnTo>
                    <a:pt x="1388296" y="1313554"/>
                  </a:lnTo>
                  <a:lnTo>
                    <a:pt x="1355971" y="1344868"/>
                  </a:lnTo>
                  <a:lnTo>
                    <a:pt x="1321860" y="1374372"/>
                  </a:lnTo>
                  <a:lnTo>
                    <a:pt x="1286049" y="1401983"/>
                  </a:lnTo>
                  <a:lnTo>
                    <a:pt x="1248621" y="1427620"/>
                  </a:lnTo>
                  <a:lnTo>
                    <a:pt x="1209660" y="1451203"/>
                  </a:lnTo>
                  <a:lnTo>
                    <a:pt x="1169251" y="1472649"/>
                  </a:lnTo>
                  <a:lnTo>
                    <a:pt x="1127477" y="1491877"/>
                  </a:lnTo>
                  <a:lnTo>
                    <a:pt x="1084422" y="1508806"/>
                  </a:lnTo>
                  <a:lnTo>
                    <a:pt x="1040170" y="1523354"/>
                  </a:lnTo>
                  <a:lnTo>
                    <a:pt x="994807" y="1535439"/>
                  </a:lnTo>
                  <a:lnTo>
                    <a:pt x="948415" y="1544981"/>
                  </a:lnTo>
                  <a:lnTo>
                    <a:pt x="901078" y="1551897"/>
                  </a:lnTo>
                  <a:lnTo>
                    <a:pt x="852882" y="1556106"/>
                  </a:lnTo>
                  <a:lnTo>
                    <a:pt x="803909" y="1557528"/>
                  </a:lnTo>
                  <a:lnTo>
                    <a:pt x="754937" y="1556106"/>
                  </a:lnTo>
                  <a:lnTo>
                    <a:pt x="706741" y="1551897"/>
                  </a:lnTo>
                  <a:lnTo>
                    <a:pt x="659404" y="1544981"/>
                  </a:lnTo>
                  <a:lnTo>
                    <a:pt x="613012" y="1535439"/>
                  </a:lnTo>
                  <a:lnTo>
                    <a:pt x="567649" y="1523354"/>
                  </a:lnTo>
                  <a:lnTo>
                    <a:pt x="523397" y="1508806"/>
                  </a:lnTo>
                  <a:lnTo>
                    <a:pt x="480342" y="1491877"/>
                  </a:lnTo>
                  <a:lnTo>
                    <a:pt x="438568" y="1472649"/>
                  </a:lnTo>
                  <a:lnTo>
                    <a:pt x="398159" y="1451203"/>
                  </a:lnTo>
                  <a:lnTo>
                    <a:pt x="359198" y="1427620"/>
                  </a:lnTo>
                  <a:lnTo>
                    <a:pt x="321770" y="1401983"/>
                  </a:lnTo>
                  <a:lnTo>
                    <a:pt x="285959" y="1374372"/>
                  </a:lnTo>
                  <a:lnTo>
                    <a:pt x="251848" y="1344868"/>
                  </a:lnTo>
                  <a:lnTo>
                    <a:pt x="219523" y="1313554"/>
                  </a:lnTo>
                  <a:lnTo>
                    <a:pt x="189067" y="1280511"/>
                  </a:lnTo>
                  <a:lnTo>
                    <a:pt x="160565" y="1245820"/>
                  </a:lnTo>
                  <a:lnTo>
                    <a:pt x="134100" y="1209562"/>
                  </a:lnTo>
                  <a:lnTo>
                    <a:pt x="109756" y="1171820"/>
                  </a:lnTo>
                  <a:lnTo>
                    <a:pt x="87617" y="1132674"/>
                  </a:lnTo>
                  <a:lnTo>
                    <a:pt x="67769" y="1092207"/>
                  </a:lnTo>
                  <a:lnTo>
                    <a:pt x="50294" y="1050499"/>
                  </a:lnTo>
                  <a:lnTo>
                    <a:pt x="35276" y="1007632"/>
                  </a:lnTo>
                  <a:lnTo>
                    <a:pt x="22801" y="963688"/>
                  </a:lnTo>
                  <a:lnTo>
                    <a:pt x="12951" y="918747"/>
                  </a:lnTo>
                  <a:lnTo>
                    <a:pt x="5812" y="872892"/>
                  </a:lnTo>
                  <a:lnTo>
                    <a:pt x="1467" y="826203"/>
                  </a:lnTo>
                  <a:lnTo>
                    <a:pt x="0" y="778764"/>
                  </a:lnTo>
                  <a:close/>
                </a:path>
              </a:pathLst>
            </a:custGeom>
            <a:ln w="38100">
              <a:solidFill>
                <a:srgbClr val="00CE9D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39" name="object 13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553712" y="5027010"/>
              <a:ext cx="584453" cy="546924"/>
            </a:xfrm>
            <a:prstGeom prst="rect">
              <a:avLst/>
            </a:prstGeom>
          </p:spPr>
        </p:pic>
      </p:grpSp>
      <p:sp>
        <p:nvSpPr>
          <p:cNvPr id="140" name="object 140" descr=""/>
          <p:cNvSpPr/>
          <p:nvPr/>
        </p:nvSpPr>
        <p:spPr>
          <a:xfrm>
            <a:off x="4759452" y="5297423"/>
            <a:ext cx="177800" cy="156210"/>
          </a:xfrm>
          <a:custGeom>
            <a:avLst/>
            <a:gdLst/>
            <a:ahLst/>
            <a:cxnLst/>
            <a:rect l="l" t="t" r="r" b="b"/>
            <a:pathLst>
              <a:path w="177800" h="156210">
                <a:moveTo>
                  <a:pt x="177546" y="0"/>
                </a:moveTo>
                <a:lnTo>
                  <a:pt x="0" y="0"/>
                </a:lnTo>
                <a:lnTo>
                  <a:pt x="0" y="156209"/>
                </a:lnTo>
                <a:lnTo>
                  <a:pt x="177546" y="156209"/>
                </a:lnTo>
                <a:lnTo>
                  <a:pt x="17754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1" name="object 141" descr=""/>
          <p:cNvSpPr txBox="1"/>
          <p:nvPr/>
        </p:nvSpPr>
        <p:spPr>
          <a:xfrm>
            <a:off x="4716017" y="5294629"/>
            <a:ext cx="25400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 b="1">
                <a:solidFill>
                  <a:srgbClr val="03234D"/>
                </a:solidFill>
                <a:latin typeface="Arial"/>
                <a:cs typeface="Arial"/>
              </a:rPr>
              <a:t>VPP</a:t>
            </a:r>
            <a:endParaRPr sz="900">
              <a:latin typeface="Arial"/>
              <a:cs typeface="Arial"/>
            </a:endParaRPr>
          </a:p>
        </p:txBody>
      </p:sp>
      <p:grpSp>
        <p:nvGrpSpPr>
          <p:cNvPr id="142" name="object 142" descr=""/>
          <p:cNvGrpSpPr/>
          <p:nvPr/>
        </p:nvGrpSpPr>
        <p:grpSpPr>
          <a:xfrm>
            <a:off x="3512820" y="4017275"/>
            <a:ext cx="2670175" cy="1957070"/>
            <a:chOff x="3512820" y="4017275"/>
            <a:chExt cx="2670175" cy="1957070"/>
          </a:xfrm>
        </p:grpSpPr>
        <p:pic>
          <p:nvPicPr>
            <p:cNvPr id="143" name="object 14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860292" y="4302252"/>
              <a:ext cx="331470" cy="323850"/>
            </a:xfrm>
            <a:prstGeom prst="rect">
              <a:avLst/>
            </a:prstGeom>
          </p:spPr>
        </p:pic>
        <p:pic>
          <p:nvPicPr>
            <p:cNvPr id="144" name="object 144" descr="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5687568" y="5629808"/>
              <a:ext cx="358901" cy="289956"/>
            </a:xfrm>
            <a:prstGeom prst="rect">
              <a:avLst/>
            </a:prstGeom>
          </p:spPr>
        </p:pic>
        <p:pic>
          <p:nvPicPr>
            <p:cNvPr id="145" name="object 14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512820" y="5004054"/>
              <a:ext cx="334517" cy="316991"/>
            </a:xfrm>
            <a:prstGeom prst="rect">
              <a:avLst/>
            </a:prstGeom>
          </p:spPr>
        </p:pic>
        <p:pic>
          <p:nvPicPr>
            <p:cNvPr id="146" name="object 146" descr="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5844540" y="5011674"/>
              <a:ext cx="338327" cy="315467"/>
            </a:xfrm>
            <a:prstGeom prst="rect">
              <a:avLst/>
            </a:prstGeom>
          </p:spPr>
        </p:pic>
        <p:pic>
          <p:nvPicPr>
            <p:cNvPr id="147" name="object 147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4711446" y="4017275"/>
              <a:ext cx="312420" cy="307074"/>
            </a:xfrm>
            <a:prstGeom prst="rect">
              <a:avLst/>
            </a:prstGeom>
          </p:spPr>
        </p:pic>
        <p:pic>
          <p:nvPicPr>
            <p:cNvPr id="148" name="object 14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677564" y="5642000"/>
              <a:ext cx="331927" cy="331927"/>
            </a:xfrm>
            <a:prstGeom prst="rect">
              <a:avLst/>
            </a:prstGeom>
          </p:spPr>
        </p:pic>
      </p:grpSp>
      <p:sp>
        <p:nvSpPr>
          <p:cNvPr id="149" name="object 149" descr=""/>
          <p:cNvSpPr txBox="1"/>
          <p:nvPr/>
        </p:nvSpPr>
        <p:spPr>
          <a:xfrm>
            <a:off x="4495291" y="4319016"/>
            <a:ext cx="73596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Electricity</a:t>
            </a:r>
            <a:r>
              <a:rPr dirty="0" sz="900" spc="-4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 spc="-20">
                <a:solidFill>
                  <a:srgbClr val="03234D"/>
                </a:solidFill>
                <a:latin typeface="Arial MT"/>
                <a:cs typeface="Arial MT"/>
              </a:rPr>
              <a:t>grid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150" name="object 150" descr=""/>
          <p:cNvSpPr txBox="1"/>
          <p:nvPr/>
        </p:nvSpPr>
        <p:spPr>
          <a:xfrm>
            <a:off x="5588508" y="4697221"/>
            <a:ext cx="60325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Wind</a:t>
            </a:r>
            <a:r>
              <a:rPr dirty="0" sz="90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 spc="-10">
                <a:solidFill>
                  <a:srgbClr val="03234D"/>
                </a:solidFill>
                <a:latin typeface="Arial MT"/>
                <a:cs typeface="Arial MT"/>
              </a:rPr>
              <a:t>farms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151" name="object 151" descr=""/>
          <p:cNvSpPr txBox="1"/>
          <p:nvPr/>
        </p:nvSpPr>
        <p:spPr>
          <a:xfrm>
            <a:off x="5515864" y="5923788"/>
            <a:ext cx="65976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Solar</a:t>
            </a:r>
            <a:r>
              <a:rPr dirty="0" sz="90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 spc="-10">
                <a:solidFill>
                  <a:srgbClr val="03234D"/>
                </a:solidFill>
                <a:latin typeface="Arial MT"/>
                <a:cs typeface="Arial MT"/>
              </a:rPr>
              <a:t>panels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152" name="object 152" descr=""/>
          <p:cNvSpPr txBox="1"/>
          <p:nvPr/>
        </p:nvSpPr>
        <p:spPr>
          <a:xfrm>
            <a:off x="5763259" y="5338826"/>
            <a:ext cx="49530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>
                <a:solidFill>
                  <a:srgbClr val="03234D"/>
                </a:solidFill>
                <a:latin typeface="Arial MT"/>
                <a:cs typeface="Arial MT"/>
              </a:rPr>
              <a:t>Factories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153" name="object 153" descr=""/>
          <p:cNvSpPr txBox="1"/>
          <p:nvPr/>
        </p:nvSpPr>
        <p:spPr>
          <a:xfrm>
            <a:off x="3932173" y="4664202"/>
            <a:ext cx="17780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>
                <a:solidFill>
                  <a:srgbClr val="03234D"/>
                </a:solidFill>
                <a:latin typeface="Arial MT"/>
                <a:cs typeface="Arial MT"/>
              </a:rPr>
              <a:t>EV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154" name="object 154" descr=""/>
          <p:cNvSpPr txBox="1"/>
          <p:nvPr/>
        </p:nvSpPr>
        <p:spPr>
          <a:xfrm>
            <a:off x="3598926" y="5955538"/>
            <a:ext cx="58991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55880">
              <a:lnSpc>
                <a:spcPct val="100000"/>
              </a:lnSpc>
              <a:spcBef>
                <a:spcPts val="100"/>
              </a:spcBef>
            </a:pPr>
            <a:r>
              <a:rPr dirty="0" sz="900" spc="-10">
                <a:solidFill>
                  <a:srgbClr val="03234D"/>
                </a:solidFill>
                <a:latin typeface="Arial MT"/>
                <a:cs typeface="Arial MT"/>
              </a:rPr>
              <a:t>External information</a:t>
            </a:r>
            <a:endParaRPr sz="900">
              <a:latin typeface="Arial MT"/>
              <a:cs typeface="Arial MT"/>
            </a:endParaRPr>
          </a:p>
        </p:txBody>
      </p:sp>
      <p:grpSp>
        <p:nvGrpSpPr>
          <p:cNvPr id="155" name="object 155" descr=""/>
          <p:cNvGrpSpPr/>
          <p:nvPr/>
        </p:nvGrpSpPr>
        <p:grpSpPr>
          <a:xfrm>
            <a:off x="3948810" y="4204715"/>
            <a:ext cx="2087245" cy="2058670"/>
            <a:chOff x="3948810" y="4204715"/>
            <a:chExt cx="2087245" cy="2058670"/>
          </a:xfrm>
        </p:grpSpPr>
        <p:sp>
          <p:nvSpPr>
            <p:cNvPr id="156" name="object 156" descr=""/>
            <p:cNvSpPr/>
            <p:nvPr/>
          </p:nvSpPr>
          <p:spPr>
            <a:xfrm>
              <a:off x="5165978" y="5197220"/>
              <a:ext cx="586740" cy="118110"/>
            </a:xfrm>
            <a:custGeom>
              <a:avLst/>
              <a:gdLst/>
              <a:ahLst/>
              <a:cxnLst/>
              <a:rect l="l" t="t" r="r" b="b"/>
              <a:pathLst>
                <a:path w="586739" h="118110">
                  <a:moveTo>
                    <a:pt x="59055" y="0"/>
                  </a:moveTo>
                  <a:lnTo>
                    <a:pt x="0" y="59054"/>
                  </a:lnTo>
                  <a:lnTo>
                    <a:pt x="59055" y="118109"/>
                  </a:lnTo>
                  <a:lnTo>
                    <a:pt x="59055" y="88518"/>
                  </a:lnTo>
                  <a:lnTo>
                    <a:pt x="586740" y="88518"/>
                  </a:lnTo>
                  <a:lnTo>
                    <a:pt x="586740" y="29463"/>
                  </a:lnTo>
                  <a:lnTo>
                    <a:pt x="59055" y="29463"/>
                  </a:lnTo>
                  <a:lnTo>
                    <a:pt x="59055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7" name="object 157" descr=""/>
            <p:cNvSpPr/>
            <p:nvPr/>
          </p:nvSpPr>
          <p:spPr>
            <a:xfrm>
              <a:off x="5165978" y="5197220"/>
              <a:ext cx="586740" cy="118110"/>
            </a:xfrm>
            <a:custGeom>
              <a:avLst/>
              <a:gdLst/>
              <a:ahLst/>
              <a:cxnLst/>
              <a:rect l="l" t="t" r="r" b="b"/>
              <a:pathLst>
                <a:path w="586739" h="118110">
                  <a:moveTo>
                    <a:pt x="59055" y="0"/>
                  </a:moveTo>
                  <a:lnTo>
                    <a:pt x="0" y="59054"/>
                  </a:lnTo>
                  <a:lnTo>
                    <a:pt x="59055" y="118109"/>
                  </a:lnTo>
                  <a:lnTo>
                    <a:pt x="59055" y="88518"/>
                  </a:lnTo>
                  <a:lnTo>
                    <a:pt x="586740" y="88518"/>
                  </a:lnTo>
                  <a:lnTo>
                    <a:pt x="586740" y="29463"/>
                  </a:lnTo>
                  <a:lnTo>
                    <a:pt x="59055" y="29463"/>
                  </a:lnTo>
                  <a:lnTo>
                    <a:pt x="59055" y="0"/>
                  </a:lnTo>
                  <a:close/>
                </a:path>
              </a:pathLst>
            </a:custGeom>
            <a:ln w="12700">
              <a:solidFill>
                <a:srgbClr val="010027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8" name="object 158" descr=""/>
            <p:cNvSpPr/>
            <p:nvPr/>
          </p:nvSpPr>
          <p:spPr>
            <a:xfrm>
              <a:off x="3955160" y="5197220"/>
              <a:ext cx="586740" cy="118110"/>
            </a:xfrm>
            <a:custGeom>
              <a:avLst/>
              <a:gdLst/>
              <a:ahLst/>
              <a:cxnLst/>
              <a:rect l="l" t="t" r="r" b="b"/>
              <a:pathLst>
                <a:path w="586739" h="118110">
                  <a:moveTo>
                    <a:pt x="527685" y="0"/>
                  </a:moveTo>
                  <a:lnTo>
                    <a:pt x="527685" y="29463"/>
                  </a:lnTo>
                  <a:lnTo>
                    <a:pt x="0" y="29463"/>
                  </a:lnTo>
                  <a:lnTo>
                    <a:pt x="0" y="88518"/>
                  </a:lnTo>
                  <a:lnTo>
                    <a:pt x="527685" y="88518"/>
                  </a:lnTo>
                  <a:lnTo>
                    <a:pt x="527685" y="118109"/>
                  </a:lnTo>
                  <a:lnTo>
                    <a:pt x="586739" y="59054"/>
                  </a:lnTo>
                  <a:lnTo>
                    <a:pt x="527685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9" name="object 159" descr=""/>
            <p:cNvSpPr/>
            <p:nvPr/>
          </p:nvSpPr>
          <p:spPr>
            <a:xfrm>
              <a:off x="3955160" y="5197220"/>
              <a:ext cx="586740" cy="118110"/>
            </a:xfrm>
            <a:custGeom>
              <a:avLst/>
              <a:gdLst/>
              <a:ahLst/>
              <a:cxnLst/>
              <a:rect l="l" t="t" r="r" b="b"/>
              <a:pathLst>
                <a:path w="586739" h="118110">
                  <a:moveTo>
                    <a:pt x="527685" y="118109"/>
                  </a:moveTo>
                  <a:lnTo>
                    <a:pt x="586739" y="59054"/>
                  </a:lnTo>
                  <a:lnTo>
                    <a:pt x="527685" y="0"/>
                  </a:lnTo>
                  <a:lnTo>
                    <a:pt x="527685" y="29463"/>
                  </a:lnTo>
                  <a:lnTo>
                    <a:pt x="0" y="29463"/>
                  </a:lnTo>
                  <a:lnTo>
                    <a:pt x="0" y="88518"/>
                  </a:lnTo>
                  <a:lnTo>
                    <a:pt x="527685" y="88518"/>
                  </a:lnTo>
                  <a:lnTo>
                    <a:pt x="527685" y="118109"/>
                  </a:lnTo>
                  <a:close/>
                </a:path>
              </a:pathLst>
            </a:custGeom>
            <a:ln w="12700">
              <a:solidFill>
                <a:srgbClr val="010027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0" name="object 160" descr=""/>
            <p:cNvSpPr/>
            <p:nvPr/>
          </p:nvSpPr>
          <p:spPr>
            <a:xfrm>
              <a:off x="4781549" y="4483607"/>
              <a:ext cx="134620" cy="475615"/>
            </a:xfrm>
            <a:custGeom>
              <a:avLst/>
              <a:gdLst/>
              <a:ahLst/>
              <a:cxnLst/>
              <a:rect l="l" t="t" r="r" b="b"/>
              <a:pathLst>
                <a:path w="134620" h="475614">
                  <a:moveTo>
                    <a:pt x="67055" y="0"/>
                  </a:moveTo>
                  <a:lnTo>
                    <a:pt x="0" y="67056"/>
                  </a:lnTo>
                  <a:lnTo>
                    <a:pt x="33527" y="67056"/>
                  </a:lnTo>
                  <a:lnTo>
                    <a:pt x="33527" y="475488"/>
                  </a:lnTo>
                  <a:lnTo>
                    <a:pt x="100584" y="475488"/>
                  </a:lnTo>
                  <a:lnTo>
                    <a:pt x="100584" y="67056"/>
                  </a:lnTo>
                  <a:lnTo>
                    <a:pt x="134112" y="67056"/>
                  </a:lnTo>
                  <a:lnTo>
                    <a:pt x="67055" y="0"/>
                  </a:lnTo>
                  <a:close/>
                </a:path>
              </a:pathLst>
            </a:custGeom>
            <a:solidFill>
              <a:srgbClr val="0100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1" name="object 161" descr=""/>
            <p:cNvSpPr/>
            <p:nvPr/>
          </p:nvSpPr>
          <p:spPr>
            <a:xfrm>
              <a:off x="5076316" y="4637277"/>
              <a:ext cx="497840" cy="348615"/>
            </a:xfrm>
            <a:custGeom>
              <a:avLst/>
              <a:gdLst/>
              <a:ahLst/>
              <a:cxnLst/>
              <a:rect l="l" t="t" r="r" b="b"/>
              <a:pathLst>
                <a:path w="497839" h="348614">
                  <a:moveTo>
                    <a:pt x="464947" y="0"/>
                  </a:moveTo>
                  <a:lnTo>
                    <a:pt x="35433" y="271145"/>
                  </a:lnTo>
                  <a:lnTo>
                    <a:pt x="19050" y="245364"/>
                  </a:lnTo>
                  <a:lnTo>
                    <a:pt x="0" y="329565"/>
                  </a:lnTo>
                  <a:lnTo>
                    <a:pt x="84200" y="348615"/>
                  </a:lnTo>
                  <a:lnTo>
                    <a:pt x="67945" y="322834"/>
                  </a:lnTo>
                  <a:lnTo>
                    <a:pt x="497459" y="51689"/>
                  </a:lnTo>
                  <a:lnTo>
                    <a:pt x="464947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2" name="object 162" descr=""/>
            <p:cNvSpPr/>
            <p:nvPr/>
          </p:nvSpPr>
          <p:spPr>
            <a:xfrm>
              <a:off x="5076316" y="4637277"/>
              <a:ext cx="497840" cy="348615"/>
            </a:xfrm>
            <a:custGeom>
              <a:avLst/>
              <a:gdLst/>
              <a:ahLst/>
              <a:cxnLst/>
              <a:rect l="l" t="t" r="r" b="b"/>
              <a:pathLst>
                <a:path w="497839" h="348614">
                  <a:moveTo>
                    <a:pt x="84200" y="348615"/>
                  </a:moveTo>
                  <a:lnTo>
                    <a:pt x="0" y="329565"/>
                  </a:lnTo>
                  <a:lnTo>
                    <a:pt x="19050" y="245364"/>
                  </a:lnTo>
                  <a:lnTo>
                    <a:pt x="35433" y="271145"/>
                  </a:lnTo>
                  <a:lnTo>
                    <a:pt x="464947" y="0"/>
                  </a:lnTo>
                  <a:lnTo>
                    <a:pt x="497459" y="51689"/>
                  </a:lnTo>
                  <a:lnTo>
                    <a:pt x="67945" y="322834"/>
                  </a:lnTo>
                  <a:lnTo>
                    <a:pt x="84200" y="348615"/>
                  </a:lnTo>
                  <a:close/>
                </a:path>
              </a:pathLst>
            </a:custGeom>
            <a:ln w="12700">
              <a:solidFill>
                <a:srgbClr val="010027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3" name="object 163" descr=""/>
            <p:cNvSpPr/>
            <p:nvPr/>
          </p:nvSpPr>
          <p:spPr>
            <a:xfrm>
              <a:off x="4193158" y="4593335"/>
              <a:ext cx="465455" cy="411480"/>
            </a:xfrm>
            <a:custGeom>
              <a:avLst/>
              <a:gdLst/>
              <a:ahLst/>
              <a:cxnLst/>
              <a:rect l="l" t="t" r="r" b="b"/>
              <a:pathLst>
                <a:path w="465454" h="411479">
                  <a:moveTo>
                    <a:pt x="38607" y="0"/>
                  </a:moveTo>
                  <a:lnTo>
                    <a:pt x="0" y="45084"/>
                  </a:lnTo>
                  <a:lnTo>
                    <a:pt x="400557" y="388619"/>
                  </a:lnTo>
                  <a:lnTo>
                    <a:pt x="381253" y="411099"/>
                  </a:lnTo>
                  <a:lnTo>
                    <a:pt x="464946" y="404749"/>
                  </a:lnTo>
                  <a:lnTo>
                    <a:pt x="458469" y="321182"/>
                  </a:lnTo>
                  <a:lnTo>
                    <a:pt x="439165" y="343662"/>
                  </a:lnTo>
                  <a:lnTo>
                    <a:pt x="38607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4" name="object 164" descr=""/>
            <p:cNvSpPr/>
            <p:nvPr/>
          </p:nvSpPr>
          <p:spPr>
            <a:xfrm>
              <a:off x="4193158" y="4593335"/>
              <a:ext cx="465455" cy="411480"/>
            </a:xfrm>
            <a:custGeom>
              <a:avLst/>
              <a:gdLst/>
              <a:ahLst/>
              <a:cxnLst/>
              <a:rect l="l" t="t" r="r" b="b"/>
              <a:pathLst>
                <a:path w="465454" h="411479">
                  <a:moveTo>
                    <a:pt x="458469" y="321182"/>
                  </a:moveTo>
                  <a:lnTo>
                    <a:pt x="464946" y="404749"/>
                  </a:lnTo>
                  <a:lnTo>
                    <a:pt x="381253" y="411099"/>
                  </a:lnTo>
                  <a:lnTo>
                    <a:pt x="400557" y="388619"/>
                  </a:lnTo>
                  <a:lnTo>
                    <a:pt x="0" y="45084"/>
                  </a:lnTo>
                  <a:lnTo>
                    <a:pt x="38607" y="0"/>
                  </a:lnTo>
                  <a:lnTo>
                    <a:pt x="439165" y="343662"/>
                  </a:lnTo>
                  <a:lnTo>
                    <a:pt x="458469" y="321182"/>
                  </a:lnTo>
                  <a:close/>
                </a:path>
              </a:pathLst>
            </a:custGeom>
            <a:ln w="12700">
              <a:solidFill>
                <a:srgbClr val="010027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65" name="object 165" descr="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5752337" y="4204715"/>
              <a:ext cx="283463" cy="493775"/>
            </a:xfrm>
            <a:prstGeom prst="rect">
              <a:avLst/>
            </a:prstGeom>
          </p:spPr>
        </p:pic>
        <p:sp>
          <p:nvSpPr>
            <p:cNvPr id="166" name="object 166" descr=""/>
            <p:cNvSpPr/>
            <p:nvPr/>
          </p:nvSpPr>
          <p:spPr>
            <a:xfrm>
              <a:off x="4448936" y="5605652"/>
              <a:ext cx="838200" cy="647700"/>
            </a:xfrm>
            <a:custGeom>
              <a:avLst/>
              <a:gdLst/>
              <a:ahLst/>
              <a:cxnLst/>
              <a:rect l="l" t="t" r="r" b="b"/>
              <a:pathLst>
                <a:path w="838200" h="647700">
                  <a:moveTo>
                    <a:pt x="838200" y="0"/>
                  </a:moveTo>
                  <a:lnTo>
                    <a:pt x="0" y="0"/>
                  </a:lnTo>
                  <a:lnTo>
                    <a:pt x="0" y="647700"/>
                  </a:lnTo>
                  <a:lnTo>
                    <a:pt x="838200" y="647700"/>
                  </a:lnTo>
                  <a:lnTo>
                    <a:pt x="838200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7" name="object 167" descr=""/>
            <p:cNvSpPr/>
            <p:nvPr/>
          </p:nvSpPr>
          <p:spPr>
            <a:xfrm>
              <a:off x="4448936" y="5605652"/>
              <a:ext cx="838200" cy="647700"/>
            </a:xfrm>
            <a:custGeom>
              <a:avLst/>
              <a:gdLst/>
              <a:ahLst/>
              <a:cxnLst/>
              <a:rect l="l" t="t" r="r" b="b"/>
              <a:pathLst>
                <a:path w="838200" h="647700">
                  <a:moveTo>
                    <a:pt x="0" y="647700"/>
                  </a:moveTo>
                  <a:lnTo>
                    <a:pt x="838200" y="647700"/>
                  </a:lnTo>
                  <a:lnTo>
                    <a:pt x="838200" y="0"/>
                  </a:lnTo>
                  <a:lnTo>
                    <a:pt x="0" y="0"/>
                  </a:lnTo>
                  <a:lnTo>
                    <a:pt x="0" y="647700"/>
                  </a:lnTo>
                  <a:close/>
                </a:path>
              </a:pathLst>
            </a:custGeom>
            <a:ln w="1905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8" name="object 168" descr=""/>
          <p:cNvSpPr txBox="1"/>
          <p:nvPr/>
        </p:nvSpPr>
        <p:spPr>
          <a:xfrm>
            <a:off x="4529835" y="5636259"/>
            <a:ext cx="67754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700" marR="5080" indent="-1270">
              <a:lnSpc>
                <a:spcPct val="100000"/>
              </a:lnSpc>
              <a:spcBef>
                <a:spcPts val="100"/>
              </a:spcBef>
            </a:pPr>
            <a:r>
              <a:rPr dirty="0" sz="600">
                <a:solidFill>
                  <a:srgbClr val="03234D"/>
                </a:solidFill>
                <a:latin typeface="Arial MT"/>
                <a:cs typeface="Arial MT"/>
              </a:rPr>
              <a:t>If</a:t>
            </a:r>
            <a:r>
              <a:rPr dirty="0" sz="60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600">
                <a:solidFill>
                  <a:srgbClr val="03234D"/>
                </a:solidFill>
                <a:latin typeface="Arial MT"/>
                <a:cs typeface="Arial MT"/>
              </a:rPr>
              <a:t>the</a:t>
            </a:r>
            <a:r>
              <a:rPr dirty="0" sz="60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600">
                <a:solidFill>
                  <a:srgbClr val="03234D"/>
                </a:solidFill>
                <a:latin typeface="Arial MT"/>
                <a:cs typeface="Arial MT"/>
              </a:rPr>
              <a:t>grid</a:t>
            </a:r>
            <a:r>
              <a:rPr dirty="0" sz="600" spc="-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600" spc="-25">
                <a:solidFill>
                  <a:srgbClr val="03234D"/>
                </a:solidFill>
                <a:latin typeface="Arial MT"/>
                <a:cs typeface="Arial MT"/>
              </a:rPr>
              <a:t>is</a:t>
            </a:r>
            <a:r>
              <a:rPr dirty="0" sz="600" spc="50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600">
                <a:solidFill>
                  <a:srgbClr val="03234D"/>
                </a:solidFill>
                <a:latin typeface="Arial MT"/>
                <a:cs typeface="Arial MT"/>
              </a:rPr>
              <a:t>impacted,</a:t>
            </a:r>
            <a:r>
              <a:rPr dirty="0" sz="60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600">
                <a:solidFill>
                  <a:srgbClr val="03234D"/>
                </a:solidFill>
                <a:latin typeface="Arial MT"/>
                <a:cs typeface="Arial MT"/>
              </a:rPr>
              <a:t>the</a:t>
            </a:r>
            <a:r>
              <a:rPr dirty="0" sz="60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600" spc="-25" b="1">
                <a:solidFill>
                  <a:srgbClr val="03234D"/>
                </a:solidFill>
                <a:latin typeface="Arial"/>
                <a:cs typeface="Arial"/>
              </a:rPr>
              <a:t>VPP</a:t>
            </a:r>
            <a:r>
              <a:rPr dirty="0" sz="600" spc="500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600" b="1">
                <a:solidFill>
                  <a:srgbClr val="03234D"/>
                </a:solidFill>
                <a:latin typeface="Arial"/>
                <a:cs typeface="Arial"/>
              </a:rPr>
              <a:t>manages</a:t>
            </a:r>
            <a:r>
              <a:rPr dirty="0" sz="600" spc="-35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600" spc="-25" b="1">
                <a:solidFill>
                  <a:srgbClr val="03234D"/>
                </a:solidFill>
                <a:latin typeface="Arial"/>
                <a:cs typeface="Arial"/>
              </a:rPr>
              <a:t>all</a:t>
            </a:r>
            <a:r>
              <a:rPr dirty="0" sz="600" spc="500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600" spc="-10" b="1">
                <a:solidFill>
                  <a:srgbClr val="03234D"/>
                </a:solidFill>
                <a:latin typeface="Arial"/>
                <a:cs typeface="Arial"/>
              </a:rPr>
              <a:t>connected</a:t>
            </a:r>
            <a:r>
              <a:rPr dirty="0" sz="600" spc="45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600" spc="-10" b="1">
                <a:solidFill>
                  <a:srgbClr val="03234D"/>
                </a:solidFill>
                <a:latin typeface="Arial"/>
                <a:cs typeface="Arial"/>
              </a:rPr>
              <a:t>energy</a:t>
            </a:r>
            <a:r>
              <a:rPr dirty="0" sz="600" spc="500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03234D"/>
                </a:solidFill>
                <a:latin typeface="Arial MT"/>
                <a:cs typeface="Arial MT"/>
              </a:rPr>
              <a:t>resources</a:t>
            </a:r>
            <a:r>
              <a:rPr dirty="0" sz="600" spc="-4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600" spc="-25">
                <a:solidFill>
                  <a:srgbClr val="03234D"/>
                </a:solidFill>
                <a:latin typeface="Arial MT"/>
                <a:cs typeface="Arial MT"/>
              </a:rPr>
              <a:t>to</a:t>
            </a:r>
            <a:r>
              <a:rPr dirty="0" sz="600" spc="50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600">
                <a:solidFill>
                  <a:srgbClr val="03234D"/>
                </a:solidFill>
                <a:latin typeface="Arial MT"/>
                <a:cs typeface="Arial MT"/>
              </a:rPr>
              <a:t>provide</a:t>
            </a:r>
            <a:r>
              <a:rPr dirty="0" sz="600" spc="-4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600" spc="-10">
                <a:solidFill>
                  <a:srgbClr val="03234D"/>
                </a:solidFill>
                <a:latin typeface="Arial MT"/>
                <a:cs typeface="Arial MT"/>
              </a:rPr>
              <a:t>flexibility</a:t>
            </a:r>
            <a:endParaRPr sz="600">
              <a:latin typeface="Arial MT"/>
              <a:cs typeface="Arial MT"/>
            </a:endParaRPr>
          </a:p>
        </p:txBody>
      </p:sp>
      <p:grpSp>
        <p:nvGrpSpPr>
          <p:cNvPr id="169" name="object 169" descr=""/>
          <p:cNvGrpSpPr/>
          <p:nvPr/>
        </p:nvGrpSpPr>
        <p:grpSpPr>
          <a:xfrm>
            <a:off x="4111244" y="5451983"/>
            <a:ext cx="1507490" cy="417830"/>
            <a:chOff x="4111244" y="5451983"/>
            <a:chExt cx="1507490" cy="417830"/>
          </a:xfrm>
        </p:grpSpPr>
        <p:sp>
          <p:nvSpPr>
            <p:cNvPr id="170" name="object 170" descr=""/>
            <p:cNvSpPr/>
            <p:nvPr/>
          </p:nvSpPr>
          <p:spPr>
            <a:xfrm>
              <a:off x="5089652" y="5458333"/>
              <a:ext cx="522605" cy="342265"/>
            </a:xfrm>
            <a:custGeom>
              <a:avLst/>
              <a:gdLst/>
              <a:ahLst/>
              <a:cxnLst/>
              <a:rect l="l" t="t" r="r" b="b"/>
              <a:pathLst>
                <a:path w="522604" h="342264">
                  <a:moveTo>
                    <a:pt x="81152" y="0"/>
                  </a:moveTo>
                  <a:lnTo>
                    <a:pt x="0" y="21462"/>
                  </a:lnTo>
                  <a:lnTo>
                    <a:pt x="21462" y="102488"/>
                  </a:lnTo>
                  <a:lnTo>
                    <a:pt x="36449" y="76834"/>
                  </a:lnTo>
                  <a:lnTo>
                    <a:pt x="492633" y="342214"/>
                  </a:lnTo>
                  <a:lnTo>
                    <a:pt x="522350" y="290982"/>
                  </a:lnTo>
                  <a:lnTo>
                    <a:pt x="66167" y="25653"/>
                  </a:lnTo>
                  <a:lnTo>
                    <a:pt x="81152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1" name="object 171" descr=""/>
            <p:cNvSpPr/>
            <p:nvPr/>
          </p:nvSpPr>
          <p:spPr>
            <a:xfrm>
              <a:off x="5089652" y="5458333"/>
              <a:ext cx="522605" cy="342265"/>
            </a:xfrm>
            <a:custGeom>
              <a:avLst/>
              <a:gdLst/>
              <a:ahLst/>
              <a:cxnLst/>
              <a:rect l="l" t="t" r="r" b="b"/>
              <a:pathLst>
                <a:path w="522604" h="342264">
                  <a:moveTo>
                    <a:pt x="21462" y="102488"/>
                  </a:moveTo>
                  <a:lnTo>
                    <a:pt x="0" y="21462"/>
                  </a:lnTo>
                  <a:lnTo>
                    <a:pt x="81152" y="0"/>
                  </a:lnTo>
                  <a:lnTo>
                    <a:pt x="66167" y="25653"/>
                  </a:lnTo>
                  <a:lnTo>
                    <a:pt x="522350" y="290982"/>
                  </a:lnTo>
                  <a:lnTo>
                    <a:pt x="492633" y="342214"/>
                  </a:lnTo>
                  <a:lnTo>
                    <a:pt x="36449" y="76834"/>
                  </a:lnTo>
                  <a:lnTo>
                    <a:pt x="21462" y="102488"/>
                  </a:lnTo>
                  <a:close/>
                </a:path>
              </a:pathLst>
            </a:custGeom>
            <a:ln w="12700">
              <a:solidFill>
                <a:srgbClr val="010027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2" name="object 172" descr=""/>
            <p:cNvSpPr/>
            <p:nvPr/>
          </p:nvSpPr>
          <p:spPr>
            <a:xfrm>
              <a:off x="4117594" y="5462143"/>
              <a:ext cx="475615" cy="401320"/>
            </a:xfrm>
            <a:custGeom>
              <a:avLst/>
              <a:gdLst/>
              <a:ahLst/>
              <a:cxnLst/>
              <a:rect l="l" t="t" r="r" b="b"/>
              <a:pathLst>
                <a:path w="475614" h="401320">
                  <a:moveTo>
                    <a:pt x="391921" y="0"/>
                  </a:moveTo>
                  <a:lnTo>
                    <a:pt x="410590" y="23113"/>
                  </a:lnTo>
                  <a:lnTo>
                    <a:pt x="0" y="354685"/>
                  </a:lnTo>
                  <a:lnTo>
                    <a:pt x="37210" y="400799"/>
                  </a:lnTo>
                  <a:lnTo>
                    <a:pt x="447801" y="69214"/>
                  </a:lnTo>
                  <a:lnTo>
                    <a:pt x="466470" y="92201"/>
                  </a:lnTo>
                  <a:lnTo>
                    <a:pt x="475360" y="8889"/>
                  </a:lnTo>
                  <a:lnTo>
                    <a:pt x="391921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3" name="object 173" descr=""/>
            <p:cNvSpPr/>
            <p:nvPr/>
          </p:nvSpPr>
          <p:spPr>
            <a:xfrm>
              <a:off x="4117594" y="5462143"/>
              <a:ext cx="475615" cy="401320"/>
            </a:xfrm>
            <a:custGeom>
              <a:avLst/>
              <a:gdLst/>
              <a:ahLst/>
              <a:cxnLst/>
              <a:rect l="l" t="t" r="r" b="b"/>
              <a:pathLst>
                <a:path w="475614" h="401320">
                  <a:moveTo>
                    <a:pt x="391921" y="0"/>
                  </a:moveTo>
                  <a:lnTo>
                    <a:pt x="475360" y="8889"/>
                  </a:lnTo>
                  <a:lnTo>
                    <a:pt x="466470" y="92201"/>
                  </a:lnTo>
                  <a:lnTo>
                    <a:pt x="447801" y="69214"/>
                  </a:lnTo>
                  <a:lnTo>
                    <a:pt x="37210" y="400799"/>
                  </a:lnTo>
                  <a:lnTo>
                    <a:pt x="0" y="354685"/>
                  </a:lnTo>
                  <a:lnTo>
                    <a:pt x="410590" y="23113"/>
                  </a:lnTo>
                  <a:lnTo>
                    <a:pt x="391921" y="0"/>
                  </a:lnTo>
                  <a:close/>
                </a:path>
              </a:pathLst>
            </a:custGeom>
            <a:ln w="12700">
              <a:solidFill>
                <a:srgbClr val="010027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74" name="object 174" descr=""/>
          <p:cNvGrpSpPr/>
          <p:nvPr/>
        </p:nvGrpSpPr>
        <p:grpSpPr>
          <a:xfrm>
            <a:off x="6833996" y="5056632"/>
            <a:ext cx="4933950" cy="1050925"/>
            <a:chOff x="6833996" y="5056632"/>
            <a:chExt cx="4933950" cy="1050925"/>
          </a:xfrm>
        </p:grpSpPr>
        <p:sp>
          <p:nvSpPr>
            <p:cNvPr id="175" name="object 175" descr=""/>
            <p:cNvSpPr/>
            <p:nvPr/>
          </p:nvSpPr>
          <p:spPr>
            <a:xfrm>
              <a:off x="6925056" y="5099303"/>
              <a:ext cx="4752340" cy="995680"/>
            </a:xfrm>
            <a:custGeom>
              <a:avLst/>
              <a:gdLst/>
              <a:ahLst/>
              <a:cxnLst/>
              <a:rect l="l" t="t" r="r" b="b"/>
              <a:pathLst>
                <a:path w="4752340" h="995679">
                  <a:moveTo>
                    <a:pt x="228600" y="909066"/>
                  </a:moveTo>
                  <a:lnTo>
                    <a:pt x="0" y="909066"/>
                  </a:lnTo>
                  <a:lnTo>
                    <a:pt x="0" y="995172"/>
                  </a:lnTo>
                  <a:lnTo>
                    <a:pt x="228600" y="995172"/>
                  </a:lnTo>
                  <a:lnTo>
                    <a:pt x="228600" y="909066"/>
                  </a:lnTo>
                  <a:close/>
                </a:path>
                <a:path w="4752340" h="995679">
                  <a:moveTo>
                    <a:pt x="639318" y="887730"/>
                  </a:moveTo>
                  <a:lnTo>
                    <a:pt x="411480" y="887730"/>
                  </a:lnTo>
                  <a:lnTo>
                    <a:pt x="411480" y="995172"/>
                  </a:lnTo>
                  <a:lnTo>
                    <a:pt x="639318" y="995172"/>
                  </a:lnTo>
                  <a:lnTo>
                    <a:pt x="639318" y="887730"/>
                  </a:lnTo>
                  <a:close/>
                </a:path>
                <a:path w="4752340" h="995679">
                  <a:moveTo>
                    <a:pt x="1050798" y="861060"/>
                  </a:moveTo>
                  <a:lnTo>
                    <a:pt x="822198" y="861060"/>
                  </a:lnTo>
                  <a:lnTo>
                    <a:pt x="822198" y="995172"/>
                  </a:lnTo>
                  <a:lnTo>
                    <a:pt x="1050798" y="995172"/>
                  </a:lnTo>
                  <a:lnTo>
                    <a:pt x="1050798" y="861060"/>
                  </a:lnTo>
                  <a:close/>
                </a:path>
                <a:path w="4752340" h="995679">
                  <a:moveTo>
                    <a:pt x="1462278" y="827532"/>
                  </a:moveTo>
                  <a:lnTo>
                    <a:pt x="1233678" y="827532"/>
                  </a:lnTo>
                  <a:lnTo>
                    <a:pt x="1233678" y="995172"/>
                  </a:lnTo>
                  <a:lnTo>
                    <a:pt x="1462278" y="995172"/>
                  </a:lnTo>
                  <a:lnTo>
                    <a:pt x="1462278" y="827532"/>
                  </a:lnTo>
                  <a:close/>
                </a:path>
                <a:path w="4752340" h="995679">
                  <a:moveTo>
                    <a:pt x="1872996" y="785622"/>
                  </a:moveTo>
                  <a:lnTo>
                    <a:pt x="1645158" y="785622"/>
                  </a:lnTo>
                  <a:lnTo>
                    <a:pt x="1645158" y="995172"/>
                  </a:lnTo>
                  <a:lnTo>
                    <a:pt x="1872996" y="995172"/>
                  </a:lnTo>
                  <a:lnTo>
                    <a:pt x="1872996" y="785622"/>
                  </a:lnTo>
                  <a:close/>
                </a:path>
                <a:path w="4752340" h="995679">
                  <a:moveTo>
                    <a:pt x="2284476" y="733044"/>
                  </a:moveTo>
                  <a:lnTo>
                    <a:pt x="2055876" y="733044"/>
                  </a:lnTo>
                  <a:lnTo>
                    <a:pt x="2055876" y="995172"/>
                  </a:lnTo>
                  <a:lnTo>
                    <a:pt x="2284476" y="995172"/>
                  </a:lnTo>
                  <a:lnTo>
                    <a:pt x="2284476" y="733044"/>
                  </a:lnTo>
                  <a:close/>
                </a:path>
                <a:path w="4752340" h="995679">
                  <a:moveTo>
                    <a:pt x="2695956" y="668274"/>
                  </a:moveTo>
                  <a:lnTo>
                    <a:pt x="2467356" y="668274"/>
                  </a:lnTo>
                  <a:lnTo>
                    <a:pt x="2467356" y="995172"/>
                  </a:lnTo>
                  <a:lnTo>
                    <a:pt x="2695956" y="995172"/>
                  </a:lnTo>
                  <a:lnTo>
                    <a:pt x="2695956" y="668274"/>
                  </a:lnTo>
                  <a:close/>
                </a:path>
                <a:path w="4752340" h="995679">
                  <a:moveTo>
                    <a:pt x="3106674" y="585978"/>
                  </a:moveTo>
                  <a:lnTo>
                    <a:pt x="2878074" y="585978"/>
                  </a:lnTo>
                  <a:lnTo>
                    <a:pt x="2878074" y="995172"/>
                  </a:lnTo>
                  <a:lnTo>
                    <a:pt x="3106674" y="995172"/>
                  </a:lnTo>
                  <a:lnTo>
                    <a:pt x="3106674" y="585978"/>
                  </a:lnTo>
                  <a:close/>
                </a:path>
                <a:path w="4752340" h="995679">
                  <a:moveTo>
                    <a:pt x="3518154" y="484632"/>
                  </a:moveTo>
                  <a:lnTo>
                    <a:pt x="3289554" y="484632"/>
                  </a:lnTo>
                  <a:lnTo>
                    <a:pt x="3289554" y="995172"/>
                  </a:lnTo>
                  <a:lnTo>
                    <a:pt x="3518154" y="995172"/>
                  </a:lnTo>
                  <a:lnTo>
                    <a:pt x="3518154" y="484632"/>
                  </a:lnTo>
                  <a:close/>
                </a:path>
                <a:path w="4752340" h="995679">
                  <a:moveTo>
                    <a:pt x="3929634" y="357378"/>
                  </a:moveTo>
                  <a:lnTo>
                    <a:pt x="3701034" y="357378"/>
                  </a:lnTo>
                  <a:lnTo>
                    <a:pt x="3701034" y="995172"/>
                  </a:lnTo>
                  <a:lnTo>
                    <a:pt x="3929634" y="995172"/>
                  </a:lnTo>
                  <a:lnTo>
                    <a:pt x="3929634" y="357378"/>
                  </a:lnTo>
                  <a:close/>
                </a:path>
                <a:path w="4752340" h="995679">
                  <a:moveTo>
                    <a:pt x="4340352" y="198120"/>
                  </a:moveTo>
                  <a:lnTo>
                    <a:pt x="4111752" y="198120"/>
                  </a:lnTo>
                  <a:lnTo>
                    <a:pt x="4111752" y="995172"/>
                  </a:lnTo>
                  <a:lnTo>
                    <a:pt x="4340352" y="995172"/>
                  </a:lnTo>
                  <a:lnTo>
                    <a:pt x="4340352" y="198120"/>
                  </a:lnTo>
                  <a:close/>
                </a:path>
                <a:path w="4752340" h="995679">
                  <a:moveTo>
                    <a:pt x="4751832" y="0"/>
                  </a:moveTo>
                  <a:lnTo>
                    <a:pt x="4523232" y="0"/>
                  </a:lnTo>
                  <a:lnTo>
                    <a:pt x="4523232" y="995172"/>
                  </a:lnTo>
                  <a:lnTo>
                    <a:pt x="4751832" y="995172"/>
                  </a:lnTo>
                  <a:lnTo>
                    <a:pt x="4751832" y="0"/>
                  </a:lnTo>
                  <a:close/>
                </a:path>
              </a:pathLst>
            </a:custGeom>
            <a:solidFill>
              <a:srgbClr val="00999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6" name="object 176" descr=""/>
            <p:cNvSpPr/>
            <p:nvPr/>
          </p:nvSpPr>
          <p:spPr>
            <a:xfrm>
              <a:off x="6833996" y="6094857"/>
              <a:ext cx="4933950" cy="0"/>
            </a:xfrm>
            <a:custGeom>
              <a:avLst/>
              <a:gdLst/>
              <a:ahLst/>
              <a:cxnLst/>
              <a:rect l="l" t="t" r="r" b="b"/>
              <a:pathLst>
                <a:path w="4933950" h="0">
                  <a:moveTo>
                    <a:pt x="0" y="0"/>
                  </a:moveTo>
                  <a:lnTo>
                    <a:pt x="4933950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77" name="object 177" descr="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6947915" y="5056632"/>
              <a:ext cx="3965448" cy="68580"/>
            </a:xfrm>
            <a:prstGeom prst="rect">
              <a:avLst/>
            </a:prstGeom>
          </p:spPr>
        </p:pic>
      </p:grpSp>
      <p:sp>
        <p:nvSpPr>
          <p:cNvPr id="178" name="object 178" descr=""/>
          <p:cNvSpPr txBox="1"/>
          <p:nvPr/>
        </p:nvSpPr>
        <p:spPr>
          <a:xfrm>
            <a:off x="6995668" y="5800852"/>
            <a:ext cx="8953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50" b="1">
                <a:solidFill>
                  <a:srgbClr val="03234D"/>
                </a:solidFill>
                <a:latin typeface="Arial"/>
                <a:cs typeface="Arial"/>
              </a:rPr>
              <a:t>2</a:t>
            </a:r>
            <a:endParaRPr sz="900">
              <a:latin typeface="Arial"/>
              <a:cs typeface="Arial"/>
            </a:endParaRPr>
          </a:p>
        </p:txBody>
      </p:sp>
      <p:sp>
        <p:nvSpPr>
          <p:cNvPr id="179" name="object 179" descr=""/>
          <p:cNvSpPr txBox="1"/>
          <p:nvPr/>
        </p:nvSpPr>
        <p:spPr>
          <a:xfrm>
            <a:off x="7406893" y="5778753"/>
            <a:ext cx="89535" cy="1631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50" b="1">
                <a:solidFill>
                  <a:srgbClr val="03234D"/>
                </a:solidFill>
                <a:latin typeface="Arial"/>
                <a:cs typeface="Arial"/>
              </a:rPr>
              <a:t>2</a:t>
            </a:r>
            <a:endParaRPr sz="900">
              <a:latin typeface="Arial"/>
              <a:cs typeface="Arial"/>
            </a:endParaRPr>
          </a:p>
        </p:txBody>
      </p:sp>
      <p:sp>
        <p:nvSpPr>
          <p:cNvPr id="180" name="object 180" descr=""/>
          <p:cNvSpPr txBox="1"/>
          <p:nvPr/>
        </p:nvSpPr>
        <p:spPr>
          <a:xfrm>
            <a:off x="7818119" y="5752591"/>
            <a:ext cx="8953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50" b="1">
                <a:solidFill>
                  <a:srgbClr val="03234D"/>
                </a:solidFill>
                <a:latin typeface="Arial"/>
                <a:cs typeface="Arial"/>
              </a:rPr>
              <a:t>3</a:t>
            </a:r>
            <a:endParaRPr sz="900">
              <a:latin typeface="Arial"/>
              <a:cs typeface="Arial"/>
            </a:endParaRPr>
          </a:p>
        </p:txBody>
      </p:sp>
      <p:sp>
        <p:nvSpPr>
          <p:cNvPr id="181" name="object 181" descr=""/>
          <p:cNvSpPr txBox="1"/>
          <p:nvPr/>
        </p:nvSpPr>
        <p:spPr>
          <a:xfrm>
            <a:off x="8229345" y="5719064"/>
            <a:ext cx="8953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50" b="1">
                <a:solidFill>
                  <a:srgbClr val="03234D"/>
                </a:solidFill>
                <a:latin typeface="Arial"/>
                <a:cs typeface="Arial"/>
              </a:rPr>
              <a:t>4</a:t>
            </a:r>
            <a:endParaRPr sz="900">
              <a:latin typeface="Arial"/>
              <a:cs typeface="Arial"/>
            </a:endParaRPr>
          </a:p>
        </p:txBody>
      </p:sp>
      <p:sp>
        <p:nvSpPr>
          <p:cNvPr id="182" name="object 182" descr=""/>
          <p:cNvSpPr txBox="1"/>
          <p:nvPr/>
        </p:nvSpPr>
        <p:spPr>
          <a:xfrm>
            <a:off x="8640571" y="5677153"/>
            <a:ext cx="8953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50" b="1">
                <a:solidFill>
                  <a:srgbClr val="03234D"/>
                </a:solidFill>
                <a:latin typeface="Arial"/>
                <a:cs typeface="Arial"/>
              </a:rPr>
              <a:t>5</a:t>
            </a:r>
            <a:endParaRPr sz="900">
              <a:latin typeface="Arial"/>
              <a:cs typeface="Arial"/>
            </a:endParaRPr>
          </a:p>
        </p:txBody>
      </p:sp>
      <p:sp>
        <p:nvSpPr>
          <p:cNvPr id="183" name="object 183" descr=""/>
          <p:cNvSpPr txBox="1"/>
          <p:nvPr/>
        </p:nvSpPr>
        <p:spPr>
          <a:xfrm>
            <a:off x="9051797" y="5624576"/>
            <a:ext cx="8953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50" b="1">
                <a:solidFill>
                  <a:srgbClr val="03234D"/>
                </a:solidFill>
                <a:latin typeface="Arial"/>
                <a:cs typeface="Arial"/>
              </a:rPr>
              <a:t>6</a:t>
            </a:r>
            <a:endParaRPr sz="900">
              <a:latin typeface="Arial"/>
              <a:cs typeface="Arial"/>
            </a:endParaRPr>
          </a:p>
        </p:txBody>
      </p:sp>
      <p:sp>
        <p:nvSpPr>
          <p:cNvPr id="184" name="object 184" descr=""/>
          <p:cNvSpPr txBox="1"/>
          <p:nvPr/>
        </p:nvSpPr>
        <p:spPr>
          <a:xfrm>
            <a:off x="9463023" y="5559552"/>
            <a:ext cx="8953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50" b="1">
                <a:solidFill>
                  <a:srgbClr val="03234D"/>
                </a:solidFill>
                <a:latin typeface="Arial"/>
                <a:cs typeface="Arial"/>
              </a:rPr>
              <a:t>7</a:t>
            </a:r>
            <a:endParaRPr sz="900">
              <a:latin typeface="Arial"/>
              <a:cs typeface="Arial"/>
            </a:endParaRPr>
          </a:p>
        </p:txBody>
      </p:sp>
      <p:sp>
        <p:nvSpPr>
          <p:cNvPr id="185" name="object 185" descr=""/>
          <p:cNvSpPr txBox="1"/>
          <p:nvPr/>
        </p:nvSpPr>
        <p:spPr>
          <a:xfrm>
            <a:off x="9874250" y="5478017"/>
            <a:ext cx="8953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50" b="1">
                <a:solidFill>
                  <a:srgbClr val="03234D"/>
                </a:solidFill>
                <a:latin typeface="Arial"/>
                <a:cs typeface="Arial"/>
              </a:rPr>
              <a:t>9</a:t>
            </a:r>
            <a:endParaRPr sz="900">
              <a:latin typeface="Arial"/>
              <a:cs typeface="Arial"/>
            </a:endParaRPr>
          </a:p>
        </p:txBody>
      </p:sp>
      <p:sp>
        <p:nvSpPr>
          <p:cNvPr id="186" name="object 186" descr=""/>
          <p:cNvSpPr txBox="1"/>
          <p:nvPr/>
        </p:nvSpPr>
        <p:spPr>
          <a:xfrm>
            <a:off x="10253471" y="5376417"/>
            <a:ext cx="15240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 b="1">
                <a:solidFill>
                  <a:srgbClr val="03234D"/>
                </a:solidFill>
                <a:latin typeface="Arial"/>
                <a:cs typeface="Arial"/>
              </a:rPr>
              <a:t>11</a:t>
            </a:r>
            <a:endParaRPr sz="900">
              <a:latin typeface="Arial"/>
              <a:cs typeface="Arial"/>
            </a:endParaRPr>
          </a:p>
        </p:txBody>
      </p:sp>
      <p:sp>
        <p:nvSpPr>
          <p:cNvPr id="187" name="object 187" descr=""/>
          <p:cNvSpPr txBox="1"/>
          <p:nvPr/>
        </p:nvSpPr>
        <p:spPr>
          <a:xfrm>
            <a:off x="10664697" y="5248909"/>
            <a:ext cx="15240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 b="1">
                <a:solidFill>
                  <a:srgbClr val="03234D"/>
                </a:solidFill>
                <a:latin typeface="Arial"/>
                <a:cs typeface="Arial"/>
              </a:rPr>
              <a:t>14</a:t>
            </a:r>
            <a:endParaRPr sz="900">
              <a:latin typeface="Arial"/>
              <a:cs typeface="Arial"/>
            </a:endParaRPr>
          </a:p>
        </p:txBody>
      </p:sp>
      <p:sp>
        <p:nvSpPr>
          <p:cNvPr id="188" name="object 188" descr=""/>
          <p:cNvSpPr txBox="1"/>
          <p:nvPr/>
        </p:nvSpPr>
        <p:spPr>
          <a:xfrm>
            <a:off x="11075923" y="5089905"/>
            <a:ext cx="15240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 b="1">
                <a:solidFill>
                  <a:srgbClr val="03234D"/>
                </a:solidFill>
                <a:latin typeface="Arial"/>
                <a:cs typeface="Arial"/>
              </a:rPr>
              <a:t>18</a:t>
            </a:r>
            <a:endParaRPr sz="900">
              <a:latin typeface="Arial"/>
              <a:cs typeface="Arial"/>
            </a:endParaRPr>
          </a:p>
        </p:txBody>
      </p:sp>
      <p:sp>
        <p:nvSpPr>
          <p:cNvPr id="189" name="object 189" descr=""/>
          <p:cNvSpPr txBox="1"/>
          <p:nvPr/>
        </p:nvSpPr>
        <p:spPr>
          <a:xfrm>
            <a:off x="11487150" y="4891785"/>
            <a:ext cx="15240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 b="1">
                <a:solidFill>
                  <a:srgbClr val="03234D"/>
                </a:solidFill>
                <a:latin typeface="Arial"/>
                <a:cs typeface="Arial"/>
              </a:rPr>
              <a:t>22</a:t>
            </a:r>
            <a:endParaRPr sz="900">
              <a:latin typeface="Arial"/>
              <a:cs typeface="Arial"/>
            </a:endParaRPr>
          </a:p>
        </p:txBody>
      </p:sp>
      <p:sp>
        <p:nvSpPr>
          <p:cNvPr id="190" name="object 190" descr=""/>
          <p:cNvSpPr txBox="1"/>
          <p:nvPr/>
        </p:nvSpPr>
        <p:spPr>
          <a:xfrm>
            <a:off x="6596126" y="4875529"/>
            <a:ext cx="153035" cy="12915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>
                <a:solidFill>
                  <a:srgbClr val="03234D"/>
                </a:solidFill>
                <a:latin typeface="Arial MT"/>
                <a:cs typeface="Arial MT"/>
              </a:rPr>
              <a:t>25</a:t>
            </a:r>
            <a:endParaRPr sz="9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695"/>
              </a:spcBef>
            </a:pPr>
            <a:r>
              <a:rPr dirty="0" sz="900" spc="-25">
                <a:solidFill>
                  <a:srgbClr val="03234D"/>
                </a:solidFill>
                <a:latin typeface="Arial MT"/>
                <a:cs typeface="Arial MT"/>
              </a:rPr>
              <a:t>20</a:t>
            </a:r>
            <a:endParaRPr sz="9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dirty="0" sz="900" spc="-25">
                <a:solidFill>
                  <a:srgbClr val="03234D"/>
                </a:solidFill>
                <a:latin typeface="Arial MT"/>
                <a:cs typeface="Arial MT"/>
              </a:rPr>
              <a:t>15</a:t>
            </a:r>
            <a:endParaRPr sz="9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dirty="0" sz="900" spc="-25">
                <a:solidFill>
                  <a:srgbClr val="03234D"/>
                </a:solidFill>
                <a:latin typeface="Arial MT"/>
                <a:cs typeface="Arial MT"/>
              </a:rPr>
              <a:t>10</a:t>
            </a:r>
            <a:endParaRPr sz="900">
              <a:latin typeface="Arial MT"/>
              <a:cs typeface="Arial MT"/>
            </a:endParaRPr>
          </a:p>
          <a:p>
            <a:pPr marL="76200">
              <a:lnSpc>
                <a:spcPct val="100000"/>
              </a:lnSpc>
              <a:spcBef>
                <a:spcPts val="695"/>
              </a:spcBef>
            </a:pPr>
            <a:r>
              <a:rPr dirty="0" sz="900" spc="-50">
                <a:solidFill>
                  <a:srgbClr val="03234D"/>
                </a:solidFill>
                <a:latin typeface="Arial MT"/>
                <a:cs typeface="Arial MT"/>
              </a:rPr>
              <a:t>5</a:t>
            </a:r>
            <a:endParaRPr sz="900">
              <a:latin typeface="Arial MT"/>
              <a:cs typeface="Arial MT"/>
            </a:endParaRPr>
          </a:p>
          <a:p>
            <a:pPr marL="76200">
              <a:lnSpc>
                <a:spcPct val="100000"/>
              </a:lnSpc>
              <a:spcBef>
                <a:spcPts val="700"/>
              </a:spcBef>
            </a:pPr>
            <a:r>
              <a:rPr dirty="0" sz="900" spc="-50">
                <a:solidFill>
                  <a:srgbClr val="03234D"/>
                </a:solidFill>
                <a:latin typeface="Arial MT"/>
                <a:cs typeface="Arial MT"/>
              </a:rPr>
              <a:t>0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191" name="object 191" descr=""/>
          <p:cNvSpPr txBox="1"/>
          <p:nvPr/>
        </p:nvSpPr>
        <p:spPr>
          <a:xfrm>
            <a:off x="6861809" y="6140703"/>
            <a:ext cx="487934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>
                <a:solidFill>
                  <a:srgbClr val="171717"/>
                </a:solidFill>
                <a:latin typeface="Arial MT"/>
                <a:cs typeface="Arial MT"/>
              </a:rPr>
              <a:t>2019A</a:t>
            </a:r>
            <a:r>
              <a:rPr dirty="0" sz="900" spc="385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171717"/>
                </a:solidFill>
                <a:latin typeface="Arial MT"/>
                <a:cs typeface="Arial MT"/>
              </a:rPr>
              <a:t>2020A</a:t>
            </a:r>
            <a:r>
              <a:rPr dirty="0" sz="900" spc="385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171717"/>
                </a:solidFill>
                <a:latin typeface="Arial MT"/>
                <a:cs typeface="Arial MT"/>
              </a:rPr>
              <a:t>2021A</a:t>
            </a:r>
            <a:r>
              <a:rPr dirty="0" sz="900" spc="385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171717"/>
                </a:solidFill>
                <a:latin typeface="Arial MT"/>
                <a:cs typeface="Arial MT"/>
              </a:rPr>
              <a:t>2022A</a:t>
            </a:r>
            <a:r>
              <a:rPr dirty="0" sz="900" spc="385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171717"/>
                </a:solidFill>
                <a:latin typeface="Arial MT"/>
                <a:cs typeface="Arial MT"/>
              </a:rPr>
              <a:t>2023E</a:t>
            </a:r>
            <a:r>
              <a:rPr dirty="0" sz="900" spc="385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171717"/>
                </a:solidFill>
                <a:latin typeface="Arial MT"/>
                <a:cs typeface="Arial MT"/>
              </a:rPr>
              <a:t>2024E</a:t>
            </a:r>
            <a:r>
              <a:rPr dirty="0" sz="900" spc="385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171717"/>
                </a:solidFill>
                <a:latin typeface="Arial MT"/>
                <a:cs typeface="Arial MT"/>
              </a:rPr>
              <a:t>2025E</a:t>
            </a:r>
            <a:r>
              <a:rPr dirty="0" sz="900" spc="385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171717"/>
                </a:solidFill>
                <a:latin typeface="Arial MT"/>
                <a:cs typeface="Arial MT"/>
              </a:rPr>
              <a:t>2026E</a:t>
            </a:r>
            <a:r>
              <a:rPr dirty="0" sz="900" spc="385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171717"/>
                </a:solidFill>
                <a:latin typeface="Arial MT"/>
                <a:cs typeface="Arial MT"/>
              </a:rPr>
              <a:t>2027E</a:t>
            </a:r>
            <a:r>
              <a:rPr dirty="0" sz="900" spc="385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171717"/>
                </a:solidFill>
                <a:latin typeface="Arial MT"/>
                <a:cs typeface="Arial MT"/>
              </a:rPr>
              <a:t>2028E</a:t>
            </a:r>
            <a:r>
              <a:rPr dirty="0" sz="900" spc="385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171717"/>
                </a:solidFill>
                <a:latin typeface="Arial MT"/>
                <a:cs typeface="Arial MT"/>
              </a:rPr>
              <a:t>2029E</a:t>
            </a:r>
            <a:r>
              <a:rPr dirty="0" sz="900" spc="385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dirty="0" sz="900" spc="-10">
                <a:solidFill>
                  <a:srgbClr val="171717"/>
                </a:solidFill>
                <a:latin typeface="Arial MT"/>
                <a:cs typeface="Arial MT"/>
              </a:rPr>
              <a:t>2030E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192" name="object 192" descr=""/>
          <p:cNvSpPr txBox="1"/>
          <p:nvPr/>
        </p:nvSpPr>
        <p:spPr>
          <a:xfrm>
            <a:off x="6469539" y="5367804"/>
            <a:ext cx="153670" cy="387985"/>
          </a:xfrm>
          <a:prstGeom prst="rect">
            <a:avLst/>
          </a:prstGeom>
        </p:spPr>
        <p:txBody>
          <a:bodyPr wrap="square" lIns="0" tIns="1905" rIns="0" bIns="0" rtlCol="0" vert="vert27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 sz="900">
                <a:solidFill>
                  <a:srgbClr val="171717"/>
                </a:solidFill>
                <a:latin typeface="Arial MT"/>
                <a:cs typeface="Arial MT"/>
              </a:rPr>
              <a:t>In</a:t>
            </a:r>
            <a:r>
              <a:rPr dirty="0" sz="900" spc="-5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171717"/>
                </a:solidFill>
                <a:latin typeface="Arial MT"/>
                <a:cs typeface="Arial MT"/>
              </a:rPr>
              <a:t>$ </a:t>
            </a:r>
            <a:r>
              <a:rPr dirty="0" sz="900" spc="-25">
                <a:solidFill>
                  <a:srgbClr val="171717"/>
                </a:solidFill>
                <a:latin typeface="Arial MT"/>
                <a:cs typeface="Arial MT"/>
              </a:rPr>
              <a:t>Bn</a:t>
            </a:r>
            <a:endParaRPr sz="900">
              <a:latin typeface="Arial MT"/>
              <a:cs typeface="Arial MT"/>
            </a:endParaRPr>
          </a:p>
        </p:txBody>
      </p:sp>
      <p:grpSp>
        <p:nvGrpSpPr>
          <p:cNvPr id="193" name="object 193" descr=""/>
          <p:cNvGrpSpPr/>
          <p:nvPr/>
        </p:nvGrpSpPr>
        <p:grpSpPr>
          <a:xfrm>
            <a:off x="6352032" y="4123182"/>
            <a:ext cx="640080" cy="640080"/>
            <a:chOff x="6352032" y="4123182"/>
            <a:chExt cx="640080" cy="640080"/>
          </a:xfrm>
        </p:grpSpPr>
        <p:sp>
          <p:nvSpPr>
            <p:cNvPr id="194" name="object 194" descr=""/>
            <p:cNvSpPr/>
            <p:nvPr/>
          </p:nvSpPr>
          <p:spPr>
            <a:xfrm>
              <a:off x="6352032" y="4123182"/>
              <a:ext cx="640080" cy="640080"/>
            </a:xfrm>
            <a:custGeom>
              <a:avLst/>
              <a:gdLst/>
              <a:ahLst/>
              <a:cxnLst/>
              <a:rect l="l" t="t" r="r" b="b"/>
              <a:pathLst>
                <a:path w="640079" h="640079">
                  <a:moveTo>
                    <a:pt x="320039" y="0"/>
                  </a:moveTo>
                  <a:lnTo>
                    <a:pt x="272739" y="3469"/>
                  </a:lnTo>
                  <a:lnTo>
                    <a:pt x="227596" y="13547"/>
                  </a:lnTo>
                  <a:lnTo>
                    <a:pt x="185105" y="29740"/>
                  </a:lnTo>
                  <a:lnTo>
                    <a:pt x="145761" y="51552"/>
                  </a:lnTo>
                  <a:lnTo>
                    <a:pt x="110057" y="78490"/>
                  </a:lnTo>
                  <a:lnTo>
                    <a:pt x="78490" y="110057"/>
                  </a:lnTo>
                  <a:lnTo>
                    <a:pt x="51552" y="145761"/>
                  </a:lnTo>
                  <a:lnTo>
                    <a:pt x="29740" y="185105"/>
                  </a:lnTo>
                  <a:lnTo>
                    <a:pt x="13547" y="227596"/>
                  </a:lnTo>
                  <a:lnTo>
                    <a:pt x="3469" y="272739"/>
                  </a:lnTo>
                  <a:lnTo>
                    <a:pt x="0" y="320040"/>
                  </a:lnTo>
                  <a:lnTo>
                    <a:pt x="3469" y="367340"/>
                  </a:lnTo>
                  <a:lnTo>
                    <a:pt x="13547" y="412483"/>
                  </a:lnTo>
                  <a:lnTo>
                    <a:pt x="29740" y="454974"/>
                  </a:lnTo>
                  <a:lnTo>
                    <a:pt x="51552" y="494318"/>
                  </a:lnTo>
                  <a:lnTo>
                    <a:pt x="78490" y="530022"/>
                  </a:lnTo>
                  <a:lnTo>
                    <a:pt x="110057" y="561589"/>
                  </a:lnTo>
                  <a:lnTo>
                    <a:pt x="145761" y="588527"/>
                  </a:lnTo>
                  <a:lnTo>
                    <a:pt x="185105" y="610339"/>
                  </a:lnTo>
                  <a:lnTo>
                    <a:pt x="227596" y="626532"/>
                  </a:lnTo>
                  <a:lnTo>
                    <a:pt x="272739" y="636610"/>
                  </a:lnTo>
                  <a:lnTo>
                    <a:pt x="320039" y="640080"/>
                  </a:lnTo>
                  <a:lnTo>
                    <a:pt x="367340" y="636610"/>
                  </a:lnTo>
                  <a:lnTo>
                    <a:pt x="412483" y="626532"/>
                  </a:lnTo>
                  <a:lnTo>
                    <a:pt x="454974" y="610339"/>
                  </a:lnTo>
                  <a:lnTo>
                    <a:pt x="494318" y="588527"/>
                  </a:lnTo>
                  <a:lnTo>
                    <a:pt x="530022" y="561589"/>
                  </a:lnTo>
                  <a:lnTo>
                    <a:pt x="561589" y="530022"/>
                  </a:lnTo>
                  <a:lnTo>
                    <a:pt x="588527" y="494318"/>
                  </a:lnTo>
                  <a:lnTo>
                    <a:pt x="610339" y="454974"/>
                  </a:lnTo>
                  <a:lnTo>
                    <a:pt x="626532" y="412483"/>
                  </a:lnTo>
                  <a:lnTo>
                    <a:pt x="636610" y="367340"/>
                  </a:lnTo>
                  <a:lnTo>
                    <a:pt x="640079" y="320040"/>
                  </a:lnTo>
                  <a:lnTo>
                    <a:pt x="636610" y="272739"/>
                  </a:lnTo>
                  <a:lnTo>
                    <a:pt x="626532" y="227596"/>
                  </a:lnTo>
                  <a:lnTo>
                    <a:pt x="610339" y="185105"/>
                  </a:lnTo>
                  <a:lnTo>
                    <a:pt x="588527" y="145761"/>
                  </a:lnTo>
                  <a:lnTo>
                    <a:pt x="561589" y="110057"/>
                  </a:lnTo>
                  <a:lnTo>
                    <a:pt x="530022" y="78490"/>
                  </a:lnTo>
                  <a:lnTo>
                    <a:pt x="494318" y="51552"/>
                  </a:lnTo>
                  <a:lnTo>
                    <a:pt x="454974" y="29740"/>
                  </a:lnTo>
                  <a:lnTo>
                    <a:pt x="412483" y="13547"/>
                  </a:lnTo>
                  <a:lnTo>
                    <a:pt x="367340" y="3469"/>
                  </a:lnTo>
                  <a:lnTo>
                    <a:pt x="320039" y="0"/>
                  </a:lnTo>
                  <a:close/>
                </a:path>
              </a:pathLst>
            </a:custGeom>
            <a:solidFill>
              <a:srgbClr val="00999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95" name="object 195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6467094" y="4238244"/>
              <a:ext cx="409955" cy="409956"/>
            </a:xfrm>
            <a:prstGeom prst="rect">
              <a:avLst/>
            </a:prstGeom>
          </p:spPr>
        </p:pic>
      </p:grpSp>
      <p:grpSp>
        <p:nvGrpSpPr>
          <p:cNvPr id="196" name="object 196" descr=""/>
          <p:cNvGrpSpPr/>
          <p:nvPr/>
        </p:nvGrpSpPr>
        <p:grpSpPr>
          <a:xfrm>
            <a:off x="7786878" y="4123182"/>
            <a:ext cx="640080" cy="640080"/>
            <a:chOff x="7786878" y="4123182"/>
            <a:chExt cx="640080" cy="640080"/>
          </a:xfrm>
        </p:grpSpPr>
        <p:sp>
          <p:nvSpPr>
            <p:cNvPr id="197" name="object 197" descr=""/>
            <p:cNvSpPr/>
            <p:nvPr/>
          </p:nvSpPr>
          <p:spPr>
            <a:xfrm>
              <a:off x="7786878" y="4123182"/>
              <a:ext cx="640080" cy="640080"/>
            </a:xfrm>
            <a:custGeom>
              <a:avLst/>
              <a:gdLst/>
              <a:ahLst/>
              <a:cxnLst/>
              <a:rect l="l" t="t" r="r" b="b"/>
              <a:pathLst>
                <a:path w="640079" h="640079">
                  <a:moveTo>
                    <a:pt x="320040" y="0"/>
                  </a:moveTo>
                  <a:lnTo>
                    <a:pt x="272739" y="3469"/>
                  </a:lnTo>
                  <a:lnTo>
                    <a:pt x="227596" y="13547"/>
                  </a:lnTo>
                  <a:lnTo>
                    <a:pt x="185105" y="29740"/>
                  </a:lnTo>
                  <a:lnTo>
                    <a:pt x="145761" y="51552"/>
                  </a:lnTo>
                  <a:lnTo>
                    <a:pt x="110057" y="78490"/>
                  </a:lnTo>
                  <a:lnTo>
                    <a:pt x="78490" y="110057"/>
                  </a:lnTo>
                  <a:lnTo>
                    <a:pt x="51552" y="145761"/>
                  </a:lnTo>
                  <a:lnTo>
                    <a:pt x="29740" y="185105"/>
                  </a:lnTo>
                  <a:lnTo>
                    <a:pt x="13547" y="227596"/>
                  </a:lnTo>
                  <a:lnTo>
                    <a:pt x="3469" y="272739"/>
                  </a:lnTo>
                  <a:lnTo>
                    <a:pt x="0" y="320040"/>
                  </a:lnTo>
                  <a:lnTo>
                    <a:pt x="3469" y="367340"/>
                  </a:lnTo>
                  <a:lnTo>
                    <a:pt x="13547" y="412483"/>
                  </a:lnTo>
                  <a:lnTo>
                    <a:pt x="29740" y="454974"/>
                  </a:lnTo>
                  <a:lnTo>
                    <a:pt x="51552" y="494318"/>
                  </a:lnTo>
                  <a:lnTo>
                    <a:pt x="78490" y="530022"/>
                  </a:lnTo>
                  <a:lnTo>
                    <a:pt x="110057" y="561589"/>
                  </a:lnTo>
                  <a:lnTo>
                    <a:pt x="145761" y="588527"/>
                  </a:lnTo>
                  <a:lnTo>
                    <a:pt x="185105" y="610339"/>
                  </a:lnTo>
                  <a:lnTo>
                    <a:pt x="227596" y="626532"/>
                  </a:lnTo>
                  <a:lnTo>
                    <a:pt x="272739" y="636610"/>
                  </a:lnTo>
                  <a:lnTo>
                    <a:pt x="320040" y="640080"/>
                  </a:lnTo>
                  <a:lnTo>
                    <a:pt x="367340" y="636610"/>
                  </a:lnTo>
                  <a:lnTo>
                    <a:pt x="412483" y="626532"/>
                  </a:lnTo>
                  <a:lnTo>
                    <a:pt x="454974" y="610339"/>
                  </a:lnTo>
                  <a:lnTo>
                    <a:pt x="494318" y="588527"/>
                  </a:lnTo>
                  <a:lnTo>
                    <a:pt x="530022" y="561589"/>
                  </a:lnTo>
                  <a:lnTo>
                    <a:pt x="561589" y="530022"/>
                  </a:lnTo>
                  <a:lnTo>
                    <a:pt x="588527" y="494318"/>
                  </a:lnTo>
                  <a:lnTo>
                    <a:pt x="610339" y="454974"/>
                  </a:lnTo>
                  <a:lnTo>
                    <a:pt x="626532" y="412483"/>
                  </a:lnTo>
                  <a:lnTo>
                    <a:pt x="636610" y="367340"/>
                  </a:lnTo>
                  <a:lnTo>
                    <a:pt x="640079" y="320040"/>
                  </a:lnTo>
                  <a:lnTo>
                    <a:pt x="636610" y="272739"/>
                  </a:lnTo>
                  <a:lnTo>
                    <a:pt x="626532" y="227596"/>
                  </a:lnTo>
                  <a:lnTo>
                    <a:pt x="610339" y="185105"/>
                  </a:lnTo>
                  <a:lnTo>
                    <a:pt x="588527" y="145761"/>
                  </a:lnTo>
                  <a:lnTo>
                    <a:pt x="561589" y="110057"/>
                  </a:lnTo>
                  <a:lnTo>
                    <a:pt x="530022" y="78490"/>
                  </a:lnTo>
                  <a:lnTo>
                    <a:pt x="494318" y="51552"/>
                  </a:lnTo>
                  <a:lnTo>
                    <a:pt x="454974" y="29740"/>
                  </a:lnTo>
                  <a:lnTo>
                    <a:pt x="412483" y="13547"/>
                  </a:lnTo>
                  <a:lnTo>
                    <a:pt x="367340" y="3469"/>
                  </a:lnTo>
                  <a:lnTo>
                    <a:pt x="320040" y="0"/>
                  </a:lnTo>
                  <a:close/>
                </a:path>
              </a:pathLst>
            </a:custGeom>
            <a:solidFill>
              <a:srgbClr val="00C2B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98" name="object 198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7870698" y="4197858"/>
              <a:ext cx="478535" cy="478536"/>
            </a:xfrm>
            <a:prstGeom prst="rect">
              <a:avLst/>
            </a:prstGeom>
          </p:spPr>
        </p:pic>
      </p:grpSp>
      <p:grpSp>
        <p:nvGrpSpPr>
          <p:cNvPr id="199" name="object 199"/>
          <p:cNvGrpSpPr/>
          <p:nvPr/>
        </p:nvGrpSpPr>
        <p:grpSpPr>
          <a:xfrm>
            <a:off x="9220961" y="4123182"/>
            <a:ext cx="640080" cy="640080"/>
            <a:chOff x="9220961" y="4123182"/>
            <a:chExt cx="640080" cy="640080"/>
          </a:xfrm>
        </p:grpSpPr>
        <p:sp>
          <p:nvSpPr>
            <p:cNvPr id="200" name="object 200" descr=""/>
            <p:cNvSpPr/>
            <p:nvPr/>
          </p:nvSpPr>
          <p:spPr>
            <a:xfrm>
              <a:off x="9220961" y="4123182"/>
              <a:ext cx="640080" cy="640080"/>
            </a:xfrm>
            <a:custGeom>
              <a:avLst/>
              <a:gdLst/>
              <a:ahLst/>
              <a:cxnLst/>
              <a:rect l="l" t="t" r="r" b="b"/>
              <a:pathLst>
                <a:path w="640079" h="640079">
                  <a:moveTo>
                    <a:pt x="320040" y="0"/>
                  </a:moveTo>
                  <a:lnTo>
                    <a:pt x="272739" y="3469"/>
                  </a:lnTo>
                  <a:lnTo>
                    <a:pt x="227596" y="13547"/>
                  </a:lnTo>
                  <a:lnTo>
                    <a:pt x="185105" y="29740"/>
                  </a:lnTo>
                  <a:lnTo>
                    <a:pt x="145761" y="51552"/>
                  </a:lnTo>
                  <a:lnTo>
                    <a:pt x="110057" y="78490"/>
                  </a:lnTo>
                  <a:lnTo>
                    <a:pt x="78490" y="110057"/>
                  </a:lnTo>
                  <a:lnTo>
                    <a:pt x="51552" y="145761"/>
                  </a:lnTo>
                  <a:lnTo>
                    <a:pt x="29740" y="185105"/>
                  </a:lnTo>
                  <a:lnTo>
                    <a:pt x="13547" y="227596"/>
                  </a:lnTo>
                  <a:lnTo>
                    <a:pt x="3469" y="272739"/>
                  </a:lnTo>
                  <a:lnTo>
                    <a:pt x="0" y="320040"/>
                  </a:lnTo>
                  <a:lnTo>
                    <a:pt x="3469" y="367340"/>
                  </a:lnTo>
                  <a:lnTo>
                    <a:pt x="13547" y="412483"/>
                  </a:lnTo>
                  <a:lnTo>
                    <a:pt x="29740" y="454974"/>
                  </a:lnTo>
                  <a:lnTo>
                    <a:pt x="51552" y="494318"/>
                  </a:lnTo>
                  <a:lnTo>
                    <a:pt x="78490" y="530022"/>
                  </a:lnTo>
                  <a:lnTo>
                    <a:pt x="110057" y="561589"/>
                  </a:lnTo>
                  <a:lnTo>
                    <a:pt x="145761" y="588527"/>
                  </a:lnTo>
                  <a:lnTo>
                    <a:pt x="185105" y="610339"/>
                  </a:lnTo>
                  <a:lnTo>
                    <a:pt x="227596" y="626532"/>
                  </a:lnTo>
                  <a:lnTo>
                    <a:pt x="272739" y="636610"/>
                  </a:lnTo>
                  <a:lnTo>
                    <a:pt x="320040" y="640080"/>
                  </a:lnTo>
                  <a:lnTo>
                    <a:pt x="367340" y="636610"/>
                  </a:lnTo>
                  <a:lnTo>
                    <a:pt x="412483" y="626532"/>
                  </a:lnTo>
                  <a:lnTo>
                    <a:pt x="454974" y="610339"/>
                  </a:lnTo>
                  <a:lnTo>
                    <a:pt x="494318" y="588527"/>
                  </a:lnTo>
                  <a:lnTo>
                    <a:pt x="530022" y="561589"/>
                  </a:lnTo>
                  <a:lnTo>
                    <a:pt x="561589" y="530022"/>
                  </a:lnTo>
                  <a:lnTo>
                    <a:pt x="588527" y="494318"/>
                  </a:lnTo>
                  <a:lnTo>
                    <a:pt x="610339" y="454974"/>
                  </a:lnTo>
                  <a:lnTo>
                    <a:pt x="626532" y="412483"/>
                  </a:lnTo>
                  <a:lnTo>
                    <a:pt x="636610" y="367340"/>
                  </a:lnTo>
                  <a:lnTo>
                    <a:pt x="640080" y="320040"/>
                  </a:lnTo>
                  <a:lnTo>
                    <a:pt x="636610" y="272739"/>
                  </a:lnTo>
                  <a:lnTo>
                    <a:pt x="626532" y="227596"/>
                  </a:lnTo>
                  <a:lnTo>
                    <a:pt x="610339" y="185105"/>
                  </a:lnTo>
                  <a:lnTo>
                    <a:pt x="588527" y="145761"/>
                  </a:lnTo>
                  <a:lnTo>
                    <a:pt x="561589" y="110057"/>
                  </a:lnTo>
                  <a:lnTo>
                    <a:pt x="530022" y="78490"/>
                  </a:lnTo>
                  <a:lnTo>
                    <a:pt x="494318" y="51552"/>
                  </a:lnTo>
                  <a:lnTo>
                    <a:pt x="454974" y="29740"/>
                  </a:lnTo>
                  <a:lnTo>
                    <a:pt x="412483" y="13547"/>
                  </a:lnTo>
                  <a:lnTo>
                    <a:pt x="367340" y="3469"/>
                  </a:lnTo>
                  <a:lnTo>
                    <a:pt x="320040" y="0"/>
                  </a:lnTo>
                  <a:close/>
                </a:path>
              </a:pathLst>
            </a:custGeom>
            <a:solidFill>
              <a:srgbClr val="00CE9D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01" name="object 201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9270491" y="4173474"/>
              <a:ext cx="541020" cy="540257"/>
            </a:xfrm>
            <a:prstGeom prst="rect">
              <a:avLst/>
            </a:prstGeom>
          </p:spPr>
        </p:pic>
      </p:grpSp>
      <p:grpSp>
        <p:nvGrpSpPr>
          <p:cNvPr id="202" name="object 202" descr=""/>
          <p:cNvGrpSpPr/>
          <p:nvPr/>
        </p:nvGrpSpPr>
        <p:grpSpPr>
          <a:xfrm>
            <a:off x="10655045" y="4123182"/>
            <a:ext cx="640080" cy="640080"/>
            <a:chOff x="10655045" y="4123182"/>
            <a:chExt cx="640080" cy="640080"/>
          </a:xfrm>
        </p:grpSpPr>
        <p:sp>
          <p:nvSpPr>
            <p:cNvPr id="203" name="object 203" descr=""/>
            <p:cNvSpPr/>
            <p:nvPr/>
          </p:nvSpPr>
          <p:spPr>
            <a:xfrm>
              <a:off x="10655045" y="4123182"/>
              <a:ext cx="640080" cy="640080"/>
            </a:xfrm>
            <a:custGeom>
              <a:avLst/>
              <a:gdLst/>
              <a:ahLst/>
              <a:cxnLst/>
              <a:rect l="l" t="t" r="r" b="b"/>
              <a:pathLst>
                <a:path w="640079" h="640079">
                  <a:moveTo>
                    <a:pt x="320039" y="0"/>
                  </a:moveTo>
                  <a:lnTo>
                    <a:pt x="272739" y="3469"/>
                  </a:lnTo>
                  <a:lnTo>
                    <a:pt x="227596" y="13547"/>
                  </a:lnTo>
                  <a:lnTo>
                    <a:pt x="185105" y="29740"/>
                  </a:lnTo>
                  <a:lnTo>
                    <a:pt x="145761" y="51552"/>
                  </a:lnTo>
                  <a:lnTo>
                    <a:pt x="110057" y="78490"/>
                  </a:lnTo>
                  <a:lnTo>
                    <a:pt x="78490" y="110057"/>
                  </a:lnTo>
                  <a:lnTo>
                    <a:pt x="51552" y="145761"/>
                  </a:lnTo>
                  <a:lnTo>
                    <a:pt x="29740" y="185105"/>
                  </a:lnTo>
                  <a:lnTo>
                    <a:pt x="13547" y="227596"/>
                  </a:lnTo>
                  <a:lnTo>
                    <a:pt x="3469" y="272739"/>
                  </a:lnTo>
                  <a:lnTo>
                    <a:pt x="0" y="320040"/>
                  </a:lnTo>
                  <a:lnTo>
                    <a:pt x="3469" y="367340"/>
                  </a:lnTo>
                  <a:lnTo>
                    <a:pt x="13547" y="412483"/>
                  </a:lnTo>
                  <a:lnTo>
                    <a:pt x="29740" y="454974"/>
                  </a:lnTo>
                  <a:lnTo>
                    <a:pt x="51552" y="494318"/>
                  </a:lnTo>
                  <a:lnTo>
                    <a:pt x="78490" y="530022"/>
                  </a:lnTo>
                  <a:lnTo>
                    <a:pt x="110057" y="561589"/>
                  </a:lnTo>
                  <a:lnTo>
                    <a:pt x="145761" y="588527"/>
                  </a:lnTo>
                  <a:lnTo>
                    <a:pt x="185105" y="610339"/>
                  </a:lnTo>
                  <a:lnTo>
                    <a:pt x="227596" y="626532"/>
                  </a:lnTo>
                  <a:lnTo>
                    <a:pt x="272739" y="636610"/>
                  </a:lnTo>
                  <a:lnTo>
                    <a:pt x="320039" y="640080"/>
                  </a:lnTo>
                  <a:lnTo>
                    <a:pt x="367340" y="636610"/>
                  </a:lnTo>
                  <a:lnTo>
                    <a:pt x="412483" y="626532"/>
                  </a:lnTo>
                  <a:lnTo>
                    <a:pt x="454974" y="610339"/>
                  </a:lnTo>
                  <a:lnTo>
                    <a:pt x="494318" y="588527"/>
                  </a:lnTo>
                  <a:lnTo>
                    <a:pt x="530022" y="561589"/>
                  </a:lnTo>
                  <a:lnTo>
                    <a:pt x="561589" y="530022"/>
                  </a:lnTo>
                  <a:lnTo>
                    <a:pt x="588527" y="494318"/>
                  </a:lnTo>
                  <a:lnTo>
                    <a:pt x="610339" y="454974"/>
                  </a:lnTo>
                  <a:lnTo>
                    <a:pt x="626532" y="412483"/>
                  </a:lnTo>
                  <a:lnTo>
                    <a:pt x="636610" y="367340"/>
                  </a:lnTo>
                  <a:lnTo>
                    <a:pt x="640079" y="320040"/>
                  </a:lnTo>
                  <a:lnTo>
                    <a:pt x="636610" y="272739"/>
                  </a:lnTo>
                  <a:lnTo>
                    <a:pt x="626532" y="227596"/>
                  </a:lnTo>
                  <a:lnTo>
                    <a:pt x="610339" y="185105"/>
                  </a:lnTo>
                  <a:lnTo>
                    <a:pt x="588527" y="145761"/>
                  </a:lnTo>
                  <a:lnTo>
                    <a:pt x="561589" y="110057"/>
                  </a:lnTo>
                  <a:lnTo>
                    <a:pt x="530022" y="78490"/>
                  </a:lnTo>
                  <a:lnTo>
                    <a:pt x="494318" y="51552"/>
                  </a:lnTo>
                  <a:lnTo>
                    <a:pt x="454974" y="29740"/>
                  </a:lnTo>
                  <a:lnTo>
                    <a:pt x="412483" y="13547"/>
                  </a:lnTo>
                  <a:lnTo>
                    <a:pt x="367340" y="3469"/>
                  </a:lnTo>
                  <a:lnTo>
                    <a:pt x="320039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04" name="object 204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10725149" y="4193286"/>
              <a:ext cx="500633" cy="499871"/>
            </a:xfrm>
            <a:prstGeom prst="rect">
              <a:avLst/>
            </a:prstGeom>
          </p:spPr>
        </p:pic>
      </p:grpSp>
      <p:sp>
        <p:nvSpPr>
          <p:cNvPr id="205" name="object 205" descr=""/>
          <p:cNvSpPr txBox="1"/>
          <p:nvPr/>
        </p:nvSpPr>
        <p:spPr>
          <a:xfrm>
            <a:off x="6918959" y="4836667"/>
            <a:ext cx="2592705" cy="1854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50" b="1">
                <a:solidFill>
                  <a:srgbClr val="010027"/>
                </a:solidFill>
                <a:latin typeface="Arial"/>
                <a:cs typeface="Arial"/>
              </a:rPr>
              <a:t>Global</a:t>
            </a:r>
            <a:r>
              <a:rPr dirty="0" sz="1050" spc="-4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050" b="1">
                <a:solidFill>
                  <a:srgbClr val="010027"/>
                </a:solidFill>
                <a:latin typeface="Arial"/>
                <a:cs typeface="Arial"/>
              </a:rPr>
              <a:t>EV</a:t>
            </a:r>
            <a:r>
              <a:rPr dirty="0" sz="1050" spc="-2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050" b="1">
                <a:solidFill>
                  <a:srgbClr val="010027"/>
                </a:solidFill>
                <a:latin typeface="Arial"/>
                <a:cs typeface="Arial"/>
              </a:rPr>
              <a:t>supply</a:t>
            </a:r>
            <a:r>
              <a:rPr dirty="0" sz="1050" spc="-3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050" b="1">
                <a:solidFill>
                  <a:srgbClr val="010027"/>
                </a:solidFill>
                <a:latin typeface="Arial"/>
                <a:cs typeface="Arial"/>
              </a:rPr>
              <a:t>equipment</a:t>
            </a:r>
            <a:r>
              <a:rPr dirty="0" sz="1050" spc="-3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050" b="1">
                <a:solidFill>
                  <a:srgbClr val="010027"/>
                </a:solidFill>
                <a:latin typeface="Arial"/>
                <a:cs typeface="Arial"/>
              </a:rPr>
              <a:t>market </a:t>
            </a:r>
            <a:r>
              <a:rPr dirty="0" sz="1050" spc="-20" b="1">
                <a:solidFill>
                  <a:srgbClr val="010027"/>
                </a:solidFill>
                <a:latin typeface="Arial"/>
                <a:cs typeface="Arial"/>
              </a:rPr>
              <a:t>size</a:t>
            </a:r>
            <a:endParaRPr sz="1050">
              <a:latin typeface="Arial"/>
              <a:cs typeface="Arial"/>
            </a:endParaRPr>
          </a:p>
        </p:txBody>
      </p:sp>
      <p:sp>
        <p:nvSpPr>
          <p:cNvPr id="206" name="object 206" descr=""/>
          <p:cNvSpPr txBox="1"/>
          <p:nvPr/>
        </p:nvSpPr>
        <p:spPr>
          <a:xfrm>
            <a:off x="7004811" y="4226560"/>
            <a:ext cx="751840" cy="4527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90830" marR="60960" indent="-224154">
              <a:lnSpc>
                <a:spcPct val="100000"/>
              </a:lnSpc>
              <a:spcBef>
                <a:spcPts val="100"/>
              </a:spcBef>
            </a:pPr>
            <a:r>
              <a:rPr dirty="0" sz="700" b="1">
                <a:solidFill>
                  <a:srgbClr val="010027"/>
                </a:solidFill>
                <a:latin typeface="Arial"/>
                <a:cs typeface="Arial"/>
              </a:rPr>
              <a:t>1</a:t>
            </a:r>
            <a:r>
              <a:rPr dirty="0" sz="700" spc="-2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700" b="1">
                <a:solidFill>
                  <a:srgbClr val="010027"/>
                </a:solidFill>
                <a:latin typeface="Arial"/>
                <a:cs typeface="Arial"/>
              </a:rPr>
              <a:t>million</a:t>
            </a:r>
            <a:r>
              <a:rPr dirty="0" sz="700" spc="-10" b="1">
                <a:solidFill>
                  <a:srgbClr val="010027"/>
                </a:solidFill>
                <a:latin typeface="Arial"/>
                <a:cs typeface="Arial"/>
              </a:rPr>
              <a:t> Tesla</a:t>
            </a:r>
            <a:r>
              <a:rPr dirty="0" sz="700" spc="50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700" spc="-25" b="1">
                <a:solidFill>
                  <a:srgbClr val="010027"/>
                </a:solidFill>
                <a:latin typeface="Arial"/>
                <a:cs typeface="Arial"/>
              </a:rPr>
              <a:t>EVs</a:t>
            </a:r>
            <a:endParaRPr sz="700">
              <a:latin typeface="Arial"/>
              <a:cs typeface="Arial"/>
            </a:endParaRPr>
          </a:p>
          <a:p>
            <a:pPr marL="228600" marR="5080" indent="-216535">
              <a:lnSpc>
                <a:spcPct val="100000"/>
              </a:lnSpc>
            </a:pPr>
            <a:r>
              <a:rPr dirty="0" sz="700">
                <a:solidFill>
                  <a:srgbClr val="010027"/>
                </a:solidFill>
                <a:latin typeface="Arial MT"/>
                <a:cs typeface="Arial MT"/>
              </a:rPr>
              <a:t>Were</a:t>
            </a:r>
            <a:r>
              <a:rPr dirty="0" sz="700" spc="-1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700">
                <a:solidFill>
                  <a:srgbClr val="010027"/>
                </a:solidFill>
                <a:latin typeface="Arial MT"/>
                <a:cs typeface="Arial MT"/>
              </a:rPr>
              <a:t>sold</a:t>
            </a:r>
            <a:r>
              <a:rPr dirty="0" sz="700" spc="-2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700" spc="-10">
                <a:solidFill>
                  <a:srgbClr val="010027"/>
                </a:solidFill>
                <a:latin typeface="Arial MT"/>
                <a:cs typeface="Arial MT"/>
              </a:rPr>
              <a:t>globally</a:t>
            </a:r>
            <a:r>
              <a:rPr dirty="0" sz="700" spc="50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700">
                <a:solidFill>
                  <a:srgbClr val="010027"/>
                </a:solidFill>
                <a:latin typeface="Arial MT"/>
                <a:cs typeface="Arial MT"/>
              </a:rPr>
              <a:t>in</a:t>
            </a:r>
            <a:r>
              <a:rPr dirty="0" sz="700" spc="-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700" spc="-20">
                <a:solidFill>
                  <a:srgbClr val="010027"/>
                </a:solidFill>
                <a:latin typeface="Arial MT"/>
                <a:cs typeface="Arial MT"/>
              </a:rPr>
              <a:t>2021</a:t>
            </a:r>
            <a:endParaRPr sz="700">
              <a:latin typeface="Arial MT"/>
              <a:cs typeface="Arial MT"/>
            </a:endParaRPr>
          </a:p>
        </p:txBody>
      </p:sp>
      <p:sp>
        <p:nvSpPr>
          <p:cNvPr id="207" name="object 207" descr=""/>
          <p:cNvSpPr txBox="1"/>
          <p:nvPr/>
        </p:nvSpPr>
        <p:spPr>
          <a:xfrm>
            <a:off x="8510016" y="4226560"/>
            <a:ext cx="628650" cy="4527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65405" marR="58419">
              <a:lnSpc>
                <a:spcPct val="100000"/>
              </a:lnSpc>
              <a:spcBef>
                <a:spcPts val="100"/>
              </a:spcBef>
            </a:pPr>
            <a:r>
              <a:rPr dirty="0" sz="700" b="1">
                <a:solidFill>
                  <a:srgbClr val="010027"/>
                </a:solidFill>
                <a:latin typeface="Arial"/>
                <a:cs typeface="Arial"/>
              </a:rPr>
              <a:t>25%</a:t>
            </a:r>
            <a:r>
              <a:rPr dirty="0" sz="700" spc="-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700" b="1">
                <a:solidFill>
                  <a:srgbClr val="010027"/>
                </a:solidFill>
                <a:latin typeface="Arial"/>
                <a:cs typeface="Arial"/>
              </a:rPr>
              <a:t>of</a:t>
            </a:r>
            <a:r>
              <a:rPr dirty="0" sz="700" spc="-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700" spc="-20" b="1">
                <a:solidFill>
                  <a:srgbClr val="010027"/>
                </a:solidFill>
                <a:latin typeface="Arial"/>
                <a:cs typeface="Arial"/>
              </a:rPr>
              <a:t>cars</a:t>
            </a:r>
            <a:r>
              <a:rPr dirty="0" sz="700" spc="50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700" spc="-20" b="1">
                <a:solidFill>
                  <a:srgbClr val="010027"/>
                </a:solidFill>
                <a:latin typeface="Arial"/>
                <a:cs typeface="Arial"/>
              </a:rPr>
              <a:t>sold</a:t>
            </a:r>
            <a:endParaRPr sz="700">
              <a:latin typeface="Arial"/>
              <a:cs typeface="Arial"/>
            </a:endParaRPr>
          </a:p>
          <a:p>
            <a:pPr algn="ctr" marL="12065" marR="5080" indent="-635">
              <a:lnSpc>
                <a:spcPct val="100000"/>
              </a:lnSpc>
            </a:pPr>
            <a:r>
              <a:rPr dirty="0" sz="700">
                <a:solidFill>
                  <a:srgbClr val="010027"/>
                </a:solidFill>
                <a:latin typeface="Arial MT"/>
                <a:cs typeface="Arial MT"/>
              </a:rPr>
              <a:t>in</a:t>
            </a:r>
            <a:r>
              <a:rPr dirty="0" sz="700" spc="-2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700">
                <a:solidFill>
                  <a:srgbClr val="010027"/>
                </a:solidFill>
                <a:latin typeface="Arial MT"/>
                <a:cs typeface="Arial MT"/>
              </a:rPr>
              <a:t>Germany </a:t>
            </a:r>
            <a:r>
              <a:rPr dirty="0" sz="700" spc="-25">
                <a:solidFill>
                  <a:srgbClr val="010027"/>
                </a:solidFill>
                <a:latin typeface="Arial MT"/>
                <a:cs typeface="Arial MT"/>
              </a:rPr>
              <a:t>in</a:t>
            </a:r>
            <a:r>
              <a:rPr dirty="0" sz="700" spc="50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700">
                <a:solidFill>
                  <a:srgbClr val="010027"/>
                </a:solidFill>
                <a:latin typeface="Arial MT"/>
                <a:cs typeface="Arial MT"/>
              </a:rPr>
              <a:t>2021</a:t>
            </a:r>
            <a:r>
              <a:rPr dirty="0" sz="700" spc="-1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700">
                <a:solidFill>
                  <a:srgbClr val="010027"/>
                </a:solidFill>
                <a:latin typeface="Arial MT"/>
                <a:cs typeface="Arial MT"/>
              </a:rPr>
              <a:t>were</a:t>
            </a:r>
            <a:r>
              <a:rPr dirty="0" sz="700" spc="-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700" spc="-25">
                <a:solidFill>
                  <a:srgbClr val="010027"/>
                </a:solidFill>
                <a:latin typeface="Arial MT"/>
                <a:cs typeface="Arial MT"/>
              </a:rPr>
              <a:t>EVs</a:t>
            </a:r>
            <a:endParaRPr sz="700">
              <a:latin typeface="Arial MT"/>
              <a:cs typeface="Arial MT"/>
            </a:endParaRPr>
          </a:p>
        </p:txBody>
      </p:sp>
      <p:sp>
        <p:nvSpPr>
          <p:cNvPr id="208" name="object 208" descr=""/>
          <p:cNvSpPr txBox="1"/>
          <p:nvPr/>
        </p:nvSpPr>
        <p:spPr>
          <a:xfrm>
            <a:off x="9928097" y="4226560"/>
            <a:ext cx="600075" cy="3460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700" b="1">
                <a:solidFill>
                  <a:srgbClr val="010027"/>
                </a:solidFill>
                <a:latin typeface="Arial"/>
                <a:cs typeface="Arial"/>
              </a:rPr>
              <a:t>Zero</a:t>
            </a:r>
            <a:r>
              <a:rPr dirty="0" sz="700" spc="-1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700" b="1">
                <a:solidFill>
                  <a:srgbClr val="010027"/>
                </a:solidFill>
                <a:latin typeface="Arial"/>
                <a:cs typeface="Arial"/>
              </a:rPr>
              <a:t>ICE</a:t>
            </a:r>
            <a:r>
              <a:rPr dirty="0" sz="700" spc="-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700" spc="-20" b="1">
                <a:solidFill>
                  <a:srgbClr val="010027"/>
                </a:solidFill>
                <a:latin typeface="Arial"/>
                <a:cs typeface="Arial"/>
              </a:rPr>
              <a:t>cars</a:t>
            </a:r>
            <a:r>
              <a:rPr dirty="0" sz="700" spc="50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010027"/>
                </a:solidFill>
                <a:latin typeface="Arial MT"/>
                <a:cs typeface="Arial MT"/>
              </a:rPr>
              <a:t>to</a:t>
            </a:r>
            <a:r>
              <a:rPr dirty="0" sz="700" spc="-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700">
                <a:solidFill>
                  <a:srgbClr val="010027"/>
                </a:solidFill>
                <a:latin typeface="Arial MT"/>
                <a:cs typeface="Arial MT"/>
              </a:rPr>
              <a:t>be</a:t>
            </a:r>
            <a:r>
              <a:rPr dirty="0" sz="700" spc="-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700">
                <a:solidFill>
                  <a:srgbClr val="010027"/>
                </a:solidFill>
                <a:latin typeface="Arial MT"/>
                <a:cs typeface="Arial MT"/>
              </a:rPr>
              <a:t>sold</a:t>
            </a:r>
            <a:r>
              <a:rPr dirty="0" sz="700" spc="-1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700" spc="-25">
                <a:solidFill>
                  <a:srgbClr val="010027"/>
                </a:solidFill>
                <a:latin typeface="Arial MT"/>
                <a:cs typeface="Arial MT"/>
              </a:rPr>
              <a:t>in</a:t>
            </a:r>
            <a:r>
              <a:rPr dirty="0" sz="700" spc="50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700">
                <a:solidFill>
                  <a:srgbClr val="010027"/>
                </a:solidFill>
                <a:latin typeface="Arial MT"/>
                <a:cs typeface="Arial MT"/>
              </a:rPr>
              <a:t>China</a:t>
            </a:r>
            <a:r>
              <a:rPr dirty="0" sz="700" spc="-2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700">
                <a:solidFill>
                  <a:srgbClr val="010027"/>
                </a:solidFill>
                <a:latin typeface="Arial MT"/>
                <a:cs typeface="Arial MT"/>
              </a:rPr>
              <a:t>by</a:t>
            </a:r>
            <a:r>
              <a:rPr dirty="0" sz="700" spc="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700" spc="-20">
                <a:solidFill>
                  <a:srgbClr val="010027"/>
                </a:solidFill>
                <a:latin typeface="Arial MT"/>
                <a:cs typeface="Arial MT"/>
              </a:rPr>
              <a:t>2035</a:t>
            </a:r>
            <a:endParaRPr sz="700">
              <a:latin typeface="Arial MT"/>
              <a:cs typeface="Arial MT"/>
            </a:endParaRPr>
          </a:p>
        </p:txBody>
      </p:sp>
      <p:sp>
        <p:nvSpPr>
          <p:cNvPr id="209" name="object 209" descr=""/>
          <p:cNvSpPr txBox="1"/>
          <p:nvPr/>
        </p:nvSpPr>
        <p:spPr>
          <a:xfrm>
            <a:off x="11374881" y="4226560"/>
            <a:ext cx="597535" cy="4527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700" b="1">
                <a:solidFill>
                  <a:srgbClr val="010027"/>
                </a:solidFill>
                <a:latin typeface="Arial"/>
                <a:cs typeface="Arial"/>
              </a:rPr>
              <a:t>58%</a:t>
            </a:r>
            <a:r>
              <a:rPr dirty="0" sz="700" spc="-1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700" b="1">
                <a:solidFill>
                  <a:srgbClr val="010027"/>
                </a:solidFill>
                <a:latin typeface="Arial"/>
                <a:cs typeface="Arial"/>
              </a:rPr>
              <a:t>of</a:t>
            </a:r>
            <a:r>
              <a:rPr dirty="0" sz="700" spc="-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700" b="1">
                <a:solidFill>
                  <a:srgbClr val="010027"/>
                </a:solidFill>
                <a:latin typeface="Arial"/>
                <a:cs typeface="Arial"/>
              </a:rPr>
              <a:t>all </a:t>
            </a:r>
            <a:r>
              <a:rPr dirty="0" sz="700" spc="-25" b="1">
                <a:solidFill>
                  <a:srgbClr val="010027"/>
                </a:solidFill>
                <a:latin typeface="Arial"/>
                <a:cs typeface="Arial"/>
              </a:rPr>
              <a:t>car</a:t>
            </a:r>
            <a:r>
              <a:rPr dirty="0" sz="700" spc="50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700" spc="-10" b="1">
                <a:solidFill>
                  <a:srgbClr val="010027"/>
                </a:solidFill>
                <a:latin typeface="Arial"/>
                <a:cs typeface="Arial"/>
              </a:rPr>
              <a:t>sales</a:t>
            </a:r>
            <a:endParaRPr sz="700">
              <a:latin typeface="Arial"/>
              <a:cs typeface="Arial"/>
            </a:endParaRPr>
          </a:p>
          <a:p>
            <a:pPr algn="ctr" marL="13970" marR="5715">
              <a:lnSpc>
                <a:spcPct val="100000"/>
              </a:lnSpc>
            </a:pPr>
            <a:r>
              <a:rPr dirty="0" sz="700">
                <a:solidFill>
                  <a:srgbClr val="010027"/>
                </a:solidFill>
                <a:latin typeface="Arial MT"/>
                <a:cs typeface="Arial MT"/>
              </a:rPr>
              <a:t>globally</a:t>
            </a:r>
            <a:r>
              <a:rPr dirty="0" sz="700" spc="-3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700">
                <a:solidFill>
                  <a:srgbClr val="010027"/>
                </a:solidFill>
                <a:latin typeface="Arial MT"/>
                <a:cs typeface="Arial MT"/>
              </a:rPr>
              <a:t>will</a:t>
            </a:r>
            <a:r>
              <a:rPr dirty="0" sz="700" spc="-2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700" spc="-25">
                <a:solidFill>
                  <a:srgbClr val="010027"/>
                </a:solidFill>
                <a:latin typeface="Arial MT"/>
                <a:cs typeface="Arial MT"/>
              </a:rPr>
              <a:t>be</a:t>
            </a:r>
            <a:r>
              <a:rPr dirty="0" sz="700" spc="50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700">
                <a:solidFill>
                  <a:srgbClr val="010027"/>
                </a:solidFill>
                <a:latin typeface="Arial MT"/>
                <a:cs typeface="Arial MT"/>
              </a:rPr>
              <a:t>EVs</a:t>
            </a:r>
            <a:r>
              <a:rPr dirty="0" sz="700" spc="-1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700">
                <a:solidFill>
                  <a:srgbClr val="010027"/>
                </a:solidFill>
                <a:latin typeface="Arial MT"/>
                <a:cs typeface="Arial MT"/>
              </a:rPr>
              <a:t>by </a:t>
            </a:r>
            <a:r>
              <a:rPr dirty="0" sz="700" spc="-20">
                <a:solidFill>
                  <a:srgbClr val="010027"/>
                </a:solidFill>
                <a:latin typeface="Arial MT"/>
                <a:cs typeface="Arial MT"/>
              </a:rPr>
              <a:t>2050</a:t>
            </a:r>
            <a:endParaRPr sz="700">
              <a:latin typeface="Arial MT"/>
              <a:cs typeface="Arial MT"/>
            </a:endParaRPr>
          </a:p>
        </p:txBody>
      </p:sp>
      <p:grpSp>
        <p:nvGrpSpPr>
          <p:cNvPr id="210" name="object 210" descr=""/>
          <p:cNvGrpSpPr/>
          <p:nvPr/>
        </p:nvGrpSpPr>
        <p:grpSpPr>
          <a:xfrm>
            <a:off x="5734430" y="2011679"/>
            <a:ext cx="3401060" cy="1242060"/>
            <a:chOff x="5734430" y="2011679"/>
            <a:chExt cx="3401060" cy="1242060"/>
          </a:xfrm>
        </p:grpSpPr>
        <p:sp>
          <p:nvSpPr>
            <p:cNvPr id="211" name="object 211" descr=""/>
            <p:cNvSpPr/>
            <p:nvPr/>
          </p:nvSpPr>
          <p:spPr>
            <a:xfrm>
              <a:off x="5798058" y="2711195"/>
              <a:ext cx="3274060" cy="537210"/>
            </a:xfrm>
            <a:custGeom>
              <a:avLst/>
              <a:gdLst/>
              <a:ahLst/>
              <a:cxnLst/>
              <a:rect l="l" t="t" r="r" b="b"/>
              <a:pathLst>
                <a:path w="3274059" h="537210">
                  <a:moveTo>
                    <a:pt x="250698" y="472440"/>
                  </a:moveTo>
                  <a:lnTo>
                    <a:pt x="0" y="472440"/>
                  </a:lnTo>
                  <a:lnTo>
                    <a:pt x="0" y="537210"/>
                  </a:lnTo>
                  <a:lnTo>
                    <a:pt x="250698" y="537210"/>
                  </a:lnTo>
                  <a:lnTo>
                    <a:pt x="250698" y="472440"/>
                  </a:lnTo>
                  <a:close/>
                </a:path>
                <a:path w="3274059" h="537210">
                  <a:moveTo>
                    <a:pt x="628650" y="434340"/>
                  </a:moveTo>
                  <a:lnTo>
                    <a:pt x="377952" y="434340"/>
                  </a:lnTo>
                  <a:lnTo>
                    <a:pt x="377952" y="537210"/>
                  </a:lnTo>
                  <a:lnTo>
                    <a:pt x="628650" y="537210"/>
                  </a:lnTo>
                  <a:lnTo>
                    <a:pt x="628650" y="434340"/>
                  </a:lnTo>
                  <a:close/>
                </a:path>
                <a:path w="3274059" h="537210">
                  <a:moveTo>
                    <a:pt x="1006602" y="384810"/>
                  </a:moveTo>
                  <a:lnTo>
                    <a:pt x="755891" y="384810"/>
                  </a:lnTo>
                  <a:lnTo>
                    <a:pt x="755891" y="537210"/>
                  </a:lnTo>
                  <a:lnTo>
                    <a:pt x="1006602" y="537210"/>
                  </a:lnTo>
                  <a:lnTo>
                    <a:pt x="1006602" y="384810"/>
                  </a:lnTo>
                  <a:close/>
                </a:path>
                <a:path w="3274059" h="537210">
                  <a:moveTo>
                    <a:pt x="1383792" y="334518"/>
                  </a:moveTo>
                  <a:lnTo>
                    <a:pt x="1133856" y="334518"/>
                  </a:lnTo>
                  <a:lnTo>
                    <a:pt x="1133856" y="537210"/>
                  </a:lnTo>
                  <a:lnTo>
                    <a:pt x="1383792" y="537210"/>
                  </a:lnTo>
                  <a:lnTo>
                    <a:pt x="1383792" y="334518"/>
                  </a:lnTo>
                  <a:close/>
                </a:path>
                <a:path w="3274059" h="537210">
                  <a:moveTo>
                    <a:pt x="1761744" y="283464"/>
                  </a:moveTo>
                  <a:lnTo>
                    <a:pt x="1511808" y="283464"/>
                  </a:lnTo>
                  <a:lnTo>
                    <a:pt x="1511808" y="537210"/>
                  </a:lnTo>
                  <a:lnTo>
                    <a:pt x="1761744" y="537210"/>
                  </a:lnTo>
                  <a:lnTo>
                    <a:pt x="1761744" y="283464"/>
                  </a:lnTo>
                  <a:close/>
                </a:path>
                <a:path w="3274059" h="537210">
                  <a:moveTo>
                    <a:pt x="2139696" y="230124"/>
                  </a:moveTo>
                  <a:lnTo>
                    <a:pt x="1889760" y="230124"/>
                  </a:lnTo>
                  <a:lnTo>
                    <a:pt x="1889760" y="537210"/>
                  </a:lnTo>
                  <a:lnTo>
                    <a:pt x="2139696" y="537210"/>
                  </a:lnTo>
                  <a:lnTo>
                    <a:pt x="2139696" y="230124"/>
                  </a:lnTo>
                  <a:close/>
                </a:path>
                <a:path w="3274059" h="537210">
                  <a:moveTo>
                    <a:pt x="2517648" y="163830"/>
                  </a:moveTo>
                  <a:lnTo>
                    <a:pt x="2267712" y="163830"/>
                  </a:lnTo>
                  <a:lnTo>
                    <a:pt x="2267712" y="537210"/>
                  </a:lnTo>
                  <a:lnTo>
                    <a:pt x="2517648" y="537210"/>
                  </a:lnTo>
                  <a:lnTo>
                    <a:pt x="2517648" y="163830"/>
                  </a:lnTo>
                  <a:close/>
                </a:path>
                <a:path w="3274059" h="537210">
                  <a:moveTo>
                    <a:pt x="2895600" y="86868"/>
                  </a:moveTo>
                  <a:lnTo>
                    <a:pt x="2645664" y="86868"/>
                  </a:lnTo>
                  <a:lnTo>
                    <a:pt x="2645664" y="537210"/>
                  </a:lnTo>
                  <a:lnTo>
                    <a:pt x="2895600" y="537210"/>
                  </a:lnTo>
                  <a:lnTo>
                    <a:pt x="2895600" y="86868"/>
                  </a:lnTo>
                  <a:close/>
                </a:path>
                <a:path w="3274059" h="537210">
                  <a:moveTo>
                    <a:pt x="3273552" y="0"/>
                  </a:moveTo>
                  <a:lnTo>
                    <a:pt x="3022854" y="0"/>
                  </a:lnTo>
                  <a:lnTo>
                    <a:pt x="3022854" y="537210"/>
                  </a:lnTo>
                  <a:lnTo>
                    <a:pt x="3273552" y="537210"/>
                  </a:lnTo>
                  <a:lnTo>
                    <a:pt x="3273552" y="0"/>
                  </a:lnTo>
                  <a:close/>
                </a:path>
              </a:pathLst>
            </a:custGeom>
            <a:solidFill>
              <a:srgbClr val="00999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2" name="object 212" descr=""/>
            <p:cNvSpPr/>
            <p:nvPr/>
          </p:nvSpPr>
          <p:spPr>
            <a:xfrm>
              <a:off x="5798058" y="2302763"/>
              <a:ext cx="3274060" cy="881380"/>
            </a:xfrm>
            <a:custGeom>
              <a:avLst/>
              <a:gdLst/>
              <a:ahLst/>
              <a:cxnLst/>
              <a:rect l="l" t="t" r="r" b="b"/>
              <a:pathLst>
                <a:path w="3274059" h="881380">
                  <a:moveTo>
                    <a:pt x="250698" y="838962"/>
                  </a:moveTo>
                  <a:lnTo>
                    <a:pt x="0" y="838962"/>
                  </a:lnTo>
                  <a:lnTo>
                    <a:pt x="0" y="880872"/>
                  </a:lnTo>
                  <a:lnTo>
                    <a:pt x="250698" y="880872"/>
                  </a:lnTo>
                  <a:lnTo>
                    <a:pt x="250698" y="838962"/>
                  </a:lnTo>
                  <a:close/>
                </a:path>
                <a:path w="3274059" h="881380">
                  <a:moveTo>
                    <a:pt x="628650" y="760476"/>
                  </a:moveTo>
                  <a:lnTo>
                    <a:pt x="377952" y="760476"/>
                  </a:lnTo>
                  <a:lnTo>
                    <a:pt x="377952" y="842772"/>
                  </a:lnTo>
                  <a:lnTo>
                    <a:pt x="628650" y="842772"/>
                  </a:lnTo>
                  <a:lnTo>
                    <a:pt x="628650" y="760476"/>
                  </a:lnTo>
                  <a:close/>
                </a:path>
                <a:path w="3274059" h="881380">
                  <a:moveTo>
                    <a:pt x="1006602" y="666750"/>
                  </a:moveTo>
                  <a:lnTo>
                    <a:pt x="755891" y="666750"/>
                  </a:lnTo>
                  <a:lnTo>
                    <a:pt x="755891" y="793242"/>
                  </a:lnTo>
                  <a:lnTo>
                    <a:pt x="1006602" y="793242"/>
                  </a:lnTo>
                  <a:lnTo>
                    <a:pt x="1006602" y="666750"/>
                  </a:lnTo>
                  <a:close/>
                </a:path>
                <a:path w="3274059" h="881380">
                  <a:moveTo>
                    <a:pt x="1383792" y="574548"/>
                  </a:moveTo>
                  <a:lnTo>
                    <a:pt x="1133856" y="574548"/>
                  </a:lnTo>
                  <a:lnTo>
                    <a:pt x="1133856" y="742950"/>
                  </a:lnTo>
                  <a:lnTo>
                    <a:pt x="1383792" y="742950"/>
                  </a:lnTo>
                  <a:lnTo>
                    <a:pt x="1383792" y="574548"/>
                  </a:lnTo>
                  <a:close/>
                </a:path>
                <a:path w="3274059" h="881380">
                  <a:moveTo>
                    <a:pt x="1761744" y="480060"/>
                  </a:moveTo>
                  <a:lnTo>
                    <a:pt x="1511808" y="480060"/>
                  </a:lnTo>
                  <a:lnTo>
                    <a:pt x="1511808" y="691896"/>
                  </a:lnTo>
                  <a:lnTo>
                    <a:pt x="1761744" y="691896"/>
                  </a:lnTo>
                  <a:lnTo>
                    <a:pt x="1761744" y="480060"/>
                  </a:lnTo>
                  <a:close/>
                </a:path>
                <a:path w="3274059" h="881380">
                  <a:moveTo>
                    <a:pt x="2139696" y="381762"/>
                  </a:moveTo>
                  <a:lnTo>
                    <a:pt x="1889760" y="381762"/>
                  </a:lnTo>
                  <a:lnTo>
                    <a:pt x="1889760" y="638556"/>
                  </a:lnTo>
                  <a:lnTo>
                    <a:pt x="2139696" y="638556"/>
                  </a:lnTo>
                  <a:lnTo>
                    <a:pt x="2139696" y="381762"/>
                  </a:lnTo>
                  <a:close/>
                </a:path>
                <a:path w="3274059" h="881380">
                  <a:moveTo>
                    <a:pt x="2517648" y="269748"/>
                  </a:moveTo>
                  <a:lnTo>
                    <a:pt x="2267712" y="269748"/>
                  </a:lnTo>
                  <a:lnTo>
                    <a:pt x="2267712" y="572262"/>
                  </a:lnTo>
                  <a:lnTo>
                    <a:pt x="2517648" y="572262"/>
                  </a:lnTo>
                  <a:lnTo>
                    <a:pt x="2517648" y="269748"/>
                  </a:lnTo>
                  <a:close/>
                </a:path>
                <a:path w="3274059" h="881380">
                  <a:moveTo>
                    <a:pt x="2895600" y="141732"/>
                  </a:moveTo>
                  <a:lnTo>
                    <a:pt x="2645664" y="141732"/>
                  </a:lnTo>
                  <a:lnTo>
                    <a:pt x="2645664" y="495300"/>
                  </a:lnTo>
                  <a:lnTo>
                    <a:pt x="2895600" y="495300"/>
                  </a:lnTo>
                  <a:lnTo>
                    <a:pt x="2895600" y="141732"/>
                  </a:lnTo>
                  <a:close/>
                </a:path>
                <a:path w="3274059" h="881380">
                  <a:moveTo>
                    <a:pt x="3273552" y="0"/>
                  </a:moveTo>
                  <a:lnTo>
                    <a:pt x="3022854" y="0"/>
                  </a:lnTo>
                  <a:lnTo>
                    <a:pt x="3022854" y="408432"/>
                  </a:lnTo>
                  <a:lnTo>
                    <a:pt x="3273552" y="408432"/>
                  </a:lnTo>
                  <a:lnTo>
                    <a:pt x="3273552" y="0"/>
                  </a:lnTo>
                  <a:close/>
                </a:path>
              </a:pathLst>
            </a:custGeom>
            <a:solidFill>
              <a:srgbClr val="00C2B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3" name="object 213" descr=""/>
            <p:cNvSpPr/>
            <p:nvPr/>
          </p:nvSpPr>
          <p:spPr>
            <a:xfrm>
              <a:off x="5798058" y="2011679"/>
              <a:ext cx="3274060" cy="1130300"/>
            </a:xfrm>
            <a:custGeom>
              <a:avLst/>
              <a:gdLst/>
              <a:ahLst/>
              <a:cxnLst/>
              <a:rect l="l" t="t" r="r" b="b"/>
              <a:pathLst>
                <a:path w="3274059" h="1130300">
                  <a:moveTo>
                    <a:pt x="250698" y="1099566"/>
                  </a:moveTo>
                  <a:lnTo>
                    <a:pt x="0" y="1099566"/>
                  </a:lnTo>
                  <a:lnTo>
                    <a:pt x="0" y="1130046"/>
                  </a:lnTo>
                  <a:lnTo>
                    <a:pt x="250698" y="1130046"/>
                  </a:lnTo>
                  <a:lnTo>
                    <a:pt x="250698" y="1099566"/>
                  </a:lnTo>
                  <a:close/>
                </a:path>
                <a:path w="3274059" h="1130300">
                  <a:moveTo>
                    <a:pt x="628650" y="1008888"/>
                  </a:moveTo>
                  <a:lnTo>
                    <a:pt x="377952" y="1008888"/>
                  </a:lnTo>
                  <a:lnTo>
                    <a:pt x="377952" y="1051560"/>
                  </a:lnTo>
                  <a:lnTo>
                    <a:pt x="628650" y="1051560"/>
                  </a:lnTo>
                  <a:lnTo>
                    <a:pt x="628650" y="1008888"/>
                  </a:lnTo>
                  <a:close/>
                </a:path>
                <a:path w="3274059" h="1130300">
                  <a:moveTo>
                    <a:pt x="1006602" y="898398"/>
                  </a:moveTo>
                  <a:lnTo>
                    <a:pt x="755891" y="898398"/>
                  </a:lnTo>
                  <a:lnTo>
                    <a:pt x="755891" y="957834"/>
                  </a:lnTo>
                  <a:lnTo>
                    <a:pt x="1006602" y="957834"/>
                  </a:lnTo>
                  <a:lnTo>
                    <a:pt x="1006602" y="898398"/>
                  </a:lnTo>
                  <a:close/>
                </a:path>
                <a:path w="3274059" h="1130300">
                  <a:moveTo>
                    <a:pt x="1383792" y="786384"/>
                  </a:moveTo>
                  <a:lnTo>
                    <a:pt x="1133856" y="786384"/>
                  </a:lnTo>
                  <a:lnTo>
                    <a:pt x="1133856" y="865632"/>
                  </a:lnTo>
                  <a:lnTo>
                    <a:pt x="1383792" y="865632"/>
                  </a:lnTo>
                  <a:lnTo>
                    <a:pt x="1383792" y="786384"/>
                  </a:lnTo>
                  <a:close/>
                </a:path>
                <a:path w="3274059" h="1130300">
                  <a:moveTo>
                    <a:pt x="1761744" y="665226"/>
                  </a:moveTo>
                  <a:lnTo>
                    <a:pt x="1511808" y="665226"/>
                  </a:lnTo>
                  <a:lnTo>
                    <a:pt x="1511808" y="771144"/>
                  </a:lnTo>
                  <a:lnTo>
                    <a:pt x="1761744" y="771144"/>
                  </a:lnTo>
                  <a:lnTo>
                    <a:pt x="1761744" y="665226"/>
                  </a:lnTo>
                  <a:close/>
                </a:path>
                <a:path w="3274059" h="1130300">
                  <a:moveTo>
                    <a:pt x="2139696" y="534924"/>
                  </a:moveTo>
                  <a:lnTo>
                    <a:pt x="1889760" y="534924"/>
                  </a:lnTo>
                  <a:lnTo>
                    <a:pt x="1889760" y="672846"/>
                  </a:lnTo>
                  <a:lnTo>
                    <a:pt x="2139696" y="672846"/>
                  </a:lnTo>
                  <a:lnTo>
                    <a:pt x="2139696" y="534924"/>
                  </a:lnTo>
                  <a:close/>
                </a:path>
                <a:path w="3274059" h="1130300">
                  <a:moveTo>
                    <a:pt x="2517648" y="381762"/>
                  </a:moveTo>
                  <a:lnTo>
                    <a:pt x="2267712" y="381762"/>
                  </a:lnTo>
                  <a:lnTo>
                    <a:pt x="2267712" y="560832"/>
                  </a:lnTo>
                  <a:lnTo>
                    <a:pt x="2517648" y="560832"/>
                  </a:lnTo>
                  <a:lnTo>
                    <a:pt x="2517648" y="381762"/>
                  </a:lnTo>
                  <a:close/>
                </a:path>
                <a:path w="3274059" h="1130300">
                  <a:moveTo>
                    <a:pt x="2895600" y="203454"/>
                  </a:moveTo>
                  <a:lnTo>
                    <a:pt x="2645664" y="203454"/>
                  </a:lnTo>
                  <a:lnTo>
                    <a:pt x="2645664" y="432816"/>
                  </a:lnTo>
                  <a:lnTo>
                    <a:pt x="2895600" y="432816"/>
                  </a:lnTo>
                  <a:lnTo>
                    <a:pt x="2895600" y="203454"/>
                  </a:lnTo>
                  <a:close/>
                </a:path>
                <a:path w="3274059" h="1130300">
                  <a:moveTo>
                    <a:pt x="3273552" y="0"/>
                  </a:moveTo>
                  <a:lnTo>
                    <a:pt x="3022854" y="0"/>
                  </a:lnTo>
                  <a:lnTo>
                    <a:pt x="3022854" y="291084"/>
                  </a:lnTo>
                  <a:lnTo>
                    <a:pt x="3273552" y="291084"/>
                  </a:lnTo>
                  <a:lnTo>
                    <a:pt x="3273552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4" name="object 214" descr=""/>
            <p:cNvSpPr/>
            <p:nvPr/>
          </p:nvSpPr>
          <p:spPr>
            <a:xfrm>
              <a:off x="5734430" y="3248786"/>
              <a:ext cx="3401060" cy="0"/>
            </a:xfrm>
            <a:custGeom>
              <a:avLst/>
              <a:gdLst/>
              <a:ahLst/>
              <a:cxnLst/>
              <a:rect l="l" t="t" r="r" b="b"/>
              <a:pathLst>
                <a:path w="3401059" h="0">
                  <a:moveTo>
                    <a:pt x="0" y="0"/>
                  </a:moveTo>
                  <a:lnTo>
                    <a:pt x="3400805" y="0"/>
                  </a:lnTo>
                </a:path>
              </a:pathLst>
            </a:custGeom>
            <a:ln w="9525">
              <a:solidFill>
                <a:srgbClr val="010027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15" name="object 215" descr=""/>
          <p:cNvSpPr txBox="1"/>
          <p:nvPr/>
        </p:nvSpPr>
        <p:spPr>
          <a:xfrm>
            <a:off x="5433314" y="1678739"/>
            <a:ext cx="216535" cy="1642745"/>
          </a:xfrm>
          <a:prstGeom prst="rect">
            <a:avLst/>
          </a:prstGeom>
        </p:spPr>
        <p:txBody>
          <a:bodyPr wrap="square" lIns="0" tIns="36830" rIns="0" bIns="0" rtlCol="0" vert="horz">
            <a:spAutoFit/>
          </a:bodyPr>
          <a:lstStyle/>
          <a:p>
            <a:pPr algn="r" marR="5080">
              <a:lnSpc>
                <a:spcPct val="100000"/>
              </a:lnSpc>
              <a:spcBef>
                <a:spcPts val="290"/>
              </a:spcBef>
            </a:pPr>
            <a:r>
              <a:rPr dirty="0" sz="900" spc="-25">
                <a:solidFill>
                  <a:srgbClr val="010027"/>
                </a:solidFill>
                <a:latin typeface="Arial MT"/>
                <a:cs typeface="Arial MT"/>
              </a:rPr>
              <a:t>450</a:t>
            </a:r>
            <a:endParaRPr sz="90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190"/>
              </a:spcBef>
            </a:pPr>
            <a:r>
              <a:rPr dirty="0" sz="900" spc="-25">
                <a:solidFill>
                  <a:srgbClr val="010027"/>
                </a:solidFill>
                <a:latin typeface="Arial MT"/>
                <a:cs typeface="Arial MT"/>
              </a:rPr>
              <a:t>400</a:t>
            </a:r>
            <a:endParaRPr sz="90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195"/>
              </a:spcBef>
            </a:pPr>
            <a:r>
              <a:rPr dirty="0" sz="900" spc="-25">
                <a:solidFill>
                  <a:srgbClr val="010027"/>
                </a:solidFill>
                <a:latin typeface="Arial MT"/>
                <a:cs typeface="Arial MT"/>
              </a:rPr>
              <a:t>350</a:t>
            </a:r>
            <a:endParaRPr sz="90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195"/>
              </a:spcBef>
            </a:pPr>
            <a:r>
              <a:rPr dirty="0" sz="900" spc="-25">
                <a:solidFill>
                  <a:srgbClr val="010027"/>
                </a:solidFill>
                <a:latin typeface="Arial MT"/>
                <a:cs typeface="Arial MT"/>
              </a:rPr>
              <a:t>300</a:t>
            </a:r>
            <a:endParaRPr sz="90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190"/>
              </a:spcBef>
            </a:pPr>
            <a:r>
              <a:rPr dirty="0" sz="900" spc="-25">
                <a:solidFill>
                  <a:srgbClr val="010027"/>
                </a:solidFill>
                <a:latin typeface="Arial MT"/>
                <a:cs typeface="Arial MT"/>
              </a:rPr>
              <a:t>250</a:t>
            </a:r>
            <a:endParaRPr sz="90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195"/>
              </a:spcBef>
            </a:pPr>
            <a:r>
              <a:rPr dirty="0" sz="900" spc="-25">
                <a:solidFill>
                  <a:srgbClr val="010027"/>
                </a:solidFill>
                <a:latin typeface="Arial MT"/>
                <a:cs typeface="Arial MT"/>
              </a:rPr>
              <a:t>200</a:t>
            </a:r>
            <a:endParaRPr sz="90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195"/>
              </a:spcBef>
            </a:pPr>
            <a:r>
              <a:rPr dirty="0" sz="900" spc="-25">
                <a:solidFill>
                  <a:srgbClr val="010027"/>
                </a:solidFill>
                <a:latin typeface="Arial MT"/>
                <a:cs typeface="Arial MT"/>
              </a:rPr>
              <a:t>150</a:t>
            </a:r>
            <a:endParaRPr sz="90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190"/>
              </a:spcBef>
            </a:pPr>
            <a:r>
              <a:rPr dirty="0" sz="900" spc="-25">
                <a:solidFill>
                  <a:srgbClr val="010027"/>
                </a:solidFill>
                <a:latin typeface="Arial MT"/>
                <a:cs typeface="Arial MT"/>
              </a:rPr>
              <a:t>100</a:t>
            </a:r>
            <a:endParaRPr sz="900">
              <a:latin typeface="Arial MT"/>
              <a:cs typeface="Arial MT"/>
            </a:endParaRPr>
          </a:p>
          <a:p>
            <a:pPr algn="r" marR="5715">
              <a:lnSpc>
                <a:spcPct val="100000"/>
              </a:lnSpc>
              <a:spcBef>
                <a:spcPts val="195"/>
              </a:spcBef>
            </a:pPr>
            <a:r>
              <a:rPr dirty="0" sz="900" spc="-25">
                <a:solidFill>
                  <a:srgbClr val="010027"/>
                </a:solidFill>
                <a:latin typeface="Arial MT"/>
                <a:cs typeface="Arial MT"/>
              </a:rPr>
              <a:t>50</a:t>
            </a:r>
            <a:endParaRPr sz="90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195"/>
              </a:spcBef>
            </a:pPr>
            <a:r>
              <a:rPr dirty="0" sz="900" spc="-50">
                <a:solidFill>
                  <a:srgbClr val="010027"/>
                </a:solidFill>
                <a:latin typeface="Arial MT"/>
                <a:cs typeface="Arial MT"/>
              </a:rPr>
              <a:t>0</a:t>
            </a:r>
            <a:endParaRPr sz="9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57"/>
            <a:ext cx="3931920" cy="6857873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049267" y="-2"/>
            <a:ext cx="4130040" cy="6858000"/>
          </a:xfrm>
          <a:prstGeom prst="rect">
            <a:avLst/>
          </a:prstGeom>
        </p:spPr>
      </p:pic>
      <p:grpSp>
        <p:nvGrpSpPr>
          <p:cNvPr id="4" name="object 4" descr=""/>
          <p:cNvGrpSpPr/>
          <p:nvPr/>
        </p:nvGrpSpPr>
        <p:grpSpPr>
          <a:xfrm>
            <a:off x="0" y="-1"/>
            <a:ext cx="12192000" cy="6858000"/>
            <a:chOff x="0" y="-1"/>
            <a:chExt cx="12192000" cy="6858000"/>
          </a:xfrm>
        </p:grpSpPr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295893" y="-1"/>
              <a:ext cx="3896105" cy="6858000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0" y="642366"/>
              <a:ext cx="12192000" cy="1737360"/>
            </a:xfrm>
            <a:custGeom>
              <a:avLst/>
              <a:gdLst/>
              <a:ahLst/>
              <a:cxnLst/>
              <a:rect l="l" t="t" r="r" b="b"/>
              <a:pathLst>
                <a:path w="12192000" h="1737360">
                  <a:moveTo>
                    <a:pt x="12192000" y="0"/>
                  </a:moveTo>
                  <a:lnTo>
                    <a:pt x="0" y="0"/>
                  </a:lnTo>
                  <a:lnTo>
                    <a:pt x="0" y="1737360"/>
                  </a:lnTo>
                  <a:lnTo>
                    <a:pt x="12192000" y="1737360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010027">
                <a:alpha val="72155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97508" y="948689"/>
              <a:ext cx="76200" cy="1170813"/>
            </a:xfrm>
            <a:prstGeom prst="rect">
              <a:avLst/>
            </a:prstGeom>
          </p:spPr>
        </p:pic>
        <p:sp>
          <p:nvSpPr>
            <p:cNvPr id="8" name="object 8" descr=""/>
            <p:cNvSpPr/>
            <p:nvPr/>
          </p:nvSpPr>
          <p:spPr>
            <a:xfrm>
              <a:off x="809244" y="4171950"/>
              <a:ext cx="10610215" cy="1352550"/>
            </a:xfrm>
            <a:custGeom>
              <a:avLst/>
              <a:gdLst/>
              <a:ahLst/>
              <a:cxnLst/>
              <a:rect l="l" t="t" r="r" b="b"/>
              <a:pathLst>
                <a:path w="10610215" h="1352550">
                  <a:moveTo>
                    <a:pt x="2331720" y="0"/>
                  </a:moveTo>
                  <a:lnTo>
                    <a:pt x="0" y="0"/>
                  </a:lnTo>
                  <a:lnTo>
                    <a:pt x="0" y="1352550"/>
                  </a:lnTo>
                  <a:lnTo>
                    <a:pt x="2331720" y="1352550"/>
                  </a:lnTo>
                  <a:lnTo>
                    <a:pt x="2331720" y="0"/>
                  </a:lnTo>
                  <a:close/>
                </a:path>
                <a:path w="10610215" h="1352550">
                  <a:moveTo>
                    <a:pt x="6480048" y="0"/>
                  </a:moveTo>
                  <a:lnTo>
                    <a:pt x="4148328" y="0"/>
                  </a:lnTo>
                  <a:lnTo>
                    <a:pt x="4148328" y="1352550"/>
                  </a:lnTo>
                  <a:lnTo>
                    <a:pt x="6480048" y="1352550"/>
                  </a:lnTo>
                  <a:lnTo>
                    <a:pt x="6480048" y="0"/>
                  </a:lnTo>
                  <a:close/>
                </a:path>
                <a:path w="10610215" h="1352550">
                  <a:moveTo>
                    <a:pt x="10610088" y="0"/>
                  </a:moveTo>
                  <a:lnTo>
                    <a:pt x="8278368" y="0"/>
                  </a:lnTo>
                  <a:lnTo>
                    <a:pt x="8278368" y="1352550"/>
                  </a:lnTo>
                  <a:lnTo>
                    <a:pt x="10610088" y="1352550"/>
                  </a:lnTo>
                  <a:lnTo>
                    <a:pt x="10610088" y="0"/>
                  </a:lnTo>
                  <a:close/>
                </a:path>
              </a:pathLst>
            </a:custGeom>
            <a:solidFill>
              <a:srgbClr val="010027">
                <a:alpha val="72155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569974" y="1271523"/>
            <a:ext cx="4269105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>
                <a:solidFill>
                  <a:srgbClr val="FFFFFF"/>
                </a:solidFill>
              </a:rPr>
              <a:t>Company</a:t>
            </a:r>
            <a:r>
              <a:rPr dirty="0" sz="3600" spc="-30">
                <a:solidFill>
                  <a:srgbClr val="FFFFFF"/>
                </a:solidFill>
              </a:rPr>
              <a:t> </a:t>
            </a:r>
            <a:r>
              <a:rPr dirty="0" sz="3600" spc="-10">
                <a:solidFill>
                  <a:srgbClr val="FFFFFF"/>
                </a:solidFill>
              </a:rPr>
              <a:t>Overview</a:t>
            </a:r>
            <a:endParaRPr sz="3600"/>
          </a:p>
        </p:txBody>
      </p:sp>
      <p:grpSp>
        <p:nvGrpSpPr>
          <p:cNvPr id="10" name="object 10" descr=""/>
          <p:cNvGrpSpPr/>
          <p:nvPr/>
        </p:nvGrpSpPr>
        <p:grpSpPr>
          <a:xfrm>
            <a:off x="950975" y="4274058"/>
            <a:ext cx="9928860" cy="1131570"/>
            <a:chOff x="950975" y="4274058"/>
            <a:chExt cx="9928860" cy="1131570"/>
          </a:xfrm>
        </p:grpSpPr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00505" y="4443984"/>
              <a:ext cx="1913382" cy="404621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140452" y="4443984"/>
              <a:ext cx="2000250" cy="404621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693402" y="4274058"/>
              <a:ext cx="1159763" cy="245363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666732" y="4725924"/>
              <a:ext cx="1213103" cy="245363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50975" y="5100447"/>
              <a:ext cx="57150" cy="305180"/>
            </a:xfrm>
            <a:prstGeom prst="rect">
              <a:avLst/>
            </a:prstGeom>
          </p:spPr>
        </p:pic>
        <p:pic>
          <p:nvPicPr>
            <p:cNvPr id="16" name="object 16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112258" y="5100447"/>
              <a:ext cx="57150" cy="305180"/>
            </a:xfrm>
            <a:prstGeom prst="rect">
              <a:avLst/>
            </a:prstGeom>
          </p:spPr>
        </p:pic>
        <p:pic>
          <p:nvPicPr>
            <p:cNvPr id="17" name="object 17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229344" y="5100447"/>
              <a:ext cx="57150" cy="305180"/>
            </a:xfrm>
            <a:prstGeom prst="rect">
              <a:avLst/>
            </a:prstGeom>
          </p:spPr>
        </p:pic>
      </p:grpSp>
      <p:sp>
        <p:nvSpPr>
          <p:cNvPr id="18" name="object 18" descr=""/>
          <p:cNvSpPr txBox="1"/>
          <p:nvPr/>
        </p:nvSpPr>
        <p:spPr>
          <a:xfrm>
            <a:off x="9087611" y="4171950"/>
            <a:ext cx="2331720" cy="1352550"/>
          </a:xfrm>
          <a:prstGeom prst="rect">
            <a:avLst/>
          </a:prstGeom>
        </p:spPr>
        <p:txBody>
          <a:bodyPr wrap="square" lIns="0" tIns="4318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340"/>
              </a:spcBef>
            </a:pPr>
            <a:endParaRPr sz="1800">
              <a:latin typeface="Times New Roman"/>
              <a:cs typeface="Times New Roman"/>
            </a:endParaRPr>
          </a:p>
          <a:p>
            <a:pPr algn="ctr" marL="15240">
              <a:lnSpc>
                <a:spcPct val="100000"/>
              </a:lnSpc>
            </a:pPr>
            <a:r>
              <a:rPr dirty="0" sz="1800" spc="-50" b="1">
                <a:solidFill>
                  <a:srgbClr val="FFFFFF"/>
                </a:solidFill>
                <a:latin typeface="Arial"/>
                <a:cs typeface="Arial"/>
              </a:rPr>
              <a:t>+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869"/>
              </a:spcBef>
            </a:pPr>
            <a:endParaRPr sz="1800">
              <a:latin typeface="Arial"/>
              <a:cs typeface="Arial"/>
            </a:endParaRPr>
          </a:p>
          <a:p>
            <a:pPr algn="ctr" marL="40640">
              <a:lnSpc>
                <a:spcPct val="100000"/>
              </a:lnSpc>
            </a:pP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Strategic</a:t>
            </a:r>
            <a:r>
              <a:rPr dirty="0" sz="1800" spc="-4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25" b="1">
                <a:solidFill>
                  <a:srgbClr val="FFFFFF"/>
                </a:solidFill>
                <a:latin typeface="Arial"/>
                <a:cs typeface="Arial"/>
              </a:rPr>
              <a:t>Fit</a:t>
            </a:r>
            <a:endParaRPr sz="1800">
              <a:latin typeface="Arial"/>
              <a:cs typeface="Arial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4957571" y="4171950"/>
            <a:ext cx="2331720" cy="13525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300"/>
              </a:spcBef>
            </a:pPr>
            <a:endParaRPr sz="1800">
              <a:latin typeface="Times New Roman"/>
              <a:cs typeface="Times New Roman"/>
            </a:endParaRPr>
          </a:p>
          <a:p>
            <a:pPr marL="674370">
              <a:lnSpc>
                <a:spcPct val="100000"/>
              </a:lnSpc>
            </a:pPr>
            <a:r>
              <a:rPr dirty="0" sz="1800" spc="-10" b="1">
                <a:solidFill>
                  <a:srgbClr val="FFFFFF"/>
                </a:solidFill>
                <a:latin typeface="Arial"/>
                <a:cs typeface="Arial"/>
              </a:rPr>
              <a:t>Overview</a:t>
            </a:r>
            <a:endParaRPr sz="1800">
              <a:latin typeface="Arial"/>
              <a:cs typeface="Arial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809244" y="4171950"/>
            <a:ext cx="2331720" cy="13525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300"/>
              </a:spcBef>
            </a:pPr>
            <a:endParaRPr sz="1800">
              <a:latin typeface="Times New Roman"/>
              <a:cs typeface="Times New Roman"/>
            </a:endParaRPr>
          </a:p>
          <a:p>
            <a:pPr marL="661035">
              <a:lnSpc>
                <a:spcPct val="100000"/>
              </a:lnSpc>
            </a:pPr>
            <a:r>
              <a:rPr dirty="0" sz="1800" spc="-10" b="1">
                <a:solidFill>
                  <a:srgbClr val="FFFFFF"/>
                </a:solidFill>
                <a:latin typeface="Arial"/>
                <a:cs typeface="Arial"/>
              </a:rPr>
              <a:t>Overview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57"/>
            <a:ext cx="3931920" cy="6857873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049267" y="-2"/>
            <a:ext cx="4130040" cy="6858000"/>
          </a:xfrm>
          <a:prstGeom prst="rect">
            <a:avLst/>
          </a:prstGeom>
        </p:spPr>
      </p:pic>
      <p:grpSp>
        <p:nvGrpSpPr>
          <p:cNvPr id="4" name="object 4" descr=""/>
          <p:cNvGrpSpPr/>
          <p:nvPr/>
        </p:nvGrpSpPr>
        <p:grpSpPr>
          <a:xfrm>
            <a:off x="0" y="-1"/>
            <a:ext cx="12192000" cy="6858000"/>
            <a:chOff x="0" y="-1"/>
            <a:chExt cx="12192000" cy="6858000"/>
          </a:xfrm>
        </p:grpSpPr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295893" y="-1"/>
              <a:ext cx="3896105" cy="6858000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0" y="642366"/>
              <a:ext cx="12192000" cy="1737360"/>
            </a:xfrm>
            <a:custGeom>
              <a:avLst/>
              <a:gdLst/>
              <a:ahLst/>
              <a:cxnLst/>
              <a:rect l="l" t="t" r="r" b="b"/>
              <a:pathLst>
                <a:path w="12192000" h="1737360">
                  <a:moveTo>
                    <a:pt x="12192000" y="0"/>
                  </a:moveTo>
                  <a:lnTo>
                    <a:pt x="0" y="0"/>
                  </a:lnTo>
                  <a:lnTo>
                    <a:pt x="0" y="1737360"/>
                  </a:lnTo>
                  <a:lnTo>
                    <a:pt x="12192000" y="1737360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010027">
                <a:alpha val="72155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97508" y="948689"/>
              <a:ext cx="76200" cy="1170813"/>
            </a:xfrm>
            <a:prstGeom prst="rect">
              <a:avLst/>
            </a:prstGeom>
          </p:spPr>
        </p:pic>
        <p:sp>
          <p:nvSpPr>
            <p:cNvPr id="8" name="object 8" descr=""/>
            <p:cNvSpPr/>
            <p:nvPr/>
          </p:nvSpPr>
          <p:spPr>
            <a:xfrm>
              <a:off x="809244" y="4171950"/>
              <a:ext cx="10610215" cy="1352550"/>
            </a:xfrm>
            <a:custGeom>
              <a:avLst/>
              <a:gdLst/>
              <a:ahLst/>
              <a:cxnLst/>
              <a:rect l="l" t="t" r="r" b="b"/>
              <a:pathLst>
                <a:path w="10610215" h="1352550">
                  <a:moveTo>
                    <a:pt x="2331720" y="0"/>
                  </a:moveTo>
                  <a:lnTo>
                    <a:pt x="0" y="0"/>
                  </a:lnTo>
                  <a:lnTo>
                    <a:pt x="0" y="1352550"/>
                  </a:lnTo>
                  <a:lnTo>
                    <a:pt x="2331720" y="1352550"/>
                  </a:lnTo>
                  <a:lnTo>
                    <a:pt x="2331720" y="0"/>
                  </a:lnTo>
                  <a:close/>
                </a:path>
                <a:path w="10610215" h="1352550">
                  <a:moveTo>
                    <a:pt x="6480048" y="0"/>
                  </a:moveTo>
                  <a:lnTo>
                    <a:pt x="4148328" y="0"/>
                  </a:lnTo>
                  <a:lnTo>
                    <a:pt x="4148328" y="1352550"/>
                  </a:lnTo>
                  <a:lnTo>
                    <a:pt x="6480048" y="1352550"/>
                  </a:lnTo>
                  <a:lnTo>
                    <a:pt x="6480048" y="0"/>
                  </a:lnTo>
                  <a:close/>
                </a:path>
                <a:path w="10610215" h="1352550">
                  <a:moveTo>
                    <a:pt x="10610088" y="0"/>
                  </a:moveTo>
                  <a:lnTo>
                    <a:pt x="8278368" y="0"/>
                  </a:lnTo>
                  <a:lnTo>
                    <a:pt x="8278368" y="1352550"/>
                  </a:lnTo>
                  <a:lnTo>
                    <a:pt x="10610088" y="1352550"/>
                  </a:lnTo>
                  <a:lnTo>
                    <a:pt x="10610088" y="0"/>
                  </a:lnTo>
                  <a:close/>
                </a:path>
              </a:pathLst>
            </a:custGeom>
            <a:solidFill>
              <a:srgbClr val="010027">
                <a:alpha val="72155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569974" y="1271523"/>
            <a:ext cx="4269105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>
                <a:solidFill>
                  <a:srgbClr val="FFFFFF"/>
                </a:solidFill>
              </a:rPr>
              <a:t>Company</a:t>
            </a:r>
            <a:r>
              <a:rPr dirty="0" sz="3600" spc="-30">
                <a:solidFill>
                  <a:srgbClr val="FFFFFF"/>
                </a:solidFill>
              </a:rPr>
              <a:t> </a:t>
            </a:r>
            <a:r>
              <a:rPr dirty="0" sz="3600" spc="-10">
                <a:solidFill>
                  <a:srgbClr val="FFFFFF"/>
                </a:solidFill>
              </a:rPr>
              <a:t>Overview</a:t>
            </a:r>
            <a:endParaRPr sz="3600"/>
          </a:p>
        </p:txBody>
      </p:sp>
      <p:grpSp>
        <p:nvGrpSpPr>
          <p:cNvPr id="10" name="object 10" descr=""/>
          <p:cNvGrpSpPr/>
          <p:nvPr/>
        </p:nvGrpSpPr>
        <p:grpSpPr>
          <a:xfrm>
            <a:off x="950975" y="4274058"/>
            <a:ext cx="9980295" cy="1131570"/>
            <a:chOff x="950975" y="4274058"/>
            <a:chExt cx="9980295" cy="1131570"/>
          </a:xfrm>
        </p:grpSpPr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00505" y="4443984"/>
              <a:ext cx="1913382" cy="404621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140452" y="4443984"/>
              <a:ext cx="2000250" cy="404621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693402" y="4274058"/>
              <a:ext cx="1159763" cy="245363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666732" y="4725924"/>
              <a:ext cx="1213103" cy="245363"/>
            </a:xfrm>
            <a:prstGeom prst="rect">
              <a:avLst/>
            </a:prstGeom>
          </p:spPr>
        </p:pic>
        <p:sp>
          <p:nvSpPr>
            <p:cNvPr id="15" name="object 15" descr=""/>
            <p:cNvSpPr/>
            <p:nvPr/>
          </p:nvSpPr>
          <p:spPr>
            <a:xfrm>
              <a:off x="10203180" y="4568190"/>
              <a:ext cx="114935" cy="114300"/>
            </a:xfrm>
            <a:custGeom>
              <a:avLst/>
              <a:gdLst/>
              <a:ahLst/>
              <a:cxnLst/>
              <a:rect l="l" t="t" r="r" b="b"/>
              <a:pathLst>
                <a:path w="114934" h="114300">
                  <a:moveTo>
                    <a:pt x="114427" y="43180"/>
                  </a:moveTo>
                  <a:lnTo>
                    <a:pt x="71374" y="43180"/>
                  </a:lnTo>
                  <a:lnTo>
                    <a:pt x="71374" y="0"/>
                  </a:lnTo>
                  <a:lnTo>
                    <a:pt x="42799" y="0"/>
                  </a:lnTo>
                  <a:lnTo>
                    <a:pt x="42799" y="43180"/>
                  </a:lnTo>
                  <a:lnTo>
                    <a:pt x="0" y="43180"/>
                  </a:lnTo>
                  <a:lnTo>
                    <a:pt x="0" y="72390"/>
                  </a:lnTo>
                  <a:lnTo>
                    <a:pt x="42799" y="72390"/>
                  </a:lnTo>
                  <a:lnTo>
                    <a:pt x="42799" y="114300"/>
                  </a:lnTo>
                  <a:lnTo>
                    <a:pt x="71374" y="114300"/>
                  </a:lnTo>
                  <a:lnTo>
                    <a:pt x="71374" y="72390"/>
                  </a:lnTo>
                  <a:lnTo>
                    <a:pt x="114427" y="72390"/>
                  </a:lnTo>
                  <a:lnTo>
                    <a:pt x="114427" y="43180"/>
                  </a:lnTo>
                  <a:close/>
                </a:path>
              </a:pathLst>
            </a:custGeom>
            <a:solidFill>
              <a:srgbClr val="FFFFFF">
                <a:alpha val="25097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6" name="object 16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50975" y="5100447"/>
              <a:ext cx="57150" cy="305180"/>
            </a:xfrm>
            <a:prstGeom prst="rect">
              <a:avLst/>
            </a:prstGeom>
          </p:spPr>
        </p:pic>
        <p:pic>
          <p:nvPicPr>
            <p:cNvPr id="17" name="object 17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112258" y="5100447"/>
              <a:ext cx="57150" cy="305180"/>
            </a:xfrm>
            <a:prstGeom prst="rect">
              <a:avLst/>
            </a:prstGeom>
          </p:spPr>
        </p:pic>
        <p:pic>
          <p:nvPicPr>
            <p:cNvPr id="18" name="object 18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229344" y="5100447"/>
              <a:ext cx="57150" cy="305180"/>
            </a:xfrm>
            <a:prstGeom prst="rect">
              <a:avLst/>
            </a:prstGeom>
          </p:spPr>
        </p:pic>
        <p:pic>
          <p:nvPicPr>
            <p:cNvPr id="19" name="object 19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621266" y="5187315"/>
              <a:ext cx="1309497" cy="214630"/>
            </a:xfrm>
            <a:prstGeom prst="rect">
              <a:avLst/>
            </a:prstGeom>
          </p:spPr>
        </p:pic>
        <p:sp>
          <p:nvSpPr>
            <p:cNvPr id="20" name="object 20" descr=""/>
            <p:cNvSpPr/>
            <p:nvPr/>
          </p:nvSpPr>
          <p:spPr>
            <a:xfrm>
              <a:off x="5641721" y="5187315"/>
              <a:ext cx="1007110" cy="169545"/>
            </a:xfrm>
            <a:custGeom>
              <a:avLst/>
              <a:gdLst/>
              <a:ahLst/>
              <a:cxnLst/>
              <a:rect l="l" t="t" r="r" b="b"/>
              <a:pathLst>
                <a:path w="1007109" h="169545">
                  <a:moveTo>
                    <a:pt x="79120" y="0"/>
                  </a:moveTo>
                  <a:lnTo>
                    <a:pt x="38199" y="9189"/>
                  </a:lnTo>
                  <a:lnTo>
                    <a:pt x="10517" y="37568"/>
                  </a:lnTo>
                  <a:lnTo>
                    <a:pt x="58" y="84074"/>
                  </a:lnTo>
                  <a:lnTo>
                    <a:pt x="0" y="85598"/>
                  </a:lnTo>
                  <a:lnTo>
                    <a:pt x="1299" y="103574"/>
                  </a:lnTo>
                  <a:lnTo>
                    <a:pt x="1335" y="104076"/>
                  </a:lnTo>
                  <a:lnTo>
                    <a:pt x="5275" y="120157"/>
                  </a:lnTo>
                  <a:lnTo>
                    <a:pt x="5349" y="120459"/>
                  </a:lnTo>
                  <a:lnTo>
                    <a:pt x="11974" y="134574"/>
                  </a:lnTo>
                  <a:lnTo>
                    <a:pt x="12055" y="134747"/>
                  </a:lnTo>
                  <a:lnTo>
                    <a:pt x="46767" y="163687"/>
                  </a:lnTo>
                  <a:lnTo>
                    <a:pt x="79501" y="169291"/>
                  </a:lnTo>
                  <a:lnTo>
                    <a:pt x="96648" y="167888"/>
                  </a:lnTo>
                  <a:lnTo>
                    <a:pt x="111940" y="163687"/>
                  </a:lnTo>
                  <a:lnTo>
                    <a:pt x="125386" y="156700"/>
                  </a:lnTo>
                  <a:lnTo>
                    <a:pt x="137009" y="146939"/>
                  </a:lnTo>
                  <a:lnTo>
                    <a:pt x="141660" y="140970"/>
                  </a:lnTo>
                  <a:lnTo>
                    <a:pt x="79375" y="140970"/>
                  </a:lnTo>
                  <a:lnTo>
                    <a:pt x="69994" y="140086"/>
                  </a:lnTo>
                  <a:lnTo>
                    <a:pt x="61455" y="137429"/>
                  </a:lnTo>
                  <a:lnTo>
                    <a:pt x="53785" y="132986"/>
                  </a:lnTo>
                  <a:lnTo>
                    <a:pt x="46862" y="126619"/>
                  </a:lnTo>
                  <a:lnTo>
                    <a:pt x="41323" y="118774"/>
                  </a:lnTo>
                  <a:lnTo>
                    <a:pt x="41215" y="118621"/>
                  </a:lnTo>
                  <a:lnTo>
                    <a:pt x="37230" y="108981"/>
                  </a:lnTo>
                  <a:lnTo>
                    <a:pt x="34825" y="97579"/>
                  </a:lnTo>
                  <a:lnTo>
                    <a:pt x="34097" y="85598"/>
                  </a:lnTo>
                  <a:lnTo>
                    <a:pt x="34065" y="84074"/>
                  </a:lnTo>
                  <a:lnTo>
                    <a:pt x="34819" y="71294"/>
                  </a:lnTo>
                  <a:lnTo>
                    <a:pt x="53246" y="36143"/>
                  </a:lnTo>
                  <a:lnTo>
                    <a:pt x="79375" y="28321"/>
                  </a:lnTo>
                  <a:lnTo>
                    <a:pt x="141540" y="28321"/>
                  </a:lnTo>
                  <a:lnTo>
                    <a:pt x="137032" y="22479"/>
                  </a:lnTo>
                  <a:lnTo>
                    <a:pt x="125269" y="12644"/>
                  </a:lnTo>
                  <a:lnTo>
                    <a:pt x="111696" y="5619"/>
                  </a:lnTo>
                  <a:lnTo>
                    <a:pt x="96313" y="1404"/>
                  </a:lnTo>
                  <a:lnTo>
                    <a:pt x="79120" y="0"/>
                  </a:lnTo>
                  <a:close/>
                </a:path>
                <a:path w="1007109" h="169545">
                  <a:moveTo>
                    <a:pt x="141540" y="28321"/>
                  </a:moveTo>
                  <a:lnTo>
                    <a:pt x="79375" y="28321"/>
                  </a:lnTo>
                  <a:lnTo>
                    <a:pt x="89144" y="29182"/>
                  </a:lnTo>
                  <a:lnTo>
                    <a:pt x="97881" y="31781"/>
                  </a:lnTo>
                  <a:lnTo>
                    <a:pt x="123803" y="70881"/>
                  </a:lnTo>
                  <a:lnTo>
                    <a:pt x="124587" y="84074"/>
                  </a:lnTo>
                  <a:lnTo>
                    <a:pt x="123781" y="97403"/>
                  </a:lnTo>
                  <a:lnTo>
                    <a:pt x="121380" y="108981"/>
                  </a:lnTo>
                  <a:lnTo>
                    <a:pt x="117469" y="118621"/>
                  </a:lnTo>
                  <a:lnTo>
                    <a:pt x="117407" y="118774"/>
                  </a:lnTo>
                  <a:lnTo>
                    <a:pt x="79375" y="140970"/>
                  </a:lnTo>
                  <a:lnTo>
                    <a:pt x="141660" y="140970"/>
                  </a:lnTo>
                  <a:lnTo>
                    <a:pt x="146587" y="134574"/>
                  </a:lnTo>
                  <a:lnTo>
                    <a:pt x="153336" y="120157"/>
                  </a:lnTo>
                  <a:lnTo>
                    <a:pt x="157271" y="104076"/>
                  </a:lnTo>
                  <a:lnTo>
                    <a:pt x="157394" y="103574"/>
                  </a:lnTo>
                  <a:lnTo>
                    <a:pt x="158694" y="85598"/>
                  </a:lnTo>
                  <a:lnTo>
                    <a:pt x="158695" y="84074"/>
                  </a:lnTo>
                  <a:lnTo>
                    <a:pt x="157392" y="65948"/>
                  </a:lnTo>
                  <a:lnTo>
                    <a:pt x="153320" y="49275"/>
                  </a:lnTo>
                  <a:lnTo>
                    <a:pt x="146534" y="34794"/>
                  </a:lnTo>
                  <a:lnTo>
                    <a:pt x="141540" y="28321"/>
                  </a:lnTo>
                  <a:close/>
                </a:path>
                <a:path w="1007109" h="169545">
                  <a:moveTo>
                    <a:pt x="201675" y="47879"/>
                  </a:moveTo>
                  <a:lnTo>
                    <a:pt x="168782" y="47879"/>
                  </a:lnTo>
                  <a:lnTo>
                    <a:pt x="216534" y="166497"/>
                  </a:lnTo>
                  <a:lnTo>
                    <a:pt x="244855" y="166497"/>
                  </a:lnTo>
                  <a:lnTo>
                    <a:pt x="259889" y="128651"/>
                  </a:lnTo>
                  <a:lnTo>
                    <a:pt x="230504" y="128651"/>
                  </a:lnTo>
                  <a:lnTo>
                    <a:pt x="224027" y="108458"/>
                  </a:lnTo>
                  <a:lnTo>
                    <a:pt x="201675" y="47879"/>
                  </a:lnTo>
                  <a:close/>
                </a:path>
                <a:path w="1007109" h="169545">
                  <a:moveTo>
                    <a:pt x="291973" y="47879"/>
                  </a:moveTo>
                  <a:lnTo>
                    <a:pt x="259714" y="47879"/>
                  </a:lnTo>
                  <a:lnTo>
                    <a:pt x="237108" y="108458"/>
                  </a:lnTo>
                  <a:lnTo>
                    <a:pt x="234823" y="115062"/>
                  </a:lnTo>
                  <a:lnTo>
                    <a:pt x="233806" y="118491"/>
                  </a:lnTo>
                  <a:lnTo>
                    <a:pt x="232282" y="123444"/>
                  </a:lnTo>
                  <a:lnTo>
                    <a:pt x="230504" y="128651"/>
                  </a:lnTo>
                  <a:lnTo>
                    <a:pt x="259889" y="128651"/>
                  </a:lnTo>
                  <a:lnTo>
                    <a:pt x="291973" y="47879"/>
                  </a:lnTo>
                  <a:close/>
                </a:path>
                <a:path w="1007109" h="169545">
                  <a:moveTo>
                    <a:pt x="356488" y="45212"/>
                  </a:moveTo>
                  <a:lnTo>
                    <a:pt x="344686" y="46307"/>
                  </a:lnTo>
                  <a:lnTo>
                    <a:pt x="345044" y="46307"/>
                  </a:lnTo>
                  <a:lnTo>
                    <a:pt x="334946" y="49403"/>
                  </a:lnTo>
                  <a:lnTo>
                    <a:pt x="325717" y="54641"/>
                  </a:lnTo>
                  <a:lnTo>
                    <a:pt x="317500" y="61976"/>
                  </a:lnTo>
                  <a:lnTo>
                    <a:pt x="310759" y="71072"/>
                  </a:lnTo>
                  <a:lnTo>
                    <a:pt x="306015" y="81661"/>
                  </a:lnTo>
                  <a:lnTo>
                    <a:pt x="305958" y="81788"/>
                  </a:lnTo>
                  <a:lnTo>
                    <a:pt x="303087" y="94122"/>
                  </a:lnTo>
                  <a:lnTo>
                    <a:pt x="302132" y="108077"/>
                  </a:lnTo>
                  <a:lnTo>
                    <a:pt x="302851" y="119913"/>
                  </a:lnTo>
                  <a:lnTo>
                    <a:pt x="322246" y="157805"/>
                  </a:lnTo>
                  <a:lnTo>
                    <a:pt x="359537" y="169164"/>
                  </a:lnTo>
                  <a:lnTo>
                    <a:pt x="368921" y="168594"/>
                  </a:lnTo>
                  <a:lnTo>
                    <a:pt x="403383" y="149113"/>
                  </a:lnTo>
                  <a:lnTo>
                    <a:pt x="405487" y="145669"/>
                  </a:lnTo>
                  <a:lnTo>
                    <a:pt x="352678" y="145669"/>
                  </a:lnTo>
                  <a:lnTo>
                    <a:pt x="346709" y="143129"/>
                  </a:lnTo>
                  <a:lnTo>
                    <a:pt x="341883" y="137922"/>
                  </a:lnTo>
                  <a:lnTo>
                    <a:pt x="336930" y="132715"/>
                  </a:lnTo>
                  <a:lnTo>
                    <a:pt x="334517" y="125476"/>
                  </a:lnTo>
                  <a:lnTo>
                    <a:pt x="334365" y="119913"/>
                  </a:lnTo>
                  <a:lnTo>
                    <a:pt x="334263" y="116205"/>
                  </a:lnTo>
                  <a:lnTo>
                    <a:pt x="412750" y="116205"/>
                  </a:lnTo>
                  <a:lnTo>
                    <a:pt x="412128" y="99349"/>
                  </a:lnTo>
                  <a:lnTo>
                    <a:pt x="411708" y="97028"/>
                  </a:lnTo>
                  <a:lnTo>
                    <a:pt x="334771" y="97028"/>
                  </a:lnTo>
                  <a:lnTo>
                    <a:pt x="334771" y="88519"/>
                  </a:lnTo>
                  <a:lnTo>
                    <a:pt x="336891" y="81788"/>
                  </a:lnTo>
                  <a:lnTo>
                    <a:pt x="336930" y="81661"/>
                  </a:lnTo>
                  <a:lnTo>
                    <a:pt x="345820" y="71755"/>
                  </a:lnTo>
                  <a:lnTo>
                    <a:pt x="351536" y="69215"/>
                  </a:lnTo>
                  <a:lnTo>
                    <a:pt x="402544" y="69215"/>
                  </a:lnTo>
                  <a:lnTo>
                    <a:pt x="398144" y="62738"/>
                  </a:lnTo>
                  <a:lnTo>
                    <a:pt x="389832" y="55070"/>
                  </a:lnTo>
                  <a:lnTo>
                    <a:pt x="380126" y="49593"/>
                  </a:lnTo>
                  <a:lnTo>
                    <a:pt x="369016" y="46307"/>
                  </a:lnTo>
                  <a:lnTo>
                    <a:pt x="356488" y="45212"/>
                  </a:lnTo>
                  <a:close/>
                </a:path>
                <a:path w="1007109" h="169545">
                  <a:moveTo>
                    <a:pt x="379856" y="128778"/>
                  </a:moveTo>
                  <a:lnTo>
                    <a:pt x="378205" y="134747"/>
                  </a:lnTo>
                  <a:lnTo>
                    <a:pt x="375665" y="138938"/>
                  </a:lnTo>
                  <a:lnTo>
                    <a:pt x="368934" y="144399"/>
                  </a:lnTo>
                  <a:lnTo>
                    <a:pt x="364870" y="145669"/>
                  </a:lnTo>
                  <a:lnTo>
                    <a:pt x="405487" y="145669"/>
                  </a:lnTo>
                  <a:lnTo>
                    <a:pt x="407693" y="142055"/>
                  </a:lnTo>
                  <a:lnTo>
                    <a:pt x="411099" y="133985"/>
                  </a:lnTo>
                  <a:lnTo>
                    <a:pt x="379856" y="128778"/>
                  </a:lnTo>
                  <a:close/>
                </a:path>
                <a:path w="1007109" h="169545">
                  <a:moveTo>
                    <a:pt x="402544" y="69215"/>
                  </a:moveTo>
                  <a:lnTo>
                    <a:pt x="364743" y="69215"/>
                  </a:lnTo>
                  <a:lnTo>
                    <a:pt x="370492" y="71755"/>
                  </a:lnTo>
                  <a:lnTo>
                    <a:pt x="370325" y="71755"/>
                  </a:lnTo>
                  <a:lnTo>
                    <a:pt x="379094" y="81026"/>
                  </a:lnTo>
                  <a:lnTo>
                    <a:pt x="381507" y="88011"/>
                  </a:lnTo>
                  <a:lnTo>
                    <a:pt x="381634" y="97028"/>
                  </a:lnTo>
                  <a:lnTo>
                    <a:pt x="411708" y="97028"/>
                  </a:lnTo>
                  <a:lnTo>
                    <a:pt x="409495" y="84804"/>
                  </a:lnTo>
                  <a:lnTo>
                    <a:pt x="404838" y="72592"/>
                  </a:lnTo>
                  <a:lnTo>
                    <a:pt x="402544" y="69215"/>
                  </a:lnTo>
                  <a:close/>
                </a:path>
                <a:path w="1007109" h="169545">
                  <a:moveTo>
                    <a:pt x="466343" y="47879"/>
                  </a:moveTo>
                  <a:lnTo>
                    <a:pt x="437133" y="47879"/>
                  </a:lnTo>
                  <a:lnTo>
                    <a:pt x="437133" y="166497"/>
                  </a:lnTo>
                  <a:lnTo>
                    <a:pt x="468502" y="166497"/>
                  </a:lnTo>
                  <a:lnTo>
                    <a:pt x="468579" y="123444"/>
                  </a:lnTo>
                  <a:lnTo>
                    <a:pt x="468669" y="116012"/>
                  </a:lnTo>
                  <a:lnTo>
                    <a:pt x="481329" y="74549"/>
                  </a:lnTo>
                  <a:lnTo>
                    <a:pt x="485139" y="73406"/>
                  </a:lnTo>
                  <a:lnTo>
                    <a:pt x="506009" y="73406"/>
                  </a:lnTo>
                  <a:lnTo>
                    <a:pt x="509102" y="64770"/>
                  </a:lnTo>
                  <a:lnTo>
                    <a:pt x="466343" y="64770"/>
                  </a:lnTo>
                  <a:lnTo>
                    <a:pt x="466343" y="47879"/>
                  </a:lnTo>
                  <a:close/>
                </a:path>
                <a:path w="1007109" h="169545">
                  <a:moveTo>
                    <a:pt x="545338" y="47879"/>
                  </a:moveTo>
                  <a:lnTo>
                    <a:pt x="512444" y="47879"/>
                  </a:lnTo>
                  <a:lnTo>
                    <a:pt x="513712" y="51028"/>
                  </a:lnTo>
                  <a:lnTo>
                    <a:pt x="513968" y="51181"/>
                  </a:lnTo>
                  <a:lnTo>
                    <a:pt x="513927" y="51562"/>
                  </a:lnTo>
                  <a:lnTo>
                    <a:pt x="560196" y="166497"/>
                  </a:lnTo>
                  <a:lnTo>
                    <a:pt x="588517" y="166497"/>
                  </a:lnTo>
                  <a:lnTo>
                    <a:pt x="603551" y="128651"/>
                  </a:lnTo>
                  <a:lnTo>
                    <a:pt x="574166" y="128651"/>
                  </a:lnTo>
                  <a:lnTo>
                    <a:pt x="567689" y="108458"/>
                  </a:lnTo>
                  <a:lnTo>
                    <a:pt x="545338" y="47879"/>
                  </a:lnTo>
                  <a:close/>
                </a:path>
                <a:path w="1007109" h="169545">
                  <a:moveTo>
                    <a:pt x="635634" y="47879"/>
                  </a:moveTo>
                  <a:lnTo>
                    <a:pt x="603376" y="47879"/>
                  </a:lnTo>
                  <a:lnTo>
                    <a:pt x="580770" y="108458"/>
                  </a:lnTo>
                  <a:lnTo>
                    <a:pt x="578484" y="115062"/>
                  </a:lnTo>
                  <a:lnTo>
                    <a:pt x="577468" y="118491"/>
                  </a:lnTo>
                  <a:lnTo>
                    <a:pt x="575944" y="123444"/>
                  </a:lnTo>
                  <a:lnTo>
                    <a:pt x="574166" y="128651"/>
                  </a:lnTo>
                  <a:lnTo>
                    <a:pt x="603551" y="128651"/>
                  </a:lnTo>
                  <a:lnTo>
                    <a:pt x="635634" y="47879"/>
                  </a:lnTo>
                  <a:close/>
                </a:path>
                <a:path w="1007109" h="169545">
                  <a:moveTo>
                    <a:pt x="506009" y="73406"/>
                  </a:moveTo>
                  <a:lnTo>
                    <a:pt x="494029" y="73406"/>
                  </a:lnTo>
                  <a:lnTo>
                    <a:pt x="498982" y="75057"/>
                  </a:lnTo>
                  <a:lnTo>
                    <a:pt x="504189" y="78486"/>
                  </a:lnTo>
                  <a:lnTo>
                    <a:pt x="506009" y="73406"/>
                  </a:lnTo>
                  <a:close/>
                </a:path>
                <a:path w="1007109" h="169545">
                  <a:moveTo>
                    <a:pt x="500379" y="45212"/>
                  </a:moveTo>
                  <a:lnTo>
                    <a:pt x="488188" y="45212"/>
                  </a:lnTo>
                  <a:lnTo>
                    <a:pt x="483742" y="46482"/>
                  </a:lnTo>
                  <a:lnTo>
                    <a:pt x="479678" y="49022"/>
                  </a:lnTo>
                  <a:lnTo>
                    <a:pt x="475741" y="51562"/>
                  </a:lnTo>
                  <a:lnTo>
                    <a:pt x="471296" y="56769"/>
                  </a:lnTo>
                  <a:lnTo>
                    <a:pt x="466343" y="64770"/>
                  </a:lnTo>
                  <a:lnTo>
                    <a:pt x="509102" y="64770"/>
                  </a:lnTo>
                  <a:lnTo>
                    <a:pt x="513832" y="51562"/>
                  </a:lnTo>
                  <a:lnTo>
                    <a:pt x="513712" y="51028"/>
                  </a:lnTo>
                  <a:lnTo>
                    <a:pt x="507364" y="47244"/>
                  </a:lnTo>
                  <a:lnTo>
                    <a:pt x="500379" y="45212"/>
                  </a:lnTo>
                  <a:close/>
                </a:path>
                <a:path w="1007109" h="169545">
                  <a:moveTo>
                    <a:pt x="513712" y="51028"/>
                  </a:moveTo>
                  <a:lnTo>
                    <a:pt x="513927" y="51562"/>
                  </a:lnTo>
                  <a:lnTo>
                    <a:pt x="513968" y="51181"/>
                  </a:lnTo>
                  <a:lnTo>
                    <a:pt x="513712" y="51028"/>
                  </a:lnTo>
                  <a:close/>
                </a:path>
                <a:path w="1007109" h="169545">
                  <a:moveTo>
                    <a:pt x="686307" y="2793"/>
                  </a:moveTo>
                  <a:lnTo>
                    <a:pt x="654938" y="2793"/>
                  </a:lnTo>
                  <a:lnTo>
                    <a:pt x="654938" y="31877"/>
                  </a:lnTo>
                  <a:lnTo>
                    <a:pt x="686307" y="31877"/>
                  </a:lnTo>
                  <a:lnTo>
                    <a:pt x="686307" y="2793"/>
                  </a:lnTo>
                  <a:close/>
                </a:path>
                <a:path w="1007109" h="169545">
                  <a:moveTo>
                    <a:pt x="686307" y="47879"/>
                  </a:moveTo>
                  <a:lnTo>
                    <a:pt x="654938" y="47879"/>
                  </a:lnTo>
                  <a:lnTo>
                    <a:pt x="654938" y="166497"/>
                  </a:lnTo>
                  <a:lnTo>
                    <a:pt x="686307" y="166497"/>
                  </a:lnTo>
                  <a:lnTo>
                    <a:pt x="686307" y="47879"/>
                  </a:lnTo>
                  <a:close/>
                </a:path>
                <a:path w="1007109" h="169545">
                  <a:moveTo>
                    <a:pt x="763396" y="45212"/>
                  </a:moveTo>
                  <a:lnTo>
                    <a:pt x="751594" y="46307"/>
                  </a:lnTo>
                  <a:lnTo>
                    <a:pt x="751952" y="46307"/>
                  </a:lnTo>
                  <a:lnTo>
                    <a:pt x="741854" y="49403"/>
                  </a:lnTo>
                  <a:lnTo>
                    <a:pt x="732625" y="54641"/>
                  </a:lnTo>
                  <a:lnTo>
                    <a:pt x="724407" y="61976"/>
                  </a:lnTo>
                  <a:lnTo>
                    <a:pt x="717667" y="71072"/>
                  </a:lnTo>
                  <a:lnTo>
                    <a:pt x="712923" y="81661"/>
                  </a:lnTo>
                  <a:lnTo>
                    <a:pt x="712866" y="81788"/>
                  </a:lnTo>
                  <a:lnTo>
                    <a:pt x="709995" y="94122"/>
                  </a:lnTo>
                  <a:lnTo>
                    <a:pt x="709040" y="108077"/>
                  </a:lnTo>
                  <a:lnTo>
                    <a:pt x="709759" y="119913"/>
                  </a:lnTo>
                  <a:lnTo>
                    <a:pt x="729154" y="157805"/>
                  </a:lnTo>
                  <a:lnTo>
                    <a:pt x="766444" y="169164"/>
                  </a:lnTo>
                  <a:lnTo>
                    <a:pt x="775829" y="168594"/>
                  </a:lnTo>
                  <a:lnTo>
                    <a:pt x="810291" y="149113"/>
                  </a:lnTo>
                  <a:lnTo>
                    <a:pt x="812395" y="145669"/>
                  </a:lnTo>
                  <a:lnTo>
                    <a:pt x="759587" y="145669"/>
                  </a:lnTo>
                  <a:lnTo>
                    <a:pt x="753617" y="143129"/>
                  </a:lnTo>
                  <a:lnTo>
                    <a:pt x="748791" y="137922"/>
                  </a:lnTo>
                  <a:lnTo>
                    <a:pt x="743838" y="132715"/>
                  </a:lnTo>
                  <a:lnTo>
                    <a:pt x="741299" y="125476"/>
                  </a:lnTo>
                  <a:lnTo>
                    <a:pt x="741222" y="119913"/>
                  </a:lnTo>
                  <a:lnTo>
                    <a:pt x="741171" y="116205"/>
                  </a:lnTo>
                  <a:lnTo>
                    <a:pt x="819657" y="116205"/>
                  </a:lnTo>
                  <a:lnTo>
                    <a:pt x="819036" y="99349"/>
                  </a:lnTo>
                  <a:lnTo>
                    <a:pt x="818616" y="97028"/>
                  </a:lnTo>
                  <a:lnTo>
                    <a:pt x="741679" y="97028"/>
                  </a:lnTo>
                  <a:lnTo>
                    <a:pt x="741679" y="88519"/>
                  </a:lnTo>
                  <a:lnTo>
                    <a:pt x="743799" y="81788"/>
                  </a:lnTo>
                  <a:lnTo>
                    <a:pt x="743838" y="81661"/>
                  </a:lnTo>
                  <a:lnTo>
                    <a:pt x="752728" y="71755"/>
                  </a:lnTo>
                  <a:lnTo>
                    <a:pt x="758443" y="69215"/>
                  </a:lnTo>
                  <a:lnTo>
                    <a:pt x="809452" y="69215"/>
                  </a:lnTo>
                  <a:lnTo>
                    <a:pt x="805052" y="62738"/>
                  </a:lnTo>
                  <a:lnTo>
                    <a:pt x="796740" y="55070"/>
                  </a:lnTo>
                  <a:lnTo>
                    <a:pt x="787034" y="49593"/>
                  </a:lnTo>
                  <a:lnTo>
                    <a:pt x="775924" y="46307"/>
                  </a:lnTo>
                  <a:lnTo>
                    <a:pt x="763396" y="45212"/>
                  </a:lnTo>
                  <a:close/>
                </a:path>
                <a:path w="1007109" h="169545">
                  <a:moveTo>
                    <a:pt x="786764" y="128778"/>
                  </a:moveTo>
                  <a:lnTo>
                    <a:pt x="785113" y="134747"/>
                  </a:lnTo>
                  <a:lnTo>
                    <a:pt x="782574" y="138938"/>
                  </a:lnTo>
                  <a:lnTo>
                    <a:pt x="775842" y="144399"/>
                  </a:lnTo>
                  <a:lnTo>
                    <a:pt x="771778" y="145669"/>
                  </a:lnTo>
                  <a:lnTo>
                    <a:pt x="812395" y="145669"/>
                  </a:lnTo>
                  <a:lnTo>
                    <a:pt x="814601" y="142055"/>
                  </a:lnTo>
                  <a:lnTo>
                    <a:pt x="818006" y="133985"/>
                  </a:lnTo>
                  <a:lnTo>
                    <a:pt x="786764" y="128778"/>
                  </a:lnTo>
                  <a:close/>
                </a:path>
                <a:path w="1007109" h="169545">
                  <a:moveTo>
                    <a:pt x="809452" y="69215"/>
                  </a:moveTo>
                  <a:lnTo>
                    <a:pt x="771651" y="69215"/>
                  </a:lnTo>
                  <a:lnTo>
                    <a:pt x="777400" y="71755"/>
                  </a:lnTo>
                  <a:lnTo>
                    <a:pt x="777233" y="71755"/>
                  </a:lnTo>
                  <a:lnTo>
                    <a:pt x="786002" y="81026"/>
                  </a:lnTo>
                  <a:lnTo>
                    <a:pt x="788415" y="88011"/>
                  </a:lnTo>
                  <a:lnTo>
                    <a:pt x="788542" y="97028"/>
                  </a:lnTo>
                  <a:lnTo>
                    <a:pt x="818616" y="97028"/>
                  </a:lnTo>
                  <a:lnTo>
                    <a:pt x="816403" y="84804"/>
                  </a:lnTo>
                  <a:lnTo>
                    <a:pt x="811746" y="72592"/>
                  </a:lnTo>
                  <a:lnTo>
                    <a:pt x="809452" y="69215"/>
                  </a:lnTo>
                  <a:close/>
                </a:path>
                <a:path w="1007109" h="169545">
                  <a:moveTo>
                    <a:pt x="860425" y="47879"/>
                  </a:moveTo>
                  <a:lnTo>
                    <a:pt x="829944" y="47879"/>
                  </a:lnTo>
                  <a:lnTo>
                    <a:pt x="867536" y="166497"/>
                  </a:lnTo>
                  <a:lnTo>
                    <a:pt x="898017" y="166497"/>
                  </a:lnTo>
                  <a:lnTo>
                    <a:pt x="908767" y="125603"/>
                  </a:lnTo>
                  <a:lnTo>
                    <a:pt x="882650" y="125603"/>
                  </a:lnTo>
                  <a:lnTo>
                    <a:pt x="860425" y="47879"/>
                  </a:lnTo>
                  <a:close/>
                </a:path>
                <a:path w="1007109" h="169545">
                  <a:moveTo>
                    <a:pt x="944103" y="90170"/>
                  </a:moveTo>
                  <a:lnTo>
                    <a:pt x="918082" y="90170"/>
                  </a:lnTo>
                  <a:lnTo>
                    <a:pt x="938529" y="166497"/>
                  </a:lnTo>
                  <a:lnTo>
                    <a:pt x="968628" y="166497"/>
                  </a:lnTo>
                  <a:lnTo>
                    <a:pt x="981764" y="125603"/>
                  </a:lnTo>
                  <a:lnTo>
                    <a:pt x="953134" y="125603"/>
                  </a:lnTo>
                  <a:lnTo>
                    <a:pt x="944103" y="90170"/>
                  </a:lnTo>
                  <a:close/>
                </a:path>
                <a:path w="1007109" h="169545">
                  <a:moveTo>
                    <a:pt x="933323" y="47879"/>
                  </a:moveTo>
                  <a:lnTo>
                    <a:pt x="903097" y="47879"/>
                  </a:lnTo>
                  <a:lnTo>
                    <a:pt x="882650" y="125603"/>
                  </a:lnTo>
                  <a:lnTo>
                    <a:pt x="908767" y="125603"/>
                  </a:lnTo>
                  <a:lnTo>
                    <a:pt x="918082" y="90170"/>
                  </a:lnTo>
                  <a:lnTo>
                    <a:pt x="944103" y="90170"/>
                  </a:lnTo>
                  <a:lnTo>
                    <a:pt x="933323" y="47879"/>
                  </a:lnTo>
                  <a:close/>
                </a:path>
                <a:path w="1007109" h="169545">
                  <a:moveTo>
                    <a:pt x="1006728" y="47879"/>
                  </a:moveTo>
                  <a:lnTo>
                    <a:pt x="975740" y="47879"/>
                  </a:lnTo>
                  <a:lnTo>
                    <a:pt x="953134" y="125603"/>
                  </a:lnTo>
                  <a:lnTo>
                    <a:pt x="981764" y="125603"/>
                  </a:lnTo>
                  <a:lnTo>
                    <a:pt x="1006728" y="47879"/>
                  </a:lnTo>
                  <a:close/>
                </a:path>
              </a:pathLst>
            </a:custGeom>
            <a:solidFill>
              <a:srgbClr val="FFFFFF">
                <a:alpha val="25097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1" name="object 21" descr=""/>
          <p:cNvSpPr txBox="1"/>
          <p:nvPr/>
        </p:nvSpPr>
        <p:spPr>
          <a:xfrm>
            <a:off x="809244" y="4171950"/>
            <a:ext cx="2331720" cy="13525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300"/>
              </a:spcBef>
            </a:pPr>
            <a:endParaRPr sz="1800">
              <a:latin typeface="Times New Roman"/>
              <a:cs typeface="Times New Roman"/>
            </a:endParaRPr>
          </a:p>
          <a:p>
            <a:pPr marL="661035">
              <a:lnSpc>
                <a:spcPct val="100000"/>
              </a:lnSpc>
            </a:pPr>
            <a:r>
              <a:rPr dirty="0" sz="1800" spc="-10" b="1">
                <a:solidFill>
                  <a:srgbClr val="FFFFFF"/>
                </a:solidFill>
                <a:latin typeface="Arial"/>
                <a:cs typeface="Arial"/>
              </a:rPr>
              <a:t>Overview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1803126" y="6462776"/>
            <a:ext cx="173355" cy="1854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50" spc="-25">
                <a:solidFill>
                  <a:srgbClr val="03234D"/>
                </a:solidFill>
                <a:latin typeface="Tahoma"/>
                <a:cs typeface="Tahoma"/>
              </a:rPr>
              <a:t>13</a:t>
            </a:r>
            <a:endParaRPr sz="1050">
              <a:latin typeface="Tahoma"/>
              <a:cs typeface="Tahoma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122407" y="291889"/>
            <a:ext cx="1434083" cy="238419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39698" y="768858"/>
            <a:ext cx="10917174" cy="19050"/>
          </a:xfrm>
          <a:prstGeom prst="rect">
            <a:avLst/>
          </a:prstGeom>
        </p:spPr>
      </p:pic>
      <p:grpSp>
        <p:nvGrpSpPr>
          <p:cNvPr id="5" name="object 5" descr=""/>
          <p:cNvGrpSpPr/>
          <p:nvPr/>
        </p:nvGrpSpPr>
        <p:grpSpPr>
          <a:xfrm>
            <a:off x="0" y="6496050"/>
            <a:ext cx="12192000" cy="361950"/>
            <a:chOff x="0" y="6496050"/>
            <a:chExt cx="12192000" cy="361950"/>
          </a:xfrm>
        </p:grpSpPr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6694931"/>
              <a:ext cx="12192000" cy="163068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7887" y="6496050"/>
              <a:ext cx="3054858" cy="361949"/>
            </a:xfrm>
            <a:prstGeom prst="rect">
              <a:avLst/>
            </a:prstGeom>
          </p:spPr>
        </p:pic>
      </p:grpSp>
      <p:sp>
        <p:nvSpPr>
          <p:cNvPr id="8" name="object 8" descr=""/>
          <p:cNvSpPr txBox="1"/>
          <p:nvPr/>
        </p:nvSpPr>
        <p:spPr>
          <a:xfrm>
            <a:off x="2601976" y="6504940"/>
            <a:ext cx="569595" cy="293370"/>
          </a:xfrm>
          <a:prstGeom prst="rect">
            <a:avLst/>
          </a:prstGeom>
        </p:spPr>
        <p:txBody>
          <a:bodyPr wrap="square" lIns="0" tIns="65404" rIns="0" bIns="0" rtlCol="0" vert="horz">
            <a:spAutoFit/>
          </a:bodyPr>
          <a:lstStyle/>
          <a:p>
            <a:pPr marL="41910" marR="30480" indent="-3810">
              <a:lnSpc>
                <a:spcPct val="67100"/>
              </a:lnSpc>
              <a:spcBef>
                <a:spcPts val="515"/>
              </a:spcBef>
            </a:pPr>
            <a:r>
              <a:rPr dirty="0" sz="1050" spc="-10" b="1">
                <a:solidFill>
                  <a:srgbClr val="FFFFFF"/>
                </a:solidFill>
                <a:latin typeface="Calibri"/>
                <a:cs typeface="Calibri"/>
              </a:rPr>
              <a:t>Industry </a:t>
            </a:r>
            <a:r>
              <a:rPr dirty="0" baseline="-21164" sz="1575" spc="-315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050" spc="-210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baseline="-21164" sz="1575" spc="-315" b="1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dirty="0" sz="1050" spc="-210" b="1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dirty="0" baseline="-21164" sz="1575" spc="-315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050" spc="-210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baseline="-21164" sz="1575" spc="-315" b="1">
                <a:solidFill>
                  <a:srgbClr val="FFFFFF"/>
                </a:solidFill>
                <a:latin typeface="Calibri"/>
                <a:cs typeface="Calibri"/>
              </a:rPr>
              <a:t>ly</a:t>
            </a:r>
            <a:r>
              <a:rPr dirty="0" sz="1050" spc="-210" b="1">
                <a:solidFill>
                  <a:srgbClr val="FFFFFF"/>
                </a:solidFill>
                <a:latin typeface="Calibri"/>
                <a:cs typeface="Calibri"/>
              </a:rPr>
              <a:t>ly</a:t>
            </a:r>
            <a:r>
              <a:rPr dirty="0" baseline="-21164" sz="1575" spc="-315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sz="1050" spc="-210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baseline="-21164" sz="1575" spc="-315" b="1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dirty="0" sz="1050" spc="-210" b="1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1041653" y="6504940"/>
            <a:ext cx="657860" cy="293370"/>
          </a:xfrm>
          <a:prstGeom prst="rect">
            <a:avLst/>
          </a:prstGeom>
        </p:spPr>
        <p:txBody>
          <a:bodyPr wrap="square" lIns="0" tIns="65404" rIns="0" bIns="0" rtlCol="0" vert="horz">
            <a:spAutoFit/>
          </a:bodyPr>
          <a:lstStyle/>
          <a:p>
            <a:pPr marL="38735" marR="30480" indent="-1270">
              <a:lnSpc>
                <a:spcPct val="67100"/>
              </a:lnSpc>
              <a:spcBef>
                <a:spcPts val="515"/>
              </a:spcBef>
            </a:pPr>
            <a:r>
              <a:rPr dirty="0" sz="1050" spc="-10" b="1">
                <a:solidFill>
                  <a:srgbClr val="FFFFFF"/>
                </a:solidFill>
                <a:latin typeface="Calibri"/>
                <a:cs typeface="Calibri"/>
              </a:rPr>
              <a:t>Executive </a:t>
            </a:r>
            <a:r>
              <a:rPr dirty="0" baseline="-21164" sz="1575" spc="-427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sz="1050" spc="-285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baseline="-21164" sz="1575" spc="-427" b="1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dirty="0" sz="1050" spc="-285" b="1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dirty="0" baseline="-21164" sz="1575" spc="-427" b="1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dirty="0" sz="1050" spc="-285" b="1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dirty="0" baseline="-21164" sz="1575" spc="-427" b="1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dirty="0" sz="1050" spc="-285" b="1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dirty="0" baseline="-21164" sz="1575" spc="-427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050" spc="-285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baseline="-21164" sz="1575" spc="-427" b="1">
                <a:solidFill>
                  <a:srgbClr val="FFFFFF"/>
                </a:solidFill>
                <a:latin typeface="Calibri"/>
                <a:cs typeface="Calibri"/>
              </a:rPr>
              <a:t>ry</a:t>
            </a:r>
            <a:r>
              <a:rPr dirty="0" sz="1050" spc="-285" b="1">
                <a:solidFill>
                  <a:srgbClr val="FFFFFF"/>
                </a:solidFill>
                <a:latin typeface="Calibri"/>
                <a:cs typeface="Calibri"/>
              </a:rPr>
              <a:t>ry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0" name="object 10" descr=""/>
          <p:cNvSpPr/>
          <p:nvPr/>
        </p:nvSpPr>
        <p:spPr>
          <a:xfrm>
            <a:off x="3679697" y="6496050"/>
            <a:ext cx="1624330" cy="361950"/>
          </a:xfrm>
          <a:custGeom>
            <a:avLst/>
            <a:gdLst/>
            <a:ahLst/>
            <a:cxnLst/>
            <a:rect l="l" t="t" r="r" b="b"/>
            <a:pathLst>
              <a:path w="1624329" h="361950">
                <a:moveTo>
                  <a:pt x="1623822" y="0"/>
                </a:moveTo>
                <a:lnTo>
                  <a:pt x="90424" y="0"/>
                </a:lnTo>
                <a:lnTo>
                  <a:pt x="0" y="361949"/>
                </a:lnTo>
                <a:lnTo>
                  <a:pt x="1533271" y="361949"/>
                </a:lnTo>
                <a:lnTo>
                  <a:pt x="1623822" y="0"/>
                </a:lnTo>
                <a:close/>
              </a:path>
            </a:pathLst>
          </a:custGeom>
          <a:solidFill>
            <a:srgbClr val="2C716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 descr=""/>
          <p:cNvSpPr txBox="1"/>
          <p:nvPr/>
        </p:nvSpPr>
        <p:spPr>
          <a:xfrm>
            <a:off x="4158234" y="6504940"/>
            <a:ext cx="637540" cy="293370"/>
          </a:xfrm>
          <a:prstGeom prst="rect">
            <a:avLst/>
          </a:prstGeom>
        </p:spPr>
        <p:txBody>
          <a:bodyPr wrap="square" lIns="0" tIns="65404" rIns="0" bIns="0" rtlCol="0" vert="horz">
            <a:spAutoFit/>
          </a:bodyPr>
          <a:lstStyle/>
          <a:p>
            <a:pPr marL="38100" marR="30480" indent="33655">
              <a:lnSpc>
                <a:spcPct val="67100"/>
              </a:lnSpc>
              <a:spcBef>
                <a:spcPts val="515"/>
              </a:spcBef>
            </a:pPr>
            <a:r>
              <a:rPr dirty="0" sz="1050" spc="-10" b="1">
                <a:solidFill>
                  <a:srgbClr val="FFFFFF"/>
                </a:solidFill>
                <a:latin typeface="Calibri"/>
                <a:cs typeface="Calibri"/>
              </a:rPr>
              <a:t>Company </a:t>
            </a:r>
            <a:r>
              <a:rPr dirty="0" sz="1050" spc="-484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baseline="-21164" sz="1575" spc="-390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sz="1050" spc="-270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baseline="-21164" sz="1575" spc="-390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sz="1050" spc="-300" b="1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baseline="-21164" sz="1575" spc="-382" b="1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sz="1050" spc="-150" b="1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dirty="0" baseline="-21164" sz="1575" spc="-390" b="1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dirty="0" sz="1050" spc="-270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baseline="-21164" sz="1575" spc="-390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sz="1050" spc="-35" b="1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dirty="0" baseline="-21164" sz="1575" spc="-390" b="1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dirty="0" sz="1050" spc="-300" b="1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baseline="-21164" sz="1575" spc="-382" b="1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sz="1050" spc="-565" b="1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r>
              <a:rPr dirty="0" baseline="-21164" sz="1575" spc="-30" b="1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endParaRPr baseline="-21164" sz="1575">
              <a:latin typeface="Calibri"/>
              <a:cs typeface="Calibri"/>
            </a:endParaRPr>
          </a:p>
        </p:txBody>
      </p:sp>
      <p:pic>
        <p:nvPicPr>
          <p:cNvPr id="12" name="object 12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300471" y="6496050"/>
            <a:ext cx="6297930" cy="361949"/>
          </a:xfrm>
          <a:prstGeom prst="rect">
            <a:avLst/>
          </a:prstGeom>
        </p:spPr>
      </p:pic>
      <p:sp>
        <p:nvSpPr>
          <p:cNvPr id="13" name="object 13" descr=""/>
          <p:cNvSpPr txBox="1"/>
          <p:nvPr/>
        </p:nvSpPr>
        <p:spPr>
          <a:xfrm>
            <a:off x="5769102" y="6504940"/>
            <a:ext cx="647700" cy="293370"/>
          </a:xfrm>
          <a:prstGeom prst="rect">
            <a:avLst/>
          </a:prstGeom>
        </p:spPr>
        <p:txBody>
          <a:bodyPr wrap="square" lIns="0" tIns="65404" rIns="0" bIns="0" rtlCol="0" vert="horz">
            <a:spAutoFit/>
          </a:bodyPr>
          <a:lstStyle/>
          <a:p>
            <a:pPr marL="38100" marR="30480" indent="60960">
              <a:lnSpc>
                <a:spcPct val="67100"/>
              </a:lnSpc>
              <a:spcBef>
                <a:spcPts val="515"/>
              </a:spcBef>
            </a:pPr>
            <a:r>
              <a:rPr dirty="0" sz="1050" spc="-10" b="1">
                <a:solidFill>
                  <a:srgbClr val="FFFFFF"/>
                </a:solidFill>
                <a:latin typeface="Calibri"/>
                <a:cs typeface="Calibri"/>
              </a:rPr>
              <a:t>Financial </a:t>
            </a:r>
            <a:r>
              <a:rPr dirty="0" sz="1050" spc="-250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baseline="-21164" sz="1575" spc="-375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sz="1050" spc="-250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baseline="-21164" sz="1575" spc="-375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sz="1050" spc="-250" b="1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baseline="-21164" sz="1575" spc="-375" b="1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sz="1050" spc="-250" b="1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dirty="0" baseline="-21164" sz="1575" spc="-375" b="1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dirty="0" sz="1050" spc="-250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baseline="-21164" sz="1575" spc="-375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sz="1050" spc="-250" b="1">
                <a:solidFill>
                  <a:srgbClr val="FFFFFF"/>
                </a:solidFill>
                <a:latin typeface="Calibri"/>
                <a:cs typeface="Calibri"/>
              </a:rPr>
              <a:t>ie</a:t>
            </a:r>
            <a:r>
              <a:rPr dirty="0" baseline="-21164" sz="1575" spc="-375" b="1">
                <a:solidFill>
                  <a:srgbClr val="FFFFFF"/>
                </a:solidFill>
                <a:latin typeface="Calibri"/>
                <a:cs typeface="Calibri"/>
              </a:rPr>
              <a:t>ie</a:t>
            </a:r>
            <a:r>
              <a:rPr dirty="0" sz="1050" spc="-250" b="1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r>
              <a:rPr dirty="0" baseline="-21164" sz="1575" spc="-375" b="1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endParaRPr baseline="-21164" sz="1575">
              <a:latin typeface="Calibri"/>
              <a:cs typeface="Calibri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7416545" y="6504940"/>
            <a:ext cx="635635" cy="293370"/>
          </a:xfrm>
          <a:prstGeom prst="rect">
            <a:avLst/>
          </a:prstGeom>
        </p:spPr>
        <p:txBody>
          <a:bodyPr wrap="square" lIns="0" tIns="65404" rIns="0" bIns="0" rtlCol="0" vert="horz">
            <a:spAutoFit/>
          </a:bodyPr>
          <a:lstStyle/>
          <a:p>
            <a:pPr marL="39370" marR="30480" indent="-1905">
              <a:lnSpc>
                <a:spcPct val="67100"/>
              </a:lnSpc>
              <a:spcBef>
                <a:spcPts val="515"/>
              </a:spcBef>
            </a:pPr>
            <a:r>
              <a:rPr dirty="0" sz="1050" spc="-10" b="1">
                <a:solidFill>
                  <a:srgbClr val="FFFFFF"/>
                </a:solidFill>
                <a:latin typeface="Calibri"/>
                <a:cs typeface="Calibri"/>
              </a:rPr>
              <a:t>Feasibility </a:t>
            </a:r>
            <a:r>
              <a:rPr dirty="0" sz="1050" spc="-185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baseline="-21164" sz="1575" spc="-277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050" spc="-185" b="1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dirty="0" baseline="-21164" sz="1575" spc="-277" b="1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dirty="0" sz="1050" spc="-185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baseline="-21164" sz="1575" spc="-277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050" spc="-185" b="1">
                <a:solidFill>
                  <a:srgbClr val="FFFFFF"/>
                </a:solidFill>
                <a:latin typeface="Calibri"/>
                <a:cs typeface="Calibri"/>
              </a:rPr>
              <a:t>ly</a:t>
            </a:r>
            <a:r>
              <a:rPr dirty="0" baseline="-21164" sz="1575" spc="-277" b="1">
                <a:solidFill>
                  <a:srgbClr val="FFFFFF"/>
                </a:solidFill>
                <a:latin typeface="Calibri"/>
                <a:cs typeface="Calibri"/>
              </a:rPr>
              <a:t>ly</a:t>
            </a:r>
            <a:r>
              <a:rPr dirty="0" sz="1050" spc="-185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baseline="-21164" sz="1575" spc="-277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sz="1050" spc="-185" b="1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dirty="0" baseline="-21164" sz="1575" spc="-277" b="1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endParaRPr baseline="-21164" sz="1575">
              <a:latin typeface="Calibri"/>
              <a:cs typeface="Calibri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9007347" y="6504940"/>
            <a:ext cx="696595" cy="293370"/>
          </a:xfrm>
          <a:prstGeom prst="rect">
            <a:avLst/>
          </a:prstGeom>
        </p:spPr>
        <p:txBody>
          <a:bodyPr wrap="square" lIns="0" tIns="65404" rIns="0" bIns="0" rtlCol="0" vert="horz">
            <a:spAutoFit/>
          </a:bodyPr>
          <a:lstStyle/>
          <a:p>
            <a:pPr marL="54610" marR="30480" indent="-17145">
              <a:lnSpc>
                <a:spcPct val="67100"/>
              </a:lnSpc>
              <a:spcBef>
                <a:spcPts val="515"/>
              </a:spcBef>
            </a:pPr>
            <a:r>
              <a:rPr dirty="0" sz="1050" spc="-10" b="1">
                <a:solidFill>
                  <a:srgbClr val="FFFFFF"/>
                </a:solidFill>
                <a:latin typeface="Calibri"/>
                <a:cs typeface="Calibri"/>
              </a:rPr>
              <a:t>Alternative </a:t>
            </a:r>
            <a:r>
              <a:rPr dirty="0" sz="1050" spc="-160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baseline="-21164" sz="1575" spc="-240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sz="1050" spc="-160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baseline="-21164" sz="1575" spc="-240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sz="1050" spc="-160" b="1">
                <a:solidFill>
                  <a:srgbClr val="FFFFFF"/>
                </a:solidFill>
                <a:latin typeface="Calibri"/>
                <a:cs typeface="Calibri"/>
              </a:rPr>
              <a:t>lu</a:t>
            </a:r>
            <a:r>
              <a:rPr dirty="0" baseline="-21164" sz="1575" spc="-240" b="1">
                <a:solidFill>
                  <a:srgbClr val="FFFFFF"/>
                </a:solidFill>
                <a:latin typeface="Calibri"/>
                <a:cs typeface="Calibri"/>
              </a:rPr>
              <a:t>lu</a:t>
            </a:r>
            <a:r>
              <a:rPr dirty="0" sz="1050" spc="-160" b="1">
                <a:solidFill>
                  <a:srgbClr val="FFFFFF"/>
                </a:solidFill>
                <a:latin typeface="Calibri"/>
                <a:cs typeface="Calibri"/>
              </a:rPr>
              <a:t>ti</a:t>
            </a:r>
            <a:r>
              <a:rPr dirty="0" baseline="-21164" sz="1575" spc="-240" b="1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dirty="0" sz="1050" spc="-160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baseline="-21164" sz="1575" spc="-240" b="1">
                <a:solidFill>
                  <a:srgbClr val="FFFFFF"/>
                </a:solidFill>
                <a:latin typeface="Calibri"/>
                <a:cs typeface="Calibri"/>
              </a:rPr>
              <a:t>io</a:t>
            </a:r>
            <a:r>
              <a:rPr dirty="0" sz="1050" spc="-160" b="1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dirty="0" baseline="-21164" sz="1575" spc="-240" b="1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endParaRPr baseline="-21164" sz="1575">
              <a:latin typeface="Calibri"/>
              <a:cs typeface="Calibri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10567161" y="6589521"/>
            <a:ext cx="629285" cy="1854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50" spc="-10" b="1">
                <a:solidFill>
                  <a:srgbClr val="FFFFFF"/>
                </a:solidFill>
                <a:latin typeface="Calibri"/>
                <a:cs typeface="Calibri"/>
              </a:rPr>
              <a:t>Conclusion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009999"/>
                </a:solidFill>
              </a:rPr>
              <a:t>Siemens</a:t>
            </a:r>
            <a:r>
              <a:rPr dirty="0" spc="-120">
                <a:solidFill>
                  <a:srgbClr val="009999"/>
                </a:solidFill>
              </a:rPr>
              <a:t> </a:t>
            </a:r>
            <a:r>
              <a:rPr dirty="0" spc="-10">
                <a:solidFill>
                  <a:srgbClr val="009999"/>
                </a:solidFill>
              </a:rPr>
              <a:t>Overview</a:t>
            </a:r>
          </a:p>
          <a:p>
            <a:pPr marL="19685">
              <a:lnSpc>
                <a:spcPct val="100000"/>
              </a:lnSpc>
              <a:spcBef>
                <a:spcPts val="25"/>
              </a:spcBef>
            </a:pPr>
            <a:r>
              <a:rPr dirty="0" sz="1200" b="0">
                <a:solidFill>
                  <a:srgbClr val="010027"/>
                </a:solidFill>
                <a:latin typeface="Arial MT"/>
                <a:cs typeface="Arial MT"/>
              </a:rPr>
              <a:t>Siemens</a:t>
            </a:r>
            <a:r>
              <a:rPr dirty="0" sz="1200" spc="-35" b="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 b="0">
                <a:solidFill>
                  <a:srgbClr val="010027"/>
                </a:solidFill>
                <a:latin typeface="Arial MT"/>
                <a:cs typeface="Arial MT"/>
              </a:rPr>
              <a:t>is</a:t>
            </a:r>
            <a:r>
              <a:rPr dirty="0" sz="1200" spc="-20" b="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 b="0">
                <a:solidFill>
                  <a:srgbClr val="010027"/>
                </a:solidFill>
                <a:latin typeface="Arial MT"/>
                <a:cs typeface="Arial MT"/>
              </a:rPr>
              <a:t>a</a:t>
            </a:r>
            <a:r>
              <a:rPr dirty="0" sz="1200" spc="-15" b="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 b="0">
                <a:solidFill>
                  <a:srgbClr val="010027"/>
                </a:solidFill>
                <a:latin typeface="Arial MT"/>
                <a:cs typeface="Arial MT"/>
              </a:rPr>
              <a:t>German</a:t>
            </a:r>
            <a:r>
              <a:rPr dirty="0" sz="1200" spc="-35" b="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 b="0">
                <a:solidFill>
                  <a:srgbClr val="010027"/>
                </a:solidFill>
                <a:latin typeface="Arial MT"/>
                <a:cs typeface="Arial MT"/>
              </a:rPr>
              <a:t>engineering</a:t>
            </a:r>
            <a:r>
              <a:rPr dirty="0" sz="1200" spc="-35" b="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 b="0">
                <a:solidFill>
                  <a:srgbClr val="010027"/>
                </a:solidFill>
                <a:latin typeface="Arial MT"/>
                <a:cs typeface="Arial MT"/>
              </a:rPr>
              <a:t>giant</a:t>
            </a:r>
            <a:r>
              <a:rPr dirty="0" sz="1200" spc="-30" b="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 b="0">
                <a:solidFill>
                  <a:srgbClr val="010027"/>
                </a:solidFill>
                <a:latin typeface="Arial MT"/>
                <a:cs typeface="Arial MT"/>
              </a:rPr>
              <a:t>who</a:t>
            </a:r>
            <a:r>
              <a:rPr dirty="0" sz="1200" spc="-20" b="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 b="0">
                <a:solidFill>
                  <a:srgbClr val="010027"/>
                </a:solidFill>
                <a:latin typeface="Arial MT"/>
                <a:cs typeface="Arial MT"/>
              </a:rPr>
              <a:t>invests</a:t>
            </a:r>
            <a:r>
              <a:rPr dirty="0" sz="1200" spc="-20" b="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 b="0">
                <a:solidFill>
                  <a:srgbClr val="010027"/>
                </a:solidFill>
                <a:latin typeface="Arial MT"/>
                <a:cs typeface="Arial MT"/>
              </a:rPr>
              <a:t>heavily</a:t>
            </a:r>
            <a:r>
              <a:rPr dirty="0" sz="1200" spc="-25" b="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 b="0">
                <a:solidFill>
                  <a:srgbClr val="010027"/>
                </a:solidFill>
                <a:latin typeface="Arial MT"/>
                <a:cs typeface="Arial MT"/>
              </a:rPr>
              <a:t>in</a:t>
            </a:r>
            <a:r>
              <a:rPr dirty="0" sz="1200" spc="-25" b="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 b="0">
                <a:solidFill>
                  <a:srgbClr val="010027"/>
                </a:solidFill>
                <a:latin typeface="Arial MT"/>
                <a:cs typeface="Arial MT"/>
              </a:rPr>
              <a:t>technologies</a:t>
            </a:r>
            <a:r>
              <a:rPr dirty="0" sz="1200" spc="-25" b="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 b="0">
                <a:solidFill>
                  <a:srgbClr val="010027"/>
                </a:solidFill>
                <a:latin typeface="Arial MT"/>
                <a:cs typeface="Arial MT"/>
              </a:rPr>
              <a:t>of</a:t>
            </a:r>
            <a:r>
              <a:rPr dirty="0" sz="1200" spc="-20" b="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 b="0">
                <a:solidFill>
                  <a:srgbClr val="010027"/>
                </a:solidFill>
                <a:latin typeface="Arial MT"/>
                <a:cs typeface="Arial MT"/>
              </a:rPr>
              <a:t>the</a:t>
            </a:r>
            <a:r>
              <a:rPr dirty="0" sz="1200" spc="-20" b="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 spc="-10" b="0">
                <a:solidFill>
                  <a:srgbClr val="010027"/>
                </a:solidFill>
                <a:latin typeface="Arial MT"/>
                <a:cs typeface="Arial MT"/>
              </a:rPr>
              <a:t>future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631190" y="1230121"/>
            <a:ext cx="4985385" cy="22967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0" marR="434340" indent="-114300">
              <a:lnSpc>
                <a:spcPct val="100000"/>
              </a:lnSpc>
              <a:spcBef>
                <a:spcPts val="100"/>
              </a:spcBef>
              <a:buClr>
                <a:srgbClr val="009999"/>
              </a:buClr>
              <a:buFont typeface="Wingdings"/>
              <a:buChar char=""/>
              <a:tabLst>
                <a:tab pos="127000" algn="l"/>
              </a:tabLst>
            </a:pPr>
            <a:r>
              <a:rPr dirty="0" sz="1050" b="1">
                <a:solidFill>
                  <a:srgbClr val="03234D"/>
                </a:solidFill>
                <a:latin typeface="Arial"/>
                <a:cs typeface="Arial"/>
              </a:rPr>
              <a:t>Siemens</a:t>
            </a:r>
            <a:r>
              <a:rPr dirty="0" sz="1050" spc="-15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050" b="1">
                <a:solidFill>
                  <a:srgbClr val="03234D"/>
                </a:solidFill>
                <a:latin typeface="Arial"/>
                <a:cs typeface="Arial"/>
              </a:rPr>
              <a:t>AG</a:t>
            </a:r>
            <a:r>
              <a:rPr dirty="0" sz="1050" spc="-25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050" spc="-10" b="1">
                <a:solidFill>
                  <a:srgbClr val="03234D"/>
                </a:solidFill>
                <a:latin typeface="Arial"/>
                <a:cs typeface="Arial"/>
              </a:rPr>
              <a:t>(SIE-</a:t>
            </a:r>
            <a:r>
              <a:rPr dirty="0" sz="1050" b="1">
                <a:solidFill>
                  <a:srgbClr val="03234D"/>
                </a:solidFill>
                <a:latin typeface="Arial"/>
                <a:cs typeface="Arial"/>
              </a:rPr>
              <a:t>DE)</a:t>
            </a:r>
            <a:r>
              <a:rPr dirty="0" sz="1050" spc="-20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is</a:t>
            </a:r>
            <a:r>
              <a:rPr dirty="0" sz="105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an</a:t>
            </a:r>
            <a:r>
              <a:rPr dirty="0" sz="1050" spc="-1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engineering</a:t>
            </a:r>
            <a:r>
              <a:rPr dirty="0" sz="1050" spc="1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and</a:t>
            </a:r>
            <a:r>
              <a:rPr dirty="0" sz="1050" spc="-10">
                <a:solidFill>
                  <a:srgbClr val="03234D"/>
                </a:solidFill>
                <a:latin typeface="Arial MT"/>
                <a:cs typeface="Arial MT"/>
              </a:rPr>
              <a:t> manufacturing</a:t>
            </a:r>
            <a:r>
              <a:rPr dirty="0" sz="1050" spc="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 spc="-10">
                <a:solidFill>
                  <a:srgbClr val="03234D"/>
                </a:solidFill>
                <a:latin typeface="Arial MT"/>
                <a:cs typeface="Arial MT"/>
              </a:rPr>
              <a:t>company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headquartered</a:t>
            </a:r>
            <a:r>
              <a:rPr dirty="0" sz="1050" spc="-1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in</a:t>
            </a:r>
            <a:r>
              <a:rPr dirty="0" sz="105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Munich,</a:t>
            </a:r>
            <a:r>
              <a:rPr dirty="0" sz="1050" spc="-1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Germany</a:t>
            </a:r>
            <a:r>
              <a:rPr dirty="0" sz="105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that</a:t>
            </a:r>
            <a:r>
              <a:rPr dirty="0" sz="105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focuses</a:t>
            </a:r>
            <a:r>
              <a:rPr dirty="0" sz="105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on</a:t>
            </a:r>
            <a:r>
              <a:rPr dirty="0" sz="105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areas</a:t>
            </a:r>
            <a:r>
              <a:rPr dirty="0" sz="1050" spc="-1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of</a:t>
            </a:r>
            <a:r>
              <a:rPr dirty="0" sz="105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 spc="-10">
                <a:solidFill>
                  <a:srgbClr val="03234D"/>
                </a:solidFill>
                <a:latin typeface="Arial MT"/>
                <a:cs typeface="Arial MT"/>
              </a:rPr>
              <a:t>electrification,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automation,</a:t>
            </a:r>
            <a:r>
              <a:rPr dirty="0" sz="1050" spc="-5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and</a:t>
            </a:r>
            <a:r>
              <a:rPr dirty="0" sz="1050" spc="-5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 spc="-10">
                <a:solidFill>
                  <a:srgbClr val="03234D"/>
                </a:solidFill>
                <a:latin typeface="Arial MT"/>
                <a:cs typeface="Arial MT"/>
              </a:rPr>
              <a:t>digitalization</a:t>
            </a:r>
            <a:endParaRPr sz="1050">
              <a:latin typeface="Arial MT"/>
              <a:cs typeface="Arial MT"/>
            </a:endParaRPr>
          </a:p>
          <a:p>
            <a:pPr marL="126364" indent="-113664">
              <a:lnSpc>
                <a:spcPct val="100000"/>
              </a:lnSpc>
              <a:spcBef>
                <a:spcPts val="300"/>
              </a:spcBef>
              <a:buClr>
                <a:srgbClr val="009999"/>
              </a:buClr>
              <a:buFont typeface="Wingdings"/>
              <a:buChar char=""/>
              <a:tabLst>
                <a:tab pos="126364" algn="l"/>
              </a:tabLst>
            </a:pP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Siemens</a:t>
            </a:r>
            <a:r>
              <a:rPr dirty="0" sz="1050" spc="-1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is</a:t>
            </a:r>
            <a:r>
              <a:rPr dirty="0" sz="1050" spc="-1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 b="1">
                <a:solidFill>
                  <a:srgbClr val="03234D"/>
                </a:solidFill>
                <a:latin typeface="Arial"/>
                <a:cs typeface="Arial"/>
              </a:rPr>
              <a:t>the</a:t>
            </a:r>
            <a:r>
              <a:rPr dirty="0" sz="1050" spc="-10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050" b="1">
                <a:solidFill>
                  <a:srgbClr val="03234D"/>
                </a:solidFill>
                <a:latin typeface="Arial"/>
                <a:cs typeface="Arial"/>
              </a:rPr>
              <a:t>largest</a:t>
            </a:r>
            <a:r>
              <a:rPr dirty="0" sz="1050" spc="-10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050" b="1">
                <a:solidFill>
                  <a:srgbClr val="03234D"/>
                </a:solidFill>
                <a:latin typeface="Arial"/>
                <a:cs typeface="Arial"/>
              </a:rPr>
              <a:t>industrial</a:t>
            </a:r>
            <a:r>
              <a:rPr dirty="0" sz="1050" spc="-30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050" spc="-10" b="1">
                <a:solidFill>
                  <a:srgbClr val="03234D"/>
                </a:solidFill>
                <a:latin typeface="Arial"/>
                <a:cs typeface="Arial"/>
              </a:rPr>
              <a:t>manufacturing</a:t>
            </a:r>
            <a:r>
              <a:rPr dirty="0" sz="1050" spc="-25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050" spc="-10" b="1">
                <a:solidFill>
                  <a:srgbClr val="03234D"/>
                </a:solidFill>
                <a:latin typeface="Arial"/>
                <a:cs typeface="Arial"/>
              </a:rPr>
              <a:t>company</a:t>
            </a:r>
            <a:r>
              <a:rPr dirty="0" sz="1050" spc="-20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050" b="1">
                <a:solidFill>
                  <a:srgbClr val="03234D"/>
                </a:solidFill>
                <a:latin typeface="Arial"/>
                <a:cs typeface="Arial"/>
              </a:rPr>
              <a:t>in</a:t>
            </a:r>
            <a:r>
              <a:rPr dirty="0" sz="1050" spc="-25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050" spc="-10" b="1">
                <a:solidFill>
                  <a:srgbClr val="03234D"/>
                </a:solidFill>
                <a:latin typeface="Arial"/>
                <a:cs typeface="Arial"/>
              </a:rPr>
              <a:t>Europe</a:t>
            </a:r>
            <a:endParaRPr sz="1050">
              <a:latin typeface="Arial"/>
              <a:cs typeface="Arial"/>
            </a:endParaRPr>
          </a:p>
          <a:p>
            <a:pPr marL="127000" marR="494030" indent="-114300">
              <a:lnSpc>
                <a:spcPct val="100000"/>
              </a:lnSpc>
              <a:spcBef>
                <a:spcPts val="300"/>
              </a:spcBef>
              <a:buClr>
                <a:srgbClr val="009999"/>
              </a:buClr>
              <a:buFont typeface="Wingdings"/>
              <a:buChar char=""/>
              <a:tabLst>
                <a:tab pos="127000" algn="l"/>
              </a:tabLst>
            </a:pP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The</a:t>
            </a:r>
            <a:r>
              <a:rPr dirty="0" sz="1050" spc="-4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company’s</a:t>
            </a:r>
            <a:r>
              <a:rPr dirty="0" sz="105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revenues</a:t>
            </a:r>
            <a:r>
              <a:rPr dirty="0" sz="105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are</a:t>
            </a:r>
            <a:r>
              <a:rPr dirty="0" sz="105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 spc="-10">
                <a:solidFill>
                  <a:srgbClr val="03234D"/>
                </a:solidFill>
                <a:latin typeface="Arial MT"/>
                <a:cs typeface="Arial MT"/>
              </a:rPr>
              <a:t>segmented</a:t>
            </a:r>
            <a:r>
              <a:rPr dirty="0" sz="105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into</a:t>
            </a:r>
            <a:r>
              <a:rPr dirty="0" sz="1050" spc="-3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four</a:t>
            </a:r>
            <a:r>
              <a:rPr dirty="0" sz="1050" spc="-4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distinct</a:t>
            </a:r>
            <a:r>
              <a:rPr dirty="0" sz="1050" spc="-4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areas:</a:t>
            </a:r>
            <a:r>
              <a:rPr dirty="0" sz="105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 spc="-10">
                <a:solidFill>
                  <a:srgbClr val="03234D"/>
                </a:solidFill>
                <a:latin typeface="Arial MT"/>
                <a:cs typeface="Arial MT"/>
              </a:rPr>
              <a:t>Siemens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Healthineers, </a:t>
            </a:r>
            <a:r>
              <a:rPr dirty="0" sz="1050" b="1">
                <a:solidFill>
                  <a:srgbClr val="03234D"/>
                </a:solidFill>
                <a:latin typeface="Arial"/>
                <a:cs typeface="Arial"/>
              </a:rPr>
              <a:t>Digital</a:t>
            </a:r>
            <a:r>
              <a:rPr dirty="0" sz="1050" spc="-20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050" spc="-10" b="1">
                <a:solidFill>
                  <a:srgbClr val="03234D"/>
                </a:solidFill>
                <a:latin typeface="Arial"/>
                <a:cs typeface="Arial"/>
              </a:rPr>
              <a:t>Industries</a:t>
            </a:r>
            <a:r>
              <a:rPr dirty="0" sz="1050" spc="-10">
                <a:solidFill>
                  <a:srgbClr val="03234D"/>
                </a:solidFill>
                <a:latin typeface="Arial MT"/>
                <a:cs typeface="Arial MT"/>
              </a:rPr>
              <a:t>,</a:t>
            </a:r>
            <a:r>
              <a:rPr dirty="0" sz="105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 b="1">
                <a:solidFill>
                  <a:srgbClr val="03234D"/>
                </a:solidFill>
                <a:latin typeface="Arial"/>
                <a:cs typeface="Arial"/>
              </a:rPr>
              <a:t>Smart</a:t>
            </a:r>
            <a:r>
              <a:rPr dirty="0" sz="1050" spc="-10" b="1">
                <a:solidFill>
                  <a:srgbClr val="03234D"/>
                </a:solidFill>
                <a:latin typeface="Arial"/>
                <a:cs typeface="Arial"/>
              </a:rPr>
              <a:t> Infrastructure, </a:t>
            </a:r>
            <a:r>
              <a:rPr dirty="0" sz="1050" b="1">
                <a:solidFill>
                  <a:srgbClr val="03234D"/>
                </a:solidFill>
                <a:latin typeface="Arial"/>
                <a:cs typeface="Arial"/>
              </a:rPr>
              <a:t>Mobility</a:t>
            </a:r>
            <a:r>
              <a:rPr dirty="0" sz="1050" spc="-25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+</a:t>
            </a:r>
            <a:r>
              <a:rPr dirty="0" sz="105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 spc="-10">
                <a:solidFill>
                  <a:srgbClr val="03234D"/>
                </a:solidFill>
                <a:latin typeface="Arial MT"/>
                <a:cs typeface="Arial MT"/>
              </a:rPr>
              <a:t>Other</a:t>
            </a:r>
            <a:endParaRPr sz="1050">
              <a:latin typeface="Arial MT"/>
              <a:cs typeface="Arial MT"/>
            </a:endParaRPr>
          </a:p>
          <a:p>
            <a:pPr marL="127000" marR="50800" indent="-114300">
              <a:lnSpc>
                <a:spcPct val="100000"/>
              </a:lnSpc>
              <a:spcBef>
                <a:spcPts val="300"/>
              </a:spcBef>
              <a:buClr>
                <a:srgbClr val="009999"/>
              </a:buClr>
              <a:buFont typeface="Wingdings"/>
              <a:buChar char=""/>
              <a:tabLst>
                <a:tab pos="127000" algn="l"/>
              </a:tabLst>
            </a:pP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Part</a:t>
            </a:r>
            <a:r>
              <a:rPr dirty="0" sz="105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of</a:t>
            </a:r>
            <a:r>
              <a:rPr dirty="0" sz="105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 spc="-10">
                <a:solidFill>
                  <a:srgbClr val="03234D"/>
                </a:solidFill>
                <a:latin typeface="Arial MT"/>
                <a:cs typeface="Arial MT"/>
              </a:rPr>
              <a:t>Siemens’</a:t>
            </a:r>
            <a:r>
              <a:rPr dirty="0" sz="105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strategy</a:t>
            </a:r>
            <a:r>
              <a:rPr dirty="0" sz="105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revolves</a:t>
            </a:r>
            <a:r>
              <a:rPr dirty="0" sz="1050" spc="-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around</a:t>
            </a:r>
            <a:r>
              <a:rPr dirty="0" sz="1050" spc="-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divestitures</a:t>
            </a:r>
            <a:r>
              <a:rPr dirty="0" sz="1050" spc="-1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of</a:t>
            </a:r>
            <a:r>
              <a:rPr dirty="0" sz="1050" spc="-3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capitally</a:t>
            </a:r>
            <a:r>
              <a:rPr dirty="0" sz="1050" spc="-10">
                <a:solidFill>
                  <a:srgbClr val="03234D"/>
                </a:solidFill>
                <a:latin typeface="Arial MT"/>
                <a:cs typeface="Arial MT"/>
              </a:rPr>
              <a:t> intensive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business</a:t>
            </a:r>
            <a:r>
              <a:rPr dirty="0" sz="105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models</a:t>
            </a:r>
            <a:r>
              <a:rPr dirty="0" sz="105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while</a:t>
            </a:r>
            <a:r>
              <a:rPr dirty="0" sz="1050" spc="-1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 b="1">
                <a:solidFill>
                  <a:srgbClr val="03234D"/>
                </a:solidFill>
                <a:latin typeface="Arial"/>
                <a:cs typeface="Arial"/>
              </a:rPr>
              <a:t>strengthening</a:t>
            </a:r>
            <a:r>
              <a:rPr dirty="0" sz="1050" spc="-40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050" b="1">
                <a:solidFill>
                  <a:srgbClr val="03234D"/>
                </a:solidFill>
                <a:latin typeface="Arial"/>
                <a:cs typeface="Arial"/>
              </a:rPr>
              <a:t>their</a:t>
            </a:r>
            <a:r>
              <a:rPr dirty="0" sz="1050" spc="-40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050" b="1">
                <a:solidFill>
                  <a:srgbClr val="03234D"/>
                </a:solidFill>
                <a:latin typeface="Arial"/>
                <a:cs typeface="Arial"/>
              </a:rPr>
              <a:t>brand</a:t>
            </a:r>
            <a:r>
              <a:rPr dirty="0" sz="1050" spc="-45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050" b="1">
                <a:solidFill>
                  <a:srgbClr val="03234D"/>
                </a:solidFill>
                <a:latin typeface="Arial"/>
                <a:cs typeface="Arial"/>
              </a:rPr>
              <a:t>of</a:t>
            </a:r>
            <a:r>
              <a:rPr dirty="0" sz="1050" spc="-40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050" b="1">
                <a:solidFill>
                  <a:srgbClr val="03234D"/>
                </a:solidFill>
                <a:latin typeface="Arial"/>
                <a:cs typeface="Arial"/>
              </a:rPr>
              <a:t>renewables</a:t>
            </a:r>
            <a:r>
              <a:rPr dirty="0" sz="1050" spc="-45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050" b="1">
                <a:solidFill>
                  <a:srgbClr val="03234D"/>
                </a:solidFill>
                <a:latin typeface="Arial"/>
                <a:cs typeface="Arial"/>
              </a:rPr>
              <a:t>through</a:t>
            </a:r>
            <a:r>
              <a:rPr dirty="0" sz="1050" spc="-55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050" spc="-25" b="1">
                <a:solidFill>
                  <a:srgbClr val="03234D"/>
                </a:solidFill>
                <a:latin typeface="Arial"/>
                <a:cs typeface="Arial"/>
              </a:rPr>
              <a:t>M&amp;A</a:t>
            </a:r>
            <a:endParaRPr sz="1050">
              <a:latin typeface="Arial"/>
              <a:cs typeface="Arial"/>
            </a:endParaRPr>
          </a:p>
          <a:p>
            <a:pPr marL="127000" marR="99695" indent="-114300">
              <a:lnSpc>
                <a:spcPct val="100000"/>
              </a:lnSpc>
              <a:spcBef>
                <a:spcPts val="300"/>
              </a:spcBef>
              <a:buClr>
                <a:srgbClr val="009999"/>
              </a:buClr>
              <a:buFont typeface="Wingdings"/>
              <a:buChar char=""/>
              <a:tabLst>
                <a:tab pos="127000" algn="l"/>
              </a:tabLst>
            </a:pP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Smart</a:t>
            </a:r>
            <a:r>
              <a:rPr dirty="0" sz="105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 spc="-10">
                <a:solidFill>
                  <a:srgbClr val="03234D"/>
                </a:solidFill>
                <a:latin typeface="Arial MT"/>
                <a:cs typeface="Arial MT"/>
              </a:rPr>
              <a:t>Infrastructure</a:t>
            </a:r>
            <a:r>
              <a:rPr dirty="0" sz="105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focuses</a:t>
            </a:r>
            <a:r>
              <a:rPr dirty="0" sz="105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on</a:t>
            </a:r>
            <a:r>
              <a:rPr dirty="0" sz="1050" spc="-1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 b="1">
                <a:solidFill>
                  <a:srgbClr val="03234D"/>
                </a:solidFill>
                <a:latin typeface="Arial"/>
                <a:cs typeface="Arial"/>
              </a:rPr>
              <a:t>decarbonizing</a:t>
            </a:r>
            <a:r>
              <a:rPr dirty="0" sz="1050" spc="-40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050" b="1">
                <a:solidFill>
                  <a:srgbClr val="03234D"/>
                </a:solidFill>
                <a:latin typeface="Arial"/>
                <a:cs typeface="Arial"/>
              </a:rPr>
              <a:t>energy</a:t>
            </a:r>
            <a:r>
              <a:rPr dirty="0" sz="1050" spc="-15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050" b="1">
                <a:solidFill>
                  <a:srgbClr val="03234D"/>
                </a:solidFill>
                <a:latin typeface="Arial"/>
                <a:cs typeface="Arial"/>
              </a:rPr>
              <a:t>sources</a:t>
            </a:r>
            <a:r>
              <a:rPr dirty="0" sz="1050" spc="-15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and</a:t>
            </a:r>
            <a:r>
              <a:rPr dirty="0" sz="1050" spc="-1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seeks</a:t>
            </a:r>
            <a:r>
              <a:rPr dirty="0" sz="105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 spc="-25">
                <a:solidFill>
                  <a:srgbClr val="03234D"/>
                </a:solidFill>
                <a:latin typeface="Arial MT"/>
                <a:cs typeface="Arial MT"/>
              </a:rPr>
              <a:t>to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capitalize</a:t>
            </a:r>
            <a:r>
              <a:rPr dirty="0" sz="105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on</a:t>
            </a:r>
            <a:r>
              <a:rPr dirty="0" sz="105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 b="1">
                <a:solidFill>
                  <a:srgbClr val="03234D"/>
                </a:solidFill>
                <a:latin typeface="Arial"/>
                <a:cs typeface="Arial"/>
              </a:rPr>
              <a:t>Europe's</a:t>
            </a:r>
            <a:r>
              <a:rPr dirty="0" sz="1050" spc="-35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050" b="1">
                <a:solidFill>
                  <a:srgbClr val="03234D"/>
                </a:solidFill>
                <a:latin typeface="Arial"/>
                <a:cs typeface="Arial"/>
              </a:rPr>
              <a:t>renovation</a:t>
            </a:r>
            <a:r>
              <a:rPr dirty="0" sz="1050" spc="-35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050" b="1">
                <a:solidFill>
                  <a:srgbClr val="010027"/>
                </a:solidFill>
                <a:latin typeface="Arial"/>
                <a:cs typeface="Arial"/>
              </a:rPr>
              <a:t>wave</a:t>
            </a:r>
            <a:r>
              <a:rPr dirty="0" sz="1050" spc="-5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with</a:t>
            </a:r>
            <a:r>
              <a:rPr dirty="0" sz="1050" spc="-2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their</a:t>
            </a:r>
            <a:r>
              <a:rPr dirty="0" sz="1050" spc="-3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suite</a:t>
            </a:r>
            <a:r>
              <a:rPr dirty="0" sz="1050" spc="-3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of</a:t>
            </a:r>
            <a:r>
              <a:rPr dirty="0" sz="1050" spc="-3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building</a:t>
            </a:r>
            <a:r>
              <a:rPr dirty="0" sz="1050" spc="-1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 spc="-10">
                <a:solidFill>
                  <a:srgbClr val="010027"/>
                </a:solidFill>
                <a:latin typeface="Arial MT"/>
                <a:cs typeface="Arial MT"/>
              </a:rPr>
              <a:t>technologies</a:t>
            </a:r>
            <a:endParaRPr sz="1050">
              <a:latin typeface="Arial MT"/>
              <a:cs typeface="Arial MT"/>
            </a:endParaRPr>
          </a:p>
          <a:p>
            <a:pPr marL="127000" marR="5080" indent="-114300">
              <a:lnSpc>
                <a:spcPct val="100000"/>
              </a:lnSpc>
              <a:spcBef>
                <a:spcPts val="300"/>
              </a:spcBef>
              <a:buClr>
                <a:srgbClr val="009999"/>
              </a:buClr>
              <a:buFont typeface="Wingdings"/>
              <a:buChar char=""/>
              <a:tabLst>
                <a:tab pos="127000" algn="l"/>
              </a:tabLst>
            </a:pP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“Today,</a:t>
            </a:r>
            <a:r>
              <a:rPr dirty="0" sz="105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Siemens</a:t>
            </a:r>
            <a:r>
              <a:rPr dirty="0" sz="105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AG</a:t>
            </a:r>
            <a:r>
              <a:rPr dirty="0" sz="105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 b="1">
                <a:solidFill>
                  <a:srgbClr val="03234D"/>
                </a:solidFill>
                <a:latin typeface="Arial"/>
                <a:cs typeface="Arial"/>
              </a:rPr>
              <a:t>focuses</a:t>
            </a:r>
            <a:r>
              <a:rPr dirty="0" sz="1050" spc="-25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050" b="1">
                <a:solidFill>
                  <a:srgbClr val="03234D"/>
                </a:solidFill>
                <a:latin typeface="Arial"/>
                <a:cs typeface="Arial"/>
              </a:rPr>
              <a:t>on</a:t>
            </a:r>
            <a:r>
              <a:rPr dirty="0" sz="1050" spc="-35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050" spc="-10" b="1">
                <a:solidFill>
                  <a:srgbClr val="03234D"/>
                </a:solidFill>
                <a:latin typeface="Arial"/>
                <a:cs typeface="Arial"/>
              </a:rPr>
              <a:t>future-</a:t>
            </a:r>
            <a:r>
              <a:rPr dirty="0" sz="1050" b="1">
                <a:solidFill>
                  <a:srgbClr val="03234D"/>
                </a:solidFill>
                <a:latin typeface="Arial"/>
                <a:cs typeface="Arial"/>
              </a:rPr>
              <a:t>oriented</a:t>
            </a:r>
            <a:r>
              <a:rPr dirty="0" sz="1050" spc="-35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050" b="1">
                <a:solidFill>
                  <a:srgbClr val="03234D"/>
                </a:solidFill>
                <a:latin typeface="Arial"/>
                <a:cs typeface="Arial"/>
              </a:rPr>
              <a:t>technology</a:t>
            </a:r>
            <a:r>
              <a:rPr dirty="0" sz="1050" spc="-35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050" b="1">
                <a:solidFill>
                  <a:srgbClr val="03234D"/>
                </a:solidFill>
                <a:latin typeface="Arial"/>
                <a:cs typeface="Arial"/>
              </a:rPr>
              <a:t>fields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.</a:t>
            </a:r>
            <a:r>
              <a:rPr dirty="0" sz="1050" spc="-3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It</a:t>
            </a:r>
            <a:r>
              <a:rPr dirty="0" sz="1050" spc="-4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 spc="-10">
                <a:solidFill>
                  <a:srgbClr val="03234D"/>
                </a:solidFill>
                <a:latin typeface="Arial MT"/>
                <a:cs typeface="Arial MT"/>
              </a:rPr>
              <a:t>combines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hardware,</a:t>
            </a:r>
            <a:r>
              <a:rPr dirty="0" sz="105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software</a:t>
            </a:r>
            <a:r>
              <a:rPr dirty="0" sz="105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and</a:t>
            </a:r>
            <a:r>
              <a:rPr dirty="0" sz="105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innovative</a:t>
            </a:r>
            <a:r>
              <a:rPr dirty="0" sz="105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services</a:t>
            </a:r>
            <a:r>
              <a:rPr dirty="0" sz="105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to</a:t>
            </a:r>
            <a:r>
              <a:rPr dirty="0" sz="1050" spc="-3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 b="1">
                <a:solidFill>
                  <a:srgbClr val="03234D"/>
                </a:solidFill>
                <a:latin typeface="Arial"/>
                <a:cs typeface="Arial"/>
              </a:rPr>
              <a:t>create</a:t>
            </a:r>
            <a:r>
              <a:rPr dirty="0" sz="1050" spc="-15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050" b="1">
                <a:solidFill>
                  <a:srgbClr val="03234D"/>
                </a:solidFill>
                <a:latin typeface="Arial"/>
                <a:cs typeface="Arial"/>
              </a:rPr>
              <a:t>value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.”</a:t>
            </a:r>
            <a:r>
              <a:rPr dirty="0" sz="1050" spc="-4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–</a:t>
            </a:r>
            <a:r>
              <a:rPr dirty="0" sz="1050" spc="-3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 b="1">
                <a:solidFill>
                  <a:srgbClr val="03234D"/>
                </a:solidFill>
                <a:latin typeface="Arial"/>
                <a:cs typeface="Arial"/>
              </a:rPr>
              <a:t>Jim</a:t>
            </a:r>
            <a:r>
              <a:rPr dirty="0" sz="1050" spc="-35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050" spc="-10" b="1">
                <a:solidFill>
                  <a:srgbClr val="03234D"/>
                </a:solidFill>
                <a:latin typeface="Arial"/>
                <a:cs typeface="Arial"/>
              </a:rPr>
              <a:t>Hagemann </a:t>
            </a:r>
            <a:r>
              <a:rPr dirty="0" sz="1050" b="1">
                <a:solidFill>
                  <a:srgbClr val="03234D"/>
                </a:solidFill>
                <a:latin typeface="Arial"/>
                <a:cs typeface="Arial"/>
              </a:rPr>
              <a:t>Snabe</a:t>
            </a:r>
            <a:r>
              <a:rPr dirty="0" sz="1050" spc="-25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050" b="1">
                <a:solidFill>
                  <a:srgbClr val="03234D"/>
                </a:solidFill>
                <a:latin typeface="Arial"/>
                <a:cs typeface="Arial"/>
              </a:rPr>
              <a:t>–</a:t>
            </a:r>
            <a:r>
              <a:rPr dirty="0" sz="1050" spc="-15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050" b="1">
                <a:solidFill>
                  <a:srgbClr val="03234D"/>
                </a:solidFill>
                <a:latin typeface="Arial"/>
                <a:cs typeface="Arial"/>
              </a:rPr>
              <a:t>Chairman</a:t>
            </a:r>
            <a:r>
              <a:rPr dirty="0" sz="1050" spc="-15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050" b="1">
                <a:solidFill>
                  <a:srgbClr val="03234D"/>
                </a:solidFill>
                <a:latin typeface="Arial"/>
                <a:cs typeface="Arial"/>
              </a:rPr>
              <a:t>of</a:t>
            </a:r>
            <a:r>
              <a:rPr dirty="0" sz="1050" spc="-25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050" b="1">
                <a:solidFill>
                  <a:srgbClr val="03234D"/>
                </a:solidFill>
                <a:latin typeface="Arial"/>
                <a:cs typeface="Arial"/>
              </a:rPr>
              <a:t>the</a:t>
            </a:r>
            <a:r>
              <a:rPr dirty="0" sz="1050" spc="-25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050" spc="-10" b="1">
                <a:solidFill>
                  <a:srgbClr val="03234D"/>
                </a:solidFill>
                <a:latin typeface="Arial"/>
                <a:cs typeface="Arial"/>
              </a:rPr>
              <a:t>Supervisory</a:t>
            </a:r>
            <a:r>
              <a:rPr dirty="0" sz="1050" spc="-20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050" spc="-10" b="1">
                <a:solidFill>
                  <a:srgbClr val="03234D"/>
                </a:solidFill>
                <a:latin typeface="Arial"/>
                <a:cs typeface="Arial"/>
              </a:rPr>
              <a:t>Board</a:t>
            </a:r>
            <a:endParaRPr sz="1050">
              <a:latin typeface="Arial"/>
              <a:cs typeface="Arial"/>
            </a:endParaRPr>
          </a:p>
        </p:txBody>
      </p:sp>
      <p:grpSp>
        <p:nvGrpSpPr>
          <p:cNvPr id="19" name="object 19" descr=""/>
          <p:cNvGrpSpPr/>
          <p:nvPr/>
        </p:nvGrpSpPr>
        <p:grpSpPr>
          <a:xfrm>
            <a:off x="7040498" y="4979670"/>
            <a:ext cx="4504690" cy="963930"/>
            <a:chOff x="7040498" y="4979670"/>
            <a:chExt cx="4504690" cy="963930"/>
          </a:xfrm>
        </p:grpSpPr>
        <p:sp>
          <p:nvSpPr>
            <p:cNvPr id="20" name="object 20" descr=""/>
            <p:cNvSpPr/>
            <p:nvPr/>
          </p:nvSpPr>
          <p:spPr>
            <a:xfrm>
              <a:off x="7378446" y="5621274"/>
              <a:ext cx="1576705" cy="317500"/>
            </a:xfrm>
            <a:custGeom>
              <a:avLst/>
              <a:gdLst/>
              <a:ahLst/>
              <a:cxnLst/>
              <a:rect l="l" t="t" r="r" b="b"/>
              <a:pathLst>
                <a:path w="1576704" h="317500">
                  <a:moveTo>
                    <a:pt x="450342" y="1524"/>
                  </a:moveTo>
                  <a:lnTo>
                    <a:pt x="0" y="1524"/>
                  </a:lnTo>
                  <a:lnTo>
                    <a:pt x="0" y="316992"/>
                  </a:lnTo>
                  <a:lnTo>
                    <a:pt x="450342" y="316992"/>
                  </a:lnTo>
                  <a:lnTo>
                    <a:pt x="450342" y="1524"/>
                  </a:lnTo>
                  <a:close/>
                </a:path>
                <a:path w="1576704" h="317500">
                  <a:moveTo>
                    <a:pt x="1576578" y="0"/>
                  </a:moveTo>
                  <a:lnTo>
                    <a:pt x="1126236" y="0"/>
                  </a:lnTo>
                  <a:lnTo>
                    <a:pt x="1126236" y="316992"/>
                  </a:lnTo>
                  <a:lnTo>
                    <a:pt x="1576578" y="316992"/>
                  </a:lnTo>
                  <a:lnTo>
                    <a:pt x="1576578" y="0"/>
                  </a:lnTo>
                  <a:close/>
                </a:path>
              </a:pathLst>
            </a:custGeom>
            <a:solidFill>
              <a:srgbClr val="0100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 descr=""/>
            <p:cNvSpPr/>
            <p:nvPr/>
          </p:nvSpPr>
          <p:spPr>
            <a:xfrm>
              <a:off x="7378446" y="5286756"/>
              <a:ext cx="1576705" cy="336550"/>
            </a:xfrm>
            <a:custGeom>
              <a:avLst/>
              <a:gdLst/>
              <a:ahLst/>
              <a:cxnLst/>
              <a:rect l="l" t="t" r="r" b="b"/>
              <a:pathLst>
                <a:path w="1576704" h="336550">
                  <a:moveTo>
                    <a:pt x="450342" y="0"/>
                  </a:moveTo>
                  <a:lnTo>
                    <a:pt x="0" y="0"/>
                  </a:lnTo>
                  <a:lnTo>
                    <a:pt x="0" y="336042"/>
                  </a:lnTo>
                  <a:lnTo>
                    <a:pt x="450342" y="336042"/>
                  </a:lnTo>
                  <a:lnTo>
                    <a:pt x="450342" y="0"/>
                  </a:lnTo>
                  <a:close/>
                </a:path>
                <a:path w="1576704" h="336550">
                  <a:moveTo>
                    <a:pt x="1576578" y="6096"/>
                  </a:moveTo>
                  <a:lnTo>
                    <a:pt x="1126236" y="6096"/>
                  </a:lnTo>
                  <a:lnTo>
                    <a:pt x="1126236" y="334518"/>
                  </a:lnTo>
                  <a:lnTo>
                    <a:pt x="1576578" y="334518"/>
                  </a:lnTo>
                  <a:lnTo>
                    <a:pt x="1576578" y="6096"/>
                  </a:lnTo>
                  <a:close/>
                </a:path>
              </a:pathLst>
            </a:custGeom>
            <a:solidFill>
              <a:srgbClr val="00999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7378446" y="4979669"/>
              <a:ext cx="1576705" cy="313690"/>
            </a:xfrm>
            <a:custGeom>
              <a:avLst/>
              <a:gdLst/>
              <a:ahLst/>
              <a:cxnLst/>
              <a:rect l="l" t="t" r="r" b="b"/>
              <a:pathLst>
                <a:path w="1576704" h="313689">
                  <a:moveTo>
                    <a:pt x="450342" y="762"/>
                  </a:moveTo>
                  <a:lnTo>
                    <a:pt x="0" y="762"/>
                  </a:lnTo>
                  <a:lnTo>
                    <a:pt x="0" y="307086"/>
                  </a:lnTo>
                  <a:lnTo>
                    <a:pt x="450342" y="307086"/>
                  </a:lnTo>
                  <a:lnTo>
                    <a:pt x="450342" y="762"/>
                  </a:lnTo>
                  <a:close/>
                </a:path>
                <a:path w="1576704" h="313689">
                  <a:moveTo>
                    <a:pt x="1576578" y="0"/>
                  </a:moveTo>
                  <a:lnTo>
                    <a:pt x="1126236" y="0"/>
                  </a:lnTo>
                  <a:lnTo>
                    <a:pt x="1126236" y="313182"/>
                  </a:lnTo>
                  <a:lnTo>
                    <a:pt x="1576578" y="313182"/>
                  </a:lnTo>
                  <a:lnTo>
                    <a:pt x="1576578" y="0"/>
                  </a:lnTo>
                  <a:close/>
                </a:path>
              </a:pathLst>
            </a:custGeom>
            <a:solidFill>
              <a:srgbClr val="00C2B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7040498" y="5938647"/>
              <a:ext cx="4504690" cy="0"/>
            </a:xfrm>
            <a:custGeom>
              <a:avLst/>
              <a:gdLst/>
              <a:ahLst/>
              <a:cxnLst/>
              <a:rect l="l" t="t" r="r" b="b"/>
              <a:pathLst>
                <a:path w="4504690" h="0">
                  <a:moveTo>
                    <a:pt x="0" y="0"/>
                  </a:moveTo>
                  <a:lnTo>
                    <a:pt x="4504182" y="0"/>
                  </a:lnTo>
                </a:path>
              </a:pathLst>
            </a:custGeom>
            <a:ln w="9525">
              <a:solidFill>
                <a:srgbClr val="010027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4" name="object 24" descr=""/>
          <p:cNvSpPr txBox="1"/>
          <p:nvPr/>
        </p:nvSpPr>
        <p:spPr>
          <a:xfrm>
            <a:off x="7442961" y="5695950"/>
            <a:ext cx="33655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900" spc="-10" b="1">
                <a:solidFill>
                  <a:srgbClr val="FFFFFF"/>
                </a:solidFill>
                <a:latin typeface="Arial"/>
                <a:cs typeface="Arial"/>
              </a:rPr>
              <a:t>24.6%</a:t>
            </a:r>
            <a:endParaRPr sz="900">
              <a:latin typeface="Arial"/>
              <a:cs typeface="Arial"/>
            </a:endParaRPr>
          </a:p>
        </p:txBody>
      </p:sp>
      <p:sp>
        <p:nvSpPr>
          <p:cNvPr id="25" name="object 25" descr=""/>
          <p:cNvSpPr txBox="1"/>
          <p:nvPr/>
        </p:nvSpPr>
        <p:spPr>
          <a:xfrm>
            <a:off x="8568943" y="5695441"/>
            <a:ext cx="33655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900" spc="-10" b="1">
                <a:solidFill>
                  <a:srgbClr val="FFFFFF"/>
                </a:solidFill>
                <a:latin typeface="Arial"/>
                <a:cs typeface="Arial"/>
              </a:rPr>
              <a:t>25.3%</a:t>
            </a:r>
            <a:endParaRPr sz="900">
              <a:latin typeface="Arial"/>
              <a:cs typeface="Arial"/>
            </a:endParaRPr>
          </a:p>
        </p:txBody>
      </p:sp>
      <p:sp>
        <p:nvSpPr>
          <p:cNvPr id="26" name="object 26" descr=""/>
          <p:cNvSpPr txBox="1"/>
          <p:nvPr/>
        </p:nvSpPr>
        <p:spPr>
          <a:xfrm>
            <a:off x="9630156" y="5544311"/>
            <a:ext cx="450850" cy="394335"/>
          </a:xfrm>
          <a:prstGeom prst="rect">
            <a:avLst/>
          </a:prstGeom>
          <a:solidFill>
            <a:srgbClr val="010027"/>
          </a:solidFill>
        </p:spPr>
        <p:txBody>
          <a:bodyPr wrap="square" lIns="0" tIns="125095" rIns="0" bIns="0" rtlCol="0" vert="horz">
            <a:spAutoFit/>
          </a:bodyPr>
          <a:lstStyle/>
          <a:p>
            <a:pPr marL="64769">
              <a:lnSpc>
                <a:spcPct val="100000"/>
              </a:lnSpc>
              <a:spcBef>
                <a:spcPts val="985"/>
              </a:spcBef>
            </a:pPr>
            <a:r>
              <a:rPr dirty="0" sz="900" spc="-10" b="1">
                <a:solidFill>
                  <a:srgbClr val="FFFFFF"/>
                </a:solidFill>
                <a:latin typeface="Arial"/>
                <a:cs typeface="Arial"/>
              </a:rPr>
              <a:t>28.9%</a:t>
            </a:r>
            <a:endParaRPr sz="900">
              <a:latin typeface="Arial"/>
              <a:cs typeface="Arial"/>
            </a:endParaRPr>
          </a:p>
        </p:txBody>
      </p:sp>
      <p:sp>
        <p:nvSpPr>
          <p:cNvPr id="27" name="object 27" descr=""/>
          <p:cNvSpPr txBox="1"/>
          <p:nvPr/>
        </p:nvSpPr>
        <p:spPr>
          <a:xfrm>
            <a:off x="10756392" y="5462778"/>
            <a:ext cx="450850" cy="475615"/>
          </a:xfrm>
          <a:prstGeom prst="rect">
            <a:avLst/>
          </a:prstGeom>
          <a:solidFill>
            <a:srgbClr val="010027"/>
          </a:solidFill>
        </p:spPr>
        <p:txBody>
          <a:bodyPr wrap="square" lIns="0" tIns="3429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270"/>
              </a:spcBef>
            </a:pPr>
            <a:endParaRPr sz="900">
              <a:latin typeface="Times New Roman"/>
              <a:cs typeface="Times New Roman"/>
            </a:endParaRPr>
          </a:p>
          <a:p>
            <a:pPr marL="64769">
              <a:lnSpc>
                <a:spcPct val="100000"/>
              </a:lnSpc>
            </a:pPr>
            <a:r>
              <a:rPr dirty="0" sz="900" spc="-10" b="1">
                <a:solidFill>
                  <a:srgbClr val="FFFFFF"/>
                </a:solidFill>
                <a:latin typeface="Arial"/>
                <a:cs typeface="Arial"/>
              </a:rPr>
              <a:t>30.2%</a:t>
            </a:r>
            <a:endParaRPr sz="900">
              <a:latin typeface="Arial"/>
              <a:cs typeface="Arial"/>
            </a:endParaRPr>
          </a:p>
        </p:txBody>
      </p:sp>
      <p:sp>
        <p:nvSpPr>
          <p:cNvPr id="28" name="object 28" descr=""/>
          <p:cNvSpPr txBox="1"/>
          <p:nvPr/>
        </p:nvSpPr>
        <p:spPr>
          <a:xfrm>
            <a:off x="7442961" y="5370067"/>
            <a:ext cx="33655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900" spc="-10" b="1">
                <a:solidFill>
                  <a:srgbClr val="FFFFFF"/>
                </a:solidFill>
                <a:latin typeface="Arial"/>
                <a:cs typeface="Arial"/>
              </a:rPr>
              <a:t>26.2%</a:t>
            </a:r>
            <a:endParaRPr sz="900">
              <a:latin typeface="Arial"/>
              <a:cs typeface="Arial"/>
            </a:endParaRPr>
          </a:p>
        </p:txBody>
      </p:sp>
      <p:sp>
        <p:nvSpPr>
          <p:cNvPr id="29" name="object 29" descr=""/>
          <p:cNvSpPr txBox="1"/>
          <p:nvPr/>
        </p:nvSpPr>
        <p:spPr>
          <a:xfrm>
            <a:off x="8568943" y="5372608"/>
            <a:ext cx="33655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900" spc="-10" b="1">
                <a:solidFill>
                  <a:srgbClr val="FFFFFF"/>
                </a:solidFill>
                <a:latin typeface="Arial"/>
                <a:cs typeface="Arial"/>
              </a:rPr>
              <a:t>26.2%</a:t>
            </a:r>
            <a:endParaRPr sz="900">
              <a:latin typeface="Arial"/>
              <a:cs typeface="Arial"/>
            </a:endParaRPr>
          </a:p>
        </p:txBody>
      </p:sp>
      <p:sp>
        <p:nvSpPr>
          <p:cNvPr id="30" name="object 30" descr=""/>
          <p:cNvSpPr txBox="1"/>
          <p:nvPr/>
        </p:nvSpPr>
        <p:spPr>
          <a:xfrm>
            <a:off x="9630156" y="5182361"/>
            <a:ext cx="450850" cy="361950"/>
          </a:xfrm>
          <a:prstGeom prst="rect">
            <a:avLst/>
          </a:prstGeom>
          <a:solidFill>
            <a:srgbClr val="009999"/>
          </a:solidFill>
        </p:spPr>
        <p:txBody>
          <a:bodyPr wrap="square" lIns="0" tIns="108585" rIns="0" bIns="0" rtlCol="0" vert="horz">
            <a:spAutoFit/>
          </a:bodyPr>
          <a:lstStyle/>
          <a:p>
            <a:pPr marL="64769">
              <a:lnSpc>
                <a:spcPct val="100000"/>
              </a:lnSpc>
              <a:spcBef>
                <a:spcPts val="855"/>
              </a:spcBef>
            </a:pPr>
            <a:r>
              <a:rPr dirty="0" sz="900" spc="-10" b="1">
                <a:solidFill>
                  <a:srgbClr val="FFFFFF"/>
                </a:solidFill>
                <a:latin typeface="Arial"/>
                <a:cs typeface="Arial"/>
              </a:rPr>
              <a:t>26.5%</a:t>
            </a:r>
            <a:endParaRPr sz="900">
              <a:latin typeface="Arial"/>
              <a:cs typeface="Arial"/>
            </a:endParaRPr>
          </a:p>
        </p:txBody>
      </p:sp>
      <p:sp>
        <p:nvSpPr>
          <p:cNvPr id="31" name="object 31" descr=""/>
          <p:cNvSpPr txBox="1"/>
          <p:nvPr/>
        </p:nvSpPr>
        <p:spPr>
          <a:xfrm>
            <a:off x="10756392" y="5035296"/>
            <a:ext cx="450850" cy="427990"/>
          </a:xfrm>
          <a:prstGeom prst="rect">
            <a:avLst/>
          </a:prstGeom>
          <a:solidFill>
            <a:srgbClr val="009999"/>
          </a:solidFill>
        </p:spPr>
        <p:txBody>
          <a:bodyPr wrap="square" lIns="0" tIns="952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75"/>
              </a:spcBef>
            </a:pPr>
            <a:endParaRPr sz="900">
              <a:latin typeface="Times New Roman"/>
              <a:cs typeface="Times New Roman"/>
            </a:endParaRPr>
          </a:p>
          <a:p>
            <a:pPr marL="64769">
              <a:lnSpc>
                <a:spcPct val="100000"/>
              </a:lnSpc>
              <a:spcBef>
                <a:spcPts val="5"/>
              </a:spcBef>
            </a:pPr>
            <a:r>
              <a:rPr dirty="0" sz="900" spc="-10" b="1">
                <a:solidFill>
                  <a:srgbClr val="FFFFFF"/>
                </a:solidFill>
                <a:latin typeface="Arial"/>
                <a:cs typeface="Arial"/>
              </a:rPr>
              <a:t>27.1%</a:t>
            </a:r>
            <a:endParaRPr sz="900">
              <a:latin typeface="Arial"/>
              <a:cs typeface="Arial"/>
            </a:endParaRPr>
          </a:p>
        </p:txBody>
      </p:sp>
      <p:sp>
        <p:nvSpPr>
          <p:cNvPr id="32" name="object 32" descr=""/>
          <p:cNvSpPr txBox="1"/>
          <p:nvPr/>
        </p:nvSpPr>
        <p:spPr>
          <a:xfrm>
            <a:off x="7442961" y="5048758"/>
            <a:ext cx="336550" cy="1631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900" spc="-10" b="1">
                <a:solidFill>
                  <a:srgbClr val="FFFFFF"/>
                </a:solidFill>
                <a:latin typeface="Arial"/>
                <a:cs typeface="Arial"/>
              </a:rPr>
              <a:t>23.9%</a:t>
            </a:r>
            <a:endParaRPr sz="900">
              <a:latin typeface="Arial"/>
              <a:cs typeface="Arial"/>
            </a:endParaRPr>
          </a:p>
        </p:txBody>
      </p:sp>
      <p:sp>
        <p:nvSpPr>
          <p:cNvPr id="33" name="object 33" descr=""/>
          <p:cNvSpPr txBox="1"/>
          <p:nvPr/>
        </p:nvSpPr>
        <p:spPr>
          <a:xfrm>
            <a:off x="8568943" y="5051552"/>
            <a:ext cx="33655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900" spc="-10" b="1">
                <a:solidFill>
                  <a:srgbClr val="FFFFFF"/>
                </a:solidFill>
                <a:latin typeface="Arial"/>
                <a:cs typeface="Arial"/>
              </a:rPr>
              <a:t>25.1%</a:t>
            </a:r>
            <a:endParaRPr sz="900">
              <a:latin typeface="Arial"/>
              <a:cs typeface="Arial"/>
            </a:endParaRPr>
          </a:p>
        </p:txBody>
      </p:sp>
      <p:sp>
        <p:nvSpPr>
          <p:cNvPr id="34" name="object 34" descr=""/>
          <p:cNvSpPr txBox="1"/>
          <p:nvPr/>
        </p:nvSpPr>
        <p:spPr>
          <a:xfrm>
            <a:off x="9630156" y="4853178"/>
            <a:ext cx="450850" cy="329565"/>
          </a:xfrm>
          <a:prstGeom prst="rect">
            <a:avLst/>
          </a:prstGeom>
          <a:solidFill>
            <a:srgbClr val="00C2B0"/>
          </a:solidFill>
        </p:spPr>
        <p:txBody>
          <a:bodyPr wrap="square" lIns="0" tIns="92710" rIns="0" bIns="0" rtlCol="0" vert="horz">
            <a:spAutoFit/>
          </a:bodyPr>
          <a:lstStyle/>
          <a:p>
            <a:pPr marL="64769">
              <a:lnSpc>
                <a:spcPct val="100000"/>
              </a:lnSpc>
              <a:spcBef>
                <a:spcPts val="730"/>
              </a:spcBef>
            </a:pPr>
            <a:r>
              <a:rPr dirty="0" sz="900" spc="-10" b="1">
                <a:solidFill>
                  <a:srgbClr val="FFFFFF"/>
                </a:solidFill>
                <a:latin typeface="Arial"/>
                <a:cs typeface="Arial"/>
              </a:rPr>
              <a:t>24.1%</a:t>
            </a:r>
            <a:endParaRPr sz="900">
              <a:latin typeface="Arial"/>
              <a:cs typeface="Arial"/>
            </a:endParaRPr>
          </a:p>
        </p:txBody>
      </p:sp>
      <p:sp>
        <p:nvSpPr>
          <p:cNvPr id="35" name="object 35" descr=""/>
          <p:cNvSpPr txBox="1"/>
          <p:nvPr/>
        </p:nvSpPr>
        <p:spPr>
          <a:xfrm>
            <a:off x="10756392" y="4671250"/>
            <a:ext cx="450850" cy="364490"/>
          </a:xfrm>
          <a:prstGeom prst="rect">
            <a:avLst/>
          </a:prstGeom>
          <a:solidFill>
            <a:srgbClr val="00C2B0"/>
          </a:solidFill>
        </p:spPr>
        <p:txBody>
          <a:bodyPr wrap="square" lIns="0" tIns="101600" rIns="0" bIns="0" rtlCol="0" vert="horz">
            <a:spAutoFit/>
          </a:bodyPr>
          <a:lstStyle/>
          <a:p>
            <a:pPr marL="64769">
              <a:lnSpc>
                <a:spcPct val="100000"/>
              </a:lnSpc>
              <a:spcBef>
                <a:spcPts val="800"/>
              </a:spcBef>
            </a:pPr>
            <a:r>
              <a:rPr dirty="0" sz="900" spc="-10" b="1">
                <a:solidFill>
                  <a:srgbClr val="FFFFFF"/>
                </a:solidFill>
                <a:latin typeface="Arial"/>
                <a:cs typeface="Arial"/>
              </a:rPr>
              <a:t>24.1%</a:t>
            </a:r>
            <a:endParaRPr sz="900">
              <a:latin typeface="Arial"/>
              <a:cs typeface="Arial"/>
            </a:endParaRPr>
          </a:p>
        </p:txBody>
      </p:sp>
      <p:sp>
        <p:nvSpPr>
          <p:cNvPr id="36" name="object 36" descr=""/>
          <p:cNvSpPr txBox="1"/>
          <p:nvPr/>
        </p:nvSpPr>
        <p:spPr>
          <a:xfrm>
            <a:off x="7378445" y="4671250"/>
            <a:ext cx="450850" cy="309245"/>
          </a:xfrm>
          <a:prstGeom prst="rect">
            <a:avLst/>
          </a:prstGeom>
          <a:solidFill>
            <a:srgbClr val="00CE9D"/>
          </a:solidFill>
        </p:spPr>
        <p:txBody>
          <a:bodyPr wrap="square" lIns="0" tIns="75565" rIns="0" bIns="0" rtlCol="0" vert="horz">
            <a:spAutoFit/>
          </a:bodyPr>
          <a:lstStyle/>
          <a:p>
            <a:pPr marL="64135">
              <a:lnSpc>
                <a:spcPct val="100000"/>
              </a:lnSpc>
              <a:spcBef>
                <a:spcPts val="595"/>
              </a:spcBef>
            </a:pPr>
            <a:r>
              <a:rPr dirty="0" sz="900" spc="-10" b="1">
                <a:solidFill>
                  <a:srgbClr val="FFFFFF"/>
                </a:solidFill>
                <a:latin typeface="Arial"/>
                <a:cs typeface="Arial"/>
              </a:rPr>
              <a:t>25.2%</a:t>
            </a:r>
            <a:endParaRPr sz="900">
              <a:latin typeface="Arial"/>
              <a:cs typeface="Arial"/>
            </a:endParaRPr>
          </a:p>
        </p:txBody>
      </p:sp>
      <p:sp>
        <p:nvSpPr>
          <p:cNvPr id="37" name="object 37" descr=""/>
          <p:cNvSpPr txBox="1"/>
          <p:nvPr/>
        </p:nvSpPr>
        <p:spPr>
          <a:xfrm>
            <a:off x="8504681" y="4671250"/>
            <a:ext cx="450850" cy="309245"/>
          </a:xfrm>
          <a:prstGeom prst="rect">
            <a:avLst/>
          </a:prstGeom>
          <a:solidFill>
            <a:srgbClr val="00CE9D"/>
          </a:solidFill>
        </p:spPr>
        <p:txBody>
          <a:bodyPr wrap="square" lIns="0" tIns="89535" rIns="0" bIns="0" rtlCol="0" vert="horz">
            <a:spAutoFit/>
          </a:bodyPr>
          <a:lstStyle/>
          <a:p>
            <a:pPr marL="64135">
              <a:lnSpc>
                <a:spcPct val="100000"/>
              </a:lnSpc>
              <a:spcBef>
                <a:spcPts val="705"/>
              </a:spcBef>
            </a:pPr>
            <a:r>
              <a:rPr dirty="0" sz="900" spc="-10" b="1">
                <a:solidFill>
                  <a:srgbClr val="FFFFFF"/>
                </a:solidFill>
                <a:latin typeface="Arial"/>
                <a:cs typeface="Arial"/>
              </a:rPr>
              <a:t>23.4%</a:t>
            </a:r>
            <a:endParaRPr sz="900">
              <a:latin typeface="Arial"/>
              <a:cs typeface="Arial"/>
            </a:endParaRPr>
          </a:p>
        </p:txBody>
      </p:sp>
      <p:sp>
        <p:nvSpPr>
          <p:cNvPr id="38" name="object 38" descr=""/>
          <p:cNvSpPr txBox="1"/>
          <p:nvPr/>
        </p:nvSpPr>
        <p:spPr>
          <a:xfrm>
            <a:off x="9630156" y="4574285"/>
            <a:ext cx="450850" cy="279400"/>
          </a:xfrm>
          <a:prstGeom prst="rect">
            <a:avLst/>
          </a:prstGeom>
          <a:solidFill>
            <a:srgbClr val="00CE9D"/>
          </a:solidFill>
        </p:spPr>
        <p:txBody>
          <a:bodyPr wrap="square" lIns="0" tIns="67310" rIns="0" bIns="0" rtlCol="0" vert="horz">
            <a:spAutoFit/>
          </a:bodyPr>
          <a:lstStyle/>
          <a:p>
            <a:pPr marL="64769">
              <a:lnSpc>
                <a:spcPct val="100000"/>
              </a:lnSpc>
              <a:spcBef>
                <a:spcPts val="530"/>
              </a:spcBef>
            </a:pPr>
            <a:r>
              <a:rPr dirty="0" sz="900" spc="-10" b="1">
                <a:solidFill>
                  <a:srgbClr val="FFFFFF"/>
                </a:solidFill>
                <a:latin typeface="Arial"/>
                <a:cs typeface="Arial"/>
              </a:rPr>
              <a:t>20.5%</a:t>
            </a:r>
            <a:endParaRPr sz="900">
              <a:latin typeface="Arial"/>
              <a:cs typeface="Arial"/>
            </a:endParaRPr>
          </a:p>
        </p:txBody>
      </p:sp>
      <p:sp>
        <p:nvSpPr>
          <p:cNvPr id="39" name="object 39" descr=""/>
          <p:cNvSpPr txBox="1"/>
          <p:nvPr/>
        </p:nvSpPr>
        <p:spPr>
          <a:xfrm>
            <a:off x="10756392" y="4361688"/>
            <a:ext cx="450850" cy="309880"/>
          </a:xfrm>
          <a:prstGeom prst="rect">
            <a:avLst/>
          </a:prstGeom>
          <a:solidFill>
            <a:srgbClr val="00CE9D"/>
          </a:solidFill>
        </p:spPr>
        <p:txBody>
          <a:bodyPr wrap="square" lIns="0" tIns="74295" rIns="0" bIns="0" rtlCol="0" vert="horz">
            <a:spAutoFit/>
          </a:bodyPr>
          <a:lstStyle/>
          <a:p>
            <a:pPr marL="64769">
              <a:lnSpc>
                <a:spcPct val="100000"/>
              </a:lnSpc>
              <a:spcBef>
                <a:spcPts val="585"/>
              </a:spcBef>
            </a:pPr>
            <a:r>
              <a:rPr dirty="0" sz="900" spc="-10" b="1">
                <a:solidFill>
                  <a:srgbClr val="FFFFFF"/>
                </a:solidFill>
                <a:latin typeface="Arial"/>
                <a:cs typeface="Arial"/>
              </a:rPr>
              <a:t>18.6%</a:t>
            </a:r>
            <a:endParaRPr sz="900">
              <a:latin typeface="Arial"/>
              <a:cs typeface="Arial"/>
            </a:endParaRPr>
          </a:p>
        </p:txBody>
      </p:sp>
      <p:sp>
        <p:nvSpPr>
          <p:cNvPr id="40" name="object 40" descr=""/>
          <p:cNvSpPr txBox="1"/>
          <p:nvPr/>
        </p:nvSpPr>
        <p:spPr>
          <a:xfrm>
            <a:off x="6802628" y="5848350"/>
            <a:ext cx="15240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>
                <a:solidFill>
                  <a:srgbClr val="010027"/>
                </a:solidFill>
                <a:latin typeface="Arial MT"/>
                <a:cs typeface="Arial MT"/>
              </a:rPr>
              <a:t>$0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41" name="object 41" descr=""/>
          <p:cNvSpPr txBox="1"/>
          <p:nvPr/>
        </p:nvSpPr>
        <p:spPr>
          <a:xfrm>
            <a:off x="6516623" y="5539485"/>
            <a:ext cx="438784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>
                <a:solidFill>
                  <a:srgbClr val="010027"/>
                </a:solidFill>
                <a:latin typeface="Arial MT"/>
                <a:cs typeface="Arial MT"/>
              </a:rPr>
              <a:t>$15,000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42" name="object 42" descr=""/>
          <p:cNvSpPr txBox="1"/>
          <p:nvPr/>
        </p:nvSpPr>
        <p:spPr>
          <a:xfrm>
            <a:off x="6516623" y="5230621"/>
            <a:ext cx="438784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>
                <a:solidFill>
                  <a:srgbClr val="010027"/>
                </a:solidFill>
                <a:latin typeface="Arial MT"/>
                <a:cs typeface="Arial MT"/>
              </a:rPr>
              <a:t>$30,000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43" name="object 43" descr=""/>
          <p:cNvSpPr txBox="1"/>
          <p:nvPr/>
        </p:nvSpPr>
        <p:spPr>
          <a:xfrm>
            <a:off x="6516623" y="4921757"/>
            <a:ext cx="438784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>
                <a:solidFill>
                  <a:srgbClr val="010027"/>
                </a:solidFill>
                <a:latin typeface="Arial MT"/>
                <a:cs typeface="Arial MT"/>
              </a:rPr>
              <a:t>$45,000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44" name="object 44" descr=""/>
          <p:cNvSpPr txBox="1"/>
          <p:nvPr/>
        </p:nvSpPr>
        <p:spPr>
          <a:xfrm>
            <a:off x="6516623" y="4612640"/>
            <a:ext cx="438784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>
                <a:solidFill>
                  <a:srgbClr val="010027"/>
                </a:solidFill>
                <a:latin typeface="Arial MT"/>
                <a:cs typeface="Arial MT"/>
              </a:rPr>
              <a:t>$60,000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45" name="object 45" descr=""/>
          <p:cNvSpPr txBox="1"/>
          <p:nvPr/>
        </p:nvSpPr>
        <p:spPr>
          <a:xfrm>
            <a:off x="6516623" y="4303776"/>
            <a:ext cx="438784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>
                <a:solidFill>
                  <a:srgbClr val="010027"/>
                </a:solidFill>
                <a:latin typeface="Arial MT"/>
                <a:cs typeface="Arial MT"/>
              </a:rPr>
              <a:t>$75,000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46" name="object 46" descr=""/>
          <p:cNvSpPr txBox="1"/>
          <p:nvPr/>
        </p:nvSpPr>
        <p:spPr>
          <a:xfrm>
            <a:off x="7278116" y="5966205"/>
            <a:ext cx="1143000" cy="336550"/>
          </a:xfrm>
          <a:prstGeom prst="rect">
            <a:avLst/>
          </a:prstGeom>
        </p:spPr>
        <p:txBody>
          <a:bodyPr wrap="square" lIns="0" tIns="30480" rIns="0" bIns="0" rtlCol="0" vert="horz">
            <a:spAutoFit/>
          </a:bodyPr>
          <a:lstStyle/>
          <a:p>
            <a:pPr marL="198120">
              <a:lnSpc>
                <a:spcPct val="100000"/>
              </a:lnSpc>
              <a:spcBef>
                <a:spcPts val="240"/>
              </a:spcBef>
            </a:pPr>
            <a:r>
              <a:rPr dirty="0" sz="900" spc="-20">
                <a:solidFill>
                  <a:srgbClr val="010027"/>
                </a:solidFill>
                <a:latin typeface="Arial MT"/>
                <a:cs typeface="Arial MT"/>
              </a:rPr>
              <a:t>2019</a:t>
            </a:r>
            <a:endParaRPr sz="9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45"/>
              </a:spcBef>
            </a:pP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Siemens</a:t>
            </a:r>
            <a:r>
              <a:rPr dirty="0" sz="900" spc="-3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900" spc="-10">
                <a:solidFill>
                  <a:srgbClr val="010027"/>
                </a:solidFill>
                <a:latin typeface="Arial MT"/>
                <a:cs typeface="Arial MT"/>
              </a:rPr>
              <a:t>Healthineers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47" name="object 47" descr=""/>
          <p:cNvSpPr/>
          <p:nvPr/>
        </p:nvSpPr>
        <p:spPr>
          <a:xfrm>
            <a:off x="7208519" y="6201155"/>
            <a:ext cx="58419" cy="57150"/>
          </a:xfrm>
          <a:custGeom>
            <a:avLst/>
            <a:gdLst/>
            <a:ahLst/>
            <a:cxnLst/>
            <a:rect l="l" t="t" r="r" b="b"/>
            <a:pathLst>
              <a:path w="58420" h="57150">
                <a:moveTo>
                  <a:pt x="57911" y="0"/>
                </a:moveTo>
                <a:lnTo>
                  <a:pt x="0" y="0"/>
                </a:lnTo>
                <a:lnTo>
                  <a:pt x="0" y="57150"/>
                </a:lnTo>
                <a:lnTo>
                  <a:pt x="57911" y="57150"/>
                </a:lnTo>
                <a:lnTo>
                  <a:pt x="57911" y="0"/>
                </a:lnTo>
                <a:close/>
              </a:path>
            </a:pathLst>
          </a:custGeom>
          <a:solidFill>
            <a:srgbClr val="01002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8" name="object 48" descr=""/>
          <p:cNvSpPr/>
          <p:nvPr/>
        </p:nvSpPr>
        <p:spPr>
          <a:xfrm>
            <a:off x="8590788" y="6201155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57150" y="0"/>
                </a:moveTo>
                <a:lnTo>
                  <a:pt x="0" y="0"/>
                </a:lnTo>
                <a:lnTo>
                  <a:pt x="0" y="57150"/>
                </a:lnTo>
                <a:lnTo>
                  <a:pt x="57150" y="57150"/>
                </a:lnTo>
                <a:lnTo>
                  <a:pt x="57150" y="0"/>
                </a:lnTo>
                <a:close/>
              </a:path>
            </a:pathLst>
          </a:custGeom>
          <a:solidFill>
            <a:srgbClr val="0099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9" name="object 49" descr=""/>
          <p:cNvSpPr txBox="1"/>
          <p:nvPr/>
        </p:nvSpPr>
        <p:spPr>
          <a:xfrm>
            <a:off x="8590280" y="5966205"/>
            <a:ext cx="939800" cy="336550"/>
          </a:xfrm>
          <a:prstGeom prst="rect">
            <a:avLst/>
          </a:prstGeom>
        </p:spPr>
        <p:txBody>
          <a:bodyPr wrap="square" lIns="0" tIns="304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dirty="0" sz="900" spc="-20">
                <a:solidFill>
                  <a:srgbClr val="010027"/>
                </a:solidFill>
                <a:latin typeface="Arial MT"/>
                <a:cs typeface="Arial MT"/>
              </a:rPr>
              <a:t>2020</a:t>
            </a:r>
            <a:endParaRPr sz="900">
              <a:latin typeface="Arial MT"/>
              <a:cs typeface="Arial MT"/>
            </a:endParaRPr>
          </a:p>
          <a:p>
            <a:pPr marL="81915">
              <a:lnSpc>
                <a:spcPct val="100000"/>
              </a:lnSpc>
              <a:spcBef>
                <a:spcPts val="145"/>
              </a:spcBef>
            </a:pP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Digital</a:t>
            </a:r>
            <a:r>
              <a:rPr dirty="0" sz="900" spc="-3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900" spc="-10">
                <a:solidFill>
                  <a:srgbClr val="010027"/>
                </a:solidFill>
                <a:latin typeface="Arial MT"/>
                <a:cs typeface="Arial MT"/>
              </a:rPr>
              <a:t>Indsutries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50" name="object 50" descr=""/>
          <p:cNvSpPr/>
          <p:nvPr/>
        </p:nvSpPr>
        <p:spPr>
          <a:xfrm>
            <a:off x="9698735" y="6201155"/>
            <a:ext cx="58419" cy="57150"/>
          </a:xfrm>
          <a:custGeom>
            <a:avLst/>
            <a:gdLst/>
            <a:ahLst/>
            <a:cxnLst/>
            <a:rect l="l" t="t" r="r" b="b"/>
            <a:pathLst>
              <a:path w="58420" h="57150">
                <a:moveTo>
                  <a:pt x="57911" y="0"/>
                </a:moveTo>
                <a:lnTo>
                  <a:pt x="0" y="0"/>
                </a:lnTo>
                <a:lnTo>
                  <a:pt x="0" y="57150"/>
                </a:lnTo>
                <a:lnTo>
                  <a:pt x="57911" y="57150"/>
                </a:lnTo>
                <a:lnTo>
                  <a:pt x="57911" y="0"/>
                </a:lnTo>
                <a:close/>
              </a:path>
            </a:pathLst>
          </a:custGeom>
          <a:solidFill>
            <a:srgbClr val="00C2B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1" name="object 51" descr=""/>
          <p:cNvSpPr txBox="1"/>
          <p:nvPr/>
        </p:nvSpPr>
        <p:spPr>
          <a:xfrm>
            <a:off x="9716516" y="5966205"/>
            <a:ext cx="1087120" cy="336550"/>
          </a:xfrm>
          <a:prstGeom prst="rect">
            <a:avLst/>
          </a:prstGeom>
        </p:spPr>
        <p:txBody>
          <a:bodyPr wrap="square" lIns="0" tIns="304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dirty="0" sz="900" spc="-20">
                <a:solidFill>
                  <a:srgbClr val="010027"/>
                </a:solidFill>
                <a:latin typeface="Arial MT"/>
                <a:cs typeface="Arial MT"/>
              </a:rPr>
              <a:t>2021</a:t>
            </a:r>
            <a:endParaRPr sz="900">
              <a:latin typeface="Arial MT"/>
              <a:cs typeface="Arial MT"/>
            </a:endParaRPr>
          </a:p>
          <a:p>
            <a:pPr marL="64135">
              <a:lnSpc>
                <a:spcPct val="100000"/>
              </a:lnSpc>
              <a:spcBef>
                <a:spcPts val="145"/>
              </a:spcBef>
            </a:pP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Smart </a:t>
            </a:r>
            <a:r>
              <a:rPr dirty="0" sz="900" spc="-10">
                <a:solidFill>
                  <a:srgbClr val="010027"/>
                </a:solidFill>
                <a:latin typeface="Arial MT"/>
                <a:cs typeface="Arial MT"/>
              </a:rPr>
              <a:t>Infrastructure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52" name="object 52" descr=""/>
          <p:cNvSpPr/>
          <p:nvPr/>
        </p:nvSpPr>
        <p:spPr>
          <a:xfrm>
            <a:off x="10972800" y="6201155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57150" y="0"/>
                </a:moveTo>
                <a:lnTo>
                  <a:pt x="0" y="0"/>
                </a:lnTo>
                <a:lnTo>
                  <a:pt x="0" y="57150"/>
                </a:lnTo>
                <a:lnTo>
                  <a:pt x="57150" y="57150"/>
                </a:lnTo>
                <a:lnTo>
                  <a:pt x="57150" y="0"/>
                </a:lnTo>
                <a:close/>
              </a:path>
            </a:pathLst>
          </a:custGeom>
          <a:solidFill>
            <a:srgbClr val="00CE9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3" name="object 53" descr=""/>
          <p:cNvSpPr txBox="1"/>
          <p:nvPr/>
        </p:nvSpPr>
        <p:spPr>
          <a:xfrm>
            <a:off x="10842752" y="5966205"/>
            <a:ext cx="510540" cy="336550"/>
          </a:xfrm>
          <a:prstGeom prst="rect">
            <a:avLst/>
          </a:prstGeom>
        </p:spPr>
        <p:txBody>
          <a:bodyPr wrap="square" lIns="0" tIns="304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dirty="0" sz="900" spc="-20">
                <a:solidFill>
                  <a:srgbClr val="010027"/>
                </a:solidFill>
                <a:latin typeface="Arial MT"/>
                <a:cs typeface="Arial MT"/>
              </a:rPr>
              <a:t>2022</a:t>
            </a:r>
            <a:endParaRPr sz="900">
              <a:latin typeface="Arial MT"/>
              <a:cs typeface="Arial MT"/>
            </a:endParaRPr>
          </a:p>
          <a:p>
            <a:pPr marL="211454">
              <a:lnSpc>
                <a:spcPct val="100000"/>
              </a:lnSpc>
              <a:spcBef>
                <a:spcPts val="145"/>
              </a:spcBef>
            </a:pPr>
            <a:r>
              <a:rPr dirty="0" sz="900" spc="-10">
                <a:solidFill>
                  <a:srgbClr val="010027"/>
                </a:solidFill>
                <a:latin typeface="Arial MT"/>
                <a:cs typeface="Arial MT"/>
              </a:rPr>
              <a:t>Other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54" name="object 54" descr=""/>
          <p:cNvSpPr txBox="1"/>
          <p:nvPr/>
        </p:nvSpPr>
        <p:spPr>
          <a:xfrm>
            <a:off x="6314599" y="4775878"/>
            <a:ext cx="153670" cy="438784"/>
          </a:xfrm>
          <a:prstGeom prst="rect">
            <a:avLst/>
          </a:prstGeom>
        </p:spPr>
        <p:txBody>
          <a:bodyPr wrap="square" lIns="0" tIns="1905" rIns="0" bIns="0" rtlCol="0" vert="vert27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In</a:t>
            </a:r>
            <a:r>
              <a:rPr dirty="0" sz="900" spc="-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$ </a:t>
            </a:r>
            <a:r>
              <a:rPr dirty="0" sz="900" spc="-25">
                <a:solidFill>
                  <a:srgbClr val="03234D"/>
                </a:solidFill>
                <a:latin typeface="Arial MT"/>
                <a:cs typeface="Arial MT"/>
              </a:rPr>
              <a:t>Mm</a:t>
            </a:r>
            <a:endParaRPr sz="900">
              <a:latin typeface="Arial MT"/>
              <a:cs typeface="Arial MT"/>
            </a:endParaRPr>
          </a:p>
        </p:txBody>
      </p:sp>
      <p:grpSp>
        <p:nvGrpSpPr>
          <p:cNvPr id="55" name="object 55" descr=""/>
          <p:cNvGrpSpPr/>
          <p:nvPr/>
        </p:nvGrpSpPr>
        <p:grpSpPr>
          <a:xfrm>
            <a:off x="7451852" y="4065587"/>
            <a:ext cx="3584575" cy="286385"/>
            <a:chOff x="7451852" y="4065587"/>
            <a:chExt cx="3584575" cy="286385"/>
          </a:xfrm>
        </p:grpSpPr>
        <p:sp>
          <p:nvSpPr>
            <p:cNvPr id="56" name="object 56" descr=""/>
            <p:cNvSpPr/>
            <p:nvPr/>
          </p:nvSpPr>
          <p:spPr>
            <a:xfrm>
              <a:off x="7451852" y="4086225"/>
              <a:ext cx="3584575" cy="217804"/>
            </a:xfrm>
            <a:custGeom>
              <a:avLst/>
              <a:gdLst/>
              <a:ahLst/>
              <a:cxnLst/>
              <a:rect l="l" t="t" r="r" b="b"/>
              <a:pathLst>
                <a:path w="3584575" h="217804">
                  <a:moveTo>
                    <a:pt x="3498338" y="28465"/>
                  </a:moveTo>
                  <a:lnTo>
                    <a:pt x="0" y="188849"/>
                  </a:lnTo>
                  <a:lnTo>
                    <a:pt x="1397" y="217424"/>
                  </a:lnTo>
                  <a:lnTo>
                    <a:pt x="3499611" y="57045"/>
                  </a:lnTo>
                  <a:lnTo>
                    <a:pt x="3498338" y="28465"/>
                  </a:lnTo>
                  <a:close/>
                </a:path>
                <a:path w="3584575" h="217804">
                  <a:moveTo>
                    <a:pt x="3559696" y="27812"/>
                  </a:moveTo>
                  <a:lnTo>
                    <a:pt x="3512566" y="27812"/>
                  </a:lnTo>
                  <a:lnTo>
                    <a:pt x="3513963" y="56387"/>
                  </a:lnTo>
                  <a:lnTo>
                    <a:pt x="3499611" y="57045"/>
                  </a:lnTo>
                  <a:lnTo>
                    <a:pt x="3500881" y="85598"/>
                  </a:lnTo>
                  <a:lnTo>
                    <a:pt x="3584575" y="38862"/>
                  </a:lnTo>
                  <a:lnTo>
                    <a:pt x="3559696" y="27812"/>
                  </a:lnTo>
                  <a:close/>
                </a:path>
                <a:path w="3584575" h="217804">
                  <a:moveTo>
                    <a:pt x="3512566" y="27812"/>
                  </a:moveTo>
                  <a:lnTo>
                    <a:pt x="3498338" y="28465"/>
                  </a:lnTo>
                  <a:lnTo>
                    <a:pt x="3499581" y="56387"/>
                  </a:lnTo>
                  <a:lnTo>
                    <a:pt x="3499611" y="57045"/>
                  </a:lnTo>
                  <a:lnTo>
                    <a:pt x="3513963" y="56387"/>
                  </a:lnTo>
                  <a:lnTo>
                    <a:pt x="3512597" y="28465"/>
                  </a:lnTo>
                  <a:lnTo>
                    <a:pt x="3512566" y="27812"/>
                  </a:lnTo>
                  <a:close/>
                </a:path>
                <a:path w="3584575" h="217804">
                  <a:moveTo>
                    <a:pt x="3497072" y="0"/>
                  </a:moveTo>
                  <a:lnTo>
                    <a:pt x="3498309" y="27812"/>
                  </a:lnTo>
                  <a:lnTo>
                    <a:pt x="3498338" y="28465"/>
                  </a:lnTo>
                  <a:lnTo>
                    <a:pt x="3512566" y="27812"/>
                  </a:lnTo>
                  <a:lnTo>
                    <a:pt x="3559696" y="27812"/>
                  </a:lnTo>
                  <a:lnTo>
                    <a:pt x="3497072" y="0"/>
                  </a:lnTo>
                  <a:close/>
                </a:path>
              </a:pathLst>
            </a:custGeom>
            <a:solidFill>
              <a:srgbClr val="55555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 descr=""/>
            <p:cNvSpPr/>
            <p:nvPr/>
          </p:nvSpPr>
          <p:spPr>
            <a:xfrm>
              <a:off x="8717280" y="4079875"/>
              <a:ext cx="1057910" cy="257810"/>
            </a:xfrm>
            <a:custGeom>
              <a:avLst/>
              <a:gdLst/>
              <a:ahLst/>
              <a:cxnLst/>
              <a:rect l="l" t="t" r="r" b="b"/>
              <a:pathLst>
                <a:path w="1057909" h="257810">
                  <a:moveTo>
                    <a:pt x="1048258" y="0"/>
                  </a:moveTo>
                  <a:lnTo>
                    <a:pt x="0" y="45719"/>
                  </a:lnTo>
                  <a:lnTo>
                    <a:pt x="9271" y="257429"/>
                  </a:lnTo>
                  <a:lnTo>
                    <a:pt x="1057528" y="211708"/>
                  </a:lnTo>
                  <a:lnTo>
                    <a:pt x="1048258" y="0"/>
                  </a:lnTo>
                  <a:close/>
                </a:path>
              </a:pathLst>
            </a:custGeom>
            <a:solidFill>
              <a:srgbClr val="00C2B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" name="object 58" descr=""/>
            <p:cNvSpPr/>
            <p:nvPr/>
          </p:nvSpPr>
          <p:spPr>
            <a:xfrm>
              <a:off x="8717280" y="4079875"/>
              <a:ext cx="1057910" cy="257810"/>
            </a:xfrm>
            <a:custGeom>
              <a:avLst/>
              <a:gdLst/>
              <a:ahLst/>
              <a:cxnLst/>
              <a:rect l="l" t="t" r="r" b="b"/>
              <a:pathLst>
                <a:path w="1057909" h="257810">
                  <a:moveTo>
                    <a:pt x="0" y="45719"/>
                  </a:moveTo>
                  <a:lnTo>
                    <a:pt x="1048258" y="0"/>
                  </a:lnTo>
                  <a:lnTo>
                    <a:pt x="1057528" y="211708"/>
                  </a:lnTo>
                  <a:lnTo>
                    <a:pt x="9271" y="257429"/>
                  </a:lnTo>
                  <a:lnTo>
                    <a:pt x="0" y="45719"/>
                  </a:lnTo>
                  <a:close/>
                </a:path>
              </a:pathLst>
            </a:custGeom>
            <a:ln w="285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9" name="object 59" descr=""/>
            <p:cNvSpPr/>
            <p:nvPr/>
          </p:nvSpPr>
          <p:spPr>
            <a:xfrm>
              <a:off x="8938641" y="4150740"/>
              <a:ext cx="619760" cy="120650"/>
            </a:xfrm>
            <a:custGeom>
              <a:avLst/>
              <a:gdLst/>
              <a:ahLst/>
              <a:cxnLst/>
              <a:rect l="l" t="t" r="r" b="b"/>
              <a:pathLst>
                <a:path w="619759" h="120650">
                  <a:moveTo>
                    <a:pt x="59247" y="41782"/>
                  </a:moveTo>
                  <a:lnTo>
                    <a:pt x="42290" y="41782"/>
                  </a:lnTo>
                  <a:lnTo>
                    <a:pt x="36530" y="50424"/>
                  </a:lnTo>
                  <a:lnTo>
                    <a:pt x="20391" y="89781"/>
                  </a:lnTo>
                  <a:lnTo>
                    <a:pt x="16911" y="119379"/>
                  </a:lnTo>
                  <a:lnTo>
                    <a:pt x="16890" y="120141"/>
                  </a:lnTo>
                  <a:lnTo>
                    <a:pt x="34543" y="119379"/>
                  </a:lnTo>
                  <a:lnTo>
                    <a:pt x="34500" y="112857"/>
                  </a:lnTo>
                  <a:lnTo>
                    <a:pt x="34956" y="105870"/>
                  </a:lnTo>
                  <a:lnTo>
                    <a:pt x="44858" y="67119"/>
                  </a:lnTo>
                  <a:lnTo>
                    <a:pt x="55689" y="46783"/>
                  </a:lnTo>
                  <a:lnTo>
                    <a:pt x="59247" y="41782"/>
                  </a:lnTo>
                  <a:close/>
                </a:path>
                <a:path w="619759" h="120650">
                  <a:moveTo>
                    <a:pt x="62483" y="23875"/>
                  </a:moveTo>
                  <a:lnTo>
                    <a:pt x="0" y="26669"/>
                  </a:lnTo>
                  <a:lnTo>
                    <a:pt x="671" y="41562"/>
                  </a:lnTo>
                  <a:lnTo>
                    <a:pt x="761" y="43560"/>
                  </a:lnTo>
                  <a:lnTo>
                    <a:pt x="42290" y="41782"/>
                  </a:lnTo>
                  <a:lnTo>
                    <a:pt x="59247" y="41782"/>
                  </a:lnTo>
                  <a:lnTo>
                    <a:pt x="59404" y="41562"/>
                  </a:lnTo>
                  <a:lnTo>
                    <a:pt x="63118" y="37210"/>
                  </a:lnTo>
                  <a:lnTo>
                    <a:pt x="62483" y="23875"/>
                  </a:lnTo>
                  <a:close/>
                </a:path>
                <a:path w="619759" h="120650">
                  <a:moveTo>
                    <a:pt x="159765" y="16763"/>
                  </a:moveTo>
                  <a:lnTo>
                    <a:pt x="146684" y="17271"/>
                  </a:lnTo>
                  <a:lnTo>
                    <a:pt x="100202" y="120141"/>
                  </a:lnTo>
                  <a:lnTo>
                    <a:pt x="113791" y="119506"/>
                  </a:lnTo>
                  <a:lnTo>
                    <a:pt x="159765" y="16763"/>
                  </a:lnTo>
                  <a:close/>
                </a:path>
                <a:path w="619759" h="120650">
                  <a:moveTo>
                    <a:pt x="168655" y="66801"/>
                  </a:moveTo>
                  <a:lnTo>
                    <a:pt x="141858" y="84708"/>
                  </a:lnTo>
                  <a:lnTo>
                    <a:pt x="142458" y="98170"/>
                  </a:lnTo>
                  <a:lnTo>
                    <a:pt x="142536" y="99948"/>
                  </a:lnTo>
                  <a:lnTo>
                    <a:pt x="142620" y="101853"/>
                  </a:lnTo>
                  <a:lnTo>
                    <a:pt x="144779" y="108076"/>
                  </a:lnTo>
                  <a:lnTo>
                    <a:pt x="152653" y="115950"/>
                  </a:lnTo>
                  <a:lnTo>
                    <a:pt x="157860" y="117855"/>
                  </a:lnTo>
                  <a:lnTo>
                    <a:pt x="164591" y="117474"/>
                  </a:lnTo>
                  <a:lnTo>
                    <a:pt x="170941" y="117220"/>
                  </a:lnTo>
                  <a:lnTo>
                    <a:pt x="175894" y="114934"/>
                  </a:lnTo>
                  <a:lnTo>
                    <a:pt x="182485" y="107187"/>
                  </a:lnTo>
                  <a:lnTo>
                    <a:pt x="161798" y="107187"/>
                  </a:lnTo>
                  <a:lnTo>
                    <a:pt x="160274" y="106425"/>
                  </a:lnTo>
                  <a:lnTo>
                    <a:pt x="157606" y="102869"/>
                  </a:lnTo>
                  <a:lnTo>
                    <a:pt x="156717" y="98678"/>
                  </a:lnTo>
                  <a:lnTo>
                    <a:pt x="156209" y="86359"/>
                  </a:lnTo>
                  <a:lnTo>
                    <a:pt x="156641" y="82803"/>
                  </a:lnTo>
                  <a:lnTo>
                    <a:pt x="156717" y="82168"/>
                  </a:lnTo>
                  <a:lnTo>
                    <a:pt x="158114" y="79882"/>
                  </a:lnTo>
                  <a:lnTo>
                    <a:pt x="159003" y="78358"/>
                  </a:lnTo>
                  <a:lnTo>
                    <a:pt x="160527" y="77469"/>
                  </a:lnTo>
                  <a:lnTo>
                    <a:pt x="162432" y="77342"/>
                  </a:lnTo>
                  <a:lnTo>
                    <a:pt x="182001" y="77342"/>
                  </a:lnTo>
                  <a:lnTo>
                    <a:pt x="181736" y="76580"/>
                  </a:lnTo>
                  <a:lnTo>
                    <a:pt x="177800" y="72643"/>
                  </a:lnTo>
                  <a:lnTo>
                    <a:pt x="173989" y="68706"/>
                  </a:lnTo>
                  <a:lnTo>
                    <a:pt x="168655" y="66801"/>
                  </a:lnTo>
                  <a:close/>
                </a:path>
                <a:path w="619759" h="120650">
                  <a:moveTo>
                    <a:pt x="182001" y="77342"/>
                  </a:moveTo>
                  <a:lnTo>
                    <a:pt x="164464" y="77342"/>
                  </a:lnTo>
                  <a:lnTo>
                    <a:pt x="165988" y="77977"/>
                  </a:lnTo>
                  <a:lnTo>
                    <a:pt x="167131" y="79501"/>
                  </a:lnTo>
                  <a:lnTo>
                    <a:pt x="168655" y="81660"/>
                  </a:lnTo>
                  <a:lnTo>
                    <a:pt x="169417" y="85724"/>
                  </a:lnTo>
                  <a:lnTo>
                    <a:pt x="169799" y="91947"/>
                  </a:lnTo>
                  <a:lnTo>
                    <a:pt x="170052" y="98170"/>
                  </a:lnTo>
                  <a:lnTo>
                    <a:pt x="169606" y="101853"/>
                  </a:lnTo>
                  <a:lnTo>
                    <a:pt x="169544" y="102361"/>
                  </a:lnTo>
                  <a:lnTo>
                    <a:pt x="168148" y="104520"/>
                  </a:lnTo>
                  <a:lnTo>
                    <a:pt x="167131" y="106171"/>
                  </a:lnTo>
                  <a:lnTo>
                    <a:pt x="165502" y="107060"/>
                  </a:lnTo>
                  <a:lnTo>
                    <a:pt x="163702" y="107060"/>
                  </a:lnTo>
                  <a:lnTo>
                    <a:pt x="161798" y="107187"/>
                  </a:lnTo>
                  <a:lnTo>
                    <a:pt x="182485" y="107187"/>
                  </a:lnTo>
                  <a:lnTo>
                    <a:pt x="183133" y="106425"/>
                  </a:lnTo>
                  <a:lnTo>
                    <a:pt x="184657" y="99948"/>
                  </a:lnTo>
                  <a:lnTo>
                    <a:pt x="184054" y="86359"/>
                  </a:lnTo>
                  <a:lnTo>
                    <a:pt x="183980" y="84708"/>
                  </a:lnTo>
                  <a:lnTo>
                    <a:pt x="183895" y="82803"/>
                  </a:lnTo>
                  <a:lnTo>
                    <a:pt x="182045" y="77469"/>
                  </a:lnTo>
                  <a:lnTo>
                    <a:pt x="182001" y="77342"/>
                  </a:lnTo>
                  <a:close/>
                </a:path>
                <a:path w="619759" h="120650">
                  <a:moveTo>
                    <a:pt x="102107" y="19176"/>
                  </a:moveTo>
                  <a:lnTo>
                    <a:pt x="95503" y="19557"/>
                  </a:lnTo>
                  <a:lnTo>
                    <a:pt x="89026" y="19811"/>
                  </a:lnTo>
                  <a:lnTo>
                    <a:pt x="84074" y="22097"/>
                  </a:lnTo>
                  <a:lnTo>
                    <a:pt x="80517" y="26415"/>
                  </a:lnTo>
                  <a:lnTo>
                    <a:pt x="76961" y="30606"/>
                  </a:lnTo>
                  <a:lnTo>
                    <a:pt x="75310" y="37083"/>
                  </a:lnTo>
                  <a:lnTo>
                    <a:pt x="75904" y="50418"/>
                  </a:lnTo>
                  <a:lnTo>
                    <a:pt x="75988" y="52323"/>
                  </a:lnTo>
                  <a:lnTo>
                    <a:pt x="76073" y="54228"/>
                  </a:lnTo>
                  <a:lnTo>
                    <a:pt x="78231" y="60451"/>
                  </a:lnTo>
                  <a:lnTo>
                    <a:pt x="86105" y="68325"/>
                  </a:lnTo>
                  <a:lnTo>
                    <a:pt x="91312" y="70103"/>
                  </a:lnTo>
                  <a:lnTo>
                    <a:pt x="101123" y="69722"/>
                  </a:lnTo>
                  <a:lnTo>
                    <a:pt x="104111" y="69722"/>
                  </a:lnTo>
                  <a:lnTo>
                    <a:pt x="109191" y="67436"/>
                  </a:lnTo>
                  <a:lnTo>
                    <a:pt x="109369" y="67436"/>
                  </a:lnTo>
                  <a:lnTo>
                    <a:pt x="115958" y="59435"/>
                  </a:lnTo>
                  <a:lnTo>
                    <a:pt x="95250" y="59435"/>
                  </a:lnTo>
                  <a:lnTo>
                    <a:pt x="93725" y="58800"/>
                  </a:lnTo>
                  <a:lnTo>
                    <a:pt x="91058" y="55244"/>
                  </a:lnTo>
                  <a:lnTo>
                    <a:pt x="90169" y="51053"/>
                  </a:lnTo>
                  <a:lnTo>
                    <a:pt x="89661" y="38607"/>
                  </a:lnTo>
                  <a:lnTo>
                    <a:pt x="90077" y="35178"/>
                  </a:lnTo>
                  <a:lnTo>
                    <a:pt x="90169" y="34416"/>
                  </a:lnTo>
                  <a:lnTo>
                    <a:pt x="91566" y="32257"/>
                  </a:lnTo>
                  <a:lnTo>
                    <a:pt x="92582" y="30606"/>
                  </a:lnTo>
                  <a:lnTo>
                    <a:pt x="93979" y="29844"/>
                  </a:lnTo>
                  <a:lnTo>
                    <a:pt x="97916" y="29590"/>
                  </a:lnTo>
                  <a:lnTo>
                    <a:pt x="115523" y="29590"/>
                  </a:lnTo>
                  <a:lnTo>
                    <a:pt x="115315" y="28955"/>
                  </a:lnTo>
                  <a:lnTo>
                    <a:pt x="107441" y="21081"/>
                  </a:lnTo>
                  <a:lnTo>
                    <a:pt x="102107" y="19176"/>
                  </a:lnTo>
                  <a:close/>
                </a:path>
                <a:path w="619759" h="120650">
                  <a:moveTo>
                    <a:pt x="115523" y="29590"/>
                  </a:moveTo>
                  <a:lnTo>
                    <a:pt x="97916" y="29590"/>
                  </a:lnTo>
                  <a:lnTo>
                    <a:pt x="99440" y="30352"/>
                  </a:lnTo>
                  <a:lnTo>
                    <a:pt x="102107" y="33908"/>
                  </a:lnTo>
                  <a:lnTo>
                    <a:pt x="102997" y="38099"/>
                  </a:lnTo>
                  <a:lnTo>
                    <a:pt x="103274" y="44830"/>
                  </a:lnTo>
                  <a:lnTo>
                    <a:pt x="103305" y="45592"/>
                  </a:lnTo>
                  <a:lnTo>
                    <a:pt x="103428" y="51053"/>
                  </a:lnTo>
                  <a:lnTo>
                    <a:pt x="103043" y="54228"/>
                  </a:lnTo>
                  <a:lnTo>
                    <a:pt x="102997" y="54609"/>
                  </a:lnTo>
                  <a:lnTo>
                    <a:pt x="101726" y="56895"/>
                  </a:lnTo>
                  <a:lnTo>
                    <a:pt x="100710" y="58419"/>
                  </a:lnTo>
                  <a:lnTo>
                    <a:pt x="98969" y="59435"/>
                  </a:lnTo>
                  <a:lnTo>
                    <a:pt x="115958" y="59435"/>
                  </a:lnTo>
                  <a:lnTo>
                    <a:pt x="116481" y="58800"/>
                  </a:lnTo>
                  <a:lnTo>
                    <a:pt x="116585" y="58673"/>
                  </a:lnTo>
                  <a:lnTo>
                    <a:pt x="118109" y="52323"/>
                  </a:lnTo>
                  <a:lnTo>
                    <a:pt x="117500" y="38607"/>
                  </a:lnTo>
                  <a:lnTo>
                    <a:pt x="117432" y="37083"/>
                  </a:lnTo>
                  <a:lnTo>
                    <a:pt x="117348" y="35178"/>
                  </a:lnTo>
                  <a:lnTo>
                    <a:pt x="115606" y="29844"/>
                  </a:lnTo>
                  <a:lnTo>
                    <a:pt x="115523" y="29590"/>
                  </a:lnTo>
                  <a:close/>
                </a:path>
                <a:path w="619759" h="120650">
                  <a:moveTo>
                    <a:pt x="275081" y="11683"/>
                  </a:moveTo>
                  <a:lnTo>
                    <a:pt x="238236" y="33768"/>
                  </a:lnTo>
                  <a:lnTo>
                    <a:pt x="232712" y="61467"/>
                  </a:lnTo>
                  <a:lnTo>
                    <a:pt x="232663" y="63753"/>
                  </a:lnTo>
                  <a:lnTo>
                    <a:pt x="233878" y="74372"/>
                  </a:lnTo>
                  <a:lnTo>
                    <a:pt x="236569" y="83740"/>
                  </a:lnTo>
                  <a:lnTo>
                    <a:pt x="240649" y="91678"/>
                  </a:lnTo>
                  <a:lnTo>
                    <a:pt x="240736" y="91846"/>
                  </a:lnTo>
                  <a:lnTo>
                    <a:pt x="278129" y="110362"/>
                  </a:lnTo>
                  <a:lnTo>
                    <a:pt x="285486" y="109529"/>
                  </a:lnTo>
                  <a:lnTo>
                    <a:pt x="309596" y="94233"/>
                  </a:lnTo>
                  <a:lnTo>
                    <a:pt x="270382" y="94233"/>
                  </a:lnTo>
                  <a:lnTo>
                    <a:pt x="264603" y="91846"/>
                  </a:lnTo>
                  <a:lnTo>
                    <a:pt x="252349" y="61467"/>
                  </a:lnTo>
                  <a:lnTo>
                    <a:pt x="252418" y="53542"/>
                  </a:lnTo>
                  <a:lnTo>
                    <a:pt x="274827" y="28193"/>
                  </a:lnTo>
                  <a:lnTo>
                    <a:pt x="279907" y="27939"/>
                  </a:lnTo>
                  <a:lnTo>
                    <a:pt x="310464" y="27939"/>
                  </a:lnTo>
                  <a:lnTo>
                    <a:pt x="308482" y="24637"/>
                  </a:lnTo>
                  <a:lnTo>
                    <a:pt x="303910" y="20827"/>
                  </a:lnTo>
                  <a:lnTo>
                    <a:pt x="297834" y="16541"/>
                  </a:lnTo>
                  <a:lnTo>
                    <a:pt x="291020" y="13588"/>
                  </a:lnTo>
                  <a:lnTo>
                    <a:pt x="283444" y="11969"/>
                  </a:lnTo>
                  <a:lnTo>
                    <a:pt x="275081" y="11683"/>
                  </a:lnTo>
                  <a:close/>
                </a:path>
                <a:path w="619759" h="120650">
                  <a:moveTo>
                    <a:pt x="297560" y="72770"/>
                  </a:moveTo>
                  <a:lnTo>
                    <a:pt x="296163" y="79755"/>
                  </a:lnTo>
                  <a:lnTo>
                    <a:pt x="293750" y="84962"/>
                  </a:lnTo>
                  <a:lnTo>
                    <a:pt x="290194" y="88391"/>
                  </a:lnTo>
                  <a:lnTo>
                    <a:pt x="286908" y="91678"/>
                  </a:lnTo>
                  <a:lnTo>
                    <a:pt x="286701" y="91846"/>
                  </a:lnTo>
                  <a:lnTo>
                    <a:pt x="282320" y="93598"/>
                  </a:lnTo>
                  <a:lnTo>
                    <a:pt x="270382" y="94233"/>
                  </a:lnTo>
                  <a:lnTo>
                    <a:pt x="309596" y="94233"/>
                  </a:lnTo>
                  <a:lnTo>
                    <a:pt x="311225" y="91846"/>
                  </a:lnTo>
                  <a:lnTo>
                    <a:pt x="311340" y="91678"/>
                  </a:lnTo>
                  <a:lnTo>
                    <a:pt x="314293" y="85258"/>
                  </a:lnTo>
                  <a:lnTo>
                    <a:pt x="316483" y="77850"/>
                  </a:lnTo>
                  <a:lnTo>
                    <a:pt x="297560" y="72770"/>
                  </a:lnTo>
                  <a:close/>
                </a:path>
                <a:path w="619759" h="120650">
                  <a:moveTo>
                    <a:pt x="310464" y="27939"/>
                  </a:moveTo>
                  <a:lnTo>
                    <a:pt x="279907" y="27939"/>
                  </a:lnTo>
                  <a:lnTo>
                    <a:pt x="284352" y="29209"/>
                  </a:lnTo>
                  <a:lnTo>
                    <a:pt x="291718" y="34543"/>
                  </a:lnTo>
                  <a:lnTo>
                    <a:pt x="294258" y="38353"/>
                  </a:lnTo>
                  <a:lnTo>
                    <a:pt x="295528" y="43306"/>
                  </a:lnTo>
                  <a:lnTo>
                    <a:pt x="314451" y="37845"/>
                  </a:lnTo>
                  <a:lnTo>
                    <a:pt x="311911" y="30352"/>
                  </a:lnTo>
                  <a:lnTo>
                    <a:pt x="310464" y="27939"/>
                  </a:lnTo>
                  <a:close/>
                </a:path>
                <a:path w="619759" h="120650">
                  <a:moveTo>
                    <a:pt x="377570" y="8762"/>
                  </a:moveTo>
                  <a:lnTo>
                    <a:pt x="357250" y="9651"/>
                  </a:lnTo>
                  <a:lnTo>
                    <a:pt x="324230" y="106679"/>
                  </a:lnTo>
                  <a:lnTo>
                    <a:pt x="344677" y="105790"/>
                  </a:lnTo>
                  <a:lnTo>
                    <a:pt x="351662" y="83819"/>
                  </a:lnTo>
                  <a:lnTo>
                    <a:pt x="389762" y="82168"/>
                  </a:lnTo>
                  <a:lnTo>
                    <a:pt x="410792" y="82168"/>
                  </a:lnTo>
                  <a:lnTo>
                    <a:pt x="404125" y="67436"/>
                  </a:lnTo>
                  <a:lnTo>
                    <a:pt x="356869" y="67436"/>
                  </a:lnTo>
                  <a:lnTo>
                    <a:pt x="368173" y="31495"/>
                  </a:lnTo>
                  <a:lnTo>
                    <a:pt x="387859" y="31495"/>
                  </a:lnTo>
                  <a:lnTo>
                    <a:pt x="377570" y="8762"/>
                  </a:lnTo>
                  <a:close/>
                </a:path>
                <a:path w="619759" h="120650">
                  <a:moveTo>
                    <a:pt x="410792" y="82168"/>
                  </a:moveTo>
                  <a:lnTo>
                    <a:pt x="389762" y="82168"/>
                  </a:lnTo>
                  <a:lnTo>
                    <a:pt x="399033" y="103377"/>
                  </a:lnTo>
                  <a:lnTo>
                    <a:pt x="419988" y="102488"/>
                  </a:lnTo>
                  <a:lnTo>
                    <a:pt x="410792" y="82168"/>
                  </a:lnTo>
                  <a:close/>
                </a:path>
                <a:path w="619759" h="120650">
                  <a:moveTo>
                    <a:pt x="387859" y="31495"/>
                  </a:moveTo>
                  <a:lnTo>
                    <a:pt x="368173" y="31495"/>
                  </a:lnTo>
                  <a:lnTo>
                    <a:pt x="382904" y="66293"/>
                  </a:lnTo>
                  <a:lnTo>
                    <a:pt x="356869" y="67436"/>
                  </a:lnTo>
                  <a:lnTo>
                    <a:pt x="404125" y="67436"/>
                  </a:lnTo>
                  <a:lnTo>
                    <a:pt x="387859" y="31495"/>
                  </a:lnTo>
                  <a:close/>
                </a:path>
                <a:path w="619759" h="120650">
                  <a:moveTo>
                    <a:pt x="478049" y="3272"/>
                  </a:moveTo>
                  <a:lnTo>
                    <a:pt x="467344" y="3272"/>
                  </a:lnTo>
                  <a:lnTo>
                    <a:pt x="460628" y="3555"/>
                  </a:lnTo>
                  <a:lnTo>
                    <a:pt x="429513" y="27431"/>
                  </a:lnTo>
                  <a:lnTo>
                    <a:pt x="424433" y="54228"/>
                  </a:lnTo>
                  <a:lnTo>
                    <a:pt x="425033" y="60507"/>
                  </a:lnTo>
                  <a:lnTo>
                    <a:pt x="425074" y="60944"/>
                  </a:lnTo>
                  <a:lnTo>
                    <a:pt x="448690" y="96646"/>
                  </a:lnTo>
                  <a:lnTo>
                    <a:pt x="468522" y="101726"/>
                  </a:lnTo>
                  <a:lnTo>
                    <a:pt x="474979" y="101726"/>
                  </a:lnTo>
                  <a:lnTo>
                    <a:pt x="511301" y="89280"/>
                  </a:lnTo>
                  <a:lnTo>
                    <a:pt x="514635" y="85724"/>
                  </a:lnTo>
                  <a:lnTo>
                    <a:pt x="464947" y="85724"/>
                  </a:lnTo>
                  <a:lnTo>
                    <a:pt x="458215" y="83184"/>
                  </a:lnTo>
                  <a:lnTo>
                    <a:pt x="443864" y="42036"/>
                  </a:lnTo>
                  <a:lnTo>
                    <a:pt x="445897" y="34035"/>
                  </a:lnTo>
                  <a:lnTo>
                    <a:pt x="455422" y="22986"/>
                  </a:lnTo>
                  <a:lnTo>
                    <a:pt x="462025" y="19938"/>
                  </a:lnTo>
                  <a:lnTo>
                    <a:pt x="470407" y="19557"/>
                  </a:lnTo>
                  <a:lnTo>
                    <a:pt x="508351" y="19557"/>
                  </a:lnTo>
                  <a:lnTo>
                    <a:pt x="504570" y="14096"/>
                  </a:lnTo>
                  <a:lnTo>
                    <a:pt x="497712" y="9397"/>
                  </a:lnTo>
                  <a:lnTo>
                    <a:pt x="492095" y="6371"/>
                  </a:lnTo>
                  <a:lnTo>
                    <a:pt x="485536" y="4333"/>
                  </a:lnTo>
                  <a:lnTo>
                    <a:pt x="478049" y="3272"/>
                  </a:lnTo>
                  <a:close/>
                </a:path>
                <a:path w="619759" h="120650">
                  <a:moveTo>
                    <a:pt x="514195" y="64134"/>
                  </a:moveTo>
                  <a:lnTo>
                    <a:pt x="494791" y="64134"/>
                  </a:lnTo>
                  <a:lnTo>
                    <a:pt x="495168" y="73080"/>
                  </a:lnTo>
                  <a:lnTo>
                    <a:pt x="495187" y="73517"/>
                  </a:lnTo>
                  <a:lnTo>
                    <a:pt x="476576" y="85216"/>
                  </a:lnTo>
                  <a:lnTo>
                    <a:pt x="475107" y="85216"/>
                  </a:lnTo>
                  <a:lnTo>
                    <a:pt x="473075" y="85343"/>
                  </a:lnTo>
                  <a:lnTo>
                    <a:pt x="464947" y="85724"/>
                  </a:lnTo>
                  <a:lnTo>
                    <a:pt x="514635" y="85724"/>
                  </a:lnTo>
                  <a:lnTo>
                    <a:pt x="514992" y="85343"/>
                  </a:lnTo>
                  <a:lnTo>
                    <a:pt x="514913" y="80644"/>
                  </a:lnTo>
                  <a:lnTo>
                    <a:pt x="514336" y="67373"/>
                  </a:lnTo>
                  <a:lnTo>
                    <a:pt x="514234" y="65023"/>
                  </a:lnTo>
                  <a:lnTo>
                    <a:pt x="514195" y="64134"/>
                  </a:lnTo>
                  <a:close/>
                </a:path>
                <a:path w="619759" h="120650">
                  <a:moveTo>
                    <a:pt x="513460" y="47243"/>
                  </a:moveTo>
                  <a:lnTo>
                    <a:pt x="472058" y="49021"/>
                  </a:lnTo>
                  <a:lnTo>
                    <a:pt x="472514" y="60507"/>
                  </a:lnTo>
                  <a:lnTo>
                    <a:pt x="472532" y="60944"/>
                  </a:lnTo>
                  <a:lnTo>
                    <a:pt x="472658" y="64134"/>
                  </a:lnTo>
                  <a:lnTo>
                    <a:pt x="472693" y="65023"/>
                  </a:lnTo>
                  <a:lnTo>
                    <a:pt x="494791" y="64134"/>
                  </a:lnTo>
                  <a:lnTo>
                    <a:pt x="514195" y="64134"/>
                  </a:lnTo>
                  <a:lnTo>
                    <a:pt x="513538" y="49021"/>
                  </a:lnTo>
                  <a:lnTo>
                    <a:pt x="513460" y="47243"/>
                  </a:lnTo>
                  <a:close/>
                </a:path>
                <a:path w="619759" h="120650">
                  <a:moveTo>
                    <a:pt x="508351" y="19557"/>
                  </a:moveTo>
                  <a:lnTo>
                    <a:pt x="476518" y="19557"/>
                  </a:lnTo>
                  <a:lnTo>
                    <a:pt x="480694" y="20573"/>
                  </a:lnTo>
                  <a:lnTo>
                    <a:pt x="488314" y="25653"/>
                  </a:lnTo>
                  <a:lnTo>
                    <a:pt x="490981" y="29209"/>
                  </a:lnTo>
                  <a:lnTo>
                    <a:pt x="492427" y="33547"/>
                  </a:lnTo>
                  <a:lnTo>
                    <a:pt x="492505" y="33781"/>
                  </a:lnTo>
                  <a:lnTo>
                    <a:pt x="511555" y="29463"/>
                  </a:lnTo>
                  <a:lnTo>
                    <a:pt x="509142" y="20700"/>
                  </a:lnTo>
                  <a:lnTo>
                    <a:pt x="508351" y="19557"/>
                  </a:lnTo>
                  <a:close/>
                </a:path>
                <a:path w="619759" h="120650">
                  <a:moveTo>
                    <a:pt x="580008" y="0"/>
                  </a:moveTo>
                  <a:lnTo>
                    <a:pt x="566462" y="507"/>
                  </a:lnTo>
                  <a:lnTo>
                    <a:pt x="566955" y="507"/>
                  </a:lnTo>
                  <a:lnTo>
                    <a:pt x="529335" y="2158"/>
                  </a:lnTo>
                  <a:lnTo>
                    <a:pt x="533365" y="93852"/>
                  </a:lnTo>
                  <a:lnTo>
                    <a:pt x="533404" y="94741"/>
                  </a:lnTo>
                  <a:lnTo>
                    <a:pt x="533526" y="97535"/>
                  </a:lnTo>
                  <a:lnTo>
                    <a:pt x="552703" y="96646"/>
                  </a:lnTo>
                  <a:lnTo>
                    <a:pt x="551147" y="59181"/>
                  </a:lnTo>
                  <a:lnTo>
                    <a:pt x="551052" y="56895"/>
                  </a:lnTo>
                  <a:lnTo>
                    <a:pt x="552640" y="56895"/>
                  </a:lnTo>
                  <a:lnTo>
                    <a:pt x="559307" y="56514"/>
                  </a:lnTo>
                  <a:lnTo>
                    <a:pt x="590372" y="56514"/>
                  </a:lnTo>
                  <a:lnTo>
                    <a:pt x="588772" y="55371"/>
                  </a:lnTo>
                  <a:lnTo>
                    <a:pt x="584453" y="53085"/>
                  </a:lnTo>
                  <a:lnTo>
                    <a:pt x="592835" y="51561"/>
                  </a:lnTo>
                  <a:lnTo>
                    <a:pt x="598931" y="48386"/>
                  </a:lnTo>
                  <a:lnTo>
                    <a:pt x="602995" y="43560"/>
                  </a:lnTo>
                  <a:lnTo>
                    <a:pt x="604510" y="41655"/>
                  </a:lnTo>
                  <a:lnTo>
                    <a:pt x="550290" y="41655"/>
                  </a:lnTo>
                  <a:lnTo>
                    <a:pt x="550221" y="40004"/>
                  </a:lnTo>
                  <a:lnTo>
                    <a:pt x="550146" y="38226"/>
                  </a:lnTo>
                  <a:lnTo>
                    <a:pt x="550087" y="36829"/>
                  </a:lnTo>
                  <a:lnTo>
                    <a:pt x="550002" y="34797"/>
                  </a:lnTo>
                  <a:lnTo>
                    <a:pt x="549911" y="32638"/>
                  </a:lnTo>
                  <a:lnTo>
                    <a:pt x="549820" y="30479"/>
                  </a:lnTo>
                  <a:lnTo>
                    <a:pt x="549697" y="27558"/>
                  </a:lnTo>
                  <a:lnTo>
                    <a:pt x="549611" y="25526"/>
                  </a:lnTo>
                  <a:lnTo>
                    <a:pt x="549563" y="24383"/>
                  </a:lnTo>
                  <a:lnTo>
                    <a:pt x="549456" y="21843"/>
                  </a:lnTo>
                  <a:lnTo>
                    <a:pt x="549371" y="19811"/>
                  </a:lnTo>
                  <a:lnTo>
                    <a:pt x="549275" y="17525"/>
                  </a:lnTo>
                  <a:lnTo>
                    <a:pt x="561763" y="16890"/>
                  </a:lnTo>
                  <a:lnTo>
                    <a:pt x="560324" y="16890"/>
                  </a:lnTo>
                  <a:lnTo>
                    <a:pt x="572134" y="16509"/>
                  </a:lnTo>
                  <a:lnTo>
                    <a:pt x="607186" y="16509"/>
                  </a:lnTo>
                  <a:lnTo>
                    <a:pt x="606678" y="14858"/>
                  </a:lnTo>
                  <a:lnTo>
                    <a:pt x="603630" y="10667"/>
                  </a:lnTo>
                  <a:lnTo>
                    <a:pt x="600709" y="6349"/>
                  </a:lnTo>
                  <a:lnTo>
                    <a:pt x="596900" y="3555"/>
                  </a:lnTo>
                  <a:lnTo>
                    <a:pt x="587501" y="507"/>
                  </a:lnTo>
                  <a:lnTo>
                    <a:pt x="580008" y="0"/>
                  </a:lnTo>
                  <a:close/>
                </a:path>
                <a:path w="619759" h="120650">
                  <a:moveTo>
                    <a:pt x="590372" y="56514"/>
                  </a:moveTo>
                  <a:lnTo>
                    <a:pt x="559307" y="56514"/>
                  </a:lnTo>
                  <a:lnTo>
                    <a:pt x="564260" y="56895"/>
                  </a:lnTo>
                  <a:lnTo>
                    <a:pt x="563016" y="56895"/>
                  </a:lnTo>
                  <a:lnTo>
                    <a:pt x="596137" y="94741"/>
                  </a:lnTo>
                  <a:lnTo>
                    <a:pt x="619251" y="93852"/>
                  </a:lnTo>
                  <a:lnTo>
                    <a:pt x="601852" y="68452"/>
                  </a:lnTo>
                  <a:lnTo>
                    <a:pt x="597915" y="63499"/>
                  </a:lnTo>
                  <a:lnTo>
                    <a:pt x="592454" y="58038"/>
                  </a:lnTo>
                  <a:lnTo>
                    <a:pt x="592327" y="57911"/>
                  </a:lnTo>
                  <a:lnTo>
                    <a:pt x="590372" y="56514"/>
                  </a:lnTo>
                  <a:close/>
                </a:path>
                <a:path w="619759" h="120650">
                  <a:moveTo>
                    <a:pt x="607186" y="16509"/>
                  </a:moveTo>
                  <a:lnTo>
                    <a:pt x="578357" y="16509"/>
                  </a:lnTo>
                  <a:lnTo>
                    <a:pt x="581532" y="16890"/>
                  </a:lnTo>
                  <a:lnTo>
                    <a:pt x="583945" y="18033"/>
                  </a:lnTo>
                  <a:lnTo>
                    <a:pt x="585605" y="19811"/>
                  </a:lnTo>
                  <a:lnTo>
                    <a:pt x="587628" y="21843"/>
                  </a:lnTo>
                  <a:lnTo>
                    <a:pt x="588517" y="24383"/>
                  </a:lnTo>
                  <a:lnTo>
                    <a:pt x="588772" y="30479"/>
                  </a:lnTo>
                  <a:lnTo>
                    <a:pt x="588317" y="32638"/>
                  </a:lnTo>
                  <a:lnTo>
                    <a:pt x="588263" y="32892"/>
                  </a:lnTo>
                  <a:lnTo>
                    <a:pt x="586993" y="34797"/>
                  </a:lnTo>
                  <a:lnTo>
                    <a:pt x="585851" y="36829"/>
                  </a:lnTo>
                  <a:lnTo>
                    <a:pt x="584073" y="38226"/>
                  </a:lnTo>
                  <a:lnTo>
                    <a:pt x="579501" y="40004"/>
                  </a:lnTo>
                  <a:lnTo>
                    <a:pt x="573785" y="40639"/>
                  </a:lnTo>
                  <a:lnTo>
                    <a:pt x="550290" y="41655"/>
                  </a:lnTo>
                  <a:lnTo>
                    <a:pt x="604510" y="41655"/>
                  </a:lnTo>
                  <a:lnTo>
                    <a:pt x="606932" y="38607"/>
                  </a:lnTo>
                  <a:lnTo>
                    <a:pt x="608756" y="32892"/>
                  </a:lnTo>
                  <a:lnTo>
                    <a:pt x="608722" y="30479"/>
                  </a:lnTo>
                  <a:lnTo>
                    <a:pt x="608565" y="27558"/>
                  </a:lnTo>
                  <a:lnTo>
                    <a:pt x="608456" y="25526"/>
                  </a:lnTo>
                  <a:lnTo>
                    <a:pt x="608406" y="24383"/>
                  </a:lnTo>
                  <a:lnTo>
                    <a:pt x="608293" y="21843"/>
                  </a:lnTo>
                  <a:lnTo>
                    <a:pt x="608202" y="19811"/>
                  </a:lnTo>
                  <a:lnTo>
                    <a:pt x="607304" y="16890"/>
                  </a:lnTo>
                  <a:lnTo>
                    <a:pt x="607186" y="1650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0" name="object 60" descr=""/>
          <p:cNvSpPr txBox="1"/>
          <p:nvPr/>
        </p:nvSpPr>
        <p:spPr>
          <a:xfrm>
            <a:off x="7407656" y="4484878"/>
            <a:ext cx="43815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 b="1">
                <a:solidFill>
                  <a:srgbClr val="010027"/>
                </a:solidFill>
                <a:latin typeface="Arial"/>
                <a:cs typeface="Arial"/>
              </a:rPr>
              <a:t>$62,215</a:t>
            </a:r>
            <a:endParaRPr sz="900">
              <a:latin typeface="Arial"/>
              <a:cs typeface="Arial"/>
            </a:endParaRPr>
          </a:p>
        </p:txBody>
      </p:sp>
      <p:sp>
        <p:nvSpPr>
          <p:cNvPr id="61" name="object 61" descr=""/>
          <p:cNvSpPr txBox="1"/>
          <p:nvPr/>
        </p:nvSpPr>
        <p:spPr>
          <a:xfrm>
            <a:off x="8524747" y="4523232"/>
            <a:ext cx="43815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 b="1">
                <a:solidFill>
                  <a:srgbClr val="010027"/>
                </a:solidFill>
                <a:latin typeface="Arial"/>
                <a:cs typeface="Arial"/>
              </a:rPr>
              <a:t>$60,786</a:t>
            </a:r>
            <a:endParaRPr sz="900">
              <a:latin typeface="Arial"/>
              <a:cs typeface="Arial"/>
            </a:endParaRPr>
          </a:p>
        </p:txBody>
      </p:sp>
      <p:sp>
        <p:nvSpPr>
          <p:cNvPr id="62" name="object 62" descr=""/>
          <p:cNvSpPr txBox="1"/>
          <p:nvPr/>
        </p:nvSpPr>
        <p:spPr>
          <a:xfrm>
            <a:off x="9646157" y="4426711"/>
            <a:ext cx="43815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 b="1">
                <a:solidFill>
                  <a:srgbClr val="010027"/>
                </a:solidFill>
                <a:latin typeface="Arial"/>
                <a:cs typeface="Arial"/>
              </a:rPr>
              <a:t>$66,238</a:t>
            </a:r>
            <a:endParaRPr sz="900">
              <a:latin typeface="Arial"/>
              <a:cs typeface="Arial"/>
            </a:endParaRPr>
          </a:p>
        </p:txBody>
      </p:sp>
      <p:sp>
        <p:nvSpPr>
          <p:cNvPr id="63" name="object 63" descr=""/>
          <p:cNvSpPr txBox="1"/>
          <p:nvPr/>
        </p:nvSpPr>
        <p:spPr>
          <a:xfrm>
            <a:off x="10758678" y="4218432"/>
            <a:ext cx="43815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 b="1">
                <a:solidFill>
                  <a:srgbClr val="010027"/>
                </a:solidFill>
                <a:latin typeface="Arial"/>
                <a:cs typeface="Arial"/>
              </a:rPr>
              <a:t>$76,571</a:t>
            </a:r>
            <a:endParaRPr sz="900">
              <a:latin typeface="Arial"/>
              <a:cs typeface="Arial"/>
            </a:endParaRPr>
          </a:p>
        </p:txBody>
      </p:sp>
      <p:sp>
        <p:nvSpPr>
          <p:cNvPr id="64" name="object 64" descr=""/>
          <p:cNvSpPr/>
          <p:nvPr/>
        </p:nvSpPr>
        <p:spPr>
          <a:xfrm>
            <a:off x="5929121" y="3902202"/>
            <a:ext cx="231140" cy="2546985"/>
          </a:xfrm>
          <a:custGeom>
            <a:avLst/>
            <a:gdLst/>
            <a:ahLst/>
            <a:cxnLst/>
            <a:rect l="l" t="t" r="r" b="b"/>
            <a:pathLst>
              <a:path w="231139" h="2546985">
                <a:moveTo>
                  <a:pt x="0" y="0"/>
                </a:moveTo>
                <a:lnTo>
                  <a:pt x="0" y="2546604"/>
                </a:lnTo>
                <a:lnTo>
                  <a:pt x="230886" y="1273302"/>
                </a:lnTo>
                <a:lnTo>
                  <a:pt x="0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5" name="object 65" descr=""/>
          <p:cNvSpPr/>
          <p:nvPr/>
        </p:nvSpPr>
        <p:spPr>
          <a:xfrm>
            <a:off x="552450" y="3538728"/>
            <a:ext cx="5146040" cy="231140"/>
          </a:xfrm>
          <a:custGeom>
            <a:avLst/>
            <a:gdLst/>
            <a:ahLst/>
            <a:cxnLst/>
            <a:rect l="l" t="t" r="r" b="b"/>
            <a:pathLst>
              <a:path w="5146040" h="231139">
                <a:moveTo>
                  <a:pt x="5145786" y="0"/>
                </a:moveTo>
                <a:lnTo>
                  <a:pt x="0" y="0"/>
                </a:lnTo>
                <a:lnTo>
                  <a:pt x="2572893" y="230886"/>
                </a:lnTo>
                <a:lnTo>
                  <a:pt x="5145786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6" name="object 66" descr=""/>
          <p:cNvSpPr txBox="1"/>
          <p:nvPr/>
        </p:nvSpPr>
        <p:spPr>
          <a:xfrm>
            <a:off x="4059935" y="5113593"/>
            <a:ext cx="1613535" cy="999490"/>
          </a:xfrm>
          <a:prstGeom prst="rect">
            <a:avLst/>
          </a:prstGeom>
        </p:spPr>
        <p:txBody>
          <a:bodyPr wrap="square" lIns="0" tIns="387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05"/>
              </a:spcBef>
            </a:pPr>
            <a:r>
              <a:rPr dirty="0" sz="1050" spc="-10" b="1">
                <a:solidFill>
                  <a:srgbClr val="555555"/>
                </a:solidFill>
                <a:latin typeface="Arial"/>
                <a:cs typeface="Arial"/>
              </a:rPr>
              <a:t>Healthineers</a:t>
            </a:r>
            <a:endParaRPr sz="1050">
              <a:latin typeface="Arial"/>
              <a:cs typeface="Arial"/>
            </a:endParaRPr>
          </a:p>
          <a:p>
            <a:pPr marL="127000" marR="5080" indent="-114300">
              <a:lnSpc>
                <a:spcPct val="100000"/>
              </a:lnSpc>
              <a:spcBef>
                <a:spcPts val="200"/>
              </a:spcBef>
              <a:buClr>
                <a:srgbClr val="009999"/>
              </a:buClr>
              <a:buFont typeface="Wingdings"/>
              <a:buChar char=""/>
              <a:tabLst>
                <a:tab pos="127000" algn="l"/>
              </a:tabLst>
            </a:pPr>
            <a:r>
              <a:rPr dirty="0" sz="1000">
                <a:solidFill>
                  <a:srgbClr val="010027"/>
                </a:solidFill>
                <a:latin typeface="Arial MT"/>
                <a:cs typeface="Arial MT"/>
              </a:rPr>
              <a:t>Develops,</a:t>
            </a:r>
            <a:r>
              <a:rPr dirty="0" sz="1000" spc="-6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00" spc="-10">
                <a:solidFill>
                  <a:srgbClr val="010027"/>
                </a:solidFill>
                <a:latin typeface="Arial MT"/>
                <a:cs typeface="Arial MT"/>
              </a:rPr>
              <a:t>manufactures, </a:t>
            </a:r>
            <a:r>
              <a:rPr dirty="0" sz="1000">
                <a:solidFill>
                  <a:srgbClr val="010027"/>
                </a:solidFill>
                <a:latin typeface="Arial MT"/>
                <a:cs typeface="Arial MT"/>
              </a:rPr>
              <a:t>and</a:t>
            </a:r>
            <a:r>
              <a:rPr dirty="0" sz="1000" spc="-3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10027"/>
                </a:solidFill>
                <a:latin typeface="Arial MT"/>
                <a:cs typeface="Arial MT"/>
              </a:rPr>
              <a:t>sells</a:t>
            </a:r>
            <a:r>
              <a:rPr dirty="0" sz="1000" spc="-1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10027"/>
                </a:solidFill>
                <a:latin typeface="Arial MT"/>
                <a:cs typeface="Arial MT"/>
              </a:rPr>
              <a:t>a</a:t>
            </a:r>
            <a:r>
              <a:rPr dirty="0" sz="1000" spc="-1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10027"/>
                </a:solidFill>
                <a:latin typeface="Arial MT"/>
                <a:cs typeface="Arial MT"/>
              </a:rPr>
              <a:t>range</a:t>
            </a:r>
            <a:r>
              <a:rPr dirty="0" sz="1000" spc="-3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00" spc="-25">
                <a:solidFill>
                  <a:srgbClr val="010027"/>
                </a:solidFill>
                <a:latin typeface="Arial MT"/>
                <a:cs typeface="Arial MT"/>
              </a:rPr>
              <a:t>of </a:t>
            </a:r>
            <a:r>
              <a:rPr dirty="0" sz="1000">
                <a:solidFill>
                  <a:srgbClr val="010027"/>
                </a:solidFill>
                <a:latin typeface="Arial MT"/>
                <a:cs typeface="Arial MT"/>
              </a:rPr>
              <a:t>diagnostic</a:t>
            </a:r>
            <a:r>
              <a:rPr dirty="0" sz="1000" spc="-3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10027"/>
                </a:solidFill>
                <a:latin typeface="Arial MT"/>
                <a:cs typeface="Arial MT"/>
              </a:rPr>
              <a:t>and</a:t>
            </a:r>
            <a:r>
              <a:rPr dirty="0" sz="1000" spc="-3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00" spc="-10">
                <a:solidFill>
                  <a:srgbClr val="010027"/>
                </a:solidFill>
                <a:latin typeface="Arial MT"/>
                <a:cs typeface="Arial MT"/>
              </a:rPr>
              <a:t>therapeutic </a:t>
            </a:r>
            <a:r>
              <a:rPr dirty="0" sz="1000">
                <a:solidFill>
                  <a:srgbClr val="010027"/>
                </a:solidFill>
                <a:latin typeface="Arial MT"/>
                <a:cs typeface="Arial MT"/>
              </a:rPr>
              <a:t>products</a:t>
            </a:r>
            <a:r>
              <a:rPr dirty="0" sz="1000" spc="-3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10027"/>
                </a:solidFill>
                <a:latin typeface="Arial MT"/>
                <a:cs typeface="Arial MT"/>
              </a:rPr>
              <a:t>to</a:t>
            </a:r>
            <a:r>
              <a:rPr dirty="0" sz="1000" spc="-2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00" spc="-10">
                <a:solidFill>
                  <a:srgbClr val="010027"/>
                </a:solidFill>
                <a:latin typeface="Arial MT"/>
                <a:cs typeface="Arial MT"/>
              </a:rPr>
              <a:t>healthcare providers</a:t>
            </a:r>
            <a:endParaRPr sz="1000">
              <a:latin typeface="Arial MT"/>
              <a:cs typeface="Arial MT"/>
            </a:endParaRPr>
          </a:p>
        </p:txBody>
      </p:sp>
      <p:grpSp>
        <p:nvGrpSpPr>
          <p:cNvPr id="67" name="object 67" descr=""/>
          <p:cNvGrpSpPr/>
          <p:nvPr/>
        </p:nvGrpSpPr>
        <p:grpSpPr>
          <a:xfrm>
            <a:off x="2361438" y="4403597"/>
            <a:ext cx="1535430" cy="1512570"/>
            <a:chOff x="2361438" y="4403597"/>
            <a:chExt cx="1535430" cy="1512570"/>
          </a:xfrm>
        </p:grpSpPr>
        <p:sp>
          <p:nvSpPr>
            <p:cNvPr id="68" name="object 68" descr=""/>
            <p:cNvSpPr/>
            <p:nvPr/>
          </p:nvSpPr>
          <p:spPr>
            <a:xfrm>
              <a:off x="2863596" y="4403597"/>
              <a:ext cx="1033780" cy="1033780"/>
            </a:xfrm>
            <a:custGeom>
              <a:avLst/>
              <a:gdLst/>
              <a:ahLst/>
              <a:cxnLst/>
              <a:rect l="l" t="t" r="r" b="b"/>
              <a:pathLst>
                <a:path w="1033779" h="1033779">
                  <a:moveTo>
                    <a:pt x="516636" y="0"/>
                  </a:moveTo>
                  <a:lnTo>
                    <a:pt x="469605" y="2110"/>
                  </a:lnTo>
                  <a:lnTo>
                    <a:pt x="423759" y="8322"/>
                  </a:lnTo>
                  <a:lnTo>
                    <a:pt x="379280" y="18452"/>
                  </a:lnTo>
                  <a:lnTo>
                    <a:pt x="336349" y="32317"/>
                  </a:lnTo>
                  <a:lnTo>
                    <a:pt x="295149" y="49736"/>
                  </a:lnTo>
                  <a:lnTo>
                    <a:pt x="255862" y="70527"/>
                  </a:lnTo>
                  <a:lnTo>
                    <a:pt x="218671" y="94507"/>
                  </a:lnTo>
                  <a:lnTo>
                    <a:pt x="183758" y="121493"/>
                  </a:lnTo>
                  <a:lnTo>
                    <a:pt x="151304" y="151304"/>
                  </a:lnTo>
                  <a:lnTo>
                    <a:pt x="121493" y="183758"/>
                  </a:lnTo>
                  <a:lnTo>
                    <a:pt x="94507" y="218671"/>
                  </a:lnTo>
                  <a:lnTo>
                    <a:pt x="70527" y="255862"/>
                  </a:lnTo>
                  <a:lnTo>
                    <a:pt x="49736" y="295149"/>
                  </a:lnTo>
                  <a:lnTo>
                    <a:pt x="32317" y="336349"/>
                  </a:lnTo>
                  <a:lnTo>
                    <a:pt x="18452" y="379280"/>
                  </a:lnTo>
                  <a:lnTo>
                    <a:pt x="8322" y="423759"/>
                  </a:lnTo>
                  <a:lnTo>
                    <a:pt x="2110" y="469605"/>
                  </a:lnTo>
                  <a:lnTo>
                    <a:pt x="0" y="516635"/>
                  </a:lnTo>
                  <a:lnTo>
                    <a:pt x="2110" y="563666"/>
                  </a:lnTo>
                  <a:lnTo>
                    <a:pt x="8322" y="609512"/>
                  </a:lnTo>
                  <a:lnTo>
                    <a:pt x="18452" y="653991"/>
                  </a:lnTo>
                  <a:lnTo>
                    <a:pt x="32317" y="696922"/>
                  </a:lnTo>
                  <a:lnTo>
                    <a:pt x="49736" y="738122"/>
                  </a:lnTo>
                  <a:lnTo>
                    <a:pt x="70527" y="777409"/>
                  </a:lnTo>
                  <a:lnTo>
                    <a:pt x="94507" y="814600"/>
                  </a:lnTo>
                  <a:lnTo>
                    <a:pt x="121493" y="849513"/>
                  </a:lnTo>
                  <a:lnTo>
                    <a:pt x="151304" y="881967"/>
                  </a:lnTo>
                  <a:lnTo>
                    <a:pt x="183758" y="911778"/>
                  </a:lnTo>
                  <a:lnTo>
                    <a:pt x="218671" y="938764"/>
                  </a:lnTo>
                  <a:lnTo>
                    <a:pt x="255862" y="962744"/>
                  </a:lnTo>
                  <a:lnTo>
                    <a:pt x="295149" y="983535"/>
                  </a:lnTo>
                  <a:lnTo>
                    <a:pt x="336349" y="1000954"/>
                  </a:lnTo>
                  <a:lnTo>
                    <a:pt x="379280" y="1014819"/>
                  </a:lnTo>
                  <a:lnTo>
                    <a:pt x="423759" y="1024949"/>
                  </a:lnTo>
                  <a:lnTo>
                    <a:pt x="469605" y="1031161"/>
                  </a:lnTo>
                  <a:lnTo>
                    <a:pt x="516636" y="1033271"/>
                  </a:lnTo>
                  <a:lnTo>
                    <a:pt x="563666" y="1031161"/>
                  </a:lnTo>
                  <a:lnTo>
                    <a:pt x="609512" y="1024949"/>
                  </a:lnTo>
                  <a:lnTo>
                    <a:pt x="653991" y="1014819"/>
                  </a:lnTo>
                  <a:lnTo>
                    <a:pt x="696922" y="1000954"/>
                  </a:lnTo>
                  <a:lnTo>
                    <a:pt x="738122" y="983535"/>
                  </a:lnTo>
                  <a:lnTo>
                    <a:pt x="777409" y="962744"/>
                  </a:lnTo>
                  <a:lnTo>
                    <a:pt x="814600" y="938764"/>
                  </a:lnTo>
                  <a:lnTo>
                    <a:pt x="849513" y="911778"/>
                  </a:lnTo>
                  <a:lnTo>
                    <a:pt x="881967" y="881967"/>
                  </a:lnTo>
                  <a:lnTo>
                    <a:pt x="911778" y="849513"/>
                  </a:lnTo>
                  <a:lnTo>
                    <a:pt x="938764" y="814600"/>
                  </a:lnTo>
                  <a:lnTo>
                    <a:pt x="962744" y="777409"/>
                  </a:lnTo>
                  <a:lnTo>
                    <a:pt x="983535" y="738122"/>
                  </a:lnTo>
                  <a:lnTo>
                    <a:pt x="1000954" y="696922"/>
                  </a:lnTo>
                  <a:lnTo>
                    <a:pt x="1014819" y="653991"/>
                  </a:lnTo>
                  <a:lnTo>
                    <a:pt x="1024949" y="609512"/>
                  </a:lnTo>
                  <a:lnTo>
                    <a:pt x="1031161" y="563666"/>
                  </a:lnTo>
                  <a:lnTo>
                    <a:pt x="1033271" y="516635"/>
                  </a:lnTo>
                  <a:lnTo>
                    <a:pt x="1031161" y="469605"/>
                  </a:lnTo>
                  <a:lnTo>
                    <a:pt x="1024949" y="423759"/>
                  </a:lnTo>
                  <a:lnTo>
                    <a:pt x="1014819" y="379280"/>
                  </a:lnTo>
                  <a:lnTo>
                    <a:pt x="1000954" y="336349"/>
                  </a:lnTo>
                  <a:lnTo>
                    <a:pt x="983535" y="295149"/>
                  </a:lnTo>
                  <a:lnTo>
                    <a:pt x="962744" y="255862"/>
                  </a:lnTo>
                  <a:lnTo>
                    <a:pt x="938764" y="218671"/>
                  </a:lnTo>
                  <a:lnTo>
                    <a:pt x="911778" y="183758"/>
                  </a:lnTo>
                  <a:lnTo>
                    <a:pt x="881967" y="151304"/>
                  </a:lnTo>
                  <a:lnTo>
                    <a:pt x="849513" y="121493"/>
                  </a:lnTo>
                  <a:lnTo>
                    <a:pt x="814600" y="94507"/>
                  </a:lnTo>
                  <a:lnTo>
                    <a:pt x="777409" y="70527"/>
                  </a:lnTo>
                  <a:lnTo>
                    <a:pt x="738122" y="49736"/>
                  </a:lnTo>
                  <a:lnTo>
                    <a:pt x="696922" y="32317"/>
                  </a:lnTo>
                  <a:lnTo>
                    <a:pt x="653991" y="18452"/>
                  </a:lnTo>
                  <a:lnTo>
                    <a:pt x="609512" y="8322"/>
                  </a:lnTo>
                  <a:lnTo>
                    <a:pt x="563666" y="2110"/>
                  </a:lnTo>
                  <a:lnTo>
                    <a:pt x="516636" y="0"/>
                  </a:lnTo>
                  <a:close/>
                </a:path>
              </a:pathLst>
            </a:custGeom>
            <a:solidFill>
              <a:srgbClr val="010027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9" name="object 6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259836" y="4633721"/>
              <a:ext cx="396239" cy="396239"/>
            </a:xfrm>
            <a:prstGeom prst="rect">
              <a:avLst/>
            </a:prstGeom>
          </p:spPr>
        </p:pic>
        <p:sp>
          <p:nvSpPr>
            <p:cNvPr id="70" name="object 70" descr=""/>
            <p:cNvSpPr/>
            <p:nvPr/>
          </p:nvSpPr>
          <p:spPr>
            <a:xfrm>
              <a:off x="2361438" y="4403597"/>
              <a:ext cx="1033780" cy="1033780"/>
            </a:xfrm>
            <a:custGeom>
              <a:avLst/>
              <a:gdLst/>
              <a:ahLst/>
              <a:cxnLst/>
              <a:rect l="l" t="t" r="r" b="b"/>
              <a:pathLst>
                <a:path w="1033779" h="1033779">
                  <a:moveTo>
                    <a:pt x="516636" y="0"/>
                  </a:moveTo>
                  <a:lnTo>
                    <a:pt x="469605" y="2110"/>
                  </a:lnTo>
                  <a:lnTo>
                    <a:pt x="423759" y="8322"/>
                  </a:lnTo>
                  <a:lnTo>
                    <a:pt x="379280" y="18452"/>
                  </a:lnTo>
                  <a:lnTo>
                    <a:pt x="336349" y="32317"/>
                  </a:lnTo>
                  <a:lnTo>
                    <a:pt x="295149" y="49736"/>
                  </a:lnTo>
                  <a:lnTo>
                    <a:pt x="255862" y="70527"/>
                  </a:lnTo>
                  <a:lnTo>
                    <a:pt x="218671" y="94507"/>
                  </a:lnTo>
                  <a:lnTo>
                    <a:pt x="183758" y="121493"/>
                  </a:lnTo>
                  <a:lnTo>
                    <a:pt x="151304" y="151304"/>
                  </a:lnTo>
                  <a:lnTo>
                    <a:pt x="121493" y="183758"/>
                  </a:lnTo>
                  <a:lnTo>
                    <a:pt x="94507" y="218671"/>
                  </a:lnTo>
                  <a:lnTo>
                    <a:pt x="70527" y="255862"/>
                  </a:lnTo>
                  <a:lnTo>
                    <a:pt x="49736" y="295149"/>
                  </a:lnTo>
                  <a:lnTo>
                    <a:pt x="32317" y="336349"/>
                  </a:lnTo>
                  <a:lnTo>
                    <a:pt x="18452" y="379280"/>
                  </a:lnTo>
                  <a:lnTo>
                    <a:pt x="8322" y="423759"/>
                  </a:lnTo>
                  <a:lnTo>
                    <a:pt x="2110" y="469605"/>
                  </a:lnTo>
                  <a:lnTo>
                    <a:pt x="0" y="516635"/>
                  </a:lnTo>
                  <a:lnTo>
                    <a:pt x="2110" y="563666"/>
                  </a:lnTo>
                  <a:lnTo>
                    <a:pt x="8322" y="609512"/>
                  </a:lnTo>
                  <a:lnTo>
                    <a:pt x="18452" y="653991"/>
                  </a:lnTo>
                  <a:lnTo>
                    <a:pt x="32317" y="696922"/>
                  </a:lnTo>
                  <a:lnTo>
                    <a:pt x="49736" y="738122"/>
                  </a:lnTo>
                  <a:lnTo>
                    <a:pt x="70527" y="777409"/>
                  </a:lnTo>
                  <a:lnTo>
                    <a:pt x="94507" y="814600"/>
                  </a:lnTo>
                  <a:lnTo>
                    <a:pt x="121493" y="849513"/>
                  </a:lnTo>
                  <a:lnTo>
                    <a:pt x="151304" y="881967"/>
                  </a:lnTo>
                  <a:lnTo>
                    <a:pt x="183758" y="911778"/>
                  </a:lnTo>
                  <a:lnTo>
                    <a:pt x="218671" y="938764"/>
                  </a:lnTo>
                  <a:lnTo>
                    <a:pt x="255862" y="962744"/>
                  </a:lnTo>
                  <a:lnTo>
                    <a:pt x="295149" y="983535"/>
                  </a:lnTo>
                  <a:lnTo>
                    <a:pt x="336349" y="1000954"/>
                  </a:lnTo>
                  <a:lnTo>
                    <a:pt x="379280" y="1014819"/>
                  </a:lnTo>
                  <a:lnTo>
                    <a:pt x="423759" y="1024949"/>
                  </a:lnTo>
                  <a:lnTo>
                    <a:pt x="469605" y="1031161"/>
                  </a:lnTo>
                  <a:lnTo>
                    <a:pt x="516636" y="1033271"/>
                  </a:lnTo>
                  <a:lnTo>
                    <a:pt x="563666" y="1031161"/>
                  </a:lnTo>
                  <a:lnTo>
                    <a:pt x="609512" y="1024949"/>
                  </a:lnTo>
                  <a:lnTo>
                    <a:pt x="653991" y="1014819"/>
                  </a:lnTo>
                  <a:lnTo>
                    <a:pt x="696922" y="1000954"/>
                  </a:lnTo>
                  <a:lnTo>
                    <a:pt x="738122" y="983535"/>
                  </a:lnTo>
                  <a:lnTo>
                    <a:pt x="777409" y="962744"/>
                  </a:lnTo>
                  <a:lnTo>
                    <a:pt x="814600" y="938764"/>
                  </a:lnTo>
                  <a:lnTo>
                    <a:pt x="849513" y="911778"/>
                  </a:lnTo>
                  <a:lnTo>
                    <a:pt x="881967" y="881967"/>
                  </a:lnTo>
                  <a:lnTo>
                    <a:pt x="911778" y="849513"/>
                  </a:lnTo>
                  <a:lnTo>
                    <a:pt x="938764" y="814600"/>
                  </a:lnTo>
                  <a:lnTo>
                    <a:pt x="962744" y="777409"/>
                  </a:lnTo>
                  <a:lnTo>
                    <a:pt x="983535" y="738122"/>
                  </a:lnTo>
                  <a:lnTo>
                    <a:pt x="1000954" y="696922"/>
                  </a:lnTo>
                  <a:lnTo>
                    <a:pt x="1014819" y="653991"/>
                  </a:lnTo>
                  <a:lnTo>
                    <a:pt x="1024949" y="609512"/>
                  </a:lnTo>
                  <a:lnTo>
                    <a:pt x="1031161" y="563666"/>
                  </a:lnTo>
                  <a:lnTo>
                    <a:pt x="1033272" y="516635"/>
                  </a:lnTo>
                  <a:lnTo>
                    <a:pt x="1031161" y="469605"/>
                  </a:lnTo>
                  <a:lnTo>
                    <a:pt x="1024949" y="423759"/>
                  </a:lnTo>
                  <a:lnTo>
                    <a:pt x="1014819" y="379280"/>
                  </a:lnTo>
                  <a:lnTo>
                    <a:pt x="1000954" y="336349"/>
                  </a:lnTo>
                  <a:lnTo>
                    <a:pt x="983535" y="295149"/>
                  </a:lnTo>
                  <a:lnTo>
                    <a:pt x="962744" y="255862"/>
                  </a:lnTo>
                  <a:lnTo>
                    <a:pt x="938764" y="218671"/>
                  </a:lnTo>
                  <a:lnTo>
                    <a:pt x="911778" y="183758"/>
                  </a:lnTo>
                  <a:lnTo>
                    <a:pt x="881967" y="151304"/>
                  </a:lnTo>
                  <a:lnTo>
                    <a:pt x="849513" y="121493"/>
                  </a:lnTo>
                  <a:lnTo>
                    <a:pt x="814600" y="94507"/>
                  </a:lnTo>
                  <a:lnTo>
                    <a:pt x="777409" y="70527"/>
                  </a:lnTo>
                  <a:lnTo>
                    <a:pt x="738122" y="49736"/>
                  </a:lnTo>
                  <a:lnTo>
                    <a:pt x="696922" y="32317"/>
                  </a:lnTo>
                  <a:lnTo>
                    <a:pt x="653991" y="18452"/>
                  </a:lnTo>
                  <a:lnTo>
                    <a:pt x="609512" y="8322"/>
                  </a:lnTo>
                  <a:lnTo>
                    <a:pt x="563666" y="2110"/>
                  </a:lnTo>
                  <a:lnTo>
                    <a:pt x="516636" y="0"/>
                  </a:lnTo>
                  <a:close/>
                </a:path>
              </a:pathLst>
            </a:custGeom>
            <a:solidFill>
              <a:srgbClr val="00999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1" name="object 71" descr=""/>
            <p:cNvSpPr/>
            <p:nvPr/>
          </p:nvSpPr>
          <p:spPr>
            <a:xfrm>
              <a:off x="2863596" y="4882895"/>
              <a:ext cx="1033780" cy="1033780"/>
            </a:xfrm>
            <a:custGeom>
              <a:avLst/>
              <a:gdLst/>
              <a:ahLst/>
              <a:cxnLst/>
              <a:rect l="l" t="t" r="r" b="b"/>
              <a:pathLst>
                <a:path w="1033779" h="1033779">
                  <a:moveTo>
                    <a:pt x="516636" y="0"/>
                  </a:moveTo>
                  <a:lnTo>
                    <a:pt x="469605" y="2110"/>
                  </a:lnTo>
                  <a:lnTo>
                    <a:pt x="423759" y="8322"/>
                  </a:lnTo>
                  <a:lnTo>
                    <a:pt x="379280" y="18452"/>
                  </a:lnTo>
                  <a:lnTo>
                    <a:pt x="336349" y="32317"/>
                  </a:lnTo>
                  <a:lnTo>
                    <a:pt x="295149" y="49736"/>
                  </a:lnTo>
                  <a:lnTo>
                    <a:pt x="255862" y="70527"/>
                  </a:lnTo>
                  <a:lnTo>
                    <a:pt x="218671" y="94507"/>
                  </a:lnTo>
                  <a:lnTo>
                    <a:pt x="183758" y="121493"/>
                  </a:lnTo>
                  <a:lnTo>
                    <a:pt x="151304" y="151304"/>
                  </a:lnTo>
                  <a:lnTo>
                    <a:pt x="121493" y="183758"/>
                  </a:lnTo>
                  <a:lnTo>
                    <a:pt x="94507" y="218671"/>
                  </a:lnTo>
                  <a:lnTo>
                    <a:pt x="70527" y="255862"/>
                  </a:lnTo>
                  <a:lnTo>
                    <a:pt x="49736" y="295149"/>
                  </a:lnTo>
                  <a:lnTo>
                    <a:pt x="32317" y="336349"/>
                  </a:lnTo>
                  <a:lnTo>
                    <a:pt x="18452" y="379280"/>
                  </a:lnTo>
                  <a:lnTo>
                    <a:pt x="8322" y="423759"/>
                  </a:lnTo>
                  <a:lnTo>
                    <a:pt x="2110" y="469605"/>
                  </a:lnTo>
                  <a:lnTo>
                    <a:pt x="0" y="516635"/>
                  </a:lnTo>
                  <a:lnTo>
                    <a:pt x="2110" y="563660"/>
                  </a:lnTo>
                  <a:lnTo>
                    <a:pt x="8322" y="609502"/>
                  </a:lnTo>
                  <a:lnTo>
                    <a:pt x="18452" y="653978"/>
                  </a:lnTo>
                  <a:lnTo>
                    <a:pt x="32317" y="696907"/>
                  </a:lnTo>
                  <a:lnTo>
                    <a:pt x="49736" y="738106"/>
                  </a:lnTo>
                  <a:lnTo>
                    <a:pt x="70527" y="777392"/>
                  </a:lnTo>
                  <a:lnTo>
                    <a:pt x="94507" y="814583"/>
                  </a:lnTo>
                  <a:lnTo>
                    <a:pt x="121493" y="849498"/>
                  </a:lnTo>
                  <a:lnTo>
                    <a:pt x="151304" y="881953"/>
                  </a:lnTo>
                  <a:lnTo>
                    <a:pt x="183758" y="911765"/>
                  </a:lnTo>
                  <a:lnTo>
                    <a:pt x="218671" y="938754"/>
                  </a:lnTo>
                  <a:lnTo>
                    <a:pt x="255862" y="962736"/>
                  </a:lnTo>
                  <a:lnTo>
                    <a:pt x="295149" y="983528"/>
                  </a:lnTo>
                  <a:lnTo>
                    <a:pt x="336349" y="1000950"/>
                  </a:lnTo>
                  <a:lnTo>
                    <a:pt x="379280" y="1014817"/>
                  </a:lnTo>
                  <a:lnTo>
                    <a:pt x="423759" y="1024948"/>
                  </a:lnTo>
                  <a:lnTo>
                    <a:pt x="469605" y="1031160"/>
                  </a:lnTo>
                  <a:lnTo>
                    <a:pt x="516636" y="1033271"/>
                  </a:lnTo>
                  <a:lnTo>
                    <a:pt x="563666" y="1031160"/>
                  </a:lnTo>
                  <a:lnTo>
                    <a:pt x="609512" y="1024948"/>
                  </a:lnTo>
                  <a:lnTo>
                    <a:pt x="653991" y="1014817"/>
                  </a:lnTo>
                  <a:lnTo>
                    <a:pt x="696922" y="1000950"/>
                  </a:lnTo>
                  <a:lnTo>
                    <a:pt x="738122" y="983528"/>
                  </a:lnTo>
                  <a:lnTo>
                    <a:pt x="777409" y="962736"/>
                  </a:lnTo>
                  <a:lnTo>
                    <a:pt x="814600" y="938754"/>
                  </a:lnTo>
                  <a:lnTo>
                    <a:pt x="849513" y="911765"/>
                  </a:lnTo>
                  <a:lnTo>
                    <a:pt x="881967" y="881953"/>
                  </a:lnTo>
                  <a:lnTo>
                    <a:pt x="911778" y="849498"/>
                  </a:lnTo>
                  <a:lnTo>
                    <a:pt x="938764" y="814583"/>
                  </a:lnTo>
                  <a:lnTo>
                    <a:pt x="962744" y="777392"/>
                  </a:lnTo>
                  <a:lnTo>
                    <a:pt x="983535" y="738106"/>
                  </a:lnTo>
                  <a:lnTo>
                    <a:pt x="1000954" y="696907"/>
                  </a:lnTo>
                  <a:lnTo>
                    <a:pt x="1014819" y="653978"/>
                  </a:lnTo>
                  <a:lnTo>
                    <a:pt x="1024949" y="609502"/>
                  </a:lnTo>
                  <a:lnTo>
                    <a:pt x="1031161" y="563660"/>
                  </a:lnTo>
                  <a:lnTo>
                    <a:pt x="1033271" y="516635"/>
                  </a:lnTo>
                  <a:lnTo>
                    <a:pt x="1031161" y="469605"/>
                  </a:lnTo>
                  <a:lnTo>
                    <a:pt x="1024949" y="423759"/>
                  </a:lnTo>
                  <a:lnTo>
                    <a:pt x="1014819" y="379280"/>
                  </a:lnTo>
                  <a:lnTo>
                    <a:pt x="1000954" y="336349"/>
                  </a:lnTo>
                  <a:lnTo>
                    <a:pt x="983535" y="295149"/>
                  </a:lnTo>
                  <a:lnTo>
                    <a:pt x="962744" y="255862"/>
                  </a:lnTo>
                  <a:lnTo>
                    <a:pt x="938764" y="218671"/>
                  </a:lnTo>
                  <a:lnTo>
                    <a:pt x="911778" y="183758"/>
                  </a:lnTo>
                  <a:lnTo>
                    <a:pt x="881967" y="151304"/>
                  </a:lnTo>
                  <a:lnTo>
                    <a:pt x="849513" y="121493"/>
                  </a:lnTo>
                  <a:lnTo>
                    <a:pt x="814600" y="94507"/>
                  </a:lnTo>
                  <a:lnTo>
                    <a:pt x="777409" y="70527"/>
                  </a:lnTo>
                  <a:lnTo>
                    <a:pt x="738122" y="49736"/>
                  </a:lnTo>
                  <a:lnTo>
                    <a:pt x="696922" y="32317"/>
                  </a:lnTo>
                  <a:lnTo>
                    <a:pt x="653991" y="18452"/>
                  </a:lnTo>
                  <a:lnTo>
                    <a:pt x="609512" y="8322"/>
                  </a:lnTo>
                  <a:lnTo>
                    <a:pt x="563666" y="2110"/>
                  </a:lnTo>
                  <a:lnTo>
                    <a:pt x="516636" y="0"/>
                  </a:lnTo>
                  <a:close/>
                </a:path>
              </a:pathLst>
            </a:custGeom>
            <a:solidFill>
              <a:srgbClr val="555555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2" name="object 7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064002" y="5112257"/>
              <a:ext cx="632460" cy="632459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610612" y="4603241"/>
              <a:ext cx="534924" cy="534924"/>
            </a:xfrm>
            <a:prstGeom prst="rect">
              <a:avLst/>
            </a:prstGeom>
          </p:spPr>
        </p:pic>
        <p:sp>
          <p:nvSpPr>
            <p:cNvPr id="74" name="object 74" descr=""/>
            <p:cNvSpPr/>
            <p:nvPr/>
          </p:nvSpPr>
          <p:spPr>
            <a:xfrm>
              <a:off x="2361438" y="4882895"/>
              <a:ext cx="1033780" cy="1033780"/>
            </a:xfrm>
            <a:custGeom>
              <a:avLst/>
              <a:gdLst/>
              <a:ahLst/>
              <a:cxnLst/>
              <a:rect l="l" t="t" r="r" b="b"/>
              <a:pathLst>
                <a:path w="1033779" h="1033779">
                  <a:moveTo>
                    <a:pt x="516636" y="0"/>
                  </a:moveTo>
                  <a:lnTo>
                    <a:pt x="469605" y="2110"/>
                  </a:lnTo>
                  <a:lnTo>
                    <a:pt x="423759" y="8322"/>
                  </a:lnTo>
                  <a:lnTo>
                    <a:pt x="379280" y="18452"/>
                  </a:lnTo>
                  <a:lnTo>
                    <a:pt x="336349" y="32317"/>
                  </a:lnTo>
                  <a:lnTo>
                    <a:pt x="295149" y="49736"/>
                  </a:lnTo>
                  <a:lnTo>
                    <a:pt x="255862" y="70527"/>
                  </a:lnTo>
                  <a:lnTo>
                    <a:pt x="218671" y="94507"/>
                  </a:lnTo>
                  <a:lnTo>
                    <a:pt x="183758" y="121493"/>
                  </a:lnTo>
                  <a:lnTo>
                    <a:pt x="151304" y="151304"/>
                  </a:lnTo>
                  <a:lnTo>
                    <a:pt x="121493" y="183758"/>
                  </a:lnTo>
                  <a:lnTo>
                    <a:pt x="94507" y="218671"/>
                  </a:lnTo>
                  <a:lnTo>
                    <a:pt x="70527" y="255862"/>
                  </a:lnTo>
                  <a:lnTo>
                    <a:pt x="49736" y="295149"/>
                  </a:lnTo>
                  <a:lnTo>
                    <a:pt x="32317" y="336349"/>
                  </a:lnTo>
                  <a:lnTo>
                    <a:pt x="18452" y="379280"/>
                  </a:lnTo>
                  <a:lnTo>
                    <a:pt x="8322" y="423759"/>
                  </a:lnTo>
                  <a:lnTo>
                    <a:pt x="2110" y="469605"/>
                  </a:lnTo>
                  <a:lnTo>
                    <a:pt x="0" y="516635"/>
                  </a:lnTo>
                  <a:lnTo>
                    <a:pt x="2110" y="563660"/>
                  </a:lnTo>
                  <a:lnTo>
                    <a:pt x="8322" y="609502"/>
                  </a:lnTo>
                  <a:lnTo>
                    <a:pt x="18452" y="653978"/>
                  </a:lnTo>
                  <a:lnTo>
                    <a:pt x="32317" y="696907"/>
                  </a:lnTo>
                  <a:lnTo>
                    <a:pt x="49736" y="738106"/>
                  </a:lnTo>
                  <a:lnTo>
                    <a:pt x="70527" y="777392"/>
                  </a:lnTo>
                  <a:lnTo>
                    <a:pt x="94507" y="814583"/>
                  </a:lnTo>
                  <a:lnTo>
                    <a:pt x="121493" y="849498"/>
                  </a:lnTo>
                  <a:lnTo>
                    <a:pt x="151304" y="881953"/>
                  </a:lnTo>
                  <a:lnTo>
                    <a:pt x="183758" y="911765"/>
                  </a:lnTo>
                  <a:lnTo>
                    <a:pt x="218671" y="938754"/>
                  </a:lnTo>
                  <a:lnTo>
                    <a:pt x="255862" y="962736"/>
                  </a:lnTo>
                  <a:lnTo>
                    <a:pt x="295149" y="983528"/>
                  </a:lnTo>
                  <a:lnTo>
                    <a:pt x="336349" y="1000950"/>
                  </a:lnTo>
                  <a:lnTo>
                    <a:pt x="379280" y="1014817"/>
                  </a:lnTo>
                  <a:lnTo>
                    <a:pt x="423759" y="1024948"/>
                  </a:lnTo>
                  <a:lnTo>
                    <a:pt x="469605" y="1031160"/>
                  </a:lnTo>
                  <a:lnTo>
                    <a:pt x="516636" y="1033271"/>
                  </a:lnTo>
                  <a:lnTo>
                    <a:pt x="563666" y="1031160"/>
                  </a:lnTo>
                  <a:lnTo>
                    <a:pt x="609512" y="1024948"/>
                  </a:lnTo>
                  <a:lnTo>
                    <a:pt x="653991" y="1014817"/>
                  </a:lnTo>
                  <a:lnTo>
                    <a:pt x="696922" y="1000950"/>
                  </a:lnTo>
                  <a:lnTo>
                    <a:pt x="738122" y="983528"/>
                  </a:lnTo>
                  <a:lnTo>
                    <a:pt x="777409" y="962736"/>
                  </a:lnTo>
                  <a:lnTo>
                    <a:pt x="814600" y="938754"/>
                  </a:lnTo>
                  <a:lnTo>
                    <a:pt x="849513" y="911765"/>
                  </a:lnTo>
                  <a:lnTo>
                    <a:pt x="881967" y="881953"/>
                  </a:lnTo>
                  <a:lnTo>
                    <a:pt x="911778" y="849498"/>
                  </a:lnTo>
                  <a:lnTo>
                    <a:pt x="938764" y="814583"/>
                  </a:lnTo>
                  <a:lnTo>
                    <a:pt x="962744" y="777392"/>
                  </a:lnTo>
                  <a:lnTo>
                    <a:pt x="983535" y="738106"/>
                  </a:lnTo>
                  <a:lnTo>
                    <a:pt x="1000954" y="696907"/>
                  </a:lnTo>
                  <a:lnTo>
                    <a:pt x="1014819" y="653978"/>
                  </a:lnTo>
                  <a:lnTo>
                    <a:pt x="1024949" y="609502"/>
                  </a:lnTo>
                  <a:lnTo>
                    <a:pt x="1031161" y="563660"/>
                  </a:lnTo>
                  <a:lnTo>
                    <a:pt x="1033272" y="516635"/>
                  </a:lnTo>
                  <a:lnTo>
                    <a:pt x="1031161" y="469605"/>
                  </a:lnTo>
                  <a:lnTo>
                    <a:pt x="1024949" y="423759"/>
                  </a:lnTo>
                  <a:lnTo>
                    <a:pt x="1014819" y="379280"/>
                  </a:lnTo>
                  <a:lnTo>
                    <a:pt x="1000954" y="336349"/>
                  </a:lnTo>
                  <a:lnTo>
                    <a:pt x="983535" y="295149"/>
                  </a:lnTo>
                  <a:lnTo>
                    <a:pt x="962744" y="255862"/>
                  </a:lnTo>
                  <a:lnTo>
                    <a:pt x="938764" y="218671"/>
                  </a:lnTo>
                  <a:lnTo>
                    <a:pt x="911778" y="183758"/>
                  </a:lnTo>
                  <a:lnTo>
                    <a:pt x="881967" y="151304"/>
                  </a:lnTo>
                  <a:lnTo>
                    <a:pt x="849513" y="121493"/>
                  </a:lnTo>
                  <a:lnTo>
                    <a:pt x="814600" y="94507"/>
                  </a:lnTo>
                  <a:lnTo>
                    <a:pt x="777409" y="70527"/>
                  </a:lnTo>
                  <a:lnTo>
                    <a:pt x="738122" y="49736"/>
                  </a:lnTo>
                  <a:lnTo>
                    <a:pt x="696922" y="32317"/>
                  </a:lnTo>
                  <a:lnTo>
                    <a:pt x="653991" y="18452"/>
                  </a:lnTo>
                  <a:lnTo>
                    <a:pt x="609512" y="8322"/>
                  </a:lnTo>
                  <a:lnTo>
                    <a:pt x="563666" y="2110"/>
                  </a:lnTo>
                  <a:lnTo>
                    <a:pt x="516636" y="0"/>
                  </a:lnTo>
                  <a:close/>
                </a:path>
              </a:pathLst>
            </a:custGeom>
            <a:solidFill>
              <a:srgbClr val="00C2B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5" name="object 7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610612" y="5132069"/>
              <a:ext cx="534924" cy="534924"/>
            </a:xfrm>
            <a:prstGeom prst="rect">
              <a:avLst/>
            </a:prstGeom>
          </p:spPr>
        </p:pic>
      </p:grpSp>
      <p:sp>
        <p:nvSpPr>
          <p:cNvPr id="76" name="object 76" descr=""/>
          <p:cNvSpPr txBox="1"/>
          <p:nvPr/>
        </p:nvSpPr>
        <p:spPr>
          <a:xfrm>
            <a:off x="631190" y="4057800"/>
            <a:ext cx="1477645" cy="843280"/>
          </a:xfrm>
          <a:prstGeom prst="rect">
            <a:avLst/>
          </a:prstGeom>
        </p:spPr>
        <p:txBody>
          <a:bodyPr wrap="square" lIns="0" tIns="368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dirty="0" sz="1050" b="1">
                <a:solidFill>
                  <a:srgbClr val="009999"/>
                </a:solidFill>
                <a:latin typeface="Arial"/>
                <a:cs typeface="Arial"/>
              </a:rPr>
              <a:t>Digital</a:t>
            </a:r>
            <a:r>
              <a:rPr dirty="0" sz="1050" spc="-15" b="1">
                <a:solidFill>
                  <a:srgbClr val="009999"/>
                </a:solidFill>
                <a:latin typeface="Arial"/>
                <a:cs typeface="Arial"/>
              </a:rPr>
              <a:t> </a:t>
            </a:r>
            <a:r>
              <a:rPr dirty="0" sz="1050" spc="-10" b="1">
                <a:solidFill>
                  <a:srgbClr val="009999"/>
                </a:solidFill>
                <a:latin typeface="Arial"/>
                <a:cs typeface="Arial"/>
              </a:rPr>
              <a:t>Industries</a:t>
            </a:r>
            <a:endParaRPr sz="1050">
              <a:latin typeface="Arial"/>
              <a:cs typeface="Arial"/>
            </a:endParaRPr>
          </a:p>
          <a:p>
            <a:pPr marL="127000" marR="5080" indent="-114300">
              <a:lnSpc>
                <a:spcPct val="100000"/>
              </a:lnSpc>
              <a:spcBef>
                <a:spcPts val="185"/>
              </a:spcBef>
              <a:buClr>
                <a:srgbClr val="009999"/>
              </a:buClr>
              <a:buFont typeface="Wingdings"/>
              <a:buChar char=""/>
              <a:tabLst>
                <a:tab pos="127000" algn="l"/>
              </a:tabLst>
            </a:pP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Automation</a:t>
            </a:r>
            <a:r>
              <a:rPr dirty="0" sz="1000" spc="-6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 spc="-10">
                <a:solidFill>
                  <a:srgbClr val="03234D"/>
                </a:solidFill>
                <a:latin typeface="Arial MT"/>
                <a:cs typeface="Arial MT"/>
              </a:rPr>
              <a:t>technology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services</a:t>
            </a:r>
            <a:r>
              <a:rPr dirty="0" sz="100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and</a:t>
            </a:r>
            <a:r>
              <a:rPr dirty="0" sz="100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 spc="-10">
                <a:solidFill>
                  <a:srgbClr val="03234D"/>
                </a:solidFill>
                <a:latin typeface="Arial MT"/>
                <a:cs typeface="Arial MT"/>
              </a:rPr>
              <a:t>operating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system</a:t>
            </a:r>
            <a:r>
              <a:rPr dirty="0" sz="100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software</a:t>
            </a:r>
            <a:r>
              <a:rPr dirty="0" sz="1000" spc="-4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 spc="-10">
                <a:solidFill>
                  <a:srgbClr val="03234D"/>
                </a:solidFill>
                <a:latin typeface="Arial MT"/>
                <a:cs typeface="Arial MT"/>
              </a:rPr>
              <a:t>related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to</a:t>
            </a:r>
            <a:r>
              <a:rPr dirty="0" sz="100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 spc="-10">
                <a:solidFill>
                  <a:srgbClr val="03234D"/>
                </a:solidFill>
                <a:latin typeface="Arial MT"/>
                <a:cs typeface="Arial MT"/>
              </a:rPr>
              <a:t>manufacturing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77" name="object 77" descr=""/>
          <p:cNvSpPr txBox="1"/>
          <p:nvPr/>
        </p:nvSpPr>
        <p:spPr>
          <a:xfrm>
            <a:off x="631190" y="5113593"/>
            <a:ext cx="1572895" cy="999490"/>
          </a:xfrm>
          <a:prstGeom prst="rect">
            <a:avLst/>
          </a:prstGeom>
        </p:spPr>
        <p:txBody>
          <a:bodyPr wrap="square" lIns="0" tIns="387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05"/>
              </a:spcBef>
            </a:pPr>
            <a:r>
              <a:rPr dirty="0" sz="1050" b="1">
                <a:solidFill>
                  <a:srgbClr val="00C2B0"/>
                </a:solidFill>
                <a:latin typeface="Arial"/>
                <a:cs typeface="Arial"/>
              </a:rPr>
              <a:t>Smart</a:t>
            </a:r>
            <a:r>
              <a:rPr dirty="0" sz="1050" spc="-35" b="1">
                <a:solidFill>
                  <a:srgbClr val="00C2B0"/>
                </a:solidFill>
                <a:latin typeface="Arial"/>
                <a:cs typeface="Arial"/>
              </a:rPr>
              <a:t> </a:t>
            </a:r>
            <a:r>
              <a:rPr dirty="0" sz="1050" spc="-10" b="1">
                <a:solidFill>
                  <a:srgbClr val="00C2B0"/>
                </a:solidFill>
                <a:latin typeface="Arial"/>
                <a:cs typeface="Arial"/>
              </a:rPr>
              <a:t>Infrastructure</a:t>
            </a:r>
            <a:endParaRPr sz="1050">
              <a:latin typeface="Arial"/>
              <a:cs typeface="Arial"/>
            </a:endParaRPr>
          </a:p>
          <a:p>
            <a:pPr marL="127000" marR="5080" indent="-114300">
              <a:lnSpc>
                <a:spcPct val="100000"/>
              </a:lnSpc>
              <a:spcBef>
                <a:spcPts val="200"/>
              </a:spcBef>
              <a:buClr>
                <a:srgbClr val="009999"/>
              </a:buClr>
              <a:buFont typeface="Wingdings"/>
              <a:buChar char=""/>
              <a:tabLst>
                <a:tab pos="127000" algn="l"/>
              </a:tabLst>
            </a:pP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Connecting</a:t>
            </a:r>
            <a:r>
              <a:rPr dirty="0" sz="1000" spc="-6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 spc="-10">
                <a:solidFill>
                  <a:srgbClr val="03234D"/>
                </a:solidFill>
                <a:latin typeface="Arial MT"/>
                <a:cs typeface="Arial MT"/>
              </a:rPr>
              <a:t>buildings’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energy</a:t>
            </a:r>
            <a:r>
              <a:rPr dirty="0" sz="1000" spc="-3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systems</a:t>
            </a:r>
            <a:r>
              <a:rPr dirty="0" sz="100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-</a:t>
            </a:r>
            <a:r>
              <a:rPr dirty="0" sz="1000" spc="-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 spc="-25">
                <a:solidFill>
                  <a:srgbClr val="03234D"/>
                </a:solidFill>
                <a:latin typeface="Arial MT"/>
                <a:cs typeface="Arial MT"/>
              </a:rPr>
              <a:t>R&amp;D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enhances</a:t>
            </a:r>
            <a:r>
              <a:rPr dirty="0" sz="1000" spc="-5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digital</a:t>
            </a:r>
            <a:r>
              <a:rPr dirty="0" sz="1000" spc="-5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 spc="-10">
                <a:solidFill>
                  <a:srgbClr val="03234D"/>
                </a:solidFill>
                <a:latin typeface="Arial MT"/>
                <a:cs typeface="Arial MT"/>
              </a:rPr>
              <a:t>offerings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related</a:t>
            </a:r>
            <a:r>
              <a:rPr dirty="0" sz="1000" spc="-4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to</a:t>
            </a:r>
            <a:r>
              <a:rPr dirty="0" sz="100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 spc="-10">
                <a:solidFill>
                  <a:srgbClr val="03234D"/>
                </a:solidFill>
                <a:latin typeface="Arial MT"/>
                <a:cs typeface="Arial MT"/>
              </a:rPr>
              <a:t>renewable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energy</a:t>
            </a:r>
            <a:r>
              <a:rPr dirty="0" sz="100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 spc="-10">
                <a:solidFill>
                  <a:srgbClr val="03234D"/>
                </a:solidFill>
                <a:latin typeface="Arial MT"/>
                <a:cs typeface="Arial MT"/>
              </a:rPr>
              <a:t>integration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78" name="object 78" descr=""/>
          <p:cNvSpPr txBox="1"/>
          <p:nvPr/>
        </p:nvSpPr>
        <p:spPr>
          <a:xfrm>
            <a:off x="4059935" y="4057800"/>
            <a:ext cx="1469390" cy="995680"/>
          </a:xfrm>
          <a:prstGeom prst="rect">
            <a:avLst/>
          </a:prstGeom>
        </p:spPr>
        <p:txBody>
          <a:bodyPr wrap="square" lIns="0" tIns="368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dirty="0" sz="1050" spc="-10" b="1">
                <a:solidFill>
                  <a:srgbClr val="010027"/>
                </a:solidFill>
                <a:latin typeface="Arial"/>
                <a:cs typeface="Arial"/>
              </a:rPr>
              <a:t>Other</a:t>
            </a:r>
            <a:endParaRPr sz="1050">
              <a:latin typeface="Arial"/>
              <a:cs typeface="Arial"/>
            </a:endParaRPr>
          </a:p>
          <a:p>
            <a:pPr marL="127000" marR="5080" indent="-114300">
              <a:lnSpc>
                <a:spcPct val="100000"/>
              </a:lnSpc>
              <a:spcBef>
                <a:spcPts val="185"/>
              </a:spcBef>
              <a:buClr>
                <a:srgbClr val="009999"/>
              </a:buClr>
              <a:buFont typeface="Wingdings"/>
              <a:buChar char=""/>
              <a:tabLst>
                <a:tab pos="127000" algn="l"/>
              </a:tabLst>
            </a:pP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Other</a:t>
            </a:r>
            <a:r>
              <a:rPr dirty="0" sz="1000" spc="-4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segments</a:t>
            </a:r>
            <a:r>
              <a:rPr dirty="0" sz="1000" spc="-4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 spc="-10">
                <a:solidFill>
                  <a:srgbClr val="03234D"/>
                </a:solidFill>
                <a:latin typeface="Arial MT"/>
                <a:cs typeface="Arial MT"/>
              </a:rPr>
              <a:t>consist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of</a:t>
            </a:r>
            <a:r>
              <a:rPr dirty="0" sz="1000" spc="-4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 b="1">
                <a:solidFill>
                  <a:srgbClr val="03234D"/>
                </a:solidFill>
                <a:latin typeface="Arial"/>
                <a:cs typeface="Arial"/>
              </a:rPr>
              <a:t>Mobility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,</a:t>
            </a:r>
            <a:r>
              <a:rPr dirty="0" sz="1000" spc="-1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 spc="-10">
                <a:solidFill>
                  <a:srgbClr val="03234D"/>
                </a:solidFill>
                <a:latin typeface="Arial MT"/>
                <a:cs typeface="Arial MT"/>
              </a:rPr>
              <a:t>Portfolio Companies,</a:t>
            </a:r>
            <a:r>
              <a:rPr dirty="0" sz="1000" spc="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 spc="-25">
                <a:solidFill>
                  <a:srgbClr val="03234D"/>
                </a:solidFill>
                <a:latin typeface="Arial MT"/>
                <a:cs typeface="Arial MT"/>
              </a:rPr>
              <a:t>and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Siemens</a:t>
            </a:r>
            <a:r>
              <a:rPr dirty="0" sz="100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 spc="-10">
                <a:solidFill>
                  <a:srgbClr val="03234D"/>
                </a:solidFill>
                <a:latin typeface="Arial MT"/>
                <a:cs typeface="Arial MT"/>
              </a:rPr>
              <a:t>Financial Services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79" name="object 79" descr=""/>
          <p:cNvSpPr txBox="1"/>
          <p:nvPr/>
        </p:nvSpPr>
        <p:spPr>
          <a:xfrm>
            <a:off x="717804" y="3751326"/>
            <a:ext cx="4979670" cy="2387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400" b="1">
                <a:solidFill>
                  <a:srgbClr val="010027"/>
                </a:solidFill>
                <a:latin typeface="Arial"/>
                <a:cs typeface="Arial"/>
              </a:rPr>
              <a:t>A</a:t>
            </a:r>
            <a:r>
              <a:rPr dirty="0" sz="1400" spc="-7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10027"/>
                </a:solidFill>
                <a:latin typeface="Arial"/>
                <a:cs typeface="Arial"/>
              </a:rPr>
              <a:t>coordinated</a:t>
            </a:r>
            <a:r>
              <a:rPr dirty="0" sz="1400" spc="-4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10027"/>
                </a:solidFill>
                <a:latin typeface="Arial"/>
                <a:cs typeface="Arial"/>
              </a:rPr>
              <a:t>portfolio</a:t>
            </a:r>
            <a:r>
              <a:rPr dirty="0" sz="1400" spc="-3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10027"/>
                </a:solidFill>
                <a:latin typeface="Arial"/>
                <a:cs typeface="Arial"/>
              </a:rPr>
              <a:t>of</a:t>
            </a:r>
            <a:r>
              <a:rPr dirty="0" sz="1400" spc="-3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10027"/>
                </a:solidFill>
                <a:latin typeface="Arial"/>
                <a:cs typeface="Arial"/>
              </a:rPr>
              <a:t>product</a:t>
            </a:r>
            <a:r>
              <a:rPr dirty="0" sz="1400" spc="-3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10027"/>
                </a:solidFill>
                <a:latin typeface="Arial"/>
                <a:cs typeface="Arial"/>
              </a:rPr>
              <a:t>and</a:t>
            </a:r>
            <a:r>
              <a:rPr dirty="0" sz="1400" spc="-3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10027"/>
                </a:solidFill>
                <a:latin typeface="Arial"/>
                <a:cs typeface="Arial"/>
              </a:rPr>
              <a:t>service</a:t>
            </a:r>
            <a:r>
              <a:rPr dirty="0" sz="1400" spc="-3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400" spc="-10" b="1">
                <a:solidFill>
                  <a:srgbClr val="010027"/>
                </a:solidFill>
                <a:latin typeface="Arial"/>
                <a:cs typeface="Arial"/>
              </a:rPr>
              <a:t>segments…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80" name="object 80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643127" y="949071"/>
            <a:ext cx="57150" cy="305180"/>
          </a:xfrm>
          <a:prstGeom prst="rect">
            <a:avLst/>
          </a:prstGeom>
        </p:spPr>
      </p:pic>
      <p:sp>
        <p:nvSpPr>
          <p:cNvPr id="81" name="object 81" descr=""/>
          <p:cNvSpPr txBox="1"/>
          <p:nvPr/>
        </p:nvSpPr>
        <p:spPr>
          <a:xfrm>
            <a:off x="717804" y="958088"/>
            <a:ext cx="2388235" cy="2387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400" spc="-10" b="1">
                <a:solidFill>
                  <a:srgbClr val="010027"/>
                </a:solidFill>
                <a:latin typeface="Arial"/>
                <a:cs typeface="Arial"/>
              </a:rPr>
              <a:t>10,000-</a:t>
            </a:r>
            <a:r>
              <a:rPr dirty="0" sz="1400" b="1">
                <a:solidFill>
                  <a:srgbClr val="010027"/>
                </a:solidFill>
                <a:latin typeface="Arial"/>
                <a:cs typeface="Arial"/>
              </a:rPr>
              <a:t>foot</a:t>
            </a:r>
            <a:r>
              <a:rPr dirty="0" sz="1400" spc="-1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10027"/>
                </a:solidFill>
                <a:latin typeface="Arial"/>
                <a:cs typeface="Arial"/>
              </a:rPr>
              <a:t>view</a:t>
            </a:r>
            <a:r>
              <a:rPr dirty="0" sz="1400" spc="-1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10027"/>
                </a:solidFill>
                <a:latin typeface="Arial"/>
                <a:cs typeface="Arial"/>
              </a:rPr>
              <a:t>of</a:t>
            </a:r>
            <a:r>
              <a:rPr dirty="0" sz="1400" spc="1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400" spc="-10" b="1">
                <a:solidFill>
                  <a:srgbClr val="010027"/>
                </a:solidFill>
                <a:latin typeface="Arial"/>
                <a:cs typeface="Arial"/>
              </a:rPr>
              <a:t>Siemens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82" name="object 82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6373367" y="3696080"/>
            <a:ext cx="57150" cy="305181"/>
          </a:xfrm>
          <a:prstGeom prst="rect">
            <a:avLst/>
          </a:prstGeom>
        </p:spPr>
      </p:pic>
      <p:sp>
        <p:nvSpPr>
          <p:cNvPr id="83" name="object 83" descr=""/>
          <p:cNvSpPr txBox="1"/>
          <p:nvPr/>
        </p:nvSpPr>
        <p:spPr>
          <a:xfrm>
            <a:off x="5895847" y="882650"/>
            <a:ext cx="2291715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dirty="0" sz="1400" b="1">
                <a:solidFill>
                  <a:srgbClr val="010027"/>
                </a:solidFill>
                <a:latin typeface="Arial"/>
                <a:cs typeface="Arial"/>
              </a:rPr>
              <a:t>Secular</a:t>
            </a:r>
            <a:r>
              <a:rPr dirty="0" sz="1400" spc="-4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10027"/>
                </a:solidFill>
                <a:latin typeface="Arial"/>
                <a:cs typeface="Arial"/>
              </a:rPr>
              <a:t>trends</a:t>
            </a:r>
            <a:r>
              <a:rPr dirty="0" sz="1400" spc="-4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10027"/>
                </a:solidFill>
                <a:latin typeface="Arial"/>
                <a:cs typeface="Arial"/>
              </a:rPr>
              <a:t>driving</a:t>
            </a:r>
            <a:r>
              <a:rPr dirty="0" sz="1400" spc="-4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400" spc="-25" b="1">
                <a:solidFill>
                  <a:srgbClr val="010027"/>
                </a:solidFill>
                <a:latin typeface="Arial"/>
                <a:cs typeface="Arial"/>
              </a:rPr>
              <a:t>new </a:t>
            </a:r>
            <a:r>
              <a:rPr dirty="0" sz="1400" spc="-10" b="1">
                <a:solidFill>
                  <a:srgbClr val="010027"/>
                </a:solidFill>
                <a:latin typeface="Arial"/>
                <a:cs typeface="Arial"/>
              </a:rPr>
              <a:t>opportunities…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84" name="object 84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5788152" y="949071"/>
            <a:ext cx="57150" cy="305180"/>
          </a:xfrm>
          <a:prstGeom prst="rect">
            <a:avLst/>
          </a:prstGeom>
        </p:spPr>
      </p:pic>
      <p:grpSp>
        <p:nvGrpSpPr>
          <p:cNvPr id="85" name="object 85" descr=""/>
          <p:cNvGrpSpPr/>
          <p:nvPr/>
        </p:nvGrpSpPr>
        <p:grpSpPr>
          <a:xfrm>
            <a:off x="8541257" y="948689"/>
            <a:ext cx="2940685" cy="2747010"/>
            <a:chOff x="8541257" y="948689"/>
            <a:chExt cx="2940685" cy="2747010"/>
          </a:xfrm>
        </p:grpSpPr>
        <p:sp>
          <p:nvSpPr>
            <p:cNvPr id="86" name="object 86" descr=""/>
            <p:cNvSpPr/>
            <p:nvPr/>
          </p:nvSpPr>
          <p:spPr>
            <a:xfrm>
              <a:off x="8541257" y="948689"/>
              <a:ext cx="296545" cy="2747010"/>
            </a:xfrm>
            <a:custGeom>
              <a:avLst/>
              <a:gdLst/>
              <a:ahLst/>
              <a:cxnLst/>
              <a:rect l="l" t="t" r="r" b="b"/>
              <a:pathLst>
                <a:path w="296545" h="2747010">
                  <a:moveTo>
                    <a:pt x="0" y="0"/>
                  </a:moveTo>
                  <a:lnTo>
                    <a:pt x="0" y="2747010"/>
                  </a:lnTo>
                  <a:lnTo>
                    <a:pt x="296418" y="13735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7" name="object 87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819387" y="949070"/>
              <a:ext cx="57150" cy="305180"/>
            </a:xfrm>
            <a:prstGeom prst="rect">
              <a:avLst/>
            </a:prstGeom>
          </p:spPr>
        </p:pic>
        <p:sp>
          <p:nvSpPr>
            <p:cNvPr id="88" name="object 88" descr=""/>
            <p:cNvSpPr/>
            <p:nvPr/>
          </p:nvSpPr>
          <p:spPr>
            <a:xfrm>
              <a:off x="9236201" y="2576322"/>
              <a:ext cx="527685" cy="714375"/>
            </a:xfrm>
            <a:custGeom>
              <a:avLst/>
              <a:gdLst/>
              <a:ahLst/>
              <a:cxnLst/>
              <a:rect l="l" t="t" r="r" b="b"/>
              <a:pathLst>
                <a:path w="527684" h="714375">
                  <a:moveTo>
                    <a:pt x="527303" y="0"/>
                  </a:moveTo>
                  <a:lnTo>
                    <a:pt x="0" y="0"/>
                  </a:lnTo>
                  <a:lnTo>
                    <a:pt x="0" y="713993"/>
                  </a:lnTo>
                  <a:lnTo>
                    <a:pt x="527303" y="713993"/>
                  </a:lnTo>
                  <a:lnTo>
                    <a:pt x="527303" y="0"/>
                  </a:lnTo>
                  <a:close/>
                </a:path>
              </a:pathLst>
            </a:custGeom>
            <a:solidFill>
              <a:srgbClr val="0100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9" name="object 89" descr=""/>
            <p:cNvSpPr/>
            <p:nvPr/>
          </p:nvSpPr>
          <p:spPr>
            <a:xfrm>
              <a:off x="9236201" y="2375915"/>
              <a:ext cx="527685" cy="200660"/>
            </a:xfrm>
            <a:custGeom>
              <a:avLst/>
              <a:gdLst/>
              <a:ahLst/>
              <a:cxnLst/>
              <a:rect l="l" t="t" r="r" b="b"/>
              <a:pathLst>
                <a:path w="527684" h="200660">
                  <a:moveTo>
                    <a:pt x="527303" y="0"/>
                  </a:moveTo>
                  <a:lnTo>
                    <a:pt x="0" y="0"/>
                  </a:lnTo>
                  <a:lnTo>
                    <a:pt x="0" y="200405"/>
                  </a:lnTo>
                  <a:lnTo>
                    <a:pt x="527303" y="200405"/>
                  </a:lnTo>
                  <a:lnTo>
                    <a:pt x="527303" y="0"/>
                  </a:lnTo>
                  <a:close/>
                </a:path>
              </a:pathLst>
            </a:custGeom>
            <a:solidFill>
              <a:srgbClr val="00999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0" name="object 90" descr=""/>
            <p:cNvSpPr/>
            <p:nvPr/>
          </p:nvSpPr>
          <p:spPr>
            <a:xfrm>
              <a:off x="9236202" y="2261615"/>
              <a:ext cx="527685" cy="114300"/>
            </a:xfrm>
            <a:custGeom>
              <a:avLst/>
              <a:gdLst/>
              <a:ahLst/>
              <a:cxnLst/>
              <a:rect l="l" t="t" r="r" b="b"/>
              <a:pathLst>
                <a:path w="527684" h="114300">
                  <a:moveTo>
                    <a:pt x="146304" y="0"/>
                  </a:moveTo>
                  <a:lnTo>
                    <a:pt x="0" y="0"/>
                  </a:lnTo>
                  <a:lnTo>
                    <a:pt x="0" y="114300"/>
                  </a:lnTo>
                  <a:lnTo>
                    <a:pt x="146304" y="114300"/>
                  </a:lnTo>
                  <a:lnTo>
                    <a:pt x="146304" y="0"/>
                  </a:lnTo>
                  <a:close/>
                </a:path>
                <a:path w="527684" h="114300">
                  <a:moveTo>
                    <a:pt x="527304" y="0"/>
                  </a:moveTo>
                  <a:lnTo>
                    <a:pt x="381749" y="0"/>
                  </a:lnTo>
                  <a:lnTo>
                    <a:pt x="381749" y="114300"/>
                  </a:lnTo>
                  <a:lnTo>
                    <a:pt x="527304" y="114300"/>
                  </a:lnTo>
                  <a:lnTo>
                    <a:pt x="527304" y="0"/>
                  </a:lnTo>
                  <a:close/>
                </a:path>
              </a:pathLst>
            </a:custGeom>
            <a:solidFill>
              <a:srgbClr val="00C2B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1" name="object 91" descr=""/>
            <p:cNvSpPr/>
            <p:nvPr/>
          </p:nvSpPr>
          <p:spPr>
            <a:xfrm>
              <a:off x="9236201" y="1747265"/>
              <a:ext cx="527685" cy="514350"/>
            </a:xfrm>
            <a:custGeom>
              <a:avLst/>
              <a:gdLst/>
              <a:ahLst/>
              <a:cxnLst/>
              <a:rect l="l" t="t" r="r" b="b"/>
              <a:pathLst>
                <a:path w="527684" h="514350">
                  <a:moveTo>
                    <a:pt x="527303" y="0"/>
                  </a:moveTo>
                  <a:lnTo>
                    <a:pt x="0" y="0"/>
                  </a:lnTo>
                  <a:lnTo>
                    <a:pt x="0" y="514350"/>
                  </a:lnTo>
                  <a:lnTo>
                    <a:pt x="527303" y="514350"/>
                  </a:lnTo>
                  <a:lnTo>
                    <a:pt x="527303" y="0"/>
                  </a:lnTo>
                  <a:close/>
                </a:path>
              </a:pathLst>
            </a:custGeom>
            <a:solidFill>
              <a:srgbClr val="00CE9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2" name="object 92" descr=""/>
            <p:cNvSpPr/>
            <p:nvPr/>
          </p:nvSpPr>
          <p:spPr>
            <a:xfrm>
              <a:off x="9236202" y="1690115"/>
              <a:ext cx="527685" cy="57150"/>
            </a:xfrm>
            <a:custGeom>
              <a:avLst/>
              <a:gdLst/>
              <a:ahLst/>
              <a:cxnLst/>
              <a:rect l="l" t="t" r="r" b="b"/>
              <a:pathLst>
                <a:path w="527684" h="57150">
                  <a:moveTo>
                    <a:pt x="146304" y="0"/>
                  </a:moveTo>
                  <a:lnTo>
                    <a:pt x="0" y="0"/>
                  </a:lnTo>
                  <a:lnTo>
                    <a:pt x="0" y="57150"/>
                  </a:lnTo>
                  <a:lnTo>
                    <a:pt x="146304" y="57150"/>
                  </a:lnTo>
                  <a:lnTo>
                    <a:pt x="146304" y="0"/>
                  </a:lnTo>
                  <a:close/>
                </a:path>
                <a:path w="527684" h="57150">
                  <a:moveTo>
                    <a:pt x="527304" y="0"/>
                  </a:moveTo>
                  <a:lnTo>
                    <a:pt x="381749" y="0"/>
                  </a:lnTo>
                  <a:lnTo>
                    <a:pt x="381749" y="57150"/>
                  </a:lnTo>
                  <a:lnTo>
                    <a:pt x="527304" y="57150"/>
                  </a:lnTo>
                  <a:lnTo>
                    <a:pt x="527304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3" name="object 93" descr=""/>
            <p:cNvSpPr/>
            <p:nvPr/>
          </p:nvSpPr>
          <p:spPr>
            <a:xfrm>
              <a:off x="10554461" y="1575815"/>
              <a:ext cx="527685" cy="1714500"/>
            </a:xfrm>
            <a:custGeom>
              <a:avLst/>
              <a:gdLst/>
              <a:ahLst/>
              <a:cxnLst/>
              <a:rect l="l" t="t" r="r" b="b"/>
              <a:pathLst>
                <a:path w="527684" h="1714500">
                  <a:moveTo>
                    <a:pt x="527303" y="0"/>
                  </a:moveTo>
                  <a:lnTo>
                    <a:pt x="0" y="0"/>
                  </a:lnTo>
                  <a:lnTo>
                    <a:pt x="0" y="1714500"/>
                  </a:lnTo>
                  <a:lnTo>
                    <a:pt x="527303" y="1714500"/>
                  </a:lnTo>
                  <a:lnTo>
                    <a:pt x="527303" y="0"/>
                  </a:lnTo>
                  <a:close/>
                </a:path>
              </a:pathLst>
            </a:custGeom>
            <a:solidFill>
              <a:srgbClr val="0100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4" name="object 94" descr=""/>
            <p:cNvSpPr/>
            <p:nvPr/>
          </p:nvSpPr>
          <p:spPr>
            <a:xfrm>
              <a:off x="8841104" y="3290697"/>
              <a:ext cx="2635885" cy="0"/>
            </a:xfrm>
            <a:custGeom>
              <a:avLst/>
              <a:gdLst/>
              <a:ahLst/>
              <a:cxnLst/>
              <a:rect l="l" t="t" r="r" b="b"/>
              <a:pathLst>
                <a:path w="2635884" h="0">
                  <a:moveTo>
                    <a:pt x="0" y="0"/>
                  </a:moveTo>
                  <a:lnTo>
                    <a:pt x="2635758" y="0"/>
                  </a:lnTo>
                </a:path>
              </a:pathLst>
            </a:custGeom>
            <a:ln w="9525">
              <a:solidFill>
                <a:srgbClr val="010027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5" name="object 95" descr=""/>
          <p:cNvSpPr txBox="1"/>
          <p:nvPr/>
        </p:nvSpPr>
        <p:spPr>
          <a:xfrm>
            <a:off x="8927083" y="882650"/>
            <a:ext cx="2371090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dirty="0" sz="1400" b="1">
                <a:solidFill>
                  <a:srgbClr val="010027"/>
                </a:solidFill>
                <a:latin typeface="Arial"/>
                <a:cs typeface="Arial"/>
              </a:rPr>
              <a:t>…and</a:t>
            </a:r>
            <a:r>
              <a:rPr dirty="0" sz="1400" spc="-3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10027"/>
                </a:solidFill>
                <a:latin typeface="Arial"/>
                <a:cs typeface="Arial"/>
              </a:rPr>
              <a:t>Siemens</a:t>
            </a:r>
            <a:r>
              <a:rPr dirty="0" sz="1400" spc="-1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10027"/>
                </a:solidFill>
                <a:latin typeface="Arial"/>
                <a:cs typeface="Arial"/>
              </a:rPr>
              <a:t>is</a:t>
            </a:r>
            <a:r>
              <a:rPr dirty="0" sz="1400" spc="-1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400" spc="-10" b="1">
                <a:solidFill>
                  <a:srgbClr val="010027"/>
                </a:solidFill>
                <a:latin typeface="Arial"/>
                <a:cs typeface="Arial"/>
              </a:rPr>
              <a:t>allocating </a:t>
            </a:r>
            <a:r>
              <a:rPr dirty="0" sz="1400" b="1">
                <a:solidFill>
                  <a:srgbClr val="010027"/>
                </a:solidFill>
                <a:latin typeface="Arial"/>
                <a:cs typeface="Arial"/>
              </a:rPr>
              <a:t>resources</a:t>
            </a:r>
            <a:r>
              <a:rPr dirty="0" sz="1400" spc="-4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10027"/>
                </a:solidFill>
                <a:latin typeface="Arial"/>
                <a:cs typeface="Arial"/>
              </a:rPr>
              <a:t>into</a:t>
            </a:r>
            <a:r>
              <a:rPr dirty="0" sz="1400" spc="-3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10027"/>
                </a:solidFill>
                <a:latin typeface="Arial"/>
                <a:cs typeface="Arial"/>
              </a:rPr>
              <a:t>these</a:t>
            </a:r>
            <a:r>
              <a:rPr dirty="0" sz="1400" spc="-4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400" spc="-20" b="1">
                <a:solidFill>
                  <a:srgbClr val="010027"/>
                </a:solidFill>
                <a:latin typeface="Arial"/>
                <a:cs typeface="Arial"/>
              </a:rPr>
              <a:t>areas</a:t>
            </a:r>
            <a:endParaRPr sz="1400">
              <a:latin typeface="Arial"/>
              <a:cs typeface="Arial"/>
            </a:endParaRPr>
          </a:p>
        </p:txBody>
      </p:sp>
      <p:sp>
        <p:nvSpPr>
          <p:cNvPr id="96" name="object 96" descr=""/>
          <p:cNvSpPr txBox="1"/>
          <p:nvPr/>
        </p:nvSpPr>
        <p:spPr>
          <a:xfrm>
            <a:off x="9782809" y="1416811"/>
            <a:ext cx="68580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b="1">
                <a:solidFill>
                  <a:srgbClr val="03234D"/>
                </a:solidFill>
                <a:latin typeface="Arial"/>
                <a:cs typeface="Arial"/>
              </a:rPr>
              <a:t>R&amp;D</a:t>
            </a:r>
            <a:r>
              <a:rPr dirty="0" sz="900" spc="-10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900" b="1">
                <a:solidFill>
                  <a:srgbClr val="03234D"/>
                </a:solidFill>
                <a:latin typeface="Arial"/>
                <a:cs typeface="Arial"/>
              </a:rPr>
              <a:t>in</a:t>
            </a:r>
            <a:r>
              <a:rPr dirty="0" sz="900" spc="-15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900" b="1">
                <a:solidFill>
                  <a:srgbClr val="03234D"/>
                </a:solidFill>
                <a:latin typeface="Arial"/>
                <a:cs typeface="Arial"/>
              </a:rPr>
              <a:t>$</a:t>
            </a:r>
            <a:r>
              <a:rPr dirty="0" sz="900" spc="-10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900" spc="-25" b="1">
                <a:solidFill>
                  <a:srgbClr val="03234D"/>
                </a:solidFill>
                <a:latin typeface="Arial"/>
                <a:cs typeface="Arial"/>
              </a:rPr>
              <a:t>Bn</a:t>
            </a:r>
            <a:endParaRPr sz="900">
              <a:latin typeface="Arial"/>
              <a:cs typeface="Arial"/>
            </a:endParaRPr>
          </a:p>
        </p:txBody>
      </p:sp>
      <p:grpSp>
        <p:nvGrpSpPr>
          <p:cNvPr id="97" name="object 97" descr=""/>
          <p:cNvGrpSpPr/>
          <p:nvPr/>
        </p:nvGrpSpPr>
        <p:grpSpPr>
          <a:xfrm>
            <a:off x="5784341" y="1347977"/>
            <a:ext cx="2632710" cy="2266950"/>
            <a:chOff x="5784341" y="1347977"/>
            <a:chExt cx="2632710" cy="2266950"/>
          </a:xfrm>
        </p:grpSpPr>
        <p:sp>
          <p:nvSpPr>
            <p:cNvPr id="98" name="object 98" descr=""/>
            <p:cNvSpPr/>
            <p:nvPr/>
          </p:nvSpPr>
          <p:spPr>
            <a:xfrm>
              <a:off x="5784341" y="1347977"/>
              <a:ext cx="2632710" cy="855344"/>
            </a:xfrm>
            <a:custGeom>
              <a:avLst/>
              <a:gdLst/>
              <a:ahLst/>
              <a:cxnLst/>
              <a:rect l="l" t="t" r="r" b="b"/>
              <a:pathLst>
                <a:path w="2632709" h="855344">
                  <a:moveTo>
                    <a:pt x="2632710" y="0"/>
                  </a:moveTo>
                  <a:lnTo>
                    <a:pt x="0" y="0"/>
                  </a:lnTo>
                  <a:lnTo>
                    <a:pt x="0" y="854963"/>
                  </a:lnTo>
                  <a:lnTo>
                    <a:pt x="2632710" y="854963"/>
                  </a:lnTo>
                  <a:lnTo>
                    <a:pt x="2632710" y="0"/>
                  </a:lnTo>
                  <a:close/>
                </a:path>
              </a:pathLst>
            </a:custGeom>
            <a:solidFill>
              <a:srgbClr val="009999">
                <a:alpha val="65881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9" name="object 99" descr=""/>
            <p:cNvSpPr/>
            <p:nvPr/>
          </p:nvSpPr>
          <p:spPr>
            <a:xfrm>
              <a:off x="5784341" y="2205227"/>
              <a:ext cx="2632710" cy="719455"/>
            </a:xfrm>
            <a:custGeom>
              <a:avLst/>
              <a:gdLst/>
              <a:ahLst/>
              <a:cxnLst/>
              <a:rect l="l" t="t" r="r" b="b"/>
              <a:pathLst>
                <a:path w="2632709" h="719455">
                  <a:moveTo>
                    <a:pt x="2632710" y="0"/>
                  </a:moveTo>
                  <a:lnTo>
                    <a:pt x="0" y="0"/>
                  </a:lnTo>
                  <a:lnTo>
                    <a:pt x="0" y="719327"/>
                  </a:lnTo>
                  <a:lnTo>
                    <a:pt x="2632710" y="719327"/>
                  </a:lnTo>
                  <a:lnTo>
                    <a:pt x="2632710" y="0"/>
                  </a:lnTo>
                  <a:close/>
                </a:path>
              </a:pathLst>
            </a:custGeom>
            <a:solidFill>
              <a:srgbClr val="00C2B0">
                <a:alpha val="65881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0" name="object 100" descr=""/>
            <p:cNvSpPr/>
            <p:nvPr/>
          </p:nvSpPr>
          <p:spPr>
            <a:xfrm>
              <a:off x="5784341" y="2923794"/>
              <a:ext cx="2632710" cy="691515"/>
            </a:xfrm>
            <a:custGeom>
              <a:avLst/>
              <a:gdLst/>
              <a:ahLst/>
              <a:cxnLst/>
              <a:rect l="l" t="t" r="r" b="b"/>
              <a:pathLst>
                <a:path w="2632709" h="691514">
                  <a:moveTo>
                    <a:pt x="2632710" y="0"/>
                  </a:moveTo>
                  <a:lnTo>
                    <a:pt x="0" y="0"/>
                  </a:lnTo>
                  <a:lnTo>
                    <a:pt x="0" y="691134"/>
                  </a:lnTo>
                  <a:lnTo>
                    <a:pt x="2632710" y="691134"/>
                  </a:lnTo>
                  <a:lnTo>
                    <a:pt x="2632710" y="0"/>
                  </a:lnTo>
                  <a:close/>
                </a:path>
              </a:pathLst>
            </a:custGeom>
            <a:solidFill>
              <a:srgbClr val="00CE9D">
                <a:alpha val="65881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1" name="object 101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814059" y="3049523"/>
              <a:ext cx="251460" cy="251460"/>
            </a:xfrm>
            <a:prstGeom prst="rect">
              <a:avLst/>
            </a:prstGeom>
          </p:spPr>
        </p:pic>
        <p:pic>
          <p:nvPicPr>
            <p:cNvPr id="102" name="object 102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133081" y="1437893"/>
              <a:ext cx="251460" cy="252221"/>
            </a:xfrm>
            <a:prstGeom prst="rect">
              <a:avLst/>
            </a:prstGeom>
          </p:spPr>
        </p:pic>
        <p:pic>
          <p:nvPicPr>
            <p:cNvPr id="103" name="object 103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133081" y="2243327"/>
              <a:ext cx="251460" cy="252222"/>
            </a:xfrm>
            <a:prstGeom prst="rect">
              <a:avLst/>
            </a:prstGeom>
          </p:spPr>
        </p:pic>
        <p:pic>
          <p:nvPicPr>
            <p:cNvPr id="104" name="object 104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133081" y="3047238"/>
              <a:ext cx="251460" cy="253746"/>
            </a:xfrm>
            <a:prstGeom prst="rect">
              <a:avLst/>
            </a:prstGeom>
          </p:spPr>
        </p:pic>
      </p:grpSp>
      <p:sp>
        <p:nvSpPr>
          <p:cNvPr id="105" name="object 105" descr=""/>
          <p:cNvSpPr txBox="1"/>
          <p:nvPr/>
        </p:nvSpPr>
        <p:spPr>
          <a:xfrm>
            <a:off x="6117335" y="1364234"/>
            <a:ext cx="774065" cy="711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R="5080">
              <a:lnSpc>
                <a:spcPct val="100000"/>
              </a:lnSpc>
              <a:spcBef>
                <a:spcPts val="100"/>
              </a:spcBef>
            </a:pPr>
            <a:r>
              <a:rPr dirty="0" sz="900" spc="-10">
                <a:solidFill>
                  <a:srgbClr val="03234D"/>
                </a:solidFill>
                <a:latin typeface="Arial MT"/>
                <a:cs typeface="Arial MT"/>
              </a:rPr>
              <a:t>Smart infrastructure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investment</a:t>
            </a:r>
            <a:r>
              <a:rPr dirty="0" sz="900" spc="-3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 spc="-25">
                <a:solidFill>
                  <a:srgbClr val="03234D"/>
                </a:solidFill>
                <a:latin typeface="Arial MT"/>
                <a:cs typeface="Arial MT"/>
              </a:rPr>
              <a:t>in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Building</a:t>
            </a:r>
            <a:r>
              <a:rPr dirty="0" sz="900" spc="-1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X</a:t>
            </a:r>
            <a:r>
              <a:rPr dirty="0" sz="90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 spc="-25">
                <a:solidFill>
                  <a:srgbClr val="03234D"/>
                </a:solidFill>
                <a:latin typeface="Arial MT"/>
                <a:cs typeface="Arial MT"/>
              </a:rPr>
              <a:t>and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intelligent</a:t>
            </a:r>
            <a:r>
              <a:rPr dirty="0" sz="900" spc="-4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 spc="-10">
                <a:solidFill>
                  <a:srgbClr val="03234D"/>
                </a:solidFill>
                <a:latin typeface="Arial MT"/>
                <a:cs typeface="Arial MT"/>
              </a:rPr>
              <a:t>grids</a:t>
            </a:r>
            <a:endParaRPr sz="900">
              <a:latin typeface="Arial MT"/>
              <a:cs typeface="Arial MT"/>
            </a:endParaRPr>
          </a:p>
        </p:txBody>
      </p:sp>
      <p:grpSp>
        <p:nvGrpSpPr>
          <p:cNvPr id="106" name="object 106" descr=""/>
          <p:cNvGrpSpPr/>
          <p:nvPr/>
        </p:nvGrpSpPr>
        <p:grpSpPr>
          <a:xfrm>
            <a:off x="5804153" y="1437894"/>
            <a:ext cx="1546225" cy="1822450"/>
            <a:chOff x="5804153" y="1437894"/>
            <a:chExt cx="1546225" cy="1822450"/>
          </a:xfrm>
        </p:grpSpPr>
        <p:pic>
          <p:nvPicPr>
            <p:cNvPr id="107" name="object 107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814059" y="2243327"/>
              <a:ext cx="251460" cy="252222"/>
            </a:xfrm>
            <a:prstGeom prst="rect">
              <a:avLst/>
            </a:prstGeom>
          </p:spPr>
        </p:pic>
        <p:pic>
          <p:nvPicPr>
            <p:cNvPr id="108" name="object 108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804153" y="1437894"/>
              <a:ext cx="270510" cy="252221"/>
            </a:xfrm>
            <a:prstGeom prst="rect">
              <a:avLst/>
            </a:prstGeom>
          </p:spPr>
        </p:pic>
        <p:pic>
          <p:nvPicPr>
            <p:cNvPr id="109" name="object 109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855207" y="3090672"/>
              <a:ext cx="169163" cy="169163"/>
            </a:xfrm>
            <a:prstGeom prst="rect">
              <a:avLst/>
            </a:prstGeom>
          </p:spPr>
        </p:pic>
        <p:pic>
          <p:nvPicPr>
            <p:cNvPr id="110" name="object 110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169657" y="1484376"/>
              <a:ext cx="178307" cy="177546"/>
            </a:xfrm>
            <a:prstGeom prst="rect">
              <a:avLst/>
            </a:prstGeom>
          </p:spPr>
        </p:pic>
        <p:pic>
          <p:nvPicPr>
            <p:cNvPr id="111" name="object 111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166609" y="2263902"/>
              <a:ext cx="183642" cy="183641"/>
            </a:xfrm>
            <a:prstGeom prst="rect">
              <a:avLst/>
            </a:prstGeom>
          </p:spPr>
        </p:pic>
      </p:grpSp>
      <p:sp>
        <p:nvSpPr>
          <p:cNvPr id="112" name="object 112" descr=""/>
          <p:cNvSpPr txBox="1"/>
          <p:nvPr/>
        </p:nvSpPr>
        <p:spPr>
          <a:xfrm>
            <a:off x="6117335" y="2212847"/>
            <a:ext cx="96456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R="5080">
              <a:lnSpc>
                <a:spcPct val="100000"/>
              </a:lnSpc>
              <a:spcBef>
                <a:spcPts val="100"/>
              </a:spcBef>
            </a:pP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Investing</a:t>
            </a:r>
            <a:r>
              <a:rPr dirty="0" sz="900" spc="-4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900" spc="-25">
                <a:solidFill>
                  <a:srgbClr val="010027"/>
                </a:solidFill>
                <a:latin typeface="Arial MT"/>
                <a:cs typeface="Arial MT"/>
              </a:rPr>
              <a:t>in </a:t>
            </a:r>
            <a:r>
              <a:rPr dirty="0" sz="900" spc="-10">
                <a:solidFill>
                  <a:srgbClr val="010027"/>
                </a:solidFill>
                <a:latin typeface="Arial MT"/>
                <a:cs typeface="Arial MT"/>
              </a:rPr>
              <a:t>decarbonization, 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energy,</a:t>
            </a:r>
            <a:r>
              <a:rPr dirty="0" sz="900" spc="-2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900" spc="-25">
                <a:solidFill>
                  <a:srgbClr val="010027"/>
                </a:solidFill>
                <a:latin typeface="Arial MT"/>
                <a:cs typeface="Arial MT"/>
              </a:rPr>
              <a:t>and 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resource</a:t>
            </a:r>
            <a:r>
              <a:rPr dirty="0" sz="900" spc="-3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900" spc="-10">
                <a:solidFill>
                  <a:srgbClr val="010027"/>
                </a:solidFill>
                <a:latin typeface="Arial MT"/>
                <a:cs typeface="Arial MT"/>
              </a:rPr>
              <a:t>efficiency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113" name="object 113" descr=""/>
          <p:cNvSpPr txBox="1"/>
          <p:nvPr/>
        </p:nvSpPr>
        <p:spPr>
          <a:xfrm>
            <a:off x="7436611" y="1364234"/>
            <a:ext cx="965200" cy="845819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R="5080">
              <a:lnSpc>
                <a:spcPct val="99600"/>
              </a:lnSpc>
              <a:spcBef>
                <a:spcPts val="105"/>
              </a:spcBef>
            </a:pP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Emphasis</a:t>
            </a:r>
            <a:r>
              <a:rPr dirty="0" sz="900" spc="-3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900" spc="-25">
                <a:solidFill>
                  <a:srgbClr val="010027"/>
                </a:solidFill>
                <a:latin typeface="Arial MT"/>
                <a:cs typeface="Arial MT"/>
              </a:rPr>
              <a:t>on </a:t>
            </a:r>
            <a:r>
              <a:rPr dirty="0" sz="900" spc="-10">
                <a:solidFill>
                  <a:srgbClr val="010027"/>
                </a:solidFill>
                <a:latin typeface="Arial MT"/>
                <a:cs typeface="Arial MT"/>
              </a:rPr>
              <a:t>sustainable, equitable 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transportation,</a:t>
            </a:r>
            <a:r>
              <a:rPr dirty="0" sz="900" spc="-6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900" spc="-25">
                <a:solidFill>
                  <a:srgbClr val="010027"/>
                </a:solidFill>
                <a:latin typeface="Arial MT"/>
                <a:cs typeface="Arial MT"/>
              </a:rPr>
              <a:t>and </a:t>
            </a:r>
            <a:r>
              <a:rPr dirty="0" sz="900" spc="-10">
                <a:solidFill>
                  <a:srgbClr val="010027"/>
                </a:solidFill>
                <a:latin typeface="Arial MT"/>
                <a:cs typeface="Arial MT"/>
              </a:rPr>
              <a:t>personalized healthcare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114" name="object 114" descr=""/>
          <p:cNvSpPr txBox="1"/>
          <p:nvPr/>
        </p:nvSpPr>
        <p:spPr>
          <a:xfrm>
            <a:off x="7436611" y="2212847"/>
            <a:ext cx="718185" cy="711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R="5080">
              <a:lnSpc>
                <a:spcPct val="100000"/>
              </a:lnSpc>
              <a:spcBef>
                <a:spcPts val="100"/>
              </a:spcBef>
            </a:pPr>
            <a:r>
              <a:rPr dirty="0" sz="900" spc="-10">
                <a:solidFill>
                  <a:srgbClr val="010027"/>
                </a:solidFill>
                <a:latin typeface="Arial MT"/>
                <a:cs typeface="Arial MT"/>
              </a:rPr>
              <a:t>Renewed 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investment</a:t>
            </a:r>
            <a:r>
              <a:rPr dirty="0" sz="900" spc="-3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900" spc="-25">
                <a:solidFill>
                  <a:srgbClr val="010027"/>
                </a:solidFill>
                <a:latin typeface="Arial MT"/>
                <a:cs typeface="Arial MT"/>
              </a:rPr>
              <a:t>by </a:t>
            </a:r>
            <a:r>
              <a:rPr dirty="0" sz="900" spc="-10">
                <a:solidFill>
                  <a:srgbClr val="010027"/>
                </a:solidFill>
                <a:latin typeface="Arial MT"/>
                <a:cs typeface="Arial MT"/>
              </a:rPr>
              <a:t>governments 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worldwide</a:t>
            </a:r>
            <a:r>
              <a:rPr dirty="0" sz="900" spc="-5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900" spc="-25">
                <a:solidFill>
                  <a:srgbClr val="010027"/>
                </a:solidFill>
                <a:latin typeface="Arial MT"/>
                <a:cs typeface="Arial MT"/>
              </a:rPr>
              <a:t>in </a:t>
            </a:r>
            <a:r>
              <a:rPr dirty="0" sz="900" spc="-10">
                <a:solidFill>
                  <a:srgbClr val="010027"/>
                </a:solidFill>
                <a:latin typeface="Arial MT"/>
                <a:cs typeface="Arial MT"/>
              </a:rPr>
              <a:t>infrastructure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115" name="object 115" descr=""/>
          <p:cNvSpPr txBox="1"/>
          <p:nvPr/>
        </p:nvSpPr>
        <p:spPr>
          <a:xfrm>
            <a:off x="6117082" y="2993135"/>
            <a:ext cx="1084580" cy="57150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R="5080">
              <a:lnSpc>
                <a:spcPct val="99300"/>
              </a:lnSpc>
              <a:spcBef>
                <a:spcPts val="105"/>
              </a:spcBef>
            </a:pP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Labor</a:t>
            </a:r>
            <a:r>
              <a:rPr dirty="0" sz="900" spc="-2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900" spc="-10">
                <a:solidFill>
                  <a:srgbClr val="010027"/>
                </a:solidFill>
                <a:latin typeface="Arial MT"/>
                <a:cs typeface="Arial MT"/>
              </a:rPr>
              <a:t>shortages 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driving</a:t>
            </a:r>
            <a:r>
              <a:rPr dirty="0" sz="900" spc="-3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demand</a:t>
            </a:r>
            <a:r>
              <a:rPr dirty="0" sz="900" spc="-1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900" spc="-25">
                <a:solidFill>
                  <a:srgbClr val="010027"/>
                </a:solidFill>
                <a:latin typeface="Arial MT"/>
                <a:cs typeface="Arial MT"/>
              </a:rPr>
              <a:t>for 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efficient</a:t>
            </a:r>
            <a:r>
              <a:rPr dirty="0" sz="900" spc="-3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900" spc="-10">
                <a:solidFill>
                  <a:srgbClr val="010027"/>
                </a:solidFill>
                <a:latin typeface="Arial MT"/>
                <a:cs typeface="Arial MT"/>
              </a:rPr>
              <a:t>automation 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and</a:t>
            </a:r>
            <a:r>
              <a:rPr dirty="0" sz="900" spc="-2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process</a:t>
            </a:r>
            <a:r>
              <a:rPr dirty="0" sz="900" spc="-10">
                <a:solidFill>
                  <a:srgbClr val="010027"/>
                </a:solidFill>
                <a:latin typeface="Arial MT"/>
                <a:cs typeface="Arial MT"/>
              </a:rPr>
              <a:t> systems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116" name="object 116" descr=""/>
          <p:cNvSpPr txBox="1"/>
          <p:nvPr/>
        </p:nvSpPr>
        <p:spPr>
          <a:xfrm>
            <a:off x="7436611" y="2969259"/>
            <a:ext cx="88836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R="5080">
              <a:lnSpc>
                <a:spcPct val="100000"/>
              </a:lnSpc>
              <a:spcBef>
                <a:spcPts val="100"/>
              </a:spcBef>
            </a:pP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European</a:t>
            </a:r>
            <a:r>
              <a:rPr dirty="0" sz="90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 spc="-10">
                <a:solidFill>
                  <a:srgbClr val="03234D"/>
                </a:solidFill>
                <a:latin typeface="Arial MT"/>
                <a:cs typeface="Arial MT"/>
              </a:rPr>
              <a:t>energy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and</a:t>
            </a:r>
            <a:r>
              <a:rPr dirty="0" sz="90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input</a:t>
            </a:r>
            <a:r>
              <a:rPr dirty="0" sz="900" spc="-1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 spc="-10">
                <a:solidFill>
                  <a:srgbClr val="03234D"/>
                </a:solidFill>
                <a:latin typeface="Arial MT"/>
                <a:cs typeface="Arial MT"/>
              </a:rPr>
              <a:t>crisis exposing inefficiency</a:t>
            </a:r>
            <a:endParaRPr sz="900">
              <a:latin typeface="Arial MT"/>
              <a:cs typeface="Arial MT"/>
            </a:endParaRPr>
          </a:p>
        </p:txBody>
      </p:sp>
      <p:pic>
        <p:nvPicPr>
          <p:cNvPr id="117" name="object 117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643127" y="3696080"/>
            <a:ext cx="57150" cy="305181"/>
          </a:xfrm>
          <a:prstGeom prst="rect">
            <a:avLst/>
          </a:prstGeom>
        </p:spPr>
      </p:pic>
      <p:sp>
        <p:nvSpPr>
          <p:cNvPr id="118" name="object 118" descr=""/>
          <p:cNvSpPr txBox="1"/>
          <p:nvPr/>
        </p:nvSpPr>
        <p:spPr>
          <a:xfrm>
            <a:off x="743458" y="6323584"/>
            <a:ext cx="360997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Source:</a:t>
            </a:r>
            <a:r>
              <a:rPr dirty="0" sz="800" spc="-2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(Annual</a:t>
            </a:r>
            <a:r>
              <a:rPr dirty="0" sz="800" spc="-1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Report</a:t>
            </a:r>
            <a:r>
              <a:rPr dirty="0" sz="800" spc="-2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(Siemens,</a:t>
            </a:r>
            <a:r>
              <a:rPr dirty="0" sz="800" spc="-3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2022)),</a:t>
            </a:r>
            <a:r>
              <a:rPr dirty="0" sz="800" spc="-1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(Earnings</a:t>
            </a:r>
            <a:r>
              <a:rPr dirty="0" sz="800" spc="-1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Release</a:t>
            </a:r>
            <a:r>
              <a:rPr dirty="0" sz="800" spc="-2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(Siemens,</a:t>
            </a:r>
            <a:r>
              <a:rPr dirty="0" sz="800" spc="-2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 spc="-10">
                <a:solidFill>
                  <a:srgbClr val="010027"/>
                </a:solidFill>
                <a:latin typeface="Arial MT"/>
                <a:cs typeface="Arial MT"/>
              </a:rPr>
              <a:t>2022))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119" name="object 119" descr=""/>
          <p:cNvSpPr txBox="1"/>
          <p:nvPr/>
        </p:nvSpPr>
        <p:spPr>
          <a:xfrm>
            <a:off x="9378124" y="2843974"/>
            <a:ext cx="244475" cy="179070"/>
          </a:xfrm>
          <a:prstGeom prst="rect">
            <a:avLst/>
          </a:prstGeom>
          <a:solidFill>
            <a:srgbClr val="FFFFFF"/>
          </a:solidFill>
        </p:spPr>
        <p:txBody>
          <a:bodyPr wrap="square" lIns="0" tIns="17145" rIns="0" bIns="0" rtlCol="0" vert="horz">
            <a:spAutoFit/>
          </a:bodyPr>
          <a:lstStyle/>
          <a:p>
            <a:pPr marL="42545">
              <a:lnSpc>
                <a:spcPct val="100000"/>
              </a:lnSpc>
              <a:spcBef>
                <a:spcPts val="135"/>
              </a:spcBef>
            </a:pPr>
            <a:r>
              <a:rPr dirty="0" sz="900" spc="-25" b="1">
                <a:solidFill>
                  <a:srgbClr val="010027"/>
                </a:solidFill>
                <a:latin typeface="Arial"/>
                <a:cs typeface="Arial"/>
              </a:rPr>
              <a:t>2.6</a:t>
            </a:r>
            <a:endParaRPr sz="900">
              <a:latin typeface="Arial"/>
              <a:cs typeface="Arial"/>
            </a:endParaRPr>
          </a:p>
        </p:txBody>
      </p:sp>
      <p:sp>
        <p:nvSpPr>
          <p:cNvPr id="120" name="object 120" descr=""/>
          <p:cNvSpPr/>
          <p:nvPr/>
        </p:nvSpPr>
        <p:spPr>
          <a:xfrm>
            <a:off x="9387840" y="2448305"/>
            <a:ext cx="234950" cy="169545"/>
          </a:xfrm>
          <a:custGeom>
            <a:avLst/>
            <a:gdLst/>
            <a:ahLst/>
            <a:cxnLst/>
            <a:rect l="l" t="t" r="r" b="b"/>
            <a:pathLst>
              <a:path w="234950" h="169544">
                <a:moveTo>
                  <a:pt x="234696" y="0"/>
                </a:moveTo>
                <a:lnTo>
                  <a:pt x="0" y="0"/>
                </a:lnTo>
                <a:lnTo>
                  <a:pt x="0" y="169163"/>
                </a:lnTo>
                <a:lnTo>
                  <a:pt x="234696" y="169163"/>
                </a:lnTo>
                <a:lnTo>
                  <a:pt x="23469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1" name="object 121" descr=""/>
          <p:cNvSpPr txBox="1"/>
          <p:nvPr/>
        </p:nvSpPr>
        <p:spPr>
          <a:xfrm>
            <a:off x="9236202" y="2448052"/>
            <a:ext cx="52768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0795">
              <a:lnSpc>
                <a:spcPct val="100000"/>
              </a:lnSpc>
              <a:spcBef>
                <a:spcPts val="100"/>
              </a:spcBef>
            </a:pPr>
            <a:r>
              <a:rPr dirty="0" sz="900" spc="-25" b="1">
                <a:solidFill>
                  <a:srgbClr val="010027"/>
                </a:solidFill>
                <a:latin typeface="Arial"/>
                <a:cs typeface="Arial"/>
              </a:rPr>
              <a:t>0.7</a:t>
            </a:r>
            <a:endParaRPr sz="900">
              <a:latin typeface="Arial"/>
              <a:cs typeface="Arial"/>
            </a:endParaRPr>
          </a:p>
        </p:txBody>
      </p:sp>
      <p:sp>
        <p:nvSpPr>
          <p:cNvPr id="122" name="object 122" descr=""/>
          <p:cNvSpPr/>
          <p:nvPr/>
        </p:nvSpPr>
        <p:spPr>
          <a:xfrm>
            <a:off x="9382506" y="2234183"/>
            <a:ext cx="235585" cy="170180"/>
          </a:xfrm>
          <a:custGeom>
            <a:avLst/>
            <a:gdLst/>
            <a:ahLst/>
            <a:cxnLst/>
            <a:rect l="l" t="t" r="r" b="b"/>
            <a:pathLst>
              <a:path w="235584" h="170180">
                <a:moveTo>
                  <a:pt x="235457" y="0"/>
                </a:moveTo>
                <a:lnTo>
                  <a:pt x="0" y="0"/>
                </a:lnTo>
                <a:lnTo>
                  <a:pt x="0" y="169925"/>
                </a:lnTo>
                <a:lnTo>
                  <a:pt x="235457" y="169925"/>
                </a:lnTo>
                <a:lnTo>
                  <a:pt x="23545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3" name="object 123" descr=""/>
          <p:cNvSpPr txBox="1"/>
          <p:nvPr/>
        </p:nvSpPr>
        <p:spPr>
          <a:xfrm>
            <a:off x="9382506" y="2261616"/>
            <a:ext cx="235585" cy="1143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900"/>
              </a:lnSpc>
            </a:pPr>
            <a:r>
              <a:rPr dirty="0" sz="900" spc="-25" b="1">
                <a:solidFill>
                  <a:srgbClr val="010027"/>
                </a:solidFill>
                <a:latin typeface="Arial"/>
                <a:cs typeface="Arial"/>
              </a:rPr>
              <a:t>0.4</a:t>
            </a:r>
            <a:endParaRPr sz="900">
              <a:latin typeface="Arial"/>
              <a:cs typeface="Arial"/>
            </a:endParaRPr>
          </a:p>
        </p:txBody>
      </p:sp>
      <p:sp>
        <p:nvSpPr>
          <p:cNvPr id="124" name="object 124" descr=""/>
          <p:cNvSpPr txBox="1"/>
          <p:nvPr/>
        </p:nvSpPr>
        <p:spPr>
          <a:xfrm>
            <a:off x="9382506" y="1920239"/>
            <a:ext cx="235585" cy="169545"/>
          </a:xfrm>
          <a:prstGeom prst="rect">
            <a:avLst/>
          </a:prstGeom>
          <a:solidFill>
            <a:srgbClr val="FFFFFF"/>
          </a:solidFill>
        </p:spPr>
        <p:txBody>
          <a:bodyPr wrap="square" lIns="0" tIns="1206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dirty="0" sz="900" spc="-25" b="1">
                <a:solidFill>
                  <a:srgbClr val="010027"/>
                </a:solidFill>
                <a:latin typeface="Arial"/>
                <a:cs typeface="Arial"/>
              </a:rPr>
              <a:t>1.9</a:t>
            </a:r>
            <a:endParaRPr sz="900">
              <a:latin typeface="Arial"/>
              <a:cs typeface="Arial"/>
            </a:endParaRPr>
          </a:p>
        </p:txBody>
      </p:sp>
      <p:sp>
        <p:nvSpPr>
          <p:cNvPr id="125" name="object 125" descr=""/>
          <p:cNvSpPr/>
          <p:nvPr/>
        </p:nvSpPr>
        <p:spPr>
          <a:xfrm>
            <a:off x="9382506" y="1634489"/>
            <a:ext cx="235585" cy="169545"/>
          </a:xfrm>
          <a:custGeom>
            <a:avLst/>
            <a:gdLst/>
            <a:ahLst/>
            <a:cxnLst/>
            <a:rect l="l" t="t" r="r" b="b"/>
            <a:pathLst>
              <a:path w="235584" h="169544">
                <a:moveTo>
                  <a:pt x="235457" y="0"/>
                </a:moveTo>
                <a:lnTo>
                  <a:pt x="0" y="0"/>
                </a:lnTo>
                <a:lnTo>
                  <a:pt x="0" y="169163"/>
                </a:lnTo>
                <a:lnTo>
                  <a:pt x="235457" y="169163"/>
                </a:lnTo>
                <a:lnTo>
                  <a:pt x="23545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6" name="object 126" descr=""/>
          <p:cNvSpPr txBox="1"/>
          <p:nvPr/>
        </p:nvSpPr>
        <p:spPr>
          <a:xfrm>
            <a:off x="9408414" y="1633982"/>
            <a:ext cx="18478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 b="1">
                <a:solidFill>
                  <a:srgbClr val="010027"/>
                </a:solidFill>
                <a:latin typeface="Arial"/>
                <a:cs typeface="Arial"/>
              </a:rPr>
              <a:t>0.2</a:t>
            </a:r>
            <a:endParaRPr sz="900">
              <a:latin typeface="Arial"/>
              <a:cs typeface="Arial"/>
            </a:endParaRPr>
          </a:p>
        </p:txBody>
      </p:sp>
      <p:sp>
        <p:nvSpPr>
          <p:cNvPr id="127" name="object 127" descr=""/>
          <p:cNvSpPr txBox="1"/>
          <p:nvPr/>
        </p:nvSpPr>
        <p:spPr>
          <a:xfrm>
            <a:off x="10669523" y="1359915"/>
            <a:ext cx="25146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0" b="1">
                <a:solidFill>
                  <a:srgbClr val="010027"/>
                </a:solidFill>
                <a:latin typeface="Arial"/>
                <a:cs typeface="Arial"/>
              </a:rPr>
              <a:t>&gt;6.0</a:t>
            </a:r>
            <a:endParaRPr sz="900">
              <a:latin typeface="Arial"/>
              <a:cs typeface="Arial"/>
            </a:endParaRPr>
          </a:p>
        </p:txBody>
      </p:sp>
      <p:sp>
        <p:nvSpPr>
          <p:cNvPr id="128" name="object 128" descr=""/>
          <p:cNvSpPr txBox="1"/>
          <p:nvPr/>
        </p:nvSpPr>
        <p:spPr>
          <a:xfrm>
            <a:off x="9373616" y="3359587"/>
            <a:ext cx="1610995" cy="1282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994"/>
              </a:lnSpc>
              <a:tabLst>
                <a:tab pos="1279525" algn="l"/>
              </a:tabLst>
            </a:pPr>
            <a:r>
              <a:rPr dirty="0" sz="900" spc="-20">
                <a:solidFill>
                  <a:srgbClr val="010027"/>
                </a:solidFill>
                <a:latin typeface="Arial MT"/>
                <a:cs typeface="Arial MT"/>
              </a:rPr>
              <a:t>2022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	</a:t>
            </a:r>
            <a:r>
              <a:rPr dirty="0" sz="900" spc="-10">
                <a:solidFill>
                  <a:srgbClr val="010027"/>
                </a:solidFill>
                <a:latin typeface="Arial MT"/>
                <a:cs typeface="Arial MT"/>
              </a:rPr>
              <a:t>2023E</a:t>
            </a:r>
            <a:endParaRPr sz="900">
              <a:latin typeface="Arial MT"/>
              <a:cs typeface="Arial MT"/>
            </a:endParaRPr>
          </a:p>
        </p:txBody>
      </p:sp>
      <p:grpSp>
        <p:nvGrpSpPr>
          <p:cNvPr id="129" name="object 129" descr=""/>
          <p:cNvGrpSpPr/>
          <p:nvPr/>
        </p:nvGrpSpPr>
        <p:grpSpPr>
          <a:xfrm>
            <a:off x="9295638" y="3642359"/>
            <a:ext cx="340360" cy="57150"/>
            <a:chOff x="9295638" y="3642359"/>
            <a:chExt cx="340360" cy="57150"/>
          </a:xfrm>
        </p:grpSpPr>
        <p:sp>
          <p:nvSpPr>
            <p:cNvPr id="130" name="object 130" descr=""/>
            <p:cNvSpPr/>
            <p:nvPr/>
          </p:nvSpPr>
          <p:spPr>
            <a:xfrm>
              <a:off x="9295638" y="3642359"/>
              <a:ext cx="58419" cy="57150"/>
            </a:xfrm>
            <a:custGeom>
              <a:avLst/>
              <a:gdLst/>
              <a:ahLst/>
              <a:cxnLst/>
              <a:rect l="l" t="t" r="r" b="b"/>
              <a:pathLst>
                <a:path w="58420" h="57150">
                  <a:moveTo>
                    <a:pt x="57911" y="0"/>
                  </a:moveTo>
                  <a:lnTo>
                    <a:pt x="0" y="0"/>
                  </a:lnTo>
                  <a:lnTo>
                    <a:pt x="0" y="57150"/>
                  </a:lnTo>
                  <a:lnTo>
                    <a:pt x="57911" y="57150"/>
                  </a:lnTo>
                  <a:lnTo>
                    <a:pt x="57911" y="0"/>
                  </a:lnTo>
                  <a:close/>
                </a:path>
              </a:pathLst>
            </a:custGeom>
            <a:solidFill>
              <a:srgbClr val="0100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1" name="object 131" descr=""/>
            <p:cNvSpPr/>
            <p:nvPr/>
          </p:nvSpPr>
          <p:spPr>
            <a:xfrm>
              <a:off x="9578340" y="3642359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>
                  <a:moveTo>
                    <a:pt x="57150" y="0"/>
                  </a:moveTo>
                  <a:lnTo>
                    <a:pt x="0" y="0"/>
                  </a:lnTo>
                  <a:lnTo>
                    <a:pt x="0" y="57150"/>
                  </a:lnTo>
                  <a:lnTo>
                    <a:pt x="57150" y="57150"/>
                  </a:lnTo>
                  <a:lnTo>
                    <a:pt x="57150" y="0"/>
                  </a:lnTo>
                  <a:close/>
                </a:path>
              </a:pathLst>
            </a:custGeom>
            <a:solidFill>
              <a:srgbClr val="009999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2" name="object 132" descr=""/>
          <p:cNvSpPr txBox="1"/>
          <p:nvPr/>
        </p:nvSpPr>
        <p:spPr>
          <a:xfrm>
            <a:off x="6480809" y="3559053"/>
            <a:ext cx="3312795" cy="598805"/>
          </a:xfrm>
          <a:prstGeom prst="rect">
            <a:avLst/>
          </a:prstGeom>
        </p:spPr>
        <p:txBody>
          <a:bodyPr wrap="square" lIns="0" tIns="34290" rIns="0" bIns="0" rtlCol="0" vert="horz">
            <a:spAutoFit/>
          </a:bodyPr>
          <a:lstStyle/>
          <a:p>
            <a:pPr algn="r" marR="17145">
              <a:lnSpc>
                <a:spcPct val="100000"/>
              </a:lnSpc>
              <a:spcBef>
                <a:spcPts val="270"/>
              </a:spcBef>
              <a:tabLst>
                <a:tab pos="281940" algn="l"/>
              </a:tabLst>
            </a:pPr>
            <a:r>
              <a:rPr dirty="0" sz="900" spc="-25">
                <a:solidFill>
                  <a:srgbClr val="010027"/>
                </a:solidFill>
                <a:latin typeface="Arial MT"/>
                <a:cs typeface="Arial MT"/>
              </a:rPr>
              <a:t>DI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	</a:t>
            </a:r>
            <a:r>
              <a:rPr dirty="0" sz="900" spc="-25">
                <a:solidFill>
                  <a:srgbClr val="010027"/>
                </a:solidFill>
                <a:latin typeface="Arial MT"/>
                <a:cs typeface="Arial MT"/>
              </a:rPr>
              <a:t>SI</a:t>
            </a:r>
            <a:endParaRPr sz="9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260"/>
              </a:spcBef>
            </a:pPr>
            <a:r>
              <a:rPr dirty="0" sz="1400" b="1">
                <a:solidFill>
                  <a:srgbClr val="010027"/>
                </a:solidFill>
                <a:latin typeface="Arial"/>
                <a:cs typeface="Arial"/>
              </a:rPr>
              <a:t>…that</a:t>
            </a:r>
            <a:r>
              <a:rPr dirty="0" sz="1400" spc="-3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10027"/>
                </a:solidFill>
                <a:latin typeface="Arial"/>
                <a:cs typeface="Arial"/>
              </a:rPr>
              <a:t>has</a:t>
            </a:r>
            <a:r>
              <a:rPr dirty="0" sz="1400" spc="-2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10027"/>
                </a:solidFill>
                <a:latin typeface="Arial"/>
                <a:cs typeface="Arial"/>
              </a:rPr>
              <a:t>seen</a:t>
            </a:r>
            <a:r>
              <a:rPr dirty="0" sz="1400" spc="-3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10027"/>
                </a:solidFill>
                <a:latin typeface="Arial"/>
                <a:cs typeface="Arial"/>
              </a:rPr>
              <a:t>steady</a:t>
            </a:r>
            <a:r>
              <a:rPr dirty="0" sz="1400" spc="-4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10027"/>
                </a:solidFill>
                <a:latin typeface="Arial"/>
                <a:cs typeface="Arial"/>
              </a:rPr>
              <a:t>revenue</a:t>
            </a:r>
            <a:r>
              <a:rPr dirty="0" sz="1400" spc="-2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400" spc="-10" b="1">
                <a:solidFill>
                  <a:srgbClr val="010027"/>
                </a:solidFill>
                <a:latin typeface="Arial"/>
                <a:cs typeface="Arial"/>
              </a:rPr>
              <a:t>growth</a:t>
            </a:r>
            <a:endParaRPr sz="1400">
              <a:latin typeface="Arial"/>
              <a:cs typeface="Arial"/>
            </a:endParaRPr>
          </a:p>
          <a:p>
            <a:pPr marL="48260">
              <a:lnSpc>
                <a:spcPct val="100000"/>
              </a:lnSpc>
              <a:spcBef>
                <a:spcPts val="240"/>
              </a:spcBef>
            </a:pPr>
            <a:r>
              <a:rPr dirty="0" sz="900" spc="-10">
                <a:solidFill>
                  <a:srgbClr val="010027"/>
                </a:solidFill>
                <a:latin typeface="Arial MT"/>
                <a:cs typeface="Arial MT"/>
              </a:rPr>
              <a:t>$90,000</a:t>
            </a:r>
            <a:endParaRPr sz="900">
              <a:latin typeface="Arial MT"/>
              <a:cs typeface="Arial MT"/>
            </a:endParaRPr>
          </a:p>
        </p:txBody>
      </p:sp>
      <p:grpSp>
        <p:nvGrpSpPr>
          <p:cNvPr id="133" name="object 133" descr=""/>
          <p:cNvGrpSpPr/>
          <p:nvPr/>
        </p:nvGrpSpPr>
        <p:grpSpPr>
          <a:xfrm>
            <a:off x="9854183" y="3642359"/>
            <a:ext cx="799465" cy="57150"/>
            <a:chOff x="9854183" y="3642359"/>
            <a:chExt cx="799465" cy="57150"/>
          </a:xfrm>
        </p:grpSpPr>
        <p:sp>
          <p:nvSpPr>
            <p:cNvPr id="134" name="object 134" descr=""/>
            <p:cNvSpPr/>
            <p:nvPr/>
          </p:nvSpPr>
          <p:spPr>
            <a:xfrm>
              <a:off x="9854183" y="3642359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>
                  <a:moveTo>
                    <a:pt x="57150" y="0"/>
                  </a:moveTo>
                  <a:lnTo>
                    <a:pt x="0" y="0"/>
                  </a:lnTo>
                  <a:lnTo>
                    <a:pt x="0" y="57150"/>
                  </a:lnTo>
                  <a:lnTo>
                    <a:pt x="57150" y="57150"/>
                  </a:lnTo>
                  <a:lnTo>
                    <a:pt x="57150" y="0"/>
                  </a:lnTo>
                  <a:close/>
                </a:path>
              </a:pathLst>
            </a:custGeom>
            <a:solidFill>
              <a:srgbClr val="00C2B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5" name="object 135" descr=""/>
            <p:cNvSpPr/>
            <p:nvPr/>
          </p:nvSpPr>
          <p:spPr>
            <a:xfrm>
              <a:off x="10206227" y="3642359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>
                  <a:moveTo>
                    <a:pt x="57150" y="0"/>
                  </a:moveTo>
                  <a:lnTo>
                    <a:pt x="0" y="0"/>
                  </a:lnTo>
                  <a:lnTo>
                    <a:pt x="0" y="57150"/>
                  </a:lnTo>
                  <a:lnTo>
                    <a:pt x="57150" y="57150"/>
                  </a:lnTo>
                  <a:lnTo>
                    <a:pt x="57150" y="0"/>
                  </a:lnTo>
                  <a:close/>
                </a:path>
              </a:pathLst>
            </a:custGeom>
            <a:solidFill>
              <a:srgbClr val="00CE9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6" name="object 136" descr=""/>
            <p:cNvSpPr/>
            <p:nvPr/>
          </p:nvSpPr>
          <p:spPr>
            <a:xfrm>
              <a:off x="10596371" y="3642359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>
                  <a:moveTo>
                    <a:pt x="57150" y="0"/>
                  </a:moveTo>
                  <a:lnTo>
                    <a:pt x="0" y="0"/>
                  </a:lnTo>
                  <a:lnTo>
                    <a:pt x="0" y="57150"/>
                  </a:lnTo>
                  <a:lnTo>
                    <a:pt x="57150" y="57150"/>
                  </a:lnTo>
                  <a:lnTo>
                    <a:pt x="57150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7" name="object 137" descr=""/>
          <p:cNvSpPr txBox="1"/>
          <p:nvPr/>
        </p:nvSpPr>
        <p:spPr>
          <a:xfrm>
            <a:off x="9923526" y="3580638"/>
            <a:ext cx="115570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64490" algn="l"/>
                <a:tab pos="754380" algn="l"/>
              </a:tabLst>
            </a:pPr>
            <a:r>
              <a:rPr dirty="0" sz="900" spc="-25">
                <a:solidFill>
                  <a:srgbClr val="010027"/>
                </a:solidFill>
                <a:latin typeface="Arial MT"/>
                <a:cs typeface="Arial MT"/>
              </a:rPr>
              <a:t>MO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	</a:t>
            </a:r>
            <a:r>
              <a:rPr dirty="0" sz="900" spc="-25">
                <a:solidFill>
                  <a:srgbClr val="010027"/>
                </a:solidFill>
                <a:latin typeface="Arial MT"/>
                <a:cs typeface="Arial MT"/>
              </a:rPr>
              <a:t>SHL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	</a:t>
            </a:r>
            <a:r>
              <a:rPr dirty="0" sz="900" spc="-10">
                <a:solidFill>
                  <a:srgbClr val="010027"/>
                </a:solidFill>
                <a:latin typeface="Arial MT"/>
                <a:cs typeface="Arial MT"/>
              </a:rPr>
              <a:t>T/Other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138" name="object 138" descr=""/>
          <p:cNvSpPr/>
          <p:nvPr/>
        </p:nvSpPr>
        <p:spPr>
          <a:xfrm>
            <a:off x="9131807" y="3349752"/>
            <a:ext cx="2004060" cy="172720"/>
          </a:xfrm>
          <a:custGeom>
            <a:avLst/>
            <a:gdLst/>
            <a:ahLst/>
            <a:cxnLst/>
            <a:rect l="l" t="t" r="r" b="b"/>
            <a:pathLst>
              <a:path w="2004059" h="172720">
                <a:moveTo>
                  <a:pt x="2004059" y="0"/>
                </a:moveTo>
                <a:lnTo>
                  <a:pt x="0" y="0"/>
                </a:lnTo>
                <a:lnTo>
                  <a:pt x="0" y="172212"/>
                </a:lnTo>
                <a:lnTo>
                  <a:pt x="2004059" y="172212"/>
                </a:lnTo>
                <a:lnTo>
                  <a:pt x="200405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9" name="object 139" descr=""/>
          <p:cNvSpPr txBox="1"/>
          <p:nvPr/>
        </p:nvSpPr>
        <p:spPr>
          <a:xfrm>
            <a:off x="9322816" y="3325876"/>
            <a:ext cx="35433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>
                <a:solidFill>
                  <a:srgbClr val="03234D"/>
                </a:solidFill>
                <a:latin typeface="Arial MT"/>
                <a:cs typeface="Arial MT"/>
              </a:rPr>
              <a:t>2022A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140" name="object 140" descr=""/>
          <p:cNvSpPr txBox="1"/>
          <p:nvPr/>
        </p:nvSpPr>
        <p:spPr>
          <a:xfrm>
            <a:off x="10657078" y="3325876"/>
            <a:ext cx="35433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>
                <a:solidFill>
                  <a:srgbClr val="03234D"/>
                </a:solidFill>
                <a:latin typeface="Arial MT"/>
                <a:cs typeface="Arial MT"/>
              </a:rPr>
              <a:t>2023E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141" name="object 141" descr=""/>
          <p:cNvSpPr txBox="1"/>
          <p:nvPr/>
        </p:nvSpPr>
        <p:spPr>
          <a:xfrm>
            <a:off x="8644635" y="6326632"/>
            <a:ext cx="311340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i="1">
                <a:solidFill>
                  <a:srgbClr val="010027"/>
                </a:solidFill>
                <a:latin typeface="Arial"/>
                <a:cs typeface="Arial"/>
              </a:rPr>
              <a:t>Note:</a:t>
            </a:r>
            <a:r>
              <a:rPr dirty="0" sz="800" spc="-5" i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800" i="1">
                <a:solidFill>
                  <a:srgbClr val="010027"/>
                </a:solidFill>
                <a:latin typeface="Arial"/>
                <a:cs typeface="Arial"/>
              </a:rPr>
              <a:t>Expressed in</a:t>
            </a:r>
            <a:r>
              <a:rPr dirty="0" sz="800" spc="-10" i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800" i="1">
                <a:solidFill>
                  <a:srgbClr val="010027"/>
                </a:solidFill>
                <a:latin typeface="Arial"/>
                <a:cs typeface="Arial"/>
              </a:rPr>
              <a:t>USD</a:t>
            </a:r>
            <a:r>
              <a:rPr dirty="0" sz="800" spc="-10" i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800" i="1">
                <a:solidFill>
                  <a:srgbClr val="010027"/>
                </a:solidFill>
                <a:latin typeface="Arial"/>
                <a:cs typeface="Arial"/>
              </a:rPr>
              <a:t>with</a:t>
            </a:r>
            <a:r>
              <a:rPr dirty="0" sz="800" spc="-15" i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800" i="1">
                <a:solidFill>
                  <a:srgbClr val="010027"/>
                </a:solidFill>
                <a:latin typeface="Arial"/>
                <a:cs typeface="Arial"/>
              </a:rPr>
              <a:t>a</a:t>
            </a:r>
            <a:r>
              <a:rPr dirty="0" sz="800" spc="-10" i="1">
                <a:solidFill>
                  <a:srgbClr val="010027"/>
                </a:solidFill>
                <a:latin typeface="Arial"/>
                <a:cs typeface="Arial"/>
              </a:rPr>
              <a:t> conversion</a:t>
            </a:r>
            <a:r>
              <a:rPr dirty="0" sz="800" spc="5" i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800" i="1">
                <a:solidFill>
                  <a:srgbClr val="010027"/>
                </a:solidFill>
                <a:latin typeface="Arial"/>
                <a:cs typeface="Arial"/>
              </a:rPr>
              <a:t>rate</a:t>
            </a:r>
            <a:r>
              <a:rPr dirty="0" sz="800" spc="-15" i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800" i="1">
                <a:solidFill>
                  <a:srgbClr val="010027"/>
                </a:solidFill>
                <a:latin typeface="Arial"/>
                <a:cs typeface="Arial"/>
              </a:rPr>
              <a:t>of</a:t>
            </a:r>
            <a:r>
              <a:rPr dirty="0" sz="800" spc="-5" i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800" i="1">
                <a:solidFill>
                  <a:srgbClr val="010027"/>
                </a:solidFill>
                <a:latin typeface="Arial"/>
                <a:cs typeface="Arial"/>
              </a:rPr>
              <a:t>0.94 as</a:t>
            </a:r>
            <a:r>
              <a:rPr dirty="0" sz="800" spc="-10" i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800" i="1">
                <a:solidFill>
                  <a:srgbClr val="010027"/>
                </a:solidFill>
                <a:latin typeface="Arial"/>
                <a:cs typeface="Arial"/>
              </a:rPr>
              <a:t>of</a:t>
            </a:r>
            <a:r>
              <a:rPr dirty="0" sz="800" spc="-5" i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800" spc="-10" i="1">
                <a:solidFill>
                  <a:srgbClr val="010027"/>
                </a:solidFill>
                <a:latin typeface="Arial"/>
                <a:cs typeface="Arial"/>
              </a:rPr>
              <a:t>2/20/23</a:t>
            </a:r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1803126" y="6462776"/>
            <a:ext cx="173355" cy="1854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50" spc="-25">
                <a:solidFill>
                  <a:srgbClr val="03234D"/>
                </a:solidFill>
                <a:latin typeface="Tahoma"/>
                <a:cs typeface="Tahoma"/>
              </a:rPr>
              <a:t>14</a:t>
            </a:r>
            <a:endParaRPr sz="1050">
              <a:latin typeface="Tahoma"/>
              <a:cs typeface="Tahoma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122407" y="291889"/>
            <a:ext cx="1434083" cy="238419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39698" y="768858"/>
            <a:ext cx="10917174" cy="19050"/>
          </a:xfrm>
          <a:prstGeom prst="rect">
            <a:avLst/>
          </a:prstGeom>
        </p:spPr>
      </p:pic>
      <p:grpSp>
        <p:nvGrpSpPr>
          <p:cNvPr id="5" name="object 5" descr=""/>
          <p:cNvGrpSpPr/>
          <p:nvPr/>
        </p:nvGrpSpPr>
        <p:grpSpPr>
          <a:xfrm>
            <a:off x="0" y="6496050"/>
            <a:ext cx="12192000" cy="361950"/>
            <a:chOff x="0" y="6496050"/>
            <a:chExt cx="12192000" cy="361950"/>
          </a:xfrm>
        </p:grpSpPr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6694931"/>
              <a:ext cx="12192000" cy="163068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7887" y="6496050"/>
              <a:ext cx="3054858" cy="361949"/>
            </a:xfrm>
            <a:prstGeom prst="rect">
              <a:avLst/>
            </a:prstGeom>
          </p:spPr>
        </p:pic>
      </p:grpSp>
      <p:sp>
        <p:nvSpPr>
          <p:cNvPr id="8" name="object 8" descr=""/>
          <p:cNvSpPr txBox="1"/>
          <p:nvPr/>
        </p:nvSpPr>
        <p:spPr>
          <a:xfrm>
            <a:off x="2601976" y="6504940"/>
            <a:ext cx="569595" cy="293370"/>
          </a:xfrm>
          <a:prstGeom prst="rect">
            <a:avLst/>
          </a:prstGeom>
        </p:spPr>
        <p:txBody>
          <a:bodyPr wrap="square" lIns="0" tIns="65404" rIns="0" bIns="0" rtlCol="0" vert="horz">
            <a:spAutoFit/>
          </a:bodyPr>
          <a:lstStyle/>
          <a:p>
            <a:pPr marL="41910" marR="30480" indent="-3810">
              <a:lnSpc>
                <a:spcPct val="67100"/>
              </a:lnSpc>
              <a:spcBef>
                <a:spcPts val="515"/>
              </a:spcBef>
            </a:pPr>
            <a:r>
              <a:rPr dirty="0" sz="1050" spc="-10" b="1">
                <a:solidFill>
                  <a:srgbClr val="FFFFFF"/>
                </a:solidFill>
                <a:latin typeface="Calibri"/>
                <a:cs typeface="Calibri"/>
              </a:rPr>
              <a:t>Industry </a:t>
            </a:r>
            <a:r>
              <a:rPr dirty="0" baseline="-21164" sz="1575" spc="-315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050" spc="-210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baseline="-21164" sz="1575" spc="-315" b="1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dirty="0" sz="1050" spc="-210" b="1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dirty="0" baseline="-21164" sz="1575" spc="-315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050" spc="-210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baseline="-21164" sz="1575" spc="-315" b="1">
                <a:solidFill>
                  <a:srgbClr val="FFFFFF"/>
                </a:solidFill>
                <a:latin typeface="Calibri"/>
                <a:cs typeface="Calibri"/>
              </a:rPr>
              <a:t>ly</a:t>
            </a:r>
            <a:r>
              <a:rPr dirty="0" sz="1050" spc="-210" b="1">
                <a:solidFill>
                  <a:srgbClr val="FFFFFF"/>
                </a:solidFill>
                <a:latin typeface="Calibri"/>
                <a:cs typeface="Calibri"/>
              </a:rPr>
              <a:t>ly</a:t>
            </a:r>
            <a:r>
              <a:rPr dirty="0" baseline="-21164" sz="1575" spc="-315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sz="1050" spc="-210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baseline="-21164" sz="1575" spc="-315" b="1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dirty="0" sz="1050" spc="-210" b="1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1041653" y="6504940"/>
            <a:ext cx="657860" cy="293370"/>
          </a:xfrm>
          <a:prstGeom prst="rect">
            <a:avLst/>
          </a:prstGeom>
        </p:spPr>
        <p:txBody>
          <a:bodyPr wrap="square" lIns="0" tIns="65404" rIns="0" bIns="0" rtlCol="0" vert="horz">
            <a:spAutoFit/>
          </a:bodyPr>
          <a:lstStyle/>
          <a:p>
            <a:pPr marL="38735" marR="30480" indent="-1270">
              <a:lnSpc>
                <a:spcPct val="67100"/>
              </a:lnSpc>
              <a:spcBef>
                <a:spcPts val="515"/>
              </a:spcBef>
            </a:pPr>
            <a:r>
              <a:rPr dirty="0" sz="1050" spc="-10" b="1">
                <a:solidFill>
                  <a:srgbClr val="FFFFFF"/>
                </a:solidFill>
                <a:latin typeface="Calibri"/>
                <a:cs typeface="Calibri"/>
              </a:rPr>
              <a:t>Executive </a:t>
            </a:r>
            <a:r>
              <a:rPr dirty="0" baseline="-21164" sz="1575" spc="-427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sz="1050" spc="-285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baseline="-21164" sz="1575" spc="-427" b="1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dirty="0" sz="1050" spc="-285" b="1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dirty="0" baseline="-21164" sz="1575" spc="-427" b="1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dirty="0" sz="1050" spc="-285" b="1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dirty="0" baseline="-21164" sz="1575" spc="-427" b="1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dirty="0" sz="1050" spc="-285" b="1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dirty="0" baseline="-21164" sz="1575" spc="-427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050" spc="-285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baseline="-21164" sz="1575" spc="-427" b="1">
                <a:solidFill>
                  <a:srgbClr val="FFFFFF"/>
                </a:solidFill>
                <a:latin typeface="Calibri"/>
                <a:cs typeface="Calibri"/>
              </a:rPr>
              <a:t>ry</a:t>
            </a:r>
            <a:r>
              <a:rPr dirty="0" sz="1050" spc="-285" b="1">
                <a:solidFill>
                  <a:srgbClr val="FFFFFF"/>
                </a:solidFill>
                <a:latin typeface="Calibri"/>
                <a:cs typeface="Calibri"/>
              </a:rPr>
              <a:t>ry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0" name="object 10" descr=""/>
          <p:cNvSpPr/>
          <p:nvPr/>
        </p:nvSpPr>
        <p:spPr>
          <a:xfrm>
            <a:off x="3679697" y="6496050"/>
            <a:ext cx="1624330" cy="361950"/>
          </a:xfrm>
          <a:custGeom>
            <a:avLst/>
            <a:gdLst/>
            <a:ahLst/>
            <a:cxnLst/>
            <a:rect l="l" t="t" r="r" b="b"/>
            <a:pathLst>
              <a:path w="1624329" h="361950">
                <a:moveTo>
                  <a:pt x="1623822" y="0"/>
                </a:moveTo>
                <a:lnTo>
                  <a:pt x="90424" y="0"/>
                </a:lnTo>
                <a:lnTo>
                  <a:pt x="0" y="361949"/>
                </a:lnTo>
                <a:lnTo>
                  <a:pt x="1533271" y="361949"/>
                </a:lnTo>
                <a:lnTo>
                  <a:pt x="1623822" y="0"/>
                </a:lnTo>
                <a:close/>
              </a:path>
            </a:pathLst>
          </a:custGeom>
          <a:solidFill>
            <a:srgbClr val="2C716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 descr=""/>
          <p:cNvSpPr txBox="1"/>
          <p:nvPr/>
        </p:nvSpPr>
        <p:spPr>
          <a:xfrm>
            <a:off x="4158234" y="6504940"/>
            <a:ext cx="637540" cy="293370"/>
          </a:xfrm>
          <a:prstGeom prst="rect">
            <a:avLst/>
          </a:prstGeom>
        </p:spPr>
        <p:txBody>
          <a:bodyPr wrap="square" lIns="0" tIns="65404" rIns="0" bIns="0" rtlCol="0" vert="horz">
            <a:spAutoFit/>
          </a:bodyPr>
          <a:lstStyle/>
          <a:p>
            <a:pPr marL="38100" marR="30480" indent="33655">
              <a:lnSpc>
                <a:spcPct val="67100"/>
              </a:lnSpc>
              <a:spcBef>
                <a:spcPts val="515"/>
              </a:spcBef>
            </a:pPr>
            <a:r>
              <a:rPr dirty="0" sz="1050" spc="-10" b="1">
                <a:solidFill>
                  <a:srgbClr val="FFFFFF"/>
                </a:solidFill>
                <a:latin typeface="Calibri"/>
                <a:cs typeface="Calibri"/>
              </a:rPr>
              <a:t>Company </a:t>
            </a:r>
            <a:r>
              <a:rPr dirty="0" sz="1050" spc="-484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baseline="-21164" sz="1575" spc="-390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sz="1050" spc="-270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baseline="-21164" sz="1575" spc="-390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sz="1050" spc="-300" b="1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baseline="-21164" sz="1575" spc="-382" b="1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sz="1050" spc="-150" b="1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dirty="0" baseline="-21164" sz="1575" spc="-390" b="1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dirty="0" sz="1050" spc="-270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baseline="-21164" sz="1575" spc="-390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sz="1050" spc="-35" b="1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dirty="0" baseline="-21164" sz="1575" spc="-390" b="1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dirty="0" sz="1050" spc="-300" b="1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baseline="-21164" sz="1575" spc="-382" b="1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sz="1050" spc="-565" b="1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r>
              <a:rPr dirty="0" baseline="-21164" sz="1575" spc="-30" b="1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endParaRPr baseline="-21164" sz="1575">
              <a:latin typeface="Calibri"/>
              <a:cs typeface="Calibri"/>
            </a:endParaRPr>
          </a:p>
        </p:txBody>
      </p:sp>
      <p:pic>
        <p:nvPicPr>
          <p:cNvPr id="12" name="object 12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300471" y="6496050"/>
            <a:ext cx="6297930" cy="361949"/>
          </a:xfrm>
          <a:prstGeom prst="rect">
            <a:avLst/>
          </a:prstGeom>
        </p:spPr>
      </p:pic>
      <p:sp>
        <p:nvSpPr>
          <p:cNvPr id="13" name="object 13" descr=""/>
          <p:cNvSpPr txBox="1"/>
          <p:nvPr/>
        </p:nvSpPr>
        <p:spPr>
          <a:xfrm>
            <a:off x="5769102" y="6504940"/>
            <a:ext cx="647700" cy="293370"/>
          </a:xfrm>
          <a:prstGeom prst="rect">
            <a:avLst/>
          </a:prstGeom>
        </p:spPr>
        <p:txBody>
          <a:bodyPr wrap="square" lIns="0" tIns="65404" rIns="0" bIns="0" rtlCol="0" vert="horz">
            <a:spAutoFit/>
          </a:bodyPr>
          <a:lstStyle/>
          <a:p>
            <a:pPr marL="38100" marR="30480" indent="60960">
              <a:lnSpc>
                <a:spcPct val="67100"/>
              </a:lnSpc>
              <a:spcBef>
                <a:spcPts val="515"/>
              </a:spcBef>
            </a:pPr>
            <a:r>
              <a:rPr dirty="0" sz="1050" spc="-10" b="1">
                <a:solidFill>
                  <a:srgbClr val="FFFFFF"/>
                </a:solidFill>
                <a:latin typeface="Calibri"/>
                <a:cs typeface="Calibri"/>
              </a:rPr>
              <a:t>Financial </a:t>
            </a:r>
            <a:r>
              <a:rPr dirty="0" sz="1050" spc="-250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baseline="-21164" sz="1575" spc="-375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sz="1050" spc="-250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baseline="-21164" sz="1575" spc="-375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sz="1050" spc="-250" b="1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baseline="-21164" sz="1575" spc="-375" b="1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sz="1050" spc="-250" b="1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dirty="0" baseline="-21164" sz="1575" spc="-375" b="1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dirty="0" sz="1050" spc="-250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baseline="-21164" sz="1575" spc="-375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sz="1050" spc="-250" b="1">
                <a:solidFill>
                  <a:srgbClr val="FFFFFF"/>
                </a:solidFill>
                <a:latin typeface="Calibri"/>
                <a:cs typeface="Calibri"/>
              </a:rPr>
              <a:t>ie</a:t>
            </a:r>
            <a:r>
              <a:rPr dirty="0" baseline="-21164" sz="1575" spc="-375" b="1">
                <a:solidFill>
                  <a:srgbClr val="FFFFFF"/>
                </a:solidFill>
                <a:latin typeface="Calibri"/>
                <a:cs typeface="Calibri"/>
              </a:rPr>
              <a:t>ie</a:t>
            </a:r>
            <a:r>
              <a:rPr dirty="0" sz="1050" spc="-250" b="1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r>
              <a:rPr dirty="0" baseline="-21164" sz="1575" spc="-375" b="1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endParaRPr baseline="-21164" sz="1575">
              <a:latin typeface="Calibri"/>
              <a:cs typeface="Calibri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7416545" y="6504940"/>
            <a:ext cx="635635" cy="293370"/>
          </a:xfrm>
          <a:prstGeom prst="rect">
            <a:avLst/>
          </a:prstGeom>
        </p:spPr>
        <p:txBody>
          <a:bodyPr wrap="square" lIns="0" tIns="65404" rIns="0" bIns="0" rtlCol="0" vert="horz">
            <a:spAutoFit/>
          </a:bodyPr>
          <a:lstStyle/>
          <a:p>
            <a:pPr marL="39370" marR="30480" indent="-1905">
              <a:lnSpc>
                <a:spcPct val="67100"/>
              </a:lnSpc>
              <a:spcBef>
                <a:spcPts val="515"/>
              </a:spcBef>
            </a:pPr>
            <a:r>
              <a:rPr dirty="0" sz="1050" spc="-10" b="1">
                <a:solidFill>
                  <a:srgbClr val="FFFFFF"/>
                </a:solidFill>
                <a:latin typeface="Calibri"/>
                <a:cs typeface="Calibri"/>
              </a:rPr>
              <a:t>Feasibility </a:t>
            </a:r>
            <a:r>
              <a:rPr dirty="0" sz="1050" spc="-185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baseline="-21164" sz="1575" spc="-277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050" spc="-185" b="1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dirty="0" baseline="-21164" sz="1575" spc="-277" b="1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dirty="0" sz="1050" spc="-185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baseline="-21164" sz="1575" spc="-277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050" spc="-185" b="1">
                <a:solidFill>
                  <a:srgbClr val="FFFFFF"/>
                </a:solidFill>
                <a:latin typeface="Calibri"/>
                <a:cs typeface="Calibri"/>
              </a:rPr>
              <a:t>ly</a:t>
            </a:r>
            <a:r>
              <a:rPr dirty="0" baseline="-21164" sz="1575" spc="-277" b="1">
                <a:solidFill>
                  <a:srgbClr val="FFFFFF"/>
                </a:solidFill>
                <a:latin typeface="Calibri"/>
                <a:cs typeface="Calibri"/>
              </a:rPr>
              <a:t>ly</a:t>
            </a:r>
            <a:r>
              <a:rPr dirty="0" sz="1050" spc="-185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baseline="-21164" sz="1575" spc="-277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sz="1050" spc="-185" b="1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dirty="0" baseline="-21164" sz="1575" spc="-277" b="1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endParaRPr baseline="-21164" sz="1575">
              <a:latin typeface="Calibri"/>
              <a:cs typeface="Calibri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9007347" y="6504940"/>
            <a:ext cx="696595" cy="293370"/>
          </a:xfrm>
          <a:prstGeom prst="rect">
            <a:avLst/>
          </a:prstGeom>
        </p:spPr>
        <p:txBody>
          <a:bodyPr wrap="square" lIns="0" tIns="65404" rIns="0" bIns="0" rtlCol="0" vert="horz">
            <a:spAutoFit/>
          </a:bodyPr>
          <a:lstStyle/>
          <a:p>
            <a:pPr marL="54610" marR="30480" indent="-17145">
              <a:lnSpc>
                <a:spcPct val="67100"/>
              </a:lnSpc>
              <a:spcBef>
                <a:spcPts val="515"/>
              </a:spcBef>
            </a:pPr>
            <a:r>
              <a:rPr dirty="0" sz="1050" spc="-10" b="1">
                <a:solidFill>
                  <a:srgbClr val="FFFFFF"/>
                </a:solidFill>
                <a:latin typeface="Calibri"/>
                <a:cs typeface="Calibri"/>
              </a:rPr>
              <a:t>Alternative </a:t>
            </a:r>
            <a:r>
              <a:rPr dirty="0" sz="1050" spc="-160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baseline="-21164" sz="1575" spc="-240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sz="1050" spc="-160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baseline="-21164" sz="1575" spc="-240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sz="1050" spc="-160" b="1">
                <a:solidFill>
                  <a:srgbClr val="FFFFFF"/>
                </a:solidFill>
                <a:latin typeface="Calibri"/>
                <a:cs typeface="Calibri"/>
              </a:rPr>
              <a:t>lu</a:t>
            </a:r>
            <a:r>
              <a:rPr dirty="0" baseline="-21164" sz="1575" spc="-240" b="1">
                <a:solidFill>
                  <a:srgbClr val="FFFFFF"/>
                </a:solidFill>
                <a:latin typeface="Calibri"/>
                <a:cs typeface="Calibri"/>
              </a:rPr>
              <a:t>lu</a:t>
            </a:r>
            <a:r>
              <a:rPr dirty="0" sz="1050" spc="-160" b="1">
                <a:solidFill>
                  <a:srgbClr val="FFFFFF"/>
                </a:solidFill>
                <a:latin typeface="Calibri"/>
                <a:cs typeface="Calibri"/>
              </a:rPr>
              <a:t>ti</a:t>
            </a:r>
            <a:r>
              <a:rPr dirty="0" baseline="-21164" sz="1575" spc="-240" b="1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dirty="0" sz="1050" spc="-160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baseline="-21164" sz="1575" spc="-240" b="1">
                <a:solidFill>
                  <a:srgbClr val="FFFFFF"/>
                </a:solidFill>
                <a:latin typeface="Calibri"/>
                <a:cs typeface="Calibri"/>
              </a:rPr>
              <a:t>io</a:t>
            </a:r>
            <a:r>
              <a:rPr dirty="0" sz="1050" spc="-160" b="1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dirty="0" baseline="-21164" sz="1575" spc="-240" b="1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endParaRPr baseline="-21164" sz="1575">
              <a:latin typeface="Calibri"/>
              <a:cs typeface="Calibri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10567161" y="6589521"/>
            <a:ext cx="629285" cy="1854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50" spc="-10" b="1">
                <a:solidFill>
                  <a:srgbClr val="FFFFFF"/>
                </a:solidFill>
                <a:latin typeface="Calibri"/>
                <a:cs typeface="Calibri"/>
              </a:rPr>
              <a:t>Conclusion</a:t>
            </a:r>
            <a:endParaRPr sz="1050">
              <a:latin typeface="Calibri"/>
              <a:cs typeface="Calibri"/>
            </a:endParaRPr>
          </a:p>
        </p:txBody>
      </p:sp>
      <p:grpSp>
        <p:nvGrpSpPr>
          <p:cNvPr id="17" name="object 17" descr=""/>
          <p:cNvGrpSpPr/>
          <p:nvPr/>
        </p:nvGrpSpPr>
        <p:grpSpPr>
          <a:xfrm>
            <a:off x="4527422" y="3880865"/>
            <a:ext cx="1722120" cy="686435"/>
            <a:chOff x="4527422" y="3880865"/>
            <a:chExt cx="1722120" cy="686435"/>
          </a:xfrm>
        </p:grpSpPr>
        <p:sp>
          <p:nvSpPr>
            <p:cNvPr id="18" name="object 18" descr=""/>
            <p:cNvSpPr/>
            <p:nvPr/>
          </p:nvSpPr>
          <p:spPr>
            <a:xfrm>
              <a:off x="4527422" y="4377308"/>
              <a:ext cx="1290320" cy="0"/>
            </a:xfrm>
            <a:custGeom>
              <a:avLst/>
              <a:gdLst/>
              <a:ahLst/>
              <a:cxnLst/>
              <a:rect l="l" t="t" r="r" b="b"/>
              <a:pathLst>
                <a:path w="1290320" h="0">
                  <a:moveTo>
                    <a:pt x="0" y="0"/>
                  </a:moveTo>
                  <a:lnTo>
                    <a:pt x="1290319" y="0"/>
                  </a:lnTo>
                </a:path>
              </a:pathLst>
            </a:custGeom>
            <a:ln w="19050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9" name="object 19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471921" y="3880865"/>
              <a:ext cx="777621" cy="686181"/>
            </a:xfrm>
            <a:prstGeom prst="rect">
              <a:avLst/>
            </a:prstGeom>
          </p:spPr>
        </p:pic>
      </p:grpSp>
      <p:grpSp>
        <p:nvGrpSpPr>
          <p:cNvPr id="20" name="object 20" descr=""/>
          <p:cNvGrpSpPr/>
          <p:nvPr/>
        </p:nvGrpSpPr>
        <p:grpSpPr>
          <a:xfrm>
            <a:off x="835152" y="3070098"/>
            <a:ext cx="3221355" cy="686435"/>
            <a:chOff x="835152" y="3070098"/>
            <a:chExt cx="3221355" cy="686435"/>
          </a:xfrm>
        </p:grpSpPr>
        <p:sp>
          <p:nvSpPr>
            <p:cNvPr id="21" name="object 21" descr=""/>
            <p:cNvSpPr/>
            <p:nvPr/>
          </p:nvSpPr>
          <p:spPr>
            <a:xfrm>
              <a:off x="844677" y="3593973"/>
              <a:ext cx="3202305" cy="0"/>
            </a:xfrm>
            <a:custGeom>
              <a:avLst/>
              <a:gdLst/>
              <a:ahLst/>
              <a:cxnLst/>
              <a:rect l="l" t="t" r="r" b="b"/>
              <a:pathLst>
                <a:path w="3202304" h="0">
                  <a:moveTo>
                    <a:pt x="0" y="0"/>
                  </a:moveTo>
                  <a:lnTo>
                    <a:pt x="1327404" y="0"/>
                  </a:lnTo>
                </a:path>
                <a:path w="3202304" h="0">
                  <a:moveTo>
                    <a:pt x="1845564" y="0"/>
                  </a:moveTo>
                  <a:lnTo>
                    <a:pt x="3201797" y="0"/>
                  </a:lnTo>
                </a:path>
              </a:pathLst>
            </a:custGeom>
            <a:ln w="19050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2" name="object 22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885950" y="3070098"/>
              <a:ext cx="777620" cy="686181"/>
            </a:xfrm>
            <a:prstGeom prst="rect">
              <a:avLst/>
            </a:prstGeom>
          </p:spPr>
        </p:pic>
      </p:grpSp>
      <p:grpSp>
        <p:nvGrpSpPr>
          <p:cNvPr id="23" name="object 23" descr=""/>
          <p:cNvGrpSpPr/>
          <p:nvPr/>
        </p:nvGrpSpPr>
        <p:grpSpPr>
          <a:xfrm>
            <a:off x="844677" y="3880865"/>
            <a:ext cx="3602990" cy="686435"/>
            <a:chOff x="844677" y="3880865"/>
            <a:chExt cx="3602990" cy="686435"/>
          </a:xfrm>
        </p:grpSpPr>
        <p:sp>
          <p:nvSpPr>
            <p:cNvPr id="24" name="object 24" descr=""/>
            <p:cNvSpPr/>
            <p:nvPr/>
          </p:nvSpPr>
          <p:spPr>
            <a:xfrm>
              <a:off x="844677" y="4377308"/>
              <a:ext cx="3202305" cy="0"/>
            </a:xfrm>
            <a:custGeom>
              <a:avLst/>
              <a:gdLst/>
              <a:ahLst/>
              <a:cxnLst/>
              <a:rect l="l" t="t" r="r" b="b"/>
              <a:pathLst>
                <a:path w="3202304" h="0">
                  <a:moveTo>
                    <a:pt x="0" y="0"/>
                  </a:moveTo>
                  <a:lnTo>
                    <a:pt x="1430655" y="0"/>
                  </a:lnTo>
                </a:path>
                <a:path w="3202304" h="0">
                  <a:moveTo>
                    <a:pt x="1837943" y="0"/>
                  </a:moveTo>
                  <a:lnTo>
                    <a:pt x="3201924" y="0"/>
                  </a:lnTo>
                </a:path>
              </a:pathLst>
            </a:custGeom>
            <a:ln w="19050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5" name="object 25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669791" y="3880865"/>
              <a:ext cx="777621" cy="686181"/>
            </a:xfrm>
            <a:prstGeom prst="rect">
              <a:avLst/>
            </a:prstGeom>
          </p:spPr>
        </p:pic>
        <p:pic>
          <p:nvPicPr>
            <p:cNvPr id="26" name="object 26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912619" y="3880865"/>
              <a:ext cx="777620" cy="686181"/>
            </a:xfrm>
            <a:prstGeom prst="rect">
              <a:avLst/>
            </a:prstGeom>
          </p:spPr>
        </p:pic>
      </p:grpSp>
      <p:grpSp>
        <p:nvGrpSpPr>
          <p:cNvPr id="27" name="object 27" descr=""/>
          <p:cNvGrpSpPr/>
          <p:nvPr/>
        </p:nvGrpSpPr>
        <p:grpSpPr>
          <a:xfrm>
            <a:off x="4485513" y="3070098"/>
            <a:ext cx="1720850" cy="686435"/>
            <a:chOff x="4485513" y="3070098"/>
            <a:chExt cx="1720850" cy="686435"/>
          </a:xfrm>
        </p:grpSpPr>
        <p:sp>
          <p:nvSpPr>
            <p:cNvPr id="28" name="object 28" descr=""/>
            <p:cNvSpPr/>
            <p:nvPr/>
          </p:nvSpPr>
          <p:spPr>
            <a:xfrm>
              <a:off x="4485513" y="3593973"/>
              <a:ext cx="1154430" cy="0"/>
            </a:xfrm>
            <a:custGeom>
              <a:avLst/>
              <a:gdLst/>
              <a:ahLst/>
              <a:cxnLst/>
              <a:rect l="l" t="t" r="r" b="b"/>
              <a:pathLst>
                <a:path w="1154429" h="0">
                  <a:moveTo>
                    <a:pt x="0" y="0"/>
                  </a:moveTo>
                  <a:lnTo>
                    <a:pt x="1154176" y="0"/>
                  </a:lnTo>
                </a:path>
              </a:pathLst>
            </a:custGeom>
            <a:ln w="19050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9" name="object 29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428488" y="3070098"/>
              <a:ext cx="777621" cy="686181"/>
            </a:xfrm>
            <a:prstGeom prst="rect">
              <a:avLst/>
            </a:prstGeom>
          </p:spPr>
        </p:pic>
      </p:grpSp>
      <p:sp>
        <p:nvSpPr>
          <p:cNvPr id="30" name="object 30" descr=""/>
          <p:cNvSpPr/>
          <p:nvPr/>
        </p:nvSpPr>
        <p:spPr>
          <a:xfrm>
            <a:off x="6700266" y="2711957"/>
            <a:ext cx="4844415" cy="523875"/>
          </a:xfrm>
          <a:custGeom>
            <a:avLst/>
            <a:gdLst/>
            <a:ahLst/>
            <a:cxnLst/>
            <a:rect l="l" t="t" r="r" b="b"/>
            <a:pathLst>
              <a:path w="4844415" h="523875">
                <a:moveTo>
                  <a:pt x="4844033" y="0"/>
                </a:moveTo>
                <a:lnTo>
                  <a:pt x="0" y="0"/>
                </a:lnTo>
                <a:lnTo>
                  <a:pt x="0" y="523494"/>
                </a:lnTo>
                <a:lnTo>
                  <a:pt x="4844033" y="523494"/>
                </a:lnTo>
                <a:lnTo>
                  <a:pt x="4844033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 descr=""/>
          <p:cNvSpPr txBox="1"/>
          <p:nvPr/>
        </p:nvSpPr>
        <p:spPr>
          <a:xfrm>
            <a:off x="7034783" y="2717546"/>
            <a:ext cx="4277995" cy="50545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7620">
              <a:lnSpc>
                <a:spcPct val="100000"/>
              </a:lnSpc>
              <a:spcBef>
                <a:spcPts val="100"/>
              </a:spcBef>
            </a:pP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Trends</a:t>
            </a:r>
            <a:r>
              <a:rPr dirty="0" sz="1050" spc="-3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are</a:t>
            </a:r>
            <a:r>
              <a:rPr dirty="0" sz="1050" spc="-3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 b="1">
                <a:solidFill>
                  <a:srgbClr val="03234D"/>
                </a:solidFill>
                <a:latin typeface="Arial"/>
                <a:cs typeface="Arial"/>
              </a:rPr>
              <a:t>shifting</a:t>
            </a:r>
            <a:r>
              <a:rPr dirty="0" sz="1050" spc="-60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050" b="1">
                <a:solidFill>
                  <a:srgbClr val="03234D"/>
                </a:solidFill>
                <a:latin typeface="Arial"/>
                <a:cs typeface="Arial"/>
              </a:rPr>
              <a:t>away</a:t>
            </a:r>
            <a:r>
              <a:rPr dirty="0" sz="1050" spc="-55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050" b="1">
                <a:solidFill>
                  <a:srgbClr val="03234D"/>
                </a:solidFill>
                <a:latin typeface="Arial"/>
                <a:cs typeface="Arial"/>
              </a:rPr>
              <a:t>from</a:t>
            </a:r>
            <a:r>
              <a:rPr dirty="0" sz="1050" spc="-35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050" b="1">
                <a:solidFill>
                  <a:srgbClr val="03234D"/>
                </a:solidFill>
                <a:latin typeface="Arial"/>
                <a:cs typeface="Arial"/>
              </a:rPr>
              <a:t>globalization</a:t>
            </a:r>
            <a:r>
              <a:rPr dirty="0" sz="1050" spc="-65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towards</a:t>
            </a:r>
            <a:r>
              <a:rPr dirty="0" sz="105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reorganization</a:t>
            </a:r>
            <a:r>
              <a:rPr dirty="0" sz="105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 spc="-25">
                <a:solidFill>
                  <a:srgbClr val="03234D"/>
                </a:solidFill>
                <a:latin typeface="Arial MT"/>
                <a:cs typeface="Arial MT"/>
              </a:rPr>
              <a:t>to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support</a:t>
            </a:r>
            <a:r>
              <a:rPr dirty="0" sz="1050" spc="-3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 b="1">
                <a:solidFill>
                  <a:srgbClr val="03234D"/>
                </a:solidFill>
                <a:latin typeface="Arial"/>
                <a:cs typeface="Arial"/>
              </a:rPr>
              <a:t>local</a:t>
            </a:r>
            <a:r>
              <a:rPr dirty="0" sz="1050" spc="-50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050" b="1">
                <a:solidFill>
                  <a:srgbClr val="03234D"/>
                </a:solidFill>
                <a:latin typeface="Arial"/>
                <a:cs typeface="Arial"/>
              </a:rPr>
              <a:t>economic</a:t>
            </a:r>
            <a:r>
              <a:rPr dirty="0" sz="1050" spc="-45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050" b="1">
                <a:solidFill>
                  <a:srgbClr val="03234D"/>
                </a:solidFill>
                <a:latin typeface="Arial"/>
                <a:cs typeface="Arial"/>
              </a:rPr>
              <a:t>development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,</a:t>
            </a:r>
            <a:r>
              <a:rPr dirty="0" sz="1050" spc="-5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strengthen</a:t>
            </a:r>
            <a:r>
              <a:rPr dirty="0" sz="1050" spc="-4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supply</a:t>
            </a:r>
            <a:r>
              <a:rPr dirty="0" sz="1050" spc="-3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chains,</a:t>
            </a:r>
            <a:r>
              <a:rPr dirty="0" sz="1050" spc="-4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 spc="-25">
                <a:solidFill>
                  <a:srgbClr val="03234D"/>
                </a:solidFill>
                <a:latin typeface="Arial MT"/>
                <a:cs typeface="Arial MT"/>
              </a:rPr>
              <a:t>and</a:t>
            </a:r>
            <a:endParaRPr sz="1050">
              <a:latin typeface="Arial MT"/>
              <a:cs typeface="Arial MT"/>
            </a:endParaRPr>
          </a:p>
          <a:p>
            <a:pPr marL="614045">
              <a:lnSpc>
                <a:spcPct val="100000"/>
              </a:lnSpc>
            </a:pP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better</a:t>
            </a:r>
            <a:r>
              <a:rPr dirty="0" sz="1050" spc="-4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adapt</a:t>
            </a:r>
            <a:r>
              <a:rPr dirty="0" sz="105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solutions</a:t>
            </a:r>
            <a:r>
              <a:rPr dirty="0" sz="105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to</a:t>
            </a:r>
            <a:r>
              <a:rPr dirty="0" sz="1050" spc="-3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needs</a:t>
            </a:r>
            <a:r>
              <a:rPr dirty="0" sz="105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on</a:t>
            </a:r>
            <a:r>
              <a:rPr dirty="0" sz="1050" spc="-3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a</a:t>
            </a:r>
            <a:r>
              <a:rPr dirty="0" sz="1050" spc="-4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regional</a:t>
            </a:r>
            <a:r>
              <a:rPr dirty="0" sz="1050" spc="-20">
                <a:solidFill>
                  <a:srgbClr val="03234D"/>
                </a:solidFill>
                <a:latin typeface="Arial MT"/>
                <a:cs typeface="Arial MT"/>
              </a:rPr>
              <a:t> level</a:t>
            </a:r>
            <a:endParaRPr sz="1050">
              <a:latin typeface="Arial MT"/>
              <a:cs typeface="Arial MT"/>
            </a:endParaRPr>
          </a:p>
        </p:txBody>
      </p:sp>
      <p:grpSp>
        <p:nvGrpSpPr>
          <p:cNvPr id="32" name="object 32" descr=""/>
          <p:cNvGrpSpPr/>
          <p:nvPr/>
        </p:nvGrpSpPr>
        <p:grpSpPr>
          <a:xfrm>
            <a:off x="6334505" y="2657094"/>
            <a:ext cx="640080" cy="640080"/>
            <a:chOff x="6334505" y="2657094"/>
            <a:chExt cx="640080" cy="640080"/>
          </a:xfrm>
        </p:grpSpPr>
        <p:sp>
          <p:nvSpPr>
            <p:cNvPr id="33" name="object 33" descr=""/>
            <p:cNvSpPr/>
            <p:nvPr/>
          </p:nvSpPr>
          <p:spPr>
            <a:xfrm>
              <a:off x="6334505" y="2657094"/>
              <a:ext cx="640080" cy="640080"/>
            </a:xfrm>
            <a:custGeom>
              <a:avLst/>
              <a:gdLst/>
              <a:ahLst/>
              <a:cxnLst/>
              <a:rect l="l" t="t" r="r" b="b"/>
              <a:pathLst>
                <a:path w="640079" h="640079">
                  <a:moveTo>
                    <a:pt x="320040" y="0"/>
                  </a:moveTo>
                  <a:lnTo>
                    <a:pt x="272739" y="3469"/>
                  </a:lnTo>
                  <a:lnTo>
                    <a:pt x="227596" y="13547"/>
                  </a:lnTo>
                  <a:lnTo>
                    <a:pt x="185105" y="29740"/>
                  </a:lnTo>
                  <a:lnTo>
                    <a:pt x="145761" y="51552"/>
                  </a:lnTo>
                  <a:lnTo>
                    <a:pt x="110057" y="78490"/>
                  </a:lnTo>
                  <a:lnTo>
                    <a:pt x="78490" y="110057"/>
                  </a:lnTo>
                  <a:lnTo>
                    <a:pt x="51552" y="145761"/>
                  </a:lnTo>
                  <a:lnTo>
                    <a:pt x="29740" y="185105"/>
                  </a:lnTo>
                  <a:lnTo>
                    <a:pt x="13547" y="227596"/>
                  </a:lnTo>
                  <a:lnTo>
                    <a:pt x="3469" y="272739"/>
                  </a:lnTo>
                  <a:lnTo>
                    <a:pt x="0" y="320039"/>
                  </a:lnTo>
                  <a:lnTo>
                    <a:pt x="3469" y="367340"/>
                  </a:lnTo>
                  <a:lnTo>
                    <a:pt x="13547" y="412483"/>
                  </a:lnTo>
                  <a:lnTo>
                    <a:pt x="29740" y="454974"/>
                  </a:lnTo>
                  <a:lnTo>
                    <a:pt x="51552" y="494318"/>
                  </a:lnTo>
                  <a:lnTo>
                    <a:pt x="78490" y="530022"/>
                  </a:lnTo>
                  <a:lnTo>
                    <a:pt x="110057" y="561589"/>
                  </a:lnTo>
                  <a:lnTo>
                    <a:pt x="145761" y="588527"/>
                  </a:lnTo>
                  <a:lnTo>
                    <a:pt x="185105" y="610339"/>
                  </a:lnTo>
                  <a:lnTo>
                    <a:pt x="227596" y="626532"/>
                  </a:lnTo>
                  <a:lnTo>
                    <a:pt x="272739" y="636610"/>
                  </a:lnTo>
                  <a:lnTo>
                    <a:pt x="320040" y="640079"/>
                  </a:lnTo>
                  <a:lnTo>
                    <a:pt x="367340" y="636610"/>
                  </a:lnTo>
                  <a:lnTo>
                    <a:pt x="412483" y="626532"/>
                  </a:lnTo>
                  <a:lnTo>
                    <a:pt x="454974" y="610339"/>
                  </a:lnTo>
                  <a:lnTo>
                    <a:pt x="494318" y="588527"/>
                  </a:lnTo>
                  <a:lnTo>
                    <a:pt x="530022" y="561589"/>
                  </a:lnTo>
                  <a:lnTo>
                    <a:pt x="561589" y="530022"/>
                  </a:lnTo>
                  <a:lnTo>
                    <a:pt x="588527" y="494318"/>
                  </a:lnTo>
                  <a:lnTo>
                    <a:pt x="610339" y="454974"/>
                  </a:lnTo>
                  <a:lnTo>
                    <a:pt x="626532" y="412483"/>
                  </a:lnTo>
                  <a:lnTo>
                    <a:pt x="636610" y="367340"/>
                  </a:lnTo>
                  <a:lnTo>
                    <a:pt x="640079" y="320039"/>
                  </a:lnTo>
                  <a:lnTo>
                    <a:pt x="636610" y="272739"/>
                  </a:lnTo>
                  <a:lnTo>
                    <a:pt x="626532" y="227596"/>
                  </a:lnTo>
                  <a:lnTo>
                    <a:pt x="610339" y="185105"/>
                  </a:lnTo>
                  <a:lnTo>
                    <a:pt x="588527" y="145761"/>
                  </a:lnTo>
                  <a:lnTo>
                    <a:pt x="561589" y="110057"/>
                  </a:lnTo>
                  <a:lnTo>
                    <a:pt x="530022" y="78490"/>
                  </a:lnTo>
                  <a:lnTo>
                    <a:pt x="494318" y="51552"/>
                  </a:lnTo>
                  <a:lnTo>
                    <a:pt x="454974" y="29740"/>
                  </a:lnTo>
                  <a:lnTo>
                    <a:pt x="412483" y="13547"/>
                  </a:lnTo>
                  <a:lnTo>
                    <a:pt x="367340" y="3469"/>
                  </a:lnTo>
                  <a:lnTo>
                    <a:pt x="320040" y="0"/>
                  </a:lnTo>
                  <a:close/>
                </a:path>
              </a:pathLst>
            </a:custGeom>
            <a:solidFill>
              <a:srgbClr val="00CE9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 descr=""/>
            <p:cNvSpPr/>
            <p:nvPr/>
          </p:nvSpPr>
          <p:spPr>
            <a:xfrm>
              <a:off x="6420713" y="2743453"/>
              <a:ext cx="471170" cy="473075"/>
            </a:xfrm>
            <a:custGeom>
              <a:avLst/>
              <a:gdLst/>
              <a:ahLst/>
              <a:cxnLst/>
              <a:rect l="l" t="t" r="r" b="b"/>
              <a:pathLst>
                <a:path w="471170" h="473075">
                  <a:moveTo>
                    <a:pt x="316166" y="213309"/>
                  </a:moveTo>
                  <a:lnTo>
                    <a:pt x="314299" y="210820"/>
                  </a:lnTo>
                  <a:lnTo>
                    <a:pt x="311823" y="210197"/>
                  </a:lnTo>
                  <a:lnTo>
                    <a:pt x="282067" y="200253"/>
                  </a:lnTo>
                  <a:lnTo>
                    <a:pt x="279577" y="199631"/>
                  </a:lnTo>
                  <a:lnTo>
                    <a:pt x="277723" y="199631"/>
                  </a:lnTo>
                  <a:lnTo>
                    <a:pt x="254152" y="205219"/>
                  </a:lnTo>
                  <a:lnTo>
                    <a:pt x="252298" y="206463"/>
                  </a:lnTo>
                  <a:lnTo>
                    <a:pt x="251675" y="208953"/>
                  </a:lnTo>
                  <a:lnTo>
                    <a:pt x="254152" y="211442"/>
                  </a:lnTo>
                  <a:lnTo>
                    <a:pt x="285775" y="211442"/>
                  </a:lnTo>
                  <a:lnTo>
                    <a:pt x="287020" y="212064"/>
                  </a:lnTo>
                  <a:lnTo>
                    <a:pt x="308724" y="220776"/>
                  </a:lnTo>
                  <a:lnTo>
                    <a:pt x="312445" y="222021"/>
                  </a:lnTo>
                  <a:lnTo>
                    <a:pt x="316166" y="219532"/>
                  </a:lnTo>
                  <a:lnTo>
                    <a:pt x="316166" y="213309"/>
                  </a:lnTo>
                  <a:close/>
                </a:path>
                <a:path w="471170" h="473075">
                  <a:moveTo>
                    <a:pt x="471119" y="235699"/>
                  </a:moveTo>
                  <a:lnTo>
                    <a:pt x="466394" y="188671"/>
                  </a:lnTo>
                  <a:lnTo>
                    <a:pt x="452666" y="144297"/>
                  </a:lnTo>
                  <a:lnTo>
                    <a:pt x="446303" y="132537"/>
                  </a:lnTo>
                  <a:lnTo>
                    <a:pt x="446303" y="235699"/>
                  </a:lnTo>
                  <a:lnTo>
                    <a:pt x="446303" y="236943"/>
                  </a:lnTo>
                  <a:lnTo>
                    <a:pt x="440080" y="287566"/>
                  </a:lnTo>
                  <a:lnTo>
                    <a:pt x="422249" y="334289"/>
                  </a:lnTo>
                  <a:lnTo>
                    <a:pt x="394411" y="374992"/>
                  </a:lnTo>
                  <a:lnTo>
                    <a:pt x="358114" y="408139"/>
                  </a:lnTo>
                  <a:lnTo>
                    <a:pt x="314909" y="432231"/>
                  </a:lnTo>
                  <a:lnTo>
                    <a:pt x="326517" y="422148"/>
                  </a:lnTo>
                  <a:lnTo>
                    <a:pt x="339344" y="410845"/>
                  </a:lnTo>
                  <a:lnTo>
                    <a:pt x="365950" y="381952"/>
                  </a:lnTo>
                  <a:lnTo>
                    <a:pt x="371970" y="360705"/>
                  </a:lnTo>
                  <a:lnTo>
                    <a:pt x="378752" y="358355"/>
                  </a:lnTo>
                  <a:lnTo>
                    <a:pt x="393674" y="350824"/>
                  </a:lnTo>
                  <a:lnTo>
                    <a:pt x="408584" y="337350"/>
                  </a:lnTo>
                  <a:lnTo>
                    <a:pt x="415366" y="317169"/>
                  </a:lnTo>
                  <a:lnTo>
                    <a:pt x="408584" y="303123"/>
                  </a:lnTo>
                  <a:lnTo>
                    <a:pt x="393674" y="293458"/>
                  </a:lnTo>
                  <a:lnTo>
                    <a:pt x="378752" y="287870"/>
                  </a:lnTo>
                  <a:lnTo>
                    <a:pt x="371970" y="286067"/>
                  </a:lnTo>
                  <a:lnTo>
                    <a:pt x="361480" y="270014"/>
                  </a:lnTo>
                  <a:lnTo>
                    <a:pt x="347827" y="261200"/>
                  </a:lnTo>
                  <a:lnTo>
                    <a:pt x="343369" y="258318"/>
                  </a:lnTo>
                  <a:lnTo>
                    <a:pt x="320954" y="251180"/>
                  </a:lnTo>
                  <a:lnTo>
                    <a:pt x="297561" y="248754"/>
                  </a:lnTo>
                  <a:lnTo>
                    <a:pt x="291985" y="250164"/>
                  </a:lnTo>
                  <a:lnTo>
                    <a:pt x="291985" y="365061"/>
                  </a:lnTo>
                  <a:lnTo>
                    <a:pt x="291477" y="381952"/>
                  </a:lnTo>
                  <a:lnTo>
                    <a:pt x="288086" y="425513"/>
                  </a:lnTo>
                  <a:lnTo>
                    <a:pt x="249085" y="445452"/>
                  </a:lnTo>
                  <a:lnTo>
                    <a:pt x="236181" y="445897"/>
                  </a:lnTo>
                  <a:lnTo>
                    <a:pt x="187756" y="440982"/>
                  </a:lnTo>
                  <a:lnTo>
                    <a:pt x="143281" y="425513"/>
                  </a:lnTo>
                  <a:lnTo>
                    <a:pt x="104013" y="400812"/>
                  </a:lnTo>
                  <a:lnTo>
                    <a:pt x="71247" y="368223"/>
                  </a:lnTo>
                  <a:lnTo>
                    <a:pt x="46266" y="329057"/>
                  </a:lnTo>
                  <a:lnTo>
                    <a:pt x="30327" y="284645"/>
                  </a:lnTo>
                  <a:lnTo>
                    <a:pt x="24803" y="236943"/>
                  </a:lnTo>
                  <a:lnTo>
                    <a:pt x="24790" y="235699"/>
                  </a:lnTo>
                  <a:lnTo>
                    <a:pt x="28460" y="197142"/>
                  </a:lnTo>
                  <a:lnTo>
                    <a:pt x="28575" y="195948"/>
                  </a:lnTo>
                  <a:lnTo>
                    <a:pt x="39624" y="158267"/>
                  </a:lnTo>
                  <a:lnTo>
                    <a:pt x="57175" y="123850"/>
                  </a:lnTo>
                  <a:lnTo>
                    <a:pt x="80543" y="93281"/>
                  </a:lnTo>
                  <a:lnTo>
                    <a:pt x="86118" y="96393"/>
                  </a:lnTo>
                  <a:lnTo>
                    <a:pt x="91706" y="101371"/>
                  </a:lnTo>
                  <a:lnTo>
                    <a:pt x="92951" y="105714"/>
                  </a:lnTo>
                  <a:lnTo>
                    <a:pt x="92976" y="147574"/>
                  </a:lnTo>
                  <a:lnTo>
                    <a:pt x="93560" y="150495"/>
                  </a:lnTo>
                  <a:lnTo>
                    <a:pt x="95427" y="152361"/>
                  </a:lnTo>
                  <a:lnTo>
                    <a:pt x="136347" y="205219"/>
                  </a:lnTo>
                  <a:lnTo>
                    <a:pt x="141312" y="200253"/>
                  </a:lnTo>
                  <a:lnTo>
                    <a:pt x="141935" y="197142"/>
                  </a:lnTo>
                  <a:lnTo>
                    <a:pt x="140690" y="194652"/>
                  </a:lnTo>
                  <a:lnTo>
                    <a:pt x="133248" y="182219"/>
                  </a:lnTo>
                  <a:lnTo>
                    <a:pt x="130149" y="177241"/>
                  </a:lnTo>
                  <a:lnTo>
                    <a:pt x="135115" y="171018"/>
                  </a:lnTo>
                  <a:lnTo>
                    <a:pt x="142544" y="173507"/>
                  </a:lnTo>
                  <a:lnTo>
                    <a:pt x="143789" y="174752"/>
                  </a:lnTo>
                  <a:lnTo>
                    <a:pt x="164871" y="216420"/>
                  </a:lnTo>
                  <a:lnTo>
                    <a:pt x="167347" y="220776"/>
                  </a:lnTo>
                  <a:lnTo>
                    <a:pt x="171069" y="224497"/>
                  </a:lnTo>
                  <a:lnTo>
                    <a:pt x="175412" y="225742"/>
                  </a:lnTo>
                  <a:lnTo>
                    <a:pt x="204558" y="235699"/>
                  </a:lnTo>
                  <a:lnTo>
                    <a:pt x="205790" y="236943"/>
                  </a:lnTo>
                  <a:lnTo>
                    <a:pt x="206413" y="238188"/>
                  </a:lnTo>
                  <a:lnTo>
                    <a:pt x="208280" y="241300"/>
                  </a:lnTo>
                  <a:lnTo>
                    <a:pt x="210134" y="245643"/>
                  </a:lnTo>
                  <a:lnTo>
                    <a:pt x="214477" y="248132"/>
                  </a:lnTo>
                  <a:lnTo>
                    <a:pt x="228739" y="248132"/>
                  </a:lnTo>
                  <a:lnTo>
                    <a:pt x="230593" y="249377"/>
                  </a:lnTo>
                  <a:lnTo>
                    <a:pt x="231889" y="250698"/>
                  </a:lnTo>
                  <a:lnTo>
                    <a:pt x="239903" y="262445"/>
                  </a:lnTo>
                  <a:lnTo>
                    <a:pt x="241757" y="264922"/>
                  </a:lnTo>
                  <a:lnTo>
                    <a:pt x="244233" y="266788"/>
                  </a:lnTo>
                  <a:lnTo>
                    <a:pt x="247332" y="267411"/>
                  </a:lnTo>
                  <a:lnTo>
                    <a:pt x="260362" y="270522"/>
                  </a:lnTo>
                  <a:lnTo>
                    <a:pt x="264083" y="271145"/>
                  </a:lnTo>
                  <a:lnTo>
                    <a:pt x="265938" y="275501"/>
                  </a:lnTo>
                  <a:lnTo>
                    <a:pt x="264693" y="278612"/>
                  </a:lnTo>
                  <a:lnTo>
                    <a:pt x="263144" y="280390"/>
                  </a:lnTo>
                  <a:lnTo>
                    <a:pt x="259740" y="285369"/>
                  </a:lnTo>
                  <a:lnTo>
                    <a:pt x="256324" y="293039"/>
                  </a:lnTo>
                  <a:lnTo>
                    <a:pt x="254774" y="302869"/>
                  </a:lnTo>
                  <a:lnTo>
                    <a:pt x="260540" y="328345"/>
                  </a:lnTo>
                  <a:lnTo>
                    <a:pt x="260591" y="328587"/>
                  </a:lnTo>
                  <a:lnTo>
                    <a:pt x="273380" y="345859"/>
                  </a:lnTo>
                  <a:lnTo>
                    <a:pt x="286169" y="357174"/>
                  </a:lnTo>
                  <a:lnTo>
                    <a:pt x="291985" y="365061"/>
                  </a:lnTo>
                  <a:lnTo>
                    <a:pt x="291985" y="250164"/>
                  </a:lnTo>
                  <a:lnTo>
                    <a:pt x="289839" y="250698"/>
                  </a:lnTo>
                  <a:lnTo>
                    <a:pt x="279501" y="254977"/>
                  </a:lnTo>
                  <a:lnTo>
                    <a:pt x="270446" y="259257"/>
                  </a:lnTo>
                  <a:lnTo>
                    <a:pt x="266560" y="261200"/>
                  </a:lnTo>
                  <a:lnTo>
                    <a:pt x="254152" y="254977"/>
                  </a:lnTo>
                  <a:lnTo>
                    <a:pt x="254152" y="232587"/>
                  </a:lnTo>
                  <a:lnTo>
                    <a:pt x="251675" y="230098"/>
                  </a:lnTo>
                  <a:lnTo>
                    <a:pt x="235559" y="230098"/>
                  </a:lnTo>
                  <a:lnTo>
                    <a:pt x="235559" y="213931"/>
                  </a:lnTo>
                  <a:lnTo>
                    <a:pt x="235559" y="207708"/>
                  </a:lnTo>
                  <a:lnTo>
                    <a:pt x="233083" y="205219"/>
                  </a:lnTo>
                  <a:lnTo>
                    <a:pt x="223151" y="205219"/>
                  </a:lnTo>
                  <a:lnTo>
                    <a:pt x="216331" y="209575"/>
                  </a:lnTo>
                  <a:lnTo>
                    <a:pt x="210134" y="213931"/>
                  </a:lnTo>
                  <a:lnTo>
                    <a:pt x="201460" y="211442"/>
                  </a:lnTo>
                  <a:lnTo>
                    <a:pt x="198348" y="204597"/>
                  </a:lnTo>
                  <a:lnTo>
                    <a:pt x="192189" y="195948"/>
                  </a:lnTo>
                  <a:lnTo>
                    <a:pt x="192151" y="192163"/>
                  </a:lnTo>
                  <a:lnTo>
                    <a:pt x="196926" y="177241"/>
                  </a:lnTo>
                  <a:lnTo>
                    <a:pt x="197002" y="176999"/>
                  </a:lnTo>
                  <a:lnTo>
                    <a:pt x="205727" y="171018"/>
                  </a:lnTo>
                  <a:lnTo>
                    <a:pt x="207657" y="169697"/>
                  </a:lnTo>
                  <a:lnTo>
                    <a:pt x="218313" y="167411"/>
                  </a:lnTo>
                  <a:lnTo>
                    <a:pt x="240068" y="167411"/>
                  </a:lnTo>
                  <a:lnTo>
                    <a:pt x="242379" y="169151"/>
                  </a:lnTo>
                  <a:lnTo>
                    <a:pt x="243001" y="172262"/>
                  </a:lnTo>
                  <a:lnTo>
                    <a:pt x="246722" y="187807"/>
                  </a:lnTo>
                  <a:lnTo>
                    <a:pt x="247307" y="190169"/>
                  </a:lnTo>
                  <a:lnTo>
                    <a:pt x="247332" y="190296"/>
                  </a:lnTo>
                  <a:lnTo>
                    <a:pt x="249821" y="192786"/>
                  </a:lnTo>
                  <a:lnTo>
                    <a:pt x="258495" y="192786"/>
                  </a:lnTo>
                  <a:lnTo>
                    <a:pt x="260985" y="190919"/>
                  </a:lnTo>
                  <a:lnTo>
                    <a:pt x="261594" y="187807"/>
                  </a:lnTo>
                  <a:lnTo>
                    <a:pt x="265442" y="167411"/>
                  </a:lnTo>
                  <a:lnTo>
                    <a:pt x="265938" y="164795"/>
                  </a:lnTo>
                  <a:lnTo>
                    <a:pt x="289496" y="133083"/>
                  </a:lnTo>
                  <a:lnTo>
                    <a:pt x="294462" y="130594"/>
                  </a:lnTo>
                  <a:lnTo>
                    <a:pt x="319887" y="130594"/>
                  </a:lnTo>
                  <a:lnTo>
                    <a:pt x="322364" y="128104"/>
                  </a:lnTo>
                  <a:lnTo>
                    <a:pt x="322364" y="118160"/>
                  </a:lnTo>
                  <a:lnTo>
                    <a:pt x="316788" y="112560"/>
                  </a:lnTo>
                  <a:lnTo>
                    <a:pt x="319265" y="105714"/>
                  </a:lnTo>
                  <a:lnTo>
                    <a:pt x="332282" y="105714"/>
                  </a:lnTo>
                  <a:lnTo>
                    <a:pt x="334759" y="108204"/>
                  </a:lnTo>
                  <a:lnTo>
                    <a:pt x="334759" y="115671"/>
                  </a:lnTo>
                  <a:lnTo>
                    <a:pt x="337248" y="118160"/>
                  </a:lnTo>
                  <a:lnTo>
                    <a:pt x="347167" y="118160"/>
                  </a:lnTo>
                  <a:lnTo>
                    <a:pt x="350024" y="105714"/>
                  </a:lnTo>
                  <a:lnTo>
                    <a:pt x="350888" y="101993"/>
                  </a:lnTo>
                  <a:lnTo>
                    <a:pt x="352120" y="96393"/>
                  </a:lnTo>
                  <a:lnTo>
                    <a:pt x="350570" y="93281"/>
                  </a:lnTo>
                  <a:lnTo>
                    <a:pt x="349643" y="91414"/>
                  </a:lnTo>
                  <a:lnTo>
                    <a:pt x="345300" y="88303"/>
                  </a:lnTo>
                  <a:lnTo>
                    <a:pt x="332905" y="80848"/>
                  </a:lnTo>
                  <a:lnTo>
                    <a:pt x="292595" y="56591"/>
                  </a:lnTo>
                  <a:lnTo>
                    <a:pt x="291985" y="55968"/>
                  </a:lnTo>
                  <a:lnTo>
                    <a:pt x="272135" y="55968"/>
                  </a:lnTo>
                  <a:lnTo>
                    <a:pt x="266560" y="61556"/>
                  </a:lnTo>
                  <a:lnTo>
                    <a:pt x="266560" y="78359"/>
                  </a:lnTo>
                  <a:lnTo>
                    <a:pt x="264083" y="80848"/>
                  </a:lnTo>
                  <a:lnTo>
                    <a:pt x="254152" y="80848"/>
                  </a:lnTo>
                  <a:lnTo>
                    <a:pt x="247954" y="74625"/>
                  </a:lnTo>
                  <a:lnTo>
                    <a:pt x="225640" y="74625"/>
                  </a:lnTo>
                  <a:lnTo>
                    <a:pt x="223151" y="72136"/>
                  </a:lnTo>
                  <a:lnTo>
                    <a:pt x="223151" y="50990"/>
                  </a:lnTo>
                  <a:lnTo>
                    <a:pt x="223774" y="49123"/>
                  </a:lnTo>
                  <a:lnTo>
                    <a:pt x="225640" y="47879"/>
                  </a:lnTo>
                  <a:lnTo>
                    <a:pt x="265315" y="31089"/>
                  </a:lnTo>
                  <a:lnTo>
                    <a:pt x="271526" y="41656"/>
                  </a:lnTo>
                  <a:lnTo>
                    <a:pt x="272757" y="42900"/>
                  </a:lnTo>
                  <a:lnTo>
                    <a:pt x="274002" y="43522"/>
                  </a:lnTo>
                  <a:lnTo>
                    <a:pt x="295084" y="43522"/>
                  </a:lnTo>
                  <a:lnTo>
                    <a:pt x="297561" y="41046"/>
                  </a:lnTo>
                  <a:lnTo>
                    <a:pt x="297561" y="34201"/>
                  </a:lnTo>
                  <a:lnTo>
                    <a:pt x="338505" y="51854"/>
                  </a:lnTo>
                  <a:lnTo>
                    <a:pt x="374446" y="77343"/>
                  </a:lnTo>
                  <a:lnTo>
                    <a:pt x="404291" y="109601"/>
                  </a:lnTo>
                  <a:lnTo>
                    <a:pt x="426834" y="147383"/>
                  </a:lnTo>
                  <a:lnTo>
                    <a:pt x="426948" y="147574"/>
                  </a:lnTo>
                  <a:lnTo>
                    <a:pt x="441337" y="190169"/>
                  </a:lnTo>
                  <a:lnTo>
                    <a:pt x="446303" y="235699"/>
                  </a:lnTo>
                  <a:lnTo>
                    <a:pt x="446303" y="132537"/>
                  </a:lnTo>
                  <a:lnTo>
                    <a:pt x="430961" y="104152"/>
                  </a:lnTo>
                  <a:lnTo>
                    <a:pt x="402196" y="69176"/>
                  </a:lnTo>
                  <a:lnTo>
                    <a:pt x="367334" y="40335"/>
                  </a:lnTo>
                  <a:lnTo>
                    <a:pt x="356057" y="34201"/>
                  </a:lnTo>
                  <a:lnTo>
                    <a:pt x="350342" y="31089"/>
                  </a:lnTo>
                  <a:lnTo>
                    <a:pt x="327304" y="18554"/>
                  </a:lnTo>
                  <a:lnTo>
                    <a:pt x="283070" y="4787"/>
                  </a:lnTo>
                  <a:lnTo>
                    <a:pt x="235559" y="0"/>
                  </a:lnTo>
                  <a:lnTo>
                    <a:pt x="188048" y="4787"/>
                  </a:lnTo>
                  <a:lnTo>
                    <a:pt x="143802" y="18554"/>
                  </a:lnTo>
                  <a:lnTo>
                    <a:pt x="103784" y="40335"/>
                  </a:lnTo>
                  <a:lnTo>
                    <a:pt x="68922" y="69176"/>
                  </a:lnTo>
                  <a:lnTo>
                    <a:pt x="40157" y="104152"/>
                  </a:lnTo>
                  <a:lnTo>
                    <a:pt x="18440" y="144297"/>
                  </a:lnTo>
                  <a:lnTo>
                    <a:pt x="4724" y="188671"/>
                  </a:lnTo>
                  <a:lnTo>
                    <a:pt x="0" y="235699"/>
                  </a:lnTo>
                  <a:lnTo>
                    <a:pt x="127" y="238188"/>
                  </a:lnTo>
                  <a:lnTo>
                    <a:pt x="4724" y="283972"/>
                  </a:lnTo>
                  <a:lnTo>
                    <a:pt x="18440" y="328345"/>
                  </a:lnTo>
                  <a:lnTo>
                    <a:pt x="40157" y="368490"/>
                  </a:lnTo>
                  <a:lnTo>
                    <a:pt x="68922" y="403453"/>
                  </a:lnTo>
                  <a:lnTo>
                    <a:pt x="103784" y="432308"/>
                  </a:lnTo>
                  <a:lnTo>
                    <a:pt x="143814" y="454088"/>
                  </a:lnTo>
                  <a:lnTo>
                    <a:pt x="188048" y="467842"/>
                  </a:lnTo>
                  <a:lnTo>
                    <a:pt x="235559" y="472643"/>
                  </a:lnTo>
                  <a:lnTo>
                    <a:pt x="283070" y="467842"/>
                  </a:lnTo>
                  <a:lnTo>
                    <a:pt x="327304" y="454088"/>
                  </a:lnTo>
                  <a:lnTo>
                    <a:pt x="342341" y="445897"/>
                  </a:lnTo>
                  <a:lnTo>
                    <a:pt x="367334" y="432308"/>
                  </a:lnTo>
                  <a:lnTo>
                    <a:pt x="402196" y="403453"/>
                  </a:lnTo>
                  <a:lnTo>
                    <a:pt x="430961" y="368490"/>
                  </a:lnTo>
                  <a:lnTo>
                    <a:pt x="452666" y="328345"/>
                  </a:lnTo>
                  <a:lnTo>
                    <a:pt x="466394" y="283972"/>
                  </a:lnTo>
                  <a:lnTo>
                    <a:pt x="470992" y="238188"/>
                  </a:lnTo>
                  <a:lnTo>
                    <a:pt x="471119" y="2356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5" name="object 35" descr=""/>
          <p:cNvSpPr txBox="1"/>
          <p:nvPr/>
        </p:nvSpPr>
        <p:spPr>
          <a:xfrm>
            <a:off x="743458" y="6053328"/>
            <a:ext cx="5523230" cy="4178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R="53975">
              <a:lnSpc>
                <a:spcPct val="100000"/>
              </a:lnSpc>
              <a:spcBef>
                <a:spcPts val="100"/>
              </a:spcBef>
              <a:tabLst>
                <a:tab pos="873125" algn="l"/>
                <a:tab pos="1746250" algn="l"/>
                <a:tab pos="2619375" algn="l"/>
                <a:tab pos="3492500" algn="l"/>
                <a:tab pos="4365625" algn="l"/>
              </a:tabLst>
            </a:pP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Q4</a:t>
            </a:r>
            <a:r>
              <a:rPr dirty="0" sz="900" spc="-1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900" spc="-20">
                <a:solidFill>
                  <a:srgbClr val="010027"/>
                </a:solidFill>
                <a:latin typeface="Arial MT"/>
                <a:cs typeface="Arial MT"/>
              </a:rPr>
              <a:t>FY21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	Q1</a:t>
            </a:r>
            <a:r>
              <a:rPr dirty="0" sz="900" spc="-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900" spc="-20">
                <a:solidFill>
                  <a:srgbClr val="010027"/>
                </a:solidFill>
                <a:latin typeface="Arial MT"/>
                <a:cs typeface="Arial MT"/>
              </a:rPr>
              <a:t>FY22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	Q2</a:t>
            </a:r>
            <a:r>
              <a:rPr dirty="0" sz="900" spc="-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900" spc="-20">
                <a:solidFill>
                  <a:srgbClr val="010027"/>
                </a:solidFill>
                <a:latin typeface="Arial MT"/>
                <a:cs typeface="Arial MT"/>
              </a:rPr>
              <a:t>FY22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	Q3</a:t>
            </a:r>
            <a:r>
              <a:rPr dirty="0" sz="900" spc="-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900" spc="-20">
                <a:solidFill>
                  <a:srgbClr val="010027"/>
                </a:solidFill>
                <a:latin typeface="Arial MT"/>
                <a:cs typeface="Arial MT"/>
              </a:rPr>
              <a:t>FY22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	Q4</a:t>
            </a:r>
            <a:r>
              <a:rPr dirty="0" sz="900" spc="-1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900" spc="-20">
                <a:solidFill>
                  <a:srgbClr val="010027"/>
                </a:solidFill>
                <a:latin typeface="Arial MT"/>
                <a:cs typeface="Arial MT"/>
              </a:rPr>
              <a:t>FY22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	Q1</a:t>
            </a:r>
            <a:r>
              <a:rPr dirty="0" sz="900" spc="-1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900" spc="-20">
                <a:solidFill>
                  <a:srgbClr val="010027"/>
                </a:solidFill>
                <a:latin typeface="Arial MT"/>
                <a:cs typeface="Arial MT"/>
              </a:rPr>
              <a:t>FY23</a:t>
            </a:r>
            <a:endParaRPr sz="9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900">
              <a:latin typeface="Arial MT"/>
              <a:cs typeface="Arial MT"/>
            </a:endParaRPr>
          </a:p>
          <a:p>
            <a:pPr algn="ctr">
              <a:lnSpc>
                <a:spcPct val="100000"/>
              </a:lnSpc>
            </a:pP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Source:</a:t>
            </a:r>
            <a:r>
              <a:rPr dirty="0" sz="800" spc="-1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(Annual</a:t>
            </a:r>
            <a:r>
              <a:rPr dirty="0" sz="800" spc="-1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Report</a:t>
            </a:r>
            <a:r>
              <a:rPr dirty="0" sz="800" spc="-1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(Siemens,</a:t>
            </a:r>
            <a:r>
              <a:rPr dirty="0" sz="800" spc="-2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2022),</a:t>
            </a:r>
            <a:r>
              <a:rPr dirty="0" sz="800" spc="-1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(Busch,</a:t>
            </a:r>
            <a:r>
              <a:rPr dirty="0" sz="800" spc="-2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R.,</a:t>
            </a:r>
            <a:r>
              <a:rPr dirty="0" sz="800" spc="-3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Ag,</a:t>
            </a:r>
            <a:r>
              <a:rPr dirty="0" sz="800" spc="-1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S.</a:t>
            </a:r>
            <a:r>
              <a:rPr dirty="0" sz="800" spc="-3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and</a:t>
            </a:r>
            <a:r>
              <a:rPr dirty="0" sz="800" spc="-1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Thomas,</a:t>
            </a:r>
            <a:r>
              <a:rPr dirty="0" sz="800" spc="-2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R.,</a:t>
            </a:r>
            <a:r>
              <a:rPr dirty="0" sz="800" spc="-2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2023), (Siemens,</a:t>
            </a:r>
            <a:r>
              <a:rPr dirty="0" sz="800" spc="-2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2023),</a:t>
            </a:r>
            <a:r>
              <a:rPr dirty="0" sz="800" spc="-1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(Bloomberg,</a:t>
            </a:r>
            <a:r>
              <a:rPr dirty="0" sz="800" spc="-10">
                <a:solidFill>
                  <a:srgbClr val="010027"/>
                </a:solidFill>
                <a:latin typeface="Arial MT"/>
                <a:cs typeface="Arial MT"/>
              </a:rPr>
              <a:t> 2023)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36" name="object 3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85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5"/>
              </a:spcBef>
            </a:pPr>
            <a:r>
              <a:rPr dirty="0">
                <a:solidFill>
                  <a:srgbClr val="009999"/>
                </a:solidFill>
              </a:rPr>
              <a:t>Siemens</a:t>
            </a:r>
            <a:r>
              <a:rPr dirty="0" spc="-35">
                <a:solidFill>
                  <a:srgbClr val="009999"/>
                </a:solidFill>
              </a:rPr>
              <a:t> </a:t>
            </a:r>
            <a:r>
              <a:rPr dirty="0">
                <a:solidFill>
                  <a:srgbClr val="009999"/>
                </a:solidFill>
              </a:rPr>
              <a:t>Overview</a:t>
            </a:r>
            <a:r>
              <a:rPr dirty="0" spc="-55">
                <a:solidFill>
                  <a:srgbClr val="009999"/>
                </a:solidFill>
              </a:rPr>
              <a:t> </a:t>
            </a:r>
            <a:r>
              <a:rPr dirty="0">
                <a:solidFill>
                  <a:srgbClr val="009999"/>
                </a:solidFill>
              </a:rPr>
              <a:t>|</a:t>
            </a:r>
            <a:r>
              <a:rPr dirty="0" spc="-30">
                <a:solidFill>
                  <a:srgbClr val="009999"/>
                </a:solidFill>
              </a:rPr>
              <a:t> </a:t>
            </a:r>
            <a:r>
              <a:rPr dirty="0">
                <a:solidFill>
                  <a:srgbClr val="009999"/>
                </a:solidFill>
              </a:rPr>
              <a:t>Digital</a:t>
            </a:r>
            <a:r>
              <a:rPr dirty="0" spc="-45">
                <a:solidFill>
                  <a:srgbClr val="009999"/>
                </a:solidFill>
              </a:rPr>
              <a:t> </a:t>
            </a:r>
            <a:r>
              <a:rPr dirty="0" spc="-10">
                <a:solidFill>
                  <a:srgbClr val="009999"/>
                </a:solidFill>
              </a:rPr>
              <a:t>Industries</a:t>
            </a:r>
          </a:p>
          <a:p>
            <a:pPr marL="19685">
              <a:lnSpc>
                <a:spcPct val="100000"/>
              </a:lnSpc>
              <a:spcBef>
                <a:spcPts val="80"/>
              </a:spcBef>
            </a:pPr>
            <a:r>
              <a:rPr dirty="0" sz="1200" spc="-10" b="0">
                <a:solidFill>
                  <a:srgbClr val="010027"/>
                </a:solidFill>
                <a:latin typeface="Arial MT"/>
                <a:cs typeface="Arial MT"/>
              </a:rPr>
              <a:t>Revolutionizing</a:t>
            </a:r>
            <a:r>
              <a:rPr dirty="0" sz="1200" spc="-45" b="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 b="0">
                <a:solidFill>
                  <a:srgbClr val="010027"/>
                </a:solidFill>
                <a:latin typeface="Arial MT"/>
                <a:cs typeface="Arial MT"/>
              </a:rPr>
              <a:t>manufacturing</a:t>
            </a:r>
            <a:r>
              <a:rPr dirty="0" sz="1200" spc="-30" b="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 b="0">
                <a:solidFill>
                  <a:srgbClr val="010027"/>
                </a:solidFill>
                <a:latin typeface="Arial MT"/>
                <a:cs typeface="Arial MT"/>
              </a:rPr>
              <a:t>processes</a:t>
            </a:r>
            <a:r>
              <a:rPr dirty="0" sz="1200" spc="-25" b="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 b="0">
                <a:solidFill>
                  <a:srgbClr val="010027"/>
                </a:solidFill>
                <a:latin typeface="Arial MT"/>
                <a:cs typeface="Arial MT"/>
              </a:rPr>
              <a:t>through</a:t>
            </a:r>
            <a:r>
              <a:rPr dirty="0" sz="1200" spc="-30" b="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 b="0">
                <a:solidFill>
                  <a:srgbClr val="010027"/>
                </a:solidFill>
                <a:latin typeface="Arial MT"/>
                <a:cs typeface="Arial MT"/>
              </a:rPr>
              <a:t>modern</a:t>
            </a:r>
            <a:r>
              <a:rPr dirty="0" sz="1200" spc="-30" b="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 b="0">
                <a:solidFill>
                  <a:srgbClr val="010027"/>
                </a:solidFill>
                <a:latin typeface="Arial MT"/>
                <a:cs typeface="Arial MT"/>
              </a:rPr>
              <a:t>technological</a:t>
            </a:r>
            <a:r>
              <a:rPr dirty="0" sz="1200" spc="-15" b="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 spc="-10" b="0">
                <a:solidFill>
                  <a:srgbClr val="010027"/>
                </a:solidFill>
                <a:latin typeface="Arial MT"/>
                <a:cs typeface="Arial MT"/>
              </a:rPr>
              <a:t>solutions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37" name="object 37" descr=""/>
          <p:cNvSpPr/>
          <p:nvPr/>
        </p:nvSpPr>
        <p:spPr>
          <a:xfrm>
            <a:off x="6700266" y="1275588"/>
            <a:ext cx="4844415" cy="523875"/>
          </a:xfrm>
          <a:custGeom>
            <a:avLst/>
            <a:gdLst/>
            <a:ahLst/>
            <a:cxnLst/>
            <a:rect l="l" t="t" r="r" b="b"/>
            <a:pathLst>
              <a:path w="4844415" h="523875">
                <a:moveTo>
                  <a:pt x="4844033" y="0"/>
                </a:moveTo>
                <a:lnTo>
                  <a:pt x="0" y="0"/>
                </a:lnTo>
                <a:lnTo>
                  <a:pt x="0" y="523493"/>
                </a:lnTo>
                <a:lnTo>
                  <a:pt x="4844033" y="523493"/>
                </a:lnTo>
                <a:lnTo>
                  <a:pt x="4844033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 descr=""/>
          <p:cNvSpPr txBox="1"/>
          <p:nvPr/>
        </p:nvSpPr>
        <p:spPr>
          <a:xfrm>
            <a:off x="7037069" y="1280667"/>
            <a:ext cx="4243070" cy="5060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065" marR="5080">
              <a:lnSpc>
                <a:spcPct val="100000"/>
              </a:lnSpc>
              <a:spcBef>
                <a:spcPts val="100"/>
              </a:spcBef>
            </a:pP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In</a:t>
            </a:r>
            <a:r>
              <a:rPr dirty="0" sz="105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today’s</a:t>
            </a:r>
            <a:r>
              <a:rPr dirty="0" sz="1050" spc="-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 spc="-10">
                <a:solidFill>
                  <a:srgbClr val="03234D"/>
                </a:solidFill>
                <a:latin typeface="Arial MT"/>
                <a:cs typeface="Arial MT"/>
              </a:rPr>
              <a:t>increasingly</a:t>
            </a:r>
            <a:r>
              <a:rPr dirty="0" sz="1050" spc="1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 spc="-10">
                <a:solidFill>
                  <a:srgbClr val="03234D"/>
                </a:solidFill>
                <a:latin typeface="Arial MT"/>
                <a:cs typeface="Arial MT"/>
              </a:rPr>
              <a:t>digitalized</a:t>
            </a:r>
            <a:r>
              <a:rPr dirty="0" sz="1050" spc="1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 spc="-10">
                <a:solidFill>
                  <a:srgbClr val="03234D"/>
                </a:solidFill>
                <a:latin typeface="Arial MT"/>
                <a:cs typeface="Arial MT"/>
              </a:rPr>
              <a:t>environment,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 producers</a:t>
            </a:r>
            <a:r>
              <a:rPr dirty="0" sz="1050" spc="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of</a:t>
            </a:r>
            <a:r>
              <a:rPr dirty="0" sz="105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 spc="-10">
                <a:solidFill>
                  <a:srgbClr val="03234D"/>
                </a:solidFill>
                <a:latin typeface="Arial MT"/>
                <a:cs typeface="Arial MT"/>
              </a:rPr>
              <a:t>investment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goods</a:t>
            </a:r>
            <a:r>
              <a:rPr dirty="0" sz="1050" spc="-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must</a:t>
            </a:r>
            <a:r>
              <a:rPr dirty="0" sz="105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 b="1">
                <a:solidFill>
                  <a:srgbClr val="03234D"/>
                </a:solidFill>
                <a:latin typeface="Arial"/>
                <a:cs typeface="Arial"/>
              </a:rPr>
              <a:t>modernize</a:t>
            </a:r>
            <a:r>
              <a:rPr dirty="0" sz="1050" spc="-30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050" b="1">
                <a:solidFill>
                  <a:srgbClr val="03234D"/>
                </a:solidFill>
                <a:latin typeface="Arial"/>
                <a:cs typeface="Arial"/>
              </a:rPr>
              <a:t>production</a:t>
            </a:r>
            <a:r>
              <a:rPr dirty="0" sz="1050" spc="-45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capacity</a:t>
            </a:r>
            <a:r>
              <a:rPr dirty="0" sz="105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in</a:t>
            </a:r>
            <a:r>
              <a:rPr dirty="0" sz="1050" spc="-1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order</a:t>
            </a:r>
            <a:r>
              <a:rPr dirty="0" sz="1050" spc="-1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to</a:t>
            </a:r>
            <a:r>
              <a:rPr dirty="0" sz="105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 spc="-10">
                <a:solidFill>
                  <a:srgbClr val="03234D"/>
                </a:solidFill>
                <a:latin typeface="Arial MT"/>
                <a:cs typeface="Arial MT"/>
              </a:rPr>
              <a:t>effectively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increase</a:t>
            </a:r>
            <a:r>
              <a:rPr dirty="0" sz="1050" spc="-3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production</a:t>
            </a:r>
            <a:r>
              <a:rPr dirty="0" sz="1050" spc="-3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flexibility</a:t>
            </a:r>
            <a:r>
              <a:rPr dirty="0" sz="1050" spc="-3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and</a:t>
            </a:r>
            <a:r>
              <a:rPr dirty="0" sz="1050" spc="-4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reduce</a:t>
            </a:r>
            <a:r>
              <a:rPr dirty="0" sz="105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process</a:t>
            </a:r>
            <a:r>
              <a:rPr dirty="0" sz="1050" spc="-5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 spc="-10">
                <a:solidFill>
                  <a:srgbClr val="03234D"/>
                </a:solidFill>
                <a:latin typeface="Arial MT"/>
                <a:cs typeface="Arial MT"/>
              </a:rPr>
              <a:t>timelines</a:t>
            </a:r>
            <a:endParaRPr sz="1050">
              <a:latin typeface="Arial MT"/>
              <a:cs typeface="Arial MT"/>
            </a:endParaRPr>
          </a:p>
        </p:txBody>
      </p:sp>
      <p:grpSp>
        <p:nvGrpSpPr>
          <p:cNvPr id="39" name="object 39" descr=""/>
          <p:cNvGrpSpPr/>
          <p:nvPr/>
        </p:nvGrpSpPr>
        <p:grpSpPr>
          <a:xfrm>
            <a:off x="6334505" y="949071"/>
            <a:ext cx="640080" cy="911860"/>
            <a:chOff x="6334505" y="949071"/>
            <a:chExt cx="640080" cy="911860"/>
          </a:xfrm>
        </p:grpSpPr>
        <p:sp>
          <p:nvSpPr>
            <p:cNvPr id="40" name="object 40" descr=""/>
            <p:cNvSpPr/>
            <p:nvPr/>
          </p:nvSpPr>
          <p:spPr>
            <a:xfrm>
              <a:off x="6334505" y="1220724"/>
              <a:ext cx="640080" cy="640080"/>
            </a:xfrm>
            <a:custGeom>
              <a:avLst/>
              <a:gdLst/>
              <a:ahLst/>
              <a:cxnLst/>
              <a:rect l="l" t="t" r="r" b="b"/>
              <a:pathLst>
                <a:path w="640079" h="640080">
                  <a:moveTo>
                    <a:pt x="320040" y="0"/>
                  </a:moveTo>
                  <a:lnTo>
                    <a:pt x="272739" y="3469"/>
                  </a:lnTo>
                  <a:lnTo>
                    <a:pt x="227596" y="13547"/>
                  </a:lnTo>
                  <a:lnTo>
                    <a:pt x="185105" y="29740"/>
                  </a:lnTo>
                  <a:lnTo>
                    <a:pt x="145761" y="51552"/>
                  </a:lnTo>
                  <a:lnTo>
                    <a:pt x="110057" y="78490"/>
                  </a:lnTo>
                  <a:lnTo>
                    <a:pt x="78490" y="110057"/>
                  </a:lnTo>
                  <a:lnTo>
                    <a:pt x="51552" y="145761"/>
                  </a:lnTo>
                  <a:lnTo>
                    <a:pt x="29740" y="185105"/>
                  </a:lnTo>
                  <a:lnTo>
                    <a:pt x="13547" y="227596"/>
                  </a:lnTo>
                  <a:lnTo>
                    <a:pt x="3469" y="272739"/>
                  </a:lnTo>
                  <a:lnTo>
                    <a:pt x="0" y="320039"/>
                  </a:lnTo>
                  <a:lnTo>
                    <a:pt x="3469" y="367340"/>
                  </a:lnTo>
                  <a:lnTo>
                    <a:pt x="13547" y="412483"/>
                  </a:lnTo>
                  <a:lnTo>
                    <a:pt x="29740" y="454974"/>
                  </a:lnTo>
                  <a:lnTo>
                    <a:pt x="51552" y="494318"/>
                  </a:lnTo>
                  <a:lnTo>
                    <a:pt x="78490" y="530022"/>
                  </a:lnTo>
                  <a:lnTo>
                    <a:pt x="110057" y="561589"/>
                  </a:lnTo>
                  <a:lnTo>
                    <a:pt x="145761" y="588527"/>
                  </a:lnTo>
                  <a:lnTo>
                    <a:pt x="185105" y="610339"/>
                  </a:lnTo>
                  <a:lnTo>
                    <a:pt x="227596" y="626532"/>
                  </a:lnTo>
                  <a:lnTo>
                    <a:pt x="272739" y="636610"/>
                  </a:lnTo>
                  <a:lnTo>
                    <a:pt x="320040" y="640079"/>
                  </a:lnTo>
                  <a:lnTo>
                    <a:pt x="367340" y="636610"/>
                  </a:lnTo>
                  <a:lnTo>
                    <a:pt x="412483" y="626532"/>
                  </a:lnTo>
                  <a:lnTo>
                    <a:pt x="454974" y="610339"/>
                  </a:lnTo>
                  <a:lnTo>
                    <a:pt x="494318" y="588527"/>
                  </a:lnTo>
                  <a:lnTo>
                    <a:pt x="530022" y="561589"/>
                  </a:lnTo>
                  <a:lnTo>
                    <a:pt x="561589" y="530022"/>
                  </a:lnTo>
                  <a:lnTo>
                    <a:pt x="588527" y="494318"/>
                  </a:lnTo>
                  <a:lnTo>
                    <a:pt x="610339" y="454974"/>
                  </a:lnTo>
                  <a:lnTo>
                    <a:pt x="626532" y="412483"/>
                  </a:lnTo>
                  <a:lnTo>
                    <a:pt x="636610" y="367340"/>
                  </a:lnTo>
                  <a:lnTo>
                    <a:pt x="640079" y="320039"/>
                  </a:lnTo>
                  <a:lnTo>
                    <a:pt x="636610" y="272739"/>
                  </a:lnTo>
                  <a:lnTo>
                    <a:pt x="626532" y="227596"/>
                  </a:lnTo>
                  <a:lnTo>
                    <a:pt x="610339" y="185105"/>
                  </a:lnTo>
                  <a:lnTo>
                    <a:pt x="588527" y="145761"/>
                  </a:lnTo>
                  <a:lnTo>
                    <a:pt x="561589" y="110057"/>
                  </a:lnTo>
                  <a:lnTo>
                    <a:pt x="530022" y="78490"/>
                  </a:lnTo>
                  <a:lnTo>
                    <a:pt x="494318" y="51552"/>
                  </a:lnTo>
                  <a:lnTo>
                    <a:pt x="454974" y="29740"/>
                  </a:lnTo>
                  <a:lnTo>
                    <a:pt x="412483" y="13547"/>
                  </a:lnTo>
                  <a:lnTo>
                    <a:pt x="367340" y="3469"/>
                  </a:lnTo>
                  <a:lnTo>
                    <a:pt x="320040" y="0"/>
                  </a:lnTo>
                  <a:close/>
                </a:path>
              </a:pathLst>
            </a:custGeom>
            <a:solidFill>
              <a:srgbClr val="00999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 descr=""/>
            <p:cNvSpPr/>
            <p:nvPr/>
          </p:nvSpPr>
          <p:spPr>
            <a:xfrm>
              <a:off x="6615616" y="1327765"/>
              <a:ext cx="245110" cy="168910"/>
            </a:xfrm>
            <a:custGeom>
              <a:avLst/>
              <a:gdLst/>
              <a:ahLst/>
              <a:cxnLst/>
              <a:rect l="l" t="t" r="r" b="b"/>
              <a:pathLst>
                <a:path w="245109" h="168909">
                  <a:moveTo>
                    <a:pt x="106159" y="0"/>
                  </a:moveTo>
                  <a:lnTo>
                    <a:pt x="85733" y="3636"/>
                  </a:lnTo>
                  <a:lnTo>
                    <a:pt x="68170" y="13733"/>
                  </a:lnTo>
                  <a:lnTo>
                    <a:pt x="54569" y="29075"/>
                  </a:lnTo>
                  <a:lnTo>
                    <a:pt x="46033" y="48443"/>
                  </a:lnTo>
                  <a:lnTo>
                    <a:pt x="27743" y="55903"/>
                  </a:lnTo>
                  <a:lnTo>
                    <a:pt x="13152" y="69168"/>
                  </a:lnTo>
                  <a:lnTo>
                    <a:pt x="3493" y="86929"/>
                  </a:lnTo>
                  <a:lnTo>
                    <a:pt x="0" y="107873"/>
                  </a:lnTo>
                  <a:lnTo>
                    <a:pt x="3736" y="127662"/>
                  </a:lnTo>
                  <a:lnTo>
                    <a:pt x="34481" y="163565"/>
                  </a:lnTo>
                  <a:lnTo>
                    <a:pt x="197288" y="168302"/>
                  </a:lnTo>
                  <a:lnTo>
                    <a:pt x="216195" y="164182"/>
                  </a:lnTo>
                  <a:lnTo>
                    <a:pt x="231227" y="152945"/>
                  </a:lnTo>
                  <a:lnTo>
                    <a:pt x="239923" y="138337"/>
                  </a:lnTo>
                  <a:lnTo>
                    <a:pt x="55428" y="138337"/>
                  </a:lnTo>
                  <a:lnTo>
                    <a:pt x="47641" y="136589"/>
                  </a:lnTo>
                  <a:lnTo>
                    <a:pt x="28212" y="107873"/>
                  </a:lnTo>
                  <a:lnTo>
                    <a:pt x="28125" y="104502"/>
                  </a:lnTo>
                  <a:lnTo>
                    <a:pt x="56837" y="76410"/>
                  </a:lnTo>
                  <a:lnTo>
                    <a:pt x="69990" y="76410"/>
                  </a:lnTo>
                  <a:lnTo>
                    <a:pt x="69990" y="68419"/>
                  </a:lnTo>
                  <a:lnTo>
                    <a:pt x="71952" y="55903"/>
                  </a:lnTo>
                  <a:lnTo>
                    <a:pt x="72008" y="55544"/>
                  </a:lnTo>
                  <a:lnTo>
                    <a:pt x="77682" y="44447"/>
                  </a:lnTo>
                  <a:lnTo>
                    <a:pt x="86438" y="35973"/>
                  </a:lnTo>
                  <a:lnTo>
                    <a:pt x="97704" y="30963"/>
                  </a:lnTo>
                  <a:lnTo>
                    <a:pt x="103341" y="29964"/>
                  </a:lnTo>
                  <a:lnTo>
                    <a:pt x="183023" y="29964"/>
                  </a:lnTo>
                  <a:lnTo>
                    <a:pt x="178506" y="27147"/>
                  </a:lnTo>
                  <a:lnTo>
                    <a:pt x="164644" y="24471"/>
                  </a:lnTo>
                  <a:lnTo>
                    <a:pt x="154542" y="24471"/>
                  </a:lnTo>
                  <a:lnTo>
                    <a:pt x="145001" y="14326"/>
                  </a:lnTo>
                  <a:lnTo>
                    <a:pt x="133522" y="6617"/>
                  </a:lnTo>
                  <a:lnTo>
                    <a:pt x="120457" y="1716"/>
                  </a:lnTo>
                  <a:lnTo>
                    <a:pt x="106159" y="0"/>
                  </a:lnTo>
                  <a:close/>
                </a:path>
                <a:path w="245109" h="168909">
                  <a:moveTo>
                    <a:pt x="204282" y="52937"/>
                  </a:moveTo>
                  <a:lnTo>
                    <a:pt x="162528" y="52937"/>
                  </a:lnTo>
                  <a:lnTo>
                    <a:pt x="168165" y="54935"/>
                  </a:lnTo>
                  <a:lnTo>
                    <a:pt x="173332" y="58431"/>
                  </a:lnTo>
                  <a:lnTo>
                    <a:pt x="178411" y="63534"/>
                  </a:lnTo>
                  <a:lnTo>
                    <a:pt x="182257" y="69668"/>
                  </a:lnTo>
                  <a:lnTo>
                    <a:pt x="184644" y="76410"/>
                  </a:lnTo>
                  <a:lnTo>
                    <a:pt x="184693" y="76550"/>
                  </a:lnTo>
                  <a:lnTo>
                    <a:pt x="185507" y="83573"/>
                  </a:lnTo>
                  <a:lnTo>
                    <a:pt x="185545" y="91892"/>
                  </a:lnTo>
                  <a:lnTo>
                    <a:pt x="194939" y="91892"/>
                  </a:lnTo>
                  <a:lnTo>
                    <a:pt x="203541" y="93733"/>
                  </a:lnTo>
                  <a:lnTo>
                    <a:pt x="210573" y="98782"/>
                  </a:lnTo>
                  <a:lnTo>
                    <a:pt x="215285" y="106219"/>
                  </a:lnTo>
                  <a:lnTo>
                    <a:pt x="217017" y="115364"/>
                  </a:lnTo>
                  <a:lnTo>
                    <a:pt x="215013" y="124221"/>
                  </a:lnTo>
                  <a:lnTo>
                    <a:pt x="210147" y="131533"/>
                  </a:lnTo>
                  <a:lnTo>
                    <a:pt x="202957" y="136589"/>
                  </a:lnTo>
                  <a:lnTo>
                    <a:pt x="202676" y="136589"/>
                  </a:lnTo>
                  <a:lnTo>
                    <a:pt x="194470" y="138337"/>
                  </a:lnTo>
                  <a:lnTo>
                    <a:pt x="239923" y="138337"/>
                  </a:lnTo>
                  <a:lnTo>
                    <a:pt x="241150" y="136277"/>
                  </a:lnTo>
                  <a:lnTo>
                    <a:pt x="244731" y="115863"/>
                  </a:lnTo>
                  <a:lnTo>
                    <a:pt x="241986" y="98782"/>
                  </a:lnTo>
                  <a:lnTo>
                    <a:pt x="234397" y="84088"/>
                  </a:lnTo>
                  <a:lnTo>
                    <a:pt x="222933" y="72672"/>
                  </a:lnTo>
                  <a:lnTo>
                    <a:pt x="208562" y="65423"/>
                  </a:lnTo>
                  <a:lnTo>
                    <a:pt x="204282" y="52937"/>
                  </a:lnTo>
                  <a:close/>
                </a:path>
                <a:path w="245109" h="168909">
                  <a:moveTo>
                    <a:pt x="69990" y="76410"/>
                  </a:moveTo>
                  <a:lnTo>
                    <a:pt x="60126" y="76410"/>
                  </a:lnTo>
                  <a:lnTo>
                    <a:pt x="61535" y="76909"/>
                  </a:lnTo>
                  <a:lnTo>
                    <a:pt x="69990" y="78407"/>
                  </a:lnTo>
                  <a:lnTo>
                    <a:pt x="69990" y="76410"/>
                  </a:lnTo>
                  <a:close/>
                </a:path>
                <a:path w="245109" h="168909">
                  <a:moveTo>
                    <a:pt x="183023" y="29964"/>
                  </a:moveTo>
                  <a:lnTo>
                    <a:pt x="106159" y="29964"/>
                  </a:lnTo>
                  <a:lnTo>
                    <a:pt x="116039" y="31416"/>
                  </a:lnTo>
                  <a:lnTo>
                    <a:pt x="124949" y="35583"/>
                  </a:lnTo>
                  <a:lnTo>
                    <a:pt x="132450" y="42184"/>
                  </a:lnTo>
                  <a:lnTo>
                    <a:pt x="138101" y="50940"/>
                  </a:lnTo>
                  <a:lnTo>
                    <a:pt x="140920" y="56933"/>
                  </a:lnTo>
                  <a:lnTo>
                    <a:pt x="147026" y="54436"/>
                  </a:lnTo>
                  <a:lnTo>
                    <a:pt x="149845" y="53437"/>
                  </a:lnTo>
                  <a:lnTo>
                    <a:pt x="153133" y="52937"/>
                  </a:lnTo>
                  <a:lnTo>
                    <a:pt x="204282" y="52937"/>
                  </a:lnTo>
                  <a:lnTo>
                    <a:pt x="202947" y="49044"/>
                  </a:lnTo>
                  <a:lnTo>
                    <a:pt x="192594" y="35973"/>
                  </a:lnTo>
                  <a:lnTo>
                    <a:pt x="192032" y="35583"/>
                  </a:lnTo>
                  <a:lnTo>
                    <a:pt x="183023" y="29964"/>
                  </a:lnTo>
                  <a:close/>
                </a:path>
                <a:path w="245109" h="168909">
                  <a:moveTo>
                    <a:pt x="162058" y="23971"/>
                  </a:moveTo>
                  <a:lnTo>
                    <a:pt x="159709" y="23971"/>
                  </a:lnTo>
                  <a:lnTo>
                    <a:pt x="156891" y="24471"/>
                  </a:lnTo>
                  <a:lnTo>
                    <a:pt x="164644" y="24471"/>
                  </a:lnTo>
                  <a:lnTo>
                    <a:pt x="162058" y="2397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2" name="object 42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474693" y="1516044"/>
              <a:ext cx="225475" cy="224735"/>
            </a:xfrm>
            <a:prstGeom prst="rect">
              <a:avLst/>
            </a:prstGeom>
          </p:spPr>
        </p:pic>
        <p:pic>
          <p:nvPicPr>
            <p:cNvPr id="43" name="object 43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722246" y="1516044"/>
              <a:ext cx="82247" cy="110869"/>
            </a:xfrm>
            <a:prstGeom prst="rect">
              <a:avLst/>
            </a:prstGeom>
          </p:spPr>
        </p:pic>
        <p:sp>
          <p:nvSpPr>
            <p:cNvPr id="44" name="object 44" descr=""/>
            <p:cNvSpPr/>
            <p:nvPr/>
          </p:nvSpPr>
          <p:spPr>
            <a:xfrm>
              <a:off x="6514578" y="1385198"/>
              <a:ext cx="82550" cy="111125"/>
            </a:xfrm>
            <a:custGeom>
              <a:avLst/>
              <a:gdLst/>
              <a:ahLst/>
              <a:cxnLst/>
              <a:rect l="l" t="t" r="r" b="b"/>
              <a:pathLst>
                <a:path w="82550" h="111125">
                  <a:moveTo>
                    <a:pt x="47957" y="0"/>
                  </a:moveTo>
                  <a:lnTo>
                    <a:pt x="47957" y="20475"/>
                  </a:lnTo>
                  <a:lnTo>
                    <a:pt x="24514" y="32844"/>
                  </a:lnTo>
                  <a:lnTo>
                    <a:pt x="8029" y="53125"/>
                  </a:lnTo>
                  <a:lnTo>
                    <a:pt x="0" y="78556"/>
                  </a:lnTo>
                  <a:lnTo>
                    <a:pt x="1924" y="106374"/>
                  </a:lnTo>
                  <a:lnTo>
                    <a:pt x="3333" y="110869"/>
                  </a:lnTo>
                  <a:lnTo>
                    <a:pt x="34805" y="110869"/>
                  </a:lnTo>
                  <a:lnTo>
                    <a:pt x="31047" y="105875"/>
                  </a:lnTo>
                  <a:lnTo>
                    <a:pt x="27759" y="95887"/>
                  </a:lnTo>
                  <a:lnTo>
                    <a:pt x="39649" y="58821"/>
                  </a:lnTo>
                  <a:lnTo>
                    <a:pt x="47957" y="52438"/>
                  </a:lnTo>
                  <a:lnTo>
                    <a:pt x="47957" y="72914"/>
                  </a:lnTo>
                  <a:lnTo>
                    <a:pt x="82248" y="35957"/>
                  </a:lnTo>
                  <a:lnTo>
                    <a:pt x="4795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5" name="object 45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384035" y="949071"/>
              <a:ext cx="57150" cy="305180"/>
            </a:xfrm>
            <a:prstGeom prst="rect">
              <a:avLst/>
            </a:prstGeom>
          </p:spPr>
        </p:pic>
      </p:grpSp>
      <p:sp>
        <p:nvSpPr>
          <p:cNvPr id="46" name="object 46" descr=""/>
          <p:cNvSpPr/>
          <p:nvPr/>
        </p:nvSpPr>
        <p:spPr>
          <a:xfrm>
            <a:off x="6700266" y="2006345"/>
            <a:ext cx="4844415" cy="523875"/>
          </a:xfrm>
          <a:custGeom>
            <a:avLst/>
            <a:gdLst/>
            <a:ahLst/>
            <a:cxnLst/>
            <a:rect l="l" t="t" r="r" b="b"/>
            <a:pathLst>
              <a:path w="4844415" h="523875">
                <a:moveTo>
                  <a:pt x="4844033" y="0"/>
                </a:moveTo>
                <a:lnTo>
                  <a:pt x="0" y="0"/>
                </a:lnTo>
                <a:lnTo>
                  <a:pt x="0" y="523493"/>
                </a:lnTo>
                <a:lnTo>
                  <a:pt x="4844033" y="523493"/>
                </a:lnTo>
                <a:lnTo>
                  <a:pt x="4844033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" name="object 47" descr=""/>
          <p:cNvSpPr txBox="1"/>
          <p:nvPr/>
        </p:nvSpPr>
        <p:spPr>
          <a:xfrm>
            <a:off x="7056881" y="2011679"/>
            <a:ext cx="4224020" cy="50545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54610">
              <a:lnSpc>
                <a:spcPct val="100000"/>
              </a:lnSpc>
              <a:spcBef>
                <a:spcPts val="100"/>
              </a:spcBef>
            </a:pP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Current</a:t>
            </a:r>
            <a:r>
              <a:rPr dirty="0" sz="1050" spc="-4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conditions</a:t>
            </a:r>
            <a:r>
              <a:rPr dirty="0" sz="105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encourages</a:t>
            </a:r>
            <a:r>
              <a:rPr dirty="0" sz="105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producers</a:t>
            </a:r>
            <a:r>
              <a:rPr dirty="0" sz="105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to</a:t>
            </a:r>
            <a:r>
              <a:rPr dirty="0" sz="1050" spc="-5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complement</a:t>
            </a:r>
            <a:r>
              <a:rPr dirty="0" sz="1050" spc="-3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their</a:t>
            </a:r>
            <a:r>
              <a:rPr dirty="0" sz="1050" spc="-4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 spc="-10">
                <a:solidFill>
                  <a:srgbClr val="03234D"/>
                </a:solidFill>
                <a:latin typeface="Arial MT"/>
                <a:cs typeface="Arial MT"/>
              </a:rPr>
              <a:t>primary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products</a:t>
            </a:r>
            <a:r>
              <a:rPr dirty="0" sz="1050" spc="-4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with</a:t>
            </a:r>
            <a:r>
              <a:rPr dirty="0" sz="1050" spc="-4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service</a:t>
            </a:r>
            <a:r>
              <a:rPr dirty="0" sz="1050" spc="-4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options</a:t>
            </a:r>
            <a:r>
              <a:rPr dirty="0" sz="1050" spc="-3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and</a:t>
            </a:r>
            <a:r>
              <a:rPr dirty="0" sz="1050" spc="-3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vertical</a:t>
            </a:r>
            <a:r>
              <a:rPr dirty="0" sz="1050" spc="-4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solutions,</a:t>
            </a:r>
            <a:r>
              <a:rPr dirty="0" sz="1050" spc="-4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which</a:t>
            </a:r>
            <a:r>
              <a:rPr dirty="0" sz="1050" spc="-3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 spc="-10">
                <a:solidFill>
                  <a:srgbClr val="03234D"/>
                </a:solidFill>
                <a:latin typeface="Arial MT"/>
                <a:cs typeface="Arial MT"/>
              </a:rPr>
              <a:t>consumers</a:t>
            </a:r>
            <a:endParaRPr sz="1050">
              <a:latin typeface="Arial MT"/>
              <a:cs typeface="Arial MT"/>
            </a:endParaRPr>
          </a:p>
          <a:p>
            <a:pPr marL="262255">
              <a:lnSpc>
                <a:spcPct val="100000"/>
              </a:lnSpc>
            </a:pP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desire</a:t>
            </a:r>
            <a:r>
              <a:rPr dirty="0" sz="105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to</a:t>
            </a:r>
            <a:r>
              <a:rPr dirty="0" sz="1050" spc="-3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take</a:t>
            </a:r>
            <a:r>
              <a:rPr dirty="0" sz="1050" spc="-3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advantage</a:t>
            </a:r>
            <a:r>
              <a:rPr dirty="0" sz="1050" spc="-1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of</a:t>
            </a:r>
            <a:r>
              <a:rPr dirty="0" sz="1050" spc="-3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investment</a:t>
            </a:r>
            <a:r>
              <a:rPr dirty="0" sz="105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goods</a:t>
            </a:r>
            <a:r>
              <a:rPr dirty="0" sz="105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in</a:t>
            </a:r>
            <a:r>
              <a:rPr dirty="0" sz="105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their</a:t>
            </a:r>
            <a:r>
              <a:rPr dirty="0" sz="105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 spc="-10">
                <a:solidFill>
                  <a:srgbClr val="03234D"/>
                </a:solidFill>
                <a:latin typeface="Arial MT"/>
                <a:cs typeface="Arial MT"/>
              </a:rPr>
              <a:t>entirety</a:t>
            </a:r>
            <a:endParaRPr sz="1050">
              <a:latin typeface="Arial MT"/>
              <a:cs typeface="Arial MT"/>
            </a:endParaRPr>
          </a:p>
        </p:txBody>
      </p:sp>
      <p:grpSp>
        <p:nvGrpSpPr>
          <p:cNvPr id="48" name="object 48" descr=""/>
          <p:cNvGrpSpPr/>
          <p:nvPr/>
        </p:nvGrpSpPr>
        <p:grpSpPr>
          <a:xfrm>
            <a:off x="6334505" y="1939289"/>
            <a:ext cx="640080" cy="640080"/>
            <a:chOff x="6334505" y="1939289"/>
            <a:chExt cx="640080" cy="640080"/>
          </a:xfrm>
        </p:grpSpPr>
        <p:sp>
          <p:nvSpPr>
            <p:cNvPr id="49" name="object 49" descr=""/>
            <p:cNvSpPr/>
            <p:nvPr/>
          </p:nvSpPr>
          <p:spPr>
            <a:xfrm>
              <a:off x="6334505" y="1939289"/>
              <a:ext cx="640080" cy="640080"/>
            </a:xfrm>
            <a:custGeom>
              <a:avLst/>
              <a:gdLst/>
              <a:ahLst/>
              <a:cxnLst/>
              <a:rect l="l" t="t" r="r" b="b"/>
              <a:pathLst>
                <a:path w="640079" h="640080">
                  <a:moveTo>
                    <a:pt x="320040" y="0"/>
                  </a:moveTo>
                  <a:lnTo>
                    <a:pt x="272739" y="3469"/>
                  </a:lnTo>
                  <a:lnTo>
                    <a:pt x="227596" y="13547"/>
                  </a:lnTo>
                  <a:lnTo>
                    <a:pt x="185105" y="29740"/>
                  </a:lnTo>
                  <a:lnTo>
                    <a:pt x="145761" y="51552"/>
                  </a:lnTo>
                  <a:lnTo>
                    <a:pt x="110057" y="78490"/>
                  </a:lnTo>
                  <a:lnTo>
                    <a:pt x="78490" y="110057"/>
                  </a:lnTo>
                  <a:lnTo>
                    <a:pt x="51552" y="145761"/>
                  </a:lnTo>
                  <a:lnTo>
                    <a:pt x="29740" y="185105"/>
                  </a:lnTo>
                  <a:lnTo>
                    <a:pt x="13547" y="227596"/>
                  </a:lnTo>
                  <a:lnTo>
                    <a:pt x="3469" y="272739"/>
                  </a:lnTo>
                  <a:lnTo>
                    <a:pt x="0" y="320039"/>
                  </a:lnTo>
                  <a:lnTo>
                    <a:pt x="3469" y="367340"/>
                  </a:lnTo>
                  <a:lnTo>
                    <a:pt x="13547" y="412483"/>
                  </a:lnTo>
                  <a:lnTo>
                    <a:pt x="29740" y="454974"/>
                  </a:lnTo>
                  <a:lnTo>
                    <a:pt x="51552" y="494318"/>
                  </a:lnTo>
                  <a:lnTo>
                    <a:pt x="78490" y="530022"/>
                  </a:lnTo>
                  <a:lnTo>
                    <a:pt x="110057" y="561589"/>
                  </a:lnTo>
                  <a:lnTo>
                    <a:pt x="145761" y="588527"/>
                  </a:lnTo>
                  <a:lnTo>
                    <a:pt x="185105" y="610339"/>
                  </a:lnTo>
                  <a:lnTo>
                    <a:pt x="227596" y="626532"/>
                  </a:lnTo>
                  <a:lnTo>
                    <a:pt x="272739" y="636610"/>
                  </a:lnTo>
                  <a:lnTo>
                    <a:pt x="320040" y="640080"/>
                  </a:lnTo>
                  <a:lnTo>
                    <a:pt x="367340" y="636610"/>
                  </a:lnTo>
                  <a:lnTo>
                    <a:pt x="412483" y="626532"/>
                  </a:lnTo>
                  <a:lnTo>
                    <a:pt x="454974" y="610339"/>
                  </a:lnTo>
                  <a:lnTo>
                    <a:pt x="494318" y="588527"/>
                  </a:lnTo>
                  <a:lnTo>
                    <a:pt x="530022" y="561589"/>
                  </a:lnTo>
                  <a:lnTo>
                    <a:pt x="561589" y="530022"/>
                  </a:lnTo>
                  <a:lnTo>
                    <a:pt x="588527" y="494318"/>
                  </a:lnTo>
                  <a:lnTo>
                    <a:pt x="610339" y="454974"/>
                  </a:lnTo>
                  <a:lnTo>
                    <a:pt x="626532" y="412483"/>
                  </a:lnTo>
                  <a:lnTo>
                    <a:pt x="636610" y="367340"/>
                  </a:lnTo>
                  <a:lnTo>
                    <a:pt x="640079" y="320039"/>
                  </a:lnTo>
                  <a:lnTo>
                    <a:pt x="636610" y="272739"/>
                  </a:lnTo>
                  <a:lnTo>
                    <a:pt x="626532" y="227596"/>
                  </a:lnTo>
                  <a:lnTo>
                    <a:pt x="610339" y="185105"/>
                  </a:lnTo>
                  <a:lnTo>
                    <a:pt x="588527" y="145761"/>
                  </a:lnTo>
                  <a:lnTo>
                    <a:pt x="561589" y="110057"/>
                  </a:lnTo>
                  <a:lnTo>
                    <a:pt x="530022" y="78490"/>
                  </a:lnTo>
                  <a:lnTo>
                    <a:pt x="494318" y="51552"/>
                  </a:lnTo>
                  <a:lnTo>
                    <a:pt x="454974" y="29740"/>
                  </a:lnTo>
                  <a:lnTo>
                    <a:pt x="412483" y="13547"/>
                  </a:lnTo>
                  <a:lnTo>
                    <a:pt x="367340" y="3469"/>
                  </a:lnTo>
                  <a:lnTo>
                    <a:pt x="320040" y="0"/>
                  </a:lnTo>
                  <a:close/>
                </a:path>
              </a:pathLst>
            </a:custGeom>
            <a:solidFill>
              <a:srgbClr val="00C2B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 descr=""/>
            <p:cNvSpPr/>
            <p:nvPr/>
          </p:nvSpPr>
          <p:spPr>
            <a:xfrm>
              <a:off x="6514574" y="2119781"/>
              <a:ext cx="281940" cy="283210"/>
            </a:xfrm>
            <a:custGeom>
              <a:avLst/>
              <a:gdLst/>
              <a:ahLst/>
              <a:cxnLst/>
              <a:rect l="l" t="t" r="r" b="b"/>
              <a:pathLst>
                <a:path w="281940" h="283210">
                  <a:moveTo>
                    <a:pt x="237562" y="0"/>
                  </a:moveTo>
                  <a:lnTo>
                    <a:pt x="201198" y="12422"/>
                  </a:lnTo>
                  <a:lnTo>
                    <a:pt x="185493" y="47554"/>
                  </a:lnTo>
                  <a:lnTo>
                    <a:pt x="187106" y="60832"/>
                  </a:lnTo>
                  <a:lnTo>
                    <a:pt x="7431" y="241045"/>
                  </a:lnTo>
                  <a:lnTo>
                    <a:pt x="3412" y="246086"/>
                  </a:lnTo>
                  <a:lnTo>
                    <a:pt x="907" y="251999"/>
                  </a:lnTo>
                  <a:lnTo>
                    <a:pt x="0" y="258287"/>
                  </a:lnTo>
                  <a:lnTo>
                    <a:pt x="656" y="264013"/>
                  </a:lnTo>
                  <a:lnTo>
                    <a:pt x="737" y="264719"/>
                  </a:lnTo>
                  <a:lnTo>
                    <a:pt x="2851" y="273200"/>
                  </a:lnTo>
                  <a:lnTo>
                    <a:pt x="9545" y="279914"/>
                  </a:lnTo>
                  <a:lnTo>
                    <a:pt x="18000" y="282034"/>
                  </a:lnTo>
                  <a:lnTo>
                    <a:pt x="24364" y="282774"/>
                  </a:lnTo>
                  <a:lnTo>
                    <a:pt x="30596" y="281857"/>
                  </a:lnTo>
                  <a:lnTo>
                    <a:pt x="36431" y="279351"/>
                  </a:lnTo>
                  <a:lnTo>
                    <a:pt x="41606" y="275320"/>
                  </a:lnTo>
                  <a:lnTo>
                    <a:pt x="49709" y="267193"/>
                  </a:lnTo>
                  <a:lnTo>
                    <a:pt x="24341" y="267193"/>
                  </a:lnTo>
                  <a:lnTo>
                    <a:pt x="18000" y="264366"/>
                  </a:lnTo>
                  <a:lnTo>
                    <a:pt x="16238" y="261539"/>
                  </a:lnTo>
                  <a:lnTo>
                    <a:pt x="16238" y="255179"/>
                  </a:lnTo>
                  <a:lnTo>
                    <a:pt x="18352" y="251999"/>
                  </a:lnTo>
                  <a:lnTo>
                    <a:pt x="21171" y="250939"/>
                  </a:lnTo>
                  <a:lnTo>
                    <a:pt x="24341" y="249526"/>
                  </a:lnTo>
                  <a:lnTo>
                    <a:pt x="67323" y="249526"/>
                  </a:lnTo>
                  <a:lnTo>
                    <a:pt x="221279" y="95108"/>
                  </a:lnTo>
                  <a:lnTo>
                    <a:pt x="245327" y="95108"/>
                  </a:lnTo>
                  <a:lnTo>
                    <a:pt x="276970" y="69909"/>
                  </a:lnTo>
                  <a:lnTo>
                    <a:pt x="280335" y="59772"/>
                  </a:lnTo>
                  <a:lnTo>
                    <a:pt x="250168" y="59772"/>
                  </a:lnTo>
                  <a:lnTo>
                    <a:pt x="227620" y="53765"/>
                  </a:lnTo>
                  <a:lnTo>
                    <a:pt x="221984" y="31504"/>
                  </a:lnTo>
                  <a:lnTo>
                    <a:pt x="250520" y="2882"/>
                  </a:lnTo>
                  <a:lnTo>
                    <a:pt x="237562" y="0"/>
                  </a:lnTo>
                  <a:close/>
                </a:path>
                <a:path w="281940" h="283210">
                  <a:moveTo>
                    <a:pt x="67323" y="249526"/>
                  </a:moveTo>
                  <a:lnTo>
                    <a:pt x="24341" y="249526"/>
                  </a:lnTo>
                  <a:lnTo>
                    <a:pt x="27514" y="250232"/>
                  </a:lnTo>
                  <a:lnTo>
                    <a:pt x="29980" y="252705"/>
                  </a:lnTo>
                  <a:lnTo>
                    <a:pt x="33151" y="255533"/>
                  </a:lnTo>
                  <a:lnTo>
                    <a:pt x="33151" y="260832"/>
                  </a:lnTo>
                  <a:lnTo>
                    <a:pt x="27514" y="266486"/>
                  </a:lnTo>
                  <a:lnTo>
                    <a:pt x="24341" y="267193"/>
                  </a:lnTo>
                  <a:lnTo>
                    <a:pt x="49709" y="267193"/>
                  </a:lnTo>
                  <a:lnTo>
                    <a:pt x="67323" y="249526"/>
                  </a:lnTo>
                  <a:close/>
                </a:path>
                <a:path w="281940" h="283210">
                  <a:moveTo>
                    <a:pt x="245327" y="95108"/>
                  </a:moveTo>
                  <a:lnTo>
                    <a:pt x="221279" y="95108"/>
                  </a:lnTo>
                  <a:lnTo>
                    <a:pt x="234518" y="96726"/>
                  </a:lnTo>
                  <a:lnTo>
                    <a:pt x="245327" y="95108"/>
                  </a:lnTo>
                  <a:close/>
                </a:path>
                <a:path w="281940" h="283210">
                  <a:moveTo>
                    <a:pt x="278704" y="31150"/>
                  </a:moveTo>
                  <a:lnTo>
                    <a:pt x="250168" y="59772"/>
                  </a:lnTo>
                  <a:lnTo>
                    <a:pt x="280335" y="59772"/>
                  </a:lnTo>
                  <a:lnTo>
                    <a:pt x="281126" y="57387"/>
                  </a:lnTo>
                  <a:lnTo>
                    <a:pt x="281781" y="44202"/>
                  </a:lnTo>
                  <a:lnTo>
                    <a:pt x="278787" y="31504"/>
                  </a:lnTo>
                  <a:lnTo>
                    <a:pt x="278704" y="3115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1" name="object 51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664337" y="2269660"/>
              <a:ext cx="132069" cy="132597"/>
            </a:xfrm>
            <a:prstGeom prst="rect">
              <a:avLst/>
            </a:prstGeom>
          </p:spPr>
        </p:pic>
        <p:pic>
          <p:nvPicPr>
            <p:cNvPr id="52" name="object 52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514606" y="2119482"/>
              <a:ext cx="118727" cy="119081"/>
            </a:xfrm>
            <a:prstGeom prst="rect">
              <a:avLst/>
            </a:prstGeom>
          </p:spPr>
        </p:pic>
      </p:grpSp>
      <p:sp>
        <p:nvSpPr>
          <p:cNvPr id="53" name="object 53" descr=""/>
          <p:cNvSpPr txBox="1"/>
          <p:nvPr/>
        </p:nvSpPr>
        <p:spPr>
          <a:xfrm>
            <a:off x="631190" y="1230121"/>
            <a:ext cx="5447030" cy="15424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0" marR="74930" indent="-114300">
              <a:lnSpc>
                <a:spcPct val="100000"/>
              </a:lnSpc>
              <a:spcBef>
                <a:spcPts val="100"/>
              </a:spcBef>
              <a:buClr>
                <a:srgbClr val="009999"/>
              </a:buClr>
              <a:buFont typeface="Wingdings"/>
              <a:buChar char=""/>
              <a:tabLst>
                <a:tab pos="127000" algn="l"/>
              </a:tabLst>
            </a:pP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By</a:t>
            </a:r>
            <a:r>
              <a:rPr dirty="0" sz="1050" spc="-4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fusing</a:t>
            </a:r>
            <a:r>
              <a:rPr dirty="0" sz="1050" spc="-4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the</a:t>
            </a:r>
            <a:r>
              <a:rPr dirty="0" sz="1050" spc="-4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physical</a:t>
            </a:r>
            <a:r>
              <a:rPr dirty="0" sz="105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and</a:t>
            </a:r>
            <a:r>
              <a:rPr dirty="0" sz="1050" spc="-3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digital</a:t>
            </a:r>
            <a:r>
              <a:rPr dirty="0" sz="105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worlds</a:t>
            </a:r>
            <a:r>
              <a:rPr dirty="0" sz="105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and</a:t>
            </a:r>
            <a:r>
              <a:rPr dirty="0" sz="105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harnessing</a:t>
            </a:r>
            <a:r>
              <a:rPr dirty="0" sz="105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the</a:t>
            </a:r>
            <a:r>
              <a:rPr dirty="0" sz="1050" spc="-3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power</a:t>
            </a:r>
            <a:r>
              <a:rPr dirty="0" sz="105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of</a:t>
            </a:r>
            <a:r>
              <a:rPr dirty="0" sz="1050" spc="-4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both</a:t>
            </a:r>
            <a:r>
              <a:rPr dirty="0" sz="1050" spc="-3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hardware</a:t>
            </a:r>
            <a:r>
              <a:rPr dirty="0" sz="105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 spc="-25">
                <a:solidFill>
                  <a:srgbClr val="03234D"/>
                </a:solidFill>
                <a:latin typeface="Arial MT"/>
                <a:cs typeface="Arial MT"/>
              </a:rPr>
              <a:t>and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software,</a:t>
            </a:r>
            <a:r>
              <a:rPr dirty="0" sz="105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 b="1">
                <a:solidFill>
                  <a:srgbClr val="03234D"/>
                </a:solidFill>
                <a:latin typeface="Arial"/>
                <a:cs typeface="Arial"/>
              </a:rPr>
              <a:t>Digital</a:t>
            </a:r>
            <a:r>
              <a:rPr dirty="0" sz="1050" spc="-30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050" spc="-10" b="1">
                <a:solidFill>
                  <a:srgbClr val="03234D"/>
                </a:solidFill>
                <a:latin typeface="Arial"/>
                <a:cs typeface="Arial"/>
              </a:rPr>
              <a:t>Industries</a:t>
            </a:r>
            <a:r>
              <a:rPr dirty="0" sz="1050" spc="-25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assists</a:t>
            </a:r>
            <a:r>
              <a:rPr dirty="0" sz="1050" spc="-3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clients</a:t>
            </a:r>
            <a:r>
              <a:rPr dirty="0" sz="105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in</a:t>
            </a:r>
            <a:r>
              <a:rPr dirty="0" sz="105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fully</a:t>
            </a:r>
            <a:r>
              <a:rPr dirty="0" sz="105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realizing</a:t>
            </a:r>
            <a:r>
              <a:rPr dirty="0" sz="1050" spc="-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the</a:t>
            </a:r>
            <a:r>
              <a:rPr dirty="0" sz="105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potential</a:t>
            </a:r>
            <a:r>
              <a:rPr dirty="0" sz="1050" spc="-1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of</a:t>
            </a:r>
            <a:r>
              <a:rPr dirty="0" sz="105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data</a:t>
            </a:r>
            <a:r>
              <a:rPr dirty="0" sz="1050" spc="-1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for</a:t>
            </a:r>
            <a:r>
              <a:rPr dirty="0" sz="105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 spc="-10">
                <a:solidFill>
                  <a:srgbClr val="03234D"/>
                </a:solidFill>
                <a:latin typeface="Arial MT"/>
                <a:cs typeface="Arial MT"/>
              </a:rPr>
              <a:t>their business</a:t>
            </a:r>
            <a:endParaRPr sz="1050">
              <a:latin typeface="Arial MT"/>
              <a:cs typeface="Arial MT"/>
            </a:endParaRPr>
          </a:p>
          <a:p>
            <a:pPr marL="127000" marR="5080" indent="-114300">
              <a:lnSpc>
                <a:spcPct val="100000"/>
              </a:lnSpc>
              <a:spcBef>
                <a:spcPts val="300"/>
              </a:spcBef>
              <a:buClr>
                <a:srgbClr val="009999"/>
              </a:buClr>
              <a:buFont typeface="Wingdings"/>
              <a:buChar char=""/>
              <a:tabLst>
                <a:tab pos="127000" algn="l"/>
              </a:tabLst>
            </a:pP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By</a:t>
            </a:r>
            <a:r>
              <a:rPr dirty="0" sz="1050" spc="-5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combining</a:t>
            </a:r>
            <a:r>
              <a:rPr dirty="0" sz="105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operations</a:t>
            </a:r>
            <a:r>
              <a:rPr dirty="0" sz="1050" spc="-1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that</a:t>
            </a:r>
            <a:r>
              <a:rPr dirty="0" sz="1050" spc="-4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formerly</a:t>
            </a:r>
            <a:r>
              <a:rPr dirty="0" sz="105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operated</a:t>
            </a:r>
            <a:r>
              <a:rPr dirty="0" sz="105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in</a:t>
            </a:r>
            <a:r>
              <a:rPr dirty="0" sz="1050" spc="-3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independent</a:t>
            </a:r>
            <a:r>
              <a:rPr dirty="0" sz="105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streams</a:t>
            </a:r>
            <a:r>
              <a:rPr dirty="0" sz="1050" spc="-4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of</a:t>
            </a:r>
            <a:r>
              <a:rPr dirty="0" sz="1050" spc="-4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data,</a:t>
            </a:r>
            <a:r>
              <a:rPr dirty="0" sz="1050" spc="-4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 spc="-20">
                <a:solidFill>
                  <a:srgbClr val="03234D"/>
                </a:solidFill>
                <a:latin typeface="Arial MT"/>
                <a:cs typeface="Arial MT"/>
              </a:rPr>
              <a:t>they </a:t>
            </a:r>
            <a:r>
              <a:rPr dirty="0" sz="1050" b="1">
                <a:solidFill>
                  <a:srgbClr val="03234D"/>
                </a:solidFill>
                <a:latin typeface="Arial"/>
                <a:cs typeface="Arial"/>
              </a:rPr>
              <a:t>enable</a:t>
            </a:r>
            <a:r>
              <a:rPr dirty="0" sz="1050" spc="-30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050" b="1">
                <a:solidFill>
                  <a:srgbClr val="03234D"/>
                </a:solidFill>
                <a:latin typeface="Arial"/>
                <a:cs typeface="Arial"/>
              </a:rPr>
              <a:t>the</a:t>
            </a:r>
            <a:r>
              <a:rPr dirty="0" sz="1050" spc="-20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050" b="1">
                <a:solidFill>
                  <a:srgbClr val="03234D"/>
                </a:solidFill>
                <a:latin typeface="Arial"/>
                <a:cs typeface="Arial"/>
              </a:rPr>
              <a:t>Industrial</a:t>
            </a:r>
            <a:r>
              <a:rPr dirty="0" sz="1050" spc="-35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050" b="1">
                <a:solidFill>
                  <a:srgbClr val="03234D"/>
                </a:solidFill>
                <a:latin typeface="Arial"/>
                <a:cs typeface="Arial"/>
              </a:rPr>
              <a:t>Internet</a:t>
            </a:r>
            <a:r>
              <a:rPr dirty="0" sz="1050" spc="-30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050" b="1">
                <a:solidFill>
                  <a:srgbClr val="03234D"/>
                </a:solidFill>
                <a:latin typeface="Arial"/>
                <a:cs typeface="Arial"/>
              </a:rPr>
              <a:t>of</a:t>
            </a:r>
            <a:r>
              <a:rPr dirty="0" sz="1050" spc="-30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050" b="1">
                <a:solidFill>
                  <a:srgbClr val="03234D"/>
                </a:solidFill>
                <a:latin typeface="Arial"/>
                <a:cs typeface="Arial"/>
              </a:rPr>
              <a:t>Tings</a:t>
            </a:r>
            <a:r>
              <a:rPr dirty="0" sz="1050" spc="-40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050" b="1">
                <a:solidFill>
                  <a:srgbClr val="03234D"/>
                </a:solidFill>
                <a:latin typeface="Arial"/>
                <a:cs typeface="Arial"/>
              </a:rPr>
              <a:t>(IoT)</a:t>
            </a:r>
            <a:r>
              <a:rPr dirty="0" sz="1050" spc="-35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a</a:t>
            </a:r>
            <a:r>
              <a:rPr dirty="0" sz="105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network</a:t>
            </a:r>
            <a:r>
              <a:rPr dirty="0" sz="1050" spc="-1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that</a:t>
            </a:r>
            <a:r>
              <a:rPr dirty="0" sz="105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spans</a:t>
            </a:r>
            <a:r>
              <a:rPr dirty="0" sz="1050" spc="-1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the</a:t>
            </a:r>
            <a:r>
              <a:rPr dirty="0" sz="105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entire</a:t>
            </a:r>
            <a:r>
              <a:rPr dirty="0" sz="105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value</a:t>
            </a:r>
            <a:r>
              <a:rPr dirty="0" sz="1050" spc="-10">
                <a:solidFill>
                  <a:srgbClr val="03234D"/>
                </a:solidFill>
                <a:latin typeface="Arial MT"/>
                <a:cs typeface="Arial MT"/>
              </a:rPr>
              <a:t> chain,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from</a:t>
            </a:r>
            <a:r>
              <a:rPr dirty="0" sz="1050" spc="-3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shop</a:t>
            </a:r>
            <a:r>
              <a:rPr dirty="0" sz="105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floors</a:t>
            </a:r>
            <a:r>
              <a:rPr dirty="0" sz="105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to</a:t>
            </a:r>
            <a:r>
              <a:rPr dirty="0" sz="1050" spc="-4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corporate</a:t>
            </a:r>
            <a:r>
              <a:rPr dirty="0" sz="1050" spc="-1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headquarters</a:t>
            </a:r>
            <a:r>
              <a:rPr dirty="0" sz="1050" spc="-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and</a:t>
            </a:r>
            <a:r>
              <a:rPr dirty="0" sz="105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from</a:t>
            </a:r>
            <a:r>
              <a:rPr dirty="0" sz="1050" spc="-4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sensors</a:t>
            </a:r>
            <a:r>
              <a:rPr dirty="0" sz="105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to</a:t>
            </a:r>
            <a:r>
              <a:rPr dirty="0" sz="105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 spc="-10">
                <a:solidFill>
                  <a:srgbClr val="03234D"/>
                </a:solidFill>
                <a:latin typeface="Arial MT"/>
                <a:cs typeface="Arial MT"/>
              </a:rPr>
              <a:t>cloud</a:t>
            </a:r>
            <a:endParaRPr sz="1050">
              <a:latin typeface="Arial MT"/>
              <a:cs typeface="Arial MT"/>
            </a:endParaRPr>
          </a:p>
          <a:p>
            <a:pPr algn="just" marL="127000" marR="57150" indent="-114300">
              <a:lnSpc>
                <a:spcPct val="100000"/>
              </a:lnSpc>
              <a:spcBef>
                <a:spcPts val="300"/>
              </a:spcBef>
              <a:buClr>
                <a:srgbClr val="009999"/>
              </a:buClr>
              <a:buFont typeface="Wingdings"/>
              <a:buChar char=""/>
              <a:tabLst>
                <a:tab pos="127000" algn="l"/>
              </a:tabLst>
            </a:pP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The</a:t>
            </a:r>
            <a:r>
              <a:rPr dirty="0" sz="105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Digital </a:t>
            </a:r>
            <a:r>
              <a:rPr dirty="0" sz="1050" spc="-10">
                <a:solidFill>
                  <a:srgbClr val="03234D"/>
                </a:solidFill>
                <a:latin typeface="Arial MT"/>
                <a:cs typeface="Arial MT"/>
              </a:rPr>
              <a:t>Enterprise</a:t>
            </a:r>
            <a:r>
              <a:rPr dirty="0" sz="1050" spc="-1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 spc="-10">
                <a:solidFill>
                  <a:srgbClr val="03234D"/>
                </a:solidFill>
                <a:latin typeface="Arial MT"/>
                <a:cs typeface="Arial MT"/>
              </a:rPr>
              <a:t>Portfolio</a:t>
            </a:r>
            <a:r>
              <a:rPr dirty="0" sz="105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is</a:t>
            </a:r>
            <a:r>
              <a:rPr dirty="0" sz="105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the</a:t>
            </a:r>
            <a:r>
              <a:rPr dirty="0" sz="105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 spc="-10">
                <a:solidFill>
                  <a:srgbClr val="03234D"/>
                </a:solidFill>
                <a:latin typeface="Arial MT"/>
                <a:cs typeface="Arial MT"/>
              </a:rPr>
              <a:t>centerpiece</a:t>
            </a:r>
            <a:r>
              <a:rPr dirty="0" sz="1050" spc="-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of</a:t>
            </a:r>
            <a:r>
              <a:rPr dirty="0" sz="105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its</a:t>
            </a:r>
            <a:r>
              <a:rPr dirty="0" sz="105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offerings</a:t>
            </a:r>
            <a:r>
              <a:rPr dirty="0" sz="1050" spc="-1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which</a:t>
            </a:r>
            <a:r>
              <a:rPr dirty="0" sz="1050" spc="-1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assist</a:t>
            </a:r>
            <a:r>
              <a:rPr dirty="0" sz="105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business’ </a:t>
            </a:r>
            <a:r>
              <a:rPr dirty="0" sz="1050" spc="-25">
                <a:solidFill>
                  <a:srgbClr val="03234D"/>
                </a:solidFill>
                <a:latin typeface="Arial MT"/>
                <a:cs typeface="Arial MT"/>
              </a:rPr>
              <a:t>in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reducing</a:t>
            </a:r>
            <a:r>
              <a:rPr dirty="0" sz="105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 spc="-10">
                <a:solidFill>
                  <a:srgbClr val="03234D"/>
                </a:solidFill>
                <a:latin typeface="Arial MT"/>
                <a:cs typeface="Arial MT"/>
              </a:rPr>
              <a:t>development</a:t>
            </a:r>
            <a:r>
              <a:rPr dirty="0" sz="105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timelines</a:t>
            </a:r>
            <a:r>
              <a:rPr dirty="0" sz="105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and</a:t>
            </a:r>
            <a:r>
              <a:rPr dirty="0" sz="1050" spc="-4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enhancing</a:t>
            </a:r>
            <a:r>
              <a:rPr dirty="0" sz="105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flexibility,</a:t>
            </a:r>
            <a:r>
              <a:rPr dirty="0" sz="1050" spc="-4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productivity</a:t>
            </a:r>
            <a:r>
              <a:rPr dirty="0" sz="105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and</a:t>
            </a:r>
            <a:r>
              <a:rPr dirty="0" sz="1050" spc="-3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 spc="-10">
                <a:solidFill>
                  <a:srgbClr val="03234D"/>
                </a:solidFill>
                <a:latin typeface="Arial MT"/>
                <a:cs typeface="Arial MT"/>
              </a:rPr>
              <a:t>environmental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efficiency</a:t>
            </a:r>
            <a:r>
              <a:rPr dirty="0" sz="1050" spc="-1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of</a:t>
            </a:r>
            <a:r>
              <a:rPr dirty="0" sz="1050" spc="-1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their</a:t>
            </a:r>
            <a:r>
              <a:rPr dirty="0" sz="1050" spc="-10">
                <a:solidFill>
                  <a:srgbClr val="03234D"/>
                </a:solidFill>
                <a:latin typeface="Arial MT"/>
                <a:cs typeface="Arial MT"/>
              </a:rPr>
              <a:t> manufacturing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 spc="-10">
                <a:solidFill>
                  <a:srgbClr val="03234D"/>
                </a:solidFill>
                <a:latin typeface="Arial MT"/>
                <a:cs typeface="Arial MT"/>
              </a:rPr>
              <a:t>processes</a:t>
            </a:r>
            <a:endParaRPr sz="1050">
              <a:latin typeface="Arial MT"/>
              <a:cs typeface="Arial MT"/>
            </a:endParaRPr>
          </a:p>
        </p:txBody>
      </p:sp>
      <p:sp>
        <p:nvSpPr>
          <p:cNvPr id="54" name="object 54" descr=""/>
          <p:cNvSpPr txBox="1"/>
          <p:nvPr/>
        </p:nvSpPr>
        <p:spPr>
          <a:xfrm>
            <a:off x="6561581" y="3327145"/>
            <a:ext cx="4798695" cy="2387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400" b="1">
                <a:solidFill>
                  <a:srgbClr val="03234D"/>
                </a:solidFill>
                <a:latin typeface="Arial"/>
                <a:cs typeface="Arial"/>
              </a:rPr>
              <a:t>Digital</a:t>
            </a:r>
            <a:r>
              <a:rPr dirty="0" sz="1400" spc="-65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3234D"/>
                </a:solidFill>
                <a:latin typeface="Arial"/>
                <a:cs typeface="Arial"/>
              </a:rPr>
              <a:t>Industries</a:t>
            </a:r>
            <a:r>
              <a:rPr dirty="0" sz="1400" spc="-65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3234D"/>
                </a:solidFill>
                <a:latin typeface="Arial"/>
                <a:cs typeface="Arial"/>
              </a:rPr>
              <a:t>has</a:t>
            </a:r>
            <a:r>
              <a:rPr dirty="0" sz="1400" spc="-55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3234D"/>
                </a:solidFill>
                <a:latin typeface="Arial"/>
                <a:cs typeface="Arial"/>
              </a:rPr>
              <a:t>significantly</a:t>
            </a:r>
            <a:r>
              <a:rPr dirty="0" sz="1400" spc="-70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3234D"/>
                </a:solidFill>
                <a:latin typeface="Arial"/>
                <a:cs typeface="Arial"/>
              </a:rPr>
              <a:t>transformed</a:t>
            </a:r>
            <a:r>
              <a:rPr dirty="0" sz="1400" spc="-60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400" spc="-10" b="1">
                <a:solidFill>
                  <a:srgbClr val="03234D"/>
                </a:solidFill>
                <a:latin typeface="Arial"/>
                <a:cs typeface="Arial"/>
              </a:rPr>
              <a:t>business</a:t>
            </a:r>
            <a:endParaRPr sz="1400">
              <a:latin typeface="Arial"/>
              <a:cs typeface="Arial"/>
            </a:endParaRPr>
          </a:p>
        </p:txBody>
      </p:sp>
      <p:sp>
        <p:nvSpPr>
          <p:cNvPr id="55" name="object 55" descr=""/>
          <p:cNvSpPr txBox="1"/>
          <p:nvPr/>
        </p:nvSpPr>
        <p:spPr>
          <a:xfrm>
            <a:off x="6561581" y="3540505"/>
            <a:ext cx="904240" cy="2387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400" spc="-10" b="1">
                <a:solidFill>
                  <a:srgbClr val="03234D"/>
                </a:solidFill>
                <a:latin typeface="Arial"/>
                <a:cs typeface="Arial"/>
              </a:rPr>
              <a:t>processes</a:t>
            </a:r>
            <a:endParaRPr sz="1400">
              <a:latin typeface="Arial"/>
              <a:cs typeface="Arial"/>
            </a:endParaRPr>
          </a:p>
        </p:txBody>
      </p:sp>
      <p:sp>
        <p:nvSpPr>
          <p:cNvPr id="56" name="object 56" descr=""/>
          <p:cNvSpPr txBox="1"/>
          <p:nvPr/>
        </p:nvSpPr>
        <p:spPr>
          <a:xfrm>
            <a:off x="8257793" y="4724400"/>
            <a:ext cx="1294130" cy="355600"/>
          </a:xfrm>
          <a:prstGeom prst="rect">
            <a:avLst/>
          </a:prstGeom>
          <a:solidFill>
            <a:srgbClr val="010027"/>
          </a:solidFill>
        </p:spPr>
        <p:txBody>
          <a:bodyPr wrap="square" lIns="0" tIns="93980" rIns="0" bIns="0" rtlCol="0" vert="horz">
            <a:spAutoFit/>
          </a:bodyPr>
          <a:lstStyle/>
          <a:p>
            <a:pPr marL="106680">
              <a:lnSpc>
                <a:spcPct val="100000"/>
              </a:lnSpc>
              <a:spcBef>
                <a:spcPts val="740"/>
              </a:spcBef>
            </a:pPr>
            <a:r>
              <a:rPr dirty="0" sz="1050" b="1">
                <a:solidFill>
                  <a:srgbClr val="FFFFFF"/>
                </a:solidFill>
                <a:latin typeface="Arial"/>
                <a:cs typeface="Arial"/>
              </a:rPr>
              <a:t>Digital</a:t>
            </a:r>
            <a:r>
              <a:rPr dirty="0" sz="1050" spc="-1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50" spc="-10" b="1">
                <a:solidFill>
                  <a:srgbClr val="FFFFFF"/>
                </a:solidFill>
                <a:latin typeface="Arial"/>
                <a:cs typeface="Arial"/>
              </a:rPr>
              <a:t>Industries</a:t>
            </a:r>
            <a:endParaRPr sz="1050">
              <a:latin typeface="Arial"/>
              <a:cs typeface="Arial"/>
            </a:endParaRPr>
          </a:p>
        </p:txBody>
      </p:sp>
      <p:sp>
        <p:nvSpPr>
          <p:cNvPr id="57" name="object 57" descr=""/>
          <p:cNvSpPr/>
          <p:nvPr/>
        </p:nvSpPr>
        <p:spPr>
          <a:xfrm>
            <a:off x="9211818" y="5337809"/>
            <a:ext cx="0" cy="654050"/>
          </a:xfrm>
          <a:custGeom>
            <a:avLst/>
            <a:gdLst/>
            <a:ahLst/>
            <a:cxnLst/>
            <a:rect l="l" t="t" r="r" b="b"/>
            <a:pathLst>
              <a:path w="0" h="654050">
                <a:moveTo>
                  <a:pt x="0" y="0"/>
                </a:moveTo>
                <a:lnTo>
                  <a:pt x="0" y="653592"/>
                </a:lnTo>
              </a:path>
            </a:pathLst>
          </a:custGeom>
          <a:ln w="6350">
            <a:solidFill>
              <a:srgbClr val="03234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8" name="object 58" descr=""/>
          <p:cNvSpPr/>
          <p:nvPr/>
        </p:nvSpPr>
        <p:spPr>
          <a:xfrm>
            <a:off x="9918192" y="4500371"/>
            <a:ext cx="0" cy="654050"/>
          </a:xfrm>
          <a:custGeom>
            <a:avLst/>
            <a:gdLst/>
            <a:ahLst/>
            <a:cxnLst/>
            <a:rect l="l" t="t" r="r" b="b"/>
            <a:pathLst>
              <a:path w="0" h="654050">
                <a:moveTo>
                  <a:pt x="0" y="0"/>
                </a:moveTo>
                <a:lnTo>
                  <a:pt x="0" y="653541"/>
                </a:lnTo>
              </a:path>
            </a:pathLst>
          </a:custGeom>
          <a:ln w="6350">
            <a:solidFill>
              <a:srgbClr val="03234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" name="object 59" descr=""/>
          <p:cNvSpPr/>
          <p:nvPr/>
        </p:nvSpPr>
        <p:spPr>
          <a:xfrm>
            <a:off x="9211818" y="3752850"/>
            <a:ext cx="0" cy="654050"/>
          </a:xfrm>
          <a:custGeom>
            <a:avLst/>
            <a:gdLst/>
            <a:ahLst/>
            <a:cxnLst/>
            <a:rect l="l" t="t" r="r" b="b"/>
            <a:pathLst>
              <a:path w="0" h="654050">
                <a:moveTo>
                  <a:pt x="0" y="0"/>
                </a:moveTo>
                <a:lnTo>
                  <a:pt x="0" y="653542"/>
                </a:lnTo>
              </a:path>
            </a:pathLst>
          </a:custGeom>
          <a:ln w="6350">
            <a:solidFill>
              <a:srgbClr val="03234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0" name="object 60" descr=""/>
          <p:cNvSpPr/>
          <p:nvPr/>
        </p:nvSpPr>
        <p:spPr>
          <a:xfrm>
            <a:off x="8135111" y="3752850"/>
            <a:ext cx="0" cy="654050"/>
          </a:xfrm>
          <a:custGeom>
            <a:avLst/>
            <a:gdLst/>
            <a:ahLst/>
            <a:cxnLst/>
            <a:rect l="l" t="t" r="r" b="b"/>
            <a:pathLst>
              <a:path w="0" h="654050">
                <a:moveTo>
                  <a:pt x="0" y="0"/>
                </a:moveTo>
                <a:lnTo>
                  <a:pt x="0" y="653542"/>
                </a:lnTo>
              </a:path>
            </a:pathLst>
          </a:custGeom>
          <a:ln w="6350">
            <a:solidFill>
              <a:srgbClr val="03234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1" name="object 61" descr=""/>
          <p:cNvSpPr/>
          <p:nvPr/>
        </p:nvSpPr>
        <p:spPr>
          <a:xfrm>
            <a:off x="7152893" y="4500371"/>
            <a:ext cx="0" cy="654050"/>
          </a:xfrm>
          <a:custGeom>
            <a:avLst/>
            <a:gdLst/>
            <a:ahLst/>
            <a:cxnLst/>
            <a:rect l="l" t="t" r="r" b="b"/>
            <a:pathLst>
              <a:path w="0" h="654050">
                <a:moveTo>
                  <a:pt x="0" y="0"/>
                </a:moveTo>
                <a:lnTo>
                  <a:pt x="0" y="653541"/>
                </a:lnTo>
              </a:path>
            </a:pathLst>
          </a:custGeom>
          <a:ln w="6350">
            <a:solidFill>
              <a:srgbClr val="03234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2" name="object 62" descr=""/>
          <p:cNvSpPr/>
          <p:nvPr/>
        </p:nvSpPr>
        <p:spPr>
          <a:xfrm>
            <a:off x="8135111" y="5337809"/>
            <a:ext cx="0" cy="654050"/>
          </a:xfrm>
          <a:custGeom>
            <a:avLst/>
            <a:gdLst/>
            <a:ahLst/>
            <a:cxnLst/>
            <a:rect l="l" t="t" r="r" b="b"/>
            <a:pathLst>
              <a:path w="0" h="654050">
                <a:moveTo>
                  <a:pt x="0" y="0"/>
                </a:moveTo>
                <a:lnTo>
                  <a:pt x="0" y="653592"/>
                </a:lnTo>
              </a:path>
            </a:pathLst>
          </a:custGeom>
          <a:ln w="6350">
            <a:solidFill>
              <a:srgbClr val="03234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3" name="object 63" descr=""/>
          <p:cNvSpPr txBox="1"/>
          <p:nvPr/>
        </p:nvSpPr>
        <p:spPr>
          <a:xfrm>
            <a:off x="9305797" y="5367273"/>
            <a:ext cx="774700" cy="8337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10" b="1">
                <a:solidFill>
                  <a:srgbClr val="00CD9F"/>
                </a:solidFill>
                <a:latin typeface="Arial"/>
                <a:cs typeface="Arial"/>
              </a:rPr>
              <a:t>99.99%</a:t>
            </a:r>
            <a:endParaRPr sz="11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</a:pPr>
            <a:r>
              <a:rPr dirty="0" sz="1050" spc="-10">
                <a:solidFill>
                  <a:srgbClr val="03234D"/>
                </a:solidFill>
                <a:latin typeface="Arial MT"/>
                <a:cs typeface="Arial MT"/>
              </a:rPr>
              <a:t>quality through Digital technologies</a:t>
            </a:r>
            <a:endParaRPr sz="1050">
              <a:latin typeface="Arial MT"/>
              <a:cs typeface="Arial MT"/>
            </a:endParaRPr>
          </a:p>
        </p:txBody>
      </p:sp>
      <p:sp>
        <p:nvSpPr>
          <p:cNvPr id="64" name="object 64" descr=""/>
          <p:cNvSpPr txBox="1"/>
          <p:nvPr/>
        </p:nvSpPr>
        <p:spPr>
          <a:xfrm>
            <a:off x="10080243" y="4522723"/>
            <a:ext cx="849630" cy="6731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dirty="0" sz="1100" b="1">
                <a:solidFill>
                  <a:srgbClr val="00CD9F"/>
                </a:solidFill>
                <a:latin typeface="Arial"/>
                <a:cs typeface="Arial"/>
              </a:rPr>
              <a:t>30%</a:t>
            </a:r>
            <a:r>
              <a:rPr dirty="0" sz="1100" spc="-30" b="1">
                <a:solidFill>
                  <a:srgbClr val="00CD9F"/>
                </a:solidFill>
                <a:latin typeface="Arial"/>
                <a:cs typeface="Arial"/>
              </a:rPr>
              <a:t> </a:t>
            </a:r>
            <a:r>
              <a:rPr dirty="0" sz="1050" spc="-10">
                <a:solidFill>
                  <a:srgbClr val="03234D"/>
                </a:solidFill>
                <a:latin typeface="Arial MT"/>
                <a:cs typeface="Arial MT"/>
              </a:rPr>
              <a:t>savings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in</a:t>
            </a:r>
            <a:r>
              <a:rPr dirty="0" sz="1050" spc="-3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service</a:t>
            </a:r>
            <a:r>
              <a:rPr dirty="0" sz="105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 spc="-25">
                <a:solidFill>
                  <a:srgbClr val="03234D"/>
                </a:solidFill>
                <a:latin typeface="Arial MT"/>
                <a:cs typeface="Arial MT"/>
              </a:rPr>
              <a:t>and </a:t>
            </a:r>
            <a:r>
              <a:rPr dirty="0" sz="1050" spc="-10">
                <a:solidFill>
                  <a:srgbClr val="03234D"/>
                </a:solidFill>
                <a:latin typeface="Arial MT"/>
                <a:cs typeface="Arial MT"/>
              </a:rPr>
              <a:t>maintenance </a:t>
            </a:r>
            <a:r>
              <a:rPr dirty="0" sz="1050" spc="-20">
                <a:solidFill>
                  <a:srgbClr val="03234D"/>
                </a:solidFill>
                <a:latin typeface="Arial MT"/>
                <a:cs typeface="Arial MT"/>
              </a:rPr>
              <a:t>costs</a:t>
            </a:r>
            <a:endParaRPr sz="1050">
              <a:latin typeface="Arial MT"/>
              <a:cs typeface="Arial MT"/>
            </a:endParaRPr>
          </a:p>
        </p:txBody>
      </p:sp>
      <p:sp>
        <p:nvSpPr>
          <p:cNvPr id="65" name="object 65" descr=""/>
          <p:cNvSpPr txBox="1"/>
          <p:nvPr/>
        </p:nvSpPr>
        <p:spPr>
          <a:xfrm>
            <a:off x="9305797" y="3786885"/>
            <a:ext cx="1102360" cy="6731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dirty="0" sz="1100" b="1">
                <a:solidFill>
                  <a:srgbClr val="00CD9F"/>
                </a:solidFill>
                <a:latin typeface="Arial"/>
                <a:cs typeface="Arial"/>
              </a:rPr>
              <a:t>No.</a:t>
            </a:r>
            <a:r>
              <a:rPr dirty="0" sz="1100" spc="-20" b="1">
                <a:solidFill>
                  <a:srgbClr val="00CD9F"/>
                </a:solidFill>
                <a:latin typeface="Arial"/>
                <a:cs typeface="Arial"/>
              </a:rPr>
              <a:t> </a:t>
            </a:r>
            <a:r>
              <a:rPr dirty="0" sz="1100" b="1">
                <a:solidFill>
                  <a:srgbClr val="00CD9F"/>
                </a:solidFill>
                <a:latin typeface="Arial"/>
                <a:cs typeface="Arial"/>
              </a:rPr>
              <a:t>1</a:t>
            </a:r>
            <a:r>
              <a:rPr dirty="0" sz="1100" spc="-15" b="1">
                <a:solidFill>
                  <a:srgbClr val="00CD9F"/>
                </a:solidFill>
                <a:latin typeface="Arial"/>
                <a:cs typeface="Arial"/>
              </a:rPr>
              <a:t> </a:t>
            </a:r>
            <a:r>
              <a:rPr dirty="0" sz="1050" spc="-25">
                <a:solidFill>
                  <a:srgbClr val="03234D"/>
                </a:solidFill>
                <a:latin typeface="Arial MT"/>
                <a:cs typeface="Arial MT"/>
              </a:rPr>
              <a:t>for </a:t>
            </a:r>
            <a:r>
              <a:rPr dirty="0" sz="1050" spc="-10">
                <a:solidFill>
                  <a:srgbClr val="03234D"/>
                </a:solidFill>
                <a:latin typeface="Arial MT"/>
                <a:cs typeface="Arial MT"/>
              </a:rPr>
              <a:t>automation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systems</a:t>
            </a:r>
            <a:r>
              <a:rPr dirty="0" sz="105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 spc="-25">
                <a:solidFill>
                  <a:srgbClr val="03234D"/>
                </a:solidFill>
                <a:latin typeface="Arial MT"/>
                <a:cs typeface="Arial MT"/>
              </a:rPr>
              <a:t>and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industrial</a:t>
            </a:r>
            <a:r>
              <a:rPr dirty="0" sz="1050" spc="-5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 spc="-10">
                <a:solidFill>
                  <a:srgbClr val="03234D"/>
                </a:solidFill>
                <a:latin typeface="Arial MT"/>
                <a:cs typeface="Arial MT"/>
              </a:rPr>
              <a:t>software</a:t>
            </a:r>
            <a:endParaRPr sz="1050">
              <a:latin typeface="Arial MT"/>
              <a:cs typeface="Arial MT"/>
            </a:endParaRPr>
          </a:p>
        </p:txBody>
      </p:sp>
      <p:sp>
        <p:nvSpPr>
          <p:cNvPr id="66" name="object 66" descr=""/>
          <p:cNvSpPr txBox="1"/>
          <p:nvPr/>
        </p:nvSpPr>
        <p:spPr>
          <a:xfrm>
            <a:off x="8255507" y="5367273"/>
            <a:ext cx="706755" cy="8337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100" b="1">
                <a:solidFill>
                  <a:srgbClr val="00CD9F"/>
                </a:solidFill>
                <a:latin typeface="Arial"/>
                <a:cs typeface="Arial"/>
              </a:rPr>
              <a:t>50%</a:t>
            </a:r>
            <a:r>
              <a:rPr dirty="0" sz="1100" spc="-5" b="1">
                <a:solidFill>
                  <a:srgbClr val="00CD9F"/>
                </a:solidFill>
                <a:latin typeface="Arial"/>
                <a:cs typeface="Arial"/>
              </a:rPr>
              <a:t> </a:t>
            </a:r>
            <a:r>
              <a:rPr dirty="0" sz="1050" spc="-10">
                <a:solidFill>
                  <a:srgbClr val="03234D"/>
                </a:solidFill>
                <a:latin typeface="Arial MT"/>
                <a:cs typeface="Arial MT"/>
              </a:rPr>
              <a:t>faster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time</a:t>
            </a:r>
            <a:r>
              <a:rPr dirty="0" sz="105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 spc="-35">
                <a:solidFill>
                  <a:srgbClr val="03234D"/>
                </a:solidFill>
                <a:latin typeface="Arial MT"/>
                <a:cs typeface="Arial MT"/>
              </a:rPr>
              <a:t>to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market</a:t>
            </a:r>
            <a:r>
              <a:rPr dirty="0" sz="1050" spc="-3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 spc="-20">
                <a:solidFill>
                  <a:srgbClr val="03234D"/>
                </a:solidFill>
                <a:latin typeface="Arial MT"/>
                <a:cs typeface="Arial MT"/>
              </a:rPr>
              <a:t>with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the</a:t>
            </a:r>
            <a:r>
              <a:rPr dirty="0" sz="105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 spc="-10">
                <a:solidFill>
                  <a:srgbClr val="03234D"/>
                </a:solidFill>
                <a:latin typeface="Arial MT"/>
                <a:cs typeface="Arial MT"/>
              </a:rPr>
              <a:t>digital </a:t>
            </a:r>
            <a:r>
              <a:rPr dirty="0" sz="1050" spc="-20">
                <a:solidFill>
                  <a:srgbClr val="03234D"/>
                </a:solidFill>
                <a:latin typeface="Arial MT"/>
                <a:cs typeface="Arial MT"/>
              </a:rPr>
              <a:t>twin</a:t>
            </a:r>
            <a:endParaRPr sz="1050">
              <a:latin typeface="Arial MT"/>
              <a:cs typeface="Arial MT"/>
            </a:endParaRPr>
          </a:p>
        </p:txBody>
      </p:sp>
      <p:sp>
        <p:nvSpPr>
          <p:cNvPr id="67" name="object 67" descr=""/>
          <p:cNvSpPr txBox="1"/>
          <p:nvPr/>
        </p:nvSpPr>
        <p:spPr>
          <a:xfrm>
            <a:off x="7279893" y="4522723"/>
            <a:ext cx="686435" cy="83311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100" spc="-20" b="1">
                <a:solidFill>
                  <a:srgbClr val="00CD9F"/>
                </a:solidFill>
                <a:latin typeface="Arial"/>
                <a:cs typeface="Arial"/>
              </a:rPr>
              <a:t>24/7</a:t>
            </a:r>
            <a:endParaRPr sz="11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spcBef>
                <a:spcPts val="5"/>
              </a:spcBef>
            </a:pP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activities</a:t>
            </a:r>
            <a:r>
              <a:rPr dirty="0" sz="105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 spc="-25">
                <a:solidFill>
                  <a:srgbClr val="03234D"/>
                </a:solidFill>
                <a:latin typeface="Arial MT"/>
                <a:cs typeface="Arial MT"/>
              </a:rPr>
              <a:t>to </a:t>
            </a:r>
            <a:r>
              <a:rPr dirty="0" sz="1050" spc="-10">
                <a:solidFill>
                  <a:srgbClr val="03234D"/>
                </a:solidFill>
                <a:latin typeface="Arial MT"/>
                <a:cs typeface="Arial MT"/>
              </a:rPr>
              <a:t>ensure industrial security</a:t>
            </a:r>
            <a:endParaRPr sz="1050">
              <a:latin typeface="Arial MT"/>
              <a:cs typeface="Arial MT"/>
            </a:endParaRPr>
          </a:p>
        </p:txBody>
      </p:sp>
      <p:sp>
        <p:nvSpPr>
          <p:cNvPr id="68" name="object 68" descr=""/>
          <p:cNvSpPr txBox="1"/>
          <p:nvPr/>
        </p:nvSpPr>
        <p:spPr>
          <a:xfrm>
            <a:off x="8255507" y="3809491"/>
            <a:ext cx="633095" cy="513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12700" marR="5080">
              <a:lnSpc>
                <a:spcPct val="100000"/>
              </a:lnSpc>
              <a:spcBef>
                <a:spcPts val="95"/>
              </a:spcBef>
            </a:pPr>
            <a:r>
              <a:rPr dirty="0" sz="1100" b="1">
                <a:solidFill>
                  <a:srgbClr val="00CD9F"/>
                </a:solidFill>
                <a:latin typeface="Arial"/>
                <a:cs typeface="Arial"/>
              </a:rPr>
              <a:t>10x</a:t>
            </a:r>
            <a:r>
              <a:rPr dirty="0" sz="1100" spc="-40" b="1">
                <a:solidFill>
                  <a:srgbClr val="00CD9F"/>
                </a:solidFill>
                <a:latin typeface="Arial"/>
                <a:cs typeface="Arial"/>
              </a:rPr>
              <a:t> </a:t>
            </a:r>
            <a:r>
              <a:rPr dirty="0" sz="1050" spc="-10">
                <a:solidFill>
                  <a:srgbClr val="03234D"/>
                </a:solidFill>
                <a:latin typeface="Arial MT"/>
                <a:cs typeface="Arial MT"/>
              </a:rPr>
              <a:t>faster innovation process</a:t>
            </a:r>
            <a:endParaRPr sz="1050">
              <a:latin typeface="Arial MT"/>
              <a:cs typeface="Arial MT"/>
            </a:endParaRPr>
          </a:p>
        </p:txBody>
      </p:sp>
      <p:pic>
        <p:nvPicPr>
          <p:cNvPr id="69" name="object 69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6497573" y="4545511"/>
            <a:ext cx="580644" cy="539169"/>
          </a:xfrm>
          <a:prstGeom prst="rect">
            <a:avLst/>
          </a:prstGeom>
        </p:spPr>
      </p:pic>
      <p:pic>
        <p:nvPicPr>
          <p:cNvPr id="70" name="object 70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7500379" y="3778009"/>
            <a:ext cx="518133" cy="518133"/>
          </a:xfrm>
          <a:prstGeom prst="rect">
            <a:avLst/>
          </a:prstGeom>
        </p:spPr>
      </p:pic>
      <p:grpSp>
        <p:nvGrpSpPr>
          <p:cNvPr id="71" name="object 71" descr=""/>
          <p:cNvGrpSpPr/>
          <p:nvPr/>
        </p:nvGrpSpPr>
        <p:grpSpPr>
          <a:xfrm>
            <a:off x="10487666" y="3762064"/>
            <a:ext cx="1237615" cy="1546860"/>
            <a:chOff x="10487666" y="3762064"/>
            <a:chExt cx="1237615" cy="1546860"/>
          </a:xfrm>
        </p:grpSpPr>
        <p:pic>
          <p:nvPicPr>
            <p:cNvPr id="72" name="object 72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0487666" y="3762064"/>
              <a:ext cx="487136" cy="559945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0733532" y="4316730"/>
              <a:ext cx="991362" cy="992124"/>
            </a:xfrm>
            <a:prstGeom prst="rect">
              <a:avLst/>
            </a:prstGeom>
          </p:spPr>
        </p:pic>
      </p:grpSp>
      <p:pic>
        <p:nvPicPr>
          <p:cNvPr id="74" name="object 74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7370848" y="5466901"/>
            <a:ext cx="615651" cy="514574"/>
          </a:xfrm>
          <a:prstGeom prst="rect">
            <a:avLst/>
          </a:prstGeom>
        </p:spPr>
      </p:pic>
      <p:pic>
        <p:nvPicPr>
          <p:cNvPr id="75" name="object 75" descr="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10171707" y="5463386"/>
            <a:ext cx="720990" cy="490608"/>
          </a:xfrm>
          <a:prstGeom prst="rect">
            <a:avLst/>
          </a:prstGeom>
        </p:spPr>
      </p:pic>
      <p:sp>
        <p:nvSpPr>
          <p:cNvPr id="76" name="object 76" descr=""/>
          <p:cNvSpPr txBox="1"/>
          <p:nvPr/>
        </p:nvSpPr>
        <p:spPr>
          <a:xfrm>
            <a:off x="849375" y="3393440"/>
            <a:ext cx="758825" cy="1854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50" spc="-10" b="1">
                <a:solidFill>
                  <a:srgbClr val="03234D"/>
                </a:solidFill>
                <a:latin typeface="Arial"/>
                <a:cs typeface="Arial"/>
              </a:rPr>
              <a:t>Automotive</a:t>
            </a:r>
            <a:endParaRPr sz="1050">
              <a:latin typeface="Arial"/>
              <a:cs typeface="Arial"/>
            </a:endParaRPr>
          </a:p>
        </p:txBody>
      </p:sp>
      <p:sp>
        <p:nvSpPr>
          <p:cNvPr id="77" name="object 77" descr=""/>
          <p:cNvSpPr txBox="1"/>
          <p:nvPr/>
        </p:nvSpPr>
        <p:spPr>
          <a:xfrm>
            <a:off x="2692145" y="3239008"/>
            <a:ext cx="559435" cy="3454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050" spc="-10" b="1">
                <a:solidFill>
                  <a:srgbClr val="03234D"/>
                </a:solidFill>
                <a:latin typeface="Arial"/>
                <a:cs typeface="Arial"/>
              </a:rPr>
              <a:t>Machine Building</a:t>
            </a:r>
            <a:endParaRPr sz="1050">
              <a:latin typeface="Arial"/>
              <a:cs typeface="Arial"/>
            </a:endParaRPr>
          </a:p>
        </p:txBody>
      </p:sp>
      <p:sp>
        <p:nvSpPr>
          <p:cNvPr id="78" name="object 78" descr=""/>
          <p:cNvSpPr txBox="1"/>
          <p:nvPr/>
        </p:nvSpPr>
        <p:spPr>
          <a:xfrm>
            <a:off x="846327" y="3958082"/>
            <a:ext cx="625475" cy="3454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050" b="1">
                <a:solidFill>
                  <a:srgbClr val="03234D"/>
                </a:solidFill>
                <a:latin typeface="Arial"/>
                <a:cs typeface="Arial"/>
              </a:rPr>
              <a:t>Food</a:t>
            </a:r>
            <a:r>
              <a:rPr dirty="0" sz="1050" spc="-20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050" spc="-50" b="1">
                <a:solidFill>
                  <a:srgbClr val="03234D"/>
                </a:solidFill>
                <a:latin typeface="Arial"/>
                <a:cs typeface="Arial"/>
              </a:rPr>
              <a:t>&amp; </a:t>
            </a:r>
            <a:r>
              <a:rPr dirty="0" sz="1050" spc="-10" b="1">
                <a:solidFill>
                  <a:srgbClr val="03234D"/>
                </a:solidFill>
                <a:latin typeface="Arial"/>
                <a:cs typeface="Arial"/>
              </a:rPr>
              <a:t>Beverage</a:t>
            </a:r>
            <a:endParaRPr sz="1050">
              <a:latin typeface="Arial"/>
              <a:cs typeface="Arial"/>
            </a:endParaRPr>
          </a:p>
        </p:txBody>
      </p:sp>
      <p:pic>
        <p:nvPicPr>
          <p:cNvPr id="79" name="object 79" descr="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3656838" y="3070098"/>
            <a:ext cx="777621" cy="686181"/>
          </a:xfrm>
          <a:prstGeom prst="rect">
            <a:avLst/>
          </a:prstGeom>
        </p:spPr>
      </p:pic>
      <p:sp>
        <p:nvSpPr>
          <p:cNvPr id="80" name="object 80" descr=""/>
          <p:cNvSpPr txBox="1"/>
          <p:nvPr/>
        </p:nvSpPr>
        <p:spPr>
          <a:xfrm>
            <a:off x="4487417" y="3246882"/>
            <a:ext cx="789940" cy="3454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050" b="1">
                <a:solidFill>
                  <a:srgbClr val="03234D"/>
                </a:solidFill>
                <a:latin typeface="Arial"/>
                <a:cs typeface="Arial"/>
              </a:rPr>
              <a:t>Pharma</a:t>
            </a:r>
            <a:r>
              <a:rPr dirty="0" sz="1050" spc="-60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050" spc="-25" b="1">
                <a:solidFill>
                  <a:srgbClr val="03234D"/>
                </a:solidFill>
                <a:latin typeface="Arial"/>
                <a:cs typeface="Arial"/>
              </a:rPr>
              <a:t>and </a:t>
            </a:r>
            <a:r>
              <a:rPr dirty="0" sz="1050" spc="-10" b="1">
                <a:solidFill>
                  <a:srgbClr val="03234D"/>
                </a:solidFill>
                <a:latin typeface="Arial"/>
                <a:cs typeface="Arial"/>
              </a:rPr>
              <a:t>Chemicals</a:t>
            </a:r>
            <a:endParaRPr sz="1050">
              <a:latin typeface="Arial"/>
              <a:cs typeface="Arial"/>
            </a:endParaRPr>
          </a:p>
        </p:txBody>
      </p:sp>
      <p:sp>
        <p:nvSpPr>
          <p:cNvPr id="81" name="object 81" descr=""/>
          <p:cNvSpPr txBox="1"/>
          <p:nvPr/>
        </p:nvSpPr>
        <p:spPr>
          <a:xfrm>
            <a:off x="2684272" y="4013454"/>
            <a:ext cx="1070610" cy="3454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050" b="1">
                <a:solidFill>
                  <a:srgbClr val="03234D"/>
                </a:solidFill>
                <a:latin typeface="Arial"/>
                <a:cs typeface="Arial"/>
              </a:rPr>
              <a:t>Electronics</a:t>
            </a:r>
            <a:r>
              <a:rPr dirty="0" sz="1050" spc="-55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050" spc="-50" b="1">
                <a:solidFill>
                  <a:srgbClr val="03234D"/>
                </a:solidFill>
                <a:latin typeface="Arial"/>
                <a:cs typeface="Arial"/>
              </a:rPr>
              <a:t>&amp; </a:t>
            </a:r>
            <a:r>
              <a:rPr dirty="0" sz="1050" spc="-10" b="1">
                <a:solidFill>
                  <a:srgbClr val="03234D"/>
                </a:solidFill>
                <a:latin typeface="Arial"/>
                <a:cs typeface="Arial"/>
              </a:rPr>
              <a:t>Semiconductors</a:t>
            </a:r>
            <a:endParaRPr sz="1050">
              <a:latin typeface="Arial"/>
              <a:cs typeface="Arial"/>
            </a:endParaRPr>
          </a:p>
        </p:txBody>
      </p:sp>
      <p:sp>
        <p:nvSpPr>
          <p:cNvPr id="82" name="object 82" descr=""/>
          <p:cNvSpPr txBox="1"/>
          <p:nvPr/>
        </p:nvSpPr>
        <p:spPr>
          <a:xfrm>
            <a:off x="4529328" y="4022597"/>
            <a:ext cx="842644" cy="3460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50" b="1">
                <a:solidFill>
                  <a:srgbClr val="03234D"/>
                </a:solidFill>
                <a:latin typeface="Arial"/>
                <a:cs typeface="Arial"/>
              </a:rPr>
              <a:t>Aerospace</a:t>
            </a:r>
            <a:r>
              <a:rPr dirty="0" sz="1050" spc="-55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050" spc="-50" b="1">
                <a:solidFill>
                  <a:srgbClr val="03234D"/>
                </a:solidFill>
                <a:latin typeface="Arial"/>
                <a:cs typeface="Arial"/>
              </a:rPr>
              <a:t>&amp;</a:t>
            </a:r>
            <a:endParaRPr sz="10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050" spc="-10" b="1">
                <a:solidFill>
                  <a:srgbClr val="03234D"/>
                </a:solidFill>
                <a:latin typeface="Arial"/>
                <a:cs typeface="Arial"/>
              </a:rPr>
              <a:t>Defense</a:t>
            </a:r>
            <a:endParaRPr sz="1050">
              <a:latin typeface="Arial"/>
              <a:cs typeface="Arial"/>
            </a:endParaRPr>
          </a:p>
        </p:txBody>
      </p:sp>
      <p:grpSp>
        <p:nvGrpSpPr>
          <p:cNvPr id="83" name="object 83" descr=""/>
          <p:cNvGrpSpPr/>
          <p:nvPr/>
        </p:nvGrpSpPr>
        <p:grpSpPr>
          <a:xfrm>
            <a:off x="1103757" y="4796218"/>
            <a:ext cx="4589145" cy="339725"/>
            <a:chOff x="1103757" y="4796218"/>
            <a:chExt cx="4589145" cy="339725"/>
          </a:xfrm>
        </p:grpSpPr>
        <p:sp>
          <p:nvSpPr>
            <p:cNvPr id="84" name="object 84" descr=""/>
            <p:cNvSpPr/>
            <p:nvPr/>
          </p:nvSpPr>
          <p:spPr>
            <a:xfrm>
              <a:off x="1103757" y="4967858"/>
              <a:ext cx="4580255" cy="168275"/>
            </a:xfrm>
            <a:custGeom>
              <a:avLst/>
              <a:gdLst/>
              <a:ahLst/>
              <a:cxnLst/>
              <a:rect l="l" t="t" r="r" b="b"/>
              <a:pathLst>
                <a:path w="4580255" h="168275">
                  <a:moveTo>
                    <a:pt x="12192" y="168021"/>
                  </a:moveTo>
                  <a:lnTo>
                    <a:pt x="12192" y="9906"/>
                  </a:lnTo>
                </a:path>
                <a:path w="4580255" h="168275">
                  <a:moveTo>
                    <a:pt x="4579620" y="168021"/>
                  </a:moveTo>
                  <a:lnTo>
                    <a:pt x="4579620" y="9906"/>
                  </a:lnTo>
                </a:path>
                <a:path w="4580255" h="168275">
                  <a:moveTo>
                    <a:pt x="0" y="0"/>
                  </a:moveTo>
                  <a:lnTo>
                    <a:pt x="1821561" y="0"/>
                  </a:lnTo>
                </a:path>
                <a:path w="4580255" h="168275">
                  <a:moveTo>
                    <a:pt x="2601087" y="0"/>
                  </a:moveTo>
                  <a:lnTo>
                    <a:pt x="4580001" y="0"/>
                  </a:lnTo>
                </a:path>
              </a:pathLst>
            </a:custGeom>
            <a:ln w="19050">
              <a:solidFill>
                <a:srgbClr val="03234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5" name="object 85" descr=""/>
            <p:cNvSpPr/>
            <p:nvPr/>
          </p:nvSpPr>
          <p:spPr>
            <a:xfrm>
              <a:off x="2925317" y="4810505"/>
              <a:ext cx="779780" cy="311150"/>
            </a:xfrm>
            <a:custGeom>
              <a:avLst/>
              <a:gdLst/>
              <a:ahLst/>
              <a:cxnLst/>
              <a:rect l="l" t="t" r="r" b="b"/>
              <a:pathLst>
                <a:path w="779779" h="311150">
                  <a:moveTo>
                    <a:pt x="779526" y="0"/>
                  </a:moveTo>
                  <a:lnTo>
                    <a:pt x="0" y="0"/>
                  </a:lnTo>
                  <a:lnTo>
                    <a:pt x="0" y="310896"/>
                  </a:lnTo>
                  <a:lnTo>
                    <a:pt x="779526" y="310896"/>
                  </a:lnTo>
                  <a:lnTo>
                    <a:pt x="779526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6" name="object 86" descr=""/>
            <p:cNvSpPr/>
            <p:nvPr/>
          </p:nvSpPr>
          <p:spPr>
            <a:xfrm>
              <a:off x="2925317" y="4810505"/>
              <a:ext cx="779780" cy="311150"/>
            </a:xfrm>
            <a:custGeom>
              <a:avLst/>
              <a:gdLst/>
              <a:ahLst/>
              <a:cxnLst/>
              <a:rect l="l" t="t" r="r" b="b"/>
              <a:pathLst>
                <a:path w="779779" h="311150">
                  <a:moveTo>
                    <a:pt x="0" y="310896"/>
                  </a:moveTo>
                  <a:lnTo>
                    <a:pt x="779526" y="310896"/>
                  </a:lnTo>
                  <a:lnTo>
                    <a:pt x="779526" y="0"/>
                  </a:lnTo>
                  <a:lnTo>
                    <a:pt x="0" y="0"/>
                  </a:lnTo>
                  <a:lnTo>
                    <a:pt x="0" y="310896"/>
                  </a:lnTo>
                  <a:close/>
                </a:path>
              </a:pathLst>
            </a:custGeom>
            <a:ln w="2857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7" name="object 87" descr=""/>
          <p:cNvSpPr txBox="1"/>
          <p:nvPr/>
        </p:nvSpPr>
        <p:spPr>
          <a:xfrm>
            <a:off x="2925317" y="4810505"/>
            <a:ext cx="779780" cy="311150"/>
          </a:xfrm>
          <a:prstGeom prst="rect">
            <a:avLst/>
          </a:prstGeom>
        </p:spPr>
        <p:txBody>
          <a:bodyPr wrap="square" lIns="0" tIns="71755" rIns="0" bIns="0" rtlCol="0" vert="horz">
            <a:spAutoFit/>
          </a:bodyPr>
          <a:lstStyle/>
          <a:p>
            <a:pPr marL="218440">
              <a:lnSpc>
                <a:spcPct val="100000"/>
              </a:lnSpc>
              <a:spcBef>
                <a:spcPts val="565"/>
              </a:spcBef>
            </a:pPr>
            <a:r>
              <a:rPr dirty="0" sz="1050" spc="-20" b="1">
                <a:solidFill>
                  <a:srgbClr val="010027"/>
                </a:solidFill>
                <a:latin typeface="Arial"/>
                <a:cs typeface="Arial"/>
              </a:rPr>
              <a:t>+14%</a:t>
            </a:r>
            <a:endParaRPr sz="1050">
              <a:latin typeface="Arial"/>
              <a:cs typeface="Arial"/>
            </a:endParaRPr>
          </a:p>
        </p:txBody>
      </p:sp>
      <p:pic>
        <p:nvPicPr>
          <p:cNvPr id="88" name="object 88" descr="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643127" y="2839592"/>
            <a:ext cx="57150" cy="305181"/>
          </a:xfrm>
          <a:prstGeom prst="rect">
            <a:avLst/>
          </a:prstGeom>
        </p:spPr>
      </p:pic>
      <p:pic>
        <p:nvPicPr>
          <p:cNvPr id="89" name="object 89" descr="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643127" y="4500753"/>
            <a:ext cx="57150" cy="305181"/>
          </a:xfrm>
          <a:prstGeom prst="rect">
            <a:avLst/>
          </a:prstGeom>
        </p:spPr>
      </p:pic>
      <p:sp>
        <p:nvSpPr>
          <p:cNvPr id="90" name="object 90" descr=""/>
          <p:cNvSpPr txBox="1"/>
          <p:nvPr/>
        </p:nvSpPr>
        <p:spPr>
          <a:xfrm>
            <a:off x="2158492" y="3335273"/>
            <a:ext cx="25336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 b="1">
                <a:solidFill>
                  <a:srgbClr val="03234D"/>
                </a:solidFill>
                <a:latin typeface="Arial"/>
                <a:cs typeface="Arial"/>
              </a:rPr>
              <a:t>20%</a:t>
            </a:r>
            <a:endParaRPr sz="900">
              <a:latin typeface="Arial"/>
              <a:cs typeface="Arial"/>
            </a:endParaRPr>
          </a:p>
        </p:txBody>
      </p:sp>
      <p:sp>
        <p:nvSpPr>
          <p:cNvPr id="91" name="object 91" descr=""/>
          <p:cNvSpPr txBox="1"/>
          <p:nvPr/>
        </p:nvSpPr>
        <p:spPr>
          <a:xfrm>
            <a:off x="3912870" y="3326638"/>
            <a:ext cx="25336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 b="1">
                <a:solidFill>
                  <a:srgbClr val="03234D"/>
                </a:solidFill>
                <a:latin typeface="Arial"/>
                <a:cs typeface="Arial"/>
              </a:rPr>
              <a:t>15%</a:t>
            </a:r>
            <a:endParaRPr sz="900">
              <a:latin typeface="Arial"/>
              <a:cs typeface="Arial"/>
            </a:endParaRPr>
          </a:p>
        </p:txBody>
      </p:sp>
      <p:sp>
        <p:nvSpPr>
          <p:cNvPr id="92" name="object 92" descr=""/>
          <p:cNvSpPr txBox="1"/>
          <p:nvPr/>
        </p:nvSpPr>
        <p:spPr>
          <a:xfrm>
            <a:off x="5701284" y="3339846"/>
            <a:ext cx="25336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 b="1">
                <a:solidFill>
                  <a:srgbClr val="03234D"/>
                </a:solidFill>
                <a:latin typeface="Arial"/>
                <a:cs typeface="Arial"/>
              </a:rPr>
              <a:t>10%</a:t>
            </a:r>
            <a:endParaRPr sz="900">
              <a:latin typeface="Arial"/>
              <a:cs typeface="Arial"/>
            </a:endParaRPr>
          </a:p>
        </p:txBody>
      </p:sp>
      <p:sp>
        <p:nvSpPr>
          <p:cNvPr id="93" name="object 93" descr=""/>
          <p:cNvSpPr txBox="1"/>
          <p:nvPr/>
        </p:nvSpPr>
        <p:spPr>
          <a:xfrm>
            <a:off x="2178304" y="4142740"/>
            <a:ext cx="25336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 b="1">
                <a:solidFill>
                  <a:srgbClr val="03234D"/>
                </a:solidFill>
                <a:latin typeface="Arial"/>
                <a:cs typeface="Arial"/>
              </a:rPr>
              <a:t>10%</a:t>
            </a:r>
            <a:endParaRPr sz="900">
              <a:latin typeface="Arial"/>
              <a:cs typeface="Arial"/>
            </a:endParaRPr>
          </a:p>
        </p:txBody>
      </p:sp>
      <p:sp>
        <p:nvSpPr>
          <p:cNvPr id="94" name="object 94" descr=""/>
          <p:cNvSpPr txBox="1"/>
          <p:nvPr/>
        </p:nvSpPr>
        <p:spPr>
          <a:xfrm>
            <a:off x="3932935" y="4145533"/>
            <a:ext cx="25336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 b="1">
                <a:solidFill>
                  <a:srgbClr val="03234D"/>
                </a:solidFill>
                <a:latin typeface="Arial"/>
                <a:cs typeface="Arial"/>
              </a:rPr>
              <a:t>10%</a:t>
            </a:r>
            <a:endParaRPr sz="900">
              <a:latin typeface="Arial"/>
              <a:cs typeface="Arial"/>
            </a:endParaRPr>
          </a:p>
        </p:txBody>
      </p:sp>
      <p:sp>
        <p:nvSpPr>
          <p:cNvPr id="95" name="object 95" descr=""/>
          <p:cNvSpPr txBox="1"/>
          <p:nvPr/>
        </p:nvSpPr>
        <p:spPr>
          <a:xfrm>
            <a:off x="5772911" y="4135628"/>
            <a:ext cx="19050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 b="1">
                <a:solidFill>
                  <a:srgbClr val="03234D"/>
                </a:solidFill>
                <a:latin typeface="Arial"/>
                <a:cs typeface="Arial"/>
              </a:rPr>
              <a:t>5%</a:t>
            </a:r>
            <a:endParaRPr sz="900">
              <a:latin typeface="Arial"/>
              <a:cs typeface="Arial"/>
            </a:endParaRPr>
          </a:p>
        </p:txBody>
      </p:sp>
      <p:pic>
        <p:nvPicPr>
          <p:cNvPr id="96" name="object 96" descr="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6379464" y="3414140"/>
            <a:ext cx="57150" cy="305181"/>
          </a:xfrm>
          <a:prstGeom prst="rect">
            <a:avLst/>
          </a:prstGeom>
        </p:spPr>
      </p:pic>
      <p:sp>
        <p:nvSpPr>
          <p:cNvPr id="97" name="object 97" descr=""/>
          <p:cNvSpPr txBox="1"/>
          <p:nvPr/>
        </p:nvSpPr>
        <p:spPr>
          <a:xfrm>
            <a:off x="717804" y="958088"/>
            <a:ext cx="1585595" cy="2387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400" b="1">
                <a:solidFill>
                  <a:srgbClr val="010027"/>
                </a:solidFill>
                <a:latin typeface="Arial"/>
                <a:cs typeface="Arial"/>
              </a:rPr>
              <a:t>Segment</a:t>
            </a:r>
            <a:r>
              <a:rPr dirty="0" sz="1400" spc="-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400" spc="-10" b="1">
                <a:solidFill>
                  <a:srgbClr val="010027"/>
                </a:solidFill>
                <a:latin typeface="Arial"/>
                <a:cs typeface="Arial"/>
              </a:rPr>
              <a:t>overview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98" name="object 98" descr="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643127" y="949071"/>
            <a:ext cx="57150" cy="305180"/>
          </a:xfrm>
          <a:prstGeom prst="rect">
            <a:avLst/>
          </a:prstGeom>
        </p:spPr>
      </p:pic>
      <p:sp>
        <p:nvSpPr>
          <p:cNvPr id="99" name="object 99" descr=""/>
          <p:cNvSpPr txBox="1"/>
          <p:nvPr/>
        </p:nvSpPr>
        <p:spPr>
          <a:xfrm>
            <a:off x="6466840" y="958088"/>
            <a:ext cx="2799715" cy="2387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400" b="1">
                <a:solidFill>
                  <a:srgbClr val="010027"/>
                </a:solidFill>
                <a:latin typeface="Arial"/>
                <a:cs typeface="Arial"/>
              </a:rPr>
              <a:t>Three</a:t>
            </a:r>
            <a:r>
              <a:rPr dirty="0" sz="1400" spc="-4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10027"/>
                </a:solidFill>
                <a:latin typeface="Arial"/>
                <a:cs typeface="Arial"/>
              </a:rPr>
              <a:t>influential</a:t>
            </a:r>
            <a:r>
              <a:rPr dirty="0" sz="1400" spc="-4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10027"/>
                </a:solidFill>
                <a:latin typeface="Arial"/>
                <a:cs typeface="Arial"/>
              </a:rPr>
              <a:t>business</a:t>
            </a:r>
            <a:r>
              <a:rPr dirty="0" sz="1400" spc="-5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400" spc="-10" b="1">
                <a:solidFill>
                  <a:srgbClr val="010027"/>
                </a:solidFill>
                <a:latin typeface="Arial"/>
                <a:cs typeface="Arial"/>
              </a:rPr>
              <a:t>trends</a:t>
            </a:r>
            <a:endParaRPr sz="1400">
              <a:latin typeface="Arial"/>
              <a:cs typeface="Arial"/>
            </a:endParaRPr>
          </a:p>
        </p:txBody>
      </p:sp>
      <p:sp>
        <p:nvSpPr>
          <p:cNvPr id="100" name="object 100" descr=""/>
          <p:cNvSpPr txBox="1"/>
          <p:nvPr/>
        </p:nvSpPr>
        <p:spPr>
          <a:xfrm>
            <a:off x="717804" y="2875788"/>
            <a:ext cx="3510915" cy="2387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400" b="1">
                <a:solidFill>
                  <a:srgbClr val="010027"/>
                </a:solidFill>
                <a:latin typeface="Arial"/>
                <a:cs typeface="Arial"/>
              </a:rPr>
              <a:t>Continued</a:t>
            </a:r>
            <a:r>
              <a:rPr dirty="0" sz="1400" spc="-2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10027"/>
                </a:solidFill>
                <a:latin typeface="Arial"/>
                <a:cs typeface="Arial"/>
              </a:rPr>
              <a:t>growth</a:t>
            </a:r>
            <a:r>
              <a:rPr dirty="0" sz="1400" spc="-2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10027"/>
                </a:solidFill>
                <a:latin typeface="Arial"/>
                <a:cs typeface="Arial"/>
              </a:rPr>
              <a:t>in</a:t>
            </a:r>
            <a:r>
              <a:rPr dirty="0" sz="1400" spc="-2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10027"/>
                </a:solidFill>
                <a:latin typeface="Arial"/>
                <a:cs typeface="Arial"/>
              </a:rPr>
              <a:t>vertical</a:t>
            </a:r>
            <a:r>
              <a:rPr dirty="0" sz="1400" spc="-3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10027"/>
                </a:solidFill>
                <a:latin typeface="Arial"/>
                <a:cs typeface="Arial"/>
              </a:rPr>
              <a:t>end</a:t>
            </a:r>
            <a:r>
              <a:rPr dirty="0" sz="1400" spc="-2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400" spc="-10" b="1">
                <a:solidFill>
                  <a:srgbClr val="010027"/>
                </a:solidFill>
                <a:latin typeface="Arial"/>
                <a:cs typeface="Arial"/>
              </a:rPr>
              <a:t>markets</a:t>
            </a:r>
            <a:endParaRPr sz="1400">
              <a:latin typeface="Arial"/>
              <a:cs typeface="Arial"/>
            </a:endParaRPr>
          </a:p>
        </p:txBody>
      </p:sp>
      <p:sp>
        <p:nvSpPr>
          <p:cNvPr id="101" name="object 101" descr=""/>
          <p:cNvSpPr txBox="1"/>
          <p:nvPr/>
        </p:nvSpPr>
        <p:spPr>
          <a:xfrm>
            <a:off x="717804" y="4553711"/>
            <a:ext cx="3521075" cy="2387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400" b="1">
                <a:solidFill>
                  <a:srgbClr val="010027"/>
                </a:solidFill>
                <a:latin typeface="Arial"/>
                <a:cs typeface="Arial"/>
              </a:rPr>
              <a:t>With</a:t>
            </a:r>
            <a:r>
              <a:rPr dirty="0" sz="1400" spc="-3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10027"/>
                </a:solidFill>
                <a:latin typeface="Arial"/>
                <a:cs typeface="Arial"/>
              </a:rPr>
              <a:t>increasing</a:t>
            </a:r>
            <a:r>
              <a:rPr dirty="0" sz="1400" spc="-5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10027"/>
                </a:solidFill>
                <a:latin typeface="Arial"/>
                <a:cs typeface="Arial"/>
              </a:rPr>
              <a:t>annual</a:t>
            </a:r>
            <a:r>
              <a:rPr dirty="0" sz="1400" spc="-5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10027"/>
                </a:solidFill>
                <a:latin typeface="Arial"/>
                <a:cs typeface="Arial"/>
              </a:rPr>
              <a:t>recurring</a:t>
            </a:r>
            <a:r>
              <a:rPr dirty="0" sz="1400" spc="-3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400" spc="-10" b="1">
                <a:solidFill>
                  <a:srgbClr val="010027"/>
                </a:solidFill>
                <a:latin typeface="Arial"/>
                <a:cs typeface="Arial"/>
              </a:rPr>
              <a:t>revenue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102" name="object 102" descr=""/>
          <p:cNvGrpSpPr/>
          <p:nvPr/>
        </p:nvGrpSpPr>
        <p:grpSpPr>
          <a:xfrm>
            <a:off x="853821" y="5329428"/>
            <a:ext cx="5238750" cy="682625"/>
            <a:chOff x="853821" y="5329428"/>
            <a:chExt cx="5238750" cy="682625"/>
          </a:xfrm>
        </p:grpSpPr>
        <p:sp>
          <p:nvSpPr>
            <p:cNvPr id="103" name="object 103" descr=""/>
            <p:cNvSpPr/>
            <p:nvPr/>
          </p:nvSpPr>
          <p:spPr>
            <a:xfrm>
              <a:off x="1021080" y="5329428"/>
              <a:ext cx="4905375" cy="677545"/>
            </a:xfrm>
            <a:custGeom>
              <a:avLst/>
              <a:gdLst/>
              <a:ahLst/>
              <a:cxnLst/>
              <a:rect l="l" t="t" r="r" b="b"/>
              <a:pathLst>
                <a:path w="4905375" h="677545">
                  <a:moveTo>
                    <a:pt x="539496" y="124968"/>
                  </a:moveTo>
                  <a:lnTo>
                    <a:pt x="0" y="124968"/>
                  </a:lnTo>
                  <a:lnTo>
                    <a:pt x="0" y="677418"/>
                  </a:lnTo>
                  <a:lnTo>
                    <a:pt x="539496" y="677418"/>
                  </a:lnTo>
                  <a:lnTo>
                    <a:pt x="539496" y="124968"/>
                  </a:lnTo>
                  <a:close/>
                </a:path>
                <a:path w="4905375" h="677545">
                  <a:moveTo>
                    <a:pt x="1411986" y="107442"/>
                  </a:moveTo>
                  <a:lnTo>
                    <a:pt x="873252" y="107442"/>
                  </a:lnTo>
                  <a:lnTo>
                    <a:pt x="873252" y="677418"/>
                  </a:lnTo>
                  <a:lnTo>
                    <a:pt x="1411986" y="677418"/>
                  </a:lnTo>
                  <a:lnTo>
                    <a:pt x="1411986" y="107442"/>
                  </a:lnTo>
                  <a:close/>
                </a:path>
                <a:path w="4905375" h="677545">
                  <a:moveTo>
                    <a:pt x="2285225" y="89154"/>
                  </a:moveTo>
                  <a:lnTo>
                    <a:pt x="1746504" y="89154"/>
                  </a:lnTo>
                  <a:lnTo>
                    <a:pt x="1746504" y="677418"/>
                  </a:lnTo>
                  <a:lnTo>
                    <a:pt x="2285225" y="677418"/>
                  </a:lnTo>
                  <a:lnTo>
                    <a:pt x="2285225" y="89154"/>
                  </a:lnTo>
                  <a:close/>
                </a:path>
                <a:path w="4905375" h="677545">
                  <a:moveTo>
                    <a:pt x="3158490" y="53340"/>
                  </a:moveTo>
                  <a:lnTo>
                    <a:pt x="2619756" y="53340"/>
                  </a:lnTo>
                  <a:lnTo>
                    <a:pt x="2619756" y="677418"/>
                  </a:lnTo>
                  <a:lnTo>
                    <a:pt x="3158490" y="677418"/>
                  </a:lnTo>
                  <a:lnTo>
                    <a:pt x="3158490" y="53340"/>
                  </a:lnTo>
                  <a:close/>
                </a:path>
                <a:path w="4905375" h="677545">
                  <a:moveTo>
                    <a:pt x="4031742" y="0"/>
                  </a:moveTo>
                  <a:lnTo>
                    <a:pt x="3492246" y="0"/>
                  </a:lnTo>
                  <a:lnTo>
                    <a:pt x="3492246" y="677418"/>
                  </a:lnTo>
                  <a:lnTo>
                    <a:pt x="4031742" y="677418"/>
                  </a:lnTo>
                  <a:lnTo>
                    <a:pt x="4031742" y="0"/>
                  </a:lnTo>
                  <a:close/>
                </a:path>
                <a:path w="4905375" h="677545">
                  <a:moveTo>
                    <a:pt x="4904994" y="18288"/>
                  </a:moveTo>
                  <a:lnTo>
                    <a:pt x="4365498" y="18288"/>
                  </a:lnTo>
                  <a:lnTo>
                    <a:pt x="4365498" y="677418"/>
                  </a:lnTo>
                  <a:lnTo>
                    <a:pt x="4904994" y="677418"/>
                  </a:lnTo>
                  <a:lnTo>
                    <a:pt x="4904994" y="18288"/>
                  </a:lnTo>
                  <a:close/>
                </a:path>
              </a:pathLst>
            </a:custGeom>
            <a:solidFill>
              <a:srgbClr val="00999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4" name="object 104" descr=""/>
            <p:cNvSpPr/>
            <p:nvPr/>
          </p:nvSpPr>
          <p:spPr>
            <a:xfrm>
              <a:off x="853821" y="6007227"/>
              <a:ext cx="5238750" cy="0"/>
            </a:xfrm>
            <a:custGeom>
              <a:avLst/>
              <a:gdLst/>
              <a:ahLst/>
              <a:cxnLst/>
              <a:rect l="l" t="t" r="r" b="b"/>
              <a:pathLst>
                <a:path w="5238750" h="0">
                  <a:moveTo>
                    <a:pt x="0" y="0"/>
                  </a:moveTo>
                  <a:lnTo>
                    <a:pt x="5238750" y="0"/>
                  </a:lnTo>
                </a:path>
              </a:pathLst>
            </a:custGeom>
            <a:ln w="9525">
              <a:solidFill>
                <a:srgbClr val="010027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5" name="object 105" descr=""/>
          <p:cNvSpPr txBox="1"/>
          <p:nvPr/>
        </p:nvSpPr>
        <p:spPr>
          <a:xfrm>
            <a:off x="1183386" y="5246878"/>
            <a:ext cx="24765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0" b="1">
                <a:solidFill>
                  <a:srgbClr val="010027"/>
                </a:solidFill>
                <a:latin typeface="Arial"/>
                <a:cs typeface="Arial"/>
              </a:rPr>
              <a:t>$3.1</a:t>
            </a:r>
            <a:endParaRPr sz="900">
              <a:latin typeface="Arial"/>
              <a:cs typeface="Arial"/>
            </a:endParaRPr>
          </a:p>
        </p:txBody>
      </p:sp>
      <p:sp>
        <p:nvSpPr>
          <p:cNvPr id="106" name="object 106" descr=""/>
          <p:cNvSpPr txBox="1"/>
          <p:nvPr/>
        </p:nvSpPr>
        <p:spPr>
          <a:xfrm>
            <a:off x="2056383" y="5228844"/>
            <a:ext cx="24765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0" b="1">
                <a:solidFill>
                  <a:srgbClr val="010027"/>
                </a:solidFill>
                <a:latin typeface="Arial"/>
                <a:cs typeface="Arial"/>
              </a:rPr>
              <a:t>$3.2</a:t>
            </a:r>
            <a:endParaRPr sz="900">
              <a:latin typeface="Arial"/>
              <a:cs typeface="Arial"/>
            </a:endParaRPr>
          </a:p>
        </p:txBody>
      </p:sp>
      <p:sp>
        <p:nvSpPr>
          <p:cNvPr id="107" name="object 107" descr=""/>
          <p:cNvSpPr txBox="1"/>
          <p:nvPr/>
        </p:nvSpPr>
        <p:spPr>
          <a:xfrm>
            <a:off x="2929635" y="5211064"/>
            <a:ext cx="24765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0" b="1">
                <a:solidFill>
                  <a:srgbClr val="010027"/>
                </a:solidFill>
                <a:latin typeface="Arial"/>
                <a:cs typeface="Arial"/>
              </a:rPr>
              <a:t>$3.3</a:t>
            </a:r>
            <a:endParaRPr sz="900">
              <a:latin typeface="Arial"/>
              <a:cs typeface="Arial"/>
            </a:endParaRPr>
          </a:p>
        </p:txBody>
      </p:sp>
      <p:sp>
        <p:nvSpPr>
          <p:cNvPr id="108" name="object 108" descr=""/>
          <p:cNvSpPr txBox="1"/>
          <p:nvPr/>
        </p:nvSpPr>
        <p:spPr>
          <a:xfrm>
            <a:off x="3802888" y="5175503"/>
            <a:ext cx="24765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0" b="1">
                <a:solidFill>
                  <a:srgbClr val="010027"/>
                </a:solidFill>
                <a:latin typeface="Arial"/>
                <a:cs typeface="Arial"/>
              </a:rPr>
              <a:t>$3.5</a:t>
            </a:r>
            <a:endParaRPr sz="900">
              <a:latin typeface="Arial"/>
              <a:cs typeface="Arial"/>
            </a:endParaRPr>
          </a:p>
        </p:txBody>
      </p:sp>
      <p:sp>
        <p:nvSpPr>
          <p:cNvPr id="109" name="object 109" descr=""/>
          <p:cNvSpPr txBox="1"/>
          <p:nvPr/>
        </p:nvSpPr>
        <p:spPr>
          <a:xfrm>
            <a:off x="4676140" y="5154167"/>
            <a:ext cx="24765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0" b="1">
                <a:solidFill>
                  <a:srgbClr val="010027"/>
                </a:solidFill>
                <a:latin typeface="Arial"/>
                <a:cs typeface="Arial"/>
              </a:rPr>
              <a:t>$3.8</a:t>
            </a:r>
            <a:endParaRPr sz="900">
              <a:latin typeface="Arial"/>
              <a:cs typeface="Arial"/>
            </a:endParaRPr>
          </a:p>
        </p:txBody>
      </p:sp>
      <p:sp>
        <p:nvSpPr>
          <p:cNvPr id="110" name="object 110" descr=""/>
          <p:cNvSpPr txBox="1"/>
          <p:nvPr/>
        </p:nvSpPr>
        <p:spPr>
          <a:xfrm>
            <a:off x="5549138" y="5154167"/>
            <a:ext cx="24765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0" b="1">
                <a:solidFill>
                  <a:srgbClr val="010027"/>
                </a:solidFill>
                <a:latin typeface="Arial"/>
                <a:cs typeface="Arial"/>
              </a:rPr>
              <a:t>$3.7</a:t>
            </a:r>
            <a:endParaRPr sz="900">
              <a:latin typeface="Arial"/>
              <a:cs typeface="Arial"/>
            </a:endParaRPr>
          </a:p>
        </p:txBody>
      </p:sp>
      <p:sp>
        <p:nvSpPr>
          <p:cNvPr id="111" name="object 111" descr=""/>
          <p:cNvSpPr txBox="1"/>
          <p:nvPr/>
        </p:nvSpPr>
        <p:spPr>
          <a:xfrm>
            <a:off x="695103" y="5456957"/>
            <a:ext cx="153670" cy="387985"/>
          </a:xfrm>
          <a:prstGeom prst="rect">
            <a:avLst/>
          </a:prstGeom>
        </p:spPr>
        <p:txBody>
          <a:bodyPr wrap="square" lIns="0" tIns="1905" rIns="0" bIns="0" rtlCol="0" vert="vert27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In</a:t>
            </a:r>
            <a:r>
              <a:rPr dirty="0" sz="900" spc="-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$ </a:t>
            </a:r>
            <a:r>
              <a:rPr dirty="0" sz="900" spc="-25">
                <a:solidFill>
                  <a:srgbClr val="010027"/>
                </a:solidFill>
                <a:latin typeface="Arial MT"/>
                <a:cs typeface="Arial MT"/>
              </a:rPr>
              <a:t>Bn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112" name="object 112" descr=""/>
          <p:cNvSpPr txBox="1"/>
          <p:nvPr/>
        </p:nvSpPr>
        <p:spPr>
          <a:xfrm>
            <a:off x="8644635" y="6326632"/>
            <a:ext cx="311340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i="1">
                <a:solidFill>
                  <a:srgbClr val="010027"/>
                </a:solidFill>
                <a:latin typeface="Arial"/>
                <a:cs typeface="Arial"/>
              </a:rPr>
              <a:t>Note:</a:t>
            </a:r>
            <a:r>
              <a:rPr dirty="0" sz="800" spc="-5" i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800" i="1">
                <a:solidFill>
                  <a:srgbClr val="010027"/>
                </a:solidFill>
                <a:latin typeface="Arial"/>
                <a:cs typeface="Arial"/>
              </a:rPr>
              <a:t>Expressed in</a:t>
            </a:r>
            <a:r>
              <a:rPr dirty="0" sz="800" spc="-10" i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800" i="1">
                <a:solidFill>
                  <a:srgbClr val="010027"/>
                </a:solidFill>
                <a:latin typeface="Arial"/>
                <a:cs typeface="Arial"/>
              </a:rPr>
              <a:t>USD</a:t>
            </a:r>
            <a:r>
              <a:rPr dirty="0" sz="800" spc="-10" i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800" i="1">
                <a:solidFill>
                  <a:srgbClr val="010027"/>
                </a:solidFill>
                <a:latin typeface="Arial"/>
                <a:cs typeface="Arial"/>
              </a:rPr>
              <a:t>with</a:t>
            </a:r>
            <a:r>
              <a:rPr dirty="0" sz="800" spc="-15" i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800" i="1">
                <a:solidFill>
                  <a:srgbClr val="010027"/>
                </a:solidFill>
                <a:latin typeface="Arial"/>
                <a:cs typeface="Arial"/>
              </a:rPr>
              <a:t>a</a:t>
            </a:r>
            <a:r>
              <a:rPr dirty="0" sz="800" spc="-10" i="1">
                <a:solidFill>
                  <a:srgbClr val="010027"/>
                </a:solidFill>
                <a:latin typeface="Arial"/>
                <a:cs typeface="Arial"/>
              </a:rPr>
              <a:t> conversion</a:t>
            </a:r>
            <a:r>
              <a:rPr dirty="0" sz="800" spc="5" i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800" i="1">
                <a:solidFill>
                  <a:srgbClr val="010027"/>
                </a:solidFill>
                <a:latin typeface="Arial"/>
                <a:cs typeface="Arial"/>
              </a:rPr>
              <a:t>rate</a:t>
            </a:r>
            <a:r>
              <a:rPr dirty="0" sz="800" spc="-15" i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800" i="1">
                <a:solidFill>
                  <a:srgbClr val="010027"/>
                </a:solidFill>
                <a:latin typeface="Arial"/>
                <a:cs typeface="Arial"/>
              </a:rPr>
              <a:t>of</a:t>
            </a:r>
            <a:r>
              <a:rPr dirty="0" sz="800" spc="-5" i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800" i="1">
                <a:solidFill>
                  <a:srgbClr val="010027"/>
                </a:solidFill>
                <a:latin typeface="Arial"/>
                <a:cs typeface="Arial"/>
              </a:rPr>
              <a:t>0.94 as</a:t>
            </a:r>
            <a:r>
              <a:rPr dirty="0" sz="800" spc="-10" i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800" i="1">
                <a:solidFill>
                  <a:srgbClr val="010027"/>
                </a:solidFill>
                <a:latin typeface="Arial"/>
                <a:cs typeface="Arial"/>
              </a:rPr>
              <a:t>of</a:t>
            </a:r>
            <a:r>
              <a:rPr dirty="0" sz="800" spc="-5" i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800" spc="-10" i="1">
                <a:solidFill>
                  <a:srgbClr val="010027"/>
                </a:solidFill>
                <a:latin typeface="Arial"/>
                <a:cs typeface="Arial"/>
              </a:rPr>
              <a:t>2/20/23</a:t>
            </a:r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1803126" y="6462776"/>
            <a:ext cx="173355" cy="1854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50" spc="-25">
                <a:solidFill>
                  <a:srgbClr val="03234D"/>
                </a:solidFill>
                <a:latin typeface="Tahoma"/>
                <a:cs typeface="Tahoma"/>
              </a:rPr>
              <a:t>15</a:t>
            </a:r>
            <a:endParaRPr sz="1050">
              <a:latin typeface="Tahoma"/>
              <a:cs typeface="Tahoma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122407" y="291889"/>
            <a:ext cx="1434083" cy="238419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39698" y="768858"/>
            <a:ext cx="10917174" cy="19050"/>
          </a:xfrm>
          <a:prstGeom prst="rect">
            <a:avLst/>
          </a:prstGeom>
        </p:spPr>
      </p:pic>
      <p:grpSp>
        <p:nvGrpSpPr>
          <p:cNvPr id="5" name="object 5" descr=""/>
          <p:cNvGrpSpPr/>
          <p:nvPr/>
        </p:nvGrpSpPr>
        <p:grpSpPr>
          <a:xfrm>
            <a:off x="0" y="6496050"/>
            <a:ext cx="12192000" cy="361950"/>
            <a:chOff x="0" y="6496050"/>
            <a:chExt cx="12192000" cy="361950"/>
          </a:xfrm>
        </p:grpSpPr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6694931"/>
              <a:ext cx="12192000" cy="163068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7887" y="6496050"/>
              <a:ext cx="3054858" cy="361949"/>
            </a:xfrm>
            <a:prstGeom prst="rect">
              <a:avLst/>
            </a:prstGeom>
          </p:spPr>
        </p:pic>
      </p:grpSp>
      <p:sp>
        <p:nvSpPr>
          <p:cNvPr id="8" name="object 8" descr=""/>
          <p:cNvSpPr txBox="1"/>
          <p:nvPr/>
        </p:nvSpPr>
        <p:spPr>
          <a:xfrm>
            <a:off x="2601976" y="6504940"/>
            <a:ext cx="569595" cy="293370"/>
          </a:xfrm>
          <a:prstGeom prst="rect">
            <a:avLst/>
          </a:prstGeom>
        </p:spPr>
        <p:txBody>
          <a:bodyPr wrap="square" lIns="0" tIns="65404" rIns="0" bIns="0" rtlCol="0" vert="horz">
            <a:spAutoFit/>
          </a:bodyPr>
          <a:lstStyle/>
          <a:p>
            <a:pPr marL="41910" marR="30480" indent="-3810">
              <a:lnSpc>
                <a:spcPct val="67100"/>
              </a:lnSpc>
              <a:spcBef>
                <a:spcPts val="515"/>
              </a:spcBef>
            </a:pPr>
            <a:r>
              <a:rPr dirty="0" sz="1050" spc="-10" b="1">
                <a:solidFill>
                  <a:srgbClr val="FFFFFF"/>
                </a:solidFill>
                <a:latin typeface="Calibri"/>
                <a:cs typeface="Calibri"/>
              </a:rPr>
              <a:t>Industry </a:t>
            </a:r>
            <a:r>
              <a:rPr dirty="0" baseline="-21164" sz="1575" spc="-315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050" spc="-210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baseline="-21164" sz="1575" spc="-315" b="1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dirty="0" sz="1050" spc="-210" b="1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dirty="0" baseline="-21164" sz="1575" spc="-315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050" spc="-210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baseline="-21164" sz="1575" spc="-315" b="1">
                <a:solidFill>
                  <a:srgbClr val="FFFFFF"/>
                </a:solidFill>
                <a:latin typeface="Calibri"/>
                <a:cs typeface="Calibri"/>
              </a:rPr>
              <a:t>ly</a:t>
            </a:r>
            <a:r>
              <a:rPr dirty="0" sz="1050" spc="-210" b="1">
                <a:solidFill>
                  <a:srgbClr val="FFFFFF"/>
                </a:solidFill>
                <a:latin typeface="Calibri"/>
                <a:cs typeface="Calibri"/>
              </a:rPr>
              <a:t>ly</a:t>
            </a:r>
            <a:r>
              <a:rPr dirty="0" baseline="-21164" sz="1575" spc="-315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sz="1050" spc="-210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baseline="-21164" sz="1575" spc="-315" b="1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dirty="0" sz="1050" spc="-210" b="1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1041653" y="6504940"/>
            <a:ext cx="657860" cy="293370"/>
          </a:xfrm>
          <a:prstGeom prst="rect">
            <a:avLst/>
          </a:prstGeom>
        </p:spPr>
        <p:txBody>
          <a:bodyPr wrap="square" lIns="0" tIns="65404" rIns="0" bIns="0" rtlCol="0" vert="horz">
            <a:spAutoFit/>
          </a:bodyPr>
          <a:lstStyle/>
          <a:p>
            <a:pPr marL="38735" marR="30480" indent="-1270">
              <a:lnSpc>
                <a:spcPct val="67100"/>
              </a:lnSpc>
              <a:spcBef>
                <a:spcPts val="515"/>
              </a:spcBef>
            </a:pPr>
            <a:r>
              <a:rPr dirty="0" sz="1050" spc="-10" b="1">
                <a:solidFill>
                  <a:srgbClr val="FFFFFF"/>
                </a:solidFill>
                <a:latin typeface="Calibri"/>
                <a:cs typeface="Calibri"/>
              </a:rPr>
              <a:t>Executive </a:t>
            </a:r>
            <a:r>
              <a:rPr dirty="0" baseline="-21164" sz="1575" spc="-427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sz="1050" spc="-285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baseline="-21164" sz="1575" spc="-427" b="1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dirty="0" sz="1050" spc="-285" b="1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dirty="0" baseline="-21164" sz="1575" spc="-427" b="1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dirty="0" sz="1050" spc="-285" b="1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dirty="0" baseline="-21164" sz="1575" spc="-427" b="1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dirty="0" sz="1050" spc="-285" b="1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dirty="0" baseline="-21164" sz="1575" spc="-427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050" spc="-285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baseline="-21164" sz="1575" spc="-427" b="1">
                <a:solidFill>
                  <a:srgbClr val="FFFFFF"/>
                </a:solidFill>
                <a:latin typeface="Calibri"/>
                <a:cs typeface="Calibri"/>
              </a:rPr>
              <a:t>ry</a:t>
            </a:r>
            <a:r>
              <a:rPr dirty="0" sz="1050" spc="-285" b="1">
                <a:solidFill>
                  <a:srgbClr val="FFFFFF"/>
                </a:solidFill>
                <a:latin typeface="Calibri"/>
                <a:cs typeface="Calibri"/>
              </a:rPr>
              <a:t>ry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0" name="object 10" descr=""/>
          <p:cNvSpPr/>
          <p:nvPr/>
        </p:nvSpPr>
        <p:spPr>
          <a:xfrm>
            <a:off x="3679697" y="6496050"/>
            <a:ext cx="1624330" cy="361950"/>
          </a:xfrm>
          <a:custGeom>
            <a:avLst/>
            <a:gdLst/>
            <a:ahLst/>
            <a:cxnLst/>
            <a:rect l="l" t="t" r="r" b="b"/>
            <a:pathLst>
              <a:path w="1624329" h="361950">
                <a:moveTo>
                  <a:pt x="1623822" y="0"/>
                </a:moveTo>
                <a:lnTo>
                  <a:pt x="90424" y="0"/>
                </a:lnTo>
                <a:lnTo>
                  <a:pt x="0" y="361949"/>
                </a:lnTo>
                <a:lnTo>
                  <a:pt x="1533271" y="361949"/>
                </a:lnTo>
                <a:lnTo>
                  <a:pt x="1623822" y="0"/>
                </a:lnTo>
                <a:close/>
              </a:path>
            </a:pathLst>
          </a:custGeom>
          <a:solidFill>
            <a:srgbClr val="2C716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 descr=""/>
          <p:cNvSpPr txBox="1"/>
          <p:nvPr/>
        </p:nvSpPr>
        <p:spPr>
          <a:xfrm>
            <a:off x="4158234" y="6504940"/>
            <a:ext cx="637540" cy="293370"/>
          </a:xfrm>
          <a:prstGeom prst="rect">
            <a:avLst/>
          </a:prstGeom>
        </p:spPr>
        <p:txBody>
          <a:bodyPr wrap="square" lIns="0" tIns="65404" rIns="0" bIns="0" rtlCol="0" vert="horz">
            <a:spAutoFit/>
          </a:bodyPr>
          <a:lstStyle/>
          <a:p>
            <a:pPr marL="38100" marR="30480" indent="33655">
              <a:lnSpc>
                <a:spcPct val="67100"/>
              </a:lnSpc>
              <a:spcBef>
                <a:spcPts val="515"/>
              </a:spcBef>
            </a:pPr>
            <a:r>
              <a:rPr dirty="0" sz="1050" spc="-10" b="1">
                <a:solidFill>
                  <a:srgbClr val="FFFFFF"/>
                </a:solidFill>
                <a:latin typeface="Calibri"/>
                <a:cs typeface="Calibri"/>
              </a:rPr>
              <a:t>Company </a:t>
            </a:r>
            <a:r>
              <a:rPr dirty="0" sz="1050" spc="-484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baseline="-21164" sz="1575" spc="-390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sz="1050" spc="-270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baseline="-21164" sz="1575" spc="-390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sz="1050" spc="-300" b="1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baseline="-21164" sz="1575" spc="-382" b="1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sz="1050" spc="-150" b="1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dirty="0" baseline="-21164" sz="1575" spc="-390" b="1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dirty="0" sz="1050" spc="-270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baseline="-21164" sz="1575" spc="-390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sz="1050" spc="-35" b="1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dirty="0" baseline="-21164" sz="1575" spc="-390" b="1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dirty="0" sz="1050" spc="-300" b="1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baseline="-21164" sz="1575" spc="-382" b="1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sz="1050" spc="-565" b="1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r>
              <a:rPr dirty="0" baseline="-21164" sz="1575" spc="-30" b="1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endParaRPr baseline="-21164" sz="1575">
              <a:latin typeface="Calibri"/>
              <a:cs typeface="Calibri"/>
            </a:endParaRPr>
          </a:p>
        </p:txBody>
      </p:sp>
      <p:pic>
        <p:nvPicPr>
          <p:cNvPr id="12" name="object 12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300471" y="6496050"/>
            <a:ext cx="6297930" cy="361949"/>
          </a:xfrm>
          <a:prstGeom prst="rect">
            <a:avLst/>
          </a:prstGeom>
        </p:spPr>
      </p:pic>
      <p:sp>
        <p:nvSpPr>
          <p:cNvPr id="13" name="object 13" descr=""/>
          <p:cNvSpPr txBox="1"/>
          <p:nvPr/>
        </p:nvSpPr>
        <p:spPr>
          <a:xfrm>
            <a:off x="5769102" y="6504940"/>
            <a:ext cx="647700" cy="293370"/>
          </a:xfrm>
          <a:prstGeom prst="rect">
            <a:avLst/>
          </a:prstGeom>
        </p:spPr>
        <p:txBody>
          <a:bodyPr wrap="square" lIns="0" tIns="65404" rIns="0" bIns="0" rtlCol="0" vert="horz">
            <a:spAutoFit/>
          </a:bodyPr>
          <a:lstStyle/>
          <a:p>
            <a:pPr marL="38100" marR="30480" indent="60960">
              <a:lnSpc>
                <a:spcPct val="67100"/>
              </a:lnSpc>
              <a:spcBef>
                <a:spcPts val="515"/>
              </a:spcBef>
            </a:pPr>
            <a:r>
              <a:rPr dirty="0" sz="1050" spc="-10" b="1">
                <a:solidFill>
                  <a:srgbClr val="FFFFFF"/>
                </a:solidFill>
                <a:latin typeface="Calibri"/>
                <a:cs typeface="Calibri"/>
              </a:rPr>
              <a:t>Financial </a:t>
            </a:r>
            <a:r>
              <a:rPr dirty="0" sz="1050" spc="-250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baseline="-21164" sz="1575" spc="-375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sz="1050" spc="-250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baseline="-21164" sz="1575" spc="-375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sz="1050" spc="-250" b="1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baseline="-21164" sz="1575" spc="-375" b="1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sz="1050" spc="-250" b="1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dirty="0" baseline="-21164" sz="1575" spc="-375" b="1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dirty="0" sz="1050" spc="-250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baseline="-21164" sz="1575" spc="-375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sz="1050" spc="-250" b="1">
                <a:solidFill>
                  <a:srgbClr val="FFFFFF"/>
                </a:solidFill>
                <a:latin typeface="Calibri"/>
                <a:cs typeface="Calibri"/>
              </a:rPr>
              <a:t>ie</a:t>
            </a:r>
            <a:r>
              <a:rPr dirty="0" baseline="-21164" sz="1575" spc="-375" b="1">
                <a:solidFill>
                  <a:srgbClr val="FFFFFF"/>
                </a:solidFill>
                <a:latin typeface="Calibri"/>
                <a:cs typeface="Calibri"/>
              </a:rPr>
              <a:t>ie</a:t>
            </a:r>
            <a:r>
              <a:rPr dirty="0" sz="1050" spc="-250" b="1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r>
              <a:rPr dirty="0" baseline="-21164" sz="1575" spc="-375" b="1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endParaRPr baseline="-21164" sz="1575">
              <a:latin typeface="Calibri"/>
              <a:cs typeface="Calibri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9007347" y="6504940"/>
            <a:ext cx="696595" cy="293370"/>
          </a:xfrm>
          <a:prstGeom prst="rect">
            <a:avLst/>
          </a:prstGeom>
        </p:spPr>
        <p:txBody>
          <a:bodyPr wrap="square" lIns="0" tIns="65404" rIns="0" bIns="0" rtlCol="0" vert="horz">
            <a:spAutoFit/>
          </a:bodyPr>
          <a:lstStyle/>
          <a:p>
            <a:pPr marL="54610" marR="30480" indent="-17145">
              <a:lnSpc>
                <a:spcPct val="67100"/>
              </a:lnSpc>
              <a:spcBef>
                <a:spcPts val="515"/>
              </a:spcBef>
            </a:pPr>
            <a:r>
              <a:rPr dirty="0" sz="1050" spc="-10" b="1">
                <a:solidFill>
                  <a:srgbClr val="FFFFFF"/>
                </a:solidFill>
                <a:latin typeface="Calibri"/>
                <a:cs typeface="Calibri"/>
              </a:rPr>
              <a:t>Alternative </a:t>
            </a:r>
            <a:r>
              <a:rPr dirty="0" sz="1050" spc="-160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baseline="-21164" sz="1575" spc="-240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sz="1050" spc="-160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baseline="-21164" sz="1575" spc="-240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sz="1050" spc="-160" b="1">
                <a:solidFill>
                  <a:srgbClr val="FFFFFF"/>
                </a:solidFill>
                <a:latin typeface="Calibri"/>
                <a:cs typeface="Calibri"/>
              </a:rPr>
              <a:t>lu</a:t>
            </a:r>
            <a:r>
              <a:rPr dirty="0" baseline="-21164" sz="1575" spc="-240" b="1">
                <a:solidFill>
                  <a:srgbClr val="FFFFFF"/>
                </a:solidFill>
                <a:latin typeface="Calibri"/>
                <a:cs typeface="Calibri"/>
              </a:rPr>
              <a:t>lu</a:t>
            </a:r>
            <a:r>
              <a:rPr dirty="0" sz="1050" spc="-160" b="1">
                <a:solidFill>
                  <a:srgbClr val="FFFFFF"/>
                </a:solidFill>
                <a:latin typeface="Calibri"/>
                <a:cs typeface="Calibri"/>
              </a:rPr>
              <a:t>ti</a:t>
            </a:r>
            <a:r>
              <a:rPr dirty="0" baseline="-21164" sz="1575" spc="-240" b="1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dirty="0" sz="1050" spc="-160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baseline="-21164" sz="1575" spc="-240" b="1">
                <a:solidFill>
                  <a:srgbClr val="FFFFFF"/>
                </a:solidFill>
                <a:latin typeface="Calibri"/>
                <a:cs typeface="Calibri"/>
              </a:rPr>
              <a:t>io</a:t>
            </a:r>
            <a:r>
              <a:rPr dirty="0" sz="1050" spc="-160" b="1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dirty="0" baseline="-21164" sz="1575" spc="-240" b="1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endParaRPr baseline="-21164" sz="1575">
              <a:latin typeface="Calibri"/>
              <a:cs typeface="Calibri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10567161" y="6589521"/>
            <a:ext cx="629285" cy="1854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50" spc="-10" b="1">
                <a:solidFill>
                  <a:srgbClr val="FFFFFF"/>
                </a:solidFill>
                <a:latin typeface="Calibri"/>
                <a:cs typeface="Calibri"/>
              </a:rPr>
              <a:t>Conclusion</a:t>
            </a:r>
            <a:endParaRPr sz="1050">
              <a:latin typeface="Calibri"/>
              <a:cs typeface="Calibri"/>
            </a:endParaRPr>
          </a:p>
        </p:txBody>
      </p:sp>
      <p:grpSp>
        <p:nvGrpSpPr>
          <p:cNvPr id="16" name="object 16" descr=""/>
          <p:cNvGrpSpPr/>
          <p:nvPr/>
        </p:nvGrpSpPr>
        <p:grpSpPr>
          <a:xfrm>
            <a:off x="545363" y="4471415"/>
            <a:ext cx="10988675" cy="2133600"/>
            <a:chOff x="545363" y="4471415"/>
            <a:chExt cx="10988675" cy="2133600"/>
          </a:xfrm>
        </p:grpSpPr>
        <p:sp>
          <p:nvSpPr>
            <p:cNvPr id="17" name="object 17" descr=""/>
            <p:cNvSpPr/>
            <p:nvPr/>
          </p:nvSpPr>
          <p:spPr>
            <a:xfrm>
              <a:off x="1760982" y="5563361"/>
              <a:ext cx="4518025" cy="738505"/>
            </a:xfrm>
            <a:custGeom>
              <a:avLst/>
              <a:gdLst/>
              <a:ahLst/>
              <a:cxnLst/>
              <a:rect l="l" t="t" r="r" b="b"/>
              <a:pathLst>
                <a:path w="4518025" h="738504">
                  <a:moveTo>
                    <a:pt x="0" y="738378"/>
                  </a:moveTo>
                  <a:lnTo>
                    <a:pt x="4517898" y="738378"/>
                  </a:lnTo>
                  <a:lnTo>
                    <a:pt x="4517898" y="0"/>
                  </a:lnTo>
                  <a:lnTo>
                    <a:pt x="0" y="0"/>
                  </a:lnTo>
                  <a:lnTo>
                    <a:pt x="0" y="738378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736092" y="5565647"/>
              <a:ext cx="1024890" cy="741045"/>
            </a:xfrm>
            <a:custGeom>
              <a:avLst/>
              <a:gdLst/>
              <a:ahLst/>
              <a:cxnLst/>
              <a:rect l="l" t="t" r="r" b="b"/>
              <a:pathLst>
                <a:path w="1024889" h="741045">
                  <a:moveTo>
                    <a:pt x="1024889" y="0"/>
                  </a:moveTo>
                  <a:lnTo>
                    <a:pt x="0" y="0"/>
                  </a:lnTo>
                  <a:lnTo>
                    <a:pt x="0" y="740663"/>
                  </a:lnTo>
                  <a:lnTo>
                    <a:pt x="1024889" y="740663"/>
                  </a:lnTo>
                  <a:lnTo>
                    <a:pt x="1024889" y="0"/>
                  </a:lnTo>
                  <a:close/>
                </a:path>
              </a:pathLst>
            </a:custGeom>
            <a:solidFill>
              <a:srgbClr val="73C6C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9" name="object 1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45363" y="5266562"/>
              <a:ext cx="1385989" cy="1338186"/>
            </a:xfrm>
            <a:prstGeom prst="rect">
              <a:avLst/>
            </a:prstGeom>
          </p:spPr>
        </p:pic>
        <p:sp>
          <p:nvSpPr>
            <p:cNvPr id="20" name="object 20" descr=""/>
            <p:cNvSpPr/>
            <p:nvPr/>
          </p:nvSpPr>
          <p:spPr>
            <a:xfrm>
              <a:off x="739902" y="4760975"/>
              <a:ext cx="1022350" cy="741045"/>
            </a:xfrm>
            <a:custGeom>
              <a:avLst/>
              <a:gdLst/>
              <a:ahLst/>
              <a:cxnLst/>
              <a:rect l="l" t="t" r="r" b="b"/>
              <a:pathLst>
                <a:path w="1022350" h="741045">
                  <a:moveTo>
                    <a:pt x="1021842" y="0"/>
                  </a:moveTo>
                  <a:lnTo>
                    <a:pt x="0" y="0"/>
                  </a:lnTo>
                  <a:lnTo>
                    <a:pt x="0" y="740664"/>
                  </a:lnTo>
                  <a:lnTo>
                    <a:pt x="1021842" y="740664"/>
                  </a:lnTo>
                  <a:lnTo>
                    <a:pt x="1021842" y="0"/>
                  </a:lnTo>
                  <a:close/>
                </a:path>
              </a:pathLst>
            </a:custGeom>
            <a:solidFill>
              <a:srgbClr val="00C2B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1" name="object 2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88848" y="4812029"/>
              <a:ext cx="1117091" cy="627126"/>
            </a:xfrm>
            <a:prstGeom prst="rect">
              <a:avLst/>
            </a:prstGeom>
          </p:spPr>
        </p:pic>
        <p:sp>
          <p:nvSpPr>
            <p:cNvPr id="22" name="object 22" descr=""/>
            <p:cNvSpPr/>
            <p:nvPr/>
          </p:nvSpPr>
          <p:spPr>
            <a:xfrm>
              <a:off x="7121652" y="5538977"/>
              <a:ext cx="4231005" cy="588645"/>
            </a:xfrm>
            <a:custGeom>
              <a:avLst/>
              <a:gdLst/>
              <a:ahLst/>
              <a:cxnLst/>
              <a:rect l="l" t="t" r="r" b="b"/>
              <a:pathLst>
                <a:path w="4231005" h="588645">
                  <a:moveTo>
                    <a:pt x="422910" y="444246"/>
                  </a:moveTo>
                  <a:lnTo>
                    <a:pt x="0" y="444246"/>
                  </a:lnTo>
                  <a:lnTo>
                    <a:pt x="0" y="588264"/>
                  </a:lnTo>
                  <a:lnTo>
                    <a:pt x="422910" y="588264"/>
                  </a:lnTo>
                  <a:lnTo>
                    <a:pt x="422910" y="444246"/>
                  </a:lnTo>
                  <a:close/>
                </a:path>
                <a:path w="4231005" h="588645">
                  <a:moveTo>
                    <a:pt x="1184910" y="371856"/>
                  </a:moveTo>
                  <a:lnTo>
                    <a:pt x="762000" y="371856"/>
                  </a:lnTo>
                  <a:lnTo>
                    <a:pt x="762000" y="588264"/>
                  </a:lnTo>
                  <a:lnTo>
                    <a:pt x="1184910" y="588264"/>
                  </a:lnTo>
                  <a:lnTo>
                    <a:pt x="1184910" y="371856"/>
                  </a:lnTo>
                  <a:close/>
                </a:path>
                <a:path w="4231005" h="588645">
                  <a:moveTo>
                    <a:pt x="1946148" y="300228"/>
                  </a:moveTo>
                  <a:lnTo>
                    <a:pt x="1523238" y="300228"/>
                  </a:lnTo>
                  <a:lnTo>
                    <a:pt x="1523238" y="588264"/>
                  </a:lnTo>
                  <a:lnTo>
                    <a:pt x="1946148" y="588264"/>
                  </a:lnTo>
                  <a:lnTo>
                    <a:pt x="1946148" y="300228"/>
                  </a:lnTo>
                  <a:close/>
                </a:path>
                <a:path w="4231005" h="588645">
                  <a:moveTo>
                    <a:pt x="2707386" y="227838"/>
                  </a:moveTo>
                  <a:lnTo>
                    <a:pt x="2284476" y="227838"/>
                  </a:lnTo>
                  <a:lnTo>
                    <a:pt x="2284476" y="588264"/>
                  </a:lnTo>
                  <a:lnTo>
                    <a:pt x="2707386" y="588264"/>
                  </a:lnTo>
                  <a:lnTo>
                    <a:pt x="2707386" y="227838"/>
                  </a:lnTo>
                  <a:close/>
                </a:path>
                <a:path w="4231005" h="588645">
                  <a:moveTo>
                    <a:pt x="3468624" y="132588"/>
                  </a:moveTo>
                  <a:lnTo>
                    <a:pt x="3045714" y="132588"/>
                  </a:lnTo>
                  <a:lnTo>
                    <a:pt x="3045714" y="588264"/>
                  </a:lnTo>
                  <a:lnTo>
                    <a:pt x="3468624" y="588264"/>
                  </a:lnTo>
                  <a:lnTo>
                    <a:pt x="3468624" y="132588"/>
                  </a:lnTo>
                  <a:close/>
                </a:path>
                <a:path w="4231005" h="588645">
                  <a:moveTo>
                    <a:pt x="4230624" y="0"/>
                  </a:moveTo>
                  <a:lnTo>
                    <a:pt x="3807714" y="0"/>
                  </a:lnTo>
                  <a:lnTo>
                    <a:pt x="3807714" y="588264"/>
                  </a:lnTo>
                  <a:lnTo>
                    <a:pt x="4230624" y="588264"/>
                  </a:lnTo>
                  <a:lnTo>
                    <a:pt x="4230624" y="0"/>
                  </a:lnTo>
                  <a:close/>
                </a:path>
              </a:pathLst>
            </a:custGeom>
            <a:solidFill>
              <a:srgbClr val="00999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7121652" y="4771643"/>
              <a:ext cx="4231005" cy="1211580"/>
            </a:xfrm>
            <a:custGeom>
              <a:avLst/>
              <a:gdLst/>
              <a:ahLst/>
              <a:cxnLst/>
              <a:rect l="l" t="t" r="r" b="b"/>
              <a:pathLst>
                <a:path w="4231005" h="1211579">
                  <a:moveTo>
                    <a:pt x="422910" y="1031748"/>
                  </a:moveTo>
                  <a:lnTo>
                    <a:pt x="0" y="1031748"/>
                  </a:lnTo>
                  <a:lnTo>
                    <a:pt x="0" y="1211580"/>
                  </a:lnTo>
                  <a:lnTo>
                    <a:pt x="422910" y="1211580"/>
                  </a:lnTo>
                  <a:lnTo>
                    <a:pt x="422910" y="1031748"/>
                  </a:lnTo>
                  <a:close/>
                </a:path>
                <a:path w="4231005" h="1211579">
                  <a:moveTo>
                    <a:pt x="1184910" y="887730"/>
                  </a:moveTo>
                  <a:lnTo>
                    <a:pt x="762000" y="887730"/>
                  </a:lnTo>
                  <a:lnTo>
                    <a:pt x="762000" y="1139190"/>
                  </a:lnTo>
                  <a:lnTo>
                    <a:pt x="1184910" y="1139190"/>
                  </a:lnTo>
                  <a:lnTo>
                    <a:pt x="1184910" y="887730"/>
                  </a:lnTo>
                  <a:close/>
                </a:path>
                <a:path w="4231005" h="1211579">
                  <a:moveTo>
                    <a:pt x="1946148" y="731520"/>
                  </a:moveTo>
                  <a:lnTo>
                    <a:pt x="1523238" y="731520"/>
                  </a:lnTo>
                  <a:lnTo>
                    <a:pt x="1523238" y="1067562"/>
                  </a:lnTo>
                  <a:lnTo>
                    <a:pt x="1946148" y="1067562"/>
                  </a:lnTo>
                  <a:lnTo>
                    <a:pt x="1946148" y="731520"/>
                  </a:lnTo>
                  <a:close/>
                </a:path>
                <a:path w="4231005" h="1211579">
                  <a:moveTo>
                    <a:pt x="2707386" y="539496"/>
                  </a:moveTo>
                  <a:lnTo>
                    <a:pt x="2284476" y="539496"/>
                  </a:lnTo>
                  <a:lnTo>
                    <a:pt x="2284476" y="995172"/>
                  </a:lnTo>
                  <a:lnTo>
                    <a:pt x="2707386" y="995172"/>
                  </a:lnTo>
                  <a:lnTo>
                    <a:pt x="2707386" y="539496"/>
                  </a:lnTo>
                  <a:close/>
                </a:path>
                <a:path w="4231005" h="1211579">
                  <a:moveTo>
                    <a:pt x="3468624" y="288036"/>
                  </a:moveTo>
                  <a:lnTo>
                    <a:pt x="3045714" y="288036"/>
                  </a:lnTo>
                  <a:lnTo>
                    <a:pt x="3045714" y="899922"/>
                  </a:lnTo>
                  <a:lnTo>
                    <a:pt x="3468624" y="899922"/>
                  </a:lnTo>
                  <a:lnTo>
                    <a:pt x="3468624" y="288036"/>
                  </a:lnTo>
                  <a:close/>
                </a:path>
                <a:path w="4231005" h="1211579">
                  <a:moveTo>
                    <a:pt x="4230624" y="0"/>
                  </a:moveTo>
                  <a:lnTo>
                    <a:pt x="3807714" y="0"/>
                  </a:lnTo>
                  <a:lnTo>
                    <a:pt x="3807714" y="767334"/>
                  </a:lnTo>
                  <a:lnTo>
                    <a:pt x="4230624" y="767334"/>
                  </a:lnTo>
                  <a:lnTo>
                    <a:pt x="4230624" y="0"/>
                  </a:lnTo>
                  <a:close/>
                </a:path>
              </a:pathLst>
            </a:custGeom>
            <a:solidFill>
              <a:srgbClr val="00C2B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 descr=""/>
            <p:cNvSpPr/>
            <p:nvPr/>
          </p:nvSpPr>
          <p:spPr>
            <a:xfrm>
              <a:off x="7121652" y="4471415"/>
              <a:ext cx="4231005" cy="1332230"/>
            </a:xfrm>
            <a:custGeom>
              <a:avLst/>
              <a:gdLst/>
              <a:ahLst/>
              <a:cxnLst/>
              <a:rect l="l" t="t" r="r" b="b"/>
              <a:pathLst>
                <a:path w="4231005" h="1332229">
                  <a:moveTo>
                    <a:pt x="422910" y="1247394"/>
                  </a:moveTo>
                  <a:lnTo>
                    <a:pt x="0" y="1247394"/>
                  </a:lnTo>
                  <a:lnTo>
                    <a:pt x="0" y="1331976"/>
                  </a:lnTo>
                  <a:lnTo>
                    <a:pt x="422910" y="1331976"/>
                  </a:lnTo>
                  <a:lnTo>
                    <a:pt x="422910" y="1247394"/>
                  </a:lnTo>
                  <a:close/>
                </a:path>
                <a:path w="4231005" h="1332229">
                  <a:moveTo>
                    <a:pt x="1184910" y="1079754"/>
                  </a:moveTo>
                  <a:lnTo>
                    <a:pt x="762000" y="1079754"/>
                  </a:lnTo>
                  <a:lnTo>
                    <a:pt x="762000" y="1187958"/>
                  </a:lnTo>
                  <a:lnTo>
                    <a:pt x="1184910" y="1187958"/>
                  </a:lnTo>
                  <a:lnTo>
                    <a:pt x="1184910" y="1079754"/>
                  </a:lnTo>
                  <a:close/>
                </a:path>
                <a:path w="4231005" h="1332229">
                  <a:moveTo>
                    <a:pt x="1946148" y="887730"/>
                  </a:moveTo>
                  <a:lnTo>
                    <a:pt x="1523238" y="887730"/>
                  </a:lnTo>
                  <a:lnTo>
                    <a:pt x="1523238" y="1031748"/>
                  </a:lnTo>
                  <a:lnTo>
                    <a:pt x="1946148" y="1031748"/>
                  </a:lnTo>
                  <a:lnTo>
                    <a:pt x="1946148" y="887730"/>
                  </a:lnTo>
                  <a:close/>
                </a:path>
                <a:path w="4231005" h="1332229">
                  <a:moveTo>
                    <a:pt x="2707386" y="659892"/>
                  </a:moveTo>
                  <a:lnTo>
                    <a:pt x="2284476" y="659892"/>
                  </a:lnTo>
                  <a:lnTo>
                    <a:pt x="2284476" y="839724"/>
                  </a:lnTo>
                  <a:lnTo>
                    <a:pt x="2707386" y="839724"/>
                  </a:lnTo>
                  <a:lnTo>
                    <a:pt x="2707386" y="659892"/>
                  </a:lnTo>
                  <a:close/>
                </a:path>
                <a:path w="4231005" h="1332229">
                  <a:moveTo>
                    <a:pt x="3468624" y="360426"/>
                  </a:moveTo>
                  <a:lnTo>
                    <a:pt x="3045714" y="360426"/>
                  </a:lnTo>
                  <a:lnTo>
                    <a:pt x="3045714" y="588264"/>
                  </a:lnTo>
                  <a:lnTo>
                    <a:pt x="3468624" y="588264"/>
                  </a:lnTo>
                  <a:lnTo>
                    <a:pt x="3468624" y="360426"/>
                  </a:lnTo>
                  <a:close/>
                </a:path>
                <a:path w="4231005" h="1332229">
                  <a:moveTo>
                    <a:pt x="4230624" y="0"/>
                  </a:moveTo>
                  <a:lnTo>
                    <a:pt x="3807714" y="0"/>
                  </a:lnTo>
                  <a:lnTo>
                    <a:pt x="3807714" y="300228"/>
                  </a:lnTo>
                  <a:lnTo>
                    <a:pt x="4230624" y="300228"/>
                  </a:lnTo>
                  <a:lnTo>
                    <a:pt x="4230624" y="0"/>
                  </a:lnTo>
                  <a:close/>
                </a:path>
              </a:pathLst>
            </a:custGeom>
            <a:solidFill>
              <a:srgbClr val="0100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 descr=""/>
            <p:cNvSpPr/>
            <p:nvPr/>
          </p:nvSpPr>
          <p:spPr>
            <a:xfrm>
              <a:off x="6952869" y="6126860"/>
              <a:ext cx="4568190" cy="0"/>
            </a:xfrm>
            <a:custGeom>
              <a:avLst/>
              <a:gdLst/>
              <a:ahLst/>
              <a:cxnLst/>
              <a:rect l="l" t="t" r="r" b="b"/>
              <a:pathLst>
                <a:path w="4568190" h="0">
                  <a:moveTo>
                    <a:pt x="0" y="0"/>
                  </a:moveTo>
                  <a:lnTo>
                    <a:pt x="4568189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6" name="object 26" descr=""/>
          <p:cNvSpPr txBox="1"/>
          <p:nvPr/>
        </p:nvSpPr>
        <p:spPr>
          <a:xfrm>
            <a:off x="1761744" y="3937253"/>
            <a:ext cx="4509770" cy="739140"/>
          </a:xfrm>
          <a:prstGeom prst="rect">
            <a:avLst/>
          </a:prstGeom>
          <a:solidFill>
            <a:srgbClr val="F1F1F1"/>
          </a:solidFill>
        </p:spPr>
        <p:txBody>
          <a:bodyPr wrap="square" lIns="0" tIns="42545" rIns="0" bIns="0" rtlCol="0" vert="horz">
            <a:spAutoFit/>
          </a:bodyPr>
          <a:lstStyle/>
          <a:p>
            <a:pPr marL="52705">
              <a:lnSpc>
                <a:spcPct val="100000"/>
              </a:lnSpc>
              <a:spcBef>
                <a:spcPts val="335"/>
              </a:spcBef>
            </a:pPr>
            <a:r>
              <a:rPr dirty="0" sz="1050" b="1">
                <a:solidFill>
                  <a:srgbClr val="03234D"/>
                </a:solidFill>
                <a:latin typeface="Arial"/>
                <a:cs typeface="Arial"/>
              </a:rPr>
              <a:t>SIRIUS</a:t>
            </a:r>
            <a:r>
              <a:rPr dirty="0" sz="1050" spc="-45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050" spc="-25" b="1">
                <a:solidFill>
                  <a:srgbClr val="03234D"/>
                </a:solidFill>
                <a:latin typeface="Arial"/>
                <a:cs typeface="Arial"/>
              </a:rPr>
              <a:t>3RT</a:t>
            </a:r>
            <a:endParaRPr sz="1050">
              <a:latin typeface="Arial"/>
              <a:cs typeface="Arial"/>
            </a:endParaRPr>
          </a:p>
          <a:p>
            <a:pPr marL="224154" marR="133350" indent="-171450">
              <a:lnSpc>
                <a:spcPct val="100000"/>
              </a:lnSpc>
              <a:buClr>
                <a:srgbClr val="00A49F"/>
              </a:buClr>
              <a:buFont typeface="Wingdings"/>
              <a:buChar char=""/>
              <a:tabLst>
                <a:tab pos="224154" algn="l"/>
              </a:tabLst>
            </a:pP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Reliable</a:t>
            </a:r>
            <a:r>
              <a:rPr dirty="0" sz="105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circuit</a:t>
            </a:r>
            <a:r>
              <a:rPr dirty="0" sz="1050" spc="-3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breaker</a:t>
            </a:r>
            <a:r>
              <a:rPr dirty="0" sz="105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rated</a:t>
            </a:r>
            <a:r>
              <a:rPr dirty="0" sz="105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to</a:t>
            </a:r>
            <a:r>
              <a:rPr dirty="0" sz="1050" spc="-4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produce</a:t>
            </a:r>
            <a:r>
              <a:rPr dirty="0" sz="105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technical</a:t>
            </a:r>
            <a:r>
              <a:rPr dirty="0" sz="105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data</a:t>
            </a:r>
            <a:r>
              <a:rPr dirty="0" sz="105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in</a:t>
            </a:r>
            <a:r>
              <a:rPr dirty="0" sz="1050" spc="-3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the</a:t>
            </a:r>
            <a:r>
              <a:rPr dirty="0" sz="1050" spc="-4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 spc="-10">
                <a:solidFill>
                  <a:srgbClr val="03234D"/>
                </a:solidFill>
                <a:latin typeface="Arial MT"/>
                <a:cs typeface="Arial MT"/>
              </a:rPr>
              <a:t>harshest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of</a:t>
            </a:r>
            <a:r>
              <a:rPr dirty="0" sz="1050" spc="-4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ambient</a:t>
            </a:r>
            <a:r>
              <a:rPr dirty="0" sz="105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 spc="-10">
                <a:solidFill>
                  <a:srgbClr val="03234D"/>
                </a:solidFill>
                <a:latin typeface="Arial MT"/>
                <a:cs typeface="Arial MT"/>
              </a:rPr>
              <a:t>conditions</a:t>
            </a:r>
            <a:endParaRPr sz="1050">
              <a:latin typeface="Arial MT"/>
              <a:cs typeface="Arial MT"/>
            </a:endParaRPr>
          </a:p>
          <a:p>
            <a:pPr marL="223520" indent="-170815">
              <a:lnSpc>
                <a:spcPct val="100000"/>
              </a:lnSpc>
              <a:buClr>
                <a:srgbClr val="00A49F"/>
              </a:buClr>
              <a:buFont typeface="Wingdings"/>
              <a:buChar char=""/>
              <a:tabLst>
                <a:tab pos="223520" algn="l"/>
              </a:tabLst>
            </a:pP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Compliant</a:t>
            </a:r>
            <a:r>
              <a:rPr dirty="0" sz="1050" spc="-3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with</a:t>
            </a:r>
            <a:r>
              <a:rPr dirty="0" sz="1050" spc="-5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worldwide</a:t>
            </a:r>
            <a:r>
              <a:rPr dirty="0" sz="105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standards</a:t>
            </a:r>
            <a:r>
              <a:rPr dirty="0" sz="1050" spc="-3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resulting</a:t>
            </a:r>
            <a:r>
              <a:rPr dirty="0" sz="1050" spc="-3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in</a:t>
            </a:r>
            <a:r>
              <a:rPr dirty="0" sz="1050" spc="-4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high</a:t>
            </a:r>
            <a:r>
              <a:rPr dirty="0" sz="1050" spc="-4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 spc="-25">
                <a:solidFill>
                  <a:srgbClr val="03234D"/>
                </a:solidFill>
                <a:latin typeface="Arial MT"/>
                <a:cs typeface="Arial MT"/>
              </a:rPr>
              <a:t>TAM</a:t>
            </a:r>
            <a:endParaRPr sz="1050">
              <a:latin typeface="Arial MT"/>
              <a:cs typeface="Arial MT"/>
            </a:endParaRPr>
          </a:p>
        </p:txBody>
      </p:sp>
      <p:sp>
        <p:nvSpPr>
          <p:cNvPr id="27" name="object 27" descr=""/>
          <p:cNvSpPr txBox="1"/>
          <p:nvPr/>
        </p:nvSpPr>
        <p:spPr>
          <a:xfrm>
            <a:off x="717804" y="3580891"/>
            <a:ext cx="4355465" cy="2387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400" b="1">
                <a:solidFill>
                  <a:srgbClr val="010027"/>
                </a:solidFill>
                <a:latin typeface="Arial"/>
                <a:cs typeface="Arial"/>
              </a:rPr>
              <a:t>Building</a:t>
            </a:r>
            <a:r>
              <a:rPr dirty="0" sz="1400" spc="-4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10027"/>
                </a:solidFill>
                <a:latin typeface="Arial"/>
                <a:cs typeface="Arial"/>
              </a:rPr>
              <a:t>our</a:t>
            </a:r>
            <a:r>
              <a:rPr dirty="0" sz="1400" spc="-2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10027"/>
                </a:solidFill>
                <a:latin typeface="Arial"/>
                <a:cs typeface="Arial"/>
              </a:rPr>
              <a:t>future</a:t>
            </a:r>
            <a:r>
              <a:rPr dirty="0" sz="1400" spc="-3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10027"/>
                </a:solidFill>
                <a:latin typeface="Arial"/>
                <a:cs typeface="Arial"/>
              </a:rPr>
              <a:t>energy</a:t>
            </a:r>
            <a:r>
              <a:rPr dirty="0" sz="1400" spc="-4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10027"/>
                </a:solidFill>
                <a:latin typeface="Arial"/>
                <a:cs typeface="Arial"/>
              </a:rPr>
              <a:t>resources</a:t>
            </a:r>
            <a:r>
              <a:rPr dirty="0" sz="1400" spc="-4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400" spc="-10" b="1">
                <a:solidFill>
                  <a:srgbClr val="010027"/>
                </a:solidFill>
                <a:latin typeface="Arial"/>
                <a:cs typeface="Arial"/>
              </a:rPr>
              <a:t>intelligently…</a:t>
            </a:r>
            <a:endParaRPr sz="1400">
              <a:latin typeface="Arial"/>
              <a:cs typeface="Arial"/>
            </a:endParaRPr>
          </a:p>
        </p:txBody>
      </p:sp>
      <p:sp>
        <p:nvSpPr>
          <p:cNvPr id="28" name="object 28"/>
          <p:cNvSpPr txBox="1">
            <a:spLocks noGrp="1"/>
          </p:cNvSpPr>
          <p:nvPr>
            <p:ph type="title"/>
          </p:nvPr>
        </p:nvSpPr>
        <p:spPr>
          <a:xfrm>
            <a:off x="624077" y="204977"/>
            <a:ext cx="4916805" cy="3302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009999"/>
                </a:solidFill>
              </a:rPr>
              <a:t>Siemens</a:t>
            </a:r>
            <a:r>
              <a:rPr dirty="0" spc="-35">
                <a:solidFill>
                  <a:srgbClr val="009999"/>
                </a:solidFill>
              </a:rPr>
              <a:t> </a:t>
            </a:r>
            <a:r>
              <a:rPr dirty="0">
                <a:solidFill>
                  <a:srgbClr val="009999"/>
                </a:solidFill>
              </a:rPr>
              <a:t>Overview</a:t>
            </a:r>
            <a:r>
              <a:rPr dirty="0" spc="-55">
                <a:solidFill>
                  <a:srgbClr val="009999"/>
                </a:solidFill>
              </a:rPr>
              <a:t> </a:t>
            </a:r>
            <a:r>
              <a:rPr dirty="0">
                <a:solidFill>
                  <a:srgbClr val="009999"/>
                </a:solidFill>
              </a:rPr>
              <a:t>|</a:t>
            </a:r>
            <a:r>
              <a:rPr dirty="0" spc="-30">
                <a:solidFill>
                  <a:srgbClr val="009999"/>
                </a:solidFill>
              </a:rPr>
              <a:t> </a:t>
            </a:r>
            <a:r>
              <a:rPr dirty="0">
                <a:solidFill>
                  <a:srgbClr val="009999"/>
                </a:solidFill>
              </a:rPr>
              <a:t>Smart</a:t>
            </a:r>
            <a:r>
              <a:rPr dirty="0" spc="-40">
                <a:solidFill>
                  <a:srgbClr val="009999"/>
                </a:solidFill>
              </a:rPr>
              <a:t> </a:t>
            </a:r>
            <a:r>
              <a:rPr dirty="0" spc="-10">
                <a:solidFill>
                  <a:srgbClr val="009999"/>
                </a:solidFill>
              </a:rPr>
              <a:t>Infrastructure</a:t>
            </a:r>
          </a:p>
        </p:txBody>
      </p:sp>
      <p:sp>
        <p:nvSpPr>
          <p:cNvPr id="29" name="object 29" descr=""/>
          <p:cNvSpPr txBox="1"/>
          <p:nvPr/>
        </p:nvSpPr>
        <p:spPr>
          <a:xfrm>
            <a:off x="631190" y="1230121"/>
            <a:ext cx="5071745" cy="2098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0" marR="328295" indent="-114300">
              <a:lnSpc>
                <a:spcPct val="100000"/>
              </a:lnSpc>
              <a:spcBef>
                <a:spcPts val="100"/>
              </a:spcBef>
              <a:buClr>
                <a:srgbClr val="009999"/>
              </a:buClr>
              <a:buFont typeface="Wingdings"/>
              <a:buChar char=""/>
              <a:tabLst>
                <a:tab pos="127000" algn="l"/>
              </a:tabLst>
            </a:pP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Siemens</a:t>
            </a:r>
            <a:r>
              <a:rPr dirty="0" sz="1050" spc="-1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Smart</a:t>
            </a:r>
            <a:r>
              <a:rPr dirty="0" sz="1050" spc="-1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 spc="-10">
                <a:solidFill>
                  <a:srgbClr val="03234D"/>
                </a:solidFill>
                <a:latin typeface="Arial MT"/>
                <a:cs typeface="Arial MT"/>
              </a:rPr>
              <a:t>Infrastructure</a:t>
            </a:r>
            <a:r>
              <a:rPr dirty="0" sz="105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Segment</a:t>
            </a:r>
            <a:r>
              <a:rPr dirty="0" sz="1050" spc="-1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is</a:t>
            </a:r>
            <a:r>
              <a:rPr dirty="0" sz="105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focused</a:t>
            </a:r>
            <a:r>
              <a:rPr dirty="0" sz="1050" spc="-1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on</a:t>
            </a:r>
            <a:r>
              <a:rPr dirty="0" sz="1050" spc="-1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 b="1">
                <a:solidFill>
                  <a:srgbClr val="03234D"/>
                </a:solidFill>
                <a:latin typeface="Arial"/>
                <a:cs typeface="Arial"/>
              </a:rPr>
              <a:t>intelligently</a:t>
            </a:r>
            <a:r>
              <a:rPr dirty="0" sz="1050" spc="-35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050" spc="-10" b="1">
                <a:solidFill>
                  <a:srgbClr val="03234D"/>
                </a:solidFill>
                <a:latin typeface="Arial"/>
                <a:cs typeface="Arial"/>
              </a:rPr>
              <a:t>connected </a:t>
            </a:r>
            <a:r>
              <a:rPr dirty="0" sz="1050" b="1">
                <a:solidFill>
                  <a:srgbClr val="03234D"/>
                </a:solidFill>
                <a:latin typeface="Arial"/>
                <a:cs typeface="Arial"/>
              </a:rPr>
              <a:t>energy</a:t>
            </a:r>
            <a:r>
              <a:rPr dirty="0" sz="1050" spc="-35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050" b="1">
                <a:solidFill>
                  <a:srgbClr val="03234D"/>
                </a:solidFill>
                <a:latin typeface="Arial"/>
                <a:cs typeface="Arial"/>
              </a:rPr>
              <a:t>systems,</a:t>
            </a:r>
            <a:r>
              <a:rPr dirty="0" sz="1050" spc="-30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050" b="1">
                <a:solidFill>
                  <a:srgbClr val="03234D"/>
                </a:solidFill>
                <a:latin typeface="Arial"/>
                <a:cs typeface="Arial"/>
              </a:rPr>
              <a:t>buildings,</a:t>
            </a:r>
            <a:r>
              <a:rPr dirty="0" sz="1050" spc="-60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050" b="1">
                <a:solidFill>
                  <a:srgbClr val="03234D"/>
                </a:solidFill>
                <a:latin typeface="Arial"/>
                <a:cs typeface="Arial"/>
              </a:rPr>
              <a:t>and</a:t>
            </a:r>
            <a:r>
              <a:rPr dirty="0" sz="1050" spc="-50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050" spc="-10" b="1">
                <a:solidFill>
                  <a:srgbClr val="03234D"/>
                </a:solidFill>
                <a:latin typeface="Arial"/>
                <a:cs typeface="Arial"/>
              </a:rPr>
              <a:t>industry</a:t>
            </a:r>
            <a:endParaRPr sz="1050">
              <a:latin typeface="Arial"/>
              <a:cs typeface="Arial"/>
            </a:endParaRPr>
          </a:p>
          <a:p>
            <a:pPr marL="127000" marR="5080" indent="-114300">
              <a:lnSpc>
                <a:spcPct val="100000"/>
              </a:lnSpc>
              <a:spcBef>
                <a:spcPts val="300"/>
              </a:spcBef>
              <a:buClr>
                <a:srgbClr val="009999"/>
              </a:buClr>
              <a:buFont typeface="Wingdings"/>
              <a:buChar char=""/>
              <a:tabLst>
                <a:tab pos="127000" algn="l"/>
              </a:tabLst>
            </a:pP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The</a:t>
            </a:r>
            <a:r>
              <a:rPr dirty="0" sz="1050" spc="-3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smart</a:t>
            </a:r>
            <a:r>
              <a:rPr dirty="0" sz="1050" spc="-4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infrastructure</a:t>
            </a:r>
            <a:r>
              <a:rPr dirty="0" sz="1050" spc="-3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segment</a:t>
            </a:r>
            <a:r>
              <a:rPr dirty="0" sz="105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offers</a:t>
            </a:r>
            <a:r>
              <a:rPr dirty="0" sz="1050" spc="-3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a</a:t>
            </a:r>
            <a:r>
              <a:rPr dirty="0" sz="1050" spc="-4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wide</a:t>
            </a:r>
            <a:r>
              <a:rPr dirty="0" sz="105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array</a:t>
            </a:r>
            <a:r>
              <a:rPr dirty="0" sz="105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of</a:t>
            </a:r>
            <a:r>
              <a:rPr dirty="0" sz="1050" spc="-4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market</a:t>
            </a:r>
            <a:r>
              <a:rPr dirty="0" sz="1050" spc="-3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specific</a:t>
            </a:r>
            <a:r>
              <a:rPr dirty="0" sz="1050" spc="-3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solutions</a:t>
            </a:r>
            <a:r>
              <a:rPr dirty="0" sz="105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 spc="-25">
                <a:solidFill>
                  <a:srgbClr val="03234D"/>
                </a:solidFill>
                <a:latin typeface="Arial MT"/>
                <a:cs typeface="Arial MT"/>
              </a:rPr>
              <a:t>for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industries</a:t>
            </a:r>
            <a:r>
              <a:rPr dirty="0" sz="105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such</a:t>
            </a:r>
            <a:r>
              <a:rPr dirty="0" sz="105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as</a:t>
            </a:r>
            <a:r>
              <a:rPr dirty="0" sz="105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 spc="-10" b="1">
                <a:solidFill>
                  <a:srgbClr val="03234D"/>
                </a:solidFill>
                <a:latin typeface="Arial"/>
                <a:cs typeface="Arial"/>
              </a:rPr>
              <a:t>airports,</a:t>
            </a:r>
            <a:r>
              <a:rPr dirty="0" sz="1050" spc="-25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050" b="1">
                <a:solidFill>
                  <a:srgbClr val="03234D"/>
                </a:solidFill>
                <a:latin typeface="Arial"/>
                <a:cs typeface="Arial"/>
              </a:rPr>
              <a:t>data</a:t>
            </a:r>
            <a:r>
              <a:rPr dirty="0" sz="1050" spc="-30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050" b="1">
                <a:solidFill>
                  <a:srgbClr val="03234D"/>
                </a:solidFill>
                <a:latin typeface="Arial"/>
                <a:cs typeface="Arial"/>
              </a:rPr>
              <a:t>centers,</a:t>
            </a:r>
            <a:r>
              <a:rPr dirty="0" sz="1050" spc="-15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050" b="1">
                <a:solidFill>
                  <a:srgbClr val="03234D"/>
                </a:solidFill>
                <a:latin typeface="Arial"/>
                <a:cs typeface="Arial"/>
              </a:rPr>
              <a:t>smart</a:t>
            </a:r>
            <a:r>
              <a:rPr dirty="0" sz="1050" spc="-20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050" b="1">
                <a:solidFill>
                  <a:srgbClr val="03234D"/>
                </a:solidFill>
                <a:latin typeface="Arial"/>
                <a:cs typeface="Arial"/>
              </a:rPr>
              <a:t>urban</a:t>
            </a:r>
            <a:r>
              <a:rPr dirty="0" sz="1050" spc="-30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050" spc="-10" b="1">
                <a:solidFill>
                  <a:srgbClr val="03234D"/>
                </a:solidFill>
                <a:latin typeface="Arial"/>
                <a:cs typeface="Arial"/>
              </a:rPr>
              <a:t>communities, </a:t>
            </a:r>
            <a:r>
              <a:rPr dirty="0" sz="1050" b="1">
                <a:solidFill>
                  <a:srgbClr val="03234D"/>
                </a:solidFill>
                <a:latin typeface="Arial"/>
                <a:cs typeface="Arial"/>
              </a:rPr>
              <a:t>transportation</a:t>
            </a:r>
            <a:r>
              <a:rPr dirty="0" sz="1050" spc="-25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050" b="1">
                <a:solidFill>
                  <a:srgbClr val="03234D"/>
                </a:solidFill>
                <a:latin typeface="Arial"/>
                <a:cs typeface="Arial"/>
              </a:rPr>
              <a:t>and</a:t>
            </a:r>
            <a:r>
              <a:rPr dirty="0" sz="1050" spc="-25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050" b="1">
                <a:solidFill>
                  <a:srgbClr val="03234D"/>
                </a:solidFill>
                <a:latin typeface="Arial"/>
                <a:cs typeface="Arial"/>
              </a:rPr>
              <a:t>logistics,</a:t>
            </a:r>
            <a:r>
              <a:rPr dirty="0" sz="1050" spc="-45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050" b="1">
                <a:solidFill>
                  <a:srgbClr val="03234D"/>
                </a:solidFill>
                <a:latin typeface="Arial"/>
                <a:cs typeface="Arial"/>
              </a:rPr>
              <a:t>and</a:t>
            </a:r>
            <a:r>
              <a:rPr dirty="0" sz="1050" spc="-35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050" spc="-20" b="1">
                <a:solidFill>
                  <a:srgbClr val="03234D"/>
                </a:solidFill>
                <a:latin typeface="Arial"/>
                <a:cs typeface="Arial"/>
              </a:rPr>
              <a:t>wind</a:t>
            </a:r>
            <a:endParaRPr sz="1050">
              <a:latin typeface="Arial"/>
              <a:cs typeface="Arial"/>
            </a:endParaRPr>
          </a:p>
          <a:p>
            <a:pPr marL="127000" marR="13970" indent="-114300">
              <a:lnSpc>
                <a:spcPct val="100000"/>
              </a:lnSpc>
              <a:spcBef>
                <a:spcPts val="300"/>
              </a:spcBef>
              <a:buClr>
                <a:srgbClr val="009999"/>
              </a:buClr>
              <a:buFont typeface="Wingdings"/>
              <a:buChar char=""/>
              <a:tabLst>
                <a:tab pos="127000" algn="l"/>
              </a:tabLst>
            </a:pP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The</a:t>
            </a:r>
            <a:r>
              <a:rPr dirty="0" sz="1050" spc="-3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wind</a:t>
            </a:r>
            <a:r>
              <a:rPr dirty="0" sz="105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product</a:t>
            </a:r>
            <a:r>
              <a:rPr dirty="0" sz="1050" spc="-1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offerings</a:t>
            </a:r>
            <a:r>
              <a:rPr dirty="0" sz="105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focus</a:t>
            </a:r>
            <a:r>
              <a:rPr dirty="0" sz="1050" spc="-4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on</a:t>
            </a:r>
            <a:r>
              <a:rPr dirty="0" sz="105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 b="1">
                <a:solidFill>
                  <a:srgbClr val="03234D"/>
                </a:solidFill>
                <a:latin typeface="Arial"/>
                <a:cs typeface="Arial"/>
              </a:rPr>
              <a:t>power</a:t>
            </a:r>
            <a:r>
              <a:rPr dirty="0" sz="1050" spc="-45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050" b="1">
                <a:solidFill>
                  <a:srgbClr val="03234D"/>
                </a:solidFill>
                <a:latin typeface="Arial"/>
                <a:cs typeface="Arial"/>
              </a:rPr>
              <a:t>transmission</a:t>
            </a:r>
            <a:r>
              <a:rPr dirty="0" sz="1050" spc="-30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050" b="1">
                <a:solidFill>
                  <a:srgbClr val="03234D"/>
                </a:solidFill>
                <a:latin typeface="Arial"/>
                <a:cs typeface="Arial"/>
              </a:rPr>
              <a:t>and</a:t>
            </a:r>
            <a:r>
              <a:rPr dirty="0" sz="1050" spc="-40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050" spc="-10" b="1">
                <a:solidFill>
                  <a:srgbClr val="03234D"/>
                </a:solidFill>
                <a:latin typeface="Arial"/>
                <a:cs typeface="Arial"/>
              </a:rPr>
              <a:t>distribution </a:t>
            </a:r>
            <a:r>
              <a:rPr dirty="0" sz="1050" b="1">
                <a:solidFill>
                  <a:srgbClr val="03234D"/>
                </a:solidFill>
                <a:latin typeface="Arial"/>
                <a:cs typeface="Arial"/>
              </a:rPr>
              <a:t>systems,</a:t>
            </a:r>
            <a:r>
              <a:rPr dirty="0" sz="1050" spc="-20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050" b="1">
                <a:solidFill>
                  <a:srgbClr val="03234D"/>
                </a:solidFill>
                <a:latin typeface="Arial"/>
                <a:cs typeface="Arial"/>
              </a:rPr>
              <a:t>auxiliary</a:t>
            </a:r>
            <a:r>
              <a:rPr dirty="0" sz="1050" spc="-35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050" b="1">
                <a:solidFill>
                  <a:srgbClr val="03234D"/>
                </a:solidFill>
                <a:latin typeface="Arial"/>
                <a:cs typeface="Arial"/>
              </a:rPr>
              <a:t>monitoring,</a:t>
            </a:r>
            <a:r>
              <a:rPr dirty="0" sz="1050" spc="-50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050" b="1">
                <a:solidFill>
                  <a:srgbClr val="03234D"/>
                </a:solidFill>
                <a:latin typeface="Arial"/>
                <a:cs typeface="Arial"/>
              </a:rPr>
              <a:t>and</a:t>
            </a:r>
            <a:r>
              <a:rPr dirty="0" sz="1050" spc="-35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050" b="1">
                <a:solidFill>
                  <a:srgbClr val="03234D"/>
                </a:solidFill>
                <a:latin typeface="Arial"/>
                <a:cs typeface="Arial"/>
              </a:rPr>
              <a:t>industrial</a:t>
            </a:r>
            <a:r>
              <a:rPr dirty="0" sz="1050" spc="-40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050" b="1">
                <a:solidFill>
                  <a:srgbClr val="03234D"/>
                </a:solidFill>
                <a:latin typeface="Arial"/>
                <a:cs typeface="Arial"/>
              </a:rPr>
              <a:t>communication;</a:t>
            </a:r>
            <a:r>
              <a:rPr dirty="0" sz="1050" spc="-45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050" b="1">
                <a:solidFill>
                  <a:srgbClr val="03234D"/>
                </a:solidFill>
                <a:latin typeface="Arial"/>
                <a:cs typeface="Arial"/>
              </a:rPr>
              <a:t>all</a:t>
            </a:r>
            <a:r>
              <a:rPr dirty="0" sz="1050" spc="-30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050" b="1">
                <a:solidFill>
                  <a:srgbClr val="03234D"/>
                </a:solidFill>
                <a:latin typeface="Arial"/>
                <a:cs typeface="Arial"/>
              </a:rPr>
              <a:t>with</a:t>
            </a:r>
            <a:r>
              <a:rPr dirty="0" sz="1050" spc="-45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050" b="1">
                <a:solidFill>
                  <a:srgbClr val="03234D"/>
                </a:solidFill>
                <a:latin typeface="Arial"/>
                <a:cs typeface="Arial"/>
              </a:rPr>
              <a:t>the</a:t>
            </a:r>
            <a:r>
              <a:rPr dirty="0" sz="1050" spc="-30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050" spc="-20" b="1">
                <a:solidFill>
                  <a:srgbClr val="03234D"/>
                </a:solidFill>
                <a:latin typeface="Arial"/>
                <a:cs typeface="Arial"/>
              </a:rPr>
              <a:t>goal </a:t>
            </a:r>
            <a:r>
              <a:rPr dirty="0" sz="1050" b="1">
                <a:solidFill>
                  <a:srgbClr val="03234D"/>
                </a:solidFill>
                <a:latin typeface="Arial"/>
                <a:cs typeface="Arial"/>
              </a:rPr>
              <a:t>of</a:t>
            </a:r>
            <a:r>
              <a:rPr dirty="0" sz="1050" spc="-25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050" b="1">
                <a:solidFill>
                  <a:srgbClr val="03234D"/>
                </a:solidFill>
                <a:latin typeface="Arial"/>
                <a:cs typeface="Arial"/>
              </a:rPr>
              <a:t>optimizing</a:t>
            </a:r>
            <a:r>
              <a:rPr dirty="0" sz="1050" spc="-40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050" b="1">
                <a:solidFill>
                  <a:srgbClr val="03234D"/>
                </a:solidFill>
                <a:latin typeface="Arial"/>
                <a:cs typeface="Arial"/>
              </a:rPr>
              <a:t>wind</a:t>
            </a:r>
            <a:r>
              <a:rPr dirty="0" sz="1050" spc="-40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050" b="1">
                <a:solidFill>
                  <a:srgbClr val="03234D"/>
                </a:solidFill>
                <a:latin typeface="Arial"/>
                <a:cs typeface="Arial"/>
              </a:rPr>
              <a:t>power</a:t>
            </a:r>
            <a:r>
              <a:rPr dirty="0" sz="1050" spc="-25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050" spc="-10" b="1">
                <a:solidFill>
                  <a:srgbClr val="03234D"/>
                </a:solidFill>
                <a:latin typeface="Arial"/>
                <a:cs typeface="Arial"/>
              </a:rPr>
              <a:t>systems</a:t>
            </a:r>
            <a:endParaRPr sz="1050">
              <a:latin typeface="Arial"/>
              <a:cs typeface="Arial"/>
            </a:endParaRPr>
          </a:p>
          <a:p>
            <a:pPr marL="127000" marR="163195" indent="-114300">
              <a:lnSpc>
                <a:spcPct val="100000"/>
              </a:lnSpc>
              <a:spcBef>
                <a:spcPts val="300"/>
              </a:spcBef>
              <a:buClr>
                <a:srgbClr val="009999"/>
              </a:buClr>
              <a:buFont typeface="Wingdings"/>
              <a:buChar char=""/>
              <a:tabLst>
                <a:tab pos="127000" algn="l"/>
              </a:tabLst>
            </a:pP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By</a:t>
            </a:r>
            <a:r>
              <a:rPr dirty="0" sz="1050" spc="-5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offering</a:t>
            </a:r>
            <a:r>
              <a:rPr dirty="0" sz="1050" spc="-3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products</a:t>
            </a:r>
            <a:r>
              <a:rPr dirty="0" sz="105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which</a:t>
            </a:r>
            <a:r>
              <a:rPr dirty="0" sz="105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digitize</a:t>
            </a:r>
            <a:r>
              <a:rPr dirty="0" sz="105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global</a:t>
            </a:r>
            <a:r>
              <a:rPr dirty="0" sz="105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infrastructure,</a:t>
            </a:r>
            <a:r>
              <a:rPr dirty="0" sz="1050" spc="-3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energy</a:t>
            </a:r>
            <a:r>
              <a:rPr dirty="0" sz="105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utility</a:t>
            </a:r>
            <a:r>
              <a:rPr dirty="0" sz="1050" spc="-4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 spc="-10">
                <a:solidFill>
                  <a:srgbClr val="03234D"/>
                </a:solidFill>
                <a:latin typeface="Arial MT"/>
                <a:cs typeface="Arial MT"/>
              </a:rPr>
              <a:t>companies,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airports,</a:t>
            </a:r>
            <a:r>
              <a:rPr dirty="0" sz="105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and</a:t>
            </a:r>
            <a:r>
              <a:rPr dirty="0" sz="1050" spc="-1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 spc="-10">
                <a:solidFill>
                  <a:srgbClr val="03234D"/>
                </a:solidFill>
                <a:latin typeface="Arial MT"/>
                <a:cs typeface="Arial MT"/>
              </a:rPr>
              <a:t>municipalities</a:t>
            </a:r>
            <a:r>
              <a:rPr dirty="0" sz="1050" spc="-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can</a:t>
            </a:r>
            <a:r>
              <a:rPr dirty="0" sz="105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run</a:t>
            </a:r>
            <a:r>
              <a:rPr dirty="0" sz="105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efficiently,</a:t>
            </a:r>
            <a:r>
              <a:rPr dirty="0" sz="105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safely</a:t>
            </a:r>
            <a:r>
              <a:rPr dirty="0" sz="105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and</a:t>
            </a:r>
            <a:r>
              <a:rPr dirty="0" sz="105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 spc="-10">
                <a:solidFill>
                  <a:srgbClr val="03234D"/>
                </a:solidFill>
                <a:latin typeface="Arial MT"/>
                <a:cs typeface="Arial MT"/>
              </a:rPr>
              <a:t>reliably</a:t>
            </a:r>
            <a:endParaRPr sz="1050">
              <a:latin typeface="Arial MT"/>
              <a:cs typeface="Arial MT"/>
            </a:endParaRPr>
          </a:p>
          <a:p>
            <a:pPr marL="127000" marR="159385" indent="-114300">
              <a:lnSpc>
                <a:spcPct val="100000"/>
              </a:lnSpc>
              <a:spcBef>
                <a:spcPts val="300"/>
              </a:spcBef>
              <a:buClr>
                <a:srgbClr val="009999"/>
              </a:buClr>
              <a:buFont typeface="Wingdings"/>
              <a:buChar char=""/>
              <a:tabLst>
                <a:tab pos="127000" algn="l"/>
              </a:tabLst>
            </a:pP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These</a:t>
            </a:r>
            <a:r>
              <a:rPr dirty="0" sz="105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smart</a:t>
            </a:r>
            <a:r>
              <a:rPr dirty="0" sz="105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 spc="-10">
                <a:solidFill>
                  <a:srgbClr val="03234D"/>
                </a:solidFill>
                <a:latin typeface="Arial MT"/>
                <a:cs typeface="Arial MT"/>
              </a:rPr>
              <a:t>infrastructure</a:t>
            </a:r>
            <a:r>
              <a:rPr dirty="0" sz="105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products</a:t>
            </a:r>
            <a:r>
              <a:rPr dirty="0" sz="1050" spc="-1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also</a:t>
            </a:r>
            <a:r>
              <a:rPr dirty="0" sz="105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 b="1">
                <a:solidFill>
                  <a:srgbClr val="03234D"/>
                </a:solidFill>
                <a:latin typeface="Arial"/>
                <a:cs typeface="Arial"/>
              </a:rPr>
              <a:t>mitigate</a:t>
            </a:r>
            <a:r>
              <a:rPr dirty="0" sz="1050" spc="-30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050" b="1">
                <a:solidFill>
                  <a:srgbClr val="03234D"/>
                </a:solidFill>
                <a:latin typeface="Arial"/>
                <a:cs typeface="Arial"/>
              </a:rPr>
              <a:t>risk</a:t>
            </a:r>
            <a:r>
              <a:rPr dirty="0" sz="1050" spc="-20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in</a:t>
            </a:r>
            <a:r>
              <a:rPr dirty="0" sz="105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what</a:t>
            </a:r>
            <a:r>
              <a:rPr dirty="0" sz="1050" spc="-1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are</a:t>
            </a:r>
            <a:r>
              <a:rPr dirty="0" sz="105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normally</a:t>
            </a:r>
            <a:r>
              <a:rPr dirty="0" sz="1050" spc="-10">
                <a:solidFill>
                  <a:srgbClr val="03234D"/>
                </a:solidFill>
                <a:latin typeface="Arial MT"/>
                <a:cs typeface="Arial MT"/>
              </a:rPr>
              <a:t> large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investments,</a:t>
            </a:r>
            <a:r>
              <a:rPr dirty="0" sz="1050" spc="-3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making</a:t>
            </a:r>
            <a:r>
              <a:rPr dirty="0" sz="105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sure</a:t>
            </a:r>
            <a:r>
              <a:rPr dirty="0" sz="1050" spc="-3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they</a:t>
            </a:r>
            <a:r>
              <a:rPr dirty="0" sz="105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work</a:t>
            </a:r>
            <a:r>
              <a:rPr dirty="0" sz="1050" spc="-3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perfectly</a:t>
            </a:r>
            <a:r>
              <a:rPr dirty="0" sz="105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and</a:t>
            </a:r>
            <a:r>
              <a:rPr dirty="0" sz="105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efficiently</a:t>
            </a:r>
            <a:r>
              <a:rPr dirty="0" sz="105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every</a:t>
            </a:r>
            <a:r>
              <a:rPr dirty="0" sz="105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 spc="-20">
                <a:solidFill>
                  <a:srgbClr val="03234D"/>
                </a:solidFill>
                <a:latin typeface="Arial MT"/>
                <a:cs typeface="Arial MT"/>
              </a:rPr>
              <a:t>time</a:t>
            </a:r>
            <a:endParaRPr sz="1050">
              <a:latin typeface="Arial MT"/>
              <a:cs typeface="Arial MT"/>
            </a:endParaRPr>
          </a:p>
        </p:txBody>
      </p:sp>
      <p:pic>
        <p:nvPicPr>
          <p:cNvPr id="30" name="object 30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739901" y="3937253"/>
            <a:ext cx="1021842" cy="740663"/>
          </a:xfrm>
          <a:prstGeom prst="rect">
            <a:avLst/>
          </a:prstGeom>
        </p:spPr>
      </p:pic>
      <p:pic>
        <p:nvPicPr>
          <p:cNvPr id="31" name="object 31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643127" y="949071"/>
            <a:ext cx="57150" cy="305180"/>
          </a:xfrm>
          <a:prstGeom prst="rect">
            <a:avLst/>
          </a:prstGeom>
        </p:spPr>
      </p:pic>
      <p:pic>
        <p:nvPicPr>
          <p:cNvPr id="32" name="object 32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643127" y="3552825"/>
            <a:ext cx="57150" cy="305181"/>
          </a:xfrm>
          <a:prstGeom prst="rect">
            <a:avLst/>
          </a:prstGeom>
        </p:spPr>
      </p:pic>
      <p:sp>
        <p:nvSpPr>
          <p:cNvPr id="33" name="object 33" descr=""/>
          <p:cNvSpPr txBox="1"/>
          <p:nvPr/>
        </p:nvSpPr>
        <p:spPr>
          <a:xfrm>
            <a:off x="717804" y="958088"/>
            <a:ext cx="1585595" cy="2387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400" b="1">
                <a:solidFill>
                  <a:srgbClr val="010027"/>
                </a:solidFill>
                <a:latin typeface="Arial"/>
                <a:cs typeface="Arial"/>
              </a:rPr>
              <a:t>Segment</a:t>
            </a:r>
            <a:r>
              <a:rPr dirty="0" sz="1400" spc="-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400" spc="-10" b="1">
                <a:solidFill>
                  <a:srgbClr val="010027"/>
                </a:solidFill>
                <a:latin typeface="Arial"/>
                <a:cs typeface="Arial"/>
              </a:rPr>
              <a:t>overview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34" name="object 34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6052565" y="949071"/>
            <a:ext cx="57150" cy="305180"/>
          </a:xfrm>
          <a:prstGeom prst="rect">
            <a:avLst/>
          </a:prstGeom>
        </p:spPr>
      </p:pic>
      <p:pic>
        <p:nvPicPr>
          <p:cNvPr id="35" name="object 35" descr="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6405371" y="3552825"/>
            <a:ext cx="57150" cy="305181"/>
          </a:xfrm>
          <a:prstGeom prst="rect">
            <a:avLst/>
          </a:prstGeom>
        </p:spPr>
      </p:pic>
      <p:sp>
        <p:nvSpPr>
          <p:cNvPr id="36" name="object 36" descr=""/>
          <p:cNvSpPr txBox="1"/>
          <p:nvPr/>
        </p:nvSpPr>
        <p:spPr>
          <a:xfrm>
            <a:off x="6505447" y="3582415"/>
            <a:ext cx="3867150" cy="39941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ts val="1650"/>
              </a:lnSpc>
              <a:spcBef>
                <a:spcPts val="95"/>
              </a:spcBef>
            </a:pPr>
            <a:r>
              <a:rPr dirty="0" sz="1400" b="1">
                <a:solidFill>
                  <a:srgbClr val="010027"/>
                </a:solidFill>
                <a:latin typeface="Arial"/>
                <a:cs typeface="Arial"/>
              </a:rPr>
              <a:t>Investment</a:t>
            </a:r>
            <a:r>
              <a:rPr dirty="0" sz="1400" spc="-4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10027"/>
                </a:solidFill>
                <a:latin typeface="Arial"/>
                <a:cs typeface="Arial"/>
              </a:rPr>
              <a:t>In</a:t>
            </a:r>
            <a:r>
              <a:rPr dirty="0" sz="1400" spc="-3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10027"/>
                </a:solidFill>
                <a:latin typeface="Arial"/>
                <a:cs typeface="Arial"/>
              </a:rPr>
              <a:t>Smart</a:t>
            </a:r>
            <a:r>
              <a:rPr dirty="0" sz="1400" spc="-1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10027"/>
                </a:solidFill>
                <a:latin typeface="Arial"/>
                <a:cs typeface="Arial"/>
              </a:rPr>
              <a:t>Infrastructure</a:t>
            </a:r>
            <a:r>
              <a:rPr dirty="0" sz="1400" spc="-3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10027"/>
                </a:solidFill>
                <a:latin typeface="Arial"/>
                <a:cs typeface="Arial"/>
              </a:rPr>
              <a:t>on</a:t>
            </a:r>
            <a:r>
              <a:rPr dirty="0" sz="1400" spc="-3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10027"/>
                </a:solidFill>
                <a:latin typeface="Arial"/>
                <a:cs typeface="Arial"/>
              </a:rPr>
              <a:t>the</a:t>
            </a:r>
            <a:r>
              <a:rPr dirty="0" sz="1400" spc="-3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400" spc="-20" b="1">
                <a:solidFill>
                  <a:srgbClr val="010027"/>
                </a:solidFill>
                <a:latin typeface="Arial"/>
                <a:cs typeface="Arial"/>
              </a:rPr>
              <a:t>rise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ts val="1290"/>
              </a:lnSpc>
            </a:pPr>
            <a:r>
              <a:rPr dirty="0" sz="1100" b="1">
                <a:solidFill>
                  <a:srgbClr val="010027"/>
                </a:solidFill>
                <a:latin typeface="Arial"/>
                <a:cs typeface="Arial"/>
              </a:rPr>
              <a:t>Smart</a:t>
            </a:r>
            <a:r>
              <a:rPr dirty="0" sz="1100" spc="-1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100" b="1">
                <a:solidFill>
                  <a:srgbClr val="010027"/>
                </a:solidFill>
                <a:latin typeface="Arial"/>
                <a:cs typeface="Arial"/>
              </a:rPr>
              <a:t>Grid</a:t>
            </a:r>
            <a:r>
              <a:rPr dirty="0" sz="1100" spc="-2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100" spc="-10" b="1">
                <a:solidFill>
                  <a:srgbClr val="010027"/>
                </a:solidFill>
                <a:latin typeface="Arial"/>
                <a:cs typeface="Arial"/>
              </a:rPr>
              <a:t>Investments </a:t>
            </a:r>
            <a:r>
              <a:rPr dirty="0" sz="1100" b="1">
                <a:solidFill>
                  <a:srgbClr val="010027"/>
                </a:solidFill>
                <a:latin typeface="Arial"/>
                <a:cs typeface="Arial"/>
              </a:rPr>
              <a:t>By</a:t>
            </a:r>
            <a:r>
              <a:rPr dirty="0" sz="1100" spc="-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100" spc="-10" b="1">
                <a:solidFill>
                  <a:srgbClr val="010027"/>
                </a:solidFill>
                <a:latin typeface="Arial"/>
                <a:cs typeface="Arial"/>
              </a:rPr>
              <a:t>Sub-Vertical</a:t>
            </a:r>
            <a:endParaRPr sz="1100">
              <a:latin typeface="Arial"/>
              <a:cs typeface="Arial"/>
            </a:endParaRPr>
          </a:p>
        </p:txBody>
      </p:sp>
      <p:sp>
        <p:nvSpPr>
          <p:cNvPr id="37" name="object 37" descr=""/>
          <p:cNvSpPr txBox="1"/>
          <p:nvPr/>
        </p:nvSpPr>
        <p:spPr>
          <a:xfrm>
            <a:off x="6128003" y="851662"/>
            <a:ext cx="1734185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dirty="0" sz="1400" b="1">
                <a:solidFill>
                  <a:srgbClr val="010027"/>
                </a:solidFill>
                <a:latin typeface="Arial"/>
                <a:cs typeface="Arial"/>
              </a:rPr>
              <a:t>Smart</a:t>
            </a:r>
            <a:r>
              <a:rPr dirty="0" sz="1400" spc="-3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400" spc="-10" b="1">
                <a:solidFill>
                  <a:srgbClr val="010027"/>
                </a:solidFill>
                <a:latin typeface="Arial"/>
                <a:cs typeface="Arial"/>
              </a:rPr>
              <a:t>infrastructure </a:t>
            </a:r>
            <a:r>
              <a:rPr dirty="0" sz="1400" b="1">
                <a:solidFill>
                  <a:srgbClr val="010027"/>
                </a:solidFill>
                <a:latin typeface="Arial"/>
                <a:cs typeface="Arial"/>
              </a:rPr>
              <a:t>product</a:t>
            </a:r>
            <a:r>
              <a:rPr dirty="0" sz="1400" spc="-2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400" spc="-25" b="1">
                <a:solidFill>
                  <a:srgbClr val="010027"/>
                </a:solidFill>
                <a:latin typeface="Arial"/>
                <a:cs typeface="Arial"/>
              </a:rPr>
              <a:t>mix</a:t>
            </a:r>
            <a:endParaRPr sz="1400">
              <a:latin typeface="Arial"/>
              <a:cs typeface="Arial"/>
            </a:endParaRPr>
          </a:p>
        </p:txBody>
      </p:sp>
      <p:sp>
        <p:nvSpPr>
          <p:cNvPr id="38" name="object 38" descr=""/>
          <p:cNvSpPr txBox="1"/>
          <p:nvPr/>
        </p:nvSpPr>
        <p:spPr>
          <a:xfrm>
            <a:off x="631190" y="519429"/>
            <a:ext cx="874585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010027"/>
                </a:solidFill>
                <a:latin typeface="Arial MT"/>
                <a:cs typeface="Arial MT"/>
              </a:rPr>
              <a:t>Diversified</a:t>
            </a:r>
            <a:r>
              <a:rPr dirty="0" sz="1200" spc="-4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010027"/>
                </a:solidFill>
                <a:latin typeface="Arial MT"/>
                <a:cs typeface="Arial MT"/>
              </a:rPr>
              <a:t>product</a:t>
            </a:r>
            <a:r>
              <a:rPr dirty="0" sz="1200" spc="-2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010027"/>
                </a:solidFill>
                <a:latin typeface="Arial MT"/>
                <a:cs typeface="Arial MT"/>
              </a:rPr>
              <a:t>line</a:t>
            </a:r>
            <a:r>
              <a:rPr dirty="0" sz="1200" spc="-3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010027"/>
                </a:solidFill>
                <a:latin typeface="Arial MT"/>
                <a:cs typeface="Arial MT"/>
              </a:rPr>
              <a:t>to</a:t>
            </a:r>
            <a:r>
              <a:rPr dirty="0" sz="1200" spc="-2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010027"/>
                </a:solidFill>
                <a:latin typeface="Arial MT"/>
                <a:cs typeface="Arial MT"/>
              </a:rPr>
              <a:t>support</a:t>
            </a:r>
            <a:r>
              <a:rPr dirty="0" sz="1200" spc="-2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010027"/>
                </a:solidFill>
                <a:latin typeface="Arial MT"/>
                <a:cs typeface="Arial MT"/>
              </a:rPr>
              <a:t>a</a:t>
            </a:r>
            <a:r>
              <a:rPr dirty="0" sz="1200" spc="-2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010027"/>
                </a:solidFill>
                <a:latin typeface="Arial MT"/>
                <a:cs typeface="Arial MT"/>
              </a:rPr>
              <a:t>transition</a:t>
            </a:r>
            <a:r>
              <a:rPr dirty="0" sz="1200" spc="-3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010027"/>
                </a:solidFill>
                <a:latin typeface="Arial MT"/>
                <a:cs typeface="Arial MT"/>
              </a:rPr>
              <a:t>from</a:t>
            </a:r>
            <a:r>
              <a:rPr dirty="0" sz="1200" spc="-2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010027"/>
                </a:solidFill>
                <a:latin typeface="Arial MT"/>
                <a:cs typeface="Arial MT"/>
              </a:rPr>
              <a:t>fossil</a:t>
            </a:r>
            <a:r>
              <a:rPr dirty="0" sz="1200" spc="-1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010027"/>
                </a:solidFill>
                <a:latin typeface="Arial MT"/>
                <a:cs typeface="Arial MT"/>
              </a:rPr>
              <a:t>to</a:t>
            </a:r>
            <a:r>
              <a:rPr dirty="0" sz="1200" spc="-2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010027"/>
                </a:solidFill>
                <a:latin typeface="Arial MT"/>
                <a:cs typeface="Arial MT"/>
              </a:rPr>
              <a:t>renewable</a:t>
            </a:r>
            <a:r>
              <a:rPr dirty="0" sz="1200" spc="-4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010027"/>
                </a:solidFill>
                <a:latin typeface="Arial MT"/>
                <a:cs typeface="Arial MT"/>
              </a:rPr>
              <a:t>energy</a:t>
            </a:r>
            <a:r>
              <a:rPr dirty="0" sz="1200" spc="-3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010027"/>
                </a:solidFill>
                <a:latin typeface="Arial MT"/>
                <a:cs typeface="Arial MT"/>
              </a:rPr>
              <a:t>sources</a:t>
            </a:r>
            <a:r>
              <a:rPr dirty="0" sz="1200" spc="-3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010027"/>
                </a:solidFill>
                <a:latin typeface="Arial MT"/>
                <a:cs typeface="Arial MT"/>
              </a:rPr>
              <a:t>and</a:t>
            </a:r>
            <a:r>
              <a:rPr dirty="0" sz="1200" spc="-2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010027"/>
                </a:solidFill>
                <a:latin typeface="Arial MT"/>
                <a:cs typeface="Arial MT"/>
              </a:rPr>
              <a:t>smarter</a:t>
            </a:r>
            <a:r>
              <a:rPr dirty="0" sz="1200" spc="-2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010027"/>
                </a:solidFill>
                <a:latin typeface="Arial MT"/>
                <a:cs typeface="Arial MT"/>
              </a:rPr>
              <a:t>more</a:t>
            </a:r>
            <a:r>
              <a:rPr dirty="0" sz="1200" spc="-3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010027"/>
                </a:solidFill>
                <a:latin typeface="Arial MT"/>
                <a:cs typeface="Arial MT"/>
              </a:rPr>
              <a:t>sustainable</a:t>
            </a:r>
            <a:r>
              <a:rPr dirty="0" sz="1200" spc="-3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010027"/>
                </a:solidFill>
                <a:latin typeface="Arial MT"/>
                <a:cs typeface="Arial MT"/>
              </a:rPr>
              <a:t>communities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39" name="object 39" descr=""/>
          <p:cNvSpPr txBox="1"/>
          <p:nvPr/>
        </p:nvSpPr>
        <p:spPr>
          <a:xfrm>
            <a:off x="7241793" y="5970270"/>
            <a:ext cx="18478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 b="1">
                <a:solidFill>
                  <a:srgbClr val="FFFFFF"/>
                </a:solidFill>
                <a:latin typeface="Arial"/>
                <a:cs typeface="Arial"/>
              </a:rPr>
              <a:t>1.2</a:t>
            </a:r>
            <a:endParaRPr sz="900">
              <a:latin typeface="Arial"/>
              <a:cs typeface="Arial"/>
            </a:endParaRPr>
          </a:p>
        </p:txBody>
      </p:sp>
      <p:sp>
        <p:nvSpPr>
          <p:cNvPr id="40" name="object 40" descr=""/>
          <p:cNvSpPr txBox="1"/>
          <p:nvPr/>
        </p:nvSpPr>
        <p:spPr>
          <a:xfrm>
            <a:off x="8003285" y="5934455"/>
            <a:ext cx="18478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 b="1">
                <a:solidFill>
                  <a:srgbClr val="FFFFFF"/>
                </a:solidFill>
                <a:latin typeface="Arial"/>
                <a:cs typeface="Arial"/>
              </a:rPr>
              <a:t>1.8</a:t>
            </a:r>
            <a:endParaRPr sz="900">
              <a:latin typeface="Arial"/>
              <a:cs typeface="Arial"/>
            </a:endParaRPr>
          </a:p>
        </p:txBody>
      </p:sp>
      <p:sp>
        <p:nvSpPr>
          <p:cNvPr id="41" name="object 41" descr=""/>
          <p:cNvSpPr txBox="1"/>
          <p:nvPr/>
        </p:nvSpPr>
        <p:spPr>
          <a:xfrm>
            <a:off x="8764778" y="5898388"/>
            <a:ext cx="18478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 b="1">
                <a:solidFill>
                  <a:srgbClr val="FFFFFF"/>
                </a:solidFill>
                <a:latin typeface="Arial"/>
                <a:cs typeface="Arial"/>
              </a:rPr>
              <a:t>2.4</a:t>
            </a:r>
            <a:endParaRPr sz="900">
              <a:latin typeface="Arial"/>
              <a:cs typeface="Arial"/>
            </a:endParaRPr>
          </a:p>
        </p:txBody>
      </p:sp>
      <p:sp>
        <p:nvSpPr>
          <p:cNvPr id="42" name="object 42" descr=""/>
          <p:cNvSpPr txBox="1"/>
          <p:nvPr/>
        </p:nvSpPr>
        <p:spPr>
          <a:xfrm>
            <a:off x="9573514" y="5862320"/>
            <a:ext cx="8953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50" b="1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900">
              <a:latin typeface="Arial"/>
              <a:cs typeface="Arial"/>
            </a:endParaRPr>
          </a:p>
        </p:txBody>
      </p:sp>
      <p:sp>
        <p:nvSpPr>
          <p:cNvPr id="43" name="object 43" descr=""/>
          <p:cNvSpPr txBox="1"/>
          <p:nvPr/>
        </p:nvSpPr>
        <p:spPr>
          <a:xfrm>
            <a:off x="10287761" y="5814314"/>
            <a:ext cx="18478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 b="1">
                <a:solidFill>
                  <a:srgbClr val="FFFFFF"/>
                </a:solidFill>
                <a:latin typeface="Arial"/>
                <a:cs typeface="Arial"/>
              </a:rPr>
              <a:t>3.8</a:t>
            </a:r>
            <a:endParaRPr sz="900">
              <a:latin typeface="Arial"/>
              <a:cs typeface="Arial"/>
            </a:endParaRPr>
          </a:p>
        </p:txBody>
      </p:sp>
      <p:sp>
        <p:nvSpPr>
          <p:cNvPr id="44" name="object 44" descr=""/>
          <p:cNvSpPr txBox="1"/>
          <p:nvPr/>
        </p:nvSpPr>
        <p:spPr>
          <a:xfrm>
            <a:off x="11049254" y="5748528"/>
            <a:ext cx="18478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 b="1">
                <a:solidFill>
                  <a:srgbClr val="FFFFFF"/>
                </a:solidFill>
                <a:latin typeface="Arial"/>
                <a:cs typeface="Arial"/>
              </a:rPr>
              <a:t>4.9</a:t>
            </a:r>
            <a:endParaRPr sz="900">
              <a:latin typeface="Arial"/>
              <a:cs typeface="Arial"/>
            </a:endParaRPr>
          </a:p>
        </p:txBody>
      </p:sp>
      <p:sp>
        <p:nvSpPr>
          <p:cNvPr id="45" name="object 45" descr=""/>
          <p:cNvSpPr txBox="1"/>
          <p:nvPr/>
        </p:nvSpPr>
        <p:spPr>
          <a:xfrm>
            <a:off x="7241793" y="5808471"/>
            <a:ext cx="18478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 b="1">
                <a:solidFill>
                  <a:srgbClr val="FFFFFF"/>
                </a:solidFill>
                <a:latin typeface="Arial"/>
                <a:cs typeface="Arial"/>
              </a:rPr>
              <a:t>1.5</a:t>
            </a:r>
            <a:endParaRPr sz="900">
              <a:latin typeface="Arial"/>
              <a:cs typeface="Arial"/>
            </a:endParaRPr>
          </a:p>
        </p:txBody>
      </p:sp>
      <p:sp>
        <p:nvSpPr>
          <p:cNvPr id="46" name="object 46" descr=""/>
          <p:cNvSpPr txBox="1"/>
          <p:nvPr/>
        </p:nvSpPr>
        <p:spPr>
          <a:xfrm>
            <a:off x="8003285" y="5700521"/>
            <a:ext cx="18478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 b="1">
                <a:solidFill>
                  <a:srgbClr val="FFFFFF"/>
                </a:solidFill>
                <a:latin typeface="Arial"/>
                <a:cs typeface="Arial"/>
              </a:rPr>
              <a:t>2.1</a:t>
            </a:r>
            <a:endParaRPr sz="900">
              <a:latin typeface="Arial"/>
              <a:cs typeface="Arial"/>
            </a:endParaRPr>
          </a:p>
        </p:txBody>
      </p:sp>
      <p:sp>
        <p:nvSpPr>
          <p:cNvPr id="47" name="object 47" descr=""/>
          <p:cNvSpPr txBox="1"/>
          <p:nvPr/>
        </p:nvSpPr>
        <p:spPr>
          <a:xfrm>
            <a:off x="8764778" y="5586476"/>
            <a:ext cx="18478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 b="1">
                <a:solidFill>
                  <a:srgbClr val="FFFFFF"/>
                </a:solidFill>
                <a:latin typeface="Arial"/>
                <a:cs typeface="Arial"/>
              </a:rPr>
              <a:t>2.8</a:t>
            </a:r>
            <a:endParaRPr sz="900">
              <a:latin typeface="Arial"/>
              <a:cs typeface="Arial"/>
            </a:endParaRPr>
          </a:p>
        </p:txBody>
      </p:sp>
      <p:sp>
        <p:nvSpPr>
          <p:cNvPr id="48" name="object 48" descr=""/>
          <p:cNvSpPr txBox="1"/>
          <p:nvPr/>
        </p:nvSpPr>
        <p:spPr>
          <a:xfrm>
            <a:off x="9526269" y="5454650"/>
            <a:ext cx="18478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 b="1">
                <a:solidFill>
                  <a:srgbClr val="FFFFFF"/>
                </a:solidFill>
                <a:latin typeface="Arial"/>
                <a:cs typeface="Arial"/>
              </a:rPr>
              <a:t>3.8</a:t>
            </a:r>
            <a:endParaRPr sz="900">
              <a:latin typeface="Arial"/>
              <a:cs typeface="Arial"/>
            </a:endParaRPr>
          </a:p>
        </p:txBody>
      </p:sp>
      <p:sp>
        <p:nvSpPr>
          <p:cNvPr id="49" name="object 49" descr=""/>
          <p:cNvSpPr txBox="1"/>
          <p:nvPr/>
        </p:nvSpPr>
        <p:spPr>
          <a:xfrm>
            <a:off x="10287761" y="5280659"/>
            <a:ext cx="18478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 b="1">
                <a:solidFill>
                  <a:srgbClr val="FFFFFF"/>
                </a:solidFill>
                <a:latin typeface="Arial"/>
                <a:cs typeface="Arial"/>
              </a:rPr>
              <a:t>5.1</a:t>
            </a:r>
            <a:endParaRPr sz="900">
              <a:latin typeface="Arial"/>
              <a:cs typeface="Arial"/>
            </a:endParaRPr>
          </a:p>
        </p:txBody>
      </p:sp>
      <p:sp>
        <p:nvSpPr>
          <p:cNvPr id="50" name="object 50" descr=""/>
          <p:cNvSpPr txBox="1"/>
          <p:nvPr/>
        </p:nvSpPr>
        <p:spPr>
          <a:xfrm>
            <a:off x="11049254" y="5070602"/>
            <a:ext cx="18478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 b="1">
                <a:solidFill>
                  <a:srgbClr val="FFFFFF"/>
                </a:solidFill>
                <a:latin typeface="Arial"/>
                <a:cs typeface="Arial"/>
              </a:rPr>
              <a:t>6.4</a:t>
            </a:r>
            <a:endParaRPr sz="900">
              <a:latin typeface="Arial"/>
              <a:cs typeface="Arial"/>
            </a:endParaRPr>
          </a:p>
        </p:txBody>
      </p:sp>
      <p:sp>
        <p:nvSpPr>
          <p:cNvPr id="51" name="object 51" descr=""/>
          <p:cNvSpPr txBox="1"/>
          <p:nvPr/>
        </p:nvSpPr>
        <p:spPr>
          <a:xfrm>
            <a:off x="7241793" y="5676391"/>
            <a:ext cx="18478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 b="1">
                <a:solidFill>
                  <a:srgbClr val="FFFFFF"/>
                </a:solidFill>
                <a:latin typeface="Arial"/>
                <a:cs typeface="Arial"/>
              </a:rPr>
              <a:t>0.7</a:t>
            </a:r>
            <a:endParaRPr sz="900">
              <a:latin typeface="Arial"/>
              <a:cs typeface="Arial"/>
            </a:endParaRPr>
          </a:p>
        </p:txBody>
      </p:sp>
      <p:sp>
        <p:nvSpPr>
          <p:cNvPr id="52" name="object 52" descr=""/>
          <p:cNvSpPr txBox="1"/>
          <p:nvPr/>
        </p:nvSpPr>
        <p:spPr>
          <a:xfrm>
            <a:off x="8003285" y="5520435"/>
            <a:ext cx="18478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 b="1">
                <a:solidFill>
                  <a:srgbClr val="FFFFFF"/>
                </a:solidFill>
                <a:latin typeface="Arial"/>
                <a:cs typeface="Arial"/>
              </a:rPr>
              <a:t>0.9</a:t>
            </a:r>
            <a:endParaRPr sz="900">
              <a:latin typeface="Arial"/>
              <a:cs typeface="Arial"/>
            </a:endParaRPr>
          </a:p>
        </p:txBody>
      </p:sp>
      <p:sp>
        <p:nvSpPr>
          <p:cNvPr id="53" name="object 53" descr=""/>
          <p:cNvSpPr txBox="1"/>
          <p:nvPr/>
        </p:nvSpPr>
        <p:spPr>
          <a:xfrm>
            <a:off x="8764778" y="5346191"/>
            <a:ext cx="184785" cy="1631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 b="1">
                <a:solidFill>
                  <a:srgbClr val="FFFFFF"/>
                </a:solidFill>
                <a:latin typeface="Arial"/>
                <a:cs typeface="Arial"/>
              </a:rPr>
              <a:t>1.2</a:t>
            </a:r>
            <a:endParaRPr sz="900">
              <a:latin typeface="Arial"/>
              <a:cs typeface="Arial"/>
            </a:endParaRPr>
          </a:p>
        </p:txBody>
      </p:sp>
      <p:sp>
        <p:nvSpPr>
          <p:cNvPr id="54" name="object 54" descr=""/>
          <p:cNvSpPr txBox="1"/>
          <p:nvPr/>
        </p:nvSpPr>
        <p:spPr>
          <a:xfrm>
            <a:off x="9526269" y="5136641"/>
            <a:ext cx="18478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 b="1">
                <a:solidFill>
                  <a:srgbClr val="FFFFFF"/>
                </a:solidFill>
                <a:latin typeface="Arial"/>
                <a:cs typeface="Arial"/>
              </a:rPr>
              <a:t>1.5</a:t>
            </a:r>
            <a:endParaRPr sz="900">
              <a:latin typeface="Arial"/>
              <a:cs typeface="Arial"/>
            </a:endParaRPr>
          </a:p>
        </p:txBody>
      </p:sp>
      <p:sp>
        <p:nvSpPr>
          <p:cNvPr id="55" name="object 55" descr=""/>
          <p:cNvSpPr txBox="1"/>
          <p:nvPr/>
        </p:nvSpPr>
        <p:spPr>
          <a:xfrm>
            <a:off x="10287761" y="4860797"/>
            <a:ext cx="18478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 b="1">
                <a:solidFill>
                  <a:srgbClr val="FFFFFF"/>
                </a:solidFill>
                <a:latin typeface="Arial"/>
                <a:cs typeface="Arial"/>
              </a:rPr>
              <a:t>1.9</a:t>
            </a:r>
            <a:endParaRPr sz="900">
              <a:latin typeface="Arial"/>
              <a:cs typeface="Arial"/>
            </a:endParaRPr>
          </a:p>
        </p:txBody>
      </p:sp>
      <p:sp>
        <p:nvSpPr>
          <p:cNvPr id="56" name="object 56" descr=""/>
          <p:cNvSpPr txBox="1"/>
          <p:nvPr/>
        </p:nvSpPr>
        <p:spPr>
          <a:xfrm>
            <a:off x="11049254" y="4536947"/>
            <a:ext cx="18478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 b="1">
                <a:solidFill>
                  <a:srgbClr val="FFFFFF"/>
                </a:solidFill>
                <a:latin typeface="Arial"/>
                <a:cs typeface="Arial"/>
              </a:rPr>
              <a:t>2.5</a:t>
            </a:r>
            <a:endParaRPr sz="900">
              <a:latin typeface="Arial"/>
              <a:cs typeface="Arial"/>
            </a:endParaRPr>
          </a:p>
        </p:txBody>
      </p:sp>
      <p:sp>
        <p:nvSpPr>
          <p:cNvPr id="57" name="object 57" descr=""/>
          <p:cNvSpPr txBox="1"/>
          <p:nvPr/>
        </p:nvSpPr>
        <p:spPr>
          <a:xfrm>
            <a:off x="6778752" y="5317235"/>
            <a:ext cx="89535" cy="8826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50">
                <a:solidFill>
                  <a:srgbClr val="0E283D"/>
                </a:solidFill>
                <a:latin typeface="Arial MT"/>
                <a:cs typeface="Arial MT"/>
              </a:rPr>
              <a:t>6</a:t>
            </a:r>
            <a:endParaRPr sz="9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810"/>
              </a:spcBef>
            </a:pPr>
            <a:r>
              <a:rPr dirty="0" sz="900" spc="-50">
                <a:solidFill>
                  <a:srgbClr val="0E283D"/>
                </a:solidFill>
                <a:latin typeface="Arial MT"/>
                <a:cs typeface="Arial MT"/>
              </a:rPr>
              <a:t>4</a:t>
            </a:r>
            <a:endParaRPr sz="9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805"/>
              </a:spcBef>
            </a:pPr>
            <a:r>
              <a:rPr dirty="0" sz="900" spc="-50">
                <a:solidFill>
                  <a:srgbClr val="0E283D"/>
                </a:solidFill>
                <a:latin typeface="Arial MT"/>
                <a:cs typeface="Arial MT"/>
              </a:rPr>
              <a:t>2</a:t>
            </a:r>
            <a:endParaRPr sz="9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810"/>
              </a:spcBef>
            </a:pPr>
            <a:r>
              <a:rPr dirty="0" sz="900" spc="-50">
                <a:solidFill>
                  <a:srgbClr val="0E283D"/>
                </a:solidFill>
                <a:latin typeface="Arial MT"/>
                <a:cs typeface="Arial MT"/>
              </a:rPr>
              <a:t>0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58" name="object 58" descr=""/>
          <p:cNvSpPr txBox="1"/>
          <p:nvPr/>
        </p:nvSpPr>
        <p:spPr>
          <a:xfrm>
            <a:off x="6778752" y="5077459"/>
            <a:ext cx="8953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50">
                <a:solidFill>
                  <a:srgbClr val="0E283D"/>
                </a:solidFill>
                <a:latin typeface="Arial MT"/>
                <a:cs typeface="Arial MT"/>
              </a:rPr>
              <a:t>8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59" name="object 59" descr=""/>
          <p:cNvSpPr txBox="1"/>
          <p:nvPr/>
        </p:nvSpPr>
        <p:spPr>
          <a:xfrm>
            <a:off x="6714997" y="4837429"/>
            <a:ext cx="15240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>
                <a:solidFill>
                  <a:srgbClr val="0E283D"/>
                </a:solidFill>
                <a:latin typeface="Arial MT"/>
                <a:cs typeface="Arial MT"/>
              </a:rPr>
              <a:t>10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60" name="object 60" descr=""/>
          <p:cNvSpPr txBox="1"/>
          <p:nvPr/>
        </p:nvSpPr>
        <p:spPr>
          <a:xfrm>
            <a:off x="6714997" y="4597654"/>
            <a:ext cx="15240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>
                <a:solidFill>
                  <a:srgbClr val="0E283D"/>
                </a:solidFill>
                <a:latin typeface="Arial MT"/>
                <a:cs typeface="Arial MT"/>
              </a:rPr>
              <a:t>12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61" name="object 61" descr=""/>
          <p:cNvSpPr txBox="1"/>
          <p:nvPr/>
        </p:nvSpPr>
        <p:spPr>
          <a:xfrm>
            <a:off x="6714997" y="4357623"/>
            <a:ext cx="15240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>
                <a:solidFill>
                  <a:srgbClr val="0E283D"/>
                </a:solidFill>
                <a:latin typeface="Arial MT"/>
                <a:cs typeface="Arial MT"/>
              </a:rPr>
              <a:t>14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62" name="object 62" descr=""/>
          <p:cNvSpPr txBox="1"/>
          <p:nvPr/>
        </p:nvSpPr>
        <p:spPr>
          <a:xfrm>
            <a:off x="7130542" y="6173216"/>
            <a:ext cx="1168400" cy="6248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  <a:tabLst>
                <a:tab pos="761365" algn="l"/>
              </a:tabLst>
            </a:pPr>
            <a:r>
              <a:rPr dirty="0" sz="900" spc="-10">
                <a:solidFill>
                  <a:srgbClr val="0E283D"/>
                </a:solidFill>
                <a:latin typeface="Arial MT"/>
                <a:cs typeface="Arial MT"/>
              </a:rPr>
              <a:t>2014A</a:t>
            </a:r>
            <a:r>
              <a:rPr dirty="0" sz="900">
                <a:solidFill>
                  <a:srgbClr val="0E283D"/>
                </a:solidFill>
                <a:latin typeface="Arial MT"/>
                <a:cs typeface="Arial MT"/>
              </a:rPr>
              <a:t>	</a:t>
            </a:r>
            <a:r>
              <a:rPr dirty="0" sz="900" spc="-10">
                <a:solidFill>
                  <a:srgbClr val="0E283D"/>
                </a:solidFill>
                <a:latin typeface="Arial MT"/>
                <a:cs typeface="Arial MT"/>
              </a:rPr>
              <a:t>2016A</a:t>
            </a:r>
            <a:endParaRPr sz="9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910"/>
              </a:spcBef>
            </a:pPr>
            <a:endParaRPr sz="900">
              <a:latin typeface="Arial MT"/>
              <a:cs typeface="Arial MT"/>
            </a:endParaRPr>
          </a:p>
          <a:p>
            <a:pPr algn="ctr" marL="323850" marR="276860">
              <a:lnSpc>
                <a:spcPct val="67100"/>
              </a:lnSpc>
            </a:pPr>
            <a:r>
              <a:rPr dirty="0" sz="1050" spc="-10" b="1">
                <a:solidFill>
                  <a:srgbClr val="FFFFFF"/>
                </a:solidFill>
                <a:latin typeface="Calibri"/>
                <a:cs typeface="Calibri"/>
              </a:rPr>
              <a:t>Feasibility </a:t>
            </a:r>
            <a:r>
              <a:rPr dirty="0" sz="1050" spc="-185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baseline="-21164" sz="1575" spc="-277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050" spc="-185" b="1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dirty="0" baseline="-21164" sz="1575" spc="-277" b="1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dirty="0" sz="1050" spc="-185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baseline="-21164" sz="1575" spc="-277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050" spc="-185" b="1">
                <a:solidFill>
                  <a:srgbClr val="FFFFFF"/>
                </a:solidFill>
                <a:latin typeface="Calibri"/>
                <a:cs typeface="Calibri"/>
              </a:rPr>
              <a:t>ly</a:t>
            </a:r>
            <a:r>
              <a:rPr dirty="0" baseline="-21164" sz="1575" spc="-277" b="1">
                <a:solidFill>
                  <a:srgbClr val="FFFFFF"/>
                </a:solidFill>
                <a:latin typeface="Calibri"/>
                <a:cs typeface="Calibri"/>
              </a:rPr>
              <a:t>ly</a:t>
            </a:r>
            <a:r>
              <a:rPr dirty="0" sz="1050" spc="-185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baseline="-21164" sz="1575" spc="-277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sz="1050" spc="-185" b="1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dirty="0" baseline="-21164" sz="1575" spc="-277" b="1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endParaRPr baseline="-21164" sz="1575">
              <a:latin typeface="Calibri"/>
              <a:cs typeface="Calibri"/>
            </a:endParaRPr>
          </a:p>
        </p:txBody>
      </p:sp>
      <p:sp>
        <p:nvSpPr>
          <p:cNvPr id="63" name="object 63" descr=""/>
          <p:cNvSpPr txBox="1"/>
          <p:nvPr/>
        </p:nvSpPr>
        <p:spPr>
          <a:xfrm>
            <a:off x="6714997" y="4117594"/>
            <a:ext cx="15240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>
                <a:solidFill>
                  <a:srgbClr val="0E283D"/>
                </a:solidFill>
                <a:latin typeface="Arial MT"/>
                <a:cs typeface="Arial MT"/>
              </a:rPr>
              <a:t>16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64" name="object 64" descr=""/>
          <p:cNvSpPr txBox="1"/>
          <p:nvPr/>
        </p:nvSpPr>
        <p:spPr>
          <a:xfrm>
            <a:off x="6511449" y="4594752"/>
            <a:ext cx="153670" cy="972185"/>
          </a:xfrm>
          <a:prstGeom prst="rect">
            <a:avLst/>
          </a:prstGeom>
        </p:spPr>
        <p:txBody>
          <a:bodyPr wrap="square" lIns="0" tIns="1905" rIns="0" bIns="0" rtlCol="0" vert="vert27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 sz="900">
                <a:solidFill>
                  <a:srgbClr val="0E283D"/>
                </a:solidFill>
                <a:latin typeface="Arial MT"/>
                <a:cs typeface="Arial MT"/>
              </a:rPr>
              <a:t>Investment</a:t>
            </a:r>
            <a:r>
              <a:rPr dirty="0" sz="900" spc="-20">
                <a:solidFill>
                  <a:srgbClr val="0E283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E283D"/>
                </a:solidFill>
                <a:latin typeface="Arial MT"/>
                <a:cs typeface="Arial MT"/>
              </a:rPr>
              <a:t>in</a:t>
            </a:r>
            <a:r>
              <a:rPr dirty="0" sz="900" spc="-15">
                <a:solidFill>
                  <a:srgbClr val="0E283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E283D"/>
                </a:solidFill>
                <a:latin typeface="Arial MT"/>
                <a:cs typeface="Arial MT"/>
              </a:rPr>
              <a:t>$</a:t>
            </a:r>
            <a:r>
              <a:rPr dirty="0" sz="900" spc="-15">
                <a:solidFill>
                  <a:srgbClr val="0E283D"/>
                </a:solidFill>
                <a:latin typeface="Arial MT"/>
                <a:cs typeface="Arial MT"/>
              </a:rPr>
              <a:t> </a:t>
            </a:r>
            <a:r>
              <a:rPr dirty="0" sz="900" spc="-25">
                <a:solidFill>
                  <a:srgbClr val="0E283D"/>
                </a:solidFill>
                <a:latin typeface="Arial MT"/>
                <a:cs typeface="Arial MT"/>
              </a:rPr>
              <a:t>Bn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65" name="object 65" descr=""/>
          <p:cNvSpPr/>
          <p:nvPr/>
        </p:nvSpPr>
        <p:spPr>
          <a:xfrm>
            <a:off x="8132826" y="4215384"/>
            <a:ext cx="58419" cy="57150"/>
          </a:xfrm>
          <a:custGeom>
            <a:avLst/>
            <a:gdLst/>
            <a:ahLst/>
            <a:cxnLst/>
            <a:rect l="l" t="t" r="r" b="b"/>
            <a:pathLst>
              <a:path w="58420" h="57150">
                <a:moveTo>
                  <a:pt x="57911" y="0"/>
                </a:moveTo>
                <a:lnTo>
                  <a:pt x="0" y="0"/>
                </a:lnTo>
                <a:lnTo>
                  <a:pt x="0" y="57150"/>
                </a:lnTo>
                <a:lnTo>
                  <a:pt x="57911" y="57150"/>
                </a:lnTo>
                <a:lnTo>
                  <a:pt x="57911" y="0"/>
                </a:lnTo>
                <a:close/>
              </a:path>
            </a:pathLst>
          </a:custGeom>
          <a:solidFill>
            <a:srgbClr val="0099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6" name="object 66" descr=""/>
          <p:cNvSpPr/>
          <p:nvPr/>
        </p:nvSpPr>
        <p:spPr>
          <a:xfrm>
            <a:off x="8132826" y="4377690"/>
            <a:ext cx="58419" cy="57150"/>
          </a:xfrm>
          <a:custGeom>
            <a:avLst/>
            <a:gdLst/>
            <a:ahLst/>
            <a:cxnLst/>
            <a:rect l="l" t="t" r="r" b="b"/>
            <a:pathLst>
              <a:path w="58420" h="57150">
                <a:moveTo>
                  <a:pt x="57911" y="0"/>
                </a:moveTo>
                <a:lnTo>
                  <a:pt x="0" y="0"/>
                </a:lnTo>
                <a:lnTo>
                  <a:pt x="0" y="57150"/>
                </a:lnTo>
                <a:lnTo>
                  <a:pt x="57911" y="57150"/>
                </a:lnTo>
                <a:lnTo>
                  <a:pt x="57911" y="0"/>
                </a:lnTo>
                <a:close/>
              </a:path>
            </a:pathLst>
          </a:custGeom>
          <a:solidFill>
            <a:srgbClr val="00C2B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7" name="object 67" descr=""/>
          <p:cNvSpPr txBox="1"/>
          <p:nvPr/>
        </p:nvSpPr>
        <p:spPr>
          <a:xfrm>
            <a:off x="8202421" y="4128256"/>
            <a:ext cx="1758314" cy="350520"/>
          </a:xfrm>
          <a:prstGeom prst="rect">
            <a:avLst/>
          </a:prstGeom>
        </p:spPr>
        <p:txBody>
          <a:bodyPr wrap="square" lIns="0" tIns="381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dirty="0" sz="900">
                <a:solidFill>
                  <a:srgbClr val="0E283D"/>
                </a:solidFill>
                <a:latin typeface="Arial MT"/>
                <a:cs typeface="Arial MT"/>
              </a:rPr>
              <a:t>Smart</a:t>
            </a:r>
            <a:r>
              <a:rPr dirty="0" sz="900" spc="-25">
                <a:solidFill>
                  <a:srgbClr val="0E283D"/>
                </a:solidFill>
                <a:latin typeface="Arial MT"/>
                <a:cs typeface="Arial MT"/>
              </a:rPr>
              <a:t> </a:t>
            </a:r>
            <a:r>
              <a:rPr dirty="0" sz="900" spc="-10">
                <a:solidFill>
                  <a:srgbClr val="0E283D"/>
                </a:solidFill>
                <a:latin typeface="Arial MT"/>
                <a:cs typeface="Arial MT"/>
              </a:rPr>
              <a:t>grid-</a:t>
            </a:r>
            <a:r>
              <a:rPr dirty="0" sz="900">
                <a:solidFill>
                  <a:srgbClr val="0E283D"/>
                </a:solidFill>
                <a:latin typeface="Arial MT"/>
                <a:cs typeface="Arial MT"/>
              </a:rPr>
              <a:t>related</a:t>
            </a:r>
            <a:r>
              <a:rPr dirty="0" sz="900" spc="-25">
                <a:solidFill>
                  <a:srgbClr val="0E283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E283D"/>
                </a:solidFill>
                <a:latin typeface="Arial MT"/>
                <a:cs typeface="Arial MT"/>
              </a:rPr>
              <a:t>operations</a:t>
            </a:r>
            <a:r>
              <a:rPr dirty="0" sz="900" spc="-20">
                <a:solidFill>
                  <a:srgbClr val="0E283D"/>
                </a:solidFill>
                <a:latin typeface="Arial MT"/>
                <a:cs typeface="Arial MT"/>
              </a:rPr>
              <a:t> </a:t>
            </a:r>
            <a:r>
              <a:rPr dirty="0" sz="900" spc="-25">
                <a:solidFill>
                  <a:srgbClr val="0E283D"/>
                </a:solidFill>
                <a:latin typeface="Arial MT"/>
                <a:cs typeface="Arial MT"/>
              </a:rPr>
              <a:t>IT</a:t>
            </a:r>
            <a:endParaRPr sz="9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95"/>
              </a:spcBef>
            </a:pPr>
            <a:r>
              <a:rPr dirty="0" sz="900">
                <a:solidFill>
                  <a:srgbClr val="0E283D"/>
                </a:solidFill>
                <a:latin typeface="Arial MT"/>
                <a:cs typeface="Arial MT"/>
              </a:rPr>
              <a:t>"Pure"</a:t>
            </a:r>
            <a:r>
              <a:rPr dirty="0" sz="900" spc="-15">
                <a:solidFill>
                  <a:srgbClr val="0E283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E283D"/>
                </a:solidFill>
                <a:latin typeface="Arial MT"/>
                <a:cs typeface="Arial MT"/>
              </a:rPr>
              <a:t>smart</a:t>
            </a:r>
            <a:r>
              <a:rPr dirty="0" sz="900" spc="-15">
                <a:solidFill>
                  <a:srgbClr val="0E283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E283D"/>
                </a:solidFill>
                <a:latin typeface="Arial MT"/>
                <a:cs typeface="Arial MT"/>
              </a:rPr>
              <a:t>grid</a:t>
            </a:r>
            <a:r>
              <a:rPr dirty="0" sz="900" spc="-15">
                <a:solidFill>
                  <a:srgbClr val="0E283D"/>
                </a:solidFill>
                <a:latin typeface="Arial MT"/>
                <a:cs typeface="Arial MT"/>
              </a:rPr>
              <a:t> </a:t>
            </a:r>
            <a:r>
              <a:rPr dirty="0" sz="900" spc="-10">
                <a:solidFill>
                  <a:srgbClr val="0E283D"/>
                </a:solidFill>
                <a:latin typeface="Arial MT"/>
                <a:cs typeface="Arial MT"/>
              </a:rPr>
              <a:t>devices/systems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68" name="object 68" descr=""/>
          <p:cNvSpPr/>
          <p:nvPr/>
        </p:nvSpPr>
        <p:spPr>
          <a:xfrm>
            <a:off x="8132826" y="4539996"/>
            <a:ext cx="58419" cy="57150"/>
          </a:xfrm>
          <a:custGeom>
            <a:avLst/>
            <a:gdLst/>
            <a:ahLst/>
            <a:cxnLst/>
            <a:rect l="l" t="t" r="r" b="b"/>
            <a:pathLst>
              <a:path w="58420" h="57150">
                <a:moveTo>
                  <a:pt x="57911" y="0"/>
                </a:moveTo>
                <a:lnTo>
                  <a:pt x="0" y="0"/>
                </a:lnTo>
                <a:lnTo>
                  <a:pt x="0" y="57149"/>
                </a:lnTo>
                <a:lnTo>
                  <a:pt x="57911" y="57149"/>
                </a:lnTo>
                <a:lnTo>
                  <a:pt x="57911" y="0"/>
                </a:lnTo>
                <a:close/>
              </a:path>
            </a:pathLst>
          </a:custGeom>
          <a:solidFill>
            <a:srgbClr val="01002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9" name="object 69" descr=""/>
          <p:cNvSpPr txBox="1"/>
          <p:nvPr/>
        </p:nvSpPr>
        <p:spPr>
          <a:xfrm>
            <a:off x="8202421" y="4478273"/>
            <a:ext cx="181038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>
                <a:solidFill>
                  <a:srgbClr val="0E283D"/>
                </a:solidFill>
                <a:latin typeface="Arial MT"/>
                <a:cs typeface="Arial MT"/>
              </a:rPr>
              <a:t>Smart-</a:t>
            </a:r>
            <a:r>
              <a:rPr dirty="0" sz="900">
                <a:solidFill>
                  <a:srgbClr val="0E283D"/>
                </a:solidFill>
                <a:latin typeface="Arial MT"/>
                <a:cs typeface="Arial MT"/>
              </a:rPr>
              <a:t>grid</a:t>
            </a:r>
            <a:r>
              <a:rPr dirty="0" sz="900" spc="-15">
                <a:solidFill>
                  <a:srgbClr val="0E283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E283D"/>
                </a:solidFill>
                <a:latin typeface="Arial MT"/>
                <a:cs typeface="Arial MT"/>
              </a:rPr>
              <a:t>related</a:t>
            </a:r>
            <a:r>
              <a:rPr dirty="0" sz="900" spc="-10">
                <a:solidFill>
                  <a:srgbClr val="0E283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E283D"/>
                </a:solidFill>
                <a:latin typeface="Arial MT"/>
                <a:cs typeface="Arial MT"/>
              </a:rPr>
              <a:t>administrative</a:t>
            </a:r>
            <a:r>
              <a:rPr dirty="0" sz="900" spc="-10">
                <a:solidFill>
                  <a:srgbClr val="0E283D"/>
                </a:solidFill>
                <a:latin typeface="Arial MT"/>
                <a:cs typeface="Arial MT"/>
              </a:rPr>
              <a:t> </a:t>
            </a:r>
            <a:r>
              <a:rPr dirty="0" sz="900" spc="-25">
                <a:solidFill>
                  <a:srgbClr val="0E283D"/>
                </a:solidFill>
                <a:latin typeface="Arial MT"/>
                <a:cs typeface="Arial MT"/>
              </a:rPr>
              <a:t>IT</a:t>
            </a:r>
            <a:endParaRPr sz="900">
              <a:latin typeface="Arial MT"/>
              <a:cs typeface="Arial MT"/>
            </a:endParaRPr>
          </a:p>
        </p:txBody>
      </p:sp>
      <p:pic>
        <p:nvPicPr>
          <p:cNvPr id="70" name="object 70" descr="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8056626" y="949071"/>
            <a:ext cx="57150" cy="305180"/>
          </a:xfrm>
          <a:prstGeom prst="rect">
            <a:avLst/>
          </a:prstGeom>
        </p:spPr>
      </p:pic>
      <p:sp>
        <p:nvSpPr>
          <p:cNvPr id="71" name="object 71" descr=""/>
          <p:cNvSpPr txBox="1"/>
          <p:nvPr/>
        </p:nvSpPr>
        <p:spPr>
          <a:xfrm>
            <a:off x="8131809" y="851662"/>
            <a:ext cx="3892550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dirty="0" sz="1400" b="1">
                <a:solidFill>
                  <a:srgbClr val="010027"/>
                </a:solidFill>
                <a:latin typeface="Arial"/>
                <a:cs typeface="Arial"/>
              </a:rPr>
              <a:t>Sustainable</a:t>
            </a:r>
            <a:r>
              <a:rPr dirty="0" sz="1400" spc="-4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10027"/>
                </a:solidFill>
                <a:latin typeface="Arial"/>
                <a:cs typeface="Arial"/>
              </a:rPr>
              <a:t>energy</a:t>
            </a:r>
            <a:r>
              <a:rPr dirty="0" sz="1400" spc="-4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10027"/>
                </a:solidFill>
                <a:latin typeface="Arial"/>
                <a:cs typeface="Arial"/>
              </a:rPr>
              <a:t>transition</a:t>
            </a:r>
            <a:r>
              <a:rPr dirty="0" sz="1400" spc="-5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10027"/>
                </a:solidFill>
                <a:latin typeface="Arial"/>
                <a:cs typeface="Arial"/>
              </a:rPr>
              <a:t>and</a:t>
            </a:r>
            <a:r>
              <a:rPr dirty="0" sz="1400" spc="-4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400" spc="-10" b="1">
                <a:solidFill>
                  <a:srgbClr val="010027"/>
                </a:solidFill>
                <a:latin typeface="Arial"/>
                <a:cs typeface="Arial"/>
              </a:rPr>
              <a:t>sustainable </a:t>
            </a:r>
            <a:r>
              <a:rPr dirty="0" sz="1400" b="1">
                <a:solidFill>
                  <a:srgbClr val="010027"/>
                </a:solidFill>
                <a:latin typeface="Arial"/>
                <a:cs typeface="Arial"/>
              </a:rPr>
              <a:t>communities</a:t>
            </a:r>
            <a:r>
              <a:rPr dirty="0" sz="1400" spc="-3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10027"/>
                </a:solidFill>
                <a:latin typeface="Arial"/>
                <a:cs typeface="Arial"/>
              </a:rPr>
              <a:t>represent</a:t>
            </a:r>
            <a:r>
              <a:rPr dirty="0" sz="1400" spc="-4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10027"/>
                </a:solidFill>
                <a:latin typeface="Arial"/>
                <a:cs typeface="Arial"/>
              </a:rPr>
              <a:t>a</a:t>
            </a:r>
            <a:r>
              <a:rPr dirty="0" sz="1400" spc="-2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10027"/>
                </a:solidFill>
                <a:latin typeface="Arial"/>
                <a:cs typeface="Arial"/>
              </a:rPr>
              <a:t>massive</a:t>
            </a:r>
            <a:r>
              <a:rPr dirty="0" sz="1400" spc="-3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400" spc="-10" b="1">
                <a:solidFill>
                  <a:srgbClr val="010027"/>
                </a:solidFill>
                <a:latin typeface="Arial"/>
                <a:cs typeface="Arial"/>
              </a:rPr>
              <a:t>market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72" name="object 72" descr=""/>
          <p:cNvGrpSpPr/>
          <p:nvPr/>
        </p:nvGrpSpPr>
        <p:grpSpPr>
          <a:xfrm>
            <a:off x="6048755" y="1309116"/>
            <a:ext cx="1748789" cy="822960"/>
            <a:chOff x="6048755" y="1309116"/>
            <a:chExt cx="1748789" cy="822960"/>
          </a:xfrm>
        </p:grpSpPr>
        <p:sp>
          <p:nvSpPr>
            <p:cNvPr id="73" name="object 73" descr=""/>
            <p:cNvSpPr/>
            <p:nvPr/>
          </p:nvSpPr>
          <p:spPr>
            <a:xfrm>
              <a:off x="6401561" y="1488948"/>
              <a:ext cx="1396365" cy="441325"/>
            </a:xfrm>
            <a:custGeom>
              <a:avLst/>
              <a:gdLst/>
              <a:ahLst/>
              <a:cxnLst/>
              <a:rect l="l" t="t" r="r" b="b"/>
              <a:pathLst>
                <a:path w="1396365" h="441325">
                  <a:moveTo>
                    <a:pt x="1395984" y="0"/>
                  </a:moveTo>
                  <a:lnTo>
                    <a:pt x="0" y="0"/>
                  </a:lnTo>
                  <a:lnTo>
                    <a:pt x="0" y="441198"/>
                  </a:lnTo>
                  <a:lnTo>
                    <a:pt x="1395984" y="441198"/>
                  </a:lnTo>
                  <a:lnTo>
                    <a:pt x="1395984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4" name="object 74" descr=""/>
            <p:cNvSpPr/>
            <p:nvPr/>
          </p:nvSpPr>
          <p:spPr>
            <a:xfrm>
              <a:off x="6048755" y="1309116"/>
              <a:ext cx="822960" cy="822960"/>
            </a:xfrm>
            <a:custGeom>
              <a:avLst/>
              <a:gdLst/>
              <a:ahLst/>
              <a:cxnLst/>
              <a:rect l="l" t="t" r="r" b="b"/>
              <a:pathLst>
                <a:path w="822959" h="822960">
                  <a:moveTo>
                    <a:pt x="411480" y="0"/>
                  </a:moveTo>
                  <a:lnTo>
                    <a:pt x="363502" y="2769"/>
                  </a:lnTo>
                  <a:lnTo>
                    <a:pt x="317147" y="10870"/>
                  </a:lnTo>
                  <a:lnTo>
                    <a:pt x="272725" y="23994"/>
                  </a:lnTo>
                  <a:lnTo>
                    <a:pt x="230543" y="41832"/>
                  </a:lnTo>
                  <a:lnTo>
                    <a:pt x="190913" y="64075"/>
                  </a:lnTo>
                  <a:lnTo>
                    <a:pt x="154141" y="90413"/>
                  </a:lnTo>
                  <a:lnTo>
                    <a:pt x="120538" y="120538"/>
                  </a:lnTo>
                  <a:lnTo>
                    <a:pt x="90413" y="154141"/>
                  </a:lnTo>
                  <a:lnTo>
                    <a:pt x="64075" y="190913"/>
                  </a:lnTo>
                  <a:lnTo>
                    <a:pt x="41832" y="230543"/>
                  </a:lnTo>
                  <a:lnTo>
                    <a:pt x="23994" y="272725"/>
                  </a:lnTo>
                  <a:lnTo>
                    <a:pt x="10870" y="317147"/>
                  </a:lnTo>
                  <a:lnTo>
                    <a:pt x="2769" y="363502"/>
                  </a:lnTo>
                  <a:lnTo>
                    <a:pt x="0" y="411480"/>
                  </a:lnTo>
                  <a:lnTo>
                    <a:pt x="2769" y="459457"/>
                  </a:lnTo>
                  <a:lnTo>
                    <a:pt x="10870" y="505812"/>
                  </a:lnTo>
                  <a:lnTo>
                    <a:pt x="23994" y="550234"/>
                  </a:lnTo>
                  <a:lnTo>
                    <a:pt x="41832" y="592416"/>
                  </a:lnTo>
                  <a:lnTo>
                    <a:pt x="64075" y="632046"/>
                  </a:lnTo>
                  <a:lnTo>
                    <a:pt x="90413" y="668818"/>
                  </a:lnTo>
                  <a:lnTo>
                    <a:pt x="120538" y="702421"/>
                  </a:lnTo>
                  <a:lnTo>
                    <a:pt x="154141" y="732546"/>
                  </a:lnTo>
                  <a:lnTo>
                    <a:pt x="190913" y="758884"/>
                  </a:lnTo>
                  <a:lnTo>
                    <a:pt x="230543" y="781127"/>
                  </a:lnTo>
                  <a:lnTo>
                    <a:pt x="272725" y="798965"/>
                  </a:lnTo>
                  <a:lnTo>
                    <a:pt x="317147" y="812089"/>
                  </a:lnTo>
                  <a:lnTo>
                    <a:pt x="363502" y="820190"/>
                  </a:lnTo>
                  <a:lnTo>
                    <a:pt x="411480" y="822960"/>
                  </a:lnTo>
                  <a:lnTo>
                    <a:pt x="459457" y="820190"/>
                  </a:lnTo>
                  <a:lnTo>
                    <a:pt x="505812" y="812089"/>
                  </a:lnTo>
                  <a:lnTo>
                    <a:pt x="550234" y="798965"/>
                  </a:lnTo>
                  <a:lnTo>
                    <a:pt x="592416" y="781127"/>
                  </a:lnTo>
                  <a:lnTo>
                    <a:pt x="632046" y="758884"/>
                  </a:lnTo>
                  <a:lnTo>
                    <a:pt x="668818" y="732546"/>
                  </a:lnTo>
                  <a:lnTo>
                    <a:pt x="702421" y="702421"/>
                  </a:lnTo>
                  <a:lnTo>
                    <a:pt x="732546" y="668818"/>
                  </a:lnTo>
                  <a:lnTo>
                    <a:pt x="758884" y="632046"/>
                  </a:lnTo>
                  <a:lnTo>
                    <a:pt x="781127" y="592416"/>
                  </a:lnTo>
                  <a:lnTo>
                    <a:pt x="798965" y="550234"/>
                  </a:lnTo>
                  <a:lnTo>
                    <a:pt x="812089" y="505812"/>
                  </a:lnTo>
                  <a:lnTo>
                    <a:pt x="820190" y="459457"/>
                  </a:lnTo>
                  <a:lnTo>
                    <a:pt x="822960" y="411480"/>
                  </a:lnTo>
                  <a:lnTo>
                    <a:pt x="820190" y="363502"/>
                  </a:lnTo>
                  <a:lnTo>
                    <a:pt x="812089" y="317147"/>
                  </a:lnTo>
                  <a:lnTo>
                    <a:pt x="798965" y="272725"/>
                  </a:lnTo>
                  <a:lnTo>
                    <a:pt x="781127" y="230543"/>
                  </a:lnTo>
                  <a:lnTo>
                    <a:pt x="758884" y="190913"/>
                  </a:lnTo>
                  <a:lnTo>
                    <a:pt x="732546" y="154141"/>
                  </a:lnTo>
                  <a:lnTo>
                    <a:pt x="702421" y="120538"/>
                  </a:lnTo>
                  <a:lnTo>
                    <a:pt x="668818" y="90413"/>
                  </a:lnTo>
                  <a:lnTo>
                    <a:pt x="632046" y="64075"/>
                  </a:lnTo>
                  <a:lnTo>
                    <a:pt x="592416" y="41832"/>
                  </a:lnTo>
                  <a:lnTo>
                    <a:pt x="550234" y="23994"/>
                  </a:lnTo>
                  <a:lnTo>
                    <a:pt x="505812" y="10870"/>
                  </a:lnTo>
                  <a:lnTo>
                    <a:pt x="459457" y="2769"/>
                  </a:lnTo>
                  <a:lnTo>
                    <a:pt x="411480" y="0"/>
                  </a:lnTo>
                  <a:close/>
                </a:path>
              </a:pathLst>
            </a:custGeom>
            <a:solidFill>
              <a:srgbClr val="00999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5" name="object 75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162293" y="1422654"/>
              <a:ext cx="595883" cy="595122"/>
            </a:xfrm>
            <a:prstGeom prst="rect">
              <a:avLst/>
            </a:prstGeom>
          </p:spPr>
        </p:pic>
      </p:grpSp>
      <p:sp>
        <p:nvSpPr>
          <p:cNvPr id="76" name="object 76" descr=""/>
          <p:cNvSpPr txBox="1"/>
          <p:nvPr/>
        </p:nvSpPr>
        <p:spPr>
          <a:xfrm>
            <a:off x="6980935" y="1527810"/>
            <a:ext cx="645795" cy="3460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700" spc="-10" b="1">
                <a:solidFill>
                  <a:srgbClr val="03234D"/>
                </a:solidFill>
                <a:latin typeface="Arial"/>
                <a:cs typeface="Arial"/>
              </a:rPr>
              <a:t>Electrification:</a:t>
            </a:r>
            <a:endParaRPr sz="7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dirty="0" u="sng" sz="700">
                <a:solidFill>
                  <a:srgbClr val="03234D"/>
                </a:solidFill>
                <a:uFill>
                  <a:solidFill>
                    <a:srgbClr val="03234D"/>
                  </a:solidFill>
                </a:uFill>
                <a:latin typeface="Arial MT"/>
                <a:cs typeface="Arial MT"/>
              </a:rPr>
              <a:t>27%</a:t>
            </a:r>
            <a:r>
              <a:rPr dirty="0" u="sng" sz="700" spc="-15">
                <a:solidFill>
                  <a:srgbClr val="03234D"/>
                </a:solidFill>
                <a:uFill>
                  <a:solidFill>
                    <a:srgbClr val="03234D"/>
                  </a:solidFill>
                </a:uFill>
                <a:latin typeface="Arial MT"/>
                <a:cs typeface="Arial MT"/>
              </a:rPr>
              <a:t> </a:t>
            </a:r>
            <a:r>
              <a:rPr dirty="0" sz="700">
                <a:solidFill>
                  <a:srgbClr val="03234D"/>
                </a:solidFill>
                <a:latin typeface="Arial MT"/>
                <a:cs typeface="Arial MT"/>
              </a:rPr>
              <a:t>of</a:t>
            </a:r>
            <a:r>
              <a:rPr dirty="0" sz="700" spc="-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700" spc="-20">
                <a:solidFill>
                  <a:srgbClr val="03234D"/>
                </a:solidFill>
                <a:latin typeface="Arial MT"/>
                <a:cs typeface="Arial MT"/>
              </a:rPr>
              <a:t>FY22</a:t>
            </a:r>
            <a:endParaRPr sz="700">
              <a:latin typeface="Arial MT"/>
              <a:cs typeface="Arial MT"/>
            </a:endParaRPr>
          </a:p>
          <a:p>
            <a:pPr algn="ctr">
              <a:lnSpc>
                <a:spcPct val="100000"/>
              </a:lnSpc>
            </a:pPr>
            <a:r>
              <a:rPr dirty="0" sz="700" spc="-10">
                <a:solidFill>
                  <a:srgbClr val="03234D"/>
                </a:solidFill>
                <a:latin typeface="Arial MT"/>
                <a:cs typeface="Arial MT"/>
              </a:rPr>
              <a:t>revenue</a:t>
            </a:r>
            <a:endParaRPr sz="700">
              <a:latin typeface="Arial MT"/>
              <a:cs typeface="Arial MT"/>
            </a:endParaRPr>
          </a:p>
        </p:txBody>
      </p:sp>
      <p:grpSp>
        <p:nvGrpSpPr>
          <p:cNvPr id="77" name="object 77" descr=""/>
          <p:cNvGrpSpPr/>
          <p:nvPr/>
        </p:nvGrpSpPr>
        <p:grpSpPr>
          <a:xfrm>
            <a:off x="6063234" y="1943861"/>
            <a:ext cx="1737360" cy="822960"/>
            <a:chOff x="6063234" y="1943861"/>
            <a:chExt cx="1737360" cy="822960"/>
          </a:xfrm>
        </p:grpSpPr>
        <p:sp>
          <p:nvSpPr>
            <p:cNvPr id="78" name="object 78" descr=""/>
            <p:cNvSpPr/>
            <p:nvPr/>
          </p:nvSpPr>
          <p:spPr>
            <a:xfrm>
              <a:off x="6063234" y="2166365"/>
              <a:ext cx="1365885" cy="441959"/>
            </a:xfrm>
            <a:custGeom>
              <a:avLst/>
              <a:gdLst/>
              <a:ahLst/>
              <a:cxnLst/>
              <a:rect l="l" t="t" r="r" b="b"/>
              <a:pathLst>
                <a:path w="1365884" h="441960">
                  <a:moveTo>
                    <a:pt x="1365504" y="0"/>
                  </a:moveTo>
                  <a:lnTo>
                    <a:pt x="0" y="0"/>
                  </a:lnTo>
                  <a:lnTo>
                    <a:pt x="0" y="441960"/>
                  </a:lnTo>
                  <a:lnTo>
                    <a:pt x="1365504" y="441960"/>
                  </a:lnTo>
                  <a:lnTo>
                    <a:pt x="1365504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9" name="object 79" descr=""/>
            <p:cNvSpPr/>
            <p:nvPr/>
          </p:nvSpPr>
          <p:spPr>
            <a:xfrm>
              <a:off x="6977634" y="1943861"/>
              <a:ext cx="822960" cy="822960"/>
            </a:xfrm>
            <a:custGeom>
              <a:avLst/>
              <a:gdLst/>
              <a:ahLst/>
              <a:cxnLst/>
              <a:rect l="l" t="t" r="r" b="b"/>
              <a:pathLst>
                <a:path w="822959" h="822960">
                  <a:moveTo>
                    <a:pt x="411480" y="0"/>
                  </a:moveTo>
                  <a:lnTo>
                    <a:pt x="363502" y="2769"/>
                  </a:lnTo>
                  <a:lnTo>
                    <a:pt x="317147" y="10870"/>
                  </a:lnTo>
                  <a:lnTo>
                    <a:pt x="272725" y="23994"/>
                  </a:lnTo>
                  <a:lnTo>
                    <a:pt x="230543" y="41832"/>
                  </a:lnTo>
                  <a:lnTo>
                    <a:pt x="190913" y="64075"/>
                  </a:lnTo>
                  <a:lnTo>
                    <a:pt x="154141" y="90413"/>
                  </a:lnTo>
                  <a:lnTo>
                    <a:pt x="120538" y="120538"/>
                  </a:lnTo>
                  <a:lnTo>
                    <a:pt x="90413" y="154141"/>
                  </a:lnTo>
                  <a:lnTo>
                    <a:pt x="64075" y="190913"/>
                  </a:lnTo>
                  <a:lnTo>
                    <a:pt x="41832" y="230543"/>
                  </a:lnTo>
                  <a:lnTo>
                    <a:pt x="23994" y="272725"/>
                  </a:lnTo>
                  <a:lnTo>
                    <a:pt x="10870" y="317147"/>
                  </a:lnTo>
                  <a:lnTo>
                    <a:pt x="2769" y="363502"/>
                  </a:lnTo>
                  <a:lnTo>
                    <a:pt x="0" y="411479"/>
                  </a:lnTo>
                  <a:lnTo>
                    <a:pt x="2769" y="459457"/>
                  </a:lnTo>
                  <a:lnTo>
                    <a:pt x="10870" y="505812"/>
                  </a:lnTo>
                  <a:lnTo>
                    <a:pt x="23994" y="550234"/>
                  </a:lnTo>
                  <a:lnTo>
                    <a:pt x="41832" y="592416"/>
                  </a:lnTo>
                  <a:lnTo>
                    <a:pt x="64075" y="632046"/>
                  </a:lnTo>
                  <a:lnTo>
                    <a:pt x="90413" y="668818"/>
                  </a:lnTo>
                  <a:lnTo>
                    <a:pt x="120538" y="702421"/>
                  </a:lnTo>
                  <a:lnTo>
                    <a:pt x="154141" y="732546"/>
                  </a:lnTo>
                  <a:lnTo>
                    <a:pt x="190913" y="758884"/>
                  </a:lnTo>
                  <a:lnTo>
                    <a:pt x="230543" y="781127"/>
                  </a:lnTo>
                  <a:lnTo>
                    <a:pt x="272725" y="798965"/>
                  </a:lnTo>
                  <a:lnTo>
                    <a:pt x="317147" y="812089"/>
                  </a:lnTo>
                  <a:lnTo>
                    <a:pt x="363502" y="820190"/>
                  </a:lnTo>
                  <a:lnTo>
                    <a:pt x="411480" y="822960"/>
                  </a:lnTo>
                  <a:lnTo>
                    <a:pt x="459457" y="820190"/>
                  </a:lnTo>
                  <a:lnTo>
                    <a:pt x="505812" y="812089"/>
                  </a:lnTo>
                  <a:lnTo>
                    <a:pt x="550234" y="798965"/>
                  </a:lnTo>
                  <a:lnTo>
                    <a:pt x="592416" y="781127"/>
                  </a:lnTo>
                  <a:lnTo>
                    <a:pt x="632046" y="758884"/>
                  </a:lnTo>
                  <a:lnTo>
                    <a:pt x="668818" y="732546"/>
                  </a:lnTo>
                  <a:lnTo>
                    <a:pt x="702421" y="702421"/>
                  </a:lnTo>
                  <a:lnTo>
                    <a:pt x="732546" y="668818"/>
                  </a:lnTo>
                  <a:lnTo>
                    <a:pt x="758884" y="632046"/>
                  </a:lnTo>
                  <a:lnTo>
                    <a:pt x="781127" y="592416"/>
                  </a:lnTo>
                  <a:lnTo>
                    <a:pt x="798965" y="550234"/>
                  </a:lnTo>
                  <a:lnTo>
                    <a:pt x="812089" y="505812"/>
                  </a:lnTo>
                  <a:lnTo>
                    <a:pt x="820190" y="459457"/>
                  </a:lnTo>
                  <a:lnTo>
                    <a:pt x="822960" y="411479"/>
                  </a:lnTo>
                  <a:lnTo>
                    <a:pt x="820190" y="363502"/>
                  </a:lnTo>
                  <a:lnTo>
                    <a:pt x="812089" y="317147"/>
                  </a:lnTo>
                  <a:lnTo>
                    <a:pt x="798965" y="272725"/>
                  </a:lnTo>
                  <a:lnTo>
                    <a:pt x="781127" y="230543"/>
                  </a:lnTo>
                  <a:lnTo>
                    <a:pt x="758884" y="190913"/>
                  </a:lnTo>
                  <a:lnTo>
                    <a:pt x="732546" y="154141"/>
                  </a:lnTo>
                  <a:lnTo>
                    <a:pt x="702421" y="120538"/>
                  </a:lnTo>
                  <a:lnTo>
                    <a:pt x="668818" y="90413"/>
                  </a:lnTo>
                  <a:lnTo>
                    <a:pt x="632046" y="64075"/>
                  </a:lnTo>
                  <a:lnTo>
                    <a:pt x="592416" y="41832"/>
                  </a:lnTo>
                  <a:lnTo>
                    <a:pt x="550234" y="23994"/>
                  </a:lnTo>
                  <a:lnTo>
                    <a:pt x="505812" y="10870"/>
                  </a:lnTo>
                  <a:lnTo>
                    <a:pt x="459457" y="2769"/>
                  </a:lnTo>
                  <a:lnTo>
                    <a:pt x="411480" y="0"/>
                  </a:lnTo>
                  <a:close/>
                </a:path>
              </a:pathLst>
            </a:custGeom>
            <a:solidFill>
              <a:srgbClr val="00C2B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0" name="object 80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097268" y="2063495"/>
              <a:ext cx="583692" cy="583691"/>
            </a:xfrm>
            <a:prstGeom prst="rect">
              <a:avLst/>
            </a:prstGeom>
          </p:spPr>
        </p:pic>
      </p:grpSp>
      <p:sp>
        <p:nvSpPr>
          <p:cNvPr id="81" name="object 81" descr=""/>
          <p:cNvSpPr txBox="1"/>
          <p:nvPr/>
        </p:nvSpPr>
        <p:spPr>
          <a:xfrm>
            <a:off x="6283452" y="2206751"/>
            <a:ext cx="541020" cy="3460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700" spc="-10" b="1">
                <a:solidFill>
                  <a:srgbClr val="03234D"/>
                </a:solidFill>
                <a:latin typeface="Arial"/>
                <a:cs typeface="Arial"/>
              </a:rPr>
              <a:t>Buildings:</a:t>
            </a:r>
            <a:endParaRPr sz="7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dirty="0" u="sng" sz="700">
                <a:solidFill>
                  <a:srgbClr val="03234D"/>
                </a:solidFill>
                <a:uFill>
                  <a:solidFill>
                    <a:srgbClr val="03234D"/>
                  </a:solidFill>
                </a:uFill>
                <a:latin typeface="Arial MT"/>
                <a:cs typeface="Arial MT"/>
              </a:rPr>
              <a:t>42%</a:t>
            </a:r>
            <a:r>
              <a:rPr dirty="0" u="sng" sz="700" spc="-20">
                <a:solidFill>
                  <a:srgbClr val="03234D"/>
                </a:solidFill>
                <a:uFill>
                  <a:solidFill>
                    <a:srgbClr val="03234D"/>
                  </a:solidFill>
                </a:uFill>
                <a:latin typeface="Arial MT"/>
                <a:cs typeface="Arial MT"/>
              </a:rPr>
              <a:t> </a:t>
            </a:r>
            <a:r>
              <a:rPr dirty="0" sz="700">
                <a:solidFill>
                  <a:srgbClr val="03234D"/>
                </a:solidFill>
                <a:latin typeface="Arial MT"/>
                <a:cs typeface="Arial MT"/>
              </a:rPr>
              <a:t>of</a:t>
            </a:r>
            <a:r>
              <a:rPr dirty="0" sz="700" spc="-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700" spc="-20">
                <a:solidFill>
                  <a:srgbClr val="03234D"/>
                </a:solidFill>
                <a:latin typeface="Arial MT"/>
                <a:cs typeface="Arial MT"/>
              </a:rPr>
              <a:t>FY22</a:t>
            </a:r>
            <a:endParaRPr sz="700">
              <a:latin typeface="Arial MT"/>
              <a:cs typeface="Arial MT"/>
            </a:endParaRPr>
          </a:p>
          <a:p>
            <a:pPr algn="ctr" marL="635">
              <a:lnSpc>
                <a:spcPct val="100000"/>
              </a:lnSpc>
            </a:pPr>
            <a:r>
              <a:rPr dirty="0" sz="700" spc="-10">
                <a:solidFill>
                  <a:srgbClr val="03234D"/>
                </a:solidFill>
                <a:latin typeface="Arial MT"/>
                <a:cs typeface="Arial MT"/>
              </a:rPr>
              <a:t>revenue</a:t>
            </a:r>
            <a:endParaRPr sz="700">
              <a:latin typeface="Arial MT"/>
              <a:cs typeface="Arial MT"/>
            </a:endParaRPr>
          </a:p>
        </p:txBody>
      </p:sp>
      <p:grpSp>
        <p:nvGrpSpPr>
          <p:cNvPr id="82" name="object 82" descr=""/>
          <p:cNvGrpSpPr/>
          <p:nvPr/>
        </p:nvGrpSpPr>
        <p:grpSpPr>
          <a:xfrm>
            <a:off x="6054090" y="2654807"/>
            <a:ext cx="1743710" cy="822960"/>
            <a:chOff x="6054090" y="2654807"/>
            <a:chExt cx="1743710" cy="822960"/>
          </a:xfrm>
        </p:grpSpPr>
        <p:sp>
          <p:nvSpPr>
            <p:cNvPr id="83" name="object 83" descr=""/>
            <p:cNvSpPr/>
            <p:nvPr/>
          </p:nvSpPr>
          <p:spPr>
            <a:xfrm>
              <a:off x="6433566" y="2848355"/>
              <a:ext cx="1363980" cy="441959"/>
            </a:xfrm>
            <a:custGeom>
              <a:avLst/>
              <a:gdLst/>
              <a:ahLst/>
              <a:cxnLst/>
              <a:rect l="l" t="t" r="r" b="b"/>
              <a:pathLst>
                <a:path w="1363979" h="441960">
                  <a:moveTo>
                    <a:pt x="1363980" y="0"/>
                  </a:moveTo>
                  <a:lnTo>
                    <a:pt x="0" y="0"/>
                  </a:lnTo>
                  <a:lnTo>
                    <a:pt x="0" y="441960"/>
                  </a:lnTo>
                  <a:lnTo>
                    <a:pt x="1363980" y="441960"/>
                  </a:lnTo>
                  <a:lnTo>
                    <a:pt x="1363980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4" name="object 84" descr=""/>
            <p:cNvSpPr/>
            <p:nvPr/>
          </p:nvSpPr>
          <p:spPr>
            <a:xfrm>
              <a:off x="6054090" y="2654807"/>
              <a:ext cx="822960" cy="822960"/>
            </a:xfrm>
            <a:custGeom>
              <a:avLst/>
              <a:gdLst/>
              <a:ahLst/>
              <a:cxnLst/>
              <a:rect l="l" t="t" r="r" b="b"/>
              <a:pathLst>
                <a:path w="822959" h="822960">
                  <a:moveTo>
                    <a:pt x="411480" y="0"/>
                  </a:moveTo>
                  <a:lnTo>
                    <a:pt x="363502" y="2769"/>
                  </a:lnTo>
                  <a:lnTo>
                    <a:pt x="317147" y="10870"/>
                  </a:lnTo>
                  <a:lnTo>
                    <a:pt x="272725" y="23994"/>
                  </a:lnTo>
                  <a:lnTo>
                    <a:pt x="230543" y="41832"/>
                  </a:lnTo>
                  <a:lnTo>
                    <a:pt x="190913" y="64075"/>
                  </a:lnTo>
                  <a:lnTo>
                    <a:pt x="154141" y="90413"/>
                  </a:lnTo>
                  <a:lnTo>
                    <a:pt x="120538" y="120538"/>
                  </a:lnTo>
                  <a:lnTo>
                    <a:pt x="90413" y="154141"/>
                  </a:lnTo>
                  <a:lnTo>
                    <a:pt x="64075" y="190913"/>
                  </a:lnTo>
                  <a:lnTo>
                    <a:pt x="41832" y="230543"/>
                  </a:lnTo>
                  <a:lnTo>
                    <a:pt x="23994" y="272725"/>
                  </a:lnTo>
                  <a:lnTo>
                    <a:pt x="10870" y="317147"/>
                  </a:lnTo>
                  <a:lnTo>
                    <a:pt x="2769" y="363502"/>
                  </a:lnTo>
                  <a:lnTo>
                    <a:pt x="0" y="411479"/>
                  </a:lnTo>
                  <a:lnTo>
                    <a:pt x="2769" y="459457"/>
                  </a:lnTo>
                  <a:lnTo>
                    <a:pt x="10870" y="505812"/>
                  </a:lnTo>
                  <a:lnTo>
                    <a:pt x="23994" y="550234"/>
                  </a:lnTo>
                  <a:lnTo>
                    <a:pt x="41832" y="592416"/>
                  </a:lnTo>
                  <a:lnTo>
                    <a:pt x="64075" y="632046"/>
                  </a:lnTo>
                  <a:lnTo>
                    <a:pt x="90413" y="668818"/>
                  </a:lnTo>
                  <a:lnTo>
                    <a:pt x="120538" y="702421"/>
                  </a:lnTo>
                  <a:lnTo>
                    <a:pt x="154141" y="732546"/>
                  </a:lnTo>
                  <a:lnTo>
                    <a:pt x="190913" y="758884"/>
                  </a:lnTo>
                  <a:lnTo>
                    <a:pt x="230543" y="781127"/>
                  </a:lnTo>
                  <a:lnTo>
                    <a:pt x="272725" y="798965"/>
                  </a:lnTo>
                  <a:lnTo>
                    <a:pt x="317147" y="812089"/>
                  </a:lnTo>
                  <a:lnTo>
                    <a:pt x="363502" y="820190"/>
                  </a:lnTo>
                  <a:lnTo>
                    <a:pt x="411480" y="822959"/>
                  </a:lnTo>
                  <a:lnTo>
                    <a:pt x="459457" y="820190"/>
                  </a:lnTo>
                  <a:lnTo>
                    <a:pt x="505812" y="812089"/>
                  </a:lnTo>
                  <a:lnTo>
                    <a:pt x="550234" y="798965"/>
                  </a:lnTo>
                  <a:lnTo>
                    <a:pt x="592416" y="781127"/>
                  </a:lnTo>
                  <a:lnTo>
                    <a:pt x="632046" y="758884"/>
                  </a:lnTo>
                  <a:lnTo>
                    <a:pt x="668818" y="732546"/>
                  </a:lnTo>
                  <a:lnTo>
                    <a:pt x="702421" y="702421"/>
                  </a:lnTo>
                  <a:lnTo>
                    <a:pt x="732546" y="668818"/>
                  </a:lnTo>
                  <a:lnTo>
                    <a:pt x="758884" y="632046"/>
                  </a:lnTo>
                  <a:lnTo>
                    <a:pt x="781127" y="592416"/>
                  </a:lnTo>
                  <a:lnTo>
                    <a:pt x="798965" y="550234"/>
                  </a:lnTo>
                  <a:lnTo>
                    <a:pt x="812089" y="505812"/>
                  </a:lnTo>
                  <a:lnTo>
                    <a:pt x="820190" y="459457"/>
                  </a:lnTo>
                  <a:lnTo>
                    <a:pt x="822960" y="411479"/>
                  </a:lnTo>
                  <a:lnTo>
                    <a:pt x="820190" y="363502"/>
                  </a:lnTo>
                  <a:lnTo>
                    <a:pt x="812089" y="317147"/>
                  </a:lnTo>
                  <a:lnTo>
                    <a:pt x="798965" y="272725"/>
                  </a:lnTo>
                  <a:lnTo>
                    <a:pt x="781127" y="230543"/>
                  </a:lnTo>
                  <a:lnTo>
                    <a:pt x="758884" y="190913"/>
                  </a:lnTo>
                  <a:lnTo>
                    <a:pt x="732546" y="154141"/>
                  </a:lnTo>
                  <a:lnTo>
                    <a:pt x="702421" y="120538"/>
                  </a:lnTo>
                  <a:lnTo>
                    <a:pt x="668818" y="90413"/>
                  </a:lnTo>
                  <a:lnTo>
                    <a:pt x="632046" y="64075"/>
                  </a:lnTo>
                  <a:lnTo>
                    <a:pt x="592416" y="41832"/>
                  </a:lnTo>
                  <a:lnTo>
                    <a:pt x="550234" y="23994"/>
                  </a:lnTo>
                  <a:lnTo>
                    <a:pt x="505812" y="10870"/>
                  </a:lnTo>
                  <a:lnTo>
                    <a:pt x="459457" y="2769"/>
                  </a:lnTo>
                  <a:lnTo>
                    <a:pt x="411480" y="0"/>
                  </a:lnTo>
                  <a:close/>
                </a:path>
              </a:pathLst>
            </a:custGeom>
            <a:solidFill>
              <a:srgbClr val="00C8A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5" name="object 85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172962" y="2756915"/>
              <a:ext cx="585215" cy="618743"/>
            </a:xfrm>
            <a:prstGeom prst="rect">
              <a:avLst/>
            </a:prstGeom>
          </p:spPr>
        </p:pic>
      </p:grpSp>
      <p:sp>
        <p:nvSpPr>
          <p:cNvPr id="86" name="object 86" descr=""/>
          <p:cNvSpPr txBox="1"/>
          <p:nvPr/>
        </p:nvSpPr>
        <p:spPr>
          <a:xfrm>
            <a:off x="6886956" y="2886963"/>
            <a:ext cx="862965" cy="3460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700" b="1">
                <a:solidFill>
                  <a:srgbClr val="03234D"/>
                </a:solidFill>
                <a:latin typeface="Arial"/>
                <a:cs typeface="Arial"/>
              </a:rPr>
              <a:t>Electrical</a:t>
            </a:r>
            <a:r>
              <a:rPr dirty="0" sz="700" spc="-30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700" spc="-10" b="1">
                <a:solidFill>
                  <a:srgbClr val="03234D"/>
                </a:solidFill>
                <a:latin typeface="Arial"/>
                <a:cs typeface="Arial"/>
              </a:rPr>
              <a:t>Products:</a:t>
            </a:r>
            <a:endParaRPr sz="7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dirty="0" u="sng" sz="700">
                <a:solidFill>
                  <a:srgbClr val="03234D"/>
                </a:solidFill>
                <a:uFill>
                  <a:solidFill>
                    <a:srgbClr val="03234D"/>
                  </a:solidFill>
                </a:uFill>
                <a:latin typeface="Arial MT"/>
                <a:cs typeface="Arial MT"/>
              </a:rPr>
              <a:t>31%</a:t>
            </a:r>
            <a:r>
              <a:rPr dirty="0" u="sng" sz="700" spc="-20">
                <a:solidFill>
                  <a:srgbClr val="03234D"/>
                </a:solidFill>
                <a:uFill>
                  <a:solidFill>
                    <a:srgbClr val="03234D"/>
                  </a:solidFill>
                </a:uFill>
                <a:latin typeface="Arial MT"/>
                <a:cs typeface="Arial MT"/>
              </a:rPr>
              <a:t> </a:t>
            </a:r>
            <a:r>
              <a:rPr dirty="0" sz="700">
                <a:solidFill>
                  <a:srgbClr val="03234D"/>
                </a:solidFill>
                <a:latin typeface="Arial MT"/>
                <a:cs typeface="Arial MT"/>
              </a:rPr>
              <a:t>of</a:t>
            </a:r>
            <a:r>
              <a:rPr dirty="0" sz="700" spc="-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700" spc="-20">
                <a:solidFill>
                  <a:srgbClr val="03234D"/>
                </a:solidFill>
                <a:latin typeface="Arial MT"/>
                <a:cs typeface="Arial MT"/>
              </a:rPr>
              <a:t>FY22</a:t>
            </a:r>
            <a:endParaRPr sz="700">
              <a:latin typeface="Arial MT"/>
              <a:cs typeface="Arial MT"/>
            </a:endParaRPr>
          </a:p>
          <a:p>
            <a:pPr algn="ctr">
              <a:lnSpc>
                <a:spcPct val="100000"/>
              </a:lnSpc>
            </a:pPr>
            <a:r>
              <a:rPr dirty="0" sz="700" spc="-10">
                <a:solidFill>
                  <a:srgbClr val="03234D"/>
                </a:solidFill>
                <a:latin typeface="Arial MT"/>
                <a:cs typeface="Arial MT"/>
              </a:rPr>
              <a:t>revenue</a:t>
            </a:r>
            <a:endParaRPr sz="700">
              <a:latin typeface="Arial MT"/>
              <a:cs typeface="Arial MT"/>
            </a:endParaRPr>
          </a:p>
        </p:txBody>
      </p:sp>
      <p:sp>
        <p:nvSpPr>
          <p:cNvPr id="87" name="object 87" descr=""/>
          <p:cNvSpPr/>
          <p:nvPr/>
        </p:nvSpPr>
        <p:spPr>
          <a:xfrm>
            <a:off x="1761744" y="4760976"/>
            <a:ext cx="4517390" cy="738505"/>
          </a:xfrm>
          <a:custGeom>
            <a:avLst/>
            <a:gdLst/>
            <a:ahLst/>
            <a:cxnLst/>
            <a:rect l="l" t="t" r="r" b="b"/>
            <a:pathLst>
              <a:path w="4517390" h="738504">
                <a:moveTo>
                  <a:pt x="4517135" y="0"/>
                </a:moveTo>
                <a:lnTo>
                  <a:pt x="0" y="0"/>
                </a:lnTo>
                <a:lnTo>
                  <a:pt x="0" y="738378"/>
                </a:lnTo>
                <a:lnTo>
                  <a:pt x="4517135" y="738378"/>
                </a:lnTo>
                <a:lnTo>
                  <a:pt x="4517135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8" name="object 88" descr=""/>
          <p:cNvSpPr txBox="1"/>
          <p:nvPr/>
        </p:nvSpPr>
        <p:spPr>
          <a:xfrm>
            <a:off x="1840738" y="4790440"/>
            <a:ext cx="4257675" cy="6661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50" b="1">
                <a:solidFill>
                  <a:srgbClr val="03234D"/>
                </a:solidFill>
                <a:latin typeface="Arial"/>
                <a:cs typeface="Arial"/>
              </a:rPr>
              <a:t>SCALANCE</a:t>
            </a:r>
            <a:r>
              <a:rPr dirty="0" sz="1050" spc="-20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050" b="1">
                <a:solidFill>
                  <a:srgbClr val="03234D"/>
                </a:solidFill>
                <a:latin typeface="Arial"/>
                <a:cs typeface="Arial"/>
              </a:rPr>
              <a:t>&amp;</a:t>
            </a:r>
            <a:r>
              <a:rPr dirty="0" sz="1050" spc="-30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050" spc="-10" b="1">
                <a:solidFill>
                  <a:srgbClr val="03234D"/>
                </a:solidFill>
                <a:latin typeface="Arial"/>
                <a:cs typeface="Arial"/>
              </a:rPr>
              <a:t>RUGGEDCOM</a:t>
            </a:r>
            <a:endParaRPr sz="1050">
              <a:latin typeface="Arial"/>
              <a:cs typeface="Arial"/>
            </a:endParaRPr>
          </a:p>
          <a:p>
            <a:pPr marL="183515" indent="-170815">
              <a:lnSpc>
                <a:spcPct val="100000"/>
              </a:lnSpc>
              <a:buClr>
                <a:srgbClr val="00A49F"/>
              </a:buClr>
              <a:buFont typeface="Wingdings"/>
              <a:buChar char=""/>
              <a:tabLst>
                <a:tab pos="183515" algn="l"/>
              </a:tabLst>
            </a:pP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Offers</a:t>
            </a:r>
            <a:r>
              <a:rPr dirty="0" sz="105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 spc="-10">
                <a:solidFill>
                  <a:srgbClr val="03234D"/>
                </a:solidFill>
                <a:latin typeface="Arial MT"/>
                <a:cs typeface="Arial MT"/>
              </a:rPr>
              <a:t>real-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time</a:t>
            </a:r>
            <a:r>
              <a:rPr dirty="0" sz="1050" spc="-1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status</a:t>
            </a:r>
            <a:r>
              <a:rPr dirty="0" sz="105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and</a:t>
            </a:r>
            <a:r>
              <a:rPr dirty="0" sz="1050" spc="-1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 spc="-10">
                <a:solidFill>
                  <a:srgbClr val="03234D"/>
                </a:solidFill>
                <a:latin typeface="Arial MT"/>
                <a:cs typeface="Arial MT"/>
              </a:rPr>
              <a:t>performance</a:t>
            </a:r>
            <a:r>
              <a:rPr dirty="0" sz="1050" spc="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 spc="-10">
                <a:solidFill>
                  <a:srgbClr val="03234D"/>
                </a:solidFill>
                <a:latin typeface="Arial MT"/>
                <a:cs typeface="Arial MT"/>
              </a:rPr>
              <a:t>information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in</a:t>
            </a:r>
            <a:r>
              <a:rPr dirty="0" sz="1050" spc="-1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the</a:t>
            </a:r>
            <a:r>
              <a:rPr dirty="0" sz="1050" spc="-1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 spc="-20">
                <a:solidFill>
                  <a:srgbClr val="03234D"/>
                </a:solidFill>
                <a:latin typeface="Arial MT"/>
                <a:cs typeface="Arial MT"/>
              </a:rPr>
              <a:t>most</a:t>
            </a:r>
            <a:endParaRPr sz="1050">
              <a:latin typeface="Arial MT"/>
              <a:cs typeface="Arial MT"/>
            </a:endParaRPr>
          </a:p>
          <a:p>
            <a:pPr marL="184150">
              <a:lnSpc>
                <a:spcPct val="100000"/>
              </a:lnSpc>
            </a:pP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remote</a:t>
            </a:r>
            <a:r>
              <a:rPr dirty="0" sz="105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of</a:t>
            </a:r>
            <a:r>
              <a:rPr dirty="0" sz="1050" spc="-3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wind</a:t>
            </a:r>
            <a:r>
              <a:rPr dirty="0" sz="105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 spc="-10">
                <a:solidFill>
                  <a:srgbClr val="03234D"/>
                </a:solidFill>
                <a:latin typeface="Arial MT"/>
                <a:cs typeface="Arial MT"/>
              </a:rPr>
              <a:t>fields</a:t>
            </a:r>
            <a:endParaRPr sz="1050">
              <a:latin typeface="Arial MT"/>
              <a:cs typeface="Arial MT"/>
            </a:endParaRPr>
          </a:p>
          <a:p>
            <a:pPr marL="183515" indent="-170815">
              <a:lnSpc>
                <a:spcPct val="100000"/>
              </a:lnSpc>
              <a:buClr>
                <a:srgbClr val="00A49F"/>
              </a:buClr>
              <a:buFont typeface="Wingdings"/>
              <a:buChar char=""/>
              <a:tabLst>
                <a:tab pos="183515" algn="l"/>
              </a:tabLst>
            </a:pP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Helps</a:t>
            </a:r>
            <a:r>
              <a:rPr dirty="0" sz="1050" spc="-3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customers</a:t>
            </a:r>
            <a:r>
              <a:rPr dirty="0" sz="1050" spc="-4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integrate</a:t>
            </a:r>
            <a:r>
              <a:rPr dirty="0" sz="1050" spc="-3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wind</a:t>
            </a:r>
            <a:r>
              <a:rPr dirty="0" sz="1050" spc="-3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turbines</a:t>
            </a:r>
            <a:r>
              <a:rPr dirty="0" sz="105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optimally</a:t>
            </a:r>
            <a:r>
              <a:rPr dirty="0" sz="1050" spc="-3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into</a:t>
            </a:r>
            <a:r>
              <a:rPr dirty="0" sz="1050" spc="-4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their</a:t>
            </a:r>
            <a:r>
              <a:rPr dirty="0" sz="1050" spc="-4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 spc="-10">
                <a:solidFill>
                  <a:srgbClr val="03234D"/>
                </a:solidFill>
                <a:latin typeface="Arial MT"/>
                <a:cs typeface="Arial MT"/>
              </a:rPr>
              <a:t>networks</a:t>
            </a:r>
            <a:endParaRPr sz="1050">
              <a:latin typeface="Arial MT"/>
              <a:cs typeface="Arial MT"/>
            </a:endParaRPr>
          </a:p>
        </p:txBody>
      </p:sp>
      <p:sp>
        <p:nvSpPr>
          <p:cNvPr id="89" name="object 89" descr=""/>
          <p:cNvSpPr txBox="1"/>
          <p:nvPr/>
        </p:nvSpPr>
        <p:spPr>
          <a:xfrm>
            <a:off x="1839722" y="5590285"/>
            <a:ext cx="3986529" cy="665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50" b="1">
                <a:solidFill>
                  <a:srgbClr val="03234D"/>
                </a:solidFill>
                <a:latin typeface="Arial"/>
                <a:cs typeface="Arial"/>
              </a:rPr>
              <a:t>SIVACON</a:t>
            </a:r>
            <a:r>
              <a:rPr dirty="0" sz="1050" spc="-45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050" spc="-25" b="1">
                <a:solidFill>
                  <a:srgbClr val="03234D"/>
                </a:solidFill>
                <a:latin typeface="Arial"/>
                <a:cs typeface="Arial"/>
              </a:rPr>
              <a:t>8PS</a:t>
            </a:r>
            <a:endParaRPr sz="1050">
              <a:latin typeface="Arial"/>
              <a:cs typeface="Arial"/>
            </a:endParaRPr>
          </a:p>
          <a:p>
            <a:pPr marL="184150" marR="5080" indent="-171450">
              <a:lnSpc>
                <a:spcPct val="100000"/>
              </a:lnSpc>
              <a:buClr>
                <a:srgbClr val="00A49F"/>
              </a:buClr>
              <a:buFont typeface="Wingdings"/>
              <a:buChar char=""/>
              <a:tabLst>
                <a:tab pos="184150" algn="l"/>
              </a:tabLst>
            </a:pP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Delivers</a:t>
            </a:r>
            <a:r>
              <a:rPr dirty="0" sz="105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economical</a:t>
            </a:r>
            <a:r>
              <a:rPr dirty="0" sz="105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and</a:t>
            </a:r>
            <a:r>
              <a:rPr dirty="0" sz="1050" spc="-3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secure</a:t>
            </a:r>
            <a:r>
              <a:rPr dirty="0" sz="1050" spc="-3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supply</a:t>
            </a:r>
            <a:r>
              <a:rPr dirty="0" sz="1050" spc="-3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of</a:t>
            </a:r>
            <a:r>
              <a:rPr dirty="0" sz="1050" spc="-4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energy</a:t>
            </a:r>
            <a:r>
              <a:rPr dirty="0" sz="105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while</a:t>
            </a:r>
            <a:r>
              <a:rPr dirty="0" sz="105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 spc="-10">
                <a:solidFill>
                  <a:srgbClr val="03234D"/>
                </a:solidFill>
                <a:latin typeface="Arial MT"/>
                <a:cs typeface="Arial MT"/>
              </a:rPr>
              <a:t>lowering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total</a:t>
            </a:r>
            <a:r>
              <a:rPr dirty="0" sz="1050" spc="-1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cost</a:t>
            </a:r>
            <a:r>
              <a:rPr dirty="0" sz="105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of</a:t>
            </a:r>
            <a:r>
              <a:rPr dirty="0" sz="1050" spc="-1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 spc="-10">
                <a:solidFill>
                  <a:srgbClr val="03234D"/>
                </a:solidFill>
                <a:latin typeface="Arial MT"/>
                <a:cs typeface="Arial MT"/>
              </a:rPr>
              <a:t>energy</a:t>
            </a:r>
            <a:endParaRPr sz="1050">
              <a:latin typeface="Arial MT"/>
              <a:cs typeface="Arial MT"/>
            </a:endParaRPr>
          </a:p>
          <a:p>
            <a:pPr marL="183515" indent="-170815">
              <a:lnSpc>
                <a:spcPct val="100000"/>
              </a:lnSpc>
              <a:buClr>
                <a:srgbClr val="00A49F"/>
              </a:buClr>
              <a:buFont typeface="Wingdings"/>
              <a:buChar char=""/>
              <a:tabLst>
                <a:tab pos="183515" algn="l"/>
              </a:tabLst>
            </a:pP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Bears</a:t>
            </a:r>
            <a:r>
              <a:rPr dirty="0" sz="105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thermal</a:t>
            </a:r>
            <a:r>
              <a:rPr dirty="0" sz="105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load</a:t>
            </a:r>
            <a:r>
              <a:rPr dirty="0" sz="105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better</a:t>
            </a:r>
            <a:r>
              <a:rPr dirty="0" sz="105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than</a:t>
            </a:r>
            <a:r>
              <a:rPr dirty="0" sz="105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 spc="-10">
                <a:solidFill>
                  <a:srgbClr val="03234D"/>
                </a:solidFill>
                <a:latin typeface="Arial MT"/>
                <a:cs typeface="Arial MT"/>
              </a:rPr>
              <a:t>traditional</a:t>
            </a:r>
            <a:r>
              <a:rPr dirty="0" sz="1050" spc="-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 spc="-10">
                <a:solidFill>
                  <a:srgbClr val="03234D"/>
                </a:solidFill>
                <a:latin typeface="Arial MT"/>
                <a:cs typeface="Arial MT"/>
              </a:rPr>
              <a:t>cables</a:t>
            </a:r>
            <a:endParaRPr sz="1050">
              <a:latin typeface="Arial MT"/>
              <a:cs typeface="Arial MT"/>
            </a:endParaRPr>
          </a:p>
        </p:txBody>
      </p:sp>
      <p:grpSp>
        <p:nvGrpSpPr>
          <p:cNvPr id="90" name="object 90" descr=""/>
          <p:cNvGrpSpPr/>
          <p:nvPr/>
        </p:nvGrpSpPr>
        <p:grpSpPr>
          <a:xfrm>
            <a:off x="7523226" y="1379219"/>
            <a:ext cx="4666615" cy="2484120"/>
            <a:chOff x="7523226" y="1379219"/>
            <a:chExt cx="4666615" cy="2484120"/>
          </a:xfrm>
        </p:grpSpPr>
        <p:pic>
          <p:nvPicPr>
            <p:cNvPr id="91" name="object 91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208264" y="1690115"/>
              <a:ext cx="2830829" cy="1624584"/>
            </a:xfrm>
            <a:prstGeom prst="rect">
              <a:avLst/>
            </a:prstGeom>
          </p:spPr>
        </p:pic>
        <p:pic>
          <p:nvPicPr>
            <p:cNvPr id="92" name="object 92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014460" y="1379219"/>
              <a:ext cx="2920746" cy="1676400"/>
            </a:xfrm>
            <a:prstGeom prst="rect">
              <a:avLst/>
            </a:prstGeom>
          </p:spPr>
        </p:pic>
        <p:pic>
          <p:nvPicPr>
            <p:cNvPr id="93" name="object 93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947404" y="1690115"/>
              <a:ext cx="2830829" cy="1624584"/>
            </a:xfrm>
            <a:prstGeom prst="rect">
              <a:avLst/>
            </a:prstGeom>
          </p:spPr>
        </p:pic>
        <p:pic>
          <p:nvPicPr>
            <p:cNvPr id="94" name="object 94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574786" y="1888997"/>
              <a:ext cx="2919983" cy="1675638"/>
            </a:xfrm>
            <a:prstGeom prst="rect">
              <a:avLst/>
            </a:prstGeom>
          </p:spPr>
        </p:pic>
        <p:pic>
          <p:nvPicPr>
            <p:cNvPr id="95" name="object 95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133588" y="1379981"/>
              <a:ext cx="2920746" cy="1675638"/>
            </a:xfrm>
            <a:prstGeom prst="rect">
              <a:avLst/>
            </a:prstGeom>
          </p:spPr>
        </p:pic>
        <p:pic>
          <p:nvPicPr>
            <p:cNvPr id="96" name="object 96" descr="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9363455" y="2052065"/>
              <a:ext cx="2826257" cy="1811274"/>
            </a:xfrm>
            <a:prstGeom prst="rect">
              <a:avLst/>
            </a:prstGeom>
          </p:spPr>
        </p:pic>
        <p:pic>
          <p:nvPicPr>
            <p:cNvPr id="97" name="object 97" descr="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7523226" y="1733549"/>
              <a:ext cx="2886455" cy="1783841"/>
            </a:xfrm>
            <a:prstGeom prst="rect">
              <a:avLst/>
            </a:prstGeom>
          </p:spPr>
        </p:pic>
        <p:pic>
          <p:nvPicPr>
            <p:cNvPr id="98" name="object 98" descr="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9488424" y="1732025"/>
              <a:ext cx="2701289" cy="1792986"/>
            </a:xfrm>
            <a:prstGeom prst="rect">
              <a:avLst/>
            </a:prstGeom>
          </p:spPr>
        </p:pic>
      </p:grpSp>
      <p:sp>
        <p:nvSpPr>
          <p:cNvPr id="99" name="object 99" descr=""/>
          <p:cNvSpPr txBox="1"/>
          <p:nvPr/>
        </p:nvSpPr>
        <p:spPr>
          <a:xfrm>
            <a:off x="9308083" y="2018283"/>
            <a:ext cx="1381760" cy="82867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ctr" marR="66040">
              <a:lnSpc>
                <a:spcPts val="1695"/>
              </a:lnSpc>
              <a:spcBef>
                <a:spcPts val="105"/>
              </a:spcBef>
            </a:pPr>
            <a:r>
              <a:rPr dirty="0" sz="1600" spc="-10" b="1">
                <a:solidFill>
                  <a:srgbClr val="0E283D"/>
                </a:solidFill>
                <a:latin typeface="Calibri"/>
                <a:cs typeface="Calibri"/>
              </a:rPr>
              <a:t>~$196Bn</a:t>
            </a:r>
            <a:endParaRPr sz="1600">
              <a:latin typeface="Calibri"/>
              <a:cs typeface="Calibri"/>
            </a:endParaRPr>
          </a:p>
          <a:p>
            <a:pPr algn="ctr">
              <a:lnSpc>
                <a:spcPts val="1215"/>
              </a:lnSpc>
            </a:pPr>
            <a:r>
              <a:rPr dirty="0" sz="1200" spc="-10" b="1">
                <a:solidFill>
                  <a:srgbClr val="FFFFFF"/>
                </a:solidFill>
                <a:latin typeface="Calibri"/>
                <a:cs typeface="Calibri"/>
              </a:rPr>
              <a:t>Infrastructure</a:t>
            </a:r>
            <a:r>
              <a:rPr dirty="0" sz="1200" spc="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200" spc="-10" b="1">
                <a:solidFill>
                  <a:srgbClr val="FFFFFF"/>
                </a:solidFill>
                <a:latin typeface="Calibri"/>
                <a:cs typeface="Calibri"/>
              </a:rPr>
              <a:t>market</a:t>
            </a:r>
            <a:endParaRPr sz="1200">
              <a:latin typeface="Calibri"/>
              <a:cs typeface="Calibri"/>
            </a:endParaRPr>
          </a:p>
          <a:p>
            <a:pPr algn="ctr" marR="27940">
              <a:lnSpc>
                <a:spcPts val="1750"/>
              </a:lnSpc>
              <a:spcBef>
                <a:spcPts val="380"/>
              </a:spcBef>
            </a:pPr>
            <a:r>
              <a:rPr dirty="0" sz="1600" spc="-25" b="1">
                <a:solidFill>
                  <a:srgbClr val="0E283D"/>
                </a:solidFill>
                <a:latin typeface="Calibri"/>
                <a:cs typeface="Calibri"/>
              </a:rPr>
              <a:t>~3%</a:t>
            </a:r>
            <a:endParaRPr sz="1600">
              <a:latin typeface="Calibri"/>
              <a:cs typeface="Calibri"/>
            </a:endParaRPr>
          </a:p>
          <a:p>
            <a:pPr algn="ctr" marR="27940">
              <a:lnSpc>
                <a:spcPts val="1270"/>
              </a:lnSpc>
            </a:pPr>
            <a:r>
              <a:rPr dirty="0" sz="1200" spc="-20" b="1">
                <a:solidFill>
                  <a:srgbClr val="FFFFFF"/>
                </a:solidFill>
                <a:latin typeface="Calibri"/>
                <a:cs typeface="Calibri"/>
              </a:rPr>
              <a:t>CAGR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100" name="object 100" descr="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6482334" y="3997452"/>
            <a:ext cx="2808732" cy="45720"/>
          </a:xfrm>
          <a:prstGeom prst="rect">
            <a:avLst/>
          </a:prstGeom>
        </p:spPr>
      </p:pic>
      <p:sp>
        <p:nvSpPr>
          <p:cNvPr id="101" name="object 101" descr=""/>
          <p:cNvSpPr txBox="1"/>
          <p:nvPr/>
        </p:nvSpPr>
        <p:spPr>
          <a:xfrm>
            <a:off x="743458" y="6323584"/>
            <a:ext cx="5071110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Source:</a:t>
            </a:r>
            <a:r>
              <a:rPr dirty="0" sz="800" spc="-2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(Capital</a:t>
            </a:r>
            <a:r>
              <a:rPr dirty="0" sz="800" spc="-2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Markets</a:t>
            </a:r>
            <a:r>
              <a:rPr dirty="0" sz="800" spc="-3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Day</a:t>
            </a:r>
            <a:r>
              <a:rPr dirty="0" sz="800" spc="-3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(Siemens,</a:t>
            </a:r>
            <a:r>
              <a:rPr dirty="0" sz="800" spc="-2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2021)),</a:t>
            </a:r>
            <a:r>
              <a:rPr dirty="0" sz="800" spc="-1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(Bloomberg,</a:t>
            </a:r>
            <a:r>
              <a:rPr dirty="0" sz="800" spc="-1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2023),</a:t>
            </a:r>
            <a:r>
              <a:rPr dirty="0" sz="800" spc="-1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(Smart</a:t>
            </a:r>
            <a:r>
              <a:rPr dirty="0" sz="800" spc="-3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Grid</a:t>
            </a:r>
            <a:r>
              <a:rPr dirty="0" sz="800" spc="-2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System</a:t>
            </a:r>
            <a:r>
              <a:rPr dirty="0" sz="800" spc="-2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Report,</a:t>
            </a:r>
            <a:r>
              <a:rPr dirty="0" sz="800" spc="-1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2018,</a:t>
            </a:r>
            <a:r>
              <a:rPr dirty="0" sz="800" spc="-10">
                <a:solidFill>
                  <a:srgbClr val="010027"/>
                </a:solidFill>
                <a:latin typeface="Arial MT"/>
                <a:cs typeface="Arial MT"/>
              </a:rPr>
              <a:t> Statista)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102" name="object 102" descr=""/>
          <p:cNvSpPr txBox="1"/>
          <p:nvPr/>
        </p:nvSpPr>
        <p:spPr>
          <a:xfrm>
            <a:off x="8644635" y="6154882"/>
            <a:ext cx="3113405" cy="318770"/>
          </a:xfrm>
          <a:prstGeom prst="rect">
            <a:avLst/>
          </a:prstGeom>
        </p:spPr>
        <p:txBody>
          <a:bodyPr wrap="square" lIns="0" tIns="31114" rIns="0" bIns="0" rtlCol="0" vert="horz">
            <a:spAutoFit/>
          </a:bodyPr>
          <a:lstStyle/>
          <a:p>
            <a:pPr marL="46990">
              <a:lnSpc>
                <a:spcPct val="100000"/>
              </a:lnSpc>
              <a:spcBef>
                <a:spcPts val="244"/>
              </a:spcBef>
              <a:tabLst>
                <a:tab pos="808355" algn="l"/>
                <a:tab pos="1569720" algn="l"/>
                <a:tab pos="2331085" algn="l"/>
              </a:tabLst>
            </a:pPr>
            <a:r>
              <a:rPr dirty="0" sz="900" spc="-10">
                <a:solidFill>
                  <a:srgbClr val="0E283D"/>
                </a:solidFill>
                <a:latin typeface="Arial MT"/>
                <a:cs typeface="Arial MT"/>
              </a:rPr>
              <a:t>2018A</a:t>
            </a:r>
            <a:r>
              <a:rPr dirty="0" sz="900">
                <a:solidFill>
                  <a:srgbClr val="0E283D"/>
                </a:solidFill>
                <a:latin typeface="Arial MT"/>
                <a:cs typeface="Arial MT"/>
              </a:rPr>
              <a:t>	</a:t>
            </a:r>
            <a:r>
              <a:rPr dirty="0" sz="900" spc="-10">
                <a:solidFill>
                  <a:srgbClr val="0E283D"/>
                </a:solidFill>
                <a:latin typeface="Arial MT"/>
                <a:cs typeface="Arial MT"/>
              </a:rPr>
              <a:t>2020A</a:t>
            </a:r>
            <a:r>
              <a:rPr dirty="0" sz="900">
                <a:solidFill>
                  <a:srgbClr val="0E283D"/>
                </a:solidFill>
                <a:latin typeface="Arial MT"/>
                <a:cs typeface="Arial MT"/>
              </a:rPr>
              <a:t>	</a:t>
            </a:r>
            <a:r>
              <a:rPr dirty="0" sz="900" spc="-10">
                <a:solidFill>
                  <a:srgbClr val="0E283D"/>
                </a:solidFill>
                <a:latin typeface="Arial MT"/>
                <a:cs typeface="Arial MT"/>
              </a:rPr>
              <a:t>2022A</a:t>
            </a:r>
            <a:r>
              <a:rPr dirty="0" sz="900">
                <a:solidFill>
                  <a:srgbClr val="0E283D"/>
                </a:solidFill>
                <a:latin typeface="Arial MT"/>
                <a:cs typeface="Arial MT"/>
              </a:rPr>
              <a:t>	</a:t>
            </a:r>
            <a:r>
              <a:rPr dirty="0" sz="900" spc="-10">
                <a:solidFill>
                  <a:srgbClr val="0E283D"/>
                </a:solidFill>
                <a:latin typeface="Arial MT"/>
                <a:cs typeface="Arial MT"/>
              </a:rPr>
              <a:t>2024E</a:t>
            </a:r>
            <a:endParaRPr sz="9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800" i="1">
                <a:solidFill>
                  <a:srgbClr val="010027"/>
                </a:solidFill>
                <a:latin typeface="Arial"/>
                <a:cs typeface="Arial"/>
              </a:rPr>
              <a:t>Note:</a:t>
            </a:r>
            <a:r>
              <a:rPr dirty="0" sz="800" spc="-5" i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800" i="1">
                <a:solidFill>
                  <a:srgbClr val="010027"/>
                </a:solidFill>
                <a:latin typeface="Arial"/>
                <a:cs typeface="Arial"/>
              </a:rPr>
              <a:t>Expressed in</a:t>
            </a:r>
            <a:r>
              <a:rPr dirty="0" sz="800" spc="-10" i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800" i="1">
                <a:solidFill>
                  <a:srgbClr val="010027"/>
                </a:solidFill>
                <a:latin typeface="Arial"/>
                <a:cs typeface="Arial"/>
              </a:rPr>
              <a:t>USD</a:t>
            </a:r>
            <a:r>
              <a:rPr dirty="0" sz="800" spc="-10" i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800" i="1">
                <a:solidFill>
                  <a:srgbClr val="010027"/>
                </a:solidFill>
                <a:latin typeface="Arial"/>
                <a:cs typeface="Arial"/>
              </a:rPr>
              <a:t>with</a:t>
            </a:r>
            <a:r>
              <a:rPr dirty="0" sz="800" spc="-15" i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800" i="1">
                <a:solidFill>
                  <a:srgbClr val="010027"/>
                </a:solidFill>
                <a:latin typeface="Arial"/>
                <a:cs typeface="Arial"/>
              </a:rPr>
              <a:t>a</a:t>
            </a:r>
            <a:r>
              <a:rPr dirty="0" sz="800" spc="-10" i="1">
                <a:solidFill>
                  <a:srgbClr val="010027"/>
                </a:solidFill>
                <a:latin typeface="Arial"/>
                <a:cs typeface="Arial"/>
              </a:rPr>
              <a:t> conversion</a:t>
            </a:r>
            <a:r>
              <a:rPr dirty="0" sz="800" spc="5" i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800" i="1">
                <a:solidFill>
                  <a:srgbClr val="010027"/>
                </a:solidFill>
                <a:latin typeface="Arial"/>
                <a:cs typeface="Arial"/>
              </a:rPr>
              <a:t>rate</a:t>
            </a:r>
            <a:r>
              <a:rPr dirty="0" sz="800" spc="-15" i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800" i="1">
                <a:solidFill>
                  <a:srgbClr val="010027"/>
                </a:solidFill>
                <a:latin typeface="Arial"/>
                <a:cs typeface="Arial"/>
              </a:rPr>
              <a:t>of</a:t>
            </a:r>
            <a:r>
              <a:rPr dirty="0" sz="800" spc="-5" i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800" i="1">
                <a:solidFill>
                  <a:srgbClr val="010027"/>
                </a:solidFill>
                <a:latin typeface="Arial"/>
                <a:cs typeface="Arial"/>
              </a:rPr>
              <a:t>0.94 as</a:t>
            </a:r>
            <a:r>
              <a:rPr dirty="0" sz="800" spc="-10" i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800" i="1">
                <a:solidFill>
                  <a:srgbClr val="010027"/>
                </a:solidFill>
                <a:latin typeface="Arial"/>
                <a:cs typeface="Arial"/>
              </a:rPr>
              <a:t>of</a:t>
            </a:r>
            <a:r>
              <a:rPr dirty="0" sz="800" spc="-5" i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800" spc="-10" i="1">
                <a:solidFill>
                  <a:srgbClr val="010027"/>
                </a:solidFill>
                <a:latin typeface="Arial"/>
                <a:cs typeface="Arial"/>
              </a:rPr>
              <a:t>2/20/23</a:t>
            </a:r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1803126" y="6462776"/>
            <a:ext cx="173355" cy="1854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50" spc="-25">
                <a:solidFill>
                  <a:srgbClr val="03234D"/>
                </a:solidFill>
                <a:latin typeface="Tahoma"/>
                <a:cs typeface="Tahoma"/>
              </a:rPr>
              <a:t>16</a:t>
            </a:r>
            <a:endParaRPr sz="1050">
              <a:latin typeface="Tahoma"/>
              <a:cs typeface="Tahoma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122407" y="291889"/>
            <a:ext cx="1434083" cy="238419"/>
          </a:xfrm>
          <a:prstGeom prst="rect">
            <a:avLst/>
          </a:prstGeom>
        </p:spPr>
      </p:pic>
      <p:grpSp>
        <p:nvGrpSpPr>
          <p:cNvPr id="4" name="object 4" descr=""/>
          <p:cNvGrpSpPr/>
          <p:nvPr/>
        </p:nvGrpSpPr>
        <p:grpSpPr>
          <a:xfrm>
            <a:off x="639698" y="768858"/>
            <a:ext cx="10917555" cy="361950"/>
            <a:chOff x="639698" y="768858"/>
            <a:chExt cx="10917555" cy="361950"/>
          </a:xfrm>
        </p:grpSpPr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9698" y="768858"/>
              <a:ext cx="10917174" cy="19050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77417" y="825627"/>
              <a:ext cx="57150" cy="305181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165592" y="825627"/>
              <a:ext cx="57150" cy="305181"/>
            </a:xfrm>
            <a:prstGeom prst="rect">
              <a:avLst/>
            </a:prstGeom>
          </p:spPr>
        </p:pic>
      </p:grpSp>
      <p:grpSp>
        <p:nvGrpSpPr>
          <p:cNvPr id="8" name="object 8" descr=""/>
          <p:cNvGrpSpPr/>
          <p:nvPr/>
        </p:nvGrpSpPr>
        <p:grpSpPr>
          <a:xfrm>
            <a:off x="0" y="6496050"/>
            <a:ext cx="12192000" cy="361950"/>
            <a:chOff x="0" y="6496050"/>
            <a:chExt cx="12192000" cy="361950"/>
          </a:xfrm>
        </p:grpSpPr>
        <p:pic>
          <p:nvPicPr>
            <p:cNvPr id="9" name="object 9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6694931"/>
              <a:ext cx="12192000" cy="163068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27887" y="6496050"/>
              <a:ext cx="3054858" cy="361949"/>
            </a:xfrm>
            <a:prstGeom prst="rect">
              <a:avLst/>
            </a:prstGeom>
          </p:spPr>
        </p:pic>
      </p:grpSp>
      <p:sp>
        <p:nvSpPr>
          <p:cNvPr id="11" name="object 11" descr=""/>
          <p:cNvSpPr txBox="1"/>
          <p:nvPr/>
        </p:nvSpPr>
        <p:spPr>
          <a:xfrm>
            <a:off x="2601976" y="6504940"/>
            <a:ext cx="569595" cy="293370"/>
          </a:xfrm>
          <a:prstGeom prst="rect">
            <a:avLst/>
          </a:prstGeom>
        </p:spPr>
        <p:txBody>
          <a:bodyPr wrap="square" lIns="0" tIns="65404" rIns="0" bIns="0" rtlCol="0" vert="horz">
            <a:spAutoFit/>
          </a:bodyPr>
          <a:lstStyle/>
          <a:p>
            <a:pPr marL="41910" marR="30480" indent="-3810">
              <a:lnSpc>
                <a:spcPct val="67100"/>
              </a:lnSpc>
              <a:spcBef>
                <a:spcPts val="515"/>
              </a:spcBef>
            </a:pPr>
            <a:r>
              <a:rPr dirty="0" sz="1050" spc="-10" b="1">
                <a:solidFill>
                  <a:srgbClr val="FFFFFF"/>
                </a:solidFill>
                <a:latin typeface="Calibri"/>
                <a:cs typeface="Calibri"/>
              </a:rPr>
              <a:t>Industry </a:t>
            </a:r>
            <a:r>
              <a:rPr dirty="0" baseline="-21164" sz="1575" spc="-315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050" spc="-210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baseline="-21164" sz="1575" spc="-315" b="1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dirty="0" sz="1050" spc="-210" b="1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dirty="0" baseline="-21164" sz="1575" spc="-315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050" spc="-210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baseline="-21164" sz="1575" spc="-315" b="1">
                <a:solidFill>
                  <a:srgbClr val="FFFFFF"/>
                </a:solidFill>
                <a:latin typeface="Calibri"/>
                <a:cs typeface="Calibri"/>
              </a:rPr>
              <a:t>ly</a:t>
            </a:r>
            <a:r>
              <a:rPr dirty="0" sz="1050" spc="-210" b="1">
                <a:solidFill>
                  <a:srgbClr val="FFFFFF"/>
                </a:solidFill>
                <a:latin typeface="Calibri"/>
                <a:cs typeface="Calibri"/>
              </a:rPr>
              <a:t>ly</a:t>
            </a:r>
            <a:r>
              <a:rPr dirty="0" baseline="-21164" sz="1575" spc="-315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sz="1050" spc="-210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baseline="-21164" sz="1575" spc="-315" b="1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dirty="0" sz="1050" spc="-210" b="1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1041653" y="6504940"/>
            <a:ext cx="657860" cy="293370"/>
          </a:xfrm>
          <a:prstGeom prst="rect">
            <a:avLst/>
          </a:prstGeom>
        </p:spPr>
        <p:txBody>
          <a:bodyPr wrap="square" lIns="0" tIns="65404" rIns="0" bIns="0" rtlCol="0" vert="horz">
            <a:spAutoFit/>
          </a:bodyPr>
          <a:lstStyle/>
          <a:p>
            <a:pPr marL="38735" marR="30480" indent="-1270">
              <a:lnSpc>
                <a:spcPct val="67100"/>
              </a:lnSpc>
              <a:spcBef>
                <a:spcPts val="515"/>
              </a:spcBef>
            </a:pPr>
            <a:r>
              <a:rPr dirty="0" sz="1050" spc="-10" b="1">
                <a:solidFill>
                  <a:srgbClr val="FFFFFF"/>
                </a:solidFill>
                <a:latin typeface="Calibri"/>
                <a:cs typeface="Calibri"/>
              </a:rPr>
              <a:t>Executive </a:t>
            </a:r>
            <a:r>
              <a:rPr dirty="0" baseline="-21164" sz="1575" spc="-427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sz="1050" spc="-285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baseline="-21164" sz="1575" spc="-427" b="1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dirty="0" sz="1050" spc="-285" b="1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dirty="0" baseline="-21164" sz="1575" spc="-427" b="1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dirty="0" sz="1050" spc="-285" b="1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dirty="0" baseline="-21164" sz="1575" spc="-427" b="1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dirty="0" sz="1050" spc="-285" b="1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dirty="0" baseline="-21164" sz="1575" spc="-427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050" spc="-285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baseline="-21164" sz="1575" spc="-427" b="1">
                <a:solidFill>
                  <a:srgbClr val="FFFFFF"/>
                </a:solidFill>
                <a:latin typeface="Calibri"/>
                <a:cs typeface="Calibri"/>
              </a:rPr>
              <a:t>ry</a:t>
            </a:r>
            <a:r>
              <a:rPr dirty="0" sz="1050" spc="-285" b="1">
                <a:solidFill>
                  <a:srgbClr val="FFFFFF"/>
                </a:solidFill>
                <a:latin typeface="Calibri"/>
                <a:cs typeface="Calibri"/>
              </a:rPr>
              <a:t>ry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3" name="object 13" descr=""/>
          <p:cNvSpPr/>
          <p:nvPr/>
        </p:nvSpPr>
        <p:spPr>
          <a:xfrm>
            <a:off x="3679697" y="6496050"/>
            <a:ext cx="1624330" cy="361950"/>
          </a:xfrm>
          <a:custGeom>
            <a:avLst/>
            <a:gdLst/>
            <a:ahLst/>
            <a:cxnLst/>
            <a:rect l="l" t="t" r="r" b="b"/>
            <a:pathLst>
              <a:path w="1624329" h="361950">
                <a:moveTo>
                  <a:pt x="1623822" y="0"/>
                </a:moveTo>
                <a:lnTo>
                  <a:pt x="90424" y="0"/>
                </a:lnTo>
                <a:lnTo>
                  <a:pt x="0" y="361949"/>
                </a:lnTo>
                <a:lnTo>
                  <a:pt x="1533271" y="361949"/>
                </a:lnTo>
                <a:lnTo>
                  <a:pt x="1623822" y="0"/>
                </a:lnTo>
                <a:close/>
              </a:path>
            </a:pathLst>
          </a:custGeom>
          <a:solidFill>
            <a:srgbClr val="2C716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 descr=""/>
          <p:cNvSpPr txBox="1"/>
          <p:nvPr/>
        </p:nvSpPr>
        <p:spPr>
          <a:xfrm>
            <a:off x="4158234" y="6504940"/>
            <a:ext cx="637540" cy="293370"/>
          </a:xfrm>
          <a:prstGeom prst="rect">
            <a:avLst/>
          </a:prstGeom>
        </p:spPr>
        <p:txBody>
          <a:bodyPr wrap="square" lIns="0" tIns="65404" rIns="0" bIns="0" rtlCol="0" vert="horz">
            <a:spAutoFit/>
          </a:bodyPr>
          <a:lstStyle/>
          <a:p>
            <a:pPr marL="38100" marR="30480" indent="33655">
              <a:lnSpc>
                <a:spcPct val="67100"/>
              </a:lnSpc>
              <a:spcBef>
                <a:spcPts val="515"/>
              </a:spcBef>
            </a:pPr>
            <a:r>
              <a:rPr dirty="0" sz="1050" spc="-10" b="1">
                <a:solidFill>
                  <a:srgbClr val="FFFFFF"/>
                </a:solidFill>
                <a:latin typeface="Calibri"/>
                <a:cs typeface="Calibri"/>
              </a:rPr>
              <a:t>Company </a:t>
            </a:r>
            <a:r>
              <a:rPr dirty="0" sz="1050" spc="-484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baseline="-21164" sz="1575" spc="-390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sz="1050" spc="-270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baseline="-21164" sz="1575" spc="-390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sz="1050" spc="-300" b="1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baseline="-21164" sz="1575" spc="-382" b="1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sz="1050" spc="-150" b="1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dirty="0" baseline="-21164" sz="1575" spc="-390" b="1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dirty="0" sz="1050" spc="-270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baseline="-21164" sz="1575" spc="-390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sz="1050" spc="-35" b="1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dirty="0" baseline="-21164" sz="1575" spc="-390" b="1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dirty="0" sz="1050" spc="-300" b="1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baseline="-21164" sz="1575" spc="-382" b="1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sz="1050" spc="-565" b="1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r>
              <a:rPr dirty="0" baseline="-21164" sz="1575" spc="-30" b="1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endParaRPr baseline="-21164" sz="1575">
              <a:latin typeface="Calibri"/>
              <a:cs typeface="Calibri"/>
            </a:endParaRPr>
          </a:p>
        </p:txBody>
      </p:sp>
      <p:pic>
        <p:nvPicPr>
          <p:cNvPr id="15" name="object 15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300471" y="6496050"/>
            <a:ext cx="6297930" cy="361949"/>
          </a:xfrm>
          <a:prstGeom prst="rect">
            <a:avLst/>
          </a:prstGeom>
        </p:spPr>
      </p:pic>
      <p:sp>
        <p:nvSpPr>
          <p:cNvPr id="16" name="object 16" descr=""/>
          <p:cNvSpPr txBox="1"/>
          <p:nvPr/>
        </p:nvSpPr>
        <p:spPr>
          <a:xfrm>
            <a:off x="5769102" y="6504940"/>
            <a:ext cx="647700" cy="293370"/>
          </a:xfrm>
          <a:prstGeom prst="rect">
            <a:avLst/>
          </a:prstGeom>
        </p:spPr>
        <p:txBody>
          <a:bodyPr wrap="square" lIns="0" tIns="65404" rIns="0" bIns="0" rtlCol="0" vert="horz">
            <a:spAutoFit/>
          </a:bodyPr>
          <a:lstStyle/>
          <a:p>
            <a:pPr marL="38100" marR="30480" indent="60960">
              <a:lnSpc>
                <a:spcPct val="67100"/>
              </a:lnSpc>
              <a:spcBef>
                <a:spcPts val="515"/>
              </a:spcBef>
            </a:pPr>
            <a:r>
              <a:rPr dirty="0" sz="1050" spc="-10" b="1">
                <a:solidFill>
                  <a:srgbClr val="FFFFFF"/>
                </a:solidFill>
                <a:latin typeface="Calibri"/>
                <a:cs typeface="Calibri"/>
              </a:rPr>
              <a:t>Financial </a:t>
            </a:r>
            <a:r>
              <a:rPr dirty="0" sz="1050" spc="-250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baseline="-21164" sz="1575" spc="-375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sz="1050" spc="-250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baseline="-21164" sz="1575" spc="-375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sz="1050" spc="-250" b="1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baseline="-21164" sz="1575" spc="-375" b="1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sz="1050" spc="-250" b="1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dirty="0" baseline="-21164" sz="1575" spc="-375" b="1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dirty="0" sz="1050" spc="-250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baseline="-21164" sz="1575" spc="-375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sz="1050" spc="-250" b="1">
                <a:solidFill>
                  <a:srgbClr val="FFFFFF"/>
                </a:solidFill>
                <a:latin typeface="Calibri"/>
                <a:cs typeface="Calibri"/>
              </a:rPr>
              <a:t>ie</a:t>
            </a:r>
            <a:r>
              <a:rPr dirty="0" baseline="-21164" sz="1575" spc="-375" b="1">
                <a:solidFill>
                  <a:srgbClr val="FFFFFF"/>
                </a:solidFill>
                <a:latin typeface="Calibri"/>
                <a:cs typeface="Calibri"/>
              </a:rPr>
              <a:t>ie</a:t>
            </a:r>
            <a:r>
              <a:rPr dirty="0" sz="1050" spc="-250" b="1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r>
              <a:rPr dirty="0" baseline="-21164" sz="1575" spc="-375" b="1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endParaRPr baseline="-21164" sz="1575">
              <a:latin typeface="Calibri"/>
              <a:cs typeface="Calibri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7416545" y="6504940"/>
            <a:ext cx="635635" cy="293370"/>
          </a:xfrm>
          <a:prstGeom prst="rect">
            <a:avLst/>
          </a:prstGeom>
        </p:spPr>
        <p:txBody>
          <a:bodyPr wrap="square" lIns="0" tIns="65404" rIns="0" bIns="0" rtlCol="0" vert="horz">
            <a:spAutoFit/>
          </a:bodyPr>
          <a:lstStyle/>
          <a:p>
            <a:pPr marL="39370" marR="30480" indent="-1905">
              <a:lnSpc>
                <a:spcPct val="67100"/>
              </a:lnSpc>
              <a:spcBef>
                <a:spcPts val="515"/>
              </a:spcBef>
            </a:pPr>
            <a:r>
              <a:rPr dirty="0" sz="1050" spc="-10" b="1">
                <a:solidFill>
                  <a:srgbClr val="FFFFFF"/>
                </a:solidFill>
                <a:latin typeface="Calibri"/>
                <a:cs typeface="Calibri"/>
              </a:rPr>
              <a:t>Feasibility </a:t>
            </a:r>
            <a:r>
              <a:rPr dirty="0" sz="1050" spc="-185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baseline="-21164" sz="1575" spc="-277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050" spc="-185" b="1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dirty="0" baseline="-21164" sz="1575" spc="-277" b="1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dirty="0" sz="1050" spc="-185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baseline="-21164" sz="1575" spc="-277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050" spc="-185" b="1">
                <a:solidFill>
                  <a:srgbClr val="FFFFFF"/>
                </a:solidFill>
                <a:latin typeface="Calibri"/>
                <a:cs typeface="Calibri"/>
              </a:rPr>
              <a:t>ly</a:t>
            </a:r>
            <a:r>
              <a:rPr dirty="0" baseline="-21164" sz="1575" spc="-277" b="1">
                <a:solidFill>
                  <a:srgbClr val="FFFFFF"/>
                </a:solidFill>
                <a:latin typeface="Calibri"/>
                <a:cs typeface="Calibri"/>
              </a:rPr>
              <a:t>ly</a:t>
            </a:r>
            <a:r>
              <a:rPr dirty="0" sz="1050" spc="-185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baseline="-21164" sz="1575" spc="-277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sz="1050" spc="-185" b="1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dirty="0" baseline="-21164" sz="1575" spc="-277" b="1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endParaRPr baseline="-21164" sz="1575">
              <a:latin typeface="Calibri"/>
              <a:cs typeface="Calibri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9007347" y="6504940"/>
            <a:ext cx="696595" cy="293370"/>
          </a:xfrm>
          <a:prstGeom prst="rect">
            <a:avLst/>
          </a:prstGeom>
        </p:spPr>
        <p:txBody>
          <a:bodyPr wrap="square" lIns="0" tIns="65404" rIns="0" bIns="0" rtlCol="0" vert="horz">
            <a:spAutoFit/>
          </a:bodyPr>
          <a:lstStyle/>
          <a:p>
            <a:pPr marL="54610" marR="30480" indent="-17145">
              <a:lnSpc>
                <a:spcPct val="67100"/>
              </a:lnSpc>
              <a:spcBef>
                <a:spcPts val="515"/>
              </a:spcBef>
            </a:pPr>
            <a:r>
              <a:rPr dirty="0" sz="1050" spc="-10" b="1">
                <a:solidFill>
                  <a:srgbClr val="FFFFFF"/>
                </a:solidFill>
                <a:latin typeface="Calibri"/>
                <a:cs typeface="Calibri"/>
              </a:rPr>
              <a:t>Alternative </a:t>
            </a:r>
            <a:r>
              <a:rPr dirty="0" sz="1050" spc="-160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baseline="-21164" sz="1575" spc="-240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sz="1050" spc="-160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baseline="-21164" sz="1575" spc="-240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sz="1050" spc="-160" b="1">
                <a:solidFill>
                  <a:srgbClr val="FFFFFF"/>
                </a:solidFill>
                <a:latin typeface="Calibri"/>
                <a:cs typeface="Calibri"/>
              </a:rPr>
              <a:t>lu</a:t>
            </a:r>
            <a:r>
              <a:rPr dirty="0" baseline="-21164" sz="1575" spc="-240" b="1">
                <a:solidFill>
                  <a:srgbClr val="FFFFFF"/>
                </a:solidFill>
                <a:latin typeface="Calibri"/>
                <a:cs typeface="Calibri"/>
              </a:rPr>
              <a:t>lu</a:t>
            </a:r>
            <a:r>
              <a:rPr dirty="0" sz="1050" spc="-160" b="1">
                <a:solidFill>
                  <a:srgbClr val="FFFFFF"/>
                </a:solidFill>
                <a:latin typeface="Calibri"/>
                <a:cs typeface="Calibri"/>
              </a:rPr>
              <a:t>ti</a:t>
            </a:r>
            <a:r>
              <a:rPr dirty="0" baseline="-21164" sz="1575" spc="-240" b="1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dirty="0" sz="1050" spc="-160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baseline="-21164" sz="1575" spc="-240" b="1">
                <a:solidFill>
                  <a:srgbClr val="FFFFFF"/>
                </a:solidFill>
                <a:latin typeface="Calibri"/>
                <a:cs typeface="Calibri"/>
              </a:rPr>
              <a:t>io</a:t>
            </a:r>
            <a:r>
              <a:rPr dirty="0" sz="1050" spc="-160" b="1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dirty="0" baseline="-21164" sz="1575" spc="-240" b="1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endParaRPr baseline="-21164" sz="1575">
              <a:latin typeface="Calibri"/>
              <a:cs typeface="Calibri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10567161" y="6589521"/>
            <a:ext cx="629285" cy="1854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50" spc="-10" b="1">
                <a:solidFill>
                  <a:srgbClr val="FFFFFF"/>
                </a:solidFill>
                <a:latin typeface="Calibri"/>
                <a:cs typeface="Calibri"/>
              </a:rPr>
              <a:t>Conclusion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743458" y="6323584"/>
            <a:ext cx="3721100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Source:</a:t>
            </a:r>
            <a:r>
              <a:rPr dirty="0" sz="800" spc="-2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(Annual</a:t>
            </a:r>
            <a:r>
              <a:rPr dirty="0" sz="800" spc="-1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Report</a:t>
            </a:r>
            <a:r>
              <a:rPr dirty="0" sz="800" spc="-2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(Siemens,</a:t>
            </a:r>
            <a:r>
              <a:rPr dirty="0" sz="800" spc="-2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2022)),</a:t>
            </a:r>
            <a:r>
              <a:rPr dirty="0" sz="800" spc="-1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(Capital</a:t>
            </a:r>
            <a:r>
              <a:rPr dirty="0" sz="800" spc="-2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Markets</a:t>
            </a:r>
            <a:r>
              <a:rPr dirty="0" sz="800" spc="-3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Day</a:t>
            </a:r>
            <a:r>
              <a:rPr dirty="0" sz="800" spc="-3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(Siemens,</a:t>
            </a:r>
            <a:r>
              <a:rPr dirty="0" sz="800" spc="-2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 spc="-10">
                <a:solidFill>
                  <a:srgbClr val="010027"/>
                </a:solidFill>
                <a:latin typeface="Arial MT"/>
                <a:cs typeface="Arial MT"/>
              </a:rPr>
              <a:t>2021))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21" name="object 21" descr=""/>
          <p:cNvSpPr/>
          <p:nvPr/>
        </p:nvSpPr>
        <p:spPr>
          <a:xfrm>
            <a:off x="5727953" y="4741164"/>
            <a:ext cx="2265045" cy="1580515"/>
          </a:xfrm>
          <a:custGeom>
            <a:avLst/>
            <a:gdLst/>
            <a:ahLst/>
            <a:cxnLst/>
            <a:rect l="l" t="t" r="r" b="b"/>
            <a:pathLst>
              <a:path w="2265045" h="1580514">
                <a:moveTo>
                  <a:pt x="0" y="1580388"/>
                </a:moveTo>
                <a:lnTo>
                  <a:pt x="2264664" y="1580388"/>
                </a:lnTo>
                <a:lnTo>
                  <a:pt x="2264664" y="0"/>
                </a:lnTo>
                <a:lnTo>
                  <a:pt x="0" y="0"/>
                </a:lnTo>
                <a:lnTo>
                  <a:pt x="0" y="1580388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 descr=""/>
          <p:cNvSpPr txBox="1"/>
          <p:nvPr/>
        </p:nvSpPr>
        <p:spPr>
          <a:xfrm>
            <a:off x="784605" y="874268"/>
            <a:ext cx="3647440" cy="2387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400" spc="-10" b="1">
                <a:solidFill>
                  <a:srgbClr val="03234D"/>
                </a:solidFill>
                <a:latin typeface="Arial"/>
                <a:cs typeface="Arial"/>
              </a:rPr>
              <a:t>Re-</a:t>
            </a:r>
            <a:r>
              <a:rPr dirty="0" sz="1400" b="1">
                <a:solidFill>
                  <a:srgbClr val="03234D"/>
                </a:solidFill>
                <a:latin typeface="Arial"/>
                <a:cs typeface="Arial"/>
              </a:rPr>
              <a:t>imagining</a:t>
            </a:r>
            <a:r>
              <a:rPr dirty="0" sz="1400" spc="-35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3234D"/>
                </a:solidFill>
                <a:latin typeface="Arial"/>
                <a:cs typeface="Arial"/>
              </a:rPr>
              <a:t>the</a:t>
            </a:r>
            <a:r>
              <a:rPr dirty="0" sz="1400" spc="-25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3234D"/>
                </a:solidFill>
                <a:latin typeface="Arial"/>
                <a:cs typeface="Arial"/>
              </a:rPr>
              <a:t>oldest</a:t>
            </a:r>
            <a:r>
              <a:rPr dirty="0" sz="1400" spc="-30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3234D"/>
                </a:solidFill>
                <a:latin typeface="Arial"/>
                <a:cs typeface="Arial"/>
              </a:rPr>
              <a:t>mass</a:t>
            </a:r>
            <a:r>
              <a:rPr dirty="0" sz="1400" spc="-20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3234D"/>
                </a:solidFill>
                <a:latin typeface="Arial"/>
                <a:cs typeface="Arial"/>
              </a:rPr>
              <a:t>transit</a:t>
            </a:r>
            <a:r>
              <a:rPr dirty="0" sz="1400" spc="-35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400" spc="-20" b="1">
                <a:solidFill>
                  <a:srgbClr val="03234D"/>
                </a:solidFill>
                <a:latin typeface="Arial"/>
                <a:cs typeface="Arial"/>
              </a:rPr>
              <a:t>mode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23" name="object 23" descr=""/>
          <p:cNvGrpSpPr/>
          <p:nvPr/>
        </p:nvGrpSpPr>
        <p:grpSpPr>
          <a:xfrm>
            <a:off x="677418" y="1476755"/>
            <a:ext cx="1616710" cy="3219450"/>
            <a:chOff x="677418" y="1476755"/>
            <a:chExt cx="1616710" cy="3219450"/>
          </a:xfrm>
        </p:grpSpPr>
        <p:pic>
          <p:nvPicPr>
            <p:cNvPr id="24" name="object 24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77418" y="4391025"/>
              <a:ext cx="57150" cy="305181"/>
            </a:xfrm>
            <a:prstGeom prst="rect">
              <a:avLst/>
            </a:prstGeom>
          </p:spPr>
        </p:pic>
        <p:sp>
          <p:nvSpPr>
            <p:cNvPr id="25" name="object 25" descr=""/>
            <p:cNvSpPr/>
            <p:nvPr/>
          </p:nvSpPr>
          <p:spPr>
            <a:xfrm>
              <a:off x="679704" y="1497329"/>
              <a:ext cx="1614170" cy="2132330"/>
            </a:xfrm>
            <a:custGeom>
              <a:avLst/>
              <a:gdLst/>
              <a:ahLst/>
              <a:cxnLst/>
              <a:rect l="l" t="t" r="r" b="b"/>
              <a:pathLst>
                <a:path w="1614170" h="2132329">
                  <a:moveTo>
                    <a:pt x="1613915" y="0"/>
                  </a:moveTo>
                  <a:lnTo>
                    <a:pt x="0" y="0"/>
                  </a:lnTo>
                  <a:lnTo>
                    <a:pt x="0" y="2132076"/>
                  </a:lnTo>
                  <a:lnTo>
                    <a:pt x="1613915" y="2132076"/>
                  </a:lnTo>
                  <a:lnTo>
                    <a:pt x="1613915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6" name="object 2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72540" y="1476755"/>
              <a:ext cx="480059" cy="479298"/>
            </a:xfrm>
            <a:prstGeom prst="rect">
              <a:avLst/>
            </a:prstGeom>
          </p:spPr>
        </p:pic>
      </p:grpSp>
      <p:sp>
        <p:nvSpPr>
          <p:cNvPr id="27" name="object 27" descr=""/>
          <p:cNvSpPr txBox="1"/>
          <p:nvPr/>
        </p:nvSpPr>
        <p:spPr>
          <a:xfrm>
            <a:off x="784605" y="4419091"/>
            <a:ext cx="3272154" cy="2387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400" b="1">
                <a:solidFill>
                  <a:srgbClr val="03234D"/>
                </a:solidFill>
                <a:latin typeface="Arial"/>
                <a:cs typeface="Arial"/>
              </a:rPr>
              <a:t>Offerings</a:t>
            </a:r>
            <a:r>
              <a:rPr dirty="0" sz="1400" spc="-35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3234D"/>
                </a:solidFill>
                <a:latin typeface="Arial"/>
                <a:cs typeface="Arial"/>
              </a:rPr>
              <a:t>in</a:t>
            </a:r>
            <a:r>
              <a:rPr dirty="0" sz="1400" spc="-20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3234D"/>
                </a:solidFill>
                <a:latin typeface="Arial"/>
                <a:cs typeface="Arial"/>
              </a:rPr>
              <a:t>mobility</a:t>
            </a:r>
            <a:r>
              <a:rPr dirty="0" sz="1400" spc="-30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3234D"/>
                </a:solidFill>
                <a:latin typeface="Arial"/>
                <a:cs typeface="Arial"/>
              </a:rPr>
              <a:t>for</a:t>
            </a:r>
            <a:r>
              <a:rPr dirty="0" sz="1400" spc="-20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3234D"/>
                </a:solidFill>
                <a:latin typeface="Arial"/>
                <a:cs typeface="Arial"/>
              </a:rPr>
              <a:t>the</a:t>
            </a:r>
            <a:r>
              <a:rPr dirty="0" sz="1400" spc="-20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3234D"/>
                </a:solidFill>
                <a:latin typeface="Arial"/>
                <a:cs typeface="Arial"/>
              </a:rPr>
              <a:t>digital</a:t>
            </a:r>
            <a:r>
              <a:rPr dirty="0" sz="1400" spc="-30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400" spc="-25" b="1">
                <a:solidFill>
                  <a:srgbClr val="03234D"/>
                </a:solidFill>
                <a:latin typeface="Arial"/>
                <a:cs typeface="Arial"/>
              </a:rPr>
              <a:t>age</a:t>
            </a:r>
            <a:endParaRPr sz="1400">
              <a:latin typeface="Arial"/>
              <a:cs typeface="Arial"/>
            </a:endParaRPr>
          </a:p>
        </p:txBody>
      </p:sp>
      <p:sp>
        <p:nvSpPr>
          <p:cNvPr id="28" name="object 28" descr=""/>
          <p:cNvSpPr txBox="1"/>
          <p:nvPr/>
        </p:nvSpPr>
        <p:spPr>
          <a:xfrm>
            <a:off x="740663" y="4741164"/>
            <a:ext cx="4987290" cy="1580515"/>
          </a:xfrm>
          <a:prstGeom prst="rect">
            <a:avLst/>
          </a:prstGeom>
          <a:solidFill>
            <a:srgbClr val="F1F1F1"/>
          </a:solidFill>
        </p:spPr>
        <p:txBody>
          <a:bodyPr wrap="square" lIns="0" tIns="107314" rIns="0" bIns="0" rtlCol="0" vert="horz">
            <a:spAutoFit/>
          </a:bodyPr>
          <a:lstStyle/>
          <a:p>
            <a:pPr marL="56515">
              <a:lnSpc>
                <a:spcPct val="100000"/>
              </a:lnSpc>
              <a:spcBef>
                <a:spcPts val="844"/>
              </a:spcBef>
            </a:pPr>
            <a:r>
              <a:rPr dirty="0" sz="1000" b="1">
                <a:solidFill>
                  <a:srgbClr val="03234D"/>
                </a:solidFill>
                <a:latin typeface="Arial"/>
                <a:cs typeface="Arial"/>
              </a:rPr>
              <a:t>Expanding</a:t>
            </a:r>
            <a:r>
              <a:rPr dirty="0" sz="1000" spc="-45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000" b="1">
                <a:solidFill>
                  <a:srgbClr val="03234D"/>
                </a:solidFill>
                <a:latin typeface="Arial"/>
                <a:cs typeface="Arial"/>
              </a:rPr>
              <a:t>digital</a:t>
            </a:r>
            <a:r>
              <a:rPr dirty="0" sz="1000" spc="-35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000" b="1">
                <a:solidFill>
                  <a:srgbClr val="03234D"/>
                </a:solidFill>
                <a:latin typeface="Arial"/>
                <a:cs typeface="Arial"/>
              </a:rPr>
              <a:t>offerings</a:t>
            </a:r>
            <a:r>
              <a:rPr dirty="0" sz="1000" spc="-35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000" b="1">
                <a:solidFill>
                  <a:srgbClr val="03234D"/>
                </a:solidFill>
                <a:latin typeface="Arial"/>
                <a:cs typeface="Arial"/>
              </a:rPr>
              <a:t>to</a:t>
            </a:r>
            <a:r>
              <a:rPr dirty="0" sz="1000" spc="-20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000" b="1">
                <a:solidFill>
                  <a:srgbClr val="03234D"/>
                </a:solidFill>
                <a:latin typeface="Arial"/>
                <a:cs typeface="Arial"/>
              </a:rPr>
              <a:t>make</a:t>
            </a:r>
            <a:r>
              <a:rPr dirty="0" sz="1000" spc="-40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000" b="1">
                <a:solidFill>
                  <a:srgbClr val="03234D"/>
                </a:solidFill>
                <a:latin typeface="Arial"/>
                <a:cs typeface="Arial"/>
              </a:rPr>
              <a:t>smart</a:t>
            </a:r>
            <a:r>
              <a:rPr dirty="0" sz="1000" spc="-40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000" b="1">
                <a:solidFill>
                  <a:srgbClr val="03234D"/>
                </a:solidFill>
                <a:latin typeface="Arial"/>
                <a:cs typeface="Arial"/>
              </a:rPr>
              <a:t>transit</a:t>
            </a:r>
            <a:r>
              <a:rPr dirty="0" sz="1000" spc="-30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000" spc="-10" b="1">
                <a:solidFill>
                  <a:srgbClr val="03234D"/>
                </a:solidFill>
                <a:latin typeface="Arial"/>
                <a:cs typeface="Arial"/>
              </a:rPr>
              <a:t>systems</a:t>
            </a:r>
            <a:endParaRPr sz="1000">
              <a:latin typeface="Arial"/>
              <a:cs typeface="Arial"/>
            </a:endParaRPr>
          </a:p>
          <a:p>
            <a:pPr marL="227965" marR="86360" indent="-171450">
              <a:lnSpc>
                <a:spcPct val="100000"/>
              </a:lnSpc>
              <a:buClr>
                <a:srgbClr val="009C9B"/>
              </a:buClr>
              <a:buFont typeface="Wingdings"/>
              <a:buChar char=""/>
              <a:tabLst>
                <a:tab pos="227965" algn="l"/>
              </a:tabLst>
            </a:pP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Mobility’s</a:t>
            </a:r>
            <a:r>
              <a:rPr dirty="0" sz="100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software</a:t>
            </a:r>
            <a:r>
              <a:rPr dirty="0" sz="1000" spc="-3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business</a:t>
            </a:r>
            <a:r>
              <a:rPr dirty="0" sz="1000" spc="-3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offers</a:t>
            </a:r>
            <a:r>
              <a:rPr dirty="0" sz="100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Intermodal</a:t>
            </a:r>
            <a:r>
              <a:rPr dirty="0" sz="100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 spc="-10">
                <a:solidFill>
                  <a:srgbClr val="03234D"/>
                </a:solidFill>
                <a:latin typeface="Arial MT"/>
                <a:cs typeface="Arial MT"/>
              </a:rPr>
              <a:t>solutions,</a:t>
            </a:r>
            <a:r>
              <a:rPr dirty="0" sz="1000" spc="-3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including</a:t>
            </a:r>
            <a:r>
              <a:rPr dirty="0" sz="1000" spc="-3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platforms</a:t>
            </a:r>
            <a:r>
              <a:rPr dirty="0" sz="100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for</a:t>
            </a:r>
            <a:r>
              <a:rPr dirty="0" sz="100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 spc="-10">
                <a:solidFill>
                  <a:srgbClr val="03234D"/>
                </a:solidFill>
                <a:latin typeface="Arial MT"/>
                <a:cs typeface="Arial MT"/>
              </a:rPr>
              <a:t>fleet management,</a:t>
            </a:r>
            <a:r>
              <a:rPr dirty="0" sz="100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route</a:t>
            </a:r>
            <a:r>
              <a:rPr dirty="0" sz="100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planning,</a:t>
            </a:r>
            <a:r>
              <a:rPr dirty="0" sz="100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ticketing</a:t>
            </a:r>
            <a:r>
              <a:rPr dirty="0" sz="100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and</a:t>
            </a:r>
            <a:r>
              <a:rPr dirty="0" sz="1000" spc="-1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payment</a:t>
            </a:r>
            <a:r>
              <a:rPr dirty="0" sz="100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 spc="-10">
                <a:solidFill>
                  <a:srgbClr val="03234D"/>
                </a:solidFill>
                <a:latin typeface="Arial MT"/>
                <a:cs typeface="Arial MT"/>
              </a:rPr>
              <a:t>solutions,</a:t>
            </a:r>
            <a:r>
              <a:rPr dirty="0" sz="100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and</a:t>
            </a:r>
            <a:r>
              <a:rPr dirty="0" sz="100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data</a:t>
            </a:r>
            <a:r>
              <a:rPr dirty="0" sz="100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 spc="-10">
                <a:solidFill>
                  <a:srgbClr val="03234D"/>
                </a:solidFill>
                <a:latin typeface="Arial MT"/>
                <a:cs typeface="Arial MT"/>
              </a:rPr>
              <a:t>analytics</a:t>
            </a:r>
            <a:endParaRPr sz="1000">
              <a:latin typeface="Arial MT"/>
              <a:cs typeface="Arial MT"/>
            </a:endParaRPr>
          </a:p>
          <a:p>
            <a:pPr marL="56515">
              <a:lnSpc>
                <a:spcPct val="100000"/>
              </a:lnSpc>
            </a:pPr>
            <a:r>
              <a:rPr dirty="0" sz="1000" b="1">
                <a:solidFill>
                  <a:srgbClr val="03234D"/>
                </a:solidFill>
                <a:latin typeface="Arial"/>
                <a:cs typeface="Arial"/>
              </a:rPr>
              <a:t>Growing</a:t>
            </a:r>
            <a:r>
              <a:rPr dirty="0" sz="1000" spc="-35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000" b="1">
                <a:solidFill>
                  <a:srgbClr val="03234D"/>
                </a:solidFill>
                <a:latin typeface="Arial"/>
                <a:cs typeface="Arial"/>
              </a:rPr>
              <a:t>digital</a:t>
            </a:r>
            <a:r>
              <a:rPr dirty="0" sz="1000" spc="-30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000" b="1">
                <a:solidFill>
                  <a:srgbClr val="03234D"/>
                </a:solidFill>
                <a:latin typeface="Arial"/>
                <a:cs typeface="Arial"/>
              </a:rPr>
              <a:t>transit</a:t>
            </a:r>
            <a:r>
              <a:rPr dirty="0" sz="1000" spc="-30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000" b="1">
                <a:solidFill>
                  <a:srgbClr val="03234D"/>
                </a:solidFill>
                <a:latin typeface="Arial"/>
                <a:cs typeface="Arial"/>
              </a:rPr>
              <a:t>Smart</a:t>
            </a:r>
            <a:r>
              <a:rPr dirty="0" sz="1000" spc="-25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000" spc="-10" b="1">
                <a:solidFill>
                  <a:srgbClr val="03234D"/>
                </a:solidFill>
                <a:latin typeface="Arial"/>
                <a:cs typeface="Arial"/>
              </a:rPr>
              <a:t>Infrastructure</a:t>
            </a:r>
            <a:endParaRPr sz="1000">
              <a:latin typeface="Arial"/>
              <a:cs typeface="Arial"/>
            </a:endParaRPr>
          </a:p>
          <a:p>
            <a:pPr marL="227329" indent="-170815">
              <a:lnSpc>
                <a:spcPct val="100000"/>
              </a:lnSpc>
              <a:buClr>
                <a:srgbClr val="009C9B"/>
              </a:buClr>
              <a:buFont typeface="Wingdings"/>
              <a:buChar char=""/>
              <a:tabLst>
                <a:tab pos="227329" algn="l"/>
              </a:tabLst>
            </a:pP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In</a:t>
            </a:r>
            <a:r>
              <a:rPr dirty="0" sz="100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2022</a:t>
            </a:r>
            <a:r>
              <a:rPr dirty="0" sz="1000" spc="-4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Siemens</a:t>
            </a:r>
            <a:r>
              <a:rPr dirty="0" sz="100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Acquired</a:t>
            </a:r>
            <a:r>
              <a:rPr dirty="0" sz="100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Sqills,</a:t>
            </a:r>
            <a:r>
              <a:rPr dirty="0" sz="100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a</a:t>
            </a:r>
            <a:r>
              <a:rPr dirty="0" sz="100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Dutch</a:t>
            </a:r>
            <a:r>
              <a:rPr dirty="0" sz="1000" spc="-3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provider</a:t>
            </a:r>
            <a:r>
              <a:rPr dirty="0" sz="100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of</a:t>
            </a:r>
            <a:r>
              <a:rPr dirty="0" sz="100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 spc="-10">
                <a:solidFill>
                  <a:srgbClr val="03234D"/>
                </a:solidFill>
                <a:latin typeface="Arial MT"/>
                <a:cs typeface="Arial MT"/>
              </a:rPr>
              <a:t>cloud-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based</a:t>
            </a:r>
            <a:r>
              <a:rPr dirty="0" sz="1000" spc="-3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ticketing</a:t>
            </a:r>
            <a:r>
              <a:rPr dirty="0" sz="1000" spc="-4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 spc="-10">
                <a:solidFill>
                  <a:srgbClr val="03234D"/>
                </a:solidFill>
                <a:latin typeface="Arial MT"/>
                <a:cs typeface="Arial MT"/>
              </a:rPr>
              <a:t>software</a:t>
            </a:r>
            <a:endParaRPr sz="1000">
              <a:latin typeface="Arial MT"/>
              <a:cs typeface="Arial MT"/>
            </a:endParaRPr>
          </a:p>
          <a:p>
            <a:pPr marL="227965">
              <a:lnSpc>
                <a:spcPct val="100000"/>
              </a:lnSpc>
            </a:pP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for</a:t>
            </a:r>
            <a:r>
              <a:rPr dirty="0" sz="1000" spc="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public</a:t>
            </a:r>
            <a:r>
              <a:rPr dirty="0" sz="1000" spc="-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 spc="-10">
                <a:solidFill>
                  <a:srgbClr val="03234D"/>
                </a:solidFill>
                <a:latin typeface="Arial MT"/>
                <a:cs typeface="Arial MT"/>
              </a:rPr>
              <a:t>transportation operators</a:t>
            </a:r>
            <a:endParaRPr sz="1000">
              <a:latin typeface="Arial MT"/>
              <a:cs typeface="Arial MT"/>
            </a:endParaRPr>
          </a:p>
          <a:p>
            <a:pPr marL="56515">
              <a:lnSpc>
                <a:spcPct val="100000"/>
              </a:lnSpc>
              <a:spcBef>
                <a:spcPts val="5"/>
              </a:spcBef>
            </a:pPr>
            <a:r>
              <a:rPr dirty="0" sz="1000" b="1">
                <a:solidFill>
                  <a:srgbClr val="03234D"/>
                </a:solidFill>
                <a:latin typeface="Arial"/>
                <a:cs typeface="Arial"/>
              </a:rPr>
              <a:t>Sharpening</a:t>
            </a:r>
            <a:r>
              <a:rPr dirty="0" sz="1000" spc="-35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000" b="1">
                <a:solidFill>
                  <a:srgbClr val="03234D"/>
                </a:solidFill>
                <a:latin typeface="Arial"/>
                <a:cs typeface="Arial"/>
              </a:rPr>
              <a:t>focus</a:t>
            </a:r>
            <a:r>
              <a:rPr dirty="0" sz="1000" spc="-25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000" b="1">
                <a:solidFill>
                  <a:srgbClr val="03234D"/>
                </a:solidFill>
                <a:latin typeface="Arial"/>
                <a:cs typeface="Arial"/>
              </a:rPr>
              <a:t>on</a:t>
            </a:r>
            <a:r>
              <a:rPr dirty="0" sz="1000" spc="-10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000" b="1">
                <a:solidFill>
                  <a:srgbClr val="03234D"/>
                </a:solidFill>
                <a:latin typeface="Arial"/>
                <a:cs typeface="Arial"/>
              </a:rPr>
              <a:t>smart</a:t>
            </a:r>
            <a:r>
              <a:rPr dirty="0" sz="1000" spc="-30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000" b="1">
                <a:solidFill>
                  <a:srgbClr val="03234D"/>
                </a:solidFill>
                <a:latin typeface="Arial"/>
                <a:cs typeface="Arial"/>
              </a:rPr>
              <a:t>public</a:t>
            </a:r>
            <a:r>
              <a:rPr dirty="0" sz="1000" spc="-30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000" b="1">
                <a:solidFill>
                  <a:srgbClr val="03234D"/>
                </a:solidFill>
                <a:latin typeface="Arial"/>
                <a:cs typeface="Arial"/>
              </a:rPr>
              <a:t>rail</a:t>
            </a:r>
            <a:r>
              <a:rPr dirty="0" sz="1000" spc="-30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000" spc="-10" b="1">
                <a:solidFill>
                  <a:srgbClr val="03234D"/>
                </a:solidFill>
                <a:latin typeface="Arial"/>
                <a:cs typeface="Arial"/>
              </a:rPr>
              <a:t>transit</a:t>
            </a:r>
            <a:endParaRPr sz="1000">
              <a:latin typeface="Arial"/>
              <a:cs typeface="Arial"/>
            </a:endParaRPr>
          </a:p>
          <a:p>
            <a:pPr marL="227965" marR="356870" indent="-171450">
              <a:lnSpc>
                <a:spcPct val="100000"/>
              </a:lnSpc>
              <a:buClr>
                <a:srgbClr val="009C9B"/>
              </a:buClr>
              <a:buFont typeface="Wingdings"/>
              <a:buChar char=""/>
              <a:tabLst>
                <a:tab pos="227965" algn="l"/>
              </a:tabLst>
            </a:pP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In</a:t>
            </a:r>
            <a:r>
              <a:rPr dirty="0" sz="100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2022</a:t>
            </a:r>
            <a:r>
              <a:rPr dirty="0" sz="100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Siemens</a:t>
            </a:r>
            <a:r>
              <a:rPr dirty="0" sz="1000" spc="-1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also</a:t>
            </a:r>
            <a:r>
              <a:rPr dirty="0" sz="1000" spc="-1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fully</a:t>
            </a:r>
            <a:r>
              <a:rPr dirty="0" sz="1000" spc="-1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divested</a:t>
            </a:r>
            <a:r>
              <a:rPr dirty="0" sz="100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from Yunex,</a:t>
            </a:r>
            <a:r>
              <a:rPr dirty="0" sz="100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a</a:t>
            </a:r>
            <a:r>
              <a:rPr dirty="0" sz="1000" spc="-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road</a:t>
            </a:r>
            <a:r>
              <a:rPr dirty="0" sz="100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 spc="-10">
                <a:solidFill>
                  <a:srgbClr val="03234D"/>
                </a:solidFill>
                <a:latin typeface="Arial MT"/>
                <a:cs typeface="Arial MT"/>
              </a:rPr>
              <a:t>infrastructure</a:t>
            </a:r>
            <a:r>
              <a:rPr dirty="0" sz="100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 spc="-10">
                <a:solidFill>
                  <a:srgbClr val="03234D"/>
                </a:solidFill>
                <a:latin typeface="Arial MT"/>
                <a:cs typeface="Arial MT"/>
              </a:rPr>
              <a:t>solutions company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29" name="object 29" descr=""/>
          <p:cNvSpPr/>
          <p:nvPr/>
        </p:nvSpPr>
        <p:spPr>
          <a:xfrm>
            <a:off x="679704" y="4741164"/>
            <a:ext cx="60960" cy="1580515"/>
          </a:xfrm>
          <a:custGeom>
            <a:avLst/>
            <a:gdLst/>
            <a:ahLst/>
            <a:cxnLst/>
            <a:rect l="l" t="t" r="r" b="b"/>
            <a:pathLst>
              <a:path w="60959" h="1580514">
                <a:moveTo>
                  <a:pt x="60959" y="0"/>
                </a:moveTo>
                <a:lnTo>
                  <a:pt x="0" y="0"/>
                </a:lnTo>
                <a:lnTo>
                  <a:pt x="0" y="1580388"/>
                </a:lnTo>
                <a:lnTo>
                  <a:pt x="60959" y="1580388"/>
                </a:lnTo>
                <a:lnTo>
                  <a:pt x="60959" y="0"/>
                </a:lnTo>
                <a:close/>
              </a:path>
            </a:pathLst>
          </a:custGeom>
          <a:solidFill>
            <a:srgbClr val="009999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0" name="object 30" descr=""/>
          <p:cNvGrpSpPr/>
          <p:nvPr/>
        </p:nvGrpSpPr>
        <p:grpSpPr>
          <a:xfrm>
            <a:off x="5724905" y="4713732"/>
            <a:ext cx="2212340" cy="1572895"/>
            <a:chOff x="5724905" y="4713732"/>
            <a:chExt cx="2212340" cy="1572895"/>
          </a:xfrm>
        </p:grpSpPr>
        <p:sp>
          <p:nvSpPr>
            <p:cNvPr id="31" name="object 31" descr=""/>
            <p:cNvSpPr/>
            <p:nvPr/>
          </p:nvSpPr>
          <p:spPr>
            <a:xfrm>
              <a:off x="5724905" y="4741164"/>
              <a:ext cx="245110" cy="1545590"/>
            </a:xfrm>
            <a:custGeom>
              <a:avLst/>
              <a:gdLst/>
              <a:ahLst/>
              <a:cxnLst/>
              <a:rect l="l" t="t" r="r" b="b"/>
              <a:pathLst>
                <a:path w="245110" h="1545589">
                  <a:moveTo>
                    <a:pt x="0" y="0"/>
                  </a:moveTo>
                  <a:lnTo>
                    <a:pt x="0" y="1545336"/>
                  </a:lnTo>
                  <a:lnTo>
                    <a:pt x="244602" y="7726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2" name="object 3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284975" y="5221224"/>
              <a:ext cx="1090422" cy="585216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945885" y="5955030"/>
              <a:ext cx="1933193" cy="300989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895593" y="4713732"/>
              <a:ext cx="1016507" cy="518922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892289" y="4734306"/>
              <a:ext cx="1044701" cy="585978"/>
            </a:xfrm>
            <a:prstGeom prst="rect">
              <a:avLst/>
            </a:prstGeom>
          </p:spPr>
        </p:pic>
      </p:grpSp>
      <p:sp>
        <p:nvSpPr>
          <p:cNvPr id="36" name="object 36" descr=""/>
          <p:cNvSpPr txBox="1"/>
          <p:nvPr/>
        </p:nvSpPr>
        <p:spPr>
          <a:xfrm>
            <a:off x="631190" y="519429"/>
            <a:ext cx="628015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010027"/>
                </a:solidFill>
                <a:latin typeface="Arial MT"/>
                <a:cs typeface="Arial MT"/>
              </a:rPr>
              <a:t>Siemens</a:t>
            </a:r>
            <a:r>
              <a:rPr dirty="0" sz="1200" spc="-4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010027"/>
                </a:solidFill>
                <a:latin typeface="Arial MT"/>
                <a:cs typeface="Arial MT"/>
              </a:rPr>
              <a:t>is</a:t>
            </a:r>
            <a:r>
              <a:rPr dirty="0" sz="1200" spc="-2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010027"/>
                </a:solidFill>
                <a:latin typeface="Arial MT"/>
                <a:cs typeface="Arial MT"/>
              </a:rPr>
              <a:t>focused</a:t>
            </a:r>
            <a:r>
              <a:rPr dirty="0" sz="1200" spc="-4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010027"/>
                </a:solidFill>
                <a:latin typeface="Arial MT"/>
                <a:cs typeface="Arial MT"/>
              </a:rPr>
              <a:t>on</a:t>
            </a:r>
            <a:r>
              <a:rPr dirty="0" sz="1200" spc="-2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010027"/>
                </a:solidFill>
                <a:latin typeface="Arial MT"/>
                <a:cs typeface="Arial MT"/>
              </a:rPr>
              <a:t>modernizing</a:t>
            </a:r>
            <a:r>
              <a:rPr dirty="0" sz="1200" spc="-4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010027"/>
                </a:solidFill>
                <a:latin typeface="Arial MT"/>
                <a:cs typeface="Arial MT"/>
              </a:rPr>
              <a:t>their</a:t>
            </a:r>
            <a:r>
              <a:rPr dirty="0" sz="1200" spc="-2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010027"/>
                </a:solidFill>
                <a:latin typeface="Arial MT"/>
                <a:cs typeface="Arial MT"/>
              </a:rPr>
              <a:t>Mobility</a:t>
            </a:r>
            <a:r>
              <a:rPr dirty="0" sz="1200" spc="-3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010027"/>
                </a:solidFill>
                <a:latin typeface="Arial MT"/>
                <a:cs typeface="Arial MT"/>
              </a:rPr>
              <a:t>solutions</a:t>
            </a:r>
            <a:r>
              <a:rPr dirty="0" sz="1200" spc="-3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010027"/>
                </a:solidFill>
                <a:latin typeface="Arial MT"/>
                <a:cs typeface="Arial MT"/>
              </a:rPr>
              <a:t>by</a:t>
            </a:r>
            <a:r>
              <a:rPr dirty="0" sz="1200" spc="-3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010027"/>
                </a:solidFill>
                <a:latin typeface="Arial MT"/>
                <a:cs typeface="Arial MT"/>
              </a:rPr>
              <a:t>enhancing</a:t>
            </a:r>
            <a:r>
              <a:rPr dirty="0" sz="1200" spc="-5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010027"/>
                </a:solidFill>
                <a:latin typeface="Arial MT"/>
                <a:cs typeface="Arial MT"/>
              </a:rPr>
              <a:t>technological</a:t>
            </a:r>
            <a:r>
              <a:rPr dirty="0" sz="1200" spc="-4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010027"/>
                </a:solidFill>
                <a:latin typeface="Arial MT"/>
                <a:cs typeface="Arial MT"/>
              </a:rPr>
              <a:t>inputs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37" name="object 37"/>
          <p:cNvSpPr txBox="1">
            <a:spLocks noGrp="1"/>
          </p:cNvSpPr>
          <p:nvPr>
            <p:ph type="title"/>
          </p:nvPr>
        </p:nvSpPr>
        <p:spPr>
          <a:xfrm>
            <a:off x="624077" y="211836"/>
            <a:ext cx="3437254" cy="3302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009999"/>
                </a:solidFill>
              </a:rPr>
              <a:t>Siemens</a:t>
            </a:r>
            <a:r>
              <a:rPr dirty="0" spc="-45">
                <a:solidFill>
                  <a:srgbClr val="009999"/>
                </a:solidFill>
              </a:rPr>
              <a:t> </a:t>
            </a:r>
            <a:r>
              <a:rPr dirty="0">
                <a:solidFill>
                  <a:srgbClr val="009999"/>
                </a:solidFill>
              </a:rPr>
              <a:t>Overview</a:t>
            </a:r>
            <a:r>
              <a:rPr dirty="0" spc="-60">
                <a:solidFill>
                  <a:srgbClr val="009999"/>
                </a:solidFill>
              </a:rPr>
              <a:t> </a:t>
            </a:r>
            <a:r>
              <a:rPr dirty="0">
                <a:solidFill>
                  <a:srgbClr val="009999"/>
                </a:solidFill>
              </a:rPr>
              <a:t>|</a:t>
            </a:r>
            <a:r>
              <a:rPr dirty="0" spc="-45">
                <a:solidFill>
                  <a:srgbClr val="009999"/>
                </a:solidFill>
              </a:rPr>
              <a:t> </a:t>
            </a:r>
            <a:r>
              <a:rPr dirty="0" spc="-10">
                <a:solidFill>
                  <a:srgbClr val="009999"/>
                </a:solidFill>
              </a:rPr>
              <a:t>Mobility</a:t>
            </a:r>
          </a:p>
        </p:txBody>
      </p:sp>
      <p:grpSp>
        <p:nvGrpSpPr>
          <p:cNvPr id="38" name="object 38" descr=""/>
          <p:cNvGrpSpPr/>
          <p:nvPr/>
        </p:nvGrpSpPr>
        <p:grpSpPr>
          <a:xfrm>
            <a:off x="2349245" y="1497330"/>
            <a:ext cx="1614170" cy="2132330"/>
            <a:chOff x="2349245" y="1497330"/>
            <a:chExt cx="1614170" cy="2132330"/>
          </a:xfrm>
        </p:grpSpPr>
        <p:sp>
          <p:nvSpPr>
            <p:cNvPr id="39" name="object 39" descr=""/>
            <p:cNvSpPr/>
            <p:nvPr/>
          </p:nvSpPr>
          <p:spPr>
            <a:xfrm>
              <a:off x="2349245" y="1497330"/>
              <a:ext cx="1614170" cy="2132330"/>
            </a:xfrm>
            <a:custGeom>
              <a:avLst/>
              <a:gdLst/>
              <a:ahLst/>
              <a:cxnLst/>
              <a:rect l="l" t="t" r="r" b="b"/>
              <a:pathLst>
                <a:path w="1614170" h="2132329">
                  <a:moveTo>
                    <a:pt x="1613916" y="0"/>
                  </a:moveTo>
                  <a:lnTo>
                    <a:pt x="0" y="0"/>
                  </a:lnTo>
                  <a:lnTo>
                    <a:pt x="0" y="2132076"/>
                  </a:lnTo>
                  <a:lnTo>
                    <a:pt x="1613916" y="2132076"/>
                  </a:lnTo>
                  <a:lnTo>
                    <a:pt x="1613916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0" name="object 40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933699" y="1498092"/>
              <a:ext cx="445008" cy="445008"/>
            </a:xfrm>
            <a:prstGeom prst="rect">
              <a:avLst/>
            </a:prstGeom>
          </p:spPr>
        </p:pic>
      </p:grpSp>
      <p:grpSp>
        <p:nvGrpSpPr>
          <p:cNvPr id="41" name="object 41" descr=""/>
          <p:cNvGrpSpPr/>
          <p:nvPr/>
        </p:nvGrpSpPr>
        <p:grpSpPr>
          <a:xfrm>
            <a:off x="4018788" y="1497330"/>
            <a:ext cx="1614170" cy="2132330"/>
            <a:chOff x="4018788" y="1497330"/>
            <a:chExt cx="1614170" cy="2132330"/>
          </a:xfrm>
        </p:grpSpPr>
        <p:sp>
          <p:nvSpPr>
            <p:cNvPr id="42" name="object 42" descr=""/>
            <p:cNvSpPr/>
            <p:nvPr/>
          </p:nvSpPr>
          <p:spPr>
            <a:xfrm>
              <a:off x="4018788" y="1497330"/>
              <a:ext cx="1614170" cy="2132330"/>
            </a:xfrm>
            <a:custGeom>
              <a:avLst/>
              <a:gdLst/>
              <a:ahLst/>
              <a:cxnLst/>
              <a:rect l="l" t="t" r="r" b="b"/>
              <a:pathLst>
                <a:path w="1614170" h="2132329">
                  <a:moveTo>
                    <a:pt x="1613915" y="0"/>
                  </a:moveTo>
                  <a:lnTo>
                    <a:pt x="0" y="0"/>
                  </a:lnTo>
                  <a:lnTo>
                    <a:pt x="0" y="2132076"/>
                  </a:lnTo>
                  <a:lnTo>
                    <a:pt x="1613915" y="2132076"/>
                  </a:lnTo>
                  <a:lnTo>
                    <a:pt x="1613915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3" name="object 43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632198" y="1525524"/>
              <a:ext cx="387096" cy="387858"/>
            </a:xfrm>
            <a:prstGeom prst="rect">
              <a:avLst/>
            </a:prstGeom>
          </p:spPr>
        </p:pic>
      </p:grpSp>
      <p:graphicFrame>
        <p:nvGraphicFramePr>
          <p:cNvPr id="44" name="object 44" descr=""/>
          <p:cNvGraphicFramePr>
            <a:graphicFrameLocks noGrp="1"/>
          </p:cNvGraphicFramePr>
          <p:nvPr/>
        </p:nvGraphicFramePr>
        <p:xfrm>
          <a:off x="679704" y="1234439"/>
          <a:ext cx="6699250" cy="23939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41475"/>
                <a:gridCol w="1669414"/>
                <a:gridCol w="1669414"/>
                <a:gridCol w="1641475"/>
              </a:tblGrid>
              <a:tr h="268605">
                <a:tc>
                  <a:txBody>
                    <a:bodyPr/>
                    <a:lstStyle/>
                    <a:p>
                      <a:pPr marL="318135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dirty="0" sz="120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Rolling</a:t>
                      </a:r>
                      <a:r>
                        <a:rPr dirty="0" sz="1200" spc="-3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1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Stock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38100">
                    <a:lnR w="57150">
                      <a:solidFill>
                        <a:srgbClr val="FFFFFF"/>
                      </a:solidFill>
                      <a:prstDash val="solid"/>
                    </a:lnR>
                    <a:solidFill>
                      <a:srgbClr val="009999"/>
                    </a:solidFill>
                  </a:tcPr>
                </a:tc>
                <a:tc>
                  <a:txBody>
                    <a:bodyPr/>
                    <a:lstStyle/>
                    <a:p>
                      <a:pPr marL="177800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dirty="0" sz="120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Rail</a:t>
                      </a:r>
                      <a:r>
                        <a:rPr dirty="0" sz="1200" spc="-2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1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Infrastructure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38100">
                    <a:lnL w="5715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solidFill>
                      <a:srgbClr val="00C2B0"/>
                    </a:solidFill>
                  </a:tcPr>
                </a:tc>
                <a:tc>
                  <a:txBody>
                    <a:bodyPr/>
                    <a:lstStyle/>
                    <a:p>
                      <a:pPr marL="521334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dirty="0" sz="1200" spc="-1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Services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38100">
                    <a:lnL w="5715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solidFill>
                      <a:srgbClr val="00CE9D"/>
                    </a:solidFill>
                  </a:tcPr>
                </a:tc>
                <a:tc>
                  <a:txBody>
                    <a:bodyPr/>
                    <a:lstStyle/>
                    <a:p>
                      <a:pPr marL="544830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dirty="0" sz="1200" spc="-1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Turnkey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38100">
                    <a:lnL w="57150">
                      <a:solidFill>
                        <a:srgbClr val="FFFFFF"/>
                      </a:solidFill>
                      <a:prstDash val="solid"/>
                    </a:lnL>
                    <a:solidFill>
                      <a:srgbClr val="555555"/>
                    </a:solidFill>
                  </a:tcPr>
                </a:tc>
              </a:tr>
              <a:tr h="21253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5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5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endParaRPr sz="1050">
                        <a:latin typeface="Times New Roman"/>
                        <a:cs typeface="Times New Roman"/>
                      </a:endParaRPr>
                    </a:p>
                    <a:p>
                      <a:pPr marL="262890" marR="180340" indent="-171450">
                        <a:lnSpc>
                          <a:spcPct val="100000"/>
                        </a:lnSpc>
                        <a:buClr>
                          <a:srgbClr val="009C9B"/>
                        </a:buClr>
                        <a:buFont typeface="Wingdings"/>
                        <a:buChar char=""/>
                        <a:tabLst>
                          <a:tab pos="262890" algn="l"/>
                        </a:tabLst>
                      </a:pPr>
                      <a:r>
                        <a:rPr dirty="0" sz="1050" spc="-10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Manufactures</a:t>
                      </a:r>
                      <a:r>
                        <a:rPr dirty="0" sz="1050" spc="45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 spc="-10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trains </a:t>
                      </a:r>
                      <a:r>
                        <a:rPr dirty="0" sz="1050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for</a:t>
                      </a:r>
                      <a:r>
                        <a:rPr dirty="0" sz="1050" spc="-35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urban</a:t>
                      </a:r>
                      <a:r>
                        <a:rPr dirty="0" sz="1050" spc="-15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 spc="-25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and </a:t>
                      </a:r>
                      <a:r>
                        <a:rPr dirty="0" sz="1050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regional</a:t>
                      </a:r>
                      <a:r>
                        <a:rPr dirty="0" sz="1050" spc="-50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 spc="-10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transport </a:t>
                      </a:r>
                      <a:r>
                        <a:rPr dirty="0" sz="1050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including</a:t>
                      </a:r>
                      <a:r>
                        <a:rPr dirty="0" sz="1050" spc="-60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 spc="-10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metro </a:t>
                      </a:r>
                      <a:r>
                        <a:rPr dirty="0" sz="1050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systems,</a:t>
                      </a:r>
                      <a:r>
                        <a:rPr dirty="0" sz="1050" spc="-15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trams,</a:t>
                      </a:r>
                      <a:r>
                        <a:rPr dirty="0" sz="1050" spc="-15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 spc="-25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and </a:t>
                      </a:r>
                      <a:r>
                        <a:rPr dirty="0" sz="1050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light</a:t>
                      </a:r>
                      <a:r>
                        <a:rPr dirty="0" sz="1050" spc="-15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 spc="-20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rail</a:t>
                      </a:r>
                      <a:endParaRPr sz="1050">
                        <a:latin typeface="Arial MT"/>
                        <a:cs typeface="Arial MT"/>
                      </a:endParaRPr>
                    </a:p>
                    <a:p>
                      <a:pPr marL="262890" marR="128905" indent="-171450">
                        <a:lnSpc>
                          <a:spcPct val="100000"/>
                        </a:lnSpc>
                        <a:spcBef>
                          <a:spcPts val="5"/>
                        </a:spcBef>
                        <a:buClr>
                          <a:srgbClr val="009C9B"/>
                        </a:buClr>
                        <a:buFont typeface="Wingdings"/>
                        <a:buChar char=""/>
                        <a:tabLst>
                          <a:tab pos="262890" algn="l"/>
                        </a:tabLst>
                      </a:pPr>
                      <a:r>
                        <a:rPr dirty="0" sz="1050" spc="-10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Short-distance, </a:t>
                      </a:r>
                      <a:r>
                        <a:rPr dirty="0" sz="1050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regional,</a:t>
                      </a:r>
                      <a:r>
                        <a:rPr dirty="0" sz="1050" spc="-20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and</a:t>
                      </a:r>
                      <a:r>
                        <a:rPr dirty="0" sz="1050" spc="-30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 spc="-10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long- </a:t>
                      </a:r>
                      <a:r>
                        <a:rPr dirty="0" sz="1050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distance</a:t>
                      </a:r>
                      <a:r>
                        <a:rPr dirty="0" sz="1050" spc="-60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rolling</a:t>
                      </a:r>
                      <a:r>
                        <a:rPr dirty="0" sz="1050" spc="-50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 spc="-10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stock</a:t>
                      </a:r>
                      <a:endParaRPr sz="1050">
                        <a:latin typeface="Arial MT"/>
                        <a:cs typeface="Arial MT"/>
                      </a:endParaRPr>
                    </a:p>
                  </a:txBody>
                  <a:tcPr marL="0" marR="0" marB="0" marT="0">
                    <a:lnR w="57150">
                      <a:solidFill>
                        <a:srgbClr val="FFFFFF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5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5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endParaRPr sz="1050">
                        <a:latin typeface="Times New Roman"/>
                        <a:cs typeface="Times New Roman"/>
                      </a:endParaRPr>
                    </a:p>
                    <a:p>
                      <a:pPr marL="290195" indent="-170815">
                        <a:lnSpc>
                          <a:spcPct val="100000"/>
                        </a:lnSpc>
                        <a:buClr>
                          <a:srgbClr val="009C9B"/>
                        </a:buClr>
                        <a:buFont typeface="Wingdings"/>
                        <a:buChar char=""/>
                        <a:tabLst>
                          <a:tab pos="290195" algn="l"/>
                        </a:tabLst>
                      </a:pPr>
                      <a:r>
                        <a:rPr dirty="0" sz="1050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Rail</a:t>
                      </a:r>
                      <a:r>
                        <a:rPr dirty="0" sz="1050" spc="-10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 automation</a:t>
                      </a:r>
                      <a:r>
                        <a:rPr dirty="0" sz="1050" spc="-5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 spc="-25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and</a:t>
                      </a:r>
                      <a:endParaRPr sz="1050">
                        <a:latin typeface="Arial MT"/>
                        <a:cs typeface="Arial MT"/>
                      </a:endParaRPr>
                    </a:p>
                    <a:p>
                      <a:pPr marL="290830">
                        <a:lnSpc>
                          <a:spcPct val="100000"/>
                        </a:lnSpc>
                      </a:pPr>
                      <a:r>
                        <a:rPr dirty="0" sz="1050" spc="-10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solutions</a:t>
                      </a:r>
                      <a:endParaRPr sz="1050">
                        <a:latin typeface="Arial MT"/>
                        <a:cs typeface="Arial MT"/>
                      </a:endParaRPr>
                    </a:p>
                    <a:p>
                      <a:pPr marL="290830" marR="443230" indent="-171450">
                        <a:lnSpc>
                          <a:spcPct val="100000"/>
                        </a:lnSpc>
                        <a:spcBef>
                          <a:spcPts val="5"/>
                        </a:spcBef>
                        <a:buClr>
                          <a:srgbClr val="009C9B"/>
                        </a:buClr>
                        <a:buFont typeface="Wingdings"/>
                        <a:buChar char=""/>
                        <a:tabLst>
                          <a:tab pos="290830" algn="l"/>
                        </a:tabLst>
                      </a:pPr>
                      <a:r>
                        <a:rPr dirty="0" sz="1050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Automatic</a:t>
                      </a:r>
                      <a:r>
                        <a:rPr dirty="0" sz="1050" spc="-50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 spc="-10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train </a:t>
                      </a:r>
                      <a:r>
                        <a:rPr dirty="0" sz="1050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control</a:t>
                      </a:r>
                      <a:r>
                        <a:rPr dirty="0" sz="1050" spc="-60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 spc="-10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systems</a:t>
                      </a:r>
                      <a:endParaRPr sz="1050">
                        <a:latin typeface="Arial MT"/>
                        <a:cs typeface="Arial MT"/>
                      </a:endParaRPr>
                    </a:p>
                    <a:p>
                      <a:pPr marL="290830" marR="308610" indent="-171450">
                        <a:lnSpc>
                          <a:spcPct val="100000"/>
                        </a:lnSpc>
                        <a:buClr>
                          <a:srgbClr val="009C9B"/>
                        </a:buClr>
                        <a:buFont typeface="Wingdings"/>
                        <a:buChar char=""/>
                        <a:tabLst>
                          <a:tab pos="290830" algn="l"/>
                        </a:tabLst>
                      </a:pPr>
                      <a:r>
                        <a:rPr dirty="0" sz="1050" spc="-10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Interlocking </a:t>
                      </a:r>
                      <a:r>
                        <a:rPr dirty="0" sz="1050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operations</a:t>
                      </a:r>
                      <a:r>
                        <a:rPr dirty="0" sz="1050" spc="-40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 spc="-10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control </a:t>
                      </a:r>
                      <a:r>
                        <a:rPr dirty="0" sz="1050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and</a:t>
                      </a:r>
                      <a:r>
                        <a:rPr dirty="0" sz="1050" spc="-20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 spc="-10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telematic systems</a:t>
                      </a:r>
                      <a:endParaRPr sz="1050">
                        <a:latin typeface="Arial MT"/>
                        <a:cs typeface="Arial MT"/>
                      </a:endParaRPr>
                    </a:p>
                    <a:p>
                      <a:pPr marL="290830" marR="567690" indent="-171450">
                        <a:lnSpc>
                          <a:spcPct val="100000"/>
                        </a:lnSpc>
                        <a:buClr>
                          <a:srgbClr val="009C9B"/>
                        </a:buClr>
                        <a:buFont typeface="Wingdings"/>
                        <a:buChar char=""/>
                        <a:tabLst>
                          <a:tab pos="290830" algn="l"/>
                        </a:tabLst>
                      </a:pPr>
                      <a:r>
                        <a:rPr dirty="0" sz="1050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Digital</a:t>
                      </a:r>
                      <a:r>
                        <a:rPr dirty="0" sz="1050" spc="-45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 spc="-10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station solutions</a:t>
                      </a:r>
                      <a:endParaRPr sz="1050">
                        <a:latin typeface="Arial MT"/>
                        <a:cs typeface="Arial MT"/>
                      </a:endParaRPr>
                    </a:p>
                  </a:txBody>
                  <a:tcPr marL="0" marR="0" marB="0" marT="0">
                    <a:lnL w="5715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5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5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endParaRPr sz="1050">
                        <a:latin typeface="Times New Roman"/>
                        <a:cs typeface="Times New Roman"/>
                      </a:endParaRPr>
                    </a:p>
                    <a:p>
                      <a:pPr algn="ctr" marL="170815" marR="226060" indent="-170815">
                        <a:lnSpc>
                          <a:spcPct val="100000"/>
                        </a:lnSpc>
                        <a:buClr>
                          <a:srgbClr val="009C9B"/>
                        </a:buClr>
                        <a:buFont typeface="Wingdings"/>
                        <a:buChar char=""/>
                        <a:tabLst>
                          <a:tab pos="170815" algn="l"/>
                        </a:tabLst>
                      </a:pPr>
                      <a:r>
                        <a:rPr dirty="0" sz="1050" spc="-10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Maintenance</a:t>
                      </a:r>
                      <a:r>
                        <a:rPr dirty="0" sz="1050" spc="15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 spc="-25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and</a:t>
                      </a:r>
                      <a:endParaRPr sz="1050">
                        <a:latin typeface="Arial MT"/>
                        <a:cs typeface="Arial MT"/>
                      </a:endParaRPr>
                    </a:p>
                    <a:p>
                      <a:pPr algn="ctr" marR="203835">
                        <a:lnSpc>
                          <a:spcPct val="100000"/>
                        </a:lnSpc>
                      </a:pPr>
                      <a:r>
                        <a:rPr dirty="0" sz="1050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digital</a:t>
                      </a:r>
                      <a:r>
                        <a:rPr dirty="0" sz="1050" spc="-55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 spc="-10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services</a:t>
                      </a:r>
                      <a:endParaRPr sz="1050">
                        <a:latin typeface="Arial MT"/>
                        <a:cs typeface="Arial MT"/>
                      </a:endParaRPr>
                    </a:p>
                    <a:p>
                      <a:pPr marL="290830" marR="123189" indent="-171450">
                        <a:lnSpc>
                          <a:spcPct val="100000"/>
                        </a:lnSpc>
                        <a:spcBef>
                          <a:spcPts val="5"/>
                        </a:spcBef>
                        <a:buClr>
                          <a:srgbClr val="009C9B"/>
                        </a:buClr>
                        <a:buFont typeface="Wingdings"/>
                        <a:buChar char=""/>
                        <a:tabLst>
                          <a:tab pos="290830" algn="l"/>
                        </a:tabLst>
                      </a:pPr>
                      <a:r>
                        <a:rPr dirty="0" sz="1050" spc="-10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Consulting,</a:t>
                      </a:r>
                      <a:r>
                        <a:rPr dirty="0" sz="1050" spc="35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 spc="-10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planning, financing, construction</a:t>
                      </a:r>
                      <a:endParaRPr sz="1050">
                        <a:latin typeface="Arial MT"/>
                        <a:cs typeface="Arial MT"/>
                      </a:endParaRPr>
                    </a:p>
                    <a:p>
                      <a:pPr marL="290830" marR="138430" indent="-171450">
                        <a:lnSpc>
                          <a:spcPct val="100000"/>
                        </a:lnSpc>
                        <a:buClr>
                          <a:srgbClr val="009C9B"/>
                        </a:buClr>
                        <a:buFont typeface="Wingdings"/>
                        <a:buChar char=""/>
                        <a:tabLst>
                          <a:tab pos="290830" algn="l"/>
                        </a:tabLst>
                      </a:pPr>
                      <a:r>
                        <a:rPr dirty="0" sz="1050" b="1">
                          <a:solidFill>
                            <a:srgbClr val="03234D"/>
                          </a:solidFill>
                          <a:latin typeface="Arial"/>
                          <a:cs typeface="Arial"/>
                        </a:rPr>
                        <a:t>Railigent</a:t>
                      </a:r>
                      <a:r>
                        <a:rPr dirty="0" sz="1050" spc="-25" b="1">
                          <a:solidFill>
                            <a:srgbClr val="03234D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50" b="1">
                          <a:solidFill>
                            <a:srgbClr val="03234D"/>
                          </a:solidFill>
                          <a:latin typeface="Arial"/>
                          <a:cs typeface="Arial"/>
                        </a:rPr>
                        <a:t>X</a:t>
                      </a:r>
                      <a:r>
                        <a:rPr dirty="0" sz="1050" spc="-15" b="1">
                          <a:solidFill>
                            <a:srgbClr val="03234D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50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–</a:t>
                      </a:r>
                      <a:r>
                        <a:rPr dirty="0" sz="1050" spc="-5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 spc="-20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open </a:t>
                      </a:r>
                      <a:r>
                        <a:rPr dirty="0" sz="1050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application</a:t>
                      </a:r>
                      <a:r>
                        <a:rPr dirty="0" sz="1050" spc="-50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 spc="-10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suite </a:t>
                      </a:r>
                      <a:r>
                        <a:rPr dirty="0" sz="1050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leverages</a:t>
                      </a:r>
                      <a:r>
                        <a:rPr dirty="0" sz="1050" spc="-10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IoT</a:t>
                      </a:r>
                      <a:r>
                        <a:rPr dirty="0" sz="1050" spc="-40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and</a:t>
                      </a:r>
                      <a:r>
                        <a:rPr dirty="0" sz="1050" spc="-15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 spc="-25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AI </a:t>
                      </a:r>
                      <a:r>
                        <a:rPr dirty="0" sz="1050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for</a:t>
                      </a:r>
                      <a:r>
                        <a:rPr dirty="0" sz="1050" spc="-30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rail</a:t>
                      </a:r>
                      <a:r>
                        <a:rPr dirty="0" sz="1050" spc="-10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 spc="-20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asset </a:t>
                      </a:r>
                      <a:r>
                        <a:rPr dirty="0" sz="1050" spc="-10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management</a:t>
                      </a:r>
                      <a:endParaRPr sz="1050">
                        <a:latin typeface="Arial MT"/>
                        <a:cs typeface="Arial MT"/>
                      </a:endParaRPr>
                    </a:p>
                  </a:txBody>
                  <a:tcPr marL="0" marR="0" marB="0" marT="0">
                    <a:lnL w="5715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5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5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endParaRPr sz="1050">
                        <a:latin typeface="Times New Roman"/>
                        <a:cs typeface="Times New Roman"/>
                      </a:endParaRPr>
                    </a:p>
                    <a:p>
                      <a:pPr marL="290830" marR="89535" indent="-171450">
                        <a:lnSpc>
                          <a:spcPct val="100000"/>
                        </a:lnSpc>
                        <a:buClr>
                          <a:srgbClr val="009C9B"/>
                        </a:buClr>
                        <a:buFont typeface="Wingdings"/>
                        <a:buChar char=""/>
                        <a:tabLst>
                          <a:tab pos="290830" algn="l"/>
                        </a:tabLst>
                      </a:pPr>
                      <a:r>
                        <a:rPr dirty="0" sz="1050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Bundles</a:t>
                      </a:r>
                      <a:r>
                        <a:rPr dirty="0" sz="1050" spc="-50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 spc="-10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consulting, planning, </a:t>
                      </a:r>
                      <a:r>
                        <a:rPr dirty="0" sz="1050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construction,</a:t>
                      </a:r>
                      <a:r>
                        <a:rPr dirty="0" sz="1050" spc="-65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 spc="-10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service, </a:t>
                      </a:r>
                      <a:r>
                        <a:rPr dirty="0" sz="1050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and</a:t>
                      </a:r>
                      <a:r>
                        <a:rPr dirty="0" sz="1050" spc="-45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operation</a:t>
                      </a:r>
                      <a:r>
                        <a:rPr dirty="0" sz="1050" spc="-35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 spc="-25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or </a:t>
                      </a:r>
                      <a:r>
                        <a:rPr dirty="0" sz="1050" spc="-10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complete</a:t>
                      </a:r>
                      <a:r>
                        <a:rPr dirty="0" sz="1050" spc="5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 spc="-10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mobility systems</a:t>
                      </a:r>
                      <a:endParaRPr sz="1050">
                        <a:latin typeface="Arial MT"/>
                        <a:cs typeface="Arial MT"/>
                      </a:endParaRPr>
                    </a:p>
                    <a:p>
                      <a:pPr marL="290830" marR="133350" indent="-171450">
                        <a:lnSpc>
                          <a:spcPct val="100000"/>
                        </a:lnSpc>
                        <a:spcBef>
                          <a:spcPts val="5"/>
                        </a:spcBef>
                        <a:buClr>
                          <a:srgbClr val="009C9B"/>
                        </a:buClr>
                        <a:buFont typeface="Wingdings"/>
                        <a:buChar char=""/>
                        <a:tabLst>
                          <a:tab pos="290830" algn="l"/>
                        </a:tabLst>
                      </a:pPr>
                      <a:r>
                        <a:rPr dirty="0" sz="1050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Complete</a:t>
                      </a:r>
                      <a:r>
                        <a:rPr dirty="0" sz="1050" spc="-70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 spc="-20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rail </a:t>
                      </a:r>
                      <a:r>
                        <a:rPr dirty="0" sz="1050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solutions</a:t>
                      </a:r>
                      <a:r>
                        <a:rPr dirty="0" sz="1050" spc="-60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 spc="-10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integrating </a:t>
                      </a:r>
                      <a:r>
                        <a:rPr dirty="0" sz="1050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the</a:t>
                      </a:r>
                      <a:r>
                        <a:rPr dirty="0" sz="1050" spc="-40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entire</a:t>
                      </a:r>
                      <a:r>
                        <a:rPr dirty="0" sz="1050" spc="-40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 spc="-20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rail </a:t>
                      </a:r>
                      <a:r>
                        <a:rPr dirty="0" sz="1050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portfolio</a:t>
                      </a:r>
                      <a:r>
                        <a:rPr dirty="0" sz="1050" spc="-45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and</a:t>
                      </a:r>
                      <a:r>
                        <a:rPr dirty="0" sz="1050" spc="-45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 spc="-10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beyond</a:t>
                      </a:r>
                      <a:endParaRPr sz="1050">
                        <a:latin typeface="Arial MT"/>
                        <a:cs typeface="Arial MT"/>
                      </a:endParaRPr>
                    </a:p>
                  </a:txBody>
                  <a:tcPr marL="0" marR="0" marB="0" marT="0">
                    <a:lnL w="57150">
                      <a:solidFill>
                        <a:srgbClr val="FFFFFF"/>
                      </a:solidFill>
                      <a:prstDash val="solid"/>
                    </a:lnL>
                    <a:solidFill>
                      <a:srgbClr val="E7E6E6"/>
                    </a:solidFill>
                  </a:tcPr>
                </a:tc>
              </a:tr>
            </a:tbl>
          </a:graphicData>
        </a:graphic>
      </p:graphicFrame>
      <p:sp>
        <p:nvSpPr>
          <p:cNvPr id="45" name="object 45" descr=""/>
          <p:cNvSpPr/>
          <p:nvPr/>
        </p:nvSpPr>
        <p:spPr>
          <a:xfrm>
            <a:off x="994028" y="1935098"/>
            <a:ext cx="1038225" cy="0"/>
          </a:xfrm>
          <a:custGeom>
            <a:avLst/>
            <a:gdLst/>
            <a:ahLst/>
            <a:cxnLst/>
            <a:rect l="l" t="t" r="r" b="b"/>
            <a:pathLst>
              <a:path w="1038225" h="0">
                <a:moveTo>
                  <a:pt x="0" y="0"/>
                </a:moveTo>
                <a:lnTo>
                  <a:pt x="1038225" y="0"/>
                </a:lnTo>
              </a:path>
            </a:pathLst>
          </a:custGeom>
          <a:ln w="19050">
            <a:solidFill>
              <a:srgbClr val="0099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" name="object 46" descr=""/>
          <p:cNvSpPr/>
          <p:nvPr/>
        </p:nvSpPr>
        <p:spPr>
          <a:xfrm>
            <a:off x="2637663" y="1935098"/>
            <a:ext cx="1038225" cy="0"/>
          </a:xfrm>
          <a:custGeom>
            <a:avLst/>
            <a:gdLst/>
            <a:ahLst/>
            <a:cxnLst/>
            <a:rect l="l" t="t" r="r" b="b"/>
            <a:pathLst>
              <a:path w="1038225" h="0">
                <a:moveTo>
                  <a:pt x="0" y="0"/>
                </a:moveTo>
                <a:lnTo>
                  <a:pt x="1038225" y="0"/>
                </a:lnTo>
              </a:path>
            </a:pathLst>
          </a:custGeom>
          <a:ln w="19050">
            <a:solidFill>
              <a:srgbClr val="00C2B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7" name="object 47" descr=""/>
          <p:cNvSpPr/>
          <p:nvPr/>
        </p:nvSpPr>
        <p:spPr>
          <a:xfrm>
            <a:off x="4307204" y="1935098"/>
            <a:ext cx="1038225" cy="0"/>
          </a:xfrm>
          <a:custGeom>
            <a:avLst/>
            <a:gdLst/>
            <a:ahLst/>
            <a:cxnLst/>
            <a:rect l="l" t="t" r="r" b="b"/>
            <a:pathLst>
              <a:path w="1038225" h="0">
                <a:moveTo>
                  <a:pt x="0" y="0"/>
                </a:moveTo>
                <a:lnTo>
                  <a:pt x="1038225" y="0"/>
                </a:lnTo>
              </a:path>
            </a:pathLst>
          </a:custGeom>
          <a:ln w="19050">
            <a:solidFill>
              <a:srgbClr val="00CE9D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48" name="object 48" descr=""/>
          <p:cNvGrpSpPr/>
          <p:nvPr/>
        </p:nvGrpSpPr>
        <p:grpSpPr>
          <a:xfrm>
            <a:off x="5976746" y="1540002"/>
            <a:ext cx="1038225" cy="405130"/>
            <a:chOff x="5976746" y="1540002"/>
            <a:chExt cx="1038225" cy="405130"/>
          </a:xfrm>
        </p:grpSpPr>
        <p:sp>
          <p:nvSpPr>
            <p:cNvPr id="49" name="object 49" descr=""/>
            <p:cNvSpPr/>
            <p:nvPr/>
          </p:nvSpPr>
          <p:spPr>
            <a:xfrm>
              <a:off x="5976746" y="1935099"/>
              <a:ext cx="1038225" cy="0"/>
            </a:xfrm>
            <a:custGeom>
              <a:avLst/>
              <a:gdLst/>
              <a:ahLst/>
              <a:cxnLst/>
              <a:rect l="l" t="t" r="r" b="b"/>
              <a:pathLst>
                <a:path w="1038225" h="0">
                  <a:moveTo>
                    <a:pt x="0" y="0"/>
                  </a:moveTo>
                  <a:lnTo>
                    <a:pt x="1038225" y="0"/>
                  </a:lnTo>
                </a:path>
              </a:pathLst>
            </a:custGeom>
            <a:ln w="19050">
              <a:solidFill>
                <a:srgbClr val="555555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0" name="object 50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316217" y="1540002"/>
              <a:ext cx="358139" cy="358139"/>
            </a:xfrm>
            <a:prstGeom prst="rect">
              <a:avLst/>
            </a:prstGeom>
          </p:spPr>
        </p:pic>
      </p:grpSp>
      <p:grpSp>
        <p:nvGrpSpPr>
          <p:cNvPr id="51" name="object 51" descr=""/>
          <p:cNvGrpSpPr/>
          <p:nvPr/>
        </p:nvGrpSpPr>
        <p:grpSpPr>
          <a:xfrm>
            <a:off x="10367200" y="1423416"/>
            <a:ext cx="1166495" cy="1104900"/>
            <a:chOff x="10367200" y="1423416"/>
            <a:chExt cx="1166495" cy="1104900"/>
          </a:xfrm>
        </p:grpSpPr>
        <p:sp>
          <p:nvSpPr>
            <p:cNvPr id="52" name="object 52" descr=""/>
            <p:cNvSpPr/>
            <p:nvPr/>
          </p:nvSpPr>
          <p:spPr>
            <a:xfrm>
              <a:off x="10435590" y="2327910"/>
              <a:ext cx="451484" cy="196215"/>
            </a:xfrm>
            <a:custGeom>
              <a:avLst/>
              <a:gdLst/>
              <a:ahLst/>
              <a:cxnLst/>
              <a:rect l="l" t="t" r="r" b="b"/>
              <a:pathLst>
                <a:path w="451484" h="196214">
                  <a:moveTo>
                    <a:pt x="451103" y="0"/>
                  </a:moveTo>
                  <a:lnTo>
                    <a:pt x="0" y="0"/>
                  </a:lnTo>
                  <a:lnTo>
                    <a:pt x="0" y="195834"/>
                  </a:lnTo>
                  <a:lnTo>
                    <a:pt x="451103" y="195834"/>
                  </a:lnTo>
                  <a:lnTo>
                    <a:pt x="451103" y="0"/>
                  </a:lnTo>
                  <a:close/>
                </a:path>
              </a:pathLst>
            </a:custGeom>
            <a:solidFill>
              <a:srgbClr val="00C2B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 descr=""/>
            <p:cNvSpPr/>
            <p:nvPr/>
          </p:nvSpPr>
          <p:spPr>
            <a:xfrm>
              <a:off x="11013186" y="1936242"/>
              <a:ext cx="452120" cy="588010"/>
            </a:xfrm>
            <a:custGeom>
              <a:avLst/>
              <a:gdLst/>
              <a:ahLst/>
              <a:cxnLst/>
              <a:rect l="l" t="t" r="r" b="b"/>
              <a:pathLst>
                <a:path w="452120" h="588010">
                  <a:moveTo>
                    <a:pt x="451866" y="0"/>
                  </a:moveTo>
                  <a:lnTo>
                    <a:pt x="0" y="0"/>
                  </a:lnTo>
                  <a:lnTo>
                    <a:pt x="0" y="587501"/>
                  </a:lnTo>
                  <a:lnTo>
                    <a:pt x="451866" y="587501"/>
                  </a:lnTo>
                  <a:lnTo>
                    <a:pt x="451866" y="0"/>
                  </a:lnTo>
                  <a:close/>
                </a:path>
              </a:pathLst>
            </a:custGeom>
            <a:solidFill>
              <a:srgbClr val="00999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 descr=""/>
            <p:cNvSpPr/>
            <p:nvPr/>
          </p:nvSpPr>
          <p:spPr>
            <a:xfrm>
              <a:off x="10371963" y="2523363"/>
              <a:ext cx="1156970" cy="0"/>
            </a:xfrm>
            <a:custGeom>
              <a:avLst/>
              <a:gdLst/>
              <a:ahLst/>
              <a:cxnLst/>
              <a:rect l="l" t="t" r="r" b="b"/>
              <a:pathLst>
                <a:path w="1156970" h="0">
                  <a:moveTo>
                    <a:pt x="0" y="0"/>
                  </a:moveTo>
                  <a:lnTo>
                    <a:pt x="1156715" y="0"/>
                  </a:lnTo>
                </a:path>
              </a:pathLst>
            </a:custGeom>
            <a:ln w="9525">
              <a:solidFill>
                <a:srgbClr val="010027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 descr=""/>
            <p:cNvSpPr/>
            <p:nvPr/>
          </p:nvSpPr>
          <p:spPr>
            <a:xfrm>
              <a:off x="10759440" y="1423416"/>
              <a:ext cx="410845" cy="121920"/>
            </a:xfrm>
            <a:custGeom>
              <a:avLst/>
              <a:gdLst/>
              <a:ahLst/>
              <a:cxnLst/>
              <a:rect l="l" t="t" r="r" b="b"/>
              <a:pathLst>
                <a:path w="410845" h="121919">
                  <a:moveTo>
                    <a:pt x="410718" y="0"/>
                  </a:moveTo>
                  <a:lnTo>
                    <a:pt x="0" y="0"/>
                  </a:lnTo>
                  <a:lnTo>
                    <a:pt x="0" y="121920"/>
                  </a:lnTo>
                  <a:lnTo>
                    <a:pt x="410718" y="121920"/>
                  </a:lnTo>
                  <a:lnTo>
                    <a:pt x="410718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6" name="object 56" descr=""/>
          <p:cNvSpPr txBox="1"/>
          <p:nvPr/>
        </p:nvSpPr>
        <p:spPr>
          <a:xfrm>
            <a:off x="10569702" y="2119884"/>
            <a:ext cx="18478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 b="1">
                <a:solidFill>
                  <a:srgbClr val="010027"/>
                </a:solidFill>
                <a:latin typeface="Arial"/>
                <a:cs typeface="Arial"/>
              </a:rPr>
              <a:t>2.5</a:t>
            </a:r>
            <a:endParaRPr sz="900">
              <a:latin typeface="Arial"/>
              <a:cs typeface="Arial"/>
            </a:endParaRPr>
          </a:p>
        </p:txBody>
      </p:sp>
      <p:sp>
        <p:nvSpPr>
          <p:cNvPr id="57" name="object 57" descr=""/>
          <p:cNvSpPr txBox="1"/>
          <p:nvPr/>
        </p:nvSpPr>
        <p:spPr>
          <a:xfrm>
            <a:off x="11147806" y="1728723"/>
            <a:ext cx="18478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 b="1">
                <a:solidFill>
                  <a:srgbClr val="010027"/>
                </a:solidFill>
                <a:latin typeface="Arial"/>
                <a:cs typeface="Arial"/>
              </a:rPr>
              <a:t>2.6</a:t>
            </a:r>
            <a:endParaRPr sz="900">
              <a:latin typeface="Arial"/>
              <a:cs typeface="Arial"/>
            </a:endParaRPr>
          </a:p>
        </p:txBody>
      </p:sp>
      <p:sp>
        <p:nvSpPr>
          <p:cNvPr id="58" name="object 58" descr=""/>
          <p:cNvSpPr txBox="1"/>
          <p:nvPr/>
        </p:nvSpPr>
        <p:spPr>
          <a:xfrm>
            <a:off x="10311892" y="2543958"/>
            <a:ext cx="1170305" cy="523875"/>
          </a:xfrm>
          <a:prstGeom prst="rect">
            <a:avLst/>
          </a:prstGeom>
        </p:spPr>
        <p:txBody>
          <a:bodyPr wrap="square" lIns="0" tIns="37465" rIns="0" bIns="0" rtlCol="0" vert="horz">
            <a:spAutoFit/>
          </a:bodyPr>
          <a:lstStyle/>
          <a:p>
            <a:pPr marL="104775">
              <a:lnSpc>
                <a:spcPct val="100000"/>
              </a:lnSpc>
              <a:spcBef>
                <a:spcPts val="295"/>
              </a:spcBef>
            </a:pP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Q1</a:t>
            </a:r>
            <a:r>
              <a:rPr dirty="0" sz="900" spc="-2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FY</a:t>
            </a:r>
            <a:r>
              <a:rPr dirty="0" sz="900" spc="-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22</a:t>
            </a:r>
            <a:r>
              <a:rPr dirty="0" sz="900" spc="160">
                <a:solidFill>
                  <a:srgbClr val="010027"/>
                </a:solidFill>
                <a:latin typeface="Arial MT"/>
                <a:cs typeface="Arial MT"/>
              </a:rPr>
              <a:t>  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Q1 </a:t>
            </a:r>
            <a:r>
              <a:rPr dirty="0" sz="900" spc="-20">
                <a:solidFill>
                  <a:srgbClr val="010027"/>
                </a:solidFill>
                <a:latin typeface="Arial MT"/>
                <a:cs typeface="Arial MT"/>
              </a:rPr>
              <a:t>FY23</a:t>
            </a:r>
            <a:endParaRPr sz="9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dirty="0" sz="1100" b="1">
                <a:solidFill>
                  <a:srgbClr val="03234D"/>
                </a:solidFill>
                <a:latin typeface="Arial"/>
                <a:cs typeface="Arial"/>
              </a:rPr>
              <a:t>Free</a:t>
            </a:r>
            <a:r>
              <a:rPr dirty="0" sz="1100" spc="-35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100" b="1">
                <a:solidFill>
                  <a:srgbClr val="03234D"/>
                </a:solidFill>
                <a:latin typeface="Arial"/>
                <a:cs typeface="Arial"/>
              </a:rPr>
              <a:t>Cash</a:t>
            </a:r>
            <a:r>
              <a:rPr dirty="0" sz="1100" spc="-30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100" spc="-20" b="1">
                <a:solidFill>
                  <a:srgbClr val="03234D"/>
                </a:solidFill>
                <a:latin typeface="Arial"/>
                <a:cs typeface="Arial"/>
              </a:rPr>
              <a:t>Flow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$ </a:t>
            </a:r>
            <a:r>
              <a:rPr dirty="0" sz="900" spc="-25">
                <a:solidFill>
                  <a:srgbClr val="03234D"/>
                </a:solidFill>
                <a:latin typeface="Arial MT"/>
                <a:cs typeface="Arial MT"/>
              </a:rPr>
              <a:t>Mm</a:t>
            </a:r>
            <a:endParaRPr sz="900">
              <a:latin typeface="Arial MT"/>
              <a:cs typeface="Arial MT"/>
            </a:endParaRPr>
          </a:p>
        </p:txBody>
      </p:sp>
      <p:grpSp>
        <p:nvGrpSpPr>
          <p:cNvPr id="59" name="object 59" descr=""/>
          <p:cNvGrpSpPr/>
          <p:nvPr/>
        </p:nvGrpSpPr>
        <p:grpSpPr>
          <a:xfrm>
            <a:off x="10367200" y="3453384"/>
            <a:ext cx="1166495" cy="749935"/>
            <a:chOff x="10367200" y="3453384"/>
            <a:chExt cx="1166495" cy="749935"/>
          </a:xfrm>
        </p:grpSpPr>
        <p:sp>
          <p:nvSpPr>
            <p:cNvPr id="60" name="object 60" descr=""/>
            <p:cNvSpPr/>
            <p:nvPr/>
          </p:nvSpPr>
          <p:spPr>
            <a:xfrm>
              <a:off x="10435590" y="3453384"/>
              <a:ext cx="451484" cy="218440"/>
            </a:xfrm>
            <a:custGeom>
              <a:avLst/>
              <a:gdLst/>
              <a:ahLst/>
              <a:cxnLst/>
              <a:rect l="l" t="t" r="r" b="b"/>
              <a:pathLst>
                <a:path w="451484" h="218439">
                  <a:moveTo>
                    <a:pt x="451103" y="0"/>
                  </a:moveTo>
                  <a:lnTo>
                    <a:pt x="0" y="0"/>
                  </a:lnTo>
                  <a:lnTo>
                    <a:pt x="0" y="217931"/>
                  </a:lnTo>
                  <a:lnTo>
                    <a:pt x="451103" y="217931"/>
                  </a:lnTo>
                  <a:lnTo>
                    <a:pt x="451103" y="0"/>
                  </a:lnTo>
                  <a:close/>
                </a:path>
              </a:pathLst>
            </a:custGeom>
            <a:solidFill>
              <a:srgbClr val="00C2B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" name="object 61" descr=""/>
            <p:cNvSpPr/>
            <p:nvPr/>
          </p:nvSpPr>
          <p:spPr>
            <a:xfrm>
              <a:off x="11013186" y="3671316"/>
              <a:ext cx="452120" cy="532130"/>
            </a:xfrm>
            <a:custGeom>
              <a:avLst/>
              <a:gdLst/>
              <a:ahLst/>
              <a:cxnLst/>
              <a:rect l="l" t="t" r="r" b="b"/>
              <a:pathLst>
                <a:path w="452120" h="532129">
                  <a:moveTo>
                    <a:pt x="451866" y="0"/>
                  </a:moveTo>
                  <a:lnTo>
                    <a:pt x="0" y="0"/>
                  </a:lnTo>
                  <a:lnTo>
                    <a:pt x="0" y="531875"/>
                  </a:lnTo>
                  <a:lnTo>
                    <a:pt x="451866" y="531875"/>
                  </a:lnTo>
                  <a:lnTo>
                    <a:pt x="451866" y="0"/>
                  </a:lnTo>
                  <a:close/>
                </a:path>
              </a:pathLst>
            </a:custGeom>
            <a:solidFill>
              <a:srgbClr val="00999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" name="object 62" descr=""/>
            <p:cNvSpPr/>
            <p:nvPr/>
          </p:nvSpPr>
          <p:spPr>
            <a:xfrm>
              <a:off x="10371963" y="3670935"/>
              <a:ext cx="1156970" cy="0"/>
            </a:xfrm>
            <a:custGeom>
              <a:avLst/>
              <a:gdLst/>
              <a:ahLst/>
              <a:cxnLst/>
              <a:rect l="l" t="t" r="r" b="b"/>
              <a:pathLst>
                <a:path w="1156970" h="0">
                  <a:moveTo>
                    <a:pt x="0" y="0"/>
                  </a:moveTo>
                  <a:lnTo>
                    <a:pt x="1156715" y="0"/>
                  </a:lnTo>
                </a:path>
              </a:pathLst>
            </a:custGeom>
            <a:ln w="9525">
              <a:solidFill>
                <a:srgbClr val="010027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3" name="object 63" descr=""/>
          <p:cNvSpPr txBox="1"/>
          <p:nvPr/>
        </p:nvSpPr>
        <p:spPr>
          <a:xfrm>
            <a:off x="10554461" y="3245358"/>
            <a:ext cx="21526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 b="1">
                <a:solidFill>
                  <a:srgbClr val="010027"/>
                </a:solidFill>
                <a:latin typeface="Arial"/>
                <a:cs typeface="Arial"/>
              </a:rPr>
              <a:t>111</a:t>
            </a:r>
            <a:endParaRPr sz="900">
              <a:latin typeface="Arial"/>
              <a:cs typeface="Arial"/>
            </a:endParaRPr>
          </a:p>
        </p:txBody>
      </p:sp>
      <p:sp>
        <p:nvSpPr>
          <p:cNvPr id="64" name="object 64" descr=""/>
          <p:cNvSpPr txBox="1"/>
          <p:nvPr/>
        </p:nvSpPr>
        <p:spPr>
          <a:xfrm>
            <a:off x="11220704" y="4099305"/>
            <a:ext cx="5080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900" spc="-50" b="1">
                <a:solidFill>
                  <a:srgbClr val="010027"/>
                </a:solidFill>
                <a:latin typeface="Arial"/>
                <a:cs typeface="Arial"/>
              </a:rPr>
              <a:t>-</a:t>
            </a:r>
            <a:endParaRPr sz="900">
              <a:latin typeface="Arial"/>
              <a:cs typeface="Arial"/>
            </a:endParaRPr>
          </a:p>
        </p:txBody>
      </p:sp>
      <p:sp>
        <p:nvSpPr>
          <p:cNvPr id="65" name="object 65" descr=""/>
          <p:cNvSpPr txBox="1"/>
          <p:nvPr/>
        </p:nvSpPr>
        <p:spPr>
          <a:xfrm>
            <a:off x="11132566" y="4230370"/>
            <a:ext cx="21526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 b="1">
                <a:solidFill>
                  <a:srgbClr val="010027"/>
                </a:solidFill>
                <a:latin typeface="Arial"/>
                <a:cs typeface="Arial"/>
              </a:rPr>
              <a:t>271</a:t>
            </a:r>
            <a:endParaRPr sz="900">
              <a:latin typeface="Arial"/>
              <a:cs typeface="Arial"/>
            </a:endParaRPr>
          </a:p>
        </p:txBody>
      </p:sp>
      <p:sp>
        <p:nvSpPr>
          <p:cNvPr id="66" name="object 66" descr=""/>
          <p:cNvSpPr txBox="1"/>
          <p:nvPr/>
        </p:nvSpPr>
        <p:spPr>
          <a:xfrm>
            <a:off x="10404602" y="3717035"/>
            <a:ext cx="514984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Q1</a:t>
            </a:r>
            <a:r>
              <a:rPr dirty="0" sz="900" spc="-1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FY</a:t>
            </a:r>
            <a:r>
              <a:rPr dirty="0" sz="900" spc="-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900" spc="-25">
                <a:solidFill>
                  <a:srgbClr val="010027"/>
                </a:solidFill>
                <a:latin typeface="Arial MT"/>
                <a:cs typeface="Arial MT"/>
              </a:rPr>
              <a:t>22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67" name="object 67" descr=""/>
          <p:cNvSpPr txBox="1"/>
          <p:nvPr/>
        </p:nvSpPr>
        <p:spPr>
          <a:xfrm>
            <a:off x="11011407" y="3717035"/>
            <a:ext cx="470534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Q1 </a:t>
            </a:r>
            <a:r>
              <a:rPr dirty="0" sz="900" spc="-20">
                <a:solidFill>
                  <a:srgbClr val="010027"/>
                </a:solidFill>
                <a:latin typeface="Arial MT"/>
                <a:cs typeface="Arial MT"/>
              </a:rPr>
              <a:t>FY23</a:t>
            </a:r>
            <a:endParaRPr sz="900">
              <a:latin typeface="Arial MT"/>
              <a:cs typeface="Arial MT"/>
            </a:endParaRPr>
          </a:p>
        </p:txBody>
      </p:sp>
      <p:grpSp>
        <p:nvGrpSpPr>
          <p:cNvPr id="68" name="object 68" descr=""/>
          <p:cNvGrpSpPr/>
          <p:nvPr/>
        </p:nvGrpSpPr>
        <p:grpSpPr>
          <a:xfrm>
            <a:off x="8551354" y="1780794"/>
            <a:ext cx="1163955" cy="749935"/>
            <a:chOff x="8551354" y="1780794"/>
            <a:chExt cx="1163955" cy="749935"/>
          </a:xfrm>
        </p:grpSpPr>
        <p:sp>
          <p:nvSpPr>
            <p:cNvPr id="69" name="object 69" descr=""/>
            <p:cNvSpPr/>
            <p:nvPr/>
          </p:nvSpPr>
          <p:spPr>
            <a:xfrm>
              <a:off x="8619744" y="1780794"/>
              <a:ext cx="450850" cy="744855"/>
            </a:xfrm>
            <a:custGeom>
              <a:avLst/>
              <a:gdLst/>
              <a:ahLst/>
              <a:cxnLst/>
              <a:rect l="l" t="t" r="r" b="b"/>
              <a:pathLst>
                <a:path w="450850" h="744855">
                  <a:moveTo>
                    <a:pt x="450342" y="0"/>
                  </a:moveTo>
                  <a:lnTo>
                    <a:pt x="0" y="0"/>
                  </a:lnTo>
                  <a:lnTo>
                    <a:pt x="0" y="744474"/>
                  </a:lnTo>
                  <a:lnTo>
                    <a:pt x="450342" y="744474"/>
                  </a:lnTo>
                  <a:lnTo>
                    <a:pt x="450342" y="0"/>
                  </a:lnTo>
                  <a:close/>
                </a:path>
              </a:pathLst>
            </a:custGeom>
            <a:solidFill>
              <a:srgbClr val="00C2B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0" name="object 70" descr=""/>
            <p:cNvSpPr/>
            <p:nvPr/>
          </p:nvSpPr>
          <p:spPr>
            <a:xfrm>
              <a:off x="9196578" y="2106930"/>
              <a:ext cx="451484" cy="418465"/>
            </a:xfrm>
            <a:custGeom>
              <a:avLst/>
              <a:gdLst/>
              <a:ahLst/>
              <a:cxnLst/>
              <a:rect l="l" t="t" r="r" b="b"/>
              <a:pathLst>
                <a:path w="451484" h="418464">
                  <a:moveTo>
                    <a:pt x="451103" y="0"/>
                  </a:moveTo>
                  <a:lnTo>
                    <a:pt x="0" y="0"/>
                  </a:lnTo>
                  <a:lnTo>
                    <a:pt x="0" y="418338"/>
                  </a:lnTo>
                  <a:lnTo>
                    <a:pt x="451103" y="418338"/>
                  </a:lnTo>
                  <a:lnTo>
                    <a:pt x="451103" y="0"/>
                  </a:lnTo>
                  <a:close/>
                </a:path>
              </a:pathLst>
            </a:custGeom>
            <a:solidFill>
              <a:srgbClr val="00999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1" name="object 71" descr=""/>
            <p:cNvSpPr/>
            <p:nvPr/>
          </p:nvSpPr>
          <p:spPr>
            <a:xfrm>
              <a:off x="8556117" y="2525649"/>
              <a:ext cx="1154430" cy="0"/>
            </a:xfrm>
            <a:custGeom>
              <a:avLst/>
              <a:gdLst/>
              <a:ahLst/>
              <a:cxnLst/>
              <a:rect l="l" t="t" r="r" b="b"/>
              <a:pathLst>
                <a:path w="1154429" h="0">
                  <a:moveTo>
                    <a:pt x="0" y="0"/>
                  </a:moveTo>
                  <a:lnTo>
                    <a:pt x="1154429" y="0"/>
                  </a:lnTo>
                </a:path>
              </a:pathLst>
            </a:custGeom>
            <a:ln w="9525">
              <a:solidFill>
                <a:srgbClr val="171717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2" name="object 72" descr=""/>
          <p:cNvSpPr txBox="1"/>
          <p:nvPr/>
        </p:nvSpPr>
        <p:spPr>
          <a:xfrm>
            <a:off x="8753347" y="1601215"/>
            <a:ext cx="18478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 b="1">
                <a:solidFill>
                  <a:srgbClr val="010027"/>
                </a:solidFill>
                <a:latin typeface="Arial"/>
                <a:cs typeface="Arial"/>
              </a:rPr>
              <a:t>5.7</a:t>
            </a:r>
            <a:endParaRPr sz="900">
              <a:latin typeface="Arial"/>
              <a:cs typeface="Arial"/>
            </a:endParaRPr>
          </a:p>
        </p:txBody>
      </p:sp>
      <p:sp>
        <p:nvSpPr>
          <p:cNvPr id="73" name="object 73" descr=""/>
          <p:cNvSpPr txBox="1"/>
          <p:nvPr/>
        </p:nvSpPr>
        <p:spPr>
          <a:xfrm>
            <a:off x="9330690" y="1899411"/>
            <a:ext cx="18478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 b="1">
                <a:solidFill>
                  <a:srgbClr val="010027"/>
                </a:solidFill>
                <a:latin typeface="Arial"/>
                <a:cs typeface="Arial"/>
              </a:rPr>
              <a:t>3.2</a:t>
            </a:r>
            <a:endParaRPr sz="900">
              <a:latin typeface="Arial"/>
              <a:cs typeface="Arial"/>
            </a:endParaRPr>
          </a:p>
        </p:txBody>
      </p:sp>
      <p:sp>
        <p:nvSpPr>
          <p:cNvPr id="74" name="object 74" descr=""/>
          <p:cNvSpPr txBox="1"/>
          <p:nvPr/>
        </p:nvSpPr>
        <p:spPr>
          <a:xfrm>
            <a:off x="8273288" y="843803"/>
            <a:ext cx="2645410" cy="460375"/>
          </a:xfrm>
          <a:prstGeom prst="rect">
            <a:avLst/>
          </a:prstGeom>
        </p:spPr>
        <p:txBody>
          <a:bodyPr wrap="square" lIns="0" tIns="425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dirty="0" sz="1400" b="1">
                <a:solidFill>
                  <a:srgbClr val="03234D"/>
                </a:solidFill>
                <a:latin typeface="Arial"/>
                <a:cs typeface="Arial"/>
              </a:rPr>
              <a:t>Mobility</a:t>
            </a:r>
            <a:r>
              <a:rPr dirty="0" sz="1400" spc="-45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3234D"/>
                </a:solidFill>
                <a:latin typeface="Arial"/>
                <a:cs typeface="Arial"/>
              </a:rPr>
              <a:t>operating</a:t>
            </a:r>
            <a:r>
              <a:rPr dirty="0" sz="1400" spc="-35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400" spc="-10" b="1">
                <a:solidFill>
                  <a:srgbClr val="03234D"/>
                </a:solidFill>
                <a:latin typeface="Arial"/>
                <a:cs typeface="Arial"/>
              </a:rPr>
              <a:t>metrics</a:t>
            </a:r>
            <a:endParaRPr sz="1400">
              <a:latin typeface="Arial"/>
              <a:cs typeface="Arial"/>
            </a:endParaRPr>
          </a:p>
          <a:p>
            <a:pPr marL="234950">
              <a:lnSpc>
                <a:spcPct val="100000"/>
              </a:lnSpc>
              <a:spcBef>
                <a:spcPts val="185"/>
              </a:spcBef>
              <a:tabLst>
                <a:tab pos="2051050" algn="l"/>
              </a:tabLst>
            </a:pPr>
            <a:r>
              <a:rPr dirty="0" sz="1100" spc="-10" b="1">
                <a:solidFill>
                  <a:srgbClr val="03234D"/>
                </a:solidFill>
                <a:latin typeface="Arial"/>
                <a:cs typeface="Arial"/>
              </a:rPr>
              <a:t>Orders</a:t>
            </a:r>
            <a:r>
              <a:rPr dirty="0" sz="1100" b="1">
                <a:solidFill>
                  <a:srgbClr val="03234D"/>
                </a:solidFill>
                <a:latin typeface="Arial"/>
                <a:cs typeface="Arial"/>
              </a:rPr>
              <a:t>	</a:t>
            </a:r>
            <a:r>
              <a:rPr dirty="0" sz="1100" spc="-10" b="1">
                <a:solidFill>
                  <a:srgbClr val="03234D"/>
                </a:solidFill>
                <a:latin typeface="Arial"/>
                <a:cs typeface="Arial"/>
              </a:rPr>
              <a:t>Revenue</a:t>
            </a:r>
            <a:endParaRPr sz="1100">
              <a:latin typeface="Arial"/>
              <a:cs typeface="Arial"/>
            </a:endParaRPr>
          </a:p>
        </p:txBody>
      </p:sp>
      <p:sp>
        <p:nvSpPr>
          <p:cNvPr id="75" name="object 75" descr=""/>
          <p:cNvSpPr txBox="1"/>
          <p:nvPr/>
        </p:nvSpPr>
        <p:spPr>
          <a:xfrm>
            <a:off x="8496045" y="2548386"/>
            <a:ext cx="1168400" cy="381635"/>
          </a:xfrm>
          <a:prstGeom prst="rect">
            <a:avLst/>
          </a:prstGeom>
        </p:spPr>
        <p:txBody>
          <a:bodyPr wrap="square" lIns="0" tIns="35560" rIns="0" bIns="0" rtlCol="0" vert="horz">
            <a:spAutoFit/>
          </a:bodyPr>
          <a:lstStyle/>
          <a:p>
            <a:pPr marL="104775">
              <a:lnSpc>
                <a:spcPct val="100000"/>
              </a:lnSpc>
              <a:spcBef>
                <a:spcPts val="280"/>
              </a:spcBef>
            </a:pP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Q1</a:t>
            </a:r>
            <a:r>
              <a:rPr dirty="0" sz="900" spc="-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FY 22</a:t>
            </a:r>
            <a:r>
              <a:rPr dirty="0" sz="900" spc="155">
                <a:solidFill>
                  <a:srgbClr val="010027"/>
                </a:solidFill>
                <a:latin typeface="Arial MT"/>
                <a:cs typeface="Arial MT"/>
              </a:rPr>
              <a:t>  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Q1</a:t>
            </a:r>
            <a:r>
              <a:rPr dirty="0" sz="900" spc="-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900" spc="-20">
                <a:solidFill>
                  <a:srgbClr val="010027"/>
                </a:solidFill>
                <a:latin typeface="Arial MT"/>
                <a:cs typeface="Arial MT"/>
              </a:rPr>
              <a:t>FY23</a:t>
            </a:r>
            <a:endParaRPr sz="9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 sz="1100" b="1">
                <a:solidFill>
                  <a:srgbClr val="03234D"/>
                </a:solidFill>
                <a:latin typeface="Arial"/>
                <a:cs typeface="Arial"/>
              </a:rPr>
              <a:t>Profit</a:t>
            </a:r>
            <a:r>
              <a:rPr dirty="0" sz="1100" spc="-15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100" spc="-10" b="1">
                <a:solidFill>
                  <a:srgbClr val="03234D"/>
                </a:solidFill>
                <a:latin typeface="Arial"/>
                <a:cs typeface="Arial"/>
              </a:rPr>
              <a:t>Margin</a:t>
            </a:r>
            <a:endParaRPr sz="1100">
              <a:latin typeface="Arial"/>
              <a:cs typeface="Arial"/>
            </a:endParaRPr>
          </a:p>
        </p:txBody>
      </p:sp>
      <p:sp>
        <p:nvSpPr>
          <p:cNvPr id="76" name="object 76" descr=""/>
          <p:cNvSpPr txBox="1"/>
          <p:nvPr/>
        </p:nvSpPr>
        <p:spPr>
          <a:xfrm>
            <a:off x="8496045" y="1279652"/>
            <a:ext cx="207645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828164" algn="l"/>
              </a:tabLst>
            </a:pP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$ </a:t>
            </a:r>
            <a:r>
              <a:rPr dirty="0" sz="900" spc="-25">
                <a:solidFill>
                  <a:srgbClr val="03234D"/>
                </a:solidFill>
                <a:latin typeface="Arial MT"/>
                <a:cs typeface="Arial MT"/>
              </a:rPr>
              <a:t>Bn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	$ </a:t>
            </a:r>
            <a:r>
              <a:rPr dirty="0" sz="900" spc="-25">
                <a:solidFill>
                  <a:srgbClr val="03234D"/>
                </a:solidFill>
                <a:latin typeface="Arial MT"/>
                <a:cs typeface="Arial MT"/>
              </a:rPr>
              <a:t>Bn</a:t>
            </a:r>
            <a:endParaRPr sz="900">
              <a:latin typeface="Arial MT"/>
              <a:cs typeface="Arial MT"/>
            </a:endParaRPr>
          </a:p>
        </p:txBody>
      </p:sp>
      <p:grpSp>
        <p:nvGrpSpPr>
          <p:cNvPr id="77" name="object 77" descr=""/>
          <p:cNvGrpSpPr/>
          <p:nvPr/>
        </p:nvGrpSpPr>
        <p:grpSpPr>
          <a:xfrm>
            <a:off x="8549830" y="3345941"/>
            <a:ext cx="1165860" cy="780415"/>
            <a:chOff x="8549830" y="3345941"/>
            <a:chExt cx="1165860" cy="780415"/>
          </a:xfrm>
        </p:grpSpPr>
        <p:sp>
          <p:nvSpPr>
            <p:cNvPr id="78" name="object 78" descr=""/>
            <p:cNvSpPr/>
            <p:nvPr/>
          </p:nvSpPr>
          <p:spPr>
            <a:xfrm>
              <a:off x="8617458" y="3345941"/>
              <a:ext cx="452120" cy="775335"/>
            </a:xfrm>
            <a:custGeom>
              <a:avLst/>
              <a:gdLst/>
              <a:ahLst/>
              <a:cxnLst/>
              <a:rect l="l" t="t" r="r" b="b"/>
              <a:pathLst>
                <a:path w="452120" h="775335">
                  <a:moveTo>
                    <a:pt x="451866" y="0"/>
                  </a:moveTo>
                  <a:lnTo>
                    <a:pt x="0" y="0"/>
                  </a:lnTo>
                  <a:lnTo>
                    <a:pt x="0" y="774954"/>
                  </a:lnTo>
                  <a:lnTo>
                    <a:pt x="451866" y="774954"/>
                  </a:lnTo>
                  <a:lnTo>
                    <a:pt x="451866" y="0"/>
                  </a:lnTo>
                  <a:close/>
                </a:path>
              </a:pathLst>
            </a:custGeom>
            <a:solidFill>
              <a:srgbClr val="00C2B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9" name="object 79" descr=""/>
            <p:cNvSpPr/>
            <p:nvPr/>
          </p:nvSpPr>
          <p:spPr>
            <a:xfrm>
              <a:off x="9195816" y="3784091"/>
              <a:ext cx="452120" cy="337185"/>
            </a:xfrm>
            <a:custGeom>
              <a:avLst/>
              <a:gdLst/>
              <a:ahLst/>
              <a:cxnLst/>
              <a:rect l="l" t="t" r="r" b="b"/>
              <a:pathLst>
                <a:path w="452120" h="337185">
                  <a:moveTo>
                    <a:pt x="451866" y="0"/>
                  </a:moveTo>
                  <a:lnTo>
                    <a:pt x="0" y="0"/>
                  </a:lnTo>
                  <a:lnTo>
                    <a:pt x="0" y="336804"/>
                  </a:lnTo>
                  <a:lnTo>
                    <a:pt x="451866" y="336804"/>
                  </a:lnTo>
                  <a:lnTo>
                    <a:pt x="451866" y="0"/>
                  </a:lnTo>
                  <a:close/>
                </a:path>
              </a:pathLst>
            </a:custGeom>
            <a:solidFill>
              <a:srgbClr val="00999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0" name="object 80" descr=""/>
            <p:cNvSpPr/>
            <p:nvPr/>
          </p:nvSpPr>
          <p:spPr>
            <a:xfrm>
              <a:off x="8554593" y="4121276"/>
              <a:ext cx="1156335" cy="0"/>
            </a:xfrm>
            <a:custGeom>
              <a:avLst/>
              <a:gdLst/>
              <a:ahLst/>
              <a:cxnLst/>
              <a:rect l="l" t="t" r="r" b="b"/>
              <a:pathLst>
                <a:path w="1156334" h="0">
                  <a:moveTo>
                    <a:pt x="0" y="0"/>
                  </a:moveTo>
                  <a:lnTo>
                    <a:pt x="1155953" y="0"/>
                  </a:lnTo>
                </a:path>
              </a:pathLst>
            </a:custGeom>
            <a:ln w="9525">
              <a:solidFill>
                <a:srgbClr val="010027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1" name="object 81" descr=""/>
          <p:cNvSpPr txBox="1"/>
          <p:nvPr/>
        </p:nvSpPr>
        <p:spPr>
          <a:xfrm>
            <a:off x="8670290" y="3169665"/>
            <a:ext cx="34925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 b="1">
                <a:solidFill>
                  <a:srgbClr val="010027"/>
                </a:solidFill>
                <a:latin typeface="Arial"/>
                <a:cs typeface="Arial"/>
              </a:rPr>
              <a:t>9.30%</a:t>
            </a:r>
            <a:endParaRPr sz="900">
              <a:latin typeface="Arial"/>
              <a:cs typeface="Arial"/>
            </a:endParaRPr>
          </a:p>
        </p:txBody>
      </p:sp>
      <p:sp>
        <p:nvSpPr>
          <p:cNvPr id="82" name="object 82" descr=""/>
          <p:cNvSpPr txBox="1"/>
          <p:nvPr/>
        </p:nvSpPr>
        <p:spPr>
          <a:xfrm>
            <a:off x="9247885" y="3545078"/>
            <a:ext cx="34925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 b="1">
                <a:solidFill>
                  <a:srgbClr val="010027"/>
                </a:solidFill>
                <a:latin typeface="Arial"/>
                <a:cs typeface="Arial"/>
              </a:rPr>
              <a:t>8.00%</a:t>
            </a:r>
            <a:endParaRPr sz="900">
              <a:latin typeface="Arial"/>
              <a:cs typeface="Arial"/>
            </a:endParaRPr>
          </a:p>
        </p:txBody>
      </p:sp>
      <p:sp>
        <p:nvSpPr>
          <p:cNvPr id="83" name="object 83" descr=""/>
          <p:cNvSpPr txBox="1"/>
          <p:nvPr/>
        </p:nvSpPr>
        <p:spPr>
          <a:xfrm>
            <a:off x="8586723" y="4167123"/>
            <a:ext cx="107759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Q1</a:t>
            </a:r>
            <a:r>
              <a:rPr dirty="0" sz="900" spc="-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FY 22</a:t>
            </a:r>
            <a:r>
              <a:rPr dirty="0" sz="900" spc="160">
                <a:solidFill>
                  <a:srgbClr val="010027"/>
                </a:solidFill>
                <a:latin typeface="Arial MT"/>
                <a:cs typeface="Arial MT"/>
              </a:rPr>
              <a:t>  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Q1</a:t>
            </a:r>
            <a:r>
              <a:rPr dirty="0" sz="900" spc="-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900" spc="-20">
                <a:solidFill>
                  <a:srgbClr val="010027"/>
                </a:solidFill>
                <a:latin typeface="Arial MT"/>
                <a:cs typeface="Arial MT"/>
              </a:rPr>
              <a:t>FY23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84" name="object 84" descr=""/>
          <p:cNvSpPr txBox="1"/>
          <p:nvPr/>
        </p:nvSpPr>
        <p:spPr>
          <a:xfrm>
            <a:off x="8496045" y="2905252"/>
            <a:ext cx="12763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50">
                <a:solidFill>
                  <a:srgbClr val="03234D"/>
                </a:solidFill>
                <a:latin typeface="Arial MT"/>
                <a:cs typeface="Arial MT"/>
              </a:rPr>
              <a:t>%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85" name="object 85" descr=""/>
          <p:cNvSpPr txBox="1"/>
          <p:nvPr/>
        </p:nvSpPr>
        <p:spPr>
          <a:xfrm>
            <a:off x="8831580" y="1423416"/>
            <a:ext cx="547370" cy="121920"/>
          </a:xfrm>
          <a:prstGeom prst="rect">
            <a:avLst/>
          </a:prstGeom>
          <a:solidFill>
            <a:srgbClr val="E7E6E6"/>
          </a:solidFill>
        </p:spPr>
        <p:txBody>
          <a:bodyPr wrap="square" lIns="0" tIns="12700" rIns="0" bIns="0" rtlCol="0" vert="horz">
            <a:spAutoFit/>
          </a:bodyPr>
          <a:lstStyle/>
          <a:p>
            <a:pPr marL="172085">
              <a:lnSpc>
                <a:spcPct val="100000"/>
              </a:lnSpc>
              <a:spcBef>
                <a:spcPts val="100"/>
              </a:spcBef>
            </a:pPr>
            <a:r>
              <a:rPr dirty="0" sz="600" spc="-10" b="1">
                <a:solidFill>
                  <a:srgbClr val="010027"/>
                </a:solidFill>
                <a:latin typeface="Arial"/>
                <a:cs typeface="Arial"/>
              </a:rPr>
              <a:t>(42%)</a:t>
            </a:r>
            <a:endParaRPr sz="600">
              <a:latin typeface="Arial"/>
              <a:cs typeface="Arial"/>
            </a:endParaRPr>
          </a:p>
        </p:txBody>
      </p:sp>
      <p:sp>
        <p:nvSpPr>
          <p:cNvPr id="86" name="object 86" descr=""/>
          <p:cNvSpPr/>
          <p:nvPr/>
        </p:nvSpPr>
        <p:spPr>
          <a:xfrm>
            <a:off x="8779382" y="1484757"/>
            <a:ext cx="52705" cy="109855"/>
          </a:xfrm>
          <a:custGeom>
            <a:avLst/>
            <a:gdLst/>
            <a:ahLst/>
            <a:cxnLst/>
            <a:rect l="l" t="t" r="r" b="b"/>
            <a:pathLst>
              <a:path w="52704" h="109855">
                <a:moveTo>
                  <a:pt x="52705" y="0"/>
                </a:moveTo>
                <a:lnTo>
                  <a:pt x="0" y="0"/>
                </a:lnTo>
                <a:lnTo>
                  <a:pt x="0" y="109346"/>
                </a:lnTo>
              </a:path>
            </a:pathLst>
          </a:custGeom>
          <a:ln w="12700">
            <a:solidFill>
              <a:srgbClr val="E7E6E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7" name="object 87" descr=""/>
          <p:cNvSpPr/>
          <p:nvPr/>
        </p:nvSpPr>
        <p:spPr>
          <a:xfrm>
            <a:off x="9379077" y="1478407"/>
            <a:ext cx="78105" cy="473709"/>
          </a:xfrm>
          <a:custGeom>
            <a:avLst/>
            <a:gdLst/>
            <a:ahLst/>
            <a:cxnLst/>
            <a:rect l="l" t="t" r="r" b="b"/>
            <a:pathLst>
              <a:path w="78104" h="473710">
                <a:moveTo>
                  <a:pt x="33400" y="397128"/>
                </a:moveTo>
                <a:lnTo>
                  <a:pt x="1650" y="397128"/>
                </a:lnTo>
                <a:lnTo>
                  <a:pt x="39750" y="473328"/>
                </a:lnTo>
                <a:lnTo>
                  <a:pt x="71500" y="409828"/>
                </a:lnTo>
                <a:lnTo>
                  <a:pt x="33400" y="409828"/>
                </a:lnTo>
                <a:lnTo>
                  <a:pt x="33400" y="397128"/>
                </a:lnTo>
                <a:close/>
              </a:path>
              <a:path w="78104" h="473710">
                <a:moveTo>
                  <a:pt x="33400" y="6350"/>
                </a:moveTo>
                <a:lnTo>
                  <a:pt x="33400" y="409828"/>
                </a:lnTo>
                <a:lnTo>
                  <a:pt x="46100" y="409828"/>
                </a:lnTo>
                <a:lnTo>
                  <a:pt x="46100" y="12700"/>
                </a:lnTo>
                <a:lnTo>
                  <a:pt x="39750" y="12700"/>
                </a:lnTo>
                <a:lnTo>
                  <a:pt x="33400" y="6350"/>
                </a:lnTo>
                <a:close/>
              </a:path>
              <a:path w="78104" h="473710">
                <a:moveTo>
                  <a:pt x="77850" y="397128"/>
                </a:moveTo>
                <a:lnTo>
                  <a:pt x="46100" y="397128"/>
                </a:lnTo>
                <a:lnTo>
                  <a:pt x="46100" y="409828"/>
                </a:lnTo>
                <a:lnTo>
                  <a:pt x="71500" y="409828"/>
                </a:lnTo>
                <a:lnTo>
                  <a:pt x="77850" y="397128"/>
                </a:lnTo>
                <a:close/>
              </a:path>
              <a:path w="78104" h="473710">
                <a:moveTo>
                  <a:pt x="46100" y="0"/>
                </a:moveTo>
                <a:lnTo>
                  <a:pt x="0" y="0"/>
                </a:lnTo>
                <a:lnTo>
                  <a:pt x="0" y="12700"/>
                </a:lnTo>
                <a:lnTo>
                  <a:pt x="33400" y="12700"/>
                </a:lnTo>
                <a:lnTo>
                  <a:pt x="33400" y="6350"/>
                </a:lnTo>
                <a:lnTo>
                  <a:pt x="46100" y="6350"/>
                </a:lnTo>
                <a:lnTo>
                  <a:pt x="46100" y="0"/>
                </a:lnTo>
                <a:close/>
              </a:path>
              <a:path w="78104" h="473710">
                <a:moveTo>
                  <a:pt x="46100" y="6350"/>
                </a:moveTo>
                <a:lnTo>
                  <a:pt x="33400" y="6350"/>
                </a:lnTo>
                <a:lnTo>
                  <a:pt x="39750" y="12700"/>
                </a:lnTo>
                <a:lnTo>
                  <a:pt x="46100" y="12700"/>
                </a:lnTo>
                <a:lnTo>
                  <a:pt x="46100" y="635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8" name="object 88" descr=""/>
          <p:cNvSpPr txBox="1"/>
          <p:nvPr/>
        </p:nvSpPr>
        <p:spPr>
          <a:xfrm>
            <a:off x="10898123" y="1423923"/>
            <a:ext cx="136525" cy="11683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" spc="-25" b="1">
                <a:solidFill>
                  <a:srgbClr val="010027"/>
                </a:solidFill>
                <a:latin typeface="Arial"/>
                <a:cs typeface="Arial"/>
              </a:rPr>
              <a:t>4%</a:t>
            </a:r>
            <a:endParaRPr sz="600">
              <a:latin typeface="Arial"/>
              <a:cs typeface="Arial"/>
            </a:endParaRPr>
          </a:p>
        </p:txBody>
      </p:sp>
      <p:grpSp>
        <p:nvGrpSpPr>
          <p:cNvPr id="89" name="object 89" descr=""/>
          <p:cNvGrpSpPr/>
          <p:nvPr/>
        </p:nvGrpSpPr>
        <p:grpSpPr>
          <a:xfrm>
            <a:off x="10658982" y="1478407"/>
            <a:ext cx="624205" cy="544195"/>
            <a:chOff x="10658982" y="1478407"/>
            <a:chExt cx="624205" cy="544195"/>
          </a:xfrm>
        </p:grpSpPr>
        <p:sp>
          <p:nvSpPr>
            <p:cNvPr id="90" name="object 90" descr=""/>
            <p:cNvSpPr/>
            <p:nvPr/>
          </p:nvSpPr>
          <p:spPr>
            <a:xfrm>
              <a:off x="10665332" y="1484757"/>
              <a:ext cx="95250" cy="531495"/>
            </a:xfrm>
            <a:custGeom>
              <a:avLst/>
              <a:gdLst/>
              <a:ahLst/>
              <a:cxnLst/>
              <a:rect l="l" t="t" r="r" b="b"/>
              <a:pathLst>
                <a:path w="95250" h="531494">
                  <a:moveTo>
                    <a:pt x="94869" y="0"/>
                  </a:moveTo>
                  <a:lnTo>
                    <a:pt x="0" y="0"/>
                  </a:lnTo>
                  <a:lnTo>
                    <a:pt x="0" y="531240"/>
                  </a:lnTo>
                </a:path>
              </a:pathLst>
            </a:custGeom>
            <a:ln w="12700">
              <a:solidFill>
                <a:srgbClr val="E7E6E6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91" name="object 91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1170538" y="1478407"/>
              <a:ext cx="112267" cy="205866"/>
            </a:xfrm>
            <a:prstGeom prst="rect">
              <a:avLst/>
            </a:prstGeom>
          </p:spPr>
        </p:pic>
      </p:grpSp>
      <p:sp>
        <p:nvSpPr>
          <p:cNvPr id="92" name="object 92" descr=""/>
          <p:cNvSpPr/>
          <p:nvPr/>
        </p:nvSpPr>
        <p:spPr>
          <a:xfrm>
            <a:off x="10759440" y="3070860"/>
            <a:ext cx="410845" cy="123189"/>
          </a:xfrm>
          <a:custGeom>
            <a:avLst/>
            <a:gdLst/>
            <a:ahLst/>
            <a:cxnLst/>
            <a:rect l="l" t="t" r="r" b="b"/>
            <a:pathLst>
              <a:path w="410845" h="123189">
                <a:moveTo>
                  <a:pt x="410718" y="0"/>
                </a:moveTo>
                <a:lnTo>
                  <a:pt x="0" y="0"/>
                </a:lnTo>
                <a:lnTo>
                  <a:pt x="0" y="122682"/>
                </a:lnTo>
                <a:lnTo>
                  <a:pt x="410718" y="122682"/>
                </a:lnTo>
                <a:lnTo>
                  <a:pt x="410718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3" name="object 93" descr=""/>
          <p:cNvSpPr txBox="1"/>
          <p:nvPr/>
        </p:nvSpPr>
        <p:spPr>
          <a:xfrm>
            <a:off x="10898885" y="3071621"/>
            <a:ext cx="135255" cy="11683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" spc="-25" b="1">
                <a:solidFill>
                  <a:srgbClr val="010027"/>
                </a:solidFill>
                <a:latin typeface="Arial"/>
                <a:cs typeface="Arial"/>
              </a:rPr>
              <a:t>NA</a:t>
            </a:r>
            <a:endParaRPr sz="600">
              <a:latin typeface="Arial"/>
              <a:cs typeface="Arial"/>
            </a:endParaRPr>
          </a:p>
        </p:txBody>
      </p:sp>
      <p:grpSp>
        <p:nvGrpSpPr>
          <p:cNvPr id="94" name="object 94" descr=""/>
          <p:cNvGrpSpPr/>
          <p:nvPr/>
        </p:nvGrpSpPr>
        <p:grpSpPr>
          <a:xfrm>
            <a:off x="10658982" y="3125851"/>
            <a:ext cx="644525" cy="448945"/>
            <a:chOff x="10658982" y="3125851"/>
            <a:chExt cx="644525" cy="448945"/>
          </a:xfrm>
        </p:grpSpPr>
        <p:sp>
          <p:nvSpPr>
            <p:cNvPr id="95" name="object 95" descr=""/>
            <p:cNvSpPr/>
            <p:nvPr/>
          </p:nvSpPr>
          <p:spPr>
            <a:xfrm>
              <a:off x="10665332" y="3132201"/>
              <a:ext cx="95250" cy="107314"/>
            </a:xfrm>
            <a:custGeom>
              <a:avLst/>
              <a:gdLst/>
              <a:ahLst/>
              <a:cxnLst/>
              <a:rect l="l" t="t" r="r" b="b"/>
              <a:pathLst>
                <a:path w="95250" h="107314">
                  <a:moveTo>
                    <a:pt x="94869" y="0"/>
                  </a:moveTo>
                  <a:lnTo>
                    <a:pt x="0" y="0"/>
                  </a:lnTo>
                  <a:lnTo>
                    <a:pt x="0" y="107314"/>
                  </a:lnTo>
                </a:path>
              </a:pathLst>
            </a:custGeom>
            <a:ln w="12700">
              <a:solidFill>
                <a:srgbClr val="E7E6E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6" name="object 96" descr=""/>
            <p:cNvSpPr/>
            <p:nvPr/>
          </p:nvSpPr>
          <p:spPr>
            <a:xfrm>
              <a:off x="11170538" y="3125851"/>
              <a:ext cx="133350" cy="448945"/>
            </a:xfrm>
            <a:custGeom>
              <a:avLst/>
              <a:gdLst/>
              <a:ahLst/>
              <a:cxnLst/>
              <a:rect l="l" t="t" r="r" b="b"/>
              <a:pathLst>
                <a:path w="133350" h="448945">
                  <a:moveTo>
                    <a:pt x="88518" y="372237"/>
                  </a:moveTo>
                  <a:lnTo>
                    <a:pt x="56768" y="372237"/>
                  </a:lnTo>
                  <a:lnTo>
                    <a:pt x="94868" y="448437"/>
                  </a:lnTo>
                  <a:lnTo>
                    <a:pt x="126618" y="384937"/>
                  </a:lnTo>
                  <a:lnTo>
                    <a:pt x="88518" y="384937"/>
                  </a:lnTo>
                  <a:lnTo>
                    <a:pt x="88518" y="372237"/>
                  </a:lnTo>
                  <a:close/>
                </a:path>
                <a:path w="133350" h="448945">
                  <a:moveTo>
                    <a:pt x="88518" y="6350"/>
                  </a:moveTo>
                  <a:lnTo>
                    <a:pt x="88518" y="384937"/>
                  </a:lnTo>
                  <a:lnTo>
                    <a:pt x="101218" y="384937"/>
                  </a:lnTo>
                  <a:lnTo>
                    <a:pt x="101218" y="12700"/>
                  </a:lnTo>
                  <a:lnTo>
                    <a:pt x="94868" y="12700"/>
                  </a:lnTo>
                  <a:lnTo>
                    <a:pt x="88518" y="6350"/>
                  </a:lnTo>
                  <a:close/>
                </a:path>
                <a:path w="133350" h="448945">
                  <a:moveTo>
                    <a:pt x="132968" y="372237"/>
                  </a:moveTo>
                  <a:lnTo>
                    <a:pt x="101218" y="372237"/>
                  </a:lnTo>
                  <a:lnTo>
                    <a:pt x="101218" y="384937"/>
                  </a:lnTo>
                  <a:lnTo>
                    <a:pt x="126618" y="384937"/>
                  </a:lnTo>
                  <a:lnTo>
                    <a:pt x="132968" y="372237"/>
                  </a:lnTo>
                  <a:close/>
                </a:path>
                <a:path w="133350" h="448945">
                  <a:moveTo>
                    <a:pt x="101218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88518" y="12700"/>
                  </a:lnTo>
                  <a:lnTo>
                    <a:pt x="88518" y="6350"/>
                  </a:lnTo>
                  <a:lnTo>
                    <a:pt x="101218" y="6350"/>
                  </a:lnTo>
                  <a:lnTo>
                    <a:pt x="101218" y="0"/>
                  </a:lnTo>
                  <a:close/>
                </a:path>
                <a:path w="133350" h="448945">
                  <a:moveTo>
                    <a:pt x="101218" y="6350"/>
                  </a:moveTo>
                  <a:lnTo>
                    <a:pt x="88518" y="6350"/>
                  </a:lnTo>
                  <a:lnTo>
                    <a:pt x="94868" y="12700"/>
                  </a:lnTo>
                  <a:lnTo>
                    <a:pt x="101218" y="12700"/>
                  </a:lnTo>
                  <a:lnTo>
                    <a:pt x="101218" y="635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7" name="object 97" descr=""/>
          <p:cNvSpPr txBox="1"/>
          <p:nvPr/>
        </p:nvSpPr>
        <p:spPr>
          <a:xfrm>
            <a:off x="8889492" y="2991611"/>
            <a:ext cx="482600" cy="201930"/>
          </a:xfrm>
          <a:prstGeom prst="rect">
            <a:avLst/>
          </a:prstGeom>
          <a:solidFill>
            <a:srgbClr val="E7E6E6"/>
          </a:solidFill>
        </p:spPr>
        <p:txBody>
          <a:bodyPr wrap="square" lIns="0" tIns="52705" rIns="0" bIns="0" rtlCol="0" vert="horz">
            <a:spAutoFit/>
          </a:bodyPr>
          <a:lstStyle/>
          <a:p>
            <a:pPr marL="97155">
              <a:lnSpc>
                <a:spcPct val="100000"/>
              </a:lnSpc>
              <a:spcBef>
                <a:spcPts val="415"/>
              </a:spcBef>
            </a:pPr>
            <a:r>
              <a:rPr dirty="0" sz="600" spc="-10" b="1">
                <a:solidFill>
                  <a:srgbClr val="010027"/>
                </a:solidFill>
                <a:latin typeface="Arial"/>
                <a:cs typeface="Arial"/>
              </a:rPr>
              <a:t>-130bps</a:t>
            </a:r>
            <a:endParaRPr sz="600">
              <a:latin typeface="Arial"/>
              <a:cs typeface="Arial"/>
            </a:endParaRPr>
          </a:p>
        </p:txBody>
      </p:sp>
      <p:sp>
        <p:nvSpPr>
          <p:cNvPr id="98" name="object 98" descr=""/>
          <p:cNvSpPr/>
          <p:nvPr/>
        </p:nvSpPr>
        <p:spPr>
          <a:xfrm>
            <a:off x="8831960" y="3092576"/>
            <a:ext cx="58419" cy="99695"/>
          </a:xfrm>
          <a:custGeom>
            <a:avLst/>
            <a:gdLst/>
            <a:ahLst/>
            <a:cxnLst/>
            <a:rect l="l" t="t" r="r" b="b"/>
            <a:pathLst>
              <a:path w="58420" h="99694">
                <a:moveTo>
                  <a:pt x="57912" y="0"/>
                </a:moveTo>
                <a:lnTo>
                  <a:pt x="0" y="0"/>
                </a:lnTo>
                <a:lnTo>
                  <a:pt x="0" y="99313"/>
                </a:lnTo>
              </a:path>
            </a:pathLst>
          </a:custGeom>
          <a:ln w="12700">
            <a:solidFill>
              <a:srgbClr val="E7E6E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9" name="object 99" descr=""/>
          <p:cNvSpPr/>
          <p:nvPr/>
        </p:nvSpPr>
        <p:spPr>
          <a:xfrm>
            <a:off x="9372218" y="3086226"/>
            <a:ext cx="100330" cy="488315"/>
          </a:xfrm>
          <a:custGeom>
            <a:avLst/>
            <a:gdLst/>
            <a:ahLst/>
            <a:cxnLst/>
            <a:rect l="l" t="t" r="r" b="b"/>
            <a:pathLst>
              <a:path w="100329" h="488314">
                <a:moveTo>
                  <a:pt x="55879" y="411988"/>
                </a:moveTo>
                <a:lnTo>
                  <a:pt x="24129" y="411988"/>
                </a:lnTo>
                <a:lnTo>
                  <a:pt x="62229" y="488188"/>
                </a:lnTo>
                <a:lnTo>
                  <a:pt x="93979" y="424688"/>
                </a:lnTo>
                <a:lnTo>
                  <a:pt x="55879" y="424688"/>
                </a:lnTo>
                <a:lnTo>
                  <a:pt x="55879" y="411988"/>
                </a:lnTo>
                <a:close/>
              </a:path>
              <a:path w="100329" h="488314">
                <a:moveTo>
                  <a:pt x="55879" y="6350"/>
                </a:moveTo>
                <a:lnTo>
                  <a:pt x="55879" y="424688"/>
                </a:lnTo>
                <a:lnTo>
                  <a:pt x="68579" y="424688"/>
                </a:lnTo>
                <a:lnTo>
                  <a:pt x="68579" y="12700"/>
                </a:lnTo>
                <a:lnTo>
                  <a:pt x="62229" y="12700"/>
                </a:lnTo>
                <a:lnTo>
                  <a:pt x="55879" y="6350"/>
                </a:lnTo>
                <a:close/>
              </a:path>
              <a:path w="100329" h="488314">
                <a:moveTo>
                  <a:pt x="100329" y="411988"/>
                </a:moveTo>
                <a:lnTo>
                  <a:pt x="68579" y="411988"/>
                </a:lnTo>
                <a:lnTo>
                  <a:pt x="68579" y="424688"/>
                </a:lnTo>
                <a:lnTo>
                  <a:pt x="93979" y="424688"/>
                </a:lnTo>
                <a:lnTo>
                  <a:pt x="100329" y="411988"/>
                </a:lnTo>
                <a:close/>
              </a:path>
              <a:path w="100329" h="488314">
                <a:moveTo>
                  <a:pt x="68579" y="0"/>
                </a:moveTo>
                <a:lnTo>
                  <a:pt x="0" y="0"/>
                </a:lnTo>
                <a:lnTo>
                  <a:pt x="0" y="12700"/>
                </a:lnTo>
                <a:lnTo>
                  <a:pt x="55879" y="12700"/>
                </a:lnTo>
                <a:lnTo>
                  <a:pt x="55879" y="6350"/>
                </a:lnTo>
                <a:lnTo>
                  <a:pt x="68579" y="6350"/>
                </a:lnTo>
                <a:lnTo>
                  <a:pt x="68579" y="0"/>
                </a:lnTo>
                <a:close/>
              </a:path>
              <a:path w="100329" h="488314">
                <a:moveTo>
                  <a:pt x="68579" y="6350"/>
                </a:moveTo>
                <a:lnTo>
                  <a:pt x="55879" y="6350"/>
                </a:lnTo>
                <a:lnTo>
                  <a:pt x="62229" y="12700"/>
                </a:lnTo>
                <a:lnTo>
                  <a:pt x="68579" y="12700"/>
                </a:lnTo>
                <a:lnTo>
                  <a:pt x="68579" y="635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00" name="object 100" descr=""/>
          <p:cNvGrpSpPr/>
          <p:nvPr/>
        </p:nvGrpSpPr>
        <p:grpSpPr>
          <a:xfrm>
            <a:off x="2346960" y="3669029"/>
            <a:ext cx="1614170" cy="699770"/>
            <a:chOff x="2346960" y="3669029"/>
            <a:chExt cx="1614170" cy="699770"/>
          </a:xfrm>
        </p:grpSpPr>
        <p:sp>
          <p:nvSpPr>
            <p:cNvPr id="101" name="object 101" descr=""/>
            <p:cNvSpPr/>
            <p:nvPr/>
          </p:nvSpPr>
          <p:spPr>
            <a:xfrm>
              <a:off x="2407920" y="3669029"/>
              <a:ext cx="1553210" cy="699770"/>
            </a:xfrm>
            <a:custGeom>
              <a:avLst/>
              <a:gdLst/>
              <a:ahLst/>
              <a:cxnLst/>
              <a:rect l="l" t="t" r="r" b="b"/>
              <a:pathLst>
                <a:path w="1553210" h="699770">
                  <a:moveTo>
                    <a:pt x="0" y="699516"/>
                  </a:moveTo>
                  <a:lnTo>
                    <a:pt x="1552955" y="699516"/>
                  </a:lnTo>
                  <a:lnTo>
                    <a:pt x="1552955" y="0"/>
                  </a:lnTo>
                  <a:lnTo>
                    <a:pt x="0" y="0"/>
                  </a:lnTo>
                  <a:lnTo>
                    <a:pt x="0" y="699516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2" name="object 102" descr=""/>
            <p:cNvSpPr/>
            <p:nvPr/>
          </p:nvSpPr>
          <p:spPr>
            <a:xfrm>
              <a:off x="2346960" y="3669029"/>
              <a:ext cx="60960" cy="699770"/>
            </a:xfrm>
            <a:custGeom>
              <a:avLst/>
              <a:gdLst/>
              <a:ahLst/>
              <a:cxnLst/>
              <a:rect l="l" t="t" r="r" b="b"/>
              <a:pathLst>
                <a:path w="60960" h="699770">
                  <a:moveTo>
                    <a:pt x="60960" y="0"/>
                  </a:moveTo>
                  <a:lnTo>
                    <a:pt x="0" y="0"/>
                  </a:lnTo>
                  <a:lnTo>
                    <a:pt x="0" y="699516"/>
                  </a:lnTo>
                  <a:lnTo>
                    <a:pt x="60960" y="699516"/>
                  </a:lnTo>
                  <a:lnTo>
                    <a:pt x="60960" y="0"/>
                  </a:lnTo>
                  <a:close/>
                </a:path>
              </a:pathLst>
            </a:custGeom>
            <a:solidFill>
              <a:srgbClr val="00C2B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3" name="object 103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527554" y="3838193"/>
              <a:ext cx="603504" cy="209550"/>
            </a:xfrm>
            <a:prstGeom prst="rect">
              <a:avLst/>
            </a:prstGeom>
          </p:spPr>
        </p:pic>
        <p:pic>
          <p:nvPicPr>
            <p:cNvPr id="104" name="object 104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384042" y="3790187"/>
              <a:ext cx="421386" cy="294894"/>
            </a:xfrm>
            <a:prstGeom prst="rect">
              <a:avLst/>
            </a:prstGeom>
          </p:spPr>
        </p:pic>
        <p:pic>
          <p:nvPicPr>
            <p:cNvPr id="105" name="object 105" descr="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695956" y="4156709"/>
              <a:ext cx="953262" cy="164592"/>
            </a:xfrm>
            <a:prstGeom prst="rect">
              <a:avLst/>
            </a:prstGeom>
          </p:spPr>
        </p:pic>
      </p:grpSp>
      <p:sp>
        <p:nvSpPr>
          <p:cNvPr id="106" name="object 106" descr=""/>
          <p:cNvSpPr txBox="1"/>
          <p:nvPr/>
        </p:nvSpPr>
        <p:spPr>
          <a:xfrm>
            <a:off x="2407920" y="3677411"/>
            <a:ext cx="1553210" cy="1327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6195">
              <a:lnSpc>
                <a:spcPct val="100000"/>
              </a:lnSpc>
              <a:spcBef>
                <a:spcPts val="100"/>
              </a:spcBef>
            </a:pPr>
            <a:r>
              <a:rPr dirty="0" sz="700" b="1">
                <a:solidFill>
                  <a:srgbClr val="03234D"/>
                </a:solidFill>
                <a:latin typeface="Arial"/>
                <a:cs typeface="Arial"/>
              </a:rPr>
              <a:t>Customer</a:t>
            </a:r>
            <a:r>
              <a:rPr dirty="0" sz="700" spc="-25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700" spc="-10" b="1">
                <a:solidFill>
                  <a:srgbClr val="03234D"/>
                </a:solidFill>
                <a:latin typeface="Arial"/>
                <a:cs typeface="Arial"/>
              </a:rPr>
              <a:t>examples</a:t>
            </a:r>
            <a:endParaRPr sz="700">
              <a:latin typeface="Arial"/>
              <a:cs typeface="Arial"/>
            </a:endParaRPr>
          </a:p>
        </p:txBody>
      </p:sp>
      <p:grpSp>
        <p:nvGrpSpPr>
          <p:cNvPr id="107" name="object 107" descr=""/>
          <p:cNvGrpSpPr/>
          <p:nvPr/>
        </p:nvGrpSpPr>
        <p:grpSpPr>
          <a:xfrm>
            <a:off x="4021073" y="3669029"/>
            <a:ext cx="1614170" cy="699770"/>
            <a:chOff x="4021073" y="3669029"/>
            <a:chExt cx="1614170" cy="699770"/>
          </a:xfrm>
        </p:grpSpPr>
        <p:sp>
          <p:nvSpPr>
            <p:cNvPr id="108" name="object 108" descr=""/>
            <p:cNvSpPr/>
            <p:nvPr/>
          </p:nvSpPr>
          <p:spPr>
            <a:xfrm>
              <a:off x="4082033" y="3669029"/>
              <a:ext cx="1553210" cy="699770"/>
            </a:xfrm>
            <a:custGeom>
              <a:avLst/>
              <a:gdLst/>
              <a:ahLst/>
              <a:cxnLst/>
              <a:rect l="l" t="t" r="r" b="b"/>
              <a:pathLst>
                <a:path w="1553210" h="699770">
                  <a:moveTo>
                    <a:pt x="0" y="699516"/>
                  </a:moveTo>
                  <a:lnTo>
                    <a:pt x="1552955" y="699516"/>
                  </a:lnTo>
                  <a:lnTo>
                    <a:pt x="1552955" y="0"/>
                  </a:lnTo>
                  <a:lnTo>
                    <a:pt x="0" y="0"/>
                  </a:lnTo>
                  <a:lnTo>
                    <a:pt x="0" y="699516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9" name="object 109" descr=""/>
            <p:cNvSpPr/>
            <p:nvPr/>
          </p:nvSpPr>
          <p:spPr>
            <a:xfrm>
              <a:off x="4021073" y="3669029"/>
              <a:ext cx="60960" cy="699770"/>
            </a:xfrm>
            <a:custGeom>
              <a:avLst/>
              <a:gdLst/>
              <a:ahLst/>
              <a:cxnLst/>
              <a:rect l="l" t="t" r="r" b="b"/>
              <a:pathLst>
                <a:path w="60960" h="699770">
                  <a:moveTo>
                    <a:pt x="60960" y="0"/>
                  </a:moveTo>
                  <a:lnTo>
                    <a:pt x="0" y="0"/>
                  </a:lnTo>
                  <a:lnTo>
                    <a:pt x="0" y="699516"/>
                  </a:lnTo>
                  <a:lnTo>
                    <a:pt x="60960" y="699516"/>
                  </a:lnTo>
                  <a:lnTo>
                    <a:pt x="60960" y="0"/>
                  </a:lnTo>
                  <a:close/>
                </a:path>
              </a:pathLst>
            </a:custGeom>
            <a:solidFill>
              <a:srgbClr val="00CE9D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0" name="object 110" descr="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231385" y="3883151"/>
              <a:ext cx="1228343" cy="164592"/>
            </a:xfrm>
            <a:prstGeom prst="rect">
              <a:avLst/>
            </a:prstGeom>
          </p:spPr>
        </p:pic>
        <p:pic>
          <p:nvPicPr>
            <p:cNvPr id="111" name="object 111" descr="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4227575" y="4134611"/>
              <a:ext cx="1286255" cy="207263"/>
            </a:xfrm>
            <a:prstGeom prst="rect">
              <a:avLst/>
            </a:prstGeom>
          </p:spPr>
        </p:pic>
      </p:grpSp>
      <p:sp>
        <p:nvSpPr>
          <p:cNvPr id="112" name="object 112" descr=""/>
          <p:cNvSpPr txBox="1"/>
          <p:nvPr/>
        </p:nvSpPr>
        <p:spPr>
          <a:xfrm>
            <a:off x="4082034" y="3677411"/>
            <a:ext cx="1553210" cy="1327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3495">
              <a:lnSpc>
                <a:spcPct val="100000"/>
              </a:lnSpc>
              <a:spcBef>
                <a:spcPts val="100"/>
              </a:spcBef>
            </a:pPr>
            <a:r>
              <a:rPr dirty="0" sz="700" b="1">
                <a:solidFill>
                  <a:srgbClr val="03234D"/>
                </a:solidFill>
                <a:latin typeface="Arial"/>
                <a:cs typeface="Arial"/>
              </a:rPr>
              <a:t>Customer</a:t>
            </a:r>
            <a:r>
              <a:rPr dirty="0" sz="700" spc="-25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700" spc="-10" b="1">
                <a:solidFill>
                  <a:srgbClr val="03234D"/>
                </a:solidFill>
                <a:latin typeface="Arial"/>
                <a:cs typeface="Arial"/>
              </a:rPr>
              <a:t>examples</a:t>
            </a:r>
            <a:endParaRPr sz="700">
              <a:latin typeface="Arial"/>
              <a:cs typeface="Arial"/>
            </a:endParaRPr>
          </a:p>
        </p:txBody>
      </p:sp>
      <p:grpSp>
        <p:nvGrpSpPr>
          <p:cNvPr id="113" name="object 113" descr=""/>
          <p:cNvGrpSpPr/>
          <p:nvPr/>
        </p:nvGrpSpPr>
        <p:grpSpPr>
          <a:xfrm>
            <a:off x="5688329" y="3669029"/>
            <a:ext cx="1614170" cy="699770"/>
            <a:chOff x="5688329" y="3669029"/>
            <a:chExt cx="1614170" cy="699770"/>
          </a:xfrm>
        </p:grpSpPr>
        <p:sp>
          <p:nvSpPr>
            <p:cNvPr id="114" name="object 114" descr=""/>
            <p:cNvSpPr/>
            <p:nvPr/>
          </p:nvSpPr>
          <p:spPr>
            <a:xfrm>
              <a:off x="5748527" y="3669029"/>
              <a:ext cx="1553845" cy="699770"/>
            </a:xfrm>
            <a:custGeom>
              <a:avLst/>
              <a:gdLst/>
              <a:ahLst/>
              <a:cxnLst/>
              <a:rect l="l" t="t" r="r" b="b"/>
              <a:pathLst>
                <a:path w="1553845" h="699770">
                  <a:moveTo>
                    <a:pt x="0" y="699516"/>
                  </a:moveTo>
                  <a:lnTo>
                    <a:pt x="1553718" y="699516"/>
                  </a:lnTo>
                  <a:lnTo>
                    <a:pt x="1553718" y="0"/>
                  </a:lnTo>
                  <a:lnTo>
                    <a:pt x="0" y="0"/>
                  </a:lnTo>
                  <a:lnTo>
                    <a:pt x="0" y="699516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5" name="object 115" descr=""/>
            <p:cNvSpPr/>
            <p:nvPr/>
          </p:nvSpPr>
          <p:spPr>
            <a:xfrm>
              <a:off x="5688329" y="3669029"/>
              <a:ext cx="60325" cy="699770"/>
            </a:xfrm>
            <a:custGeom>
              <a:avLst/>
              <a:gdLst/>
              <a:ahLst/>
              <a:cxnLst/>
              <a:rect l="l" t="t" r="r" b="b"/>
              <a:pathLst>
                <a:path w="60325" h="699770">
                  <a:moveTo>
                    <a:pt x="60198" y="0"/>
                  </a:moveTo>
                  <a:lnTo>
                    <a:pt x="0" y="0"/>
                  </a:lnTo>
                  <a:lnTo>
                    <a:pt x="0" y="699516"/>
                  </a:lnTo>
                  <a:lnTo>
                    <a:pt x="60198" y="699516"/>
                  </a:lnTo>
                  <a:lnTo>
                    <a:pt x="60198" y="0"/>
                  </a:lnTo>
                  <a:close/>
                </a:path>
              </a:pathLst>
            </a:custGeom>
            <a:solidFill>
              <a:srgbClr val="555555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6" name="object 116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6435851" y="3774947"/>
              <a:ext cx="854963" cy="346710"/>
            </a:xfrm>
            <a:prstGeom prst="rect">
              <a:avLst/>
            </a:prstGeom>
          </p:spPr>
        </p:pic>
        <p:pic>
          <p:nvPicPr>
            <p:cNvPr id="117" name="object 117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6067805" y="4165091"/>
              <a:ext cx="854963" cy="171450"/>
            </a:xfrm>
            <a:prstGeom prst="rect">
              <a:avLst/>
            </a:prstGeom>
          </p:spPr>
        </p:pic>
        <p:pic>
          <p:nvPicPr>
            <p:cNvPr id="118" name="object 118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6000749" y="3819143"/>
              <a:ext cx="259079" cy="265938"/>
            </a:xfrm>
            <a:prstGeom prst="rect">
              <a:avLst/>
            </a:prstGeom>
          </p:spPr>
        </p:pic>
      </p:grpSp>
      <p:sp>
        <p:nvSpPr>
          <p:cNvPr id="119" name="object 119" descr=""/>
          <p:cNvSpPr txBox="1"/>
          <p:nvPr/>
        </p:nvSpPr>
        <p:spPr>
          <a:xfrm>
            <a:off x="5748528" y="3677411"/>
            <a:ext cx="1553845" cy="1327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1750">
              <a:lnSpc>
                <a:spcPct val="100000"/>
              </a:lnSpc>
              <a:spcBef>
                <a:spcPts val="100"/>
              </a:spcBef>
            </a:pPr>
            <a:r>
              <a:rPr dirty="0" sz="700" b="1">
                <a:solidFill>
                  <a:srgbClr val="03234D"/>
                </a:solidFill>
                <a:latin typeface="Arial"/>
                <a:cs typeface="Arial"/>
              </a:rPr>
              <a:t>Customer</a:t>
            </a:r>
            <a:r>
              <a:rPr dirty="0" sz="700" spc="-25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700" spc="-10" b="1">
                <a:solidFill>
                  <a:srgbClr val="03234D"/>
                </a:solidFill>
                <a:latin typeface="Arial"/>
                <a:cs typeface="Arial"/>
              </a:rPr>
              <a:t>examples</a:t>
            </a:r>
            <a:endParaRPr sz="700">
              <a:latin typeface="Arial"/>
              <a:cs typeface="Arial"/>
            </a:endParaRPr>
          </a:p>
        </p:txBody>
      </p:sp>
      <p:grpSp>
        <p:nvGrpSpPr>
          <p:cNvPr id="120" name="object 120" descr=""/>
          <p:cNvGrpSpPr/>
          <p:nvPr/>
        </p:nvGrpSpPr>
        <p:grpSpPr>
          <a:xfrm>
            <a:off x="679704" y="3669029"/>
            <a:ext cx="1614170" cy="699770"/>
            <a:chOff x="679704" y="3669029"/>
            <a:chExt cx="1614170" cy="699770"/>
          </a:xfrm>
        </p:grpSpPr>
        <p:sp>
          <p:nvSpPr>
            <p:cNvPr id="121" name="object 121" descr=""/>
            <p:cNvSpPr/>
            <p:nvPr/>
          </p:nvSpPr>
          <p:spPr>
            <a:xfrm>
              <a:off x="740664" y="3669029"/>
              <a:ext cx="1553210" cy="699770"/>
            </a:xfrm>
            <a:custGeom>
              <a:avLst/>
              <a:gdLst/>
              <a:ahLst/>
              <a:cxnLst/>
              <a:rect l="l" t="t" r="r" b="b"/>
              <a:pathLst>
                <a:path w="1553210" h="699770">
                  <a:moveTo>
                    <a:pt x="0" y="699516"/>
                  </a:moveTo>
                  <a:lnTo>
                    <a:pt x="1552956" y="699516"/>
                  </a:lnTo>
                  <a:lnTo>
                    <a:pt x="1552956" y="0"/>
                  </a:lnTo>
                  <a:lnTo>
                    <a:pt x="0" y="0"/>
                  </a:lnTo>
                  <a:lnTo>
                    <a:pt x="0" y="699516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2" name="object 122" descr=""/>
            <p:cNvSpPr/>
            <p:nvPr/>
          </p:nvSpPr>
          <p:spPr>
            <a:xfrm>
              <a:off x="679704" y="3669029"/>
              <a:ext cx="60960" cy="699770"/>
            </a:xfrm>
            <a:custGeom>
              <a:avLst/>
              <a:gdLst/>
              <a:ahLst/>
              <a:cxnLst/>
              <a:rect l="l" t="t" r="r" b="b"/>
              <a:pathLst>
                <a:path w="60959" h="699770">
                  <a:moveTo>
                    <a:pt x="60959" y="0"/>
                  </a:moveTo>
                  <a:lnTo>
                    <a:pt x="0" y="0"/>
                  </a:lnTo>
                  <a:lnTo>
                    <a:pt x="0" y="699516"/>
                  </a:lnTo>
                  <a:lnTo>
                    <a:pt x="60959" y="699516"/>
                  </a:lnTo>
                  <a:lnTo>
                    <a:pt x="60959" y="0"/>
                  </a:lnTo>
                  <a:close/>
                </a:path>
              </a:pathLst>
            </a:custGeom>
            <a:solidFill>
              <a:srgbClr val="009999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3" name="object 123" descr=""/>
          <p:cNvSpPr txBox="1"/>
          <p:nvPr/>
        </p:nvSpPr>
        <p:spPr>
          <a:xfrm>
            <a:off x="740663" y="3677411"/>
            <a:ext cx="1553210" cy="1327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71120">
              <a:lnSpc>
                <a:spcPct val="100000"/>
              </a:lnSpc>
              <a:spcBef>
                <a:spcPts val="100"/>
              </a:spcBef>
            </a:pPr>
            <a:r>
              <a:rPr dirty="0" sz="700" b="1">
                <a:solidFill>
                  <a:srgbClr val="03234D"/>
                </a:solidFill>
                <a:latin typeface="Arial"/>
                <a:cs typeface="Arial"/>
              </a:rPr>
              <a:t>Customer</a:t>
            </a:r>
            <a:r>
              <a:rPr dirty="0" sz="700" spc="-25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700" spc="-10" b="1">
                <a:solidFill>
                  <a:srgbClr val="03234D"/>
                </a:solidFill>
                <a:latin typeface="Arial"/>
                <a:cs typeface="Arial"/>
              </a:rPr>
              <a:t>examples</a:t>
            </a:r>
            <a:endParaRPr sz="700">
              <a:latin typeface="Arial"/>
              <a:cs typeface="Arial"/>
            </a:endParaRPr>
          </a:p>
        </p:txBody>
      </p:sp>
      <p:pic>
        <p:nvPicPr>
          <p:cNvPr id="124" name="object 124" descr="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1143000" y="3903726"/>
            <a:ext cx="778001" cy="323850"/>
          </a:xfrm>
          <a:prstGeom prst="rect">
            <a:avLst/>
          </a:prstGeom>
        </p:spPr>
      </p:pic>
      <p:pic>
        <p:nvPicPr>
          <p:cNvPr id="125" name="object 125" descr="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8165592" y="4379595"/>
            <a:ext cx="57150" cy="305181"/>
          </a:xfrm>
          <a:prstGeom prst="rect">
            <a:avLst/>
          </a:prstGeom>
        </p:spPr>
      </p:pic>
      <p:sp>
        <p:nvSpPr>
          <p:cNvPr id="126" name="object 126" descr=""/>
          <p:cNvSpPr txBox="1"/>
          <p:nvPr/>
        </p:nvSpPr>
        <p:spPr>
          <a:xfrm>
            <a:off x="8247888" y="4385205"/>
            <a:ext cx="3522979" cy="975994"/>
          </a:xfrm>
          <a:prstGeom prst="rect">
            <a:avLst/>
          </a:prstGeom>
        </p:spPr>
        <p:txBody>
          <a:bodyPr wrap="square" lIns="0" tIns="4635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365"/>
              </a:spcBef>
            </a:pPr>
            <a:r>
              <a:rPr dirty="0" sz="1400" b="1">
                <a:solidFill>
                  <a:srgbClr val="03234D"/>
                </a:solidFill>
                <a:latin typeface="Arial"/>
                <a:cs typeface="Arial"/>
              </a:rPr>
              <a:t>Core</a:t>
            </a:r>
            <a:r>
              <a:rPr dirty="0" sz="1400" spc="-30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3234D"/>
                </a:solidFill>
                <a:latin typeface="Arial"/>
                <a:cs typeface="Arial"/>
              </a:rPr>
              <a:t>business</a:t>
            </a:r>
            <a:r>
              <a:rPr dirty="0" sz="1400" spc="-50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3234D"/>
                </a:solidFill>
                <a:latin typeface="Arial"/>
                <a:cs typeface="Arial"/>
              </a:rPr>
              <a:t>is</a:t>
            </a:r>
            <a:r>
              <a:rPr dirty="0" sz="1400" spc="-30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3234D"/>
                </a:solidFill>
                <a:latin typeface="Arial"/>
                <a:cs typeface="Arial"/>
              </a:rPr>
              <a:t>centered</a:t>
            </a:r>
            <a:r>
              <a:rPr dirty="0" sz="1400" spc="-50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3234D"/>
                </a:solidFill>
                <a:latin typeface="Arial"/>
                <a:cs typeface="Arial"/>
              </a:rPr>
              <a:t>around</a:t>
            </a:r>
            <a:r>
              <a:rPr dirty="0" sz="1400" spc="-45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400" spc="-25" b="1">
                <a:solidFill>
                  <a:srgbClr val="03234D"/>
                </a:solidFill>
                <a:latin typeface="Arial"/>
                <a:cs typeface="Arial"/>
              </a:rPr>
              <a:t>ESG</a:t>
            </a:r>
            <a:endParaRPr sz="1400">
              <a:latin typeface="Arial"/>
              <a:cs typeface="Arial"/>
            </a:endParaRPr>
          </a:p>
          <a:p>
            <a:pPr marL="152400" marR="323215" indent="-114300">
              <a:lnSpc>
                <a:spcPct val="100000"/>
              </a:lnSpc>
              <a:spcBef>
                <a:spcPts val="200"/>
              </a:spcBef>
              <a:buClr>
                <a:srgbClr val="009999"/>
              </a:buClr>
              <a:buFont typeface="Wingdings"/>
              <a:buChar char=""/>
              <a:tabLst>
                <a:tab pos="152400" algn="l"/>
              </a:tabLst>
            </a:pP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Rail</a:t>
            </a:r>
            <a:r>
              <a:rPr dirty="0" sz="1050" spc="-1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is</a:t>
            </a:r>
            <a:r>
              <a:rPr dirty="0" sz="105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the</a:t>
            </a:r>
            <a:r>
              <a:rPr dirty="0" sz="1050" spc="-1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 b="1">
                <a:solidFill>
                  <a:srgbClr val="03234D"/>
                </a:solidFill>
                <a:latin typeface="Arial"/>
                <a:cs typeface="Arial"/>
              </a:rPr>
              <a:t>most</a:t>
            </a:r>
            <a:r>
              <a:rPr dirty="0" sz="1050" spc="-20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050" spc="-10" b="1">
                <a:solidFill>
                  <a:srgbClr val="03234D"/>
                </a:solidFill>
                <a:latin typeface="Arial"/>
                <a:cs typeface="Arial"/>
              </a:rPr>
              <a:t>environmentally</a:t>
            </a:r>
            <a:r>
              <a:rPr dirty="0" sz="1050" spc="-30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050" b="1">
                <a:solidFill>
                  <a:srgbClr val="03234D"/>
                </a:solidFill>
                <a:latin typeface="Arial"/>
                <a:cs typeface="Arial"/>
              </a:rPr>
              <a:t>friendly</a:t>
            </a:r>
            <a:r>
              <a:rPr dirty="0" sz="1050" spc="-20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mode</a:t>
            </a:r>
            <a:r>
              <a:rPr dirty="0" sz="1050" spc="-1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 spc="-25">
                <a:solidFill>
                  <a:srgbClr val="03234D"/>
                </a:solidFill>
                <a:latin typeface="Arial MT"/>
                <a:cs typeface="Arial MT"/>
              </a:rPr>
              <a:t>of </a:t>
            </a:r>
            <a:r>
              <a:rPr dirty="0" sz="1050" spc="-10">
                <a:solidFill>
                  <a:srgbClr val="03234D"/>
                </a:solidFill>
                <a:latin typeface="Arial MT"/>
                <a:cs typeface="Arial MT"/>
              </a:rPr>
              <a:t>transport</a:t>
            </a:r>
            <a:endParaRPr sz="1050">
              <a:latin typeface="Arial MT"/>
              <a:cs typeface="Arial MT"/>
            </a:endParaRPr>
          </a:p>
          <a:p>
            <a:pPr marL="152400" marR="30480" indent="-114300">
              <a:lnSpc>
                <a:spcPct val="100000"/>
              </a:lnSpc>
              <a:spcBef>
                <a:spcPts val="300"/>
              </a:spcBef>
              <a:buClr>
                <a:srgbClr val="009999"/>
              </a:buClr>
              <a:buFont typeface="Wingdings"/>
              <a:buChar char=""/>
              <a:tabLst>
                <a:tab pos="152400" algn="l"/>
              </a:tabLst>
            </a:pP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Train</a:t>
            </a:r>
            <a:r>
              <a:rPr dirty="0" sz="1050" spc="-1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travel</a:t>
            </a:r>
            <a:r>
              <a:rPr dirty="0" sz="1050" spc="-1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can</a:t>
            </a:r>
            <a:r>
              <a:rPr dirty="0" sz="1050" spc="-1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make</a:t>
            </a:r>
            <a:r>
              <a:rPr dirty="0" sz="1050" spc="-1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an</a:t>
            </a:r>
            <a:r>
              <a:rPr dirty="0" sz="1050" spc="-1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 spc="-10">
                <a:solidFill>
                  <a:srgbClr val="03234D"/>
                </a:solidFill>
                <a:latin typeface="Arial MT"/>
                <a:cs typeface="Arial MT"/>
              </a:rPr>
              <a:t>important contribution</a:t>
            </a:r>
            <a:r>
              <a:rPr dirty="0" sz="1050" spc="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to</a:t>
            </a:r>
            <a:r>
              <a:rPr dirty="0" sz="1050" spc="-1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 spc="-10" b="1">
                <a:solidFill>
                  <a:srgbClr val="03234D"/>
                </a:solidFill>
                <a:latin typeface="Arial"/>
                <a:cs typeface="Arial"/>
              </a:rPr>
              <a:t>reach </a:t>
            </a:r>
            <a:r>
              <a:rPr dirty="0" sz="1050" b="1">
                <a:solidFill>
                  <a:srgbClr val="03234D"/>
                </a:solidFill>
                <a:latin typeface="Arial"/>
                <a:cs typeface="Arial"/>
              </a:rPr>
              <a:t>EU</a:t>
            </a:r>
            <a:r>
              <a:rPr dirty="0" sz="1050" spc="-20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050" b="1">
                <a:solidFill>
                  <a:srgbClr val="03234D"/>
                </a:solidFill>
                <a:latin typeface="Arial"/>
                <a:cs typeface="Arial"/>
              </a:rPr>
              <a:t>CO</a:t>
            </a:r>
            <a:r>
              <a:rPr dirty="0" baseline="-19841" sz="1050" b="1">
                <a:solidFill>
                  <a:srgbClr val="03234D"/>
                </a:solidFill>
                <a:latin typeface="Arial"/>
                <a:cs typeface="Arial"/>
              </a:rPr>
              <a:t>2</a:t>
            </a:r>
            <a:r>
              <a:rPr dirty="0" baseline="-19841" sz="1050" spc="112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050" b="1">
                <a:solidFill>
                  <a:srgbClr val="03234D"/>
                </a:solidFill>
                <a:latin typeface="Arial"/>
                <a:cs typeface="Arial"/>
              </a:rPr>
              <a:t>emission</a:t>
            </a:r>
            <a:r>
              <a:rPr dirty="0" sz="1050" spc="-25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050" b="1">
                <a:solidFill>
                  <a:srgbClr val="03234D"/>
                </a:solidFill>
                <a:latin typeface="Arial"/>
                <a:cs typeface="Arial"/>
              </a:rPr>
              <a:t>targets</a:t>
            </a:r>
            <a:r>
              <a:rPr dirty="0" sz="1050" spc="-5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by</a:t>
            </a:r>
            <a:r>
              <a:rPr dirty="0" sz="1050" spc="-20">
                <a:solidFill>
                  <a:srgbClr val="03234D"/>
                </a:solidFill>
                <a:latin typeface="Arial MT"/>
                <a:cs typeface="Arial MT"/>
              </a:rPr>
              <a:t> 2050</a:t>
            </a:r>
            <a:endParaRPr sz="1050">
              <a:latin typeface="Arial MT"/>
              <a:cs typeface="Arial MT"/>
            </a:endParaRPr>
          </a:p>
        </p:txBody>
      </p:sp>
      <p:pic>
        <p:nvPicPr>
          <p:cNvPr id="127" name="object 127" descr="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9880092" y="5600700"/>
            <a:ext cx="548639" cy="548640"/>
          </a:xfrm>
          <a:prstGeom prst="rect">
            <a:avLst/>
          </a:prstGeom>
        </p:spPr>
      </p:pic>
      <p:sp>
        <p:nvSpPr>
          <p:cNvPr id="128" name="object 128" descr=""/>
          <p:cNvSpPr txBox="1"/>
          <p:nvPr/>
        </p:nvSpPr>
        <p:spPr>
          <a:xfrm>
            <a:off x="10053319" y="5671566"/>
            <a:ext cx="20383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0" b="1">
                <a:solidFill>
                  <a:srgbClr val="FFFFFF"/>
                </a:solidFill>
                <a:latin typeface="Arial"/>
                <a:cs typeface="Arial"/>
              </a:rPr>
              <a:t>+</a:t>
            </a:r>
            <a:endParaRPr sz="2400">
              <a:latin typeface="Arial"/>
              <a:cs typeface="Arial"/>
            </a:endParaRPr>
          </a:p>
        </p:txBody>
      </p:sp>
      <p:sp>
        <p:nvSpPr>
          <p:cNvPr id="129" name="object 129" descr=""/>
          <p:cNvSpPr txBox="1"/>
          <p:nvPr/>
        </p:nvSpPr>
        <p:spPr>
          <a:xfrm>
            <a:off x="9056369" y="5570220"/>
            <a:ext cx="579120" cy="6654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02235" marR="79375" indent="-15240">
              <a:lnSpc>
                <a:spcPct val="100000"/>
              </a:lnSpc>
              <a:spcBef>
                <a:spcPts val="95"/>
              </a:spcBef>
            </a:pPr>
            <a:r>
              <a:rPr dirty="0" sz="1400" spc="-20" b="1">
                <a:solidFill>
                  <a:srgbClr val="03234D"/>
                </a:solidFill>
                <a:latin typeface="Arial"/>
                <a:cs typeface="Arial"/>
              </a:rPr>
              <a:t>Core </a:t>
            </a:r>
            <a:r>
              <a:rPr dirty="0" sz="1400" spc="-25" b="1">
                <a:solidFill>
                  <a:srgbClr val="03234D"/>
                </a:solidFill>
                <a:latin typeface="Arial"/>
                <a:cs typeface="Arial"/>
              </a:rPr>
              <a:t>ESG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400" spc="-10" b="1">
                <a:solidFill>
                  <a:srgbClr val="03234D"/>
                </a:solidFill>
                <a:latin typeface="Arial"/>
                <a:cs typeface="Arial"/>
              </a:rPr>
              <a:t>efforts</a:t>
            </a:r>
            <a:endParaRPr sz="1400">
              <a:latin typeface="Arial"/>
              <a:cs typeface="Arial"/>
            </a:endParaRPr>
          </a:p>
        </p:txBody>
      </p:sp>
      <p:sp>
        <p:nvSpPr>
          <p:cNvPr id="130" name="object 130" descr=""/>
          <p:cNvSpPr txBox="1"/>
          <p:nvPr/>
        </p:nvSpPr>
        <p:spPr>
          <a:xfrm>
            <a:off x="10623550" y="5570220"/>
            <a:ext cx="1167765" cy="6654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 marL="12065" marR="5080">
              <a:lnSpc>
                <a:spcPct val="100000"/>
              </a:lnSpc>
              <a:spcBef>
                <a:spcPts val="95"/>
              </a:spcBef>
            </a:pPr>
            <a:r>
              <a:rPr dirty="0" sz="1400" b="1">
                <a:solidFill>
                  <a:srgbClr val="03234D"/>
                </a:solidFill>
                <a:latin typeface="Arial"/>
                <a:cs typeface="Arial"/>
              </a:rPr>
              <a:t>Investment</a:t>
            </a:r>
            <a:r>
              <a:rPr dirty="0" sz="1400" spc="-40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400" spc="-25" b="1">
                <a:solidFill>
                  <a:srgbClr val="03234D"/>
                </a:solidFill>
                <a:latin typeface="Arial"/>
                <a:cs typeface="Arial"/>
              </a:rPr>
              <a:t>in </a:t>
            </a:r>
            <a:r>
              <a:rPr dirty="0" sz="1400" spc="-10" b="1">
                <a:solidFill>
                  <a:srgbClr val="03234D"/>
                </a:solidFill>
                <a:latin typeface="Arial"/>
                <a:cs typeface="Arial"/>
              </a:rPr>
              <a:t>sustainable technologies</a:t>
            </a:r>
            <a:endParaRPr sz="1400">
              <a:latin typeface="Arial"/>
              <a:cs typeface="Arial"/>
            </a:endParaRPr>
          </a:p>
        </p:txBody>
      </p:sp>
      <p:sp>
        <p:nvSpPr>
          <p:cNvPr id="131" name="object 131" descr=""/>
          <p:cNvSpPr/>
          <p:nvPr/>
        </p:nvSpPr>
        <p:spPr>
          <a:xfrm>
            <a:off x="8193785" y="5537453"/>
            <a:ext cx="688975" cy="703580"/>
          </a:xfrm>
          <a:custGeom>
            <a:avLst/>
            <a:gdLst/>
            <a:ahLst/>
            <a:cxnLst/>
            <a:rect l="l" t="t" r="r" b="b"/>
            <a:pathLst>
              <a:path w="688975" h="703579">
                <a:moveTo>
                  <a:pt x="688848" y="0"/>
                </a:moveTo>
                <a:lnTo>
                  <a:pt x="0" y="0"/>
                </a:lnTo>
                <a:lnTo>
                  <a:pt x="0" y="703326"/>
                </a:lnTo>
                <a:lnTo>
                  <a:pt x="688848" y="703326"/>
                </a:lnTo>
                <a:lnTo>
                  <a:pt x="688848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2" name="object 132" descr=""/>
          <p:cNvSpPr txBox="1"/>
          <p:nvPr/>
        </p:nvSpPr>
        <p:spPr>
          <a:xfrm>
            <a:off x="8193785" y="5537453"/>
            <a:ext cx="688975" cy="703580"/>
          </a:xfrm>
          <a:prstGeom prst="rect">
            <a:avLst/>
          </a:prstGeom>
        </p:spPr>
        <p:txBody>
          <a:bodyPr wrap="square" lIns="0" tIns="71755" rIns="0" bIns="0" rtlCol="0" vert="horz">
            <a:spAutoFit/>
          </a:bodyPr>
          <a:lstStyle/>
          <a:p>
            <a:pPr marL="179070">
              <a:lnSpc>
                <a:spcPct val="100000"/>
              </a:lnSpc>
              <a:spcBef>
                <a:spcPts val="565"/>
              </a:spcBef>
            </a:pPr>
            <a:r>
              <a:rPr dirty="0" sz="1800" spc="-25" b="1">
                <a:solidFill>
                  <a:srgbClr val="010027"/>
                </a:solidFill>
                <a:latin typeface="Arial"/>
                <a:cs typeface="Arial"/>
              </a:rPr>
              <a:t>AA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133" name="object 133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8212073" y="5926073"/>
            <a:ext cx="651509" cy="173735"/>
          </a:xfrm>
          <a:prstGeom prst="rect">
            <a:avLst/>
          </a:prstGeom>
        </p:spPr>
      </p:pic>
      <p:sp>
        <p:nvSpPr>
          <p:cNvPr id="134" name="object 134" descr=""/>
          <p:cNvSpPr/>
          <p:nvPr/>
        </p:nvSpPr>
        <p:spPr>
          <a:xfrm>
            <a:off x="7748778" y="1234439"/>
            <a:ext cx="231140" cy="3134360"/>
          </a:xfrm>
          <a:custGeom>
            <a:avLst/>
            <a:gdLst/>
            <a:ahLst/>
            <a:cxnLst/>
            <a:rect l="l" t="t" r="r" b="b"/>
            <a:pathLst>
              <a:path w="231140" h="3134360">
                <a:moveTo>
                  <a:pt x="0" y="0"/>
                </a:moveTo>
                <a:lnTo>
                  <a:pt x="0" y="3134106"/>
                </a:lnTo>
                <a:lnTo>
                  <a:pt x="230886" y="1567052"/>
                </a:lnTo>
                <a:lnTo>
                  <a:pt x="0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5" name="object 135" descr=""/>
          <p:cNvSpPr txBox="1"/>
          <p:nvPr/>
        </p:nvSpPr>
        <p:spPr>
          <a:xfrm>
            <a:off x="8644635" y="6326632"/>
            <a:ext cx="311340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i="1">
                <a:solidFill>
                  <a:srgbClr val="010027"/>
                </a:solidFill>
                <a:latin typeface="Arial"/>
                <a:cs typeface="Arial"/>
              </a:rPr>
              <a:t>Note:</a:t>
            </a:r>
            <a:r>
              <a:rPr dirty="0" sz="800" spc="-5" i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800" i="1">
                <a:solidFill>
                  <a:srgbClr val="010027"/>
                </a:solidFill>
                <a:latin typeface="Arial"/>
                <a:cs typeface="Arial"/>
              </a:rPr>
              <a:t>Expressed in</a:t>
            </a:r>
            <a:r>
              <a:rPr dirty="0" sz="800" spc="-10" i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800" i="1">
                <a:solidFill>
                  <a:srgbClr val="010027"/>
                </a:solidFill>
                <a:latin typeface="Arial"/>
                <a:cs typeface="Arial"/>
              </a:rPr>
              <a:t>USD</a:t>
            </a:r>
            <a:r>
              <a:rPr dirty="0" sz="800" spc="-10" i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800" i="1">
                <a:solidFill>
                  <a:srgbClr val="010027"/>
                </a:solidFill>
                <a:latin typeface="Arial"/>
                <a:cs typeface="Arial"/>
              </a:rPr>
              <a:t>with</a:t>
            </a:r>
            <a:r>
              <a:rPr dirty="0" sz="800" spc="-15" i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800" i="1">
                <a:solidFill>
                  <a:srgbClr val="010027"/>
                </a:solidFill>
                <a:latin typeface="Arial"/>
                <a:cs typeface="Arial"/>
              </a:rPr>
              <a:t>a</a:t>
            </a:r>
            <a:r>
              <a:rPr dirty="0" sz="800" spc="-10" i="1">
                <a:solidFill>
                  <a:srgbClr val="010027"/>
                </a:solidFill>
                <a:latin typeface="Arial"/>
                <a:cs typeface="Arial"/>
              </a:rPr>
              <a:t> conversion</a:t>
            </a:r>
            <a:r>
              <a:rPr dirty="0" sz="800" spc="5" i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800" i="1">
                <a:solidFill>
                  <a:srgbClr val="010027"/>
                </a:solidFill>
                <a:latin typeface="Arial"/>
                <a:cs typeface="Arial"/>
              </a:rPr>
              <a:t>rate</a:t>
            </a:r>
            <a:r>
              <a:rPr dirty="0" sz="800" spc="-15" i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800" i="1">
                <a:solidFill>
                  <a:srgbClr val="010027"/>
                </a:solidFill>
                <a:latin typeface="Arial"/>
                <a:cs typeface="Arial"/>
              </a:rPr>
              <a:t>of</a:t>
            </a:r>
            <a:r>
              <a:rPr dirty="0" sz="800" spc="-5" i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800" i="1">
                <a:solidFill>
                  <a:srgbClr val="010027"/>
                </a:solidFill>
                <a:latin typeface="Arial"/>
                <a:cs typeface="Arial"/>
              </a:rPr>
              <a:t>0.94 as</a:t>
            </a:r>
            <a:r>
              <a:rPr dirty="0" sz="800" spc="-10" i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800" i="1">
                <a:solidFill>
                  <a:srgbClr val="010027"/>
                </a:solidFill>
                <a:latin typeface="Arial"/>
                <a:cs typeface="Arial"/>
              </a:rPr>
              <a:t>of</a:t>
            </a:r>
            <a:r>
              <a:rPr dirty="0" sz="800" spc="-5" i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800" spc="-10" i="1">
                <a:solidFill>
                  <a:srgbClr val="010027"/>
                </a:solidFill>
                <a:latin typeface="Arial"/>
                <a:cs typeface="Arial"/>
              </a:rPr>
              <a:t>2/20/23</a:t>
            </a:r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1803126" y="6462776"/>
            <a:ext cx="173355" cy="1854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50" spc="-25">
                <a:solidFill>
                  <a:srgbClr val="03234D"/>
                </a:solidFill>
                <a:latin typeface="Tahoma"/>
                <a:cs typeface="Tahoma"/>
              </a:rPr>
              <a:t>17</a:t>
            </a:r>
            <a:endParaRPr sz="1050">
              <a:latin typeface="Tahoma"/>
              <a:cs typeface="Tahoma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122407" y="291889"/>
            <a:ext cx="1434083" cy="238419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39698" y="768858"/>
            <a:ext cx="10917174" cy="19050"/>
          </a:xfrm>
          <a:prstGeom prst="rect">
            <a:avLst/>
          </a:prstGeom>
        </p:spPr>
      </p:pic>
      <p:grpSp>
        <p:nvGrpSpPr>
          <p:cNvPr id="5" name="object 5" descr=""/>
          <p:cNvGrpSpPr/>
          <p:nvPr/>
        </p:nvGrpSpPr>
        <p:grpSpPr>
          <a:xfrm>
            <a:off x="0" y="6496050"/>
            <a:ext cx="12192000" cy="361950"/>
            <a:chOff x="0" y="6496050"/>
            <a:chExt cx="12192000" cy="361950"/>
          </a:xfrm>
        </p:grpSpPr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6694931"/>
              <a:ext cx="12192000" cy="163068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7887" y="6496050"/>
              <a:ext cx="3054858" cy="361949"/>
            </a:xfrm>
            <a:prstGeom prst="rect">
              <a:avLst/>
            </a:prstGeom>
          </p:spPr>
        </p:pic>
      </p:grpSp>
      <p:sp>
        <p:nvSpPr>
          <p:cNvPr id="8" name="object 8" descr=""/>
          <p:cNvSpPr txBox="1"/>
          <p:nvPr/>
        </p:nvSpPr>
        <p:spPr>
          <a:xfrm>
            <a:off x="2601976" y="6504940"/>
            <a:ext cx="569595" cy="293370"/>
          </a:xfrm>
          <a:prstGeom prst="rect">
            <a:avLst/>
          </a:prstGeom>
        </p:spPr>
        <p:txBody>
          <a:bodyPr wrap="square" lIns="0" tIns="65404" rIns="0" bIns="0" rtlCol="0" vert="horz">
            <a:spAutoFit/>
          </a:bodyPr>
          <a:lstStyle/>
          <a:p>
            <a:pPr marL="41910" marR="30480" indent="-3810">
              <a:lnSpc>
                <a:spcPct val="67100"/>
              </a:lnSpc>
              <a:spcBef>
                <a:spcPts val="515"/>
              </a:spcBef>
            </a:pPr>
            <a:r>
              <a:rPr dirty="0" sz="1050" spc="-10" b="1">
                <a:solidFill>
                  <a:srgbClr val="FFFFFF"/>
                </a:solidFill>
                <a:latin typeface="Calibri"/>
                <a:cs typeface="Calibri"/>
              </a:rPr>
              <a:t>Industry </a:t>
            </a:r>
            <a:r>
              <a:rPr dirty="0" baseline="-21164" sz="1575" spc="-315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050" spc="-210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baseline="-21164" sz="1575" spc="-315" b="1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dirty="0" sz="1050" spc="-210" b="1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dirty="0" baseline="-21164" sz="1575" spc="-315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050" spc="-210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baseline="-21164" sz="1575" spc="-315" b="1">
                <a:solidFill>
                  <a:srgbClr val="FFFFFF"/>
                </a:solidFill>
                <a:latin typeface="Calibri"/>
                <a:cs typeface="Calibri"/>
              </a:rPr>
              <a:t>ly</a:t>
            </a:r>
            <a:r>
              <a:rPr dirty="0" sz="1050" spc="-210" b="1">
                <a:solidFill>
                  <a:srgbClr val="FFFFFF"/>
                </a:solidFill>
                <a:latin typeface="Calibri"/>
                <a:cs typeface="Calibri"/>
              </a:rPr>
              <a:t>ly</a:t>
            </a:r>
            <a:r>
              <a:rPr dirty="0" baseline="-21164" sz="1575" spc="-315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sz="1050" spc="-210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baseline="-21164" sz="1575" spc="-315" b="1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dirty="0" sz="1050" spc="-210" b="1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1041653" y="6504940"/>
            <a:ext cx="657860" cy="293370"/>
          </a:xfrm>
          <a:prstGeom prst="rect">
            <a:avLst/>
          </a:prstGeom>
        </p:spPr>
        <p:txBody>
          <a:bodyPr wrap="square" lIns="0" tIns="65404" rIns="0" bIns="0" rtlCol="0" vert="horz">
            <a:spAutoFit/>
          </a:bodyPr>
          <a:lstStyle/>
          <a:p>
            <a:pPr marL="38735" marR="30480" indent="-1270">
              <a:lnSpc>
                <a:spcPct val="67100"/>
              </a:lnSpc>
              <a:spcBef>
                <a:spcPts val="515"/>
              </a:spcBef>
            </a:pPr>
            <a:r>
              <a:rPr dirty="0" sz="1050" spc="-10" b="1">
                <a:solidFill>
                  <a:srgbClr val="FFFFFF"/>
                </a:solidFill>
                <a:latin typeface="Calibri"/>
                <a:cs typeface="Calibri"/>
              </a:rPr>
              <a:t>Executive </a:t>
            </a:r>
            <a:r>
              <a:rPr dirty="0" baseline="-21164" sz="1575" spc="-427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sz="1050" spc="-285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baseline="-21164" sz="1575" spc="-427" b="1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dirty="0" sz="1050" spc="-285" b="1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dirty="0" baseline="-21164" sz="1575" spc="-427" b="1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dirty="0" sz="1050" spc="-285" b="1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dirty="0" baseline="-21164" sz="1575" spc="-427" b="1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dirty="0" sz="1050" spc="-285" b="1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dirty="0" baseline="-21164" sz="1575" spc="-427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050" spc="-285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baseline="-21164" sz="1575" spc="-427" b="1">
                <a:solidFill>
                  <a:srgbClr val="FFFFFF"/>
                </a:solidFill>
                <a:latin typeface="Calibri"/>
                <a:cs typeface="Calibri"/>
              </a:rPr>
              <a:t>ry</a:t>
            </a:r>
            <a:r>
              <a:rPr dirty="0" sz="1050" spc="-285" b="1">
                <a:solidFill>
                  <a:srgbClr val="FFFFFF"/>
                </a:solidFill>
                <a:latin typeface="Calibri"/>
                <a:cs typeface="Calibri"/>
              </a:rPr>
              <a:t>ry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0" name="object 10" descr=""/>
          <p:cNvSpPr/>
          <p:nvPr/>
        </p:nvSpPr>
        <p:spPr>
          <a:xfrm>
            <a:off x="3679697" y="6496050"/>
            <a:ext cx="1624330" cy="361950"/>
          </a:xfrm>
          <a:custGeom>
            <a:avLst/>
            <a:gdLst/>
            <a:ahLst/>
            <a:cxnLst/>
            <a:rect l="l" t="t" r="r" b="b"/>
            <a:pathLst>
              <a:path w="1624329" h="361950">
                <a:moveTo>
                  <a:pt x="1623822" y="0"/>
                </a:moveTo>
                <a:lnTo>
                  <a:pt x="90424" y="0"/>
                </a:lnTo>
                <a:lnTo>
                  <a:pt x="0" y="361949"/>
                </a:lnTo>
                <a:lnTo>
                  <a:pt x="1533271" y="361949"/>
                </a:lnTo>
                <a:lnTo>
                  <a:pt x="1623822" y="0"/>
                </a:lnTo>
                <a:close/>
              </a:path>
            </a:pathLst>
          </a:custGeom>
          <a:solidFill>
            <a:srgbClr val="2C716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 descr=""/>
          <p:cNvSpPr txBox="1"/>
          <p:nvPr/>
        </p:nvSpPr>
        <p:spPr>
          <a:xfrm>
            <a:off x="4158234" y="6504940"/>
            <a:ext cx="637540" cy="293370"/>
          </a:xfrm>
          <a:prstGeom prst="rect">
            <a:avLst/>
          </a:prstGeom>
        </p:spPr>
        <p:txBody>
          <a:bodyPr wrap="square" lIns="0" tIns="65404" rIns="0" bIns="0" rtlCol="0" vert="horz">
            <a:spAutoFit/>
          </a:bodyPr>
          <a:lstStyle/>
          <a:p>
            <a:pPr marL="38100" marR="30480" indent="33655">
              <a:lnSpc>
                <a:spcPct val="67100"/>
              </a:lnSpc>
              <a:spcBef>
                <a:spcPts val="515"/>
              </a:spcBef>
            </a:pPr>
            <a:r>
              <a:rPr dirty="0" sz="1050" spc="-10" b="1">
                <a:solidFill>
                  <a:srgbClr val="FFFFFF"/>
                </a:solidFill>
                <a:latin typeface="Calibri"/>
                <a:cs typeface="Calibri"/>
              </a:rPr>
              <a:t>Company </a:t>
            </a:r>
            <a:r>
              <a:rPr dirty="0" sz="1050" spc="-484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baseline="-21164" sz="1575" spc="-390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sz="1050" spc="-270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baseline="-21164" sz="1575" spc="-390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sz="1050" spc="-300" b="1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baseline="-21164" sz="1575" spc="-382" b="1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sz="1050" spc="-150" b="1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dirty="0" baseline="-21164" sz="1575" spc="-390" b="1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dirty="0" sz="1050" spc="-270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baseline="-21164" sz="1575" spc="-390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sz="1050" spc="-35" b="1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dirty="0" baseline="-21164" sz="1575" spc="-390" b="1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dirty="0" sz="1050" spc="-300" b="1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baseline="-21164" sz="1575" spc="-382" b="1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sz="1050" spc="-565" b="1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r>
              <a:rPr dirty="0" baseline="-21164" sz="1575" spc="-30" b="1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endParaRPr baseline="-21164" sz="1575">
              <a:latin typeface="Calibri"/>
              <a:cs typeface="Calibri"/>
            </a:endParaRPr>
          </a:p>
        </p:txBody>
      </p:sp>
      <p:pic>
        <p:nvPicPr>
          <p:cNvPr id="12" name="object 12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300471" y="6496050"/>
            <a:ext cx="6297930" cy="361949"/>
          </a:xfrm>
          <a:prstGeom prst="rect">
            <a:avLst/>
          </a:prstGeom>
        </p:spPr>
      </p:pic>
      <p:sp>
        <p:nvSpPr>
          <p:cNvPr id="13" name="object 13" descr=""/>
          <p:cNvSpPr txBox="1"/>
          <p:nvPr/>
        </p:nvSpPr>
        <p:spPr>
          <a:xfrm>
            <a:off x="5769102" y="6504940"/>
            <a:ext cx="647700" cy="293370"/>
          </a:xfrm>
          <a:prstGeom prst="rect">
            <a:avLst/>
          </a:prstGeom>
        </p:spPr>
        <p:txBody>
          <a:bodyPr wrap="square" lIns="0" tIns="65404" rIns="0" bIns="0" rtlCol="0" vert="horz">
            <a:spAutoFit/>
          </a:bodyPr>
          <a:lstStyle/>
          <a:p>
            <a:pPr marL="38100" marR="30480" indent="60960">
              <a:lnSpc>
                <a:spcPct val="67100"/>
              </a:lnSpc>
              <a:spcBef>
                <a:spcPts val="515"/>
              </a:spcBef>
            </a:pPr>
            <a:r>
              <a:rPr dirty="0" sz="1050" spc="-10" b="1">
                <a:solidFill>
                  <a:srgbClr val="FFFFFF"/>
                </a:solidFill>
                <a:latin typeface="Calibri"/>
                <a:cs typeface="Calibri"/>
              </a:rPr>
              <a:t>Financial </a:t>
            </a:r>
            <a:r>
              <a:rPr dirty="0" sz="1050" spc="-250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baseline="-21164" sz="1575" spc="-375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sz="1050" spc="-250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baseline="-21164" sz="1575" spc="-375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sz="1050" spc="-250" b="1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baseline="-21164" sz="1575" spc="-375" b="1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sz="1050" spc="-250" b="1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dirty="0" baseline="-21164" sz="1575" spc="-375" b="1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dirty="0" sz="1050" spc="-250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baseline="-21164" sz="1575" spc="-375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sz="1050" spc="-250" b="1">
                <a:solidFill>
                  <a:srgbClr val="FFFFFF"/>
                </a:solidFill>
                <a:latin typeface="Calibri"/>
                <a:cs typeface="Calibri"/>
              </a:rPr>
              <a:t>ie</a:t>
            </a:r>
            <a:r>
              <a:rPr dirty="0" baseline="-21164" sz="1575" spc="-375" b="1">
                <a:solidFill>
                  <a:srgbClr val="FFFFFF"/>
                </a:solidFill>
                <a:latin typeface="Calibri"/>
                <a:cs typeface="Calibri"/>
              </a:rPr>
              <a:t>ie</a:t>
            </a:r>
            <a:r>
              <a:rPr dirty="0" sz="1050" spc="-250" b="1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r>
              <a:rPr dirty="0" baseline="-21164" sz="1575" spc="-375" b="1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endParaRPr baseline="-21164" sz="1575">
              <a:latin typeface="Calibri"/>
              <a:cs typeface="Calibri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7416545" y="6504940"/>
            <a:ext cx="635635" cy="293370"/>
          </a:xfrm>
          <a:prstGeom prst="rect">
            <a:avLst/>
          </a:prstGeom>
        </p:spPr>
        <p:txBody>
          <a:bodyPr wrap="square" lIns="0" tIns="65404" rIns="0" bIns="0" rtlCol="0" vert="horz">
            <a:spAutoFit/>
          </a:bodyPr>
          <a:lstStyle/>
          <a:p>
            <a:pPr marL="39370" marR="30480" indent="-1905">
              <a:lnSpc>
                <a:spcPct val="67100"/>
              </a:lnSpc>
              <a:spcBef>
                <a:spcPts val="515"/>
              </a:spcBef>
            </a:pPr>
            <a:r>
              <a:rPr dirty="0" sz="1050" spc="-10" b="1">
                <a:solidFill>
                  <a:srgbClr val="FFFFFF"/>
                </a:solidFill>
                <a:latin typeface="Calibri"/>
                <a:cs typeface="Calibri"/>
              </a:rPr>
              <a:t>Feasibility </a:t>
            </a:r>
            <a:r>
              <a:rPr dirty="0" sz="1050" spc="-185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baseline="-21164" sz="1575" spc="-277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050" spc="-185" b="1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dirty="0" baseline="-21164" sz="1575" spc="-277" b="1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dirty="0" sz="1050" spc="-185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baseline="-21164" sz="1575" spc="-277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050" spc="-185" b="1">
                <a:solidFill>
                  <a:srgbClr val="FFFFFF"/>
                </a:solidFill>
                <a:latin typeface="Calibri"/>
                <a:cs typeface="Calibri"/>
              </a:rPr>
              <a:t>ly</a:t>
            </a:r>
            <a:r>
              <a:rPr dirty="0" baseline="-21164" sz="1575" spc="-277" b="1">
                <a:solidFill>
                  <a:srgbClr val="FFFFFF"/>
                </a:solidFill>
                <a:latin typeface="Calibri"/>
                <a:cs typeface="Calibri"/>
              </a:rPr>
              <a:t>ly</a:t>
            </a:r>
            <a:r>
              <a:rPr dirty="0" sz="1050" spc="-185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baseline="-21164" sz="1575" spc="-277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sz="1050" spc="-185" b="1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dirty="0" baseline="-21164" sz="1575" spc="-277" b="1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endParaRPr baseline="-21164" sz="1575">
              <a:latin typeface="Calibri"/>
              <a:cs typeface="Calibri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9007347" y="6504940"/>
            <a:ext cx="696595" cy="293370"/>
          </a:xfrm>
          <a:prstGeom prst="rect">
            <a:avLst/>
          </a:prstGeom>
        </p:spPr>
        <p:txBody>
          <a:bodyPr wrap="square" lIns="0" tIns="65404" rIns="0" bIns="0" rtlCol="0" vert="horz">
            <a:spAutoFit/>
          </a:bodyPr>
          <a:lstStyle/>
          <a:p>
            <a:pPr marL="54610" marR="30480" indent="-17145">
              <a:lnSpc>
                <a:spcPct val="67100"/>
              </a:lnSpc>
              <a:spcBef>
                <a:spcPts val="515"/>
              </a:spcBef>
            </a:pPr>
            <a:r>
              <a:rPr dirty="0" sz="1050" spc="-10" b="1">
                <a:solidFill>
                  <a:srgbClr val="FFFFFF"/>
                </a:solidFill>
                <a:latin typeface="Calibri"/>
                <a:cs typeface="Calibri"/>
              </a:rPr>
              <a:t>Alternative </a:t>
            </a:r>
            <a:r>
              <a:rPr dirty="0" sz="1050" spc="-160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baseline="-21164" sz="1575" spc="-240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sz="1050" spc="-160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baseline="-21164" sz="1575" spc="-240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sz="1050" spc="-160" b="1">
                <a:solidFill>
                  <a:srgbClr val="FFFFFF"/>
                </a:solidFill>
                <a:latin typeface="Calibri"/>
                <a:cs typeface="Calibri"/>
              </a:rPr>
              <a:t>lu</a:t>
            </a:r>
            <a:r>
              <a:rPr dirty="0" baseline="-21164" sz="1575" spc="-240" b="1">
                <a:solidFill>
                  <a:srgbClr val="FFFFFF"/>
                </a:solidFill>
                <a:latin typeface="Calibri"/>
                <a:cs typeface="Calibri"/>
              </a:rPr>
              <a:t>lu</a:t>
            </a:r>
            <a:r>
              <a:rPr dirty="0" sz="1050" spc="-160" b="1">
                <a:solidFill>
                  <a:srgbClr val="FFFFFF"/>
                </a:solidFill>
                <a:latin typeface="Calibri"/>
                <a:cs typeface="Calibri"/>
              </a:rPr>
              <a:t>ti</a:t>
            </a:r>
            <a:r>
              <a:rPr dirty="0" baseline="-21164" sz="1575" spc="-240" b="1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dirty="0" sz="1050" spc="-160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baseline="-21164" sz="1575" spc="-240" b="1">
                <a:solidFill>
                  <a:srgbClr val="FFFFFF"/>
                </a:solidFill>
                <a:latin typeface="Calibri"/>
                <a:cs typeface="Calibri"/>
              </a:rPr>
              <a:t>io</a:t>
            </a:r>
            <a:r>
              <a:rPr dirty="0" sz="1050" spc="-160" b="1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dirty="0" baseline="-21164" sz="1575" spc="-240" b="1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endParaRPr baseline="-21164" sz="1575">
              <a:latin typeface="Calibri"/>
              <a:cs typeface="Calibri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10567161" y="6589521"/>
            <a:ext cx="629285" cy="1854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50" spc="-10" b="1">
                <a:solidFill>
                  <a:srgbClr val="FFFFFF"/>
                </a:solidFill>
                <a:latin typeface="Calibri"/>
                <a:cs typeface="Calibri"/>
              </a:rPr>
              <a:t>Conclusion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ts val="2395"/>
              </a:lnSpc>
              <a:spcBef>
                <a:spcPts val="95"/>
              </a:spcBef>
            </a:pPr>
            <a:r>
              <a:rPr dirty="0" spc="-10">
                <a:solidFill>
                  <a:srgbClr val="009999"/>
                </a:solidFill>
              </a:rPr>
              <a:t>Siemens’</a:t>
            </a:r>
            <a:r>
              <a:rPr dirty="0" spc="-125">
                <a:solidFill>
                  <a:srgbClr val="009999"/>
                </a:solidFill>
              </a:rPr>
              <a:t> </a:t>
            </a:r>
            <a:r>
              <a:rPr dirty="0">
                <a:solidFill>
                  <a:srgbClr val="009999"/>
                </a:solidFill>
              </a:rPr>
              <a:t>Market</a:t>
            </a:r>
            <a:r>
              <a:rPr dirty="0" spc="-20">
                <a:solidFill>
                  <a:srgbClr val="009999"/>
                </a:solidFill>
              </a:rPr>
              <a:t> </a:t>
            </a:r>
            <a:r>
              <a:rPr dirty="0" spc="-10">
                <a:solidFill>
                  <a:srgbClr val="009999"/>
                </a:solidFill>
              </a:rPr>
              <a:t>Positioning</a:t>
            </a:r>
          </a:p>
          <a:p>
            <a:pPr marL="19685">
              <a:lnSpc>
                <a:spcPts val="1435"/>
              </a:lnSpc>
            </a:pPr>
            <a:r>
              <a:rPr dirty="0" sz="1200" spc="-10" b="0">
                <a:solidFill>
                  <a:srgbClr val="010027"/>
                </a:solidFill>
                <a:latin typeface="Arial MT"/>
                <a:cs typeface="Arial MT"/>
              </a:rPr>
              <a:t>Siemens’</a:t>
            </a:r>
            <a:r>
              <a:rPr dirty="0" sz="1200" spc="-70" b="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 b="0">
                <a:solidFill>
                  <a:srgbClr val="010027"/>
                </a:solidFill>
                <a:latin typeface="Arial MT"/>
                <a:cs typeface="Arial MT"/>
              </a:rPr>
              <a:t>size</a:t>
            </a:r>
            <a:r>
              <a:rPr dirty="0" sz="1200" spc="-25" b="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 b="0">
                <a:solidFill>
                  <a:srgbClr val="010027"/>
                </a:solidFill>
                <a:latin typeface="Arial MT"/>
                <a:cs typeface="Arial MT"/>
              </a:rPr>
              <a:t>makes</a:t>
            </a:r>
            <a:r>
              <a:rPr dirty="0" sz="1200" spc="-10" b="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 b="0">
                <a:solidFill>
                  <a:srgbClr val="010027"/>
                </a:solidFill>
                <a:latin typeface="Arial MT"/>
                <a:cs typeface="Arial MT"/>
              </a:rPr>
              <a:t>it</a:t>
            </a:r>
            <a:r>
              <a:rPr dirty="0" sz="1200" spc="-15" b="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 b="0">
                <a:solidFill>
                  <a:srgbClr val="010027"/>
                </a:solidFill>
                <a:latin typeface="Arial MT"/>
                <a:cs typeface="Arial MT"/>
              </a:rPr>
              <a:t>the</a:t>
            </a:r>
            <a:r>
              <a:rPr dirty="0" sz="1200" spc="-10" b="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 b="0">
                <a:solidFill>
                  <a:srgbClr val="010027"/>
                </a:solidFill>
                <a:latin typeface="Arial MT"/>
                <a:cs typeface="Arial MT"/>
              </a:rPr>
              <a:t>largest</a:t>
            </a:r>
            <a:r>
              <a:rPr dirty="0" sz="1200" spc="-10" b="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 b="0">
                <a:solidFill>
                  <a:srgbClr val="010027"/>
                </a:solidFill>
                <a:latin typeface="Arial MT"/>
                <a:cs typeface="Arial MT"/>
              </a:rPr>
              <a:t>capital</a:t>
            </a:r>
            <a:r>
              <a:rPr dirty="0" sz="1200" spc="-30" b="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 b="0">
                <a:solidFill>
                  <a:srgbClr val="010027"/>
                </a:solidFill>
                <a:latin typeface="Arial MT"/>
                <a:cs typeface="Arial MT"/>
              </a:rPr>
              <a:t>goods</a:t>
            </a:r>
            <a:r>
              <a:rPr dirty="0" sz="1200" spc="-25" b="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 b="0">
                <a:solidFill>
                  <a:srgbClr val="010027"/>
                </a:solidFill>
                <a:latin typeface="Arial MT"/>
                <a:cs typeface="Arial MT"/>
              </a:rPr>
              <a:t>conglomerate</a:t>
            </a:r>
            <a:r>
              <a:rPr dirty="0" sz="1200" spc="-25" b="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 b="0">
                <a:solidFill>
                  <a:srgbClr val="010027"/>
                </a:solidFill>
                <a:latin typeface="Arial MT"/>
                <a:cs typeface="Arial MT"/>
              </a:rPr>
              <a:t>in</a:t>
            </a:r>
            <a:r>
              <a:rPr dirty="0" sz="1200" spc="-20" b="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 spc="-10" b="0">
                <a:solidFill>
                  <a:srgbClr val="010027"/>
                </a:solidFill>
                <a:latin typeface="Arial MT"/>
                <a:cs typeface="Arial MT"/>
              </a:rPr>
              <a:t>Europe</a:t>
            </a:r>
            <a:endParaRPr sz="1200">
              <a:latin typeface="Arial MT"/>
              <a:cs typeface="Arial MT"/>
            </a:endParaRPr>
          </a:p>
        </p:txBody>
      </p:sp>
      <p:grpSp>
        <p:nvGrpSpPr>
          <p:cNvPr id="18" name="object 18" descr=""/>
          <p:cNvGrpSpPr/>
          <p:nvPr/>
        </p:nvGrpSpPr>
        <p:grpSpPr>
          <a:xfrm>
            <a:off x="1231391" y="1541525"/>
            <a:ext cx="4445000" cy="1515110"/>
            <a:chOff x="1231391" y="1541525"/>
            <a:chExt cx="4445000" cy="1515110"/>
          </a:xfrm>
        </p:grpSpPr>
        <p:sp>
          <p:nvSpPr>
            <p:cNvPr id="19" name="object 19" descr=""/>
            <p:cNvSpPr/>
            <p:nvPr/>
          </p:nvSpPr>
          <p:spPr>
            <a:xfrm>
              <a:off x="1773936" y="1876805"/>
              <a:ext cx="3893185" cy="996315"/>
            </a:xfrm>
            <a:custGeom>
              <a:avLst/>
              <a:gdLst/>
              <a:ahLst/>
              <a:cxnLst/>
              <a:rect l="l" t="t" r="r" b="b"/>
              <a:pathLst>
                <a:path w="3893185" h="996314">
                  <a:moveTo>
                    <a:pt x="0" y="995934"/>
                  </a:moveTo>
                  <a:lnTo>
                    <a:pt x="3893057" y="995934"/>
                  </a:lnTo>
                  <a:lnTo>
                    <a:pt x="3893057" y="0"/>
                  </a:lnTo>
                  <a:lnTo>
                    <a:pt x="0" y="0"/>
                  </a:lnTo>
                  <a:lnTo>
                    <a:pt x="0" y="995934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1773936" y="1867661"/>
              <a:ext cx="3893185" cy="19050"/>
            </a:xfrm>
            <a:custGeom>
              <a:avLst/>
              <a:gdLst/>
              <a:ahLst/>
              <a:cxnLst/>
              <a:rect l="l" t="t" r="r" b="b"/>
              <a:pathLst>
                <a:path w="3893185" h="19050">
                  <a:moveTo>
                    <a:pt x="0" y="19050"/>
                  </a:moveTo>
                  <a:lnTo>
                    <a:pt x="3892930" y="19050"/>
                  </a:lnTo>
                  <a:lnTo>
                    <a:pt x="3892930" y="0"/>
                  </a:lnTo>
                  <a:lnTo>
                    <a:pt x="0" y="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A6A6A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 descr=""/>
            <p:cNvSpPr/>
            <p:nvPr/>
          </p:nvSpPr>
          <p:spPr>
            <a:xfrm>
              <a:off x="1773936" y="2873120"/>
              <a:ext cx="3893185" cy="0"/>
            </a:xfrm>
            <a:custGeom>
              <a:avLst/>
              <a:gdLst/>
              <a:ahLst/>
              <a:cxnLst/>
              <a:rect l="l" t="t" r="r" b="b"/>
              <a:pathLst>
                <a:path w="3893185" h="0">
                  <a:moveTo>
                    <a:pt x="0" y="0"/>
                  </a:moveTo>
                  <a:lnTo>
                    <a:pt x="216407" y="0"/>
                  </a:lnTo>
                </a:path>
                <a:path w="3893185" h="0">
                  <a:moveTo>
                    <a:pt x="758951" y="0"/>
                  </a:moveTo>
                  <a:lnTo>
                    <a:pt x="976121" y="0"/>
                  </a:lnTo>
                </a:path>
                <a:path w="3893185" h="0">
                  <a:moveTo>
                    <a:pt x="1518665" y="0"/>
                  </a:moveTo>
                  <a:lnTo>
                    <a:pt x="1735074" y="0"/>
                  </a:lnTo>
                </a:path>
                <a:path w="3893185" h="0">
                  <a:moveTo>
                    <a:pt x="2277617" y="0"/>
                  </a:moveTo>
                  <a:lnTo>
                    <a:pt x="2494788" y="0"/>
                  </a:lnTo>
                </a:path>
                <a:path w="3893185" h="0">
                  <a:moveTo>
                    <a:pt x="3037331" y="0"/>
                  </a:moveTo>
                  <a:lnTo>
                    <a:pt x="3253740" y="0"/>
                  </a:lnTo>
                </a:path>
                <a:path w="3893185" h="0">
                  <a:moveTo>
                    <a:pt x="3796284" y="0"/>
                  </a:moveTo>
                  <a:lnTo>
                    <a:pt x="3892930" y="0"/>
                  </a:lnTo>
                </a:path>
              </a:pathLst>
            </a:custGeom>
            <a:ln w="19050">
              <a:solidFill>
                <a:srgbClr val="A6A6A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1231391" y="1541525"/>
              <a:ext cx="542925" cy="1515110"/>
            </a:xfrm>
            <a:custGeom>
              <a:avLst/>
              <a:gdLst/>
              <a:ahLst/>
              <a:cxnLst/>
              <a:rect l="l" t="t" r="r" b="b"/>
              <a:pathLst>
                <a:path w="542925" h="1515110">
                  <a:moveTo>
                    <a:pt x="542544" y="0"/>
                  </a:moveTo>
                  <a:lnTo>
                    <a:pt x="0" y="0"/>
                  </a:lnTo>
                  <a:lnTo>
                    <a:pt x="0" y="1514856"/>
                  </a:lnTo>
                  <a:lnTo>
                    <a:pt x="542544" y="1514856"/>
                  </a:lnTo>
                  <a:lnTo>
                    <a:pt x="542544" y="0"/>
                  </a:lnTo>
                  <a:close/>
                </a:path>
              </a:pathLst>
            </a:custGeom>
            <a:solidFill>
              <a:srgbClr val="00C2B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1990344" y="1946147"/>
              <a:ext cx="3580129" cy="1110615"/>
            </a:xfrm>
            <a:custGeom>
              <a:avLst/>
              <a:gdLst/>
              <a:ahLst/>
              <a:cxnLst/>
              <a:rect l="l" t="t" r="r" b="b"/>
              <a:pathLst>
                <a:path w="3580129" h="1110614">
                  <a:moveTo>
                    <a:pt x="542544" y="0"/>
                  </a:moveTo>
                  <a:lnTo>
                    <a:pt x="0" y="0"/>
                  </a:lnTo>
                  <a:lnTo>
                    <a:pt x="0" y="1110234"/>
                  </a:lnTo>
                  <a:lnTo>
                    <a:pt x="542544" y="1110234"/>
                  </a:lnTo>
                  <a:lnTo>
                    <a:pt x="542544" y="0"/>
                  </a:lnTo>
                  <a:close/>
                </a:path>
                <a:path w="3580129" h="1110614">
                  <a:moveTo>
                    <a:pt x="1302258" y="210312"/>
                  </a:moveTo>
                  <a:lnTo>
                    <a:pt x="759714" y="210312"/>
                  </a:lnTo>
                  <a:lnTo>
                    <a:pt x="759714" y="1110234"/>
                  </a:lnTo>
                  <a:lnTo>
                    <a:pt x="1302258" y="1110234"/>
                  </a:lnTo>
                  <a:lnTo>
                    <a:pt x="1302258" y="210312"/>
                  </a:lnTo>
                  <a:close/>
                </a:path>
                <a:path w="3580129" h="1110614">
                  <a:moveTo>
                    <a:pt x="2061210" y="504444"/>
                  </a:moveTo>
                  <a:lnTo>
                    <a:pt x="1518666" y="504444"/>
                  </a:lnTo>
                  <a:lnTo>
                    <a:pt x="1518666" y="1110234"/>
                  </a:lnTo>
                  <a:lnTo>
                    <a:pt x="2061210" y="1110234"/>
                  </a:lnTo>
                  <a:lnTo>
                    <a:pt x="2061210" y="504444"/>
                  </a:lnTo>
                  <a:close/>
                </a:path>
                <a:path w="3580129" h="1110614">
                  <a:moveTo>
                    <a:pt x="2820924" y="511302"/>
                  </a:moveTo>
                  <a:lnTo>
                    <a:pt x="2278380" y="511302"/>
                  </a:lnTo>
                  <a:lnTo>
                    <a:pt x="2278380" y="1110234"/>
                  </a:lnTo>
                  <a:lnTo>
                    <a:pt x="2820924" y="1110234"/>
                  </a:lnTo>
                  <a:lnTo>
                    <a:pt x="2820924" y="511302"/>
                  </a:lnTo>
                  <a:close/>
                </a:path>
                <a:path w="3580129" h="1110614">
                  <a:moveTo>
                    <a:pt x="3579876" y="564642"/>
                  </a:moveTo>
                  <a:lnTo>
                    <a:pt x="3037332" y="564642"/>
                  </a:lnTo>
                  <a:lnTo>
                    <a:pt x="3037332" y="1110234"/>
                  </a:lnTo>
                  <a:lnTo>
                    <a:pt x="3579876" y="1110234"/>
                  </a:lnTo>
                  <a:lnTo>
                    <a:pt x="3579876" y="564642"/>
                  </a:lnTo>
                  <a:close/>
                </a:path>
              </a:pathLst>
            </a:custGeom>
            <a:solidFill>
              <a:srgbClr val="009C9B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4" name="object 24" descr=""/>
          <p:cNvSpPr txBox="1"/>
          <p:nvPr/>
        </p:nvSpPr>
        <p:spPr>
          <a:xfrm>
            <a:off x="1284224" y="1333500"/>
            <a:ext cx="43751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 b="1">
                <a:solidFill>
                  <a:srgbClr val="010027"/>
                </a:solidFill>
                <a:latin typeface="Arial"/>
                <a:cs typeface="Arial"/>
              </a:rPr>
              <a:t>$108.59</a:t>
            </a:r>
            <a:endParaRPr sz="900">
              <a:latin typeface="Arial"/>
              <a:cs typeface="Arial"/>
            </a:endParaRPr>
          </a:p>
        </p:txBody>
      </p:sp>
      <p:sp>
        <p:nvSpPr>
          <p:cNvPr id="25" name="object 25" descr=""/>
          <p:cNvSpPr txBox="1"/>
          <p:nvPr/>
        </p:nvSpPr>
        <p:spPr>
          <a:xfrm>
            <a:off x="2074926" y="1738376"/>
            <a:ext cx="37401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 b="1">
                <a:solidFill>
                  <a:srgbClr val="010027"/>
                </a:solidFill>
                <a:latin typeface="Arial"/>
                <a:cs typeface="Arial"/>
              </a:rPr>
              <a:t>$79.57</a:t>
            </a:r>
            <a:endParaRPr sz="900">
              <a:latin typeface="Arial"/>
              <a:cs typeface="Arial"/>
            </a:endParaRPr>
          </a:p>
        </p:txBody>
      </p:sp>
      <p:sp>
        <p:nvSpPr>
          <p:cNvPr id="26" name="object 26" descr=""/>
          <p:cNvSpPr txBox="1"/>
          <p:nvPr/>
        </p:nvSpPr>
        <p:spPr>
          <a:xfrm>
            <a:off x="2846832" y="1948688"/>
            <a:ext cx="36131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900" spc="-10" b="1">
                <a:solidFill>
                  <a:srgbClr val="010027"/>
                </a:solidFill>
                <a:latin typeface="Arial"/>
                <a:cs typeface="Arial"/>
              </a:rPr>
              <a:t>$64.49</a:t>
            </a:r>
            <a:endParaRPr sz="900">
              <a:latin typeface="Arial"/>
              <a:cs typeface="Arial"/>
            </a:endParaRPr>
          </a:p>
        </p:txBody>
      </p:sp>
      <p:sp>
        <p:nvSpPr>
          <p:cNvPr id="27" name="object 27" descr=""/>
          <p:cNvSpPr txBox="1"/>
          <p:nvPr/>
        </p:nvSpPr>
        <p:spPr>
          <a:xfrm>
            <a:off x="3606291" y="2242820"/>
            <a:ext cx="36131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900" spc="-10" b="1">
                <a:solidFill>
                  <a:srgbClr val="010027"/>
                </a:solidFill>
                <a:latin typeface="Arial"/>
                <a:cs typeface="Arial"/>
              </a:rPr>
              <a:t>$43.42</a:t>
            </a:r>
            <a:endParaRPr sz="900">
              <a:latin typeface="Arial"/>
              <a:cs typeface="Arial"/>
            </a:endParaRPr>
          </a:p>
        </p:txBody>
      </p:sp>
      <p:sp>
        <p:nvSpPr>
          <p:cNvPr id="28" name="object 28" descr=""/>
          <p:cNvSpPr txBox="1"/>
          <p:nvPr/>
        </p:nvSpPr>
        <p:spPr>
          <a:xfrm>
            <a:off x="4365752" y="2249423"/>
            <a:ext cx="36131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900" spc="-10" b="1">
                <a:solidFill>
                  <a:srgbClr val="010027"/>
                </a:solidFill>
                <a:latin typeface="Arial"/>
                <a:cs typeface="Arial"/>
              </a:rPr>
              <a:t>$42.95</a:t>
            </a:r>
            <a:endParaRPr sz="900">
              <a:latin typeface="Arial"/>
              <a:cs typeface="Arial"/>
            </a:endParaRPr>
          </a:p>
        </p:txBody>
      </p:sp>
      <p:sp>
        <p:nvSpPr>
          <p:cNvPr id="29" name="object 29" descr=""/>
          <p:cNvSpPr txBox="1"/>
          <p:nvPr/>
        </p:nvSpPr>
        <p:spPr>
          <a:xfrm>
            <a:off x="5125211" y="2302764"/>
            <a:ext cx="36131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900" spc="-10" b="1">
                <a:solidFill>
                  <a:srgbClr val="010027"/>
                </a:solidFill>
                <a:latin typeface="Arial"/>
                <a:cs typeface="Arial"/>
              </a:rPr>
              <a:t>$39.11</a:t>
            </a:r>
            <a:endParaRPr sz="900">
              <a:latin typeface="Arial"/>
              <a:cs typeface="Arial"/>
            </a:endParaRPr>
          </a:p>
        </p:txBody>
      </p:sp>
      <p:sp>
        <p:nvSpPr>
          <p:cNvPr id="30" name="object 30" descr=""/>
          <p:cNvSpPr txBox="1"/>
          <p:nvPr/>
        </p:nvSpPr>
        <p:spPr>
          <a:xfrm>
            <a:off x="884682" y="2966211"/>
            <a:ext cx="15240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>
                <a:solidFill>
                  <a:srgbClr val="010027"/>
                </a:solidFill>
                <a:latin typeface="Arial MT"/>
                <a:cs typeface="Arial MT"/>
              </a:rPr>
              <a:t>$0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31" name="object 31" descr=""/>
          <p:cNvSpPr txBox="1"/>
          <p:nvPr/>
        </p:nvSpPr>
        <p:spPr>
          <a:xfrm>
            <a:off x="821182" y="2687065"/>
            <a:ext cx="21653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>
                <a:solidFill>
                  <a:srgbClr val="010027"/>
                </a:solidFill>
                <a:latin typeface="Arial MT"/>
                <a:cs typeface="Arial MT"/>
              </a:rPr>
              <a:t>$20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32" name="object 32" descr=""/>
          <p:cNvSpPr txBox="1"/>
          <p:nvPr/>
        </p:nvSpPr>
        <p:spPr>
          <a:xfrm>
            <a:off x="821182" y="2407920"/>
            <a:ext cx="21653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>
                <a:solidFill>
                  <a:srgbClr val="010027"/>
                </a:solidFill>
                <a:latin typeface="Arial MT"/>
                <a:cs typeface="Arial MT"/>
              </a:rPr>
              <a:t>$40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33" name="object 33" descr=""/>
          <p:cNvSpPr txBox="1"/>
          <p:nvPr/>
        </p:nvSpPr>
        <p:spPr>
          <a:xfrm>
            <a:off x="821182" y="2129028"/>
            <a:ext cx="21653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>
                <a:solidFill>
                  <a:srgbClr val="010027"/>
                </a:solidFill>
                <a:latin typeface="Arial MT"/>
                <a:cs typeface="Arial MT"/>
              </a:rPr>
              <a:t>$60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34" name="object 34" descr=""/>
          <p:cNvSpPr txBox="1"/>
          <p:nvPr/>
        </p:nvSpPr>
        <p:spPr>
          <a:xfrm>
            <a:off x="821182" y="1849882"/>
            <a:ext cx="21653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>
                <a:solidFill>
                  <a:srgbClr val="010027"/>
                </a:solidFill>
                <a:latin typeface="Arial MT"/>
                <a:cs typeface="Arial MT"/>
              </a:rPr>
              <a:t>$80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35" name="object 35" descr=""/>
          <p:cNvSpPr txBox="1"/>
          <p:nvPr/>
        </p:nvSpPr>
        <p:spPr>
          <a:xfrm>
            <a:off x="757427" y="1570735"/>
            <a:ext cx="28003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0">
                <a:solidFill>
                  <a:srgbClr val="010027"/>
                </a:solidFill>
                <a:latin typeface="Arial MT"/>
                <a:cs typeface="Arial MT"/>
              </a:rPr>
              <a:t>$100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36" name="object 36" descr=""/>
          <p:cNvSpPr txBox="1"/>
          <p:nvPr/>
        </p:nvSpPr>
        <p:spPr>
          <a:xfrm>
            <a:off x="757427" y="1291844"/>
            <a:ext cx="28003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0">
                <a:solidFill>
                  <a:srgbClr val="010027"/>
                </a:solidFill>
                <a:latin typeface="Arial MT"/>
                <a:cs typeface="Arial MT"/>
              </a:rPr>
              <a:t>$120</a:t>
            </a:r>
            <a:endParaRPr sz="900">
              <a:latin typeface="Arial MT"/>
              <a:cs typeface="Arial MT"/>
            </a:endParaRPr>
          </a:p>
        </p:txBody>
      </p:sp>
      <p:grpSp>
        <p:nvGrpSpPr>
          <p:cNvPr id="37" name="object 37" descr=""/>
          <p:cNvGrpSpPr/>
          <p:nvPr/>
        </p:nvGrpSpPr>
        <p:grpSpPr>
          <a:xfrm>
            <a:off x="1145666" y="2596324"/>
            <a:ext cx="4572635" cy="768985"/>
            <a:chOff x="1145666" y="2596324"/>
            <a:chExt cx="4572635" cy="768985"/>
          </a:xfrm>
        </p:grpSpPr>
        <p:sp>
          <p:nvSpPr>
            <p:cNvPr id="38" name="object 38" descr=""/>
            <p:cNvSpPr/>
            <p:nvPr/>
          </p:nvSpPr>
          <p:spPr>
            <a:xfrm>
              <a:off x="1145666" y="3046094"/>
              <a:ext cx="4521835" cy="0"/>
            </a:xfrm>
            <a:custGeom>
              <a:avLst/>
              <a:gdLst/>
              <a:ahLst/>
              <a:cxnLst/>
              <a:rect l="l" t="t" r="r" b="b"/>
              <a:pathLst>
                <a:path w="4521835" h="0">
                  <a:moveTo>
                    <a:pt x="0" y="0"/>
                  </a:moveTo>
                  <a:lnTo>
                    <a:pt x="4521327" y="0"/>
                  </a:lnTo>
                </a:path>
              </a:pathLst>
            </a:custGeom>
            <a:ln w="12700">
              <a:solidFill>
                <a:srgbClr val="010027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 descr=""/>
            <p:cNvSpPr/>
            <p:nvPr/>
          </p:nvSpPr>
          <p:spPr>
            <a:xfrm>
              <a:off x="1234820" y="2601086"/>
              <a:ext cx="4432300" cy="0"/>
            </a:xfrm>
            <a:custGeom>
              <a:avLst/>
              <a:gdLst/>
              <a:ahLst/>
              <a:cxnLst/>
              <a:rect l="l" t="t" r="r" b="b"/>
              <a:pathLst>
                <a:path w="4432300" h="0">
                  <a:moveTo>
                    <a:pt x="0" y="0"/>
                  </a:moveTo>
                  <a:lnTo>
                    <a:pt x="4432045" y="0"/>
                  </a:lnTo>
                </a:path>
              </a:pathLst>
            </a:custGeom>
            <a:ln w="9525">
              <a:solidFill>
                <a:srgbClr val="03234D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0" name="object 4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37523" y="3071836"/>
              <a:ext cx="656761" cy="273962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006339" y="3048761"/>
              <a:ext cx="711708" cy="316229"/>
            </a:xfrm>
            <a:prstGeom prst="rect">
              <a:avLst/>
            </a:prstGeom>
          </p:spPr>
        </p:pic>
      </p:grpSp>
      <p:sp>
        <p:nvSpPr>
          <p:cNvPr id="42" name="object 42" descr=""/>
          <p:cNvSpPr txBox="1"/>
          <p:nvPr/>
        </p:nvSpPr>
        <p:spPr>
          <a:xfrm>
            <a:off x="5688329" y="2227834"/>
            <a:ext cx="4572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 b="1">
                <a:solidFill>
                  <a:srgbClr val="010027"/>
                </a:solidFill>
                <a:latin typeface="Arial"/>
                <a:cs typeface="Arial"/>
              </a:rPr>
              <a:t>Median:</a:t>
            </a:r>
            <a:endParaRPr sz="900">
              <a:latin typeface="Arial"/>
              <a:cs typeface="Arial"/>
            </a:endParaRPr>
          </a:p>
          <a:p>
            <a:pPr marL="45085">
              <a:lnSpc>
                <a:spcPct val="100000"/>
              </a:lnSpc>
            </a:pPr>
            <a:r>
              <a:rPr dirty="0" sz="900" spc="-10" b="1">
                <a:solidFill>
                  <a:srgbClr val="010027"/>
                </a:solidFill>
                <a:latin typeface="Arial"/>
                <a:cs typeface="Arial"/>
              </a:rPr>
              <a:t>$30.9B</a:t>
            </a:r>
            <a:endParaRPr sz="900">
              <a:latin typeface="Arial"/>
              <a:cs typeface="Arial"/>
            </a:endParaRPr>
          </a:p>
        </p:txBody>
      </p:sp>
      <p:sp>
        <p:nvSpPr>
          <p:cNvPr id="43" name="object 43" descr=""/>
          <p:cNvSpPr txBox="1"/>
          <p:nvPr/>
        </p:nvSpPr>
        <p:spPr>
          <a:xfrm>
            <a:off x="8672321" y="3587496"/>
            <a:ext cx="3148965" cy="2783840"/>
          </a:xfrm>
          <a:prstGeom prst="rect">
            <a:avLst/>
          </a:prstGeom>
          <a:solidFill>
            <a:srgbClr val="F1F1F1"/>
          </a:solidFill>
        </p:spPr>
        <p:txBody>
          <a:bodyPr wrap="square" lIns="0" tIns="42544" rIns="0" bIns="0" rtlCol="0" vert="horz">
            <a:spAutoFit/>
          </a:bodyPr>
          <a:lstStyle/>
          <a:p>
            <a:pPr marL="140335">
              <a:lnSpc>
                <a:spcPct val="100000"/>
              </a:lnSpc>
              <a:spcBef>
                <a:spcPts val="334"/>
              </a:spcBef>
            </a:pPr>
            <a:r>
              <a:rPr dirty="0" sz="1050" b="1">
                <a:solidFill>
                  <a:srgbClr val="03234D"/>
                </a:solidFill>
                <a:latin typeface="Arial"/>
                <a:cs typeface="Arial"/>
              </a:rPr>
              <a:t>Premium</a:t>
            </a:r>
            <a:r>
              <a:rPr dirty="0" sz="1050" spc="-5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050" spc="-10" b="1">
                <a:solidFill>
                  <a:srgbClr val="03234D"/>
                </a:solidFill>
                <a:latin typeface="Arial"/>
                <a:cs typeface="Arial"/>
              </a:rPr>
              <a:t>company </a:t>
            </a:r>
            <a:r>
              <a:rPr dirty="0" sz="1050" b="1">
                <a:solidFill>
                  <a:srgbClr val="03234D"/>
                </a:solidFill>
                <a:latin typeface="Arial"/>
                <a:cs typeface="Arial"/>
              </a:rPr>
              <a:t>at</a:t>
            </a:r>
            <a:r>
              <a:rPr dirty="0" sz="1050" spc="-10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050" b="1">
                <a:solidFill>
                  <a:srgbClr val="03234D"/>
                </a:solidFill>
                <a:latin typeface="Arial"/>
                <a:cs typeface="Arial"/>
              </a:rPr>
              <a:t>a</a:t>
            </a:r>
            <a:r>
              <a:rPr dirty="0" sz="1050" spc="-5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050" spc="-10" b="1">
                <a:solidFill>
                  <a:srgbClr val="03234D"/>
                </a:solidFill>
                <a:latin typeface="Arial"/>
                <a:cs typeface="Arial"/>
              </a:rPr>
              <a:t>not-so-</a:t>
            </a:r>
            <a:r>
              <a:rPr dirty="0" sz="1050" b="1">
                <a:solidFill>
                  <a:srgbClr val="03234D"/>
                </a:solidFill>
                <a:latin typeface="Arial"/>
                <a:cs typeface="Arial"/>
              </a:rPr>
              <a:t>premium</a:t>
            </a:r>
            <a:r>
              <a:rPr dirty="0" sz="1050" spc="-15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050" spc="-10" b="1">
                <a:solidFill>
                  <a:srgbClr val="03234D"/>
                </a:solidFill>
                <a:latin typeface="Arial"/>
                <a:cs typeface="Arial"/>
              </a:rPr>
              <a:t>price</a:t>
            </a:r>
            <a:endParaRPr sz="1050">
              <a:latin typeface="Arial"/>
              <a:cs typeface="Arial"/>
            </a:endParaRPr>
          </a:p>
          <a:p>
            <a:pPr marL="311785" marR="133985" indent="-171450">
              <a:lnSpc>
                <a:spcPct val="100000"/>
              </a:lnSpc>
              <a:spcBef>
                <a:spcPts val="295"/>
              </a:spcBef>
              <a:buClr>
                <a:srgbClr val="009999"/>
              </a:buClr>
              <a:buFont typeface="Wingdings"/>
              <a:buChar char=""/>
              <a:tabLst>
                <a:tab pos="311785" algn="l"/>
              </a:tabLst>
            </a:pP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Although</a:t>
            </a:r>
            <a:r>
              <a:rPr dirty="0" sz="105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Siemens</a:t>
            </a:r>
            <a:r>
              <a:rPr dirty="0" sz="1050" spc="-3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trades</a:t>
            </a:r>
            <a:r>
              <a:rPr dirty="0" sz="1050" spc="-3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4x</a:t>
            </a:r>
            <a:r>
              <a:rPr dirty="0" sz="1050" spc="-3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above</a:t>
            </a:r>
            <a:r>
              <a:rPr dirty="0" sz="105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the</a:t>
            </a:r>
            <a:r>
              <a:rPr dirty="0" sz="1050" spc="-4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 spc="-10">
                <a:solidFill>
                  <a:srgbClr val="03234D"/>
                </a:solidFill>
                <a:latin typeface="Arial MT"/>
                <a:cs typeface="Arial MT"/>
              </a:rPr>
              <a:t>sector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median</a:t>
            </a:r>
            <a:r>
              <a:rPr dirty="0" sz="1050" spc="-1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PE</a:t>
            </a:r>
            <a:r>
              <a:rPr dirty="0" sz="105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ratio,</a:t>
            </a:r>
            <a:r>
              <a:rPr dirty="0" sz="105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it</a:t>
            </a:r>
            <a:r>
              <a:rPr dirty="0" sz="105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is</a:t>
            </a:r>
            <a:r>
              <a:rPr dirty="0" sz="105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still</a:t>
            </a:r>
            <a:r>
              <a:rPr dirty="0" sz="105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a</a:t>
            </a:r>
            <a:r>
              <a:rPr dirty="0" sz="1050" spc="-1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storied,</a:t>
            </a:r>
            <a:r>
              <a:rPr dirty="0" sz="105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 spc="-10">
                <a:solidFill>
                  <a:srgbClr val="03234D"/>
                </a:solidFill>
                <a:latin typeface="Arial MT"/>
                <a:cs typeface="Arial MT"/>
              </a:rPr>
              <a:t>diverse,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and </a:t>
            </a:r>
            <a:r>
              <a:rPr dirty="0" sz="1050" spc="-10">
                <a:solidFill>
                  <a:srgbClr val="03234D"/>
                </a:solidFill>
                <a:latin typeface="Arial MT"/>
                <a:cs typeface="Arial MT"/>
              </a:rPr>
              <a:t>multinational</a:t>
            </a:r>
            <a:r>
              <a:rPr dirty="0" sz="1050" spc="1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 spc="-10">
                <a:solidFill>
                  <a:srgbClr val="03234D"/>
                </a:solidFill>
                <a:latin typeface="Arial MT"/>
                <a:cs typeface="Arial MT"/>
              </a:rPr>
              <a:t>corporation</a:t>
            </a:r>
            <a:endParaRPr sz="105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655"/>
              </a:spcBef>
              <a:buClr>
                <a:srgbClr val="009999"/>
              </a:buClr>
              <a:buFont typeface="Wingdings"/>
              <a:buChar char=""/>
            </a:pPr>
            <a:endParaRPr sz="1050">
              <a:latin typeface="Arial MT"/>
              <a:cs typeface="Arial MT"/>
            </a:endParaRPr>
          </a:p>
          <a:p>
            <a:pPr marL="140335">
              <a:lnSpc>
                <a:spcPct val="100000"/>
              </a:lnSpc>
            </a:pPr>
            <a:r>
              <a:rPr dirty="0" sz="1050" b="1">
                <a:solidFill>
                  <a:srgbClr val="03234D"/>
                </a:solidFill>
                <a:latin typeface="Arial"/>
                <a:cs typeface="Arial"/>
              </a:rPr>
              <a:t>Comparative</a:t>
            </a:r>
            <a:r>
              <a:rPr dirty="0" sz="1050" spc="-70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050" spc="-10" b="1">
                <a:solidFill>
                  <a:srgbClr val="03234D"/>
                </a:solidFill>
                <a:latin typeface="Arial"/>
                <a:cs typeface="Arial"/>
              </a:rPr>
              <a:t>returns</a:t>
            </a:r>
            <a:endParaRPr sz="1050">
              <a:latin typeface="Arial"/>
              <a:cs typeface="Arial"/>
            </a:endParaRPr>
          </a:p>
          <a:p>
            <a:pPr marL="311785" marR="121920" indent="-171450">
              <a:lnSpc>
                <a:spcPct val="100000"/>
              </a:lnSpc>
              <a:spcBef>
                <a:spcPts val="300"/>
              </a:spcBef>
              <a:buClr>
                <a:srgbClr val="009999"/>
              </a:buClr>
              <a:buFont typeface="Wingdings"/>
              <a:buChar char=""/>
              <a:tabLst>
                <a:tab pos="311785" algn="l"/>
              </a:tabLst>
            </a:pP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On</a:t>
            </a:r>
            <a:r>
              <a:rPr dirty="0" sz="1050" spc="-3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a</a:t>
            </a:r>
            <a:r>
              <a:rPr dirty="0" sz="105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 spc="-10">
                <a:solidFill>
                  <a:srgbClr val="03234D"/>
                </a:solidFill>
                <a:latin typeface="Arial MT"/>
                <a:cs typeface="Arial MT"/>
              </a:rPr>
              <a:t>three-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year</a:t>
            </a:r>
            <a:r>
              <a:rPr dirty="0" sz="1050" spc="-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basis,</a:t>
            </a:r>
            <a:r>
              <a:rPr dirty="0" sz="105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Siemens</a:t>
            </a:r>
            <a:r>
              <a:rPr dirty="0" sz="1050" spc="-1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 spc="-10">
                <a:solidFill>
                  <a:srgbClr val="03234D"/>
                </a:solidFill>
                <a:latin typeface="Arial MT"/>
                <a:cs typeface="Arial MT"/>
              </a:rPr>
              <a:t>outperformed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both</a:t>
            </a:r>
            <a:r>
              <a:rPr dirty="0" sz="1050" spc="-1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the</a:t>
            </a:r>
            <a:r>
              <a:rPr dirty="0" sz="105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DAX</a:t>
            </a:r>
            <a:r>
              <a:rPr dirty="0" sz="1050" spc="-1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index</a:t>
            </a:r>
            <a:r>
              <a:rPr dirty="0" sz="1050" spc="-1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and</a:t>
            </a:r>
            <a:r>
              <a:rPr dirty="0" sz="1050" spc="-1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the</a:t>
            </a:r>
            <a:r>
              <a:rPr dirty="0" sz="105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rest</a:t>
            </a:r>
            <a:r>
              <a:rPr dirty="0" sz="105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of</a:t>
            </a:r>
            <a:r>
              <a:rPr dirty="0" sz="105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its</a:t>
            </a:r>
            <a:r>
              <a:rPr dirty="0" sz="105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 spc="-10">
                <a:solidFill>
                  <a:srgbClr val="03234D"/>
                </a:solidFill>
                <a:latin typeface="Arial MT"/>
                <a:cs typeface="Arial MT"/>
              </a:rPr>
              <a:t>capital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goods</a:t>
            </a:r>
            <a:r>
              <a:rPr dirty="0" sz="1050" spc="-3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competitors</a:t>
            </a:r>
            <a:r>
              <a:rPr dirty="0" sz="1050" spc="-4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 spc="-10">
                <a:solidFill>
                  <a:srgbClr val="03234D"/>
                </a:solidFill>
                <a:latin typeface="Arial MT"/>
                <a:cs typeface="Arial MT"/>
              </a:rPr>
              <a:t>(ex-</a:t>
            </a:r>
            <a:r>
              <a:rPr dirty="0" sz="1050" spc="-20">
                <a:solidFill>
                  <a:srgbClr val="03234D"/>
                </a:solidFill>
                <a:latin typeface="Arial MT"/>
                <a:cs typeface="Arial MT"/>
              </a:rPr>
              <a:t>Asia)</a:t>
            </a:r>
            <a:endParaRPr sz="105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650"/>
              </a:spcBef>
              <a:buClr>
                <a:srgbClr val="009999"/>
              </a:buClr>
              <a:buFont typeface="Wingdings"/>
              <a:buChar char=""/>
            </a:pPr>
            <a:endParaRPr sz="1050">
              <a:latin typeface="Arial MT"/>
              <a:cs typeface="Arial MT"/>
            </a:endParaRPr>
          </a:p>
          <a:p>
            <a:pPr marL="140335">
              <a:lnSpc>
                <a:spcPct val="100000"/>
              </a:lnSpc>
              <a:spcBef>
                <a:spcPts val="5"/>
              </a:spcBef>
            </a:pPr>
            <a:r>
              <a:rPr dirty="0" sz="1050" b="1">
                <a:solidFill>
                  <a:srgbClr val="03234D"/>
                </a:solidFill>
                <a:latin typeface="Arial"/>
                <a:cs typeface="Arial"/>
              </a:rPr>
              <a:t>Siemens</a:t>
            </a:r>
            <a:r>
              <a:rPr dirty="0" sz="1050" spc="-30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050" b="1">
                <a:solidFill>
                  <a:srgbClr val="03234D"/>
                </a:solidFill>
                <a:latin typeface="Arial"/>
                <a:cs typeface="Arial"/>
              </a:rPr>
              <a:t>AG:</a:t>
            </a:r>
            <a:r>
              <a:rPr dirty="0" sz="1050" spc="-30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050" b="1">
                <a:solidFill>
                  <a:srgbClr val="03234D"/>
                </a:solidFill>
                <a:latin typeface="Arial"/>
                <a:cs typeface="Arial"/>
              </a:rPr>
              <a:t>Economies</a:t>
            </a:r>
            <a:r>
              <a:rPr dirty="0" sz="1050" spc="-40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050" b="1">
                <a:solidFill>
                  <a:srgbClr val="03234D"/>
                </a:solidFill>
                <a:latin typeface="Arial"/>
                <a:cs typeface="Arial"/>
              </a:rPr>
              <a:t>of</a:t>
            </a:r>
            <a:r>
              <a:rPr dirty="0" sz="1050" spc="-45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050" spc="-10" b="1">
                <a:solidFill>
                  <a:srgbClr val="03234D"/>
                </a:solidFill>
                <a:latin typeface="Arial"/>
                <a:cs typeface="Arial"/>
              </a:rPr>
              <a:t>scale</a:t>
            </a:r>
            <a:endParaRPr sz="1050">
              <a:latin typeface="Arial"/>
              <a:cs typeface="Arial"/>
            </a:endParaRPr>
          </a:p>
          <a:p>
            <a:pPr marL="311785" marR="365760" indent="-171450">
              <a:lnSpc>
                <a:spcPct val="100000"/>
              </a:lnSpc>
              <a:spcBef>
                <a:spcPts val="300"/>
              </a:spcBef>
              <a:buClr>
                <a:srgbClr val="009999"/>
              </a:buClr>
              <a:buFont typeface="Wingdings"/>
              <a:buChar char=""/>
              <a:tabLst>
                <a:tab pos="311785" algn="l"/>
              </a:tabLst>
            </a:pP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Siemens</a:t>
            </a:r>
            <a:r>
              <a:rPr dirty="0" sz="105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AG</a:t>
            </a:r>
            <a:r>
              <a:rPr dirty="0" sz="1050" spc="-3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towers</a:t>
            </a:r>
            <a:r>
              <a:rPr dirty="0" sz="105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over</a:t>
            </a:r>
            <a:r>
              <a:rPr dirty="0" sz="105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its</a:t>
            </a:r>
            <a:r>
              <a:rPr dirty="0" sz="105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closest</a:t>
            </a:r>
            <a:r>
              <a:rPr dirty="0" sz="1050" spc="-3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 spc="-20">
                <a:solidFill>
                  <a:srgbClr val="03234D"/>
                </a:solidFill>
                <a:latin typeface="Arial MT"/>
                <a:cs typeface="Arial MT"/>
              </a:rPr>
              <a:t>U.S.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comp,</a:t>
            </a:r>
            <a:r>
              <a:rPr dirty="0" sz="1050" spc="-4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General</a:t>
            </a:r>
            <a:r>
              <a:rPr dirty="0" sz="105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Electric,</a:t>
            </a:r>
            <a:r>
              <a:rPr dirty="0" sz="1050" spc="-4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by</a:t>
            </a:r>
            <a:r>
              <a:rPr dirty="0" sz="1050" spc="-4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roughly</a:t>
            </a:r>
            <a:r>
              <a:rPr dirty="0" sz="105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 spc="-10">
                <a:solidFill>
                  <a:srgbClr val="03234D"/>
                </a:solidFill>
                <a:latin typeface="Arial MT"/>
                <a:cs typeface="Arial MT"/>
              </a:rPr>
              <a:t>$30Bn</a:t>
            </a:r>
            <a:endParaRPr sz="1050">
              <a:latin typeface="Arial MT"/>
              <a:cs typeface="Arial MT"/>
            </a:endParaRPr>
          </a:p>
          <a:p>
            <a:pPr marL="311150" indent="-170815">
              <a:lnSpc>
                <a:spcPct val="100000"/>
              </a:lnSpc>
              <a:spcBef>
                <a:spcPts val="300"/>
              </a:spcBef>
              <a:buClr>
                <a:srgbClr val="009999"/>
              </a:buClr>
              <a:buFont typeface="Wingdings"/>
              <a:buChar char=""/>
              <a:tabLst>
                <a:tab pos="311150" algn="l"/>
              </a:tabLst>
            </a:pP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However,</a:t>
            </a:r>
            <a:r>
              <a:rPr dirty="0" sz="1050" spc="-1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Siemens</a:t>
            </a:r>
            <a:r>
              <a:rPr dirty="0" sz="105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PE</a:t>
            </a:r>
            <a:r>
              <a:rPr dirty="0" sz="1050" spc="-3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ratio</a:t>
            </a:r>
            <a:r>
              <a:rPr dirty="0" sz="105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is</a:t>
            </a:r>
            <a:r>
              <a:rPr dirty="0" sz="105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only</a:t>
            </a:r>
            <a:r>
              <a:rPr dirty="0" sz="105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one</a:t>
            </a:r>
            <a:r>
              <a:rPr dirty="0" sz="1050" spc="-20">
                <a:solidFill>
                  <a:srgbClr val="03234D"/>
                </a:solidFill>
                <a:latin typeface="Arial MT"/>
                <a:cs typeface="Arial MT"/>
              </a:rPr>
              <a:t> turn</a:t>
            </a:r>
            <a:endParaRPr sz="1050">
              <a:latin typeface="Arial MT"/>
              <a:cs typeface="Arial MT"/>
            </a:endParaRPr>
          </a:p>
          <a:p>
            <a:pPr marL="311785">
              <a:lnSpc>
                <a:spcPct val="100000"/>
              </a:lnSpc>
            </a:pP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above</a:t>
            </a:r>
            <a:r>
              <a:rPr dirty="0" sz="105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General</a:t>
            </a:r>
            <a:r>
              <a:rPr dirty="0" sz="105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Electrics</a:t>
            </a:r>
            <a:r>
              <a:rPr dirty="0" sz="1050" spc="-4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 spc="-35">
                <a:solidFill>
                  <a:srgbClr val="03234D"/>
                </a:solidFill>
                <a:latin typeface="Arial MT"/>
                <a:cs typeface="Arial MT"/>
              </a:rPr>
              <a:t>PE</a:t>
            </a:r>
            <a:endParaRPr sz="1050">
              <a:latin typeface="Arial MT"/>
              <a:cs typeface="Arial MT"/>
            </a:endParaRPr>
          </a:p>
        </p:txBody>
      </p:sp>
      <p:sp>
        <p:nvSpPr>
          <p:cNvPr id="44" name="object 44" descr=""/>
          <p:cNvSpPr txBox="1"/>
          <p:nvPr/>
        </p:nvSpPr>
        <p:spPr>
          <a:xfrm>
            <a:off x="741426" y="925830"/>
            <a:ext cx="4084320" cy="2387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400" b="1">
                <a:solidFill>
                  <a:srgbClr val="010027"/>
                </a:solidFill>
                <a:latin typeface="Arial"/>
                <a:cs typeface="Arial"/>
              </a:rPr>
              <a:t>Comparable</a:t>
            </a:r>
            <a:r>
              <a:rPr dirty="0" sz="1400" spc="-5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10027"/>
                </a:solidFill>
                <a:latin typeface="Arial"/>
                <a:cs typeface="Arial"/>
              </a:rPr>
              <a:t>companies</a:t>
            </a:r>
            <a:r>
              <a:rPr dirty="0" sz="1400" spc="-5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10027"/>
                </a:solidFill>
                <a:latin typeface="Arial"/>
                <a:cs typeface="Arial"/>
              </a:rPr>
              <a:t>by</a:t>
            </a:r>
            <a:r>
              <a:rPr dirty="0" sz="1400" spc="-5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10027"/>
                </a:solidFill>
                <a:latin typeface="Arial"/>
                <a:cs typeface="Arial"/>
              </a:rPr>
              <a:t>market</a:t>
            </a:r>
            <a:r>
              <a:rPr dirty="0" sz="1400" spc="-5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400" spc="-10" b="1">
                <a:solidFill>
                  <a:srgbClr val="010027"/>
                </a:solidFill>
                <a:latin typeface="Arial"/>
                <a:cs typeface="Arial"/>
              </a:rPr>
              <a:t>capitalization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45" name="object 45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656081" y="908685"/>
            <a:ext cx="57150" cy="305180"/>
          </a:xfrm>
          <a:prstGeom prst="rect">
            <a:avLst/>
          </a:prstGeom>
        </p:spPr>
      </p:pic>
      <p:sp>
        <p:nvSpPr>
          <p:cNvPr id="46" name="object 46" descr=""/>
          <p:cNvSpPr txBox="1"/>
          <p:nvPr/>
        </p:nvSpPr>
        <p:spPr>
          <a:xfrm>
            <a:off x="6473697" y="929894"/>
            <a:ext cx="4498340" cy="2387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400" spc="-10" b="1">
                <a:solidFill>
                  <a:srgbClr val="010027"/>
                </a:solidFill>
                <a:latin typeface="Arial"/>
                <a:cs typeface="Arial"/>
              </a:rPr>
              <a:t>Price/Earnings</a:t>
            </a:r>
            <a:r>
              <a:rPr dirty="0" sz="1400" spc="-2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10027"/>
                </a:solidFill>
                <a:latin typeface="Arial"/>
                <a:cs typeface="Arial"/>
              </a:rPr>
              <a:t>of</a:t>
            </a:r>
            <a:r>
              <a:rPr dirty="0" sz="1400" spc="-2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10027"/>
                </a:solidFill>
                <a:latin typeface="Arial"/>
                <a:cs typeface="Arial"/>
              </a:rPr>
              <a:t>companies</a:t>
            </a:r>
            <a:r>
              <a:rPr dirty="0" sz="1400" spc="-3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10027"/>
                </a:solidFill>
                <a:latin typeface="Arial"/>
                <a:cs typeface="Arial"/>
              </a:rPr>
              <a:t>comparable</a:t>
            </a:r>
            <a:r>
              <a:rPr dirty="0" sz="1400" spc="-2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10027"/>
                </a:solidFill>
                <a:latin typeface="Arial"/>
                <a:cs typeface="Arial"/>
              </a:rPr>
              <a:t>to</a:t>
            </a:r>
            <a:r>
              <a:rPr dirty="0" sz="1400" spc="-10" b="1">
                <a:solidFill>
                  <a:srgbClr val="010027"/>
                </a:solidFill>
                <a:latin typeface="Arial"/>
                <a:cs typeface="Arial"/>
              </a:rPr>
              <a:t> Siemens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47" name="object 47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6387846" y="912494"/>
            <a:ext cx="57150" cy="305180"/>
          </a:xfrm>
          <a:prstGeom prst="rect">
            <a:avLst/>
          </a:prstGeom>
        </p:spPr>
      </p:pic>
      <p:sp>
        <p:nvSpPr>
          <p:cNvPr id="48" name="object 48" descr=""/>
          <p:cNvSpPr txBox="1"/>
          <p:nvPr/>
        </p:nvSpPr>
        <p:spPr>
          <a:xfrm>
            <a:off x="738377" y="3392677"/>
            <a:ext cx="3827145" cy="2387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400" b="1">
                <a:solidFill>
                  <a:srgbClr val="010027"/>
                </a:solidFill>
                <a:latin typeface="Arial"/>
                <a:cs typeface="Arial"/>
              </a:rPr>
              <a:t>2-</a:t>
            </a:r>
            <a:r>
              <a:rPr dirty="0" sz="1400" spc="-10" b="1">
                <a:solidFill>
                  <a:srgbClr val="010027"/>
                </a:solidFill>
                <a:latin typeface="Arial"/>
                <a:cs typeface="Arial"/>
              </a:rPr>
              <a:t>Year</a:t>
            </a:r>
            <a:r>
              <a:rPr dirty="0" sz="1400" spc="-5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10027"/>
                </a:solidFill>
                <a:latin typeface="Arial"/>
                <a:cs typeface="Arial"/>
              </a:rPr>
              <a:t>global</a:t>
            </a:r>
            <a:r>
              <a:rPr dirty="0" sz="1400" spc="-5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10027"/>
                </a:solidFill>
                <a:latin typeface="Arial"/>
                <a:cs typeface="Arial"/>
              </a:rPr>
              <a:t>industrials</a:t>
            </a:r>
            <a:r>
              <a:rPr dirty="0" sz="1400" spc="-6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10027"/>
                </a:solidFill>
                <a:latin typeface="Arial"/>
                <a:cs typeface="Arial"/>
              </a:rPr>
              <a:t>comparative</a:t>
            </a:r>
            <a:r>
              <a:rPr dirty="0" sz="1400" spc="-6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400" spc="-10" b="1">
                <a:solidFill>
                  <a:srgbClr val="010027"/>
                </a:solidFill>
                <a:latin typeface="Arial"/>
                <a:cs typeface="Arial"/>
              </a:rPr>
              <a:t>returns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49" name="object 49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653033" y="3375278"/>
            <a:ext cx="57150" cy="305181"/>
          </a:xfrm>
          <a:prstGeom prst="rect">
            <a:avLst/>
          </a:prstGeom>
        </p:spPr>
      </p:pic>
      <p:pic>
        <p:nvPicPr>
          <p:cNvPr id="50" name="object 50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181100" y="3186436"/>
            <a:ext cx="658368" cy="112199"/>
          </a:xfrm>
          <a:prstGeom prst="rect">
            <a:avLst/>
          </a:prstGeom>
        </p:spPr>
      </p:pic>
      <p:pic>
        <p:nvPicPr>
          <p:cNvPr id="51" name="object 51" descr="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2121407" y="3105911"/>
            <a:ext cx="286512" cy="286512"/>
          </a:xfrm>
          <a:prstGeom prst="rect">
            <a:avLst/>
          </a:prstGeom>
        </p:spPr>
      </p:pic>
      <p:pic>
        <p:nvPicPr>
          <p:cNvPr id="52" name="object 52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2753867" y="3156966"/>
            <a:ext cx="537209" cy="184403"/>
          </a:xfrm>
          <a:prstGeom prst="rect">
            <a:avLst/>
          </a:prstGeom>
        </p:spPr>
      </p:pic>
      <p:pic>
        <p:nvPicPr>
          <p:cNvPr id="53" name="object 53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3505985" y="3196493"/>
            <a:ext cx="583621" cy="106111"/>
          </a:xfrm>
          <a:prstGeom prst="rect">
            <a:avLst/>
          </a:prstGeom>
        </p:spPr>
      </p:pic>
      <p:pic>
        <p:nvPicPr>
          <p:cNvPr id="54" name="object 54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5693664" y="4179322"/>
            <a:ext cx="657606" cy="112199"/>
          </a:xfrm>
          <a:prstGeom prst="rect">
            <a:avLst/>
          </a:prstGeom>
        </p:spPr>
      </p:pic>
      <p:pic>
        <p:nvPicPr>
          <p:cNvPr id="55" name="object 55" descr="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5895594" y="4466844"/>
            <a:ext cx="286512" cy="286512"/>
          </a:xfrm>
          <a:prstGeom prst="rect">
            <a:avLst/>
          </a:prstGeom>
        </p:spPr>
      </p:pic>
      <p:pic>
        <p:nvPicPr>
          <p:cNvPr id="56" name="object 56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5763005" y="4917947"/>
            <a:ext cx="537210" cy="184404"/>
          </a:xfrm>
          <a:prstGeom prst="rect">
            <a:avLst/>
          </a:prstGeom>
        </p:spPr>
      </p:pic>
      <p:pic>
        <p:nvPicPr>
          <p:cNvPr id="57" name="object 57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5758457" y="5365144"/>
            <a:ext cx="583621" cy="106111"/>
          </a:xfrm>
          <a:prstGeom prst="rect">
            <a:avLst/>
          </a:prstGeom>
        </p:spPr>
      </p:pic>
      <p:pic>
        <p:nvPicPr>
          <p:cNvPr id="58" name="object 5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739415" y="5662600"/>
            <a:ext cx="656019" cy="273260"/>
          </a:xfrm>
          <a:prstGeom prst="rect">
            <a:avLst/>
          </a:prstGeom>
        </p:spPr>
      </p:pic>
      <p:pic>
        <p:nvPicPr>
          <p:cNvPr id="59" name="object 59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5780826" y="6090743"/>
            <a:ext cx="573958" cy="252067"/>
          </a:xfrm>
          <a:prstGeom prst="rect">
            <a:avLst/>
          </a:prstGeom>
        </p:spPr>
      </p:pic>
      <p:sp>
        <p:nvSpPr>
          <p:cNvPr id="60" name="object 60" descr=""/>
          <p:cNvSpPr txBox="1"/>
          <p:nvPr/>
        </p:nvSpPr>
        <p:spPr>
          <a:xfrm>
            <a:off x="5721096" y="2719070"/>
            <a:ext cx="39306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900" spc="-20" b="1">
                <a:solidFill>
                  <a:srgbClr val="010027"/>
                </a:solidFill>
                <a:latin typeface="Arial"/>
                <a:cs typeface="Arial"/>
              </a:rPr>
              <a:t>25th</a:t>
            </a:r>
            <a:endParaRPr sz="9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dirty="0" sz="900" spc="-10" b="1">
                <a:solidFill>
                  <a:srgbClr val="010027"/>
                </a:solidFill>
                <a:latin typeface="Arial"/>
                <a:cs typeface="Arial"/>
              </a:rPr>
              <a:t>$19.5B</a:t>
            </a:r>
            <a:endParaRPr sz="900">
              <a:latin typeface="Arial"/>
              <a:cs typeface="Arial"/>
            </a:endParaRPr>
          </a:p>
        </p:txBody>
      </p:sp>
      <p:sp>
        <p:nvSpPr>
          <p:cNvPr id="61" name="object 61" descr=""/>
          <p:cNvSpPr txBox="1"/>
          <p:nvPr/>
        </p:nvSpPr>
        <p:spPr>
          <a:xfrm>
            <a:off x="5695696" y="1668272"/>
            <a:ext cx="443865" cy="368300"/>
          </a:xfrm>
          <a:prstGeom prst="rect">
            <a:avLst/>
          </a:prstGeom>
        </p:spPr>
        <p:txBody>
          <a:bodyPr wrap="square" lIns="0" tIns="4699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370"/>
              </a:spcBef>
            </a:pPr>
            <a:r>
              <a:rPr dirty="0" baseline="-15432" sz="1350" spc="-30" b="1">
                <a:solidFill>
                  <a:srgbClr val="010027"/>
                </a:solidFill>
                <a:latin typeface="Arial"/>
                <a:cs typeface="Arial"/>
              </a:rPr>
              <a:t>75</a:t>
            </a:r>
            <a:r>
              <a:rPr dirty="0" sz="600" spc="-20" b="1">
                <a:solidFill>
                  <a:srgbClr val="010027"/>
                </a:solidFill>
                <a:latin typeface="Arial"/>
                <a:cs typeface="Arial"/>
              </a:rPr>
              <a:t>th</a:t>
            </a:r>
            <a:endParaRPr sz="6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270"/>
              </a:spcBef>
            </a:pPr>
            <a:r>
              <a:rPr dirty="0" sz="900" spc="-10" b="1">
                <a:solidFill>
                  <a:srgbClr val="010027"/>
                </a:solidFill>
                <a:latin typeface="Arial"/>
                <a:cs typeface="Arial"/>
              </a:rPr>
              <a:t>$86.8B</a:t>
            </a:r>
            <a:endParaRPr sz="900">
              <a:latin typeface="Arial"/>
              <a:cs typeface="Arial"/>
            </a:endParaRPr>
          </a:p>
        </p:txBody>
      </p:sp>
      <p:sp>
        <p:nvSpPr>
          <p:cNvPr id="62" name="object 62" descr=""/>
          <p:cNvSpPr txBox="1"/>
          <p:nvPr/>
        </p:nvSpPr>
        <p:spPr>
          <a:xfrm>
            <a:off x="6562343" y="3617976"/>
            <a:ext cx="762000" cy="376555"/>
          </a:xfrm>
          <a:prstGeom prst="rect">
            <a:avLst/>
          </a:prstGeom>
          <a:solidFill>
            <a:srgbClr val="009999"/>
          </a:solidFill>
        </p:spPr>
        <p:txBody>
          <a:bodyPr wrap="square" lIns="0" tIns="48260" rIns="0" bIns="0" rtlCol="0" vert="horz">
            <a:spAutoFit/>
          </a:bodyPr>
          <a:lstStyle/>
          <a:p>
            <a:pPr marL="215265" marR="121920" indent="-86360">
              <a:lnSpc>
                <a:spcPct val="100000"/>
              </a:lnSpc>
              <a:spcBef>
                <a:spcPts val="380"/>
              </a:spcBef>
            </a:pPr>
            <a:r>
              <a:rPr dirty="0" sz="900" spc="-10" b="1">
                <a:solidFill>
                  <a:srgbClr val="FFFFFF"/>
                </a:solidFill>
                <a:latin typeface="Arial"/>
                <a:cs typeface="Arial"/>
              </a:rPr>
              <a:t>Two-</a:t>
            </a:r>
            <a:r>
              <a:rPr dirty="0" sz="900" spc="-20" b="1">
                <a:solidFill>
                  <a:srgbClr val="FFFFFF"/>
                </a:solidFill>
                <a:latin typeface="Arial"/>
                <a:cs typeface="Arial"/>
              </a:rPr>
              <a:t>year </a:t>
            </a:r>
            <a:r>
              <a:rPr dirty="0" sz="900" spc="-10" b="1">
                <a:solidFill>
                  <a:srgbClr val="FFFFFF"/>
                </a:solidFill>
                <a:latin typeface="Arial"/>
                <a:cs typeface="Arial"/>
              </a:rPr>
              <a:t>return</a:t>
            </a:r>
            <a:endParaRPr sz="900">
              <a:latin typeface="Arial"/>
              <a:cs typeface="Arial"/>
            </a:endParaRPr>
          </a:p>
        </p:txBody>
      </p:sp>
      <p:sp>
        <p:nvSpPr>
          <p:cNvPr id="63" name="object 63" descr=""/>
          <p:cNvSpPr txBox="1"/>
          <p:nvPr/>
        </p:nvSpPr>
        <p:spPr>
          <a:xfrm>
            <a:off x="7591043" y="3617976"/>
            <a:ext cx="762000" cy="376555"/>
          </a:xfrm>
          <a:prstGeom prst="rect">
            <a:avLst/>
          </a:prstGeom>
          <a:solidFill>
            <a:srgbClr val="00C2B0"/>
          </a:solidFill>
        </p:spPr>
        <p:txBody>
          <a:bodyPr wrap="square" lIns="0" tIns="48260" rIns="0" bIns="0" rtlCol="0" vert="horz">
            <a:spAutoFit/>
          </a:bodyPr>
          <a:lstStyle/>
          <a:p>
            <a:pPr marL="215900" marR="125095" indent="-81915">
              <a:lnSpc>
                <a:spcPct val="100000"/>
              </a:lnSpc>
              <a:spcBef>
                <a:spcPts val="380"/>
              </a:spcBef>
            </a:pPr>
            <a:r>
              <a:rPr dirty="0" sz="900" spc="-10" b="1">
                <a:solidFill>
                  <a:srgbClr val="FFFFFF"/>
                </a:solidFill>
                <a:latin typeface="Arial"/>
                <a:cs typeface="Arial"/>
              </a:rPr>
              <a:t>One-</a:t>
            </a:r>
            <a:r>
              <a:rPr dirty="0" sz="900" spc="-20" b="1">
                <a:solidFill>
                  <a:srgbClr val="FFFFFF"/>
                </a:solidFill>
                <a:latin typeface="Arial"/>
                <a:cs typeface="Arial"/>
              </a:rPr>
              <a:t>year </a:t>
            </a:r>
            <a:r>
              <a:rPr dirty="0" sz="900" spc="-10" b="1">
                <a:solidFill>
                  <a:srgbClr val="FFFFFF"/>
                </a:solidFill>
                <a:latin typeface="Arial"/>
                <a:cs typeface="Arial"/>
              </a:rPr>
              <a:t>return</a:t>
            </a:r>
            <a:endParaRPr sz="900">
              <a:latin typeface="Arial"/>
              <a:cs typeface="Arial"/>
            </a:endParaRPr>
          </a:p>
        </p:txBody>
      </p:sp>
      <p:sp>
        <p:nvSpPr>
          <p:cNvPr id="64" name="object 64" descr=""/>
          <p:cNvSpPr txBox="1"/>
          <p:nvPr/>
        </p:nvSpPr>
        <p:spPr>
          <a:xfrm>
            <a:off x="6562343" y="4091178"/>
            <a:ext cx="762000" cy="271780"/>
          </a:xfrm>
          <a:prstGeom prst="rect">
            <a:avLst/>
          </a:prstGeom>
          <a:solidFill>
            <a:srgbClr val="F1F1F1"/>
          </a:solidFill>
        </p:spPr>
        <p:txBody>
          <a:bodyPr wrap="square" lIns="0" tIns="72390" rIns="0" bIns="0" rtlCol="0" vert="horz">
            <a:spAutoFit/>
          </a:bodyPr>
          <a:lstStyle/>
          <a:p>
            <a:pPr marL="208279">
              <a:lnSpc>
                <a:spcPct val="100000"/>
              </a:lnSpc>
              <a:spcBef>
                <a:spcPts val="570"/>
              </a:spcBef>
            </a:pPr>
            <a:r>
              <a:rPr dirty="0" sz="800" spc="-10" b="1">
                <a:solidFill>
                  <a:srgbClr val="010027"/>
                </a:solidFill>
                <a:latin typeface="Arial"/>
                <a:cs typeface="Arial"/>
              </a:rPr>
              <a:t>12.13%</a:t>
            </a:r>
            <a:endParaRPr sz="800">
              <a:latin typeface="Arial"/>
              <a:cs typeface="Arial"/>
            </a:endParaRPr>
          </a:p>
        </p:txBody>
      </p:sp>
      <p:sp>
        <p:nvSpPr>
          <p:cNvPr id="65" name="object 65" descr=""/>
          <p:cNvSpPr txBox="1"/>
          <p:nvPr/>
        </p:nvSpPr>
        <p:spPr>
          <a:xfrm>
            <a:off x="6562343" y="4485894"/>
            <a:ext cx="762000" cy="272415"/>
          </a:xfrm>
          <a:prstGeom prst="rect">
            <a:avLst/>
          </a:prstGeom>
          <a:solidFill>
            <a:srgbClr val="F1F1F1"/>
          </a:solidFill>
        </p:spPr>
        <p:txBody>
          <a:bodyPr wrap="square" lIns="0" tIns="73025" rIns="0" bIns="0" rtlCol="0" vert="horz">
            <a:spAutoFit/>
          </a:bodyPr>
          <a:lstStyle/>
          <a:p>
            <a:pPr marL="203835">
              <a:lnSpc>
                <a:spcPct val="100000"/>
              </a:lnSpc>
              <a:spcBef>
                <a:spcPts val="575"/>
              </a:spcBef>
            </a:pPr>
            <a:r>
              <a:rPr dirty="0" sz="800" spc="-10" b="1">
                <a:solidFill>
                  <a:srgbClr val="010027"/>
                </a:solidFill>
                <a:latin typeface="Arial"/>
                <a:cs typeface="Arial"/>
              </a:rPr>
              <a:t>(1.63%)</a:t>
            </a:r>
            <a:endParaRPr sz="800">
              <a:latin typeface="Arial"/>
              <a:cs typeface="Arial"/>
            </a:endParaRPr>
          </a:p>
        </p:txBody>
      </p:sp>
      <p:sp>
        <p:nvSpPr>
          <p:cNvPr id="66" name="object 66" descr=""/>
          <p:cNvSpPr txBox="1"/>
          <p:nvPr/>
        </p:nvSpPr>
        <p:spPr>
          <a:xfrm>
            <a:off x="6562343" y="4881371"/>
            <a:ext cx="762000" cy="271780"/>
          </a:xfrm>
          <a:prstGeom prst="rect">
            <a:avLst/>
          </a:prstGeom>
          <a:solidFill>
            <a:srgbClr val="F1F1F1"/>
          </a:solidFill>
        </p:spPr>
        <p:txBody>
          <a:bodyPr wrap="square" lIns="0" tIns="72390" rIns="0" bIns="0" rtlCol="0" vert="horz">
            <a:spAutoFit/>
          </a:bodyPr>
          <a:lstStyle/>
          <a:p>
            <a:pPr marL="208279">
              <a:lnSpc>
                <a:spcPct val="100000"/>
              </a:lnSpc>
              <a:spcBef>
                <a:spcPts val="570"/>
              </a:spcBef>
            </a:pPr>
            <a:r>
              <a:rPr dirty="0" sz="800" spc="-10" b="1">
                <a:solidFill>
                  <a:srgbClr val="010027"/>
                </a:solidFill>
                <a:latin typeface="Arial"/>
                <a:cs typeface="Arial"/>
              </a:rPr>
              <a:t>11.03%</a:t>
            </a:r>
            <a:endParaRPr sz="800">
              <a:latin typeface="Arial"/>
              <a:cs typeface="Arial"/>
            </a:endParaRPr>
          </a:p>
        </p:txBody>
      </p:sp>
      <p:sp>
        <p:nvSpPr>
          <p:cNvPr id="67" name="object 67" descr=""/>
          <p:cNvSpPr txBox="1"/>
          <p:nvPr/>
        </p:nvSpPr>
        <p:spPr>
          <a:xfrm>
            <a:off x="6562343" y="5276088"/>
            <a:ext cx="762000" cy="272415"/>
          </a:xfrm>
          <a:prstGeom prst="rect">
            <a:avLst/>
          </a:prstGeom>
          <a:solidFill>
            <a:srgbClr val="F1F1F1"/>
          </a:solidFill>
        </p:spPr>
        <p:txBody>
          <a:bodyPr wrap="square" lIns="0" tIns="73025" rIns="0" bIns="0" rtlCol="0" vert="horz">
            <a:spAutoFit/>
          </a:bodyPr>
          <a:lstStyle/>
          <a:p>
            <a:pPr marL="208279">
              <a:lnSpc>
                <a:spcPct val="100000"/>
              </a:lnSpc>
              <a:spcBef>
                <a:spcPts val="575"/>
              </a:spcBef>
            </a:pPr>
            <a:r>
              <a:rPr dirty="0" sz="800" spc="-10" b="1">
                <a:solidFill>
                  <a:srgbClr val="010027"/>
                </a:solidFill>
                <a:latin typeface="Arial"/>
                <a:cs typeface="Arial"/>
              </a:rPr>
              <a:t>36.40%</a:t>
            </a:r>
            <a:endParaRPr sz="800">
              <a:latin typeface="Arial"/>
              <a:cs typeface="Arial"/>
            </a:endParaRPr>
          </a:p>
        </p:txBody>
      </p:sp>
      <p:sp>
        <p:nvSpPr>
          <p:cNvPr id="68" name="object 68" descr=""/>
          <p:cNvSpPr txBox="1"/>
          <p:nvPr/>
        </p:nvSpPr>
        <p:spPr>
          <a:xfrm>
            <a:off x="6562343" y="5671565"/>
            <a:ext cx="762000" cy="271780"/>
          </a:xfrm>
          <a:prstGeom prst="rect">
            <a:avLst/>
          </a:prstGeom>
          <a:solidFill>
            <a:srgbClr val="F1F1F1"/>
          </a:solidFill>
        </p:spPr>
        <p:txBody>
          <a:bodyPr wrap="square" lIns="0" tIns="72390" rIns="0" bIns="0" rtlCol="0" vert="horz">
            <a:spAutoFit/>
          </a:bodyPr>
          <a:lstStyle/>
          <a:p>
            <a:pPr marL="237490">
              <a:lnSpc>
                <a:spcPct val="100000"/>
              </a:lnSpc>
              <a:spcBef>
                <a:spcPts val="570"/>
              </a:spcBef>
            </a:pPr>
            <a:r>
              <a:rPr dirty="0" sz="800" spc="-10" b="1">
                <a:solidFill>
                  <a:srgbClr val="010027"/>
                </a:solidFill>
                <a:latin typeface="Arial"/>
                <a:cs typeface="Arial"/>
              </a:rPr>
              <a:t>7.25%</a:t>
            </a:r>
            <a:endParaRPr sz="800">
              <a:latin typeface="Arial"/>
              <a:cs typeface="Arial"/>
            </a:endParaRPr>
          </a:p>
        </p:txBody>
      </p:sp>
      <p:sp>
        <p:nvSpPr>
          <p:cNvPr id="69" name="object 69" descr=""/>
          <p:cNvSpPr txBox="1"/>
          <p:nvPr/>
        </p:nvSpPr>
        <p:spPr>
          <a:xfrm>
            <a:off x="6562343" y="6066282"/>
            <a:ext cx="762000" cy="272415"/>
          </a:xfrm>
          <a:prstGeom prst="rect">
            <a:avLst/>
          </a:prstGeom>
          <a:solidFill>
            <a:srgbClr val="F1F1F1"/>
          </a:solidFill>
        </p:spPr>
        <p:txBody>
          <a:bodyPr wrap="square" lIns="0" tIns="73025" rIns="0" bIns="0" rtlCol="0" vert="horz">
            <a:spAutoFit/>
          </a:bodyPr>
          <a:lstStyle/>
          <a:p>
            <a:pPr marL="237490">
              <a:lnSpc>
                <a:spcPct val="100000"/>
              </a:lnSpc>
              <a:spcBef>
                <a:spcPts val="575"/>
              </a:spcBef>
            </a:pPr>
            <a:r>
              <a:rPr dirty="0" sz="800" spc="-10" b="1">
                <a:solidFill>
                  <a:srgbClr val="010027"/>
                </a:solidFill>
                <a:latin typeface="Arial"/>
                <a:cs typeface="Arial"/>
              </a:rPr>
              <a:t>8.07%</a:t>
            </a:r>
            <a:endParaRPr sz="800">
              <a:latin typeface="Arial"/>
              <a:cs typeface="Arial"/>
            </a:endParaRPr>
          </a:p>
        </p:txBody>
      </p:sp>
      <p:sp>
        <p:nvSpPr>
          <p:cNvPr id="70" name="object 70" descr=""/>
          <p:cNvSpPr txBox="1"/>
          <p:nvPr/>
        </p:nvSpPr>
        <p:spPr>
          <a:xfrm>
            <a:off x="7591043" y="4090415"/>
            <a:ext cx="762000" cy="271780"/>
          </a:xfrm>
          <a:prstGeom prst="rect">
            <a:avLst/>
          </a:prstGeom>
          <a:solidFill>
            <a:srgbClr val="F1F1F1"/>
          </a:solidFill>
        </p:spPr>
        <p:txBody>
          <a:bodyPr wrap="square" lIns="0" tIns="72390" rIns="0" bIns="0" rtlCol="0" vert="horz">
            <a:spAutoFit/>
          </a:bodyPr>
          <a:lstStyle/>
          <a:p>
            <a:pPr marL="208915">
              <a:lnSpc>
                <a:spcPct val="100000"/>
              </a:lnSpc>
              <a:spcBef>
                <a:spcPts val="570"/>
              </a:spcBef>
            </a:pPr>
            <a:r>
              <a:rPr dirty="0" sz="800" spc="-10" b="1">
                <a:solidFill>
                  <a:srgbClr val="010027"/>
                </a:solidFill>
                <a:latin typeface="Arial"/>
                <a:cs typeface="Arial"/>
              </a:rPr>
              <a:t>27.00%</a:t>
            </a:r>
            <a:endParaRPr sz="800">
              <a:latin typeface="Arial"/>
              <a:cs typeface="Arial"/>
            </a:endParaRPr>
          </a:p>
        </p:txBody>
      </p:sp>
      <p:sp>
        <p:nvSpPr>
          <p:cNvPr id="71" name="object 71" descr=""/>
          <p:cNvSpPr txBox="1"/>
          <p:nvPr/>
        </p:nvSpPr>
        <p:spPr>
          <a:xfrm>
            <a:off x="7591043" y="4485132"/>
            <a:ext cx="762000" cy="272415"/>
          </a:xfrm>
          <a:prstGeom prst="rect">
            <a:avLst/>
          </a:prstGeom>
          <a:solidFill>
            <a:srgbClr val="F1F1F1"/>
          </a:solidFill>
        </p:spPr>
        <p:txBody>
          <a:bodyPr wrap="square" lIns="0" tIns="72390" rIns="0" bIns="0" rtlCol="0" vert="horz">
            <a:spAutoFit/>
          </a:bodyPr>
          <a:lstStyle/>
          <a:p>
            <a:pPr marL="208915">
              <a:lnSpc>
                <a:spcPct val="100000"/>
              </a:lnSpc>
              <a:spcBef>
                <a:spcPts val="570"/>
              </a:spcBef>
            </a:pPr>
            <a:r>
              <a:rPr dirty="0" sz="800" spc="-10" b="1">
                <a:solidFill>
                  <a:srgbClr val="010027"/>
                </a:solidFill>
                <a:latin typeface="Arial"/>
                <a:cs typeface="Arial"/>
              </a:rPr>
              <a:t>26.56%</a:t>
            </a:r>
            <a:endParaRPr sz="800">
              <a:latin typeface="Arial"/>
              <a:cs typeface="Arial"/>
            </a:endParaRPr>
          </a:p>
        </p:txBody>
      </p:sp>
      <p:sp>
        <p:nvSpPr>
          <p:cNvPr id="72" name="object 72" descr=""/>
          <p:cNvSpPr txBox="1"/>
          <p:nvPr/>
        </p:nvSpPr>
        <p:spPr>
          <a:xfrm>
            <a:off x="7591043" y="4880609"/>
            <a:ext cx="762000" cy="271780"/>
          </a:xfrm>
          <a:prstGeom prst="rect">
            <a:avLst/>
          </a:prstGeom>
          <a:solidFill>
            <a:srgbClr val="F1F1F1"/>
          </a:solidFill>
        </p:spPr>
        <p:txBody>
          <a:bodyPr wrap="square" lIns="0" tIns="72390" rIns="0" bIns="0" rtlCol="0" vert="horz">
            <a:spAutoFit/>
          </a:bodyPr>
          <a:lstStyle/>
          <a:p>
            <a:pPr marL="208915">
              <a:lnSpc>
                <a:spcPct val="100000"/>
              </a:lnSpc>
              <a:spcBef>
                <a:spcPts val="570"/>
              </a:spcBef>
            </a:pPr>
            <a:r>
              <a:rPr dirty="0" sz="800" spc="-10" b="1">
                <a:solidFill>
                  <a:srgbClr val="010027"/>
                </a:solidFill>
                <a:latin typeface="Arial"/>
                <a:cs typeface="Arial"/>
              </a:rPr>
              <a:t>16.43%</a:t>
            </a:r>
            <a:endParaRPr sz="800">
              <a:latin typeface="Arial"/>
              <a:cs typeface="Arial"/>
            </a:endParaRPr>
          </a:p>
        </p:txBody>
      </p:sp>
      <p:sp>
        <p:nvSpPr>
          <p:cNvPr id="73" name="object 73" descr=""/>
          <p:cNvSpPr txBox="1"/>
          <p:nvPr/>
        </p:nvSpPr>
        <p:spPr>
          <a:xfrm>
            <a:off x="7591043" y="5275326"/>
            <a:ext cx="762000" cy="272415"/>
          </a:xfrm>
          <a:prstGeom prst="rect">
            <a:avLst/>
          </a:prstGeom>
          <a:solidFill>
            <a:srgbClr val="F1F1F1"/>
          </a:solidFill>
        </p:spPr>
        <p:txBody>
          <a:bodyPr wrap="square" lIns="0" tIns="73025" rIns="0" bIns="0" rtlCol="0" vert="horz">
            <a:spAutoFit/>
          </a:bodyPr>
          <a:lstStyle/>
          <a:p>
            <a:pPr marL="208915">
              <a:lnSpc>
                <a:spcPct val="100000"/>
              </a:lnSpc>
              <a:spcBef>
                <a:spcPts val="575"/>
              </a:spcBef>
            </a:pPr>
            <a:r>
              <a:rPr dirty="0" sz="800" spc="-10" b="1">
                <a:solidFill>
                  <a:srgbClr val="010027"/>
                </a:solidFill>
                <a:latin typeface="Arial"/>
                <a:cs typeface="Arial"/>
              </a:rPr>
              <a:t>50.92%</a:t>
            </a:r>
            <a:endParaRPr sz="800">
              <a:latin typeface="Arial"/>
              <a:cs typeface="Arial"/>
            </a:endParaRPr>
          </a:p>
        </p:txBody>
      </p:sp>
      <p:sp>
        <p:nvSpPr>
          <p:cNvPr id="74" name="object 74" descr=""/>
          <p:cNvSpPr txBox="1"/>
          <p:nvPr/>
        </p:nvSpPr>
        <p:spPr>
          <a:xfrm>
            <a:off x="7591043" y="5670803"/>
            <a:ext cx="762000" cy="271780"/>
          </a:xfrm>
          <a:prstGeom prst="rect">
            <a:avLst/>
          </a:prstGeom>
          <a:solidFill>
            <a:srgbClr val="F1F1F1"/>
          </a:solidFill>
        </p:spPr>
        <p:txBody>
          <a:bodyPr wrap="square" lIns="0" tIns="72390" rIns="0" bIns="0" rtlCol="0" vert="horz">
            <a:spAutoFit/>
          </a:bodyPr>
          <a:lstStyle/>
          <a:p>
            <a:pPr marL="204470">
              <a:lnSpc>
                <a:spcPct val="100000"/>
              </a:lnSpc>
              <a:spcBef>
                <a:spcPts val="570"/>
              </a:spcBef>
            </a:pPr>
            <a:r>
              <a:rPr dirty="0" sz="800" spc="-10" b="1">
                <a:solidFill>
                  <a:srgbClr val="010027"/>
                </a:solidFill>
                <a:latin typeface="Arial"/>
                <a:cs typeface="Arial"/>
              </a:rPr>
              <a:t>(8.59%)</a:t>
            </a:r>
            <a:endParaRPr sz="800">
              <a:latin typeface="Arial"/>
              <a:cs typeface="Arial"/>
            </a:endParaRPr>
          </a:p>
        </p:txBody>
      </p:sp>
      <p:sp>
        <p:nvSpPr>
          <p:cNvPr id="75" name="object 75" descr=""/>
          <p:cNvSpPr txBox="1"/>
          <p:nvPr/>
        </p:nvSpPr>
        <p:spPr>
          <a:xfrm>
            <a:off x="7591043" y="6065520"/>
            <a:ext cx="762000" cy="272415"/>
          </a:xfrm>
          <a:prstGeom prst="rect">
            <a:avLst/>
          </a:prstGeom>
          <a:solidFill>
            <a:srgbClr val="F1F1F1"/>
          </a:solidFill>
        </p:spPr>
        <p:txBody>
          <a:bodyPr wrap="square" lIns="0" tIns="73025" rIns="0" bIns="0" rtlCol="0" vert="horz">
            <a:spAutoFit/>
          </a:bodyPr>
          <a:lstStyle/>
          <a:p>
            <a:pPr marL="238125">
              <a:lnSpc>
                <a:spcPct val="100000"/>
              </a:lnSpc>
              <a:spcBef>
                <a:spcPts val="575"/>
              </a:spcBef>
            </a:pPr>
            <a:r>
              <a:rPr dirty="0" sz="800" spc="-10" b="1">
                <a:solidFill>
                  <a:srgbClr val="010027"/>
                </a:solidFill>
                <a:latin typeface="Arial"/>
                <a:cs typeface="Arial"/>
              </a:rPr>
              <a:t>8.21%</a:t>
            </a:r>
            <a:endParaRPr sz="800">
              <a:latin typeface="Arial"/>
              <a:cs typeface="Arial"/>
            </a:endParaRPr>
          </a:p>
        </p:txBody>
      </p:sp>
      <p:grpSp>
        <p:nvGrpSpPr>
          <p:cNvPr id="76" name="object 76" descr=""/>
          <p:cNvGrpSpPr/>
          <p:nvPr/>
        </p:nvGrpSpPr>
        <p:grpSpPr>
          <a:xfrm>
            <a:off x="6908292" y="1549908"/>
            <a:ext cx="4280535" cy="1823085"/>
            <a:chOff x="6908292" y="1549908"/>
            <a:chExt cx="4280535" cy="1823085"/>
          </a:xfrm>
        </p:grpSpPr>
        <p:sp>
          <p:nvSpPr>
            <p:cNvPr id="77" name="object 77" descr=""/>
            <p:cNvSpPr/>
            <p:nvPr/>
          </p:nvSpPr>
          <p:spPr>
            <a:xfrm>
              <a:off x="7403592" y="1876805"/>
              <a:ext cx="3775710" cy="651510"/>
            </a:xfrm>
            <a:custGeom>
              <a:avLst/>
              <a:gdLst/>
              <a:ahLst/>
              <a:cxnLst/>
              <a:rect l="l" t="t" r="r" b="b"/>
              <a:pathLst>
                <a:path w="3775709" h="651510">
                  <a:moveTo>
                    <a:pt x="198120" y="0"/>
                  </a:moveTo>
                  <a:lnTo>
                    <a:pt x="0" y="0"/>
                  </a:lnTo>
                  <a:lnTo>
                    <a:pt x="0" y="651510"/>
                  </a:lnTo>
                  <a:lnTo>
                    <a:pt x="198120" y="651510"/>
                  </a:lnTo>
                  <a:lnTo>
                    <a:pt x="198120" y="0"/>
                  </a:lnTo>
                  <a:close/>
                </a:path>
                <a:path w="3775709" h="651510">
                  <a:moveTo>
                    <a:pt x="2279904" y="0"/>
                  </a:moveTo>
                  <a:lnTo>
                    <a:pt x="694182" y="0"/>
                  </a:lnTo>
                  <a:lnTo>
                    <a:pt x="694182" y="651510"/>
                  </a:lnTo>
                  <a:lnTo>
                    <a:pt x="2279904" y="651510"/>
                  </a:lnTo>
                  <a:lnTo>
                    <a:pt x="2279904" y="0"/>
                  </a:lnTo>
                  <a:close/>
                </a:path>
                <a:path w="3775709" h="651510">
                  <a:moveTo>
                    <a:pt x="3775710" y="0"/>
                  </a:moveTo>
                  <a:lnTo>
                    <a:pt x="2775204" y="0"/>
                  </a:lnTo>
                  <a:lnTo>
                    <a:pt x="2775204" y="651510"/>
                  </a:lnTo>
                  <a:lnTo>
                    <a:pt x="3775710" y="651510"/>
                  </a:lnTo>
                  <a:lnTo>
                    <a:pt x="3775710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8" name="object 78" descr=""/>
            <p:cNvSpPr/>
            <p:nvPr/>
          </p:nvSpPr>
          <p:spPr>
            <a:xfrm>
              <a:off x="7403592" y="1867661"/>
              <a:ext cx="3775710" cy="19050"/>
            </a:xfrm>
            <a:custGeom>
              <a:avLst/>
              <a:gdLst/>
              <a:ahLst/>
              <a:cxnLst/>
              <a:rect l="l" t="t" r="r" b="b"/>
              <a:pathLst>
                <a:path w="3775709" h="19050">
                  <a:moveTo>
                    <a:pt x="198120" y="0"/>
                  </a:moveTo>
                  <a:lnTo>
                    <a:pt x="0" y="0"/>
                  </a:lnTo>
                  <a:lnTo>
                    <a:pt x="0" y="19050"/>
                  </a:lnTo>
                  <a:lnTo>
                    <a:pt x="198120" y="19050"/>
                  </a:lnTo>
                  <a:lnTo>
                    <a:pt x="198120" y="0"/>
                  </a:lnTo>
                  <a:close/>
                </a:path>
                <a:path w="3775709" h="19050">
                  <a:moveTo>
                    <a:pt x="2279904" y="0"/>
                  </a:moveTo>
                  <a:lnTo>
                    <a:pt x="694182" y="0"/>
                  </a:lnTo>
                  <a:lnTo>
                    <a:pt x="694182" y="19050"/>
                  </a:lnTo>
                  <a:lnTo>
                    <a:pt x="2279904" y="19050"/>
                  </a:lnTo>
                  <a:lnTo>
                    <a:pt x="2279904" y="0"/>
                  </a:lnTo>
                  <a:close/>
                </a:path>
                <a:path w="3775709" h="19050">
                  <a:moveTo>
                    <a:pt x="3775710" y="0"/>
                  </a:moveTo>
                  <a:lnTo>
                    <a:pt x="2775204" y="0"/>
                  </a:lnTo>
                  <a:lnTo>
                    <a:pt x="2775204" y="19050"/>
                  </a:lnTo>
                  <a:lnTo>
                    <a:pt x="3775710" y="19050"/>
                  </a:lnTo>
                  <a:lnTo>
                    <a:pt x="3775710" y="0"/>
                  </a:lnTo>
                  <a:close/>
                </a:path>
              </a:pathLst>
            </a:custGeom>
            <a:solidFill>
              <a:srgbClr val="A6A6A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9" name="object 79" descr=""/>
            <p:cNvSpPr/>
            <p:nvPr/>
          </p:nvSpPr>
          <p:spPr>
            <a:xfrm>
              <a:off x="8097774" y="2528697"/>
              <a:ext cx="3081655" cy="0"/>
            </a:xfrm>
            <a:custGeom>
              <a:avLst/>
              <a:gdLst/>
              <a:ahLst/>
              <a:cxnLst/>
              <a:rect l="l" t="t" r="r" b="b"/>
              <a:pathLst>
                <a:path w="3081654" h="0">
                  <a:moveTo>
                    <a:pt x="693420" y="0"/>
                  </a:moveTo>
                  <a:lnTo>
                    <a:pt x="1585722" y="0"/>
                  </a:lnTo>
                </a:path>
                <a:path w="3081654" h="0">
                  <a:moveTo>
                    <a:pt x="2774442" y="0"/>
                  </a:moveTo>
                  <a:lnTo>
                    <a:pt x="3081528" y="0"/>
                  </a:lnTo>
                </a:path>
                <a:path w="3081654" h="0">
                  <a:moveTo>
                    <a:pt x="2081022" y="0"/>
                  </a:moveTo>
                  <a:lnTo>
                    <a:pt x="2279142" y="0"/>
                  </a:lnTo>
                </a:path>
                <a:path w="3081654" h="0">
                  <a:moveTo>
                    <a:pt x="0" y="0"/>
                  </a:moveTo>
                  <a:lnTo>
                    <a:pt x="198120" y="0"/>
                  </a:lnTo>
                </a:path>
              </a:pathLst>
            </a:custGeom>
            <a:ln w="19050">
              <a:solidFill>
                <a:srgbClr val="A6A6A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0" name="object 80" descr=""/>
            <p:cNvSpPr/>
            <p:nvPr/>
          </p:nvSpPr>
          <p:spPr>
            <a:xfrm>
              <a:off x="7403592" y="2519172"/>
              <a:ext cx="198120" cy="19050"/>
            </a:xfrm>
            <a:custGeom>
              <a:avLst/>
              <a:gdLst/>
              <a:ahLst/>
              <a:cxnLst/>
              <a:rect l="l" t="t" r="r" b="b"/>
              <a:pathLst>
                <a:path w="198120" h="19050">
                  <a:moveTo>
                    <a:pt x="0" y="19050"/>
                  </a:moveTo>
                  <a:lnTo>
                    <a:pt x="198119" y="19050"/>
                  </a:lnTo>
                  <a:lnTo>
                    <a:pt x="198119" y="0"/>
                  </a:lnTo>
                  <a:lnTo>
                    <a:pt x="0" y="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A6A6A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1" name="object 8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646961" y="3095422"/>
              <a:ext cx="656761" cy="273260"/>
            </a:xfrm>
            <a:prstGeom prst="rect">
              <a:avLst/>
            </a:prstGeom>
          </p:spPr>
        </p:pic>
        <p:pic>
          <p:nvPicPr>
            <p:cNvPr id="82" name="object 82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725918" y="3086100"/>
              <a:ext cx="286511" cy="286512"/>
            </a:xfrm>
            <a:prstGeom prst="rect">
              <a:avLst/>
            </a:prstGeom>
          </p:spPr>
        </p:pic>
        <p:sp>
          <p:nvSpPr>
            <p:cNvPr id="83" name="object 83" descr=""/>
            <p:cNvSpPr/>
            <p:nvPr/>
          </p:nvSpPr>
          <p:spPr>
            <a:xfrm>
              <a:off x="6908292" y="1802892"/>
              <a:ext cx="495300" cy="1252855"/>
            </a:xfrm>
            <a:custGeom>
              <a:avLst/>
              <a:gdLst/>
              <a:ahLst/>
              <a:cxnLst/>
              <a:rect l="l" t="t" r="r" b="b"/>
              <a:pathLst>
                <a:path w="495300" h="1252855">
                  <a:moveTo>
                    <a:pt x="495300" y="0"/>
                  </a:moveTo>
                  <a:lnTo>
                    <a:pt x="0" y="0"/>
                  </a:lnTo>
                  <a:lnTo>
                    <a:pt x="0" y="1252727"/>
                  </a:lnTo>
                  <a:lnTo>
                    <a:pt x="495300" y="1252727"/>
                  </a:lnTo>
                  <a:lnTo>
                    <a:pt x="495300" y="0"/>
                  </a:lnTo>
                  <a:close/>
                </a:path>
              </a:pathLst>
            </a:custGeom>
            <a:solidFill>
              <a:srgbClr val="00C2B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4" name="object 84" descr=""/>
            <p:cNvSpPr/>
            <p:nvPr/>
          </p:nvSpPr>
          <p:spPr>
            <a:xfrm>
              <a:off x="7601712" y="1549907"/>
              <a:ext cx="3270885" cy="1506220"/>
            </a:xfrm>
            <a:custGeom>
              <a:avLst/>
              <a:gdLst/>
              <a:ahLst/>
              <a:cxnLst/>
              <a:rect l="l" t="t" r="r" b="b"/>
              <a:pathLst>
                <a:path w="3270884" h="1506220">
                  <a:moveTo>
                    <a:pt x="496062" y="304800"/>
                  </a:moveTo>
                  <a:lnTo>
                    <a:pt x="0" y="304800"/>
                  </a:lnTo>
                  <a:lnTo>
                    <a:pt x="0" y="1505712"/>
                  </a:lnTo>
                  <a:lnTo>
                    <a:pt x="496062" y="1505712"/>
                  </a:lnTo>
                  <a:lnTo>
                    <a:pt x="496062" y="304800"/>
                  </a:lnTo>
                  <a:close/>
                </a:path>
                <a:path w="3270884" h="1506220">
                  <a:moveTo>
                    <a:pt x="1189482" y="635508"/>
                  </a:moveTo>
                  <a:lnTo>
                    <a:pt x="694182" y="635508"/>
                  </a:lnTo>
                  <a:lnTo>
                    <a:pt x="694182" y="1505712"/>
                  </a:lnTo>
                  <a:lnTo>
                    <a:pt x="1189482" y="1505712"/>
                  </a:lnTo>
                  <a:lnTo>
                    <a:pt x="1189482" y="635508"/>
                  </a:lnTo>
                  <a:close/>
                </a:path>
                <a:path w="3270884" h="1506220">
                  <a:moveTo>
                    <a:pt x="1882902" y="1175004"/>
                  </a:moveTo>
                  <a:lnTo>
                    <a:pt x="1387602" y="1175004"/>
                  </a:lnTo>
                  <a:lnTo>
                    <a:pt x="1387602" y="1505712"/>
                  </a:lnTo>
                  <a:lnTo>
                    <a:pt x="1882902" y="1505712"/>
                  </a:lnTo>
                  <a:lnTo>
                    <a:pt x="1882902" y="1175004"/>
                  </a:lnTo>
                  <a:close/>
                </a:path>
                <a:path w="3270884" h="1506220">
                  <a:moveTo>
                    <a:pt x="2577084" y="0"/>
                  </a:moveTo>
                  <a:lnTo>
                    <a:pt x="2081784" y="0"/>
                  </a:lnTo>
                  <a:lnTo>
                    <a:pt x="2081784" y="1505712"/>
                  </a:lnTo>
                  <a:lnTo>
                    <a:pt x="2577084" y="1505712"/>
                  </a:lnTo>
                  <a:lnTo>
                    <a:pt x="2577084" y="0"/>
                  </a:lnTo>
                  <a:close/>
                </a:path>
                <a:path w="3270884" h="1506220">
                  <a:moveTo>
                    <a:pt x="3270504" y="900684"/>
                  </a:moveTo>
                  <a:lnTo>
                    <a:pt x="2775204" y="900684"/>
                  </a:lnTo>
                  <a:lnTo>
                    <a:pt x="2775204" y="1505712"/>
                  </a:lnTo>
                  <a:lnTo>
                    <a:pt x="3270504" y="1505712"/>
                  </a:lnTo>
                  <a:lnTo>
                    <a:pt x="3270504" y="900684"/>
                  </a:lnTo>
                  <a:close/>
                </a:path>
              </a:pathLst>
            </a:custGeom>
            <a:solidFill>
              <a:srgbClr val="009C9B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85" name="object 85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10447315" y="3103703"/>
            <a:ext cx="573958" cy="252067"/>
          </a:xfrm>
          <a:prstGeom prst="rect">
            <a:avLst/>
          </a:prstGeom>
        </p:spPr>
      </p:pic>
      <p:pic>
        <p:nvPicPr>
          <p:cNvPr id="86" name="object 86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6837426" y="3166624"/>
            <a:ext cx="657605" cy="112199"/>
          </a:xfrm>
          <a:prstGeom prst="rect">
            <a:avLst/>
          </a:prstGeom>
        </p:spPr>
      </p:pic>
      <p:pic>
        <p:nvPicPr>
          <p:cNvPr id="87" name="object 87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8279130" y="3137916"/>
            <a:ext cx="537209" cy="183641"/>
          </a:xfrm>
          <a:prstGeom prst="rect">
            <a:avLst/>
          </a:prstGeom>
        </p:spPr>
      </p:pic>
      <p:pic>
        <p:nvPicPr>
          <p:cNvPr id="88" name="object 88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8932955" y="3176681"/>
            <a:ext cx="584366" cy="106111"/>
          </a:xfrm>
          <a:prstGeom prst="rect">
            <a:avLst/>
          </a:prstGeom>
        </p:spPr>
      </p:pic>
      <p:sp>
        <p:nvSpPr>
          <p:cNvPr id="89" name="object 89" descr=""/>
          <p:cNvSpPr txBox="1"/>
          <p:nvPr/>
        </p:nvSpPr>
        <p:spPr>
          <a:xfrm>
            <a:off x="7001509" y="1594611"/>
            <a:ext cx="31115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 b="1">
                <a:solidFill>
                  <a:srgbClr val="010027"/>
                </a:solidFill>
                <a:latin typeface="Arial"/>
                <a:cs typeface="Arial"/>
              </a:rPr>
              <a:t>32.1x</a:t>
            </a:r>
            <a:endParaRPr sz="900">
              <a:latin typeface="Arial"/>
              <a:cs typeface="Arial"/>
            </a:endParaRPr>
          </a:p>
        </p:txBody>
      </p:sp>
      <p:sp>
        <p:nvSpPr>
          <p:cNvPr id="90" name="object 90" descr=""/>
          <p:cNvSpPr txBox="1"/>
          <p:nvPr/>
        </p:nvSpPr>
        <p:spPr>
          <a:xfrm>
            <a:off x="7695183" y="1646427"/>
            <a:ext cx="311150" cy="1631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 b="1">
                <a:solidFill>
                  <a:srgbClr val="010027"/>
                </a:solidFill>
                <a:latin typeface="Arial"/>
                <a:cs typeface="Arial"/>
              </a:rPr>
              <a:t>31.2x</a:t>
            </a:r>
            <a:endParaRPr sz="900">
              <a:latin typeface="Arial"/>
              <a:cs typeface="Arial"/>
            </a:endParaRPr>
          </a:p>
        </p:txBody>
      </p:sp>
      <p:sp>
        <p:nvSpPr>
          <p:cNvPr id="91" name="object 91" descr=""/>
          <p:cNvSpPr txBox="1"/>
          <p:nvPr/>
        </p:nvSpPr>
        <p:spPr>
          <a:xfrm>
            <a:off x="8097773" y="1977644"/>
            <a:ext cx="158623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03530">
              <a:lnSpc>
                <a:spcPct val="100000"/>
              </a:lnSpc>
              <a:spcBef>
                <a:spcPts val="100"/>
              </a:spcBef>
            </a:pPr>
            <a:r>
              <a:rPr dirty="0" sz="900" spc="-10" b="1">
                <a:solidFill>
                  <a:srgbClr val="010027"/>
                </a:solidFill>
                <a:latin typeface="Arial"/>
                <a:cs typeface="Arial"/>
              </a:rPr>
              <a:t>25.3x</a:t>
            </a:r>
            <a:endParaRPr sz="900">
              <a:latin typeface="Arial"/>
              <a:cs typeface="Arial"/>
            </a:endParaRPr>
          </a:p>
        </p:txBody>
      </p:sp>
      <p:sp>
        <p:nvSpPr>
          <p:cNvPr id="92" name="object 92" descr=""/>
          <p:cNvSpPr txBox="1"/>
          <p:nvPr/>
        </p:nvSpPr>
        <p:spPr>
          <a:xfrm>
            <a:off x="9082785" y="2516632"/>
            <a:ext cx="31115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 b="1">
                <a:solidFill>
                  <a:srgbClr val="010027"/>
                </a:solidFill>
                <a:latin typeface="Arial"/>
                <a:cs typeface="Arial"/>
              </a:rPr>
              <a:t>15.8x</a:t>
            </a:r>
            <a:endParaRPr sz="900">
              <a:latin typeface="Arial"/>
              <a:cs typeface="Arial"/>
            </a:endParaRPr>
          </a:p>
        </p:txBody>
      </p:sp>
      <p:sp>
        <p:nvSpPr>
          <p:cNvPr id="93" name="object 93" descr=""/>
          <p:cNvSpPr txBox="1"/>
          <p:nvPr/>
        </p:nvSpPr>
        <p:spPr>
          <a:xfrm>
            <a:off x="9776459" y="1342135"/>
            <a:ext cx="31115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 b="1">
                <a:solidFill>
                  <a:srgbClr val="010027"/>
                </a:solidFill>
                <a:latin typeface="Arial"/>
                <a:cs typeface="Arial"/>
              </a:rPr>
              <a:t>36.5x</a:t>
            </a:r>
            <a:endParaRPr sz="900">
              <a:latin typeface="Arial"/>
              <a:cs typeface="Arial"/>
            </a:endParaRPr>
          </a:p>
        </p:txBody>
      </p:sp>
      <p:sp>
        <p:nvSpPr>
          <p:cNvPr id="94" name="object 94" descr=""/>
          <p:cNvSpPr txBox="1"/>
          <p:nvPr/>
        </p:nvSpPr>
        <p:spPr>
          <a:xfrm>
            <a:off x="10178795" y="2242565"/>
            <a:ext cx="100076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03530">
              <a:lnSpc>
                <a:spcPct val="100000"/>
              </a:lnSpc>
              <a:spcBef>
                <a:spcPts val="100"/>
              </a:spcBef>
            </a:pPr>
            <a:r>
              <a:rPr dirty="0" sz="900" spc="-10" b="1">
                <a:solidFill>
                  <a:srgbClr val="010027"/>
                </a:solidFill>
                <a:latin typeface="Arial"/>
                <a:cs typeface="Arial"/>
              </a:rPr>
              <a:t>20.7x</a:t>
            </a:r>
            <a:endParaRPr sz="900">
              <a:latin typeface="Arial"/>
              <a:cs typeface="Arial"/>
            </a:endParaRPr>
          </a:p>
        </p:txBody>
      </p:sp>
      <p:sp>
        <p:nvSpPr>
          <p:cNvPr id="95" name="object 95" descr=""/>
          <p:cNvSpPr txBox="1"/>
          <p:nvPr/>
        </p:nvSpPr>
        <p:spPr>
          <a:xfrm>
            <a:off x="6419088" y="2965196"/>
            <a:ext cx="30543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>
                <a:solidFill>
                  <a:srgbClr val="010027"/>
                </a:solidFill>
                <a:latin typeface="Arial MT"/>
                <a:cs typeface="Arial MT"/>
              </a:rPr>
              <a:t>10.0x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96" name="object 96" descr=""/>
          <p:cNvSpPr txBox="1"/>
          <p:nvPr/>
        </p:nvSpPr>
        <p:spPr>
          <a:xfrm>
            <a:off x="6419088" y="2681478"/>
            <a:ext cx="30543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>
                <a:solidFill>
                  <a:srgbClr val="010027"/>
                </a:solidFill>
                <a:latin typeface="Arial MT"/>
                <a:cs typeface="Arial MT"/>
              </a:rPr>
              <a:t>15.0x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97" name="object 97" descr=""/>
          <p:cNvSpPr txBox="1"/>
          <p:nvPr/>
        </p:nvSpPr>
        <p:spPr>
          <a:xfrm>
            <a:off x="6419088" y="2397759"/>
            <a:ext cx="30543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>
                <a:solidFill>
                  <a:srgbClr val="010027"/>
                </a:solidFill>
                <a:latin typeface="Arial MT"/>
                <a:cs typeface="Arial MT"/>
              </a:rPr>
              <a:t>20.0x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98" name="object 98" descr=""/>
          <p:cNvSpPr txBox="1"/>
          <p:nvPr/>
        </p:nvSpPr>
        <p:spPr>
          <a:xfrm>
            <a:off x="6419088" y="2114041"/>
            <a:ext cx="30543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>
                <a:solidFill>
                  <a:srgbClr val="010027"/>
                </a:solidFill>
                <a:latin typeface="Arial MT"/>
                <a:cs typeface="Arial MT"/>
              </a:rPr>
              <a:t>25.0x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99" name="object 99" descr=""/>
          <p:cNvSpPr txBox="1"/>
          <p:nvPr/>
        </p:nvSpPr>
        <p:spPr>
          <a:xfrm>
            <a:off x="6419088" y="1830323"/>
            <a:ext cx="30543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>
                <a:solidFill>
                  <a:srgbClr val="010027"/>
                </a:solidFill>
                <a:latin typeface="Arial MT"/>
                <a:cs typeface="Arial MT"/>
              </a:rPr>
              <a:t>30.0x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100" name="object 100" descr=""/>
          <p:cNvSpPr txBox="1"/>
          <p:nvPr/>
        </p:nvSpPr>
        <p:spPr>
          <a:xfrm>
            <a:off x="6419088" y="1546098"/>
            <a:ext cx="305435" cy="1631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>
                <a:solidFill>
                  <a:srgbClr val="010027"/>
                </a:solidFill>
                <a:latin typeface="Arial MT"/>
                <a:cs typeface="Arial MT"/>
              </a:rPr>
              <a:t>35.0x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101" name="object 101" descr=""/>
          <p:cNvSpPr txBox="1"/>
          <p:nvPr/>
        </p:nvSpPr>
        <p:spPr>
          <a:xfrm>
            <a:off x="6419088" y="1262634"/>
            <a:ext cx="30543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>
                <a:solidFill>
                  <a:srgbClr val="010027"/>
                </a:solidFill>
                <a:latin typeface="Arial MT"/>
                <a:cs typeface="Arial MT"/>
              </a:rPr>
              <a:t>40.0x</a:t>
            </a:r>
            <a:endParaRPr sz="900">
              <a:latin typeface="Arial MT"/>
              <a:cs typeface="Arial MT"/>
            </a:endParaRPr>
          </a:p>
        </p:txBody>
      </p:sp>
      <p:grpSp>
        <p:nvGrpSpPr>
          <p:cNvPr id="102" name="object 102" descr=""/>
          <p:cNvGrpSpPr/>
          <p:nvPr/>
        </p:nvGrpSpPr>
        <p:grpSpPr>
          <a:xfrm>
            <a:off x="6819518" y="2008822"/>
            <a:ext cx="4359275" cy="1043940"/>
            <a:chOff x="6819518" y="2008822"/>
            <a:chExt cx="4359275" cy="1043940"/>
          </a:xfrm>
        </p:grpSpPr>
        <p:sp>
          <p:nvSpPr>
            <p:cNvPr id="103" name="object 103" descr=""/>
            <p:cNvSpPr/>
            <p:nvPr/>
          </p:nvSpPr>
          <p:spPr>
            <a:xfrm>
              <a:off x="6819518" y="3046095"/>
              <a:ext cx="4359275" cy="0"/>
            </a:xfrm>
            <a:custGeom>
              <a:avLst/>
              <a:gdLst/>
              <a:ahLst/>
              <a:cxnLst/>
              <a:rect l="l" t="t" r="r" b="b"/>
              <a:pathLst>
                <a:path w="4359275" h="0">
                  <a:moveTo>
                    <a:pt x="0" y="0"/>
                  </a:moveTo>
                  <a:lnTo>
                    <a:pt x="4358766" y="0"/>
                  </a:lnTo>
                </a:path>
              </a:pathLst>
            </a:custGeom>
            <a:ln w="12700">
              <a:solidFill>
                <a:srgbClr val="010027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4" name="object 104" descr=""/>
            <p:cNvSpPr/>
            <p:nvPr/>
          </p:nvSpPr>
          <p:spPr>
            <a:xfrm>
              <a:off x="6898004" y="2013585"/>
              <a:ext cx="4280535" cy="0"/>
            </a:xfrm>
            <a:custGeom>
              <a:avLst/>
              <a:gdLst/>
              <a:ahLst/>
              <a:cxnLst/>
              <a:rect l="l" t="t" r="r" b="b"/>
              <a:pathLst>
                <a:path w="4280534" h="0">
                  <a:moveTo>
                    <a:pt x="0" y="0"/>
                  </a:moveTo>
                  <a:lnTo>
                    <a:pt x="4280535" y="0"/>
                  </a:lnTo>
                </a:path>
              </a:pathLst>
            </a:custGeom>
            <a:ln w="9525">
              <a:solidFill>
                <a:srgbClr val="03234D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5" name="object 105" descr=""/>
          <p:cNvSpPr txBox="1"/>
          <p:nvPr/>
        </p:nvSpPr>
        <p:spPr>
          <a:xfrm>
            <a:off x="11173714" y="2063750"/>
            <a:ext cx="508000" cy="6413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37465" marR="30480">
              <a:lnSpc>
                <a:spcPct val="100000"/>
              </a:lnSpc>
              <a:spcBef>
                <a:spcPts val="100"/>
              </a:spcBef>
            </a:pPr>
            <a:r>
              <a:rPr dirty="0" sz="900" spc="-10" b="1">
                <a:solidFill>
                  <a:srgbClr val="010027"/>
                </a:solidFill>
                <a:latin typeface="Arial"/>
                <a:cs typeface="Arial"/>
              </a:rPr>
              <a:t>Median: 28.3x</a:t>
            </a:r>
            <a:endParaRPr sz="900">
              <a:latin typeface="Arial"/>
              <a:cs typeface="Arial"/>
            </a:endParaRPr>
          </a:p>
          <a:p>
            <a:pPr algn="ctr" marL="90170" marR="124460" indent="-635">
              <a:lnSpc>
                <a:spcPts val="1350"/>
              </a:lnSpc>
              <a:spcBef>
                <a:spcPts val="80"/>
              </a:spcBef>
            </a:pPr>
            <a:r>
              <a:rPr dirty="0" baseline="-15432" sz="1350" spc="-30" b="1">
                <a:solidFill>
                  <a:srgbClr val="010027"/>
                </a:solidFill>
                <a:latin typeface="Arial"/>
                <a:cs typeface="Arial"/>
              </a:rPr>
              <a:t>25</a:t>
            </a:r>
            <a:r>
              <a:rPr dirty="0" sz="600" spc="-20" b="1">
                <a:solidFill>
                  <a:srgbClr val="010027"/>
                </a:solidFill>
                <a:latin typeface="Arial"/>
                <a:cs typeface="Arial"/>
              </a:rPr>
              <a:t>th</a:t>
            </a:r>
            <a:r>
              <a:rPr dirty="0" sz="600" spc="50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900" spc="-20" b="1">
                <a:solidFill>
                  <a:srgbClr val="010027"/>
                </a:solidFill>
                <a:latin typeface="Arial"/>
                <a:cs typeface="Arial"/>
              </a:rPr>
              <a:t>19.5x</a:t>
            </a:r>
            <a:endParaRPr sz="900">
              <a:latin typeface="Arial"/>
              <a:cs typeface="Arial"/>
            </a:endParaRPr>
          </a:p>
        </p:txBody>
      </p:sp>
      <p:sp>
        <p:nvSpPr>
          <p:cNvPr id="106" name="object 106" descr=""/>
          <p:cNvSpPr txBox="1"/>
          <p:nvPr/>
        </p:nvSpPr>
        <p:spPr>
          <a:xfrm>
            <a:off x="11226038" y="1602486"/>
            <a:ext cx="361950" cy="3683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 marR="30480" indent="43180">
              <a:lnSpc>
                <a:spcPct val="125000"/>
              </a:lnSpc>
              <a:spcBef>
                <a:spcPts val="100"/>
              </a:spcBef>
            </a:pPr>
            <a:r>
              <a:rPr dirty="0" baseline="-15432" sz="1350" spc="-30" b="1">
                <a:solidFill>
                  <a:srgbClr val="010027"/>
                </a:solidFill>
                <a:latin typeface="Arial"/>
                <a:cs typeface="Arial"/>
              </a:rPr>
              <a:t>75</a:t>
            </a:r>
            <a:r>
              <a:rPr dirty="0" sz="600" spc="-20" b="1">
                <a:solidFill>
                  <a:srgbClr val="010027"/>
                </a:solidFill>
                <a:latin typeface="Arial"/>
                <a:cs typeface="Arial"/>
              </a:rPr>
              <a:t>th</a:t>
            </a:r>
            <a:r>
              <a:rPr dirty="0" sz="600" spc="50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900" spc="-10" b="1">
                <a:solidFill>
                  <a:srgbClr val="010027"/>
                </a:solidFill>
                <a:latin typeface="Arial"/>
                <a:cs typeface="Arial"/>
              </a:rPr>
              <a:t>33.2x</a:t>
            </a:r>
            <a:endParaRPr sz="900">
              <a:latin typeface="Arial"/>
              <a:cs typeface="Arial"/>
            </a:endParaRPr>
          </a:p>
        </p:txBody>
      </p:sp>
      <p:sp>
        <p:nvSpPr>
          <p:cNvPr id="107" name="object 107" descr=""/>
          <p:cNvSpPr txBox="1"/>
          <p:nvPr/>
        </p:nvSpPr>
        <p:spPr>
          <a:xfrm>
            <a:off x="564547" y="1933216"/>
            <a:ext cx="153670" cy="387985"/>
          </a:xfrm>
          <a:prstGeom prst="rect">
            <a:avLst/>
          </a:prstGeom>
        </p:spPr>
        <p:txBody>
          <a:bodyPr wrap="square" lIns="0" tIns="1905" rIns="0" bIns="0" rtlCol="0" vert="vert27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In</a:t>
            </a:r>
            <a:r>
              <a:rPr dirty="0" sz="900" spc="-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$ </a:t>
            </a:r>
            <a:r>
              <a:rPr dirty="0" sz="900" spc="-25">
                <a:solidFill>
                  <a:srgbClr val="03234D"/>
                </a:solidFill>
                <a:latin typeface="Arial MT"/>
                <a:cs typeface="Arial MT"/>
              </a:rPr>
              <a:t>Bn</a:t>
            </a:r>
            <a:endParaRPr sz="900">
              <a:latin typeface="Arial MT"/>
              <a:cs typeface="Arial MT"/>
            </a:endParaRPr>
          </a:p>
        </p:txBody>
      </p:sp>
      <p:pic>
        <p:nvPicPr>
          <p:cNvPr id="108" name="object 108" descr="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1484566" y="4057078"/>
            <a:ext cx="4108323" cy="1262252"/>
          </a:xfrm>
          <a:prstGeom prst="rect">
            <a:avLst/>
          </a:prstGeom>
        </p:spPr>
      </p:pic>
      <p:sp>
        <p:nvSpPr>
          <p:cNvPr id="109" name="object 109" descr=""/>
          <p:cNvSpPr txBox="1"/>
          <p:nvPr/>
        </p:nvSpPr>
        <p:spPr>
          <a:xfrm>
            <a:off x="998982" y="3777488"/>
            <a:ext cx="628650" cy="1955164"/>
          </a:xfrm>
          <a:prstGeom prst="rect">
            <a:avLst/>
          </a:prstGeom>
        </p:spPr>
        <p:txBody>
          <a:bodyPr wrap="square" lIns="0" tIns="24130" rIns="0" bIns="0" rtlCol="0" vert="horz">
            <a:spAutoFit/>
          </a:bodyPr>
          <a:lstStyle/>
          <a:p>
            <a:pPr marL="46990">
              <a:lnSpc>
                <a:spcPct val="100000"/>
              </a:lnSpc>
              <a:spcBef>
                <a:spcPts val="190"/>
              </a:spcBef>
            </a:pPr>
            <a:r>
              <a:rPr dirty="0" sz="900" spc="-10">
                <a:solidFill>
                  <a:srgbClr val="010027"/>
                </a:solidFill>
                <a:latin typeface="Calibri"/>
                <a:cs typeface="Calibri"/>
              </a:rPr>
              <a:t>50.00%</a:t>
            </a:r>
            <a:endParaRPr sz="900">
              <a:latin typeface="Calibri"/>
              <a:cs typeface="Calibri"/>
            </a:endParaRPr>
          </a:p>
          <a:p>
            <a:pPr marL="46990">
              <a:lnSpc>
                <a:spcPct val="100000"/>
              </a:lnSpc>
              <a:spcBef>
                <a:spcPts val="90"/>
              </a:spcBef>
            </a:pPr>
            <a:r>
              <a:rPr dirty="0" sz="900" spc="-10">
                <a:solidFill>
                  <a:srgbClr val="010027"/>
                </a:solidFill>
                <a:latin typeface="Calibri"/>
                <a:cs typeface="Calibri"/>
              </a:rPr>
              <a:t>40.00%</a:t>
            </a:r>
            <a:endParaRPr sz="900">
              <a:latin typeface="Calibri"/>
              <a:cs typeface="Calibri"/>
            </a:endParaRPr>
          </a:p>
          <a:p>
            <a:pPr marL="46990">
              <a:lnSpc>
                <a:spcPct val="100000"/>
              </a:lnSpc>
              <a:spcBef>
                <a:spcPts val="85"/>
              </a:spcBef>
            </a:pPr>
            <a:r>
              <a:rPr dirty="0" sz="900" spc="-10">
                <a:solidFill>
                  <a:srgbClr val="010027"/>
                </a:solidFill>
                <a:latin typeface="Calibri"/>
                <a:cs typeface="Calibri"/>
              </a:rPr>
              <a:t>30.00%</a:t>
            </a:r>
            <a:endParaRPr sz="900">
              <a:latin typeface="Calibri"/>
              <a:cs typeface="Calibri"/>
            </a:endParaRPr>
          </a:p>
          <a:p>
            <a:pPr marL="46990">
              <a:lnSpc>
                <a:spcPct val="100000"/>
              </a:lnSpc>
              <a:spcBef>
                <a:spcPts val="90"/>
              </a:spcBef>
            </a:pPr>
            <a:r>
              <a:rPr dirty="0" sz="900" spc="-10">
                <a:solidFill>
                  <a:srgbClr val="010027"/>
                </a:solidFill>
                <a:latin typeface="Calibri"/>
                <a:cs typeface="Calibri"/>
              </a:rPr>
              <a:t>20.00%</a:t>
            </a:r>
            <a:endParaRPr sz="900">
              <a:latin typeface="Calibri"/>
              <a:cs typeface="Calibri"/>
            </a:endParaRPr>
          </a:p>
          <a:p>
            <a:pPr marL="46990">
              <a:lnSpc>
                <a:spcPct val="100000"/>
              </a:lnSpc>
              <a:spcBef>
                <a:spcPts val="90"/>
              </a:spcBef>
            </a:pPr>
            <a:r>
              <a:rPr dirty="0" sz="900" spc="-10">
                <a:solidFill>
                  <a:srgbClr val="010027"/>
                </a:solidFill>
                <a:latin typeface="Calibri"/>
                <a:cs typeface="Calibri"/>
              </a:rPr>
              <a:t>10.00%</a:t>
            </a:r>
            <a:endParaRPr sz="900">
              <a:latin typeface="Calibri"/>
              <a:cs typeface="Calibri"/>
            </a:endParaRPr>
          </a:p>
          <a:p>
            <a:pPr marL="104775">
              <a:lnSpc>
                <a:spcPct val="100000"/>
              </a:lnSpc>
              <a:spcBef>
                <a:spcPts val="85"/>
              </a:spcBef>
            </a:pPr>
            <a:r>
              <a:rPr dirty="0" sz="900" spc="-10">
                <a:solidFill>
                  <a:srgbClr val="010027"/>
                </a:solidFill>
                <a:latin typeface="Calibri"/>
                <a:cs typeface="Calibri"/>
              </a:rPr>
              <a:t>0.00%</a:t>
            </a:r>
            <a:endParaRPr sz="9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900">
                <a:solidFill>
                  <a:srgbClr val="010027"/>
                </a:solidFill>
                <a:latin typeface="Calibri"/>
                <a:cs typeface="Calibri"/>
              </a:rPr>
              <a:t>-</a:t>
            </a:r>
            <a:r>
              <a:rPr dirty="0" sz="900" spc="-10">
                <a:solidFill>
                  <a:srgbClr val="010027"/>
                </a:solidFill>
                <a:latin typeface="Calibri"/>
                <a:cs typeface="Calibri"/>
              </a:rPr>
              <a:t>10.00%</a:t>
            </a:r>
            <a:endParaRPr sz="9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900">
                <a:solidFill>
                  <a:srgbClr val="010027"/>
                </a:solidFill>
                <a:latin typeface="Calibri"/>
                <a:cs typeface="Calibri"/>
              </a:rPr>
              <a:t>-</a:t>
            </a:r>
            <a:r>
              <a:rPr dirty="0" sz="900" spc="-10">
                <a:solidFill>
                  <a:srgbClr val="010027"/>
                </a:solidFill>
                <a:latin typeface="Calibri"/>
                <a:cs typeface="Calibri"/>
              </a:rPr>
              <a:t>20.00%</a:t>
            </a:r>
            <a:endParaRPr sz="9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dirty="0" sz="900">
                <a:solidFill>
                  <a:srgbClr val="010027"/>
                </a:solidFill>
                <a:latin typeface="Calibri"/>
                <a:cs typeface="Calibri"/>
              </a:rPr>
              <a:t>-</a:t>
            </a:r>
            <a:r>
              <a:rPr dirty="0" sz="900" spc="-10">
                <a:solidFill>
                  <a:srgbClr val="010027"/>
                </a:solidFill>
                <a:latin typeface="Calibri"/>
                <a:cs typeface="Calibri"/>
              </a:rPr>
              <a:t>30.00%</a:t>
            </a:r>
            <a:endParaRPr sz="9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900">
                <a:solidFill>
                  <a:srgbClr val="010027"/>
                </a:solidFill>
                <a:latin typeface="Calibri"/>
                <a:cs typeface="Calibri"/>
              </a:rPr>
              <a:t>-</a:t>
            </a:r>
            <a:r>
              <a:rPr dirty="0" sz="900" spc="-10">
                <a:solidFill>
                  <a:srgbClr val="010027"/>
                </a:solidFill>
                <a:latin typeface="Calibri"/>
                <a:cs typeface="Calibri"/>
              </a:rPr>
              <a:t>40.00%</a:t>
            </a:r>
            <a:endParaRPr sz="9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900">
                <a:solidFill>
                  <a:srgbClr val="010027"/>
                </a:solidFill>
                <a:latin typeface="Calibri"/>
                <a:cs typeface="Calibri"/>
              </a:rPr>
              <a:t>-</a:t>
            </a:r>
            <a:r>
              <a:rPr dirty="0" sz="900" spc="-10">
                <a:solidFill>
                  <a:srgbClr val="010027"/>
                </a:solidFill>
                <a:latin typeface="Calibri"/>
                <a:cs typeface="Calibri"/>
              </a:rPr>
              <a:t>50.00%</a:t>
            </a:r>
            <a:endParaRPr sz="9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dirty="0" sz="900">
                <a:solidFill>
                  <a:srgbClr val="010027"/>
                </a:solidFill>
                <a:latin typeface="Calibri"/>
                <a:cs typeface="Calibri"/>
              </a:rPr>
              <a:t>-</a:t>
            </a:r>
            <a:r>
              <a:rPr dirty="0" sz="900" spc="-10">
                <a:solidFill>
                  <a:srgbClr val="010027"/>
                </a:solidFill>
                <a:latin typeface="Calibri"/>
                <a:cs typeface="Calibri"/>
              </a:rPr>
              <a:t>60.00%</a:t>
            </a:r>
            <a:endParaRPr sz="900">
              <a:latin typeface="Calibri"/>
              <a:cs typeface="Calibri"/>
            </a:endParaRPr>
          </a:p>
          <a:p>
            <a:pPr marL="383540">
              <a:lnSpc>
                <a:spcPct val="100000"/>
              </a:lnSpc>
              <a:spcBef>
                <a:spcPts val="95"/>
              </a:spcBef>
            </a:pPr>
            <a:r>
              <a:rPr dirty="0" sz="900" spc="-20">
                <a:solidFill>
                  <a:srgbClr val="010027"/>
                </a:solidFill>
                <a:latin typeface="Calibri"/>
                <a:cs typeface="Calibri"/>
              </a:rPr>
              <a:t>2021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10" name="object 110" descr=""/>
          <p:cNvSpPr txBox="1"/>
          <p:nvPr/>
        </p:nvSpPr>
        <p:spPr>
          <a:xfrm>
            <a:off x="4336796" y="5569966"/>
            <a:ext cx="25717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0">
                <a:solidFill>
                  <a:srgbClr val="010027"/>
                </a:solidFill>
                <a:latin typeface="Calibri"/>
                <a:cs typeface="Calibri"/>
              </a:rPr>
              <a:t>2022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11" name="object 111" descr=""/>
          <p:cNvSpPr txBox="1"/>
          <p:nvPr/>
        </p:nvSpPr>
        <p:spPr>
          <a:xfrm>
            <a:off x="764603" y="4828668"/>
            <a:ext cx="153035" cy="498475"/>
          </a:xfrm>
          <a:prstGeom prst="rect">
            <a:avLst/>
          </a:prstGeom>
        </p:spPr>
        <p:txBody>
          <a:bodyPr wrap="square" lIns="0" tIns="0" rIns="0" bIns="0" rtlCol="0" vert="vert270">
            <a:spAutoFit/>
          </a:bodyPr>
          <a:lstStyle/>
          <a:p>
            <a:pPr marL="12700">
              <a:lnSpc>
                <a:spcPts val="1050"/>
              </a:lnSpc>
            </a:pPr>
            <a:r>
              <a:rPr dirty="0" sz="1000">
                <a:solidFill>
                  <a:srgbClr val="010027"/>
                </a:solidFill>
                <a:latin typeface="Calibri"/>
                <a:cs typeface="Calibri"/>
              </a:rPr>
              <a:t>% </a:t>
            </a:r>
            <a:r>
              <a:rPr dirty="0" sz="1000" spc="-10">
                <a:solidFill>
                  <a:srgbClr val="010027"/>
                </a:solidFill>
                <a:latin typeface="Calibri"/>
                <a:cs typeface="Calibri"/>
              </a:rPr>
              <a:t>Return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12" name="object 112" descr=""/>
          <p:cNvSpPr/>
          <p:nvPr/>
        </p:nvSpPr>
        <p:spPr>
          <a:xfrm>
            <a:off x="1513332" y="5916929"/>
            <a:ext cx="243840" cy="0"/>
          </a:xfrm>
          <a:custGeom>
            <a:avLst/>
            <a:gdLst/>
            <a:ahLst/>
            <a:cxnLst/>
            <a:rect l="l" t="t" r="r" b="b"/>
            <a:pathLst>
              <a:path w="243839" h="0">
                <a:moveTo>
                  <a:pt x="0" y="0"/>
                </a:moveTo>
                <a:lnTo>
                  <a:pt x="243840" y="0"/>
                </a:lnTo>
              </a:path>
            </a:pathLst>
          </a:custGeom>
          <a:ln w="28575">
            <a:solidFill>
              <a:srgbClr val="006F6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3" name="object 113" descr=""/>
          <p:cNvSpPr txBox="1"/>
          <p:nvPr/>
        </p:nvSpPr>
        <p:spPr>
          <a:xfrm>
            <a:off x="1770126" y="5823203"/>
            <a:ext cx="41402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>
                <a:solidFill>
                  <a:srgbClr val="010027"/>
                </a:solidFill>
                <a:latin typeface="Calibri"/>
                <a:cs typeface="Calibri"/>
              </a:rPr>
              <a:t>Siemens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14" name="object 114" descr=""/>
          <p:cNvSpPr/>
          <p:nvPr/>
        </p:nvSpPr>
        <p:spPr>
          <a:xfrm>
            <a:off x="2695194" y="5916929"/>
            <a:ext cx="243840" cy="0"/>
          </a:xfrm>
          <a:custGeom>
            <a:avLst/>
            <a:gdLst/>
            <a:ahLst/>
            <a:cxnLst/>
            <a:rect l="l" t="t" r="r" b="b"/>
            <a:pathLst>
              <a:path w="243839" h="0">
                <a:moveTo>
                  <a:pt x="0" y="0"/>
                </a:moveTo>
                <a:lnTo>
                  <a:pt x="243839" y="0"/>
                </a:lnTo>
              </a:path>
            </a:pathLst>
          </a:custGeom>
          <a:ln w="28575">
            <a:solidFill>
              <a:srgbClr val="00848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5" name="object 115" descr=""/>
          <p:cNvSpPr txBox="1"/>
          <p:nvPr/>
        </p:nvSpPr>
        <p:spPr>
          <a:xfrm>
            <a:off x="2952242" y="5823203"/>
            <a:ext cx="75882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>
                <a:solidFill>
                  <a:srgbClr val="010027"/>
                </a:solidFill>
                <a:latin typeface="Calibri"/>
                <a:cs typeface="Calibri"/>
              </a:rPr>
              <a:t>General</a:t>
            </a:r>
            <a:r>
              <a:rPr dirty="0" sz="900" spc="-15">
                <a:solidFill>
                  <a:srgbClr val="010027"/>
                </a:solidFill>
                <a:latin typeface="Calibri"/>
                <a:cs typeface="Calibri"/>
              </a:rPr>
              <a:t> </a:t>
            </a:r>
            <a:r>
              <a:rPr dirty="0" sz="900" spc="-10">
                <a:solidFill>
                  <a:srgbClr val="010027"/>
                </a:solidFill>
                <a:latin typeface="Calibri"/>
                <a:cs typeface="Calibri"/>
              </a:rPr>
              <a:t>Electric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16" name="object 116" descr=""/>
          <p:cNvSpPr/>
          <p:nvPr/>
        </p:nvSpPr>
        <p:spPr>
          <a:xfrm>
            <a:off x="3877055" y="5916929"/>
            <a:ext cx="243840" cy="0"/>
          </a:xfrm>
          <a:custGeom>
            <a:avLst/>
            <a:gdLst/>
            <a:ahLst/>
            <a:cxnLst/>
            <a:rect l="l" t="t" r="r" b="b"/>
            <a:pathLst>
              <a:path w="243839" h="0">
                <a:moveTo>
                  <a:pt x="0" y="0"/>
                </a:moveTo>
                <a:lnTo>
                  <a:pt x="243840" y="0"/>
                </a:lnTo>
              </a:path>
            </a:pathLst>
          </a:custGeom>
          <a:ln w="28575">
            <a:solidFill>
              <a:srgbClr val="00949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7" name="object 117" descr=""/>
          <p:cNvSpPr txBox="1"/>
          <p:nvPr/>
        </p:nvSpPr>
        <p:spPr>
          <a:xfrm>
            <a:off x="4134358" y="5823203"/>
            <a:ext cx="877569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>
                <a:solidFill>
                  <a:srgbClr val="010027"/>
                </a:solidFill>
                <a:latin typeface="Calibri"/>
                <a:cs typeface="Calibri"/>
              </a:rPr>
              <a:t>Illinois</a:t>
            </a:r>
            <a:r>
              <a:rPr dirty="0" sz="900" spc="-35">
                <a:solidFill>
                  <a:srgbClr val="010027"/>
                </a:solidFill>
                <a:latin typeface="Calibri"/>
                <a:cs typeface="Calibri"/>
              </a:rPr>
              <a:t> </a:t>
            </a:r>
            <a:r>
              <a:rPr dirty="0" sz="900">
                <a:solidFill>
                  <a:srgbClr val="010027"/>
                </a:solidFill>
                <a:latin typeface="Calibri"/>
                <a:cs typeface="Calibri"/>
              </a:rPr>
              <a:t>Tool</a:t>
            </a:r>
            <a:r>
              <a:rPr dirty="0" sz="900" spc="-30">
                <a:solidFill>
                  <a:srgbClr val="010027"/>
                </a:solidFill>
                <a:latin typeface="Calibri"/>
                <a:cs typeface="Calibri"/>
              </a:rPr>
              <a:t> </a:t>
            </a:r>
            <a:r>
              <a:rPr dirty="0" sz="900" spc="-10">
                <a:solidFill>
                  <a:srgbClr val="010027"/>
                </a:solidFill>
                <a:latin typeface="Calibri"/>
                <a:cs typeface="Calibri"/>
              </a:rPr>
              <a:t>Works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18" name="object 118" descr=""/>
          <p:cNvSpPr/>
          <p:nvPr/>
        </p:nvSpPr>
        <p:spPr>
          <a:xfrm>
            <a:off x="1513332" y="6131052"/>
            <a:ext cx="243840" cy="0"/>
          </a:xfrm>
          <a:custGeom>
            <a:avLst/>
            <a:gdLst/>
            <a:ahLst/>
            <a:cxnLst/>
            <a:rect l="l" t="t" r="r" b="b"/>
            <a:pathLst>
              <a:path w="243839" h="0">
                <a:moveTo>
                  <a:pt x="0" y="0"/>
                </a:moveTo>
                <a:lnTo>
                  <a:pt x="243840" y="0"/>
                </a:lnTo>
              </a:path>
            </a:pathLst>
          </a:custGeom>
          <a:ln w="28575">
            <a:solidFill>
              <a:srgbClr val="6EAEA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9" name="object 119" descr=""/>
          <p:cNvSpPr/>
          <p:nvPr/>
        </p:nvSpPr>
        <p:spPr>
          <a:xfrm>
            <a:off x="2695194" y="6131052"/>
            <a:ext cx="243840" cy="0"/>
          </a:xfrm>
          <a:custGeom>
            <a:avLst/>
            <a:gdLst/>
            <a:ahLst/>
            <a:cxnLst/>
            <a:rect l="l" t="t" r="r" b="b"/>
            <a:pathLst>
              <a:path w="243839" h="0">
                <a:moveTo>
                  <a:pt x="0" y="0"/>
                </a:moveTo>
                <a:lnTo>
                  <a:pt x="243839" y="0"/>
                </a:lnTo>
              </a:path>
            </a:pathLst>
          </a:custGeom>
          <a:ln w="28575">
            <a:solidFill>
              <a:srgbClr val="A3C6C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0" name="object 120" descr=""/>
          <p:cNvSpPr txBox="1"/>
          <p:nvPr/>
        </p:nvSpPr>
        <p:spPr>
          <a:xfrm>
            <a:off x="743458" y="6037579"/>
            <a:ext cx="3032760" cy="4330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038860">
              <a:lnSpc>
                <a:spcPct val="100000"/>
              </a:lnSpc>
              <a:spcBef>
                <a:spcPts val="100"/>
              </a:spcBef>
              <a:tabLst>
                <a:tab pos="2221230" algn="l"/>
              </a:tabLst>
            </a:pPr>
            <a:r>
              <a:rPr dirty="0" sz="900" spc="-10">
                <a:solidFill>
                  <a:srgbClr val="010027"/>
                </a:solidFill>
                <a:latin typeface="Calibri"/>
                <a:cs typeface="Calibri"/>
              </a:rPr>
              <a:t>Emerson</a:t>
            </a:r>
            <a:r>
              <a:rPr dirty="0" sz="900" spc="5">
                <a:solidFill>
                  <a:srgbClr val="010027"/>
                </a:solidFill>
                <a:latin typeface="Calibri"/>
                <a:cs typeface="Calibri"/>
              </a:rPr>
              <a:t> </a:t>
            </a:r>
            <a:r>
              <a:rPr dirty="0" sz="900" spc="-10">
                <a:solidFill>
                  <a:srgbClr val="010027"/>
                </a:solidFill>
                <a:latin typeface="Calibri"/>
                <a:cs typeface="Calibri"/>
              </a:rPr>
              <a:t>Electric</a:t>
            </a:r>
            <a:r>
              <a:rPr dirty="0" sz="900">
                <a:solidFill>
                  <a:srgbClr val="010027"/>
                </a:solidFill>
                <a:latin typeface="Calibri"/>
                <a:cs typeface="Calibri"/>
              </a:rPr>
              <a:t>	</a:t>
            </a:r>
            <a:r>
              <a:rPr dirty="0" sz="900" spc="-10">
                <a:solidFill>
                  <a:srgbClr val="010027"/>
                </a:solidFill>
                <a:latin typeface="Calibri"/>
                <a:cs typeface="Calibri"/>
              </a:rPr>
              <a:t>Johnson</a:t>
            </a:r>
            <a:r>
              <a:rPr dirty="0" sz="900" spc="10">
                <a:solidFill>
                  <a:srgbClr val="010027"/>
                </a:solidFill>
                <a:latin typeface="Calibri"/>
                <a:cs typeface="Calibri"/>
              </a:rPr>
              <a:t> </a:t>
            </a:r>
            <a:r>
              <a:rPr dirty="0" sz="900" spc="-10">
                <a:solidFill>
                  <a:srgbClr val="010027"/>
                </a:solidFill>
                <a:latin typeface="Calibri"/>
                <a:cs typeface="Calibri"/>
              </a:rPr>
              <a:t>Controls</a:t>
            </a:r>
            <a:endParaRPr sz="9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70"/>
              </a:spcBef>
            </a:pPr>
            <a:endParaRPr sz="9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Source:</a:t>
            </a:r>
            <a:r>
              <a:rPr dirty="0" sz="800" spc="-2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(Annual</a:t>
            </a:r>
            <a:r>
              <a:rPr dirty="0" sz="800" spc="-1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Report</a:t>
            </a:r>
            <a:r>
              <a:rPr dirty="0" sz="800" spc="-2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(Siemens,</a:t>
            </a:r>
            <a:r>
              <a:rPr dirty="0" sz="800" spc="-3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2022)),</a:t>
            </a:r>
            <a:r>
              <a:rPr dirty="0" sz="800" spc="-1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(Bloomberg,</a:t>
            </a:r>
            <a:r>
              <a:rPr dirty="0" sz="800" spc="-2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 spc="-10">
                <a:solidFill>
                  <a:srgbClr val="010027"/>
                </a:solidFill>
                <a:latin typeface="Arial MT"/>
                <a:cs typeface="Arial MT"/>
              </a:rPr>
              <a:t>2023)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121" name="object 121" descr=""/>
          <p:cNvSpPr/>
          <p:nvPr/>
        </p:nvSpPr>
        <p:spPr>
          <a:xfrm>
            <a:off x="3877055" y="6131052"/>
            <a:ext cx="243840" cy="0"/>
          </a:xfrm>
          <a:custGeom>
            <a:avLst/>
            <a:gdLst/>
            <a:ahLst/>
            <a:cxnLst/>
            <a:rect l="l" t="t" r="r" b="b"/>
            <a:pathLst>
              <a:path w="243839" h="0">
                <a:moveTo>
                  <a:pt x="0" y="0"/>
                </a:moveTo>
                <a:lnTo>
                  <a:pt x="243840" y="0"/>
                </a:lnTo>
              </a:path>
            </a:pathLst>
          </a:custGeom>
          <a:ln w="28575">
            <a:solidFill>
              <a:srgbClr val="C9DDD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2" name="object 122" descr=""/>
          <p:cNvSpPr txBox="1"/>
          <p:nvPr/>
        </p:nvSpPr>
        <p:spPr>
          <a:xfrm>
            <a:off x="4134358" y="6037579"/>
            <a:ext cx="35052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>
                <a:solidFill>
                  <a:srgbClr val="010027"/>
                </a:solidFill>
                <a:latin typeface="Calibri"/>
                <a:cs typeface="Calibri"/>
              </a:rPr>
              <a:t>Hitachi</a:t>
            </a:r>
            <a:endParaRPr sz="9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1803126" y="6462776"/>
            <a:ext cx="173355" cy="1854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50" spc="-25">
                <a:solidFill>
                  <a:srgbClr val="03234D"/>
                </a:solidFill>
                <a:latin typeface="Tahoma"/>
                <a:cs typeface="Tahoma"/>
              </a:rPr>
              <a:t>18</a:t>
            </a:r>
            <a:endParaRPr sz="1050">
              <a:latin typeface="Tahoma"/>
              <a:cs typeface="Tahoma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122407" y="291889"/>
            <a:ext cx="1434083" cy="238419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39698" y="768858"/>
            <a:ext cx="10917174" cy="19050"/>
          </a:xfrm>
          <a:prstGeom prst="rect">
            <a:avLst/>
          </a:prstGeom>
        </p:spPr>
      </p:pic>
      <p:grpSp>
        <p:nvGrpSpPr>
          <p:cNvPr id="5" name="object 5" descr=""/>
          <p:cNvGrpSpPr/>
          <p:nvPr/>
        </p:nvGrpSpPr>
        <p:grpSpPr>
          <a:xfrm>
            <a:off x="0" y="6496050"/>
            <a:ext cx="12192000" cy="361950"/>
            <a:chOff x="0" y="6496050"/>
            <a:chExt cx="12192000" cy="361950"/>
          </a:xfrm>
        </p:grpSpPr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6694931"/>
              <a:ext cx="12192000" cy="163068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7887" y="6496050"/>
              <a:ext cx="3054858" cy="361949"/>
            </a:xfrm>
            <a:prstGeom prst="rect">
              <a:avLst/>
            </a:prstGeom>
          </p:spPr>
        </p:pic>
      </p:grpSp>
      <p:sp>
        <p:nvSpPr>
          <p:cNvPr id="8" name="object 8" descr=""/>
          <p:cNvSpPr txBox="1"/>
          <p:nvPr/>
        </p:nvSpPr>
        <p:spPr>
          <a:xfrm>
            <a:off x="2601976" y="6504940"/>
            <a:ext cx="569595" cy="293370"/>
          </a:xfrm>
          <a:prstGeom prst="rect">
            <a:avLst/>
          </a:prstGeom>
        </p:spPr>
        <p:txBody>
          <a:bodyPr wrap="square" lIns="0" tIns="65404" rIns="0" bIns="0" rtlCol="0" vert="horz">
            <a:spAutoFit/>
          </a:bodyPr>
          <a:lstStyle/>
          <a:p>
            <a:pPr marL="41910" marR="30480" indent="-3810">
              <a:lnSpc>
                <a:spcPct val="67100"/>
              </a:lnSpc>
              <a:spcBef>
                <a:spcPts val="515"/>
              </a:spcBef>
            </a:pPr>
            <a:r>
              <a:rPr dirty="0" sz="1050" spc="-10" b="1">
                <a:solidFill>
                  <a:srgbClr val="FFFFFF"/>
                </a:solidFill>
                <a:latin typeface="Calibri"/>
                <a:cs typeface="Calibri"/>
              </a:rPr>
              <a:t>Industry </a:t>
            </a:r>
            <a:r>
              <a:rPr dirty="0" baseline="-21164" sz="1575" spc="-315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050" spc="-210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baseline="-21164" sz="1575" spc="-315" b="1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dirty="0" sz="1050" spc="-210" b="1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dirty="0" baseline="-21164" sz="1575" spc="-315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050" spc="-210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baseline="-21164" sz="1575" spc="-315" b="1">
                <a:solidFill>
                  <a:srgbClr val="FFFFFF"/>
                </a:solidFill>
                <a:latin typeface="Calibri"/>
                <a:cs typeface="Calibri"/>
              </a:rPr>
              <a:t>ly</a:t>
            </a:r>
            <a:r>
              <a:rPr dirty="0" sz="1050" spc="-210" b="1">
                <a:solidFill>
                  <a:srgbClr val="FFFFFF"/>
                </a:solidFill>
                <a:latin typeface="Calibri"/>
                <a:cs typeface="Calibri"/>
              </a:rPr>
              <a:t>ly</a:t>
            </a:r>
            <a:r>
              <a:rPr dirty="0" baseline="-21164" sz="1575" spc="-315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sz="1050" spc="-210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baseline="-21164" sz="1575" spc="-315" b="1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dirty="0" sz="1050" spc="-210" b="1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1041653" y="6504940"/>
            <a:ext cx="657860" cy="293370"/>
          </a:xfrm>
          <a:prstGeom prst="rect">
            <a:avLst/>
          </a:prstGeom>
        </p:spPr>
        <p:txBody>
          <a:bodyPr wrap="square" lIns="0" tIns="65404" rIns="0" bIns="0" rtlCol="0" vert="horz">
            <a:spAutoFit/>
          </a:bodyPr>
          <a:lstStyle/>
          <a:p>
            <a:pPr marL="38735" marR="30480" indent="-1270">
              <a:lnSpc>
                <a:spcPct val="67100"/>
              </a:lnSpc>
              <a:spcBef>
                <a:spcPts val="515"/>
              </a:spcBef>
            </a:pPr>
            <a:r>
              <a:rPr dirty="0" sz="1050" spc="-10" b="1">
                <a:solidFill>
                  <a:srgbClr val="FFFFFF"/>
                </a:solidFill>
                <a:latin typeface="Calibri"/>
                <a:cs typeface="Calibri"/>
              </a:rPr>
              <a:t>Executive </a:t>
            </a:r>
            <a:r>
              <a:rPr dirty="0" baseline="-21164" sz="1575" spc="-427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sz="1050" spc="-285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baseline="-21164" sz="1575" spc="-427" b="1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dirty="0" sz="1050" spc="-285" b="1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dirty="0" baseline="-21164" sz="1575" spc="-427" b="1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dirty="0" sz="1050" spc="-285" b="1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dirty="0" baseline="-21164" sz="1575" spc="-427" b="1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dirty="0" sz="1050" spc="-285" b="1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dirty="0" baseline="-21164" sz="1575" spc="-427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050" spc="-285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baseline="-21164" sz="1575" spc="-427" b="1">
                <a:solidFill>
                  <a:srgbClr val="FFFFFF"/>
                </a:solidFill>
                <a:latin typeface="Calibri"/>
                <a:cs typeface="Calibri"/>
              </a:rPr>
              <a:t>ry</a:t>
            </a:r>
            <a:r>
              <a:rPr dirty="0" sz="1050" spc="-285" b="1">
                <a:solidFill>
                  <a:srgbClr val="FFFFFF"/>
                </a:solidFill>
                <a:latin typeface="Calibri"/>
                <a:cs typeface="Calibri"/>
              </a:rPr>
              <a:t>ry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0" name="object 10" descr=""/>
          <p:cNvSpPr/>
          <p:nvPr/>
        </p:nvSpPr>
        <p:spPr>
          <a:xfrm>
            <a:off x="3679697" y="6496050"/>
            <a:ext cx="1624330" cy="361950"/>
          </a:xfrm>
          <a:custGeom>
            <a:avLst/>
            <a:gdLst/>
            <a:ahLst/>
            <a:cxnLst/>
            <a:rect l="l" t="t" r="r" b="b"/>
            <a:pathLst>
              <a:path w="1624329" h="361950">
                <a:moveTo>
                  <a:pt x="1623822" y="0"/>
                </a:moveTo>
                <a:lnTo>
                  <a:pt x="90424" y="0"/>
                </a:lnTo>
                <a:lnTo>
                  <a:pt x="0" y="361949"/>
                </a:lnTo>
                <a:lnTo>
                  <a:pt x="1533271" y="361949"/>
                </a:lnTo>
                <a:lnTo>
                  <a:pt x="1623822" y="0"/>
                </a:lnTo>
                <a:close/>
              </a:path>
            </a:pathLst>
          </a:custGeom>
          <a:solidFill>
            <a:srgbClr val="2C716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 descr=""/>
          <p:cNvSpPr txBox="1"/>
          <p:nvPr/>
        </p:nvSpPr>
        <p:spPr>
          <a:xfrm>
            <a:off x="4158234" y="6504940"/>
            <a:ext cx="637540" cy="293370"/>
          </a:xfrm>
          <a:prstGeom prst="rect">
            <a:avLst/>
          </a:prstGeom>
        </p:spPr>
        <p:txBody>
          <a:bodyPr wrap="square" lIns="0" tIns="65404" rIns="0" bIns="0" rtlCol="0" vert="horz">
            <a:spAutoFit/>
          </a:bodyPr>
          <a:lstStyle/>
          <a:p>
            <a:pPr marL="38100" marR="30480" indent="33655">
              <a:lnSpc>
                <a:spcPct val="67100"/>
              </a:lnSpc>
              <a:spcBef>
                <a:spcPts val="515"/>
              </a:spcBef>
            </a:pPr>
            <a:r>
              <a:rPr dirty="0" sz="1050" spc="-10" b="1">
                <a:solidFill>
                  <a:srgbClr val="FFFFFF"/>
                </a:solidFill>
                <a:latin typeface="Calibri"/>
                <a:cs typeface="Calibri"/>
              </a:rPr>
              <a:t>Company </a:t>
            </a:r>
            <a:r>
              <a:rPr dirty="0" sz="1050" spc="-484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baseline="-21164" sz="1575" spc="-390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sz="1050" spc="-270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baseline="-21164" sz="1575" spc="-390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sz="1050" spc="-300" b="1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baseline="-21164" sz="1575" spc="-382" b="1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sz="1050" spc="-150" b="1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dirty="0" baseline="-21164" sz="1575" spc="-390" b="1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dirty="0" sz="1050" spc="-270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baseline="-21164" sz="1575" spc="-390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sz="1050" spc="-35" b="1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dirty="0" baseline="-21164" sz="1575" spc="-390" b="1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dirty="0" sz="1050" spc="-300" b="1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baseline="-21164" sz="1575" spc="-382" b="1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sz="1050" spc="-565" b="1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r>
              <a:rPr dirty="0" baseline="-21164" sz="1575" spc="-30" b="1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endParaRPr baseline="-21164" sz="1575">
              <a:latin typeface="Calibri"/>
              <a:cs typeface="Calibri"/>
            </a:endParaRPr>
          </a:p>
        </p:txBody>
      </p:sp>
      <p:pic>
        <p:nvPicPr>
          <p:cNvPr id="12" name="object 12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300471" y="6496050"/>
            <a:ext cx="6297930" cy="361949"/>
          </a:xfrm>
          <a:prstGeom prst="rect">
            <a:avLst/>
          </a:prstGeom>
        </p:spPr>
      </p:pic>
      <p:sp>
        <p:nvSpPr>
          <p:cNvPr id="13" name="object 13" descr=""/>
          <p:cNvSpPr txBox="1"/>
          <p:nvPr/>
        </p:nvSpPr>
        <p:spPr>
          <a:xfrm>
            <a:off x="5769102" y="6504940"/>
            <a:ext cx="647700" cy="293370"/>
          </a:xfrm>
          <a:prstGeom prst="rect">
            <a:avLst/>
          </a:prstGeom>
        </p:spPr>
        <p:txBody>
          <a:bodyPr wrap="square" lIns="0" tIns="65404" rIns="0" bIns="0" rtlCol="0" vert="horz">
            <a:spAutoFit/>
          </a:bodyPr>
          <a:lstStyle/>
          <a:p>
            <a:pPr marL="38100" marR="30480" indent="60960">
              <a:lnSpc>
                <a:spcPct val="67100"/>
              </a:lnSpc>
              <a:spcBef>
                <a:spcPts val="515"/>
              </a:spcBef>
            </a:pPr>
            <a:r>
              <a:rPr dirty="0" sz="1050" spc="-10" b="1">
                <a:solidFill>
                  <a:srgbClr val="FFFFFF"/>
                </a:solidFill>
                <a:latin typeface="Calibri"/>
                <a:cs typeface="Calibri"/>
              </a:rPr>
              <a:t>Financial </a:t>
            </a:r>
            <a:r>
              <a:rPr dirty="0" sz="1050" spc="-250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baseline="-21164" sz="1575" spc="-375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sz="1050" spc="-250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baseline="-21164" sz="1575" spc="-375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sz="1050" spc="-250" b="1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baseline="-21164" sz="1575" spc="-375" b="1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sz="1050" spc="-250" b="1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dirty="0" baseline="-21164" sz="1575" spc="-375" b="1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dirty="0" sz="1050" spc="-250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baseline="-21164" sz="1575" spc="-375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sz="1050" spc="-250" b="1">
                <a:solidFill>
                  <a:srgbClr val="FFFFFF"/>
                </a:solidFill>
                <a:latin typeface="Calibri"/>
                <a:cs typeface="Calibri"/>
              </a:rPr>
              <a:t>ie</a:t>
            </a:r>
            <a:r>
              <a:rPr dirty="0" baseline="-21164" sz="1575" spc="-375" b="1">
                <a:solidFill>
                  <a:srgbClr val="FFFFFF"/>
                </a:solidFill>
                <a:latin typeface="Calibri"/>
                <a:cs typeface="Calibri"/>
              </a:rPr>
              <a:t>ie</a:t>
            </a:r>
            <a:r>
              <a:rPr dirty="0" sz="1050" spc="-250" b="1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r>
              <a:rPr dirty="0" baseline="-21164" sz="1575" spc="-375" b="1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endParaRPr baseline="-21164" sz="1575">
              <a:latin typeface="Calibri"/>
              <a:cs typeface="Calibri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7416545" y="6504940"/>
            <a:ext cx="635635" cy="293370"/>
          </a:xfrm>
          <a:prstGeom prst="rect">
            <a:avLst/>
          </a:prstGeom>
        </p:spPr>
        <p:txBody>
          <a:bodyPr wrap="square" lIns="0" tIns="65404" rIns="0" bIns="0" rtlCol="0" vert="horz">
            <a:spAutoFit/>
          </a:bodyPr>
          <a:lstStyle/>
          <a:p>
            <a:pPr marL="39370" marR="30480" indent="-1905">
              <a:lnSpc>
                <a:spcPct val="67100"/>
              </a:lnSpc>
              <a:spcBef>
                <a:spcPts val="515"/>
              </a:spcBef>
            </a:pPr>
            <a:r>
              <a:rPr dirty="0" sz="1050" spc="-10" b="1">
                <a:solidFill>
                  <a:srgbClr val="FFFFFF"/>
                </a:solidFill>
                <a:latin typeface="Calibri"/>
                <a:cs typeface="Calibri"/>
              </a:rPr>
              <a:t>Feasibility </a:t>
            </a:r>
            <a:r>
              <a:rPr dirty="0" sz="1050" spc="-185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baseline="-21164" sz="1575" spc="-277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050" spc="-185" b="1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dirty="0" baseline="-21164" sz="1575" spc="-277" b="1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dirty="0" sz="1050" spc="-185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baseline="-21164" sz="1575" spc="-277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050" spc="-185" b="1">
                <a:solidFill>
                  <a:srgbClr val="FFFFFF"/>
                </a:solidFill>
                <a:latin typeface="Calibri"/>
                <a:cs typeface="Calibri"/>
              </a:rPr>
              <a:t>ly</a:t>
            </a:r>
            <a:r>
              <a:rPr dirty="0" baseline="-21164" sz="1575" spc="-277" b="1">
                <a:solidFill>
                  <a:srgbClr val="FFFFFF"/>
                </a:solidFill>
                <a:latin typeface="Calibri"/>
                <a:cs typeface="Calibri"/>
              </a:rPr>
              <a:t>ly</a:t>
            </a:r>
            <a:r>
              <a:rPr dirty="0" sz="1050" spc="-185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baseline="-21164" sz="1575" spc="-277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sz="1050" spc="-185" b="1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dirty="0" baseline="-21164" sz="1575" spc="-277" b="1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endParaRPr baseline="-21164" sz="1575">
              <a:latin typeface="Calibri"/>
              <a:cs typeface="Calibri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9007347" y="6504940"/>
            <a:ext cx="696595" cy="293370"/>
          </a:xfrm>
          <a:prstGeom prst="rect">
            <a:avLst/>
          </a:prstGeom>
        </p:spPr>
        <p:txBody>
          <a:bodyPr wrap="square" lIns="0" tIns="65404" rIns="0" bIns="0" rtlCol="0" vert="horz">
            <a:spAutoFit/>
          </a:bodyPr>
          <a:lstStyle/>
          <a:p>
            <a:pPr marL="54610" marR="30480" indent="-17145">
              <a:lnSpc>
                <a:spcPct val="67100"/>
              </a:lnSpc>
              <a:spcBef>
                <a:spcPts val="515"/>
              </a:spcBef>
            </a:pPr>
            <a:r>
              <a:rPr dirty="0" sz="1050" spc="-10" b="1">
                <a:solidFill>
                  <a:srgbClr val="FFFFFF"/>
                </a:solidFill>
                <a:latin typeface="Calibri"/>
                <a:cs typeface="Calibri"/>
              </a:rPr>
              <a:t>Alternative </a:t>
            </a:r>
            <a:r>
              <a:rPr dirty="0" sz="1050" spc="-160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baseline="-21164" sz="1575" spc="-240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sz="1050" spc="-160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baseline="-21164" sz="1575" spc="-240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sz="1050" spc="-160" b="1">
                <a:solidFill>
                  <a:srgbClr val="FFFFFF"/>
                </a:solidFill>
                <a:latin typeface="Calibri"/>
                <a:cs typeface="Calibri"/>
              </a:rPr>
              <a:t>lu</a:t>
            </a:r>
            <a:r>
              <a:rPr dirty="0" baseline="-21164" sz="1575" spc="-240" b="1">
                <a:solidFill>
                  <a:srgbClr val="FFFFFF"/>
                </a:solidFill>
                <a:latin typeface="Calibri"/>
                <a:cs typeface="Calibri"/>
              </a:rPr>
              <a:t>lu</a:t>
            </a:r>
            <a:r>
              <a:rPr dirty="0" sz="1050" spc="-160" b="1">
                <a:solidFill>
                  <a:srgbClr val="FFFFFF"/>
                </a:solidFill>
                <a:latin typeface="Calibri"/>
                <a:cs typeface="Calibri"/>
              </a:rPr>
              <a:t>ti</a:t>
            </a:r>
            <a:r>
              <a:rPr dirty="0" baseline="-21164" sz="1575" spc="-240" b="1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dirty="0" sz="1050" spc="-160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baseline="-21164" sz="1575" spc="-240" b="1">
                <a:solidFill>
                  <a:srgbClr val="FFFFFF"/>
                </a:solidFill>
                <a:latin typeface="Calibri"/>
                <a:cs typeface="Calibri"/>
              </a:rPr>
              <a:t>io</a:t>
            </a:r>
            <a:r>
              <a:rPr dirty="0" sz="1050" spc="-160" b="1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dirty="0" baseline="-21164" sz="1575" spc="-240" b="1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endParaRPr baseline="-21164" sz="1575">
              <a:latin typeface="Calibri"/>
              <a:cs typeface="Calibri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10567161" y="6589521"/>
            <a:ext cx="629285" cy="1854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50" spc="-10" b="1">
                <a:solidFill>
                  <a:srgbClr val="FFFFFF"/>
                </a:solidFill>
                <a:latin typeface="Calibri"/>
                <a:cs typeface="Calibri"/>
              </a:rPr>
              <a:t>Conclusion</a:t>
            </a:r>
            <a:endParaRPr sz="1050">
              <a:latin typeface="Calibri"/>
              <a:cs typeface="Calibri"/>
            </a:endParaRPr>
          </a:p>
        </p:txBody>
      </p:sp>
      <p:grpSp>
        <p:nvGrpSpPr>
          <p:cNvPr id="17" name="object 17" descr=""/>
          <p:cNvGrpSpPr/>
          <p:nvPr/>
        </p:nvGrpSpPr>
        <p:grpSpPr>
          <a:xfrm>
            <a:off x="1012126" y="4172140"/>
            <a:ext cx="3549015" cy="1870710"/>
            <a:chOff x="1012126" y="4172140"/>
            <a:chExt cx="3549015" cy="1870710"/>
          </a:xfrm>
        </p:grpSpPr>
        <p:sp>
          <p:nvSpPr>
            <p:cNvPr id="18" name="object 18" descr=""/>
            <p:cNvSpPr/>
            <p:nvPr/>
          </p:nvSpPr>
          <p:spPr>
            <a:xfrm>
              <a:off x="1016888" y="4176903"/>
              <a:ext cx="3539490" cy="1861185"/>
            </a:xfrm>
            <a:custGeom>
              <a:avLst/>
              <a:gdLst/>
              <a:ahLst/>
              <a:cxnLst/>
              <a:rect l="l" t="t" r="r" b="b"/>
              <a:pathLst>
                <a:path w="3539490" h="1861185">
                  <a:moveTo>
                    <a:pt x="0" y="1860804"/>
                  </a:moveTo>
                  <a:lnTo>
                    <a:pt x="0" y="0"/>
                  </a:lnTo>
                </a:path>
                <a:path w="3539490" h="1861185">
                  <a:moveTo>
                    <a:pt x="0" y="1860804"/>
                  </a:moveTo>
                  <a:lnTo>
                    <a:pt x="3539490" y="1860804"/>
                  </a:lnTo>
                </a:path>
              </a:pathLst>
            </a:custGeom>
            <a:ln w="9525">
              <a:solidFill>
                <a:srgbClr val="2A2D31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9" name="object 19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27531" y="4512881"/>
              <a:ext cx="3177908" cy="1442135"/>
            </a:xfrm>
            <a:prstGeom prst="rect">
              <a:avLst/>
            </a:prstGeom>
          </p:spPr>
        </p:pic>
      </p:grpSp>
      <p:sp>
        <p:nvSpPr>
          <p:cNvPr id="20" name="object 20" descr=""/>
          <p:cNvSpPr txBox="1"/>
          <p:nvPr/>
        </p:nvSpPr>
        <p:spPr>
          <a:xfrm>
            <a:off x="746759" y="5947409"/>
            <a:ext cx="3952875" cy="29908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1075"/>
              </a:lnSpc>
              <a:spcBef>
                <a:spcPts val="100"/>
              </a:spcBef>
            </a:pPr>
            <a:r>
              <a:rPr dirty="0" sz="900">
                <a:solidFill>
                  <a:srgbClr val="2A2D31"/>
                </a:solidFill>
                <a:latin typeface="Arial MT"/>
                <a:cs typeface="Arial MT"/>
              </a:rPr>
              <a:t>$ </a:t>
            </a:r>
            <a:r>
              <a:rPr dirty="0" sz="900" spc="-50">
                <a:solidFill>
                  <a:srgbClr val="2A2D31"/>
                </a:solidFill>
                <a:latin typeface="Arial MT"/>
                <a:cs typeface="Arial MT"/>
              </a:rPr>
              <a:t>0</a:t>
            </a:r>
            <a:endParaRPr sz="900">
              <a:latin typeface="Arial MT"/>
              <a:cs typeface="Arial MT"/>
            </a:endParaRPr>
          </a:p>
          <a:p>
            <a:pPr marL="158750">
              <a:lnSpc>
                <a:spcPts val="1075"/>
              </a:lnSpc>
              <a:tabLst>
                <a:tab pos="1043305" algn="l"/>
                <a:tab pos="1922145" algn="l"/>
                <a:tab pos="2803525" algn="l"/>
                <a:tab pos="3679190" algn="l"/>
              </a:tabLst>
            </a:pPr>
            <a:r>
              <a:rPr dirty="0" sz="900">
                <a:solidFill>
                  <a:srgbClr val="2A2D31"/>
                </a:solidFill>
                <a:latin typeface="Arial MT"/>
                <a:cs typeface="Arial MT"/>
              </a:rPr>
              <a:t>J-</a:t>
            </a:r>
            <a:r>
              <a:rPr dirty="0" sz="900" spc="-25">
                <a:solidFill>
                  <a:srgbClr val="2A2D31"/>
                </a:solidFill>
                <a:latin typeface="Arial MT"/>
                <a:cs typeface="Arial MT"/>
              </a:rPr>
              <a:t>21</a:t>
            </a:r>
            <a:r>
              <a:rPr dirty="0" sz="900">
                <a:solidFill>
                  <a:srgbClr val="2A2D31"/>
                </a:solidFill>
                <a:latin typeface="Arial MT"/>
                <a:cs typeface="Arial MT"/>
              </a:rPr>
              <a:t>	J-</a:t>
            </a:r>
            <a:r>
              <a:rPr dirty="0" sz="900" spc="-25">
                <a:solidFill>
                  <a:srgbClr val="2A2D31"/>
                </a:solidFill>
                <a:latin typeface="Arial MT"/>
                <a:cs typeface="Arial MT"/>
              </a:rPr>
              <a:t>21</a:t>
            </a:r>
            <a:r>
              <a:rPr dirty="0" sz="900">
                <a:solidFill>
                  <a:srgbClr val="2A2D31"/>
                </a:solidFill>
                <a:latin typeface="Arial MT"/>
                <a:cs typeface="Arial MT"/>
              </a:rPr>
              <a:t>	F-</a:t>
            </a:r>
            <a:r>
              <a:rPr dirty="0" sz="900" spc="-25">
                <a:solidFill>
                  <a:srgbClr val="2A2D31"/>
                </a:solidFill>
                <a:latin typeface="Arial MT"/>
                <a:cs typeface="Arial MT"/>
              </a:rPr>
              <a:t>22</a:t>
            </a:r>
            <a:r>
              <a:rPr dirty="0" sz="900">
                <a:solidFill>
                  <a:srgbClr val="2A2D31"/>
                </a:solidFill>
                <a:latin typeface="Arial MT"/>
                <a:cs typeface="Arial MT"/>
              </a:rPr>
              <a:t>	A-</a:t>
            </a:r>
            <a:r>
              <a:rPr dirty="0" sz="900" spc="-25">
                <a:solidFill>
                  <a:srgbClr val="2A2D31"/>
                </a:solidFill>
                <a:latin typeface="Arial MT"/>
                <a:cs typeface="Arial MT"/>
              </a:rPr>
              <a:t>22</a:t>
            </a:r>
            <a:r>
              <a:rPr dirty="0" sz="900">
                <a:solidFill>
                  <a:srgbClr val="2A2D31"/>
                </a:solidFill>
                <a:latin typeface="Arial MT"/>
                <a:cs typeface="Arial MT"/>
              </a:rPr>
              <a:t>	M-</a:t>
            </a:r>
            <a:r>
              <a:rPr dirty="0" sz="900" spc="-25">
                <a:solidFill>
                  <a:srgbClr val="2A2D31"/>
                </a:solidFill>
                <a:latin typeface="Arial MT"/>
                <a:cs typeface="Arial MT"/>
              </a:rPr>
              <a:t>23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683259" y="5637276"/>
            <a:ext cx="24828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>
                <a:solidFill>
                  <a:srgbClr val="2A2D31"/>
                </a:solidFill>
                <a:latin typeface="Arial MT"/>
                <a:cs typeface="Arial MT"/>
              </a:rPr>
              <a:t>$ </a:t>
            </a:r>
            <a:r>
              <a:rPr dirty="0" sz="900" spc="-25">
                <a:solidFill>
                  <a:srgbClr val="2A2D31"/>
                </a:solidFill>
                <a:latin typeface="Arial MT"/>
                <a:cs typeface="Arial MT"/>
              </a:rPr>
              <a:t>50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22" name="object 22" descr=""/>
          <p:cNvSpPr txBox="1"/>
          <p:nvPr/>
        </p:nvSpPr>
        <p:spPr>
          <a:xfrm>
            <a:off x="619505" y="5327141"/>
            <a:ext cx="31178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>
                <a:solidFill>
                  <a:srgbClr val="2A2D31"/>
                </a:solidFill>
                <a:latin typeface="Arial MT"/>
                <a:cs typeface="Arial MT"/>
              </a:rPr>
              <a:t>$ </a:t>
            </a:r>
            <a:r>
              <a:rPr dirty="0" sz="900" spc="-25">
                <a:solidFill>
                  <a:srgbClr val="2A2D31"/>
                </a:solidFill>
                <a:latin typeface="Arial MT"/>
                <a:cs typeface="Arial MT"/>
              </a:rPr>
              <a:t>100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23" name="object 23" descr=""/>
          <p:cNvSpPr txBox="1"/>
          <p:nvPr/>
        </p:nvSpPr>
        <p:spPr>
          <a:xfrm>
            <a:off x="619505" y="5017007"/>
            <a:ext cx="31178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>
                <a:solidFill>
                  <a:srgbClr val="2A2D31"/>
                </a:solidFill>
                <a:latin typeface="Arial MT"/>
                <a:cs typeface="Arial MT"/>
              </a:rPr>
              <a:t>$ </a:t>
            </a:r>
            <a:r>
              <a:rPr dirty="0" sz="900" spc="-25">
                <a:solidFill>
                  <a:srgbClr val="2A2D31"/>
                </a:solidFill>
                <a:latin typeface="Arial MT"/>
                <a:cs typeface="Arial MT"/>
              </a:rPr>
              <a:t>150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24" name="object 24" descr=""/>
          <p:cNvSpPr txBox="1"/>
          <p:nvPr/>
        </p:nvSpPr>
        <p:spPr>
          <a:xfrm>
            <a:off x="619505" y="4706873"/>
            <a:ext cx="31178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>
                <a:solidFill>
                  <a:srgbClr val="2A2D31"/>
                </a:solidFill>
                <a:latin typeface="Arial MT"/>
                <a:cs typeface="Arial MT"/>
              </a:rPr>
              <a:t>$ </a:t>
            </a:r>
            <a:r>
              <a:rPr dirty="0" sz="900" spc="-25">
                <a:solidFill>
                  <a:srgbClr val="2A2D31"/>
                </a:solidFill>
                <a:latin typeface="Arial MT"/>
                <a:cs typeface="Arial MT"/>
              </a:rPr>
              <a:t>200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25" name="object 25" descr=""/>
          <p:cNvSpPr txBox="1"/>
          <p:nvPr/>
        </p:nvSpPr>
        <p:spPr>
          <a:xfrm>
            <a:off x="619505" y="4396740"/>
            <a:ext cx="31178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>
                <a:solidFill>
                  <a:srgbClr val="2A2D31"/>
                </a:solidFill>
                <a:latin typeface="Arial MT"/>
                <a:cs typeface="Arial MT"/>
              </a:rPr>
              <a:t>$ </a:t>
            </a:r>
            <a:r>
              <a:rPr dirty="0" sz="900" spc="-25">
                <a:solidFill>
                  <a:srgbClr val="2A2D31"/>
                </a:solidFill>
                <a:latin typeface="Arial MT"/>
                <a:cs typeface="Arial MT"/>
              </a:rPr>
              <a:t>250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26" name="object 26" descr=""/>
          <p:cNvSpPr txBox="1"/>
          <p:nvPr/>
        </p:nvSpPr>
        <p:spPr>
          <a:xfrm>
            <a:off x="619505" y="4086605"/>
            <a:ext cx="31178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>
                <a:solidFill>
                  <a:srgbClr val="2A2D31"/>
                </a:solidFill>
                <a:latin typeface="Arial MT"/>
                <a:cs typeface="Arial MT"/>
              </a:rPr>
              <a:t>$ </a:t>
            </a:r>
            <a:r>
              <a:rPr dirty="0" sz="900" spc="-25">
                <a:solidFill>
                  <a:srgbClr val="2A2D31"/>
                </a:solidFill>
                <a:latin typeface="Arial MT"/>
                <a:cs typeface="Arial MT"/>
              </a:rPr>
              <a:t>300</a:t>
            </a:r>
            <a:endParaRPr sz="900">
              <a:latin typeface="Arial MT"/>
              <a:cs typeface="Arial MT"/>
            </a:endParaRPr>
          </a:p>
        </p:txBody>
      </p:sp>
      <p:grpSp>
        <p:nvGrpSpPr>
          <p:cNvPr id="27" name="object 27" descr=""/>
          <p:cNvGrpSpPr/>
          <p:nvPr/>
        </p:nvGrpSpPr>
        <p:grpSpPr>
          <a:xfrm>
            <a:off x="2310383" y="4164329"/>
            <a:ext cx="1377950" cy="1245235"/>
            <a:chOff x="2310383" y="4164329"/>
            <a:chExt cx="1377950" cy="1245235"/>
          </a:xfrm>
        </p:grpSpPr>
        <p:pic>
          <p:nvPicPr>
            <p:cNvPr id="28" name="object 28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430017" y="4441672"/>
              <a:ext cx="927607" cy="967638"/>
            </a:xfrm>
            <a:prstGeom prst="rect">
              <a:avLst/>
            </a:prstGeom>
          </p:spPr>
        </p:pic>
        <p:sp>
          <p:nvSpPr>
            <p:cNvPr id="29" name="object 29" descr=""/>
            <p:cNvSpPr/>
            <p:nvPr/>
          </p:nvSpPr>
          <p:spPr>
            <a:xfrm>
              <a:off x="2310383" y="4164329"/>
              <a:ext cx="1377950" cy="325755"/>
            </a:xfrm>
            <a:custGeom>
              <a:avLst/>
              <a:gdLst/>
              <a:ahLst/>
              <a:cxnLst/>
              <a:rect l="l" t="t" r="r" b="b"/>
              <a:pathLst>
                <a:path w="1377950" h="325754">
                  <a:moveTo>
                    <a:pt x="1377695" y="0"/>
                  </a:moveTo>
                  <a:lnTo>
                    <a:pt x="0" y="0"/>
                  </a:lnTo>
                  <a:lnTo>
                    <a:pt x="0" y="255270"/>
                  </a:lnTo>
                  <a:lnTo>
                    <a:pt x="803656" y="255270"/>
                  </a:lnTo>
                  <a:lnTo>
                    <a:pt x="1204849" y="325501"/>
                  </a:lnTo>
                  <a:lnTo>
                    <a:pt x="1148080" y="255270"/>
                  </a:lnTo>
                  <a:lnTo>
                    <a:pt x="1377695" y="255270"/>
                  </a:lnTo>
                  <a:lnTo>
                    <a:pt x="1377695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0" name="object 30" descr=""/>
          <p:cNvSpPr/>
          <p:nvPr/>
        </p:nvSpPr>
        <p:spPr>
          <a:xfrm>
            <a:off x="5719190" y="5939409"/>
            <a:ext cx="2745740" cy="0"/>
          </a:xfrm>
          <a:custGeom>
            <a:avLst/>
            <a:gdLst/>
            <a:ahLst/>
            <a:cxnLst/>
            <a:rect l="l" t="t" r="r" b="b"/>
            <a:pathLst>
              <a:path w="2745740" h="0">
                <a:moveTo>
                  <a:pt x="0" y="0"/>
                </a:moveTo>
                <a:lnTo>
                  <a:pt x="2745486" y="0"/>
                </a:lnTo>
              </a:path>
            </a:pathLst>
          </a:custGeom>
          <a:ln w="9525">
            <a:solidFill>
              <a:srgbClr val="010027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31" name="object 31" descr=""/>
          <p:cNvGrpSpPr/>
          <p:nvPr/>
        </p:nvGrpSpPr>
        <p:grpSpPr>
          <a:xfrm>
            <a:off x="5819584" y="4424362"/>
            <a:ext cx="2545080" cy="1016635"/>
            <a:chOff x="5819584" y="4424362"/>
            <a:chExt cx="2545080" cy="1016635"/>
          </a:xfrm>
        </p:grpSpPr>
        <p:sp>
          <p:nvSpPr>
            <p:cNvPr id="32" name="object 32" descr=""/>
            <p:cNvSpPr/>
            <p:nvPr/>
          </p:nvSpPr>
          <p:spPr>
            <a:xfrm>
              <a:off x="5833871" y="4532376"/>
              <a:ext cx="2516505" cy="784225"/>
            </a:xfrm>
            <a:custGeom>
              <a:avLst/>
              <a:gdLst/>
              <a:ahLst/>
              <a:cxnLst/>
              <a:rect l="l" t="t" r="r" b="b"/>
              <a:pathLst>
                <a:path w="2516504" h="784225">
                  <a:moveTo>
                    <a:pt x="0" y="0"/>
                  </a:moveTo>
                  <a:lnTo>
                    <a:pt x="228600" y="249174"/>
                  </a:lnTo>
                  <a:lnTo>
                    <a:pt x="457200" y="305562"/>
                  </a:lnTo>
                  <a:lnTo>
                    <a:pt x="685800" y="701040"/>
                  </a:lnTo>
                  <a:lnTo>
                    <a:pt x="915161" y="745236"/>
                  </a:lnTo>
                  <a:lnTo>
                    <a:pt x="1143761" y="784098"/>
                  </a:lnTo>
                  <a:lnTo>
                    <a:pt x="1372361" y="733044"/>
                  </a:lnTo>
                  <a:lnTo>
                    <a:pt x="1600961" y="771906"/>
                  </a:lnTo>
                  <a:lnTo>
                    <a:pt x="1830324" y="710946"/>
                  </a:lnTo>
                  <a:lnTo>
                    <a:pt x="2058924" y="509016"/>
                  </a:lnTo>
                  <a:lnTo>
                    <a:pt x="2287524" y="286512"/>
                  </a:lnTo>
                  <a:lnTo>
                    <a:pt x="2516124" y="65531"/>
                  </a:lnTo>
                </a:path>
              </a:pathLst>
            </a:custGeom>
            <a:ln w="28575">
              <a:solidFill>
                <a:srgbClr val="55555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 descr=""/>
            <p:cNvSpPr/>
            <p:nvPr/>
          </p:nvSpPr>
          <p:spPr>
            <a:xfrm>
              <a:off x="5833871" y="4438650"/>
              <a:ext cx="2516505" cy="942340"/>
            </a:xfrm>
            <a:custGeom>
              <a:avLst/>
              <a:gdLst/>
              <a:ahLst/>
              <a:cxnLst/>
              <a:rect l="l" t="t" r="r" b="b"/>
              <a:pathLst>
                <a:path w="2516504" h="942339">
                  <a:moveTo>
                    <a:pt x="0" y="0"/>
                  </a:moveTo>
                  <a:lnTo>
                    <a:pt x="228600" y="259842"/>
                  </a:lnTo>
                  <a:lnTo>
                    <a:pt x="457200" y="300989"/>
                  </a:lnTo>
                  <a:lnTo>
                    <a:pt x="685800" y="493775"/>
                  </a:lnTo>
                  <a:lnTo>
                    <a:pt x="915161" y="755142"/>
                  </a:lnTo>
                  <a:lnTo>
                    <a:pt x="1143761" y="890778"/>
                  </a:lnTo>
                  <a:lnTo>
                    <a:pt x="1372361" y="899922"/>
                  </a:lnTo>
                  <a:lnTo>
                    <a:pt x="1600961" y="941832"/>
                  </a:lnTo>
                  <a:lnTo>
                    <a:pt x="1830324" y="868680"/>
                  </a:lnTo>
                  <a:lnTo>
                    <a:pt x="2058924" y="658368"/>
                  </a:lnTo>
                  <a:lnTo>
                    <a:pt x="2287524" y="323850"/>
                  </a:lnTo>
                  <a:lnTo>
                    <a:pt x="2516124" y="136398"/>
                  </a:lnTo>
                </a:path>
              </a:pathLst>
            </a:custGeom>
            <a:ln w="28575">
              <a:solidFill>
                <a:srgbClr val="00CE9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 descr=""/>
            <p:cNvSpPr/>
            <p:nvPr/>
          </p:nvSpPr>
          <p:spPr>
            <a:xfrm>
              <a:off x="5833871" y="4541520"/>
              <a:ext cx="2287905" cy="885190"/>
            </a:xfrm>
            <a:custGeom>
              <a:avLst/>
              <a:gdLst/>
              <a:ahLst/>
              <a:cxnLst/>
              <a:rect l="l" t="t" r="r" b="b"/>
              <a:pathLst>
                <a:path w="2287904" h="885189">
                  <a:moveTo>
                    <a:pt x="0" y="0"/>
                  </a:moveTo>
                  <a:lnTo>
                    <a:pt x="228600" y="275843"/>
                  </a:lnTo>
                  <a:lnTo>
                    <a:pt x="457200" y="283463"/>
                  </a:lnTo>
                  <a:lnTo>
                    <a:pt x="685800" y="582929"/>
                  </a:lnTo>
                  <a:lnTo>
                    <a:pt x="915161" y="792479"/>
                  </a:lnTo>
                  <a:lnTo>
                    <a:pt x="1143761" y="836675"/>
                  </a:lnTo>
                  <a:lnTo>
                    <a:pt x="1372361" y="829055"/>
                  </a:lnTo>
                  <a:lnTo>
                    <a:pt x="1600961" y="884681"/>
                  </a:lnTo>
                  <a:lnTo>
                    <a:pt x="1830324" y="824483"/>
                  </a:lnTo>
                  <a:lnTo>
                    <a:pt x="2058924" y="751331"/>
                  </a:lnTo>
                  <a:lnTo>
                    <a:pt x="2287524" y="536447"/>
                  </a:lnTo>
                </a:path>
              </a:pathLst>
            </a:custGeom>
            <a:ln w="28575">
              <a:solidFill>
                <a:srgbClr val="00999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5" name="object 35" descr=""/>
          <p:cNvSpPr txBox="1"/>
          <p:nvPr/>
        </p:nvSpPr>
        <p:spPr>
          <a:xfrm>
            <a:off x="5544820" y="5849366"/>
            <a:ext cx="8953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50">
                <a:solidFill>
                  <a:srgbClr val="010027"/>
                </a:solidFill>
                <a:latin typeface="Arial MT"/>
                <a:cs typeface="Arial MT"/>
              </a:rPr>
              <a:t>0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36" name="object 36" descr=""/>
          <p:cNvSpPr txBox="1"/>
          <p:nvPr/>
        </p:nvSpPr>
        <p:spPr>
          <a:xfrm>
            <a:off x="5290565" y="5571490"/>
            <a:ext cx="34353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>
                <a:solidFill>
                  <a:srgbClr val="010027"/>
                </a:solidFill>
                <a:latin typeface="Arial MT"/>
                <a:cs typeface="Arial MT"/>
              </a:rPr>
              <a:t>10000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37" name="object 37" descr=""/>
          <p:cNvSpPr txBox="1"/>
          <p:nvPr/>
        </p:nvSpPr>
        <p:spPr>
          <a:xfrm>
            <a:off x="5290565" y="5293614"/>
            <a:ext cx="34353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>
                <a:solidFill>
                  <a:srgbClr val="010027"/>
                </a:solidFill>
                <a:latin typeface="Arial MT"/>
                <a:cs typeface="Arial MT"/>
              </a:rPr>
              <a:t>20000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38" name="object 38" descr=""/>
          <p:cNvSpPr txBox="1"/>
          <p:nvPr/>
        </p:nvSpPr>
        <p:spPr>
          <a:xfrm>
            <a:off x="5290565" y="5015738"/>
            <a:ext cx="34353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>
                <a:solidFill>
                  <a:srgbClr val="010027"/>
                </a:solidFill>
                <a:latin typeface="Arial MT"/>
                <a:cs typeface="Arial MT"/>
              </a:rPr>
              <a:t>30000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39" name="object 39" descr=""/>
          <p:cNvSpPr txBox="1"/>
          <p:nvPr/>
        </p:nvSpPr>
        <p:spPr>
          <a:xfrm>
            <a:off x="5290565" y="4737861"/>
            <a:ext cx="34353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>
                <a:solidFill>
                  <a:srgbClr val="010027"/>
                </a:solidFill>
                <a:latin typeface="Arial MT"/>
                <a:cs typeface="Arial MT"/>
              </a:rPr>
              <a:t>40000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40" name="object 40" descr=""/>
          <p:cNvSpPr txBox="1"/>
          <p:nvPr/>
        </p:nvSpPr>
        <p:spPr>
          <a:xfrm>
            <a:off x="5290565" y="4459985"/>
            <a:ext cx="34353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>
                <a:solidFill>
                  <a:srgbClr val="010027"/>
                </a:solidFill>
                <a:latin typeface="Arial MT"/>
                <a:cs typeface="Arial MT"/>
              </a:rPr>
              <a:t>50000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41" name="object 41" descr=""/>
          <p:cNvSpPr txBox="1"/>
          <p:nvPr/>
        </p:nvSpPr>
        <p:spPr>
          <a:xfrm>
            <a:off x="5290565" y="4182109"/>
            <a:ext cx="34353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>
                <a:solidFill>
                  <a:srgbClr val="010027"/>
                </a:solidFill>
                <a:latin typeface="Arial MT"/>
                <a:cs typeface="Arial MT"/>
              </a:rPr>
              <a:t>60000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42" name="object 42" descr=""/>
          <p:cNvSpPr txBox="1"/>
          <p:nvPr/>
        </p:nvSpPr>
        <p:spPr>
          <a:xfrm>
            <a:off x="5757577" y="5996093"/>
            <a:ext cx="382270" cy="222885"/>
          </a:xfrm>
          <a:prstGeom prst="rect">
            <a:avLst/>
          </a:prstGeom>
        </p:spPr>
        <p:txBody>
          <a:bodyPr wrap="square" lIns="0" tIns="1905" rIns="0" bIns="0" rtlCol="0" vert="vert270">
            <a:spAutoFit/>
          </a:bodyPr>
          <a:lstStyle/>
          <a:p>
            <a:pPr marL="25400">
              <a:lnSpc>
                <a:spcPct val="100000"/>
              </a:lnSpc>
              <a:spcBef>
                <a:spcPts val="15"/>
              </a:spcBef>
            </a:pPr>
            <a:r>
              <a:rPr dirty="0" sz="900" spc="-25">
                <a:solidFill>
                  <a:srgbClr val="010027"/>
                </a:solidFill>
                <a:latin typeface="Arial MT"/>
                <a:cs typeface="Arial MT"/>
              </a:rPr>
              <a:t>Jan</a:t>
            </a:r>
            <a:endParaRPr sz="9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720"/>
              </a:spcBef>
            </a:pPr>
            <a:r>
              <a:rPr dirty="0" sz="900" spc="-25">
                <a:solidFill>
                  <a:srgbClr val="010027"/>
                </a:solidFill>
                <a:latin typeface="Arial MT"/>
                <a:cs typeface="Arial MT"/>
              </a:rPr>
              <a:t>Feb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43" name="object 43" descr=""/>
          <p:cNvSpPr txBox="1"/>
          <p:nvPr/>
        </p:nvSpPr>
        <p:spPr>
          <a:xfrm>
            <a:off x="6215285" y="5995716"/>
            <a:ext cx="2212340" cy="241935"/>
          </a:xfrm>
          <a:prstGeom prst="rect">
            <a:avLst/>
          </a:prstGeom>
        </p:spPr>
        <p:txBody>
          <a:bodyPr wrap="square" lIns="0" tIns="1905" rIns="0" bIns="0" rtlCol="0" vert="vert270">
            <a:spAutoFit/>
          </a:bodyPr>
          <a:lstStyle/>
          <a:p>
            <a:pPr algn="r" marR="5080">
              <a:lnSpc>
                <a:spcPct val="100000"/>
              </a:lnSpc>
              <a:spcBef>
                <a:spcPts val="15"/>
              </a:spcBef>
            </a:pPr>
            <a:r>
              <a:rPr dirty="0" sz="900" spc="-25">
                <a:solidFill>
                  <a:srgbClr val="010027"/>
                </a:solidFill>
                <a:latin typeface="Arial MT"/>
                <a:cs typeface="Arial MT"/>
              </a:rPr>
              <a:t>Mar</a:t>
            </a:r>
            <a:endParaRPr sz="900">
              <a:latin typeface="Arial MT"/>
              <a:cs typeface="Arial MT"/>
            </a:endParaRPr>
          </a:p>
          <a:p>
            <a:pPr algn="r" marL="12700" marR="5080" indent="38100">
              <a:lnSpc>
                <a:spcPts val="1800"/>
              </a:lnSpc>
              <a:spcBef>
                <a:spcPts val="180"/>
              </a:spcBef>
            </a:pPr>
            <a:r>
              <a:rPr dirty="0" sz="900" spc="-25">
                <a:solidFill>
                  <a:srgbClr val="010027"/>
                </a:solidFill>
                <a:latin typeface="Arial MT"/>
                <a:cs typeface="Arial MT"/>
              </a:rPr>
              <a:t>Apr May Jun Jul Aug Sep</a:t>
            </a:r>
            <a:endParaRPr sz="900">
              <a:latin typeface="Arial MT"/>
              <a:cs typeface="Arial MT"/>
            </a:endParaRPr>
          </a:p>
          <a:p>
            <a:pPr algn="just" marL="24765" marR="5080" indent="25400">
              <a:lnSpc>
                <a:spcPts val="1800"/>
              </a:lnSpc>
            </a:pPr>
            <a:r>
              <a:rPr dirty="0" sz="900" spc="-25">
                <a:solidFill>
                  <a:srgbClr val="010027"/>
                </a:solidFill>
                <a:latin typeface="Arial MT"/>
                <a:cs typeface="Arial MT"/>
              </a:rPr>
              <a:t>Oct Nov Dec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44" name="object 44" descr=""/>
          <p:cNvSpPr/>
          <p:nvPr/>
        </p:nvSpPr>
        <p:spPr>
          <a:xfrm>
            <a:off x="5919215" y="5559552"/>
            <a:ext cx="102235" cy="91440"/>
          </a:xfrm>
          <a:custGeom>
            <a:avLst/>
            <a:gdLst/>
            <a:ahLst/>
            <a:cxnLst/>
            <a:rect l="l" t="t" r="r" b="b"/>
            <a:pathLst>
              <a:path w="102235" h="91439">
                <a:moveTo>
                  <a:pt x="102108" y="0"/>
                </a:moveTo>
                <a:lnTo>
                  <a:pt x="0" y="0"/>
                </a:lnTo>
                <a:lnTo>
                  <a:pt x="0" y="91440"/>
                </a:lnTo>
                <a:lnTo>
                  <a:pt x="102108" y="91440"/>
                </a:lnTo>
                <a:lnTo>
                  <a:pt x="102108" y="0"/>
                </a:lnTo>
                <a:close/>
              </a:path>
            </a:pathLst>
          </a:custGeom>
          <a:solidFill>
            <a:srgbClr val="55555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" name="object 45" descr=""/>
          <p:cNvSpPr/>
          <p:nvPr/>
        </p:nvSpPr>
        <p:spPr>
          <a:xfrm>
            <a:off x="5919215" y="5412485"/>
            <a:ext cx="102235" cy="91440"/>
          </a:xfrm>
          <a:custGeom>
            <a:avLst/>
            <a:gdLst/>
            <a:ahLst/>
            <a:cxnLst/>
            <a:rect l="l" t="t" r="r" b="b"/>
            <a:pathLst>
              <a:path w="102235" h="91439">
                <a:moveTo>
                  <a:pt x="102108" y="0"/>
                </a:moveTo>
                <a:lnTo>
                  <a:pt x="0" y="0"/>
                </a:lnTo>
                <a:lnTo>
                  <a:pt x="0" y="91439"/>
                </a:lnTo>
                <a:lnTo>
                  <a:pt x="102108" y="91439"/>
                </a:lnTo>
                <a:lnTo>
                  <a:pt x="102108" y="0"/>
                </a:lnTo>
                <a:close/>
              </a:path>
            </a:pathLst>
          </a:custGeom>
          <a:solidFill>
            <a:srgbClr val="0099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6" name="object 46" descr=""/>
          <p:cNvSpPr txBox="1"/>
          <p:nvPr/>
        </p:nvSpPr>
        <p:spPr>
          <a:xfrm>
            <a:off x="6063234" y="5396738"/>
            <a:ext cx="196215" cy="41084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" spc="-20" b="1">
                <a:solidFill>
                  <a:srgbClr val="010027"/>
                </a:solidFill>
                <a:latin typeface="Arial"/>
                <a:cs typeface="Arial"/>
              </a:rPr>
              <a:t>2022</a:t>
            </a:r>
            <a:endParaRPr sz="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34"/>
              </a:spcBef>
            </a:pPr>
            <a:r>
              <a:rPr dirty="0" sz="600" spc="-20" b="1">
                <a:solidFill>
                  <a:srgbClr val="010027"/>
                </a:solidFill>
                <a:latin typeface="Arial"/>
                <a:cs typeface="Arial"/>
              </a:rPr>
              <a:t>2021</a:t>
            </a:r>
            <a:endParaRPr sz="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34"/>
              </a:spcBef>
            </a:pPr>
            <a:r>
              <a:rPr dirty="0" sz="600" spc="-20" b="1">
                <a:solidFill>
                  <a:srgbClr val="010027"/>
                </a:solidFill>
                <a:latin typeface="Arial"/>
                <a:cs typeface="Arial"/>
              </a:rPr>
              <a:t>2020</a:t>
            </a:r>
            <a:endParaRPr sz="600">
              <a:latin typeface="Arial"/>
              <a:cs typeface="Arial"/>
            </a:endParaRPr>
          </a:p>
        </p:txBody>
      </p:sp>
      <p:sp>
        <p:nvSpPr>
          <p:cNvPr id="47" name="object 47" descr=""/>
          <p:cNvSpPr/>
          <p:nvPr/>
        </p:nvSpPr>
        <p:spPr>
          <a:xfrm>
            <a:off x="5919215" y="5705855"/>
            <a:ext cx="102235" cy="92710"/>
          </a:xfrm>
          <a:custGeom>
            <a:avLst/>
            <a:gdLst/>
            <a:ahLst/>
            <a:cxnLst/>
            <a:rect l="l" t="t" r="r" b="b"/>
            <a:pathLst>
              <a:path w="102235" h="92710">
                <a:moveTo>
                  <a:pt x="102108" y="0"/>
                </a:moveTo>
                <a:lnTo>
                  <a:pt x="0" y="0"/>
                </a:lnTo>
                <a:lnTo>
                  <a:pt x="0" y="92202"/>
                </a:lnTo>
                <a:lnTo>
                  <a:pt x="102108" y="92202"/>
                </a:lnTo>
                <a:lnTo>
                  <a:pt x="102108" y="0"/>
                </a:lnTo>
                <a:close/>
              </a:path>
            </a:pathLst>
          </a:custGeom>
          <a:solidFill>
            <a:srgbClr val="00CE9D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48" name="object 48" descr=""/>
          <p:cNvGrpSpPr/>
          <p:nvPr/>
        </p:nvGrpSpPr>
        <p:grpSpPr>
          <a:xfrm>
            <a:off x="5952172" y="4092892"/>
            <a:ext cx="2362200" cy="1447165"/>
            <a:chOff x="5952172" y="4092892"/>
            <a:chExt cx="2362200" cy="1447165"/>
          </a:xfrm>
        </p:grpSpPr>
        <p:pic>
          <p:nvPicPr>
            <p:cNvPr id="49" name="object 49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958075" y="4125340"/>
              <a:ext cx="1355813" cy="1414221"/>
            </a:xfrm>
            <a:prstGeom prst="rect">
              <a:avLst/>
            </a:prstGeom>
          </p:spPr>
        </p:pic>
        <p:sp>
          <p:nvSpPr>
            <p:cNvPr id="50" name="object 50" descr=""/>
            <p:cNvSpPr/>
            <p:nvPr/>
          </p:nvSpPr>
          <p:spPr>
            <a:xfrm>
              <a:off x="5966459" y="4107179"/>
              <a:ext cx="2197735" cy="194310"/>
            </a:xfrm>
            <a:custGeom>
              <a:avLst/>
              <a:gdLst/>
              <a:ahLst/>
              <a:cxnLst/>
              <a:rect l="l" t="t" r="r" b="b"/>
              <a:pathLst>
                <a:path w="2197734" h="194310">
                  <a:moveTo>
                    <a:pt x="2197608" y="0"/>
                  </a:moveTo>
                  <a:lnTo>
                    <a:pt x="0" y="0"/>
                  </a:lnTo>
                  <a:lnTo>
                    <a:pt x="0" y="194310"/>
                  </a:lnTo>
                  <a:lnTo>
                    <a:pt x="2197608" y="194310"/>
                  </a:lnTo>
                  <a:lnTo>
                    <a:pt x="2197608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 descr=""/>
            <p:cNvSpPr/>
            <p:nvPr/>
          </p:nvSpPr>
          <p:spPr>
            <a:xfrm>
              <a:off x="5966459" y="4107179"/>
              <a:ext cx="2197735" cy="194310"/>
            </a:xfrm>
            <a:custGeom>
              <a:avLst/>
              <a:gdLst/>
              <a:ahLst/>
              <a:cxnLst/>
              <a:rect l="l" t="t" r="r" b="b"/>
              <a:pathLst>
                <a:path w="2197734" h="194310">
                  <a:moveTo>
                    <a:pt x="0" y="194310"/>
                  </a:moveTo>
                  <a:lnTo>
                    <a:pt x="2197608" y="194310"/>
                  </a:lnTo>
                  <a:lnTo>
                    <a:pt x="2197608" y="0"/>
                  </a:lnTo>
                  <a:lnTo>
                    <a:pt x="0" y="0"/>
                  </a:lnTo>
                  <a:lnTo>
                    <a:pt x="0" y="194310"/>
                  </a:lnTo>
                  <a:close/>
                </a:path>
              </a:pathLst>
            </a:custGeom>
            <a:ln w="285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2" name="object 5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009999"/>
                </a:solidFill>
              </a:rPr>
              <a:t>European</a:t>
            </a:r>
            <a:r>
              <a:rPr dirty="0" spc="-45">
                <a:solidFill>
                  <a:srgbClr val="009999"/>
                </a:solidFill>
              </a:rPr>
              <a:t> </a:t>
            </a:r>
            <a:r>
              <a:rPr dirty="0">
                <a:solidFill>
                  <a:srgbClr val="009999"/>
                </a:solidFill>
              </a:rPr>
              <a:t>Natural</a:t>
            </a:r>
            <a:r>
              <a:rPr dirty="0" spc="-60">
                <a:solidFill>
                  <a:srgbClr val="009999"/>
                </a:solidFill>
              </a:rPr>
              <a:t> </a:t>
            </a:r>
            <a:r>
              <a:rPr dirty="0">
                <a:solidFill>
                  <a:srgbClr val="009999"/>
                </a:solidFill>
              </a:rPr>
              <a:t>Gas</a:t>
            </a:r>
            <a:r>
              <a:rPr dirty="0" spc="-65">
                <a:solidFill>
                  <a:srgbClr val="009999"/>
                </a:solidFill>
              </a:rPr>
              <a:t> </a:t>
            </a:r>
            <a:r>
              <a:rPr dirty="0" spc="-10">
                <a:solidFill>
                  <a:srgbClr val="009999"/>
                </a:solidFill>
              </a:rPr>
              <a:t>Overview</a:t>
            </a:r>
          </a:p>
          <a:p>
            <a:pPr marL="19685">
              <a:lnSpc>
                <a:spcPct val="100000"/>
              </a:lnSpc>
              <a:spcBef>
                <a:spcPts val="25"/>
              </a:spcBef>
            </a:pPr>
            <a:r>
              <a:rPr dirty="0" sz="1200" b="0">
                <a:latin typeface="Arial MT"/>
                <a:cs typeface="Arial MT"/>
              </a:rPr>
              <a:t>Europe</a:t>
            </a:r>
            <a:r>
              <a:rPr dirty="0" sz="1200" spc="-40" b="0">
                <a:latin typeface="Arial MT"/>
                <a:cs typeface="Arial MT"/>
              </a:rPr>
              <a:t> </a:t>
            </a:r>
            <a:r>
              <a:rPr dirty="0" sz="1200" b="0">
                <a:latin typeface="Arial MT"/>
                <a:cs typeface="Arial MT"/>
              </a:rPr>
              <a:t>spared</a:t>
            </a:r>
            <a:r>
              <a:rPr dirty="0" sz="1200" spc="-40" b="0">
                <a:latin typeface="Arial MT"/>
                <a:cs typeface="Arial MT"/>
              </a:rPr>
              <a:t> </a:t>
            </a:r>
            <a:r>
              <a:rPr dirty="0" sz="1200" b="0">
                <a:latin typeface="Arial MT"/>
                <a:cs typeface="Arial MT"/>
              </a:rPr>
              <a:t>by</a:t>
            </a:r>
            <a:r>
              <a:rPr dirty="0" sz="1200" spc="-30" b="0">
                <a:latin typeface="Arial MT"/>
                <a:cs typeface="Arial MT"/>
              </a:rPr>
              <a:t> </a:t>
            </a:r>
            <a:r>
              <a:rPr dirty="0" sz="1200" b="0">
                <a:latin typeface="Arial MT"/>
                <a:cs typeface="Arial MT"/>
              </a:rPr>
              <a:t>mild</a:t>
            </a:r>
            <a:r>
              <a:rPr dirty="0" sz="1200" spc="-35" b="0">
                <a:latin typeface="Arial MT"/>
                <a:cs typeface="Arial MT"/>
              </a:rPr>
              <a:t> </a:t>
            </a:r>
            <a:r>
              <a:rPr dirty="0" sz="1200" b="0">
                <a:latin typeface="Arial MT"/>
                <a:cs typeface="Arial MT"/>
              </a:rPr>
              <a:t>winter,</a:t>
            </a:r>
            <a:r>
              <a:rPr dirty="0" sz="1200" spc="-25" b="0">
                <a:latin typeface="Arial MT"/>
                <a:cs typeface="Arial MT"/>
              </a:rPr>
              <a:t> </a:t>
            </a:r>
            <a:r>
              <a:rPr dirty="0" sz="1200" b="0">
                <a:latin typeface="Arial MT"/>
                <a:cs typeface="Arial MT"/>
              </a:rPr>
              <a:t>energy</a:t>
            </a:r>
            <a:r>
              <a:rPr dirty="0" sz="1200" spc="-45" b="0">
                <a:latin typeface="Arial MT"/>
                <a:cs typeface="Arial MT"/>
              </a:rPr>
              <a:t> </a:t>
            </a:r>
            <a:r>
              <a:rPr dirty="0" sz="1200" b="0">
                <a:latin typeface="Arial MT"/>
                <a:cs typeface="Arial MT"/>
              </a:rPr>
              <a:t>independence</a:t>
            </a:r>
            <a:r>
              <a:rPr dirty="0" sz="1200" spc="-35" b="0">
                <a:latin typeface="Arial MT"/>
                <a:cs typeface="Arial MT"/>
              </a:rPr>
              <a:t> </a:t>
            </a:r>
            <a:r>
              <a:rPr dirty="0" sz="1200" b="0">
                <a:latin typeface="Arial MT"/>
                <a:cs typeface="Arial MT"/>
              </a:rPr>
              <a:t>is</a:t>
            </a:r>
            <a:r>
              <a:rPr dirty="0" sz="1200" spc="-35" b="0">
                <a:latin typeface="Arial MT"/>
                <a:cs typeface="Arial MT"/>
              </a:rPr>
              <a:t> </a:t>
            </a:r>
            <a:r>
              <a:rPr dirty="0" sz="1200" b="0">
                <a:latin typeface="Arial MT"/>
                <a:cs typeface="Arial MT"/>
              </a:rPr>
              <a:t>still</a:t>
            </a:r>
            <a:r>
              <a:rPr dirty="0" sz="1200" spc="-30" b="0">
                <a:latin typeface="Arial MT"/>
                <a:cs typeface="Arial MT"/>
              </a:rPr>
              <a:t> </a:t>
            </a:r>
            <a:r>
              <a:rPr dirty="0" sz="1200" b="0">
                <a:latin typeface="Arial MT"/>
                <a:cs typeface="Arial MT"/>
              </a:rPr>
              <a:t>in</a:t>
            </a:r>
            <a:r>
              <a:rPr dirty="0" sz="1200" spc="-25" b="0">
                <a:latin typeface="Arial MT"/>
                <a:cs typeface="Arial MT"/>
              </a:rPr>
              <a:t> </a:t>
            </a:r>
            <a:r>
              <a:rPr dirty="0" sz="1200" spc="-10" b="0">
                <a:latin typeface="Arial MT"/>
                <a:cs typeface="Arial MT"/>
              </a:rPr>
              <a:t>question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53" name="object 53" descr=""/>
          <p:cNvSpPr txBox="1"/>
          <p:nvPr/>
        </p:nvSpPr>
        <p:spPr>
          <a:xfrm>
            <a:off x="717804" y="958088"/>
            <a:ext cx="3444875" cy="2387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400" b="1">
                <a:solidFill>
                  <a:srgbClr val="010027"/>
                </a:solidFill>
                <a:latin typeface="Arial"/>
                <a:cs typeface="Arial"/>
              </a:rPr>
              <a:t>European</a:t>
            </a:r>
            <a:r>
              <a:rPr dirty="0" sz="1400" spc="-4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10027"/>
                </a:solidFill>
                <a:latin typeface="Arial"/>
                <a:cs typeface="Arial"/>
              </a:rPr>
              <a:t>energy</a:t>
            </a:r>
            <a:r>
              <a:rPr dirty="0" sz="1400" spc="-5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10027"/>
                </a:solidFill>
                <a:latin typeface="Arial"/>
                <a:cs typeface="Arial"/>
              </a:rPr>
              <a:t>infrastructure</a:t>
            </a:r>
            <a:r>
              <a:rPr dirty="0" sz="1400" spc="-5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400" spc="-10" b="1">
                <a:solidFill>
                  <a:srgbClr val="010027"/>
                </a:solidFill>
                <a:latin typeface="Arial"/>
                <a:cs typeface="Arial"/>
              </a:rPr>
              <a:t>exposed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54" name="object 54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643127" y="949071"/>
            <a:ext cx="57150" cy="305180"/>
          </a:xfrm>
          <a:prstGeom prst="rect">
            <a:avLst/>
          </a:prstGeom>
        </p:spPr>
      </p:pic>
      <p:pic>
        <p:nvPicPr>
          <p:cNvPr id="55" name="object 55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6373367" y="949071"/>
            <a:ext cx="57150" cy="305180"/>
          </a:xfrm>
          <a:prstGeom prst="rect">
            <a:avLst/>
          </a:prstGeom>
        </p:spPr>
      </p:pic>
      <p:pic>
        <p:nvPicPr>
          <p:cNvPr id="56" name="object 56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8713469" y="3696080"/>
            <a:ext cx="57150" cy="305181"/>
          </a:xfrm>
          <a:prstGeom prst="rect">
            <a:avLst/>
          </a:prstGeom>
        </p:spPr>
      </p:pic>
      <p:sp>
        <p:nvSpPr>
          <p:cNvPr id="57" name="object 57" descr=""/>
          <p:cNvSpPr txBox="1"/>
          <p:nvPr/>
        </p:nvSpPr>
        <p:spPr>
          <a:xfrm>
            <a:off x="8820911" y="3615944"/>
            <a:ext cx="2758440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400" b="1">
                <a:solidFill>
                  <a:srgbClr val="010027"/>
                </a:solidFill>
                <a:latin typeface="Arial"/>
                <a:cs typeface="Arial"/>
              </a:rPr>
              <a:t>…and</a:t>
            </a:r>
            <a:r>
              <a:rPr dirty="0" sz="1400" spc="-4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10027"/>
                </a:solidFill>
                <a:latin typeface="Arial"/>
                <a:cs typeface="Arial"/>
              </a:rPr>
              <a:t>the</a:t>
            </a:r>
            <a:r>
              <a:rPr dirty="0" sz="1400" spc="-3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10027"/>
                </a:solidFill>
                <a:latin typeface="Arial"/>
                <a:cs typeface="Arial"/>
              </a:rPr>
              <a:t>infrastructure</a:t>
            </a:r>
            <a:r>
              <a:rPr dirty="0" sz="1400" spc="-4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400" spc="-10" b="1">
                <a:solidFill>
                  <a:srgbClr val="010027"/>
                </a:solidFill>
                <a:latin typeface="Arial"/>
                <a:cs typeface="Arial"/>
              </a:rPr>
              <a:t>isn’t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400" b="1">
                <a:solidFill>
                  <a:srgbClr val="010027"/>
                </a:solidFill>
                <a:latin typeface="Arial"/>
                <a:cs typeface="Arial"/>
              </a:rPr>
              <a:t>strong</a:t>
            </a:r>
            <a:r>
              <a:rPr dirty="0" sz="1400" spc="-3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10027"/>
                </a:solidFill>
                <a:latin typeface="Arial"/>
                <a:cs typeface="Arial"/>
              </a:rPr>
              <a:t>enough</a:t>
            </a:r>
            <a:r>
              <a:rPr dirty="0" sz="1400" spc="-4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10027"/>
                </a:solidFill>
                <a:latin typeface="Arial"/>
                <a:cs typeface="Arial"/>
              </a:rPr>
              <a:t>to</a:t>
            </a:r>
            <a:r>
              <a:rPr dirty="0" sz="1400" spc="-3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10027"/>
                </a:solidFill>
                <a:latin typeface="Arial"/>
                <a:cs typeface="Arial"/>
              </a:rPr>
              <a:t>fully</a:t>
            </a:r>
            <a:r>
              <a:rPr dirty="0" sz="1400" spc="-3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10027"/>
                </a:solidFill>
                <a:latin typeface="Arial"/>
                <a:cs typeface="Arial"/>
              </a:rPr>
              <a:t>support</a:t>
            </a:r>
            <a:r>
              <a:rPr dirty="0" sz="1400" spc="-3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400" spc="-25" b="1">
                <a:solidFill>
                  <a:srgbClr val="010027"/>
                </a:solidFill>
                <a:latin typeface="Arial"/>
                <a:cs typeface="Arial"/>
              </a:rPr>
              <a:t>it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58" name="object 58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643127" y="3696080"/>
            <a:ext cx="57150" cy="305181"/>
          </a:xfrm>
          <a:prstGeom prst="rect">
            <a:avLst/>
          </a:prstGeom>
        </p:spPr>
      </p:pic>
      <p:grpSp>
        <p:nvGrpSpPr>
          <p:cNvPr id="59" name="object 59" descr=""/>
          <p:cNvGrpSpPr/>
          <p:nvPr/>
        </p:nvGrpSpPr>
        <p:grpSpPr>
          <a:xfrm>
            <a:off x="6760654" y="1679448"/>
            <a:ext cx="4785995" cy="1339850"/>
            <a:chOff x="6760654" y="1679448"/>
            <a:chExt cx="4785995" cy="1339850"/>
          </a:xfrm>
        </p:grpSpPr>
        <p:sp>
          <p:nvSpPr>
            <p:cNvPr id="60" name="object 60" descr=""/>
            <p:cNvSpPr/>
            <p:nvPr/>
          </p:nvSpPr>
          <p:spPr>
            <a:xfrm>
              <a:off x="7984998" y="1679447"/>
              <a:ext cx="1381760" cy="1335405"/>
            </a:xfrm>
            <a:custGeom>
              <a:avLst/>
              <a:gdLst/>
              <a:ahLst/>
              <a:cxnLst/>
              <a:rect l="l" t="t" r="r" b="b"/>
              <a:pathLst>
                <a:path w="1381759" h="1335405">
                  <a:moveTo>
                    <a:pt x="426720" y="416052"/>
                  </a:moveTo>
                  <a:lnTo>
                    <a:pt x="0" y="416052"/>
                  </a:lnTo>
                  <a:lnTo>
                    <a:pt x="0" y="1335024"/>
                  </a:lnTo>
                  <a:lnTo>
                    <a:pt x="426720" y="1335024"/>
                  </a:lnTo>
                  <a:lnTo>
                    <a:pt x="426720" y="416052"/>
                  </a:lnTo>
                  <a:close/>
                </a:path>
                <a:path w="1381759" h="1335405">
                  <a:moveTo>
                    <a:pt x="1381506" y="0"/>
                  </a:moveTo>
                  <a:lnTo>
                    <a:pt x="954786" y="0"/>
                  </a:lnTo>
                  <a:lnTo>
                    <a:pt x="954786" y="1335024"/>
                  </a:lnTo>
                  <a:lnTo>
                    <a:pt x="1381506" y="1335024"/>
                  </a:lnTo>
                  <a:lnTo>
                    <a:pt x="1381506" y="0"/>
                  </a:lnTo>
                  <a:close/>
                </a:path>
              </a:pathLst>
            </a:custGeom>
            <a:solidFill>
              <a:srgbClr val="00999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" name="object 61" descr=""/>
            <p:cNvSpPr/>
            <p:nvPr/>
          </p:nvSpPr>
          <p:spPr>
            <a:xfrm>
              <a:off x="9895332" y="2195321"/>
              <a:ext cx="1381760" cy="819150"/>
            </a:xfrm>
            <a:custGeom>
              <a:avLst/>
              <a:gdLst/>
              <a:ahLst/>
              <a:cxnLst/>
              <a:rect l="l" t="t" r="r" b="b"/>
              <a:pathLst>
                <a:path w="1381759" h="819150">
                  <a:moveTo>
                    <a:pt x="426720" y="302514"/>
                  </a:moveTo>
                  <a:lnTo>
                    <a:pt x="0" y="302514"/>
                  </a:lnTo>
                  <a:lnTo>
                    <a:pt x="0" y="819150"/>
                  </a:lnTo>
                  <a:lnTo>
                    <a:pt x="426720" y="819150"/>
                  </a:lnTo>
                  <a:lnTo>
                    <a:pt x="426720" y="302514"/>
                  </a:lnTo>
                  <a:close/>
                </a:path>
                <a:path w="1381759" h="819150">
                  <a:moveTo>
                    <a:pt x="1381493" y="0"/>
                  </a:moveTo>
                  <a:lnTo>
                    <a:pt x="955548" y="0"/>
                  </a:lnTo>
                  <a:lnTo>
                    <a:pt x="955548" y="819150"/>
                  </a:lnTo>
                  <a:lnTo>
                    <a:pt x="1381493" y="819150"/>
                  </a:lnTo>
                  <a:lnTo>
                    <a:pt x="1381493" y="0"/>
                  </a:lnTo>
                  <a:close/>
                </a:path>
              </a:pathLst>
            </a:custGeom>
            <a:solidFill>
              <a:srgbClr val="00C2B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" name="object 62" descr=""/>
            <p:cNvSpPr/>
            <p:nvPr/>
          </p:nvSpPr>
          <p:spPr>
            <a:xfrm>
              <a:off x="7029450" y="2598420"/>
              <a:ext cx="426720" cy="416559"/>
            </a:xfrm>
            <a:custGeom>
              <a:avLst/>
              <a:gdLst/>
              <a:ahLst/>
              <a:cxnLst/>
              <a:rect l="l" t="t" r="r" b="b"/>
              <a:pathLst>
                <a:path w="426720" h="416560">
                  <a:moveTo>
                    <a:pt x="426720" y="0"/>
                  </a:moveTo>
                  <a:lnTo>
                    <a:pt x="0" y="0"/>
                  </a:lnTo>
                  <a:lnTo>
                    <a:pt x="0" y="416051"/>
                  </a:lnTo>
                  <a:lnTo>
                    <a:pt x="426720" y="416051"/>
                  </a:lnTo>
                  <a:lnTo>
                    <a:pt x="426720" y="0"/>
                  </a:lnTo>
                  <a:close/>
                </a:path>
              </a:pathLst>
            </a:custGeom>
            <a:solidFill>
              <a:srgbClr val="00999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" name="object 63" descr=""/>
            <p:cNvSpPr/>
            <p:nvPr/>
          </p:nvSpPr>
          <p:spPr>
            <a:xfrm>
              <a:off x="6765417" y="3014091"/>
              <a:ext cx="4776470" cy="0"/>
            </a:xfrm>
            <a:custGeom>
              <a:avLst/>
              <a:gdLst/>
              <a:ahLst/>
              <a:cxnLst/>
              <a:rect l="l" t="t" r="r" b="b"/>
              <a:pathLst>
                <a:path w="4776470" h="0">
                  <a:moveTo>
                    <a:pt x="0" y="0"/>
                  </a:moveTo>
                  <a:lnTo>
                    <a:pt x="4776215" y="0"/>
                  </a:lnTo>
                </a:path>
              </a:pathLst>
            </a:custGeom>
            <a:ln w="9525">
              <a:solidFill>
                <a:srgbClr val="010027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4" name="object 64" descr=""/>
          <p:cNvSpPr txBox="1"/>
          <p:nvPr/>
        </p:nvSpPr>
        <p:spPr>
          <a:xfrm>
            <a:off x="7135621" y="2390394"/>
            <a:ext cx="21526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 b="1">
                <a:solidFill>
                  <a:srgbClr val="010027"/>
                </a:solidFill>
                <a:latin typeface="Arial"/>
                <a:cs typeface="Arial"/>
              </a:rPr>
              <a:t>154</a:t>
            </a:r>
            <a:endParaRPr sz="900">
              <a:latin typeface="Arial"/>
              <a:cs typeface="Arial"/>
            </a:endParaRPr>
          </a:p>
        </p:txBody>
      </p:sp>
      <p:sp>
        <p:nvSpPr>
          <p:cNvPr id="65" name="object 65" descr=""/>
          <p:cNvSpPr txBox="1"/>
          <p:nvPr/>
        </p:nvSpPr>
        <p:spPr>
          <a:xfrm>
            <a:off x="8090916" y="1887728"/>
            <a:ext cx="21526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 b="1">
                <a:solidFill>
                  <a:srgbClr val="010027"/>
                </a:solidFill>
                <a:latin typeface="Arial"/>
                <a:cs typeface="Arial"/>
              </a:rPr>
              <a:t>340</a:t>
            </a:r>
            <a:endParaRPr sz="900">
              <a:latin typeface="Arial"/>
              <a:cs typeface="Arial"/>
            </a:endParaRPr>
          </a:p>
        </p:txBody>
      </p:sp>
      <p:sp>
        <p:nvSpPr>
          <p:cNvPr id="66" name="object 66" descr=""/>
          <p:cNvSpPr txBox="1"/>
          <p:nvPr/>
        </p:nvSpPr>
        <p:spPr>
          <a:xfrm>
            <a:off x="10001504" y="2290317"/>
            <a:ext cx="21526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 b="1">
                <a:solidFill>
                  <a:srgbClr val="010027"/>
                </a:solidFill>
                <a:latin typeface="Arial"/>
                <a:cs typeface="Arial"/>
              </a:rPr>
              <a:t>191</a:t>
            </a:r>
            <a:endParaRPr sz="900">
              <a:latin typeface="Arial"/>
              <a:cs typeface="Arial"/>
            </a:endParaRPr>
          </a:p>
        </p:txBody>
      </p:sp>
      <p:sp>
        <p:nvSpPr>
          <p:cNvPr id="67" name="object 67" descr=""/>
          <p:cNvSpPr txBox="1"/>
          <p:nvPr/>
        </p:nvSpPr>
        <p:spPr>
          <a:xfrm>
            <a:off x="10956797" y="1987803"/>
            <a:ext cx="21526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 b="1">
                <a:solidFill>
                  <a:srgbClr val="010027"/>
                </a:solidFill>
                <a:latin typeface="Arial"/>
                <a:cs typeface="Arial"/>
              </a:rPr>
              <a:t>303</a:t>
            </a:r>
            <a:endParaRPr sz="900">
              <a:latin typeface="Arial"/>
              <a:cs typeface="Arial"/>
            </a:endParaRPr>
          </a:p>
        </p:txBody>
      </p:sp>
      <p:sp>
        <p:nvSpPr>
          <p:cNvPr id="68" name="object 68" descr=""/>
          <p:cNvSpPr txBox="1"/>
          <p:nvPr/>
        </p:nvSpPr>
        <p:spPr>
          <a:xfrm>
            <a:off x="6464046" y="2653791"/>
            <a:ext cx="216535" cy="4330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r" marR="5080">
              <a:lnSpc>
                <a:spcPct val="100000"/>
              </a:lnSpc>
              <a:spcBef>
                <a:spcPts val="100"/>
              </a:spcBef>
            </a:pPr>
            <a:r>
              <a:rPr dirty="0" sz="900" spc="-25">
                <a:solidFill>
                  <a:srgbClr val="010027"/>
                </a:solidFill>
                <a:latin typeface="Arial MT"/>
                <a:cs typeface="Arial MT"/>
              </a:rPr>
              <a:t>100</a:t>
            </a:r>
            <a:endParaRPr sz="9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90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</a:pPr>
            <a:r>
              <a:rPr dirty="0" sz="900" spc="-50">
                <a:solidFill>
                  <a:srgbClr val="010027"/>
                </a:solidFill>
                <a:latin typeface="Arial MT"/>
                <a:cs typeface="Arial MT"/>
              </a:rPr>
              <a:t>0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69" name="object 69" descr=""/>
          <p:cNvSpPr txBox="1"/>
          <p:nvPr/>
        </p:nvSpPr>
        <p:spPr>
          <a:xfrm>
            <a:off x="6464046" y="2383535"/>
            <a:ext cx="21653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>
                <a:solidFill>
                  <a:srgbClr val="010027"/>
                </a:solidFill>
                <a:latin typeface="Arial MT"/>
                <a:cs typeface="Arial MT"/>
              </a:rPr>
              <a:t>200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70" name="object 70" descr=""/>
          <p:cNvSpPr txBox="1"/>
          <p:nvPr/>
        </p:nvSpPr>
        <p:spPr>
          <a:xfrm>
            <a:off x="6464046" y="2113534"/>
            <a:ext cx="21653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>
                <a:solidFill>
                  <a:srgbClr val="010027"/>
                </a:solidFill>
                <a:latin typeface="Arial MT"/>
                <a:cs typeface="Arial MT"/>
              </a:rPr>
              <a:t>300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71" name="object 71" descr=""/>
          <p:cNvSpPr txBox="1"/>
          <p:nvPr/>
        </p:nvSpPr>
        <p:spPr>
          <a:xfrm>
            <a:off x="6464046" y="1843278"/>
            <a:ext cx="21653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>
                <a:solidFill>
                  <a:srgbClr val="010027"/>
                </a:solidFill>
                <a:latin typeface="Arial MT"/>
                <a:cs typeface="Arial MT"/>
              </a:rPr>
              <a:t>400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72" name="object 72" descr=""/>
          <p:cNvSpPr txBox="1"/>
          <p:nvPr/>
        </p:nvSpPr>
        <p:spPr>
          <a:xfrm>
            <a:off x="6464046" y="1573276"/>
            <a:ext cx="21653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>
                <a:solidFill>
                  <a:srgbClr val="010027"/>
                </a:solidFill>
                <a:latin typeface="Arial MT"/>
                <a:cs typeface="Arial MT"/>
              </a:rPr>
              <a:t>500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73" name="object 73" descr=""/>
          <p:cNvSpPr txBox="1"/>
          <p:nvPr/>
        </p:nvSpPr>
        <p:spPr>
          <a:xfrm>
            <a:off x="6464046" y="958088"/>
            <a:ext cx="4751070" cy="67627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9209">
              <a:lnSpc>
                <a:spcPct val="100000"/>
              </a:lnSpc>
              <a:spcBef>
                <a:spcPts val="95"/>
              </a:spcBef>
            </a:pPr>
            <a:r>
              <a:rPr dirty="0" sz="1400" b="1">
                <a:solidFill>
                  <a:srgbClr val="010027"/>
                </a:solidFill>
                <a:latin typeface="Arial"/>
                <a:cs typeface="Arial"/>
              </a:rPr>
              <a:t>Natural</a:t>
            </a:r>
            <a:r>
              <a:rPr dirty="0" sz="1400" spc="-3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10027"/>
                </a:solidFill>
                <a:latin typeface="Arial"/>
                <a:cs typeface="Arial"/>
              </a:rPr>
              <a:t>gas</a:t>
            </a:r>
            <a:r>
              <a:rPr dirty="0" sz="1400" spc="-2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10027"/>
                </a:solidFill>
                <a:latin typeface="Arial"/>
                <a:cs typeface="Arial"/>
              </a:rPr>
              <a:t>demand</a:t>
            </a:r>
            <a:r>
              <a:rPr dirty="0" sz="1400" spc="-2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10027"/>
                </a:solidFill>
                <a:latin typeface="Arial"/>
                <a:cs typeface="Arial"/>
              </a:rPr>
              <a:t>increases</a:t>
            </a:r>
            <a:r>
              <a:rPr dirty="0" sz="1400" spc="-3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10027"/>
                </a:solidFill>
                <a:latin typeface="Arial"/>
                <a:cs typeface="Arial"/>
              </a:rPr>
              <a:t>in</a:t>
            </a:r>
            <a:r>
              <a:rPr dirty="0" sz="1400" spc="-2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10027"/>
                </a:solidFill>
                <a:latin typeface="Arial"/>
                <a:cs typeface="Arial"/>
              </a:rPr>
              <a:t>low</a:t>
            </a:r>
            <a:r>
              <a:rPr dirty="0" sz="1400" spc="-2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10027"/>
                </a:solidFill>
                <a:latin typeface="Arial"/>
                <a:cs typeface="Arial"/>
              </a:rPr>
              <a:t>carbon</a:t>
            </a:r>
            <a:r>
              <a:rPr dirty="0" sz="1400" spc="-2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400" spc="-10" b="1">
                <a:solidFill>
                  <a:srgbClr val="010027"/>
                </a:solidFill>
                <a:latin typeface="Arial"/>
                <a:cs typeface="Arial"/>
              </a:rPr>
              <a:t>scenario…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40"/>
              </a:spcBef>
            </a:pPr>
            <a:r>
              <a:rPr dirty="0" sz="900" spc="-25">
                <a:solidFill>
                  <a:srgbClr val="010027"/>
                </a:solidFill>
                <a:latin typeface="Arial MT"/>
                <a:cs typeface="Arial MT"/>
              </a:rPr>
              <a:t>600</a:t>
            </a:r>
            <a:endParaRPr sz="900">
              <a:latin typeface="Arial MT"/>
              <a:cs typeface="Arial MT"/>
            </a:endParaRPr>
          </a:p>
          <a:p>
            <a:pPr algn="ctr" marL="628650">
              <a:lnSpc>
                <a:spcPct val="100000"/>
              </a:lnSpc>
              <a:spcBef>
                <a:spcPts val="245"/>
              </a:spcBef>
            </a:pPr>
            <a:r>
              <a:rPr dirty="0" sz="900" spc="-25" b="1">
                <a:solidFill>
                  <a:srgbClr val="010027"/>
                </a:solidFill>
                <a:latin typeface="Arial"/>
                <a:cs typeface="Arial"/>
              </a:rPr>
              <a:t>494</a:t>
            </a:r>
            <a:endParaRPr sz="900">
              <a:latin typeface="Arial"/>
              <a:cs typeface="Arial"/>
            </a:endParaRPr>
          </a:p>
        </p:txBody>
      </p:sp>
      <p:sp>
        <p:nvSpPr>
          <p:cNvPr id="74" name="object 74" descr=""/>
          <p:cNvSpPr txBox="1"/>
          <p:nvPr/>
        </p:nvSpPr>
        <p:spPr>
          <a:xfrm>
            <a:off x="6833616" y="3059938"/>
            <a:ext cx="2765425" cy="425450"/>
          </a:xfrm>
          <a:prstGeom prst="rect">
            <a:avLst/>
          </a:prstGeom>
        </p:spPr>
        <p:txBody>
          <a:bodyPr wrap="square" lIns="0" tIns="20955" rIns="0" bIns="0" rtlCol="0" vert="horz">
            <a:spAutoFit/>
          </a:bodyPr>
          <a:lstStyle/>
          <a:p>
            <a:pPr marL="12700" marR="5080" indent="98425">
              <a:lnSpc>
                <a:spcPts val="1040"/>
              </a:lnSpc>
              <a:spcBef>
                <a:spcPts val="165"/>
              </a:spcBef>
              <a:tabLst>
                <a:tab pos="942340" algn="l"/>
                <a:tab pos="1180465" algn="l"/>
                <a:tab pos="2081530" algn="l"/>
              </a:tabLst>
            </a:pP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Demand</a:t>
            </a:r>
            <a:r>
              <a:rPr dirty="0" sz="900" spc="-2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900" spc="-25">
                <a:solidFill>
                  <a:srgbClr val="010027"/>
                </a:solidFill>
                <a:latin typeface="Arial MT"/>
                <a:cs typeface="Arial MT"/>
              </a:rPr>
              <a:t>for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	Demand</a:t>
            </a:r>
            <a:r>
              <a:rPr dirty="0" sz="900" spc="-1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in</a:t>
            </a:r>
            <a:r>
              <a:rPr dirty="0" sz="900" spc="-1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other</a:t>
            </a:r>
            <a:r>
              <a:rPr dirty="0" sz="900" spc="125">
                <a:solidFill>
                  <a:srgbClr val="010027"/>
                </a:solidFill>
                <a:latin typeface="Arial MT"/>
                <a:cs typeface="Arial MT"/>
              </a:rPr>
              <a:t>  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Total</a:t>
            </a:r>
            <a:r>
              <a:rPr dirty="0" sz="900" spc="-1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demand</a:t>
            </a:r>
            <a:r>
              <a:rPr dirty="0" sz="900" spc="-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900" spc="-25">
                <a:solidFill>
                  <a:srgbClr val="010027"/>
                </a:solidFill>
                <a:latin typeface="Arial MT"/>
                <a:cs typeface="Arial MT"/>
              </a:rPr>
              <a:t>for 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producing</a:t>
            </a:r>
            <a:r>
              <a:rPr dirty="0" sz="900" spc="-4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900" spc="-10">
                <a:solidFill>
                  <a:srgbClr val="010027"/>
                </a:solidFill>
                <a:latin typeface="Arial MT"/>
                <a:cs typeface="Arial MT"/>
              </a:rPr>
              <a:t>fossil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		</a:t>
            </a:r>
            <a:r>
              <a:rPr dirty="0" sz="900" spc="-10">
                <a:solidFill>
                  <a:srgbClr val="010027"/>
                </a:solidFill>
                <a:latin typeface="Arial MT"/>
                <a:cs typeface="Arial MT"/>
              </a:rPr>
              <a:t>sectors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	fossil</a:t>
            </a:r>
            <a:r>
              <a:rPr dirty="0" sz="900" spc="-25">
                <a:solidFill>
                  <a:srgbClr val="010027"/>
                </a:solidFill>
                <a:latin typeface="Arial MT"/>
                <a:cs typeface="Arial MT"/>
              </a:rPr>
              <a:t> gas</a:t>
            </a:r>
            <a:endParaRPr sz="900">
              <a:latin typeface="Arial MT"/>
              <a:cs typeface="Arial MT"/>
            </a:endParaRPr>
          </a:p>
          <a:p>
            <a:pPr marL="171450">
              <a:lnSpc>
                <a:spcPts val="1000"/>
              </a:lnSpc>
            </a:pPr>
            <a:r>
              <a:rPr dirty="0" sz="900" spc="-10">
                <a:solidFill>
                  <a:srgbClr val="010027"/>
                </a:solidFill>
                <a:latin typeface="Arial MT"/>
                <a:cs typeface="Arial MT"/>
              </a:rPr>
              <a:t>hydrogen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75" name="object 75" descr=""/>
          <p:cNvSpPr txBox="1"/>
          <p:nvPr/>
        </p:nvSpPr>
        <p:spPr>
          <a:xfrm>
            <a:off x="9829800" y="3059938"/>
            <a:ext cx="559435" cy="425450"/>
          </a:xfrm>
          <a:prstGeom prst="rect">
            <a:avLst/>
          </a:prstGeom>
        </p:spPr>
        <p:txBody>
          <a:bodyPr wrap="square" lIns="0" tIns="20955" rIns="0" bIns="0" rtlCol="0" vert="horz">
            <a:spAutoFit/>
          </a:bodyPr>
          <a:lstStyle/>
          <a:p>
            <a:pPr algn="just" marL="12700" marR="5080" indent="28575">
              <a:lnSpc>
                <a:spcPts val="1040"/>
              </a:lnSpc>
              <a:spcBef>
                <a:spcPts val="165"/>
              </a:spcBef>
            </a:pPr>
            <a:r>
              <a:rPr dirty="0" sz="900" spc="-10">
                <a:solidFill>
                  <a:srgbClr val="010027"/>
                </a:solidFill>
                <a:latin typeface="Arial MT"/>
                <a:cs typeface="Arial MT"/>
              </a:rPr>
              <a:t>Domestic European production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76" name="object 76" descr=""/>
          <p:cNvSpPr txBox="1"/>
          <p:nvPr/>
        </p:nvSpPr>
        <p:spPr>
          <a:xfrm>
            <a:off x="10655045" y="3059938"/>
            <a:ext cx="819785" cy="556895"/>
          </a:xfrm>
          <a:prstGeom prst="rect">
            <a:avLst/>
          </a:prstGeom>
        </p:spPr>
        <p:txBody>
          <a:bodyPr wrap="square" lIns="0" tIns="18415" rIns="0" bIns="0" rtlCol="0" vert="horz">
            <a:spAutoFit/>
          </a:bodyPr>
          <a:lstStyle/>
          <a:p>
            <a:pPr algn="ctr" marL="12700" marR="5080" indent="-635">
              <a:lnSpc>
                <a:spcPct val="95800"/>
              </a:lnSpc>
              <a:spcBef>
                <a:spcPts val="145"/>
              </a:spcBef>
            </a:pP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Shortfall</a:t>
            </a:r>
            <a:r>
              <a:rPr dirty="0" sz="900" spc="-1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to</a:t>
            </a:r>
            <a:r>
              <a:rPr dirty="0" sz="900" spc="-1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900" spc="-25">
                <a:solidFill>
                  <a:srgbClr val="010027"/>
                </a:solidFill>
                <a:latin typeface="Arial MT"/>
                <a:cs typeface="Arial MT"/>
              </a:rPr>
              <a:t>be 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covered</a:t>
            </a:r>
            <a:r>
              <a:rPr dirty="0" sz="900" spc="-3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900" spc="-25">
                <a:solidFill>
                  <a:srgbClr val="010027"/>
                </a:solidFill>
                <a:latin typeface="Arial MT"/>
                <a:cs typeface="Arial MT"/>
              </a:rPr>
              <a:t>by 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imports of</a:t>
            </a:r>
            <a:r>
              <a:rPr dirty="0" sz="900" spc="-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900" spc="-10">
                <a:solidFill>
                  <a:srgbClr val="010027"/>
                </a:solidFill>
                <a:latin typeface="Arial MT"/>
                <a:cs typeface="Arial MT"/>
              </a:rPr>
              <a:t>fossil </a:t>
            </a:r>
            <a:r>
              <a:rPr dirty="0" sz="900" spc="-25">
                <a:solidFill>
                  <a:srgbClr val="010027"/>
                </a:solidFill>
                <a:latin typeface="Arial MT"/>
                <a:cs typeface="Arial MT"/>
              </a:rPr>
              <a:t>gas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77" name="object 77" descr=""/>
          <p:cNvSpPr txBox="1"/>
          <p:nvPr/>
        </p:nvSpPr>
        <p:spPr>
          <a:xfrm>
            <a:off x="5058315" y="4702606"/>
            <a:ext cx="153670" cy="518159"/>
          </a:xfrm>
          <a:prstGeom prst="rect">
            <a:avLst/>
          </a:prstGeom>
        </p:spPr>
        <p:txBody>
          <a:bodyPr wrap="square" lIns="0" tIns="1905" rIns="0" bIns="0" rtlCol="0" vert="vert27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In</a:t>
            </a:r>
            <a:r>
              <a:rPr dirty="0" sz="900" spc="-1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Mm</a:t>
            </a:r>
            <a:r>
              <a:rPr dirty="0" sz="900" spc="-1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 spc="-25" b="1">
                <a:solidFill>
                  <a:srgbClr val="010027"/>
                </a:solidFill>
                <a:latin typeface="Arial"/>
                <a:cs typeface="Arial"/>
              </a:rPr>
              <a:t>m</a:t>
            </a:r>
            <a:r>
              <a:rPr dirty="0" baseline="23148" sz="900" spc="-37" b="1">
                <a:solidFill>
                  <a:srgbClr val="010027"/>
                </a:solidFill>
                <a:latin typeface="Arial"/>
                <a:cs typeface="Arial"/>
              </a:rPr>
              <a:t>3</a:t>
            </a:r>
            <a:endParaRPr baseline="23148" sz="900">
              <a:latin typeface="Arial"/>
              <a:cs typeface="Arial"/>
            </a:endParaRPr>
          </a:p>
        </p:txBody>
      </p:sp>
      <p:sp>
        <p:nvSpPr>
          <p:cNvPr id="78" name="object 78" descr=""/>
          <p:cNvSpPr/>
          <p:nvPr/>
        </p:nvSpPr>
        <p:spPr>
          <a:xfrm>
            <a:off x="9505950" y="1248917"/>
            <a:ext cx="1526540" cy="1158240"/>
          </a:xfrm>
          <a:custGeom>
            <a:avLst/>
            <a:gdLst/>
            <a:ahLst/>
            <a:cxnLst/>
            <a:rect l="l" t="t" r="r" b="b"/>
            <a:pathLst>
              <a:path w="1526540" h="1158239">
                <a:moveTo>
                  <a:pt x="1349502" y="0"/>
                </a:moveTo>
                <a:lnTo>
                  <a:pt x="0" y="0"/>
                </a:lnTo>
                <a:lnTo>
                  <a:pt x="0" y="826008"/>
                </a:lnTo>
                <a:lnTo>
                  <a:pt x="787146" y="826008"/>
                </a:lnTo>
                <a:lnTo>
                  <a:pt x="1526158" y="1157732"/>
                </a:lnTo>
                <a:lnTo>
                  <a:pt x="1124584" y="826008"/>
                </a:lnTo>
                <a:lnTo>
                  <a:pt x="1349502" y="826008"/>
                </a:lnTo>
                <a:lnTo>
                  <a:pt x="1349502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9" name="object 79" descr=""/>
          <p:cNvSpPr txBox="1"/>
          <p:nvPr/>
        </p:nvSpPr>
        <p:spPr>
          <a:xfrm>
            <a:off x="9561576" y="1673098"/>
            <a:ext cx="124079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59715" marR="30480" indent="-222250">
              <a:lnSpc>
                <a:spcPct val="100000"/>
              </a:lnSpc>
              <a:spcBef>
                <a:spcPts val="95"/>
              </a:spcBef>
            </a:pPr>
            <a:r>
              <a:rPr dirty="0" sz="1100" b="1">
                <a:solidFill>
                  <a:srgbClr val="010027"/>
                </a:solidFill>
                <a:latin typeface="Calibri"/>
                <a:cs typeface="Calibri"/>
              </a:rPr>
              <a:t>303</a:t>
            </a:r>
            <a:r>
              <a:rPr dirty="0" sz="1100" spc="5" b="1">
                <a:solidFill>
                  <a:srgbClr val="010027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010027"/>
                </a:solidFill>
                <a:latin typeface="Calibri"/>
                <a:cs typeface="Calibri"/>
              </a:rPr>
              <a:t>Bn</a:t>
            </a:r>
            <a:r>
              <a:rPr dirty="0" sz="1100" spc="-10" b="1">
                <a:solidFill>
                  <a:srgbClr val="010027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010027"/>
                </a:solidFill>
                <a:latin typeface="Calibri"/>
                <a:cs typeface="Calibri"/>
              </a:rPr>
              <a:t>m</a:t>
            </a:r>
            <a:r>
              <a:rPr dirty="0" baseline="27777" sz="1050" b="1">
                <a:solidFill>
                  <a:srgbClr val="010027"/>
                </a:solidFill>
                <a:latin typeface="Calibri"/>
                <a:cs typeface="Calibri"/>
              </a:rPr>
              <a:t>3</a:t>
            </a:r>
            <a:r>
              <a:rPr dirty="0" baseline="27777" sz="1050" spc="135" b="1">
                <a:solidFill>
                  <a:srgbClr val="010027"/>
                </a:solidFill>
                <a:latin typeface="Calibri"/>
                <a:cs typeface="Calibri"/>
              </a:rPr>
              <a:t> </a:t>
            </a:r>
            <a:r>
              <a:rPr dirty="0" sz="1100" spc="-10" b="1">
                <a:solidFill>
                  <a:srgbClr val="010027"/>
                </a:solidFill>
                <a:latin typeface="Calibri"/>
                <a:cs typeface="Calibri"/>
              </a:rPr>
              <a:t>imported </a:t>
            </a:r>
            <a:r>
              <a:rPr dirty="0" sz="1100" b="1">
                <a:solidFill>
                  <a:srgbClr val="010027"/>
                </a:solidFill>
                <a:latin typeface="Calibri"/>
                <a:cs typeface="Calibri"/>
              </a:rPr>
              <a:t>from</a:t>
            </a:r>
            <a:r>
              <a:rPr dirty="0" sz="1100" spc="-35" b="1">
                <a:solidFill>
                  <a:srgbClr val="010027"/>
                </a:solidFill>
                <a:latin typeface="Calibri"/>
                <a:cs typeface="Calibri"/>
              </a:rPr>
              <a:t> </a:t>
            </a:r>
            <a:r>
              <a:rPr dirty="0" sz="1100" spc="-10" b="1">
                <a:solidFill>
                  <a:srgbClr val="010027"/>
                </a:solidFill>
                <a:latin typeface="Calibri"/>
                <a:cs typeface="Calibri"/>
              </a:rPr>
              <a:t>Russia.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80" name="object 80" descr="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0013442" y="1293113"/>
            <a:ext cx="334518" cy="223265"/>
          </a:xfrm>
          <a:prstGeom prst="rect">
            <a:avLst/>
          </a:prstGeom>
        </p:spPr>
      </p:pic>
      <p:pic>
        <p:nvPicPr>
          <p:cNvPr id="81" name="object 81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4994909" y="3696080"/>
            <a:ext cx="57150" cy="305181"/>
          </a:xfrm>
          <a:prstGeom prst="rect">
            <a:avLst/>
          </a:prstGeom>
        </p:spPr>
      </p:pic>
      <p:sp>
        <p:nvSpPr>
          <p:cNvPr id="82" name="object 82" descr=""/>
          <p:cNvSpPr txBox="1"/>
          <p:nvPr/>
        </p:nvSpPr>
        <p:spPr>
          <a:xfrm>
            <a:off x="5053329" y="3751071"/>
            <a:ext cx="3657600" cy="2387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400" b="1">
                <a:solidFill>
                  <a:srgbClr val="010027"/>
                </a:solidFill>
                <a:latin typeface="Arial"/>
                <a:cs typeface="Arial"/>
              </a:rPr>
              <a:t>…while</a:t>
            </a:r>
            <a:r>
              <a:rPr dirty="0" sz="1400" spc="-4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10027"/>
                </a:solidFill>
                <a:latin typeface="Arial"/>
                <a:cs typeface="Arial"/>
              </a:rPr>
              <a:t>demand</a:t>
            </a:r>
            <a:r>
              <a:rPr dirty="0" sz="1400" spc="-2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10027"/>
                </a:solidFill>
                <a:latin typeface="Arial"/>
                <a:cs typeface="Arial"/>
              </a:rPr>
              <a:t>for</a:t>
            </a:r>
            <a:r>
              <a:rPr dirty="0" sz="1400" spc="-2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10027"/>
                </a:solidFill>
                <a:latin typeface="Arial"/>
                <a:cs typeface="Arial"/>
              </a:rPr>
              <a:t>gas</a:t>
            </a:r>
            <a:r>
              <a:rPr dirty="0" sz="1400" spc="-2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10027"/>
                </a:solidFill>
                <a:latin typeface="Arial"/>
                <a:cs typeface="Arial"/>
              </a:rPr>
              <a:t>continues</a:t>
            </a:r>
            <a:r>
              <a:rPr dirty="0" sz="1400" spc="-4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10027"/>
                </a:solidFill>
                <a:latin typeface="Arial"/>
                <a:cs typeface="Arial"/>
              </a:rPr>
              <a:t>to</a:t>
            </a:r>
            <a:r>
              <a:rPr dirty="0" sz="1400" spc="-20" b="1">
                <a:solidFill>
                  <a:srgbClr val="010027"/>
                </a:solidFill>
                <a:latin typeface="Arial"/>
                <a:cs typeface="Arial"/>
              </a:rPr>
              <a:t> rise…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83" name="object 83" descr=""/>
          <p:cNvGrpSpPr/>
          <p:nvPr/>
        </p:nvGrpSpPr>
        <p:grpSpPr>
          <a:xfrm>
            <a:off x="8604504" y="4083558"/>
            <a:ext cx="2952750" cy="2075814"/>
            <a:chOff x="8604504" y="4083558"/>
            <a:chExt cx="2952750" cy="2075814"/>
          </a:xfrm>
        </p:grpSpPr>
        <p:sp>
          <p:nvSpPr>
            <p:cNvPr id="84" name="object 84" descr=""/>
            <p:cNvSpPr/>
            <p:nvPr/>
          </p:nvSpPr>
          <p:spPr>
            <a:xfrm>
              <a:off x="8604504" y="4083558"/>
              <a:ext cx="231140" cy="1843405"/>
            </a:xfrm>
            <a:custGeom>
              <a:avLst/>
              <a:gdLst/>
              <a:ahLst/>
              <a:cxnLst/>
              <a:rect l="l" t="t" r="r" b="b"/>
              <a:pathLst>
                <a:path w="231140" h="1843404">
                  <a:moveTo>
                    <a:pt x="0" y="0"/>
                  </a:moveTo>
                  <a:lnTo>
                    <a:pt x="0" y="1843278"/>
                  </a:lnTo>
                  <a:lnTo>
                    <a:pt x="230886" y="9216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5" name="object 85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750808" y="4083558"/>
              <a:ext cx="2806446" cy="1937004"/>
            </a:xfrm>
            <a:prstGeom prst="rect">
              <a:avLst/>
            </a:prstGeom>
          </p:spPr>
        </p:pic>
        <p:sp>
          <p:nvSpPr>
            <p:cNvPr id="86" name="object 86" descr=""/>
            <p:cNvSpPr/>
            <p:nvPr/>
          </p:nvSpPr>
          <p:spPr>
            <a:xfrm>
              <a:off x="10652760" y="4297680"/>
              <a:ext cx="815340" cy="1500505"/>
            </a:xfrm>
            <a:custGeom>
              <a:avLst/>
              <a:gdLst/>
              <a:ahLst/>
              <a:cxnLst/>
              <a:rect l="l" t="t" r="r" b="b"/>
              <a:pathLst>
                <a:path w="815340" h="1500504">
                  <a:moveTo>
                    <a:pt x="815340" y="0"/>
                  </a:moveTo>
                  <a:lnTo>
                    <a:pt x="0" y="0"/>
                  </a:lnTo>
                  <a:lnTo>
                    <a:pt x="0" y="1500378"/>
                  </a:lnTo>
                  <a:lnTo>
                    <a:pt x="815340" y="1500378"/>
                  </a:lnTo>
                  <a:lnTo>
                    <a:pt x="815340" y="0"/>
                  </a:lnTo>
                  <a:close/>
                </a:path>
              </a:pathLst>
            </a:custGeom>
            <a:solidFill>
              <a:srgbClr val="DBDBDB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7" name="object 87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082784" y="5958840"/>
              <a:ext cx="172212" cy="160019"/>
            </a:xfrm>
            <a:prstGeom prst="rect">
              <a:avLst/>
            </a:prstGeom>
          </p:spPr>
        </p:pic>
        <p:sp>
          <p:nvSpPr>
            <p:cNvPr id="88" name="object 88" descr=""/>
            <p:cNvSpPr/>
            <p:nvPr/>
          </p:nvSpPr>
          <p:spPr>
            <a:xfrm>
              <a:off x="8701278" y="5926836"/>
              <a:ext cx="274320" cy="85090"/>
            </a:xfrm>
            <a:custGeom>
              <a:avLst/>
              <a:gdLst/>
              <a:ahLst/>
              <a:cxnLst/>
              <a:rect l="l" t="t" r="r" b="b"/>
              <a:pathLst>
                <a:path w="274320" h="85089">
                  <a:moveTo>
                    <a:pt x="274320" y="0"/>
                  </a:moveTo>
                  <a:lnTo>
                    <a:pt x="0" y="0"/>
                  </a:lnTo>
                  <a:lnTo>
                    <a:pt x="0" y="84581"/>
                  </a:lnTo>
                  <a:lnTo>
                    <a:pt x="274320" y="84581"/>
                  </a:lnTo>
                  <a:lnTo>
                    <a:pt x="274320" y="0"/>
                  </a:lnTo>
                  <a:close/>
                </a:path>
              </a:pathLst>
            </a:custGeom>
            <a:solidFill>
              <a:srgbClr val="50C99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9" name="object 89" descr=""/>
            <p:cNvSpPr/>
            <p:nvPr/>
          </p:nvSpPr>
          <p:spPr>
            <a:xfrm>
              <a:off x="8701278" y="6073902"/>
              <a:ext cx="274320" cy="85725"/>
            </a:xfrm>
            <a:custGeom>
              <a:avLst/>
              <a:gdLst/>
              <a:ahLst/>
              <a:cxnLst/>
              <a:rect l="l" t="t" r="r" b="b"/>
              <a:pathLst>
                <a:path w="274320" h="85725">
                  <a:moveTo>
                    <a:pt x="274320" y="0"/>
                  </a:moveTo>
                  <a:lnTo>
                    <a:pt x="0" y="0"/>
                  </a:lnTo>
                  <a:lnTo>
                    <a:pt x="0" y="85344"/>
                  </a:lnTo>
                  <a:lnTo>
                    <a:pt x="274320" y="85344"/>
                  </a:lnTo>
                  <a:lnTo>
                    <a:pt x="274320" y="0"/>
                  </a:lnTo>
                  <a:close/>
                </a:path>
              </a:pathLst>
            </a:custGeom>
            <a:solidFill>
              <a:srgbClr val="2A6D71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0" name="object 90" descr=""/>
          <p:cNvSpPr txBox="1"/>
          <p:nvPr/>
        </p:nvSpPr>
        <p:spPr>
          <a:xfrm>
            <a:off x="5966459" y="4107179"/>
            <a:ext cx="2197735" cy="194310"/>
          </a:xfrm>
          <a:prstGeom prst="rect">
            <a:avLst/>
          </a:prstGeom>
        </p:spPr>
        <p:txBody>
          <a:bodyPr wrap="square" lIns="0" tIns="25400" rIns="0" bIns="0" rtlCol="0" vert="horz">
            <a:spAutoFit/>
          </a:bodyPr>
          <a:lstStyle/>
          <a:p>
            <a:pPr marL="159385">
              <a:lnSpc>
                <a:spcPct val="100000"/>
              </a:lnSpc>
              <a:spcBef>
                <a:spcPts val="200"/>
              </a:spcBef>
            </a:pPr>
            <a:r>
              <a:rPr dirty="0" sz="900" b="1">
                <a:solidFill>
                  <a:srgbClr val="010027"/>
                </a:solidFill>
                <a:latin typeface="Arial"/>
                <a:cs typeface="Arial"/>
              </a:rPr>
              <a:t>21%</a:t>
            </a:r>
            <a:r>
              <a:rPr dirty="0" sz="900" spc="-1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900" b="1">
                <a:solidFill>
                  <a:srgbClr val="010027"/>
                </a:solidFill>
                <a:latin typeface="Arial"/>
                <a:cs typeface="Arial"/>
              </a:rPr>
              <a:t>CAGR</a:t>
            </a:r>
            <a:r>
              <a:rPr dirty="0" sz="900" spc="1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900" b="1">
                <a:solidFill>
                  <a:srgbClr val="010027"/>
                </a:solidFill>
                <a:latin typeface="Arial"/>
                <a:cs typeface="Arial"/>
              </a:rPr>
              <a:t>from</a:t>
            </a:r>
            <a:r>
              <a:rPr dirty="0" sz="900" spc="-1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900" b="1">
                <a:solidFill>
                  <a:srgbClr val="010027"/>
                </a:solidFill>
                <a:latin typeface="Arial"/>
                <a:cs typeface="Arial"/>
              </a:rPr>
              <a:t>Jun</a:t>
            </a:r>
            <a:r>
              <a:rPr dirty="0" sz="900" spc="-1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900" b="1">
                <a:solidFill>
                  <a:srgbClr val="010027"/>
                </a:solidFill>
                <a:latin typeface="Arial"/>
                <a:cs typeface="Arial"/>
              </a:rPr>
              <a:t>‘21</a:t>
            </a:r>
            <a:r>
              <a:rPr dirty="0" sz="900" spc="-1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900" b="1">
                <a:solidFill>
                  <a:srgbClr val="010027"/>
                </a:solidFill>
                <a:latin typeface="Arial"/>
                <a:cs typeface="Arial"/>
              </a:rPr>
              <a:t>to</a:t>
            </a:r>
            <a:r>
              <a:rPr dirty="0" sz="900" spc="-1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900" b="1">
                <a:solidFill>
                  <a:srgbClr val="010027"/>
                </a:solidFill>
                <a:latin typeface="Arial"/>
                <a:cs typeface="Arial"/>
              </a:rPr>
              <a:t>Dec</a:t>
            </a:r>
            <a:r>
              <a:rPr dirty="0" sz="900" spc="-1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900" spc="-25" b="1">
                <a:solidFill>
                  <a:srgbClr val="010027"/>
                </a:solidFill>
                <a:latin typeface="Arial"/>
                <a:cs typeface="Arial"/>
              </a:rPr>
              <a:t>‘22</a:t>
            </a:r>
            <a:endParaRPr sz="900">
              <a:latin typeface="Arial"/>
              <a:cs typeface="Arial"/>
            </a:endParaRPr>
          </a:p>
        </p:txBody>
      </p:sp>
      <p:sp>
        <p:nvSpPr>
          <p:cNvPr id="91" name="object 91" descr=""/>
          <p:cNvSpPr txBox="1"/>
          <p:nvPr/>
        </p:nvSpPr>
        <p:spPr>
          <a:xfrm>
            <a:off x="9012173" y="5887465"/>
            <a:ext cx="758825" cy="354330"/>
          </a:xfrm>
          <a:prstGeom prst="rect">
            <a:avLst/>
          </a:prstGeom>
        </p:spPr>
        <p:txBody>
          <a:bodyPr wrap="square" lIns="0" tIns="400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15"/>
              </a:spcBef>
            </a:pPr>
            <a:r>
              <a:rPr dirty="0" sz="600">
                <a:solidFill>
                  <a:srgbClr val="010027"/>
                </a:solidFill>
                <a:latin typeface="Arial MT"/>
                <a:cs typeface="Arial MT"/>
              </a:rPr>
              <a:t>Storage</a:t>
            </a:r>
            <a:r>
              <a:rPr dirty="0" sz="600" spc="-4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600" spc="-10">
                <a:solidFill>
                  <a:srgbClr val="010027"/>
                </a:solidFill>
                <a:latin typeface="Arial MT"/>
                <a:cs typeface="Arial MT"/>
              </a:rPr>
              <a:t>available</a:t>
            </a:r>
            <a:endParaRPr sz="600">
              <a:latin typeface="Arial MT"/>
              <a:cs typeface="Arial MT"/>
            </a:endParaRPr>
          </a:p>
          <a:p>
            <a:pPr marL="12700" marR="5080">
              <a:lnSpc>
                <a:spcPct val="100000"/>
              </a:lnSpc>
              <a:spcBef>
                <a:spcPts val="210"/>
              </a:spcBef>
            </a:pPr>
            <a:r>
              <a:rPr dirty="0" sz="600">
                <a:solidFill>
                  <a:srgbClr val="010027"/>
                </a:solidFill>
                <a:latin typeface="Arial MT"/>
                <a:cs typeface="Arial MT"/>
              </a:rPr>
              <a:t>No</a:t>
            </a:r>
            <a:r>
              <a:rPr dirty="0" sz="600" spc="-3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600">
                <a:solidFill>
                  <a:srgbClr val="010027"/>
                </a:solidFill>
                <a:latin typeface="Arial MT"/>
                <a:cs typeface="Arial MT"/>
              </a:rPr>
              <a:t>Storage</a:t>
            </a:r>
            <a:r>
              <a:rPr dirty="0" sz="600" spc="-3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600" spc="-10">
                <a:solidFill>
                  <a:srgbClr val="010027"/>
                </a:solidFill>
                <a:latin typeface="Arial MT"/>
                <a:cs typeface="Arial MT"/>
              </a:rPr>
              <a:t>(solidarity</a:t>
            </a:r>
            <a:r>
              <a:rPr dirty="0" sz="600" spc="50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600" spc="-10">
                <a:solidFill>
                  <a:srgbClr val="010027"/>
                </a:solidFill>
                <a:latin typeface="Arial MT"/>
                <a:cs typeface="Arial MT"/>
              </a:rPr>
              <a:t>agreements</a:t>
            </a:r>
            <a:r>
              <a:rPr dirty="0" sz="600" spc="4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600" spc="-10">
                <a:solidFill>
                  <a:srgbClr val="010027"/>
                </a:solidFill>
                <a:latin typeface="Arial MT"/>
                <a:cs typeface="Arial MT"/>
              </a:rPr>
              <a:t>made)</a:t>
            </a:r>
            <a:endParaRPr sz="600">
              <a:latin typeface="Arial MT"/>
              <a:cs typeface="Arial MT"/>
            </a:endParaRPr>
          </a:p>
        </p:txBody>
      </p:sp>
      <p:sp>
        <p:nvSpPr>
          <p:cNvPr id="92" name="object 92" descr=""/>
          <p:cNvSpPr txBox="1"/>
          <p:nvPr/>
        </p:nvSpPr>
        <p:spPr>
          <a:xfrm>
            <a:off x="10299700" y="5984240"/>
            <a:ext cx="958850" cy="11683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">
                <a:solidFill>
                  <a:srgbClr val="010027"/>
                </a:solidFill>
                <a:latin typeface="Arial MT"/>
                <a:cs typeface="Arial MT"/>
              </a:rPr>
              <a:t>Storage</a:t>
            </a:r>
            <a:r>
              <a:rPr dirty="0" sz="600" spc="-3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600">
                <a:solidFill>
                  <a:srgbClr val="010027"/>
                </a:solidFill>
                <a:latin typeface="Arial MT"/>
                <a:cs typeface="Arial MT"/>
              </a:rPr>
              <a:t>capacity</a:t>
            </a:r>
            <a:r>
              <a:rPr dirty="0" sz="600" spc="-3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600" spc="-10">
                <a:solidFill>
                  <a:srgbClr val="010027"/>
                </a:solidFill>
                <a:latin typeface="Arial MT"/>
                <a:cs typeface="Arial MT"/>
              </a:rPr>
              <a:t>illustration</a:t>
            </a:r>
            <a:endParaRPr sz="600">
              <a:latin typeface="Arial MT"/>
              <a:cs typeface="Arial MT"/>
            </a:endParaRPr>
          </a:p>
        </p:txBody>
      </p:sp>
      <p:grpSp>
        <p:nvGrpSpPr>
          <p:cNvPr id="93" name="object 93" descr=""/>
          <p:cNvGrpSpPr/>
          <p:nvPr/>
        </p:nvGrpSpPr>
        <p:grpSpPr>
          <a:xfrm>
            <a:off x="10672571" y="4318253"/>
            <a:ext cx="776605" cy="364490"/>
            <a:chOff x="10672571" y="4318253"/>
            <a:chExt cx="776605" cy="364490"/>
          </a:xfrm>
        </p:grpSpPr>
        <p:pic>
          <p:nvPicPr>
            <p:cNvPr id="94" name="object 94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672571" y="4318253"/>
              <a:ext cx="377951" cy="175260"/>
            </a:xfrm>
            <a:prstGeom prst="rect">
              <a:avLst/>
            </a:prstGeom>
          </p:spPr>
        </p:pic>
        <p:pic>
          <p:nvPicPr>
            <p:cNvPr id="95" name="object 95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070335" y="4318253"/>
              <a:ext cx="378714" cy="175260"/>
            </a:xfrm>
            <a:prstGeom prst="rect">
              <a:avLst/>
            </a:prstGeom>
          </p:spPr>
        </p:pic>
        <p:pic>
          <p:nvPicPr>
            <p:cNvPr id="96" name="object 96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0672571" y="4507991"/>
              <a:ext cx="377951" cy="174498"/>
            </a:xfrm>
            <a:prstGeom prst="rect">
              <a:avLst/>
            </a:prstGeom>
          </p:spPr>
        </p:pic>
        <p:pic>
          <p:nvPicPr>
            <p:cNvPr id="97" name="object 97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1070335" y="4507991"/>
              <a:ext cx="378714" cy="174498"/>
            </a:xfrm>
            <a:prstGeom prst="rect">
              <a:avLst/>
            </a:prstGeom>
          </p:spPr>
        </p:pic>
      </p:grpSp>
      <p:sp>
        <p:nvSpPr>
          <p:cNvPr id="98" name="object 98" descr=""/>
          <p:cNvSpPr txBox="1"/>
          <p:nvPr/>
        </p:nvSpPr>
        <p:spPr>
          <a:xfrm>
            <a:off x="10652759" y="4297679"/>
            <a:ext cx="815340" cy="15005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645"/>
              </a:spcBef>
            </a:pPr>
            <a:endParaRPr sz="700">
              <a:latin typeface="Times New Roman"/>
              <a:cs typeface="Times New Roman"/>
            </a:endParaRPr>
          </a:p>
          <a:p>
            <a:pPr algn="ctr" marL="201930" marR="157480">
              <a:lnSpc>
                <a:spcPct val="100000"/>
              </a:lnSpc>
            </a:pPr>
            <a:r>
              <a:rPr dirty="0" sz="700" b="1">
                <a:solidFill>
                  <a:srgbClr val="010027"/>
                </a:solidFill>
                <a:latin typeface="Calibri"/>
                <a:cs typeface="Calibri"/>
              </a:rPr>
              <a:t>40%</a:t>
            </a:r>
            <a:r>
              <a:rPr dirty="0" sz="700" spc="-15" b="1">
                <a:solidFill>
                  <a:srgbClr val="010027"/>
                </a:solidFill>
                <a:latin typeface="Calibri"/>
                <a:cs typeface="Calibri"/>
              </a:rPr>
              <a:t> </a:t>
            </a:r>
            <a:r>
              <a:rPr dirty="0" sz="700" b="1">
                <a:solidFill>
                  <a:srgbClr val="010027"/>
                </a:solidFill>
                <a:latin typeface="Calibri"/>
                <a:cs typeface="Calibri"/>
              </a:rPr>
              <a:t>of</a:t>
            </a:r>
            <a:r>
              <a:rPr dirty="0" sz="700" spc="-5" b="1">
                <a:solidFill>
                  <a:srgbClr val="010027"/>
                </a:solidFill>
                <a:latin typeface="Calibri"/>
                <a:cs typeface="Calibri"/>
              </a:rPr>
              <a:t> </a:t>
            </a:r>
            <a:r>
              <a:rPr dirty="0" sz="700" spc="-10" b="1">
                <a:solidFill>
                  <a:srgbClr val="010027"/>
                </a:solidFill>
                <a:latin typeface="Calibri"/>
                <a:cs typeface="Calibri"/>
              </a:rPr>
              <a:t>total</a:t>
            </a:r>
            <a:r>
              <a:rPr dirty="0" sz="700" spc="500" b="1">
                <a:solidFill>
                  <a:srgbClr val="010027"/>
                </a:solidFill>
                <a:latin typeface="Calibri"/>
                <a:cs typeface="Calibri"/>
              </a:rPr>
              <a:t> </a:t>
            </a:r>
            <a:r>
              <a:rPr dirty="0" sz="700" spc="-10" b="1">
                <a:solidFill>
                  <a:srgbClr val="010027"/>
                </a:solidFill>
                <a:latin typeface="Calibri"/>
                <a:cs typeface="Calibri"/>
              </a:rPr>
              <a:t>capacity</a:t>
            </a:r>
            <a:r>
              <a:rPr dirty="0" sz="700" spc="500" b="1">
                <a:solidFill>
                  <a:srgbClr val="010027"/>
                </a:solidFill>
                <a:latin typeface="Calibri"/>
                <a:cs typeface="Calibri"/>
              </a:rPr>
              <a:t> </a:t>
            </a:r>
            <a:r>
              <a:rPr dirty="0" sz="700">
                <a:solidFill>
                  <a:srgbClr val="010027"/>
                </a:solidFill>
                <a:latin typeface="Calibri"/>
                <a:cs typeface="Calibri"/>
              </a:rPr>
              <a:t>comes</a:t>
            </a:r>
            <a:r>
              <a:rPr dirty="0" sz="700" spc="-15">
                <a:solidFill>
                  <a:srgbClr val="010027"/>
                </a:solidFill>
                <a:latin typeface="Calibri"/>
                <a:cs typeface="Calibri"/>
              </a:rPr>
              <a:t> </a:t>
            </a:r>
            <a:r>
              <a:rPr dirty="0" sz="700" spc="-20">
                <a:solidFill>
                  <a:srgbClr val="010027"/>
                </a:solidFill>
                <a:latin typeface="Calibri"/>
                <a:cs typeface="Calibri"/>
              </a:rPr>
              <a:t>from</a:t>
            </a:r>
            <a:r>
              <a:rPr dirty="0" sz="700" spc="500">
                <a:solidFill>
                  <a:srgbClr val="010027"/>
                </a:solidFill>
                <a:latin typeface="Calibri"/>
                <a:cs typeface="Calibri"/>
              </a:rPr>
              <a:t> </a:t>
            </a:r>
            <a:r>
              <a:rPr dirty="0" sz="700">
                <a:solidFill>
                  <a:srgbClr val="010027"/>
                </a:solidFill>
                <a:latin typeface="Calibri"/>
                <a:cs typeface="Calibri"/>
              </a:rPr>
              <a:t>just</a:t>
            </a:r>
            <a:r>
              <a:rPr dirty="0" sz="700" spc="-10">
                <a:solidFill>
                  <a:srgbClr val="010027"/>
                </a:solidFill>
                <a:latin typeface="Calibri"/>
                <a:cs typeface="Calibri"/>
              </a:rPr>
              <a:t> </a:t>
            </a:r>
            <a:r>
              <a:rPr dirty="0" sz="700" spc="-20">
                <a:solidFill>
                  <a:srgbClr val="010027"/>
                </a:solidFill>
                <a:latin typeface="Calibri"/>
                <a:cs typeface="Calibri"/>
              </a:rPr>
              <a:t>four</a:t>
            </a:r>
            <a:r>
              <a:rPr dirty="0" sz="700" spc="500">
                <a:solidFill>
                  <a:srgbClr val="010027"/>
                </a:solidFill>
                <a:latin typeface="Calibri"/>
                <a:cs typeface="Calibri"/>
              </a:rPr>
              <a:t> </a:t>
            </a:r>
            <a:r>
              <a:rPr dirty="0" sz="700" spc="-10">
                <a:solidFill>
                  <a:srgbClr val="010027"/>
                </a:solidFill>
                <a:latin typeface="Calibri"/>
                <a:cs typeface="Calibri"/>
              </a:rPr>
              <a:t>countries!</a:t>
            </a:r>
            <a:endParaRPr sz="700">
              <a:latin typeface="Calibri"/>
              <a:cs typeface="Calibri"/>
            </a:endParaRPr>
          </a:p>
          <a:p>
            <a:pPr algn="ctr" marL="153035" marR="107314">
              <a:lnSpc>
                <a:spcPct val="100000"/>
              </a:lnSpc>
              <a:spcBef>
                <a:spcPts val="840"/>
              </a:spcBef>
            </a:pPr>
            <a:r>
              <a:rPr dirty="0" sz="700" b="1">
                <a:solidFill>
                  <a:srgbClr val="010027"/>
                </a:solidFill>
                <a:latin typeface="Calibri"/>
                <a:cs typeface="Calibri"/>
              </a:rPr>
              <a:t>Germany</a:t>
            </a:r>
            <a:r>
              <a:rPr dirty="0" sz="700" spc="-25" b="1">
                <a:solidFill>
                  <a:srgbClr val="010027"/>
                </a:solidFill>
                <a:latin typeface="Calibri"/>
                <a:cs typeface="Calibri"/>
              </a:rPr>
              <a:t> </a:t>
            </a:r>
            <a:r>
              <a:rPr dirty="0" sz="700" spc="-25">
                <a:solidFill>
                  <a:srgbClr val="010027"/>
                </a:solidFill>
                <a:latin typeface="Calibri"/>
                <a:cs typeface="Calibri"/>
              </a:rPr>
              <a:t>and</a:t>
            </a:r>
            <a:r>
              <a:rPr dirty="0" sz="700" spc="500">
                <a:solidFill>
                  <a:srgbClr val="010027"/>
                </a:solidFill>
                <a:latin typeface="Calibri"/>
                <a:cs typeface="Calibri"/>
              </a:rPr>
              <a:t> </a:t>
            </a:r>
            <a:r>
              <a:rPr dirty="0" sz="700" spc="-10">
                <a:solidFill>
                  <a:srgbClr val="010027"/>
                </a:solidFill>
                <a:latin typeface="Calibri"/>
                <a:cs typeface="Calibri"/>
              </a:rPr>
              <a:t>Austria</a:t>
            </a:r>
            <a:r>
              <a:rPr dirty="0" sz="700" spc="500">
                <a:solidFill>
                  <a:srgbClr val="010027"/>
                </a:solidFill>
                <a:latin typeface="Calibri"/>
                <a:cs typeface="Calibri"/>
              </a:rPr>
              <a:t> </a:t>
            </a:r>
            <a:r>
              <a:rPr dirty="0" sz="700">
                <a:solidFill>
                  <a:srgbClr val="010027"/>
                </a:solidFill>
                <a:latin typeface="Calibri"/>
                <a:cs typeface="Calibri"/>
              </a:rPr>
              <a:t>account</a:t>
            </a:r>
            <a:r>
              <a:rPr dirty="0" sz="700" spc="-20">
                <a:solidFill>
                  <a:srgbClr val="010027"/>
                </a:solidFill>
                <a:latin typeface="Calibri"/>
                <a:cs typeface="Calibri"/>
              </a:rPr>
              <a:t> </a:t>
            </a:r>
            <a:r>
              <a:rPr dirty="0" sz="700">
                <a:solidFill>
                  <a:srgbClr val="010027"/>
                </a:solidFill>
                <a:latin typeface="Calibri"/>
                <a:cs typeface="Calibri"/>
              </a:rPr>
              <a:t>for</a:t>
            </a:r>
            <a:r>
              <a:rPr dirty="0" sz="700" spc="-20">
                <a:solidFill>
                  <a:srgbClr val="010027"/>
                </a:solidFill>
                <a:latin typeface="Calibri"/>
                <a:cs typeface="Calibri"/>
              </a:rPr>
              <a:t> </a:t>
            </a:r>
            <a:r>
              <a:rPr dirty="0" sz="700" spc="-25" b="1">
                <a:solidFill>
                  <a:srgbClr val="010027"/>
                </a:solidFill>
                <a:latin typeface="Calibri"/>
                <a:cs typeface="Calibri"/>
              </a:rPr>
              <a:t>4%</a:t>
            </a:r>
            <a:r>
              <a:rPr dirty="0" sz="700" spc="500" b="1">
                <a:solidFill>
                  <a:srgbClr val="010027"/>
                </a:solidFill>
                <a:latin typeface="Calibri"/>
                <a:cs typeface="Calibri"/>
              </a:rPr>
              <a:t> </a:t>
            </a:r>
            <a:r>
              <a:rPr dirty="0" sz="700" b="1">
                <a:solidFill>
                  <a:srgbClr val="010027"/>
                </a:solidFill>
                <a:latin typeface="Calibri"/>
                <a:cs typeface="Calibri"/>
              </a:rPr>
              <a:t>of</a:t>
            </a:r>
            <a:r>
              <a:rPr dirty="0" sz="700" spc="-15" b="1">
                <a:solidFill>
                  <a:srgbClr val="010027"/>
                </a:solidFill>
                <a:latin typeface="Calibri"/>
                <a:cs typeface="Calibri"/>
              </a:rPr>
              <a:t> </a:t>
            </a:r>
            <a:r>
              <a:rPr dirty="0" sz="700" spc="-10" b="1">
                <a:solidFill>
                  <a:srgbClr val="010027"/>
                </a:solidFill>
                <a:latin typeface="Calibri"/>
                <a:cs typeface="Calibri"/>
              </a:rPr>
              <a:t>Inventory</a:t>
            </a:r>
            <a:endParaRPr sz="700">
              <a:latin typeface="Calibri"/>
              <a:cs typeface="Calibri"/>
            </a:endParaRPr>
          </a:p>
        </p:txBody>
      </p:sp>
      <p:sp>
        <p:nvSpPr>
          <p:cNvPr id="99" name="object 99" descr=""/>
          <p:cNvSpPr/>
          <p:nvPr/>
        </p:nvSpPr>
        <p:spPr>
          <a:xfrm>
            <a:off x="9861804" y="5013959"/>
            <a:ext cx="791210" cy="212725"/>
          </a:xfrm>
          <a:custGeom>
            <a:avLst/>
            <a:gdLst/>
            <a:ahLst/>
            <a:cxnLst/>
            <a:rect l="l" t="t" r="r" b="b"/>
            <a:pathLst>
              <a:path w="791209" h="212725">
                <a:moveTo>
                  <a:pt x="790955" y="0"/>
                </a:moveTo>
                <a:lnTo>
                  <a:pt x="0" y="71500"/>
                </a:lnTo>
                <a:lnTo>
                  <a:pt x="790955" y="212597"/>
                </a:lnTo>
                <a:lnTo>
                  <a:pt x="790955" y="0"/>
                </a:lnTo>
                <a:close/>
              </a:path>
            </a:pathLst>
          </a:custGeom>
          <a:solidFill>
            <a:srgbClr val="DBDBD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0" name="object 100" descr=""/>
          <p:cNvSpPr txBox="1"/>
          <p:nvPr/>
        </p:nvSpPr>
        <p:spPr>
          <a:xfrm>
            <a:off x="631190" y="1231138"/>
            <a:ext cx="5262245" cy="543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0" marR="5080" indent="-114300">
              <a:lnSpc>
                <a:spcPct val="100000"/>
              </a:lnSpc>
              <a:spcBef>
                <a:spcPts val="100"/>
              </a:spcBef>
              <a:buClr>
                <a:srgbClr val="009999"/>
              </a:buClr>
              <a:buFont typeface="Wingdings"/>
              <a:buChar char=""/>
              <a:tabLst>
                <a:tab pos="127000" algn="l"/>
              </a:tabLst>
            </a:pP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While</a:t>
            </a:r>
            <a:r>
              <a:rPr dirty="0" sz="1050" spc="-3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Europe</a:t>
            </a:r>
            <a:r>
              <a:rPr dirty="0" sz="1050" spc="-3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enjoyed</a:t>
            </a:r>
            <a:r>
              <a:rPr dirty="0" sz="1050" spc="-1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a</a:t>
            </a:r>
            <a:r>
              <a:rPr dirty="0" sz="1050" spc="-3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mild</a:t>
            </a:r>
            <a:r>
              <a:rPr dirty="0" sz="1050" spc="-3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winter,</a:t>
            </a:r>
            <a:r>
              <a:rPr dirty="0" sz="1050" spc="-3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gas</a:t>
            </a:r>
            <a:r>
              <a:rPr dirty="0" sz="1050" spc="-3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prices</a:t>
            </a:r>
            <a:r>
              <a:rPr dirty="0" sz="1050" spc="-3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have</a:t>
            </a:r>
            <a:r>
              <a:rPr dirty="0" sz="1050" spc="-3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soared</a:t>
            </a:r>
            <a:r>
              <a:rPr dirty="0" sz="1050" spc="-2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to</a:t>
            </a:r>
            <a:r>
              <a:rPr dirty="0" sz="1050" spc="-4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all</a:t>
            </a:r>
            <a:r>
              <a:rPr dirty="0" sz="1050" spc="-3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time</a:t>
            </a:r>
            <a:r>
              <a:rPr dirty="0" sz="1050" spc="-4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highs,</a:t>
            </a:r>
            <a:r>
              <a:rPr dirty="0" sz="1050" spc="-2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 spc="-10">
                <a:solidFill>
                  <a:srgbClr val="010027"/>
                </a:solidFill>
                <a:latin typeface="Arial MT"/>
                <a:cs typeface="Arial MT"/>
              </a:rPr>
              <a:t>exposing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how</a:t>
            </a:r>
            <a:r>
              <a:rPr dirty="0" sz="1050" spc="-3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weak</a:t>
            </a:r>
            <a:r>
              <a:rPr dirty="0" sz="1050" spc="-4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Europe's</a:t>
            </a:r>
            <a:r>
              <a:rPr dirty="0" sz="1050" spc="-2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gas</a:t>
            </a:r>
            <a:r>
              <a:rPr dirty="0" sz="1050" spc="-4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infrastructure</a:t>
            </a:r>
            <a:r>
              <a:rPr dirty="0" sz="1050" spc="-4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 spc="-25">
                <a:solidFill>
                  <a:srgbClr val="010027"/>
                </a:solidFill>
                <a:latin typeface="Arial MT"/>
                <a:cs typeface="Arial MT"/>
              </a:rPr>
              <a:t>is</a:t>
            </a:r>
            <a:endParaRPr sz="1050">
              <a:latin typeface="Arial MT"/>
              <a:cs typeface="Arial MT"/>
            </a:endParaRPr>
          </a:p>
          <a:p>
            <a:pPr marL="126364" indent="-113664">
              <a:lnSpc>
                <a:spcPct val="100000"/>
              </a:lnSpc>
              <a:spcBef>
                <a:spcPts val="300"/>
              </a:spcBef>
              <a:buClr>
                <a:srgbClr val="009999"/>
              </a:buClr>
              <a:buFont typeface="Wingdings"/>
              <a:buChar char=""/>
              <a:tabLst>
                <a:tab pos="126364" algn="l"/>
              </a:tabLst>
            </a:pP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This</a:t>
            </a:r>
            <a:r>
              <a:rPr dirty="0" sz="1050" spc="-3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has</a:t>
            </a:r>
            <a:r>
              <a:rPr dirty="0" sz="1050" spc="-3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shown</a:t>
            </a:r>
            <a:r>
              <a:rPr dirty="0" sz="1050" spc="-2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evidence</a:t>
            </a:r>
            <a:r>
              <a:rPr dirty="0" sz="1050" spc="-1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for</a:t>
            </a:r>
            <a:r>
              <a:rPr dirty="0" sz="1050" spc="-4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the</a:t>
            </a:r>
            <a:r>
              <a:rPr dirty="0" sz="1050" spc="-3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need</a:t>
            </a:r>
            <a:r>
              <a:rPr dirty="0" sz="1050" spc="-2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to</a:t>
            </a:r>
            <a:r>
              <a:rPr dirty="0" sz="1050" spc="-3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invest</a:t>
            </a:r>
            <a:r>
              <a:rPr dirty="0" sz="1050" spc="-2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in</a:t>
            </a:r>
            <a:r>
              <a:rPr dirty="0" sz="1050" spc="-3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clean</a:t>
            </a:r>
            <a:r>
              <a:rPr dirty="0" sz="1050" spc="-2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energy</a:t>
            </a:r>
            <a:r>
              <a:rPr dirty="0" sz="1050" spc="-10">
                <a:solidFill>
                  <a:srgbClr val="010027"/>
                </a:solidFill>
                <a:latin typeface="Arial MT"/>
                <a:cs typeface="Arial MT"/>
              </a:rPr>
              <a:t> solutions</a:t>
            </a:r>
            <a:endParaRPr sz="1050">
              <a:latin typeface="Arial MT"/>
              <a:cs typeface="Arial MT"/>
            </a:endParaRPr>
          </a:p>
        </p:txBody>
      </p:sp>
      <p:sp>
        <p:nvSpPr>
          <p:cNvPr id="101" name="object 101" descr=""/>
          <p:cNvSpPr txBox="1"/>
          <p:nvPr/>
        </p:nvSpPr>
        <p:spPr>
          <a:xfrm>
            <a:off x="6286913" y="1808276"/>
            <a:ext cx="153670" cy="467995"/>
          </a:xfrm>
          <a:prstGeom prst="rect">
            <a:avLst/>
          </a:prstGeom>
        </p:spPr>
        <p:txBody>
          <a:bodyPr wrap="square" lIns="0" tIns="1905" rIns="0" bIns="0" rtlCol="0" vert="vert27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In</a:t>
            </a:r>
            <a:r>
              <a:rPr dirty="0" sz="900" spc="-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Bn</a:t>
            </a:r>
            <a:r>
              <a:rPr dirty="0" sz="900" spc="-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 spc="-25" b="1">
                <a:solidFill>
                  <a:srgbClr val="010027"/>
                </a:solidFill>
                <a:latin typeface="Arial"/>
                <a:cs typeface="Arial"/>
              </a:rPr>
              <a:t>m</a:t>
            </a:r>
            <a:r>
              <a:rPr dirty="0" baseline="23148" sz="900" spc="-37" b="1">
                <a:solidFill>
                  <a:srgbClr val="010027"/>
                </a:solidFill>
                <a:latin typeface="Arial"/>
                <a:cs typeface="Arial"/>
              </a:rPr>
              <a:t>3</a:t>
            </a:r>
            <a:endParaRPr baseline="23148" sz="900">
              <a:latin typeface="Arial"/>
              <a:cs typeface="Arial"/>
            </a:endParaRPr>
          </a:p>
        </p:txBody>
      </p:sp>
      <p:sp>
        <p:nvSpPr>
          <p:cNvPr id="102" name="object 102" descr=""/>
          <p:cNvSpPr txBox="1"/>
          <p:nvPr/>
        </p:nvSpPr>
        <p:spPr>
          <a:xfrm>
            <a:off x="741426" y="1877822"/>
            <a:ext cx="4096385" cy="2387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400" b="1">
                <a:solidFill>
                  <a:srgbClr val="010027"/>
                </a:solidFill>
                <a:latin typeface="Arial"/>
                <a:cs typeface="Arial"/>
              </a:rPr>
              <a:t>Europe’s</a:t>
            </a:r>
            <a:r>
              <a:rPr dirty="0" sz="1400" spc="-3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10027"/>
                </a:solidFill>
                <a:latin typeface="Arial"/>
                <a:cs typeface="Arial"/>
              </a:rPr>
              <a:t>energy</a:t>
            </a:r>
            <a:r>
              <a:rPr dirty="0" sz="1400" spc="-4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10027"/>
                </a:solidFill>
                <a:latin typeface="Arial"/>
                <a:cs typeface="Arial"/>
              </a:rPr>
              <a:t>supply</a:t>
            </a:r>
            <a:r>
              <a:rPr dirty="0" sz="1400" spc="-5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10027"/>
                </a:solidFill>
                <a:latin typeface="Arial"/>
                <a:cs typeface="Arial"/>
              </a:rPr>
              <a:t>crunch</a:t>
            </a:r>
            <a:r>
              <a:rPr dirty="0" sz="1400" spc="-4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10027"/>
                </a:solidFill>
                <a:latin typeface="Arial"/>
                <a:cs typeface="Arial"/>
              </a:rPr>
              <a:t>has</a:t>
            </a:r>
            <a:r>
              <a:rPr dirty="0" sz="1400" spc="-4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10027"/>
                </a:solidFill>
                <a:latin typeface="Arial"/>
                <a:cs typeface="Arial"/>
              </a:rPr>
              <a:t>many</a:t>
            </a:r>
            <a:r>
              <a:rPr dirty="0" sz="1400" spc="-4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400" spc="-10" b="1">
                <a:solidFill>
                  <a:srgbClr val="010027"/>
                </a:solidFill>
                <a:latin typeface="Arial"/>
                <a:cs typeface="Arial"/>
              </a:rPr>
              <a:t>facets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103" name="object 103" descr="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656081" y="1860423"/>
            <a:ext cx="57150" cy="305180"/>
          </a:xfrm>
          <a:prstGeom prst="rect">
            <a:avLst/>
          </a:prstGeom>
        </p:spPr>
      </p:pic>
      <p:sp>
        <p:nvSpPr>
          <p:cNvPr id="104" name="object 104" descr=""/>
          <p:cNvSpPr txBox="1"/>
          <p:nvPr/>
        </p:nvSpPr>
        <p:spPr>
          <a:xfrm>
            <a:off x="741426" y="3739896"/>
            <a:ext cx="2466340" cy="2387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400" b="1">
                <a:solidFill>
                  <a:srgbClr val="010027"/>
                </a:solidFill>
                <a:latin typeface="Arial"/>
                <a:cs typeface="Arial"/>
              </a:rPr>
              <a:t>Dutch</a:t>
            </a:r>
            <a:r>
              <a:rPr dirty="0" sz="1400" spc="-2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10027"/>
                </a:solidFill>
                <a:latin typeface="Arial"/>
                <a:cs typeface="Arial"/>
              </a:rPr>
              <a:t>TTF</a:t>
            </a:r>
            <a:r>
              <a:rPr dirty="0" sz="1400" spc="-2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10027"/>
                </a:solidFill>
                <a:latin typeface="Arial"/>
                <a:cs typeface="Arial"/>
              </a:rPr>
              <a:t>at</a:t>
            </a:r>
            <a:r>
              <a:rPr dirty="0" sz="1400" spc="-2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10027"/>
                </a:solidFill>
                <a:latin typeface="Arial"/>
                <a:cs typeface="Arial"/>
              </a:rPr>
              <a:t>all</a:t>
            </a:r>
            <a:r>
              <a:rPr dirty="0" sz="1400" spc="-2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10027"/>
                </a:solidFill>
                <a:latin typeface="Arial"/>
                <a:cs typeface="Arial"/>
              </a:rPr>
              <a:t>time</a:t>
            </a:r>
            <a:r>
              <a:rPr dirty="0" sz="1400" spc="-1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400" spc="-10" b="1">
                <a:solidFill>
                  <a:srgbClr val="010027"/>
                </a:solidFill>
                <a:latin typeface="Arial"/>
                <a:cs typeface="Arial"/>
              </a:rPr>
              <a:t>highs…</a:t>
            </a:r>
            <a:endParaRPr sz="1400">
              <a:latin typeface="Arial"/>
              <a:cs typeface="Arial"/>
            </a:endParaRPr>
          </a:p>
        </p:txBody>
      </p:sp>
      <p:sp>
        <p:nvSpPr>
          <p:cNvPr id="105" name="object 105" descr=""/>
          <p:cNvSpPr txBox="1"/>
          <p:nvPr/>
        </p:nvSpPr>
        <p:spPr>
          <a:xfrm>
            <a:off x="2445511" y="4170172"/>
            <a:ext cx="1108075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00050" marR="5080" indent="-387985">
              <a:lnSpc>
                <a:spcPct val="100000"/>
              </a:lnSpc>
              <a:spcBef>
                <a:spcPts val="100"/>
              </a:spcBef>
            </a:pPr>
            <a:r>
              <a:rPr dirty="0" sz="700" b="1">
                <a:solidFill>
                  <a:srgbClr val="010027"/>
                </a:solidFill>
                <a:latin typeface="Arial"/>
                <a:cs typeface="Arial"/>
              </a:rPr>
              <a:t>LNG</a:t>
            </a:r>
            <a:r>
              <a:rPr dirty="0" sz="700" spc="-1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700" b="1">
                <a:solidFill>
                  <a:srgbClr val="010027"/>
                </a:solidFill>
                <a:latin typeface="Arial"/>
                <a:cs typeface="Arial"/>
              </a:rPr>
              <a:t>Cargos</a:t>
            </a:r>
            <a:r>
              <a:rPr dirty="0" sz="700" spc="-2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700" b="1">
                <a:solidFill>
                  <a:srgbClr val="010027"/>
                </a:solidFill>
                <a:latin typeface="Arial"/>
                <a:cs typeface="Arial"/>
              </a:rPr>
              <a:t>redirected</a:t>
            </a:r>
            <a:r>
              <a:rPr dirty="0" sz="700" spc="-3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700" spc="-25" b="1">
                <a:solidFill>
                  <a:srgbClr val="010027"/>
                </a:solidFill>
                <a:latin typeface="Arial"/>
                <a:cs typeface="Arial"/>
              </a:rPr>
              <a:t>to</a:t>
            </a:r>
            <a:r>
              <a:rPr dirty="0" sz="700" spc="50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700" spc="-10" b="1">
                <a:solidFill>
                  <a:srgbClr val="010027"/>
                </a:solidFill>
                <a:latin typeface="Arial"/>
                <a:cs typeface="Arial"/>
              </a:rPr>
              <a:t>Europe</a:t>
            </a:r>
            <a:endParaRPr sz="700">
              <a:latin typeface="Arial"/>
              <a:cs typeface="Arial"/>
            </a:endParaRPr>
          </a:p>
        </p:txBody>
      </p:sp>
      <p:sp>
        <p:nvSpPr>
          <p:cNvPr id="106" name="object 106" descr=""/>
          <p:cNvSpPr/>
          <p:nvPr/>
        </p:nvSpPr>
        <p:spPr>
          <a:xfrm>
            <a:off x="1110233" y="4925567"/>
            <a:ext cx="1254760" cy="402590"/>
          </a:xfrm>
          <a:custGeom>
            <a:avLst/>
            <a:gdLst/>
            <a:ahLst/>
            <a:cxnLst/>
            <a:rect l="l" t="t" r="r" b="b"/>
            <a:pathLst>
              <a:path w="1254760" h="402589">
                <a:moveTo>
                  <a:pt x="1254252" y="0"/>
                </a:moveTo>
                <a:lnTo>
                  <a:pt x="0" y="0"/>
                </a:lnTo>
                <a:lnTo>
                  <a:pt x="0" y="253745"/>
                </a:lnTo>
                <a:lnTo>
                  <a:pt x="731647" y="253745"/>
                </a:lnTo>
                <a:lnTo>
                  <a:pt x="943102" y="402208"/>
                </a:lnTo>
                <a:lnTo>
                  <a:pt x="1045210" y="253745"/>
                </a:lnTo>
                <a:lnTo>
                  <a:pt x="1254252" y="253745"/>
                </a:lnTo>
                <a:lnTo>
                  <a:pt x="1254252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7" name="object 107" descr=""/>
          <p:cNvSpPr txBox="1"/>
          <p:nvPr/>
        </p:nvSpPr>
        <p:spPr>
          <a:xfrm>
            <a:off x="1208277" y="4930394"/>
            <a:ext cx="1058545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51460" marR="5080" indent="-239395">
              <a:lnSpc>
                <a:spcPct val="100000"/>
              </a:lnSpc>
              <a:spcBef>
                <a:spcPts val="100"/>
              </a:spcBef>
            </a:pPr>
            <a:r>
              <a:rPr dirty="0" sz="700" b="1">
                <a:solidFill>
                  <a:srgbClr val="010027"/>
                </a:solidFill>
                <a:latin typeface="Arial"/>
                <a:cs typeface="Arial"/>
              </a:rPr>
              <a:t>Russia</a:t>
            </a:r>
            <a:r>
              <a:rPr dirty="0" sz="700" spc="-2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700" b="1">
                <a:solidFill>
                  <a:srgbClr val="010027"/>
                </a:solidFill>
                <a:latin typeface="Arial"/>
                <a:cs typeface="Arial"/>
              </a:rPr>
              <a:t>Ukraine</a:t>
            </a:r>
            <a:r>
              <a:rPr dirty="0" sz="700" spc="-2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700" spc="-10" b="1">
                <a:solidFill>
                  <a:srgbClr val="010027"/>
                </a:solidFill>
                <a:latin typeface="Arial"/>
                <a:cs typeface="Arial"/>
              </a:rPr>
              <a:t>tensions</a:t>
            </a:r>
            <a:r>
              <a:rPr dirty="0" sz="700" spc="50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700" b="1">
                <a:solidFill>
                  <a:srgbClr val="010027"/>
                </a:solidFill>
                <a:latin typeface="Arial"/>
                <a:cs typeface="Arial"/>
              </a:rPr>
              <a:t>rock</a:t>
            </a:r>
            <a:r>
              <a:rPr dirty="0" sz="700" spc="-2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700" spc="-10" b="1">
                <a:solidFill>
                  <a:srgbClr val="010027"/>
                </a:solidFill>
                <a:latin typeface="Arial"/>
                <a:cs typeface="Arial"/>
              </a:rPr>
              <a:t>markets</a:t>
            </a:r>
            <a:endParaRPr sz="700">
              <a:latin typeface="Arial"/>
              <a:cs typeface="Arial"/>
            </a:endParaRPr>
          </a:p>
        </p:txBody>
      </p:sp>
      <p:sp>
        <p:nvSpPr>
          <p:cNvPr id="108" name="object 108" descr=""/>
          <p:cNvSpPr/>
          <p:nvPr/>
        </p:nvSpPr>
        <p:spPr>
          <a:xfrm>
            <a:off x="4749546" y="4042409"/>
            <a:ext cx="231140" cy="1843405"/>
          </a:xfrm>
          <a:custGeom>
            <a:avLst/>
            <a:gdLst/>
            <a:ahLst/>
            <a:cxnLst/>
            <a:rect l="l" t="t" r="r" b="b"/>
            <a:pathLst>
              <a:path w="231139" h="1843404">
                <a:moveTo>
                  <a:pt x="0" y="0"/>
                </a:moveTo>
                <a:lnTo>
                  <a:pt x="0" y="1843277"/>
                </a:lnTo>
                <a:lnTo>
                  <a:pt x="230886" y="921638"/>
                </a:lnTo>
                <a:lnTo>
                  <a:pt x="0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9" name="object 109" descr=""/>
          <p:cNvSpPr txBox="1"/>
          <p:nvPr/>
        </p:nvSpPr>
        <p:spPr>
          <a:xfrm>
            <a:off x="2393442" y="4707509"/>
            <a:ext cx="465455" cy="128270"/>
          </a:xfrm>
          <a:prstGeom prst="rect">
            <a:avLst/>
          </a:prstGeom>
          <a:solidFill>
            <a:srgbClr val="009C9B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985"/>
              </a:lnSpc>
            </a:pPr>
            <a:r>
              <a:rPr dirty="0" sz="900" spc="-10" b="1">
                <a:solidFill>
                  <a:srgbClr val="FFFFFF"/>
                </a:solidFill>
                <a:latin typeface="Arial"/>
                <a:cs typeface="Arial"/>
              </a:rPr>
              <a:t>+1,200%</a:t>
            </a:r>
            <a:endParaRPr sz="900">
              <a:latin typeface="Arial"/>
              <a:cs typeface="Arial"/>
            </a:endParaRPr>
          </a:p>
        </p:txBody>
      </p:sp>
      <p:sp>
        <p:nvSpPr>
          <p:cNvPr id="110" name="object 110" descr=""/>
          <p:cNvSpPr txBox="1"/>
          <p:nvPr/>
        </p:nvSpPr>
        <p:spPr>
          <a:xfrm>
            <a:off x="743458" y="6323584"/>
            <a:ext cx="7005320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Source:</a:t>
            </a:r>
            <a:r>
              <a:rPr dirty="0" sz="800" spc="-2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(GIE,</a:t>
            </a:r>
            <a:r>
              <a:rPr dirty="0" sz="800" spc="-2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2022),</a:t>
            </a:r>
            <a:r>
              <a:rPr dirty="0" sz="800" spc="-1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(Global</a:t>
            </a:r>
            <a:r>
              <a:rPr dirty="0" sz="800" spc="-2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Witness,</a:t>
            </a:r>
            <a:r>
              <a:rPr dirty="0" sz="800" spc="-3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2022,</a:t>
            </a:r>
            <a:r>
              <a:rPr dirty="0" sz="800" spc="-1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Statista),</a:t>
            </a:r>
            <a:r>
              <a:rPr dirty="0" sz="800" spc="-2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(McKinsey</a:t>
            </a:r>
            <a:r>
              <a:rPr dirty="0" sz="800" spc="-3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&amp;</a:t>
            </a:r>
            <a:r>
              <a:rPr dirty="0" sz="800" spc="-3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Company,</a:t>
            </a:r>
            <a:r>
              <a:rPr dirty="0" sz="800" spc="-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2022),</a:t>
            </a:r>
            <a:r>
              <a:rPr dirty="0" sz="800" spc="-2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(Bloomberg,</a:t>
            </a:r>
            <a:r>
              <a:rPr dirty="0" sz="800" spc="-1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2023),</a:t>
            </a:r>
            <a:r>
              <a:rPr dirty="0" sz="800" spc="-1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(EuroStat,</a:t>
            </a:r>
            <a:r>
              <a:rPr dirty="0" sz="800" spc="-2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2023),</a:t>
            </a:r>
            <a:r>
              <a:rPr dirty="0" sz="800" spc="-1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(Factset,</a:t>
            </a:r>
            <a:r>
              <a:rPr dirty="0" sz="800" spc="-2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2023),</a:t>
            </a:r>
            <a:r>
              <a:rPr dirty="0" sz="800" spc="-2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(Ember,</a:t>
            </a:r>
            <a:r>
              <a:rPr dirty="0" sz="800" spc="-2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 spc="-10">
                <a:solidFill>
                  <a:srgbClr val="010027"/>
                </a:solidFill>
                <a:latin typeface="Arial MT"/>
                <a:cs typeface="Arial MT"/>
              </a:rPr>
              <a:t>2023)</a:t>
            </a:r>
            <a:endParaRPr sz="800">
              <a:latin typeface="Arial MT"/>
              <a:cs typeface="Arial MT"/>
            </a:endParaRPr>
          </a:p>
        </p:txBody>
      </p:sp>
      <p:grpSp>
        <p:nvGrpSpPr>
          <p:cNvPr id="111" name="object 111" descr=""/>
          <p:cNvGrpSpPr/>
          <p:nvPr/>
        </p:nvGrpSpPr>
        <p:grpSpPr>
          <a:xfrm>
            <a:off x="713231" y="2158745"/>
            <a:ext cx="5005705" cy="1624965"/>
            <a:chOff x="713231" y="2158745"/>
            <a:chExt cx="5005705" cy="1624965"/>
          </a:xfrm>
        </p:grpSpPr>
        <p:pic>
          <p:nvPicPr>
            <p:cNvPr id="112" name="object 112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13231" y="2158745"/>
              <a:ext cx="5005578" cy="996695"/>
            </a:xfrm>
            <a:prstGeom prst="rect">
              <a:avLst/>
            </a:prstGeom>
          </p:spPr>
        </p:pic>
        <p:pic>
          <p:nvPicPr>
            <p:cNvPr id="113" name="object 113" descr="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513076" y="3059429"/>
              <a:ext cx="1405889" cy="7239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1803126" y="6462776"/>
            <a:ext cx="173355" cy="1854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50" spc="-25">
                <a:solidFill>
                  <a:srgbClr val="03234D"/>
                </a:solidFill>
                <a:latin typeface="Tahoma"/>
                <a:cs typeface="Tahoma"/>
              </a:rPr>
              <a:t>19</a:t>
            </a:r>
            <a:endParaRPr sz="1050">
              <a:latin typeface="Tahoma"/>
              <a:cs typeface="Tahoma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122407" y="291889"/>
            <a:ext cx="1434083" cy="238419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39698" y="768858"/>
            <a:ext cx="10917174" cy="19050"/>
          </a:xfrm>
          <a:prstGeom prst="rect">
            <a:avLst/>
          </a:prstGeom>
        </p:spPr>
      </p:pic>
      <p:grpSp>
        <p:nvGrpSpPr>
          <p:cNvPr id="5" name="object 5" descr=""/>
          <p:cNvGrpSpPr/>
          <p:nvPr/>
        </p:nvGrpSpPr>
        <p:grpSpPr>
          <a:xfrm>
            <a:off x="0" y="6496050"/>
            <a:ext cx="12192000" cy="361950"/>
            <a:chOff x="0" y="6496050"/>
            <a:chExt cx="12192000" cy="361950"/>
          </a:xfrm>
        </p:grpSpPr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6694931"/>
              <a:ext cx="12192000" cy="163068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7887" y="6496050"/>
              <a:ext cx="3054858" cy="361949"/>
            </a:xfrm>
            <a:prstGeom prst="rect">
              <a:avLst/>
            </a:prstGeom>
          </p:spPr>
        </p:pic>
      </p:grpSp>
      <p:sp>
        <p:nvSpPr>
          <p:cNvPr id="8" name="object 8" descr=""/>
          <p:cNvSpPr txBox="1"/>
          <p:nvPr/>
        </p:nvSpPr>
        <p:spPr>
          <a:xfrm>
            <a:off x="2601976" y="6504940"/>
            <a:ext cx="569595" cy="293370"/>
          </a:xfrm>
          <a:prstGeom prst="rect">
            <a:avLst/>
          </a:prstGeom>
        </p:spPr>
        <p:txBody>
          <a:bodyPr wrap="square" lIns="0" tIns="65404" rIns="0" bIns="0" rtlCol="0" vert="horz">
            <a:spAutoFit/>
          </a:bodyPr>
          <a:lstStyle/>
          <a:p>
            <a:pPr marL="41910" marR="30480" indent="-3810">
              <a:lnSpc>
                <a:spcPct val="67100"/>
              </a:lnSpc>
              <a:spcBef>
                <a:spcPts val="515"/>
              </a:spcBef>
            </a:pPr>
            <a:r>
              <a:rPr dirty="0" sz="1050" spc="-10" b="1">
                <a:solidFill>
                  <a:srgbClr val="FFFFFF"/>
                </a:solidFill>
                <a:latin typeface="Calibri"/>
                <a:cs typeface="Calibri"/>
              </a:rPr>
              <a:t>Industry </a:t>
            </a:r>
            <a:r>
              <a:rPr dirty="0" baseline="-21164" sz="1575" spc="-315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050" spc="-210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baseline="-21164" sz="1575" spc="-315" b="1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dirty="0" sz="1050" spc="-210" b="1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dirty="0" baseline="-21164" sz="1575" spc="-315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050" spc="-210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baseline="-21164" sz="1575" spc="-315" b="1">
                <a:solidFill>
                  <a:srgbClr val="FFFFFF"/>
                </a:solidFill>
                <a:latin typeface="Calibri"/>
                <a:cs typeface="Calibri"/>
              </a:rPr>
              <a:t>ly</a:t>
            </a:r>
            <a:r>
              <a:rPr dirty="0" sz="1050" spc="-210" b="1">
                <a:solidFill>
                  <a:srgbClr val="FFFFFF"/>
                </a:solidFill>
                <a:latin typeface="Calibri"/>
                <a:cs typeface="Calibri"/>
              </a:rPr>
              <a:t>ly</a:t>
            </a:r>
            <a:r>
              <a:rPr dirty="0" baseline="-21164" sz="1575" spc="-315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sz="1050" spc="-210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baseline="-21164" sz="1575" spc="-315" b="1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dirty="0" sz="1050" spc="-210" b="1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1041653" y="6504940"/>
            <a:ext cx="657860" cy="293370"/>
          </a:xfrm>
          <a:prstGeom prst="rect">
            <a:avLst/>
          </a:prstGeom>
        </p:spPr>
        <p:txBody>
          <a:bodyPr wrap="square" lIns="0" tIns="65404" rIns="0" bIns="0" rtlCol="0" vert="horz">
            <a:spAutoFit/>
          </a:bodyPr>
          <a:lstStyle/>
          <a:p>
            <a:pPr marL="38735" marR="30480" indent="-1270">
              <a:lnSpc>
                <a:spcPct val="67100"/>
              </a:lnSpc>
              <a:spcBef>
                <a:spcPts val="515"/>
              </a:spcBef>
            </a:pPr>
            <a:r>
              <a:rPr dirty="0" sz="1050" spc="-10" b="1">
                <a:solidFill>
                  <a:srgbClr val="FFFFFF"/>
                </a:solidFill>
                <a:latin typeface="Calibri"/>
                <a:cs typeface="Calibri"/>
              </a:rPr>
              <a:t>Executive </a:t>
            </a:r>
            <a:r>
              <a:rPr dirty="0" baseline="-21164" sz="1575" spc="-427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sz="1050" spc="-285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baseline="-21164" sz="1575" spc="-427" b="1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dirty="0" sz="1050" spc="-285" b="1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dirty="0" baseline="-21164" sz="1575" spc="-427" b="1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dirty="0" sz="1050" spc="-285" b="1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dirty="0" baseline="-21164" sz="1575" spc="-427" b="1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dirty="0" sz="1050" spc="-285" b="1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dirty="0" baseline="-21164" sz="1575" spc="-427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050" spc="-285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baseline="-21164" sz="1575" spc="-427" b="1">
                <a:solidFill>
                  <a:srgbClr val="FFFFFF"/>
                </a:solidFill>
                <a:latin typeface="Calibri"/>
                <a:cs typeface="Calibri"/>
              </a:rPr>
              <a:t>ry</a:t>
            </a:r>
            <a:r>
              <a:rPr dirty="0" sz="1050" spc="-285" b="1">
                <a:solidFill>
                  <a:srgbClr val="FFFFFF"/>
                </a:solidFill>
                <a:latin typeface="Calibri"/>
                <a:cs typeface="Calibri"/>
              </a:rPr>
              <a:t>ry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0" name="object 10" descr=""/>
          <p:cNvSpPr/>
          <p:nvPr/>
        </p:nvSpPr>
        <p:spPr>
          <a:xfrm>
            <a:off x="3679697" y="6496050"/>
            <a:ext cx="1624330" cy="361950"/>
          </a:xfrm>
          <a:custGeom>
            <a:avLst/>
            <a:gdLst/>
            <a:ahLst/>
            <a:cxnLst/>
            <a:rect l="l" t="t" r="r" b="b"/>
            <a:pathLst>
              <a:path w="1624329" h="361950">
                <a:moveTo>
                  <a:pt x="1623822" y="0"/>
                </a:moveTo>
                <a:lnTo>
                  <a:pt x="90424" y="0"/>
                </a:lnTo>
                <a:lnTo>
                  <a:pt x="0" y="361949"/>
                </a:lnTo>
                <a:lnTo>
                  <a:pt x="1533271" y="361949"/>
                </a:lnTo>
                <a:lnTo>
                  <a:pt x="1623822" y="0"/>
                </a:lnTo>
                <a:close/>
              </a:path>
            </a:pathLst>
          </a:custGeom>
          <a:solidFill>
            <a:srgbClr val="2C716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 descr=""/>
          <p:cNvSpPr txBox="1"/>
          <p:nvPr/>
        </p:nvSpPr>
        <p:spPr>
          <a:xfrm>
            <a:off x="4158234" y="6504940"/>
            <a:ext cx="637540" cy="293370"/>
          </a:xfrm>
          <a:prstGeom prst="rect">
            <a:avLst/>
          </a:prstGeom>
        </p:spPr>
        <p:txBody>
          <a:bodyPr wrap="square" lIns="0" tIns="65404" rIns="0" bIns="0" rtlCol="0" vert="horz">
            <a:spAutoFit/>
          </a:bodyPr>
          <a:lstStyle/>
          <a:p>
            <a:pPr marL="38100" marR="30480" indent="33655">
              <a:lnSpc>
                <a:spcPct val="67100"/>
              </a:lnSpc>
              <a:spcBef>
                <a:spcPts val="515"/>
              </a:spcBef>
            </a:pPr>
            <a:r>
              <a:rPr dirty="0" sz="1050" spc="-10" b="1">
                <a:solidFill>
                  <a:srgbClr val="FFFFFF"/>
                </a:solidFill>
                <a:latin typeface="Calibri"/>
                <a:cs typeface="Calibri"/>
              </a:rPr>
              <a:t>Company </a:t>
            </a:r>
            <a:r>
              <a:rPr dirty="0" sz="1050" spc="-484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baseline="-21164" sz="1575" spc="-390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sz="1050" spc="-270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baseline="-21164" sz="1575" spc="-390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sz="1050" spc="-300" b="1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baseline="-21164" sz="1575" spc="-382" b="1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sz="1050" spc="-150" b="1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dirty="0" baseline="-21164" sz="1575" spc="-390" b="1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dirty="0" sz="1050" spc="-270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baseline="-21164" sz="1575" spc="-390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sz="1050" spc="-35" b="1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dirty="0" baseline="-21164" sz="1575" spc="-390" b="1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dirty="0" sz="1050" spc="-300" b="1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baseline="-21164" sz="1575" spc="-382" b="1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sz="1050" spc="-565" b="1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r>
              <a:rPr dirty="0" baseline="-21164" sz="1575" spc="-30" b="1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endParaRPr baseline="-21164" sz="1575">
              <a:latin typeface="Calibri"/>
              <a:cs typeface="Calibri"/>
            </a:endParaRPr>
          </a:p>
        </p:txBody>
      </p:sp>
      <p:pic>
        <p:nvPicPr>
          <p:cNvPr id="12" name="object 12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300471" y="6496050"/>
            <a:ext cx="6297930" cy="361949"/>
          </a:xfrm>
          <a:prstGeom prst="rect">
            <a:avLst/>
          </a:prstGeom>
        </p:spPr>
      </p:pic>
      <p:sp>
        <p:nvSpPr>
          <p:cNvPr id="13" name="object 13" descr=""/>
          <p:cNvSpPr txBox="1"/>
          <p:nvPr/>
        </p:nvSpPr>
        <p:spPr>
          <a:xfrm>
            <a:off x="5769102" y="6504940"/>
            <a:ext cx="647700" cy="293370"/>
          </a:xfrm>
          <a:prstGeom prst="rect">
            <a:avLst/>
          </a:prstGeom>
        </p:spPr>
        <p:txBody>
          <a:bodyPr wrap="square" lIns="0" tIns="65404" rIns="0" bIns="0" rtlCol="0" vert="horz">
            <a:spAutoFit/>
          </a:bodyPr>
          <a:lstStyle/>
          <a:p>
            <a:pPr marL="38100" marR="30480" indent="60960">
              <a:lnSpc>
                <a:spcPct val="67100"/>
              </a:lnSpc>
              <a:spcBef>
                <a:spcPts val="515"/>
              </a:spcBef>
            </a:pPr>
            <a:r>
              <a:rPr dirty="0" sz="1050" spc="-10" b="1">
                <a:solidFill>
                  <a:srgbClr val="FFFFFF"/>
                </a:solidFill>
                <a:latin typeface="Calibri"/>
                <a:cs typeface="Calibri"/>
              </a:rPr>
              <a:t>Financial </a:t>
            </a:r>
            <a:r>
              <a:rPr dirty="0" sz="1050" spc="-250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baseline="-21164" sz="1575" spc="-375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sz="1050" spc="-250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baseline="-21164" sz="1575" spc="-375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sz="1050" spc="-250" b="1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baseline="-21164" sz="1575" spc="-375" b="1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sz="1050" spc="-250" b="1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dirty="0" baseline="-21164" sz="1575" spc="-375" b="1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dirty="0" sz="1050" spc="-250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baseline="-21164" sz="1575" spc="-375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sz="1050" spc="-250" b="1">
                <a:solidFill>
                  <a:srgbClr val="FFFFFF"/>
                </a:solidFill>
                <a:latin typeface="Calibri"/>
                <a:cs typeface="Calibri"/>
              </a:rPr>
              <a:t>ie</a:t>
            </a:r>
            <a:r>
              <a:rPr dirty="0" baseline="-21164" sz="1575" spc="-375" b="1">
                <a:solidFill>
                  <a:srgbClr val="FFFFFF"/>
                </a:solidFill>
                <a:latin typeface="Calibri"/>
                <a:cs typeface="Calibri"/>
              </a:rPr>
              <a:t>ie</a:t>
            </a:r>
            <a:r>
              <a:rPr dirty="0" sz="1050" spc="-250" b="1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r>
              <a:rPr dirty="0" baseline="-21164" sz="1575" spc="-375" b="1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endParaRPr baseline="-21164" sz="1575">
              <a:latin typeface="Calibri"/>
              <a:cs typeface="Calibri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7416545" y="6504940"/>
            <a:ext cx="635635" cy="293370"/>
          </a:xfrm>
          <a:prstGeom prst="rect">
            <a:avLst/>
          </a:prstGeom>
        </p:spPr>
        <p:txBody>
          <a:bodyPr wrap="square" lIns="0" tIns="65404" rIns="0" bIns="0" rtlCol="0" vert="horz">
            <a:spAutoFit/>
          </a:bodyPr>
          <a:lstStyle/>
          <a:p>
            <a:pPr marL="39370" marR="30480" indent="-1905">
              <a:lnSpc>
                <a:spcPct val="67100"/>
              </a:lnSpc>
              <a:spcBef>
                <a:spcPts val="515"/>
              </a:spcBef>
            </a:pPr>
            <a:r>
              <a:rPr dirty="0" sz="1050" spc="-10" b="1">
                <a:solidFill>
                  <a:srgbClr val="FFFFFF"/>
                </a:solidFill>
                <a:latin typeface="Calibri"/>
                <a:cs typeface="Calibri"/>
              </a:rPr>
              <a:t>Feasibility </a:t>
            </a:r>
            <a:r>
              <a:rPr dirty="0" sz="1050" spc="-185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baseline="-21164" sz="1575" spc="-277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050" spc="-185" b="1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dirty="0" baseline="-21164" sz="1575" spc="-277" b="1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dirty="0" sz="1050" spc="-185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baseline="-21164" sz="1575" spc="-277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050" spc="-185" b="1">
                <a:solidFill>
                  <a:srgbClr val="FFFFFF"/>
                </a:solidFill>
                <a:latin typeface="Calibri"/>
                <a:cs typeface="Calibri"/>
              </a:rPr>
              <a:t>ly</a:t>
            </a:r>
            <a:r>
              <a:rPr dirty="0" baseline="-21164" sz="1575" spc="-277" b="1">
                <a:solidFill>
                  <a:srgbClr val="FFFFFF"/>
                </a:solidFill>
                <a:latin typeface="Calibri"/>
                <a:cs typeface="Calibri"/>
              </a:rPr>
              <a:t>ly</a:t>
            </a:r>
            <a:r>
              <a:rPr dirty="0" sz="1050" spc="-185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baseline="-21164" sz="1575" spc="-277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sz="1050" spc="-185" b="1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dirty="0" baseline="-21164" sz="1575" spc="-277" b="1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endParaRPr baseline="-21164" sz="1575">
              <a:latin typeface="Calibri"/>
              <a:cs typeface="Calibri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9007347" y="6504940"/>
            <a:ext cx="696595" cy="293370"/>
          </a:xfrm>
          <a:prstGeom prst="rect">
            <a:avLst/>
          </a:prstGeom>
        </p:spPr>
        <p:txBody>
          <a:bodyPr wrap="square" lIns="0" tIns="65404" rIns="0" bIns="0" rtlCol="0" vert="horz">
            <a:spAutoFit/>
          </a:bodyPr>
          <a:lstStyle/>
          <a:p>
            <a:pPr marL="54610" marR="30480" indent="-17145">
              <a:lnSpc>
                <a:spcPct val="67100"/>
              </a:lnSpc>
              <a:spcBef>
                <a:spcPts val="515"/>
              </a:spcBef>
            </a:pPr>
            <a:r>
              <a:rPr dirty="0" sz="1050" spc="-10" b="1">
                <a:solidFill>
                  <a:srgbClr val="FFFFFF"/>
                </a:solidFill>
                <a:latin typeface="Calibri"/>
                <a:cs typeface="Calibri"/>
              </a:rPr>
              <a:t>Alternative </a:t>
            </a:r>
            <a:r>
              <a:rPr dirty="0" sz="1050" spc="-160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baseline="-21164" sz="1575" spc="-240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sz="1050" spc="-160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baseline="-21164" sz="1575" spc="-240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sz="1050" spc="-160" b="1">
                <a:solidFill>
                  <a:srgbClr val="FFFFFF"/>
                </a:solidFill>
                <a:latin typeface="Calibri"/>
                <a:cs typeface="Calibri"/>
              </a:rPr>
              <a:t>lu</a:t>
            </a:r>
            <a:r>
              <a:rPr dirty="0" baseline="-21164" sz="1575" spc="-240" b="1">
                <a:solidFill>
                  <a:srgbClr val="FFFFFF"/>
                </a:solidFill>
                <a:latin typeface="Calibri"/>
                <a:cs typeface="Calibri"/>
              </a:rPr>
              <a:t>lu</a:t>
            </a:r>
            <a:r>
              <a:rPr dirty="0" sz="1050" spc="-160" b="1">
                <a:solidFill>
                  <a:srgbClr val="FFFFFF"/>
                </a:solidFill>
                <a:latin typeface="Calibri"/>
                <a:cs typeface="Calibri"/>
              </a:rPr>
              <a:t>ti</a:t>
            </a:r>
            <a:r>
              <a:rPr dirty="0" baseline="-21164" sz="1575" spc="-240" b="1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dirty="0" sz="1050" spc="-160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baseline="-21164" sz="1575" spc="-240" b="1">
                <a:solidFill>
                  <a:srgbClr val="FFFFFF"/>
                </a:solidFill>
                <a:latin typeface="Calibri"/>
                <a:cs typeface="Calibri"/>
              </a:rPr>
              <a:t>io</a:t>
            </a:r>
            <a:r>
              <a:rPr dirty="0" sz="1050" spc="-160" b="1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dirty="0" baseline="-21164" sz="1575" spc="-240" b="1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endParaRPr baseline="-21164" sz="1575">
              <a:latin typeface="Calibri"/>
              <a:cs typeface="Calibri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10567161" y="6589521"/>
            <a:ext cx="629285" cy="1854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50" spc="-10" b="1">
                <a:solidFill>
                  <a:srgbClr val="FFFFFF"/>
                </a:solidFill>
                <a:latin typeface="Calibri"/>
                <a:cs typeface="Calibri"/>
              </a:rPr>
              <a:t>Conclusion</a:t>
            </a:r>
            <a:endParaRPr sz="1050">
              <a:latin typeface="Calibri"/>
              <a:cs typeface="Calibri"/>
            </a:endParaRPr>
          </a:p>
        </p:txBody>
      </p:sp>
      <p:grpSp>
        <p:nvGrpSpPr>
          <p:cNvPr id="17" name="object 17" descr=""/>
          <p:cNvGrpSpPr/>
          <p:nvPr/>
        </p:nvGrpSpPr>
        <p:grpSpPr>
          <a:xfrm>
            <a:off x="774382" y="2782061"/>
            <a:ext cx="3506470" cy="689610"/>
            <a:chOff x="774382" y="2782061"/>
            <a:chExt cx="3506470" cy="689610"/>
          </a:xfrm>
        </p:grpSpPr>
        <p:sp>
          <p:nvSpPr>
            <p:cNvPr id="18" name="object 18" descr=""/>
            <p:cNvSpPr/>
            <p:nvPr/>
          </p:nvSpPr>
          <p:spPr>
            <a:xfrm>
              <a:off x="947928" y="2782061"/>
              <a:ext cx="3158490" cy="684530"/>
            </a:xfrm>
            <a:custGeom>
              <a:avLst/>
              <a:gdLst/>
              <a:ahLst/>
              <a:cxnLst/>
              <a:rect l="l" t="t" r="r" b="b"/>
              <a:pathLst>
                <a:path w="3158490" h="684529">
                  <a:moveTo>
                    <a:pt x="244602" y="339090"/>
                  </a:moveTo>
                  <a:lnTo>
                    <a:pt x="0" y="339090"/>
                  </a:lnTo>
                  <a:lnTo>
                    <a:pt x="0" y="684276"/>
                  </a:lnTo>
                  <a:lnTo>
                    <a:pt x="244602" y="684276"/>
                  </a:lnTo>
                  <a:lnTo>
                    <a:pt x="244602" y="339090"/>
                  </a:lnTo>
                  <a:close/>
                </a:path>
                <a:path w="3158490" h="684529">
                  <a:moveTo>
                    <a:pt x="826770" y="287274"/>
                  </a:moveTo>
                  <a:lnTo>
                    <a:pt x="582930" y="287274"/>
                  </a:lnTo>
                  <a:lnTo>
                    <a:pt x="582930" y="684276"/>
                  </a:lnTo>
                  <a:lnTo>
                    <a:pt x="826770" y="684276"/>
                  </a:lnTo>
                  <a:lnTo>
                    <a:pt x="826770" y="287274"/>
                  </a:lnTo>
                  <a:close/>
                </a:path>
                <a:path w="3158490" h="684529">
                  <a:moveTo>
                    <a:pt x="1409700" y="241554"/>
                  </a:moveTo>
                  <a:lnTo>
                    <a:pt x="1165860" y="241554"/>
                  </a:lnTo>
                  <a:lnTo>
                    <a:pt x="1165860" y="684276"/>
                  </a:lnTo>
                  <a:lnTo>
                    <a:pt x="1409700" y="684276"/>
                  </a:lnTo>
                  <a:lnTo>
                    <a:pt x="1409700" y="241554"/>
                  </a:lnTo>
                  <a:close/>
                </a:path>
                <a:path w="3158490" h="684529">
                  <a:moveTo>
                    <a:pt x="1992630" y="163068"/>
                  </a:moveTo>
                  <a:lnTo>
                    <a:pt x="1748790" y="163068"/>
                  </a:lnTo>
                  <a:lnTo>
                    <a:pt x="1748790" y="684276"/>
                  </a:lnTo>
                  <a:lnTo>
                    <a:pt x="1992630" y="684276"/>
                  </a:lnTo>
                  <a:lnTo>
                    <a:pt x="1992630" y="163068"/>
                  </a:lnTo>
                  <a:close/>
                </a:path>
                <a:path w="3158490" h="684529">
                  <a:moveTo>
                    <a:pt x="2575560" y="98298"/>
                  </a:moveTo>
                  <a:lnTo>
                    <a:pt x="2331720" y="98298"/>
                  </a:lnTo>
                  <a:lnTo>
                    <a:pt x="2331720" y="684276"/>
                  </a:lnTo>
                  <a:lnTo>
                    <a:pt x="2575560" y="684276"/>
                  </a:lnTo>
                  <a:lnTo>
                    <a:pt x="2575560" y="98298"/>
                  </a:lnTo>
                  <a:close/>
                </a:path>
                <a:path w="3158490" h="684529">
                  <a:moveTo>
                    <a:pt x="3158490" y="0"/>
                  </a:moveTo>
                  <a:lnTo>
                    <a:pt x="2914650" y="0"/>
                  </a:lnTo>
                  <a:lnTo>
                    <a:pt x="2914650" y="684276"/>
                  </a:lnTo>
                  <a:lnTo>
                    <a:pt x="3158490" y="684276"/>
                  </a:lnTo>
                  <a:lnTo>
                    <a:pt x="3158490" y="0"/>
                  </a:lnTo>
                  <a:close/>
                </a:path>
              </a:pathLst>
            </a:custGeom>
            <a:solidFill>
              <a:srgbClr val="03C8A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779144" y="3466718"/>
              <a:ext cx="3496945" cy="0"/>
            </a:xfrm>
            <a:custGeom>
              <a:avLst/>
              <a:gdLst/>
              <a:ahLst/>
              <a:cxnLst/>
              <a:rect l="l" t="t" r="r" b="b"/>
              <a:pathLst>
                <a:path w="3496945" h="0">
                  <a:moveTo>
                    <a:pt x="0" y="0"/>
                  </a:moveTo>
                  <a:lnTo>
                    <a:pt x="3496817" y="0"/>
                  </a:lnTo>
                </a:path>
              </a:pathLst>
            </a:custGeom>
            <a:ln w="9525">
              <a:solidFill>
                <a:srgbClr val="010027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0" name="object 20" descr=""/>
          <p:cNvSpPr txBox="1"/>
          <p:nvPr/>
        </p:nvSpPr>
        <p:spPr>
          <a:xfrm>
            <a:off x="717804" y="3512566"/>
            <a:ext cx="4215765" cy="57594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86690">
              <a:lnSpc>
                <a:spcPts val="1025"/>
              </a:lnSpc>
              <a:spcBef>
                <a:spcPts val="100"/>
              </a:spcBef>
              <a:tabLst>
                <a:tab pos="769620" algn="l"/>
                <a:tab pos="1352550" algn="l"/>
                <a:tab pos="1935480" algn="l"/>
                <a:tab pos="2518410" algn="l"/>
                <a:tab pos="3101340" algn="l"/>
              </a:tabLst>
            </a:pPr>
            <a:r>
              <a:rPr dirty="0" sz="900" spc="-10">
                <a:solidFill>
                  <a:srgbClr val="010027"/>
                </a:solidFill>
                <a:latin typeface="Arial MT"/>
                <a:cs typeface="Arial MT"/>
              </a:rPr>
              <a:t>2020A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	</a:t>
            </a:r>
            <a:r>
              <a:rPr dirty="0" sz="900" spc="-10">
                <a:solidFill>
                  <a:srgbClr val="010027"/>
                </a:solidFill>
                <a:latin typeface="Arial MT"/>
                <a:cs typeface="Arial MT"/>
              </a:rPr>
              <a:t>2021A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	</a:t>
            </a:r>
            <a:r>
              <a:rPr dirty="0" sz="900" spc="-10">
                <a:solidFill>
                  <a:srgbClr val="010027"/>
                </a:solidFill>
                <a:latin typeface="Arial MT"/>
                <a:cs typeface="Arial MT"/>
              </a:rPr>
              <a:t>2022A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	</a:t>
            </a:r>
            <a:r>
              <a:rPr dirty="0" sz="900" spc="-10">
                <a:solidFill>
                  <a:srgbClr val="010027"/>
                </a:solidFill>
                <a:latin typeface="Arial MT"/>
                <a:cs typeface="Arial MT"/>
              </a:rPr>
              <a:t>2023E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	</a:t>
            </a:r>
            <a:r>
              <a:rPr dirty="0" sz="900" spc="-10">
                <a:solidFill>
                  <a:srgbClr val="010027"/>
                </a:solidFill>
                <a:latin typeface="Arial MT"/>
                <a:cs typeface="Arial MT"/>
              </a:rPr>
              <a:t>2024E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	</a:t>
            </a:r>
            <a:r>
              <a:rPr dirty="0" sz="900" spc="-10">
                <a:solidFill>
                  <a:srgbClr val="010027"/>
                </a:solidFill>
                <a:latin typeface="Arial MT"/>
                <a:cs typeface="Arial MT"/>
              </a:rPr>
              <a:t>2024E</a:t>
            </a:r>
            <a:endParaRPr sz="900">
              <a:latin typeface="Arial MT"/>
              <a:cs typeface="Arial MT"/>
            </a:endParaRPr>
          </a:p>
          <a:p>
            <a:pPr marL="12700" marR="5080">
              <a:lnSpc>
                <a:spcPts val="1680"/>
              </a:lnSpc>
            </a:pPr>
            <a:r>
              <a:rPr dirty="0" sz="1400" b="1">
                <a:solidFill>
                  <a:srgbClr val="010027"/>
                </a:solidFill>
                <a:latin typeface="Arial"/>
                <a:cs typeface="Arial"/>
              </a:rPr>
              <a:t>The</a:t>
            </a:r>
            <a:r>
              <a:rPr dirty="0" sz="1400" spc="-3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10027"/>
                </a:solidFill>
                <a:latin typeface="Arial"/>
                <a:cs typeface="Arial"/>
              </a:rPr>
              <a:t>shift</a:t>
            </a:r>
            <a:r>
              <a:rPr dirty="0" sz="1400" spc="-2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10027"/>
                </a:solidFill>
                <a:latin typeface="Arial"/>
                <a:cs typeface="Arial"/>
              </a:rPr>
              <a:t>toward</a:t>
            </a:r>
            <a:r>
              <a:rPr dirty="0" sz="1400" spc="-1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10027"/>
                </a:solidFill>
                <a:latin typeface="Arial"/>
                <a:cs typeface="Arial"/>
              </a:rPr>
              <a:t>a</a:t>
            </a:r>
            <a:r>
              <a:rPr dirty="0" sz="1400" spc="-1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10027"/>
                </a:solidFill>
                <a:latin typeface="Arial"/>
                <a:cs typeface="Arial"/>
              </a:rPr>
              <a:t>tech</a:t>
            </a:r>
            <a:r>
              <a:rPr dirty="0" sz="1400" spc="-2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10027"/>
                </a:solidFill>
                <a:latin typeface="Arial"/>
                <a:cs typeface="Arial"/>
              </a:rPr>
              <a:t>focused</a:t>
            </a:r>
            <a:r>
              <a:rPr dirty="0" sz="1400" spc="-3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10027"/>
                </a:solidFill>
                <a:latin typeface="Arial"/>
                <a:cs typeface="Arial"/>
              </a:rPr>
              <a:t>business</a:t>
            </a:r>
            <a:r>
              <a:rPr dirty="0" sz="1400" spc="-3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400" spc="-10" b="1">
                <a:solidFill>
                  <a:srgbClr val="010027"/>
                </a:solidFill>
                <a:latin typeface="Arial"/>
                <a:cs typeface="Arial"/>
              </a:rPr>
              <a:t>through </a:t>
            </a:r>
            <a:r>
              <a:rPr dirty="0" sz="1400" b="1">
                <a:solidFill>
                  <a:srgbClr val="010027"/>
                </a:solidFill>
                <a:latin typeface="Arial"/>
                <a:cs typeface="Arial"/>
              </a:rPr>
              <a:t>investments</a:t>
            </a:r>
            <a:r>
              <a:rPr dirty="0" sz="1400" spc="-3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10027"/>
                </a:solidFill>
                <a:latin typeface="Arial"/>
                <a:cs typeface="Arial"/>
              </a:rPr>
              <a:t>and</a:t>
            </a:r>
            <a:r>
              <a:rPr dirty="0" sz="1400" spc="-2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400" spc="-10" b="1">
                <a:solidFill>
                  <a:srgbClr val="010027"/>
                </a:solidFill>
                <a:latin typeface="Arial"/>
                <a:cs typeface="Arial"/>
              </a:rPr>
              <a:t>divestments…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21" name="object 21" descr=""/>
          <p:cNvGrpSpPr/>
          <p:nvPr/>
        </p:nvGrpSpPr>
        <p:grpSpPr>
          <a:xfrm>
            <a:off x="1730501" y="4213986"/>
            <a:ext cx="2651760" cy="834390"/>
            <a:chOff x="1730501" y="4213986"/>
            <a:chExt cx="2651760" cy="834390"/>
          </a:xfrm>
        </p:grpSpPr>
        <p:sp>
          <p:nvSpPr>
            <p:cNvPr id="22" name="object 22" descr=""/>
            <p:cNvSpPr/>
            <p:nvPr/>
          </p:nvSpPr>
          <p:spPr>
            <a:xfrm>
              <a:off x="4276725" y="4418456"/>
              <a:ext cx="0" cy="601345"/>
            </a:xfrm>
            <a:custGeom>
              <a:avLst/>
              <a:gdLst/>
              <a:ahLst/>
              <a:cxnLst/>
              <a:rect l="l" t="t" r="r" b="b"/>
              <a:pathLst>
                <a:path w="0" h="601345">
                  <a:moveTo>
                    <a:pt x="0" y="600837"/>
                  </a:moveTo>
                  <a:lnTo>
                    <a:pt x="0" y="0"/>
                  </a:lnTo>
                </a:path>
              </a:pathLst>
            </a:custGeom>
            <a:ln w="57150">
              <a:solidFill>
                <a:srgbClr val="43DAB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3031616" y="4418456"/>
              <a:ext cx="0" cy="601345"/>
            </a:xfrm>
            <a:custGeom>
              <a:avLst/>
              <a:gdLst/>
              <a:ahLst/>
              <a:cxnLst/>
              <a:rect l="l" t="t" r="r" b="b"/>
              <a:pathLst>
                <a:path w="0" h="601345">
                  <a:moveTo>
                    <a:pt x="0" y="600837"/>
                  </a:moveTo>
                  <a:lnTo>
                    <a:pt x="0" y="0"/>
                  </a:lnTo>
                </a:path>
              </a:pathLst>
            </a:custGeom>
            <a:ln w="57150">
              <a:solidFill>
                <a:srgbClr val="78E4C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 descr=""/>
            <p:cNvSpPr/>
            <p:nvPr/>
          </p:nvSpPr>
          <p:spPr>
            <a:xfrm>
              <a:off x="1759076" y="4418456"/>
              <a:ext cx="0" cy="601345"/>
            </a:xfrm>
            <a:custGeom>
              <a:avLst/>
              <a:gdLst/>
              <a:ahLst/>
              <a:cxnLst/>
              <a:rect l="l" t="t" r="r" b="b"/>
              <a:pathLst>
                <a:path w="0" h="601345">
                  <a:moveTo>
                    <a:pt x="0" y="600837"/>
                  </a:moveTo>
                  <a:lnTo>
                    <a:pt x="0" y="0"/>
                  </a:lnTo>
                </a:path>
              </a:pathLst>
            </a:custGeom>
            <a:ln w="57150">
              <a:solidFill>
                <a:srgbClr val="B3F1E6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5" name="object 25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171314" y="4213986"/>
              <a:ext cx="210820" cy="210819"/>
            </a:xfrm>
            <a:prstGeom prst="rect">
              <a:avLst/>
            </a:prstGeom>
          </p:spPr>
        </p:pic>
        <p:pic>
          <p:nvPicPr>
            <p:cNvPr id="26" name="object 26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926206" y="4213986"/>
              <a:ext cx="210819" cy="210819"/>
            </a:xfrm>
            <a:prstGeom prst="rect">
              <a:avLst/>
            </a:prstGeom>
          </p:spPr>
        </p:pic>
      </p:grpSp>
      <p:sp>
        <p:nvSpPr>
          <p:cNvPr id="27" name="object 27" descr=""/>
          <p:cNvSpPr txBox="1"/>
          <p:nvPr/>
        </p:nvSpPr>
        <p:spPr>
          <a:xfrm>
            <a:off x="717804" y="871982"/>
            <a:ext cx="3620770" cy="2387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400" b="1">
                <a:solidFill>
                  <a:srgbClr val="010027"/>
                </a:solidFill>
                <a:latin typeface="Arial"/>
                <a:cs typeface="Arial"/>
              </a:rPr>
              <a:t>Both</a:t>
            </a:r>
            <a:r>
              <a:rPr dirty="0" sz="1400" spc="-1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10027"/>
                </a:solidFill>
                <a:latin typeface="Arial"/>
                <a:cs typeface="Arial"/>
              </a:rPr>
              <a:t>Siemens’</a:t>
            </a:r>
            <a:r>
              <a:rPr dirty="0" sz="1400" spc="-9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10027"/>
                </a:solidFill>
                <a:latin typeface="Arial"/>
                <a:cs typeface="Arial"/>
              </a:rPr>
              <a:t>core</a:t>
            </a:r>
            <a:r>
              <a:rPr dirty="0" sz="1400" spc="-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10027"/>
                </a:solidFill>
                <a:latin typeface="Arial"/>
                <a:cs typeface="Arial"/>
              </a:rPr>
              <a:t>and</a:t>
            </a:r>
            <a:r>
              <a:rPr dirty="0" sz="1400" spc="-2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10027"/>
                </a:solidFill>
                <a:latin typeface="Arial"/>
                <a:cs typeface="Arial"/>
              </a:rPr>
              <a:t>digital</a:t>
            </a:r>
            <a:r>
              <a:rPr dirty="0" sz="1400" spc="-2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400" spc="-10" b="1">
                <a:solidFill>
                  <a:srgbClr val="010027"/>
                </a:solidFill>
                <a:latin typeface="Arial"/>
                <a:cs typeface="Arial"/>
              </a:rPr>
              <a:t>businesses</a:t>
            </a:r>
            <a:endParaRPr sz="1400">
              <a:latin typeface="Arial"/>
              <a:cs typeface="Arial"/>
            </a:endParaRPr>
          </a:p>
        </p:txBody>
      </p:sp>
      <p:sp>
        <p:nvSpPr>
          <p:cNvPr id="28" name="object 28" descr=""/>
          <p:cNvSpPr txBox="1"/>
          <p:nvPr/>
        </p:nvSpPr>
        <p:spPr>
          <a:xfrm>
            <a:off x="717804" y="1085341"/>
            <a:ext cx="1847214" cy="2387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400" b="1">
                <a:solidFill>
                  <a:srgbClr val="010027"/>
                </a:solidFill>
                <a:latin typeface="Arial"/>
                <a:cs typeface="Arial"/>
              </a:rPr>
              <a:t>reinforce</a:t>
            </a:r>
            <a:r>
              <a:rPr dirty="0" sz="1400" spc="-5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10027"/>
                </a:solidFill>
                <a:latin typeface="Arial"/>
                <a:cs typeface="Arial"/>
              </a:rPr>
              <a:t>one</a:t>
            </a:r>
            <a:r>
              <a:rPr dirty="0" sz="1400" spc="-3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400" spc="-10" b="1">
                <a:solidFill>
                  <a:srgbClr val="010027"/>
                </a:solidFill>
                <a:latin typeface="Arial"/>
                <a:cs typeface="Arial"/>
              </a:rPr>
              <a:t>another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29" name="object 29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7467600" y="949071"/>
            <a:ext cx="57150" cy="305180"/>
          </a:xfrm>
          <a:prstGeom prst="rect">
            <a:avLst/>
          </a:prstGeom>
        </p:spPr>
      </p:pic>
      <p:pic>
        <p:nvPicPr>
          <p:cNvPr id="30" name="object 30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643127" y="949071"/>
            <a:ext cx="57150" cy="305180"/>
          </a:xfrm>
          <a:prstGeom prst="rect">
            <a:avLst/>
          </a:prstGeom>
        </p:spPr>
      </p:pic>
      <p:pic>
        <p:nvPicPr>
          <p:cNvPr id="31" name="object 31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6373367" y="3696080"/>
            <a:ext cx="57150" cy="305181"/>
          </a:xfrm>
          <a:prstGeom prst="rect">
            <a:avLst/>
          </a:prstGeom>
        </p:spPr>
      </p:pic>
      <p:pic>
        <p:nvPicPr>
          <p:cNvPr id="32" name="object 32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643127" y="3696080"/>
            <a:ext cx="57150" cy="305181"/>
          </a:xfrm>
          <a:prstGeom prst="rect">
            <a:avLst/>
          </a:prstGeom>
        </p:spPr>
      </p:pic>
      <p:sp>
        <p:nvSpPr>
          <p:cNvPr id="33" name="object 33" descr=""/>
          <p:cNvSpPr txBox="1"/>
          <p:nvPr/>
        </p:nvSpPr>
        <p:spPr>
          <a:xfrm>
            <a:off x="631190" y="519429"/>
            <a:ext cx="557847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010027"/>
                </a:solidFill>
                <a:latin typeface="Arial MT"/>
                <a:cs typeface="Arial MT"/>
              </a:rPr>
              <a:t>Emphasis</a:t>
            </a:r>
            <a:r>
              <a:rPr dirty="0" sz="1200" spc="-4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010027"/>
                </a:solidFill>
                <a:latin typeface="Arial MT"/>
                <a:cs typeface="Arial MT"/>
              </a:rPr>
              <a:t>on</a:t>
            </a:r>
            <a:r>
              <a:rPr dirty="0" sz="1200" spc="-3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010027"/>
                </a:solidFill>
                <a:latin typeface="Arial MT"/>
                <a:cs typeface="Arial MT"/>
              </a:rPr>
              <a:t>building</a:t>
            </a:r>
            <a:r>
              <a:rPr dirty="0" sz="1200" spc="-4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010027"/>
                </a:solidFill>
                <a:latin typeface="Arial MT"/>
                <a:cs typeface="Arial MT"/>
              </a:rPr>
              <a:t>a</a:t>
            </a:r>
            <a:r>
              <a:rPr dirty="0" sz="1200" spc="-3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010027"/>
                </a:solidFill>
                <a:latin typeface="Arial MT"/>
                <a:cs typeface="Arial MT"/>
              </a:rPr>
              <a:t>focused</a:t>
            </a:r>
            <a:r>
              <a:rPr dirty="0" sz="1200" spc="-4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010027"/>
                </a:solidFill>
                <a:latin typeface="Arial MT"/>
                <a:cs typeface="Arial MT"/>
              </a:rPr>
              <a:t>company,</a:t>
            </a:r>
            <a:r>
              <a:rPr dirty="0" sz="1200" spc="-3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010027"/>
                </a:solidFill>
                <a:latin typeface="Arial MT"/>
                <a:cs typeface="Arial MT"/>
              </a:rPr>
              <a:t>centered</a:t>
            </a:r>
            <a:r>
              <a:rPr dirty="0" sz="1200" spc="-5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010027"/>
                </a:solidFill>
                <a:latin typeface="Arial MT"/>
                <a:cs typeface="Arial MT"/>
              </a:rPr>
              <a:t>around</a:t>
            </a:r>
            <a:r>
              <a:rPr dirty="0" sz="1200" spc="-4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010027"/>
                </a:solidFill>
                <a:latin typeface="Arial MT"/>
                <a:cs typeface="Arial MT"/>
              </a:rPr>
              <a:t>automation</a:t>
            </a:r>
            <a:r>
              <a:rPr dirty="0" sz="1200" spc="-3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010027"/>
                </a:solidFill>
                <a:latin typeface="Arial MT"/>
                <a:cs typeface="Arial MT"/>
              </a:rPr>
              <a:t>technology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34" name="object 34"/>
          <p:cNvSpPr txBox="1">
            <a:spLocks noGrp="1"/>
          </p:cNvSpPr>
          <p:nvPr>
            <p:ph type="title"/>
          </p:nvPr>
        </p:nvSpPr>
        <p:spPr>
          <a:xfrm>
            <a:off x="624077" y="211836"/>
            <a:ext cx="3451225" cy="3302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10">
                <a:solidFill>
                  <a:srgbClr val="009999"/>
                </a:solidFill>
              </a:rPr>
              <a:t>Siemens’</a:t>
            </a:r>
            <a:r>
              <a:rPr dirty="0" spc="-130">
                <a:solidFill>
                  <a:srgbClr val="009999"/>
                </a:solidFill>
              </a:rPr>
              <a:t> </a:t>
            </a:r>
            <a:r>
              <a:rPr dirty="0">
                <a:solidFill>
                  <a:srgbClr val="009999"/>
                </a:solidFill>
              </a:rPr>
              <a:t>Strategic</a:t>
            </a:r>
            <a:r>
              <a:rPr dirty="0" spc="-45">
                <a:solidFill>
                  <a:srgbClr val="009999"/>
                </a:solidFill>
              </a:rPr>
              <a:t> </a:t>
            </a:r>
            <a:r>
              <a:rPr dirty="0" spc="-10">
                <a:solidFill>
                  <a:srgbClr val="009999"/>
                </a:solidFill>
              </a:rPr>
              <a:t>Direction</a:t>
            </a:r>
          </a:p>
        </p:txBody>
      </p:sp>
      <p:sp>
        <p:nvSpPr>
          <p:cNvPr id="35" name="object 35" descr=""/>
          <p:cNvSpPr/>
          <p:nvPr/>
        </p:nvSpPr>
        <p:spPr>
          <a:xfrm>
            <a:off x="6141720" y="4083558"/>
            <a:ext cx="231140" cy="1843405"/>
          </a:xfrm>
          <a:custGeom>
            <a:avLst/>
            <a:gdLst/>
            <a:ahLst/>
            <a:cxnLst/>
            <a:rect l="l" t="t" r="r" b="b"/>
            <a:pathLst>
              <a:path w="231139" h="1843404">
                <a:moveTo>
                  <a:pt x="0" y="0"/>
                </a:moveTo>
                <a:lnTo>
                  <a:pt x="0" y="1843278"/>
                </a:lnTo>
                <a:lnTo>
                  <a:pt x="230885" y="921639"/>
                </a:lnTo>
                <a:lnTo>
                  <a:pt x="0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6" name="object 36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6661404" y="4265676"/>
            <a:ext cx="1166622" cy="1044702"/>
          </a:xfrm>
          <a:prstGeom prst="rect">
            <a:avLst/>
          </a:prstGeom>
        </p:spPr>
      </p:pic>
      <p:sp>
        <p:nvSpPr>
          <p:cNvPr id="37" name="object 37" descr=""/>
          <p:cNvSpPr txBox="1"/>
          <p:nvPr/>
        </p:nvSpPr>
        <p:spPr>
          <a:xfrm>
            <a:off x="6480809" y="3733749"/>
            <a:ext cx="4950460" cy="47688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14655" marR="5080" indent="-402590">
              <a:lnSpc>
                <a:spcPct val="105700"/>
              </a:lnSpc>
              <a:spcBef>
                <a:spcPts val="100"/>
              </a:spcBef>
              <a:tabLst>
                <a:tab pos="1406525" algn="l"/>
                <a:tab pos="2920365" algn="l"/>
                <a:tab pos="4028440" algn="l"/>
              </a:tabLst>
            </a:pPr>
            <a:r>
              <a:rPr dirty="0" sz="1400" b="1">
                <a:solidFill>
                  <a:srgbClr val="010027"/>
                </a:solidFill>
                <a:latin typeface="Arial"/>
                <a:cs typeface="Arial"/>
              </a:rPr>
              <a:t>…which</a:t>
            </a:r>
            <a:r>
              <a:rPr dirty="0" sz="1400" spc="-3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10027"/>
                </a:solidFill>
                <a:latin typeface="Arial"/>
                <a:cs typeface="Arial"/>
              </a:rPr>
              <a:t>plays</a:t>
            </a:r>
            <a:r>
              <a:rPr dirty="0" sz="1400" spc="-2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10027"/>
                </a:solidFill>
                <a:latin typeface="Arial"/>
                <a:cs typeface="Arial"/>
              </a:rPr>
              <a:t>directly</a:t>
            </a:r>
            <a:r>
              <a:rPr dirty="0" sz="1400" spc="-3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10027"/>
                </a:solidFill>
                <a:latin typeface="Arial"/>
                <a:cs typeface="Arial"/>
              </a:rPr>
              <a:t>into</a:t>
            </a:r>
            <a:r>
              <a:rPr dirty="0" sz="1400" spc="-3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10027"/>
                </a:solidFill>
                <a:latin typeface="Arial"/>
                <a:cs typeface="Arial"/>
              </a:rPr>
              <a:t>Siemens’</a:t>
            </a:r>
            <a:r>
              <a:rPr dirty="0" sz="1400" spc="-9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10027"/>
                </a:solidFill>
                <a:latin typeface="Arial"/>
                <a:cs typeface="Arial"/>
              </a:rPr>
              <a:t>digital</a:t>
            </a:r>
            <a:r>
              <a:rPr dirty="0" sz="1400" spc="-3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400" spc="-10" b="1">
                <a:solidFill>
                  <a:srgbClr val="010027"/>
                </a:solidFill>
                <a:latin typeface="Arial"/>
                <a:cs typeface="Arial"/>
              </a:rPr>
              <a:t>transformation </a:t>
            </a:r>
            <a:r>
              <a:rPr dirty="0" sz="1400" spc="-10" b="1">
                <a:solidFill>
                  <a:srgbClr val="009999"/>
                </a:solidFill>
                <a:latin typeface="Arial"/>
                <a:cs typeface="Arial"/>
              </a:rPr>
              <a:t>Industry</a:t>
            </a:r>
            <a:r>
              <a:rPr dirty="0" sz="1400" b="1">
                <a:solidFill>
                  <a:srgbClr val="009999"/>
                </a:solidFill>
                <a:latin typeface="Arial"/>
                <a:cs typeface="Arial"/>
              </a:rPr>
              <a:t>	</a:t>
            </a:r>
            <a:r>
              <a:rPr dirty="0" sz="1400" spc="-10" b="1">
                <a:solidFill>
                  <a:srgbClr val="00C2B0"/>
                </a:solidFill>
                <a:latin typeface="Arial"/>
                <a:cs typeface="Arial"/>
              </a:rPr>
              <a:t>Infrastructure</a:t>
            </a:r>
            <a:r>
              <a:rPr dirty="0" sz="1400" b="1">
                <a:solidFill>
                  <a:srgbClr val="00C2B0"/>
                </a:solidFill>
                <a:latin typeface="Arial"/>
                <a:cs typeface="Arial"/>
              </a:rPr>
              <a:t>	</a:t>
            </a:r>
            <a:r>
              <a:rPr dirty="0" sz="1400" spc="-10" b="1">
                <a:solidFill>
                  <a:srgbClr val="00CE9D"/>
                </a:solidFill>
                <a:latin typeface="Arial"/>
                <a:cs typeface="Arial"/>
              </a:rPr>
              <a:t>Mobility</a:t>
            </a:r>
            <a:r>
              <a:rPr dirty="0" sz="1400" b="1">
                <a:solidFill>
                  <a:srgbClr val="00CE9D"/>
                </a:solidFill>
                <a:latin typeface="Arial"/>
                <a:cs typeface="Arial"/>
              </a:rPr>
              <a:t>	</a:t>
            </a:r>
            <a:r>
              <a:rPr dirty="0" sz="1400" spc="-10" b="1">
                <a:solidFill>
                  <a:srgbClr val="555555"/>
                </a:solidFill>
                <a:latin typeface="Arial"/>
                <a:cs typeface="Arial"/>
              </a:rPr>
              <a:t>Healthcare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38" name="object 38" descr=""/>
          <p:cNvGrpSpPr/>
          <p:nvPr/>
        </p:nvGrpSpPr>
        <p:grpSpPr>
          <a:xfrm>
            <a:off x="7910321" y="4221479"/>
            <a:ext cx="1184910" cy="1287780"/>
            <a:chOff x="7910321" y="4221479"/>
            <a:chExt cx="1184910" cy="1287780"/>
          </a:xfrm>
        </p:grpSpPr>
        <p:pic>
          <p:nvPicPr>
            <p:cNvPr id="39" name="object 39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910321" y="4260341"/>
              <a:ext cx="1170431" cy="1056132"/>
            </a:xfrm>
            <a:prstGeom prst="rect">
              <a:avLst/>
            </a:prstGeom>
          </p:spPr>
        </p:pic>
        <p:sp>
          <p:nvSpPr>
            <p:cNvPr id="40" name="object 40" descr=""/>
            <p:cNvSpPr/>
            <p:nvPr/>
          </p:nvSpPr>
          <p:spPr>
            <a:xfrm>
              <a:off x="9080753" y="4221479"/>
              <a:ext cx="0" cy="1287780"/>
            </a:xfrm>
            <a:custGeom>
              <a:avLst/>
              <a:gdLst/>
              <a:ahLst/>
              <a:cxnLst/>
              <a:rect l="l" t="t" r="r" b="b"/>
              <a:pathLst>
                <a:path w="0" h="1287779">
                  <a:moveTo>
                    <a:pt x="0" y="0"/>
                  </a:moveTo>
                  <a:lnTo>
                    <a:pt x="0" y="1287780"/>
                  </a:lnTo>
                </a:path>
              </a:pathLst>
            </a:custGeom>
            <a:ln w="285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41" name="object 41" descr=""/>
          <p:cNvGrpSpPr/>
          <p:nvPr/>
        </p:nvGrpSpPr>
        <p:grpSpPr>
          <a:xfrm>
            <a:off x="9163050" y="4267200"/>
            <a:ext cx="1169670" cy="1287780"/>
            <a:chOff x="9163050" y="4267200"/>
            <a:chExt cx="1169670" cy="1287780"/>
          </a:xfrm>
        </p:grpSpPr>
        <p:pic>
          <p:nvPicPr>
            <p:cNvPr id="42" name="object 42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163050" y="4267200"/>
              <a:ext cx="1155192" cy="1042416"/>
            </a:xfrm>
            <a:prstGeom prst="rect">
              <a:avLst/>
            </a:prstGeom>
          </p:spPr>
        </p:pic>
        <p:sp>
          <p:nvSpPr>
            <p:cNvPr id="43" name="object 43" descr=""/>
            <p:cNvSpPr/>
            <p:nvPr/>
          </p:nvSpPr>
          <p:spPr>
            <a:xfrm>
              <a:off x="10318241" y="4267200"/>
              <a:ext cx="0" cy="1287780"/>
            </a:xfrm>
            <a:custGeom>
              <a:avLst/>
              <a:gdLst/>
              <a:ahLst/>
              <a:cxnLst/>
              <a:rect l="l" t="t" r="r" b="b"/>
              <a:pathLst>
                <a:path w="0" h="1287779">
                  <a:moveTo>
                    <a:pt x="0" y="0"/>
                  </a:moveTo>
                  <a:lnTo>
                    <a:pt x="0" y="1287780"/>
                  </a:lnTo>
                </a:path>
              </a:pathLst>
            </a:custGeom>
            <a:ln w="285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44" name="object 44" descr=""/>
          <p:cNvGrpSpPr/>
          <p:nvPr/>
        </p:nvGrpSpPr>
        <p:grpSpPr>
          <a:xfrm>
            <a:off x="10400538" y="4267200"/>
            <a:ext cx="1173480" cy="1287780"/>
            <a:chOff x="10400538" y="4267200"/>
            <a:chExt cx="1173480" cy="1287780"/>
          </a:xfrm>
        </p:grpSpPr>
        <p:pic>
          <p:nvPicPr>
            <p:cNvPr id="45" name="object 45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400538" y="4267200"/>
              <a:ext cx="1159002" cy="1042416"/>
            </a:xfrm>
            <a:prstGeom prst="rect">
              <a:avLst/>
            </a:prstGeom>
          </p:spPr>
        </p:pic>
        <p:sp>
          <p:nvSpPr>
            <p:cNvPr id="46" name="object 46" descr=""/>
            <p:cNvSpPr/>
            <p:nvPr/>
          </p:nvSpPr>
          <p:spPr>
            <a:xfrm>
              <a:off x="11559540" y="4267200"/>
              <a:ext cx="0" cy="1287780"/>
            </a:xfrm>
            <a:custGeom>
              <a:avLst/>
              <a:gdLst/>
              <a:ahLst/>
              <a:cxnLst/>
              <a:rect l="l" t="t" r="r" b="b"/>
              <a:pathLst>
                <a:path w="0" h="1287779">
                  <a:moveTo>
                    <a:pt x="0" y="0"/>
                  </a:moveTo>
                  <a:lnTo>
                    <a:pt x="0" y="1287780"/>
                  </a:lnTo>
                </a:path>
              </a:pathLst>
            </a:custGeom>
            <a:ln w="285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7" name="object 47" descr=""/>
          <p:cNvSpPr txBox="1"/>
          <p:nvPr/>
        </p:nvSpPr>
        <p:spPr>
          <a:xfrm>
            <a:off x="6740652" y="5360161"/>
            <a:ext cx="958850" cy="8483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900" b="1">
                <a:solidFill>
                  <a:srgbClr val="010027"/>
                </a:solidFill>
                <a:latin typeface="Arial"/>
                <a:cs typeface="Arial"/>
              </a:rPr>
              <a:t>of</a:t>
            </a:r>
            <a:r>
              <a:rPr dirty="0" sz="900" spc="-10" b="1">
                <a:solidFill>
                  <a:srgbClr val="010027"/>
                </a:solidFill>
                <a:latin typeface="Arial"/>
                <a:cs typeface="Arial"/>
              </a:rPr>
              <a:t> manufacturing </a:t>
            </a:r>
            <a:r>
              <a:rPr dirty="0" sz="900" b="1">
                <a:solidFill>
                  <a:srgbClr val="010027"/>
                </a:solidFill>
                <a:latin typeface="Arial"/>
                <a:cs typeface="Arial"/>
              </a:rPr>
              <a:t>tasks</a:t>
            </a:r>
            <a:r>
              <a:rPr dirty="0" sz="900" spc="-2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can</a:t>
            </a:r>
            <a:r>
              <a:rPr dirty="0" sz="900" spc="-1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900" spc="-25">
                <a:solidFill>
                  <a:srgbClr val="010027"/>
                </a:solidFill>
                <a:latin typeface="Arial MT"/>
                <a:cs typeface="Arial MT"/>
              </a:rPr>
              <a:t>be </a:t>
            </a:r>
            <a:r>
              <a:rPr dirty="0" sz="900" spc="-10">
                <a:solidFill>
                  <a:srgbClr val="010027"/>
                </a:solidFill>
                <a:latin typeface="Arial MT"/>
                <a:cs typeface="Arial MT"/>
              </a:rPr>
              <a:t>automated, improving productivity, 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quality,</a:t>
            </a:r>
            <a:r>
              <a:rPr dirty="0" sz="900" spc="-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and</a:t>
            </a:r>
            <a:r>
              <a:rPr dirty="0" sz="900" spc="-2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900" spc="-10">
                <a:solidFill>
                  <a:srgbClr val="010027"/>
                </a:solidFill>
                <a:latin typeface="Arial MT"/>
                <a:cs typeface="Arial MT"/>
              </a:rPr>
              <a:t>safety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48" name="object 48" descr=""/>
          <p:cNvSpPr txBox="1"/>
          <p:nvPr/>
        </p:nvSpPr>
        <p:spPr>
          <a:xfrm>
            <a:off x="7989569" y="5360161"/>
            <a:ext cx="946150" cy="98551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900" b="1">
                <a:solidFill>
                  <a:srgbClr val="010027"/>
                </a:solidFill>
                <a:latin typeface="Arial"/>
                <a:cs typeface="Arial"/>
              </a:rPr>
              <a:t>of</a:t>
            </a:r>
            <a:r>
              <a:rPr dirty="0" sz="900" spc="-3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900" b="1">
                <a:solidFill>
                  <a:srgbClr val="010027"/>
                </a:solidFill>
                <a:latin typeface="Arial"/>
                <a:cs typeface="Arial"/>
              </a:rPr>
              <a:t>lifecycle</a:t>
            </a:r>
            <a:r>
              <a:rPr dirty="0" sz="900" spc="-20" b="1">
                <a:solidFill>
                  <a:srgbClr val="010027"/>
                </a:solidFill>
                <a:latin typeface="Arial"/>
                <a:cs typeface="Arial"/>
              </a:rPr>
              <a:t> costs 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can</a:t>
            </a:r>
            <a:r>
              <a:rPr dirty="0" sz="900" spc="-2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arise</a:t>
            </a:r>
            <a:r>
              <a:rPr dirty="0" sz="900" spc="-1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900" spc="-20">
                <a:solidFill>
                  <a:srgbClr val="010027"/>
                </a:solidFill>
                <a:latin typeface="Arial MT"/>
                <a:cs typeface="Arial MT"/>
              </a:rPr>
              <a:t>from 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operations.</a:t>
            </a:r>
            <a:r>
              <a:rPr dirty="0" sz="900" spc="-5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900" spc="-10">
                <a:solidFill>
                  <a:srgbClr val="010027"/>
                </a:solidFill>
                <a:latin typeface="Arial MT"/>
                <a:cs typeface="Arial MT"/>
              </a:rPr>
              <a:t>Digital 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technologies</a:t>
            </a:r>
            <a:r>
              <a:rPr dirty="0" sz="900" spc="-4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900" spc="-25">
                <a:solidFill>
                  <a:srgbClr val="010027"/>
                </a:solidFill>
                <a:latin typeface="Arial MT"/>
                <a:cs typeface="Arial MT"/>
              </a:rPr>
              <a:t>can 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unlock</a:t>
            </a:r>
            <a:r>
              <a:rPr dirty="0" sz="900" spc="-1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900" spc="-10">
                <a:solidFill>
                  <a:srgbClr val="010027"/>
                </a:solidFill>
                <a:latin typeface="Arial MT"/>
                <a:cs typeface="Arial MT"/>
              </a:rPr>
              <a:t>savings 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potential</a:t>
            </a:r>
            <a:r>
              <a:rPr dirty="0" sz="900" spc="-2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of</a:t>
            </a:r>
            <a:r>
              <a:rPr dirty="0" sz="900" spc="-1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up</a:t>
            </a:r>
            <a:r>
              <a:rPr dirty="0" sz="900" spc="-1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900" spc="-25">
                <a:solidFill>
                  <a:srgbClr val="010027"/>
                </a:solidFill>
                <a:latin typeface="Arial MT"/>
                <a:cs typeface="Arial MT"/>
              </a:rPr>
              <a:t>to 20%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49" name="object 49" descr=""/>
          <p:cNvSpPr txBox="1"/>
          <p:nvPr/>
        </p:nvSpPr>
        <p:spPr>
          <a:xfrm>
            <a:off x="9242297" y="5360161"/>
            <a:ext cx="996950" cy="98551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900" b="1">
                <a:solidFill>
                  <a:srgbClr val="010027"/>
                </a:solidFill>
                <a:latin typeface="Arial"/>
                <a:cs typeface="Arial"/>
              </a:rPr>
              <a:t>potential</a:t>
            </a:r>
            <a:r>
              <a:rPr dirty="0" sz="900" spc="-2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900" spc="-10" b="1">
                <a:solidFill>
                  <a:srgbClr val="010027"/>
                </a:solidFill>
                <a:latin typeface="Arial"/>
                <a:cs typeface="Arial"/>
              </a:rPr>
              <a:t>increase 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in</a:t>
            </a:r>
            <a:r>
              <a:rPr dirty="0" sz="900" spc="-10">
                <a:solidFill>
                  <a:srgbClr val="010027"/>
                </a:solidFill>
                <a:latin typeface="Arial MT"/>
                <a:cs typeface="Arial MT"/>
              </a:rPr>
              <a:t> transport 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capacity</a:t>
            </a:r>
            <a:r>
              <a:rPr dirty="0" sz="900" spc="-2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900" spc="-10">
                <a:solidFill>
                  <a:srgbClr val="010027"/>
                </a:solidFill>
                <a:latin typeface="Arial MT"/>
                <a:cs typeface="Arial MT"/>
              </a:rPr>
              <a:t>through 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digital</a:t>
            </a:r>
            <a:r>
              <a:rPr dirty="0" sz="900" spc="-3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900" spc="-10">
                <a:solidFill>
                  <a:srgbClr val="010027"/>
                </a:solidFill>
                <a:latin typeface="Arial MT"/>
                <a:cs typeface="Arial MT"/>
              </a:rPr>
              <a:t>signaling 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technology</a:t>
            </a:r>
            <a:r>
              <a:rPr dirty="0" sz="900" spc="-3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900" spc="-10">
                <a:solidFill>
                  <a:srgbClr val="010027"/>
                </a:solidFill>
                <a:latin typeface="Arial MT"/>
                <a:cs typeface="Arial MT"/>
              </a:rPr>
              <a:t>without 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building</a:t>
            </a:r>
            <a:r>
              <a:rPr dirty="0" sz="900" spc="-2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900" spc="-10">
                <a:solidFill>
                  <a:srgbClr val="010027"/>
                </a:solidFill>
                <a:latin typeface="Arial MT"/>
                <a:cs typeface="Arial MT"/>
              </a:rPr>
              <a:t>additional infrastructure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50" name="object 50" descr=""/>
          <p:cNvSpPr txBox="1"/>
          <p:nvPr/>
        </p:nvSpPr>
        <p:spPr>
          <a:xfrm>
            <a:off x="10479785" y="5360161"/>
            <a:ext cx="952500" cy="711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900" b="1">
                <a:solidFill>
                  <a:srgbClr val="010027"/>
                </a:solidFill>
                <a:latin typeface="Arial"/>
                <a:cs typeface="Arial"/>
              </a:rPr>
              <a:t>of</a:t>
            </a:r>
            <a:r>
              <a:rPr dirty="0" sz="900" spc="2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900" spc="-10" b="1">
                <a:solidFill>
                  <a:srgbClr val="010027"/>
                </a:solidFill>
                <a:latin typeface="Arial"/>
                <a:cs typeface="Arial"/>
              </a:rPr>
              <a:t>stroke-related </a:t>
            </a:r>
            <a:r>
              <a:rPr dirty="0" sz="900" b="1">
                <a:solidFill>
                  <a:srgbClr val="010027"/>
                </a:solidFill>
                <a:latin typeface="Arial"/>
                <a:cs typeface="Arial"/>
              </a:rPr>
              <a:t>costs</a:t>
            </a:r>
            <a:r>
              <a:rPr dirty="0" sz="900" spc="-2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could</a:t>
            </a:r>
            <a:r>
              <a:rPr dirty="0" sz="900" spc="-2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900" spc="-25">
                <a:solidFill>
                  <a:srgbClr val="010027"/>
                </a:solidFill>
                <a:latin typeface="Arial MT"/>
                <a:cs typeface="Arial MT"/>
              </a:rPr>
              <a:t>be 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reduced</a:t>
            </a:r>
            <a:r>
              <a:rPr dirty="0" sz="900" spc="-1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by</a:t>
            </a:r>
            <a:r>
              <a:rPr dirty="0" sz="900" spc="-1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AI</a:t>
            </a:r>
            <a:r>
              <a:rPr dirty="0" sz="900" spc="-1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900" spc="-25">
                <a:solidFill>
                  <a:srgbClr val="010027"/>
                </a:solidFill>
                <a:latin typeface="Arial MT"/>
                <a:cs typeface="Arial MT"/>
              </a:rPr>
              <a:t>and </a:t>
            </a:r>
            <a:r>
              <a:rPr dirty="0" sz="900" spc="-10">
                <a:solidFill>
                  <a:srgbClr val="010027"/>
                </a:solidFill>
                <a:latin typeface="Arial MT"/>
                <a:cs typeface="Arial MT"/>
              </a:rPr>
              <a:t>digital-</a:t>
            </a:r>
            <a:r>
              <a:rPr dirty="0" sz="900" spc="-20">
                <a:solidFill>
                  <a:srgbClr val="010027"/>
                </a:solidFill>
                <a:latin typeface="Arial MT"/>
                <a:cs typeface="Arial MT"/>
              </a:rPr>
              <a:t>twin </a:t>
            </a:r>
            <a:r>
              <a:rPr dirty="0" sz="900" spc="-10">
                <a:solidFill>
                  <a:srgbClr val="010027"/>
                </a:solidFill>
                <a:latin typeface="Arial MT"/>
                <a:cs typeface="Arial MT"/>
              </a:rPr>
              <a:t>technologies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51" name="object 51" descr=""/>
          <p:cNvSpPr/>
          <p:nvPr/>
        </p:nvSpPr>
        <p:spPr>
          <a:xfrm>
            <a:off x="7828026" y="4069079"/>
            <a:ext cx="0" cy="1287780"/>
          </a:xfrm>
          <a:custGeom>
            <a:avLst/>
            <a:gdLst/>
            <a:ahLst/>
            <a:cxnLst/>
            <a:rect l="l" t="t" r="r" b="b"/>
            <a:pathLst>
              <a:path w="0" h="1287779">
                <a:moveTo>
                  <a:pt x="0" y="0"/>
                </a:moveTo>
                <a:lnTo>
                  <a:pt x="0" y="1287780"/>
                </a:lnTo>
              </a:path>
            </a:pathLst>
          </a:custGeom>
          <a:ln w="28575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52" name="object 52" descr=""/>
          <p:cNvGrpSpPr/>
          <p:nvPr/>
        </p:nvGrpSpPr>
        <p:grpSpPr>
          <a:xfrm>
            <a:off x="4423409" y="1293113"/>
            <a:ext cx="2842260" cy="2283460"/>
            <a:chOff x="4423409" y="1293113"/>
            <a:chExt cx="2842260" cy="2283460"/>
          </a:xfrm>
        </p:grpSpPr>
        <p:sp>
          <p:nvSpPr>
            <p:cNvPr id="53" name="object 53" descr=""/>
            <p:cNvSpPr/>
            <p:nvPr/>
          </p:nvSpPr>
          <p:spPr>
            <a:xfrm>
              <a:off x="4471923" y="1799081"/>
              <a:ext cx="1825625" cy="1717039"/>
            </a:xfrm>
            <a:custGeom>
              <a:avLst/>
              <a:gdLst/>
              <a:ahLst/>
              <a:cxnLst/>
              <a:rect l="l" t="t" r="r" b="b"/>
              <a:pathLst>
                <a:path w="1825625" h="1717039">
                  <a:moveTo>
                    <a:pt x="0" y="0"/>
                  </a:moveTo>
                  <a:lnTo>
                    <a:pt x="1397" y="1716785"/>
                  </a:lnTo>
                  <a:lnTo>
                    <a:pt x="1825243" y="1716785"/>
                  </a:lnTo>
                  <a:lnTo>
                    <a:pt x="1824551" y="1668911"/>
                  </a:lnTo>
                  <a:lnTo>
                    <a:pt x="1822558" y="1622738"/>
                  </a:lnTo>
                  <a:lnTo>
                    <a:pt x="1819281" y="1576887"/>
                  </a:lnTo>
                  <a:lnTo>
                    <a:pt x="1814738" y="1531373"/>
                  </a:lnTo>
                  <a:lnTo>
                    <a:pt x="1808944" y="1486212"/>
                  </a:lnTo>
                  <a:lnTo>
                    <a:pt x="1801917" y="1441418"/>
                  </a:lnTo>
                  <a:lnTo>
                    <a:pt x="1793672" y="1397008"/>
                  </a:lnTo>
                  <a:lnTo>
                    <a:pt x="1784227" y="1352997"/>
                  </a:lnTo>
                  <a:lnTo>
                    <a:pt x="1773598" y="1309401"/>
                  </a:lnTo>
                  <a:lnTo>
                    <a:pt x="1761801" y="1266235"/>
                  </a:lnTo>
                  <a:lnTo>
                    <a:pt x="1748853" y="1223515"/>
                  </a:lnTo>
                  <a:lnTo>
                    <a:pt x="1734771" y="1181257"/>
                  </a:lnTo>
                  <a:lnTo>
                    <a:pt x="1719571" y="1139475"/>
                  </a:lnTo>
                  <a:lnTo>
                    <a:pt x="1703270" y="1098186"/>
                  </a:lnTo>
                  <a:lnTo>
                    <a:pt x="1685884" y="1057405"/>
                  </a:lnTo>
                  <a:lnTo>
                    <a:pt x="1667430" y="1017148"/>
                  </a:lnTo>
                  <a:lnTo>
                    <a:pt x="1647925" y="977430"/>
                  </a:lnTo>
                  <a:lnTo>
                    <a:pt x="1627384" y="938267"/>
                  </a:lnTo>
                  <a:lnTo>
                    <a:pt x="1605825" y="899674"/>
                  </a:lnTo>
                  <a:lnTo>
                    <a:pt x="1583264" y="861667"/>
                  </a:lnTo>
                  <a:lnTo>
                    <a:pt x="1559718" y="824262"/>
                  </a:lnTo>
                  <a:lnTo>
                    <a:pt x="1535203" y="787473"/>
                  </a:lnTo>
                  <a:lnTo>
                    <a:pt x="1509735" y="751318"/>
                  </a:lnTo>
                  <a:lnTo>
                    <a:pt x="1483332" y="715810"/>
                  </a:lnTo>
                  <a:lnTo>
                    <a:pt x="1456010" y="680967"/>
                  </a:lnTo>
                  <a:lnTo>
                    <a:pt x="1427785" y="646802"/>
                  </a:lnTo>
                  <a:lnTo>
                    <a:pt x="1398675" y="613333"/>
                  </a:lnTo>
                  <a:lnTo>
                    <a:pt x="1368695" y="580574"/>
                  </a:lnTo>
                  <a:lnTo>
                    <a:pt x="1337862" y="548541"/>
                  </a:lnTo>
                  <a:lnTo>
                    <a:pt x="1306193" y="517250"/>
                  </a:lnTo>
                  <a:lnTo>
                    <a:pt x="1273704" y="486716"/>
                  </a:lnTo>
                  <a:lnTo>
                    <a:pt x="1240412" y="456955"/>
                  </a:lnTo>
                  <a:lnTo>
                    <a:pt x="1206333" y="427982"/>
                  </a:lnTo>
                  <a:lnTo>
                    <a:pt x="1171484" y="399813"/>
                  </a:lnTo>
                  <a:lnTo>
                    <a:pt x="1135882" y="372463"/>
                  </a:lnTo>
                  <a:lnTo>
                    <a:pt x="1099543" y="345949"/>
                  </a:lnTo>
                  <a:lnTo>
                    <a:pt x="1062483" y="320285"/>
                  </a:lnTo>
                  <a:lnTo>
                    <a:pt x="1024720" y="295487"/>
                  </a:lnTo>
                  <a:lnTo>
                    <a:pt x="986269" y="271571"/>
                  </a:lnTo>
                  <a:lnTo>
                    <a:pt x="947148" y="248552"/>
                  </a:lnTo>
                  <a:lnTo>
                    <a:pt x="907372" y="226446"/>
                  </a:lnTo>
                  <a:lnTo>
                    <a:pt x="866959" y="205269"/>
                  </a:lnTo>
                  <a:lnTo>
                    <a:pt x="825925" y="185035"/>
                  </a:lnTo>
                  <a:lnTo>
                    <a:pt x="784287" y="165761"/>
                  </a:lnTo>
                  <a:lnTo>
                    <a:pt x="742060" y="147462"/>
                  </a:lnTo>
                  <a:lnTo>
                    <a:pt x="699263" y="130154"/>
                  </a:lnTo>
                  <a:lnTo>
                    <a:pt x="655910" y="113852"/>
                  </a:lnTo>
                  <a:lnTo>
                    <a:pt x="612020" y="98572"/>
                  </a:lnTo>
                  <a:lnTo>
                    <a:pt x="567607" y="84329"/>
                  </a:lnTo>
                  <a:lnTo>
                    <a:pt x="522690" y="71140"/>
                  </a:lnTo>
                  <a:lnTo>
                    <a:pt x="477284" y="59018"/>
                  </a:lnTo>
                  <a:lnTo>
                    <a:pt x="431406" y="47981"/>
                  </a:lnTo>
                  <a:lnTo>
                    <a:pt x="385073" y="38044"/>
                  </a:lnTo>
                  <a:lnTo>
                    <a:pt x="338301" y="29221"/>
                  </a:lnTo>
                  <a:lnTo>
                    <a:pt x="291106" y="21530"/>
                  </a:lnTo>
                  <a:lnTo>
                    <a:pt x="243506" y="14985"/>
                  </a:lnTo>
                  <a:lnTo>
                    <a:pt x="195517" y="9602"/>
                  </a:lnTo>
                  <a:lnTo>
                    <a:pt x="147155" y="5396"/>
                  </a:lnTo>
                  <a:lnTo>
                    <a:pt x="98437" y="2383"/>
                  </a:lnTo>
                  <a:lnTo>
                    <a:pt x="49380" y="5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2B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 descr=""/>
            <p:cNvSpPr/>
            <p:nvPr/>
          </p:nvSpPr>
          <p:spPr>
            <a:xfrm>
              <a:off x="4493767" y="2365247"/>
              <a:ext cx="1210945" cy="1138555"/>
            </a:xfrm>
            <a:custGeom>
              <a:avLst/>
              <a:gdLst/>
              <a:ahLst/>
              <a:cxnLst/>
              <a:rect l="l" t="t" r="r" b="b"/>
              <a:pathLst>
                <a:path w="1210945" h="1138554">
                  <a:moveTo>
                    <a:pt x="0" y="0"/>
                  </a:moveTo>
                  <a:lnTo>
                    <a:pt x="889" y="1138427"/>
                  </a:lnTo>
                  <a:lnTo>
                    <a:pt x="1210564" y="1138427"/>
                  </a:lnTo>
                  <a:lnTo>
                    <a:pt x="1209517" y="1090610"/>
                  </a:lnTo>
                  <a:lnTo>
                    <a:pt x="1206478" y="1044167"/>
                  </a:lnTo>
                  <a:lnTo>
                    <a:pt x="1201486" y="998245"/>
                  </a:lnTo>
                  <a:lnTo>
                    <a:pt x="1194581" y="952881"/>
                  </a:lnTo>
                  <a:lnTo>
                    <a:pt x="1185800" y="908111"/>
                  </a:lnTo>
                  <a:lnTo>
                    <a:pt x="1175184" y="863973"/>
                  </a:lnTo>
                  <a:lnTo>
                    <a:pt x="1162771" y="820502"/>
                  </a:lnTo>
                  <a:lnTo>
                    <a:pt x="1148600" y="777735"/>
                  </a:lnTo>
                  <a:lnTo>
                    <a:pt x="1132709" y="735710"/>
                  </a:lnTo>
                  <a:lnTo>
                    <a:pt x="1115139" y="694461"/>
                  </a:lnTo>
                  <a:lnTo>
                    <a:pt x="1095927" y="654027"/>
                  </a:lnTo>
                  <a:lnTo>
                    <a:pt x="1075113" y="614443"/>
                  </a:lnTo>
                  <a:lnTo>
                    <a:pt x="1052736" y="575747"/>
                  </a:lnTo>
                  <a:lnTo>
                    <a:pt x="1028835" y="537974"/>
                  </a:lnTo>
                  <a:lnTo>
                    <a:pt x="1003448" y="501162"/>
                  </a:lnTo>
                  <a:lnTo>
                    <a:pt x="976615" y="465347"/>
                  </a:lnTo>
                  <a:lnTo>
                    <a:pt x="948375" y="430565"/>
                  </a:lnTo>
                  <a:lnTo>
                    <a:pt x="918766" y="396853"/>
                  </a:lnTo>
                  <a:lnTo>
                    <a:pt x="887827" y="364249"/>
                  </a:lnTo>
                  <a:lnTo>
                    <a:pt x="855599" y="332787"/>
                  </a:lnTo>
                  <a:lnTo>
                    <a:pt x="822118" y="302506"/>
                  </a:lnTo>
                  <a:lnTo>
                    <a:pt x="787425" y="273440"/>
                  </a:lnTo>
                  <a:lnTo>
                    <a:pt x="751558" y="245628"/>
                  </a:lnTo>
                  <a:lnTo>
                    <a:pt x="714556" y="219106"/>
                  </a:lnTo>
                  <a:lnTo>
                    <a:pt x="676459" y="193910"/>
                  </a:lnTo>
                  <a:lnTo>
                    <a:pt x="637305" y="170077"/>
                  </a:lnTo>
                  <a:lnTo>
                    <a:pt x="597133" y="147643"/>
                  </a:lnTo>
                  <a:lnTo>
                    <a:pt x="555982" y="126645"/>
                  </a:lnTo>
                  <a:lnTo>
                    <a:pt x="513891" y="107120"/>
                  </a:lnTo>
                  <a:lnTo>
                    <a:pt x="470900" y="89104"/>
                  </a:lnTo>
                  <a:lnTo>
                    <a:pt x="427046" y="72634"/>
                  </a:lnTo>
                  <a:lnTo>
                    <a:pt x="382369" y="57746"/>
                  </a:lnTo>
                  <a:lnTo>
                    <a:pt x="336908" y="44477"/>
                  </a:lnTo>
                  <a:lnTo>
                    <a:pt x="290702" y="32864"/>
                  </a:lnTo>
                  <a:lnTo>
                    <a:pt x="243790" y="22943"/>
                  </a:lnTo>
                  <a:lnTo>
                    <a:pt x="196210" y="14750"/>
                  </a:lnTo>
                  <a:lnTo>
                    <a:pt x="148003" y="8323"/>
                  </a:lnTo>
                  <a:lnTo>
                    <a:pt x="99206" y="3698"/>
                  </a:lnTo>
                  <a:lnTo>
                    <a:pt x="49858" y="9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99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 descr=""/>
            <p:cNvSpPr/>
            <p:nvPr/>
          </p:nvSpPr>
          <p:spPr>
            <a:xfrm>
              <a:off x="4423409" y="1293113"/>
              <a:ext cx="2842260" cy="2283460"/>
            </a:xfrm>
            <a:custGeom>
              <a:avLst/>
              <a:gdLst/>
              <a:ahLst/>
              <a:cxnLst/>
              <a:rect l="l" t="t" r="r" b="b"/>
              <a:pathLst>
                <a:path w="2842259" h="2283460">
                  <a:moveTo>
                    <a:pt x="58165" y="0"/>
                  </a:moveTo>
                  <a:lnTo>
                    <a:pt x="0" y="108838"/>
                  </a:lnTo>
                  <a:lnTo>
                    <a:pt x="44957" y="108838"/>
                  </a:lnTo>
                  <a:lnTo>
                    <a:pt x="44957" y="2237994"/>
                  </a:lnTo>
                  <a:lnTo>
                    <a:pt x="2733420" y="2237994"/>
                  </a:lnTo>
                  <a:lnTo>
                    <a:pt x="2733420" y="2282952"/>
                  </a:lnTo>
                  <a:lnTo>
                    <a:pt x="2842260" y="2224786"/>
                  </a:lnTo>
                  <a:lnTo>
                    <a:pt x="2733420" y="2166620"/>
                  </a:lnTo>
                  <a:lnTo>
                    <a:pt x="2733420" y="2211451"/>
                  </a:lnTo>
                  <a:lnTo>
                    <a:pt x="71500" y="2211451"/>
                  </a:lnTo>
                  <a:lnTo>
                    <a:pt x="71500" y="108838"/>
                  </a:lnTo>
                  <a:lnTo>
                    <a:pt x="116331" y="108838"/>
                  </a:lnTo>
                  <a:lnTo>
                    <a:pt x="58165" y="0"/>
                  </a:lnTo>
                  <a:close/>
                </a:path>
              </a:pathLst>
            </a:custGeom>
            <a:solidFill>
              <a:srgbClr val="010027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6" name="object 56" descr=""/>
          <p:cNvSpPr txBox="1"/>
          <p:nvPr/>
        </p:nvSpPr>
        <p:spPr>
          <a:xfrm>
            <a:off x="4594097" y="2808986"/>
            <a:ext cx="787400" cy="48323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000" spc="-10" b="1">
                <a:solidFill>
                  <a:srgbClr val="010027"/>
                </a:solidFill>
                <a:latin typeface="Arial"/>
                <a:cs typeface="Arial"/>
              </a:rPr>
              <a:t>Addressable Markets</a:t>
            </a:r>
            <a:endParaRPr sz="10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dirty="0" sz="1000" b="1">
                <a:solidFill>
                  <a:srgbClr val="FFFFFF"/>
                </a:solidFill>
                <a:latin typeface="Arial"/>
                <a:cs typeface="Arial"/>
              </a:rPr>
              <a:t>~$460</a:t>
            </a:r>
            <a:r>
              <a:rPr dirty="0" sz="1000" spc="-25" b="1">
                <a:solidFill>
                  <a:srgbClr val="FFFFFF"/>
                </a:solidFill>
                <a:latin typeface="Arial"/>
                <a:cs typeface="Arial"/>
              </a:rPr>
              <a:t> Bn</a:t>
            </a:r>
            <a:endParaRPr sz="1000">
              <a:latin typeface="Arial"/>
              <a:cs typeface="Arial"/>
            </a:endParaRPr>
          </a:p>
        </p:txBody>
      </p:sp>
      <p:sp>
        <p:nvSpPr>
          <p:cNvPr id="57" name="object 57" descr=""/>
          <p:cNvSpPr txBox="1"/>
          <p:nvPr/>
        </p:nvSpPr>
        <p:spPr>
          <a:xfrm>
            <a:off x="5017515" y="2113025"/>
            <a:ext cx="1091565" cy="5143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-10" b="1">
                <a:solidFill>
                  <a:srgbClr val="010027"/>
                </a:solidFill>
                <a:latin typeface="Arial"/>
                <a:cs typeface="Arial"/>
              </a:rPr>
              <a:t>Adjacent</a:t>
            </a:r>
            <a:endParaRPr sz="1000">
              <a:latin typeface="Arial"/>
              <a:cs typeface="Arial"/>
            </a:endParaRPr>
          </a:p>
          <a:p>
            <a:pPr marL="41275">
              <a:lnSpc>
                <a:spcPct val="100000"/>
              </a:lnSpc>
              <a:tabLst>
                <a:tab pos="1078230" algn="l"/>
              </a:tabLst>
            </a:pPr>
            <a:r>
              <a:rPr dirty="0" sz="1000" spc="-45" b="1">
                <a:solidFill>
                  <a:srgbClr val="010027"/>
                </a:solidFill>
                <a:latin typeface="Arial"/>
                <a:cs typeface="Arial"/>
              </a:rPr>
              <a:t>Marke</a:t>
            </a:r>
            <a:r>
              <a:rPr dirty="0" u="heavy" sz="1000" spc="-80" b="1">
                <a:solidFill>
                  <a:srgbClr val="010027"/>
                </a:solidFill>
                <a:uFill>
                  <a:solidFill>
                    <a:srgbClr val="00C2B0"/>
                  </a:solidFill>
                </a:uFill>
                <a:latin typeface="Arial"/>
                <a:cs typeface="Arial"/>
              </a:rPr>
              <a:t> </a:t>
            </a:r>
            <a:r>
              <a:rPr dirty="0" u="heavy" sz="1000" spc="-25" b="1">
                <a:solidFill>
                  <a:srgbClr val="010027"/>
                </a:solidFill>
                <a:uFill>
                  <a:solidFill>
                    <a:srgbClr val="00C2B0"/>
                  </a:solidFill>
                </a:uFill>
                <a:latin typeface="Arial"/>
                <a:cs typeface="Arial"/>
              </a:rPr>
              <a:t>ts</a:t>
            </a:r>
            <a:r>
              <a:rPr dirty="0" u="heavy" sz="1000" b="1">
                <a:solidFill>
                  <a:srgbClr val="010027"/>
                </a:solidFill>
                <a:uFill>
                  <a:solidFill>
                    <a:srgbClr val="00C2B0"/>
                  </a:solidFill>
                </a:uFill>
                <a:latin typeface="Arial"/>
                <a:cs typeface="Arial"/>
              </a:rPr>
              <a:t>	</a:t>
            </a:r>
            <a:endParaRPr sz="1000">
              <a:latin typeface="Arial"/>
              <a:cs typeface="Arial"/>
            </a:endParaRPr>
          </a:p>
          <a:p>
            <a:pPr marL="213360">
              <a:lnSpc>
                <a:spcPct val="100000"/>
              </a:lnSpc>
              <a:spcBef>
                <a:spcPts val="245"/>
              </a:spcBef>
            </a:pPr>
            <a:r>
              <a:rPr dirty="0" sz="1000" b="1">
                <a:solidFill>
                  <a:srgbClr val="FFFFFF"/>
                </a:solidFill>
                <a:latin typeface="Arial"/>
                <a:cs typeface="Arial"/>
              </a:rPr>
              <a:t>~$130</a:t>
            </a:r>
            <a:r>
              <a:rPr dirty="0" sz="1000" spc="-25" b="1">
                <a:solidFill>
                  <a:srgbClr val="FFFFFF"/>
                </a:solidFill>
                <a:latin typeface="Arial"/>
                <a:cs typeface="Arial"/>
              </a:rPr>
              <a:t> Bn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58" name="object 58" descr=""/>
          <p:cNvGrpSpPr/>
          <p:nvPr/>
        </p:nvGrpSpPr>
        <p:grpSpPr>
          <a:xfrm>
            <a:off x="4445508" y="949071"/>
            <a:ext cx="1806575" cy="2247900"/>
            <a:chOff x="4445508" y="949071"/>
            <a:chExt cx="1806575" cy="2247900"/>
          </a:xfrm>
        </p:grpSpPr>
        <p:sp>
          <p:nvSpPr>
            <p:cNvPr id="59" name="object 59" descr=""/>
            <p:cNvSpPr/>
            <p:nvPr/>
          </p:nvSpPr>
          <p:spPr>
            <a:xfrm>
              <a:off x="4685538" y="1818512"/>
              <a:ext cx="1566545" cy="1378585"/>
            </a:xfrm>
            <a:custGeom>
              <a:avLst/>
              <a:gdLst/>
              <a:ahLst/>
              <a:cxnLst/>
              <a:rect l="l" t="t" r="r" b="b"/>
              <a:pathLst>
                <a:path w="1566545" h="1378585">
                  <a:moveTo>
                    <a:pt x="171450" y="171450"/>
                  </a:moveTo>
                  <a:lnTo>
                    <a:pt x="157162" y="142875"/>
                  </a:lnTo>
                  <a:lnTo>
                    <a:pt x="85725" y="0"/>
                  </a:lnTo>
                  <a:lnTo>
                    <a:pt x="0" y="171450"/>
                  </a:lnTo>
                  <a:lnTo>
                    <a:pt x="57150" y="171450"/>
                  </a:lnTo>
                  <a:lnTo>
                    <a:pt x="57150" y="624205"/>
                  </a:lnTo>
                  <a:lnTo>
                    <a:pt x="114300" y="624205"/>
                  </a:lnTo>
                  <a:lnTo>
                    <a:pt x="114300" y="171450"/>
                  </a:lnTo>
                  <a:lnTo>
                    <a:pt x="171450" y="171450"/>
                  </a:lnTo>
                  <a:close/>
                </a:path>
                <a:path w="1566545" h="1378585">
                  <a:moveTo>
                    <a:pt x="1566291" y="1292352"/>
                  </a:moveTo>
                  <a:lnTo>
                    <a:pt x="1509141" y="1263777"/>
                  </a:lnTo>
                  <a:lnTo>
                    <a:pt x="1394841" y="1206627"/>
                  </a:lnTo>
                  <a:lnTo>
                    <a:pt x="1394841" y="1263777"/>
                  </a:lnTo>
                  <a:lnTo>
                    <a:pt x="740283" y="1263777"/>
                  </a:lnTo>
                  <a:lnTo>
                    <a:pt x="740283" y="1320927"/>
                  </a:lnTo>
                  <a:lnTo>
                    <a:pt x="1394841" y="1320927"/>
                  </a:lnTo>
                  <a:lnTo>
                    <a:pt x="1394841" y="1378077"/>
                  </a:lnTo>
                  <a:lnTo>
                    <a:pt x="1509141" y="1320927"/>
                  </a:lnTo>
                  <a:lnTo>
                    <a:pt x="1566291" y="1292352"/>
                  </a:lnTo>
                  <a:close/>
                </a:path>
              </a:pathLst>
            </a:custGeom>
            <a:solidFill>
              <a:srgbClr val="00999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0" name="object 60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445508" y="949071"/>
              <a:ext cx="57150" cy="305180"/>
            </a:xfrm>
            <a:prstGeom prst="rect">
              <a:avLst/>
            </a:prstGeom>
          </p:spPr>
        </p:pic>
      </p:grpSp>
      <p:sp>
        <p:nvSpPr>
          <p:cNvPr id="61" name="object 61" descr=""/>
          <p:cNvSpPr txBox="1"/>
          <p:nvPr/>
        </p:nvSpPr>
        <p:spPr>
          <a:xfrm>
            <a:off x="5559552" y="1534413"/>
            <a:ext cx="506095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41910">
              <a:lnSpc>
                <a:spcPct val="100000"/>
              </a:lnSpc>
              <a:spcBef>
                <a:spcPts val="100"/>
              </a:spcBef>
            </a:pPr>
            <a:r>
              <a:rPr dirty="0" sz="1000" spc="-10" b="1">
                <a:solidFill>
                  <a:srgbClr val="010027"/>
                </a:solidFill>
                <a:latin typeface="Arial"/>
                <a:cs typeface="Arial"/>
              </a:rPr>
              <a:t>Future Markets</a:t>
            </a:r>
            <a:endParaRPr sz="1000">
              <a:latin typeface="Arial"/>
              <a:cs typeface="Arial"/>
            </a:endParaRPr>
          </a:p>
        </p:txBody>
      </p:sp>
      <p:sp>
        <p:nvSpPr>
          <p:cNvPr id="62" name="object 62" descr=""/>
          <p:cNvSpPr txBox="1"/>
          <p:nvPr/>
        </p:nvSpPr>
        <p:spPr>
          <a:xfrm>
            <a:off x="6146038" y="2193798"/>
            <a:ext cx="1449705" cy="48323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6364" indent="-113664">
              <a:lnSpc>
                <a:spcPct val="100000"/>
              </a:lnSpc>
              <a:spcBef>
                <a:spcPts val="100"/>
              </a:spcBef>
              <a:buClr>
                <a:srgbClr val="009999"/>
              </a:buClr>
              <a:buFont typeface="Wingdings"/>
              <a:buChar char=""/>
              <a:tabLst>
                <a:tab pos="126364" algn="l"/>
              </a:tabLst>
            </a:pPr>
            <a:r>
              <a:rPr dirty="0" sz="1000">
                <a:solidFill>
                  <a:srgbClr val="010027"/>
                </a:solidFill>
                <a:latin typeface="Arial MT"/>
                <a:cs typeface="Arial MT"/>
              </a:rPr>
              <a:t>Digital</a:t>
            </a:r>
            <a:r>
              <a:rPr dirty="0" sz="1000" spc="-4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00" spc="-10">
                <a:solidFill>
                  <a:srgbClr val="010027"/>
                </a:solidFill>
                <a:latin typeface="Arial MT"/>
                <a:cs typeface="Arial MT"/>
              </a:rPr>
              <a:t>marketplaces</a:t>
            </a:r>
            <a:endParaRPr sz="1000">
              <a:latin typeface="Arial MT"/>
              <a:cs typeface="Arial MT"/>
            </a:endParaRPr>
          </a:p>
          <a:p>
            <a:pPr marL="127000" marR="5080" indent="-114300">
              <a:lnSpc>
                <a:spcPct val="100000"/>
              </a:lnSpc>
              <a:buClr>
                <a:srgbClr val="009999"/>
              </a:buClr>
              <a:buFont typeface="Wingdings"/>
              <a:buChar char=""/>
              <a:tabLst>
                <a:tab pos="127000" algn="l"/>
              </a:tabLst>
            </a:pPr>
            <a:r>
              <a:rPr dirty="0" sz="1000">
                <a:solidFill>
                  <a:srgbClr val="010027"/>
                </a:solidFill>
                <a:latin typeface="Arial MT"/>
                <a:cs typeface="Arial MT"/>
              </a:rPr>
              <a:t>IoT</a:t>
            </a:r>
            <a:r>
              <a:rPr dirty="0" sz="1000" spc="-2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10027"/>
                </a:solidFill>
                <a:latin typeface="Arial MT"/>
                <a:cs typeface="Arial MT"/>
              </a:rPr>
              <a:t>and</a:t>
            </a:r>
            <a:r>
              <a:rPr dirty="0" sz="1000" spc="-2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00" spc="-10">
                <a:solidFill>
                  <a:srgbClr val="010027"/>
                </a:solidFill>
                <a:latin typeface="Arial MT"/>
                <a:cs typeface="Arial MT"/>
              </a:rPr>
              <a:t>digital transformation</a:t>
            </a:r>
            <a:r>
              <a:rPr dirty="0" sz="1000" spc="6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00" spc="-10">
                <a:solidFill>
                  <a:srgbClr val="010027"/>
                </a:solidFill>
                <a:latin typeface="Arial MT"/>
                <a:cs typeface="Arial MT"/>
              </a:rPr>
              <a:t>services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63" name="object 63" descr=""/>
          <p:cNvSpPr txBox="1"/>
          <p:nvPr/>
        </p:nvSpPr>
        <p:spPr>
          <a:xfrm>
            <a:off x="4552950" y="871982"/>
            <a:ext cx="2764790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400" b="1">
                <a:solidFill>
                  <a:srgbClr val="010027"/>
                </a:solidFill>
                <a:latin typeface="Arial"/>
                <a:cs typeface="Arial"/>
              </a:rPr>
              <a:t>Addressable</a:t>
            </a:r>
            <a:r>
              <a:rPr dirty="0" sz="1400" spc="-5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10027"/>
                </a:solidFill>
                <a:latin typeface="Arial"/>
                <a:cs typeface="Arial"/>
              </a:rPr>
              <a:t>market</a:t>
            </a:r>
            <a:r>
              <a:rPr dirty="0" sz="1400" spc="-4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10027"/>
                </a:solidFill>
                <a:latin typeface="Arial"/>
                <a:cs typeface="Arial"/>
              </a:rPr>
              <a:t>growth</a:t>
            </a:r>
            <a:r>
              <a:rPr dirty="0" sz="1400" spc="-4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400" spc="-20" b="1">
                <a:solidFill>
                  <a:srgbClr val="010027"/>
                </a:solidFill>
                <a:latin typeface="Arial"/>
                <a:cs typeface="Arial"/>
              </a:rPr>
              <a:t>with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400" b="1">
                <a:solidFill>
                  <a:srgbClr val="010027"/>
                </a:solidFill>
                <a:latin typeface="Arial"/>
                <a:cs typeface="Arial"/>
              </a:rPr>
              <a:t>attractive</a:t>
            </a:r>
            <a:r>
              <a:rPr dirty="0" sz="1400" spc="-4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10027"/>
                </a:solidFill>
                <a:latin typeface="Arial"/>
                <a:cs typeface="Arial"/>
              </a:rPr>
              <a:t>adjacent</a:t>
            </a:r>
            <a:r>
              <a:rPr dirty="0" sz="1400" spc="-4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400" spc="-10" b="1">
                <a:solidFill>
                  <a:srgbClr val="010027"/>
                </a:solidFill>
                <a:latin typeface="Arial"/>
                <a:cs typeface="Arial"/>
              </a:rPr>
              <a:t>markets</a:t>
            </a:r>
            <a:endParaRPr sz="1400">
              <a:latin typeface="Arial"/>
              <a:cs typeface="Arial"/>
            </a:endParaRPr>
          </a:p>
        </p:txBody>
      </p:sp>
      <p:sp>
        <p:nvSpPr>
          <p:cNvPr id="64" name="object 64" descr=""/>
          <p:cNvSpPr txBox="1"/>
          <p:nvPr/>
        </p:nvSpPr>
        <p:spPr>
          <a:xfrm>
            <a:off x="631190" y="1281938"/>
            <a:ext cx="3415665" cy="12795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0" marR="5080" indent="-114300">
              <a:lnSpc>
                <a:spcPct val="100000"/>
              </a:lnSpc>
              <a:spcBef>
                <a:spcPts val="100"/>
              </a:spcBef>
              <a:buClr>
                <a:srgbClr val="009999"/>
              </a:buClr>
              <a:buFont typeface="Wingdings"/>
              <a:buChar char=""/>
              <a:tabLst>
                <a:tab pos="127000" algn="l"/>
              </a:tabLst>
            </a:pP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Siemens’</a:t>
            </a:r>
            <a:r>
              <a:rPr dirty="0" sz="1050" spc="-3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 b="1">
                <a:solidFill>
                  <a:srgbClr val="010027"/>
                </a:solidFill>
                <a:latin typeface="Arial"/>
                <a:cs typeface="Arial"/>
              </a:rPr>
              <a:t>Digital</a:t>
            </a:r>
            <a:r>
              <a:rPr dirty="0" sz="1050" spc="-6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050" b="1">
                <a:solidFill>
                  <a:srgbClr val="010027"/>
                </a:solidFill>
                <a:latin typeface="Arial"/>
                <a:cs typeface="Arial"/>
              </a:rPr>
              <a:t>Industries</a:t>
            </a:r>
            <a:r>
              <a:rPr dirty="0" sz="1050" spc="-5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segments</a:t>
            </a:r>
            <a:r>
              <a:rPr dirty="0" sz="1050" spc="-4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business</a:t>
            </a:r>
            <a:r>
              <a:rPr dirty="0" sz="1050" spc="-3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 spc="-10">
                <a:solidFill>
                  <a:srgbClr val="010027"/>
                </a:solidFill>
                <a:latin typeface="Arial MT"/>
                <a:cs typeface="Arial MT"/>
              </a:rPr>
              <a:t>model transitioned</a:t>
            </a:r>
            <a:r>
              <a:rPr dirty="0" sz="1050" spc="-2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towards</a:t>
            </a:r>
            <a:r>
              <a:rPr dirty="0" sz="1050" spc="-1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 spc="-10">
                <a:solidFill>
                  <a:srgbClr val="010027"/>
                </a:solidFill>
                <a:latin typeface="Arial MT"/>
                <a:cs typeface="Arial MT"/>
              </a:rPr>
              <a:t>cloud-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enabled</a:t>
            </a:r>
            <a:r>
              <a:rPr dirty="0" sz="1050" spc="-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SaaS.</a:t>
            </a:r>
            <a:r>
              <a:rPr dirty="0" sz="1050" spc="-3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 spc="-10">
                <a:solidFill>
                  <a:srgbClr val="010027"/>
                </a:solidFill>
                <a:latin typeface="Arial MT"/>
                <a:cs typeface="Arial MT"/>
              </a:rPr>
              <a:t>Transitioning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to</a:t>
            </a:r>
            <a:r>
              <a:rPr dirty="0" sz="1050" spc="-4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SaaS</a:t>
            </a:r>
            <a:r>
              <a:rPr dirty="0" sz="1050" spc="-3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is</a:t>
            </a:r>
            <a:r>
              <a:rPr dirty="0" sz="1050" spc="-3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assumed</a:t>
            </a:r>
            <a:r>
              <a:rPr dirty="0" sz="1050" spc="-3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to</a:t>
            </a:r>
            <a:r>
              <a:rPr dirty="0" sz="1050" spc="-4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drive</a:t>
            </a:r>
            <a:r>
              <a:rPr dirty="0" sz="1050" spc="-2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predictable</a:t>
            </a:r>
            <a:r>
              <a:rPr dirty="0" sz="1050" spc="-1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growth</a:t>
            </a:r>
            <a:r>
              <a:rPr dirty="0" sz="1050" spc="-2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 spc="-10">
                <a:solidFill>
                  <a:srgbClr val="010027"/>
                </a:solidFill>
                <a:latin typeface="Arial MT"/>
                <a:cs typeface="Arial MT"/>
              </a:rPr>
              <a:t>while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remaining</a:t>
            </a:r>
            <a:r>
              <a:rPr dirty="0" sz="1050" spc="-2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focused</a:t>
            </a:r>
            <a:r>
              <a:rPr dirty="0" sz="1050" spc="-4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on</a:t>
            </a:r>
            <a:r>
              <a:rPr dirty="0" sz="1050" spc="-4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core</a:t>
            </a:r>
            <a:r>
              <a:rPr dirty="0" sz="1050" spc="-4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 spc="-10">
                <a:solidFill>
                  <a:srgbClr val="010027"/>
                </a:solidFill>
                <a:latin typeface="Arial MT"/>
                <a:cs typeface="Arial MT"/>
              </a:rPr>
              <a:t>competencies</a:t>
            </a:r>
            <a:endParaRPr sz="1050">
              <a:latin typeface="Arial MT"/>
              <a:cs typeface="Arial MT"/>
            </a:endParaRPr>
          </a:p>
          <a:p>
            <a:pPr marL="127000" marR="354965" indent="-114300">
              <a:lnSpc>
                <a:spcPct val="100000"/>
              </a:lnSpc>
              <a:spcBef>
                <a:spcPts val="300"/>
              </a:spcBef>
              <a:buClr>
                <a:srgbClr val="009999"/>
              </a:buClr>
              <a:buFont typeface="Wingdings"/>
              <a:buChar char=""/>
              <a:tabLst>
                <a:tab pos="127000" algn="l"/>
              </a:tabLst>
            </a:pP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The</a:t>
            </a:r>
            <a:r>
              <a:rPr dirty="0" sz="1050" spc="-4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company</a:t>
            </a:r>
            <a:r>
              <a:rPr dirty="0" sz="1050" spc="-3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invested</a:t>
            </a:r>
            <a:r>
              <a:rPr dirty="0" sz="1050" spc="-2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roughly</a:t>
            </a:r>
            <a:r>
              <a:rPr dirty="0" sz="1050" spc="-2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$10Bn</a:t>
            </a:r>
            <a:r>
              <a:rPr dirty="0" sz="1050" spc="-3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in</a:t>
            </a:r>
            <a:r>
              <a:rPr dirty="0" sz="1050" spc="-3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 spc="-10">
                <a:solidFill>
                  <a:srgbClr val="010027"/>
                </a:solidFill>
                <a:latin typeface="Arial MT"/>
                <a:cs typeface="Arial MT"/>
              </a:rPr>
              <a:t>software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companies</a:t>
            </a:r>
            <a:r>
              <a:rPr dirty="0" sz="1050" spc="-3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to</a:t>
            </a:r>
            <a:r>
              <a:rPr dirty="0" sz="1050" spc="-5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enhance</a:t>
            </a:r>
            <a:r>
              <a:rPr dirty="0" sz="1050" spc="-3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their</a:t>
            </a:r>
            <a:r>
              <a:rPr dirty="0" sz="1050" spc="-4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technology</a:t>
            </a:r>
            <a:r>
              <a:rPr dirty="0" sz="1050" spc="-3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 spc="-20">
                <a:solidFill>
                  <a:srgbClr val="010027"/>
                </a:solidFill>
                <a:latin typeface="Arial MT"/>
                <a:cs typeface="Arial MT"/>
              </a:rPr>
              <a:t>stack</a:t>
            </a:r>
            <a:endParaRPr sz="10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570"/>
              </a:spcBef>
            </a:pPr>
            <a:r>
              <a:rPr dirty="0" sz="1200" b="1">
                <a:solidFill>
                  <a:srgbClr val="010027"/>
                </a:solidFill>
                <a:latin typeface="Calibri"/>
                <a:cs typeface="Calibri"/>
              </a:rPr>
              <a:t>Digital</a:t>
            </a:r>
            <a:r>
              <a:rPr dirty="0" sz="1200" spc="-15" b="1">
                <a:solidFill>
                  <a:srgbClr val="010027"/>
                </a:solidFill>
                <a:latin typeface="Calibri"/>
                <a:cs typeface="Calibri"/>
              </a:rPr>
              <a:t> </a:t>
            </a:r>
            <a:r>
              <a:rPr dirty="0" sz="1200" b="1">
                <a:solidFill>
                  <a:srgbClr val="010027"/>
                </a:solidFill>
                <a:latin typeface="Calibri"/>
                <a:cs typeface="Calibri"/>
              </a:rPr>
              <a:t>business</a:t>
            </a:r>
            <a:r>
              <a:rPr dirty="0" sz="1200" spc="-25" b="1">
                <a:solidFill>
                  <a:srgbClr val="010027"/>
                </a:solidFill>
                <a:latin typeface="Calibri"/>
                <a:cs typeface="Calibri"/>
              </a:rPr>
              <a:t> </a:t>
            </a:r>
            <a:r>
              <a:rPr dirty="0" sz="1200" spc="-10" b="1">
                <a:solidFill>
                  <a:srgbClr val="010027"/>
                </a:solidFill>
                <a:latin typeface="Calibri"/>
                <a:cs typeface="Calibri"/>
              </a:rPr>
              <a:t>growth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65" name="object 65" descr=""/>
          <p:cNvSpPr txBox="1"/>
          <p:nvPr/>
        </p:nvSpPr>
        <p:spPr>
          <a:xfrm>
            <a:off x="893063" y="2963671"/>
            <a:ext cx="35496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 b="1">
                <a:solidFill>
                  <a:srgbClr val="010027"/>
                </a:solidFill>
                <a:latin typeface="Calibri"/>
                <a:cs typeface="Calibri"/>
              </a:rPr>
              <a:t>$5.7Bn</a:t>
            </a:r>
            <a:endParaRPr sz="900">
              <a:latin typeface="Calibri"/>
              <a:cs typeface="Calibri"/>
            </a:endParaRPr>
          </a:p>
        </p:txBody>
      </p:sp>
      <p:grpSp>
        <p:nvGrpSpPr>
          <p:cNvPr id="66" name="object 66" descr=""/>
          <p:cNvGrpSpPr/>
          <p:nvPr/>
        </p:nvGrpSpPr>
        <p:grpSpPr>
          <a:xfrm>
            <a:off x="856678" y="2639758"/>
            <a:ext cx="3091180" cy="379730"/>
            <a:chOff x="856678" y="2639758"/>
            <a:chExt cx="3091180" cy="379730"/>
          </a:xfrm>
        </p:grpSpPr>
        <p:sp>
          <p:nvSpPr>
            <p:cNvPr id="67" name="object 67" descr=""/>
            <p:cNvSpPr/>
            <p:nvPr/>
          </p:nvSpPr>
          <p:spPr>
            <a:xfrm>
              <a:off x="1322578" y="2639821"/>
              <a:ext cx="2625090" cy="379730"/>
            </a:xfrm>
            <a:custGeom>
              <a:avLst/>
              <a:gdLst/>
              <a:ahLst/>
              <a:cxnLst/>
              <a:rect l="l" t="t" r="r" b="b"/>
              <a:pathLst>
                <a:path w="2625090" h="379730">
                  <a:moveTo>
                    <a:pt x="2538262" y="28345"/>
                  </a:moveTo>
                  <a:lnTo>
                    <a:pt x="0" y="350900"/>
                  </a:lnTo>
                  <a:lnTo>
                    <a:pt x="3556" y="379222"/>
                  </a:lnTo>
                  <a:lnTo>
                    <a:pt x="2541856" y="56677"/>
                  </a:lnTo>
                  <a:lnTo>
                    <a:pt x="2538262" y="28345"/>
                  </a:lnTo>
                  <a:close/>
                </a:path>
                <a:path w="2625090" h="379730">
                  <a:moveTo>
                    <a:pt x="2610260" y="26542"/>
                  </a:moveTo>
                  <a:lnTo>
                    <a:pt x="2552446" y="26542"/>
                  </a:lnTo>
                  <a:lnTo>
                    <a:pt x="2556129" y="54863"/>
                  </a:lnTo>
                  <a:lnTo>
                    <a:pt x="2541856" y="56677"/>
                  </a:lnTo>
                  <a:lnTo>
                    <a:pt x="2545461" y="85089"/>
                  </a:lnTo>
                  <a:lnTo>
                    <a:pt x="2625090" y="31750"/>
                  </a:lnTo>
                  <a:lnTo>
                    <a:pt x="2610260" y="26542"/>
                  </a:lnTo>
                  <a:close/>
                </a:path>
                <a:path w="2625090" h="379730">
                  <a:moveTo>
                    <a:pt x="2552446" y="26542"/>
                  </a:moveTo>
                  <a:lnTo>
                    <a:pt x="2538262" y="28345"/>
                  </a:lnTo>
                  <a:lnTo>
                    <a:pt x="2541856" y="56677"/>
                  </a:lnTo>
                  <a:lnTo>
                    <a:pt x="2556129" y="54863"/>
                  </a:lnTo>
                  <a:lnTo>
                    <a:pt x="2552446" y="26542"/>
                  </a:lnTo>
                  <a:close/>
                </a:path>
                <a:path w="2625090" h="379730">
                  <a:moveTo>
                    <a:pt x="2534666" y="0"/>
                  </a:moveTo>
                  <a:lnTo>
                    <a:pt x="2538262" y="28345"/>
                  </a:lnTo>
                  <a:lnTo>
                    <a:pt x="2552446" y="26542"/>
                  </a:lnTo>
                  <a:lnTo>
                    <a:pt x="2610260" y="26542"/>
                  </a:lnTo>
                  <a:lnTo>
                    <a:pt x="2534666" y="0"/>
                  </a:lnTo>
                  <a:close/>
                </a:path>
              </a:pathLst>
            </a:custGeom>
            <a:solidFill>
              <a:srgbClr val="55555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8" name="object 68" descr=""/>
            <p:cNvSpPr/>
            <p:nvPr/>
          </p:nvSpPr>
          <p:spPr>
            <a:xfrm>
              <a:off x="870966" y="2654045"/>
              <a:ext cx="1092835" cy="193675"/>
            </a:xfrm>
            <a:custGeom>
              <a:avLst/>
              <a:gdLst/>
              <a:ahLst/>
              <a:cxnLst/>
              <a:rect l="l" t="t" r="r" b="b"/>
              <a:pathLst>
                <a:path w="1092835" h="193675">
                  <a:moveTo>
                    <a:pt x="1092708" y="0"/>
                  </a:moveTo>
                  <a:lnTo>
                    <a:pt x="0" y="0"/>
                  </a:lnTo>
                  <a:lnTo>
                    <a:pt x="0" y="193548"/>
                  </a:lnTo>
                  <a:lnTo>
                    <a:pt x="1092708" y="193548"/>
                  </a:lnTo>
                  <a:lnTo>
                    <a:pt x="1092708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9" name="object 69" descr=""/>
            <p:cNvSpPr/>
            <p:nvPr/>
          </p:nvSpPr>
          <p:spPr>
            <a:xfrm>
              <a:off x="870966" y="2654045"/>
              <a:ext cx="1092835" cy="193675"/>
            </a:xfrm>
            <a:custGeom>
              <a:avLst/>
              <a:gdLst/>
              <a:ahLst/>
              <a:cxnLst/>
              <a:rect l="l" t="t" r="r" b="b"/>
              <a:pathLst>
                <a:path w="1092835" h="193675">
                  <a:moveTo>
                    <a:pt x="0" y="193548"/>
                  </a:moveTo>
                  <a:lnTo>
                    <a:pt x="1092708" y="193548"/>
                  </a:lnTo>
                  <a:lnTo>
                    <a:pt x="1092708" y="0"/>
                  </a:lnTo>
                  <a:lnTo>
                    <a:pt x="0" y="0"/>
                  </a:lnTo>
                  <a:lnTo>
                    <a:pt x="0" y="193548"/>
                  </a:lnTo>
                  <a:close/>
                </a:path>
              </a:pathLst>
            </a:custGeom>
            <a:ln w="285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0" name="object 70" descr=""/>
          <p:cNvSpPr txBox="1"/>
          <p:nvPr/>
        </p:nvSpPr>
        <p:spPr>
          <a:xfrm>
            <a:off x="870966" y="2654045"/>
            <a:ext cx="1092835" cy="193675"/>
          </a:xfrm>
          <a:prstGeom prst="rect">
            <a:avLst/>
          </a:prstGeom>
        </p:spPr>
        <p:txBody>
          <a:bodyPr wrap="square" lIns="0" tIns="25400" rIns="0" bIns="0" rtlCol="0" vert="horz">
            <a:spAutoFit/>
          </a:bodyPr>
          <a:lstStyle/>
          <a:p>
            <a:pPr marL="216535">
              <a:lnSpc>
                <a:spcPct val="100000"/>
              </a:lnSpc>
              <a:spcBef>
                <a:spcPts val="200"/>
              </a:spcBef>
            </a:pPr>
            <a:r>
              <a:rPr dirty="0" sz="900" b="1">
                <a:solidFill>
                  <a:srgbClr val="010027"/>
                </a:solidFill>
                <a:latin typeface="Arial"/>
                <a:cs typeface="Arial"/>
              </a:rPr>
              <a:t>~10%</a:t>
            </a:r>
            <a:r>
              <a:rPr dirty="0" sz="900" spc="-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900" spc="-20" b="1">
                <a:solidFill>
                  <a:srgbClr val="010027"/>
                </a:solidFill>
                <a:latin typeface="Arial"/>
                <a:cs typeface="Arial"/>
              </a:rPr>
              <a:t>CAGR</a:t>
            </a:r>
            <a:endParaRPr sz="900">
              <a:latin typeface="Arial"/>
              <a:cs typeface="Arial"/>
            </a:endParaRPr>
          </a:p>
        </p:txBody>
      </p:sp>
      <p:grpSp>
        <p:nvGrpSpPr>
          <p:cNvPr id="71" name="object 71" descr=""/>
          <p:cNvGrpSpPr/>
          <p:nvPr/>
        </p:nvGrpSpPr>
        <p:grpSpPr>
          <a:xfrm>
            <a:off x="7603997" y="1421130"/>
            <a:ext cx="4064635" cy="2139950"/>
            <a:chOff x="7603997" y="1421130"/>
            <a:chExt cx="4064635" cy="2139950"/>
          </a:xfrm>
        </p:grpSpPr>
        <p:sp>
          <p:nvSpPr>
            <p:cNvPr id="72" name="object 72" descr=""/>
            <p:cNvSpPr/>
            <p:nvPr/>
          </p:nvSpPr>
          <p:spPr>
            <a:xfrm>
              <a:off x="7726680" y="1421129"/>
              <a:ext cx="3764279" cy="2139950"/>
            </a:xfrm>
            <a:custGeom>
              <a:avLst/>
              <a:gdLst/>
              <a:ahLst/>
              <a:cxnLst/>
              <a:rect l="l" t="t" r="r" b="b"/>
              <a:pathLst>
                <a:path w="3764279" h="2139950">
                  <a:moveTo>
                    <a:pt x="1166622" y="775716"/>
                  </a:moveTo>
                  <a:lnTo>
                    <a:pt x="0" y="775716"/>
                  </a:lnTo>
                  <a:lnTo>
                    <a:pt x="0" y="2139696"/>
                  </a:lnTo>
                  <a:lnTo>
                    <a:pt x="1166622" y="2139696"/>
                  </a:lnTo>
                  <a:lnTo>
                    <a:pt x="1166622" y="775716"/>
                  </a:lnTo>
                  <a:close/>
                </a:path>
                <a:path w="3764279" h="2139950">
                  <a:moveTo>
                    <a:pt x="1166622" y="573786"/>
                  </a:moveTo>
                  <a:lnTo>
                    <a:pt x="0" y="573786"/>
                  </a:lnTo>
                  <a:lnTo>
                    <a:pt x="0" y="608850"/>
                  </a:lnTo>
                  <a:lnTo>
                    <a:pt x="1166622" y="608850"/>
                  </a:lnTo>
                  <a:lnTo>
                    <a:pt x="1166622" y="573786"/>
                  </a:lnTo>
                  <a:close/>
                </a:path>
                <a:path w="3764279" h="2139950">
                  <a:moveTo>
                    <a:pt x="1166622" y="372618"/>
                  </a:moveTo>
                  <a:lnTo>
                    <a:pt x="0" y="372618"/>
                  </a:lnTo>
                  <a:lnTo>
                    <a:pt x="0" y="406908"/>
                  </a:lnTo>
                  <a:lnTo>
                    <a:pt x="1166622" y="406908"/>
                  </a:lnTo>
                  <a:lnTo>
                    <a:pt x="1166622" y="372618"/>
                  </a:lnTo>
                  <a:close/>
                </a:path>
                <a:path w="3764279" h="2139950">
                  <a:moveTo>
                    <a:pt x="1166622" y="0"/>
                  </a:moveTo>
                  <a:lnTo>
                    <a:pt x="0" y="0"/>
                  </a:lnTo>
                  <a:lnTo>
                    <a:pt x="0" y="205740"/>
                  </a:lnTo>
                  <a:lnTo>
                    <a:pt x="1166622" y="205740"/>
                  </a:lnTo>
                  <a:lnTo>
                    <a:pt x="1166622" y="0"/>
                  </a:lnTo>
                  <a:close/>
                </a:path>
                <a:path w="3764279" h="2139950">
                  <a:moveTo>
                    <a:pt x="2465832" y="775716"/>
                  </a:moveTo>
                  <a:lnTo>
                    <a:pt x="1298448" y="775716"/>
                  </a:lnTo>
                  <a:lnTo>
                    <a:pt x="1298448" y="2139696"/>
                  </a:lnTo>
                  <a:lnTo>
                    <a:pt x="2465832" y="2139696"/>
                  </a:lnTo>
                  <a:lnTo>
                    <a:pt x="2465832" y="775716"/>
                  </a:lnTo>
                  <a:close/>
                </a:path>
                <a:path w="3764279" h="2139950">
                  <a:moveTo>
                    <a:pt x="2465832" y="573786"/>
                  </a:moveTo>
                  <a:lnTo>
                    <a:pt x="1298448" y="573786"/>
                  </a:lnTo>
                  <a:lnTo>
                    <a:pt x="1298448" y="608850"/>
                  </a:lnTo>
                  <a:lnTo>
                    <a:pt x="2465832" y="608850"/>
                  </a:lnTo>
                  <a:lnTo>
                    <a:pt x="2465832" y="573786"/>
                  </a:lnTo>
                  <a:close/>
                </a:path>
                <a:path w="3764279" h="2139950">
                  <a:moveTo>
                    <a:pt x="2465832" y="372618"/>
                  </a:moveTo>
                  <a:lnTo>
                    <a:pt x="1298448" y="372618"/>
                  </a:lnTo>
                  <a:lnTo>
                    <a:pt x="1298448" y="406908"/>
                  </a:lnTo>
                  <a:lnTo>
                    <a:pt x="2465832" y="406908"/>
                  </a:lnTo>
                  <a:lnTo>
                    <a:pt x="2465832" y="372618"/>
                  </a:lnTo>
                  <a:close/>
                </a:path>
                <a:path w="3764279" h="2139950">
                  <a:moveTo>
                    <a:pt x="2465832" y="0"/>
                  </a:moveTo>
                  <a:lnTo>
                    <a:pt x="1298448" y="0"/>
                  </a:lnTo>
                  <a:lnTo>
                    <a:pt x="1298448" y="205740"/>
                  </a:lnTo>
                  <a:lnTo>
                    <a:pt x="2465832" y="205740"/>
                  </a:lnTo>
                  <a:lnTo>
                    <a:pt x="2465832" y="0"/>
                  </a:lnTo>
                  <a:close/>
                </a:path>
                <a:path w="3764279" h="2139950">
                  <a:moveTo>
                    <a:pt x="3764280" y="775716"/>
                  </a:moveTo>
                  <a:lnTo>
                    <a:pt x="2597658" y="775716"/>
                  </a:lnTo>
                  <a:lnTo>
                    <a:pt x="2597658" y="2139696"/>
                  </a:lnTo>
                  <a:lnTo>
                    <a:pt x="3764280" y="2139696"/>
                  </a:lnTo>
                  <a:lnTo>
                    <a:pt x="3764280" y="775716"/>
                  </a:lnTo>
                  <a:close/>
                </a:path>
                <a:path w="3764279" h="2139950">
                  <a:moveTo>
                    <a:pt x="3764280" y="573786"/>
                  </a:moveTo>
                  <a:lnTo>
                    <a:pt x="2597658" y="573786"/>
                  </a:lnTo>
                  <a:lnTo>
                    <a:pt x="2597658" y="608850"/>
                  </a:lnTo>
                  <a:lnTo>
                    <a:pt x="3764280" y="608850"/>
                  </a:lnTo>
                  <a:lnTo>
                    <a:pt x="3764280" y="573786"/>
                  </a:lnTo>
                  <a:close/>
                </a:path>
                <a:path w="3764279" h="2139950">
                  <a:moveTo>
                    <a:pt x="3764280" y="372618"/>
                  </a:moveTo>
                  <a:lnTo>
                    <a:pt x="2597658" y="372618"/>
                  </a:lnTo>
                  <a:lnTo>
                    <a:pt x="2597658" y="406908"/>
                  </a:lnTo>
                  <a:lnTo>
                    <a:pt x="3764280" y="406908"/>
                  </a:lnTo>
                  <a:lnTo>
                    <a:pt x="3764280" y="372618"/>
                  </a:lnTo>
                  <a:close/>
                </a:path>
                <a:path w="3764279" h="2139950">
                  <a:moveTo>
                    <a:pt x="3764280" y="0"/>
                  </a:moveTo>
                  <a:lnTo>
                    <a:pt x="2597658" y="0"/>
                  </a:lnTo>
                  <a:lnTo>
                    <a:pt x="2597658" y="205740"/>
                  </a:lnTo>
                  <a:lnTo>
                    <a:pt x="3764280" y="205740"/>
                  </a:lnTo>
                  <a:lnTo>
                    <a:pt x="3764280" y="0"/>
                  </a:lnTo>
                  <a:close/>
                </a:path>
              </a:pathLst>
            </a:custGeom>
            <a:solidFill>
              <a:srgbClr val="00CE9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3" name="object 73" descr=""/>
            <p:cNvSpPr/>
            <p:nvPr/>
          </p:nvSpPr>
          <p:spPr>
            <a:xfrm>
              <a:off x="7603997" y="1626870"/>
              <a:ext cx="4064635" cy="167005"/>
            </a:xfrm>
            <a:custGeom>
              <a:avLst/>
              <a:gdLst/>
              <a:ahLst/>
              <a:cxnLst/>
              <a:rect l="l" t="t" r="r" b="b"/>
              <a:pathLst>
                <a:path w="4064634" h="167005">
                  <a:moveTo>
                    <a:pt x="4064507" y="0"/>
                  </a:moveTo>
                  <a:lnTo>
                    <a:pt x="0" y="0"/>
                  </a:lnTo>
                  <a:lnTo>
                    <a:pt x="0" y="166877"/>
                  </a:lnTo>
                  <a:lnTo>
                    <a:pt x="4064507" y="166877"/>
                  </a:lnTo>
                  <a:lnTo>
                    <a:pt x="4064507" y="0"/>
                  </a:lnTo>
                  <a:close/>
                </a:path>
              </a:pathLst>
            </a:custGeom>
            <a:solidFill>
              <a:srgbClr val="010027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4" name="object 74" descr=""/>
          <p:cNvSpPr txBox="1"/>
          <p:nvPr/>
        </p:nvSpPr>
        <p:spPr>
          <a:xfrm>
            <a:off x="7574788" y="871982"/>
            <a:ext cx="3902710" cy="90995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400" b="1">
                <a:solidFill>
                  <a:srgbClr val="010027"/>
                </a:solidFill>
                <a:latin typeface="Arial"/>
                <a:cs typeface="Arial"/>
              </a:rPr>
              <a:t>Core</a:t>
            </a:r>
            <a:r>
              <a:rPr dirty="0" sz="1400" spc="-3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10027"/>
                </a:solidFill>
                <a:latin typeface="Arial"/>
                <a:cs typeface="Arial"/>
              </a:rPr>
              <a:t>technologies</a:t>
            </a:r>
            <a:r>
              <a:rPr dirty="0" sz="1400" spc="-5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10027"/>
                </a:solidFill>
                <a:latin typeface="Arial"/>
                <a:cs typeface="Arial"/>
              </a:rPr>
              <a:t>being</a:t>
            </a:r>
            <a:r>
              <a:rPr dirty="0" sz="1400" spc="-4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10027"/>
                </a:solidFill>
                <a:latin typeface="Arial"/>
                <a:cs typeface="Arial"/>
              </a:rPr>
              <a:t>leveraged</a:t>
            </a:r>
            <a:r>
              <a:rPr dirty="0" sz="1400" spc="-5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10027"/>
                </a:solidFill>
                <a:latin typeface="Arial"/>
                <a:cs typeface="Arial"/>
              </a:rPr>
              <a:t>across</a:t>
            </a:r>
            <a:r>
              <a:rPr dirty="0" sz="1400" spc="-4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400" spc="-25" b="1">
                <a:solidFill>
                  <a:srgbClr val="010027"/>
                </a:solidFill>
                <a:latin typeface="Arial"/>
                <a:cs typeface="Arial"/>
              </a:rPr>
              <a:t>the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400" spc="-10" b="1">
                <a:solidFill>
                  <a:srgbClr val="010027"/>
                </a:solidFill>
                <a:latin typeface="Arial"/>
                <a:cs typeface="Arial"/>
              </a:rPr>
              <a:t>business</a:t>
            </a:r>
            <a:endParaRPr sz="1400">
              <a:latin typeface="Arial"/>
              <a:cs typeface="Arial"/>
            </a:endParaRPr>
          </a:p>
          <a:p>
            <a:pPr algn="ctr" marR="17145">
              <a:lnSpc>
                <a:spcPct val="100000"/>
              </a:lnSpc>
              <a:spcBef>
                <a:spcPts val="1345"/>
              </a:spcBef>
              <a:tabLst>
                <a:tab pos="1231265" algn="l"/>
                <a:tab pos="2792095" algn="l"/>
              </a:tabLst>
            </a:pPr>
            <a:r>
              <a:rPr dirty="0" sz="700" b="1">
                <a:solidFill>
                  <a:srgbClr val="FFFFFF"/>
                </a:solidFill>
                <a:latin typeface="Arial"/>
                <a:cs typeface="Arial"/>
              </a:rPr>
              <a:t>Digital</a:t>
            </a:r>
            <a:r>
              <a:rPr dirty="0" sz="700" spc="-2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 spc="-10" b="1">
                <a:solidFill>
                  <a:srgbClr val="FFFFFF"/>
                </a:solidFill>
                <a:latin typeface="Arial"/>
                <a:cs typeface="Arial"/>
              </a:rPr>
              <a:t>Industries</a:t>
            </a:r>
            <a:r>
              <a:rPr dirty="0" sz="700" b="1">
                <a:solidFill>
                  <a:srgbClr val="FFFFFF"/>
                </a:solidFill>
                <a:latin typeface="Arial"/>
                <a:cs typeface="Arial"/>
              </a:rPr>
              <a:t>	Smart</a:t>
            </a:r>
            <a:r>
              <a:rPr dirty="0" sz="700" spc="-2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 spc="-10" b="1">
                <a:solidFill>
                  <a:srgbClr val="FFFFFF"/>
                </a:solidFill>
                <a:latin typeface="Arial"/>
                <a:cs typeface="Arial"/>
              </a:rPr>
              <a:t>Infrastructure</a:t>
            </a:r>
            <a:r>
              <a:rPr dirty="0" sz="700" b="1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dirty="0" sz="700" spc="-10" b="1">
                <a:solidFill>
                  <a:srgbClr val="FFFFFF"/>
                </a:solidFill>
                <a:latin typeface="Arial"/>
                <a:cs typeface="Arial"/>
              </a:rPr>
              <a:t>Mobility</a:t>
            </a:r>
            <a:endParaRPr sz="700">
              <a:latin typeface="Arial"/>
              <a:cs typeface="Arial"/>
            </a:endParaRPr>
          </a:p>
          <a:p>
            <a:pPr algn="ctr" marL="222250">
              <a:lnSpc>
                <a:spcPct val="100000"/>
              </a:lnSpc>
              <a:spcBef>
                <a:spcPts val="459"/>
              </a:spcBef>
            </a:pPr>
            <a:r>
              <a:rPr dirty="0" sz="800" b="1">
                <a:solidFill>
                  <a:srgbClr val="FFFFFF"/>
                </a:solidFill>
                <a:latin typeface="Arial"/>
                <a:cs typeface="Arial"/>
              </a:rPr>
              <a:t>Cyber</a:t>
            </a:r>
            <a:r>
              <a:rPr dirty="0" sz="800" spc="-2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800" spc="-10" b="1">
                <a:solidFill>
                  <a:srgbClr val="FFFFFF"/>
                </a:solidFill>
                <a:latin typeface="Arial"/>
                <a:cs typeface="Arial"/>
              </a:rPr>
              <a:t>Security</a:t>
            </a:r>
            <a:endParaRPr sz="800">
              <a:latin typeface="Arial"/>
              <a:cs typeface="Arial"/>
            </a:endParaRPr>
          </a:p>
        </p:txBody>
      </p:sp>
      <p:sp>
        <p:nvSpPr>
          <p:cNvPr id="75" name="object 75" descr=""/>
          <p:cNvSpPr/>
          <p:nvPr/>
        </p:nvSpPr>
        <p:spPr>
          <a:xfrm>
            <a:off x="7603997" y="1828038"/>
            <a:ext cx="4064635" cy="167005"/>
          </a:xfrm>
          <a:custGeom>
            <a:avLst/>
            <a:gdLst/>
            <a:ahLst/>
            <a:cxnLst/>
            <a:rect l="l" t="t" r="r" b="b"/>
            <a:pathLst>
              <a:path w="4064634" h="167005">
                <a:moveTo>
                  <a:pt x="4064507" y="0"/>
                </a:moveTo>
                <a:lnTo>
                  <a:pt x="0" y="0"/>
                </a:lnTo>
                <a:lnTo>
                  <a:pt x="0" y="166877"/>
                </a:lnTo>
                <a:lnTo>
                  <a:pt x="4064507" y="166877"/>
                </a:lnTo>
                <a:lnTo>
                  <a:pt x="4064507" y="0"/>
                </a:lnTo>
                <a:close/>
              </a:path>
            </a:pathLst>
          </a:custGeom>
          <a:solidFill>
            <a:srgbClr val="01002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6" name="object 76" descr=""/>
          <p:cNvSpPr txBox="1"/>
          <p:nvPr/>
        </p:nvSpPr>
        <p:spPr>
          <a:xfrm>
            <a:off x="9157969" y="1835912"/>
            <a:ext cx="956944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b="1">
                <a:solidFill>
                  <a:srgbClr val="FFFFFF"/>
                </a:solidFill>
                <a:latin typeface="Arial"/>
                <a:cs typeface="Arial"/>
              </a:rPr>
              <a:t>Data</a:t>
            </a:r>
            <a:r>
              <a:rPr dirty="0" sz="800" spc="-3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800" b="1">
                <a:solidFill>
                  <a:srgbClr val="FFFFFF"/>
                </a:solidFill>
                <a:latin typeface="Arial"/>
                <a:cs typeface="Arial"/>
              </a:rPr>
              <a:t>Analytics</a:t>
            </a:r>
            <a:r>
              <a:rPr dirty="0" sz="800" spc="-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800" b="1">
                <a:solidFill>
                  <a:srgbClr val="FFFFFF"/>
                </a:solidFill>
                <a:latin typeface="Arial"/>
                <a:cs typeface="Arial"/>
              </a:rPr>
              <a:t>&amp;</a:t>
            </a:r>
            <a:r>
              <a:rPr dirty="0" sz="800" spc="-25" b="1">
                <a:solidFill>
                  <a:srgbClr val="FFFFFF"/>
                </a:solidFill>
                <a:latin typeface="Arial"/>
                <a:cs typeface="Arial"/>
              </a:rPr>
              <a:t> AI</a:t>
            </a:r>
            <a:endParaRPr sz="800">
              <a:latin typeface="Arial"/>
              <a:cs typeface="Arial"/>
            </a:endParaRPr>
          </a:p>
        </p:txBody>
      </p:sp>
      <p:sp>
        <p:nvSpPr>
          <p:cNvPr id="77" name="object 77" descr=""/>
          <p:cNvSpPr/>
          <p:nvPr/>
        </p:nvSpPr>
        <p:spPr>
          <a:xfrm>
            <a:off x="7603997" y="2029967"/>
            <a:ext cx="4064635" cy="167005"/>
          </a:xfrm>
          <a:custGeom>
            <a:avLst/>
            <a:gdLst/>
            <a:ahLst/>
            <a:cxnLst/>
            <a:rect l="l" t="t" r="r" b="b"/>
            <a:pathLst>
              <a:path w="4064634" h="167005">
                <a:moveTo>
                  <a:pt x="4064507" y="0"/>
                </a:moveTo>
                <a:lnTo>
                  <a:pt x="0" y="0"/>
                </a:lnTo>
                <a:lnTo>
                  <a:pt x="0" y="166877"/>
                </a:lnTo>
                <a:lnTo>
                  <a:pt x="4064507" y="166877"/>
                </a:lnTo>
                <a:lnTo>
                  <a:pt x="4064507" y="0"/>
                </a:lnTo>
                <a:close/>
              </a:path>
            </a:pathLst>
          </a:custGeom>
          <a:solidFill>
            <a:srgbClr val="01002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8" name="object 78" descr=""/>
          <p:cNvSpPr txBox="1"/>
          <p:nvPr/>
        </p:nvSpPr>
        <p:spPr>
          <a:xfrm>
            <a:off x="9012428" y="2037079"/>
            <a:ext cx="1249680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b="1">
                <a:solidFill>
                  <a:srgbClr val="FFFFFF"/>
                </a:solidFill>
                <a:latin typeface="Arial"/>
                <a:cs typeface="Arial"/>
              </a:rPr>
              <a:t>Simulation</a:t>
            </a:r>
            <a:r>
              <a:rPr dirty="0" sz="800" spc="-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800" b="1">
                <a:solidFill>
                  <a:srgbClr val="FFFFFF"/>
                </a:solidFill>
                <a:latin typeface="Arial"/>
                <a:cs typeface="Arial"/>
              </a:rPr>
              <a:t>&amp;</a:t>
            </a:r>
            <a:r>
              <a:rPr dirty="0" sz="800" spc="-3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800" b="1">
                <a:solidFill>
                  <a:srgbClr val="FFFFFF"/>
                </a:solidFill>
                <a:latin typeface="Arial"/>
                <a:cs typeface="Arial"/>
              </a:rPr>
              <a:t>Digital</a:t>
            </a:r>
            <a:r>
              <a:rPr dirty="0" sz="800" spc="-20" b="1">
                <a:solidFill>
                  <a:srgbClr val="FFFFFF"/>
                </a:solidFill>
                <a:latin typeface="Arial"/>
                <a:cs typeface="Arial"/>
              </a:rPr>
              <a:t> Twin</a:t>
            </a:r>
            <a:endParaRPr sz="800">
              <a:latin typeface="Arial"/>
              <a:cs typeface="Arial"/>
            </a:endParaRPr>
          </a:p>
        </p:txBody>
      </p:sp>
      <p:sp>
        <p:nvSpPr>
          <p:cNvPr id="79" name="object 79" descr=""/>
          <p:cNvSpPr/>
          <p:nvPr/>
        </p:nvSpPr>
        <p:spPr>
          <a:xfrm>
            <a:off x="7603997" y="2231135"/>
            <a:ext cx="4064635" cy="167005"/>
          </a:xfrm>
          <a:custGeom>
            <a:avLst/>
            <a:gdLst/>
            <a:ahLst/>
            <a:cxnLst/>
            <a:rect l="l" t="t" r="r" b="b"/>
            <a:pathLst>
              <a:path w="4064634" h="167005">
                <a:moveTo>
                  <a:pt x="4064507" y="0"/>
                </a:moveTo>
                <a:lnTo>
                  <a:pt x="0" y="0"/>
                </a:lnTo>
                <a:lnTo>
                  <a:pt x="0" y="166877"/>
                </a:lnTo>
                <a:lnTo>
                  <a:pt x="4064507" y="166877"/>
                </a:lnTo>
                <a:lnTo>
                  <a:pt x="4064507" y="0"/>
                </a:lnTo>
                <a:close/>
              </a:path>
            </a:pathLst>
          </a:custGeom>
          <a:solidFill>
            <a:srgbClr val="010027">
              <a:alpha val="749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0" name="object 80" descr=""/>
          <p:cNvSpPr txBox="1"/>
          <p:nvPr/>
        </p:nvSpPr>
        <p:spPr>
          <a:xfrm>
            <a:off x="9129776" y="2239010"/>
            <a:ext cx="1014730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b="1">
                <a:solidFill>
                  <a:srgbClr val="FFFFFF"/>
                </a:solidFill>
                <a:latin typeface="Arial"/>
                <a:cs typeface="Arial"/>
              </a:rPr>
              <a:t>Connectivity &amp;</a:t>
            </a:r>
            <a:r>
              <a:rPr dirty="0" sz="800" spc="-3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800" spc="-20" b="1">
                <a:solidFill>
                  <a:srgbClr val="FFFFFF"/>
                </a:solidFill>
                <a:latin typeface="Arial"/>
                <a:cs typeface="Arial"/>
              </a:rPr>
              <a:t>Edge</a:t>
            </a:r>
            <a:endParaRPr sz="800">
              <a:latin typeface="Arial"/>
              <a:cs typeface="Arial"/>
            </a:endParaRPr>
          </a:p>
        </p:txBody>
      </p:sp>
      <p:sp>
        <p:nvSpPr>
          <p:cNvPr id="81" name="object 81" descr=""/>
          <p:cNvSpPr/>
          <p:nvPr/>
        </p:nvSpPr>
        <p:spPr>
          <a:xfrm>
            <a:off x="7603997" y="2433066"/>
            <a:ext cx="4064635" cy="167005"/>
          </a:xfrm>
          <a:custGeom>
            <a:avLst/>
            <a:gdLst/>
            <a:ahLst/>
            <a:cxnLst/>
            <a:rect l="l" t="t" r="r" b="b"/>
            <a:pathLst>
              <a:path w="4064634" h="167005">
                <a:moveTo>
                  <a:pt x="4064507" y="0"/>
                </a:moveTo>
                <a:lnTo>
                  <a:pt x="0" y="0"/>
                </a:lnTo>
                <a:lnTo>
                  <a:pt x="0" y="166877"/>
                </a:lnTo>
                <a:lnTo>
                  <a:pt x="4064507" y="166877"/>
                </a:lnTo>
                <a:lnTo>
                  <a:pt x="4064507" y="0"/>
                </a:lnTo>
                <a:close/>
              </a:path>
            </a:pathLst>
          </a:custGeom>
          <a:solidFill>
            <a:srgbClr val="010027">
              <a:alpha val="70195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2" name="object 82" descr=""/>
          <p:cNvSpPr txBox="1"/>
          <p:nvPr/>
        </p:nvSpPr>
        <p:spPr>
          <a:xfrm>
            <a:off x="9183116" y="2440178"/>
            <a:ext cx="908050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b="1">
                <a:solidFill>
                  <a:srgbClr val="FFFFFF"/>
                </a:solidFill>
                <a:latin typeface="Arial"/>
                <a:cs typeface="Arial"/>
              </a:rPr>
              <a:t>Power</a:t>
            </a:r>
            <a:r>
              <a:rPr dirty="0" sz="800" spc="-2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800" spc="-10" b="1">
                <a:solidFill>
                  <a:srgbClr val="FFFFFF"/>
                </a:solidFill>
                <a:latin typeface="Arial"/>
                <a:cs typeface="Arial"/>
              </a:rPr>
              <a:t>Electronics</a:t>
            </a:r>
            <a:endParaRPr sz="800">
              <a:latin typeface="Arial"/>
              <a:cs typeface="Arial"/>
            </a:endParaRPr>
          </a:p>
        </p:txBody>
      </p:sp>
      <p:sp>
        <p:nvSpPr>
          <p:cNvPr id="83" name="object 83" descr=""/>
          <p:cNvSpPr/>
          <p:nvPr/>
        </p:nvSpPr>
        <p:spPr>
          <a:xfrm>
            <a:off x="7603997" y="2634233"/>
            <a:ext cx="4064635" cy="167005"/>
          </a:xfrm>
          <a:custGeom>
            <a:avLst/>
            <a:gdLst/>
            <a:ahLst/>
            <a:cxnLst/>
            <a:rect l="l" t="t" r="r" b="b"/>
            <a:pathLst>
              <a:path w="4064634" h="167005">
                <a:moveTo>
                  <a:pt x="4064507" y="0"/>
                </a:moveTo>
                <a:lnTo>
                  <a:pt x="0" y="0"/>
                </a:lnTo>
                <a:lnTo>
                  <a:pt x="0" y="166877"/>
                </a:lnTo>
                <a:lnTo>
                  <a:pt x="4064507" y="166877"/>
                </a:lnTo>
                <a:lnTo>
                  <a:pt x="4064507" y="0"/>
                </a:lnTo>
                <a:close/>
              </a:path>
            </a:pathLst>
          </a:custGeom>
          <a:solidFill>
            <a:srgbClr val="010027">
              <a:alpha val="65097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4" name="object 84" descr=""/>
          <p:cNvSpPr txBox="1"/>
          <p:nvPr/>
        </p:nvSpPr>
        <p:spPr>
          <a:xfrm>
            <a:off x="9060433" y="2642107"/>
            <a:ext cx="115379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b="1">
                <a:solidFill>
                  <a:srgbClr val="FFFFFF"/>
                </a:solidFill>
                <a:latin typeface="Arial"/>
                <a:cs typeface="Arial"/>
              </a:rPr>
              <a:t>Additive</a:t>
            </a:r>
            <a:r>
              <a:rPr dirty="0" sz="800" spc="-2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800" spc="-10" b="1">
                <a:solidFill>
                  <a:srgbClr val="FFFFFF"/>
                </a:solidFill>
                <a:latin typeface="Arial"/>
                <a:cs typeface="Arial"/>
              </a:rPr>
              <a:t>Manufacturing</a:t>
            </a:r>
            <a:endParaRPr sz="800">
              <a:latin typeface="Arial"/>
              <a:cs typeface="Arial"/>
            </a:endParaRPr>
          </a:p>
        </p:txBody>
      </p:sp>
      <p:sp>
        <p:nvSpPr>
          <p:cNvPr id="85" name="object 85" descr=""/>
          <p:cNvSpPr/>
          <p:nvPr/>
        </p:nvSpPr>
        <p:spPr>
          <a:xfrm>
            <a:off x="7603997" y="2836164"/>
            <a:ext cx="4064635" cy="167005"/>
          </a:xfrm>
          <a:custGeom>
            <a:avLst/>
            <a:gdLst/>
            <a:ahLst/>
            <a:cxnLst/>
            <a:rect l="l" t="t" r="r" b="b"/>
            <a:pathLst>
              <a:path w="4064634" h="167005">
                <a:moveTo>
                  <a:pt x="4064507" y="0"/>
                </a:moveTo>
                <a:lnTo>
                  <a:pt x="0" y="0"/>
                </a:lnTo>
                <a:lnTo>
                  <a:pt x="0" y="166877"/>
                </a:lnTo>
                <a:lnTo>
                  <a:pt x="4064507" y="166877"/>
                </a:lnTo>
                <a:lnTo>
                  <a:pt x="4064507" y="0"/>
                </a:lnTo>
                <a:close/>
              </a:path>
            </a:pathLst>
          </a:custGeom>
          <a:solidFill>
            <a:srgbClr val="010027">
              <a:alpha val="5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6" name="object 86" descr=""/>
          <p:cNvSpPr txBox="1"/>
          <p:nvPr/>
        </p:nvSpPr>
        <p:spPr>
          <a:xfrm>
            <a:off x="9094723" y="2843276"/>
            <a:ext cx="1086485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b="1">
                <a:solidFill>
                  <a:srgbClr val="FFFFFF"/>
                </a:solidFill>
                <a:latin typeface="Arial"/>
                <a:cs typeface="Arial"/>
              </a:rPr>
              <a:t>Connected</a:t>
            </a:r>
            <a:r>
              <a:rPr dirty="0" sz="800" spc="-3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800" spc="-10" b="1">
                <a:solidFill>
                  <a:srgbClr val="FFFFFF"/>
                </a:solidFill>
                <a:latin typeface="Arial"/>
                <a:cs typeface="Arial"/>
              </a:rPr>
              <a:t>(e)Mobility</a:t>
            </a:r>
            <a:endParaRPr sz="800">
              <a:latin typeface="Arial"/>
              <a:cs typeface="Arial"/>
            </a:endParaRPr>
          </a:p>
        </p:txBody>
      </p:sp>
      <p:sp>
        <p:nvSpPr>
          <p:cNvPr id="87" name="object 87" descr=""/>
          <p:cNvSpPr/>
          <p:nvPr/>
        </p:nvSpPr>
        <p:spPr>
          <a:xfrm>
            <a:off x="7603997" y="3037332"/>
            <a:ext cx="4064635" cy="167005"/>
          </a:xfrm>
          <a:custGeom>
            <a:avLst/>
            <a:gdLst/>
            <a:ahLst/>
            <a:cxnLst/>
            <a:rect l="l" t="t" r="r" b="b"/>
            <a:pathLst>
              <a:path w="4064634" h="167005">
                <a:moveTo>
                  <a:pt x="4064507" y="0"/>
                </a:moveTo>
                <a:lnTo>
                  <a:pt x="0" y="0"/>
                </a:lnTo>
                <a:lnTo>
                  <a:pt x="0" y="166877"/>
                </a:lnTo>
                <a:lnTo>
                  <a:pt x="4064507" y="166877"/>
                </a:lnTo>
                <a:lnTo>
                  <a:pt x="4064507" y="0"/>
                </a:lnTo>
                <a:close/>
              </a:path>
            </a:pathLst>
          </a:custGeom>
          <a:solidFill>
            <a:srgbClr val="010027">
              <a:alpha val="5490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8" name="object 88" descr=""/>
          <p:cNvSpPr txBox="1"/>
          <p:nvPr/>
        </p:nvSpPr>
        <p:spPr>
          <a:xfrm>
            <a:off x="9573259" y="3045206"/>
            <a:ext cx="127000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-50" b="1">
                <a:solidFill>
                  <a:srgbClr val="FFFFFF"/>
                </a:solidFill>
                <a:latin typeface="Arial"/>
                <a:cs typeface="Arial"/>
              </a:rPr>
              <a:t>…</a:t>
            </a:r>
            <a:endParaRPr sz="800">
              <a:latin typeface="Arial"/>
              <a:cs typeface="Arial"/>
            </a:endParaRPr>
          </a:p>
        </p:txBody>
      </p:sp>
      <p:grpSp>
        <p:nvGrpSpPr>
          <p:cNvPr id="89" name="object 89" descr=""/>
          <p:cNvGrpSpPr/>
          <p:nvPr/>
        </p:nvGrpSpPr>
        <p:grpSpPr>
          <a:xfrm>
            <a:off x="7603997" y="3239261"/>
            <a:ext cx="4064635" cy="368300"/>
            <a:chOff x="7603997" y="3239261"/>
            <a:chExt cx="4064635" cy="368300"/>
          </a:xfrm>
        </p:grpSpPr>
        <p:sp>
          <p:nvSpPr>
            <p:cNvPr id="90" name="object 90" descr=""/>
            <p:cNvSpPr/>
            <p:nvPr/>
          </p:nvSpPr>
          <p:spPr>
            <a:xfrm>
              <a:off x="7603997" y="3239261"/>
              <a:ext cx="4064635" cy="167005"/>
            </a:xfrm>
            <a:custGeom>
              <a:avLst/>
              <a:gdLst/>
              <a:ahLst/>
              <a:cxnLst/>
              <a:rect l="l" t="t" r="r" b="b"/>
              <a:pathLst>
                <a:path w="4064634" h="167004">
                  <a:moveTo>
                    <a:pt x="4064507" y="0"/>
                  </a:moveTo>
                  <a:lnTo>
                    <a:pt x="0" y="0"/>
                  </a:lnTo>
                  <a:lnTo>
                    <a:pt x="0" y="166877"/>
                  </a:lnTo>
                  <a:lnTo>
                    <a:pt x="4064507" y="166877"/>
                  </a:lnTo>
                  <a:lnTo>
                    <a:pt x="4064507" y="0"/>
                  </a:lnTo>
                  <a:close/>
                </a:path>
              </a:pathLst>
            </a:custGeom>
            <a:solidFill>
              <a:srgbClr val="010027">
                <a:alpha val="50195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1" name="object 91" descr=""/>
            <p:cNvSpPr/>
            <p:nvPr/>
          </p:nvSpPr>
          <p:spPr>
            <a:xfrm>
              <a:off x="7603997" y="3440429"/>
              <a:ext cx="4064635" cy="167005"/>
            </a:xfrm>
            <a:custGeom>
              <a:avLst/>
              <a:gdLst/>
              <a:ahLst/>
              <a:cxnLst/>
              <a:rect l="l" t="t" r="r" b="b"/>
              <a:pathLst>
                <a:path w="4064634" h="167004">
                  <a:moveTo>
                    <a:pt x="4064507" y="0"/>
                  </a:moveTo>
                  <a:lnTo>
                    <a:pt x="0" y="0"/>
                  </a:lnTo>
                  <a:lnTo>
                    <a:pt x="0" y="166878"/>
                  </a:lnTo>
                  <a:lnTo>
                    <a:pt x="4064507" y="166878"/>
                  </a:lnTo>
                  <a:lnTo>
                    <a:pt x="4064507" y="0"/>
                  </a:lnTo>
                  <a:close/>
                </a:path>
              </a:pathLst>
            </a:custGeom>
            <a:solidFill>
              <a:srgbClr val="010027">
                <a:alpha val="39999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2" name="object 92" descr=""/>
          <p:cNvSpPr txBox="1"/>
          <p:nvPr/>
        </p:nvSpPr>
        <p:spPr>
          <a:xfrm>
            <a:off x="8631428" y="3290823"/>
            <a:ext cx="1955164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407670" marR="5080" indent="-394970">
              <a:lnSpc>
                <a:spcPct val="100000"/>
              </a:lnSpc>
              <a:spcBef>
                <a:spcPts val="95"/>
              </a:spcBef>
            </a:pPr>
            <a:r>
              <a:rPr dirty="0" sz="800" b="1">
                <a:solidFill>
                  <a:srgbClr val="FFFFFF"/>
                </a:solidFill>
                <a:latin typeface="Arial"/>
                <a:cs typeface="Arial"/>
              </a:rPr>
              <a:t>14</a:t>
            </a:r>
            <a:r>
              <a:rPr dirty="0" sz="800" spc="-3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800" b="1">
                <a:solidFill>
                  <a:srgbClr val="FFFFFF"/>
                </a:solidFill>
                <a:latin typeface="Arial"/>
                <a:cs typeface="Arial"/>
              </a:rPr>
              <a:t>Company</a:t>
            </a:r>
            <a:r>
              <a:rPr dirty="0" sz="800" spc="-3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800" b="1">
                <a:solidFill>
                  <a:srgbClr val="FFFFFF"/>
                </a:solidFill>
                <a:latin typeface="Arial"/>
                <a:cs typeface="Arial"/>
              </a:rPr>
              <a:t>Core</a:t>
            </a:r>
            <a:r>
              <a:rPr dirty="0" sz="800" spc="-3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800" b="1">
                <a:solidFill>
                  <a:srgbClr val="FFFFFF"/>
                </a:solidFill>
                <a:latin typeface="Arial"/>
                <a:cs typeface="Arial"/>
              </a:rPr>
              <a:t>technologies</a:t>
            </a:r>
            <a:r>
              <a:rPr dirty="0" sz="800" spc="-1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800" spc="-10" b="1">
                <a:solidFill>
                  <a:srgbClr val="FFFFFF"/>
                </a:solidFill>
                <a:latin typeface="Arial"/>
                <a:cs typeface="Arial"/>
              </a:rPr>
              <a:t>running </a:t>
            </a:r>
            <a:r>
              <a:rPr dirty="0" sz="800" b="1">
                <a:solidFill>
                  <a:srgbClr val="FFFFFF"/>
                </a:solidFill>
                <a:latin typeface="Arial"/>
                <a:cs typeface="Arial"/>
              </a:rPr>
              <a:t>across</a:t>
            </a:r>
            <a:r>
              <a:rPr dirty="0" sz="800" spc="-3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800" b="1">
                <a:solidFill>
                  <a:srgbClr val="FFFFFF"/>
                </a:solidFill>
                <a:latin typeface="Arial"/>
                <a:cs typeface="Arial"/>
              </a:rPr>
              <a:t>Siemens</a:t>
            </a:r>
            <a:r>
              <a:rPr dirty="0" sz="800" spc="-2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800" b="1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dirty="0" sz="800" spc="-4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800" spc="-20" b="1">
                <a:solidFill>
                  <a:srgbClr val="FFFFFF"/>
                </a:solidFill>
                <a:latin typeface="Arial"/>
                <a:cs typeface="Arial"/>
              </a:rPr>
              <a:t>total</a:t>
            </a:r>
            <a:endParaRPr sz="800">
              <a:latin typeface="Arial"/>
              <a:cs typeface="Arial"/>
            </a:endParaRPr>
          </a:p>
        </p:txBody>
      </p:sp>
      <p:sp>
        <p:nvSpPr>
          <p:cNvPr id="93" name="object 93" descr=""/>
          <p:cNvSpPr txBox="1"/>
          <p:nvPr/>
        </p:nvSpPr>
        <p:spPr>
          <a:xfrm>
            <a:off x="1379982" y="4916423"/>
            <a:ext cx="308610" cy="178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-20" b="1">
                <a:solidFill>
                  <a:srgbClr val="010027"/>
                </a:solidFill>
                <a:latin typeface="Arial"/>
                <a:cs typeface="Arial"/>
              </a:rPr>
              <a:t>2022</a:t>
            </a:r>
            <a:endParaRPr sz="1000">
              <a:latin typeface="Arial"/>
              <a:cs typeface="Arial"/>
            </a:endParaRPr>
          </a:p>
        </p:txBody>
      </p:sp>
      <p:sp>
        <p:nvSpPr>
          <p:cNvPr id="94" name="object 94" descr=""/>
          <p:cNvSpPr txBox="1"/>
          <p:nvPr/>
        </p:nvSpPr>
        <p:spPr>
          <a:xfrm>
            <a:off x="1872614" y="4215765"/>
            <a:ext cx="974725" cy="795020"/>
          </a:xfrm>
          <a:prstGeom prst="rect">
            <a:avLst/>
          </a:prstGeom>
          <a:ln w="19050">
            <a:solidFill>
              <a:srgbClr val="010027"/>
            </a:solidFill>
          </a:ln>
        </p:spPr>
        <p:txBody>
          <a:bodyPr wrap="square" lIns="0" tIns="19685" rIns="0" bIns="0" rtlCol="0" vert="horz">
            <a:spAutoFit/>
          </a:bodyPr>
          <a:lstStyle/>
          <a:p>
            <a:pPr algn="just" marL="50165" marR="102235">
              <a:lnSpc>
                <a:spcPct val="100000"/>
              </a:lnSpc>
              <a:spcBef>
                <a:spcPts val="155"/>
              </a:spcBef>
            </a:pP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Siemens</a:t>
            </a:r>
            <a:r>
              <a:rPr dirty="0" sz="800" spc="-2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 spc="-10">
                <a:solidFill>
                  <a:srgbClr val="010027"/>
                </a:solidFill>
                <a:latin typeface="Arial MT"/>
                <a:cs typeface="Arial MT"/>
              </a:rPr>
              <a:t>acquires 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buildings</a:t>
            </a:r>
            <a:r>
              <a:rPr dirty="0" sz="800" spc="-4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 spc="-10">
                <a:solidFill>
                  <a:srgbClr val="010027"/>
                </a:solidFill>
                <a:latin typeface="Arial MT"/>
                <a:cs typeface="Arial MT"/>
              </a:rPr>
              <a:t>software 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firm</a:t>
            </a:r>
            <a:r>
              <a:rPr dirty="0" sz="800" spc="-3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 b="1">
                <a:solidFill>
                  <a:srgbClr val="010027"/>
                </a:solidFill>
                <a:latin typeface="Arial"/>
                <a:cs typeface="Arial"/>
              </a:rPr>
              <a:t>Brightly</a:t>
            </a:r>
            <a:r>
              <a:rPr dirty="0" sz="800" spc="-1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800" spc="-25">
                <a:solidFill>
                  <a:srgbClr val="010027"/>
                </a:solidFill>
                <a:latin typeface="Arial MT"/>
                <a:cs typeface="Arial MT"/>
              </a:rPr>
              <a:t>for</a:t>
            </a:r>
            <a:endParaRPr sz="800">
              <a:latin typeface="Arial MT"/>
              <a:cs typeface="Arial MT"/>
            </a:endParaRPr>
          </a:p>
          <a:p>
            <a:pPr marL="50165">
              <a:lnSpc>
                <a:spcPct val="100000"/>
              </a:lnSpc>
            </a:pPr>
            <a:r>
              <a:rPr dirty="0" sz="800" spc="-10">
                <a:solidFill>
                  <a:srgbClr val="010027"/>
                </a:solidFill>
                <a:latin typeface="Arial MT"/>
                <a:cs typeface="Arial MT"/>
              </a:rPr>
              <a:t>$1.6Bn</a:t>
            </a:r>
            <a:endParaRPr sz="800">
              <a:latin typeface="Arial MT"/>
              <a:cs typeface="Arial MT"/>
            </a:endParaRPr>
          </a:p>
        </p:txBody>
      </p:sp>
      <p:pic>
        <p:nvPicPr>
          <p:cNvPr id="95" name="object 95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2033016" y="4754879"/>
            <a:ext cx="687324" cy="193548"/>
          </a:xfrm>
          <a:prstGeom prst="rect">
            <a:avLst/>
          </a:prstGeom>
        </p:spPr>
      </p:pic>
      <p:sp>
        <p:nvSpPr>
          <p:cNvPr id="96" name="object 96" descr=""/>
          <p:cNvSpPr txBox="1"/>
          <p:nvPr/>
        </p:nvSpPr>
        <p:spPr>
          <a:xfrm>
            <a:off x="4447794" y="4223511"/>
            <a:ext cx="1031875" cy="6350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dirty="0" sz="800" b="1">
                <a:solidFill>
                  <a:srgbClr val="010027"/>
                </a:solidFill>
                <a:latin typeface="Arial"/>
                <a:cs typeface="Arial"/>
              </a:rPr>
              <a:t>Vendigital 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is</a:t>
            </a:r>
            <a:r>
              <a:rPr dirty="0" sz="800" spc="-3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 spc="-10">
                <a:solidFill>
                  <a:srgbClr val="010027"/>
                </a:solidFill>
                <a:latin typeface="Arial MT"/>
                <a:cs typeface="Arial MT"/>
              </a:rPr>
              <a:t>acquired 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by</a:t>
            </a:r>
            <a:r>
              <a:rPr dirty="0" sz="800" spc="-2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Siemens to</a:t>
            </a:r>
            <a:r>
              <a:rPr dirty="0" sz="800" spc="-1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 spc="-10" b="1">
                <a:solidFill>
                  <a:srgbClr val="010027"/>
                </a:solidFill>
                <a:latin typeface="Arial"/>
                <a:cs typeface="Arial"/>
              </a:rPr>
              <a:t>boost </a:t>
            </a:r>
            <a:r>
              <a:rPr dirty="0" sz="800" b="1">
                <a:solidFill>
                  <a:srgbClr val="010027"/>
                </a:solidFill>
                <a:latin typeface="Arial"/>
                <a:cs typeface="Arial"/>
              </a:rPr>
              <a:t>its</a:t>
            </a:r>
            <a:r>
              <a:rPr dirty="0" sz="800" spc="-2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800" b="1">
                <a:solidFill>
                  <a:srgbClr val="010027"/>
                </a:solidFill>
                <a:latin typeface="Arial"/>
                <a:cs typeface="Arial"/>
              </a:rPr>
              <a:t>digital</a:t>
            </a:r>
            <a:r>
              <a:rPr dirty="0" sz="800" spc="-1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800" spc="-25" b="1">
                <a:solidFill>
                  <a:srgbClr val="010027"/>
                </a:solidFill>
                <a:latin typeface="Arial"/>
                <a:cs typeface="Arial"/>
              </a:rPr>
              <a:t>and</a:t>
            </a:r>
            <a:r>
              <a:rPr dirty="0" sz="800" b="1">
                <a:solidFill>
                  <a:srgbClr val="010027"/>
                </a:solidFill>
                <a:latin typeface="Arial"/>
                <a:cs typeface="Arial"/>
              </a:rPr>
              <a:t> strategic</a:t>
            </a:r>
            <a:r>
              <a:rPr dirty="0" sz="800" spc="-3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800" spc="-10" b="1">
                <a:solidFill>
                  <a:srgbClr val="010027"/>
                </a:solidFill>
                <a:latin typeface="Arial"/>
                <a:cs typeface="Arial"/>
              </a:rPr>
              <a:t>consulting service</a:t>
            </a:r>
            <a:endParaRPr sz="800">
              <a:latin typeface="Arial"/>
              <a:cs typeface="Arial"/>
            </a:endParaRPr>
          </a:p>
        </p:txBody>
      </p:sp>
      <p:pic>
        <p:nvPicPr>
          <p:cNvPr id="97" name="object 97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4612385" y="4856226"/>
            <a:ext cx="760476" cy="95250"/>
          </a:xfrm>
          <a:prstGeom prst="rect">
            <a:avLst/>
          </a:prstGeom>
        </p:spPr>
      </p:pic>
      <p:grpSp>
        <p:nvGrpSpPr>
          <p:cNvPr id="98" name="object 98" descr=""/>
          <p:cNvGrpSpPr/>
          <p:nvPr/>
        </p:nvGrpSpPr>
        <p:grpSpPr>
          <a:xfrm>
            <a:off x="671702" y="5012563"/>
            <a:ext cx="5261610" cy="906780"/>
            <a:chOff x="671702" y="5012563"/>
            <a:chExt cx="5261610" cy="906780"/>
          </a:xfrm>
        </p:grpSpPr>
        <p:sp>
          <p:nvSpPr>
            <p:cNvPr id="99" name="object 99" descr=""/>
            <p:cNvSpPr/>
            <p:nvPr/>
          </p:nvSpPr>
          <p:spPr>
            <a:xfrm>
              <a:off x="2409063" y="5217033"/>
              <a:ext cx="0" cy="673735"/>
            </a:xfrm>
            <a:custGeom>
              <a:avLst/>
              <a:gdLst/>
              <a:ahLst/>
              <a:cxnLst/>
              <a:rect l="l" t="t" r="r" b="b"/>
              <a:pathLst>
                <a:path w="0" h="673735">
                  <a:moveTo>
                    <a:pt x="0" y="673506"/>
                  </a:moveTo>
                  <a:lnTo>
                    <a:pt x="0" y="0"/>
                  </a:lnTo>
                </a:path>
              </a:pathLst>
            </a:custGeom>
            <a:ln w="57150">
              <a:solidFill>
                <a:srgbClr val="94EBD7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0" name="object 100" descr=""/>
            <p:cNvSpPr/>
            <p:nvPr/>
          </p:nvSpPr>
          <p:spPr>
            <a:xfrm>
              <a:off x="3655695" y="5217033"/>
              <a:ext cx="0" cy="673735"/>
            </a:xfrm>
            <a:custGeom>
              <a:avLst/>
              <a:gdLst/>
              <a:ahLst/>
              <a:cxnLst/>
              <a:rect l="l" t="t" r="r" b="b"/>
              <a:pathLst>
                <a:path w="0" h="673735">
                  <a:moveTo>
                    <a:pt x="0" y="673506"/>
                  </a:moveTo>
                  <a:lnTo>
                    <a:pt x="0" y="0"/>
                  </a:lnTo>
                </a:path>
              </a:pathLst>
            </a:custGeom>
            <a:ln w="57150">
              <a:solidFill>
                <a:srgbClr val="5ADFC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1" name="object 101" descr=""/>
            <p:cNvSpPr/>
            <p:nvPr/>
          </p:nvSpPr>
          <p:spPr>
            <a:xfrm>
              <a:off x="4897755" y="5217033"/>
              <a:ext cx="0" cy="673735"/>
            </a:xfrm>
            <a:custGeom>
              <a:avLst/>
              <a:gdLst/>
              <a:ahLst/>
              <a:cxnLst/>
              <a:rect l="l" t="t" r="r" b="b"/>
              <a:pathLst>
                <a:path w="0" h="673735">
                  <a:moveTo>
                    <a:pt x="0" y="673506"/>
                  </a:moveTo>
                  <a:lnTo>
                    <a:pt x="0" y="0"/>
                  </a:lnTo>
                </a:path>
              </a:pathLst>
            </a:custGeom>
            <a:ln w="57150">
              <a:solidFill>
                <a:srgbClr val="37D6B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2" name="object 102" descr=""/>
            <p:cNvSpPr/>
            <p:nvPr/>
          </p:nvSpPr>
          <p:spPr>
            <a:xfrm>
              <a:off x="1109852" y="5217033"/>
              <a:ext cx="0" cy="673735"/>
            </a:xfrm>
            <a:custGeom>
              <a:avLst/>
              <a:gdLst/>
              <a:ahLst/>
              <a:cxnLst/>
              <a:rect l="l" t="t" r="r" b="b"/>
              <a:pathLst>
                <a:path w="0" h="673735">
                  <a:moveTo>
                    <a:pt x="0" y="673506"/>
                  </a:moveTo>
                  <a:lnTo>
                    <a:pt x="0" y="0"/>
                  </a:lnTo>
                </a:path>
              </a:pathLst>
            </a:custGeom>
            <a:ln w="57150">
              <a:solidFill>
                <a:srgbClr val="D1F8F3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03" name="object 103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71702" y="5089398"/>
              <a:ext cx="5261483" cy="57150"/>
            </a:xfrm>
            <a:prstGeom prst="rect">
              <a:avLst/>
            </a:prstGeom>
          </p:spPr>
        </p:pic>
        <p:pic>
          <p:nvPicPr>
            <p:cNvPr id="104" name="object 104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005966" y="5012563"/>
              <a:ext cx="210058" cy="210819"/>
            </a:xfrm>
            <a:prstGeom prst="rect">
              <a:avLst/>
            </a:prstGeom>
          </p:spPr>
        </p:pic>
        <p:pic>
          <p:nvPicPr>
            <p:cNvPr id="105" name="object 105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926207" y="5012563"/>
              <a:ext cx="210819" cy="210819"/>
            </a:xfrm>
            <a:prstGeom prst="rect">
              <a:avLst/>
            </a:prstGeom>
          </p:spPr>
        </p:pic>
        <p:pic>
          <p:nvPicPr>
            <p:cNvPr id="106" name="object 106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171314" y="5012563"/>
              <a:ext cx="210820" cy="210819"/>
            </a:xfrm>
            <a:prstGeom prst="rect">
              <a:avLst/>
            </a:prstGeom>
          </p:spPr>
        </p:pic>
      </p:grpSp>
      <p:sp>
        <p:nvSpPr>
          <p:cNvPr id="107" name="object 107" descr=""/>
          <p:cNvSpPr txBox="1"/>
          <p:nvPr/>
        </p:nvSpPr>
        <p:spPr>
          <a:xfrm>
            <a:off x="5317744" y="5132323"/>
            <a:ext cx="308610" cy="178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-20" b="1">
                <a:solidFill>
                  <a:srgbClr val="010027"/>
                </a:solidFill>
                <a:latin typeface="Arial"/>
                <a:cs typeface="Arial"/>
              </a:rPr>
              <a:t>2023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108" name="object 108" descr=""/>
          <p:cNvGrpSpPr/>
          <p:nvPr/>
        </p:nvGrpSpPr>
        <p:grpSpPr>
          <a:xfrm>
            <a:off x="5633519" y="4999482"/>
            <a:ext cx="413384" cy="392430"/>
            <a:chOff x="5633519" y="4999482"/>
            <a:chExt cx="413384" cy="392430"/>
          </a:xfrm>
        </p:grpSpPr>
        <p:pic>
          <p:nvPicPr>
            <p:cNvPr id="109" name="object 109" descr="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5633519" y="4999482"/>
              <a:ext cx="236113" cy="236220"/>
            </a:xfrm>
            <a:prstGeom prst="rect">
              <a:avLst/>
            </a:prstGeom>
          </p:spPr>
        </p:pic>
        <p:sp>
          <p:nvSpPr>
            <p:cNvPr id="110" name="object 110" descr=""/>
            <p:cNvSpPr/>
            <p:nvPr/>
          </p:nvSpPr>
          <p:spPr>
            <a:xfrm>
              <a:off x="5932931" y="5029200"/>
              <a:ext cx="113664" cy="177165"/>
            </a:xfrm>
            <a:custGeom>
              <a:avLst/>
              <a:gdLst/>
              <a:ahLst/>
              <a:cxnLst/>
              <a:rect l="l" t="t" r="r" b="b"/>
              <a:pathLst>
                <a:path w="113664" h="177164">
                  <a:moveTo>
                    <a:pt x="0" y="0"/>
                  </a:moveTo>
                  <a:lnTo>
                    <a:pt x="0" y="176783"/>
                  </a:lnTo>
                  <a:lnTo>
                    <a:pt x="113537" y="883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3CCA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1" name="object 111" descr=""/>
            <p:cNvSpPr/>
            <p:nvPr/>
          </p:nvSpPr>
          <p:spPr>
            <a:xfrm>
              <a:off x="5663183" y="5277612"/>
              <a:ext cx="177165" cy="114300"/>
            </a:xfrm>
            <a:custGeom>
              <a:avLst/>
              <a:gdLst/>
              <a:ahLst/>
              <a:cxnLst/>
              <a:rect l="l" t="t" r="r" b="b"/>
              <a:pathLst>
                <a:path w="177164" h="114300">
                  <a:moveTo>
                    <a:pt x="176783" y="0"/>
                  </a:moveTo>
                  <a:lnTo>
                    <a:pt x="0" y="0"/>
                  </a:lnTo>
                  <a:lnTo>
                    <a:pt x="88391" y="114300"/>
                  </a:lnTo>
                  <a:lnTo>
                    <a:pt x="176783" y="0"/>
                  </a:lnTo>
                  <a:close/>
                </a:path>
              </a:pathLst>
            </a:custGeom>
            <a:solidFill>
              <a:srgbClr val="2CD3B1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2" name="object 112" descr=""/>
          <p:cNvSpPr txBox="1"/>
          <p:nvPr/>
        </p:nvSpPr>
        <p:spPr>
          <a:xfrm>
            <a:off x="3813809" y="5480558"/>
            <a:ext cx="902969" cy="6318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99400"/>
              </a:lnSpc>
              <a:spcBef>
                <a:spcPts val="100"/>
              </a:spcBef>
            </a:pP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POC</a:t>
            </a:r>
            <a:r>
              <a:rPr dirty="0" sz="800" spc="-10">
                <a:solidFill>
                  <a:srgbClr val="010027"/>
                </a:solidFill>
                <a:latin typeface="Arial MT"/>
                <a:cs typeface="Arial MT"/>
              </a:rPr>
              <a:t> divests </a:t>
            </a:r>
            <a:r>
              <a:rPr dirty="0" sz="800" b="1">
                <a:solidFill>
                  <a:srgbClr val="010027"/>
                </a:solidFill>
                <a:latin typeface="Arial"/>
                <a:cs typeface="Arial"/>
              </a:rPr>
              <a:t>Siemens</a:t>
            </a:r>
            <a:r>
              <a:rPr dirty="0" sz="800" spc="-3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800" spc="-10" b="1">
                <a:solidFill>
                  <a:srgbClr val="010027"/>
                </a:solidFill>
                <a:latin typeface="Arial"/>
                <a:cs typeface="Arial"/>
              </a:rPr>
              <a:t>Parcel </a:t>
            </a:r>
            <a:r>
              <a:rPr dirty="0" sz="800" b="1">
                <a:solidFill>
                  <a:srgbClr val="010027"/>
                </a:solidFill>
                <a:latin typeface="Arial"/>
                <a:cs typeface="Arial"/>
              </a:rPr>
              <a:t>Logistics</a:t>
            </a:r>
            <a:r>
              <a:rPr dirty="0" sz="800" spc="-3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800" spc="-10">
                <a:solidFill>
                  <a:srgbClr val="010027"/>
                </a:solidFill>
                <a:latin typeface="Arial MT"/>
                <a:cs typeface="Arial MT"/>
              </a:rPr>
              <a:t>business 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for a </a:t>
            </a:r>
            <a:r>
              <a:rPr dirty="0" sz="800" spc="-10">
                <a:solidFill>
                  <a:srgbClr val="010027"/>
                </a:solidFill>
                <a:latin typeface="Arial MT"/>
                <a:cs typeface="Arial MT"/>
              </a:rPr>
              <a:t>post-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tax</a:t>
            </a:r>
            <a:r>
              <a:rPr dirty="0" sz="800" spc="2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 spc="-20">
                <a:solidFill>
                  <a:srgbClr val="010027"/>
                </a:solidFill>
                <a:latin typeface="Arial MT"/>
                <a:cs typeface="Arial MT"/>
              </a:rPr>
              <a:t>gain 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of</a:t>
            </a:r>
            <a:r>
              <a:rPr dirty="0" sz="800" spc="-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 spc="-10">
                <a:solidFill>
                  <a:srgbClr val="010027"/>
                </a:solidFill>
                <a:latin typeface="Arial MT"/>
                <a:cs typeface="Arial MT"/>
              </a:rPr>
              <a:t>$0.8bn</a:t>
            </a:r>
            <a:endParaRPr sz="800">
              <a:latin typeface="Arial MT"/>
              <a:cs typeface="Arial MT"/>
            </a:endParaRPr>
          </a:p>
        </p:txBody>
      </p:sp>
      <p:grpSp>
        <p:nvGrpSpPr>
          <p:cNvPr id="113" name="object 113" descr=""/>
          <p:cNvGrpSpPr/>
          <p:nvPr/>
        </p:nvGrpSpPr>
        <p:grpSpPr>
          <a:xfrm>
            <a:off x="2801928" y="5012563"/>
            <a:ext cx="959485" cy="1078230"/>
            <a:chOff x="2801928" y="5012563"/>
            <a:chExt cx="959485" cy="1078230"/>
          </a:xfrm>
        </p:grpSpPr>
        <p:pic>
          <p:nvPicPr>
            <p:cNvPr id="114" name="object 114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2801928" y="5279423"/>
              <a:ext cx="481476" cy="208974"/>
            </a:xfrm>
            <a:prstGeom prst="rect">
              <a:avLst/>
            </a:prstGeom>
          </p:spPr>
        </p:pic>
        <p:pic>
          <p:nvPicPr>
            <p:cNvPr id="115" name="object 115" descr="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3551047" y="5012563"/>
              <a:ext cx="210057" cy="210819"/>
            </a:xfrm>
            <a:prstGeom prst="rect">
              <a:avLst/>
            </a:prstGeom>
          </p:spPr>
        </p:pic>
        <p:pic>
          <p:nvPicPr>
            <p:cNvPr id="116" name="object 116" descr="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3551047" y="5880480"/>
              <a:ext cx="210057" cy="210058"/>
            </a:xfrm>
            <a:prstGeom prst="rect">
              <a:avLst/>
            </a:prstGeom>
          </p:spPr>
        </p:pic>
      </p:grpSp>
      <p:sp>
        <p:nvSpPr>
          <p:cNvPr id="117" name="object 117" descr=""/>
          <p:cNvSpPr txBox="1"/>
          <p:nvPr/>
        </p:nvSpPr>
        <p:spPr>
          <a:xfrm>
            <a:off x="701040" y="5132323"/>
            <a:ext cx="308610" cy="178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-20" b="1">
                <a:solidFill>
                  <a:srgbClr val="010027"/>
                </a:solidFill>
                <a:latin typeface="Arial"/>
                <a:cs typeface="Arial"/>
              </a:rPr>
              <a:t>2020</a:t>
            </a:r>
            <a:endParaRPr sz="1000">
              <a:latin typeface="Arial"/>
              <a:cs typeface="Arial"/>
            </a:endParaRPr>
          </a:p>
        </p:txBody>
      </p:sp>
      <p:sp>
        <p:nvSpPr>
          <p:cNvPr id="118" name="object 118" descr=""/>
          <p:cNvSpPr txBox="1"/>
          <p:nvPr/>
        </p:nvSpPr>
        <p:spPr>
          <a:xfrm>
            <a:off x="1251711" y="5356605"/>
            <a:ext cx="914400" cy="75374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99500"/>
              </a:lnSpc>
              <a:spcBef>
                <a:spcPts val="100"/>
              </a:spcBef>
            </a:pP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Siemens</a:t>
            </a:r>
            <a:r>
              <a:rPr dirty="0" sz="800" spc="-1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 spc="-10">
                <a:solidFill>
                  <a:srgbClr val="010027"/>
                </a:solidFill>
                <a:latin typeface="Arial MT"/>
                <a:cs typeface="Arial MT"/>
              </a:rPr>
              <a:t>spun-</a:t>
            </a:r>
            <a:r>
              <a:rPr dirty="0" sz="800" spc="-25">
                <a:solidFill>
                  <a:srgbClr val="010027"/>
                </a:solidFill>
                <a:latin typeface="Arial MT"/>
                <a:cs typeface="Arial MT"/>
              </a:rPr>
              <a:t>off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 their</a:t>
            </a:r>
            <a:r>
              <a:rPr dirty="0" sz="800" spc="-2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Gas</a:t>
            </a:r>
            <a:r>
              <a:rPr dirty="0" sz="800" spc="-1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&amp;</a:t>
            </a:r>
            <a:r>
              <a:rPr dirty="0" sz="800" spc="-1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 spc="-10">
                <a:solidFill>
                  <a:srgbClr val="010027"/>
                </a:solidFill>
                <a:latin typeface="Arial MT"/>
                <a:cs typeface="Arial MT"/>
              </a:rPr>
              <a:t>Power 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segment</a:t>
            </a:r>
            <a:r>
              <a:rPr dirty="0" sz="800" spc="-2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to</a:t>
            </a:r>
            <a:r>
              <a:rPr dirty="0" sz="800" spc="-2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 spc="-10">
                <a:solidFill>
                  <a:srgbClr val="010027"/>
                </a:solidFill>
                <a:latin typeface="Arial MT"/>
                <a:cs typeface="Arial MT"/>
              </a:rPr>
              <a:t>create 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the</a:t>
            </a:r>
            <a:r>
              <a:rPr dirty="0" sz="800" spc="-2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 spc="-10">
                <a:solidFill>
                  <a:srgbClr val="010027"/>
                </a:solidFill>
                <a:latin typeface="Arial MT"/>
                <a:cs typeface="Arial MT"/>
              </a:rPr>
              <a:t>independent 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company,</a:t>
            </a:r>
            <a:r>
              <a:rPr dirty="0" sz="800" spc="-3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 spc="-10" b="1">
                <a:solidFill>
                  <a:srgbClr val="010027"/>
                </a:solidFill>
                <a:latin typeface="Arial"/>
                <a:cs typeface="Arial"/>
              </a:rPr>
              <a:t>Siemens Energy</a:t>
            </a:r>
            <a:endParaRPr sz="800">
              <a:latin typeface="Arial"/>
              <a:cs typeface="Arial"/>
            </a:endParaRPr>
          </a:p>
        </p:txBody>
      </p:sp>
      <p:grpSp>
        <p:nvGrpSpPr>
          <p:cNvPr id="119" name="object 119" descr=""/>
          <p:cNvGrpSpPr/>
          <p:nvPr/>
        </p:nvGrpSpPr>
        <p:grpSpPr>
          <a:xfrm>
            <a:off x="1497330" y="5012563"/>
            <a:ext cx="3505835" cy="1078230"/>
            <a:chOff x="1497330" y="5012563"/>
            <a:chExt cx="3505835" cy="1078230"/>
          </a:xfrm>
        </p:grpSpPr>
        <p:pic>
          <p:nvPicPr>
            <p:cNvPr id="120" name="object 120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497330" y="5232654"/>
              <a:ext cx="463295" cy="159257"/>
            </a:xfrm>
            <a:prstGeom prst="rect">
              <a:avLst/>
            </a:prstGeom>
          </p:spPr>
        </p:pic>
        <p:pic>
          <p:nvPicPr>
            <p:cNvPr id="121" name="object 121" descr="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2302129" y="5024755"/>
              <a:ext cx="210819" cy="210819"/>
            </a:xfrm>
            <a:prstGeom prst="rect">
              <a:avLst/>
            </a:prstGeom>
          </p:spPr>
        </p:pic>
        <p:pic>
          <p:nvPicPr>
            <p:cNvPr id="122" name="object 122" descr="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2303653" y="5880480"/>
              <a:ext cx="210820" cy="210058"/>
            </a:xfrm>
            <a:prstGeom prst="rect">
              <a:avLst/>
            </a:prstGeom>
          </p:spPr>
        </p:pic>
        <p:pic>
          <p:nvPicPr>
            <p:cNvPr id="123" name="object 123" descr="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4792345" y="5012563"/>
              <a:ext cx="210819" cy="210819"/>
            </a:xfrm>
            <a:prstGeom prst="rect">
              <a:avLst/>
            </a:prstGeom>
          </p:spPr>
        </p:pic>
        <p:pic>
          <p:nvPicPr>
            <p:cNvPr id="124" name="object 124" descr="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4792345" y="5880480"/>
              <a:ext cx="210819" cy="210058"/>
            </a:xfrm>
            <a:prstGeom prst="rect">
              <a:avLst/>
            </a:prstGeom>
          </p:spPr>
        </p:pic>
      </p:grpSp>
      <p:sp>
        <p:nvSpPr>
          <p:cNvPr id="125" name="object 125" descr=""/>
          <p:cNvSpPr txBox="1"/>
          <p:nvPr/>
        </p:nvSpPr>
        <p:spPr>
          <a:xfrm>
            <a:off x="2576322" y="5483605"/>
            <a:ext cx="899794" cy="6350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Clean</a:t>
            </a:r>
            <a:r>
              <a:rPr dirty="0" sz="800" spc="-1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exit</a:t>
            </a:r>
            <a:r>
              <a:rPr dirty="0" sz="800" spc="-2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 spc="-20">
                <a:solidFill>
                  <a:srgbClr val="010027"/>
                </a:solidFill>
                <a:latin typeface="Arial MT"/>
                <a:cs typeface="Arial MT"/>
              </a:rPr>
              <a:t>from </a:t>
            </a:r>
            <a:r>
              <a:rPr dirty="0" sz="800" b="1">
                <a:solidFill>
                  <a:srgbClr val="010027"/>
                </a:solidFill>
                <a:latin typeface="Arial"/>
                <a:cs typeface="Arial"/>
              </a:rPr>
              <a:t>Valeo</a:t>
            </a:r>
            <a:r>
              <a:rPr dirty="0" sz="800" spc="-4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800" b="1">
                <a:solidFill>
                  <a:srgbClr val="010027"/>
                </a:solidFill>
                <a:latin typeface="Arial"/>
                <a:cs typeface="Arial"/>
              </a:rPr>
              <a:t>Siemens</a:t>
            </a:r>
            <a:r>
              <a:rPr dirty="0" sz="800" spc="-3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800" spc="-25" b="1">
                <a:solidFill>
                  <a:srgbClr val="010027"/>
                </a:solidFill>
                <a:latin typeface="Arial"/>
                <a:cs typeface="Arial"/>
              </a:rPr>
              <a:t>JV</a:t>
            </a:r>
            <a:r>
              <a:rPr dirty="0" sz="80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–</a:t>
            </a:r>
            <a:r>
              <a:rPr dirty="0" sz="800" spc="-2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Valeo</a:t>
            </a:r>
            <a:r>
              <a:rPr dirty="0" sz="800" spc="-2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bought </a:t>
            </a:r>
            <a:r>
              <a:rPr dirty="0" sz="800" spc="-25">
                <a:solidFill>
                  <a:srgbClr val="010027"/>
                </a:solidFill>
                <a:latin typeface="Arial MT"/>
                <a:cs typeface="Arial MT"/>
              </a:rPr>
              <a:t>the</a:t>
            </a:r>
            <a:r>
              <a:rPr dirty="0" sz="800" spc="-10">
                <a:solidFill>
                  <a:srgbClr val="010027"/>
                </a:solidFill>
                <a:latin typeface="Arial MT"/>
                <a:cs typeface="Arial MT"/>
              </a:rPr>
              <a:t> remaining</a:t>
            </a:r>
            <a:r>
              <a:rPr dirty="0" sz="800" spc="1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stake</a:t>
            </a:r>
            <a:r>
              <a:rPr dirty="0" sz="800" spc="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 spc="-25">
                <a:solidFill>
                  <a:srgbClr val="010027"/>
                </a:solidFill>
                <a:latin typeface="Arial MT"/>
                <a:cs typeface="Arial MT"/>
              </a:rPr>
              <a:t>in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 the</a:t>
            </a:r>
            <a:r>
              <a:rPr dirty="0" sz="800" spc="-2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 spc="-25">
                <a:solidFill>
                  <a:srgbClr val="010027"/>
                </a:solidFill>
                <a:latin typeface="Arial MT"/>
                <a:cs typeface="Arial MT"/>
              </a:rPr>
              <a:t>JV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126" name="object 126" descr=""/>
          <p:cNvSpPr txBox="1"/>
          <p:nvPr/>
        </p:nvSpPr>
        <p:spPr>
          <a:xfrm>
            <a:off x="5035296" y="5699252"/>
            <a:ext cx="852805" cy="3911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dirty="0" sz="800" b="1">
                <a:solidFill>
                  <a:srgbClr val="010027"/>
                </a:solidFill>
                <a:latin typeface="Arial"/>
                <a:cs typeface="Arial"/>
              </a:rPr>
              <a:t>Atlantia</a:t>
            </a:r>
            <a:r>
              <a:rPr dirty="0" sz="800" spc="-1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agrees</a:t>
            </a:r>
            <a:r>
              <a:rPr dirty="0" sz="800" spc="-1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 spc="-25">
                <a:solidFill>
                  <a:srgbClr val="010027"/>
                </a:solidFill>
                <a:latin typeface="Arial MT"/>
                <a:cs typeface="Arial MT"/>
              </a:rPr>
              <a:t>to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 acquire</a:t>
            </a:r>
            <a:r>
              <a:rPr dirty="0" sz="800" spc="-3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 spc="-10" b="1">
                <a:solidFill>
                  <a:srgbClr val="010027"/>
                </a:solidFill>
                <a:latin typeface="Arial"/>
                <a:cs typeface="Arial"/>
              </a:rPr>
              <a:t>Siemens </a:t>
            </a:r>
            <a:r>
              <a:rPr dirty="0" sz="800" b="1">
                <a:solidFill>
                  <a:srgbClr val="010027"/>
                </a:solidFill>
                <a:latin typeface="Arial"/>
                <a:cs typeface="Arial"/>
              </a:rPr>
              <a:t>Yunex</a:t>
            </a:r>
            <a:r>
              <a:rPr dirty="0" sz="800" spc="-1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for</a:t>
            </a:r>
            <a:r>
              <a:rPr dirty="0" sz="800" spc="-2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 spc="-10">
                <a:solidFill>
                  <a:srgbClr val="010027"/>
                </a:solidFill>
                <a:latin typeface="Arial MT"/>
                <a:cs typeface="Arial MT"/>
              </a:rPr>
              <a:t>$1.1Bn</a:t>
            </a:r>
            <a:endParaRPr sz="800">
              <a:latin typeface="Arial MT"/>
              <a:cs typeface="Arial MT"/>
            </a:endParaRPr>
          </a:p>
        </p:txBody>
      </p:sp>
      <p:grpSp>
        <p:nvGrpSpPr>
          <p:cNvPr id="127" name="object 127" descr=""/>
          <p:cNvGrpSpPr/>
          <p:nvPr/>
        </p:nvGrpSpPr>
        <p:grpSpPr>
          <a:xfrm>
            <a:off x="1004442" y="4213986"/>
            <a:ext cx="4795520" cy="1877060"/>
            <a:chOff x="1004442" y="4213986"/>
            <a:chExt cx="4795520" cy="1877060"/>
          </a:xfrm>
        </p:grpSpPr>
        <p:pic>
          <p:nvPicPr>
            <p:cNvPr id="128" name="object 128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5203697" y="5369051"/>
              <a:ext cx="595884" cy="335280"/>
            </a:xfrm>
            <a:prstGeom prst="rect">
              <a:avLst/>
            </a:prstGeom>
          </p:spPr>
        </p:pic>
        <p:pic>
          <p:nvPicPr>
            <p:cNvPr id="129" name="object 129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4086605" y="5234177"/>
              <a:ext cx="387096" cy="227837"/>
            </a:xfrm>
            <a:prstGeom prst="rect">
              <a:avLst/>
            </a:prstGeom>
          </p:spPr>
        </p:pic>
        <p:pic>
          <p:nvPicPr>
            <p:cNvPr id="130" name="object 130" descr="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004442" y="5880480"/>
              <a:ext cx="210819" cy="210058"/>
            </a:xfrm>
            <a:prstGeom prst="rect">
              <a:avLst/>
            </a:prstGeom>
          </p:spPr>
        </p:pic>
        <p:pic>
          <p:nvPicPr>
            <p:cNvPr id="131" name="object 131" descr="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653666" y="5012562"/>
              <a:ext cx="210819" cy="210819"/>
            </a:xfrm>
            <a:prstGeom prst="rect">
              <a:avLst/>
            </a:prstGeom>
          </p:spPr>
        </p:pic>
        <p:pic>
          <p:nvPicPr>
            <p:cNvPr id="132" name="object 132" descr="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653666" y="4213986"/>
              <a:ext cx="210819" cy="210819"/>
            </a:xfrm>
            <a:prstGeom prst="rect">
              <a:avLst/>
            </a:prstGeom>
          </p:spPr>
        </p:pic>
      </p:grpSp>
      <p:sp>
        <p:nvSpPr>
          <p:cNvPr id="133" name="object 133" descr=""/>
          <p:cNvSpPr txBox="1"/>
          <p:nvPr/>
        </p:nvSpPr>
        <p:spPr>
          <a:xfrm>
            <a:off x="3202685" y="4223511"/>
            <a:ext cx="930910" cy="6318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99400"/>
              </a:lnSpc>
              <a:spcBef>
                <a:spcPts val="100"/>
              </a:spcBef>
            </a:pP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Siemens</a:t>
            </a:r>
            <a:r>
              <a:rPr dirty="0" sz="800" spc="-1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takes</a:t>
            </a:r>
            <a:r>
              <a:rPr dirty="0" sz="800" spc="-1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 spc="-50">
                <a:solidFill>
                  <a:srgbClr val="010027"/>
                </a:solidFill>
                <a:latin typeface="Arial MT"/>
                <a:cs typeface="Arial MT"/>
              </a:rPr>
              <a:t>a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 minority</a:t>
            </a:r>
            <a:r>
              <a:rPr dirty="0" sz="800" spc="-2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stake</a:t>
            </a:r>
            <a:r>
              <a:rPr dirty="0" sz="800" spc="-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in</a:t>
            </a:r>
            <a:r>
              <a:rPr dirty="0" sz="800" spc="-25">
                <a:solidFill>
                  <a:srgbClr val="010027"/>
                </a:solidFill>
                <a:latin typeface="Arial MT"/>
                <a:cs typeface="Arial MT"/>
              </a:rPr>
              <a:t> US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 EV</a:t>
            </a:r>
            <a:r>
              <a:rPr dirty="0" sz="800" spc="-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 spc="-10">
                <a:solidFill>
                  <a:srgbClr val="010027"/>
                </a:solidFill>
                <a:latin typeface="Arial MT"/>
                <a:cs typeface="Arial MT"/>
              </a:rPr>
              <a:t>charging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 network</a:t>
            </a:r>
            <a:r>
              <a:rPr dirty="0" sz="800" spc="-3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 spc="-10">
                <a:solidFill>
                  <a:srgbClr val="010027"/>
                </a:solidFill>
                <a:latin typeface="Arial MT"/>
                <a:cs typeface="Arial MT"/>
              </a:rPr>
              <a:t>company </a:t>
            </a:r>
            <a:r>
              <a:rPr dirty="0" sz="800" b="1">
                <a:solidFill>
                  <a:srgbClr val="010027"/>
                </a:solidFill>
                <a:latin typeface="Arial"/>
                <a:cs typeface="Arial"/>
              </a:rPr>
              <a:t>Electrify</a:t>
            </a:r>
            <a:r>
              <a:rPr dirty="0" sz="800" spc="-4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800" spc="-10" b="1">
                <a:solidFill>
                  <a:srgbClr val="010027"/>
                </a:solidFill>
                <a:latin typeface="Arial"/>
                <a:cs typeface="Arial"/>
              </a:rPr>
              <a:t>America</a:t>
            </a:r>
            <a:endParaRPr sz="800">
              <a:latin typeface="Arial"/>
              <a:cs typeface="Arial"/>
            </a:endParaRPr>
          </a:p>
        </p:txBody>
      </p:sp>
      <p:grpSp>
        <p:nvGrpSpPr>
          <p:cNvPr id="134" name="object 134" descr=""/>
          <p:cNvGrpSpPr/>
          <p:nvPr/>
        </p:nvGrpSpPr>
        <p:grpSpPr>
          <a:xfrm>
            <a:off x="868680" y="4310634"/>
            <a:ext cx="2974340" cy="695325"/>
            <a:chOff x="868680" y="4310634"/>
            <a:chExt cx="2974340" cy="695325"/>
          </a:xfrm>
        </p:grpSpPr>
        <p:pic>
          <p:nvPicPr>
            <p:cNvPr id="135" name="object 135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3495294" y="4839462"/>
              <a:ext cx="347472" cy="166116"/>
            </a:xfrm>
            <a:prstGeom prst="rect">
              <a:avLst/>
            </a:prstGeom>
          </p:spPr>
        </p:pic>
        <p:pic>
          <p:nvPicPr>
            <p:cNvPr id="136" name="object 136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868680" y="4310634"/>
              <a:ext cx="553974" cy="553974"/>
            </a:xfrm>
            <a:prstGeom prst="rect">
              <a:avLst/>
            </a:prstGeom>
          </p:spPr>
        </p:pic>
      </p:grpSp>
      <p:sp>
        <p:nvSpPr>
          <p:cNvPr id="137" name="object 137" descr=""/>
          <p:cNvSpPr txBox="1"/>
          <p:nvPr/>
        </p:nvSpPr>
        <p:spPr>
          <a:xfrm>
            <a:off x="743458" y="6326632"/>
            <a:ext cx="306768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Source:</a:t>
            </a:r>
            <a:r>
              <a:rPr dirty="0" sz="800" spc="-2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(Capital</a:t>
            </a:r>
            <a:r>
              <a:rPr dirty="0" sz="800" spc="-3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Markets</a:t>
            </a:r>
            <a:r>
              <a:rPr dirty="0" sz="800" spc="-3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Day</a:t>
            </a:r>
            <a:r>
              <a:rPr dirty="0" sz="800" spc="-3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(Siemens,</a:t>
            </a:r>
            <a:r>
              <a:rPr dirty="0" sz="800" spc="-2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2021)),</a:t>
            </a:r>
            <a:r>
              <a:rPr dirty="0" sz="800" spc="-1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(Bloomberg,</a:t>
            </a:r>
            <a:r>
              <a:rPr dirty="0" sz="800" spc="-2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 spc="-10">
                <a:solidFill>
                  <a:srgbClr val="010027"/>
                </a:solidFill>
                <a:latin typeface="Arial MT"/>
                <a:cs typeface="Arial MT"/>
              </a:rPr>
              <a:t>2023)</a:t>
            </a:r>
            <a:endParaRPr sz="800">
              <a:latin typeface="Arial MT"/>
              <a:cs typeface="Arial MT"/>
            </a:endParaRPr>
          </a:p>
        </p:txBody>
      </p:sp>
      <p:pic>
        <p:nvPicPr>
          <p:cNvPr id="138" name="object 138" descr=""/>
          <p:cNvPicPr/>
          <p:nvPr/>
        </p:nvPicPr>
        <p:blipFill>
          <a:blip r:embed="rId37" cstate="print"/>
          <a:stretch>
            <a:fillRect/>
          </a:stretch>
        </p:blipFill>
        <p:spPr>
          <a:xfrm>
            <a:off x="552450" y="2567939"/>
            <a:ext cx="2808732" cy="45720"/>
          </a:xfrm>
          <a:prstGeom prst="rect">
            <a:avLst/>
          </a:prstGeom>
        </p:spPr>
      </p:pic>
      <p:sp>
        <p:nvSpPr>
          <p:cNvPr id="139" name="object 139" descr=""/>
          <p:cNvSpPr txBox="1"/>
          <p:nvPr/>
        </p:nvSpPr>
        <p:spPr>
          <a:xfrm>
            <a:off x="8644635" y="6326632"/>
            <a:ext cx="311340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i="1">
                <a:solidFill>
                  <a:srgbClr val="010027"/>
                </a:solidFill>
                <a:latin typeface="Arial"/>
                <a:cs typeface="Arial"/>
              </a:rPr>
              <a:t>Note:</a:t>
            </a:r>
            <a:r>
              <a:rPr dirty="0" sz="800" spc="-5" i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800" i="1">
                <a:solidFill>
                  <a:srgbClr val="010027"/>
                </a:solidFill>
                <a:latin typeface="Arial"/>
                <a:cs typeface="Arial"/>
              </a:rPr>
              <a:t>Expressed in</a:t>
            </a:r>
            <a:r>
              <a:rPr dirty="0" sz="800" spc="-10" i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800" i="1">
                <a:solidFill>
                  <a:srgbClr val="010027"/>
                </a:solidFill>
                <a:latin typeface="Arial"/>
                <a:cs typeface="Arial"/>
              </a:rPr>
              <a:t>USD</a:t>
            </a:r>
            <a:r>
              <a:rPr dirty="0" sz="800" spc="-10" i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800" i="1">
                <a:solidFill>
                  <a:srgbClr val="010027"/>
                </a:solidFill>
                <a:latin typeface="Arial"/>
                <a:cs typeface="Arial"/>
              </a:rPr>
              <a:t>with</a:t>
            </a:r>
            <a:r>
              <a:rPr dirty="0" sz="800" spc="-15" i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800" i="1">
                <a:solidFill>
                  <a:srgbClr val="010027"/>
                </a:solidFill>
                <a:latin typeface="Arial"/>
                <a:cs typeface="Arial"/>
              </a:rPr>
              <a:t>a</a:t>
            </a:r>
            <a:r>
              <a:rPr dirty="0" sz="800" spc="-10" i="1">
                <a:solidFill>
                  <a:srgbClr val="010027"/>
                </a:solidFill>
                <a:latin typeface="Arial"/>
                <a:cs typeface="Arial"/>
              </a:rPr>
              <a:t> conversion</a:t>
            </a:r>
            <a:r>
              <a:rPr dirty="0" sz="800" spc="5" i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800" i="1">
                <a:solidFill>
                  <a:srgbClr val="010027"/>
                </a:solidFill>
                <a:latin typeface="Arial"/>
                <a:cs typeface="Arial"/>
              </a:rPr>
              <a:t>rate</a:t>
            </a:r>
            <a:r>
              <a:rPr dirty="0" sz="800" spc="-15" i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800" i="1">
                <a:solidFill>
                  <a:srgbClr val="010027"/>
                </a:solidFill>
                <a:latin typeface="Arial"/>
                <a:cs typeface="Arial"/>
              </a:rPr>
              <a:t>of</a:t>
            </a:r>
            <a:r>
              <a:rPr dirty="0" sz="800" spc="-5" i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800" i="1">
                <a:solidFill>
                  <a:srgbClr val="010027"/>
                </a:solidFill>
                <a:latin typeface="Arial"/>
                <a:cs typeface="Arial"/>
              </a:rPr>
              <a:t>0.94 as</a:t>
            </a:r>
            <a:r>
              <a:rPr dirty="0" sz="800" spc="-10" i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800" i="1">
                <a:solidFill>
                  <a:srgbClr val="010027"/>
                </a:solidFill>
                <a:latin typeface="Arial"/>
                <a:cs typeface="Arial"/>
              </a:rPr>
              <a:t>of</a:t>
            </a:r>
            <a:r>
              <a:rPr dirty="0" sz="800" spc="-5" i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800" spc="-10" i="1">
                <a:solidFill>
                  <a:srgbClr val="010027"/>
                </a:solidFill>
                <a:latin typeface="Arial"/>
                <a:cs typeface="Arial"/>
              </a:rPr>
              <a:t>2/20/23</a:t>
            </a:r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6694930"/>
            <a:ext cx="12192000" cy="163068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639698" y="7620"/>
            <a:ext cx="10917555" cy="807085"/>
            <a:chOff x="639698" y="7620"/>
            <a:chExt cx="10917555" cy="807085"/>
          </a:xfrm>
        </p:grpSpPr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9698" y="768857"/>
              <a:ext cx="10917174" cy="19050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122407" y="7620"/>
              <a:ext cx="1434083" cy="806957"/>
            </a:xfrm>
            <a:prstGeom prst="rect">
              <a:avLst/>
            </a:prstGeom>
          </p:spPr>
        </p:pic>
      </p:grpSp>
      <p:sp>
        <p:nvSpPr>
          <p:cNvPr id="6" name="object 6" descr=""/>
          <p:cNvSpPr txBox="1"/>
          <p:nvPr/>
        </p:nvSpPr>
        <p:spPr>
          <a:xfrm>
            <a:off x="11840464" y="6462776"/>
            <a:ext cx="99695" cy="1854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50" spc="-50">
                <a:solidFill>
                  <a:srgbClr val="03234D"/>
                </a:solidFill>
                <a:latin typeface="Tahoma"/>
                <a:cs typeface="Tahoma"/>
              </a:rPr>
              <a:t>2</a:t>
            </a:r>
            <a:endParaRPr sz="1050">
              <a:latin typeface="Tahoma"/>
              <a:cs typeface="Tahoma"/>
            </a:endParaRPr>
          </a:p>
        </p:txBody>
      </p:sp>
      <p:pic>
        <p:nvPicPr>
          <p:cNvPr id="7" name="object 7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27887" y="6496050"/>
            <a:ext cx="10970514" cy="361949"/>
          </a:xfrm>
          <a:prstGeom prst="rect">
            <a:avLst/>
          </a:prstGeom>
        </p:spPr>
      </p:pic>
      <p:sp>
        <p:nvSpPr>
          <p:cNvPr id="8" name="object 8" descr=""/>
          <p:cNvSpPr txBox="1"/>
          <p:nvPr/>
        </p:nvSpPr>
        <p:spPr>
          <a:xfrm>
            <a:off x="2601976" y="6504940"/>
            <a:ext cx="569595" cy="293370"/>
          </a:xfrm>
          <a:prstGeom prst="rect">
            <a:avLst/>
          </a:prstGeom>
        </p:spPr>
        <p:txBody>
          <a:bodyPr wrap="square" lIns="0" tIns="65404" rIns="0" bIns="0" rtlCol="0" vert="horz">
            <a:spAutoFit/>
          </a:bodyPr>
          <a:lstStyle/>
          <a:p>
            <a:pPr marL="41910" marR="30480" indent="-3810">
              <a:lnSpc>
                <a:spcPct val="67100"/>
              </a:lnSpc>
              <a:spcBef>
                <a:spcPts val="515"/>
              </a:spcBef>
            </a:pPr>
            <a:r>
              <a:rPr dirty="0" sz="1050" spc="-10" b="1">
                <a:solidFill>
                  <a:srgbClr val="FFFFFF"/>
                </a:solidFill>
                <a:latin typeface="Calibri"/>
                <a:cs typeface="Calibri"/>
              </a:rPr>
              <a:t>Industry </a:t>
            </a:r>
            <a:r>
              <a:rPr dirty="0" baseline="-21164" sz="1575" spc="-315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050" spc="-210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baseline="-21164" sz="1575" spc="-315" b="1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dirty="0" sz="1050" spc="-210" b="1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dirty="0" baseline="-21164" sz="1575" spc="-315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050" spc="-210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baseline="-21164" sz="1575" spc="-315" b="1">
                <a:solidFill>
                  <a:srgbClr val="FFFFFF"/>
                </a:solidFill>
                <a:latin typeface="Calibri"/>
                <a:cs typeface="Calibri"/>
              </a:rPr>
              <a:t>ly</a:t>
            </a:r>
            <a:r>
              <a:rPr dirty="0" sz="1050" spc="-210" b="1">
                <a:solidFill>
                  <a:srgbClr val="FFFFFF"/>
                </a:solidFill>
                <a:latin typeface="Calibri"/>
                <a:cs typeface="Calibri"/>
              </a:rPr>
              <a:t>ly</a:t>
            </a:r>
            <a:r>
              <a:rPr dirty="0" baseline="-21164" sz="1575" spc="-315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sz="1050" spc="-210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baseline="-21164" sz="1575" spc="-315" b="1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dirty="0" sz="1050" spc="-210" b="1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1041653" y="6504940"/>
            <a:ext cx="657860" cy="293370"/>
          </a:xfrm>
          <a:prstGeom prst="rect">
            <a:avLst/>
          </a:prstGeom>
        </p:spPr>
        <p:txBody>
          <a:bodyPr wrap="square" lIns="0" tIns="65404" rIns="0" bIns="0" rtlCol="0" vert="horz">
            <a:spAutoFit/>
          </a:bodyPr>
          <a:lstStyle/>
          <a:p>
            <a:pPr marL="38735" marR="30480" indent="-1270">
              <a:lnSpc>
                <a:spcPct val="67100"/>
              </a:lnSpc>
              <a:spcBef>
                <a:spcPts val="515"/>
              </a:spcBef>
            </a:pPr>
            <a:r>
              <a:rPr dirty="0" sz="1050" spc="-10" b="1">
                <a:solidFill>
                  <a:srgbClr val="FFFFFF"/>
                </a:solidFill>
                <a:latin typeface="Calibri"/>
                <a:cs typeface="Calibri"/>
              </a:rPr>
              <a:t>Executive </a:t>
            </a:r>
            <a:r>
              <a:rPr dirty="0" baseline="-21164" sz="1575" spc="-427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sz="1050" spc="-285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baseline="-21164" sz="1575" spc="-427" b="1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dirty="0" sz="1050" spc="-285" b="1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dirty="0" baseline="-21164" sz="1575" spc="-427" b="1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dirty="0" sz="1050" spc="-285" b="1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dirty="0" baseline="-21164" sz="1575" spc="-427" b="1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dirty="0" sz="1050" spc="-285" b="1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dirty="0" baseline="-21164" sz="1575" spc="-427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050" spc="-285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baseline="-21164" sz="1575" spc="-427" b="1">
                <a:solidFill>
                  <a:srgbClr val="FFFFFF"/>
                </a:solidFill>
                <a:latin typeface="Calibri"/>
                <a:cs typeface="Calibri"/>
              </a:rPr>
              <a:t>ry</a:t>
            </a:r>
            <a:r>
              <a:rPr dirty="0" sz="1050" spc="-285" b="1">
                <a:solidFill>
                  <a:srgbClr val="FFFFFF"/>
                </a:solidFill>
                <a:latin typeface="Calibri"/>
                <a:cs typeface="Calibri"/>
              </a:rPr>
              <a:t>ry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4158234" y="6504940"/>
            <a:ext cx="637540" cy="293370"/>
          </a:xfrm>
          <a:prstGeom prst="rect">
            <a:avLst/>
          </a:prstGeom>
        </p:spPr>
        <p:txBody>
          <a:bodyPr wrap="square" lIns="0" tIns="65404" rIns="0" bIns="0" rtlCol="0" vert="horz">
            <a:spAutoFit/>
          </a:bodyPr>
          <a:lstStyle/>
          <a:p>
            <a:pPr marL="38100" marR="30480" indent="33655">
              <a:lnSpc>
                <a:spcPct val="67100"/>
              </a:lnSpc>
              <a:spcBef>
                <a:spcPts val="515"/>
              </a:spcBef>
            </a:pPr>
            <a:r>
              <a:rPr dirty="0" sz="1050" spc="-10" b="1">
                <a:solidFill>
                  <a:srgbClr val="FFFFFF"/>
                </a:solidFill>
                <a:latin typeface="Calibri"/>
                <a:cs typeface="Calibri"/>
              </a:rPr>
              <a:t>Company </a:t>
            </a:r>
            <a:r>
              <a:rPr dirty="0" sz="1050" spc="-484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baseline="-21164" sz="1575" spc="-390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sz="1050" spc="-270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baseline="-21164" sz="1575" spc="-390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sz="1050" spc="-300" b="1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baseline="-21164" sz="1575" spc="-382" b="1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sz="1050" spc="-150" b="1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dirty="0" baseline="-21164" sz="1575" spc="-390" b="1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dirty="0" sz="1050" spc="-270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baseline="-21164" sz="1575" spc="-390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sz="1050" spc="-35" b="1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dirty="0" baseline="-21164" sz="1575" spc="-390" b="1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dirty="0" sz="1050" spc="-300" b="1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baseline="-21164" sz="1575" spc="-382" b="1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sz="1050" spc="-565" b="1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r>
              <a:rPr dirty="0" baseline="-21164" sz="1575" spc="-30" b="1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endParaRPr baseline="-21164" sz="1575">
              <a:latin typeface="Calibri"/>
              <a:cs typeface="Calibri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5769102" y="6504940"/>
            <a:ext cx="647700" cy="293370"/>
          </a:xfrm>
          <a:prstGeom prst="rect">
            <a:avLst/>
          </a:prstGeom>
        </p:spPr>
        <p:txBody>
          <a:bodyPr wrap="square" lIns="0" tIns="65404" rIns="0" bIns="0" rtlCol="0" vert="horz">
            <a:spAutoFit/>
          </a:bodyPr>
          <a:lstStyle/>
          <a:p>
            <a:pPr marL="38100" marR="30480" indent="60960">
              <a:lnSpc>
                <a:spcPct val="67100"/>
              </a:lnSpc>
              <a:spcBef>
                <a:spcPts val="515"/>
              </a:spcBef>
            </a:pPr>
            <a:r>
              <a:rPr dirty="0" sz="1050" spc="-10" b="1">
                <a:solidFill>
                  <a:srgbClr val="FFFFFF"/>
                </a:solidFill>
                <a:latin typeface="Calibri"/>
                <a:cs typeface="Calibri"/>
              </a:rPr>
              <a:t>Financial </a:t>
            </a:r>
            <a:r>
              <a:rPr dirty="0" sz="1050" spc="-250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baseline="-21164" sz="1575" spc="-375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sz="1050" spc="-250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baseline="-21164" sz="1575" spc="-375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sz="1050" spc="-250" b="1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baseline="-21164" sz="1575" spc="-375" b="1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sz="1050" spc="-250" b="1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dirty="0" baseline="-21164" sz="1575" spc="-375" b="1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dirty="0" sz="1050" spc="-250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baseline="-21164" sz="1575" spc="-375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sz="1050" spc="-250" b="1">
                <a:solidFill>
                  <a:srgbClr val="FFFFFF"/>
                </a:solidFill>
                <a:latin typeface="Calibri"/>
                <a:cs typeface="Calibri"/>
              </a:rPr>
              <a:t>ie</a:t>
            </a:r>
            <a:r>
              <a:rPr dirty="0" baseline="-21164" sz="1575" spc="-375" b="1">
                <a:solidFill>
                  <a:srgbClr val="FFFFFF"/>
                </a:solidFill>
                <a:latin typeface="Calibri"/>
                <a:cs typeface="Calibri"/>
              </a:rPr>
              <a:t>ie</a:t>
            </a:r>
            <a:r>
              <a:rPr dirty="0" sz="1050" spc="-250" b="1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r>
              <a:rPr dirty="0" baseline="-21164" sz="1575" spc="-375" b="1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endParaRPr baseline="-21164" sz="1575">
              <a:latin typeface="Calibri"/>
              <a:cs typeface="Calibri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7416545" y="6504940"/>
            <a:ext cx="635635" cy="293370"/>
          </a:xfrm>
          <a:prstGeom prst="rect">
            <a:avLst/>
          </a:prstGeom>
        </p:spPr>
        <p:txBody>
          <a:bodyPr wrap="square" lIns="0" tIns="65404" rIns="0" bIns="0" rtlCol="0" vert="horz">
            <a:spAutoFit/>
          </a:bodyPr>
          <a:lstStyle/>
          <a:p>
            <a:pPr marL="39370" marR="30480" indent="-1905">
              <a:lnSpc>
                <a:spcPct val="67100"/>
              </a:lnSpc>
              <a:spcBef>
                <a:spcPts val="515"/>
              </a:spcBef>
            </a:pPr>
            <a:r>
              <a:rPr dirty="0" sz="1050" spc="-10" b="1">
                <a:solidFill>
                  <a:srgbClr val="FFFFFF"/>
                </a:solidFill>
                <a:latin typeface="Calibri"/>
                <a:cs typeface="Calibri"/>
              </a:rPr>
              <a:t>Feasibility </a:t>
            </a:r>
            <a:r>
              <a:rPr dirty="0" sz="1050" spc="-185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baseline="-21164" sz="1575" spc="-277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050" spc="-185" b="1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dirty="0" baseline="-21164" sz="1575" spc="-277" b="1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dirty="0" sz="1050" spc="-185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baseline="-21164" sz="1575" spc="-277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050" spc="-185" b="1">
                <a:solidFill>
                  <a:srgbClr val="FFFFFF"/>
                </a:solidFill>
                <a:latin typeface="Calibri"/>
                <a:cs typeface="Calibri"/>
              </a:rPr>
              <a:t>ly</a:t>
            </a:r>
            <a:r>
              <a:rPr dirty="0" baseline="-21164" sz="1575" spc="-277" b="1">
                <a:solidFill>
                  <a:srgbClr val="FFFFFF"/>
                </a:solidFill>
                <a:latin typeface="Calibri"/>
                <a:cs typeface="Calibri"/>
              </a:rPr>
              <a:t>ly</a:t>
            </a:r>
            <a:r>
              <a:rPr dirty="0" sz="1050" spc="-185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baseline="-21164" sz="1575" spc="-277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sz="1050" spc="-185" b="1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dirty="0" baseline="-21164" sz="1575" spc="-277" b="1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endParaRPr baseline="-21164" sz="1575">
              <a:latin typeface="Calibri"/>
              <a:cs typeface="Calibri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9007347" y="6504940"/>
            <a:ext cx="696595" cy="293370"/>
          </a:xfrm>
          <a:prstGeom prst="rect">
            <a:avLst/>
          </a:prstGeom>
        </p:spPr>
        <p:txBody>
          <a:bodyPr wrap="square" lIns="0" tIns="65404" rIns="0" bIns="0" rtlCol="0" vert="horz">
            <a:spAutoFit/>
          </a:bodyPr>
          <a:lstStyle/>
          <a:p>
            <a:pPr marL="54610" marR="30480" indent="-17145">
              <a:lnSpc>
                <a:spcPct val="67100"/>
              </a:lnSpc>
              <a:spcBef>
                <a:spcPts val="515"/>
              </a:spcBef>
            </a:pPr>
            <a:r>
              <a:rPr dirty="0" sz="1050" spc="-10" b="1">
                <a:solidFill>
                  <a:srgbClr val="FFFFFF"/>
                </a:solidFill>
                <a:latin typeface="Calibri"/>
                <a:cs typeface="Calibri"/>
              </a:rPr>
              <a:t>Alternative </a:t>
            </a:r>
            <a:r>
              <a:rPr dirty="0" sz="1050" spc="-160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baseline="-21164" sz="1575" spc="-240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sz="1050" spc="-160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baseline="-21164" sz="1575" spc="-240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sz="1050" spc="-160" b="1">
                <a:solidFill>
                  <a:srgbClr val="FFFFFF"/>
                </a:solidFill>
                <a:latin typeface="Calibri"/>
                <a:cs typeface="Calibri"/>
              </a:rPr>
              <a:t>lu</a:t>
            </a:r>
            <a:r>
              <a:rPr dirty="0" baseline="-21164" sz="1575" spc="-240" b="1">
                <a:solidFill>
                  <a:srgbClr val="FFFFFF"/>
                </a:solidFill>
                <a:latin typeface="Calibri"/>
                <a:cs typeface="Calibri"/>
              </a:rPr>
              <a:t>lu</a:t>
            </a:r>
            <a:r>
              <a:rPr dirty="0" sz="1050" spc="-160" b="1">
                <a:solidFill>
                  <a:srgbClr val="FFFFFF"/>
                </a:solidFill>
                <a:latin typeface="Calibri"/>
                <a:cs typeface="Calibri"/>
              </a:rPr>
              <a:t>ti</a:t>
            </a:r>
            <a:r>
              <a:rPr dirty="0" baseline="-21164" sz="1575" spc="-240" b="1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dirty="0" sz="1050" spc="-160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baseline="-21164" sz="1575" spc="-240" b="1">
                <a:solidFill>
                  <a:srgbClr val="FFFFFF"/>
                </a:solidFill>
                <a:latin typeface="Calibri"/>
                <a:cs typeface="Calibri"/>
              </a:rPr>
              <a:t>io</a:t>
            </a:r>
            <a:r>
              <a:rPr dirty="0" sz="1050" spc="-160" b="1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dirty="0" baseline="-21164" sz="1575" spc="-240" b="1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endParaRPr baseline="-21164" sz="1575">
              <a:latin typeface="Calibri"/>
              <a:cs typeface="Calibri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10567161" y="6589521"/>
            <a:ext cx="629285" cy="1854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50" spc="-10" b="1">
                <a:solidFill>
                  <a:srgbClr val="FFFFFF"/>
                </a:solidFill>
                <a:latin typeface="Calibri"/>
                <a:cs typeface="Calibri"/>
              </a:rPr>
              <a:t>Conclusion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3175">
              <a:lnSpc>
                <a:spcPct val="100000"/>
              </a:lnSpc>
              <a:spcBef>
                <a:spcPts val="100"/>
              </a:spcBef>
            </a:pPr>
            <a:r>
              <a:rPr dirty="0" sz="2800" spc="-30">
                <a:solidFill>
                  <a:srgbClr val="009999"/>
                </a:solidFill>
              </a:rPr>
              <a:t>Table</a:t>
            </a:r>
            <a:r>
              <a:rPr dirty="0" sz="2800" spc="-90">
                <a:solidFill>
                  <a:srgbClr val="009999"/>
                </a:solidFill>
              </a:rPr>
              <a:t> </a:t>
            </a:r>
            <a:r>
              <a:rPr dirty="0" sz="2800">
                <a:solidFill>
                  <a:srgbClr val="009999"/>
                </a:solidFill>
              </a:rPr>
              <a:t>of</a:t>
            </a:r>
            <a:r>
              <a:rPr dirty="0" sz="2800" spc="-90">
                <a:solidFill>
                  <a:srgbClr val="009999"/>
                </a:solidFill>
              </a:rPr>
              <a:t> </a:t>
            </a:r>
            <a:r>
              <a:rPr dirty="0" sz="2800" spc="-10">
                <a:solidFill>
                  <a:srgbClr val="009999"/>
                </a:solidFill>
              </a:rPr>
              <a:t>Contents</a:t>
            </a:r>
            <a:endParaRPr sz="2800"/>
          </a:p>
        </p:txBody>
      </p:sp>
      <p:sp>
        <p:nvSpPr>
          <p:cNvPr id="16" name="object 16" descr=""/>
          <p:cNvSpPr txBox="1"/>
          <p:nvPr/>
        </p:nvSpPr>
        <p:spPr>
          <a:xfrm>
            <a:off x="779780" y="743712"/>
            <a:ext cx="2578100" cy="1260475"/>
          </a:xfrm>
          <a:prstGeom prst="rect">
            <a:avLst/>
          </a:prstGeom>
        </p:spPr>
        <p:txBody>
          <a:bodyPr wrap="square" lIns="0" tIns="149860" rIns="0" bIns="0" rtlCol="0" vert="horz">
            <a:spAutoFit/>
          </a:bodyPr>
          <a:lstStyle/>
          <a:p>
            <a:pPr marL="393700">
              <a:lnSpc>
                <a:spcPct val="100000"/>
              </a:lnSpc>
              <a:spcBef>
                <a:spcPts val="1180"/>
              </a:spcBef>
            </a:pPr>
            <a:r>
              <a:rPr dirty="0" sz="1800" b="1">
                <a:solidFill>
                  <a:srgbClr val="03234D"/>
                </a:solidFill>
                <a:latin typeface="Arial"/>
                <a:cs typeface="Arial"/>
              </a:rPr>
              <a:t>Executive</a:t>
            </a:r>
            <a:r>
              <a:rPr dirty="0" sz="1800" spc="-50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800" spc="-10" b="1">
                <a:solidFill>
                  <a:srgbClr val="03234D"/>
                </a:solidFill>
                <a:latin typeface="Arial"/>
                <a:cs typeface="Arial"/>
              </a:rPr>
              <a:t>Summary</a:t>
            </a:r>
            <a:endParaRPr sz="1800">
              <a:latin typeface="Arial"/>
              <a:cs typeface="Arial"/>
            </a:endParaRPr>
          </a:p>
          <a:p>
            <a:pPr marL="412115" indent="-399415">
              <a:lnSpc>
                <a:spcPct val="100000"/>
              </a:lnSpc>
              <a:spcBef>
                <a:spcPts val="1080"/>
              </a:spcBef>
              <a:buAutoNum type="romanUcPeriod"/>
              <a:tabLst>
                <a:tab pos="412115" algn="l"/>
              </a:tabLst>
            </a:pPr>
            <a:r>
              <a:rPr dirty="0" sz="1800" b="1">
                <a:solidFill>
                  <a:srgbClr val="03234D"/>
                </a:solidFill>
                <a:latin typeface="Arial"/>
                <a:cs typeface="Arial"/>
              </a:rPr>
              <a:t>Industry</a:t>
            </a:r>
            <a:r>
              <a:rPr dirty="0" sz="1800" spc="-120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800" spc="-10" b="1">
                <a:solidFill>
                  <a:srgbClr val="03234D"/>
                </a:solidFill>
                <a:latin typeface="Arial"/>
                <a:cs typeface="Arial"/>
              </a:rPr>
              <a:t>Analysis</a:t>
            </a:r>
            <a:endParaRPr sz="1800">
              <a:latin typeface="Arial"/>
              <a:cs typeface="Arial"/>
            </a:endParaRPr>
          </a:p>
          <a:p>
            <a:pPr marL="412115" indent="-399415">
              <a:lnSpc>
                <a:spcPct val="100000"/>
              </a:lnSpc>
              <a:spcBef>
                <a:spcPts val="1080"/>
              </a:spcBef>
              <a:buAutoNum type="romanUcPeriod"/>
              <a:tabLst>
                <a:tab pos="412115" algn="l"/>
              </a:tabLst>
            </a:pPr>
            <a:r>
              <a:rPr dirty="0" sz="1800" b="1">
                <a:solidFill>
                  <a:srgbClr val="03234D"/>
                </a:solidFill>
                <a:latin typeface="Arial"/>
                <a:cs typeface="Arial"/>
              </a:rPr>
              <a:t>Company</a:t>
            </a:r>
            <a:r>
              <a:rPr dirty="0" sz="1800" spc="-40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800" spc="-10" b="1">
                <a:solidFill>
                  <a:srgbClr val="03234D"/>
                </a:solidFill>
                <a:latin typeface="Arial"/>
                <a:cs typeface="Arial"/>
              </a:rPr>
              <a:t>Overview</a:t>
            </a:r>
            <a:endParaRPr sz="1800">
              <a:latin typeface="Arial"/>
              <a:cs typeface="Arial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1236980" y="2029714"/>
            <a:ext cx="131635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12115" indent="-399415">
              <a:lnSpc>
                <a:spcPct val="100000"/>
              </a:lnSpc>
              <a:spcBef>
                <a:spcPts val="100"/>
              </a:spcBef>
              <a:buAutoNum type="romanUcPeriod"/>
              <a:tabLst>
                <a:tab pos="412115" algn="l"/>
              </a:tabLst>
            </a:pPr>
            <a:r>
              <a:rPr dirty="0" sz="1800" spc="-10">
                <a:solidFill>
                  <a:srgbClr val="03234D"/>
                </a:solidFill>
                <a:latin typeface="Arial MT"/>
                <a:cs typeface="Arial MT"/>
              </a:rPr>
              <a:t>Siemens</a:t>
            </a:r>
            <a:endParaRPr sz="1800">
              <a:latin typeface="Arial MT"/>
              <a:cs typeface="Arial MT"/>
            </a:endParaRPr>
          </a:p>
          <a:p>
            <a:pPr marL="412115" indent="-399415">
              <a:lnSpc>
                <a:spcPct val="100000"/>
              </a:lnSpc>
              <a:buAutoNum type="romanUcPeriod"/>
              <a:tabLst>
                <a:tab pos="412115" algn="l"/>
              </a:tabLst>
            </a:pPr>
            <a:r>
              <a:rPr dirty="0" sz="1800" spc="-10">
                <a:solidFill>
                  <a:srgbClr val="03234D"/>
                </a:solidFill>
                <a:latin typeface="Arial MT"/>
                <a:cs typeface="Arial MT"/>
              </a:rPr>
              <a:t>Vestas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779780" y="2492247"/>
            <a:ext cx="2411730" cy="746760"/>
          </a:xfrm>
          <a:prstGeom prst="rect">
            <a:avLst/>
          </a:prstGeom>
        </p:spPr>
        <p:txBody>
          <a:bodyPr wrap="square" lIns="0" tIns="98425" rIns="0" bIns="0" rtlCol="0" vert="horz">
            <a:spAutoFit/>
          </a:bodyPr>
          <a:lstStyle/>
          <a:p>
            <a:pPr marL="469900">
              <a:lnSpc>
                <a:spcPct val="100000"/>
              </a:lnSpc>
              <a:spcBef>
                <a:spcPts val="775"/>
              </a:spcBef>
              <a:tabLst>
                <a:tab pos="869315" algn="l"/>
              </a:tabLst>
            </a:pPr>
            <a:r>
              <a:rPr dirty="0" sz="1800" spc="-20">
                <a:solidFill>
                  <a:srgbClr val="03234D"/>
                </a:solidFill>
                <a:latin typeface="Arial MT"/>
                <a:cs typeface="Arial MT"/>
              </a:rPr>
              <a:t>III.</a:t>
            </a:r>
            <a:r>
              <a:rPr dirty="0" sz="1800">
                <a:solidFill>
                  <a:srgbClr val="03234D"/>
                </a:solidFill>
                <a:latin typeface="Arial MT"/>
                <a:cs typeface="Arial MT"/>
              </a:rPr>
              <a:t>	Strategic</a:t>
            </a:r>
            <a:r>
              <a:rPr dirty="0" sz="1800" spc="-4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800" spc="-25">
                <a:solidFill>
                  <a:srgbClr val="03234D"/>
                </a:solidFill>
                <a:latin typeface="Arial MT"/>
                <a:cs typeface="Arial MT"/>
              </a:rPr>
              <a:t>Fit</a:t>
            </a:r>
            <a:endParaRPr sz="18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680"/>
              </a:spcBef>
              <a:tabLst>
                <a:tab pos="412115" algn="l"/>
              </a:tabLst>
            </a:pPr>
            <a:r>
              <a:rPr dirty="0" sz="1800" spc="-20" b="1">
                <a:solidFill>
                  <a:srgbClr val="03234D"/>
                </a:solidFill>
                <a:latin typeface="Arial"/>
                <a:cs typeface="Arial"/>
              </a:rPr>
              <a:t>III.</a:t>
            </a:r>
            <a:r>
              <a:rPr dirty="0" sz="1800" b="1">
                <a:solidFill>
                  <a:srgbClr val="03234D"/>
                </a:solidFill>
                <a:latin typeface="Arial"/>
                <a:cs typeface="Arial"/>
              </a:rPr>
              <a:t>	Financial</a:t>
            </a:r>
            <a:r>
              <a:rPr dirty="0" sz="1800" spc="-105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800" spc="-10" b="1">
                <a:solidFill>
                  <a:srgbClr val="03234D"/>
                </a:solidFill>
                <a:latin typeface="Arial"/>
                <a:cs typeface="Arial"/>
              </a:rPr>
              <a:t>Analysis</a:t>
            </a:r>
            <a:endParaRPr sz="1800">
              <a:latin typeface="Arial"/>
              <a:cs typeface="Arial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1236980" y="3264153"/>
            <a:ext cx="271399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12115" indent="-399415">
              <a:lnSpc>
                <a:spcPct val="100000"/>
              </a:lnSpc>
              <a:spcBef>
                <a:spcPts val="100"/>
              </a:spcBef>
              <a:buAutoNum type="romanUcPeriod"/>
              <a:tabLst>
                <a:tab pos="412115" algn="l"/>
              </a:tabLst>
            </a:pPr>
            <a:r>
              <a:rPr dirty="0" sz="1800" spc="-10">
                <a:solidFill>
                  <a:srgbClr val="03234D"/>
                </a:solidFill>
                <a:latin typeface="Arial MT"/>
                <a:cs typeface="Arial MT"/>
              </a:rPr>
              <a:t>Comps</a:t>
            </a:r>
            <a:endParaRPr sz="1800">
              <a:latin typeface="Arial MT"/>
              <a:cs typeface="Arial MT"/>
            </a:endParaRPr>
          </a:p>
          <a:p>
            <a:pPr marL="412115" indent="-399415">
              <a:lnSpc>
                <a:spcPct val="100000"/>
              </a:lnSpc>
              <a:buAutoNum type="romanUcPeriod"/>
              <a:tabLst>
                <a:tab pos="412115" algn="l"/>
              </a:tabLst>
            </a:pPr>
            <a:r>
              <a:rPr dirty="0" sz="1800">
                <a:solidFill>
                  <a:srgbClr val="03234D"/>
                </a:solidFill>
                <a:latin typeface="Arial MT"/>
                <a:cs typeface="Arial MT"/>
              </a:rPr>
              <a:t>Discounted</a:t>
            </a:r>
            <a:r>
              <a:rPr dirty="0" sz="1800" spc="-3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03234D"/>
                </a:solidFill>
                <a:latin typeface="Arial MT"/>
                <a:cs typeface="Arial MT"/>
              </a:rPr>
              <a:t>Cash</a:t>
            </a:r>
            <a:r>
              <a:rPr dirty="0" sz="1800" spc="-20">
                <a:solidFill>
                  <a:srgbClr val="03234D"/>
                </a:solidFill>
                <a:latin typeface="Arial MT"/>
                <a:cs typeface="Arial MT"/>
              </a:rPr>
              <a:t> Flow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779780" y="3726134"/>
            <a:ext cx="2851150" cy="747395"/>
          </a:xfrm>
          <a:prstGeom prst="rect">
            <a:avLst/>
          </a:prstGeom>
        </p:spPr>
        <p:txBody>
          <a:bodyPr wrap="square" lIns="0" tIns="99060" rIns="0" bIns="0" rtlCol="0" vert="horz">
            <a:spAutoFit/>
          </a:bodyPr>
          <a:lstStyle/>
          <a:p>
            <a:pPr marL="469900">
              <a:lnSpc>
                <a:spcPct val="100000"/>
              </a:lnSpc>
              <a:spcBef>
                <a:spcPts val="780"/>
              </a:spcBef>
              <a:tabLst>
                <a:tab pos="869315" algn="l"/>
              </a:tabLst>
            </a:pPr>
            <a:r>
              <a:rPr dirty="0" sz="1800" spc="-20">
                <a:solidFill>
                  <a:srgbClr val="03234D"/>
                </a:solidFill>
                <a:latin typeface="Arial MT"/>
                <a:cs typeface="Arial MT"/>
              </a:rPr>
              <a:t>III.</a:t>
            </a:r>
            <a:r>
              <a:rPr dirty="0" sz="1800">
                <a:solidFill>
                  <a:srgbClr val="03234D"/>
                </a:solidFill>
                <a:latin typeface="Arial MT"/>
                <a:cs typeface="Arial MT"/>
              </a:rPr>
              <a:t>	</a:t>
            </a:r>
            <a:r>
              <a:rPr dirty="0" sz="1800" spc="-10">
                <a:solidFill>
                  <a:srgbClr val="03234D"/>
                </a:solidFill>
                <a:latin typeface="Arial MT"/>
                <a:cs typeface="Arial MT"/>
              </a:rPr>
              <a:t>Synergies</a:t>
            </a:r>
            <a:endParaRPr sz="18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680"/>
              </a:spcBef>
            </a:pPr>
            <a:r>
              <a:rPr dirty="0" sz="1800" b="1">
                <a:solidFill>
                  <a:srgbClr val="03234D"/>
                </a:solidFill>
                <a:latin typeface="Arial"/>
                <a:cs typeface="Arial"/>
              </a:rPr>
              <a:t>IV.</a:t>
            </a:r>
            <a:r>
              <a:rPr dirty="0" sz="1800" spc="420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03234D"/>
                </a:solidFill>
                <a:latin typeface="Arial"/>
                <a:cs typeface="Arial"/>
              </a:rPr>
              <a:t>Acquisition</a:t>
            </a:r>
            <a:r>
              <a:rPr dirty="0" sz="1800" spc="-10" b="1">
                <a:solidFill>
                  <a:srgbClr val="03234D"/>
                </a:solidFill>
                <a:latin typeface="Arial"/>
                <a:cs typeface="Arial"/>
              </a:rPr>
              <a:t> Feasibility</a:t>
            </a:r>
            <a:endParaRPr sz="1800">
              <a:latin typeface="Arial"/>
              <a:cs typeface="Arial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779780" y="4447794"/>
            <a:ext cx="2583180" cy="1671320"/>
          </a:xfrm>
          <a:prstGeom prst="rect">
            <a:avLst/>
          </a:prstGeom>
        </p:spPr>
        <p:txBody>
          <a:bodyPr wrap="square" lIns="0" tIns="149860" rIns="0" bIns="0" rtlCol="0" vert="horz">
            <a:spAutoFit/>
          </a:bodyPr>
          <a:lstStyle/>
          <a:p>
            <a:pPr marL="412115" indent="-399415">
              <a:lnSpc>
                <a:spcPct val="100000"/>
              </a:lnSpc>
              <a:spcBef>
                <a:spcPts val="1180"/>
              </a:spcBef>
              <a:buAutoNum type="romanUcPeriod" startAt="5"/>
              <a:tabLst>
                <a:tab pos="412115" algn="l"/>
              </a:tabLst>
            </a:pPr>
            <a:r>
              <a:rPr dirty="0" sz="1800" b="1">
                <a:solidFill>
                  <a:srgbClr val="03234D"/>
                </a:solidFill>
                <a:latin typeface="Arial"/>
                <a:cs typeface="Arial"/>
              </a:rPr>
              <a:t>Alternative</a:t>
            </a:r>
            <a:r>
              <a:rPr dirty="0" sz="1800" spc="-50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800" spc="-10" b="1">
                <a:solidFill>
                  <a:srgbClr val="03234D"/>
                </a:solidFill>
                <a:latin typeface="Arial"/>
                <a:cs typeface="Arial"/>
              </a:rPr>
              <a:t>Solution</a:t>
            </a:r>
            <a:endParaRPr sz="1800">
              <a:latin typeface="Arial"/>
              <a:cs typeface="Arial"/>
            </a:endParaRPr>
          </a:p>
          <a:p>
            <a:pPr marL="412115" marR="846455" indent="-399415">
              <a:lnSpc>
                <a:spcPct val="150000"/>
              </a:lnSpc>
              <a:buAutoNum type="romanUcPeriod" startAt="5"/>
              <a:tabLst>
                <a:tab pos="469900" algn="l"/>
              </a:tabLst>
            </a:pPr>
            <a:r>
              <a:rPr dirty="0" sz="1800" spc="-10" b="1">
                <a:solidFill>
                  <a:srgbClr val="03234D"/>
                </a:solidFill>
                <a:latin typeface="Arial"/>
                <a:cs typeface="Arial"/>
              </a:rPr>
              <a:t>Conclusion </a:t>
            </a:r>
            <a:r>
              <a:rPr dirty="0" sz="1800" spc="-10" b="1">
                <a:solidFill>
                  <a:srgbClr val="03234D"/>
                </a:solidFill>
                <a:latin typeface="Arial"/>
                <a:cs typeface="Arial"/>
              </a:rPr>
              <a:t>	</a:t>
            </a:r>
            <a:r>
              <a:rPr dirty="0" sz="1800" spc="-10">
                <a:solidFill>
                  <a:srgbClr val="03234D"/>
                </a:solidFill>
                <a:latin typeface="Arial MT"/>
                <a:cs typeface="Arial MT"/>
              </a:rPr>
              <a:t>Appendix 	Bibliography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22" name="object 22" descr=""/>
          <p:cNvSpPr txBox="1"/>
          <p:nvPr/>
        </p:nvSpPr>
        <p:spPr>
          <a:xfrm>
            <a:off x="11239245" y="730250"/>
            <a:ext cx="254635" cy="1272540"/>
          </a:xfrm>
          <a:prstGeom prst="rect">
            <a:avLst/>
          </a:prstGeom>
        </p:spPr>
        <p:txBody>
          <a:bodyPr wrap="square" lIns="0" tIns="156845" rIns="0" bIns="0" rtlCol="0" vert="horz">
            <a:spAutoFit/>
          </a:bodyPr>
          <a:lstStyle/>
          <a:p>
            <a:pPr marL="69850">
              <a:lnSpc>
                <a:spcPct val="100000"/>
              </a:lnSpc>
              <a:spcBef>
                <a:spcPts val="1235"/>
              </a:spcBef>
            </a:pPr>
            <a:r>
              <a:rPr dirty="0" sz="1800" spc="-50" b="1">
                <a:solidFill>
                  <a:srgbClr val="010027"/>
                </a:solidFill>
                <a:latin typeface="Arial"/>
                <a:cs typeface="Arial"/>
              </a:rPr>
              <a:t>4</a:t>
            </a:r>
            <a:endParaRPr sz="1800">
              <a:latin typeface="Arial"/>
              <a:cs typeface="Arial"/>
            </a:endParaRPr>
          </a:p>
          <a:p>
            <a:pPr marL="69850">
              <a:lnSpc>
                <a:spcPct val="100000"/>
              </a:lnSpc>
              <a:spcBef>
                <a:spcPts val="1140"/>
              </a:spcBef>
            </a:pPr>
            <a:r>
              <a:rPr dirty="0" sz="1800" spc="-50" b="1">
                <a:solidFill>
                  <a:srgbClr val="010027"/>
                </a:solidFill>
                <a:latin typeface="Arial"/>
                <a:cs typeface="Arial"/>
              </a:rPr>
              <a:t>6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65"/>
              </a:spcBef>
            </a:pPr>
            <a:r>
              <a:rPr dirty="0" sz="1800" spc="-80" b="1">
                <a:solidFill>
                  <a:srgbClr val="010027"/>
                </a:solidFill>
                <a:latin typeface="Arial"/>
                <a:cs typeface="Arial"/>
              </a:rPr>
              <a:t>11</a:t>
            </a:r>
            <a:endParaRPr sz="1800">
              <a:latin typeface="Arial"/>
              <a:cs typeface="Arial"/>
            </a:endParaRPr>
          </a:p>
        </p:txBody>
      </p:sp>
      <p:sp>
        <p:nvSpPr>
          <p:cNvPr id="23" name="object 23" descr=""/>
          <p:cNvSpPr txBox="1"/>
          <p:nvPr/>
        </p:nvSpPr>
        <p:spPr>
          <a:xfrm>
            <a:off x="11232388" y="2930905"/>
            <a:ext cx="28003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25" b="1">
                <a:solidFill>
                  <a:srgbClr val="010027"/>
                </a:solidFill>
                <a:latin typeface="Arial"/>
                <a:cs typeface="Arial"/>
              </a:rPr>
              <a:t>30</a:t>
            </a:r>
            <a:endParaRPr sz="1800">
              <a:latin typeface="Arial"/>
              <a:cs typeface="Arial"/>
            </a:endParaRPr>
          </a:p>
        </p:txBody>
      </p:sp>
      <p:sp>
        <p:nvSpPr>
          <p:cNvPr id="24" name="object 24" descr=""/>
          <p:cNvSpPr txBox="1"/>
          <p:nvPr/>
        </p:nvSpPr>
        <p:spPr>
          <a:xfrm>
            <a:off x="11232388" y="4026153"/>
            <a:ext cx="280035" cy="1266190"/>
          </a:xfrm>
          <a:prstGeom prst="rect">
            <a:avLst/>
          </a:prstGeom>
        </p:spPr>
        <p:txBody>
          <a:bodyPr wrap="square" lIns="0" tIns="1549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20"/>
              </a:spcBef>
            </a:pPr>
            <a:r>
              <a:rPr dirty="0" sz="1800" spc="-25" b="1">
                <a:solidFill>
                  <a:srgbClr val="010027"/>
                </a:solidFill>
                <a:latin typeface="Arial"/>
                <a:cs typeface="Arial"/>
              </a:rPr>
              <a:t>49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120"/>
              </a:spcBef>
            </a:pPr>
            <a:r>
              <a:rPr dirty="0" sz="1800" spc="-25" b="1">
                <a:solidFill>
                  <a:srgbClr val="010027"/>
                </a:solidFill>
                <a:latin typeface="Arial"/>
                <a:cs typeface="Arial"/>
              </a:rPr>
              <a:t>57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45"/>
              </a:spcBef>
            </a:pPr>
            <a:r>
              <a:rPr dirty="0" sz="1800" spc="-25" b="1">
                <a:solidFill>
                  <a:srgbClr val="010027"/>
                </a:solidFill>
                <a:latin typeface="Arial"/>
                <a:cs typeface="Arial"/>
              </a:rPr>
              <a:t>68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57"/>
            <a:ext cx="3931920" cy="6857873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049267" y="-2"/>
            <a:ext cx="4130040" cy="6858000"/>
          </a:xfrm>
          <a:prstGeom prst="rect">
            <a:avLst/>
          </a:prstGeom>
        </p:spPr>
      </p:pic>
      <p:grpSp>
        <p:nvGrpSpPr>
          <p:cNvPr id="4" name="object 4" descr=""/>
          <p:cNvGrpSpPr/>
          <p:nvPr/>
        </p:nvGrpSpPr>
        <p:grpSpPr>
          <a:xfrm>
            <a:off x="0" y="-1"/>
            <a:ext cx="12192000" cy="6858000"/>
            <a:chOff x="0" y="-1"/>
            <a:chExt cx="12192000" cy="6858000"/>
          </a:xfrm>
        </p:grpSpPr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295893" y="-1"/>
              <a:ext cx="3896105" cy="6858000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0" y="642366"/>
              <a:ext cx="12192000" cy="1737360"/>
            </a:xfrm>
            <a:custGeom>
              <a:avLst/>
              <a:gdLst/>
              <a:ahLst/>
              <a:cxnLst/>
              <a:rect l="l" t="t" r="r" b="b"/>
              <a:pathLst>
                <a:path w="12192000" h="1737360">
                  <a:moveTo>
                    <a:pt x="12192000" y="0"/>
                  </a:moveTo>
                  <a:lnTo>
                    <a:pt x="0" y="0"/>
                  </a:lnTo>
                  <a:lnTo>
                    <a:pt x="0" y="1737360"/>
                  </a:lnTo>
                  <a:lnTo>
                    <a:pt x="12192000" y="1737360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010027">
                <a:alpha val="72155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97508" y="948689"/>
              <a:ext cx="76200" cy="1170813"/>
            </a:xfrm>
            <a:prstGeom prst="rect">
              <a:avLst/>
            </a:prstGeom>
          </p:spPr>
        </p:pic>
        <p:sp>
          <p:nvSpPr>
            <p:cNvPr id="8" name="object 8" descr=""/>
            <p:cNvSpPr/>
            <p:nvPr/>
          </p:nvSpPr>
          <p:spPr>
            <a:xfrm>
              <a:off x="809244" y="4171950"/>
              <a:ext cx="10610215" cy="1352550"/>
            </a:xfrm>
            <a:custGeom>
              <a:avLst/>
              <a:gdLst/>
              <a:ahLst/>
              <a:cxnLst/>
              <a:rect l="l" t="t" r="r" b="b"/>
              <a:pathLst>
                <a:path w="10610215" h="1352550">
                  <a:moveTo>
                    <a:pt x="2331720" y="0"/>
                  </a:moveTo>
                  <a:lnTo>
                    <a:pt x="0" y="0"/>
                  </a:lnTo>
                  <a:lnTo>
                    <a:pt x="0" y="1352550"/>
                  </a:lnTo>
                  <a:lnTo>
                    <a:pt x="2331720" y="1352550"/>
                  </a:lnTo>
                  <a:lnTo>
                    <a:pt x="2331720" y="0"/>
                  </a:lnTo>
                  <a:close/>
                </a:path>
                <a:path w="10610215" h="1352550">
                  <a:moveTo>
                    <a:pt x="6480048" y="0"/>
                  </a:moveTo>
                  <a:lnTo>
                    <a:pt x="4148328" y="0"/>
                  </a:lnTo>
                  <a:lnTo>
                    <a:pt x="4148328" y="1352550"/>
                  </a:lnTo>
                  <a:lnTo>
                    <a:pt x="6480048" y="1352550"/>
                  </a:lnTo>
                  <a:lnTo>
                    <a:pt x="6480048" y="0"/>
                  </a:lnTo>
                  <a:close/>
                </a:path>
                <a:path w="10610215" h="1352550">
                  <a:moveTo>
                    <a:pt x="10610088" y="0"/>
                  </a:moveTo>
                  <a:lnTo>
                    <a:pt x="8278368" y="0"/>
                  </a:lnTo>
                  <a:lnTo>
                    <a:pt x="8278368" y="1352550"/>
                  </a:lnTo>
                  <a:lnTo>
                    <a:pt x="10610088" y="1352550"/>
                  </a:lnTo>
                  <a:lnTo>
                    <a:pt x="10610088" y="0"/>
                  </a:lnTo>
                  <a:close/>
                </a:path>
              </a:pathLst>
            </a:custGeom>
            <a:solidFill>
              <a:srgbClr val="010027">
                <a:alpha val="72155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569974" y="1271523"/>
            <a:ext cx="4269105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>
                <a:solidFill>
                  <a:srgbClr val="FFFFFF"/>
                </a:solidFill>
              </a:rPr>
              <a:t>Company</a:t>
            </a:r>
            <a:r>
              <a:rPr dirty="0" sz="3600" spc="-30">
                <a:solidFill>
                  <a:srgbClr val="FFFFFF"/>
                </a:solidFill>
              </a:rPr>
              <a:t> </a:t>
            </a:r>
            <a:r>
              <a:rPr dirty="0" sz="3600" spc="-10">
                <a:solidFill>
                  <a:srgbClr val="FFFFFF"/>
                </a:solidFill>
              </a:rPr>
              <a:t>Overview</a:t>
            </a:r>
            <a:endParaRPr sz="3600"/>
          </a:p>
        </p:txBody>
      </p:sp>
      <p:grpSp>
        <p:nvGrpSpPr>
          <p:cNvPr id="10" name="object 10" descr=""/>
          <p:cNvGrpSpPr/>
          <p:nvPr/>
        </p:nvGrpSpPr>
        <p:grpSpPr>
          <a:xfrm>
            <a:off x="1000505" y="4274058"/>
            <a:ext cx="9930765" cy="1131570"/>
            <a:chOff x="1000505" y="4274058"/>
            <a:chExt cx="9930765" cy="1131570"/>
          </a:xfrm>
        </p:grpSpPr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00505" y="4444009"/>
              <a:ext cx="1913382" cy="404596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140452" y="4443984"/>
              <a:ext cx="2000250" cy="404621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693401" y="4274058"/>
              <a:ext cx="1159763" cy="245363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666732" y="4725924"/>
              <a:ext cx="1213103" cy="245363"/>
            </a:xfrm>
            <a:prstGeom prst="rect">
              <a:avLst/>
            </a:prstGeom>
          </p:spPr>
        </p:pic>
        <p:sp>
          <p:nvSpPr>
            <p:cNvPr id="15" name="object 15" descr=""/>
            <p:cNvSpPr/>
            <p:nvPr/>
          </p:nvSpPr>
          <p:spPr>
            <a:xfrm>
              <a:off x="10203180" y="4568190"/>
              <a:ext cx="114935" cy="114300"/>
            </a:xfrm>
            <a:custGeom>
              <a:avLst/>
              <a:gdLst/>
              <a:ahLst/>
              <a:cxnLst/>
              <a:rect l="l" t="t" r="r" b="b"/>
              <a:pathLst>
                <a:path w="114934" h="114300">
                  <a:moveTo>
                    <a:pt x="114427" y="43180"/>
                  </a:moveTo>
                  <a:lnTo>
                    <a:pt x="71374" y="43180"/>
                  </a:lnTo>
                  <a:lnTo>
                    <a:pt x="71374" y="0"/>
                  </a:lnTo>
                  <a:lnTo>
                    <a:pt x="42799" y="0"/>
                  </a:lnTo>
                  <a:lnTo>
                    <a:pt x="42799" y="43180"/>
                  </a:lnTo>
                  <a:lnTo>
                    <a:pt x="0" y="43180"/>
                  </a:lnTo>
                  <a:lnTo>
                    <a:pt x="0" y="72390"/>
                  </a:lnTo>
                  <a:lnTo>
                    <a:pt x="42799" y="72390"/>
                  </a:lnTo>
                  <a:lnTo>
                    <a:pt x="42799" y="114300"/>
                  </a:lnTo>
                  <a:lnTo>
                    <a:pt x="71374" y="114300"/>
                  </a:lnTo>
                  <a:lnTo>
                    <a:pt x="71374" y="72390"/>
                  </a:lnTo>
                  <a:lnTo>
                    <a:pt x="114427" y="72390"/>
                  </a:lnTo>
                  <a:lnTo>
                    <a:pt x="114427" y="43180"/>
                  </a:lnTo>
                  <a:close/>
                </a:path>
              </a:pathLst>
            </a:custGeom>
            <a:solidFill>
              <a:srgbClr val="FFFFFF">
                <a:alpha val="25097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6" name="object 16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112258" y="5100447"/>
              <a:ext cx="57150" cy="305180"/>
            </a:xfrm>
            <a:prstGeom prst="rect">
              <a:avLst/>
            </a:prstGeom>
          </p:spPr>
        </p:pic>
        <p:pic>
          <p:nvPicPr>
            <p:cNvPr id="17" name="object 17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229344" y="5100447"/>
              <a:ext cx="57150" cy="305180"/>
            </a:xfrm>
            <a:prstGeom prst="rect">
              <a:avLst/>
            </a:prstGeom>
          </p:spPr>
        </p:pic>
        <p:pic>
          <p:nvPicPr>
            <p:cNvPr id="18" name="object 18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621265" y="5187315"/>
              <a:ext cx="1309497" cy="214630"/>
            </a:xfrm>
            <a:prstGeom prst="rect">
              <a:avLst/>
            </a:prstGeom>
          </p:spPr>
        </p:pic>
      </p:grpSp>
      <p:sp>
        <p:nvSpPr>
          <p:cNvPr id="19" name="object 19" descr=""/>
          <p:cNvSpPr txBox="1"/>
          <p:nvPr/>
        </p:nvSpPr>
        <p:spPr>
          <a:xfrm>
            <a:off x="4957571" y="4171950"/>
            <a:ext cx="2331720" cy="13525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300"/>
              </a:spcBef>
            </a:pPr>
            <a:endParaRPr sz="1800">
              <a:latin typeface="Times New Roman"/>
              <a:cs typeface="Times New Roman"/>
            </a:endParaRPr>
          </a:p>
          <a:p>
            <a:pPr marL="674370">
              <a:lnSpc>
                <a:spcPct val="100000"/>
              </a:lnSpc>
            </a:pPr>
            <a:r>
              <a:rPr dirty="0" sz="1800" spc="-10" b="1">
                <a:solidFill>
                  <a:srgbClr val="FFFFFF"/>
                </a:solidFill>
                <a:latin typeface="Arial"/>
                <a:cs typeface="Arial"/>
              </a:rPr>
              <a:t>Overview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20" name="object 20" descr=""/>
          <p:cNvGrpSpPr/>
          <p:nvPr/>
        </p:nvGrpSpPr>
        <p:grpSpPr>
          <a:xfrm>
            <a:off x="950975" y="5100446"/>
            <a:ext cx="1536700" cy="305435"/>
            <a:chOff x="950975" y="5100446"/>
            <a:chExt cx="1536700" cy="305435"/>
          </a:xfrm>
        </p:grpSpPr>
        <p:sp>
          <p:nvSpPr>
            <p:cNvPr id="21" name="object 21" descr=""/>
            <p:cNvSpPr/>
            <p:nvPr/>
          </p:nvSpPr>
          <p:spPr>
            <a:xfrm>
              <a:off x="1480819" y="5187314"/>
              <a:ext cx="1007110" cy="169545"/>
            </a:xfrm>
            <a:custGeom>
              <a:avLst/>
              <a:gdLst/>
              <a:ahLst/>
              <a:cxnLst/>
              <a:rect l="l" t="t" r="r" b="b"/>
              <a:pathLst>
                <a:path w="1007110" h="169545">
                  <a:moveTo>
                    <a:pt x="79121" y="0"/>
                  </a:moveTo>
                  <a:lnTo>
                    <a:pt x="38199" y="9189"/>
                  </a:lnTo>
                  <a:lnTo>
                    <a:pt x="10517" y="37568"/>
                  </a:lnTo>
                  <a:lnTo>
                    <a:pt x="58" y="84074"/>
                  </a:lnTo>
                  <a:lnTo>
                    <a:pt x="0" y="85598"/>
                  </a:lnTo>
                  <a:lnTo>
                    <a:pt x="1299" y="103574"/>
                  </a:lnTo>
                  <a:lnTo>
                    <a:pt x="1335" y="104076"/>
                  </a:lnTo>
                  <a:lnTo>
                    <a:pt x="5275" y="120157"/>
                  </a:lnTo>
                  <a:lnTo>
                    <a:pt x="5349" y="120459"/>
                  </a:lnTo>
                  <a:lnTo>
                    <a:pt x="33228" y="156700"/>
                  </a:lnTo>
                  <a:lnTo>
                    <a:pt x="79502" y="169291"/>
                  </a:lnTo>
                  <a:lnTo>
                    <a:pt x="96648" y="167888"/>
                  </a:lnTo>
                  <a:lnTo>
                    <a:pt x="111940" y="163687"/>
                  </a:lnTo>
                  <a:lnTo>
                    <a:pt x="125386" y="156700"/>
                  </a:lnTo>
                  <a:lnTo>
                    <a:pt x="137009" y="146939"/>
                  </a:lnTo>
                  <a:lnTo>
                    <a:pt x="141660" y="140970"/>
                  </a:lnTo>
                  <a:lnTo>
                    <a:pt x="79502" y="140970"/>
                  </a:lnTo>
                  <a:lnTo>
                    <a:pt x="70047" y="140086"/>
                  </a:lnTo>
                  <a:lnTo>
                    <a:pt x="61471" y="137429"/>
                  </a:lnTo>
                  <a:lnTo>
                    <a:pt x="53787" y="132986"/>
                  </a:lnTo>
                  <a:lnTo>
                    <a:pt x="46863" y="126619"/>
                  </a:lnTo>
                  <a:lnTo>
                    <a:pt x="41375" y="118774"/>
                  </a:lnTo>
                  <a:lnTo>
                    <a:pt x="41269" y="118621"/>
                  </a:lnTo>
                  <a:lnTo>
                    <a:pt x="37278" y="108981"/>
                  </a:lnTo>
                  <a:lnTo>
                    <a:pt x="34843" y="97579"/>
                  </a:lnTo>
                  <a:lnTo>
                    <a:pt x="34099" y="85598"/>
                  </a:lnTo>
                  <a:lnTo>
                    <a:pt x="34065" y="84074"/>
                  </a:lnTo>
                  <a:lnTo>
                    <a:pt x="34819" y="71294"/>
                  </a:lnTo>
                  <a:lnTo>
                    <a:pt x="53248" y="36143"/>
                  </a:lnTo>
                  <a:lnTo>
                    <a:pt x="79502" y="28321"/>
                  </a:lnTo>
                  <a:lnTo>
                    <a:pt x="141540" y="28321"/>
                  </a:lnTo>
                  <a:lnTo>
                    <a:pt x="137033" y="22479"/>
                  </a:lnTo>
                  <a:lnTo>
                    <a:pt x="125269" y="12644"/>
                  </a:lnTo>
                  <a:lnTo>
                    <a:pt x="111696" y="5619"/>
                  </a:lnTo>
                  <a:lnTo>
                    <a:pt x="96313" y="1404"/>
                  </a:lnTo>
                  <a:lnTo>
                    <a:pt x="79121" y="0"/>
                  </a:lnTo>
                  <a:close/>
                </a:path>
                <a:path w="1007110" h="169545">
                  <a:moveTo>
                    <a:pt x="141540" y="28321"/>
                  </a:moveTo>
                  <a:lnTo>
                    <a:pt x="79502" y="28321"/>
                  </a:lnTo>
                  <a:lnTo>
                    <a:pt x="89200" y="29182"/>
                  </a:lnTo>
                  <a:lnTo>
                    <a:pt x="97913" y="31781"/>
                  </a:lnTo>
                  <a:lnTo>
                    <a:pt x="123805" y="70881"/>
                  </a:lnTo>
                  <a:lnTo>
                    <a:pt x="124587" y="84074"/>
                  </a:lnTo>
                  <a:lnTo>
                    <a:pt x="123781" y="97403"/>
                  </a:lnTo>
                  <a:lnTo>
                    <a:pt x="121380" y="108981"/>
                  </a:lnTo>
                  <a:lnTo>
                    <a:pt x="117469" y="118621"/>
                  </a:lnTo>
                  <a:lnTo>
                    <a:pt x="117407" y="118774"/>
                  </a:lnTo>
                  <a:lnTo>
                    <a:pt x="111974" y="126619"/>
                  </a:lnTo>
                  <a:lnTo>
                    <a:pt x="111887" y="126746"/>
                  </a:lnTo>
                  <a:lnTo>
                    <a:pt x="105076" y="132986"/>
                  </a:lnTo>
                  <a:lnTo>
                    <a:pt x="97409" y="137429"/>
                  </a:lnTo>
                  <a:lnTo>
                    <a:pt x="88884" y="140086"/>
                  </a:lnTo>
                  <a:lnTo>
                    <a:pt x="79502" y="140970"/>
                  </a:lnTo>
                  <a:lnTo>
                    <a:pt x="141660" y="140970"/>
                  </a:lnTo>
                  <a:lnTo>
                    <a:pt x="157271" y="104076"/>
                  </a:lnTo>
                  <a:lnTo>
                    <a:pt x="158695" y="84074"/>
                  </a:lnTo>
                  <a:lnTo>
                    <a:pt x="157392" y="65948"/>
                  </a:lnTo>
                  <a:lnTo>
                    <a:pt x="153320" y="49275"/>
                  </a:lnTo>
                  <a:lnTo>
                    <a:pt x="146534" y="34794"/>
                  </a:lnTo>
                  <a:lnTo>
                    <a:pt x="141540" y="28321"/>
                  </a:lnTo>
                  <a:close/>
                </a:path>
                <a:path w="1007110" h="169545">
                  <a:moveTo>
                    <a:pt x="201803" y="47879"/>
                  </a:moveTo>
                  <a:lnTo>
                    <a:pt x="168782" y="47879"/>
                  </a:lnTo>
                  <a:lnTo>
                    <a:pt x="216535" y="166497"/>
                  </a:lnTo>
                  <a:lnTo>
                    <a:pt x="244856" y="166497"/>
                  </a:lnTo>
                  <a:lnTo>
                    <a:pt x="259889" y="128651"/>
                  </a:lnTo>
                  <a:lnTo>
                    <a:pt x="230505" y="128651"/>
                  </a:lnTo>
                  <a:lnTo>
                    <a:pt x="224028" y="108458"/>
                  </a:lnTo>
                  <a:lnTo>
                    <a:pt x="201803" y="47879"/>
                  </a:lnTo>
                  <a:close/>
                </a:path>
                <a:path w="1007110" h="169545">
                  <a:moveTo>
                    <a:pt x="291973" y="47879"/>
                  </a:moveTo>
                  <a:lnTo>
                    <a:pt x="259715" y="47879"/>
                  </a:lnTo>
                  <a:lnTo>
                    <a:pt x="237109" y="108458"/>
                  </a:lnTo>
                  <a:lnTo>
                    <a:pt x="234823" y="115062"/>
                  </a:lnTo>
                  <a:lnTo>
                    <a:pt x="233806" y="118491"/>
                  </a:lnTo>
                  <a:lnTo>
                    <a:pt x="232282" y="123444"/>
                  </a:lnTo>
                  <a:lnTo>
                    <a:pt x="230505" y="128651"/>
                  </a:lnTo>
                  <a:lnTo>
                    <a:pt x="259889" y="128651"/>
                  </a:lnTo>
                  <a:lnTo>
                    <a:pt x="291973" y="47879"/>
                  </a:lnTo>
                  <a:close/>
                </a:path>
                <a:path w="1007110" h="169545">
                  <a:moveTo>
                    <a:pt x="356488" y="45212"/>
                  </a:moveTo>
                  <a:lnTo>
                    <a:pt x="344686" y="46307"/>
                  </a:lnTo>
                  <a:lnTo>
                    <a:pt x="345044" y="46307"/>
                  </a:lnTo>
                  <a:lnTo>
                    <a:pt x="334946" y="49403"/>
                  </a:lnTo>
                  <a:lnTo>
                    <a:pt x="306015" y="81661"/>
                  </a:lnTo>
                  <a:lnTo>
                    <a:pt x="302132" y="108077"/>
                  </a:lnTo>
                  <a:lnTo>
                    <a:pt x="302869" y="119913"/>
                  </a:lnTo>
                  <a:lnTo>
                    <a:pt x="322246" y="157805"/>
                  </a:lnTo>
                  <a:lnTo>
                    <a:pt x="359537" y="169164"/>
                  </a:lnTo>
                  <a:lnTo>
                    <a:pt x="368923" y="168594"/>
                  </a:lnTo>
                  <a:lnTo>
                    <a:pt x="403399" y="149113"/>
                  </a:lnTo>
                  <a:lnTo>
                    <a:pt x="405496" y="145669"/>
                  </a:lnTo>
                  <a:lnTo>
                    <a:pt x="352679" y="145669"/>
                  </a:lnTo>
                  <a:lnTo>
                    <a:pt x="346710" y="143129"/>
                  </a:lnTo>
                  <a:lnTo>
                    <a:pt x="337057" y="132715"/>
                  </a:lnTo>
                  <a:lnTo>
                    <a:pt x="334518" y="125476"/>
                  </a:lnTo>
                  <a:lnTo>
                    <a:pt x="334365" y="119913"/>
                  </a:lnTo>
                  <a:lnTo>
                    <a:pt x="334263" y="116205"/>
                  </a:lnTo>
                  <a:lnTo>
                    <a:pt x="412877" y="116205"/>
                  </a:lnTo>
                  <a:lnTo>
                    <a:pt x="412182" y="99349"/>
                  </a:lnTo>
                  <a:lnTo>
                    <a:pt x="411756" y="97028"/>
                  </a:lnTo>
                  <a:lnTo>
                    <a:pt x="334772" y="97028"/>
                  </a:lnTo>
                  <a:lnTo>
                    <a:pt x="334772" y="88519"/>
                  </a:lnTo>
                  <a:lnTo>
                    <a:pt x="336891" y="81788"/>
                  </a:lnTo>
                  <a:lnTo>
                    <a:pt x="336931" y="81661"/>
                  </a:lnTo>
                  <a:lnTo>
                    <a:pt x="345821" y="71755"/>
                  </a:lnTo>
                  <a:lnTo>
                    <a:pt x="351536" y="69215"/>
                  </a:lnTo>
                  <a:lnTo>
                    <a:pt x="402545" y="69215"/>
                  </a:lnTo>
                  <a:lnTo>
                    <a:pt x="398144" y="62738"/>
                  </a:lnTo>
                  <a:lnTo>
                    <a:pt x="389832" y="55070"/>
                  </a:lnTo>
                  <a:lnTo>
                    <a:pt x="380126" y="49593"/>
                  </a:lnTo>
                  <a:lnTo>
                    <a:pt x="369016" y="46307"/>
                  </a:lnTo>
                  <a:lnTo>
                    <a:pt x="356488" y="45212"/>
                  </a:lnTo>
                  <a:close/>
                </a:path>
                <a:path w="1007110" h="169545">
                  <a:moveTo>
                    <a:pt x="379856" y="128778"/>
                  </a:moveTo>
                  <a:lnTo>
                    <a:pt x="364871" y="145669"/>
                  </a:lnTo>
                  <a:lnTo>
                    <a:pt x="405496" y="145669"/>
                  </a:lnTo>
                  <a:lnTo>
                    <a:pt x="407695" y="142055"/>
                  </a:lnTo>
                  <a:lnTo>
                    <a:pt x="411099" y="133985"/>
                  </a:lnTo>
                  <a:lnTo>
                    <a:pt x="379856" y="128778"/>
                  </a:lnTo>
                  <a:close/>
                </a:path>
                <a:path w="1007110" h="169545">
                  <a:moveTo>
                    <a:pt x="402545" y="69215"/>
                  </a:moveTo>
                  <a:lnTo>
                    <a:pt x="364744" y="69215"/>
                  </a:lnTo>
                  <a:lnTo>
                    <a:pt x="370492" y="71755"/>
                  </a:lnTo>
                  <a:lnTo>
                    <a:pt x="370325" y="71755"/>
                  </a:lnTo>
                  <a:lnTo>
                    <a:pt x="379094" y="81026"/>
                  </a:lnTo>
                  <a:lnTo>
                    <a:pt x="381507" y="88011"/>
                  </a:lnTo>
                  <a:lnTo>
                    <a:pt x="381515" y="88519"/>
                  </a:lnTo>
                  <a:lnTo>
                    <a:pt x="381635" y="97028"/>
                  </a:lnTo>
                  <a:lnTo>
                    <a:pt x="411756" y="97028"/>
                  </a:lnTo>
                  <a:lnTo>
                    <a:pt x="409511" y="84804"/>
                  </a:lnTo>
                  <a:lnTo>
                    <a:pt x="404840" y="72592"/>
                  </a:lnTo>
                  <a:lnTo>
                    <a:pt x="402545" y="69215"/>
                  </a:lnTo>
                  <a:close/>
                </a:path>
                <a:path w="1007110" h="169545">
                  <a:moveTo>
                    <a:pt x="466344" y="47879"/>
                  </a:moveTo>
                  <a:lnTo>
                    <a:pt x="437134" y="47879"/>
                  </a:lnTo>
                  <a:lnTo>
                    <a:pt x="437134" y="166497"/>
                  </a:lnTo>
                  <a:lnTo>
                    <a:pt x="468503" y="166497"/>
                  </a:lnTo>
                  <a:lnTo>
                    <a:pt x="468579" y="123444"/>
                  </a:lnTo>
                  <a:lnTo>
                    <a:pt x="468669" y="116012"/>
                  </a:lnTo>
                  <a:lnTo>
                    <a:pt x="481456" y="74549"/>
                  </a:lnTo>
                  <a:lnTo>
                    <a:pt x="485140" y="73406"/>
                  </a:lnTo>
                  <a:lnTo>
                    <a:pt x="506009" y="73406"/>
                  </a:lnTo>
                  <a:lnTo>
                    <a:pt x="509102" y="64770"/>
                  </a:lnTo>
                  <a:lnTo>
                    <a:pt x="466344" y="64770"/>
                  </a:lnTo>
                  <a:lnTo>
                    <a:pt x="466344" y="47879"/>
                  </a:lnTo>
                  <a:close/>
                </a:path>
                <a:path w="1007110" h="169545">
                  <a:moveTo>
                    <a:pt x="545465" y="47879"/>
                  </a:moveTo>
                  <a:lnTo>
                    <a:pt x="512444" y="47879"/>
                  </a:lnTo>
                  <a:lnTo>
                    <a:pt x="513712" y="51028"/>
                  </a:lnTo>
                  <a:lnTo>
                    <a:pt x="513969" y="51181"/>
                  </a:lnTo>
                  <a:lnTo>
                    <a:pt x="513927" y="51562"/>
                  </a:lnTo>
                  <a:lnTo>
                    <a:pt x="560197" y="166497"/>
                  </a:lnTo>
                  <a:lnTo>
                    <a:pt x="588518" y="166497"/>
                  </a:lnTo>
                  <a:lnTo>
                    <a:pt x="603551" y="128651"/>
                  </a:lnTo>
                  <a:lnTo>
                    <a:pt x="574167" y="128651"/>
                  </a:lnTo>
                  <a:lnTo>
                    <a:pt x="567690" y="108458"/>
                  </a:lnTo>
                  <a:lnTo>
                    <a:pt x="545465" y="47879"/>
                  </a:lnTo>
                  <a:close/>
                </a:path>
                <a:path w="1007110" h="169545">
                  <a:moveTo>
                    <a:pt x="635635" y="47879"/>
                  </a:moveTo>
                  <a:lnTo>
                    <a:pt x="603377" y="47879"/>
                  </a:lnTo>
                  <a:lnTo>
                    <a:pt x="580771" y="108458"/>
                  </a:lnTo>
                  <a:lnTo>
                    <a:pt x="578485" y="115062"/>
                  </a:lnTo>
                  <a:lnTo>
                    <a:pt x="577469" y="118491"/>
                  </a:lnTo>
                  <a:lnTo>
                    <a:pt x="575944" y="123444"/>
                  </a:lnTo>
                  <a:lnTo>
                    <a:pt x="574167" y="128651"/>
                  </a:lnTo>
                  <a:lnTo>
                    <a:pt x="603551" y="128651"/>
                  </a:lnTo>
                  <a:lnTo>
                    <a:pt x="635635" y="47879"/>
                  </a:lnTo>
                  <a:close/>
                </a:path>
                <a:path w="1007110" h="169545">
                  <a:moveTo>
                    <a:pt x="506009" y="73406"/>
                  </a:moveTo>
                  <a:lnTo>
                    <a:pt x="494030" y="73406"/>
                  </a:lnTo>
                  <a:lnTo>
                    <a:pt x="498982" y="75057"/>
                  </a:lnTo>
                  <a:lnTo>
                    <a:pt x="504190" y="78486"/>
                  </a:lnTo>
                  <a:lnTo>
                    <a:pt x="506009" y="73406"/>
                  </a:lnTo>
                  <a:close/>
                </a:path>
                <a:path w="1007110" h="169545">
                  <a:moveTo>
                    <a:pt x="500506" y="45212"/>
                  </a:moveTo>
                  <a:lnTo>
                    <a:pt x="488315" y="45212"/>
                  </a:lnTo>
                  <a:lnTo>
                    <a:pt x="483743" y="46482"/>
                  </a:lnTo>
                  <a:lnTo>
                    <a:pt x="479806" y="49022"/>
                  </a:lnTo>
                  <a:lnTo>
                    <a:pt x="475742" y="51562"/>
                  </a:lnTo>
                  <a:lnTo>
                    <a:pt x="471297" y="56769"/>
                  </a:lnTo>
                  <a:lnTo>
                    <a:pt x="466344" y="64770"/>
                  </a:lnTo>
                  <a:lnTo>
                    <a:pt x="509102" y="64770"/>
                  </a:lnTo>
                  <a:lnTo>
                    <a:pt x="513832" y="51562"/>
                  </a:lnTo>
                  <a:lnTo>
                    <a:pt x="513712" y="51028"/>
                  </a:lnTo>
                  <a:lnTo>
                    <a:pt x="507365" y="47244"/>
                  </a:lnTo>
                  <a:lnTo>
                    <a:pt x="500506" y="45212"/>
                  </a:lnTo>
                  <a:close/>
                </a:path>
                <a:path w="1007110" h="169545">
                  <a:moveTo>
                    <a:pt x="513712" y="51028"/>
                  </a:moveTo>
                  <a:lnTo>
                    <a:pt x="513927" y="51562"/>
                  </a:lnTo>
                  <a:lnTo>
                    <a:pt x="513969" y="51181"/>
                  </a:lnTo>
                  <a:lnTo>
                    <a:pt x="513712" y="51028"/>
                  </a:lnTo>
                  <a:close/>
                </a:path>
                <a:path w="1007110" h="169545">
                  <a:moveTo>
                    <a:pt x="686307" y="2793"/>
                  </a:moveTo>
                  <a:lnTo>
                    <a:pt x="654938" y="2793"/>
                  </a:lnTo>
                  <a:lnTo>
                    <a:pt x="654938" y="31877"/>
                  </a:lnTo>
                  <a:lnTo>
                    <a:pt x="686307" y="31877"/>
                  </a:lnTo>
                  <a:lnTo>
                    <a:pt x="686307" y="2793"/>
                  </a:lnTo>
                  <a:close/>
                </a:path>
                <a:path w="1007110" h="169545">
                  <a:moveTo>
                    <a:pt x="686307" y="47879"/>
                  </a:moveTo>
                  <a:lnTo>
                    <a:pt x="654938" y="47879"/>
                  </a:lnTo>
                  <a:lnTo>
                    <a:pt x="654938" y="166497"/>
                  </a:lnTo>
                  <a:lnTo>
                    <a:pt x="686307" y="166497"/>
                  </a:lnTo>
                  <a:lnTo>
                    <a:pt x="686307" y="47879"/>
                  </a:lnTo>
                  <a:close/>
                </a:path>
                <a:path w="1007110" h="169545">
                  <a:moveTo>
                    <a:pt x="763397" y="45212"/>
                  </a:moveTo>
                  <a:lnTo>
                    <a:pt x="751594" y="46307"/>
                  </a:lnTo>
                  <a:lnTo>
                    <a:pt x="751952" y="46307"/>
                  </a:lnTo>
                  <a:lnTo>
                    <a:pt x="741854" y="49403"/>
                  </a:lnTo>
                  <a:lnTo>
                    <a:pt x="712923" y="81661"/>
                  </a:lnTo>
                  <a:lnTo>
                    <a:pt x="709041" y="108077"/>
                  </a:lnTo>
                  <a:lnTo>
                    <a:pt x="709777" y="119913"/>
                  </a:lnTo>
                  <a:lnTo>
                    <a:pt x="729154" y="157805"/>
                  </a:lnTo>
                  <a:lnTo>
                    <a:pt x="766444" y="169164"/>
                  </a:lnTo>
                  <a:lnTo>
                    <a:pt x="775831" y="168594"/>
                  </a:lnTo>
                  <a:lnTo>
                    <a:pt x="810307" y="149113"/>
                  </a:lnTo>
                  <a:lnTo>
                    <a:pt x="812404" y="145669"/>
                  </a:lnTo>
                  <a:lnTo>
                    <a:pt x="759587" y="145669"/>
                  </a:lnTo>
                  <a:lnTo>
                    <a:pt x="753618" y="143129"/>
                  </a:lnTo>
                  <a:lnTo>
                    <a:pt x="743966" y="132715"/>
                  </a:lnTo>
                  <a:lnTo>
                    <a:pt x="741426" y="125476"/>
                  </a:lnTo>
                  <a:lnTo>
                    <a:pt x="741273" y="119913"/>
                  </a:lnTo>
                  <a:lnTo>
                    <a:pt x="741172" y="116205"/>
                  </a:lnTo>
                  <a:lnTo>
                    <a:pt x="819785" y="116205"/>
                  </a:lnTo>
                  <a:lnTo>
                    <a:pt x="819090" y="99349"/>
                  </a:lnTo>
                  <a:lnTo>
                    <a:pt x="818664" y="97028"/>
                  </a:lnTo>
                  <a:lnTo>
                    <a:pt x="741680" y="97028"/>
                  </a:lnTo>
                  <a:lnTo>
                    <a:pt x="741680" y="88519"/>
                  </a:lnTo>
                  <a:lnTo>
                    <a:pt x="743799" y="81788"/>
                  </a:lnTo>
                  <a:lnTo>
                    <a:pt x="743838" y="81661"/>
                  </a:lnTo>
                  <a:lnTo>
                    <a:pt x="752729" y="71755"/>
                  </a:lnTo>
                  <a:lnTo>
                    <a:pt x="758444" y="69215"/>
                  </a:lnTo>
                  <a:lnTo>
                    <a:pt x="809453" y="69215"/>
                  </a:lnTo>
                  <a:lnTo>
                    <a:pt x="805053" y="62738"/>
                  </a:lnTo>
                  <a:lnTo>
                    <a:pt x="796740" y="55070"/>
                  </a:lnTo>
                  <a:lnTo>
                    <a:pt x="787034" y="49593"/>
                  </a:lnTo>
                  <a:lnTo>
                    <a:pt x="775924" y="46307"/>
                  </a:lnTo>
                  <a:lnTo>
                    <a:pt x="763397" y="45212"/>
                  </a:lnTo>
                  <a:close/>
                </a:path>
                <a:path w="1007110" h="169545">
                  <a:moveTo>
                    <a:pt x="786765" y="128778"/>
                  </a:moveTo>
                  <a:lnTo>
                    <a:pt x="771779" y="145669"/>
                  </a:lnTo>
                  <a:lnTo>
                    <a:pt x="812404" y="145669"/>
                  </a:lnTo>
                  <a:lnTo>
                    <a:pt x="814603" y="142055"/>
                  </a:lnTo>
                  <a:lnTo>
                    <a:pt x="818007" y="133985"/>
                  </a:lnTo>
                  <a:lnTo>
                    <a:pt x="786765" y="128778"/>
                  </a:lnTo>
                  <a:close/>
                </a:path>
                <a:path w="1007110" h="169545">
                  <a:moveTo>
                    <a:pt x="809453" y="69215"/>
                  </a:moveTo>
                  <a:lnTo>
                    <a:pt x="771652" y="69215"/>
                  </a:lnTo>
                  <a:lnTo>
                    <a:pt x="777400" y="71755"/>
                  </a:lnTo>
                  <a:lnTo>
                    <a:pt x="777233" y="71755"/>
                  </a:lnTo>
                  <a:lnTo>
                    <a:pt x="786003" y="81026"/>
                  </a:lnTo>
                  <a:lnTo>
                    <a:pt x="788416" y="88011"/>
                  </a:lnTo>
                  <a:lnTo>
                    <a:pt x="788543" y="97028"/>
                  </a:lnTo>
                  <a:lnTo>
                    <a:pt x="818664" y="97028"/>
                  </a:lnTo>
                  <a:lnTo>
                    <a:pt x="816419" y="84804"/>
                  </a:lnTo>
                  <a:lnTo>
                    <a:pt x="811748" y="72592"/>
                  </a:lnTo>
                  <a:lnTo>
                    <a:pt x="809453" y="69215"/>
                  </a:lnTo>
                  <a:close/>
                </a:path>
                <a:path w="1007110" h="169545">
                  <a:moveTo>
                    <a:pt x="860425" y="47879"/>
                  </a:moveTo>
                  <a:lnTo>
                    <a:pt x="830072" y="47879"/>
                  </a:lnTo>
                  <a:lnTo>
                    <a:pt x="867537" y="166497"/>
                  </a:lnTo>
                  <a:lnTo>
                    <a:pt x="898017" y="166497"/>
                  </a:lnTo>
                  <a:lnTo>
                    <a:pt x="908767" y="125603"/>
                  </a:lnTo>
                  <a:lnTo>
                    <a:pt x="882650" y="125603"/>
                  </a:lnTo>
                  <a:lnTo>
                    <a:pt x="860425" y="47879"/>
                  </a:lnTo>
                  <a:close/>
                </a:path>
                <a:path w="1007110" h="169545">
                  <a:moveTo>
                    <a:pt x="944103" y="90170"/>
                  </a:moveTo>
                  <a:lnTo>
                    <a:pt x="918082" y="90170"/>
                  </a:lnTo>
                  <a:lnTo>
                    <a:pt x="938530" y="166497"/>
                  </a:lnTo>
                  <a:lnTo>
                    <a:pt x="968629" y="166497"/>
                  </a:lnTo>
                  <a:lnTo>
                    <a:pt x="981764" y="125603"/>
                  </a:lnTo>
                  <a:lnTo>
                    <a:pt x="953135" y="125603"/>
                  </a:lnTo>
                  <a:lnTo>
                    <a:pt x="944103" y="90170"/>
                  </a:lnTo>
                  <a:close/>
                </a:path>
                <a:path w="1007110" h="169545">
                  <a:moveTo>
                    <a:pt x="933323" y="47879"/>
                  </a:moveTo>
                  <a:lnTo>
                    <a:pt x="903097" y="47879"/>
                  </a:lnTo>
                  <a:lnTo>
                    <a:pt x="882650" y="125603"/>
                  </a:lnTo>
                  <a:lnTo>
                    <a:pt x="908767" y="125603"/>
                  </a:lnTo>
                  <a:lnTo>
                    <a:pt x="918082" y="90170"/>
                  </a:lnTo>
                  <a:lnTo>
                    <a:pt x="944103" y="90170"/>
                  </a:lnTo>
                  <a:lnTo>
                    <a:pt x="933323" y="47879"/>
                  </a:lnTo>
                  <a:close/>
                </a:path>
                <a:path w="1007110" h="169545">
                  <a:moveTo>
                    <a:pt x="1006729" y="47879"/>
                  </a:moveTo>
                  <a:lnTo>
                    <a:pt x="975741" y="47879"/>
                  </a:lnTo>
                  <a:lnTo>
                    <a:pt x="953135" y="125603"/>
                  </a:lnTo>
                  <a:lnTo>
                    <a:pt x="981764" y="125603"/>
                  </a:lnTo>
                  <a:lnTo>
                    <a:pt x="1006729" y="47879"/>
                  </a:lnTo>
                  <a:close/>
                </a:path>
              </a:pathLst>
            </a:custGeom>
            <a:solidFill>
              <a:srgbClr val="FFFFFF">
                <a:alpha val="25097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2" name="object 22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50975" y="5100446"/>
              <a:ext cx="57150" cy="30518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1803126" y="6462776"/>
            <a:ext cx="173355" cy="1854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50" spc="-25">
                <a:solidFill>
                  <a:srgbClr val="03234D"/>
                </a:solidFill>
                <a:latin typeface="Tahoma"/>
                <a:cs typeface="Tahoma"/>
              </a:rPr>
              <a:t>21</a:t>
            </a:r>
            <a:endParaRPr sz="1050">
              <a:latin typeface="Tahoma"/>
              <a:cs typeface="Tahoma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122407" y="291889"/>
            <a:ext cx="1434083" cy="238419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39698" y="768858"/>
            <a:ext cx="10917174" cy="19050"/>
          </a:xfrm>
          <a:prstGeom prst="rect">
            <a:avLst/>
          </a:prstGeom>
        </p:spPr>
      </p:pic>
      <p:grpSp>
        <p:nvGrpSpPr>
          <p:cNvPr id="5" name="object 5" descr=""/>
          <p:cNvGrpSpPr/>
          <p:nvPr/>
        </p:nvGrpSpPr>
        <p:grpSpPr>
          <a:xfrm>
            <a:off x="0" y="6496050"/>
            <a:ext cx="12192000" cy="361950"/>
            <a:chOff x="0" y="6496050"/>
            <a:chExt cx="12192000" cy="361950"/>
          </a:xfrm>
        </p:grpSpPr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6694931"/>
              <a:ext cx="12192000" cy="163068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7887" y="6496050"/>
              <a:ext cx="3054858" cy="361949"/>
            </a:xfrm>
            <a:prstGeom prst="rect">
              <a:avLst/>
            </a:prstGeom>
          </p:spPr>
        </p:pic>
      </p:grpSp>
      <p:sp>
        <p:nvSpPr>
          <p:cNvPr id="8" name="object 8" descr=""/>
          <p:cNvSpPr txBox="1"/>
          <p:nvPr/>
        </p:nvSpPr>
        <p:spPr>
          <a:xfrm>
            <a:off x="2601976" y="6504940"/>
            <a:ext cx="569595" cy="293370"/>
          </a:xfrm>
          <a:prstGeom prst="rect">
            <a:avLst/>
          </a:prstGeom>
        </p:spPr>
        <p:txBody>
          <a:bodyPr wrap="square" lIns="0" tIns="65404" rIns="0" bIns="0" rtlCol="0" vert="horz">
            <a:spAutoFit/>
          </a:bodyPr>
          <a:lstStyle/>
          <a:p>
            <a:pPr marL="41910" marR="30480" indent="-3810">
              <a:lnSpc>
                <a:spcPct val="67100"/>
              </a:lnSpc>
              <a:spcBef>
                <a:spcPts val="515"/>
              </a:spcBef>
            </a:pPr>
            <a:r>
              <a:rPr dirty="0" sz="1050" spc="-10" b="1">
                <a:solidFill>
                  <a:srgbClr val="FFFFFF"/>
                </a:solidFill>
                <a:latin typeface="Calibri"/>
                <a:cs typeface="Calibri"/>
              </a:rPr>
              <a:t>Industry </a:t>
            </a:r>
            <a:r>
              <a:rPr dirty="0" baseline="-21164" sz="1575" spc="-315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050" spc="-210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baseline="-21164" sz="1575" spc="-315" b="1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dirty="0" sz="1050" spc="-210" b="1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dirty="0" baseline="-21164" sz="1575" spc="-315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050" spc="-210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baseline="-21164" sz="1575" spc="-315" b="1">
                <a:solidFill>
                  <a:srgbClr val="FFFFFF"/>
                </a:solidFill>
                <a:latin typeface="Calibri"/>
                <a:cs typeface="Calibri"/>
              </a:rPr>
              <a:t>ly</a:t>
            </a:r>
            <a:r>
              <a:rPr dirty="0" sz="1050" spc="-210" b="1">
                <a:solidFill>
                  <a:srgbClr val="FFFFFF"/>
                </a:solidFill>
                <a:latin typeface="Calibri"/>
                <a:cs typeface="Calibri"/>
              </a:rPr>
              <a:t>ly</a:t>
            </a:r>
            <a:r>
              <a:rPr dirty="0" baseline="-21164" sz="1575" spc="-315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sz="1050" spc="-210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baseline="-21164" sz="1575" spc="-315" b="1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dirty="0" sz="1050" spc="-210" b="1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1041653" y="6504940"/>
            <a:ext cx="657860" cy="293370"/>
          </a:xfrm>
          <a:prstGeom prst="rect">
            <a:avLst/>
          </a:prstGeom>
        </p:spPr>
        <p:txBody>
          <a:bodyPr wrap="square" lIns="0" tIns="65404" rIns="0" bIns="0" rtlCol="0" vert="horz">
            <a:spAutoFit/>
          </a:bodyPr>
          <a:lstStyle/>
          <a:p>
            <a:pPr marL="38735" marR="30480" indent="-1270">
              <a:lnSpc>
                <a:spcPct val="67100"/>
              </a:lnSpc>
              <a:spcBef>
                <a:spcPts val="515"/>
              </a:spcBef>
            </a:pPr>
            <a:r>
              <a:rPr dirty="0" sz="1050" spc="-10" b="1">
                <a:solidFill>
                  <a:srgbClr val="FFFFFF"/>
                </a:solidFill>
                <a:latin typeface="Calibri"/>
                <a:cs typeface="Calibri"/>
              </a:rPr>
              <a:t>Executive </a:t>
            </a:r>
            <a:r>
              <a:rPr dirty="0" baseline="-21164" sz="1575" spc="-427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sz="1050" spc="-285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baseline="-21164" sz="1575" spc="-427" b="1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dirty="0" sz="1050" spc="-285" b="1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dirty="0" baseline="-21164" sz="1575" spc="-427" b="1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dirty="0" sz="1050" spc="-285" b="1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dirty="0" baseline="-21164" sz="1575" spc="-427" b="1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dirty="0" sz="1050" spc="-285" b="1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dirty="0" baseline="-21164" sz="1575" spc="-427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050" spc="-285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baseline="-21164" sz="1575" spc="-427" b="1">
                <a:solidFill>
                  <a:srgbClr val="FFFFFF"/>
                </a:solidFill>
                <a:latin typeface="Calibri"/>
                <a:cs typeface="Calibri"/>
              </a:rPr>
              <a:t>ry</a:t>
            </a:r>
            <a:r>
              <a:rPr dirty="0" sz="1050" spc="-285" b="1">
                <a:solidFill>
                  <a:srgbClr val="FFFFFF"/>
                </a:solidFill>
                <a:latin typeface="Calibri"/>
                <a:cs typeface="Calibri"/>
              </a:rPr>
              <a:t>ry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0" name="object 10" descr=""/>
          <p:cNvSpPr/>
          <p:nvPr/>
        </p:nvSpPr>
        <p:spPr>
          <a:xfrm>
            <a:off x="3679697" y="6496050"/>
            <a:ext cx="1624330" cy="361950"/>
          </a:xfrm>
          <a:custGeom>
            <a:avLst/>
            <a:gdLst/>
            <a:ahLst/>
            <a:cxnLst/>
            <a:rect l="l" t="t" r="r" b="b"/>
            <a:pathLst>
              <a:path w="1624329" h="361950">
                <a:moveTo>
                  <a:pt x="1623822" y="0"/>
                </a:moveTo>
                <a:lnTo>
                  <a:pt x="90424" y="0"/>
                </a:lnTo>
                <a:lnTo>
                  <a:pt x="0" y="361949"/>
                </a:lnTo>
                <a:lnTo>
                  <a:pt x="1533271" y="361949"/>
                </a:lnTo>
                <a:lnTo>
                  <a:pt x="1623822" y="0"/>
                </a:lnTo>
                <a:close/>
              </a:path>
            </a:pathLst>
          </a:custGeom>
          <a:solidFill>
            <a:srgbClr val="2C716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 descr=""/>
          <p:cNvSpPr txBox="1"/>
          <p:nvPr/>
        </p:nvSpPr>
        <p:spPr>
          <a:xfrm>
            <a:off x="4158234" y="6504940"/>
            <a:ext cx="637540" cy="293370"/>
          </a:xfrm>
          <a:prstGeom prst="rect">
            <a:avLst/>
          </a:prstGeom>
        </p:spPr>
        <p:txBody>
          <a:bodyPr wrap="square" lIns="0" tIns="65404" rIns="0" bIns="0" rtlCol="0" vert="horz">
            <a:spAutoFit/>
          </a:bodyPr>
          <a:lstStyle/>
          <a:p>
            <a:pPr marL="38100" marR="30480" indent="33655">
              <a:lnSpc>
                <a:spcPct val="67100"/>
              </a:lnSpc>
              <a:spcBef>
                <a:spcPts val="515"/>
              </a:spcBef>
            </a:pPr>
            <a:r>
              <a:rPr dirty="0" sz="1050" spc="-10" b="1">
                <a:solidFill>
                  <a:srgbClr val="FFFFFF"/>
                </a:solidFill>
                <a:latin typeface="Calibri"/>
                <a:cs typeface="Calibri"/>
              </a:rPr>
              <a:t>Company </a:t>
            </a:r>
            <a:r>
              <a:rPr dirty="0" sz="1050" spc="-484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baseline="-21164" sz="1575" spc="-390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sz="1050" spc="-270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baseline="-21164" sz="1575" spc="-390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sz="1050" spc="-300" b="1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baseline="-21164" sz="1575" spc="-382" b="1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sz="1050" spc="-150" b="1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dirty="0" baseline="-21164" sz="1575" spc="-390" b="1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dirty="0" sz="1050" spc="-270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baseline="-21164" sz="1575" spc="-390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sz="1050" spc="-35" b="1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dirty="0" baseline="-21164" sz="1575" spc="-390" b="1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dirty="0" sz="1050" spc="-300" b="1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baseline="-21164" sz="1575" spc="-382" b="1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sz="1050" spc="-565" b="1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r>
              <a:rPr dirty="0" baseline="-21164" sz="1575" spc="-30" b="1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endParaRPr baseline="-21164" sz="1575">
              <a:latin typeface="Calibri"/>
              <a:cs typeface="Calibri"/>
            </a:endParaRPr>
          </a:p>
        </p:txBody>
      </p:sp>
      <p:pic>
        <p:nvPicPr>
          <p:cNvPr id="12" name="object 12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300471" y="6496050"/>
            <a:ext cx="6297930" cy="361949"/>
          </a:xfrm>
          <a:prstGeom prst="rect">
            <a:avLst/>
          </a:prstGeom>
        </p:spPr>
      </p:pic>
      <p:sp>
        <p:nvSpPr>
          <p:cNvPr id="13" name="object 13" descr=""/>
          <p:cNvSpPr txBox="1"/>
          <p:nvPr/>
        </p:nvSpPr>
        <p:spPr>
          <a:xfrm>
            <a:off x="5769102" y="6504940"/>
            <a:ext cx="647700" cy="293370"/>
          </a:xfrm>
          <a:prstGeom prst="rect">
            <a:avLst/>
          </a:prstGeom>
        </p:spPr>
        <p:txBody>
          <a:bodyPr wrap="square" lIns="0" tIns="65404" rIns="0" bIns="0" rtlCol="0" vert="horz">
            <a:spAutoFit/>
          </a:bodyPr>
          <a:lstStyle/>
          <a:p>
            <a:pPr marL="38100" marR="30480" indent="60960">
              <a:lnSpc>
                <a:spcPct val="67100"/>
              </a:lnSpc>
              <a:spcBef>
                <a:spcPts val="515"/>
              </a:spcBef>
            </a:pPr>
            <a:r>
              <a:rPr dirty="0" sz="1050" spc="-10" b="1">
                <a:solidFill>
                  <a:srgbClr val="FFFFFF"/>
                </a:solidFill>
                <a:latin typeface="Calibri"/>
                <a:cs typeface="Calibri"/>
              </a:rPr>
              <a:t>Financial </a:t>
            </a:r>
            <a:r>
              <a:rPr dirty="0" sz="1050" spc="-250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baseline="-21164" sz="1575" spc="-375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sz="1050" spc="-250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baseline="-21164" sz="1575" spc="-375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sz="1050" spc="-250" b="1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baseline="-21164" sz="1575" spc="-375" b="1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sz="1050" spc="-250" b="1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dirty="0" baseline="-21164" sz="1575" spc="-375" b="1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dirty="0" sz="1050" spc="-250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baseline="-21164" sz="1575" spc="-375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sz="1050" spc="-250" b="1">
                <a:solidFill>
                  <a:srgbClr val="FFFFFF"/>
                </a:solidFill>
                <a:latin typeface="Calibri"/>
                <a:cs typeface="Calibri"/>
              </a:rPr>
              <a:t>ie</a:t>
            </a:r>
            <a:r>
              <a:rPr dirty="0" baseline="-21164" sz="1575" spc="-375" b="1">
                <a:solidFill>
                  <a:srgbClr val="FFFFFF"/>
                </a:solidFill>
                <a:latin typeface="Calibri"/>
                <a:cs typeface="Calibri"/>
              </a:rPr>
              <a:t>ie</a:t>
            </a:r>
            <a:r>
              <a:rPr dirty="0" sz="1050" spc="-250" b="1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r>
              <a:rPr dirty="0" baseline="-21164" sz="1575" spc="-375" b="1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endParaRPr baseline="-21164" sz="1575">
              <a:latin typeface="Calibri"/>
              <a:cs typeface="Calibri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7416545" y="6504940"/>
            <a:ext cx="635635" cy="293370"/>
          </a:xfrm>
          <a:prstGeom prst="rect">
            <a:avLst/>
          </a:prstGeom>
        </p:spPr>
        <p:txBody>
          <a:bodyPr wrap="square" lIns="0" tIns="65404" rIns="0" bIns="0" rtlCol="0" vert="horz">
            <a:spAutoFit/>
          </a:bodyPr>
          <a:lstStyle/>
          <a:p>
            <a:pPr marL="39370" marR="30480" indent="-1905">
              <a:lnSpc>
                <a:spcPct val="67100"/>
              </a:lnSpc>
              <a:spcBef>
                <a:spcPts val="515"/>
              </a:spcBef>
            </a:pPr>
            <a:r>
              <a:rPr dirty="0" sz="1050" spc="-10" b="1">
                <a:solidFill>
                  <a:srgbClr val="FFFFFF"/>
                </a:solidFill>
                <a:latin typeface="Calibri"/>
                <a:cs typeface="Calibri"/>
              </a:rPr>
              <a:t>Feasibility </a:t>
            </a:r>
            <a:r>
              <a:rPr dirty="0" sz="1050" spc="-185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baseline="-21164" sz="1575" spc="-277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050" spc="-185" b="1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dirty="0" baseline="-21164" sz="1575" spc="-277" b="1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dirty="0" sz="1050" spc="-185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baseline="-21164" sz="1575" spc="-277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050" spc="-185" b="1">
                <a:solidFill>
                  <a:srgbClr val="FFFFFF"/>
                </a:solidFill>
                <a:latin typeface="Calibri"/>
                <a:cs typeface="Calibri"/>
              </a:rPr>
              <a:t>ly</a:t>
            </a:r>
            <a:r>
              <a:rPr dirty="0" baseline="-21164" sz="1575" spc="-277" b="1">
                <a:solidFill>
                  <a:srgbClr val="FFFFFF"/>
                </a:solidFill>
                <a:latin typeface="Calibri"/>
                <a:cs typeface="Calibri"/>
              </a:rPr>
              <a:t>ly</a:t>
            </a:r>
            <a:r>
              <a:rPr dirty="0" sz="1050" spc="-185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baseline="-21164" sz="1575" spc="-277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sz="1050" spc="-185" b="1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dirty="0" baseline="-21164" sz="1575" spc="-277" b="1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endParaRPr baseline="-21164" sz="1575">
              <a:latin typeface="Calibri"/>
              <a:cs typeface="Calibri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9007347" y="6504940"/>
            <a:ext cx="696595" cy="293370"/>
          </a:xfrm>
          <a:prstGeom prst="rect">
            <a:avLst/>
          </a:prstGeom>
        </p:spPr>
        <p:txBody>
          <a:bodyPr wrap="square" lIns="0" tIns="65404" rIns="0" bIns="0" rtlCol="0" vert="horz">
            <a:spAutoFit/>
          </a:bodyPr>
          <a:lstStyle/>
          <a:p>
            <a:pPr marL="54610" marR="30480" indent="-17145">
              <a:lnSpc>
                <a:spcPct val="67100"/>
              </a:lnSpc>
              <a:spcBef>
                <a:spcPts val="515"/>
              </a:spcBef>
            </a:pPr>
            <a:r>
              <a:rPr dirty="0" sz="1050" spc="-10" b="1">
                <a:solidFill>
                  <a:srgbClr val="FFFFFF"/>
                </a:solidFill>
                <a:latin typeface="Calibri"/>
                <a:cs typeface="Calibri"/>
              </a:rPr>
              <a:t>Alternative </a:t>
            </a:r>
            <a:r>
              <a:rPr dirty="0" sz="1050" spc="-160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baseline="-21164" sz="1575" spc="-240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sz="1050" spc="-160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baseline="-21164" sz="1575" spc="-240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sz="1050" spc="-160" b="1">
                <a:solidFill>
                  <a:srgbClr val="FFFFFF"/>
                </a:solidFill>
                <a:latin typeface="Calibri"/>
                <a:cs typeface="Calibri"/>
              </a:rPr>
              <a:t>lu</a:t>
            </a:r>
            <a:r>
              <a:rPr dirty="0" baseline="-21164" sz="1575" spc="-240" b="1">
                <a:solidFill>
                  <a:srgbClr val="FFFFFF"/>
                </a:solidFill>
                <a:latin typeface="Calibri"/>
                <a:cs typeface="Calibri"/>
              </a:rPr>
              <a:t>lu</a:t>
            </a:r>
            <a:r>
              <a:rPr dirty="0" sz="1050" spc="-160" b="1">
                <a:solidFill>
                  <a:srgbClr val="FFFFFF"/>
                </a:solidFill>
                <a:latin typeface="Calibri"/>
                <a:cs typeface="Calibri"/>
              </a:rPr>
              <a:t>ti</a:t>
            </a:r>
            <a:r>
              <a:rPr dirty="0" baseline="-21164" sz="1575" spc="-240" b="1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dirty="0" sz="1050" spc="-160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baseline="-21164" sz="1575" spc="-240" b="1">
                <a:solidFill>
                  <a:srgbClr val="FFFFFF"/>
                </a:solidFill>
                <a:latin typeface="Calibri"/>
                <a:cs typeface="Calibri"/>
              </a:rPr>
              <a:t>io</a:t>
            </a:r>
            <a:r>
              <a:rPr dirty="0" sz="1050" spc="-160" b="1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dirty="0" baseline="-21164" sz="1575" spc="-240" b="1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endParaRPr baseline="-21164" sz="1575">
              <a:latin typeface="Calibri"/>
              <a:cs typeface="Calibri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10567161" y="6589521"/>
            <a:ext cx="629285" cy="1854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50" spc="-10" b="1">
                <a:solidFill>
                  <a:srgbClr val="FFFFFF"/>
                </a:solidFill>
                <a:latin typeface="Calibri"/>
                <a:cs typeface="Calibri"/>
              </a:rPr>
              <a:t>Conclusion</a:t>
            </a:r>
            <a:endParaRPr sz="1050">
              <a:latin typeface="Calibri"/>
              <a:cs typeface="Calibri"/>
            </a:endParaRPr>
          </a:p>
        </p:txBody>
      </p:sp>
      <p:grpSp>
        <p:nvGrpSpPr>
          <p:cNvPr id="17" name="object 17" descr=""/>
          <p:cNvGrpSpPr/>
          <p:nvPr/>
        </p:nvGrpSpPr>
        <p:grpSpPr>
          <a:xfrm>
            <a:off x="5741670" y="4568190"/>
            <a:ext cx="4263390" cy="1770380"/>
            <a:chOff x="5741670" y="4568190"/>
            <a:chExt cx="4263390" cy="1770380"/>
          </a:xfrm>
        </p:grpSpPr>
        <p:sp>
          <p:nvSpPr>
            <p:cNvPr id="18" name="object 18" descr=""/>
            <p:cNvSpPr/>
            <p:nvPr/>
          </p:nvSpPr>
          <p:spPr>
            <a:xfrm>
              <a:off x="5741670" y="4882134"/>
              <a:ext cx="4263390" cy="1456690"/>
            </a:xfrm>
            <a:custGeom>
              <a:avLst/>
              <a:gdLst/>
              <a:ahLst/>
              <a:cxnLst/>
              <a:rect l="l" t="t" r="r" b="b"/>
              <a:pathLst>
                <a:path w="4263390" h="1456689">
                  <a:moveTo>
                    <a:pt x="0" y="1456182"/>
                  </a:moveTo>
                  <a:lnTo>
                    <a:pt x="4263389" y="1456182"/>
                  </a:lnTo>
                  <a:lnTo>
                    <a:pt x="4263389" y="0"/>
                  </a:lnTo>
                  <a:lnTo>
                    <a:pt x="0" y="0"/>
                  </a:lnTo>
                  <a:lnTo>
                    <a:pt x="0" y="1456182"/>
                  </a:lnTo>
                  <a:close/>
                </a:path>
              </a:pathLst>
            </a:custGeom>
            <a:solidFill>
              <a:srgbClr val="00CD9F">
                <a:alpha val="1803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5741670" y="4568190"/>
              <a:ext cx="4263390" cy="314325"/>
            </a:xfrm>
            <a:custGeom>
              <a:avLst/>
              <a:gdLst/>
              <a:ahLst/>
              <a:cxnLst/>
              <a:rect l="l" t="t" r="r" b="b"/>
              <a:pathLst>
                <a:path w="4263390" h="314325">
                  <a:moveTo>
                    <a:pt x="4263389" y="0"/>
                  </a:moveTo>
                  <a:lnTo>
                    <a:pt x="0" y="0"/>
                  </a:lnTo>
                  <a:lnTo>
                    <a:pt x="0" y="313944"/>
                  </a:lnTo>
                  <a:lnTo>
                    <a:pt x="4263389" y="313944"/>
                  </a:lnTo>
                  <a:lnTo>
                    <a:pt x="4263389" y="0"/>
                  </a:lnTo>
                  <a:close/>
                </a:path>
              </a:pathLst>
            </a:custGeom>
            <a:solidFill>
              <a:srgbClr val="00C8A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0" name="object 20" descr=""/>
          <p:cNvSpPr txBox="1"/>
          <p:nvPr/>
        </p:nvSpPr>
        <p:spPr>
          <a:xfrm>
            <a:off x="5820664" y="4625085"/>
            <a:ext cx="615315" cy="1930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100" spc="-10" b="1">
                <a:solidFill>
                  <a:srgbClr val="FFFFFF"/>
                </a:solidFill>
                <a:latin typeface="Arial"/>
                <a:cs typeface="Arial"/>
              </a:rPr>
              <a:t>Enablers</a:t>
            </a:r>
            <a:endParaRPr sz="1100">
              <a:latin typeface="Arial"/>
              <a:cs typeface="Arial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6363208" y="4858257"/>
            <a:ext cx="3282950" cy="14687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50" b="1">
                <a:solidFill>
                  <a:srgbClr val="010027"/>
                </a:solidFill>
                <a:latin typeface="Arial"/>
                <a:cs typeface="Arial"/>
              </a:rPr>
              <a:t>Service</a:t>
            </a:r>
            <a:r>
              <a:rPr dirty="0" sz="1050" spc="-6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050" spc="-10" b="1">
                <a:solidFill>
                  <a:srgbClr val="010027"/>
                </a:solidFill>
                <a:latin typeface="Arial"/>
                <a:cs typeface="Arial"/>
              </a:rPr>
              <a:t>Adjacencies</a:t>
            </a:r>
            <a:endParaRPr sz="1050">
              <a:latin typeface="Arial"/>
              <a:cs typeface="Arial"/>
            </a:endParaRPr>
          </a:p>
          <a:p>
            <a:pPr marL="127000" marR="5080" indent="-114300">
              <a:lnSpc>
                <a:spcPct val="100000"/>
              </a:lnSpc>
              <a:buClr>
                <a:srgbClr val="009999"/>
              </a:buClr>
              <a:buFont typeface="Wingdings"/>
              <a:buChar char=""/>
              <a:tabLst>
                <a:tab pos="127000" algn="l"/>
              </a:tabLst>
            </a:pP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Acquisitions</a:t>
            </a:r>
            <a:r>
              <a:rPr dirty="0" sz="1050" spc="-3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and</a:t>
            </a:r>
            <a:r>
              <a:rPr dirty="0" sz="1050" spc="-3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new</a:t>
            </a:r>
            <a:r>
              <a:rPr dirty="0" sz="1050" spc="-3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revenue</a:t>
            </a:r>
            <a:r>
              <a:rPr dirty="0" sz="1050" spc="-3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pipelines</a:t>
            </a:r>
            <a:r>
              <a:rPr dirty="0" sz="1050" spc="-2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to</a:t>
            </a:r>
            <a:r>
              <a:rPr dirty="0" sz="1050" spc="-5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 spc="-10">
                <a:solidFill>
                  <a:srgbClr val="010027"/>
                </a:solidFill>
                <a:latin typeface="Arial MT"/>
                <a:cs typeface="Arial MT"/>
              </a:rPr>
              <a:t>accelerate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service</a:t>
            </a:r>
            <a:r>
              <a:rPr dirty="0" sz="1050" spc="-3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 spc="-10">
                <a:solidFill>
                  <a:srgbClr val="010027"/>
                </a:solidFill>
                <a:latin typeface="Arial MT"/>
                <a:cs typeface="Arial MT"/>
              </a:rPr>
              <a:t>growth</a:t>
            </a:r>
            <a:endParaRPr sz="1050">
              <a:latin typeface="Arial MT"/>
              <a:cs typeface="Arial MT"/>
            </a:endParaRPr>
          </a:p>
          <a:p>
            <a:pPr marL="12700">
              <a:lnSpc>
                <a:spcPts val="1215"/>
              </a:lnSpc>
            </a:pPr>
            <a:r>
              <a:rPr dirty="0" sz="1050" spc="-10" b="1">
                <a:solidFill>
                  <a:srgbClr val="010027"/>
                </a:solidFill>
                <a:latin typeface="Arial"/>
                <a:cs typeface="Arial"/>
              </a:rPr>
              <a:t>Power-to-</a:t>
            </a:r>
            <a:r>
              <a:rPr dirty="0" sz="1050" spc="-50" b="1">
                <a:solidFill>
                  <a:srgbClr val="010027"/>
                </a:solidFill>
                <a:latin typeface="Arial"/>
                <a:cs typeface="Arial"/>
              </a:rPr>
              <a:t>X</a:t>
            </a:r>
            <a:endParaRPr sz="1050">
              <a:latin typeface="Arial"/>
              <a:cs typeface="Arial"/>
            </a:endParaRPr>
          </a:p>
          <a:p>
            <a:pPr marL="127000" marR="15240" indent="-114300">
              <a:lnSpc>
                <a:spcPct val="100000"/>
              </a:lnSpc>
              <a:buClr>
                <a:srgbClr val="009999"/>
              </a:buClr>
              <a:buFont typeface="Wingdings"/>
              <a:buChar char=""/>
              <a:tabLst>
                <a:tab pos="127000" algn="l"/>
              </a:tabLst>
            </a:pP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Indirect</a:t>
            </a:r>
            <a:r>
              <a:rPr dirty="0" sz="1050" spc="-5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electrification</a:t>
            </a:r>
            <a:r>
              <a:rPr dirty="0" sz="1050" spc="-4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to</a:t>
            </a:r>
            <a:r>
              <a:rPr dirty="0" sz="1050" spc="-5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accelerate</a:t>
            </a:r>
            <a:r>
              <a:rPr dirty="0" sz="1050" spc="-4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both</a:t>
            </a:r>
            <a:r>
              <a:rPr dirty="0" sz="1050" spc="-4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onshore</a:t>
            </a:r>
            <a:r>
              <a:rPr dirty="0" sz="1050" spc="-4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 spc="-25">
                <a:solidFill>
                  <a:srgbClr val="010027"/>
                </a:solidFill>
                <a:latin typeface="Arial MT"/>
                <a:cs typeface="Arial MT"/>
              </a:rPr>
              <a:t>and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offshore</a:t>
            </a:r>
            <a:r>
              <a:rPr dirty="0" sz="1050" spc="-4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 spc="-10">
                <a:solidFill>
                  <a:srgbClr val="010027"/>
                </a:solidFill>
                <a:latin typeface="Arial MT"/>
                <a:cs typeface="Arial MT"/>
              </a:rPr>
              <a:t>growth</a:t>
            </a:r>
            <a:endParaRPr sz="10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65"/>
              </a:spcBef>
            </a:pPr>
            <a:r>
              <a:rPr dirty="0" sz="1050" b="1">
                <a:solidFill>
                  <a:srgbClr val="010027"/>
                </a:solidFill>
                <a:latin typeface="Arial"/>
                <a:cs typeface="Arial"/>
              </a:rPr>
              <a:t>Vestas</a:t>
            </a:r>
            <a:r>
              <a:rPr dirty="0" sz="1050" spc="-3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050" spc="-10" b="1">
                <a:solidFill>
                  <a:srgbClr val="010027"/>
                </a:solidFill>
                <a:latin typeface="Arial"/>
                <a:cs typeface="Arial"/>
              </a:rPr>
              <a:t>Ventures</a:t>
            </a:r>
            <a:endParaRPr sz="1050">
              <a:latin typeface="Arial"/>
              <a:cs typeface="Arial"/>
            </a:endParaRPr>
          </a:p>
          <a:p>
            <a:pPr marL="127000" marR="139065" indent="-114300">
              <a:lnSpc>
                <a:spcPct val="100000"/>
              </a:lnSpc>
              <a:buClr>
                <a:srgbClr val="009999"/>
              </a:buClr>
              <a:buFont typeface="Wingdings"/>
              <a:buChar char=""/>
              <a:tabLst>
                <a:tab pos="127000" algn="l"/>
              </a:tabLst>
            </a:pP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Accessing</a:t>
            </a:r>
            <a:r>
              <a:rPr dirty="0" sz="1050" spc="-5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promising</a:t>
            </a:r>
            <a:r>
              <a:rPr dirty="0" sz="1050" spc="-3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technologies</a:t>
            </a:r>
            <a:r>
              <a:rPr dirty="0" sz="1050" spc="-2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to</a:t>
            </a:r>
            <a:r>
              <a:rPr dirty="0" sz="1050" spc="-5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optimize</a:t>
            </a:r>
            <a:r>
              <a:rPr dirty="0" sz="1050" spc="-4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 spc="-20">
                <a:solidFill>
                  <a:srgbClr val="010027"/>
                </a:solidFill>
                <a:latin typeface="Arial MT"/>
                <a:cs typeface="Arial MT"/>
              </a:rPr>
              <a:t>wind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turbine</a:t>
            </a:r>
            <a:r>
              <a:rPr dirty="0" sz="1050" spc="-5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 spc="-10">
                <a:solidFill>
                  <a:srgbClr val="010027"/>
                </a:solidFill>
                <a:latin typeface="Arial MT"/>
                <a:cs typeface="Arial MT"/>
              </a:rPr>
              <a:t>technology</a:t>
            </a:r>
            <a:endParaRPr sz="1050">
              <a:latin typeface="Arial MT"/>
              <a:cs typeface="Arial MT"/>
            </a:endParaRPr>
          </a:p>
        </p:txBody>
      </p:sp>
      <p:grpSp>
        <p:nvGrpSpPr>
          <p:cNvPr id="22" name="object 22" descr=""/>
          <p:cNvGrpSpPr/>
          <p:nvPr/>
        </p:nvGrpSpPr>
        <p:grpSpPr>
          <a:xfrm>
            <a:off x="5741670" y="3538728"/>
            <a:ext cx="6130290" cy="2821305"/>
            <a:chOff x="5741670" y="3538728"/>
            <a:chExt cx="6130290" cy="2821305"/>
          </a:xfrm>
        </p:grpSpPr>
        <p:sp>
          <p:nvSpPr>
            <p:cNvPr id="23" name="object 23" descr=""/>
            <p:cNvSpPr/>
            <p:nvPr/>
          </p:nvSpPr>
          <p:spPr>
            <a:xfrm>
              <a:off x="5919978" y="4929378"/>
              <a:ext cx="361315" cy="346710"/>
            </a:xfrm>
            <a:custGeom>
              <a:avLst/>
              <a:gdLst/>
              <a:ahLst/>
              <a:cxnLst/>
              <a:rect l="l" t="t" r="r" b="b"/>
              <a:pathLst>
                <a:path w="361314" h="346710">
                  <a:moveTo>
                    <a:pt x="180594" y="0"/>
                  </a:moveTo>
                  <a:lnTo>
                    <a:pt x="132600" y="6191"/>
                  </a:lnTo>
                  <a:lnTo>
                    <a:pt x="89464" y="23664"/>
                  </a:lnTo>
                  <a:lnTo>
                    <a:pt x="52911" y="50768"/>
                  </a:lnTo>
                  <a:lnTo>
                    <a:pt x="24666" y="85852"/>
                  </a:lnTo>
                  <a:lnTo>
                    <a:pt x="6454" y="127264"/>
                  </a:lnTo>
                  <a:lnTo>
                    <a:pt x="0" y="173355"/>
                  </a:lnTo>
                  <a:lnTo>
                    <a:pt x="6454" y="219445"/>
                  </a:lnTo>
                  <a:lnTo>
                    <a:pt x="24666" y="260858"/>
                  </a:lnTo>
                  <a:lnTo>
                    <a:pt x="52911" y="295941"/>
                  </a:lnTo>
                  <a:lnTo>
                    <a:pt x="89464" y="323045"/>
                  </a:lnTo>
                  <a:lnTo>
                    <a:pt x="132600" y="340518"/>
                  </a:lnTo>
                  <a:lnTo>
                    <a:pt x="180594" y="346710"/>
                  </a:lnTo>
                  <a:lnTo>
                    <a:pt x="228587" y="340518"/>
                  </a:lnTo>
                  <a:lnTo>
                    <a:pt x="271723" y="323045"/>
                  </a:lnTo>
                  <a:lnTo>
                    <a:pt x="308276" y="295941"/>
                  </a:lnTo>
                  <a:lnTo>
                    <a:pt x="336521" y="260857"/>
                  </a:lnTo>
                  <a:lnTo>
                    <a:pt x="354733" y="219445"/>
                  </a:lnTo>
                  <a:lnTo>
                    <a:pt x="361188" y="173355"/>
                  </a:lnTo>
                  <a:lnTo>
                    <a:pt x="354733" y="127264"/>
                  </a:lnTo>
                  <a:lnTo>
                    <a:pt x="336521" y="85851"/>
                  </a:lnTo>
                  <a:lnTo>
                    <a:pt x="308276" y="50768"/>
                  </a:lnTo>
                  <a:lnTo>
                    <a:pt x="271723" y="23664"/>
                  </a:lnTo>
                  <a:lnTo>
                    <a:pt x="228587" y="6191"/>
                  </a:lnTo>
                  <a:lnTo>
                    <a:pt x="180594" y="0"/>
                  </a:lnTo>
                  <a:close/>
                </a:path>
              </a:pathLst>
            </a:custGeom>
            <a:solidFill>
              <a:srgbClr val="00999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4" name="object 24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991200" y="4988201"/>
              <a:ext cx="221640" cy="223538"/>
            </a:xfrm>
            <a:prstGeom prst="rect">
              <a:avLst/>
            </a:prstGeom>
          </p:spPr>
        </p:pic>
        <p:sp>
          <p:nvSpPr>
            <p:cNvPr id="25" name="object 25" descr=""/>
            <p:cNvSpPr/>
            <p:nvPr/>
          </p:nvSpPr>
          <p:spPr>
            <a:xfrm>
              <a:off x="5930646" y="5906262"/>
              <a:ext cx="361315" cy="347980"/>
            </a:xfrm>
            <a:custGeom>
              <a:avLst/>
              <a:gdLst/>
              <a:ahLst/>
              <a:cxnLst/>
              <a:rect l="l" t="t" r="r" b="b"/>
              <a:pathLst>
                <a:path w="361314" h="347979">
                  <a:moveTo>
                    <a:pt x="180593" y="0"/>
                  </a:moveTo>
                  <a:lnTo>
                    <a:pt x="132600" y="6206"/>
                  </a:lnTo>
                  <a:lnTo>
                    <a:pt x="89464" y="23720"/>
                  </a:lnTo>
                  <a:lnTo>
                    <a:pt x="52911" y="50887"/>
                  </a:lnTo>
                  <a:lnTo>
                    <a:pt x="24666" y="86049"/>
                  </a:lnTo>
                  <a:lnTo>
                    <a:pt x="6454" y="127551"/>
                  </a:lnTo>
                  <a:lnTo>
                    <a:pt x="0" y="173736"/>
                  </a:lnTo>
                  <a:lnTo>
                    <a:pt x="6454" y="219920"/>
                  </a:lnTo>
                  <a:lnTo>
                    <a:pt x="24666" y="261422"/>
                  </a:lnTo>
                  <a:lnTo>
                    <a:pt x="52911" y="296584"/>
                  </a:lnTo>
                  <a:lnTo>
                    <a:pt x="89464" y="323751"/>
                  </a:lnTo>
                  <a:lnTo>
                    <a:pt x="132600" y="341265"/>
                  </a:lnTo>
                  <a:lnTo>
                    <a:pt x="180593" y="347472"/>
                  </a:lnTo>
                  <a:lnTo>
                    <a:pt x="228587" y="341265"/>
                  </a:lnTo>
                  <a:lnTo>
                    <a:pt x="271723" y="323751"/>
                  </a:lnTo>
                  <a:lnTo>
                    <a:pt x="308276" y="296584"/>
                  </a:lnTo>
                  <a:lnTo>
                    <a:pt x="336521" y="261422"/>
                  </a:lnTo>
                  <a:lnTo>
                    <a:pt x="354733" y="219920"/>
                  </a:lnTo>
                  <a:lnTo>
                    <a:pt x="361188" y="173736"/>
                  </a:lnTo>
                  <a:lnTo>
                    <a:pt x="354733" y="127551"/>
                  </a:lnTo>
                  <a:lnTo>
                    <a:pt x="336521" y="86049"/>
                  </a:lnTo>
                  <a:lnTo>
                    <a:pt x="308276" y="50887"/>
                  </a:lnTo>
                  <a:lnTo>
                    <a:pt x="271723" y="23720"/>
                  </a:lnTo>
                  <a:lnTo>
                    <a:pt x="228587" y="6206"/>
                  </a:lnTo>
                  <a:lnTo>
                    <a:pt x="180593" y="0"/>
                  </a:lnTo>
                  <a:close/>
                </a:path>
              </a:pathLst>
            </a:custGeom>
            <a:solidFill>
              <a:srgbClr val="00C2B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 descr=""/>
            <p:cNvSpPr/>
            <p:nvPr/>
          </p:nvSpPr>
          <p:spPr>
            <a:xfrm>
              <a:off x="6043244" y="5987516"/>
              <a:ext cx="167005" cy="239395"/>
            </a:xfrm>
            <a:custGeom>
              <a:avLst/>
              <a:gdLst/>
              <a:ahLst/>
              <a:cxnLst/>
              <a:rect l="l" t="t" r="r" b="b"/>
              <a:pathLst>
                <a:path w="167004" h="239395">
                  <a:moveTo>
                    <a:pt x="17843" y="4483"/>
                  </a:moveTo>
                  <a:lnTo>
                    <a:pt x="13982" y="596"/>
                  </a:lnTo>
                  <a:lnTo>
                    <a:pt x="8928" y="596"/>
                  </a:lnTo>
                  <a:lnTo>
                    <a:pt x="3860" y="596"/>
                  </a:lnTo>
                  <a:lnTo>
                    <a:pt x="0" y="4483"/>
                  </a:lnTo>
                  <a:lnTo>
                    <a:pt x="0" y="239318"/>
                  </a:lnTo>
                  <a:lnTo>
                    <a:pt x="17843" y="239318"/>
                  </a:lnTo>
                  <a:lnTo>
                    <a:pt x="17843" y="4483"/>
                  </a:lnTo>
                  <a:close/>
                </a:path>
                <a:path w="167004" h="239395">
                  <a:moveTo>
                    <a:pt x="166598" y="596"/>
                  </a:moveTo>
                  <a:lnTo>
                    <a:pt x="136105" y="6299"/>
                  </a:lnTo>
                  <a:lnTo>
                    <a:pt x="111594" y="5448"/>
                  </a:lnTo>
                  <a:lnTo>
                    <a:pt x="89827" y="2019"/>
                  </a:lnTo>
                  <a:lnTo>
                    <a:pt x="67525" y="0"/>
                  </a:lnTo>
                  <a:lnTo>
                    <a:pt x="50584" y="1358"/>
                  </a:lnTo>
                  <a:lnTo>
                    <a:pt x="38823" y="4330"/>
                  </a:lnTo>
                  <a:lnTo>
                    <a:pt x="31965" y="7302"/>
                  </a:lnTo>
                  <a:lnTo>
                    <a:pt x="29743" y="8648"/>
                  </a:lnTo>
                  <a:lnTo>
                    <a:pt x="29743" y="107429"/>
                  </a:lnTo>
                  <a:lnTo>
                    <a:pt x="31927" y="106070"/>
                  </a:lnTo>
                  <a:lnTo>
                    <a:pt x="38709" y="103098"/>
                  </a:lnTo>
                  <a:lnTo>
                    <a:pt x="50457" y="100126"/>
                  </a:lnTo>
                  <a:lnTo>
                    <a:pt x="67525" y="98767"/>
                  </a:lnTo>
                  <a:lnTo>
                    <a:pt x="91173" y="101219"/>
                  </a:lnTo>
                  <a:lnTo>
                    <a:pt x="115163" y="105333"/>
                  </a:lnTo>
                  <a:lnTo>
                    <a:pt x="140119" y="106324"/>
                  </a:lnTo>
                  <a:lnTo>
                    <a:pt x="166598" y="99364"/>
                  </a:lnTo>
                  <a:lnTo>
                    <a:pt x="166598" y="59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 descr=""/>
            <p:cNvSpPr/>
            <p:nvPr/>
          </p:nvSpPr>
          <p:spPr>
            <a:xfrm>
              <a:off x="5919978" y="5382768"/>
              <a:ext cx="361315" cy="346710"/>
            </a:xfrm>
            <a:custGeom>
              <a:avLst/>
              <a:gdLst/>
              <a:ahLst/>
              <a:cxnLst/>
              <a:rect l="l" t="t" r="r" b="b"/>
              <a:pathLst>
                <a:path w="361314" h="346710">
                  <a:moveTo>
                    <a:pt x="180594" y="0"/>
                  </a:moveTo>
                  <a:lnTo>
                    <a:pt x="132600" y="6191"/>
                  </a:lnTo>
                  <a:lnTo>
                    <a:pt x="89464" y="23664"/>
                  </a:lnTo>
                  <a:lnTo>
                    <a:pt x="52911" y="50768"/>
                  </a:lnTo>
                  <a:lnTo>
                    <a:pt x="24666" y="85851"/>
                  </a:lnTo>
                  <a:lnTo>
                    <a:pt x="6454" y="127264"/>
                  </a:lnTo>
                  <a:lnTo>
                    <a:pt x="0" y="173354"/>
                  </a:lnTo>
                  <a:lnTo>
                    <a:pt x="6454" y="219441"/>
                  </a:lnTo>
                  <a:lnTo>
                    <a:pt x="24666" y="260852"/>
                  </a:lnTo>
                  <a:lnTo>
                    <a:pt x="52911" y="295936"/>
                  </a:lnTo>
                  <a:lnTo>
                    <a:pt x="89464" y="323042"/>
                  </a:lnTo>
                  <a:lnTo>
                    <a:pt x="132600" y="340517"/>
                  </a:lnTo>
                  <a:lnTo>
                    <a:pt x="180594" y="346709"/>
                  </a:lnTo>
                  <a:lnTo>
                    <a:pt x="228587" y="340517"/>
                  </a:lnTo>
                  <a:lnTo>
                    <a:pt x="271723" y="323042"/>
                  </a:lnTo>
                  <a:lnTo>
                    <a:pt x="308276" y="295936"/>
                  </a:lnTo>
                  <a:lnTo>
                    <a:pt x="336521" y="260852"/>
                  </a:lnTo>
                  <a:lnTo>
                    <a:pt x="354733" y="219441"/>
                  </a:lnTo>
                  <a:lnTo>
                    <a:pt x="361188" y="173354"/>
                  </a:lnTo>
                  <a:lnTo>
                    <a:pt x="354733" y="127264"/>
                  </a:lnTo>
                  <a:lnTo>
                    <a:pt x="336521" y="85851"/>
                  </a:lnTo>
                  <a:lnTo>
                    <a:pt x="308276" y="50768"/>
                  </a:lnTo>
                  <a:lnTo>
                    <a:pt x="271723" y="23664"/>
                  </a:lnTo>
                  <a:lnTo>
                    <a:pt x="228587" y="6191"/>
                  </a:lnTo>
                  <a:lnTo>
                    <a:pt x="180594" y="0"/>
                  </a:lnTo>
                  <a:close/>
                </a:path>
              </a:pathLst>
            </a:custGeom>
            <a:solidFill>
              <a:srgbClr val="00C2B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8" name="object 28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998255" y="5476694"/>
              <a:ext cx="195492" cy="189583"/>
            </a:xfrm>
            <a:prstGeom prst="rect">
              <a:avLst/>
            </a:prstGeom>
          </p:spPr>
        </p:pic>
        <p:sp>
          <p:nvSpPr>
            <p:cNvPr id="29" name="object 29" descr=""/>
            <p:cNvSpPr/>
            <p:nvPr/>
          </p:nvSpPr>
          <p:spPr>
            <a:xfrm>
              <a:off x="10117454" y="4710303"/>
              <a:ext cx="1748155" cy="1647189"/>
            </a:xfrm>
            <a:custGeom>
              <a:avLst/>
              <a:gdLst/>
              <a:ahLst/>
              <a:cxnLst/>
              <a:rect l="l" t="t" r="r" b="b"/>
              <a:pathLst>
                <a:path w="1748154" h="1647189">
                  <a:moveTo>
                    <a:pt x="1748027" y="0"/>
                  </a:moveTo>
                  <a:lnTo>
                    <a:pt x="1688608" y="912"/>
                  </a:lnTo>
                  <a:lnTo>
                    <a:pt x="1639193" y="3113"/>
                  </a:lnTo>
                  <a:lnTo>
                    <a:pt x="1590149" y="6585"/>
                  </a:lnTo>
                  <a:lnTo>
                    <a:pt x="1541493" y="11310"/>
                  </a:lnTo>
                  <a:lnTo>
                    <a:pt x="1493245" y="17272"/>
                  </a:lnTo>
                  <a:lnTo>
                    <a:pt x="1445422" y="24452"/>
                  </a:lnTo>
                  <a:lnTo>
                    <a:pt x="1398043" y="32834"/>
                  </a:lnTo>
                  <a:lnTo>
                    <a:pt x="1351127" y="42400"/>
                  </a:lnTo>
                  <a:lnTo>
                    <a:pt x="1304691" y="53133"/>
                  </a:lnTo>
                  <a:lnTo>
                    <a:pt x="1258754" y="65015"/>
                  </a:lnTo>
                  <a:lnTo>
                    <a:pt x="1213334" y="78029"/>
                  </a:lnTo>
                  <a:lnTo>
                    <a:pt x="1168450" y="92157"/>
                  </a:lnTo>
                  <a:lnTo>
                    <a:pt x="1124120" y="107383"/>
                  </a:lnTo>
                  <a:lnTo>
                    <a:pt x="1080362" y="123688"/>
                  </a:lnTo>
                  <a:lnTo>
                    <a:pt x="1037195" y="141057"/>
                  </a:lnTo>
                  <a:lnTo>
                    <a:pt x="994636" y="159470"/>
                  </a:lnTo>
                  <a:lnTo>
                    <a:pt x="952706" y="178911"/>
                  </a:lnTo>
                  <a:lnTo>
                    <a:pt x="911420" y="199362"/>
                  </a:lnTo>
                  <a:lnTo>
                    <a:pt x="870799" y="220807"/>
                  </a:lnTo>
                  <a:lnTo>
                    <a:pt x="830860" y="243227"/>
                  </a:lnTo>
                  <a:lnTo>
                    <a:pt x="791622" y="266606"/>
                  </a:lnTo>
                  <a:lnTo>
                    <a:pt x="753103" y="290925"/>
                  </a:lnTo>
                  <a:lnTo>
                    <a:pt x="715321" y="316168"/>
                  </a:lnTo>
                  <a:lnTo>
                    <a:pt x="678295" y="342318"/>
                  </a:lnTo>
                  <a:lnTo>
                    <a:pt x="642043" y="369356"/>
                  </a:lnTo>
                  <a:lnTo>
                    <a:pt x="606583" y="397265"/>
                  </a:lnTo>
                  <a:lnTo>
                    <a:pt x="571934" y="426029"/>
                  </a:lnTo>
                  <a:lnTo>
                    <a:pt x="538114" y="455629"/>
                  </a:lnTo>
                  <a:lnTo>
                    <a:pt x="505142" y="486049"/>
                  </a:lnTo>
                  <a:lnTo>
                    <a:pt x="473035" y="517271"/>
                  </a:lnTo>
                  <a:lnTo>
                    <a:pt x="441813" y="549277"/>
                  </a:lnTo>
                  <a:lnTo>
                    <a:pt x="411492" y="582051"/>
                  </a:lnTo>
                  <a:lnTo>
                    <a:pt x="382093" y="615575"/>
                  </a:lnTo>
                  <a:lnTo>
                    <a:pt x="353633" y="649831"/>
                  </a:lnTo>
                  <a:lnTo>
                    <a:pt x="326130" y="684803"/>
                  </a:lnTo>
                  <a:lnTo>
                    <a:pt x="299603" y="720472"/>
                  </a:lnTo>
                  <a:lnTo>
                    <a:pt x="274070" y="756821"/>
                  </a:lnTo>
                  <a:lnTo>
                    <a:pt x="249549" y="793834"/>
                  </a:lnTo>
                  <a:lnTo>
                    <a:pt x="226059" y="831493"/>
                  </a:lnTo>
                  <a:lnTo>
                    <a:pt x="203619" y="869779"/>
                  </a:lnTo>
                  <a:lnTo>
                    <a:pt x="182246" y="908677"/>
                  </a:lnTo>
                  <a:lnTo>
                    <a:pt x="161958" y="948169"/>
                  </a:lnTo>
                  <a:lnTo>
                    <a:pt x="142775" y="988236"/>
                  </a:lnTo>
                  <a:lnTo>
                    <a:pt x="124715" y="1028863"/>
                  </a:lnTo>
                  <a:lnTo>
                    <a:pt x="107795" y="1070031"/>
                  </a:lnTo>
                  <a:lnTo>
                    <a:pt x="92034" y="1111723"/>
                  </a:lnTo>
                  <a:lnTo>
                    <a:pt x="77451" y="1153922"/>
                  </a:lnTo>
                  <a:lnTo>
                    <a:pt x="64064" y="1196611"/>
                  </a:lnTo>
                  <a:lnTo>
                    <a:pt x="51891" y="1239771"/>
                  </a:lnTo>
                  <a:lnTo>
                    <a:pt x="40951" y="1283386"/>
                  </a:lnTo>
                  <a:lnTo>
                    <a:pt x="31261" y="1327439"/>
                  </a:lnTo>
                  <a:lnTo>
                    <a:pt x="22841" y="1371911"/>
                  </a:lnTo>
                  <a:lnTo>
                    <a:pt x="15708" y="1416786"/>
                  </a:lnTo>
                  <a:lnTo>
                    <a:pt x="9881" y="1462047"/>
                  </a:lnTo>
                  <a:lnTo>
                    <a:pt x="5378" y="1507675"/>
                  </a:lnTo>
                  <a:lnTo>
                    <a:pt x="2218" y="1553653"/>
                  </a:lnTo>
                  <a:lnTo>
                    <a:pt x="419" y="1599965"/>
                  </a:lnTo>
                  <a:lnTo>
                    <a:pt x="0" y="1646593"/>
                  </a:lnTo>
                  <a:lnTo>
                    <a:pt x="1748027" y="1637538"/>
                  </a:lnTo>
                  <a:lnTo>
                    <a:pt x="1748027" y="0"/>
                  </a:lnTo>
                  <a:close/>
                </a:path>
              </a:pathLst>
            </a:custGeom>
            <a:solidFill>
              <a:srgbClr val="00C8A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 descr=""/>
            <p:cNvSpPr/>
            <p:nvPr/>
          </p:nvSpPr>
          <p:spPr>
            <a:xfrm>
              <a:off x="10646283" y="5179695"/>
              <a:ext cx="1219200" cy="1173480"/>
            </a:xfrm>
            <a:custGeom>
              <a:avLst/>
              <a:gdLst/>
              <a:ahLst/>
              <a:cxnLst/>
              <a:rect l="l" t="t" r="r" b="b"/>
              <a:pathLst>
                <a:path w="1219200" h="1173479">
                  <a:moveTo>
                    <a:pt x="1218819" y="0"/>
                  </a:moveTo>
                  <a:lnTo>
                    <a:pt x="1169801" y="931"/>
                  </a:lnTo>
                  <a:lnTo>
                    <a:pt x="1121274" y="3703"/>
                  </a:lnTo>
                  <a:lnTo>
                    <a:pt x="1073275" y="8280"/>
                  </a:lnTo>
                  <a:lnTo>
                    <a:pt x="1025839" y="14628"/>
                  </a:lnTo>
                  <a:lnTo>
                    <a:pt x="979004" y="22710"/>
                  </a:lnTo>
                  <a:lnTo>
                    <a:pt x="932806" y="32492"/>
                  </a:lnTo>
                  <a:lnTo>
                    <a:pt x="887281" y="43939"/>
                  </a:lnTo>
                  <a:lnTo>
                    <a:pt x="842466" y="57017"/>
                  </a:lnTo>
                  <a:lnTo>
                    <a:pt x="798396" y="71688"/>
                  </a:lnTo>
                  <a:lnTo>
                    <a:pt x="755109" y="87920"/>
                  </a:lnTo>
                  <a:lnTo>
                    <a:pt x="712641" y="105676"/>
                  </a:lnTo>
                  <a:lnTo>
                    <a:pt x="671028" y="124922"/>
                  </a:lnTo>
                  <a:lnTo>
                    <a:pt x="630307" y="145623"/>
                  </a:lnTo>
                  <a:lnTo>
                    <a:pt x="590514" y="167743"/>
                  </a:lnTo>
                  <a:lnTo>
                    <a:pt x="551685" y="191248"/>
                  </a:lnTo>
                  <a:lnTo>
                    <a:pt x="513858" y="216102"/>
                  </a:lnTo>
                  <a:lnTo>
                    <a:pt x="477067" y="242270"/>
                  </a:lnTo>
                  <a:lnTo>
                    <a:pt x="441351" y="269718"/>
                  </a:lnTo>
                  <a:lnTo>
                    <a:pt x="406745" y="298410"/>
                  </a:lnTo>
                  <a:lnTo>
                    <a:pt x="373285" y="328311"/>
                  </a:lnTo>
                  <a:lnTo>
                    <a:pt x="341008" y="359387"/>
                  </a:lnTo>
                  <a:lnTo>
                    <a:pt x="309951" y="391601"/>
                  </a:lnTo>
                  <a:lnTo>
                    <a:pt x="280150" y="424920"/>
                  </a:lnTo>
                  <a:lnTo>
                    <a:pt x="251641" y="459307"/>
                  </a:lnTo>
                  <a:lnTo>
                    <a:pt x="224461" y="494728"/>
                  </a:lnTo>
                  <a:lnTo>
                    <a:pt x="198646" y="531149"/>
                  </a:lnTo>
                  <a:lnTo>
                    <a:pt x="174232" y="568533"/>
                  </a:lnTo>
                  <a:lnTo>
                    <a:pt x="151256" y="606846"/>
                  </a:lnTo>
                  <a:lnTo>
                    <a:pt x="129755" y="646052"/>
                  </a:lnTo>
                  <a:lnTo>
                    <a:pt x="109765" y="686117"/>
                  </a:lnTo>
                  <a:lnTo>
                    <a:pt x="91322" y="727006"/>
                  </a:lnTo>
                  <a:lnTo>
                    <a:pt x="74462" y="768684"/>
                  </a:lnTo>
                  <a:lnTo>
                    <a:pt x="59223" y="811114"/>
                  </a:lnTo>
                  <a:lnTo>
                    <a:pt x="45640" y="854264"/>
                  </a:lnTo>
                  <a:lnTo>
                    <a:pt x="33749" y="898096"/>
                  </a:lnTo>
                  <a:lnTo>
                    <a:pt x="23589" y="942577"/>
                  </a:lnTo>
                  <a:lnTo>
                    <a:pt x="15194" y="987671"/>
                  </a:lnTo>
                  <a:lnTo>
                    <a:pt x="8601" y="1033344"/>
                  </a:lnTo>
                  <a:lnTo>
                    <a:pt x="3847" y="1079559"/>
                  </a:lnTo>
                  <a:lnTo>
                    <a:pt x="967" y="1126283"/>
                  </a:lnTo>
                  <a:lnTo>
                    <a:pt x="0" y="1173479"/>
                  </a:lnTo>
                  <a:lnTo>
                    <a:pt x="1218819" y="1173479"/>
                  </a:lnTo>
                  <a:lnTo>
                    <a:pt x="1218819" y="0"/>
                  </a:lnTo>
                  <a:close/>
                </a:path>
              </a:pathLst>
            </a:custGeom>
            <a:solidFill>
              <a:srgbClr val="00C5A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 descr=""/>
            <p:cNvSpPr/>
            <p:nvPr/>
          </p:nvSpPr>
          <p:spPr>
            <a:xfrm>
              <a:off x="10646283" y="5179695"/>
              <a:ext cx="1219200" cy="1173480"/>
            </a:xfrm>
            <a:custGeom>
              <a:avLst/>
              <a:gdLst/>
              <a:ahLst/>
              <a:cxnLst/>
              <a:rect l="l" t="t" r="r" b="b"/>
              <a:pathLst>
                <a:path w="1219200" h="1173479">
                  <a:moveTo>
                    <a:pt x="0" y="1173479"/>
                  </a:moveTo>
                  <a:lnTo>
                    <a:pt x="967" y="1126283"/>
                  </a:lnTo>
                  <a:lnTo>
                    <a:pt x="3847" y="1079559"/>
                  </a:lnTo>
                  <a:lnTo>
                    <a:pt x="8601" y="1033344"/>
                  </a:lnTo>
                  <a:lnTo>
                    <a:pt x="15194" y="987671"/>
                  </a:lnTo>
                  <a:lnTo>
                    <a:pt x="23589" y="942577"/>
                  </a:lnTo>
                  <a:lnTo>
                    <a:pt x="33749" y="898096"/>
                  </a:lnTo>
                  <a:lnTo>
                    <a:pt x="45640" y="854264"/>
                  </a:lnTo>
                  <a:lnTo>
                    <a:pt x="59223" y="811114"/>
                  </a:lnTo>
                  <a:lnTo>
                    <a:pt x="74462" y="768684"/>
                  </a:lnTo>
                  <a:lnTo>
                    <a:pt x="91322" y="727006"/>
                  </a:lnTo>
                  <a:lnTo>
                    <a:pt x="109765" y="686117"/>
                  </a:lnTo>
                  <a:lnTo>
                    <a:pt x="129755" y="646052"/>
                  </a:lnTo>
                  <a:lnTo>
                    <a:pt x="151256" y="606846"/>
                  </a:lnTo>
                  <a:lnTo>
                    <a:pt x="174232" y="568533"/>
                  </a:lnTo>
                  <a:lnTo>
                    <a:pt x="198646" y="531149"/>
                  </a:lnTo>
                  <a:lnTo>
                    <a:pt x="224461" y="494728"/>
                  </a:lnTo>
                  <a:lnTo>
                    <a:pt x="251641" y="459307"/>
                  </a:lnTo>
                  <a:lnTo>
                    <a:pt x="280150" y="424920"/>
                  </a:lnTo>
                  <a:lnTo>
                    <a:pt x="309951" y="391601"/>
                  </a:lnTo>
                  <a:lnTo>
                    <a:pt x="341008" y="359387"/>
                  </a:lnTo>
                  <a:lnTo>
                    <a:pt x="373285" y="328311"/>
                  </a:lnTo>
                  <a:lnTo>
                    <a:pt x="406745" y="298410"/>
                  </a:lnTo>
                  <a:lnTo>
                    <a:pt x="441351" y="269718"/>
                  </a:lnTo>
                  <a:lnTo>
                    <a:pt x="477067" y="242270"/>
                  </a:lnTo>
                  <a:lnTo>
                    <a:pt x="513858" y="216102"/>
                  </a:lnTo>
                  <a:lnTo>
                    <a:pt x="551685" y="191248"/>
                  </a:lnTo>
                  <a:lnTo>
                    <a:pt x="590514" y="167743"/>
                  </a:lnTo>
                  <a:lnTo>
                    <a:pt x="630307" y="145623"/>
                  </a:lnTo>
                  <a:lnTo>
                    <a:pt x="671028" y="124922"/>
                  </a:lnTo>
                  <a:lnTo>
                    <a:pt x="712641" y="105676"/>
                  </a:lnTo>
                  <a:lnTo>
                    <a:pt x="755109" y="87920"/>
                  </a:lnTo>
                  <a:lnTo>
                    <a:pt x="798396" y="71688"/>
                  </a:lnTo>
                  <a:lnTo>
                    <a:pt x="842466" y="57017"/>
                  </a:lnTo>
                  <a:lnTo>
                    <a:pt x="887281" y="43939"/>
                  </a:lnTo>
                  <a:lnTo>
                    <a:pt x="932806" y="32492"/>
                  </a:lnTo>
                  <a:lnTo>
                    <a:pt x="979004" y="22710"/>
                  </a:lnTo>
                  <a:lnTo>
                    <a:pt x="1025839" y="14628"/>
                  </a:lnTo>
                  <a:lnTo>
                    <a:pt x="1073275" y="8280"/>
                  </a:lnTo>
                  <a:lnTo>
                    <a:pt x="1121274" y="3703"/>
                  </a:lnTo>
                  <a:lnTo>
                    <a:pt x="1169801" y="931"/>
                  </a:lnTo>
                  <a:lnTo>
                    <a:pt x="1218819" y="0"/>
                  </a:lnTo>
                  <a:lnTo>
                    <a:pt x="1218819" y="1173479"/>
                  </a:lnTo>
                  <a:lnTo>
                    <a:pt x="0" y="1173479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 descr=""/>
            <p:cNvSpPr/>
            <p:nvPr/>
          </p:nvSpPr>
          <p:spPr>
            <a:xfrm>
              <a:off x="11154536" y="5630037"/>
              <a:ext cx="708660" cy="722630"/>
            </a:xfrm>
            <a:custGeom>
              <a:avLst/>
              <a:gdLst/>
              <a:ahLst/>
              <a:cxnLst/>
              <a:rect l="l" t="t" r="r" b="b"/>
              <a:pathLst>
                <a:path w="708659" h="722629">
                  <a:moveTo>
                    <a:pt x="708660" y="0"/>
                  </a:moveTo>
                  <a:lnTo>
                    <a:pt x="660137" y="1666"/>
                  </a:lnTo>
                  <a:lnTo>
                    <a:pt x="612492" y="6594"/>
                  </a:lnTo>
                  <a:lnTo>
                    <a:pt x="565831" y="14676"/>
                  </a:lnTo>
                  <a:lnTo>
                    <a:pt x="520259" y="25803"/>
                  </a:lnTo>
                  <a:lnTo>
                    <a:pt x="475881" y="39870"/>
                  </a:lnTo>
                  <a:lnTo>
                    <a:pt x="432804" y="56767"/>
                  </a:lnTo>
                  <a:lnTo>
                    <a:pt x="391132" y="76388"/>
                  </a:lnTo>
                  <a:lnTo>
                    <a:pt x="350971" y="98625"/>
                  </a:lnTo>
                  <a:lnTo>
                    <a:pt x="312427" y="123370"/>
                  </a:lnTo>
                  <a:lnTo>
                    <a:pt x="275605" y="150515"/>
                  </a:lnTo>
                  <a:lnTo>
                    <a:pt x="240611" y="179954"/>
                  </a:lnTo>
                  <a:lnTo>
                    <a:pt x="207549" y="211578"/>
                  </a:lnTo>
                  <a:lnTo>
                    <a:pt x="176527" y="245280"/>
                  </a:lnTo>
                  <a:lnTo>
                    <a:pt x="147648" y="280953"/>
                  </a:lnTo>
                  <a:lnTo>
                    <a:pt x="121019" y="318488"/>
                  </a:lnTo>
                  <a:lnTo>
                    <a:pt x="96745" y="357778"/>
                  </a:lnTo>
                  <a:lnTo>
                    <a:pt x="74932" y="398716"/>
                  </a:lnTo>
                  <a:lnTo>
                    <a:pt x="55685" y="441194"/>
                  </a:lnTo>
                  <a:lnTo>
                    <a:pt x="39110" y="485104"/>
                  </a:lnTo>
                  <a:lnTo>
                    <a:pt x="25311" y="530339"/>
                  </a:lnTo>
                  <a:lnTo>
                    <a:pt x="14396" y="576791"/>
                  </a:lnTo>
                  <a:lnTo>
                    <a:pt x="6468" y="624353"/>
                  </a:lnTo>
                  <a:lnTo>
                    <a:pt x="1634" y="672917"/>
                  </a:lnTo>
                  <a:lnTo>
                    <a:pt x="0" y="722376"/>
                  </a:lnTo>
                  <a:lnTo>
                    <a:pt x="708660" y="722376"/>
                  </a:lnTo>
                  <a:lnTo>
                    <a:pt x="708660" y="0"/>
                  </a:lnTo>
                  <a:close/>
                </a:path>
              </a:pathLst>
            </a:custGeom>
            <a:solidFill>
              <a:srgbClr val="00999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 descr=""/>
            <p:cNvSpPr/>
            <p:nvPr/>
          </p:nvSpPr>
          <p:spPr>
            <a:xfrm>
              <a:off x="11154536" y="5630037"/>
              <a:ext cx="708660" cy="722630"/>
            </a:xfrm>
            <a:custGeom>
              <a:avLst/>
              <a:gdLst/>
              <a:ahLst/>
              <a:cxnLst/>
              <a:rect l="l" t="t" r="r" b="b"/>
              <a:pathLst>
                <a:path w="708659" h="722629">
                  <a:moveTo>
                    <a:pt x="0" y="722376"/>
                  </a:moveTo>
                  <a:lnTo>
                    <a:pt x="1634" y="672917"/>
                  </a:lnTo>
                  <a:lnTo>
                    <a:pt x="6468" y="624353"/>
                  </a:lnTo>
                  <a:lnTo>
                    <a:pt x="14396" y="576791"/>
                  </a:lnTo>
                  <a:lnTo>
                    <a:pt x="25311" y="530339"/>
                  </a:lnTo>
                  <a:lnTo>
                    <a:pt x="39110" y="485104"/>
                  </a:lnTo>
                  <a:lnTo>
                    <a:pt x="55685" y="441194"/>
                  </a:lnTo>
                  <a:lnTo>
                    <a:pt x="74932" y="398716"/>
                  </a:lnTo>
                  <a:lnTo>
                    <a:pt x="96745" y="357778"/>
                  </a:lnTo>
                  <a:lnTo>
                    <a:pt x="121019" y="318488"/>
                  </a:lnTo>
                  <a:lnTo>
                    <a:pt x="147648" y="280953"/>
                  </a:lnTo>
                  <a:lnTo>
                    <a:pt x="176527" y="245280"/>
                  </a:lnTo>
                  <a:lnTo>
                    <a:pt x="207549" y="211578"/>
                  </a:lnTo>
                  <a:lnTo>
                    <a:pt x="240611" y="179954"/>
                  </a:lnTo>
                  <a:lnTo>
                    <a:pt x="275605" y="150515"/>
                  </a:lnTo>
                  <a:lnTo>
                    <a:pt x="312427" y="123370"/>
                  </a:lnTo>
                  <a:lnTo>
                    <a:pt x="350971" y="98625"/>
                  </a:lnTo>
                  <a:lnTo>
                    <a:pt x="391132" y="76388"/>
                  </a:lnTo>
                  <a:lnTo>
                    <a:pt x="432804" y="56767"/>
                  </a:lnTo>
                  <a:lnTo>
                    <a:pt x="475881" y="39870"/>
                  </a:lnTo>
                  <a:lnTo>
                    <a:pt x="520259" y="25803"/>
                  </a:lnTo>
                  <a:lnTo>
                    <a:pt x="565831" y="14676"/>
                  </a:lnTo>
                  <a:lnTo>
                    <a:pt x="612492" y="6594"/>
                  </a:lnTo>
                  <a:lnTo>
                    <a:pt x="660137" y="1666"/>
                  </a:lnTo>
                  <a:lnTo>
                    <a:pt x="708660" y="0"/>
                  </a:lnTo>
                  <a:lnTo>
                    <a:pt x="708660" y="722376"/>
                  </a:lnTo>
                  <a:lnTo>
                    <a:pt x="0" y="722376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4" name="object 34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504041" y="5663311"/>
              <a:ext cx="88137" cy="88137"/>
            </a:xfrm>
            <a:prstGeom prst="rect">
              <a:avLst/>
            </a:prstGeom>
          </p:spPr>
        </p:pic>
        <p:sp>
          <p:nvSpPr>
            <p:cNvPr id="35" name="object 35" descr=""/>
            <p:cNvSpPr/>
            <p:nvPr/>
          </p:nvSpPr>
          <p:spPr>
            <a:xfrm>
              <a:off x="11547348" y="4537710"/>
              <a:ext cx="0" cy="1132205"/>
            </a:xfrm>
            <a:custGeom>
              <a:avLst/>
              <a:gdLst/>
              <a:ahLst/>
              <a:cxnLst/>
              <a:rect l="l" t="t" r="r" b="b"/>
              <a:pathLst>
                <a:path w="0" h="1132204">
                  <a:moveTo>
                    <a:pt x="0" y="0"/>
                  </a:moveTo>
                  <a:lnTo>
                    <a:pt x="0" y="1131722"/>
                  </a:lnTo>
                </a:path>
              </a:pathLst>
            </a:custGeom>
            <a:ln w="6350">
              <a:solidFill>
                <a:srgbClr val="010027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 descr=""/>
            <p:cNvSpPr/>
            <p:nvPr/>
          </p:nvSpPr>
          <p:spPr>
            <a:xfrm>
              <a:off x="5741670" y="3538728"/>
              <a:ext cx="6051550" cy="999490"/>
            </a:xfrm>
            <a:custGeom>
              <a:avLst/>
              <a:gdLst/>
              <a:ahLst/>
              <a:cxnLst/>
              <a:rect l="l" t="t" r="r" b="b"/>
              <a:pathLst>
                <a:path w="6051550" h="999489">
                  <a:moveTo>
                    <a:pt x="6051041" y="0"/>
                  </a:moveTo>
                  <a:lnTo>
                    <a:pt x="0" y="0"/>
                  </a:lnTo>
                  <a:lnTo>
                    <a:pt x="0" y="998982"/>
                  </a:lnTo>
                  <a:lnTo>
                    <a:pt x="6051041" y="998982"/>
                  </a:lnTo>
                  <a:lnTo>
                    <a:pt x="6051041" y="0"/>
                  </a:lnTo>
                  <a:close/>
                </a:path>
              </a:pathLst>
            </a:custGeom>
            <a:solidFill>
              <a:srgbClr val="D1ECEC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7" name="object 37" descr=""/>
          <p:cNvSpPr txBox="1"/>
          <p:nvPr/>
        </p:nvSpPr>
        <p:spPr>
          <a:xfrm>
            <a:off x="743458" y="6323584"/>
            <a:ext cx="3437890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Source:</a:t>
            </a:r>
            <a:r>
              <a:rPr dirty="0" sz="800" spc="-3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(Annual</a:t>
            </a:r>
            <a:r>
              <a:rPr dirty="0" sz="800" spc="-2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Report</a:t>
            </a:r>
            <a:r>
              <a:rPr dirty="0" sz="800" spc="-2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(Vestas,</a:t>
            </a:r>
            <a:r>
              <a:rPr dirty="0" sz="800" spc="-3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2022),</a:t>
            </a:r>
            <a:r>
              <a:rPr dirty="0" sz="800" spc="-2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(Bloomberg,</a:t>
            </a:r>
            <a:r>
              <a:rPr dirty="0" sz="800" spc="-2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2023),</a:t>
            </a:r>
            <a:r>
              <a:rPr dirty="0" sz="800" spc="-2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(Statista,</a:t>
            </a:r>
            <a:r>
              <a:rPr dirty="0" sz="800" spc="-2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 spc="-20">
                <a:solidFill>
                  <a:srgbClr val="010027"/>
                </a:solidFill>
                <a:latin typeface="Arial MT"/>
                <a:cs typeface="Arial MT"/>
              </a:rPr>
              <a:t>2023)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38" name="object 38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68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dirty="0" spc="-20">
                <a:solidFill>
                  <a:srgbClr val="009999"/>
                </a:solidFill>
              </a:rPr>
              <a:t>Vestas</a:t>
            </a:r>
            <a:r>
              <a:rPr dirty="0" spc="-80">
                <a:solidFill>
                  <a:srgbClr val="009999"/>
                </a:solidFill>
              </a:rPr>
              <a:t> </a:t>
            </a:r>
            <a:r>
              <a:rPr dirty="0" spc="-10">
                <a:solidFill>
                  <a:srgbClr val="009999"/>
                </a:solidFill>
              </a:rPr>
              <a:t>Overview</a:t>
            </a:r>
          </a:p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1200" b="0">
                <a:solidFill>
                  <a:srgbClr val="010027"/>
                </a:solidFill>
                <a:latin typeface="Arial MT"/>
                <a:cs typeface="Arial MT"/>
              </a:rPr>
              <a:t>An</a:t>
            </a:r>
            <a:r>
              <a:rPr dirty="0" sz="1200" spc="-20" b="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 b="0">
                <a:solidFill>
                  <a:srgbClr val="010027"/>
                </a:solidFill>
                <a:latin typeface="Arial MT"/>
                <a:cs typeface="Arial MT"/>
              </a:rPr>
              <a:t>industry</a:t>
            </a:r>
            <a:r>
              <a:rPr dirty="0" sz="1200" spc="-20" b="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 b="0">
                <a:solidFill>
                  <a:srgbClr val="010027"/>
                </a:solidFill>
                <a:latin typeface="Arial MT"/>
                <a:cs typeface="Arial MT"/>
              </a:rPr>
              <a:t>leader</a:t>
            </a:r>
            <a:r>
              <a:rPr dirty="0" sz="1200" spc="-25" b="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 b="0">
                <a:solidFill>
                  <a:srgbClr val="010027"/>
                </a:solidFill>
                <a:latin typeface="Arial MT"/>
                <a:cs typeface="Arial MT"/>
              </a:rPr>
              <a:t>in</a:t>
            </a:r>
            <a:r>
              <a:rPr dirty="0" sz="1200" spc="-15" b="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 b="0">
                <a:solidFill>
                  <a:srgbClr val="010027"/>
                </a:solidFill>
                <a:latin typeface="Arial MT"/>
                <a:cs typeface="Arial MT"/>
              </a:rPr>
              <a:t>renewable</a:t>
            </a:r>
            <a:r>
              <a:rPr dirty="0" sz="1200" spc="-35" b="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 b="0">
                <a:solidFill>
                  <a:srgbClr val="010027"/>
                </a:solidFill>
                <a:latin typeface="Arial MT"/>
                <a:cs typeface="Arial MT"/>
              </a:rPr>
              <a:t>solutions</a:t>
            </a:r>
            <a:r>
              <a:rPr dirty="0" sz="1200" spc="-25" b="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 b="0">
                <a:solidFill>
                  <a:srgbClr val="010027"/>
                </a:solidFill>
                <a:latin typeface="Arial MT"/>
                <a:cs typeface="Arial MT"/>
              </a:rPr>
              <a:t>with</a:t>
            </a:r>
            <a:r>
              <a:rPr dirty="0" sz="1200" spc="-15" b="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 spc="-10" b="0">
                <a:solidFill>
                  <a:srgbClr val="010027"/>
                </a:solidFill>
                <a:latin typeface="Arial MT"/>
                <a:cs typeface="Arial MT"/>
              </a:rPr>
              <a:t>manufacturing,</a:t>
            </a:r>
            <a:r>
              <a:rPr dirty="0" sz="1200" spc="-20" b="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 b="0">
                <a:solidFill>
                  <a:srgbClr val="010027"/>
                </a:solidFill>
                <a:latin typeface="Arial MT"/>
                <a:cs typeface="Arial MT"/>
              </a:rPr>
              <a:t>installment,</a:t>
            </a:r>
            <a:r>
              <a:rPr dirty="0" sz="1200" spc="-25" b="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 b="0">
                <a:solidFill>
                  <a:srgbClr val="010027"/>
                </a:solidFill>
                <a:latin typeface="Arial MT"/>
                <a:cs typeface="Arial MT"/>
              </a:rPr>
              <a:t>and</a:t>
            </a:r>
            <a:r>
              <a:rPr dirty="0" sz="1200" spc="-25" b="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 b="0">
                <a:solidFill>
                  <a:srgbClr val="010027"/>
                </a:solidFill>
                <a:latin typeface="Arial MT"/>
                <a:cs typeface="Arial MT"/>
              </a:rPr>
              <a:t>service</a:t>
            </a:r>
            <a:r>
              <a:rPr dirty="0" sz="1200" spc="-25" b="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 b="0">
                <a:solidFill>
                  <a:srgbClr val="010027"/>
                </a:solidFill>
                <a:latin typeface="Arial MT"/>
                <a:cs typeface="Arial MT"/>
              </a:rPr>
              <a:t>in</a:t>
            </a:r>
            <a:r>
              <a:rPr dirty="0" sz="1200" spc="-15" b="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 b="0">
                <a:solidFill>
                  <a:srgbClr val="010027"/>
                </a:solidFill>
                <a:latin typeface="Arial MT"/>
                <a:cs typeface="Arial MT"/>
              </a:rPr>
              <a:t>wind</a:t>
            </a:r>
            <a:r>
              <a:rPr dirty="0" sz="1200" spc="-20" b="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 b="0">
                <a:solidFill>
                  <a:srgbClr val="010027"/>
                </a:solidFill>
                <a:latin typeface="Arial MT"/>
                <a:cs typeface="Arial MT"/>
              </a:rPr>
              <a:t>turbine</a:t>
            </a:r>
            <a:r>
              <a:rPr dirty="0" sz="1200" spc="-30" b="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 b="0">
                <a:solidFill>
                  <a:srgbClr val="010027"/>
                </a:solidFill>
                <a:latin typeface="Arial MT"/>
                <a:cs typeface="Arial MT"/>
              </a:rPr>
              <a:t>operation</a:t>
            </a:r>
            <a:r>
              <a:rPr dirty="0" sz="1200" spc="-25" b="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 b="0">
                <a:solidFill>
                  <a:srgbClr val="010027"/>
                </a:solidFill>
                <a:latin typeface="Arial MT"/>
                <a:cs typeface="Arial MT"/>
              </a:rPr>
              <a:t>across</a:t>
            </a:r>
            <a:r>
              <a:rPr dirty="0" sz="1200" spc="-30" b="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 b="0">
                <a:solidFill>
                  <a:srgbClr val="010027"/>
                </a:solidFill>
                <a:latin typeface="Arial MT"/>
                <a:cs typeface="Arial MT"/>
              </a:rPr>
              <a:t>the</a:t>
            </a:r>
            <a:r>
              <a:rPr dirty="0" sz="1200" spc="-15" b="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 spc="-10" b="0">
                <a:solidFill>
                  <a:srgbClr val="010027"/>
                </a:solidFill>
                <a:latin typeface="Arial MT"/>
                <a:cs typeface="Arial MT"/>
              </a:rPr>
              <a:t>globe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39" name="object 39" descr=""/>
          <p:cNvSpPr txBox="1"/>
          <p:nvPr/>
        </p:nvSpPr>
        <p:spPr>
          <a:xfrm>
            <a:off x="737362" y="950721"/>
            <a:ext cx="1644014" cy="2387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400" b="1">
                <a:solidFill>
                  <a:srgbClr val="03234D"/>
                </a:solidFill>
                <a:latin typeface="Arial"/>
                <a:cs typeface="Arial"/>
              </a:rPr>
              <a:t>Company</a:t>
            </a:r>
            <a:r>
              <a:rPr dirty="0" sz="1400" spc="-70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400" spc="-10" b="1">
                <a:solidFill>
                  <a:srgbClr val="03234D"/>
                </a:solidFill>
                <a:latin typeface="Arial"/>
                <a:cs typeface="Arial"/>
              </a:rPr>
              <a:t>overview</a:t>
            </a:r>
            <a:endParaRPr sz="1400">
              <a:latin typeface="Arial"/>
              <a:cs typeface="Arial"/>
            </a:endParaRPr>
          </a:p>
        </p:txBody>
      </p:sp>
      <p:sp>
        <p:nvSpPr>
          <p:cNvPr id="40" name="object 40" descr=""/>
          <p:cNvSpPr txBox="1"/>
          <p:nvPr/>
        </p:nvSpPr>
        <p:spPr>
          <a:xfrm>
            <a:off x="621791" y="1200658"/>
            <a:ext cx="4541520" cy="1061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0" marR="67310" indent="-114300">
              <a:lnSpc>
                <a:spcPct val="100000"/>
              </a:lnSpc>
              <a:spcBef>
                <a:spcPts val="100"/>
              </a:spcBef>
              <a:buClr>
                <a:srgbClr val="009999"/>
              </a:buClr>
              <a:buFont typeface="Wingdings"/>
              <a:buChar char=""/>
              <a:tabLst>
                <a:tab pos="127000" algn="l"/>
              </a:tabLst>
            </a:pP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Vestas</a:t>
            </a:r>
            <a:r>
              <a:rPr dirty="0" sz="1050" spc="-4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 spc="-10" b="1">
                <a:solidFill>
                  <a:srgbClr val="010027"/>
                </a:solidFill>
                <a:latin typeface="Arial"/>
                <a:cs typeface="Arial"/>
              </a:rPr>
              <a:t>(VWS-</a:t>
            </a:r>
            <a:r>
              <a:rPr dirty="0" sz="1050" b="1">
                <a:solidFill>
                  <a:srgbClr val="010027"/>
                </a:solidFill>
                <a:latin typeface="Arial"/>
                <a:cs typeface="Arial"/>
              </a:rPr>
              <a:t>DK)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,</a:t>
            </a:r>
            <a:r>
              <a:rPr dirty="0" sz="1050" spc="-2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is</a:t>
            </a:r>
            <a:r>
              <a:rPr dirty="0" sz="1050" spc="-3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an</a:t>
            </a:r>
            <a:r>
              <a:rPr dirty="0" sz="1050" spc="-2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industry</a:t>
            </a:r>
            <a:r>
              <a:rPr dirty="0" sz="1050" spc="-2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leader</a:t>
            </a:r>
            <a:r>
              <a:rPr dirty="0" sz="1050" spc="-1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in</a:t>
            </a:r>
            <a:r>
              <a:rPr dirty="0" sz="1050" spc="-2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sustainability</a:t>
            </a:r>
            <a:r>
              <a:rPr dirty="0" sz="1050" spc="-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at</a:t>
            </a:r>
            <a:r>
              <a:rPr dirty="0" sz="1050" spc="-3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the</a:t>
            </a:r>
            <a:r>
              <a:rPr dirty="0" sz="1050" spc="-2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forefront</a:t>
            </a:r>
            <a:r>
              <a:rPr dirty="0" sz="1050" spc="-25">
                <a:solidFill>
                  <a:srgbClr val="010027"/>
                </a:solidFill>
                <a:latin typeface="Arial MT"/>
                <a:cs typeface="Arial MT"/>
              </a:rPr>
              <a:t> of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green</a:t>
            </a:r>
            <a:r>
              <a:rPr dirty="0" sz="1050" spc="-1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energy</a:t>
            </a:r>
            <a:r>
              <a:rPr dirty="0" sz="1050" spc="-2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 spc="-10">
                <a:solidFill>
                  <a:srgbClr val="010027"/>
                </a:solidFill>
                <a:latin typeface="Arial MT"/>
                <a:cs typeface="Arial MT"/>
              </a:rPr>
              <a:t>transformation</a:t>
            </a:r>
            <a:r>
              <a:rPr dirty="0" sz="1050" spc="-1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with</a:t>
            </a:r>
            <a:r>
              <a:rPr dirty="0" sz="1050" spc="-2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an</a:t>
            </a:r>
            <a:r>
              <a:rPr dirty="0" sz="1050" spc="-3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emphasis</a:t>
            </a:r>
            <a:r>
              <a:rPr dirty="0" sz="1050" spc="-1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on</a:t>
            </a:r>
            <a:r>
              <a:rPr dirty="0" sz="1050" spc="-2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the</a:t>
            </a:r>
            <a:r>
              <a:rPr dirty="0" sz="1050" spc="-3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 spc="-10">
                <a:solidFill>
                  <a:srgbClr val="010027"/>
                </a:solidFill>
                <a:latin typeface="Arial MT"/>
                <a:cs typeface="Arial MT"/>
              </a:rPr>
              <a:t>manufacturing,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installment,</a:t>
            </a:r>
            <a:r>
              <a:rPr dirty="0" sz="1050" spc="-3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and</a:t>
            </a:r>
            <a:r>
              <a:rPr dirty="0" sz="1050" spc="-1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service</a:t>
            </a:r>
            <a:r>
              <a:rPr dirty="0" sz="1050" spc="-2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of</a:t>
            </a:r>
            <a:r>
              <a:rPr dirty="0" sz="1050" spc="-3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 b="1">
                <a:solidFill>
                  <a:srgbClr val="010027"/>
                </a:solidFill>
                <a:latin typeface="Arial"/>
                <a:cs typeface="Arial"/>
              </a:rPr>
              <a:t>onshore</a:t>
            </a:r>
            <a:r>
              <a:rPr dirty="0" sz="1050" spc="-3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050" b="1">
                <a:solidFill>
                  <a:srgbClr val="010027"/>
                </a:solidFill>
                <a:latin typeface="Arial"/>
                <a:cs typeface="Arial"/>
              </a:rPr>
              <a:t>and</a:t>
            </a:r>
            <a:r>
              <a:rPr dirty="0" sz="1050" spc="-4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050" b="1">
                <a:solidFill>
                  <a:srgbClr val="010027"/>
                </a:solidFill>
                <a:latin typeface="Arial"/>
                <a:cs typeface="Arial"/>
              </a:rPr>
              <a:t>offshore</a:t>
            </a:r>
            <a:r>
              <a:rPr dirty="0" sz="1050" spc="-3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050" b="1">
                <a:solidFill>
                  <a:srgbClr val="010027"/>
                </a:solidFill>
                <a:latin typeface="Arial"/>
                <a:cs typeface="Arial"/>
              </a:rPr>
              <a:t>wind</a:t>
            </a:r>
            <a:r>
              <a:rPr dirty="0" sz="1050" spc="-5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050" spc="-10" b="1">
                <a:solidFill>
                  <a:srgbClr val="010027"/>
                </a:solidFill>
                <a:latin typeface="Arial"/>
                <a:cs typeface="Arial"/>
              </a:rPr>
              <a:t>turbines</a:t>
            </a:r>
            <a:endParaRPr sz="1050">
              <a:latin typeface="Arial"/>
              <a:cs typeface="Arial"/>
            </a:endParaRPr>
          </a:p>
          <a:p>
            <a:pPr marL="126364" indent="-113664">
              <a:lnSpc>
                <a:spcPct val="100000"/>
              </a:lnSpc>
              <a:spcBef>
                <a:spcPts val="300"/>
              </a:spcBef>
              <a:buClr>
                <a:srgbClr val="009999"/>
              </a:buClr>
              <a:buFont typeface="Wingdings"/>
              <a:buChar char=""/>
              <a:tabLst>
                <a:tab pos="126364" algn="l"/>
              </a:tabLst>
            </a:pP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Founded</a:t>
            </a:r>
            <a:r>
              <a:rPr dirty="0" sz="1050" spc="-1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in</a:t>
            </a:r>
            <a:r>
              <a:rPr dirty="0" sz="1050" spc="-3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1945</a:t>
            </a:r>
            <a:r>
              <a:rPr dirty="0" sz="1050" spc="-1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by</a:t>
            </a:r>
            <a:r>
              <a:rPr dirty="0" sz="1050" spc="-3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Peder</a:t>
            </a:r>
            <a:r>
              <a:rPr dirty="0" sz="1050" spc="-2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Hansen,</a:t>
            </a:r>
            <a:r>
              <a:rPr dirty="0" sz="1050" spc="-2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Vestas</a:t>
            </a:r>
            <a:r>
              <a:rPr dirty="0" sz="1050" spc="-3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is</a:t>
            </a:r>
            <a:r>
              <a:rPr dirty="0" sz="1050" spc="-3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currently</a:t>
            </a:r>
            <a:r>
              <a:rPr dirty="0" sz="1050" spc="-1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 spc="-10">
                <a:solidFill>
                  <a:srgbClr val="010027"/>
                </a:solidFill>
                <a:latin typeface="Arial MT"/>
                <a:cs typeface="Arial MT"/>
              </a:rPr>
              <a:t>headquartered </a:t>
            </a:r>
            <a:r>
              <a:rPr dirty="0" sz="1050" spc="-25">
                <a:solidFill>
                  <a:srgbClr val="010027"/>
                </a:solidFill>
                <a:latin typeface="Arial MT"/>
                <a:cs typeface="Arial MT"/>
              </a:rPr>
              <a:t>in</a:t>
            </a:r>
            <a:endParaRPr sz="1050">
              <a:latin typeface="Arial MT"/>
              <a:cs typeface="Arial MT"/>
            </a:endParaRPr>
          </a:p>
          <a:p>
            <a:pPr marL="127000">
              <a:lnSpc>
                <a:spcPct val="100000"/>
              </a:lnSpc>
            </a:pPr>
            <a:r>
              <a:rPr dirty="0" sz="1050" b="1">
                <a:solidFill>
                  <a:srgbClr val="010027"/>
                </a:solidFill>
                <a:latin typeface="Arial"/>
                <a:cs typeface="Arial"/>
              </a:rPr>
              <a:t>Aarhus</a:t>
            </a:r>
            <a:r>
              <a:rPr dirty="0" sz="1050" spc="-4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050" b="1">
                <a:solidFill>
                  <a:srgbClr val="010027"/>
                </a:solidFill>
                <a:latin typeface="Arial"/>
                <a:cs typeface="Arial"/>
              </a:rPr>
              <a:t>Denmark</a:t>
            </a:r>
            <a:r>
              <a:rPr dirty="0" sz="1050" spc="-2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with</a:t>
            </a:r>
            <a:r>
              <a:rPr dirty="0" sz="1050" spc="-3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offices</a:t>
            </a:r>
            <a:r>
              <a:rPr dirty="0" sz="1050" spc="-5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spanning</a:t>
            </a:r>
            <a:r>
              <a:rPr dirty="0" sz="1050" spc="-2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across</a:t>
            </a:r>
            <a:r>
              <a:rPr dirty="0" sz="1050" spc="-4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24</a:t>
            </a:r>
            <a:r>
              <a:rPr dirty="0" sz="1050" spc="-3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countries</a:t>
            </a:r>
            <a:r>
              <a:rPr dirty="0" sz="1050" spc="-4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 spc="-10">
                <a:solidFill>
                  <a:srgbClr val="010027"/>
                </a:solidFill>
                <a:latin typeface="Arial MT"/>
                <a:cs typeface="Arial MT"/>
              </a:rPr>
              <a:t>internationally</a:t>
            </a:r>
            <a:endParaRPr sz="1050">
              <a:latin typeface="Arial MT"/>
              <a:cs typeface="Arial MT"/>
            </a:endParaRPr>
          </a:p>
          <a:p>
            <a:pPr marL="126364" indent="-113664">
              <a:lnSpc>
                <a:spcPct val="100000"/>
              </a:lnSpc>
              <a:spcBef>
                <a:spcPts val="300"/>
              </a:spcBef>
              <a:buClr>
                <a:srgbClr val="009999"/>
              </a:buClr>
              <a:buFont typeface="Wingdings"/>
              <a:buChar char=""/>
              <a:tabLst>
                <a:tab pos="126364" algn="l"/>
              </a:tabLst>
            </a:pP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With</a:t>
            </a:r>
            <a:r>
              <a:rPr dirty="0" sz="1050" spc="-3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 b="1">
                <a:solidFill>
                  <a:srgbClr val="010027"/>
                </a:solidFill>
                <a:latin typeface="Arial"/>
                <a:cs typeface="Arial"/>
              </a:rPr>
              <a:t>154</a:t>
            </a:r>
            <a:r>
              <a:rPr dirty="0" sz="1050" spc="-1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050" b="1">
                <a:solidFill>
                  <a:srgbClr val="010027"/>
                </a:solidFill>
                <a:latin typeface="Arial"/>
                <a:cs typeface="Arial"/>
              </a:rPr>
              <a:t>GW</a:t>
            </a:r>
            <a:r>
              <a:rPr dirty="0" sz="1050" spc="-3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050" b="1">
                <a:solidFill>
                  <a:srgbClr val="010027"/>
                </a:solidFill>
                <a:latin typeface="Arial"/>
                <a:cs typeface="Arial"/>
              </a:rPr>
              <a:t>of</a:t>
            </a:r>
            <a:r>
              <a:rPr dirty="0" sz="1050" spc="-3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050" b="1">
                <a:solidFill>
                  <a:srgbClr val="010027"/>
                </a:solidFill>
                <a:latin typeface="Arial"/>
                <a:cs typeface="Arial"/>
              </a:rPr>
              <a:t>wind</a:t>
            </a:r>
            <a:r>
              <a:rPr dirty="0" sz="1050" spc="-5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050" b="1">
                <a:solidFill>
                  <a:srgbClr val="010027"/>
                </a:solidFill>
                <a:latin typeface="Arial"/>
                <a:cs typeface="Arial"/>
              </a:rPr>
              <a:t>turbines</a:t>
            </a:r>
            <a:r>
              <a:rPr dirty="0" sz="1050" spc="-3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050" b="1">
                <a:solidFill>
                  <a:srgbClr val="010027"/>
                </a:solidFill>
                <a:latin typeface="Arial"/>
                <a:cs typeface="Arial"/>
              </a:rPr>
              <a:t>spread</a:t>
            </a:r>
            <a:r>
              <a:rPr dirty="0" sz="1050" spc="-1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050" b="1">
                <a:solidFill>
                  <a:srgbClr val="010027"/>
                </a:solidFill>
                <a:latin typeface="Arial"/>
                <a:cs typeface="Arial"/>
              </a:rPr>
              <a:t>across</a:t>
            </a:r>
            <a:r>
              <a:rPr dirty="0" sz="1050" spc="-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050" b="1">
                <a:solidFill>
                  <a:srgbClr val="010027"/>
                </a:solidFill>
                <a:latin typeface="Arial"/>
                <a:cs typeface="Arial"/>
              </a:rPr>
              <a:t>85</a:t>
            </a:r>
            <a:r>
              <a:rPr dirty="0" sz="1050" spc="-2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050" b="1">
                <a:solidFill>
                  <a:srgbClr val="010027"/>
                </a:solidFill>
                <a:latin typeface="Arial"/>
                <a:cs typeface="Arial"/>
              </a:rPr>
              <a:t>countries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,</a:t>
            </a:r>
            <a:r>
              <a:rPr dirty="0" sz="1050" spc="-3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Vestas</a:t>
            </a:r>
            <a:r>
              <a:rPr dirty="0" sz="1050" spc="-3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 spc="-25">
                <a:solidFill>
                  <a:srgbClr val="010027"/>
                </a:solidFill>
                <a:latin typeface="Arial MT"/>
                <a:cs typeface="Arial MT"/>
              </a:rPr>
              <a:t>has</a:t>
            </a:r>
            <a:endParaRPr sz="1050">
              <a:latin typeface="Arial MT"/>
              <a:cs typeface="Arial MT"/>
            </a:endParaRPr>
          </a:p>
        </p:txBody>
      </p:sp>
      <p:sp>
        <p:nvSpPr>
          <p:cNvPr id="41" name="object 41" descr=""/>
          <p:cNvSpPr txBox="1"/>
          <p:nvPr/>
        </p:nvSpPr>
        <p:spPr>
          <a:xfrm>
            <a:off x="736091" y="2203974"/>
            <a:ext cx="3326765" cy="475615"/>
          </a:xfrm>
          <a:prstGeom prst="rect">
            <a:avLst/>
          </a:prstGeom>
        </p:spPr>
        <p:txBody>
          <a:bodyPr wrap="square" lIns="0" tIns="45719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59"/>
              </a:spcBef>
            </a:pP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installed</a:t>
            </a:r>
            <a:r>
              <a:rPr dirty="0" sz="1050" spc="-1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 b="1">
                <a:solidFill>
                  <a:srgbClr val="010027"/>
                </a:solidFill>
                <a:latin typeface="Arial"/>
                <a:cs typeface="Arial"/>
              </a:rPr>
              <a:t>more</a:t>
            </a:r>
            <a:r>
              <a:rPr dirty="0" sz="1050" spc="-3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050" b="1">
                <a:solidFill>
                  <a:srgbClr val="010027"/>
                </a:solidFill>
                <a:latin typeface="Arial"/>
                <a:cs typeface="Arial"/>
              </a:rPr>
              <a:t>wind</a:t>
            </a:r>
            <a:r>
              <a:rPr dirty="0" sz="1050" spc="-4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050" b="1">
                <a:solidFill>
                  <a:srgbClr val="010027"/>
                </a:solidFill>
                <a:latin typeface="Arial"/>
                <a:cs typeface="Arial"/>
              </a:rPr>
              <a:t>power</a:t>
            </a:r>
            <a:r>
              <a:rPr dirty="0" sz="1050" spc="-4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050" b="1">
                <a:solidFill>
                  <a:srgbClr val="010027"/>
                </a:solidFill>
                <a:latin typeface="Arial"/>
                <a:cs typeface="Arial"/>
              </a:rPr>
              <a:t>than</a:t>
            </a:r>
            <a:r>
              <a:rPr dirty="0" sz="1050" spc="-3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050" b="1">
                <a:solidFill>
                  <a:srgbClr val="010027"/>
                </a:solidFill>
                <a:latin typeface="Arial"/>
                <a:cs typeface="Arial"/>
              </a:rPr>
              <a:t>any</a:t>
            </a:r>
            <a:r>
              <a:rPr dirty="0" sz="1050" spc="-3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050" b="1">
                <a:solidFill>
                  <a:srgbClr val="010027"/>
                </a:solidFill>
                <a:latin typeface="Arial"/>
                <a:cs typeface="Arial"/>
              </a:rPr>
              <a:t>other</a:t>
            </a:r>
            <a:r>
              <a:rPr dirty="0" sz="1050" spc="-3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050" spc="-10" b="1">
                <a:solidFill>
                  <a:srgbClr val="010027"/>
                </a:solidFill>
                <a:latin typeface="Arial"/>
                <a:cs typeface="Arial"/>
              </a:rPr>
              <a:t>competitor</a:t>
            </a:r>
            <a:endParaRPr sz="1050">
              <a:latin typeface="Arial"/>
              <a:cs typeface="Arial"/>
            </a:endParaRPr>
          </a:p>
          <a:p>
            <a:pPr marL="13970">
              <a:lnSpc>
                <a:spcPct val="100000"/>
              </a:lnSpc>
              <a:spcBef>
                <a:spcPts val="340"/>
              </a:spcBef>
            </a:pPr>
            <a:r>
              <a:rPr dirty="0" sz="1400" spc="-20" b="1">
                <a:solidFill>
                  <a:srgbClr val="03234D"/>
                </a:solidFill>
                <a:latin typeface="Arial"/>
                <a:cs typeface="Arial"/>
              </a:rPr>
              <a:t>Vestas’</a:t>
            </a:r>
            <a:r>
              <a:rPr dirty="0" sz="1400" spc="-80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400" spc="-10" b="1">
                <a:solidFill>
                  <a:srgbClr val="03234D"/>
                </a:solidFill>
                <a:latin typeface="Arial"/>
                <a:cs typeface="Arial"/>
              </a:rPr>
              <a:t>ten-</a:t>
            </a:r>
            <a:r>
              <a:rPr dirty="0" sz="1400" b="1">
                <a:solidFill>
                  <a:srgbClr val="03234D"/>
                </a:solidFill>
                <a:latin typeface="Arial"/>
                <a:cs typeface="Arial"/>
              </a:rPr>
              <a:t>year </a:t>
            </a:r>
            <a:r>
              <a:rPr dirty="0" sz="1400" spc="-10" b="1">
                <a:solidFill>
                  <a:srgbClr val="03234D"/>
                </a:solidFill>
                <a:latin typeface="Arial"/>
                <a:cs typeface="Arial"/>
              </a:rPr>
              <a:t>journey</a:t>
            </a:r>
            <a:endParaRPr sz="1400">
              <a:latin typeface="Arial"/>
              <a:cs typeface="Arial"/>
            </a:endParaRPr>
          </a:p>
        </p:txBody>
      </p:sp>
      <p:sp>
        <p:nvSpPr>
          <p:cNvPr id="42" name="object 42" descr=""/>
          <p:cNvSpPr/>
          <p:nvPr/>
        </p:nvSpPr>
        <p:spPr>
          <a:xfrm>
            <a:off x="2347722" y="5161026"/>
            <a:ext cx="330835" cy="688340"/>
          </a:xfrm>
          <a:custGeom>
            <a:avLst/>
            <a:gdLst/>
            <a:ahLst/>
            <a:cxnLst/>
            <a:rect l="l" t="t" r="r" b="b"/>
            <a:pathLst>
              <a:path w="330835" h="688339">
                <a:moveTo>
                  <a:pt x="330707" y="0"/>
                </a:moveTo>
                <a:lnTo>
                  <a:pt x="0" y="0"/>
                </a:lnTo>
                <a:lnTo>
                  <a:pt x="0" y="688086"/>
                </a:lnTo>
                <a:lnTo>
                  <a:pt x="330707" y="688086"/>
                </a:lnTo>
                <a:lnTo>
                  <a:pt x="330707" y="0"/>
                </a:lnTo>
                <a:close/>
              </a:path>
            </a:pathLst>
          </a:custGeom>
          <a:solidFill>
            <a:srgbClr val="009999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43" name="object 43" descr=""/>
          <p:cNvGrpSpPr/>
          <p:nvPr/>
        </p:nvGrpSpPr>
        <p:grpSpPr>
          <a:xfrm>
            <a:off x="3173729" y="4992814"/>
            <a:ext cx="456565" cy="856615"/>
            <a:chOff x="3173729" y="4992814"/>
            <a:chExt cx="456565" cy="856615"/>
          </a:xfrm>
        </p:grpSpPr>
        <p:sp>
          <p:nvSpPr>
            <p:cNvPr id="44" name="object 44" descr=""/>
            <p:cNvSpPr/>
            <p:nvPr/>
          </p:nvSpPr>
          <p:spPr>
            <a:xfrm>
              <a:off x="3173729" y="5001006"/>
              <a:ext cx="330835" cy="848360"/>
            </a:xfrm>
            <a:custGeom>
              <a:avLst/>
              <a:gdLst/>
              <a:ahLst/>
              <a:cxnLst/>
              <a:rect l="l" t="t" r="r" b="b"/>
              <a:pathLst>
                <a:path w="330835" h="848360">
                  <a:moveTo>
                    <a:pt x="330707" y="0"/>
                  </a:moveTo>
                  <a:lnTo>
                    <a:pt x="0" y="0"/>
                  </a:lnTo>
                  <a:lnTo>
                    <a:pt x="0" y="848106"/>
                  </a:lnTo>
                  <a:lnTo>
                    <a:pt x="330707" y="848106"/>
                  </a:lnTo>
                  <a:lnTo>
                    <a:pt x="330707" y="0"/>
                  </a:lnTo>
                  <a:close/>
                </a:path>
              </a:pathLst>
            </a:custGeom>
            <a:solidFill>
              <a:srgbClr val="00999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 descr=""/>
            <p:cNvSpPr/>
            <p:nvPr/>
          </p:nvSpPr>
          <p:spPr>
            <a:xfrm>
              <a:off x="3173729" y="4994148"/>
              <a:ext cx="330835" cy="6985"/>
            </a:xfrm>
            <a:custGeom>
              <a:avLst/>
              <a:gdLst/>
              <a:ahLst/>
              <a:cxnLst/>
              <a:rect l="l" t="t" r="r" b="b"/>
              <a:pathLst>
                <a:path w="330835" h="6985">
                  <a:moveTo>
                    <a:pt x="330707" y="0"/>
                  </a:moveTo>
                  <a:lnTo>
                    <a:pt x="0" y="0"/>
                  </a:lnTo>
                  <a:lnTo>
                    <a:pt x="0" y="6857"/>
                  </a:lnTo>
                  <a:lnTo>
                    <a:pt x="330707" y="6857"/>
                  </a:lnTo>
                  <a:lnTo>
                    <a:pt x="330707" y="0"/>
                  </a:lnTo>
                  <a:close/>
                </a:path>
              </a:pathLst>
            </a:custGeom>
            <a:solidFill>
              <a:srgbClr val="00C2B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 descr=""/>
            <p:cNvSpPr/>
            <p:nvPr/>
          </p:nvSpPr>
          <p:spPr>
            <a:xfrm>
              <a:off x="3504818" y="4997577"/>
              <a:ext cx="120650" cy="46990"/>
            </a:xfrm>
            <a:custGeom>
              <a:avLst/>
              <a:gdLst/>
              <a:ahLst/>
              <a:cxnLst/>
              <a:rect l="l" t="t" r="r" b="b"/>
              <a:pathLst>
                <a:path w="120650" h="46989">
                  <a:moveTo>
                    <a:pt x="0" y="0"/>
                  </a:moveTo>
                  <a:lnTo>
                    <a:pt x="63245" y="46481"/>
                  </a:lnTo>
                  <a:lnTo>
                    <a:pt x="120395" y="46481"/>
                  </a:lnTo>
                </a:path>
              </a:pathLst>
            </a:custGeom>
            <a:ln w="9525">
              <a:solidFill>
                <a:srgbClr val="010027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7" name="object 47" descr=""/>
          <p:cNvSpPr/>
          <p:nvPr/>
        </p:nvSpPr>
        <p:spPr>
          <a:xfrm>
            <a:off x="4000500" y="5127497"/>
            <a:ext cx="330200" cy="721995"/>
          </a:xfrm>
          <a:custGeom>
            <a:avLst/>
            <a:gdLst/>
            <a:ahLst/>
            <a:cxnLst/>
            <a:rect l="l" t="t" r="r" b="b"/>
            <a:pathLst>
              <a:path w="330200" h="721995">
                <a:moveTo>
                  <a:pt x="329946" y="0"/>
                </a:moveTo>
                <a:lnTo>
                  <a:pt x="0" y="0"/>
                </a:lnTo>
                <a:lnTo>
                  <a:pt x="0" y="721613"/>
                </a:lnTo>
                <a:lnTo>
                  <a:pt x="329946" y="721613"/>
                </a:lnTo>
                <a:lnTo>
                  <a:pt x="329946" y="0"/>
                </a:lnTo>
                <a:close/>
              </a:path>
            </a:pathLst>
          </a:custGeom>
          <a:solidFill>
            <a:srgbClr val="009999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48" name="object 48" descr=""/>
          <p:cNvGrpSpPr/>
          <p:nvPr/>
        </p:nvGrpSpPr>
        <p:grpSpPr>
          <a:xfrm>
            <a:off x="4826508" y="5090159"/>
            <a:ext cx="330835" cy="759460"/>
            <a:chOff x="4826508" y="5090159"/>
            <a:chExt cx="330835" cy="759460"/>
          </a:xfrm>
        </p:grpSpPr>
        <p:sp>
          <p:nvSpPr>
            <p:cNvPr id="49" name="object 49" descr=""/>
            <p:cNvSpPr/>
            <p:nvPr/>
          </p:nvSpPr>
          <p:spPr>
            <a:xfrm>
              <a:off x="4826508" y="5152643"/>
              <a:ext cx="330835" cy="696595"/>
            </a:xfrm>
            <a:custGeom>
              <a:avLst/>
              <a:gdLst/>
              <a:ahLst/>
              <a:cxnLst/>
              <a:rect l="l" t="t" r="r" b="b"/>
              <a:pathLst>
                <a:path w="330835" h="696595">
                  <a:moveTo>
                    <a:pt x="330707" y="0"/>
                  </a:moveTo>
                  <a:lnTo>
                    <a:pt x="0" y="0"/>
                  </a:lnTo>
                  <a:lnTo>
                    <a:pt x="0" y="696467"/>
                  </a:lnTo>
                  <a:lnTo>
                    <a:pt x="330707" y="696467"/>
                  </a:lnTo>
                  <a:lnTo>
                    <a:pt x="330707" y="0"/>
                  </a:lnTo>
                  <a:close/>
                </a:path>
              </a:pathLst>
            </a:custGeom>
            <a:solidFill>
              <a:srgbClr val="00999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 descr=""/>
            <p:cNvSpPr/>
            <p:nvPr/>
          </p:nvSpPr>
          <p:spPr>
            <a:xfrm>
              <a:off x="4826508" y="5090159"/>
              <a:ext cx="330835" cy="62865"/>
            </a:xfrm>
            <a:custGeom>
              <a:avLst/>
              <a:gdLst/>
              <a:ahLst/>
              <a:cxnLst/>
              <a:rect l="l" t="t" r="r" b="b"/>
              <a:pathLst>
                <a:path w="330835" h="62864">
                  <a:moveTo>
                    <a:pt x="330707" y="0"/>
                  </a:moveTo>
                  <a:lnTo>
                    <a:pt x="0" y="0"/>
                  </a:lnTo>
                  <a:lnTo>
                    <a:pt x="0" y="62483"/>
                  </a:lnTo>
                  <a:lnTo>
                    <a:pt x="330707" y="62483"/>
                  </a:lnTo>
                  <a:lnTo>
                    <a:pt x="330707" y="0"/>
                  </a:lnTo>
                  <a:close/>
                </a:path>
              </a:pathLst>
            </a:custGeom>
            <a:solidFill>
              <a:srgbClr val="00C2B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1" name="object 51" descr=""/>
          <p:cNvSpPr/>
          <p:nvPr/>
        </p:nvSpPr>
        <p:spPr>
          <a:xfrm>
            <a:off x="1273683" y="5849492"/>
            <a:ext cx="4131945" cy="0"/>
          </a:xfrm>
          <a:custGeom>
            <a:avLst/>
            <a:gdLst/>
            <a:ahLst/>
            <a:cxnLst/>
            <a:rect l="l" t="t" r="r" b="b"/>
            <a:pathLst>
              <a:path w="4131945" h="0">
                <a:moveTo>
                  <a:pt x="0" y="0"/>
                </a:moveTo>
                <a:lnTo>
                  <a:pt x="4131564" y="0"/>
                </a:lnTo>
              </a:path>
            </a:pathLst>
          </a:custGeom>
          <a:ln w="9525">
            <a:solidFill>
              <a:srgbClr val="01002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" name="object 52" descr=""/>
          <p:cNvSpPr txBox="1"/>
          <p:nvPr/>
        </p:nvSpPr>
        <p:spPr>
          <a:xfrm>
            <a:off x="1521713" y="5282184"/>
            <a:ext cx="330835" cy="567055"/>
          </a:xfrm>
          <a:prstGeom prst="rect">
            <a:avLst/>
          </a:prstGeom>
          <a:solidFill>
            <a:srgbClr val="009999"/>
          </a:solidFill>
        </p:spPr>
        <p:txBody>
          <a:bodyPr wrap="square" lIns="0" tIns="7937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625"/>
              </a:spcBef>
            </a:pPr>
            <a:endParaRPr sz="900">
              <a:latin typeface="Times New Roman"/>
              <a:cs typeface="Times New Roman"/>
            </a:endParaRPr>
          </a:p>
          <a:p>
            <a:pPr marL="38100">
              <a:lnSpc>
                <a:spcPct val="100000"/>
              </a:lnSpc>
              <a:spcBef>
                <a:spcPts val="5"/>
              </a:spcBef>
            </a:pPr>
            <a:r>
              <a:rPr dirty="0" sz="900" spc="-20" b="1">
                <a:solidFill>
                  <a:srgbClr val="FFFFFF"/>
                </a:solidFill>
                <a:latin typeface="Arial"/>
                <a:cs typeface="Arial"/>
              </a:rPr>
              <a:t>9005</a:t>
            </a:r>
            <a:endParaRPr sz="900">
              <a:latin typeface="Arial"/>
              <a:cs typeface="Arial"/>
            </a:endParaRPr>
          </a:p>
        </p:txBody>
      </p:sp>
      <p:sp>
        <p:nvSpPr>
          <p:cNvPr id="53" name="object 53" descr=""/>
          <p:cNvSpPr txBox="1"/>
          <p:nvPr/>
        </p:nvSpPr>
        <p:spPr>
          <a:xfrm>
            <a:off x="3650741" y="4959604"/>
            <a:ext cx="21526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 b="1">
                <a:solidFill>
                  <a:srgbClr val="03234D"/>
                </a:solidFill>
                <a:latin typeface="Arial"/>
                <a:cs typeface="Arial"/>
              </a:rPr>
              <a:t>106</a:t>
            </a:r>
            <a:endParaRPr sz="900">
              <a:latin typeface="Arial"/>
              <a:cs typeface="Arial"/>
            </a:endParaRPr>
          </a:p>
        </p:txBody>
      </p:sp>
      <p:sp>
        <p:nvSpPr>
          <p:cNvPr id="54" name="object 54" descr=""/>
          <p:cNvSpPr txBox="1"/>
          <p:nvPr/>
        </p:nvSpPr>
        <p:spPr>
          <a:xfrm>
            <a:off x="4000500" y="4984432"/>
            <a:ext cx="330200" cy="169545"/>
          </a:xfrm>
          <a:prstGeom prst="rect">
            <a:avLst/>
          </a:prstGeom>
          <a:solidFill>
            <a:srgbClr val="00C2B0"/>
          </a:solidFill>
        </p:spPr>
        <p:txBody>
          <a:bodyPr wrap="square" lIns="0" tIns="0" rIns="0" bIns="0" rtlCol="0" vert="horz">
            <a:spAutoFit/>
          </a:bodyPr>
          <a:lstStyle/>
          <a:p>
            <a:pPr marL="38735">
              <a:lnSpc>
                <a:spcPts val="1025"/>
              </a:lnSpc>
            </a:pPr>
            <a:r>
              <a:rPr dirty="0" sz="900" spc="-20" b="1">
                <a:solidFill>
                  <a:srgbClr val="FFFFFF"/>
                </a:solidFill>
                <a:latin typeface="Arial"/>
                <a:cs typeface="Arial"/>
              </a:rPr>
              <a:t>2486</a:t>
            </a:r>
            <a:endParaRPr sz="900">
              <a:latin typeface="Arial"/>
              <a:cs typeface="Arial"/>
            </a:endParaRPr>
          </a:p>
        </p:txBody>
      </p:sp>
      <p:sp>
        <p:nvSpPr>
          <p:cNvPr id="55" name="object 55" descr=""/>
          <p:cNvSpPr txBox="1"/>
          <p:nvPr/>
        </p:nvSpPr>
        <p:spPr>
          <a:xfrm>
            <a:off x="4884165" y="5036566"/>
            <a:ext cx="21526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 b="1">
                <a:solidFill>
                  <a:srgbClr val="FFFFFF"/>
                </a:solidFill>
                <a:latin typeface="Arial"/>
                <a:cs typeface="Arial"/>
              </a:rPr>
              <a:t>993</a:t>
            </a:r>
            <a:endParaRPr sz="900">
              <a:latin typeface="Arial"/>
              <a:cs typeface="Arial"/>
            </a:endParaRPr>
          </a:p>
        </p:txBody>
      </p:sp>
      <p:sp>
        <p:nvSpPr>
          <p:cNvPr id="56" name="object 56" descr=""/>
          <p:cNvSpPr txBox="1"/>
          <p:nvPr/>
        </p:nvSpPr>
        <p:spPr>
          <a:xfrm>
            <a:off x="1521713" y="5153786"/>
            <a:ext cx="330835" cy="128905"/>
          </a:xfrm>
          <a:prstGeom prst="rect">
            <a:avLst/>
          </a:prstGeom>
          <a:solidFill>
            <a:srgbClr val="00CD9F"/>
          </a:solidFill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010"/>
              </a:lnSpc>
            </a:pPr>
            <a:r>
              <a:rPr dirty="0" sz="900" spc="-20" b="1">
                <a:solidFill>
                  <a:srgbClr val="FFFFFF"/>
                </a:solidFill>
                <a:latin typeface="Arial"/>
                <a:cs typeface="Arial"/>
              </a:rPr>
              <a:t>1776</a:t>
            </a:r>
            <a:endParaRPr sz="900">
              <a:latin typeface="Arial"/>
              <a:cs typeface="Arial"/>
            </a:endParaRPr>
          </a:p>
        </p:txBody>
      </p:sp>
      <p:sp>
        <p:nvSpPr>
          <p:cNvPr id="57" name="object 57" descr=""/>
          <p:cNvSpPr txBox="1"/>
          <p:nvPr/>
        </p:nvSpPr>
        <p:spPr>
          <a:xfrm>
            <a:off x="2347722" y="5035296"/>
            <a:ext cx="330835" cy="118745"/>
          </a:xfrm>
          <a:prstGeom prst="rect">
            <a:avLst/>
          </a:prstGeom>
          <a:solidFill>
            <a:srgbClr val="00CD9F"/>
          </a:solidFill>
        </p:spPr>
        <p:txBody>
          <a:bodyPr wrap="square" lIns="0" tIns="0" rIns="0" bIns="0" rtlCol="0" vert="horz">
            <a:spAutoFit/>
          </a:bodyPr>
          <a:lstStyle/>
          <a:p>
            <a:pPr marL="38735">
              <a:lnSpc>
                <a:spcPts val="935"/>
              </a:lnSpc>
            </a:pPr>
            <a:r>
              <a:rPr dirty="0" sz="900" spc="-20" b="1">
                <a:solidFill>
                  <a:srgbClr val="FFFFFF"/>
                </a:solidFill>
                <a:latin typeface="Arial"/>
                <a:cs typeface="Arial"/>
              </a:rPr>
              <a:t>1990</a:t>
            </a:r>
            <a:endParaRPr sz="900">
              <a:latin typeface="Arial"/>
              <a:cs typeface="Arial"/>
            </a:endParaRPr>
          </a:p>
        </p:txBody>
      </p:sp>
      <p:sp>
        <p:nvSpPr>
          <p:cNvPr id="58" name="object 58" descr=""/>
          <p:cNvSpPr txBox="1"/>
          <p:nvPr/>
        </p:nvSpPr>
        <p:spPr>
          <a:xfrm>
            <a:off x="3173729" y="4856226"/>
            <a:ext cx="330835" cy="138430"/>
          </a:xfrm>
          <a:prstGeom prst="rect">
            <a:avLst/>
          </a:prstGeom>
          <a:solidFill>
            <a:srgbClr val="00CD9F"/>
          </a:solidFill>
        </p:spPr>
        <p:txBody>
          <a:bodyPr wrap="square" lIns="0" tIns="0" rIns="0" bIns="0" rtlCol="0" vert="horz">
            <a:spAutoFit/>
          </a:bodyPr>
          <a:lstStyle/>
          <a:p>
            <a:pPr marL="38735">
              <a:lnSpc>
                <a:spcPts val="1055"/>
              </a:lnSpc>
            </a:pPr>
            <a:r>
              <a:rPr dirty="0" sz="900" spc="-20" b="1">
                <a:solidFill>
                  <a:srgbClr val="FFFFFF"/>
                </a:solidFill>
                <a:latin typeface="Arial"/>
                <a:cs typeface="Arial"/>
              </a:rPr>
              <a:t>2186</a:t>
            </a:r>
            <a:endParaRPr sz="900">
              <a:latin typeface="Arial"/>
              <a:cs typeface="Arial"/>
            </a:endParaRPr>
          </a:p>
        </p:txBody>
      </p:sp>
      <p:sp>
        <p:nvSpPr>
          <p:cNvPr id="59" name="object 59" descr=""/>
          <p:cNvSpPr txBox="1"/>
          <p:nvPr/>
        </p:nvSpPr>
        <p:spPr>
          <a:xfrm>
            <a:off x="4000500" y="4805171"/>
            <a:ext cx="330200" cy="179705"/>
          </a:xfrm>
          <a:prstGeom prst="rect">
            <a:avLst/>
          </a:prstGeom>
          <a:solidFill>
            <a:srgbClr val="00CD9F"/>
          </a:solidFill>
        </p:spPr>
        <p:txBody>
          <a:bodyPr wrap="square" lIns="0" tIns="10160" rIns="0" bIns="0" rtlCol="0" vert="horz">
            <a:spAutoFit/>
          </a:bodyPr>
          <a:lstStyle/>
          <a:p>
            <a:pPr marL="38735">
              <a:lnSpc>
                <a:spcPct val="100000"/>
              </a:lnSpc>
              <a:spcBef>
                <a:spcPts val="80"/>
              </a:spcBef>
            </a:pPr>
            <a:r>
              <a:rPr dirty="0" sz="900" spc="-20" b="1">
                <a:solidFill>
                  <a:srgbClr val="FFFFFF"/>
                </a:solidFill>
                <a:latin typeface="Arial"/>
                <a:cs typeface="Arial"/>
              </a:rPr>
              <a:t>2643</a:t>
            </a:r>
            <a:endParaRPr sz="900">
              <a:latin typeface="Arial"/>
              <a:cs typeface="Arial"/>
            </a:endParaRPr>
          </a:p>
        </p:txBody>
      </p:sp>
      <p:sp>
        <p:nvSpPr>
          <p:cNvPr id="60" name="object 60" descr=""/>
          <p:cNvSpPr txBox="1"/>
          <p:nvPr/>
        </p:nvSpPr>
        <p:spPr>
          <a:xfrm>
            <a:off x="4826508" y="4878323"/>
            <a:ext cx="330835" cy="212090"/>
          </a:xfrm>
          <a:prstGeom prst="rect">
            <a:avLst/>
          </a:prstGeom>
          <a:solidFill>
            <a:srgbClr val="00CD9F"/>
          </a:solidFill>
        </p:spPr>
        <p:txBody>
          <a:bodyPr wrap="square" lIns="0" tIns="33655" rIns="0" bIns="0" rtlCol="0" vert="horz">
            <a:spAutoFit/>
          </a:bodyPr>
          <a:lstStyle/>
          <a:p>
            <a:pPr marL="38735">
              <a:lnSpc>
                <a:spcPct val="100000"/>
              </a:lnSpc>
              <a:spcBef>
                <a:spcPts val="265"/>
              </a:spcBef>
            </a:pPr>
            <a:r>
              <a:rPr dirty="0" sz="900" spc="-20" b="1">
                <a:solidFill>
                  <a:srgbClr val="FFFFFF"/>
                </a:solidFill>
                <a:latin typeface="Arial"/>
                <a:cs typeface="Arial"/>
              </a:rPr>
              <a:t>3356</a:t>
            </a:r>
            <a:endParaRPr sz="900">
              <a:latin typeface="Arial"/>
              <a:cs typeface="Arial"/>
            </a:endParaRPr>
          </a:p>
        </p:txBody>
      </p:sp>
      <p:graphicFrame>
        <p:nvGraphicFramePr>
          <p:cNvPr id="61" name="object 61" descr=""/>
          <p:cNvGraphicFramePr>
            <a:graphicFrameLocks noGrp="1"/>
          </p:cNvGraphicFramePr>
          <p:nvPr/>
        </p:nvGraphicFramePr>
        <p:xfrm>
          <a:off x="2323083" y="5395627"/>
          <a:ext cx="2934970" cy="6819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18490"/>
                <a:gridCol w="795020"/>
                <a:gridCol w="841375"/>
                <a:gridCol w="602614"/>
              </a:tblGrid>
              <a:tr h="349250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dirty="0" sz="900" spc="-1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10932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B="0" marT="3683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45"/>
                        </a:lnSpc>
                      </a:pPr>
                      <a:r>
                        <a:rPr dirty="0" sz="900" spc="-1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13472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15240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dirty="0" sz="900" spc="-1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11453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B="0" marT="20955"/>
                </a:tc>
                <a:tc>
                  <a:txBody>
                    <a:bodyPr/>
                    <a:lstStyle/>
                    <a:p>
                      <a:pPr algn="r" marR="24130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dirty="0" sz="900" spc="-1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11062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B="0" marT="33020"/>
                </a:tc>
              </a:tr>
              <a:tr h="3327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marL="62865">
                        <a:lnSpc>
                          <a:spcPct val="100000"/>
                        </a:lnSpc>
                      </a:pPr>
                      <a:r>
                        <a:rPr dirty="0" sz="900" spc="-2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2019</a:t>
                      </a:r>
                      <a:endParaRPr sz="900">
                        <a:latin typeface="Arial MT"/>
                        <a:cs typeface="Arial MT"/>
                      </a:endParaRPr>
                    </a:p>
                  </a:txBody>
                  <a:tcPr marL="0" marR="0" marB="0" marT="31115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900" spc="-2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2020</a:t>
                      </a:r>
                      <a:endParaRPr sz="900">
                        <a:latin typeface="Arial MT"/>
                        <a:cs typeface="Arial MT"/>
                      </a:endParaRPr>
                    </a:p>
                  </a:txBody>
                  <a:tcPr marL="0" marR="0" marB="0" marT="31115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algn="ctr" marL="15875">
                        <a:lnSpc>
                          <a:spcPct val="100000"/>
                        </a:lnSpc>
                      </a:pPr>
                      <a:r>
                        <a:rPr dirty="0" sz="900" spc="-2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2021</a:t>
                      </a:r>
                      <a:endParaRPr sz="900">
                        <a:latin typeface="Arial MT"/>
                        <a:cs typeface="Arial MT"/>
                      </a:endParaRPr>
                    </a:p>
                  </a:txBody>
                  <a:tcPr marL="0" marR="0" marB="0" marT="31115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algn="r" marR="54610">
                        <a:lnSpc>
                          <a:spcPct val="100000"/>
                        </a:lnSpc>
                      </a:pPr>
                      <a:r>
                        <a:rPr dirty="0" sz="900" spc="-2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2022</a:t>
                      </a:r>
                      <a:endParaRPr sz="900">
                        <a:latin typeface="Arial MT"/>
                        <a:cs typeface="Arial MT"/>
                      </a:endParaRPr>
                    </a:p>
                  </a:txBody>
                  <a:tcPr marL="0" marR="0" marB="0" marT="31115"/>
                </a:tc>
              </a:tr>
            </a:tbl>
          </a:graphicData>
        </a:graphic>
      </p:graphicFrame>
      <p:sp>
        <p:nvSpPr>
          <p:cNvPr id="62" name="object 62" descr=""/>
          <p:cNvSpPr txBox="1"/>
          <p:nvPr/>
        </p:nvSpPr>
        <p:spPr>
          <a:xfrm>
            <a:off x="870711" y="5885179"/>
            <a:ext cx="31813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-</a:t>
            </a:r>
            <a:r>
              <a:rPr dirty="0" sz="900" spc="-20">
                <a:solidFill>
                  <a:srgbClr val="010027"/>
                </a:solidFill>
                <a:latin typeface="Arial MT"/>
                <a:cs typeface="Arial MT"/>
              </a:rPr>
              <a:t>2000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63" name="object 63" descr=""/>
          <p:cNvSpPr txBox="1"/>
          <p:nvPr/>
        </p:nvSpPr>
        <p:spPr>
          <a:xfrm>
            <a:off x="908558" y="5570220"/>
            <a:ext cx="28003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0">
                <a:solidFill>
                  <a:srgbClr val="010027"/>
                </a:solidFill>
                <a:latin typeface="Arial MT"/>
                <a:cs typeface="Arial MT"/>
              </a:rPr>
              <a:t>3000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64" name="object 64" descr=""/>
          <p:cNvSpPr txBox="1"/>
          <p:nvPr/>
        </p:nvSpPr>
        <p:spPr>
          <a:xfrm>
            <a:off x="908558" y="5255259"/>
            <a:ext cx="28003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0">
                <a:solidFill>
                  <a:srgbClr val="010027"/>
                </a:solidFill>
                <a:latin typeface="Arial MT"/>
                <a:cs typeface="Arial MT"/>
              </a:rPr>
              <a:t>8000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65" name="object 65" descr=""/>
          <p:cNvSpPr txBox="1"/>
          <p:nvPr/>
        </p:nvSpPr>
        <p:spPr>
          <a:xfrm>
            <a:off x="845058" y="4940300"/>
            <a:ext cx="34353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>
                <a:solidFill>
                  <a:srgbClr val="010027"/>
                </a:solidFill>
                <a:latin typeface="Arial MT"/>
                <a:cs typeface="Arial MT"/>
              </a:rPr>
              <a:t>13000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66" name="object 66" descr=""/>
          <p:cNvSpPr txBox="1"/>
          <p:nvPr/>
        </p:nvSpPr>
        <p:spPr>
          <a:xfrm>
            <a:off x="679609" y="4885698"/>
            <a:ext cx="153670" cy="921385"/>
          </a:xfrm>
          <a:prstGeom prst="rect">
            <a:avLst/>
          </a:prstGeom>
        </p:spPr>
        <p:txBody>
          <a:bodyPr wrap="square" lIns="0" tIns="1905" rIns="0" bIns="0" rtlCol="0" vert="vert27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Revenue</a:t>
            </a:r>
            <a:r>
              <a:rPr dirty="0" sz="900" spc="-1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in</a:t>
            </a:r>
            <a:r>
              <a:rPr dirty="0" sz="900" spc="-1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$</a:t>
            </a:r>
            <a:r>
              <a:rPr dirty="0" sz="900" spc="-1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900" spc="-25">
                <a:solidFill>
                  <a:srgbClr val="010027"/>
                </a:solidFill>
                <a:latin typeface="Arial MT"/>
                <a:cs typeface="Arial MT"/>
              </a:rPr>
              <a:t>Mm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67" name="object 67" descr=""/>
          <p:cNvSpPr/>
          <p:nvPr/>
        </p:nvSpPr>
        <p:spPr>
          <a:xfrm>
            <a:off x="1166622" y="6193535"/>
            <a:ext cx="58419" cy="57150"/>
          </a:xfrm>
          <a:custGeom>
            <a:avLst/>
            <a:gdLst/>
            <a:ahLst/>
            <a:cxnLst/>
            <a:rect l="l" t="t" r="r" b="b"/>
            <a:pathLst>
              <a:path w="58419" h="57150">
                <a:moveTo>
                  <a:pt x="57912" y="0"/>
                </a:moveTo>
                <a:lnTo>
                  <a:pt x="0" y="0"/>
                </a:lnTo>
                <a:lnTo>
                  <a:pt x="0" y="57149"/>
                </a:lnTo>
                <a:lnTo>
                  <a:pt x="57912" y="57149"/>
                </a:lnTo>
                <a:lnTo>
                  <a:pt x="57912" y="0"/>
                </a:lnTo>
                <a:close/>
              </a:path>
            </a:pathLst>
          </a:custGeom>
          <a:solidFill>
            <a:srgbClr val="0099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8" name="object 68" descr=""/>
          <p:cNvSpPr/>
          <p:nvPr/>
        </p:nvSpPr>
        <p:spPr>
          <a:xfrm>
            <a:off x="2827020" y="6193535"/>
            <a:ext cx="58419" cy="57150"/>
          </a:xfrm>
          <a:custGeom>
            <a:avLst/>
            <a:gdLst/>
            <a:ahLst/>
            <a:cxnLst/>
            <a:rect l="l" t="t" r="r" b="b"/>
            <a:pathLst>
              <a:path w="58419" h="57150">
                <a:moveTo>
                  <a:pt x="57912" y="0"/>
                </a:moveTo>
                <a:lnTo>
                  <a:pt x="0" y="0"/>
                </a:lnTo>
                <a:lnTo>
                  <a:pt x="0" y="57149"/>
                </a:lnTo>
                <a:lnTo>
                  <a:pt x="57912" y="57149"/>
                </a:lnTo>
                <a:lnTo>
                  <a:pt x="57912" y="0"/>
                </a:lnTo>
                <a:close/>
              </a:path>
            </a:pathLst>
          </a:custGeom>
          <a:solidFill>
            <a:srgbClr val="00C2B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9" name="object 69" descr=""/>
          <p:cNvSpPr txBox="1"/>
          <p:nvPr/>
        </p:nvSpPr>
        <p:spPr>
          <a:xfrm>
            <a:off x="1235710" y="5895340"/>
            <a:ext cx="3058160" cy="3994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23850">
              <a:lnSpc>
                <a:spcPct val="100000"/>
              </a:lnSpc>
              <a:spcBef>
                <a:spcPts val="100"/>
              </a:spcBef>
            </a:pPr>
            <a:r>
              <a:rPr dirty="0" sz="900" spc="-20">
                <a:solidFill>
                  <a:srgbClr val="010027"/>
                </a:solidFill>
                <a:latin typeface="Arial MT"/>
                <a:cs typeface="Arial MT"/>
              </a:rPr>
              <a:t>2018</a:t>
            </a:r>
            <a:endParaRPr sz="9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785"/>
              </a:spcBef>
              <a:tabLst>
                <a:tab pos="1672589" algn="l"/>
              </a:tabLst>
            </a:pP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Power</a:t>
            </a:r>
            <a:r>
              <a:rPr dirty="0" sz="900" spc="-1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Solutions</a:t>
            </a:r>
            <a:r>
              <a:rPr dirty="0" sz="900" spc="-1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900" spc="-10">
                <a:solidFill>
                  <a:srgbClr val="010027"/>
                </a:solidFill>
                <a:latin typeface="Arial MT"/>
                <a:cs typeface="Arial MT"/>
              </a:rPr>
              <a:t>(Onshore)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	Power</a:t>
            </a:r>
            <a:r>
              <a:rPr dirty="0" sz="900" spc="-1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Solutions</a:t>
            </a:r>
            <a:r>
              <a:rPr dirty="0" sz="900" spc="-1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900" spc="-10">
                <a:solidFill>
                  <a:srgbClr val="010027"/>
                </a:solidFill>
                <a:latin typeface="Arial MT"/>
                <a:cs typeface="Arial MT"/>
              </a:rPr>
              <a:t>(Offshore)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70" name="object 70" descr=""/>
          <p:cNvSpPr/>
          <p:nvPr/>
        </p:nvSpPr>
        <p:spPr>
          <a:xfrm>
            <a:off x="4487417" y="6193535"/>
            <a:ext cx="58419" cy="57150"/>
          </a:xfrm>
          <a:custGeom>
            <a:avLst/>
            <a:gdLst/>
            <a:ahLst/>
            <a:cxnLst/>
            <a:rect l="l" t="t" r="r" b="b"/>
            <a:pathLst>
              <a:path w="58420" h="57150">
                <a:moveTo>
                  <a:pt x="57912" y="0"/>
                </a:moveTo>
                <a:lnTo>
                  <a:pt x="0" y="0"/>
                </a:lnTo>
                <a:lnTo>
                  <a:pt x="0" y="57149"/>
                </a:lnTo>
                <a:lnTo>
                  <a:pt x="57912" y="57149"/>
                </a:lnTo>
                <a:lnTo>
                  <a:pt x="57912" y="0"/>
                </a:lnTo>
                <a:close/>
              </a:path>
            </a:pathLst>
          </a:custGeom>
          <a:solidFill>
            <a:srgbClr val="00CD9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1" name="object 71" descr=""/>
          <p:cNvSpPr txBox="1"/>
          <p:nvPr/>
        </p:nvSpPr>
        <p:spPr>
          <a:xfrm>
            <a:off x="4556759" y="6132067"/>
            <a:ext cx="407034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>
                <a:solidFill>
                  <a:srgbClr val="010027"/>
                </a:solidFill>
                <a:latin typeface="Arial MT"/>
                <a:cs typeface="Arial MT"/>
              </a:rPr>
              <a:t>Service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72" name="object 72" descr=""/>
          <p:cNvSpPr txBox="1"/>
          <p:nvPr/>
        </p:nvSpPr>
        <p:spPr>
          <a:xfrm>
            <a:off x="6294628" y="3567683"/>
            <a:ext cx="5344160" cy="9480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50" b="1">
                <a:solidFill>
                  <a:srgbClr val="010027"/>
                </a:solidFill>
                <a:latin typeface="Arial"/>
                <a:cs typeface="Arial"/>
              </a:rPr>
              <a:t>Development</a:t>
            </a:r>
            <a:r>
              <a:rPr dirty="0" sz="1050" spc="-2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050" b="1">
                <a:solidFill>
                  <a:srgbClr val="010027"/>
                </a:solidFill>
                <a:latin typeface="Arial"/>
                <a:cs typeface="Arial"/>
              </a:rPr>
              <a:t>–</a:t>
            </a:r>
            <a:r>
              <a:rPr dirty="0" sz="1050" spc="-2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050" spc="-10" b="1">
                <a:solidFill>
                  <a:srgbClr val="010027"/>
                </a:solidFill>
                <a:latin typeface="Arial"/>
                <a:cs typeface="Arial"/>
              </a:rPr>
              <a:t>Non-</a:t>
            </a:r>
            <a:r>
              <a:rPr dirty="0" sz="1050" b="1">
                <a:solidFill>
                  <a:srgbClr val="010027"/>
                </a:solidFill>
                <a:latin typeface="Arial"/>
                <a:cs typeface="Arial"/>
              </a:rPr>
              <a:t>revenue</a:t>
            </a:r>
            <a:r>
              <a:rPr dirty="0" sz="1050" spc="-1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050" b="1">
                <a:solidFill>
                  <a:srgbClr val="010027"/>
                </a:solidFill>
                <a:latin typeface="Arial"/>
                <a:cs typeface="Arial"/>
              </a:rPr>
              <a:t>producing</a:t>
            </a:r>
            <a:r>
              <a:rPr dirty="0" sz="1050" spc="-5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050" b="1">
                <a:solidFill>
                  <a:srgbClr val="010027"/>
                </a:solidFill>
                <a:latin typeface="Arial"/>
                <a:cs typeface="Arial"/>
              </a:rPr>
              <a:t>core</a:t>
            </a:r>
            <a:r>
              <a:rPr dirty="0" sz="1050" spc="-3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050" spc="-10" b="1">
                <a:solidFill>
                  <a:srgbClr val="010027"/>
                </a:solidFill>
                <a:latin typeface="Arial"/>
                <a:cs typeface="Arial"/>
              </a:rPr>
              <a:t>competency</a:t>
            </a:r>
            <a:endParaRPr sz="1050">
              <a:latin typeface="Arial"/>
              <a:cs typeface="Arial"/>
            </a:endParaRPr>
          </a:p>
          <a:p>
            <a:pPr marL="127000" marR="5080" indent="-114300">
              <a:lnSpc>
                <a:spcPct val="100000"/>
              </a:lnSpc>
              <a:buClr>
                <a:srgbClr val="009999"/>
              </a:buClr>
              <a:buFont typeface="Wingdings"/>
              <a:buChar char=""/>
              <a:tabLst>
                <a:tab pos="127000" algn="l"/>
              </a:tabLst>
            </a:pPr>
            <a:r>
              <a:rPr dirty="0" sz="1000">
                <a:solidFill>
                  <a:srgbClr val="010027"/>
                </a:solidFill>
                <a:latin typeface="Arial MT"/>
                <a:cs typeface="Arial MT"/>
              </a:rPr>
              <a:t>Maximizing</a:t>
            </a:r>
            <a:r>
              <a:rPr dirty="0" sz="1000" spc="-3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10027"/>
                </a:solidFill>
                <a:latin typeface="Arial MT"/>
                <a:cs typeface="Arial MT"/>
              </a:rPr>
              <a:t>wind</a:t>
            </a:r>
            <a:r>
              <a:rPr dirty="0" sz="1000" spc="-2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10027"/>
                </a:solidFill>
                <a:latin typeface="Arial MT"/>
                <a:cs typeface="Arial MT"/>
              </a:rPr>
              <a:t>resources</a:t>
            </a:r>
            <a:r>
              <a:rPr dirty="0" sz="1000" spc="-3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10027"/>
                </a:solidFill>
                <a:latin typeface="Arial MT"/>
                <a:cs typeface="Arial MT"/>
              </a:rPr>
              <a:t>through</a:t>
            </a:r>
            <a:r>
              <a:rPr dirty="0" sz="1000" spc="-4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10027"/>
                </a:solidFill>
                <a:latin typeface="Arial MT"/>
                <a:cs typeface="Arial MT"/>
              </a:rPr>
              <a:t>intensive</a:t>
            </a:r>
            <a:r>
              <a:rPr dirty="0" sz="1000" spc="-4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10027"/>
                </a:solidFill>
                <a:latin typeface="Arial MT"/>
                <a:cs typeface="Arial MT"/>
              </a:rPr>
              <a:t>and</a:t>
            </a:r>
            <a:r>
              <a:rPr dirty="0" sz="1000" spc="-4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10027"/>
                </a:solidFill>
                <a:latin typeface="Arial MT"/>
                <a:cs typeface="Arial MT"/>
              </a:rPr>
              <a:t>thorough</a:t>
            </a:r>
            <a:r>
              <a:rPr dirty="0" sz="1000" spc="-4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00" spc="-10">
                <a:solidFill>
                  <a:srgbClr val="010027"/>
                </a:solidFill>
                <a:latin typeface="Arial MT"/>
                <a:cs typeface="Arial MT"/>
              </a:rPr>
              <a:t>development</a:t>
            </a:r>
            <a:r>
              <a:rPr dirty="0" sz="1000" spc="-4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10027"/>
                </a:solidFill>
                <a:latin typeface="Arial MT"/>
                <a:cs typeface="Arial MT"/>
              </a:rPr>
              <a:t>of</a:t>
            </a:r>
            <a:r>
              <a:rPr dirty="0" sz="1000" spc="-2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10027"/>
                </a:solidFill>
                <a:latin typeface="Arial MT"/>
                <a:cs typeface="Arial MT"/>
              </a:rPr>
              <a:t>new</a:t>
            </a:r>
            <a:r>
              <a:rPr dirty="0" sz="1000" spc="-3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00" spc="-20">
                <a:solidFill>
                  <a:srgbClr val="010027"/>
                </a:solidFill>
                <a:latin typeface="Arial MT"/>
                <a:cs typeface="Arial MT"/>
              </a:rPr>
              <a:t>wind</a:t>
            </a:r>
            <a:r>
              <a:rPr dirty="0" sz="1000" spc="50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10027"/>
                </a:solidFill>
                <a:latin typeface="Arial MT"/>
                <a:cs typeface="Arial MT"/>
              </a:rPr>
              <a:t>products</a:t>
            </a:r>
            <a:r>
              <a:rPr dirty="0" sz="1000" spc="-3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10027"/>
                </a:solidFill>
                <a:latin typeface="Arial MT"/>
                <a:cs typeface="Arial MT"/>
              </a:rPr>
              <a:t>with</a:t>
            </a:r>
            <a:r>
              <a:rPr dirty="0" sz="1000" spc="-1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10027"/>
                </a:solidFill>
                <a:latin typeface="Arial MT"/>
                <a:cs typeface="Arial MT"/>
              </a:rPr>
              <a:t>a</a:t>
            </a:r>
            <a:r>
              <a:rPr dirty="0" sz="1000" spc="-2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10027"/>
                </a:solidFill>
                <a:latin typeface="Arial MT"/>
                <a:cs typeface="Arial MT"/>
              </a:rPr>
              <a:t>30+</a:t>
            </a:r>
            <a:r>
              <a:rPr dirty="0" sz="1000" spc="-2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10027"/>
                </a:solidFill>
                <a:latin typeface="Arial MT"/>
                <a:cs typeface="Arial MT"/>
              </a:rPr>
              <a:t>GW</a:t>
            </a:r>
            <a:r>
              <a:rPr dirty="0" sz="1000" spc="-2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10027"/>
                </a:solidFill>
                <a:latin typeface="Arial MT"/>
                <a:cs typeface="Arial MT"/>
              </a:rPr>
              <a:t>project</a:t>
            </a:r>
            <a:r>
              <a:rPr dirty="0" sz="1000" spc="-3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10027"/>
                </a:solidFill>
                <a:latin typeface="Arial MT"/>
                <a:cs typeface="Arial MT"/>
              </a:rPr>
              <a:t>pipelines</a:t>
            </a:r>
            <a:r>
              <a:rPr dirty="0" sz="1000" spc="-2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10027"/>
                </a:solidFill>
                <a:latin typeface="Arial MT"/>
                <a:cs typeface="Arial MT"/>
              </a:rPr>
              <a:t>to</a:t>
            </a:r>
            <a:r>
              <a:rPr dirty="0" sz="1000" spc="-3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10027"/>
                </a:solidFill>
                <a:latin typeface="Arial MT"/>
                <a:cs typeface="Arial MT"/>
              </a:rPr>
              <a:t>accelerate</a:t>
            </a:r>
            <a:r>
              <a:rPr dirty="0" sz="1000" spc="-4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10027"/>
                </a:solidFill>
                <a:latin typeface="Arial MT"/>
                <a:cs typeface="Arial MT"/>
              </a:rPr>
              <a:t>energy</a:t>
            </a:r>
            <a:r>
              <a:rPr dirty="0" sz="1000" spc="-4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10027"/>
                </a:solidFill>
                <a:latin typeface="Arial MT"/>
                <a:cs typeface="Arial MT"/>
              </a:rPr>
              <a:t>transition</a:t>
            </a:r>
            <a:r>
              <a:rPr dirty="0" sz="1000" spc="-3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10027"/>
                </a:solidFill>
                <a:latin typeface="Arial MT"/>
                <a:cs typeface="Arial MT"/>
              </a:rPr>
              <a:t>(covers</a:t>
            </a:r>
            <a:r>
              <a:rPr dirty="0" sz="1000" spc="-2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10027"/>
                </a:solidFill>
                <a:latin typeface="Arial MT"/>
                <a:cs typeface="Arial MT"/>
              </a:rPr>
              <a:t>the</a:t>
            </a:r>
            <a:r>
              <a:rPr dirty="0" sz="1000" spc="-3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10027"/>
                </a:solidFill>
                <a:latin typeface="Arial MT"/>
                <a:cs typeface="Arial MT"/>
              </a:rPr>
              <a:t>phase</a:t>
            </a:r>
            <a:r>
              <a:rPr dirty="0" sz="1000" spc="-3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00" spc="-25">
                <a:solidFill>
                  <a:srgbClr val="010027"/>
                </a:solidFill>
                <a:latin typeface="Arial MT"/>
                <a:cs typeface="Arial MT"/>
              </a:rPr>
              <a:t>of </a:t>
            </a:r>
            <a:r>
              <a:rPr dirty="0" sz="1000">
                <a:solidFill>
                  <a:srgbClr val="010027"/>
                </a:solidFill>
                <a:latin typeface="Arial MT"/>
                <a:cs typeface="Arial MT"/>
              </a:rPr>
              <a:t>creating</a:t>
            </a:r>
            <a:r>
              <a:rPr dirty="0" sz="1000" spc="-5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10027"/>
                </a:solidFill>
                <a:latin typeface="Arial MT"/>
                <a:cs typeface="Arial MT"/>
              </a:rPr>
              <a:t>a</a:t>
            </a:r>
            <a:r>
              <a:rPr dirty="0" sz="1000" spc="-2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10027"/>
                </a:solidFill>
                <a:latin typeface="Arial MT"/>
                <a:cs typeface="Arial MT"/>
              </a:rPr>
              <a:t>power</a:t>
            </a:r>
            <a:r>
              <a:rPr dirty="0" sz="1000" spc="-3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10027"/>
                </a:solidFill>
                <a:latin typeface="Arial MT"/>
                <a:cs typeface="Arial MT"/>
              </a:rPr>
              <a:t>plant</a:t>
            </a:r>
            <a:r>
              <a:rPr dirty="0" sz="1000" spc="-3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10027"/>
                </a:solidFill>
                <a:latin typeface="Arial MT"/>
                <a:cs typeface="Arial MT"/>
              </a:rPr>
              <a:t>from</a:t>
            </a:r>
            <a:r>
              <a:rPr dirty="0" sz="1000" spc="-2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10027"/>
                </a:solidFill>
                <a:latin typeface="Arial MT"/>
                <a:cs typeface="Arial MT"/>
              </a:rPr>
              <a:t>initial</a:t>
            </a:r>
            <a:r>
              <a:rPr dirty="0" sz="1000" spc="-3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10027"/>
                </a:solidFill>
                <a:latin typeface="Arial MT"/>
                <a:cs typeface="Arial MT"/>
              </a:rPr>
              <a:t>planning</a:t>
            </a:r>
            <a:r>
              <a:rPr dirty="0" sz="1000" spc="-4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10027"/>
                </a:solidFill>
                <a:latin typeface="Arial MT"/>
                <a:cs typeface="Arial MT"/>
              </a:rPr>
              <a:t>through</a:t>
            </a:r>
            <a:r>
              <a:rPr dirty="0" sz="1000" spc="-5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10027"/>
                </a:solidFill>
                <a:latin typeface="Arial MT"/>
                <a:cs typeface="Arial MT"/>
              </a:rPr>
              <a:t>installation</a:t>
            </a:r>
            <a:r>
              <a:rPr dirty="0" sz="1000" spc="-5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10027"/>
                </a:solidFill>
                <a:latin typeface="Arial MT"/>
                <a:cs typeface="Arial MT"/>
              </a:rPr>
              <a:t>with</a:t>
            </a:r>
            <a:r>
              <a:rPr dirty="0" sz="1000" spc="-2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10027"/>
                </a:solidFill>
                <a:latin typeface="Arial MT"/>
                <a:cs typeface="Arial MT"/>
              </a:rPr>
              <a:t>key</a:t>
            </a:r>
            <a:r>
              <a:rPr dirty="0" sz="1000" spc="-3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10027"/>
                </a:solidFill>
                <a:latin typeface="Arial MT"/>
                <a:cs typeface="Arial MT"/>
              </a:rPr>
              <a:t>activities</a:t>
            </a:r>
            <a:r>
              <a:rPr dirty="0" sz="1000" spc="-3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00" spc="-10">
                <a:solidFill>
                  <a:srgbClr val="010027"/>
                </a:solidFill>
                <a:latin typeface="Arial MT"/>
                <a:cs typeface="Arial MT"/>
              </a:rPr>
              <a:t>being </a:t>
            </a:r>
            <a:r>
              <a:rPr dirty="0" sz="1000">
                <a:solidFill>
                  <a:srgbClr val="010027"/>
                </a:solidFill>
                <a:latin typeface="Arial MT"/>
                <a:cs typeface="Arial MT"/>
              </a:rPr>
              <a:t>securing</a:t>
            </a:r>
            <a:r>
              <a:rPr dirty="0" sz="1000" spc="-4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10027"/>
                </a:solidFill>
                <a:latin typeface="Arial MT"/>
                <a:cs typeface="Arial MT"/>
              </a:rPr>
              <a:t>land</a:t>
            </a:r>
            <a:r>
              <a:rPr dirty="0" sz="1000" spc="-3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10027"/>
                </a:solidFill>
                <a:latin typeface="Arial MT"/>
                <a:cs typeface="Arial MT"/>
              </a:rPr>
              <a:t>and</a:t>
            </a:r>
            <a:r>
              <a:rPr dirty="0" sz="1000" spc="-3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10027"/>
                </a:solidFill>
                <a:latin typeface="Arial MT"/>
                <a:cs typeface="Arial MT"/>
              </a:rPr>
              <a:t>permitting,</a:t>
            </a:r>
            <a:r>
              <a:rPr dirty="0" sz="1000" spc="-3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10027"/>
                </a:solidFill>
                <a:latin typeface="Arial MT"/>
                <a:cs typeface="Arial MT"/>
              </a:rPr>
              <a:t>designing</a:t>
            </a:r>
            <a:r>
              <a:rPr dirty="0" sz="1000" spc="-4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10027"/>
                </a:solidFill>
                <a:latin typeface="Arial MT"/>
                <a:cs typeface="Arial MT"/>
              </a:rPr>
              <a:t>sites</a:t>
            </a:r>
            <a:r>
              <a:rPr dirty="0" sz="1000" spc="-2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10027"/>
                </a:solidFill>
                <a:latin typeface="Arial MT"/>
                <a:cs typeface="Arial MT"/>
              </a:rPr>
              <a:t>and</a:t>
            </a:r>
            <a:r>
              <a:rPr dirty="0" sz="1000" spc="-4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10027"/>
                </a:solidFill>
                <a:latin typeface="Arial MT"/>
                <a:cs typeface="Arial MT"/>
              </a:rPr>
              <a:t>project</a:t>
            </a:r>
            <a:r>
              <a:rPr dirty="0" sz="1000" spc="-3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10027"/>
                </a:solidFill>
                <a:latin typeface="Arial MT"/>
                <a:cs typeface="Arial MT"/>
              </a:rPr>
              <a:t>offtake</a:t>
            </a:r>
            <a:r>
              <a:rPr dirty="0" sz="1000" spc="-3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10027"/>
                </a:solidFill>
                <a:latin typeface="Arial MT"/>
                <a:cs typeface="Arial MT"/>
              </a:rPr>
              <a:t>agreements,</a:t>
            </a:r>
            <a:r>
              <a:rPr dirty="0" sz="1000" spc="-3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10027"/>
                </a:solidFill>
                <a:latin typeface="Arial MT"/>
                <a:cs typeface="Arial MT"/>
              </a:rPr>
              <a:t>and</a:t>
            </a:r>
            <a:r>
              <a:rPr dirty="0" sz="1000" spc="-4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00" spc="-10">
                <a:solidFill>
                  <a:srgbClr val="010027"/>
                </a:solidFill>
                <a:latin typeface="Arial MT"/>
                <a:cs typeface="Arial MT"/>
              </a:rPr>
              <a:t>ensuring </a:t>
            </a:r>
            <a:r>
              <a:rPr dirty="0" sz="1000">
                <a:solidFill>
                  <a:srgbClr val="010027"/>
                </a:solidFill>
                <a:latin typeface="Arial MT"/>
                <a:cs typeface="Arial MT"/>
              </a:rPr>
              <a:t>grid</a:t>
            </a:r>
            <a:r>
              <a:rPr dirty="0" sz="1000" spc="-2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00" spc="-10">
                <a:solidFill>
                  <a:srgbClr val="010027"/>
                </a:solidFill>
                <a:latin typeface="Arial MT"/>
                <a:cs typeface="Arial MT"/>
              </a:rPr>
              <a:t>connections</a:t>
            </a:r>
            <a:endParaRPr sz="1000">
              <a:latin typeface="Arial MT"/>
              <a:cs typeface="Arial MT"/>
            </a:endParaRPr>
          </a:p>
        </p:txBody>
      </p:sp>
      <p:grpSp>
        <p:nvGrpSpPr>
          <p:cNvPr id="73" name="object 73" descr=""/>
          <p:cNvGrpSpPr/>
          <p:nvPr/>
        </p:nvGrpSpPr>
        <p:grpSpPr>
          <a:xfrm>
            <a:off x="5741670" y="1540002"/>
            <a:ext cx="6051550" cy="2670810"/>
            <a:chOff x="5741670" y="1540002"/>
            <a:chExt cx="6051550" cy="2670810"/>
          </a:xfrm>
        </p:grpSpPr>
        <p:sp>
          <p:nvSpPr>
            <p:cNvPr id="74" name="object 74" descr=""/>
            <p:cNvSpPr/>
            <p:nvPr/>
          </p:nvSpPr>
          <p:spPr>
            <a:xfrm>
              <a:off x="5857494" y="3863340"/>
              <a:ext cx="361315" cy="347980"/>
            </a:xfrm>
            <a:custGeom>
              <a:avLst/>
              <a:gdLst/>
              <a:ahLst/>
              <a:cxnLst/>
              <a:rect l="l" t="t" r="r" b="b"/>
              <a:pathLst>
                <a:path w="361314" h="347979">
                  <a:moveTo>
                    <a:pt x="180593" y="0"/>
                  </a:moveTo>
                  <a:lnTo>
                    <a:pt x="132600" y="6201"/>
                  </a:lnTo>
                  <a:lnTo>
                    <a:pt x="89464" y="23706"/>
                  </a:lnTo>
                  <a:lnTo>
                    <a:pt x="52911" y="50863"/>
                  </a:lnTo>
                  <a:lnTo>
                    <a:pt x="24666" y="86021"/>
                  </a:lnTo>
                  <a:lnTo>
                    <a:pt x="6454" y="127529"/>
                  </a:lnTo>
                  <a:lnTo>
                    <a:pt x="0" y="173736"/>
                  </a:lnTo>
                  <a:lnTo>
                    <a:pt x="6454" y="219942"/>
                  </a:lnTo>
                  <a:lnTo>
                    <a:pt x="24666" y="261450"/>
                  </a:lnTo>
                  <a:lnTo>
                    <a:pt x="52911" y="296608"/>
                  </a:lnTo>
                  <a:lnTo>
                    <a:pt x="89464" y="323765"/>
                  </a:lnTo>
                  <a:lnTo>
                    <a:pt x="132600" y="341270"/>
                  </a:lnTo>
                  <a:lnTo>
                    <a:pt x="180593" y="347472"/>
                  </a:lnTo>
                  <a:lnTo>
                    <a:pt x="228587" y="341270"/>
                  </a:lnTo>
                  <a:lnTo>
                    <a:pt x="271723" y="323765"/>
                  </a:lnTo>
                  <a:lnTo>
                    <a:pt x="308276" y="296608"/>
                  </a:lnTo>
                  <a:lnTo>
                    <a:pt x="336521" y="261450"/>
                  </a:lnTo>
                  <a:lnTo>
                    <a:pt x="354733" y="219942"/>
                  </a:lnTo>
                  <a:lnTo>
                    <a:pt x="361188" y="173736"/>
                  </a:lnTo>
                  <a:lnTo>
                    <a:pt x="354733" y="127529"/>
                  </a:lnTo>
                  <a:lnTo>
                    <a:pt x="336521" y="86021"/>
                  </a:lnTo>
                  <a:lnTo>
                    <a:pt x="308276" y="50863"/>
                  </a:lnTo>
                  <a:lnTo>
                    <a:pt x="271723" y="23706"/>
                  </a:lnTo>
                  <a:lnTo>
                    <a:pt x="228587" y="6201"/>
                  </a:lnTo>
                  <a:lnTo>
                    <a:pt x="180593" y="0"/>
                  </a:lnTo>
                  <a:close/>
                </a:path>
              </a:pathLst>
            </a:custGeom>
            <a:solidFill>
              <a:srgbClr val="00AEA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5" name="object 75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931177" y="3943262"/>
              <a:ext cx="208879" cy="203799"/>
            </a:xfrm>
            <a:prstGeom prst="rect">
              <a:avLst/>
            </a:prstGeom>
          </p:spPr>
        </p:pic>
        <p:sp>
          <p:nvSpPr>
            <p:cNvPr id="76" name="object 76" descr=""/>
            <p:cNvSpPr/>
            <p:nvPr/>
          </p:nvSpPr>
          <p:spPr>
            <a:xfrm>
              <a:off x="5741670" y="1540002"/>
              <a:ext cx="6051550" cy="1975485"/>
            </a:xfrm>
            <a:custGeom>
              <a:avLst/>
              <a:gdLst/>
              <a:ahLst/>
              <a:cxnLst/>
              <a:rect l="l" t="t" r="r" b="b"/>
              <a:pathLst>
                <a:path w="6051550" h="1975485">
                  <a:moveTo>
                    <a:pt x="0" y="1975103"/>
                  </a:moveTo>
                  <a:lnTo>
                    <a:pt x="6051041" y="1975103"/>
                  </a:lnTo>
                  <a:lnTo>
                    <a:pt x="6051041" y="0"/>
                  </a:lnTo>
                  <a:lnTo>
                    <a:pt x="0" y="0"/>
                  </a:lnTo>
                  <a:lnTo>
                    <a:pt x="0" y="1975103"/>
                  </a:lnTo>
                  <a:close/>
                </a:path>
              </a:pathLst>
            </a:custGeom>
            <a:solidFill>
              <a:srgbClr val="009999">
                <a:alpha val="1803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7" name="object 77" descr=""/>
            <p:cNvSpPr/>
            <p:nvPr/>
          </p:nvSpPr>
          <p:spPr>
            <a:xfrm>
              <a:off x="5851398" y="1572768"/>
              <a:ext cx="361315" cy="346710"/>
            </a:xfrm>
            <a:custGeom>
              <a:avLst/>
              <a:gdLst/>
              <a:ahLst/>
              <a:cxnLst/>
              <a:rect l="l" t="t" r="r" b="b"/>
              <a:pathLst>
                <a:path w="361314" h="346710">
                  <a:moveTo>
                    <a:pt x="180593" y="0"/>
                  </a:moveTo>
                  <a:lnTo>
                    <a:pt x="132600" y="6191"/>
                  </a:lnTo>
                  <a:lnTo>
                    <a:pt x="89464" y="23664"/>
                  </a:lnTo>
                  <a:lnTo>
                    <a:pt x="52911" y="50768"/>
                  </a:lnTo>
                  <a:lnTo>
                    <a:pt x="24666" y="85852"/>
                  </a:lnTo>
                  <a:lnTo>
                    <a:pt x="6454" y="127264"/>
                  </a:lnTo>
                  <a:lnTo>
                    <a:pt x="0" y="173355"/>
                  </a:lnTo>
                  <a:lnTo>
                    <a:pt x="6454" y="219445"/>
                  </a:lnTo>
                  <a:lnTo>
                    <a:pt x="24666" y="260858"/>
                  </a:lnTo>
                  <a:lnTo>
                    <a:pt x="52911" y="295941"/>
                  </a:lnTo>
                  <a:lnTo>
                    <a:pt x="89464" y="323045"/>
                  </a:lnTo>
                  <a:lnTo>
                    <a:pt x="132600" y="340518"/>
                  </a:lnTo>
                  <a:lnTo>
                    <a:pt x="180593" y="346710"/>
                  </a:lnTo>
                  <a:lnTo>
                    <a:pt x="228587" y="340518"/>
                  </a:lnTo>
                  <a:lnTo>
                    <a:pt x="271723" y="323045"/>
                  </a:lnTo>
                  <a:lnTo>
                    <a:pt x="308276" y="295941"/>
                  </a:lnTo>
                  <a:lnTo>
                    <a:pt x="336521" y="260858"/>
                  </a:lnTo>
                  <a:lnTo>
                    <a:pt x="354733" y="219445"/>
                  </a:lnTo>
                  <a:lnTo>
                    <a:pt x="361188" y="173355"/>
                  </a:lnTo>
                  <a:lnTo>
                    <a:pt x="354733" y="127264"/>
                  </a:lnTo>
                  <a:lnTo>
                    <a:pt x="336521" y="85851"/>
                  </a:lnTo>
                  <a:lnTo>
                    <a:pt x="308276" y="50768"/>
                  </a:lnTo>
                  <a:lnTo>
                    <a:pt x="271723" y="23664"/>
                  </a:lnTo>
                  <a:lnTo>
                    <a:pt x="228587" y="6191"/>
                  </a:lnTo>
                  <a:lnTo>
                    <a:pt x="180593" y="0"/>
                  </a:lnTo>
                  <a:close/>
                </a:path>
              </a:pathLst>
            </a:custGeom>
            <a:solidFill>
              <a:srgbClr val="00AEA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8" name="object 78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940373" y="1639061"/>
              <a:ext cx="186567" cy="216825"/>
            </a:xfrm>
            <a:prstGeom prst="rect">
              <a:avLst/>
            </a:prstGeom>
          </p:spPr>
        </p:pic>
      </p:grpSp>
      <p:sp>
        <p:nvSpPr>
          <p:cNvPr id="79" name="object 79" descr=""/>
          <p:cNvSpPr txBox="1"/>
          <p:nvPr/>
        </p:nvSpPr>
        <p:spPr>
          <a:xfrm>
            <a:off x="6287261" y="1535684"/>
            <a:ext cx="5395595" cy="19691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50" b="1">
                <a:solidFill>
                  <a:srgbClr val="010027"/>
                </a:solidFill>
                <a:latin typeface="Arial"/>
                <a:cs typeface="Arial"/>
              </a:rPr>
              <a:t>Onshore</a:t>
            </a:r>
            <a:r>
              <a:rPr dirty="0" sz="1050" spc="-4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050" spc="-20" b="1">
                <a:solidFill>
                  <a:srgbClr val="010027"/>
                </a:solidFill>
                <a:latin typeface="Arial"/>
                <a:cs typeface="Arial"/>
              </a:rPr>
              <a:t>Wind</a:t>
            </a:r>
            <a:endParaRPr sz="1050">
              <a:latin typeface="Arial"/>
              <a:cs typeface="Arial"/>
            </a:endParaRPr>
          </a:p>
          <a:p>
            <a:pPr marL="127000" marR="116205" indent="-114300">
              <a:lnSpc>
                <a:spcPct val="100000"/>
              </a:lnSpc>
              <a:buClr>
                <a:srgbClr val="009999"/>
              </a:buClr>
              <a:buFont typeface="Wingdings"/>
              <a:buChar char=""/>
              <a:tabLst>
                <a:tab pos="127000" algn="l"/>
              </a:tabLst>
            </a:pPr>
            <a:r>
              <a:rPr dirty="0" sz="1000">
                <a:solidFill>
                  <a:srgbClr val="010027"/>
                </a:solidFill>
                <a:latin typeface="Arial MT"/>
                <a:cs typeface="Arial MT"/>
              </a:rPr>
              <a:t>With</a:t>
            </a:r>
            <a:r>
              <a:rPr dirty="0" sz="1000" spc="-2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10027"/>
                </a:solidFill>
                <a:latin typeface="Arial MT"/>
                <a:cs typeface="Arial MT"/>
              </a:rPr>
              <a:t>more</a:t>
            </a:r>
            <a:r>
              <a:rPr dirty="0" sz="1000" spc="-2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10027"/>
                </a:solidFill>
                <a:latin typeface="Arial MT"/>
                <a:cs typeface="Arial MT"/>
              </a:rPr>
              <a:t>than</a:t>
            </a:r>
            <a:r>
              <a:rPr dirty="0" sz="1000" spc="-3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10027"/>
                </a:solidFill>
                <a:latin typeface="Arial MT"/>
                <a:cs typeface="Arial MT"/>
              </a:rPr>
              <a:t>40</a:t>
            </a:r>
            <a:r>
              <a:rPr dirty="0" sz="1000" spc="-2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10027"/>
                </a:solidFill>
                <a:latin typeface="Arial MT"/>
                <a:cs typeface="Arial MT"/>
              </a:rPr>
              <a:t>years</a:t>
            </a:r>
            <a:r>
              <a:rPr dirty="0" sz="1000" spc="-2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10027"/>
                </a:solidFill>
                <a:latin typeface="Arial MT"/>
                <a:cs typeface="Arial MT"/>
              </a:rPr>
              <a:t>of</a:t>
            </a:r>
            <a:r>
              <a:rPr dirty="0" sz="1000" spc="-2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00" spc="-10">
                <a:solidFill>
                  <a:srgbClr val="010027"/>
                </a:solidFill>
                <a:latin typeface="Arial MT"/>
                <a:cs typeface="Arial MT"/>
              </a:rPr>
              <a:t>experience,</a:t>
            </a:r>
            <a:r>
              <a:rPr dirty="0" sz="1000" spc="-2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10027"/>
                </a:solidFill>
                <a:latin typeface="Arial MT"/>
                <a:cs typeface="Arial MT"/>
              </a:rPr>
              <a:t>Vestas</a:t>
            </a:r>
            <a:r>
              <a:rPr dirty="0" sz="1000" spc="-2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10027"/>
                </a:solidFill>
                <a:latin typeface="Arial MT"/>
                <a:cs typeface="Arial MT"/>
              </a:rPr>
              <a:t>is</a:t>
            </a:r>
            <a:r>
              <a:rPr dirty="0" sz="1000" spc="-1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10027"/>
                </a:solidFill>
                <a:latin typeface="Arial MT"/>
                <a:cs typeface="Arial MT"/>
              </a:rPr>
              <a:t>the</a:t>
            </a:r>
            <a:r>
              <a:rPr dirty="0" sz="1000" spc="-3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10027"/>
                </a:solidFill>
                <a:latin typeface="Arial MT"/>
                <a:cs typeface="Arial MT"/>
              </a:rPr>
              <a:t>global</a:t>
            </a:r>
            <a:r>
              <a:rPr dirty="0" sz="1000" spc="-1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10027"/>
                </a:solidFill>
                <a:latin typeface="Arial MT"/>
                <a:cs typeface="Arial MT"/>
              </a:rPr>
              <a:t>leader</a:t>
            </a:r>
            <a:r>
              <a:rPr dirty="0" sz="1000" spc="-2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10027"/>
                </a:solidFill>
                <a:latin typeface="Arial MT"/>
                <a:cs typeface="Arial MT"/>
              </a:rPr>
              <a:t>in</a:t>
            </a:r>
            <a:r>
              <a:rPr dirty="0" sz="1000" spc="-1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10027"/>
                </a:solidFill>
                <a:latin typeface="Arial MT"/>
                <a:cs typeface="Arial MT"/>
              </a:rPr>
              <a:t>onshore</a:t>
            </a:r>
            <a:r>
              <a:rPr dirty="0" sz="1000" spc="-3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10027"/>
                </a:solidFill>
                <a:latin typeface="Arial MT"/>
                <a:cs typeface="Arial MT"/>
              </a:rPr>
              <a:t>wind</a:t>
            </a:r>
            <a:r>
              <a:rPr dirty="0" sz="1000" spc="-2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10027"/>
                </a:solidFill>
                <a:latin typeface="Arial MT"/>
                <a:cs typeface="Arial MT"/>
              </a:rPr>
              <a:t>with</a:t>
            </a:r>
            <a:r>
              <a:rPr dirty="0" sz="1000" spc="-1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00" spc="-25">
                <a:solidFill>
                  <a:srgbClr val="010027"/>
                </a:solidFill>
                <a:latin typeface="Arial MT"/>
                <a:cs typeface="Arial MT"/>
              </a:rPr>
              <a:t>164 </a:t>
            </a:r>
            <a:r>
              <a:rPr dirty="0" sz="1000">
                <a:solidFill>
                  <a:srgbClr val="010027"/>
                </a:solidFill>
                <a:latin typeface="Arial MT"/>
                <a:cs typeface="Arial MT"/>
              </a:rPr>
              <a:t>GW</a:t>
            </a:r>
            <a:r>
              <a:rPr dirty="0" sz="1000" spc="-1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10027"/>
                </a:solidFill>
                <a:latin typeface="Arial MT"/>
                <a:cs typeface="Arial MT"/>
              </a:rPr>
              <a:t>of</a:t>
            </a:r>
            <a:r>
              <a:rPr dirty="0" sz="1000" spc="-1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10027"/>
                </a:solidFill>
                <a:latin typeface="Arial MT"/>
                <a:cs typeface="Arial MT"/>
              </a:rPr>
              <a:t>installed</a:t>
            </a:r>
            <a:r>
              <a:rPr dirty="0" sz="1000" spc="-3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10027"/>
                </a:solidFill>
                <a:latin typeface="Arial MT"/>
                <a:cs typeface="Arial MT"/>
              </a:rPr>
              <a:t>capacity</a:t>
            </a:r>
            <a:r>
              <a:rPr dirty="0" sz="1000" spc="-3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10027"/>
                </a:solidFill>
                <a:latin typeface="Arial MT"/>
                <a:cs typeface="Arial MT"/>
              </a:rPr>
              <a:t>and</a:t>
            </a:r>
            <a:r>
              <a:rPr dirty="0" sz="1000" spc="-2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10027"/>
                </a:solidFill>
                <a:latin typeface="Arial MT"/>
                <a:cs typeface="Arial MT"/>
              </a:rPr>
              <a:t>a</a:t>
            </a:r>
            <a:r>
              <a:rPr dirty="0" sz="1000" spc="-2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10027"/>
                </a:solidFill>
                <a:latin typeface="Arial MT"/>
                <a:cs typeface="Arial MT"/>
              </a:rPr>
              <a:t>suite</a:t>
            </a:r>
            <a:r>
              <a:rPr dirty="0" sz="1000" spc="-2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10027"/>
                </a:solidFill>
                <a:latin typeface="Arial MT"/>
                <a:cs typeface="Arial MT"/>
              </a:rPr>
              <a:t>of</a:t>
            </a:r>
            <a:r>
              <a:rPr dirty="0" sz="1000" spc="-1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10027"/>
                </a:solidFill>
                <a:latin typeface="Arial MT"/>
                <a:cs typeface="Arial MT"/>
              </a:rPr>
              <a:t>unique</a:t>
            </a:r>
            <a:r>
              <a:rPr dirty="0" sz="1000" spc="-4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00" spc="-10">
                <a:solidFill>
                  <a:srgbClr val="010027"/>
                </a:solidFill>
                <a:latin typeface="Arial MT"/>
                <a:cs typeface="Arial MT"/>
              </a:rPr>
              <a:t>products</a:t>
            </a:r>
            <a:endParaRPr sz="10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 sz="1050" b="1">
                <a:solidFill>
                  <a:srgbClr val="010027"/>
                </a:solidFill>
                <a:latin typeface="Arial"/>
                <a:cs typeface="Arial"/>
              </a:rPr>
              <a:t>Offshore</a:t>
            </a:r>
            <a:r>
              <a:rPr dirty="0" sz="1050" spc="-6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050" spc="-20" b="1">
                <a:solidFill>
                  <a:srgbClr val="010027"/>
                </a:solidFill>
                <a:latin typeface="Arial"/>
                <a:cs typeface="Arial"/>
              </a:rPr>
              <a:t>Wind</a:t>
            </a:r>
            <a:endParaRPr sz="1050">
              <a:latin typeface="Arial"/>
              <a:cs typeface="Arial"/>
            </a:endParaRPr>
          </a:p>
          <a:p>
            <a:pPr marL="127000" marR="5080" indent="-114300">
              <a:lnSpc>
                <a:spcPct val="100000"/>
              </a:lnSpc>
              <a:spcBef>
                <a:spcPts val="5"/>
              </a:spcBef>
              <a:buClr>
                <a:srgbClr val="009999"/>
              </a:buClr>
              <a:buFont typeface="Wingdings"/>
              <a:buChar char=""/>
              <a:tabLst>
                <a:tab pos="127000" algn="l"/>
              </a:tabLst>
            </a:pPr>
            <a:r>
              <a:rPr dirty="0" sz="1000">
                <a:solidFill>
                  <a:srgbClr val="010027"/>
                </a:solidFill>
                <a:latin typeface="Arial MT"/>
                <a:cs typeface="Arial MT"/>
              </a:rPr>
              <a:t>With</a:t>
            </a:r>
            <a:r>
              <a:rPr dirty="0" sz="1000" spc="-1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10027"/>
                </a:solidFill>
                <a:latin typeface="Arial MT"/>
                <a:cs typeface="Arial MT"/>
              </a:rPr>
              <a:t>25+</a:t>
            </a:r>
            <a:r>
              <a:rPr dirty="0" sz="1000" spc="-2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10027"/>
                </a:solidFill>
                <a:latin typeface="Arial MT"/>
                <a:cs typeface="Arial MT"/>
              </a:rPr>
              <a:t>years</a:t>
            </a:r>
            <a:r>
              <a:rPr dirty="0" sz="1000" spc="-2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10027"/>
                </a:solidFill>
                <a:latin typeface="Arial MT"/>
                <a:cs typeface="Arial MT"/>
              </a:rPr>
              <a:t>of</a:t>
            </a:r>
            <a:r>
              <a:rPr dirty="0" sz="1000" spc="-1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10027"/>
                </a:solidFill>
                <a:latin typeface="Arial MT"/>
                <a:cs typeface="Arial MT"/>
              </a:rPr>
              <a:t>experience,</a:t>
            </a:r>
            <a:r>
              <a:rPr dirty="0" sz="1000" spc="-2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10027"/>
                </a:solidFill>
                <a:latin typeface="Arial MT"/>
                <a:cs typeface="Arial MT"/>
              </a:rPr>
              <a:t>and</a:t>
            </a:r>
            <a:r>
              <a:rPr dirty="0" sz="1000" spc="-2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00" spc="-10">
                <a:solidFill>
                  <a:srgbClr val="010027"/>
                </a:solidFill>
                <a:latin typeface="Arial MT"/>
                <a:cs typeface="Arial MT"/>
              </a:rPr>
              <a:t>re-</a:t>
            </a:r>
            <a:r>
              <a:rPr dirty="0" sz="1000">
                <a:solidFill>
                  <a:srgbClr val="010027"/>
                </a:solidFill>
                <a:latin typeface="Arial MT"/>
                <a:cs typeface="Arial MT"/>
              </a:rPr>
              <a:t>entry</a:t>
            </a:r>
            <a:r>
              <a:rPr dirty="0" sz="1000" spc="-2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10027"/>
                </a:solidFill>
                <a:latin typeface="Arial MT"/>
                <a:cs typeface="Arial MT"/>
              </a:rPr>
              <a:t>into</a:t>
            </a:r>
            <a:r>
              <a:rPr dirty="0" sz="1000" spc="-2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10027"/>
                </a:solidFill>
                <a:latin typeface="Arial MT"/>
                <a:cs typeface="Arial MT"/>
              </a:rPr>
              <a:t>the</a:t>
            </a:r>
            <a:r>
              <a:rPr dirty="0" sz="1000" spc="-2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10027"/>
                </a:solidFill>
                <a:latin typeface="Arial MT"/>
                <a:cs typeface="Arial MT"/>
              </a:rPr>
              <a:t>market</a:t>
            </a:r>
            <a:r>
              <a:rPr dirty="0" sz="1000" spc="-2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10027"/>
                </a:solidFill>
                <a:latin typeface="Arial MT"/>
                <a:cs typeface="Arial MT"/>
              </a:rPr>
              <a:t>in</a:t>
            </a:r>
            <a:r>
              <a:rPr dirty="0" sz="1000" spc="-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00" spc="-10">
                <a:solidFill>
                  <a:srgbClr val="010027"/>
                </a:solidFill>
                <a:latin typeface="Arial MT"/>
                <a:cs typeface="Arial MT"/>
              </a:rPr>
              <a:t>2020,Vestas’</a:t>
            </a:r>
            <a:r>
              <a:rPr dirty="0" sz="1000" spc="-2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10027"/>
                </a:solidFill>
                <a:latin typeface="Arial MT"/>
                <a:cs typeface="Arial MT"/>
              </a:rPr>
              <a:t>turbines</a:t>
            </a:r>
            <a:r>
              <a:rPr dirty="0" sz="1000" spc="-2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00" spc="-25">
                <a:solidFill>
                  <a:srgbClr val="010027"/>
                </a:solidFill>
                <a:latin typeface="Arial MT"/>
                <a:cs typeface="Arial MT"/>
              </a:rPr>
              <a:t>are </a:t>
            </a:r>
            <a:r>
              <a:rPr dirty="0" sz="1000">
                <a:solidFill>
                  <a:srgbClr val="010027"/>
                </a:solidFill>
                <a:latin typeface="Arial MT"/>
                <a:cs typeface="Arial MT"/>
              </a:rPr>
              <a:t>designed</a:t>
            </a:r>
            <a:r>
              <a:rPr dirty="0" sz="1000" spc="-3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10027"/>
                </a:solidFill>
                <a:latin typeface="Arial MT"/>
                <a:cs typeface="Arial MT"/>
              </a:rPr>
              <a:t>to</a:t>
            </a:r>
            <a:r>
              <a:rPr dirty="0" sz="1000" spc="-2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10027"/>
                </a:solidFill>
                <a:latin typeface="Arial MT"/>
                <a:cs typeface="Arial MT"/>
              </a:rPr>
              <a:t>delivery</a:t>
            </a:r>
            <a:r>
              <a:rPr dirty="0" sz="1000" spc="-1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00" spc="-10">
                <a:solidFill>
                  <a:srgbClr val="010027"/>
                </a:solidFill>
                <a:latin typeface="Arial MT"/>
                <a:cs typeface="Arial MT"/>
              </a:rPr>
              <a:t>exceptional</a:t>
            </a:r>
            <a:r>
              <a:rPr dirty="0" sz="1000" spc="-2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10027"/>
                </a:solidFill>
                <a:latin typeface="Arial MT"/>
                <a:cs typeface="Arial MT"/>
              </a:rPr>
              <a:t>performance</a:t>
            </a:r>
            <a:r>
              <a:rPr dirty="0" sz="1000" spc="-3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10027"/>
                </a:solidFill>
                <a:latin typeface="Arial MT"/>
                <a:cs typeface="Arial MT"/>
              </a:rPr>
              <a:t>in</a:t>
            </a:r>
            <a:r>
              <a:rPr dirty="0" sz="1000" spc="-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10027"/>
                </a:solidFill>
                <a:latin typeface="Arial MT"/>
                <a:cs typeface="Arial MT"/>
              </a:rPr>
              <a:t>all </a:t>
            </a:r>
            <a:r>
              <a:rPr dirty="0" sz="1000" spc="-10">
                <a:solidFill>
                  <a:srgbClr val="010027"/>
                </a:solidFill>
                <a:latin typeface="Arial MT"/>
                <a:cs typeface="Arial MT"/>
              </a:rPr>
              <a:t>conditions</a:t>
            </a:r>
            <a:r>
              <a:rPr dirty="0" sz="1000" spc="-2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10027"/>
                </a:solidFill>
                <a:latin typeface="Arial MT"/>
                <a:cs typeface="Arial MT"/>
              </a:rPr>
              <a:t>across</a:t>
            </a:r>
            <a:r>
              <a:rPr dirty="0" sz="1000" spc="-2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10027"/>
                </a:solidFill>
                <a:latin typeface="Arial MT"/>
                <a:cs typeface="Arial MT"/>
              </a:rPr>
              <a:t>the</a:t>
            </a:r>
            <a:r>
              <a:rPr dirty="0" sz="1000" spc="-2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10027"/>
                </a:solidFill>
                <a:latin typeface="Arial MT"/>
                <a:cs typeface="Arial MT"/>
              </a:rPr>
              <a:t>globe</a:t>
            </a:r>
            <a:r>
              <a:rPr dirty="0" sz="1000" spc="-3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10027"/>
                </a:solidFill>
                <a:latin typeface="Arial MT"/>
                <a:cs typeface="Arial MT"/>
              </a:rPr>
              <a:t>leading</a:t>
            </a:r>
            <a:r>
              <a:rPr dirty="0" sz="1000" spc="-2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10027"/>
                </a:solidFill>
                <a:latin typeface="Arial MT"/>
                <a:cs typeface="Arial MT"/>
              </a:rPr>
              <a:t>in</a:t>
            </a:r>
            <a:r>
              <a:rPr dirty="0" sz="1000" spc="-1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00" spc="-20">
                <a:solidFill>
                  <a:srgbClr val="010027"/>
                </a:solidFill>
                <a:latin typeface="Arial MT"/>
                <a:cs typeface="Arial MT"/>
              </a:rPr>
              <a:t>both </a:t>
            </a:r>
            <a:r>
              <a:rPr dirty="0" sz="1000" spc="-10">
                <a:solidFill>
                  <a:srgbClr val="010027"/>
                </a:solidFill>
                <a:latin typeface="Arial MT"/>
                <a:cs typeface="Arial MT"/>
              </a:rPr>
              <a:t>fixed-</a:t>
            </a:r>
            <a:r>
              <a:rPr dirty="0" sz="1000">
                <a:solidFill>
                  <a:srgbClr val="010027"/>
                </a:solidFill>
                <a:latin typeface="Arial MT"/>
                <a:cs typeface="Arial MT"/>
              </a:rPr>
              <a:t>bottom</a:t>
            </a:r>
            <a:r>
              <a:rPr dirty="0" sz="1000" spc="-2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10027"/>
                </a:solidFill>
                <a:latin typeface="Arial MT"/>
                <a:cs typeface="Arial MT"/>
              </a:rPr>
              <a:t>and</a:t>
            </a:r>
            <a:r>
              <a:rPr dirty="0" sz="1000" spc="-2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10027"/>
                </a:solidFill>
                <a:latin typeface="Arial MT"/>
                <a:cs typeface="Arial MT"/>
              </a:rPr>
              <a:t>floating</a:t>
            </a:r>
            <a:r>
              <a:rPr dirty="0" sz="1000" spc="-3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10027"/>
                </a:solidFill>
                <a:latin typeface="Arial MT"/>
                <a:cs typeface="Arial MT"/>
              </a:rPr>
              <a:t>offshore</a:t>
            </a:r>
            <a:r>
              <a:rPr dirty="0" sz="1000" spc="-20">
                <a:solidFill>
                  <a:srgbClr val="010027"/>
                </a:solidFill>
                <a:latin typeface="Arial MT"/>
                <a:cs typeface="Arial MT"/>
              </a:rPr>
              <a:t> wind</a:t>
            </a:r>
            <a:endParaRPr sz="1000">
              <a:latin typeface="Arial MT"/>
              <a:cs typeface="Arial MT"/>
            </a:endParaRPr>
          </a:p>
          <a:p>
            <a:pPr marL="126364" indent="-113664">
              <a:lnSpc>
                <a:spcPts val="1260"/>
              </a:lnSpc>
              <a:buClr>
                <a:srgbClr val="009999"/>
              </a:buClr>
              <a:buFont typeface="Wingdings"/>
              <a:buChar char=""/>
              <a:tabLst>
                <a:tab pos="126364" algn="l"/>
              </a:tabLst>
            </a:pPr>
            <a:r>
              <a:rPr dirty="0" sz="1000">
                <a:solidFill>
                  <a:srgbClr val="010027"/>
                </a:solidFill>
                <a:latin typeface="Arial MT"/>
                <a:cs typeface="Arial MT"/>
              </a:rPr>
              <a:t>Track</a:t>
            </a:r>
            <a:r>
              <a:rPr dirty="0" sz="1000" spc="-2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10027"/>
                </a:solidFill>
                <a:latin typeface="Arial MT"/>
                <a:cs typeface="Arial MT"/>
              </a:rPr>
              <a:t>record</a:t>
            </a:r>
            <a:r>
              <a:rPr dirty="0" sz="1000" spc="-3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10027"/>
                </a:solidFill>
                <a:latin typeface="Arial MT"/>
                <a:cs typeface="Arial MT"/>
              </a:rPr>
              <a:t>of</a:t>
            </a:r>
            <a:r>
              <a:rPr dirty="0" sz="1000" spc="-1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10027"/>
                </a:solidFill>
                <a:latin typeface="Arial MT"/>
                <a:cs typeface="Arial MT"/>
              </a:rPr>
              <a:t>+8</a:t>
            </a:r>
            <a:r>
              <a:rPr dirty="0" sz="1000" spc="-2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10027"/>
                </a:solidFill>
                <a:latin typeface="Arial MT"/>
                <a:cs typeface="Arial MT"/>
              </a:rPr>
              <a:t>GW</a:t>
            </a:r>
            <a:r>
              <a:rPr dirty="0" sz="1000" spc="-1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10027"/>
                </a:solidFill>
                <a:latin typeface="Arial MT"/>
                <a:cs typeface="Arial MT"/>
              </a:rPr>
              <a:t>and</a:t>
            </a:r>
            <a:r>
              <a:rPr dirty="0" sz="1000" spc="-3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10027"/>
                </a:solidFill>
                <a:latin typeface="Arial MT"/>
                <a:cs typeface="Arial MT"/>
              </a:rPr>
              <a:t>+1,500</a:t>
            </a:r>
            <a:r>
              <a:rPr dirty="0" sz="1000" spc="-4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10027"/>
                </a:solidFill>
                <a:latin typeface="Arial MT"/>
                <a:cs typeface="Arial MT"/>
              </a:rPr>
              <a:t>turbines</a:t>
            </a:r>
            <a:r>
              <a:rPr dirty="0" sz="1000" spc="-3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10027"/>
                </a:solidFill>
                <a:latin typeface="Arial MT"/>
                <a:cs typeface="Arial MT"/>
              </a:rPr>
              <a:t>for</a:t>
            </a:r>
            <a:r>
              <a:rPr dirty="0" sz="1000" spc="-2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10027"/>
                </a:solidFill>
                <a:latin typeface="Arial MT"/>
                <a:cs typeface="Arial MT"/>
              </a:rPr>
              <a:t>46</a:t>
            </a:r>
            <a:r>
              <a:rPr dirty="0" sz="1000" spc="-2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10027"/>
                </a:solidFill>
                <a:latin typeface="Arial MT"/>
                <a:cs typeface="Arial MT"/>
              </a:rPr>
              <a:t>projects</a:t>
            </a:r>
            <a:r>
              <a:rPr dirty="0" sz="1000" spc="-2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10027"/>
                </a:solidFill>
                <a:latin typeface="Arial MT"/>
                <a:cs typeface="Arial MT"/>
              </a:rPr>
              <a:t>covering</a:t>
            </a:r>
            <a:r>
              <a:rPr dirty="0" sz="1000" spc="-3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10027"/>
                </a:solidFill>
                <a:latin typeface="Arial MT"/>
                <a:cs typeface="Arial MT"/>
              </a:rPr>
              <a:t>markets</a:t>
            </a:r>
            <a:r>
              <a:rPr dirty="0" sz="1000" spc="-3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10027"/>
                </a:solidFill>
                <a:latin typeface="Arial MT"/>
                <a:cs typeface="Arial MT"/>
              </a:rPr>
              <a:t>across</a:t>
            </a:r>
            <a:r>
              <a:rPr dirty="0" sz="1000" spc="-3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00" spc="-10">
                <a:solidFill>
                  <a:srgbClr val="010027"/>
                </a:solidFill>
                <a:latin typeface="Arial MT"/>
                <a:cs typeface="Arial MT"/>
              </a:rPr>
              <a:t>Europ</a:t>
            </a:r>
            <a:r>
              <a:rPr dirty="0" sz="1050" spc="-10">
                <a:solidFill>
                  <a:srgbClr val="010027"/>
                </a:solidFill>
                <a:latin typeface="Arial MT"/>
                <a:cs typeface="Arial MT"/>
              </a:rPr>
              <a:t>e</a:t>
            </a:r>
            <a:endParaRPr sz="10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434"/>
              </a:spcBef>
            </a:pPr>
            <a:r>
              <a:rPr dirty="0" sz="1050" spc="-10" b="1">
                <a:solidFill>
                  <a:srgbClr val="010027"/>
                </a:solidFill>
                <a:latin typeface="Arial"/>
                <a:cs typeface="Arial"/>
              </a:rPr>
              <a:t>Service</a:t>
            </a:r>
            <a:endParaRPr sz="1050">
              <a:latin typeface="Arial"/>
              <a:cs typeface="Arial"/>
            </a:endParaRPr>
          </a:p>
          <a:p>
            <a:pPr marL="127000" marR="60960" indent="-114300">
              <a:lnSpc>
                <a:spcPct val="100000"/>
              </a:lnSpc>
              <a:spcBef>
                <a:spcPts val="5"/>
              </a:spcBef>
              <a:buClr>
                <a:srgbClr val="009999"/>
              </a:buClr>
              <a:buFont typeface="Wingdings"/>
              <a:buChar char=""/>
              <a:tabLst>
                <a:tab pos="127000" algn="l"/>
              </a:tabLst>
            </a:pPr>
            <a:r>
              <a:rPr dirty="0" sz="1000">
                <a:solidFill>
                  <a:srgbClr val="010027"/>
                </a:solidFill>
                <a:latin typeface="Arial MT"/>
                <a:cs typeface="Arial MT"/>
              </a:rPr>
              <a:t>Provides</a:t>
            </a:r>
            <a:r>
              <a:rPr dirty="0" sz="1000" spc="-3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10027"/>
                </a:solidFill>
                <a:latin typeface="Arial MT"/>
                <a:cs typeface="Arial MT"/>
              </a:rPr>
              <a:t>onshore</a:t>
            </a:r>
            <a:r>
              <a:rPr dirty="0" sz="1000" spc="-4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10027"/>
                </a:solidFill>
                <a:latin typeface="Arial MT"/>
                <a:cs typeface="Arial MT"/>
              </a:rPr>
              <a:t>and</a:t>
            </a:r>
            <a:r>
              <a:rPr dirty="0" sz="1000" spc="-3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10027"/>
                </a:solidFill>
                <a:latin typeface="Arial MT"/>
                <a:cs typeface="Arial MT"/>
              </a:rPr>
              <a:t>offshore</a:t>
            </a:r>
            <a:r>
              <a:rPr dirty="0" sz="1000" spc="-3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10027"/>
                </a:solidFill>
                <a:latin typeface="Arial MT"/>
                <a:cs typeface="Arial MT"/>
              </a:rPr>
              <a:t>service</a:t>
            </a:r>
            <a:r>
              <a:rPr dirty="0" sz="1000" spc="-3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10027"/>
                </a:solidFill>
                <a:latin typeface="Arial MT"/>
                <a:cs typeface="Arial MT"/>
              </a:rPr>
              <a:t>solutions</a:t>
            </a:r>
            <a:r>
              <a:rPr dirty="0" sz="1000" spc="-3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10027"/>
                </a:solidFill>
                <a:latin typeface="Arial MT"/>
                <a:cs typeface="Arial MT"/>
              </a:rPr>
              <a:t>for</a:t>
            </a:r>
            <a:r>
              <a:rPr dirty="0" sz="1000" spc="-1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10027"/>
                </a:solidFill>
                <a:latin typeface="Arial MT"/>
                <a:cs typeface="Arial MT"/>
              </a:rPr>
              <a:t>both</a:t>
            </a:r>
            <a:r>
              <a:rPr dirty="0" sz="1000" spc="-4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10027"/>
                </a:solidFill>
                <a:latin typeface="Arial MT"/>
                <a:cs typeface="Arial MT"/>
              </a:rPr>
              <a:t>Vestas</a:t>
            </a:r>
            <a:r>
              <a:rPr dirty="0" sz="1000" spc="-3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10027"/>
                </a:solidFill>
                <a:latin typeface="Arial MT"/>
                <a:cs typeface="Arial MT"/>
              </a:rPr>
              <a:t>and</a:t>
            </a:r>
            <a:r>
              <a:rPr dirty="0" sz="1000" spc="-3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00" spc="-10">
                <a:solidFill>
                  <a:srgbClr val="010027"/>
                </a:solidFill>
                <a:latin typeface="Arial MT"/>
                <a:cs typeface="Arial MT"/>
              </a:rPr>
              <a:t>non-</a:t>
            </a:r>
            <a:r>
              <a:rPr dirty="0" sz="1000">
                <a:solidFill>
                  <a:srgbClr val="010027"/>
                </a:solidFill>
                <a:latin typeface="Arial MT"/>
                <a:cs typeface="Arial MT"/>
              </a:rPr>
              <a:t>Vestas</a:t>
            </a:r>
            <a:r>
              <a:rPr dirty="0" sz="1000" spc="-3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00" spc="-10">
                <a:solidFill>
                  <a:srgbClr val="010027"/>
                </a:solidFill>
                <a:latin typeface="Arial MT"/>
                <a:cs typeface="Arial MT"/>
              </a:rPr>
              <a:t>turbines </a:t>
            </a:r>
            <a:r>
              <a:rPr dirty="0" sz="1000">
                <a:solidFill>
                  <a:srgbClr val="010027"/>
                </a:solidFill>
                <a:latin typeface="Arial MT"/>
                <a:cs typeface="Arial MT"/>
              </a:rPr>
              <a:t>globally</a:t>
            </a:r>
            <a:r>
              <a:rPr dirty="0" sz="1000" spc="-2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10027"/>
                </a:solidFill>
                <a:latin typeface="Arial MT"/>
                <a:cs typeface="Arial MT"/>
              </a:rPr>
              <a:t>and</a:t>
            </a:r>
            <a:r>
              <a:rPr dirty="0" sz="1000" spc="-3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10027"/>
                </a:solidFill>
                <a:latin typeface="Arial MT"/>
                <a:cs typeface="Arial MT"/>
              </a:rPr>
              <a:t>services</a:t>
            </a:r>
            <a:r>
              <a:rPr dirty="0" sz="1000" spc="-2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10027"/>
                </a:solidFill>
                <a:latin typeface="Arial MT"/>
                <a:cs typeface="Arial MT"/>
              </a:rPr>
              <a:t>a</a:t>
            </a:r>
            <a:r>
              <a:rPr dirty="0" sz="1000" spc="-1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10027"/>
                </a:solidFill>
                <a:latin typeface="Arial MT"/>
                <a:cs typeface="Arial MT"/>
              </a:rPr>
              <a:t>portfolio</a:t>
            </a:r>
            <a:r>
              <a:rPr dirty="0" sz="1000" spc="-3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10027"/>
                </a:solidFill>
                <a:latin typeface="Arial MT"/>
                <a:cs typeface="Arial MT"/>
              </a:rPr>
              <a:t>of</a:t>
            </a:r>
            <a:r>
              <a:rPr dirty="0" sz="1000" spc="-1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10027"/>
                </a:solidFill>
                <a:latin typeface="Arial MT"/>
                <a:cs typeface="Arial MT"/>
              </a:rPr>
              <a:t>more</a:t>
            </a:r>
            <a:r>
              <a:rPr dirty="0" sz="1000" spc="-1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10027"/>
                </a:solidFill>
                <a:latin typeface="Arial MT"/>
                <a:cs typeface="Arial MT"/>
              </a:rPr>
              <a:t>than</a:t>
            </a:r>
            <a:r>
              <a:rPr dirty="0" sz="1000" spc="-4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10027"/>
                </a:solidFill>
                <a:latin typeface="Arial MT"/>
                <a:cs typeface="Arial MT"/>
              </a:rPr>
              <a:t>140</a:t>
            </a:r>
            <a:r>
              <a:rPr dirty="0" sz="1000" spc="-2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10027"/>
                </a:solidFill>
                <a:latin typeface="Arial MT"/>
                <a:cs typeface="Arial MT"/>
              </a:rPr>
              <a:t>GW,</a:t>
            </a:r>
            <a:r>
              <a:rPr dirty="0" sz="1000" spc="-2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10027"/>
                </a:solidFill>
                <a:latin typeface="Arial MT"/>
                <a:cs typeface="Arial MT"/>
              </a:rPr>
              <a:t>the</a:t>
            </a:r>
            <a:r>
              <a:rPr dirty="0" sz="1000" spc="-2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10027"/>
                </a:solidFill>
                <a:latin typeface="Arial MT"/>
                <a:cs typeface="Arial MT"/>
              </a:rPr>
              <a:t>largest</a:t>
            </a:r>
            <a:r>
              <a:rPr dirty="0" sz="1000" spc="-3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10027"/>
                </a:solidFill>
                <a:latin typeface="Arial MT"/>
                <a:cs typeface="Arial MT"/>
              </a:rPr>
              <a:t>fleet</a:t>
            </a:r>
            <a:r>
              <a:rPr dirty="0" sz="1000" spc="-2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10027"/>
                </a:solidFill>
                <a:latin typeface="Arial MT"/>
                <a:cs typeface="Arial MT"/>
              </a:rPr>
              <a:t>of</a:t>
            </a:r>
            <a:r>
              <a:rPr dirty="0" sz="1000" spc="-1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10027"/>
                </a:solidFill>
                <a:latin typeface="Arial MT"/>
                <a:cs typeface="Arial MT"/>
              </a:rPr>
              <a:t>wind</a:t>
            </a:r>
            <a:r>
              <a:rPr dirty="0" sz="1000" spc="-2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10027"/>
                </a:solidFill>
                <a:latin typeface="Arial MT"/>
                <a:cs typeface="Arial MT"/>
              </a:rPr>
              <a:t>turbines</a:t>
            </a:r>
            <a:r>
              <a:rPr dirty="0" sz="1000" spc="-3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10027"/>
                </a:solidFill>
                <a:latin typeface="Arial MT"/>
                <a:cs typeface="Arial MT"/>
              </a:rPr>
              <a:t>in</a:t>
            </a:r>
            <a:r>
              <a:rPr dirty="0" sz="1000" spc="-1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00" spc="-25">
                <a:solidFill>
                  <a:srgbClr val="010027"/>
                </a:solidFill>
                <a:latin typeface="Arial MT"/>
                <a:cs typeface="Arial MT"/>
              </a:rPr>
              <a:t>the </a:t>
            </a:r>
            <a:r>
              <a:rPr dirty="0" sz="1000">
                <a:solidFill>
                  <a:srgbClr val="010027"/>
                </a:solidFill>
                <a:latin typeface="Arial MT"/>
                <a:cs typeface="Arial MT"/>
              </a:rPr>
              <a:t>world,</a:t>
            </a:r>
            <a:r>
              <a:rPr dirty="0" sz="1000" spc="-2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10027"/>
                </a:solidFill>
                <a:latin typeface="Arial MT"/>
                <a:cs typeface="Arial MT"/>
              </a:rPr>
              <a:t>55,00</a:t>
            </a:r>
            <a:r>
              <a:rPr dirty="0" sz="1000" spc="-3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10027"/>
                </a:solidFill>
                <a:latin typeface="Arial MT"/>
                <a:cs typeface="Arial MT"/>
              </a:rPr>
              <a:t>turbines,</a:t>
            </a:r>
            <a:r>
              <a:rPr dirty="0" sz="1000" spc="-3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10027"/>
                </a:solidFill>
                <a:latin typeface="Arial MT"/>
                <a:cs typeface="Arial MT"/>
              </a:rPr>
              <a:t>across</a:t>
            </a:r>
            <a:r>
              <a:rPr dirty="0" sz="1000" spc="-3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10027"/>
                </a:solidFill>
                <a:latin typeface="Arial MT"/>
                <a:cs typeface="Arial MT"/>
              </a:rPr>
              <a:t>74</a:t>
            </a:r>
            <a:r>
              <a:rPr dirty="0" sz="1000" spc="-2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10027"/>
                </a:solidFill>
                <a:latin typeface="Arial MT"/>
                <a:cs typeface="Arial MT"/>
              </a:rPr>
              <a:t>countries</a:t>
            </a:r>
            <a:r>
              <a:rPr dirty="0" sz="1000" spc="-3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10027"/>
                </a:solidFill>
                <a:latin typeface="Arial MT"/>
                <a:cs typeface="Arial MT"/>
              </a:rPr>
              <a:t>by</a:t>
            </a:r>
            <a:r>
              <a:rPr dirty="0" sz="1000" spc="-2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10027"/>
                </a:solidFill>
                <a:latin typeface="Arial MT"/>
                <a:cs typeface="Arial MT"/>
              </a:rPr>
              <a:t>10,000</a:t>
            </a:r>
            <a:r>
              <a:rPr dirty="0" sz="1000" spc="-4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10027"/>
                </a:solidFill>
                <a:latin typeface="Arial MT"/>
                <a:cs typeface="Arial MT"/>
              </a:rPr>
              <a:t>dedicated</a:t>
            </a:r>
            <a:r>
              <a:rPr dirty="0" sz="1000" spc="-3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00" spc="-10">
                <a:solidFill>
                  <a:srgbClr val="010027"/>
                </a:solidFill>
                <a:latin typeface="Arial MT"/>
                <a:cs typeface="Arial MT"/>
              </a:rPr>
              <a:t>technicians</a:t>
            </a:r>
            <a:endParaRPr sz="1000">
              <a:latin typeface="Arial MT"/>
              <a:cs typeface="Arial MT"/>
            </a:endParaRPr>
          </a:p>
        </p:txBody>
      </p:sp>
      <p:grpSp>
        <p:nvGrpSpPr>
          <p:cNvPr id="80" name="object 80" descr=""/>
          <p:cNvGrpSpPr/>
          <p:nvPr/>
        </p:nvGrpSpPr>
        <p:grpSpPr>
          <a:xfrm>
            <a:off x="5741670" y="1231391"/>
            <a:ext cx="6051550" cy="2103120"/>
            <a:chOff x="5741670" y="1231391"/>
            <a:chExt cx="6051550" cy="2103120"/>
          </a:xfrm>
        </p:grpSpPr>
        <p:pic>
          <p:nvPicPr>
            <p:cNvPr id="81" name="object 81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849874" y="2209038"/>
              <a:ext cx="361188" cy="347472"/>
            </a:xfrm>
            <a:prstGeom prst="rect">
              <a:avLst/>
            </a:prstGeom>
          </p:spPr>
        </p:pic>
        <p:sp>
          <p:nvSpPr>
            <p:cNvPr id="82" name="object 82" descr=""/>
            <p:cNvSpPr/>
            <p:nvPr/>
          </p:nvSpPr>
          <p:spPr>
            <a:xfrm>
              <a:off x="5871210" y="2987802"/>
              <a:ext cx="361315" cy="346710"/>
            </a:xfrm>
            <a:custGeom>
              <a:avLst/>
              <a:gdLst/>
              <a:ahLst/>
              <a:cxnLst/>
              <a:rect l="l" t="t" r="r" b="b"/>
              <a:pathLst>
                <a:path w="361314" h="346710">
                  <a:moveTo>
                    <a:pt x="180593" y="0"/>
                  </a:moveTo>
                  <a:lnTo>
                    <a:pt x="132600" y="6191"/>
                  </a:lnTo>
                  <a:lnTo>
                    <a:pt x="89464" y="23664"/>
                  </a:lnTo>
                  <a:lnTo>
                    <a:pt x="52911" y="50768"/>
                  </a:lnTo>
                  <a:lnTo>
                    <a:pt x="24666" y="85852"/>
                  </a:lnTo>
                  <a:lnTo>
                    <a:pt x="6454" y="127264"/>
                  </a:lnTo>
                  <a:lnTo>
                    <a:pt x="0" y="173355"/>
                  </a:lnTo>
                  <a:lnTo>
                    <a:pt x="6454" y="219445"/>
                  </a:lnTo>
                  <a:lnTo>
                    <a:pt x="24666" y="260858"/>
                  </a:lnTo>
                  <a:lnTo>
                    <a:pt x="52911" y="295941"/>
                  </a:lnTo>
                  <a:lnTo>
                    <a:pt x="89464" y="323045"/>
                  </a:lnTo>
                  <a:lnTo>
                    <a:pt x="132600" y="340518"/>
                  </a:lnTo>
                  <a:lnTo>
                    <a:pt x="180593" y="346710"/>
                  </a:lnTo>
                  <a:lnTo>
                    <a:pt x="228587" y="340518"/>
                  </a:lnTo>
                  <a:lnTo>
                    <a:pt x="271723" y="323045"/>
                  </a:lnTo>
                  <a:lnTo>
                    <a:pt x="308276" y="295941"/>
                  </a:lnTo>
                  <a:lnTo>
                    <a:pt x="336521" y="260858"/>
                  </a:lnTo>
                  <a:lnTo>
                    <a:pt x="354733" y="219445"/>
                  </a:lnTo>
                  <a:lnTo>
                    <a:pt x="361188" y="173355"/>
                  </a:lnTo>
                  <a:lnTo>
                    <a:pt x="354733" y="127264"/>
                  </a:lnTo>
                  <a:lnTo>
                    <a:pt x="336521" y="85851"/>
                  </a:lnTo>
                  <a:lnTo>
                    <a:pt x="308276" y="50768"/>
                  </a:lnTo>
                  <a:lnTo>
                    <a:pt x="271723" y="23664"/>
                  </a:lnTo>
                  <a:lnTo>
                    <a:pt x="228587" y="6191"/>
                  </a:lnTo>
                  <a:lnTo>
                    <a:pt x="180593" y="0"/>
                  </a:lnTo>
                  <a:close/>
                </a:path>
              </a:pathLst>
            </a:custGeom>
            <a:solidFill>
              <a:srgbClr val="00999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3" name="object 83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947133" y="3043556"/>
              <a:ext cx="219640" cy="220606"/>
            </a:xfrm>
            <a:prstGeom prst="rect">
              <a:avLst/>
            </a:prstGeom>
          </p:spPr>
        </p:pic>
        <p:sp>
          <p:nvSpPr>
            <p:cNvPr id="84" name="object 84" descr=""/>
            <p:cNvSpPr/>
            <p:nvPr/>
          </p:nvSpPr>
          <p:spPr>
            <a:xfrm>
              <a:off x="5741670" y="1231391"/>
              <a:ext cx="6051550" cy="308610"/>
            </a:xfrm>
            <a:custGeom>
              <a:avLst/>
              <a:gdLst/>
              <a:ahLst/>
              <a:cxnLst/>
              <a:rect l="l" t="t" r="r" b="b"/>
              <a:pathLst>
                <a:path w="6051550" h="308609">
                  <a:moveTo>
                    <a:pt x="6051041" y="0"/>
                  </a:moveTo>
                  <a:lnTo>
                    <a:pt x="0" y="0"/>
                  </a:lnTo>
                  <a:lnTo>
                    <a:pt x="0" y="308610"/>
                  </a:lnTo>
                  <a:lnTo>
                    <a:pt x="6051041" y="308610"/>
                  </a:lnTo>
                  <a:lnTo>
                    <a:pt x="6051041" y="0"/>
                  </a:lnTo>
                  <a:close/>
                </a:path>
              </a:pathLst>
            </a:custGeom>
            <a:solidFill>
              <a:srgbClr val="00A49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5" name="object 85" descr=""/>
          <p:cNvSpPr txBox="1"/>
          <p:nvPr/>
        </p:nvSpPr>
        <p:spPr>
          <a:xfrm>
            <a:off x="5820664" y="1285494"/>
            <a:ext cx="1313815" cy="1930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100" b="1">
                <a:solidFill>
                  <a:srgbClr val="FFFFFF"/>
                </a:solidFill>
                <a:latin typeface="Arial"/>
                <a:cs typeface="Arial"/>
              </a:rPr>
              <a:t>Core</a:t>
            </a:r>
            <a:r>
              <a:rPr dirty="0" sz="1100" spc="-4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100" spc="-10" b="1">
                <a:solidFill>
                  <a:srgbClr val="FFFFFF"/>
                </a:solidFill>
                <a:latin typeface="Arial"/>
                <a:cs typeface="Arial"/>
              </a:rPr>
              <a:t>competencies</a:t>
            </a:r>
            <a:endParaRPr sz="1100">
              <a:latin typeface="Arial"/>
              <a:cs typeface="Arial"/>
            </a:endParaRPr>
          </a:p>
        </p:txBody>
      </p:sp>
      <p:pic>
        <p:nvPicPr>
          <p:cNvPr id="86" name="object 86" descr="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643127" y="4307204"/>
            <a:ext cx="57150" cy="305181"/>
          </a:xfrm>
          <a:prstGeom prst="rect">
            <a:avLst/>
          </a:prstGeom>
        </p:spPr>
      </p:pic>
      <p:sp>
        <p:nvSpPr>
          <p:cNvPr id="87" name="object 87" descr=""/>
          <p:cNvSpPr txBox="1"/>
          <p:nvPr/>
        </p:nvSpPr>
        <p:spPr>
          <a:xfrm>
            <a:off x="737362" y="4264286"/>
            <a:ext cx="3570604" cy="523875"/>
          </a:xfrm>
          <a:prstGeom prst="rect">
            <a:avLst/>
          </a:prstGeom>
        </p:spPr>
        <p:txBody>
          <a:bodyPr wrap="square" lIns="0" tIns="1022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05"/>
              </a:spcBef>
            </a:pPr>
            <a:r>
              <a:rPr dirty="0" sz="1400" b="1">
                <a:solidFill>
                  <a:srgbClr val="03234D"/>
                </a:solidFill>
                <a:latin typeface="Arial"/>
                <a:cs typeface="Arial"/>
              </a:rPr>
              <a:t>Breakout</a:t>
            </a:r>
            <a:r>
              <a:rPr dirty="0" sz="1400" spc="-50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3234D"/>
                </a:solidFill>
                <a:latin typeface="Arial"/>
                <a:cs typeface="Arial"/>
              </a:rPr>
              <a:t>of</a:t>
            </a:r>
            <a:r>
              <a:rPr dirty="0" sz="1400" spc="-40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3234D"/>
                </a:solidFill>
                <a:latin typeface="Arial"/>
                <a:cs typeface="Arial"/>
              </a:rPr>
              <a:t>revenue</a:t>
            </a:r>
            <a:r>
              <a:rPr dirty="0" sz="1400" spc="-45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3234D"/>
                </a:solidFill>
                <a:latin typeface="Arial"/>
                <a:cs typeface="Arial"/>
              </a:rPr>
              <a:t>generating</a:t>
            </a:r>
            <a:r>
              <a:rPr dirty="0" sz="1400" spc="-45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400" spc="-10" b="1">
                <a:solidFill>
                  <a:srgbClr val="03234D"/>
                </a:solidFill>
                <a:latin typeface="Arial"/>
                <a:cs typeface="Arial"/>
              </a:rPr>
              <a:t>segments</a:t>
            </a:r>
            <a:endParaRPr sz="1400">
              <a:latin typeface="Arial"/>
              <a:cs typeface="Arial"/>
            </a:endParaRPr>
          </a:p>
          <a:p>
            <a:pPr marL="120014">
              <a:lnSpc>
                <a:spcPct val="100000"/>
              </a:lnSpc>
              <a:spcBef>
                <a:spcPts val="455"/>
              </a:spcBef>
            </a:pPr>
            <a:r>
              <a:rPr dirty="0" sz="900" spc="-10">
                <a:solidFill>
                  <a:srgbClr val="010027"/>
                </a:solidFill>
                <a:latin typeface="Arial MT"/>
                <a:cs typeface="Arial MT"/>
              </a:rPr>
              <a:t>18000</a:t>
            </a:r>
            <a:endParaRPr sz="900">
              <a:latin typeface="Arial MT"/>
              <a:cs typeface="Arial MT"/>
            </a:endParaRPr>
          </a:p>
        </p:txBody>
      </p:sp>
      <p:pic>
        <p:nvPicPr>
          <p:cNvPr id="88" name="object 88" descr="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5734050" y="879728"/>
            <a:ext cx="57150" cy="305181"/>
          </a:xfrm>
          <a:prstGeom prst="rect">
            <a:avLst/>
          </a:prstGeom>
        </p:spPr>
      </p:pic>
      <p:sp>
        <p:nvSpPr>
          <p:cNvPr id="89" name="object 89" descr=""/>
          <p:cNvSpPr txBox="1"/>
          <p:nvPr/>
        </p:nvSpPr>
        <p:spPr>
          <a:xfrm>
            <a:off x="5841491" y="922019"/>
            <a:ext cx="1762125" cy="2387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400" b="1">
                <a:solidFill>
                  <a:srgbClr val="03234D"/>
                </a:solidFill>
                <a:latin typeface="Arial"/>
                <a:cs typeface="Arial"/>
              </a:rPr>
              <a:t>Segment</a:t>
            </a:r>
            <a:r>
              <a:rPr dirty="0" sz="1400" spc="-5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400" spc="-10" b="1">
                <a:solidFill>
                  <a:srgbClr val="03234D"/>
                </a:solidFill>
                <a:latin typeface="Arial"/>
                <a:cs typeface="Arial"/>
              </a:rPr>
              <a:t>breakdown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90" name="object 90" descr="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643127" y="2404491"/>
            <a:ext cx="57150" cy="305181"/>
          </a:xfrm>
          <a:prstGeom prst="rect">
            <a:avLst/>
          </a:prstGeom>
        </p:spPr>
      </p:pic>
      <p:grpSp>
        <p:nvGrpSpPr>
          <p:cNvPr id="91" name="object 91" descr=""/>
          <p:cNvGrpSpPr/>
          <p:nvPr/>
        </p:nvGrpSpPr>
        <p:grpSpPr>
          <a:xfrm>
            <a:off x="633412" y="2738627"/>
            <a:ext cx="4863465" cy="1640839"/>
            <a:chOff x="633412" y="2738627"/>
            <a:chExt cx="4863465" cy="1640839"/>
          </a:xfrm>
        </p:grpSpPr>
        <p:sp>
          <p:nvSpPr>
            <p:cNvPr id="92" name="object 92" descr=""/>
            <p:cNvSpPr/>
            <p:nvPr/>
          </p:nvSpPr>
          <p:spPr>
            <a:xfrm>
              <a:off x="2756916" y="2738627"/>
              <a:ext cx="2739390" cy="1640839"/>
            </a:xfrm>
            <a:custGeom>
              <a:avLst/>
              <a:gdLst/>
              <a:ahLst/>
              <a:cxnLst/>
              <a:rect l="l" t="t" r="r" b="b"/>
              <a:pathLst>
                <a:path w="2739390" h="1640839">
                  <a:moveTo>
                    <a:pt x="707898" y="849630"/>
                  </a:moveTo>
                  <a:lnTo>
                    <a:pt x="0" y="849630"/>
                  </a:lnTo>
                  <a:lnTo>
                    <a:pt x="0" y="1640586"/>
                  </a:lnTo>
                  <a:lnTo>
                    <a:pt x="707898" y="1640586"/>
                  </a:lnTo>
                  <a:lnTo>
                    <a:pt x="707898" y="849630"/>
                  </a:lnTo>
                  <a:close/>
                </a:path>
                <a:path w="2739390" h="1640839">
                  <a:moveTo>
                    <a:pt x="2739390" y="0"/>
                  </a:moveTo>
                  <a:lnTo>
                    <a:pt x="2031492" y="0"/>
                  </a:lnTo>
                  <a:lnTo>
                    <a:pt x="2031492" y="657606"/>
                  </a:lnTo>
                  <a:lnTo>
                    <a:pt x="2739390" y="657606"/>
                  </a:lnTo>
                  <a:lnTo>
                    <a:pt x="273939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3" name="object 93" descr=""/>
            <p:cNvSpPr/>
            <p:nvPr/>
          </p:nvSpPr>
          <p:spPr>
            <a:xfrm>
              <a:off x="647700" y="3493769"/>
              <a:ext cx="4591050" cy="18415"/>
            </a:xfrm>
            <a:custGeom>
              <a:avLst/>
              <a:gdLst/>
              <a:ahLst/>
              <a:cxnLst/>
              <a:rect l="l" t="t" r="r" b="b"/>
              <a:pathLst>
                <a:path w="4591050" h="18414">
                  <a:moveTo>
                    <a:pt x="0" y="0"/>
                  </a:moveTo>
                  <a:lnTo>
                    <a:pt x="4591050" y="18033"/>
                  </a:lnTo>
                </a:path>
              </a:pathLst>
            </a:custGeom>
            <a:ln w="28575">
              <a:solidFill>
                <a:srgbClr val="010027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4" name="object 94" descr=""/>
            <p:cNvSpPr/>
            <p:nvPr/>
          </p:nvSpPr>
          <p:spPr>
            <a:xfrm>
              <a:off x="647700" y="3000755"/>
              <a:ext cx="4114800" cy="1003300"/>
            </a:xfrm>
            <a:custGeom>
              <a:avLst/>
              <a:gdLst/>
              <a:ahLst/>
              <a:cxnLst/>
              <a:rect l="l" t="t" r="r" b="b"/>
              <a:pathLst>
                <a:path w="4114800" h="1003300">
                  <a:moveTo>
                    <a:pt x="0" y="0"/>
                  </a:moveTo>
                  <a:lnTo>
                    <a:pt x="0" y="492379"/>
                  </a:lnTo>
                </a:path>
                <a:path w="4114800" h="1003300">
                  <a:moveTo>
                    <a:pt x="412241" y="504444"/>
                  </a:moveTo>
                  <a:lnTo>
                    <a:pt x="412241" y="996823"/>
                  </a:lnTo>
                </a:path>
                <a:path w="4114800" h="1003300">
                  <a:moveTo>
                    <a:pt x="822960" y="6858"/>
                  </a:moveTo>
                  <a:lnTo>
                    <a:pt x="822960" y="499237"/>
                  </a:lnTo>
                </a:path>
                <a:path w="4114800" h="1003300">
                  <a:moveTo>
                    <a:pt x="1240536" y="510540"/>
                  </a:moveTo>
                  <a:lnTo>
                    <a:pt x="1240536" y="1002919"/>
                  </a:lnTo>
                </a:path>
                <a:path w="4114800" h="1003300">
                  <a:moveTo>
                    <a:pt x="1645920" y="6858"/>
                  </a:moveTo>
                  <a:lnTo>
                    <a:pt x="1645920" y="499237"/>
                  </a:lnTo>
                </a:path>
                <a:path w="4114800" h="1003300">
                  <a:moveTo>
                    <a:pt x="2068830" y="504444"/>
                  </a:moveTo>
                  <a:lnTo>
                    <a:pt x="2068830" y="996823"/>
                  </a:lnTo>
                </a:path>
                <a:path w="4114800" h="1003300">
                  <a:moveTo>
                    <a:pt x="2468880" y="6858"/>
                  </a:moveTo>
                  <a:lnTo>
                    <a:pt x="2468880" y="499237"/>
                  </a:lnTo>
                </a:path>
                <a:path w="4114800" h="1003300">
                  <a:moveTo>
                    <a:pt x="2897124" y="504444"/>
                  </a:moveTo>
                  <a:lnTo>
                    <a:pt x="2897124" y="996823"/>
                  </a:lnTo>
                </a:path>
                <a:path w="4114800" h="1003300">
                  <a:moveTo>
                    <a:pt x="3291840" y="0"/>
                  </a:moveTo>
                  <a:lnTo>
                    <a:pt x="3291840" y="492379"/>
                  </a:lnTo>
                </a:path>
                <a:path w="4114800" h="1003300">
                  <a:moveTo>
                    <a:pt x="3725417" y="492252"/>
                  </a:moveTo>
                  <a:lnTo>
                    <a:pt x="3725417" y="984631"/>
                  </a:lnTo>
                </a:path>
                <a:path w="4114800" h="1003300">
                  <a:moveTo>
                    <a:pt x="4114800" y="0"/>
                  </a:moveTo>
                  <a:lnTo>
                    <a:pt x="4114800" y="492379"/>
                  </a:lnTo>
                </a:path>
              </a:pathLst>
            </a:custGeom>
            <a:ln w="6350">
              <a:solidFill>
                <a:srgbClr val="010027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5" name="object 95" descr=""/>
          <p:cNvSpPr txBox="1"/>
          <p:nvPr/>
        </p:nvSpPr>
        <p:spPr>
          <a:xfrm>
            <a:off x="729233" y="2738627"/>
            <a:ext cx="708660" cy="657860"/>
          </a:xfrm>
          <a:prstGeom prst="rect">
            <a:avLst/>
          </a:prstGeom>
          <a:solidFill>
            <a:srgbClr val="F1F1F1"/>
          </a:solidFill>
        </p:spPr>
        <p:txBody>
          <a:bodyPr wrap="square" lIns="0" tIns="15240" rIns="0" bIns="0" rtlCol="0" vert="horz">
            <a:spAutoFit/>
          </a:bodyPr>
          <a:lstStyle/>
          <a:p>
            <a:pPr marL="97155">
              <a:lnSpc>
                <a:spcPct val="100000"/>
              </a:lnSpc>
              <a:spcBef>
                <a:spcPts val="120"/>
              </a:spcBef>
            </a:pPr>
            <a:r>
              <a:rPr dirty="0" sz="600" spc="-20" b="1">
                <a:solidFill>
                  <a:srgbClr val="03234D"/>
                </a:solidFill>
                <a:latin typeface="Arial"/>
                <a:cs typeface="Arial"/>
              </a:rPr>
              <a:t>2012</a:t>
            </a:r>
            <a:endParaRPr sz="600">
              <a:latin typeface="Arial"/>
              <a:cs typeface="Arial"/>
            </a:endParaRPr>
          </a:p>
          <a:p>
            <a:pPr marL="97155" marR="281940">
              <a:lnSpc>
                <a:spcPct val="100000"/>
              </a:lnSpc>
            </a:pPr>
            <a:r>
              <a:rPr dirty="0" sz="600">
                <a:solidFill>
                  <a:srgbClr val="03234D"/>
                </a:solidFill>
                <a:latin typeface="Arial MT"/>
                <a:cs typeface="Arial MT"/>
              </a:rPr>
              <a:t>50</a:t>
            </a:r>
            <a:r>
              <a:rPr dirty="0" sz="600" spc="-1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600">
                <a:solidFill>
                  <a:srgbClr val="03234D"/>
                </a:solidFill>
                <a:latin typeface="Arial MT"/>
                <a:cs typeface="Arial MT"/>
              </a:rPr>
              <a:t>GW</a:t>
            </a:r>
            <a:r>
              <a:rPr dirty="0" sz="600" spc="-1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600" spc="-25">
                <a:solidFill>
                  <a:srgbClr val="03234D"/>
                </a:solidFill>
                <a:latin typeface="Arial MT"/>
                <a:cs typeface="Arial MT"/>
              </a:rPr>
              <a:t>of</a:t>
            </a:r>
            <a:r>
              <a:rPr dirty="0" sz="600" spc="50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600" spc="-10">
                <a:solidFill>
                  <a:srgbClr val="03234D"/>
                </a:solidFill>
                <a:latin typeface="Arial MT"/>
                <a:cs typeface="Arial MT"/>
              </a:rPr>
              <a:t>installed</a:t>
            </a:r>
            <a:r>
              <a:rPr dirty="0" sz="600" spc="50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600" spc="-10">
                <a:solidFill>
                  <a:srgbClr val="03234D"/>
                </a:solidFill>
                <a:latin typeface="Arial MT"/>
                <a:cs typeface="Arial MT"/>
              </a:rPr>
              <a:t>capacity</a:t>
            </a:r>
            <a:endParaRPr sz="600">
              <a:latin typeface="Arial MT"/>
              <a:cs typeface="Arial MT"/>
            </a:endParaRPr>
          </a:p>
        </p:txBody>
      </p:sp>
      <p:sp>
        <p:nvSpPr>
          <p:cNvPr id="96" name="object 96" descr=""/>
          <p:cNvSpPr txBox="1"/>
          <p:nvPr/>
        </p:nvSpPr>
        <p:spPr>
          <a:xfrm>
            <a:off x="1535430" y="2738627"/>
            <a:ext cx="708660" cy="657860"/>
          </a:xfrm>
          <a:prstGeom prst="rect">
            <a:avLst/>
          </a:prstGeom>
          <a:solidFill>
            <a:srgbClr val="F1F1F1"/>
          </a:solidFill>
        </p:spPr>
        <p:txBody>
          <a:bodyPr wrap="square" lIns="0" tIns="15240" rIns="0" bIns="0" rtlCol="0" vert="horz">
            <a:spAutoFit/>
          </a:bodyPr>
          <a:lstStyle/>
          <a:p>
            <a:pPr marL="48260">
              <a:lnSpc>
                <a:spcPct val="100000"/>
              </a:lnSpc>
              <a:spcBef>
                <a:spcPts val="120"/>
              </a:spcBef>
            </a:pPr>
            <a:r>
              <a:rPr dirty="0" sz="600" spc="-20" b="1">
                <a:solidFill>
                  <a:srgbClr val="03234D"/>
                </a:solidFill>
                <a:latin typeface="Arial"/>
                <a:cs typeface="Arial"/>
              </a:rPr>
              <a:t>2014</a:t>
            </a:r>
            <a:endParaRPr sz="600">
              <a:latin typeface="Arial"/>
              <a:cs typeface="Arial"/>
            </a:endParaRPr>
          </a:p>
          <a:p>
            <a:pPr marL="48260" marR="88265">
              <a:lnSpc>
                <a:spcPct val="100000"/>
              </a:lnSpc>
            </a:pPr>
            <a:r>
              <a:rPr dirty="0" sz="600" spc="-10">
                <a:solidFill>
                  <a:srgbClr val="03234D"/>
                </a:solidFill>
                <a:latin typeface="Arial MT"/>
                <a:cs typeface="Arial MT"/>
              </a:rPr>
              <a:t>Launched</a:t>
            </a:r>
            <a:r>
              <a:rPr dirty="0" sz="600" spc="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600" spc="-50">
                <a:solidFill>
                  <a:srgbClr val="03234D"/>
                </a:solidFill>
                <a:latin typeface="Arial MT"/>
                <a:cs typeface="Arial MT"/>
              </a:rPr>
              <a:t>a</a:t>
            </a:r>
            <a:r>
              <a:rPr dirty="0" sz="600" spc="50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600">
                <a:solidFill>
                  <a:srgbClr val="03234D"/>
                </a:solidFill>
                <a:latin typeface="Arial MT"/>
                <a:cs typeface="Arial MT"/>
              </a:rPr>
              <a:t>profitable</a:t>
            </a:r>
            <a:r>
              <a:rPr dirty="0" sz="600" spc="-4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600" spc="-10">
                <a:solidFill>
                  <a:srgbClr val="03234D"/>
                </a:solidFill>
                <a:latin typeface="Arial MT"/>
                <a:cs typeface="Arial MT"/>
              </a:rPr>
              <a:t>growth</a:t>
            </a:r>
            <a:r>
              <a:rPr dirty="0" sz="600" spc="50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600" spc="-10">
                <a:solidFill>
                  <a:srgbClr val="03234D"/>
                </a:solidFill>
                <a:latin typeface="Arial MT"/>
                <a:cs typeface="Arial MT"/>
              </a:rPr>
              <a:t>strategy</a:t>
            </a:r>
            <a:endParaRPr sz="600">
              <a:latin typeface="Arial MT"/>
              <a:cs typeface="Arial MT"/>
            </a:endParaRPr>
          </a:p>
        </p:txBody>
      </p:sp>
      <p:sp>
        <p:nvSpPr>
          <p:cNvPr id="97" name="object 97" descr=""/>
          <p:cNvSpPr txBox="1"/>
          <p:nvPr/>
        </p:nvSpPr>
        <p:spPr>
          <a:xfrm>
            <a:off x="2362200" y="2738627"/>
            <a:ext cx="708025" cy="657860"/>
          </a:xfrm>
          <a:prstGeom prst="rect">
            <a:avLst/>
          </a:prstGeom>
          <a:solidFill>
            <a:srgbClr val="F1F1F1"/>
          </a:solidFill>
        </p:spPr>
        <p:txBody>
          <a:bodyPr wrap="square" lIns="0" tIns="15240" rIns="0" bIns="0" rtlCol="0" vert="horz">
            <a:spAutoFit/>
          </a:bodyPr>
          <a:lstStyle/>
          <a:p>
            <a:pPr marL="44450">
              <a:lnSpc>
                <a:spcPct val="100000"/>
              </a:lnSpc>
              <a:spcBef>
                <a:spcPts val="120"/>
              </a:spcBef>
            </a:pPr>
            <a:r>
              <a:rPr dirty="0" sz="600" spc="-20" b="1">
                <a:solidFill>
                  <a:srgbClr val="03234D"/>
                </a:solidFill>
                <a:latin typeface="Arial"/>
                <a:cs typeface="Arial"/>
              </a:rPr>
              <a:t>2016</a:t>
            </a:r>
            <a:endParaRPr sz="600">
              <a:latin typeface="Arial"/>
              <a:cs typeface="Arial"/>
            </a:endParaRPr>
          </a:p>
          <a:p>
            <a:pPr marL="44450" marR="25400">
              <a:lnSpc>
                <a:spcPct val="100000"/>
              </a:lnSpc>
            </a:pPr>
            <a:r>
              <a:rPr dirty="0" sz="600">
                <a:solidFill>
                  <a:srgbClr val="03234D"/>
                </a:solidFill>
                <a:latin typeface="Arial MT"/>
                <a:cs typeface="Arial MT"/>
              </a:rPr>
              <a:t>Acquired</a:t>
            </a:r>
            <a:r>
              <a:rPr dirty="0" sz="600" spc="-3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600" spc="-10">
                <a:solidFill>
                  <a:srgbClr val="03234D"/>
                </a:solidFill>
                <a:latin typeface="Arial MT"/>
                <a:cs typeface="Arial MT"/>
              </a:rPr>
              <a:t>Availon</a:t>
            </a:r>
            <a:r>
              <a:rPr dirty="0" sz="600" spc="50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600" spc="-10">
                <a:solidFill>
                  <a:srgbClr val="03234D"/>
                </a:solidFill>
                <a:latin typeface="Arial MT"/>
                <a:cs typeface="Arial MT"/>
              </a:rPr>
              <a:t>Holding</a:t>
            </a:r>
            <a:r>
              <a:rPr dirty="0" sz="600" spc="1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600">
                <a:solidFill>
                  <a:srgbClr val="03234D"/>
                </a:solidFill>
                <a:latin typeface="Arial MT"/>
                <a:cs typeface="Arial MT"/>
              </a:rPr>
              <a:t>GmbH,</a:t>
            </a:r>
            <a:r>
              <a:rPr dirty="0" sz="600" spc="-1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600" spc="-25">
                <a:solidFill>
                  <a:srgbClr val="03234D"/>
                </a:solidFill>
                <a:latin typeface="Arial MT"/>
                <a:cs typeface="Arial MT"/>
              </a:rPr>
              <a:t>an</a:t>
            </a:r>
            <a:r>
              <a:rPr dirty="0" sz="600" spc="50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600" spc="-10">
                <a:solidFill>
                  <a:srgbClr val="03234D"/>
                </a:solidFill>
                <a:latin typeface="Arial MT"/>
                <a:cs typeface="Arial MT"/>
              </a:rPr>
              <a:t>independent</a:t>
            </a:r>
            <a:r>
              <a:rPr dirty="0" sz="600" spc="50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600" spc="-10">
                <a:solidFill>
                  <a:srgbClr val="03234D"/>
                </a:solidFill>
                <a:latin typeface="Arial MT"/>
                <a:cs typeface="Arial MT"/>
              </a:rPr>
              <a:t>service</a:t>
            </a:r>
            <a:r>
              <a:rPr dirty="0" sz="600" spc="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600" spc="-10">
                <a:solidFill>
                  <a:srgbClr val="03234D"/>
                </a:solidFill>
                <a:latin typeface="Arial MT"/>
                <a:cs typeface="Arial MT"/>
              </a:rPr>
              <a:t>provider</a:t>
            </a:r>
            <a:endParaRPr sz="600">
              <a:latin typeface="Arial MT"/>
              <a:cs typeface="Arial MT"/>
            </a:endParaRPr>
          </a:p>
        </p:txBody>
      </p:sp>
      <p:sp>
        <p:nvSpPr>
          <p:cNvPr id="98" name="object 98" descr=""/>
          <p:cNvSpPr txBox="1"/>
          <p:nvPr/>
        </p:nvSpPr>
        <p:spPr>
          <a:xfrm>
            <a:off x="3181350" y="2738627"/>
            <a:ext cx="708025" cy="657860"/>
          </a:xfrm>
          <a:prstGeom prst="rect">
            <a:avLst/>
          </a:prstGeom>
          <a:solidFill>
            <a:srgbClr val="F1F1F1"/>
          </a:solidFill>
        </p:spPr>
        <p:txBody>
          <a:bodyPr wrap="square" lIns="0" tIns="15240" rIns="0" bIns="0" rtlCol="0" vert="horz">
            <a:spAutoFit/>
          </a:bodyPr>
          <a:lstStyle/>
          <a:p>
            <a:pPr marL="43180">
              <a:lnSpc>
                <a:spcPct val="100000"/>
              </a:lnSpc>
              <a:spcBef>
                <a:spcPts val="120"/>
              </a:spcBef>
            </a:pPr>
            <a:r>
              <a:rPr dirty="0" sz="600" spc="-20" b="1">
                <a:solidFill>
                  <a:srgbClr val="03234D"/>
                </a:solidFill>
                <a:latin typeface="Arial"/>
                <a:cs typeface="Arial"/>
              </a:rPr>
              <a:t>2018</a:t>
            </a:r>
            <a:endParaRPr sz="600">
              <a:latin typeface="Arial"/>
              <a:cs typeface="Arial"/>
            </a:endParaRPr>
          </a:p>
          <a:p>
            <a:pPr marL="43180">
              <a:lnSpc>
                <a:spcPct val="100000"/>
              </a:lnSpc>
            </a:pPr>
            <a:r>
              <a:rPr dirty="0" sz="600">
                <a:solidFill>
                  <a:srgbClr val="03234D"/>
                </a:solidFill>
                <a:latin typeface="Arial MT"/>
                <a:cs typeface="Arial MT"/>
              </a:rPr>
              <a:t>100</a:t>
            </a:r>
            <a:r>
              <a:rPr dirty="0" sz="600" spc="-1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600">
                <a:solidFill>
                  <a:srgbClr val="03234D"/>
                </a:solidFill>
                <a:latin typeface="Arial MT"/>
                <a:cs typeface="Arial MT"/>
              </a:rPr>
              <a:t>GW</a:t>
            </a:r>
            <a:r>
              <a:rPr dirty="0" sz="600" spc="-25">
                <a:solidFill>
                  <a:srgbClr val="03234D"/>
                </a:solidFill>
                <a:latin typeface="Arial MT"/>
                <a:cs typeface="Arial MT"/>
              </a:rPr>
              <a:t> of</a:t>
            </a:r>
            <a:endParaRPr sz="600">
              <a:latin typeface="Arial MT"/>
              <a:cs typeface="Arial MT"/>
            </a:endParaRPr>
          </a:p>
          <a:p>
            <a:pPr marL="43180" marR="376555">
              <a:lnSpc>
                <a:spcPct val="100000"/>
              </a:lnSpc>
            </a:pPr>
            <a:r>
              <a:rPr dirty="0" sz="600" spc="-10">
                <a:solidFill>
                  <a:srgbClr val="03234D"/>
                </a:solidFill>
                <a:latin typeface="Arial MT"/>
                <a:cs typeface="Arial MT"/>
              </a:rPr>
              <a:t>installed</a:t>
            </a:r>
            <a:r>
              <a:rPr dirty="0" sz="600" spc="50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600" spc="-10">
                <a:solidFill>
                  <a:srgbClr val="03234D"/>
                </a:solidFill>
                <a:latin typeface="Arial MT"/>
                <a:cs typeface="Arial MT"/>
              </a:rPr>
              <a:t>capacity</a:t>
            </a:r>
            <a:endParaRPr sz="600">
              <a:latin typeface="Arial MT"/>
              <a:cs typeface="Arial MT"/>
            </a:endParaRPr>
          </a:p>
        </p:txBody>
      </p:sp>
      <p:sp>
        <p:nvSpPr>
          <p:cNvPr id="99" name="object 99" descr=""/>
          <p:cNvSpPr txBox="1"/>
          <p:nvPr/>
        </p:nvSpPr>
        <p:spPr>
          <a:xfrm>
            <a:off x="4014215" y="2738627"/>
            <a:ext cx="708025" cy="657860"/>
          </a:xfrm>
          <a:prstGeom prst="rect">
            <a:avLst/>
          </a:prstGeom>
          <a:solidFill>
            <a:srgbClr val="F1F1F1"/>
          </a:solidFill>
        </p:spPr>
        <p:txBody>
          <a:bodyPr wrap="square" lIns="0" tIns="15240" rIns="0" bIns="0" rtlCol="0" vert="horz">
            <a:spAutoFit/>
          </a:bodyPr>
          <a:lstStyle/>
          <a:p>
            <a:pPr marL="43180">
              <a:lnSpc>
                <a:spcPct val="100000"/>
              </a:lnSpc>
              <a:spcBef>
                <a:spcPts val="120"/>
              </a:spcBef>
            </a:pPr>
            <a:r>
              <a:rPr dirty="0" sz="600" spc="-20" b="1">
                <a:solidFill>
                  <a:srgbClr val="03234D"/>
                </a:solidFill>
                <a:latin typeface="Arial"/>
                <a:cs typeface="Arial"/>
              </a:rPr>
              <a:t>2020</a:t>
            </a:r>
            <a:endParaRPr sz="600">
              <a:latin typeface="Arial"/>
              <a:cs typeface="Arial"/>
            </a:endParaRPr>
          </a:p>
          <a:p>
            <a:pPr marL="43180" marR="219710">
              <a:lnSpc>
                <a:spcPct val="100000"/>
              </a:lnSpc>
            </a:pPr>
            <a:r>
              <a:rPr dirty="0" sz="600" spc="-10">
                <a:solidFill>
                  <a:srgbClr val="03234D"/>
                </a:solidFill>
                <a:latin typeface="Arial MT"/>
                <a:cs typeface="Arial MT"/>
              </a:rPr>
              <a:t>Introduced</a:t>
            </a:r>
            <a:r>
              <a:rPr dirty="0" sz="600" spc="50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600" spc="-10">
                <a:solidFill>
                  <a:srgbClr val="03234D"/>
                </a:solidFill>
                <a:latin typeface="Arial MT"/>
                <a:cs typeface="Arial MT"/>
              </a:rPr>
              <a:t>sustainability</a:t>
            </a:r>
            <a:r>
              <a:rPr dirty="0" sz="600" spc="50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600" spc="-10">
                <a:solidFill>
                  <a:srgbClr val="03234D"/>
                </a:solidFill>
                <a:latin typeface="Arial MT"/>
                <a:cs typeface="Arial MT"/>
              </a:rPr>
              <a:t>strategy</a:t>
            </a:r>
            <a:endParaRPr sz="6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600">
              <a:latin typeface="Arial MT"/>
              <a:cs typeface="Arial MT"/>
            </a:endParaRPr>
          </a:p>
          <a:p>
            <a:pPr marL="43180" marR="58419">
              <a:lnSpc>
                <a:spcPct val="100000"/>
              </a:lnSpc>
            </a:pPr>
            <a:r>
              <a:rPr dirty="0" sz="600">
                <a:solidFill>
                  <a:srgbClr val="03234D"/>
                </a:solidFill>
                <a:latin typeface="Arial MT"/>
                <a:cs typeface="Arial MT"/>
              </a:rPr>
              <a:t>Acquired</a:t>
            </a:r>
            <a:r>
              <a:rPr dirty="0" sz="600" spc="-4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600" spc="-25">
                <a:solidFill>
                  <a:srgbClr val="03234D"/>
                </a:solidFill>
                <a:latin typeface="Arial MT"/>
                <a:cs typeface="Arial MT"/>
              </a:rPr>
              <a:t>the</a:t>
            </a:r>
            <a:r>
              <a:rPr dirty="0" sz="600" spc="50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600">
                <a:solidFill>
                  <a:srgbClr val="03234D"/>
                </a:solidFill>
                <a:latin typeface="Arial MT"/>
                <a:cs typeface="Arial MT"/>
              </a:rPr>
              <a:t>offshore</a:t>
            </a:r>
            <a:r>
              <a:rPr dirty="0" sz="600" spc="-4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600" spc="-10">
                <a:solidFill>
                  <a:srgbClr val="03234D"/>
                </a:solidFill>
                <a:latin typeface="Arial MT"/>
                <a:cs typeface="Arial MT"/>
              </a:rPr>
              <a:t>business</a:t>
            </a:r>
            <a:endParaRPr sz="600">
              <a:latin typeface="Arial MT"/>
              <a:cs typeface="Arial MT"/>
            </a:endParaRPr>
          </a:p>
        </p:txBody>
      </p:sp>
      <p:sp>
        <p:nvSpPr>
          <p:cNvPr id="100" name="object 100" descr=""/>
          <p:cNvSpPr txBox="1"/>
          <p:nvPr/>
        </p:nvSpPr>
        <p:spPr>
          <a:xfrm>
            <a:off x="4788408" y="2738627"/>
            <a:ext cx="708025" cy="65786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03505">
              <a:lnSpc>
                <a:spcPct val="100000"/>
              </a:lnSpc>
              <a:spcBef>
                <a:spcPts val="120"/>
              </a:spcBef>
            </a:pPr>
            <a:r>
              <a:rPr dirty="0" sz="600" spc="-20" b="1">
                <a:solidFill>
                  <a:srgbClr val="03234D"/>
                </a:solidFill>
                <a:latin typeface="Arial"/>
                <a:cs typeface="Arial"/>
              </a:rPr>
              <a:t>2022</a:t>
            </a:r>
            <a:endParaRPr sz="600">
              <a:latin typeface="Arial"/>
              <a:cs typeface="Arial"/>
            </a:endParaRPr>
          </a:p>
          <a:p>
            <a:pPr marL="103505" marR="36195">
              <a:lnSpc>
                <a:spcPct val="100000"/>
              </a:lnSpc>
            </a:pPr>
            <a:r>
              <a:rPr dirty="0" sz="600">
                <a:solidFill>
                  <a:srgbClr val="03234D"/>
                </a:solidFill>
                <a:latin typeface="Arial MT"/>
                <a:cs typeface="Arial MT"/>
              </a:rPr>
              <a:t>Named</a:t>
            </a:r>
            <a:r>
              <a:rPr dirty="0" sz="60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600">
                <a:solidFill>
                  <a:srgbClr val="03234D"/>
                </a:solidFill>
                <a:latin typeface="Arial MT"/>
                <a:cs typeface="Arial MT"/>
              </a:rPr>
              <a:t>the</a:t>
            </a:r>
            <a:r>
              <a:rPr dirty="0" sz="60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600" spc="-20">
                <a:solidFill>
                  <a:srgbClr val="03234D"/>
                </a:solidFill>
                <a:latin typeface="Arial MT"/>
                <a:cs typeface="Arial MT"/>
              </a:rPr>
              <a:t>most</a:t>
            </a:r>
            <a:r>
              <a:rPr dirty="0" sz="600" spc="50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600" spc="-10">
                <a:solidFill>
                  <a:srgbClr val="03234D"/>
                </a:solidFill>
                <a:latin typeface="Arial MT"/>
                <a:cs typeface="Arial MT"/>
              </a:rPr>
              <a:t>sustainable</a:t>
            </a:r>
            <a:r>
              <a:rPr dirty="0" sz="600" spc="50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600" spc="-10">
                <a:solidFill>
                  <a:srgbClr val="03234D"/>
                </a:solidFill>
                <a:latin typeface="Arial MT"/>
                <a:cs typeface="Arial MT"/>
              </a:rPr>
              <a:t>company</a:t>
            </a:r>
            <a:r>
              <a:rPr dirty="0" sz="600" spc="-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600">
                <a:solidFill>
                  <a:srgbClr val="03234D"/>
                </a:solidFill>
                <a:latin typeface="Arial MT"/>
                <a:cs typeface="Arial MT"/>
              </a:rPr>
              <a:t>in</a:t>
            </a:r>
            <a:r>
              <a:rPr dirty="0" sz="600" spc="1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600" spc="-25">
                <a:solidFill>
                  <a:srgbClr val="03234D"/>
                </a:solidFill>
                <a:latin typeface="Arial MT"/>
                <a:cs typeface="Arial MT"/>
              </a:rPr>
              <a:t>the</a:t>
            </a:r>
            <a:r>
              <a:rPr dirty="0" sz="600" spc="50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600" spc="-20">
                <a:solidFill>
                  <a:srgbClr val="03234D"/>
                </a:solidFill>
                <a:latin typeface="Arial MT"/>
                <a:cs typeface="Arial MT"/>
              </a:rPr>
              <a:t>world</a:t>
            </a:r>
            <a:endParaRPr sz="600">
              <a:latin typeface="Arial MT"/>
              <a:cs typeface="Arial MT"/>
            </a:endParaRPr>
          </a:p>
        </p:txBody>
      </p:sp>
      <p:pic>
        <p:nvPicPr>
          <p:cNvPr id="101" name="object 101" descr="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643127" y="908685"/>
            <a:ext cx="57150" cy="345566"/>
          </a:xfrm>
          <a:prstGeom prst="rect">
            <a:avLst/>
          </a:prstGeom>
        </p:spPr>
      </p:pic>
      <p:sp>
        <p:nvSpPr>
          <p:cNvPr id="102" name="object 102" descr=""/>
          <p:cNvSpPr txBox="1"/>
          <p:nvPr/>
        </p:nvSpPr>
        <p:spPr>
          <a:xfrm>
            <a:off x="1129283" y="3563873"/>
            <a:ext cx="708660" cy="791845"/>
          </a:xfrm>
          <a:prstGeom prst="rect">
            <a:avLst/>
          </a:prstGeom>
          <a:solidFill>
            <a:srgbClr val="F1F1F1"/>
          </a:solidFill>
        </p:spPr>
        <p:txBody>
          <a:bodyPr wrap="square" lIns="0" tIns="54610" rIns="0" bIns="0" rtlCol="0" vert="horz">
            <a:spAutoFit/>
          </a:bodyPr>
          <a:lstStyle/>
          <a:p>
            <a:pPr marL="91440">
              <a:lnSpc>
                <a:spcPct val="100000"/>
              </a:lnSpc>
              <a:spcBef>
                <a:spcPts val="430"/>
              </a:spcBef>
            </a:pPr>
            <a:r>
              <a:rPr dirty="0" sz="600" spc="-20" b="1">
                <a:solidFill>
                  <a:srgbClr val="03234D"/>
                </a:solidFill>
                <a:latin typeface="Arial"/>
                <a:cs typeface="Arial"/>
              </a:rPr>
              <a:t>2013</a:t>
            </a:r>
            <a:endParaRPr sz="600">
              <a:latin typeface="Arial"/>
              <a:cs typeface="Arial"/>
            </a:endParaRPr>
          </a:p>
          <a:p>
            <a:pPr marL="91440" marR="76835">
              <a:lnSpc>
                <a:spcPct val="100000"/>
              </a:lnSpc>
            </a:pPr>
            <a:r>
              <a:rPr dirty="0" sz="600" spc="-10">
                <a:solidFill>
                  <a:srgbClr val="03234D"/>
                </a:solidFill>
                <a:latin typeface="Arial MT"/>
                <a:cs typeface="Arial MT"/>
              </a:rPr>
              <a:t>Launched</a:t>
            </a:r>
            <a:r>
              <a:rPr dirty="0" sz="600" spc="50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600" spc="-10">
                <a:solidFill>
                  <a:srgbClr val="03234D"/>
                </a:solidFill>
                <a:latin typeface="Arial MT"/>
                <a:cs typeface="Arial MT"/>
              </a:rPr>
              <a:t>operating</a:t>
            </a:r>
            <a:r>
              <a:rPr dirty="0" sz="600" spc="50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600" spc="-10">
                <a:solidFill>
                  <a:srgbClr val="03234D"/>
                </a:solidFill>
                <a:latin typeface="Arial MT"/>
                <a:cs typeface="Arial MT"/>
              </a:rPr>
              <a:t>business</a:t>
            </a:r>
            <a:r>
              <a:rPr dirty="0" sz="600" spc="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600" spc="-10">
                <a:solidFill>
                  <a:srgbClr val="03234D"/>
                </a:solidFill>
                <a:latin typeface="Arial MT"/>
                <a:cs typeface="Arial MT"/>
              </a:rPr>
              <a:t>model</a:t>
            </a:r>
            <a:endParaRPr sz="600">
              <a:latin typeface="Arial MT"/>
              <a:cs typeface="Arial MT"/>
            </a:endParaRPr>
          </a:p>
        </p:txBody>
      </p:sp>
      <p:sp>
        <p:nvSpPr>
          <p:cNvPr id="103" name="object 103" descr=""/>
          <p:cNvSpPr txBox="1"/>
          <p:nvPr/>
        </p:nvSpPr>
        <p:spPr>
          <a:xfrm>
            <a:off x="1943100" y="3595115"/>
            <a:ext cx="708025" cy="791845"/>
          </a:xfrm>
          <a:prstGeom prst="rect">
            <a:avLst/>
          </a:prstGeom>
          <a:solidFill>
            <a:srgbClr val="F1F1F1"/>
          </a:solidFill>
        </p:spPr>
        <p:txBody>
          <a:bodyPr wrap="square" lIns="0" tIns="23495" rIns="0" bIns="0" rtlCol="0" vert="horz">
            <a:spAutoFit/>
          </a:bodyPr>
          <a:lstStyle/>
          <a:p>
            <a:pPr marL="175895">
              <a:lnSpc>
                <a:spcPct val="100000"/>
              </a:lnSpc>
              <a:spcBef>
                <a:spcPts val="185"/>
              </a:spcBef>
            </a:pPr>
            <a:r>
              <a:rPr dirty="0" sz="600" spc="-20" b="1">
                <a:solidFill>
                  <a:srgbClr val="03234D"/>
                </a:solidFill>
                <a:latin typeface="Arial"/>
                <a:cs typeface="Arial"/>
              </a:rPr>
              <a:t>2015</a:t>
            </a:r>
            <a:endParaRPr sz="600">
              <a:latin typeface="Arial"/>
              <a:cs typeface="Arial"/>
            </a:endParaRPr>
          </a:p>
          <a:p>
            <a:pPr marL="175895" marR="85725">
              <a:lnSpc>
                <a:spcPct val="100000"/>
              </a:lnSpc>
            </a:pPr>
            <a:r>
              <a:rPr dirty="0" sz="600" spc="-10">
                <a:solidFill>
                  <a:srgbClr val="03234D"/>
                </a:solidFill>
                <a:latin typeface="Arial MT"/>
                <a:cs typeface="Arial MT"/>
              </a:rPr>
              <a:t>Acquired</a:t>
            </a:r>
            <a:r>
              <a:rPr dirty="0" sz="600" spc="50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600" spc="-10">
                <a:solidFill>
                  <a:srgbClr val="03234D"/>
                </a:solidFill>
                <a:latin typeface="Arial MT"/>
                <a:cs typeface="Arial MT"/>
              </a:rPr>
              <a:t>Upwind</a:t>
            </a:r>
            <a:r>
              <a:rPr dirty="0" sz="600" spc="50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600">
                <a:solidFill>
                  <a:srgbClr val="03234D"/>
                </a:solidFill>
                <a:latin typeface="Arial MT"/>
                <a:cs typeface="Arial MT"/>
              </a:rPr>
              <a:t>Solutions</a:t>
            </a:r>
            <a:r>
              <a:rPr dirty="0" sz="600" spc="-3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600" spc="-25">
                <a:solidFill>
                  <a:srgbClr val="03234D"/>
                </a:solidFill>
                <a:latin typeface="Arial MT"/>
                <a:cs typeface="Arial MT"/>
              </a:rPr>
              <a:t>Inc</a:t>
            </a:r>
            <a:endParaRPr sz="600">
              <a:latin typeface="Arial MT"/>
              <a:cs typeface="Arial MT"/>
            </a:endParaRPr>
          </a:p>
        </p:txBody>
      </p:sp>
      <p:sp>
        <p:nvSpPr>
          <p:cNvPr id="104" name="object 104" descr=""/>
          <p:cNvSpPr txBox="1"/>
          <p:nvPr/>
        </p:nvSpPr>
        <p:spPr>
          <a:xfrm>
            <a:off x="3633978" y="3582161"/>
            <a:ext cx="708025" cy="791845"/>
          </a:xfrm>
          <a:prstGeom prst="rect">
            <a:avLst/>
          </a:prstGeom>
          <a:solidFill>
            <a:srgbClr val="F1F1F1"/>
          </a:solidFill>
        </p:spPr>
        <p:txBody>
          <a:bodyPr wrap="square" lIns="0" tIns="36195" rIns="0" bIns="0" rtlCol="0" vert="horz">
            <a:spAutoFit/>
          </a:bodyPr>
          <a:lstStyle/>
          <a:p>
            <a:pPr marL="122555">
              <a:lnSpc>
                <a:spcPct val="100000"/>
              </a:lnSpc>
              <a:spcBef>
                <a:spcPts val="285"/>
              </a:spcBef>
            </a:pPr>
            <a:r>
              <a:rPr dirty="0" sz="600" spc="-20" b="1">
                <a:solidFill>
                  <a:srgbClr val="03234D"/>
                </a:solidFill>
                <a:latin typeface="Arial"/>
                <a:cs typeface="Arial"/>
              </a:rPr>
              <a:t>2019</a:t>
            </a:r>
            <a:endParaRPr sz="600">
              <a:latin typeface="Arial"/>
              <a:cs typeface="Arial"/>
            </a:endParaRPr>
          </a:p>
          <a:p>
            <a:pPr marL="122555" marR="78105">
              <a:lnSpc>
                <a:spcPct val="100000"/>
              </a:lnSpc>
            </a:pPr>
            <a:r>
              <a:rPr dirty="0" sz="600" spc="-10">
                <a:solidFill>
                  <a:srgbClr val="03234D"/>
                </a:solidFill>
                <a:latin typeface="Arial MT"/>
                <a:cs typeface="Arial MT"/>
              </a:rPr>
              <a:t>Launched</a:t>
            </a:r>
            <a:r>
              <a:rPr dirty="0" sz="600" spc="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600" spc="-25">
                <a:solidFill>
                  <a:srgbClr val="03234D"/>
                </a:solidFill>
                <a:latin typeface="Arial MT"/>
                <a:cs typeface="Arial MT"/>
              </a:rPr>
              <a:t>new</a:t>
            </a:r>
            <a:r>
              <a:rPr dirty="0" sz="600" spc="50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600" spc="-10">
                <a:solidFill>
                  <a:srgbClr val="03234D"/>
                </a:solidFill>
                <a:latin typeface="Arial MT"/>
                <a:cs typeface="Arial MT"/>
              </a:rPr>
              <a:t>modular</a:t>
            </a:r>
            <a:r>
              <a:rPr dirty="0" sz="600" spc="50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600" spc="-10">
                <a:solidFill>
                  <a:srgbClr val="03234D"/>
                </a:solidFill>
                <a:latin typeface="Arial MT"/>
                <a:cs typeface="Arial MT"/>
              </a:rPr>
              <a:t>platform</a:t>
            </a:r>
            <a:endParaRPr sz="600">
              <a:latin typeface="Arial MT"/>
              <a:cs typeface="Arial MT"/>
            </a:endParaRPr>
          </a:p>
        </p:txBody>
      </p:sp>
      <p:sp>
        <p:nvSpPr>
          <p:cNvPr id="105" name="object 105" descr=""/>
          <p:cNvSpPr txBox="1"/>
          <p:nvPr/>
        </p:nvSpPr>
        <p:spPr>
          <a:xfrm>
            <a:off x="4530852" y="3575303"/>
            <a:ext cx="708660" cy="791210"/>
          </a:xfrm>
          <a:prstGeom prst="rect">
            <a:avLst/>
          </a:prstGeom>
          <a:solidFill>
            <a:srgbClr val="F1F1F1"/>
          </a:solidFill>
        </p:spPr>
        <p:txBody>
          <a:bodyPr wrap="square" lIns="0" tIns="43180" rIns="0" bIns="0" rtlCol="0" vert="horz">
            <a:spAutoFit/>
          </a:bodyPr>
          <a:lstStyle/>
          <a:p>
            <a:pPr marL="24765">
              <a:lnSpc>
                <a:spcPct val="100000"/>
              </a:lnSpc>
              <a:spcBef>
                <a:spcPts val="340"/>
              </a:spcBef>
            </a:pPr>
            <a:r>
              <a:rPr dirty="0" sz="600" spc="-20" b="1">
                <a:solidFill>
                  <a:srgbClr val="03234D"/>
                </a:solidFill>
                <a:latin typeface="Arial"/>
                <a:cs typeface="Arial"/>
              </a:rPr>
              <a:t>2021</a:t>
            </a:r>
            <a:endParaRPr sz="600">
              <a:latin typeface="Arial"/>
              <a:cs typeface="Arial"/>
            </a:endParaRPr>
          </a:p>
          <a:p>
            <a:pPr marL="24765" marR="29209">
              <a:lnSpc>
                <a:spcPct val="100000"/>
              </a:lnSpc>
            </a:pPr>
            <a:r>
              <a:rPr dirty="0" sz="600" spc="-10">
                <a:solidFill>
                  <a:srgbClr val="03234D"/>
                </a:solidFill>
                <a:latin typeface="Arial MT"/>
                <a:cs typeface="Arial MT"/>
              </a:rPr>
              <a:t>Implemented</a:t>
            </a:r>
            <a:r>
              <a:rPr dirty="0" sz="600" spc="50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600" spc="-10">
                <a:solidFill>
                  <a:srgbClr val="03234D"/>
                </a:solidFill>
                <a:latin typeface="Arial MT"/>
                <a:cs typeface="Arial MT"/>
              </a:rPr>
              <a:t>circularity</a:t>
            </a:r>
            <a:r>
              <a:rPr dirty="0" sz="600" spc="6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600" spc="-10">
                <a:solidFill>
                  <a:srgbClr val="03234D"/>
                </a:solidFill>
                <a:latin typeface="Arial MT"/>
                <a:cs typeface="Arial MT"/>
              </a:rPr>
              <a:t>roadmap</a:t>
            </a:r>
            <a:endParaRPr sz="6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600">
              <a:latin typeface="Arial MT"/>
              <a:cs typeface="Arial MT"/>
            </a:endParaRPr>
          </a:p>
          <a:p>
            <a:pPr marL="24765" marR="135255">
              <a:lnSpc>
                <a:spcPct val="100000"/>
              </a:lnSpc>
            </a:pPr>
            <a:r>
              <a:rPr dirty="0" sz="600" spc="-10">
                <a:solidFill>
                  <a:srgbClr val="03234D"/>
                </a:solidFill>
                <a:latin typeface="Arial MT"/>
                <a:cs typeface="Arial MT"/>
              </a:rPr>
              <a:t>Launched</a:t>
            </a:r>
            <a:r>
              <a:rPr dirty="0" sz="600" spc="50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600" spc="-10">
                <a:solidFill>
                  <a:srgbClr val="03234D"/>
                </a:solidFill>
                <a:latin typeface="Arial MT"/>
                <a:cs typeface="Arial MT"/>
              </a:rPr>
              <a:t>development</a:t>
            </a:r>
            <a:r>
              <a:rPr dirty="0" sz="600" spc="4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600" spc="-25">
                <a:solidFill>
                  <a:srgbClr val="03234D"/>
                </a:solidFill>
                <a:latin typeface="Arial MT"/>
                <a:cs typeface="Arial MT"/>
              </a:rPr>
              <a:t>as</a:t>
            </a:r>
            <a:r>
              <a:rPr dirty="0" sz="600" spc="50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600">
                <a:solidFill>
                  <a:srgbClr val="03234D"/>
                </a:solidFill>
                <a:latin typeface="Arial MT"/>
                <a:cs typeface="Arial MT"/>
              </a:rPr>
              <a:t>a</a:t>
            </a:r>
            <a:r>
              <a:rPr dirty="0" sz="600" spc="1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600" spc="-10">
                <a:solidFill>
                  <a:srgbClr val="03234D"/>
                </a:solidFill>
                <a:latin typeface="Arial MT"/>
                <a:cs typeface="Arial MT"/>
              </a:rPr>
              <a:t>stand-alone</a:t>
            </a:r>
            <a:r>
              <a:rPr dirty="0" sz="600" spc="50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600" spc="-10">
                <a:solidFill>
                  <a:srgbClr val="03234D"/>
                </a:solidFill>
                <a:latin typeface="Arial MT"/>
                <a:cs typeface="Arial MT"/>
              </a:rPr>
              <a:t>business</a:t>
            </a:r>
            <a:endParaRPr sz="600">
              <a:latin typeface="Arial MT"/>
              <a:cs typeface="Arial MT"/>
            </a:endParaRPr>
          </a:p>
        </p:txBody>
      </p:sp>
      <p:sp>
        <p:nvSpPr>
          <p:cNvPr id="106" name="object 106" descr=""/>
          <p:cNvSpPr txBox="1"/>
          <p:nvPr/>
        </p:nvSpPr>
        <p:spPr>
          <a:xfrm>
            <a:off x="2756916" y="3588258"/>
            <a:ext cx="708025" cy="791210"/>
          </a:xfrm>
          <a:prstGeom prst="rect">
            <a:avLst/>
          </a:prstGeom>
        </p:spPr>
        <p:txBody>
          <a:bodyPr wrap="square" lIns="0" tIns="30480" rIns="0" bIns="0" rtlCol="0" vert="horz">
            <a:spAutoFit/>
          </a:bodyPr>
          <a:lstStyle/>
          <a:p>
            <a:pPr marL="93345">
              <a:lnSpc>
                <a:spcPct val="100000"/>
              </a:lnSpc>
              <a:spcBef>
                <a:spcPts val="240"/>
              </a:spcBef>
            </a:pPr>
            <a:r>
              <a:rPr dirty="0" sz="600" spc="-20" b="1">
                <a:solidFill>
                  <a:srgbClr val="03234D"/>
                </a:solidFill>
                <a:latin typeface="Arial"/>
                <a:cs typeface="Arial"/>
              </a:rPr>
              <a:t>2017</a:t>
            </a:r>
            <a:endParaRPr sz="600">
              <a:latin typeface="Arial"/>
              <a:cs typeface="Arial"/>
            </a:endParaRPr>
          </a:p>
          <a:p>
            <a:pPr marL="93345" marR="49530">
              <a:lnSpc>
                <a:spcPct val="100000"/>
              </a:lnSpc>
            </a:pPr>
            <a:r>
              <a:rPr dirty="0" sz="600" spc="-10">
                <a:solidFill>
                  <a:srgbClr val="03234D"/>
                </a:solidFill>
                <a:latin typeface="Arial MT"/>
                <a:cs typeface="Arial MT"/>
              </a:rPr>
              <a:t>Introduced</a:t>
            </a:r>
            <a:r>
              <a:rPr dirty="0" sz="600" spc="4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600" spc="-25">
                <a:solidFill>
                  <a:srgbClr val="03234D"/>
                </a:solidFill>
                <a:latin typeface="Arial MT"/>
                <a:cs typeface="Arial MT"/>
              </a:rPr>
              <a:t>the</a:t>
            </a:r>
            <a:r>
              <a:rPr dirty="0" sz="600" spc="50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600" spc="-10">
                <a:solidFill>
                  <a:srgbClr val="03234D"/>
                </a:solidFill>
                <a:latin typeface="Arial MT"/>
                <a:cs typeface="Arial MT"/>
              </a:rPr>
              <a:t>company’s</a:t>
            </a:r>
            <a:r>
              <a:rPr dirty="0" sz="600" spc="50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600">
                <a:solidFill>
                  <a:srgbClr val="03234D"/>
                </a:solidFill>
                <a:latin typeface="Arial MT"/>
                <a:cs typeface="Arial MT"/>
              </a:rPr>
              <a:t>vision</a:t>
            </a:r>
            <a:r>
              <a:rPr dirty="0" sz="600" spc="-4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600" spc="-25">
                <a:solidFill>
                  <a:srgbClr val="03234D"/>
                </a:solidFill>
                <a:latin typeface="Arial MT"/>
                <a:cs typeface="Arial MT"/>
              </a:rPr>
              <a:t>to</a:t>
            </a:r>
            <a:r>
              <a:rPr dirty="0" sz="600" spc="50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600" spc="-10">
                <a:solidFill>
                  <a:srgbClr val="03234D"/>
                </a:solidFill>
                <a:latin typeface="Arial MT"/>
                <a:cs typeface="Arial MT"/>
              </a:rPr>
              <a:t>become</a:t>
            </a:r>
            <a:r>
              <a:rPr dirty="0" sz="600" spc="1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600" spc="-10">
                <a:solidFill>
                  <a:srgbClr val="03234D"/>
                </a:solidFill>
                <a:latin typeface="Arial MT"/>
                <a:cs typeface="Arial MT"/>
              </a:rPr>
              <a:t>global</a:t>
            </a:r>
            <a:r>
              <a:rPr dirty="0" sz="600" spc="50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600" spc="-10">
                <a:solidFill>
                  <a:srgbClr val="03234D"/>
                </a:solidFill>
                <a:latin typeface="Arial MT"/>
                <a:cs typeface="Arial MT"/>
              </a:rPr>
              <a:t>leader</a:t>
            </a:r>
            <a:r>
              <a:rPr dirty="0" sz="600" spc="1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600" spc="-25">
                <a:solidFill>
                  <a:srgbClr val="03234D"/>
                </a:solidFill>
                <a:latin typeface="Arial MT"/>
                <a:cs typeface="Arial MT"/>
              </a:rPr>
              <a:t>in</a:t>
            </a:r>
            <a:r>
              <a:rPr dirty="0" sz="600" spc="50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600" spc="-10">
                <a:solidFill>
                  <a:srgbClr val="03234D"/>
                </a:solidFill>
                <a:latin typeface="Arial MT"/>
                <a:cs typeface="Arial MT"/>
              </a:rPr>
              <a:t>sustainable</a:t>
            </a:r>
            <a:r>
              <a:rPr dirty="0" sz="600" spc="50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600">
                <a:solidFill>
                  <a:srgbClr val="03234D"/>
                </a:solidFill>
                <a:latin typeface="Arial MT"/>
                <a:cs typeface="Arial MT"/>
              </a:rPr>
              <a:t>energy</a:t>
            </a:r>
            <a:r>
              <a:rPr dirty="0" sz="600" spc="-4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600" spc="-10">
                <a:solidFill>
                  <a:srgbClr val="03234D"/>
                </a:solidFill>
                <a:latin typeface="Arial MT"/>
                <a:cs typeface="Arial MT"/>
              </a:rPr>
              <a:t>solutions</a:t>
            </a:r>
            <a:endParaRPr sz="600">
              <a:latin typeface="Arial MT"/>
              <a:cs typeface="Arial MT"/>
            </a:endParaRPr>
          </a:p>
        </p:txBody>
      </p:sp>
      <p:sp>
        <p:nvSpPr>
          <p:cNvPr id="107" name="object 107" descr=""/>
          <p:cNvSpPr/>
          <p:nvPr/>
        </p:nvSpPr>
        <p:spPr>
          <a:xfrm>
            <a:off x="649986" y="2988564"/>
            <a:ext cx="4184650" cy="1009650"/>
          </a:xfrm>
          <a:custGeom>
            <a:avLst/>
            <a:gdLst/>
            <a:ahLst/>
            <a:cxnLst/>
            <a:rect l="l" t="t" r="r" b="b"/>
            <a:pathLst>
              <a:path w="4184650" h="1009650">
                <a:moveTo>
                  <a:pt x="409955" y="1008888"/>
                </a:moveTo>
                <a:lnTo>
                  <a:pt x="479475" y="1008888"/>
                </a:lnTo>
              </a:path>
              <a:path w="4184650" h="1009650">
                <a:moveTo>
                  <a:pt x="1238250" y="1009650"/>
                </a:moveTo>
                <a:lnTo>
                  <a:pt x="1307719" y="1009650"/>
                </a:lnTo>
              </a:path>
              <a:path w="4184650" h="1009650">
                <a:moveTo>
                  <a:pt x="2076450" y="1003554"/>
                </a:moveTo>
                <a:lnTo>
                  <a:pt x="2145919" y="1003554"/>
                </a:lnTo>
              </a:path>
              <a:path w="4184650" h="1009650">
                <a:moveTo>
                  <a:pt x="2902458" y="1003554"/>
                </a:moveTo>
                <a:lnTo>
                  <a:pt x="2971927" y="1003554"/>
                </a:lnTo>
              </a:path>
              <a:path w="4184650" h="1009650">
                <a:moveTo>
                  <a:pt x="3733800" y="990600"/>
                </a:moveTo>
                <a:lnTo>
                  <a:pt x="3803268" y="990600"/>
                </a:lnTo>
              </a:path>
              <a:path w="4184650" h="1009650">
                <a:moveTo>
                  <a:pt x="4114800" y="0"/>
                </a:moveTo>
                <a:lnTo>
                  <a:pt x="4184268" y="0"/>
                </a:lnTo>
              </a:path>
              <a:path w="4184650" h="1009650">
                <a:moveTo>
                  <a:pt x="3283458" y="19050"/>
                </a:moveTo>
                <a:lnTo>
                  <a:pt x="3352927" y="19050"/>
                </a:lnTo>
              </a:path>
              <a:path w="4184650" h="1009650">
                <a:moveTo>
                  <a:pt x="2470404" y="25908"/>
                </a:moveTo>
                <a:lnTo>
                  <a:pt x="2539872" y="25908"/>
                </a:lnTo>
              </a:path>
              <a:path w="4184650" h="1009650">
                <a:moveTo>
                  <a:pt x="1645158" y="25908"/>
                </a:moveTo>
                <a:lnTo>
                  <a:pt x="1714627" y="25908"/>
                </a:lnTo>
              </a:path>
              <a:path w="4184650" h="1009650">
                <a:moveTo>
                  <a:pt x="826007" y="19050"/>
                </a:moveTo>
                <a:lnTo>
                  <a:pt x="895476" y="19050"/>
                </a:lnTo>
              </a:path>
              <a:path w="4184650" h="1009650">
                <a:moveTo>
                  <a:pt x="0" y="19050"/>
                </a:moveTo>
                <a:lnTo>
                  <a:pt x="69519" y="19050"/>
                </a:lnTo>
              </a:path>
            </a:pathLst>
          </a:custGeom>
          <a:ln w="6350">
            <a:solidFill>
              <a:srgbClr val="010027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108" name="object 108" descr=""/>
          <p:cNvGrpSpPr/>
          <p:nvPr/>
        </p:nvGrpSpPr>
        <p:grpSpPr>
          <a:xfrm>
            <a:off x="10005059" y="5554853"/>
            <a:ext cx="952500" cy="96520"/>
            <a:chOff x="10005059" y="5554853"/>
            <a:chExt cx="952500" cy="96520"/>
          </a:xfrm>
        </p:grpSpPr>
        <p:sp>
          <p:nvSpPr>
            <p:cNvPr id="109" name="object 109" descr=""/>
            <p:cNvSpPr/>
            <p:nvPr/>
          </p:nvSpPr>
          <p:spPr>
            <a:xfrm>
              <a:off x="10005059" y="5558028"/>
              <a:ext cx="869950" cy="0"/>
            </a:xfrm>
            <a:custGeom>
              <a:avLst/>
              <a:gdLst/>
              <a:ahLst/>
              <a:cxnLst/>
              <a:rect l="l" t="t" r="r" b="b"/>
              <a:pathLst>
                <a:path w="869950" h="0">
                  <a:moveTo>
                    <a:pt x="869950" y="0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10027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10" name="object 110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0869294" y="5562727"/>
              <a:ext cx="88137" cy="88137"/>
            </a:xfrm>
            <a:prstGeom prst="rect">
              <a:avLst/>
            </a:prstGeom>
          </p:spPr>
        </p:pic>
      </p:grpSp>
      <p:sp>
        <p:nvSpPr>
          <p:cNvPr id="111" name="object 111" descr=""/>
          <p:cNvSpPr txBox="1"/>
          <p:nvPr/>
        </p:nvSpPr>
        <p:spPr>
          <a:xfrm>
            <a:off x="8644635" y="6326632"/>
            <a:ext cx="311340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i="1">
                <a:solidFill>
                  <a:srgbClr val="010027"/>
                </a:solidFill>
                <a:latin typeface="Arial"/>
                <a:cs typeface="Arial"/>
              </a:rPr>
              <a:t>Note:</a:t>
            </a:r>
            <a:r>
              <a:rPr dirty="0" sz="800" spc="-5" i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800" i="1">
                <a:solidFill>
                  <a:srgbClr val="010027"/>
                </a:solidFill>
                <a:latin typeface="Arial"/>
                <a:cs typeface="Arial"/>
              </a:rPr>
              <a:t>Expressed in</a:t>
            </a:r>
            <a:r>
              <a:rPr dirty="0" sz="800" spc="-10" i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800" i="1">
                <a:solidFill>
                  <a:srgbClr val="010027"/>
                </a:solidFill>
                <a:latin typeface="Arial"/>
                <a:cs typeface="Arial"/>
              </a:rPr>
              <a:t>USD</a:t>
            </a:r>
            <a:r>
              <a:rPr dirty="0" sz="800" spc="-10" i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800" i="1">
                <a:solidFill>
                  <a:srgbClr val="010027"/>
                </a:solidFill>
                <a:latin typeface="Arial"/>
                <a:cs typeface="Arial"/>
              </a:rPr>
              <a:t>with</a:t>
            </a:r>
            <a:r>
              <a:rPr dirty="0" sz="800" spc="-15" i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800" i="1">
                <a:solidFill>
                  <a:srgbClr val="010027"/>
                </a:solidFill>
                <a:latin typeface="Arial"/>
                <a:cs typeface="Arial"/>
              </a:rPr>
              <a:t>a</a:t>
            </a:r>
            <a:r>
              <a:rPr dirty="0" sz="800" spc="-10" i="1">
                <a:solidFill>
                  <a:srgbClr val="010027"/>
                </a:solidFill>
                <a:latin typeface="Arial"/>
                <a:cs typeface="Arial"/>
              </a:rPr>
              <a:t> conversion</a:t>
            </a:r>
            <a:r>
              <a:rPr dirty="0" sz="800" spc="5" i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800" i="1">
                <a:solidFill>
                  <a:srgbClr val="010027"/>
                </a:solidFill>
                <a:latin typeface="Arial"/>
                <a:cs typeface="Arial"/>
              </a:rPr>
              <a:t>rate</a:t>
            </a:r>
            <a:r>
              <a:rPr dirty="0" sz="800" spc="-15" i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800" i="1">
                <a:solidFill>
                  <a:srgbClr val="010027"/>
                </a:solidFill>
                <a:latin typeface="Arial"/>
                <a:cs typeface="Arial"/>
              </a:rPr>
              <a:t>of</a:t>
            </a:r>
            <a:r>
              <a:rPr dirty="0" sz="800" spc="-5" i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800" i="1">
                <a:solidFill>
                  <a:srgbClr val="010027"/>
                </a:solidFill>
                <a:latin typeface="Arial"/>
                <a:cs typeface="Arial"/>
              </a:rPr>
              <a:t>0.94 as</a:t>
            </a:r>
            <a:r>
              <a:rPr dirty="0" sz="800" spc="-10" i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800" i="1">
                <a:solidFill>
                  <a:srgbClr val="010027"/>
                </a:solidFill>
                <a:latin typeface="Arial"/>
                <a:cs typeface="Arial"/>
              </a:rPr>
              <a:t>of</a:t>
            </a:r>
            <a:r>
              <a:rPr dirty="0" sz="800" spc="-5" i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800" spc="-10" i="1">
                <a:solidFill>
                  <a:srgbClr val="010027"/>
                </a:solidFill>
                <a:latin typeface="Arial"/>
                <a:cs typeface="Arial"/>
              </a:rPr>
              <a:t>2/20/23</a:t>
            </a:r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1803126" y="6462776"/>
            <a:ext cx="173355" cy="1854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50" spc="-25">
                <a:solidFill>
                  <a:srgbClr val="03234D"/>
                </a:solidFill>
                <a:latin typeface="Tahoma"/>
                <a:cs typeface="Tahoma"/>
              </a:rPr>
              <a:t>22</a:t>
            </a:r>
            <a:endParaRPr sz="1050">
              <a:latin typeface="Tahoma"/>
              <a:cs typeface="Tahoma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122407" y="291889"/>
            <a:ext cx="1434083" cy="238419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39698" y="768858"/>
            <a:ext cx="10917174" cy="19050"/>
          </a:xfrm>
          <a:prstGeom prst="rect">
            <a:avLst/>
          </a:prstGeom>
        </p:spPr>
      </p:pic>
      <p:grpSp>
        <p:nvGrpSpPr>
          <p:cNvPr id="5" name="object 5" descr=""/>
          <p:cNvGrpSpPr/>
          <p:nvPr/>
        </p:nvGrpSpPr>
        <p:grpSpPr>
          <a:xfrm>
            <a:off x="0" y="6496050"/>
            <a:ext cx="12192000" cy="361950"/>
            <a:chOff x="0" y="6496050"/>
            <a:chExt cx="12192000" cy="361950"/>
          </a:xfrm>
        </p:grpSpPr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6694931"/>
              <a:ext cx="12192000" cy="163068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7887" y="6496050"/>
              <a:ext cx="3054858" cy="361949"/>
            </a:xfrm>
            <a:prstGeom prst="rect">
              <a:avLst/>
            </a:prstGeom>
          </p:spPr>
        </p:pic>
      </p:grpSp>
      <p:sp>
        <p:nvSpPr>
          <p:cNvPr id="8" name="object 8" descr=""/>
          <p:cNvSpPr txBox="1"/>
          <p:nvPr/>
        </p:nvSpPr>
        <p:spPr>
          <a:xfrm>
            <a:off x="2601976" y="6504940"/>
            <a:ext cx="569595" cy="293370"/>
          </a:xfrm>
          <a:prstGeom prst="rect">
            <a:avLst/>
          </a:prstGeom>
        </p:spPr>
        <p:txBody>
          <a:bodyPr wrap="square" lIns="0" tIns="65404" rIns="0" bIns="0" rtlCol="0" vert="horz">
            <a:spAutoFit/>
          </a:bodyPr>
          <a:lstStyle/>
          <a:p>
            <a:pPr marL="41910" marR="30480" indent="-3810">
              <a:lnSpc>
                <a:spcPct val="67100"/>
              </a:lnSpc>
              <a:spcBef>
                <a:spcPts val="515"/>
              </a:spcBef>
            </a:pPr>
            <a:r>
              <a:rPr dirty="0" sz="1050" spc="-10" b="1">
                <a:solidFill>
                  <a:srgbClr val="FFFFFF"/>
                </a:solidFill>
                <a:latin typeface="Calibri"/>
                <a:cs typeface="Calibri"/>
              </a:rPr>
              <a:t>Industry </a:t>
            </a:r>
            <a:r>
              <a:rPr dirty="0" baseline="-21164" sz="1575" spc="-315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050" spc="-210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baseline="-21164" sz="1575" spc="-315" b="1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dirty="0" sz="1050" spc="-210" b="1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dirty="0" baseline="-21164" sz="1575" spc="-315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050" spc="-210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baseline="-21164" sz="1575" spc="-315" b="1">
                <a:solidFill>
                  <a:srgbClr val="FFFFFF"/>
                </a:solidFill>
                <a:latin typeface="Calibri"/>
                <a:cs typeface="Calibri"/>
              </a:rPr>
              <a:t>ly</a:t>
            </a:r>
            <a:r>
              <a:rPr dirty="0" sz="1050" spc="-210" b="1">
                <a:solidFill>
                  <a:srgbClr val="FFFFFF"/>
                </a:solidFill>
                <a:latin typeface="Calibri"/>
                <a:cs typeface="Calibri"/>
              </a:rPr>
              <a:t>ly</a:t>
            </a:r>
            <a:r>
              <a:rPr dirty="0" baseline="-21164" sz="1575" spc="-315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sz="1050" spc="-210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baseline="-21164" sz="1575" spc="-315" b="1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dirty="0" sz="1050" spc="-210" b="1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1041653" y="6504940"/>
            <a:ext cx="657860" cy="293370"/>
          </a:xfrm>
          <a:prstGeom prst="rect">
            <a:avLst/>
          </a:prstGeom>
        </p:spPr>
        <p:txBody>
          <a:bodyPr wrap="square" lIns="0" tIns="65404" rIns="0" bIns="0" rtlCol="0" vert="horz">
            <a:spAutoFit/>
          </a:bodyPr>
          <a:lstStyle/>
          <a:p>
            <a:pPr marL="38735" marR="30480" indent="-1270">
              <a:lnSpc>
                <a:spcPct val="67100"/>
              </a:lnSpc>
              <a:spcBef>
                <a:spcPts val="515"/>
              </a:spcBef>
            </a:pPr>
            <a:r>
              <a:rPr dirty="0" sz="1050" spc="-10" b="1">
                <a:solidFill>
                  <a:srgbClr val="FFFFFF"/>
                </a:solidFill>
                <a:latin typeface="Calibri"/>
                <a:cs typeface="Calibri"/>
              </a:rPr>
              <a:t>Executive </a:t>
            </a:r>
            <a:r>
              <a:rPr dirty="0" baseline="-21164" sz="1575" spc="-427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sz="1050" spc="-285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baseline="-21164" sz="1575" spc="-427" b="1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dirty="0" sz="1050" spc="-285" b="1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dirty="0" baseline="-21164" sz="1575" spc="-427" b="1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dirty="0" sz="1050" spc="-285" b="1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dirty="0" baseline="-21164" sz="1575" spc="-427" b="1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dirty="0" sz="1050" spc="-285" b="1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dirty="0" baseline="-21164" sz="1575" spc="-427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050" spc="-285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baseline="-21164" sz="1575" spc="-427" b="1">
                <a:solidFill>
                  <a:srgbClr val="FFFFFF"/>
                </a:solidFill>
                <a:latin typeface="Calibri"/>
                <a:cs typeface="Calibri"/>
              </a:rPr>
              <a:t>ry</a:t>
            </a:r>
            <a:r>
              <a:rPr dirty="0" sz="1050" spc="-285" b="1">
                <a:solidFill>
                  <a:srgbClr val="FFFFFF"/>
                </a:solidFill>
                <a:latin typeface="Calibri"/>
                <a:cs typeface="Calibri"/>
              </a:rPr>
              <a:t>ry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0" name="object 10" descr=""/>
          <p:cNvSpPr/>
          <p:nvPr/>
        </p:nvSpPr>
        <p:spPr>
          <a:xfrm>
            <a:off x="3679697" y="6496050"/>
            <a:ext cx="1624330" cy="361950"/>
          </a:xfrm>
          <a:custGeom>
            <a:avLst/>
            <a:gdLst/>
            <a:ahLst/>
            <a:cxnLst/>
            <a:rect l="l" t="t" r="r" b="b"/>
            <a:pathLst>
              <a:path w="1624329" h="361950">
                <a:moveTo>
                  <a:pt x="1623822" y="0"/>
                </a:moveTo>
                <a:lnTo>
                  <a:pt x="90424" y="0"/>
                </a:lnTo>
                <a:lnTo>
                  <a:pt x="0" y="361949"/>
                </a:lnTo>
                <a:lnTo>
                  <a:pt x="1533271" y="361949"/>
                </a:lnTo>
                <a:lnTo>
                  <a:pt x="1623822" y="0"/>
                </a:lnTo>
                <a:close/>
              </a:path>
            </a:pathLst>
          </a:custGeom>
          <a:solidFill>
            <a:srgbClr val="2C716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 descr=""/>
          <p:cNvSpPr txBox="1"/>
          <p:nvPr/>
        </p:nvSpPr>
        <p:spPr>
          <a:xfrm>
            <a:off x="4158234" y="6504940"/>
            <a:ext cx="637540" cy="293370"/>
          </a:xfrm>
          <a:prstGeom prst="rect">
            <a:avLst/>
          </a:prstGeom>
        </p:spPr>
        <p:txBody>
          <a:bodyPr wrap="square" lIns="0" tIns="65404" rIns="0" bIns="0" rtlCol="0" vert="horz">
            <a:spAutoFit/>
          </a:bodyPr>
          <a:lstStyle/>
          <a:p>
            <a:pPr marL="38100" marR="30480" indent="33655">
              <a:lnSpc>
                <a:spcPct val="67100"/>
              </a:lnSpc>
              <a:spcBef>
                <a:spcPts val="515"/>
              </a:spcBef>
            </a:pPr>
            <a:r>
              <a:rPr dirty="0" sz="1050" spc="-10" b="1">
                <a:solidFill>
                  <a:srgbClr val="FFFFFF"/>
                </a:solidFill>
                <a:latin typeface="Calibri"/>
                <a:cs typeface="Calibri"/>
              </a:rPr>
              <a:t>Company </a:t>
            </a:r>
            <a:r>
              <a:rPr dirty="0" sz="1050" spc="-484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baseline="-21164" sz="1575" spc="-390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sz="1050" spc="-270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baseline="-21164" sz="1575" spc="-390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sz="1050" spc="-300" b="1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baseline="-21164" sz="1575" spc="-382" b="1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sz="1050" spc="-150" b="1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dirty="0" baseline="-21164" sz="1575" spc="-390" b="1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dirty="0" sz="1050" spc="-270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baseline="-21164" sz="1575" spc="-390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sz="1050" spc="-35" b="1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dirty="0" baseline="-21164" sz="1575" spc="-390" b="1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dirty="0" sz="1050" spc="-300" b="1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baseline="-21164" sz="1575" spc="-382" b="1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sz="1050" spc="-565" b="1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r>
              <a:rPr dirty="0" baseline="-21164" sz="1575" spc="-30" b="1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endParaRPr baseline="-21164" sz="1575">
              <a:latin typeface="Calibri"/>
              <a:cs typeface="Calibri"/>
            </a:endParaRPr>
          </a:p>
        </p:txBody>
      </p:sp>
      <p:pic>
        <p:nvPicPr>
          <p:cNvPr id="12" name="object 12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300471" y="6496050"/>
            <a:ext cx="6297930" cy="361949"/>
          </a:xfrm>
          <a:prstGeom prst="rect">
            <a:avLst/>
          </a:prstGeom>
        </p:spPr>
      </p:pic>
      <p:sp>
        <p:nvSpPr>
          <p:cNvPr id="13" name="object 13" descr=""/>
          <p:cNvSpPr txBox="1"/>
          <p:nvPr/>
        </p:nvSpPr>
        <p:spPr>
          <a:xfrm>
            <a:off x="5769102" y="6504940"/>
            <a:ext cx="647700" cy="293370"/>
          </a:xfrm>
          <a:prstGeom prst="rect">
            <a:avLst/>
          </a:prstGeom>
        </p:spPr>
        <p:txBody>
          <a:bodyPr wrap="square" lIns="0" tIns="65404" rIns="0" bIns="0" rtlCol="0" vert="horz">
            <a:spAutoFit/>
          </a:bodyPr>
          <a:lstStyle/>
          <a:p>
            <a:pPr marL="38100" marR="30480" indent="60960">
              <a:lnSpc>
                <a:spcPct val="67100"/>
              </a:lnSpc>
              <a:spcBef>
                <a:spcPts val="515"/>
              </a:spcBef>
            </a:pPr>
            <a:r>
              <a:rPr dirty="0" sz="1050" spc="-10" b="1">
                <a:solidFill>
                  <a:srgbClr val="FFFFFF"/>
                </a:solidFill>
                <a:latin typeface="Calibri"/>
                <a:cs typeface="Calibri"/>
              </a:rPr>
              <a:t>Financial </a:t>
            </a:r>
            <a:r>
              <a:rPr dirty="0" sz="1050" spc="-250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baseline="-21164" sz="1575" spc="-375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sz="1050" spc="-250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baseline="-21164" sz="1575" spc="-375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sz="1050" spc="-250" b="1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baseline="-21164" sz="1575" spc="-375" b="1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sz="1050" spc="-250" b="1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dirty="0" baseline="-21164" sz="1575" spc="-375" b="1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dirty="0" sz="1050" spc="-250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baseline="-21164" sz="1575" spc="-375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sz="1050" spc="-250" b="1">
                <a:solidFill>
                  <a:srgbClr val="FFFFFF"/>
                </a:solidFill>
                <a:latin typeface="Calibri"/>
                <a:cs typeface="Calibri"/>
              </a:rPr>
              <a:t>ie</a:t>
            </a:r>
            <a:r>
              <a:rPr dirty="0" baseline="-21164" sz="1575" spc="-375" b="1">
                <a:solidFill>
                  <a:srgbClr val="FFFFFF"/>
                </a:solidFill>
                <a:latin typeface="Calibri"/>
                <a:cs typeface="Calibri"/>
              </a:rPr>
              <a:t>ie</a:t>
            </a:r>
            <a:r>
              <a:rPr dirty="0" sz="1050" spc="-250" b="1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r>
              <a:rPr dirty="0" baseline="-21164" sz="1575" spc="-375" b="1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endParaRPr baseline="-21164" sz="1575">
              <a:latin typeface="Calibri"/>
              <a:cs typeface="Calibri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7416545" y="6504940"/>
            <a:ext cx="635635" cy="293370"/>
          </a:xfrm>
          <a:prstGeom prst="rect">
            <a:avLst/>
          </a:prstGeom>
        </p:spPr>
        <p:txBody>
          <a:bodyPr wrap="square" lIns="0" tIns="65404" rIns="0" bIns="0" rtlCol="0" vert="horz">
            <a:spAutoFit/>
          </a:bodyPr>
          <a:lstStyle/>
          <a:p>
            <a:pPr marL="39370" marR="30480" indent="-1905">
              <a:lnSpc>
                <a:spcPct val="67100"/>
              </a:lnSpc>
              <a:spcBef>
                <a:spcPts val="515"/>
              </a:spcBef>
            </a:pPr>
            <a:r>
              <a:rPr dirty="0" sz="1050" spc="-10" b="1">
                <a:solidFill>
                  <a:srgbClr val="FFFFFF"/>
                </a:solidFill>
                <a:latin typeface="Calibri"/>
                <a:cs typeface="Calibri"/>
              </a:rPr>
              <a:t>Feasibility </a:t>
            </a:r>
            <a:r>
              <a:rPr dirty="0" sz="1050" spc="-185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baseline="-21164" sz="1575" spc="-277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050" spc="-185" b="1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dirty="0" baseline="-21164" sz="1575" spc="-277" b="1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dirty="0" sz="1050" spc="-185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baseline="-21164" sz="1575" spc="-277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050" spc="-185" b="1">
                <a:solidFill>
                  <a:srgbClr val="FFFFFF"/>
                </a:solidFill>
                <a:latin typeface="Calibri"/>
                <a:cs typeface="Calibri"/>
              </a:rPr>
              <a:t>ly</a:t>
            </a:r>
            <a:r>
              <a:rPr dirty="0" baseline="-21164" sz="1575" spc="-277" b="1">
                <a:solidFill>
                  <a:srgbClr val="FFFFFF"/>
                </a:solidFill>
                <a:latin typeface="Calibri"/>
                <a:cs typeface="Calibri"/>
              </a:rPr>
              <a:t>ly</a:t>
            </a:r>
            <a:r>
              <a:rPr dirty="0" sz="1050" spc="-185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baseline="-21164" sz="1575" spc="-277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sz="1050" spc="-185" b="1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dirty="0" baseline="-21164" sz="1575" spc="-277" b="1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endParaRPr baseline="-21164" sz="1575">
              <a:latin typeface="Calibri"/>
              <a:cs typeface="Calibri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9007347" y="6504940"/>
            <a:ext cx="696595" cy="293370"/>
          </a:xfrm>
          <a:prstGeom prst="rect">
            <a:avLst/>
          </a:prstGeom>
        </p:spPr>
        <p:txBody>
          <a:bodyPr wrap="square" lIns="0" tIns="65404" rIns="0" bIns="0" rtlCol="0" vert="horz">
            <a:spAutoFit/>
          </a:bodyPr>
          <a:lstStyle/>
          <a:p>
            <a:pPr marL="54610" marR="30480" indent="-17145">
              <a:lnSpc>
                <a:spcPct val="67100"/>
              </a:lnSpc>
              <a:spcBef>
                <a:spcPts val="515"/>
              </a:spcBef>
            </a:pPr>
            <a:r>
              <a:rPr dirty="0" sz="1050" spc="-10" b="1">
                <a:solidFill>
                  <a:srgbClr val="FFFFFF"/>
                </a:solidFill>
                <a:latin typeface="Calibri"/>
                <a:cs typeface="Calibri"/>
              </a:rPr>
              <a:t>Alternative </a:t>
            </a:r>
            <a:r>
              <a:rPr dirty="0" sz="1050" spc="-160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baseline="-21164" sz="1575" spc="-240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sz="1050" spc="-160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baseline="-21164" sz="1575" spc="-240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sz="1050" spc="-160" b="1">
                <a:solidFill>
                  <a:srgbClr val="FFFFFF"/>
                </a:solidFill>
                <a:latin typeface="Calibri"/>
                <a:cs typeface="Calibri"/>
              </a:rPr>
              <a:t>lu</a:t>
            </a:r>
            <a:r>
              <a:rPr dirty="0" baseline="-21164" sz="1575" spc="-240" b="1">
                <a:solidFill>
                  <a:srgbClr val="FFFFFF"/>
                </a:solidFill>
                <a:latin typeface="Calibri"/>
                <a:cs typeface="Calibri"/>
              </a:rPr>
              <a:t>lu</a:t>
            </a:r>
            <a:r>
              <a:rPr dirty="0" sz="1050" spc="-160" b="1">
                <a:solidFill>
                  <a:srgbClr val="FFFFFF"/>
                </a:solidFill>
                <a:latin typeface="Calibri"/>
                <a:cs typeface="Calibri"/>
              </a:rPr>
              <a:t>ti</a:t>
            </a:r>
            <a:r>
              <a:rPr dirty="0" baseline="-21164" sz="1575" spc="-240" b="1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dirty="0" sz="1050" spc="-160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baseline="-21164" sz="1575" spc="-240" b="1">
                <a:solidFill>
                  <a:srgbClr val="FFFFFF"/>
                </a:solidFill>
                <a:latin typeface="Calibri"/>
                <a:cs typeface="Calibri"/>
              </a:rPr>
              <a:t>io</a:t>
            </a:r>
            <a:r>
              <a:rPr dirty="0" sz="1050" spc="-160" b="1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dirty="0" baseline="-21164" sz="1575" spc="-240" b="1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endParaRPr baseline="-21164" sz="1575">
              <a:latin typeface="Calibri"/>
              <a:cs typeface="Calibri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10567161" y="6589521"/>
            <a:ext cx="629285" cy="1854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50" spc="-10" b="1">
                <a:solidFill>
                  <a:srgbClr val="FFFFFF"/>
                </a:solidFill>
                <a:latin typeface="Calibri"/>
                <a:cs typeface="Calibri"/>
              </a:rPr>
              <a:t>Conclusion</a:t>
            </a:r>
            <a:endParaRPr sz="1050">
              <a:latin typeface="Calibri"/>
              <a:cs typeface="Calibri"/>
            </a:endParaRPr>
          </a:p>
        </p:txBody>
      </p:sp>
      <p:grpSp>
        <p:nvGrpSpPr>
          <p:cNvPr id="17" name="object 17" descr=""/>
          <p:cNvGrpSpPr/>
          <p:nvPr/>
        </p:nvGrpSpPr>
        <p:grpSpPr>
          <a:xfrm>
            <a:off x="4122420" y="4560570"/>
            <a:ext cx="7435215" cy="1605915"/>
            <a:chOff x="4122420" y="4560570"/>
            <a:chExt cx="7435215" cy="1605915"/>
          </a:xfrm>
        </p:grpSpPr>
        <p:sp>
          <p:nvSpPr>
            <p:cNvPr id="18" name="object 18" descr=""/>
            <p:cNvSpPr/>
            <p:nvPr/>
          </p:nvSpPr>
          <p:spPr>
            <a:xfrm>
              <a:off x="4122420" y="4560570"/>
              <a:ext cx="7435215" cy="1605915"/>
            </a:xfrm>
            <a:custGeom>
              <a:avLst/>
              <a:gdLst/>
              <a:ahLst/>
              <a:cxnLst/>
              <a:rect l="l" t="t" r="r" b="b"/>
              <a:pathLst>
                <a:path w="7435215" h="1605914">
                  <a:moveTo>
                    <a:pt x="7434833" y="0"/>
                  </a:moveTo>
                  <a:lnTo>
                    <a:pt x="0" y="0"/>
                  </a:lnTo>
                  <a:lnTo>
                    <a:pt x="0" y="1605533"/>
                  </a:lnTo>
                  <a:lnTo>
                    <a:pt x="7434833" y="1605533"/>
                  </a:lnTo>
                  <a:lnTo>
                    <a:pt x="7434833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4158996" y="4573524"/>
              <a:ext cx="237490" cy="1586230"/>
            </a:xfrm>
            <a:custGeom>
              <a:avLst/>
              <a:gdLst/>
              <a:ahLst/>
              <a:cxnLst/>
              <a:rect l="l" t="t" r="r" b="b"/>
              <a:pathLst>
                <a:path w="237489" h="1586229">
                  <a:moveTo>
                    <a:pt x="0" y="0"/>
                  </a:moveTo>
                  <a:lnTo>
                    <a:pt x="0" y="1585721"/>
                  </a:lnTo>
                  <a:lnTo>
                    <a:pt x="236981" y="7928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999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0" name="object 20" descr=""/>
          <p:cNvGrpSpPr/>
          <p:nvPr/>
        </p:nvGrpSpPr>
        <p:grpSpPr>
          <a:xfrm>
            <a:off x="4147565" y="2786633"/>
            <a:ext cx="7409815" cy="1605280"/>
            <a:chOff x="4147565" y="2786633"/>
            <a:chExt cx="7409815" cy="1605280"/>
          </a:xfrm>
        </p:grpSpPr>
        <p:sp>
          <p:nvSpPr>
            <p:cNvPr id="21" name="object 21" descr=""/>
            <p:cNvSpPr/>
            <p:nvPr/>
          </p:nvSpPr>
          <p:spPr>
            <a:xfrm>
              <a:off x="4147565" y="2786633"/>
              <a:ext cx="7409815" cy="1605280"/>
            </a:xfrm>
            <a:custGeom>
              <a:avLst/>
              <a:gdLst/>
              <a:ahLst/>
              <a:cxnLst/>
              <a:rect l="l" t="t" r="r" b="b"/>
              <a:pathLst>
                <a:path w="7409815" h="1605279">
                  <a:moveTo>
                    <a:pt x="0" y="1604771"/>
                  </a:moveTo>
                  <a:lnTo>
                    <a:pt x="7409687" y="1604771"/>
                  </a:lnTo>
                  <a:lnTo>
                    <a:pt x="7409687" y="0"/>
                  </a:lnTo>
                  <a:lnTo>
                    <a:pt x="0" y="0"/>
                  </a:lnTo>
                  <a:lnTo>
                    <a:pt x="0" y="1604771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4147565" y="2795777"/>
              <a:ext cx="237490" cy="1586865"/>
            </a:xfrm>
            <a:custGeom>
              <a:avLst/>
              <a:gdLst/>
              <a:ahLst/>
              <a:cxnLst/>
              <a:rect l="l" t="t" r="r" b="b"/>
              <a:pathLst>
                <a:path w="237489" h="1586864">
                  <a:moveTo>
                    <a:pt x="0" y="0"/>
                  </a:moveTo>
                  <a:lnTo>
                    <a:pt x="0" y="1586484"/>
                  </a:lnTo>
                  <a:lnTo>
                    <a:pt x="236982" y="7932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2B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3" name="object 23" descr=""/>
          <p:cNvSpPr/>
          <p:nvPr/>
        </p:nvSpPr>
        <p:spPr>
          <a:xfrm>
            <a:off x="4158996" y="1018794"/>
            <a:ext cx="7398384" cy="1605280"/>
          </a:xfrm>
          <a:custGeom>
            <a:avLst/>
            <a:gdLst/>
            <a:ahLst/>
            <a:cxnLst/>
            <a:rect l="l" t="t" r="r" b="b"/>
            <a:pathLst>
              <a:path w="7398384" h="1605280">
                <a:moveTo>
                  <a:pt x="7398258" y="0"/>
                </a:moveTo>
                <a:lnTo>
                  <a:pt x="0" y="0"/>
                </a:lnTo>
                <a:lnTo>
                  <a:pt x="0" y="1604772"/>
                </a:lnTo>
                <a:lnTo>
                  <a:pt x="7398258" y="1604772"/>
                </a:lnTo>
                <a:lnTo>
                  <a:pt x="7398258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68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dirty="0" spc="-20">
                <a:solidFill>
                  <a:srgbClr val="009999"/>
                </a:solidFill>
              </a:rPr>
              <a:t>Vestas</a:t>
            </a:r>
            <a:r>
              <a:rPr dirty="0" spc="-80">
                <a:solidFill>
                  <a:srgbClr val="009999"/>
                </a:solidFill>
              </a:rPr>
              <a:t> </a:t>
            </a:r>
            <a:r>
              <a:rPr dirty="0">
                <a:solidFill>
                  <a:srgbClr val="009999"/>
                </a:solidFill>
              </a:rPr>
              <a:t>Product</a:t>
            </a:r>
            <a:r>
              <a:rPr dirty="0" spc="-60">
                <a:solidFill>
                  <a:srgbClr val="009999"/>
                </a:solidFill>
              </a:rPr>
              <a:t> </a:t>
            </a:r>
            <a:r>
              <a:rPr dirty="0" spc="-10">
                <a:solidFill>
                  <a:srgbClr val="009999"/>
                </a:solidFill>
              </a:rPr>
              <a:t>Overview</a:t>
            </a:r>
          </a:p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1200" b="0">
                <a:latin typeface="Arial MT"/>
                <a:cs typeface="Arial MT"/>
              </a:rPr>
              <a:t>Vestas</a:t>
            </a:r>
            <a:r>
              <a:rPr dirty="0" sz="1200" spc="-25" b="0">
                <a:latin typeface="Arial MT"/>
                <a:cs typeface="Arial MT"/>
              </a:rPr>
              <a:t> </a:t>
            </a:r>
            <a:r>
              <a:rPr dirty="0" sz="1200" b="0">
                <a:latin typeface="Arial MT"/>
                <a:cs typeface="Arial MT"/>
              </a:rPr>
              <a:t>offer</a:t>
            </a:r>
            <a:r>
              <a:rPr dirty="0" sz="1200" spc="-20" b="0">
                <a:latin typeface="Arial MT"/>
                <a:cs typeface="Arial MT"/>
              </a:rPr>
              <a:t> </a:t>
            </a:r>
            <a:r>
              <a:rPr dirty="0" sz="1200" b="0">
                <a:latin typeface="Arial MT"/>
                <a:cs typeface="Arial MT"/>
              </a:rPr>
              <a:t>a</a:t>
            </a:r>
            <a:r>
              <a:rPr dirty="0" sz="1200" spc="-25" b="0">
                <a:latin typeface="Arial MT"/>
                <a:cs typeface="Arial MT"/>
              </a:rPr>
              <a:t> </a:t>
            </a:r>
            <a:r>
              <a:rPr dirty="0" sz="1200" b="0">
                <a:latin typeface="Arial MT"/>
                <a:cs typeface="Arial MT"/>
              </a:rPr>
              <a:t>wide</a:t>
            </a:r>
            <a:r>
              <a:rPr dirty="0" sz="1200" spc="-25" b="0">
                <a:latin typeface="Arial MT"/>
                <a:cs typeface="Arial MT"/>
              </a:rPr>
              <a:t> </a:t>
            </a:r>
            <a:r>
              <a:rPr dirty="0" sz="1200" b="0">
                <a:latin typeface="Arial MT"/>
                <a:cs typeface="Arial MT"/>
              </a:rPr>
              <a:t>array</a:t>
            </a:r>
            <a:r>
              <a:rPr dirty="0" sz="1200" spc="-35" b="0">
                <a:latin typeface="Arial MT"/>
                <a:cs typeface="Arial MT"/>
              </a:rPr>
              <a:t> </a:t>
            </a:r>
            <a:r>
              <a:rPr dirty="0" sz="1200" b="0">
                <a:latin typeface="Arial MT"/>
                <a:cs typeface="Arial MT"/>
              </a:rPr>
              <a:t>of</a:t>
            </a:r>
            <a:r>
              <a:rPr dirty="0" sz="1200" spc="-25" b="0">
                <a:latin typeface="Arial MT"/>
                <a:cs typeface="Arial MT"/>
              </a:rPr>
              <a:t> </a:t>
            </a:r>
            <a:r>
              <a:rPr dirty="0" sz="1200" b="0">
                <a:latin typeface="Arial MT"/>
                <a:cs typeface="Arial MT"/>
              </a:rPr>
              <a:t>onshore,</a:t>
            </a:r>
            <a:r>
              <a:rPr dirty="0" sz="1200" spc="-35" b="0">
                <a:latin typeface="Arial MT"/>
                <a:cs typeface="Arial MT"/>
              </a:rPr>
              <a:t> </a:t>
            </a:r>
            <a:r>
              <a:rPr dirty="0" sz="1200" b="0">
                <a:latin typeface="Arial MT"/>
                <a:cs typeface="Arial MT"/>
              </a:rPr>
              <a:t>offshore,</a:t>
            </a:r>
            <a:r>
              <a:rPr dirty="0" sz="1200" spc="-20" b="0">
                <a:latin typeface="Arial MT"/>
                <a:cs typeface="Arial MT"/>
              </a:rPr>
              <a:t> </a:t>
            </a:r>
            <a:r>
              <a:rPr dirty="0" sz="1200" b="0">
                <a:latin typeface="Arial MT"/>
                <a:cs typeface="Arial MT"/>
              </a:rPr>
              <a:t>and</a:t>
            </a:r>
            <a:r>
              <a:rPr dirty="0" sz="1200" spc="-35" b="0">
                <a:latin typeface="Arial MT"/>
                <a:cs typeface="Arial MT"/>
              </a:rPr>
              <a:t> </a:t>
            </a:r>
            <a:r>
              <a:rPr dirty="0" sz="1200" b="0">
                <a:latin typeface="Arial MT"/>
                <a:cs typeface="Arial MT"/>
              </a:rPr>
              <a:t>service</a:t>
            </a:r>
            <a:r>
              <a:rPr dirty="0" sz="1200" spc="-30" b="0">
                <a:latin typeface="Arial MT"/>
                <a:cs typeface="Arial MT"/>
              </a:rPr>
              <a:t> </a:t>
            </a:r>
            <a:r>
              <a:rPr dirty="0" sz="1200" spc="-10" b="0">
                <a:latin typeface="Arial MT"/>
                <a:cs typeface="Arial MT"/>
              </a:rPr>
              <a:t>solutions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25" name="object 25" descr=""/>
          <p:cNvSpPr txBox="1"/>
          <p:nvPr/>
        </p:nvSpPr>
        <p:spPr>
          <a:xfrm>
            <a:off x="750569" y="1018794"/>
            <a:ext cx="3408679" cy="1605280"/>
          </a:xfrm>
          <a:prstGeom prst="rect">
            <a:avLst/>
          </a:prstGeom>
          <a:solidFill>
            <a:srgbClr val="00CE9D"/>
          </a:solidFill>
        </p:spPr>
        <p:txBody>
          <a:bodyPr wrap="square" lIns="0" tIns="80010" rIns="0" bIns="0" rtlCol="0" vert="horz">
            <a:spAutoFit/>
          </a:bodyPr>
          <a:lstStyle/>
          <a:p>
            <a:pPr marL="141605">
              <a:lnSpc>
                <a:spcPct val="100000"/>
              </a:lnSpc>
              <a:spcBef>
                <a:spcPts val="630"/>
              </a:spcBef>
            </a:pPr>
            <a:r>
              <a:rPr dirty="0" sz="1400" b="1">
                <a:solidFill>
                  <a:srgbClr val="FFFFFF"/>
                </a:solidFill>
                <a:latin typeface="Arial"/>
                <a:cs typeface="Arial"/>
              </a:rPr>
              <a:t>Onshore</a:t>
            </a:r>
            <a:r>
              <a:rPr dirty="0" sz="1400" spc="-4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spc="-10" b="1">
                <a:solidFill>
                  <a:srgbClr val="FFFFFF"/>
                </a:solidFill>
                <a:latin typeface="Arial"/>
                <a:cs typeface="Arial"/>
              </a:rPr>
              <a:t>offerings</a:t>
            </a:r>
            <a:endParaRPr sz="1400">
              <a:latin typeface="Arial"/>
              <a:cs typeface="Arial"/>
            </a:endParaRPr>
          </a:p>
          <a:p>
            <a:pPr marL="141605" marR="161925">
              <a:lnSpc>
                <a:spcPct val="100000"/>
              </a:lnSpc>
              <a:spcBef>
                <a:spcPts val="170"/>
              </a:spcBef>
            </a:pPr>
            <a:r>
              <a:rPr dirty="0" sz="1050">
                <a:solidFill>
                  <a:srgbClr val="FFFFFF"/>
                </a:solidFill>
                <a:latin typeface="Arial MT"/>
                <a:cs typeface="Arial MT"/>
              </a:rPr>
              <a:t>EnVentus™</a:t>
            </a:r>
            <a:r>
              <a:rPr dirty="0" sz="1050" spc="-6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FFFFFF"/>
                </a:solidFill>
                <a:latin typeface="Arial MT"/>
                <a:cs typeface="Arial MT"/>
              </a:rPr>
              <a:t>based</a:t>
            </a:r>
            <a:r>
              <a:rPr dirty="0" sz="1050" spc="-3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FFFFFF"/>
                </a:solidFill>
                <a:latin typeface="Arial MT"/>
                <a:cs typeface="Arial MT"/>
              </a:rPr>
              <a:t>variants</a:t>
            </a:r>
            <a:r>
              <a:rPr dirty="0" sz="1050" spc="-3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FFFFFF"/>
                </a:solidFill>
                <a:latin typeface="Arial MT"/>
                <a:cs typeface="Arial MT"/>
              </a:rPr>
              <a:t>are</a:t>
            </a:r>
            <a:r>
              <a:rPr dirty="0" sz="1050" spc="-4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FFFFFF"/>
                </a:solidFill>
                <a:latin typeface="Arial MT"/>
                <a:cs typeface="Arial MT"/>
              </a:rPr>
              <a:t>designed</a:t>
            </a:r>
            <a:r>
              <a:rPr dirty="0" sz="1050" spc="-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FFFFFF"/>
                </a:solidFill>
                <a:latin typeface="Arial MT"/>
                <a:cs typeface="Arial MT"/>
              </a:rPr>
              <a:t>with</a:t>
            </a:r>
            <a:r>
              <a:rPr dirty="0" sz="1050" spc="-4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050" spc="-10">
                <a:solidFill>
                  <a:srgbClr val="FFFFFF"/>
                </a:solidFill>
                <a:latin typeface="Arial MT"/>
                <a:cs typeface="Arial MT"/>
              </a:rPr>
              <a:t>global </a:t>
            </a:r>
            <a:r>
              <a:rPr dirty="0" sz="1050">
                <a:solidFill>
                  <a:srgbClr val="FFFFFF"/>
                </a:solidFill>
                <a:latin typeface="Arial MT"/>
                <a:cs typeface="Arial MT"/>
              </a:rPr>
              <a:t>applicability</a:t>
            </a:r>
            <a:r>
              <a:rPr dirty="0" sz="105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dirty="0" sz="105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FFFFFF"/>
                </a:solidFill>
                <a:latin typeface="Arial MT"/>
                <a:cs typeface="Arial MT"/>
              </a:rPr>
              <a:t>mind.</a:t>
            </a:r>
            <a:r>
              <a:rPr dirty="0" sz="1050" spc="-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FFFFFF"/>
                </a:solidFill>
                <a:latin typeface="Arial MT"/>
                <a:cs typeface="Arial MT"/>
              </a:rPr>
              <a:t>As</a:t>
            </a:r>
            <a:r>
              <a:rPr dirty="0" sz="1050" spc="-3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FFFFFF"/>
                </a:solidFill>
                <a:latin typeface="Arial MT"/>
                <a:cs typeface="Arial MT"/>
              </a:rPr>
              <a:t>part</a:t>
            </a:r>
            <a:r>
              <a:rPr dirty="0" sz="105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dirty="0" sz="105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dirty="0" sz="1050" spc="-3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FFFFFF"/>
                </a:solidFill>
                <a:latin typeface="Arial MT"/>
                <a:cs typeface="Arial MT"/>
              </a:rPr>
              <a:t>suite</a:t>
            </a:r>
            <a:r>
              <a:rPr dirty="0" sz="1050" spc="-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dirty="0" sz="1050" spc="-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050" spc="-10">
                <a:solidFill>
                  <a:srgbClr val="FFFFFF"/>
                </a:solidFill>
                <a:latin typeface="Arial MT"/>
                <a:cs typeface="Arial MT"/>
              </a:rPr>
              <a:t>Vestas </a:t>
            </a:r>
            <a:r>
              <a:rPr dirty="0" sz="1050">
                <a:solidFill>
                  <a:srgbClr val="FFFFFF"/>
                </a:solidFill>
                <a:latin typeface="Arial MT"/>
                <a:cs typeface="Arial MT"/>
              </a:rPr>
              <a:t>offerings,</a:t>
            </a:r>
            <a:r>
              <a:rPr dirty="0" sz="1050" spc="-3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FFFFFF"/>
                </a:solidFill>
                <a:latin typeface="Arial MT"/>
                <a:cs typeface="Arial MT"/>
              </a:rPr>
              <a:t>EnVentus™</a:t>
            </a:r>
            <a:r>
              <a:rPr dirty="0" sz="1050" spc="-3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FFFFFF"/>
                </a:solidFill>
                <a:latin typeface="Arial MT"/>
                <a:cs typeface="Arial MT"/>
              </a:rPr>
              <a:t>turbines</a:t>
            </a:r>
            <a:r>
              <a:rPr dirty="0" sz="105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FFFFFF"/>
                </a:solidFill>
                <a:latin typeface="Arial MT"/>
                <a:cs typeface="Arial MT"/>
              </a:rPr>
              <a:t>offer</a:t>
            </a:r>
            <a:r>
              <a:rPr dirty="0" sz="1050" spc="-4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dirty="0" sz="1050" spc="-4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050" b="1">
                <a:solidFill>
                  <a:srgbClr val="FFFFFF"/>
                </a:solidFill>
                <a:latin typeface="Arial"/>
                <a:cs typeface="Arial"/>
              </a:rPr>
              <a:t>wide</a:t>
            </a:r>
            <a:r>
              <a:rPr dirty="0" sz="1050" spc="-5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50" spc="-10" b="1">
                <a:solidFill>
                  <a:srgbClr val="FFFFFF"/>
                </a:solidFill>
                <a:latin typeface="Arial"/>
                <a:cs typeface="Arial"/>
              </a:rPr>
              <a:t>range</a:t>
            </a:r>
            <a:r>
              <a:rPr dirty="0" sz="1050" spc="5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50" b="1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dirty="0" sz="1050" spc="-3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50" b="1">
                <a:solidFill>
                  <a:srgbClr val="FFFFFF"/>
                </a:solidFill>
                <a:latin typeface="Arial"/>
                <a:cs typeface="Arial"/>
              </a:rPr>
              <a:t>standard</a:t>
            </a:r>
            <a:r>
              <a:rPr dirty="0" sz="1050" spc="-1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50" b="1">
                <a:solidFill>
                  <a:srgbClr val="FFFFFF"/>
                </a:solidFill>
                <a:latin typeface="Arial"/>
                <a:cs typeface="Arial"/>
              </a:rPr>
              <a:t>hub</a:t>
            </a:r>
            <a:r>
              <a:rPr dirty="0" sz="1050" spc="-3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50" b="1">
                <a:solidFill>
                  <a:srgbClr val="FFFFFF"/>
                </a:solidFill>
                <a:latin typeface="Arial"/>
                <a:cs typeface="Arial"/>
              </a:rPr>
              <a:t>heights</a:t>
            </a:r>
            <a:r>
              <a:rPr dirty="0" sz="1050" spc="-4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50" b="1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dirty="0" sz="1050" spc="-2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50" b="1">
                <a:solidFill>
                  <a:srgbClr val="FFFFFF"/>
                </a:solidFill>
                <a:latin typeface="Arial"/>
                <a:cs typeface="Arial"/>
              </a:rPr>
              <a:t>modes</a:t>
            </a:r>
            <a:r>
              <a:rPr dirty="0" sz="1050" spc="-2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50" b="1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dirty="0" sz="1050" spc="-2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50" spc="-10" b="1">
                <a:solidFill>
                  <a:srgbClr val="FFFFFF"/>
                </a:solidFill>
                <a:latin typeface="Arial"/>
                <a:cs typeface="Arial"/>
              </a:rPr>
              <a:t>operation </a:t>
            </a:r>
            <a:r>
              <a:rPr dirty="0" sz="1050">
                <a:solidFill>
                  <a:srgbClr val="FFFFFF"/>
                </a:solidFill>
                <a:latin typeface="Arial MT"/>
                <a:cs typeface="Arial MT"/>
              </a:rPr>
              <a:t>that</a:t>
            </a:r>
            <a:r>
              <a:rPr dirty="0" sz="1050" spc="-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FFFFFF"/>
                </a:solidFill>
                <a:latin typeface="Arial MT"/>
                <a:cs typeface="Arial MT"/>
              </a:rPr>
              <a:t>can</a:t>
            </a:r>
            <a:r>
              <a:rPr dirty="0" sz="105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FFFFFF"/>
                </a:solidFill>
                <a:latin typeface="Arial MT"/>
                <a:cs typeface="Arial MT"/>
              </a:rPr>
              <a:t>be</a:t>
            </a:r>
            <a:r>
              <a:rPr dirty="0" sz="1050" spc="-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FFFFFF"/>
                </a:solidFill>
                <a:latin typeface="Arial MT"/>
                <a:cs typeface="Arial MT"/>
              </a:rPr>
              <a:t>combined</a:t>
            </a:r>
            <a:r>
              <a:rPr dirty="0" sz="105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FFFFFF"/>
                </a:solidFill>
                <a:latin typeface="Arial MT"/>
                <a:cs typeface="Arial MT"/>
              </a:rPr>
              <a:t>with</a:t>
            </a:r>
            <a:r>
              <a:rPr dirty="0" sz="105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050" b="1">
                <a:solidFill>
                  <a:srgbClr val="FFFFFF"/>
                </a:solidFill>
                <a:latin typeface="Arial"/>
                <a:cs typeface="Arial"/>
              </a:rPr>
              <a:t>an</a:t>
            </a:r>
            <a:r>
              <a:rPr dirty="0" sz="1050" spc="-3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50" spc="-10" b="1">
                <a:solidFill>
                  <a:srgbClr val="FFFFFF"/>
                </a:solidFill>
                <a:latin typeface="Arial"/>
                <a:cs typeface="Arial"/>
              </a:rPr>
              <a:t>extensive</a:t>
            </a:r>
            <a:r>
              <a:rPr dirty="0" sz="1050" spc="-2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50" b="1">
                <a:solidFill>
                  <a:srgbClr val="FFFFFF"/>
                </a:solidFill>
                <a:latin typeface="Arial"/>
                <a:cs typeface="Arial"/>
              </a:rPr>
              <a:t>list</a:t>
            </a:r>
            <a:r>
              <a:rPr dirty="0" sz="1050" spc="-3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50" spc="-25" b="1">
                <a:solidFill>
                  <a:srgbClr val="FFFFFF"/>
                </a:solidFill>
                <a:latin typeface="Arial"/>
                <a:cs typeface="Arial"/>
              </a:rPr>
              <a:t>of </a:t>
            </a:r>
            <a:r>
              <a:rPr dirty="0" sz="1050" spc="-10" b="1">
                <a:solidFill>
                  <a:srgbClr val="FFFFFF"/>
                </a:solidFill>
                <a:latin typeface="Arial"/>
                <a:cs typeface="Arial"/>
              </a:rPr>
              <a:t>technology</a:t>
            </a:r>
            <a:r>
              <a:rPr dirty="0" sz="1050" spc="-3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50" b="1">
                <a:solidFill>
                  <a:srgbClr val="FFFFFF"/>
                </a:solidFill>
                <a:latin typeface="Arial"/>
                <a:cs typeface="Arial"/>
              </a:rPr>
              <a:t>options</a:t>
            </a:r>
            <a:r>
              <a:rPr dirty="0" sz="1050" spc="-2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5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dirty="0" sz="105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FFFFFF"/>
                </a:solidFill>
                <a:latin typeface="Arial MT"/>
                <a:cs typeface="Arial MT"/>
              </a:rPr>
              <a:t>create</a:t>
            </a:r>
            <a:r>
              <a:rPr dirty="0" sz="105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050" spc="-10">
                <a:solidFill>
                  <a:srgbClr val="FFFFFF"/>
                </a:solidFill>
                <a:latin typeface="Arial MT"/>
                <a:cs typeface="Arial MT"/>
              </a:rPr>
              <a:t>customized</a:t>
            </a:r>
            <a:r>
              <a:rPr dirty="0" sz="1050" spc="-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050" spc="-10">
                <a:solidFill>
                  <a:srgbClr val="FFFFFF"/>
                </a:solidFill>
                <a:latin typeface="Arial MT"/>
                <a:cs typeface="Arial MT"/>
              </a:rPr>
              <a:t>solutions </a:t>
            </a:r>
            <a:r>
              <a:rPr dirty="0" sz="105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dirty="0" sz="1050" spc="-3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FFFFFF"/>
                </a:solidFill>
                <a:latin typeface="Arial MT"/>
                <a:cs typeface="Arial MT"/>
              </a:rPr>
              <a:t>suit</a:t>
            </a:r>
            <a:r>
              <a:rPr dirty="0" sz="1050" spc="-3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dirty="0" sz="1050" spc="-3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FFFFFF"/>
                </a:solidFill>
                <a:latin typeface="Arial MT"/>
                <a:cs typeface="Arial MT"/>
              </a:rPr>
              <a:t>needs</a:t>
            </a:r>
            <a:r>
              <a:rPr dirty="0" sz="105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dirty="0" sz="1050" spc="-3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FFFFFF"/>
                </a:solidFill>
                <a:latin typeface="Arial MT"/>
                <a:cs typeface="Arial MT"/>
              </a:rPr>
              <a:t>each</a:t>
            </a:r>
            <a:r>
              <a:rPr dirty="0" sz="1050" spc="-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FFFFFF"/>
                </a:solidFill>
                <a:latin typeface="Arial MT"/>
                <a:cs typeface="Arial MT"/>
              </a:rPr>
              <a:t>unique</a:t>
            </a:r>
            <a:r>
              <a:rPr dirty="0" sz="1050" spc="-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050" spc="-10">
                <a:solidFill>
                  <a:srgbClr val="FFFFFF"/>
                </a:solidFill>
                <a:latin typeface="Arial MT"/>
                <a:cs typeface="Arial MT"/>
              </a:rPr>
              <a:t>project</a:t>
            </a:r>
            <a:endParaRPr sz="1050">
              <a:latin typeface="Arial MT"/>
              <a:cs typeface="Arial MT"/>
            </a:endParaRPr>
          </a:p>
        </p:txBody>
      </p:sp>
      <p:grpSp>
        <p:nvGrpSpPr>
          <p:cNvPr id="26" name="object 26" descr=""/>
          <p:cNvGrpSpPr/>
          <p:nvPr/>
        </p:nvGrpSpPr>
        <p:grpSpPr>
          <a:xfrm>
            <a:off x="4147565" y="1018794"/>
            <a:ext cx="6971665" cy="1586230"/>
            <a:chOff x="4147565" y="1018794"/>
            <a:chExt cx="6971665" cy="1586230"/>
          </a:xfrm>
        </p:grpSpPr>
        <p:sp>
          <p:nvSpPr>
            <p:cNvPr id="27" name="object 27" descr=""/>
            <p:cNvSpPr/>
            <p:nvPr/>
          </p:nvSpPr>
          <p:spPr>
            <a:xfrm>
              <a:off x="4147565" y="1018794"/>
              <a:ext cx="237490" cy="1586230"/>
            </a:xfrm>
            <a:custGeom>
              <a:avLst/>
              <a:gdLst/>
              <a:ahLst/>
              <a:cxnLst/>
              <a:rect l="l" t="t" r="r" b="b"/>
              <a:pathLst>
                <a:path w="237489" h="1586230">
                  <a:moveTo>
                    <a:pt x="0" y="0"/>
                  </a:moveTo>
                  <a:lnTo>
                    <a:pt x="0" y="1585721"/>
                  </a:lnTo>
                  <a:lnTo>
                    <a:pt x="236982" y="7928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E9D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8" name="object 2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159501" y="1149858"/>
              <a:ext cx="2012442" cy="1339596"/>
            </a:xfrm>
            <a:prstGeom prst="rect">
              <a:avLst/>
            </a:prstGeom>
          </p:spPr>
        </p:pic>
        <p:sp>
          <p:nvSpPr>
            <p:cNvPr id="29" name="object 29" descr=""/>
            <p:cNvSpPr/>
            <p:nvPr/>
          </p:nvSpPr>
          <p:spPr>
            <a:xfrm>
              <a:off x="8912351" y="1613916"/>
              <a:ext cx="735330" cy="715645"/>
            </a:xfrm>
            <a:custGeom>
              <a:avLst/>
              <a:gdLst/>
              <a:ahLst/>
              <a:cxnLst/>
              <a:rect l="l" t="t" r="r" b="b"/>
              <a:pathLst>
                <a:path w="735329" h="715644">
                  <a:moveTo>
                    <a:pt x="735329" y="0"/>
                  </a:moveTo>
                  <a:lnTo>
                    <a:pt x="0" y="0"/>
                  </a:lnTo>
                  <a:lnTo>
                    <a:pt x="0" y="715517"/>
                  </a:lnTo>
                  <a:lnTo>
                    <a:pt x="735329" y="715517"/>
                  </a:lnTo>
                  <a:lnTo>
                    <a:pt x="735329" y="0"/>
                  </a:lnTo>
                  <a:close/>
                </a:path>
              </a:pathLst>
            </a:custGeom>
            <a:solidFill>
              <a:srgbClr val="00CE9D">
                <a:alpha val="50195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 descr=""/>
            <p:cNvSpPr/>
            <p:nvPr/>
          </p:nvSpPr>
          <p:spPr>
            <a:xfrm>
              <a:off x="9647681" y="1716024"/>
              <a:ext cx="735330" cy="613410"/>
            </a:xfrm>
            <a:custGeom>
              <a:avLst/>
              <a:gdLst/>
              <a:ahLst/>
              <a:cxnLst/>
              <a:rect l="l" t="t" r="r" b="b"/>
              <a:pathLst>
                <a:path w="735329" h="613410">
                  <a:moveTo>
                    <a:pt x="735329" y="0"/>
                  </a:moveTo>
                  <a:lnTo>
                    <a:pt x="0" y="0"/>
                  </a:lnTo>
                  <a:lnTo>
                    <a:pt x="0" y="613410"/>
                  </a:lnTo>
                  <a:lnTo>
                    <a:pt x="735329" y="613410"/>
                  </a:lnTo>
                  <a:lnTo>
                    <a:pt x="735329" y="0"/>
                  </a:lnTo>
                  <a:close/>
                </a:path>
              </a:pathLst>
            </a:custGeom>
            <a:solidFill>
              <a:srgbClr val="00CE9D">
                <a:alpha val="749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 descr=""/>
            <p:cNvSpPr/>
            <p:nvPr/>
          </p:nvSpPr>
          <p:spPr>
            <a:xfrm>
              <a:off x="10383011" y="1738884"/>
              <a:ext cx="735330" cy="590550"/>
            </a:xfrm>
            <a:custGeom>
              <a:avLst/>
              <a:gdLst/>
              <a:ahLst/>
              <a:cxnLst/>
              <a:rect l="l" t="t" r="r" b="b"/>
              <a:pathLst>
                <a:path w="735329" h="590550">
                  <a:moveTo>
                    <a:pt x="735329" y="0"/>
                  </a:moveTo>
                  <a:lnTo>
                    <a:pt x="0" y="0"/>
                  </a:lnTo>
                  <a:lnTo>
                    <a:pt x="0" y="590550"/>
                  </a:lnTo>
                  <a:lnTo>
                    <a:pt x="735329" y="590550"/>
                  </a:lnTo>
                  <a:lnTo>
                    <a:pt x="735329" y="0"/>
                  </a:lnTo>
                  <a:close/>
                </a:path>
              </a:pathLst>
            </a:custGeom>
            <a:solidFill>
              <a:srgbClr val="00CE9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 descr=""/>
            <p:cNvSpPr/>
            <p:nvPr/>
          </p:nvSpPr>
          <p:spPr>
            <a:xfrm>
              <a:off x="8911970" y="2329815"/>
              <a:ext cx="2207260" cy="0"/>
            </a:xfrm>
            <a:custGeom>
              <a:avLst/>
              <a:gdLst/>
              <a:ahLst/>
              <a:cxnLst/>
              <a:rect l="l" t="t" r="r" b="b"/>
              <a:pathLst>
                <a:path w="2207259" h="0">
                  <a:moveTo>
                    <a:pt x="0" y="0"/>
                  </a:moveTo>
                  <a:lnTo>
                    <a:pt x="2206752" y="0"/>
                  </a:lnTo>
                </a:path>
              </a:pathLst>
            </a:custGeom>
            <a:ln w="9525">
              <a:solidFill>
                <a:srgbClr val="010027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 descr=""/>
            <p:cNvSpPr/>
            <p:nvPr/>
          </p:nvSpPr>
          <p:spPr>
            <a:xfrm>
              <a:off x="7751063" y="1126236"/>
              <a:ext cx="640080" cy="640080"/>
            </a:xfrm>
            <a:custGeom>
              <a:avLst/>
              <a:gdLst/>
              <a:ahLst/>
              <a:cxnLst/>
              <a:rect l="l" t="t" r="r" b="b"/>
              <a:pathLst>
                <a:path w="640079" h="640080">
                  <a:moveTo>
                    <a:pt x="320039" y="0"/>
                  </a:moveTo>
                  <a:lnTo>
                    <a:pt x="272739" y="3469"/>
                  </a:lnTo>
                  <a:lnTo>
                    <a:pt x="227596" y="13547"/>
                  </a:lnTo>
                  <a:lnTo>
                    <a:pt x="185105" y="29740"/>
                  </a:lnTo>
                  <a:lnTo>
                    <a:pt x="145761" y="51552"/>
                  </a:lnTo>
                  <a:lnTo>
                    <a:pt x="110057" y="78490"/>
                  </a:lnTo>
                  <a:lnTo>
                    <a:pt x="78490" y="110057"/>
                  </a:lnTo>
                  <a:lnTo>
                    <a:pt x="51552" y="145761"/>
                  </a:lnTo>
                  <a:lnTo>
                    <a:pt x="29740" y="185105"/>
                  </a:lnTo>
                  <a:lnTo>
                    <a:pt x="13547" y="227596"/>
                  </a:lnTo>
                  <a:lnTo>
                    <a:pt x="3469" y="272739"/>
                  </a:lnTo>
                  <a:lnTo>
                    <a:pt x="0" y="320039"/>
                  </a:lnTo>
                  <a:lnTo>
                    <a:pt x="3469" y="367340"/>
                  </a:lnTo>
                  <a:lnTo>
                    <a:pt x="13547" y="412483"/>
                  </a:lnTo>
                  <a:lnTo>
                    <a:pt x="29740" y="454974"/>
                  </a:lnTo>
                  <a:lnTo>
                    <a:pt x="51552" y="494318"/>
                  </a:lnTo>
                  <a:lnTo>
                    <a:pt x="78490" y="530022"/>
                  </a:lnTo>
                  <a:lnTo>
                    <a:pt x="110057" y="561589"/>
                  </a:lnTo>
                  <a:lnTo>
                    <a:pt x="145761" y="588527"/>
                  </a:lnTo>
                  <a:lnTo>
                    <a:pt x="185105" y="610339"/>
                  </a:lnTo>
                  <a:lnTo>
                    <a:pt x="227596" y="626532"/>
                  </a:lnTo>
                  <a:lnTo>
                    <a:pt x="272739" y="636610"/>
                  </a:lnTo>
                  <a:lnTo>
                    <a:pt x="320039" y="640079"/>
                  </a:lnTo>
                  <a:lnTo>
                    <a:pt x="367340" y="636610"/>
                  </a:lnTo>
                  <a:lnTo>
                    <a:pt x="412483" y="626532"/>
                  </a:lnTo>
                  <a:lnTo>
                    <a:pt x="454974" y="610339"/>
                  </a:lnTo>
                  <a:lnTo>
                    <a:pt x="494318" y="588527"/>
                  </a:lnTo>
                  <a:lnTo>
                    <a:pt x="530022" y="561589"/>
                  </a:lnTo>
                  <a:lnTo>
                    <a:pt x="561589" y="530022"/>
                  </a:lnTo>
                  <a:lnTo>
                    <a:pt x="588527" y="494318"/>
                  </a:lnTo>
                  <a:lnTo>
                    <a:pt x="610339" y="454974"/>
                  </a:lnTo>
                  <a:lnTo>
                    <a:pt x="626532" y="412483"/>
                  </a:lnTo>
                  <a:lnTo>
                    <a:pt x="636610" y="367340"/>
                  </a:lnTo>
                  <a:lnTo>
                    <a:pt x="640079" y="320039"/>
                  </a:lnTo>
                  <a:lnTo>
                    <a:pt x="636610" y="272739"/>
                  </a:lnTo>
                  <a:lnTo>
                    <a:pt x="626532" y="227596"/>
                  </a:lnTo>
                  <a:lnTo>
                    <a:pt x="610339" y="185105"/>
                  </a:lnTo>
                  <a:lnTo>
                    <a:pt x="588527" y="145761"/>
                  </a:lnTo>
                  <a:lnTo>
                    <a:pt x="561589" y="110057"/>
                  </a:lnTo>
                  <a:lnTo>
                    <a:pt x="530022" y="78490"/>
                  </a:lnTo>
                  <a:lnTo>
                    <a:pt x="494318" y="51552"/>
                  </a:lnTo>
                  <a:lnTo>
                    <a:pt x="454974" y="29740"/>
                  </a:lnTo>
                  <a:lnTo>
                    <a:pt x="412483" y="13547"/>
                  </a:lnTo>
                  <a:lnTo>
                    <a:pt x="367340" y="3469"/>
                  </a:lnTo>
                  <a:lnTo>
                    <a:pt x="320039" y="0"/>
                  </a:lnTo>
                  <a:close/>
                </a:path>
              </a:pathLst>
            </a:custGeom>
            <a:solidFill>
              <a:srgbClr val="00CE9D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4" name="object 3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827263" y="1202436"/>
              <a:ext cx="487679" cy="487679"/>
            </a:xfrm>
            <a:prstGeom prst="rect">
              <a:avLst/>
            </a:prstGeom>
          </p:spPr>
        </p:pic>
        <p:pic>
          <p:nvPicPr>
            <p:cNvPr id="35" name="object 35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738877" y="1150239"/>
              <a:ext cx="57150" cy="1345691"/>
            </a:xfrm>
            <a:prstGeom prst="rect">
              <a:avLst/>
            </a:prstGeom>
          </p:spPr>
        </p:pic>
      </p:grpSp>
      <p:sp>
        <p:nvSpPr>
          <p:cNvPr id="36" name="object 36" descr=""/>
          <p:cNvSpPr txBox="1"/>
          <p:nvPr/>
        </p:nvSpPr>
        <p:spPr>
          <a:xfrm>
            <a:off x="750569" y="2786633"/>
            <a:ext cx="3397250" cy="1605280"/>
          </a:xfrm>
          <a:prstGeom prst="rect">
            <a:avLst/>
          </a:prstGeom>
          <a:solidFill>
            <a:srgbClr val="00C2B0"/>
          </a:solidFill>
        </p:spPr>
        <p:txBody>
          <a:bodyPr wrap="square" lIns="0" tIns="94615" rIns="0" bIns="0" rtlCol="0" vert="horz">
            <a:spAutoFit/>
          </a:bodyPr>
          <a:lstStyle/>
          <a:p>
            <a:pPr marL="127635">
              <a:lnSpc>
                <a:spcPct val="100000"/>
              </a:lnSpc>
              <a:spcBef>
                <a:spcPts val="745"/>
              </a:spcBef>
            </a:pPr>
            <a:r>
              <a:rPr dirty="0" sz="1400" b="1">
                <a:solidFill>
                  <a:srgbClr val="FFFFFF"/>
                </a:solidFill>
                <a:latin typeface="Arial"/>
                <a:cs typeface="Arial"/>
              </a:rPr>
              <a:t>Offshore</a:t>
            </a:r>
            <a:r>
              <a:rPr dirty="0" sz="1400" spc="-4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spc="-10" b="1">
                <a:solidFill>
                  <a:srgbClr val="FFFFFF"/>
                </a:solidFill>
                <a:latin typeface="Arial"/>
                <a:cs typeface="Arial"/>
              </a:rPr>
              <a:t>offerings</a:t>
            </a:r>
            <a:endParaRPr sz="1400">
              <a:latin typeface="Arial"/>
              <a:cs typeface="Arial"/>
            </a:endParaRPr>
          </a:p>
          <a:p>
            <a:pPr marL="141605" marR="243204">
              <a:lnSpc>
                <a:spcPct val="100000"/>
              </a:lnSpc>
              <a:spcBef>
                <a:spcPts val="260"/>
              </a:spcBef>
            </a:pPr>
            <a:r>
              <a:rPr dirty="0" sz="1050">
                <a:solidFill>
                  <a:srgbClr val="FFFFFF"/>
                </a:solidFill>
                <a:latin typeface="Arial MT"/>
                <a:cs typeface="Arial MT"/>
              </a:rPr>
              <a:t>Vestas</a:t>
            </a:r>
            <a:r>
              <a:rPr dirty="0" sz="1050" spc="-4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FFFFFF"/>
                </a:solidFill>
                <a:latin typeface="Arial MT"/>
                <a:cs typeface="Arial MT"/>
              </a:rPr>
              <a:t>offshore</a:t>
            </a:r>
            <a:r>
              <a:rPr dirty="0" sz="1050" spc="-3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FFFFFF"/>
                </a:solidFill>
                <a:latin typeface="Arial MT"/>
                <a:cs typeface="Arial MT"/>
              </a:rPr>
              <a:t>turbine</a:t>
            </a:r>
            <a:r>
              <a:rPr dirty="0" sz="1050" spc="-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FFFFFF"/>
                </a:solidFill>
                <a:latin typeface="Arial MT"/>
                <a:cs typeface="Arial MT"/>
              </a:rPr>
              <a:t>platforms</a:t>
            </a:r>
            <a:r>
              <a:rPr dirty="0" sz="1050" spc="-3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FFFFFF"/>
                </a:solidFill>
                <a:latin typeface="Arial MT"/>
                <a:cs typeface="Arial MT"/>
              </a:rPr>
              <a:t>are</a:t>
            </a:r>
            <a:r>
              <a:rPr dirty="0" sz="1050" spc="-3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050" spc="-10">
                <a:solidFill>
                  <a:srgbClr val="FFFFFF"/>
                </a:solidFill>
                <a:latin typeface="Arial MT"/>
                <a:cs typeface="Arial MT"/>
              </a:rPr>
              <a:t>designed</a:t>
            </a:r>
            <a:r>
              <a:rPr dirty="0" sz="1050" spc="50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FFFFFF"/>
                </a:solidFill>
                <a:latin typeface="Arial MT"/>
                <a:cs typeface="Arial MT"/>
              </a:rPr>
              <a:t>with</a:t>
            </a:r>
            <a:r>
              <a:rPr dirty="0" sz="1050" spc="-5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FFFFFF"/>
                </a:solidFill>
                <a:latin typeface="Arial MT"/>
                <a:cs typeface="Arial MT"/>
              </a:rPr>
              <a:t>maximum</a:t>
            </a:r>
            <a:r>
              <a:rPr dirty="0" sz="1050" spc="-3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FFFFFF"/>
                </a:solidFill>
                <a:latin typeface="Arial MT"/>
                <a:cs typeface="Arial MT"/>
              </a:rPr>
              <a:t>reliability,</a:t>
            </a:r>
            <a:r>
              <a:rPr dirty="0" sz="1050" spc="-4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FFFFFF"/>
                </a:solidFill>
                <a:latin typeface="Arial MT"/>
                <a:cs typeface="Arial MT"/>
              </a:rPr>
              <a:t>ease</a:t>
            </a:r>
            <a:r>
              <a:rPr dirty="0" sz="1050" spc="-4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dirty="0" sz="1050" spc="-5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FFFFFF"/>
                </a:solidFill>
                <a:latin typeface="Arial MT"/>
                <a:cs typeface="Arial MT"/>
              </a:rPr>
              <a:t>installation</a:t>
            </a:r>
            <a:r>
              <a:rPr dirty="0" sz="1050" spc="-3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050" spc="-25">
                <a:solidFill>
                  <a:srgbClr val="FFFFFF"/>
                </a:solidFill>
                <a:latin typeface="Arial MT"/>
                <a:cs typeface="Arial MT"/>
              </a:rPr>
              <a:t>and </a:t>
            </a:r>
            <a:r>
              <a:rPr dirty="0" sz="1050">
                <a:solidFill>
                  <a:srgbClr val="FFFFFF"/>
                </a:solidFill>
                <a:latin typeface="Arial MT"/>
                <a:cs typeface="Arial MT"/>
              </a:rPr>
              <a:t>servicing,</a:t>
            </a:r>
            <a:r>
              <a:rPr dirty="0" sz="1050" spc="-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dirty="0" sz="105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050" spc="-10" b="1">
                <a:solidFill>
                  <a:srgbClr val="FFFFFF"/>
                </a:solidFill>
                <a:latin typeface="Arial"/>
                <a:cs typeface="Arial"/>
              </a:rPr>
              <a:t>world-</a:t>
            </a:r>
            <a:r>
              <a:rPr dirty="0" sz="1050" b="1">
                <a:solidFill>
                  <a:srgbClr val="FFFFFF"/>
                </a:solidFill>
                <a:latin typeface="Arial"/>
                <a:cs typeface="Arial"/>
              </a:rPr>
              <a:t>class</a:t>
            </a:r>
            <a:r>
              <a:rPr dirty="0" sz="1050" spc="-2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50" spc="-10" b="1">
                <a:solidFill>
                  <a:srgbClr val="FFFFFF"/>
                </a:solidFill>
                <a:latin typeface="Arial"/>
                <a:cs typeface="Arial"/>
              </a:rPr>
              <a:t>performance</a:t>
            </a:r>
            <a:r>
              <a:rPr dirty="0" sz="1050" spc="-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5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dirty="0" sz="1050" spc="-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050" spc="-10">
                <a:solidFill>
                  <a:srgbClr val="FFFFFF"/>
                </a:solidFill>
                <a:latin typeface="Arial MT"/>
                <a:cs typeface="Arial MT"/>
              </a:rPr>
              <a:t>mind. </a:t>
            </a:r>
            <a:r>
              <a:rPr dirty="0" sz="1050">
                <a:solidFill>
                  <a:srgbClr val="FFFFFF"/>
                </a:solidFill>
                <a:latin typeface="Arial MT"/>
                <a:cs typeface="Arial MT"/>
              </a:rPr>
              <a:t>Offshore</a:t>
            </a:r>
            <a:r>
              <a:rPr dirty="0" sz="1050" spc="-4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FFFFFF"/>
                </a:solidFill>
                <a:latin typeface="Arial MT"/>
                <a:cs typeface="Arial MT"/>
              </a:rPr>
              <a:t>turbines</a:t>
            </a:r>
            <a:r>
              <a:rPr dirty="0" sz="105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FFFFFF"/>
                </a:solidFill>
                <a:latin typeface="Arial MT"/>
                <a:cs typeface="Arial MT"/>
              </a:rPr>
              <a:t>are</a:t>
            </a:r>
            <a:r>
              <a:rPr dirty="0" sz="105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050" b="1">
                <a:solidFill>
                  <a:srgbClr val="FFFFFF"/>
                </a:solidFill>
                <a:latin typeface="Arial"/>
                <a:cs typeface="Arial"/>
              </a:rPr>
              <a:t>available</a:t>
            </a:r>
            <a:r>
              <a:rPr dirty="0" sz="1050" spc="-3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50" b="1">
                <a:solidFill>
                  <a:srgbClr val="FFFFFF"/>
                </a:solidFill>
                <a:latin typeface="Arial"/>
                <a:cs typeface="Arial"/>
              </a:rPr>
              <a:t>for</a:t>
            </a:r>
            <a:r>
              <a:rPr dirty="0" sz="1050" spc="-2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50" b="1">
                <a:solidFill>
                  <a:srgbClr val="FFFFFF"/>
                </a:solidFill>
                <a:latin typeface="Arial"/>
                <a:cs typeface="Arial"/>
              </a:rPr>
              <a:t>both</a:t>
            </a:r>
            <a:r>
              <a:rPr dirty="0" sz="1050" spc="-4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50" b="1">
                <a:solidFill>
                  <a:srgbClr val="FFFFFF"/>
                </a:solidFill>
                <a:latin typeface="Arial"/>
                <a:cs typeface="Arial"/>
              </a:rPr>
              <a:t>high</a:t>
            </a:r>
            <a:r>
              <a:rPr dirty="0" sz="1050" spc="-5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50" spc="-25" b="1">
                <a:solidFill>
                  <a:srgbClr val="FFFFFF"/>
                </a:solidFill>
                <a:latin typeface="Arial"/>
                <a:cs typeface="Arial"/>
              </a:rPr>
              <a:t>and </a:t>
            </a:r>
            <a:r>
              <a:rPr dirty="0" sz="1050" b="1">
                <a:solidFill>
                  <a:srgbClr val="FFFFFF"/>
                </a:solidFill>
                <a:latin typeface="Arial"/>
                <a:cs typeface="Arial"/>
              </a:rPr>
              <a:t>low</a:t>
            </a:r>
            <a:r>
              <a:rPr dirty="0" sz="1050" spc="-4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50" b="1">
                <a:solidFill>
                  <a:srgbClr val="FFFFFF"/>
                </a:solidFill>
                <a:latin typeface="Arial"/>
                <a:cs typeface="Arial"/>
              </a:rPr>
              <a:t>wind</a:t>
            </a:r>
            <a:r>
              <a:rPr dirty="0" sz="1050" spc="-5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50" b="1">
                <a:solidFill>
                  <a:srgbClr val="FFFFFF"/>
                </a:solidFill>
                <a:latin typeface="Arial"/>
                <a:cs typeface="Arial"/>
              </a:rPr>
              <a:t>geographies,</a:t>
            </a:r>
            <a:r>
              <a:rPr dirty="0" sz="1050" spc="-3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50">
                <a:solidFill>
                  <a:srgbClr val="FFFFFF"/>
                </a:solidFill>
                <a:latin typeface="Arial MT"/>
                <a:cs typeface="Arial MT"/>
              </a:rPr>
              <a:t>including</a:t>
            </a:r>
            <a:r>
              <a:rPr dirty="0" sz="105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FFFFFF"/>
                </a:solidFill>
                <a:latin typeface="Arial MT"/>
                <a:cs typeface="Arial MT"/>
              </a:rPr>
              <a:t>IEC</a:t>
            </a:r>
            <a:r>
              <a:rPr dirty="0" sz="1050" spc="-4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050" spc="-10">
                <a:solidFill>
                  <a:srgbClr val="FFFFFF"/>
                </a:solidFill>
                <a:latin typeface="Arial MT"/>
                <a:cs typeface="Arial MT"/>
              </a:rPr>
              <a:t>T-class </a:t>
            </a:r>
            <a:r>
              <a:rPr dirty="0" sz="1050">
                <a:solidFill>
                  <a:srgbClr val="FFFFFF"/>
                </a:solidFill>
                <a:latin typeface="Arial MT"/>
                <a:cs typeface="Arial MT"/>
              </a:rPr>
              <a:t>rating</a:t>
            </a:r>
            <a:r>
              <a:rPr dirty="0" sz="1050" spc="-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dirty="0" sz="1050" spc="-4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FFFFFF"/>
                </a:solidFill>
                <a:latin typeface="Arial MT"/>
                <a:cs typeface="Arial MT"/>
              </a:rPr>
              <a:t>protect</a:t>
            </a:r>
            <a:r>
              <a:rPr dirty="0" sz="1050" spc="-3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FFFFFF"/>
                </a:solidFill>
                <a:latin typeface="Arial MT"/>
                <a:cs typeface="Arial MT"/>
              </a:rPr>
              <a:t>against</a:t>
            </a:r>
            <a:r>
              <a:rPr dirty="0" sz="105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FFFFFF"/>
                </a:solidFill>
                <a:latin typeface="Arial MT"/>
                <a:cs typeface="Arial MT"/>
              </a:rPr>
              <a:t>even</a:t>
            </a:r>
            <a:r>
              <a:rPr dirty="0" sz="1050" spc="-3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dirty="0" sz="1050" spc="-3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FFFFFF"/>
                </a:solidFill>
                <a:latin typeface="Arial MT"/>
                <a:cs typeface="Arial MT"/>
              </a:rPr>
              <a:t>harshest</a:t>
            </a:r>
            <a:r>
              <a:rPr dirty="0" sz="1050" spc="-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050" spc="-10">
                <a:solidFill>
                  <a:srgbClr val="FFFFFF"/>
                </a:solidFill>
                <a:latin typeface="Arial MT"/>
                <a:cs typeface="Arial MT"/>
              </a:rPr>
              <a:t>typhoon conditions</a:t>
            </a:r>
            <a:endParaRPr sz="1050">
              <a:latin typeface="Arial MT"/>
              <a:cs typeface="Arial MT"/>
            </a:endParaRPr>
          </a:p>
        </p:txBody>
      </p:sp>
      <p:sp>
        <p:nvSpPr>
          <p:cNvPr id="37" name="object 37" descr=""/>
          <p:cNvSpPr txBox="1"/>
          <p:nvPr/>
        </p:nvSpPr>
        <p:spPr>
          <a:xfrm>
            <a:off x="762000" y="4560570"/>
            <a:ext cx="3397250" cy="1605915"/>
          </a:xfrm>
          <a:prstGeom prst="rect">
            <a:avLst/>
          </a:prstGeom>
          <a:solidFill>
            <a:srgbClr val="009999"/>
          </a:solidFill>
        </p:spPr>
        <p:txBody>
          <a:bodyPr wrap="square" lIns="0" tIns="144780" rIns="0" bIns="0" rtlCol="0" vert="horz">
            <a:spAutoFit/>
          </a:bodyPr>
          <a:lstStyle/>
          <a:p>
            <a:pPr marL="104139">
              <a:lnSpc>
                <a:spcPct val="100000"/>
              </a:lnSpc>
              <a:spcBef>
                <a:spcPts val="1140"/>
              </a:spcBef>
            </a:pPr>
            <a:r>
              <a:rPr dirty="0" sz="1400" b="1">
                <a:solidFill>
                  <a:srgbClr val="FFFFFF"/>
                </a:solidFill>
                <a:latin typeface="Arial"/>
                <a:cs typeface="Arial"/>
              </a:rPr>
              <a:t>Service</a:t>
            </a:r>
            <a:r>
              <a:rPr dirty="0" sz="1400" spc="-7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spc="-10" b="1">
                <a:solidFill>
                  <a:srgbClr val="FFFFFF"/>
                </a:solidFill>
                <a:latin typeface="Arial"/>
                <a:cs typeface="Arial"/>
              </a:rPr>
              <a:t>offerings</a:t>
            </a:r>
            <a:endParaRPr sz="1400">
              <a:latin typeface="Arial"/>
              <a:cs typeface="Arial"/>
            </a:endParaRPr>
          </a:p>
          <a:p>
            <a:pPr marL="116205" marR="438784">
              <a:lnSpc>
                <a:spcPct val="100000"/>
              </a:lnSpc>
              <a:spcBef>
                <a:spcPts val="315"/>
              </a:spcBef>
            </a:pPr>
            <a:r>
              <a:rPr dirty="0" sz="1050">
                <a:solidFill>
                  <a:srgbClr val="FFFFFF"/>
                </a:solidFill>
                <a:latin typeface="Arial MT"/>
                <a:cs typeface="Arial MT"/>
              </a:rPr>
              <a:t>Vestas</a:t>
            </a:r>
            <a:r>
              <a:rPr dirty="0" sz="1050" spc="-4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FFFFFF"/>
                </a:solidFill>
                <a:latin typeface="Arial MT"/>
                <a:cs typeface="Arial MT"/>
              </a:rPr>
              <a:t>now</a:t>
            </a:r>
            <a:r>
              <a:rPr dirty="0" sz="105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FFFFFF"/>
                </a:solidFill>
                <a:latin typeface="Arial MT"/>
                <a:cs typeface="Arial MT"/>
              </a:rPr>
              <a:t>service</a:t>
            </a:r>
            <a:r>
              <a:rPr dirty="0" sz="1050" spc="-3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FFFFFF"/>
                </a:solidFill>
                <a:latin typeface="Arial MT"/>
                <a:cs typeface="Arial MT"/>
              </a:rPr>
              <a:t>more</a:t>
            </a:r>
            <a:r>
              <a:rPr dirty="0" sz="1050" spc="-3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FFFFFF"/>
                </a:solidFill>
                <a:latin typeface="Arial MT"/>
                <a:cs typeface="Arial MT"/>
              </a:rPr>
              <a:t>than</a:t>
            </a:r>
            <a:r>
              <a:rPr dirty="0" sz="105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050" b="1">
                <a:solidFill>
                  <a:srgbClr val="FFFFFF"/>
                </a:solidFill>
                <a:latin typeface="Arial"/>
                <a:cs typeface="Arial"/>
              </a:rPr>
              <a:t>55,000</a:t>
            </a:r>
            <a:r>
              <a:rPr dirty="0" sz="1050" spc="-4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50" spc="-20" b="1">
                <a:solidFill>
                  <a:srgbClr val="FFFFFF"/>
                </a:solidFill>
                <a:latin typeface="Arial"/>
                <a:cs typeface="Arial"/>
              </a:rPr>
              <a:t>wind </a:t>
            </a:r>
            <a:r>
              <a:rPr dirty="0" sz="1050" b="1">
                <a:solidFill>
                  <a:srgbClr val="FFFFFF"/>
                </a:solidFill>
                <a:latin typeface="Arial"/>
                <a:cs typeface="Arial"/>
              </a:rPr>
              <a:t>turbines</a:t>
            </a:r>
            <a:r>
              <a:rPr dirty="0" sz="1050" spc="-3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50" b="1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dirty="0" sz="1050" spc="-3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50" b="1">
                <a:solidFill>
                  <a:srgbClr val="FFFFFF"/>
                </a:solidFill>
                <a:latin typeface="Arial"/>
                <a:cs typeface="Arial"/>
              </a:rPr>
              <a:t>more</a:t>
            </a:r>
            <a:r>
              <a:rPr dirty="0" sz="1050" spc="-2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50" b="1">
                <a:solidFill>
                  <a:srgbClr val="FFFFFF"/>
                </a:solidFill>
                <a:latin typeface="Arial"/>
                <a:cs typeface="Arial"/>
              </a:rPr>
              <a:t>than</a:t>
            </a:r>
            <a:r>
              <a:rPr dirty="0" sz="1050" spc="-2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50" b="1">
                <a:solidFill>
                  <a:srgbClr val="FFFFFF"/>
                </a:solidFill>
                <a:latin typeface="Arial"/>
                <a:cs typeface="Arial"/>
              </a:rPr>
              <a:t>10,000</a:t>
            </a:r>
            <a:r>
              <a:rPr dirty="0" sz="1050" spc="-2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50" spc="-10" b="1">
                <a:solidFill>
                  <a:srgbClr val="FFFFFF"/>
                </a:solidFill>
                <a:latin typeface="Arial"/>
                <a:cs typeface="Arial"/>
              </a:rPr>
              <a:t>dedicated </a:t>
            </a:r>
            <a:r>
              <a:rPr dirty="0" sz="1050" b="1">
                <a:solidFill>
                  <a:srgbClr val="FFFFFF"/>
                </a:solidFill>
                <a:latin typeface="Arial"/>
                <a:cs typeface="Arial"/>
              </a:rPr>
              <a:t>service</a:t>
            </a:r>
            <a:r>
              <a:rPr dirty="0" sz="1050" spc="-3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50" b="1">
                <a:solidFill>
                  <a:srgbClr val="FFFFFF"/>
                </a:solidFill>
                <a:latin typeface="Arial"/>
                <a:cs typeface="Arial"/>
              </a:rPr>
              <a:t>technicians</a:t>
            </a:r>
            <a:r>
              <a:rPr dirty="0" sz="1050" spc="-4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50">
                <a:solidFill>
                  <a:srgbClr val="FFFFFF"/>
                </a:solidFill>
                <a:latin typeface="Arial MT"/>
                <a:cs typeface="Arial MT"/>
              </a:rPr>
              <a:t>across</a:t>
            </a:r>
            <a:r>
              <a:rPr dirty="0" sz="1050" spc="-4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FFFFFF"/>
                </a:solidFill>
                <a:latin typeface="Arial MT"/>
                <a:cs typeface="Arial MT"/>
              </a:rPr>
              <a:t>74</a:t>
            </a:r>
            <a:r>
              <a:rPr dirty="0" sz="1050" spc="-4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FFFFFF"/>
                </a:solidFill>
                <a:latin typeface="Arial MT"/>
                <a:cs typeface="Arial MT"/>
              </a:rPr>
              <a:t>countries</a:t>
            </a:r>
            <a:r>
              <a:rPr dirty="0" sz="1050" spc="-4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050" spc="-20">
                <a:solidFill>
                  <a:srgbClr val="FFFFFF"/>
                </a:solidFill>
                <a:latin typeface="Arial MT"/>
                <a:cs typeface="Arial MT"/>
              </a:rPr>
              <a:t>work </a:t>
            </a:r>
            <a:r>
              <a:rPr dirty="0" sz="1050">
                <a:solidFill>
                  <a:srgbClr val="FFFFFF"/>
                </a:solidFill>
                <a:latin typeface="Arial MT"/>
                <a:cs typeface="Arial MT"/>
              </a:rPr>
              <a:t>committedly</a:t>
            </a:r>
            <a:r>
              <a:rPr dirty="0" sz="1050" spc="-4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dirty="0" sz="1050" spc="-4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FFFFFF"/>
                </a:solidFill>
                <a:latin typeface="Arial MT"/>
                <a:cs typeface="Arial MT"/>
              </a:rPr>
              <a:t>maintain</a:t>
            </a:r>
            <a:r>
              <a:rPr dirty="0" sz="1050" spc="-3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dirty="0" sz="1050" spc="-3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FFFFFF"/>
                </a:solidFill>
                <a:latin typeface="Arial MT"/>
                <a:cs typeface="Arial MT"/>
              </a:rPr>
              <a:t>support</a:t>
            </a:r>
            <a:r>
              <a:rPr dirty="0" sz="1050" spc="-3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dirty="0" sz="1050" spc="-5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050" spc="-10">
                <a:solidFill>
                  <a:srgbClr val="FFFFFF"/>
                </a:solidFill>
                <a:latin typeface="Arial MT"/>
                <a:cs typeface="Arial MT"/>
              </a:rPr>
              <a:t>biggest </a:t>
            </a:r>
            <a:r>
              <a:rPr dirty="0" sz="1050">
                <a:solidFill>
                  <a:srgbClr val="FFFFFF"/>
                </a:solidFill>
                <a:latin typeface="Arial MT"/>
                <a:cs typeface="Arial MT"/>
              </a:rPr>
              <a:t>wind</a:t>
            </a:r>
            <a:r>
              <a:rPr dirty="0" sz="1050" spc="-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FFFFFF"/>
                </a:solidFill>
                <a:latin typeface="Arial MT"/>
                <a:cs typeface="Arial MT"/>
              </a:rPr>
              <a:t>turbine</a:t>
            </a:r>
            <a:r>
              <a:rPr dirty="0" sz="105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FFFFFF"/>
                </a:solidFill>
                <a:latin typeface="Arial MT"/>
                <a:cs typeface="Arial MT"/>
              </a:rPr>
              <a:t>fleet</a:t>
            </a:r>
            <a:r>
              <a:rPr dirty="0" sz="1050" spc="-3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dirty="0" sz="1050" spc="-3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dirty="0" sz="1050" spc="-3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050" spc="-20">
                <a:solidFill>
                  <a:srgbClr val="FFFFFF"/>
                </a:solidFill>
                <a:latin typeface="Arial MT"/>
                <a:cs typeface="Arial MT"/>
              </a:rPr>
              <a:t>world</a:t>
            </a:r>
            <a:endParaRPr sz="1050">
              <a:latin typeface="Arial MT"/>
              <a:cs typeface="Arial MT"/>
            </a:endParaRPr>
          </a:p>
        </p:txBody>
      </p:sp>
      <p:grpSp>
        <p:nvGrpSpPr>
          <p:cNvPr id="38" name="object 38" descr=""/>
          <p:cNvGrpSpPr/>
          <p:nvPr/>
        </p:nvGrpSpPr>
        <p:grpSpPr>
          <a:xfrm>
            <a:off x="5159502" y="2909316"/>
            <a:ext cx="5939790" cy="1346200"/>
            <a:chOff x="5159502" y="2909316"/>
            <a:chExt cx="5939790" cy="1346200"/>
          </a:xfrm>
        </p:grpSpPr>
        <p:pic>
          <p:nvPicPr>
            <p:cNvPr id="39" name="object 3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159502" y="2909316"/>
              <a:ext cx="2012442" cy="1345692"/>
            </a:xfrm>
            <a:prstGeom prst="rect">
              <a:avLst/>
            </a:prstGeom>
          </p:spPr>
        </p:pic>
        <p:sp>
          <p:nvSpPr>
            <p:cNvPr id="40" name="object 40" descr=""/>
            <p:cNvSpPr/>
            <p:nvPr/>
          </p:nvSpPr>
          <p:spPr>
            <a:xfrm>
              <a:off x="9731502" y="3489960"/>
              <a:ext cx="681355" cy="561340"/>
            </a:xfrm>
            <a:custGeom>
              <a:avLst/>
              <a:gdLst/>
              <a:ahLst/>
              <a:cxnLst/>
              <a:rect l="l" t="t" r="r" b="b"/>
              <a:pathLst>
                <a:path w="681354" h="561339">
                  <a:moveTo>
                    <a:pt x="681227" y="0"/>
                  </a:moveTo>
                  <a:lnTo>
                    <a:pt x="0" y="0"/>
                  </a:lnTo>
                  <a:lnTo>
                    <a:pt x="0" y="560832"/>
                  </a:lnTo>
                  <a:lnTo>
                    <a:pt x="681227" y="560832"/>
                  </a:lnTo>
                  <a:lnTo>
                    <a:pt x="681227" y="0"/>
                  </a:lnTo>
                  <a:close/>
                </a:path>
              </a:pathLst>
            </a:custGeom>
            <a:solidFill>
              <a:srgbClr val="00C2B0">
                <a:alpha val="749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 descr=""/>
            <p:cNvSpPr/>
            <p:nvPr/>
          </p:nvSpPr>
          <p:spPr>
            <a:xfrm>
              <a:off x="10412730" y="3831336"/>
              <a:ext cx="681355" cy="219710"/>
            </a:xfrm>
            <a:custGeom>
              <a:avLst/>
              <a:gdLst/>
              <a:ahLst/>
              <a:cxnLst/>
              <a:rect l="l" t="t" r="r" b="b"/>
              <a:pathLst>
                <a:path w="681354" h="219710">
                  <a:moveTo>
                    <a:pt x="681227" y="0"/>
                  </a:moveTo>
                  <a:lnTo>
                    <a:pt x="0" y="0"/>
                  </a:lnTo>
                  <a:lnTo>
                    <a:pt x="0" y="219456"/>
                  </a:lnTo>
                  <a:lnTo>
                    <a:pt x="681227" y="219456"/>
                  </a:lnTo>
                  <a:lnTo>
                    <a:pt x="681227" y="0"/>
                  </a:lnTo>
                  <a:close/>
                </a:path>
              </a:pathLst>
            </a:custGeom>
            <a:solidFill>
              <a:srgbClr val="00C2B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 descr=""/>
            <p:cNvSpPr/>
            <p:nvPr/>
          </p:nvSpPr>
          <p:spPr>
            <a:xfrm>
              <a:off x="9049892" y="4051173"/>
              <a:ext cx="2044700" cy="0"/>
            </a:xfrm>
            <a:custGeom>
              <a:avLst/>
              <a:gdLst/>
              <a:ahLst/>
              <a:cxnLst/>
              <a:rect l="l" t="t" r="r" b="b"/>
              <a:pathLst>
                <a:path w="2044700" h="0">
                  <a:moveTo>
                    <a:pt x="0" y="0"/>
                  </a:moveTo>
                  <a:lnTo>
                    <a:pt x="2044446" y="0"/>
                  </a:lnTo>
                </a:path>
              </a:pathLst>
            </a:custGeom>
            <a:ln w="9525">
              <a:solidFill>
                <a:srgbClr val="010027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43" name="object 43" descr=""/>
          <p:cNvGrpSpPr/>
          <p:nvPr/>
        </p:nvGrpSpPr>
        <p:grpSpPr>
          <a:xfrm>
            <a:off x="5170932" y="4674870"/>
            <a:ext cx="6018530" cy="1346200"/>
            <a:chOff x="5170932" y="4674870"/>
            <a:chExt cx="6018530" cy="1346200"/>
          </a:xfrm>
        </p:grpSpPr>
        <p:pic>
          <p:nvPicPr>
            <p:cNvPr id="44" name="object 4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170932" y="4674870"/>
              <a:ext cx="2012441" cy="1345691"/>
            </a:xfrm>
            <a:prstGeom prst="rect">
              <a:avLst/>
            </a:prstGeom>
          </p:spPr>
        </p:pic>
        <p:sp>
          <p:nvSpPr>
            <p:cNvPr id="45" name="object 45" descr=""/>
            <p:cNvSpPr/>
            <p:nvPr/>
          </p:nvSpPr>
          <p:spPr>
            <a:xfrm>
              <a:off x="9041891" y="5340096"/>
              <a:ext cx="714375" cy="542290"/>
            </a:xfrm>
            <a:custGeom>
              <a:avLst/>
              <a:gdLst/>
              <a:ahLst/>
              <a:cxnLst/>
              <a:rect l="l" t="t" r="r" b="b"/>
              <a:pathLst>
                <a:path w="714375" h="542289">
                  <a:moveTo>
                    <a:pt x="713994" y="0"/>
                  </a:moveTo>
                  <a:lnTo>
                    <a:pt x="0" y="0"/>
                  </a:lnTo>
                  <a:lnTo>
                    <a:pt x="0" y="541781"/>
                  </a:lnTo>
                  <a:lnTo>
                    <a:pt x="713994" y="541781"/>
                  </a:lnTo>
                  <a:lnTo>
                    <a:pt x="713994" y="0"/>
                  </a:lnTo>
                  <a:close/>
                </a:path>
              </a:pathLst>
            </a:custGeom>
            <a:solidFill>
              <a:srgbClr val="009999">
                <a:alpha val="50195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 descr=""/>
            <p:cNvSpPr/>
            <p:nvPr/>
          </p:nvSpPr>
          <p:spPr>
            <a:xfrm>
              <a:off x="9755885" y="5236464"/>
              <a:ext cx="715010" cy="645795"/>
            </a:xfrm>
            <a:custGeom>
              <a:avLst/>
              <a:gdLst/>
              <a:ahLst/>
              <a:cxnLst/>
              <a:rect l="l" t="t" r="r" b="b"/>
              <a:pathLst>
                <a:path w="715009" h="645795">
                  <a:moveTo>
                    <a:pt x="714755" y="0"/>
                  </a:moveTo>
                  <a:lnTo>
                    <a:pt x="0" y="0"/>
                  </a:lnTo>
                  <a:lnTo>
                    <a:pt x="0" y="645414"/>
                  </a:lnTo>
                  <a:lnTo>
                    <a:pt x="714755" y="645414"/>
                  </a:lnTo>
                  <a:lnTo>
                    <a:pt x="714755" y="0"/>
                  </a:lnTo>
                  <a:close/>
                </a:path>
              </a:pathLst>
            </a:custGeom>
            <a:solidFill>
              <a:srgbClr val="009999">
                <a:alpha val="74116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 descr=""/>
            <p:cNvSpPr/>
            <p:nvPr/>
          </p:nvSpPr>
          <p:spPr>
            <a:xfrm>
              <a:off x="10470641" y="5055870"/>
              <a:ext cx="714375" cy="826135"/>
            </a:xfrm>
            <a:custGeom>
              <a:avLst/>
              <a:gdLst/>
              <a:ahLst/>
              <a:cxnLst/>
              <a:rect l="l" t="t" r="r" b="b"/>
              <a:pathLst>
                <a:path w="714375" h="826135">
                  <a:moveTo>
                    <a:pt x="713994" y="0"/>
                  </a:moveTo>
                  <a:lnTo>
                    <a:pt x="0" y="0"/>
                  </a:lnTo>
                  <a:lnTo>
                    <a:pt x="0" y="826007"/>
                  </a:lnTo>
                  <a:lnTo>
                    <a:pt x="713994" y="826007"/>
                  </a:lnTo>
                  <a:lnTo>
                    <a:pt x="713994" y="0"/>
                  </a:lnTo>
                  <a:close/>
                </a:path>
              </a:pathLst>
            </a:custGeom>
            <a:solidFill>
              <a:srgbClr val="00999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 descr=""/>
            <p:cNvSpPr/>
            <p:nvPr/>
          </p:nvSpPr>
          <p:spPr>
            <a:xfrm>
              <a:off x="9042272" y="5882259"/>
              <a:ext cx="2142490" cy="0"/>
            </a:xfrm>
            <a:custGeom>
              <a:avLst/>
              <a:gdLst/>
              <a:ahLst/>
              <a:cxnLst/>
              <a:rect l="l" t="t" r="r" b="b"/>
              <a:pathLst>
                <a:path w="2142490" h="0">
                  <a:moveTo>
                    <a:pt x="0" y="0"/>
                  </a:moveTo>
                  <a:lnTo>
                    <a:pt x="2141981" y="0"/>
                  </a:lnTo>
                </a:path>
              </a:pathLst>
            </a:custGeom>
            <a:ln w="9525">
              <a:solidFill>
                <a:srgbClr val="010027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9" name="object 49" descr=""/>
          <p:cNvSpPr txBox="1"/>
          <p:nvPr/>
        </p:nvSpPr>
        <p:spPr>
          <a:xfrm>
            <a:off x="9156445" y="1405890"/>
            <a:ext cx="24765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0" b="1">
                <a:solidFill>
                  <a:srgbClr val="010027"/>
                </a:solidFill>
                <a:latin typeface="Arial"/>
                <a:cs typeface="Arial"/>
              </a:rPr>
              <a:t>13.4</a:t>
            </a:r>
            <a:endParaRPr sz="900">
              <a:latin typeface="Arial"/>
              <a:cs typeface="Arial"/>
            </a:endParaRPr>
          </a:p>
        </p:txBody>
      </p:sp>
      <p:sp>
        <p:nvSpPr>
          <p:cNvPr id="50" name="object 50" descr=""/>
          <p:cNvSpPr txBox="1"/>
          <p:nvPr/>
        </p:nvSpPr>
        <p:spPr>
          <a:xfrm>
            <a:off x="9892030" y="1508252"/>
            <a:ext cx="24765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0" b="1">
                <a:solidFill>
                  <a:srgbClr val="010027"/>
                </a:solidFill>
                <a:latin typeface="Arial"/>
                <a:cs typeface="Arial"/>
              </a:rPr>
              <a:t>11.5</a:t>
            </a:r>
            <a:endParaRPr sz="900">
              <a:latin typeface="Arial"/>
              <a:cs typeface="Arial"/>
            </a:endParaRPr>
          </a:p>
        </p:txBody>
      </p:sp>
      <p:sp>
        <p:nvSpPr>
          <p:cNvPr id="51" name="object 51" descr=""/>
          <p:cNvSpPr txBox="1"/>
          <p:nvPr/>
        </p:nvSpPr>
        <p:spPr>
          <a:xfrm>
            <a:off x="10627614" y="1530858"/>
            <a:ext cx="24765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0" b="1">
                <a:solidFill>
                  <a:srgbClr val="010027"/>
                </a:solidFill>
                <a:latin typeface="Arial"/>
                <a:cs typeface="Arial"/>
              </a:rPr>
              <a:t>11.1</a:t>
            </a:r>
            <a:endParaRPr sz="900">
              <a:latin typeface="Arial"/>
              <a:cs typeface="Arial"/>
            </a:endParaRPr>
          </a:p>
        </p:txBody>
      </p:sp>
      <p:sp>
        <p:nvSpPr>
          <p:cNvPr id="52" name="object 52" descr=""/>
          <p:cNvSpPr txBox="1"/>
          <p:nvPr/>
        </p:nvSpPr>
        <p:spPr>
          <a:xfrm>
            <a:off x="9140697" y="2375408"/>
            <a:ext cx="28003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0">
                <a:solidFill>
                  <a:srgbClr val="010027"/>
                </a:solidFill>
                <a:latin typeface="Arial MT"/>
                <a:cs typeface="Arial MT"/>
              </a:rPr>
              <a:t>2020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53" name="object 53" descr=""/>
          <p:cNvSpPr txBox="1"/>
          <p:nvPr/>
        </p:nvSpPr>
        <p:spPr>
          <a:xfrm>
            <a:off x="9876281" y="2375408"/>
            <a:ext cx="28003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0">
                <a:solidFill>
                  <a:srgbClr val="010027"/>
                </a:solidFill>
                <a:latin typeface="Arial MT"/>
                <a:cs typeface="Arial MT"/>
              </a:rPr>
              <a:t>2021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54" name="object 54" descr=""/>
          <p:cNvSpPr txBox="1"/>
          <p:nvPr/>
        </p:nvSpPr>
        <p:spPr>
          <a:xfrm>
            <a:off x="10611866" y="2375408"/>
            <a:ext cx="28003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0">
                <a:solidFill>
                  <a:srgbClr val="010027"/>
                </a:solidFill>
                <a:latin typeface="Arial MT"/>
                <a:cs typeface="Arial MT"/>
              </a:rPr>
              <a:t>2022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55" name="object 55" descr=""/>
          <p:cNvSpPr txBox="1"/>
          <p:nvPr/>
        </p:nvSpPr>
        <p:spPr>
          <a:xfrm>
            <a:off x="9535159" y="1074927"/>
            <a:ext cx="1198880" cy="32194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ts val="1240"/>
              </a:lnSpc>
              <a:spcBef>
                <a:spcPts val="130"/>
              </a:spcBef>
            </a:pPr>
            <a:r>
              <a:rPr dirty="0" sz="1050" b="1">
                <a:solidFill>
                  <a:srgbClr val="010027"/>
                </a:solidFill>
                <a:latin typeface="Arial"/>
                <a:cs typeface="Arial"/>
              </a:rPr>
              <a:t>Onshore</a:t>
            </a:r>
            <a:r>
              <a:rPr dirty="0" sz="1050" spc="6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050" spc="-10" b="1">
                <a:solidFill>
                  <a:srgbClr val="010027"/>
                </a:solidFill>
                <a:latin typeface="Arial"/>
                <a:cs typeface="Arial"/>
              </a:rPr>
              <a:t>Revenue</a:t>
            </a:r>
            <a:endParaRPr sz="1050">
              <a:latin typeface="Arial"/>
              <a:cs typeface="Arial"/>
            </a:endParaRPr>
          </a:p>
          <a:p>
            <a:pPr marL="12700">
              <a:lnSpc>
                <a:spcPts val="1060"/>
              </a:lnSpc>
            </a:pP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$ </a:t>
            </a:r>
            <a:r>
              <a:rPr dirty="0" sz="900" spc="-25">
                <a:solidFill>
                  <a:srgbClr val="010027"/>
                </a:solidFill>
                <a:latin typeface="Arial MT"/>
                <a:cs typeface="Arial MT"/>
              </a:rPr>
              <a:t>Bn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56" name="object 56" descr=""/>
          <p:cNvSpPr txBox="1"/>
          <p:nvPr/>
        </p:nvSpPr>
        <p:spPr>
          <a:xfrm>
            <a:off x="9311385" y="3818890"/>
            <a:ext cx="17208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900" spc="-25" b="1">
                <a:solidFill>
                  <a:srgbClr val="010027"/>
                </a:solidFill>
                <a:latin typeface="Arial"/>
                <a:cs typeface="Arial"/>
              </a:rPr>
              <a:t>0.1</a:t>
            </a:r>
            <a:endParaRPr sz="900">
              <a:latin typeface="Arial"/>
              <a:cs typeface="Arial"/>
            </a:endParaRPr>
          </a:p>
        </p:txBody>
      </p:sp>
      <p:sp>
        <p:nvSpPr>
          <p:cNvPr id="57" name="object 57" descr=""/>
          <p:cNvSpPr txBox="1"/>
          <p:nvPr/>
        </p:nvSpPr>
        <p:spPr>
          <a:xfrm>
            <a:off x="10674350" y="3623817"/>
            <a:ext cx="17208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900" spc="-25" b="1">
                <a:solidFill>
                  <a:srgbClr val="010027"/>
                </a:solidFill>
                <a:latin typeface="Arial"/>
                <a:cs typeface="Arial"/>
              </a:rPr>
              <a:t>0.9</a:t>
            </a:r>
            <a:endParaRPr sz="900">
              <a:latin typeface="Arial"/>
              <a:cs typeface="Arial"/>
            </a:endParaRPr>
          </a:p>
        </p:txBody>
      </p:sp>
      <p:sp>
        <p:nvSpPr>
          <p:cNvPr id="58" name="object 58" descr=""/>
          <p:cNvSpPr txBox="1"/>
          <p:nvPr/>
        </p:nvSpPr>
        <p:spPr>
          <a:xfrm>
            <a:off x="9945369" y="4097020"/>
            <a:ext cx="26733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900" spc="-20">
                <a:solidFill>
                  <a:srgbClr val="010027"/>
                </a:solidFill>
                <a:latin typeface="Arial MT"/>
                <a:cs typeface="Arial MT"/>
              </a:rPr>
              <a:t>2021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59" name="object 59" descr=""/>
          <p:cNvSpPr txBox="1"/>
          <p:nvPr/>
        </p:nvSpPr>
        <p:spPr>
          <a:xfrm>
            <a:off x="10626852" y="4097020"/>
            <a:ext cx="26733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900" spc="-20">
                <a:solidFill>
                  <a:srgbClr val="010027"/>
                </a:solidFill>
                <a:latin typeface="Arial MT"/>
                <a:cs typeface="Arial MT"/>
              </a:rPr>
              <a:t>2022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60" name="object 60" descr=""/>
          <p:cNvSpPr txBox="1"/>
          <p:nvPr/>
        </p:nvSpPr>
        <p:spPr>
          <a:xfrm>
            <a:off x="9450831" y="2905251"/>
            <a:ext cx="1193800" cy="53975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algn="ctr" marR="5080">
              <a:lnSpc>
                <a:spcPts val="1240"/>
              </a:lnSpc>
              <a:spcBef>
                <a:spcPts val="130"/>
              </a:spcBef>
            </a:pPr>
            <a:r>
              <a:rPr dirty="0" sz="1050" b="1">
                <a:solidFill>
                  <a:srgbClr val="010027"/>
                </a:solidFill>
                <a:latin typeface="Arial"/>
                <a:cs typeface="Arial"/>
              </a:rPr>
              <a:t>Offshore</a:t>
            </a:r>
            <a:r>
              <a:rPr dirty="0" sz="1050" spc="5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050" spc="-10" b="1">
                <a:solidFill>
                  <a:srgbClr val="010027"/>
                </a:solidFill>
                <a:latin typeface="Arial"/>
                <a:cs typeface="Arial"/>
              </a:rPr>
              <a:t>Revenue</a:t>
            </a:r>
            <a:endParaRPr sz="1050">
              <a:latin typeface="Arial"/>
              <a:cs typeface="Arial"/>
            </a:endParaRPr>
          </a:p>
          <a:p>
            <a:pPr>
              <a:lnSpc>
                <a:spcPts val="1060"/>
              </a:lnSpc>
            </a:pP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$ </a:t>
            </a:r>
            <a:r>
              <a:rPr dirty="0" sz="900" spc="-25">
                <a:solidFill>
                  <a:srgbClr val="010027"/>
                </a:solidFill>
                <a:latin typeface="Arial MT"/>
                <a:cs typeface="Arial MT"/>
              </a:rPr>
              <a:t>Bn</a:t>
            </a:r>
            <a:endParaRPr sz="900">
              <a:latin typeface="Arial MT"/>
              <a:cs typeface="Arial MT"/>
            </a:endParaRPr>
          </a:p>
          <a:p>
            <a:pPr algn="ctr" marL="49530">
              <a:lnSpc>
                <a:spcPct val="100000"/>
              </a:lnSpc>
              <a:spcBef>
                <a:spcPts val="635"/>
              </a:spcBef>
            </a:pPr>
            <a:r>
              <a:rPr dirty="0" sz="900" spc="-25" b="1">
                <a:solidFill>
                  <a:srgbClr val="010027"/>
                </a:solidFill>
                <a:latin typeface="Arial"/>
                <a:cs typeface="Arial"/>
              </a:rPr>
              <a:t>2.4</a:t>
            </a:r>
            <a:endParaRPr sz="900">
              <a:latin typeface="Arial"/>
              <a:cs typeface="Arial"/>
            </a:endParaRPr>
          </a:p>
        </p:txBody>
      </p:sp>
      <p:sp>
        <p:nvSpPr>
          <p:cNvPr id="61" name="object 61" descr=""/>
          <p:cNvSpPr txBox="1"/>
          <p:nvPr/>
        </p:nvSpPr>
        <p:spPr>
          <a:xfrm>
            <a:off x="9272523" y="5928359"/>
            <a:ext cx="26733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900" spc="-20">
                <a:solidFill>
                  <a:srgbClr val="010027"/>
                </a:solidFill>
                <a:latin typeface="Arial MT"/>
                <a:cs typeface="Arial MT"/>
              </a:rPr>
              <a:t>2020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62" name="object 62" descr=""/>
          <p:cNvSpPr txBox="1"/>
          <p:nvPr/>
        </p:nvSpPr>
        <p:spPr>
          <a:xfrm>
            <a:off x="9986771" y="5928359"/>
            <a:ext cx="26733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900" spc="-20">
                <a:solidFill>
                  <a:srgbClr val="010027"/>
                </a:solidFill>
                <a:latin typeface="Arial MT"/>
                <a:cs typeface="Arial MT"/>
              </a:rPr>
              <a:t>2021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63" name="object 63" descr=""/>
          <p:cNvSpPr txBox="1"/>
          <p:nvPr/>
        </p:nvSpPr>
        <p:spPr>
          <a:xfrm>
            <a:off x="10701019" y="5928359"/>
            <a:ext cx="26733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900" spc="-20">
                <a:solidFill>
                  <a:srgbClr val="010027"/>
                </a:solidFill>
                <a:latin typeface="Arial MT"/>
                <a:cs typeface="Arial MT"/>
              </a:rPr>
              <a:t>2022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64" name="object 64" descr=""/>
          <p:cNvSpPr txBox="1"/>
          <p:nvPr/>
        </p:nvSpPr>
        <p:spPr>
          <a:xfrm>
            <a:off x="9294621" y="4624832"/>
            <a:ext cx="1651000" cy="67056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50495">
              <a:lnSpc>
                <a:spcPts val="1240"/>
              </a:lnSpc>
              <a:spcBef>
                <a:spcPts val="130"/>
              </a:spcBef>
            </a:pPr>
            <a:r>
              <a:rPr dirty="0" sz="1050" b="1">
                <a:solidFill>
                  <a:srgbClr val="010027"/>
                </a:solidFill>
                <a:latin typeface="Arial"/>
                <a:cs typeface="Arial"/>
              </a:rPr>
              <a:t>Service</a:t>
            </a:r>
            <a:r>
              <a:rPr dirty="0" sz="1050" spc="5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050" spc="-10" b="1">
                <a:solidFill>
                  <a:srgbClr val="010027"/>
                </a:solidFill>
                <a:latin typeface="Arial"/>
                <a:cs typeface="Arial"/>
              </a:rPr>
              <a:t>Revenue</a:t>
            </a:r>
            <a:endParaRPr sz="1050">
              <a:latin typeface="Arial"/>
              <a:cs typeface="Arial"/>
            </a:endParaRPr>
          </a:p>
          <a:p>
            <a:pPr marL="150495">
              <a:lnSpc>
                <a:spcPts val="1060"/>
              </a:lnSpc>
              <a:tabLst>
                <a:tab pos="1453515" algn="l"/>
              </a:tabLst>
            </a:pP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$ </a:t>
            </a:r>
            <a:r>
              <a:rPr dirty="0" sz="900" spc="-25">
                <a:solidFill>
                  <a:srgbClr val="010027"/>
                </a:solidFill>
                <a:latin typeface="Arial MT"/>
                <a:cs typeface="Arial MT"/>
              </a:rPr>
              <a:t>Bn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	</a:t>
            </a:r>
            <a:r>
              <a:rPr dirty="0" baseline="-30864" sz="1350" spc="-37" b="1">
                <a:solidFill>
                  <a:srgbClr val="010027"/>
                </a:solidFill>
                <a:latin typeface="Arial"/>
                <a:cs typeface="Arial"/>
              </a:rPr>
              <a:t>3.4</a:t>
            </a:r>
            <a:endParaRPr baseline="-30864" sz="1350">
              <a:latin typeface="Arial"/>
              <a:cs typeface="Arial"/>
            </a:endParaRPr>
          </a:p>
          <a:p>
            <a:pPr algn="ctr" marR="5080">
              <a:lnSpc>
                <a:spcPts val="944"/>
              </a:lnSpc>
              <a:spcBef>
                <a:spcPts val="844"/>
              </a:spcBef>
            </a:pPr>
            <a:r>
              <a:rPr dirty="0" sz="900" spc="-25" b="1">
                <a:solidFill>
                  <a:srgbClr val="010027"/>
                </a:solidFill>
                <a:latin typeface="Arial"/>
                <a:cs typeface="Arial"/>
              </a:rPr>
              <a:t>2.5</a:t>
            </a:r>
            <a:endParaRPr sz="900">
              <a:latin typeface="Arial"/>
              <a:cs typeface="Arial"/>
            </a:endParaRPr>
          </a:p>
          <a:p>
            <a:pPr algn="ctr" marR="1433195">
              <a:lnSpc>
                <a:spcPts val="944"/>
              </a:lnSpc>
            </a:pPr>
            <a:r>
              <a:rPr dirty="0" sz="900" spc="-25" b="1">
                <a:solidFill>
                  <a:srgbClr val="010027"/>
                </a:solidFill>
                <a:latin typeface="Arial"/>
                <a:cs typeface="Arial"/>
              </a:rPr>
              <a:t>2.2</a:t>
            </a:r>
            <a:endParaRPr sz="900">
              <a:latin typeface="Arial"/>
              <a:cs typeface="Arial"/>
            </a:endParaRPr>
          </a:p>
        </p:txBody>
      </p:sp>
      <p:grpSp>
        <p:nvGrpSpPr>
          <p:cNvPr id="65" name="object 65" descr=""/>
          <p:cNvGrpSpPr/>
          <p:nvPr/>
        </p:nvGrpSpPr>
        <p:grpSpPr>
          <a:xfrm>
            <a:off x="4754879" y="4675251"/>
            <a:ext cx="3636645" cy="1346200"/>
            <a:chOff x="4754879" y="4675251"/>
            <a:chExt cx="3636645" cy="1346200"/>
          </a:xfrm>
        </p:grpSpPr>
        <p:pic>
          <p:nvPicPr>
            <p:cNvPr id="66" name="object 66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754879" y="4675251"/>
              <a:ext cx="57150" cy="1345666"/>
            </a:xfrm>
            <a:prstGeom prst="rect">
              <a:avLst/>
            </a:prstGeom>
          </p:spPr>
        </p:pic>
        <p:sp>
          <p:nvSpPr>
            <p:cNvPr id="67" name="object 67" descr=""/>
            <p:cNvSpPr/>
            <p:nvPr/>
          </p:nvSpPr>
          <p:spPr>
            <a:xfrm>
              <a:off x="7751063" y="4693920"/>
              <a:ext cx="640080" cy="640080"/>
            </a:xfrm>
            <a:custGeom>
              <a:avLst/>
              <a:gdLst/>
              <a:ahLst/>
              <a:cxnLst/>
              <a:rect l="l" t="t" r="r" b="b"/>
              <a:pathLst>
                <a:path w="640079" h="640079">
                  <a:moveTo>
                    <a:pt x="320039" y="0"/>
                  </a:moveTo>
                  <a:lnTo>
                    <a:pt x="272739" y="3469"/>
                  </a:lnTo>
                  <a:lnTo>
                    <a:pt x="227596" y="13547"/>
                  </a:lnTo>
                  <a:lnTo>
                    <a:pt x="185105" y="29740"/>
                  </a:lnTo>
                  <a:lnTo>
                    <a:pt x="145761" y="51552"/>
                  </a:lnTo>
                  <a:lnTo>
                    <a:pt x="110057" y="78490"/>
                  </a:lnTo>
                  <a:lnTo>
                    <a:pt x="78490" y="110057"/>
                  </a:lnTo>
                  <a:lnTo>
                    <a:pt x="51552" y="145761"/>
                  </a:lnTo>
                  <a:lnTo>
                    <a:pt x="29740" y="185105"/>
                  </a:lnTo>
                  <a:lnTo>
                    <a:pt x="13547" y="227596"/>
                  </a:lnTo>
                  <a:lnTo>
                    <a:pt x="3469" y="272739"/>
                  </a:lnTo>
                  <a:lnTo>
                    <a:pt x="0" y="320039"/>
                  </a:lnTo>
                  <a:lnTo>
                    <a:pt x="3469" y="367340"/>
                  </a:lnTo>
                  <a:lnTo>
                    <a:pt x="13547" y="412483"/>
                  </a:lnTo>
                  <a:lnTo>
                    <a:pt x="29740" y="454974"/>
                  </a:lnTo>
                  <a:lnTo>
                    <a:pt x="51552" y="494318"/>
                  </a:lnTo>
                  <a:lnTo>
                    <a:pt x="78490" y="530022"/>
                  </a:lnTo>
                  <a:lnTo>
                    <a:pt x="110057" y="561589"/>
                  </a:lnTo>
                  <a:lnTo>
                    <a:pt x="145761" y="588527"/>
                  </a:lnTo>
                  <a:lnTo>
                    <a:pt x="185105" y="610339"/>
                  </a:lnTo>
                  <a:lnTo>
                    <a:pt x="227596" y="626532"/>
                  </a:lnTo>
                  <a:lnTo>
                    <a:pt x="272739" y="636610"/>
                  </a:lnTo>
                  <a:lnTo>
                    <a:pt x="320039" y="640079"/>
                  </a:lnTo>
                  <a:lnTo>
                    <a:pt x="367340" y="636610"/>
                  </a:lnTo>
                  <a:lnTo>
                    <a:pt x="412483" y="626532"/>
                  </a:lnTo>
                  <a:lnTo>
                    <a:pt x="454974" y="610339"/>
                  </a:lnTo>
                  <a:lnTo>
                    <a:pt x="494318" y="588527"/>
                  </a:lnTo>
                  <a:lnTo>
                    <a:pt x="530022" y="561589"/>
                  </a:lnTo>
                  <a:lnTo>
                    <a:pt x="561589" y="530022"/>
                  </a:lnTo>
                  <a:lnTo>
                    <a:pt x="588527" y="494318"/>
                  </a:lnTo>
                  <a:lnTo>
                    <a:pt x="610339" y="454974"/>
                  </a:lnTo>
                  <a:lnTo>
                    <a:pt x="626532" y="412483"/>
                  </a:lnTo>
                  <a:lnTo>
                    <a:pt x="636610" y="367340"/>
                  </a:lnTo>
                  <a:lnTo>
                    <a:pt x="640079" y="320039"/>
                  </a:lnTo>
                  <a:lnTo>
                    <a:pt x="636610" y="272739"/>
                  </a:lnTo>
                  <a:lnTo>
                    <a:pt x="626532" y="227596"/>
                  </a:lnTo>
                  <a:lnTo>
                    <a:pt x="610339" y="185105"/>
                  </a:lnTo>
                  <a:lnTo>
                    <a:pt x="588527" y="145761"/>
                  </a:lnTo>
                  <a:lnTo>
                    <a:pt x="561589" y="110057"/>
                  </a:lnTo>
                  <a:lnTo>
                    <a:pt x="530022" y="78490"/>
                  </a:lnTo>
                  <a:lnTo>
                    <a:pt x="494318" y="51552"/>
                  </a:lnTo>
                  <a:lnTo>
                    <a:pt x="454974" y="29740"/>
                  </a:lnTo>
                  <a:lnTo>
                    <a:pt x="412483" y="13547"/>
                  </a:lnTo>
                  <a:lnTo>
                    <a:pt x="367340" y="3469"/>
                  </a:lnTo>
                  <a:lnTo>
                    <a:pt x="320039" y="0"/>
                  </a:lnTo>
                  <a:close/>
                </a:path>
              </a:pathLst>
            </a:custGeom>
            <a:solidFill>
              <a:srgbClr val="00999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8" name="object 6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863077" y="4805934"/>
              <a:ext cx="415290" cy="415289"/>
            </a:xfrm>
            <a:prstGeom prst="rect">
              <a:avLst/>
            </a:prstGeom>
          </p:spPr>
        </p:pic>
      </p:grpSp>
      <p:sp>
        <p:nvSpPr>
          <p:cNvPr id="69" name="object 69" descr=""/>
          <p:cNvSpPr txBox="1"/>
          <p:nvPr/>
        </p:nvSpPr>
        <p:spPr>
          <a:xfrm>
            <a:off x="7372350" y="1837435"/>
            <a:ext cx="1287780" cy="50545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83515" indent="-170815">
              <a:lnSpc>
                <a:spcPct val="100000"/>
              </a:lnSpc>
              <a:spcBef>
                <a:spcPts val="100"/>
              </a:spcBef>
              <a:buClr>
                <a:srgbClr val="009C9B"/>
              </a:buClr>
              <a:buFont typeface="Wingdings"/>
              <a:buChar char=""/>
              <a:tabLst>
                <a:tab pos="183515" algn="l"/>
              </a:tabLst>
            </a:pP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Enventus</a:t>
            </a:r>
            <a:r>
              <a:rPr dirty="0" sz="1050" spc="-3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 spc="-10">
                <a:solidFill>
                  <a:srgbClr val="03234D"/>
                </a:solidFill>
                <a:latin typeface="Arial MT"/>
                <a:cs typeface="Arial MT"/>
              </a:rPr>
              <a:t>Platform</a:t>
            </a:r>
            <a:endParaRPr sz="1050">
              <a:latin typeface="Arial MT"/>
              <a:cs typeface="Arial MT"/>
            </a:endParaRPr>
          </a:p>
          <a:p>
            <a:pPr marL="183515" indent="-170815">
              <a:lnSpc>
                <a:spcPct val="100000"/>
              </a:lnSpc>
              <a:buClr>
                <a:srgbClr val="009C9B"/>
              </a:buClr>
              <a:buFont typeface="Wingdings"/>
              <a:buChar char=""/>
              <a:tabLst>
                <a:tab pos="183515" algn="l"/>
              </a:tabLst>
            </a:pP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4</a:t>
            </a:r>
            <a:r>
              <a:rPr dirty="0" sz="1050" spc="-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MW</a:t>
            </a:r>
            <a:r>
              <a:rPr dirty="0" sz="1050" spc="-1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 spc="-10">
                <a:solidFill>
                  <a:srgbClr val="03234D"/>
                </a:solidFill>
                <a:latin typeface="Arial MT"/>
                <a:cs typeface="Arial MT"/>
              </a:rPr>
              <a:t>Platform</a:t>
            </a:r>
            <a:endParaRPr sz="1050">
              <a:latin typeface="Arial MT"/>
              <a:cs typeface="Arial MT"/>
            </a:endParaRPr>
          </a:p>
          <a:p>
            <a:pPr marL="183515" indent="-170815">
              <a:lnSpc>
                <a:spcPct val="100000"/>
              </a:lnSpc>
              <a:buClr>
                <a:srgbClr val="009C9B"/>
              </a:buClr>
              <a:buFont typeface="Wingdings"/>
              <a:buChar char=""/>
              <a:tabLst>
                <a:tab pos="183515" algn="l"/>
              </a:tabLst>
            </a:pP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2</a:t>
            </a:r>
            <a:r>
              <a:rPr dirty="0" sz="1050" spc="-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MW</a:t>
            </a:r>
            <a:r>
              <a:rPr dirty="0" sz="1050" spc="-1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 spc="-10">
                <a:solidFill>
                  <a:srgbClr val="03234D"/>
                </a:solidFill>
                <a:latin typeface="Arial MT"/>
                <a:cs typeface="Arial MT"/>
              </a:rPr>
              <a:t>Platform</a:t>
            </a:r>
            <a:endParaRPr sz="1050">
              <a:latin typeface="Arial MT"/>
              <a:cs typeface="Arial MT"/>
            </a:endParaRPr>
          </a:p>
        </p:txBody>
      </p:sp>
      <p:sp>
        <p:nvSpPr>
          <p:cNvPr id="70" name="object 70" descr=""/>
          <p:cNvSpPr txBox="1"/>
          <p:nvPr/>
        </p:nvSpPr>
        <p:spPr>
          <a:xfrm>
            <a:off x="7453630" y="3568445"/>
            <a:ext cx="1075055" cy="50545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70815" indent="-170815">
              <a:lnSpc>
                <a:spcPct val="100000"/>
              </a:lnSpc>
              <a:spcBef>
                <a:spcPts val="100"/>
              </a:spcBef>
              <a:buClr>
                <a:srgbClr val="009C9B"/>
              </a:buClr>
              <a:buFont typeface="Wingdings"/>
              <a:buChar char=""/>
              <a:tabLst>
                <a:tab pos="170815" algn="l"/>
              </a:tabLst>
            </a:pPr>
            <a:r>
              <a:rPr dirty="0" sz="1050" spc="-10">
                <a:solidFill>
                  <a:srgbClr val="03234D"/>
                </a:solidFill>
                <a:latin typeface="Arial MT"/>
                <a:cs typeface="Arial MT"/>
              </a:rPr>
              <a:t>V236-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15.0</a:t>
            </a:r>
            <a:r>
              <a:rPr dirty="0" sz="1050" spc="1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 spc="-35">
                <a:solidFill>
                  <a:srgbClr val="03234D"/>
                </a:solidFill>
                <a:latin typeface="Arial MT"/>
                <a:cs typeface="Arial MT"/>
              </a:rPr>
              <a:t>MW</a:t>
            </a:r>
            <a:endParaRPr sz="1050">
              <a:latin typeface="Arial MT"/>
              <a:cs typeface="Arial MT"/>
            </a:endParaRPr>
          </a:p>
          <a:p>
            <a:pPr marL="170815" indent="-170815">
              <a:lnSpc>
                <a:spcPct val="100000"/>
              </a:lnSpc>
              <a:buClr>
                <a:srgbClr val="009C9B"/>
              </a:buClr>
              <a:buFont typeface="Wingdings"/>
              <a:buChar char=""/>
              <a:tabLst>
                <a:tab pos="170815" algn="l"/>
              </a:tabLst>
            </a:pPr>
            <a:r>
              <a:rPr dirty="0" sz="1050" spc="-10">
                <a:solidFill>
                  <a:srgbClr val="03234D"/>
                </a:solidFill>
                <a:latin typeface="Arial MT"/>
                <a:cs typeface="Arial MT"/>
              </a:rPr>
              <a:t>V174-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9.5</a:t>
            </a:r>
            <a:r>
              <a:rPr dirty="0" sz="1050" spc="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 spc="-35">
                <a:solidFill>
                  <a:srgbClr val="03234D"/>
                </a:solidFill>
                <a:latin typeface="Arial MT"/>
                <a:cs typeface="Arial MT"/>
              </a:rPr>
              <a:t>MW</a:t>
            </a:r>
            <a:endParaRPr sz="1050">
              <a:latin typeface="Arial MT"/>
              <a:cs typeface="Arial MT"/>
            </a:endParaRPr>
          </a:p>
          <a:p>
            <a:pPr marL="170815" indent="-170815">
              <a:lnSpc>
                <a:spcPct val="100000"/>
              </a:lnSpc>
              <a:buClr>
                <a:srgbClr val="009C9B"/>
              </a:buClr>
              <a:buFont typeface="Wingdings"/>
              <a:buChar char=""/>
              <a:tabLst>
                <a:tab pos="170815" algn="l"/>
              </a:tabLst>
            </a:pPr>
            <a:r>
              <a:rPr dirty="0" sz="1050" spc="-10">
                <a:solidFill>
                  <a:srgbClr val="03234D"/>
                </a:solidFill>
                <a:latin typeface="Arial MT"/>
                <a:cs typeface="Arial MT"/>
              </a:rPr>
              <a:t>V164-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10</a:t>
            </a:r>
            <a:r>
              <a:rPr dirty="0" sz="1050" spc="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 spc="-25">
                <a:solidFill>
                  <a:srgbClr val="03234D"/>
                </a:solidFill>
                <a:latin typeface="Arial MT"/>
                <a:cs typeface="Arial MT"/>
              </a:rPr>
              <a:t>MW</a:t>
            </a:r>
            <a:endParaRPr sz="1050">
              <a:latin typeface="Arial MT"/>
              <a:cs typeface="Arial MT"/>
            </a:endParaRPr>
          </a:p>
        </p:txBody>
      </p:sp>
      <p:sp>
        <p:nvSpPr>
          <p:cNvPr id="71" name="object 71" descr=""/>
          <p:cNvSpPr txBox="1"/>
          <p:nvPr/>
        </p:nvSpPr>
        <p:spPr>
          <a:xfrm>
            <a:off x="9049511" y="3831885"/>
            <a:ext cx="728345" cy="427990"/>
          </a:xfrm>
          <a:prstGeom prst="rect">
            <a:avLst/>
          </a:prstGeom>
        </p:spPr>
        <p:txBody>
          <a:bodyPr wrap="square" lIns="0" tIns="69215" rIns="0" bIns="0" rtlCol="0" vert="horz">
            <a:spAutoFit/>
          </a:bodyPr>
          <a:lstStyle/>
          <a:p>
            <a:pPr algn="ctr" marR="5080">
              <a:lnSpc>
                <a:spcPct val="100000"/>
              </a:lnSpc>
              <a:spcBef>
                <a:spcPts val="545"/>
              </a:spcBef>
              <a:tabLst>
                <a:tab pos="715010" algn="l"/>
              </a:tabLst>
            </a:pPr>
            <a:r>
              <a:rPr dirty="0" u="heavy" sz="1050">
                <a:solidFill>
                  <a:srgbClr val="03234D"/>
                </a:solidFill>
                <a:uFill>
                  <a:solidFill>
                    <a:srgbClr val="00C2B0"/>
                  </a:solidFill>
                </a:uFill>
                <a:latin typeface="Arial MT"/>
                <a:cs typeface="Arial MT"/>
              </a:rPr>
              <a:t>	</a:t>
            </a:r>
            <a:endParaRPr sz="1050">
              <a:latin typeface="Arial MT"/>
              <a:cs typeface="Arial MT"/>
            </a:endParaRPr>
          </a:p>
          <a:p>
            <a:pPr algn="ctr" marR="37465">
              <a:lnSpc>
                <a:spcPct val="100000"/>
              </a:lnSpc>
              <a:spcBef>
                <a:spcPts val="380"/>
              </a:spcBef>
            </a:pPr>
            <a:r>
              <a:rPr dirty="0" sz="900" spc="-20">
                <a:solidFill>
                  <a:srgbClr val="010027"/>
                </a:solidFill>
                <a:latin typeface="Arial MT"/>
                <a:cs typeface="Arial MT"/>
              </a:rPr>
              <a:t>2020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72" name="object 72" descr=""/>
          <p:cNvSpPr txBox="1"/>
          <p:nvPr/>
        </p:nvSpPr>
        <p:spPr>
          <a:xfrm>
            <a:off x="7385050" y="5377688"/>
            <a:ext cx="1259840" cy="5060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70815" indent="-170815">
              <a:lnSpc>
                <a:spcPct val="100000"/>
              </a:lnSpc>
              <a:spcBef>
                <a:spcPts val="100"/>
              </a:spcBef>
              <a:buClr>
                <a:srgbClr val="009C9B"/>
              </a:buClr>
              <a:buFont typeface="Wingdings"/>
              <a:buChar char=""/>
              <a:tabLst>
                <a:tab pos="170815" algn="l"/>
              </a:tabLst>
            </a:pPr>
            <a:r>
              <a:rPr dirty="0" sz="1050" spc="-10">
                <a:solidFill>
                  <a:srgbClr val="03234D"/>
                </a:solidFill>
                <a:latin typeface="Arial MT"/>
                <a:cs typeface="Arial MT"/>
              </a:rPr>
              <a:t>Maintenance</a:t>
            </a:r>
            <a:endParaRPr sz="1050">
              <a:latin typeface="Arial MT"/>
              <a:cs typeface="Arial MT"/>
            </a:endParaRPr>
          </a:p>
          <a:p>
            <a:pPr marL="170815" indent="-170815">
              <a:lnSpc>
                <a:spcPct val="100000"/>
              </a:lnSpc>
              <a:buClr>
                <a:srgbClr val="009C9B"/>
              </a:buClr>
              <a:buFont typeface="Wingdings"/>
              <a:buChar char=""/>
              <a:tabLst>
                <a:tab pos="170815" algn="l"/>
              </a:tabLst>
            </a:pP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Parts</a:t>
            </a:r>
            <a:r>
              <a:rPr dirty="0" sz="105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&amp;</a:t>
            </a:r>
            <a:r>
              <a:rPr dirty="0" sz="105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 spc="-10">
                <a:solidFill>
                  <a:srgbClr val="03234D"/>
                </a:solidFill>
                <a:latin typeface="Arial MT"/>
                <a:cs typeface="Arial MT"/>
              </a:rPr>
              <a:t>Repair</a:t>
            </a:r>
            <a:endParaRPr sz="1050">
              <a:latin typeface="Arial MT"/>
              <a:cs typeface="Arial MT"/>
            </a:endParaRPr>
          </a:p>
          <a:p>
            <a:pPr marL="170815" indent="-170815">
              <a:lnSpc>
                <a:spcPct val="100000"/>
              </a:lnSpc>
              <a:buClr>
                <a:srgbClr val="009C9B"/>
              </a:buClr>
              <a:buFont typeface="Wingdings"/>
              <a:buChar char=""/>
              <a:tabLst>
                <a:tab pos="170815" algn="l"/>
              </a:tabLst>
            </a:pP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Fleet</a:t>
            </a:r>
            <a:r>
              <a:rPr dirty="0" sz="105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 spc="-10">
                <a:solidFill>
                  <a:srgbClr val="03234D"/>
                </a:solidFill>
                <a:latin typeface="Arial MT"/>
                <a:cs typeface="Arial MT"/>
              </a:rPr>
              <a:t>Optimization</a:t>
            </a:r>
            <a:endParaRPr sz="1050">
              <a:latin typeface="Arial MT"/>
              <a:cs typeface="Arial MT"/>
            </a:endParaRPr>
          </a:p>
        </p:txBody>
      </p:sp>
      <p:grpSp>
        <p:nvGrpSpPr>
          <p:cNvPr id="73" name="object 73" descr=""/>
          <p:cNvGrpSpPr/>
          <p:nvPr/>
        </p:nvGrpSpPr>
        <p:grpSpPr>
          <a:xfrm>
            <a:off x="4738878" y="2891027"/>
            <a:ext cx="3652520" cy="1364615"/>
            <a:chOff x="4738878" y="2891027"/>
            <a:chExt cx="3652520" cy="1364615"/>
          </a:xfrm>
        </p:grpSpPr>
        <p:sp>
          <p:nvSpPr>
            <p:cNvPr id="74" name="object 74" descr=""/>
            <p:cNvSpPr/>
            <p:nvPr/>
          </p:nvSpPr>
          <p:spPr>
            <a:xfrm>
              <a:off x="7751064" y="2891027"/>
              <a:ext cx="640080" cy="640080"/>
            </a:xfrm>
            <a:custGeom>
              <a:avLst/>
              <a:gdLst/>
              <a:ahLst/>
              <a:cxnLst/>
              <a:rect l="l" t="t" r="r" b="b"/>
              <a:pathLst>
                <a:path w="640079" h="640079">
                  <a:moveTo>
                    <a:pt x="320039" y="0"/>
                  </a:moveTo>
                  <a:lnTo>
                    <a:pt x="272739" y="3469"/>
                  </a:lnTo>
                  <a:lnTo>
                    <a:pt x="227596" y="13547"/>
                  </a:lnTo>
                  <a:lnTo>
                    <a:pt x="185105" y="29740"/>
                  </a:lnTo>
                  <a:lnTo>
                    <a:pt x="145761" y="51552"/>
                  </a:lnTo>
                  <a:lnTo>
                    <a:pt x="110057" y="78490"/>
                  </a:lnTo>
                  <a:lnTo>
                    <a:pt x="78490" y="110057"/>
                  </a:lnTo>
                  <a:lnTo>
                    <a:pt x="51552" y="145761"/>
                  </a:lnTo>
                  <a:lnTo>
                    <a:pt x="29740" y="185105"/>
                  </a:lnTo>
                  <a:lnTo>
                    <a:pt x="13547" y="227596"/>
                  </a:lnTo>
                  <a:lnTo>
                    <a:pt x="3469" y="272739"/>
                  </a:lnTo>
                  <a:lnTo>
                    <a:pt x="0" y="320039"/>
                  </a:lnTo>
                  <a:lnTo>
                    <a:pt x="3469" y="367340"/>
                  </a:lnTo>
                  <a:lnTo>
                    <a:pt x="13547" y="412483"/>
                  </a:lnTo>
                  <a:lnTo>
                    <a:pt x="29740" y="454974"/>
                  </a:lnTo>
                  <a:lnTo>
                    <a:pt x="51552" y="494318"/>
                  </a:lnTo>
                  <a:lnTo>
                    <a:pt x="78490" y="530022"/>
                  </a:lnTo>
                  <a:lnTo>
                    <a:pt x="110057" y="561589"/>
                  </a:lnTo>
                  <a:lnTo>
                    <a:pt x="145761" y="588527"/>
                  </a:lnTo>
                  <a:lnTo>
                    <a:pt x="185105" y="610339"/>
                  </a:lnTo>
                  <a:lnTo>
                    <a:pt x="227596" y="626532"/>
                  </a:lnTo>
                  <a:lnTo>
                    <a:pt x="272739" y="636610"/>
                  </a:lnTo>
                  <a:lnTo>
                    <a:pt x="320039" y="640080"/>
                  </a:lnTo>
                  <a:lnTo>
                    <a:pt x="367340" y="636610"/>
                  </a:lnTo>
                  <a:lnTo>
                    <a:pt x="412483" y="626532"/>
                  </a:lnTo>
                  <a:lnTo>
                    <a:pt x="454974" y="610339"/>
                  </a:lnTo>
                  <a:lnTo>
                    <a:pt x="494318" y="588527"/>
                  </a:lnTo>
                  <a:lnTo>
                    <a:pt x="530022" y="561589"/>
                  </a:lnTo>
                  <a:lnTo>
                    <a:pt x="561589" y="530022"/>
                  </a:lnTo>
                  <a:lnTo>
                    <a:pt x="588527" y="494318"/>
                  </a:lnTo>
                  <a:lnTo>
                    <a:pt x="610339" y="454974"/>
                  </a:lnTo>
                  <a:lnTo>
                    <a:pt x="626532" y="412483"/>
                  </a:lnTo>
                  <a:lnTo>
                    <a:pt x="636610" y="367340"/>
                  </a:lnTo>
                  <a:lnTo>
                    <a:pt x="640079" y="320039"/>
                  </a:lnTo>
                  <a:lnTo>
                    <a:pt x="636610" y="272739"/>
                  </a:lnTo>
                  <a:lnTo>
                    <a:pt x="626532" y="227596"/>
                  </a:lnTo>
                  <a:lnTo>
                    <a:pt x="610339" y="185105"/>
                  </a:lnTo>
                  <a:lnTo>
                    <a:pt x="588527" y="145761"/>
                  </a:lnTo>
                  <a:lnTo>
                    <a:pt x="561589" y="110057"/>
                  </a:lnTo>
                  <a:lnTo>
                    <a:pt x="530022" y="78490"/>
                  </a:lnTo>
                  <a:lnTo>
                    <a:pt x="494318" y="51552"/>
                  </a:lnTo>
                  <a:lnTo>
                    <a:pt x="454974" y="29740"/>
                  </a:lnTo>
                  <a:lnTo>
                    <a:pt x="412483" y="13547"/>
                  </a:lnTo>
                  <a:lnTo>
                    <a:pt x="367340" y="3469"/>
                  </a:lnTo>
                  <a:lnTo>
                    <a:pt x="320039" y="0"/>
                  </a:lnTo>
                  <a:close/>
                </a:path>
              </a:pathLst>
            </a:custGeom>
            <a:solidFill>
              <a:srgbClr val="00C2B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5" name="object 7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856220" y="2996183"/>
              <a:ext cx="429768" cy="429768"/>
            </a:xfrm>
            <a:prstGeom prst="rect">
              <a:avLst/>
            </a:prstGeom>
          </p:spPr>
        </p:pic>
        <p:pic>
          <p:nvPicPr>
            <p:cNvPr id="76" name="object 76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738878" y="2909696"/>
              <a:ext cx="57150" cy="1345691"/>
            </a:xfrm>
            <a:prstGeom prst="rect">
              <a:avLst/>
            </a:prstGeom>
          </p:spPr>
        </p:pic>
      </p:grpSp>
      <p:sp>
        <p:nvSpPr>
          <p:cNvPr id="77" name="object 77" descr=""/>
          <p:cNvSpPr txBox="1"/>
          <p:nvPr/>
        </p:nvSpPr>
        <p:spPr>
          <a:xfrm>
            <a:off x="743458" y="6326632"/>
            <a:ext cx="254571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>
                <a:solidFill>
                  <a:srgbClr val="03234D"/>
                </a:solidFill>
                <a:latin typeface="Arial MT"/>
                <a:cs typeface="Arial MT"/>
              </a:rPr>
              <a:t>Source:</a:t>
            </a:r>
            <a:r>
              <a:rPr dirty="0" sz="80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3234D"/>
                </a:solidFill>
                <a:latin typeface="Arial MT"/>
                <a:cs typeface="Arial MT"/>
              </a:rPr>
              <a:t>(Annual</a:t>
            </a:r>
            <a:r>
              <a:rPr dirty="0" sz="80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3234D"/>
                </a:solidFill>
                <a:latin typeface="Arial MT"/>
                <a:cs typeface="Arial MT"/>
              </a:rPr>
              <a:t>Report</a:t>
            </a:r>
            <a:r>
              <a:rPr dirty="0" sz="80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3234D"/>
                </a:solidFill>
                <a:latin typeface="Arial MT"/>
                <a:cs typeface="Arial MT"/>
              </a:rPr>
              <a:t>(Vestas,</a:t>
            </a:r>
            <a:r>
              <a:rPr dirty="0" sz="80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3234D"/>
                </a:solidFill>
                <a:latin typeface="Arial MT"/>
                <a:cs typeface="Arial MT"/>
              </a:rPr>
              <a:t>2022),</a:t>
            </a:r>
            <a:r>
              <a:rPr dirty="0" sz="80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3234D"/>
                </a:solidFill>
                <a:latin typeface="Arial MT"/>
                <a:cs typeface="Arial MT"/>
              </a:rPr>
              <a:t>(FactSet,</a:t>
            </a:r>
            <a:r>
              <a:rPr dirty="0" sz="80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800" spc="-10">
                <a:solidFill>
                  <a:srgbClr val="03234D"/>
                </a:solidFill>
                <a:latin typeface="Arial MT"/>
                <a:cs typeface="Arial MT"/>
              </a:rPr>
              <a:t>2023)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78" name="object 78" descr=""/>
          <p:cNvSpPr txBox="1"/>
          <p:nvPr/>
        </p:nvSpPr>
        <p:spPr>
          <a:xfrm>
            <a:off x="8644635" y="6326632"/>
            <a:ext cx="311340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i="1">
                <a:solidFill>
                  <a:srgbClr val="010027"/>
                </a:solidFill>
                <a:latin typeface="Arial"/>
                <a:cs typeface="Arial"/>
              </a:rPr>
              <a:t>Note:</a:t>
            </a:r>
            <a:r>
              <a:rPr dirty="0" sz="800" spc="-5" i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800" i="1">
                <a:solidFill>
                  <a:srgbClr val="010027"/>
                </a:solidFill>
                <a:latin typeface="Arial"/>
                <a:cs typeface="Arial"/>
              </a:rPr>
              <a:t>Expressed in</a:t>
            </a:r>
            <a:r>
              <a:rPr dirty="0" sz="800" spc="-10" i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800" i="1">
                <a:solidFill>
                  <a:srgbClr val="010027"/>
                </a:solidFill>
                <a:latin typeface="Arial"/>
                <a:cs typeface="Arial"/>
              </a:rPr>
              <a:t>USD</a:t>
            </a:r>
            <a:r>
              <a:rPr dirty="0" sz="800" spc="-10" i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800" i="1">
                <a:solidFill>
                  <a:srgbClr val="010027"/>
                </a:solidFill>
                <a:latin typeface="Arial"/>
                <a:cs typeface="Arial"/>
              </a:rPr>
              <a:t>with</a:t>
            </a:r>
            <a:r>
              <a:rPr dirty="0" sz="800" spc="-15" i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800" i="1">
                <a:solidFill>
                  <a:srgbClr val="010027"/>
                </a:solidFill>
                <a:latin typeface="Arial"/>
                <a:cs typeface="Arial"/>
              </a:rPr>
              <a:t>a</a:t>
            </a:r>
            <a:r>
              <a:rPr dirty="0" sz="800" spc="-10" i="1">
                <a:solidFill>
                  <a:srgbClr val="010027"/>
                </a:solidFill>
                <a:latin typeface="Arial"/>
                <a:cs typeface="Arial"/>
              </a:rPr>
              <a:t> conversion</a:t>
            </a:r>
            <a:r>
              <a:rPr dirty="0" sz="800" spc="5" i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800" i="1">
                <a:solidFill>
                  <a:srgbClr val="010027"/>
                </a:solidFill>
                <a:latin typeface="Arial"/>
                <a:cs typeface="Arial"/>
              </a:rPr>
              <a:t>rate</a:t>
            </a:r>
            <a:r>
              <a:rPr dirty="0" sz="800" spc="-15" i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800" i="1">
                <a:solidFill>
                  <a:srgbClr val="010027"/>
                </a:solidFill>
                <a:latin typeface="Arial"/>
                <a:cs typeface="Arial"/>
              </a:rPr>
              <a:t>of</a:t>
            </a:r>
            <a:r>
              <a:rPr dirty="0" sz="800" spc="-5" i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800" i="1">
                <a:solidFill>
                  <a:srgbClr val="010027"/>
                </a:solidFill>
                <a:latin typeface="Arial"/>
                <a:cs typeface="Arial"/>
              </a:rPr>
              <a:t>0.94 as</a:t>
            </a:r>
            <a:r>
              <a:rPr dirty="0" sz="800" spc="-10" i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800" i="1">
                <a:solidFill>
                  <a:srgbClr val="010027"/>
                </a:solidFill>
                <a:latin typeface="Arial"/>
                <a:cs typeface="Arial"/>
              </a:rPr>
              <a:t>of</a:t>
            </a:r>
            <a:r>
              <a:rPr dirty="0" sz="800" spc="-5" i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800" spc="-10" i="1">
                <a:solidFill>
                  <a:srgbClr val="010027"/>
                </a:solidFill>
                <a:latin typeface="Arial"/>
                <a:cs typeface="Arial"/>
              </a:rPr>
              <a:t>2/20/23</a:t>
            </a:r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1803126" y="6462776"/>
            <a:ext cx="173355" cy="1854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50" spc="-25">
                <a:solidFill>
                  <a:srgbClr val="03234D"/>
                </a:solidFill>
                <a:latin typeface="Tahoma"/>
                <a:cs typeface="Tahoma"/>
              </a:rPr>
              <a:t>23</a:t>
            </a:r>
            <a:endParaRPr sz="1050">
              <a:latin typeface="Tahoma"/>
              <a:cs typeface="Tahoma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122407" y="291889"/>
            <a:ext cx="1434083" cy="238419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39698" y="768858"/>
            <a:ext cx="10917174" cy="19050"/>
          </a:xfrm>
          <a:prstGeom prst="rect">
            <a:avLst/>
          </a:prstGeom>
        </p:spPr>
      </p:pic>
      <p:grpSp>
        <p:nvGrpSpPr>
          <p:cNvPr id="5" name="object 5" descr=""/>
          <p:cNvGrpSpPr/>
          <p:nvPr/>
        </p:nvGrpSpPr>
        <p:grpSpPr>
          <a:xfrm>
            <a:off x="0" y="6496050"/>
            <a:ext cx="12192000" cy="361950"/>
            <a:chOff x="0" y="6496050"/>
            <a:chExt cx="12192000" cy="361950"/>
          </a:xfrm>
        </p:grpSpPr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6694931"/>
              <a:ext cx="12192000" cy="163068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7887" y="6496050"/>
              <a:ext cx="3054858" cy="361949"/>
            </a:xfrm>
            <a:prstGeom prst="rect">
              <a:avLst/>
            </a:prstGeom>
          </p:spPr>
        </p:pic>
      </p:grpSp>
      <p:sp>
        <p:nvSpPr>
          <p:cNvPr id="8" name="object 8" descr=""/>
          <p:cNvSpPr txBox="1"/>
          <p:nvPr/>
        </p:nvSpPr>
        <p:spPr>
          <a:xfrm>
            <a:off x="2601976" y="6504940"/>
            <a:ext cx="569595" cy="293370"/>
          </a:xfrm>
          <a:prstGeom prst="rect">
            <a:avLst/>
          </a:prstGeom>
        </p:spPr>
        <p:txBody>
          <a:bodyPr wrap="square" lIns="0" tIns="65404" rIns="0" bIns="0" rtlCol="0" vert="horz">
            <a:spAutoFit/>
          </a:bodyPr>
          <a:lstStyle/>
          <a:p>
            <a:pPr marL="41910" marR="30480" indent="-3810">
              <a:lnSpc>
                <a:spcPct val="67100"/>
              </a:lnSpc>
              <a:spcBef>
                <a:spcPts val="515"/>
              </a:spcBef>
            </a:pPr>
            <a:r>
              <a:rPr dirty="0" sz="1050" spc="-10" b="1">
                <a:solidFill>
                  <a:srgbClr val="FFFFFF"/>
                </a:solidFill>
                <a:latin typeface="Calibri"/>
                <a:cs typeface="Calibri"/>
              </a:rPr>
              <a:t>Industry </a:t>
            </a:r>
            <a:r>
              <a:rPr dirty="0" baseline="-21164" sz="1575" spc="-315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050" spc="-210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baseline="-21164" sz="1575" spc="-315" b="1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dirty="0" sz="1050" spc="-210" b="1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dirty="0" baseline="-21164" sz="1575" spc="-315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050" spc="-210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baseline="-21164" sz="1575" spc="-315" b="1">
                <a:solidFill>
                  <a:srgbClr val="FFFFFF"/>
                </a:solidFill>
                <a:latin typeface="Calibri"/>
                <a:cs typeface="Calibri"/>
              </a:rPr>
              <a:t>ly</a:t>
            </a:r>
            <a:r>
              <a:rPr dirty="0" sz="1050" spc="-210" b="1">
                <a:solidFill>
                  <a:srgbClr val="FFFFFF"/>
                </a:solidFill>
                <a:latin typeface="Calibri"/>
                <a:cs typeface="Calibri"/>
              </a:rPr>
              <a:t>ly</a:t>
            </a:r>
            <a:r>
              <a:rPr dirty="0" baseline="-21164" sz="1575" spc="-315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sz="1050" spc="-210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baseline="-21164" sz="1575" spc="-315" b="1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dirty="0" sz="1050" spc="-210" b="1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1041653" y="6504940"/>
            <a:ext cx="657860" cy="293370"/>
          </a:xfrm>
          <a:prstGeom prst="rect">
            <a:avLst/>
          </a:prstGeom>
        </p:spPr>
        <p:txBody>
          <a:bodyPr wrap="square" lIns="0" tIns="65404" rIns="0" bIns="0" rtlCol="0" vert="horz">
            <a:spAutoFit/>
          </a:bodyPr>
          <a:lstStyle/>
          <a:p>
            <a:pPr marL="38735" marR="30480" indent="-1270">
              <a:lnSpc>
                <a:spcPct val="67100"/>
              </a:lnSpc>
              <a:spcBef>
                <a:spcPts val="515"/>
              </a:spcBef>
            </a:pPr>
            <a:r>
              <a:rPr dirty="0" sz="1050" spc="-10" b="1">
                <a:solidFill>
                  <a:srgbClr val="FFFFFF"/>
                </a:solidFill>
                <a:latin typeface="Calibri"/>
                <a:cs typeface="Calibri"/>
              </a:rPr>
              <a:t>Executive </a:t>
            </a:r>
            <a:r>
              <a:rPr dirty="0" baseline="-21164" sz="1575" spc="-427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sz="1050" spc="-285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baseline="-21164" sz="1575" spc="-427" b="1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dirty="0" sz="1050" spc="-285" b="1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dirty="0" baseline="-21164" sz="1575" spc="-427" b="1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dirty="0" sz="1050" spc="-285" b="1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dirty="0" baseline="-21164" sz="1575" spc="-427" b="1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dirty="0" sz="1050" spc="-285" b="1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dirty="0" baseline="-21164" sz="1575" spc="-427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050" spc="-285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baseline="-21164" sz="1575" spc="-427" b="1">
                <a:solidFill>
                  <a:srgbClr val="FFFFFF"/>
                </a:solidFill>
                <a:latin typeface="Calibri"/>
                <a:cs typeface="Calibri"/>
              </a:rPr>
              <a:t>ry</a:t>
            </a:r>
            <a:r>
              <a:rPr dirty="0" sz="1050" spc="-285" b="1">
                <a:solidFill>
                  <a:srgbClr val="FFFFFF"/>
                </a:solidFill>
                <a:latin typeface="Calibri"/>
                <a:cs typeface="Calibri"/>
              </a:rPr>
              <a:t>ry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0" name="object 10" descr=""/>
          <p:cNvSpPr/>
          <p:nvPr/>
        </p:nvSpPr>
        <p:spPr>
          <a:xfrm>
            <a:off x="3679697" y="6496050"/>
            <a:ext cx="1624330" cy="361950"/>
          </a:xfrm>
          <a:custGeom>
            <a:avLst/>
            <a:gdLst/>
            <a:ahLst/>
            <a:cxnLst/>
            <a:rect l="l" t="t" r="r" b="b"/>
            <a:pathLst>
              <a:path w="1624329" h="361950">
                <a:moveTo>
                  <a:pt x="1623822" y="0"/>
                </a:moveTo>
                <a:lnTo>
                  <a:pt x="90424" y="0"/>
                </a:lnTo>
                <a:lnTo>
                  <a:pt x="0" y="361949"/>
                </a:lnTo>
                <a:lnTo>
                  <a:pt x="1533271" y="361949"/>
                </a:lnTo>
                <a:lnTo>
                  <a:pt x="1623822" y="0"/>
                </a:lnTo>
                <a:close/>
              </a:path>
            </a:pathLst>
          </a:custGeom>
          <a:solidFill>
            <a:srgbClr val="2C716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 descr=""/>
          <p:cNvSpPr txBox="1"/>
          <p:nvPr/>
        </p:nvSpPr>
        <p:spPr>
          <a:xfrm>
            <a:off x="4158234" y="6504940"/>
            <a:ext cx="637540" cy="293370"/>
          </a:xfrm>
          <a:prstGeom prst="rect">
            <a:avLst/>
          </a:prstGeom>
        </p:spPr>
        <p:txBody>
          <a:bodyPr wrap="square" lIns="0" tIns="65404" rIns="0" bIns="0" rtlCol="0" vert="horz">
            <a:spAutoFit/>
          </a:bodyPr>
          <a:lstStyle/>
          <a:p>
            <a:pPr marL="38100" marR="30480" indent="33655">
              <a:lnSpc>
                <a:spcPct val="67100"/>
              </a:lnSpc>
              <a:spcBef>
                <a:spcPts val="515"/>
              </a:spcBef>
            </a:pPr>
            <a:r>
              <a:rPr dirty="0" sz="1050" spc="-10" b="1">
                <a:solidFill>
                  <a:srgbClr val="FFFFFF"/>
                </a:solidFill>
                <a:latin typeface="Calibri"/>
                <a:cs typeface="Calibri"/>
              </a:rPr>
              <a:t>Company </a:t>
            </a:r>
            <a:r>
              <a:rPr dirty="0" sz="1050" spc="-484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baseline="-21164" sz="1575" spc="-390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sz="1050" spc="-270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baseline="-21164" sz="1575" spc="-390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sz="1050" spc="-300" b="1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baseline="-21164" sz="1575" spc="-382" b="1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sz="1050" spc="-150" b="1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dirty="0" baseline="-21164" sz="1575" spc="-390" b="1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dirty="0" sz="1050" spc="-270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baseline="-21164" sz="1575" spc="-390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sz="1050" spc="-35" b="1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dirty="0" baseline="-21164" sz="1575" spc="-390" b="1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dirty="0" sz="1050" spc="-300" b="1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baseline="-21164" sz="1575" spc="-382" b="1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sz="1050" spc="-565" b="1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r>
              <a:rPr dirty="0" baseline="-21164" sz="1575" spc="-30" b="1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endParaRPr baseline="-21164" sz="1575">
              <a:latin typeface="Calibri"/>
              <a:cs typeface="Calibri"/>
            </a:endParaRPr>
          </a:p>
        </p:txBody>
      </p:sp>
      <p:pic>
        <p:nvPicPr>
          <p:cNvPr id="12" name="object 12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300471" y="6496050"/>
            <a:ext cx="6297930" cy="361949"/>
          </a:xfrm>
          <a:prstGeom prst="rect">
            <a:avLst/>
          </a:prstGeom>
        </p:spPr>
      </p:pic>
      <p:sp>
        <p:nvSpPr>
          <p:cNvPr id="13" name="object 13" descr=""/>
          <p:cNvSpPr txBox="1"/>
          <p:nvPr/>
        </p:nvSpPr>
        <p:spPr>
          <a:xfrm>
            <a:off x="5769102" y="6504940"/>
            <a:ext cx="647700" cy="293370"/>
          </a:xfrm>
          <a:prstGeom prst="rect">
            <a:avLst/>
          </a:prstGeom>
        </p:spPr>
        <p:txBody>
          <a:bodyPr wrap="square" lIns="0" tIns="65404" rIns="0" bIns="0" rtlCol="0" vert="horz">
            <a:spAutoFit/>
          </a:bodyPr>
          <a:lstStyle/>
          <a:p>
            <a:pPr marL="38100" marR="30480" indent="60960">
              <a:lnSpc>
                <a:spcPct val="67100"/>
              </a:lnSpc>
              <a:spcBef>
                <a:spcPts val="515"/>
              </a:spcBef>
            </a:pPr>
            <a:r>
              <a:rPr dirty="0" sz="1050" spc="-10" b="1">
                <a:solidFill>
                  <a:srgbClr val="FFFFFF"/>
                </a:solidFill>
                <a:latin typeface="Calibri"/>
                <a:cs typeface="Calibri"/>
              </a:rPr>
              <a:t>Financial </a:t>
            </a:r>
            <a:r>
              <a:rPr dirty="0" sz="1050" spc="-250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baseline="-21164" sz="1575" spc="-375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sz="1050" spc="-250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baseline="-21164" sz="1575" spc="-375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sz="1050" spc="-250" b="1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baseline="-21164" sz="1575" spc="-375" b="1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sz="1050" spc="-250" b="1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dirty="0" baseline="-21164" sz="1575" spc="-375" b="1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dirty="0" sz="1050" spc="-250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baseline="-21164" sz="1575" spc="-375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sz="1050" spc="-250" b="1">
                <a:solidFill>
                  <a:srgbClr val="FFFFFF"/>
                </a:solidFill>
                <a:latin typeface="Calibri"/>
                <a:cs typeface="Calibri"/>
              </a:rPr>
              <a:t>ie</a:t>
            </a:r>
            <a:r>
              <a:rPr dirty="0" baseline="-21164" sz="1575" spc="-375" b="1">
                <a:solidFill>
                  <a:srgbClr val="FFFFFF"/>
                </a:solidFill>
                <a:latin typeface="Calibri"/>
                <a:cs typeface="Calibri"/>
              </a:rPr>
              <a:t>ie</a:t>
            </a:r>
            <a:r>
              <a:rPr dirty="0" sz="1050" spc="-250" b="1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r>
              <a:rPr dirty="0" baseline="-21164" sz="1575" spc="-375" b="1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endParaRPr baseline="-21164" sz="1575">
              <a:latin typeface="Calibri"/>
              <a:cs typeface="Calibri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7416545" y="6504940"/>
            <a:ext cx="635635" cy="293370"/>
          </a:xfrm>
          <a:prstGeom prst="rect">
            <a:avLst/>
          </a:prstGeom>
        </p:spPr>
        <p:txBody>
          <a:bodyPr wrap="square" lIns="0" tIns="65404" rIns="0" bIns="0" rtlCol="0" vert="horz">
            <a:spAutoFit/>
          </a:bodyPr>
          <a:lstStyle/>
          <a:p>
            <a:pPr marL="39370" marR="30480" indent="-1905">
              <a:lnSpc>
                <a:spcPct val="67100"/>
              </a:lnSpc>
              <a:spcBef>
                <a:spcPts val="515"/>
              </a:spcBef>
            </a:pPr>
            <a:r>
              <a:rPr dirty="0" sz="1050" spc="-10" b="1">
                <a:solidFill>
                  <a:srgbClr val="FFFFFF"/>
                </a:solidFill>
                <a:latin typeface="Calibri"/>
                <a:cs typeface="Calibri"/>
              </a:rPr>
              <a:t>Feasibility </a:t>
            </a:r>
            <a:r>
              <a:rPr dirty="0" sz="1050" spc="-185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baseline="-21164" sz="1575" spc="-277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050" spc="-185" b="1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dirty="0" baseline="-21164" sz="1575" spc="-277" b="1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dirty="0" sz="1050" spc="-185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baseline="-21164" sz="1575" spc="-277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050" spc="-185" b="1">
                <a:solidFill>
                  <a:srgbClr val="FFFFFF"/>
                </a:solidFill>
                <a:latin typeface="Calibri"/>
                <a:cs typeface="Calibri"/>
              </a:rPr>
              <a:t>ly</a:t>
            </a:r>
            <a:r>
              <a:rPr dirty="0" baseline="-21164" sz="1575" spc="-277" b="1">
                <a:solidFill>
                  <a:srgbClr val="FFFFFF"/>
                </a:solidFill>
                <a:latin typeface="Calibri"/>
                <a:cs typeface="Calibri"/>
              </a:rPr>
              <a:t>ly</a:t>
            </a:r>
            <a:r>
              <a:rPr dirty="0" sz="1050" spc="-185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baseline="-21164" sz="1575" spc="-277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sz="1050" spc="-185" b="1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dirty="0" baseline="-21164" sz="1575" spc="-277" b="1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endParaRPr baseline="-21164" sz="1575">
              <a:latin typeface="Calibri"/>
              <a:cs typeface="Calibri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9007347" y="6504940"/>
            <a:ext cx="696595" cy="293370"/>
          </a:xfrm>
          <a:prstGeom prst="rect">
            <a:avLst/>
          </a:prstGeom>
        </p:spPr>
        <p:txBody>
          <a:bodyPr wrap="square" lIns="0" tIns="65404" rIns="0" bIns="0" rtlCol="0" vert="horz">
            <a:spAutoFit/>
          </a:bodyPr>
          <a:lstStyle/>
          <a:p>
            <a:pPr marL="54610" marR="30480" indent="-17145">
              <a:lnSpc>
                <a:spcPct val="67100"/>
              </a:lnSpc>
              <a:spcBef>
                <a:spcPts val="515"/>
              </a:spcBef>
            </a:pPr>
            <a:r>
              <a:rPr dirty="0" sz="1050" spc="-10" b="1">
                <a:solidFill>
                  <a:srgbClr val="FFFFFF"/>
                </a:solidFill>
                <a:latin typeface="Calibri"/>
                <a:cs typeface="Calibri"/>
              </a:rPr>
              <a:t>Alternative </a:t>
            </a:r>
            <a:r>
              <a:rPr dirty="0" sz="1050" spc="-160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baseline="-21164" sz="1575" spc="-240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sz="1050" spc="-160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baseline="-21164" sz="1575" spc="-240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sz="1050" spc="-160" b="1">
                <a:solidFill>
                  <a:srgbClr val="FFFFFF"/>
                </a:solidFill>
                <a:latin typeface="Calibri"/>
                <a:cs typeface="Calibri"/>
              </a:rPr>
              <a:t>lu</a:t>
            </a:r>
            <a:r>
              <a:rPr dirty="0" baseline="-21164" sz="1575" spc="-240" b="1">
                <a:solidFill>
                  <a:srgbClr val="FFFFFF"/>
                </a:solidFill>
                <a:latin typeface="Calibri"/>
                <a:cs typeface="Calibri"/>
              </a:rPr>
              <a:t>lu</a:t>
            </a:r>
            <a:r>
              <a:rPr dirty="0" sz="1050" spc="-160" b="1">
                <a:solidFill>
                  <a:srgbClr val="FFFFFF"/>
                </a:solidFill>
                <a:latin typeface="Calibri"/>
                <a:cs typeface="Calibri"/>
              </a:rPr>
              <a:t>ti</a:t>
            </a:r>
            <a:r>
              <a:rPr dirty="0" baseline="-21164" sz="1575" spc="-240" b="1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dirty="0" sz="1050" spc="-160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baseline="-21164" sz="1575" spc="-240" b="1">
                <a:solidFill>
                  <a:srgbClr val="FFFFFF"/>
                </a:solidFill>
                <a:latin typeface="Calibri"/>
                <a:cs typeface="Calibri"/>
              </a:rPr>
              <a:t>io</a:t>
            </a:r>
            <a:r>
              <a:rPr dirty="0" sz="1050" spc="-160" b="1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dirty="0" baseline="-21164" sz="1575" spc="-240" b="1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endParaRPr baseline="-21164" sz="1575">
              <a:latin typeface="Calibri"/>
              <a:cs typeface="Calibri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10567161" y="6589521"/>
            <a:ext cx="629285" cy="1854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50" spc="-10" b="1">
                <a:solidFill>
                  <a:srgbClr val="FFFFFF"/>
                </a:solidFill>
                <a:latin typeface="Calibri"/>
                <a:cs typeface="Calibri"/>
              </a:rPr>
              <a:t>Conclusion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ts val="2375"/>
              </a:lnSpc>
              <a:spcBef>
                <a:spcPts val="95"/>
              </a:spcBef>
            </a:pPr>
            <a:r>
              <a:rPr dirty="0" spc="-20">
                <a:solidFill>
                  <a:srgbClr val="009999"/>
                </a:solidFill>
              </a:rPr>
              <a:t>Vestas</a:t>
            </a:r>
            <a:r>
              <a:rPr dirty="0" spc="-45">
                <a:solidFill>
                  <a:srgbClr val="009999"/>
                </a:solidFill>
              </a:rPr>
              <a:t> </a:t>
            </a:r>
            <a:r>
              <a:rPr dirty="0">
                <a:solidFill>
                  <a:srgbClr val="009999"/>
                </a:solidFill>
              </a:rPr>
              <a:t>Market</a:t>
            </a:r>
            <a:r>
              <a:rPr dirty="0" spc="-40">
                <a:solidFill>
                  <a:srgbClr val="009999"/>
                </a:solidFill>
              </a:rPr>
              <a:t> </a:t>
            </a:r>
            <a:r>
              <a:rPr dirty="0" spc="-10">
                <a:solidFill>
                  <a:srgbClr val="009999"/>
                </a:solidFill>
              </a:rPr>
              <a:t>Presence</a:t>
            </a:r>
          </a:p>
          <a:p>
            <a:pPr marL="29209">
              <a:lnSpc>
                <a:spcPts val="1415"/>
              </a:lnSpc>
            </a:pPr>
            <a:r>
              <a:rPr dirty="0" sz="1200" b="0">
                <a:latin typeface="Arial MT"/>
                <a:cs typeface="Arial MT"/>
              </a:rPr>
              <a:t>Expanding</a:t>
            </a:r>
            <a:r>
              <a:rPr dirty="0" sz="1200" spc="-40" b="0">
                <a:latin typeface="Arial MT"/>
                <a:cs typeface="Arial MT"/>
              </a:rPr>
              <a:t> </a:t>
            </a:r>
            <a:r>
              <a:rPr dirty="0" sz="1200" b="0">
                <a:latin typeface="Arial MT"/>
                <a:cs typeface="Arial MT"/>
              </a:rPr>
              <a:t>its</a:t>
            </a:r>
            <a:r>
              <a:rPr dirty="0" sz="1200" spc="-30" b="0">
                <a:latin typeface="Arial MT"/>
                <a:cs typeface="Arial MT"/>
              </a:rPr>
              <a:t> </a:t>
            </a:r>
            <a:r>
              <a:rPr dirty="0" sz="1200" b="0">
                <a:latin typeface="Arial MT"/>
                <a:cs typeface="Arial MT"/>
              </a:rPr>
              <a:t>leadership</a:t>
            </a:r>
            <a:r>
              <a:rPr dirty="0" sz="1200" spc="-45" b="0">
                <a:latin typeface="Arial MT"/>
                <a:cs typeface="Arial MT"/>
              </a:rPr>
              <a:t> </a:t>
            </a:r>
            <a:r>
              <a:rPr dirty="0" sz="1200" b="0">
                <a:latin typeface="Arial MT"/>
                <a:cs typeface="Arial MT"/>
              </a:rPr>
              <a:t>in</a:t>
            </a:r>
            <a:r>
              <a:rPr dirty="0" sz="1200" spc="-35" b="0">
                <a:latin typeface="Arial MT"/>
                <a:cs typeface="Arial MT"/>
              </a:rPr>
              <a:t> </a:t>
            </a:r>
            <a:r>
              <a:rPr dirty="0" sz="1200" b="0">
                <a:latin typeface="Arial MT"/>
                <a:cs typeface="Arial MT"/>
              </a:rPr>
              <a:t>efficient</a:t>
            </a:r>
            <a:r>
              <a:rPr dirty="0" sz="1200" spc="-25" b="0">
                <a:latin typeface="Arial MT"/>
                <a:cs typeface="Arial MT"/>
              </a:rPr>
              <a:t> </a:t>
            </a:r>
            <a:r>
              <a:rPr dirty="0" sz="1200" b="0">
                <a:latin typeface="Arial MT"/>
                <a:cs typeface="Arial MT"/>
              </a:rPr>
              <a:t>wind</a:t>
            </a:r>
            <a:r>
              <a:rPr dirty="0" sz="1200" spc="-40" b="0">
                <a:latin typeface="Arial MT"/>
                <a:cs typeface="Arial MT"/>
              </a:rPr>
              <a:t> </a:t>
            </a:r>
            <a:r>
              <a:rPr dirty="0" sz="1200" b="0">
                <a:latin typeface="Arial MT"/>
                <a:cs typeface="Arial MT"/>
              </a:rPr>
              <a:t>power</a:t>
            </a:r>
            <a:r>
              <a:rPr dirty="0" sz="1200" spc="-40" b="0">
                <a:latin typeface="Arial MT"/>
                <a:cs typeface="Arial MT"/>
              </a:rPr>
              <a:t> </a:t>
            </a:r>
            <a:r>
              <a:rPr dirty="0" sz="1200" b="0">
                <a:latin typeface="Arial MT"/>
                <a:cs typeface="Arial MT"/>
              </a:rPr>
              <a:t>generation</a:t>
            </a:r>
            <a:r>
              <a:rPr dirty="0" sz="1200" spc="-45" b="0">
                <a:latin typeface="Arial MT"/>
                <a:cs typeface="Arial MT"/>
              </a:rPr>
              <a:t> </a:t>
            </a:r>
            <a:r>
              <a:rPr dirty="0" sz="1200" spc="-10" b="0">
                <a:latin typeface="Arial MT"/>
                <a:cs typeface="Arial MT"/>
              </a:rPr>
              <a:t>systems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737362" y="991107"/>
            <a:ext cx="4784090" cy="2387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400" b="1">
                <a:solidFill>
                  <a:srgbClr val="03234D"/>
                </a:solidFill>
                <a:latin typeface="Arial"/>
                <a:cs typeface="Arial"/>
              </a:rPr>
              <a:t>Summary</a:t>
            </a:r>
            <a:r>
              <a:rPr dirty="0" sz="1400" spc="-20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3234D"/>
                </a:solidFill>
                <a:latin typeface="Arial"/>
                <a:cs typeface="Arial"/>
              </a:rPr>
              <a:t>of</a:t>
            </a:r>
            <a:r>
              <a:rPr dirty="0" sz="1400" spc="-20" b="1">
                <a:solidFill>
                  <a:srgbClr val="03234D"/>
                </a:solidFill>
                <a:latin typeface="Arial"/>
                <a:cs typeface="Arial"/>
              </a:rPr>
              <a:t> Vestas’</a:t>
            </a:r>
            <a:r>
              <a:rPr dirty="0" sz="1400" spc="-100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3234D"/>
                </a:solidFill>
                <a:latin typeface="Arial"/>
                <a:cs typeface="Arial"/>
              </a:rPr>
              <a:t>presence</a:t>
            </a:r>
            <a:r>
              <a:rPr dirty="0" sz="1400" spc="-40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3234D"/>
                </a:solidFill>
                <a:latin typeface="Arial"/>
                <a:cs typeface="Arial"/>
              </a:rPr>
              <a:t>in</a:t>
            </a:r>
            <a:r>
              <a:rPr dirty="0" sz="1400" spc="-20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3234D"/>
                </a:solidFill>
                <a:latin typeface="Arial"/>
                <a:cs typeface="Arial"/>
              </a:rPr>
              <a:t>the</a:t>
            </a:r>
            <a:r>
              <a:rPr dirty="0" sz="1400" spc="-25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3234D"/>
                </a:solidFill>
                <a:latin typeface="Arial"/>
                <a:cs typeface="Arial"/>
              </a:rPr>
              <a:t>wind</a:t>
            </a:r>
            <a:r>
              <a:rPr dirty="0" sz="1400" spc="-25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3234D"/>
                </a:solidFill>
                <a:latin typeface="Arial"/>
                <a:cs typeface="Arial"/>
              </a:rPr>
              <a:t>turbine</a:t>
            </a:r>
            <a:r>
              <a:rPr dirty="0" sz="1400" spc="-30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400" spc="-10" b="1">
                <a:solidFill>
                  <a:srgbClr val="03234D"/>
                </a:solidFill>
                <a:latin typeface="Arial"/>
                <a:cs typeface="Arial"/>
              </a:rPr>
              <a:t>market</a:t>
            </a:r>
            <a:endParaRPr sz="1400">
              <a:latin typeface="Arial"/>
              <a:cs typeface="Arial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5755132" y="991107"/>
            <a:ext cx="1120775" cy="2387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400" b="1">
                <a:solidFill>
                  <a:srgbClr val="03234D"/>
                </a:solidFill>
                <a:latin typeface="Arial"/>
                <a:cs typeface="Arial"/>
              </a:rPr>
              <a:t>Market</a:t>
            </a:r>
            <a:r>
              <a:rPr dirty="0" sz="1400" spc="-55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400" spc="-20" b="1">
                <a:solidFill>
                  <a:srgbClr val="03234D"/>
                </a:solidFill>
                <a:latin typeface="Arial"/>
                <a:cs typeface="Arial"/>
              </a:rPr>
              <a:t>share</a:t>
            </a:r>
            <a:endParaRPr sz="1400">
              <a:latin typeface="Arial"/>
              <a:cs typeface="Arial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8063992" y="4598685"/>
            <a:ext cx="3166110" cy="560705"/>
          </a:xfrm>
          <a:prstGeom prst="rect">
            <a:avLst/>
          </a:prstGeom>
        </p:spPr>
        <p:txBody>
          <a:bodyPr wrap="square" lIns="0" tIns="27305" rIns="0" bIns="0" rtlCol="0" vert="horz">
            <a:spAutoFit/>
          </a:bodyPr>
          <a:lstStyle/>
          <a:p>
            <a:pPr marL="767080">
              <a:lnSpc>
                <a:spcPct val="100000"/>
              </a:lnSpc>
              <a:spcBef>
                <a:spcPts val="215"/>
              </a:spcBef>
              <a:tabLst>
                <a:tab pos="1426210" algn="l"/>
                <a:tab pos="2054225" algn="l"/>
                <a:tab pos="2713355" algn="l"/>
              </a:tabLst>
            </a:pPr>
            <a:r>
              <a:rPr dirty="0" sz="900" spc="-20">
                <a:solidFill>
                  <a:srgbClr val="010027"/>
                </a:solidFill>
                <a:latin typeface="Arial MT"/>
                <a:cs typeface="Arial MT"/>
              </a:rPr>
              <a:t>0.00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	</a:t>
            </a:r>
            <a:r>
              <a:rPr dirty="0" sz="900" spc="-20">
                <a:solidFill>
                  <a:srgbClr val="010027"/>
                </a:solidFill>
                <a:latin typeface="Arial MT"/>
                <a:cs typeface="Arial MT"/>
              </a:rPr>
              <a:t>5.00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	</a:t>
            </a:r>
            <a:r>
              <a:rPr dirty="0" sz="900" spc="-10">
                <a:solidFill>
                  <a:srgbClr val="010027"/>
                </a:solidFill>
                <a:latin typeface="Arial MT"/>
                <a:cs typeface="Arial MT"/>
              </a:rPr>
              <a:t>10.00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	</a:t>
            </a:r>
            <a:r>
              <a:rPr dirty="0" sz="900" spc="-10">
                <a:solidFill>
                  <a:srgbClr val="010027"/>
                </a:solidFill>
                <a:latin typeface="Arial MT"/>
                <a:cs typeface="Arial MT"/>
              </a:rPr>
              <a:t>15.00</a:t>
            </a:r>
            <a:endParaRPr sz="9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75"/>
              </a:spcBef>
            </a:pPr>
            <a:r>
              <a:rPr dirty="0" sz="1400" b="1">
                <a:solidFill>
                  <a:srgbClr val="03234D"/>
                </a:solidFill>
                <a:latin typeface="Arial"/>
                <a:cs typeface="Arial"/>
              </a:rPr>
              <a:t>Capacity</a:t>
            </a:r>
            <a:r>
              <a:rPr dirty="0" sz="1400" spc="-50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3234D"/>
                </a:solidFill>
                <a:latin typeface="Arial"/>
                <a:cs typeface="Arial"/>
              </a:rPr>
              <a:t>of</a:t>
            </a:r>
            <a:r>
              <a:rPr dirty="0" sz="1400" spc="-30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3234D"/>
                </a:solidFill>
                <a:latin typeface="Arial"/>
                <a:cs typeface="Arial"/>
              </a:rPr>
              <a:t>delivered</a:t>
            </a:r>
            <a:r>
              <a:rPr dirty="0" sz="1400" spc="-50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400" spc="-10" b="1">
                <a:solidFill>
                  <a:srgbClr val="03234D"/>
                </a:solidFill>
                <a:latin typeface="Arial"/>
                <a:cs typeface="Arial"/>
              </a:rPr>
              <a:t>Vestas</a:t>
            </a:r>
            <a:r>
              <a:rPr dirty="0" sz="1400" spc="-35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400" spc="-10" b="1">
                <a:solidFill>
                  <a:srgbClr val="03234D"/>
                </a:solidFill>
                <a:latin typeface="Arial"/>
                <a:cs typeface="Arial"/>
              </a:rPr>
              <a:t>turbines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 sz="900" spc="-10">
                <a:solidFill>
                  <a:srgbClr val="010027"/>
                </a:solidFill>
                <a:latin typeface="Arial MT"/>
                <a:cs typeface="Arial MT"/>
              </a:rPr>
              <a:t>4,000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631190" y="1200658"/>
            <a:ext cx="4686935" cy="19767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0" marR="5080" indent="-114300">
              <a:lnSpc>
                <a:spcPct val="100000"/>
              </a:lnSpc>
              <a:spcBef>
                <a:spcPts val="100"/>
              </a:spcBef>
              <a:buClr>
                <a:srgbClr val="009999"/>
              </a:buClr>
              <a:buFont typeface="Wingdings"/>
              <a:buChar char=""/>
              <a:tabLst>
                <a:tab pos="127000" algn="l"/>
              </a:tabLst>
            </a:pPr>
            <a:r>
              <a:rPr dirty="0" sz="1050" b="1">
                <a:solidFill>
                  <a:srgbClr val="010027"/>
                </a:solidFill>
                <a:latin typeface="Arial"/>
                <a:cs typeface="Arial"/>
              </a:rPr>
              <a:t>The</a:t>
            </a:r>
            <a:r>
              <a:rPr dirty="0" sz="1050" spc="-4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050" b="1">
                <a:solidFill>
                  <a:srgbClr val="010027"/>
                </a:solidFill>
                <a:latin typeface="Arial"/>
                <a:cs typeface="Arial"/>
              </a:rPr>
              <a:t>global</a:t>
            </a:r>
            <a:r>
              <a:rPr dirty="0" sz="1050" spc="-5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050" b="1">
                <a:solidFill>
                  <a:srgbClr val="010027"/>
                </a:solidFill>
                <a:latin typeface="Arial"/>
                <a:cs typeface="Arial"/>
              </a:rPr>
              <a:t>leader</a:t>
            </a:r>
            <a:r>
              <a:rPr dirty="0" sz="1050" spc="-3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050" b="1">
                <a:solidFill>
                  <a:srgbClr val="010027"/>
                </a:solidFill>
                <a:latin typeface="Arial"/>
                <a:cs typeface="Arial"/>
              </a:rPr>
              <a:t>in</a:t>
            </a:r>
            <a:r>
              <a:rPr dirty="0" sz="1050" spc="-4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050" b="1">
                <a:solidFill>
                  <a:srgbClr val="010027"/>
                </a:solidFill>
                <a:latin typeface="Arial"/>
                <a:cs typeface="Arial"/>
              </a:rPr>
              <a:t>wind</a:t>
            </a:r>
            <a:r>
              <a:rPr dirty="0" sz="1050" spc="-5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050" b="1">
                <a:solidFill>
                  <a:srgbClr val="010027"/>
                </a:solidFill>
                <a:latin typeface="Arial"/>
                <a:cs typeface="Arial"/>
              </a:rPr>
              <a:t>energy</a:t>
            </a:r>
            <a:r>
              <a:rPr dirty="0" sz="1050" spc="-2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service</a:t>
            </a:r>
            <a:r>
              <a:rPr dirty="0" sz="1050" spc="-2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solutions</a:t>
            </a:r>
            <a:r>
              <a:rPr dirty="0" sz="1050" spc="-1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with</a:t>
            </a:r>
            <a:r>
              <a:rPr dirty="0" sz="1050" spc="-3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more</a:t>
            </a:r>
            <a:r>
              <a:rPr dirty="0" sz="1050" spc="-2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 b="1">
                <a:solidFill>
                  <a:srgbClr val="010027"/>
                </a:solidFill>
                <a:latin typeface="Arial"/>
                <a:cs typeface="Arial"/>
              </a:rPr>
              <a:t>than</a:t>
            </a:r>
            <a:r>
              <a:rPr dirty="0" sz="1050" spc="-4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050" b="1">
                <a:solidFill>
                  <a:srgbClr val="010027"/>
                </a:solidFill>
                <a:latin typeface="Arial"/>
                <a:cs typeface="Arial"/>
              </a:rPr>
              <a:t>144</a:t>
            </a:r>
            <a:r>
              <a:rPr dirty="0" sz="1050" spc="-1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050" spc="-25" b="1">
                <a:solidFill>
                  <a:srgbClr val="010027"/>
                </a:solidFill>
                <a:latin typeface="Arial"/>
                <a:cs typeface="Arial"/>
              </a:rPr>
              <a:t>GW </a:t>
            </a:r>
            <a:r>
              <a:rPr dirty="0" sz="1050" b="1">
                <a:solidFill>
                  <a:srgbClr val="010027"/>
                </a:solidFill>
                <a:latin typeface="Arial"/>
                <a:cs typeface="Arial"/>
              </a:rPr>
              <a:t>under</a:t>
            </a:r>
            <a:r>
              <a:rPr dirty="0" sz="1050" spc="-4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050" b="1">
                <a:solidFill>
                  <a:srgbClr val="010027"/>
                </a:solidFill>
                <a:latin typeface="Arial"/>
                <a:cs typeface="Arial"/>
              </a:rPr>
              <a:t>service,</a:t>
            </a:r>
            <a:r>
              <a:rPr dirty="0" sz="1050" spc="-2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which</a:t>
            </a:r>
            <a:r>
              <a:rPr dirty="0" sz="1050" spc="-2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is</a:t>
            </a:r>
            <a:r>
              <a:rPr dirty="0" sz="1050" spc="-3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equivalent</a:t>
            </a:r>
            <a:r>
              <a:rPr dirty="0" sz="1050" spc="-2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to</a:t>
            </a:r>
            <a:r>
              <a:rPr dirty="0" sz="1050" spc="-3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almost</a:t>
            </a:r>
            <a:r>
              <a:rPr dirty="0" sz="1050" spc="-3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56,000</a:t>
            </a:r>
            <a:r>
              <a:rPr dirty="0" sz="1050" spc="-2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 spc="-10">
                <a:solidFill>
                  <a:srgbClr val="010027"/>
                </a:solidFill>
                <a:latin typeface="Arial MT"/>
                <a:cs typeface="Arial MT"/>
              </a:rPr>
              <a:t>turbines</a:t>
            </a:r>
            <a:endParaRPr sz="1050">
              <a:latin typeface="Arial MT"/>
              <a:cs typeface="Arial MT"/>
            </a:endParaRPr>
          </a:p>
          <a:p>
            <a:pPr marL="126364" indent="-113664">
              <a:lnSpc>
                <a:spcPct val="100000"/>
              </a:lnSpc>
              <a:spcBef>
                <a:spcPts val="300"/>
              </a:spcBef>
              <a:buClr>
                <a:srgbClr val="009999"/>
              </a:buClr>
              <a:buFont typeface="Wingdings"/>
              <a:buChar char=""/>
              <a:tabLst>
                <a:tab pos="126364" algn="l"/>
              </a:tabLst>
            </a:pP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In</a:t>
            </a:r>
            <a:r>
              <a:rPr dirty="0" sz="1050" spc="-3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2022,</a:t>
            </a:r>
            <a:r>
              <a:rPr dirty="0" sz="1050" spc="-2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Vestas</a:t>
            </a:r>
            <a:r>
              <a:rPr dirty="0" sz="1050" spc="-3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 b="1">
                <a:solidFill>
                  <a:srgbClr val="010027"/>
                </a:solidFill>
                <a:latin typeface="Arial"/>
                <a:cs typeface="Arial"/>
              </a:rPr>
              <a:t>delivered</a:t>
            </a:r>
            <a:r>
              <a:rPr dirty="0" sz="1050" spc="-3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050" b="1">
                <a:solidFill>
                  <a:srgbClr val="010027"/>
                </a:solidFill>
                <a:latin typeface="Arial"/>
                <a:cs typeface="Arial"/>
              </a:rPr>
              <a:t>3,300</a:t>
            </a:r>
            <a:r>
              <a:rPr dirty="0" sz="1050" spc="-1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050" b="1">
                <a:solidFill>
                  <a:srgbClr val="010027"/>
                </a:solidFill>
                <a:latin typeface="Arial"/>
                <a:cs typeface="Arial"/>
              </a:rPr>
              <a:t>turbines</a:t>
            </a:r>
            <a:r>
              <a:rPr dirty="0" sz="1050" spc="-4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in</a:t>
            </a:r>
            <a:r>
              <a:rPr dirty="0" sz="1050" spc="-2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21</a:t>
            </a:r>
            <a:r>
              <a:rPr dirty="0" sz="1050" spc="-3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different</a:t>
            </a:r>
            <a:r>
              <a:rPr dirty="0" sz="1050" spc="-2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 spc="-10">
                <a:solidFill>
                  <a:srgbClr val="010027"/>
                </a:solidFill>
                <a:latin typeface="Arial MT"/>
                <a:cs typeface="Arial MT"/>
              </a:rPr>
              <a:t>countries</a:t>
            </a:r>
            <a:endParaRPr sz="1050">
              <a:latin typeface="Arial MT"/>
              <a:cs typeface="Arial MT"/>
            </a:endParaRPr>
          </a:p>
          <a:p>
            <a:pPr marL="127000" marR="286385" indent="-114300">
              <a:lnSpc>
                <a:spcPct val="100000"/>
              </a:lnSpc>
              <a:spcBef>
                <a:spcPts val="300"/>
              </a:spcBef>
              <a:buClr>
                <a:srgbClr val="009999"/>
              </a:buClr>
              <a:buFont typeface="Wingdings"/>
              <a:buChar char=""/>
              <a:tabLst>
                <a:tab pos="127000" algn="l"/>
              </a:tabLst>
            </a:pP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Remains</a:t>
            </a:r>
            <a:r>
              <a:rPr dirty="0" sz="1050" spc="-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the</a:t>
            </a:r>
            <a:r>
              <a:rPr dirty="0" sz="1050" spc="-2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 b="1">
                <a:solidFill>
                  <a:srgbClr val="010027"/>
                </a:solidFill>
                <a:latin typeface="Arial"/>
                <a:cs typeface="Arial"/>
              </a:rPr>
              <a:t>leader</a:t>
            </a:r>
            <a:r>
              <a:rPr dirty="0" sz="1050" spc="-2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050" b="1">
                <a:solidFill>
                  <a:srgbClr val="010027"/>
                </a:solidFill>
                <a:latin typeface="Arial"/>
                <a:cs typeface="Arial"/>
              </a:rPr>
              <a:t>in</a:t>
            </a:r>
            <a:r>
              <a:rPr dirty="0" sz="1050" spc="-3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050" b="1">
                <a:solidFill>
                  <a:srgbClr val="010027"/>
                </a:solidFill>
                <a:latin typeface="Arial"/>
                <a:cs typeface="Arial"/>
              </a:rPr>
              <a:t>onshore</a:t>
            </a:r>
            <a:r>
              <a:rPr dirty="0" sz="1050" spc="-3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050" b="1">
                <a:solidFill>
                  <a:srgbClr val="010027"/>
                </a:solidFill>
                <a:latin typeface="Arial"/>
                <a:cs typeface="Arial"/>
              </a:rPr>
              <a:t>wind</a:t>
            </a:r>
            <a:r>
              <a:rPr dirty="0" sz="1050" spc="-5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050" b="1">
                <a:solidFill>
                  <a:srgbClr val="010027"/>
                </a:solidFill>
                <a:latin typeface="Arial"/>
                <a:cs typeface="Arial"/>
              </a:rPr>
              <a:t>with</a:t>
            </a:r>
            <a:r>
              <a:rPr dirty="0" sz="1050" spc="-5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050" b="1">
                <a:solidFill>
                  <a:srgbClr val="010027"/>
                </a:solidFill>
                <a:latin typeface="Arial"/>
                <a:cs typeface="Arial"/>
              </a:rPr>
              <a:t>164</a:t>
            </a:r>
            <a:r>
              <a:rPr dirty="0" sz="1050" spc="-1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050" b="1">
                <a:solidFill>
                  <a:srgbClr val="010027"/>
                </a:solidFill>
                <a:latin typeface="Arial"/>
                <a:cs typeface="Arial"/>
              </a:rPr>
              <a:t>GW</a:t>
            </a:r>
            <a:r>
              <a:rPr dirty="0" sz="1050" spc="-3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of</a:t>
            </a:r>
            <a:r>
              <a:rPr dirty="0" sz="1050" spc="-3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installed</a:t>
            </a:r>
            <a:r>
              <a:rPr dirty="0" sz="1050" spc="-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 spc="-10">
                <a:solidFill>
                  <a:srgbClr val="010027"/>
                </a:solidFill>
                <a:latin typeface="Arial MT"/>
                <a:cs typeface="Arial MT"/>
              </a:rPr>
              <a:t>capacity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across</a:t>
            </a:r>
            <a:r>
              <a:rPr dirty="0" sz="1050" spc="-3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the</a:t>
            </a:r>
            <a:r>
              <a:rPr dirty="0" sz="1050" spc="-3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Americas,</a:t>
            </a:r>
            <a:r>
              <a:rPr dirty="0" sz="1050" spc="-3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Asia</a:t>
            </a:r>
            <a:r>
              <a:rPr dirty="0" sz="1050" spc="-2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Pacific,</a:t>
            </a:r>
            <a:r>
              <a:rPr dirty="0" sz="1050" spc="-4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and</a:t>
            </a:r>
            <a:r>
              <a:rPr dirty="0" sz="1050" spc="-1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 spc="-20">
                <a:solidFill>
                  <a:srgbClr val="010027"/>
                </a:solidFill>
                <a:latin typeface="Arial MT"/>
                <a:cs typeface="Arial MT"/>
              </a:rPr>
              <a:t>EMEA</a:t>
            </a:r>
            <a:endParaRPr sz="1050">
              <a:latin typeface="Arial MT"/>
              <a:cs typeface="Arial MT"/>
            </a:endParaRPr>
          </a:p>
          <a:p>
            <a:pPr marL="127000" marR="74295" indent="-114300">
              <a:lnSpc>
                <a:spcPct val="100000"/>
              </a:lnSpc>
              <a:spcBef>
                <a:spcPts val="300"/>
              </a:spcBef>
              <a:buClr>
                <a:srgbClr val="009999"/>
              </a:buClr>
              <a:buFont typeface="Wingdings"/>
              <a:buChar char=""/>
              <a:tabLst>
                <a:tab pos="127000" algn="l"/>
              </a:tabLst>
            </a:pP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Expansion</a:t>
            </a:r>
            <a:r>
              <a:rPr dirty="0" sz="1050" spc="-3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focus</a:t>
            </a:r>
            <a:r>
              <a:rPr dirty="0" sz="1050" spc="-5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into</a:t>
            </a:r>
            <a:r>
              <a:rPr dirty="0" sz="1050" spc="-4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offshore</a:t>
            </a:r>
            <a:r>
              <a:rPr dirty="0" sz="1050" spc="-5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turbine</a:t>
            </a:r>
            <a:r>
              <a:rPr dirty="0" sz="1050" spc="-4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production</a:t>
            </a:r>
            <a:r>
              <a:rPr dirty="0" sz="1050" spc="-2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with</a:t>
            </a:r>
            <a:r>
              <a:rPr dirty="0" sz="1050" spc="-4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strong</a:t>
            </a:r>
            <a:r>
              <a:rPr dirty="0" sz="1050" spc="-4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expectations</a:t>
            </a:r>
            <a:r>
              <a:rPr dirty="0" sz="1050" spc="-4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 spc="-25">
                <a:solidFill>
                  <a:srgbClr val="010027"/>
                </a:solidFill>
                <a:latin typeface="Arial MT"/>
                <a:cs typeface="Arial MT"/>
              </a:rPr>
              <a:t>of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USA</a:t>
            </a:r>
            <a:r>
              <a:rPr dirty="0" sz="1050" spc="-3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and</a:t>
            </a:r>
            <a:r>
              <a:rPr dirty="0" sz="1050" spc="-2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South</a:t>
            </a:r>
            <a:r>
              <a:rPr dirty="0" sz="1050" spc="-3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Korea</a:t>
            </a:r>
            <a:r>
              <a:rPr dirty="0" sz="1050" spc="-1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presence</a:t>
            </a:r>
            <a:r>
              <a:rPr dirty="0" sz="1050" spc="-1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and</a:t>
            </a:r>
            <a:r>
              <a:rPr dirty="0" sz="1050" spc="-2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a</a:t>
            </a:r>
            <a:r>
              <a:rPr dirty="0" sz="1050" spc="-2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 spc="-10" b="1">
                <a:solidFill>
                  <a:srgbClr val="010027"/>
                </a:solidFill>
                <a:latin typeface="Arial"/>
                <a:cs typeface="Arial"/>
              </a:rPr>
              <a:t>projected</a:t>
            </a:r>
            <a:r>
              <a:rPr dirty="0" sz="1050" spc="-3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050" b="1">
                <a:solidFill>
                  <a:srgbClr val="010027"/>
                </a:solidFill>
                <a:latin typeface="Arial"/>
                <a:cs typeface="Arial"/>
              </a:rPr>
              <a:t>CAGR</a:t>
            </a:r>
            <a:r>
              <a:rPr dirty="0" sz="1050" spc="-2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050" b="1">
                <a:solidFill>
                  <a:srgbClr val="010027"/>
                </a:solidFill>
                <a:latin typeface="Arial"/>
                <a:cs typeface="Arial"/>
              </a:rPr>
              <a:t>of</a:t>
            </a:r>
            <a:r>
              <a:rPr dirty="0" sz="1050" spc="-3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050" spc="-10" b="1">
                <a:solidFill>
                  <a:srgbClr val="010027"/>
                </a:solidFill>
                <a:latin typeface="Arial"/>
                <a:cs typeface="Arial"/>
              </a:rPr>
              <a:t>35-</a:t>
            </a:r>
            <a:r>
              <a:rPr dirty="0" sz="1050" spc="-25" b="1">
                <a:solidFill>
                  <a:srgbClr val="010027"/>
                </a:solidFill>
                <a:latin typeface="Arial"/>
                <a:cs typeface="Arial"/>
              </a:rPr>
              <a:t>40%</a:t>
            </a:r>
            <a:endParaRPr sz="1050">
              <a:latin typeface="Arial"/>
              <a:cs typeface="Arial"/>
            </a:endParaRPr>
          </a:p>
          <a:p>
            <a:pPr marL="126364" indent="-113664">
              <a:lnSpc>
                <a:spcPct val="100000"/>
              </a:lnSpc>
              <a:spcBef>
                <a:spcPts val="300"/>
              </a:spcBef>
              <a:buClr>
                <a:srgbClr val="009999"/>
              </a:buClr>
              <a:buFont typeface="Wingdings"/>
              <a:buChar char=""/>
              <a:tabLst>
                <a:tab pos="126364" algn="l"/>
              </a:tabLst>
            </a:pPr>
            <a:r>
              <a:rPr dirty="0" sz="1050" spc="-10">
                <a:solidFill>
                  <a:srgbClr val="010027"/>
                </a:solidFill>
                <a:latin typeface="Arial MT"/>
                <a:cs typeface="Arial MT"/>
              </a:rPr>
              <a:t>Re-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entered</a:t>
            </a:r>
            <a:r>
              <a:rPr dirty="0" sz="1050" spc="-1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the</a:t>
            </a:r>
            <a:r>
              <a:rPr dirty="0" sz="1050" spc="-3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offshore</a:t>
            </a:r>
            <a:r>
              <a:rPr dirty="0" sz="1050" spc="-3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wind</a:t>
            </a:r>
            <a:r>
              <a:rPr dirty="0" sz="1050" spc="-2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power</a:t>
            </a:r>
            <a:r>
              <a:rPr dirty="0" sz="1050" spc="-1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segment</a:t>
            </a:r>
            <a:r>
              <a:rPr dirty="0" sz="1050" spc="-3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in</a:t>
            </a:r>
            <a:r>
              <a:rPr dirty="0" sz="1050" spc="-3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2020</a:t>
            </a:r>
            <a:r>
              <a:rPr dirty="0" sz="1050" spc="-2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with</a:t>
            </a:r>
            <a:r>
              <a:rPr dirty="0" sz="1050" spc="-2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 spc="-10">
                <a:solidFill>
                  <a:srgbClr val="010027"/>
                </a:solidFill>
                <a:latin typeface="Arial MT"/>
                <a:cs typeface="Arial MT"/>
              </a:rPr>
              <a:t>expectations</a:t>
            </a:r>
            <a:r>
              <a:rPr dirty="0" sz="1050" spc="-2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 spc="-25">
                <a:solidFill>
                  <a:srgbClr val="010027"/>
                </a:solidFill>
                <a:latin typeface="Arial MT"/>
                <a:cs typeface="Arial MT"/>
              </a:rPr>
              <a:t>for</a:t>
            </a:r>
            <a:endParaRPr sz="1050">
              <a:latin typeface="Arial MT"/>
              <a:cs typeface="Arial MT"/>
            </a:endParaRPr>
          </a:p>
          <a:p>
            <a:pPr marL="127000">
              <a:lnSpc>
                <a:spcPct val="100000"/>
              </a:lnSpc>
            </a:pPr>
            <a:r>
              <a:rPr dirty="0" sz="1050" b="1">
                <a:solidFill>
                  <a:srgbClr val="010027"/>
                </a:solidFill>
                <a:latin typeface="Arial"/>
                <a:cs typeface="Arial"/>
              </a:rPr>
              <a:t>accelerated</a:t>
            </a:r>
            <a:r>
              <a:rPr dirty="0" sz="1050" spc="-2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050" b="1">
                <a:solidFill>
                  <a:srgbClr val="010027"/>
                </a:solidFill>
                <a:latin typeface="Arial"/>
                <a:cs typeface="Arial"/>
              </a:rPr>
              <a:t>growth</a:t>
            </a:r>
            <a:r>
              <a:rPr dirty="0" sz="1050" spc="-6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050" b="1">
                <a:solidFill>
                  <a:srgbClr val="010027"/>
                </a:solidFill>
                <a:latin typeface="Arial"/>
                <a:cs typeface="Arial"/>
              </a:rPr>
              <a:t>after</a:t>
            </a:r>
            <a:r>
              <a:rPr dirty="0" sz="1050" spc="-3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050" spc="-20" b="1">
                <a:solidFill>
                  <a:srgbClr val="010027"/>
                </a:solidFill>
                <a:latin typeface="Arial"/>
                <a:cs typeface="Arial"/>
              </a:rPr>
              <a:t>2024</a:t>
            </a:r>
            <a:endParaRPr sz="1050">
              <a:latin typeface="Arial"/>
              <a:cs typeface="Arial"/>
            </a:endParaRPr>
          </a:p>
          <a:p>
            <a:pPr marL="127000" marR="372110" indent="-114300">
              <a:lnSpc>
                <a:spcPct val="100000"/>
              </a:lnSpc>
              <a:spcBef>
                <a:spcPts val="300"/>
              </a:spcBef>
              <a:buClr>
                <a:srgbClr val="009999"/>
              </a:buClr>
              <a:buFont typeface="Wingdings"/>
              <a:buChar char=""/>
              <a:tabLst>
                <a:tab pos="127000" algn="l"/>
              </a:tabLst>
            </a:pP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Primary</a:t>
            </a:r>
            <a:r>
              <a:rPr dirty="0" sz="1050" spc="-4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competitors</a:t>
            </a:r>
            <a:r>
              <a:rPr dirty="0" sz="1050" spc="-4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include</a:t>
            </a:r>
            <a:r>
              <a:rPr dirty="0" sz="1050" spc="-3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GE</a:t>
            </a:r>
            <a:r>
              <a:rPr dirty="0" sz="1050" spc="-5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Renewable</a:t>
            </a:r>
            <a:r>
              <a:rPr dirty="0" sz="1050" spc="-3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Energy,</a:t>
            </a:r>
            <a:r>
              <a:rPr dirty="0" sz="1050" spc="-4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Siemens</a:t>
            </a:r>
            <a:r>
              <a:rPr dirty="0" sz="1050" spc="-4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 spc="-10">
                <a:solidFill>
                  <a:srgbClr val="010027"/>
                </a:solidFill>
                <a:latin typeface="Arial MT"/>
                <a:cs typeface="Arial MT"/>
              </a:rPr>
              <a:t>Gamesa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Renewable</a:t>
            </a:r>
            <a:r>
              <a:rPr dirty="0" sz="1050" spc="-3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Energy,</a:t>
            </a:r>
            <a:r>
              <a:rPr dirty="0" sz="1050" spc="-4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and</a:t>
            </a:r>
            <a:r>
              <a:rPr dirty="0" sz="1050" spc="-3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 spc="-10">
                <a:solidFill>
                  <a:srgbClr val="010027"/>
                </a:solidFill>
                <a:latin typeface="Arial MT"/>
                <a:cs typeface="Arial MT"/>
              </a:rPr>
              <a:t>Goldwind</a:t>
            </a:r>
            <a:endParaRPr sz="1050">
              <a:latin typeface="Arial MT"/>
              <a:cs typeface="Arial MT"/>
            </a:endParaRPr>
          </a:p>
        </p:txBody>
      </p:sp>
      <p:grpSp>
        <p:nvGrpSpPr>
          <p:cNvPr id="22" name="object 22" descr=""/>
          <p:cNvGrpSpPr/>
          <p:nvPr/>
        </p:nvGrpSpPr>
        <p:grpSpPr>
          <a:xfrm>
            <a:off x="8341232" y="1418082"/>
            <a:ext cx="3557270" cy="868680"/>
            <a:chOff x="8341232" y="1418082"/>
            <a:chExt cx="3557270" cy="868680"/>
          </a:xfrm>
        </p:grpSpPr>
        <p:sp>
          <p:nvSpPr>
            <p:cNvPr id="23" name="object 23" descr=""/>
            <p:cNvSpPr/>
            <p:nvPr/>
          </p:nvSpPr>
          <p:spPr>
            <a:xfrm>
              <a:off x="8510778" y="1418081"/>
              <a:ext cx="2823210" cy="864235"/>
            </a:xfrm>
            <a:custGeom>
              <a:avLst/>
              <a:gdLst/>
              <a:ahLst/>
              <a:cxnLst/>
              <a:rect l="l" t="t" r="r" b="b"/>
              <a:pathLst>
                <a:path w="2823209" h="864235">
                  <a:moveTo>
                    <a:pt x="155448" y="330708"/>
                  </a:moveTo>
                  <a:lnTo>
                    <a:pt x="0" y="330708"/>
                  </a:lnTo>
                  <a:lnTo>
                    <a:pt x="0" y="864108"/>
                  </a:lnTo>
                  <a:lnTo>
                    <a:pt x="155448" y="864108"/>
                  </a:lnTo>
                  <a:lnTo>
                    <a:pt x="155448" y="330708"/>
                  </a:lnTo>
                  <a:close/>
                </a:path>
                <a:path w="2823209" h="864235">
                  <a:moveTo>
                    <a:pt x="1044702" y="344424"/>
                  </a:moveTo>
                  <a:lnTo>
                    <a:pt x="889254" y="344424"/>
                  </a:lnTo>
                  <a:lnTo>
                    <a:pt x="889254" y="864108"/>
                  </a:lnTo>
                  <a:lnTo>
                    <a:pt x="1044702" y="864108"/>
                  </a:lnTo>
                  <a:lnTo>
                    <a:pt x="1044702" y="344424"/>
                  </a:lnTo>
                  <a:close/>
                </a:path>
                <a:path w="2823209" h="864235">
                  <a:moveTo>
                    <a:pt x="1933956" y="0"/>
                  </a:moveTo>
                  <a:lnTo>
                    <a:pt x="1778508" y="0"/>
                  </a:lnTo>
                  <a:lnTo>
                    <a:pt x="1778508" y="864108"/>
                  </a:lnTo>
                  <a:lnTo>
                    <a:pt x="1933956" y="864108"/>
                  </a:lnTo>
                  <a:lnTo>
                    <a:pt x="1933956" y="0"/>
                  </a:lnTo>
                  <a:close/>
                </a:path>
                <a:path w="2823209" h="864235">
                  <a:moveTo>
                    <a:pt x="2823210" y="96774"/>
                  </a:moveTo>
                  <a:lnTo>
                    <a:pt x="2667762" y="96774"/>
                  </a:lnTo>
                  <a:lnTo>
                    <a:pt x="2667762" y="864108"/>
                  </a:lnTo>
                  <a:lnTo>
                    <a:pt x="2823210" y="864108"/>
                  </a:lnTo>
                  <a:lnTo>
                    <a:pt x="2823210" y="96774"/>
                  </a:lnTo>
                  <a:close/>
                </a:path>
              </a:pathLst>
            </a:custGeom>
            <a:solidFill>
              <a:srgbClr val="00C2B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 descr=""/>
            <p:cNvSpPr/>
            <p:nvPr/>
          </p:nvSpPr>
          <p:spPr>
            <a:xfrm>
              <a:off x="8708136" y="1567433"/>
              <a:ext cx="3020060" cy="715010"/>
            </a:xfrm>
            <a:custGeom>
              <a:avLst/>
              <a:gdLst/>
              <a:ahLst/>
              <a:cxnLst/>
              <a:rect l="l" t="t" r="r" b="b"/>
              <a:pathLst>
                <a:path w="3020059" h="715010">
                  <a:moveTo>
                    <a:pt x="155448" y="198882"/>
                  </a:moveTo>
                  <a:lnTo>
                    <a:pt x="0" y="198882"/>
                  </a:lnTo>
                  <a:lnTo>
                    <a:pt x="0" y="714756"/>
                  </a:lnTo>
                  <a:lnTo>
                    <a:pt x="155448" y="714756"/>
                  </a:lnTo>
                  <a:lnTo>
                    <a:pt x="155448" y="198882"/>
                  </a:lnTo>
                  <a:close/>
                </a:path>
                <a:path w="3020059" h="715010">
                  <a:moveTo>
                    <a:pt x="352044" y="573024"/>
                  </a:moveTo>
                  <a:lnTo>
                    <a:pt x="197358" y="573024"/>
                  </a:lnTo>
                  <a:lnTo>
                    <a:pt x="197358" y="714756"/>
                  </a:lnTo>
                  <a:lnTo>
                    <a:pt x="352044" y="714756"/>
                  </a:lnTo>
                  <a:lnTo>
                    <a:pt x="352044" y="573024"/>
                  </a:lnTo>
                  <a:close/>
                </a:path>
                <a:path w="3020059" h="715010">
                  <a:moveTo>
                    <a:pt x="1044702" y="0"/>
                  </a:moveTo>
                  <a:lnTo>
                    <a:pt x="889254" y="0"/>
                  </a:lnTo>
                  <a:lnTo>
                    <a:pt x="889254" y="714756"/>
                  </a:lnTo>
                  <a:lnTo>
                    <a:pt x="1044702" y="714756"/>
                  </a:lnTo>
                  <a:lnTo>
                    <a:pt x="1044702" y="0"/>
                  </a:lnTo>
                  <a:close/>
                </a:path>
                <a:path w="3020059" h="715010">
                  <a:moveTo>
                    <a:pt x="1241298" y="496824"/>
                  </a:moveTo>
                  <a:lnTo>
                    <a:pt x="1086612" y="496824"/>
                  </a:lnTo>
                  <a:lnTo>
                    <a:pt x="1086612" y="714756"/>
                  </a:lnTo>
                  <a:lnTo>
                    <a:pt x="1241298" y="714756"/>
                  </a:lnTo>
                  <a:lnTo>
                    <a:pt x="1241298" y="496824"/>
                  </a:lnTo>
                  <a:close/>
                </a:path>
                <a:path w="3020059" h="715010">
                  <a:moveTo>
                    <a:pt x="1933956" y="243840"/>
                  </a:moveTo>
                  <a:lnTo>
                    <a:pt x="1778508" y="243840"/>
                  </a:lnTo>
                  <a:lnTo>
                    <a:pt x="1778508" y="714756"/>
                  </a:lnTo>
                  <a:lnTo>
                    <a:pt x="1933956" y="714756"/>
                  </a:lnTo>
                  <a:lnTo>
                    <a:pt x="1933956" y="243840"/>
                  </a:lnTo>
                  <a:close/>
                </a:path>
                <a:path w="3020059" h="715010">
                  <a:moveTo>
                    <a:pt x="2130552" y="521970"/>
                  </a:moveTo>
                  <a:lnTo>
                    <a:pt x="1975866" y="521970"/>
                  </a:lnTo>
                  <a:lnTo>
                    <a:pt x="1975866" y="714756"/>
                  </a:lnTo>
                  <a:lnTo>
                    <a:pt x="2130552" y="714756"/>
                  </a:lnTo>
                  <a:lnTo>
                    <a:pt x="2130552" y="521970"/>
                  </a:lnTo>
                  <a:close/>
                </a:path>
                <a:path w="3020059" h="715010">
                  <a:moveTo>
                    <a:pt x="2823210" y="214122"/>
                  </a:moveTo>
                  <a:lnTo>
                    <a:pt x="2667762" y="214122"/>
                  </a:lnTo>
                  <a:lnTo>
                    <a:pt x="2667762" y="714756"/>
                  </a:lnTo>
                  <a:lnTo>
                    <a:pt x="2823210" y="714756"/>
                  </a:lnTo>
                  <a:lnTo>
                    <a:pt x="2823210" y="214122"/>
                  </a:lnTo>
                  <a:close/>
                </a:path>
                <a:path w="3020059" h="715010">
                  <a:moveTo>
                    <a:pt x="3019806" y="563118"/>
                  </a:moveTo>
                  <a:lnTo>
                    <a:pt x="2865120" y="563118"/>
                  </a:lnTo>
                  <a:lnTo>
                    <a:pt x="2865120" y="714756"/>
                  </a:lnTo>
                  <a:lnTo>
                    <a:pt x="3019806" y="714756"/>
                  </a:lnTo>
                  <a:lnTo>
                    <a:pt x="3019806" y="563118"/>
                  </a:lnTo>
                  <a:close/>
                </a:path>
              </a:pathLst>
            </a:custGeom>
            <a:solidFill>
              <a:srgbClr val="00A49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 descr=""/>
            <p:cNvSpPr/>
            <p:nvPr/>
          </p:nvSpPr>
          <p:spPr>
            <a:xfrm>
              <a:off x="8341232" y="2281809"/>
              <a:ext cx="3557270" cy="0"/>
            </a:xfrm>
            <a:custGeom>
              <a:avLst/>
              <a:gdLst/>
              <a:ahLst/>
              <a:cxnLst/>
              <a:rect l="l" t="t" r="r" b="b"/>
              <a:pathLst>
                <a:path w="3557270" h="0">
                  <a:moveTo>
                    <a:pt x="0" y="0"/>
                  </a:moveTo>
                  <a:lnTo>
                    <a:pt x="3557016" y="0"/>
                  </a:lnTo>
                </a:path>
              </a:pathLst>
            </a:custGeom>
            <a:ln w="9525">
              <a:solidFill>
                <a:srgbClr val="010027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6" name="object 26" descr=""/>
          <p:cNvSpPr txBox="1"/>
          <p:nvPr/>
        </p:nvSpPr>
        <p:spPr>
          <a:xfrm>
            <a:off x="9386569" y="1553972"/>
            <a:ext cx="184785" cy="1631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 b="1">
                <a:solidFill>
                  <a:srgbClr val="010027"/>
                </a:solidFill>
                <a:latin typeface="Arial"/>
                <a:cs typeface="Arial"/>
              </a:rPr>
              <a:t>5.3</a:t>
            </a:r>
            <a:endParaRPr sz="900">
              <a:latin typeface="Arial"/>
              <a:cs typeface="Arial"/>
            </a:endParaRPr>
          </a:p>
        </p:txBody>
      </p:sp>
      <p:sp>
        <p:nvSpPr>
          <p:cNvPr id="27" name="object 27" descr=""/>
          <p:cNvSpPr txBox="1"/>
          <p:nvPr/>
        </p:nvSpPr>
        <p:spPr>
          <a:xfrm>
            <a:off x="10275823" y="1210055"/>
            <a:ext cx="18478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 b="1">
                <a:solidFill>
                  <a:srgbClr val="010027"/>
                </a:solidFill>
                <a:latin typeface="Arial"/>
                <a:cs typeface="Arial"/>
              </a:rPr>
              <a:t>8.8</a:t>
            </a:r>
            <a:endParaRPr sz="900">
              <a:latin typeface="Arial"/>
              <a:cs typeface="Arial"/>
            </a:endParaRPr>
          </a:p>
        </p:txBody>
      </p:sp>
      <p:sp>
        <p:nvSpPr>
          <p:cNvPr id="28" name="object 28" descr=""/>
          <p:cNvSpPr txBox="1"/>
          <p:nvPr/>
        </p:nvSpPr>
        <p:spPr>
          <a:xfrm>
            <a:off x="11165331" y="1306830"/>
            <a:ext cx="184785" cy="1631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 b="1">
                <a:solidFill>
                  <a:srgbClr val="010027"/>
                </a:solidFill>
                <a:latin typeface="Arial"/>
                <a:cs typeface="Arial"/>
              </a:rPr>
              <a:t>7.8</a:t>
            </a:r>
            <a:endParaRPr sz="900">
              <a:latin typeface="Arial"/>
              <a:cs typeface="Arial"/>
            </a:endParaRPr>
          </a:p>
        </p:txBody>
      </p:sp>
      <p:sp>
        <p:nvSpPr>
          <p:cNvPr id="29" name="object 29" descr=""/>
          <p:cNvSpPr txBox="1"/>
          <p:nvPr/>
        </p:nvSpPr>
        <p:spPr>
          <a:xfrm>
            <a:off x="8471661" y="1540764"/>
            <a:ext cx="432434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z="900" b="1">
                <a:solidFill>
                  <a:srgbClr val="010027"/>
                </a:solidFill>
                <a:latin typeface="Arial"/>
                <a:cs typeface="Arial"/>
              </a:rPr>
              <a:t>5.4</a:t>
            </a:r>
            <a:r>
              <a:rPr dirty="0" sz="900" spc="5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baseline="-9259" sz="1350" spc="-37" b="1">
                <a:solidFill>
                  <a:srgbClr val="010027"/>
                </a:solidFill>
                <a:latin typeface="Arial"/>
                <a:cs typeface="Arial"/>
              </a:rPr>
              <a:t>5.3</a:t>
            </a:r>
            <a:endParaRPr baseline="-9259" sz="1350">
              <a:latin typeface="Arial"/>
              <a:cs typeface="Arial"/>
            </a:endParaRPr>
          </a:p>
        </p:txBody>
      </p:sp>
      <p:sp>
        <p:nvSpPr>
          <p:cNvPr id="30" name="object 30" descr=""/>
          <p:cNvSpPr txBox="1"/>
          <p:nvPr/>
        </p:nvSpPr>
        <p:spPr>
          <a:xfrm>
            <a:off x="9583673" y="1359661"/>
            <a:ext cx="18478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 b="1">
                <a:solidFill>
                  <a:srgbClr val="010027"/>
                </a:solidFill>
                <a:latin typeface="Arial"/>
                <a:cs typeface="Arial"/>
              </a:rPr>
              <a:t>7.3</a:t>
            </a:r>
            <a:endParaRPr sz="900">
              <a:latin typeface="Arial"/>
              <a:cs typeface="Arial"/>
            </a:endParaRPr>
          </a:p>
        </p:txBody>
      </p:sp>
      <p:sp>
        <p:nvSpPr>
          <p:cNvPr id="31" name="object 31" descr=""/>
          <p:cNvSpPr txBox="1"/>
          <p:nvPr/>
        </p:nvSpPr>
        <p:spPr>
          <a:xfrm>
            <a:off x="10472928" y="1602994"/>
            <a:ext cx="18478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 b="1">
                <a:solidFill>
                  <a:srgbClr val="010027"/>
                </a:solidFill>
                <a:latin typeface="Arial"/>
                <a:cs typeface="Arial"/>
              </a:rPr>
              <a:t>4.8</a:t>
            </a:r>
            <a:endParaRPr sz="900">
              <a:latin typeface="Arial"/>
              <a:cs typeface="Arial"/>
            </a:endParaRPr>
          </a:p>
        </p:txBody>
      </p:sp>
      <p:sp>
        <p:nvSpPr>
          <p:cNvPr id="32" name="object 32" descr=""/>
          <p:cNvSpPr txBox="1"/>
          <p:nvPr/>
        </p:nvSpPr>
        <p:spPr>
          <a:xfrm>
            <a:off x="11362435" y="1573276"/>
            <a:ext cx="18478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 b="1">
                <a:solidFill>
                  <a:srgbClr val="010027"/>
                </a:solidFill>
                <a:latin typeface="Arial"/>
                <a:cs typeface="Arial"/>
              </a:rPr>
              <a:t>5.1</a:t>
            </a:r>
            <a:endParaRPr sz="900">
              <a:latin typeface="Arial"/>
              <a:cs typeface="Arial"/>
            </a:endParaRPr>
          </a:p>
        </p:txBody>
      </p:sp>
      <p:sp>
        <p:nvSpPr>
          <p:cNvPr id="33" name="object 33" descr=""/>
          <p:cNvSpPr txBox="1"/>
          <p:nvPr/>
        </p:nvSpPr>
        <p:spPr>
          <a:xfrm>
            <a:off x="8891523" y="1932432"/>
            <a:ext cx="18478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 b="1">
                <a:solidFill>
                  <a:srgbClr val="010027"/>
                </a:solidFill>
                <a:latin typeface="Arial"/>
                <a:cs typeface="Arial"/>
              </a:rPr>
              <a:t>1.4</a:t>
            </a:r>
            <a:endParaRPr sz="900">
              <a:latin typeface="Arial"/>
              <a:cs typeface="Arial"/>
            </a:endParaRPr>
          </a:p>
        </p:txBody>
      </p:sp>
      <p:sp>
        <p:nvSpPr>
          <p:cNvPr id="34" name="object 34" descr=""/>
          <p:cNvSpPr txBox="1"/>
          <p:nvPr/>
        </p:nvSpPr>
        <p:spPr>
          <a:xfrm>
            <a:off x="9780778" y="1856232"/>
            <a:ext cx="18478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 b="1">
                <a:solidFill>
                  <a:srgbClr val="010027"/>
                </a:solidFill>
                <a:latin typeface="Arial"/>
                <a:cs typeface="Arial"/>
              </a:rPr>
              <a:t>2.2</a:t>
            </a:r>
            <a:endParaRPr sz="900">
              <a:latin typeface="Arial"/>
              <a:cs typeface="Arial"/>
            </a:endParaRPr>
          </a:p>
        </p:txBody>
      </p:sp>
      <p:sp>
        <p:nvSpPr>
          <p:cNvPr id="35" name="object 35" descr=""/>
          <p:cNvSpPr txBox="1"/>
          <p:nvPr/>
        </p:nvSpPr>
        <p:spPr>
          <a:xfrm>
            <a:off x="10670031" y="1881885"/>
            <a:ext cx="18478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 b="1">
                <a:solidFill>
                  <a:srgbClr val="010027"/>
                </a:solidFill>
                <a:latin typeface="Arial"/>
                <a:cs typeface="Arial"/>
              </a:rPr>
              <a:t>2.0</a:t>
            </a:r>
            <a:endParaRPr sz="900">
              <a:latin typeface="Arial"/>
              <a:cs typeface="Arial"/>
            </a:endParaRPr>
          </a:p>
        </p:txBody>
      </p:sp>
      <p:sp>
        <p:nvSpPr>
          <p:cNvPr id="36" name="object 36" descr=""/>
          <p:cNvSpPr txBox="1"/>
          <p:nvPr/>
        </p:nvSpPr>
        <p:spPr>
          <a:xfrm>
            <a:off x="11559540" y="1922271"/>
            <a:ext cx="18478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 b="1">
                <a:solidFill>
                  <a:srgbClr val="010027"/>
                </a:solidFill>
                <a:latin typeface="Arial"/>
                <a:cs typeface="Arial"/>
              </a:rPr>
              <a:t>1.5</a:t>
            </a:r>
            <a:endParaRPr sz="900">
              <a:latin typeface="Arial"/>
              <a:cs typeface="Arial"/>
            </a:endParaRPr>
          </a:p>
        </p:txBody>
      </p:sp>
      <p:sp>
        <p:nvSpPr>
          <p:cNvPr id="37" name="object 37" descr=""/>
          <p:cNvSpPr txBox="1"/>
          <p:nvPr/>
        </p:nvSpPr>
        <p:spPr>
          <a:xfrm>
            <a:off x="8008111" y="1153160"/>
            <a:ext cx="248285" cy="1201420"/>
          </a:xfrm>
          <a:prstGeom prst="rect">
            <a:avLst/>
          </a:prstGeom>
        </p:spPr>
        <p:txBody>
          <a:bodyPr wrap="square" lIns="0" tIns="7112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60"/>
              </a:spcBef>
            </a:pPr>
            <a:r>
              <a:rPr dirty="0" sz="900" spc="-20">
                <a:solidFill>
                  <a:srgbClr val="010027"/>
                </a:solidFill>
                <a:latin typeface="Arial MT"/>
                <a:cs typeface="Arial MT"/>
              </a:rPr>
              <a:t>10.0</a:t>
            </a:r>
            <a:endParaRPr sz="900">
              <a:latin typeface="Arial MT"/>
              <a:cs typeface="Arial MT"/>
            </a:endParaRPr>
          </a:p>
          <a:p>
            <a:pPr marL="76200">
              <a:lnSpc>
                <a:spcPct val="100000"/>
              </a:lnSpc>
              <a:spcBef>
                <a:spcPts val="459"/>
              </a:spcBef>
            </a:pPr>
            <a:r>
              <a:rPr dirty="0" sz="900" spc="-25">
                <a:solidFill>
                  <a:srgbClr val="010027"/>
                </a:solidFill>
                <a:latin typeface="Arial MT"/>
                <a:cs typeface="Arial MT"/>
              </a:rPr>
              <a:t>8.0</a:t>
            </a:r>
            <a:endParaRPr sz="900">
              <a:latin typeface="Arial MT"/>
              <a:cs typeface="Arial MT"/>
            </a:endParaRPr>
          </a:p>
          <a:p>
            <a:pPr marL="76200">
              <a:lnSpc>
                <a:spcPct val="100000"/>
              </a:lnSpc>
              <a:spcBef>
                <a:spcPts val="465"/>
              </a:spcBef>
            </a:pPr>
            <a:r>
              <a:rPr dirty="0" sz="900" spc="-25">
                <a:solidFill>
                  <a:srgbClr val="010027"/>
                </a:solidFill>
                <a:latin typeface="Arial MT"/>
                <a:cs typeface="Arial MT"/>
              </a:rPr>
              <a:t>6.0</a:t>
            </a:r>
            <a:endParaRPr sz="900">
              <a:latin typeface="Arial MT"/>
              <a:cs typeface="Arial MT"/>
            </a:endParaRPr>
          </a:p>
          <a:p>
            <a:pPr marL="76200">
              <a:lnSpc>
                <a:spcPct val="100000"/>
              </a:lnSpc>
              <a:spcBef>
                <a:spcPts val="464"/>
              </a:spcBef>
            </a:pPr>
            <a:r>
              <a:rPr dirty="0" sz="900" spc="-25">
                <a:solidFill>
                  <a:srgbClr val="010027"/>
                </a:solidFill>
                <a:latin typeface="Arial MT"/>
                <a:cs typeface="Arial MT"/>
              </a:rPr>
              <a:t>4.0</a:t>
            </a:r>
            <a:endParaRPr sz="900">
              <a:latin typeface="Arial MT"/>
              <a:cs typeface="Arial MT"/>
            </a:endParaRPr>
          </a:p>
          <a:p>
            <a:pPr marL="76200">
              <a:lnSpc>
                <a:spcPct val="100000"/>
              </a:lnSpc>
              <a:spcBef>
                <a:spcPts val="459"/>
              </a:spcBef>
            </a:pPr>
            <a:r>
              <a:rPr dirty="0" sz="900" spc="-25">
                <a:solidFill>
                  <a:srgbClr val="010027"/>
                </a:solidFill>
                <a:latin typeface="Arial MT"/>
                <a:cs typeface="Arial MT"/>
              </a:rPr>
              <a:t>2.0</a:t>
            </a:r>
            <a:endParaRPr sz="900">
              <a:latin typeface="Arial MT"/>
              <a:cs typeface="Arial MT"/>
            </a:endParaRPr>
          </a:p>
          <a:p>
            <a:pPr marL="76200">
              <a:lnSpc>
                <a:spcPct val="100000"/>
              </a:lnSpc>
              <a:spcBef>
                <a:spcPts val="465"/>
              </a:spcBef>
            </a:pPr>
            <a:r>
              <a:rPr dirty="0" sz="900" spc="-25">
                <a:solidFill>
                  <a:srgbClr val="010027"/>
                </a:solidFill>
                <a:latin typeface="Arial MT"/>
                <a:cs typeface="Arial MT"/>
              </a:rPr>
              <a:t>0.0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38" name="object 38" descr=""/>
          <p:cNvSpPr txBox="1"/>
          <p:nvPr/>
        </p:nvSpPr>
        <p:spPr>
          <a:xfrm>
            <a:off x="8646414" y="2327909"/>
            <a:ext cx="116967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01700" algn="l"/>
              </a:tabLst>
            </a:pPr>
            <a:r>
              <a:rPr dirty="0" sz="900" spc="-20">
                <a:solidFill>
                  <a:srgbClr val="010027"/>
                </a:solidFill>
                <a:latin typeface="Arial MT"/>
                <a:cs typeface="Arial MT"/>
              </a:rPr>
              <a:t>2019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	</a:t>
            </a:r>
            <a:r>
              <a:rPr dirty="0" sz="900" spc="-20">
                <a:solidFill>
                  <a:srgbClr val="010027"/>
                </a:solidFill>
                <a:latin typeface="Arial MT"/>
                <a:cs typeface="Arial MT"/>
              </a:rPr>
              <a:t>2020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39" name="object 39" descr=""/>
          <p:cNvSpPr txBox="1"/>
          <p:nvPr/>
        </p:nvSpPr>
        <p:spPr>
          <a:xfrm>
            <a:off x="10425176" y="2327909"/>
            <a:ext cx="28003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0">
                <a:solidFill>
                  <a:srgbClr val="010027"/>
                </a:solidFill>
                <a:latin typeface="Arial MT"/>
                <a:cs typeface="Arial MT"/>
              </a:rPr>
              <a:t>2021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40" name="object 40" descr=""/>
          <p:cNvSpPr txBox="1"/>
          <p:nvPr/>
        </p:nvSpPr>
        <p:spPr>
          <a:xfrm>
            <a:off x="11314430" y="2327909"/>
            <a:ext cx="28003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0">
                <a:solidFill>
                  <a:srgbClr val="010027"/>
                </a:solidFill>
                <a:latin typeface="Arial MT"/>
                <a:cs typeface="Arial MT"/>
              </a:rPr>
              <a:t>2022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41" name="object 41" descr=""/>
          <p:cNvSpPr/>
          <p:nvPr/>
        </p:nvSpPr>
        <p:spPr>
          <a:xfrm>
            <a:off x="9080754" y="2545079"/>
            <a:ext cx="58419" cy="57150"/>
          </a:xfrm>
          <a:custGeom>
            <a:avLst/>
            <a:gdLst/>
            <a:ahLst/>
            <a:cxnLst/>
            <a:rect l="l" t="t" r="r" b="b"/>
            <a:pathLst>
              <a:path w="58420" h="57150">
                <a:moveTo>
                  <a:pt x="57911" y="0"/>
                </a:moveTo>
                <a:lnTo>
                  <a:pt x="0" y="0"/>
                </a:lnTo>
                <a:lnTo>
                  <a:pt x="0" y="57150"/>
                </a:lnTo>
                <a:lnTo>
                  <a:pt x="57911" y="57150"/>
                </a:lnTo>
                <a:lnTo>
                  <a:pt x="57911" y="0"/>
                </a:lnTo>
                <a:close/>
              </a:path>
            </a:pathLst>
          </a:custGeom>
          <a:solidFill>
            <a:srgbClr val="00C2B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object 42" descr=""/>
          <p:cNvSpPr/>
          <p:nvPr/>
        </p:nvSpPr>
        <p:spPr>
          <a:xfrm>
            <a:off x="9606533" y="2545079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57150" y="0"/>
                </a:moveTo>
                <a:lnTo>
                  <a:pt x="0" y="0"/>
                </a:lnTo>
                <a:lnTo>
                  <a:pt x="0" y="57150"/>
                </a:lnTo>
                <a:lnTo>
                  <a:pt x="57150" y="57150"/>
                </a:lnTo>
                <a:lnTo>
                  <a:pt x="57150" y="0"/>
                </a:lnTo>
                <a:close/>
              </a:path>
            </a:pathLst>
          </a:custGeom>
          <a:solidFill>
            <a:srgbClr val="00A49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 descr=""/>
          <p:cNvSpPr/>
          <p:nvPr/>
        </p:nvSpPr>
        <p:spPr>
          <a:xfrm>
            <a:off x="10284714" y="2545079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57150" y="0"/>
                </a:moveTo>
                <a:lnTo>
                  <a:pt x="0" y="0"/>
                </a:lnTo>
                <a:lnTo>
                  <a:pt x="0" y="57150"/>
                </a:lnTo>
                <a:lnTo>
                  <a:pt x="57150" y="57150"/>
                </a:lnTo>
                <a:lnTo>
                  <a:pt x="57150" y="0"/>
                </a:lnTo>
                <a:close/>
              </a:path>
            </a:pathLst>
          </a:custGeom>
          <a:solidFill>
            <a:srgbClr val="00A49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object 44" descr=""/>
          <p:cNvSpPr txBox="1"/>
          <p:nvPr/>
        </p:nvSpPr>
        <p:spPr>
          <a:xfrm>
            <a:off x="8064500" y="2483103"/>
            <a:ext cx="2977515" cy="5702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098550">
              <a:lnSpc>
                <a:spcPts val="1005"/>
              </a:lnSpc>
              <a:spcBef>
                <a:spcPts val="100"/>
              </a:spcBef>
              <a:tabLst>
                <a:tab pos="1623695" algn="l"/>
                <a:tab pos="2301875" algn="l"/>
              </a:tabLst>
            </a:pPr>
            <a:r>
              <a:rPr dirty="0" sz="900" spc="-20">
                <a:solidFill>
                  <a:srgbClr val="010027"/>
                </a:solidFill>
                <a:latin typeface="Arial MT"/>
                <a:cs typeface="Arial MT"/>
              </a:rPr>
              <a:t>EMEA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	</a:t>
            </a:r>
            <a:r>
              <a:rPr dirty="0" sz="900" spc="-10">
                <a:solidFill>
                  <a:srgbClr val="010027"/>
                </a:solidFill>
                <a:latin typeface="Arial MT"/>
                <a:cs typeface="Arial MT"/>
              </a:rPr>
              <a:t>Americas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	Asia</a:t>
            </a:r>
            <a:r>
              <a:rPr dirty="0" sz="900" spc="-1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900" spc="-10">
                <a:solidFill>
                  <a:srgbClr val="010027"/>
                </a:solidFill>
                <a:latin typeface="Arial MT"/>
                <a:cs typeface="Arial MT"/>
              </a:rPr>
              <a:t>Pacific</a:t>
            </a:r>
            <a:endParaRPr sz="900">
              <a:latin typeface="Arial MT"/>
              <a:cs typeface="Arial MT"/>
            </a:endParaRPr>
          </a:p>
          <a:p>
            <a:pPr marL="12700">
              <a:lnSpc>
                <a:spcPts val="1605"/>
              </a:lnSpc>
            </a:pPr>
            <a:r>
              <a:rPr dirty="0" sz="1400" b="1">
                <a:solidFill>
                  <a:srgbClr val="03234D"/>
                </a:solidFill>
                <a:latin typeface="Arial"/>
                <a:cs typeface="Arial"/>
              </a:rPr>
              <a:t>Leading</a:t>
            </a:r>
            <a:r>
              <a:rPr dirty="0" sz="1400" spc="-45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3234D"/>
                </a:solidFill>
                <a:latin typeface="Arial"/>
                <a:cs typeface="Arial"/>
              </a:rPr>
              <a:t>wind</a:t>
            </a:r>
            <a:r>
              <a:rPr dirty="0" sz="1400" spc="-20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3234D"/>
                </a:solidFill>
                <a:latin typeface="Arial"/>
                <a:cs typeface="Arial"/>
              </a:rPr>
              <a:t>turbine</a:t>
            </a:r>
            <a:r>
              <a:rPr dirty="0" sz="1400" spc="-30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3234D"/>
                </a:solidFill>
                <a:latin typeface="Arial"/>
                <a:cs typeface="Arial"/>
              </a:rPr>
              <a:t>producers</a:t>
            </a:r>
            <a:r>
              <a:rPr dirty="0" sz="1400" spc="-25" b="1">
                <a:solidFill>
                  <a:srgbClr val="03234D"/>
                </a:solidFill>
                <a:latin typeface="Arial"/>
                <a:cs typeface="Arial"/>
              </a:rPr>
              <a:t> by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400" spc="-10" b="1">
                <a:solidFill>
                  <a:srgbClr val="03234D"/>
                </a:solidFill>
                <a:latin typeface="Arial"/>
                <a:cs typeface="Arial"/>
              </a:rPr>
              <a:t>gigawatts(GW)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45" name="object 45" descr=""/>
          <p:cNvGrpSpPr/>
          <p:nvPr/>
        </p:nvGrpSpPr>
        <p:grpSpPr>
          <a:xfrm>
            <a:off x="5578684" y="1481455"/>
            <a:ext cx="1835785" cy="1835785"/>
            <a:chOff x="5578684" y="1481455"/>
            <a:chExt cx="1835785" cy="1835785"/>
          </a:xfrm>
        </p:grpSpPr>
        <p:sp>
          <p:nvSpPr>
            <p:cNvPr id="46" name="object 46" descr=""/>
            <p:cNvSpPr/>
            <p:nvPr/>
          </p:nvSpPr>
          <p:spPr>
            <a:xfrm>
              <a:off x="6496430" y="1481455"/>
              <a:ext cx="852805" cy="748030"/>
            </a:xfrm>
            <a:custGeom>
              <a:avLst/>
              <a:gdLst/>
              <a:ahLst/>
              <a:cxnLst/>
              <a:rect l="l" t="t" r="r" b="b"/>
              <a:pathLst>
                <a:path w="852804" h="748030">
                  <a:moveTo>
                    <a:pt x="0" y="0"/>
                  </a:moveTo>
                  <a:lnTo>
                    <a:pt x="0" y="458724"/>
                  </a:lnTo>
                  <a:lnTo>
                    <a:pt x="50697" y="461523"/>
                  </a:lnTo>
                  <a:lnTo>
                    <a:pt x="100093" y="469756"/>
                  </a:lnTo>
                  <a:lnTo>
                    <a:pt x="147825" y="483177"/>
                  </a:lnTo>
                  <a:lnTo>
                    <a:pt x="193530" y="501541"/>
                  </a:lnTo>
                  <a:lnTo>
                    <a:pt x="236844" y="524599"/>
                  </a:lnTo>
                  <a:lnTo>
                    <a:pt x="277406" y="552108"/>
                  </a:lnTo>
                  <a:lnTo>
                    <a:pt x="314851" y="583819"/>
                  </a:lnTo>
                  <a:lnTo>
                    <a:pt x="348817" y="619488"/>
                  </a:lnTo>
                  <a:lnTo>
                    <a:pt x="378941" y="658868"/>
                  </a:lnTo>
                  <a:lnTo>
                    <a:pt x="404860" y="701712"/>
                  </a:lnTo>
                  <a:lnTo>
                    <a:pt x="426212" y="747776"/>
                  </a:lnTo>
                  <a:lnTo>
                    <a:pt x="852424" y="578104"/>
                  </a:lnTo>
                  <a:lnTo>
                    <a:pt x="833187" y="533256"/>
                  </a:lnTo>
                  <a:lnTo>
                    <a:pt x="811773" y="489825"/>
                  </a:lnTo>
                  <a:lnTo>
                    <a:pt x="788263" y="447864"/>
                  </a:lnTo>
                  <a:lnTo>
                    <a:pt x="762735" y="407426"/>
                  </a:lnTo>
                  <a:lnTo>
                    <a:pt x="735269" y="368566"/>
                  </a:lnTo>
                  <a:lnTo>
                    <a:pt x="705945" y="331337"/>
                  </a:lnTo>
                  <a:lnTo>
                    <a:pt x="674841" y="295793"/>
                  </a:lnTo>
                  <a:lnTo>
                    <a:pt x="642037" y="261987"/>
                  </a:lnTo>
                  <a:lnTo>
                    <a:pt x="607613" y="229973"/>
                  </a:lnTo>
                  <a:lnTo>
                    <a:pt x="571648" y="199805"/>
                  </a:lnTo>
                  <a:lnTo>
                    <a:pt x="534221" y="171536"/>
                  </a:lnTo>
                  <a:lnTo>
                    <a:pt x="495412" y="145220"/>
                  </a:lnTo>
                  <a:lnTo>
                    <a:pt x="455300" y="120911"/>
                  </a:lnTo>
                  <a:lnTo>
                    <a:pt x="413965" y="98662"/>
                  </a:lnTo>
                  <a:lnTo>
                    <a:pt x="371486" y="78528"/>
                  </a:lnTo>
                  <a:lnTo>
                    <a:pt x="327942" y="60561"/>
                  </a:lnTo>
                  <a:lnTo>
                    <a:pt x="283414" y="44816"/>
                  </a:lnTo>
                  <a:lnTo>
                    <a:pt x="237979" y="31346"/>
                  </a:lnTo>
                  <a:lnTo>
                    <a:pt x="191718" y="20204"/>
                  </a:lnTo>
                  <a:lnTo>
                    <a:pt x="144710" y="11445"/>
                  </a:lnTo>
                  <a:lnTo>
                    <a:pt x="97035" y="5122"/>
                  </a:lnTo>
                  <a:lnTo>
                    <a:pt x="48772" y="12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2B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 descr=""/>
            <p:cNvSpPr/>
            <p:nvPr/>
          </p:nvSpPr>
          <p:spPr>
            <a:xfrm>
              <a:off x="5578684" y="1481455"/>
              <a:ext cx="1835785" cy="1835785"/>
            </a:xfrm>
            <a:custGeom>
              <a:avLst/>
              <a:gdLst/>
              <a:ahLst/>
              <a:cxnLst/>
              <a:rect l="l" t="t" r="r" b="b"/>
              <a:pathLst>
                <a:path w="1835784" h="1835785">
                  <a:moveTo>
                    <a:pt x="917746" y="0"/>
                  </a:moveTo>
                  <a:lnTo>
                    <a:pt x="867984" y="1342"/>
                  </a:lnTo>
                  <a:lnTo>
                    <a:pt x="818477" y="5359"/>
                  </a:lnTo>
                  <a:lnTo>
                    <a:pt x="769326" y="12036"/>
                  </a:lnTo>
                  <a:lnTo>
                    <a:pt x="720630" y="21356"/>
                  </a:lnTo>
                  <a:lnTo>
                    <a:pt x="672489" y="33305"/>
                  </a:lnTo>
                  <a:lnTo>
                    <a:pt x="625004" y="47866"/>
                  </a:lnTo>
                  <a:lnTo>
                    <a:pt x="578275" y="65024"/>
                  </a:lnTo>
                  <a:lnTo>
                    <a:pt x="533473" y="84231"/>
                  </a:lnTo>
                  <a:lnTo>
                    <a:pt x="490211" y="105518"/>
                  </a:lnTo>
                  <a:lnTo>
                    <a:pt x="448526" y="128801"/>
                  </a:lnTo>
                  <a:lnTo>
                    <a:pt x="408452" y="153999"/>
                  </a:lnTo>
                  <a:lnTo>
                    <a:pt x="370025" y="181029"/>
                  </a:lnTo>
                  <a:lnTo>
                    <a:pt x="333280" y="209808"/>
                  </a:lnTo>
                  <a:lnTo>
                    <a:pt x="298253" y="240254"/>
                  </a:lnTo>
                  <a:lnTo>
                    <a:pt x="264979" y="272286"/>
                  </a:lnTo>
                  <a:lnTo>
                    <a:pt x="233494" y="305819"/>
                  </a:lnTo>
                  <a:lnTo>
                    <a:pt x="203834" y="340773"/>
                  </a:lnTo>
                  <a:lnTo>
                    <a:pt x="176033" y="377064"/>
                  </a:lnTo>
                  <a:lnTo>
                    <a:pt x="150127" y="414611"/>
                  </a:lnTo>
                  <a:lnTo>
                    <a:pt x="126152" y="453330"/>
                  </a:lnTo>
                  <a:lnTo>
                    <a:pt x="104143" y="493140"/>
                  </a:lnTo>
                  <a:lnTo>
                    <a:pt x="84136" y="533958"/>
                  </a:lnTo>
                  <a:lnTo>
                    <a:pt x="66166" y="575702"/>
                  </a:lnTo>
                  <a:lnTo>
                    <a:pt x="50269" y="618289"/>
                  </a:lnTo>
                  <a:lnTo>
                    <a:pt x="36479" y="661637"/>
                  </a:lnTo>
                  <a:lnTo>
                    <a:pt x="24834" y="705664"/>
                  </a:lnTo>
                  <a:lnTo>
                    <a:pt x="15367" y="750286"/>
                  </a:lnTo>
                  <a:lnTo>
                    <a:pt x="8114" y="795423"/>
                  </a:lnTo>
                  <a:lnTo>
                    <a:pt x="3112" y="840990"/>
                  </a:lnTo>
                  <a:lnTo>
                    <a:pt x="395" y="886907"/>
                  </a:lnTo>
                  <a:lnTo>
                    <a:pt x="0" y="933091"/>
                  </a:lnTo>
                  <a:lnTo>
                    <a:pt x="1960" y="979458"/>
                  </a:lnTo>
                  <a:lnTo>
                    <a:pt x="6312" y="1025928"/>
                  </a:lnTo>
                  <a:lnTo>
                    <a:pt x="13092" y="1072416"/>
                  </a:lnTo>
                  <a:lnTo>
                    <a:pt x="22335" y="1118842"/>
                  </a:lnTo>
                  <a:lnTo>
                    <a:pt x="34076" y="1165123"/>
                  </a:lnTo>
                  <a:lnTo>
                    <a:pt x="48351" y="1211176"/>
                  </a:lnTo>
                  <a:lnTo>
                    <a:pt x="65195" y="1256919"/>
                  </a:lnTo>
                  <a:lnTo>
                    <a:pt x="84402" y="1301720"/>
                  </a:lnTo>
                  <a:lnTo>
                    <a:pt x="105689" y="1344982"/>
                  </a:lnTo>
                  <a:lnTo>
                    <a:pt x="128972" y="1386667"/>
                  </a:lnTo>
                  <a:lnTo>
                    <a:pt x="154170" y="1426741"/>
                  </a:lnTo>
                  <a:lnTo>
                    <a:pt x="181200" y="1465168"/>
                  </a:lnTo>
                  <a:lnTo>
                    <a:pt x="209979" y="1501913"/>
                  </a:lnTo>
                  <a:lnTo>
                    <a:pt x="240426" y="1536940"/>
                  </a:lnTo>
                  <a:lnTo>
                    <a:pt x="272457" y="1570214"/>
                  </a:lnTo>
                  <a:lnTo>
                    <a:pt x="305990" y="1601699"/>
                  </a:lnTo>
                  <a:lnTo>
                    <a:pt x="340944" y="1631359"/>
                  </a:lnTo>
                  <a:lnTo>
                    <a:pt x="377236" y="1659160"/>
                  </a:lnTo>
                  <a:lnTo>
                    <a:pt x="414782" y="1685066"/>
                  </a:lnTo>
                  <a:lnTo>
                    <a:pt x="453502" y="1709041"/>
                  </a:lnTo>
                  <a:lnTo>
                    <a:pt x="493312" y="1731050"/>
                  </a:lnTo>
                  <a:lnTo>
                    <a:pt x="534130" y="1751057"/>
                  </a:lnTo>
                  <a:lnTo>
                    <a:pt x="575873" y="1769027"/>
                  </a:lnTo>
                  <a:lnTo>
                    <a:pt x="618460" y="1784924"/>
                  </a:lnTo>
                  <a:lnTo>
                    <a:pt x="661808" y="1798714"/>
                  </a:lnTo>
                  <a:lnTo>
                    <a:pt x="705835" y="1810360"/>
                  </a:lnTo>
                  <a:lnTo>
                    <a:pt x="750457" y="1819826"/>
                  </a:lnTo>
                  <a:lnTo>
                    <a:pt x="795594" y="1827079"/>
                  </a:lnTo>
                  <a:lnTo>
                    <a:pt x="841162" y="1832081"/>
                  </a:lnTo>
                  <a:lnTo>
                    <a:pt x="887078" y="1834798"/>
                  </a:lnTo>
                  <a:lnTo>
                    <a:pt x="933262" y="1835194"/>
                  </a:lnTo>
                  <a:lnTo>
                    <a:pt x="979629" y="1833233"/>
                  </a:lnTo>
                  <a:lnTo>
                    <a:pt x="1026099" y="1828881"/>
                  </a:lnTo>
                  <a:lnTo>
                    <a:pt x="1072588" y="1822101"/>
                  </a:lnTo>
                  <a:lnTo>
                    <a:pt x="1119014" y="1812858"/>
                  </a:lnTo>
                  <a:lnTo>
                    <a:pt x="1165294" y="1801117"/>
                  </a:lnTo>
                  <a:lnTo>
                    <a:pt x="1211347" y="1786843"/>
                  </a:lnTo>
                  <a:lnTo>
                    <a:pt x="1257090" y="1769999"/>
                  </a:lnTo>
                  <a:lnTo>
                    <a:pt x="1301892" y="1750791"/>
                  </a:lnTo>
                  <a:lnTo>
                    <a:pt x="1345153" y="1729506"/>
                  </a:lnTo>
                  <a:lnTo>
                    <a:pt x="1386838" y="1706224"/>
                  </a:lnTo>
                  <a:lnTo>
                    <a:pt x="1426912" y="1681029"/>
                  </a:lnTo>
                  <a:lnTo>
                    <a:pt x="1465340" y="1654002"/>
                  </a:lnTo>
                  <a:lnTo>
                    <a:pt x="1502084" y="1625226"/>
                  </a:lnTo>
                  <a:lnTo>
                    <a:pt x="1537111" y="1594783"/>
                  </a:lnTo>
                  <a:lnTo>
                    <a:pt x="1570385" y="1562755"/>
                  </a:lnTo>
                  <a:lnTo>
                    <a:pt x="1601870" y="1529226"/>
                  </a:lnTo>
                  <a:lnTo>
                    <a:pt x="1631531" y="1494276"/>
                  </a:lnTo>
                  <a:lnTo>
                    <a:pt x="1659332" y="1457989"/>
                  </a:lnTo>
                  <a:lnTo>
                    <a:pt x="1685237" y="1420446"/>
                  </a:lnTo>
                  <a:lnTo>
                    <a:pt x="1709212" y="1381731"/>
                  </a:lnTo>
                  <a:lnTo>
                    <a:pt x="1731221" y="1341924"/>
                  </a:lnTo>
                  <a:lnTo>
                    <a:pt x="1751228" y="1301110"/>
                  </a:lnTo>
                  <a:lnTo>
                    <a:pt x="1769198" y="1259369"/>
                  </a:lnTo>
                  <a:lnTo>
                    <a:pt x="1785096" y="1216785"/>
                  </a:lnTo>
                  <a:lnTo>
                    <a:pt x="1798885" y="1173439"/>
                  </a:lnTo>
                  <a:lnTo>
                    <a:pt x="1810531" y="1129414"/>
                  </a:lnTo>
                  <a:lnTo>
                    <a:pt x="1819998" y="1084792"/>
                  </a:lnTo>
                  <a:lnTo>
                    <a:pt x="1827250" y="1039656"/>
                  </a:lnTo>
                  <a:lnTo>
                    <a:pt x="1832252" y="994087"/>
                  </a:lnTo>
                  <a:lnTo>
                    <a:pt x="1834969" y="948169"/>
                  </a:lnTo>
                  <a:lnTo>
                    <a:pt x="1835365" y="901983"/>
                  </a:lnTo>
                  <a:lnTo>
                    <a:pt x="1833404" y="855612"/>
                  </a:lnTo>
                  <a:lnTo>
                    <a:pt x="1829052" y="809138"/>
                  </a:lnTo>
                  <a:lnTo>
                    <a:pt x="1822272" y="762643"/>
                  </a:lnTo>
                  <a:lnTo>
                    <a:pt x="1813029" y="716210"/>
                  </a:lnTo>
                  <a:lnTo>
                    <a:pt x="1801289" y="669921"/>
                  </a:lnTo>
                  <a:lnTo>
                    <a:pt x="1787014" y="623858"/>
                  </a:lnTo>
                  <a:lnTo>
                    <a:pt x="1770170" y="578104"/>
                  </a:lnTo>
                  <a:lnTo>
                    <a:pt x="1343958" y="747776"/>
                  </a:lnTo>
                  <a:lnTo>
                    <a:pt x="1358092" y="788951"/>
                  </a:lnTo>
                  <a:lnTo>
                    <a:pt x="1368262" y="831151"/>
                  </a:lnTo>
                  <a:lnTo>
                    <a:pt x="1374408" y="874113"/>
                  </a:lnTo>
                  <a:lnTo>
                    <a:pt x="1376470" y="917575"/>
                  </a:lnTo>
                  <a:lnTo>
                    <a:pt x="1374102" y="964479"/>
                  </a:lnTo>
                  <a:lnTo>
                    <a:pt x="1367151" y="1010029"/>
                  </a:lnTo>
                  <a:lnTo>
                    <a:pt x="1355848" y="1053992"/>
                  </a:lnTo>
                  <a:lnTo>
                    <a:pt x="1340424" y="1096138"/>
                  </a:lnTo>
                  <a:lnTo>
                    <a:pt x="1321108" y="1136238"/>
                  </a:lnTo>
                  <a:lnTo>
                    <a:pt x="1298132" y="1174060"/>
                  </a:lnTo>
                  <a:lnTo>
                    <a:pt x="1271725" y="1209373"/>
                  </a:lnTo>
                  <a:lnTo>
                    <a:pt x="1242120" y="1241948"/>
                  </a:lnTo>
                  <a:lnTo>
                    <a:pt x="1209545" y="1271554"/>
                  </a:lnTo>
                  <a:lnTo>
                    <a:pt x="1174231" y="1297961"/>
                  </a:lnTo>
                  <a:lnTo>
                    <a:pt x="1136409" y="1320937"/>
                  </a:lnTo>
                  <a:lnTo>
                    <a:pt x="1096310" y="1340252"/>
                  </a:lnTo>
                  <a:lnTo>
                    <a:pt x="1054163" y="1355677"/>
                  </a:lnTo>
                  <a:lnTo>
                    <a:pt x="1010200" y="1366980"/>
                  </a:lnTo>
                  <a:lnTo>
                    <a:pt x="964651" y="1373930"/>
                  </a:lnTo>
                  <a:lnTo>
                    <a:pt x="917746" y="1376299"/>
                  </a:lnTo>
                  <a:lnTo>
                    <a:pt x="870839" y="1373930"/>
                  </a:lnTo>
                  <a:lnTo>
                    <a:pt x="825286" y="1366980"/>
                  </a:lnTo>
                  <a:lnTo>
                    <a:pt x="781317" y="1355677"/>
                  </a:lnTo>
                  <a:lnTo>
                    <a:pt x="739162" y="1340252"/>
                  </a:lnTo>
                  <a:lnTo>
                    <a:pt x="699053" y="1320937"/>
                  </a:lnTo>
                  <a:lnTo>
                    <a:pt x="661220" y="1297961"/>
                  </a:lnTo>
                  <a:lnTo>
                    <a:pt x="625895" y="1271554"/>
                  </a:lnTo>
                  <a:lnTo>
                    <a:pt x="593308" y="1241948"/>
                  </a:lnTo>
                  <a:lnTo>
                    <a:pt x="563691" y="1209373"/>
                  </a:lnTo>
                  <a:lnTo>
                    <a:pt x="537273" y="1174060"/>
                  </a:lnTo>
                  <a:lnTo>
                    <a:pt x="514286" y="1136238"/>
                  </a:lnTo>
                  <a:lnTo>
                    <a:pt x="494961" y="1096138"/>
                  </a:lnTo>
                  <a:lnTo>
                    <a:pt x="479528" y="1053992"/>
                  </a:lnTo>
                  <a:lnTo>
                    <a:pt x="468219" y="1010029"/>
                  </a:lnTo>
                  <a:lnTo>
                    <a:pt x="461264" y="964479"/>
                  </a:lnTo>
                  <a:lnTo>
                    <a:pt x="458895" y="917575"/>
                  </a:lnTo>
                  <a:lnTo>
                    <a:pt x="461264" y="870647"/>
                  </a:lnTo>
                  <a:lnTo>
                    <a:pt x="468219" y="825078"/>
                  </a:lnTo>
                  <a:lnTo>
                    <a:pt x="479528" y="781098"/>
                  </a:lnTo>
                  <a:lnTo>
                    <a:pt x="494961" y="738937"/>
                  </a:lnTo>
                  <a:lnTo>
                    <a:pt x="514286" y="698825"/>
                  </a:lnTo>
                  <a:lnTo>
                    <a:pt x="537273" y="660993"/>
                  </a:lnTo>
                  <a:lnTo>
                    <a:pt x="563691" y="625671"/>
                  </a:lnTo>
                  <a:lnTo>
                    <a:pt x="593308" y="593090"/>
                  </a:lnTo>
                  <a:lnTo>
                    <a:pt x="625895" y="563478"/>
                  </a:lnTo>
                  <a:lnTo>
                    <a:pt x="661220" y="537068"/>
                  </a:lnTo>
                  <a:lnTo>
                    <a:pt x="699053" y="514089"/>
                  </a:lnTo>
                  <a:lnTo>
                    <a:pt x="739162" y="494772"/>
                  </a:lnTo>
                  <a:lnTo>
                    <a:pt x="781317" y="479346"/>
                  </a:lnTo>
                  <a:lnTo>
                    <a:pt x="825286" y="468043"/>
                  </a:lnTo>
                  <a:lnTo>
                    <a:pt x="870839" y="461092"/>
                  </a:lnTo>
                  <a:lnTo>
                    <a:pt x="917746" y="458724"/>
                  </a:lnTo>
                  <a:lnTo>
                    <a:pt x="917746" y="0"/>
                  </a:lnTo>
                  <a:close/>
                </a:path>
              </a:pathLst>
            </a:custGeom>
            <a:solidFill>
              <a:srgbClr val="009999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8" name="object 48" descr=""/>
          <p:cNvSpPr txBox="1"/>
          <p:nvPr/>
        </p:nvSpPr>
        <p:spPr>
          <a:xfrm>
            <a:off x="6667754" y="1729485"/>
            <a:ext cx="429895" cy="1854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50" spc="-10" b="1">
                <a:solidFill>
                  <a:srgbClr val="FFFFFF"/>
                </a:solidFill>
                <a:latin typeface="Calibri"/>
                <a:cs typeface="Calibri"/>
              </a:rPr>
              <a:t>18.97%</a:t>
            </a:r>
            <a:endParaRPr sz="1050">
              <a:latin typeface="Calibri"/>
              <a:cs typeface="Calibri"/>
            </a:endParaRPr>
          </a:p>
        </p:txBody>
      </p:sp>
      <p:pic>
        <p:nvPicPr>
          <p:cNvPr id="49" name="object 49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084570" y="2140457"/>
            <a:ext cx="839724" cy="533400"/>
          </a:xfrm>
          <a:prstGeom prst="rect">
            <a:avLst/>
          </a:prstGeom>
        </p:spPr>
      </p:pic>
      <p:pic>
        <p:nvPicPr>
          <p:cNvPr id="50" name="object 50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647944" y="934592"/>
            <a:ext cx="57150" cy="305181"/>
          </a:xfrm>
          <a:prstGeom prst="rect">
            <a:avLst/>
          </a:prstGeom>
        </p:spPr>
      </p:pic>
      <p:pic>
        <p:nvPicPr>
          <p:cNvPr id="51" name="object 51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956804" y="934592"/>
            <a:ext cx="57150" cy="305181"/>
          </a:xfrm>
          <a:prstGeom prst="rect">
            <a:avLst/>
          </a:prstGeom>
        </p:spPr>
      </p:pic>
      <p:pic>
        <p:nvPicPr>
          <p:cNvPr id="52" name="object 52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7966709" y="2687192"/>
            <a:ext cx="57150" cy="305181"/>
          </a:xfrm>
          <a:prstGeom prst="rect">
            <a:avLst/>
          </a:prstGeom>
        </p:spPr>
      </p:pic>
      <p:pic>
        <p:nvPicPr>
          <p:cNvPr id="53" name="object 53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7966709" y="4746878"/>
            <a:ext cx="57150" cy="305181"/>
          </a:xfrm>
          <a:prstGeom prst="rect">
            <a:avLst/>
          </a:prstGeom>
        </p:spPr>
      </p:pic>
      <p:sp>
        <p:nvSpPr>
          <p:cNvPr id="54" name="object 54" descr=""/>
          <p:cNvSpPr txBox="1"/>
          <p:nvPr/>
        </p:nvSpPr>
        <p:spPr>
          <a:xfrm>
            <a:off x="737362" y="3278377"/>
            <a:ext cx="3271520" cy="2387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400" b="1">
                <a:solidFill>
                  <a:srgbClr val="03234D"/>
                </a:solidFill>
                <a:latin typeface="Arial"/>
                <a:cs typeface="Arial"/>
              </a:rPr>
              <a:t>The</a:t>
            </a:r>
            <a:r>
              <a:rPr dirty="0" sz="1400" spc="-30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400" spc="-10" b="1">
                <a:solidFill>
                  <a:srgbClr val="03234D"/>
                </a:solidFill>
                <a:latin typeface="Arial"/>
                <a:cs typeface="Arial"/>
              </a:rPr>
              <a:t>Vestas</a:t>
            </a:r>
            <a:r>
              <a:rPr dirty="0" sz="1400" spc="-35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3234D"/>
                </a:solidFill>
                <a:latin typeface="Arial"/>
                <a:cs typeface="Arial"/>
              </a:rPr>
              <a:t>footprint</a:t>
            </a:r>
            <a:r>
              <a:rPr dirty="0" sz="1400" spc="-40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3234D"/>
                </a:solidFill>
                <a:latin typeface="Arial"/>
                <a:cs typeface="Arial"/>
              </a:rPr>
              <a:t>in</a:t>
            </a:r>
            <a:r>
              <a:rPr dirty="0" sz="1400" spc="-35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3234D"/>
                </a:solidFill>
                <a:latin typeface="Arial"/>
                <a:cs typeface="Arial"/>
              </a:rPr>
              <a:t>gigawatts</a:t>
            </a:r>
            <a:r>
              <a:rPr dirty="0" sz="1400" spc="-40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400" spc="-20" b="1">
                <a:solidFill>
                  <a:srgbClr val="03234D"/>
                </a:solidFill>
                <a:latin typeface="Arial"/>
                <a:cs typeface="Arial"/>
              </a:rPr>
              <a:t>(GW)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55" name="object 55" descr=""/>
          <p:cNvGrpSpPr/>
          <p:nvPr/>
        </p:nvGrpSpPr>
        <p:grpSpPr>
          <a:xfrm>
            <a:off x="643127" y="3232785"/>
            <a:ext cx="5845175" cy="3117215"/>
            <a:chOff x="643127" y="3232785"/>
            <a:chExt cx="5845175" cy="3117215"/>
          </a:xfrm>
        </p:grpSpPr>
        <p:pic>
          <p:nvPicPr>
            <p:cNvPr id="56" name="object 56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43127" y="3232785"/>
              <a:ext cx="57150" cy="305180"/>
            </a:xfrm>
            <a:prstGeom prst="rect">
              <a:avLst/>
            </a:prstGeom>
          </p:spPr>
        </p:pic>
        <p:pic>
          <p:nvPicPr>
            <p:cNvPr id="57" name="object 57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28667" y="3524365"/>
              <a:ext cx="5759028" cy="2825506"/>
            </a:xfrm>
            <a:prstGeom prst="rect">
              <a:avLst/>
            </a:prstGeom>
          </p:spPr>
        </p:pic>
        <p:sp>
          <p:nvSpPr>
            <p:cNvPr id="58" name="object 58" descr=""/>
            <p:cNvSpPr/>
            <p:nvPr/>
          </p:nvSpPr>
          <p:spPr>
            <a:xfrm>
              <a:off x="6093739" y="4879352"/>
              <a:ext cx="358775" cy="1229360"/>
            </a:xfrm>
            <a:custGeom>
              <a:avLst/>
              <a:gdLst/>
              <a:ahLst/>
              <a:cxnLst/>
              <a:rect l="l" t="t" r="r" b="b"/>
              <a:pathLst>
                <a:path w="358775" h="1229360">
                  <a:moveTo>
                    <a:pt x="4572" y="474345"/>
                  </a:moveTo>
                  <a:lnTo>
                    <a:pt x="3987" y="473265"/>
                  </a:lnTo>
                  <a:lnTo>
                    <a:pt x="2247" y="473849"/>
                  </a:lnTo>
                  <a:lnTo>
                    <a:pt x="876" y="474345"/>
                  </a:lnTo>
                  <a:lnTo>
                    <a:pt x="0" y="475297"/>
                  </a:lnTo>
                  <a:lnTo>
                    <a:pt x="1079" y="475881"/>
                  </a:lnTo>
                  <a:lnTo>
                    <a:pt x="2120" y="476465"/>
                  </a:lnTo>
                  <a:lnTo>
                    <a:pt x="3606" y="477659"/>
                  </a:lnTo>
                  <a:lnTo>
                    <a:pt x="4064" y="476008"/>
                  </a:lnTo>
                  <a:lnTo>
                    <a:pt x="4572" y="474345"/>
                  </a:lnTo>
                  <a:close/>
                </a:path>
                <a:path w="358775" h="1229360">
                  <a:moveTo>
                    <a:pt x="209092" y="615530"/>
                  </a:moveTo>
                  <a:lnTo>
                    <a:pt x="208216" y="616686"/>
                  </a:lnTo>
                  <a:lnTo>
                    <a:pt x="207924" y="617562"/>
                  </a:lnTo>
                  <a:lnTo>
                    <a:pt x="207137" y="619213"/>
                  </a:lnTo>
                  <a:lnTo>
                    <a:pt x="208089" y="618807"/>
                  </a:lnTo>
                  <a:lnTo>
                    <a:pt x="209092" y="618426"/>
                  </a:lnTo>
                  <a:lnTo>
                    <a:pt x="209092" y="615530"/>
                  </a:lnTo>
                  <a:close/>
                </a:path>
                <a:path w="358775" h="1229360">
                  <a:moveTo>
                    <a:pt x="235966" y="970178"/>
                  </a:moveTo>
                  <a:lnTo>
                    <a:pt x="234975" y="969606"/>
                  </a:lnTo>
                  <a:lnTo>
                    <a:pt x="233807" y="970343"/>
                  </a:lnTo>
                  <a:lnTo>
                    <a:pt x="233146" y="970851"/>
                  </a:lnTo>
                  <a:lnTo>
                    <a:pt x="232562" y="972299"/>
                  </a:lnTo>
                  <a:lnTo>
                    <a:pt x="233222" y="972426"/>
                  </a:lnTo>
                  <a:lnTo>
                    <a:pt x="233934" y="972502"/>
                  </a:lnTo>
                  <a:lnTo>
                    <a:pt x="235546" y="972718"/>
                  </a:lnTo>
                  <a:lnTo>
                    <a:pt x="235966" y="970178"/>
                  </a:lnTo>
                  <a:close/>
                </a:path>
                <a:path w="358775" h="1229360">
                  <a:moveTo>
                    <a:pt x="240233" y="965327"/>
                  </a:moveTo>
                  <a:lnTo>
                    <a:pt x="239077" y="964133"/>
                  </a:lnTo>
                  <a:lnTo>
                    <a:pt x="237502" y="964996"/>
                  </a:lnTo>
                  <a:lnTo>
                    <a:pt x="236258" y="965200"/>
                  </a:lnTo>
                  <a:lnTo>
                    <a:pt x="236258" y="966203"/>
                  </a:lnTo>
                  <a:lnTo>
                    <a:pt x="236753" y="966368"/>
                  </a:lnTo>
                  <a:lnTo>
                    <a:pt x="237210" y="966571"/>
                  </a:lnTo>
                  <a:lnTo>
                    <a:pt x="238658" y="967066"/>
                  </a:lnTo>
                  <a:lnTo>
                    <a:pt x="240233" y="965327"/>
                  </a:lnTo>
                  <a:close/>
                </a:path>
                <a:path w="358775" h="1229360">
                  <a:moveTo>
                    <a:pt x="244919" y="698106"/>
                  </a:moveTo>
                  <a:lnTo>
                    <a:pt x="244551" y="697445"/>
                  </a:lnTo>
                  <a:lnTo>
                    <a:pt x="244132" y="696734"/>
                  </a:lnTo>
                  <a:lnTo>
                    <a:pt x="243763" y="696074"/>
                  </a:lnTo>
                  <a:lnTo>
                    <a:pt x="242392" y="695706"/>
                  </a:lnTo>
                  <a:lnTo>
                    <a:pt x="240855" y="696366"/>
                  </a:lnTo>
                  <a:lnTo>
                    <a:pt x="240360" y="696950"/>
                  </a:lnTo>
                  <a:lnTo>
                    <a:pt x="240068" y="696734"/>
                  </a:lnTo>
                  <a:lnTo>
                    <a:pt x="241439" y="698525"/>
                  </a:lnTo>
                  <a:lnTo>
                    <a:pt x="242189" y="700049"/>
                  </a:lnTo>
                  <a:lnTo>
                    <a:pt x="243560" y="699096"/>
                  </a:lnTo>
                  <a:lnTo>
                    <a:pt x="244919" y="698106"/>
                  </a:lnTo>
                  <a:close/>
                </a:path>
                <a:path w="358775" h="1229360">
                  <a:moveTo>
                    <a:pt x="256540" y="1028"/>
                  </a:moveTo>
                  <a:lnTo>
                    <a:pt x="254177" y="0"/>
                  </a:lnTo>
                  <a:lnTo>
                    <a:pt x="253555" y="1574"/>
                  </a:lnTo>
                  <a:lnTo>
                    <a:pt x="253136" y="2197"/>
                  </a:lnTo>
                  <a:lnTo>
                    <a:pt x="252514" y="3352"/>
                  </a:lnTo>
                  <a:lnTo>
                    <a:pt x="253555" y="3479"/>
                  </a:lnTo>
                  <a:lnTo>
                    <a:pt x="254584" y="3644"/>
                  </a:lnTo>
                  <a:lnTo>
                    <a:pt x="255993" y="3606"/>
                  </a:lnTo>
                  <a:lnTo>
                    <a:pt x="256247" y="2324"/>
                  </a:lnTo>
                  <a:lnTo>
                    <a:pt x="256540" y="1028"/>
                  </a:lnTo>
                  <a:close/>
                </a:path>
                <a:path w="358775" h="1229360">
                  <a:moveTo>
                    <a:pt x="270268" y="1220876"/>
                  </a:moveTo>
                  <a:lnTo>
                    <a:pt x="269811" y="1220101"/>
                  </a:lnTo>
                  <a:lnTo>
                    <a:pt x="268986" y="1219123"/>
                  </a:lnTo>
                  <a:lnTo>
                    <a:pt x="268401" y="1218666"/>
                  </a:lnTo>
                  <a:lnTo>
                    <a:pt x="267360" y="1219962"/>
                  </a:lnTo>
                  <a:lnTo>
                    <a:pt x="266827" y="1220584"/>
                  </a:lnTo>
                  <a:lnTo>
                    <a:pt x="266039" y="1221028"/>
                  </a:lnTo>
                  <a:lnTo>
                    <a:pt x="266700" y="1223695"/>
                  </a:lnTo>
                  <a:lnTo>
                    <a:pt x="265823" y="1224597"/>
                  </a:lnTo>
                  <a:lnTo>
                    <a:pt x="268020" y="1224280"/>
                  </a:lnTo>
                  <a:lnTo>
                    <a:pt x="268478" y="1223848"/>
                  </a:lnTo>
                  <a:lnTo>
                    <a:pt x="269024" y="1223175"/>
                  </a:lnTo>
                  <a:lnTo>
                    <a:pt x="269519" y="1222489"/>
                  </a:lnTo>
                  <a:lnTo>
                    <a:pt x="270268" y="1223010"/>
                  </a:lnTo>
                  <a:lnTo>
                    <a:pt x="270268" y="1220876"/>
                  </a:lnTo>
                  <a:close/>
                </a:path>
                <a:path w="358775" h="1229360">
                  <a:moveTo>
                    <a:pt x="270802" y="463651"/>
                  </a:moveTo>
                  <a:lnTo>
                    <a:pt x="270764" y="462737"/>
                  </a:lnTo>
                  <a:lnTo>
                    <a:pt x="270675" y="461822"/>
                  </a:lnTo>
                  <a:lnTo>
                    <a:pt x="268693" y="462483"/>
                  </a:lnTo>
                  <a:lnTo>
                    <a:pt x="267233" y="462813"/>
                  </a:lnTo>
                  <a:lnTo>
                    <a:pt x="266039" y="463105"/>
                  </a:lnTo>
                  <a:lnTo>
                    <a:pt x="265950" y="463854"/>
                  </a:lnTo>
                  <a:lnTo>
                    <a:pt x="266446" y="464223"/>
                  </a:lnTo>
                  <a:lnTo>
                    <a:pt x="266992" y="464604"/>
                  </a:lnTo>
                  <a:lnTo>
                    <a:pt x="267068" y="465391"/>
                  </a:lnTo>
                  <a:lnTo>
                    <a:pt x="268274" y="464680"/>
                  </a:lnTo>
                  <a:lnTo>
                    <a:pt x="269519" y="463981"/>
                  </a:lnTo>
                  <a:lnTo>
                    <a:pt x="270802" y="463651"/>
                  </a:lnTo>
                  <a:close/>
                </a:path>
                <a:path w="358775" h="1229360">
                  <a:moveTo>
                    <a:pt x="271716" y="1216761"/>
                  </a:moveTo>
                  <a:lnTo>
                    <a:pt x="271640" y="1216037"/>
                  </a:lnTo>
                  <a:lnTo>
                    <a:pt x="270598" y="1215847"/>
                  </a:lnTo>
                  <a:lnTo>
                    <a:pt x="269265" y="1215847"/>
                  </a:lnTo>
                  <a:lnTo>
                    <a:pt x="267944" y="1215847"/>
                  </a:lnTo>
                  <a:lnTo>
                    <a:pt x="267157" y="1215923"/>
                  </a:lnTo>
                  <a:lnTo>
                    <a:pt x="266369" y="1216139"/>
                  </a:lnTo>
                  <a:lnTo>
                    <a:pt x="264668" y="1216304"/>
                  </a:lnTo>
                  <a:lnTo>
                    <a:pt x="264299" y="1215758"/>
                  </a:lnTo>
                  <a:lnTo>
                    <a:pt x="262712" y="1216850"/>
                  </a:lnTo>
                  <a:lnTo>
                    <a:pt x="261848" y="1217117"/>
                  </a:lnTo>
                  <a:lnTo>
                    <a:pt x="263093" y="1218539"/>
                  </a:lnTo>
                  <a:lnTo>
                    <a:pt x="264464" y="1218692"/>
                  </a:lnTo>
                  <a:lnTo>
                    <a:pt x="265709" y="1218374"/>
                  </a:lnTo>
                  <a:lnTo>
                    <a:pt x="266992" y="1218514"/>
                  </a:lnTo>
                  <a:lnTo>
                    <a:pt x="267741" y="1217663"/>
                  </a:lnTo>
                  <a:lnTo>
                    <a:pt x="267690" y="1217218"/>
                  </a:lnTo>
                  <a:lnTo>
                    <a:pt x="268528" y="1216621"/>
                  </a:lnTo>
                  <a:lnTo>
                    <a:pt x="271094" y="1216558"/>
                  </a:lnTo>
                  <a:lnTo>
                    <a:pt x="271716" y="1216761"/>
                  </a:lnTo>
                  <a:close/>
                </a:path>
                <a:path w="358775" h="1229360">
                  <a:moveTo>
                    <a:pt x="274243" y="1226413"/>
                  </a:moveTo>
                  <a:lnTo>
                    <a:pt x="274078" y="1225664"/>
                  </a:lnTo>
                  <a:lnTo>
                    <a:pt x="273951" y="1224915"/>
                  </a:lnTo>
                  <a:lnTo>
                    <a:pt x="272834" y="1224432"/>
                  </a:lnTo>
                  <a:lnTo>
                    <a:pt x="272796" y="1225245"/>
                  </a:lnTo>
                  <a:lnTo>
                    <a:pt x="272542" y="1225867"/>
                  </a:lnTo>
                  <a:lnTo>
                    <a:pt x="272923" y="1225829"/>
                  </a:lnTo>
                  <a:lnTo>
                    <a:pt x="272173" y="1227074"/>
                  </a:lnTo>
                  <a:lnTo>
                    <a:pt x="271551" y="1227328"/>
                  </a:lnTo>
                  <a:lnTo>
                    <a:pt x="271970" y="1228750"/>
                  </a:lnTo>
                  <a:lnTo>
                    <a:pt x="272630" y="1229144"/>
                  </a:lnTo>
                  <a:lnTo>
                    <a:pt x="272757" y="1228483"/>
                  </a:lnTo>
                  <a:lnTo>
                    <a:pt x="272923" y="1227848"/>
                  </a:lnTo>
                  <a:lnTo>
                    <a:pt x="272630" y="1227899"/>
                  </a:lnTo>
                  <a:lnTo>
                    <a:pt x="273786" y="1226553"/>
                  </a:lnTo>
                  <a:lnTo>
                    <a:pt x="274243" y="1226413"/>
                  </a:lnTo>
                  <a:close/>
                </a:path>
                <a:path w="358775" h="1229360">
                  <a:moveTo>
                    <a:pt x="310045" y="524662"/>
                  </a:moveTo>
                  <a:lnTo>
                    <a:pt x="309918" y="523494"/>
                  </a:lnTo>
                  <a:lnTo>
                    <a:pt x="309791" y="522338"/>
                  </a:lnTo>
                  <a:lnTo>
                    <a:pt x="307060" y="521792"/>
                  </a:lnTo>
                  <a:lnTo>
                    <a:pt x="306019" y="523621"/>
                  </a:lnTo>
                  <a:lnTo>
                    <a:pt x="305104" y="524662"/>
                  </a:lnTo>
                  <a:lnTo>
                    <a:pt x="303822" y="525945"/>
                  </a:lnTo>
                  <a:lnTo>
                    <a:pt x="308508" y="525449"/>
                  </a:lnTo>
                  <a:lnTo>
                    <a:pt x="310045" y="524662"/>
                  </a:lnTo>
                  <a:close/>
                </a:path>
                <a:path w="358775" h="1229360">
                  <a:moveTo>
                    <a:pt x="347827" y="512127"/>
                  </a:moveTo>
                  <a:lnTo>
                    <a:pt x="345884" y="509803"/>
                  </a:lnTo>
                  <a:lnTo>
                    <a:pt x="344843" y="510971"/>
                  </a:lnTo>
                  <a:lnTo>
                    <a:pt x="344093" y="512546"/>
                  </a:lnTo>
                  <a:lnTo>
                    <a:pt x="343928" y="514083"/>
                  </a:lnTo>
                  <a:lnTo>
                    <a:pt x="345135" y="514210"/>
                  </a:lnTo>
                  <a:lnTo>
                    <a:pt x="346290" y="514375"/>
                  </a:lnTo>
                  <a:lnTo>
                    <a:pt x="347827" y="514210"/>
                  </a:lnTo>
                  <a:lnTo>
                    <a:pt x="347827" y="513168"/>
                  </a:lnTo>
                  <a:lnTo>
                    <a:pt x="347827" y="512127"/>
                  </a:lnTo>
                  <a:close/>
                </a:path>
                <a:path w="358775" h="1229360">
                  <a:moveTo>
                    <a:pt x="358609" y="522249"/>
                  </a:moveTo>
                  <a:lnTo>
                    <a:pt x="356666" y="519010"/>
                  </a:lnTo>
                  <a:lnTo>
                    <a:pt x="355206" y="523036"/>
                  </a:lnTo>
                  <a:lnTo>
                    <a:pt x="354469" y="524078"/>
                  </a:lnTo>
                  <a:lnTo>
                    <a:pt x="355498" y="525233"/>
                  </a:lnTo>
                  <a:lnTo>
                    <a:pt x="357035" y="525233"/>
                  </a:lnTo>
                  <a:lnTo>
                    <a:pt x="358609" y="526148"/>
                  </a:lnTo>
                  <a:lnTo>
                    <a:pt x="358609" y="524205"/>
                  </a:lnTo>
                  <a:lnTo>
                    <a:pt x="358609" y="522249"/>
                  </a:lnTo>
                  <a:close/>
                </a:path>
              </a:pathLst>
            </a:custGeom>
            <a:solidFill>
              <a:srgbClr val="BCBCBC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59" name="object 59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643127" y="949071"/>
            <a:ext cx="57150" cy="305180"/>
          </a:xfrm>
          <a:prstGeom prst="rect">
            <a:avLst/>
          </a:prstGeom>
        </p:spPr>
      </p:pic>
      <p:sp>
        <p:nvSpPr>
          <p:cNvPr id="60" name="object 60" descr=""/>
          <p:cNvSpPr txBox="1"/>
          <p:nvPr/>
        </p:nvSpPr>
        <p:spPr>
          <a:xfrm>
            <a:off x="6393179" y="4500117"/>
            <a:ext cx="366395" cy="1854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50" spc="-10">
                <a:solidFill>
                  <a:srgbClr val="03234D"/>
                </a:solidFill>
                <a:latin typeface="Arial MT"/>
                <a:cs typeface="Arial MT"/>
              </a:rPr>
              <a:t>1-</a:t>
            </a:r>
            <a:r>
              <a:rPr dirty="0" sz="1050" spc="-25">
                <a:solidFill>
                  <a:srgbClr val="03234D"/>
                </a:solidFill>
                <a:latin typeface="Arial MT"/>
                <a:cs typeface="Arial MT"/>
              </a:rPr>
              <a:t>999</a:t>
            </a:r>
            <a:endParaRPr sz="1050">
              <a:latin typeface="Arial MT"/>
              <a:cs typeface="Arial MT"/>
            </a:endParaRPr>
          </a:p>
        </p:txBody>
      </p:sp>
      <p:sp>
        <p:nvSpPr>
          <p:cNvPr id="61" name="object 61" descr=""/>
          <p:cNvSpPr txBox="1"/>
          <p:nvPr/>
        </p:nvSpPr>
        <p:spPr>
          <a:xfrm>
            <a:off x="6393179" y="4847082"/>
            <a:ext cx="663575" cy="1860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50" spc="-10">
                <a:solidFill>
                  <a:srgbClr val="03234D"/>
                </a:solidFill>
                <a:latin typeface="Arial MT"/>
                <a:cs typeface="Arial MT"/>
              </a:rPr>
              <a:t>1000-</a:t>
            </a:r>
            <a:r>
              <a:rPr dirty="0" sz="1050" spc="-20">
                <a:solidFill>
                  <a:srgbClr val="03234D"/>
                </a:solidFill>
                <a:latin typeface="Arial MT"/>
                <a:cs typeface="Arial MT"/>
              </a:rPr>
              <a:t>4999</a:t>
            </a:r>
            <a:endParaRPr sz="1050">
              <a:latin typeface="Arial MT"/>
              <a:cs typeface="Arial MT"/>
            </a:endParaRPr>
          </a:p>
        </p:txBody>
      </p:sp>
      <p:sp>
        <p:nvSpPr>
          <p:cNvPr id="62" name="object 62" descr=""/>
          <p:cNvSpPr txBox="1"/>
          <p:nvPr/>
        </p:nvSpPr>
        <p:spPr>
          <a:xfrm>
            <a:off x="6393179" y="5194808"/>
            <a:ext cx="400050" cy="1854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50" spc="-10">
                <a:solidFill>
                  <a:srgbClr val="03234D"/>
                </a:solidFill>
                <a:latin typeface="Arial MT"/>
                <a:cs typeface="Arial MT"/>
              </a:rPr>
              <a:t>5000+</a:t>
            </a:r>
            <a:endParaRPr sz="1050">
              <a:latin typeface="Arial MT"/>
              <a:cs typeface="Arial MT"/>
            </a:endParaRPr>
          </a:p>
        </p:txBody>
      </p:sp>
      <p:grpSp>
        <p:nvGrpSpPr>
          <p:cNvPr id="63" name="object 63" descr=""/>
          <p:cNvGrpSpPr/>
          <p:nvPr/>
        </p:nvGrpSpPr>
        <p:grpSpPr>
          <a:xfrm>
            <a:off x="8942069" y="4076700"/>
            <a:ext cx="2004060" cy="480059"/>
            <a:chOff x="8942069" y="4076700"/>
            <a:chExt cx="2004060" cy="480059"/>
          </a:xfrm>
        </p:grpSpPr>
        <p:sp>
          <p:nvSpPr>
            <p:cNvPr id="64" name="object 64" descr=""/>
            <p:cNvSpPr/>
            <p:nvPr/>
          </p:nvSpPr>
          <p:spPr>
            <a:xfrm>
              <a:off x="8942069" y="4327397"/>
              <a:ext cx="2004060" cy="229870"/>
            </a:xfrm>
            <a:custGeom>
              <a:avLst/>
              <a:gdLst/>
              <a:ahLst/>
              <a:cxnLst/>
              <a:rect l="l" t="t" r="r" b="b"/>
              <a:pathLst>
                <a:path w="2004059" h="229870">
                  <a:moveTo>
                    <a:pt x="2004060" y="0"/>
                  </a:moveTo>
                  <a:lnTo>
                    <a:pt x="0" y="0"/>
                  </a:lnTo>
                  <a:lnTo>
                    <a:pt x="0" y="229362"/>
                  </a:lnTo>
                  <a:lnTo>
                    <a:pt x="2004060" y="229362"/>
                  </a:lnTo>
                  <a:lnTo>
                    <a:pt x="2004060" y="0"/>
                  </a:lnTo>
                  <a:close/>
                </a:path>
              </a:pathLst>
            </a:custGeom>
            <a:solidFill>
              <a:srgbClr val="00999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" name="object 65" descr=""/>
            <p:cNvSpPr/>
            <p:nvPr/>
          </p:nvSpPr>
          <p:spPr>
            <a:xfrm>
              <a:off x="8942069" y="4076700"/>
              <a:ext cx="1587500" cy="230504"/>
            </a:xfrm>
            <a:custGeom>
              <a:avLst/>
              <a:gdLst/>
              <a:ahLst/>
              <a:cxnLst/>
              <a:rect l="l" t="t" r="r" b="b"/>
              <a:pathLst>
                <a:path w="1587500" h="230504">
                  <a:moveTo>
                    <a:pt x="1587246" y="0"/>
                  </a:moveTo>
                  <a:lnTo>
                    <a:pt x="0" y="0"/>
                  </a:lnTo>
                  <a:lnTo>
                    <a:pt x="0" y="230124"/>
                  </a:lnTo>
                  <a:lnTo>
                    <a:pt x="1587246" y="230124"/>
                  </a:lnTo>
                  <a:lnTo>
                    <a:pt x="1587246" y="0"/>
                  </a:lnTo>
                  <a:close/>
                </a:path>
              </a:pathLst>
            </a:custGeom>
            <a:solidFill>
              <a:srgbClr val="00C2B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6" name="object 66" descr=""/>
          <p:cNvSpPr/>
          <p:nvPr/>
        </p:nvSpPr>
        <p:spPr>
          <a:xfrm>
            <a:off x="8942070" y="3075431"/>
            <a:ext cx="1139190" cy="981075"/>
          </a:xfrm>
          <a:custGeom>
            <a:avLst/>
            <a:gdLst/>
            <a:ahLst/>
            <a:cxnLst/>
            <a:rect l="l" t="t" r="r" b="b"/>
            <a:pathLst>
              <a:path w="1139190" h="981075">
                <a:moveTo>
                  <a:pt x="1016508" y="0"/>
                </a:moveTo>
                <a:lnTo>
                  <a:pt x="0" y="0"/>
                </a:lnTo>
                <a:lnTo>
                  <a:pt x="0" y="230124"/>
                </a:lnTo>
                <a:lnTo>
                  <a:pt x="1016508" y="230124"/>
                </a:lnTo>
                <a:lnTo>
                  <a:pt x="1016508" y="0"/>
                </a:lnTo>
                <a:close/>
              </a:path>
              <a:path w="1139190" h="981075">
                <a:moveTo>
                  <a:pt x="1094232" y="250698"/>
                </a:moveTo>
                <a:lnTo>
                  <a:pt x="0" y="250698"/>
                </a:lnTo>
                <a:lnTo>
                  <a:pt x="0" y="480060"/>
                </a:lnTo>
                <a:lnTo>
                  <a:pt x="1094232" y="480060"/>
                </a:lnTo>
                <a:lnTo>
                  <a:pt x="1094232" y="250698"/>
                </a:lnTo>
                <a:close/>
              </a:path>
              <a:path w="1139190" h="981075">
                <a:moveTo>
                  <a:pt x="1115568" y="500634"/>
                </a:moveTo>
                <a:lnTo>
                  <a:pt x="0" y="500634"/>
                </a:lnTo>
                <a:lnTo>
                  <a:pt x="0" y="730758"/>
                </a:lnTo>
                <a:lnTo>
                  <a:pt x="1115568" y="730758"/>
                </a:lnTo>
                <a:lnTo>
                  <a:pt x="1115568" y="500634"/>
                </a:lnTo>
                <a:close/>
              </a:path>
              <a:path w="1139190" h="981075">
                <a:moveTo>
                  <a:pt x="1139190" y="751332"/>
                </a:moveTo>
                <a:lnTo>
                  <a:pt x="0" y="751332"/>
                </a:lnTo>
                <a:lnTo>
                  <a:pt x="0" y="980694"/>
                </a:lnTo>
                <a:lnTo>
                  <a:pt x="1139190" y="980694"/>
                </a:lnTo>
                <a:lnTo>
                  <a:pt x="1139190" y="751332"/>
                </a:lnTo>
                <a:close/>
              </a:path>
            </a:pathLst>
          </a:custGeom>
          <a:solidFill>
            <a:srgbClr val="00C2B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7" name="object 67" descr=""/>
          <p:cNvSpPr txBox="1"/>
          <p:nvPr/>
        </p:nvSpPr>
        <p:spPr>
          <a:xfrm>
            <a:off x="10594085" y="4106926"/>
            <a:ext cx="727710" cy="41338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 b="1">
                <a:solidFill>
                  <a:srgbClr val="010027"/>
                </a:solidFill>
                <a:latin typeface="Arial"/>
                <a:cs typeface="Arial"/>
              </a:rPr>
              <a:t>12.04</a:t>
            </a:r>
            <a:endParaRPr sz="900">
              <a:latin typeface="Arial"/>
              <a:cs typeface="Arial"/>
            </a:endParaRPr>
          </a:p>
          <a:p>
            <a:pPr marL="429259">
              <a:lnSpc>
                <a:spcPct val="100000"/>
              </a:lnSpc>
              <a:spcBef>
                <a:spcPts val="890"/>
              </a:spcBef>
            </a:pPr>
            <a:r>
              <a:rPr dirty="0" sz="900" spc="-10" b="1">
                <a:solidFill>
                  <a:srgbClr val="010027"/>
                </a:solidFill>
                <a:latin typeface="Arial"/>
                <a:cs typeface="Arial"/>
              </a:rPr>
              <a:t>15.20</a:t>
            </a:r>
            <a:endParaRPr sz="900">
              <a:latin typeface="Arial"/>
              <a:cs typeface="Arial"/>
            </a:endParaRPr>
          </a:p>
        </p:txBody>
      </p:sp>
      <p:graphicFrame>
        <p:nvGraphicFramePr>
          <p:cNvPr id="68" name="object 68" descr=""/>
          <p:cNvGraphicFramePr>
            <a:graphicFrameLocks noGrp="1"/>
          </p:cNvGraphicFramePr>
          <p:nvPr/>
        </p:nvGraphicFramePr>
        <p:xfrm>
          <a:off x="8942069" y="3065145"/>
          <a:ext cx="1663700" cy="9893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16635"/>
                <a:gridCol w="122555"/>
                <a:gridCol w="447675"/>
              </a:tblGrid>
              <a:tr h="24002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00C2B0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76835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dirty="0" sz="900" spc="-20" b="1">
                          <a:solidFill>
                            <a:srgbClr val="010027"/>
                          </a:solidFill>
                          <a:latin typeface="Arial"/>
                          <a:cs typeface="Arial"/>
                        </a:rPr>
                        <a:t>7.71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B="0" marT="42545">
                    <a:lnB w="28575">
                      <a:solidFill>
                        <a:srgbClr val="FFFFFF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249554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28575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00C2B0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414"/>
                        </a:spcBef>
                      </a:pPr>
                      <a:r>
                        <a:rPr dirty="0" sz="900" spc="-20" b="1">
                          <a:solidFill>
                            <a:srgbClr val="010027"/>
                          </a:solidFill>
                          <a:latin typeface="Arial"/>
                          <a:cs typeface="Arial"/>
                        </a:rPr>
                        <a:t>8.30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B="0" marT="52704">
                    <a:lnT w="28575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</a:tcPr>
                </a:tc>
              </a:tr>
              <a:tr h="250190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28575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00C2B0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52705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dirty="0" sz="900" spc="-20" b="1">
                          <a:solidFill>
                            <a:srgbClr val="010027"/>
                          </a:solidFill>
                          <a:latin typeface="Arial"/>
                          <a:cs typeface="Arial"/>
                        </a:rPr>
                        <a:t>8.46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B="0" marT="53340">
                    <a:lnT w="28575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</a:tcPr>
                </a:tc>
              </a:tr>
              <a:tr h="249554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28575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00C2B0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76200">
                        <a:lnSpc>
                          <a:spcPct val="100000"/>
                        </a:lnSpc>
                        <a:spcBef>
                          <a:spcPts val="415"/>
                        </a:spcBef>
                      </a:pPr>
                      <a:r>
                        <a:rPr dirty="0" sz="900" spc="-20" b="1">
                          <a:solidFill>
                            <a:srgbClr val="010027"/>
                          </a:solidFill>
                          <a:latin typeface="Arial"/>
                          <a:cs typeface="Arial"/>
                        </a:rPr>
                        <a:t>8.64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B="0" marT="52705">
                    <a:lnT w="28575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69" name="object 69" descr=""/>
          <p:cNvSpPr txBox="1"/>
          <p:nvPr/>
        </p:nvSpPr>
        <p:spPr>
          <a:xfrm>
            <a:off x="11424157" y="4613402"/>
            <a:ext cx="31178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>
                <a:solidFill>
                  <a:srgbClr val="010027"/>
                </a:solidFill>
                <a:latin typeface="Arial MT"/>
                <a:cs typeface="Arial MT"/>
              </a:rPr>
              <a:t>20.00</a:t>
            </a:r>
            <a:endParaRPr sz="900">
              <a:latin typeface="Arial MT"/>
              <a:cs typeface="Arial MT"/>
            </a:endParaRPr>
          </a:p>
        </p:txBody>
      </p:sp>
      <p:pic>
        <p:nvPicPr>
          <p:cNvPr id="70" name="object 70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8003850" y="3121709"/>
            <a:ext cx="840402" cy="138572"/>
          </a:xfrm>
          <a:prstGeom prst="rect">
            <a:avLst/>
          </a:prstGeom>
        </p:spPr>
      </p:pic>
      <p:pic>
        <p:nvPicPr>
          <p:cNvPr id="71" name="object 71" descr="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8630411" y="3329940"/>
            <a:ext cx="222503" cy="222503"/>
          </a:xfrm>
          <a:prstGeom prst="rect">
            <a:avLst/>
          </a:prstGeom>
        </p:spPr>
      </p:pic>
      <p:pic>
        <p:nvPicPr>
          <p:cNvPr id="72" name="object 72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8180069" y="3598164"/>
            <a:ext cx="672846" cy="185166"/>
          </a:xfrm>
          <a:prstGeom prst="rect">
            <a:avLst/>
          </a:prstGeom>
        </p:spPr>
      </p:pic>
      <p:pic>
        <p:nvPicPr>
          <p:cNvPr id="73" name="object 73" descr="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8010143" y="3872484"/>
            <a:ext cx="847344" cy="143256"/>
          </a:xfrm>
          <a:prstGeom prst="rect">
            <a:avLst/>
          </a:prstGeom>
        </p:spPr>
      </p:pic>
      <p:pic>
        <p:nvPicPr>
          <p:cNvPr id="74" name="object 74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8076982" y="4127680"/>
            <a:ext cx="775932" cy="135020"/>
          </a:xfrm>
          <a:prstGeom prst="rect">
            <a:avLst/>
          </a:prstGeom>
        </p:spPr>
      </p:pic>
      <p:pic>
        <p:nvPicPr>
          <p:cNvPr id="75" name="object 75" descr="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8120842" y="4364802"/>
            <a:ext cx="757815" cy="146834"/>
          </a:xfrm>
          <a:prstGeom prst="rect">
            <a:avLst/>
          </a:prstGeom>
        </p:spPr>
      </p:pic>
      <p:sp>
        <p:nvSpPr>
          <p:cNvPr id="76" name="object 76" descr=""/>
          <p:cNvSpPr txBox="1"/>
          <p:nvPr/>
        </p:nvSpPr>
        <p:spPr>
          <a:xfrm>
            <a:off x="743458" y="6326632"/>
            <a:ext cx="4665980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>
                <a:solidFill>
                  <a:srgbClr val="03234D"/>
                </a:solidFill>
                <a:latin typeface="Arial MT"/>
                <a:cs typeface="Arial MT"/>
              </a:rPr>
              <a:t>Source:</a:t>
            </a:r>
            <a:r>
              <a:rPr dirty="0" sz="800" spc="-1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3234D"/>
                </a:solidFill>
                <a:latin typeface="Arial MT"/>
                <a:cs typeface="Arial MT"/>
              </a:rPr>
              <a:t>(Annual</a:t>
            </a:r>
            <a:r>
              <a:rPr dirty="0" sz="800" spc="-1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3234D"/>
                </a:solidFill>
                <a:latin typeface="Arial MT"/>
                <a:cs typeface="Arial MT"/>
              </a:rPr>
              <a:t>Report</a:t>
            </a:r>
            <a:r>
              <a:rPr dirty="0" sz="800" spc="-1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3234D"/>
                </a:solidFill>
                <a:latin typeface="Arial MT"/>
                <a:cs typeface="Arial MT"/>
              </a:rPr>
              <a:t>(Vestas,</a:t>
            </a:r>
            <a:r>
              <a:rPr dirty="0" sz="800" spc="-1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3234D"/>
                </a:solidFill>
                <a:latin typeface="Arial MT"/>
                <a:cs typeface="Arial MT"/>
              </a:rPr>
              <a:t>2022)),</a:t>
            </a:r>
            <a:r>
              <a:rPr dirty="0" sz="800" spc="-1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3234D"/>
                </a:solidFill>
                <a:latin typeface="Arial MT"/>
                <a:cs typeface="Arial MT"/>
              </a:rPr>
              <a:t>(Bloomberg</a:t>
            </a:r>
            <a:r>
              <a:rPr dirty="0" sz="800" spc="-1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3234D"/>
                </a:solidFill>
                <a:latin typeface="Arial MT"/>
                <a:cs typeface="Arial MT"/>
              </a:rPr>
              <a:t>NEF,</a:t>
            </a:r>
            <a:r>
              <a:rPr dirty="0" sz="80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3234D"/>
                </a:solidFill>
                <a:latin typeface="Arial MT"/>
                <a:cs typeface="Arial MT"/>
              </a:rPr>
              <a:t>2023),</a:t>
            </a:r>
            <a:r>
              <a:rPr dirty="0" sz="800" spc="-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3234D"/>
                </a:solidFill>
                <a:latin typeface="Arial MT"/>
                <a:cs typeface="Arial MT"/>
              </a:rPr>
              <a:t>(Global</a:t>
            </a:r>
            <a:r>
              <a:rPr dirty="0" sz="800" spc="-1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3234D"/>
                </a:solidFill>
                <a:latin typeface="Arial MT"/>
                <a:cs typeface="Arial MT"/>
              </a:rPr>
              <a:t>Data,</a:t>
            </a:r>
            <a:r>
              <a:rPr dirty="0" sz="800" spc="-1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3234D"/>
                </a:solidFill>
                <a:latin typeface="Arial MT"/>
                <a:cs typeface="Arial MT"/>
              </a:rPr>
              <a:t>2022),</a:t>
            </a:r>
            <a:r>
              <a:rPr dirty="0" sz="800" spc="-10">
                <a:solidFill>
                  <a:srgbClr val="03234D"/>
                </a:solidFill>
                <a:latin typeface="Arial MT"/>
                <a:cs typeface="Arial MT"/>
              </a:rPr>
              <a:t> (Djunisic,</a:t>
            </a:r>
            <a:r>
              <a:rPr dirty="0" sz="800" spc="-3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800" spc="-10">
                <a:solidFill>
                  <a:srgbClr val="03234D"/>
                </a:solidFill>
                <a:latin typeface="Arial MT"/>
                <a:cs typeface="Arial MT"/>
              </a:rPr>
              <a:t>2022)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77" name="object 77" descr=""/>
          <p:cNvSpPr txBox="1"/>
          <p:nvPr/>
        </p:nvSpPr>
        <p:spPr>
          <a:xfrm>
            <a:off x="7734967" y="5163859"/>
            <a:ext cx="290830" cy="702310"/>
          </a:xfrm>
          <a:prstGeom prst="rect">
            <a:avLst/>
          </a:prstGeom>
        </p:spPr>
        <p:txBody>
          <a:bodyPr wrap="square" lIns="0" tIns="1905" rIns="0" bIns="0" rtlCol="0" vert="vert270">
            <a:spAutoFit/>
          </a:bodyPr>
          <a:lstStyle/>
          <a:p>
            <a:pPr marL="210820" marR="5080" indent="-198755">
              <a:lnSpc>
                <a:spcPct val="100000"/>
              </a:lnSpc>
              <a:spcBef>
                <a:spcPts val="15"/>
              </a:spcBef>
            </a:pP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In</a:t>
            </a:r>
            <a:r>
              <a:rPr dirty="0" sz="900" spc="-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900" spc="-10">
                <a:solidFill>
                  <a:srgbClr val="010027"/>
                </a:solidFill>
                <a:latin typeface="Arial MT"/>
                <a:cs typeface="Arial MT"/>
              </a:rPr>
              <a:t>megawatts </a:t>
            </a:r>
            <a:r>
              <a:rPr dirty="0" sz="900" spc="-20">
                <a:solidFill>
                  <a:srgbClr val="010027"/>
                </a:solidFill>
                <a:latin typeface="Arial MT"/>
                <a:cs typeface="Arial MT"/>
              </a:rPr>
              <a:t>(MW)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78" name="object 78" descr=""/>
          <p:cNvSpPr txBox="1"/>
          <p:nvPr/>
        </p:nvSpPr>
        <p:spPr>
          <a:xfrm>
            <a:off x="8064500" y="991107"/>
            <a:ext cx="3422650" cy="2387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400" spc="-20" b="1">
                <a:solidFill>
                  <a:srgbClr val="03234D"/>
                </a:solidFill>
                <a:latin typeface="Arial"/>
                <a:cs typeface="Arial"/>
              </a:rPr>
              <a:t>Vestas’</a:t>
            </a:r>
            <a:r>
              <a:rPr dirty="0" sz="1400" spc="-95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3234D"/>
                </a:solidFill>
                <a:latin typeface="Arial"/>
                <a:cs typeface="Arial"/>
              </a:rPr>
              <a:t>revenue</a:t>
            </a:r>
            <a:r>
              <a:rPr dirty="0" sz="1400" spc="-55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3234D"/>
                </a:solidFill>
                <a:latin typeface="Arial"/>
                <a:cs typeface="Arial"/>
              </a:rPr>
              <a:t>per</a:t>
            </a:r>
            <a:r>
              <a:rPr dirty="0" sz="1400" spc="-20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3234D"/>
                </a:solidFill>
                <a:latin typeface="Arial"/>
                <a:cs typeface="Arial"/>
              </a:rPr>
              <a:t>geographical</a:t>
            </a:r>
            <a:r>
              <a:rPr dirty="0" sz="1400" spc="-40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400" spc="-10" b="1">
                <a:solidFill>
                  <a:srgbClr val="03234D"/>
                </a:solidFill>
                <a:latin typeface="Arial"/>
                <a:cs typeface="Arial"/>
              </a:rPr>
              <a:t>region</a:t>
            </a:r>
            <a:endParaRPr sz="1400">
              <a:latin typeface="Arial"/>
              <a:cs typeface="Arial"/>
            </a:endParaRPr>
          </a:p>
        </p:txBody>
      </p:sp>
      <p:sp>
        <p:nvSpPr>
          <p:cNvPr id="79" name="object 79" descr=""/>
          <p:cNvSpPr txBox="1"/>
          <p:nvPr/>
        </p:nvSpPr>
        <p:spPr>
          <a:xfrm>
            <a:off x="7886858" y="1569742"/>
            <a:ext cx="153670" cy="387985"/>
          </a:xfrm>
          <a:prstGeom prst="rect">
            <a:avLst/>
          </a:prstGeom>
        </p:spPr>
        <p:txBody>
          <a:bodyPr wrap="square" lIns="0" tIns="1905" rIns="0" bIns="0" rtlCol="0" vert="vert27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In</a:t>
            </a:r>
            <a:r>
              <a:rPr dirty="0" sz="900" spc="-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$ </a:t>
            </a:r>
            <a:r>
              <a:rPr dirty="0" sz="900" spc="-25">
                <a:solidFill>
                  <a:srgbClr val="010027"/>
                </a:solidFill>
                <a:latin typeface="Arial MT"/>
                <a:cs typeface="Arial MT"/>
              </a:rPr>
              <a:t>Bn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80" name="object 80" descr=""/>
          <p:cNvSpPr/>
          <p:nvPr/>
        </p:nvSpPr>
        <p:spPr>
          <a:xfrm>
            <a:off x="8532114" y="5271515"/>
            <a:ext cx="3258820" cy="898525"/>
          </a:xfrm>
          <a:custGeom>
            <a:avLst/>
            <a:gdLst/>
            <a:ahLst/>
            <a:cxnLst/>
            <a:rect l="l" t="t" r="r" b="b"/>
            <a:pathLst>
              <a:path w="3258820" h="898525">
                <a:moveTo>
                  <a:pt x="166878" y="790194"/>
                </a:moveTo>
                <a:lnTo>
                  <a:pt x="0" y="790194"/>
                </a:lnTo>
                <a:lnTo>
                  <a:pt x="0" y="898398"/>
                </a:lnTo>
                <a:lnTo>
                  <a:pt x="166878" y="898398"/>
                </a:lnTo>
                <a:lnTo>
                  <a:pt x="166878" y="790194"/>
                </a:lnTo>
                <a:close/>
              </a:path>
              <a:path w="3258820" h="898525">
                <a:moveTo>
                  <a:pt x="476250" y="768870"/>
                </a:moveTo>
                <a:lnTo>
                  <a:pt x="309372" y="768870"/>
                </a:lnTo>
                <a:lnTo>
                  <a:pt x="309372" y="898398"/>
                </a:lnTo>
                <a:lnTo>
                  <a:pt x="476250" y="898398"/>
                </a:lnTo>
                <a:lnTo>
                  <a:pt x="476250" y="768870"/>
                </a:lnTo>
                <a:close/>
              </a:path>
              <a:path w="3258820" h="898525">
                <a:moveTo>
                  <a:pt x="785622" y="742188"/>
                </a:moveTo>
                <a:lnTo>
                  <a:pt x="617982" y="742188"/>
                </a:lnTo>
                <a:lnTo>
                  <a:pt x="617982" y="898398"/>
                </a:lnTo>
                <a:lnTo>
                  <a:pt x="785622" y="898398"/>
                </a:lnTo>
                <a:lnTo>
                  <a:pt x="785622" y="742188"/>
                </a:lnTo>
                <a:close/>
              </a:path>
              <a:path w="3258820" h="898525">
                <a:moveTo>
                  <a:pt x="1094232" y="684276"/>
                </a:moveTo>
                <a:lnTo>
                  <a:pt x="927354" y="684276"/>
                </a:lnTo>
                <a:lnTo>
                  <a:pt x="927354" y="898398"/>
                </a:lnTo>
                <a:lnTo>
                  <a:pt x="1094232" y="898398"/>
                </a:lnTo>
                <a:lnTo>
                  <a:pt x="1094232" y="684276"/>
                </a:lnTo>
                <a:close/>
              </a:path>
              <a:path w="3258820" h="898525">
                <a:moveTo>
                  <a:pt x="1403604" y="676656"/>
                </a:moveTo>
                <a:lnTo>
                  <a:pt x="1236726" y="676656"/>
                </a:lnTo>
                <a:lnTo>
                  <a:pt x="1236726" y="898398"/>
                </a:lnTo>
                <a:lnTo>
                  <a:pt x="1403604" y="898398"/>
                </a:lnTo>
                <a:lnTo>
                  <a:pt x="1403604" y="676656"/>
                </a:lnTo>
                <a:close/>
              </a:path>
              <a:path w="3258820" h="898525">
                <a:moveTo>
                  <a:pt x="1712976" y="639318"/>
                </a:moveTo>
                <a:lnTo>
                  <a:pt x="1545336" y="639318"/>
                </a:lnTo>
                <a:lnTo>
                  <a:pt x="1545336" y="898398"/>
                </a:lnTo>
                <a:lnTo>
                  <a:pt x="1712976" y="898398"/>
                </a:lnTo>
                <a:lnTo>
                  <a:pt x="1712976" y="639318"/>
                </a:lnTo>
                <a:close/>
              </a:path>
              <a:path w="3258820" h="898525">
                <a:moveTo>
                  <a:pt x="2021586" y="627126"/>
                </a:moveTo>
                <a:lnTo>
                  <a:pt x="1854708" y="627126"/>
                </a:lnTo>
                <a:lnTo>
                  <a:pt x="1854708" y="898398"/>
                </a:lnTo>
                <a:lnTo>
                  <a:pt x="2021586" y="898398"/>
                </a:lnTo>
                <a:lnTo>
                  <a:pt x="2021586" y="627126"/>
                </a:lnTo>
                <a:close/>
              </a:path>
              <a:path w="3258820" h="898525">
                <a:moveTo>
                  <a:pt x="2330958" y="577596"/>
                </a:moveTo>
                <a:lnTo>
                  <a:pt x="2164080" y="577596"/>
                </a:lnTo>
                <a:lnTo>
                  <a:pt x="2164080" y="898398"/>
                </a:lnTo>
                <a:lnTo>
                  <a:pt x="2330958" y="898398"/>
                </a:lnTo>
                <a:lnTo>
                  <a:pt x="2330958" y="577596"/>
                </a:lnTo>
                <a:close/>
              </a:path>
              <a:path w="3258820" h="898525">
                <a:moveTo>
                  <a:pt x="2640330" y="484632"/>
                </a:moveTo>
                <a:lnTo>
                  <a:pt x="2473452" y="484632"/>
                </a:lnTo>
                <a:lnTo>
                  <a:pt x="2473452" y="898398"/>
                </a:lnTo>
                <a:lnTo>
                  <a:pt x="2640330" y="898398"/>
                </a:lnTo>
                <a:lnTo>
                  <a:pt x="2640330" y="484632"/>
                </a:lnTo>
                <a:close/>
              </a:path>
              <a:path w="3258820" h="898525">
                <a:moveTo>
                  <a:pt x="2949702" y="281940"/>
                </a:moveTo>
                <a:lnTo>
                  <a:pt x="2782062" y="281940"/>
                </a:lnTo>
                <a:lnTo>
                  <a:pt x="2782062" y="898398"/>
                </a:lnTo>
                <a:lnTo>
                  <a:pt x="2949702" y="898398"/>
                </a:lnTo>
                <a:lnTo>
                  <a:pt x="2949702" y="281940"/>
                </a:lnTo>
                <a:close/>
              </a:path>
              <a:path w="3258820" h="898525">
                <a:moveTo>
                  <a:pt x="3258312" y="0"/>
                </a:moveTo>
                <a:lnTo>
                  <a:pt x="3091434" y="0"/>
                </a:lnTo>
                <a:lnTo>
                  <a:pt x="3091434" y="898398"/>
                </a:lnTo>
                <a:lnTo>
                  <a:pt x="3258312" y="898410"/>
                </a:lnTo>
                <a:lnTo>
                  <a:pt x="3258312" y="0"/>
                </a:lnTo>
                <a:close/>
              </a:path>
            </a:pathLst>
          </a:custGeom>
          <a:solidFill>
            <a:srgbClr val="00C2B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1" name="object 81" descr=""/>
          <p:cNvSpPr txBox="1"/>
          <p:nvPr/>
        </p:nvSpPr>
        <p:spPr>
          <a:xfrm>
            <a:off x="8518906" y="5869685"/>
            <a:ext cx="19494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-25" b="1">
                <a:solidFill>
                  <a:srgbClr val="010027"/>
                </a:solidFill>
                <a:latin typeface="Arial"/>
                <a:cs typeface="Arial"/>
              </a:rPr>
              <a:t>399</a:t>
            </a:r>
            <a:endParaRPr sz="800">
              <a:latin typeface="Arial"/>
              <a:cs typeface="Arial"/>
            </a:endParaRPr>
          </a:p>
        </p:txBody>
      </p:sp>
      <p:sp>
        <p:nvSpPr>
          <p:cNvPr id="82" name="object 82" descr=""/>
          <p:cNvSpPr txBox="1"/>
          <p:nvPr/>
        </p:nvSpPr>
        <p:spPr>
          <a:xfrm>
            <a:off x="8828278" y="5847841"/>
            <a:ext cx="19494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-25" b="1">
                <a:solidFill>
                  <a:srgbClr val="010027"/>
                </a:solidFill>
                <a:latin typeface="Arial"/>
                <a:cs typeface="Arial"/>
              </a:rPr>
              <a:t>480</a:t>
            </a:r>
            <a:endParaRPr sz="800">
              <a:latin typeface="Arial"/>
              <a:cs typeface="Arial"/>
            </a:endParaRPr>
          </a:p>
        </p:txBody>
      </p:sp>
      <p:sp>
        <p:nvSpPr>
          <p:cNvPr id="83" name="object 83" descr=""/>
          <p:cNvSpPr txBox="1"/>
          <p:nvPr/>
        </p:nvSpPr>
        <p:spPr>
          <a:xfrm>
            <a:off x="9137395" y="5821171"/>
            <a:ext cx="19494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-25" b="1">
                <a:solidFill>
                  <a:srgbClr val="010027"/>
                </a:solidFill>
                <a:latin typeface="Arial"/>
                <a:cs typeface="Arial"/>
              </a:rPr>
              <a:t>578</a:t>
            </a:r>
            <a:endParaRPr sz="800">
              <a:latin typeface="Arial"/>
              <a:cs typeface="Arial"/>
            </a:endParaRPr>
          </a:p>
        </p:txBody>
      </p:sp>
      <p:sp>
        <p:nvSpPr>
          <p:cNvPr id="84" name="object 84" descr=""/>
          <p:cNvSpPr txBox="1"/>
          <p:nvPr/>
        </p:nvSpPr>
        <p:spPr>
          <a:xfrm>
            <a:off x="9446514" y="5763767"/>
            <a:ext cx="504190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321310" algn="l"/>
              </a:tabLst>
            </a:pPr>
            <a:r>
              <a:rPr dirty="0" sz="800" spc="-25" b="1">
                <a:solidFill>
                  <a:srgbClr val="010027"/>
                </a:solidFill>
                <a:latin typeface="Arial"/>
                <a:cs typeface="Arial"/>
              </a:rPr>
              <a:t>790</a:t>
            </a:r>
            <a:r>
              <a:rPr dirty="0" sz="800" b="1">
                <a:solidFill>
                  <a:srgbClr val="010027"/>
                </a:solidFill>
                <a:latin typeface="Arial"/>
                <a:cs typeface="Arial"/>
              </a:rPr>
              <a:t>	</a:t>
            </a:r>
            <a:r>
              <a:rPr dirty="0" baseline="3472" sz="1200" spc="-37" b="1">
                <a:solidFill>
                  <a:srgbClr val="010027"/>
                </a:solidFill>
                <a:latin typeface="Arial"/>
                <a:cs typeface="Arial"/>
              </a:rPr>
              <a:t>818</a:t>
            </a:r>
            <a:endParaRPr baseline="3472" sz="1200">
              <a:latin typeface="Arial"/>
              <a:cs typeface="Arial"/>
            </a:endParaRPr>
          </a:p>
        </p:txBody>
      </p:sp>
      <p:sp>
        <p:nvSpPr>
          <p:cNvPr id="85" name="object 85" descr=""/>
          <p:cNvSpPr txBox="1"/>
          <p:nvPr/>
        </p:nvSpPr>
        <p:spPr>
          <a:xfrm>
            <a:off x="10064750" y="5718555"/>
            <a:ext cx="19494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-25" b="1">
                <a:solidFill>
                  <a:srgbClr val="010027"/>
                </a:solidFill>
                <a:latin typeface="Arial"/>
                <a:cs typeface="Arial"/>
              </a:rPr>
              <a:t>957</a:t>
            </a:r>
            <a:endParaRPr sz="800">
              <a:latin typeface="Arial"/>
              <a:cs typeface="Arial"/>
            </a:endParaRPr>
          </a:p>
        </p:txBody>
      </p:sp>
      <p:sp>
        <p:nvSpPr>
          <p:cNvPr id="86" name="object 86" descr=""/>
          <p:cNvSpPr txBox="1"/>
          <p:nvPr/>
        </p:nvSpPr>
        <p:spPr>
          <a:xfrm>
            <a:off x="10306050" y="5656834"/>
            <a:ext cx="63944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dirty="0" baseline="-27777" sz="1200" b="1">
                <a:solidFill>
                  <a:srgbClr val="010027"/>
                </a:solidFill>
                <a:latin typeface="Arial"/>
                <a:cs typeface="Arial"/>
              </a:rPr>
              <a:t>1,002</a:t>
            </a:r>
            <a:r>
              <a:rPr dirty="0" baseline="-27777" sz="1200" spc="254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800" spc="-20" b="1">
                <a:solidFill>
                  <a:srgbClr val="010027"/>
                </a:solidFill>
                <a:latin typeface="Arial"/>
                <a:cs typeface="Arial"/>
              </a:rPr>
              <a:t>1,185</a:t>
            </a:r>
            <a:endParaRPr sz="800">
              <a:latin typeface="Arial"/>
              <a:cs typeface="Arial"/>
            </a:endParaRPr>
          </a:p>
        </p:txBody>
      </p:sp>
      <p:sp>
        <p:nvSpPr>
          <p:cNvPr id="87" name="object 87" descr=""/>
          <p:cNvSpPr txBox="1"/>
          <p:nvPr/>
        </p:nvSpPr>
        <p:spPr>
          <a:xfrm>
            <a:off x="10949685" y="5563870"/>
            <a:ext cx="279400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-10" b="1">
                <a:solidFill>
                  <a:srgbClr val="010027"/>
                </a:solidFill>
                <a:latin typeface="Arial"/>
                <a:cs typeface="Arial"/>
              </a:rPr>
              <a:t>1,528</a:t>
            </a:r>
            <a:endParaRPr sz="800">
              <a:latin typeface="Arial"/>
              <a:cs typeface="Arial"/>
            </a:endParaRPr>
          </a:p>
        </p:txBody>
      </p:sp>
      <p:sp>
        <p:nvSpPr>
          <p:cNvPr id="88" name="object 88" descr=""/>
          <p:cNvSpPr txBox="1"/>
          <p:nvPr/>
        </p:nvSpPr>
        <p:spPr>
          <a:xfrm>
            <a:off x="11258804" y="5361432"/>
            <a:ext cx="279400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-10" b="1">
                <a:solidFill>
                  <a:srgbClr val="010027"/>
                </a:solidFill>
                <a:latin typeface="Arial"/>
                <a:cs typeface="Arial"/>
              </a:rPr>
              <a:t>2,275</a:t>
            </a:r>
            <a:endParaRPr sz="800">
              <a:latin typeface="Arial"/>
              <a:cs typeface="Arial"/>
            </a:endParaRPr>
          </a:p>
        </p:txBody>
      </p:sp>
      <p:sp>
        <p:nvSpPr>
          <p:cNvPr id="89" name="object 89" descr=""/>
          <p:cNvSpPr txBox="1"/>
          <p:nvPr/>
        </p:nvSpPr>
        <p:spPr>
          <a:xfrm>
            <a:off x="11567921" y="5079491"/>
            <a:ext cx="279400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-10" b="1">
                <a:solidFill>
                  <a:srgbClr val="010027"/>
                </a:solidFill>
                <a:latin typeface="Arial"/>
                <a:cs typeface="Arial"/>
              </a:rPr>
              <a:t>3,316</a:t>
            </a:r>
            <a:endParaRPr sz="800">
              <a:latin typeface="Arial"/>
              <a:cs typeface="Arial"/>
            </a:endParaRPr>
          </a:p>
        </p:txBody>
      </p:sp>
      <p:sp>
        <p:nvSpPr>
          <p:cNvPr id="90" name="object 90" descr=""/>
          <p:cNvSpPr txBox="1"/>
          <p:nvPr/>
        </p:nvSpPr>
        <p:spPr>
          <a:xfrm>
            <a:off x="8287004" y="6079997"/>
            <a:ext cx="8953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50">
                <a:solidFill>
                  <a:srgbClr val="010027"/>
                </a:solidFill>
                <a:latin typeface="Arial MT"/>
                <a:cs typeface="Arial MT"/>
              </a:rPr>
              <a:t>0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91" name="object 91" descr=""/>
          <p:cNvSpPr txBox="1"/>
          <p:nvPr/>
        </p:nvSpPr>
        <p:spPr>
          <a:xfrm>
            <a:off x="8064500" y="5809233"/>
            <a:ext cx="31178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>
                <a:solidFill>
                  <a:srgbClr val="010027"/>
                </a:solidFill>
                <a:latin typeface="Arial MT"/>
                <a:cs typeface="Arial MT"/>
              </a:rPr>
              <a:t>1,000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92" name="object 92" descr=""/>
          <p:cNvSpPr txBox="1"/>
          <p:nvPr/>
        </p:nvSpPr>
        <p:spPr>
          <a:xfrm>
            <a:off x="8064500" y="5538216"/>
            <a:ext cx="31178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>
                <a:solidFill>
                  <a:srgbClr val="010027"/>
                </a:solidFill>
                <a:latin typeface="Arial MT"/>
                <a:cs typeface="Arial MT"/>
              </a:rPr>
              <a:t>2,000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93" name="object 93" descr=""/>
          <p:cNvSpPr txBox="1"/>
          <p:nvPr/>
        </p:nvSpPr>
        <p:spPr>
          <a:xfrm>
            <a:off x="8064500" y="5267452"/>
            <a:ext cx="31178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>
                <a:solidFill>
                  <a:srgbClr val="010027"/>
                </a:solidFill>
                <a:latin typeface="Arial MT"/>
                <a:cs typeface="Arial MT"/>
              </a:rPr>
              <a:t>3,000</a:t>
            </a:r>
            <a:endParaRPr sz="900">
              <a:latin typeface="Arial MT"/>
              <a:cs typeface="Arial MT"/>
            </a:endParaRPr>
          </a:p>
        </p:txBody>
      </p:sp>
      <p:pic>
        <p:nvPicPr>
          <p:cNvPr id="94" name="object 94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8573075" y="6262878"/>
            <a:ext cx="79619" cy="70865"/>
          </a:xfrm>
          <a:prstGeom prst="rect">
            <a:avLst/>
          </a:prstGeom>
        </p:spPr>
      </p:pic>
      <p:pic>
        <p:nvPicPr>
          <p:cNvPr id="95" name="object 95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8824721" y="6236971"/>
            <a:ext cx="193548" cy="120394"/>
          </a:xfrm>
          <a:prstGeom prst="rect">
            <a:avLst/>
          </a:prstGeom>
        </p:spPr>
      </p:pic>
      <p:pic>
        <p:nvPicPr>
          <p:cNvPr id="96" name="object 96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9137142" y="6239255"/>
            <a:ext cx="192024" cy="118109"/>
          </a:xfrm>
          <a:prstGeom prst="rect">
            <a:avLst/>
          </a:prstGeom>
        </p:spPr>
      </p:pic>
      <p:pic>
        <p:nvPicPr>
          <p:cNvPr id="97" name="object 97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9448038" y="6239257"/>
            <a:ext cx="192024" cy="118108"/>
          </a:xfrm>
          <a:prstGeom prst="rect">
            <a:avLst/>
          </a:prstGeom>
        </p:spPr>
      </p:pic>
      <p:pic>
        <p:nvPicPr>
          <p:cNvPr id="98" name="object 98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9758933" y="6239257"/>
            <a:ext cx="192024" cy="118108"/>
          </a:xfrm>
          <a:prstGeom prst="rect">
            <a:avLst/>
          </a:prstGeom>
        </p:spPr>
      </p:pic>
      <p:pic>
        <p:nvPicPr>
          <p:cNvPr id="99" name="object 99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10067543" y="6298311"/>
            <a:ext cx="192024" cy="59054"/>
          </a:xfrm>
          <a:prstGeom prst="rect">
            <a:avLst/>
          </a:prstGeom>
        </p:spPr>
      </p:pic>
      <p:pic>
        <p:nvPicPr>
          <p:cNvPr id="100" name="object 100" descr="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10380726" y="6239255"/>
            <a:ext cx="192024" cy="118109"/>
          </a:xfrm>
          <a:prstGeom prst="rect">
            <a:avLst/>
          </a:prstGeom>
        </p:spPr>
      </p:pic>
      <p:pic>
        <p:nvPicPr>
          <p:cNvPr id="101" name="object 101" descr="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10679430" y="6239255"/>
            <a:ext cx="192024" cy="118109"/>
          </a:xfrm>
          <a:prstGeom prst="rect">
            <a:avLst/>
          </a:prstGeom>
        </p:spPr>
      </p:pic>
      <p:pic>
        <p:nvPicPr>
          <p:cNvPr id="102" name="object 102" descr="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10992611" y="6239255"/>
            <a:ext cx="192024" cy="118109"/>
          </a:xfrm>
          <a:prstGeom prst="rect">
            <a:avLst/>
          </a:prstGeom>
        </p:spPr>
      </p:pic>
      <p:pic>
        <p:nvPicPr>
          <p:cNvPr id="103" name="object 103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11298935" y="6239257"/>
            <a:ext cx="192024" cy="118108"/>
          </a:xfrm>
          <a:prstGeom prst="rect">
            <a:avLst/>
          </a:prstGeom>
        </p:spPr>
      </p:pic>
      <p:sp>
        <p:nvSpPr>
          <p:cNvPr id="104" name="object 104" descr=""/>
          <p:cNvSpPr txBox="1"/>
          <p:nvPr/>
        </p:nvSpPr>
        <p:spPr>
          <a:xfrm>
            <a:off x="11572493" y="6228588"/>
            <a:ext cx="313055" cy="1327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00" spc="-10" b="1">
                <a:solidFill>
                  <a:srgbClr val="010027"/>
                </a:solidFill>
                <a:latin typeface="Arial"/>
                <a:cs typeface="Arial"/>
              </a:rPr>
              <a:t>Others</a:t>
            </a:r>
            <a:endParaRPr sz="700">
              <a:latin typeface="Arial"/>
              <a:cs typeface="Arial"/>
            </a:endParaRPr>
          </a:p>
        </p:txBody>
      </p:sp>
      <p:sp>
        <p:nvSpPr>
          <p:cNvPr id="105" name="object 105" descr=""/>
          <p:cNvSpPr/>
          <p:nvPr/>
        </p:nvSpPr>
        <p:spPr>
          <a:xfrm>
            <a:off x="8492490" y="6172200"/>
            <a:ext cx="3366770" cy="0"/>
          </a:xfrm>
          <a:custGeom>
            <a:avLst/>
            <a:gdLst/>
            <a:ahLst/>
            <a:cxnLst/>
            <a:rect l="l" t="t" r="r" b="b"/>
            <a:pathLst>
              <a:path w="3366770" h="0">
                <a:moveTo>
                  <a:pt x="0" y="0"/>
                </a:moveTo>
                <a:lnTo>
                  <a:pt x="3366642" y="0"/>
                </a:lnTo>
              </a:path>
            </a:pathLst>
          </a:custGeom>
          <a:ln w="6350">
            <a:solidFill>
              <a:srgbClr val="010027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1803126" y="6462776"/>
            <a:ext cx="173355" cy="1854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50" spc="-25">
                <a:solidFill>
                  <a:srgbClr val="03234D"/>
                </a:solidFill>
                <a:latin typeface="Tahoma"/>
                <a:cs typeface="Tahoma"/>
              </a:rPr>
              <a:t>24</a:t>
            </a:r>
            <a:endParaRPr sz="1050">
              <a:latin typeface="Tahoma"/>
              <a:cs typeface="Tahoma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122407" y="291889"/>
            <a:ext cx="1434083" cy="238419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39698" y="768858"/>
            <a:ext cx="10917174" cy="19050"/>
          </a:xfrm>
          <a:prstGeom prst="rect">
            <a:avLst/>
          </a:prstGeom>
        </p:spPr>
      </p:pic>
      <p:grpSp>
        <p:nvGrpSpPr>
          <p:cNvPr id="5" name="object 5" descr=""/>
          <p:cNvGrpSpPr/>
          <p:nvPr/>
        </p:nvGrpSpPr>
        <p:grpSpPr>
          <a:xfrm>
            <a:off x="0" y="6496050"/>
            <a:ext cx="12192000" cy="361950"/>
            <a:chOff x="0" y="6496050"/>
            <a:chExt cx="12192000" cy="361950"/>
          </a:xfrm>
        </p:grpSpPr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6694931"/>
              <a:ext cx="12192000" cy="163068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7887" y="6496050"/>
              <a:ext cx="3054858" cy="361949"/>
            </a:xfrm>
            <a:prstGeom prst="rect">
              <a:avLst/>
            </a:prstGeom>
          </p:spPr>
        </p:pic>
      </p:grpSp>
      <p:sp>
        <p:nvSpPr>
          <p:cNvPr id="8" name="object 8" descr=""/>
          <p:cNvSpPr txBox="1"/>
          <p:nvPr/>
        </p:nvSpPr>
        <p:spPr>
          <a:xfrm>
            <a:off x="2601976" y="6504940"/>
            <a:ext cx="569595" cy="293370"/>
          </a:xfrm>
          <a:prstGeom prst="rect">
            <a:avLst/>
          </a:prstGeom>
        </p:spPr>
        <p:txBody>
          <a:bodyPr wrap="square" lIns="0" tIns="65404" rIns="0" bIns="0" rtlCol="0" vert="horz">
            <a:spAutoFit/>
          </a:bodyPr>
          <a:lstStyle/>
          <a:p>
            <a:pPr marL="41910" marR="30480" indent="-3810">
              <a:lnSpc>
                <a:spcPct val="67100"/>
              </a:lnSpc>
              <a:spcBef>
                <a:spcPts val="515"/>
              </a:spcBef>
            </a:pPr>
            <a:r>
              <a:rPr dirty="0" sz="1050" spc="-10" b="1">
                <a:solidFill>
                  <a:srgbClr val="FFFFFF"/>
                </a:solidFill>
                <a:latin typeface="Calibri"/>
                <a:cs typeface="Calibri"/>
              </a:rPr>
              <a:t>Industry </a:t>
            </a:r>
            <a:r>
              <a:rPr dirty="0" baseline="-21164" sz="1575" spc="-315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050" spc="-210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baseline="-21164" sz="1575" spc="-315" b="1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dirty="0" sz="1050" spc="-210" b="1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dirty="0" baseline="-21164" sz="1575" spc="-315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050" spc="-210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baseline="-21164" sz="1575" spc="-315" b="1">
                <a:solidFill>
                  <a:srgbClr val="FFFFFF"/>
                </a:solidFill>
                <a:latin typeface="Calibri"/>
                <a:cs typeface="Calibri"/>
              </a:rPr>
              <a:t>ly</a:t>
            </a:r>
            <a:r>
              <a:rPr dirty="0" sz="1050" spc="-210" b="1">
                <a:solidFill>
                  <a:srgbClr val="FFFFFF"/>
                </a:solidFill>
                <a:latin typeface="Calibri"/>
                <a:cs typeface="Calibri"/>
              </a:rPr>
              <a:t>ly</a:t>
            </a:r>
            <a:r>
              <a:rPr dirty="0" baseline="-21164" sz="1575" spc="-315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sz="1050" spc="-210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baseline="-21164" sz="1575" spc="-315" b="1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dirty="0" sz="1050" spc="-210" b="1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1041653" y="6504940"/>
            <a:ext cx="657860" cy="293370"/>
          </a:xfrm>
          <a:prstGeom prst="rect">
            <a:avLst/>
          </a:prstGeom>
        </p:spPr>
        <p:txBody>
          <a:bodyPr wrap="square" lIns="0" tIns="65404" rIns="0" bIns="0" rtlCol="0" vert="horz">
            <a:spAutoFit/>
          </a:bodyPr>
          <a:lstStyle/>
          <a:p>
            <a:pPr marL="38735" marR="30480" indent="-1270">
              <a:lnSpc>
                <a:spcPct val="67100"/>
              </a:lnSpc>
              <a:spcBef>
                <a:spcPts val="515"/>
              </a:spcBef>
            </a:pPr>
            <a:r>
              <a:rPr dirty="0" sz="1050" spc="-10" b="1">
                <a:solidFill>
                  <a:srgbClr val="FFFFFF"/>
                </a:solidFill>
                <a:latin typeface="Calibri"/>
                <a:cs typeface="Calibri"/>
              </a:rPr>
              <a:t>Executive </a:t>
            </a:r>
            <a:r>
              <a:rPr dirty="0" baseline="-21164" sz="1575" spc="-427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sz="1050" spc="-285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baseline="-21164" sz="1575" spc="-427" b="1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dirty="0" sz="1050" spc="-285" b="1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dirty="0" baseline="-21164" sz="1575" spc="-427" b="1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dirty="0" sz="1050" spc="-285" b="1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dirty="0" baseline="-21164" sz="1575" spc="-427" b="1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dirty="0" sz="1050" spc="-285" b="1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dirty="0" baseline="-21164" sz="1575" spc="-427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050" spc="-285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baseline="-21164" sz="1575" spc="-427" b="1">
                <a:solidFill>
                  <a:srgbClr val="FFFFFF"/>
                </a:solidFill>
                <a:latin typeface="Calibri"/>
                <a:cs typeface="Calibri"/>
              </a:rPr>
              <a:t>ry</a:t>
            </a:r>
            <a:r>
              <a:rPr dirty="0" sz="1050" spc="-285" b="1">
                <a:solidFill>
                  <a:srgbClr val="FFFFFF"/>
                </a:solidFill>
                <a:latin typeface="Calibri"/>
                <a:cs typeface="Calibri"/>
              </a:rPr>
              <a:t>ry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0" name="object 10" descr=""/>
          <p:cNvSpPr/>
          <p:nvPr/>
        </p:nvSpPr>
        <p:spPr>
          <a:xfrm>
            <a:off x="3679697" y="6496050"/>
            <a:ext cx="1624330" cy="361950"/>
          </a:xfrm>
          <a:custGeom>
            <a:avLst/>
            <a:gdLst/>
            <a:ahLst/>
            <a:cxnLst/>
            <a:rect l="l" t="t" r="r" b="b"/>
            <a:pathLst>
              <a:path w="1624329" h="361950">
                <a:moveTo>
                  <a:pt x="1623822" y="0"/>
                </a:moveTo>
                <a:lnTo>
                  <a:pt x="90424" y="0"/>
                </a:lnTo>
                <a:lnTo>
                  <a:pt x="0" y="361949"/>
                </a:lnTo>
                <a:lnTo>
                  <a:pt x="1533271" y="361949"/>
                </a:lnTo>
                <a:lnTo>
                  <a:pt x="1623822" y="0"/>
                </a:lnTo>
                <a:close/>
              </a:path>
            </a:pathLst>
          </a:custGeom>
          <a:solidFill>
            <a:srgbClr val="2C716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 descr=""/>
          <p:cNvSpPr txBox="1"/>
          <p:nvPr/>
        </p:nvSpPr>
        <p:spPr>
          <a:xfrm>
            <a:off x="4158234" y="6504940"/>
            <a:ext cx="637540" cy="293370"/>
          </a:xfrm>
          <a:prstGeom prst="rect">
            <a:avLst/>
          </a:prstGeom>
        </p:spPr>
        <p:txBody>
          <a:bodyPr wrap="square" lIns="0" tIns="65404" rIns="0" bIns="0" rtlCol="0" vert="horz">
            <a:spAutoFit/>
          </a:bodyPr>
          <a:lstStyle/>
          <a:p>
            <a:pPr marL="38100" marR="30480" indent="33655">
              <a:lnSpc>
                <a:spcPct val="67100"/>
              </a:lnSpc>
              <a:spcBef>
                <a:spcPts val="515"/>
              </a:spcBef>
            </a:pPr>
            <a:r>
              <a:rPr dirty="0" sz="1050" spc="-10" b="1">
                <a:solidFill>
                  <a:srgbClr val="FFFFFF"/>
                </a:solidFill>
                <a:latin typeface="Calibri"/>
                <a:cs typeface="Calibri"/>
              </a:rPr>
              <a:t>Company </a:t>
            </a:r>
            <a:r>
              <a:rPr dirty="0" sz="1050" spc="-484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baseline="-21164" sz="1575" spc="-390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sz="1050" spc="-270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baseline="-21164" sz="1575" spc="-390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sz="1050" spc="-300" b="1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baseline="-21164" sz="1575" spc="-382" b="1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sz="1050" spc="-150" b="1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dirty="0" baseline="-21164" sz="1575" spc="-390" b="1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dirty="0" sz="1050" spc="-270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baseline="-21164" sz="1575" spc="-390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sz="1050" spc="-35" b="1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dirty="0" baseline="-21164" sz="1575" spc="-390" b="1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dirty="0" sz="1050" spc="-300" b="1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baseline="-21164" sz="1575" spc="-382" b="1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sz="1050" spc="-565" b="1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r>
              <a:rPr dirty="0" baseline="-21164" sz="1575" spc="-30" b="1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endParaRPr baseline="-21164" sz="1575">
              <a:latin typeface="Calibri"/>
              <a:cs typeface="Calibri"/>
            </a:endParaRPr>
          </a:p>
        </p:txBody>
      </p:sp>
      <p:pic>
        <p:nvPicPr>
          <p:cNvPr id="12" name="object 12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300471" y="6496050"/>
            <a:ext cx="6297930" cy="361949"/>
          </a:xfrm>
          <a:prstGeom prst="rect">
            <a:avLst/>
          </a:prstGeom>
        </p:spPr>
      </p:pic>
      <p:sp>
        <p:nvSpPr>
          <p:cNvPr id="13" name="object 13" descr=""/>
          <p:cNvSpPr txBox="1"/>
          <p:nvPr/>
        </p:nvSpPr>
        <p:spPr>
          <a:xfrm>
            <a:off x="5769102" y="6504940"/>
            <a:ext cx="647700" cy="293370"/>
          </a:xfrm>
          <a:prstGeom prst="rect">
            <a:avLst/>
          </a:prstGeom>
        </p:spPr>
        <p:txBody>
          <a:bodyPr wrap="square" lIns="0" tIns="65404" rIns="0" bIns="0" rtlCol="0" vert="horz">
            <a:spAutoFit/>
          </a:bodyPr>
          <a:lstStyle/>
          <a:p>
            <a:pPr marL="38100" marR="30480" indent="60960">
              <a:lnSpc>
                <a:spcPct val="67100"/>
              </a:lnSpc>
              <a:spcBef>
                <a:spcPts val="515"/>
              </a:spcBef>
            </a:pPr>
            <a:r>
              <a:rPr dirty="0" sz="1050" spc="-10" b="1">
                <a:solidFill>
                  <a:srgbClr val="FFFFFF"/>
                </a:solidFill>
                <a:latin typeface="Calibri"/>
                <a:cs typeface="Calibri"/>
              </a:rPr>
              <a:t>Financial </a:t>
            </a:r>
            <a:r>
              <a:rPr dirty="0" sz="1050" spc="-250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baseline="-21164" sz="1575" spc="-375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sz="1050" spc="-250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baseline="-21164" sz="1575" spc="-375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sz="1050" spc="-250" b="1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baseline="-21164" sz="1575" spc="-375" b="1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sz="1050" spc="-250" b="1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dirty="0" baseline="-21164" sz="1575" spc="-375" b="1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dirty="0" sz="1050" spc="-250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baseline="-21164" sz="1575" spc="-375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sz="1050" spc="-250" b="1">
                <a:solidFill>
                  <a:srgbClr val="FFFFFF"/>
                </a:solidFill>
                <a:latin typeface="Calibri"/>
                <a:cs typeface="Calibri"/>
              </a:rPr>
              <a:t>ie</a:t>
            </a:r>
            <a:r>
              <a:rPr dirty="0" baseline="-21164" sz="1575" spc="-375" b="1">
                <a:solidFill>
                  <a:srgbClr val="FFFFFF"/>
                </a:solidFill>
                <a:latin typeface="Calibri"/>
                <a:cs typeface="Calibri"/>
              </a:rPr>
              <a:t>ie</a:t>
            </a:r>
            <a:r>
              <a:rPr dirty="0" sz="1050" spc="-250" b="1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r>
              <a:rPr dirty="0" baseline="-21164" sz="1575" spc="-375" b="1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endParaRPr baseline="-21164" sz="1575">
              <a:latin typeface="Calibri"/>
              <a:cs typeface="Calibri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7416545" y="6504940"/>
            <a:ext cx="635635" cy="293370"/>
          </a:xfrm>
          <a:prstGeom prst="rect">
            <a:avLst/>
          </a:prstGeom>
        </p:spPr>
        <p:txBody>
          <a:bodyPr wrap="square" lIns="0" tIns="65404" rIns="0" bIns="0" rtlCol="0" vert="horz">
            <a:spAutoFit/>
          </a:bodyPr>
          <a:lstStyle/>
          <a:p>
            <a:pPr marL="39370" marR="30480" indent="-1905">
              <a:lnSpc>
                <a:spcPct val="67100"/>
              </a:lnSpc>
              <a:spcBef>
                <a:spcPts val="515"/>
              </a:spcBef>
            </a:pPr>
            <a:r>
              <a:rPr dirty="0" sz="1050" spc="-10" b="1">
                <a:solidFill>
                  <a:srgbClr val="FFFFFF"/>
                </a:solidFill>
                <a:latin typeface="Calibri"/>
                <a:cs typeface="Calibri"/>
              </a:rPr>
              <a:t>Feasibility </a:t>
            </a:r>
            <a:r>
              <a:rPr dirty="0" sz="1050" spc="-185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baseline="-21164" sz="1575" spc="-277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050" spc="-185" b="1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dirty="0" baseline="-21164" sz="1575" spc="-277" b="1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dirty="0" sz="1050" spc="-185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baseline="-21164" sz="1575" spc="-277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050" spc="-185" b="1">
                <a:solidFill>
                  <a:srgbClr val="FFFFFF"/>
                </a:solidFill>
                <a:latin typeface="Calibri"/>
                <a:cs typeface="Calibri"/>
              </a:rPr>
              <a:t>ly</a:t>
            </a:r>
            <a:r>
              <a:rPr dirty="0" baseline="-21164" sz="1575" spc="-277" b="1">
                <a:solidFill>
                  <a:srgbClr val="FFFFFF"/>
                </a:solidFill>
                <a:latin typeface="Calibri"/>
                <a:cs typeface="Calibri"/>
              </a:rPr>
              <a:t>ly</a:t>
            </a:r>
            <a:r>
              <a:rPr dirty="0" sz="1050" spc="-185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baseline="-21164" sz="1575" spc="-277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sz="1050" spc="-185" b="1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dirty="0" baseline="-21164" sz="1575" spc="-277" b="1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endParaRPr baseline="-21164" sz="1575">
              <a:latin typeface="Calibri"/>
              <a:cs typeface="Calibri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10567161" y="6589521"/>
            <a:ext cx="629285" cy="1854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50" spc="-10" b="1">
                <a:solidFill>
                  <a:srgbClr val="FFFFFF"/>
                </a:solidFill>
                <a:latin typeface="Calibri"/>
                <a:cs typeface="Calibri"/>
              </a:rPr>
              <a:t>Conclusion</a:t>
            </a:r>
            <a:endParaRPr sz="1050">
              <a:latin typeface="Calibri"/>
              <a:cs typeface="Calibri"/>
            </a:endParaRPr>
          </a:p>
        </p:txBody>
      </p:sp>
      <p:grpSp>
        <p:nvGrpSpPr>
          <p:cNvPr id="16" name="object 16" descr=""/>
          <p:cNvGrpSpPr/>
          <p:nvPr/>
        </p:nvGrpSpPr>
        <p:grpSpPr>
          <a:xfrm>
            <a:off x="8520112" y="4644390"/>
            <a:ext cx="3277870" cy="1339215"/>
            <a:chOff x="8520112" y="4644390"/>
            <a:chExt cx="3277870" cy="1339215"/>
          </a:xfrm>
        </p:grpSpPr>
        <p:sp>
          <p:nvSpPr>
            <p:cNvPr id="17" name="object 17" descr=""/>
            <p:cNvSpPr/>
            <p:nvPr/>
          </p:nvSpPr>
          <p:spPr>
            <a:xfrm>
              <a:off x="8524493" y="5269992"/>
              <a:ext cx="3268979" cy="679450"/>
            </a:xfrm>
            <a:custGeom>
              <a:avLst/>
              <a:gdLst/>
              <a:ahLst/>
              <a:cxnLst/>
              <a:rect l="l" t="t" r="r" b="b"/>
              <a:pathLst>
                <a:path w="3268979" h="679450">
                  <a:moveTo>
                    <a:pt x="3268979" y="0"/>
                  </a:moveTo>
                  <a:lnTo>
                    <a:pt x="2801874" y="83058"/>
                  </a:lnTo>
                  <a:lnTo>
                    <a:pt x="2334767" y="227076"/>
                  </a:lnTo>
                  <a:lnTo>
                    <a:pt x="1867661" y="293370"/>
                  </a:lnTo>
                  <a:lnTo>
                    <a:pt x="1401317" y="409956"/>
                  </a:lnTo>
                  <a:lnTo>
                    <a:pt x="934211" y="489966"/>
                  </a:lnTo>
                  <a:lnTo>
                    <a:pt x="467105" y="602742"/>
                  </a:lnTo>
                  <a:lnTo>
                    <a:pt x="0" y="551688"/>
                  </a:lnTo>
                  <a:lnTo>
                    <a:pt x="0" y="678942"/>
                  </a:lnTo>
                  <a:lnTo>
                    <a:pt x="3268979" y="678942"/>
                  </a:lnTo>
                  <a:lnTo>
                    <a:pt x="3268979" y="0"/>
                  </a:lnTo>
                  <a:close/>
                </a:path>
              </a:pathLst>
            </a:custGeom>
            <a:solidFill>
              <a:srgbClr val="00999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8524493" y="4962144"/>
              <a:ext cx="3268979" cy="910590"/>
            </a:xfrm>
            <a:custGeom>
              <a:avLst/>
              <a:gdLst/>
              <a:ahLst/>
              <a:cxnLst/>
              <a:rect l="l" t="t" r="r" b="b"/>
              <a:pathLst>
                <a:path w="3268979" h="910589">
                  <a:moveTo>
                    <a:pt x="3268979" y="0"/>
                  </a:moveTo>
                  <a:lnTo>
                    <a:pt x="2801874" y="83057"/>
                  </a:lnTo>
                  <a:lnTo>
                    <a:pt x="2334767" y="227075"/>
                  </a:lnTo>
                  <a:lnTo>
                    <a:pt x="1867661" y="319277"/>
                  </a:lnTo>
                  <a:lnTo>
                    <a:pt x="1401317" y="435863"/>
                  </a:lnTo>
                  <a:lnTo>
                    <a:pt x="934211" y="541019"/>
                  </a:lnTo>
                  <a:lnTo>
                    <a:pt x="467105" y="705611"/>
                  </a:lnTo>
                  <a:lnTo>
                    <a:pt x="0" y="706373"/>
                  </a:lnTo>
                  <a:lnTo>
                    <a:pt x="0" y="859535"/>
                  </a:lnTo>
                  <a:lnTo>
                    <a:pt x="467105" y="910589"/>
                  </a:lnTo>
                  <a:lnTo>
                    <a:pt x="934211" y="797813"/>
                  </a:lnTo>
                  <a:lnTo>
                    <a:pt x="1401317" y="717803"/>
                  </a:lnTo>
                  <a:lnTo>
                    <a:pt x="1867661" y="601217"/>
                  </a:lnTo>
                  <a:lnTo>
                    <a:pt x="2334767" y="534923"/>
                  </a:lnTo>
                  <a:lnTo>
                    <a:pt x="2801874" y="390905"/>
                  </a:lnTo>
                  <a:lnTo>
                    <a:pt x="3268979" y="307847"/>
                  </a:lnTo>
                  <a:lnTo>
                    <a:pt x="3268979" y="0"/>
                  </a:lnTo>
                  <a:close/>
                </a:path>
              </a:pathLst>
            </a:custGeom>
            <a:solidFill>
              <a:srgbClr val="00C2B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8524493" y="4860036"/>
              <a:ext cx="3268979" cy="808990"/>
            </a:xfrm>
            <a:custGeom>
              <a:avLst/>
              <a:gdLst/>
              <a:ahLst/>
              <a:cxnLst/>
              <a:rect l="l" t="t" r="r" b="b"/>
              <a:pathLst>
                <a:path w="3268979" h="808989">
                  <a:moveTo>
                    <a:pt x="3268979" y="0"/>
                  </a:moveTo>
                  <a:lnTo>
                    <a:pt x="2801874" y="51053"/>
                  </a:lnTo>
                  <a:lnTo>
                    <a:pt x="2334767" y="226313"/>
                  </a:lnTo>
                  <a:lnTo>
                    <a:pt x="1867661" y="321563"/>
                  </a:lnTo>
                  <a:lnTo>
                    <a:pt x="1401317" y="467867"/>
                  </a:lnTo>
                  <a:lnTo>
                    <a:pt x="934211" y="560069"/>
                  </a:lnTo>
                  <a:lnTo>
                    <a:pt x="467105" y="767333"/>
                  </a:lnTo>
                  <a:lnTo>
                    <a:pt x="0" y="768857"/>
                  </a:lnTo>
                  <a:lnTo>
                    <a:pt x="0" y="808482"/>
                  </a:lnTo>
                  <a:lnTo>
                    <a:pt x="467105" y="807719"/>
                  </a:lnTo>
                  <a:lnTo>
                    <a:pt x="934211" y="643127"/>
                  </a:lnTo>
                  <a:lnTo>
                    <a:pt x="1401317" y="537972"/>
                  </a:lnTo>
                  <a:lnTo>
                    <a:pt x="1867661" y="421385"/>
                  </a:lnTo>
                  <a:lnTo>
                    <a:pt x="2334767" y="329183"/>
                  </a:lnTo>
                  <a:lnTo>
                    <a:pt x="2801874" y="185165"/>
                  </a:lnTo>
                  <a:lnTo>
                    <a:pt x="3268979" y="102107"/>
                  </a:lnTo>
                  <a:lnTo>
                    <a:pt x="3268979" y="0"/>
                  </a:lnTo>
                  <a:close/>
                </a:path>
              </a:pathLst>
            </a:custGeom>
            <a:solidFill>
              <a:srgbClr val="2C716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8524493" y="4695444"/>
              <a:ext cx="3268979" cy="933450"/>
            </a:xfrm>
            <a:custGeom>
              <a:avLst/>
              <a:gdLst/>
              <a:ahLst/>
              <a:cxnLst/>
              <a:rect l="l" t="t" r="r" b="b"/>
              <a:pathLst>
                <a:path w="3268979" h="933450">
                  <a:moveTo>
                    <a:pt x="3268979" y="0"/>
                  </a:moveTo>
                  <a:lnTo>
                    <a:pt x="2801874" y="112775"/>
                  </a:lnTo>
                  <a:lnTo>
                    <a:pt x="2334767" y="271271"/>
                  </a:lnTo>
                  <a:lnTo>
                    <a:pt x="1867661" y="383285"/>
                  </a:lnTo>
                  <a:lnTo>
                    <a:pt x="1401317" y="521969"/>
                  </a:lnTo>
                  <a:lnTo>
                    <a:pt x="934211" y="604265"/>
                  </a:lnTo>
                  <a:lnTo>
                    <a:pt x="467105" y="893063"/>
                  </a:lnTo>
                  <a:lnTo>
                    <a:pt x="0" y="909065"/>
                  </a:lnTo>
                  <a:lnTo>
                    <a:pt x="0" y="933449"/>
                  </a:lnTo>
                  <a:lnTo>
                    <a:pt x="467105" y="931925"/>
                  </a:lnTo>
                  <a:lnTo>
                    <a:pt x="934211" y="724661"/>
                  </a:lnTo>
                  <a:lnTo>
                    <a:pt x="1401317" y="632459"/>
                  </a:lnTo>
                  <a:lnTo>
                    <a:pt x="1867661" y="486155"/>
                  </a:lnTo>
                  <a:lnTo>
                    <a:pt x="2334767" y="390905"/>
                  </a:lnTo>
                  <a:lnTo>
                    <a:pt x="2801874" y="215645"/>
                  </a:lnTo>
                  <a:lnTo>
                    <a:pt x="3268979" y="164591"/>
                  </a:lnTo>
                  <a:lnTo>
                    <a:pt x="3268979" y="0"/>
                  </a:lnTo>
                  <a:close/>
                </a:path>
              </a:pathLst>
            </a:custGeom>
            <a:solidFill>
              <a:srgbClr val="5C949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 descr=""/>
            <p:cNvSpPr/>
            <p:nvPr/>
          </p:nvSpPr>
          <p:spPr>
            <a:xfrm>
              <a:off x="10392155" y="4644390"/>
              <a:ext cx="1401445" cy="434340"/>
            </a:xfrm>
            <a:custGeom>
              <a:avLst/>
              <a:gdLst/>
              <a:ahLst/>
              <a:cxnLst/>
              <a:rect l="l" t="t" r="r" b="b"/>
              <a:pathLst>
                <a:path w="1401445" h="434339">
                  <a:moveTo>
                    <a:pt x="1401318" y="0"/>
                  </a:moveTo>
                  <a:lnTo>
                    <a:pt x="934212" y="123443"/>
                  </a:lnTo>
                  <a:lnTo>
                    <a:pt x="467105" y="312420"/>
                  </a:lnTo>
                  <a:lnTo>
                    <a:pt x="0" y="434340"/>
                  </a:lnTo>
                  <a:lnTo>
                    <a:pt x="467105" y="322326"/>
                  </a:lnTo>
                  <a:lnTo>
                    <a:pt x="934212" y="163830"/>
                  </a:lnTo>
                  <a:lnTo>
                    <a:pt x="1401318" y="51054"/>
                  </a:lnTo>
                  <a:lnTo>
                    <a:pt x="1401318" y="0"/>
                  </a:lnTo>
                  <a:close/>
                </a:path>
              </a:pathLst>
            </a:custGeom>
            <a:solidFill>
              <a:srgbClr val="94EBD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8524875" y="5948553"/>
              <a:ext cx="3268345" cy="35560"/>
            </a:xfrm>
            <a:custGeom>
              <a:avLst/>
              <a:gdLst/>
              <a:ahLst/>
              <a:cxnLst/>
              <a:rect l="l" t="t" r="r" b="b"/>
              <a:pathLst>
                <a:path w="3268345" h="35560">
                  <a:moveTo>
                    <a:pt x="0" y="0"/>
                  </a:moveTo>
                  <a:lnTo>
                    <a:pt x="3268218" y="0"/>
                  </a:lnTo>
                </a:path>
                <a:path w="3268345" h="35560">
                  <a:moveTo>
                    <a:pt x="0" y="0"/>
                  </a:moveTo>
                  <a:lnTo>
                    <a:pt x="0" y="35052"/>
                  </a:lnTo>
                </a:path>
                <a:path w="3268345" h="35560">
                  <a:moveTo>
                    <a:pt x="467105" y="0"/>
                  </a:moveTo>
                  <a:lnTo>
                    <a:pt x="467105" y="35052"/>
                  </a:lnTo>
                </a:path>
                <a:path w="3268345" h="35560">
                  <a:moveTo>
                    <a:pt x="933450" y="0"/>
                  </a:moveTo>
                  <a:lnTo>
                    <a:pt x="933450" y="35052"/>
                  </a:lnTo>
                </a:path>
                <a:path w="3268345" h="35560">
                  <a:moveTo>
                    <a:pt x="1400555" y="0"/>
                  </a:moveTo>
                  <a:lnTo>
                    <a:pt x="1400555" y="35052"/>
                  </a:lnTo>
                </a:path>
                <a:path w="3268345" h="35560">
                  <a:moveTo>
                    <a:pt x="1867661" y="0"/>
                  </a:moveTo>
                  <a:lnTo>
                    <a:pt x="1867661" y="35052"/>
                  </a:lnTo>
                </a:path>
                <a:path w="3268345" h="35560">
                  <a:moveTo>
                    <a:pt x="2334768" y="0"/>
                  </a:moveTo>
                  <a:lnTo>
                    <a:pt x="2334768" y="35052"/>
                  </a:lnTo>
                </a:path>
                <a:path w="3268345" h="35560">
                  <a:moveTo>
                    <a:pt x="2801111" y="0"/>
                  </a:moveTo>
                  <a:lnTo>
                    <a:pt x="2801111" y="35052"/>
                  </a:lnTo>
                </a:path>
                <a:path w="3268345" h="35560">
                  <a:moveTo>
                    <a:pt x="3268218" y="0"/>
                  </a:moveTo>
                  <a:lnTo>
                    <a:pt x="3268218" y="35052"/>
                  </a:lnTo>
                </a:path>
              </a:pathLst>
            </a:custGeom>
            <a:ln w="9525">
              <a:solidFill>
                <a:srgbClr val="010027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3" name="object 23" descr=""/>
          <p:cNvSpPr txBox="1"/>
          <p:nvPr/>
        </p:nvSpPr>
        <p:spPr>
          <a:xfrm>
            <a:off x="8287257" y="5602478"/>
            <a:ext cx="15240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>
                <a:solidFill>
                  <a:srgbClr val="010027"/>
                </a:solidFill>
                <a:latin typeface="Arial MT"/>
                <a:cs typeface="Arial MT"/>
              </a:rPr>
              <a:t>10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24" name="object 24" descr=""/>
          <p:cNvSpPr txBox="1"/>
          <p:nvPr/>
        </p:nvSpPr>
        <p:spPr>
          <a:xfrm>
            <a:off x="8287257" y="5346191"/>
            <a:ext cx="15240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>
                <a:solidFill>
                  <a:srgbClr val="010027"/>
                </a:solidFill>
                <a:latin typeface="Arial MT"/>
                <a:cs typeface="Arial MT"/>
              </a:rPr>
              <a:t>20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25" name="object 25" descr=""/>
          <p:cNvSpPr txBox="1"/>
          <p:nvPr/>
        </p:nvSpPr>
        <p:spPr>
          <a:xfrm>
            <a:off x="8287257" y="5089905"/>
            <a:ext cx="15240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>
                <a:solidFill>
                  <a:srgbClr val="010027"/>
                </a:solidFill>
                <a:latin typeface="Arial MT"/>
                <a:cs typeface="Arial MT"/>
              </a:rPr>
              <a:t>30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26" name="object 26" descr=""/>
          <p:cNvSpPr txBox="1"/>
          <p:nvPr/>
        </p:nvSpPr>
        <p:spPr>
          <a:xfrm>
            <a:off x="8287257" y="4833620"/>
            <a:ext cx="15240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>
                <a:solidFill>
                  <a:srgbClr val="010027"/>
                </a:solidFill>
                <a:latin typeface="Arial MT"/>
                <a:cs typeface="Arial MT"/>
              </a:rPr>
              <a:t>40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27" name="object 27" descr=""/>
          <p:cNvSpPr txBox="1"/>
          <p:nvPr/>
        </p:nvSpPr>
        <p:spPr>
          <a:xfrm>
            <a:off x="8287257" y="4577333"/>
            <a:ext cx="15240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>
                <a:solidFill>
                  <a:srgbClr val="010027"/>
                </a:solidFill>
                <a:latin typeface="Arial MT"/>
                <a:cs typeface="Arial MT"/>
              </a:rPr>
              <a:t>50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28" name="object 28" descr=""/>
          <p:cNvSpPr txBox="1"/>
          <p:nvPr/>
        </p:nvSpPr>
        <p:spPr>
          <a:xfrm>
            <a:off x="8287257" y="4321047"/>
            <a:ext cx="15240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>
                <a:solidFill>
                  <a:srgbClr val="010027"/>
                </a:solidFill>
                <a:latin typeface="Arial MT"/>
                <a:cs typeface="Arial MT"/>
              </a:rPr>
              <a:t>60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29" name="object 29" descr=""/>
          <p:cNvSpPr/>
          <p:nvPr/>
        </p:nvSpPr>
        <p:spPr>
          <a:xfrm>
            <a:off x="8516873" y="6296405"/>
            <a:ext cx="51435" cy="51435"/>
          </a:xfrm>
          <a:custGeom>
            <a:avLst/>
            <a:gdLst/>
            <a:ahLst/>
            <a:cxnLst/>
            <a:rect l="l" t="t" r="r" b="b"/>
            <a:pathLst>
              <a:path w="51434" h="51435">
                <a:moveTo>
                  <a:pt x="51053" y="0"/>
                </a:moveTo>
                <a:lnTo>
                  <a:pt x="0" y="0"/>
                </a:lnTo>
                <a:lnTo>
                  <a:pt x="0" y="51054"/>
                </a:lnTo>
                <a:lnTo>
                  <a:pt x="51053" y="51054"/>
                </a:lnTo>
                <a:lnTo>
                  <a:pt x="51053" y="0"/>
                </a:lnTo>
                <a:close/>
              </a:path>
            </a:pathLst>
          </a:custGeom>
          <a:solidFill>
            <a:srgbClr val="0099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 descr=""/>
          <p:cNvSpPr/>
          <p:nvPr/>
        </p:nvSpPr>
        <p:spPr>
          <a:xfrm>
            <a:off x="9019031" y="6296405"/>
            <a:ext cx="51435" cy="51435"/>
          </a:xfrm>
          <a:custGeom>
            <a:avLst/>
            <a:gdLst/>
            <a:ahLst/>
            <a:cxnLst/>
            <a:rect l="l" t="t" r="r" b="b"/>
            <a:pathLst>
              <a:path w="51434" h="51435">
                <a:moveTo>
                  <a:pt x="51053" y="0"/>
                </a:moveTo>
                <a:lnTo>
                  <a:pt x="0" y="0"/>
                </a:lnTo>
                <a:lnTo>
                  <a:pt x="0" y="51054"/>
                </a:lnTo>
                <a:lnTo>
                  <a:pt x="51053" y="51054"/>
                </a:lnTo>
                <a:lnTo>
                  <a:pt x="51053" y="0"/>
                </a:lnTo>
                <a:close/>
              </a:path>
            </a:pathLst>
          </a:custGeom>
          <a:solidFill>
            <a:srgbClr val="00C2B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 descr=""/>
          <p:cNvSpPr/>
          <p:nvPr/>
        </p:nvSpPr>
        <p:spPr>
          <a:xfrm>
            <a:off x="9458706" y="6296405"/>
            <a:ext cx="51435" cy="51435"/>
          </a:xfrm>
          <a:custGeom>
            <a:avLst/>
            <a:gdLst/>
            <a:ahLst/>
            <a:cxnLst/>
            <a:rect l="l" t="t" r="r" b="b"/>
            <a:pathLst>
              <a:path w="51434" h="51435">
                <a:moveTo>
                  <a:pt x="51053" y="0"/>
                </a:moveTo>
                <a:lnTo>
                  <a:pt x="0" y="0"/>
                </a:lnTo>
                <a:lnTo>
                  <a:pt x="0" y="51054"/>
                </a:lnTo>
                <a:lnTo>
                  <a:pt x="51053" y="51054"/>
                </a:lnTo>
                <a:lnTo>
                  <a:pt x="51053" y="0"/>
                </a:lnTo>
                <a:close/>
              </a:path>
            </a:pathLst>
          </a:custGeom>
          <a:solidFill>
            <a:srgbClr val="2C716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 descr=""/>
          <p:cNvSpPr txBox="1"/>
          <p:nvPr/>
        </p:nvSpPr>
        <p:spPr>
          <a:xfrm>
            <a:off x="8550909" y="6241288"/>
            <a:ext cx="2035175" cy="55689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  <a:tabLst>
                <a:tab pos="540385" algn="l"/>
                <a:tab pos="980440" algn="l"/>
              </a:tabLst>
            </a:pPr>
            <a:r>
              <a:rPr dirty="0" sz="800" spc="-10">
                <a:solidFill>
                  <a:srgbClr val="010027"/>
                </a:solidFill>
                <a:latin typeface="Arial MT"/>
                <a:cs typeface="Arial MT"/>
              </a:rPr>
              <a:t>Europe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	</a:t>
            </a:r>
            <a:r>
              <a:rPr dirty="0" sz="800" spc="-10">
                <a:solidFill>
                  <a:srgbClr val="010027"/>
                </a:solidFill>
                <a:latin typeface="Arial MT"/>
                <a:cs typeface="Arial MT"/>
              </a:rPr>
              <a:t>China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	Asia</a:t>
            </a:r>
            <a:r>
              <a:rPr dirty="0" sz="800" spc="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 spc="-10">
                <a:solidFill>
                  <a:srgbClr val="010027"/>
                </a:solidFill>
                <a:latin typeface="Arial MT"/>
                <a:cs typeface="Arial MT"/>
              </a:rPr>
              <a:t>(excluding</a:t>
            </a:r>
            <a:r>
              <a:rPr dirty="0" sz="800" spc="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 spc="-10">
                <a:solidFill>
                  <a:srgbClr val="010027"/>
                </a:solidFill>
                <a:latin typeface="Arial MT"/>
                <a:cs typeface="Arial MT"/>
              </a:rPr>
              <a:t>China)</a:t>
            </a:r>
            <a:endParaRPr sz="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615"/>
              </a:spcBef>
            </a:pPr>
            <a:endParaRPr sz="800">
              <a:latin typeface="Arial MT"/>
              <a:cs typeface="Arial MT"/>
            </a:endParaRPr>
          </a:p>
          <a:p>
            <a:pPr marL="511175" marR="911860" indent="-17145">
              <a:lnSpc>
                <a:spcPct val="67100"/>
              </a:lnSpc>
            </a:pPr>
            <a:r>
              <a:rPr dirty="0" sz="1050" spc="-10" b="1">
                <a:solidFill>
                  <a:srgbClr val="FFFFFF"/>
                </a:solidFill>
                <a:latin typeface="Calibri"/>
                <a:cs typeface="Calibri"/>
              </a:rPr>
              <a:t>Alternative </a:t>
            </a:r>
            <a:r>
              <a:rPr dirty="0" sz="1050" spc="-165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baseline="-21164" sz="1575" spc="-247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sz="1050" spc="-165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baseline="-21164" sz="1575" spc="-247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sz="1050" spc="-165" b="1">
                <a:solidFill>
                  <a:srgbClr val="FFFFFF"/>
                </a:solidFill>
                <a:latin typeface="Calibri"/>
                <a:cs typeface="Calibri"/>
              </a:rPr>
              <a:t>lu</a:t>
            </a:r>
            <a:r>
              <a:rPr dirty="0" baseline="-21164" sz="1575" spc="-247" b="1">
                <a:solidFill>
                  <a:srgbClr val="FFFFFF"/>
                </a:solidFill>
                <a:latin typeface="Calibri"/>
                <a:cs typeface="Calibri"/>
              </a:rPr>
              <a:t>lu</a:t>
            </a:r>
            <a:r>
              <a:rPr dirty="0" sz="1050" spc="-165" b="1">
                <a:solidFill>
                  <a:srgbClr val="FFFFFF"/>
                </a:solidFill>
                <a:latin typeface="Calibri"/>
                <a:cs typeface="Calibri"/>
              </a:rPr>
              <a:t>ti</a:t>
            </a:r>
            <a:r>
              <a:rPr dirty="0" baseline="-21164" sz="1575" spc="-247" b="1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dirty="0" sz="1050" spc="-165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baseline="-21164" sz="1575" spc="-247" b="1">
                <a:solidFill>
                  <a:srgbClr val="FFFFFF"/>
                </a:solidFill>
                <a:latin typeface="Calibri"/>
                <a:cs typeface="Calibri"/>
              </a:rPr>
              <a:t>io</a:t>
            </a:r>
            <a:r>
              <a:rPr dirty="0" sz="1050" spc="-165" b="1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dirty="0" baseline="-21164" sz="1575" spc="-247" b="1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endParaRPr baseline="-21164" sz="1575">
              <a:latin typeface="Calibri"/>
              <a:cs typeface="Calibri"/>
            </a:endParaRPr>
          </a:p>
        </p:txBody>
      </p:sp>
      <p:sp>
        <p:nvSpPr>
          <p:cNvPr id="33" name="object 33" descr=""/>
          <p:cNvSpPr/>
          <p:nvPr/>
        </p:nvSpPr>
        <p:spPr>
          <a:xfrm>
            <a:off x="10650473" y="6296405"/>
            <a:ext cx="51435" cy="51435"/>
          </a:xfrm>
          <a:custGeom>
            <a:avLst/>
            <a:gdLst/>
            <a:ahLst/>
            <a:cxnLst/>
            <a:rect l="l" t="t" r="r" b="b"/>
            <a:pathLst>
              <a:path w="51434" h="51435">
                <a:moveTo>
                  <a:pt x="51053" y="0"/>
                </a:moveTo>
                <a:lnTo>
                  <a:pt x="0" y="0"/>
                </a:lnTo>
                <a:lnTo>
                  <a:pt x="0" y="51054"/>
                </a:lnTo>
                <a:lnTo>
                  <a:pt x="51053" y="51054"/>
                </a:lnTo>
                <a:lnTo>
                  <a:pt x="51053" y="0"/>
                </a:lnTo>
                <a:close/>
              </a:path>
            </a:pathLst>
          </a:custGeom>
          <a:solidFill>
            <a:srgbClr val="5C949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 descr=""/>
          <p:cNvSpPr txBox="1"/>
          <p:nvPr/>
        </p:nvSpPr>
        <p:spPr>
          <a:xfrm>
            <a:off x="8351011" y="5858764"/>
            <a:ext cx="3583304" cy="5295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1075"/>
              </a:lnSpc>
              <a:spcBef>
                <a:spcPts val="100"/>
              </a:spcBef>
            </a:pPr>
            <a:r>
              <a:rPr dirty="0" sz="900" spc="-50">
                <a:solidFill>
                  <a:srgbClr val="010027"/>
                </a:solidFill>
                <a:latin typeface="Arial MT"/>
                <a:cs typeface="Arial MT"/>
              </a:rPr>
              <a:t>0</a:t>
            </a:r>
            <a:endParaRPr sz="900">
              <a:latin typeface="Arial MT"/>
              <a:cs typeface="Arial MT"/>
            </a:endParaRPr>
          </a:p>
          <a:p>
            <a:pPr marL="46990">
              <a:lnSpc>
                <a:spcPts val="1075"/>
              </a:lnSpc>
              <a:tabLst>
                <a:tab pos="513715" algn="l"/>
                <a:tab pos="981075" algn="l"/>
                <a:tab pos="1447800" algn="l"/>
                <a:tab pos="1914525" algn="l"/>
                <a:tab pos="2381885" algn="l"/>
                <a:tab pos="2848610" algn="l"/>
                <a:tab pos="3315335" algn="l"/>
              </a:tabLst>
            </a:pPr>
            <a:r>
              <a:rPr dirty="0" sz="900" spc="-20">
                <a:solidFill>
                  <a:srgbClr val="010027"/>
                </a:solidFill>
                <a:latin typeface="Arial MT"/>
                <a:cs typeface="Arial MT"/>
              </a:rPr>
              <a:t>2023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	</a:t>
            </a:r>
            <a:r>
              <a:rPr dirty="0" sz="900" spc="-20">
                <a:solidFill>
                  <a:srgbClr val="010027"/>
                </a:solidFill>
                <a:latin typeface="Arial MT"/>
                <a:cs typeface="Arial MT"/>
              </a:rPr>
              <a:t>2024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	</a:t>
            </a:r>
            <a:r>
              <a:rPr dirty="0" sz="900" spc="-20">
                <a:solidFill>
                  <a:srgbClr val="010027"/>
                </a:solidFill>
                <a:latin typeface="Arial MT"/>
                <a:cs typeface="Arial MT"/>
              </a:rPr>
              <a:t>2025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	</a:t>
            </a:r>
            <a:r>
              <a:rPr dirty="0" sz="900" spc="-20">
                <a:solidFill>
                  <a:srgbClr val="010027"/>
                </a:solidFill>
                <a:latin typeface="Arial MT"/>
                <a:cs typeface="Arial MT"/>
              </a:rPr>
              <a:t>2026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	</a:t>
            </a:r>
            <a:r>
              <a:rPr dirty="0" sz="900" spc="-20">
                <a:solidFill>
                  <a:srgbClr val="010027"/>
                </a:solidFill>
                <a:latin typeface="Arial MT"/>
                <a:cs typeface="Arial MT"/>
              </a:rPr>
              <a:t>2027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	</a:t>
            </a:r>
            <a:r>
              <a:rPr dirty="0" sz="900" spc="-20">
                <a:solidFill>
                  <a:srgbClr val="010027"/>
                </a:solidFill>
                <a:latin typeface="Arial MT"/>
                <a:cs typeface="Arial MT"/>
              </a:rPr>
              <a:t>2028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	</a:t>
            </a:r>
            <a:r>
              <a:rPr dirty="0" sz="900" spc="-20">
                <a:solidFill>
                  <a:srgbClr val="010027"/>
                </a:solidFill>
                <a:latin typeface="Arial MT"/>
                <a:cs typeface="Arial MT"/>
              </a:rPr>
              <a:t>2029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	</a:t>
            </a:r>
            <a:r>
              <a:rPr dirty="0" sz="900" spc="-20">
                <a:solidFill>
                  <a:srgbClr val="010027"/>
                </a:solidFill>
                <a:latin typeface="Arial MT"/>
                <a:cs typeface="Arial MT"/>
              </a:rPr>
              <a:t>2030</a:t>
            </a:r>
            <a:endParaRPr sz="900">
              <a:latin typeface="Arial MT"/>
              <a:cs typeface="Arial MT"/>
            </a:endParaRPr>
          </a:p>
          <a:p>
            <a:pPr marL="2371725">
              <a:lnSpc>
                <a:spcPct val="100000"/>
              </a:lnSpc>
              <a:spcBef>
                <a:spcPts val="855"/>
              </a:spcBef>
            </a:pP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North</a:t>
            </a:r>
            <a:r>
              <a:rPr dirty="0" sz="800" spc="-4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 spc="-10">
                <a:solidFill>
                  <a:srgbClr val="010027"/>
                </a:solidFill>
                <a:latin typeface="Arial MT"/>
                <a:cs typeface="Arial MT"/>
              </a:rPr>
              <a:t>America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35" name="object 35" descr=""/>
          <p:cNvSpPr/>
          <p:nvPr/>
        </p:nvSpPr>
        <p:spPr>
          <a:xfrm>
            <a:off x="11474195" y="6296405"/>
            <a:ext cx="51435" cy="51435"/>
          </a:xfrm>
          <a:custGeom>
            <a:avLst/>
            <a:gdLst/>
            <a:ahLst/>
            <a:cxnLst/>
            <a:rect l="l" t="t" r="r" b="b"/>
            <a:pathLst>
              <a:path w="51434" h="51435">
                <a:moveTo>
                  <a:pt x="51053" y="0"/>
                </a:moveTo>
                <a:lnTo>
                  <a:pt x="0" y="0"/>
                </a:lnTo>
                <a:lnTo>
                  <a:pt x="0" y="51054"/>
                </a:lnTo>
                <a:lnTo>
                  <a:pt x="51053" y="51054"/>
                </a:lnTo>
                <a:lnTo>
                  <a:pt x="51053" y="0"/>
                </a:lnTo>
                <a:close/>
              </a:path>
            </a:pathLst>
          </a:custGeom>
          <a:solidFill>
            <a:srgbClr val="94EBD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 descr=""/>
          <p:cNvSpPr txBox="1"/>
          <p:nvPr/>
        </p:nvSpPr>
        <p:spPr>
          <a:xfrm>
            <a:off x="11534140" y="6241288"/>
            <a:ext cx="279400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-10">
                <a:solidFill>
                  <a:srgbClr val="010027"/>
                </a:solidFill>
                <a:latin typeface="Arial MT"/>
                <a:cs typeface="Arial MT"/>
              </a:rPr>
              <a:t>Other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37" name="object 37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009999"/>
                </a:solidFill>
              </a:rPr>
              <a:t>Company</a:t>
            </a:r>
            <a:r>
              <a:rPr dirty="0" spc="-55">
                <a:solidFill>
                  <a:srgbClr val="009999"/>
                </a:solidFill>
              </a:rPr>
              <a:t> </a:t>
            </a:r>
            <a:r>
              <a:rPr dirty="0">
                <a:solidFill>
                  <a:srgbClr val="009999"/>
                </a:solidFill>
              </a:rPr>
              <a:t>Strategy</a:t>
            </a:r>
            <a:r>
              <a:rPr dirty="0" spc="-80">
                <a:solidFill>
                  <a:srgbClr val="009999"/>
                </a:solidFill>
              </a:rPr>
              <a:t> </a:t>
            </a:r>
            <a:r>
              <a:rPr dirty="0">
                <a:solidFill>
                  <a:srgbClr val="009999"/>
                </a:solidFill>
              </a:rPr>
              <a:t>to</a:t>
            </a:r>
            <a:r>
              <a:rPr dirty="0" spc="-80">
                <a:solidFill>
                  <a:srgbClr val="009999"/>
                </a:solidFill>
              </a:rPr>
              <a:t> </a:t>
            </a:r>
            <a:r>
              <a:rPr dirty="0">
                <a:solidFill>
                  <a:srgbClr val="009999"/>
                </a:solidFill>
              </a:rPr>
              <a:t>Further</a:t>
            </a:r>
            <a:r>
              <a:rPr dirty="0" spc="-80">
                <a:solidFill>
                  <a:srgbClr val="009999"/>
                </a:solidFill>
              </a:rPr>
              <a:t> </a:t>
            </a:r>
            <a:r>
              <a:rPr dirty="0">
                <a:solidFill>
                  <a:srgbClr val="009999"/>
                </a:solidFill>
              </a:rPr>
              <a:t>Expand</a:t>
            </a:r>
            <a:r>
              <a:rPr dirty="0" spc="-60">
                <a:solidFill>
                  <a:srgbClr val="009999"/>
                </a:solidFill>
              </a:rPr>
              <a:t> </a:t>
            </a:r>
            <a:r>
              <a:rPr dirty="0">
                <a:solidFill>
                  <a:srgbClr val="009999"/>
                </a:solidFill>
              </a:rPr>
              <a:t>into</a:t>
            </a:r>
            <a:r>
              <a:rPr dirty="0" spc="-75">
                <a:solidFill>
                  <a:srgbClr val="009999"/>
                </a:solidFill>
              </a:rPr>
              <a:t> </a:t>
            </a:r>
            <a:r>
              <a:rPr dirty="0" spc="-10">
                <a:solidFill>
                  <a:srgbClr val="009999"/>
                </a:solidFill>
              </a:rPr>
              <a:t>Offshore</a:t>
            </a: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200" b="0">
                <a:latin typeface="Arial MT"/>
                <a:cs typeface="Arial MT"/>
              </a:rPr>
              <a:t>With</a:t>
            </a:r>
            <a:r>
              <a:rPr dirty="0" sz="1200" spc="-25" b="0">
                <a:latin typeface="Arial MT"/>
                <a:cs typeface="Arial MT"/>
              </a:rPr>
              <a:t> </a:t>
            </a:r>
            <a:r>
              <a:rPr dirty="0" sz="1200" b="0">
                <a:latin typeface="Arial MT"/>
                <a:cs typeface="Arial MT"/>
              </a:rPr>
              <a:t>demand</a:t>
            </a:r>
            <a:r>
              <a:rPr dirty="0" sz="1200" spc="-40" b="0">
                <a:latin typeface="Arial MT"/>
                <a:cs typeface="Arial MT"/>
              </a:rPr>
              <a:t> </a:t>
            </a:r>
            <a:r>
              <a:rPr dirty="0" sz="1200" b="0">
                <a:latin typeface="Arial MT"/>
                <a:cs typeface="Arial MT"/>
              </a:rPr>
              <a:t>for</a:t>
            </a:r>
            <a:r>
              <a:rPr dirty="0" sz="1200" spc="-20" b="0">
                <a:latin typeface="Arial MT"/>
                <a:cs typeface="Arial MT"/>
              </a:rPr>
              <a:t> </a:t>
            </a:r>
            <a:r>
              <a:rPr dirty="0" sz="1200" b="0">
                <a:latin typeface="Arial MT"/>
                <a:cs typeface="Arial MT"/>
              </a:rPr>
              <a:t>onshore</a:t>
            </a:r>
            <a:r>
              <a:rPr dirty="0" sz="1200" spc="-40" b="0">
                <a:latin typeface="Arial MT"/>
                <a:cs typeface="Arial MT"/>
              </a:rPr>
              <a:t> </a:t>
            </a:r>
            <a:r>
              <a:rPr dirty="0" sz="1200" b="0">
                <a:latin typeface="Arial MT"/>
                <a:cs typeface="Arial MT"/>
              </a:rPr>
              <a:t>turbines</a:t>
            </a:r>
            <a:r>
              <a:rPr dirty="0" sz="1200" spc="-40" b="0">
                <a:latin typeface="Arial MT"/>
                <a:cs typeface="Arial MT"/>
              </a:rPr>
              <a:t> </a:t>
            </a:r>
            <a:r>
              <a:rPr dirty="0" sz="1200" b="0">
                <a:latin typeface="Arial MT"/>
                <a:cs typeface="Arial MT"/>
              </a:rPr>
              <a:t>facing</a:t>
            </a:r>
            <a:r>
              <a:rPr dirty="0" sz="1200" spc="-30" b="0">
                <a:latin typeface="Arial MT"/>
                <a:cs typeface="Arial MT"/>
              </a:rPr>
              <a:t> </a:t>
            </a:r>
            <a:r>
              <a:rPr dirty="0" sz="1200" b="0">
                <a:latin typeface="Arial MT"/>
                <a:cs typeface="Arial MT"/>
              </a:rPr>
              <a:t>headwinds,</a:t>
            </a:r>
            <a:r>
              <a:rPr dirty="0" sz="1200" spc="-35" b="0">
                <a:latin typeface="Arial MT"/>
                <a:cs typeface="Arial MT"/>
              </a:rPr>
              <a:t> </a:t>
            </a:r>
            <a:r>
              <a:rPr dirty="0" sz="1200" b="0">
                <a:latin typeface="Arial MT"/>
                <a:cs typeface="Arial MT"/>
              </a:rPr>
              <a:t>Vestas</a:t>
            </a:r>
            <a:r>
              <a:rPr dirty="0" sz="1200" spc="-20" b="0">
                <a:latin typeface="Arial MT"/>
                <a:cs typeface="Arial MT"/>
              </a:rPr>
              <a:t> </a:t>
            </a:r>
            <a:r>
              <a:rPr dirty="0" sz="1200" b="0">
                <a:latin typeface="Arial MT"/>
                <a:cs typeface="Arial MT"/>
              </a:rPr>
              <a:t>seeks</a:t>
            </a:r>
            <a:r>
              <a:rPr dirty="0" sz="1200" spc="-20" b="0">
                <a:latin typeface="Arial MT"/>
                <a:cs typeface="Arial MT"/>
              </a:rPr>
              <a:t> </a:t>
            </a:r>
            <a:r>
              <a:rPr dirty="0" sz="1200" b="0">
                <a:latin typeface="Arial MT"/>
                <a:cs typeface="Arial MT"/>
              </a:rPr>
              <a:t>to</a:t>
            </a:r>
            <a:r>
              <a:rPr dirty="0" sz="1200" spc="-20" b="0">
                <a:latin typeface="Arial MT"/>
                <a:cs typeface="Arial MT"/>
              </a:rPr>
              <a:t> </a:t>
            </a:r>
            <a:r>
              <a:rPr dirty="0" sz="1200" b="0">
                <a:latin typeface="Arial MT"/>
                <a:cs typeface="Arial MT"/>
              </a:rPr>
              <a:t>focus</a:t>
            </a:r>
            <a:r>
              <a:rPr dirty="0" sz="1200" spc="-20" b="0">
                <a:latin typeface="Arial MT"/>
                <a:cs typeface="Arial MT"/>
              </a:rPr>
              <a:t> </a:t>
            </a:r>
            <a:r>
              <a:rPr dirty="0" sz="1200" b="0">
                <a:latin typeface="Arial MT"/>
                <a:cs typeface="Arial MT"/>
              </a:rPr>
              <a:t>primarily</a:t>
            </a:r>
            <a:r>
              <a:rPr dirty="0" sz="1200" spc="-30" b="0">
                <a:latin typeface="Arial MT"/>
                <a:cs typeface="Arial MT"/>
              </a:rPr>
              <a:t> </a:t>
            </a:r>
            <a:r>
              <a:rPr dirty="0" sz="1200" b="0">
                <a:latin typeface="Arial MT"/>
                <a:cs typeface="Arial MT"/>
              </a:rPr>
              <a:t>on</a:t>
            </a:r>
            <a:r>
              <a:rPr dirty="0" sz="1200" spc="-35" b="0">
                <a:latin typeface="Arial MT"/>
                <a:cs typeface="Arial MT"/>
              </a:rPr>
              <a:t> </a:t>
            </a:r>
            <a:r>
              <a:rPr dirty="0" sz="1200" b="0">
                <a:latin typeface="Arial MT"/>
                <a:cs typeface="Arial MT"/>
              </a:rPr>
              <a:t>expansion</a:t>
            </a:r>
            <a:r>
              <a:rPr dirty="0" sz="1200" spc="-35" b="0">
                <a:latin typeface="Arial MT"/>
                <a:cs typeface="Arial MT"/>
              </a:rPr>
              <a:t> </a:t>
            </a:r>
            <a:r>
              <a:rPr dirty="0" sz="1200" b="0">
                <a:latin typeface="Arial MT"/>
                <a:cs typeface="Arial MT"/>
              </a:rPr>
              <a:t>into</a:t>
            </a:r>
            <a:r>
              <a:rPr dirty="0" sz="1200" spc="-25" b="0">
                <a:latin typeface="Arial MT"/>
                <a:cs typeface="Arial MT"/>
              </a:rPr>
              <a:t> </a:t>
            </a:r>
            <a:r>
              <a:rPr dirty="0" sz="1200" b="0">
                <a:latin typeface="Arial MT"/>
                <a:cs typeface="Arial MT"/>
              </a:rPr>
              <a:t>offshore</a:t>
            </a:r>
            <a:r>
              <a:rPr dirty="0" sz="1200" spc="-20" b="0">
                <a:latin typeface="Arial MT"/>
                <a:cs typeface="Arial MT"/>
              </a:rPr>
              <a:t> </a:t>
            </a:r>
            <a:r>
              <a:rPr dirty="0" sz="1200" b="0">
                <a:latin typeface="Arial MT"/>
                <a:cs typeface="Arial MT"/>
              </a:rPr>
              <a:t>in</a:t>
            </a:r>
            <a:r>
              <a:rPr dirty="0" sz="1200" spc="-25" b="0">
                <a:latin typeface="Arial MT"/>
                <a:cs typeface="Arial MT"/>
              </a:rPr>
              <a:t> </a:t>
            </a:r>
            <a:r>
              <a:rPr dirty="0" sz="1200" b="0">
                <a:latin typeface="Arial MT"/>
                <a:cs typeface="Arial MT"/>
              </a:rPr>
              <a:t>the</a:t>
            </a:r>
            <a:r>
              <a:rPr dirty="0" sz="1200" spc="-20" b="0">
                <a:latin typeface="Arial MT"/>
                <a:cs typeface="Arial MT"/>
              </a:rPr>
              <a:t> </a:t>
            </a:r>
            <a:r>
              <a:rPr dirty="0" sz="1200" b="0">
                <a:latin typeface="Arial MT"/>
                <a:cs typeface="Arial MT"/>
              </a:rPr>
              <a:t>coming</a:t>
            </a:r>
            <a:r>
              <a:rPr dirty="0" sz="1200" spc="-35" b="0">
                <a:latin typeface="Arial MT"/>
                <a:cs typeface="Arial MT"/>
              </a:rPr>
              <a:t> </a:t>
            </a:r>
            <a:r>
              <a:rPr dirty="0" sz="1200" spc="-10" b="0">
                <a:latin typeface="Arial MT"/>
                <a:cs typeface="Arial MT"/>
              </a:rPr>
              <a:t>years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38" name="object 38" descr=""/>
          <p:cNvSpPr txBox="1"/>
          <p:nvPr/>
        </p:nvSpPr>
        <p:spPr>
          <a:xfrm>
            <a:off x="708405" y="936751"/>
            <a:ext cx="3207385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dirty="0" sz="1400" b="1">
                <a:solidFill>
                  <a:srgbClr val="03234D"/>
                </a:solidFill>
                <a:latin typeface="Arial"/>
                <a:cs typeface="Arial"/>
              </a:rPr>
              <a:t>Future</a:t>
            </a:r>
            <a:r>
              <a:rPr dirty="0" sz="1400" spc="-25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3234D"/>
                </a:solidFill>
                <a:latin typeface="Arial"/>
                <a:cs typeface="Arial"/>
              </a:rPr>
              <a:t>emphasis</a:t>
            </a:r>
            <a:r>
              <a:rPr dirty="0" sz="1400" spc="-30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3234D"/>
                </a:solidFill>
                <a:latin typeface="Arial"/>
                <a:cs typeface="Arial"/>
              </a:rPr>
              <a:t>on</a:t>
            </a:r>
            <a:r>
              <a:rPr dirty="0" sz="1400" spc="-25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3234D"/>
                </a:solidFill>
                <a:latin typeface="Arial"/>
                <a:cs typeface="Arial"/>
              </a:rPr>
              <a:t>energy</a:t>
            </a:r>
            <a:r>
              <a:rPr dirty="0" sz="1400" spc="-25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400" spc="-10" b="1">
                <a:solidFill>
                  <a:srgbClr val="03234D"/>
                </a:solidFill>
                <a:latin typeface="Arial"/>
                <a:cs typeface="Arial"/>
              </a:rPr>
              <a:t>resiliency </a:t>
            </a:r>
            <a:r>
              <a:rPr dirty="0" sz="1400" b="1">
                <a:solidFill>
                  <a:srgbClr val="03234D"/>
                </a:solidFill>
                <a:latin typeface="Arial"/>
                <a:cs typeface="Arial"/>
              </a:rPr>
              <a:t>and</a:t>
            </a:r>
            <a:r>
              <a:rPr dirty="0" sz="1400" spc="-30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3234D"/>
                </a:solidFill>
                <a:latin typeface="Arial"/>
                <a:cs typeface="Arial"/>
              </a:rPr>
              <a:t>transition</a:t>
            </a:r>
            <a:r>
              <a:rPr dirty="0" sz="1400" spc="-45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3234D"/>
                </a:solidFill>
                <a:latin typeface="Arial"/>
                <a:cs typeface="Arial"/>
              </a:rPr>
              <a:t>to</a:t>
            </a:r>
            <a:r>
              <a:rPr dirty="0" sz="1400" spc="-25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3234D"/>
                </a:solidFill>
                <a:latin typeface="Arial"/>
                <a:cs typeface="Arial"/>
              </a:rPr>
              <a:t>offshore</a:t>
            </a:r>
            <a:r>
              <a:rPr dirty="0" sz="1400" spc="-40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400" spc="-20" b="1">
                <a:solidFill>
                  <a:srgbClr val="03234D"/>
                </a:solidFill>
                <a:latin typeface="Arial"/>
                <a:cs typeface="Arial"/>
              </a:rPr>
              <a:t>wind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39" name="object 39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01218" y="1019175"/>
            <a:ext cx="57150" cy="305180"/>
          </a:xfrm>
          <a:prstGeom prst="rect">
            <a:avLst/>
          </a:prstGeom>
        </p:spPr>
      </p:pic>
      <p:sp>
        <p:nvSpPr>
          <p:cNvPr id="40" name="object 40" descr=""/>
          <p:cNvSpPr txBox="1"/>
          <p:nvPr/>
        </p:nvSpPr>
        <p:spPr>
          <a:xfrm>
            <a:off x="740155" y="3799585"/>
            <a:ext cx="2860675" cy="2387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400" spc="-20" b="1">
                <a:solidFill>
                  <a:srgbClr val="03234D"/>
                </a:solidFill>
                <a:latin typeface="Arial"/>
                <a:cs typeface="Arial"/>
              </a:rPr>
              <a:t>Vestas’</a:t>
            </a:r>
            <a:r>
              <a:rPr dirty="0" sz="1400" spc="-95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3234D"/>
                </a:solidFill>
                <a:latin typeface="Arial"/>
                <a:cs typeface="Arial"/>
              </a:rPr>
              <a:t>expectations</a:t>
            </a:r>
            <a:r>
              <a:rPr dirty="0" sz="1400" spc="-35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3234D"/>
                </a:solidFill>
                <a:latin typeface="Arial"/>
                <a:cs typeface="Arial"/>
              </a:rPr>
              <a:t>for</a:t>
            </a:r>
            <a:r>
              <a:rPr dirty="0" sz="1400" spc="-10" b="1">
                <a:solidFill>
                  <a:srgbClr val="03234D"/>
                </a:solidFill>
                <a:latin typeface="Arial"/>
                <a:cs typeface="Arial"/>
              </a:rPr>
              <a:t> growth…</a:t>
            </a:r>
            <a:endParaRPr sz="1400">
              <a:latin typeface="Arial"/>
              <a:cs typeface="Arial"/>
            </a:endParaRPr>
          </a:p>
        </p:txBody>
      </p:sp>
      <p:sp>
        <p:nvSpPr>
          <p:cNvPr id="41" name="object 41" descr=""/>
          <p:cNvSpPr txBox="1"/>
          <p:nvPr/>
        </p:nvSpPr>
        <p:spPr>
          <a:xfrm>
            <a:off x="8476488" y="3729989"/>
            <a:ext cx="3028315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dirty="0" sz="1400" b="1">
                <a:solidFill>
                  <a:srgbClr val="03234D"/>
                </a:solidFill>
                <a:latin typeface="Arial"/>
                <a:cs typeface="Arial"/>
              </a:rPr>
              <a:t>Projected</a:t>
            </a:r>
            <a:r>
              <a:rPr dirty="0" sz="1400" spc="-60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3234D"/>
                </a:solidFill>
                <a:latin typeface="Arial"/>
                <a:cs typeface="Arial"/>
              </a:rPr>
              <a:t>offshore</a:t>
            </a:r>
            <a:r>
              <a:rPr dirty="0" sz="1400" spc="-55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3234D"/>
                </a:solidFill>
                <a:latin typeface="Arial"/>
                <a:cs typeface="Arial"/>
              </a:rPr>
              <a:t>wind</a:t>
            </a:r>
            <a:r>
              <a:rPr dirty="0" sz="1400" spc="-50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400" spc="-10" b="1">
                <a:solidFill>
                  <a:srgbClr val="03234D"/>
                </a:solidFill>
                <a:latin typeface="Arial"/>
                <a:cs typeface="Arial"/>
              </a:rPr>
              <a:t>installation </a:t>
            </a:r>
            <a:r>
              <a:rPr dirty="0" sz="1400" b="1">
                <a:solidFill>
                  <a:srgbClr val="03234D"/>
                </a:solidFill>
                <a:latin typeface="Arial"/>
                <a:cs typeface="Arial"/>
              </a:rPr>
              <a:t>growth</a:t>
            </a:r>
            <a:r>
              <a:rPr dirty="0" sz="1400" spc="-20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3234D"/>
                </a:solidFill>
                <a:latin typeface="Arial"/>
                <a:cs typeface="Arial"/>
              </a:rPr>
              <a:t>by</a:t>
            </a:r>
            <a:r>
              <a:rPr dirty="0" sz="1400" spc="-25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3234D"/>
                </a:solidFill>
                <a:latin typeface="Arial"/>
                <a:cs typeface="Arial"/>
              </a:rPr>
              <a:t>2030</a:t>
            </a:r>
            <a:r>
              <a:rPr dirty="0" sz="1400" spc="-30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3234D"/>
                </a:solidFill>
                <a:latin typeface="Arial"/>
                <a:cs typeface="Arial"/>
              </a:rPr>
              <a:t>in</a:t>
            </a:r>
            <a:r>
              <a:rPr dirty="0" sz="1400" spc="-20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3234D"/>
                </a:solidFill>
                <a:latin typeface="Arial"/>
                <a:cs typeface="Arial"/>
              </a:rPr>
              <a:t>gigawatts</a:t>
            </a:r>
            <a:r>
              <a:rPr dirty="0" sz="1400" spc="-30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400" spc="-20" b="1">
                <a:solidFill>
                  <a:srgbClr val="03234D"/>
                </a:solidFill>
                <a:latin typeface="Arial"/>
                <a:cs typeface="Arial"/>
              </a:rPr>
              <a:t>(GW)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42" name="object 42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369045" y="1064894"/>
            <a:ext cx="57150" cy="305180"/>
          </a:xfrm>
          <a:prstGeom prst="rect">
            <a:avLst/>
          </a:prstGeom>
        </p:spPr>
      </p:pic>
      <p:sp>
        <p:nvSpPr>
          <p:cNvPr id="43" name="object 43" descr=""/>
          <p:cNvSpPr txBox="1"/>
          <p:nvPr/>
        </p:nvSpPr>
        <p:spPr>
          <a:xfrm>
            <a:off x="8486902" y="982980"/>
            <a:ext cx="3158490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dirty="0" sz="1400" b="1">
                <a:solidFill>
                  <a:srgbClr val="03234D"/>
                </a:solidFill>
                <a:latin typeface="Arial"/>
                <a:cs typeface="Arial"/>
              </a:rPr>
              <a:t>Global</a:t>
            </a:r>
            <a:r>
              <a:rPr dirty="0" sz="1400" spc="-30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3234D"/>
                </a:solidFill>
                <a:latin typeface="Arial"/>
                <a:cs typeface="Arial"/>
              </a:rPr>
              <a:t>wind</a:t>
            </a:r>
            <a:r>
              <a:rPr dirty="0" sz="1400" spc="-35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3234D"/>
                </a:solidFill>
                <a:latin typeface="Arial"/>
                <a:cs typeface="Arial"/>
              </a:rPr>
              <a:t>market</a:t>
            </a:r>
            <a:r>
              <a:rPr dirty="0" sz="1400" spc="-25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3234D"/>
                </a:solidFill>
                <a:latin typeface="Arial"/>
                <a:cs typeface="Arial"/>
              </a:rPr>
              <a:t>capacity</a:t>
            </a:r>
            <a:r>
              <a:rPr dirty="0" sz="1400" spc="-40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400" spc="-10" b="1">
                <a:solidFill>
                  <a:srgbClr val="03234D"/>
                </a:solidFill>
                <a:latin typeface="Arial"/>
                <a:cs typeface="Arial"/>
              </a:rPr>
              <a:t>forecast </a:t>
            </a:r>
            <a:r>
              <a:rPr dirty="0" sz="1400" b="1">
                <a:solidFill>
                  <a:srgbClr val="03234D"/>
                </a:solidFill>
                <a:latin typeface="Arial"/>
                <a:cs typeface="Arial"/>
              </a:rPr>
              <a:t>in</a:t>
            </a:r>
            <a:r>
              <a:rPr dirty="0" sz="1400" spc="-35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3234D"/>
                </a:solidFill>
                <a:latin typeface="Arial"/>
                <a:cs typeface="Arial"/>
              </a:rPr>
              <a:t>gigawatts</a:t>
            </a:r>
            <a:r>
              <a:rPr dirty="0" sz="1400" spc="-45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400" spc="-20" b="1">
                <a:solidFill>
                  <a:srgbClr val="03234D"/>
                </a:solidFill>
                <a:latin typeface="Arial"/>
                <a:cs typeface="Arial"/>
              </a:rPr>
              <a:t>(GW)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44" name="object 44" descr=""/>
          <p:cNvGrpSpPr/>
          <p:nvPr/>
        </p:nvGrpSpPr>
        <p:grpSpPr>
          <a:xfrm>
            <a:off x="633222" y="1494282"/>
            <a:ext cx="7741284" cy="2621280"/>
            <a:chOff x="633222" y="1494282"/>
            <a:chExt cx="7741284" cy="2621280"/>
          </a:xfrm>
        </p:grpSpPr>
        <p:pic>
          <p:nvPicPr>
            <p:cNvPr id="45" name="object 45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317229" y="3810380"/>
              <a:ext cx="57150" cy="305181"/>
            </a:xfrm>
            <a:prstGeom prst="rect">
              <a:avLst/>
            </a:prstGeom>
          </p:spPr>
        </p:pic>
        <p:sp>
          <p:nvSpPr>
            <p:cNvPr id="46" name="object 46" descr=""/>
            <p:cNvSpPr/>
            <p:nvPr/>
          </p:nvSpPr>
          <p:spPr>
            <a:xfrm>
              <a:off x="633222" y="1494282"/>
              <a:ext cx="3757929" cy="2169160"/>
            </a:xfrm>
            <a:custGeom>
              <a:avLst/>
              <a:gdLst/>
              <a:ahLst/>
              <a:cxnLst/>
              <a:rect l="l" t="t" r="r" b="b"/>
              <a:pathLst>
                <a:path w="3757929" h="2169160">
                  <a:moveTo>
                    <a:pt x="3757422" y="0"/>
                  </a:moveTo>
                  <a:lnTo>
                    <a:pt x="0" y="0"/>
                  </a:lnTo>
                  <a:lnTo>
                    <a:pt x="0" y="2168652"/>
                  </a:lnTo>
                  <a:lnTo>
                    <a:pt x="3757422" y="2168652"/>
                  </a:lnTo>
                  <a:lnTo>
                    <a:pt x="375742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47" name="object 47" descr=""/>
          <p:cNvGrpSpPr/>
          <p:nvPr/>
        </p:nvGrpSpPr>
        <p:grpSpPr>
          <a:xfrm>
            <a:off x="623316" y="3770757"/>
            <a:ext cx="1757680" cy="2503805"/>
            <a:chOff x="623316" y="3770757"/>
            <a:chExt cx="1757680" cy="2503805"/>
          </a:xfrm>
        </p:grpSpPr>
        <p:pic>
          <p:nvPicPr>
            <p:cNvPr id="48" name="object 48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23316" y="3770757"/>
              <a:ext cx="57150" cy="305181"/>
            </a:xfrm>
            <a:prstGeom prst="rect">
              <a:avLst/>
            </a:prstGeom>
          </p:spPr>
        </p:pic>
        <p:sp>
          <p:nvSpPr>
            <p:cNvPr id="49" name="object 49" descr=""/>
            <p:cNvSpPr/>
            <p:nvPr/>
          </p:nvSpPr>
          <p:spPr>
            <a:xfrm>
              <a:off x="651510" y="4395978"/>
              <a:ext cx="1727200" cy="1878330"/>
            </a:xfrm>
            <a:custGeom>
              <a:avLst/>
              <a:gdLst/>
              <a:ahLst/>
              <a:cxnLst/>
              <a:rect l="l" t="t" r="r" b="b"/>
              <a:pathLst>
                <a:path w="1727200" h="1878329">
                  <a:moveTo>
                    <a:pt x="0" y="1878330"/>
                  </a:moveTo>
                  <a:lnTo>
                    <a:pt x="1726691" y="1878330"/>
                  </a:lnTo>
                  <a:lnTo>
                    <a:pt x="1726691" y="0"/>
                  </a:lnTo>
                  <a:lnTo>
                    <a:pt x="0" y="0"/>
                  </a:lnTo>
                  <a:lnTo>
                    <a:pt x="0" y="187833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 descr=""/>
            <p:cNvSpPr/>
            <p:nvPr/>
          </p:nvSpPr>
          <p:spPr>
            <a:xfrm>
              <a:off x="654558" y="4105656"/>
              <a:ext cx="1725930" cy="290830"/>
            </a:xfrm>
            <a:custGeom>
              <a:avLst/>
              <a:gdLst/>
              <a:ahLst/>
              <a:cxnLst/>
              <a:rect l="l" t="t" r="r" b="b"/>
              <a:pathLst>
                <a:path w="1725930" h="290829">
                  <a:moveTo>
                    <a:pt x="1725930" y="0"/>
                  </a:moveTo>
                  <a:lnTo>
                    <a:pt x="0" y="0"/>
                  </a:lnTo>
                  <a:lnTo>
                    <a:pt x="0" y="290322"/>
                  </a:lnTo>
                  <a:lnTo>
                    <a:pt x="1725930" y="290322"/>
                  </a:lnTo>
                  <a:lnTo>
                    <a:pt x="1725930" y="0"/>
                  </a:lnTo>
                  <a:close/>
                </a:path>
              </a:pathLst>
            </a:custGeom>
            <a:solidFill>
              <a:srgbClr val="009C9B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1" name="object 51" descr=""/>
          <p:cNvSpPr txBox="1"/>
          <p:nvPr/>
        </p:nvSpPr>
        <p:spPr>
          <a:xfrm>
            <a:off x="762000" y="1734820"/>
            <a:ext cx="3472815" cy="16637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0" marR="19050" indent="-114300">
              <a:lnSpc>
                <a:spcPct val="100000"/>
              </a:lnSpc>
              <a:spcBef>
                <a:spcPts val="100"/>
              </a:spcBef>
              <a:buClr>
                <a:srgbClr val="009999"/>
              </a:buClr>
              <a:buFont typeface="Wingdings"/>
              <a:buChar char=""/>
              <a:tabLst>
                <a:tab pos="127000" algn="l"/>
              </a:tabLst>
            </a:pP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Vestas</a:t>
            </a:r>
            <a:r>
              <a:rPr dirty="0" sz="1050" spc="-4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is</a:t>
            </a:r>
            <a:r>
              <a:rPr dirty="0" sz="1050" spc="-3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prominently</a:t>
            </a:r>
            <a:r>
              <a:rPr dirty="0" sz="1050" spc="-1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positioned</a:t>
            </a:r>
            <a:r>
              <a:rPr dirty="0" sz="1050" spc="-2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in</a:t>
            </a:r>
            <a:r>
              <a:rPr dirty="0" sz="1050" spc="-3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Onshore</a:t>
            </a:r>
            <a:r>
              <a:rPr dirty="0" sz="1050" spc="-2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as</a:t>
            </a:r>
            <a:r>
              <a:rPr dirty="0" sz="1050" spc="-3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 spc="-25">
                <a:solidFill>
                  <a:srgbClr val="010027"/>
                </a:solidFill>
                <a:latin typeface="Arial MT"/>
                <a:cs typeface="Arial MT"/>
              </a:rPr>
              <a:t>an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industry</a:t>
            </a:r>
            <a:r>
              <a:rPr dirty="0" sz="1050" spc="-2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leader</a:t>
            </a:r>
            <a:r>
              <a:rPr dirty="0" sz="1050" spc="-1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and</a:t>
            </a:r>
            <a:r>
              <a:rPr dirty="0" sz="1050" spc="-1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 b="1">
                <a:solidFill>
                  <a:srgbClr val="010027"/>
                </a:solidFill>
                <a:latin typeface="Arial"/>
                <a:cs typeface="Arial"/>
              </a:rPr>
              <a:t>seeks</a:t>
            </a:r>
            <a:r>
              <a:rPr dirty="0" sz="1050" spc="-1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050" b="1">
                <a:solidFill>
                  <a:srgbClr val="010027"/>
                </a:solidFill>
                <a:latin typeface="Arial"/>
                <a:cs typeface="Arial"/>
              </a:rPr>
              <a:t>to</a:t>
            </a:r>
            <a:r>
              <a:rPr dirty="0" sz="1050" spc="-3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050" b="1">
                <a:solidFill>
                  <a:srgbClr val="010027"/>
                </a:solidFill>
                <a:latin typeface="Arial"/>
                <a:cs typeface="Arial"/>
              </a:rPr>
              <a:t>expand</a:t>
            </a:r>
            <a:r>
              <a:rPr dirty="0" sz="1050" spc="-3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its</a:t>
            </a:r>
            <a:r>
              <a:rPr dirty="0" sz="1050" spc="-3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 spc="-10">
                <a:solidFill>
                  <a:srgbClr val="010027"/>
                </a:solidFill>
                <a:latin typeface="Arial MT"/>
                <a:cs typeface="Arial MT"/>
              </a:rPr>
              <a:t>offshore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business</a:t>
            </a:r>
            <a:r>
              <a:rPr dirty="0" sz="1050" spc="-2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with</a:t>
            </a:r>
            <a:r>
              <a:rPr dirty="0" sz="1050" spc="-3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the</a:t>
            </a:r>
            <a:r>
              <a:rPr dirty="0" sz="1050" spc="-4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goal</a:t>
            </a:r>
            <a:r>
              <a:rPr dirty="0" sz="1050" spc="-2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to</a:t>
            </a:r>
            <a:r>
              <a:rPr dirty="0" sz="1050" spc="-4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achieve</a:t>
            </a:r>
            <a:r>
              <a:rPr dirty="0" sz="1050" spc="-2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revenue</a:t>
            </a:r>
            <a:r>
              <a:rPr dirty="0" sz="1050" spc="-2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in</a:t>
            </a:r>
            <a:r>
              <a:rPr dirty="0" sz="1050" spc="-3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Offshore</a:t>
            </a:r>
            <a:r>
              <a:rPr dirty="0" sz="1050" spc="-4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 spc="-25">
                <a:solidFill>
                  <a:srgbClr val="010027"/>
                </a:solidFill>
                <a:latin typeface="Arial MT"/>
                <a:cs typeface="Arial MT"/>
              </a:rPr>
              <a:t>of</a:t>
            </a:r>
            <a:endParaRPr sz="1050">
              <a:latin typeface="Arial MT"/>
              <a:cs typeface="Arial MT"/>
            </a:endParaRPr>
          </a:p>
          <a:p>
            <a:pPr marL="127000">
              <a:lnSpc>
                <a:spcPct val="100000"/>
              </a:lnSpc>
            </a:pPr>
            <a:r>
              <a:rPr dirty="0" sz="1050" b="1">
                <a:solidFill>
                  <a:srgbClr val="010027"/>
                </a:solidFill>
                <a:latin typeface="Arial"/>
                <a:cs typeface="Arial"/>
              </a:rPr>
              <a:t>+3Bn</a:t>
            </a:r>
            <a:r>
              <a:rPr dirty="0" sz="1050" spc="-2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050" b="1">
                <a:solidFill>
                  <a:srgbClr val="010027"/>
                </a:solidFill>
                <a:latin typeface="Arial"/>
                <a:cs typeface="Arial"/>
              </a:rPr>
              <a:t>by</a:t>
            </a:r>
            <a:r>
              <a:rPr dirty="0" sz="1050" spc="-3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050" b="1">
                <a:solidFill>
                  <a:srgbClr val="010027"/>
                </a:solidFill>
                <a:latin typeface="Arial"/>
                <a:cs typeface="Arial"/>
              </a:rPr>
              <a:t>2025</a:t>
            </a:r>
            <a:r>
              <a:rPr dirty="0" sz="1050" spc="-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with</a:t>
            </a:r>
            <a:r>
              <a:rPr dirty="0" sz="1050" spc="-2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an</a:t>
            </a:r>
            <a:r>
              <a:rPr dirty="0" sz="1050" spc="-2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EBIT</a:t>
            </a:r>
            <a:r>
              <a:rPr dirty="0" sz="1050" spc="-4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margin</a:t>
            </a:r>
            <a:r>
              <a:rPr dirty="0" sz="1050" spc="-1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on</a:t>
            </a:r>
            <a:r>
              <a:rPr dirty="0" sz="1050" spc="-2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par</a:t>
            </a:r>
            <a:r>
              <a:rPr dirty="0" sz="1050" spc="-2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with</a:t>
            </a:r>
            <a:r>
              <a:rPr dirty="0" sz="1050" spc="-2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 spc="-10">
                <a:solidFill>
                  <a:srgbClr val="010027"/>
                </a:solidFill>
                <a:latin typeface="Arial MT"/>
                <a:cs typeface="Arial MT"/>
              </a:rPr>
              <a:t>Onshore</a:t>
            </a:r>
            <a:endParaRPr sz="1050">
              <a:latin typeface="Arial MT"/>
              <a:cs typeface="Arial MT"/>
            </a:endParaRPr>
          </a:p>
          <a:p>
            <a:pPr marL="127000" marR="55244" indent="-114300">
              <a:lnSpc>
                <a:spcPct val="100000"/>
              </a:lnSpc>
              <a:spcBef>
                <a:spcPts val="300"/>
              </a:spcBef>
              <a:buClr>
                <a:srgbClr val="009999"/>
              </a:buClr>
              <a:buFont typeface="Wingdings"/>
              <a:buChar char=""/>
              <a:tabLst>
                <a:tab pos="127000" algn="l"/>
              </a:tabLst>
            </a:pP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Offshore</a:t>
            </a:r>
            <a:r>
              <a:rPr dirty="0" sz="1050" spc="-4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remains</a:t>
            </a:r>
            <a:r>
              <a:rPr dirty="0" sz="1050" spc="-2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the</a:t>
            </a:r>
            <a:r>
              <a:rPr dirty="0" sz="1050" spc="-3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primary</a:t>
            </a:r>
            <a:r>
              <a:rPr dirty="0" sz="1050" spc="-2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focus</a:t>
            </a:r>
            <a:r>
              <a:rPr dirty="0" sz="1050" spc="-3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in</a:t>
            </a:r>
            <a:r>
              <a:rPr dirty="0" sz="1050" spc="-2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 b="1">
                <a:solidFill>
                  <a:srgbClr val="010027"/>
                </a:solidFill>
                <a:latin typeface="Arial"/>
                <a:cs typeface="Arial"/>
              </a:rPr>
              <a:t>10</a:t>
            </a:r>
            <a:r>
              <a:rPr dirty="0" sz="1050" spc="-2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050" b="1">
                <a:solidFill>
                  <a:srgbClr val="010027"/>
                </a:solidFill>
                <a:latin typeface="Arial"/>
                <a:cs typeface="Arial"/>
              </a:rPr>
              <a:t>key</a:t>
            </a:r>
            <a:r>
              <a:rPr dirty="0" sz="1050" spc="-2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050" spc="-10" b="1">
                <a:solidFill>
                  <a:srgbClr val="010027"/>
                </a:solidFill>
                <a:latin typeface="Arial"/>
                <a:cs typeface="Arial"/>
              </a:rPr>
              <a:t>markets </a:t>
            </a:r>
            <a:r>
              <a:rPr dirty="0" sz="1050" b="1">
                <a:solidFill>
                  <a:srgbClr val="010027"/>
                </a:solidFill>
                <a:latin typeface="Arial"/>
                <a:cs typeface="Arial"/>
              </a:rPr>
              <a:t>which</a:t>
            </a:r>
            <a:r>
              <a:rPr dirty="0" sz="1050" spc="-4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050" b="1">
                <a:solidFill>
                  <a:srgbClr val="010027"/>
                </a:solidFill>
                <a:latin typeface="Arial"/>
                <a:cs typeface="Arial"/>
              </a:rPr>
              <a:t>account</a:t>
            </a:r>
            <a:r>
              <a:rPr dirty="0" sz="1050" spc="-2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050" b="1">
                <a:solidFill>
                  <a:srgbClr val="010027"/>
                </a:solidFill>
                <a:latin typeface="Arial"/>
                <a:cs typeface="Arial"/>
              </a:rPr>
              <a:t>for</a:t>
            </a:r>
            <a:r>
              <a:rPr dirty="0" sz="1050" spc="-1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050" b="1">
                <a:solidFill>
                  <a:srgbClr val="010027"/>
                </a:solidFill>
                <a:latin typeface="Arial"/>
                <a:cs typeface="Arial"/>
              </a:rPr>
              <a:t>80%</a:t>
            </a:r>
            <a:r>
              <a:rPr dirty="0" sz="1050" spc="-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050" b="1">
                <a:solidFill>
                  <a:srgbClr val="010027"/>
                </a:solidFill>
                <a:latin typeface="Arial"/>
                <a:cs typeface="Arial"/>
              </a:rPr>
              <a:t>of</a:t>
            </a:r>
            <a:r>
              <a:rPr dirty="0" sz="1050" spc="-3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050" b="1">
                <a:solidFill>
                  <a:srgbClr val="010027"/>
                </a:solidFill>
                <a:latin typeface="Arial"/>
                <a:cs typeface="Arial"/>
              </a:rPr>
              <a:t>installment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.</a:t>
            </a:r>
            <a:r>
              <a:rPr dirty="0" sz="1050" spc="-2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It</a:t>
            </a:r>
            <a:r>
              <a:rPr dirty="0" sz="1050" spc="-2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is</a:t>
            </a:r>
            <a:r>
              <a:rPr dirty="0" sz="1050" spc="-2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 spc="-10">
                <a:solidFill>
                  <a:srgbClr val="010027"/>
                </a:solidFill>
                <a:latin typeface="Arial MT"/>
                <a:cs typeface="Arial MT"/>
              </a:rPr>
              <a:t>being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expanded</a:t>
            </a:r>
            <a:r>
              <a:rPr dirty="0" sz="1050" spc="-3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through</a:t>
            </a:r>
            <a:r>
              <a:rPr dirty="0" sz="1050" spc="-4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the</a:t>
            </a:r>
            <a:r>
              <a:rPr dirty="0" sz="1050" spc="-6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development</a:t>
            </a:r>
            <a:r>
              <a:rPr dirty="0" sz="1050" spc="-4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of</a:t>
            </a:r>
            <a:r>
              <a:rPr dirty="0" sz="1050" spc="-5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floating</a:t>
            </a:r>
            <a:r>
              <a:rPr dirty="0" sz="1050" spc="-4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 spc="-10">
                <a:solidFill>
                  <a:srgbClr val="010027"/>
                </a:solidFill>
                <a:latin typeface="Arial MT"/>
                <a:cs typeface="Arial MT"/>
              </a:rPr>
              <a:t>solutions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which</a:t>
            </a:r>
            <a:r>
              <a:rPr dirty="0" sz="1050" spc="-3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allow</a:t>
            </a:r>
            <a:r>
              <a:rPr dirty="0" sz="1050" spc="-3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deep</a:t>
            </a:r>
            <a:r>
              <a:rPr dirty="0" sz="1050" spc="-3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sea</a:t>
            </a:r>
            <a:r>
              <a:rPr dirty="0" sz="1050" spc="-4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penetration.</a:t>
            </a:r>
            <a:r>
              <a:rPr dirty="0" sz="1050" spc="-2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 b="1">
                <a:solidFill>
                  <a:srgbClr val="010027"/>
                </a:solidFill>
                <a:latin typeface="Arial"/>
                <a:cs typeface="Arial"/>
              </a:rPr>
              <a:t>Vestas</a:t>
            </a:r>
            <a:r>
              <a:rPr dirty="0" sz="1050" spc="-4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050" b="1">
                <a:solidFill>
                  <a:srgbClr val="010027"/>
                </a:solidFill>
                <a:latin typeface="Arial"/>
                <a:cs typeface="Arial"/>
              </a:rPr>
              <a:t>plans</a:t>
            </a:r>
            <a:r>
              <a:rPr dirty="0" sz="1050" spc="-4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050" spc="-25" b="1">
                <a:solidFill>
                  <a:srgbClr val="010027"/>
                </a:solidFill>
                <a:latin typeface="Arial"/>
                <a:cs typeface="Arial"/>
              </a:rPr>
              <a:t>to </a:t>
            </a:r>
            <a:r>
              <a:rPr dirty="0" sz="1050" b="1">
                <a:solidFill>
                  <a:srgbClr val="010027"/>
                </a:solidFill>
                <a:latin typeface="Arial"/>
                <a:cs typeface="Arial"/>
              </a:rPr>
              <a:t>heighten</a:t>
            </a:r>
            <a:r>
              <a:rPr dirty="0" sz="1050" spc="-6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050" b="1">
                <a:solidFill>
                  <a:srgbClr val="010027"/>
                </a:solidFill>
                <a:latin typeface="Arial"/>
                <a:cs typeface="Arial"/>
              </a:rPr>
              <a:t>partnership</a:t>
            </a:r>
            <a:r>
              <a:rPr dirty="0" sz="1050" spc="-4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050" b="1">
                <a:solidFill>
                  <a:srgbClr val="010027"/>
                </a:solidFill>
                <a:latin typeface="Arial"/>
                <a:cs typeface="Arial"/>
              </a:rPr>
              <a:t>with</a:t>
            </a:r>
            <a:r>
              <a:rPr dirty="0" sz="1050" spc="-6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050" b="1">
                <a:solidFill>
                  <a:srgbClr val="010027"/>
                </a:solidFill>
                <a:latin typeface="Arial"/>
                <a:cs typeface="Arial"/>
              </a:rPr>
              <a:t>offshore</a:t>
            </a:r>
            <a:r>
              <a:rPr dirty="0" sz="1050" spc="-3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050" b="1">
                <a:solidFill>
                  <a:srgbClr val="010027"/>
                </a:solidFill>
                <a:latin typeface="Arial"/>
                <a:cs typeface="Arial"/>
              </a:rPr>
              <a:t>partners</a:t>
            </a:r>
            <a:r>
              <a:rPr dirty="0" sz="1050" spc="-3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050" spc="-25">
                <a:solidFill>
                  <a:srgbClr val="010027"/>
                </a:solidFill>
                <a:latin typeface="Arial MT"/>
                <a:cs typeface="Arial MT"/>
              </a:rPr>
              <a:t>and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secure</a:t>
            </a:r>
            <a:r>
              <a:rPr dirty="0" sz="1050" spc="-1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orders</a:t>
            </a:r>
            <a:r>
              <a:rPr dirty="0" sz="1050" spc="-1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for</a:t>
            </a:r>
            <a:r>
              <a:rPr dirty="0" sz="1050" spc="-2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their</a:t>
            </a:r>
            <a:r>
              <a:rPr dirty="0" sz="1050" spc="-1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 spc="-10">
                <a:solidFill>
                  <a:srgbClr val="010027"/>
                </a:solidFill>
                <a:latin typeface="Arial MT"/>
                <a:cs typeface="Arial MT"/>
              </a:rPr>
              <a:t>V236-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15.0 MW</a:t>
            </a:r>
            <a:r>
              <a:rPr dirty="0" sz="1050" spc="-3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 spc="-10">
                <a:solidFill>
                  <a:srgbClr val="010027"/>
                </a:solidFill>
                <a:latin typeface="Arial MT"/>
                <a:cs typeface="Arial MT"/>
              </a:rPr>
              <a:t>turbine</a:t>
            </a:r>
            <a:endParaRPr sz="1050">
              <a:latin typeface="Arial MT"/>
              <a:cs typeface="Arial MT"/>
            </a:endParaRPr>
          </a:p>
        </p:txBody>
      </p:sp>
      <p:grpSp>
        <p:nvGrpSpPr>
          <p:cNvPr id="52" name="object 52" descr=""/>
          <p:cNvGrpSpPr/>
          <p:nvPr/>
        </p:nvGrpSpPr>
        <p:grpSpPr>
          <a:xfrm>
            <a:off x="8851582" y="1700022"/>
            <a:ext cx="2967355" cy="1491615"/>
            <a:chOff x="8851582" y="1700022"/>
            <a:chExt cx="2967355" cy="1491615"/>
          </a:xfrm>
        </p:grpSpPr>
        <p:sp>
          <p:nvSpPr>
            <p:cNvPr id="53" name="object 53" descr=""/>
            <p:cNvSpPr/>
            <p:nvPr/>
          </p:nvSpPr>
          <p:spPr>
            <a:xfrm>
              <a:off x="9110472" y="1700021"/>
              <a:ext cx="2449830" cy="1485900"/>
            </a:xfrm>
            <a:custGeom>
              <a:avLst/>
              <a:gdLst/>
              <a:ahLst/>
              <a:cxnLst/>
              <a:rect l="l" t="t" r="r" b="b"/>
              <a:pathLst>
                <a:path w="2449829" h="1485900">
                  <a:moveTo>
                    <a:pt x="231648" y="304800"/>
                  </a:moveTo>
                  <a:lnTo>
                    <a:pt x="0" y="304800"/>
                  </a:lnTo>
                  <a:lnTo>
                    <a:pt x="0" y="1485900"/>
                  </a:lnTo>
                  <a:lnTo>
                    <a:pt x="231648" y="1485900"/>
                  </a:lnTo>
                  <a:lnTo>
                    <a:pt x="231648" y="304800"/>
                  </a:lnTo>
                  <a:close/>
                </a:path>
                <a:path w="2449829" h="1485900">
                  <a:moveTo>
                    <a:pt x="970788" y="266700"/>
                  </a:moveTo>
                  <a:lnTo>
                    <a:pt x="739140" y="266700"/>
                  </a:lnTo>
                  <a:lnTo>
                    <a:pt x="739140" y="1485900"/>
                  </a:lnTo>
                  <a:lnTo>
                    <a:pt x="970788" y="1485900"/>
                  </a:lnTo>
                  <a:lnTo>
                    <a:pt x="970788" y="266700"/>
                  </a:lnTo>
                  <a:close/>
                </a:path>
                <a:path w="2449829" h="1485900">
                  <a:moveTo>
                    <a:pt x="1709928" y="108966"/>
                  </a:moveTo>
                  <a:lnTo>
                    <a:pt x="1478280" y="108966"/>
                  </a:lnTo>
                  <a:lnTo>
                    <a:pt x="1478280" y="1485900"/>
                  </a:lnTo>
                  <a:lnTo>
                    <a:pt x="1709928" y="1485900"/>
                  </a:lnTo>
                  <a:lnTo>
                    <a:pt x="1709928" y="108966"/>
                  </a:lnTo>
                  <a:close/>
                </a:path>
                <a:path w="2449829" h="1485900">
                  <a:moveTo>
                    <a:pt x="2449830" y="0"/>
                  </a:moveTo>
                  <a:lnTo>
                    <a:pt x="2218182" y="0"/>
                  </a:lnTo>
                  <a:lnTo>
                    <a:pt x="2218182" y="1485900"/>
                  </a:lnTo>
                  <a:lnTo>
                    <a:pt x="2449830" y="1485900"/>
                  </a:lnTo>
                  <a:lnTo>
                    <a:pt x="2449830" y="0"/>
                  </a:lnTo>
                  <a:close/>
                </a:path>
              </a:pathLst>
            </a:custGeom>
            <a:solidFill>
              <a:srgbClr val="00C2B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 descr=""/>
            <p:cNvSpPr/>
            <p:nvPr/>
          </p:nvSpPr>
          <p:spPr>
            <a:xfrm>
              <a:off x="8856344" y="3186302"/>
              <a:ext cx="2957830" cy="0"/>
            </a:xfrm>
            <a:custGeom>
              <a:avLst/>
              <a:gdLst/>
              <a:ahLst/>
              <a:cxnLst/>
              <a:rect l="l" t="t" r="r" b="b"/>
              <a:pathLst>
                <a:path w="2957829" h="0">
                  <a:moveTo>
                    <a:pt x="0" y="0"/>
                  </a:moveTo>
                  <a:lnTo>
                    <a:pt x="2957322" y="0"/>
                  </a:lnTo>
                </a:path>
              </a:pathLst>
            </a:custGeom>
            <a:ln w="9525">
              <a:solidFill>
                <a:srgbClr val="010027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5" name="object 55" descr=""/>
          <p:cNvSpPr txBox="1"/>
          <p:nvPr/>
        </p:nvSpPr>
        <p:spPr>
          <a:xfrm>
            <a:off x="9039859" y="1797050"/>
            <a:ext cx="37401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 b="1">
                <a:solidFill>
                  <a:srgbClr val="010027"/>
                </a:solidFill>
                <a:latin typeface="Arial"/>
                <a:cs typeface="Arial"/>
              </a:rPr>
              <a:t>102.40</a:t>
            </a:r>
            <a:endParaRPr sz="900">
              <a:latin typeface="Arial"/>
              <a:cs typeface="Arial"/>
            </a:endParaRPr>
          </a:p>
        </p:txBody>
      </p:sp>
      <p:sp>
        <p:nvSpPr>
          <p:cNvPr id="56" name="object 56" descr=""/>
          <p:cNvSpPr txBox="1"/>
          <p:nvPr/>
        </p:nvSpPr>
        <p:spPr>
          <a:xfrm>
            <a:off x="9779254" y="1758950"/>
            <a:ext cx="37401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 b="1">
                <a:solidFill>
                  <a:srgbClr val="010027"/>
                </a:solidFill>
                <a:latin typeface="Arial"/>
                <a:cs typeface="Arial"/>
              </a:rPr>
              <a:t>105.70</a:t>
            </a:r>
            <a:endParaRPr sz="900">
              <a:latin typeface="Arial"/>
              <a:cs typeface="Arial"/>
            </a:endParaRPr>
          </a:p>
        </p:txBody>
      </p:sp>
      <p:sp>
        <p:nvSpPr>
          <p:cNvPr id="57" name="object 57" descr=""/>
          <p:cNvSpPr txBox="1"/>
          <p:nvPr/>
        </p:nvSpPr>
        <p:spPr>
          <a:xfrm>
            <a:off x="10518393" y="1600961"/>
            <a:ext cx="37401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 b="1">
                <a:solidFill>
                  <a:srgbClr val="010027"/>
                </a:solidFill>
                <a:latin typeface="Arial"/>
                <a:cs typeface="Arial"/>
              </a:rPr>
              <a:t>119.40</a:t>
            </a:r>
            <a:endParaRPr sz="900">
              <a:latin typeface="Arial"/>
              <a:cs typeface="Arial"/>
            </a:endParaRPr>
          </a:p>
        </p:txBody>
      </p:sp>
      <p:sp>
        <p:nvSpPr>
          <p:cNvPr id="58" name="object 58" descr=""/>
          <p:cNvSpPr/>
          <p:nvPr/>
        </p:nvSpPr>
        <p:spPr>
          <a:xfrm>
            <a:off x="9965817" y="1754504"/>
            <a:ext cx="1478280" cy="231775"/>
          </a:xfrm>
          <a:custGeom>
            <a:avLst/>
            <a:gdLst/>
            <a:ahLst/>
            <a:cxnLst/>
            <a:rect l="l" t="t" r="r" b="b"/>
            <a:pathLst>
              <a:path w="1478279" h="231775">
                <a:moveTo>
                  <a:pt x="0" y="231648"/>
                </a:moveTo>
                <a:lnTo>
                  <a:pt x="739139" y="133350"/>
                </a:lnTo>
                <a:lnTo>
                  <a:pt x="1478279" y="0"/>
                </a:lnTo>
              </a:path>
            </a:pathLst>
          </a:custGeom>
          <a:ln w="19050">
            <a:solidFill>
              <a:srgbClr val="7E7E7E"/>
            </a:solidFill>
            <a:prstDash val="dot"/>
          </a:ln>
        </p:spPr>
        <p:txBody>
          <a:bodyPr wrap="square" lIns="0" tIns="0" rIns="0" bIns="0" rtlCol="0"/>
          <a:lstStyle/>
          <a:p/>
        </p:txBody>
      </p:sp>
      <p:sp>
        <p:nvSpPr>
          <p:cNvPr id="59" name="object 59" descr=""/>
          <p:cNvSpPr txBox="1"/>
          <p:nvPr/>
        </p:nvSpPr>
        <p:spPr>
          <a:xfrm>
            <a:off x="8371331" y="1492503"/>
            <a:ext cx="328612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2898775" algn="l"/>
              </a:tabLst>
            </a:pPr>
            <a:r>
              <a:rPr dirty="0" baseline="6172" sz="1350" spc="-15">
                <a:solidFill>
                  <a:srgbClr val="010027"/>
                </a:solidFill>
                <a:latin typeface="Arial MT"/>
                <a:cs typeface="Arial MT"/>
              </a:rPr>
              <a:t>140.00</a:t>
            </a:r>
            <a:r>
              <a:rPr dirty="0" baseline="6172" sz="1350">
                <a:solidFill>
                  <a:srgbClr val="010027"/>
                </a:solidFill>
                <a:latin typeface="Arial MT"/>
                <a:cs typeface="Arial MT"/>
              </a:rPr>
              <a:t>	</a:t>
            </a:r>
            <a:r>
              <a:rPr dirty="0" sz="900" spc="-10" b="1">
                <a:solidFill>
                  <a:srgbClr val="010027"/>
                </a:solidFill>
                <a:latin typeface="Arial"/>
                <a:cs typeface="Arial"/>
              </a:rPr>
              <a:t>128.80</a:t>
            </a:r>
            <a:endParaRPr sz="900">
              <a:latin typeface="Arial"/>
              <a:cs typeface="Arial"/>
            </a:endParaRPr>
          </a:p>
        </p:txBody>
      </p:sp>
      <p:sp>
        <p:nvSpPr>
          <p:cNvPr id="60" name="object 60" descr=""/>
          <p:cNvSpPr txBox="1"/>
          <p:nvPr/>
        </p:nvSpPr>
        <p:spPr>
          <a:xfrm>
            <a:off x="8396731" y="1711452"/>
            <a:ext cx="375920" cy="15468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r" marR="5080">
              <a:lnSpc>
                <a:spcPct val="100000"/>
              </a:lnSpc>
              <a:spcBef>
                <a:spcPts val="100"/>
              </a:spcBef>
            </a:pPr>
            <a:r>
              <a:rPr dirty="0" sz="900" spc="-10">
                <a:solidFill>
                  <a:srgbClr val="010027"/>
                </a:solidFill>
                <a:latin typeface="Arial MT"/>
                <a:cs typeface="Arial MT"/>
              </a:rPr>
              <a:t>120.00</a:t>
            </a:r>
            <a:endParaRPr sz="90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735"/>
              </a:spcBef>
            </a:pPr>
            <a:r>
              <a:rPr dirty="0" sz="900" spc="-10">
                <a:solidFill>
                  <a:srgbClr val="010027"/>
                </a:solidFill>
                <a:latin typeface="Arial MT"/>
                <a:cs typeface="Arial MT"/>
              </a:rPr>
              <a:t>100.00</a:t>
            </a:r>
            <a:endParaRPr sz="90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735"/>
              </a:spcBef>
            </a:pPr>
            <a:r>
              <a:rPr dirty="0" sz="900" spc="-10">
                <a:solidFill>
                  <a:srgbClr val="010027"/>
                </a:solidFill>
                <a:latin typeface="Arial MT"/>
                <a:cs typeface="Arial MT"/>
              </a:rPr>
              <a:t>80.00</a:t>
            </a:r>
            <a:endParaRPr sz="90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740"/>
              </a:spcBef>
            </a:pPr>
            <a:r>
              <a:rPr dirty="0" sz="900" spc="-10">
                <a:solidFill>
                  <a:srgbClr val="010027"/>
                </a:solidFill>
                <a:latin typeface="Arial MT"/>
                <a:cs typeface="Arial MT"/>
              </a:rPr>
              <a:t>60.00</a:t>
            </a:r>
            <a:endParaRPr sz="90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735"/>
              </a:spcBef>
            </a:pPr>
            <a:r>
              <a:rPr dirty="0" sz="900" spc="-10">
                <a:solidFill>
                  <a:srgbClr val="010027"/>
                </a:solidFill>
                <a:latin typeface="Arial MT"/>
                <a:cs typeface="Arial MT"/>
              </a:rPr>
              <a:t>40.00</a:t>
            </a:r>
            <a:endParaRPr sz="90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735"/>
              </a:spcBef>
            </a:pPr>
            <a:r>
              <a:rPr dirty="0" sz="900" spc="-10">
                <a:solidFill>
                  <a:srgbClr val="010027"/>
                </a:solidFill>
                <a:latin typeface="Arial MT"/>
                <a:cs typeface="Arial MT"/>
              </a:rPr>
              <a:t>20.00</a:t>
            </a:r>
            <a:endParaRPr sz="90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740"/>
              </a:spcBef>
            </a:pPr>
            <a:r>
              <a:rPr dirty="0" sz="900" spc="-20">
                <a:solidFill>
                  <a:srgbClr val="010027"/>
                </a:solidFill>
                <a:latin typeface="Arial MT"/>
                <a:cs typeface="Arial MT"/>
              </a:rPr>
              <a:t>0.00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61" name="object 61" descr=""/>
          <p:cNvSpPr txBox="1"/>
          <p:nvPr/>
        </p:nvSpPr>
        <p:spPr>
          <a:xfrm>
            <a:off x="9087104" y="3231896"/>
            <a:ext cx="28003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0">
                <a:solidFill>
                  <a:srgbClr val="010027"/>
                </a:solidFill>
                <a:latin typeface="Arial MT"/>
                <a:cs typeface="Arial MT"/>
              </a:rPr>
              <a:t>2023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62" name="object 62" descr=""/>
          <p:cNvSpPr txBox="1"/>
          <p:nvPr/>
        </p:nvSpPr>
        <p:spPr>
          <a:xfrm>
            <a:off x="9826497" y="3231896"/>
            <a:ext cx="28003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0">
                <a:solidFill>
                  <a:srgbClr val="010027"/>
                </a:solidFill>
                <a:latin typeface="Arial MT"/>
                <a:cs typeface="Arial MT"/>
              </a:rPr>
              <a:t>2024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63" name="object 63" descr=""/>
          <p:cNvSpPr txBox="1"/>
          <p:nvPr/>
        </p:nvSpPr>
        <p:spPr>
          <a:xfrm>
            <a:off x="10565892" y="3231896"/>
            <a:ext cx="28003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0">
                <a:solidFill>
                  <a:srgbClr val="010027"/>
                </a:solidFill>
                <a:latin typeface="Arial MT"/>
                <a:cs typeface="Arial MT"/>
              </a:rPr>
              <a:t>2025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64" name="object 64" descr=""/>
          <p:cNvSpPr txBox="1"/>
          <p:nvPr/>
        </p:nvSpPr>
        <p:spPr>
          <a:xfrm>
            <a:off x="11305031" y="3231896"/>
            <a:ext cx="28003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0">
                <a:solidFill>
                  <a:srgbClr val="010027"/>
                </a:solidFill>
                <a:latin typeface="Arial MT"/>
                <a:cs typeface="Arial MT"/>
              </a:rPr>
              <a:t>2026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65" name="object 65" descr=""/>
          <p:cNvSpPr/>
          <p:nvPr/>
        </p:nvSpPr>
        <p:spPr>
          <a:xfrm>
            <a:off x="9323069" y="3459479"/>
            <a:ext cx="1843405" cy="231140"/>
          </a:xfrm>
          <a:custGeom>
            <a:avLst/>
            <a:gdLst/>
            <a:ahLst/>
            <a:cxnLst/>
            <a:rect l="l" t="t" r="r" b="b"/>
            <a:pathLst>
              <a:path w="1843404" h="231139">
                <a:moveTo>
                  <a:pt x="1843277" y="0"/>
                </a:moveTo>
                <a:lnTo>
                  <a:pt x="0" y="0"/>
                </a:lnTo>
                <a:lnTo>
                  <a:pt x="921638" y="230886"/>
                </a:lnTo>
                <a:lnTo>
                  <a:pt x="1843277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6" name="object 66" descr=""/>
          <p:cNvSpPr txBox="1"/>
          <p:nvPr/>
        </p:nvSpPr>
        <p:spPr>
          <a:xfrm>
            <a:off x="1256791" y="4163314"/>
            <a:ext cx="521334" cy="1701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950" spc="-10" b="1">
                <a:solidFill>
                  <a:srgbClr val="FFFFFF"/>
                </a:solidFill>
                <a:latin typeface="Arial"/>
                <a:cs typeface="Arial"/>
              </a:rPr>
              <a:t>Onshore</a:t>
            </a:r>
            <a:endParaRPr sz="950">
              <a:latin typeface="Arial"/>
              <a:cs typeface="Arial"/>
            </a:endParaRPr>
          </a:p>
        </p:txBody>
      </p:sp>
      <p:sp>
        <p:nvSpPr>
          <p:cNvPr id="67" name="object 67" descr=""/>
          <p:cNvSpPr/>
          <p:nvPr/>
        </p:nvSpPr>
        <p:spPr>
          <a:xfrm>
            <a:off x="2511551" y="4395978"/>
            <a:ext cx="1727200" cy="1878330"/>
          </a:xfrm>
          <a:custGeom>
            <a:avLst/>
            <a:gdLst/>
            <a:ahLst/>
            <a:cxnLst/>
            <a:rect l="l" t="t" r="r" b="b"/>
            <a:pathLst>
              <a:path w="1727200" h="1878329">
                <a:moveTo>
                  <a:pt x="0" y="1878330"/>
                </a:moveTo>
                <a:lnTo>
                  <a:pt x="1726692" y="1878330"/>
                </a:lnTo>
                <a:lnTo>
                  <a:pt x="1726692" y="0"/>
                </a:lnTo>
                <a:lnTo>
                  <a:pt x="0" y="0"/>
                </a:lnTo>
                <a:lnTo>
                  <a:pt x="0" y="187833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8" name="object 68" descr=""/>
          <p:cNvSpPr txBox="1"/>
          <p:nvPr/>
        </p:nvSpPr>
        <p:spPr>
          <a:xfrm>
            <a:off x="2511551" y="4105655"/>
            <a:ext cx="1727200" cy="290830"/>
          </a:xfrm>
          <a:prstGeom prst="rect">
            <a:avLst/>
          </a:prstGeom>
          <a:solidFill>
            <a:srgbClr val="009C9B"/>
          </a:solidFill>
        </p:spPr>
        <p:txBody>
          <a:bodyPr wrap="square" lIns="0" tIns="69850" rIns="0" bIns="0" rtlCol="0" vert="horz">
            <a:spAutoFit/>
          </a:bodyPr>
          <a:lstStyle/>
          <a:p>
            <a:pPr algn="ctr" marL="4445">
              <a:lnSpc>
                <a:spcPct val="100000"/>
              </a:lnSpc>
              <a:spcBef>
                <a:spcPts val="550"/>
              </a:spcBef>
            </a:pPr>
            <a:r>
              <a:rPr dirty="0" sz="950" spc="-10" b="1">
                <a:solidFill>
                  <a:srgbClr val="FFFFFF"/>
                </a:solidFill>
                <a:latin typeface="Arial"/>
                <a:cs typeface="Arial"/>
              </a:rPr>
              <a:t>Offshore</a:t>
            </a:r>
            <a:endParaRPr sz="950">
              <a:latin typeface="Arial"/>
              <a:cs typeface="Arial"/>
            </a:endParaRPr>
          </a:p>
        </p:txBody>
      </p:sp>
      <p:sp>
        <p:nvSpPr>
          <p:cNvPr id="69" name="object 69" descr=""/>
          <p:cNvSpPr/>
          <p:nvPr/>
        </p:nvSpPr>
        <p:spPr>
          <a:xfrm>
            <a:off x="4399788" y="4395978"/>
            <a:ext cx="1727200" cy="1878330"/>
          </a:xfrm>
          <a:custGeom>
            <a:avLst/>
            <a:gdLst/>
            <a:ahLst/>
            <a:cxnLst/>
            <a:rect l="l" t="t" r="r" b="b"/>
            <a:pathLst>
              <a:path w="1727200" h="1878329">
                <a:moveTo>
                  <a:pt x="0" y="1878330"/>
                </a:moveTo>
                <a:lnTo>
                  <a:pt x="1726691" y="1878330"/>
                </a:lnTo>
                <a:lnTo>
                  <a:pt x="1726691" y="0"/>
                </a:lnTo>
                <a:lnTo>
                  <a:pt x="0" y="0"/>
                </a:lnTo>
                <a:lnTo>
                  <a:pt x="0" y="187833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0" name="object 70" descr=""/>
          <p:cNvSpPr txBox="1"/>
          <p:nvPr/>
        </p:nvSpPr>
        <p:spPr>
          <a:xfrm>
            <a:off x="4399788" y="4105655"/>
            <a:ext cx="1727200" cy="290830"/>
          </a:xfrm>
          <a:prstGeom prst="rect">
            <a:avLst/>
          </a:prstGeom>
          <a:solidFill>
            <a:srgbClr val="00C2B0"/>
          </a:solidFill>
        </p:spPr>
        <p:txBody>
          <a:bodyPr wrap="square" lIns="0" tIns="69850" rIns="0" bIns="0" rtlCol="0" vert="horz">
            <a:spAutoFit/>
          </a:bodyPr>
          <a:lstStyle/>
          <a:p>
            <a:pPr algn="ctr" marL="5080">
              <a:lnSpc>
                <a:spcPct val="100000"/>
              </a:lnSpc>
              <a:spcBef>
                <a:spcPts val="550"/>
              </a:spcBef>
            </a:pPr>
            <a:r>
              <a:rPr dirty="0" sz="950" spc="-10" b="1">
                <a:solidFill>
                  <a:srgbClr val="FFFFFF"/>
                </a:solidFill>
                <a:latin typeface="Arial"/>
                <a:cs typeface="Arial"/>
              </a:rPr>
              <a:t>Service</a:t>
            </a:r>
            <a:endParaRPr sz="950">
              <a:latin typeface="Arial"/>
              <a:cs typeface="Arial"/>
            </a:endParaRPr>
          </a:p>
        </p:txBody>
      </p:sp>
      <p:sp>
        <p:nvSpPr>
          <p:cNvPr id="71" name="object 71" descr=""/>
          <p:cNvSpPr txBox="1"/>
          <p:nvPr/>
        </p:nvSpPr>
        <p:spPr>
          <a:xfrm>
            <a:off x="6268973" y="4107179"/>
            <a:ext cx="1727200" cy="290830"/>
          </a:xfrm>
          <a:prstGeom prst="rect">
            <a:avLst/>
          </a:prstGeom>
          <a:solidFill>
            <a:srgbClr val="00CD9F"/>
          </a:solidFill>
        </p:spPr>
        <p:txBody>
          <a:bodyPr wrap="square" lIns="0" tIns="69850" rIns="0" bIns="0" rtlCol="0" vert="horz">
            <a:spAutoFit/>
          </a:bodyPr>
          <a:lstStyle/>
          <a:p>
            <a:pPr marL="488950">
              <a:lnSpc>
                <a:spcPct val="100000"/>
              </a:lnSpc>
              <a:spcBef>
                <a:spcPts val="550"/>
              </a:spcBef>
            </a:pPr>
            <a:r>
              <a:rPr dirty="0" sz="950" spc="-10" b="1">
                <a:solidFill>
                  <a:srgbClr val="FFFFFF"/>
                </a:solidFill>
                <a:latin typeface="Arial"/>
                <a:cs typeface="Arial"/>
              </a:rPr>
              <a:t>Development</a:t>
            </a:r>
            <a:endParaRPr sz="950">
              <a:latin typeface="Arial"/>
              <a:cs typeface="Arial"/>
            </a:endParaRPr>
          </a:p>
        </p:txBody>
      </p:sp>
      <p:sp>
        <p:nvSpPr>
          <p:cNvPr id="72" name="object 72" descr=""/>
          <p:cNvSpPr txBox="1"/>
          <p:nvPr/>
        </p:nvSpPr>
        <p:spPr>
          <a:xfrm>
            <a:off x="769619" y="4450079"/>
            <a:ext cx="1200150" cy="48640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b="1">
                <a:solidFill>
                  <a:srgbClr val="03234D"/>
                </a:solidFill>
                <a:latin typeface="Arial"/>
                <a:cs typeface="Arial"/>
              </a:rPr>
              <a:t>Market</a:t>
            </a:r>
            <a:r>
              <a:rPr dirty="0" sz="900" spc="-25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900" spc="-10" b="1">
                <a:solidFill>
                  <a:srgbClr val="03234D"/>
                </a:solidFill>
                <a:latin typeface="Arial"/>
                <a:cs typeface="Arial"/>
              </a:rPr>
              <a:t>Expectations</a:t>
            </a:r>
            <a:endParaRPr sz="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New</a:t>
            </a:r>
            <a:r>
              <a:rPr dirty="0" sz="90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Installments</a:t>
            </a:r>
            <a:r>
              <a:rPr dirty="0" sz="90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 spc="-20">
                <a:solidFill>
                  <a:srgbClr val="03234D"/>
                </a:solidFill>
                <a:latin typeface="Arial MT"/>
                <a:cs typeface="Arial MT"/>
              </a:rPr>
              <a:t>(GW)</a:t>
            </a:r>
            <a:endParaRPr sz="900">
              <a:latin typeface="Arial MT"/>
              <a:cs typeface="Arial MT"/>
            </a:endParaRPr>
          </a:p>
          <a:p>
            <a:pPr marL="132080">
              <a:lnSpc>
                <a:spcPct val="100000"/>
              </a:lnSpc>
              <a:spcBef>
                <a:spcPts val="385"/>
              </a:spcBef>
            </a:pPr>
            <a:r>
              <a:rPr dirty="0" sz="900" spc="-10">
                <a:solidFill>
                  <a:srgbClr val="03234D"/>
                </a:solidFill>
                <a:latin typeface="Arial MT"/>
                <a:cs typeface="Arial MT"/>
              </a:rPr>
              <a:t>CAGR: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73" name="object 73" descr=""/>
          <p:cNvSpPr/>
          <p:nvPr/>
        </p:nvSpPr>
        <p:spPr>
          <a:xfrm>
            <a:off x="917066" y="5050154"/>
            <a:ext cx="76200" cy="257175"/>
          </a:xfrm>
          <a:custGeom>
            <a:avLst/>
            <a:gdLst/>
            <a:ahLst/>
            <a:cxnLst/>
            <a:rect l="l" t="t" r="r" b="b"/>
            <a:pathLst>
              <a:path w="76200" h="257175">
                <a:moveTo>
                  <a:pt x="47625" y="63500"/>
                </a:moveTo>
                <a:lnTo>
                  <a:pt x="28575" y="63500"/>
                </a:lnTo>
                <a:lnTo>
                  <a:pt x="28575" y="256921"/>
                </a:lnTo>
                <a:lnTo>
                  <a:pt x="47625" y="256921"/>
                </a:lnTo>
                <a:lnTo>
                  <a:pt x="47625" y="63500"/>
                </a:lnTo>
                <a:close/>
              </a:path>
              <a:path w="76200" h="257175">
                <a:moveTo>
                  <a:pt x="38100" y="0"/>
                </a:moveTo>
                <a:lnTo>
                  <a:pt x="0" y="76200"/>
                </a:lnTo>
                <a:lnTo>
                  <a:pt x="28575" y="76200"/>
                </a:lnTo>
                <a:lnTo>
                  <a:pt x="28575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257175">
                <a:moveTo>
                  <a:pt x="69850" y="63500"/>
                </a:moveTo>
                <a:lnTo>
                  <a:pt x="47625" y="63500"/>
                </a:lnTo>
                <a:lnTo>
                  <a:pt x="47625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3234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4" name="object 74" descr=""/>
          <p:cNvSpPr/>
          <p:nvPr/>
        </p:nvSpPr>
        <p:spPr>
          <a:xfrm>
            <a:off x="2796158" y="5050154"/>
            <a:ext cx="76200" cy="257175"/>
          </a:xfrm>
          <a:custGeom>
            <a:avLst/>
            <a:gdLst/>
            <a:ahLst/>
            <a:cxnLst/>
            <a:rect l="l" t="t" r="r" b="b"/>
            <a:pathLst>
              <a:path w="76200" h="257175">
                <a:moveTo>
                  <a:pt x="47625" y="63500"/>
                </a:moveTo>
                <a:lnTo>
                  <a:pt x="28575" y="63500"/>
                </a:lnTo>
                <a:lnTo>
                  <a:pt x="28575" y="256921"/>
                </a:lnTo>
                <a:lnTo>
                  <a:pt x="47625" y="256921"/>
                </a:lnTo>
                <a:lnTo>
                  <a:pt x="47625" y="63500"/>
                </a:lnTo>
                <a:close/>
              </a:path>
              <a:path w="76200" h="257175">
                <a:moveTo>
                  <a:pt x="38100" y="0"/>
                </a:moveTo>
                <a:lnTo>
                  <a:pt x="0" y="76200"/>
                </a:lnTo>
                <a:lnTo>
                  <a:pt x="28575" y="76200"/>
                </a:lnTo>
                <a:lnTo>
                  <a:pt x="28575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257175">
                <a:moveTo>
                  <a:pt x="69850" y="63500"/>
                </a:moveTo>
                <a:lnTo>
                  <a:pt x="47625" y="63500"/>
                </a:lnTo>
                <a:lnTo>
                  <a:pt x="47625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3234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5" name="object 75" descr=""/>
          <p:cNvSpPr/>
          <p:nvPr/>
        </p:nvSpPr>
        <p:spPr>
          <a:xfrm>
            <a:off x="4563236" y="5025009"/>
            <a:ext cx="76200" cy="257175"/>
          </a:xfrm>
          <a:custGeom>
            <a:avLst/>
            <a:gdLst/>
            <a:ahLst/>
            <a:cxnLst/>
            <a:rect l="l" t="t" r="r" b="b"/>
            <a:pathLst>
              <a:path w="76200" h="257175">
                <a:moveTo>
                  <a:pt x="47625" y="63500"/>
                </a:moveTo>
                <a:lnTo>
                  <a:pt x="28575" y="63500"/>
                </a:lnTo>
                <a:lnTo>
                  <a:pt x="28575" y="256921"/>
                </a:lnTo>
                <a:lnTo>
                  <a:pt x="47625" y="256921"/>
                </a:lnTo>
                <a:lnTo>
                  <a:pt x="47625" y="63500"/>
                </a:lnTo>
                <a:close/>
              </a:path>
              <a:path w="76200" h="257175">
                <a:moveTo>
                  <a:pt x="38100" y="0"/>
                </a:moveTo>
                <a:lnTo>
                  <a:pt x="0" y="76200"/>
                </a:lnTo>
                <a:lnTo>
                  <a:pt x="28575" y="76200"/>
                </a:lnTo>
                <a:lnTo>
                  <a:pt x="28575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257175">
                <a:moveTo>
                  <a:pt x="69850" y="63500"/>
                </a:moveTo>
                <a:lnTo>
                  <a:pt x="47625" y="63500"/>
                </a:lnTo>
                <a:lnTo>
                  <a:pt x="47625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3234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6" name="object 76" descr=""/>
          <p:cNvSpPr txBox="1"/>
          <p:nvPr/>
        </p:nvSpPr>
        <p:spPr>
          <a:xfrm>
            <a:off x="740155" y="5053329"/>
            <a:ext cx="1502410" cy="118554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41630">
              <a:lnSpc>
                <a:spcPct val="100000"/>
              </a:lnSpc>
              <a:spcBef>
                <a:spcPts val="95"/>
              </a:spcBef>
            </a:pPr>
            <a:r>
              <a:rPr dirty="0" sz="1400">
                <a:solidFill>
                  <a:srgbClr val="03234D"/>
                </a:solidFill>
                <a:latin typeface="Arial MT"/>
                <a:cs typeface="Arial MT"/>
              </a:rPr>
              <a:t>8-</a:t>
            </a:r>
            <a:r>
              <a:rPr dirty="0" sz="1400" spc="-25">
                <a:solidFill>
                  <a:srgbClr val="03234D"/>
                </a:solidFill>
                <a:latin typeface="Arial MT"/>
                <a:cs typeface="Arial MT"/>
              </a:rPr>
              <a:t>10%</a:t>
            </a:r>
            <a:endParaRPr sz="14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969"/>
              </a:spcBef>
            </a:pPr>
            <a:r>
              <a:rPr dirty="0" sz="900" b="1">
                <a:solidFill>
                  <a:srgbClr val="010027"/>
                </a:solidFill>
                <a:latin typeface="Arial"/>
                <a:cs typeface="Arial"/>
              </a:rPr>
              <a:t>Restarting</a:t>
            </a:r>
            <a:r>
              <a:rPr dirty="0" sz="900" spc="-4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900" spc="-10" b="1">
                <a:solidFill>
                  <a:srgbClr val="010027"/>
                </a:solidFill>
                <a:latin typeface="Arial"/>
                <a:cs typeface="Arial"/>
              </a:rPr>
              <a:t>Growth</a:t>
            </a:r>
            <a:endParaRPr sz="900">
              <a:latin typeface="Arial"/>
              <a:cs typeface="Arial"/>
            </a:endParaRPr>
          </a:p>
          <a:p>
            <a:pPr marL="127000" marR="312420" indent="-114300">
              <a:lnSpc>
                <a:spcPct val="100000"/>
              </a:lnSpc>
              <a:spcBef>
                <a:spcPts val="305"/>
              </a:spcBef>
              <a:buClr>
                <a:srgbClr val="009999"/>
              </a:buClr>
              <a:buFont typeface="Wingdings"/>
              <a:buChar char=""/>
              <a:tabLst>
                <a:tab pos="127000" algn="l"/>
              </a:tabLst>
            </a:pP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Slight</a:t>
            </a:r>
            <a:r>
              <a:rPr dirty="0" sz="800" spc="-2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decline</a:t>
            </a:r>
            <a:r>
              <a:rPr dirty="0" sz="800" spc="-2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in</a:t>
            </a:r>
            <a:r>
              <a:rPr dirty="0" sz="800" spc="-2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 spc="-10">
                <a:solidFill>
                  <a:srgbClr val="010027"/>
                </a:solidFill>
                <a:latin typeface="Arial MT"/>
                <a:cs typeface="Arial MT"/>
              </a:rPr>
              <a:t>activity 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expected</a:t>
            </a:r>
            <a:r>
              <a:rPr dirty="0" sz="800" spc="-1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in</a:t>
            </a:r>
            <a:r>
              <a:rPr dirty="0" sz="800" spc="-2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 spc="-20">
                <a:solidFill>
                  <a:srgbClr val="010027"/>
                </a:solidFill>
                <a:latin typeface="Arial MT"/>
                <a:cs typeface="Arial MT"/>
              </a:rPr>
              <a:t>2023</a:t>
            </a:r>
            <a:endParaRPr sz="800">
              <a:latin typeface="Arial MT"/>
              <a:cs typeface="Arial MT"/>
            </a:endParaRPr>
          </a:p>
          <a:p>
            <a:pPr marL="127000" marR="5080" indent="-114300">
              <a:lnSpc>
                <a:spcPct val="100000"/>
              </a:lnSpc>
              <a:spcBef>
                <a:spcPts val="300"/>
              </a:spcBef>
              <a:buClr>
                <a:srgbClr val="009999"/>
              </a:buClr>
              <a:buFont typeface="Wingdings"/>
              <a:buChar char=""/>
              <a:tabLst>
                <a:tab pos="127000" algn="l"/>
              </a:tabLst>
            </a:pP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Increase</a:t>
            </a:r>
            <a:r>
              <a:rPr dirty="0" sz="800" spc="-1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in</a:t>
            </a:r>
            <a:r>
              <a:rPr dirty="0" sz="800" spc="-2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2024</a:t>
            </a:r>
            <a:r>
              <a:rPr dirty="0" sz="800" spc="-1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and</a:t>
            </a:r>
            <a:r>
              <a:rPr dirty="0" sz="800" spc="-1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 spc="-20">
                <a:solidFill>
                  <a:srgbClr val="010027"/>
                </a:solidFill>
                <a:latin typeface="Arial MT"/>
                <a:cs typeface="Arial MT"/>
              </a:rPr>
              <a:t>2025 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attributed to</a:t>
            </a:r>
            <a:r>
              <a:rPr dirty="0" sz="800" spc="-2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the</a:t>
            </a:r>
            <a:r>
              <a:rPr dirty="0" sz="800" spc="-1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USA,</a:t>
            </a:r>
            <a:r>
              <a:rPr dirty="0" sz="800" spc="-1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 spc="-10">
                <a:solidFill>
                  <a:srgbClr val="010027"/>
                </a:solidFill>
                <a:latin typeface="Arial MT"/>
                <a:cs typeface="Arial MT"/>
              </a:rPr>
              <a:t>Europe, 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and</a:t>
            </a:r>
            <a:r>
              <a:rPr dirty="0" sz="800" spc="-2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 spc="-10">
                <a:solidFill>
                  <a:srgbClr val="010027"/>
                </a:solidFill>
                <a:latin typeface="Arial MT"/>
                <a:cs typeface="Arial MT"/>
              </a:rPr>
              <a:t>Africa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77" name="object 77" descr=""/>
          <p:cNvSpPr txBox="1"/>
          <p:nvPr/>
        </p:nvSpPr>
        <p:spPr>
          <a:xfrm>
            <a:off x="2511551" y="4395978"/>
            <a:ext cx="1727200" cy="1878330"/>
          </a:xfrm>
          <a:prstGeom prst="rect">
            <a:avLst/>
          </a:prstGeom>
        </p:spPr>
        <p:txBody>
          <a:bodyPr wrap="square" lIns="0" tIns="73660" rIns="0" bIns="0" rtlCol="0" vert="horz">
            <a:spAutoFit/>
          </a:bodyPr>
          <a:lstStyle/>
          <a:p>
            <a:pPr marL="131445">
              <a:lnSpc>
                <a:spcPct val="100000"/>
              </a:lnSpc>
              <a:spcBef>
                <a:spcPts val="580"/>
              </a:spcBef>
            </a:pPr>
            <a:r>
              <a:rPr dirty="0" sz="900" b="1">
                <a:solidFill>
                  <a:srgbClr val="03234D"/>
                </a:solidFill>
                <a:latin typeface="Arial"/>
                <a:cs typeface="Arial"/>
              </a:rPr>
              <a:t>Market</a:t>
            </a:r>
            <a:r>
              <a:rPr dirty="0" sz="900" spc="-25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900" spc="-10" b="1">
                <a:solidFill>
                  <a:srgbClr val="03234D"/>
                </a:solidFill>
                <a:latin typeface="Arial"/>
                <a:cs typeface="Arial"/>
              </a:rPr>
              <a:t>Expectations</a:t>
            </a:r>
            <a:endParaRPr sz="900">
              <a:latin typeface="Arial"/>
              <a:cs typeface="Arial"/>
            </a:endParaRPr>
          </a:p>
          <a:p>
            <a:pPr marL="131445">
              <a:lnSpc>
                <a:spcPct val="100000"/>
              </a:lnSpc>
            </a:pP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New</a:t>
            </a:r>
            <a:r>
              <a:rPr dirty="0" sz="90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Installments</a:t>
            </a:r>
            <a:r>
              <a:rPr dirty="0" sz="90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 spc="-20">
                <a:solidFill>
                  <a:srgbClr val="03234D"/>
                </a:solidFill>
                <a:latin typeface="Arial MT"/>
                <a:cs typeface="Arial MT"/>
              </a:rPr>
              <a:t>(GW)</a:t>
            </a:r>
            <a:endParaRPr sz="900">
              <a:latin typeface="Arial MT"/>
              <a:cs typeface="Arial MT"/>
            </a:endParaRPr>
          </a:p>
          <a:p>
            <a:pPr marL="288925">
              <a:lnSpc>
                <a:spcPct val="100000"/>
              </a:lnSpc>
              <a:spcBef>
                <a:spcPts val="334"/>
              </a:spcBef>
            </a:pPr>
            <a:r>
              <a:rPr dirty="0" sz="900" spc="-10">
                <a:solidFill>
                  <a:srgbClr val="03234D"/>
                </a:solidFill>
                <a:latin typeface="Arial MT"/>
                <a:cs typeface="Arial MT"/>
              </a:rPr>
              <a:t>CAGR:</a:t>
            </a:r>
            <a:endParaRPr sz="9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80"/>
              </a:spcBef>
            </a:pPr>
            <a:endParaRPr sz="900">
              <a:latin typeface="Arial MT"/>
              <a:cs typeface="Arial MT"/>
            </a:endParaRPr>
          </a:p>
          <a:p>
            <a:pPr marL="413384">
              <a:lnSpc>
                <a:spcPct val="100000"/>
              </a:lnSpc>
              <a:spcBef>
                <a:spcPts val="5"/>
              </a:spcBef>
            </a:pPr>
            <a:r>
              <a:rPr dirty="0" sz="1400">
                <a:solidFill>
                  <a:srgbClr val="03234D"/>
                </a:solidFill>
                <a:latin typeface="Arial MT"/>
                <a:cs typeface="Arial MT"/>
              </a:rPr>
              <a:t>35-</a:t>
            </a:r>
            <a:r>
              <a:rPr dirty="0" sz="1400" spc="-25">
                <a:solidFill>
                  <a:srgbClr val="03234D"/>
                </a:solidFill>
                <a:latin typeface="Arial MT"/>
                <a:cs typeface="Arial MT"/>
              </a:rPr>
              <a:t>40%</a:t>
            </a:r>
            <a:endParaRPr sz="1400">
              <a:latin typeface="Arial MT"/>
              <a:cs typeface="Arial MT"/>
            </a:endParaRPr>
          </a:p>
          <a:p>
            <a:pPr marL="96520">
              <a:lnSpc>
                <a:spcPct val="100000"/>
              </a:lnSpc>
              <a:spcBef>
                <a:spcPts val="910"/>
              </a:spcBef>
            </a:pPr>
            <a:r>
              <a:rPr dirty="0" sz="900" b="1">
                <a:solidFill>
                  <a:srgbClr val="010027"/>
                </a:solidFill>
                <a:latin typeface="Arial"/>
                <a:cs typeface="Arial"/>
              </a:rPr>
              <a:t>Global</a:t>
            </a:r>
            <a:r>
              <a:rPr dirty="0" sz="900" spc="-3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900" spc="-10" b="1">
                <a:solidFill>
                  <a:srgbClr val="010027"/>
                </a:solidFill>
                <a:latin typeface="Arial"/>
                <a:cs typeface="Arial"/>
              </a:rPr>
              <a:t>Expansion</a:t>
            </a:r>
            <a:endParaRPr sz="900">
              <a:latin typeface="Arial"/>
              <a:cs typeface="Arial"/>
            </a:endParaRPr>
          </a:p>
          <a:p>
            <a:pPr marL="210820" marR="46990" indent="-114300">
              <a:lnSpc>
                <a:spcPct val="100000"/>
              </a:lnSpc>
              <a:spcBef>
                <a:spcPts val="305"/>
              </a:spcBef>
              <a:buClr>
                <a:srgbClr val="009999"/>
              </a:buClr>
              <a:buFont typeface="Wingdings"/>
              <a:buChar char=""/>
              <a:tabLst>
                <a:tab pos="210820" algn="l"/>
              </a:tabLst>
            </a:pP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Strong</a:t>
            </a:r>
            <a:r>
              <a:rPr dirty="0" sz="800" spc="-3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expansion</a:t>
            </a:r>
            <a:r>
              <a:rPr dirty="0" sz="800" spc="-3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in</a:t>
            </a:r>
            <a:r>
              <a:rPr dirty="0" sz="800" spc="-5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Europe</a:t>
            </a:r>
            <a:r>
              <a:rPr dirty="0" sz="800" spc="-3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 spc="-25">
                <a:solidFill>
                  <a:srgbClr val="010027"/>
                </a:solidFill>
                <a:latin typeface="Arial MT"/>
                <a:cs typeface="Arial MT"/>
              </a:rPr>
              <a:t>and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 new</a:t>
            </a:r>
            <a:r>
              <a:rPr dirty="0" sz="800" spc="-1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markets</a:t>
            </a:r>
            <a:r>
              <a:rPr dirty="0" sz="800" spc="-1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such</a:t>
            </a:r>
            <a:r>
              <a:rPr dirty="0" sz="800" spc="-1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as</a:t>
            </a:r>
            <a:r>
              <a:rPr dirty="0" sz="800" spc="-2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the</a:t>
            </a:r>
            <a:r>
              <a:rPr dirty="0" sz="800" spc="-1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 spc="-25">
                <a:solidFill>
                  <a:srgbClr val="010027"/>
                </a:solidFill>
                <a:latin typeface="Arial MT"/>
                <a:cs typeface="Arial MT"/>
              </a:rPr>
              <a:t>US</a:t>
            </a:r>
            <a:r>
              <a:rPr dirty="0" sz="800" spc="50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and</a:t>
            </a:r>
            <a:r>
              <a:rPr dirty="0" sz="800" spc="-2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South</a:t>
            </a:r>
            <a:r>
              <a:rPr dirty="0" sz="800" spc="-2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 spc="-10">
                <a:solidFill>
                  <a:srgbClr val="010027"/>
                </a:solidFill>
                <a:latin typeface="Arial MT"/>
                <a:cs typeface="Arial MT"/>
              </a:rPr>
              <a:t>Korea</a:t>
            </a:r>
            <a:endParaRPr sz="800">
              <a:latin typeface="Arial MT"/>
              <a:cs typeface="Arial MT"/>
            </a:endParaRPr>
          </a:p>
          <a:p>
            <a:pPr marL="210185" indent="-113664">
              <a:lnSpc>
                <a:spcPct val="100000"/>
              </a:lnSpc>
              <a:spcBef>
                <a:spcPts val="300"/>
              </a:spcBef>
              <a:buClr>
                <a:srgbClr val="009999"/>
              </a:buClr>
              <a:buFont typeface="Wingdings"/>
              <a:buChar char=""/>
              <a:tabLst>
                <a:tab pos="210185" algn="l"/>
              </a:tabLst>
            </a:pP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Growth</a:t>
            </a:r>
            <a:r>
              <a:rPr dirty="0" sz="800" spc="-3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to</a:t>
            </a:r>
            <a:r>
              <a:rPr dirty="0" sz="800" spc="-4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accelerate</a:t>
            </a:r>
            <a:r>
              <a:rPr dirty="0" sz="800" spc="-3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after</a:t>
            </a:r>
            <a:r>
              <a:rPr dirty="0" sz="800" spc="-3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 spc="-20">
                <a:solidFill>
                  <a:srgbClr val="010027"/>
                </a:solidFill>
                <a:latin typeface="Arial MT"/>
                <a:cs typeface="Arial MT"/>
              </a:rPr>
              <a:t>2023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78" name="object 78" descr=""/>
          <p:cNvSpPr txBox="1"/>
          <p:nvPr/>
        </p:nvSpPr>
        <p:spPr>
          <a:xfrm>
            <a:off x="4399788" y="4395978"/>
            <a:ext cx="1727200" cy="1878330"/>
          </a:xfrm>
          <a:prstGeom prst="rect">
            <a:avLst/>
          </a:prstGeom>
        </p:spPr>
        <p:txBody>
          <a:bodyPr wrap="square" lIns="0" tIns="65405" rIns="0" bIns="0" rtlCol="0" vert="horz">
            <a:spAutoFit/>
          </a:bodyPr>
          <a:lstStyle/>
          <a:p>
            <a:pPr marL="85725">
              <a:lnSpc>
                <a:spcPct val="100000"/>
              </a:lnSpc>
              <a:spcBef>
                <a:spcPts val="515"/>
              </a:spcBef>
            </a:pPr>
            <a:r>
              <a:rPr dirty="0" sz="900" b="1">
                <a:solidFill>
                  <a:srgbClr val="03234D"/>
                </a:solidFill>
                <a:latin typeface="Arial"/>
                <a:cs typeface="Arial"/>
              </a:rPr>
              <a:t>Market</a:t>
            </a:r>
            <a:r>
              <a:rPr dirty="0" sz="900" spc="-25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900" spc="-10" b="1">
                <a:solidFill>
                  <a:srgbClr val="03234D"/>
                </a:solidFill>
                <a:latin typeface="Arial"/>
                <a:cs typeface="Arial"/>
              </a:rPr>
              <a:t>Expectations</a:t>
            </a:r>
            <a:endParaRPr sz="900">
              <a:latin typeface="Arial"/>
              <a:cs typeface="Arial"/>
            </a:endParaRPr>
          </a:p>
          <a:p>
            <a:pPr marL="85725">
              <a:lnSpc>
                <a:spcPct val="100000"/>
              </a:lnSpc>
            </a:pP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New</a:t>
            </a:r>
            <a:r>
              <a:rPr dirty="0" sz="90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Installments</a:t>
            </a:r>
            <a:r>
              <a:rPr dirty="0" sz="90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 spc="-20">
                <a:solidFill>
                  <a:srgbClr val="03234D"/>
                </a:solidFill>
                <a:latin typeface="Arial MT"/>
                <a:cs typeface="Arial MT"/>
              </a:rPr>
              <a:t>(GW)</a:t>
            </a:r>
            <a:endParaRPr sz="900">
              <a:latin typeface="Arial MT"/>
              <a:cs typeface="Arial MT"/>
            </a:endParaRPr>
          </a:p>
          <a:p>
            <a:pPr marL="120650">
              <a:lnSpc>
                <a:spcPct val="100000"/>
              </a:lnSpc>
              <a:spcBef>
                <a:spcPts val="325"/>
              </a:spcBef>
            </a:pPr>
            <a:r>
              <a:rPr dirty="0" sz="900" spc="-10">
                <a:solidFill>
                  <a:srgbClr val="03234D"/>
                </a:solidFill>
                <a:latin typeface="Arial MT"/>
                <a:cs typeface="Arial MT"/>
              </a:rPr>
              <a:t>CAGR:</a:t>
            </a:r>
            <a:endParaRPr sz="9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85"/>
              </a:spcBef>
            </a:pPr>
            <a:endParaRPr sz="900">
              <a:latin typeface="Arial MT"/>
              <a:cs typeface="Arial MT"/>
            </a:endParaRPr>
          </a:p>
          <a:p>
            <a:pPr marL="292735">
              <a:lnSpc>
                <a:spcPct val="100000"/>
              </a:lnSpc>
            </a:pPr>
            <a:r>
              <a:rPr dirty="0" sz="1400">
                <a:solidFill>
                  <a:srgbClr val="03234D"/>
                </a:solidFill>
                <a:latin typeface="Arial MT"/>
                <a:cs typeface="Arial MT"/>
              </a:rPr>
              <a:t>8-</a:t>
            </a:r>
            <a:r>
              <a:rPr dirty="0" sz="1400" spc="-25">
                <a:solidFill>
                  <a:srgbClr val="03234D"/>
                </a:solidFill>
                <a:latin typeface="Arial MT"/>
                <a:cs typeface="Arial MT"/>
              </a:rPr>
              <a:t>10%</a:t>
            </a:r>
            <a:endParaRPr sz="1400">
              <a:latin typeface="Arial MT"/>
              <a:cs typeface="Arial MT"/>
            </a:endParaRPr>
          </a:p>
          <a:p>
            <a:pPr marL="33655">
              <a:lnSpc>
                <a:spcPct val="100000"/>
              </a:lnSpc>
              <a:spcBef>
                <a:spcPts val="925"/>
              </a:spcBef>
            </a:pPr>
            <a:r>
              <a:rPr dirty="0" sz="900" b="1">
                <a:solidFill>
                  <a:srgbClr val="010027"/>
                </a:solidFill>
                <a:latin typeface="Arial"/>
                <a:cs typeface="Arial"/>
              </a:rPr>
              <a:t>Solid</a:t>
            </a:r>
            <a:r>
              <a:rPr dirty="0" sz="900" spc="-2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900" spc="-10" b="1">
                <a:solidFill>
                  <a:srgbClr val="010027"/>
                </a:solidFill>
                <a:latin typeface="Arial"/>
                <a:cs typeface="Arial"/>
              </a:rPr>
              <a:t>Growth</a:t>
            </a:r>
            <a:endParaRPr sz="900">
              <a:latin typeface="Arial"/>
              <a:cs typeface="Arial"/>
            </a:endParaRPr>
          </a:p>
          <a:p>
            <a:pPr marL="147320" indent="-113664">
              <a:lnSpc>
                <a:spcPct val="100000"/>
              </a:lnSpc>
              <a:spcBef>
                <a:spcPts val="305"/>
              </a:spcBef>
              <a:buClr>
                <a:srgbClr val="009999"/>
              </a:buClr>
              <a:buFont typeface="Wingdings"/>
              <a:buChar char=""/>
              <a:tabLst>
                <a:tab pos="147320" algn="l"/>
              </a:tabLst>
            </a:pPr>
            <a:r>
              <a:rPr dirty="0" sz="800" spc="-10">
                <a:solidFill>
                  <a:srgbClr val="010027"/>
                </a:solidFill>
                <a:latin typeface="Arial MT"/>
                <a:cs typeface="Arial MT"/>
              </a:rPr>
              <a:t>Promising</a:t>
            </a:r>
            <a:r>
              <a:rPr dirty="0" sz="800" spc="-2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growth</a:t>
            </a:r>
            <a:r>
              <a:rPr dirty="0" sz="800" spc="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from</a:t>
            </a:r>
            <a:r>
              <a:rPr dirty="0" sz="800" spc="-2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high</a:t>
            </a:r>
            <a:r>
              <a:rPr dirty="0" sz="800" spc="-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 spc="-20">
                <a:solidFill>
                  <a:srgbClr val="010027"/>
                </a:solidFill>
                <a:latin typeface="Arial MT"/>
                <a:cs typeface="Arial MT"/>
              </a:rPr>
              <a:t>base</a:t>
            </a:r>
            <a:endParaRPr sz="800">
              <a:latin typeface="Arial MT"/>
              <a:cs typeface="Arial MT"/>
            </a:endParaRPr>
          </a:p>
          <a:p>
            <a:pPr marL="147955" marR="306070" indent="-114300">
              <a:lnSpc>
                <a:spcPct val="100000"/>
              </a:lnSpc>
              <a:spcBef>
                <a:spcPts val="300"/>
              </a:spcBef>
              <a:buClr>
                <a:srgbClr val="009999"/>
              </a:buClr>
              <a:buFont typeface="Wingdings"/>
              <a:buChar char=""/>
              <a:tabLst>
                <a:tab pos="147955" algn="l"/>
              </a:tabLst>
            </a:pP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Power</a:t>
            </a:r>
            <a:r>
              <a:rPr dirty="0" sz="800" spc="-1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price</a:t>
            </a:r>
            <a:r>
              <a:rPr dirty="0" sz="800" spc="-2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increases</a:t>
            </a:r>
            <a:r>
              <a:rPr dirty="0" sz="800" spc="-1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 spc="-25">
                <a:solidFill>
                  <a:srgbClr val="010027"/>
                </a:solidFill>
                <a:latin typeface="Arial MT"/>
                <a:cs typeface="Arial MT"/>
              </a:rPr>
              <a:t>and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 electricity</a:t>
            </a:r>
            <a:r>
              <a:rPr dirty="0" sz="800" spc="-3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shortages</a:t>
            </a:r>
            <a:r>
              <a:rPr dirty="0" sz="800" spc="-1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to</a:t>
            </a:r>
            <a:r>
              <a:rPr dirty="0" sz="800" spc="-2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 spc="-20">
                <a:solidFill>
                  <a:srgbClr val="010027"/>
                </a:solidFill>
                <a:latin typeface="Arial MT"/>
                <a:cs typeface="Arial MT"/>
              </a:rPr>
              <a:t>drive 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higher</a:t>
            </a:r>
            <a:r>
              <a:rPr dirty="0" sz="800" spc="-1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need</a:t>
            </a:r>
            <a:r>
              <a:rPr dirty="0" sz="800" spc="-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for</a:t>
            </a:r>
            <a:r>
              <a:rPr dirty="0" sz="800" spc="-2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 spc="-10">
                <a:solidFill>
                  <a:srgbClr val="010027"/>
                </a:solidFill>
                <a:latin typeface="Arial MT"/>
                <a:cs typeface="Arial MT"/>
              </a:rPr>
              <a:t>output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79" name="object 79" descr=""/>
          <p:cNvSpPr txBox="1"/>
          <p:nvPr/>
        </p:nvSpPr>
        <p:spPr>
          <a:xfrm>
            <a:off x="6268973" y="4397502"/>
            <a:ext cx="1727200" cy="1878330"/>
          </a:xfrm>
          <a:prstGeom prst="rect">
            <a:avLst/>
          </a:prstGeom>
          <a:solidFill>
            <a:srgbClr val="D9D9D9"/>
          </a:solidFill>
        </p:spPr>
        <p:txBody>
          <a:bodyPr wrap="square" lIns="0" tIns="50165" rIns="0" bIns="0" rtlCol="0" vert="horz">
            <a:spAutoFit/>
          </a:bodyPr>
          <a:lstStyle/>
          <a:p>
            <a:pPr marL="88900">
              <a:lnSpc>
                <a:spcPct val="100000"/>
              </a:lnSpc>
              <a:spcBef>
                <a:spcPts val="395"/>
              </a:spcBef>
            </a:pPr>
            <a:r>
              <a:rPr dirty="0" sz="900" b="1">
                <a:solidFill>
                  <a:srgbClr val="03234D"/>
                </a:solidFill>
                <a:latin typeface="Arial"/>
                <a:cs typeface="Arial"/>
              </a:rPr>
              <a:t>Vestas’</a:t>
            </a:r>
            <a:r>
              <a:rPr dirty="0" sz="900" spc="-20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900" spc="-10" b="1">
                <a:solidFill>
                  <a:srgbClr val="03234D"/>
                </a:solidFill>
                <a:latin typeface="Arial"/>
                <a:cs typeface="Arial"/>
              </a:rPr>
              <a:t>Expectations</a:t>
            </a:r>
            <a:endParaRPr sz="900">
              <a:latin typeface="Arial"/>
              <a:cs typeface="Arial"/>
            </a:endParaRPr>
          </a:p>
          <a:p>
            <a:pPr marL="88900">
              <a:lnSpc>
                <a:spcPct val="100000"/>
              </a:lnSpc>
            </a:pP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New</a:t>
            </a:r>
            <a:r>
              <a:rPr dirty="0" sz="90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Installments</a:t>
            </a:r>
            <a:r>
              <a:rPr dirty="0" sz="90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 spc="-20">
                <a:solidFill>
                  <a:srgbClr val="03234D"/>
                </a:solidFill>
                <a:latin typeface="Arial MT"/>
                <a:cs typeface="Arial MT"/>
              </a:rPr>
              <a:t>(GW)</a:t>
            </a:r>
            <a:endParaRPr sz="900">
              <a:latin typeface="Arial MT"/>
              <a:cs typeface="Arial MT"/>
            </a:endParaRPr>
          </a:p>
          <a:p>
            <a:pPr marL="88900">
              <a:lnSpc>
                <a:spcPct val="100000"/>
              </a:lnSpc>
              <a:spcBef>
                <a:spcPts val="355"/>
              </a:spcBef>
            </a:pPr>
            <a:r>
              <a:rPr dirty="0" sz="900" spc="-10">
                <a:solidFill>
                  <a:srgbClr val="03234D"/>
                </a:solidFill>
                <a:latin typeface="Arial MT"/>
                <a:cs typeface="Arial MT"/>
              </a:rPr>
              <a:t>CAGR:</a:t>
            </a:r>
            <a:endParaRPr sz="9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900">
              <a:latin typeface="Arial MT"/>
              <a:cs typeface="Arial MT"/>
            </a:endParaRPr>
          </a:p>
          <a:p>
            <a:pPr marL="191770">
              <a:lnSpc>
                <a:spcPct val="100000"/>
              </a:lnSpc>
            </a:pPr>
            <a:r>
              <a:rPr dirty="0" sz="1400" spc="-20">
                <a:solidFill>
                  <a:srgbClr val="03234D"/>
                </a:solidFill>
                <a:latin typeface="Arial MT"/>
                <a:cs typeface="Arial MT"/>
              </a:rPr>
              <a:t>&gt;10%</a:t>
            </a:r>
            <a:endParaRPr sz="1400">
              <a:latin typeface="Arial MT"/>
              <a:cs typeface="Arial MT"/>
            </a:endParaRPr>
          </a:p>
          <a:p>
            <a:pPr marL="44450">
              <a:lnSpc>
                <a:spcPct val="100000"/>
              </a:lnSpc>
              <a:spcBef>
                <a:spcPts val="375"/>
              </a:spcBef>
            </a:pPr>
            <a:r>
              <a:rPr dirty="0" sz="900" spc="-10" b="1">
                <a:solidFill>
                  <a:srgbClr val="010027"/>
                </a:solidFill>
                <a:latin typeface="Arial"/>
                <a:cs typeface="Arial"/>
              </a:rPr>
              <a:t>Foundation</a:t>
            </a:r>
            <a:r>
              <a:rPr dirty="0" sz="900" spc="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900" b="1">
                <a:solidFill>
                  <a:srgbClr val="010027"/>
                </a:solidFill>
                <a:latin typeface="Arial"/>
                <a:cs typeface="Arial"/>
              </a:rPr>
              <a:t>in</a:t>
            </a:r>
            <a:r>
              <a:rPr dirty="0" sz="900" spc="1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900" spc="-20" b="1">
                <a:solidFill>
                  <a:srgbClr val="010027"/>
                </a:solidFill>
                <a:latin typeface="Arial"/>
                <a:cs typeface="Arial"/>
              </a:rPr>
              <a:t>place</a:t>
            </a:r>
            <a:endParaRPr sz="900">
              <a:latin typeface="Arial"/>
              <a:cs typeface="Arial"/>
            </a:endParaRPr>
          </a:p>
          <a:p>
            <a:pPr marL="158750" marR="102235" indent="-114300">
              <a:lnSpc>
                <a:spcPct val="100000"/>
              </a:lnSpc>
              <a:spcBef>
                <a:spcPts val="305"/>
              </a:spcBef>
              <a:buClr>
                <a:srgbClr val="009999"/>
              </a:buClr>
              <a:buFont typeface="Wingdings"/>
              <a:buChar char=""/>
              <a:tabLst>
                <a:tab pos="158750" algn="l"/>
              </a:tabLst>
            </a:pP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Goal in</a:t>
            </a:r>
            <a:r>
              <a:rPr dirty="0" sz="800" spc="-10">
                <a:solidFill>
                  <a:srgbClr val="010027"/>
                </a:solidFill>
                <a:latin typeface="Arial MT"/>
                <a:cs typeface="Arial MT"/>
              </a:rPr>
              <a:t> Development</a:t>
            </a:r>
            <a:r>
              <a:rPr dirty="0" sz="800" spc="1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to</a:t>
            </a:r>
            <a:r>
              <a:rPr dirty="0" sz="800" spc="-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 spc="-10">
                <a:solidFill>
                  <a:srgbClr val="010027"/>
                </a:solidFill>
                <a:latin typeface="Arial MT"/>
                <a:cs typeface="Arial MT"/>
              </a:rPr>
              <a:t>outgrow 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the</a:t>
            </a:r>
            <a:r>
              <a:rPr dirty="0" sz="800" spc="-1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total</a:t>
            </a:r>
            <a:r>
              <a:rPr dirty="0" sz="800" spc="-1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onshore</a:t>
            </a:r>
            <a:r>
              <a:rPr dirty="0" sz="800" spc="-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market</a:t>
            </a:r>
            <a:r>
              <a:rPr dirty="0" sz="800" spc="-2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in</a:t>
            </a:r>
            <a:r>
              <a:rPr dirty="0" sz="800" spc="-2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 spc="-20">
                <a:solidFill>
                  <a:srgbClr val="010027"/>
                </a:solidFill>
                <a:latin typeface="Arial MT"/>
                <a:cs typeface="Arial MT"/>
              </a:rPr>
              <a:t>firm 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order</a:t>
            </a:r>
            <a:r>
              <a:rPr dirty="0" sz="800" spc="-10">
                <a:solidFill>
                  <a:srgbClr val="010027"/>
                </a:solidFill>
                <a:latin typeface="Arial MT"/>
                <a:cs typeface="Arial MT"/>
              </a:rPr>
              <a:t> intake</a:t>
            </a:r>
            <a:endParaRPr sz="800">
              <a:latin typeface="Arial MT"/>
              <a:cs typeface="Arial MT"/>
            </a:endParaRPr>
          </a:p>
          <a:p>
            <a:pPr marL="158750" marR="349885" indent="-114300">
              <a:lnSpc>
                <a:spcPct val="100000"/>
              </a:lnSpc>
              <a:spcBef>
                <a:spcPts val="305"/>
              </a:spcBef>
              <a:buClr>
                <a:srgbClr val="009999"/>
              </a:buClr>
              <a:buFont typeface="Wingdings"/>
              <a:buChar char=""/>
              <a:tabLst>
                <a:tab pos="158750" algn="l"/>
              </a:tabLst>
            </a:pP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Own</a:t>
            </a:r>
            <a:r>
              <a:rPr dirty="0" sz="800" spc="-3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developed</a:t>
            </a:r>
            <a:r>
              <a:rPr dirty="0" sz="800" spc="-2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projects</a:t>
            </a:r>
            <a:r>
              <a:rPr dirty="0" sz="800" spc="-3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 spc="-25">
                <a:solidFill>
                  <a:srgbClr val="010027"/>
                </a:solidFill>
                <a:latin typeface="Arial MT"/>
                <a:cs typeface="Arial MT"/>
              </a:rPr>
              <a:t>to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 further</a:t>
            </a:r>
            <a:r>
              <a:rPr dirty="0" sz="800" spc="-2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leverage</a:t>
            </a:r>
            <a:r>
              <a:rPr dirty="0" sz="800" spc="-2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side</a:t>
            </a:r>
            <a:r>
              <a:rPr dirty="0" sz="800" spc="-3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 spc="-20">
                <a:solidFill>
                  <a:srgbClr val="010027"/>
                </a:solidFill>
                <a:latin typeface="Arial MT"/>
                <a:cs typeface="Arial MT"/>
              </a:rPr>
              <a:t>deals</a:t>
            </a:r>
            <a:endParaRPr sz="800">
              <a:latin typeface="Arial MT"/>
              <a:cs typeface="Arial MT"/>
            </a:endParaRPr>
          </a:p>
        </p:txBody>
      </p:sp>
      <p:grpSp>
        <p:nvGrpSpPr>
          <p:cNvPr id="80" name="object 80" descr=""/>
          <p:cNvGrpSpPr/>
          <p:nvPr/>
        </p:nvGrpSpPr>
        <p:grpSpPr>
          <a:xfrm>
            <a:off x="4356353" y="1688719"/>
            <a:ext cx="3941445" cy="2229485"/>
            <a:chOff x="4356353" y="1688719"/>
            <a:chExt cx="3941445" cy="2229485"/>
          </a:xfrm>
        </p:grpSpPr>
        <p:pic>
          <p:nvPicPr>
            <p:cNvPr id="81" name="object 8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356353" y="1834896"/>
              <a:ext cx="3941063" cy="2083308"/>
            </a:xfrm>
            <a:prstGeom prst="rect">
              <a:avLst/>
            </a:prstGeom>
          </p:spPr>
        </p:pic>
        <p:sp>
          <p:nvSpPr>
            <p:cNvPr id="82" name="object 82" descr=""/>
            <p:cNvSpPr/>
            <p:nvPr/>
          </p:nvSpPr>
          <p:spPr>
            <a:xfrm>
              <a:off x="5060060" y="1695069"/>
              <a:ext cx="2200910" cy="1638935"/>
            </a:xfrm>
            <a:custGeom>
              <a:avLst/>
              <a:gdLst/>
              <a:ahLst/>
              <a:cxnLst/>
              <a:rect l="l" t="t" r="r" b="b"/>
              <a:pathLst>
                <a:path w="2200909" h="1638935">
                  <a:moveTo>
                    <a:pt x="0" y="0"/>
                  </a:moveTo>
                  <a:lnTo>
                    <a:pt x="0" y="652779"/>
                  </a:lnTo>
                </a:path>
                <a:path w="2200909" h="1638935">
                  <a:moveTo>
                    <a:pt x="2200656" y="140207"/>
                  </a:moveTo>
                  <a:lnTo>
                    <a:pt x="2200656" y="753744"/>
                  </a:lnTo>
                </a:path>
                <a:path w="2200909" h="1638935">
                  <a:moveTo>
                    <a:pt x="1705356" y="1266443"/>
                  </a:moveTo>
                  <a:lnTo>
                    <a:pt x="1705356" y="1638934"/>
                  </a:lnTo>
                </a:path>
                <a:path w="2200909" h="1638935">
                  <a:moveTo>
                    <a:pt x="1705356" y="1259585"/>
                  </a:moveTo>
                  <a:lnTo>
                    <a:pt x="1309877" y="1259585"/>
                  </a:lnTo>
                </a:path>
                <a:path w="2200909" h="1638935">
                  <a:moveTo>
                    <a:pt x="2194687" y="140207"/>
                  </a:moveTo>
                  <a:lnTo>
                    <a:pt x="1981962" y="140207"/>
                  </a:lnTo>
                </a:path>
              </a:pathLst>
            </a:custGeom>
            <a:ln w="12700">
              <a:solidFill>
                <a:srgbClr val="00C2B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3" name="object 83" descr=""/>
          <p:cNvSpPr txBox="1"/>
          <p:nvPr/>
        </p:nvSpPr>
        <p:spPr>
          <a:xfrm>
            <a:off x="4680203" y="936751"/>
            <a:ext cx="3489960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dirty="0" sz="1400" b="1">
                <a:solidFill>
                  <a:srgbClr val="03234D"/>
                </a:solidFill>
                <a:latin typeface="Arial"/>
                <a:cs typeface="Arial"/>
              </a:rPr>
              <a:t>Building</a:t>
            </a:r>
            <a:r>
              <a:rPr dirty="0" sz="1400" spc="-40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3234D"/>
                </a:solidFill>
                <a:latin typeface="Arial"/>
                <a:cs typeface="Arial"/>
              </a:rPr>
              <a:t>a</a:t>
            </a:r>
            <a:r>
              <a:rPr dirty="0" sz="1400" spc="-10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3234D"/>
                </a:solidFill>
                <a:latin typeface="Arial"/>
                <a:cs typeface="Arial"/>
              </a:rPr>
              <a:t>leading</a:t>
            </a:r>
            <a:r>
              <a:rPr dirty="0" sz="1400" spc="-30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3234D"/>
                </a:solidFill>
                <a:latin typeface="Arial"/>
                <a:cs typeface="Arial"/>
              </a:rPr>
              <a:t>global</a:t>
            </a:r>
            <a:r>
              <a:rPr dirty="0" sz="1400" spc="-20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3234D"/>
                </a:solidFill>
                <a:latin typeface="Arial"/>
                <a:cs typeface="Arial"/>
              </a:rPr>
              <a:t>position</a:t>
            </a:r>
            <a:r>
              <a:rPr dirty="0" sz="1400" spc="-35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400" spc="-25" b="1">
                <a:solidFill>
                  <a:srgbClr val="03234D"/>
                </a:solidFill>
                <a:latin typeface="Arial"/>
                <a:cs typeface="Arial"/>
              </a:rPr>
              <a:t>in </a:t>
            </a:r>
            <a:r>
              <a:rPr dirty="0" sz="1400" b="1">
                <a:solidFill>
                  <a:srgbClr val="03234D"/>
                </a:solidFill>
                <a:latin typeface="Arial"/>
                <a:cs typeface="Arial"/>
              </a:rPr>
              <a:t>offshore</a:t>
            </a:r>
            <a:r>
              <a:rPr dirty="0" sz="1400" spc="-35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3234D"/>
                </a:solidFill>
                <a:latin typeface="Arial"/>
                <a:cs typeface="Arial"/>
              </a:rPr>
              <a:t>through</a:t>
            </a:r>
            <a:r>
              <a:rPr dirty="0" sz="1400" spc="-45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3234D"/>
                </a:solidFill>
                <a:latin typeface="Arial"/>
                <a:cs typeface="Arial"/>
              </a:rPr>
              <a:t>V236</a:t>
            </a:r>
            <a:r>
              <a:rPr dirty="0" sz="1400" spc="-20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3234D"/>
                </a:solidFill>
                <a:latin typeface="Arial"/>
                <a:cs typeface="Arial"/>
              </a:rPr>
              <a:t>turbine</a:t>
            </a:r>
            <a:r>
              <a:rPr dirty="0" sz="1400" spc="-35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400" spc="-10" b="1">
                <a:solidFill>
                  <a:srgbClr val="03234D"/>
                </a:solidFill>
                <a:latin typeface="Arial"/>
                <a:cs typeface="Arial"/>
              </a:rPr>
              <a:t>expansion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84" name="object 84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4543805" y="1019175"/>
            <a:ext cx="57150" cy="305180"/>
          </a:xfrm>
          <a:prstGeom prst="rect">
            <a:avLst/>
          </a:prstGeom>
        </p:spPr>
      </p:pic>
      <p:sp>
        <p:nvSpPr>
          <p:cNvPr id="85" name="object 85" descr=""/>
          <p:cNvSpPr txBox="1"/>
          <p:nvPr/>
        </p:nvSpPr>
        <p:spPr>
          <a:xfrm>
            <a:off x="5314696" y="1533905"/>
            <a:ext cx="556260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-10">
                <a:solidFill>
                  <a:srgbClr val="03234D"/>
                </a:solidFill>
                <a:latin typeface="Arial MT"/>
                <a:cs typeface="Arial MT"/>
              </a:rPr>
              <a:t>Americas</a:t>
            </a:r>
            <a:endParaRPr sz="10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dirty="0" sz="1000" b="1">
                <a:solidFill>
                  <a:srgbClr val="03234D"/>
                </a:solidFill>
                <a:latin typeface="Arial"/>
                <a:cs typeface="Arial"/>
              </a:rPr>
              <a:t>3.7</a:t>
            </a:r>
            <a:r>
              <a:rPr dirty="0" sz="1000" spc="-15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000" spc="-25" b="1">
                <a:solidFill>
                  <a:srgbClr val="03234D"/>
                </a:solidFill>
                <a:latin typeface="Arial"/>
                <a:cs typeface="Arial"/>
              </a:rPr>
              <a:t>GW</a:t>
            </a:r>
            <a:endParaRPr sz="1000">
              <a:latin typeface="Arial"/>
              <a:cs typeface="Arial"/>
            </a:endParaRPr>
          </a:p>
        </p:txBody>
      </p:sp>
      <p:sp>
        <p:nvSpPr>
          <p:cNvPr id="86" name="object 86" descr=""/>
          <p:cNvSpPr/>
          <p:nvPr/>
        </p:nvSpPr>
        <p:spPr>
          <a:xfrm>
            <a:off x="5063109" y="1695069"/>
            <a:ext cx="212725" cy="0"/>
          </a:xfrm>
          <a:custGeom>
            <a:avLst/>
            <a:gdLst/>
            <a:ahLst/>
            <a:cxnLst/>
            <a:rect l="l" t="t" r="r" b="b"/>
            <a:pathLst>
              <a:path w="212725" h="0">
                <a:moveTo>
                  <a:pt x="212725" y="0"/>
                </a:moveTo>
                <a:lnTo>
                  <a:pt x="0" y="0"/>
                </a:lnTo>
              </a:path>
            </a:pathLst>
          </a:custGeom>
          <a:ln w="12700">
            <a:solidFill>
              <a:srgbClr val="00C2B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7" name="object 87" descr=""/>
          <p:cNvSpPr txBox="1"/>
          <p:nvPr/>
        </p:nvSpPr>
        <p:spPr>
          <a:xfrm>
            <a:off x="6418579" y="1609343"/>
            <a:ext cx="681990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Asia</a:t>
            </a:r>
            <a:r>
              <a:rPr dirty="0" sz="100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 spc="-10">
                <a:solidFill>
                  <a:srgbClr val="03234D"/>
                </a:solidFill>
                <a:latin typeface="Arial MT"/>
                <a:cs typeface="Arial MT"/>
              </a:rPr>
              <a:t>Pacific</a:t>
            </a:r>
            <a:endParaRPr sz="10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dirty="0" sz="1000" b="1">
                <a:solidFill>
                  <a:srgbClr val="03234D"/>
                </a:solidFill>
                <a:latin typeface="Arial"/>
                <a:cs typeface="Arial"/>
              </a:rPr>
              <a:t>1.3</a:t>
            </a:r>
            <a:r>
              <a:rPr dirty="0" sz="1000" spc="-15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000" spc="-25" b="1">
                <a:solidFill>
                  <a:srgbClr val="03234D"/>
                </a:solidFill>
                <a:latin typeface="Arial"/>
                <a:cs typeface="Arial"/>
              </a:rPr>
              <a:t>GW</a:t>
            </a:r>
            <a:endParaRPr sz="1000">
              <a:latin typeface="Arial"/>
              <a:cs typeface="Arial"/>
            </a:endParaRPr>
          </a:p>
        </p:txBody>
      </p:sp>
      <p:sp>
        <p:nvSpPr>
          <p:cNvPr id="88" name="object 88" descr=""/>
          <p:cNvSpPr txBox="1"/>
          <p:nvPr/>
        </p:nvSpPr>
        <p:spPr>
          <a:xfrm>
            <a:off x="6553961" y="3398520"/>
            <a:ext cx="454659" cy="331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00" spc="-20">
                <a:solidFill>
                  <a:srgbClr val="03234D"/>
                </a:solidFill>
                <a:latin typeface="Arial MT"/>
                <a:cs typeface="Arial MT"/>
              </a:rPr>
              <a:t>EMEA</a:t>
            </a:r>
            <a:endParaRPr sz="10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dirty="0" sz="1000" b="1">
                <a:solidFill>
                  <a:srgbClr val="03234D"/>
                </a:solidFill>
                <a:latin typeface="Arial"/>
                <a:cs typeface="Arial"/>
              </a:rPr>
              <a:t>3.2</a:t>
            </a:r>
            <a:r>
              <a:rPr dirty="0" sz="1000" spc="-15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000" spc="-25" b="1">
                <a:solidFill>
                  <a:srgbClr val="03234D"/>
                </a:solidFill>
                <a:latin typeface="Arial"/>
                <a:cs typeface="Arial"/>
              </a:rPr>
              <a:t>GW</a:t>
            </a:r>
            <a:endParaRPr sz="1000">
              <a:latin typeface="Arial"/>
              <a:cs typeface="Arial"/>
            </a:endParaRPr>
          </a:p>
        </p:txBody>
      </p:sp>
      <p:sp>
        <p:nvSpPr>
          <p:cNvPr id="89" name="object 89" descr=""/>
          <p:cNvSpPr txBox="1"/>
          <p:nvPr/>
        </p:nvSpPr>
        <p:spPr>
          <a:xfrm>
            <a:off x="743458" y="6326632"/>
            <a:ext cx="381063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Source:</a:t>
            </a:r>
            <a:r>
              <a:rPr dirty="0" sz="800" spc="-2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(Annual</a:t>
            </a:r>
            <a:r>
              <a:rPr dirty="0" sz="800" spc="-1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Report</a:t>
            </a:r>
            <a:r>
              <a:rPr dirty="0" sz="800" spc="-2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(Vestas,</a:t>
            </a:r>
            <a:r>
              <a:rPr dirty="0" sz="800" spc="-2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2022),</a:t>
            </a:r>
            <a:r>
              <a:rPr dirty="0" sz="800" spc="-2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(GWEC,</a:t>
            </a:r>
            <a:r>
              <a:rPr dirty="0" sz="800" spc="-3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2022,</a:t>
            </a:r>
            <a:r>
              <a:rPr dirty="0" sz="800" spc="-1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Statista),</a:t>
            </a:r>
            <a:r>
              <a:rPr dirty="0" sz="800" spc="-2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(Bloomberg,</a:t>
            </a:r>
            <a:r>
              <a:rPr dirty="0" sz="800" spc="-2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 spc="-10">
                <a:solidFill>
                  <a:srgbClr val="010027"/>
                </a:solidFill>
                <a:latin typeface="Arial MT"/>
                <a:cs typeface="Arial MT"/>
              </a:rPr>
              <a:t>2023)</a:t>
            </a:r>
            <a:endParaRPr sz="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1803126" y="6462776"/>
            <a:ext cx="173355" cy="1854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50" spc="-25">
                <a:solidFill>
                  <a:srgbClr val="03234D"/>
                </a:solidFill>
                <a:latin typeface="Tahoma"/>
                <a:cs typeface="Tahoma"/>
              </a:rPr>
              <a:t>25</a:t>
            </a:r>
            <a:endParaRPr sz="1050">
              <a:latin typeface="Tahoma"/>
              <a:cs typeface="Tahoma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122407" y="291889"/>
            <a:ext cx="1434083" cy="238419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39698" y="768858"/>
            <a:ext cx="10917174" cy="19050"/>
          </a:xfrm>
          <a:prstGeom prst="rect">
            <a:avLst/>
          </a:prstGeom>
        </p:spPr>
      </p:pic>
      <p:grpSp>
        <p:nvGrpSpPr>
          <p:cNvPr id="5" name="object 5" descr=""/>
          <p:cNvGrpSpPr/>
          <p:nvPr/>
        </p:nvGrpSpPr>
        <p:grpSpPr>
          <a:xfrm>
            <a:off x="0" y="6496050"/>
            <a:ext cx="12192000" cy="361950"/>
            <a:chOff x="0" y="6496050"/>
            <a:chExt cx="12192000" cy="361950"/>
          </a:xfrm>
        </p:grpSpPr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6694931"/>
              <a:ext cx="12192000" cy="163068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7887" y="6496050"/>
              <a:ext cx="3054858" cy="361949"/>
            </a:xfrm>
            <a:prstGeom prst="rect">
              <a:avLst/>
            </a:prstGeom>
          </p:spPr>
        </p:pic>
      </p:grpSp>
      <p:sp>
        <p:nvSpPr>
          <p:cNvPr id="8" name="object 8" descr=""/>
          <p:cNvSpPr txBox="1"/>
          <p:nvPr/>
        </p:nvSpPr>
        <p:spPr>
          <a:xfrm>
            <a:off x="2601976" y="6504940"/>
            <a:ext cx="569595" cy="293370"/>
          </a:xfrm>
          <a:prstGeom prst="rect">
            <a:avLst/>
          </a:prstGeom>
        </p:spPr>
        <p:txBody>
          <a:bodyPr wrap="square" lIns="0" tIns="65404" rIns="0" bIns="0" rtlCol="0" vert="horz">
            <a:spAutoFit/>
          </a:bodyPr>
          <a:lstStyle/>
          <a:p>
            <a:pPr marL="41910" marR="30480" indent="-3810">
              <a:lnSpc>
                <a:spcPct val="67100"/>
              </a:lnSpc>
              <a:spcBef>
                <a:spcPts val="515"/>
              </a:spcBef>
            </a:pPr>
            <a:r>
              <a:rPr dirty="0" sz="1050" spc="-10" b="1">
                <a:solidFill>
                  <a:srgbClr val="FFFFFF"/>
                </a:solidFill>
                <a:latin typeface="Calibri"/>
                <a:cs typeface="Calibri"/>
              </a:rPr>
              <a:t>Industry </a:t>
            </a:r>
            <a:r>
              <a:rPr dirty="0" baseline="-21164" sz="1575" spc="-315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050" spc="-210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baseline="-21164" sz="1575" spc="-315" b="1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dirty="0" sz="1050" spc="-210" b="1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dirty="0" baseline="-21164" sz="1575" spc="-315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050" spc="-210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baseline="-21164" sz="1575" spc="-315" b="1">
                <a:solidFill>
                  <a:srgbClr val="FFFFFF"/>
                </a:solidFill>
                <a:latin typeface="Calibri"/>
                <a:cs typeface="Calibri"/>
              </a:rPr>
              <a:t>ly</a:t>
            </a:r>
            <a:r>
              <a:rPr dirty="0" sz="1050" spc="-210" b="1">
                <a:solidFill>
                  <a:srgbClr val="FFFFFF"/>
                </a:solidFill>
                <a:latin typeface="Calibri"/>
                <a:cs typeface="Calibri"/>
              </a:rPr>
              <a:t>ly</a:t>
            </a:r>
            <a:r>
              <a:rPr dirty="0" baseline="-21164" sz="1575" spc="-315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sz="1050" spc="-210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baseline="-21164" sz="1575" spc="-315" b="1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dirty="0" sz="1050" spc="-210" b="1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1041653" y="6504940"/>
            <a:ext cx="657860" cy="293370"/>
          </a:xfrm>
          <a:prstGeom prst="rect">
            <a:avLst/>
          </a:prstGeom>
        </p:spPr>
        <p:txBody>
          <a:bodyPr wrap="square" lIns="0" tIns="65404" rIns="0" bIns="0" rtlCol="0" vert="horz">
            <a:spAutoFit/>
          </a:bodyPr>
          <a:lstStyle/>
          <a:p>
            <a:pPr marL="38735" marR="30480" indent="-1270">
              <a:lnSpc>
                <a:spcPct val="67100"/>
              </a:lnSpc>
              <a:spcBef>
                <a:spcPts val="515"/>
              </a:spcBef>
            </a:pPr>
            <a:r>
              <a:rPr dirty="0" sz="1050" spc="-10" b="1">
                <a:solidFill>
                  <a:srgbClr val="FFFFFF"/>
                </a:solidFill>
                <a:latin typeface="Calibri"/>
                <a:cs typeface="Calibri"/>
              </a:rPr>
              <a:t>Executive </a:t>
            </a:r>
            <a:r>
              <a:rPr dirty="0" baseline="-21164" sz="1575" spc="-427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sz="1050" spc="-285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baseline="-21164" sz="1575" spc="-427" b="1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dirty="0" sz="1050" spc="-285" b="1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dirty="0" baseline="-21164" sz="1575" spc="-427" b="1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dirty="0" sz="1050" spc="-285" b="1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dirty="0" baseline="-21164" sz="1575" spc="-427" b="1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dirty="0" sz="1050" spc="-285" b="1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dirty="0" baseline="-21164" sz="1575" spc="-427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050" spc="-285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baseline="-21164" sz="1575" spc="-427" b="1">
                <a:solidFill>
                  <a:srgbClr val="FFFFFF"/>
                </a:solidFill>
                <a:latin typeface="Calibri"/>
                <a:cs typeface="Calibri"/>
              </a:rPr>
              <a:t>ry</a:t>
            </a:r>
            <a:r>
              <a:rPr dirty="0" sz="1050" spc="-285" b="1">
                <a:solidFill>
                  <a:srgbClr val="FFFFFF"/>
                </a:solidFill>
                <a:latin typeface="Calibri"/>
                <a:cs typeface="Calibri"/>
              </a:rPr>
              <a:t>ry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0" name="object 10" descr=""/>
          <p:cNvSpPr/>
          <p:nvPr/>
        </p:nvSpPr>
        <p:spPr>
          <a:xfrm>
            <a:off x="3679697" y="6496050"/>
            <a:ext cx="1624330" cy="361950"/>
          </a:xfrm>
          <a:custGeom>
            <a:avLst/>
            <a:gdLst/>
            <a:ahLst/>
            <a:cxnLst/>
            <a:rect l="l" t="t" r="r" b="b"/>
            <a:pathLst>
              <a:path w="1624329" h="361950">
                <a:moveTo>
                  <a:pt x="1623822" y="0"/>
                </a:moveTo>
                <a:lnTo>
                  <a:pt x="90424" y="0"/>
                </a:lnTo>
                <a:lnTo>
                  <a:pt x="0" y="361949"/>
                </a:lnTo>
                <a:lnTo>
                  <a:pt x="1533271" y="361949"/>
                </a:lnTo>
                <a:lnTo>
                  <a:pt x="1623822" y="0"/>
                </a:lnTo>
                <a:close/>
              </a:path>
            </a:pathLst>
          </a:custGeom>
          <a:solidFill>
            <a:srgbClr val="2C716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 descr=""/>
          <p:cNvSpPr txBox="1"/>
          <p:nvPr/>
        </p:nvSpPr>
        <p:spPr>
          <a:xfrm>
            <a:off x="4158234" y="6504940"/>
            <a:ext cx="637540" cy="293370"/>
          </a:xfrm>
          <a:prstGeom prst="rect">
            <a:avLst/>
          </a:prstGeom>
        </p:spPr>
        <p:txBody>
          <a:bodyPr wrap="square" lIns="0" tIns="65404" rIns="0" bIns="0" rtlCol="0" vert="horz">
            <a:spAutoFit/>
          </a:bodyPr>
          <a:lstStyle/>
          <a:p>
            <a:pPr marL="38100" marR="30480" indent="33655">
              <a:lnSpc>
                <a:spcPct val="67100"/>
              </a:lnSpc>
              <a:spcBef>
                <a:spcPts val="515"/>
              </a:spcBef>
            </a:pPr>
            <a:r>
              <a:rPr dirty="0" sz="1050" spc="-10" b="1">
                <a:solidFill>
                  <a:srgbClr val="FFFFFF"/>
                </a:solidFill>
                <a:latin typeface="Calibri"/>
                <a:cs typeface="Calibri"/>
              </a:rPr>
              <a:t>Company </a:t>
            </a:r>
            <a:r>
              <a:rPr dirty="0" sz="1050" spc="-484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baseline="-21164" sz="1575" spc="-390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sz="1050" spc="-270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baseline="-21164" sz="1575" spc="-390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sz="1050" spc="-300" b="1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baseline="-21164" sz="1575" spc="-382" b="1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sz="1050" spc="-150" b="1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dirty="0" baseline="-21164" sz="1575" spc="-390" b="1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dirty="0" sz="1050" spc="-270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baseline="-21164" sz="1575" spc="-390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sz="1050" spc="-35" b="1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dirty="0" baseline="-21164" sz="1575" spc="-390" b="1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dirty="0" sz="1050" spc="-300" b="1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baseline="-21164" sz="1575" spc="-382" b="1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sz="1050" spc="-565" b="1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r>
              <a:rPr dirty="0" baseline="-21164" sz="1575" spc="-30" b="1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endParaRPr baseline="-21164" sz="1575">
              <a:latin typeface="Calibri"/>
              <a:cs typeface="Calibri"/>
            </a:endParaRPr>
          </a:p>
        </p:txBody>
      </p:sp>
      <p:pic>
        <p:nvPicPr>
          <p:cNvPr id="12" name="object 12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300471" y="6496050"/>
            <a:ext cx="6297930" cy="361949"/>
          </a:xfrm>
          <a:prstGeom prst="rect">
            <a:avLst/>
          </a:prstGeom>
        </p:spPr>
      </p:pic>
      <p:sp>
        <p:nvSpPr>
          <p:cNvPr id="13" name="object 13" descr=""/>
          <p:cNvSpPr txBox="1"/>
          <p:nvPr/>
        </p:nvSpPr>
        <p:spPr>
          <a:xfrm>
            <a:off x="5769102" y="6504940"/>
            <a:ext cx="647700" cy="293370"/>
          </a:xfrm>
          <a:prstGeom prst="rect">
            <a:avLst/>
          </a:prstGeom>
        </p:spPr>
        <p:txBody>
          <a:bodyPr wrap="square" lIns="0" tIns="65404" rIns="0" bIns="0" rtlCol="0" vert="horz">
            <a:spAutoFit/>
          </a:bodyPr>
          <a:lstStyle/>
          <a:p>
            <a:pPr marL="38100" marR="30480" indent="60960">
              <a:lnSpc>
                <a:spcPct val="67100"/>
              </a:lnSpc>
              <a:spcBef>
                <a:spcPts val="515"/>
              </a:spcBef>
            </a:pPr>
            <a:r>
              <a:rPr dirty="0" sz="1050" spc="-10" b="1">
                <a:solidFill>
                  <a:srgbClr val="FFFFFF"/>
                </a:solidFill>
                <a:latin typeface="Calibri"/>
                <a:cs typeface="Calibri"/>
              </a:rPr>
              <a:t>Financial </a:t>
            </a:r>
            <a:r>
              <a:rPr dirty="0" sz="1050" spc="-250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baseline="-21164" sz="1575" spc="-375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sz="1050" spc="-250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baseline="-21164" sz="1575" spc="-375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sz="1050" spc="-250" b="1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baseline="-21164" sz="1575" spc="-375" b="1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sz="1050" spc="-250" b="1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dirty="0" baseline="-21164" sz="1575" spc="-375" b="1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dirty="0" sz="1050" spc="-250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baseline="-21164" sz="1575" spc="-375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sz="1050" spc="-250" b="1">
                <a:solidFill>
                  <a:srgbClr val="FFFFFF"/>
                </a:solidFill>
                <a:latin typeface="Calibri"/>
                <a:cs typeface="Calibri"/>
              </a:rPr>
              <a:t>ie</a:t>
            </a:r>
            <a:r>
              <a:rPr dirty="0" baseline="-21164" sz="1575" spc="-375" b="1">
                <a:solidFill>
                  <a:srgbClr val="FFFFFF"/>
                </a:solidFill>
                <a:latin typeface="Calibri"/>
                <a:cs typeface="Calibri"/>
              </a:rPr>
              <a:t>ie</a:t>
            </a:r>
            <a:r>
              <a:rPr dirty="0" sz="1050" spc="-250" b="1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r>
              <a:rPr dirty="0" baseline="-21164" sz="1575" spc="-375" b="1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endParaRPr baseline="-21164" sz="1575">
              <a:latin typeface="Calibri"/>
              <a:cs typeface="Calibri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7416545" y="6504940"/>
            <a:ext cx="635635" cy="293370"/>
          </a:xfrm>
          <a:prstGeom prst="rect">
            <a:avLst/>
          </a:prstGeom>
        </p:spPr>
        <p:txBody>
          <a:bodyPr wrap="square" lIns="0" tIns="65404" rIns="0" bIns="0" rtlCol="0" vert="horz">
            <a:spAutoFit/>
          </a:bodyPr>
          <a:lstStyle/>
          <a:p>
            <a:pPr marL="39370" marR="30480" indent="-1905">
              <a:lnSpc>
                <a:spcPct val="67100"/>
              </a:lnSpc>
              <a:spcBef>
                <a:spcPts val="515"/>
              </a:spcBef>
            </a:pPr>
            <a:r>
              <a:rPr dirty="0" sz="1050" spc="-10" b="1">
                <a:solidFill>
                  <a:srgbClr val="FFFFFF"/>
                </a:solidFill>
                <a:latin typeface="Calibri"/>
                <a:cs typeface="Calibri"/>
              </a:rPr>
              <a:t>Feasibility </a:t>
            </a:r>
            <a:r>
              <a:rPr dirty="0" sz="1050" spc="-185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baseline="-21164" sz="1575" spc="-277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050" spc="-185" b="1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dirty="0" baseline="-21164" sz="1575" spc="-277" b="1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dirty="0" sz="1050" spc="-185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baseline="-21164" sz="1575" spc="-277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050" spc="-185" b="1">
                <a:solidFill>
                  <a:srgbClr val="FFFFFF"/>
                </a:solidFill>
                <a:latin typeface="Calibri"/>
                <a:cs typeface="Calibri"/>
              </a:rPr>
              <a:t>ly</a:t>
            </a:r>
            <a:r>
              <a:rPr dirty="0" baseline="-21164" sz="1575" spc="-277" b="1">
                <a:solidFill>
                  <a:srgbClr val="FFFFFF"/>
                </a:solidFill>
                <a:latin typeface="Calibri"/>
                <a:cs typeface="Calibri"/>
              </a:rPr>
              <a:t>ly</a:t>
            </a:r>
            <a:r>
              <a:rPr dirty="0" sz="1050" spc="-185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baseline="-21164" sz="1575" spc="-277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sz="1050" spc="-185" b="1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dirty="0" baseline="-21164" sz="1575" spc="-277" b="1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endParaRPr baseline="-21164" sz="1575">
              <a:latin typeface="Calibri"/>
              <a:cs typeface="Calibri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9007347" y="6504940"/>
            <a:ext cx="696595" cy="293370"/>
          </a:xfrm>
          <a:prstGeom prst="rect">
            <a:avLst/>
          </a:prstGeom>
        </p:spPr>
        <p:txBody>
          <a:bodyPr wrap="square" lIns="0" tIns="65404" rIns="0" bIns="0" rtlCol="0" vert="horz">
            <a:spAutoFit/>
          </a:bodyPr>
          <a:lstStyle/>
          <a:p>
            <a:pPr marL="54610" marR="30480" indent="-17145">
              <a:lnSpc>
                <a:spcPct val="67100"/>
              </a:lnSpc>
              <a:spcBef>
                <a:spcPts val="515"/>
              </a:spcBef>
            </a:pPr>
            <a:r>
              <a:rPr dirty="0" sz="1050" spc="-10" b="1">
                <a:solidFill>
                  <a:srgbClr val="FFFFFF"/>
                </a:solidFill>
                <a:latin typeface="Calibri"/>
                <a:cs typeface="Calibri"/>
              </a:rPr>
              <a:t>Alternative </a:t>
            </a:r>
            <a:r>
              <a:rPr dirty="0" sz="1050" spc="-160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baseline="-21164" sz="1575" spc="-240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sz="1050" spc="-160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baseline="-21164" sz="1575" spc="-240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sz="1050" spc="-160" b="1">
                <a:solidFill>
                  <a:srgbClr val="FFFFFF"/>
                </a:solidFill>
                <a:latin typeface="Calibri"/>
                <a:cs typeface="Calibri"/>
              </a:rPr>
              <a:t>lu</a:t>
            </a:r>
            <a:r>
              <a:rPr dirty="0" baseline="-21164" sz="1575" spc="-240" b="1">
                <a:solidFill>
                  <a:srgbClr val="FFFFFF"/>
                </a:solidFill>
                <a:latin typeface="Calibri"/>
                <a:cs typeface="Calibri"/>
              </a:rPr>
              <a:t>lu</a:t>
            </a:r>
            <a:r>
              <a:rPr dirty="0" sz="1050" spc="-160" b="1">
                <a:solidFill>
                  <a:srgbClr val="FFFFFF"/>
                </a:solidFill>
                <a:latin typeface="Calibri"/>
                <a:cs typeface="Calibri"/>
              </a:rPr>
              <a:t>ti</a:t>
            </a:r>
            <a:r>
              <a:rPr dirty="0" baseline="-21164" sz="1575" spc="-240" b="1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dirty="0" sz="1050" spc="-160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baseline="-21164" sz="1575" spc="-240" b="1">
                <a:solidFill>
                  <a:srgbClr val="FFFFFF"/>
                </a:solidFill>
                <a:latin typeface="Calibri"/>
                <a:cs typeface="Calibri"/>
              </a:rPr>
              <a:t>io</a:t>
            </a:r>
            <a:r>
              <a:rPr dirty="0" sz="1050" spc="-160" b="1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dirty="0" baseline="-21164" sz="1575" spc="-240" b="1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endParaRPr baseline="-21164" sz="1575">
              <a:latin typeface="Calibri"/>
              <a:cs typeface="Calibri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10567161" y="6589521"/>
            <a:ext cx="629285" cy="1854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50" spc="-10" b="1">
                <a:solidFill>
                  <a:srgbClr val="FFFFFF"/>
                </a:solidFill>
                <a:latin typeface="Calibri"/>
                <a:cs typeface="Calibri"/>
              </a:rPr>
              <a:t>Conclusion</a:t>
            </a:r>
            <a:endParaRPr sz="1050">
              <a:latin typeface="Calibri"/>
              <a:cs typeface="Calibri"/>
            </a:endParaRPr>
          </a:p>
        </p:txBody>
      </p:sp>
      <p:grpSp>
        <p:nvGrpSpPr>
          <p:cNvPr id="17" name="object 17" descr=""/>
          <p:cNvGrpSpPr/>
          <p:nvPr/>
        </p:nvGrpSpPr>
        <p:grpSpPr>
          <a:xfrm>
            <a:off x="6371082" y="1456944"/>
            <a:ext cx="5447665" cy="692785"/>
            <a:chOff x="6371082" y="1456944"/>
            <a:chExt cx="5447665" cy="692785"/>
          </a:xfrm>
        </p:grpSpPr>
        <p:sp>
          <p:nvSpPr>
            <p:cNvPr id="18" name="object 18" descr=""/>
            <p:cNvSpPr/>
            <p:nvPr/>
          </p:nvSpPr>
          <p:spPr>
            <a:xfrm>
              <a:off x="6371082" y="1456944"/>
              <a:ext cx="398145" cy="554355"/>
            </a:xfrm>
            <a:custGeom>
              <a:avLst/>
              <a:gdLst/>
              <a:ahLst/>
              <a:cxnLst/>
              <a:rect l="l" t="t" r="r" b="b"/>
              <a:pathLst>
                <a:path w="398145" h="554355">
                  <a:moveTo>
                    <a:pt x="397763" y="0"/>
                  </a:moveTo>
                  <a:lnTo>
                    <a:pt x="0" y="0"/>
                  </a:lnTo>
                  <a:lnTo>
                    <a:pt x="0" y="553974"/>
                  </a:lnTo>
                  <a:lnTo>
                    <a:pt x="397763" y="553974"/>
                  </a:lnTo>
                  <a:lnTo>
                    <a:pt x="397763" y="0"/>
                  </a:lnTo>
                  <a:close/>
                </a:path>
              </a:pathLst>
            </a:custGeom>
            <a:solidFill>
              <a:srgbClr val="00999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6768846" y="1456944"/>
              <a:ext cx="817244" cy="554355"/>
            </a:xfrm>
            <a:custGeom>
              <a:avLst/>
              <a:gdLst/>
              <a:ahLst/>
              <a:cxnLst/>
              <a:rect l="l" t="t" r="r" b="b"/>
              <a:pathLst>
                <a:path w="817245" h="554355">
                  <a:moveTo>
                    <a:pt x="816863" y="0"/>
                  </a:moveTo>
                  <a:lnTo>
                    <a:pt x="0" y="0"/>
                  </a:lnTo>
                  <a:lnTo>
                    <a:pt x="0" y="553974"/>
                  </a:lnTo>
                  <a:lnTo>
                    <a:pt x="816863" y="553974"/>
                  </a:lnTo>
                  <a:lnTo>
                    <a:pt x="816863" y="0"/>
                  </a:lnTo>
                  <a:close/>
                </a:path>
              </a:pathLst>
            </a:custGeom>
            <a:solidFill>
              <a:srgbClr val="00CE9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7585710" y="1456944"/>
              <a:ext cx="550545" cy="554355"/>
            </a:xfrm>
            <a:custGeom>
              <a:avLst/>
              <a:gdLst/>
              <a:ahLst/>
              <a:cxnLst/>
              <a:rect l="l" t="t" r="r" b="b"/>
              <a:pathLst>
                <a:path w="550545" h="554355">
                  <a:moveTo>
                    <a:pt x="550164" y="0"/>
                  </a:moveTo>
                  <a:lnTo>
                    <a:pt x="0" y="0"/>
                  </a:lnTo>
                  <a:lnTo>
                    <a:pt x="0" y="553974"/>
                  </a:lnTo>
                  <a:lnTo>
                    <a:pt x="550164" y="553974"/>
                  </a:lnTo>
                  <a:lnTo>
                    <a:pt x="550164" y="0"/>
                  </a:lnTo>
                  <a:close/>
                </a:path>
              </a:pathLst>
            </a:custGeom>
            <a:solidFill>
              <a:srgbClr val="88ACF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 descr=""/>
            <p:cNvSpPr/>
            <p:nvPr/>
          </p:nvSpPr>
          <p:spPr>
            <a:xfrm>
              <a:off x="8135874" y="1456944"/>
              <a:ext cx="1193800" cy="554355"/>
            </a:xfrm>
            <a:custGeom>
              <a:avLst/>
              <a:gdLst/>
              <a:ahLst/>
              <a:cxnLst/>
              <a:rect l="l" t="t" r="r" b="b"/>
              <a:pathLst>
                <a:path w="1193800" h="554355">
                  <a:moveTo>
                    <a:pt x="1193292" y="0"/>
                  </a:moveTo>
                  <a:lnTo>
                    <a:pt x="0" y="0"/>
                  </a:lnTo>
                  <a:lnTo>
                    <a:pt x="0" y="553974"/>
                  </a:lnTo>
                  <a:lnTo>
                    <a:pt x="1193292" y="553974"/>
                  </a:lnTo>
                  <a:lnTo>
                    <a:pt x="1193292" y="0"/>
                  </a:lnTo>
                  <a:close/>
                </a:path>
              </a:pathLst>
            </a:custGeom>
            <a:solidFill>
              <a:srgbClr val="0F427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9329166" y="1456944"/>
              <a:ext cx="326390" cy="554355"/>
            </a:xfrm>
            <a:custGeom>
              <a:avLst/>
              <a:gdLst/>
              <a:ahLst/>
              <a:cxnLst/>
              <a:rect l="l" t="t" r="r" b="b"/>
              <a:pathLst>
                <a:path w="326390" h="554355">
                  <a:moveTo>
                    <a:pt x="326135" y="0"/>
                  </a:moveTo>
                  <a:lnTo>
                    <a:pt x="0" y="0"/>
                  </a:lnTo>
                  <a:lnTo>
                    <a:pt x="0" y="553974"/>
                  </a:lnTo>
                  <a:lnTo>
                    <a:pt x="326135" y="553974"/>
                  </a:lnTo>
                  <a:lnTo>
                    <a:pt x="326135" y="0"/>
                  </a:lnTo>
                  <a:close/>
                </a:path>
              </a:pathLst>
            </a:custGeom>
            <a:solidFill>
              <a:srgbClr val="67C4B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9655302" y="1456944"/>
              <a:ext cx="11430" cy="554355"/>
            </a:xfrm>
            <a:custGeom>
              <a:avLst/>
              <a:gdLst/>
              <a:ahLst/>
              <a:cxnLst/>
              <a:rect l="l" t="t" r="r" b="b"/>
              <a:pathLst>
                <a:path w="11429" h="554355">
                  <a:moveTo>
                    <a:pt x="11429" y="0"/>
                  </a:moveTo>
                  <a:lnTo>
                    <a:pt x="0" y="0"/>
                  </a:lnTo>
                  <a:lnTo>
                    <a:pt x="0" y="553974"/>
                  </a:lnTo>
                  <a:lnTo>
                    <a:pt x="11429" y="553974"/>
                  </a:lnTo>
                  <a:lnTo>
                    <a:pt x="11429" y="0"/>
                  </a:lnTo>
                  <a:close/>
                </a:path>
              </a:pathLst>
            </a:custGeom>
            <a:solidFill>
              <a:srgbClr val="62626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 descr=""/>
            <p:cNvSpPr/>
            <p:nvPr/>
          </p:nvSpPr>
          <p:spPr>
            <a:xfrm>
              <a:off x="9666732" y="1456944"/>
              <a:ext cx="196215" cy="554355"/>
            </a:xfrm>
            <a:custGeom>
              <a:avLst/>
              <a:gdLst/>
              <a:ahLst/>
              <a:cxnLst/>
              <a:rect l="l" t="t" r="r" b="b"/>
              <a:pathLst>
                <a:path w="196215" h="554355">
                  <a:moveTo>
                    <a:pt x="195833" y="0"/>
                  </a:moveTo>
                  <a:lnTo>
                    <a:pt x="0" y="0"/>
                  </a:lnTo>
                  <a:lnTo>
                    <a:pt x="0" y="553974"/>
                  </a:lnTo>
                  <a:lnTo>
                    <a:pt x="195833" y="553974"/>
                  </a:lnTo>
                  <a:lnTo>
                    <a:pt x="195833" y="0"/>
                  </a:lnTo>
                  <a:close/>
                </a:path>
              </a:pathLst>
            </a:custGeom>
            <a:solidFill>
              <a:srgbClr val="0100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 descr=""/>
            <p:cNvSpPr/>
            <p:nvPr/>
          </p:nvSpPr>
          <p:spPr>
            <a:xfrm>
              <a:off x="9862566" y="1456944"/>
              <a:ext cx="1084580" cy="554355"/>
            </a:xfrm>
            <a:custGeom>
              <a:avLst/>
              <a:gdLst/>
              <a:ahLst/>
              <a:cxnLst/>
              <a:rect l="l" t="t" r="r" b="b"/>
              <a:pathLst>
                <a:path w="1084579" h="554355">
                  <a:moveTo>
                    <a:pt x="1084326" y="0"/>
                  </a:moveTo>
                  <a:lnTo>
                    <a:pt x="0" y="0"/>
                  </a:lnTo>
                  <a:lnTo>
                    <a:pt x="0" y="553974"/>
                  </a:lnTo>
                  <a:lnTo>
                    <a:pt x="1084326" y="553974"/>
                  </a:lnTo>
                  <a:lnTo>
                    <a:pt x="1084326" y="0"/>
                  </a:lnTo>
                  <a:close/>
                </a:path>
              </a:pathLst>
            </a:custGeom>
            <a:solidFill>
              <a:srgbClr val="5C949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 descr=""/>
            <p:cNvSpPr/>
            <p:nvPr/>
          </p:nvSpPr>
          <p:spPr>
            <a:xfrm>
              <a:off x="10946891" y="1456944"/>
              <a:ext cx="871855" cy="554355"/>
            </a:xfrm>
            <a:custGeom>
              <a:avLst/>
              <a:gdLst/>
              <a:ahLst/>
              <a:cxnLst/>
              <a:rect l="l" t="t" r="r" b="b"/>
              <a:pathLst>
                <a:path w="871854" h="554355">
                  <a:moveTo>
                    <a:pt x="871727" y="0"/>
                  </a:moveTo>
                  <a:lnTo>
                    <a:pt x="0" y="0"/>
                  </a:lnTo>
                  <a:lnTo>
                    <a:pt x="0" y="553974"/>
                  </a:lnTo>
                  <a:lnTo>
                    <a:pt x="871727" y="553974"/>
                  </a:lnTo>
                  <a:lnTo>
                    <a:pt x="871727" y="0"/>
                  </a:lnTo>
                  <a:close/>
                </a:path>
              </a:pathLst>
            </a:custGeom>
            <a:solidFill>
              <a:srgbClr val="2C716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 descr=""/>
            <p:cNvSpPr/>
            <p:nvPr/>
          </p:nvSpPr>
          <p:spPr>
            <a:xfrm>
              <a:off x="9661016" y="2011299"/>
              <a:ext cx="1270" cy="133350"/>
            </a:xfrm>
            <a:custGeom>
              <a:avLst/>
              <a:gdLst/>
              <a:ahLst/>
              <a:cxnLst/>
              <a:rect l="l" t="t" r="r" b="b"/>
              <a:pathLst>
                <a:path w="1270" h="133350">
                  <a:moveTo>
                    <a:pt x="761" y="0"/>
                  </a:moveTo>
                  <a:lnTo>
                    <a:pt x="0" y="133350"/>
                  </a:lnTo>
                </a:path>
              </a:pathLst>
            </a:custGeom>
            <a:ln w="9525">
              <a:solidFill>
                <a:srgbClr val="626262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8" name="object 28" descr=""/>
          <p:cNvSpPr txBox="1"/>
          <p:nvPr/>
        </p:nvSpPr>
        <p:spPr>
          <a:xfrm>
            <a:off x="9519157" y="2144014"/>
            <a:ext cx="28575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0" b="1">
                <a:solidFill>
                  <a:srgbClr val="010027"/>
                </a:solidFill>
                <a:latin typeface="Arial"/>
                <a:cs typeface="Arial"/>
              </a:rPr>
              <a:t>0.2%</a:t>
            </a:r>
            <a:endParaRPr sz="900">
              <a:latin typeface="Arial"/>
              <a:cs typeface="Arial"/>
            </a:endParaRPr>
          </a:p>
        </p:txBody>
      </p:sp>
      <p:sp>
        <p:nvSpPr>
          <p:cNvPr id="29" name="object 29" descr=""/>
          <p:cNvSpPr txBox="1"/>
          <p:nvPr/>
        </p:nvSpPr>
        <p:spPr>
          <a:xfrm>
            <a:off x="9248647" y="2017014"/>
            <a:ext cx="78676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13715" algn="l"/>
              </a:tabLst>
            </a:pPr>
            <a:r>
              <a:rPr dirty="0" sz="900" spc="-20" b="1">
                <a:solidFill>
                  <a:srgbClr val="010027"/>
                </a:solidFill>
                <a:latin typeface="Arial"/>
                <a:cs typeface="Arial"/>
              </a:rPr>
              <a:t>6.0%</a:t>
            </a:r>
            <a:r>
              <a:rPr dirty="0" sz="900" b="1">
                <a:solidFill>
                  <a:srgbClr val="010027"/>
                </a:solidFill>
                <a:latin typeface="Arial"/>
                <a:cs typeface="Arial"/>
              </a:rPr>
              <a:t>	</a:t>
            </a:r>
            <a:r>
              <a:rPr dirty="0" sz="900" spc="-20" b="1">
                <a:solidFill>
                  <a:srgbClr val="010027"/>
                </a:solidFill>
                <a:latin typeface="Arial"/>
                <a:cs typeface="Arial"/>
              </a:rPr>
              <a:t>3.6%</a:t>
            </a:r>
            <a:endParaRPr sz="900">
              <a:latin typeface="Arial"/>
              <a:cs typeface="Arial"/>
            </a:endParaRPr>
          </a:p>
        </p:txBody>
      </p:sp>
      <p:sp>
        <p:nvSpPr>
          <p:cNvPr id="30" name="object 30" descr=""/>
          <p:cNvSpPr txBox="1"/>
          <p:nvPr/>
        </p:nvSpPr>
        <p:spPr>
          <a:xfrm>
            <a:off x="10231628" y="2017014"/>
            <a:ext cx="34925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 b="1">
                <a:solidFill>
                  <a:srgbClr val="010027"/>
                </a:solidFill>
                <a:latin typeface="Arial"/>
                <a:cs typeface="Arial"/>
              </a:rPr>
              <a:t>19.9%</a:t>
            </a:r>
            <a:endParaRPr sz="900">
              <a:latin typeface="Arial"/>
              <a:cs typeface="Arial"/>
            </a:endParaRPr>
          </a:p>
        </p:txBody>
      </p:sp>
      <p:sp>
        <p:nvSpPr>
          <p:cNvPr id="31" name="object 31" descr=""/>
          <p:cNvSpPr txBox="1"/>
          <p:nvPr/>
        </p:nvSpPr>
        <p:spPr>
          <a:xfrm>
            <a:off x="11209528" y="2017014"/>
            <a:ext cx="34925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 b="1">
                <a:solidFill>
                  <a:srgbClr val="010027"/>
                </a:solidFill>
                <a:latin typeface="Arial"/>
                <a:cs typeface="Arial"/>
              </a:rPr>
              <a:t>16.0%</a:t>
            </a:r>
            <a:endParaRPr sz="900">
              <a:latin typeface="Arial"/>
              <a:cs typeface="Arial"/>
            </a:endParaRPr>
          </a:p>
        </p:txBody>
      </p:sp>
      <p:grpSp>
        <p:nvGrpSpPr>
          <p:cNvPr id="32" name="object 32" descr=""/>
          <p:cNvGrpSpPr/>
          <p:nvPr/>
        </p:nvGrpSpPr>
        <p:grpSpPr>
          <a:xfrm>
            <a:off x="9361360" y="1985962"/>
            <a:ext cx="490855" cy="68580"/>
            <a:chOff x="9361360" y="1985962"/>
            <a:chExt cx="490855" cy="68580"/>
          </a:xfrm>
        </p:grpSpPr>
        <p:sp>
          <p:nvSpPr>
            <p:cNvPr id="33" name="object 33" descr=""/>
            <p:cNvSpPr/>
            <p:nvPr/>
          </p:nvSpPr>
          <p:spPr>
            <a:xfrm>
              <a:off x="9366122" y="1990725"/>
              <a:ext cx="121920" cy="59055"/>
            </a:xfrm>
            <a:custGeom>
              <a:avLst/>
              <a:gdLst/>
              <a:ahLst/>
              <a:cxnLst/>
              <a:rect l="l" t="t" r="r" b="b"/>
              <a:pathLst>
                <a:path w="121920" h="59055">
                  <a:moveTo>
                    <a:pt x="121411" y="0"/>
                  </a:moveTo>
                  <a:lnTo>
                    <a:pt x="0" y="58674"/>
                  </a:lnTo>
                </a:path>
              </a:pathLst>
            </a:custGeom>
            <a:ln w="9524">
              <a:solidFill>
                <a:srgbClr val="67C4B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 descr=""/>
            <p:cNvSpPr/>
            <p:nvPr/>
          </p:nvSpPr>
          <p:spPr>
            <a:xfrm>
              <a:off x="9768458" y="2009775"/>
              <a:ext cx="78740" cy="40005"/>
            </a:xfrm>
            <a:custGeom>
              <a:avLst/>
              <a:gdLst/>
              <a:ahLst/>
              <a:cxnLst/>
              <a:rect l="l" t="t" r="r" b="b"/>
              <a:pathLst>
                <a:path w="78740" h="40005">
                  <a:moveTo>
                    <a:pt x="0" y="0"/>
                  </a:moveTo>
                  <a:lnTo>
                    <a:pt x="78613" y="39750"/>
                  </a:lnTo>
                </a:path>
              </a:pathLst>
            </a:custGeom>
            <a:ln w="9525">
              <a:solidFill>
                <a:srgbClr val="010027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5" name="object 35" descr=""/>
          <p:cNvSpPr/>
          <p:nvPr/>
        </p:nvSpPr>
        <p:spPr>
          <a:xfrm>
            <a:off x="6374891" y="1312925"/>
            <a:ext cx="128270" cy="91440"/>
          </a:xfrm>
          <a:custGeom>
            <a:avLst/>
            <a:gdLst/>
            <a:ahLst/>
            <a:cxnLst/>
            <a:rect l="l" t="t" r="r" b="b"/>
            <a:pathLst>
              <a:path w="128270" h="91440">
                <a:moveTo>
                  <a:pt x="128015" y="0"/>
                </a:moveTo>
                <a:lnTo>
                  <a:pt x="0" y="0"/>
                </a:lnTo>
                <a:lnTo>
                  <a:pt x="0" y="91439"/>
                </a:lnTo>
                <a:lnTo>
                  <a:pt x="128015" y="91439"/>
                </a:lnTo>
                <a:lnTo>
                  <a:pt x="128015" y="0"/>
                </a:lnTo>
                <a:close/>
              </a:path>
            </a:pathLst>
          </a:custGeom>
          <a:solidFill>
            <a:srgbClr val="0099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 descr=""/>
          <p:cNvSpPr/>
          <p:nvPr/>
        </p:nvSpPr>
        <p:spPr>
          <a:xfrm>
            <a:off x="6988302" y="1312925"/>
            <a:ext cx="128270" cy="91440"/>
          </a:xfrm>
          <a:custGeom>
            <a:avLst/>
            <a:gdLst/>
            <a:ahLst/>
            <a:cxnLst/>
            <a:rect l="l" t="t" r="r" b="b"/>
            <a:pathLst>
              <a:path w="128270" h="91440">
                <a:moveTo>
                  <a:pt x="128016" y="0"/>
                </a:moveTo>
                <a:lnTo>
                  <a:pt x="0" y="0"/>
                </a:lnTo>
                <a:lnTo>
                  <a:pt x="0" y="91439"/>
                </a:lnTo>
                <a:lnTo>
                  <a:pt x="128016" y="91439"/>
                </a:lnTo>
                <a:lnTo>
                  <a:pt x="128016" y="0"/>
                </a:lnTo>
                <a:close/>
              </a:path>
            </a:pathLst>
          </a:custGeom>
          <a:solidFill>
            <a:srgbClr val="00CE9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 descr=""/>
          <p:cNvSpPr/>
          <p:nvPr/>
        </p:nvSpPr>
        <p:spPr>
          <a:xfrm>
            <a:off x="7601711" y="1312925"/>
            <a:ext cx="128270" cy="91440"/>
          </a:xfrm>
          <a:custGeom>
            <a:avLst/>
            <a:gdLst/>
            <a:ahLst/>
            <a:cxnLst/>
            <a:rect l="l" t="t" r="r" b="b"/>
            <a:pathLst>
              <a:path w="128270" h="91440">
                <a:moveTo>
                  <a:pt x="128016" y="0"/>
                </a:moveTo>
                <a:lnTo>
                  <a:pt x="0" y="0"/>
                </a:lnTo>
                <a:lnTo>
                  <a:pt x="0" y="91439"/>
                </a:lnTo>
                <a:lnTo>
                  <a:pt x="128016" y="91439"/>
                </a:lnTo>
                <a:lnTo>
                  <a:pt x="128016" y="0"/>
                </a:lnTo>
                <a:close/>
              </a:path>
            </a:pathLst>
          </a:custGeom>
          <a:solidFill>
            <a:srgbClr val="88ACF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 descr=""/>
          <p:cNvSpPr/>
          <p:nvPr/>
        </p:nvSpPr>
        <p:spPr>
          <a:xfrm>
            <a:off x="8215883" y="1312925"/>
            <a:ext cx="128270" cy="91440"/>
          </a:xfrm>
          <a:custGeom>
            <a:avLst/>
            <a:gdLst/>
            <a:ahLst/>
            <a:cxnLst/>
            <a:rect l="l" t="t" r="r" b="b"/>
            <a:pathLst>
              <a:path w="128270" h="91440">
                <a:moveTo>
                  <a:pt x="128016" y="0"/>
                </a:moveTo>
                <a:lnTo>
                  <a:pt x="0" y="0"/>
                </a:lnTo>
                <a:lnTo>
                  <a:pt x="0" y="91439"/>
                </a:lnTo>
                <a:lnTo>
                  <a:pt x="128016" y="91439"/>
                </a:lnTo>
                <a:lnTo>
                  <a:pt x="128016" y="0"/>
                </a:lnTo>
                <a:close/>
              </a:path>
            </a:pathLst>
          </a:custGeom>
          <a:solidFill>
            <a:srgbClr val="0F427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 descr=""/>
          <p:cNvSpPr/>
          <p:nvPr/>
        </p:nvSpPr>
        <p:spPr>
          <a:xfrm>
            <a:off x="8829293" y="1312925"/>
            <a:ext cx="128270" cy="91440"/>
          </a:xfrm>
          <a:custGeom>
            <a:avLst/>
            <a:gdLst/>
            <a:ahLst/>
            <a:cxnLst/>
            <a:rect l="l" t="t" r="r" b="b"/>
            <a:pathLst>
              <a:path w="128270" h="91440">
                <a:moveTo>
                  <a:pt x="128016" y="0"/>
                </a:moveTo>
                <a:lnTo>
                  <a:pt x="0" y="0"/>
                </a:lnTo>
                <a:lnTo>
                  <a:pt x="0" y="91439"/>
                </a:lnTo>
                <a:lnTo>
                  <a:pt x="128016" y="91439"/>
                </a:lnTo>
                <a:lnTo>
                  <a:pt x="128016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 descr=""/>
          <p:cNvSpPr/>
          <p:nvPr/>
        </p:nvSpPr>
        <p:spPr>
          <a:xfrm>
            <a:off x="9442704" y="1312925"/>
            <a:ext cx="128270" cy="91440"/>
          </a:xfrm>
          <a:custGeom>
            <a:avLst/>
            <a:gdLst/>
            <a:ahLst/>
            <a:cxnLst/>
            <a:rect l="l" t="t" r="r" b="b"/>
            <a:pathLst>
              <a:path w="128270" h="91440">
                <a:moveTo>
                  <a:pt x="128016" y="0"/>
                </a:moveTo>
                <a:lnTo>
                  <a:pt x="0" y="0"/>
                </a:lnTo>
                <a:lnTo>
                  <a:pt x="0" y="91439"/>
                </a:lnTo>
                <a:lnTo>
                  <a:pt x="128016" y="91439"/>
                </a:lnTo>
                <a:lnTo>
                  <a:pt x="128016" y="0"/>
                </a:lnTo>
                <a:close/>
              </a:path>
            </a:pathLst>
          </a:custGeom>
          <a:solidFill>
            <a:srgbClr val="62626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 descr=""/>
          <p:cNvSpPr/>
          <p:nvPr/>
        </p:nvSpPr>
        <p:spPr>
          <a:xfrm>
            <a:off x="10056876" y="1312925"/>
            <a:ext cx="127635" cy="91440"/>
          </a:xfrm>
          <a:custGeom>
            <a:avLst/>
            <a:gdLst/>
            <a:ahLst/>
            <a:cxnLst/>
            <a:rect l="l" t="t" r="r" b="b"/>
            <a:pathLst>
              <a:path w="127634" h="91440">
                <a:moveTo>
                  <a:pt x="127253" y="0"/>
                </a:moveTo>
                <a:lnTo>
                  <a:pt x="0" y="0"/>
                </a:lnTo>
                <a:lnTo>
                  <a:pt x="0" y="91439"/>
                </a:lnTo>
                <a:lnTo>
                  <a:pt x="127253" y="91439"/>
                </a:lnTo>
                <a:lnTo>
                  <a:pt x="127253" y="0"/>
                </a:lnTo>
                <a:close/>
              </a:path>
            </a:pathLst>
          </a:custGeom>
          <a:solidFill>
            <a:srgbClr val="01002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object 42" descr=""/>
          <p:cNvSpPr/>
          <p:nvPr/>
        </p:nvSpPr>
        <p:spPr>
          <a:xfrm>
            <a:off x="10670285" y="1312925"/>
            <a:ext cx="128270" cy="91440"/>
          </a:xfrm>
          <a:custGeom>
            <a:avLst/>
            <a:gdLst/>
            <a:ahLst/>
            <a:cxnLst/>
            <a:rect l="l" t="t" r="r" b="b"/>
            <a:pathLst>
              <a:path w="128270" h="91440">
                <a:moveTo>
                  <a:pt x="128016" y="0"/>
                </a:moveTo>
                <a:lnTo>
                  <a:pt x="0" y="0"/>
                </a:lnTo>
                <a:lnTo>
                  <a:pt x="0" y="91439"/>
                </a:lnTo>
                <a:lnTo>
                  <a:pt x="128016" y="91439"/>
                </a:lnTo>
                <a:lnTo>
                  <a:pt x="128016" y="0"/>
                </a:lnTo>
                <a:close/>
              </a:path>
            </a:pathLst>
          </a:custGeom>
          <a:solidFill>
            <a:srgbClr val="5C949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 descr=""/>
          <p:cNvSpPr/>
          <p:nvPr/>
        </p:nvSpPr>
        <p:spPr>
          <a:xfrm>
            <a:off x="11283695" y="1312925"/>
            <a:ext cx="128270" cy="91440"/>
          </a:xfrm>
          <a:custGeom>
            <a:avLst/>
            <a:gdLst/>
            <a:ahLst/>
            <a:cxnLst/>
            <a:rect l="l" t="t" r="r" b="b"/>
            <a:pathLst>
              <a:path w="128270" h="91440">
                <a:moveTo>
                  <a:pt x="128016" y="0"/>
                </a:moveTo>
                <a:lnTo>
                  <a:pt x="0" y="0"/>
                </a:lnTo>
                <a:lnTo>
                  <a:pt x="0" y="91439"/>
                </a:lnTo>
                <a:lnTo>
                  <a:pt x="128016" y="91439"/>
                </a:lnTo>
                <a:lnTo>
                  <a:pt x="128016" y="0"/>
                </a:lnTo>
                <a:close/>
              </a:path>
            </a:pathLst>
          </a:custGeom>
          <a:solidFill>
            <a:srgbClr val="2C716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object 44" descr=""/>
          <p:cNvSpPr txBox="1"/>
          <p:nvPr/>
        </p:nvSpPr>
        <p:spPr>
          <a:xfrm>
            <a:off x="6480809" y="958088"/>
            <a:ext cx="2893060" cy="4572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400" b="1">
                <a:solidFill>
                  <a:srgbClr val="010027"/>
                </a:solidFill>
                <a:latin typeface="Arial"/>
                <a:cs typeface="Arial"/>
              </a:rPr>
              <a:t>European</a:t>
            </a:r>
            <a:r>
              <a:rPr dirty="0" sz="1400" spc="-3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10027"/>
                </a:solidFill>
                <a:latin typeface="Arial"/>
                <a:cs typeface="Arial"/>
              </a:rPr>
              <a:t>Union</a:t>
            </a:r>
            <a:r>
              <a:rPr dirty="0" sz="1400" spc="-4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10027"/>
                </a:solidFill>
                <a:latin typeface="Arial"/>
                <a:cs typeface="Arial"/>
              </a:rPr>
              <a:t>electricity</a:t>
            </a:r>
            <a:r>
              <a:rPr dirty="0" sz="1400" spc="-5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400" spc="-25" b="1">
                <a:solidFill>
                  <a:srgbClr val="010027"/>
                </a:solidFill>
                <a:latin typeface="Arial"/>
                <a:cs typeface="Arial"/>
              </a:rPr>
              <a:t>mix</a:t>
            </a:r>
            <a:endParaRPr sz="1400">
              <a:latin typeface="Arial"/>
              <a:cs typeface="Arial"/>
            </a:endParaRPr>
          </a:p>
          <a:p>
            <a:pPr marL="44450">
              <a:lnSpc>
                <a:spcPct val="100000"/>
              </a:lnSpc>
              <a:spcBef>
                <a:spcPts val="1000"/>
              </a:spcBef>
              <a:tabLst>
                <a:tab pos="666115" algn="l"/>
                <a:tab pos="1282065" algn="l"/>
                <a:tab pos="1900555" algn="l"/>
                <a:tab pos="2506980" algn="l"/>
              </a:tabLst>
            </a:pPr>
            <a:r>
              <a:rPr dirty="0" sz="600" spc="-10" b="1">
                <a:solidFill>
                  <a:srgbClr val="03234D"/>
                </a:solidFill>
                <a:latin typeface="Arial"/>
                <a:cs typeface="Arial"/>
              </a:rPr>
              <a:t>Solar</a:t>
            </a:r>
            <a:r>
              <a:rPr dirty="0" sz="600" b="1">
                <a:solidFill>
                  <a:srgbClr val="03234D"/>
                </a:solidFill>
                <a:latin typeface="Arial"/>
                <a:cs typeface="Arial"/>
              </a:rPr>
              <a:t>	</a:t>
            </a:r>
            <a:r>
              <a:rPr dirty="0" sz="600" spc="-20" b="1">
                <a:solidFill>
                  <a:srgbClr val="03234D"/>
                </a:solidFill>
                <a:latin typeface="Arial"/>
                <a:cs typeface="Arial"/>
              </a:rPr>
              <a:t>Wind</a:t>
            </a:r>
            <a:r>
              <a:rPr dirty="0" sz="600" b="1">
                <a:solidFill>
                  <a:srgbClr val="03234D"/>
                </a:solidFill>
                <a:latin typeface="Arial"/>
                <a:cs typeface="Arial"/>
              </a:rPr>
              <a:t>	</a:t>
            </a:r>
            <a:r>
              <a:rPr dirty="0" sz="600" spc="-20" b="1">
                <a:solidFill>
                  <a:srgbClr val="03234D"/>
                </a:solidFill>
                <a:latin typeface="Arial"/>
                <a:cs typeface="Arial"/>
              </a:rPr>
              <a:t>Hydro</a:t>
            </a:r>
            <a:r>
              <a:rPr dirty="0" sz="600" b="1">
                <a:solidFill>
                  <a:srgbClr val="03234D"/>
                </a:solidFill>
                <a:latin typeface="Arial"/>
                <a:cs typeface="Arial"/>
              </a:rPr>
              <a:t>	</a:t>
            </a:r>
            <a:r>
              <a:rPr dirty="0" sz="600" spc="-10" b="1">
                <a:solidFill>
                  <a:srgbClr val="03234D"/>
                </a:solidFill>
                <a:latin typeface="Arial"/>
                <a:cs typeface="Arial"/>
              </a:rPr>
              <a:t>Nuclear</a:t>
            </a:r>
            <a:r>
              <a:rPr dirty="0" sz="600" b="1">
                <a:solidFill>
                  <a:srgbClr val="03234D"/>
                </a:solidFill>
                <a:latin typeface="Arial"/>
                <a:cs typeface="Arial"/>
              </a:rPr>
              <a:t>	</a:t>
            </a:r>
            <a:r>
              <a:rPr dirty="0" sz="600" spc="-10" b="1">
                <a:solidFill>
                  <a:srgbClr val="03234D"/>
                </a:solidFill>
                <a:latin typeface="Arial"/>
                <a:cs typeface="Arial"/>
              </a:rPr>
              <a:t>Bioenergy</a:t>
            </a:r>
            <a:endParaRPr sz="600">
              <a:latin typeface="Arial"/>
              <a:cs typeface="Arial"/>
            </a:endParaRPr>
          </a:p>
        </p:txBody>
      </p:sp>
      <p:sp>
        <p:nvSpPr>
          <p:cNvPr id="45" name="object 45" descr=""/>
          <p:cNvSpPr txBox="1"/>
          <p:nvPr/>
        </p:nvSpPr>
        <p:spPr>
          <a:xfrm>
            <a:off x="9583928" y="1298194"/>
            <a:ext cx="228600" cy="11683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" spc="-20" b="1">
                <a:solidFill>
                  <a:srgbClr val="03234D"/>
                </a:solidFill>
                <a:latin typeface="Arial"/>
                <a:cs typeface="Arial"/>
              </a:rPr>
              <a:t>Other</a:t>
            </a:r>
            <a:endParaRPr sz="600">
              <a:latin typeface="Arial"/>
              <a:cs typeface="Arial"/>
            </a:endParaRPr>
          </a:p>
        </p:txBody>
      </p:sp>
      <p:sp>
        <p:nvSpPr>
          <p:cNvPr id="46" name="object 46" descr=""/>
          <p:cNvSpPr txBox="1"/>
          <p:nvPr/>
        </p:nvSpPr>
        <p:spPr>
          <a:xfrm>
            <a:off x="10188702" y="1298194"/>
            <a:ext cx="469900" cy="11683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" b="1">
                <a:solidFill>
                  <a:srgbClr val="03234D"/>
                </a:solidFill>
                <a:latin typeface="Arial"/>
                <a:cs typeface="Arial"/>
              </a:rPr>
              <a:t>Other</a:t>
            </a:r>
            <a:r>
              <a:rPr dirty="0" sz="600" spc="-25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600" spc="-10" b="1">
                <a:solidFill>
                  <a:srgbClr val="03234D"/>
                </a:solidFill>
                <a:latin typeface="Arial"/>
                <a:cs typeface="Arial"/>
              </a:rPr>
              <a:t>Fossil</a:t>
            </a:r>
            <a:endParaRPr sz="600">
              <a:latin typeface="Arial"/>
              <a:cs typeface="Arial"/>
            </a:endParaRPr>
          </a:p>
        </p:txBody>
      </p:sp>
      <p:sp>
        <p:nvSpPr>
          <p:cNvPr id="47" name="object 47" descr=""/>
          <p:cNvSpPr txBox="1"/>
          <p:nvPr/>
        </p:nvSpPr>
        <p:spPr>
          <a:xfrm>
            <a:off x="10810493" y="1298194"/>
            <a:ext cx="170180" cy="11683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" spc="-25" b="1">
                <a:solidFill>
                  <a:srgbClr val="03234D"/>
                </a:solidFill>
                <a:latin typeface="Arial"/>
                <a:cs typeface="Arial"/>
              </a:rPr>
              <a:t>Gas</a:t>
            </a:r>
            <a:endParaRPr sz="600">
              <a:latin typeface="Arial"/>
              <a:cs typeface="Arial"/>
            </a:endParaRPr>
          </a:p>
        </p:txBody>
      </p:sp>
      <p:sp>
        <p:nvSpPr>
          <p:cNvPr id="48" name="object 48" descr=""/>
          <p:cNvSpPr txBox="1"/>
          <p:nvPr/>
        </p:nvSpPr>
        <p:spPr>
          <a:xfrm>
            <a:off x="11415268" y="1298194"/>
            <a:ext cx="191135" cy="11683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" spc="-20" b="1">
                <a:solidFill>
                  <a:srgbClr val="03234D"/>
                </a:solidFill>
                <a:latin typeface="Arial"/>
                <a:cs typeface="Arial"/>
              </a:rPr>
              <a:t>Coal</a:t>
            </a:r>
            <a:endParaRPr sz="600">
              <a:latin typeface="Arial"/>
              <a:cs typeface="Arial"/>
            </a:endParaRPr>
          </a:p>
        </p:txBody>
      </p:sp>
      <p:graphicFrame>
        <p:nvGraphicFramePr>
          <p:cNvPr id="49" name="object 49" descr=""/>
          <p:cNvGraphicFramePr>
            <a:graphicFrameLocks noGrp="1"/>
          </p:cNvGraphicFramePr>
          <p:nvPr/>
        </p:nvGraphicFramePr>
        <p:xfrm>
          <a:off x="875919" y="4095940"/>
          <a:ext cx="3850640" cy="14592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3679"/>
                <a:gridCol w="313055"/>
                <a:gridCol w="445770"/>
                <a:gridCol w="309880"/>
                <a:gridCol w="441960"/>
                <a:gridCol w="309244"/>
                <a:gridCol w="447675"/>
                <a:gridCol w="309244"/>
                <a:gridCol w="447675"/>
                <a:gridCol w="309245"/>
                <a:gridCol w="205104"/>
              </a:tblGrid>
              <a:tr h="162560"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28575">
                      <a:solidFill>
                        <a:srgbClr val="010027"/>
                      </a:solidFill>
                      <a:prstDash val="solid"/>
                    </a:lnR>
                    <a:lnT w="28575">
                      <a:solidFill>
                        <a:srgbClr val="D9D9D9"/>
                      </a:solidFill>
                      <a:prstDash val="solid"/>
                    </a:lnT>
                    <a:lnB w="9525">
                      <a:solidFill>
                        <a:srgbClr val="D9D9D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8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28575">
                      <a:solidFill>
                        <a:srgbClr val="010027"/>
                      </a:solidFill>
                      <a:prstDash val="solid"/>
                    </a:lnL>
                    <a:lnT w="28575">
                      <a:solidFill>
                        <a:srgbClr val="D9D9D9"/>
                      </a:solidFill>
                      <a:prstDash val="solid"/>
                    </a:lnT>
                    <a:lnB w="38100">
                      <a:solidFill>
                        <a:srgbClr val="D9D9D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61925"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28575">
                      <a:solidFill>
                        <a:srgbClr val="010027"/>
                      </a:solidFill>
                      <a:prstDash val="solid"/>
                    </a:lnR>
                    <a:lnT w="9525">
                      <a:solidFill>
                        <a:srgbClr val="D9D9D9"/>
                      </a:solidFill>
                      <a:prstDash val="solid"/>
                    </a:lnT>
                    <a:lnB w="9525">
                      <a:solidFill>
                        <a:srgbClr val="D9D9D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28575">
                      <a:solidFill>
                        <a:srgbClr val="010027"/>
                      </a:solidFill>
                      <a:prstDash val="solid"/>
                    </a:lnL>
                    <a:lnR w="28575">
                      <a:solidFill>
                        <a:srgbClr val="010027"/>
                      </a:solidFill>
                      <a:prstDash val="solid"/>
                    </a:lnR>
                    <a:lnT w="28575">
                      <a:solidFill>
                        <a:srgbClr val="D9D9D9"/>
                      </a:solidFill>
                      <a:prstDash val="solid"/>
                    </a:lnT>
                    <a:lnB w="28575">
                      <a:solidFill>
                        <a:srgbClr val="D9D9D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28575">
                      <a:solidFill>
                        <a:srgbClr val="010027"/>
                      </a:solidFill>
                      <a:prstDash val="solid"/>
                    </a:lnL>
                    <a:lnR w="28575">
                      <a:solidFill>
                        <a:srgbClr val="010027"/>
                      </a:solidFill>
                      <a:prstDash val="solid"/>
                    </a:lnR>
                    <a:lnT w="38100">
                      <a:solidFill>
                        <a:srgbClr val="D9D9D9"/>
                      </a:solidFill>
                      <a:prstDash val="solid"/>
                    </a:lnT>
                    <a:lnB w="28575">
                      <a:solidFill>
                        <a:srgbClr val="D9D9D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28575">
                      <a:solidFill>
                        <a:srgbClr val="010027"/>
                      </a:solidFill>
                      <a:prstDash val="solid"/>
                    </a:lnL>
                    <a:lnT w="28575">
                      <a:solidFill>
                        <a:srgbClr val="D9D9D9"/>
                      </a:solidFill>
                      <a:prstDash val="solid"/>
                    </a:lnT>
                    <a:lnB w="28575">
                      <a:solidFill>
                        <a:srgbClr val="D9D9D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61925"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28575">
                      <a:solidFill>
                        <a:srgbClr val="010027"/>
                      </a:solidFill>
                      <a:prstDash val="solid"/>
                    </a:lnR>
                    <a:lnT w="9525">
                      <a:solidFill>
                        <a:srgbClr val="D9D9D9"/>
                      </a:solidFill>
                      <a:prstDash val="solid"/>
                    </a:lnT>
                    <a:lnB w="28575">
                      <a:solidFill>
                        <a:srgbClr val="D9D9D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28575">
                      <a:solidFill>
                        <a:srgbClr val="010027"/>
                      </a:solidFill>
                      <a:prstDash val="solid"/>
                    </a:lnL>
                    <a:lnR w="28575">
                      <a:solidFill>
                        <a:srgbClr val="010027"/>
                      </a:solidFill>
                      <a:prstDash val="solid"/>
                    </a:lnR>
                    <a:lnT w="28575">
                      <a:solidFill>
                        <a:srgbClr val="D9D9D9"/>
                      </a:solidFill>
                      <a:prstDash val="solid"/>
                    </a:lnT>
                    <a:lnB w="9525">
                      <a:solidFill>
                        <a:srgbClr val="D9D9D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28575">
                      <a:solidFill>
                        <a:srgbClr val="010027"/>
                      </a:solidFill>
                      <a:prstDash val="solid"/>
                    </a:lnL>
                    <a:lnR w="28575">
                      <a:solidFill>
                        <a:srgbClr val="010027"/>
                      </a:solidFill>
                      <a:prstDash val="solid"/>
                    </a:lnR>
                    <a:lnT w="28575">
                      <a:solidFill>
                        <a:srgbClr val="D9D9D9"/>
                      </a:solidFill>
                      <a:prstDash val="solid"/>
                    </a:lnT>
                    <a:lnB w="28575">
                      <a:solidFill>
                        <a:srgbClr val="D9D9D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28575">
                      <a:solidFill>
                        <a:srgbClr val="010027"/>
                      </a:solidFill>
                      <a:prstDash val="solid"/>
                    </a:lnL>
                    <a:lnR w="28575">
                      <a:solidFill>
                        <a:srgbClr val="010027"/>
                      </a:solidFill>
                      <a:prstDash val="solid"/>
                    </a:lnR>
                    <a:lnT w="28575">
                      <a:solidFill>
                        <a:srgbClr val="D9D9D9"/>
                      </a:solidFill>
                      <a:prstDash val="solid"/>
                    </a:lnT>
                    <a:lnB w="28575">
                      <a:solidFill>
                        <a:srgbClr val="D9D9D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28575">
                      <a:solidFill>
                        <a:srgbClr val="010027"/>
                      </a:solidFill>
                      <a:prstDash val="solid"/>
                    </a:lnL>
                    <a:lnT w="28575">
                      <a:solidFill>
                        <a:srgbClr val="D9D9D9"/>
                      </a:solidFill>
                      <a:prstDash val="solid"/>
                    </a:lnT>
                    <a:lnB w="9525">
                      <a:solidFill>
                        <a:srgbClr val="D9D9D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625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28575">
                      <a:solidFill>
                        <a:srgbClr val="010027"/>
                      </a:solidFill>
                      <a:prstDash val="solid"/>
                    </a:lnR>
                    <a:lnT w="28575">
                      <a:solidFill>
                        <a:srgbClr val="D9D9D9"/>
                      </a:solidFill>
                      <a:prstDash val="solid"/>
                    </a:lnT>
                    <a:lnB w="28575">
                      <a:solidFill>
                        <a:srgbClr val="D9D9D9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28575">
                      <a:solidFill>
                        <a:srgbClr val="010027"/>
                      </a:solidFill>
                      <a:prstDash val="solid"/>
                    </a:lnL>
                    <a:lnR w="28575">
                      <a:solidFill>
                        <a:srgbClr val="010027"/>
                      </a:solidFill>
                      <a:prstDash val="solid"/>
                    </a:lnR>
                    <a:lnT w="28575">
                      <a:solidFill>
                        <a:srgbClr val="D9D9D9"/>
                      </a:solidFill>
                      <a:prstDash val="solid"/>
                    </a:lnT>
                    <a:lnB w="28575">
                      <a:solidFill>
                        <a:srgbClr val="D9D9D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28575">
                      <a:solidFill>
                        <a:srgbClr val="010027"/>
                      </a:solidFill>
                      <a:prstDash val="solid"/>
                    </a:lnL>
                    <a:lnR w="28575">
                      <a:solidFill>
                        <a:srgbClr val="010027"/>
                      </a:solidFill>
                      <a:prstDash val="solid"/>
                    </a:lnR>
                    <a:lnT w="9525">
                      <a:solidFill>
                        <a:srgbClr val="D9D9D9"/>
                      </a:solidFill>
                      <a:prstDash val="solid"/>
                    </a:lnT>
                    <a:lnB w="9525">
                      <a:solidFill>
                        <a:srgbClr val="D9D9D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28575">
                      <a:solidFill>
                        <a:srgbClr val="010027"/>
                      </a:solidFill>
                      <a:prstDash val="solid"/>
                    </a:lnL>
                    <a:lnR w="28575">
                      <a:solidFill>
                        <a:srgbClr val="010027"/>
                      </a:solidFill>
                      <a:prstDash val="solid"/>
                    </a:lnR>
                    <a:lnT w="28575">
                      <a:solidFill>
                        <a:srgbClr val="D9D9D9"/>
                      </a:solidFill>
                      <a:prstDash val="solid"/>
                    </a:lnT>
                    <a:lnB w="28575">
                      <a:solidFill>
                        <a:srgbClr val="D9D9D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28575">
                      <a:solidFill>
                        <a:srgbClr val="010027"/>
                      </a:solidFill>
                      <a:prstDash val="solid"/>
                    </a:lnL>
                    <a:lnR w="28575">
                      <a:solidFill>
                        <a:srgbClr val="010027"/>
                      </a:solidFill>
                      <a:prstDash val="solid"/>
                    </a:lnR>
                    <a:lnT w="28575">
                      <a:solidFill>
                        <a:srgbClr val="D9D9D9"/>
                      </a:solidFill>
                      <a:prstDash val="solid"/>
                    </a:lnT>
                    <a:lnB w="28575">
                      <a:solidFill>
                        <a:srgbClr val="D9D9D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28575">
                      <a:solidFill>
                        <a:srgbClr val="010027"/>
                      </a:solidFill>
                      <a:prstDash val="solid"/>
                    </a:lnL>
                    <a:lnT w="9525">
                      <a:solidFill>
                        <a:srgbClr val="D9D9D9"/>
                      </a:solidFill>
                      <a:prstDash val="solid"/>
                    </a:lnT>
                    <a:lnB w="28575">
                      <a:solidFill>
                        <a:srgbClr val="D9D9D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619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28575">
                      <a:solidFill>
                        <a:srgbClr val="010027"/>
                      </a:solidFill>
                      <a:prstDash val="solid"/>
                    </a:lnR>
                    <a:lnT w="28575">
                      <a:solidFill>
                        <a:srgbClr val="D9D9D9"/>
                      </a:solidFill>
                      <a:prstDash val="solid"/>
                    </a:lnT>
                    <a:lnB w="9525">
                      <a:solidFill>
                        <a:srgbClr val="D9D9D9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28575">
                      <a:solidFill>
                        <a:srgbClr val="010027"/>
                      </a:solidFill>
                      <a:prstDash val="solid"/>
                    </a:lnL>
                    <a:lnR w="28575">
                      <a:solidFill>
                        <a:srgbClr val="010027"/>
                      </a:solidFill>
                      <a:prstDash val="solid"/>
                    </a:lnR>
                    <a:lnT w="28575">
                      <a:solidFill>
                        <a:srgbClr val="D9D9D9"/>
                      </a:solidFill>
                      <a:prstDash val="solid"/>
                    </a:lnT>
                    <a:lnB w="38100">
                      <a:solidFill>
                        <a:srgbClr val="D9D9D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28575">
                      <a:solidFill>
                        <a:srgbClr val="010027"/>
                      </a:solidFill>
                      <a:prstDash val="solid"/>
                    </a:lnL>
                    <a:lnR w="28575">
                      <a:solidFill>
                        <a:srgbClr val="010027"/>
                      </a:solidFill>
                      <a:prstDash val="solid"/>
                    </a:lnR>
                    <a:lnT w="9525">
                      <a:solidFill>
                        <a:srgbClr val="D9D9D9"/>
                      </a:solidFill>
                      <a:prstDash val="solid"/>
                    </a:lnT>
                    <a:lnB w="28575">
                      <a:solidFill>
                        <a:srgbClr val="D9D9D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28575">
                      <a:solidFill>
                        <a:srgbClr val="010027"/>
                      </a:solidFill>
                      <a:prstDash val="solid"/>
                    </a:lnL>
                    <a:lnR w="28575">
                      <a:solidFill>
                        <a:srgbClr val="555555"/>
                      </a:solidFill>
                      <a:prstDash val="solid"/>
                    </a:lnR>
                    <a:lnT w="28575">
                      <a:solidFill>
                        <a:srgbClr val="D9D9D9"/>
                      </a:solidFill>
                      <a:prstDash val="solid"/>
                    </a:lnT>
                    <a:lnB w="9525">
                      <a:solidFill>
                        <a:srgbClr val="D9D9D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28575">
                      <a:solidFill>
                        <a:srgbClr val="555555"/>
                      </a:solidFill>
                      <a:prstDash val="solid"/>
                    </a:lnL>
                    <a:lnR w="28575">
                      <a:solidFill>
                        <a:srgbClr val="010027"/>
                      </a:solidFill>
                      <a:prstDash val="solid"/>
                    </a:lnR>
                    <a:lnT w="28575">
                      <a:solidFill>
                        <a:srgbClr val="D9D9D9"/>
                      </a:solidFill>
                      <a:prstDash val="solid"/>
                    </a:lnT>
                    <a:lnB w="9525">
                      <a:solidFill>
                        <a:srgbClr val="D9D9D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28575">
                      <a:solidFill>
                        <a:srgbClr val="010027"/>
                      </a:solidFill>
                      <a:prstDash val="solid"/>
                    </a:lnL>
                    <a:lnR w="28575">
                      <a:solidFill>
                        <a:srgbClr val="555555"/>
                      </a:solidFill>
                      <a:prstDash val="solid"/>
                    </a:lnR>
                    <a:lnT w="28575">
                      <a:solidFill>
                        <a:srgbClr val="D9D9D9"/>
                      </a:solidFill>
                      <a:prstDash val="solid"/>
                    </a:lnT>
                    <a:lnB w="9525">
                      <a:solidFill>
                        <a:srgbClr val="D9D9D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28575">
                      <a:solidFill>
                        <a:srgbClr val="555555"/>
                      </a:solidFill>
                      <a:prstDash val="solid"/>
                    </a:lnL>
                    <a:lnR w="28575">
                      <a:solidFill>
                        <a:srgbClr val="010027"/>
                      </a:solidFill>
                      <a:prstDash val="solid"/>
                    </a:lnR>
                    <a:lnT w="28575">
                      <a:solidFill>
                        <a:srgbClr val="D9D9D9"/>
                      </a:solidFill>
                      <a:prstDash val="solid"/>
                    </a:lnT>
                    <a:lnB w="9525">
                      <a:solidFill>
                        <a:srgbClr val="D9D9D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28575">
                      <a:solidFill>
                        <a:srgbClr val="010027"/>
                      </a:solidFill>
                      <a:prstDash val="solid"/>
                    </a:lnL>
                    <a:lnR w="28575">
                      <a:solidFill>
                        <a:srgbClr val="555555"/>
                      </a:solidFill>
                      <a:prstDash val="solid"/>
                    </a:lnR>
                    <a:lnT w="28575">
                      <a:solidFill>
                        <a:srgbClr val="D9D9D9"/>
                      </a:solidFill>
                      <a:prstDash val="solid"/>
                    </a:lnT>
                    <a:lnB w="9525">
                      <a:solidFill>
                        <a:srgbClr val="D9D9D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28575">
                      <a:solidFill>
                        <a:srgbClr val="555555"/>
                      </a:solidFill>
                      <a:prstDash val="solid"/>
                    </a:lnL>
                    <a:lnT w="28575">
                      <a:solidFill>
                        <a:srgbClr val="D9D9D9"/>
                      </a:solidFill>
                      <a:prstDash val="solid"/>
                    </a:lnT>
                    <a:lnB w="9525">
                      <a:solidFill>
                        <a:srgbClr val="D9D9D9"/>
                      </a:solidFill>
                      <a:prstDash val="solid"/>
                    </a:lnB>
                  </a:tcPr>
                </a:tc>
              </a:tr>
              <a:tr h="1619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28575">
                      <a:solidFill>
                        <a:srgbClr val="010027"/>
                      </a:solidFill>
                      <a:prstDash val="solid"/>
                    </a:lnR>
                    <a:lnT w="9525">
                      <a:solidFill>
                        <a:srgbClr val="D9D9D9"/>
                      </a:solidFill>
                      <a:prstDash val="solid"/>
                    </a:lnT>
                    <a:lnB w="28575">
                      <a:solidFill>
                        <a:srgbClr val="D9D9D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28575">
                      <a:solidFill>
                        <a:srgbClr val="010027"/>
                      </a:solidFill>
                      <a:prstDash val="solid"/>
                    </a:lnL>
                    <a:lnR w="28575">
                      <a:solidFill>
                        <a:srgbClr val="555555"/>
                      </a:solidFill>
                      <a:prstDash val="solid"/>
                    </a:lnR>
                    <a:lnT w="28575">
                      <a:solidFill>
                        <a:srgbClr val="D9D9D9"/>
                      </a:solidFill>
                      <a:prstDash val="solid"/>
                    </a:lnT>
                    <a:lnB w="28575">
                      <a:solidFill>
                        <a:srgbClr val="D9D9D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28575">
                      <a:solidFill>
                        <a:srgbClr val="555555"/>
                      </a:solidFill>
                      <a:prstDash val="solid"/>
                    </a:lnL>
                    <a:lnR w="28575">
                      <a:solidFill>
                        <a:srgbClr val="010027"/>
                      </a:solidFill>
                      <a:prstDash val="solid"/>
                    </a:lnR>
                    <a:lnT w="38100">
                      <a:solidFill>
                        <a:srgbClr val="D9D9D9"/>
                      </a:solidFill>
                      <a:prstDash val="solid"/>
                    </a:lnT>
                    <a:lnB w="28575">
                      <a:solidFill>
                        <a:srgbClr val="D9D9D9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28575">
                      <a:solidFill>
                        <a:srgbClr val="010027"/>
                      </a:solidFill>
                      <a:prstDash val="solid"/>
                    </a:lnL>
                    <a:lnR w="28575">
                      <a:solidFill>
                        <a:srgbClr val="010027"/>
                      </a:solidFill>
                      <a:prstDash val="solid"/>
                    </a:lnR>
                    <a:lnT w="28575">
                      <a:solidFill>
                        <a:srgbClr val="D9D9D9"/>
                      </a:solidFill>
                      <a:prstDash val="solid"/>
                    </a:lnT>
                    <a:lnB w="28575">
                      <a:solidFill>
                        <a:srgbClr val="D9D9D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28575">
                      <a:solidFill>
                        <a:srgbClr val="010027"/>
                      </a:solidFill>
                      <a:prstDash val="solid"/>
                    </a:lnL>
                    <a:lnR w="28575">
                      <a:solidFill>
                        <a:srgbClr val="555555"/>
                      </a:solidFill>
                      <a:prstDash val="solid"/>
                    </a:lnR>
                    <a:lnT w="9525">
                      <a:solidFill>
                        <a:srgbClr val="D9D9D9"/>
                      </a:solidFill>
                      <a:prstDash val="solid"/>
                    </a:lnT>
                    <a:lnB w="28575">
                      <a:solidFill>
                        <a:srgbClr val="D9D9D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28575">
                      <a:solidFill>
                        <a:srgbClr val="555555"/>
                      </a:solidFill>
                      <a:prstDash val="solid"/>
                    </a:lnL>
                    <a:lnR w="28575">
                      <a:solidFill>
                        <a:srgbClr val="010027"/>
                      </a:solidFill>
                      <a:prstDash val="solid"/>
                    </a:lnR>
                    <a:lnT w="9525">
                      <a:solidFill>
                        <a:srgbClr val="D9D9D9"/>
                      </a:solidFill>
                      <a:prstDash val="solid"/>
                    </a:lnT>
                    <a:lnB w="38100">
                      <a:solidFill>
                        <a:srgbClr val="D9D9D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28575">
                      <a:solidFill>
                        <a:srgbClr val="010027"/>
                      </a:solidFill>
                      <a:prstDash val="solid"/>
                    </a:lnL>
                    <a:lnR w="28575">
                      <a:solidFill>
                        <a:srgbClr val="555555"/>
                      </a:solidFill>
                      <a:prstDash val="solid"/>
                    </a:lnR>
                    <a:lnT w="9525">
                      <a:solidFill>
                        <a:srgbClr val="D9D9D9"/>
                      </a:solidFill>
                      <a:prstDash val="solid"/>
                    </a:lnT>
                    <a:lnB w="38100">
                      <a:solidFill>
                        <a:srgbClr val="D9D9D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28575">
                      <a:solidFill>
                        <a:srgbClr val="555555"/>
                      </a:solidFill>
                      <a:prstDash val="solid"/>
                    </a:lnL>
                    <a:lnR w="28575">
                      <a:solidFill>
                        <a:srgbClr val="010027"/>
                      </a:solidFill>
                      <a:prstDash val="solid"/>
                    </a:lnR>
                    <a:lnT w="9525">
                      <a:solidFill>
                        <a:srgbClr val="D9D9D9"/>
                      </a:solidFill>
                      <a:prstDash val="solid"/>
                    </a:lnT>
                    <a:lnB w="28575">
                      <a:solidFill>
                        <a:srgbClr val="D9D9D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28575">
                      <a:solidFill>
                        <a:srgbClr val="010027"/>
                      </a:solidFill>
                      <a:prstDash val="solid"/>
                    </a:lnL>
                    <a:lnR w="28575">
                      <a:solidFill>
                        <a:srgbClr val="555555"/>
                      </a:solidFill>
                      <a:prstDash val="solid"/>
                    </a:lnR>
                    <a:lnT w="9525">
                      <a:solidFill>
                        <a:srgbClr val="D9D9D9"/>
                      </a:solidFill>
                      <a:prstDash val="solid"/>
                    </a:lnT>
                    <a:lnB w="9525">
                      <a:solidFill>
                        <a:srgbClr val="D9D9D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28575">
                      <a:solidFill>
                        <a:srgbClr val="555555"/>
                      </a:solidFill>
                      <a:prstDash val="solid"/>
                    </a:lnL>
                    <a:lnT w="9525">
                      <a:solidFill>
                        <a:srgbClr val="D9D9D9"/>
                      </a:solidFill>
                      <a:prstDash val="solid"/>
                    </a:lnT>
                    <a:lnB w="9525">
                      <a:solidFill>
                        <a:srgbClr val="D9D9D9"/>
                      </a:solidFill>
                      <a:prstDash val="solid"/>
                    </a:lnB>
                  </a:tcPr>
                </a:tc>
              </a:tr>
              <a:tr h="162560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28575">
                      <a:solidFill>
                        <a:srgbClr val="555555"/>
                      </a:solidFill>
                      <a:prstDash val="solid"/>
                    </a:lnR>
                    <a:lnT w="28575">
                      <a:solidFill>
                        <a:srgbClr val="D9D9D9"/>
                      </a:solidFill>
                      <a:prstDash val="solid"/>
                    </a:lnT>
                    <a:lnB w="28575">
                      <a:solidFill>
                        <a:srgbClr val="D9D9D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28575">
                      <a:solidFill>
                        <a:srgbClr val="555555"/>
                      </a:solidFill>
                      <a:prstDash val="solid"/>
                    </a:lnL>
                    <a:lnR w="28575">
                      <a:solidFill>
                        <a:srgbClr val="010027"/>
                      </a:solidFill>
                      <a:prstDash val="solid"/>
                    </a:lnR>
                    <a:lnT w="28575">
                      <a:solidFill>
                        <a:srgbClr val="D9D9D9"/>
                      </a:solidFill>
                      <a:prstDash val="solid"/>
                    </a:lnT>
                    <a:lnB w="28575">
                      <a:solidFill>
                        <a:srgbClr val="D9D9D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28575">
                      <a:solidFill>
                        <a:srgbClr val="010027"/>
                      </a:solidFill>
                      <a:prstDash val="solid"/>
                    </a:lnL>
                    <a:lnR w="28575">
                      <a:solidFill>
                        <a:srgbClr val="555555"/>
                      </a:solidFill>
                      <a:prstDash val="solid"/>
                    </a:lnR>
                    <a:lnT w="28575">
                      <a:solidFill>
                        <a:srgbClr val="D9D9D9"/>
                      </a:solidFill>
                      <a:prstDash val="solid"/>
                    </a:lnT>
                    <a:lnB w="28575">
                      <a:solidFill>
                        <a:srgbClr val="D9D9D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28575">
                      <a:solidFill>
                        <a:srgbClr val="555555"/>
                      </a:solidFill>
                      <a:prstDash val="solid"/>
                    </a:lnL>
                    <a:lnR w="28575">
                      <a:solidFill>
                        <a:srgbClr val="010027"/>
                      </a:solidFill>
                      <a:prstDash val="solid"/>
                    </a:lnR>
                    <a:lnT w="28575">
                      <a:solidFill>
                        <a:srgbClr val="D9D9D9"/>
                      </a:solidFill>
                      <a:prstDash val="solid"/>
                    </a:lnT>
                    <a:lnB w="28575">
                      <a:solidFill>
                        <a:srgbClr val="D9D9D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28575">
                      <a:solidFill>
                        <a:srgbClr val="010027"/>
                      </a:solidFill>
                      <a:prstDash val="solid"/>
                    </a:lnL>
                    <a:lnR w="28575">
                      <a:solidFill>
                        <a:srgbClr val="555555"/>
                      </a:solidFill>
                      <a:prstDash val="solid"/>
                    </a:lnR>
                    <a:lnT w="28575">
                      <a:solidFill>
                        <a:srgbClr val="D9D9D9"/>
                      </a:solidFill>
                      <a:prstDash val="solid"/>
                    </a:lnT>
                    <a:lnB w="28575">
                      <a:solidFill>
                        <a:srgbClr val="D9D9D9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28575">
                      <a:solidFill>
                        <a:srgbClr val="555555"/>
                      </a:solidFill>
                      <a:prstDash val="solid"/>
                    </a:lnL>
                    <a:lnR w="28575">
                      <a:solidFill>
                        <a:srgbClr val="555555"/>
                      </a:solidFill>
                      <a:prstDash val="solid"/>
                    </a:lnR>
                    <a:lnT w="38100">
                      <a:solidFill>
                        <a:srgbClr val="D9D9D9"/>
                      </a:solidFill>
                      <a:prstDash val="solid"/>
                    </a:lnT>
                    <a:lnB w="28575">
                      <a:solidFill>
                        <a:srgbClr val="D9D9D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28575">
                      <a:solidFill>
                        <a:srgbClr val="555555"/>
                      </a:solidFill>
                      <a:prstDash val="solid"/>
                    </a:lnL>
                    <a:lnR w="28575">
                      <a:solidFill>
                        <a:srgbClr val="010027"/>
                      </a:solidFill>
                      <a:prstDash val="solid"/>
                    </a:lnR>
                    <a:lnT w="28575">
                      <a:solidFill>
                        <a:srgbClr val="D9D9D9"/>
                      </a:solidFill>
                      <a:prstDash val="solid"/>
                    </a:lnT>
                    <a:lnB w="28575">
                      <a:solidFill>
                        <a:srgbClr val="D9D9D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28575">
                      <a:solidFill>
                        <a:srgbClr val="010027"/>
                      </a:solidFill>
                      <a:prstDash val="solid"/>
                    </a:lnL>
                    <a:lnR w="28575">
                      <a:solidFill>
                        <a:srgbClr val="555555"/>
                      </a:solidFill>
                      <a:prstDash val="solid"/>
                    </a:lnR>
                    <a:lnT w="9525">
                      <a:solidFill>
                        <a:srgbClr val="D9D9D9"/>
                      </a:solidFill>
                      <a:prstDash val="solid"/>
                    </a:lnT>
                    <a:lnB w="28575">
                      <a:solidFill>
                        <a:srgbClr val="D9D9D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28575">
                      <a:solidFill>
                        <a:srgbClr val="555555"/>
                      </a:solidFill>
                      <a:prstDash val="solid"/>
                    </a:lnL>
                    <a:lnT w="9525">
                      <a:solidFill>
                        <a:srgbClr val="D9D9D9"/>
                      </a:solidFill>
                      <a:prstDash val="solid"/>
                    </a:lnT>
                    <a:lnB w="9525">
                      <a:solidFill>
                        <a:srgbClr val="D9D9D9"/>
                      </a:solidFill>
                      <a:prstDash val="solid"/>
                    </a:lnB>
                  </a:tcPr>
                </a:tc>
              </a:tr>
              <a:tr h="161925"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28575">
                      <a:solidFill>
                        <a:srgbClr val="555555"/>
                      </a:solidFill>
                      <a:prstDash val="solid"/>
                    </a:lnR>
                    <a:lnT w="28575">
                      <a:solidFill>
                        <a:srgbClr val="D9D9D9"/>
                      </a:solidFill>
                      <a:prstDash val="solid"/>
                    </a:lnT>
                    <a:lnB w="28575">
                      <a:solidFill>
                        <a:srgbClr val="D9D9D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28575">
                      <a:solidFill>
                        <a:srgbClr val="555555"/>
                      </a:solidFill>
                      <a:prstDash val="solid"/>
                    </a:lnL>
                    <a:lnR w="28575">
                      <a:solidFill>
                        <a:srgbClr val="555555"/>
                      </a:solidFill>
                      <a:prstDash val="solid"/>
                    </a:lnR>
                    <a:lnT w="28575">
                      <a:solidFill>
                        <a:srgbClr val="D9D9D9"/>
                      </a:solidFill>
                      <a:prstDash val="solid"/>
                    </a:lnT>
                    <a:lnB w="38100">
                      <a:solidFill>
                        <a:srgbClr val="D9D9D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28575">
                      <a:solidFill>
                        <a:srgbClr val="555555"/>
                      </a:solidFill>
                      <a:prstDash val="solid"/>
                    </a:lnL>
                    <a:lnR w="28575">
                      <a:solidFill>
                        <a:srgbClr val="010027"/>
                      </a:solidFill>
                      <a:prstDash val="solid"/>
                    </a:lnR>
                    <a:lnT w="28575">
                      <a:solidFill>
                        <a:srgbClr val="D9D9D9"/>
                      </a:solidFill>
                      <a:prstDash val="solid"/>
                    </a:lnT>
                    <a:lnB w="28575">
                      <a:solidFill>
                        <a:srgbClr val="D9D9D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28575">
                      <a:solidFill>
                        <a:srgbClr val="010027"/>
                      </a:solidFill>
                      <a:prstDash val="solid"/>
                    </a:lnL>
                    <a:lnR w="28575">
                      <a:solidFill>
                        <a:srgbClr val="555555"/>
                      </a:solidFill>
                      <a:prstDash val="solid"/>
                    </a:lnR>
                    <a:lnT w="28575">
                      <a:solidFill>
                        <a:srgbClr val="D9D9D9"/>
                      </a:solidFill>
                      <a:prstDash val="solid"/>
                    </a:lnT>
                    <a:lnB w="28575">
                      <a:solidFill>
                        <a:srgbClr val="D9D9D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28575">
                      <a:solidFill>
                        <a:srgbClr val="555555"/>
                      </a:solidFill>
                      <a:prstDash val="solid"/>
                    </a:lnL>
                    <a:lnT w="9525">
                      <a:solidFill>
                        <a:srgbClr val="D9D9D9"/>
                      </a:solidFill>
                      <a:prstDash val="solid"/>
                    </a:lnT>
                    <a:lnB w="28575">
                      <a:solidFill>
                        <a:srgbClr val="D9D9D9"/>
                      </a:solidFill>
                      <a:prstDash val="solid"/>
                    </a:lnB>
                  </a:tcPr>
                </a:tc>
              </a:tr>
              <a:tr h="161925"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28575">
                      <a:solidFill>
                        <a:srgbClr val="555555"/>
                      </a:solidFill>
                      <a:prstDash val="solid"/>
                    </a:lnR>
                    <a:lnT w="28575">
                      <a:solidFill>
                        <a:srgbClr val="D9D9D9"/>
                      </a:solidFill>
                      <a:prstDash val="solid"/>
                    </a:lnT>
                    <a:lnB w="28575">
                      <a:solidFill>
                        <a:srgbClr val="D9D9D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6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28575">
                      <a:solidFill>
                        <a:srgbClr val="555555"/>
                      </a:solidFill>
                      <a:prstDash val="solid"/>
                    </a:lnL>
                    <a:lnR w="28575">
                      <a:solidFill>
                        <a:srgbClr val="555555"/>
                      </a:solidFill>
                      <a:prstDash val="solid"/>
                    </a:lnR>
                    <a:lnT w="38100">
                      <a:solidFill>
                        <a:srgbClr val="D9D9D9"/>
                      </a:solidFill>
                      <a:prstDash val="solid"/>
                    </a:lnT>
                    <a:lnB w="38100">
                      <a:solidFill>
                        <a:srgbClr val="D9D9D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28575">
                      <a:solidFill>
                        <a:srgbClr val="555555"/>
                      </a:solidFill>
                      <a:prstDash val="solid"/>
                    </a:lnL>
                    <a:lnT w="28575">
                      <a:solidFill>
                        <a:srgbClr val="D9D9D9"/>
                      </a:solidFill>
                      <a:prstDash val="solid"/>
                    </a:lnT>
                    <a:lnB w="28575">
                      <a:solidFill>
                        <a:srgbClr val="D9D9D9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50" name="object 50" descr=""/>
          <p:cNvSpPr/>
          <p:nvPr/>
        </p:nvSpPr>
        <p:spPr>
          <a:xfrm>
            <a:off x="875919" y="5739003"/>
            <a:ext cx="3774440" cy="0"/>
          </a:xfrm>
          <a:custGeom>
            <a:avLst/>
            <a:gdLst/>
            <a:ahLst/>
            <a:cxnLst/>
            <a:rect l="l" t="t" r="r" b="b"/>
            <a:pathLst>
              <a:path w="3774440" h="0">
                <a:moveTo>
                  <a:pt x="0" y="0"/>
                </a:moveTo>
                <a:lnTo>
                  <a:pt x="3774185" y="0"/>
                </a:lnTo>
              </a:path>
            </a:pathLst>
          </a:custGeom>
          <a:ln w="9525">
            <a:solidFill>
              <a:srgbClr val="D9D9D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" name="object 51" descr=""/>
          <p:cNvSpPr txBox="1"/>
          <p:nvPr/>
        </p:nvSpPr>
        <p:spPr>
          <a:xfrm>
            <a:off x="637794" y="3998467"/>
            <a:ext cx="153035" cy="1813560"/>
          </a:xfrm>
          <a:prstGeom prst="rect">
            <a:avLst/>
          </a:prstGeom>
        </p:spPr>
        <p:txBody>
          <a:bodyPr wrap="square" lIns="0" tIns="381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dirty="0" sz="900" spc="-25">
                <a:solidFill>
                  <a:srgbClr val="010027"/>
                </a:solidFill>
                <a:latin typeface="Arial MT"/>
                <a:cs typeface="Arial MT"/>
              </a:rPr>
              <a:t>10</a:t>
            </a:r>
            <a:endParaRPr sz="900">
              <a:latin typeface="Arial MT"/>
              <a:cs typeface="Arial MT"/>
            </a:endParaRPr>
          </a:p>
          <a:p>
            <a:pPr marL="76200">
              <a:lnSpc>
                <a:spcPct val="100000"/>
              </a:lnSpc>
              <a:spcBef>
                <a:spcPts val="200"/>
              </a:spcBef>
            </a:pPr>
            <a:r>
              <a:rPr dirty="0" sz="900" spc="-50">
                <a:solidFill>
                  <a:srgbClr val="010027"/>
                </a:solidFill>
                <a:latin typeface="Arial MT"/>
                <a:cs typeface="Arial MT"/>
              </a:rPr>
              <a:t>9</a:t>
            </a:r>
            <a:endParaRPr sz="900">
              <a:latin typeface="Arial MT"/>
              <a:cs typeface="Arial MT"/>
            </a:endParaRPr>
          </a:p>
          <a:p>
            <a:pPr marL="76200">
              <a:lnSpc>
                <a:spcPct val="100000"/>
              </a:lnSpc>
              <a:spcBef>
                <a:spcPts val="200"/>
              </a:spcBef>
            </a:pPr>
            <a:r>
              <a:rPr dirty="0" sz="900" spc="-50">
                <a:solidFill>
                  <a:srgbClr val="010027"/>
                </a:solidFill>
                <a:latin typeface="Arial MT"/>
                <a:cs typeface="Arial MT"/>
              </a:rPr>
              <a:t>8</a:t>
            </a:r>
            <a:endParaRPr sz="900">
              <a:latin typeface="Arial MT"/>
              <a:cs typeface="Arial MT"/>
            </a:endParaRPr>
          </a:p>
          <a:p>
            <a:pPr marL="76200">
              <a:lnSpc>
                <a:spcPct val="100000"/>
              </a:lnSpc>
              <a:spcBef>
                <a:spcPts val="200"/>
              </a:spcBef>
            </a:pPr>
            <a:r>
              <a:rPr dirty="0" sz="900" spc="-50">
                <a:solidFill>
                  <a:srgbClr val="010027"/>
                </a:solidFill>
                <a:latin typeface="Arial MT"/>
                <a:cs typeface="Arial MT"/>
              </a:rPr>
              <a:t>7</a:t>
            </a:r>
            <a:endParaRPr sz="900">
              <a:latin typeface="Arial MT"/>
              <a:cs typeface="Arial MT"/>
            </a:endParaRPr>
          </a:p>
          <a:p>
            <a:pPr marL="76200">
              <a:lnSpc>
                <a:spcPct val="100000"/>
              </a:lnSpc>
              <a:spcBef>
                <a:spcPts val="200"/>
              </a:spcBef>
            </a:pPr>
            <a:r>
              <a:rPr dirty="0" sz="900" spc="-50">
                <a:solidFill>
                  <a:srgbClr val="010027"/>
                </a:solidFill>
                <a:latin typeface="Arial MT"/>
                <a:cs typeface="Arial MT"/>
              </a:rPr>
              <a:t>6</a:t>
            </a:r>
            <a:endParaRPr sz="900">
              <a:latin typeface="Arial MT"/>
              <a:cs typeface="Arial MT"/>
            </a:endParaRPr>
          </a:p>
          <a:p>
            <a:pPr marL="76200">
              <a:lnSpc>
                <a:spcPct val="100000"/>
              </a:lnSpc>
              <a:spcBef>
                <a:spcPts val="200"/>
              </a:spcBef>
            </a:pPr>
            <a:r>
              <a:rPr dirty="0" sz="900" spc="-50">
                <a:solidFill>
                  <a:srgbClr val="010027"/>
                </a:solidFill>
                <a:latin typeface="Arial MT"/>
                <a:cs typeface="Arial MT"/>
              </a:rPr>
              <a:t>5</a:t>
            </a:r>
            <a:endParaRPr sz="900">
              <a:latin typeface="Arial MT"/>
              <a:cs typeface="Arial MT"/>
            </a:endParaRPr>
          </a:p>
          <a:p>
            <a:pPr marL="76200">
              <a:lnSpc>
                <a:spcPct val="100000"/>
              </a:lnSpc>
              <a:spcBef>
                <a:spcPts val="200"/>
              </a:spcBef>
            </a:pPr>
            <a:r>
              <a:rPr dirty="0" sz="900" spc="-50">
                <a:solidFill>
                  <a:srgbClr val="010027"/>
                </a:solidFill>
                <a:latin typeface="Arial MT"/>
                <a:cs typeface="Arial MT"/>
              </a:rPr>
              <a:t>4</a:t>
            </a:r>
            <a:endParaRPr sz="900">
              <a:latin typeface="Arial MT"/>
              <a:cs typeface="Arial MT"/>
            </a:endParaRPr>
          </a:p>
          <a:p>
            <a:pPr marL="76200">
              <a:lnSpc>
                <a:spcPct val="100000"/>
              </a:lnSpc>
              <a:spcBef>
                <a:spcPts val="200"/>
              </a:spcBef>
            </a:pPr>
            <a:r>
              <a:rPr dirty="0" sz="900" spc="-50">
                <a:solidFill>
                  <a:srgbClr val="010027"/>
                </a:solidFill>
                <a:latin typeface="Arial MT"/>
                <a:cs typeface="Arial MT"/>
              </a:rPr>
              <a:t>3</a:t>
            </a:r>
            <a:endParaRPr sz="900">
              <a:latin typeface="Arial MT"/>
              <a:cs typeface="Arial MT"/>
            </a:endParaRPr>
          </a:p>
          <a:p>
            <a:pPr marL="76200">
              <a:lnSpc>
                <a:spcPct val="100000"/>
              </a:lnSpc>
              <a:spcBef>
                <a:spcPts val="195"/>
              </a:spcBef>
            </a:pPr>
            <a:r>
              <a:rPr dirty="0" sz="900" spc="-50">
                <a:solidFill>
                  <a:srgbClr val="010027"/>
                </a:solidFill>
                <a:latin typeface="Arial MT"/>
                <a:cs typeface="Arial MT"/>
              </a:rPr>
              <a:t>2</a:t>
            </a:r>
            <a:endParaRPr sz="900">
              <a:latin typeface="Arial MT"/>
              <a:cs typeface="Arial MT"/>
            </a:endParaRPr>
          </a:p>
          <a:p>
            <a:pPr marL="76200">
              <a:lnSpc>
                <a:spcPct val="100000"/>
              </a:lnSpc>
              <a:spcBef>
                <a:spcPts val="200"/>
              </a:spcBef>
            </a:pPr>
            <a:r>
              <a:rPr dirty="0" sz="900" spc="-50">
                <a:solidFill>
                  <a:srgbClr val="010027"/>
                </a:solidFill>
                <a:latin typeface="Arial MT"/>
                <a:cs typeface="Arial MT"/>
              </a:rPr>
              <a:t>1</a:t>
            </a:r>
            <a:endParaRPr sz="900">
              <a:latin typeface="Arial MT"/>
              <a:cs typeface="Arial MT"/>
            </a:endParaRPr>
          </a:p>
          <a:p>
            <a:pPr marL="76200">
              <a:lnSpc>
                <a:spcPct val="100000"/>
              </a:lnSpc>
              <a:spcBef>
                <a:spcPts val="200"/>
              </a:spcBef>
            </a:pPr>
            <a:r>
              <a:rPr dirty="0" sz="900" spc="-50">
                <a:solidFill>
                  <a:srgbClr val="010027"/>
                </a:solidFill>
                <a:latin typeface="Arial MT"/>
                <a:cs typeface="Arial MT"/>
              </a:rPr>
              <a:t>0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52" name="object 52" descr=""/>
          <p:cNvSpPr txBox="1"/>
          <p:nvPr/>
        </p:nvSpPr>
        <p:spPr>
          <a:xfrm>
            <a:off x="631190" y="519429"/>
            <a:ext cx="922147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010027"/>
                </a:solidFill>
                <a:latin typeface="Arial MT"/>
                <a:cs typeface="Arial MT"/>
              </a:rPr>
              <a:t>Development</a:t>
            </a:r>
            <a:r>
              <a:rPr dirty="0" sz="1200" spc="-4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010027"/>
                </a:solidFill>
                <a:latin typeface="Arial MT"/>
                <a:cs typeface="Arial MT"/>
              </a:rPr>
              <a:t>of</a:t>
            </a:r>
            <a:r>
              <a:rPr dirty="0" sz="1200" spc="-2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010027"/>
                </a:solidFill>
                <a:latin typeface="Arial MT"/>
                <a:cs typeface="Arial MT"/>
              </a:rPr>
              <a:t>wind</a:t>
            </a:r>
            <a:r>
              <a:rPr dirty="0" sz="1200" spc="-3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010027"/>
                </a:solidFill>
                <a:latin typeface="Arial MT"/>
                <a:cs typeface="Arial MT"/>
              </a:rPr>
              <a:t>projects</a:t>
            </a:r>
            <a:r>
              <a:rPr dirty="0" sz="1200" spc="-3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010027"/>
                </a:solidFill>
                <a:latin typeface="Arial MT"/>
                <a:cs typeface="Arial MT"/>
              </a:rPr>
              <a:t>could</a:t>
            </a:r>
            <a:r>
              <a:rPr dirty="0" sz="1200" spc="-4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010027"/>
                </a:solidFill>
                <a:latin typeface="Arial MT"/>
                <a:cs typeface="Arial MT"/>
              </a:rPr>
              <a:t>face</a:t>
            </a:r>
            <a:r>
              <a:rPr dirty="0" sz="1200" spc="-2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010027"/>
                </a:solidFill>
                <a:latin typeface="Arial MT"/>
                <a:cs typeface="Arial MT"/>
              </a:rPr>
              <a:t>headwinds</a:t>
            </a:r>
            <a:r>
              <a:rPr dirty="0" sz="1200" spc="-3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010027"/>
                </a:solidFill>
                <a:latin typeface="Arial MT"/>
                <a:cs typeface="Arial MT"/>
              </a:rPr>
              <a:t>due</a:t>
            </a:r>
            <a:r>
              <a:rPr dirty="0" sz="1200" spc="-3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010027"/>
                </a:solidFill>
                <a:latin typeface="Arial MT"/>
                <a:cs typeface="Arial MT"/>
              </a:rPr>
              <a:t>to</a:t>
            </a:r>
            <a:r>
              <a:rPr dirty="0" sz="1200" spc="-2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010027"/>
                </a:solidFill>
                <a:latin typeface="Arial MT"/>
                <a:cs typeface="Arial MT"/>
              </a:rPr>
              <a:t>development</a:t>
            </a:r>
            <a:r>
              <a:rPr dirty="0" sz="1200" spc="-3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010027"/>
                </a:solidFill>
                <a:latin typeface="Arial MT"/>
                <a:cs typeface="Arial MT"/>
              </a:rPr>
              <a:t>barriers</a:t>
            </a:r>
            <a:r>
              <a:rPr dirty="0" sz="1200" spc="-4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010027"/>
                </a:solidFill>
                <a:latin typeface="Arial MT"/>
                <a:cs typeface="Arial MT"/>
              </a:rPr>
              <a:t>and</a:t>
            </a:r>
            <a:r>
              <a:rPr dirty="0" sz="1200" spc="-2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010027"/>
                </a:solidFill>
                <a:latin typeface="Arial MT"/>
                <a:cs typeface="Arial MT"/>
              </a:rPr>
              <a:t>the</a:t>
            </a:r>
            <a:r>
              <a:rPr dirty="0" sz="1200" spc="-3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010027"/>
                </a:solidFill>
                <a:latin typeface="Arial MT"/>
                <a:cs typeface="Arial MT"/>
              </a:rPr>
              <a:t>proliferation</a:t>
            </a:r>
            <a:r>
              <a:rPr dirty="0" sz="1200" spc="-4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010027"/>
                </a:solidFill>
                <a:latin typeface="Arial MT"/>
                <a:cs typeface="Arial MT"/>
              </a:rPr>
              <a:t>of</a:t>
            </a:r>
            <a:r>
              <a:rPr dirty="0" sz="1200" spc="-2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010027"/>
                </a:solidFill>
                <a:latin typeface="Arial MT"/>
                <a:cs typeface="Arial MT"/>
              </a:rPr>
              <a:t>other</a:t>
            </a:r>
            <a:r>
              <a:rPr dirty="0" sz="1200" spc="-3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010027"/>
                </a:solidFill>
                <a:latin typeface="Arial MT"/>
                <a:cs typeface="Arial MT"/>
              </a:rPr>
              <a:t>renewable</a:t>
            </a:r>
            <a:r>
              <a:rPr dirty="0" sz="1200" spc="-4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010027"/>
                </a:solidFill>
                <a:latin typeface="Arial MT"/>
                <a:cs typeface="Arial MT"/>
              </a:rPr>
              <a:t>energy</a:t>
            </a:r>
            <a:r>
              <a:rPr dirty="0" sz="1200" spc="-2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010027"/>
                </a:solidFill>
                <a:latin typeface="Arial MT"/>
                <a:cs typeface="Arial MT"/>
              </a:rPr>
              <a:t>sources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53" name="object 53"/>
          <p:cNvSpPr txBox="1">
            <a:spLocks noGrp="1"/>
          </p:cNvSpPr>
          <p:nvPr>
            <p:ph type="title"/>
          </p:nvPr>
        </p:nvSpPr>
        <p:spPr>
          <a:xfrm>
            <a:off x="624077" y="211836"/>
            <a:ext cx="6877050" cy="3302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009999"/>
                </a:solidFill>
              </a:rPr>
              <a:t>Key</a:t>
            </a:r>
            <a:r>
              <a:rPr dirty="0" spc="-95">
                <a:solidFill>
                  <a:srgbClr val="009999"/>
                </a:solidFill>
              </a:rPr>
              <a:t> </a:t>
            </a:r>
            <a:r>
              <a:rPr dirty="0" spc="-10">
                <a:solidFill>
                  <a:srgbClr val="009999"/>
                </a:solidFill>
              </a:rPr>
              <a:t>Challenges</a:t>
            </a:r>
            <a:r>
              <a:rPr dirty="0" spc="-45">
                <a:solidFill>
                  <a:srgbClr val="009999"/>
                </a:solidFill>
              </a:rPr>
              <a:t> </a:t>
            </a:r>
            <a:r>
              <a:rPr dirty="0">
                <a:solidFill>
                  <a:srgbClr val="009999"/>
                </a:solidFill>
              </a:rPr>
              <a:t>to</a:t>
            </a:r>
            <a:r>
              <a:rPr dirty="0" spc="-50">
                <a:solidFill>
                  <a:srgbClr val="009999"/>
                </a:solidFill>
              </a:rPr>
              <a:t> </a:t>
            </a:r>
            <a:r>
              <a:rPr dirty="0" spc="-25">
                <a:solidFill>
                  <a:srgbClr val="009999"/>
                </a:solidFill>
              </a:rPr>
              <a:t>Vestas’</a:t>
            </a:r>
            <a:r>
              <a:rPr dirty="0" spc="-114">
                <a:solidFill>
                  <a:srgbClr val="009999"/>
                </a:solidFill>
              </a:rPr>
              <a:t> </a:t>
            </a:r>
            <a:r>
              <a:rPr dirty="0" spc="-25">
                <a:solidFill>
                  <a:srgbClr val="009999"/>
                </a:solidFill>
              </a:rPr>
              <a:t>Turbine</a:t>
            </a:r>
            <a:r>
              <a:rPr dirty="0" spc="-45">
                <a:solidFill>
                  <a:srgbClr val="009999"/>
                </a:solidFill>
              </a:rPr>
              <a:t> </a:t>
            </a:r>
            <a:r>
              <a:rPr dirty="0">
                <a:solidFill>
                  <a:srgbClr val="009999"/>
                </a:solidFill>
              </a:rPr>
              <a:t>Development</a:t>
            </a:r>
            <a:r>
              <a:rPr dirty="0" spc="-40">
                <a:solidFill>
                  <a:srgbClr val="009999"/>
                </a:solidFill>
              </a:rPr>
              <a:t> </a:t>
            </a:r>
            <a:r>
              <a:rPr dirty="0" spc="-10">
                <a:solidFill>
                  <a:srgbClr val="009999"/>
                </a:solidFill>
              </a:rPr>
              <a:t>Projects</a:t>
            </a:r>
          </a:p>
        </p:txBody>
      </p:sp>
      <p:pic>
        <p:nvPicPr>
          <p:cNvPr id="54" name="object 54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373367" y="949071"/>
            <a:ext cx="57150" cy="305180"/>
          </a:xfrm>
          <a:prstGeom prst="rect">
            <a:avLst/>
          </a:prstGeom>
        </p:spPr>
      </p:pic>
      <p:pic>
        <p:nvPicPr>
          <p:cNvPr id="55" name="object 55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773929" y="3696080"/>
            <a:ext cx="57150" cy="305181"/>
          </a:xfrm>
          <a:prstGeom prst="rect">
            <a:avLst/>
          </a:prstGeom>
        </p:spPr>
      </p:pic>
      <p:grpSp>
        <p:nvGrpSpPr>
          <p:cNvPr id="56" name="object 56" descr=""/>
          <p:cNvGrpSpPr/>
          <p:nvPr/>
        </p:nvGrpSpPr>
        <p:grpSpPr>
          <a:xfrm>
            <a:off x="628650" y="2525395"/>
            <a:ext cx="1068070" cy="1123950"/>
            <a:chOff x="628650" y="2525395"/>
            <a:chExt cx="1068070" cy="1123950"/>
          </a:xfrm>
        </p:grpSpPr>
        <p:sp>
          <p:nvSpPr>
            <p:cNvPr id="57" name="object 57" descr=""/>
            <p:cNvSpPr/>
            <p:nvPr/>
          </p:nvSpPr>
          <p:spPr>
            <a:xfrm>
              <a:off x="639317" y="2554097"/>
              <a:ext cx="1057275" cy="1095375"/>
            </a:xfrm>
            <a:custGeom>
              <a:avLst/>
              <a:gdLst/>
              <a:ahLst/>
              <a:cxnLst/>
              <a:rect l="l" t="t" r="r" b="b"/>
              <a:pathLst>
                <a:path w="1057275" h="1095375">
                  <a:moveTo>
                    <a:pt x="0" y="1095120"/>
                  </a:moveTo>
                  <a:lnTo>
                    <a:pt x="1056894" y="1095120"/>
                  </a:lnTo>
                  <a:lnTo>
                    <a:pt x="1056894" y="0"/>
                  </a:lnTo>
                  <a:lnTo>
                    <a:pt x="0" y="0"/>
                  </a:lnTo>
                  <a:lnTo>
                    <a:pt x="0" y="109512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8" name="object 58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28650" y="2525395"/>
              <a:ext cx="1067562" cy="28701"/>
            </a:xfrm>
            <a:prstGeom prst="rect">
              <a:avLst/>
            </a:prstGeom>
          </p:spPr>
        </p:pic>
      </p:grpSp>
      <p:grpSp>
        <p:nvGrpSpPr>
          <p:cNvPr id="59" name="object 59" descr=""/>
          <p:cNvGrpSpPr/>
          <p:nvPr/>
        </p:nvGrpSpPr>
        <p:grpSpPr>
          <a:xfrm>
            <a:off x="1856994" y="2525395"/>
            <a:ext cx="1070610" cy="1123950"/>
            <a:chOff x="1856994" y="2525395"/>
            <a:chExt cx="1070610" cy="1123950"/>
          </a:xfrm>
        </p:grpSpPr>
        <p:sp>
          <p:nvSpPr>
            <p:cNvPr id="60" name="object 60" descr=""/>
            <p:cNvSpPr/>
            <p:nvPr/>
          </p:nvSpPr>
          <p:spPr>
            <a:xfrm>
              <a:off x="1856994" y="2526792"/>
              <a:ext cx="1070610" cy="1122680"/>
            </a:xfrm>
            <a:custGeom>
              <a:avLst/>
              <a:gdLst/>
              <a:ahLst/>
              <a:cxnLst/>
              <a:rect l="l" t="t" r="r" b="b"/>
              <a:pathLst>
                <a:path w="1070610" h="1122679">
                  <a:moveTo>
                    <a:pt x="1070609" y="0"/>
                  </a:moveTo>
                  <a:lnTo>
                    <a:pt x="0" y="0"/>
                  </a:lnTo>
                  <a:lnTo>
                    <a:pt x="0" y="1122425"/>
                  </a:lnTo>
                  <a:lnTo>
                    <a:pt x="1070609" y="1122425"/>
                  </a:lnTo>
                  <a:lnTo>
                    <a:pt x="1070609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1" name="object 61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860042" y="2525395"/>
              <a:ext cx="1067562" cy="28701"/>
            </a:xfrm>
            <a:prstGeom prst="rect">
              <a:avLst/>
            </a:prstGeom>
          </p:spPr>
        </p:pic>
      </p:grpSp>
      <p:grpSp>
        <p:nvGrpSpPr>
          <p:cNvPr id="62" name="object 62" descr=""/>
          <p:cNvGrpSpPr/>
          <p:nvPr/>
        </p:nvGrpSpPr>
        <p:grpSpPr>
          <a:xfrm>
            <a:off x="3091433" y="2525395"/>
            <a:ext cx="1068070" cy="1123950"/>
            <a:chOff x="3091433" y="2525395"/>
            <a:chExt cx="1068070" cy="1123950"/>
          </a:xfrm>
        </p:grpSpPr>
        <p:sp>
          <p:nvSpPr>
            <p:cNvPr id="63" name="object 63" descr=""/>
            <p:cNvSpPr/>
            <p:nvPr/>
          </p:nvSpPr>
          <p:spPr>
            <a:xfrm>
              <a:off x="3091433" y="2554097"/>
              <a:ext cx="1068070" cy="1095375"/>
            </a:xfrm>
            <a:custGeom>
              <a:avLst/>
              <a:gdLst/>
              <a:ahLst/>
              <a:cxnLst/>
              <a:rect l="l" t="t" r="r" b="b"/>
              <a:pathLst>
                <a:path w="1068070" h="1095375">
                  <a:moveTo>
                    <a:pt x="0" y="1095120"/>
                  </a:moveTo>
                  <a:lnTo>
                    <a:pt x="1067562" y="1095120"/>
                  </a:lnTo>
                  <a:lnTo>
                    <a:pt x="1067562" y="0"/>
                  </a:lnTo>
                  <a:lnTo>
                    <a:pt x="0" y="0"/>
                  </a:lnTo>
                  <a:lnTo>
                    <a:pt x="0" y="109512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4" name="object 64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091433" y="2525395"/>
              <a:ext cx="1067562" cy="28701"/>
            </a:xfrm>
            <a:prstGeom prst="rect">
              <a:avLst/>
            </a:prstGeom>
          </p:spPr>
        </p:pic>
      </p:grpSp>
      <p:sp>
        <p:nvSpPr>
          <p:cNvPr id="65" name="object 65" descr=""/>
          <p:cNvSpPr txBox="1"/>
          <p:nvPr/>
        </p:nvSpPr>
        <p:spPr>
          <a:xfrm>
            <a:off x="717804" y="836167"/>
            <a:ext cx="393319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b="1">
                <a:solidFill>
                  <a:srgbClr val="010027"/>
                </a:solidFill>
                <a:latin typeface="Arial"/>
                <a:cs typeface="Arial"/>
              </a:rPr>
              <a:t>Scarcity</a:t>
            </a:r>
            <a:r>
              <a:rPr dirty="0" sz="1400" spc="-4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10027"/>
                </a:solidFill>
                <a:latin typeface="Arial"/>
                <a:cs typeface="Arial"/>
              </a:rPr>
              <a:t>of</a:t>
            </a:r>
            <a:r>
              <a:rPr dirty="0" sz="1400" spc="-3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10027"/>
                </a:solidFill>
                <a:latin typeface="Arial"/>
                <a:cs typeface="Arial"/>
              </a:rPr>
              <a:t>buildable</a:t>
            </a:r>
            <a:r>
              <a:rPr dirty="0" sz="1400" spc="-3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10027"/>
                </a:solidFill>
                <a:latin typeface="Arial"/>
                <a:cs typeface="Arial"/>
              </a:rPr>
              <a:t>land</a:t>
            </a:r>
            <a:r>
              <a:rPr dirty="0" sz="1400" spc="-4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10027"/>
                </a:solidFill>
                <a:latin typeface="Arial"/>
                <a:cs typeface="Arial"/>
              </a:rPr>
              <a:t>posing</a:t>
            </a:r>
            <a:r>
              <a:rPr dirty="0" sz="1400" spc="-4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10027"/>
                </a:solidFill>
                <a:latin typeface="Arial"/>
                <a:cs typeface="Arial"/>
              </a:rPr>
              <a:t>problems</a:t>
            </a:r>
            <a:r>
              <a:rPr dirty="0" sz="1400" spc="-2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400" spc="-25" b="1">
                <a:solidFill>
                  <a:srgbClr val="010027"/>
                </a:solidFill>
                <a:latin typeface="Arial"/>
                <a:cs typeface="Arial"/>
              </a:rPr>
              <a:t>for</a:t>
            </a:r>
            <a:endParaRPr sz="1400">
              <a:latin typeface="Arial"/>
              <a:cs typeface="Arial"/>
            </a:endParaRPr>
          </a:p>
        </p:txBody>
      </p:sp>
      <p:sp>
        <p:nvSpPr>
          <p:cNvPr id="66" name="object 66" descr=""/>
          <p:cNvSpPr txBox="1"/>
          <p:nvPr/>
        </p:nvSpPr>
        <p:spPr>
          <a:xfrm>
            <a:off x="717804" y="1050036"/>
            <a:ext cx="3705225" cy="2387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400" b="1">
                <a:solidFill>
                  <a:srgbClr val="010027"/>
                </a:solidFill>
                <a:latin typeface="Arial"/>
                <a:cs typeface="Arial"/>
              </a:rPr>
              <a:t>developers</a:t>
            </a:r>
            <a:r>
              <a:rPr dirty="0" sz="1400" spc="-3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10027"/>
                </a:solidFill>
                <a:latin typeface="Arial"/>
                <a:cs typeface="Arial"/>
              </a:rPr>
              <a:t>looking</a:t>
            </a:r>
            <a:r>
              <a:rPr dirty="0" sz="1400" spc="-4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10027"/>
                </a:solidFill>
                <a:latin typeface="Arial"/>
                <a:cs typeface="Arial"/>
              </a:rPr>
              <a:t>to</a:t>
            </a:r>
            <a:r>
              <a:rPr dirty="0" sz="1400" spc="-2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10027"/>
                </a:solidFill>
                <a:latin typeface="Arial"/>
                <a:cs typeface="Arial"/>
              </a:rPr>
              <a:t>add</a:t>
            </a:r>
            <a:r>
              <a:rPr dirty="0" sz="1400" spc="-3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10027"/>
                </a:solidFill>
                <a:latin typeface="Arial"/>
                <a:cs typeface="Arial"/>
              </a:rPr>
              <a:t>onshore</a:t>
            </a:r>
            <a:r>
              <a:rPr dirty="0" sz="1400" spc="-3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400" spc="-10" b="1">
                <a:solidFill>
                  <a:srgbClr val="010027"/>
                </a:solidFill>
                <a:latin typeface="Arial"/>
                <a:cs typeface="Arial"/>
              </a:rPr>
              <a:t>projects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67" name="object 67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43127" y="949071"/>
            <a:ext cx="57150" cy="305180"/>
          </a:xfrm>
          <a:prstGeom prst="rect">
            <a:avLst/>
          </a:prstGeom>
        </p:spPr>
      </p:pic>
      <p:pic>
        <p:nvPicPr>
          <p:cNvPr id="68" name="object 68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5304542" y="896857"/>
            <a:ext cx="833996" cy="1125879"/>
          </a:xfrm>
          <a:prstGeom prst="rect">
            <a:avLst/>
          </a:prstGeom>
        </p:spPr>
      </p:pic>
      <p:pic>
        <p:nvPicPr>
          <p:cNvPr id="69" name="object 69" descr="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5289212" y="2406712"/>
            <a:ext cx="845902" cy="1139914"/>
          </a:xfrm>
          <a:prstGeom prst="rect">
            <a:avLst/>
          </a:prstGeom>
        </p:spPr>
      </p:pic>
      <p:sp>
        <p:nvSpPr>
          <p:cNvPr id="70" name="object 70" descr=""/>
          <p:cNvSpPr/>
          <p:nvPr/>
        </p:nvSpPr>
        <p:spPr>
          <a:xfrm>
            <a:off x="5401817" y="2097785"/>
            <a:ext cx="633730" cy="231140"/>
          </a:xfrm>
          <a:custGeom>
            <a:avLst/>
            <a:gdLst/>
            <a:ahLst/>
            <a:cxnLst/>
            <a:rect l="l" t="t" r="r" b="b"/>
            <a:pathLst>
              <a:path w="633729" h="231139">
                <a:moveTo>
                  <a:pt x="633222" y="0"/>
                </a:moveTo>
                <a:lnTo>
                  <a:pt x="0" y="0"/>
                </a:lnTo>
                <a:lnTo>
                  <a:pt x="316611" y="230886"/>
                </a:lnTo>
                <a:lnTo>
                  <a:pt x="633222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1" name="object 71" descr=""/>
          <p:cNvSpPr txBox="1"/>
          <p:nvPr/>
        </p:nvSpPr>
        <p:spPr>
          <a:xfrm>
            <a:off x="631190" y="1245361"/>
            <a:ext cx="3225165" cy="3454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0" marR="5080" indent="-114300">
              <a:lnSpc>
                <a:spcPct val="100000"/>
              </a:lnSpc>
              <a:spcBef>
                <a:spcPts val="100"/>
              </a:spcBef>
              <a:buClr>
                <a:srgbClr val="009999"/>
              </a:buClr>
              <a:buFont typeface="Wingdings"/>
              <a:buChar char=""/>
              <a:tabLst>
                <a:tab pos="127000" algn="l"/>
              </a:tabLst>
            </a:pP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The</a:t>
            </a:r>
            <a:r>
              <a:rPr dirty="0" sz="1050" spc="-4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loftiness</a:t>
            </a:r>
            <a:r>
              <a:rPr dirty="0" sz="1050" spc="-4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country’s</a:t>
            </a:r>
            <a:r>
              <a:rPr dirty="0" sz="1050" spc="-3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targets</a:t>
            </a:r>
            <a:r>
              <a:rPr dirty="0" sz="1050" spc="-4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create</a:t>
            </a:r>
            <a:r>
              <a:rPr dirty="0" sz="1050" spc="-4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extremely</a:t>
            </a:r>
            <a:r>
              <a:rPr dirty="0" sz="1050" spc="-3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 spc="-10">
                <a:solidFill>
                  <a:srgbClr val="010027"/>
                </a:solidFill>
                <a:latin typeface="Arial MT"/>
                <a:cs typeface="Arial MT"/>
              </a:rPr>
              <a:t>tight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margins</a:t>
            </a:r>
            <a:r>
              <a:rPr dirty="0" sz="1050" spc="-2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of</a:t>
            </a:r>
            <a:r>
              <a:rPr dirty="0" sz="1050" spc="-3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error</a:t>
            </a:r>
            <a:r>
              <a:rPr dirty="0" sz="1050" spc="-2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for</a:t>
            </a:r>
            <a:r>
              <a:rPr dirty="0" sz="1050" spc="-2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developers</a:t>
            </a:r>
            <a:r>
              <a:rPr dirty="0" sz="1050" spc="-1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of</a:t>
            </a:r>
            <a:r>
              <a:rPr dirty="0" sz="1050" spc="-3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these</a:t>
            </a:r>
            <a:r>
              <a:rPr dirty="0" sz="1050" spc="-3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 spc="-10">
                <a:solidFill>
                  <a:srgbClr val="010027"/>
                </a:solidFill>
                <a:latin typeface="Arial MT"/>
                <a:cs typeface="Arial MT"/>
              </a:rPr>
              <a:t>projects</a:t>
            </a:r>
            <a:endParaRPr sz="1050">
              <a:latin typeface="Arial MT"/>
              <a:cs typeface="Arial MT"/>
            </a:endParaRPr>
          </a:p>
        </p:txBody>
      </p:sp>
      <p:sp>
        <p:nvSpPr>
          <p:cNvPr id="72" name="object 72" descr=""/>
          <p:cNvSpPr txBox="1"/>
          <p:nvPr/>
        </p:nvSpPr>
        <p:spPr>
          <a:xfrm>
            <a:off x="631190" y="1603248"/>
            <a:ext cx="3674745" cy="5060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0" marR="5080" indent="-114300">
              <a:lnSpc>
                <a:spcPct val="100000"/>
              </a:lnSpc>
              <a:spcBef>
                <a:spcPts val="100"/>
              </a:spcBef>
              <a:buClr>
                <a:srgbClr val="009999"/>
              </a:buClr>
              <a:buFont typeface="Wingdings"/>
              <a:buChar char=""/>
              <a:tabLst>
                <a:tab pos="127000" algn="l"/>
              </a:tabLst>
            </a:pP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The</a:t>
            </a:r>
            <a:r>
              <a:rPr dirty="0" sz="1050" spc="-3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decision</a:t>
            </a:r>
            <a:r>
              <a:rPr dirty="0" sz="1050" spc="-1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for</a:t>
            </a:r>
            <a:r>
              <a:rPr dirty="0" sz="1050" spc="-3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 b="1">
                <a:solidFill>
                  <a:srgbClr val="010027"/>
                </a:solidFill>
                <a:latin typeface="Arial"/>
                <a:cs typeface="Arial"/>
              </a:rPr>
              <a:t>Vestas</a:t>
            </a:r>
            <a:r>
              <a:rPr dirty="0" sz="1050" spc="-2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050" b="1">
                <a:solidFill>
                  <a:srgbClr val="010027"/>
                </a:solidFill>
                <a:latin typeface="Arial"/>
                <a:cs typeface="Arial"/>
              </a:rPr>
              <a:t>to</a:t>
            </a:r>
            <a:r>
              <a:rPr dirty="0" sz="1050" spc="-3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050" b="1">
                <a:solidFill>
                  <a:srgbClr val="010027"/>
                </a:solidFill>
                <a:latin typeface="Arial"/>
                <a:cs typeface="Arial"/>
              </a:rPr>
              <a:t>focus</a:t>
            </a:r>
            <a:r>
              <a:rPr dirty="0" sz="1050" spc="-3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050" b="1">
                <a:solidFill>
                  <a:srgbClr val="010027"/>
                </a:solidFill>
                <a:latin typeface="Arial"/>
                <a:cs typeface="Arial"/>
              </a:rPr>
              <a:t>on</a:t>
            </a:r>
            <a:r>
              <a:rPr dirty="0" sz="1050" spc="-4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050" b="1">
                <a:solidFill>
                  <a:srgbClr val="010027"/>
                </a:solidFill>
                <a:latin typeface="Arial"/>
                <a:cs typeface="Arial"/>
              </a:rPr>
              <a:t>offshore</a:t>
            </a:r>
            <a:r>
              <a:rPr dirty="0" sz="1050" spc="-3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seems</a:t>
            </a:r>
            <a:r>
              <a:rPr dirty="0" sz="1050" spc="-3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 spc="-20" b="1">
                <a:solidFill>
                  <a:srgbClr val="010027"/>
                </a:solidFill>
                <a:latin typeface="Arial"/>
                <a:cs typeface="Arial"/>
              </a:rPr>
              <a:t>more </a:t>
            </a:r>
            <a:r>
              <a:rPr dirty="0" sz="1050" b="1">
                <a:solidFill>
                  <a:srgbClr val="010027"/>
                </a:solidFill>
                <a:latin typeface="Arial"/>
                <a:cs typeface="Arial"/>
              </a:rPr>
              <a:t>forced</a:t>
            </a:r>
            <a:r>
              <a:rPr dirty="0" sz="1050" spc="-3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050" b="1">
                <a:solidFill>
                  <a:srgbClr val="010027"/>
                </a:solidFill>
                <a:latin typeface="Arial"/>
                <a:cs typeface="Arial"/>
              </a:rPr>
              <a:t>than</a:t>
            </a:r>
            <a:r>
              <a:rPr dirty="0" sz="1050" spc="-3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050" b="1">
                <a:solidFill>
                  <a:srgbClr val="010027"/>
                </a:solidFill>
                <a:latin typeface="Arial"/>
                <a:cs typeface="Arial"/>
              </a:rPr>
              <a:t>a</a:t>
            </a:r>
            <a:r>
              <a:rPr dirty="0" sz="1050" spc="-2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050" b="1">
                <a:solidFill>
                  <a:srgbClr val="010027"/>
                </a:solidFill>
                <a:latin typeface="Arial"/>
                <a:cs typeface="Arial"/>
              </a:rPr>
              <a:t>strategic</a:t>
            </a:r>
            <a:r>
              <a:rPr dirty="0" sz="1050" spc="-2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050" b="1">
                <a:solidFill>
                  <a:srgbClr val="010027"/>
                </a:solidFill>
                <a:latin typeface="Arial"/>
                <a:cs typeface="Arial"/>
              </a:rPr>
              <a:t>move</a:t>
            </a:r>
            <a:r>
              <a:rPr dirty="0" sz="1050" spc="-3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due</a:t>
            </a:r>
            <a:r>
              <a:rPr dirty="0" sz="1050" spc="-1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to</a:t>
            </a:r>
            <a:r>
              <a:rPr dirty="0" sz="1050" spc="-3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rising</a:t>
            </a:r>
            <a:r>
              <a:rPr dirty="0" sz="1050" spc="-2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land</a:t>
            </a:r>
            <a:r>
              <a:rPr dirty="0" sz="1050" spc="-1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 spc="-10">
                <a:solidFill>
                  <a:srgbClr val="010027"/>
                </a:solidFill>
                <a:latin typeface="Arial MT"/>
                <a:cs typeface="Arial MT"/>
              </a:rPr>
              <a:t>costs,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longer</a:t>
            </a:r>
            <a:r>
              <a:rPr dirty="0" sz="1050" spc="-2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development</a:t>
            </a:r>
            <a:r>
              <a:rPr dirty="0" sz="1050" spc="-3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times,</a:t>
            </a:r>
            <a:r>
              <a:rPr dirty="0" sz="1050" spc="-5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and</a:t>
            </a:r>
            <a:r>
              <a:rPr dirty="0" sz="1050" spc="-3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higher</a:t>
            </a:r>
            <a:r>
              <a:rPr dirty="0" sz="1050" spc="-3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growth</a:t>
            </a:r>
            <a:r>
              <a:rPr dirty="0" sz="1050" spc="-3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 spc="-10">
                <a:solidFill>
                  <a:srgbClr val="010027"/>
                </a:solidFill>
                <a:latin typeface="Arial MT"/>
                <a:cs typeface="Arial MT"/>
              </a:rPr>
              <a:t>offshore</a:t>
            </a:r>
            <a:endParaRPr sz="1050">
              <a:latin typeface="Arial MT"/>
              <a:cs typeface="Arial MT"/>
            </a:endParaRPr>
          </a:p>
        </p:txBody>
      </p:sp>
      <p:sp>
        <p:nvSpPr>
          <p:cNvPr id="73" name="object 73" descr=""/>
          <p:cNvSpPr txBox="1"/>
          <p:nvPr/>
        </p:nvSpPr>
        <p:spPr>
          <a:xfrm>
            <a:off x="4334255" y="2585212"/>
            <a:ext cx="944880" cy="746760"/>
          </a:xfrm>
          <a:prstGeom prst="rect">
            <a:avLst/>
          </a:prstGeom>
        </p:spPr>
        <p:txBody>
          <a:bodyPr wrap="square" lIns="0" tIns="36830" rIns="0" bIns="0" rtlCol="0" vert="horz">
            <a:spAutoFit/>
          </a:bodyPr>
          <a:lstStyle/>
          <a:p>
            <a:pPr algn="ctr" marL="1270">
              <a:lnSpc>
                <a:spcPct val="100000"/>
              </a:lnSpc>
              <a:spcBef>
                <a:spcPts val="290"/>
              </a:spcBef>
            </a:pPr>
            <a:r>
              <a:rPr dirty="0" sz="2400" spc="-25" b="1">
                <a:solidFill>
                  <a:srgbClr val="009999"/>
                </a:solidFill>
                <a:latin typeface="Arial"/>
                <a:cs typeface="Arial"/>
              </a:rPr>
              <a:t>9%</a:t>
            </a:r>
            <a:endParaRPr sz="2400">
              <a:latin typeface="Arial"/>
              <a:cs typeface="Arial"/>
            </a:endParaRPr>
          </a:p>
          <a:p>
            <a:pPr algn="ctr" marL="12700" marR="5080" indent="1270">
              <a:lnSpc>
                <a:spcPct val="100000"/>
              </a:lnSpc>
              <a:spcBef>
                <a:spcPts val="85"/>
              </a:spcBef>
            </a:pP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Land</a:t>
            </a:r>
            <a:r>
              <a:rPr dirty="0" sz="1050" spc="-2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 spc="-10">
                <a:solidFill>
                  <a:srgbClr val="010027"/>
                </a:solidFill>
                <a:latin typeface="Arial MT"/>
                <a:cs typeface="Arial MT"/>
              </a:rPr>
              <a:t>available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less</a:t>
            </a:r>
            <a:r>
              <a:rPr dirty="0" sz="1050" spc="-2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 spc="-10">
                <a:solidFill>
                  <a:srgbClr val="010027"/>
                </a:solidFill>
                <a:latin typeface="Arial MT"/>
                <a:cs typeface="Arial MT"/>
              </a:rPr>
              <a:t>constraints</a:t>
            </a:r>
            <a:endParaRPr sz="1050">
              <a:latin typeface="Arial MT"/>
              <a:cs typeface="Arial MT"/>
            </a:endParaRPr>
          </a:p>
        </p:txBody>
      </p:sp>
      <p:sp>
        <p:nvSpPr>
          <p:cNvPr id="74" name="object 74" descr=""/>
          <p:cNvSpPr txBox="1"/>
          <p:nvPr/>
        </p:nvSpPr>
        <p:spPr>
          <a:xfrm>
            <a:off x="4489958" y="1172971"/>
            <a:ext cx="63500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25" b="1">
                <a:solidFill>
                  <a:srgbClr val="009999"/>
                </a:solidFill>
                <a:latin typeface="Arial"/>
                <a:cs typeface="Arial"/>
              </a:rPr>
              <a:t>50%</a:t>
            </a:r>
            <a:endParaRPr sz="2400">
              <a:latin typeface="Arial"/>
              <a:cs typeface="Arial"/>
            </a:endParaRPr>
          </a:p>
        </p:txBody>
      </p:sp>
      <p:sp>
        <p:nvSpPr>
          <p:cNvPr id="75" name="object 75" descr=""/>
          <p:cNvSpPr txBox="1"/>
          <p:nvPr/>
        </p:nvSpPr>
        <p:spPr>
          <a:xfrm>
            <a:off x="4278376" y="1499615"/>
            <a:ext cx="1029335" cy="1854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50" spc="-10">
                <a:solidFill>
                  <a:srgbClr val="010027"/>
                </a:solidFill>
                <a:latin typeface="Arial MT"/>
                <a:cs typeface="Arial MT"/>
              </a:rPr>
              <a:t>Potential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land</a:t>
            </a:r>
            <a:r>
              <a:rPr dirty="0" sz="1050" spc="-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 spc="-25">
                <a:solidFill>
                  <a:srgbClr val="010027"/>
                </a:solidFill>
                <a:latin typeface="Arial MT"/>
                <a:cs typeface="Arial MT"/>
              </a:rPr>
              <a:t>for</a:t>
            </a:r>
            <a:endParaRPr sz="1050">
              <a:latin typeface="Arial MT"/>
              <a:cs typeface="Arial MT"/>
            </a:endParaRPr>
          </a:p>
        </p:txBody>
      </p:sp>
      <p:sp>
        <p:nvSpPr>
          <p:cNvPr id="76" name="object 76" descr=""/>
          <p:cNvSpPr txBox="1"/>
          <p:nvPr/>
        </p:nvSpPr>
        <p:spPr>
          <a:xfrm>
            <a:off x="4398009" y="1659635"/>
            <a:ext cx="789305" cy="1854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50" spc="-10">
                <a:solidFill>
                  <a:srgbClr val="010027"/>
                </a:solidFill>
                <a:latin typeface="Arial MT"/>
                <a:cs typeface="Arial MT"/>
              </a:rPr>
              <a:t>development</a:t>
            </a:r>
            <a:endParaRPr sz="1050">
              <a:latin typeface="Arial MT"/>
              <a:cs typeface="Arial MT"/>
            </a:endParaRPr>
          </a:p>
        </p:txBody>
      </p:sp>
      <p:sp>
        <p:nvSpPr>
          <p:cNvPr id="77" name="object 77" descr=""/>
          <p:cNvSpPr txBox="1"/>
          <p:nvPr/>
        </p:nvSpPr>
        <p:spPr>
          <a:xfrm>
            <a:off x="4365497" y="1930907"/>
            <a:ext cx="853440" cy="655320"/>
          </a:xfrm>
          <a:prstGeom prst="rect">
            <a:avLst/>
          </a:prstGeom>
          <a:solidFill>
            <a:srgbClr val="E7E6E6"/>
          </a:solidFill>
        </p:spPr>
        <p:txBody>
          <a:bodyPr wrap="square" lIns="0" tIns="16510" rIns="0" bIns="0" rtlCol="0" vert="horz">
            <a:spAutoFit/>
          </a:bodyPr>
          <a:lstStyle/>
          <a:p>
            <a:pPr algn="ctr" marL="92075" marR="83185" indent="-1270">
              <a:lnSpc>
                <a:spcPct val="100000"/>
              </a:lnSpc>
              <a:spcBef>
                <a:spcPts val="130"/>
              </a:spcBef>
            </a:pPr>
            <a:r>
              <a:rPr dirty="0" sz="800">
                <a:solidFill>
                  <a:srgbClr val="010027"/>
                </a:solidFill>
                <a:latin typeface="Calibri"/>
                <a:cs typeface="Calibri"/>
              </a:rPr>
              <a:t>To</a:t>
            </a:r>
            <a:r>
              <a:rPr dirty="0" sz="800" spc="-20">
                <a:solidFill>
                  <a:srgbClr val="010027"/>
                </a:solidFill>
                <a:latin typeface="Calibri"/>
                <a:cs typeface="Calibri"/>
              </a:rPr>
              <a:t> meet</a:t>
            </a:r>
            <a:r>
              <a:rPr dirty="0" sz="800" spc="500">
                <a:solidFill>
                  <a:srgbClr val="010027"/>
                </a:solidFill>
                <a:latin typeface="Calibri"/>
                <a:cs typeface="Calibri"/>
              </a:rPr>
              <a:t> </a:t>
            </a:r>
            <a:r>
              <a:rPr dirty="0" sz="800">
                <a:solidFill>
                  <a:srgbClr val="010027"/>
                </a:solidFill>
                <a:latin typeface="Calibri"/>
                <a:cs typeface="Calibri"/>
              </a:rPr>
              <a:t>German</a:t>
            </a:r>
            <a:r>
              <a:rPr dirty="0" sz="800" spc="-25">
                <a:solidFill>
                  <a:srgbClr val="010027"/>
                </a:solidFill>
                <a:latin typeface="Calibri"/>
                <a:cs typeface="Calibri"/>
              </a:rPr>
              <a:t> </a:t>
            </a:r>
            <a:r>
              <a:rPr dirty="0" sz="800" spc="-10">
                <a:solidFill>
                  <a:srgbClr val="010027"/>
                </a:solidFill>
                <a:latin typeface="Calibri"/>
                <a:cs typeface="Calibri"/>
              </a:rPr>
              <a:t>targets,</a:t>
            </a:r>
            <a:r>
              <a:rPr dirty="0" sz="800" spc="500">
                <a:solidFill>
                  <a:srgbClr val="010027"/>
                </a:solidFill>
                <a:latin typeface="Calibri"/>
                <a:cs typeface="Calibri"/>
              </a:rPr>
              <a:t> </a:t>
            </a:r>
            <a:r>
              <a:rPr dirty="0" u="sng" sz="800" b="1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Calibri"/>
                <a:cs typeface="Calibri"/>
              </a:rPr>
              <a:t>4%</a:t>
            </a:r>
            <a:r>
              <a:rPr dirty="0" u="sng" sz="800" spc="-15" b="1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800" b="1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Calibri"/>
                <a:cs typeface="Calibri"/>
              </a:rPr>
              <a:t>-</a:t>
            </a:r>
            <a:r>
              <a:rPr dirty="0" u="sng" sz="800" spc="-10" b="1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800" b="1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Calibri"/>
                <a:cs typeface="Calibri"/>
              </a:rPr>
              <a:t>6%</a:t>
            </a:r>
            <a:r>
              <a:rPr dirty="0" u="sng" sz="800" spc="-20" b="1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Calibri"/>
                <a:cs typeface="Calibri"/>
              </a:rPr>
              <a:t> </a:t>
            </a:r>
            <a:r>
              <a:rPr dirty="0" sz="800">
                <a:solidFill>
                  <a:srgbClr val="010027"/>
                </a:solidFill>
                <a:latin typeface="Calibri"/>
                <a:cs typeface="Calibri"/>
              </a:rPr>
              <a:t>of</a:t>
            </a:r>
            <a:r>
              <a:rPr dirty="0" sz="800" spc="-5">
                <a:solidFill>
                  <a:srgbClr val="010027"/>
                </a:solidFill>
                <a:latin typeface="Calibri"/>
                <a:cs typeface="Calibri"/>
              </a:rPr>
              <a:t> </a:t>
            </a:r>
            <a:r>
              <a:rPr dirty="0" sz="800" spc="-20">
                <a:solidFill>
                  <a:srgbClr val="010027"/>
                </a:solidFill>
                <a:latin typeface="Calibri"/>
                <a:cs typeface="Calibri"/>
              </a:rPr>
              <a:t>land</a:t>
            </a:r>
            <a:r>
              <a:rPr dirty="0" sz="800" spc="500">
                <a:solidFill>
                  <a:srgbClr val="010027"/>
                </a:solidFill>
                <a:latin typeface="Calibri"/>
                <a:cs typeface="Calibri"/>
              </a:rPr>
              <a:t> </a:t>
            </a:r>
            <a:r>
              <a:rPr dirty="0" sz="800">
                <a:solidFill>
                  <a:srgbClr val="010027"/>
                </a:solidFill>
                <a:latin typeface="Calibri"/>
                <a:cs typeface="Calibri"/>
              </a:rPr>
              <a:t>must</a:t>
            </a:r>
            <a:r>
              <a:rPr dirty="0" sz="800" spc="-25">
                <a:solidFill>
                  <a:srgbClr val="010027"/>
                </a:solidFill>
                <a:latin typeface="Calibri"/>
                <a:cs typeface="Calibri"/>
              </a:rPr>
              <a:t> be</a:t>
            </a:r>
            <a:r>
              <a:rPr dirty="0" sz="800" spc="500">
                <a:solidFill>
                  <a:srgbClr val="010027"/>
                </a:solidFill>
                <a:latin typeface="Calibri"/>
                <a:cs typeface="Calibri"/>
              </a:rPr>
              <a:t> </a:t>
            </a:r>
            <a:r>
              <a:rPr dirty="0" sz="800" spc="-10">
                <a:solidFill>
                  <a:srgbClr val="010027"/>
                </a:solidFill>
                <a:latin typeface="Calibri"/>
                <a:cs typeface="Calibri"/>
              </a:rPr>
              <a:t>covered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78" name="object 78" descr=""/>
          <p:cNvSpPr txBox="1"/>
          <p:nvPr/>
        </p:nvSpPr>
        <p:spPr>
          <a:xfrm>
            <a:off x="2026920" y="2148078"/>
            <a:ext cx="743585" cy="3454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12065">
              <a:lnSpc>
                <a:spcPct val="100000"/>
              </a:lnSpc>
              <a:spcBef>
                <a:spcPts val="100"/>
              </a:spcBef>
            </a:pPr>
            <a:r>
              <a:rPr dirty="0" sz="1050" spc="-10" b="1">
                <a:solidFill>
                  <a:srgbClr val="010027"/>
                </a:solidFill>
                <a:latin typeface="Arial"/>
                <a:cs typeface="Arial"/>
              </a:rPr>
              <a:t>Regulatory constraints</a:t>
            </a:r>
            <a:endParaRPr sz="1050">
              <a:latin typeface="Arial"/>
              <a:cs typeface="Arial"/>
            </a:endParaRPr>
          </a:p>
        </p:txBody>
      </p:sp>
      <p:sp>
        <p:nvSpPr>
          <p:cNvPr id="79" name="object 79" descr=""/>
          <p:cNvSpPr txBox="1"/>
          <p:nvPr/>
        </p:nvSpPr>
        <p:spPr>
          <a:xfrm>
            <a:off x="784605" y="2148078"/>
            <a:ext cx="743585" cy="3454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50800">
              <a:lnSpc>
                <a:spcPct val="100000"/>
              </a:lnSpc>
              <a:spcBef>
                <a:spcPts val="100"/>
              </a:spcBef>
            </a:pPr>
            <a:r>
              <a:rPr dirty="0" sz="1050" spc="-10" b="1">
                <a:solidFill>
                  <a:srgbClr val="010027"/>
                </a:solidFill>
                <a:latin typeface="Arial"/>
                <a:cs typeface="Arial"/>
              </a:rPr>
              <a:t>Technical constraints</a:t>
            </a:r>
            <a:endParaRPr sz="1050">
              <a:latin typeface="Arial"/>
              <a:cs typeface="Arial"/>
            </a:endParaRPr>
          </a:p>
        </p:txBody>
      </p:sp>
      <p:sp>
        <p:nvSpPr>
          <p:cNvPr id="80" name="object 80" descr=""/>
          <p:cNvSpPr txBox="1"/>
          <p:nvPr/>
        </p:nvSpPr>
        <p:spPr>
          <a:xfrm>
            <a:off x="3139694" y="2148078"/>
            <a:ext cx="951865" cy="3454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16839" marR="5080" indent="-104775">
              <a:lnSpc>
                <a:spcPct val="100000"/>
              </a:lnSpc>
              <a:spcBef>
                <a:spcPts val="100"/>
              </a:spcBef>
            </a:pPr>
            <a:r>
              <a:rPr dirty="0" sz="1050" spc="-10" b="1">
                <a:solidFill>
                  <a:srgbClr val="010027"/>
                </a:solidFill>
                <a:latin typeface="Arial"/>
                <a:cs typeface="Arial"/>
              </a:rPr>
              <a:t>Environmental constraints</a:t>
            </a:r>
            <a:endParaRPr sz="1050">
              <a:latin typeface="Arial"/>
              <a:cs typeface="Arial"/>
            </a:endParaRPr>
          </a:p>
        </p:txBody>
      </p:sp>
      <p:pic>
        <p:nvPicPr>
          <p:cNvPr id="81" name="object 81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43127" y="3696080"/>
            <a:ext cx="57150" cy="305181"/>
          </a:xfrm>
          <a:prstGeom prst="rect">
            <a:avLst/>
          </a:prstGeom>
        </p:spPr>
      </p:pic>
      <p:sp>
        <p:nvSpPr>
          <p:cNvPr id="82" name="object 82" descr=""/>
          <p:cNvSpPr txBox="1"/>
          <p:nvPr/>
        </p:nvSpPr>
        <p:spPr>
          <a:xfrm>
            <a:off x="717804" y="3751326"/>
            <a:ext cx="3803650" cy="2387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400" b="1">
                <a:solidFill>
                  <a:srgbClr val="010027"/>
                </a:solidFill>
                <a:latin typeface="Arial"/>
                <a:cs typeface="Arial"/>
              </a:rPr>
              <a:t>Onshore</a:t>
            </a:r>
            <a:r>
              <a:rPr dirty="0" sz="1400" spc="-3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10027"/>
                </a:solidFill>
                <a:latin typeface="Arial"/>
                <a:cs typeface="Arial"/>
              </a:rPr>
              <a:t>wind</a:t>
            </a:r>
            <a:r>
              <a:rPr dirty="0" sz="1400" spc="-2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10027"/>
                </a:solidFill>
                <a:latin typeface="Arial"/>
                <a:cs typeface="Arial"/>
              </a:rPr>
              <a:t>projects</a:t>
            </a:r>
            <a:r>
              <a:rPr dirty="0" sz="1400" spc="-4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10027"/>
                </a:solidFill>
                <a:latin typeface="Arial"/>
                <a:cs typeface="Arial"/>
              </a:rPr>
              <a:t>take</a:t>
            </a:r>
            <a:r>
              <a:rPr dirty="0" sz="1400" spc="-3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10027"/>
                </a:solidFill>
                <a:latin typeface="Arial"/>
                <a:cs typeface="Arial"/>
              </a:rPr>
              <a:t>longer</a:t>
            </a:r>
            <a:r>
              <a:rPr dirty="0" sz="1400" spc="-3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10027"/>
                </a:solidFill>
                <a:latin typeface="Arial"/>
                <a:cs typeface="Arial"/>
              </a:rPr>
              <a:t>to</a:t>
            </a:r>
            <a:r>
              <a:rPr dirty="0" sz="1400" spc="-2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400" spc="-10" b="1">
                <a:solidFill>
                  <a:srgbClr val="010027"/>
                </a:solidFill>
                <a:latin typeface="Arial"/>
                <a:cs typeface="Arial"/>
              </a:rPr>
              <a:t>build…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83" name="object 83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175766" y="5943601"/>
            <a:ext cx="181356" cy="95248"/>
          </a:xfrm>
          <a:prstGeom prst="rect">
            <a:avLst/>
          </a:prstGeom>
        </p:spPr>
      </p:pic>
      <p:pic>
        <p:nvPicPr>
          <p:cNvPr id="84" name="object 84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913382" y="5943600"/>
            <a:ext cx="181356" cy="95250"/>
          </a:xfrm>
          <a:prstGeom prst="rect">
            <a:avLst/>
          </a:prstGeom>
        </p:spPr>
      </p:pic>
      <p:pic>
        <p:nvPicPr>
          <p:cNvPr id="85" name="object 85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2667000" y="5943601"/>
            <a:ext cx="181356" cy="95248"/>
          </a:xfrm>
          <a:prstGeom prst="rect">
            <a:avLst/>
          </a:prstGeom>
        </p:spPr>
      </p:pic>
      <p:pic>
        <p:nvPicPr>
          <p:cNvPr id="86" name="object 86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3420617" y="5943600"/>
            <a:ext cx="181355" cy="95250"/>
          </a:xfrm>
          <a:prstGeom prst="rect">
            <a:avLst/>
          </a:prstGeom>
        </p:spPr>
      </p:pic>
      <p:sp>
        <p:nvSpPr>
          <p:cNvPr id="87" name="object 87" descr=""/>
          <p:cNvSpPr txBox="1"/>
          <p:nvPr/>
        </p:nvSpPr>
        <p:spPr>
          <a:xfrm>
            <a:off x="639318" y="2592324"/>
            <a:ext cx="1057275" cy="9169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94945" marR="191770" indent="-114300">
              <a:lnSpc>
                <a:spcPct val="100000"/>
              </a:lnSpc>
              <a:spcBef>
                <a:spcPts val="95"/>
              </a:spcBef>
              <a:buClr>
                <a:srgbClr val="009999"/>
              </a:buClr>
              <a:buFont typeface="Wingdings"/>
              <a:buChar char=""/>
              <a:tabLst>
                <a:tab pos="194945" algn="l"/>
              </a:tabLst>
            </a:pP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Slope</a:t>
            </a:r>
            <a:r>
              <a:rPr dirty="0" sz="800" spc="-2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of</a:t>
            </a:r>
            <a:r>
              <a:rPr dirty="0" sz="800" spc="-2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 spc="-10">
                <a:solidFill>
                  <a:srgbClr val="010027"/>
                </a:solidFill>
                <a:latin typeface="Arial MT"/>
                <a:cs typeface="Arial MT"/>
              </a:rPr>
              <a:t>build 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site</a:t>
            </a:r>
            <a:r>
              <a:rPr dirty="0" sz="800" spc="-2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must</a:t>
            </a:r>
            <a:r>
              <a:rPr dirty="0" sz="800" spc="-1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 spc="-20">
                <a:solidFill>
                  <a:srgbClr val="010027"/>
                </a:solidFill>
                <a:latin typeface="Arial MT"/>
                <a:cs typeface="Arial MT"/>
              </a:rPr>
              <a:t>meet </a:t>
            </a:r>
            <a:r>
              <a:rPr dirty="0" sz="800" spc="-10">
                <a:solidFill>
                  <a:srgbClr val="010027"/>
                </a:solidFill>
                <a:latin typeface="Arial MT"/>
                <a:cs typeface="Arial MT"/>
              </a:rPr>
              <a:t>specifications</a:t>
            </a:r>
            <a:endParaRPr sz="800">
              <a:latin typeface="Arial MT"/>
              <a:cs typeface="Arial MT"/>
            </a:endParaRPr>
          </a:p>
          <a:p>
            <a:pPr marL="194945" marR="218440" indent="-114300">
              <a:lnSpc>
                <a:spcPct val="100000"/>
              </a:lnSpc>
              <a:spcBef>
                <a:spcPts val="300"/>
              </a:spcBef>
              <a:buClr>
                <a:srgbClr val="009999"/>
              </a:buClr>
              <a:buFont typeface="Wingdings"/>
              <a:buChar char=""/>
              <a:tabLst>
                <a:tab pos="194945" algn="l"/>
              </a:tabLst>
            </a:pP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Footprint</a:t>
            </a:r>
            <a:r>
              <a:rPr dirty="0" sz="800" spc="-5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 spc="-25">
                <a:solidFill>
                  <a:srgbClr val="010027"/>
                </a:solidFill>
                <a:latin typeface="Arial MT"/>
                <a:cs typeface="Arial MT"/>
              </a:rPr>
              <a:t>of</a:t>
            </a:r>
            <a:r>
              <a:rPr dirty="0" sz="800" spc="-10">
                <a:solidFill>
                  <a:srgbClr val="010027"/>
                </a:solidFill>
                <a:latin typeface="Arial MT"/>
                <a:cs typeface="Arial MT"/>
              </a:rPr>
              <a:t> existing 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installations</a:t>
            </a:r>
            <a:r>
              <a:rPr dirty="0" sz="800" spc="-5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 spc="-25">
                <a:solidFill>
                  <a:srgbClr val="010027"/>
                </a:solidFill>
                <a:latin typeface="Arial MT"/>
                <a:cs typeface="Arial MT"/>
              </a:rPr>
              <a:t>is</a:t>
            </a:r>
            <a:r>
              <a:rPr dirty="0" sz="800" spc="-10">
                <a:solidFill>
                  <a:srgbClr val="010027"/>
                </a:solidFill>
                <a:latin typeface="Arial MT"/>
                <a:cs typeface="Arial MT"/>
              </a:rPr>
              <a:t> large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88" name="object 88" descr=""/>
          <p:cNvSpPr txBox="1"/>
          <p:nvPr/>
        </p:nvSpPr>
        <p:spPr>
          <a:xfrm>
            <a:off x="1856994" y="2592324"/>
            <a:ext cx="1070610" cy="10007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05104" marR="118110" indent="-114300">
              <a:lnSpc>
                <a:spcPct val="100000"/>
              </a:lnSpc>
              <a:spcBef>
                <a:spcPts val="95"/>
              </a:spcBef>
              <a:buClr>
                <a:srgbClr val="009999"/>
              </a:buClr>
              <a:buFont typeface="Wingdings"/>
              <a:buChar char=""/>
              <a:tabLst>
                <a:tab pos="205104" algn="l"/>
              </a:tabLst>
            </a:pP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Areas of</a:t>
            </a:r>
            <a:r>
              <a:rPr dirty="0" sz="800" spc="-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 spc="-25">
                <a:solidFill>
                  <a:srgbClr val="010027"/>
                </a:solidFill>
                <a:latin typeface="Arial MT"/>
                <a:cs typeface="Arial MT"/>
              </a:rPr>
              <a:t>the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 country</a:t>
            </a:r>
            <a:r>
              <a:rPr dirty="0" sz="800" spc="-1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 spc="-25">
                <a:solidFill>
                  <a:srgbClr val="010027"/>
                </a:solidFill>
                <a:latin typeface="Arial MT"/>
                <a:cs typeface="Arial MT"/>
              </a:rPr>
              <a:t>are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 strictly</a:t>
            </a:r>
            <a:r>
              <a:rPr dirty="0" sz="800" spc="-2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 spc="-10">
                <a:solidFill>
                  <a:srgbClr val="010027"/>
                </a:solidFill>
                <a:latin typeface="Arial MT"/>
                <a:cs typeface="Arial MT"/>
              </a:rPr>
              <a:t>protected 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such</a:t>
            </a:r>
            <a:r>
              <a:rPr dirty="0" sz="800" spc="-1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as</a:t>
            </a:r>
            <a:r>
              <a:rPr dirty="0" sz="800" spc="-10">
                <a:solidFill>
                  <a:srgbClr val="010027"/>
                </a:solidFill>
                <a:latin typeface="Arial MT"/>
                <a:cs typeface="Arial MT"/>
              </a:rPr>
              <a:t> national parks, 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wilderness,</a:t>
            </a:r>
            <a:r>
              <a:rPr dirty="0" sz="800" spc="-2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 spc="-50">
                <a:solidFill>
                  <a:srgbClr val="010027"/>
                </a:solidFill>
                <a:latin typeface="Arial MT"/>
                <a:cs typeface="Arial MT"/>
              </a:rPr>
              <a:t>&amp;</a:t>
            </a:r>
            <a:r>
              <a:rPr dirty="0" sz="800" spc="-10">
                <a:solidFill>
                  <a:srgbClr val="010027"/>
                </a:solidFill>
                <a:latin typeface="Arial MT"/>
                <a:cs typeface="Arial MT"/>
              </a:rPr>
              <a:t> natural monument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89" name="object 89" descr=""/>
          <p:cNvSpPr txBox="1"/>
          <p:nvPr/>
        </p:nvSpPr>
        <p:spPr>
          <a:xfrm>
            <a:off x="3091433" y="2592324"/>
            <a:ext cx="1068070" cy="9169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05740" marR="140970" indent="-114300">
              <a:lnSpc>
                <a:spcPct val="100000"/>
              </a:lnSpc>
              <a:spcBef>
                <a:spcPts val="95"/>
              </a:spcBef>
              <a:buClr>
                <a:srgbClr val="009999"/>
              </a:buClr>
              <a:buFont typeface="Wingdings"/>
              <a:buChar char=""/>
              <a:tabLst>
                <a:tab pos="205740" algn="l"/>
              </a:tabLst>
            </a:pP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Key </a:t>
            </a:r>
            <a:r>
              <a:rPr dirty="0" sz="800" spc="-10">
                <a:solidFill>
                  <a:srgbClr val="010027"/>
                </a:solidFill>
                <a:latin typeface="Arial MT"/>
                <a:cs typeface="Arial MT"/>
              </a:rPr>
              <a:t>biodiversity areas</a:t>
            </a:r>
            <a:endParaRPr sz="800">
              <a:latin typeface="Arial MT"/>
              <a:cs typeface="Arial MT"/>
            </a:endParaRPr>
          </a:p>
          <a:p>
            <a:pPr marL="205740" marR="206375" indent="-114300">
              <a:lnSpc>
                <a:spcPct val="100000"/>
              </a:lnSpc>
              <a:spcBef>
                <a:spcPts val="300"/>
              </a:spcBef>
              <a:buClr>
                <a:srgbClr val="009999"/>
              </a:buClr>
              <a:buFont typeface="Wingdings"/>
              <a:buChar char=""/>
              <a:tabLst>
                <a:tab pos="205740" algn="l"/>
              </a:tabLst>
            </a:pPr>
            <a:r>
              <a:rPr dirty="0" sz="800" spc="-10">
                <a:solidFill>
                  <a:srgbClr val="010027"/>
                </a:solidFill>
                <a:latin typeface="Arial MT"/>
                <a:cs typeface="Arial MT"/>
              </a:rPr>
              <a:t>Loosely 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protected</a:t>
            </a:r>
            <a:r>
              <a:rPr dirty="0" sz="800" spc="-4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 spc="-20">
                <a:solidFill>
                  <a:srgbClr val="010027"/>
                </a:solidFill>
                <a:latin typeface="Arial MT"/>
                <a:cs typeface="Arial MT"/>
              </a:rPr>
              <a:t>land 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pertaining</a:t>
            </a:r>
            <a:r>
              <a:rPr dirty="0" sz="800" spc="-5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 spc="-25">
                <a:solidFill>
                  <a:srgbClr val="010027"/>
                </a:solidFill>
                <a:latin typeface="Arial MT"/>
                <a:cs typeface="Arial MT"/>
              </a:rPr>
              <a:t>to</a:t>
            </a:r>
            <a:r>
              <a:rPr dirty="0" sz="800" spc="-10">
                <a:solidFill>
                  <a:srgbClr val="010027"/>
                </a:solidFill>
                <a:latin typeface="Arial MT"/>
                <a:cs typeface="Arial MT"/>
              </a:rPr>
              <a:t> natural resources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90" name="object 90" descr=""/>
          <p:cNvSpPr/>
          <p:nvPr/>
        </p:nvSpPr>
        <p:spPr>
          <a:xfrm>
            <a:off x="2321051" y="6116573"/>
            <a:ext cx="274320" cy="91440"/>
          </a:xfrm>
          <a:custGeom>
            <a:avLst/>
            <a:gdLst/>
            <a:ahLst/>
            <a:cxnLst/>
            <a:rect l="l" t="t" r="r" b="b"/>
            <a:pathLst>
              <a:path w="274319" h="91439">
                <a:moveTo>
                  <a:pt x="274319" y="0"/>
                </a:moveTo>
                <a:lnTo>
                  <a:pt x="0" y="0"/>
                </a:lnTo>
                <a:lnTo>
                  <a:pt x="0" y="91439"/>
                </a:lnTo>
                <a:lnTo>
                  <a:pt x="274319" y="91439"/>
                </a:lnTo>
                <a:lnTo>
                  <a:pt x="274319" y="0"/>
                </a:lnTo>
                <a:close/>
              </a:path>
            </a:pathLst>
          </a:custGeom>
          <a:solidFill>
            <a:srgbClr val="01002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1" name="object 91" descr=""/>
          <p:cNvSpPr/>
          <p:nvPr/>
        </p:nvSpPr>
        <p:spPr>
          <a:xfrm>
            <a:off x="942594" y="6116573"/>
            <a:ext cx="274320" cy="91440"/>
          </a:xfrm>
          <a:custGeom>
            <a:avLst/>
            <a:gdLst/>
            <a:ahLst/>
            <a:cxnLst/>
            <a:rect l="l" t="t" r="r" b="b"/>
            <a:pathLst>
              <a:path w="274319" h="91439">
                <a:moveTo>
                  <a:pt x="274319" y="0"/>
                </a:moveTo>
                <a:lnTo>
                  <a:pt x="0" y="0"/>
                </a:lnTo>
                <a:lnTo>
                  <a:pt x="0" y="91439"/>
                </a:lnTo>
                <a:lnTo>
                  <a:pt x="274319" y="91439"/>
                </a:lnTo>
                <a:lnTo>
                  <a:pt x="274319" y="0"/>
                </a:lnTo>
                <a:close/>
              </a:path>
            </a:pathLst>
          </a:custGeom>
          <a:solidFill>
            <a:srgbClr val="55555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2" name="object 92" descr=""/>
          <p:cNvSpPr/>
          <p:nvPr/>
        </p:nvSpPr>
        <p:spPr>
          <a:xfrm>
            <a:off x="3557778" y="6116573"/>
            <a:ext cx="274320" cy="91440"/>
          </a:xfrm>
          <a:custGeom>
            <a:avLst/>
            <a:gdLst/>
            <a:ahLst/>
            <a:cxnLst/>
            <a:rect l="l" t="t" r="r" b="b"/>
            <a:pathLst>
              <a:path w="274320" h="91439">
                <a:moveTo>
                  <a:pt x="274320" y="0"/>
                </a:moveTo>
                <a:lnTo>
                  <a:pt x="0" y="0"/>
                </a:lnTo>
                <a:lnTo>
                  <a:pt x="0" y="91439"/>
                </a:lnTo>
                <a:lnTo>
                  <a:pt x="274320" y="91439"/>
                </a:lnTo>
                <a:lnTo>
                  <a:pt x="274320" y="0"/>
                </a:lnTo>
                <a:close/>
              </a:path>
            </a:pathLst>
          </a:custGeom>
          <a:solidFill>
            <a:srgbClr val="00CE9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3" name="object 93" descr=""/>
          <p:cNvSpPr txBox="1"/>
          <p:nvPr/>
        </p:nvSpPr>
        <p:spPr>
          <a:xfrm>
            <a:off x="897636" y="5785358"/>
            <a:ext cx="3688079" cy="4432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75030" algn="l"/>
                <a:tab pos="1687195" algn="l"/>
                <a:tab pos="2515235" algn="l"/>
                <a:tab pos="3228340" algn="l"/>
              </a:tabLst>
            </a:pP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United</a:t>
            </a:r>
            <a:r>
              <a:rPr dirty="0" sz="900" spc="-3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900" spc="-10">
                <a:solidFill>
                  <a:srgbClr val="010027"/>
                </a:solidFill>
                <a:latin typeface="Arial MT"/>
                <a:cs typeface="Arial MT"/>
              </a:rPr>
              <a:t>States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	</a:t>
            </a:r>
            <a:r>
              <a:rPr dirty="0" sz="900" spc="-10">
                <a:solidFill>
                  <a:srgbClr val="010027"/>
                </a:solidFill>
                <a:latin typeface="Arial MT"/>
                <a:cs typeface="Arial MT"/>
              </a:rPr>
              <a:t>Germany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	</a:t>
            </a:r>
            <a:r>
              <a:rPr dirty="0" sz="900" spc="-10">
                <a:solidFill>
                  <a:srgbClr val="010027"/>
                </a:solidFill>
                <a:latin typeface="Arial MT"/>
                <a:cs typeface="Arial MT"/>
              </a:rPr>
              <a:t>France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	</a:t>
            </a:r>
            <a:r>
              <a:rPr dirty="0" sz="900" spc="-10">
                <a:solidFill>
                  <a:srgbClr val="010027"/>
                </a:solidFill>
                <a:latin typeface="Arial MT"/>
                <a:cs typeface="Arial MT"/>
              </a:rPr>
              <a:t>Italy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	</a:t>
            </a:r>
            <a:r>
              <a:rPr dirty="0" sz="900" spc="-10">
                <a:solidFill>
                  <a:srgbClr val="010027"/>
                </a:solidFill>
                <a:latin typeface="Arial MT"/>
                <a:cs typeface="Arial MT"/>
              </a:rPr>
              <a:t>Spain</a:t>
            </a:r>
            <a:endParaRPr sz="9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30"/>
              </a:spcBef>
            </a:pPr>
            <a:endParaRPr sz="900">
              <a:latin typeface="Arial MT"/>
              <a:cs typeface="Arial MT"/>
            </a:endParaRPr>
          </a:p>
          <a:p>
            <a:pPr marL="361950">
              <a:lnSpc>
                <a:spcPct val="100000"/>
              </a:lnSpc>
              <a:tabLst>
                <a:tab pos="1738630" algn="l"/>
                <a:tab pos="2977515" algn="l"/>
              </a:tabLst>
            </a:pPr>
            <a:r>
              <a:rPr dirty="0" sz="700" b="1">
                <a:solidFill>
                  <a:srgbClr val="010027"/>
                </a:solidFill>
                <a:latin typeface="Arial"/>
                <a:cs typeface="Arial"/>
              </a:rPr>
              <a:t>Solar</a:t>
            </a:r>
            <a:r>
              <a:rPr dirty="0" sz="700" spc="-1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700" spc="-10" b="1">
                <a:solidFill>
                  <a:srgbClr val="010027"/>
                </a:solidFill>
                <a:latin typeface="Arial"/>
                <a:cs typeface="Arial"/>
              </a:rPr>
              <a:t>Photovoltaics</a:t>
            </a:r>
            <a:r>
              <a:rPr dirty="0" sz="700" b="1">
                <a:solidFill>
                  <a:srgbClr val="010027"/>
                </a:solidFill>
                <a:latin typeface="Arial"/>
                <a:cs typeface="Arial"/>
              </a:rPr>
              <a:t>	Onshore</a:t>
            </a:r>
            <a:r>
              <a:rPr dirty="0" sz="700" spc="-20" b="1">
                <a:solidFill>
                  <a:srgbClr val="010027"/>
                </a:solidFill>
                <a:latin typeface="Arial"/>
                <a:cs typeface="Arial"/>
              </a:rPr>
              <a:t> wind</a:t>
            </a:r>
            <a:r>
              <a:rPr dirty="0" sz="700" b="1">
                <a:solidFill>
                  <a:srgbClr val="010027"/>
                </a:solidFill>
                <a:latin typeface="Arial"/>
                <a:cs typeface="Arial"/>
              </a:rPr>
              <a:t>	Median</a:t>
            </a:r>
            <a:r>
              <a:rPr dirty="0" sz="700" spc="-3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700" spc="-10" b="1">
                <a:solidFill>
                  <a:srgbClr val="010027"/>
                </a:solidFill>
                <a:latin typeface="Arial"/>
                <a:cs typeface="Arial"/>
              </a:rPr>
              <a:t>Duration</a:t>
            </a:r>
            <a:endParaRPr sz="700">
              <a:latin typeface="Arial"/>
              <a:cs typeface="Arial"/>
            </a:endParaRPr>
          </a:p>
        </p:txBody>
      </p:sp>
      <p:sp>
        <p:nvSpPr>
          <p:cNvPr id="94" name="object 94" descr=""/>
          <p:cNvSpPr/>
          <p:nvPr/>
        </p:nvSpPr>
        <p:spPr>
          <a:xfrm>
            <a:off x="4780026" y="4083558"/>
            <a:ext cx="231140" cy="1843405"/>
          </a:xfrm>
          <a:custGeom>
            <a:avLst/>
            <a:gdLst/>
            <a:ahLst/>
            <a:cxnLst/>
            <a:rect l="l" t="t" r="r" b="b"/>
            <a:pathLst>
              <a:path w="231139" h="1843404">
                <a:moveTo>
                  <a:pt x="0" y="0"/>
                </a:moveTo>
                <a:lnTo>
                  <a:pt x="0" y="1843278"/>
                </a:lnTo>
                <a:lnTo>
                  <a:pt x="230886" y="921639"/>
                </a:lnTo>
                <a:lnTo>
                  <a:pt x="0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95" name="object 95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569452" y="3696080"/>
            <a:ext cx="57150" cy="305181"/>
          </a:xfrm>
          <a:prstGeom prst="rect">
            <a:avLst/>
          </a:prstGeom>
        </p:spPr>
      </p:pic>
      <p:sp>
        <p:nvSpPr>
          <p:cNvPr id="96" name="object 96" descr=""/>
          <p:cNvSpPr txBox="1"/>
          <p:nvPr/>
        </p:nvSpPr>
        <p:spPr>
          <a:xfrm>
            <a:off x="8676893" y="3751326"/>
            <a:ext cx="3282950" cy="2387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400" b="1">
                <a:solidFill>
                  <a:srgbClr val="010027"/>
                </a:solidFill>
                <a:latin typeface="Arial"/>
                <a:cs typeface="Arial"/>
              </a:rPr>
              <a:t>…capacity</a:t>
            </a:r>
            <a:r>
              <a:rPr dirty="0" sz="1400" spc="-4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10027"/>
                </a:solidFill>
                <a:latin typeface="Arial"/>
                <a:cs typeface="Arial"/>
              </a:rPr>
              <a:t>in</a:t>
            </a:r>
            <a:r>
              <a:rPr dirty="0" sz="1400" spc="-2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10027"/>
                </a:solidFill>
                <a:latin typeface="Arial"/>
                <a:cs typeface="Arial"/>
              </a:rPr>
              <a:t>the</a:t>
            </a:r>
            <a:r>
              <a:rPr dirty="0" sz="1400" spc="-2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10027"/>
                </a:solidFill>
                <a:latin typeface="Arial"/>
                <a:cs typeface="Arial"/>
              </a:rPr>
              <a:t>EU</a:t>
            </a:r>
            <a:r>
              <a:rPr dirty="0" sz="1400" spc="-1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10027"/>
                </a:solidFill>
                <a:latin typeface="Arial"/>
                <a:cs typeface="Arial"/>
              </a:rPr>
              <a:t>could</a:t>
            </a:r>
            <a:r>
              <a:rPr dirty="0" sz="1400" spc="-3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10027"/>
                </a:solidFill>
                <a:latin typeface="Arial"/>
                <a:cs typeface="Arial"/>
              </a:rPr>
              <a:t>triple</a:t>
            </a:r>
            <a:r>
              <a:rPr dirty="0" sz="1400" spc="-2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10027"/>
                </a:solidFill>
                <a:latin typeface="Arial"/>
                <a:cs typeface="Arial"/>
              </a:rPr>
              <a:t>by</a:t>
            </a:r>
            <a:r>
              <a:rPr dirty="0" sz="1400" spc="-25" b="1">
                <a:solidFill>
                  <a:srgbClr val="010027"/>
                </a:solidFill>
                <a:latin typeface="Arial"/>
                <a:cs typeface="Arial"/>
              </a:rPr>
              <a:t> ‘26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97" name="object 97" descr=""/>
          <p:cNvGrpSpPr/>
          <p:nvPr/>
        </p:nvGrpSpPr>
        <p:grpSpPr>
          <a:xfrm>
            <a:off x="5598604" y="4509515"/>
            <a:ext cx="2822575" cy="1520190"/>
            <a:chOff x="5598604" y="4509515"/>
            <a:chExt cx="2822575" cy="1520190"/>
          </a:xfrm>
        </p:grpSpPr>
        <p:sp>
          <p:nvSpPr>
            <p:cNvPr id="98" name="object 98" descr=""/>
            <p:cNvSpPr/>
            <p:nvPr/>
          </p:nvSpPr>
          <p:spPr>
            <a:xfrm>
              <a:off x="5644896" y="4509515"/>
              <a:ext cx="2730500" cy="1515110"/>
            </a:xfrm>
            <a:custGeom>
              <a:avLst/>
              <a:gdLst/>
              <a:ahLst/>
              <a:cxnLst/>
              <a:rect l="l" t="t" r="r" b="b"/>
              <a:pathLst>
                <a:path w="2730500" h="1515110">
                  <a:moveTo>
                    <a:pt x="151638" y="0"/>
                  </a:moveTo>
                  <a:lnTo>
                    <a:pt x="0" y="0"/>
                  </a:lnTo>
                  <a:lnTo>
                    <a:pt x="0" y="1514856"/>
                  </a:lnTo>
                  <a:lnTo>
                    <a:pt x="151638" y="1514856"/>
                  </a:lnTo>
                  <a:lnTo>
                    <a:pt x="151638" y="0"/>
                  </a:lnTo>
                  <a:close/>
                </a:path>
                <a:path w="2730500" h="1515110">
                  <a:moveTo>
                    <a:pt x="386334" y="221742"/>
                  </a:moveTo>
                  <a:lnTo>
                    <a:pt x="233934" y="221742"/>
                  </a:lnTo>
                  <a:lnTo>
                    <a:pt x="233934" y="1514856"/>
                  </a:lnTo>
                  <a:lnTo>
                    <a:pt x="386334" y="1514856"/>
                  </a:lnTo>
                  <a:lnTo>
                    <a:pt x="386334" y="221742"/>
                  </a:lnTo>
                  <a:close/>
                </a:path>
                <a:path w="2730500" h="1515110">
                  <a:moveTo>
                    <a:pt x="621030" y="530352"/>
                  </a:moveTo>
                  <a:lnTo>
                    <a:pt x="468630" y="530352"/>
                  </a:lnTo>
                  <a:lnTo>
                    <a:pt x="468630" y="1514856"/>
                  </a:lnTo>
                  <a:lnTo>
                    <a:pt x="621030" y="1514856"/>
                  </a:lnTo>
                  <a:lnTo>
                    <a:pt x="621030" y="530352"/>
                  </a:lnTo>
                  <a:close/>
                </a:path>
                <a:path w="2730500" h="1515110">
                  <a:moveTo>
                    <a:pt x="854964" y="650748"/>
                  </a:moveTo>
                  <a:lnTo>
                    <a:pt x="702564" y="650748"/>
                  </a:lnTo>
                  <a:lnTo>
                    <a:pt x="702564" y="1514856"/>
                  </a:lnTo>
                  <a:lnTo>
                    <a:pt x="854964" y="1514856"/>
                  </a:lnTo>
                  <a:lnTo>
                    <a:pt x="854964" y="650748"/>
                  </a:lnTo>
                  <a:close/>
                </a:path>
                <a:path w="2730500" h="1515110">
                  <a:moveTo>
                    <a:pt x="1089660" y="733806"/>
                  </a:moveTo>
                  <a:lnTo>
                    <a:pt x="937260" y="733806"/>
                  </a:lnTo>
                  <a:lnTo>
                    <a:pt x="937260" y="1514856"/>
                  </a:lnTo>
                  <a:lnTo>
                    <a:pt x="1089660" y="1514856"/>
                  </a:lnTo>
                  <a:lnTo>
                    <a:pt x="1089660" y="733806"/>
                  </a:lnTo>
                  <a:close/>
                </a:path>
                <a:path w="2730500" h="1515110">
                  <a:moveTo>
                    <a:pt x="1323594" y="920496"/>
                  </a:moveTo>
                  <a:lnTo>
                    <a:pt x="1171956" y="920496"/>
                  </a:lnTo>
                  <a:lnTo>
                    <a:pt x="1171956" y="1514856"/>
                  </a:lnTo>
                  <a:lnTo>
                    <a:pt x="1323594" y="1514856"/>
                  </a:lnTo>
                  <a:lnTo>
                    <a:pt x="1323594" y="920496"/>
                  </a:lnTo>
                  <a:close/>
                </a:path>
                <a:path w="2730500" h="1515110">
                  <a:moveTo>
                    <a:pt x="1558290" y="973836"/>
                  </a:moveTo>
                  <a:lnTo>
                    <a:pt x="1405890" y="973836"/>
                  </a:lnTo>
                  <a:lnTo>
                    <a:pt x="1405890" y="1514856"/>
                  </a:lnTo>
                  <a:lnTo>
                    <a:pt x="1558290" y="1514856"/>
                  </a:lnTo>
                  <a:lnTo>
                    <a:pt x="1558290" y="973836"/>
                  </a:lnTo>
                  <a:close/>
                </a:path>
                <a:path w="2730500" h="1515110">
                  <a:moveTo>
                    <a:pt x="1792224" y="1047750"/>
                  </a:moveTo>
                  <a:lnTo>
                    <a:pt x="1640586" y="1047750"/>
                  </a:lnTo>
                  <a:lnTo>
                    <a:pt x="1640586" y="1514856"/>
                  </a:lnTo>
                  <a:lnTo>
                    <a:pt x="1792224" y="1514856"/>
                  </a:lnTo>
                  <a:lnTo>
                    <a:pt x="1792224" y="1047750"/>
                  </a:lnTo>
                  <a:close/>
                </a:path>
                <a:path w="2730500" h="1515110">
                  <a:moveTo>
                    <a:pt x="2026920" y="1115568"/>
                  </a:moveTo>
                  <a:lnTo>
                    <a:pt x="1874520" y="1115568"/>
                  </a:lnTo>
                  <a:lnTo>
                    <a:pt x="1874520" y="1514856"/>
                  </a:lnTo>
                  <a:lnTo>
                    <a:pt x="2026920" y="1514856"/>
                  </a:lnTo>
                  <a:lnTo>
                    <a:pt x="2026920" y="1115568"/>
                  </a:lnTo>
                  <a:close/>
                </a:path>
                <a:path w="2730500" h="1515110">
                  <a:moveTo>
                    <a:pt x="2261616" y="1184910"/>
                  </a:moveTo>
                  <a:lnTo>
                    <a:pt x="2109216" y="1184910"/>
                  </a:lnTo>
                  <a:lnTo>
                    <a:pt x="2109216" y="1514856"/>
                  </a:lnTo>
                  <a:lnTo>
                    <a:pt x="2261616" y="1514856"/>
                  </a:lnTo>
                  <a:lnTo>
                    <a:pt x="2261616" y="1184910"/>
                  </a:lnTo>
                  <a:close/>
                </a:path>
                <a:path w="2730500" h="1515110">
                  <a:moveTo>
                    <a:pt x="2495550" y="1226058"/>
                  </a:moveTo>
                  <a:lnTo>
                    <a:pt x="2343150" y="1226058"/>
                  </a:lnTo>
                  <a:lnTo>
                    <a:pt x="2343150" y="1514856"/>
                  </a:lnTo>
                  <a:lnTo>
                    <a:pt x="2495550" y="1514856"/>
                  </a:lnTo>
                  <a:lnTo>
                    <a:pt x="2495550" y="1226058"/>
                  </a:lnTo>
                  <a:close/>
                </a:path>
                <a:path w="2730500" h="1515110">
                  <a:moveTo>
                    <a:pt x="2730246" y="1245108"/>
                  </a:moveTo>
                  <a:lnTo>
                    <a:pt x="2577846" y="1245108"/>
                  </a:lnTo>
                  <a:lnTo>
                    <a:pt x="2577846" y="1514856"/>
                  </a:lnTo>
                  <a:lnTo>
                    <a:pt x="2730246" y="1514856"/>
                  </a:lnTo>
                  <a:lnTo>
                    <a:pt x="2730246" y="1245108"/>
                  </a:lnTo>
                  <a:close/>
                </a:path>
              </a:pathLst>
            </a:custGeom>
            <a:solidFill>
              <a:srgbClr val="00C2B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9" name="object 99" descr=""/>
            <p:cNvSpPr/>
            <p:nvPr/>
          </p:nvSpPr>
          <p:spPr>
            <a:xfrm>
              <a:off x="5603366" y="6024752"/>
              <a:ext cx="2813050" cy="0"/>
            </a:xfrm>
            <a:custGeom>
              <a:avLst/>
              <a:gdLst/>
              <a:ahLst/>
              <a:cxnLst/>
              <a:rect l="l" t="t" r="r" b="b"/>
              <a:pathLst>
                <a:path w="2813050" h="0">
                  <a:moveTo>
                    <a:pt x="0" y="0"/>
                  </a:moveTo>
                  <a:lnTo>
                    <a:pt x="2812541" y="0"/>
                  </a:lnTo>
                </a:path>
              </a:pathLst>
            </a:custGeom>
            <a:ln w="9525">
              <a:solidFill>
                <a:srgbClr val="010027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0" name="object 100" descr=""/>
          <p:cNvSpPr txBox="1"/>
          <p:nvPr/>
        </p:nvSpPr>
        <p:spPr>
          <a:xfrm>
            <a:off x="5815838" y="4538726"/>
            <a:ext cx="279400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-10" b="1">
                <a:solidFill>
                  <a:srgbClr val="010027"/>
                </a:solidFill>
                <a:latin typeface="Arial"/>
                <a:cs typeface="Arial"/>
              </a:rPr>
              <a:t>4,104</a:t>
            </a:r>
            <a:endParaRPr sz="800">
              <a:latin typeface="Arial"/>
              <a:cs typeface="Arial"/>
            </a:endParaRPr>
          </a:p>
        </p:txBody>
      </p:sp>
      <p:sp>
        <p:nvSpPr>
          <p:cNvPr id="101" name="object 101" descr=""/>
          <p:cNvSpPr txBox="1"/>
          <p:nvPr/>
        </p:nvSpPr>
        <p:spPr>
          <a:xfrm>
            <a:off x="6050279" y="4847589"/>
            <a:ext cx="279400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-10" b="1">
                <a:solidFill>
                  <a:srgbClr val="010027"/>
                </a:solidFill>
                <a:latin typeface="Arial"/>
                <a:cs typeface="Arial"/>
              </a:rPr>
              <a:t>3,124</a:t>
            </a:r>
            <a:endParaRPr sz="800">
              <a:latin typeface="Arial"/>
              <a:cs typeface="Arial"/>
            </a:endParaRPr>
          </a:p>
        </p:txBody>
      </p:sp>
      <p:sp>
        <p:nvSpPr>
          <p:cNvPr id="102" name="object 102" descr=""/>
          <p:cNvSpPr txBox="1"/>
          <p:nvPr/>
        </p:nvSpPr>
        <p:spPr>
          <a:xfrm>
            <a:off x="6284721" y="5006085"/>
            <a:ext cx="279400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-10" b="1">
                <a:solidFill>
                  <a:srgbClr val="010027"/>
                </a:solidFill>
                <a:latin typeface="Arial"/>
                <a:cs typeface="Arial"/>
              </a:rPr>
              <a:t>2,742</a:t>
            </a:r>
            <a:endParaRPr sz="800">
              <a:latin typeface="Arial"/>
              <a:cs typeface="Arial"/>
            </a:endParaRPr>
          </a:p>
        </p:txBody>
      </p:sp>
      <p:sp>
        <p:nvSpPr>
          <p:cNvPr id="103" name="object 103" descr=""/>
          <p:cNvSpPr txBox="1"/>
          <p:nvPr/>
        </p:nvSpPr>
        <p:spPr>
          <a:xfrm>
            <a:off x="6519164" y="5102097"/>
            <a:ext cx="279400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-10" b="1">
                <a:solidFill>
                  <a:srgbClr val="010027"/>
                </a:solidFill>
                <a:latin typeface="Arial"/>
                <a:cs typeface="Arial"/>
              </a:rPr>
              <a:t>2,478</a:t>
            </a:r>
            <a:endParaRPr sz="800">
              <a:latin typeface="Arial"/>
              <a:cs typeface="Arial"/>
            </a:endParaRPr>
          </a:p>
        </p:txBody>
      </p:sp>
      <p:sp>
        <p:nvSpPr>
          <p:cNvPr id="104" name="object 104" descr=""/>
          <p:cNvSpPr txBox="1"/>
          <p:nvPr/>
        </p:nvSpPr>
        <p:spPr>
          <a:xfrm>
            <a:off x="6727952" y="5237479"/>
            <a:ext cx="56451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dirty="0" sz="800" spc="-10" b="1">
                <a:solidFill>
                  <a:srgbClr val="010027"/>
                </a:solidFill>
                <a:latin typeface="Arial"/>
                <a:cs typeface="Arial"/>
              </a:rPr>
              <a:t>1,887</a:t>
            </a:r>
            <a:r>
              <a:rPr dirty="0" baseline="-27777" sz="1200" spc="-15" b="1">
                <a:solidFill>
                  <a:srgbClr val="010027"/>
                </a:solidFill>
                <a:latin typeface="Arial"/>
                <a:cs typeface="Arial"/>
              </a:rPr>
              <a:t>1,717</a:t>
            </a:r>
            <a:endParaRPr baseline="-27777" sz="1200">
              <a:latin typeface="Arial"/>
              <a:cs typeface="Arial"/>
            </a:endParaRPr>
          </a:p>
        </p:txBody>
      </p:sp>
      <p:sp>
        <p:nvSpPr>
          <p:cNvPr id="105" name="object 105" descr=""/>
          <p:cNvSpPr txBox="1"/>
          <p:nvPr/>
        </p:nvSpPr>
        <p:spPr>
          <a:xfrm>
            <a:off x="7222235" y="5364734"/>
            <a:ext cx="279400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-10" b="1">
                <a:solidFill>
                  <a:srgbClr val="010027"/>
                </a:solidFill>
                <a:latin typeface="Arial"/>
                <a:cs typeface="Arial"/>
              </a:rPr>
              <a:t>1,483</a:t>
            </a:r>
            <a:endParaRPr sz="800">
              <a:latin typeface="Arial"/>
              <a:cs typeface="Arial"/>
            </a:endParaRPr>
          </a:p>
        </p:txBody>
      </p:sp>
      <p:sp>
        <p:nvSpPr>
          <p:cNvPr id="106" name="object 106" descr=""/>
          <p:cNvSpPr txBox="1"/>
          <p:nvPr/>
        </p:nvSpPr>
        <p:spPr>
          <a:xfrm>
            <a:off x="7456678" y="5432805"/>
            <a:ext cx="279400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-10" b="1">
                <a:solidFill>
                  <a:srgbClr val="010027"/>
                </a:solidFill>
                <a:latin typeface="Arial"/>
                <a:cs typeface="Arial"/>
              </a:rPr>
              <a:t>1,267</a:t>
            </a:r>
            <a:endParaRPr sz="800">
              <a:latin typeface="Arial"/>
              <a:cs typeface="Arial"/>
            </a:endParaRPr>
          </a:p>
        </p:txBody>
      </p:sp>
      <p:sp>
        <p:nvSpPr>
          <p:cNvPr id="107" name="object 107" descr=""/>
          <p:cNvSpPr txBox="1"/>
          <p:nvPr/>
        </p:nvSpPr>
        <p:spPr>
          <a:xfrm>
            <a:off x="7640319" y="5528055"/>
            <a:ext cx="79438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dirty="0" sz="800" b="1">
                <a:solidFill>
                  <a:srgbClr val="010027"/>
                </a:solidFill>
                <a:latin typeface="Arial"/>
                <a:cs typeface="Arial"/>
              </a:rPr>
              <a:t>1,046</a:t>
            </a:r>
            <a:r>
              <a:rPr dirty="0" sz="800" spc="12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baseline="-34722" sz="1200" b="1">
                <a:solidFill>
                  <a:srgbClr val="010027"/>
                </a:solidFill>
                <a:latin typeface="Arial"/>
                <a:cs typeface="Arial"/>
              </a:rPr>
              <a:t>916</a:t>
            </a:r>
            <a:r>
              <a:rPr dirty="0" baseline="-34722" sz="1200" spc="532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baseline="-45138" sz="1200" spc="-37" b="1">
                <a:solidFill>
                  <a:srgbClr val="010027"/>
                </a:solidFill>
                <a:latin typeface="Arial"/>
                <a:cs typeface="Arial"/>
              </a:rPr>
              <a:t>857</a:t>
            </a:r>
            <a:endParaRPr baseline="-45138" sz="1200">
              <a:latin typeface="Arial"/>
              <a:cs typeface="Arial"/>
            </a:endParaRPr>
          </a:p>
        </p:txBody>
      </p:sp>
      <p:sp>
        <p:nvSpPr>
          <p:cNvPr id="108" name="object 108" descr=""/>
          <p:cNvSpPr txBox="1"/>
          <p:nvPr/>
        </p:nvSpPr>
        <p:spPr>
          <a:xfrm>
            <a:off x="5181600" y="4303522"/>
            <a:ext cx="704850" cy="1631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baseline="-27777" sz="1350">
                <a:solidFill>
                  <a:srgbClr val="010027"/>
                </a:solidFill>
                <a:latin typeface="Arial MT"/>
                <a:cs typeface="Arial MT"/>
              </a:rPr>
              <a:t>5,000</a:t>
            </a:r>
            <a:r>
              <a:rPr dirty="0" baseline="-27777" sz="1350" spc="637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 spc="-10" b="1">
                <a:solidFill>
                  <a:srgbClr val="010027"/>
                </a:solidFill>
                <a:latin typeface="Arial"/>
                <a:cs typeface="Arial"/>
              </a:rPr>
              <a:t>4,808</a:t>
            </a:r>
            <a:endParaRPr sz="800">
              <a:latin typeface="Arial"/>
              <a:cs typeface="Arial"/>
            </a:endParaRPr>
          </a:p>
        </p:txBody>
      </p:sp>
      <p:sp>
        <p:nvSpPr>
          <p:cNvPr id="109" name="object 109" descr=""/>
          <p:cNvSpPr txBox="1"/>
          <p:nvPr/>
        </p:nvSpPr>
        <p:spPr>
          <a:xfrm>
            <a:off x="5429503" y="5934455"/>
            <a:ext cx="8953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50">
                <a:solidFill>
                  <a:srgbClr val="010027"/>
                </a:solidFill>
                <a:latin typeface="Arial MT"/>
                <a:cs typeface="Arial MT"/>
              </a:rPr>
              <a:t>0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110" name="object 110" descr=""/>
          <p:cNvSpPr txBox="1"/>
          <p:nvPr/>
        </p:nvSpPr>
        <p:spPr>
          <a:xfrm>
            <a:off x="5207000" y="5619241"/>
            <a:ext cx="31178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>
                <a:solidFill>
                  <a:srgbClr val="010027"/>
                </a:solidFill>
                <a:latin typeface="Arial MT"/>
                <a:cs typeface="Arial MT"/>
              </a:rPr>
              <a:t>1,000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111" name="object 111" descr=""/>
          <p:cNvSpPr txBox="1"/>
          <p:nvPr/>
        </p:nvSpPr>
        <p:spPr>
          <a:xfrm>
            <a:off x="5207000" y="5304028"/>
            <a:ext cx="31178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>
                <a:solidFill>
                  <a:srgbClr val="010027"/>
                </a:solidFill>
                <a:latin typeface="Arial MT"/>
                <a:cs typeface="Arial MT"/>
              </a:rPr>
              <a:t>2,000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112" name="object 112" descr=""/>
          <p:cNvSpPr txBox="1"/>
          <p:nvPr/>
        </p:nvSpPr>
        <p:spPr>
          <a:xfrm>
            <a:off x="5207000" y="4988814"/>
            <a:ext cx="31178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>
                <a:solidFill>
                  <a:srgbClr val="010027"/>
                </a:solidFill>
                <a:latin typeface="Arial MT"/>
                <a:cs typeface="Arial MT"/>
              </a:rPr>
              <a:t>3,000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113" name="object 113" descr=""/>
          <p:cNvSpPr txBox="1"/>
          <p:nvPr/>
        </p:nvSpPr>
        <p:spPr>
          <a:xfrm>
            <a:off x="5207000" y="4673600"/>
            <a:ext cx="31178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>
                <a:solidFill>
                  <a:srgbClr val="010027"/>
                </a:solidFill>
                <a:latin typeface="Arial MT"/>
                <a:cs typeface="Arial MT"/>
              </a:rPr>
              <a:t>4,000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114" name="object 114" descr=""/>
          <p:cNvSpPr txBox="1"/>
          <p:nvPr/>
        </p:nvSpPr>
        <p:spPr>
          <a:xfrm>
            <a:off x="5581396" y="6070600"/>
            <a:ext cx="262382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80695" algn="l"/>
                <a:tab pos="949960" algn="l"/>
                <a:tab pos="1418590" algn="l"/>
                <a:tab pos="1887220" algn="l"/>
                <a:tab pos="2356485" algn="l"/>
              </a:tabLst>
            </a:pPr>
            <a:r>
              <a:rPr dirty="0" sz="900" spc="-20">
                <a:solidFill>
                  <a:srgbClr val="010027"/>
                </a:solidFill>
                <a:latin typeface="Arial MT"/>
                <a:cs typeface="Arial MT"/>
              </a:rPr>
              <a:t>2010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	</a:t>
            </a:r>
            <a:r>
              <a:rPr dirty="0" sz="900" spc="-20">
                <a:solidFill>
                  <a:srgbClr val="010027"/>
                </a:solidFill>
                <a:latin typeface="Arial MT"/>
                <a:cs typeface="Arial MT"/>
              </a:rPr>
              <a:t>2012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	</a:t>
            </a:r>
            <a:r>
              <a:rPr dirty="0" sz="900" spc="-20">
                <a:solidFill>
                  <a:srgbClr val="010027"/>
                </a:solidFill>
                <a:latin typeface="Arial MT"/>
                <a:cs typeface="Arial MT"/>
              </a:rPr>
              <a:t>2014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	</a:t>
            </a:r>
            <a:r>
              <a:rPr dirty="0" sz="900" spc="-20">
                <a:solidFill>
                  <a:srgbClr val="010027"/>
                </a:solidFill>
                <a:latin typeface="Arial MT"/>
                <a:cs typeface="Arial MT"/>
              </a:rPr>
              <a:t>2016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	</a:t>
            </a:r>
            <a:r>
              <a:rPr dirty="0" sz="900" spc="-20">
                <a:solidFill>
                  <a:srgbClr val="010027"/>
                </a:solidFill>
                <a:latin typeface="Arial MT"/>
                <a:cs typeface="Arial MT"/>
              </a:rPr>
              <a:t>2018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	</a:t>
            </a:r>
            <a:r>
              <a:rPr dirty="0" sz="900" spc="-20">
                <a:solidFill>
                  <a:srgbClr val="010027"/>
                </a:solidFill>
                <a:latin typeface="Arial MT"/>
                <a:cs typeface="Arial MT"/>
              </a:rPr>
              <a:t>2020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115" name="object 115" descr=""/>
          <p:cNvSpPr txBox="1"/>
          <p:nvPr/>
        </p:nvSpPr>
        <p:spPr>
          <a:xfrm>
            <a:off x="5043837" y="4438726"/>
            <a:ext cx="153670" cy="1148715"/>
          </a:xfrm>
          <a:prstGeom prst="rect">
            <a:avLst/>
          </a:prstGeom>
        </p:spPr>
        <p:txBody>
          <a:bodyPr wrap="square" lIns="0" tIns="1905" rIns="0" bIns="0" rtlCol="0" vert="vert27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$</a:t>
            </a:r>
            <a:r>
              <a:rPr dirty="0" sz="900" spc="-2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per</a:t>
            </a:r>
            <a:r>
              <a:rPr dirty="0" sz="900" spc="-2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kilowatt</a:t>
            </a:r>
            <a:r>
              <a:rPr dirty="0" sz="900" spc="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900" spc="-10">
                <a:solidFill>
                  <a:srgbClr val="010027"/>
                </a:solidFill>
                <a:latin typeface="Arial MT"/>
                <a:cs typeface="Arial MT"/>
              </a:rPr>
              <a:t>installed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116" name="object 116" descr=""/>
          <p:cNvSpPr/>
          <p:nvPr/>
        </p:nvSpPr>
        <p:spPr>
          <a:xfrm>
            <a:off x="8575547" y="4083558"/>
            <a:ext cx="231140" cy="1843405"/>
          </a:xfrm>
          <a:custGeom>
            <a:avLst/>
            <a:gdLst/>
            <a:ahLst/>
            <a:cxnLst/>
            <a:rect l="l" t="t" r="r" b="b"/>
            <a:pathLst>
              <a:path w="231140" h="1843404">
                <a:moveTo>
                  <a:pt x="0" y="0"/>
                </a:moveTo>
                <a:lnTo>
                  <a:pt x="0" y="1843278"/>
                </a:lnTo>
                <a:lnTo>
                  <a:pt x="230885" y="921639"/>
                </a:lnTo>
                <a:lnTo>
                  <a:pt x="0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/>
        </p:txBody>
      </p:sp>
      <p:graphicFrame>
        <p:nvGraphicFramePr>
          <p:cNvPr id="117" name="object 117" descr=""/>
          <p:cNvGraphicFramePr>
            <a:graphicFrameLocks noGrp="1"/>
          </p:cNvGraphicFramePr>
          <p:nvPr/>
        </p:nvGraphicFramePr>
        <p:xfrm>
          <a:off x="10351769" y="2295144"/>
          <a:ext cx="1532890" cy="1351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54635"/>
                <a:gridCol w="1202055"/>
              </a:tblGrid>
              <a:tr h="5378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C8C8C8"/>
                    </a:solidFill>
                  </a:tcPr>
                </a:tc>
                <a:tc>
                  <a:txBody>
                    <a:bodyPr/>
                    <a:lstStyle/>
                    <a:p>
                      <a:pPr marL="265430">
                        <a:lnSpc>
                          <a:spcPct val="100000"/>
                        </a:lnSpc>
                        <a:spcBef>
                          <a:spcPts val="390"/>
                        </a:spcBef>
                      </a:pPr>
                      <a:r>
                        <a:rPr dirty="0" sz="900" b="1">
                          <a:solidFill>
                            <a:srgbClr val="010027"/>
                          </a:solidFill>
                          <a:latin typeface="Calibri"/>
                          <a:cs typeface="Calibri"/>
                        </a:rPr>
                        <a:t>7.9</a:t>
                      </a:r>
                      <a:r>
                        <a:rPr dirty="0" sz="900" spc="-20" b="1">
                          <a:solidFill>
                            <a:srgbClr val="010027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 b="1">
                          <a:solidFill>
                            <a:srgbClr val="010027"/>
                          </a:solidFill>
                          <a:latin typeface="Calibri"/>
                          <a:cs typeface="Calibri"/>
                        </a:rPr>
                        <a:t>GW </a:t>
                      </a:r>
                      <a:r>
                        <a:rPr dirty="0" sz="900" spc="-10" b="1">
                          <a:solidFill>
                            <a:srgbClr val="010027"/>
                          </a:solidFill>
                          <a:latin typeface="Calibri"/>
                          <a:cs typeface="Calibri"/>
                        </a:rPr>
                        <a:t>added</a:t>
                      </a:r>
                      <a:endParaRPr sz="900">
                        <a:latin typeface="Calibri"/>
                        <a:cs typeface="Calibri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marL="265430">
                        <a:lnSpc>
                          <a:spcPct val="100000"/>
                        </a:lnSpc>
                      </a:pPr>
                      <a:r>
                        <a:rPr dirty="0" sz="900" b="1">
                          <a:solidFill>
                            <a:srgbClr val="010027"/>
                          </a:solidFill>
                          <a:latin typeface="Calibri"/>
                          <a:cs typeface="Calibri"/>
                        </a:rPr>
                        <a:t>7.5</a:t>
                      </a:r>
                      <a:r>
                        <a:rPr dirty="0" sz="900" spc="-20" b="1">
                          <a:solidFill>
                            <a:srgbClr val="010027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 b="1">
                          <a:solidFill>
                            <a:srgbClr val="010027"/>
                          </a:solidFill>
                          <a:latin typeface="Calibri"/>
                          <a:cs typeface="Calibri"/>
                        </a:rPr>
                        <a:t>GW </a:t>
                      </a:r>
                      <a:r>
                        <a:rPr dirty="0" sz="900" spc="-10" b="1">
                          <a:solidFill>
                            <a:srgbClr val="010027"/>
                          </a:solidFill>
                          <a:latin typeface="Calibri"/>
                          <a:cs typeface="Calibri"/>
                        </a:rPr>
                        <a:t>added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49530"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</a:tr>
              <a:tr h="2755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28575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C8C8C8"/>
                    </a:solidFill>
                  </a:tcPr>
                </a:tc>
                <a:tc>
                  <a:txBody>
                    <a:bodyPr/>
                    <a:lstStyle/>
                    <a:p>
                      <a:pPr marL="265430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dirty="0" sz="900" b="1">
                          <a:solidFill>
                            <a:srgbClr val="010027"/>
                          </a:solidFill>
                          <a:latin typeface="Calibri"/>
                          <a:cs typeface="Calibri"/>
                        </a:rPr>
                        <a:t>4.9</a:t>
                      </a:r>
                      <a:r>
                        <a:rPr dirty="0" sz="900" spc="-20" b="1">
                          <a:solidFill>
                            <a:srgbClr val="010027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 b="1">
                          <a:solidFill>
                            <a:srgbClr val="010027"/>
                          </a:solidFill>
                          <a:latin typeface="Calibri"/>
                          <a:cs typeface="Calibri"/>
                        </a:rPr>
                        <a:t>GW </a:t>
                      </a:r>
                      <a:r>
                        <a:rPr dirty="0" sz="900" spc="-10" b="1">
                          <a:solidFill>
                            <a:srgbClr val="010027"/>
                          </a:solidFill>
                          <a:latin typeface="Calibri"/>
                          <a:cs typeface="Calibri"/>
                        </a:rPr>
                        <a:t>added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61594">
                    <a:lnT w="28575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</a:tr>
              <a:tr h="27495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28575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C8C8C8"/>
                    </a:solidFill>
                  </a:tcPr>
                </a:tc>
                <a:tc>
                  <a:txBody>
                    <a:bodyPr/>
                    <a:lstStyle/>
                    <a:p>
                      <a:pPr marL="265430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dirty="0" sz="900" b="1">
                          <a:solidFill>
                            <a:srgbClr val="010027"/>
                          </a:solidFill>
                          <a:latin typeface="Calibri"/>
                          <a:cs typeface="Calibri"/>
                        </a:rPr>
                        <a:t>4.0</a:t>
                      </a:r>
                      <a:r>
                        <a:rPr dirty="0" sz="900" spc="-20" b="1">
                          <a:solidFill>
                            <a:srgbClr val="010027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 b="1">
                          <a:solidFill>
                            <a:srgbClr val="010027"/>
                          </a:solidFill>
                          <a:latin typeface="Calibri"/>
                          <a:cs typeface="Calibri"/>
                        </a:rPr>
                        <a:t>GW </a:t>
                      </a:r>
                      <a:r>
                        <a:rPr dirty="0" sz="900" spc="-10" b="1">
                          <a:solidFill>
                            <a:srgbClr val="010027"/>
                          </a:solidFill>
                          <a:latin typeface="Calibri"/>
                          <a:cs typeface="Calibri"/>
                        </a:rPr>
                        <a:t>added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60960">
                    <a:lnT w="28575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</a:tr>
              <a:tr h="2628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28575">
                      <a:solidFill>
                        <a:srgbClr val="FFFFFF"/>
                      </a:solidFill>
                      <a:prstDash val="solid"/>
                    </a:lnT>
                    <a:solidFill>
                      <a:srgbClr val="C8C8C8"/>
                    </a:solidFill>
                  </a:tcPr>
                </a:tc>
                <a:tc>
                  <a:txBody>
                    <a:bodyPr/>
                    <a:lstStyle/>
                    <a:p>
                      <a:pPr marL="265430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dirty="0" sz="900" b="1">
                          <a:solidFill>
                            <a:srgbClr val="010027"/>
                          </a:solidFill>
                          <a:latin typeface="Calibri"/>
                          <a:cs typeface="Calibri"/>
                        </a:rPr>
                        <a:t>2.7</a:t>
                      </a:r>
                      <a:r>
                        <a:rPr dirty="0" sz="900" spc="-20" b="1">
                          <a:solidFill>
                            <a:srgbClr val="010027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 b="1">
                          <a:solidFill>
                            <a:srgbClr val="010027"/>
                          </a:solidFill>
                          <a:latin typeface="Calibri"/>
                          <a:cs typeface="Calibri"/>
                        </a:rPr>
                        <a:t>GW </a:t>
                      </a:r>
                      <a:r>
                        <a:rPr dirty="0" sz="900" spc="-10" b="1">
                          <a:solidFill>
                            <a:srgbClr val="010027"/>
                          </a:solidFill>
                          <a:latin typeface="Calibri"/>
                          <a:cs typeface="Calibri"/>
                        </a:rPr>
                        <a:t>added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61594">
                    <a:lnT w="28575">
                      <a:solidFill>
                        <a:srgbClr val="FFFFFF"/>
                      </a:solidFill>
                      <a:prstDash val="solid"/>
                    </a:lnT>
                    <a:solidFill>
                      <a:srgbClr val="F1F1F1"/>
                    </a:solidFill>
                  </a:tcPr>
                </a:tc>
              </a:tr>
            </a:tbl>
          </a:graphicData>
        </a:graphic>
      </p:graphicFrame>
      <p:pic>
        <p:nvPicPr>
          <p:cNvPr id="118" name="object 118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0364723" y="2359914"/>
            <a:ext cx="230124" cy="121920"/>
          </a:xfrm>
          <a:prstGeom prst="rect">
            <a:avLst/>
          </a:prstGeom>
        </p:spPr>
      </p:pic>
      <p:pic>
        <p:nvPicPr>
          <p:cNvPr id="119" name="object 119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10364723" y="2634995"/>
            <a:ext cx="230124" cy="121920"/>
          </a:xfrm>
          <a:prstGeom prst="rect">
            <a:avLst/>
          </a:prstGeom>
        </p:spPr>
      </p:pic>
      <p:pic>
        <p:nvPicPr>
          <p:cNvPr id="120" name="object 120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10364723" y="3185922"/>
            <a:ext cx="230124" cy="121920"/>
          </a:xfrm>
          <a:prstGeom prst="rect">
            <a:avLst/>
          </a:prstGeom>
        </p:spPr>
      </p:pic>
      <p:pic>
        <p:nvPicPr>
          <p:cNvPr id="121" name="object 121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10364723" y="2911601"/>
            <a:ext cx="230124" cy="119634"/>
          </a:xfrm>
          <a:prstGeom prst="rect">
            <a:avLst/>
          </a:prstGeom>
        </p:spPr>
      </p:pic>
      <p:pic>
        <p:nvPicPr>
          <p:cNvPr id="122" name="object 122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10364723" y="3461003"/>
            <a:ext cx="230124" cy="121920"/>
          </a:xfrm>
          <a:prstGeom prst="rect">
            <a:avLst/>
          </a:prstGeom>
        </p:spPr>
      </p:pic>
      <p:sp>
        <p:nvSpPr>
          <p:cNvPr id="123" name="object 123" descr=""/>
          <p:cNvSpPr txBox="1"/>
          <p:nvPr/>
        </p:nvSpPr>
        <p:spPr>
          <a:xfrm>
            <a:off x="9295130" y="2327910"/>
            <a:ext cx="824865" cy="130048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ctr" marL="12700" marR="5080" indent="-635">
              <a:lnSpc>
                <a:spcPct val="99500"/>
              </a:lnSpc>
              <a:spcBef>
                <a:spcPts val="105"/>
              </a:spcBef>
            </a:pPr>
            <a:r>
              <a:rPr dirty="0" sz="1400" spc="-20" b="1">
                <a:solidFill>
                  <a:srgbClr val="010027"/>
                </a:solidFill>
                <a:latin typeface="Arial"/>
                <a:cs typeface="Arial"/>
              </a:rPr>
              <a:t>Top</a:t>
            </a:r>
            <a:r>
              <a:rPr dirty="0" sz="1400" spc="-7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400" spc="-20" b="1">
                <a:solidFill>
                  <a:srgbClr val="010027"/>
                </a:solidFill>
                <a:latin typeface="Arial"/>
                <a:cs typeface="Arial"/>
              </a:rPr>
              <a:t>five </a:t>
            </a:r>
            <a:r>
              <a:rPr dirty="0" sz="1400" spc="-10" b="1">
                <a:solidFill>
                  <a:srgbClr val="010027"/>
                </a:solidFill>
                <a:latin typeface="Arial"/>
                <a:cs typeface="Arial"/>
              </a:rPr>
              <a:t>countries </a:t>
            </a:r>
            <a:r>
              <a:rPr dirty="0" sz="1400" b="1">
                <a:solidFill>
                  <a:srgbClr val="010027"/>
                </a:solidFill>
                <a:latin typeface="Arial"/>
                <a:cs typeface="Arial"/>
              </a:rPr>
              <a:t>in</a:t>
            </a:r>
            <a:r>
              <a:rPr dirty="0" sz="1400" spc="-10" b="1">
                <a:solidFill>
                  <a:srgbClr val="010027"/>
                </a:solidFill>
                <a:latin typeface="Arial"/>
                <a:cs typeface="Arial"/>
              </a:rPr>
              <a:t> solar capacity additions </a:t>
            </a:r>
            <a:r>
              <a:rPr dirty="0" sz="1400" b="1">
                <a:solidFill>
                  <a:srgbClr val="010027"/>
                </a:solidFill>
                <a:latin typeface="Arial"/>
                <a:cs typeface="Arial"/>
              </a:rPr>
              <a:t>in</a:t>
            </a:r>
            <a:r>
              <a:rPr dirty="0" sz="1400" spc="-1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400" spc="-20" b="1">
                <a:solidFill>
                  <a:srgbClr val="010027"/>
                </a:solidFill>
                <a:latin typeface="Arial"/>
                <a:cs typeface="Arial"/>
              </a:rPr>
              <a:t>2022</a:t>
            </a:r>
            <a:endParaRPr sz="1400">
              <a:latin typeface="Arial"/>
              <a:cs typeface="Arial"/>
            </a:endParaRPr>
          </a:p>
        </p:txBody>
      </p:sp>
      <p:sp>
        <p:nvSpPr>
          <p:cNvPr id="124" name="object 124" descr=""/>
          <p:cNvSpPr/>
          <p:nvPr/>
        </p:nvSpPr>
        <p:spPr>
          <a:xfrm>
            <a:off x="10119359" y="2302764"/>
            <a:ext cx="231140" cy="1352550"/>
          </a:xfrm>
          <a:custGeom>
            <a:avLst/>
            <a:gdLst/>
            <a:ahLst/>
            <a:cxnLst/>
            <a:rect l="l" t="t" r="r" b="b"/>
            <a:pathLst>
              <a:path w="231140" h="1352550">
                <a:moveTo>
                  <a:pt x="230886" y="0"/>
                </a:moveTo>
                <a:lnTo>
                  <a:pt x="0" y="676275"/>
                </a:lnTo>
                <a:lnTo>
                  <a:pt x="230886" y="1352550"/>
                </a:lnTo>
                <a:lnTo>
                  <a:pt x="230886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25" name="object 125" descr=""/>
          <p:cNvGrpSpPr/>
          <p:nvPr/>
        </p:nvGrpSpPr>
        <p:grpSpPr>
          <a:xfrm>
            <a:off x="6573470" y="2567051"/>
            <a:ext cx="828040" cy="877569"/>
            <a:chOff x="6573470" y="2567051"/>
            <a:chExt cx="828040" cy="877569"/>
          </a:xfrm>
        </p:grpSpPr>
        <p:sp>
          <p:nvSpPr>
            <p:cNvPr id="126" name="object 126" descr=""/>
            <p:cNvSpPr/>
            <p:nvPr/>
          </p:nvSpPr>
          <p:spPr>
            <a:xfrm>
              <a:off x="7014971" y="2567051"/>
              <a:ext cx="311785" cy="404495"/>
            </a:xfrm>
            <a:custGeom>
              <a:avLst/>
              <a:gdLst/>
              <a:ahLst/>
              <a:cxnLst/>
              <a:rect l="l" t="t" r="r" b="b"/>
              <a:pathLst>
                <a:path w="311784" h="404494">
                  <a:moveTo>
                    <a:pt x="0" y="0"/>
                  </a:moveTo>
                  <a:lnTo>
                    <a:pt x="0" y="404495"/>
                  </a:lnTo>
                  <a:lnTo>
                    <a:pt x="311657" y="146685"/>
                  </a:lnTo>
                  <a:lnTo>
                    <a:pt x="276526" y="109328"/>
                  </a:lnTo>
                  <a:lnTo>
                    <a:pt x="237353" y="77005"/>
                  </a:lnTo>
                  <a:lnTo>
                    <a:pt x="194685" y="49976"/>
                  </a:lnTo>
                  <a:lnTo>
                    <a:pt x="149069" y="28501"/>
                  </a:lnTo>
                  <a:lnTo>
                    <a:pt x="101052" y="12840"/>
                  </a:lnTo>
                  <a:lnTo>
                    <a:pt x="51180" y="32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8C8C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7" name="object 127" descr=""/>
            <p:cNvSpPr/>
            <p:nvPr/>
          </p:nvSpPr>
          <p:spPr>
            <a:xfrm>
              <a:off x="6582995" y="2625598"/>
              <a:ext cx="808990" cy="809625"/>
            </a:xfrm>
            <a:custGeom>
              <a:avLst/>
              <a:gdLst/>
              <a:ahLst/>
              <a:cxnLst/>
              <a:rect l="l" t="t" r="r" b="b"/>
              <a:pathLst>
                <a:path w="808990" h="809625">
                  <a:moveTo>
                    <a:pt x="404417" y="0"/>
                  </a:moveTo>
                  <a:lnTo>
                    <a:pt x="357680" y="2714"/>
                  </a:lnTo>
                  <a:lnTo>
                    <a:pt x="311867" y="10747"/>
                  </a:lnTo>
                  <a:lnTo>
                    <a:pt x="267416" y="23939"/>
                  </a:lnTo>
                  <a:lnTo>
                    <a:pt x="224764" y="42126"/>
                  </a:lnTo>
                  <a:lnTo>
                    <a:pt x="184348" y="65146"/>
                  </a:lnTo>
                  <a:lnTo>
                    <a:pt x="146607" y="92837"/>
                  </a:lnTo>
                  <a:lnTo>
                    <a:pt x="112003" y="124997"/>
                  </a:lnTo>
                  <a:lnTo>
                    <a:pt x="81969" y="160178"/>
                  </a:lnTo>
                  <a:lnTo>
                    <a:pt x="56545" y="197952"/>
                  </a:lnTo>
                  <a:lnTo>
                    <a:pt x="35772" y="237891"/>
                  </a:lnTo>
                  <a:lnTo>
                    <a:pt x="19690" y="279569"/>
                  </a:lnTo>
                  <a:lnTo>
                    <a:pt x="8341" y="322556"/>
                  </a:lnTo>
                  <a:lnTo>
                    <a:pt x="1764" y="366426"/>
                  </a:lnTo>
                  <a:lnTo>
                    <a:pt x="0" y="410751"/>
                  </a:lnTo>
                  <a:lnTo>
                    <a:pt x="3089" y="455103"/>
                  </a:lnTo>
                  <a:lnTo>
                    <a:pt x="11073" y="499055"/>
                  </a:lnTo>
                  <a:lnTo>
                    <a:pt x="23991" y="542179"/>
                  </a:lnTo>
                  <a:lnTo>
                    <a:pt x="41884" y="584047"/>
                  </a:lnTo>
                  <a:lnTo>
                    <a:pt x="64794" y="624231"/>
                  </a:lnTo>
                  <a:lnTo>
                    <a:pt x="92759" y="662304"/>
                  </a:lnTo>
                  <a:lnTo>
                    <a:pt x="124919" y="696934"/>
                  </a:lnTo>
                  <a:lnTo>
                    <a:pt x="160100" y="726989"/>
                  </a:lnTo>
                  <a:lnTo>
                    <a:pt x="197874" y="752431"/>
                  </a:lnTo>
                  <a:lnTo>
                    <a:pt x="237814" y="773217"/>
                  </a:lnTo>
                  <a:lnTo>
                    <a:pt x="279491" y="789309"/>
                  </a:lnTo>
                  <a:lnTo>
                    <a:pt x="322479" y="800664"/>
                  </a:lnTo>
                  <a:lnTo>
                    <a:pt x="366349" y="807243"/>
                  </a:lnTo>
                  <a:lnTo>
                    <a:pt x="410674" y="809005"/>
                  </a:lnTo>
                  <a:lnTo>
                    <a:pt x="455026" y="805910"/>
                  </a:lnTo>
                  <a:lnTo>
                    <a:pt x="498978" y="797917"/>
                  </a:lnTo>
                  <a:lnTo>
                    <a:pt x="542101" y="784985"/>
                  </a:lnTo>
                  <a:lnTo>
                    <a:pt x="583969" y="767074"/>
                  </a:lnTo>
                  <a:lnTo>
                    <a:pt x="624154" y="744143"/>
                  </a:lnTo>
                  <a:lnTo>
                    <a:pt x="662227" y="716152"/>
                  </a:lnTo>
                  <a:lnTo>
                    <a:pt x="696855" y="683992"/>
                  </a:lnTo>
                  <a:lnTo>
                    <a:pt x="726905" y="648811"/>
                  </a:lnTo>
                  <a:lnTo>
                    <a:pt x="752340" y="611037"/>
                  </a:lnTo>
                  <a:lnTo>
                    <a:pt x="773118" y="571098"/>
                  </a:lnTo>
                  <a:lnTo>
                    <a:pt x="789200" y="529420"/>
                  </a:lnTo>
                  <a:lnTo>
                    <a:pt x="800547" y="486433"/>
                  </a:lnTo>
                  <a:lnTo>
                    <a:pt x="807118" y="442563"/>
                  </a:lnTo>
                  <a:lnTo>
                    <a:pt x="808875" y="398238"/>
                  </a:lnTo>
                  <a:lnTo>
                    <a:pt x="805777" y="353886"/>
                  </a:lnTo>
                  <a:lnTo>
                    <a:pt x="797784" y="309934"/>
                  </a:lnTo>
                  <a:lnTo>
                    <a:pt x="784857" y="266810"/>
                  </a:lnTo>
                  <a:lnTo>
                    <a:pt x="766957" y="224942"/>
                  </a:lnTo>
                  <a:lnTo>
                    <a:pt x="744042" y="184758"/>
                  </a:lnTo>
                  <a:lnTo>
                    <a:pt x="716075" y="146685"/>
                  </a:lnTo>
                  <a:lnTo>
                    <a:pt x="404417" y="404494"/>
                  </a:lnTo>
                  <a:lnTo>
                    <a:pt x="404417" y="0"/>
                  </a:lnTo>
                  <a:close/>
                </a:path>
              </a:pathLst>
            </a:custGeom>
            <a:solidFill>
              <a:srgbClr val="00CE9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8" name="object 128" descr=""/>
            <p:cNvSpPr/>
            <p:nvPr/>
          </p:nvSpPr>
          <p:spPr>
            <a:xfrm>
              <a:off x="6582995" y="2625598"/>
              <a:ext cx="808990" cy="809625"/>
            </a:xfrm>
            <a:custGeom>
              <a:avLst/>
              <a:gdLst/>
              <a:ahLst/>
              <a:cxnLst/>
              <a:rect l="l" t="t" r="r" b="b"/>
              <a:pathLst>
                <a:path w="808990" h="809625">
                  <a:moveTo>
                    <a:pt x="716075" y="146685"/>
                  </a:moveTo>
                  <a:lnTo>
                    <a:pt x="744042" y="184758"/>
                  </a:lnTo>
                  <a:lnTo>
                    <a:pt x="766957" y="224942"/>
                  </a:lnTo>
                  <a:lnTo>
                    <a:pt x="784857" y="266810"/>
                  </a:lnTo>
                  <a:lnTo>
                    <a:pt x="797784" y="309934"/>
                  </a:lnTo>
                  <a:lnTo>
                    <a:pt x="805777" y="353886"/>
                  </a:lnTo>
                  <a:lnTo>
                    <a:pt x="808875" y="398238"/>
                  </a:lnTo>
                  <a:lnTo>
                    <a:pt x="807118" y="442563"/>
                  </a:lnTo>
                  <a:lnTo>
                    <a:pt x="800547" y="486433"/>
                  </a:lnTo>
                  <a:lnTo>
                    <a:pt x="789200" y="529420"/>
                  </a:lnTo>
                  <a:lnTo>
                    <a:pt x="773118" y="571098"/>
                  </a:lnTo>
                  <a:lnTo>
                    <a:pt x="752340" y="611037"/>
                  </a:lnTo>
                  <a:lnTo>
                    <a:pt x="726905" y="648811"/>
                  </a:lnTo>
                  <a:lnTo>
                    <a:pt x="696855" y="683992"/>
                  </a:lnTo>
                  <a:lnTo>
                    <a:pt x="662227" y="716152"/>
                  </a:lnTo>
                  <a:lnTo>
                    <a:pt x="624154" y="744143"/>
                  </a:lnTo>
                  <a:lnTo>
                    <a:pt x="583969" y="767074"/>
                  </a:lnTo>
                  <a:lnTo>
                    <a:pt x="542101" y="784985"/>
                  </a:lnTo>
                  <a:lnTo>
                    <a:pt x="498978" y="797917"/>
                  </a:lnTo>
                  <a:lnTo>
                    <a:pt x="455026" y="805910"/>
                  </a:lnTo>
                  <a:lnTo>
                    <a:pt x="410674" y="809005"/>
                  </a:lnTo>
                  <a:lnTo>
                    <a:pt x="366349" y="807243"/>
                  </a:lnTo>
                  <a:lnTo>
                    <a:pt x="322479" y="800664"/>
                  </a:lnTo>
                  <a:lnTo>
                    <a:pt x="279491" y="789309"/>
                  </a:lnTo>
                  <a:lnTo>
                    <a:pt x="237814" y="773217"/>
                  </a:lnTo>
                  <a:lnTo>
                    <a:pt x="197874" y="752431"/>
                  </a:lnTo>
                  <a:lnTo>
                    <a:pt x="160100" y="726989"/>
                  </a:lnTo>
                  <a:lnTo>
                    <a:pt x="124919" y="696934"/>
                  </a:lnTo>
                  <a:lnTo>
                    <a:pt x="92759" y="662304"/>
                  </a:lnTo>
                  <a:lnTo>
                    <a:pt x="64794" y="624231"/>
                  </a:lnTo>
                  <a:lnTo>
                    <a:pt x="41884" y="584047"/>
                  </a:lnTo>
                  <a:lnTo>
                    <a:pt x="23991" y="542179"/>
                  </a:lnTo>
                  <a:lnTo>
                    <a:pt x="11073" y="499055"/>
                  </a:lnTo>
                  <a:lnTo>
                    <a:pt x="3089" y="455103"/>
                  </a:lnTo>
                  <a:lnTo>
                    <a:pt x="0" y="410751"/>
                  </a:lnTo>
                  <a:lnTo>
                    <a:pt x="1764" y="366426"/>
                  </a:lnTo>
                  <a:lnTo>
                    <a:pt x="8341" y="322556"/>
                  </a:lnTo>
                  <a:lnTo>
                    <a:pt x="19690" y="279569"/>
                  </a:lnTo>
                  <a:lnTo>
                    <a:pt x="35772" y="237891"/>
                  </a:lnTo>
                  <a:lnTo>
                    <a:pt x="56545" y="197952"/>
                  </a:lnTo>
                  <a:lnTo>
                    <a:pt x="81969" y="160178"/>
                  </a:lnTo>
                  <a:lnTo>
                    <a:pt x="112003" y="124997"/>
                  </a:lnTo>
                  <a:lnTo>
                    <a:pt x="146607" y="92837"/>
                  </a:lnTo>
                  <a:lnTo>
                    <a:pt x="184348" y="65146"/>
                  </a:lnTo>
                  <a:lnTo>
                    <a:pt x="224764" y="42126"/>
                  </a:lnTo>
                  <a:lnTo>
                    <a:pt x="267416" y="23939"/>
                  </a:lnTo>
                  <a:lnTo>
                    <a:pt x="311867" y="10747"/>
                  </a:lnTo>
                  <a:lnTo>
                    <a:pt x="357680" y="2714"/>
                  </a:lnTo>
                  <a:lnTo>
                    <a:pt x="404417" y="0"/>
                  </a:lnTo>
                  <a:lnTo>
                    <a:pt x="404417" y="404494"/>
                  </a:lnTo>
                  <a:lnTo>
                    <a:pt x="716075" y="146685"/>
                  </a:lnTo>
                  <a:close/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9" name="object 129" descr=""/>
          <p:cNvSpPr txBox="1"/>
          <p:nvPr/>
        </p:nvSpPr>
        <p:spPr>
          <a:xfrm>
            <a:off x="6700773" y="3094228"/>
            <a:ext cx="25336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 b="1">
                <a:solidFill>
                  <a:srgbClr val="010027"/>
                </a:solidFill>
                <a:latin typeface="Arial"/>
                <a:cs typeface="Arial"/>
              </a:rPr>
              <a:t>86%</a:t>
            </a:r>
            <a:endParaRPr sz="900">
              <a:latin typeface="Arial"/>
              <a:cs typeface="Arial"/>
            </a:endParaRPr>
          </a:p>
        </p:txBody>
      </p:sp>
      <p:grpSp>
        <p:nvGrpSpPr>
          <p:cNvPr id="130" name="object 130" descr=""/>
          <p:cNvGrpSpPr/>
          <p:nvPr/>
        </p:nvGrpSpPr>
        <p:grpSpPr>
          <a:xfrm>
            <a:off x="7929260" y="2541651"/>
            <a:ext cx="862330" cy="884555"/>
            <a:chOff x="7929260" y="2541651"/>
            <a:chExt cx="862330" cy="884555"/>
          </a:xfrm>
        </p:grpSpPr>
        <p:sp>
          <p:nvSpPr>
            <p:cNvPr id="131" name="object 131" descr=""/>
            <p:cNvSpPr/>
            <p:nvPr/>
          </p:nvSpPr>
          <p:spPr>
            <a:xfrm>
              <a:off x="8372729" y="2541651"/>
              <a:ext cx="288925" cy="421640"/>
            </a:xfrm>
            <a:custGeom>
              <a:avLst/>
              <a:gdLst/>
              <a:ahLst/>
              <a:cxnLst/>
              <a:rect l="l" t="t" r="r" b="b"/>
              <a:pathLst>
                <a:path w="288925" h="421639">
                  <a:moveTo>
                    <a:pt x="0" y="0"/>
                  </a:moveTo>
                  <a:lnTo>
                    <a:pt x="0" y="421639"/>
                  </a:lnTo>
                  <a:lnTo>
                    <a:pt x="288671" y="114300"/>
                  </a:lnTo>
                  <a:lnTo>
                    <a:pt x="247620" y="80301"/>
                  </a:lnTo>
                  <a:lnTo>
                    <a:pt x="202964" y="51985"/>
                  </a:lnTo>
                  <a:lnTo>
                    <a:pt x="155289" y="29575"/>
                  </a:lnTo>
                  <a:lnTo>
                    <a:pt x="105179" y="13292"/>
                  </a:lnTo>
                  <a:lnTo>
                    <a:pt x="53221" y="33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E9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2" name="object 132" descr=""/>
            <p:cNvSpPr/>
            <p:nvPr/>
          </p:nvSpPr>
          <p:spPr>
            <a:xfrm>
              <a:off x="7938785" y="2573020"/>
              <a:ext cx="843280" cy="843280"/>
            </a:xfrm>
            <a:custGeom>
              <a:avLst/>
              <a:gdLst/>
              <a:ahLst/>
              <a:cxnLst/>
              <a:rect l="l" t="t" r="r" b="b"/>
              <a:pathLst>
                <a:path w="843279" h="843279">
                  <a:moveTo>
                    <a:pt x="421497" y="0"/>
                  </a:moveTo>
                  <a:lnTo>
                    <a:pt x="372021" y="2913"/>
                  </a:lnTo>
                  <a:lnTo>
                    <a:pt x="323621" y="11521"/>
                  </a:lnTo>
                  <a:lnTo>
                    <a:pt x="276765" y="25622"/>
                  </a:lnTo>
                  <a:lnTo>
                    <a:pt x="231922" y="45017"/>
                  </a:lnTo>
                  <a:lnTo>
                    <a:pt x="189561" y="69507"/>
                  </a:lnTo>
                  <a:lnTo>
                    <a:pt x="150149" y="98891"/>
                  </a:lnTo>
                  <a:lnTo>
                    <a:pt x="114157" y="132968"/>
                  </a:lnTo>
                  <a:lnTo>
                    <a:pt x="82543" y="170765"/>
                  </a:lnTo>
                  <a:lnTo>
                    <a:pt x="56055" y="211084"/>
                  </a:lnTo>
                  <a:lnTo>
                    <a:pt x="34678" y="253480"/>
                  </a:lnTo>
                  <a:lnTo>
                    <a:pt x="18398" y="297506"/>
                  </a:lnTo>
                  <a:lnTo>
                    <a:pt x="7201" y="342715"/>
                  </a:lnTo>
                  <a:lnTo>
                    <a:pt x="1073" y="388661"/>
                  </a:lnTo>
                  <a:lnTo>
                    <a:pt x="0" y="434895"/>
                  </a:lnTo>
                  <a:lnTo>
                    <a:pt x="3967" y="480972"/>
                  </a:lnTo>
                  <a:lnTo>
                    <a:pt x="12960" y="526445"/>
                  </a:lnTo>
                  <a:lnTo>
                    <a:pt x="26965" y="570867"/>
                  </a:lnTo>
                  <a:lnTo>
                    <a:pt x="45969" y="613791"/>
                  </a:lnTo>
                  <a:lnTo>
                    <a:pt x="69956" y="654770"/>
                  </a:lnTo>
                  <a:lnTo>
                    <a:pt x="98913" y="693357"/>
                  </a:lnTo>
                  <a:lnTo>
                    <a:pt x="132826" y="729106"/>
                  </a:lnTo>
                  <a:lnTo>
                    <a:pt x="170624" y="760695"/>
                  </a:lnTo>
                  <a:lnTo>
                    <a:pt x="210948" y="787161"/>
                  </a:lnTo>
                  <a:lnTo>
                    <a:pt x="253351" y="808520"/>
                  </a:lnTo>
                  <a:lnTo>
                    <a:pt x="297386" y="824785"/>
                  </a:lnTo>
                  <a:lnTo>
                    <a:pt x="342604" y="835969"/>
                  </a:lnTo>
                  <a:lnTo>
                    <a:pt x="388558" y="842087"/>
                  </a:lnTo>
                  <a:lnTo>
                    <a:pt x="434800" y="843152"/>
                  </a:lnTo>
                  <a:lnTo>
                    <a:pt x="480883" y="839180"/>
                  </a:lnTo>
                  <a:lnTo>
                    <a:pt x="526358" y="830182"/>
                  </a:lnTo>
                  <a:lnTo>
                    <a:pt x="570779" y="816174"/>
                  </a:lnTo>
                  <a:lnTo>
                    <a:pt x="613698" y="797169"/>
                  </a:lnTo>
                  <a:lnTo>
                    <a:pt x="654667" y="773180"/>
                  </a:lnTo>
                  <a:lnTo>
                    <a:pt x="693238" y="744223"/>
                  </a:lnTo>
                  <a:lnTo>
                    <a:pt x="728964" y="710310"/>
                  </a:lnTo>
                  <a:lnTo>
                    <a:pt x="760552" y="672514"/>
                  </a:lnTo>
                  <a:lnTo>
                    <a:pt x="787019" y="632195"/>
                  </a:lnTo>
                  <a:lnTo>
                    <a:pt x="808377" y="589800"/>
                  </a:lnTo>
                  <a:lnTo>
                    <a:pt x="824642" y="545776"/>
                  </a:lnTo>
                  <a:lnTo>
                    <a:pt x="835826" y="500569"/>
                  </a:lnTo>
                  <a:lnTo>
                    <a:pt x="841944" y="454628"/>
                  </a:lnTo>
                  <a:lnTo>
                    <a:pt x="843010" y="408400"/>
                  </a:lnTo>
                  <a:lnTo>
                    <a:pt x="839037" y="362330"/>
                  </a:lnTo>
                  <a:lnTo>
                    <a:pt x="830039" y="316868"/>
                  </a:lnTo>
                  <a:lnTo>
                    <a:pt x="816031" y="272459"/>
                  </a:lnTo>
                  <a:lnTo>
                    <a:pt x="797026" y="229550"/>
                  </a:lnTo>
                  <a:lnTo>
                    <a:pt x="773037" y="188589"/>
                  </a:lnTo>
                  <a:lnTo>
                    <a:pt x="744080" y="150023"/>
                  </a:lnTo>
                  <a:lnTo>
                    <a:pt x="710168" y="114300"/>
                  </a:lnTo>
                  <a:lnTo>
                    <a:pt x="421497" y="421639"/>
                  </a:lnTo>
                  <a:lnTo>
                    <a:pt x="421497" y="0"/>
                  </a:lnTo>
                  <a:close/>
                </a:path>
              </a:pathLst>
            </a:custGeom>
            <a:solidFill>
              <a:srgbClr val="C8C8C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3" name="object 133" descr=""/>
            <p:cNvSpPr/>
            <p:nvPr/>
          </p:nvSpPr>
          <p:spPr>
            <a:xfrm>
              <a:off x="7938785" y="2573020"/>
              <a:ext cx="843280" cy="843280"/>
            </a:xfrm>
            <a:custGeom>
              <a:avLst/>
              <a:gdLst/>
              <a:ahLst/>
              <a:cxnLst/>
              <a:rect l="l" t="t" r="r" b="b"/>
              <a:pathLst>
                <a:path w="843279" h="843279">
                  <a:moveTo>
                    <a:pt x="710168" y="114300"/>
                  </a:moveTo>
                  <a:lnTo>
                    <a:pt x="744080" y="150023"/>
                  </a:lnTo>
                  <a:lnTo>
                    <a:pt x="773037" y="188589"/>
                  </a:lnTo>
                  <a:lnTo>
                    <a:pt x="797026" y="229550"/>
                  </a:lnTo>
                  <a:lnTo>
                    <a:pt x="816031" y="272459"/>
                  </a:lnTo>
                  <a:lnTo>
                    <a:pt x="830039" y="316868"/>
                  </a:lnTo>
                  <a:lnTo>
                    <a:pt x="839037" y="362330"/>
                  </a:lnTo>
                  <a:lnTo>
                    <a:pt x="843010" y="408400"/>
                  </a:lnTo>
                  <a:lnTo>
                    <a:pt x="841944" y="454628"/>
                  </a:lnTo>
                  <a:lnTo>
                    <a:pt x="835826" y="500569"/>
                  </a:lnTo>
                  <a:lnTo>
                    <a:pt x="824642" y="545776"/>
                  </a:lnTo>
                  <a:lnTo>
                    <a:pt x="808377" y="589800"/>
                  </a:lnTo>
                  <a:lnTo>
                    <a:pt x="787019" y="632195"/>
                  </a:lnTo>
                  <a:lnTo>
                    <a:pt x="760552" y="672514"/>
                  </a:lnTo>
                  <a:lnTo>
                    <a:pt x="728964" y="710310"/>
                  </a:lnTo>
                  <a:lnTo>
                    <a:pt x="693238" y="744223"/>
                  </a:lnTo>
                  <a:lnTo>
                    <a:pt x="654667" y="773180"/>
                  </a:lnTo>
                  <a:lnTo>
                    <a:pt x="613698" y="797169"/>
                  </a:lnTo>
                  <a:lnTo>
                    <a:pt x="570779" y="816174"/>
                  </a:lnTo>
                  <a:lnTo>
                    <a:pt x="526358" y="830182"/>
                  </a:lnTo>
                  <a:lnTo>
                    <a:pt x="480883" y="839180"/>
                  </a:lnTo>
                  <a:lnTo>
                    <a:pt x="434800" y="843152"/>
                  </a:lnTo>
                  <a:lnTo>
                    <a:pt x="388558" y="842087"/>
                  </a:lnTo>
                  <a:lnTo>
                    <a:pt x="342604" y="835969"/>
                  </a:lnTo>
                  <a:lnTo>
                    <a:pt x="297386" y="824785"/>
                  </a:lnTo>
                  <a:lnTo>
                    <a:pt x="253351" y="808520"/>
                  </a:lnTo>
                  <a:lnTo>
                    <a:pt x="210948" y="787161"/>
                  </a:lnTo>
                  <a:lnTo>
                    <a:pt x="170624" y="760695"/>
                  </a:lnTo>
                  <a:lnTo>
                    <a:pt x="132826" y="729106"/>
                  </a:lnTo>
                  <a:lnTo>
                    <a:pt x="98913" y="693357"/>
                  </a:lnTo>
                  <a:lnTo>
                    <a:pt x="69956" y="654770"/>
                  </a:lnTo>
                  <a:lnTo>
                    <a:pt x="45969" y="613791"/>
                  </a:lnTo>
                  <a:lnTo>
                    <a:pt x="26965" y="570867"/>
                  </a:lnTo>
                  <a:lnTo>
                    <a:pt x="12960" y="526445"/>
                  </a:lnTo>
                  <a:lnTo>
                    <a:pt x="3967" y="480972"/>
                  </a:lnTo>
                  <a:lnTo>
                    <a:pt x="0" y="434895"/>
                  </a:lnTo>
                  <a:lnTo>
                    <a:pt x="1073" y="388661"/>
                  </a:lnTo>
                  <a:lnTo>
                    <a:pt x="7201" y="342715"/>
                  </a:lnTo>
                  <a:lnTo>
                    <a:pt x="18398" y="297506"/>
                  </a:lnTo>
                  <a:lnTo>
                    <a:pt x="34678" y="253480"/>
                  </a:lnTo>
                  <a:lnTo>
                    <a:pt x="56055" y="211084"/>
                  </a:lnTo>
                  <a:lnTo>
                    <a:pt x="82543" y="170765"/>
                  </a:lnTo>
                  <a:lnTo>
                    <a:pt x="114157" y="132968"/>
                  </a:lnTo>
                  <a:lnTo>
                    <a:pt x="150149" y="98891"/>
                  </a:lnTo>
                  <a:lnTo>
                    <a:pt x="189561" y="69507"/>
                  </a:lnTo>
                  <a:lnTo>
                    <a:pt x="231922" y="45017"/>
                  </a:lnTo>
                  <a:lnTo>
                    <a:pt x="276765" y="25622"/>
                  </a:lnTo>
                  <a:lnTo>
                    <a:pt x="323621" y="11521"/>
                  </a:lnTo>
                  <a:lnTo>
                    <a:pt x="372021" y="2913"/>
                  </a:lnTo>
                  <a:lnTo>
                    <a:pt x="421497" y="0"/>
                  </a:lnTo>
                  <a:lnTo>
                    <a:pt x="421497" y="421639"/>
                  </a:lnTo>
                  <a:lnTo>
                    <a:pt x="710168" y="114300"/>
                  </a:lnTo>
                  <a:close/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4" name="object 134" descr=""/>
          <p:cNvSpPr txBox="1"/>
          <p:nvPr/>
        </p:nvSpPr>
        <p:spPr>
          <a:xfrm>
            <a:off x="8071104" y="3076702"/>
            <a:ext cx="25336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 b="1">
                <a:solidFill>
                  <a:srgbClr val="010027"/>
                </a:solidFill>
                <a:latin typeface="Arial"/>
                <a:cs typeface="Arial"/>
              </a:rPr>
              <a:t>88%</a:t>
            </a:r>
            <a:endParaRPr sz="900">
              <a:latin typeface="Arial"/>
              <a:cs typeface="Arial"/>
            </a:endParaRPr>
          </a:p>
        </p:txBody>
      </p:sp>
      <p:sp>
        <p:nvSpPr>
          <p:cNvPr id="135" name="object 135" descr=""/>
          <p:cNvSpPr txBox="1"/>
          <p:nvPr/>
        </p:nvSpPr>
        <p:spPr>
          <a:xfrm>
            <a:off x="6354571" y="1999234"/>
            <a:ext cx="2761615" cy="592455"/>
          </a:xfrm>
          <a:prstGeom prst="rect">
            <a:avLst/>
          </a:prstGeom>
        </p:spPr>
        <p:txBody>
          <a:bodyPr wrap="square" lIns="0" tIns="30480" rIns="0" bIns="0" rtlCol="0" vert="horz">
            <a:spAutoFit/>
          </a:bodyPr>
          <a:lstStyle/>
          <a:p>
            <a:pPr marL="93345">
              <a:lnSpc>
                <a:spcPct val="100000"/>
              </a:lnSpc>
              <a:spcBef>
                <a:spcPts val="240"/>
              </a:spcBef>
              <a:tabLst>
                <a:tab pos="661670" algn="l"/>
                <a:tab pos="1345565" algn="l"/>
                <a:tab pos="2216785" algn="l"/>
              </a:tabLst>
            </a:pPr>
            <a:r>
              <a:rPr dirty="0" sz="900" spc="-20" b="1">
                <a:solidFill>
                  <a:srgbClr val="010027"/>
                </a:solidFill>
                <a:latin typeface="Arial"/>
                <a:cs typeface="Arial"/>
              </a:rPr>
              <a:t>7.3%</a:t>
            </a:r>
            <a:r>
              <a:rPr dirty="0" sz="900" b="1">
                <a:solidFill>
                  <a:srgbClr val="010027"/>
                </a:solidFill>
                <a:latin typeface="Arial"/>
                <a:cs typeface="Arial"/>
              </a:rPr>
              <a:t>	</a:t>
            </a:r>
            <a:r>
              <a:rPr dirty="0" sz="900" spc="-10" b="1">
                <a:solidFill>
                  <a:srgbClr val="010027"/>
                </a:solidFill>
                <a:latin typeface="Arial"/>
                <a:cs typeface="Arial"/>
              </a:rPr>
              <a:t>15.0%</a:t>
            </a:r>
            <a:r>
              <a:rPr dirty="0" sz="900" b="1">
                <a:solidFill>
                  <a:srgbClr val="010027"/>
                </a:solidFill>
                <a:latin typeface="Arial"/>
                <a:cs typeface="Arial"/>
              </a:rPr>
              <a:t>	</a:t>
            </a:r>
            <a:r>
              <a:rPr dirty="0" sz="900" spc="-20" b="1">
                <a:solidFill>
                  <a:srgbClr val="010027"/>
                </a:solidFill>
                <a:latin typeface="Arial"/>
                <a:cs typeface="Arial"/>
              </a:rPr>
              <a:t>10.1%</a:t>
            </a:r>
            <a:r>
              <a:rPr dirty="0" sz="900" b="1">
                <a:solidFill>
                  <a:srgbClr val="010027"/>
                </a:solidFill>
                <a:latin typeface="Arial"/>
                <a:cs typeface="Arial"/>
              </a:rPr>
              <a:t>	</a:t>
            </a:r>
            <a:r>
              <a:rPr dirty="0" sz="900" spc="-10" b="1">
                <a:solidFill>
                  <a:srgbClr val="010027"/>
                </a:solidFill>
                <a:latin typeface="Arial"/>
                <a:cs typeface="Arial"/>
              </a:rPr>
              <a:t>21.9%</a:t>
            </a:r>
            <a:endParaRPr sz="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dirty="0" sz="900" b="1">
                <a:solidFill>
                  <a:srgbClr val="010027"/>
                </a:solidFill>
                <a:latin typeface="Arial"/>
                <a:cs typeface="Arial"/>
              </a:rPr>
              <a:t>Netherlands</a:t>
            </a:r>
            <a:r>
              <a:rPr dirty="0" sz="900" spc="-2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900" b="1">
                <a:solidFill>
                  <a:srgbClr val="010027"/>
                </a:solidFill>
                <a:latin typeface="Arial"/>
                <a:cs typeface="Arial"/>
              </a:rPr>
              <a:t>passes</a:t>
            </a:r>
            <a:r>
              <a:rPr dirty="0" sz="900" spc="-2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900" b="1">
                <a:solidFill>
                  <a:srgbClr val="010027"/>
                </a:solidFill>
                <a:latin typeface="Arial"/>
                <a:cs typeface="Arial"/>
              </a:rPr>
              <a:t>Spain</a:t>
            </a:r>
            <a:r>
              <a:rPr dirty="0" sz="900" spc="-2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900" b="1">
                <a:solidFill>
                  <a:srgbClr val="010027"/>
                </a:solidFill>
                <a:latin typeface="Arial"/>
                <a:cs typeface="Arial"/>
              </a:rPr>
              <a:t>as</a:t>
            </a:r>
            <a:r>
              <a:rPr dirty="0" sz="900" spc="-2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900" b="1">
                <a:solidFill>
                  <a:srgbClr val="010027"/>
                </a:solidFill>
                <a:latin typeface="Arial"/>
                <a:cs typeface="Arial"/>
              </a:rPr>
              <a:t>solar</a:t>
            </a:r>
            <a:r>
              <a:rPr dirty="0" sz="900" spc="-2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900" b="1">
                <a:solidFill>
                  <a:srgbClr val="010027"/>
                </a:solidFill>
                <a:latin typeface="Arial"/>
                <a:cs typeface="Arial"/>
              </a:rPr>
              <a:t>power</a:t>
            </a:r>
            <a:r>
              <a:rPr dirty="0" sz="900" spc="-4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900" spc="-10" b="1">
                <a:solidFill>
                  <a:srgbClr val="010027"/>
                </a:solidFill>
                <a:latin typeface="Arial"/>
                <a:cs typeface="Arial"/>
              </a:rPr>
              <a:t>leader…</a:t>
            </a:r>
            <a:endParaRPr sz="900">
              <a:latin typeface="Arial"/>
              <a:cs typeface="Arial"/>
            </a:endParaRPr>
          </a:p>
          <a:p>
            <a:pPr marL="873125">
              <a:lnSpc>
                <a:spcPct val="100000"/>
              </a:lnSpc>
              <a:spcBef>
                <a:spcPts val="940"/>
              </a:spcBef>
              <a:tabLst>
                <a:tab pos="2202180" algn="l"/>
              </a:tabLst>
            </a:pPr>
            <a:r>
              <a:rPr dirty="0" sz="900" spc="-25" b="1">
                <a:solidFill>
                  <a:srgbClr val="010027"/>
                </a:solidFill>
                <a:latin typeface="Arial"/>
                <a:cs typeface="Arial"/>
              </a:rPr>
              <a:t>14%</a:t>
            </a:r>
            <a:r>
              <a:rPr dirty="0" sz="900" b="1">
                <a:solidFill>
                  <a:srgbClr val="010027"/>
                </a:solidFill>
                <a:latin typeface="Arial"/>
                <a:cs typeface="Arial"/>
              </a:rPr>
              <a:t>	</a:t>
            </a:r>
            <a:r>
              <a:rPr dirty="0" sz="900" spc="-25" b="1">
                <a:solidFill>
                  <a:srgbClr val="010027"/>
                </a:solidFill>
                <a:latin typeface="Arial"/>
                <a:cs typeface="Arial"/>
              </a:rPr>
              <a:t>12%</a:t>
            </a:r>
            <a:endParaRPr sz="900">
              <a:latin typeface="Arial"/>
              <a:cs typeface="Arial"/>
            </a:endParaRPr>
          </a:p>
        </p:txBody>
      </p:sp>
      <p:grpSp>
        <p:nvGrpSpPr>
          <p:cNvPr id="136" name="object 136" descr=""/>
          <p:cNvGrpSpPr/>
          <p:nvPr/>
        </p:nvGrpSpPr>
        <p:grpSpPr>
          <a:xfrm>
            <a:off x="6342888" y="2327148"/>
            <a:ext cx="2809240" cy="1188720"/>
            <a:chOff x="6342888" y="2327148"/>
            <a:chExt cx="2809240" cy="1188720"/>
          </a:xfrm>
        </p:grpSpPr>
        <p:sp>
          <p:nvSpPr>
            <p:cNvPr id="137" name="object 137" descr=""/>
            <p:cNvSpPr/>
            <p:nvPr/>
          </p:nvSpPr>
          <p:spPr>
            <a:xfrm>
              <a:off x="7528179" y="2410587"/>
              <a:ext cx="298450" cy="1095375"/>
            </a:xfrm>
            <a:custGeom>
              <a:avLst/>
              <a:gdLst/>
              <a:ahLst/>
              <a:cxnLst/>
              <a:rect l="l" t="t" r="r" b="b"/>
              <a:pathLst>
                <a:path w="298450" h="1095375">
                  <a:moveTo>
                    <a:pt x="298323" y="0"/>
                  </a:moveTo>
                  <a:lnTo>
                    <a:pt x="0" y="1095248"/>
                  </a:lnTo>
                </a:path>
              </a:pathLst>
            </a:custGeom>
            <a:ln w="19049">
              <a:solidFill>
                <a:srgbClr val="626262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38" name="object 138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342888" y="2327148"/>
              <a:ext cx="2808732" cy="45719"/>
            </a:xfrm>
            <a:prstGeom prst="rect">
              <a:avLst/>
            </a:prstGeom>
          </p:spPr>
        </p:pic>
        <p:pic>
          <p:nvPicPr>
            <p:cNvPr id="139" name="object 139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901177" y="2447544"/>
              <a:ext cx="230124" cy="121920"/>
            </a:xfrm>
            <a:prstGeom prst="rect">
              <a:avLst/>
            </a:prstGeom>
          </p:spPr>
        </p:pic>
        <p:pic>
          <p:nvPicPr>
            <p:cNvPr id="140" name="object 140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497574" y="2447544"/>
              <a:ext cx="230885" cy="121920"/>
            </a:xfrm>
            <a:prstGeom prst="rect">
              <a:avLst/>
            </a:prstGeom>
          </p:spPr>
        </p:pic>
      </p:grpSp>
      <p:sp>
        <p:nvSpPr>
          <p:cNvPr id="141" name="object 141" descr=""/>
          <p:cNvSpPr/>
          <p:nvPr/>
        </p:nvSpPr>
        <p:spPr>
          <a:xfrm>
            <a:off x="6430517" y="3595878"/>
            <a:ext cx="128270" cy="91440"/>
          </a:xfrm>
          <a:custGeom>
            <a:avLst/>
            <a:gdLst/>
            <a:ahLst/>
            <a:cxnLst/>
            <a:rect l="l" t="t" r="r" b="b"/>
            <a:pathLst>
              <a:path w="128270" h="91439">
                <a:moveTo>
                  <a:pt x="128015" y="0"/>
                </a:moveTo>
                <a:lnTo>
                  <a:pt x="0" y="0"/>
                </a:lnTo>
                <a:lnTo>
                  <a:pt x="0" y="91440"/>
                </a:lnTo>
                <a:lnTo>
                  <a:pt x="128015" y="91440"/>
                </a:lnTo>
                <a:lnTo>
                  <a:pt x="128015" y="0"/>
                </a:lnTo>
                <a:close/>
              </a:path>
            </a:pathLst>
          </a:custGeom>
          <a:solidFill>
            <a:srgbClr val="00CE9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2" name="object 142" descr=""/>
          <p:cNvSpPr/>
          <p:nvPr/>
        </p:nvSpPr>
        <p:spPr>
          <a:xfrm>
            <a:off x="7809738" y="3595878"/>
            <a:ext cx="128270" cy="91440"/>
          </a:xfrm>
          <a:custGeom>
            <a:avLst/>
            <a:gdLst/>
            <a:ahLst/>
            <a:cxnLst/>
            <a:rect l="l" t="t" r="r" b="b"/>
            <a:pathLst>
              <a:path w="128270" h="91439">
                <a:moveTo>
                  <a:pt x="128016" y="0"/>
                </a:moveTo>
                <a:lnTo>
                  <a:pt x="0" y="0"/>
                </a:lnTo>
                <a:lnTo>
                  <a:pt x="0" y="91440"/>
                </a:lnTo>
                <a:lnTo>
                  <a:pt x="128016" y="91440"/>
                </a:lnTo>
                <a:lnTo>
                  <a:pt x="128016" y="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3" name="object 143" descr=""/>
          <p:cNvSpPr txBox="1"/>
          <p:nvPr/>
        </p:nvSpPr>
        <p:spPr>
          <a:xfrm>
            <a:off x="7951723" y="3537711"/>
            <a:ext cx="872490" cy="11683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" b="1">
                <a:solidFill>
                  <a:srgbClr val="010027"/>
                </a:solidFill>
                <a:latin typeface="Arial"/>
                <a:cs typeface="Arial"/>
              </a:rPr>
              <a:t>Energy</a:t>
            </a:r>
            <a:r>
              <a:rPr dirty="0" sz="600" spc="-3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600" b="1">
                <a:solidFill>
                  <a:srgbClr val="010027"/>
                </a:solidFill>
                <a:latin typeface="Arial"/>
                <a:cs typeface="Arial"/>
              </a:rPr>
              <a:t>Generated</a:t>
            </a:r>
            <a:r>
              <a:rPr dirty="0" sz="600" spc="-3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600" spc="-20" b="1">
                <a:solidFill>
                  <a:srgbClr val="010027"/>
                </a:solidFill>
                <a:latin typeface="Arial"/>
                <a:cs typeface="Arial"/>
              </a:rPr>
              <a:t>from</a:t>
            </a:r>
            <a:endParaRPr sz="600">
              <a:latin typeface="Arial"/>
              <a:cs typeface="Arial"/>
            </a:endParaRPr>
          </a:p>
        </p:txBody>
      </p:sp>
      <p:sp>
        <p:nvSpPr>
          <p:cNvPr id="144" name="object 144" descr=""/>
          <p:cNvSpPr txBox="1"/>
          <p:nvPr/>
        </p:nvSpPr>
        <p:spPr>
          <a:xfrm>
            <a:off x="6564121" y="3537711"/>
            <a:ext cx="160401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" b="1">
                <a:solidFill>
                  <a:srgbClr val="010027"/>
                </a:solidFill>
                <a:latin typeface="Arial"/>
                <a:cs typeface="Arial"/>
              </a:rPr>
              <a:t>Energy</a:t>
            </a:r>
            <a:r>
              <a:rPr dirty="0" sz="600" spc="-3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600" b="1">
                <a:solidFill>
                  <a:srgbClr val="010027"/>
                </a:solidFill>
                <a:latin typeface="Arial"/>
                <a:cs typeface="Arial"/>
              </a:rPr>
              <a:t>Generated</a:t>
            </a:r>
            <a:r>
              <a:rPr dirty="0" sz="600" spc="-3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600" spc="-20" b="1">
                <a:solidFill>
                  <a:srgbClr val="010027"/>
                </a:solidFill>
                <a:latin typeface="Arial"/>
                <a:cs typeface="Arial"/>
              </a:rPr>
              <a:t>from</a:t>
            </a:r>
            <a:endParaRPr sz="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tabLst>
                <a:tab pos="1400175" algn="l"/>
              </a:tabLst>
            </a:pPr>
            <a:r>
              <a:rPr dirty="0" sz="600" b="1">
                <a:solidFill>
                  <a:srgbClr val="010027"/>
                </a:solidFill>
                <a:latin typeface="Arial"/>
                <a:cs typeface="Arial"/>
              </a:rPr>
              <a:t>Other</a:t>
            </a:r>
            <a:r>
              <a:rPr dirty="0" sz="600" spc="-2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600" spc="-10" b="1">
                <a:solidFill>
                  <a:srgbClr val="010027"/>
                </a:solidFill>
                <a:latin typeface="Arial"/>
                <a:cs typeface="Arial"/>
              </a:rPr>
              <a:t>Sources</a:t>
            </a:r>
            <a:r>
              <a:rPr dirty="0" sz="600" b="1">
                <a:solidFill>
                  <a:srgbClr val="010027"/>
                </a:solidFill>
                <a:latin typeface="Arial"/>
                <a:cs typeface="Arial"/>
              </a:rPr>
              <a:t>	</a:t>
            </a:r>
            <a:r>
              <a:rPr dirty="0" sz="600" spc="-20" b="1">
                <a:solidFill>
                  <a:srgbClr val="010027"/>
                </a:solidFill>
                <a:latin typeface="Arial"/>
                <a:cs typeface="Arial"/>
              </a:rPr>
              <a:t>Solar</a:t>
            </a:r>
            <a:endParaRPr sz="600">
              <a:latin typeface="Arial"/>
              <a:cs typeface="Arial"/>
            </a:endParaRPr>
          </a:p>
        </p:txBody>
      </p:sp>
      <p:sp>
        <p:nvSpPr>
          <p:cNvPr id="145" name="object 145" descr=""/>
          <p:cNvSpPr/>
          <p:nvPr/>
        </p:nvSpPr>
        <p:spPr>
          <a:xfrm>
            <a:off x="6880859" y="4101846"/>
            <a:ext cx="1418590" cy="1025525"/>
          </a:xfrm>
          <a:custGeom>
            <a:avLst/>
            <a:gdLst/>
            <a:ahLst/>
            <a:cxnLst/>
            <a:rect l="l" t="t" r="r" b="b"/>
            <a:pathLst>
              <a:path w="1418590" h="1025525">
                <a:moveTo>
                  <a:pt x="1418082" y="0"/>
                </a:moveTo>
                <a:lnTo>
                  <a:pt x="0" y="0"/>
                </a:lnTo>
                <a:lnTo>
                  <a:pt x="0" y="624839"/>
                </a:lnTo>
                <a:lnTo>
                  <a:pt x="236347" y="624839"/>
                </a:lnTo>
                <a:lnTo>
                  <a:pt x="19050" y="1025016"/>
                </a:lnTo>
                <a:lnTo>
                  <a:pt x="590931" y="624839"/>
                </a:lnTo>
                <a:lnTo>
                  <a:pt x="1418082" y="624839"/>
                </a:lnTo>
                <a:lnTo>
                  <a:pt x="1418082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6" name="object 146" descr=""/>
          <p:cNvSpPr txBox="1"/>
          <p:nvPr/>
        </p:nvSpPr>
        <p:spPr>
          <a:xfrm>
            <a:off x="4880864" y="3628542"/>
            <a:ext cx="3568700" cy="706120"/>
          </a:xfrm>
          <a:prstGeom prst="rect">
            <a:avLst/>
          </a:prstGeom>
        </p:spPr>
        <p:txBody>
          <a:bodyPr wrap="square" lIns="0" tIns="13525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65"/>
              </a:spcBef>
            </a:pPr>
            <a:r>
              <a:rPr dirty="0" sz="1400" b="1">
                <a:solidFill>
                  <a:srgbClr val="010027"/>
                </a:solidFill>
                <a:latin typeface="Arial"/>
                <a:cs typeface="Arial"/>
              </a:rPr>
              <a:t>…and</a:t>
            </a:r>
            <a:r>
              <a:rPr dirty="0" sz="1400" spc="-2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10027"/>
                </a:solidFill>
                <a:latin typeface="Arial"/>
                <a:cs typeface="Arial"/>
              </a:rPr>
              <a:t>as</a:t>
            </a:r>
            <a:r>
              <a:rPr dirty="0" sz="1400" spc="-2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10027"/>
                </a:solidFill>
                <a:latin typeface="Arial"/>
                <a:cs typeface="Arial"/>
              </a:rPr>
              <a:t>solar</a:t>
            </a:r>
            <a:r>
              <a:rPr dirty="0" sz="1400" spc="-1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10027"/>
                </a:solidFill>
                <a:latin typeface="Arial"/>
                <a:cs typeface="Arial"/>
              </a:rPr>
              <a:t>installation</a:t>
            </a:r>
            <a:r>
              <a:rPr dirty="0" sz="1400" spc="-4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10027"/>
                </a:solidFill>
                <a:latin typeface="Arial"/>
                <a:cs typeface="Arial"/>
              </a:rPr>
              <a:t>costs</a:t>
            </a:r>
            <a:r>
              <a:rPr dirty="0" sz="1400" spc="-3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400" spc="-10" b="1">
                <a:solidFill>
                  <a:srgbClr val="010027"/>
                </a:solidFill>
                <a:latin typeface="Arial"/>
                <a:cs typeface="Arial"/>
              </a:rPr>
              <a:t>decline…</a:t>
            </a:r>
            <a:endParaRPr sz="1400">
              <a:latin typeface="Arial"/>
              <a:cs typeface="Arial"/>
            </a:endParaRPr>
          </a:p>
          <a:p>
            <a:pPr marL="338455">
              <a:lnSpc>
                <a:spcPts val="925"/>
              </a:lnSpc>
              <a:spcBef>
                <a:spcPts val="620"/>
              </a:spcBef>
            </a:pPr>
            <a:r>
              <a:rPr dirty="0" sz="900" spc="-10">
                <a:solidFill>
                  <a:srgbClr val="010027"/>
                </a:solidFill>
                <a:latin typeface="Arial MT"/>
                <a:cs typeface="Arial MT"/>
              </a:rPr>
              <a:t>6,000</a:t>
            </a:r>
            <a:endParaRPr sz="900">
              <a:latin typeface="Arial MT"/>
              <a:cs typeface="Arial MT"/>
            </a:endParaRPr>
          </a:p>
          <a:p>
            <a:pPr marL="2277745">
              <a:lnSpc>
                <a:spcPts val="1165"/>
              </a:lnSpc>
            </a:pPr>
            <a:r>
              <a:rPr dirty="0" sz="1100" b="1">
                <a:solidFill>
                  <a:srgbClr val="010027"/>
                </a:solidFill>
                <a:latin typeface="Calibri"/>
                <a:cs typeface="Calibri"/>
              </a:rPr>
              <a:t>Costs</a:t>
            </a:r>
            <a:r>
              <a:rPr dirty="0" sz="1100" spc="-30" b="1">
                <a:solidFill>
                  <a:srgbClr val="010027"/>
                </a:solidFill>
                <a:latin typeface="Calibri"/>
                <a:cs typeface="Calibri"/>
              </a:rPr>
              <a:t> </a:t>
            </a:r>
            <a:r>
              <a:rPr dirty="0" sz="1100" spc="-10" b="1">
                <a:solidFill>
                  <a:srgbClr val="010027"/>
                </a:solidFill>
                <a:latin typeface="Calibri"/>
                <a:cs typeface="Calibri"/>
              </a:rPr>
              <a:t>declining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47" name="object 147" descr=""/>
          <p:cNvSpPr txBox="1"/>
          <p:nvPr/>
        </p:nvSpPr>
        <p:spPr>
          <a:xfrm>
            <a:off x="6997445" y="4309617"/>
            <a:ext cx="118618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73990" marR="5080" indent="-161925">
              <a:lnSpc>
                <a:spcPct val="100000"/>
              </a:lnSpc>
              <a:spcBef>
                <a:spcPts val="95"/>
              </a:spcBef>
            </a:pPr>
            <a:r>
              <a:rPr dirty="0" sz="1100" b="1">
                <a:solidFill>
                  <a:srgbClr val="010027"/>
                </a:solidFill>
                <a:latin typeface="Calibri"/>
                <a:cs typeface="Calibri"/>
              </a:rPr>
              <a:t>worldwide,</a:t>
            </a:r>
            <a:r>
              <a:rPr dirty="0" sz="1100" spc="-60" b="1">
                <a:solidFill>
                  <a:srgbClr val="010027"/>
                </a:solidFill>
                <a:latin typeface="Calibri"/>
                <a:cs typeface="Calibri"/>
              </a:rPr>
              <a:t> </a:t>
            </a:r>
            <a:r>
              <a:rPr dirty="0" sz="1100" spc="-10" b="1">
                <a:solidFill>
                  <a:srgbClr val="010027"/>
                </a:solidFill>
                <a:latin typeface="Calibri"/>
                <a:cs typeface="Calibri"/>
              </a:rPr>
              <a:t>creating </a:t>
            </a:r>
            <a:r>
              <a:rPr dirty="0" sz="1100" b="1">
                <a:solidFill>
                  <a:srgbClr val="010027"/>
                </a:solidFill>
                <a:latin typeface="Calibri"/>
                <a:cs typeface="Calibri"/>
              </a:rPr>
              <a:t>access</a:t>
            </a:r>
            <a:r>
              <a:rPr dirty="0" sz="1100" spc="-30" b="1">
                <a:solidFill>
                  <a:srgbClr val="010027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010027"/>
                </a:solidFill>
                <a:latin typeface="Calibri"/>
                <a:cs typeface="Calibri"/>
              </a:rPr>
              <a:t>to</a:t>
            </a:r>
            <a:r>
              <a:rPr dirty="0" sz="1100" spc="-15" b="1">
                <a:solidFill>
                  <a:srgbClr val="010027"/>
                </a:solidFill>
                <a:latin typeface="Calibri"/>
                <a:cs typeface="Calibri"/>
              </a:rPr>
              <a:t> </a:t>
            </a:r>
            <a:r>
              <a:rPr dirty="0" sz="1100" spc="-20" b="1">
                <a:solidFill>
                  <a:srgbClr val="010027"/>
                </a:solidFill>
                <a:latin typeface="Calibri"/>
                <a:cs typeface="Calibri"/>
              </a:rPr>
              <a:t>solar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148" name="object 148" descr=""/>
          <p:cNvGrpSpPr/>
          <p:nvPr/>
        </p:nvGrpSpPr>
        <p:grpSpPr>
          <a:xfrm>
            <a:off x="9337929" y="4149090"/>
            <a:ext cx="2504440" cy="1448435"/>
            <a:chOff x="9337929" y="4149090"/>
            <a:chExt cx="2504440" cy="1448435"/>
          </a:xfrm>
        </p:grpSpPr>
        <p:sp>
          <p:nvSpPr>
            <p:cNvPr id="149" name="object 149" descr=""/>
            <p:cNvSpPr/>
            <p:nvPr/>
          </p:nvSpPr>
          <p:spPr>
            <a:xfrm>
              <a:off x="10613898" y="4149090"/>
              <a:ext cx="1226820" cy="1441450"/>
            </a:xfrm>
            <a:custGeom>
              <a:avLst/>
              <a:gdLst/>
              <a:ahLst/>
              <a:cxnLst/>
              <a:rect l="l" t="t" r="r" b="b"/>
              <a:pathLst>
                <a:path w="1226820" h="1441450">
                  <a:moveTo>
                    <a:pt x="1226820" y="0"/>
                  </a:moveTo>
                  <a:lnTo>
                    <a:pt x="0" y="0"/>
                  </a:lnTo>
                  <a:lnTo>
                    <a:pt x="0" y="1440942"/>
                  </a:lnTo>
                  <a:lnTo>
                    <a:pt x="1226820" y="1440942"/>
                  </a:lnTo>
                  <a:lnTo>
                    <a:pt x="1226820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0" name="object 150" descr=""/>
            <p:cNvSpPr/>
            <p:nvPr/>
          </p:nvSpPr>
          <p:spPr>
            <a:xfrm>
              <a:off x="9337929" y="4154805"/>
              <a:ext cx="2504440" cy="1198245"/>
            </a:xfrm>
            <a:custGeom>
              <a:avLst/>
              <a:gdLst/>
              <a:ahLst/>
              <a:cxnLst/>
              <a:rect l="l" t="t" r="r" b="b"/>
              <a:pathLst>
                <a:path w="2504440" h="1198245">
                  <a:moveTo>
                    <a:pt x="0" y="1197864"/>
                  </a:moveTo>
                  <a:lnTo>
                    <a:pt x="2503931" y="1197864"/>
                  </a:lnTo>
                </a:path>
                <a:path w="2504440" h="1198245">
                  <a:moveTo>
                    <a:pt x="0" y="958596"/>
                  </a:moveTo>
                  <a:lnTo>
                    <a:pt x="2503931" y="958596"/>
                  </a:lnTo>
                </a:path>
                <a:path w="2504440" h="1198245">
                  <a:moveTo>
                    <a:pt x="0" y="718566"/>
                  </a:moveTo>
                  <a:lnTo>
                    <a:pt x="2503931" y="718566"/>
                  </a:lnTo>
                </a:path>
                <a:path w="2504440" h="1198245">
                  <a:moveTo>
                    <a:pt x="0" y="479298"/>
                  </a:moveTo>
                  <a:lnTo>
                    <a:pt x="2503931" y="479298"/>
                  </a:lnTo>
                </a:path>
                <a:path w="2504440" h="1198245">
                  <a:moveTo>
                    <a:pt x="0" y="239268"/>
                  </a:moveTo>
                  <a:lnTo>
                    <a:pt x="2503931" y="239268"/>
                  </a:lnTo>
                </a:path>
                <a:path w="2504440" h="1198245">
                  <a:moveTo>
                    <a:pt x="0" y="0"/>
                  </a:moveTo>
                  <a:lnTo>
                    <a:pt x="2503931" y="0"/>
                  </a:lnTo>
                </a:path>
              </a:pathLst>
            </a:custGeom>
            <a:ln w="9525">
              <a:solidFill>
                <a:srgbClr val="E7E6E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1" name="object 151" descr=""/>
            <p:cNvSpPr/>
            <p:nvPr/>
          </p:nvSpPr>
          <p:spPr>
            <a:xfrm>
              <a:off x="9337929" y="5592699"/>
              <a:ext cx="2504440" cy="0"/>
            </a:xfrm>
            <a:custGeom>
              <a:avLst/>
              <a:gdLst/>
              <a:ahLst/>
              <a:cxnLst/>
              <a:rect l="l" t="t" r="r" b="b"/>
              <a:pathLst>
                <a:path w="2504440" h="0">
                  <a:moveTo>
                    <a:pt x="0" y="0"/>
                  </a:moveTo>
                  <a:lnTo>
                    <a:pt x="2503931" y="0"/>
                  </a:lnTo>
                </a:path>
              </a:pathLst>
            </a:custGeom>
            <a:ln w="9525">
              <a:solidFill>
                <a:srgbClr val="010027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2" name="object 152" descr=""/>
            <p:cNvSpPr/>
            <p:nvPr/>
          </p:nvSpPr>
          <p:spPr>
            <a:xfrm>
              <a:off x="9476994" y="4962144"/>
              <a:ext cx="1391920" cy="383540"/>
            </a:xfrm>
            <a:custGeom>
              <a:avLst/>
              <a:gdLst/>
              <a:ahLst/>
              <a:cxnLst/>
              <a:rect l="l" t="t" r="r" b="b"/>
              <a:pathLst>
                <a:path w="1391920" h="383539">
                  <a:moveTo>
                    <a:pt x="0" y="383285"/>
                  </a:moveTo>
                  <a:lnTo>
                    <a:pt x="278129" y="345185"/>
                  </a:lnTo>
                  <a:lnTo>
                    <a:pt x="556259" y="294893"/>
                  </a:lnTo>
                  <a:lnTo>
                    <a:pt x="834389" y="227837"/>
                  </a:lnTo>
                  <a:lnTo>
                    <a:pt x="1112520" y="129539"/>
                  </a:lnTo>
                  <a:lnTo>
                    <a:pt x="1391411" y="0"/>
                  </a:lnTo>
                </a:path>
              </a:pathLst>
            </a:custGeom>
            <a:ln w="28575">
              <a:solidFill>
                <a:srgbClr val="00999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3" name="object 153" descr=""/>
            <p:cNvSpPr/>
            <p:nvPr/>
          </p:nvSpPr>
          <p:spPr>
            <a:xfrm>
              <a:off x="10589514" y="4595622"/>
              <a:ext cx="1113790" cy="496570"/>
            </a:xfrm>
            <a:custGeom>
              <a:avLst/>
              <a:gdLst/>
              <a:ahLst/>
              <a:cxnLst/>
              <a:rect l="l" t="t" r="r" b="b"/>
              <a:pathLst>
                <a:path w="1113790" h="496570">
                  <a:moveTo>
                    <a:pt x="0" y="496061"/>
                  </a:moveTo>
                  <a:lnTo>
                    <a:pt x="278891" y="407669"/>
                  </a:lnTo>
                  <a:lnTo>
                    <a:pt x="557021" y="299465"/>
                  </a:lnTo>
                  <a:lnTo>
                    <a:pt x="835151" y="158495"/>
                  </a:lnTo>
                  <a:lnTo>
                    <a:pt x="1113281" y="0"/>
                  </a:lnTo>
                </a:path>
              </a:pathLst>
            </a:custGeom>
            <a:ln w="28575">
              <a:solidFill>
                <a:srgbClr val="01002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4" name="object 154" descr=""/>
            <p:cNvSpPr/>
            <p:nvPr/>
          </p:nvSpPr>
          <p:spPr>
            <a:xfrm>
              <a:off x="10589514" y="4432554"/>
              <a:ext cx="1113790" cy="659130"/>
            </a:xfrm>
            <a:custGeom>
              <a:avLst/>
              <a:gdLst/>
              <a:ahLst/>
              <a:cxnLst/>
              <a:rect l="l" t="t" r="r" b="b"/>
              <a:pathLst>
                <a:path w="1113790" h="659129">
                  <a:moveTo>
                    <a:pt x="0" y="659130"/>
                  </a:moveTo>
                  <a:lnTo>
                    <a:pt x="278891" y="529590"/>
                  </a:lnTo>
                  <a:lnTo>
                    <a:pt x="557021" y="381000"/>
                  </a:lnTo>
                  <a:lnTo>
                    <a:pt x="835151" y="204216"/>
                  </a:lnTo>
                  <a:lnTo>
                    <a:pt x="1113281" y="0"/>
                  </a:lnTo>
                </a:path>
              </a:pathLst>
            </a:custGeom>
            <a:ln w="28575">
              <a:solidFill>
                <a:srgbClr val="2C716D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5" name="object 155" descr=""/>
            <p:cNvSpPr/>
            <p:nvPr/>
          </p:nvSpPr>
          <p:spPr>
            <a:xfrm>
              <a:off x="10589514" y="4176522"/>
              <a:ext cx="1113790" cy="915669"/>
            </a:xfrm>
            <a:custGeom>
              <a:avLst/>
              <a:gdLst/>
              <a:ahLst/>
              <a:cxnLst/>
              <a:rect l="l" t="t" r="r" b="b"/>
              <a:pathLst>
                <a:path w="1113790" h="915670">
                  <a:moveTo>
                    <a:pt x="0" y="915161"/>
                  </a:moveTo>
                  <a:lnTo>
                    <a:pt x="278891" y="735329"/>
                  </a:lnTo>
                  <a:lnTo>
                    <a:pt x="557021" y="529589"/>
                  </a:lnTo>
                  <a:lnTo>
                    <a:pt x="835151" y="284988"/>
                  </a:lnTo>
                  <a:lnTo>
                    <a:pt x="1113281" y="0"/>
                  </a:lnTo>
                </a:path>
              </a:pathLst>
            </a:custGeom>
            <a:ln w="28575">
              <a:solidFill>
                <a:srgbClr val="00CE9D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6" name="object 156" descr=""/>
          <p:cNvSpPr txBox="1"/>
          <p:nvPr/>
        </p:nvSpPr>
        <p:spPr>
          <a:xfrm>
            <a:off x="9036557" y="4783582"/>
            <a:ext cx="216535" cy="8813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r" marR="5080">
              <a:lnSpc>
                <a:spcPct val="100000"/>
              </a:lnSpc>
              <a:spcBef>
                <a:spcPts val="100"/>
              </a:spcBef>
            </a:pPr>
            <a:r>
              <a:rPr dirty="0" sz="900" spc="-25">
                <a:solidFill>
                  <a:srgbClr val="010027"/>
                </a:solidFill>
                <a:latin typeface="Arial MT"/>
                <a:cs typeface="Arial MT"/>
              </a:rPr>
              <a:t>300</a:t>
            </a:r>
            <a:endParaRPr sz="90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805"/>
              </a:spcBef>
            </a:pPr>
            <a:r>
              <a:rPr dirty="0" sz="900" spc="-25">
                <a:solidFill>
                  <a:srgbClr val="010027"/>
                </a:solidFill>
                <a:latin typeface="Arial MT"/>
                <a:cs typeface="Arial MT"/>
              </a:rPr>
              <a:t>200</a:t>
            </a:r>
            <a:endParaRPr sz="90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805"/>
              </a:spcBef>
            </a:pPr>
            <a:r>
              <a:rPr dirty="0" sz="900" spc="-25">
                <a:solidFill>
                  <a:srgbClr val="010027"/>
                </a:solidFill>
                <a:latin typeface="Arial MT"/>
                <a:cs typeface="Arial MT"/>
              </a:rPr>
              <a:t>100</a:t>
            </a:r>
            <a:endParaRPr sz="90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810"/>
              </a:spcBef>
            </a:pPr>
            <a:r>
              <a:rPr dirty="0" sz="900" spc="-50">
                <a:solidFill>
                  <a:srgbClr val="010027"/>
                </a:solidFill>
                <a:latin typeface="Arial MT"/>
                <a:cs typeface="Arial MT"/>
              </a:rPr>
              <a:t>0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157" name="object 157" descr=""/>
          <p:cNvSpPr txBox="1"/>
          <p:nvPr/>
        </p:nvSpPr>
        <p:spPr>
          <a:xfrm>
            <a:off x="9036557" y="4544059"/>
            <a:ext cx="21653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>
                <a:solidFill>
                  <a:srgbClr val="010027"/>
                </a:solidFill>
                <a:latin typeface="Arial MT"/>
                <a:cs typeface="Arial MT"/>
              </a:rPr>
              <a:t>400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158" name="object 158" descr=""/>
          <p:cNvSpPr txBox="1"/>
          <p:nvPr/>
        </p:nvSpPr>
        <p:spPr>
          <a:xfrm>
            <a:off x="9036557" y="4304283"/>
            <a:ext cx="21653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>
                <a:solidFill>
                  <a:srgbClr val="010027"/>
                </a:solidFill>
                <a:latin typeface="Arial MT"/>
                <a:cs typeface="Arial MT"/>
              </a:rPr>
              <a:t>500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159" name="object 159" descr=""/>
          <p:cNvSpPr txBox="1"/>
          <p:nvPr/>
        </p:nvSpPr>
        <p:spPr>
          <a:xfrm>
            <a:off x="9036557" y="4064761"/>
            <a:ext cx="21653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>
                <a:solidFill>
                  <a:srgbClr val="010027"/>
                </a:solidFill>
                <a:latin typeface="Arial MT"/>
                <a:cs typeface="Arial MT"/>
              </a:rPr>
              <a:t>600</a:t>
            </a:r>
            <a:endParaRPr sz="900">
              <a:latin typeface="Arial MT"/>
              <a:cs typeface="Arial MT"/>
            </a:endParaRPr>
          </a:p>
        </p:txBody>
      </p:sp>
      <p:pic>
        <p:nvPicPr>
          <p:cNvPr id="160" name="object 160" descr="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9226422" y="5682335"/>
            <a:ext cx="2500503" cy="283603"/>
          </a:xfrm>
          <a:prstGeom prst="rect">
            <a:avLst/>
          </a:prstGeom>
        </p:spPr>
      </p:pic>
      <p:sp>
        <p:nvSpPr>
          <p:cNvPr id="161" name="object 161" descr=""/>
          <p:cNvSpPr/>
          <p:nvPr/>
        </p:nvSpPr>
        <p:spPr>
          <a:xfrm>
            <a:off x="9704831" y="6020561"/>
            <a:ext cx="128270" cy="85090"/>
          </a:xfrm>
          <a:custGeom>
            <a:avLst/>
            <a:gdLst/>
            <a:ahLst/>
            <a:cxnLst/>
            <a:rect l="l" t="t" r="r" b="b"/>
            <a:pathLst>
              <a:path w="128270" h="85089">
                <a:moveTo>
                  <a:pt x="128016" y="0"/>
                </a:moveTo>
                <a:lnTo>
                  <a:pt x="0" y="0"/>
                </a:lnTo>
                <a:lnTo>
                  <a:pt x="0" y="84581"/>
                </a:lnTo>
                <a:lnTo>
                  <a:pt x="128016" y="84581"/>
                </a:lnTo>
                <a:lnTo>
                  <a:pt x="128016" y="0"/>
                </a:lnTo>
                <a:close/>
              </a:path>
            </a:pathLst>
          </a:custGeom>
          <a:solidFill>
            <a:srgbClr val="0099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2" name="object 162" descr=""/>
          <p:cNvSpPr txBox="1"/>
          <p:nvPr/>
        </p:nvSpPr>
        <p:spPr>
          <a:xfrm>
            <a:off x="9856978" y="6002782"/>
            <a:ext cx="256540" cy="11683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" spc="-10" b="1">
                <a:solidFill>
                  <a:srgbClr val="010027"/>
                </a:solidFill>
                <a:latin typeface="Arial"/>
                <a:cs typeface="Arial"/>
              </a:rPr>
              <a:t>Actual</a:t>
            </a:r>
            <a:endParaRPr sz="600">
              <a:latin typeface="Arial"/>
              <a:cs typeface="Arial"/>
            </a:endParaRPr>
          </a:p>
        </p:txBody>
      </p:sp>
      <p:sp>
        <p:nvSpPr>
          <p:cNvPr id="163" name="object 163" descr=""/>
          <p:cNvSpPr/>
          <p:nvPr/>
        </p:nvSpPr>
        <p:spPr>
          <a:xfrm>
            <a:off x="9704831" y="6200394"/>
            <a:ext cx="128270" cy="83820"/>
          </a:xfrm>
          <a:custGeom>
            <a:avLst/>
            <a:gdLst/>
            <a:ahLst/>
            <a:cxnLst/>
            <a:rect l="l" t="t" r="r" b="b"/>
            <a:pathLst>
              <a:path w="128270" h="83820">
                <a:moveTo>
                  <a:pt x="128016" y="0"/>
                </a:moveTo>
                <a:lnTo>
                  <a:pt x="0" y="0"/>
                </a:lnTo>
                <a:lnTo>
                  <a:pt x="0" y="83819"/>
                </a:lnTo>
                <a:lnTo>
                  <a:pt x="128016" y="83819"/>
                </a:lnTo>
                <a:lnTo>
                  <a:pt x="128016" y="0"/>
                </a:lnTo>
                <a:close/>
              </a:path>
            </a:pathLst>
          </a:custGeom>
          <a:solidFill>
            <a:srgbClr val="01002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4" name="object 164" descr=""/>
          <p:cNvSpPr/>
          <p:nvPr/>
        </p:nvSpPr>
        <p:spPr>
          <a:xfrm>
            <a:off x="10527792" y="6020561"/>
            <a:ext cx="128270" cy="85090"/>
          </a:xfrm>
          <a:custGeom>
            <a:avLst/>
            <a:gdLst/>
            <a:ahLst/>
            <a:cxnLst/>
            <a:rect l="l" t="t" r="r" b="b"/>
            <a:pathLst>
              <a:path w="128270" h="85089">
                <a:moveTo>
                  <a:pt x="128016" y="0"/>
                </a:moveTo>
                <a:lnTo>
                  <a:pt x="0" y="0"/>
                </a:lnTo>
                <a:lnTo>
                  <a:pt x="0" y="84581"/>
                </a:lnTo>
                <a:lnTo>
                  <a:pt x="128016" y="84581"/>
                </a:lnTo>
                <a:lnTo>
                  <a:pt x="128016" y="0"/>
                </a:lnTo>
                <a:close/>
              </a:path>
            </a:pathLst>
          </a:custGeom>
          <a:solidFill>
            <a:srgbClr val="A4A4A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5" name="object 165" descr=""/>
          <p:cNvSpPr/>
          <p:nvPr/>
        </p:nvSpPr>
        <p:spPr>
          <a:xfrm>
            <a:off x="10527792" y="6200394"/>
            <a:ext cx="128270" cy="83820"/>
          </a:xfrm>
          <a:custGeom>
            <a:avLst/>
            <a:gdLst/>
            <a:ahLst/>
            <a:cxnLst/>
            <a:rect l="l" t="t" r="r" b="b"/>
            <a:pathLst>
              <a:path w="128270" h="83820">
                <a:moveTo>
                  <a:pt x="128016" y="0"/>
                </a:moveTo>
                <a:lnTo>
                  <a:pt x="0" y="0"/>
                </a:lnTo>
                <a:lnTo>
                  <a:pt x="0" y="83819"/>
                </a:lnTo>
                <a:lnTo>
                  <a:pt x="128016" y="83819"/>
                </a:lnTo>
                <a:lnTo>
                  <a:pt x="128016" y="0"/>
                </a:lnTo>
                <a:close/>
              </a:path>
            </a:pathLst>
          </a:custGeom>
          <a:solidFill>
            <a:srgbClr val="00CE9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6" name="object 166" descr=""/>
          <p:cNvSpPr txBox="1"/>
          <p:nvPr/>
        </p:nvSpPr>
        <p:spPr>
          <a:xfrm>
            <a:off x="9856978" y="6180582"/>
            <a:ext cx="543560" cy="11683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" b="1">
                <a:solidFill>
                  <a:srgbClr val="010027"/>
                </a:solidFill>
                <a:latin typeface="Arial"/>
                <a:cs typeface="Arial"/>
              </a:rPr>
              <a:t>Forecast</a:t>
            </a:r>
            <a:r>
              <a:rPr dirty="0" sz="600" spc="-4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600" spc="-10" b="1">
                <a:solidFill>
                  <a:srgbClr val="010027"/>
                </a:solidFill>
                <a:latin typeface="Arial"/>
                <a:cs typeface="Arial"/>
              </a:rPr>
              <a:t>(low)</a:t>
            </a:r>
            <a:endParaRPr sz="600">
              <a:latin typeface="Arial"/>
              <a:cs typeface="Arial"/>
            </a:endParaRPr>
          </a:p>
        </p:txBody>
      </p:sp>
      <p:sp>
        <p:nvSpPr>
          <p:cNvPr id="167" name="object 167" descr=""/>
          <p:cNvSpPr txBox="1"/>
          <p:nvPr/>
        </p:nvSpPr>
        <p:spPr>
          <a:xfrm>
            <a:off x="10678921" y="6180582"/>
            <a:ext cx="576580" cy="11683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" b="1">
                <a:solidFill>
                  <a:srgbClr val="010027"/>
                </a:solidFill>
                <a:latin typeface="Arial"/>
                <a:cs typeface="Arial"/>
              </a:rPr>
              <a:t>Forecast</a:t>
            </a:r>
            <a:r>
              <a:rPr dirty="0" sz="600" spc="-4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600" spc="-10" b="1">
                <a:solidFill>
                  <a:srgbClr val="010027"/>
                </a:solidFill>
                <a:latin typeface="Arial"/>
                <a:cs typeface="Arial"/>
              </a:rPr>
              <a:t>(high)</a:t>
            </a:r>
            <a:endParaRPr sz="600">
              <a:latin typeface="Arial"/>
              <a:cs typeface="Arial"/>
            </a:endParaRPr>
          </a:p>
        </p:txBody>
      </p:sp>
      <p:sp>
        <p:nvSpPr>
          <p:cNvPr id="168" name="object 168" descr=""/>
          <p:cNvSpPr txBox="1"/>
          <p:nvPr/>
        </p:nvSpPr>
        <p:spPr>
          <a:xfrm>
            <a:off x="10678921" y="6002782"/>
            <a:ext cx="708025" cy="11683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" b="1">
                <a:solidFill>
                  <a:srgbClr val="010027"/>
                </a:solidFill>
                <a:latin typeface="Arial"/>
                <a:cs typeface="Arial"/>
              </a:rPr>
              <a:t>Forecast</a:t>
            </a:r>
            <a:r>
              <a:rPr dirty="0" sz="600" spc="-4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600" spc="-10" b="1">
                <a:solidFill>
                  <a:srgbClr val="010027"/>
                </a:solidFill>
                <a:latin typeface="Arial"/>
                <a:cs typeface="Arial"/>
              </a:rPr>
              <a:t>(medium)</a:t>
            </a:r>
            <a:endParaRPr sz="600">
              <a:latin typeface="Arial"/>
              <a:cs typeface="Arial"/>
            </a:endParaRPr>
          </a:p>
        </p:txBody>
      </p:sp>
      <p:sp>
        <p:nvSpPr>
          <p:cNvPr id="169" name="object 169" descr=""/>
          <p:cNvSpPr txBox="1"/>
          <p:nvPr/>
        </p:nvSpPr>
        <p:spPr>
          <a:xfrm>
            <a:off x="10613897" y="4135628"/>
            <a:ext cx="1226820" cy="11683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9685">
              <a:lnSpc>
                <a:spcPct val="100000"/>
              </a:lnSpc>
              <a:spcBef>
                <a:spcPts val="100"/>
              </a:spcBef>
            </a:pPr>
            <a:r>
              <a:rPr dirty="0" sz="600" spc="-10">
                <a:solidFill>
                  <a:srgbClr val="010027"/>
                </a:solidFill>
                <a:latin typeface="Arial MT"/>
                <a:cs typeface="Arial MT"/>
              </a:rPr>
              <a:t>Projections</a:t>
            </a:r>
            <a:endParaRPr sz="600">
              <a:latin typeface="Arial MT"/>
              <a:cs typeface="Arial MT"/>
            </a:endParaRPr>
          </a:p>
        </p:txBody>
      </p:sp>
      <p:sp>
        <p:nvSpPr>
          <p:cNvPr id="170" name="object 170" descr=""/>
          <p:cNvSpPr txBox="1"/>
          <p:nvPr/>
        </p:nvSpPr>
        <p:spPr>
          <a:xfrm>
            <a:off x="743458" y="6326632"/>
            <a:ext cx="7447280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Source:</a:t>
            </a:r>
            <a:r>
              <a:rPr dirty="0" sz="800" spc="-2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(Bloomberg</a:t>
            </a:r>
            <a:r>
              <a:rPr dirty="0" sz="800" spc="-1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NEF,</a:t>
            </a:r>
            <a:r>
              <a:rPr dirty="0" sz="800" spc="-3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2022),</a:t>
            </a:r>
            <a:r>
              <a:rPr dirty="0" sz="800" spc="-1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(Christakou,</a:t>
            </a:r>
            <a:r>
              <a:rPr dirty="0" sz="800" spc="-2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2022),</a:t>
            </a:r>
            <a:r>
              <a:rPr dirty="0" sz="800" spc="-1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(Council</a:t>
            </a:r>
            <a:r>
              <a:rPr dirty="0" sz="800" spc="-3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of</a:t>
            </a:r>
            <a:r>
              <a:rPr dirty="0" sz="800" spc="-2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the</a:t>
            </a:r>
            <a:r>
              <a:rPr dirty="0" sz="800" spc="-2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 spc="-10">
                <a:solidFill>
                  <a:srgbClr val="010027"/>
                </a:solidFill>
                <a:latin typeface="Arial MT"/>
                <a:cs typeface="Arial MT"/>
              </a:rPr>
              <a:t>European</a:t>
            </a:r>
            <a:r>
              <a:rPr dirty="0" sz="800" spc="-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Union,</a:t>
            </a:r>
            <a:r>
              <a:rPr dirty="0" sz="800" spc="-2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2022),</a:t>
            </a:r>
            <a:r>
              <a:rPr dirty="0" sz="800" spc="-1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(EuroStat,</a:t>
            </a:r>
            <a:r>
              <a:rPr dirty="0" sz="800" spc="-1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2022),</a:t>
            </a:r>
            <a:r>
              <a:rPr dirty="0" sz="800" spc="-1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(JPMorgan,</a:t>
            </a:r>
            <a:r>
              <a:rPr dirty="0" sz="800" spc="-1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2022),</a:t>
            </a:r>
            <a:r>
              <a:rPr dirty="0" sz="800" spc="-1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(IRENA</a:t>
            </a:r>
            <a:r>
              <a:rPr dirty="0" sz="800" spc="-3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(2),</a:t>
            </a:r>
            <a:r>
              <a:rPr dirty="0" sz="800" spc="-2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2022),</a:t>
            </a:r>
            <a:r>
              <a:rPr dirty="0" sz="800" spc="-1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(Ember,</a:t>
            </a:r>
            <a:r>
              <a:rPr dirty="0" sz="800" spc="-2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 spc="-10">
                <a:solidFill>
                  <a:srgbClr val="010027"/>
                </a:solidFill>
                <a:latin typeface="Arial MT"/>
                <a:cs typeface="Arial MT"/>
              </a:rPr>
              <a:t>2023)</a:t>
            </a:r>
            <a:endParaRPr sz="800">
              <a:latin typeface="Arial MT"/>
              <a:cs typeface="Arial MT"/>
            </a:endParaRPr>
          </a:p>
        </p:txBody>
      </p:sp>
      <p:pic>
        <p:nvPicPr>
          <p:cNvPr id="171" name="object 171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4197096" y="5943600"/>
            <a:ext cx="182879" cy="96774"/>
          </a:xfrm>
          <a:prstGeom prst="rect">
            <a:avLst/>
          </a:prstGeom>
        </p:spPr>
      </p:pic>
      <p:sp>
        <p:nvSpPr>
          <p:cNvPr id="172" name="object 172" descr=""/>
          <p:cNvSpPr txBox="1"/>
          <p:nvPr/>
        </p:nvSpPr>
        <p:spPr>
          <a:xfrm>
            <a:off x="518827" y="4494678"/>
            <a:ext cx="153670" cy="868044"/>
          </a:xfrm>
          <a:prstGeom prst="rect">
            <a:avLst/>
          </a:prstGeom>
        </p:spPr>
        <p:txBody>
          <a:bodyPr wrap="square" lIns="0" tIns="1905" rIns="0" bIns="0" rtlCol="0" vert="vert27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Number</a:t>
            </a:r>
            <a:r>
              <a:rPr dirty="0" sz="900" spc="-1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of</a:t>
            </a:r>
            <a:r>
              <a:rPr dirty="0" sz="900" spc="-1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900" spc="-10">
                <a:solidFill>
                  <a:srgbClr val="010027"/>
                </a:solidFill>
                <a:latin typeface="Arial MT"/>
                <a:cs typeface="Arial MT"/>
              </a:rPr>
              <a:t>years</a:t>
            </a:r>
            <a:endParaRPr sz="9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57"/>
            <a:ext cx="3931920" cy="6857873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049267" y="-2"/>
            <a:ext cx="4130040" cy="6858000"/>
          </a:xfrm>
          <a:prstGeom prst="rect">
            <a:avLst/>
          </a:prstGeom>
        </p:spPr>
      </p:pic>
      <p:grpSp>
        <p:nvGrpSpPr>
          <p:cNvPr id="4" name="object 4" descr=""/>
          <p:cNvGrpSpPr/>
          <p:nvPr/>
        </p:nvGrpSpPr>
        <p:grpSpPr>
          <a:xfrm>
            <a:off x="0" y="-1"/>
            <a:ext cx="12192000" cy="6858000"/>
            <a:chOff x="0" y="-1"/>
            <a:chExt cx="12192000" cy="6858000"/>
          </a:xfrm>
        </p:grpSpPr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295893" y="-1"/>
              <a:ext cx="3896105" cy="6858000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0" y="642366"/>
              <a:ext cx="12192000" cy="1737360"/>
            </a:xfrm>
            <a:custGeom>
              <a:avLst/>
              <a:gdLst/>
              <a:ahLst/>
              <a:cxnLst/>
              <a:rect l="l" t="t" r="r" b="b"/>
              <a:pathLst>
                <a:path w="12192000" h="1737360">
                  <a:moveTo>
                    <a:pt x="12192000" y="0"/>
                  </a:moveTo>
                  <a:lnTo>
                    <a:pt x="0" y="0"/>
                  </a:lnTo>
                  <a:lnTo>
                    <a:pt x="0" y="1737360"/>
                  </a:lnTo>
                  <a:lnTo>
                    <a:pt x="12192000" y="1737360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010027">
                <a:alpha val="72155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97508" y="948689"/>
              <a:ext cx="76200" cy="1170813"/>
            </a:xfrm>
            <a:prstGeom prst="rect">
              <a:avLst/>
            </a:prstGeom>
          </p:spPr>
        </p:pic>
        <p:sp>
          <p:nvSpPr>
            <p:cNvPr id="8" name="object 8" descr=""/>
            <p:cNvSpPr/>
            <p:nvPr/>
          </p:nvSpPr>
          <p:spPr>
            <a:xfrm>
              <a:off x="809244" y="4171950"/>
              <a:ext cx="10610215" cy="1352550"/>
            </a:xfrm>
            <a:custGeom>
              <a:avLst/>
              <a:gdLst/>
              <a:ahLst/>
              <a:cxnLst/>
              <a:rect l="l" t="t" r="r" b="b"/>
              <a:pathLst>
                <a:path w="10610215" h="1352550">
                  <a:moveTo>
                    <a:pt x="2331720" y="0"/>
                  </a:moveTo>
                  <a:lnTo>
                    <a:pt x="0" y="0"/>
                  </a:lnTo>
                  <a:lnTo>
                    <a:pt x="0" y="1352550"/>
                  </a:lnTo>
                  <a:lnTo>
                    <a:pt x="2331720" y="1352550"/>
                  </a:lnTo>
                  <a:lnTo>
                    <a:pt x="2331720" y="0"/>
                  </a:lnTo>
                  <a:close/>
                </a:path>
                <a:path w="10610215" h="1352550">
                  <a:moveTo>
                    <a:pt x="6480048" y="0"/>
                  </a:moveTo>
                  <a:lnTo>
                    <a:pt x="4148328" y="0"/>
                  </a:lnTo>
                  <a:lnTo>
                    <a:pt x="4148328" y="1352550"/>
                  </a:lnTo>
                  <a:lnTo>
                    <a:pt x="6480048" y="1352550"/>
                  </a:lnTo>
                  <a:lnTo>
                    <a:pt x="6480048" y="0"/>
                  </a:lnTo>
                  <a:close/>
                </a:path>
                <a:path w="10610215" h="1352550">
                  <a:moveTo>
                    <a:pt x="10610088" y="0"/>
                  </a:moveTo>
                  <a:lnTo>
                    <a:pt x="8278368" y="0"/>
                  </a:lnTo>
                  <a:lnTo>
                    <a:pt x="8278368" y="1352550"/>
                  </a:lnTo>
                  <a:lnTo>
                    <a:pt x="10610088" y="1352550"/>
                  </a:lnTo>
                  <a:lnTo>
                    <a:pt x="10610088" y="0"/>
                  </a:lnTo>
                  <a:close/>
                </a:path>
              </a:pathLst>
            </a:custGeom>
            <a:solidFill>
              <a:srgbClr val="010027">
                <a:alpha val="72155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569974" y="1271523"/>
            <a:ext cx="4269105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>
                <a:solidFill>
                  <a:srgbClr val="FFFFFF"/>
                </a:solidFill>
              </a:rPr>
              <a:t>Company</a:t>
            </a:r>
            <a:r>
              <a:rPr dirty="0" sz="3600" spc="-30">
                <a:solidFill>
                  <a:srgbClr val="FFFFFF"/>
                </a:solidFill>
              </a:rPr>
              <a:t> </a:t>
            </a:r>
            <a:r>
              <a:rPr dirty="0" sz="3600" spc="-10">
                <a:solidFill>
                  <a:srgbClr val="FFFFFF"/>
                </a:solidFill>
              </a:rPr>
              <a:t>Overview</a:t>
            </a:r>
            <a:endParaRPr sz="3600"/>
          </a:p>
        </p:txBody>
      </p:sp>
      <p:grpSp>
        <p:nvGrpSpPr>
          <p:cNvPr id="10" name="object 10" descr=""/>
          <p:cNvGrpSpPr/>
          <p:nvPr/>
        </p:nvGrpSpPr>
        <p:grpSpPr>
          <a:xfrm>
            <a:off x="1000505" y="4274058"/>
            <a:ext cx="9879330" cy="1131570"/>
            <a:chOff x="1000505" y="4274058"/>
            <a:chExt cx="9879330" cy="1131570"/>
          </a:xfrm>
        </p:grpSpPr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00505" y="4444009"/>
              <a:ext cx="1913382" cy="404596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140452" y="4443984"/>
              <a:ext cx="2000250" cy="404621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693401" y="4274058"/>
              <a:ext cx="1159763" cy="245363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666732" y="4725924"/>
              <a:ext cx="1213103" cy="245363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229344" y="5100447"/>
              <a:ext cx="57150" cy="305180"/>
            </a:xfrm>
            <a:prstGeom prst="rect">
              <a:avLst/>
            </a:prstGeom>
          </p:spPr>
        </p:pic>
      </p:grpSp>
      <p:sp>
        <p:nvSpPr>
          <p:cNvPr id="16" name="object 16" descr=""/>
          <p:cNvSpPr txBox="1"/>
          <p:nvPr/>
        </p:nvSpPr>
        <p:spPr>
          <a:xfrm>
            <a:off x="9087611" y="4171950"/>
            <a:ext cx="2331720" cy="1352550"/>
          </a:xfrm>
          <a:prstGeom prst="rect">
            <a:avLst/>
          </a:prstGeom>
        </p:spPr>
        <p:txBody>
          <a:bodyPr wrap="square" lIns="0" tIns="4318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340"/>
              </a:spcBef>
            </a:pPr>
            <a:endParaRPr sz="1800">
              <a:latin typeface="Times New Roman"/>
              <a:cs typeface="Times New Roman"/>
            </a:endParaRPr>
          </a:p>
          <a:p>
            <a:pPr algn="ctr" marL="15240">
              <a:lnSpc>
                <a:spcPct val="100000"/>
              </a:lnSpc>
            </a:pPr>
            <a:r>
              <a:rPr dirty="0" sz="1800" spc="-50" b="1">
                <a:solidFill>
                  <a:srgbClr val="FFFFFF"/>
                </a:solidFill>
                <a:latin typeface="Arial"/>
                <a:cs typeface="Arial"/>
              </a:rPr>
              <a:t>+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869"/>
              </a:spcBef>
            </a:pPr>
            <a:endParaRPr sz="1800">
              <a:latin typeface="Arial"/>
              <a:cs typeface="Arial"/>
            </a:endParaRPr>
          </a:p>
          <a:p>
            <a:pPr algn="ctr" marL="40640">
              <a:lnSpc>
                <a:spcPct val="100000"/>
              </a:lnSpc>
            </a:pP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Strategic</a:t>
            </a:r>
            <a:r>
              <a:rPr dirty="0" sz="1800" spc="-4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25" b="1">
                <a:solidFill>
                  <a:srgbClr val="FFFFFF"/>
                </a:solidFill>
                <a:latin typeface="Arial"/>
                <a:cs typeface="Arial"/>
              </a:rPr>
              <a:t>Fit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17" name="object 17" descr=""/>
          <p:cNvGrpSpPr/>
          <p:nvPr/>
        </p:nvGrpSpPr>
        <p:grpSpPr>
          <a:xfrm>
            <a:off x="950975" y="5100446"/>
            <a:ext cx="5697855" cy="305435"/>
            <a:chOff x="950975" y="5100446"/>
            <a:chExt cx="5697855" cy="305435"/>
          </a:xfrm>
        </p:grpSpPr>
        <p:sp>
          <p:nvSpPr>
            <p:cNvPr id="18" name="object 18" descr=""/>
            <p:cNvSpPr/>
            <p:nvPr/>
          </p:nvSpPr>
          <p:spPr>
            <a:xfrm>
              <a:off x="1480820" y="5187314"/>
              <a:ext cx="5167630" cy="169545"/>
            </a:xfrm>
            <a:custGeom>
              <a:avLst/>
              <a:gdLst/>
              <a:ahLst/>
              <a:cxnLst/>
              <a:rect l="l" t="t" r="r" b="b"/>
              <a:pathLst>
                <a:path w="5167630" h="169545">
                  <a:moveTo>
                    <a:pt x="158686" y="84074"/>
                  </a:moveTo>
                  <a:lnTo>
                    <a:pt x="157391" y="65951"/>
                  </a:lnTo>
                  <a:lnTo>
                    <a:pt x="153314" y="49276"/>
                  </a:lnTo>
                  <a:lnTo>
                    <a:pt x="146532" y="34798"/>
                  </a:lnTo>
                  <a:lnTo>
                    <a:pt x="141528" y="28321"/>
                  </a:lnTo>
                  <a:lnTo>
                    <a:pt x="137033" y="22479"/>
                  </a:lnTo>
                  <a:lnTo>
                    <a:pt x="125260" y="12649"/>
                  </a:lnTo>
                  <a:lnTo>
                    <a:pt x="124587" y="12306"/>
                  </a:lnTo>
                  <a:lnTo>
                    <a:pt x="124587" y="84074"/>
                  </a:lnTo>
                  <a:lnTo>
                    <a:pt x="123774" y="97409"/>
                  </a:lnTo>
                  <a:lnTo>
                    <a:pt x="121373" y="108991"/>
                  </a:lnTo>
                  <a:lnTo>
                    <a:pt x="117462" y="118630"/>
                  </a:lnTo>
                  <a:lnTo>
                    <a:pt x="117398" y="118783"/>
                  </a:lnTo>
                  <a:lnTo>
                    <a:pt x="111963" y="126619"/>
                  </a:lnTo>
                  <a:lnTo>
                    <a:pt x="111887" y="126746"/>
                  </a:lnTo>
                  <a:lnTo>
                    <a:pt x="105067" y="132994"/>
                  </a:lnTo>
                  <a:lnTo>
                    <a:pt x="97409" y="137439"/>
                  </a:lnTo>
                  <a:lnTo>
                    <a:pt x="88874" y="140093"/>
                  </a:lnTo>
                  <a:lnTo>
                    <a:pt x="79502" y="140970"/>
                  </a:lnTo>
                  <a:lnTo>
                    <a:pt x="70040" y="140093"/>
                  </a:lnTo>
                  <a:lnTo>
                    <a:pt x="37274" y="108991"/>
                  </a:lnTo>
                  <a:lnTo>
                    <a:pt x="34061" y="84074"/>
                  </a:lnTo>
                  <a:lnTo>
                    <a:pt x="34810" y="71297"/>
                  </a:lnTo>
                  <a:lnTo>
                    <a:pt x="53238" y="36144"/>
                  </a:lnTo>
                  <a:lnTo>
                    <a:pt x="79502" y="28321"/>
                  </a:lnTo>
                  <a:lnTo>
                    <a:pt x="89192" y="29184"/>
                  </a:lnTo>
                  <a:lnTo>
                    <a:pt x="121475" y="59499"/>
                  </a:lnTo>
                  <a:lnTo>
                    <a:pt x="124587" y="84074"/>
                  </a:lnTo>
                  <a:lnTo>
                    <a:pt x="124587" y="12306"/>
                  </a:lnTo>
                  <a:lnTo>
                    <a:pt x="111696" y="5626"/>
                  </a:lnTo>
                  <a:lnTo>
                    <a:pt x="96304" y="1409"/>
                  </a:lnTo>
                  <a:lnTo>
                    <a:pt x="79121" y="0"/>
                  </a:lnTo>
                  <a:lnTo>
                    <a:pt x="69418" y="406"/>
                  </a:lnTo>
                  <a:lnTo>
                    <a:pt x="32677" y="12649"/>
                  </a:lnTo>
                  <a:lnTo>
                    <a:pt x="7493" y="43688"/>
                  </a:lnTo>
                  <a:lnTo>
                    <a:pt x="50" y="84074"/>
                  </a:lnTo>
                  <a:lnTo>
                    <a:pt x="0" y="85598"/>
                  </a:lnTo>
                  <a:lnTo>
                    <a:pt x="1295" y="103581"/>
                  </a:lnTo>
                  <a:lnTo>
                    <a:pt x="21463" y="146939"/>
                  </a:lnTo>
                  <a:lnTo>
                    <a:pt x="62230" y="167894"/>
                  </a:lnTo>
                  <a:lnTo>
                    <a:pt x="79502" y="169291"/>
                  </a:lnTo>
                  <a:lnTo>
                    <a:pt x="96647" y="167894"/>
                  </a:lnTo>
                  <a:lnTo>
                    <a:pt x="137007" y="146939"/>
                  </a:lnTo>
                  <a:lnTo>
                    <a:pt x="157264" y="104089"/>
                  </a:lnTo>
                  <a:lnTo>
                    <a:pt x="157391" y="103581"/>
                  </a:lnTo>
                  <a:lnTo>
                    <a:pt x="158686" y="85598"/>
                  </a:lnTo>
                  <a:lnTo>
                    <a:pt x="158686" y="84074"/>
                  </a:lnTo>
                  <a:close/>
                </a:path>
                <a:path w="5167630" h="169545">
                  <a:moveTo>
                    <a:pt x="291973" y="47879"/>
                  </a:moveTo>
                  <a:lnTo>
                    <a:pt x="259715" y="47879"/>
                  </a:lnTo>
                  <a:lnTo>
                    <a:pt x="237109" y="108458"/>
                  </a:lnTo>
                  <a:lnTo>
                    <a:pt x="234823" y="115062"/>
                  </a:lnTo>
                  <a:lnTo>
                    <a:pt x="233807" y="118491"/>
                  </a:lnTo>
                  <a:lnTo>
                    <a:pt x="232283" y="123444"/>
                  </a:lnTo>
                  <a:lnTo>
                    <a:pt x="230505" y="128651"/>
                  </a:lnTo>
                  <a:lnTo>
                    <a:pt x="224028" y="108458"/>
                  </a:lnTo>
                  <a:lnTo>
                    <a:pt x="201803" y="47879"/>
                  </a:lnTo>
                  <a:lnTo>
                    <a:pt x="168770" y="47879"/>
                  </a:lnTo>
                  <a:lnTo>
                    <a:pt x="216535" y="166497"/>
                  </a:lnTo>
                  <a:lnTo>
                    <a:pt x="244856" y="166497"/>
                  </a:lnTo>
                  <a:lnTo>
                    <a:pt x="259880" y="128651"/>
                  </a:lnTo>
                  <a:lnTo>
                    <a:pt x="291973" y="47879"/>
                  </a:lnTo>
                  <a:close/>
                </a:path>
                <a:path w="5167630" h="169545">
                  <a:moveTo>
                    <a:pt x="412877" y="116205"/>
                  </a:moveTo>
                  <a:lnTo>
                    <a:pt x="412178" y="99352"/>
                  </a:lnTo>
                  <a:lnTo>
                    <a:pt x="411746" y="97028"/>
                  </a:lnTo>
                  <a:lnTo>
                    <a:pt x="409511" y="84810"/>
                  </a:lnTo>
                  <a:lnTo>
                    <a:pt x="404837" y="72593"/>
                  </a:lnTo>
                  <a:lnTo>
                    <a:pt x="402539" y="69215"/>
                  </a:lnTo>
                  <a:lnTo>
                    <a:pt x="398145" y="62738"/>
                  </a:lnTo>
                  <a:lnTo>
                    <a:pt x="389826" y="55079"/>
                  </a:lnTo>
                  <a:lnTo>
                    <a:pt x="381635" y="50457"/>
                  </a:lnTo>
                  <a:lnTo>
                    <a:pt x="381635" y="97028"/>
                  </a:lnTo>
                  <a:lnTo>
                    <a:pt x="334772" y="97028"/>
                  </a:lnTo>
                  <a:lnTo>
                    <a:pt x="334772" y="88519"/>
                  </a:lnTo>
                  <a:lnTo>
                    <a:pt x="336880" y="81788"/>
                  </a:lnTo>
                  <a:lnTo>
                    <a:pt x="336931" y="81661"/>
                  </a:lnTo>
                  <a:lnTo>
                    <a:pt x="345821" y="71755"/>
                  </a:lnTo>
                  <a:lnTo>
                    <a:pt x="351536" y="69215"/>
                  </a:lnTo>
                  <a:lnTo>
                    <a:pt x="364744" y="69215"/>
                  </a:lnTo>
                  <a:lnTo>
                    <a:pt x="370484" y="71755"/>
                  </a:lnTo>
                  <a:lnTo>
                    <a:pt x="370319" y="71755"/>
                  </a:lnTo>
                  <a:lnTo>
                    <a:pt x="379095" y="81026"/>
                  </a:lnTo>
                  <a:lnTo>
                    <a:pt x="381508" y="88011"/>
                  </a:lnTo>
                  <a:lnTo>
                    <a:pt x="381508" y="88519"/>
                  </a:lnTo>
                  <a:lnTo>
                    <a:pt x="381635" y="97028"/>
                  </a:lnTo>
                  <a:lnTo>
                    <a:pt x="381635" y="50457"/>
                  </a:lnTo>
                  <a:lnTo>
                    <a:pt x="380123" y="49593"/>
                  </a:lnTo>
                  <a:lnTo>
                    <a:pt x="369011" y="46316"/>
                  </a:lnTo>
                  <a:lnTo>
                    <a:pt x="356489" y="45212"/>
                  </a:lnTo>
                  <a:lnTo>
                    <a:pt x="344678" y="46316"/>
                  </a:lnTo>
                  <a:lnTo>
                    <a:pt x="345033" y="46316"/>
                  </a:lnTo>
                  <a:lnTo>
                    <a:pt x="334937" y="49403"/>
                  </a:lnTo>
                  <a:lnTo>
                    <a:pt x="306006" y="81661"/>
                  </a:lnTo>
                  <a:lnTo>
                    <a:pt x="302133" y="108077"/>
                  </a:lnTo>
                  <a:lnTo>
                    <a:pt x="302856" y="119926"/>
                  </a:lnTo>
                  <a:lnTo>
                    <a:pt x="322237" y="157810"/>
                  </a:lnTo>
                  <a:lnTo>
                    <a:pt x="359537" y="169164"/>
                  </a:lnTo>
                  <a:lnTo>
                    <a:pt x="368922" y="168605"/>
                  </a:lnTo>
                  <a:lnTo>
                    <a:pt x="403390" y="149123"/>
                  </a:lnTo>
                  <a:lnTo>
                    <a:pt x="405485" y="145669"/>
                  </a:lnTo>
                  <a:lnTo>
                    <a:pt x="407695" y="142062"/>
                  </a:lnTo>
                  <a:lnTo>
                    <a:pt x="411099" y="133985"/>
                  </a:lnTo>
                  <a:lnTo>
                    <a:pt x="379857" y="128778"/>
                  </a:lnTo>
                  <a:lnTo>
                    <a:pt x="378206" y="134747"/>
                  </a:lnTo>
                  <a:lnTo>
                    <a:pt x="375666" y="138938"/>
                  </a:lnTo>
                  <a:lnTo>
                    <a:pt x="372364" y="141732"/>
                  </a:lnTo>
                  <a:lnTo>
                    <a:pt x="368935" y="144399"/>
                  </a:lnTo>
                  <a:lnTo>
                    <a:pt x="364871" y="145669"/>
                  </a:lnTo>
                  <a:lnTo>
                    <a:pt x="352679" y="145669"/>
                  </a:lnTo>
                  <a:lnTo>
                    <a:pt x="334264" y="116205"/>
                  </a:lnTo>
                  <a:lnTo>
                    <a:pt x="412877" y="116205"/>
                  </a:lnTo>
                  <a:close/>
                </a:path>
                <a:path w="5167630" h="169545">
                  <a:moveTo>
                    <a:pt x="513829" y="51562"/>
                  </a:moveTo>
                  <a:lnTo>
                    <a:pt x="513702" y="51028"/>
                  </a:lnTo>
                  <a:lnTo>
                    <a:pt x="507365" y="47244"/>
                  </a:lnTo>
                  <a:lnTo>
                    <a:pt x="500507" y="45212"/>
                  </a:lnTo>
                  <a:lnTo>
                    <a:pt x="488315" y="45212"/>
                  </a:lnTo>
                  <a:lnTo>
                    <a:pt x="483743" y="46482"/>
                  </a:lnTo>
                  <a:lnTo>
                    <a:pt x="479806" y="49022"/>
                  </a:lnTo>
                  <a:lnTo>
                    <a:pt x="475742" y="51562"/>
                  </a:lnTo>
                  <a:lnTo>
                    <a:pt x="471297" y="56769"/>
                  </a:lnTo>
                  <a:lnTo>
                    <a:pt x="466344" y="64770"/>
                  </a:lnTo>
                  <a:lnTo>
                    <a:pt x="466344" y="47879"/>
                  </a:lnTo>
                  <a:lnTo>
                    <a:pt x="437134" y="47879"/>
                  </a:lnTo>
                  <a:lnTo>
                    <a:pt x="437134" y="166497"/>
                  </a:lnTo>
                  <a:lnTo>
                    <a:pt x="468503" y="166497"/>
                  </a:lnTo>
                  <a:lnTo>
                    <a:pt x="468579" y="123444"/>
                  </a:lnTo>
                  <a:lnTo>
                    <a:pt x="468668" y="116014"/>
                  </a:lnTo>
                  <a:lnTo>
                    <a:pt x="481457" y="74549"/>
                  </a:lnTo>
                  <a:lnTo>
                    <a:pt x="485140" y="73406"/>
                  </a:lnTo>
                  <a:lnTo>
                    <a:pt x="494030" y="73406"/>
                  </a:lnTo>
                  <a:lnTo>
                    <a:pt x="498983" y="75057"/>
                  </a:lnTo>
                  <a:lnTo>
                    <a:pt x="504190" y="78486"/>
                  </a:lnTo>
                  <a:lnTo>
                    <a:pt x="506006" y="73406"/>
                  </a:lnTo>
                  <a:lnTo>
                    <a:pt x="509092" y="64770"/>
                  </a:lnTo>
                  <a:lnTo>
                    <a:pt x="513829" y="51562"/>
                  </a:lnTo>
                  <a:close/>
                </a:path>
                <a:path w="5167630" h="169545">
                  <a:moveTo>
                    <a:pt x="635635" y="47879"/>
                  </a:moveTo>
                  <a:lnTo>
                    <a:pt x="603377" y="47879"/>
                  </a:lnTo>
                  <a:lnTo>
                    <a:pt x="580771" y="108458"/>
                  </a:lnTo>
                  <a:lnTo>
                    <a:pt x="578485" y="115062"/>
                  </a:lnTo>
                  <a:lnTo>
                    <a:pt x="577469" y="118491"/>
                  </a:lnTo>
                  <a:lnTo>
                    <a:pt x="575945" y="123444"/>
                  </a:lnTo>
                  <a:lnTo>
                    <a:pt x="574167" y="128651"/>
                  </a:lnTo>
                  <a:lnTo>
                    <a:pt x="567690" y="108458"/>
                  </a:lnTo>
                  <a:lnTo>
                    <a:pt x="545465" y="47879"/>
                  </a:lnTo>
                  <a:lnTo>
                    <a:pt x="512445" y="47879"/>
                  </a:lnTo>
                  <a:lnTo>
                    <a:pt x="513702" y="51028"/>
                  </a:lnTo>
                  <a:lnTo>
                    <a:pt x="513918" y="51562"/>
                  </a:lnTo>
                  <a:lnTo>
                    <a:pt x="560197" y="166497"/>
                  </a:lnTo>
                  <a:lnTo>
                    <a:pt x="588518" y="166497"/>
                  </a:lnTo>
                  <a:lnTo>
                    <a:pt x="603542" y="128651"/>
                  </a:lnTo>
                  <a:lnTo>
                    <a:pt x="635635" y="47879"/>
                  </a:lnTo>
                  <a:close/>
                </a:path>
                <a:path w="5167630" h="169545">
                  <a:moveTo>
                    <a:pt x="686308" y="47879"/>
                  </a:moveTo>
                  <a:lnTo>
                    <a:pt x="654939" y="47879"/>
                  </a:lnTo>
                  <a:lnTo>
                    <a:pt x="654939" y="166497"/>
                  </a:lnTo>
                  <a:lnTo>
                    <a:pt x="686308" y="166497"/>
                  </a:lnTo>
                  <a:lnTo>
                    <a:pt x="686308" y="47879"/>
                  </a:lnTo>
                  <a:close/>
                </a:path>
                <a:path w="5167630" h="169545">
                  <a:moveTo>
                    <a:pt x="686308" y="2794"/>
                  </a:moveTo>
                  <a:lnTo>
                    <a:pt x="654939" y="2794"/>
                  </a:lnTo>
                  <a:lnTo>
                    <a:pt x="654939" y="31889"/>
                  </a:lnTo>
                  <a:lnTo>
                    <a:pt x="686308" y="31889"/>
                  </a:lnTo>
                  <a:lnTo>
                    <a:pt x="686308" y="2794"/>
                  </a:lnTo>
                  <a:close/>
                </a:path>
                <a:path w="5167630" h="169545">
                  <a:moveTo>
                    <a:pt x="819785" y="116205"/>
                  </a:moveTo>
                  <a:lnTo>
                    <a:pt x="819086" y="99352"/>
                  </a:lnTo>
                  <a:lnTo>
                    <a:pt x="818654" y="97028"/>
                  </a:lnTo>
                  <a:lnTo>
                    <a:pt x="816419" y="84810"/>
                  </a:lnTo>
                  <a:lnTo>
                    <a:pt x="811745" y="72593"/>
                  </a:lnTo>
                  <a:lnTo>
                    <a:pt x="809447" y="69215"/>
                  </a:lnTo>
                  <a:lnTo>
                    <a:pt x="805053" y="62738"/>
                  </a:lnTo>
                  <a:lnTo>
                    <a:pt x="796734" y="55079"/>
                  </a:lnTo>
                  <a:lnTo>
                    <a:pt x="788543" y="50457"/>
                  </a:lnTo>
                  <a:lnTo>
                    <a:pt x="788543" y="97028"/>
                  </a:lnTo>
                  <a:lnTo>
                    <a:pt x="741680" y="97028"/>
                  </a:lnTo>
                  <a:lnTo>
                    <a:pt x="741680" y="88519"/>
                  </a:lnTo>
                  <a:lnTo>
                    <a:pt x="743788" y="81788"/>
                  </a:lnTo>
                  <a:lnTo>
                    <a:pt x="743839" y="81661"/>
                  </a:lnTo>
                  <a:lnTo>
                    <a:pt x="752729" y="71755"/>
                  </a:lnTo>
                  <a:lnTo>
                    <a:pt x="758444" y="69215"/>
                  </a:lnTo>
                  <a:lnTo>
                    <a:pt x="771652" y="69215"/>
                  </a:lnTo>
                  <a:lnTo>
                    <a:pt x="777392" y="71755"/>
                  </a:lnTo>
                  <a:lnTo>
                    <a:pt x="777227" y="71755"/>
                  </a:lnTo>
                  <a:lnTo>
                    <a:pt x="786003" y="81026"/>
                  </a:lnTo>
                  <a:lnTo>
                    <a:pt x="788416" y="88011"/>
                  </a:lnTo>
                  <a:lnTo>
                    <a:pt x="788543" y="97028"/>
                  </a:lnTo>
                  <a:lnTo>
                    <a:pt x="788543" y="50457"/>
                  </a:lnTo>
                  <a:lnTo>
                    <a:pt x="787031" y="49593"/>
                  </a:lnTo>
                  <a:lnTo>
                    <a:pt x="775919" y="46316"/>
                  </a:lnTo>
                  <a:lnTo>
                    <a:pt x="763397" y="45212"/>
                  </a:lnTo>
                  <a:lnTo>
                    <a:pt x="751586" y="46316"/>
                  </a:lnTo>
                  <a:lnTo>
                    <a:pt x="751941" y="46316"/>
                  </a:lnTo>
                  <a:lnTo>
                    <a:pt x="741845" y="49403"/>
                  </a:lnTo>
                  <a:lnTo>
                    <a:pt x="712914" y="81661"/>
                  </a:lnTo>
                  <a:lnTo>
                    <a:pt x="709041" y="108077"/>
                  </a:lnTo>
                  <a:lnTo>
                    <a:pt x="709764" y="119926"/>
                  </a:lnTo>
                  <a:lnTo>
                    <a:pt x="729145" y="157810"/>
                  </a:lnTo>
                  <a:lnTo>
                    <a:pt x="766445" y="169164"/>
                  </a:lnTo>
                  <a:lnTo>
                    <a:pt x="775830" y="168605"/>
                  </a:lnTo>
                  <a:lnTo>
                    <a:pt x="810298" y="149123"/>
                  </a:lnTo>
                  <a:lnTo>
                    <a:pt x="812393" y="145669"/>
                  </a:lnTo>
                  <a:lnTo>
                    <a:pt x="814603" y="142062"/>
                  </a:lnTo>
                  <a:lnTo>
                    <a:pt x="818007" y="133985"/>
                  </a:lnTo>
                  <a:lnTo>
                    <a:pt x="786765" y="128778"/>
                  </a:lnTo>
                  <a:lnTo>
                    <a:pt x="785114" y="134747"/>
                  </a:lnTo>
                  <a:lnTo>
                    <a:pt x="782574" y="138938"/>
                  </a:lnTo>
                  <a:lnTo>
                    <a:pt x="779272" y="141732"/>
                  </a:lnTo>
                  <a:lnTo>
                    <a:pt x="775843" y="144399"/>
                  </a:lnTo>
                  <a:lnTo>
                    <a:pt x="771779" y="145669"/>
                  </a:lnTo>
                  <a:lnTo>
                    <a:pt x="759587" y="145669"/>
                  </a:lnTo>
                  <a:lnTo>
                    <a:pt x="741172" y="116205"/>
                  </a:lnTo>
                  <a:lnTo>
                    <a:pt x="819785" y="116205"/>
                  </a:lnTo>
                  <a:close/>
                </a:path>
                <a:path w="5167630" h="169545">
                  <a:moveTo>
                    <a:pt x="1006729" y="47879"/>
                  </a:moveTo>
                  <a:lnTo>
                    <a:pt x="975741" y="47879"/>
                  </a:lnTo>
                  <a:lnTo>
                    <a:pt x="953135" y="125603"/>
                  </a:lnTo>
                  <a:lnTo>
                    <a:pt x="944092" y="90170"/>
                  </a:lnTo>
                  <a:lnTo>
                    <a:pt x="933323" y="47879"/>
                  </a:lnTo>
                  <a:lnTo>
                    <a:pt x="903097" y="47879"/>
                  </a:lnTo>
                  <a:lnTo>
                    <a:pt x="882650" y="125603"/>
                  </a:lnTo>
                  <a:lnTo>
                    <a:pt x="860425" y="47879"/>
                  </a:lnTo>
                  <a:lnTo>
                    <a:pt x="830072" y="47879"/>
                  </a:lnTo>
                  <a:lnTo>
                    <a:pt x="867537" y="166497"/>
                  </a:lnTo>
                  <a:lnTo>
                    <a:pt x="898017" y="166497"/>
                  </a:lnTo>
                  <a:lnTo>
                    <a:pt x="908761" y="125603"/>
                  </a:lnTo>
                  <a:lnTo>
                    <a:pt x="918083" y="90170"/>
                  </a:lnTo>
                  <a:lnTo>
                    <a:pt x="938530" y="166497"/>
                  </a:lnTo>
                  <a:lnTo>
                    <a:pt x="968629" y="166497"/>
                  </a:lnTo>
                  <a:lnTo>
                    <a:pt x="981760" y="125603"/>
                  </a:lnTo>
                  <a:lnTo>
                    <a:pt x="1006729" y="47879"/>
                  </a:lnTo>
                  <a:close/>
                </a:path>
                <a:path w="5167630" h="169545">
                  <a:moveTo>
                    <a:pt x="4319587" y="84074"/>
                  </a:moveTo>
                  <a:lnTo>
                    <a:pt x="4318292" y="65951"/>
                  </a:lnTo>
                  <a:lnTo>
                    <a:pt x="4314215" y="49276"/>
                  </a:lnTo>
                  <a:lnTo>
                    <a:pt x="4307433" y="34798"/>
                  </a:lnTo>
                  <a:lnTo>
                    <a:pt x="4302430" y="28321"/>
                  </a:lnTo>
                  <a:lnTo>
                    <a:pt x="4297934" y="22479"/>
                  </a:lnTo>
                  <a:lnTo>
                    <a:pt x="4286161" y="12649"/>
                  </a:lnTo>
                  <a:lnTo>
                    <a:pt x="4285488" y="12306"/>
                  </a:lnTo>
                  <a:lnTo>
                    <a:pt x="4285488" y="84074"/>
                  </a:lnTo>
                  <a:lnTo>
                    <a:pt x="4284675" y="97409"/>
                  </a:lnTo>
                  <a:lnTo>
                    <a:pt x="4282275" y="108991"/>
                  </a:lnTo>
                  <a:lnTo>
                    <a:pt x="4278363" y="118630"/>
                  </a:lnTo>
                  <a:lnTo>
                    <a:pt x="4278300" y="118783"/>
                  </a:lnTo>
                  <a:lnTo>
                    <a:pt x="4272864" y="126619"/>
                  </a:lnTo>
                  <a:lnTo>
                    <a:pt x="4272788" y="126746"/>
                  </a:lnTo>
                  <a:lnTo>
                    <a:pt x="4265968" y="132994"/>
                  </a:lnTo>
                  <a:lnTo>
                    <a:pt x="4258284" y="137439"/>
                  </a:lnTo>
                  <a:lnTo>
                    <a:pt x="4249725" y="140093"/>
                  </a:lnTo>
                  <a:lnTo>
                    <a:pt x="4240276" y="140970"/>
                  </a:lnTo>
                  <a:lnTo>
                    <a:pt x="4230890" y="140093"/>
                  </a:lnTo>
                  <a:lnTo>
                    <a:pt x="4198124" y="108991"/>
                  </a:lnTo>
                  <a:lnTo>
                    <a:pt x="4194962" y="84074"/>
                  </a:lnTo>
                  <a:lnTo>
                    <a:pt x="4195711" y="71297"/>
                  </a:lnTo>
                  <a:lnTo>
                    <a:pt x="4214139" y="36144"/>
                  </a:lnTo>
                  <a:lnTo>
                    <a:pt x="4240276" y="28321"/>
                  </a:lnTo>
                  <a:lnTo>
                    <a:pt x="4250042" y="29184"/>
                  </a:lnTo>
                  <a:lnTo>
                    <a:pt x="4282351" y="59499"/>
                  </a:lnTo>
                  <a:lnTo>
                    <a:pt x="4285488" y="84074"/>
                  </a:lnTo>
                  <a:lnTo>
                    <a:pt x="4285488" y="12306"/>
                  </a:lnTo>
                  <a:lnTo>
                    <a:pt x="4272597" y="5626"/>
                  </a:lnTo>
                  <a:lnTo>
                    <a:pt x="4257205" y="1409"/>
                  </a:lnTo>
                  <a:lnTo>
                    <a:pt x="4240022" y="0"/>
                  </a:lnTo>
                  <a:lnTo>
                    <a:pt x="4230306" y="406"/>
                  </a:lnTo>
                  <a:lnTo>
                    <a:pt x="4193578" y="12649"/>
                  </a:lnTo>
                  <a:lnTo>
                    <a:pt x="4168394" y="43688"/>
                  </a:lnTo>
                  <a:lnTo>
                    <a:pt x="4160951" y="84074"/>
                  </a:lnTo>
                  <a:lnTo>
                    <a:pt x="4160901" y="85598"/>
                  </a:lnTo>
                  <a:lnTo>
                    <a:pt x="4162196" y="103581"/>
                  </a:lnTo>
                  <a:lnTo>
                    <a:pt x="4182364" y="146939"/>
                  </a:lnTo>
                  <a:lnTo>
                    <a:pt x="4223118" y="167894"/>
                  </a:lnTo>
                  <a:lnTo>
                    <a:pt x="4240403" y="169291"/>
                  </a:lnTo>
                  <a:lnTo>
                    <a:pt x="4257548" y="167894"/>
                  </a:lnTo>
                  <a:lnTo>
                    <a:pt x="4297908" y="146939"/>
                  </a:lnTo>
                  <a:lnTo>
                    <a:pt x="4318165" y="104089"/>
                  </a:lnTo>
                  <a:lnTo>
                    <a:pt x="4318292" y="103581"/>
                  </a:lnTo>
                  <a:lnTo>
                    <a:pt x="4319587" y="85598"/>
                  </a:lnTo>
                  <a:lnTo>
                    <a:pt x="4319587" y="84074"/>
                  </a:lnTo>
                  <a:close/>
                </a:path>
                <a:path w="5167630" h="169545">
                  <a:moveTo>
                    <a:pt x="4452874" y="47879"/>
                  </a:moveTo>
                  <a:lnTo>
                    <a:pt x="4420616" y="47879"/>
                  </a:lnTo>
                  <a:lnTo>
                    <a:pt x="4398010" y="108458"/>
                  </a:lnTo>
                  <a:lnTo>
                    <a:pt x="4395724" y="115062"/>
                  </a:lnTo>
                  <a:lnTo>
                    <a:pt x="4394708" y="118491"/>
                  </a:lnTo>
                  <a:lnTo>
                    <a:pt x="4393184" y="123444"/>
                  </a:lnTo>
                  <a:lnTo>
                    <a:pt x="4391406" y="128651"/>
                  </a:lnTo>
                  <a:lnTo>
                    <a:pt x="4384929" y="108458"/>
                  </a:lnTo>
                  <a:lnTo>
                    <a:pt x="4362577" y="47879"/>
                  </a:lnTo>
                  <a:lnTo>
                    <a:pt x="4329684" y="47879"/>
                  </a:lnTo>
                  <a:lnTo>
                    <a:pt x="4377436" y="166497"/>
                  </a:lnTo>
                  <a:lnTo>
                    <a:pt x="4405757" y="166497"/>
                  </a:lnTo>
                  <a:lnTo>
                    <a:pt x="4420781" y="128651"/>
                  </a:lnTo>
                  <a:lnTo>
                    <a:pt x="4452874" y="47879"/>
                  </a:lnTo>
                  <a:close/>
                </a:path>
                <a:path w="5167630" h="169545">
                  <a:moveTo>
                    <a:pt x="4573651" y="116205"/>
                  </a:moveTo>
                  <a:lnTo>
                    <a:pt x="4573028" y="99352"/>
                  </a:lnTo>
                  <a:lnTo>
                    <a:pt x="4572597" y="97028"/>
                  </a:lnTo>
                  <a:lnTo>
                    <a:pt x="4570387" y="84810"/>
                  </a:lnTo>
                  <a:lnTo>
                    <a:pt x="4565739" y="72593"/>
                  </a:lnTo>
                  <a:lnTo>
                    <a:pt x="4563440" y="69215"/>
                  </a:lnTo>
                  <a:lnTo>
                    <a:pt x="4559046" y="62738"/>
                  </a:lnTo>
                  <a:lnTo>
                    <a:pt x="4550727" y="55079"/>
                  </a:lnTo>
                  <a:lnTo>
                    <a:pt x="4542536" y="50457"/>
                  </a:lnTo>
                  <a:lnTo>
                    <a:pt x="4542536" y="97028"/>
                  </a:lnTo>
                  <a:lnTo>
                    <a:pt x="4495673" y="97028"/>
                  </a:lnTo>
                  <a:lnTo>
                    <a:pt x="4495673" y="88519"/>
                  </a:lnTo>
                  <a:lnTo>
                    <a:pt x="4497781" y="81788"/>
                  </a:lnTo>
                  <a:lnTo>
                    <a:pt x="4497832" y="81661"/>
                  </a:lnTo>
                  <a:lnTo>
                    <a:pt x="4506722" y="71755"/>
                  </a:lnTo>
                  <a:lnTo>
                    <a:pt x="4512437" y="69215"/>
                  </a:lnTo>
                  <a:lnTo>
                    <a:pt x="4525645" y="69215"/>
                  </a:lnTo>
                  <a:lnTo>
                    <a:pt x="4531385" y="71755"/>
                  </a:lnTo>
                  <a:lnTo>
                    <a:pt x="4531220" y="71755"/>
                  </a:lnTo>
                  <a:lnTo>
                    <a:pt x="4539996" y="81026"/>
                  </a:lnTo>
                  <a:lnTo>
                    <a:pt x="4542409" y="88011"/>
                  </a:lnTo>
                  <a:lnTo>
                    <a:pt x="4542536" y="97028"/>
                  </a:lnTo>
                  <a:lnTo>
                    <a:pt x="4542536" y="50457"/>
                  </a:lnTo>
                  <a:lnTo>
                    <a:pt x="4541024" y="49593"/>
                  </a:lnTo>
                  <a:lnTo>
                    <a:pt x="4529912" y="46316"/>
                  </a:lnTo>
                  <a:lnTo>
                    <a:pt x="4517390" y="45212"/>
                  </a:lnTo>
                  <a:lnTo>
                    <a:pt x="4505579" y="46316"/>
                  </a:lnTo>
                  <a:lnTo>
                    <a:pt x="4505934" y="46316"/>
                  </a:lnTo>
                  <a:lnTo>
                    <a:pt x="4495838" y="49403"/>
                  </a:lnTo>
                  <a:lnTo>
                    <a:pt x="4466907" y="81661"/>
                  </a:lnTo>
                  <a:lnTo>
                    <a:pt x="4463034" y="108077"/>
                  </a:lnTo>
                  <a:lnTo>
                    <a:pt x="4463745" y="119926"/>
                  </a:lnTo>
                  <a:lnTo>
                    <a:pt x="4483138" y="157810"/>
                  </a:lnTo>
                  <a:lnTo>
                    <a:pt x="4520438" y="169164"/>
                  </a:lnTo>
                  <a:lnTo>
                    <a:pt x="4529810" y="168605"/>
                  </a:lnTo>
                  <a:lnTo>
                    <a:pt x="4564278" y="149123"/>
                  </a:lnTo>
                  <a:lnTo>
                    <a:pt x="4572000" y="133985"/>
                  </a:lnTo>
                  <a:lnTo>
                    <a:pt x="4540758" y="128778"/>
                  </a:lnTo>
                  <a:lnTo>
                    <a:pt x="4539107" y="134747"/>
                  </a:lnTo>
                  <a:lnTo>
                    <a:pt x="4536567" y="138938"/>
                  </a:lnTo>
                  <a:lnTo>
                    <a:pt x="4529836" y="144399"/>
                  </a:lnTo>
                  <a:lnTo>
                    <a:pt x="4525772" y="145669"/>
                  </a:lnTo>
                  <a:lnTo>
                    <a:pt x="4513580" y="145669"/>
                  </a:lnTo>
                  <a:lnTo>
                    <a:pt x="4507611" y="143129"/>
                  </a:lnTo>
                  <a:lnTo>
                    <a:pt x="4502785" y="137922"/>
                  </a:lnTo>
                  <a:lnTo>
                    <a:pt x="4497832" y="132715"/>
                  </a:lnTo>
                  <a:lnTo>
                    <a:pt x="4495419" y="125476"/>
                  </a:lnTo>
                  <a:lnTo>
                    <a:pt x="4495266" y="119926"/>
                  </a:lnTo>
                  <a:lnTo>
                    <a:pt x="4495165" y="116205"/>
                  </a:lnTo>
                  <a:lnTo>
                    <a:pt x="4573651" y="116205"/>
                  </a:lnTo>
                  <a:close/>
                </a:path>
                <a:path w="5167630" h="169545">
                  <a:moveTo>
                    <a:pt x="4674730" y="51562"/>
                  </a:moveTo>
                  <a:lnTo>
                    <a:pt x="4674603" y="51028"/>
                  </a:lnTo>
                  <a:lnTo>
                    <a:pt x="4668266" y="47244"/>
                  </a:lnTo>
                  <a:lnTo>
                    <a:pt x="4661281" y="45212"/>
                  </a:lnTo>
                  <a:lnTo>
                    <a:pt x="4649089" y="45212"/>
                  </a:lnTo>
                  <a:lnTo>
                    <a:pt x="4627245" y="64770"/>
                  </a:lnTo>
                  <a:lnTo>
                    <a:pt x="4627245" y="47879"/>
                  </a:lnTo>
                  <a:lnTo>
                    <a:pt x="4598035" y="47879"/>
                  </a:lnTo>
                  <a:lnTo>
                    <a:pt x="4598035" y="166497"/>
                  </a:lnTo>
                  <a:lnTo>
                    <a:pt x="4629404" y="166497"/>
                  </a:lnTo>
                  <a:lnTo>
                    <a:pt x="4629480" y="123444"/>
                  </a:lnTo>
                  <a:lnTo>
                    <a:pt x="4629569" y="116014"/>
                  </a:lnTo>
                  <a:lnTo>
                    <a:pt x="4642231" y="74549"/>
                  </a:lnTo>
                  <a:lnTo>
                    <a:pt x="4646041" y="73406"/>
                  </a:lnTo>
                  <a:lnTo>
                    <a:pt x="4654931" y="73406"/>
                  </a:lnTo>
                  <a:lnTo>
                    <a:pt x="4659884" y="75057"/>
                  </a:lnTo>
                  <a:lnTo>
                    <a:pt x="4665091" y="78486"/>
                  </a:lnTo>
                  <a:lnTo>
                    <a:pt x="4666907" y="73406"/>
                  </a:lnTo>
                  <a:lnTo>
                    <a:pt x="4669993" y="64770"/>
                  </a:lnTo>
                  <a:lnTo>
                    <a:pt x="4674730" y="51562"/>
                  </a:lnTo>
                  <a:close/>
                </a:path>
                <a:path w="5167630" h="169545">
                  <a:moveTo>
                    <a:pt x="4796536" y="47879"/>
                  </a:moveTo>
                  <a:lnTo>
                    <a:pt x="4764278" y="47879"/>
                  </a:lnTo>
                  <a:lnTo>
                    <a:pt x="4741672" y="108458"/>
                  </a:lnTo>
                  <a:lnTo>
                    <a:pt x="4739386" y="115062"/>
                  </a:lnTo>
                  <a:lnTo>
                    <a:pt x="4738370" y="118491"/>
                  </a:lnTo>
                  <a:lnTo>
                    <a:pt x="4736846" y="123444"/>
                  </a:lnTo>
                  <a:lnTo>
                    <a:pt x="4735068" y="128651"/>
                  </a:lnTo>
                  <a:lnTo>
                    <a:pt x="4728591" y="108458"/>
                  </a:lnTo>
                  <a:lnTo>
                    <a:pt x="4706239" y="47879"/>
                  </a:lnTo>
                  <a:lnTo>
                    <a:pt x="4673346" y="47879"/>
                  </a:lnTo>
                  <a:lnTo>
                    <a:pt x="4674603" y="51028"/>
                  </a:lnTo>
                  <a:lnTo>
                    <a:pt x="4674819" y="51562"/>
                  </a:lnTo>
                  <a:lnTo>
                    <a:pt x="4721098" y="166497"/>
                  </a:lnTo>
                  <a:lnTo>
                    <a:pt x="4749419" y="166497"/>
                  </a:lnTo>
                  <a:lnTo>
                    <a:pt x="4764443" y="128651"/>
                  </a:lnTo>
                  <a:lnTo>
                    <a:pt x="4796536" y="47879"/>
                  </a:lnTo>
                  <a:close/>
                </a:path>
                <a:path w="5167630" h="169545">
                  <a:moveTo>
                    <a:pt x="4847209" y="47879"/>
                  </a:moveTo>
                  <a:lnTo>
                    <a:pt x="4815840" y="47879"/>
                  </a:lnTo>
                  <a:lnTo>
                    <a:pt x="4815840" y="166497"/>
                  </a:lnTo>
                  <a:lnTo>
                    <a:pt x="4847209" y="166497"/>
                  </a:lnTo>
                  <a:lnTo>
                    <a:pt x="4847209" y="47879"/>
                  </a:lnTo>
                  <a:close/>
                </a:path>
                <a:path w="5167630" h="169545">
                  <a:moveTo>
                    <a:pt x="4847209" y="2794"/>
                  </a:moveTo>
                  <a:lnTo>
                    <a:pt x="4815840" y="2794"/>
                  </a:lnTo>
                  <a:lnTo>
                    <a:pt x="4815840" y="31889"/>
                  </a:lnTo>
                  <a:lnTo>
                    <a:pt x="4847209" y="31889"/>
                  </a:lnTo>
                  <a:lnTo>
                    <a:pt x="4847209" y="2794"/>
                  </a:lnTo>
                  <a:close/>
                </a:path>
                <a:path w="5167630" h="169545">
                  <a:moveTo>
                    <a:pt x="4980559" y="116205"/>
                  </a:moveTo>
                  <a:lnTo>
                    <a:pt x="4979936" y="99352"/>
                  </a:lnTo>
                  <a:lnTo>
                    <a:pt x="4979505" y="97028"/>
                  </a:lnTo>
                  <a:lnTo>
                    <a:pt x="4977295" y="84810"/>
                  </a:lnTo>
                  <a:lnTo>
                    <a:pt x="4972647" y="72593"/>
                  </a:lnTo>
                  <a:lnTo>
                    <a:pt x="4970348" y="69215"/>
                  </a:lnTo>
                  <a:lnTo>
                    <a:pt x="4965954" y="62738"/>
                  </a:lnTo>
                  <a:lnTo>
                    <a:pt x="4957635" y="55079"/>
                  </a:lnTo>
                  <a:lnTo>
                    <a:pt x="4949444" y="50457"/>
                  </a:lnTo>
                  <a:lnTo>
                    <a:pt x="4949444" y="97028"/>
                  </a:lnTo>
                  <a:lnTo>
                    <a:pt x="4902581" y="97028"/>
                  </a:lnTo>
                  <a:lnTo>
                    <a:pt x="4902581" y="88519"/>
                  </a:lnTo>
                  <a:lnTo>
                    <a:pt x="4904689" y="81788"/>
                  </a:lnTo>
                  <a:lnTo>
                    <a:pt x="4904740" y="81661"/>
                  </a:lnTo>
                  <a:lnTo>
                    <a:pt x="4913630" y="71755"/>
                  </a:lnTo>
                  <a:lnTo>
                    <a:pt x="4919345" y="69215"/>
                  </a:lnTo>
                  <a:lnTo>
                    <a:pt x="4932553" y="69215"/>
                  </a:lnTo>
                  <a:lnTo>
                    <a:pt x="4938293" y="71755"/>
                  </a:lnTo>
                  <a:lnTo>
                    <a:pt x="4938128" y="71755"/>
                  </a:lnTo>
                  <a:lnTo>
                    <a:pt x="4946904" y="81026"/>
                  </a:lnTo>
                  <a:lnTo>
                    <a:pt x="4949317" y="88011"/>
                  </a:lnTo>
                  <a:lnTo>
                    <a:pt x="4949444" y="97028"/>
                  </a:lnTo>
                  <a:lnTo>
                    <a:pt x="4949444" y="50457"/>
                  </a:lnTo>
                  <a:lnTo>
                    <a:pt x="4947932" y="49593"/>
                  </a:lnTo>
                  <a:lnTo>
                    <a:pt x="4936820" y="46316"/>
                  </a:lnTo>
                  <a:lnTo>
                    <a:pt x="4924298" y="45212"/>
                  </a:lnTo>
                  <a:lnTo>
                    <a:pt x="4912487" y="46316"/>
                  </a:lnTo>
                  <a:lnTo>
                    <a:pt x="4912842" y="46316"/>
                  </a:lnTo>
                  <a:lnTo>
                    <a:pt x="4902746" y="49403"/>
                  </a:lnTo>
                  <a:lnTo>
                    <a:pt x="4873815" y="81661"/>
                  </a:lnTo>
                  <a:lnTo>
                    <a:pt x="4869942" y="108077"/>
                  </a:lnTo>
                  <a:lnTo>
                    <a:pt x="4870653" y="119926"/>
                  </a:lnTo>
                  <a:lnTo>
                    <a:pt x="4890046" y="157810"/>
                  </a:lnTo>
                  <a:lnTo>
                    <a:pt x="4927346" y="169164"/>
                  </a:lnTo>
                  <a:lnTo>
                    <a:pt x="4936718" y="168605"/>
                  </a:lnTo>
                  <a:lnTo>
                    <a:pt x="4971186" y="149123"/>
                  </a:lnTo>
                  <a:lnTo>
                    <a:pt x="4978908" y="133985"/>
                  </a:lnTo>
                  <a:lnTo>
                    <a:pt x="4947666" y="128778"/>
                  </a:lnTo>
                  <a:lnTo>
                    <a:pt x="4946015" y="134747"/>
                  </a:lnTo>
                  <a:lnTo>
                    <a:pt x="4943475" y="138938"/>
                  </a:lnTo>
                  <a:lnTo>
                    <a:pt x="4936744" y="144399"/>
                  </a:lnTo>
                  <a:lnTo>
                    <a:pt x="4932680" y="145669"/>
                  </a:lnTo>
                  <a:lnTo>
                    <a:pt x="4920488" y="145669"/>
                  </a:lnTo>
                  <a:lnTo>
                    <a:pt x="4914519" y="143129"/>
                  </a:lnTo>
                  <a:lnTo>
                    <a:pt x="4909693" y="137922"/>
                  </a:lnTo>
                  <a:lnTo>
                    <a:pt x="4904740" y="132715"/>
                  </a:lnTo>
                  <a:lnTo>
                    <a:pt x="4902200" y="125476"/>
                  </a:lnTo>
                  <a:lnTo>
                    <a:pt x="4902124" y="119926"/>
                  </a:lnTo>
                  <a:lnTo>
                    <a:pt x="4902073" y="116205"/>
                  </a:lnTo>
                  <a:lnTo>
                    <a:pt x="4980559" y="116205"/>
                  </a:lnTo>
                  <a:close/>
                </a:path>
                <a:path w="5167630" h="169545">
                  <a:moveTo>
                    <a:pt x="5167630" y="47879"/>
                  </a:moveTo>
                  <a:lnTo>
                    <a:pt x="5136629" y="47879"/>
                  </a:lnTo>
                  <a:lnTo>
                    <a:pt x="5114036" y="125603"/>
                  </a:lnTo>
                  <a:lnTo>
                    <a:pt x="5104993" y="90170"/>
                  </a:lnTo>
                  <a:lnTo>
                    <a:pt x="5094224" y="47879"/>
                  </a:lnTo>
                  <a:lnTo>
                    <a:pt x="5063998" y="47879"/>
                  </a:lnTo>
                  <a:lnTo>
                    <a:pt x="5043551" y="125603"/>
                  </a:lnTo>
                  <a:lnTo>
                    <a:pt x="5021326" y="47879"/>
                  </a:lnTo>
                  <a:lnTo>
                    <a:pt x="4990846" y="47879"/>
                  </a:lnTo>
                  <a:lnTo>
                    <a:pt x="5028425" y="166497"/>
                  </a:lnTo>
                  <a:lnTo>
                    <a:pt x="5058918" y="166497"/>
                  </a:lnTo>
                  <a:lnTo>
                    <a:pt x="5069662" y="125603"/>
                  </a:lnTo>
                  <a:lnTo>
                    <a:pt x="5078984" y="90170"/>
                  </a:lnTo>
                  <a:lnTo>
                    <a:pt x="5099431" y="166497"/>
                  </a:lnTo>
                  <a:lnTo>
                    <a:pt x="5129530" y="166497"/>
                  </a:lnTo>
                  <a:lnTo>
                    <a:pt x="5142662" y="125603"/>
                  </a:lnTo>
                  <a:lnTo>
                    <a:pt x="5167630" y="47879"/>
                  </a:lnTo>
                  <a:close/>
                </a:path>
              </a:pathLst>
            </a:custGeom>
            <a:solidFill>
              <a:srgbClr val="FFFFFF">
                <a:alpha val="25097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9" name="object 19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50975" y="5100446"/>
              <a:ext cx="57150" cy="305180"/>
            </a:xfrm>
            <a:prstGeom prst="rect">
              <a:avLst/>
            </a:prstGeom>
          </p:spPr>
        </p:pic>
        <p:pic>
          <p:nvPicPr>
            <p:cNvPr id="20" name="object 20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112258" y="5100446"/>
              <a:ext cx="57150" cy="30518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1803126" y="6462776"/>
            <a:ext cx="173355" cy="1854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50" spc="-25">
                <a:solidFill>
                  <a:srgbClr val="03234D"/>
                </a:solidFill>
                <a:latin typeface="Tahoma"/>
                <a:cs typeface="Tahoma"/>
              </a:rPr>
              <a:t>27</a:t>
            </a:r>
            <a:endParaRPr sz="1050">
              <a:latin typeface="Tahoma"/>
              <a:cs typeface="Tahoma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122407" y="291889"/>
            <a:ext cx="1434083" cy="238419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39698" y="768858"/>
            <a:ext cx="10917174" cy="19050"/>
          </a:xfrm>
          <a:prstGeom prst="rect">
            <a:avLst/>
          </a:prstGeom>
        </p:spPr>
      </p:pic>
      <p:grpSp>
        <p:nvGrpSpPr>
          <p:cNvPr id="5" name="object 5" descr=""/>
          <p:cNvGrpSpPr/>
          <p:nvPr/>
        </p:nvGrpSpPr>
        <p:grpSpPr>
          <a:xfrm>
            <a:off x="0" y="6496050"/>
            <a:ext cx="12192000" cy="361950"/>
            <a:chOff x="0" y="6496050"/>
            <a:chExt cx="12192000" cy="361950"/>
          </a:xfrm>
        </p:grpSpPr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6694931"/>
              <a:ext cx="12192000" cy="163068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7887" y="6496050"/>
              <a:ext cx="3054858" cy="361949"/>
            </a:xfrm>
            <a:prstGeom prst="rect">
              <a:avLst/>
            </a:prstGeom>
          </p:spPr>
        </p:pic>
      </p:grpSp>
      <p:sp>
        <p:nvSpPr>
          <p:cNvPr id="8" name="object 8" descr=""/>
          <p:cNvSpPr txBox="1"/>
          <p:nvPr/>
        </p:nvSpPr>
        <p:spPr>
          <a:xfrm>
            <a:off x="2601976" y="6504940"/>
            <a:ext cx="569595" cy="293370"/>
          </a:xfrm>
          <a:prstGeom prst="rect">
            <a:avLst/>
          </a:prstGeom>
        </p:spPr>
        <p:txBody>
          <a:bodyPr wrap="square" lIns="0" tIns="65404" rIns="0" bIns="0" rtlCol="0" vert="horz">
            <a:spAutoFit/>
          </a:bodyPr>
          <a:lstStyle/>
          <a:p>
            <a:pPr marL="41910" marR="30480" indent="-3810">
              <a:lnSpc>
                <a:spcPct val="67100"/>
              </a:lnSpc>
              <a:spcBef>
                <a:spcPts val="515"/>
              </a:spcBef>
            </a:pPr>
            <a:r>
              <a:rPr dirty="0" sz="1050" spc="-10" b="1">
                <a:solidFill>
                  <a:srgbClr val="FFFFFF"/>
                </a:solidFill>
                <a:latin typeface="Calibri"/>
                <a:cs typeface="Calibri"/>
              </a:rPr>
              <a:t>Industry </a:t>
            </a:r>
            <a:r>
              <a:rPr dirty="0" baseline="-21164" sz="1575" spc="-315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050" spc="-210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baseline="-21164" sz="1575" spc="-315" b="1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dirty="0" sz="1050" spc="-210" b="1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dirty="0" baseline="-21164" sz="1575" spc="-315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050" spc="-210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baseline="-21164" sz="1575" spc="-315" b="1">
                <a:solidFill>
                  <a:srgbClr val="FFFFFF"/>
                </a:solidFill>
                <a:latin typeface="Calibri"/>
                <a:cs typeface="Calibri"/>
              </a:rPr>
              <a:t>ly</a:t>
            </a:r>
            <a:r>
              <a:rPr dirty="0" sz="1050" spc="-210" b="1">
                <a:solidFill>
                  <a:srgbClr val="FFFFFF"/>
                </a:solidFill>
                <a:latin typeface="Calibri"/>
                <a:cs typeface="Calibri"/>
              </a:rPr>
              <a:t>ly</a:t>
            </a:r>
            <a:r>
              <a:rPr dirty="0" baseline="-21164" sz="1575" spc="-315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sz="1050" spc="-210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baseline="-21164" sz="1575" spc="-315" b="1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dirty="0" sz="1050" spc="-210" b="1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9" name="object 9" descr=""/>
          <p:cNvSpPr/>
          <p:nvPr/>
        </p:nvSpPr>
        <p:spPr>
          <a:xfrm>
            <a:off x="3679697" y="6496050"/>
            <a:ext cx="1624330" cy="361950"/>
          </a:xfrm>
          <a:custGeom>
            <a:avLst/>
            <a:gdLst/>
            <a:ahLst/>
            <a:cxnLst/>
            <a:rect l="l" t="t" r="r" b="b"/>
            <a:pathLst>
              <a:path w="1624329" h="361950">
                <a:moveTo>
                  <a:pt x="1623822" y="0"/>
                </a:moveTo>
                <a:lnTo>
                  <a:pt x="90424" y="0"/>
                </a:lnTo>
                <a:lnTo>
                  <a:pt x="0" y="361949"/>
                </a:lnTo>
                <a:lnTo>
                  <a:pt x="1533271" y="361949"/>
                </a:lnTo>
                <a:lnTo>
                  <a:pt x="1623822" y="0"/>
                </a:lnTo>
                <a:close/>
              </a:path>
            </a:pathLst>
          </a:custGeom>
          <a:solidFill>
            <a:srgbClr val="2C716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 descr=""/>
          <p:cNvSpPr txBox="1"/>
          <p:nvPr/>
        </p:nvSpPr>
        <p:spPr>
          <a:xfrm>
            <a:off x="4158234" y="6504940"/>
            <a:ext cx="637540" cy="293370"/>
          </a:xfrm>
          <a:prstGeom prst="rect">
            <a:avLst/>
          </a:prstGeom>
        </p:spPr>
        <p:txBody>
          <a:bodyPr wrap="square" lIns="0" tIns="65404" rIns="0" bIns="0" rtlCol="0" vert="horz">
            <a:spAutoFit/>
          </a:bodyPr>
          <a:lstStyle/>
          <a:p>
            <a:pPr marL="38100" marR="30480" indent="33655">
              <a:lnSpc>
                <a:spcPct val="67100"/>
              </a:lnSpc>
              <a:spcBef>
                <a:spcPts val="515"/>
              </a:spcBef>
            </a:pPr>
            <a:r>
              <a:rPr dirty="0" sz="1050" spc="-10" b="1">
                <a:solidFill>
                  <a:srgbClr val="FFFFFF"/>
                </a:solidFill>
                <a:latin typeface="Calibri"/>
                <a:cs typeface="Calibri"/>
              </a:rPr>
              <a:t>Company </a:t>
            </a:r>
            <a:r>
              <a:rPr dirty="0" sz="1050" spc="-484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baseline="-21164" sz="1575" spc="-390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sz="1050" spc="-270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baseline="-21164" sz="1575" spc="-390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sz="1050" spc="-300" b="1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baseline="-21164" sz="1575" spc="-382" b="1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sz="1050" spc="-150" b="1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dirty="0" baseline="-21164" sz="1575" spc="-390" b="1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dirty="0" sz="1050" spc="-270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baseline="-21164" sz="1575" spc="-390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sz="1050" spc="-35" b="1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dirty="0" baseline="-21164" sz="1575" spc="-390" b="1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dirty="0" sz="1050" spc="-300" b="1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baseline="-21164" sz="1575" spc="-382" b="1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sz="1050" spc="-565" b="1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r>
              <a:rPr dirty="0" baseline="-21164" sz="1575" spc="-30" b="1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endParaRPr baseline="-21164" sz="1575">
              <a:latin typeface="Calibri"/>
              <a:cs typeface="Calibri"/>
            </a:endParaRPr>
          </a:p>
        </p:txBody>
      </p:sp>
      <p:pic>
        <p:nvPicPr>
          <p:cNvPr id="11" name="object 11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300471" y="6496050"/>
            <a:ext cx="6297930" cy="361949"/>
          </a:xfrm>
          <a:prstGeom prst="rect">
            <a:avLst/>
          </a:prstGeom>
        </p:spPr>
      </p:pic>
      <p:sp>
        <p:nvSpPr>
          <p:cNvPr id="12" name="object 12" descr=""/>
          <p:cNvSpPr txBox="1"/>
          <p:nvPr/>
        </p:nvSpPr>
        <p:spPr>
          <a:xfrm>
            <a:off x="5769102" y="6504940"/>
            <a:ext cx="647700" cy="293370"/>
          </a:xfrm>
          <a:prstGeom prst="rect">
            <a:avLst/>
          </a:prstGeom>
        </p:spPr>
        <p:txBody>
          <a:bodyPr wrap="square" lIns="0" tIns="65404" rIns="0" bIns="0" rtlCol="0" vert="horz">
            <a:spAutoFit/>
          </a:bodyPr>
          <a:lstStyle/>
          <a:p>
            <a:pPr marL="38100" marR="30480" indent="60960">
              <a:lnSpc>
                <a:spcPct val="67100"/>
              </a:lnSpc>
              <a:spcBef>
                <a:spcPts val="515"/>
              </a:spcBef>
            </a:pPr>
            <a:r>
              <a:rPr dirty="0" sz="1050" spc="-10" b="1">
                <a:solidFill>
                  <a:srgbClr val="FFFFFF"/>
                </a:solidFill>
                <a:latin typeface="Calibri"/>
                <a:cs typeface="Calibri"/>
              </a:rPr>
              <a:t>Financial </a:t>
            </a:r>
            <a:r>
              <a:rPr dirty="0" sz="1050" spc="-250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baseline="-21164" sz="1575" spc="-375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sz="1050" spc="-250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baseline="-21164" sz="1575" spc="-375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sz="1050" spc="-250" b="1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baseline="-21164" sz="1575" spc="-375" b="1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sz="1050" spc="-250" b="1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dirty="0" baseline="-21164" sz="1575" spc="-375" b="1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dirty="0" sz="1050" spc="-250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baseline="-21164" sz="1575" spc="-375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sz="1050" spc="-250" b="1">
                <a:solidFill>
                  <a:srgbClr val="FFFFFF"/>
                </a:solidFill>
                <a:latin typeface="Calibri"/>
                <a:cs typeface="Calibri"/>
              </a:rPr>
              <a:t>ie</a:t>
            </a:r>
            <a:r>
              <a:rPr dirty="0" baseline="-21164" sz="1575" spc="-375" b="1">
                <a:solidFill>
                  <a:srgbClr val="FFFFFF"/>
                </a:solidFill>
                <a:latin typeface="Calibri"/>
                <a:cs typeface="Calibri"/>
              </a:rPr>
              <a:t>ie</a:t>
            </a:r>
            <a:r>
              <a:rPr dirty="0" sz="1050" spc="-250" b="1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r>
              <a:rPr dirty="0" baseline="-21164" sz="1575" spc="-375" b="1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endParaRPr baseline="-21164" sz="1575">
              <a:latin typeface="Calibri"/>
              <a:cs typeface="Calibri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7416545" y="6504940"/>
            <a:ext cx="635635" cy="293370"/>
          </a:xfrm>
          <a:prstGeom prst="rect">
            <a:avLst/>
          </a:prstGeom>
        </p:spPr>
        <p:txBody>
          <a:bodyPr wrap="square" lIns="0" tIns="65404" rIns="0" bIns="0" rtlCol="0" vert="horz">
            <a:spAutoFit/>
          </a:bodyPr>
          <a:lstStyle/>
          <a:p>
            <a:pPr marL="39370" marR="30480" indent="-1905">
              <a:lnSpc>
                <a:spcPct val="67100"/>
              </a:lnSpc>
              <a:spcBef>
                <a:spcPts val="515"/>
              </a:spcBef>
            </a:pPr>
            <a:r>
              <a:rPr dirty="0" sz="1050" spc="-10" b="1">
                <a:solidFill>
                  <a:srgbClr val="FFFFFF"/>
                </a:solidFill>
                <a:latin typeface="Calibri"/>
                <a:cs typeface="Calibri"/>
              </a:rPr>
              <a:t>Feasibility </a:t>
            </a:r>
            <a:r>
              <a:rPr dirty="0" sz="1050" spc="-185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baseline="-21164" sz="1575" spc="-277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050" spc="-185" b="1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dirty="0" baseline="-21164" sz="1575" spc="-277" b="1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dirty="0" sz="1050" spc="-185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baseline="-21164" sz="1575" spc="-277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050" spc="-185" b="1">
                <a:solidFill>
                  <a:srgbClr val="FFFFFF"/>
                </a:solidFill>
                <a:latin typeface="Calibri"/>
                <a:cs typeface="Calibri"/>
              </a:rPr>
              <a:t>ly</a:t>
            </a:r>
            <a:r>
              <a:rPr dirty="0" baseline="-21164" sz="1575" spc="-277" b="1">
                <a:solidFill>
                  <a:srgbClr val="FFFFFF"/>
                </a:solidFill>
                <a:latin typeface="Calibri"/>
                <a:cs typeface="Calibri"/>
              </a:rPr>
              <a:t>ly</a:t>
            </a:r>
            <a:r>
              <a:rPr dirty="0" sz="1050" spc="-185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baseline="-21164" sz="1575" spc="-277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sz="1050" spc="-185" b="1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dirty="0" baseline="-21164" sz="1575" spc="-277" b="1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endParaRPr baseline="-21164" sz="1575">
              <a:latin typeface="Calibri"/>
              <a:cs typeface="Calibri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9007347" y="6504940"/>
            <a:ext cx="696595" cy="293370"/>
          </a:xfrm>
          <a:prstGeom prst="rect">
            <a:avLst/>
          </a:prstGeom>
        </p:spPr>
        <p:txBody>
          <a:bodyPr wrap="square" lIns="0" tIns="65404" rIns="0" bIns="0" rtlCol="0" vert="horz">
            <a:spAutoFit/>
          </a:bodyPr>
          <a:lstStyle/>
          <a:p>
            <a:pPr marL="54610" marR="30480" indent="-17145">
              <a:lnSpc>
                <a:spcPct val="67100"/>
              </a:lnSpc>
              <a:spcBef>
                <a:spcPts val="515"/>
              </a:spcBef>
            </a:pPr>
            <a:r>
              <a:rPr dirty="0" sz="1050" spc="-10" b="1">
                <a:solidFill>
                  <a:srgbClr val="FFFFFF"/>
                </a:solidFill>
                <a:latin typeface="Calibri"/>
                <a:cs typeface="Calibri"/>
              </a:rPr>
              <a:t>Alternative </a:t>
            </a:r>
            <a:r>
              <a:rPr dirty="0" sz="1050" spc="-160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baseline="-21164" sz="1575" spc="-240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sz="1050" spc="-160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baseline="-21164" sz="1575" spc="-240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sz="1050" spc="-160" b="1">
                <a:solidFill>
                  <a:srgbClr val="FFFFFF"/>
                </a:solidFill>
                <a:latin typeface="Calibri"/>
                <a:cs typeface="Calibri"/>
              </a:rPr>
              <a:t>lu</a:t>
            </a:r>
            <a:r>
              <a:rPr dirty="0" baseline="-21164" sz="1575" spc="-240" b="1">
                <a:solidFill>
                  <a:srgbClr val="FFFFFF"/>
                </a:solidFill>
                <a:latin typeface="Calibri"/>
                <a:cs typeface="Calibri"/>
              </a:rPr>
              <a:t>lu</a:t>
            </a:r>
            <a:r>
              <a:rPr dirty="0" sz="1050" spc="-160" b="1">
                <a:solidFill>
                  <a:srgbClr val="FFFFFF"/>
                </a:solidFill>
                <a:latin typeface="Calibri"/>
                <a:cs typeface="Calibri"/>
              </a:rPr>
              <a:t>ti</a:t>
            </a:r>
            <a:r>
              <a:rPr dirty="0" baseline="-21164" sz="1575" spc="-240" b="1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dirty="0" sz="1050" spc="-160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baseline="-21164" sz="1575" spc="-240" b="1">
                <a:solidFill>
                  <a:srgbClr val="FFFFFF"/>
                </a:solidFill>
                <a:latin typeface="Calibri"/>
                <a:cs typeface="Calibri"/>
              </a:rPr>
              <a:t>io</a:t>
            </a:r>
            <a:r>
              <a:rPr dirty="0" sz="1050" spc="-160" b="1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dirty="0" baseline="-21164" sz="1575" spc="-240" b="1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endParaRPr baseline="-21164" sz="1575">
              <a:latin typeface="Calibri"/>
              <a:cs typeface="Calibri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10567161" y="6589521"/>
            <a:ext cx="629285" cy="1854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50" spc="-10" b="1">
                <a:solidFill>
                  <a:srgbClr val="FFFFFF"/>
                </a:solidFill>
                <a:latin typeface="Calibri"/>
                <a:cs typeface="Calibri"/>
              </a:rPr>
              <a:t>Conclusion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718058" y="6283545"/>
            <a:ext cx="1953260" cy="514350"/>
          </a:xfrm>
          <a:prstGeom prst="rect">
            <a:avLst/>
          </a:prstGeom>
        </p:spPr>
        <p:txBody>
          <a:bodyPr wrap="square" lIns="0" tIns="55244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434"/>
              </a:spcBef>
            </a:pP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Source:</a:t>
            </a:r>
            <a:r>
              <a:rPr dirty="0" sz="800" spc="-2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(Annual</a:t>
            </a:r>
            <a:r>
              <a:rPr dirty="0" sz="800" spc="-1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Report</a:t>
            </a:r>
            <a:r>
              <a:rPr dirty="0" sz="800" spc="-2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(Siemens,</a:t>
            </a:r>
            <a:r>
              <a:rPr dirty="0" sz="800" spc="-2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 spc="-10">
                <a:solidFill>
                  <a:srgbClr val="010027"/>
                </a:solidFill>
                <a:latin typeface="Arial MT"/>
                <a:cs typeface="Arial MT"/>
              </a:rPr>
              <a:t>2022))</a:t>
            </a:r>
            <a:endParaRPr sz="800">
              <a:latin typeface="Arial MT"/>
              <a:cs typeface="Arial MT"/>
            </a:endParaRPr>
          </a:p>
          <a:p>
            <a:pPr marL="361950" marR="1002030" indent="-1270">
              <a:lnSpc>
                <a:spcPct val="67100"/>
              </a:lnSpc>
              <a:spcBef>
                <a:spcPts val="860"/>
              </a:spcBef>
            </a:pPr>
            <a:r>
              <a:rPr dirty="0" sz="1050" spc="-10" b="1">
                <a:solidFill>
                  <a:srgbClr val="FFFFFF"/>
                </a:solidFill>
                <a:latin typeface="Calibri"/>
                <a:cs typeface="Calibri"/>
              </a:rPr>
              <a:t>Executive </a:t>
            </a:r>
            <a:r>
              <a:rPr dirty="0" baseline="-21164" sz="1575" spc="-427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sz="1050" spc="-285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baseline="-21164" sz="1575" spc="-427" b="1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dirty="0" sz="1050" spc="-285" b="1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dirty="0" baseline="-21164" sz="1575" spc="-427" b="1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dirty="0" sz="1050" spc="-285" b="1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dirty="0" baseline="-21164" sz="1575" spc="-427" b="1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dirty="0" sz="1050" spc="-285" b="1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dirty="0" baseline="-21164" sz="1575" spc="-427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050" spc="-285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baseline="-21164" sz="1575" spc="-427" b="1">
                <a:solidFill>
                  <a:srgbClr val="FFFFFF"/>
                </a:solidFill>
                <a:latin typeface="Calibri"/>
                <a:cs typeface="Calibri"/>
              </a:rPr>
              <a:t>ry</a:t>
            </a:r>
            <a:r>
              <a:rPr dirty="0" sz="1050" spc="-285" b="1">
                <a:solidFill>
                  <a:srgbClr val="FFFFFF"/>
                </a:solidFill>
                <a:latin typeface="Calibri"/>
                <a:cs typeface="Calibri"/>
              </a:rPr>
              <a:t>ry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009999"/>
                </a:solidFill>
              </a:rPr>
              <a:t>Strategic</a:t>
            </a:r>
            <a:r>
              <a:rPr dirty="0" spc="-60">
                <a:solidFill>
                  <a:srgbClr val="009999"/>
                </a:solidFill>
              </a:rPr>
              <a:t> </a:t>
            </a:r>
            <a:r>
              <a:rPr dirty="0">
                <a:solidFill>
                  <a:srgbClr val="009999"/>
                </a:solidFill>
              </a:rPr>
              <a:t>Fit</a:t>
            </a:r>
            <a:r>
              <a:rPr dirty="0" spc="-70">
                <a:solidFill>
                  <a:srgbClr val="009999"/>
                </a:solidFill>
              </a:rPr>
              <a:t> </a:t>
            </a:r>
            <a:r>
              <a:rPr dirty="0">
                <a:solidFill>
                  <a:srgbClr val="009999"/>
                </a:solidFill>
              </a:rPr>
              <a:t>Between</a:t>
            </a:r>
            <a:r>
              <a:rPr dirty="0" spc="-60">
                <a:solidFill>
                  <a:srgbClr val="009999"/>
                </a:solidFill>
              </a:rPr>
              <a:t> </a:t>
            </a:r>
            <a:r>
              <a:rPr dirty="0">
                <a:solidFill>
                  <a:srgbClr val="009999"/>
                </a:solidFill>
              </a:rPr>
              <a:t>Siemens</a:t>
            </a:r>
            <a:r>
              <a:rPr dirty="0" spc="-60">
                <a:solidFill>
                  <a:srgbClr val="009999"/>
                </a:solidFill>
              </a:rPr>
              <a:t> </a:t>
            </a:r>
            <a:r>
              <a:rPr dirty="0">
                <a:solidFill>
                  <a:srgbClr val="009999"/>
                </a:solidFill>
              </a:rPr>
              <a:t>and</a:t>
            </a:r>
            <a:r>
              <a:rPr dirty="0" spc="-55">
                <a:solidFill>
                  <a:srgbClr val="009999"/>
                </a:solidFill>
              </a:rPr>
              <a:t> </a:t>
            </a:r>
            <a:r>
              <a:rPr dirty="0" spc="-10">
                <a:solidFill>
                  <a:srgbClr val="009999"/>
                </a:solidFill>
              </a:rPr>
              <a:t>Vestas</a:t>
            </a: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200" b="0">
                <a:solidFill>
                  <a:srgbClr val="010027"/>
                </a:solidFill>
                <a:latin typeface="Arial MT"/>
                <a:cs typeface="Arial MT"/>
              </a:rPr>
              <a:t>The</a:t>
            </a:r>
            <a:r>
              <a:rPr dirty="0" sz="1200" spc="-30" b="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 b="0">
                <a:solidFill>
                  <a:srgbClr val="010027"/>
                </a:solidFill>
                <a:latin typeface="Arial MT"/>
                <a:cs typeface="Arial MT"/>
              </a:rPr>
              <a:t>combined</a:t>
            </a:r>
            <a:r>
              <a:rPr dirty="0" sz="1200" spc="-35" b="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 b="0">
                <a:solidFill>
                  <a:srgbClr val="010027"/>
                </a:solidFill>
                <a:latin typeface="Arial MT"/>
                <a:cs typeface="Arial MT"/>
              </a:rPr>
              <a:t>company</a:t>
            </a:r>
            <a:r>
              <a:rPr dirty="0" sz="1200" spc="-35" b="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 b="0">
                <a:solidFill>
                  <a:srgbClr val="010027"/>
                </a:solidFill>
                <a:latin typeface="Arial MT"/>
                <a:cs typeface="Arial MT"/>
              </a:rPr>
              <a:t>providing</a:t>
            </a:r>
            <a:r>
              <a:rPr dirty="0" sz="1200" spc="-30" b="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 b="0">
                <a:solidFill>
                  <a:srgbClr val="010027"/>
                </a:solidFill>
                <a:latin typeface="Arial MT"/>
                <a:cs typeface="Arial MT"/>
              </a:rPr>
              <a:t>a</a:t>
            </a:r>
            <a:r>
              <a:rPr dirty="0" sz="1200" spc="-15" b="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 b="0">
                <a:solidFill>
                  <a:srgbClr val="010027"/>
                </a:solidFill>
                <a:latin typeface="Arial MT"/>
                <a:cs typeface="Arial MT"/>
              </a:rPr>
              <a:t>wide</a:t>
            </a:r>
            <a:r>
              <a:rPr dirty="0" sz="1200" spc="-30" b="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 b="0">
                <a:solidFill>
                  <a:srgbClr val="010027"/>
                </a:solidFill>
                <a:latin typeface="Arial MT"/>
                <a:cs typeface="Arial MT"/>
              </a:rPr>
              <a:t>range</a:t>
            </a:r>
            <a:r>
              <a:rPr dirty="0" sz="1200" spc="-25" b="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 b="0">
                <a:solidFill>
                  <a:srgbClr val="010027"/>
                </a:solidFill>
                <a:latin typeface="Arial MT"/>
                <a:cs typeface="Arial MT"/>
              </a:rPr>
              <a:t>of</a:t>
            </a:r>
            <a:r>
              <a:rPr dirty="0" sz="1200" spc="-15" b="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 b="0">
                <a:solidFill>
                  <a:srgbClr val="010027"/>
                </a:solidFill>
                <a:latin typeface="Arial MT"/>
                <a:cs typeface="Arial MT"/>
              </a:rPr>
              <a:t>digitally</a:t>
            </a:r>
            <a:r>
              <a:rPr dirty="0" sz="1200" spc="-35" b="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 b="0">
                <a:solidFill>
                  <a:srgbClr val="010027"/>
                </a:solidFill>
                <a:latin typeface="Arial MT"/>
                <a:cs typeface="Arial MT"/>
              </a:rPr>
              <a:t>connected</a:t>
            </a:r>
            <a:r>
              <a:rPr dirty="0" sz="1200" spc="-30" b="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 b="0">
                <a:solidFill>
                  <a:srgbClr val="010027"/>
                </a:solidFill>
                <a:latin typeface="Arial MT"/>
                <a:cs typeface="Arial MT"/>
              </a:rPr>
              <a:t>products</a:t>
            </a:r>
            <a:r>
              <a:rPr dirty="0" sz="1200" spc="-25" b="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 b="0">
                <a:solidFill>
                  <a:srgbClr val="010027"/>
                </a:solidFill>
                <a:latin typeface="Arial MT"/>
                <a:cs typeface="Arial MT"/>
              </a:rPr>
              <a:t>with</a:t>
            </a:r>
            <a:r>
              <a:rPr dirty="0" sz="1200" spc="-15" b="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 b="0">
                <a:solidFill>
                  <a:srgbClr val="010027"/>
                </a:solidFill>
                <a:latin typeface="Arial MT"/>
                <a:cs typeface="Arial MT"/>
              </a:rPr>
              <a:t>access</a:t>
            </a:r>
            <a:r>
              <a:rPr dirty="0" sz="1200" spc="-25" b="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 b="0">
                <a:solidFill>
                  <a:srgbClr val="010027"/>
                </a:solidFill>
                <a:latin typeface="Arial MT"/>
                <a:cs typeface="Arial MT"/>
              </a:rPr>
              <a:t>to</a:t>
            </a:r>
            <a:r>
              <a:rPr dirty="0" sz="1200" spc="-10" b="0">
                <a:solidFill>
                  <a:srgbClr val="010027"/>
                </a:solidFill>
                <a:latin typeface="Arial MT"/>
                <a:cs typeface="Arial MT"/>
              </a:rPr>
              <a:t> financing</a:t>
            </a:r>
            <a:endParaRPr sz="1200">
              <a:latin typeface="Arial MT"/>
              <a:cs typeface="Arial MT"/>
            </a:endParaRPr>
          </a:p>
        </p:txBody>
      </p:sp>
      <p:grpSp>
        <p:nvGrpSpPr>
          <p:cNvPr id="18" name="object 18" descr=""/>
          <p:cNvGrpSpPr/>
          <p:nvPr/>
        </p:nvGrpSpPr>
        <p:grpSpPr>
          <a:xfrm>
            <a:off x="629412" y="963167"/>
            <a:ext cx="1920239" cy="1653539"/>
            <a:chOff x="629412" y="963167"/>
            <a:chExt cx="1920239" cy="1653539"/>
          </a:xfrm>
        </p:grpSpPr>
        <p:sp>
          <p:nvSpPr>
            <p:cNvPr id="19" name="object 19" descr=""/>
            <p:cNvSpPr/>
            <p:nvPr/>
          </p:nvSpPr>
          <p:spPr>
            <a:xfrm>
              <a:off x="629412" y="963180"/>
              <a:ext cx="1920239" cy="1653539"/>
            </a:xfrm>
            <a:custGeom>
              <a:avLst/>
              <a:gdLst/>
              <a:ahLst/>
              <a:cxnLst/>
              <a:rect l="l" t="t" r="r" b="b"/>
              <a:pathLst>
                <a:path w="1920239" h="1653539">
                  <a:moveTo>
                    <a:pt x="1920240" y="826757"/>
                  </a:moveTo>
                  <a:lnTo>
                    <a:pt x="1654302" y="454139"/>
                  </a:lnTo>
                  <a:lnTo>
                    <a:pt x="1654302" y="0"/>
                  </a:lnTo>
                  <a:lnTo>
                    <a:pt x="0" y="0"/>
                  </a:lnTo>
                  <a:lnTo>
                    <a:pt x="0" y="1653527"/>
                  </a:lnTo>
                  <a:lnTo>
                    <a:pt x="1654302" y="1653527"/>
                  </a:lnTo>
                  <a:lnTo>
                    <a:pt x="1654302" y="1199375"/>
                  </a:lnTo>
                  <a:lnTo>
                    <a:pt x="1920240" y="826757"/>
                  </a:lnTo>
                  <a:close/>
                </a:path>
              </a:pathLst>
            </a:custGeom>
            <a:solidFill>
              <a:srgbClr val="00C2B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790575" y="1121282"/>
              <a:ext cx="0" cy="1338580"/>
            </a:xfrm>
            <a:custGeom>
              <a:avLst/>
              <a:gdLst/>
              <a:ahLst/>
              <a:cxnLst/>
              <a:rect l="l" t="t" r="r" b="b"/>
              <a:pathLst>
                <a:path w="0" h="1338580">
                  <a:moveTo>
                    <a:pt x="0" y="0"/>
                  </a:moveTo>
                  <a:lnTo>
                    <a:pt x="0" y="1338326"/>
                  </a:lnTo>
                </a:path>
              </a:pathLst>
            </a:custGeom>
            <a:ln w="571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1" name="object 21" descr=""/>
          <p:cNvSpPr txBox="1"/>
          <p:nvPr/>
        </p:nvSpPr>
        <p:spPr>
          <a:xfrm>
            <a:off x="1177289" y="1255775"/>
            <a:ext cx="548640" cy="548640"/>
          </a:xfrm>
          <a:prstGeom prst="rect">
            <a:avLst/>
          </a:prstGeom>
          <a:solidFill>
            <a:srgbClr val="FFFFFF"/>
          </a:solidFill>
        </p:spPr>
        <p:txBody>
          <a:bodyPr wrap="square" lIns="0" tIns="13144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35"/>
              </a:spcBef>
            </a:pPr>
            <a:r>
              <a:rPr dirty="0" u="sng" sz="1800" spc="-50" b="1">
                <a:solidFill>
                  <a:srgbClr val="010027"/>
                </a:solidFill>
                <a:uFill>
                  <a:solidFill>
                    <a:srgbClr val="00C2B0"/>
                  </a:solidFill>
                </a:uFill>
                <a:latin typeface="Arial"/>
                <a:cs typeface="Arial"/>
              </a:rPr>
              <a:t>1</a:t>
            </a:r>
            <a:endParaRPr sz="1800">
              <a:latin typeface="Arial"/>
              <a:cs typeface="Arial"/>
            </a:endParaRPr>
          </a:p>
        </p:txBody>
      </p:sp>
      <p:sp>
        <p:nvSpPr>
          <p:cNvPr id="22" name="object 22" descr=""/>
          <p:cNvSpPr txBox="1"/>
          <p:nvPr/>
        </p:nvSpPr>
        <p:spPr>
          <a:xfrm>
            <a:off x="959611" y="1805177"/>
            <a:ext cx="984250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 indent="172085">
              <a:lnSpc>
                <a:spcPct val="100000"/>
              </a:lnSpc>
              <a:spcBef>
                <a:spcPts val="95"/>
              </a:spcBef>
            </a:pPr>
            <a:r>
              <a:rPr dirty="0" sz="1400" spc="-10">
                <a:solidFill>
                  <a:srgbClr val="FFFFFF"/>
                </a:solidFill>
                <a:latin typeface="Arial MT"/>
                <a:cs typeface="Arial MT"/>
              </a:rPr>
              <a:t>Product Contribution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3" name="object 23" descr=""/>
          <p:cNvSpPr txBox="1"/>
          <p:nvPr/>
        </p:nvSpPr>
        <p:spPr>
          <a:xfrm>
            <a:off x="2283714" y="963167"/>
            <a:ext cx="3241040" cy="1653539"/>
          </a:xfrm>
          <a:prstGeom prst="rect">
            <a:avLst/>
          </a:prstGeom>
          <a:solidFill>
            <a:srgbClr val="00C2B0">
              <a:alpha val="72155"/>
            </a:srgbClr>
          </a:solidFill>
        </p:spPr>
        <p:txBody>
          <a:bodyPr wrap="square" lIns="0" tIns="105410" rIns="0" bIns="0" rtlCol="0" vert="horz">
            <a:spAutoFit/>
          </a:bodyPr>
          <a:lstStyle/>
          <a:p>
            <a:pPr marL="407034">
              <a:lnSpc>
                <a:spcPct val="100000"/>
              </a:lnSpc>
              <a:spcBef>
                <a:spcPts val="830"/>
              </a:spcBef>
            </a:pPr>
            <a:r>
              <a:rPr dirty="0" sz="1400" b="1">
                <a:solidFill>
                  <a:srgbClr val="FFFFFF"/>
                </a:solidFill>
                <a:latin typeface="Arial"/>
                <a:cs typeface="Arial"/>
              </a:rPr>
              <a:t>Smart</a:t>
            </a:r>
            <a:r>
              <a:rPr dirty="0" sz="1400" spc="-3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spc="-10" b="1">
                <a:solidFill>
                  <a:srgbClr val="FFFFFF"/>
                </a:solidFill>
                <a:latin typeface="Arial"/>
                <a:cs typeface="Arial"/>
              </a:rPr>
              <a:t>Infrastructure</a:t>
            </a:r>
            <a:endParaRPr sz="1400">
              <a:latin typeface="Arial"/>
              <a:cs typeface="Arial"/>
            </a:endParaRPr>
          </a:p>
          <a:p>
            <a:pPr marL="407034" marR="125095">
              <a:lnSpc>
                <a:spcPct val="100000"/>
              </a:lnSpc>
              <a:spcBef>
                <a:spcPts val="565"/>
              </a:spcBef>
            </a:pPr>
            <a:r>
              <a:rPr dirty="0" sz="1050">
                <a:solidFill>
                  <a:srgbClr val="FFFFFF"/>
                </a:solidFill>
                <a:latin typeface="Arial MT"/>
                <a:cs typeface="Arial MT"/>
              </a:rPr>
              <a:t>Offers</a:t>
            </a:r>
            <a:r>
              <a:rPr dirty="0" sz="1050" spc="-4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FFFFFF"/>
                </a:solidFill>
                <a:latin typeface="Arial MT"/>
                <a:cs typeface="Arial MT"/>
              </a:rPr>
              <a:t>products</a:t>
            </a:r>
            <a:r>
              <a:rPr dirty="0" sz="105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dirty="0" sz="1050" spc="-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FFFFFF"/>
                </a:solidFill>
                <a:latin typeface="Arial MT"/>
                <a:cs typeface="Arial MT"/>
              </a:rPr>
              <a:t>services</a:t>
            </a:r>
            <a:r>
              <a:rPr dirty="0" sz="1050" spc="-3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dirty="0" sz="1050" spc="-3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FFFFFF"/>
                </a:solidFill>
                <a:latin typeface="Arial MT"/>
                <a:cs typeface="Arial MT"/>
              </a:rPr>
              <a:t>support</a:t>
            </a:r>
            <a:r>
              <a:rPr dirty="0" sz="1050" spc="-3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050" spc="-50">
                <a:solidFill>
                  <a:srgbClr val="FFFFFF"/>
                </a:solidFill>
                <a:latin typeface="Arial MT"/>
                <a:cs typeface="Arial MT"/>
              </a:rPr>
              <a:t>a </a:t>
            </a:r>
            <a:r>
              <a:rPr dirty="0" sz="1050">
                <a:solidFill>
                  <a:srgbClr val="FFFFFF"/>
                </a:solidFill>
                <a:latin typeface="Arial MT"/>
                <a:cs typeface="Arial MT"/>
              </a:rPr>
              <a:t>sustainable </a:t>
            </a:r>
            <a:r>
              <a:rPr dirty="0" sz="1050" spc="-10">
                <a:solidFill>
                  <a:srgbClr val="FFFFFF"/>
                </a:solidFill>
                <a:latin typeface="Arial MT"/>
                <a:cs typeface="Arial MT"/>
              </a:rPr>
              <a:t>transition</a:t>
            </a:r>
            <a:r>
              <a:rPr dirty="0" sz="105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FFFFFF"/>
                </a:solidFill>
                <a:latin typeface="Arial MT"/>
                <a:cs typeface="Arial MT"/>
              </a:rPr>
              <a:t>from</a:t>
            </a:r>
            <a:r>
              <a:rPr dirty="0" sz="1050" spc="-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FFFFFF"/>
                </a:solidFill>
                <a:latin typeface="Arial MT"/>
                <a:cs typeface="Arial MT"/>
              </a:rPr>
              <a:t>fossil</a:t>
            </a:r>
            <a:r>
              <a:rPr dirty="0" sz="105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dirty="0" sz="1050" spc="-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050" spc="-10">
                <a:solidFill>
                  <a:srgbClr val="FFFFFF"/>
                </a:solidFill>
                <a:latin typeface="Arial MT"/>
                <a:cs typeface="Arial MT"/>
              </a:rPr>
              <a:t>renewable </a:t>
            </a:r>
            <a:r>
              <a:rPr dirty="0" sz="1050">
                <a:solidFill>
                  <a:srgbClr val="FFFFFF"/>
                </a:solidFill>
                <a:latin typeface="Arial MT"/>
                <a:cs typeface="Arial MT"/>
              </a:rPr>
              <a:t>energy</a:t>
            </a:r>
            <a:r>
              <a:rPr dirty="0" sz="105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FFFFFF"/>
                </a:solidFill>
                <a:latin typeface="Arial MT"/>
                <a:cs typeface="Arial MT"/>
              </a:rPr>
              <a:t>sources</a:t>
            </a:r>
            <a:r>
              <a:rPr dirty="0" sz="105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FFFFFF"/>
                </a:solidFill>
                <a:latin typeface="Arial MT"/>
                <a:cs typeface="Arial MT"/>
              </a:rPr>
              <a:t>as</a:t>
            </a:r>
            <a:r>
              <a:rPr dirty="0" sz="1050" spc="-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FFFFFF"/>
                </a:solidFill>
                <a:latin typeface="Arial MT"/>
                <a:cs typeface="Arial MT"/>
              </a:rPr>
              <a:t>well</a:t>
            </a:r>
            <a:r>
              <a:rPr dirty="0" sz="105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FFFFFF"/>
                </a:solidFill>
                <a:latin typeface="Arial MT"/>
                <a:cs typeface="Arial MT"/>
              </a:rPr>
              <a:t>as</a:t>
            </a:r>
            <a:r>
              <a:rPr dirty="0" sz="1050" spc="-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dirty="0" sz="105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050" spc="-10">
                <a:solidFill>
                  <a:srgbClr val="FFFFFF"/>
                </a:solidFill>
                <a:latin typeface="Arial MT"/>
                <a:cs typeface="Arial MT"/>
              </a:rPr>
              <a:t>transition</a:t>
            </a:r>
            <a:r>
              <a:rPr dirty="0" sz="1050" spc="-25">
                <a:solidFill>
                  <a:srgbClr val="FFFFFF"/>
                </a:solidFill>
                <a:latin typeface="Arial MT"/>
                <a:cs typeface="Arial MT"/>
              </a:rPr>
              <a:t> to </a:t>
            </a:r>
            <a:r>
              <a:rPr dirty="0" sz="1050">
                <a:solidFill>
                  <a:srgbClr val="FFFFFF"/>
                </a:solidFill>
                <a:latin typeface="Arial MT"/>
                <a:cs typeface="Arial MT"/>
              </a:rPr>
              <a:t>smarter,</a:t>
            </a:r>
            <a:r>
              <a:rPr dirty="0" sz="1050" spc="-4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FFFFFF"/>
                </a:solidFill>
                <a:latin typeface="Arial MT"/>
                <a:cs typeface="Arial MT"/>
              </a:rPr>
              <a:t>more</a:t>
            </a:r>
            <a:r>
              <a:rPr dirty="0" sz="1050" spc="-3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050" spc="-10">
                <a:solidFill>
                  <a:srgbClr val="FFFFFF"/>
                </a:solidFill>
                <a:latin typeface="Arial MT"/>
                <a:cs typeface="Arial MT"/>
              </a:rPr>
              <a:t>sustainable</a:t>
            </a:r>
            <a:r>
              <a:rPr dirty="0" sz="105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FFFFFF"/>
                </a:solidFill>
                <a:latin typeface="Arial MT"/>
                <a:cs typeface="Arial MT"/>
              </a:rPr>
              <a:t>buildings</a:t>
            </a:r>
            <a:r>
              <a:rPr dirty="0" sz="105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050" spc="-25">
                <a:solidFill>
                  <a:srgbClr val="FFFFFF"/>
                </a:solidFill>
                <a:latin typeface="Arial MT"/>
                <a:cs typeface="Arial MT"/>
              </a:rPr>
              <a:t>and </a:t>
            </a:r>
            <a:r>
              <a:rPr dirty="0" sz="1050" spc="-10">
                <a:solidFill>
                  <a:srgbClr val="FFFFFF"/>
                </a:solidFill>
                <a:latin typeface="Arial MT"/>
                <a:cs typeface="Arial MT"/>
              </a:rPr>
              <a:t>communities</a:t>
            </a:r>
            <a:endParaRPr sz="1050">
              <a:latin typeface="Arial MT"/>
              <a:cs typeface="Arial MT"/>
            </a:endParaRPr>
          </a:p>
        </p:txBody>
      </p:sp>
      <p:grpSp>
        <p:nvGrpSpPr>
          <p:cNvPr id="24" name="object 24" descr=""/>
          <p:cNvGrpSpPr/>
          <p:nvPr/>
        </p:nvGrpSpPr>
        <p:grpSpPr>
          <a:xfrm>
            <a:off x="5524500" y="963167"/>
            <a:ext cx="6061075" cy="1653539"/>
            <a:chOff x="5524500" y="963167"/>
            <a:chExt cx="6061075" cy="1653539"/>
          </a:xfrm>
        </p:grpSpPr>
        <p:sp>
          <p:nvSpPr>
            <p:cNvPr id="25" name="object 25" descr=""/>
            <p:cNvSpPr/>
            <p:nvPr/>
          </p:nvSpPr>
          <p:spPr>
            <a:xfrm>
              <a:off x="5524500" y="963167"/>
              <a:ext cx="6061075" cy="1653539"/>
            </a:xfrm>
            <a:custGeom>
              <a:avLst/>
              <a:gdLst/>
              <a:ahLst/>
              <a:cxnLst/>
              <a:rect l="l" t="t" r="r" b="b"/>
              <a:pathLst>
                <a:path w="6061075" h="1653539">
                  <a:moveTo>
                    <a:pt x="6060948" y="0"/>
                  </a:moveTo>
                  <a:lnTo>
                    <a:pt x="0" y="0"/>
                  </a:lnTo>
                  <a:lnTo>
                    <a:pt x="0" y="1653539"/>
                  </a:lnTo>
                  <a:lnTo>
                    <a:pt x="6060948" y="1653539"/>
                  </a:lnTo>
                  <a:lnTo>
                    <a:pt x="6060948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6" name="object 26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308841" y="1121282"/>
              <a:ext cx="57150" cy="1338326"/>
            </a:xfrm>
            <a:prstGeom prst="rect">
              <a:avLst/>
            </a:prstGeom>
          </p:spPr>
        </p:pic>
      </p:grpSp>
      <p:sp>
        <p:nvSpPr>
          <p:cNvPr id="27" name="object 27" descr=""/>
          <p:cNvSpPr txBox="1"/>
          <p:nvPr/>
        </p:nvSpPr>
        <p:spPr>
          <a:xfrm>
            <a:off x="5524500" y="963167"/>
            <a:ext cx="6061075" cy="1653539"/>
          </a:xfrm>
          <a:prstGeom prst="rect">
            <a:avLst/>
          </a:prstGeom>
        </p:spPr>
        <p:txBody>
          <a:bodyPr wrap="square" lIns="0" tIns="132080" rIns="0" bIns="0" rtlCol="0" vert="horz">
            <a:spAutoFit/>
          </a:bodyPr>
          <a:lstStyle/>
          <a:p>
            <a:pPr marL="863600" marR="654685" indent="-114300">
              <a:lnSpc>
                <a:spcPct val="100000"/>
              </a:lnSpc>
              <a:spcBef>
                <a:spcPts val="1040"/>
              </a:spcBef>
              <a:buClr>
                <a:srgbClr val="009999"/>
              </a:buClr>
              <a:buFont typeface="Wingdings"/>
              <a:buChar char=""/>
              <a:tabLst>
                <a:tab pos="863600" algn="l"/>
              </a:tabLst>
            </a:pP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Siemens</a:t>
            </a:r>
            <a:r>
              <a:rPr dirty="0" sz="1050" spc="-3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wind</a:t>
            </a:r>
            <a:r>
              <a:rPr dirty="0" sz="1050" spc="-2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solutions</a:t>
            </a:r>
            <a:r>
              <a:rPr dirty="0" sz="1050" spc="-2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portfolio</a:t>
            </a:r>
            <a:r>
              <a:rPr dirty="0" sz="1050" spc="-1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 b="1">
                <a:solidFill>
                  <a:srgbClr val="010027"/>
                </a:solidFill>
                <a:latin typeface="Arial"/>
                <a:cs typeface="Arial"/>
              </a:rPr>
              <a:t>pairs</a:t>
            </a:r>
            <a:r>
              <a:rPr dirty="0" sz="1050" spc="-4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050" b="1">
                <a:solidFill>
                  <a:srgbClr val="010027"/>
                </a:solidFill>
                <a:latin typeface="Arial"/>
                <a:cs typeface="Arial"/>
              </a:rPr>
              <a:t>well</a:t>
            </a:r>
            <a:r>
              <a:rPr dirty="0" sz="1050" spc="-5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050" b="1">
                <a:solidFill>
                  <a:srgbClr val="010027"/>
                </a:solidFill>
                <a:latin typeface="Arial"/>
                <a:cs typeface="Arial"/>
              </a:rPr>
              <a:t>with</a:t>
            </a:r>
            <a:r>
              <a:rPr dirty="0" sz="1050" spc="-5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050" b="1">
                <a:solidFill>
                  <a:srgbClr val="010027"/>
                </a:solidFill>
                <a:latin typeface="Arial"/>
                <a:cs typeface="Arial"/>
              </a:rPr>
              <a:t>Vestas'</a:t>
            </a:r>
            <a:r>
              <a:rPr dirty="0" sz="1050" spc="-2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050" spc="-10" b="1">
                <a:solidFill>
                  <a:srgbClr val="010027"/>
                </a:solidFill>
                <a:latin typeface="Arial"/>
                <a:cs typeface="Arial"/>
              </a:rPr>
              <a:t>infrastructure</a:t>
            </a:r>
            <a:r>
              <a:rPr dirty="0" sz="1050" spc="-2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050" spc="-25" b="1">
                <a:solidFill>
                  <a:srgbClr val="010027"/>
                </a:solidFill>
                <a:latin typeface="Arial"/>
                <a:cs typeface="Arial"/>
              </a:rPr>
              <a:t>and </a:t>
            </a:r>
            <a:r>
              <a:rPr dirty="0" sz="1050" b="1">
                <a:solidFill>
                  <a:srgbClr val="010027"/>
                </a:solidFill>
                <a:latin typeface="Arial"/>
                <a:cs typeface="Arial"/>
              </a:rPr>
              <a:t>offers</a:t>
            </a:r>
            <a:r>
              <a:rPr dirty="0" sz="1050" spc="-4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050" spc="-10" b="1">
                <a:solidFill>
                  <a:srgbClr val="010027"/>
                </a:solidFill>
                <a:latin typeface="Arial"/>
                <a:cs typeface="Arial"/>
              </a:rPr>
              <a:t>industry-</a:t>
            </a:r>
            <a:r>
              <a:rPr dirty="0" sz="1050" b="1">
                <a:solidFill>
                  <a:srgbClr val="010027"/>
                </a:solidFill>
                <a:latin typeface="Arial"/>
                <a:cs typeface="Arial"/>
              </a:rPr>
              <a:t>leading</a:t>
            </a:r>
            <a:r>
              <a:rPr dirty="0" sz="1050" spc="-4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050" b="1">
                <a:solidFill>
                  <a:srgbClr val="010027"/>
                </a:solidFill>
                <a:latin typeface="Arial"/>
                <a:cs typeface="Arial"/>
              </a:rPr>
              <a:t>technology</a:t>
            </a:r>
            <a:r>
              <a:rPr dirty="0" sz="1050" spc="-5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while</a:t>
            </a:r>
            <a:r>
              <a:rPr dirty="0" sz="1050" spc="-3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elongating</a:t>
            </a:r>
            <a:r>
              <a:rPr dirty="0" sz="1050" spc="-2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product</a:t>
            </a:r>
            <a:r>
              <a:rPr dirty="0" sz="1050" spc="-3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 spc="-10">
                <a:solidFill>
                  <a:srgbClr val="010027"/>
                </a:solidFill>
                <a:latin typeface="Arial MT"/>
                <a:cs typeface="Arial MT"/>
              </a:rPr>
              <a:t>lifecycles</a:t>
            </a:r>
            <a:endParaRPr sz="1050">
              <a:latin typeface="Arial MT"/>
              <a:cs typeface="Arial MT"/>
            </a:endParaRPr>
          </a:p>
          <a:p>
            <a:pPr marL="863600" marR="721360" indent="-114300">
              <a:lnSpc>
                <a:spcPct val="100000"/>
              </a:lnSpc>
              <a:spcBef>
                <a:spcPts val="300"/>
              </a:spcBef>
              <a:buClr>
                <a:srgbClr val="009999"/>
              </a:buClr>
              <a:buFont typeface="Wingdings"/>
              <a:buChar char=""/>
              <a:tabLst>
                <a:tab pos="863600" algn="l"/>
              </a:tabLst>
            </a:pP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By</a:t>
            </a:r>
            <a:r>
              <a:rPr dirty="0" sz="1050" spc="-3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acquiring</a:t>
            </a:r>
            <a:r>
              <a:rPr dirty="0" sz="1050" spc="1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Vestas,</a:t>
            </a:r>
            <a:r>
              <a:rPr dirty="0" sz="1050" spc="-3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Siemens</a:t>
            </a:r>
            <a:r>
              <a:rPr dirty="0" sz="1050" spc="-1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 b="1">
                <a:solidFill>
                  <a:srgbClr val="010027"/>
                </a:solidFill>
                <a:latin typeface="Arial"/>
                <a:cs typeface="Arial"/>
              </a:rPr>
              <a:t>would</a:t>
            </a:r>
            <a:r>
              <a:rPr dirty="0" sz="1050" spc="-4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050" b="1">
                <a:solidFill>
                  <a:srgbClr val="010027"/>
                </a:solidFill>
                <a:latin typeface="Arial"/>
                <a:cs typeface="Arial"/>
              </a:rPr>
              <a:t>add</a:t>
            </a:r>
            <a:r>
              <a:rPr dirty="0" sz="1050" spc="-3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050" b="1">
                <a:solidFill>
                  <a:srgbClr val="010027"/>
                </a:solidFill>
                <a:latin typeface="Arial"/>
                <a:cs typeface="Arial"/>
              </a:rPr>
              <a:t>a</a:t>
            </a:r>
            <a:r>
              <a:rPr dirty="0" sz="1050" spc="-1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050" b="1">
                <a:solidFill>
                  <a:srgbClr val="010027"/>
                </a:solidFill>
                <a:latin typeface="Arial"/>
                <a:cs typeface="Arial"/>
              </a:rPr>
              <a:t>top</a:t>
            </a:r>
            <a:r>
              <a:rPr dirty="0" sz="1050" spc="-3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050" b="1">
                <a:solidFill>
                  <a:srgbClr val="010027"/>
                </a:solidFill>
                <a:latin typeface="Arial"/>
                <a:cs typeface="Arial"/>
              </a:rPr>
              <a:t>player</a:t>
            </a:r>
            <a:r>
              <a:rPr dirty="0" sz="1050" spc="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050" b="1">
                <a:solidFill>
                  <a:srgbClr val="010027"/>
                </a:solidFill>
                <a:latin typeface="Arial"/>
                <a:cs typeface="Arial"/>
              </a:rPr>
              <a:t>in</a:t>
            </a:r>
            <a:r>
              <a:rPr dirty="0" sz="1050" spc="-3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050" b="1">
                <a:solidFill>
                  <a:srgbClr val="010027"/>
                </a:solidFill>
                <a:latin typeface="Arial"/>
                <a:cs typeface="Arial"/>
              </a:rPr>
              <a:t>the</a:t>
            </a:r>
            <a:r>
              <a:rPr dirty="0" sz="1050" spc="-2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050" b="1">
                <a:solidFill>
                  <a:srgbClr val="010027"/>
                </a:solidFill>
                <a:latin typeface="Arial"/>
                <a:cs typeface="Arial"/>
              </a:rPr>
              <a:t>wind</a:t>
            </a:r>
            <a:r>
              <a:rPr dirty="0" sz="1050" spc="-4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050" spc="-10" b="1">
                <a:solidFill>
                  <a:srgbClr val="010027"/>
                </a:solidFill>
                <a:latin typeface="Arial"/>
                <a:cs typeface="Arial"/>
              </a:rPr>
              <a:t>turbine </a:t>
            </a:r>
            <a:r>
              <a:rPr dirty="0" sz="1050" b="1">
                <a:solidFill>
                  <a:srgbClr val="010027"/>
                </a:solidFill>
                <a:latin typeface="Arial"/>
                <a:cs typeface="Arial"/>
              </a:rPr>
              <a:t>industry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,</a:t>
            </a:r>
            <a:r>
              <a:rPr dirty="0" sz="1050" spc="-3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establishing</a:t>
            </a:r>
            <a:r>
              <a:rPr dirty="0" sz="1050" spc="-1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a</a:t>
            </a:r>
            <a:r>
              <a:rPr dirty="0" sz="1050" spc="-4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tight</a:t>
            </a:r>
            <a:r>
              <a:rPr dirty="0" sz="1050" spc="-3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grip</a:t>
            </a:r>
            <a:r>
              <a:rPr dirty="0" sz="1050" spc="-2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on</a:t>
            </a:r>
            <a:r>
              <a:rPr dirty="0" sz="1050" spc="-2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the</a:t>
            </a:r>
            <a:r>
              <a:rPr dirty="0" sz="1050" spc="-3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 spc="-10">
                <a:solidFill>
                  <a:srgbClr val="010027"/>
                </a:solidFill>
                <a:latin typeface="Arial MT"/>
                <a:cs typeface="Arial MT"/>
              </a:rPr>
              <a:t>market</a:t>
            </a:r>
            <a:endParaRPr sz="1050">
              <a:latin typeface="Arial MT"/>
              <a:cs typeface="Arial MT"/>
            </a:endParaRPr>
          </a:p>
          <a:p>
            <a:pPr marL="863600" marR="644525" indent="-114300">
              <a:lnSpc>
                <a:spcPct val="100000"/>
              </a:lnSpc>
              <a:spcBef>
                <a:spcPts val="300"/>
              </a:spcBef>
              <a:buClr>
                <a:srgbClr val="009999"/>
              </a:buClr>
              <a:buFont typeface="Wingdings"/>
              <a:buChar char=""/>
              <a:tabLst>
                <a:tab pos="863600" algn="l"/>
              </a:tabLst>
            </a:pP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Vestas’</a:t>
            </a:r>
            <a:r>
              <a:rPr dirty="0" sz="1050" spc="-3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high</a:t>
            </a:r>
            <a:r>
              <a:rPr dirty="0" sz="1050" spc="-2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growth</a:t>
            </a:r>
            <a:r>
              <a:rPr dirty="0" sz="1050" spc="-1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GW</a:t>
            </a:r>
            <a:r>
              <a:rPr dirty="0" sz="1050" spc="-4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 spc="-10">
                <a:solidFill>
                  <a:srgbClr val="010027"/>
                </a:solidFill>
                <a:latin typeface="Arial MT"/>
                <a:cs typeface="Arial MT"/>
              </a:rPr>
              <a:t>installment</a:t>
            </a:r>
            <a:r>
              <a:rPr dirty="0" sz="1050" spc="-1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would</a:t>
            </a:r>
            <a:r>
              <a:rPr dirty="0" sz="1050" spc="-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 b="1">
                <a:solidFill>
                  <a:srgbClr val="010027"/>
                </a:solidFill>
                <a:latin typeface="Arial"/>
                <a:cs typeface="Arial"/>
              </a:rPr>
              <a:t>allow</a:t>
            </a:r>
            <a:r>
              <a:rPr dirty="0" sz="1050" spc="-4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050" b="1">
                <a:solidFill>
                  <a:srgbClr val="010027"/>
                </a:solidFill>
                <a:latin typeface="Arial"/>
                <a:cs typeface="Arial"/>
              </a:rPr>
              <a:t>Siemens</a:t>
            </a:r>
            <a:r>
              <a:rPr dirty="0" sz="1050" spc="-3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050" b="1">
                <a:solidFill>
                  <a:srgbClr val="010027"/>
                </a:solidFill>
                <a:latin typeface="Arial"/>
                <a:cs typeface="Arial"/>
              </a:rPr>
              <a:t>to</a:t>
            </a:r>
            <a:r>
              <a:rPr dirty="0" sz="1050" spc="-3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050" spc="-10" b="1">
                <a:solidFill>
                  <a:srgbClr val="010027"/>
                </a:solidFill>
                <a:latin typeface="Arial"/>
                <a:cs typeface="Arial"/>
              </a:rPr>
              <a:t>continue </a:t>
            </a:r>
            <a:r>
              <a:rPr dirty="0" sz="1050" b="1">
                <a:solidFill>
                  <a:srgbClr val="010027"/>
                </a:solidFill>
                <a:latin typeface="Arial"/>
                <a:cs typeface="Arial"/>
              </a:rPr>
              <a:t>expansion</a:t>
            </a:r>
            <a:r>
              <a:rPr dirty="0" sz="1050" spc="-4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050" b="1">
                <a:solidFill>
                  <a:srgbClr val="010027"/>
                </a:solidFill>
                <a:latin typeface="Arial"/>
                <a:cs typeface="Arial"/>
              </a:rPr>
              <a:t>into</a:t>
            </a:r>
            <a:r>
              <a:rPr dirty="0" sz="1050" spc="-5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050" b="1">
                <a:solidFill>
                  <a:srgbClr val="010027"/>
                </a:solidFill>
                <a:latin typeface="Arial"/>
                <a:cs typeface="Arial"/>
              </a:rPr>
              <a:t>untapped</a:t>
            </a:r>
            <a:r>
              <a:rPr dirty="0" sz="1050" spc="-4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050" b="1">
                <a:solidFill>
                  <a:srgbClr val="010027"/>
                </a:solidFill>
                <a:latin typeface="Arial"/>
                <a:cs typeface="Arial"/>
              </a:rPr>
              <a:t>markets</a:t>
            </a:r>
            <a:r>
              <a:rPr dirty="0" sz="1050" spc="-2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and</a:t>
            </a:r>
            <a:r>
              <a:rPr dirty="0" sz="1050" spc="-3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gain</a:t>
            </a:r>
            <a:r>
              <a:rPr dirty="0" sz="1050" spc="-2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recurrent</a:t>
            </a:r>
            <a:r>
              <a:rPr dirty="0" sz="1050" spc="-3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revenue</a:t>
            </a:r>
            <a:r>
              <a:rPr dirty="0" sz="1050" spc="-1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from</a:t>
            </a:r>
            <a:r>
              <a:rPr dirty="0" sz="1050" spc="-4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 spc="-10">
                <a:solidFill>
                  <a:srgbClr val="010027"/>
                </a:solidFill>
                <a:latin typeface="Arial MT"/>
                <a:cs typeface="Arial MT"/>
              </a:rPr>
              <a:t>Vestas’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prominent</a:t>
            </a:r>
            <a:r>
              <a:rPr dirty="0" sz="1050" spc="-4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customer</a:t>
            </a:r>
            <a:r>
              <a:rPr dirty="0" sz="1050" spc="-6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 spc="-20">
                <a:solidFill>
                  <a:srgbClr val="010027"/>
                </a:solidFill>
                <a:latin typeface="Arial MT"/>
                <a:cs typeface="Arial MT"/>
              </a:rPr>
              <a:t>base</a:t>
            </a:r>
            <a:endParaRPr sz="1050">
              <a:latin typeface="Arial MT"/>
              <a:cs typeface="Arial MT"/>
            </a:endParaRPr>
          </a:p>
          <a:p>
            <a:pPr marL="862965" indent="-113664">
              <a:lnSpc>
                <a:spcPct val="100000"/>
              </a:lnSpc>
              <a:spcBef>
                <a:spcPts val="305"/>
              </a:spcBef>
              <a:buClr>
                <a:srgbClr val="009999"/>
              </a:buClr>
              <a:buFont typeface="Wingdings"/>
              <a:buChar char=""/>
              <a:tabLst>
                <a:tab pos="862965" algn="l"/>
              </a:tabLst>
            </a:pPr>
            <a:r>
              <a:rPr dirty="0" sz="1050" b="1">
                <a:solidFill>
                  <a:srgbClr val="010027"/>
                </a:solidFill>
                <a:latin typeface="Arial"/>
                <a:cs typeface="Arial"/>
              </a:rPr>
              <a:t>Siemens</a:t>
            </a:r>
            <a:r>
              <a:rPr dirty="0" sz="1050" spc="-3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050" b="1">
                <a:solidFill>
                  <a:srgbClr val="010027"/>
                </a:solidFill>
                <a:latin typeface="Arial"/>
                <a:cs typeface="Arial"/>
              </a:rPr>
              <a:t>gains</a:t>
            </a:r>
            <a:r>
              <a:rPr dirty="0" sz="1050" spc="-4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050" b="1">
                <a:solidFill>
                  <a:srgbClr val="010027"/>
                </a:solidFill>
                <a:latin typeface="Arial"/>
                <a:cs typeface="Arial"/>
              </a:rPr>
              <a:t>the</a:t>
            </a:r>
            <a:r>
              <a:rPr dirty="0" sz="1050" spc="-3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050" b="1">
                <a:solidFill>
                  <a:srgbClr val="010027"/>
                </a:solidFill>
                <a:latin typeface="Arial"/>
                <a:cs typeface="Arial"/>
              </a:rPr>
              <a:t>world's</a:t>
            </a:r>
            <a:r>
              <a:rPr dirty="0" sz="1050" spc="-5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050" b="1">
                <a:solidFill>
                  <a:srgbClr val="010027"/>
                </a:solidFill>
                <a:latin typeface="Arial"/>
                <a:cs typeface="Arial"/>
              </a:rPr>
              <a:t>largest</a:t>
            </a:r>
            <a:r>
              <a:rPr dirty="0" sz="1050" spc="-2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050" b="1">
                <a:solidFill>
                  <a:srgbClr val="010027"/>
                </a:solidFill>
                <a:latin typeface="Arial"/>
                <a:cs typeface="Arial"/>
              </a:rPr>
              <a:t>wind</a:t>
            </a:r>
            <a:r>
              <a:rPr dirty="0" sz="1050" spc="-5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050" b="1">
                <a:solidFill>
                  <a:srgbClr val="010027"/>
                </a:solidFill>
                <a:latin typeface="Arial"/>
                <a:cs typeface="Arial"/>
              </a:rPr>
              <a:t>supply</a:t>
            </a:r>
            <a:r>
              <a:rPr dirty="0" sz="1050" spc="-4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050" spc="-10" b="1">
                <a:solidFill>
                  <a:srgbClr val="010027"/>
                </a:solidFill>
                <a:latin typeface="Arial"/>
                <a:cs typeface="Arial"/>
              </a:rPr>
              <a:t>chain</a:t>
            </a:r>
            <a:endParaRPr sz="1050">
              <a:latin typeface="Arial"/>
              <a:cs typeface="Arial"/>
            </a:endParaRPr>
          </a:p>
        </p:txBody>
      </p:sp>
      <p:pic>
        <p:nvPicPr>
          <p:cNvPr id="28" name="object 28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742432" y="1187577"/>
            <a:ext cx="57150" cy="305181"/>
          </a:xfrm>
          <a:prstGeom prst="rect">
            <a:avLst/>
          </a:prstGeom>
        </p:spPr>
      </p:pic>
      <p:grpSp>
        <p:nvGrpSpPr>
          <p:cNvPr id="29" name="object 29" descr=""/>
          <p:cNvGrpSpPr/>
          <p:nvPr/>
        </p:nvGrpSpPr>
        <p:grpSpPr>
          <a:xfrm>
            <a:off x="629412" y="2865882"/>
            <a:ext cx="1920239" cy="1654810"/>
            <a:chOff x="629412" y="2865882"/>
            <a:chExt cx="1920239" cy="1654810"/>
          </a:xfrm>
        </p:grpSpPr>
        <p:sp>
          <p:nvSpPr>
            <p:cNvPr id="30" name="object 30" descr=""/>
            <p:cNvSpPr/>
            <p:nvPr/>
          </p:nvSpPr>
          <p:spPr>
            <a:xfrm>
              <a:off x="629412" y="2865881"/>
              <a:ext cx="1920239" cy="1654810"/>
            </a:xfrm>
            <a:custGeom>
              <a:avLst/>
              <a:gdLst/>
              <a:ahLst/>
              <a:cxnLst/>
              <a:rect l="l" t="t" r="r" b="b"/>
              <a:pathLst>
                <a:path w="1920239" h="1654810">
                  <a:moveTo>
                    <a:pt x="1920240" y="827532"/>
                  </a:moveTo>
                  <a:lnTo>
                    <a:pt x="1654302" y="454914"/>
                  </a:lnTo>
                  <a:lnTo>
                    <a:pt x="1654302" y="0"/>
                  </a:lnTo>
                  <a:lnTo>
                    <a:pt x="0" y="0"/>
                  </a:lnTo>
                  <a:lnTo>
                    <a:pt x="0" y="1654302"/>
                  </a:lnTo>
                  <a:lnTo>
                    <a:pt x="1654302" y="1654302"/>
                  </a:lnTo>
                  <a:lnTo>
                    <a:pt x="1654302" y="1200150"/>
                  </a:lnTo>
                  <a:lnTo>
                    <a:pt x="1920240" y="827532"/>
                  </a:lnTo>
                  <a:close/>
                </a:path>
              </a:pathLst>
            </a:custGeom>
            <a:solidFill>
              <a:srgbClr val="00CE9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 descr=""/>
            <p:cNvSpPr/>
            <p:nvPr/>
          </p:nvSpPr>
          <p:spPr>
            <a:xfrm>
              <a:off x="790575" y="3011043"/>
              <a:ext cx="0" cy="1338580"/>
            </a:xfrm>
            <a:custGeom>
              <a:avLst/>
              <a:gdLst/>
              <a:ahLst/>
              <a:cxnLst/>
              <a:rect l="l" t="t" r="r" b="b"/>
              <a:pathLst>
                <a:path w="0" h="1338579">
                  <a:moveTo>
                    <a:pt x="0" y="0"/>
                  </a:moveTo>
                  <a:lnTo>
                    <a:pt x="0" y="1338326"/>
                  </a:lnTo>
                </a:path>
              </a:pathLst>
            </a:custGeom>
            <a:ln w="571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2" name="object 32" descr=""/>
          <p:cNvSpPr txBox="1"/>
          <p:nvPr/>
        </p:nvSpPr>
        <p:spPr>
          <a:xfrm>
            <a:off x="1177289" y="3159251"/>
            <a:ext cx="548640" cy="548640"/>
          </a:xfrm>
          <a:prstGeom prst="rect">
            <a:avLst/>
          </a:prstGeom>
          <a:solidFill>
            <a:srgbClr val="FFFFFF"/>
          </a:solidFill>
        </p:spPr>
        <p:txBody>
          <a:bodyPr wrap="square" lIns="0" tIns="13144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35"/>
              </a:spcBef>
            </a:pPr>
            <a:r>
              <a:rPr dirty="0" u="sng" sz="1800" spc="-50" b="1">
                <a:solidFill>
                  <a:srgbClr val="010027"/>
                </a:solidFill>
                <a:uFill>
                  <a:solidFill>
                    <a:srgbClr val="00CE9D"/>
                  </a:solidFill>
                </a:uFill>
                <a:latin typeface="Arial"/>
                <a:cs typeface="Arial"/>
              </a:rPr>
              <a:t>2</a:t>
            </a:r>
            <a:endParaRPr sz="1800">
              <a:latin typeface="Arial"/>
              <a:cs typeface="Arial"/>
            </a:endParaRPr>
          </a:p>
        </p:txBody>
      </p:sp>
      <p:sp>
        <p:nvSpPr>
          <p:cNvPr id="33" name="object 33" descr=""/>
          <p:cNvSpPr txBox="1"/>
          <p:nvPr/>
        </p:nvSpPr>
        <p:spPr>
          <a:xfrm>
            <a:off x="1053338" y="3708653"/>
            <a:ext cx="795655" cy="6654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 marL="12700" marR="5080" indent="-635">
              <a:lnSpc>
                <a:spcPct val="100000"/>
              </a:lnSpc>
              <a:spcBef>
                <a:spcPts val="95"/>
              </a:spcBef>
            </a:pPr>
            <a:r>
              <a:rPr dirty="0" sz="1400" spc="-10">
                <a:solidFill>
                  <a:srgbClr val="FFFFFF"/>
                </a:solidFill>
                <a:latin typeface="Arial MT"/>
                <a:cs typeface="Arial MT"/>
              </a:rPr>
              <a:t>Greater </a:t>
            </a:r>
            <a:r>
              <a:rPr dirty="0" sz="1400">
                <a:solidFill>
                  <a:srgbClr val="FFFFFF"/>
                </a:solidFill>
                <a:latin typeface="Arial MT"/>
                <a:cs typeface="Arial MT"/>
              </a:rPr>
              <a:t>Access</a:t>
            </a:r>
            <a:r>
              <a:rPr dirty="0" sz="1400" spc="-7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400" spc="-35">
                <a:solidFill>
                  <a:srgbClr val="FFFFFF"/>
                </a:solidFill>
                <a:latin typeface="Arial MT"/>
                <a:cs typeface="Arial MT"/>
              </a:rPr>
              <a:t>to </a:t>
            </a:r>
            <a:r>
              <a:rPr dirty="0" sz="1400" spc="-10">
                <a:solidFill>
                  <a:srgbClr val="FFFFFF"/>
                </a:solidFill>
                <a:latin typeface="Arial MT"/>
                <a:cs typeface="Arial MT"/>
              </a:rPr>
              <a:t>Capital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34" name="object 34" descr=""/>
          <p:cNvSpPr txBox="1"/>
          <p:nvPr/>
        </p:nvSpPr>
        <p:spPr>
          <a:xfrm>
            <a:off x="2283714" y="2865882"/>
            <a:ext cx="3241040" cy="1654810"/>
          </a:xfrm>
          <a:prstGeom prst="rect">
            <a:avLst/>
          </a:prstGeom>
          <a:solidFill>
            <a:srgbClr val="00CE9D">
              <a:alpha val="72155"/>
            </a:srgbClr>
          </a:solidFill>
        </p:spPr>
        <p:txBody>
          <a:bodyPr wrap="square" lIns="0" tIns="102870" rIns="0" bIns="0" rtlCol="0" vert="horz">
            <a:spAutoFit/>
          </a:bodyPr>
          <a:lstStyle/>
          <a:p>
            <a:pPr marL="408940">
              <a:lnSpc>
                <a:spcPct val="100000"/>
              </a:lnSpc>
              <a:spcBef>
                <a:spcPts val="810"/>
              </a:spcBef>
            </a:pPr>
            <a:r>
              <a:rPr dirty="0" sz="1400" b="1">
                <a:solidFill>
                  <a:srgbClr val="FFFFFF"/>
                </a:solidFill>
                <a:latin typeface="Arial"/>
                <a:cs typeface="Arial"/>
              </a:rPr>
              <a:t>Financial</a:t>
            </a:r>
            <a:r>
              <a:rPr dirty="0" sz="1400" spc="-5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rial"/>
                <a:cs typeface="Arial"/>
              </a:rPr>
              <a:t>Services</a:t>
            </a:r>
            <a:r>
              <a:rPr dirty="0" sz="1400" spc="-4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spc="-10" b="1">
                <a:solidFill>
                  <a:srgbClr val="FFFFFF"/>
                </a:solidFill>
                <a:latin typeface="Arial"/>
                <a:cs typeface="Arial"/>
              </a:rPr>
              <a:t>(SFS)</a:t>
            </a:r>
            <a:endParaRPr sz="1400">
              <a:latin typeface="Arial"/>
              <a:cs typeface="Arial"/>
            </a:endParaRPr>
          </a:p>
          <a:p>
            <a:pPr marL="408940" marR="147320">
              <a:lnSpc>
                <a:spcPct val="100000"/>
              </a:lnSpc>
              <a:spcBef>
                <a:spcPts val="819"/>
              </a:spcBef>
            </a:pPr>
            <a:r>
              <a:rPr dirty="0" sz="1050">
                <a:solidFill>
                  <a:srgbClr val="FFFFFF"/>
                </a:solidFill>
                <a:latin typeface="Arial MT"/>
                <a:cs typeface="Arial MT"/>
              </a:rPr>
              <a:t>Provides</a:t>
            </a:r>
            <a:r>
              <a:rPr dirty="0" sz="1050" spc="-4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FFFFFF"/>
                </a:solidFill>
                <a:latin typeface="Arial MT"/>
                <a:cs typeface="Arial MT"/>
              </a:rPr>
              <a:t>financing</a:t>
            </a:r>
            <a:r>
              <a:rPr dirty="0" sz="1050" spc="-3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FFFFFF"/>
                </a:solidFill>
                <a:latin typeface="Arial MT"/>
                <a:cs typeface="Arial MT"/>
              </a:rPr>
              <a:t>solutions</a:t>
            </a:r>
            <a:r>
              <a:rPr dirty="0" sz="1050" spc="-4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FFFFFF"/>
                </a:solidFill>
                <a:latin typeface="Arial MT"/>
                <a:cs typeface="Arial MT"/>
              </a:rPr>
              <a:t>for</a:t>
            </a:r>
            <a:r>
              <a:rPr dirty="0" sz="1050" spc="-5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050" spc="-10">
                <a:solidFill>
                  <a:srgbClr val="FFFFFF"/>
                </a:solidFill>
                <a:latin typeface="Arial MT"/>
                <a:cs typeface="Arial MT"/>
              </a:rPr>
              <a:t>Siemens’ </a:t>
            </a:r>
            <a:r>
              <a:rPr dirty="0" sz="1050">
                <a:solidFill>
                  <a:srgbClr val="FFFFFF"/>
                </a:solidFill>
                <a:latin typeface="Arial MT"/>
                <a:cs typeface="Arial MT"/>
              </a:rPr>
              <a:t>customers</a:t>
            </a:r>
            <a:r>
              <a:rPr dirty="0" sz="105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dirty="0" sz="105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dirty="0" sz="1050" spc="-3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FFFFFF"/>
                </a:solidFill>
                <a:latin typeface="Arial MT"/>
                <a:cs typeface="Arial MT"/>
              </a:rPr>
              <a:t>form</a:t>
            </a:r>
            <a:r>
              <a:rPr dirty="0" sz="1050" spc="-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dirty="0" sz="1050" spc="-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FFFFFF"/>
                </a:solidFill>
                <a:latin typeface="Arial MT"/>
                <a:cs typeface="Arial MT"/>
              </a:rPr>
              <a:t>debt</a:t>
            </a:r>
            <a:r>
              <a:rPr dirty="0" sz="105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dirty="0" sz="105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050" spc="-10">
                <a:solidFill>
                  <a:srgbClr val="FFFFFF"/>
                </a:solidFill>
                <a:latin typeface="Arial MT"/>
                <a:cs typeface="Arial MT"/>
              </a:rPr>
              <a:t>equity </a:t>
            </a:r>
            <a:r>
              <a:rPr dirty="0" sz="1050">
                <a:solidFill>
                  <a:srgbClr val="FFFFFF"/>
                </a:solidFill>
                <a:latin typeface="Arial MT"/>
                <a:cs typeface="Arial MT"/>
              </a:rPr>
              <a:t>investments.</a:t>
            </a:r>
            <a:r>
              <a:rPr dirty="0" sz="1050" spc="-3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FFFFFF"/>
                </a:solidFill>
                <a:latin typeface="Arial MT"/>
                <a:cs typeface="Arial MT"/>
              </a:rPr>
              <a:t>Supports</a:t>
            </a:r>
            <a:r>
              <a:rPr dirty="0" sz="105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FFFFFF"/>
                </a:solidFill>
                <a:latin typeface="Arial MT"/>
                <a:cs typeface="Arial MT"/>
              </a:rPr>
              <a:t>its</a:t>
            </a:r>
            <a:r>
              <a:rPr dirty="0" sz="1050" spc="-4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FFFFFF"/>
                </a:solidFill>
                <a:latin typeface="Arial MT"/>
                <a:cs typeface="Arial MT"/>
              </a:rPr>
              <a:t>customer</a:t>
            </a:r>
            <a:r>
              <a:rPr dirty="0" sz="1050" spc="-3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FFFFFF"/>
                </a:solidFill>
                <a:latin typeface="Arial MT"/>
                <a:cs typeface="Arial MT"/>
              </a:rPr>
              <a:t>base</a:t>
            </a:r>
            <a:r>
              <a:rPr dirty="0" sz="1050" spc="-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050" spc="-20">
                <a:solidFill>
                  <a:srgbClr val="FFFFFF"/>
                </a:solidFill>
                <a:latin typeface="Arial MT"/>
                <a:cs typeface="Arial MT"/>
              </a:rPr>
              <a:t>with </a:t>
            </a:r>
            <a:r>
              <a:rPr dirty="0" sz="1050">
                <a:solidFill>
                  <a:srgbClr val="FFFFFF"/>
                </a:solidFill>
                <a:latin typeface="Arial MT"/>
                <a:cs typeface="Arial MT"/>
              </a:rPr>
              <a:t>leasing,</a:t>
            </a:r>
            <a:r>
              <a:rPr dirty="0" sz="1050" spc="-4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FFFFFF"/>
                </a:solidFill>
                <a:latin typeface="Arial MT"/>
                <a:cs typeface="Arial MT"/>
              </a:rPr>
              <a:t>lending,</a:t>
            </a:r>
            <a:r>
              <a:rPr dirty="0" sz="1050" spc="-4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FFFFFF"/>
                </a:solidFill>
                <a:latin typeface="Arial MT"/>
                <a:cs typeface="Arial MT"/>
              </a:rPr>
              <a:t>working</a:t>
            </a:r>
            <a:r>
              <a:rPr dirty="0" sz="1050" spc="-4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FFFFFF"/>
                </a:solidFill>
                <a:latin typeface="Arial MT"/>
                <a:cs typeface="Arial MT"/>
              </a:rPr>
              <a:t>capital</a:t>
            </a:r>
            <a:r>
              <a:rPr dirty="0" sz="1050" spc="-5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050" spc="-25">
                <a:solidFill>
                  <a:srgbClr val="FFFFFF"/>
                </a:solidFill>
                <a:latin typeface="Arial MT"/>
                <a:cs typeface="Arial MT"/>
              </a:rPr>
              <a:t>and </a:t>
            </a:r>
            <a:r>
              <a:rPr dirty="0" sz="1050">
                <a:solidFill>
                  <a:srgbClr val="FFFFFF"/>
                </a:solidFill>
                <a:latin typeface="Arial MT"/>
                <a:cs typeface="Arial MT"/>
              </a:rPr>
              <a:t>structured</a:t>
            </a:r>
            <a:r>
              <a:rPr dirty="0" sz="1050" spc="-6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FFFFFF"/>
                </a:solidFill>
                <a:latin typeface="Arial MT"/>
                <a:cs typeface="Arial MT"/>
              </a:rPr>
              <a:t>financing</a:t>
            </a:r>
            <a:r>
              <a:rPr dirty="0" sz="1050" spc="-4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FFFFFF"/>
                </a:solidFill>
                <a:latin typeface="Arial MT"/>
                <a:cs typeface="Arial MT"/>
              </a:rPr>
              <a:t>solutions,</a:t>
            </a:r>
            <a:r>
              <a:rPr dirty="0" sz="1050" spc="-5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FFFFFF"/>
                </a:solidFill>
                <a:latin typeface="Arial MT"/>
                <a:cs typeface="Arial MT"/>
              </a:rPr>
              <a:t>as</a:t>
            </a:r>
            <a:r>
              <a:rPr dirty="0" sz="1050" spc="-5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FFFFFF"/>
                </a:solidFill>
                <a:latin typeface="Arial MT"/>
                <a:cs typeface="Arial MT"/>
              </a:rPr>
              <a:t>well</a:t>
            </a:r>
            <a:r>
              <a:rPr dirty="0" sz="1050" spc="-4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050" spc="-25">
                <a:solidFill>
                  <a:srgbClr val="FFFFFF"/>
                </a:solidFill>
                <a:latin typeface="Arial MT"/>
                <a:cs typeface="Arial MT"/>
              </a:rPr>
              <a:t>as </a:t>
            </a:r>
            <a:r>
              <a:rPr dirty="0" sz="1050">
                <a:solidFill>
                  <a:srgbClr val="FFFFFF"/>
                </a:solidFill>
                <a:latin typeface="Arial MT"/>
                <a:cs typeface="Arial MT"/>
              </a:rPr>
              <a:t>equipment</a:t>
            </a:r>
            <a:r>
              <a:rPr dirty="0" sz="1050" spc="-4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050" spc="-10">
                <a:solidFill>
                  <a:srgbClr val="FFFFFF"/>
                </a:solidFill>
                <a:latin typeface="Arial MT"/>
                <a:cs typeface="Arial MT"/>
              </a:rPr>
              <a:t>finance</a:t>
            </a:r>
            <a:endParaRPr sz="1050">
              <a:latin typeface="Arial MT"/>
              <a:cs typeface="Arial MT"/>
            </a:endParaRPr>
          </a:p>
        </p:txBody>
      </p:sp>
      <p:grpSp>
        <p:nvGrpSpPr>
          <p:cNvPr id="35" name="object 35" descr=""/>
          <p:cNvGrpSpPr/>
          <p:nvPr/>
        </p:nvGrpSpPr>
        <p:grpSpPr>
          <a:xfrm>
            <a:off x="5524500" y="2865882"/>
            <a:ext cx="6061075" cy="1654810"/>
            <a:chOff x="5524500" y="2865882"/>
            <a:chExt cx="6061075" cy="1654810"/>
          </a:xfrm>
        </p:grpSpPr>
        <p:sp>
          <p:nvSpPr>
            <p:cNvPr id="36" name="object 36" descr=""/>
            <p:cNvSpPr/>
            <p:nvPr/>
          </p:nvSpPr>
          <p:spPr>
            <a:xfrm>
              <a:off x="5524500" y="2865882"/>
              <a:ext cx="6061075" cy="1654810"/>
            </a:xfrm>
            <a:custGeom>
              <a:avLst/>
              <a:gdLst/>
              <a:ahLst/>
              <a:cxnLst/>
              <a:rect l="l" t="t" r="r" b="b"/>
              <a:pathLst>
                <a:path w="6061075" h="1654810">
                  <a:moveTo>
                    <a:pt x="6060948" y="0"/>
                  </a:moveTo>
                  <a:lnTo>
                    <a:pt x="0" y="0"/>
                  </a:lnTo>
                  <a:lnTo>
                    <a:pt x="0" y="1654302"/>
                  </a:lnTo>
                  <a:lnTo>
                    <a:pt x="6060948" y="1654302"/>
                  </a:lnTo>
                  <a:lnTo>
                    <a:pt x="6060948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7" name="object 37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308841" y="3024759"/>
              <a:ext cx="57150" cy="1338326"/>
            </a:xfrm>
            <a:prstGeom prst="rect">
              <a:avLst/>
            </a:prstGeom>
          </p:spPr>
        </p:pic>
      </p:grpSp>
      <p:sp>
        <p:nvSpPr>
          <p:cNvPr id="38" name="object 38" descr=""/>
          <p:cNvSpPr txBox="1"/>
          <p:nvPr/>
        </p:nvSpPr>
        <p:spPr>
          <a:xfrm>
            <a:off x="5524500" y="2865882"/>
            <a:ext cx="6061075" cy="1654810"/>
          </a:xfrm>
          <a:prstGeom prst="rect">
            <a:avLst/>
          </a:prstGeom>
        </p:spPr>
        <p:txBody>
          <a:bodyPr wrap="square" lIns="0" tIns="4826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380"/>
              </a:spcBef>
            </a:pPr>
            <a:endParaRPr sz="1050">
              <a:latin typeface="Times New Roman"/>
              <a:cs typeface="Times New Roman"/>
            </a:endParaRPr>
          </a:p>
          <a:p>
            <a:pPr algn="just" marL="863600" marR="749300" indent="-114300">
              <a:lnSpc>
                <a:spcPct val="100000"/>
              </a:lnSpc>
              <a:buClr>
                <a:srgbClr val="009999"/>
              </a:buClr>
              <a:buFont typeface="Wingdings"/>
              <a:buChar char=""/>
              <a:tabLst>
                <a:tab pos="863600" algn="l"/>
              </a:tabLst>
            </a:pP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Vestas</a:t>
            </a:r>
            <a:r>
              <a:rPr dirty="0" sz="1050" spc="-5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can</a:t>
            </a:r>
            <a:r>
              <a:rPr dirty="0" sz="1050" spc="-4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leverage</a:t>
            </a:r>
            <a:r>
              <a:rPr dirty="0" sz="1050" spc="-2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the</a:t>
            </a:r>
            <a:r>
              <a:rPr dirty="0" sz="1050" spc="-5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expertise</a:t>
            </a:r>
            <a:r>
              <a:rPr dirty="0" sz="1050" spc="-2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of</a:t>
            </a:r>
            <a:r>
              <a:rPr dirty="0" sz="1050" spc="-5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Siemens</a:t>
            </a:r>
            <a:r>
              <a:rPr dirty="0" sz="1050" spc="-3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Financial</a:t>
            </a:r>
            <a:r>
              <a:rPr dirty="0" sz="1050" spc="-3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Services</a:t>
            </a:r>
            <a:r>
              <a:rPr dirty="0" sz="1050" spc="-3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through</a:t>
            </a:r>
            <a:r>
              <a:rPr dirty="0" sz="1050" spc="-3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 spc="-50">
                <a:solidFill>
                  <a:srgbClr val="010027"/>
                </a:solidFill>
                <a:latin typeface="Arial MT"/>
                <a:cs typeface="Arial MT"/>
              </a:rPr>
              <a:t>a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wide</a:t>
            </a:r>
            <a:r>
              <a:rPr dirty="0" sz="1050" spc="-3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array</a:t>
            </a:r>
            <a:r>
              <a:rPr dirty="0" sz="1050" spc="-2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of</a:t>
            </a:r>
            <a:r>
              <a:rPr dirty="0" sz="1050" spc="-4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debt,</a:t>
            </a:r>
            <a:r>
              <a:rPr dirty="0" sz="1050" spc="-3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equity,</a:t>
            </a:r>
            <a:r>
              <a:rPr dirty="0" sz="1050" spc="-3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and</a:t>
            </a:r>
            <a:r>
              <a:rPr dirty="0" sz="1050" spc="-2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bespoke</a:t>
            </a:r>
            <a:r>
              <a:rPr dirty="0" sz="1050" spc="-2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financing</a:t>
            </a:r>
            <a:r>
              <a:rPr dirty="0" sz="1050" spc="-2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solutions</a:t>
            </a:r>
            <a:r>
              <a:rPr dirty="0" sz="1050" spc="-2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to</a:t>
            </a:r>
            <a:r>
              <a:rPr dirty="0" sz="1050" spc="-3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 b="1">
                <a:solidFill>
                  <a:srgbClr val="010027"/>
                </a:solidFill>
                <a:latin typeface="Arial"/>
                <a:cs typeface="Arial"/>
              </a:rPr>
              <a:t>expand</a:t>
            </a:r>
            <a:r>
              <a:rPr dirty="0" sz="1050" spc="-4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050" spc="-20" b="1">
                <a:solidFill>
                  <a:srgbClr val="010027"/>
                </a:solidFill>
                <a:latin typeface="Arial"/>
                <a:cs typeface="Arial"/>
              </a:rPr>
              <a:t>into </a:t>
            </a:r>
            <a:r>
              <a:rPr dirty="0" sz="1050" b="1">
                <a:solidFill>
                  <a:srgbClr val="010027"/>
                </a:solidFill>
                <a:latin typeface="Arial"/>
                <a:cs typeface="Arial"/>
              </a:rPr>
              <a:t>the</a:t>
            </a:r>
            <a:r>
              <a:rPr dirty="0" sz="1050" spc="-4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050" b="1">
                <a:solidFill>
                  <a:srgbClr val="010027"/>
                </a:solidFill>
                <a:latin typeface="Arial"/>
                <a:cs typeface="Arial"/>
              </a:rPr>
              <a:t>burgeoning</a:t>
            </a:r>
            <a:r>
              <a:rPr dirty="0" sz="1050" spc="-6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050" b="1">
                <a:solidFill>
                  <a:srgbClr val="010027"/>
                </a:solidFill>
                <a:latin typeface="Arial"/>
                <a:cs typeface="Arial"/>
              </a:rPr>
              <a:t>North</a:t>
            </a:r>
            <a:r>
              <a:rPr dirty="0" sz="1050" spc="-3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050" b="1">
                <a:solidFill>
                  <a:srgbClr val="010027"/>
                </a:solidFill>
                <a:latin typeface="Arial"/>
                <a:cs typeface="Arial"/>
              </a:rPr>
              <a:t>American</a:t>
            </a:r>
            <a:r>
              <a:rPr dirty="0" sz="1050" spc="-3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050" b="1">
                <a:solidFill>
                  <a:srgbClr val="010027"/>
                </a:solidFill>
                <a:latin typeface="Arial"/>
                <a:cs typeface="Arial"/>
              </a:rPr>
              <a:t>market</a:t>
            </a:r>
            <a:r>
              <a:rPr dirty="0" sz="1050" spc="-2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050" spc="-10" b="1">
                <a:solidFill>
                  <a:srgbClr val="010027"/>
                </a:solidFill>
                <a:latin typeface="Arial"/>
                <a:cs typeface="Arial"/>
              </a:rPr>
              <a:t>quicker</a:t>
            </a:r>
            <a:endParaRPr sz="1050">
              <a:latin typeface="Arial"/>
              <a:cs typeface="Arial"/>
            </a:endParaRPr>
          </a:p>
          <a:p>
            <a:pPr marL="863600" marR="831850" indent="-114300">
              <a:lnSpc>
                <a:spcPct val="100000"/>
              </a:lnSpc>
              <a:spcBef>
                <a:spcPts val="300"/>
              </a:spcBef>
              <a:buClr>
                <a:srgbClr val="009999"/>
              </a:buClr>
              <a:buFont typeface="Wingdings"/>
              <a:buChar char=""/>
              <a:tabLst>
                <a:tab pos="863600" algn="l"/>
              </a:tabLst>
            </a:pP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Vestas’</a:t>
            </a:r>
            <a:r>
              <a:rPr dirty="0" sz="1050" spc="-3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EBIT</a:t>
            </a:r>
            <a:r>
              <a:rPr dirty="0" sz="1050" spc="-5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has</a:t>
            </a:r>
            <a:r>
              <a:rPr dirty="0" sz="1050" spc="-2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historically</a:t>
            </a:r>
            <a:r>
              <a:rPr dirty="0" sz="1050" spc="-2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faced</a:t>
            </a:r>
            <a:r>
              <a:rPr dirty="0" sz="1050" spc="-3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challenges,</a:t>
            </a:r>
            <a:r>
              <a:rPr dirty="0" sz="1050" spc="-2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but</a:t>
            </a:r>
            <a:r>
              <a:rPr dirty="0" sz="1050" spc="-3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could</a:t>
            </a:r>
            <a:r>
              <a:rPr dirty="0" sz="1050" spc="-2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be</a:t>
            </a:r>
            <a:r>
              <a:rPr dirty="0" sz="1050" spc="-3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resolved</a:t>
            </a:r>
            <a:r>
              <a:rPr dirty="0" sz="1050" spc="-1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by</a:t>
            </a:r>
            <a:r>
              <a:rPr dirty="0" sz="1050" spc="-4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 spc="-50">
                <a:solidFill>
                  <a:srgbClr val="010027"/>
                </a:solidFill>
                <a:latin typeface="Arial MT"/>
                <a:cs typeface="Arial MT"/>
              </a:rPr>
              <a:t>a </a:t>
            </a:r>
            <a:r>
              <a:rPr dirty="0" sz="1050" b="1">
                <a:solidFill>
                  <a:srgbClr val="010027"/>
                </a:solidFill>
                <a:latin typeface="Arial"/>
                <a:cs typeface="Arial"/>
              </a:rPr>
              <a:t>capital</a:t>
            </a:r>
            <a:r>
              <a:rPr dirty="0" sz="1050" spc="-3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050" b="1">
                <a:solidFill>
                  <a:srgbClr val="010027"/>
                </a:solidFill>
                <a:latin typeface="Arial"/>
                <a:cs typeface="Arial"/>
              </a:rPr>
              <a:t>infusion</a:t>
            </a:r>
            <a:r>
              <a:rPr dirty="0" sz="1050" spc="-5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050" b="1">
                <a:solidFill>
                  <a:srgbClr val="010027"/>
                </a:solidFill>
                <a:latin typeface="Arial"/>
                <a:cs typeface="Arial"/>
              </a:rPr>
              <a:t>from</a:t>
            </a:r>
            <a:r>
              <a:rPr dirty="0" sz="1050" spc="-2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050" b="1">
                <a:solidFill>
                  <a:srgbClr val="010027"/>
                </a:solidFill>
                <a:latin typeface="Arial"/>
                <a:cs typeface="Arial"/>
              </a:rPr>
              <a:t>Siemens</a:t>
            </a:r>
            <a:r>
              <a:rPr dirty="0" sz="1050" spc="-3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050" b="1">
                <a:solidFill>
                  <a:srgbClr val="010027"/>
                </a:solidFill>
                <a:latin typeface="Arial"/>
                <a:cs typeface="Arial"/>
              </a:rPr>
              <a:t>in</a:t>
            </a:r>
            <a:r>
              <a:rPr dirty="0" sz="1050" spc="-4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050" b="1">
                <a:solidFill>
                  <a:srgbClr val="010027"/>
                </a:solidFill>
                <a:latin typeface="Arial"/>
                <a:cs typeface="Arial"/>
              </a:rPr>
              <a:t>supply</a:t>
            </a:r>
            <a:r>
              <a:rPr dirty="0" sz="1050" spc="-4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050" b="1">
                <a:solidFill>
                  <a:srgbClr val="010027"/>
                </a:solidFill>
                <a:latin typeface="Arial"/>
                <a:cs typeface="Arial"/>
              </a:rPr>
              <a:t>chain</a:t>
            </a:r>
            <a:r>
              <a:rPr dirty="0" sz="1050" spc="-3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050" b="1">
                <a:solidFill>
                  <a:srgbClr val="010027"/>
                </a:solidFill>
                <a:latin typeface="Arial"/>
                <a:cs typeface="Arial"/>
              </a:rPr>
              <a:t>optimization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,</a:t>
            </a:r>
            <a:r>
              <a:rPr dirty="0" sz="1050" spc="-5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 spc="-10">
                <a:solidFill>
                  <a:srgbClr val="010027"/>
                </a:solidFill>
                <a:latin typeface="Arial MT"/>
                <a:cs typeface="Arial MT"/>
              </a:rPr>
              <a:t>warranty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provisions</a:t>
            </a:r>
            <a:r>
              <a:rPr dirty="0" sz="1050" spc="-4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and</a:t>
            </a:r>
            <a:r>
              <a:rPr dirty="0" sz="1050" spc="-5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labor/execution</a:t>
            </a:r>
            <a:r>
              <a:rPr dirty="0" sz="1050" spc="-4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 spc="-10">
                <a:solidFill>
                  <a:srgbClr val="010027"/>
                </a:solidFill>
                <a:latin typeface="Arial MT"/>
                <a:cs typeface="Arial MT"/>
              </a:rPr>
              <a:t>investments</a:t>
            </a:r>
            <a:endParaRPr sz="1050">
              <a:latin typeface="Arial MT"/>
              <a:cs typeface="Arial MT"/>
            </a:endParaRPr>
          </a:p>
          <a:p>
            <a:pPr marL="862965" indent="-113664">
              <a:lnSpc>
                <a:spcPct val="100000"/>
              </a:lnSpc>
              <a:spcBef>
                <a:spcPts val="300"/>
              </a:spcBef>
              <a:buClr>
                <a:srgbClr val="009999"/>
              </a:buClr>
              <a:buFont typeface="Wingdings"/>
              <a:buChar char=""/>
              <a:tabLst>
                <a:tab pos="862965" algn="l"/>
              </a:tabLst>
            </a:pPr>
            <a:r>
              <a:rPr dirty="0" sz="1050" b="1">
                <a:solidFill>
                  <a:srgbClr val="010027"/>
                </a:solidFill>
                <a:latin typeface="Arial"/>
                <a:cs typeface="Arial"/>
              </a:rPr>
              <a:t>North</a:t>
            </a:r>
            <a:r>
              <a:rPr dirty="0" sz="1050" spc="-3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050" b="1">
                <a:solidFill>
                  <a:srgbClr val="010027"/>
                </a:solidFill>
                <a:latin typeface="Arial"/>
                <a:cs typeface="Arial"/>
              </a:rPr>
              <a:t>American</a:t>
            </a:r>
            <a:r>
              <a:rPr dirty="0" sz="1050" spc="-2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050" b="1">
                <a:solidFill>
                  <a:srgbClr val="010027"/>
                </a:solidFill>
                <a:latin typeface="Arial"/>
                <a:cs typeface="Arial"/>
              </a:rPr>
              <a:t>offshore</a:t>
            </a:r>
            <a:r>
              <a:rPr dirty="0" sz="1050" spc="-3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050" b="1">
                <a:solidFill>
                  <a:srgbClr val="010027"/>
                </a:solidFill>
                <a:latin typeface="Arial"/>
                <a:cs typeface="Arial"/>
              </a:rPr>
              <a:t>has</a:t>
            </a:r>
            <a:r>
              <a:rPr dirty="0" sz="1050" spc="-3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050" b="1">
                <a:solidFill>
                  <a:srgbClr val="010027"/>
                </a:solidFill>
                <a:latin typeface="Arial"/>
                <a:cs typeface="Arial"/>
              </a:rPr>
              <a:t>a</a:t>
            </a:r>
            <a:r>
              <a:rPr dirty="0" sz="1050" spc="-2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050" b="1">
                <a:solidFill>
                  <a:srgbClr val="010027"/>
                </a:solidFill>
                <a:latin typeface="Arial"/>
                <a:cs typeface="Arial"/>
              </a:rPr>
              <a:t>plethora</a:t>
            </a:r>
            <a:r>
              <a:rPr dirty="0" sz="1050" spc="-4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050" b="1">
                <a:solidFill>
                  <a:srgbClr val="010027"/>
                </a:solidFill>
                <a:latin typeface="Arial"/>
                <a:cs typeface="Arial"/>
              </a:rPr>
              <a:t>of</a:t>
            </a:r>
            <a:r>
              <a:rPr dirty="0" sz="1050" spc="-4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050" spc="-10" b="1">
                <a:solidFill>
                  <a:srgbClr val="010027"/>
                </a:solidFill>
                <a:latin typeface="Arial"/>
                <a:cs typeface="Arial"/>
              </a:rPr>
              <a:t>tailwinds</a:t>
            </a:r>
            <a:endParaRPr sz="1050">
              <a:latin typeface="Arial"/>
              <a:cs typeface="Arial"/>
            </a:endParaRPr>
          </a:p>
        </p:txBody>
      </p:sp>
      <p:pic>
        <p:nvPicPr>
          <p:cNvPr id="39" name="object 39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5742432" y="3078860"/>
            <a:ext cx="57150" cy="305180"/>
          </a:xfrm>
          <a:prstGeom prst="rect">
            <a:avLst/>
          </a:prstGeom>
        </p:spPr>
      </p:pic>
      <p:pic>
        <p:nvPicPr>
          <p:cNvPr id="40" name="object 40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664463" y="5292090"/>
            <a:ext cx="2156460" cy="341375"/>
          </a:xfrm>
          <a:prstGeom prst="rect">
            <a:avLst/>
          </a:prstGeom>
        </p:spPr>
      </p:pic>
      <p:grpSp>
        <p:nvGrpSpPr>
          <p:cNvPr id="41" name="object 41" descr=""/>
          <p:cNvGrpSpPr/>
          <p:nvPr/>
        </p:nvGrpSpPr>
        <p:grpSpPr>
          <a:xfrm>
            <a:off x="2981705" y="4581905"/>
            <a:ext cx="6384290" cy="1811655"/>
            <a:chOff x="2981705" y="4581905"/>
            <a:chExt cx="6384290" cy="1811655"/>
          </a:xfrm>
        </p:grpSpPr>
        <p:pic>
          <p:nvPicPr>
            <p:cNvPr id="42" name="object 42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124674" y="4712757"/>
              <a:ext cx="511114" cy="496486"/>
            </a:xfrm>
            <a:prstGeom prst="rect">
              <a:avLst/>
            </a:prstGeom>
          </p:spPr>
        </p:pic>
        <p:pic>
          <p:nvPicPr>
            <p:cNvPr id="43" name="object 43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981705" y="5200650"/>
              <a:ext cx="723138" cy="541782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343655" y="5731002"/>
              <a:ext cx="194310" cy="472440"/>
            </a:xfrm>
            <a:prstGeom prst="rect">
              <a:avLst/>
            </a:prstGeom>
          </p:spPr>
        </p:pic>
        <p:pic>
          <p:nvPicPr>
            <p:cNvPr id="45" name="object 45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738871" y="4963667"/>
              <a:ext cx="1493520" cy="995934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653401" y="4712677"/>
              <a:ext cx="1712595" cy="1680502"/>
            </a:xfrm>
            <a:prstGeom prst="rect">
              <a:avLst/>
            </a:prstGeom>
          </p:spPr>
        </p:pic>
        <p:sp>
          <p:nvSpPr>
            <p:cNvPr id="47" name="object 47" descr=""/>
            <p:cNvSpPr/>
            <p:nvPr/>
          </p:nvSpPr>
          <p:spPr>
            <a:xfrm>
              <a:off x="3667505" y="4581905"/>
              <a:ext cx="4206240" cy="120014"/>
            </a:xfrm>
            <a:custGeom>
              <a:avLst/>
              <a:gdLst/>
              <a:ahLst/>
              <a:cxnLst/>
              <a:rect l="l" t="t" r="r" b="b"/>
              <a:pathLst>
                <a:path w="4206240" h="120014">
                  <a:moveTo>
                    <a:pt x="4206240" y="0"/>
                  </a:moveTo>
                  <a:lnTo>
                    <a:pt x="0" y="0"/>
                  </a:lnTo>
                  <a:lnTo>
                    <a:pt x="2103120" y="119634"/>
                  </a:lnTo>
                  <a:lnTo>
                    <a:pt x="4206240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 descr=""/>
            <p:cNvSpPr/>
            <p:nvPr/>
          </p:nvSpPr>
          <p:spPr>
            <a:xfrm>
              <a:off x="3838067" y="5468111"/>
              <a:ext cx="3851275" cy="640715"/>
            </a:xfrm>
            <a:custGeom>
              <a:avLst/>
              <a:gdLst/>
              <a:ahLst/>
              <a:cxnLst/>
              <a:rect l="l" t="t" r="r" b="b"/>
              <a:pathLst>
                <a:path w="3851275" h="640714">
                  <a:moveTo>
                    <a:pt x="1174115" y="323850"/>
                  </a:moveTo>
                  <a:lnTo>
                    <a:pt x="1049274" y="296697"/>
                  </a:lnTo>
                  <a:lnTo>
                    <a:pt x="1058672" y="333629"/>
                  </a:lnTo>
                  <a:lnTo>
                    <a:pt x="0" y="603402"/>
                  </a:lnTo>
                  <a:lnTo>
                    <a:pt x="9398" y="640321"/>
                  </a:lnTo>
                  <a:lnTo>
                    <a:pt x="1068070" y="370560"/>
                  </a:lnTo>
                  <a:lnTo>
                    <a:pt x="1077468" y="407454"/>
                  </a:lnTo>
                  <a:lnTo>
                    <a:pt x="1168260" y="328904"/>
                  </a:lnTo>
                  <a:lnTo>
                    <a:pt x="1174115" y="323850"/>
                  </a:lnTo>
                  <a:close/>
                </a:path>
                <a:path w="3851275" h="640714">
                  <a:moveTo>
                    <a:pt x="3851021" y="57150"/>
                  </a:moveTo>
                  <a:lnTo>
                    <a:pt x="3812921" y="38100"/>
                  </a:lnTo>
                  <a:lnTo>
                    <a:pt x="3736721" y="0"/>
                  </a:lnTo>
                  <a:lnTo>
                    <a:pt x="3736721" y="38100"/>
                  </a:lnTo>
                  <a:lnTo>
                    <a:pt x="2681605" y="38100"/>
                  </a:lnTo>
                  <a:lnTo>
                    <a:pt x="2681605" y="76200"/>
                  </a:lnTo>
                  <a:lnTo>
                    <a:pt x="3736721" y="76200"/>
                  </a:lnTo>
                  <a:lnTo>
                    <a:pt x="3736721" y="114300"/>
                  </a:lnTo>
                  <a:lnTo>
                    <a:pt x="3812921" y="76200"/>
                  </a:lnTo>
                  <a:lnTo>
                    <a:pt x="3851021" y="57150"/>
                  </a:lnTo>
                  <a:close/>
                </a:path>
              </a:pathLst>
            </a:custGeom>
            <a:solidFill>
              <a:srgbClr val="009999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9" name="object 49" descr=""/>
          <p:cNvSpPr/>
          <p:nvPr/>
        </p:nvSpPr>
        <p:spPr>
          <a:xfrm>
            <a:off x="3838066" y="4942204"/>
            <a:ext cx="1174115" cy="343535"/>
          </a:xfrm>
          <a:custGeom>
            <a:avLst/>
            <a:gdLst/>
            <a:ahLst/>
            <a:cxnLst/>
            <a:rect l="l" t="t" r="r" b="b"/>
            <a:pathLst>
              <a:path w="1174114" h="343535">
                <a:moveTo>
                  <a:pt x="1058658" y="306674"/>
                </a:moveTo>
                <a:lnTo>
                  <a:pt x="1049274" y="343535"/>
                </a:lnTo>
                <a:lnTo>
                  <a:pt x="1174115" y="316484"/>
                </a:lnTo>
                <a:lnTo>
                  <a:pt x="1168248" y="311404"/>
                </a:lnTo>
                <a:lnTo>
                  <a:pt x="1077214" y="311404"/>
                </a:lnTo>
                <a:lnTo>
                  <a:pt x="1058658" y="306674"/>
                </a:lnTo>
                <a:close/>
              </a:path>
              <a:path w="1174114" h="343535">
                <a:moveTo>
                  <a:pt x="1068065" y="269721"/>
                </a:moveTo>
                <a:lnTo>
                  <a:pt x="1058658" y="306674"/>
                </a:lnTo>
                <a:lnTo>
                  <a:pt x="1077214" y="311404"/>
                </a:lnTo>
                <a:lnTo>
                  <a:pt x="1086612" y="274447"/>
                </a:lnTo>
                <a:lnTo>
                  <a:pt x="1068065" y="269721"/>
                </a:lnTo>
                <a:close/>
              </a:path>
              <a:path w="1174114" h="343535">
                <a:moveTo>
                  <a:pt x="1077468" y="232791"/>
                </a:moveTo>
                <a:lnTo>
                  <a:pt x="1068065" y="269721"/>
                </a:lnTo>
                <a:lnTo>
                  <a:pt x="1086612" y="274447"/>
                </a:lnTo>
                <a:lnTo>
                  <a:pt x="1077214" y="311404"/>
                </a:lnTo>
                <a:lnTo>
                  <a:pt x="1168248" y="311404"/>
                </a:lnTo>
                <a:lnTo>
                  <a:pt x="1077468" y="232791"/>
                </a:lnTo>
                <a:close/>
              </a:path>
              <a:path w="1174114" h="343535">
                <a:moveTo>
                  <a:pt x="9398" y="0"/>
                </a:moveTo>
                <a:lnTo>
                  <a:pt x="0" y="36830"/>
                </a:lnTo>
                <a:lnTo>
                  <a:pt x="1058658" y="306674"/>
                </a:lnTo>
                <a:lnTo>
                  <a:pt x="1068065" y="269721"/>
                </a:lnTo>
                <a:lnTo>
                  <a:pt x="9398" y="0"/>
                </a:lnTo>
                <a:close/>
              </a:path>
            </a:pathLst>
          </a:custGeom>
          <a:solidFill>
            <a:srgbClr val="0099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0" name="object 50" descr=""/>
          <p:cNvSpPr/>
          <p:nvPr/>
        </p:nvSpPr>
        <p:spPr>
          <a:xfrm>
            <a:off x="3843528" y="5468111"/>
            <a:ext cx="1169670" cy="114300"/>
          </a:xfrm>
          <a:custGeom>
            <a:avLst/>
            <a:gdLst/>
            <a:ahLst/>
            <a:cxnLst/>
            <a:rect l="l" t="t" r="r" b="b"/>
            <a:pathLst>
              <a:path w="1169670" h="114300">
                <a:moveTo>
                  <a:pt x="1055116" y="0"/>
                </a:moveTo>
                <a:lnTo>
                  <a:pt x="1055116" y="114300"/>
                </a:lnTo>
                <a:lnTo>
                  <a:pt x="1131316" y="76200"/>
                </a:lnTo>
                <a:lnTo>
                  <a:pt x="1074166" y="76200"/>
                </a:lnTo>
                <a:lnTo>
                  <a:pt x="1074166" y="38100"/>
                </a:lnTo>
                <a:lnTo>
                  <a:pt x="1131316" y="38100"/>
                </a:lnTo>
                <a:lnTo>
                  <a:pt x="1055116" y="0"/>
                </a:lnTo>
                <a:close/>
              </a:path>
              <a:path w="1169670" h="114300">
                <a:moveTo>
                  <a:pt x="1055116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1055116" y="76200"/>
                </a:lnTo>
                <a:lnTo>
                  <a:pt x="1055116" y="38100"/>
                </a:lnTo>
                <a:close/>
              </a:path>
              <a:path w="1169670" h="114300">
                <a:moveTo>
                  <a:pt x="1131316" y="38100"/>
                </a:moveTo>
                <a:lnTo>
                  <a:pt x="1074166" y="38100"/>
                </a:lnTo>
                <a:lnTo>
                  <a:pt x="1074166" y="76200"/>
                </a:lnTo>
                <a:lnTo>
                  <a:pt x="1131316" y="76200"/>
                </a:lnTo>
                <a:lnTo>
                  <a:pt x="1169416" y="57150"/>
                </a:lnTo>
                <a:lnTo>
                  <a:pt x="1131316" y="38100"/>
                </a:lnTo>
                <a:close/>
              </a:path>
            </a:pathLst>
          </a:custGeom>
          <a:solidFill>
            <a:srgbClr val="009999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51" name="object 51" descr="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9528047" y="5253297"/>
            <a:ext cx="2086748" cy="395685"/>
          </a:xfrm>
          <a:prstGeom prst="rect">
            <a:avLst/>
          </a:prstGeom>
        </p:spPr>
      </p:pic>
      <p:sp>
        <p:nvSpPr>
          <p:cNvPr id="52" name="object 52" descr=""/>
          <p:cNvSpPr txBox="1"/>
          <p:nvPr/>
        </p:nvSpPr>
        <p:spPr>
          <a:xfrm>
            <a:off x="5150358" y="5266944"/>
            <a:ext cx="1240790" cy="554355"/>
          </a:xfrm>
          <a:prstGeom prst="rect">
            <a:avLst/>
          </a:prstGeom>
          <a:solidFill>
            <a:srgbClr val="F1F1F1"/>
          </a:solidFill>
        </p:spPr>
        <p:txBody>
          <a:bodyPr wrap="square" lIns="0" tIns="27939" rIns="0" bIns="0" rtlCol="0" vert="horz">
            <a:spAutoFit/>
          </a:bodyPr>
          <a:lstStyle/>
          <a:p>
            <a:pPr marL="95250" marR="85725" indent="372745">
              <a:lnSpc>
                <a:spcPct val="100000"/>
              </a:lnSpc>
              <a:spcBef>
                <a:spcPts val="219"/>
              </a:spcBef>
            </a:pPr>
            <a:r>
              <a:rPr dirty="0" sz="1600" spc="-25" b="1">
                <a:solidFill>
                  <a:srgbClr val="010027"/>
                </a:solidFill>
                <a:latin typeface="Arial"/>
                <a:cs typeface="Arial"/>
              </a:rPr>
              <a:t>IoT </a:t>
            </a:r>
            <a:r>
              <a:rPr dirty="0" sz="1600" spc="-10" b="1">
                <a:solidFill>
                  <a:srgbClr val="010027"/>
                </a:solidFill>
                <a:latin typeface="Arial"/>
                <a:cs typeface="Arial"/>
              </a:rPr>
              <a:t>Integration</a:t>
            </a:r>
            <a:endParaRPr sz="1600">
              <a:latin typeface="Arial"/>
              <a:cs typeface="Arial"/>
            </a:endParaRPr>
          </a:p>
        </p:txBody>
      </p:sp>
      <p:sp>
        <p:nvSpPr>
          <p:cNvPr id="53" name="object 53" descr=""/>
          <p:cNvSpPr/>
          <p:nvPr/>
        </p:nvSpPr>
        <p:spPr>
          <a:xfrm>
            <a:off x="3667505" y="2681477"/>
            <a:ext cx="4206240" cy="120014"/>
          </a:xfrm>
          <a:custGeom>
            <a:avLst/>
            <a:gdLst/>
            <a:ahLst/>
            <a:cxnLst/>
            <a:rect l="l" t="t" r="r" b="b"/>
            <a:pathLst>
              <a:path w="4206240" h="120014">
                <a:moveTo>
                  <a:pt x="4206240" y="0"/>
                </a:moveTo>
                <a:lnTo>
                  <a:pt x="0" y="0"/>
                </a:lnTo>
                <a:lnTo>
                  <a:pt x="2103120" y="119634"/>
                </a:lnTo>
                <a:lnTo>
                  <a:pt x="4206240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1803126" y="6462776"/>
            <a:ext cx="173355" cy="1854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50" spc="-25">
                <a:solidFill>
                  <a:srgbClr val="03234D"/>
                </a:solidFill>
                <a:latin typeface="Tahoma"/>
                <a:cs typeface="Tahoma"/>
              </a:rPr>
              <a:t>28</a:t>
            </a:r>
            <a:endParaRPr sz="1050">
              <a:latin typeface="Tahoma"/>
              <a:cs typeface="Tahoma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122407" y="291889"/>
            <a:ext cx="1434083" cy="238419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39698" y="768858"/>
            <a:ext cx="10917174" cy="19050"/>
          </a:xfrm>
          <a:prstGeom prst="rect">
            <a:avLst/>
          </a:prstGeom>
        </p:spPr>
      </p:pic>
      <p:grpSp>
        <p:nvGrpSpPr>
          <p:cNvPr id="5" name="object 5" descr=""/>
          <p:cNvGrpSpPr/>
          <p:nvPr/>
        </p:nvGrpSpPr>
        <p:grpSpPr>
          <a:xfrm>
            <a:off x="0" y="6496050"/>
            <a:ext cx="12192000" cy="361950"/>
            <a:chOff x="0" y="6496050"/>
            <a:chExt cx="12192000" cy="361950"/>
          </a:xfrm>
        </p:grpSpPr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6694931"/>
              <a:ext cx="12192000" cy="163068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7887" y="6496050"/>
              <a:ext cx="3054858" cy="361949"/>
            </a:xfrm>
            <a:prstGeom prst="rect">
              <a:avLst/>
            </a:prstGeom>
          </p:spPr>
        </p:pic>
      </p:grpSp>
      <p:sp>
        <p:nvSpPr>
          <p:cNvPr id="8" name="object 8" descr=""/>
          <p:cNvSpPr txBox="1"/>
          <p:nvPr/>
        </p:nvSpPr>
        <p:spPr>
          <a:xfrm>
            <a:off x="2601976" y="6504940"/>
            <a:ext cx="569595" cy="293370"/>
          </a:xfrm>
          <a:prstGeom prst="rect">
            <a:avLst/>
          </a:prstGeom>
        </p:spPr>
        <p:txBody>
          <a:bodyPr wrap="square" lIns="0" tIns="65404" rIns="0" bIns="0" rtlCol="0" vert="horz">
            <a:spAutoFit/>
          </a:bodyPr>
          <a:lstStyle/>
          <a:p>
            <a:pPr marL="41910" marR="30480" indent="-3810">
              <a:lnSpc>
                <a:spcPct val="67100"/>
              </a:lnSpc>
              <a:spcBef>
                <a:spcPts val="515"/>
              </a:spcBef>
            </a:pPr>
            <a:r>
              <a:rPr dirty="0" sz="1050" spc="-10" b="1">
                <a:solidFill>
                  <a:srgbClr val="FFFFFF"/>
                </a:solidFill>
                <a:latin typeface="Calibri"/>
                <a:cs typeface="Calibri"/>
              </a:rPr>
              <a:t>Industry </a:t>
            </a:r>
            <a:r>
              <a:rPr dirty="0" baseline="-21164" sz="1575" spc="-315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050" spc="-210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baseline="-21164" sz="1575" spc="-315" b="1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dirty="0" sz="1050" spc="-210" b="1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dirty="0" baseline="-21164" sz="1575" spc="-315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050" spc="-210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baseline="-21164" sz="1575" spc="-315" b="1">
                <a:solidFill>
                  <a:srgbClr val="FFFFFF"/>
                </a:solidFill>
                <a:latin typeface="Calibri"/>
                <a:cs typeface="Calibri"/>
              </a:rPr>
              <a:t>ly</a:t>
            </a:r>
            <a:r>
              <a:rPr dirty="0" sz="1050" spc="-210" b="1">
                <a:solidFill>
                  <a:srgbClr val="FFFFFF"/>
                </a:solidFill>
                <a:latin typeface="Calibri"/>
                <a:cs typeface="Calibri"/>
              </a:rPr>
              <a:t>ly</a:t>
            </a:r>
            <a:r>
              <a:rPr dirty="0" baseline="-21164" sz="1575" spc="-315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sz="1050" spc="-210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baseline="-21164" sz="1575" spc="-315" b="1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dirty="0" sz="1050" spc="-210" b="1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1041653" y="6504940"/>
            <a:ext cx="657860" cy="293370"/>
          </a:xfrm>
          <a:prstGeom prst="rect">
            <a:avLst/>
          </a:prstGeom>
        </p:spPr>
        <p:txBody>
          <a:bodyPr wrap="square" lIns="0" tIns="65404" rIns="0" bIns="0" rtlCol="0" vert="horz">
            <a:spAutoFit/>
          </a:bodyPr>
          <a:lstStyle/>
          <a:p>
            <a:pPr marL="38735" marR="30480" indent="-1270">
              <a:lnSpc>
                <a:spcPct val="67100"/>
              </a:lnSpc>
              <a:spcBef>
                <a:spcPts val="515"/>
              </a:spcBef>
            </a:pPr>
            <a:r>
              <a:rPr dirty="0" sz="1050" spc="-10" b="1">
                <a:solidFill>
                  <a:srgbClr val="FFFFFF"/>
                </a:solidFill>
                <a:latin typeface="Calibri"/>
                <a:cs typeface="Calibri"/>
              </a:rPr>
              <a:t>Executive </a:t>
            </a:r>
            <a:r>
              <a:rPr dirty="0" baseline="-21164" sz="1575" spc="-427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sz="1050" spc="-285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baseline="-21164" sz="1575" spc="-427" b="1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dirty="0" sz="1050" spc="-285" b="1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dirty="0" baseline="-21164" sz="1575" spc="-427" b="1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dirty="0" sz="1050" spc="-285" b="1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dirty="0" baseline="-21164" sz="1575" spc="-427" b="1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dirty="0" sz="1050" spc="-285" b="1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dirty="0" baseline="-21164" sz="1575" spc="-427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050" spc="-285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baseline="-21164" sz="1575" spc="-427" b="1">
                <a:solidFill>
                  <a:srgbClr val="FFFFFF"/>
                </a:solidFill>
                <a:latin typeface="Calibri"/>
                <a:cs typeface="Calibri"/>
              </a:rPr>
              <a:t>ry</a:t>
            </a:r>
            <a:r>
              <a:rPr dirty="0" sz="1050" spc="-285" b="1">
                <a:solidFill>
                  <a:srgbClr val="FFFFFF"/>
                </a:solidFill>
                <a:latin typeface="Calibri"/>
                <a:cs typeface="Calibri"/>
              </a:rPr>
              <a:t>ry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0" name="object 10" descr=""/>
          <p:cNvSpPr/>
          <p:nvPr/>
        </p:nvSpPr>
        <p:spPr>
          <a:xfrm>
            <a:off x="3679697" y="6496050"/>
            <a:ext cx="1624330" cy="361950"/>
          </a:xfrm>
          <a:custGeom>
            <a:avLst/>
            <a:gdLst/>
            <a:ahLst/>
            <a:cxnLst/>
            <a:rect l="l" t="t" r="r" b="b"/>
            <a:pathLst>
              <a:path w="1624329" h="361950">
                <a:moveTo>
                  <a:pt x="1623822" y="0"/>
                </a:moveTo>
                <a:lnTo>
                  <a:pt x="90424" y="0"/>
                </a:lnTo>
                <a:lnTo>
                  <a:pt x="0" y="361949"/>
                </a:lnTo>
                <a:lnTo>
                  <a:pt x="1533271" y="361949"/>
                </a:lnTo>
                <a:lnTo>
                  <a:pt x="1623822" y="0"/>
                </a:lnTo>
                <a:close/>
              </a:path>
            </a:pathLst>
          </a:custGeom>
          <a:solidFill>
            <a:srgbClr val="2C716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 descr=""/>
          <p:cNvSpPr txBox="1"/>
          <p:nvPr/>
        </p:nvSpPr>
        <p:spPr>
          <a:xfrm>
            <a:off x="4158234" y="6504940"/>
            <a:ext cx="637540" cy="293370"/>
          </a:xfrm>
          <a:prstGeom prst="rect">
            <a:avLst/>
          </a:prstGeom>
        </p:spPr>
        <p:txBody>
          <a:bodyPr wrap="square" lIns="0" tIns="65404" rIns="0" bIns="0" rtlCol="0" vert="horz">
            <a:spAutoFit/>
          </a:bodyPr>
          <a:lstStyle/>
          <a:p>
            <a:pPr marL="38100" marR="30480" indent="33655">
              <a:lnSpc>
                <a:spcPct val="67100"/>
              </a:lnSpc>
              <a:spcBef>
                <a:spcPts val="515"/>
              </a:spcBef>
            </a:pPr>
            <a:r>
              <a:rPr dirty="0" sz="1050" spc="-10" b="1">
                <a:solidFill>
                  <a:srgbClr val="FFFFFF"/>
                </a:solidFill>
                <a:latin typeface="Calibri"/>
                <a:cs typeface="Calibri"/>
              </a:rPr>
              <a:t>Company </a:t>
            </a:r>
            <a:r>
              <a:rPr dirty="0" sz="1050" spc="-484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baseline="-21164" sz="1575" spc="-390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sz="1050" spc="-270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baseline="-21164" sz="1575" spc="-390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sz="1050" spc="-300" b="1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baseline="-21164" sz="1575" spc="-382" b="1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sz="1050" spc="-150" b="1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dirty="0" baseline="-21164" sz="1575" spc="-390" b="1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dirty="0" sz="1050" spc="-270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baseline="-21164" sz="1575" spc="-390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sz="1050" spc="-35" b="1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dirty="0" baseline="-21164" sz="1575" spc="-390" b="1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dirty="0" sz="1050" spc="-300" b="1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baseline="-21164" sz="1575" spc="-382" b="1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sz="1050" spc="-565" b="1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r>
              <a:rPr dirty="0" baseline="-21164" sz="1575" spc="-30" b="1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endParaRPr baseline="-21164" sz="1575">
              <a:latin typeface="Calibri"/>
              <a:cs typeface="Calibri"/>
            </a:endParaRPr>
          </a:p>
        </p:txBody>
      </p:sp>
      <p:pic>
        <p:nvPicPr>
          <p:cNvPr id="12" name="object 12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300471" y="6496050"/>
            <a:ext cx="6297930" cy="361949"/>
          </a:xfrm>
          <a:prstGeom prst="rect">
            <a:avLst/>
          </a:prstGeom>
        </p:spPr>
      </p:pic>
      <p:sp>
        <p:nvSpPr>
          <p:cNvPr id="13" name="object 13" descr=""/>
          <p:cNvSpPr txBox="1"/>
          <p:nvPr/>
        </p:nvSpPr>
        <p:spPr>
          <a:xfrm>
            <a:off x="5769102" y="6504940"/>
            <a:ext cx="647700" cy="293370"/>
          </a:xfrm>
          <a:prstGeom prst="rect">
            <a:avLst/>
          </a:prstGeom>
        </p:spPr>
        <p:txBody>
          <a:bodyPr wrap="square" lIns="0" tIns="65404" rIns="0" bIns="0" rtlCol="0" vert="horz">
            <a:spAutoFit/>
          </a:bodyPr>
          <a:lstStyle/>
          <a:p>
            <a:pPr marL="38100" marR="30480" indent="60960">
              <a:lnSpc>
                <a:spcPct val="67100"/>
              </a:lnSpc>
              <a:spcBef>
                <a:spcPts val="515"/>
              </a:spcBef>
            </a:pPr>
            <a:r>
              <a:rPr dirty="0" sz="1050" spc="-10" b="1">
                <a:solidFill>
                  <a:srgbClr val="FFFFFF"/>
                </a:solidFill>
                <a:latin typeface="Calibri"/>
                <a:cs typeface="Calibri"/>
              </a:rPr>
              <a:t>Financial </a:t>
            </a:r>
            <a:r>
              <a:rPr dirty="0" sz="1050" spc="-250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baseline="-21164" sz="1575" spc="-375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sz="1050" spc="-250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baseline="-21164" sz="1575" spc="-375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sz="1050" spc="-250" b="1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baseline="-21164" sz="1575" spc="-375" b="1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sz="1050" spc="-250" b="1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dirty="0" baseline="-21164" sz="1575" spc="-375" b="1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dirty="0" sz="1050" spc="-250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baseline="-21164" sz="1575" spc="-375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sz="1050" spc="-250" b="1">
                <a:solidFill>
                  <a:srgbClr val="FFFFFF"/>
                </a:solidFill>
                <a:latin typeface="Calibri"/>
                <a:cs typeface="Calibri"/>
              </a:rPr>
              <a:t>ie</a:t>
            </a:r>
            <a:r>
              <a:rPr dirty="0" baseline="-21164" sz="1575" spc="-375" b="1">
                <a:solidFill>
                  <a:srgbClr val="FFFFFF"/>
                </a:solidFill>
                <a:latin typeface="Calibri"/>
                <a:cs typeface="Calibri"/>
              </a:rPr>
              <a:t>ie</a:t>
            </a:r>
            <a:r>
              <a:rPr dirty="0" sz="1050" spc="-250" b="1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r>
              <a:rPr dirty="0" baseline="-21164" sz="1575" spc="-375" b="1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endParaRPr baseline="-21164" sz="1575">
              <a:latin typeface="Calibri"/>
              <a:cs typeface="Calibri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7416545" y="6504940"/>
            <a:ext cx="635635" cy="293370"/>
          </a:xfrm>
          <a:prstGeom prst="rect">
            <a:avLst/>
          </a:prstGeom>
        </p:spPr>
        <p:txBody>
          <a:bodyPr wrap="square" lIns="0" tIns="65404" rIns="0" bIns="0" rtlCol="0" vert="horz">
            <a:spAutoFit/>
          </a:bodyPr>
          <a:lstStyle/>
          <a:p>
            <a:pPr marL="39370" marR="30480" indent="-1905">
              <a:lnSpc>
                <a:spcPct val="67100"/>
              </a:lnSpc>
              <a:spcBef>
                <a:spcPts val="515"/>
              </a:spcBef>
            </a:pPr>
            <a:r>
              <a:rPr dirty="0" sz="1050" spc="-10" b="1">
                <a:solidFill>
                  <a:srgbClr val="FFFFFF"/>
                </a:solidFill>
                <a:latin typeface="Calibri"/>
                <a:cs typeface="Calibri"/>
              </a:rPr>
              <a:t>Feasibility </a:t>
            </a:r>
            <a:r>
              <a:rPr dirty="0" sz="1050" spc="-185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baseline="-21164" sz="1575" spc="-277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050" spc="-185" b="1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dirty="0" baseline="-21164" sz="1575" spc="-277" b="1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dirty="0" sz="1050" spc="-185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baseline="-21164" sz="1575" spc="-277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050" spc="-185" b="1">
                <a:solidFill>
                  <a:srgbClr val="FFFFFF"/>
                </a:solidFill>
                <a:latin typeface="Calibri"/>
                <a:cs typeface="Calibri"/>
              </a:rPr>
              <a:t>ly</a:t>
            </a:r>
            <a:r>
              <a:rPr dirty="0" baseline="-21164" sz="1575" spc="-277" b="1">
                <a:solidFill>
                  <a:srgbClr val="FFFFFF"/>
                </a:solidFill>
                <a:latin typeface="Calibri"/>
                <a:cs typeface="Calibri"/>
              </a:rPr>
              <a:t>ly</a:t>
            </a:r>
            <a:r>
              <a:rPr dirty="0" sz="1050" spc="-185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baseline="-21164" sz="1575" spc="-277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sz="1050" spc="-185" b="1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dirty="0" baseline="-21164" sz="1575" spc="-277" b="1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endParaRPr baseline="-21164" sz="1575">
              <a:latin typeface="Calibri"/>
              <a:cs typeface="Calibri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9007347" y="6504940"/>
            <a:ext cx="696595" cy="293370"/>
          </a:xfrm>
          <a:prstGeom prst="rect">
            <a:avLst/>
          </a:prstGeom>
        </p:spPr>
        <p:txBody>
          <a:bodyPr wrap="square" lIns="0" tIns="65404" rIns="0" bIns="0" rtlCol="0" vert="horz">
            <a:spAutoFit/>
          </a:bodyPr>
          <a:lstStyle/>
          <a:p>
            <a:pPr marL="54610" marR="30480" indent="-17145">
              <a:lnSpc>
                <a:spcPct val="67100"/>
              </a:lnSpc>
              <a:spcBef>
                <a:spcPts val="515"/>
              </a:spcBef>
            </a:pPr>
            <a:r>
              <a:rPr dirty="0" sz="1050" spc="-10" b="1">
                <a:solidFill>
                  <a:srgbClr val="FFFFFF"/>
                </a:solidFill>
                <a:latin typeface="Calibri"/>
                <a:cs typeface="Calibri"/>
              </a:rPr>
              <a:t>Alternative </a:t>
            </a:r>
            <a:r>
              <a:rPr dirty="0" sz="1050" spc="-160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baseline="-21164" sz="1575" spc="-240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sz="1050" spc="-160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baseline="-21164" sz="1575" spc="-240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sz="1050" spc="-160" b="1">
                <a:solidFill>
                  <a:srgbClr val="FFFFFF"/>
                </a:solidFill>
                <a:latin typeface="Calibri"/>
                <a:cs typeface="Calibri"/>
              </a:rPr>
              <a:t>lu</a:t>
            </a:r>
            <a:r>
              <a:rPr dirty="0" baseline="-21164" sz="1575" spc="-240" b="1">
                <a:solidFill>
                  <a:srgbClr val="FFFFFF"/>
                </a:solidFill>
                <a:latin typeface="Calibri"/>
                <a:cs typeface="Calibri"/>
              </a:rPr>
              <a:t>lu</a:t>
            </a:r>
            <a:r>
              <a:rPr dirty="0" sz="1050" spc="-160" b="1">
                <a:solidFill>
                  <a:srgbClr val="FFFFFF"/>
                </a:solidFill>
                <a:latin typeface="Calibri"/>
                <a:cs typeface="Calibri"/>
              </a:rPr>
              <a:t>ti</a:t>
            </a:r>
            <a:r>
              <a:rPr dirty="0" baseline="-21164" sz="1575" spc="-240" b="1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dirty="0" sz="1050" spc="-160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baseline="-21164" sz="1575" spc="-240" b="1">
                <a:solidFill>
                  <a:srgbClr val="FFFFFF"/>
                </a:solidFill>
                <a:latin typeface="Calibri"/>
                <a:cs typeface="Calibri"/>
              </a:rPr>
              <a:t>io</a:t>
            </a:r>
            <a:r>
              <a:rPr dirty="0" sz="1050" spc="-160" b="1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dirty="0" baseline="-21164" sz="1575" spc="-240" b="1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endParaRPr baseline="-21164" sz="1575">
              <a:latin typeface="Calibri"/>
              <a:cs typeface="Calibri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10567161" y="6589521"/>
            <a:ext cx="629285" cy="1854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50" spc="-10" b="1">
                <a:solidFill>
                  <a:srgbClr val="FFFFFF"/>
                </a:solidFill>
                <a:latin typeface="Calibri"/>
                <a:cs typeface="Calibri"/>
              </a:rPr>
              <a:t>Conclusion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624077" y="510032"/>
            <a:ext cx="452945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03234D"/>
                </a:solidFill>
                <a:latin typeface="Arial MT"/>
                <a:cs typeface="Arial MT"/>
              </a:rPr>
              <a:t>Siemens</a:t>
            </a:r>
            <a:r>
              <a:rPr dirty="0" sz="1200" spc="-3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03234D"/>
                </a:solidFill>
                <a:latin typeface="Arial MT"/>
                <a:cs typeface="Arial MT"/>
              </a:rPr>
              <a:t>wind</a:t>
            </a:r>
            <a:r>
              <a:rPr dirty="0" sz="120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03234D"/>
                </a:solidFill>
                <a:latin typeface="Arial MT"/>
                <a:cs typeface="Arial MT"/>
              </a:rPr>
              <a:t>solutions</a:t>
            </a:r>
            <a:r>
              <a:rPr dirty="0" sz="120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03234D"/>
                </a:solidFill>
                <a:latin typeface="Arial MT"/>
                <a:cs typeface="Arial MT"/>
              </a:rPr>
              <a:t>portfolio</a:t>
            </a:r>
            <a:r>
              <a:rPr dirty="0" sz="1200" spc="-4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03234D"/>
                </a:solidFill>
                <a:latin typeface="Arial MT"/>
                <a:cs typeface="Arial MT"/>
              </a:rPr>
              <a:t>couples</a:t>
            </a:r>
            <a:r>
              <a:rPr dirty="0" sz="1200" spc="-3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03234D"/>
                </a:solidFill>
                <a:latin typeface="Arial MT"/>
                <a:cs typeface="Arial MT"/>
              </a:rPr>
              <a:t>well</a:t>
            </a:r>
            <a:r>
              <a:rPr dirty="0" sz="120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03234D"/>
                </a:solidFill>
                <a:latin typeface="Arial MT"/>
                <a:cs typeface="Arial MT"/>
              </a:rPr>
              <a:t>with</a:t>
            </a:r>
            <a:r>
              <a:rPr dirty="0" sz="120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03234D"/>
                </a:solidFill>
                <a:latin typeface="Arial MT"/>
                <a:cs typeface="Arial MT"/>
              </a:rPr>
              <a:t>Vestas’</a:t>
            </a:r>
            <a:r>
              <a:rPr dirty="0" sz="1200" spc="-6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03234D"/>
                </a:solidFill>
                <a:latin typeface="Arial MT"/>
                <a:cs typeface="Arial MT"/>
              </a:rPr>
              <a:t>products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708405" y="842009"/>
            <a:ext cx="3670935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dirty="0" sz="1400" b="1">
                <a:solidFill>
                  <a:srgbClr val="03234D"/>
                </a:solidFill>
                <a:latin typeface="Arial"/>
                <a:cs typeface="Arial"/>
              </a:rPr>
              <a:t>Siemens</a:t>
            </a:r>
            <a:r>
              <a:rPr dirty="0" sz="1400" spc="-15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3234D"/>
                </a:solidFill>
                <a:latin typeface="Arial"/>
                <a:cs typeface="Arial"/>
              </a:rPr>
              <a:t>can</a:t>
            </a:r>
            <a:r>
              <a:rPr dirty="0" sz="1400" spc="-20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3234D"/>
                </a:solidFill>
                <a:latin typeface="Arial"/>
                <a:cs typeface="Arial"/>
              </a:rPr>
              <a:t>support</a:t>
            </a:r>
            <a:r>
              <a:rPr dirty="0" sz="1400" spc="-20" b="1">
                <a:solidFill>
                  <a:srgbClr val="03234D"/>
                </a:solidFill>
                <a:latin typeface="Arial"/>
                <a:cs typeface="Arial"/>
              </a:rPr>
              <a:t> Vestas’</a:t>
            </a:r>
            <a:r>
              <a:rPr dirty="0" sz="1400" spc="-100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400" spc="-10" b="1">
                <a:solidFill>
                  <a:srgbClr val="03234D"/>
                </a:solidFill>
                <a:latin typeface="Arial"/>
                <a:cs typeface="Arial"/>
              </a:rPr>
              <a:t>infrastructure </a:t>
            </a:r>
            <a:r>
              <a:rPr dirty="0" sz="1400" b="1">
                <a:solidFill>
                  <a:srgbClr val="03234D"/>
                </a:solidFill>
                <a:latin typeface="Arial"/>
                <a:cs typeface="Arial"/>
              </a:rPr>
              <a:t>through</a:t>
            </a:r>
            <a:r>
              <a:rPr dirty="0" sz="1400" spc="-50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3234D"/>
                </a:solidFill>
                <a:latin typeface="Arial"/>
                <a:cs typeface="Arial"/>
              </a:rPr>
              <a:t>technological</a:t>
            </a:r>
            <a:r>
              <a:rPr dirty="0" sz="1400" spc="-45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400" spc="-10" b="1">
                <a:solidFill>
                  <a:srgbClr val="03234D"/>
                </a:solidFill>
                <a:latin typeface="Arial"/>
                <a:cs typeface="Arial"/>
              </a:rPr>
              <a:t>solutions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19" name="object 19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01218" y="910208"/>
            <a:ext cx="57150" cy="305180"/>
          </a:xfrm>
          <a:prstGeom prst="rect">
            <a:avLst/>
          </a:prstGeom>
        </p:spPr>
      </p:pic>
      <p:sp>
        <p:nvSpPr>
          <p:cNvPr id="20" name="object 20"/>
          <p:cNvSpPr txBox="1">
            <a:spLocks noGrp="1"/>
          </p:cNvSpPr>
          <p:nvPr>
            <p:ph type="title"/>
          </p:nvPr>
        </p:nvSpPr>
        <p:spPr>
          <a:xfrm>
            <a:off x="624077" y="204977"/>
            <a:ext cx="5128895" cy="3302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20">
                <a:solidFill>
                  <a:srgbClr val="009999"/>
                </a:solidFill>
              </a:rPr>
              <a:t>Vestas</a:t>
            </a:r>
            <a:r>
              <a:rPr dirty="0" spc="-50">
                <a:solidFill>
                  <a:srgbClr val="009999"/>
                </a:solidFill>
              </a:rPr>
              <a:t> </a:t>
            </a:r>
            <a:r>
              <a:rPr dirty="0">
                <a:solidFill>
                  <a:srgbClr val="009999"/>
                </a:solidFill>
              </a:rPr>
              <a:t>Strategic</a:t>
            </a:r>
            <a:r>
              <a:rPr dirty="0" spc="-45">
                <a:solidFill>
                  <a:srgbClr val="009999"/>
                </a:solidFill>
              </a:rPr>
              <a:t> </a:t>
            </a:r>
            <a:r>
              <a:rPr dirty="0">
                <a:solidFill>
                  <a:srgbClr val="009999"/>
                </a:solidFill>
              </a:rPr>
              <a:t>Fit</a:t>
            </a:r>
            <a:r>
              <a:rPr dirty="0" spc="-55">
                <a:solidFill>
                  <a:srgbClr val="009999"/>
                </a:solidFill>
              </a:rPr>
              <a:t> </a:t>
            </a:r>
            <a:r>
              <a:rPr dirty="0">
                <a:solidFill>
                  <a:srgbClr val="009999"/>
                </a:solidFill>
              </a:rPr>
              <a:t>|</a:t>
            </a:r>
            <a:r>
              <a:rPr dirty="0" spc="-45">
                <a:solidFill>
                  <a:srgbClr val="009999"/>
                </a:solidFill>
              </a:rPr>
              <a:t> </a:t>
            </a:r>
            <a:r>
              <a:rPr dirty="0">
                <a:solidFill>
                  <a:srgbClr val="009999"/>
                </a:solidFill>
              </a:rPr>
              <a:t>Product</a:t>
            </a:r>
            <a:r>
              <a:rPr dirty="0" spc="-40">
                <a:solidFill>
                  <a:srgbClr val="009999"/>
                </a:solidFill>
              </a:rPr>
              <a:t> </a:t>
            </a:r>
            <a:r>
              <a:rPr dirty="0" spc="-10">
                <a:solidFill>
                  <a:srgbClr val="009999"/>
                </a:solidFill>
              </a:rPr>
              <a:t>Contribution</a:t>
            </a:r>
          </a:p>
        </p:txBody>
      </p:sp>
      <p:grpSp>
        <p:nvGrpSpPr>
          <p:cNvPr id="21" name="object 21" descr=""/>
          <p:cNvGrpSpPr/>
          <p:nvPr/>
        </p:nvGrpSpPr>
        <p:grpSpPr>
          <a:xfrm>
            <a:off x="4627209" y="3592757"/>
            <a:ext cx="4440555" cy="2508885"/>
            <a:chOff x="4627209" y="3592757"/>
            <a:chExt cx="4440555" cy="2508885"/>
          </a:xfrm>
        </p:grpSpPr>
        <p:pic>
          <p:nvPicPr>
            <p:cNvPr id="22" name="object 2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627209" y="3592757"/>
              <a:ext cx="1880063" cy="2508576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706362" y="4379213"/>
              <a:ext cx="2092452" cy="960120"/>
            </a:xfrm>
            <a:prstGeom prst="rect">
              <a:avLst/>
            </a:prstGeom>
          </p:spPr>
        </p:pic>
        <p:sp>
          <p:nvSpPr>
            <p:cNvPr id="24" name="object 24" descr=""/>
            <p:cNvSpPr/>
            <p:nvPr/>
          </p:nvSpPr>
          <p:spPr>
            <a:xfrm>
              <a:off x="6623304" y="4296918"/>
              <a:ext cx="2258060" cy="1125220"/>
            </a:xfrm>
            <a:custGeom>
              <a:avLst/>
              <a:gdLst/>
              <a:ahLst/>
              <a:cxnLst/>
              <a:rect l="l" t="t" r="r" b="b"/>
              <a:pathLst>
                <a:path w="2258059" h="1125220">
                  <a:moveTo>
                    <a:pt x="0" y="1124711"/>
                  </a:moveTo>
                  <a:lnTo>
                    <a:pt x="2257805" y="1124711"/>
                  </a:lnTo>
                  <a:lnTo>
                    <a:pt x="2257805" y="0"/>
                  </a:lnTo>
                  <a:lnTo>
                    <a:pt x="0" y="0"/>
                  </a:lnTo>
                  <a:lnTo>
                    <a:pt x="0" y="1124711"/>
                  </a:lnTo>
                  <a:close/>
                </a:path>
              </a:pathLst>
            </a:custGeom>
            <a:ln w="38100">
              <a:solidFill>
                <a:srgbClr val="B7B7B7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 descr=""/>
            <p:cNvSpPr/>
            <p:nvPr/>
          </p:nvSpPr>
          <p:spPr>
            <a:xfrm>
              <a:off x="5965698" y="4495800"/>
              <a:ext cx="658495" cy="0"/>
            </a:xfrm>
            <a:custGeom>
              <a:avLst/>
              <a:gdLst/>
              <a:ahLst/>
              <a:cxnLst/>
              <a:rect l="l" t="t" r="r" b="b"/>
              <a:pathLst>
                <a:path w="658495" h="0">
                  <a:moveTo>
                    <a:pt x="0" y="0"/>
                  </a:moveTo>
                  <a:lnTo>
                    <a:pt x="657986" y="0"/>
                  </a:lnTo>
                </a:path>
              </a:pathLst>
            </a:custGeom>
            <a:ln w="28575">
              <a:solidFill>
                <a:srgbClr val="B7B7B7"/>
              </a:solidFill>
              <a:prstDash val="sys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 descr=""/>
            <p:cNvSpPr/>
            <p:nvPr/>
          </p:nvSpPr>
          <p:spPr>
            <a:xfrm>
              <a:off x="6723126" y="3721607"/>
              <a:ext cx="2173605" cy="413384"/>
            </a:xfrm>
            <a:custGeom>
              <a:avLst/>
              <a:gdLst/>
              <a:ahLst/>
              <a:cxnLst/>
              <a:rect l="l" t="t" r="r" b="b"/>
              <a:pathLst>
                <a:path w="2173604" h="413385">
                  <a:moveTo>
                    <a:pt x="230886" y="0"/>
                  </a:moveTo>
                  <a:lnTo>
                    <a:pt x="0" y="0"/>
                  </a:lnTo>
                  <a:lnTo>
                    <a:pt x="0" y="413004"/>
                  </a:lnTo>
                  <a:lnTo>
                    <a:pt x="230886" y="413004"/>
                  </a:lnTo>
                  <a:lnTo>
                    <a:pt x="230886" y="0"/>
                  </a:lnTo>
                  <a:close/>
                </a:path>
                <a:path w="2173604" h="413385">
                  <a:moveTo>
                    <a:pt x="816102" y="0"/>
                  </a:moveTo>
                  <a:lnTo>
                    <a:pt x="304800" y="0"/>
                  </a:lnTo>
                  <a:lnTo>
                    <a:pt x="304800" y="413004"/>
                  </a:lnTo>
                  <a:lnTo>
                    <a:pt x="816102" y="413004"/>
                  </a:lnTo>
                  <a:lnTo>
                    <a:pt x="816102" y="0"/>
                  </a:lnTo>
                  <a:close/>
                </a:path>
                <a:path w="2173604" h="413385">
                  <a:moveTo>
                    <a:pt x="1261872" y="0"/>
                  </a:moveTo>
                  <a:lnTo>
                    <a:pt x="890016" y="0"/>
                  </a:lnTo>
                  <a:lnTo>
                    <a:pt x="890016" y="413004"/>
                  </a:lnTo>
                  <a:lnTo>
                    <a:pt x="1261872" y="413004"/>
                  </a:lnTo>
                  <a:lnTo>
                    <a:pt x="1261872" y="0"/>
                  </a:lnTo>
                  <a:close/>
                </a:path>
                <a:path w="2173604" h="413385">
                  <a:moveTo>
                    <a:pt x="1706880" y="0"/>
                  </a:moveTo>
                  <a:lnTo>
                    <a:pt x="1335024" y="0"/>
                  </a:lnTo>
                  <a:lnTo>
                    <a:pt x="1335024" y="413004"/>
                  </a:lnTo>
                  <a:lnTo>
                    <a:pt x="1706880" y="413004"/>
                  </a:lnTo>
                  <a:lnTo>
                    <a:pt x="1706880" y="0"/>
                  </a:lnTo>
                  <a:close/>
                </a:path>
                <a:path w="2173604" h="413385">
                  <a:moveTo>
                    <a:pt x="2173224" y="0"/>
                  </a:moveTo>
                  <a:lnTo>
                    <a:pt x="1801368" y="0"/>
                  </a:lnTo>
                  <a:lnTo>
                    <a:pt x="1801368" y="413004"/>
                  </a:lnTo>
                  <a:lnTo>
                    <a:pt x="2173224" y="413004"/>
                  </a:lnTo>
                  <a:lnTo>
                    <a:pt x="2173224" y="0"/>
                  </a:lnTo>
                  <a:close/>
                </a:path>
              </a:pathLst>
            </a:custGeom>
            <a:solidFill>
              <a:srgbClr val="B7B7B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 descr=""/>
            <p:cNvSpPr/>
            <p:nvPr/>
          </p:nvSpPr>
          <p:spPr>
            <a:xfrm>
              <a:off x="6623304" y="3847337"/>
              <a:ext cx="2440940" cy="212090"/>
            </a:xfrm>
            <a:custGeom>
              <a:avLst/>
              <a:gdLst/>
              <a:ahLst/>
              <a:cxnLst/>
              <a:rect l="l" t="t" r="r" b="b"/>
              <a:pathLst>
                <a:path w="2440940" h="212089">
                  <a:moveTo>
                    <a:pt x="0" y="0"/>
                  </a:moveTo>
                  <a:lnTo>
                    <a:pt x="2373376" y="0"/>
                  </a:lnTo>
                </a:path>
                <a:path w="2440940" h="212089">
                  <a:moveTo>
                    <a:pt x="20574" y="46481"/>
                  </a:moveTo>
                  <a:lnTo>
                    <a:pt x="2393950" y="46481"/>
                  </a:lnTo>
                </a:path>
                <a:path w="2440940" h="212089">
                  <a:moveTo>
                    <a:pt x="20574" y="173736"/>
                  </a:moveTo>
                  <a:lnTo>
                    <a:pt x="2393950" y="173736"/>
                  </a:lnTo>
                </a:path>
                <a:path w="2440940" h="212089">
                  <a:moveTo>
                    <a:pt x="99822" y="211836"/>
                  </a:moveTo>
                  <a:lnTo>
                    <a:pt x="2440686" y="211836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8" name="object 28" descr=""/>
          <p:cNvSpPr txBox="1"/>
          <p:nvPr/>
        </p:nvSpPr>
        <p:spPr>
          <a:xfrm>
            <a:off x="11472671" y="4287773"/>
            <a:ext cx="588645" cy="608330"/>
          </a:xfrm>
          <a:prstGeom prst="rect">
            <a:avLst/>
          </a:prstGeom>
          <a:solidFill>
            <a:srgbClr val="B7B7B7"/>
          </a:solidFill>
        </p:spPr>
        <p:txBody>
          <a:bodyPr wrap="square" lIns="0" tIns="628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495"/>
              </a:spcBef>
            </a:pPr>
            <a:endParaRPr sz="800">
              <a:latin typeface="Times New Roman"/>
              <a:cs typeface="Times New Roman"/>
            </a:endParaRPr>
          </a:p>
          <a:p>
            <a:pPr marL="104775" marR="97790" indent="42545">
              <a:lnSpc>
                <a:spcPct val="100000"/>
              </a:lnSpc>
            </a:pPr>
            <a:r>
              <a:rPr dirty="0" sz="800" spc="-10">
                <a:solidFill>
                  <a:srgbClr val="03234D"/>
                </a:solidFill>
                <a:latin typeface="Arial MT"/>
                <a:cs typeface="Arial MT"/>
              </a:rPr>
              <a:t>Expert Analysis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29" name="object 29" descr=""/>
          <p:cNvSpPr txBox="1"/>
          <p:nvPr/>
        </p:nvSpPr>
        <p:spPr>
          <a:xfrm>
            <a:off x="6785356" y="3737864"/>
            <a:ext cx="144145" cy="11683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" spc="-25">
                <a:solidFill>
                  <a:srgbClr val="03234D"/>
                </a:solidFill>
                <a:latin typeface="Arial MT"/>
                <a:cs typeface="Arial MT"/>
              </a:rPr>
              <a:t>CM</a:t>
            </a:r>
            <a:endParaRPr sz="600">
              <a:latin typeface="Arial MT"/>
              <a:cs typeface="Arial MT"/>
            </a:endParaRPr>
          </a:p>
        </p:txBody>
      </p:sp>
      <p:sp>
        <p:nvSpPr>
          <p:cNvPr id="30" name="object 30" descr=""/>
          <p:cNvSpPr txBox="1"/>
          <p:nvPr/>
        </p:nvSpPr>
        <p:spPr>
          <a:xfrm>
            <a:off x="7060183" y="3736847"/>
            <a:ext cx="497205" cy="11683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" spc="-10">
                <a:solidFill>
                  <a:srgbClr val="03234D"/>
                </a:solidFill>
                <a:latin typeface="Arial MT"/>
                <a:cs typeface="Arial MT"/>
              </a:rPr>
              <a:t>S7-</a:t>
            </a:r>
            <a:r>
              <a:rPr dirty="0" sz="600">
                <a:solidFill>
                  <a:srgbClr val="03234D"/>
                </a:solidFill>
                <a:latin typeface="Arial MT"/>
                <a:cs typeface="Arial MT"/>
              </a:rPr>
              <a:t>1200</a:t>
            </a:r>
            <a:r>
              <a:rPr dirty="0" sz="600" spc="-1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600" spc="-25">
                <a:solidFill>
                  <a:srgbClr val="03234D"/>
                </a:solidFill>
                <a:latin typeface="Arial MT"/>
                <a:cs typeface="Arial MT"/>
              </a:rPr>
              <a:t>CPU</a:t>
            </a:r>
            <a:endParaRPr sz="600">
              <a:latin typeface="Arial MT"/>
              <a:cs typeface="Arial MT"/>
            </a:endParaRPr>
          </a:p>
        </p:txBody>
      </p:sp>
      <p:sp>
        <p:nvSpPr>
          <p:cNvPr id="31" name="object 31" descr=""/>
          <p:cNvSpPr txBox="1"/>
          <p:nvPr/>
        </p:nvSpPr>
        <p:spPr>
          <a:xfrm>
            <a:off x="7613142" y="3737864"/>
            <a:ext cx="372110" cy="11683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74930">
              <a:lnSpc>
                <a:spcPct val="100000"/>
              </a:lnSpc>
              <a:spcBef>
                <a:spcPts val="100"/>
              </a:spcBef>
            </a:pPr>
            <a:r>
              <a:rPr dirty="0" sz="600" spc="-10">
                <a:solidFill>
                  <a:srgbClr val="03234D"/>
                </a:solidFill>
                <a:latin typeface="Arial MT"/>
                <a:cs typeface="Arial MT"/>
              </a:rPr>
              <a:t>SM1281</a:t>
            </a:r>
            <a:endParaRPr sz="600">
              <a:latin typeface="Arial MT"/>
              <a:cs typeface="Arial MT"/>
            </a:endParaRPr>
          </a:p>
        </p:txBody>
      </p:sp>
      <p:sp>
        <p:nvSpPr>
          <p:cNvPr id="32" name="object 32" descr=""/>
          <p:cNvSpPr txBox="1"/>
          <p:nvPr/>
        </p:nvSpPr>
        <p:spPr>
          <a:xfrm>
            <a:off x="8119364" y="3737864"/>
            <a:ext cx="309880" cy="11683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" spc="-10">
                <a:solidFill>
                  <a:srgbClr val="03234D"/>
                </a:solidFill>
                <a:latin typeface="Arial MT"/>
                <a:cs typeface="Arial MT"/>
              </a:rPr>
              <a:t>SM1281</a:t>
            </a:r>
            <a:endParaRPr sz="600">
              <a:latin typeface="Arial MT"/>
              <a:cs typeface="Arial MT"/>
            </a:endParaRPr>
          </a:p>
        </p:txBody>
      </p:sp>
      <p:sp>
        <p:nvSpPr>
          <p:cNvPr id="33" name="object 33" descr=""/>
          <p:cNvSpPr txBox="1"/>
          <p:nvPr/>
        </p:nvSpPr>
        <p:spPr>
          <a:xfrm>
            <a:off x="8602471" y="3737864"/>
            <a:ext cx="309880" cy="11683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" spc="-10">
                <a:solidFill>
                  <a:srgbClr val="03234D"/>
                </a:solidFill>
                <a:latin typeface="Arial MT"/>
                <a:cs typeface="Arial MT"/>
              </a:rPr>
              <a:t>SM1281</a:t>
            </a:r>
            <a:endParaRPr sz="600">
              <a:latin typeface="Arial MT"/>
              <a:cs typeface="Arial MT"/>
            </a:endParaRPr>
          </a:p>
        </p:txBody>
      </p:sp>
      <p:grpSp>
        <p:nvGrpSpPr>
          <p:cNvPr id="34" name="object 34" descr=""/>
          <p:cNvGrpSpPr/>
          <p:nvPr/>
        </p:nvGrpSpPr>
        <p:grpSpPr>
          <a:xfrm>
            <a:off x="6823900" y="3396234"/>
            <a:ext cx="2471420" cy="892810"/>
            <a:chOff x="6823900" y="3396234"/>
            <a:chExt cx="2471420" cy="892810"/>
          </a:xfrm>
        </p:grpSpPr>
        <p:sp>
          <p:nvSpPr>
            <p:cNvPr id="35" name="object 35" descr=""/>
            <p:cNvSpPr/>
            <p:nvPr/>
          </p:nvSpPr>
          <p:spPr>
            <a:xfrm>
              <a:off x="6838188" y="4123182"/>
              <a:ext cx="1872614" cy="151130"/>
            </a:xfrm>
            <a:custGeom>
              <a:avLst/>
              <a:gdLst/>
              <a:ahLst/>
              <a:cxnLst/>
              <a:rect l="l" t="t" r="r" b="b"/>
              <a:pathLst>
                <a:path w="1872615" h="151129">
                  <a:moveTo>
                    <a:pt x="0" y="151130"/>
                  </a:moveTo>
                  <a:lnTo>
                    <a:pt x="0" y="11430"/>
                  </a:lnTo>
                </a:path>
                <a:path w="1872615" h="151129">
                  <a:moveTo>
                    <a:pt x="445007" y="148844"/>
                  </a:moveTo>
                  <a:lnTo>
                    <a:pt x="445007" y="9144"/>
                  </a:lnTo>
                </a:path>
                <a:path w="1872615" h="151129">
                  <a:moveTo>
                    <a:pt x="971550" y="139700"/>
                  </a:moveTo>
                  <a:lnTo>
                    <a:pt x="971550" y="0"/>
                  </a:lnTo>
                </a:path>
                <a:path w="1872615" h="151129">
                  <a:moveTo>
                    <a:pt x="1386077" y="148844"/>
                  </a:moveTo>
                  <a:lnTo>
                    <a:pt x="1386077" y="9144"/>
                  </a:lnTo>
                </a:path>
                <a:path w="1872615" h="151129">
                  <a:moveTo>
                    <a:pt x="1872233" y="148844"/>
                  </a:moveTo>
                  <a:lnTo>
                    <a:pt x="1872233" y="9144"/>
                  </a:lnTo>
                </a:path>
              </a:pathLst>
            </a:custGeom>
            <a:ln w="28575">
              <a:solidFill>
                <a:srgbClr val="B7B7B7"/>
              </a:solidFill>
              <a:prstDash val="sys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 descr=""/>
            <p:cNvSpPr/>
            <p:nvPr/>
          </p:nvSpPr>
          <p:spPr>
            <a:xfrm>
              <a:off x="7434834" y="3601212"/>
              <a:ext cx="1715770" cy="133985"/>
            </a:xfrm>
            <a:custGeom>
              <a:avLst/>
              <a:gdLst/>
              <a:ahLst/>
              <a:cxnLst/>
              <a:rect l="l" t="t" r="r" b="b"/>
              <a:pathLst>
                <a:path w="1715770" h="133985">
                  <a:moveTo>
                    <a:pt x="0" y="6095"/>
                  </a:moveTo>
                  <a:lnTo>
                    <a:pt x="0" y="133857"/>
                  </a:lnTo>
                </a:path>
                <a:path w="1715770" h="133985">
                  <a:moveTo>
                    <a:pt x="317754" y="6095"/>
                  </a:moveTo>
                  <a:lnTo>
                    <a:pt x="317754" y="120650"/>
                  </a:lnTo>
                </a:path>
                <a:path w="1715770" h="133985">
                  <a:moveTo>
                    <a:pt x="6858" y="15239"/>
                  </a:moveTo>
                  <a:lnTo>
                    <a:pt x="317119" y="15239"/>
                  </a:lnTo>
                </a:path>
                <a:path w="1715770" h="133985">
                  <a:moveTo>
                    <a:pt x="435864" y="3810"/>
                  </a:moveTo>
                  <a:lnTo>
                    <a:pt x="435864" y="131571"/>
                  </a:lnTo>
                </a:path>
                <a:path w="1715770" h="133985">
                  <a:moveTo>
                    <a:pt x="753618" y="3810"/>
                  </a:moveTo>
                  <a:lnTo>
                    <a:pt x="753618" y="118363"/>
                  </a:lnTo>
                </a:path>
                <a:path w="1715770" h="133985">
                  <a:moveTo>
                    <a:pt x="442722" y="12954"/>
                  </a:moveTo>
                  <a:lnTo>
                    <a:pt x="752983" y="12954"/>
                  </a:lnTo>
                </a:path>
                <a:path w="1715770" h="133985">
                  <a:moveTo>
                    <a:pt x="864108" y="1524"/>
                  </a:moveTo>
                  <a:lnTo>
                    <a:pt x="864108" y="129286"/>
                  </a:lnTo>
                </a:path>
                <a:path w="1715770" h="133985">
                  <a:moveTo>
                    <a:pt x="1181862" y="1524"/>
                  </a:moveTo>
                  <a:lnTo>
                    <a:pt x="1181862" y="116077"/>
                  </a:lnTo>
                </a:path>
                <a:path w="1715770" h="133985">
                  <a:moveTo>
                    <a:pt x="871727" y="10668"/>
                  </a:moveTo>
                  <a:lnTo>
                    <a:pt x="1181989" y="10668"/>
                  </a:lnTo>
                </a:path>
                <a:path w="1715770" h="133985">
                  <a:moveTo>
                    <a:pt x="1379220" y="6095"/>
                  </a:moveTo>
                  <a:lnTo>
                    <a:pt x="1379220" y="120650"/>
                  </a:lnTo>
                </a:path>
                <a:path w="1715770" h="133985">
                  <a:moveTo>
                    <a:pt x="1715770" y="0"/>
                  </a:moveTo>
                  <a:lnTo>
                    <a:pt x="1363218" y="0"/>
                  </a:lnTo>
                </a:path>
              </a:pathLst>
            </a:custGeom>
            <a:ln w="28575">
              <a:solidFill>
                <a:srgbClr val="B7B7B7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 descr=""/>
            <p:cNvSpPr/>
            <p:nvPr/>
          </p:nvSpPr>
          <p:spPr>
            <a:xfrm>
              <a:off x="9134094" y="3396234"/>
              <a:ext cx="161290" cy="412750"/>
            </a:xfrm>
            <a:custGeom>
              <a:avLst/>
              <a:gdLst/>
              <a:ahLst/>
              <a:cxnLst/>
              <a:rect l="l" t="t" r="r" b="b"/>
              <a:pathLst>
                <a:path w="161290" h="412750">
                  <a:moveTo>
                    <a:pt x="160781" y="0"/>
                  </a:moveTo>
                  <a:lnTo>
                    <a:pt x="0" y="0"/>
                  </a:lnTo>
                  <a:lnTo>
                    <a:pt x="0" y="412241"/>
                  </a:lnTo>
                  <a:lnTo>
                    <a:pt x="160781" y="412241"/>
                  </a:lnTo>
                  <a:lnTo>
                    <a:pt x="160781" y="0"/>
                  </a:lnTo>
                  <a:close/>
                </a:path>
              </a:pathLst>
            </a:custGeom>
            <a:solidFill>
              <a:srgbClr val="B7B7B7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8" name="object 38" descr=""/>
          <p:cNvSpPr txBox="1"/>
          <p:nvPr/>
        </p:nvSpPr>
        <p:spPr>
          <a:xfrm>
            <a:off x="9015983" y="3826764"/>
            <a:ext cx="32956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-10">
                <a:solidFill>
                  <a:srgbClr val="03234D"/>
                </a:solidFill>
                <a:latin typeface="Arial MT"/>
                <a:cs typeface="Arial MT"/>
              </a:rPr>
              <a:t>Router</a:t>
            </a:r>
            <a:endParaRPr sz="800">
              <a:latin typeface="Arial MT"/>
              <a:cs typeface="Arial MT"/>
            </a:endParaRPr>
          </a:p>
        </p:txBody>
      </p:sp>
      <p:grpSp>
        <p:nvGrpSpPr>
          <p:cNvPr id="39" name="object 39" descr=""/>
          <p:cNvGrpSpPr/>
          <p:nvPr/>
        </p:nvGrpSpPr>
        <p:grpSpPr>
          <a:xfrm>
            <a:off x="9253156" y="3309492"/>
            <a:ext cx="2219960" cy="321310"/>
            <a:chOff x="9253156" y="3309492"/>
            <a:chExt cx="2219960" cy="321310"/>
          </a:xfrm>
        </p:grpSpPr>
        <p:sp>
          <p:nvSpPr>
            <p:cNvPr id="40" name="object 40" descr=""/>
            <p:cNvSpPr/>
            <p:nvPr/>
          </p:nvSpPr>
          <p:spPr>
            <a:xfrm>
              <a:off x="9267443" y="3606545"/>
              <a:ext cx="2191385" cy="10160"/>
            </a:xfrm>
            <a:custGeom>
              <a:avLst/>
              <a:gdLst/>
              <a:ahLst/>
              <a:cxnLst/>
              <a:rect l="l" t="t" r="r" b="b"/>
              <a:pathLst>
                <a:path w="2191384" h="10160">
                  <a:moveTo>
                    <a:pt x="2191384" y="9651"/>
                  </a:moveTo>
                  <a:lnTo>
                    <a:pt x="0" y="0"/>
                  </a:lnTo>
                </a:path>
              </a:pathLst>
            </a:custGeom>
            <a:ln w="28575">
              <a:solidFill>
                <a:srgbClr val="B7B7B7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 descr=""/>
            <p:cNvSpPr/>
            <p:nvPr/>
          </p:nvSpPr>
          <p:spPr>
            <a:xfrm>
              <a:off x="9424796" y="3315842"/>
              <a:ext cx="984885" cy="251460"/>
            </a:xfrm>
            <a:custGeom>
              <a:avLst/>
              <a:gdLst/>
              <a:ahLst/>
              <a:cxnLst/>
              <a:rect l="l" t="t" r="r" b="b"/>
              <a:pathLst>
                <a:path w="984884" h="251460">
                  <a:moveTo>
                    <a:pt x="858774" y="0"/>
                  </a:moveTo>
                  <a:lnTo>
                    <a:pt x="0" y="0"/>
                  </a:lnTo>
                  <a:lnTo>
                    <a:pt x="0" y="251460"/>
                  </a:lnTo>
                  <a:lnTo>
                    <a:pt x="858774" y="251460"/>
                  </a:lnTo>
                  <a:lnTo>
                    <a:pt x="984503" y="125730"/>
                  </a:lnTo>
                  <a:lnTo>
                    <a:pt x="858774" y="0"/>
                  </a:lnTo>
                  <a:close/>
                </a:path>
              </a:pathLst>
            </a:custGeom>
            <a:solidFill>
              <a:srgbClr val="B7B7B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 descr=""/>
            <p:cNvSpPr/>
            <p:nvPr/>
          </p:nvSpPr>
          <p:spPr>
            <a:xfrm>
              <a:off x="9424796" y="3315842"/>
              <a:ext cx="984885" cy="251460"/>
            </a:xfrm>
            <a:custGeom>
              <a:avLst/>
              <a:gdLst/>
              <a:ahLst/>
              <a:cxnLst/>
              <a:rect l="l" t="t" r="r" b="b"/>
              <a:pathLst>
                <a:path w="984884" h="251460">
                  <a:moveTo>
                    <a:pt x="0" y="0"/>
                  </a:moveTo>
                  <a:lnTo>
                    <a:pt x="858774" y="0"/>
                  </a:lnTo>
                  <a:lnTo>
                    <a:pt x="984503" y="125730"/>
                  </a:lnTo>
                  <a:lnTo>
                    <a:pt x="858774" y="251460"/>
                  </a:lnTo>
                  <a:lnTo>
                    <a:pt x="0" y="25146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B7B7B7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3" name="object 43" descr=""/>
          <p:cNvSpPr txBox="1"/>
          <p:nvPr/>
        </p:nvSpPr>
        <p:spPr>
          <a:xfrm>
            <a:off x="9650476" y="3264611"/>
            <a:ext cx="471170" cy="3181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88900" marR="5080" indent="-76200">
              <a:lnSpc>
                <a:spcPct val="120000"/>
              </a:lnSpc>
              <a:spcBef>
                <a:spcPts val="100"/>
              </a:spcBef>
            </a:pPr>
            <a:r>
              <a:rPr dirty="0" sz="800">
                <a:solidFill>
                  <a:srgbClr val="03234D"/>
                </a:solidFill>
                <a:latin typeface="Arial MT"/>
                <a:cs typeface="Arial MT"/>
              </a:rPr>
              <a:t>Raw</a:t>
            </a:r>
            <a:r>
              <a:rPr dirty="0" sz="80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800" spc="-20">
                <a:solidFill>
                  <a:srgbClr val="03234D"/>
                </a:solidFill>
                <a:latin typeface="Arial MT"/>
                <a:cs typeface="Arial MT"/>
              </a:rPr>
              <a:t>Data </a:t>
            </a:r>
            <a:r>
              <a:rPr dirty="0" sz="800" spc="-10">
                <a:solidFill>
                  <a:srgbClr val="03234D"/>
                </a:solidFill>
                <a:latin typeface="Arial MT"/>
                <a:cs typeface="Arial MT"/>
              </a:rPr>
              <a:t>Export</a:t>
            </a:r>
            <a:endParaRPr sz="800">
              <a:latin typeface="Arial MT"/>
              <a:cs typeface="Arial MT"/>
            </a:endParaRPr>
          </a:p>
        </p:txBody>
      </p:sp>
      <p:grpSp>
        <p:nvGrpSpPr>
          <p:cNvPr id="44" name="object 44" descr=""/>
          <p:cNvGrpSpPr/>
          <p:nvPr/>
        </p:nvGrpSpPr>
        <p:grpSpPr>
          <a:xfrm>
            <a:off x="9417684" y="3660013"/>
            <a:ext cx="1008380" cy="262255"/>
            <a:chOff x="9417684" y="3660013"/>
            <a:chExt cx="1008380" cy="262255"/>
          </a:xfrm>
        </p:grpSpPr>
        <p:sp>
          <p:nvSpPr>
            <p:cNvPr id="45" name="object 45" descr=""/>
            <p:cNvSpPr/>
            <p:nvPr/>
          </p:nvSpPr>
          <p:spPr>
            <a:xfrm>
              <a:off x="9424034" y="3666363"/>
              <a:ext cx="995680" cy="249554"/>
            </a:xfrm>
            <a:custGeom>
              <a:avLst/>
              <a:gdLst/>
              <a:ahLst/>
              <a:cxnLst/>
              <a:rect l="l" t="t" r="r" b="b"/>
              <a:pathLst>
                <a:path w="995679" h="249554">
                  <a:moveTo>
                    <a:pt x="870585" y="0"/>
                  </a:moveTo>
                  <a:lnTo>
                    <a:pt x="0" y="0"/>
                  </a:lnTo>
                  <a:lnTo>
                    <a:pt x="0" y="249174"/>
                  </a:lnTo>
                  <a:lnTo>
                    <a:pt x="870585" y="249174"/>
                  </a:lnTo>
                  <a:lnTo>
                    <a:pt x="995172" y="124587"/>
                  </a:lnTo>
                  <a:lnTo>
                    <a:pt x="870585" y="0"/>
                  </a:lnTo>
                  <a:close/>
                </a:path>
              </a:pathLst>
            </a:custGeom>
            <a:solidFill>
              <a:srgbClr val="B7B7B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 descr=""/>
            <p:cNvSpPr/>
            <p:nvPr/>
          </p:nvSpPr>
          <p:spPr>
            <a:xfrm>
              <a:off x="9424034" y="3666363"/>
              <a:ext cx="995680" cy="249554"/>
            </a:xfrm>
            <a:custGeom>
              <a:avLst/>
              <a:gdLst/>
              <a:ahLst/>
              <a:cxnLst/>
              <a:rect l="l" t="t" r="r" b="b"/>
              <a:pathLst>
                <a:path w="995679" h="249554">
                  <a:moveTo>
                    <a:pt x="0" y="0"/>
                  </a:moveTo>
                  <a:lnTo>
                    <a:pt x="870585" y="0"/>
                  </a:lnTo>
                  <a:lnTo>
                    <a:pt x="995172" y="124587"/>
                  </a:lnTo>
                  <a:lnTo>
                    <a:pt x="870585" y="249174"/>
                  </a:lnTo>
                  <a:lnTo>
                    <a:pt x="0" y="249174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B7B7B7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7" name="object 47" descr=""/>
          <p:cNvSpPr txBox="1"/>
          <p:nvPr/>
        </p:nvSpPr>
        <p:spPr>
          <a:xfrm>
            <a:off x="9614661" y="3654297"/>
            <a:ext cx="55054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68910" marR="5080" indent="-156210">
              <a:lnSpc>
                <a:spcPct val="100000"/>
              </a:lnSpc>
              <a:spcBef>
                <a:spcPts val="95"/>
              </a:spcBef>
            </a:pPr>
            <a:r>
              <a:rPr dirty="0" sz="800" spc="-10">
                <a:solidFill>
                  <a:srgbClr val="03234D"/>
                </a:solidFill>
                <a:latin typeface="Arial MT"/>
                <a:cs typeface="Arial MT"/>
              </a:rPr>
              <a:t>Operational </a:t>
            </a:r>
            <a:r>
              <a:rPr dirty="0" sz="800" spc="-20">
                <a:solidFill>
                  <a:srgbClr val="03234D"/>
                </a:solidFill>
                <a:latin typeface="Arial MT"/>
                <a:cs typeface="Arial MT"/>
              </a:rPr>
              <a:t>Data</a:t>
            </a:r>
            <a:endParaRPr sz="800">
              <a:latin typeface="Arial MT"/>
              <a:cs typeface="Arial MT"/>
            </a:endParaRPr>
          </a:p>
        </p:txBody>
      </p:sp>
      <p:grpSp>
        <p:nvGrpSpPr>
          <p:cNvPr id="48" name="object 48" descr=""/>
          <p:cNvGrpSpPr/>
          <p:nvPr/>
        </p:nvGrpSpPr>
        <p:grpSpPr>
          <a:xfrm>
            <a:off x="5973317" y="3410711"/>
            <a:ext cx="6130925" cy="1288415"/>
            <a:chOff x="5973317" y="3410711"/>
            <a:chExt cx="6130925" cy="1288415"/>
          </a:xfrm>
        </p:grpSpPr>
        <p:pic>
          <p:nvPicPr>
            <p:cNvPr id="49" name="object 4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520171" y="3482339"/>
              <a:ext cx="320040" cy="268986"/>
            </a:xfrm>
            <a:prstGeom prst="rect">
              <a:avLst/>
            </a:prstGeom>
          </p:spPr>
        </p:pic>
        <p:sp>
          <p:nvSpPr>
            <p:cNvPr id="50" name="object 50" descr=""/>
            <p:cNvSpPr/>
            <p:nvPr/>
          </p:nvSpPr>
          <p:spPr>
            <a:xfrm>
              <a:off x="11015471" y="3410711"/>
              <a:ext cx="160020" cy="412750"/>
            </a:xfrm>
            <a:custGeom>
              <a:avLst/>
              <a:gdLst/>
              <a:ahLst/>
              <a:cxnLst/>
              <a:rect l="l" t="t" r="r" b="b"/>
              <a:pathLst>
                <a:path w="160020" h="412750">
                  <a:moveTo>
                    <a:pt x="160020" y="0"/>
                  </a:moveTo>
                  <a:lnTo>
                    <a:pt x="0" y="0"/>
                  </a:lnTo>
                  <a:lnTo>
                    <a:pt x="0" y="412242"/>
                  </a:lnTo>
                  <a:lnTo>
                    <a:pt x="160020" y="412242"/>
                  </a:lnTo>
                  <a:lnTo>
                    <a:pt x="160020" y="0"/>
                  </a:lnTo>
                  <a:close/>
                </a:path>
              </a:pathLst>
            </a:custGeom>
            <a:solidFill>
              <a:srgbClr val="B7B7B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 descr=""/>
            <p:cNvSpPr/>
            <p:nvPr/>
          </p:nvSpPr>
          <p:spPr>
            <a:xfrm>
              <a:off x="11377054" y="3440620"/>
              <a:ext cx="727075" cy="373380"/>
            </a:xfrm>
            <a:custGeom>
              <a:avLst/>
              <a:gdLst/>
              <a:ahLst/>
              <a:cxnLst/>
              <a:rect l="l" t="t" r="r" b="b"/>
              <a:pathLst>
                <a:path w="727075" h="373379">
                  <a:moveTo>
                    <a:pt x="631952" y="26657"/>
                  </a:moveTo>
                  <a:lnTo>
                    <a:pt x="629462" y="16306"/>
                  </a:lnTo>
                  <a:lnTo>
                    <a:pt x="622668" y="7823"/>
                  </a:lnTo>
                  <a:lnTo>
                    <a:pt x="612622" y="2095"/>
                  </a:lnTo>
                  <a:lnTo>
                    <a:pt x="600354" y="0"/>
                  </a:lnTo>
                  <a:lnTo>
                    <a:pt x="584555" y="0"/>
                  </a:lnTo>
                  <a:lnTo>
                    <a:pt x="584555" y="39992"/>
                  </a:lnTo>
                  <a:lnTo>
                    <a:pt x="584555" y="266661"/>
                  </a:lnTo>
                  <a:lnTo>
                    <a:pt x="142189" y="266661"/>
                  </a:lnTo>
                  <a:lnTo>
                    <a:pt x="142189" y="39992"/>
                  </a:lnTo>
                  <a:lnTo>
                    <a:pt x="584555" y="39992"/>
                  </a:lnTo>
                  <a:lnTo>
                    <a:pt x="584555" y="0"/>
                  </a:lnTo>
                  <a:lnTo>
                    <a:pt x="126390" y="0"/>
                  </a:lnTo>
                  <a:lnTo>
                    <a:pt x="114122" y="2095"/>
                  </a:lnTo>
                  <a:lnTo>
                    <a:pt x="104076" y="7823"/>
                  </a:lnTo>
                  <a:lnTo>
                    <a:pt x="97282" y="16306"/>
                  </a:lnTo>
                  <a:lnTo>
                    <a:pt x="94792" y="26657"/>
                  </a:lnTo>
                  <a:lnTo>
                    <a:pt x="94792" y="306666"/>
                  </a:lnTo>
                  <a:lnTo>
                    <a:pt x="631952" y="306666"/>
                  </a:lnTo>
                  <a:lnTo>
                    <a:pt x="631952" y="266661"/>
                  </a:lnTo>
                  <a:lnTo>
                    <a:pt x="631952" y="39992"/>
                  </a:lnTo>
                  <a:lnTo>
                    <a:pt x="631952" y="26657"/>
                  </a:lnTo>
                  <a:close/>
                </a:path>
                <a:path w="727075" h="373379">
                  <a:moveTo>
                    <a:pt x="726744" y="333324"/>
                  </a:moveTo>
                  <a:lnTo>
                    <a:pt x="410768" y="333324"/>
                  </a:lnTo>
                  <a:lnTo>
                    <a:pt x="410768" y="343992"/>
                  </a:lnTo>
                  <a:lnTo>
                    <a:pt x="407606" y="346659"/>
                  </a:lnTo>
                  <a:lnTo>
                    <a:pt x="319138" y="346659"/>
                  </a:lnTo>
                  <a:lnTo>
                    <a:pt x="315976" y="343992"/>
                  </a:lnTo>
                  <a:lnTo>
                    <a:pt x="315976" y="333324"/>
                  </a:lnTo>
                  <a:lnTo>
                    <a:pt x="0" y="333324"/>
                  </a:lnTo>
                  <a:lnTo>
                    <a:pt x="0" y="346659"/>
                  </a:lnTo>
                  <a:lnTo>
                    <a:pt x="2489" y="357022"/>
                  </a:lnTo>
                  <a:lnTo>
                    <a:pt x="9283" y="365493"/>
                  </a:lnTo>
                  <a:lnTo>
                    <a:pt x="19329" y="371221"/>
                  </a:lnTo>
                  <a:lnTo>
                    <a:pt x="31597" y="373329"/>
                  </a:lnTo>
                  <a:lnTo>
                    <a:pt x="695147" y="373329"/>
                  </a:lnTo>
                  <a:lnTo>
                    <a:pt x="707415" y="371221"/>
                  </a:lnTo>
                  <a:lnTo>
                    <a:pt x="717461" y="365493"/>
                  </a:lnTo>
                  <a:lnTo>
                    <a:pt x="724255" y="357022"/>
                  </a:lnTo>
                  <a:lnTo>
                    <a:pt x="726744" y="346659"/>
                  </a:lnTo>
                  <a:lnTo>
                    <a:pt x="726744" y="3333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 descr=""/>
            <p:cNvSpPr/>
            <p:nvPr/>
          </p:nvSpPr>
          <p:spPr>
            <a:xfrm>
              <a:off x="6253733" y="3947921"/>
              <a:ext cx="658495" cy="0"/>
            </a:xfrm>
            <a:custGeom>
              <a:avLst/>
              <a:gdLst/>
              <a:ahLst/>
              <a:cxnLst/>
              <a:rect l="l" t="t" r="r" b="b"/>
              <a:pathLst>
                <a:path w="658495" h="0">
                  <a:moveTo>
                    <a:pt x="0" y="0"/>
                  </a:moveTo>
                  <a:lnTo>
                    <a:pt x="657987" y="0"/>
                  </a:lnTo>
                </a:path>
              </a:pathLst>
            </a:custGeom>
            <a:ln w="28575">
              <a:solidFill>
                <a:srgbClr val="B7B7B7"/>
              </a:solidFill>
              <a:prstDash val="sys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 descr=""/>
            <p:cNvSpPr/>
            <p:nvPr/>
          </p:nvSpPr>
          <p:spPr>
            <a:xfrm>
              <a:off x="11694921" y="3947921"/>
              <a:ext cx="85725" cy="254635"/>
            </a:xfrm>
            <a:custGeom>
              <a:avLst/>
              <a:gdLst/>
              <a:ahLst/>
              <a:cxnLst/>
              <a:rect l="l" t="t" r="r" b="b"/>
              <a:pathLst>
                <a:path w="85725" h="254635">
                  <a:moveTo>
                    <a:pt x="28575" y="168401"/>
                  </a:moveTo>
                  <a:lnTo>
                    <a:pt x="0" y="168401"/>
                  </a:lnTo>
                  <a:lnTo>
                    <a:pt x="42925" y="254126"/>
                  </a:lnTo>
                  <a:lnTo>
                    <a:pt x="78560" y="182752"/>
                  </a:lnTo>
                  <a:lnTo>
                    <a:pt x="28575" y="182752"/>
                  </a:lnTo>
                  <a:lnTo>
                    <a:pt x="28575" y="168401"/>
                  </a:lnTo>
                  <a:close/>
                </a:path>
                <a:path w="85725" h="254635">
                  <a:moveTo>
                    <a:pt x="57150" y="0"/>
                  </a:moveTo>
                  <a:lnTo>
                    <a:pt x="28575" y="0"/>
                  </a:lnTo>
                  <a:lnTo>
                    <a:pt x="28575" y="182752"/>
                  </a:lnTo>
                  <a:lnTo>
                    <a:pt x="57150" y="182752"/>
                  </a:lnTo>
                  <a:lnTo>
                    <a:pt x="57150" y="0"/>
                  </a:lnTo>
                  <a:close/>
                </a:path>
                <a:path w="85725" h="254635">
                  <a:moveTo>
                    <a:pt x="85725" y="168401"/>
                  </a:moveTo>
                  <a:lnTo>
                    <a:pt x="57150" y="168401"/>
                  </a:lnTo>
                  <a:lnTo>
                    <a:pt x="57150" y="182752"/>
                  </a:lnTo>
                  <a:lnTo>
                    <a:pt x="78560" y="182752"/>
                  </a:lnTo>
                  <a:lnTo>
                    <a:pt x="85725" y="168401"/>
                  </a:lnTo>
                  <a:close/>
                </a:path>
              </a:pathLst>
            </a:custGeom>
            <a:solidFill>
              <a:srgbClr val="B7B7B7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4" name="object 54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190732" y="4612894"/>
              <a:ext cx="202692" cy="85725"/>
            </a:xfrm>
            <a:prstGeom prst="rect">
              <a:avLst/>
            </a:prstGeom>
          </p:spPr>
        </p:pic>
        <p:sp>
          <p:nvSpPr>
            <p:cNvPr id="55" name="object 55" descr=""/>
            <p:cNvSpPr/>
            <p:nvPr/>
          </p:nvSpPr>
          <p:spPr>
            <a:xfrm>
              <a:off x="5973317" y="3710177"/>
              <a:ext cx="544830" cy="412750"/>
            </a:xfrm>
            <a:custGeom>
              <a:avLst/>
              <a:gdLst/>
              <a:ahLst/>
              <a:cxnLst/>
              <a:rect l="l" t="t" r="r" b="b"/>
              <a:pathLst>
                <a:path w="544829" h="412750">
                  <a:moveTo>
                    <a:pt x="544830" y="0"/>
                  </a:moveTo>
                  <a:lnTo>
                    <a:pt x="0" y="0"/>
                  </a:lnTo>
                  <a:lnTo>
                    <a:pt x="0" y="412242"/>
                  </a:lnTo>
                  <a:lnTo>
                    <a:pt x="544830" y="412242"/>
                  </a:lnTo>
                  <a:lnTo>
                    <a:pt x="544830" y="0"/>
                  </a:lnTo>
                  <a:close/>
                </a:path>
              </a:pathLst>
            </a:custGeom>
            <a:solidFill>
              <a:srgbClr val="B7B7B7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6" name="object 56" descr=""/>
          <p:cNvSpPr txBox="1"/>
          <p:nvPr/>
        </p:nvSpPr>
        <p:spPr>
          <a:xfrm>
            <a:off x="9063990" y="3976115"/>
            <a:ext cx="2044064" cy="1442085"/>
          </a:xfrm>
          <a:prstGeom prst="rect">
            <a:avLst/>
          </a:prstGeom>
          <a:solidFill>
            <a:srgbClr val="F1F1F1"/>
          </a:solidFill>
        </p:spPr>
        <p:txBody>
          <a:bodyPr wrap="square" lIns="0" tIns="0" rIns="0" bIns="0" rtlCol="0" vert="horz">
            <a:spAutoFit/>
          </a:bodyPr>
          <a:lstStyle/>
          <a:p>
            <a:pPr marL="91440">
              <a:lnSpc>
                <a:spcPts val="880"/>
              </a:lnSpc>
            </a:pPr>
            <a:r>
              <a:rPr dirty="0" sz="900" spc="-10" b="1">
                <a:solidFill>
                  <a:srgbClr val="03234D"/>
                </a:solidFill>
                <a:latin typeface="Arial"/>
                <a:cs typeface="Arial"/>
              </a:rPr>
              <a:t>Siemens</a:t>
            </a:r>
            <a:endParaRPr sz="900">
              <a:latin typeface="Arial"/>
              <a:cs typeface="Arial"/>
            </a:endParaRPr>
          </a:p>
          <a:p>
            <a:pPr marL="205740" marR="263525" indent="-114300">
              <a:lnSpc>
                <a:spcPct val="100000"/>
              </a:lnSpc>
              <a:buClr>
                <a:srgbClr val="009999"/>
              </a:buClr>
              <a:buFont typeface="Wingdings"/>
              <a:buChar char=""/>
              <a:tabLst>
                <a:tab pos="205740" algn="l"/>
              </a:tabLst>
            </a:pP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Performance</a:t>
            </a:r>
            <a:r>
              <a:rPr dirty="0" sz="900" spc="-5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900" spc="-10">
                <a:solidFill>
                  <a:srgbClr val="010027"/>
                </a:solidFill>
                <a:latin typeface="Arial MT"/>
                <a:cs typeface="Arial MT"/>
              </a:rPr>
              <a:t>improvements 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through</a:t>
            </a:r>
            <a:r>
              <a:rPr dirty="0" sz="900" spc="-2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deep</a:t>
            </a:r>
            <a:r>
              <a:rPr dirty="0" sz="900" spc="-2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insights,</a:t>
            </a:r>
            <a:r>
              <a:rPr dirty="0" sz="900" spc="-1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900" spc="-10">
                <a:solidFill>
                  <a:srgbClr val="010027"/>
                </a:solidFill>
                <a:latin typeface="Arial MT"/>
                <a:cs typeface="Arial MT"/>
              </a:rPr>
              <a:t>analysis 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and</a:t>
            </a:r>
            <a:r>
              <a:rPr dirty="0" sz="900" spc="-10">
                <a:solidFill>
                  <a:srgbClr val="010027"/>
                </a:solidFill>
                <a:latin typeface="Arial MT"/>
                <a:cs typeface="Arial MT"/>
              </a:rPr>
              <a:t> visualization</a:t>
            </a:r>
            <a:endParaRPr sz="900">
              <a:latin typeface="Arial MT"/>
              <a:cs typeface="Arial MT"/>
            </a:endParaRPr>
          </a:p>
          <a:p>
            <a:pPr marL="205104" indent="-113664">
              <a:lnSpc>
                <a:spcPct val="100000"/>
              </a:lnSpc>
              <a:spcBef>
                <a:spcPts val="300"/>
              </a:spcBef>
              <a:buClr>
                <a:srgbClr val="009999"/>
              </a:buClr>
              <a:buFont typeface="Wingdings"/>
              <a:buChar char=""/>
              <a:tabLst>
                <a:tab pos="205104" algn="l"/>
              </a:tabLst>
            </a:pP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Placement/type</a:t>
            </a:r>
            <a:r>
              <a:rPr dirty="0" sz="900" spc="-4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900" spc="-10">
                <a:solidFill>
                  <a:srgbClr val="010027"/>
                </a:solidFill>
                <a:latin typeface="Arial MT"/>
                <a:cs typeface="Arial MT"/>
              </a:rPr>
              <a:t>sensors</a:t>
            </a:r>
            <a:endParaRPr sz="900">
              <a:latin typeface="Arial MT"/>
              <a:cs typeface="Arial MT"/>
            </a:endParaRPr>
          </a:p>
          <a:p>
            <a:pPr marL="205104" indent="-113664">
              <a:lnSpc>
                <a:spcPct val="100000"/>
              </a:lnSpc>
              <a:spcBef>
                <a:spcPts val="300"/>
              </a:spcBef>
              <a:buClr>
                <a:srgbClr val="009999"/>
              </a:buClr>
              <a:buFont typeface="Wingdings"/>
              <a:buChar char=""/>
              <a:tabLst>
                <a:tab pos="205104" algn="l"/>
              </a:tabLst>
            </a:pP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Continuous</a:t>
            </a:r>
            <a:r>
              <a:rPr dirty="0" sz="900" spc="-3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900" spc="-10">
                <a:solidFill>
                  <a:srgbClr val="010027"/>
                </a:solidFill>
                <a:latin typeface="Arial MT"/>
                <a:cs typeface="Arial MT"/>
              </a:rPr>
              <a:t>monitoring</a:t>
            </a:r>
            <a:endParaRPr sz="900">
              <a:latin typeface="Arial MT"/>
              <a:cs typeface="Arial MT"/>
            </a:endParaRPr>
          </a:p>
          <a:p>
            <a:pPr marL="205104" indent="-113664">
              <a:lnSpc>
                <a:spcPct val="100000"/>
              </a:lnSpc>
              <a:spcBef>
                <a:spcPts val="300"/>
              </a:spcBef>
              <a:buClr>
                <a:srgbClr val="009999"/>
              </a:buClr>
              <a:buFont typeface="Wingdings"/>
              <a:buChar char=""/>
              <a:tabLst>
                <a:tab pos="205104" algn="l"/>
              </a:tabLst>
            </a:pP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Data</a:t>
            </a:r>
            <a:r>
              <a:rPr dirty="0" sz="900" spc="-1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900" spc="-10">
                <a:solidFill>
                  <a:srgbClr val="010027"/>
                </a:solidFill>
                <a:latin typeface="Arial MT"/>
                <a:cs typeface="Arial MT"/>
              </a:rPr>
              <a:t>analysis</a:t>
            </a:r>
            <a:endParaRPr sz="900">
              <a:latin typeface="Arial MT"/>
              <a:cs typeface="Arial MT"/>
            </a:endParaRPr>
          </a:p>
          <a:p>
            <a:pPr marL="205104" indent="-113664">
              <a:lnSpc>
                <a:spcPct val="100000"/>
              </a:lnSpc>
              <a:spcBef>
                <a:spcPts val="300"/>
              </a:spcBef>
              <a:buClr>
                <a:srgbClr val="009999"/>
              </a:buClr>
              <a:buFont typeface="Wingdings"/>
              <a:buChar char=""/>
              <a:tabLst>
                <a:tab pos="205104" algn="l"/>
              </a:tabLst>
            </a:pP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Remote</a:t>
            </a:r>
            <a:r>
              <a:rPr dirty="0" sz="900" spc="-2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900" spc="-10">
                <a:solidFill>
                  <a:srgbClr val="010027"/>
                </a:solidFill>
                <a:latin typeface="Arial MT"/>
                <a:cs typeface="Arial MT"/>
              </a:rPr>
              <a:t>diagnostics</a:t>
            </a:r>
            <a:endParaRPr sz="900">
              <a:latin typeface="Arial MT"/>
              <a:cs typeface="Arial MT"/>
            </a:endParaRPr>
          </a:p>
          <a:p>
            <a:pPr marL="205104" indent="-113664">
              <a:lnSpc>
                <a:spcPct val="100000"/>
              </a:lnSpc>
              <a:spcBef>
                <a:spcPts val="300"/>
              </a:spcBef>
              <a:buClr>
                <a:srgbClr val="009999"/>
              </a:buClr>
              <a:buFont typeface="Wingdings"/>
              <a:buChar char=""/>
              <a:tabLst>
                <a:tab pos="205104" algn="l"/>
              </a:tabLst>
            </a:pP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Maintenance</a:t>
            </a:r>
            <a:r>
              <a:rPr dirty="0" sz="900" spc="-5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900" spc="-10">
                <a:solidFill>
                  <a:srgbClr val="010027"/>
                </a:solidFill>
                <a:latin typeface="Arial MT"/>
                <a:cs typeface="Arial MT"/>
              </a:rPr>
              <a:t>recommendation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57" name="object 57" descr=""/>
          <p:cNvSpPr txBox="1"/>
          <p:nvPr/>
        </p:nvSpPr>
        <p:spPr>
          <a:xfrm>
            <a:off x="6061455" y="3719067"/>
            <a:ext cx="368935" cy="3911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 marL="12700" marR="5080">
              <a:lnSpc>
                <a:spcPct val="100000"/>
              </a:lnSpc>
              <a:spcBef>
                <a:spcPts val="95"/>
              </a:spcBef>
            </a:pPr>
            <a:r>
              <a:rPr dirty="0" sz="800" spc="-10">
                <a:solidFill>
                  <a:srgbClr val="03234D"/>
                </a:solidFill>
                <a:latin typeface="Arial MT"/>
                <a:cs typeface="Arial MT"/>
              </a:rPr>
              <a:t>Turbine </a:t>
            </a:r>
            <a:r>
              <a:rPr dirty="0" sz="800" spc="-20">
                <a:solidFill>
                  <a:srgbClr val="03234D"/>
                </a:solidFill>
                <a:latin typeface="Arial MT"/>
                <a:cs typeface="Arial MT"/>
              </a:rPr>
              <a:t>Main </a:t>
            </a:r>
            <a:r>
              <a:rPr dirty="0" sz="800" spc="-10">
                <a:solidFill>
                  <a:srgbClr val="03234D"/>
                </a:solidFill>
                <a:latin typeface="Arial MT"/>
                <a:cs typeface="Arial MT"/>
              </a:rPr>
              <a:t>Control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58" name="object 58" descr=""/>
          <p:cNvSpPr txBox="1"/>
          <p:nvPr/>
        </p:nvSpPr>
        <p:spPr>
          <a:xfrm>
            <a:off x="6241541" y="5461253"/>
            <a:ext cx="5843270" cy="862330"/>
          </a:xfrm>
          <a:prstGeom prst="rect">
            <a:avLst/>
          </a:prstGeom>
          <a:solidFill>
            <a:srgbClr val="F1F1F1"/>
          </a:solidFill>
        </p:spPr>
        <p:txBody>
          <a:bodyPr wrap="square" lIns="0" tIns="43180" rIns="0" bIns="0" rtlCol="0" vert="horz">
            <a:spAutoFit/>
          </a:bodyPr>
          <a:lstStyle/>
          <a:p>
            <a:pPr marL="92075">
              <a:lnSpc>
                <a:spcPct val="100000"/>
              </a:lnSpc>
              <a:spcBef>
                <a:spcPts val="340"/>
              </a:spcBef>
            </a:pPr>
            <a:r>
              <a:rPr dirty="0" sz="850" spc="-10" b="1">
                <a:solidFill>
                  <a:srgbClr val="010027"/>
                </a:solidFill>
                <a:latin typeface="Arial"/>
                <a:cs typeface="Arial"/>
              </a:rPr>
              <a:t>Siemens</a:t>
            </a:r>
            <a:endParaRPr sz="850">
              <a:latin typeface="Arial"/>
              <a:cs typeface="Arial"/>
            </a:endParaRPr>
          </a:p>
          <a:p>
            <a:pPr marL="205740" indent="-113664">
              <a:lnSpc>
                <a:spcPct val="100000"/>
              </a:lnSpc>
              <a:spcBef>
                <a:spcPts val="300"/>
              </a:spcBef>
              <a:buClr>
                <a:srgbClr val="009999"/>
              </a:buClr>
              <a:buFont typeface="Wingdings"/>
              <a:buChar char=""/>
              <a:tabLst>
                <a:tab pos="205740" algn="l"/>
              </a:tabLst>
            </a:pPr>
            <a:r>
              <a:rPr dirty="0" sz="850" i="1">
                <a:solidFill>
                  <a:srgbClr val="010027"/>
                </a:solidFill>
                <a:latin typeface="Arial"/>
                <a:cs typeface="Arial"/>
              </a:rPr>
              <a:t>Pitch</a:t>
            </a:r>
            <a:r>
              <a:rPr dirty="0" sz="850" spc="-40" i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850" i="1">
                <a:solidFill>
                  <a:srgbClr val="010027"/>
                </a:solidFill>
                <a:latin typeface="Arial"/>
                <a:cs typeface="Arial"/>
              </a:rPr>
              <a:t>Control:</a:t>
            </a:r>
            <a:r>
              <a:rPr dirty="0" sz="850" spc="-25" i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010027"/>
                </a:solidFill>
                <a:latin typeface="Arial MT"/>
                <a:cs typeface="Arial MT"/>
              </a:rPr>
              <a:t>Optimizing</a:t>
            </a:r>
            <a:r>
              <a:rPr dirty="0" sz="850" spc="-3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50">
                <a:solidFill>
                  <a:srgbClr val="010027"/>
                </a:solidFill>
                <a:latin typeface="Arial MT"/>
                <a:cs typeface="Arial MT"/>
              </a:rPr>
              <a:t>power</a:t>
            </a:r>
            <a:r>
              <a:rPr dirty="0" sz="850" spc="-2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50">
                <a:solidFill>
                  <a:srgbClr val="010027"/>
                </a:solidFill>
                <a:latin typeface="Arial MT"/>
                <a:cs typeface="Arial MT"/>
              </a:rPr>
              <a:t>of</a:t>
            </a:r>
            <a:r>
              <a:rPr dirty="0" sz="850" spc="-2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50">
                <a:solidFill>
                  <a:srgbClr val="010027"/>
                </a:solidFill>
                <a:latin typeface="Arial MT"/>
                <a:cs typeface="Arial MT"/>
              </a:rPr>
              <a:t>turbine</a:t>
            </a:r>
            <a:r>
              <a:rPr dirty="0" sz="850" spc="-2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50">
                <a:solidFill>
                  <a:srgbClr val="010027"/>
                </a:solidFill>
                <a:latin typeface="Arial MT"/>
                <a:cs typeface="Arial MT"/>
              </a:rPr>
              <a:t>outputs</a:t>
            </a:r>
            <a:r>
              <a:rPr dirty="0" sz="850" spc="-3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50">
                <a:solidFill>
                  <a:srgbClr val="010027"/>
                </a:solidFill>
                <a:latin typeface="Arial MT"/>
                <a:cs typeface="Arial MT"/>
              </a:rPr>
              <a:t>and</a:t>
            </a:r>
            <a:r>
              <a:rPr dirty="0" sz="850" spc="-3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50">
                <a:solidFill>
                  <a:srgbClr val="010027"/>
                </a:solidFill>
                <a:latin typeface="Arial MT"/>
                <a:cs typeface="Arial MT"/>
              </a:rPr>
              <a:t>protect</a:t>
            </a:r>
            <a:r>
              <a:rPr dirty="0" sz="850" spc="-2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50">
                <a:solidFill>
                  <a:srgbClr val="010027"/>
                </a:solidFill>
                <a:latin typeface="Arial MT"/>
                <a:cs typeface="Arial MT"/>
              </a:rPr>
              <a:t>against</a:t>
            </a:r>
            <a:r>
              <a:rPr dirty="0" sz="850" spc="-3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50">
                <a:solidFill>
                  <a:srgbClr val="010027"/>
                </a:solidFill>
                <a:latin typeface="Arial MT"/>
                <a:cs typeface="Arial MT"/>
              </a:rPr>
              <a:t>excessively</a:t>
            </a:r>
            <a:r>
              <a:rPr dirty="0" sz="850" spc="-4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50">
                <a:solidFill>
                  <a:srgbClr val="010027"/>
                </a:solidFill>
                <a:latin typeface="Arial MT"/>
                <a:cs typeface="Arial MT"/>
              </a:rPr>
              <a:t>high</a:t>
            </a:r>
            <a:r>
              <a:rPr dirty="0" sz="850" spc="-3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50">
                <a:solidFill>
                  <a:srgbClr val="010027"/>
                </a:solidFill>
                <a:latin typeface="Arial MT"/>
                <a:cs typeface="Arial MT"/>
              </a:rPr>
              <a:t>wind</a:t>
            </a:r>
            <a:r>
              <a:rPr dirty="0" sz="850" spc="-3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50" spc="-10">
                <a:solidFill>
                  <a:srgbClr val="010027"/>
                </a:solidFill>
                <a:latin typeface="Arial MT"/>
                <a:cs typeface="Arial MT"/>
              </a:rPr>
              <a:t>speeds</a:t>
            </a:r>
            <a:endParaRPr sz="850">
              <a:latin typeface="Arial MT"/>
              <a:cs typeface="Arial MT"/>
            </a:endParaRPr>
          </a:p>
          <a:p>
            <a:pPr marL="205740" indent="-113664">
              <a:lnSpc>
                <a:spcPct val="100000"/>
              </a:lnSpc>
              <a:spcBef>
                <a:spcPts val="300"/>
              </a:spcBef>
              <a:buClr>
                <a:srgbClr val="009999"/>
              </a:buClr>
              <a:buFont typeface="Wingdings"/>
              <a:buChar char=""/>
              <a:tabLst>
                <a:tab pos="205740" algn="l"/>
              </a:tabLst>
            </a:pPr>
            <a:r>
              <a:rPr dirty="0" sz="850" i="1">
                <a:solidFill>
                  <a:srgbClr val="010027"/>
                </a:solidFill>
                <a:latin typeface="Arial"/>
                <a:cs typeface="Arial"/>
              </a:rPr>
              <a:t>Yaw:</a:t>
            </a:r>
            <a:r>
              <a:rPr dirty="0" sz="850" spc="-30" i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010027"/>
                </a:solidFill>
                <a:latin typeface="Arial MT"/>
                <a:cs typeface="Arial MT"/>
              </a:rPr>
              <a:t>Motors</a:t>
            </a:r>
            <a:r>
              <a:rPr dirty="0" sz="850" spc="-2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50">
                <a:solidFill>
                  <a:srgbClr val="010027"/>
                </a:solidFill>
                <a:latin typeface="Arial MT"/>
                <a:cs typeface="Arial MT"/>
              </a:rPr>
              <a:t>turn</a:t>
            </a:r>
            <a:r>
              <a:rPr dirty="0" sz="850" spc="-2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50">
                <a:solidFill>
                  <a:srgbClr val="010027"/>
                </a:solidFill>
                <a:latin typeface="Arial MT"/>
                <a:cs typeface="Arial MT"/>
              </a:rPr>
              <a:t>the</a:t>
            </a:r>
            <a:r>
              <a:rPr dirty="0" sz="850" spc="-3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50">
                <a:solidFill>
                  <a:srgbClr val="010027"/>
                </a:solidFill>
                <a:latin typeface="Arial MT"/>
                <a:cs typeface="Arial MT"/>
              </a:rPr>
              <a:t>entire</a:t>
            </a:r>
            <a:r>
              <a:rPr dirty="0" sz="850" spc="-3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50">
                <a:solidFill>
                  <a:srgbClr val="010027"/>
                </a:solidFill>
                <a:latin typeface="Arial MT"/>
                <a:cs typeface="Arial MT"/>
              </a:rPr>
              <a:t>nacelle</a:t>
            </a:r>
            <a:r>
              <a:rPr dirty="0" sz="850" spc="-3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50">
                <a:solidFill>
                  <a:srgbClr val="010027"/>
                </a:solidFill>
                <a:latin typeface="Arial MT"/>
                <a:cs typeface="Arial MT"/>
              </a:rPr>
              <a:t>to</a:t>
            </a:r>
            <a:r>
              <a:rPr dirty="0" sz="850" spc="-3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50">
                <a:solidFill>
                  <a:srgbClr val="010027"/>
                </a:solidFill>
                <a:latin typeface="Arial MT"/>
                <a:cs typeface="Arial MT"/>
              </a:rPr>
              <a:t>direction</a:t>
            </a:r>
            <a:r>
              <a:rPr dirty="0" sz="850" spc="-3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50">
                <a:solidFill>
                  <a:srgbClr val="010027"/>
                </a:solidFill>
                <a:latin typeface="Arial MT"/>
                <a:cs typeface="Arial MT"/>
              </a:rPr>
              <a:t>optimal</a:t>
            </a:r>
            <a:r>
              <a:rPr dirty="0" sz="850" spc="-3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50">
                <a:solidFill>
                  <a:srgbClr val="010027"/>
                </a:solidFill>
                <a:latin typeface="Arial MT"/>
                <a:cs typeface="Arial MT"/>
              </a:rPr>
              <a:t>for</a:t>
            </a:r>
            <a:r>
              <a:rPr dirty="0" sz="850" spc="-2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50">
                <a:solidFill>
                  <a:srgbClr val="010027"/>
                </a:solidFill>
                <a:latin typeface="Arial MT"/>
                <a:cs typeface="Arial MT"/>
              </a:rPr>
              <a:t>wind</a:t>
            </a:r>
            <a:r>
              <a:rPr dirty="0" sz="850" spc="-3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50" spc="-10">
                <a:solidFill>
                  <a:srgbClr val="010027"/>
                </a:solidFill>
                <a:latin typeface="Arial MT"/>
                <a:cs typeface="Arial MT"/>
              </a:rPr>
              <a:t>generation</a:t>
            </a:r>
            <a:endParaRPr sz="850">
              <a:latin typeface="Arial MT"/>
              <a:cs typeface="Arial MT"/>
            </a:endParaRPr>
          </a:p>
          <a:p>
            <a:pPr marL="206375" marR="146685" indent="-114300">
              <a:lnSpc>
                <a:spcPct val="100000"/>
              </a:lnSpc>
              <a:spcBef>
                <a:spcPts val="300"/>
              </a:spcBef>
              <a:buClr>
                <a:srgbClr val="009999"/>
              </a:buClr>
              <a:buFont typeface="Wingdings"/>
              <a:buChar char=""/>
              <a:tabLst>
                <a:tab pos="206375" algn="l"/>
              </a:tabLst>
            </a:pPr>
            <a:r>
              <a:rPr dirty="0" sz="850" i="1">
                <a:solidFill>
                  <a:srgbClr val="010027"/>
                </a:solidFill>
                <a:latin typeface="Arial"/>
                <a:cs typeface="Arial"/>
              </a:rPr>
              <a:t>SIROUS</a:t>
            </a:r>
            <a:r>
              <a:rPr dirty="0" sz="850" spc="-45" i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850" i="1">
                <a:solidFill>
                  <a:srgbClr val="010027"/>
                </a:solidFill>
                <a:latin typeface="Arial"/>
                <a:cs typeface="Arial"/>
              </a:rPr>
              <a:t>switchgears:</a:t>
            </a:r>
            <a:r>
              <a:rPr dirty="0" sz="850" spc="-5" i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850">
                <a:solidFill>
                  <a:srgbClr val="010027"/>
                </a:solidFill>
                <a:latin typeface="Arial MT"/>
                <a:cs typeface="Arial MT"/>
              </a:rPr>
              <a:t>Controls</a:t>
            </a:r>
            <a:r>
              <a:rPr dirty="0" sz="850" spc="-2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50">
                <a:solidFill>
                  <a:srgbClr val="010027"/>
                </a:solidFill>
                <a:latin typeface="Arial MT"/>
                <a:cs typeface="Arial MT"/>
              </a:rPr>
              <a:t>voltages</a:t>
            </a:r>
            <a:r>
              <a:rPr dirty="0" sz="850" spc="-2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50">
                <a:solidFill>
                  <a:srgbClr val="010027"/>
                </a:solidFill>
                <a:latin typeface="Arial MT"/>
                <a:cs typeface="Arial MT"/>
              </a:rPr>
              <a:t>which</a:t>
            </a:r>
            <a:r>
              <a:rPr dirty="0" sz="850" spc="-2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50">
                <a:solidFill>
                  <a:srgbClr val="010027"/>
                </a:solidFill>
                <a:latin typeface="Arial MT"/>
                <a:cs typeface="Arial MT"/>
              </a:rPr>
              <a:t>in</a:t>
            </a:r>
            <a:r>
              <a:rPr dirty="0" sz="850" spc="-2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50">
                <a:solidFill>
                  <a:srgbClr val="010027"/>
                </a:solidFill>
                <a:latin typeface="Arial MT"/>
                <a:cs typeface="Arial MT"/>
              </a:rPr>
              <a:t>turn</a:t>
            </a:r>
            <a:r>
              <a:rPr dirty="0" sz="850" spc="-2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50">
                <a:solidFill>
                  <a:srgbClr val="010027"/>
                </a:solidFill>
                <a:latin typeface="Arial MT"/>
                <a:cs typeface="Arial MT"/>
              </a:rPr>
              <a:t>saves</a:t>
            </a:r>
            <a:r>
              <a:rPr dirty="0" sz="850" spc="-2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50">
                <a:solidFill>
                  <a:srgbClr val="010027"/>
                </a:solidFill>
                <a:latin typeface="Arial MT"/>
                <a:cs typeface="Arial MT"/>
              </a:rPr>
              <a:t>space</a:t>
            </a:r>
            <a:r>
              <a:rPr dirty="0" sz="850" spc="-2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50">
                <a:solidFill>
                  <a:srgbClr val="010027"/>
                </a:solidFill>
                <a:latin typeface="Arial MT"/>
                <a:cs typeface="Arial MT"/>
              </a:rPr>
              <a:t>and</a:t>
            </a:r>
            <a:r>
              <a:rPr dirty="0" sz="850" spc="-2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50">
                <a:solidFill>
                  <a:srgbClr val="010027"/>
                </a:solidFill>
                <a:latin typeface="Arial MT"/>
                <a:cs typeface="Arial MT"/>
              </a:rPr>
              <a:t>money</a:t>
            </a:r>
            <a:r>
              <a:rPr dirty="0" sz="850" spc="-2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50">
                <a:solidFill>
                  <a:srgbClr val="010027"/>
                </a:solidFill>
                <a:latin typeface="Arial MT"/>
                <a:cs typeface="Arial MT"/>
              </a:rPr>
              <a:t>in</a:t>
            </a:r>
            <a:r>
              <a:rPr dirty="0" sz="850" spc="-3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50">
                <a:solidFill>
                  <a:srgbClr val="010027"/>
                </a:solidFill>
                <a:latin typeface="Arial MT"/>
                <a:cs typeface="Arial MT"/>
              </a:rPr>
              <a:t>the</a:t>
            </a:r>
            <a:r>
              <a:rPr dirty="0" sz="850" spc="-1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50">
                <a:solidFill>
                  <a:srgbClr val="010027"/>
                </a:solidFill>
                <a:latin typeface="Arial MT"/>
                <a:cs typeface="Arial MT"/>
              </a:rPr>
              <a:t>control</a:t>
            </a:r>
            <a:r>
              <a:rPr dirty="0" sz="850" spc="-2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50">
                <a:solidFill>
                  <a:srgbClr val="010027"/>
                </a:solidFill>
                <a:latin typeface="Arial MT"/>
                <a:cs typeface="Arial MT"/>
              </a:rPr>
              <a:t>cabinet</a:t>
            </a:r>
            <a:r>
              <a:rPr dirty="0" sz="850" spc="-2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50">
                <a:solidFill>
                  <a:srgbClr val="010027"/>
                </a:solidFill>
                <a:latin typeface="Arial MT"/>
                <a:cs typeface="Arial MT"/>
              </a:rPr>
              <a:t>and</a:t>
            </a:r>
            <a:r>
              <a:rPr dirty="0" sz="850" spc="-2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50" spc="-10">
                <a:solidFill>
                  <a:srgbClr val="010027"/>
                </a:solidFill>
                <a:latin typeface="Arial MT"/>
                <a:cs typeface="Arial MT"/>
              </a:rPr>
              <a:t>increases </a:t>
            </a:r>
            <a:r>
              <a:rPr dirty="0" sz="850">
                <a:solidFill>
                  <a:srgbClr val="010027"/>
                </a:solidFill>
                <a:latin typeface="Arial MT"/>
                <a:cs typeface="Arial MT"/>
              </a:rPr>
              <a:t>energy</a:t>
            </a:r>
            <a:r>
              <a:rPr dirty="0" sz="850" spc="-2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50" spc="-10">
                <a:solidFill>
                  <a:srgbClr val="010027"/>
                </a:solidFill>
                <a:latin typeface="Arial MT"/>
                <a:cs typeface="Arial MT"/>
              </a:rPr>
              <a:t>efficiency</a:t>
            </a:r>
            <a:endParaRPr sz="850">
              <a:latin typeface="Arial MT"/>
              <a:cs typeface="Arial MT"/>
            </a:endParaRPr>
          </a:p>
        </p:txBody>
      </p:sp>
      <p:pic>
        <p:nvPicPr>
          <p:cNvPr id="59" name="object 59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677418" y="2356104"/>
            <a:ext cx="1132332" cy="214884"/>
          </a:xfrm>
          <a:prstGeom prst="rect">
            <a:avLst/>
          </a:prstGeom>
        </p:spPr>
      </p:pic>
      <p:sp>
        <p:nvSpPr>
          <p:cNvPr id="60" name="object 60" descr=""/>
          <p:cNvSpPr/>
          <p:nvPr/>
        </p:nvSpPr>
        <p:spPr>
          <a:xfrm>
            <a:off x="1904238" y="1704594"/>
            <a:ext cx="261620" cy="808990"/>
          </a:xfrm>
          <a:custGeom>
            <a:avLst/>
            <a:gdLst/>
            <a:ahLst/>
            <a:cxnLst/>
            <a:rect l="l" t="t" r="r" b="b"/>
            <a:pathLst>
              <a:path w="261619" h="808989">
                <a:moveTo>
                  <a:pt x="0" y="0"/>
                </a:moveTo>
                <a:lnTo>
                  <a:pt x="50851" y="1714"/>
                </a:lnTo>
                <a:lnTo>
                  <a:pt x="92392" y="6381"/>
                </a:lnTo>
                <a:lnTo>
                  <a:pt x="120407" y="13287"/>
                </a:lnTo>
                <a:lnTo>
                  <a:pt x="130682" y="21716"/>
                </a:lnTo>
                <a:lnTo>
                  <a:pt x="130682" y="382523"/>
                </a:lnTo>
                <a:lnTo>
                  <a:pt x="140958" y="390953"/>
                </a:lnTo>
                <a:lnTo>
                  <a:pt x="168973" y="397859"/>
                </a:lnTo>
                <a:lnTo>
                  <a:pt x="210514" y="402526"/>
                </a:lnTo>
                <a:lnTo>
                  <a:pt x="261366" y="404240"/>
                </a:lnTo>
                <a:lnTo>
                  <a:pt x="210514" y="405955"/>
                </a:lnTo>
                <a:lnTo>
                  <a:pt x="168973" y="410622"/>
                </a:lnTo>
                <a:lnTo>
                  <a:pt x="140958" y="417528"/>
                </a:lnTo>
                <a:lnTo>
                  <a:pt x="130682" y="425957"/>
                </a:lnTo>
                <a:lnTo>
                  <a:pt x="130682" y="786764"/>
                </a:lnTo>
                <a:lnTo>
                  <a:pt x="120407" y="795194"/>
                </a:lnTo>
                <a:lnTo>
                  <a:pt x="92392" y="802100"/>
                </a:lnTo>
                <a:lnTo>
                  <a:pt x="50851" y="806767"/>
                </a:lnTo>
                <a:lnTo>
                  <a:pt x="0" y="808481"/>
                </a:lnTo>
              </a:path>
            </a:pathLst>
          </a:custGeom>
          <a:ln w="38100">
            <a:solidFill>
              <a:srgbClr val="5C9492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61" name="object 61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694944" y="1597913"/>
            <a:ext cx="1133094" cy="181355"/>
          </a:xfrm>
          <a:prstGeom prst="rect">
            <a:avLst/>
          </a:prstGeom>
        </p:spPr>
      </p:pic>
      <p:grpSp>
        <p:nvGrpSpPr>
          <p:cNvPr id="62" name="object 62" descr=""/>
          <p:cNvGrpSpPr/>
          <p:nvPr/>
        </p:nvGrpSpPr>
        <p:grpSpPr>
          <a:xfrm>
            <a:off x="717532" y="1172717"/>
            <a:ext cx="6840220" cy="4934585"/>
            <a:chOff x="717532" y="1172717"/>
            <a:chExt cx="6840220" cy="4934585"/>
          </a:xfrm>
        </p:grpSpPr>
        <p:sp>
          <p:nvSpPr>
            <p:cNvPr id="63" name="object 63" descr=""/>
            <p:cNvSpPr/>
            <p:nvPr/>
          </p:nvSpPr>
          <p:spPr>
            <a:xfrm>
              <a:off x="7539608" y="5010530"/>
              <a:ext cx="8890" cy="398145"/>
            </a:xfrm>
            <a:custGeom>
              <a:avLst/>
              <a:gdLst/>
              <a:ahLst/>
              <a:cxnLst/>
              <a:rect l="l" t="t" r="r" b="b"/>
              <a:pathLst>
                <a:path w="8890" h="398145">
                  <a:moveTo>
                    <a:pt x="8509" y="0"/>
                  </a:moveTo>
                  <a:lnTo>
                    <a:pt x="0" y="397764"/>
                  </a:lnTo>
                </a:path>
              </a:pathLst>
            </a:custGeom>
            <a:ln w="19050">
              <a:solidFill>
                <a:srgbClr val="B7B7B7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4" name="object 64" descr=""/>
            <p:cNvSpPr/>
            <p:nvPr/>
          </p:nvSpPr>
          <p:spPr>
            <a:xfrm>
              <a:off x="5228843" y="1172717"/>
              <a:ext cx="231140" cy="1844039"/>
            </a:xfrm>
            <a:custGeom>
              <a:avLst/>
              <a:gdLst/>
              <a:ahLst/>
              <a:cxnLst/>
              <a:rect l="l" t="t" r="r" b="b"/>
              <a:pathLst>
                <a:path w="231139" h="1844039">
                  <a:moveTo>
                    <a:pt x="0" y="0"/>
                  </a:moveTo>
                  <a:lnTo>
                    <a:pt x="0" y="1844040"/>
                  </a:lnTo>
                  <a:lnTo>
                    <a:pt x="230885" y="922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" name="object 65" descr=""/>
            <p:cNvSpPr/>
            <p:nvPr/>
          </p:nvSpPr>
          <p:spPr>
            <a:xfrm>
              <a:off x="717524" y="3715245"/>
              <a:ext cx="1808480" cy="2389505"/>
            </a:xfrm>
            <a:custGeom>
              <a:avLst/>
              <a:gdLst/>
              <a:ahLst/>
              <a:cxnLst/>
              <a:rect l="l" t="t" r="r" b="b"/>
              <a:pathLst>
                <a:path w="1808480" h="2389504">
                  <a:moveTo>
                    <a:pt x="177990" y="611492"/>
                  </a:moveTo>
                  <a:lnTo>
                    <a:pt x="174879" y="611263"/>
                  </a:lnTo>
                  <a:lnTo>
                    <a:pt x="172173" y="611492"/>
                  </a:lnTo>
                  <a:lnTo>
                    <a:pt x="164896" y="611492"/>
                  </a:lnTo>
                  <a:lnTo>
                    <a:pt x="161975" y="617435"/>
                  </a:lnTo>
                  <a:lnTo>
                    <a:pt x="155956" y="614464"/>
                  </a:lnTo>
                  <a:lnTo>
                    <a:pt x="154292" y="618807"/>
                  </a:lnTo>
                  <a:lnTo>
                    <a:pt x="154292" y="621093"/>
                  </a:lnTo>
                  <a:lnTo>
                    <a:pt x="155536" y="623608"/>
                  </a:lnTo>
                  <a:lnTo>
                    <a:pt x="156578" y="626122"/>
                  </a:lnTo>
                  <a:lnTo>
                    <a:pt x="162407" y="627799"/>
                  </a:lnTo>
                  <a:lnTo>
                    <a:pt x="165277" y="626999"/>
                  </a:lnTo>
                  <a:lnTo>
                    <a:pt x="167386" y="624979"/>
                  </a:lnTo>
                  <a:lnTo>
                    <a:pt x="177990" y="617664"/>
                  </a:lnTo>
                  <a:lnTo>
                    <a:pt x="177990" y="611492"/>
                  </a:lnTo>
                  <a:close/>
                </a:path>
                <a:path w="1808480" h="2389504">
                  <a:moveTo>
                    <a:pt x="179857" y="604634"/>
                  </a:moveTo>
                  <a:lnTo>
                    <a:pt x="179031" y="599147"/>
                  </a:lnTo>
                  <a:lnTo>
                    <a:pt x="178066" y="602119"/>
                  </a:lnTo>
                  <a:lnTo>
                    <a:pt x="175704" y="602119"/>
                  </a:lnTo>
                  <a:lnTo>
                    <a:pt x="175285" y="603491"/>
                  </a:lnTo>
                  <a:lnTo>
                    <a:pt x="174244" y="604634"/>
                  </a:lnTo>
                  <a:lnTo>
                    <a:pt x="179857" y="604634"/>
                  </a:lnTo>
                  <a:close/>
                </a:path>
                <a:path w="1808480" h="2389504">
                  <a:moveTo>
                    <a:pt x="384162" y="629970"/>
                  </a:moveTo>
                  <a:lnTo>
                    <a:pt x="382612" y="626579"/>
                  </a:lnTo>
                  <a:lnTo>
                    <a:pt x="381774" y="623646"/>
                  </a:lnTo>
                  <a:lnTo>
                    <a:pt x="381152" y="620674"/>
                  </a:lnTo>
                  <a:lnTo>
                    <a:pt x="380733" y="617664"/>
                  </a:lnTo>
                  <a:lnTo>
                    <a:pt x="380149" y="614426"/>
                  </a:lnTo>
                  <a:lnTo>
                    <a:pt x="379806" y="611149"/>
                  </a:lnTo>
                  <a:lnTo>
                    <a:pt x="379691" y="607834"/>
                  </a:lnTo>
                  <a:lnTo>
                    <a:pt x="374294" y="607834"/>
                  </a:lnTo>
                  <a:lnTo>
                    <a:pt x="369087" y="601433"/>
                  </a:lnTo>
                  <a:lnTo>
                    <a:pt x="364515" y="609434"/>
                  </a:lnTo>
                  <a:lnTo>
                    <a:pt x="373456" y="621779"/>
                  </a:lnTo>
                  <a:lnTo>
                    <a:pt x="375577" y="622960"/>
                  </a:lnTo>
                  <a:lnTo>
                    <a:pt x="377202" y="625017"/>
                  </a:lnTo>
                  <a:lnTo>
                    <a:pt x="378028" y="627494"/>
                  </a:lnTo>
                  <a:lnTo>
                    <a:pt x="379349" y="630885"/>
                  </a:lnTo>
                  <a:lnTo>
                    <a:pt x="380771" y="633933"/>
                  </a:lnTo>
                  <a:lnTo>
                    <a:pt x="380873" y="634161"/>
                  </a:lnTo>
                  <a:lnTo>
                    <a:pt x="382612" y="637324"/>
                  </a:lnTo>
                  <a:lnTo>
                    <a:pt x="384060" y="634161"/>
                  </a:lnTo>
                  <a:lnTo>
                    <a:pt x="384162" y="629970"/>
                  </a:lnTo>
                  <a:close/>
                </a:path>
                <a:path w="1808480" h="2389504">
                  <a:moveTo>
                    <a:pt x="393001" y="619036"/>
                  </a:moveTo>
                  <a:lnTo>
                    <a:pt x="392595" y="616292"/>
                  </a:lnTo>
                  <a:lnTo>
                    <a:pt x="390512" y="608977"/>
                  </a:lnTo>
                  <a:lnTo>
                    <a:pt x="385940" y="606463"/>
                  </a:lnTo>
                  <a:lnTo>
                    <a:pt x="385559" y="612406"/>
                  </a:lnTo>
                  <a:lnTo>
                    <a:pt x="386867" y="618312"/>
                  </a:lnTo>
                  <a:lnTo>
                    <a:pt x="389674" y="623379"/>
                  </a:lnTo>
                  <a:lnTo>
                    <a:pt x="390931" y="621093"/>
                  </a:lnTo>
                  <a:lnTo>
                    <a:pt x="393001" y="619036"/>
                  </a:lnTo>
                  <a:close/>
                </a:path>
                <a:path w="1808480" h="2389504">
                  <a:moveTo>
                    <a:pt x="413588" y="664756"/>
                  </a:moveTo>
                  <a:lnTo>
                    <a:pt x="411619" y="657555"/>
                  </a:lnTo>
                  <a:lnTo>
                    <a:pt x="408432" y="651002"/>
                  </a:lnTo>
                  <a:lnTo>
                    <a:pt x="404126" y="645261"/>
                  </a:lnTo>
                  <a:lnTo>
                    <a:pt x="398830" y="640524"/>
                  </a:lnTo>
                  <a:lnTo>
                    <a:pt x="402221" y="650544"/>
                  </a:lnTo>
                  <a:lnTo>
                    <a:pt x="404888" y="656412"/>
                  </a:lnTo>
                  <a:lnTo>
                    <a:pt x="408216" y="660387"/>
                  </a:lnTo>
                  <a:lnTo>
                    <a:pt x="413588" y="664756"/>
                  </a:lnTo>
                  <a:close/>
                </a:path>
                <a:path w="1808480" h="2389504">
                  <a:moveTo>
                    <a:pt x="417537" y="684872"/>
                  </a:moveTo>
                  <a:lnTo>
                    <a:pt x="415874" y="680986"/>
                  </a:lnTo>
                  <a:lnTo>
                    <a:pt x="410260" y="679615"/>
                  </a:lnTo>
                  <a:lnTo>
                    <a:pt x="404444" y="679615"/>
                  </a:lnTo>
                  <a:lnTo>
                    <a:pt x="403682" y="684301"/>
                  </a:lnTo>
                  <a:lnTo>
                    <a:pt x="405371" y="689063"/>
                  </a:lnTo>
                  <a:lnTo>
                    <a:pt x="408813" y="691959"/>
                  </a:lnTo>
                  <a:lnTo>
                    <a:pt x="411505" y="694931"/>
                  </a:lnTo>
                  <a:lnTo>
                    <a:pt x="414426" y="693331"/>
                  </a:lnTo>
                  <a:lnTo>
                    <a:pt x="417334" y="691959"/>
                  </a:lnTo>
                  <a:lnTo>
                    <a:pt x="413804" y="688987"/>
                  </a:lnTo>
                  <a:lnTo>
                    <a:pt x="417537" y="684872"/>
                  </a:lnTo>
                  <a:close/>
                </a:path>
                <a:path w="1808480" h="2389504">
                  <a:moveTo>
                    <a:pt x="418058" y="693635"/>
                  </a:moveTo>
                  <a:lnTo>
                    <a:pt x="417957" y="691959"/>
                  </a:lnTo>
                  <a:lnTo>
                    <a:pt x="417334" y="691959"/>
                  </a:lnTo>
                  <a:lnTo>
                    <a:pt x="412762" y="698588"/>
                  </a:lnTo>
                  <a:lnTo>
                    <a:pt x="416712" y="700646"/>
                  </a:lnTo>
                  <a:lnTo>
                    <a:pt x="417296" y="699503"/>
                  </a:lnTo>
                  <a:lnTo>
                    <a:pt x="417715" y="698284"/>
                  </a:lnTo>
                  <a:lnTo>
                    <a:pt x="417957" y="696988"/>
                  </a:lnTo>
                  <a:lnTo>
                    <a:pt x="418058" y="695312"/>
                  </a:lnTo>
                  <a:lnTo>
                    <a:pt x="418058" y="693635"/>
                  </a:lnTo>
                  <a:close/>
                </a:path>
                <a:path w="1808480" h="2389504">
                  <a:moveTo>
                    <a:pt x="474510" y="368300"/>
                  </a:moveTo>
                  <a:lnTo>
                    <a:pt x="473684" y="365760"/>
                  </a:lnTo>
                  <a:lnTo>
                    <a:pt x="471500" y="360680"/>
                  </a:lnTo>
                  <a:lnTo>
                    <a:pt x="467652" y="355600"/>
                  </a:lnTo>
                  <a:lnTo>
                    <a:pt x="462864" y="354330"/>
                  </a:lnTo>
                  <a:lnTo>
                    <a:pt x="460997" y="354330"/>
                  </a:lnTo>
                  <a:lnTo>
                    <a:pt x="462864" y="358140"/>
                  </a:lnTo>
                  <a:lnTo>
                    <a:pt x="460578" y="360680"/>
                  </a:lnTo>
                  <a:lnTo>
                    <a:pt x="458711" y="363220"/>
                  </a:lnTo>
                  <a:lnTo>
                    <a:pt x="456425" y="365760"/>
                  </a:lnTo>
                  <a:lnTo>
                    <a:pt x="453821" y="368300"/>
                  </a:lnTo>
                  <a:lnTo>
                    <a:pt x="474510" y="368300"/>
                  </a:lnTo>
                  <a:close/>
                </a:path>
                <a:path w="1808480" h="2389504">
                  <a:moveTo>
                    <a:pt x="580555" y="216509"/>
                  </a:moveTo>
                  <a:lnTo>
                    <a:pt x="573976" y="217843"/>
                  </a:lnTo>
                  <a:lnTo>
                    <a:pt x="568121" y="221843"/>
                  </a:lnTo>
                  <a:lnTo>
                    <a:pt x="564134" y="227711"/>
                  </a:lnTo>
                  <a:lnTo>
                    <a:pt x="567042" y="227711"/>
                  </a:lnTo>
                  <a:lnTo>
                    <a:pt x="569125" y="229768"/>
                  </a:lnTo>
                  <a:lnTo>
                    <a:pt x="570992" y="229311"/>
                  </a:lnTo>
                  <a:lnTo>
                    <a:pt x="575983" y="227177"/>
                  </a:lnTo>
                  <a:lnTo>
                    <a:pt x="579628" y="222300"/>
                  </a:lnTo>
                  <a:lnTo>
                    <a:pt x="580555" y="216509"/>
                  </a:lnTo>
                  <a:close/>
                </a:path>
                <a:path w="1808480" h="2389504">
                  <a:moveTo>
                    <a:pt x="602602" y="180848"/>
                  </a:moveTo>
                  <a:lnTo>
                    <a:pt x="600760" y="178104"/>
                  </a:lnTo>
                  <a:lnTo>
                    <a:pt x="597992" y="176276"/>
                  </a:lnTo>
                  <a:lnTo>
                    <a:pt x="594906" y="175818"/>
                  </a:lnTo>
                  <a:lnTo>
                    <a:pt x="590537" y="175818"/>
                  </a:lnTo>
                  <a:lnTo>
                    <a:pt x="590537" y="181762"/>
                  </a:lnTo>
                  <a:lnTo>
                    <a:pt x="576199" y="181762"/>
                  </a:lnTo>
                  <a:lnTo>
                    <a:pt x="551916" y="192646"/>
                  </a:lnTo>
                  <a:lnTo>
                    <a:pt x="546341" y="197129"/>
                  </a:lnTo>
                  <a:lnTo>
                    <a:pt x="540219" y="200736"/>
                  </a:lnTo>
                  <a:lnTo>
                    <a:pt x="537451" y="204774"/>
                  </a:lnTo>
                  <a:lnTo>
                    <a:pt x="533146" y="207137"/>
                  </a:lnTo>
                  <a:lnTo>
                    <a:pt x="528574" y="207137"/>
                  </a:lnTo>
                  <a:lnTo>
                    <a:pt x="526707" y="207632"/>
                  </a:lnTo>
                  <a:lnTo>
                    <a:pt x="524903" y="208318"/>
                  </a:lnTo>
                  <a:lnTo>
                    <a:pt x="523176" y="209194"/>
                  </a:lnTo>
                  <a:lnTo>
                    <a:pt x="525462" y="218795"/>
                  </a:lnTo>
                  <a:lnTo>
                    <a:pt x="529717" y="215861"/>
                  </a:lnTo>
                  <a:lnTo>
                    <a:pt x="535025" y="215519"/>
                  </a:lnTo>
                  <a:lnTo>
                    <a:pt x="539597" y="217881"/>
                  </a:lnTo>
                  <a:lnTo>
                    <a:pt x="542239" y="215519"/>
                  </a:lnTo>
                  <a:lnTo>
                    <a:pt x="545211" y="212852"/>
                  </a:lnTo>
                  <a:lnTo>
                    <a:pt x="546735" y="214718"/>
                  </a:lnTo>
                  <a:lnTo>
                    <a:pt x="548119" y="216700"/>
                  </a:lnTo>
                  <a:lnTo>
                    <a:pt x="549363" y="218795"/>
                  </a:lnTo>
                  <a:lnTo>
                    <a:pt x="550684" y="220662"/>
                  </a:lnTo>
                  <a:lnTo>
                    <a:pt x="552945" y="221424"/>
                  </a:lnTo>
                  <a:lnTo>
                    <a:pt x="554888" y="220662"/>
                  </a:lnTo>
                  <a:lnTo>
                    <a:pt x="557136" y="220052"/>
                  </a:lnTo>
                  <a:lnTo>
                    <a:pt x="558533" y="217881"/>
                  </a:lnTo>
                  <a:lnTo>
                    <a:pt x="558457" y="216700"/>
                  </a:lnTo>
                  <a:lnTo>
                    <a:pt x="558368" y="215861"/>
                  </a:lnTo>
                  <a:lnTo>
                    <a:pt x="558317" y="212852"/>
                  </a:lnTo>
                  <a:lnTo>
                    <a:pt x="558317" y="210794"/>
                  </a:lnTo>
                  <a:lnTo>
                    <a:pt x="560603" y="209880"/>
                  </a:lnTo>
                  <a:lnTo>
                    <a:pt x="562889" y="212166"/>
                  </a:lnTo>
                  <a:lnTo>
                    <a:pt x="565378" y="213537"/>
                  </a:lnTo>
                  <a:lnTo>
                    <a:pt x="566356" y="212318"/>
                  </a:lnTo>
                  <a:lnTo>
                    <a:pt x="567258" y="211023"/>
                  </a:lnTo>
                  <a:lnTo>
                    <a:pt x="567944" y="209880"/>
                  </a:lnTo>
                  <a:lnTo>
                    <a:pt x="568083" y="209651"/>
                  </a:lnTo>
                  <a:lnTo>
                    <a:pt x="568083" y="206679"/>
                  </a:lnTo>
                  <a:lnTo>
                    <a:pt x="570064" y="203174"/>
                  </a:lnTo>
                  <a:lnTo>
                    <a:pt x="572490" y="200012"/>
                  </a:lnTo>
                  <a:lnTo>
                    <a:pt x="575360" y="197307"/>
                  </a:lnTo>
                  <a:lnTo>
                    <a:pt x="576021" y="197129"/>
                  </a:lnTo>
                  <a:lnTo>
                    <a:pt x="577380" y="197129"/>
                  </a:lnTo>
                  <a:lnTo>
                    <a:pt x="578065" y="197307"/>
                  </a:lnTo>
                  <a:lnTo>
                    <a:pt x="578065" y="206222"/>
                  </a:lnTo>
                  <a:lnTo>
                    <a:pt x="584301" y="209651"/>
                  </a:lnTo>
                  <a:lnTo>
                    <a:pt x="585546" y="210108"/>
                  </a:lnTo>
                  <a:lnTo>
                    <a:pt x="587006" y="206222"/>
                  </a:lnTo>
                  <a:lnTo>
                    <a:pt x="588352" y="203174"/>
                  </a:lnTo>
                  <a:lnTo>
                    <a:pt x="590994" y="201041"/>
                  </a:lnTo>
                  <a:lnTo>
                    <a:pt x="594080" y="200507"/>
                  </a:lnTo>
                  <a:lnTo>
                    <a:pt x="595680" y="200012"/>
                  </a:lnTo>
                  <a:lnTo>
                    <a:pt x="597471" y="199212"/>
                  </a:lnTo>
                  <a:lnTo>
                    <a:pt x="599071" y="198221"/>
                  </a:lnTo>
                  <a:lnTo>
                    <a:pt x="598843" y="197307"/>
                  </a:lnTo>
                  <a:lnTo>
                    <a:pt x="598805" y="197129"/>
                  </a:lnTo>
                  <a:lnTo>
                    <a:pt x="597408" y="191363"/>
                  </a:lnTo>
                  <a:lnTo>
                    <a:pt x="597408" y="185877"/>
                  </a:lnTo>
                  <a:lnTo>
                    <a:pt x="601649" y="181762"/>
                  </a:lnTo>
                  <a:lnTo>
                    <a:pt x="602602" y="180848"/>
                  </a:lnTo>
                  <a:close/>
                </a:path>
                <a:path w="1808480" h="2389504">
                  <a:moveTo>
                    <a:pt x="608418" y="280974"/>
                  </a:moveTo>
                  <a:lnTo>
                    <a:pt x="589495" y="267030"/>
                  </a:lnTo>
                  <a:lnTo>
                    <a:pt x="588543" y="266192"/>
                  </a:lnTo>
                  <a:lnTo>
                    <a:pt x="583501" y="261810"/>
                  </a:lnTo>
                  <a:lnTo>
                    <a:pt x="575119" y="261315"/>
                  </a:lnTo>
                  <a:lnTo>
                    <a:pt x="568706" y="265887"/>
                  </a:lnTo>
                  <a:lnTo>
                    <a:pt x="567804" y="266192"/>
                  </a:lnTo>
                  <a:lnTo>
                    <a:pt x="566877" y="266192"/>
                  </a:lnTo>
                  <a:lnTo>
                    <a:pt x="566000" y="265887"/>
                  </a:lnTo>
                  <a:lnTo>
                    <a:pt x="559955" y="263194"/>
                  </a:lnTo>
                  <a:lnTo>
                    <a:pt x="547611" y="259194"/>
                  </a:lnTo>
                  <a:lnTo>
                    <a:pt x="541680" y="256514"/>
                  </a:lnTo>
                  <a:lnTo>
                    <a:pt x="540042" y="255943"/>
                  </a:lnTo>
                  <a:lnTo>
                    <a:pt x="538314" y="255943"/>
                  </a:lnTo>
                  <a:lnTo>
                    <a:pt x="536689" y="256514"/>
                  </a:lnTo>
                  <a:lnTo>
                    <a:pt x="528891" y="257441"/>
                  </a:lnTo>
                  <a:lnTo>
                    <a:pt x="505701" y="260629"/>
                  </a:lnTo>
                  <a:lnTo>
                    <a:pt x="504037" y="262001"/>
                  </a:lnTo>
                  <a:lnTo>
                    <a:pt x="502170" y="268630"/>
                  </a:lnTo>
                  <a:lnTo>
                    <a:pt x="508406" y="270459"/>
                  </a:lnTo>
                  <a:lnTo>
                    <a:pt x="510489" y="274802"/>
                  </a:lnTo>
                  <a:lnTo>
                    <a:pt x="507580" y="282117"/>
                  </a:lnTo>
                  <a:lnTo>
                    <a:pt x="499884" y="286461"/>
                  </a:lnTo>
                  <a:lnTo>
                    <a:pt x="501078" y="295262"/>
                  </a:lnTo>
                  <a:lnTo>
                    <a:pt x="501129" y="295605"/>
                  </a:lnTo>
                  <a:lnTo>
                    <a:pt x="496760" y="298564"/>
                  </a:lnTo>
                  <a:lnTo>
                    <a:pt x="497281" y="304050"/>
                  </a:lnTo>
                  <a:lnTo>
                    <a:pt x="497382" y="305193"/>
                  </a:lnTo>
                  <a:lnTo>
                    <a:pt x="493039" y="308737"/>
                  </a:lnTo>
                  <a:lnTo>
                    <a:pt x="490562" y="310222"/>
                  </a:lnTo>
                  <a:lnTo>
                    <a:pt x="489419" y="313766"/>
                  </a:lnTo>
                  <a:lnTo>
                    <a:pt x="490524" y="316852"/>
                  </a:lnTo>
                  <a:lnTo>
                    <a:pt x="493229" y="317766"/>
                  </a:lnTo>
                  <a:lnTo>
                    <a:pt x="496341" y="320509"/>
                  </a:lnTo>
                  <a:lnTo>
                    <a:pt x="499668" y="320509"/>
                  </a:lnTo>
                  <a:lnTo>
                    <a:pt x="506082" y="322491"/>
                  </a:lnTo>
                  <a:lnTo>
                    <a:pt x="511530" y="327177"/>
                  </a:lnTo>
                  <a:lnTo>
                    <a:pt x="514858" y="333540"/>
                  </a:lnTo>
                  <a:lnTo>
                    <a:pt x="517550" y="338797"/>
                  </a:lnTo>
                  <a:lnTo>
                    <a:pt x="520255" y="339026"/>
                  </a:lnTo>
                  <a:lnTo>
                    <a:pt x="525246" y="336054"/>
                  </a:lnTo>
                  <a:lnTo>
                    <a:pt x="529577" y="332206"/>
                  </a:lnTo>
                  <a:lnTo>
                    <a:pt x="535063" y="330187"/>
                  </a:lnTo>
                  <a:lnTo>
                    <a:pt x="540639" y="330339"/>
                  </a:lnTo>
                  <a:lnTo>
                    <a:pt x="542925" y="330339"/>
                  </a:lnTo>
                  <a:lnTo>
                    <a:pt x="543128" y="330187"/>
                  </a:lnTo>
                  <a:lnTo>
                    <a:pt x="545630" y="328282"/>
                  </a:lnTo>
                  <a:lnTo>
                    <a:pt x="547077" y="327596"/>
                  </a:lnTo>
                  <a:lnTo>
                    <a:pt x="552488" y="311823"/>
                  </a:lnTo>
                  <a:lnTo>
                    <a:pt x="557098" y="311823"/>
                  </a:lnTo>
                  <a:lnTo>
                    <a:pt x="561670" y="308737"/>
                  </a:lnTo>
                  <a:lnTo>
                    <a:pt x="563930" y="304050"/>
                  </a:lnTo>
                  <a:lnTo>
                    <a:pt x="565175" y="301802"/>
                  </a:lnTo>
                  <a:lnTo>
                    <a:pt x="567080" y="300126"/>
                  </a:lnTo>
                  <a:lnTo>
                    <a:pt x="569328" y="299250"/>
                  </a:lnTo>
                  <a:lnTo>
                    <a:pt x="576821" y="295262"/>
                  </a:lnTo>
                  <a:lnTo>
                    <a:pt x="584441" y="291604"/>
                  </a:lnTo>
                  <a:lnTo>
                    <a:pt x="592213" y="288290"/>
                  </a:lnTo>
                  <a:lnTo>
                    <a:pt x="600100" y="285318"/>
                  </a:lnTo>
                  <a:lnTo>
                    <a:pt x="602183" y="285318"/>
                  </a:lnTo>
                  <a:lnTo>
                    <a:pt x="604266" y="283032"/>
                  </a:lnTo>
                  <a:lnTo>
                    <a:pt x="608418" y="280974"/>
                  </a:lnTo>
                  <a:close/>
                </a:path>
                <a:path w="1808480" h="2389504">
                  <a:moveTo>
                    <a:pt x="626516" y="197535"/>
                  </a:moveTo>
                  <a:lnTo>
                    <a:pt x="620687" y="194106"/>
                  </a:lnTo>
                  <a:lnTo>
                    <a:pt x="619239" y="194335"/>
                  </a:lnTo>
                  <a:lnTo>
                    <a:pt x="618820" y="197535"/>
                  </a:lnTo>
                  <a:lnTo>
                    <a:pt x="626516" y="197535"/>
                  </a:lnTo>
                  <a:close/>
                </a:path>
                <a:path w="1808480" h="2389504">
                  <a:moveTo>
                    <a:pt x="627964" y="168960"/>
                  </a:moveTo>
                  <a:lnTo>
                    <a:pt x="625157" y="167132"/>
                  </a:lnTo>
                  <a:lnTo>
                    <a:pt x="622249" y="165531"/>
                  </a:lnTo>
                  <a:lnTo>
                    <a:pt x="619239" y="164160"/>
                  </a:lnTo>
                  <a:lnTo>
                    <a:pt x="617601" y="163474"/>
                  </a:lnTo>
                  <a:lnTo>
                    <a:pt x="615810" y="164388"/>
                  </a:lnTo>
                  <a:lnTo>
                    <a:pt x="615149" y="166331"/>
                  </a:lnTo>
                  <a:lnTo>
                    <a:pt x="615073" y="166674"/>
                  </a:lnTo>
                  <a:lnTo>
                    <a:pt x="618096" y="171132"/>
                  </a:lnTo>
                  <a:lnTo>
                    <a:pt x="623811" y="172161"/>
                  </a:lnTo>
                  <a:lnTo>
                    <a:pt x="627964" y="168960"/>
                  </a:lnTo>
                  <a:close/>
                </a:path>
                <a:path w="1808480" h="2389504">
                  <a:moveTo>
                    <a:pt x="661581" y="163474"/>
                  </a:moveTo>
                  <a:lnTo>
                    <a:pt x="661238" y="163245"/>
                  </a:lnTo>
                  <a:lnTo>
                    <a:pt x="661250" y="163474"/>
                  </a:lnTo>
                  <a:lnTo>
                    <a:pt x="661581" y="163474"/>
                  </a:lnTo>
                  <a:close/>
                </a:path>
                <a:path w="1808480" h="2389504">
                  <a:moveTo>
                    <a:pt x="668096" y="173761"/>
                  </a:moveTo>
                  <a:lnTo>
                    <a:pt x="666851" y="169875"/>
                  </a:lnTo>
                  <a:lnTo>
                    <a:pt x="662063" y="173761"/>
                  </a:lnTo>
                  <a:lnTo>
                    <a:pt x="661301" y="164122"/>
                  </a:lnTo>
                  <a:lnTo>
                    <a:pt x="661250" y="163474"/>
                  </a:lnTo>
                  <a:lnTo>
                    <a:pt x="653110" y="164122"/>
                  </a:lnTo>
                  <a:lnTo>
                    <a:pt x="644296" y="165823"/>
                  </a:lnTo>
                  <a:lnTo>
                    <a:pt x="635660" y="168503"/>
                  </a:lnTo>
                  <a:lnTo>
                    <a:pt x="635660" y="169646"/>
                  </a:lnTo>
                  <a:lnTo>
                    <a:pt x="633996" y="170789"/>
                  </a:lnTo>
                  <a:lnTo>
                    <a:pt x="635876" y="177419"/>
                  </a:lnTo>
                  <a:lnTo>
                    <a:pt x="641070" y="179019"/>
                  </a:lnTo>
                  <a:lnTo>
                    <a:pt x="645845" y="183362"/>
                  </a:lnTo>
                  <a:lnTo>
                    <a:pt x="652297" y="180390"/>
                  </a:lnTo>
                  <a:lnTo>
                    <a:pt x="657707" y="178104"/>
                  </a:lnTo>
                  <a:lnTo>
                    <a:pt x="664768" y="180390"/>
                  </a:lnTo>
                  <a:lnTo>
                    <a:pt x="665924" y="178104"/>
                  </a:lnTo>
                  <a:lnTo>
                    <a:pt x="668096" y="173761"/>
                  </a:lnTo>
                  <a:close/>
                </a:path>
                <a:path w="1808480" h="2389504">
                  <a:moveTo>
                    <a:pt x="671017" y="163703"/>
                  </a:moveTo>
                  <a:lnTo>
                    <a:pt x="663943" y="163474"/>
                  </a:lnTo>
                  <a:lnTo>
                    <a:pt x="661581" y="163474"/>
                  </a:lnTo>
                  <a:lnTo>
                    <a:pt x="669137" y="168503"/>
                  </a:lnTo>
                  <a:lnTo>
                    <a:pt x="671017" y="163703"/>
                  </a:lnTo>
                  <a:close/>
                </a:path>
                <a:path w="1808480" h="2389504">
                  <a:moveTo>
                    <a:pt x="675373" y="1139190"/>
                  </a:moveTo>
                  <a:lnTo>
                    <a:pt x="662482" y="1126490"/>
                  </a:lnTo>
                  <a:lnTo>
                    <a:pt x="659625" y="1120140"/>
                  </a:lnTo>
                  <a:lnTo>
                    <a:pt x="643737" y="1089660"/>
                  </a:lnTo>
                  <a:lnTo>
                    <a:pt x="639025" y="1083310"/>
                  </a:lnTo>
                  <a:lnTo>
                    <a:pt x="638429" y="1082040"/>
                  </a:lnTo>
                  <a:lnTo>
                    <a:pt x="620102" y="1082040"/>
                  </a:lnTo>
                  <a:lnTo>
                    <a:pt x="617982" y="1082040"/>
                  </a:lnTo>
                  <a:lnTo>
                    <a:pt x="614032" y="1082040"/>
                  </a:lnTo>
                  <a:lnTo>
                    <a:pt x="616496" y="1087120"/>
                  </a:lnTo>
                  <a:lnTo>
                    <a:pt x="621182" y="1092200"/>
                  </a:lnTo>
                  <a:lnTo>
                    <a:pt x="626719" y="1093470"/>
                  </a:lnTo>
                  <a:lnTo>
                    <a:pt x="631228" y="1094740"/>
                  </a:lnTo>
                  <a:lnTo>
                    <a:pt x="635419" y="1097280"/>
                  </a:lnTo>
                  <a:lnTo>
                    <a:pt x="639191" y="1101090"/>
                  </a:lnTo>
                  <a:lnTo>
                    <a:pt x="643559" y="1103630"/>
                  </a:lnTo>
                  <a:lnTo>
                    <a:pt x="645883" y="1108710"/>
                  </a:lnTo>
                  <a:lnTo>
                    <a:pt x="645020" y="1113790"/>
                  </a:lnTo>
                  <a:lnTo>
                    <a:pt x="645020" y="1120140"/>
                  </a:lnTo>
                  <a:lnTo>
                    <a:pt x="648550" y="1122680"/>
                  </a:lnTo>
                  <a:lnTo>
                    <a:pt x="651878" y="1125220"/>
                  </a:lnTo>
                  <a:lnTo>
                    <a:pt x="658114" y="1131570"/>
                  </a:lnTo>
                  <a:lnTo>
                    <a:pt x="666229" y="1136650"/>
                  </a:lnTo>
                  <a:lnTo>
                    <a:pt x="668934" y="1144270"/>
                  </a:lnTo>
                  <a:lnTo>
                    <a:pt x="671220" y="1144270"/>
                  </a:lnTo>
                  <a:lnTo>
                    <a:pt x="675373" y="1139190"/>
                  </a:lnTo>
                  <a:close/>
                </a:path>
                <a:path w="1808480" h="2389504">
                  <a:moveTo>
                    <a:pt x="677456" y="152273"/>
                  </a:moveTo>
                  <a:lnTo>
                    <a:pt x="677037" y="151358"/>
                  </a:lnTo>
                  <a:lnTo>
                    <a:pt x="677037" y="151130"/>
                  </a:lnTo>
                  <a:lnTo>
                    <a:pt x="672807" y="145884"/>
                  </a:lnTo>
                  <a:lnTo>
                    <a:pt x="666127" y="143751"/>
                  </a:lnTo>
                  <a:lnTo>
                    <a:pt x="659993" y="145884"/>
                  </a:lnTo>
                  <a:lnTo>
                    <a:pt x="653338" y="148844"/>
                  </a:lnTo>
                  <a:lnTo>
                    <a:pt x="646264" y="149987"/>
                  </a:lnTo>
                  <a:lnTo>
                    <a:pt x="639191" y="152273"/>
                  </a:lnTo>
                  <a:lnTo>
                    <a:pt x="636320" y="153758"/>
                  </a:lnTo>
                  <a:lnTo>
                    <a:pt x="635660" y="154139"/>
                  </a:lnTo>
                  <a:lnTo>
                    <a:pt x="635660" y="156387"/>
                  </a:lnTo>
                  <a:lnTo>
                    <a:pt x="640829" y="154139"/>
                  </a:lnTo>
                  <a:lnTo>
                    <a:pt x="646480" y="153758"/>
                  </a:lnTo>
                  <a:lnTo>
                    <a:pt x="651878" y="155244"/>
                  </a:lnTo>
                  <a:lnTo>
                    <a:pt x="652919" y="155244"/>
                  </a:lnTo>
                  <a:lnTo>
                    <a:pt x="656056" y="154139"/>
                  </a:lnTo>
                  <a:lnTo>
                    <a:pt x="660768" y="154139"/>
                  </a:lnTo>
                  <a:lnTo>
                    <a:pt x="663943" y="155244"/>
                  </a:lnTo>
                  <a:lnTo>
                    <a:pt x="667651" y="155702"/>
                  </a:lnTo>
                  <a:lnTo>
                    <a:pt x="671423" y="155702"/>
                  </a:lnTo>
                  <a:lnTo>
                    <a:pt x="675170" y="155244"/>
                  </a:lnTo>
                  <a:lnTo>
                    <a:pt x="676579" y="154139"/>
                  </a:lnTo>
                  <a:lnTo>
                    <a:pt x="676783" y="153758"/>
                  </a:lnTo>
                  <a:lnTo>
                    <a:pt x="677456" y="152273"/>
                  </a:lnTo>
                  <a:close/>
                </a:path>
                <a:path w="1808480" h="2389504">
                  <a:moveTo>
                    <a:pt x="722922" y="225767"/>
                  </a:moveTo>
                  <a:lnTo>
                    <a:pt x="714641" y="218186"/>
                  </a:lnTo>
                  <a:lnTo>
                    <a:pt x="711555" y="218338"/>
                  </a:lnTo>
                  <a:lnTo>
                    <a:pt x="707809" y="218338"/>
                  </a:lnTo>
                  <a:lnTo>
                    <a:pt x="707809" y="221996"/>
                  </a:lnTo>
                  <a:lnTo>
                    <a:pt x="705523" y="223367"/>
                  </a:lnTo>
                  <a:lnTo>
                    <a:pt x="700925" y="222453"/>
                  </a:lnTo>
                  <a:lnTo>
                    <a:pt x="700722" y="222453"/>
                  </a:lnTo>
                  <a:lnTo>
                    <a:pt x="695756" y="220472"/>
                  </a:lnTo>
                  <a:lnTo>
                    <a:pt x="691388" y="217652"/>
                  </a:lnTo>
                  <a:lnTo>
                    <a:pt x="689902" y="217347"/>
                  </a:lnTo>
                  <a:lnTo>
                    <a:pt x="688962" y="215785"/>
                  </a:lnTo>
                  <a:lnTo>
                    <a:pt x="689241" y="214185"/>
                  </a:lnTo>
                  <a:lnTo>
                    <a:pt x="689267" y="213995"/>
                  </a:lnTo>
                  <a:lnTo>
                    <a:pt x="689381" y="213575"/>
                  </a:lnTo>
                  <a:lnTo>
                    <a:pt x="689521" y="213309"/>
                  </a:lnTo>
                  <a:lnTo>
                    <a:pt x="689521" y="210108"/>
                  </a:lnTo>
                  <a:lnTo>
                    <a:pt x="685571" y="207365"/>
                  </a:lnTo>
                  <a:lnTo>
                    <a:pt x="686219" y="203022"/>
                  </a:lnTo>
                  <a:lnTo>
                    <a:pt x="686333" y="202336"/>
                  </a:lnTo>
                  <a:lnTo>
                    <a:pt x="686396" y="201879"/>
                  </a:lnTo>
                  <a:lnTo>
                    <a:pt x="684110" y="198450"/>
                  </a:lnTo>
                  <a:lnTo>
                    <a:pt x="678078" y="198450"/>
                  </a:lnTo>
                  <a:lnTo>
                    <a:pt x="667054" y="210108"/>
                  </a:lnTo>
                  <a:lnTo>
                    <a:pt x="677456" y="215138"/>
                  </a:lnTo>
                  <a:lnTo>
                    <a:pt x="674751" y="222910"/>
                  </a:lnTo>
                  <a:lnTo>
                    <a:pt x="679119" y="224739"/>
                  </a:lnTo>
                  <a:lnTo>
                    <a:pt x="681202" y="224739"/>
                  </a:lnTo>
                  <a:lnTo>
                    <a:pt x="683069" y="226796"/>
                  </a:lnTo>
                  <a:lnTo>
                    <a:pt x="682015" y="231444"/>
                  </a:lnTo>
                  <a:lnTo>
                    <a:pt x="681977" y="231597"/>
                  </a:lnTo>
                  <a:lnTo>
                    <a:pt x="681875" y="232054"/>
                  </a:lnTo>
                  <a:lnTo>
                    <a:pt x="681824" y="232283"/>
                  </a:lnTo>
                  <a:lnTo>
                    <a:pt x="680161" y="232054"/>
                  </a:lnTo>
                  <a:lnTo>
                    <a:pt x="678294" y="232054"/>
                  </a:lnTo>
                  <a:lnTo>
                    <a:pt x="656247" y="229082"/>
                  </a:lnTo>
                  <a:lnTo>
                    <a:pt x="654443" y="224053"/>
                  </a:lnTo>
                  <a:lnTo>
                    <a:pt x="653161" y="220472"/>
                  </a:lnTo>
                  <a:lnTo>
                    <a:pt x="653440" y="220472"/>
                  </a:lnTo>
                  <a:lnTo>
                    <a:pt x="644817" y="218338"/>
                  </a:lnTo>
                  <a:lnTo>
                    <a:pt x="639406" y="212394"/>
                  </a:lnTo>
                  <a:lnTo>
                    <a:pt x="639406" y="211518"/>
                  </a:lnTo>
                  <a:lnTo>
                    <a:pt x="639406" y="211251"/>
                  </a:lnTo>
                  <a:lnTo>
                    <a:pt x="636282" y="211251"/>
                  </a:lnTo>
                  <a:lnTo>
                    <a:pt x="634619" y="211023"/>
                  </a:lnTo>
                  <a:lnTo>
                    <a:pt x="629424" y="211023"/>
                  </a:lnTo>
                  <a:lnTo>
                    <a:pt x="626960" y="211518"/>
                  </a:lnTo>
                  <a:lnTo>
                    <a:pt x="624471" y="210451"/>
                  </a:lnTo>
                  <a:lnTo>
                    <a:pt x="622973" y="208280"/>
                  </a:lnTo>
                  <a:lnTo>
                    <a:pt x="618337" y="203022"/>
                  </a:lnTo>
                  <a:lnTo>
                    <a:pt x="610844" y="202336"/>
                  </a:lnTo>
                  <a:lnTo>
                    <a:pt x="605510" y="206679"/>
                  </a:lnTo>
                  <a:lnTo>
                    <a:pt x="604266" y="207822"/>
                  </a:lnTo>
                  <a:lnTo>
                    <a:pt x="603846" y="210108"/>
                  </a:lnTo>
                  <a:lnTo>
                    <a:pt x="602805" y="211023"/>
                  </a:lnTo>
                  <a:lnTo>
                    <a:pt x="601078" y="212166"/>
                  </a:lnTo>
                  <a:lnTo>
                    <a:pt x="599008" y="213309"/>
                  </a:lnTo>
                  <a:lnTo>
                    <a:pt x="597408" y="213995"/>
                  </a:lnTo>
                  <a:lnTo>
                    <a:pt x="595744" y="213995"/>
                  </a:lnTo>
                  <a:lnTo>
                    <a:pt x="594283" y="216052"/>
                  </a:lnTo>
                  <a:lnTo>
                    <a:pt x="596011" y="219138"/>
                  </a:lnTo>
                  <a:lnTo>
                    <a:pt x="596963" y="219138"/>
                  </a:lnTo>
                  <a:lnTo>
                    <a:pt x="606132" y="220167"/>
                  </a:lnTo>
                  <a:lnTo>
                    <a:pt x="600519" y="224053"/>
                  </a:lnTo>
                  <a:lnTo>
                    <a:pt x="594080" y="222453"/>
                  </a:lnTo>
                  <a:lnTo>
                    <a:pt x="588873" y="226110"/>
                  </a:lnTo>
                  <a:lnTo>
                    <a:pt x="590334" y="227939"/>
                  </a:lnTo>
                  <a:lnTo>
                    <a:pt x="601980" y="227939"/>
                  </a:lnTo>
                  <a:lnTo>
                    <a:pt x="602081" y="229844"/>
                  </a:lnTo>
                  <a:lnTo>
                    <a:pt x="600760" y="231444"/>
                  </a:lnTo>
                  <a:lnTo>
                    <a:pt x="599071" y="231597"/>
                  </a:lnTo>
                  <a:lnTo>
                    <a:pt x="587006" y="231597"/>
                  </a:lnTo>
                  <a:lnTo>
                    <a:pt x="584720" y="232740"/>
                  </a:lnTo>
                  <a:lnTo>
                    <a:pt x="584682" y="233426"/>
                  </a:lnTo>
                  <a:lnTo>
                    <a:pt x="584568" y="235712"/>
                  </a:lnTo>
                  <a:lnTo>
                    <a:pt x="584504" y="236855"/>
                  </a:lnTo>
                  <a:lnTo>
                    <a:pt x="586867" y="238036"/>
                  </a:lnTo>
                  <a:lnTo>
                    <a:pt x="589394" y="238760"/>
                  </a:lnTo>
                  <a:lnTo>
                    <a:pt x="591997" y="238912"/>
                  </a:lnTo>
                  <a:lnTo>
                    <a:pt x="595083" y="238226"/>
                  </a:lnTo>
                  <a:lnTo>
                    <a:pt x="598589" y="239369"/>
                  </a:lnTo>
                  <a:lnTo>
                    <a:pt x="598347" y="239369"/>
                  </a:lnTo>
                  <a:lnTo>
                    <a:pt x="600519" y="241655"/>
                  </a:lnTo>
                  <a:lnTo>
                    <a:pt x="601903" y="242912"/>
                  </a:lnTo>
                  <a:lnTo>
                    <a:pt x="603923" y="242912"/>
                  </a:lnTo>
                  <a:lnTo>
                    <a:pt x="606691" y="240398"/>
                  </a:lnTo>
                  <a:lnTo>
                    <a:pt x="608698" y="240398"/>
                  </a:lnTo>
                  <a:lnTo>
                    <a:pt x="610082" y="241655"/>
                  </a:lnTo>
                  <a:lnTo>
                    <a:pt x="614248" y="244856"/>
                  </a:lnTo>
                  <a:lnTo>
                    <a:pt x="616953" y="241655"/>
                  </a:lnTo>
                  <a:lnTo>
                    <a:pt x="618401" y="240398"/>
                  </a:lnTo>
                  <a:lnTo>
                    <a:pt x="620915" y="238226"/>
                  </a:lnTo>
                  <a:lnTo>
                    <a:pt x="622769" y="236626"/>
                  </a:lnTo>
                  <a:lnTo>
                    <a:pt x="623189" y="235712"/>
                  </a:lnTo>
                  <a:lnTo>
                    <a:pt x="625475" y="232968"/>
                  </a:lnTo>
                  <a:lnTo>
                    <a:pt x="627443" y="241655"/>
                  </a:lnTo>
                  <a:lnTo>
                    <a:pt x="627557" y="242112"/>
                  </a:lnTo>
                  <a:lnTo>
                    <a:pt x="632053" y="240245"/>
                  </a:lnTo>
                  <a:lnTo>
                    <a:pt x="636879" y="239369"/>
                  </a:lnTo>
                  <a:lnTo>
                    <a:pt x="641692" y="239598"/>
                  </a:lnTo>
                  <a:lnTo>
                    <a:pt x="646684" y="240741"/>
                  </a:lnTo>
                  <a:lnTo>
                    <a:pt x="648792" y="239369"/>
                  </a:lnTo>
                  <a:lnTo>
                    <a:pt x="651256" y="237769"/>
                  </a:lnTo>
                  <a:lnTo>
                    <a:pt x="656247" y="239598"/>
                  </a:lnTo>
                  <a:lnTo>
                    <a:pt x="653948" y="243484"/>
                  </a:lnTo>
                  <a:lnTo>
                    <a:pt x="653859" y="243636"/>
                  </a:lnTo>
                  <a:lnTo>
                    <a:pt x="649554" y="245770"/>
                  </a:lnTo>
                  <a:lnTo>
                    <a:pt x="645223" y="245084"/>
                  </a:lnTo>
                  <a:lnTo>
                    <a:pt x="637019" y="245541"/>
                  </a:lnTo>
                  <a:lnTo>
                    <a:pt x="629043" y="248132"/>
                  </a:lnTo>
                  <a:lnTo>
                    <a:pt x="621944" y="252628"/>
                  </a:lnTo>
                  <a:lnTo>
                    <a:pt x="622452" y="253542"/>
                  </a:lnTo>
                  <a:lnTo>
                    <a:pt x="623150" y="254342"/>
                  </a:lnTo>
                  <a:lnTo>
                    <a:pt x="630288" y="258953"/>
                  </a:lnTo>
                  <a:lnTo>
                    <a:pt x="637844" y="259867"/>
                  </a:lnTo>
                  <a:lnTo>
                    <a:pt x="644817" y="257429"/>
                  </a:lnTo>
                  <a:lnTo>
                    <a:pt x="650633" y="255828"/>
                  </a:lnTo>
                  <a:lnTo>
                    <a:pt x="656043" y="253542"/>
                  </a:lnTo>
                  <a:lnTo>
                    <a:pt x="661657" y="251485"/>
                  </a:lnTo>
                  <a:lnTo>
                    <a:pt x="665556" y="245770"/>
                  </a:lnTo>
                  <a:lnTo>
                    <a:pt x="666026" y="245084"/>
                  </a:lnTo>
                  <a:lnTo>
                    <a:pt x="673709" y="249199"/>
                  </a:lnTo>
                  <a:lnTo>
                    <a:pt x="678916" y="245084"/>
                  </a:lnTo>
                  <a:lnTo>
                    <a:pt x="679704" y="244360"/>
                  </a:lnTo>
                  <a:lnTo>
                    <a:pt x="680605" y="243827"/>
                  </a:lnTo>
                  <a:lnTo>
                    <a:pt x="681621" y="243484"/>
                  </a:lnTo>
                  <a:lnTo>
                    <a:pt x="684733" y="243484"/>
                  </a:lnTo>
                  <a:lnTo>
                    <a:pt x="690130" y="247154"/>
                  </a:lnTo>
                  <a:lnTo>
                    <a:pt x="696175" y="243484"/>
                  </a:lnTo>
                  <a:lnTo>
                    <a:pt x="701789" y="245084"/>
                  </a:lnTo>
                  <a:lnTo>
                    <a:pt x="709688" y="247256"/>
                  </a:lnTo>
                  <a:lnTo>
                    <a:pt x="715543" y="243484"/>
                  </a:lnTo>
                  <a:lnTo>
                    <a:pt x="717664" y="242112"/>
                  </a:lnTo>
                  <a:lnTo>
                    <a:pt x="717829" y="241655"/>
                  </a:lnTo>
                  <a:lnTo>
                    <a:pt x="718680" y="238226"/>
                  </a:lnTo>
                  <a:lnTo>
                    <a:pt x="718794" y="237769"/>
                  </a:lnTo>
                  <a:lnTo>
                    <a:pt x="719874" y="233426"/>
                  </a:lnTo>
                  <a:lnTo>
                    <a:pt x="719874" y="232968"/>
                  </a:lnTo>
                  <a:lnTo>
                    <a:pt x="719874" y="232283"/>
                  </a:lnTo>
                  <a:lnTo>
                    <a:pt x="719874" y="231597"/>
                  </a:lnTo>
                  <a:lnTo>
                    <a:pt x="721537" y="230225"/>
                  </a:lnTo>
                  <a:lnTo>
                    <a:pt x="722160" y="228396"/>
                  </a:lnTo>
                  <a:lnTo>
                    <a:pt x="722820" y="226110"/>
                  </a:lnTo>
                  <a:lnTo>
                    <a:pt x="722922" y="225767"/>
                  </a:lnTo>
                  <a:close/>
                </a:path>
                <a:path w="1808480" h="2389504">
                  <a:moveTo>
                    <a:pt x="734009" y="183362"/>
                  </a:moveTo>
                  <a:lnTo>
                    <a:pt x="728611" y="180162"/>
                  </a:lnTo>
                  <a:lnTo>
                    <a:pt x="726528" y="173075"/>
                  </a:lnTo>
                  <a:lnTo>
                    <a:pt x="718832" y="171475"/>
                  </a:lnTo>
                  <a:lnTo>
                    <a:pt x="719531" y="176809"/>
                  </a:lnTo>
                  <a:lnTo>
                    <a:pt x="722058" y="181610"/>
                  </a:lnTo>
                  <a:lnTo>
                    <a:pt x="725906" y="184962"/>
                  </a:lnTo>
                  <a:lnTo>
                    <a:pt x="728611" y="187934"/>
                  </a:lnTo>
                  <a:lnTo>
                    <a:pt x="730059" y="187477"/>
                  </a:lnTo>
                  <a:lnTo>
                    <a:pt x="734009" y="183362"/>
                  </a:lnTo>
                  <a:close/>
                </a:path>
                <a:path w="1808480" h="2389504">
                  <a:moveTo>
                    <a:pt x="734225" y="282575"/>
                  </a:moveTo>
                  <a:lnTo>
                    <a:pt x="733386" y="278688"/>
                  </a:lnTo>
                  <a:lnTo>
                    <a:pt x="727773" y="276402"/>
                  </a:lnTo>
                  <a:lnTo>
                    <a:pt x="726249" y="275412"/>
                  </a:lnTo>
                  <a:lnTo>
                    <a:pt x="724522" y="274840"/>
                  </a:lnTo>
                  <a:lnTo>
                    <a:pt x="722782" y="274802"/>
                  </a:lnTo>
                  <a:lnTo>
                    <a:pt x="711555" y="276631"/>
                  </a:lnTo>
                  <a:lnTo>
                    <a:pt x="709688" y="276631"/>
                  </a:lnTo>
                  <a:lnTo>
                    <a:pt x="708647" y="278460"/>
                  </a:lnTo>
                  <a:lnTo>
                    <a:pt x="708850" y="279374"/>
                  </a:lnTo>
                  <a:lnTo>
                    <a:pt x="722160" y="294690"/>
                  </a:lnTo>
                  <a:lnTo>
                    <a:pt x="725805" y="293814"/>
                  </a:lnTo>
                  <a:lnTo>
                    <a:pt x="728992" y="291414"/>
                  </a:lnTo>
                  <a:lnTo>
                    <a:pt x="731100" y="288061"/>
                  </a:lnTo>
                  <a:lnTo>
                    <a:pt x="734225" y="282575"/>
                  </a:lnTo>
                  <a:close/>
                </a:path>
                <a:path w="1808480" h="2389504">
                  <a:moveTo>
                    <a:pt x="742327" y="239941"/>
                  </a:moveTo>
                  <a:lnTo>
                    <a:pt x="737755" y="234340"/>
                  </a:lnTo>
                  <a:lnTo>
                    <a:pt x="735050" y="232968"/>
                  </a:lnTo>
                  <a:lnTo>
                    <a:pt x="731316" y="235940"/>
                  </a:lnTo>
                  <a:lnTo>
                    <a:pt x="732142" y="238455"/>
                  </a:lnTo>
                  <a:lnTo>
                    <a:pt x="732142" y="240055"/>
                  </a:lnTo>
                  <a:lnTo>
                    <a:pt x="734847" y="241198"/>
                  </a:lnTo>
                  <a:lnTo>
                    <a:pt x="736092" y="242112"/>
                  </a:lnTo>
                  <a:lnTo>
                    <a:pt x="739838" y="242112"/>
                  </a:lnTo>
                  <a:lnTo>
                    <a:pt x="741400" y="241693"/>
                  </a:lnTo>
                  <a:lnTo>
                    <a:pt x="742327" y="239941"/>
                  </a:lnTo>
                  <a:close/>
                </a:path>
                <a:path w="1808480" h="2389504">
                  <a:moveTo>
                    <a:pt x="746493" y="206908"/>
                  </a:moveTo>
                  <a:lnTo>
                    <a:pt x="744232" y="203174"/>
                  </a:lnTo>
                  <a:lnTo>
                    <a:pt x="740321" y="201079"/>
                  </a:lnTo>
                  <a:lnTo>
                    <a:pt x="736307" y="201422"/>
                  </a:lnTo>
                  <a:lnTo>
                    <a:pt x="735672" y="201993"/>
                  </a:lnTo>
                  <a:lnTo>
                    <a:pt x="735190" y="202679"/>
                  </a:lnTo>
                  <a:lnTo>
                    <a:pt x="734847" y="203479"/>
                  </a:lnTo>
                  <a:lnTo>
                    <a:pt x="734847" y="205536"/>
                  </a:lnTo>
                  <a:lnTo>
                    <a:pt x="737895" y="209003"/>
                  </a:lnTo>
                  <a:lnTo>
                    <a:pt x="742823" y="209613"/>
                  </a:lnTo>
                  <a:lnTo>
                    <a:pt x="746493" y="206908"/>
                  </a:lnTo>
                  <a:close/>
                </a:path>
                <a:path w="1808480" h="2389504">
                  <a:moveTo>
                    <a:pt x="757923" y="221538"/>
                  </a:moveTo>
                  <a:lnTo>
                    <a:pt x="754189" y="211023"/>
                  </a:lnTo>
                  <a:lnTo>
                    <a:pt x="748322" y="209537"/>
                  </a:lnTo>
                  <a:lnTo>
                    <a:pt x="742188" y="210413"/>
                  </a:lnTo>
                  <a:lnTo>
                    <a:pt x="736930" y="213537"/>
                  </a:lnTo>
                  <a:lnTo>
                    <a:pt x="741705" y="218567"/>
                  </a:lnTo>
                  <a:lnTo>
                    <a:pt x="748360" y="217652"/>
                  </a:lnTo>
                  <a:lnTo>
                    <a:pt x="752309" y="222910"/>
                  </a:lnTo>
                  <a:lnTo>
                    <a:pt x="755637" y="222910"/>
                  </a:lnTo>
                  <a:lnTo>
                    <a:pt x="757923" y="221538"/>
                  </a:lnTo>
                  <a:close/>
                </a:path>
                <a:path w="1808480" h="2389504">
                  <a:moveTo>
                    <a:pt x="770610" y="169418"/>
                  </a:moveTo>
                  <a:lnTo>
                    <a:pt x="762088" y="167589"/>
                  </a:lnTo>
                  <a:lnTo>
                    <a:pt x="759587" y="167589"/>
                  </a:lnTo>
                  <a:lnTo>
                    <a:pt x="760209" y="170789"/>
                  </a:lnTo>
                  <a:lnTo>
                    <a:pt x="763651" y="172389"/>
                  </a:lnTo>
                  <a:lnTo>
                    <a:pt x="767600" y="171856"/>
                  </a:lnTo>
                  <a:lnTo>
                    <a:pt x="770610" y="169418"/>
                  </a:lnTo>
                  <a:close/>
                </a:path>
                <a:path w="1808480" h="2389504">
                  <a:moveTo>
                    <a:pt x="775119" y="369887"/>
                  </a:moveTo>
                  <a:lnTo>
                    <a:pt x="775055" y="367601"/>
                  </a:lnTo>
                  <a:lnTo>
                    <a:pt x="774941" y="365963"/>
                  </a:lnTo>
                  <a:lnTo>
                    <a:pt x="774788" y="363486"/>
                  </a:lnTo>
                  <a:lnTo>
                    <a:pt x="774763" y="363258"/>
                  </a:lnTo>
                  <a:lnTo>
                    <a:pt x="774979" y="361200"/>
                  </a:lnTo>
                  <a:lnTo>
                    <a:pt x="772947" y="360857"/>
                  </a:lnTo>
                  <a:lnTo>
                    <a:pt x="772591" y="360857"/>
                  </a:lnTo>
                  <a:lnTo>
                    <a:pt x="771855" y="360591"/>
                  </a:lnTo>
                  <a:lnTo>
                    <a:pt x="765759" y="358381"/>
                  </a:lnTo>
                  <a:lnTo>
                    <a:pt x="759383" y="355638"/>
                  </a:lnTo>
                  <a:lnTo>
                    <a:pt x="753148" y="352513"/>
                  </a:lnTo>
                  <a:lnTo>
                    <a:pt x="747102" y="350418"/>
                  </a:lnTo>
                  <a:lnTo>
                    <a:pt x="742797" y="347941"/>
                  </a:lnTo>
                  <a:lnTo>
                    <a:pt x="741553" y="347230"/>
                  </a:lnTo>
                  <a:lnTo>
                    <a:pt x="736600" y="343027"/>
                  </a:lnTo>
                  <a:lnTo>
                    <a:pt x="732447" y="337997"/>
                  </a:lnTo>
                  <a:lnTo>
                    <a:pt x="732294" y="337997"/>
                  </a:lnTo>
                  <a:lnTo>
                    <a:pt x="735037" y="332016"/>
                  </a:lnTo>
                  <a:lnTo>
                    <a:pt x="735152" y="331749"/>
                  </a:lnTo>
                  <a:lnTo>
                    <a:pt x="733983" y="324319"/>
                  </a:lnTo>
                  <a:lnTo>
                    <a:pt x="729437" y="319595"/>
                  </a:lnTo>
                  <a:lnTo>
                    <a:pt x="728522" y="318109"/>
                  </a:lnTo>
                  <a:lnTo>
                    <a:pt x="727773" y="316357"/>
                  </a:lnTo>
                  <a:lnTo>
                    <a:pt x="727354" y="314566"/>
                  </a:lnTo>
                  <a:lnTo>
                    <a:pt x="725487" y="308165"/>
                  </a:lnTo>
                  <a:lnTo>
                    <a:pt x="723480" y="301993"/>
                  </a:lnTo>
                  <a:lnTo>
                    <a:pt x="721575" y="295300"/>
                  </a:lnTo>
                  <a:lnTo>
                    <a:pt x="721537" y="295148"/>
                  </a:lnTo>
                  <a:lnTo>
                    <a:pt x="720458" y="294614"/>
                  </a:lnTo>
                  <a:lnTo>
                    <a:pt x="719493" y="293928"/>
                  </a:lnTo>
                  <a:lnTo>
                    <a:pt x="718629" y="293090"/>
                  </a:lnTo>
                  <a:lnTo>
                    <a:pt x="713562" y="289128"/>
                  </a:lnTo>
                  <a:lnTo>
                    <a:pt x="707542" y="286956"/>
                  </a:lnTo>
                  <a:lnTo>
                    <a:pt x="694867" y="286956"/>
                  </a:lnTo>
                  <a:lnTo>
                    <a:pt x="692848" y="288290"/>
                  </a:lnTo>
                  <a:lnTo>
                    <a:pt x="694156" y="296773"/>
                  </a:lnTo>
                  <a:lnTo>
                    <a:pt x="694651" y="298640"/>
                  </a:lnTo>
                  <a:lnTo>
                    <a:pt x="695248" y="300164"/>
                  </a:lnTo>
                  <a:lnTo>
                    <a:pt x="695337" y="300393"/>
                  </a:lnTo>
                  <a:lnTo>
                    <a:pt x="698957" y="313651"/>
                  </a:lnTo>
                  <a:lnTo>
                    <a:pt x="699084" y="314109"/>
                  </a:lnTo>
                  <a:lnTo>
                    <a:pt x="701167" y="320738"/>
                  </a:lnTo>
                  <a:lnTo>
                    <a:pt x="699909" y="322567"/>
                  </a:lnTo>
                  <a:lnTo>
                    <a:pt x="695540" y="326682"/>
                  </a:lnTo>
                  <a:lnTo>
                    <a:pt x="693051" y="326453"/>
                  </a:lnTo>
                  <a:lnTo>
                    <a:pt x="691184" y="321424"/>
                  </a:lnTo>
                  <a:lnTo>
                    <a:pt x="689406" y="318109"/>
                  </a:lnTo>
                  <a:lnTo>
                    <a:pt x="688238" y="314566"/>
                  </a:lnTo>
                  <a:lnTo>
                    <a:pt x="688149" y="314109"/>
                  </a:lnTo>
                  <a:lnTo>
                    <a:pt x="687641" y="310680"/>
                  </a:lnTo>
                  <a:lnTo>
                    <a:pt x="687362" y="309003"/>
                  </a:lnTo>
                  <a:lnTo>
                    <a:pt x="686955" y="306489"/>
                  </a:lnTo>
                  <a:lnTo>
                    <a:pt x="684593" y="302869"/>
                  </a:lnTo>
                  <a:lnTo>
                    <a:pt x="681202" y="300850"/>
                  </a:lnTo>
                  <a:lnTo>
                    <a:pt x="678434" y="298640"/>
                  </a:lnTo>
                  <a:lnTo>
                    <a:pt x="675589" y="296773"/>
                  </a:lnTo>
                  <a:lnTo>
                    <a:pt x="672261" y="295148"/>
                  </a:lnTo>
                  <a:lnTo>
                    <a:pt x="670598" y="295148"/>
                  </a:lnTo>
                  <a:lnTo>
                    <a:pt x="668515" y="293319"/>
                  </a:lnTo>
                  <a:lnTo>
                    <a:pt x="666851" y="295148"/>
                  </a:lnTo>
                  <a:lnTo>
                    <a:pt x="671639" y="299707"/>
                  </a:lnTo>
                  <a:lnTo>
                    <a:pt x="671639" y="304736"/>
                  </a:lnTo>
                  <a:lnTo>
                    <a:pt x="667994" y="304736"/>
                  </a:lnTo>
                  <a:lnTo>
                    <a:pt x="664908" y="305155"/>
                  </a:lnTo>
                  <a:lnTo>
                    <a:pt x="661657" y="306108"/>
                  </a:lnTo>
                  <a:lnTo>
                    <a:pt x="658520" y="308165"/>
                  </a:lnTo>
                  <a:lnTo>
                    <a:pt x="658342" y="308165"/>
                  </a:lnTo>
                  <a:lnTo>
                    <a:pt x="655142" y="309003"/>
                  </a:lnTo>
                  <a:lnTo>
                    <a:pt x="651675" y="308622"/>
                  </a:lnTo>
                  <a:lnTo>
                    <a:pt x="654837" y="301993"/>
                  </a:lnTo>
                  <a:lnTo>
                    <a:pt x="655929" y="299707"/>
                  </a:lnTo>
                  <a:lnTo>
                    <a:pt x="656043" y="299478"/>
                  </a:lnTo>
                  <a:lnTo>
                    <a:pt x="650633" y="297649"/>
                  </a:lnTo>
                  <a:lnTo>
                    <a:pt x="646061" y="295821"/>
                  </a:lnTo>
                  <a:lnTo>
                    <a:pt x="641273" y="294462"/>
                  </a:lnTo>
                  <a:lnTo>
                    <a:pt x="639025" y="293662"/>
                  </a:lnTo>
                  <a:lnTo>
                    <a:pt x="636638" y="293662"/>
                  </a:lnTo>
                  <a:lnTo>
                    <a:pt x="634415" y="294462"/>
                  </a:lnTo>
                  <a:lnTo>
                    <a:pt x="632548" y="294462"/>
                  </a:lnTo>
                  <a:lnTo>
                    <a:pt x="631291" y="298107"/>
                  </a:lnTo>
                  <a:lnTo>
                    <a:pt x="629843" y="300164"/>
                  </a:lnTo>
                  <a:lnTo>
                    <a:pt x="626935" y="301117"/>
                  </a:lnTo>
                  <a:lnTo>
                    <a:pt x="623722" y="301764"/>
                  </a:lnTo>
                  <a:lnTo>
                    <a:pt x="623481" y="301764"/>
                  </a:lnTo>
                  <a:lnTo>
                    <a:pt x="620903" y="301993"/>
                  </a:lnTo>
                  <a:lnTo>
                    <a:pt x="621004" y="298640"/>
                  </a:lnTo>
                  <a:lnTo>
                    <a:pt x="626097" y="291261"/>
                  </a:lnTo>
                  <a:lnTo>
                    <a:pt x="619442" y="282575"/>
                  </a:lnTo>
                  <a:lnTo>
                    <a:pt x="615696" y="284632"/>
                  </a:lnTo>
                  <a:lnTo>
                    <a:pt x="611962" y="285775"/>
                  </a:lnTo>
                  <a:lnTo>
                    <a:pt x="593242" y="292404"/>
                  </a:lnTo>
                  <a:lnTo>
                    <a:pt x="586206" y="295300"/>
                  </a:lnTo>
                  <a:lnTo>
                    <a:pt x="579615" y="299478"/>
                  </a:lnTo>
                  <a:lnTo>
                    <a:pt x="573900" y="304736"/>
                  </a:lnTo>
                  <a:lnTo>
                    <a:pt x="575983" y="310451"/>
                  </a:lnTo>
                  <a:lnTo>
                    <a:pt x="572236" y="313651"/>
                  </a:lnTo>
                  <a:lnTo>
                    <a:pt x="566839" y="315252"/>
                  </a:lnTo>
                  <a:lnTo>
                    <a:pt x="566839" y="322795"/>
                  </a:lnTo>
                  <a:lnTo>
                    <a:pt x="579310" y="325539"/>
                  </a:lnTo>
                  <a:lnTo>
                    <a:pt x="579310" y="330339"/>
                  </a:lnTo>
                  <a:lnTo>
                    <a:pt x="605510" y="326682"/>
                  </a:lnTo>
                  <a:lnTo>
                    <a:pt x="603186" y="329844"/>
                  </a:lnTo>
                  <a:lnTo>
                    <a:pt x="599973" y="332016"/>
                  </a:lnTo>
                  <a:lnTo>
                    <a:pt x="596366" y="332854"/>
                  </a:lnTo>
                  <a:lnTo>
                    <a:pt x="583260" y="336054"/>
                  </a:lnTo>
                  <a:lnTo>
                    <a:pt x="580250" y="336207"/>
                  </a:lnTo>
                  <a:lnTo>
                    <a:pt x="577507" y="337997"/>
                  </a:lnTo>
                  <a:lnTo>
                    <a:pt x="575983" y="340855"/>
                  </a:lnTo>
                  <a:lnTo>
                    <a:pt x="579793" y="346227"/>
                  </a:lnTo>
                  <a:lnTo>
                    <a:pt x="585787" y="349161"/>
                  </a:lnTo>
                  <a:lnTo>
                    <a:pt x="591997" y="348627"/>
                  </a:lnTo>
                  <a:lnTo>
                    <a:pt x="594042" y="348170"/>
                  </a:lnTo>
                  <a:lnTo>
                    <a:pt x="596150" y="348170"/>
                  </a:lnTo>
                  <a:lnTo>
                    <a:pt x="598233" y="348627"/>
                  </a:lnTo>
                  <a:lnTo>
                    <a:pt x="604405" y="349770"/>
                  </a:lnTo>
                  <a:lnTo>
                    <a:pt x="610743" y="349770"/>
                  </a:lnTo>
                  <a:lnTo>
                    <a:pt x="616953" y="348627"/>
                  </a:lnTo>
                  <a:lnTo>
                    <a:pt x="620115" y="348170"/>
                  </a:lnTo>
                  <a:lnTo>
                    <a:pt x="621690" y="347941"/>
                  </a:lnTo>
                  <a:lnTo>
                    <a:pt x="626516" y="347941"/>
                  </a:lnTo>
                  <a:lnTo>
                    <a:pt x="631291" y="348627"/>
                  </a:lnTo>
                  <a:lnTo>
                    <a:pt x="636117" y="349427"/>
                  </a:lnTo>
                  <a:lnTo>
                    <a:pt x="640854" y="350799"/>
                  </a:lnTo>
                  <a:lnTo>
                    <a:pt x="645439" y="352742"/>
                  </a:lnTo>
                  <a:lnTo>
                    <a:pt x="649389" y="352742"/>
                  </a:lnTo>
                  <a:lnTo>
                    <a:pt x="649236" y="355638"/>
                  </a:lnTo>
                  <a:lnTo>
                    <a:pt x="649173" y="356857"/>
                  </a:lnTo>
                  <a:lnTo>
                    <a:pt x="644918" y="359676"/>
                  </a:lnTo>
                  <a:lnTo>
                    <a:pt x="639851" y="360591"/>
                  </a:lnTo>
                  <a:lnTo>
                    <a:pt x="635342" y="359448"/>
                  </a:lnTo>
                  <a:lnTo>
                    <a:pt x="635533" y="359448"/>
                  </a:lnTo>
                  <a:lnTo>
                    <a:pt x="626287" y="358025"/>
                  </a:lnTo>
                  <a:lnTo>
                    <a:pt x="617474" y="357568"/>
                  </a:lnTo>
                  <a:lnTo>
                    <a:pt x="608647" y="358025"/>
                  </a:lnTo>
                  <a:lnTo>
                    <a:pt x="599401" y="359448"/>
                  </a:lnTo>
                  <a:lnTo>
                    <a:pt x="595464" y="359448"/>
                  </a:lnTo>
                  <a:lnTo>
                    <a:pt x="591134" y="360857"/>
                  </a:lnTo>
                  <a:lnTo>
                    <a:pt x="587425" y="363486"/>
                  </a:lnTo>
                  <a:lnTo>
                    <a:pt x="587425" y="368287"/>
                  </a:lnTo>
                  <a:lnTo>
                    <a:pt x="592099" y="373697"/>
                  </a:lnTo>
                  <a:lnTo>
                    <a:pt x="597763" y="377571"/>
                  </a:lnTo>
                  <a:lnTo>
                    <a:pt x="604139" y="379780"/>
                  </a:lnTo>
                  <a:lnTo>
                    <a:pt x="610920" y="380174"/>
                  </a:lnTo>
                  <a:lnTo>
                    <a:pt x="620280" y="380174"/>
                  </a:lnTo>
                  <a:lnTo>
                    <a:pt x="622947" y="380555"/>
                  </a:lnTo>
                  <a:lnTo>
                    <a:pt x="625576" y="381165"/>
                  </a:lnTo>
                  <a:lnTo>
                    <a:pt x="628180" y="382003"/>
                  </a:lnTo>
                  <a:lnTo>
                    <a:pt x="628294" y="387718"/>
                  </a:lnTo>
                  <a:lnTo>
                    <a:pt x="629627" y="395719"/>
                  </a:lnTo>
                  <a:lnTo>
                    <a:pt x="632333" y="398005"/>
                  </a:lnTo>
                  <a:lnTo>
                    <a:pt x="655624" y="395947"/>
                  </a:lnTo>
                  <a:lnTo>
                    <a:pt x="663397" y="395947"/>
                  </a:lnTo>
                  <a:lnTo>
                    <a:pt x="671817" y="394716"/>
                  </a:lnTo>
                  <a:lnTo>
                    <a:pt x="679665" y="392442"/>
                  </a:lnTo>
                  <a:lnTo>
                    <a:pt x="687235" y="389089"/>
                  </a:lnTo>
                  <a:lnTo>
                    <a:pt x="688759" y="388175"/>
                  </a:lnTo>
                  <a:lnTo>
                    <a:pt x="690321" y="387718"/>
                  </a:lnTo>
                  <a:lnTo>
                    <a:pt x="692226" y="387718"/>
                  </a:lnTo>
                  <a:lnTo>
                    <a:pt x="697865" y="388327"/>
                  </a:lnTo>
                  <a:lnTo>
                    <a:pt x="698881" y="387718"/>
                  </a:lnTo>
                  <a:lnTo>
                    <a:pt x="703313" y="385051"/>
                  </a:lnTo>
                  <a:lnTo>
                    <a:pt x="705942" y="379488"/>
                  </a:lnTo>
                  <a:lnTo>
                    <a:pt x="705942" y="378117"/>
                  </a:lnTo>
                  <a:lnTo>
                    <a:pt x="708647" y="377431"/>
                  </a:lnTo>
                  <a:lnTo>
                    <a:pt x="710311" y="376059"/>
                  </a:lnTo>
                  <a:lnTo>
                    <a:pt x="712406" y="380174"/>
                  </a:lnTo>
                  <a:lnTo>
                    <a:pt x="712673" y="380555"/>
                  </a:lnTo>
                  <a:lnTo>
                    <a:pt x="716724" y="383336"/>
                  </a:lnTo>
                  <a:lnTo>
                    <a:pt x="721995" y="383641"/>
                  </a:lnTo>
                  <a:lnTo>
                    <a:pt x="723379" y="383641"/>
                  </a:lnTo>
                  <a:lnTo>
                    <a:pt x="725347" y="384632"/>
                  </a:lnTo>
                  <a:lnTo>
                    <a:pt x="726732" y="386346"/>
                  </a:lnTo>
                  <a:lnTo>
                    <a:pt x="727938" y="388175"/>
                  </a:lnTo>
                  <a:lnTo>
                    <a:pt x="728027" y="388327"/>
                  </a:lnTo>
                  <a:lnTo>
                    <a:pt x="728154" y="388518"/>
                  </a:lnTo>
                  <a:lnTo>
                    <a:pt x="730554" y="389661"/>
                  </a:lnTo>
                  <a:lnTo>
                    <a:pt x="732980" y="389318"/>
                  </a:lnTo>
                  <a:lnTo>
                    <a:pt x="734783" y="389089"/>
                  </a:lnTo>
                  <a:lnTo>
                    <a:pt x="739419" y="389089"/>
                  </a:lnTo>
                  <a:lnTo>
                    <a:pt x="747039" y="390499"/>
                  </a:lnTo>
                  <a:lnTo>
                    <a:pt x="754634" y="389318"/>
                  </a:lnTo>
                  <a:lnTo>
                    <a:pt x="754799" y="389318"/>
                  </a:lnTo>
                  <a:lnTo>
                    <a:pt x="755243" y="389089"/>
                  </a:lnTo>
                  <a:lnTo>
                    <a:pt x="761873" y="385660"/>
                  </a:lnTo>
                  <a:lnTo>
                    <a:pt x="761873" y="384632"/>
                  </a:lnTo>
                  <a:lnTo>
                    <a:pt x="761669" y="384632"/>
                  </a:lnTo>
                  <a:lnTo>
                    <a:pt x="763130" y="383832"/>
                  </a:lnTo>
                  <a:lnTo>
                    <a:pt x="761009" y="378345"/>
                  </a:lnTo>
                  <a:lnTo>
                    <a:pt x="760209" y="376288"/>
                  </a:lnTo>
                  <a:lnTo>
                    <a:pt x="751687" y="378345"/>
                  </a:lnTo>
                  <a:lnTo>
                    <a:pt x="751687" y="376059"/>
                  </a:lnTo>
                  <a:lnTo>
                    <a:pt x="750443" y="374230"/>
                  </a:lnTo>
                  <a:lnTo>
                    <a:pt x="749198" y="371030"/>
                  </a:lnTo>
                  <a:lnTo>
                    <a:pt x="754811" y="374002"/>
                  </a:lnTo>
                  <a:lnTo>
                    <a:pt x="755853" y="371030"/>
                  </a:lnTo>
                  <a:lnTo>
                    <a:pt x="756259" y="369887"/>
                  </a:lnTo>
                  <a:lnTo>
                    <a:pt x="756920" y="367601"/>
                  </a:lnTo>
                  <a:lnTo>
                    <a:pt x="756996" y="367372"/>
                  </a:lnTo>
                  <a:lnTo>
                    <a:pt x="759447" y="365963"/>
                  </a:lnTo>
                  <a:lnTo>
                    <a:pt x="762254" y="366991"/>
                  </a:lnTo>
                  <a:lnTo>
                    <a:pt x="762850" y="367372"/>
                  </a:lnTo>
                  <a:lnTo>
                    <a:pt x="763130" y="367601"/>
                  </a:lnTo>
                  <a:lnTo>
                    <a:pt x="766038" y="369658"/>
                  </a:lnTo>
                  <a:lnTo>
                    <a:pt x="769150" y="367601"/>
                  </a:lnTo>
                  <a:lnTo>
                    <a:pt x="774560" y="371716"/>
                  </a:lnTo>
                  <a:lnTo>
                    <a:pt x="775119" y="369887"/>
                  </a:lnTo>
                  <a:close/>
                </a:path>
                <a:path w="1808480" h="2389504">
                  <a:moveTo>
                    <a:pt x="796810" y="166712"/>
                  </a:moveTo>
                  <a:lnTo>
                    <a:pt x="792022" y="160502"/>
                  </a:lnTo>
                  <a:lnTo>
                    <a:pt x="790600" y="158711"/>
                  </a:lnTo>
                  <a:lnTo>
                    <a:pt x="789432" y="157492"/>
                  </a:lnTo>
                  <a:lnTo>
                    <a:pt x="789228" y="157073"/>
                  </a:lnTo>
                  <a:lnTo>
                    <a:pt x="788695" y="155702"/>
                  </a:lnTo>
                  <a:lnTo>
                    <a:pt x="788708" y="155016"/>
                  </a:lnTo>
                  <a:lnTo>
                    <a:pt x="788809" y="149110"/>
                  </a:lnTo>
                  <a:lnTo>
                    <a:pt x="785507" y="145084"/>
                  </a:lnTo>
                  <a:lnTo>
                    <a:pt x="781215" y="144741"/>
                  </a:lnTo>
                  <a:lnTo>
                    <a:pt x="773315" y="144741"/>
                  </a:lnTo>
                  <a:lnTo>
                    <a:pt x="771766" y="140398"/>
                  </a:lnTo>
                  <a:lnTo>
                    <a:pt x="769569" y="134226"/>
                  </a:lnTo>
                  <a:lnTo>
                    <a:pt x="766660" y="136283"/>
                  </a:lnTo>
                  <a:lnTo>
                    <a:pt x="763955" y="137198"/>
                  </a:lnTo>
                  <a:lnTo>
                    <a:pt x="761111" y="138036"/>
                  </a:lnTo>
                  <a:lnTo>
                    <a:pt x="758304" y="139103"/>
                  </a:lnTo>
                  <a:lnTo>
                    <a:pt x="755637" y="140398"/>
                  </a:lnTo>
                  <a:lnTo>
                    <a:pt x="755180" y="138036"/>
                  </a:lnTo>
                  <a:lnTo>
                    <a:pt x="755116" y="137655"/>
                  </a:lnTo>
                  <a:lnTo>
                    <a:pt x="754443" y="134226"/>
                  </a:lnTo>
                  <a:lnTo>
                    <a:pt x="754354" y="133769"/>
                  </a:lnTo>
                  <a:lnTo>
                    <a:pt x="736574" y="128282"/>
                  </a:lnTo>
                  <a:lnTo>
                    <a:pt x="730338" y="128968"/>
                  </a:lnTo>
                  <a:lnTo>
                    <a:pt x="724446" y="131025"/>
                  </a:lnTo>
                  <a:lnTo>
                    <a:pt x="723201" y="133311"/>
                  </a:lnTo>
                  <a:lnTo>
                    <a:pt x="721956" y="135369"/>
                  </a:lnTo>
                  <a:lnTo>
                    <a:pt x="728192" y="133769"/>
                  </a:lnTo>
                  <a:lnTo>
                    <a:pt x="731939" y="139941"/>
                  </a:lnTo>
                  <a:lnTo>
                    <a:pt x="737755" y="137655"/>
                  </a:lnTo>
                  <a:lnTo>
                    <a:pt x="739622" y="137655"/>
                  </a:lnTo>
                  <a:lnTo>
                    <a:pt x="740384" y="139103"/>
                  </a:lnTo>
                  <a:lnTo>
                    <a:pt x="740460" y="139255"/>
                  </a:lnTo>
                  <a:lnTo>
                    <a:pt x="746493" y="145427"/>
                  </a:lnTo>
                  <a:lnTo>
                    <a:pt x="746493" y="148615"/>
                  </a:lnTo>
                  <a:lnTo>
                    <a:pt x="745248" y="149529"/>
                  </a:lnTo>
                  <a:lnTo>
                    <a:pt x="744347" y="150634"/>
                  </a:lnTo>
                  <a:lnTo>
                    <a:pt x="743026" y="151206"/>
                  </a:lnTo>
                  <a:lnTo>
                    <a:pt x="730313" y="151206"/>
                  </a:lnTo>
                  <a:lnTo>
                    <a:pt x="731520" y="153416"/>
                  </a:lnTo>
                  <a:lnTo>
                    <a:pt x="731939" y="155016"/>
                  </a:lnTo>
                  <a:lnTo>
                    <a:pt x="732764" y="155702"/>
                  </a:lnTo>
                  <a:lnTo>
                    <a:pt x="736092" y="157835"/>
                  </a:lnTo>
                  <a:lnTo>
                    <a:pt x="740079" y="158330"/>
                  </a:lnTo>
                  <a:lnTo>
                    <a:pt x="743788" y="157073"/>
                  </a:lnTo>
                  <a:lnTo>
                    <a:pt x="746874" y="155473"/>
                  </a:lnTo>
                  <a:lnTo>
                    <a:pt x="749668" y="155016"/>
                  </a:lnTo>
                  <a:lnTo>
                    <a:pt x="751052" y="155016"/>
                  </a:lnTo>
                  <a:lnTo>
                    <a:pt x="753770" y="155473"/>
                  </a:lnTo>
                  <a:lnTo>
                    <a:pt x="758926" y="157492"/>
                  </a:lnTo>
                  <a:lnTo>
                    <a:pt x="764298" y="158711"/>
                  </a:lnTo>
                  <a:lnTo>
                    <a:pt x="769785" y="159131"/>
                  </a:lnTo>
                  <a:lnTo>
                    <a:pt x="772617" y="159283"/>
                  </a:lnTo>
                  <a:lnTo>
                    <a:pt x="775182" y="160997"/>
                  </a:lnTo>
                  <a:lnTo>
                    <a:pt x="776643" y="163703"/>
                  </a:lnTo>
                  <a:lnTo>
                    <a:pt x="778332" y="166712"/>
                  </a:lnTo>
                  <a:lnTo>
                    <a:pt x="780173" y="169646"/>
                  </a:lnTo>
                  <a:lnTo>
                    <a:pt x="783704" y="169875"/>
                  </a:lnTo>
                  <a:lnTo>
                    <a:pt x="787069" y="170218"/>
                  </a:lnTo>
                  <a:lnTo>
                    <a:pt x="790498" y="170218"/>
                  </a:lnTo>
                  <a:lnTo>
                    <a:pt x="793902" y="169875"/>
                  </a:lnTo>
                  <a:lnTo>
                    <a:pt x="795845" y="169075"/>
                  </a:lnTo>
                  <a:lnTo>
                    <a:pt x="796810" y="166712"/>
                  </a:lnTo>
                  <a:close/>
                </a:path>
                <a:path w="1808480" h="2389504">
                  <a:moveTo>
                    <a:pt x="800900" y="112585"/>
                  </a:moveTo>
                  <a:lnTo>
                    <a:pt x="800582" y="108966"/>
                  </a:lnTo>
                  <a:lnTo>
                    <a:pt x="798017" y="106680"/>
                  </a:lnTo>
                  <a:lnTo>
                    <a:pt x="797852" y="106565"/>
                  </a:lnTo>
                  <a:lnTo>
                    <a:pt x="793826" y="103898"/>
                  </a:lnTo>
                  <a:lnTo>
                    <a:pt x="788695" y="104546"/>
                  </a:lnTo>
                  <a:lnTo>
                    <a:pt x="785368" y="108165"/>
                  </a:lnTo>
                  <a:lnTo>
                    <a:pt x="799096" y="115023"/>
                  </a:lnTo>
                  <a:lnTo>
                    <a:pt x="800900" y="112585"/>
                  </a:lnTo>
                  <a:close/>
                </a:path>
                <a:path w="1808480" h="2389504">
                  <a:moveTo>
                    <a:pt x="810323" y="270459"/>
                  </a:moveTo>
                  <a:lnTo>
                    <a:pt x="809701" y="267716"/>
                  </a:lnTo>
                  <a:lnTo>
                    <a:pt x="803262" y="267716"/>
                  </a:lnTo>
                  <a:lnTo>
                    <a:pt x="799515" y="271373"/>
                  </a:lnTo>
                  <a:lnTo>
                    <a:pt x="806577" y="271373"/>
                  </a:lnTo>
                  <a:lnTo>
                    <a:pt x="807834" y="270916"/>
                  </a:lnTo>
                  <a:lnTo>
                    <a:pt x="810323" y="270459"/>
                  </a:lnTo>
                  <a:close/>
                </a:path>
                <a:path w="1808480" h="2389504">
                  <a:moveTo>
                    <a:pt x="814679" y="221996"/>
                  </a:moveTo>
                  <a:lnTo>
                    <a:pt x="766457" y="221996"/>
                  </a:lnTo>
                  <a:lnTo>
                    <a:pt x="765200" y="221996"/>
                  </a:lnTo>
                  <a:lnTo>
                    <a:pt x="762711" y="221996"/>
                  </a:lnTo>
                  <a:lnTo>
                    <a:pt x="760349" y="223481"/>
                  </a:lnTo>
                  <a:lnTo>
                    <a:pt x="758583" y="225844"/>
                  </a:lnTo>
                  <a:lnTo>
                    <a:pt x="757720" y="228625"/>
                  </a:lnTo>
                  <a:lnTo>
                    <a:pt x="777265" y="228625"/>
                  </a:lnTo>
                  <a:lnTo>
                    <a:pt x="785368" y="227482"/>
                  </a:lnTo>
                  <a:lnTo>
                    <a:pt x="787450" y="228854"/>
                  </a:lnTo>
                  <a:lnTo>
                    <a:pt x="782256" y="234797"/>
                  </a:lnTo>
                  <a:lnTo>
                    <a:pt x="783920" y="243027"/>
                  </a:lnTo>
                  <a:lnTo>
                    <a:pt x="791641" y="244170"/>
                  </a:lnTo>
                  <a:lnTo>
                    <a:pt x="799477" y="244170"/>
                  </a:lnTo>
                  <a:lnTo>
                    <a:pt x="807212" y="243027"/>
                  </a:lnTo>
                  <a:lnTo>
                    <a:pt x="810323" y="238226"/>
                  </a:lnTo>
                  <a:lnTo>
                    <a:pt x="807212" y="231140"/>
                  </a:lnTo>
                  <a:lnTo>
                    <a:pt x="814273" y="229539"/>
                  </a:lnTo>
                  <a:lnTo>
                    <a:pt x="814273" y="227482"/>
                  </a:lnTo>
                  <a:lnTo>
                    <a:pt x="814273" y="226110"/>
                  </a:lnTo>
                  <a:lnTo>
                    <a:pt x="813028" y="224510"/>
                  </a:lnTo>
                  <a:lnTo>
                    <a:pt x="814146" y="223481"/>
                  </a:lnTo>
                  <a:lnTo>
                    <a:pt x="814679" y="221996"/>
                  </a:lnTo>
                  <a:close/>
                </a:path>
                <a:path w="1808480" h="2389504">
                  <a:moveTo>
                    <a:pt x="815975" y="217576"/>
                  </a:moveTo>
                  <a:lnTo>
                    <a:pt x="815860" y="216738"/>
                  </a:lnTo>
                  <a:lnTo>
                    <a:pt x="815111" y="211251"/>
                  </a:lnTo>
                  <a:lnTo>
                    <a:pt x="812838" y="207594"/>
                  </a:lnTo>
                  <a:lnTo>
                    <a:pt x="811987" y="206222"/>
                  </a:lnTo>
                  <a:lnTo>
                    <a:pt x="807415" y="203212"/>
                  </a:lnTo>
                  <a:lnTo>
                    <a:pt x="801624" y="203784"/>
                  </a:lnTo>
                  <a:lnTo>
                    <a:pt x="797636" y="207594"/>
                  </a:lnTo>
                  <a:lnTo>
                    <a:pt x="794524" y="206222"/>
                  </a:lnTo>
                  <a:lnTo>
                    <a:pt x="793280" y="204622"/>
                  </a:lnTo>
                  <a:lnTo>
                    <a:pt x="792327" y="203784"/>
                  </a:lnTo>
                  <a:lnTo>
                    <a:pt x="788212" y="200393"/>
                  </a:lnTo>
                  <a:lnTo>
                    <a:pt x="782701" y="200393"/>
                  </a:lnTo>
                  <a:lnTo>
                    <a:pt x="779310" y="203212"/>
                  </a:lnTo>
                  <a:lnTo>
                    <a:pt x="778725" y="203784"/>
                  </a:lnTo>
                  <a:lnTo>
                    <a:pt x="778725" y="206222"/>
                  </a:lnTo>
                  <a:lnTo>
                    <a:pt x="785368" y="208508"/>
                  </a:lnTo>
                  <a:lnTo>
                    <a:pt x="785368" y="216738"/>
                  </a:lnTo>
                  <a:lnTo>
                    <a:pt x="780897" y="216433"/>
                  </a:lnTo>
                  <a:lnTo>
                    <a:pt x="776782" y="214109"/>
                  </a:lnTo>
                  <a:lnTo>
                    <a:pt x="773938" y="210337"/>
                  </a:lnTo>
                  <a:lnTo>
                    <a:pt x="771893" y="206832"/>
                  </a:lnTo>
                  <a:lnTo>
                    <a:pt x="768007" y="205155"/>
                  </a:lnTo>
                  <a:lnTo>
                    <a:pt x="764374" y="206222"/>
                  </a:lnTo>
                  <a:lnTo>
                    <a:pt x="764222" y="206832"/>
                  </a:lnTo>
                  <a:lnTo>
                    <a:pt x="764159" y="207899"/>
                  </a:lnTo>
                  <a:lnTo>
                    <a:pt x="764311" y="208508"/>
                  </a:lnTo>
                  <a:lnTo>
                    <a:pt x="764374" y="208737"/>
                  </a:lnTo>
                  <a:lnTo>
                    <a:pt x="767283" y="212356"/>
                  </a:lnTo>
                  <a:lnTo>
                    <a:pt x="767918" y="216433"/>
                  </a:lnTo>
                  <a:lnTo>
                    <a:pt x="767969" y="216738"/>
                  </a:lnTo>
                  <a:lnTo>
                    <a:pt x="768057" y="217576"/>
                  </a:lnTo>
                  <a:lnTo>
                    <a:pt x="766864" y="220853"/>
                  </a:lnTo>
                  <a:lnTo>
                    <a:pt x="815009" y="220853"/>
                  </a:lnTo>
                  <a:lnTo>
                    <a:pt x="815975" y="217576"/>
                  </a:lnTo>
                  <a:close/>
                </a:path>
                <a:path w="1808480" h="2389504">
                  <a:moveTo>
                    <a:pt x="824052" y="290804"/>
                  </a:moveTo>
                  <a:lnTo>
                    <a:pt x="822807" y="290804"/>
                  </a:lnTo>
                  <a:lnTo>
                    <a:pt x="821550" y="290804"/>
                  </a:lnTo>
                  <a:lnTo>
                    <a:pt x="821143" y="290804"/>
                  </a:lnTo>
                  <a:lnTo>
                    <a:pt x="823010" y="292862"/>
                  </a:lnTo>
                  <a:lnTo>
                    <a:pt x="824052" y="292176"/>
                  </a:lnTo>
                  <a:lnTo>
                    <a:pt x="824052" y="290804"/>
                  </a:lnTo>
                  <a:close/>
                </a:path>
                <a:path w="1808480" h="2389504">
                  <a:moveTo>
                    <a:pt x="829043" y="303136"/>
                  </a:moveTo>
                  <a:lnTo>
                    <a:pt x="827163" y="301536"/>
                  </a:lnTo>
                  <a:lnTo>
                    <a:pt x="821766" y="298792"/>
                  </a:lnTo>
                  <a:lnTo>
                    <a:pt x="821905" y="299745"/>
                  </a:lnTo>
                  <a:lnTo>
                    <a:pt x="821969" y="300164"/>
                  </a:lnTo>
                  <a:lnTo>
                    <a:pt x="820928" y="300164"/>
                  </a:lnTo>
                  <a:lnTo>
                    <a:pt x="820597" y="299745"/>
                  </a:lnTo>
                  <a:lnTo>
                    <a:pt x="818921" y="297611"/>
                  </a:lnTo>
                  <a:lnTo>
                    <a:pt x="816533" y="295452"/>
                  </a:lnTo>
                  <a:lnTo>
                    <a:pt x="813866" y="293776"/>
                  </a:lnTo>
                  <a:lnTo>
                    <a:pt x="811085" y="292823"/>
                  </a:lnTo>
                  <a:lnTo>
                    <a:pt x="810044" y="292671"/>
                  </a:lnTo>
                  <a:lnTo>
                    <a:pt x="808215" y="292404"/>
                  </a:lnTo>
                  <a:lnTo>
                    <a:pt x="805332" y="292633"/>
                  </a:lnTo>
                  <a:lnTo>
                    <a:pt x="807694" y="288518"/>
                  </a:lnTo>
                  <a:lnTo>
                    <a:pt x="811301" y="285432"/>
                  </a:lnTo>
                  <a:lnTo>
                    <a:pt x="815530" y="283946"/>
                  </a:lnTo>
                  <a:lnTo>
                    <a:pt x="815530" y="280060"/>
                  </a:lnTo>
                  <a:lnTo>
                    <a:pt x="815530" y="278688"/>
                  </a:lnTo>
                  <a:lnTo>
                    <a:pt x="820102" y="277317"/>
                  </a:lnTo>
                  <a:lnTo>
                    <a:pt x="819594" y="276212"/>
                  </a:lnTo>
                  <a:lnTo>
                    <a:pt x="819162" y="275259"/>
                  </a:lnTo>
                  <a:lnTo>
                    <a:pt x="817816" y="272516"/>
                  </a:lnTo>
                  <a:lnTo>
                    <a:pt x="816775" y="272516"/>
                  </a:lnTo>
                  <a:lnTo>
                    <a:pt x="813308" y="272288"/>
                  </a:lnTo>
                  <a:lnTo>
                    <a:pt x="809840" y="272288"/>
                  </a:lnTo>
                  <a:lnTo>
                    <a:pt x="806373" y="272516"/>
                  </a:lnTo>
                  <a:lnTo>
                    <a:pt x="803186" y="275259"/>
                  </a:lnTo>
                  <a:lnTo>
                    <a:pt x="799033" y="276212"/>
                  </a:lnTo>
                  <a:lnTo>
                    <a:pt x="795147" y="275031"/>
                  </a:lnTo>
                  <a:lnTo>
                    <a:pt x="790575" y="273773"/>
                  </a:lnTo>
                  <a:lnTo>
                    <a:pt x="786180" y="273202"/>
                  </a:lnTo>
                  <a:lnTo>
                    <a:pt x="775804" y="273202"/>
                  </a:lnTo>
                  <a:lnTo>
                    <a:pt x="774407" y="279831"/>
                  </a:lnTo>
                  <a:lnTo>
                    <a:pt x="774357" y="280060"/>
                  </a:lnTo>
                  <a:lnTo>
                    <a:pt x="773557" y="278993"/>
                  </a:lnTo>
                  <a:lnTo>
                    <a:pt x="772096" y="278841"/>
                  </a:lnTo>
                  <a:lnTo>
                    <a:pt x="770991" y="279831"/>
                  </a:lnTo>
                  <a:lnTo>
                    <a:pt x="770813" y="280060"/>
                  </a:lnTo>
                  <a:lnTo>
                    <a:pt x="770813" y="282803"/>
                  </a:lnTo>
                  <a:lnTo>
                    <a:pt x="772477" y="283718"/>
                  </a:lnTo>
                  <a:lnTo>
                    <a:pt x="779551" y="283718"/>
                  </a:lnTo>
                  <a:lnTo>
                    <a:pt x="782053" y="287375"/>
                  </a:lnTo>
                  <a:lnTo>
                    <a:pt x="784110" y="291490"/>
                  </a:lnTo>
                  <a:lnTo>
                    <a:pt x="784186" y="292823"/>
                  </a:lnTo>
                  <a:lnTo>
                    <a:pt x="784021" y="293776"/>
                  </a:lnTo>
                  <a:lnTo>
                    <a:pt x="783945" y="294233"/>
                  </a:lnTo>
                  <a:lnTo>
                    <a:pt x="783678" y="295452"/>
                  </a:lnTo>
                  <a:lnTo>
                    <a:pt x="781253" y="298030"/>
                  </a:lnTo>
                  <a:lnTo>
                    <a:pt x="778090" y="298564"/>
                  </a:lnTo>
                  <a:lnTo>
                    <a:pt x="774738" y="299745"/>
                  </a:lnTo>
                  <a:lnTo>
                    <a:pt x="771169" y="298792"/>
                  </a:lnTo>
                  <a:lnTo>
                    <a:pt x="770851" y="298564"/>
                  </a:lnTo>
                  <a:lnTo>
                    <a:pt x="768527" y="296049"/>
                  </a:lnTo>
                  <a:lnTo>
                    <a:pt x="766762" y="294233"/>
                  </a:lnTo>
                  <a:lnTo>
                    <a:pt x="764717" y="292671"/>
                  </a:lnTo>
                  <a:lnTo>
                    <a:pt x="762495" y="291490"/>
                  </a:lnTo>
                  <a:lnTo>
                    <a:pt x="760145" y="290537"/>
                  </a:lnTo>
                  <a:lnTo>
                    <a:pt x="757516" y="291719"/>
                  </a:lnTo>
                  <a:lnTo>
                    <a:pt x="756475" y="294233"/>
                  </a:lnTo>
                  <a:lnTo>
                    <a:pt x="755218" y="295897"/>
                  </a:lnTo>
                  <a:lnTo>
                    <a:pt x="755421" y="297611"/>
                  </a:lnTo>
                  <a:lnTo>
                    <a:pt x="755497" y="298335"/>
                  </a:lnTo>
                  <a:lnTo>
                    <a:pt x="757085" y="299745"/>
                  </a:lnTo>
                  <a:lnTo>
                    <a:pt x="757580" y="300164"/>
                  </a:lnTo>
                  <a:lnTo>
                    <a:pt x="757720" y="300164"/>
                  </a:lnTo>
                  <a:lnTo>
                    <a:pt x="762711" y="302679"/>
                  </a:lnTo>
                  <a:lnTo>
                    <a:pt x="765721" y="308851"/>
                  </a:lnTo>
                  <a:lnTo>
                    <a:pt x="765822" y="309079"/>
                  </a:lnTo>
                  <a:lnTo>
                    <a:pt x="772896" y="308851"/>
                  </a:lnTo>
                  <a:lnTo>
                    <a:pt x="775804" y="308851"/>
                  </a:lnTo>
                  <a:lnTo>
                    <a:pt x="779132" y="311823"/>
                  </a:lnTo>
                  <a:lnTo>
                    <a:pt x="781837" y="314109"/>
                  </a:lnTo>
                  <a:lnTo>
                    <a:pt x="786650" y="317881"/>
                  </a:lnTo>
                  <a:lnTo>
                    <a:pt x="790854" y="322605"/>
                  </a:lnTo>
                  <a:lnTo>
                    <a:pt x="796429" y="331978"/>
                  </a:lnTo>
                  <a:lnTo>
                    <a:pt x="801179" y="333044"/>
                  </a:lnTo>
                  <a:lnTo>
                    <a:pt x="804748" y="330492"/>
                  </a:lnTo>
                  <a:lnTo>
                    <a:pt x="805091" y="330263"/>
                  </a:lnTo>
                  <a:lnTo>
                    <a:pt x="805751" y="329653"/>
                  </a:lnTo>
                  <a:lnTo>
                    <a:pt x="806856" y="328320"/>
                  </a:lnTo>
                  <a:lnTo>
                    <a:pt x="807796" y="326758"/>
                  </a:lnTo>
                  <a:lnTo>
                    <a:pt x="808456" y="325081"/>
                  </a:lnTo>
                  <a:lnTo>
                    <a:pt x="814832" y="326186"/>
                  </a:lnTo>
                  <a:lnTo>
                    <a:pt x="817359" y="325081"/>
                  </a:lnTo>
                  <a:lnTo>
                    <a:pt x="821270" y="323367"/>
                  </a:lnTo>
                  <a:lnTo>
                    <a:pt x="825220" y="317881"/>
                  </a:lnTo>
                  <a:lnTo>
                    <a:pt x="826541" y="314337"/>
                  </a:lnTo>
                  <a:lnTo>
                    <a:pt x="825296" y="310451"/>
                  </a:lnTo>
                  <a:lnTo>
                    <a:pt x="825995" y="309079"/>
                  </a:lnTo>
                  <a:lnTo>
                    <a:pt x="826109" y="308851"/>
                  </a:lnTo>
                  <a:lnTo>
                    <a:pt x="829043" y="303136"/>
                  </a:lnTo>
                  <a:close/>
                </a:path>
                <a:path w="1808480" h="2389504">
                  <a:moveTo>
                    <a:pt x="842556" y="162788"/>
                  </a:moveTo>
                  <a:lnTo>
                    <a:pt x="842035" y="161188"/>
                  </a:lnTo>
                  <a:lnTo>
                    <a:pt x="841590" y="159321"/>
                  </a:lnTo>
                  <a:lnTo>
                    <a:pt x="841375" y="157988"/>
                  </a:lnTo>
                  <a:lnTo>
                    <a:pt x="841311" y="151358"/>
                  </a:lnTo>
                  <a:lnTo>
                    <a:pt x="836942" y="151130"/>
                  </a:lnTo>
                  <a:lnTo>
                    <a:pt x="833894" y="150939"/>
                  </a:lnTo>
                  <a:lnTo>
                    <a:pt x="830948" y="149834"/>
                  </a:lnTo>
                  <a:lnTo>
                    <a:pt x="828421" y="147929"/>
                  </a:lnTo>
                  <a:lnTo>
                    <a:pt x="822731" y="144322"/>
                  </a:lnTo>
                  <a:lnTo>
                    <a:pt x="816254" y="142532"/>
                  </a:lnTo>
                  <a:lnTo>
                    <a:pt x="809701" y="142684"/>
                  </a:lnTo>
                  <a:lnTo>
                    <a:pt x="808037" y="143827"/>
                  </a:lnTo>
                  <a:lnTo>
                    <a:pt x="807212" y="144513"/>
                  </a:lnTo>
                  <a:lnTo>
                    <a:pt x="806767" y="149834"/>
                  </a:lnTo>
                  <a:lnTo>
                    <a:pt x="806678" y="150939"/>
                  </a:lnTo>
                  <a:lnTo>
                    <a:pt x="806577" y="152044"/>
                  </a:lnTo>
                  <a:lnTo>
                    <a:pt x="808875" y="157073"/>
                  </a:lnTo>
                  <a:lnTo>
                    <a:pt x="816356" y="157988"/>
                  </a:lnTo>
                  <a:lnTo>
                    <a:pt x="819886" y="157988"/>
                  </a:lnTo>
                  <a:lnTo>
                    <a:pt x="819975" y="159321"/>
                  </a:lnTo>
                  <a:lnTo>
                    <a:pt x="820102" y="161188"/>
                  </a:lnTo>
                  <a:lnTo>
                    <a:pt x="816559" y="163474"/>
                  </a:lnTo>
                  <a:lnTo>
                    <a:pt x="821766" y="168275"/>
                  </a:lnTo>
                  <a:lnTo>
                    <a:pt x="828624" y="165989"/>
                  </a:lnTo>
                  <a:lnTo>
                    <a:pt x="835901" y="168275"/>
                  </a:lnTo>
                  <a:lnTo>
                    <a:pt x="838669" y="165989"/>
                  </a:lnTo>
                  <a:lnTo>
                    <a:pt x="842556" y="162788"/>
                  </a:lnTo>
                  <a:close/>
                </a:path>
                <a:path w="1808480" h="2389504">
                  <a:moveTo>
                    <a:pt x="859815" y="240741"/>
                  </a:moveTo>
                  <a:lnTo>
                    <a:pt x="857123" y="234505"/>
                  </a:lnTo>
                  <a:lnTo>
                    <a:pt x="852627" y="230035"/>
                  </a:lnTo>
                  <a:lnTo>
                    <a:pt x="846924" y="227749"/>
                  </a:lnTo>
                  <a:lnTo>
                    <a:pt x="840651" y="228053"/>
                  </a:lnTo>
                  <a:lnTo>
                    <a:pt x="827786" y="241427"/>
                  </a:lnTo>
                  <a:lnTo>
                    <a:pt x="834136" y="245884"/>
                  </a:lnTo>
                  <a:lnTo>
                    <a:pt x="841171" y="249008"/>
                  </a:lnTo>
                  <a:lnTo>
                    <a:pt x="848588" y="250571"/>
                  </a:lnTo>
                  <a:lnTo>
                    <a:pt x="852398" y="251714"/>
                  </a:lnTo>
                  <a:lnTo>
                    <a:pt x="856526" y="250952"/>
                  </a:lnTo>
                  <a:lnTo>
                    <a:pt x="859815" y="248513"/>
                  </a:lnTo>
                  <a:lnTo>
                    <a:pt x="859815" y="240741"/>
                  </a:lnTo>
                  <a:close/>
                </a:path>
                <a:path w="1808480" h="2389504">
                  <a:moveTo>
                    <a:pt x="863346" y="171932"/>
                  </a:moveTo>
                  <a:lnTo>
                    <a:pt x="855916" y="171170"/>
                  </a:lnTo>
                  <a:lnTo>
                    <a:pt x="848474" y="170903"/>
                  </a:lnTo>
                  <a:lnTo>
                    <a:pt x="841019" y="171170"/>
                  </a:lnTo>
                  <a:lnTo>
                    <a:pt x="833615" y="171932"/>
                  </a:lnTo>
                  <a:lnTo>
                    <a:pt x="832154" y="173304"/>
                  </a:lnTo>
                  <a:lnTo>
                    <a:pt x="830491" y="175133"/>
                  </a:lnTo>
                  <a:lnTo>
                    <a:pt x="832777" y="176733"/>
                  </a:lnTo>
                  <a:lnTo>
                    <a:pt x="833615" y="176961"/>
                  </a:lnTo>
                  <a:lnTo>
                    <a:pt x="839914" y="177977"/>
                  </a:lnTo>
                  <a:lnTo>
                    <a:pt x="846264" y="178422"/>
                  </a:lnTo>
                  <a:lnTo>
                    <a:pt x="851598" y="178422"/>
                  </a:lnTo>
                  <a:lnTo>
                    <a:pt x="858977" y="177647"/>
                  </a:lnTo>
                  <a:lnTo>
                    <a:pt x="860234" y="177647"/>
                  </a:lnTo>
                  <a:lnTo>
                    <a:pt x="861060" y="175133"/>
                  </a:lnTo>
                  <a:lnTo>
                    <a:pt x="863346" y="171932"/>
                  </a:lnTo>
                  <a:close/>
                </a:path>
                <a:path w="1808480" h="2389504">
                  <a:moveTo>
                    <a:pt x="904455" y="180924"/>
                  </a:moveTo>
                  <a:lnTo>
                    <a:pt x="897242" y="175818"/>
                  </a:lnTo>
                  <a:lnTo>
                    <a:pt x="894537" y="174447"/>
                  </a:lnTo>
                  <a:lnTo>
                    <a:pt x="890384" y="175818"/>
                  </a:lnTo>
                  <a:lnTo>
                    <a:pt x="889127" y="175818"/>
                  </a:lnTo>
                  <a:lnTo>
                    <a:pt x="888504" y="179933"/>
                  </a:lnTo>
                  <a:lnTo>
                    <a:pt x="890384" y="180848"/>
                  </a:lnTo>
                  <a:lnTo>
                    <a:pt x="893673" y="184200"/>
                  </a:lnTo>
                  <a:lnTo>
                    <a:pt x="898347" y="185343"/>
                  </a:lnTo>
                  <a:lnTo>
                    <a:pt x="902652" y="183819"/>
                  </a:lnTo>
                  <a:lnTo>
                    <a:pt x="903998" y="182905"/>
                  </a:lnTo>
                  <a:lnTo>
                    <a:pt x="904455" y="180924"/>
                  </a:lnTo>
                  <a:close/>
                </a:path>
                <a:path w="1808480" h="2389504">
                  <a:moveTo>
                    <a:pt x="905141" y="198907"/>
                  </a:moveTo>
                  <a:lnTo>
                    <a:pt x="902233" y="197764"/>
                  </a:lnTo>
                  <a:lnTo>
                    <a:pt x="901395" y="197307"/>
                  </a:lnTo>
                  <a:lnTo>
                    <a:pt x="900112" y="196811"/>
                  </a:lnTo>
                  <a:lnTo>
                    <a:pt x="898702" y="197078"/>
                  </a:lnTo>
                  <a:lnTo>
                    <a:pt x="897661" y="197993"/>
                  </a:lnTo>
                  <a:lnTo>
                    <a:pt x="896404" y="197993"/>
                  </a:lnTo>
                  <a:lnTo>
                    <a:pt x="897661" y="202336"/>
                  </a:lnTo>
                  <a:lnTo>
                    <a:pt x="903478" y="202793"/>
                  </a:lnTo>
                  <a:lnTo>
                    <a:pt x="902233" y="202565"/>
                  </a:lnTo>
                  <a:lnTo>
                    <a:pt x="905141" y="198907"/>
                  </a:lnTo>
                  <a:close/>
                </a:path>
                <a:path w="1808480" h="2389504">
                  <a:moveTo>
                    <a:pt x="944448" y="78447"/>
                  </a:moveTo>
                  <a:lnTo>
                    <a:pt x="921156" y="79362"/>
                  </a:lnTo>
                  <a:lnTo>
                    <a:pt x="914298" y="79362"/>
                  </a:lnTo>
                  <a:lnTo>
                    <a:pt x="914501" y="82562"/>
                  </a:lnTo>
                  <a:lnTo>
                    <a:pt x="918514" y="85191"/>
                  </a:lnTo>
                  <a:lnTo>
                    <a:pt x="922959" y="86906"/>
                  </a:lnTo>
                  <a:lnTo>
                    <a:pt x="927595" y="87591"/>
                  </a:lnTo>
                  <a:lnTo>
                    <a:pt x="929640" y="88163"/>
                  </a:lnTo>
                  <a:lnTo>
                    <a:pt x="931799" y="88163"/>
                  </a:lnTo>
                  <a:lnTo>
                    <a:pt x="933843" y="87591"/>
                  </a:lnTo>
                  <a:lnTo>
                    <a:pt x="937933" y="85458"/>
                  </a:lnTo>
                  <a:lnTo>
                    <a:pt x="941565" y="82334"/>
                  </a:lnTo>
                  <a:lnTo>
                    <a:pt x="944448" y="78447"/>
                  </a:lnTo>
                  <a:close/>
                </a:path>
                <a:path w="1808480" h="2389504">
                  <a:moveTo>
                    <a:pt x="951306" y="136283"/>
                  </a:moveTo>
                  <a:lnTo>
                    <a:pt x="948804" y="135597"/>
                  </a:lnTo>
                  <a:lnTo>
                    <a:pt x="947356" y="137655"/>
                  </a:lnTo>
                  <a:lnTo>
                    <a:pt x="951306" y="136283"/>
                  </a:lnTo>
                  <a:close/>
                </a:path>
                <a:path w="1808480" h="2389504">
                  <a:moveTo>
                    <a:pt x="957338" y="125310"/>
                  </a:moveTo>
                  <a:lnTo>
                    <a:pt x="955459" y="123482"/>
                  </a:lnTo>
                  <a:lnTo>
                    <a:pt x="955230" y="123139"/>
                  </a:lnTo>
                  <a:lnTo>
                    <a:pt x="954214" y="121653"/>
                  </a:lnTo>
                  <a:lnTo>
                    <a:pt x="951306" y="118452"/>
                  </a:lnTo>
                  <a:lnTo>
                    <a:pt x="946315" y="121653"/>
                  </a:lnTo>
                  <a:lnTo>
                    <a:pt x="945591" y="120053"/>
                  </a:lnTo>
                  <a:lnTo>
                    <a:pt x="945172" y="119138"/>
                  </a:lnTo>
                  <a:lnTo>
                    <a:pt x="944448" y="117538"/>
                  </a:lnTo>
                  <a:lnTo>
                    <a:pt x="933424" y="117538"/>
                  </a:lnTo>
                  <a:lnTo>
                    <a:pt x="933424" y="115938"/>
                  </a:lnTo>
                  <a:lnTo>
                    <a:pt x="933424" y="115023"/>
                  </a:lnTo>
                  <a:lnTo>
                    <a:pt x="934948" y="107251"/>
                  </a:lnTo>
                  <a:lnTo>
                    <a:pt x="935088" y="106565"/>
                  </a:lnTo>
                  <a:lnTo>
                    <a:pt x="933754" y="105651"/>
                  </a:lnTo>
                  <a:lnTo>
                    <a:pt x="934377" y="105651"/>
                  </a:lnTo>
                  <a:lnTo>
                    <a:pt x="926769" y="103822"/>
                  </a:lnTo>
                  <a:lnTo>
                    <a:pt x="925728" y="103822"/>
                  </a:lnTo>
                  <a:lnTo>
                    <a:pt x="925525" y="103136"/>
                  </a:lnTo>
                  <a:lnTo>
                    <a:pt x="925309" y="102450"/>
                  </a:lnTo>
                  <a:lnTo>
                    <a:pt x="925309" y="101079"/>
                  </a:lnTo>
                  <a:lnTo>
                    <a:pt x="925309" y="95364"/>
                  </a:lnTo>
                  <a:lnTo>
                    <a:pt x="922604" y="95135"/>
                  </a:lnTo>
                  <a:lnTo>
                    <a:pt x="920737" y="94907"/>
                  </a:lnTo>
                  <a:lnTo>
                    <a:pt x="918832" y="94907"/>
                  </a:lnTo>
                  <a:lnTo>
                    <a:pt x="916990" y="95135"/>
                  </a:lnTo>
                  <a:lnTo>
                    <a:pt x="916990" y="101765"/>
                  </a:lnTo>
                  <a:lnTo>
                    <a:pt x="909510" y="103136"/>
                  </a:lnTo>
                  <a:lnTo>
                    <a:pt x="909421" y="100164"/>
                  </a:lnTo>
                  <a:lnTo>
                    <a:pt x="909307" y="96507"/>
                  </a:lnTo>
                  <a:lnTo>
                    <a:pt x="907745" y="92659"/>
                  </a:lnTo>
                  <a:lnTo>
                    <a:pt x="907643" y="92392"/>
                  </a:lnTo>
                  <a:lnTo>
                    <a:pt x="906462" y="92240"/>
                  </a:lnTo>
                  <a:lnTo>
                    <a:pt x="905281" y="92240"/>
                  </a:lnTo>
                  <a:lnTo>
                    <a:pt x="904100" y="92392"/>
                  </a:lnTo>
                  <a:lnTo>
                    <a:pt x="897102" y="92659"/>
                  </a:lnTo>
                  <a:lnTo>
                    <a:pt x="890409" y="89458"/>
                  </a:lnTo>
                  <a:lnTo>
                    <a:pt x="885926" y="83858"/>
                  </a:lnTo>
                  <a:lnTo>
                    <a:pt x="881024" y="78447"/>
                  </a:lnTo>
                  <a:lnTo>
                    <a:pt x="877697" y="74790"/>
                  </a:lnTo>
                  <a:lnTo>
                    <a:pt x="876858" y="73571"/>
                  </a:lnTo>
                  <a:lnTo>
                    <a:pt x="875792" y="72542"/>
                  </a:lnTo>
                  <a:lnTo>
                    <a:pt x="874572" y="71818"/>
                  </a:lnTo>
                  <a:lnTo>
                    <a:pt x="868438" y="68389"/>
                  </a:lnTo>
                  <a:lnTo>
                    <a:pt x="868172" y="68237"/>
                  </a:lnTo>
                  <a:lnTo>
                    <a:pt x="860856" y="67056"/>
                  </a:lnTo>
                  <a:lnTo>
                    <a:pt x="853782" y="68389"/>
                  </a:lnTo>
                  <a:lnTo>
                    <a:pt x="856284" y="70446"/>
                  </a:lnTo>
                  <a:lnTo>
                    <a:pt x="860437" y="68389"/>
                  </a:lnTo>
                  <a:lnTo>
                    <a:pt x="861225" y="73571"/>
                  </a:lnTo>
                  <a:lnTo>
                    <a:pt x="861263" y="73875"/>
                  </a:lnTo>
                  <a:lnTo>
                    <a:pt x="854405" y="73875"/>
                  </a:lnTo>
                  <a:lnTo>
                    <a:pt x="849210" y="77812"/>
                  </a:lnTo>
                  <a:lnTo>
                    <a:pt x="849210" y="115938"/>
                  </a:lnTo>
                  <a:lnTo>
                    <a:pt x="848664" y="118033"/>
                  </a:lnTo>
                  <a:lnTo>
                    <a:pt x="848614" y="118224"/>
                  </a:lnTo>
                  <a:lnTo>
                    <a:pt x="848499" y="118681"/>
                  </a:lnTo>
                  <a:lnTo>
                    <a:pt x="848372" y="119138"/>
                  </a:lnTo>
                  <a:lnTo>
                    <a:pt x="846505" y="118681"/>
                  </a:lnTo>
                  <a:lnTo>
                    <a:pt x="844740" y="118033"/>
                  </a:lnTo>
                  <a:lnTo>
                    <a:pt x="844334" y="118033"/>
                  </a:lnTo>
                  <a:lnTo>
                    <a:pt x="847610" y="116624"/>
                  </a:lnTo>
                  <a:lnTo>
                    <a:pt x="849210" y="115938"/>
                  </a:lnTo>
                  <a:lnTo>
                    <a:pt x="849210" y="77812"/>
                  </a:lnTo>
                  <a:lnTo>
                    <a:pt x="848372" y="78447"/>
                  </a:lnTo>
                  <a:lnTo>
                    <a:pt x="840473" y="76847"/>
                  </a:lnTo>
                  <a:lnTo>
                    <a:pt x="839787" y="77609"/>
                  </a:lnTo>
                  <a:lnTo>
                    <a:pt x="839165" y="78447"/>
                  </a:lnTo>
                  <a:lnTo>
                    <a:pt x="838606" y="79362"/>
                  </a:lnTo>
                  <a:lnTo>
                    <a:pt x="838288" y="80010"/>
                  </a:lnTo>
                  <a:lnTo>
                    <a:pt x="838288" y="80772"/>
                  </a:lnTo>
                  <a:lnTo>
                    <a:pt x="838606" y="81419"/>
                  </a:lnTo>
                  <a:lnTo>
                    <a:pt x="840752" y="82562"/>
                  </a:lnTo>
                  <a:lnTo>
                    <a:pt x="842835" y="83858"/>
                  </a:lnTo>
                  <a:lnTo>
                    <a:pt x="844842" y="85305"/>
                  </a:lnTo>
                  <a:lnTo>
                    <a:pt x="848194" y="89458"/>
                  </a:lnTo>
                  <a:lnTo>
                    <a:pt x="832535" y="89458"/>
                  </a:lnTo>
                  <a:lnTo>
                    <a:pt x="831113" y="90792"/>
                  </a:lnTo>
                  <a:lnTo>
                    <a:pt x="831113" y="95135"/>
                  </a:lnTo>
                  <a:lnTo>
                    <a:pt x="828205" y="95135"/>
                  </a:lnTo>
                  <a:lnTo>
                    <a:pt x="822172" y="96507"/>
                  </a:lnTo>
                  <a:lnTo>
                    <a:pt x="826020" y="98069"/>
                  </a:lnTo>
                  <a:lnTo>
                    <a:pt x="829970" y="99288"/>
                  </a:lnTo>
                  <a:lnTo>
                    <a:pt x="834034" y="100164"/>
                  </a:lnTo>
                  <a:lnTo>
                    <a:pt x="837844" y="100393"/>
                  </a:lnTo>
                  <a:lnTo>
                    <a:pt x="841654" y="100393"/>
                  </a:lnTo>
                  <a:lnTo>
                    <a:pt x="845464" y="100164"/>
                  </a:lnTo>
                  <a:lnTo>
                    <a:pt x="846023" y="102450"/>
                  </a:lnTo>
                  <a:lnTo>
                    <a:pt x="845985" y="103136"/>
                  </a:lnTo>
                  <a:lnTo>
                    <a:pt x="845781" y="103822"/>
                  </a:lnTo>
                  <a:lnTo>
                    <a:pt x="845172" y="105651"/>
                  </a:lnTo>
                  <a:lnTo>
                    <a:pt x="843381" y="107251"/>
                  </a:lnTo>
                  <a:lnTo>
                    <a:pt x="833196" y="105651"/>
                  </a:lnTo>
                  <a:lnTo>
                    <a:pt x="830910" y="105651"/>
                  </a:lnTo>
                  <a:lnTo>
                    <a:pt x="828421" y="104051"/>
                  </a:lnTo>
                  <a:lnTo>
                    <a:pt x="826338" y="105651"/>
                  </a:lnTo>
                  <a:lnTo>
                    <a:pt x="827684" y="113118"/>
                  </a:lnTo>
                  <a:lnTo>
                    <a:pt x="834275" y="118033"/>
                  </a:lnTo>
                  <a:lnTo>
                    <a:pt x="841095" y="116624"/>
                  </a:lnTo>
                  <a:lnTo>
                    <a:pt x="843381" y="116624"/>
                  </a:lnTo>
                  <a:lnTo>
                    <a:pt x="843381" y="120053"/>
                  </a:lnTo>
                  <a:lnTo>
                    <a:pt x="837361" y="118224"/>
                  </a:lnTo>
                  <a:lnTo>
                    <a:pt x="837272" y="120053"/>
                  </a:lnTo>
                  <a:lnTo>
                    <a:pt x="837145" y="122567"/>
                  </a:lnTo>
                  <a:lnTo>
                    <a:pt x="841311" y="125310"/>
                  </a:lnTo>
                  <a:lnTo>
                    <a:pt x="845261" y="127596"/>
                  </a:lnTo>
                  <a:lnTo>
                    <a:pt x="849503" y="123825"/>
                  </a:lnTo>
                  <a:lnTo>
                    <a:pt x="849985" y="123482"/>
                  </a:lnTo>
                  <a:lnTo>
                    <a:pt x="850531" y="123139"/>
                  </a:lnTo>
                  <a:lnTo>
                    <a:pt x="851636" y="123139"/>
                  </a:lnTo>
                  <a:lnTo>
                    <a:pt x="852170" y="123482"/>
                  </a:lnTo>
                  <a:lnTo>
                    <a:pt x="852652" y="123825"/>
                  </a:lnTo>
                  <a:lnTo>
                    <a:pt x="855865" y="127139"/>
                  </a:lnTo>
                  <a:lnTo>
                    <a:pt x="858481" y="123825"/>
                  </a:lnTo>
                  <a:lnTo>
                    <a:pt x="861136" y="123825"/>
                  </a:lnTo>
                  <a:lnTo>
                    <a:pt x="865670" y="123139"/>
                  </a:lnTo>
                  <a:lnTo>
                    <a:pt x="869518" y="123139"/>
                  </a:lnTo>
                  <a:lnTo>
                    <a:pt x="874090" y="123825"/>
                  </a:lnTo>
                  <a:lnTo>
                    <a:pt x="876071" y="123825"/>
                  </a:lnTo>
                  <a:lnTo>
                    <a:pt x="878776" y="124282"/>
                  </a:lnTo>
                  <a:lnTo>
                    <a:pt x="881443" y="125082"/>
                  </a:lnTo>
                  <a:lnTo>
                    <a:pt x="881443" y="126225"/>
                  </a:lnTo>
                  <a:lnTo>
                    <a:pt x="873328" y="126225"/>
                  </a:lnTo>
                  <a:lnTo>
                    <a:pt x="880605" y="129425"/>
                  </a:lnTo>
                  <a:lnTo>
                    <a:pt x="876655" y="130073"/>
                  </a:lnTo>
                  <a:lnTo>
                    <a:pt x="871524" y="130568"/>
                  </a:lnTo>
                  <a:lnTo>
                    <a:pt x="868756" y="130568"/>
                  </a:lnTo>
                  <a:lnTo>
                    <a:pt x="864095" y="130073"/>
                  </a:lnTo>
                  <a:lnTo>
                    <a:pt x="863168" y="130073"/>
                  </a:lnTo>
                  <a:lnTo>
                    <a:pt x="858012" y="131940"/>
                  </a:lnTo>
                  <a:lnTo>
                    <a:pt x="853986" y="135826"/>
                  </a:lnTo>
                  <a:lnTo>
                    <a:pt x="862723" y="144284"/>
                  </a:lnTo>
                  <a:lnTo>
                    <a:pt x="873328" y="144284"/>
                  </a:lnTo>
                  <a:lnTo>
                    <a:pt x="875614" y="145656"/>
                  </a:lnTo>
                  <a:lnTo>
                    <a:pt x="880402" y="147015"/>
                  </a:lnTo>
                  <a:lnTo>
                    <a:pt x="870419" y="149529"/>
                  </a:lnTo>
                  <a:lnTo>
                    <a:pt x="870419" y="151815"/>
                  </a:lnTo>
                  <a:lnTo>
                    <a:pt x="871664" y="152044"/>
                  </a:lnTo>
                  <a:lnTo>
                    <a:pt x="877455" y="155511"/>
                  </a:lnTo>
                  <a:lnTo>
                    <a:pt x="883970" y="157264"/>
                  </a:lnTo>
                  <a:lnTo>
                    <a:pt x="890587" y="157073"/>
                  </a:lnTo>
                  <a:lnTo>
                    <a:pt x="892289" y="157721"/>
                  </a:lnTo>
                  <a:lnTo>
                    <a:pt x="893699" y="157073"/>
                  </a:lnTo>
                  <a:lnTo>
                    <a:pt x="894194" y="156845"/>
                  </a:lnTo>
                  <a:lnTo>
                    <a:pt x="894753" y="155511"/>
                  </a:lnTo>
                  <a:lnTo>
                    <a:pt x="896620" y="151358"/>
                  </a:lnTo>
                  <a:lnTo>
                    <a:pt x="898906" y="153644"/>
                  </a:lnTo>
                  <a:lnTo>
                    <a:pt x="901192" y="155016"/>
                  </a:lnTo>
                  <a:lnTo>
                    <a:pt x="902436" y="153873"/>
                  </a:lnTo>
                  <a:lnTo>
                    <a:pt x="902436" y="151358"/>
                  </a:lnTo>
                  <a:lnTo>
                    <a:pt x="902436" y="147243"/>
                  </a:lnTo>
                  <a:lnTo>
                    <a:pt x="911377" y="155244"/>
                  </a:lnTo>
                  <a:lnTo>
                    <a:pt x="914082" y="157530"/>
                  </a:lnTo>
                  <a:lnTo>
                    <a:pt x="916787" y="156387"/>
                  </a:lnTo>
                  <a:lnTo>
                    <a:pt x="917613" y="152501"/>
                  </a:lnTo>
                  <a:lnTo>
                    <a:pt x="917613" y="147243"/>
                  </a:lnTo>
                  <a:lnTo>
                    <a:pt x="923442" y="147243"/>
                  </a:lnTo>
                  <a:lnTo>
                    <a:pt x="924687" y="142913"/>
                  </a:lnTo>
                  <a:lnTo>
                    <a:pt x="919073" y="138341"/>
                  </a:lnTo>
                  <a:lnTo>
                    <a:pt x="923442" y="134683"/>
                  </a:lnTo>
                  <a:lnTo>
                    <a:pt x="926566" y="136055"/>
                  </a:lnTo>
                  <a:lnTo>
                    <a:pt x="923378" y="141846"/>
                  </a:lnTo>
                  <a:lnTo>
                    <a:pt x="928636" y="142227"/>
                  </a:lnTo>
                  <a:lnTo>
                    <a:pt x="932624" y="138341"/>
                  </a:lnTo>
                  <a:lnTo>
                    <a:pt x="937056" y="134874"/>
                  </a:lnTo>
                  <a:lnTo>
                    <a:pt x="937361" y="134683"/>
                  </a:lnTo>
                  <a:lnTo>
                    <a:pt x="941743" y="131940"/>
                  </a:lnTo>
                  <a:lnTo>
                    <a:pt x="947280" y="130987"/>
                  </a:lnTo>
                  <a:lnTo>
                    <a:pt x="948283" y="130568"/>
                  </a:lnTo>
                  <a:lnTo>
                    <a:pt x="952627" y="128739"/>
                  </a:lnTo>
                  <a:lnTo>
                    <a:pt x="957338" y="125310"/>
                  </a:lnTo>
                  <a:close/>
                </a:path>
                <a:path w="1808480" h="2389504">
                  <a:moveTo>
                    <a:pt x="971473" y="449656"/>
                  </a:moveTo>
                  <a:lnTo>
                    <a:pt x="971270" y="449656"/>
                  </a:lnTo>
                  <a:lnTo>
                    <a:pt x="971473" y="449884"/>
                  </a:lnTo>
                  <a:lnTo>
                    <a:pt x="971473" y="449656"/>
                  </a:lnTo>
                  <a:close/>
                </a:path>
                <a:path w="1808480" h="2389504">
                  <a:moveTo>
                    <a:pt x="972096" y="452399"/>
                  </a:moveTo>
                  <a:lnTo>
                    <a:pt x="970851" y="452399"/>
                  </a:lnTo>
                  <a:lnTo>
                    <a:pt x="970851" y="452628"/>
                  </a:lnTo>
                  <a:lnTo>
                    <a:pt x="972096" y="452628"/>
                  </a:lnTo>
                  <a:lnTo>
                    <a:pt x="972096" y="452399"/>
                  </a:lnTo>
                  <a:close/>
                </a:path>
                <a:path w="1808480" h="2389504">
                  <a:moveTo>
                    <a:pt x="994765" y="518236"/>
                  </a:moveTo>
                  <a:lnTo>
                    <a:pt x="994143" y="518464"/>
                  </a:lnTo>
                  <a:lnTo>
                    <a:pt x="993101" y="515493"/>
                  </a:lnTo>
                  <a:lnTo>
                    <a:pt x="988936" y="513207"/>
                  </a:lnTo>
                  <a:lnTo>
                    <a:pt x="983538" y="516407"/>
                  </a:lnTo>
                  <a:lnTo>
                    <a:pt x="978128" y="515493"/>
                  </a:lnTo>
                  <a:lnTo>
                    <a:pt x="974801" y="520979"/>
                  </a:lnTo>
                  <a:lnTo>
                    <a:pt x="972718" y="524865"/>
                  </a:lnTo>
                  <a:lnTo>
                    <a:pt x="974801" y="527608"/>
                  </a:lnTo>
                  <a:lnTo>
                    <a:pt x="981456" y="528066"/>
                  </a:lnTo>
                  <a:lnTo>
                    <a:pt x="980414" y="527837"/>
                  </a:lnTo>
                  <a:lnTo>
                    <a:pt x="981659" y="527837"/>
                  </a:lnTo>
                  <a:lnTo>
                    <a:pt x="988110" y="523265"/>
                  </a:lnTo>
                  <a:lnTo>
                    <a:pt x="994765" y="518236"/>
                  </a:lnTo>
                  <a:close/>
                </a:path>
                <a:path w="1808480" h="2389504">
                  <a:moveTo>
                    <a:pt x="1008481" y="701560"/>
                  </a:moveTo>
                  <a:lnTo>
                    <a:pt x="1003706" y="695159"/>
                  </a:lnTo>
                  <a:lnTo>
                    <a:pt x="997470" y="697445"/>
                  </a:lnTo>
                  <a:lnTo>
                    <a:pt x="1000683" y="699922"/>
                  </a:lnTo>
                  <a:lnTo>
                    <a:pt x="1004531" y="701370"/>
                  </a:lnTo>
                  <a:lnTo>
                    <a:pt x="1008481" y="701560"/>
                  </a:lnTo>
                  <a:close/>
                </a:path>
                <a:path w="1808480" h="2389504">
                  <a:moveTo>
                    <a:pt x="1011402" y="498348"/>
                  </a:moveTo>
                  <a:lnTo>
                    <a:pt x="1010843" y="494842"/>
                  </a:lnTo>
                  <a:lnTo>
                    <a:pt x="1007960" y="492328"/>
                  </a:lnTo>
                  <a:lnTo>
                    <a:pt x="1004747" y="492633"/>
                  </a:lnTo>
                  <a:lnTo>
                    <a:pt x="996429" y="492633"/>
                  </a:lnTo>
                  <a:lnTo>
                    <a:pt x="998474" y="487680"/>
                  </a:lnTo>
                  <a:lnTo>
                    <a:pt x="996530" y="481850"/>
                  </a:lnTo>
                  <a:lnTo>
                    <a:pt x="990815" y="479069"/>
                  </a:lnTo>
                  <a:lnTo>
                    <a:pt x="987247" y="477697"/>
                  </a:lnTo>
                  <a:lnTo>
                    <a:pt x="984402" y="476250"/>
                  </a:lnTo>
                  <a:lnTo>
                    <a:pt x="981659" y="474573"/>
                  </a:lnTo>
                  <a:lnTo>
                    <a:pt x="978954" y="473202"/>
                  </a:lnTo>
                  <a:lnTo>
                    <a:pt x="977087" y="470230"/>
                  </a:lnTo>
                  <a:lnTo>
                    <a:pt x="973556" y="469544"/>
                  </a:lnTo>
                  <a:lnTo>
                    <a:pt x="970648" y="468553"/>
                  </a:lnTo>
                  <a:lnTo>
                    <a:pt x="967905" y="467106"/>
                  </a:lnTo>
                  <a:lnTo>
                    <a:pt x="965441" y="465201"/>
                  </a:lnTo>
                  <a:lnTo>
                    <a:pt x="960247" y="467487"/>
                  </a:lnTo>
                  <a:lnTo>
                    <a:pt x="959002" y="464058"/>
                  </a:lnTo>
                  <a:lnTo>
                    <a:pt x="958164" y="461314"/>
                  </a:lnTo>
                  <a:lnTo>
                    <a:pt x="957122" y="458571"/>
                  </a:lnTo>
                  <a:lnTo>
                    <a:pt x="955840" y="456323"/>
                  </a:lnTo>
                  <a:lnTo>
                    <a:pt x="953135" y="455637"/>
                  </a:lnTo>
                  <a:lnTo>
                    <a:pt x="950887" y="457200"/>
                  </a:lnTo>
                  <a:lnTo>
                    <a:pt x="944448" y="491947"/>
                  </a:lnTo>
                  <a:lnTo>
                    <a:pt x="942568" y="494919"/>
                  </a:lnTo>
                  <a:lnTo>
                    <a:pt x="936752" y="494233"/>
                  </a:lnTo>
                  <a:lnTo>
                    <a:pt x="936129" y="500634"/>
                  </a:lnTo>
                  <a:lnTo>
                    <a:pt x="951725" y="499033"/>
                  </a:lnTo>
                  <a:lnTo>
                    <a:pt x="954417" y="511149"/>
                  </a:lnTo>
                  <a:lnTo>
                    <a:pt x="957745" y="509778"/>
                  </a:lnTo>
                  <a:lnTo>
                    <a:pt x="960666" y="509549"/>
                  </a:lnTo>
                  <a:lnTo>
                    <a:pt x="965860" y="502462"/>
                  </a:lnTo>
                  <a:lnTo>
                    <a:pt x="972515" y="500634"/>
                  </a:lnTo>
                  <a:lnTo>
                    <a:pt x="978331" y="487832"/>
                  </a:lnTo>
                  <a:lnTo>
                    <a:pt x="978954" y="489432"/>
                  </a:lnTo>
                  <a:lnTo>
                    <a:pt x="982700" y="491718"/>
                  </a:lnTo>
                  <a:lnTo>
                    <a:pt x="986485" y="493547"/>
                  </a:lnTo>
                  <a:lnTo>
                    <a:pt x="988314" y="494690"/>
                  </a:lnTo>
                  <a:lnTo>
                    <a:pt x="989774" y="496062"/>
                  </a:lnTo>
                  <a:lnTo>
                    <a:pt x="990815" y="498348"/>
                  </a:lnTo>
                  <a:lnTo>
                    <a:pt x="994143" y="500176"/>
                  </a:lnTo>
                  <a:lnTo>
                    <a:pt x="1001001" y="502005"/>
                  </a:lnTo>
                  <a:lnTo>
                    <a:pt x="1005776" y="503605"/>
                  </a:lnTo>
                  <a:lnTo>
                    <a:pt x="1011402" y="498348"/>
                  </a:lnTo>
                  <a:close/>
                </a:path>
                <a:path w="1808480" h="2389504">
                  <a:moveTo>
                    <a:pt x="1012228" y="1352550"/>
                  </a:moveTo>
                  <a:lnTo>
                    <a:pt x="1011440" y="1351953"/>
                  </a:lnTo>
                  <a:lnTo>
                    <a:pt x="1010767" y="1352550"/>
                  </a:lnTo>
                  <a:lnTo>
                    <a:pt x="1012228" y="1352550"/>
                  </a:lnTo>
                  <a:close/>
                </a:path>
                <a:path w="1808480" h="2389504">
                  <a:moveTo>
                    <a:pt x="1017016" y="372630"/>
                  </a:moveTo>
                  <a:lnTo>
                    <a:pt x="1015352" y="370344"/>
                  </a:lnTo>
                  <a:lnTo>
                    <a:pt x="1013472" y="370344"/>
                  </a:lnTo>
                  <a:lnTo>
                    <a:pt x="1013993" y="371221"/>
                  </a:lnTo>
                  <a:lnTo>
                    <a:pt x="1014615" y="371983"/>
                  </a:lnTo>
                  <a:lnTo>
                    <a:pt x="1015352" y="372630"/>
                  </a:lnTo>
                  <a:lnTo>
                    <a:pt x="1017016" y="372630"/>
                  </a:lnTo>
                  <a:close/>
                </a:path>
                <a:path w="1808480" h="2389504">
                  <a:moveTo>
                    <a:pt x="1021372" y="239826"/>
                  </a:moveTo>
                  <a:lnTo>
                    <a:pt x="1020965" y="235254"/>
                  </a:lnTo>
                  <a:lnTo>
                    <a:pt x="1017358" y="231368"/>
                  </a:lnTo>
                  <a:lnTo>
                    <a:pt x="1012647" y="228968"/>
                  </a:lnTo>
                  <a:lnTo>
                    <a:pt x="1006551" y="228320"/>
                  </a:lnTo>
                  <a:lnTo>
                    <a:pt x="1005433" y="227939"/>
                  </a:lnTo>
                  <a:lnTo>
                    <a:pt x="998258" y="223139"/>
                  </a:lnTo>
                  <a:lnTo>
                    <a:pt x="990676" y="222224"/>
                  </a:lnTo>
                  <a:lnTo>
                    <a:pt x="982700" y="224929"/>
                  </a:lnTo>
                  <a:lnTo>
                    <a:pt x="980617" y="224739"/>
                  </a:lnTo>
                  <a:lnTo>
                    <a:pt x="973912" y="224904"/>
                  </a:lnTo>
                  <a:lnTo>
                    <a:pt x="967244" y="225691"/>
                  </a:lnTo>
                  <a:lnTo>
                    <a:pt x="960678" y="227088"/>
                  </a:lnTo>
                  <a:lnTo>
                    <a:pt x="954214" y="229082"/>
                  </a:lnTo>
                  <a:lnTo>
                    <a:pt x="951306" y="229082"/>
                  </a:lnTo>
                  <a:lnTo>
                    <a:pt x="946937" y="235254"/>
                  </a:lnTo>
                  <a:lnTo>
                    <a:pt x="937171" y="229082"/>
                  </a:lnTo>
                  <a:lnTo>
                    <a:pt x="935050" y="228396"/>
                  </a:lnTo>
                  <a:lnTo>
                    <a:pt x="932802" y="228396"/>
                  </a:lnTo>
                  <a:lnTo>
                    <a:pt x="928357" y="229920"/>
                  </a:lnTo>
                  <a:lnTo>
                    <a:pt x="925906" y="230301"/>
                  </a:lnTo>
                  <a:lnTo>
                    <a:pt x="923442" y="230225"/>
                  </a:lnTo>
                  <a:lnTo>
                    <a:pt x="919175" y="228968"/>
                  </a:lnTo>
                  <a:lnTo>
                    <a:pt x="917206" y="227939"/>
                  </a:lnTo>
                  <a:lnTo>
                    <a:pt x="913663" y="231597"/>
                  </a:lnTo>
                  <a:lnTo>
                    <a:pt x="911593" y="231825"/>
                  </a:lnTo>
                  <a:lnTo>
                    <a:pt x="909929" y="224053"/>
                  </a:lnTo>
                  <a:lnTo>
                    <a:pt x="904722" y="219481"/>
                  </a:lnTo>
                  <a:lnTo>
                    <a:pt x="899325" y="218795"/>
                  </a:lnTo>
                  <a:lnTo>
                    <a:pt x="892454" y="218795"/>
                  </a:lnTo>
                  <a:lnTo>
                    <a:pt x="888720" y="212166"/>
                  </a:lnTo>
                  <a:lnTo>
                    <a:pt x="905764" y="212166"/>
                  </a:lnTo>
                  <a:lnTo>
                    <a:pt x="905764" y="211023"/>
                  </a:lnTo>
                  <a:lnTo>
                    <a:pt x="904722" y="210108"/>
                  </a:lnTo>
                  <a:lnTo>
                    <a:pt x="904100" y="210108"/>
                  </a:lnTo>
                  <a:lnTo>
                    <a:pt x="899528" y="208051"/>
                  </a:lnTo>
                  <a:lnTo>
                    <a:pt x="893711" y="208737"/>
                  </a:lnTo>
                  <a:lnTo>
                    <a:pt x="891209" y="202336"/>
                  </a:lnTo>
                  <a:lnTo>
                    <a:pt x="885799" y="201193"/>
                  </a:lnTo>
                  <a:lnTo>
                    <a:pt x="872083" y="200964"/>
                  </a:lnTo>
                  <a:lnTo>
                    <a:pt x="865187" y="202869"/>
                  </a:lnTo>
                  <a:lnTo>
                    <a:pt x="863866" y="203708"/>
                  </a:lnTo>
                  <a:lnTo>
                    <a:pt x="863320" y="204254"/>
                  </a:lnTo>
                  <a:lnTo>
                    <a:pt x="864044" y="202755"/>
                  </a:lnTo>
                  <a:lnTo>
                    <a:pt x="863866" y="199936"/>
                  </a:lnTo>
                  <a:lnTo>
                    <a:pt x="862520" y="197764"/>
                  </a:lnTo>
                  <a:lnTo>
                    <a:pt x="861720" y="196469"/>
                  </a:lnTo>
                  <a:lnTo>
                    <a:pt x="860539" y="195516"/>
                  </a:lnTo>
                  <a:lnTo>
                    <a:pt x="859193" y="195021"/>
                  </a:lnTo>
                  <a:lnTo>
                    <a:pt x="835698" y="190449"/>
                  </a:lnTo>
                  <a:lnTo>
                    <a:pt x="832192" y="189534"/>
                  </a:lnTo>
                  <a:lnTo>
                    <a:pt x="828522" y="190982"/>
                  </a:lnTo>
                  <a:lnTo>
                    <a:pt x="826338" y="194106"/>
                  </a:lnTo>
                  <a:lnTo>
                    <a:pt x="826338" y="200507"/>
                  </a:lnTo>
                  <a:lnTo>
                    <a:pt x="831748" y="203022"/>
                  </a:lnTo>
                  <a:lnTo>
                    <a:pt x="835279" y="205765"/>
                  </a:lnTo>
                  <a:lnTo>
                    <a:pt x="840828" y="209003"/>
                  </a:lnTo>
                  <a:lnTo>
                    <a:pt x="847090" y="210413"/>
                  </a:lnTo>
                  <a:lnTo>
                    <a:pt x="853363" y="209880"/>
                  </a:lnTo>
                  <a:lnTo>
                    <a:pt x="857008" y="209804"/>
                  </a:lnTo>
                  <a:lnTo>
                    <a:pt x="860475" y="208051"/>
                  </a:lnTo>
                  <a:lnTo>
                    <a:pt x="862850" y="205168"/>
                  </a:lnTo>
                  <a:lnTo>
                    <a:pt x="865009" y="210337"/>
                  </a:lnTo>
                  <a:lnTo>
                    <a:pt x="870000" y="213309"/>
                  </a:lnTo>
                  <a:lnTo>
                    <a:pt x="876236" y="222910"/>
                  </a:lnTo>
                  <a:lnTo>
                    <a:pt x="878319" y="225425"/>
                  </a:lnTo>
                  <a:lnTo>
                    <a:pt x="873125" y="233883"/>
                  </a:lnTo>
                  <a:lnTo>
                    <a:pt x="874369" y="234569"/>
                  </a:lnTo>
                  <a:lnTo>
                    <a:pt x="874572" y="235483"/>
                  </a:lnTo>
                  <a:lnTo>
                    <a:pt x="874369" y="236169"/>
                  </a:lnTo>
                  <a:lnTo>
                    <a:pt x="878738" y="246456"/>
                  </a:lnTo>
                  <a:lnTo>
                    <a:pt x="879919" y="249885"/>
                  </a:lnTo>
                  <a:lnTo>
                    <a:pt x="883412" y="251561"/>
                  </a:lnTo>
                  <a:lnTo>
                    <a:pt x="889825" y="249008"/>
                  </a:lnTo>
                  <a:lnTo>
                    <a:pt x="891006" y="248285"/>
                  </a:lnTo>
                  <a:lnTo>
                    <a:pt x="898105" y="253136"/>
                  </a:lnTo>
                  <a:lnTo>
                    <a:pt x="905065" y="253682"/>
                  </a:lnTo>
                  <a:lnTo>
                    <a:pt x="911910" y="251523"/>
                  </a:lnTo>
                  <a:lnTo>
                    <a:pt x="918654" y="248285"/>
                  </a:lnTo>
                  <a:lnTo>
                    <a:pt x="921359" y="256057"/>
                  </a:lnTo>
                  <a:lnTo>
                    <a:pt x="967524" y="256057"/>
                  </a:lnTo>
                  <a:lnTo>
                    <a:pt x="972693" y="256590"/>
                  </a:lnTo>
                  <a:lnTo>
                    <a:pt x="977671" y="253733"/>
                  </a:lnTo>
                  <a:lnTo>
                    <a:pt x="980211" y="248742"/>
                  </a:lnTo>
                  <a:lnTo>
                    <a:pt x="982497" y="251256"/>
                  </a:lnTo>
                  <a:lnTo>
                    <a:pt x="984161" y="254228"/>
                  </a:lnTo>
                  <a:lnTo>
                    <a:pt x="990053" y="256286"/>
                  </a:lnTo>
                  <a:lnTo>
                    <a:pt x="993863" y="256743"/>
                  </a:lnTo>
                  <a:lnTo>
                    <a:pt x="1003325" y="255562"/>
                  </a:lnTo>
                  <a:lnTo>
                    <a:pt x="1008976" y="254381"/>
                  </a:lnTo>
                  <a:lnTo>
                    <a:pt x="1014514" y="252857"/>
                  </a:lnTo>
                  <a:lnTo>
                    <a:pt x="1014514" y="243255"/>
                  </a:lnTo>
                  <a:lnTo>
                    <a:pt x="1017016" y="240512"/>
                  </a:lnTo>
                  <a:lnTo>
                    <a:pt x="1021372" y="239826"/>
                  </a:lnTo>
                  <a:close/>
                </a:path>
                <a:path w="1808480" h="2389504">
                  <a:moveTo>
                    <a:pt x="1024077" y="530123"/>
                  </a:moveTo>
                  <a:lnTo>
                    <a:pt x="1024051" y="528104"/>
                  </a:lnTo>
                  <a:lnTo>
                    <a:pt x="1022553" y="526465"/>
                  </a:lnTo>
                  <a:lnTo>
                    <a:pt x="1020368" y="526503"/>
                  </a:lnTo>
                  <a:lnTo>
                    <a:pt x="1014933" y="534009"/>
                  </a:lnTo>
                  <a:lnTo>
                    <a:pt x="1016393" y="536752"/>
                  </a:lnTo>
                  <a:lnTo>
                    <a:pt x="1020343" y="538810"/>
                  </a:lnTo>
                  <a:lnTo>
                    <a:pt x="1022591" y="536600"/>
                  </a:lnTo>
                  <a:lnTo>
                    <a:pt x="1023937" y="533438"/>
                  </a:lnTo>
                  <a:lnTo>
                    <a:pt x="1024077" y="530123"/>
                  </a:lnTo>
                  <a:close/>
                </a:path>
                <a:path w="1808480" h="2389504">
                  <a:moveTo>
                    <a:pt x="1035939" y="380174"/>
                  </a:moveTo>
                  <a:lnTo>
                    <a:pt x="1028446" y="384517"/>
                  </a:lnTo>
                  <a:lnTo>
                    <a:pt x="1026998" y="389089"/>
                  </a:lnTo>
                  <a:lnTo>
                    <a:pt x="1031773" y="389089"/>
                  </a:lnTo>
                  <a:lnTo>
                    <a:pt x="1033640" y="384975"/>
                  </a:lnTo>
                  <a:lnTo>
                    <a:pt x="1035939" y="380174"/>
                  </a:lnTo>
                  <a:close/>
                </a:path>
                <a:path w="1808480" h="2389504">
                  <a:moveTo>
                    <a:pt x="1041819" y="1124851"/>
                  </a:moveTo>
                  <a:lnTo>
                    <a:pt x="1041742" y="1123518"/>
                  </a:lnTo>
                  <a:lnTo>
                    <a:pt x="1041552" y="1122832"/>
                  </a:lnTo>
                  <a:lnTo>
                    <a:pt x="1041552" y="1121003"/>
                  </a:lnTo>
                  <a:lnTo>
                    <a:pt x="1039050" y="1119174"/>
                  </a:lnTo>
                  <a:lnTo>
                    <a:pt x="1038491" y="1120584"/>
                  </a:lnTo>
                  <a:lnTo>
                    <a:pt x="1038085" y="1122032"/>
                  </a:lnTo>
                  <a:lnTo>
                    <a:pt x="1037932" y="1122832"/>
                  </a:lnTo>
                  <a:lnTo>
                    <a:pt x="1037882" y="1123784"/>
                  </a:lnTo>
                  <a:lnTo>
                    <a:pt x="1038085" y="1124546"/>
                  </a:lnTo>
                  <a:lnTo>
                    <a:pt x="1038669" y="1125423"/>
                  </a:lnTo>
                  <a:lnTo>
                    <a:pt x="1039469" y="1126032"/>
                  </a:lnTo>
                  <a:lnTo>
                    <a:pt x="1041234" y="1126032"/>
                  </a:lnTo>
                  <a:lnTo>
                    <a:pt x="1041552" y="1125804"/>
                  </a:lnTo>
                  <a:lnTo>
                    <a:pt x="1041819" y="1124851"/>
                  </a:lnTo>
                  <a:close/>
                </a:path>
                <a:path w="1808480" h="2389504">
                  <a:moveTo>
                    <a:pt x="1043482" y="507187"/>
                  </a:moveTo>
                  <a:lnTo>
                    <a:pt x="1043000" y="506349"/>
                  </a:lnTo>
                  <a:lnTo>
                    <a:pt x="1042174" y="503377"/>
                  </a:lnTo>
                  <a:lnTo>
                    <a:pt x="1039888" y="503377"/>
                  </a:lnTo>
                  <a:lnTo>
                    <a:pt x="1036967" y="504977"/>
                  </a:lnTo>
                  <a:lnTo>
                    <a:pt x="1038225" y="508177"/>
                  </a:lnTo>
                  <a:lnTo>
                    <a:pt x="1039888" y="510006"/>
                  </a:lnTo>
                  <a:lnTo>
                    <a:pt x="1043000" y="509092"/>
                  </a:lnTo>
                  <a:lnTo>
                    <a:pt x="1043482" y="508254"/>
                  </a:lnTo>
                  <a:lnTo>
                    <a:pt x="1043482" y="507187"/>
                  </a:lnTo>
                  <a:close/>
                </a:path>
                <a:path w="1808480" h="2389504">
                  <a:moveTo>
                    <a:pt x="1054227" y="378345"/>
                  </a:moveTo>
                  <a:lnTo>
                    <a:pt x="1053604" y="377888"/>
                  </a:lnTo>
                  <a:lnTo>
                    <a:pt x="1049870" y="379031"/>
                  </a:lnTo>
                  <a:lnTo>
                    <a:pt x="1049870" y="381088"/>
                  </a:lnTo>
                  <a:lnTo>
                    <a:pt x="1052982" y="381088"/>
                  </a:lnTo>
                  <a:lnTo>
                    <a:pt x="1054227" y="378345"/>
                  </a:lnTo>
                  <a:close/>
                </a:path>
                <a:path w="1808480" h="2389504">
                  <a:moveTo>
                    <a:pt x="1057554" y="1212430"/>
                  </a:moveTo>
                  <a:lnTo>
                    <a:pt x="1051318" y="1206715"/>
                  </a:lnTo>
                  <a:lnTo>
                    <a:pt x="1039266" y="1207858"/>
                  </a:lnTo>
                  <a:lnTo>
                    <a:pt x="1044663" y="1216317"/>
                  </a:lnTo>
                  <a:lnTo>
                    <a:pt x="1050899" y="1213802"/>
                  </a:lnTo>
                  <a:lnTo>
                    <a:pt x="1057554" y="1212430"/>
                  </a:lnTo>
                  <a:close/>
                </a:path>
                <a:path w="1808480" h="2389504">
                  <a:moveTo>
                    <a:pt x="1059014" y="292862"/>
                  </a:moveTo>
                  <a:lnTo>
                    <a:pt x="1054722" y="286778"/>
                  </a:lnTo>
                  <a:lnTo>
                    <a:pt x="1049312" y="282079"/>
                  </a:lnTo>
                  <a:lnTo>
                    <a:pt x="1043025" y="278942"/>
                  </a:lnTo>
                  <a:lnTo>
                    <a:pt x="1039126" y="278155"/>
                  </a:lnTo>
                  <a:lnTo>
                    <a:pt x="1036142" y="277545"/>
                  </a:lnTo>
                  <a:lnTo>
                    <a:pt x="1028242" y="278155"/>
                  </a:lnTo>
                  <a:lnTo>
                    <a:pt x="1020305" y="277393"/>
                  </a:lnTo>
                  <a:lnTo>
                    <a:pt x="1012647" y="275259"/>
                  </a:lnTo>
                  <a:lnTo>
                    <a:pt x="1009738" y="274802"/>
                  </a:lnTo>
                  <a:lnTo>
                    <a:pt x="1009738" y="276402"/>
                  </a:lnTo>
                  <a:lnTo>
                    <a:pt x="1008481" y="280060"/>
                  </a:lnTo>
                  <a:lnTo>
                    <a:pt x="1008481" y="284175"/>
                  </a:lnTo>
                  <a:lnTo>
                    <a:pt x="1014730" y="288061"/>
                  </a:lnTo>
                  <a:lnTo>
                    <a:pt x="1015974" y="290576"/>
                  </a:lnTo>
                  <a:lnTo>
                    <a:pt x="1020127" y="298792"/>
                  </a:lnTo>
                  <a:lnTo>
                    <a:pt x="1022007" y="299935"/>
                  </a:lnTo>
                  <a:lnTo>
                    <a:pt x="1029690" y="297649"/>
                  </a:lnTo>
                  <a:lnTo>
                    <a:pt x="1035583" y="295490"/>
                  </a:lnTo>
                  <a:lnTo>
                    <a:pt x="1041895" y="295033"/>
                  </a:lnTo>
                  <a:lnTo>
                    <a:pt x="1047991" y="296278"/>
                  </a:lnTo>
                  <a:lnTo>
                    <a:pt x="1051598" y="297307"/>
                  </a:lnTo>
                  <a:lnTo>
                    <a:pt x="1055370" y="297307"/>
                  </a:lnTo>
                  <a:lnTo>
                    <a:pt x="1059014" y="296278"/>
                  </a:lnTo>
                  <a:lnTo>
                    <a:pt x="1059014" y="295033"/>
                  </a:lnTo>
                  <a:lnTo>
                    <a:pt x="1059014" y="292862"/>
                  </a:lnTo>
                  <a:close/>
                </a:path>
                <a:path w="1808480" h="2389504">
                  <a:moveTo>
                    <a:pt x="1074813" y="418122"/>
                  </a:moveTo>
                  <a:lnTo>
                    <a:pt x="1073772" y="410578"/>
                  </a:lnTo>
                  <a:lnTo>
                    <a:pt x="1073772" y="404634"/>
                  </a:lnTo>
                  <a:lnTo>
                    <a:pt x="1069543" y="402196"/>
                  </a:lnTo>
                  <a:lnTo>
                    <a:pt x="1064666" y="401548"/>
                  </a:lnTo>
                  <a:lnTo>
                    <a:pt x="1060056" y="402805"/>
                  </a:lnTo>
                  <a:lnTo>
                    <a:pt x="1054087" y="404215"/>
                  </a:lnTo>
                  <a:lnTo>
                    <a:pt x="1049934" y="410083"/>
                  </a:lnTo>
                  <a:lnTo>
                    <a:pt x="1050074" y="416750"/>
                  </a:lnTo>
                  <a:lnTo>
                    <a:pt x="1049896" y="421055"/>
                  </a:lnTo>
                  <a:lnTo>
                    <a:pt x="1052944" y="424637"/>
                  </a:lnTo>
                  <a:lnTo>
                    <a:pt x="1057275" y="424865"/>
                  </a:lnTo>
                  <a:lnTo>
                    <a:pt x="1058176" y="424751"/>
                  </a:lnTo>
                  <a:lnTo>
                    <a:pt x="1060640" y="424865"/>
                  </a:lnTo>
                  <a:lnTo>
                    <a:pt x="1063104" y="424446"/>
                  </a:lnTo>
                  <a:lnTo>
                    <a:pt x="1065453" y="423608"/>
                  </a:lnTo>
                  <a:lnTo>
                    <a:pt x="1073569" y="420408"/>
                  </a:lnTo>
                  <a:lnTo>
                    <a:pt x="1074813" y="418122"/>
                  </a:lnTo>
                  <a:close/>
                </a:path>
                <a:path w="1808480" h="2389504">
                  <a:moveTo>
                    <a:pt x="1075855" y="396405"/>
                  </a:moveTo>
                  <a:lnTo>
                    <a:pt x="1073569" y="394576"/>
                  </a:lnTo>
                  <a:lnTo>
                    <a:pt x="1073569" y="396405"/>
                  </a:lnTo>
                  <a:lnTo>
                    <a:pt x="1074813" y="397548"/>
                  </a:lnTo>
                  <a:lnTo>
                    <a:pt x="1075436" y="398233"/>
                  </a:lnTo>
                  <a:lnTo>
                    <a:pt x="1075855" y="396405"/>
                  </a:lnTo>
                  <a:close/>
                </a:path>
                <a:path w="1808480" h="2389504">
                  <a:moveTo>
                    <a:pt x="1078357" y="133997"/>
                  </a:moveTo>
                  <a:lnTo>
                    <a:pt x="1073988" y="129197"/>
                  </a:lnTo>
                  <a:lnTo>
                    <a:pt x="1066088" y="131940"/>
                  </a:lnTo>
                  <a:lnTo>
                    <a:pt x="1069759" y="134416"/>
                  </a:lnTo>
                  <a:lnTo>
                    <a:pt x="1074153" y="135140"/>
                  </a:lnTo>
                  <a:lnTo>
                    <a:pt x="1078357" y="133997"/>
                  </a:lnTo>
                  <a:close/>
                </a:path>
                <a:path w="1808480" h="2389504">
                  <a:moveTo>
                    <a:pt x="1082306" y="1182725"/>
                  </a:moveTo>
                  <a:lnTo>
                    <a:pt x="1080528" y="1181011"/>
                  </a:lnTo>
                  <a:lnTo>
                    <a:pt x="1078661" y="1179487"/>
                  </a:lnTo>
                  <a:lnTo>
                    <a:pt x="1076693" y="1178153"/>
                  </a:lnTo>
                  <a:lnTo>
                    <a:pt x="1076058" y="1177925"/>
                  </a:lnTo>
                  <a:lnTo>
                    <a:pt x="1074813" y="1177467"/>
                  </a:lnTo>
                  <a:lnTo>
                    <a:pt x="1072108" y="1177925"/>
                  </a:lnTo>
                  <a:lnTo>
                    <a:pt x="1069822" y="1177010"/>
                  </a:lnTo>
                  <a:lnTo>
                    <a:pt x="1067536" y="1177010"/>
                  </a:lnTo>
                  <a:lnTo>
                    <a:pt x="1065669" y="1173124"/>
                  </a:lnTo>
                  <a:lnTo>
                    <a:pt x="1063383" y="1172210"/>
                  </a:lnTo>
                  <a:lnTo>
                    <a:pt x="1056703" y="1169073"/>
                  </a:lnTo>
                  <a:lnTo>
                    <a:pt x="1050137" y="1165656"/>
                  </a:lnTo>
                  <a:lnTo>
                    <a:pt x="1043698" y="1161986"/>
                  </a:lnTo>
                  <a:lnTo>
                    <a:pt x="1037386" y="1158036"/>
                  </a:lnTo>
                  <a:lnTo>
                    <a:pt x="1033957" y="1156169"/>
                  </a:lnTo>
                  <a:lnTo>
                    <a:pt x="1030312" y="1154836"/>
                  </a:lnTo>
                  <a:lnTo>
                    <a:pt x="1026579" y="1154150"/>
                  </a:lnTo>
                  <a:lnTo>
                    <a:pt x="1022832" y="1152779"/>
                  </a:lnTo>
                  <a:lnTo>
                    <a:pt x="994816" y="1145019"/>
                  </a:lnTo>
                  <a:lnTo>
                    <a:pt x="984351" y="1146479"/>
                  </a:lnTo>
                  <a:lnTo>
                    <a:pt x="974178" y="1149807"/>
                  </a:lnTo>
                  <a:lnTo>
                    <a:pt x="972235" y="1150683"/>
                  </a:lnTo>
                  <a:lnTo>
                    <a:pt x="970470" y="1151902"/>
                  </a:lnTo>
                  <a:lnTo>
                    <a:pt x="968984" y="1153464"/>
                  </a:lnTo>
                  <a:lnTo>
                    <a:pt x="967587" y="1154836"/>
                  </a:lnTo>
                  <a:lnTo>
                    <a:pt x="967346" y="1155103"/>
                  </a:lnTo>
                  <a:lnTo>
                    <a:pt x="967244" y="1157846"/>
                  </a:lnTo>
                  <a:lnTo>
                    <a:pt x="968768" y="1159637"/>
                  </a:lnTo>
                  <a:lnTo>
                    <a:pt x="968870" y="1159789"/>
                  </a:lnTo>
                  <a:lnTo>
                    <a:pt x="973582" y="1157617"/>
                  </a:lnTo>
                  <a:lnTo>
                    <a:pt x="978090" y="1155103"/>
                  </a:lnTo>
                  <a:lnTo>
                    <a:pt x="982497" y="1152321"/>
                  </a:lnTo>
                  <a:lnTo>
                    <a:pt x="985748" y="1150226"/>
                  </a:lnTo>
                  <a:lnTo>
                    <a:pt x="989533" y="1149350"/>
                  </a:lnTo>
                  <a:lnTo>
                    <a:pt x="993305" y="1149807"/>
                  </a:lnTo>
                  <a:lnTo>
                    <a:pt x="997051" y="1149807"/>
                  </a:lnTo>
                  <a:lnTo>
                    <a:pt x="997521" y="1151902"/>
                  </a:lnTo>
                  <a:lnTo>
                    <a:pt x="997623" y="1152321"/>
                  </a:lnTo>
                  <a:lnTo>
                    <a:pt x="997673" y="1152550"/>
                  </a:lnTo>
                  <a:lnTo>
                    <a:pt x="997788" y="1153464"/>
                  </a:lnTo>
                  <a:lnTo>
                    <a:pt x="997877" y="1154150"/>
                  </a:lnTo>
                  <a:lnTo>
                    <a:pt x="997966" y="1154836"/>
                  </a:lnTo>
                  <a:lnTo>
                    <a:pt x="998093" y="1155750"/>
                  </a:lnTo>
                  <a:lnTo>
                    <a:pt x="1003249" y="1156322"/>
                  </a:lnTo>
                  <a:lnTo>
                    <a:pt x="1008380" y="1157617"/>
                  </a:lnTo>
                  <a:lnTo>
                    <a:pt x="1013269" y="1159637"/>
                  </a:lnTo>
                  <a:lnTo>
                    <a:pt x="1019784" y="1162951"/>
                  </a:lnTo>
                  <a:lnTo>
                    <a:pt x="1026858" y="1164818"/>
                  </a:lnTo>
                  <a:lnTo>
                    <a:pt x="1034059" y="1165123"/>
                  </a:lnTo>
                  <a:lnTo>
                    <a:pt x="1035253" y="1172210"/>
                  </a:lnTo>
                  <a:lnTo>
                    <a:pt x="1035304" y="1172552"/>
                  </a:lnTo>
                  <a:lnTo>
                    <a:pt x="1041552" y="1177734"/>
                  </a:lnTo>
                  <a:lnTo>
                    <a:pt x="1048410" y="1177010"/>
                  </a:lnTo>
                  <a:lnTo>
                    <a:pt x="1049667" y="1177734"/>
                  </a:lnTo>
                  <a:lnTo>
                    <a:pt x="1049947" y="1177925"/>
                  </a:lnTo>
                  <a:lnTo>
                    <a:pt x="1050518" y="1179944"/>
                  </a:lnTo>
                  <a:lnTo>
                    <a:pt x="1049731" y="1181620"/>
                  </a:lnTo>
                  <a:lnTo>
                    <a:pt x="1049655" y="1181811"/>
                  </a:lnTo>
                  <a:lnTo>
                    <a:pt x="1048588" y="1183449"/>
                  </a:lnTo>
                  <a:lnTo>
                    <a:pt x="1047407" y="1184973"/>
                  </a:lnTo>
                  <a:lnTo>
                    <a:pt x="1046124" y="1186383"/>
                  </a:lnTo>
                  <a:lnTo>
                    <a:pt x="1070444" y="1186383"/>
                  </a:lnTo>
                  <a:lnTo>
                    <a:pt x="1074648" y="1186649"/>
                  </a:lnTo>
                  <a:lnTo>
                    <a:pt x="1078839" y="1185354"/>
                  </a:lnTo>
                  <a:lnTo>
                    <a:pt x="1082306" y="1182725"/>
                  </a:lnTo>
                  <a:close/>
                </a:path>
                <a:path w="1808480" h="2389504">
                  <a:moveTo>
                    <a:pt x="1091653" y="411949"/>
                  </a:moveTo>
                  <a:lnTo>
                    <a:pt x="1088123" y="409435"/>
                  </a:lnTo>
                  <a:lnTo>
                    <a:pt x="1084376" y="406463"/>
                  </a:lnTo>
                  <a:lnTo>
                    <a:pt x="1079182" y="410349"/>
                  </a:lnTo>
                  <a:lnTo>
                    <a:pt x="1082649" y="413626"/>
                  </a:lnTo>
                  <a:lnTo>
                    <a:pt x="1087564" y="414274"/>
                  </a:lnTo>
                  <a:lnTo>
                    <a:pt x="1091653" y="411949"/>
                  </a:lnTo>
                  <a:close/>
                </a:path>
                <a:path w="1808480" h="2389504">
                  <a:moveTo>
                    <a:pt x="1096391" y="1209001"/>
                  </a:moveTo>
                  <a:lnTo>
                    <a:pt x="1091247" y="1204887"/>
                  </a:lnTo>
                  <a:lnTo>
                    <a:pt x="1083970" y="1204887"/>
                  </a:lnTo>
                  <a:lnTo>
                    <a:pt x="1088326" y="1209001"/>
                  </a:lnTo>
                  <a:lnTo>
                    <a:pt x="1096391" y="1209001"/>
                  </a:lnTo>
                  <a:close/>
                </a:path>
                <a:path w="1808480" h="2389504">
                  <a:moveTo>
                    <a:pt x="1099769" y="1209001"/>
                  </a:moveTo>
                  <a:lnTo>
                    <a:pt x="1096391" y="1209001"/>
                  </a:lnTo>
                  <a:lnTo>
                    <a:pt x="1098105" y="1210373"/>
                  </a:lnTo>
                  <a:lnTo>
                    <a:pt x="1099769" y="1209001"/>
                  </a:lnTo>
                  <a:close/>
                </a:path>
                <a:path w="1808480" h="2389504">
                  <a:moveTo>
                    <a:pt x="1150924" y="1204429"/>
                  </a:moveTo>
                  <a:lnTo>
                    <a:pt x="1150505" y="1203744"/>
                  </a:lnTo>
                  <a:lnTo>
                    <a:pt x="1149400" y="1202143"/>
                  </a:lnTo>
                  <a:lnTo>
                    <a:pt x="1147864" y="1201039"/>
                  </a:lnTo>
                  <a:lnTo>
                    <a:pt x="1146136" y="1200543"/>
                  </a:lnTo>
                  <a:lnTo>
                    <a:pt x="1141806" y="1199134"/>
                  </a:lnTo>
                  <a:lnTo>
                    <a:pt x="1137780" y="1196809"/>
                  </a:lnTo>
                  <a:lnTo>
                    <a:pt x="1134287" y="1193685"/>
                  </a:lnTo>
                  <a:lnTo>
                    <a:pt x="1131303" y="1191628"/>
                  </a:lnTo>
                  <a:lnTo>
                    <a:pt x="1128814" y="1190485"/>
                  </a:lnTo>
                  <a:lnTo>
                    <a:pt x="1127696" y="1190002"/>
                  </a:lnTo>
                  <a:lnTo>
                    <a:pt x="1124102" y="1189126"/>
                  </a:lnTo>
                  <a:lnTo>
                    <a:pt x="1119632" y="1188669"/>
                  </a:lnTo>
                  <a:lnTo>
                    <a:pt x="1115085" y="1189126"/>
                  </a:lnTo>
                  <a:lnTo>
                    <a:pt x="1110792" y="1190485"/>
                  </a:lnTo>
                  <a:lnTo>
                    <a:pt x="1106627" y="1190485"/>
                  </a:lnTo>
                  <a:lnTo>
                    <a:pt x="1102474" y="1186840"/>
                  </a:lnTo>
                  <a:lnTo>
                    <a:pt x="1097483" y="1188897"/>
                  </a:lnTo>
                  <a:lnTo>
                    <a:pt x="1098931" y="1191628"/>
                  </a:lnTo>
                  <a:lnTo>
                    <a:pt x="1100594" y="1193685"/>
                  </a:lnTo>
                  <a:lnTo>
                    <a:pt x="1101852" y="1196200"/>
                  </a:lnTo>
                  <a:lnTo>
                    <a:pt x="1102995" y="1199134"/>
                  </a:lnTo>
                  <a:lnTo>
                    <a:pt x="1103922" y="1201915"/>
                  </a:lnTo>
                  <a:lnTo>
                    <a:pt x="1104760" y="1204887"/>
                  </a:lnTo>
                  <a:lnTo>
                    <a:pt x="1099769" y="1209001"/>
                  </a:lnTo>
                  <a:lnTo>
                    <a:pt x="1109332" y="1209001"/>
                  </a:lnTo>
                  <a:lnTo>
                    <a:pt x="1111656" y="1209916"/>
                  </a:lnTo>
                  <a:lnTo>
                    <a:pt x="1113701" y="1211973"/>
                  </a:lnTo>
                  <a:lnTo>
                    <a:pt x="1114742" y="1213345"/>
                  </a:lnTo>
                  <a:lnTo>
                    <a:pt x="1115568" y="1215174"/>
                  </a:lnTo>
                  <a:lnTo>
                    <a:pt x="1118069" y="1214488"/>
                  </a:lnTo>
                  <a:lnTo>
                    <a:pt x="1118793" y="1213840"/>
                  </a:lnTo>
                  <a:lnTo>
                    <a:pt x="1119416" y="1213078"/>
                  </a:lnTo>
                  <a:lnTo>
                    <a:pt x="1119936" y="1212202"/>
                  </a:lnTo>
                  <a:lnTo>
                    <a:pt x="1121206" y="1209001"/>
                  </a:lnTo>
                  <a:lnTo>
                    <a:pt x="1121016" y="1209001"/>
                  </a:lnTo>
                  <a:lnTo>
                    <a:pt x="1124724" y="1207249"/>
                  </a:lnTo>
                  <a:lnTo>
                    <a:pt x="1127836" y="1208544"/>
                  </a:lnTo>
                  <a:lnTo>
                    <a:pt x="1129118" y="1209001"/>
                  </a:lnTo>
                  <a:lnTo>
                    <a:pt x="1130503" y="1209001"/>
                  </a:lnTo>
                  <a:lnTo>
                    <a:pt x="1131785" y="1208544"/>
                  </a:lnTo>
                  <a:lnTo>
                    <a:pt x="1134986" y="1207249"/>
                  </a:lnTo>
                  <a:lnTo>
                    <a:pt x="1136015" y="1206830"/>
                  </a:lnTo>
                  <a:lnTo>
                    <a:pt x="1140625" y="1206373"/>
                  </a:lnTo>
                  <a:lnTo>
                    <a:pt x="1145527" y="1207249"/>
                  </a:lnTo>
                  <a:lnTo>
                    <a:pt x="1150061" y="1207249"/>
                  </a:lnTo>
                  <a:lnTo>
                    <a:pt x="1150327" y="1206373"/>
                  </a:lnTo>
                  <a:lnTo>
                    <a:pt x="1150924" y="1204429"/>
                  </a:lnTo>
                  <a:close/>
                </a:path>
                <a:path w="1808480" h="2389504">
                  <a:moveTo>
                    <a:pt x="1181696" y="1206487"/>
                  </a:moveTo>
                  <a:lnTo>
                    <a:pt x="1168806" y="1207401"/>
                  </a:lnTo>
                  <a:lnTo>
                    <a:pt x="1167142" y="1208773"/>
                  </a:lnTo>
                  <a:lnTo>
                    <a:pt x="1167549" y="1210144"/>
                  </a:lnTo>
                  <a:lnTo>
                    <a:pt x="1167345" y="1211745"/>
                  </a:lnTo>
                  <a:lnTo>
                    <a:pt x="1169009" y="1211745"/>
                  </a:lnTo>
                  <a:lnTo>
                    <a:pt x="1171956" y="1212088"/>
                  </a:lnTo>
                  <a:lnTo>
                    <a:pt x="1174965" y="1212088"/>
                  </a:lnTo>
                  <a:lnTo>
                    <a:pt x="1177950" y="1211745"/>
                  </a:lnTo>
                  <a:lnTo>
                    <a:pt x="1179410" y="1211745"/>
                  </a:lnTo>
                  <a:lnTo>
                    <a:pt x="1180452" y="1209916"/>
                  </a:lnTo>
                  <a:lnTo>
                    <a:pt x="1181696" y="1209001"/>
                  </a:lnTo>
                  <a:lnTo>
                    <a:pt x="1181696" y="1206487"/>
                  </a:lnTo>
                  <a:close/>
                </a:path>
                <a:path w="1808480" h="2389504">
                  <a:moveTo>
                    <a:pt x="1221409" y="807389"/>
                  </a:moveTo>
                  <a:lnTo>
                    <a:pt x="1214335" y="808761"/>
                  </a:lnTo>
                  <a:lnTo>
                    <a:pt x="1212265" y="808532"/>
                  </a:lnTo>
                  <a:lnTo>
                    <a:pt x="1210183" y="805561"/>
                  </a:lnTo>
                  <a:lnTo>
                    <a:pt x="1207058" y="808532"/>
                  </a:lnTo>
                  <a:lnTo>
                    <a:pt x="1217256" y="811733"/>
                  </a:lnTo>
                  <a:lnTo>
                    <a:pt x="1219123" y="811733"/>
                  </a:lnTo>
                  <a:lnTo>
                    <a:pt x="1220685" y="808761"/>
                  </a:lnTo>
                  <a:lnTo>
                    <a:pt x="1221409" y="807389"/>
                  </a:lnTo>
                  <a:close/>
                </a:path>
                <a:path w="1808480" h="2389504">
                  <a:moveTo>
                    <a:pt x="1227023" y="761212"/>
                  </a:moveTo>
                  <a:lnTo>
                    <a:pt x="1221270" y="757148"/>
                  </a:lnTo>
                  <a:lnTo>
                    <a:pt x="1215047" y="754126"/>
                  </a:lnTo>
                  <a:lnTo>
                    <a:pt x="1208468" y="752195"/>
                  </a:lnTo>
                  <a:lnTo>
                    <a:pt x="1201661" y="751382"/>
                  </a:lnTo>
                  <a:lnTo>
                    <a:pt x="1209421" y="757910"/>
                  </a:lnTo>
                  <a:lnTo>
                    <a:pt x="1215745" y="761530"/>
                  </a:lnTo>
                  <a:lnTo>
                    <a:pt x="1221359" y="762546"/>
                  </a:lnTo>
                  <a:lnTo>
                    <a:pt x="1227023" y="761212"/>
                  </a:lnTo>
                  <a:close/>
                </a:path>
                <a:path w="1808480" h="2389504">
                  <a:moveTo>
                    <a:pt x="1231874" y="437388"/>
                  </a:moveTo>
                  <a:lnTo>
                    <a:pt x="1229067" y="432536"/>
                  </a:lnTo>
                  <a:lnTo>
                    <a:pt x="1224394" y="431266"/>
                  </a:lnTo>
                  <a:lnTo>
                    <a:pt x="1219949" y="432536"/>
                  </a:lnTo>
                  <a:lnTo>
                    <a:pt x="1210805" y="432536"/>
                  </a:lnTo>
                  <a:lnTo>
                    <a:pt x="1210805" y="429996"/>
                  </a:lnTo>
                  <a:lnTo>
                    <a:pt x="1210805" y="426186"/>
                  </a:lnTo>
                  <a:lnTo>
                    <a:pt x="1200404" y="426186"/>
                  </a:lnTo>
                  <a:lnTo>
                    <a:pt x="1200404" y="417296"/>
                  </a:lnTo>
                  <a:lnTo>
                    <a:pt x="1192301" y="414756"/>
                  </a:lnTo>
                  <a:lnTo>
                    <a:pt x="1189774" y="414756"/>
                  </a:lnTo>
                  <a:lnTo>
                    <a:pt x="1188974" y="413486"/>
                  </a:lnTo>
                  <a:lnTo>
                    <a:pt x="1188072" y="412216"/>
                  </a:lnTo>
                  <a:lnTo>
                    <a:pt x="1186268" y="410946"/>
                  </a:lnTo>
                  <a:lnTo>
                    <a:pt x="1184605" y="410946"/>
                  </a:lnTo>
                  <a:lnTo>
                    <a:pt x="1181277" y="412216"/>
                  </a:lnTo>
                  <a:lnTo>
                    <a:pt x="1177772" y="412216"/>
                  </a:lnTo>
                  <a:lnTo>
                    <a:pt x="1175042" y="409676"/>
                  </a:lnTo>
                  <a:lnTo>
                    <a:pt x="1170533" y="407136"/>
                  </a:lnTo>
                  <a:lnTo>
                    <a:pt x="1166241" y="404596"/>
                  </a:lnTo>
                  <a:lnTo>
                    <a:pt x="1162151" y="400786"/>
                  </a:lnTo>
                  <a:lnTo>
                    <a:pt x="1160068" y="399516"/>
                  </a:lnTo>
                  <a:lnTo>
                    <a:pt x="1157820" y="398246"/>
                  </a:lnTo>
                  <a:lnTo>
                    <a:pt x="1155496" y="398246"/>
                  </a:lnTo>
                  <a:lnTo>
                    <a:pt x="1149045" y="395706"/>
                  </a:lnTo>
                  <a:lnTo>
                    <a:pt x="1148880" y="394436"/>
                  </a:lnTo>
                  <a:lnTo>
                    <a:pt x="1148880" y="393166"/>
                  </a:lnTo>
                  <a:lnTo>
                    <a:pt x="1149045" y="391896"/>
                  </a:lnTo>
                  <a:lnTo>
                    <a:pt x="1150086" y="390626"/>
                  </a:lnTo>
                  <a:lnTo>
                    <a:pt x="1152169" y="389356"/>
                  </a:lnTo>
                  <a:lnTo>
                    <a:pt x="1152728" y="386816"/>
                  </a:lnTo>
                  <a:lnTo>
                    <a:pt x="1152994" y="385546"/>
                  </a:lnTo>
                  <a:lnTo>
                    <a:pt x="1152588" y="384276"/>
                  </a:lnTo>
                  <a:lnTo>
                    <a:pt x="1152588" y="380466"/>
                  </a:lnTo>
                  <a:lnTo>
                    <a:pt x="1158062" y="383006"/>
                  </a:lnTo>
                  <a:lnTo>
                    <a:pt x="1163916" y="383006"/>
                  </a:lnTo>
                  <a:lnTo>
                    <a:pt x="1169428" y="380466"/>
                  </a:lnTo>
                  <a:lnTo>
                    <a:pt x="1166901" y="377926"/>
                  </a:lnTo>
                  <a:lnTo>
                    <a:pt x="1163218" y="376656"/>
                  </a:lnTo>
                  <a:lnTo>
                    <a:pt x="1155738" y="376656"/>
                  </a:lnTo>
                  <a:lnTo>
                    <a:pt x="1151991" y="375386"/>
                  </a:lnTo>
                  <a:lnTo>
                    <a:pt x="1148842" y="374116"/>
                  </a:lnTo>
                  <a:lnTo>
                    <a:pt x="1152791" y="369036"/>
                  </a:lnTo>
                  <a:lnTo>
                    <a:pt x="1158608" y="369036"/>
                  </a:lnTo>
                  <a:lnTo>
                    <a:pt x="1163599" y="367766"/>
                  </a:lnTo>
                  <a:lnTo>
                    <a:pt x="1163320" y="366496"/>
                  </a:lnTo>
                  <a:lnTo>
                    <a:pt x="1162456" y="362686"/>
                  </a:lnTo>
                  <a:lnTo>
                    <a:pt x="1159306" y="360146"/>
                  </a:lnTo>
                  <a:lnTo>
                    <a:pt x="1155280" y="358876"/>
                  </a:lnTo>
                  <a:lnTo>
                    <a:pt x="1151331" y="361416"/>
                  </a:lnTo>
                  <a:lnTo>
                    <a:pt x="1149464" y="366496"/>
                  </a:lnTo>
                  <a:lnTo>
                    <a:pt x="1144270" y="366496"/>
                  </a:lnTo>
                  <a:lnTo>
                    <a:pt x="1145019" y="362686"/>
                  </a:lnTo>
                  <a:lnTo>
                    <a:pt x="1145514" y="360146"/>
                  </a:lnTo>
                  <a:lnTo>
                    <a:pt x="1133868" y="362686"/>
                  </a:lnTo>
                  <a:lnTo>
                    <a:pt x="1136700" y="357606"/>
                  </a:lnTo>
                  <a:lnTo>
                    <a:pt x="1137399" y="356336"/>
                  </a:lnTo>
                  <a:lnTo>
                    <a:pt x="1145717" y="358876"/>
                  </a:lnTo>
                  <a:lnTo>
                    <a:pt x="1147051" y="356336"/>
                  </a:lnTo>
                  <a:lnTo>
                    <a:pt x="1147711" y="355066"/>
                  </a:lnTo>
                  <a:lnTo>
                    <a:pt x="1149045" y="352526"/>
                  </a:lnTo>
                  <a:lnTo>
                    <a:pt x="1145095" y="348716"/>
                  </a:lnTo>
                  <a:lnTo>
                    <a:pt x="1139558" y="346176"/>
                  </a:lnTo>
                  <a:lnTo>
                    <a:pt x="1134491" y="348716"/>
                  </a:lnTo>
                  <a:lnTo>
                    <a:pt x="1130960" y="348716"/>
                  </a:lnTo>
                  <a:lnTo>
                    <a:pt x="1128458" y="343636"/>
                  </a:lnTo>
                  <a:lnTo>
                    <a:pt x="1126172" y="348716"/>
                  </a:lnTo>
                  <a:lnTo>
                    <a:pt x="1124927" y="348716"/>
                  </a:lnTo>
                  <a:lnTo>
                    <a:pt x="1124927" y="349986"/>
                  </a:lnTo>
                  <a:lnTo>
                    <a:pt x="1119733" y="355066"/>
                  </a:lnTo>
                  <a:lnTo>
                    <a:pt x="1117650" y="352526"/>
                  </a:lnTo>
                  <a:lnTo>
                    <a:pt x="1119111" y="351256"/>
                  </a:lnTo>
                  <a:lnTo>
                    <a:pt x="1120355" y="349986"/>
                  </a:lnTo>
                  <a:lnTo>
                    <a:pt x="1124927" y="349986"/>
                  </a:lnTo>
                  <a:lnTo>
                    <a:pt x="1124927" y="348716"/>
                  </a:lnTo>
                  <a:lnTo>
                    <a:pt x="1124102" y="348716"/>
                  </a:lnTo>
                  <a:lnTo>
                    <a:pt x="1124102" y="346176"/>
                  </a:lnTo>
                  <a:lnTo>
                    <a:pt x="1124102" y="344906"/>
                  </a:lnTo>
                  <a:lnTo>
                    <a:pt x="1124102" y="343636"/>
                  </a:lnTo>
                  <a:lnTo>
                    <a:pt x="1124102" y="339826"/>
                  </a:lnTo>
                  <a:lnTo>
                    <a:pt x="1117028" y="343636"/>
                  </a:lnTo>
                  <a:lnTo>
                    <a:pt x="1112862" y="342366"/>
                  </a:lnTo>
                  <a:lnTo>
                    <a:pt x="1109129" y="341236"/>
                  </a:lnTo>
                  <a:lnTo>
                    <a:pt x="1109129" y="342366"/>
                  </a:lnTo>
                  <a:lnTo>
                    <a:pt x="1109129" y="344906"/>
                  </a:lnTo>
                  <a:lnTo>
                    <a:pt x="1107465" y="343636"/>
                  </a:lnTo>
                  <a:lnTo>
                    <a:pt x="1107948" y="343636"/>
                  </a:lnTo>
                  <a:lnTo>
                    <a:pt x="1108506" y="342366"/>
                  </a:lnTo>
                  <a:lnTo>
                    <a:pt x="1109129" y="342366"/>
                  </a:lnTo>
                  <a:lnTo>
                    <a:pt x="1109129" y="341236"/>
                  </a:lnTo>
                  <a:lnTo>
                    <a:pt x="1108710" y="341096"/>
                  </a:lnTo>
                  <a:lnTo>
                    <a:pt x="1112456" y="338556"/>
                  </a:lnTo>
                  <a:lnTo>
                    <a:pt x="1117028" y="339826"/>
                  </a:lnTo>
                  <a:lnTo>
                    <a:pt x="1117333" y="338556"/>
                  </a:lnTo>
                  <a:lnTo>
                    <a:pt x="1117650" y="337286"/>
                  </a:lnTo>
                  <a:lnTo>
                    <a:pt x="1118273" y="334746"/>
                  </a:lnTo>
                  <a:lnTo>
                    <a:pt x="1116812" y="333476"/>
                  </a:lnTo>
                  <a:lnTo>
                    <a:pt x="1112443" y="329666"/>
                  </a:lnTo>
                  <a:lnTo>
                    <a:pt x="1106297" y="327126"/>
                  </a:lnTo>
                  <a:lnTo>
                    <a:pt x="1099947" y="329666"/>
                  </a:lnTo>
                  <a:lnTo>
                    <a:pt x="1093533" y="333476"/>
                  </a:lnTo>
                  <a:lnTo>
                    <a:pt x="1091514" y="332206"/>
                  </a:lnTo>
                  <a:lnTo>
                    <a:pt x="1089507" y="330936"/>
                  </a:lnTo>
                  <a:lnTo>
                    <a:pt x="1087501" y="329666"/>
                  </a:lnTo>
                  <a:lnTo>
                    <a:pt x="1087501" y="324586"/>
                  </a:lnTo>
                  <a:lnTo>
                    <a:pt x="1085519" y="325856"/>
                  </a:lnTo>
                  <a:lnTo>
                    <a:pt x="1079385" y="325856"/>
                  </a:lnTo>
                  <a:lnTo>
                    <a:pt x="1079703" y="329666"/>
                  </a:lnTo>
                  <a:lnTo>
                    <a:pt x="1079804" y="330936"/>
                  </a:lnTo>
                  <a:lnTo>
                    <a:pt x="1076896" y="329666"/>
                  </a:lnTo>
                  <a:lnTo>
                    <a:pt x="1075436" y="323316"/>
                  </a:lnTo>
                  <a:lnTo>
                    <a:pt x="1079182" y="322046"/>
                  </a:lnTo>
                  <a:lnTo>
                    <a:pt x="1085418" y="318236"/>
                  </a:lnTo>
                  <a:lnTo>
                    <a:pt x="1082306" y="318236"/>
                  </a:lnTo>
                  <a:lnTo>
                    <a:pt x="1082306" y="316966"/>
                  </a:lnTo>
                  <a:lnTo>
                    <a:pt x="1073365" y="315696"/>
                  </a:lnTo>
                  <a:lnTo>
                    <a:pt x="1073365" y="306806"/>
                  </a:lnTo>
                  <a:lnTo>
                    <a:pt x="1057109" y="302996"/>
                  </a:lnTo>
                  <a:lnTo>
                    <a:pt x="1051941" y="300456"/>
                  </a:lnTo>
                  <a:lnTo>
                    <a:pt x="1045883" y="299186"/>
                  </a:lnTo>
                  <a:lnTo>
                    <a:pt x="1039393" y="300456"/>
                  </a:lnTo>
                  <a:lnTo>
                    <a:pt x="1034897" y="305536"/>
                  </a:lnTo>
                  <a:lnTo>
                    <a:pt x="1037183" y="310616"/>
                  </a:lnTo>
                  <a:lnTo>
                    <a:pt x="1030947" y="310616"/>
                  </a:lnTo>
                  <a:lnTo>
                    <a:pt x="1030109" y="315696"/>
                  </a:lnTo>
                  <a:lnTo>
                    <a:pt x="1030312" y="316966"/>
                  </a:lnTo>
                  <a:lnTo>
                    <a:pt x="1030109" y="318236"/>
                  </a:lnTo>
                  <a:lnTo>
                    <a:pt x="1028242" y="318236"/>
                  </a:lnTo>
                  <a:lnTo>
                    <a:pt x="1028242" y="316966"/>
                  </a:lnTo>
                  <a:lnTo>
                    <a:pt x="1028242" y="309346"/>
                  </a:lnTo>
                  <a:lnTo>
                    <a:pt x="1019302" y="308076"/>
                  </a:lnTo>
                  <a:lnTo>
                    <a:pt x="1017041" y="311886"/>
                  </a:lnTo>
                  <a:lnTo>
                    <a:pt x="1015758" y="312953"/>
                  </a:lnTo>
                  <a:lnTo>
                    <a:pt x="1015758" y="349986"/>
                  </a:lnTo>
                  <a:lnTo>
                    <a:pt x="1008075" y="349986"/>
                  </a:lnTo>
                  <a:lnTo>
                    <a:pt x="1011809" y="346176"/>
                  </a:lnTo>
                  <a:lnTo>
                    <a:pt x="1015758" y="349986"/>
                  </a:lnTo>
                  <a:lnTo>
                    <a:pt x="1015758" y="312953"/>
                  </a:lnTo>
                  <a:lnTo>
                    <a:pt x="1013955" y="314426"/>
                  </a:lnTo>
                  <a:lnTo>
                    <a:pt x="1010361" y="316966"/>
                  </a:lnTo>
                  <a:lnTo>
                    <a:pt x="1008240" y="315696"/>
                  </a:lnTo>
                  <a:lnTo>
                    <a:pt x="1007275" y="313156"/>
                  </a:lnTo>
                  <a:lnTo>
                    <a:pt x="1012850" y="299186"/>
                  </a:lnTo>
                  <a:lnTo>
                    <a:pt x="1011186" y="295376"/>
                  </a:lnTo>
                  <a:lnTo>
                    <a:pt x="1010564" y="291566"/>
                  </a:lnTo>
                  <a:lnTo>
                    <a:pt x="1008278" y="289026"/>
                  </a:lnTo>
                  <a:lnTo>
                    <a:pt x="1005814" y="287756"/>
                  </a:lnTo>
                  <a:lnTo>
                    <a:pt x="1004011" y="283946"/>
                  </a:lnTo>
                  <a:lnTo>
                    <a:pt x="1003084" y="281406"/>
                  </a:lnTo>
                  <a:lnTo>
                    <a:pt x="1002322" y="278866"/>
                  </a:lnTo>
                  <a:lnTo>
                    <a:pt x="999756" y="276326"/>
                  </a:lnTo>
                  <a:lnTo>
                    <a:pt x="996835" y="276326"/>
                  </a:lnTo>
                  <a:lnTo>
                    <a:pt x="990295" y="275056"/>
                  </a:lnTo>
                  <a:lnTo>
                    <a:pt x="983678" y="276326"/>
                  </a:lnTo>
                  <a:lnTo>
                    <a:pt x="977506" y="278866"/>
                  </a:lnTo>
                  <a:lnTo>
                    <a:pt x="960450" y="286486"/>
                  </a:lnTo>
                  <a:lnTo>
                    <a:pt x="961491" y="289026"/>
                  </a:lnTo>
                  <a:lnTo>
                    <a:pt x="958380" y="289026"/>
                  </a:lnTo>
                  <a:lnTo>
                    <a:pt x="958303" y="290296"/>
                  </a:lnTo>
                  <a:lnTo>
                    <a:pt x="958240" y="291566"/>
                  </a:lnTo>
                  <a:lnTo>
                    <a:pt x="958164" y="292836"/>
                  </a:lnTo>
                  <a:lnTo>
                    <a:pt x="953592" y="295376"/>
                  </a:lnTo>
                  <a:lnTo>
                    <a:pt x="952550" y="297916"/>
                  </a:lnTo>
                  <a:lnTo>
                    <a:pt x="954290" y="304266"/>
                  </a:lnTo>
                  <a:lnTo>
                    <a:pt x="956335" y="306806"/>
                  </a:lnTo>
                  <a:lnTo>
                    <a:pt x="961072" y="306806"/>
                  </a:lnTo>
                  <a:lnTo>
                    <a:pt x="961491" y="309346"/>
                  </a:lnTo>
                  <a:lnTo>
                    <a:pt x="961910" y="313156"/>
                  </a:lnTo>
                  <a:lnTo>
                    <a:pt x="954214" y="311886"/>
                  </a:lnTo>
                  <a:lnTo>
                    <a:pt x="952969" y="322046"/>
                  </a:lnTo>
                  <a:lnTo>
                    <a:pt x="957338" y="323316"/>
                  </a:lnTo>
                  <a:lnTo>
                    <a:pt x="965657" y="325856"/>
                  </a:lnTo>
                  <a:lnTo>
                    <a:pt x="965441" y="327126"/>
                  </a:lnTo>
                  <a:lnTo>
                    <a:pt x="964399" y="329666"/>
                  </a:lnTo>
                  <a:lnTo>
                    <a:pt x="963574" y="330936"/>
                  </a:lnTo>
                  <a:lnTo>
                    <a:pt x="962736" y="331495"/>
                  </a:lnTo>
                  <a:lnTo>
                    <a:pt x="962736" y="337286"/>
                  </a:lnTo>
                  <a:lnTo>
                    <a:pt x="954633" y="337286"/>
                  </a:lnTo>
                  <a:lnTo>
                    <a:pt x="957961" y="336016"/>
                  </a:lnTo>
                  <a:lnTo>
                    <a:pt x="959002" y="334746"/>
                  </a:lnTo>
                  <a:lnTo>
                    <a:pt x="961491" y="334746"/>
                  </a:lnTo>
                  <a:lnTo>
                    <a:pt x="962736" y="337286"/>
                  </a:lnTo>
                  <a:lnTo>
                    <a:pt x="962736" y="331495"/>
                  </a:lnTo>
                  <a:lnTo>
                    <a:pt x="961631" y="332206"/>
                  </a:lnTo>
                  <a:lnTo>
                    <a:pt x="960043" y="330936"/>
                  </a:lnTo>
                  <a:lnTo>
                    <a:pt x="955700" y="329666"/>
                  </a:lnTo>
                  <a:lnTo>
                    <a:pt x="951725" y="327126"/>
                  </a:lnTo>
                  <a:lnTo>
                    <a:pt x="948397" y="323316"/>
                  </a:lnTo>
                  <a:lnTo>
                    <a:pt x="944372" y="320776"/>
                  </a:lnTo>
                  <a:lnTo>
                    <a:pt x="942327" y="314426"/>
                  </a:lnTo>
                  <a:lnTo>
                    <a:pt x="943610" y="306806"/>
                  </a:lnTo>
                  <a:lnTo>
                    <a:pt x="942987" y="305536"/>
                  </a:lnTo>
                  <a:lnTo>
                    <a:pt x="941527" y="302996"/>
                  </a:lnTo>
                  <a:lnTo>
                    <a:pt x="941527" y="301726"/>
                  </a:lnTo>
                  <a:lnTo>
                    <a:pt x="940282" y="300456"/>
                  </a:lnTo>
                  <a:lnTo>
                    <a:pt x="939457" y="297916"/>
                  </a:lnTo>
                  <a:lnTo>
                    <a:pt x="941844" y="294106"/>
                  </a:lnTo>
                  <a:lnTo>
                    <a:pt x="944473" y="290296"/>
                  </a:lnTo>
                  <a:lnTo>
                    <a:pt x="947356" y="285216"/>
                  </a:lnTo>
                  <a:lnTo>
                    <a:pt x="950849" y="281406"/>
                  </a:lnTo>
                  <a:lnTo>
                    <a:pt x="954633" y="278866"/>
                  </a:lnTo>
                  <a:lnTo>
                    <a:pt x="958583" y="275056"/>
                  </a:lnTo>
                  <a:lnTo>
                    <a:pt x="951484" y="272516"/>
                  </a:lnTo>
                  <a:lnTo>
                    <a:pt x="943610" y="272516"/>
                  </a:lnTo>
                  <a:lnTo>
                    <a:pt x="936536" y="275056"/>
                  </a:lnTo>
                  <a:lnTo>
                    <a:pt x="929957" y="276326"/>
                  </a:lnTo>
                  <a:lnTo>
                    <a:pt x="923721" y="278866"/>
                  </a:lnTo>
                  <a:lnTo>
                    <a:pt x="918451" y="283946"/>
                  </a:lnTo>
                  <a:lnTo>
                    <a:pt x="911999" y="289026"/>
                  </a:lnTo>
                  <a:lnTo>
                    <a:pt x="910971" y="296646"/>
                  </a:lnTo>
                  <a:lnTo>
                    <a:pt x="901814" y="309346"/>
                  </a:lnTo>
                  <a:lnTo>
                    <a:pt x="904519" y="311886"/>
                  </a:lnTo>
                  <a:lnTo>
                    <a:pt x="903478" y="316966"/>
                  </a:lnTo>
                  <a:lnTo>
                    <a:pt x="902855" y="322046"/>
                  </a:lnTo>
                  <a:lnTo>
                    <a:pt x="902855" y="325856"/>
                  </a:lnTo>
                  <a:lnTo>
                    <a:pt x="903478" y="330936"/>
                  </a:lnTo>
                  <a:lnTo>
                    <a:pt x="908989" y="333476"/>
                  </a:lnTo>
                  <a:lnTo>
                    <a:pt x="915022" y="334746"/>
                  </a:lnTo>
                  <a:lnTo>
                    <a:pt x="921156" y="334746"/>
                  </a:lnTo>
                  <a:lnTo>
                    <a:pt x="925487" y="336016"/>
                  </a:lnTo>
                  <a:lnTo>
                    <a:pt x="929614" y="337286"/>
                  </a:lnTo>
                  <a:lnTo>
                    <a:pt x="932586" y="341096"/>
                  </a:lnTo>
                  <a:lnTo>
                    <a:pt x="929474" y="342366"/>
                  </a:lnTo>
                  <a:lnTo>
                    <a:pt x="925868" y="343636"/>
                  </a:lnTo>
                  <a:lnTo>
                    <a:pt x="922401" y="342366"/>
                  </a:lnTo>
                  <a:lnTo>
                    <a:pt x="910971" y="342366"/>
                  </a:lnTo>
                  <a:lnTo>
                    <a:pt x="910551" y="346176"/>
                  </a:lnTo>
                  <a:lnTo>
                    <a:pt x="916203" y="352526"/>
                  </a:lnTo>
                  <a:lnTo>
                    <a:pt x="923226" y="356336"/>
                  </a:lnTo>
                  <a:lnTo>
                    <a:pt x="931024" y="358876"/>
                  </a:lnTo>
                  <a:lnTo>
                    <a:pt x="939038" y="357606"/>
                  </a:lnTo>
                  <a:lnTo>
                    <a:pt x="941527" y="357606"/>
                  </a:lnTo>
                  <a:lnTo>
                    <a:pt x="944791" y="362686"/>
                  </a:lnTo>
                  <a:lnTo>
                    <a:pt x="950264" y="365226"/>
                  </a:lnTo>
                  <a:lnTo>
                    <a:pt x="955459" y="363956"/>
                  </a:lnTo>
                  <a:lnTo>
                    <a:pt x="957160" y="362686"/>
                  </a:lnTo>
                  <a:lnTo>
                    <a:pt x="958926" y="362686"/>
                  </a:lnTo>
                  <a:lnTo>
                    <a:pt x="960666" y="363956"/>
                  </a:lnTo>
                  <a:lnTo>
                    <a:pt x="966343" y="365226"/>
                  </a:lnTo>
                  <a:lnTo>
                    <a:pt x="985202" y="365226"/>
                  </a:lnTo>
                  <a:lnTo>
                    <a:pt x="989037" y="366496"/>
                  </a:lnTo>
                  <a:lnTo>
                    <a:pt x="993381" y="366496"/>
                  </a:lnTo>
                  <a:lnTo>
                    <a:pt x="997254" y="365226"/>
                  </a:lnTo>
                  <a:lnTo>
                    <a:pt x="998943" y="362686"/>
                  </a:lnTo>
                  <a:lnTo>
                    <a:pt x="999782" y="361416"/>
                  </a:lnTo>
                  <a:lnTo>
                    <a:pt x="1003909" y="360146"/>
                  </a:lnTo>
                  <a:lnTo>
                    <a:pt x="1007656" y="362686"/>
                  </a:lnTo>
                  <a:lnTo>
                    <a:pt x="1011745" y="362686"/>
                  </a:lnTo>
                  <a:lnTo>
                    <a:pt x="1015796" y="363956"/>
                  </a:lnTo>
                  <a:lnTo>
                    <a:pt x="1019708" y="365226"/>
                  </a:lnTo>
                  <a:lnTo>
                    <a:pt x="1023289" y="366496"/>
                  </a:lnTo>
                  <a:lnTo>
                    <a:pt x="1027163" y="366496"/>
                  </a:lnTo>
                  <a:lnTo>
                    <a:pt x="1030732" y="365226"/>
                  </a:lnTo>
                  <a:lnTo>
                    <a:pt x="1030732" y="360146"/>
                  </a:lnTo>
                  <a:lnTo>
                    <a:pt x="1027569" y="357606"/>
                  </a:lnTo>
                  <a:lnTo>
                    <a:pt x="1022832" y="353796"/>
                  </a:lnTo>
                  <a:lnTo>
                    <a:pt x="1028865" y="349986"/>
                  </a:lnTo>
                  <a:lnTo>
                    <a:pt x="1031354" y="352526"/>
                  </a:lnTo>
                  <a:lnTo>
                    <a:pt x="1033233" y="355066"/>
                  </a:lnTo>
                  <a:lnTo>
                    <a:pt x="1037386" y="358876"/>
                  </a:lnTo>
                  <a:lnTo>
                    <a:pt x="1037805" y="358876"/>
                  </a:lnTo>
                  <a:lnTo>
                    <a:pt x="1044879" y="357606"/>
                  </a:lnTo>
                  <a:lnTo>
                    <a:pt x="1044244" y="362686"/>
                  </a:lnTo>
                  <a:lnTo>
                    <a:pt x="1045502" y="365226"/>
                  </a:lnTo>
                  <a:lnTo>
                    <a:pt x="1053604" y="369036"/>
                  </a:lnTo>
                  <a:lnTo>
                    <a:pt x="1054646" y="374116"/>
                  </a:lnTo>
                  <a:lnTo>
                    <a:pt x="1059014" y="375386"/>
                  </a:lnTo>
                  <a:lnTo>
                    <a:pt x="1063167" y="377926"/>
                  </a:lnTo>
                  <a:lnTo>
                    <a:pt x="1064666" y="379196"/>
                  </a:lnTo>
                  <a:lnTo>
                    <a:pt x="1066050" y="379196"/>
                  </a:lnTo>
                  <a:lnTo>
                    <a:pt x="1067333" y="380466"/>
                  </a:lnTo>
                  <a:lnTo>
                    <a:pt x="1068514" y="381736"/>
                  </a:lnTo>
                  <a:lnTo>
                    <a:pt x="1068781" y="383006"/>
                  </a:lnTo>
                  <a:lnTo>
                    <a:pt x="1067917" y="385546"/>
                  </a:lnTo>
                  <a:lnTo>
                    <a:pt x="1067333" y="385546"/>
                  </a:lnTo>
                  <a:lnTo>
                    <a:pt x="1058595" y="388086"/>
                  </a:lnTo>
                  <a:lnTo>
                    <a:pt x="1058595" y="391896"/>
                  </a:lnTo>
                  <a:lnTo>
                    <a:pt x="1061745" y="391896"/>
                  </a:lnTo>
                  <a:lnTo>
                    <a:pt x="1064869" y="390626"/>
                  </a:lnTo>
                  <a:lnTo>
                    <a:pt x="1067333" y="389356"/>
                  </a:lnTo>
                  <a:lnTo>
                    <a:pt x="1070279" y="386816"/>
                  </a:lnTo>
                  <a:lnTo>
                    <a:pt x="1077099" y="386816"/>
                  </a:lnTo>
                  <a:lnTo>
                    <a:pt x="1082306" y="395706"/>
                  </a:lnTo>
                  <a:lnTo>
                    <a:pt x="1088961" y="394436"/>
                  </a:lnTo>
                  <a:lnTo>
                    <a:pt x="1090409" y="400786"/>
                  </a:lnTo>
                  <a:lnTo>
                    <a:pt x="1098524" y="404596"/>
                  </a:lnTo>
                  <a:lnTo>
                    <a:pt x="1101775" y="410946"/>
                  </a:lnTo>
                  <a:lnTo>
                    <a:pt x="1104620" y="418566"/>
                  </a:lnTo>
                  <a:lnTo>
                    <a:pt x="1107046" y="427456"/>
                  </a:lnTo>
                  <a:lnTo>
                    <a:pt x="1101636" y="428726"/>
                  </a:lnTo>
                  <a:lnTo>
                    <a:pt x="1100188" y="435076"/>
                  </a:lnTo>
                  <a:lnTo>
                    <a:pt x="1091031" y="442696"/>
                  </a:lnTo>
                  <a:lnTo>
                    <a:pt x="1085634" y="443966"/>
                  </a:lnTo>
                  <a:lnTo>
                    <a:pt x="1083348" y="449046"/>
                  </a:lnTo>
                  <a:lnTo>
                    <a:pt x="1084592" y="455396"/>
                  </a:lnTo>
                  <a:lnTo>
                    <a:pt x="1091653" y="455396"/>
                  </a:lnTo>
                  <a:lnTo>
                    <a:pt x="1091031" y="461746"/>
                  </a:lnTo>
                  <a:lnTo>
                    <a:pt x="1087843" y="463016"/>
                  </a:lnTo>
                  <a:lnTo>
                    <a:pt x="1081265" y="465556"/>
                  </a:lnTo>
                  <a:lnTo>
                    <a:pt x="1073569" y="468096"/>
                  </a:lnTo>
                  <a:lnTo>
                    <a:pt x="1065428" y="468096"/>
                  </a:lnTo>
                  <a:lnTo>
                    <a:pt x="1057770" y="465556"/>
                  </a:lnTo>
                  <a:lnTo>
                    <a:pt x="1053185" y="464286"/>
                  </a:lnTo>
                  <a:lnTo>
                    <a:pt x="1048410" y="463016"/>
                  </a:lnTo>
                  <a:lnTo>
                    <a:pt x="1045705" y="469366"/>
                  </a:lnTo>
                  <a:lnTo>
                    <a:pt x="1043838" y="470636"/>
                  </a:lnTo>
                  <a:lnTo>
                    <a:pt x="1043000" y="471906"/>
                  </a:lnTo>
                  <a:lnTo>
                    <a:pt x="1040295" y="473176"/>
                  </a:lnTo>
                  <a:lnTo>
                    <a:pt x="1038745" y="475716"/>
                  </a:lnTo>
                  <a:lnTo>
                    <a:pt x="1039253" y="478256"/>
                  </a:lnTo>
                  <a:lnTo>
                    <a:pt x="1039253" y="482066"/>
                  </a:lnTo>
                  <a:lnTo>
                    <a:pt x="1041755" y="483336"/>
                  </a:lnTo>
                  <a:lnTo>
                    <a:pt x="1044663" y="485876"/>
                  </a:lnTo>
                  <a:lnTo>
                    <a:pt x="1050709" y="487146"/>
                  </a:lnTo>
                  <a:lnTo>
                    <a:pt x="1056830" y="487146"/>
                  </a:lnTo>
                  <a:lnTo>
                    <a:pt x="1062697" y="484606"/>
                  </a:lnTo>
                  <a:lnTo>
                    <a:pt x="1067955" y="480796"/>
                  </a:lnTo>
                  <a:lnTo>
                    <a:pt x="1077518" y="483336"/>
                  </a:lnTo>
                  <a:lnTo>
                    <a:pt x="1078763" y="483336"/>
                  </a:lnTo>
                  <a:lnTo>
                    <a:pt x="1079385" y="482066"/>
                  </a:lnTo>
                  <a:lnTo>
                    <a:pt x="1079385" y="480796"/>
                  </a:lnTo>
                  <a:lnTo>
                    <a:pt x="1079385" y="476986"/>
                  </a:lnTo>
                  <a:lnTo>
                    <a:pt x="1082713" y="478256"/>
                  </a:lnTo>
                  <a:lnTo>
                    <a:pt x="1089787" y="480796"/>
                  </a:lnTo>
                  <a:lnTo>
                    <a:pt x="1092174" y="480796"/>
                  </a:lnTo>
                  <a:lnTo>
                    <a:pt x="1094397" y="482066"/>
                  </a:lnTo>
                  <a:lnTo>
                    <a:pt x="1096022" y="484606"/>
                  </a:lnTo>
                  <a:lnTo>
                    <a:pt x="1100251" y="490956"/>
                  </a:lnTo>
                  <a:lnTo>
                    <a:pt x="1106728" y="496036"/>
                  </a:lnTo>
                  <a:lnTo>
                    <a:pt x="1114120" y="498576"/>
                  </a:lnTo>
                  <a:lnTo>
                    <a:pt x="1115568" y="498576"/>
                  </a:lnTo>
                  <a:lnTo>
                    <a:pt x="1116825" y="501116"/>
                  </a:lnTo>
                  <a:lnTo>
                    <a:pt x="1117854" y="501116"/>
                  </a:lnTo>
                  <a:lnTo>
                    <a:pt x="1114945" y="508736"/>
                  </a:lnTo>
                  <a:lnTo>
                    <a:pt x="1125347" y="513816"/>
                  </a:lnTo>
                  <a:lnTo>
                    <a:pt x="1128293" y="515086"/>
                  </a:lnTo>
                  <a:lnTo>
                    <a:pt x="1131646" y="516356"/>
                  </a:lnTo>
                  <a:lnTo>
                    <a:pt x="1137158" y="516356"/>
                  </a:lnTo>
                  <a:lnTo>
                    <a:pt x="1139101" y="517626"/>
                  </a:lnTo>
                  <a:lnTo>
                    <a:pt x="1140523" y="518896"/>
                  </a:lnTo>
                  <a:lnTo>
                    <a:pt x="1145197" y="523976"/>
                  </a:lnTo>
                  <a:lnTo>
                    <a:pt x="1151369" y="527786"/>
                  </a:lnTo>
                  <a:lnTo>
                    <a:pt x="1157986" y="529056"/>
                  </a:lnTo>
                  <a:lnTo>
                    <a:pt x="1174826" y="532866"/>
                  </a:lnTo>
                  <a:lnTo>
                    <a:pt x="1178369" y="532866"/>
                  </a:lnTo>
                  <a:lnTo>
                    <a:pt x="1178953" y="531596"/>
                  </a:lnTo>
                  <a:lnTo>
                    <a:pt x="1178026" y="527786"/>
                  </a:lnTo>
                  <a:lnTo>
                    <a:pt x="1176083" y="526516"/>
                  </a:lnTo>
                  <a:lnTo>
                    <a:pt x="1170355" y="520166"/>
                  </a:lnTo>
                  <a:lnTo>
                    <a:pt x="1164018" y="515086"/>
                  </a:lnTo>
                  <a:lnTo>
                    <a:pt x="1157160" y="511276"/>
                  </a:lnTo>
                  <a:lnTo>
                    <a:pt x="1152652" y="507466"/>
                  </a:lnTo>
                  <a:lnTo>
                    <a:pt x="1148765" y="503656"/>
                  </a:lnTo>
                  <a:lnTo>
                    <a:pt x="1145717" y="498576"/>
                  </a:lnTo>
                  <a:lnTo>
                    <a:pt x="1151953" y="497306"/>
                  </a:lnTo>
                  <a:lnTo>
                    <a:pt x="1155700" y="503656"/>
                  </a:lnTo>
                  <a:lnTo>
                    <a:pt x="1160487" y="502386"/>
                  </a:lnTo>
                  <a:lnTo>
                    <a:pt x="1162977" y="502386"/>
                  </a:lnTo>
                  <a:lnTo>
                    <a:pt x="1164018" y="503656"/>
                  </a:lnTo>
                  <a:lnTo>
                    <a:pt x="1169847" y="508736"/>
                  </a:lnTo>
                  <a:lnTo>
                    <a:pt x="1176020" y="511276"/>
                  </a:lnTo>
                  <a:lnTo>
                    <a:pt x="1182471" y="515086"/>
                  </a:lnTo>
                  <a:lnTo>
                    <a:pt x="1189177" y="516356"/>
                  </a:lnTo>
                  <a:lnTo>
                    <a:pt x="1190459" y="515086"/>
                  </a:lnTo>
                  <a:lnTo>
                    <a:pt x="1191399" y="513816"/>
                  </a:lnTo>
                  <a:lnTo>
                    <a:pt x="1191882" y="511276"/>
                  </a:lnTo>
                  <a:lnTo>
                    <a:pt x="1191920" y="510006"/>
                  </a:lnTo>
                  <a:lnTo>
                    <a:pt x="1191564" y="507466"/>
                  </a:lnTo>
                  <a:lnTo>
                    <a:pt x="1190840" y="504926"/>
                  </a:lnTo>
                  <a:lnTo>
                    <a:pt x="1196873" y="503656"/>
                  </a:lnTo>
                  <a:lnTo>
                    <a:pt x="1196873" y="502386"/>
                  </a:lnTo>
                  <a:lnTo>
                    <a:pt x="1196873" y="499846"/>
                  </a:lnTo>
                  <a:lnTo>
                    <a:pt x="1195209" y="497306"/>
                  </a:lnTo>
                  <a:lnTo>
                    <a:pt x="1192301" y="493496"/>
                  </a:lnTo>
                  <a:lnTo>
                    <a:pt x="1188135" y="489686"/>
                  </a:lnTo>
                  <a:lnTo>
                    <a:pt x="1187932" y="487146"/>
                  </a:lnTo>
                  <a:lnTo>
                    <a:pt x="1187831" y="485876"/>
                  </a:lnTo>
                  <a:lnTo>
                    <a:pt x="1187729" y="484606"/>
                  </a:lnTo>
                  <a:lnTo>
                    <a:pt x="1186827" y="480796"/>
                  </a:lnTo>
                  <a:lnTo>
                    <a:pt x="1183805" y="476986"/>
                  </a:lnTo>
                  <a:lnTo>
                    <a:pt x="1180236" y="476986"/>
                  </a:lnTo>
                  <a:lnTo>
                    <a:pt x="1176528" y="475716"/>
                  </a:lnTo>
                  <a:lnTo>
                    <a:pt x="1166520" y="465556"/>
                  </a:lnTo>
                  <a:lnTo>
                    <a:pt x="1161935" y="459206"/>
                  </a:lnTo>
                  <a:lnTo>
                    <a:pt x="1159027" y="457936"/>
                  </a:lnTo>
                  <a:lnTo>
                    <a:pt x="1156322" y="455396"/>
                  </a:lnTo>
                  <a:lnTo>
                    <a:pt x="1155636" y="454126"/>
                  </a:lnTo>
                  <a:lnTo>
                    <a:pt x="1155077" y="454126"/>
                  </a:lnTo>
                  <a:lnTo>
                    <a:pt x="1154658" y="452856"/>
                  </a:lnTo>
                  <a:lnTo>
                    <a:pt x="1154658" y="451586"/>
                  </a:lnTo>
                  <a:lnTo>
                    <a:pt x="1154658" y="449046"/>
                  </a:lnTo>
                  <a:lnTo>
                    <a:pt x="1160272" y="454126"/>
                  </a:lnTo>
                  <a:lnTo>
                    <a:pt x="1162977" y="450316"/>
                  </a:lnTo>
                  <a:lnTo>
                    <a:pt x="1162177" y="449046"/>
                  </a:lnTo>
                  <a:lnTo>
                    <a:pt x="1161389" y="447776"/>
                  </a:lnTo>
                  <a:lnTo>
                    <a:pt x="1138034" y="447776"/>
                  </a:lnTo>
                  <a:lnTo>
                    <a:pt x="1135113" y="447776"/>
                  </a:lnTo>
                  <a:lnTo>
                    <a:pt x="1125410" y="447776"/>
                  </a:lnTo>
                  <a:lnTo>
                    <a:pt x="1121397" y="451586"/>
                  </a:lnTo>
                  <a:lnTo>
                    <a:pt x="1115987" y="438886"/>
                  </a:lnTo>
                  <a:lnTo>
                    <a:pt x="1121803" y="429996"/>
                  </a:lnTo>
                  <a:lnTo>
                    <a:pt x="1125829" y="433806"/>
                  </a:lnTo>
                  <a:lnTo>
                    <a:pt x="1130681" y="436346"/>
                  </a:lnTo>
                  <a:lnTo>
                    <a:pt x="1135951" y="437616"/>
                  </a:lnTo>
                  <a:lnTo>
                    <a:pt x="1138796" y="438886"/>
                  </a:lnTo>
                  <a:lnTo>
                    <a:pt x="1141145" y="440156"/>
                  </a:lnTo>
                  <a:lnTo>
                    <a:pt x="1141768" y="443966"/>
                  </a:lnTo>
                  <a:lnTo>
                    <a:pt x="1140726" y="446506"/>
                  </a:lnTo>
                  <a:lnTo>
                    <a:pt x="1160589" y="446506"/>
                  </a:lnTo>
                  <a:lnTo>
                    <a:pt x="1158201" y="442696"/>
                  </a:lnTo>
                  <a:lnTo>
                    <a:pt x="1163193" y="445236"/>
                  </a:lnTo>
                  <a:lnTo>
                    <a:pt x="1164107" y="442696"/>
                  </a:lnTo>
                  <a:lnTo>
                    <a:pt x="1165479" y="438886"/>
                  </a:lnTo>
                  <a:lnTo>
                    <a:pt x="1169428" y="438886"/>
                  </a:lnTo>
                  <a:lnTo>
                    <a:pt x="1174178" y="446506"/>
                  </a:lnTo>
                  <a:lnTo>
                    <a:pt x="1180998" y="450316"/>
                  </a:lnTo>
                  <a:lnTo>
                    <a:pt x="1188554" y="451586"/>
                  </a:lnTo>
                  <a:lnTo>
                    <a:pt x="1188554" y="454126"/>
                  </a:lnTo>
                  <a:lnTo>
                    <a:pt x="1186472" y="457936"/>
                  </a:lnTo>
                  <a:lnTo>
                    <a:pt x="1190637" y="461746"/>
                  </a:lnTo>
                  <a:lnTo>
                    <a:pt x="1193546" y="465556"/>
                  </a:lnTo>
                  <a:lnTo>
                    <a:pt x="1199781" y="469366"/>
                  </a:lnTo>
                  <a:lnTo>
                    <a:pt x="1203109" y="471906"/>
                  </a:lnTo>
                  <a:lnTo>
                    <a:pt x="1207477" y="469366"/>
                  </a:lnTo>
                  <a:lnTo>
                    <a:pt x="1207477" y="457936"/>
                  </a:lnTo>
                  <a:lnTo>
                    <a:pt x="1214551" y="457936"/>
                  </a:lnTo>
                  <a:lnTo>
                    <a:pt x="1216799" y="456666"/>
                  </a:lnTo>
                  <a:lnTo>
                    <a:pt x="1218742" y="454126"/>
                  </a:lnTo>
                  <a:lnTo>
                    <a:pt x="1220368" y="451586"/>
                  </a:lnTo>
                  <a:lnTo>
                    <a:pt x="1220368" y="440156"/>
                  </a:lnTo>
                  <a:lnTo>
                    <a:pt x="1226820" y="446506"/>
                  </a:lnTo>
                  <a:lnTo>
                    <a:pt x="1230376" y="440156"/>
                  </a:lnTo>
                  <a:lnTo>
                    <a:pt x="1231087" y="438886"/>
                  </a:lnTo>
                  <a:lnTo>
                    <a:pt x="1231811" y="437616"/>
                  </a:lnTo>
                  <a:lnTo>
                    <a:pt x="1231874" y="437388"/>
                  </a:lnTo>
                  <a:close/>
                </a:path>
                <a:path w="1808480" h="2389504">
                  <a:moveTo>
                    <a:pt x="1232217" y="436346"/>
                  </a:moveTo>
                  <a:lnTo>
                    <a:pt x="1231874" y="437388"/>
                  </a:lnTo>
                  <a:lnTo>
                    <a:pt x="1232014" y="437616"/>
                  </a:lnTo>
                  <a:lnTo>
                    <a:pt x="1232217" y="436346"/>
                  </a:lnTo>
                  <a:close/>
                </a:path>
                <a:path w="1808480" h="2389504">
                  <a:moveTo>
                    <a:pt x="1233474" y="38760"/>
                  </a:moveTo>
                  <a:lnTo>
                    <a:pt x="1231976" y="37490"/>
                  </a:lnTo>
                  <a:lnTo>
                    <a:pt x="1230287" y="36220"/>
                  </a:lnTo>
                  <a:lnTo>
                    <a:pt x="1228483" y="34950"/>
                  </a:lnTo>
                  <a:lnTo>
                    <a:pt x="1224915" y="33680"/>
                  </a:lnTo>
                  <a:lnTo>
                    <a:pt x="1213713" y="33680"/>
                  </a:lnTo>
                  <a:lnTo>
                    <a:pt x="1211846" y="32410"/>
                  </a:lnTo>
                  <a:lnTo>
                    <a:pt x="1210144" y="31140"/>
                  </a:lnTo>
                  <a:lnTo>
                    <a:pt x="1208722" y="29870"/>
                  </a:lnTo>
                  <a:lnTo>
                    <a:pt x="1207135" y="27330"/>
                  </a:lnTo>
                  <a:lnTo>
                    <a:pt x="1205674" y="26060"/>
                  </a:lnTo>
                  <a:lnTo>
                    <a:pt x="1205014" y="24790"/>
                  </a:lnTo>
                  <a:lnTo>
                    <a:pt x="1204353" y="23520"/>
                  </a:lnTo>
                  <a:lnTo>
                    <a:pt x="1200581" y="24790"/>
                  </a:lnTo>
                  <a:lnTo>
                    <a:pt x="1196670" y="24790"/>
                  </a:lnTo>
                  <a:lnTo>
                    <a:pt x="1193126" y="22250"/>
                  </a:lnTo>
                  <a:lnTo>
                    <a:pt x="1191260" y="22250"/>
                  </a:lnTo>
                  <a:lnTo>
                    <a:pt x="1185227" y="26060"/>
                  </a:lnTo>
                  <a:lnTo>
                    <a:pt x="1178153" y="22250"/>
                  </a:lnTo>
                  <a:lnTo>
                    <a:pt x="1172133" y="26060"/>
                  </a:lnTo>
                  <a:lnTo>
                    <a:pt x="1168349" y="28600"/>
                  </a:lnTo>
                  <a:lnTo>
                    <a:pt x="1163777" y="29870"/>
                  </a:lnTo>
                  <a:lnTo>
                    <a:pt x="1159649" y="27330"/>
                  </a:lnTo>
                  <a:lnTo>
                    <a:pt x="1161732" y="24790"/>
                  </a:lnTo>
                  <a:lnTo>
                    <a:pt x="1166304" y="26060"/>
                  </a:lnTo>
                  <a:lnTo>
                    <a:pt x="1166926" y="22250"/>
                  </a:lnTo>
                  <a:lnTo>
                    <a:pt x="1158697" y="20980"/>
                  </a:lnTo>
                  <a:lnTo>
                    <a:pt x="1154620" y="19710"/>
                  </a:lnTo>
                  <a:lnTo>
                    <a:pt x="1150543" y="18440"/>
                  </a:lnTo>
                  <a:lnTo>
                    <a:pt x="1145514" y="17653"/>
                  </a:lnTo>
                  <a:lnTo>
                    <a:pt x="1145514" y="71780"/>
                  </a:lnTo>
                  <a:lnTo>
                    <a:pt x="1142326" y="73050"/>
                  </a:lnTo>
                  <a:lnTo>
                    <a:pt x="1138821" y="74320"/>
                  </a:lnTo>
                  <a:lnTo>
                    <a:pt x="1135329" y="74320"/>
                  </a:lnTo>
                  <a:lnTo>
                    <a:pt x="1138059" y="70510"/>
                  </a:lnTo>
                  <a:lnTo>
                    <a:pt x="1142009" y="70510"/>
                  </a:lnTo>
                  <a:lnTo>
                    <a:pt x="1145514" y="71780"/>
                  </a:lnTo>
                  <a:lnTo>
                    <a:pt x="1145514" y="17653"/>
                  </a:lnTo>
                  <a:lnTo>
                    <a:pt x="1142466" y="17170"/>
                  </a:lnTo>
                  <a:lnTo>
                    <a:pt x="1134491" y="14630"/>
                  </a:lnTo>
                  <a:lnTo>
                    <a:pt x="1128674" y="14630"/>
                  </a:lnTo>
                  <a:lnTo>
                    <a:pt x="1121803" y="12090"/>
                  </a:lnTo>
                  <a:lnTo>
                    <a:pt x="1117447" y="19710"/>
                  </a:lnTo>
                  <a:lnTo>
                    <a:pt x="1113231" y="15900"/>
                  </a:lnTo>
                  <a:lnTo>
                    <a:pt x="1111834" y="14630"/>
                  </a:lnTo>
                  <a:lnTo>
                    <a:pt x="1106208" y="15900"/>
                  </a:lnTo>
                  <a:lnTo>
                    <a:pt x="1099769" y="14630"/>
                  </a:lnTo>
                  <a:lnTo>
                    <a:pt x="1095400" y="19710"/>
                  </a:lnTo>
                  <a:lnTo>
                    <a:pt x="1097064" y="24790"/>
                  </a:lnTo>
                  <a:lnTo>
                    <a:pt x="1093838" y="24790"/>
                  </a:lnTo>
                  <a:lnTo>
                    <a:pt x="1090726" y="23520"/>
                  </a:lnTo>
                  <a:lnTo>
                    <a:pt x="1088326" y="20980"/>
                  </a:lnTo>
                  <a:lnTo>
                    <a:pt x="1085316" y="18440"/>
                  </a:lnTo>
                  <a:lnTo>
                    <a:pt x="1081544" y="17170"/>
                  </a:lnTo>
                  <a:lnTo>
                    <a:pt x="1051941" y="17170"/>
                  </a:lnTo>
                  <a:lnTo>
                    <a:pt x="1067752" y="29870"/>
                  </a:lnTo>
                  <a:lnTo>
                    <a:pt x="1067752" y="32410"/>
                  </a:lnTo>
                  <a:lnTo>
                    <a:pt x="1065669" y="31140"/>
                  </a:lnTo>
                  <a:lnTo>
                    <a:pt x="1065047" y="31140"/>
                  </a:lnTo>
                  <a:lnTo>
                    <a:pt x="1061262" y="28600"/>
                  </a:lnTo>
                  <a:lnTo>
                    <a:pt x="1057630" y="27330"/>
                  </a:lnTo>
                  <a:lnTo>
                    <a:pt x="1054227" y="24790"/>
                  </a:lnTo>
                  <a:lnTo>
                    <a:pt x="1051280" y="20980"/>
                  </a:lnTo>
                  <a:lnTo>
                    <a:pt x="1047432" y="19710"/>
                  </a:lnTo>
                  <a:lnTo>
                    <a:pt x="1043622" y="20980"/>
                  </a:lnTo>
                  <a:lnTo>
                    <a:pt x="1032497" y="20980"/>
                  </a:lnTo>
                  <a:lnTo>
                    <a:pt x="1027201" y="18440"/>
                  </a:lnTo>
                  <a:lnTo>
                    <a:pt x="1021651" y="18440"/>
                  </a:lnTo>
                  <a:lnTo>
                    <a:pt x="1019505" y="20980"/>
                  </a:lnTo>
                  <a:lnTo>
                    <a:pt x="1019505" y="27330"/>
                  </a:lnTo>
                  <a:lnTo>
                    <a:pt x="1014310" y="27330"/>
                  </a:lnTo>
                  <a:lnTo>
                    <a:pt x="1010767" y="22250"/>
                  </a:lnTo>
                  <a:lnTo>
                    <a:pt x="1005992" y="24790"/>
                  </a:lnTo>
                  <a:lnTo>
                    <a:pt x="1009103" y="31140"/>
                  </a:lnTo>
                  <a:lnTo>
                    <a:pt x="1005370" y="32410"/>
                  </a:lnTo>
                  <a:lnTo>
                    <a:pt x="1003287" y="31140"/>
                  </a:lnTo>
                  <a:lnTo>
                    <a:pt x="1000582" y="31140"/>
                  </a:lnTo>
                  <a:lnTo>
                    <a:pt x="998994" y="29870"/>
                  </a:lnTo>
                  <a:lnTo>
                    <a:pt x="997356" y="29870"/>
                  </a:lnTo>
                  <a:lnTo>
                    <a:pt x="995807" y="31140"/>
                  </a:lnTo>
                  <a:lnTo>
                    <a:pt x="995807" y="34950"/>
                  </a:lnTo>
                  <a:lnTo>
                    <a:pt x="989977" y="32410"/>
                  </a:lnTo>
                  <a:lnTo>
                    <a:pt x="988529" y="36220"/>
                  </a:lnTo>
                  <a:lnTo>
                    <a:pt x="989495" y="37490"/>
                  </a:lnTo>
                  <a:lnTo>
                    <a:pt x="990536" y="38760"/>
                  </a:lnTo>
                  <a:lnTo>
                    <a:pt x="991641" y="38760"/>
                  </a:lnTo>
                  <a:lnTo>
                    <a:pt x="995527" y="41300"/>
                  </a:lnTo>
                  <a:lnTo>
                    <a:pt x="999477" y="42570"/>
                  </a:lnTo>
                  <a:lnTo>
                    <a:pt x="1003490" y="42570"/>
                  </a:lnTo>
                  <a:lnTo>
                    <a:pt x="1006271" y="43840"/>
                  </a:lnTo>
                  <a:lnTo>
                    <a:pt x="1008621" y="45110"/>
                  </a:lnTo>
                  <a:lnTo>
                    <a:pt x="1009738" y="48920"/>
                  </a:lnTo>
                  <a:lnTo>
                    <a:pt x="1005776" y="47650"/>
                  </a:lnTo>
                  <a:lnTo>
                    <a:pt x="986028" y="41300"/>
                  </a:lnTo>
                  <a:lnTo>
                    <a:pt x="987691" y="47650"/>
                  </a:lnTo>
                  <a:lnTo>
                    <a:pt x="984567" y="47650"/>
                  </a:lnTo>
                  <a:lnTo>
                    <a:pt x="982433" y="45110"/>
                  </a:lnTo>
                  <a:lnTo>
                    <a:pt x="979233" y="41300"/>
                  </a:lnTo>
                  <a:lnTo>
                    <a:pt x="971677" y="37490"/>
                  </a:lnTo>
                  <a:lnTo>
                    <a:pt x="962533" y="37490"/>
                  </a:lnTo>
                  <a:lnTo>
                    <a:pt x="961288" y="36220"/>
                  </a:lnTo>
                  <a:lnTo>
                    <a:pt x="955052" y="36220"/>
                  </a:lnTo>
                  <a:lnTo>
                    <a:pt x="953389" y="41300"/>
                  </a:lnTo>
                  <a:lnTo>
                    <a:pt x="951306" y="41300"/>
                  </a:lnTo>
                  <a:lnTo>
                    <a:pt x="947140" y="42570"/>
                  </a:lnTo>
                  <a:lnTo>
                    <a:pt x="945070" y="42570"/>
                  </a:lnTo>
                  <a:lnTo>
                    <a:pt x="943813" y="45110"/>
                  </a:lnTo>
                  <a:lnTo>
                    <a:pt x="946111" y="47650"/>
                  </a:lnTo>
                  <a:lnTo>
                    <a:pt x="949642" y="45110"/>
                  </a:lnTo>
                  <a:lnTo>
                    <a:pt x="955052" y="48920"/>
                  </a:lnTo>
                  <a:lnTo>
                    <a:pt x="954417" y="50190"/>
                  </a:lnTo>
                  <a:lnTo>
                    <a:pt x="952347" y="52730"/>
                  </a:lnTo>
                  <a:lnTo>
                    <a:pt x="949248" y="50190"/>
                  </a:lnTo>
                  <a:lnTo>
                    <a:pt x="947699" y="48920"/>
                  </a:lnTo>
                  <a:lnTo>
                    <a:pt x="941984" y="47650"/>
                  </a:lnTo>
                  <a:lnTo>
                    <a:pt x="936752" y="50190"/>
                  </a:lnTo>
                  <a:lnTo>
                    <a:pt x="932802" y="50190"/>
                  </a:lnTo>
                  <a:lnTo>
                    <a:pt x="926490" y="46380"/>
                  </a:lnTo>
                  <a:lnTo>
                    <a:pt x="918895" y="46380"/>
                  </a:lnTo>
                  <a:lnTo>
                    <a:pt x="913257" y="51460"/>
                  </a:lnTo>
                  <a:lnTo>
                    <a:pt x="910475" y="54000"/>
                  </a:lnTo>
                  <a:lnTo>
                    <a:pt x="907046" y="55270"/>
                  </a:lnTo>
                  <a:lnTo>
                    <a:pt x="903693" y="54000"/>
                  </a:lnTo>
                  <a:lnTo>
                    <a:pt x="895819" y="52730"/>
                  </a:lnTo>
                  <a:lnTo>
                    <a:pt x="887958" y="55270"/>
                  </a:lnTo>
                  <a:lnTo>
                    <a:pt x="881646" y="60350"/>
                  </a:lnTo>
                  <a:lnTo>
                    <a:pt x="884974" y="61620"/>
                  </a:lnTo>
                  <a:lnTo>
                    <a:pt x="887056" y="62890"/>
                  </a:lnTo>
                  <a:lnTo>
                    <a:pt x="889546" y="61620"/>
                  </a:lnTo>
                  <a:lnTo>
                    <a:pt x="892111" y="59080"/>
                  </a:lnTo>
                  <a:lnTo>
                    <a:pt x="895299" y="57810"/>
                  </a:lnTo>
                  <a:lnTo>
                    <a:pt x="898486" y="59080"/>
                  </a:lnTo>
                  <a:lnTo>
                    <a:pt x="901052" y="59080"/>
                  </a:lnTo>
                  <a:lnTo>
                    <a:pt x="902233" y="60350"/>
                  </a:lnTo>
                  <a:lnTo>
                    <a:pt x="902233" y="62890"/>
                  </a:lnTo>
                  <a:lnTo>
                    <a:pt x="897445" y="62890"/>
                  </a:lnTo>
                  <a:lnTo>
                    <a:pt x="897851" y="66713"/>
                  </a:lnTo>
                  <a:lnTo>
                    <a:pt x="918654" y="62890"/>
                  </a:lnTo>
                  <a:lnTo>
                    <a:pt x="921575" y="62890"/>
                  </a:lnTo>
                  <a:lnTo>
                    <a:pt x="922502" y="61620"/>
                  </a:lnTo>
                  <a:lnTo>
                    <a:pt x="923505" y="61620"/>
                  </a:lnTo>
                  <a:lnTo>
                    <a:pt x="924483" y="62890"/>
                  </a:lnTo>
                  <a:lnTo>
                    <a:pt x="918006" y="64160"/>
                  </a:lnTo>
                  <a:lnTo>
                    <a:pt x="911593" y="66827"/>
                  </a:lnTo>
                  <a:lnTo>
                    <a:pt x="906221" y="69240"/>
                  </a:lnTo>
                  <a:lnTo>
                    <a:pt x="901192" y="74320"/>
                  </a:lnTo>
                  <a:lnTo>
                    <a:pt x="903274" y="74320"/>
                  </a:lnTo>
                  <a:lnTo>
                    <a:pt x="904938" y="76860"/>
                  </a:lnTo>
                  <a:lnTo>
                    <a:pt x="917689" y="76860"/>
                  </a:lnTo>
                  <a:lnTo>
                    <a:pt x="928509" y="75590"/>
                  </a:lnTo>
                  <a:lnTo>
                    <a:pt x="939241" y="73050"/>
                  </a:lnTo>
                  <a:lnTo>
                    <a:pt x="952512" y="70510"/>
                  </a:lnTo>
                  <a:lnTo>
                    <a:pt x="955217" y="69240"/>
                  </a:lnTo>
                  <a:lnTo>
                    <a:pt x="957961" y="69240"/>
                  </a:lnTo>
                  <a:lnTo>
                    <a:pt x="955459" y="71780"/>
                  </a:lnTo>
                  <a:lnTo>
                    <a:pt x="952550" y="74320"/>
                  </a:lnTo>
                  <a:lnTo>
                    <a:pt x="954011" y="74320"/>
                  </a:lnTo>
                  <a:lnTo>
                    <a:pt x="952969" y="75590"/>
                  </a:lnTo>
                  <a:lnTo>
                    <a:pt x="962329" y="75590"/>
                  </a:lnTo>
                  <a:lnTo>
                    <a:pt x="960348" y="76860"/>
                  </a:lnTo>
                  <a:lnTo>
                    <a:pt x="957643" y="78130"/>
                  </a:lnTo>
                  <a:lnTo>
                    <a:pt x="955255" y="76860"/>
                  </a:lnTo>
                  <a:lnTo>
                    <a:pt x="954011" y="80670"/>
                  </a:lnTo>
                  <a:lnTo>
                    <a:pt x="949642" y="80670"/>
                  </a:lnTo>
                  <a:lnTo>
                    <a:pt x="944232" y="87020"/>
                  </a:lnTo>
                  <a:lnTo>
                    <a:pt x="943190" y="85750"/>
                  </a:lnTo>
                  <a:lnTo>
                    <a:pt x="944029" y="90830"/>
                  </a:lnTo>
                  <a:lnTo>
                    <a:pt x="950887" y="90830"/>
                  </a:lnTo>
                  <a:lnTo>
                    <a:pt x="957961" y="92100"/>
                  </a:lnTo>
                  <a:lnTo>
                    <a:pt x="969289" y="92100"/>
                  </a:lnTo>
                  <a:lnTo>
                    <a:pt x="973518" y="89560"/>
                  </a:lnTo>
                  <a:lnTo>
                    <a:pt x="975067" y="87020"/>
                  </a:lnTo>
                  <a:lnTo>
                    <a:pt x="975842" y="85750"/>
                  </a:lnTo>
                  <a:lnTo>
                    <a:pt x="993101" y="85750"/>
                  </a:lnTo>
                  <a:lnTo>
                    <a:pt x="993101" y="89560"/>
                  </a:lnTo>
                  <a:lnTo>
                    <a:pt x="987272" y="87020"/>
                  </a:lnTo>
                  <a:lnTo>
                    <a:pt x="986231" y="90830"/>
                  </a:lnTo>
                  <a:lnTo>
                    <a:pt x="994765" y="90830"/>
                  </a:lnTo>
                  <a:lnTo>
                    <a:pt x="1003211" y="89560"/>
                  </a:lnTo>
                  <a:lnTo>
                    <a:pt x="1030071" y="74320"/>
                  </a:lnTo>
                  <a:lnTo>
                    <a:pt x="1037463" y="69240"/>
                  </a:lnTo>
                  <a:lnTo>
                    <a:pt x="1045502" y="67970"/>
                  </a:lnTo>
                  <a:lnTo>
                    <a:pt x="1048867" y="66827"/>
                  </a:lnTo>
                  <a:lnTo>
                    <a:pt x="1049235" y="66827"/>
                  </a:lnTo>
                  <a:lnTo>
                    <a:pt x="1049235" y="69240"/>
                  </a:lnTo>
                  <a:lnTo>
                    <a:pt x="1045286" y="69240"/>
                  </a:lnTo>
                  <a:lnTo>
                    <a:pt x="1045286" y="73050"/>
                  </a:lnTo>
                  <a:lnTo>
                    <a:pt x="1040511" y="73050"/>
                  </a:lnTo>
                  <a:lnTo>
                    <a:pt x="1035939" y="76860"/>
                  </a:lnTo>
                  <a:lnTo>
                    <a:pt x="1033437" y="78130"/>
                  </a:lnTo>
                  <a:lnTo>
                    <a:pt x="1033297" y="80670"/>
                  </a:lnTo>
                  <a:lnTo>
                    <a:pt x="1033233" y="81940"/>
                  </a:lnTo>
                  <a:lnTo>
                    <a:pt x="1040295" y="81940"/>
                  </a:lnTo>
                  <a:lnTo>
                    <a:pt x="1047572" y="80670"/>
                  </a:lnTo>
                  <a:lnTo>
                    <a:pt x="1054023" y="84480"/>
                  </a:lnTo>
                  <a:lnTo>
                    <a:pt x="1050734" y="84480"/>
                  </a:lnTo>
                  <a:lnTo>
                    <a:pt x="1047407" y="85750"/>
                  </a:lnTo>
                  <a:lnTo>
                    <a:pt x="1039672" y="85750"/>
                  </a:lnTo>
                  <a:lnTo>
                    <a:pt x="1035304" y="87020"/>
                  </a:lnTo>
                  <a:lnTo>
                    <a:pt x="1030732" y="88290"/>
                  </a:lnTo>
                  <a:lnTo>
                    <a:pt x="1030732" y="89560"/>
                  </a:lnTo>
                  <a:lnTo>
                    <a:pt x="1035519" y="92100"/>
                  </a:lnTo>
                  <a:lnTo>
                    <a:pt x="1016723" y="95910"/>
                  </a:lnTo>
                  <a:lnTo>
                    <a:pt x="1010361" y="95910"/>
                  </a:lnTo>
                  <a:lnTo>
                    <a:pt x="1002461" y="98450"/>
                  </a:lnTo>
                  <a:lnTo>
                    <a:pt x="993927" y="98450"/>
                  </a:lnTo>
                  <a:lnTo>
                    <a:pt x="985405" y="100990"/>
                  </a:lnTo>
                  <a:lnTo>
                    <a:pt x="987488" y="104800"/>
                  </a:lnTo>
                  <a:lnTo>
                    <a:pt x="990739" y="107340"/>
                  </a:lnTo>
                  <a:lnTo>
                    <a:pt x="994549" y="108610"/>
                  </a:lnTo>
                  <a:lnTo>
                    <a:pt x="996835" y="108610"/>
                  </a:lnTo>
                  <a:lnTo>
                    <a:pt x="999337" y="109880"/>
                  </a:lnTo>
                  <a:lnTo>
                    <a:pt x="1001001" y="114960"/>
                  </a:lnTo>
                  <a:lnTo>
                    <a:pt x="1005154" y="117500"/>
                  </a:lnTo>
                  <a:lnTo>
                    <a:pt x="1012228" y="118770"/>
                  </a:lnTo>
                  <a:lnTo>
                    <a:pt x="1014514" y="117500"/>
                  </a:lnTo>
                  <a:lnTo>
                    <a:pt x="1017219" y="117500"/>
                  </a:lnTo>
                  <a:lnTo>
                    <a:pt x="1010805" y="122580"/>
                  </a:lnTo>
                  <a:lnTo>
                    <a:pt x="1002207" y="122580"/>
                  </a:lnTo>
                  <a:lnTo>
                    <a:pt x="996429" y="116230"/>
                  </a:lnTo>
                  <a:lnTo>
                    <a:pt x="989914" y="111150"/>
                  </a:lnTo>
                  <a:lnTo>
                    <a:pt x="987590" y="109880"/>
                  </a:lnTo>
                  <a:lnTo>
                    <a:pt x="982941" y="107340"/>
                  </a:lnTo>
                  <a:lnTo>
                    <a:pt x="975626" y="103530"/>
                  </a:lnTo>
                  <a:lnTo>
                    <a:pt x="973696" y="102260"/>
                  </a:lnTo>
                  <a:lnTo>
                    <a:pt x="942606" y="102260"/>
                  </a:lnTo>
                  <a:lnTo>
                    <a:pt x="942327" y="104800"/>
                  </a:lnTo>
                  <a:lnTo>
                    <a:pt x="943368" y="106070"/>
                  </a:lnTo>
                  <a:lnTo>
                    <a:pt x="943571" y="106070"/>
                  </a:lnTo>
                  <a:lnTo>
                    <a:pt x="943813" y="107340"/>
                  </a:lnTo>
                  <a:lnTo>
                    <a:pt x="946315" y="107340"/>
                  </a:lnTo>
                  <a:lnTo>
                    <a:pt x="947559" y="108610"/>
                  </a:lnTo>
                  <a:lnTo>
                    <a:pt x="947559" y="111150"/>
                  </a:lnTo>
                  <a:lnTo>
                    <a:pt x="943813" y="111150"/>
                  </a:lnTo>
                  <a:lnTo>
                    <a:pt x="945070" y="113690"/>
                  </a:lnTo>
                  <a:lnTo>
                    <a:pt x="947039" y="114960"/>
                  </a:lnTo>
                  <a:lnTo>
                    <a:pt x="949159" y="116230"/>
                  </a:lnTo>
                  <a:lnTo>
                    <a:pt x="951306" y="116230"/>
                  </a:lnTo>
                  <a:lnTo>
                    <a:pt x="955814" y="117500"/>
                  </a:lnTo>
                  <a:lnTo>
                    <a:pt x="959929" y="120040"/>
                  </a:lnTo>
                  <a:lnTo>
                    <a:pt x="962952" y="123850"/>
                  </a:lnTo>
                  <a:lnTo>
                    <a:pt x="966177" y="126390"/>
                  </a:lnTo>
                  <a:lnTo>
                    <a:pt x="969568" y="130200"/>
                  </a:lnTo>
                  <a:lnTo>
                    <a:pt x="973137" y="132740"/>
                  </a:lnTo>
                  <a:lnTo>
                    <a:pt x="973137" y="135280"/>
                  </a:lnTo>
                  <a:lnTo>
                    <a:pt x="966063" y="135280"/>
                  </a:lnTo>
                  <a:lnTo>
                    <a:pt x="966063" y="136550"/>
                  </a:lnTo>
                  <a:lnTo>
                    <a:pt x="967384" y="137896"/>
                  </a:lnTo>
                  <a:lnTo>
                    <a:pt x="968197" y="137896"/>
                  </a:lnTo>
                  <a:lnTo>
                    <a:pt x="984986" y="140360"/>
                  </a:lnTo>
                  <a:lnTo>
                    <a:pt x="988110" y="141630"/>
                  </a:lnTo>
                  <a:lnTo>
                    <a:pt x="991400" y="140360"/>
                  </a:lnTo>
                  <a:lnTo>
                    <a:pt x="994143" y="139090"/>
                  </a:lnTo>
                  <a:lnTo>
                    <a:pt x="997877" y="137896"/>
                  </a:lnTo>
                  <a:lnTo>
                    <a:pt x="998067" y="137896"/>
                  </a:lnTo>
                  <a:lnTo>
                    <a:pt x="996835" y="142900"/>
                  </a:lnTo>
                  <a:lnTo>
                    <a:pt x="989558" y="142900"/>
                  </a:lnTo>
                  <a:lnTo>
                    <a:pt x="986866" y="144170"/>
                  </a:lnTo>
                  <a:lnTo>
                    <a:pt x="990193" y="150520"/>
                  </a:lnTo>
                  <a:lnTo>
                    <a:pt x="982814" y="146710"/>
                  </a:lnTo>
                  <a:lnTo>
                    <a:pt x="975144" y="144170"/>
                  </a:lnTo>
                  <a:lnTo>
                    <a:pt x="959205" y="141630"/>
                  </a:lnTo>
                  <a:lnTo>
                    <a:pt x="951395" y="141630"/>
                  </a:lnTo>
                  <a:lnTo>
                    <a:pt x="944003" y="144170"/>
                  </a:lnTo>
                  <a:lnTo>
                    <a:pt x="937450" y="147980"/>
                  </a:lnTo>
                  <a:lnTo>
                    <a:pt x="932180" y="154330"/>
                  </a:lnTo>
                  <a:lnTo>
                    <a:pt x="930960" y="155600"/>
                  </a:lnTo>
                  <a:lnTo>
                    <a:pt x="930960" y="158140"/>
                  </a:lnTo>
                  <a:lnTo>
                    <a:pt x="932180" y="159410"/>
                  </a:lnTo>
                  <a:lnTo>
                    <a:pt x="933424" y="159410"/>
                  </a:lnTo>
                  <a:lnTo>
                    <a:pt x="934669" y="161950"/>
                  </a:lnTo>
                  <a:lnTo>
                    <a:pt x="937171" y="160680"/>
                  </a:lnTo>
                  <a:lnTo>
                    <a:pt x="944029" y="158140"/>
                  </a:lnTo>
                  <a:lnTo>
                    <a:pt x="947356" y="163220"/>
                  </a:lnTo>
                  <a:lnTo>
                    <a:pt x="949680" y="163220"/>
                  </a:lnTo>
                  <a:lnTo>
                    <a:pt x="954214" y="160680"/>
                  </a:lnTo>
                  <a:lnTo>
                    <a:pt x="956297" y="160680"/>
                  </a:lnTo>
                  <a:lnTo>
                    <a:pt x="956983" y="158140"/>
                  </a:lnTo>
                  <a:lnTo>
                    <a:pt x="957338" y="156870"/>
                  </a:lnTo>
                  <a:lnTo>
                    <a:pt x="960043" y="156870"/>
                  </a:lnTo>
                  <a:lnTo>
                    <a:pt x="960043" y="163220"/>
                  </a:lnTo>
                  <a:lnTo>
                    <a:pt x="956716" y="164490"/>
                  </a:lnTo>
                  <a:lnTo>
                    <a:pt x="954417" y="168300"/>
                  </a:lnTo>
                  <a:lnTo>
                    <a:pt x="955294" y="172110"/>
                  </a:lnTo>
                  <a:lnTo>
                    <a:pt x="957961" y="174650"/>
                  </a:lnTo>
                  <a:lnTo>
                    <a:pt x="961491" y="177190"/>
                  </a:lnTo>
                  <a:lnTo>
                    <a:pt x="979995" y="177190"/>
                  </a:lnTo>
                  <a:lnTo>
                    <a:pt x="978128" y="174650"/>
                  </a:lnTo>
                  <a:lnTo>
                    <a:pt x="980211" y="169570"/>
                  </a:lnTo>
                  <a:lnTo>
                    <a:pt x="980414" y="168300"/>
                  </a:lnTo>
                  <a:lnTo>
                    <a:pt x="987069" y="164490"/>
                  </a:lnTo>
                  <a:lnTo>
                    <a:pt x="984364" y="170840"/>
                  </a:lnTo>
                  <a:lnTo>
                    <a:pt x="985202" y="172110"/>
                  </a:lnTo>
                  <a:lnTo>
                    <a:pt x="979170" y="178460"/>
                  </a:lnTo>
                  <a:lnTo>
                    <a:pt x="973340" y="178460"/>
                  </a:lnTo>
                  <a:lnTo>
                    <a:pt x="975220" y="181000"/>
                  </a:lnTo>
                  <a:lnTo>
                    <a:pt x="973340" y="179730"/>
                  </a:lnTo>
                  <a:lnTo>
                    <a:pt x="973340" y="181000"/>
                  </a:lnTo>
                  <a:lnTo>
                    <a:pt x="951090" y="181000"/>
                  </a:lnTo>
                  <a:lnTo>
                    <a:pt x="949782" y="178460"/>
                  </a:lnTo>
                  <a:lnTo>
                    <a:pt x="947140" y="173380"/>
                  </a:lnTo>
                  <a:lnTo>
                    <a:pt x="943114" y="169570"/>
                  </a:lnTo>
                  <a:lnTo>
                    <a:pt x="937323" y="167030"/>
                  </a:lnTo>
                  <a:lnTo>
                    <a:pt x="930363" y="167030"/>
                  </a:lnTo>
                  <a:lnTo>
                    <a:pt x="922820" y="170840"/>
                  </a:lnTo>
                  <a:lnTo>
                    <a:pt x="924585" y="173380"/>
                  </a:lnTo>
                  <a:lnTo>
                    <a:pt x="926109" y="174650"/>
                  </a:lnTo>
                  <a:lnTo>
                    <a:pt x="927392" y="178460"/>
                  </a:lnTo>
                  <a:lnTo>
                    <a:pt x="928852" y="181000"/>
                  </a:lnTo>
                  <a:lnTo>
                    <a:pt x="934046" y="178460"/>
                  </a:lnTo>
                  <a:lnTo>
                    <a:pt x="934872" y="183540"/>
                  </a:lnTo>
                  <a:lnTo>
                    <a:pt x="933005" y="184810"/>
                  </a:lnTo>
                  <a:lnTo>
                    <a:pt x="930719" y="187350"/>
                  </a:lnTo>
                  <a:lnTo>
                    <a:pt x="921639" y="187350"/>
                  </a:lnTo>
                  <a:lnTo>
                    <a:pt x="914463" y="189890"/>
                  </a:lnTo>
                  <a:lnTo>
                    <a:pt x="908265" y="193700"/>
                  </a:lnTo>
                  <a:lnTo>
                    <a:pt x="908138" y="194970"/>
                  </a:lnTo>
                  <a:lnTo>
                    <a:pt x="908024" y="197510"/>
                  </a:lnTo>
                  <a:lnTo>
                    <a:pt x="908710" y="201320"/>
                  </a:lnTo>
                  <a:lnTo>
                    <a:pt x="909574" y="202590"/>
                  </a:lnTo>
                  <a:lnTo>
                    <a:pt x="910755" y="203860"/>
                  </a:lnTo>
                  <a:lnTo>
                    <a:pt x="912279" y="205130"/>
                  </a:lnTo>
                  <a:lnTo>
                    <a:pt x="914323" y="203860"/>
                  </a:lnTo>
                  <a:lnTo>
                    <a:pt x="915327" y="202590"/>
                  </a:lnTo>
                  <a:lnTo>
                    <a:pt x="918654" y="198780"/>
                  </a:lnTo>
                  <a:lnTo>
                    <a:pt x="922197" y="206400"/>
                  </a:lnTo>
                  <a:lnTo>
                    <a:pt x="930719" y="206400"/>
                  </a:lnTo>
                  <a:lnTo>
                    <a:pt x="932180" y="203860"/>
                  </a:lnTo>
                  <a:lnTo>
                    <a:pt x="934250" y="205130"/>
                  </a:lnTo>
                  <a:lnTo>
                    <a:pt x="946353" y="205130"/>
                  </a:lnTo>
                  <a:lnTo>
                    <a:pt x="949604" y="206400"/>
                  </a:lnTo>
                  <a:lnTo>
                    <a:pt x="952754" y="207670"/>
                  </a:lnTo>
                  <a:lnTo>
                    <a:pt x="960450" y="207670"/>
                  </a:lnTo>
                  <a:lnTo>
                    <a:pt x="960450" y="203860"/>
                  </a:lnTo>
                  <a:lnTo>
                    <a:pt x="963612" y="205130"/>
                  </a:lnTo>
                  <a:lnTo>
                    <a:pt x="967181" y="205130"/>
                  </a:lnTo>
                  <a:lnTo>
                    <a:pt x="968603" y="203860"/>
                  </a:lnTo>
                  <a:lnTo>
                    <a:pt x="970013" y="202590"/>
                  </a:lnTo>
                  <a:lnTo>
                    <a:pt x="974598" y="206400"/>
                  </a:lnTo>
                  <a:lnTo>
                    <a:pt x="979995" y="202590"/>
                  </a:lnTo>
                  <a:lnTo>
                    <a:pt x="989977" y="208940"/>
                  </a:lnTo>
                  <a:lnTo>
                    <a:pt x="989558" y="205130"/>
                  </a:lnTo>
                  <a:lnTo>
                    <a:pt x="990955" y="202590"/>
                  </a:lnTo>
                  <a:lnTo>
                    <a:pt x="991641" y="201320"/>
                  </a:lnTo>
                  <a:lnTo>
                    <a:pt x="991641" y="200050"/>
                  </a:lnTo>
                  <a:lnTo>
                    <a:pt x="994549" y="202590"/>
                  </a:lnTo>
                  <a:lnTo>
                    <a:pt x="996835" y="206400"/>
                  </a:lnTo>
                  <a:lnTo>
                    <a:pt x="1001420" y="203860"/>
                  </a:lnTo>
                  <a:lnTo>
                    <a:pt x="1003147" y="203860"/>
                  </a:lnTo>
                  <a:lnTo>
                    <a:pt x="1004887" y="205130"/>
                  </a:lnTo>
                  <a:lnTo>
                    <a:pt x="1006195" y="206400"/>
                  </a:lnTo>
                  <a:lnTo>
                    <a:pt x="1007440" y="207670"/>
                  </a:lnTo>
                  <a:lnTo>
                    <a:pt x="1007440" y="210210"/>
                  </a:lnTo>
                  <a:lnTo>
                    <a:pt x="1008278" y="211480"/>
                  </a:lnTo>
                  <a:lnTo>
                    <a:pt x="1015758" y="210210"/>
                  </a:lnTo>
                  <a:lnTo>
                    <a:pt x="1023874" y="210210"/>
                  </a:lnTo>
                  <a:lnTo>
                    <a:pt x="1029068" y="203860"/>
                  </a:lnTo>
                  <a:lnTo>
                    <a:pt x="1029766" y="203860"/>
                  </a:lnTo>
                  <a:lnTo>
                    <a:pt x="1030770" y="202590"/>
                  </a:lnTo>
                  <a:lnTo>
                    <a:pt x="1031773" y="202590"/>
                  </a:lnTo>
                  <a:lnTo>
                    <a:pt x="1037183" y="205130"/>
                  </a:lnTo>
                  <a:lnTo>
                    <a:pt x="1037907" y="202590"/>
                  </a:lnTo>
                  <a:lnTo>
                    <a:pt x="1038631" y="200050"/>
                  </a:lnTo>
                  <a:lnTo>
                    <a:pt x="1039990" y="198780"/>
                  </a:lnTo>
                  <a:lnTo>
                    <a:pt x="1041336" y="197510"/>
                  </a:lnTo>
                  <a:lnTo>
                    <a:pt x="1040091" y="194970"/>
                  </a:lnTo>
                  <a:lnTo>
                    <a:pt x="1038225" y="191160"/>
                  </a:lnTo>
                  <a:lnTo>
                    <a:pt x="1038009" y="191160"/>
                  </a:lnTo>
                  <a:lnTo>
                    <a:pt x="1030947" y="194970"/>
                  </a:lnTo>
                  <a:lnTo>
                    <a:pt x="1029487" y="194970"/>
                  </a:lnTo>
                  <a:lnTo>
                    <a:pt x="1026363" y="193700"/>
                  </a:lnTo>
                  <a:lnTo>
                    <a:pt x="1025537" y="188620"/>
                  </a:lnTo>
                  <a:lnTo>
                    <a:pt x="1024699" y="186080"/>
                  </a:lnTo>
                  <a:lnTo>
                    <a:pt x="1023874" y="183540"/>
                  </a:lnTo>
                  <a:lnTo>
                    <a:pt x="1020343" y="184810"/>
                  </a:lnTo>
                  <a:lnTo>
                    <a:pt x="1017320" y="186080"/>
                  </a:lnTo>
                  <a:lnTo>
                    <a:pt x="1014209" y="186080"/>
                  </a:lnTo>
                  <a:lnTo>
                    <a:pt x="1011186" y="184810"/>
                  </a:lnTo>
                  <a:lnTo>
                    <a:pt x="994346" y="184810"/>
                  </a:lnTo>
                  <a:lnTo>
                    <a:pt x="994346" y="182270"/>
                  </a:lnTo>
                  <a:lnTo>
                    <a:pt x="998499" y="182270"/>
                  </a:lnTo>
                  <a:lnTo>
                    <a:pt x="997470" y="181000"/>
                  </a:lnTo>
                  <a:lnTo>
                    <a:pt x="994346" y="177190"/>
                  </a:lnTo>
                  <a:lnTo>
                    <a:pt x="997673" y="177190"/>
                  </a:lnTo>
                  <a:lnTo>
                    <a:pt x="1005230" y="179730"/>
                  </a:lnTo>
                  <a:lnTo>
                    <a:pt x="1021067" y="182270"/>
                  </a:lnTo>
                  <a:lnTo>
                    <a:pt x="1029068" y="181000"/>
                  </a:lnTo>
                  <a:lnTo>
                    <a:pt x="1032154" y="181000"/>
                  </a:lnTo>
                  <a:lnTo>
                    <a:pt x="1035100" y="178460"/>
                  </a:lnTo>
                  <a:lnTo>
                    <a:pt x="1037602" y="177190"/>
                  </a:lnTo>
                  <a:lnTo>
                    <a:pt x="1038250" y="175920"/>
                  </a:lnTo>
                  <a:lnTo>
                    <a:pt x="1038872" y="174650"/>
                  </a:lnTo>
                  <a:lnTo>
                    <a:pt x="1039469" y="174650"/>
                  </a:lnTo>
                  <a:lnTo>
                    <a:pt x="1036967" y="164490"/>
                  </a:lnTo>
                  <a:lnTo>
                    <a:pt x="1040511" y="164490"/>
                  </a:lnTo>
                  <a:lnTo>
                    <a:pt x="1046086" y="167030"/>
                  </a:lnTo>
                  <a:lnTo>
                    <a:pt x="1052156" y="167030"/>
                  </a:lnTo>
                  <a:lnTo>
                    <a:pt x="1057770" y="164490"/>
                  </a:lnTo>
                  <a:lnTo>
                    <a:pt x="1061923" y="164490"/>
                  </a:lnTo>
                  <a:lnTo>
                    <a:pt x="1061923" y="163220"/>
                  </a:lnTo>
                  <a:lnTo>
                    <a:pt x="1061923" y="161950"/>
                  </a:lnTo>
                  <a:lnTo>
                    <a:pt x="1057554" y="163220"/>
                  </a:lnTo>
                  <a:lnTo>
                    <a:pt x="1058595" y="156870"/>
                  </a:lnTo>
                  <a:lnTo>
                    <a:pt x="1058811" y="155600"/>
                  </a:lnTo>
                  <a:lnTo>
                    <a:pt x="1065453" y="159410"/>
                  </a:lnTo>
                  <a:lnTo>
                    <a:pt x="1067536" y="155600"/>
                  </a:lnTo>
                  <a:lnTo>
                    <a:pt x="1062545" y="150520"/>
                  </a:lnTo>
                  <a:lnTo>
                    <a:pt x="1073226" y="150520"/>
                  </a:lnTo>
                  <a:lnTo>
                    <a:pt x="1073912" y="149250"/>
                  </a:lnTo>
                  <a:lnTo>
                    <a:pt x="1074191" y="147980"/>
                  </a:lnTo>
                  <a:lnTo>
                    <a:pt x="1074191" y="145440"/>
                  </a:lnTo>
                  <a:lnTo>
                    <a:pt x="1072527" y="144170"/>
                  </a:lnTo>
                  <a:lnTo>
                    <a:pt x="1070686" y="144170"/>
                  </a:lnTo>
                  <a:lnTo>
                    <a:pt x="1068717" y="142900"/>
                  </a:lnTo>
                  <a:lnTo>
                    <a:pt x="1061720" y="142900"/>
                  </a:lnTo>
                  <a:lnTo>
                    <a:pt x="1057465" y="140360"/>
                  </a:lnTo>
                  <a:lnTo>
                    <a:pt x="1055344" y="139090"/>
                  </a:lnTo>
                  <a:lnTo>
                    <a:pt x="1048232" y="137896"/>
                  </a:lnTo>
                  <a:lnTo>
                    <a:pt x="1049655" y="136550"/>
                  </a:lnTo>
                  <a:lnTo>
                    <a:pt x="1048207" y="134010"/>
                  </a:lnTo>
                  <a:lnTo>
                    <a:pt x="1046137" y="134010"/>
                  </a:lnTo>
                  <a:lnTo>
                    <a:pt x="1046137" y="138442"/>
                  </a:lnTo>
                  <a:lnTo>
                    <a:pt x="1040917" y="140360"/>
                  </a:lnTo>
                  <a:lnTo>
                    <a:pt x="1039469" y="139090"/>
                  </a:lnTo>
                  <a:lnTo>
                    <a:pt x="1042174" y="135280"/>
                  </a:lnTo>
                  <a:lnTo>
                    <a:pt x="1046137" y="138442"/>
                  </a:lnTo>
                  <a:lnTo>
                    <a:pt x="1046137" y="134010"/>
                  </a:lnTo>
                  <a:lnTo>
                    <a:pt x="1043622" y="134010"/>
                  </a:lnTo>
                  <a:lnTo>
                    <a:pt x="1043673" y="132740"/>
                  </a:lnTo>
                  <a:lnTo>
                    <a:pt x="1043787" y="130200"/>
                  </a:lnTo>
                  <a:lnTo>
                    <a:pt x="1043838" y="128930"/>
                  </a:lnTo>
                  <a:lnTo>
                    <a:pt x="1045260" y="127660"/>
                  </a:lnTo>
                  <a:lnTo>
                    <a:pt x="1046784" y="126390"/>
                  </a:lnTo>
                  <a:lnTo>
                    <a:pt x="1048410" y="125120"/>
                  </a:lnTo>
                  <a:lnTo>
                    <a:pt x="1051941" y="125120"/>
                  </a:lnTo>
                  <a:lnTo>
                    <a:pt x="1054849" y="127660"/>
                  </a:lnTo>
                  <a:lnTo>
                    <a:pt x="1056728" y="127660"/>
                  </a:lnTo>
                  <a:lnTo>
                    <a:pt x="1059192" y="126390"/>
                  </a:lnTo>
                  <a:lnTo>
                    <a:pt x="1078712" y="126390"/>
                  </a:lnTo>
                  <a:lnTo>
                    <a:pt x="1085672" y="125120"/>
                  </a:lnTo>
                  <a:lnTo>
                    <a:pt x="1092492" y="122580"/>
                  </a:lnTo>
                  <a:lnTo>
                    <a:pt x="1092352" y="121310"/>
                  </a:lnTo>
                  <a:lnTo>
                    <a:pt x="1092352" y="118770"/>
                  </a:lnTo>
                  <a:lnTo>
                    <a:pt x="1092492" y="117500"/>
                  </a:lnTo>
                  <a:lnTo>
                    <a:pt x="1099451" y="120040"/>
                  </a:lnTo>
                  <a:lnTo>
                    <a:pt x="1107109" y="118770"/>
                  </a:lnTo>
                  <a:lnTo>
                    <a:pt x="1109306" y="117500"/>
                  </a:lnTo>
                  <a:lnTo>
                    <a:pt x="1113701" y="114960"/>
                  </a:lnTo>
                  <a:lnTo>
                    <a:pt x="1115364" y="114960"/>
                  </a:lnTo>
                  <a:lnTo>
                    <a:pt x="1118273" y="113690"/>
                  </a:lnTo>
                  <a:lnTo>
                    <a:pt x="1118273" y="107340"/>
                  </a:lnTo>
                  <a:lnTo>
                    <a:pt x="1123683" y="109880"/>
                  </a:lnTo>
                  <a:lnTo>
                    <a:pt x="1124648" y="107340"/>
                  </a:lnTo>
                  <a:lnTo>
                    <a:pt x="1125131" y="106070"/>
                  </a:lnTo>
                  <a:lnTo>
                    <a:pt x="1121600" y="102260"/>
                  </a:lnTo>
                  <a:lnTo>
                    <a:pt x="1130338" y="100990"/>
                  </a:lnTo>
                  <a:lnTo>
                    <a:pt x="1130338" y="98450"/>
                  </a:lnTo>
                  <a:lnTo>
                    <a:pt x="1129296" y="97180"/>
                  </a:lnTo>
                  <a:lnTo>
                    <a:pt x="1128877" y="97180"/>
                  </a:lnTo>
                  <a:lnTo>
                    <a:pt x="1129080" y="95910"/>
                  </a:lnTo>
                  <a:lnTo>
                    <a:pt x="1130338" y="95910"/>
                  </a:lnTo>
                  <a:lnTo>
                    <a:pt x="1130338" y="98450"/>
                  </a:lnTo>
                  <a:lnTo>
                    <a:pt x="1135773" y="97180"/>
                  </a:lnTo>
                  <a:lnTo>
                    <a:pt x="1140841" y="94640"/>
                  </a:lnTo>
                  <a:lnTo>
                    <a:pt x="1144676" y="90830"/>
                  </a:lnTo>
                  <a:lnTo>
                    <a:pt x="1145616" y="89560"/>
                  </a:lnTo>
                  <a:lnTo>
                    <a:pt x="1146721" y="88290"/>
                  </a:lnTo>
                  <a:lnTo>
                    <a:pt x="1148003" y="88290"/>
                  </a:lnTo>
                  <a:lnTo>
                    <a:pt x="1162215" y="80670"/>
                  </a:lnTo>
                  <a:lnTo>
                    <a:pt x="1174051" y="74320"/>
                  </a:lnTo>
                  <a:lnTo>
                    <a:pt x="1178788" y="71780"/>
                  </a:lnTo>
                  <a:lnTo>
                    <a:pt x="1182116" y="69240"/>
                  </a:lnTo>
                  <a:lnTo>
                    <a:pt x="1185849" y="69240"/>
                  </a:lnTo>
                  <a:lnTo>
                    <a:pt x="1192961" y="66827"/>
                  </a:lnTo>
                  <a:lnTo>
                    <a:pt x="1191679" y="62890"/>
                  </a:lnTo>
                  <a:lnTo>
                    <a:pt x="1178572" y="64160"/>
                  </a:lnTo>
                  <a:lnTo>
                    <a:pt x="1146340" y="70510"/>
                  </a:lnTo>
                  <a:lnTo>
                    <a:pt x="1146340" y="67970"/>
                  </a:lnTo>
                  <a:lnTo>
                    <a:pt x="1150924" y="67970"/>
                  </a:lnTo>
                  <a:lnTo>
                    <a:pt x="1153820" y="66827"/>
                  </a:lnTo>
                  <a:lnTo>
                    <a:pt x="1157363" y="65430"/>
                  </a:lnTo>
                  <a:lnTo>
                    <a:pt x="1164640" y="65430"/>
                  </a:lnTo>
                  <a:lnTo>
                    <a:pt x="1168857" y="61620"/>
                  </a:lnTo>
                  <a:lnTo>
                    <a:pt x="1170254" y="60350"/>
                  </a:lnTo>
                  <a:lnTo>
                    <a:pt x="1171536" y="59080"/>
                  </a:lnTo>
                  <a:lnTo>
                    <a:pt x="1172921" y="59080"/>
                  </a:lnTo>
                  <a:lnTo>
                    <a:pt x="1174203" y="60350"/>
                  </a:lnTo>
                  <a:lnTo>
                    <a:pt x="1181900" y="60350"/>
                  </a:lnTo>
                  <a:lnTo>
                    <a:pt x="1184262" y="57810"/>
                  </a:lnTo>
                  <a:lnTo>
                    <a:pt x="1186611" y="55270"/>
                  </a:lnTo>
                  <a:lnTo>
                    <a:pt x="1188974" y="52730"/>
                  </a:lnTo>
                  <a:lnTo>
                    <a:pt x="1197076" y="56540"/>
                  </a:lnTo>
                  <a:lnTo>
                    <a:pt x="1199159" y="56540"/>
                  </a:lnTo>
                  <a:lnTo>
                    <a:pt x="1208087" y="54000"/>
                  </a:lnTo>
                  <a:lnTo>
                    <a:pt x="1216812" y="50190"/>
                  </a:lnTo>
                  <a:lnTo>
                    <a:pt x="1219631" y="48920"/>
                  </a:lnTo>
                  <a:lnTo>
                    <a:pt x="1225283" y="46380"/>
                  </a:lnTo>
                  <a:lnTo>
                    <a:pt x="1233474" y="41300"/>
                  </a:lnTo>
                  <a:lnTo>
                    <a:pt x="1233474" y="38760"/>
                  </a:lnTo>
                  <a:close/>
                </a:path>
                <a:path w="1808480" h="2389504">
                  <a:moveTo>
                    <a:pt x="1248232" y="811504"/>
                  </a:moveTo>
                  <a:lnTo>
                    <a:pt x="1243241" y="811504"/>
                  </a:lnTo>
                  <a:lnTo>
                    <a:pt x="1243863" y="816305"/>
                  </a:lnTo>
                  <a:lnTo>
                    <a:pt x="1246987" y="816305"/>
                  </a:lnTo>
                  <a:lnTo>
                    <a:pt x="1248232" y="814933"/>
                  </a:lnTo>
                  <a:lnTo>
                    <a:pt x="1248232" y="811504"/>
                  </a:lnTo>
                  <a:close/>
                </a:path>
                <a:path w="1808480" h="2389504">
                  <a:moveTo>
                    <a:pt x="1297508" y="693420"/>
                  </a:moveTo>
                  <a:lnTo>
                    <a:pt x="1296060" y="690880"/>
                  </a:lnTo>
                  <a:lnTo>
                    <a:pt x="1293774" y="689610"/>
                  </a:lnTo>
                  <a:lnTo>
                    <a:pt x="1291488" y="688340"/>
                  </a:lnTo>
                  <a:lnTo>
                    <a:pt x="1288186" y="685800"/>
                  </a:lnTo>
                  <a:lnTo>
                    <a:pt x="1283716" y="685800"/>
                  </a:lnTo>
                  <a:lnTo>
                    <a:pt x="1281087" y="689610"/>
                  </a:lnTo>
                  <a:lnTo>
                    <a:pt x="1280045" y="687070"/>
                  </a:lnTo>
                  <a:lnTo>
                    <a:pt x="1280045" y="678180"/>
                  </a:lnTo>
                  <a:lnTo>
                    <a:pt x="1268615" y="678180"/>
                  </a:lnTo>
                  <a:lnTo>
                    <a:pt x="1268882" y="675640"/>
                  </a:lnTo>
                  <a:lnTo>
                    <a:pt x="1270342" y="674370"/>
                  </a:lnTo>
                  <a:lnTo>
                    <a:pt x="1272349" y="673100"/>
                  </a:lnTo>
                  <a:lnTo>
                    <a:pt x="1275892" y="673100"/>
                  </a:lnTo>
                  <a:lnTo>
                    <a:pt x="1275473" y="670560"/>
                  </a:lnTo>
                  <a:lnTo>
                    <a:pt x="1273009" y="668020"/>
                  </a:lnTo>
                  <a:lnTo>
                    <a:pt x="1270139" y="666750"/>
                  </a:lnTo>
                  <a:lnTo>
                    <a:pt x="1263103" y="666750"/>
                  </a:lnTo>
                  <a:lnTo>
                    <a:pt x="1261541" y="665480"/>
                  </a:lnTo>
                  <a:lnTo>
                    <a:pt x="1259535" y="662940"/>
                  </a:lnTo>
                  <a:lnTo>
                    <a:pt x="1256855" y="661670"/>
                  </a:lnTo>
                  <a:lnTo>
                    <a:pt x="1254048" y="661670"/>
                  </a:lnTo>
                  <a:lnTo>
                    <a:pt x="1243863" y="659130"/>
                  </a:lnTo>
                  <a:lnTo>
                    <a:pt x="1244384" y="655320"/>
                  </a:lnTo>
                  <a:lnTo>
                    <a:pt x="1242275" y="650240"/>
                  </a:lnTo>
                  <a:lnTo>
                    <a:pt x="1238669" y="648970"/>
                  </a:lnTo>
                  <a:lnTo>
                    <a:pt x="1225981" y="638810"/>
                  </a:lnTo>
                  <a:lnTo>
                    <a:pt x="1224114" y="632460"/>
                  </a:lnTo>
                  <a:lnTo>
                    <a:pt x="1229728" y="631190"/>
                  </a:lnTo>
                  <a:lnTo>
                    <a:pt x="1232217" y="626110"/>
                  </a:lnTo>
                  <a:lnTo>
                    <a:pt x="1224737" y="624840"/>
                  </a:lnTo>
                  <a:lnTo>
                    <a:pt x="1226197" y="618490"/>
                  </a:lnTo>
                  <a:lnTo>
                    <a:pt x="1223975" y="608330"/>
                  </a:lnTo>
                  <a:lnTo>
                    <a:pt x="1223695" y="607060"/>
                  </a:lnTo>
                  <a:lnTo>
                    <a:pt x="1217041" y="608330"/>
                  </a:lnTo>
                  <a:lnTo>
                    <a:pt x="1216914" y="604520"/>
                  </a:lnTo>
                  <a:lnTo>
                    <a:pt x="1216837" y="600710"/>
                  </a:lnTo>
                  <a:lnTo>
                    <a:pt x="1213294" y="599440"/>
                  </a:lnTo>
                  <a:lnTo>
                    <a:pt x="1213383" y="598170"/>
                  </a:lnTo>
                  <a:lnTo>
                    <a:pt x="1213472" y="596900"/>
                  </a:lnTo>
                  <a:lnTo>
                    <a:pt x="1213548" y="595630"/>
                  </a:lnTo>
                  <a:lnTo>
                    <a:pt x="1213637" y="594360"/>
                  </a:lnTo>
                  <a:lnTo>
                    <a:pt x="1213713" y="593090"/>
                  </a:lnTo>
                  <a:lnTo>
                    <a:pt x="1210805" y="590550"/>
                  </a:lnTo>
                  <a:lnTo>
                    <a:pt x="1207897" y="585470"/>
                  </a:lnTo>
                  <a:lnTo>
                    <a:pt x="1203947" y="580390"/>
                  </a:lnTo>
                  <a:lnTo>
                    <a:pt x="1201445" y="576580"/>
                  </a:lnTo>
                  <a:lnTo>
                    <a:pt x="1194168" y="566420"/>
                  </a:lnTo>
                  <a:lnTo>
                    <a:pt x="1190015" y="571500"/>
                  </a:lnTo>
                  <a:lnTo>
                    <a:pt x="1187272" y="576580"/>
                  </a:lnTo>
                  <a:lnTo>
                    <a:pt x="1186268" y="582930"/>
                  </a:lnTo>
                  <a:lnTo>
                    <a:pt x="1186268" y="586740"/>
                  </a:lnTo>
                  <a:lnTo>
                    <a:pt x="1184605" y="590550"/>
                  </a:lnTo>
                  <a:lnTo>
                    <a:pt x="1181481" y="591820"/>
                  </a:lnTo>
                  <a:lnTo>
                    <a:pt x="1175080" y="596900"/>
                  </a:lnTo>
                  <a:lnTo>
                    <a:pt x="1168107" y="601980"/>
                  </a:lnTo>
                  <a:lnTo>
                    <a:pt x="1160691" y="604520"/>
                  </a:lnTo>
                  <a:lnTo>
                    <a:pt x="1151128" y="595630"/>
                  </a:lnTo>
                  <a:lnTo>
                    <a:pt x="1149908" y="594360"/>
                  </a:lnTo>
                  <a:lnTo>
                    <a:pt x="1148384" y="593090"/>
                  </a:lnTo>
                  <a:lnTo>
                    <a:pt x="1139685" y="593090"/>
                  </a:lnTo>
                  <a:lnTo>
                    <a:pt x="1139596" y="591820"/>
                  </a:lnTo>
                  <a:lnTo>
                    <a:pt x="1139507" y="590550"/>
                  </a:lnTo>
                  <a:lnTo>
                    <a:pt x="1139418" y="589280"/>
                  </a:lnTo>
                  <a:lnTo>
                    <a:pt x="1139329" y="588010"/>
                  </a:lnTo>
                  <a:lnTo>
                    <a:pt x="1139240" y="586740"/>
                  </a:lnTo>
                  <a:lnTo>
                    <a:pt x="1138275" y="580390"/>
                  </a:lnTo>
                  <a:lnTo>
                    <a:pt x="1136777" y="575310"/>
                  </a:lnTo>
                  <a:lnTo>
                    <a:pt x="1135291" y="567690"/>
                  </a:lnTo>
                  <a:lnTo>
                    <a:pt x="1135380" y="566420"/>
                  </a:lnTo>
                  <a:lnTo>
                    <a:pt x="1135481" y="565150"/>
                  </a:lnTo>
                  <a:lnTo>
                    <a:pt x="1135570" y="563880"/>
                  </a:lnTo>
                  <a:lnTo>
                    <a:pt x="1135672" y="562610"/>
                  </a:lnTo>
                  <a:lnTo>
                    <a:pt x="1135761" y="561340"/>
                  </a:lnTo>
                  <a:lnTo>
                    <a:pt x="1135849" y="560070"/>
                  </a:lnTo>
                  <a:lnTo>
                    <a:pt x="1135951" y="558800"/>
                  </a:lnTo>
                  <a:lnTo>
                    <a:pt x="1138110" y="553720"/>
                  </a:lnTo>
                  <a:lnTo>
                    <a:pt x="1138656" y="552450"/>
                  </a:lnTo>
                  <a:lnTo>
                    <a:pt x="1136777" y="552450"/>
                  </a:lnTo>
                  <a:lnTo>
                    <a:pt x="1134491" y="553720"/>
                  </a:lnTo>
                  <a:lnTo>
                    <a:pt x="1133246" y="551180"/>
                  </a:lnTo>
                  <a:lnTo>
                    <a:pt x="1118476" y="546100"/>
                  </a:lnTo>
                  <a:lnTo>
                    <a:pt x="1112037" y="546100"/>
                  </a:lnTo>
                  <a:lnTo>
                    <a:pt x="1112037" y="537210"/>
                  </a:lnTo>
                  <a:lnTo>
                    <a:pt x="1110792" y="537210"/>
                  </a:lnTo>
                  <a:lnTo>
                    <a:pt x="1106081" y="532130"/>
                  </a:lnTo>
                  <a:lnTo>
                    <a:pt x="1101013" y="528320"/>
                  </a:lnTo>
                  <a:lnTo>
                    <a:pt x="1097432" y="525780"/>
                  </a:lnTo>
                  <a:lnTo>
                    <a:pt x="1095641" y="524510"/>
                  </a:lnTo>
                  <a:lnTo>
                    <a:pt x="1089990" y="521970"/>
                  </a:lnTo>
                  <a:lnTo>
                    <a:pt x="1085215" y="523240"/>
                  </a:lnTo>
                  <a:lnTo>
                    <a:pt x="1082751" y="524510"/>
                  </a:lnTo>
                  <a:lnTo>
                    <a:pt x="1080046" y="525780"/>
                  </a:lnTo>
                  <a:lnTo>
                    <a:pt x="1077315" y="525780"/>
                  </a:lnTo>
                  <a:lnTo>
                    <a:pt x="1070038" y="524510"/>
                  </a:lnTo>
                  <a:lnTo>
                    <a:pt x="1063383" y="523290"/>
                  </a:lnTo>
                  <a:lnTo>
                    <a:pt x="1063383" y="848360"/>
                  </a:lnTo>
                  <a:lnTo>
                    <a:pt x="1062101" y="852170"/>
                  </a:lnTo>
                  <a:lnTo>
                    <a:pt x="1059116" y="853440"/>
                  </a:lnTo>
                  <a:lnTo>
                    <a:pt x="1059840" y="853440"/>
                  </a:lnTo>
                  <a:lnTo>
                    <a:pt x="1056830" y="855980"/>
                  </a:lnTo>
                  <a:lnTo>
                    <a:pt x="1053160" y="857250"/>
                  </a:lnTo>
                  <a:lnTo>
                    <a:pt x="1046949" y="857250"/>
                  </a:lnTo>
                  <a:lnTo>
                    <a:pt x="1040676" y="854710"/>
                  </a:lnTo>
                  <a:lnTo>
                    <a:pt x="1033894" y="854710"/>
                  </a:lnTo>
                  <a:lnTo>
                    <a:pt x="1030109" y="856246"/>
                  </a:lnTo>
                  <a:lnTo>
                    <a:pt x="1030109" y="863600"/>
                  </a:lnTo>
                  <a:lnTo>
                    <a:pt x="1027099" y="868680"/>
                  </a:lnTo>
                  <a:lnTo>
                    <a:pt x="1023010" y="872490"/>
                  </a:lnTo>
                  <a:lnTo>
                    <a:pt x="1018260" y="873760"/>
                  </a:lnTo>
                  <a:lnTo>
                    <a:pt x="1011605" y="877570"/>
                  </a:lnTo>
                  <a:lnTo>
                    <a:pt x="1005154" y="881380"/>
                  </a:lnTo>
                  <a:lnTo>
                    <a:pt x="998499" y="883920"/>
                  </a:lnTo>
                  <a:lnTo>
                    <a:pt x="992720" y="886460"/>
                  </a:lnTo>
                  <a:lnTo>
                    <a:pt x="985964" y="886460"/>
                  </a:lnTo>
                  <a:lnTo>
                    <a:pt x="982395" y="883920"/>
                  </a:lnTo>
                  <a:lnTo>
                    <a:pt x="980617" y="882650"/>
                  </a:lnTo>
                  <a:lnTo>
                    <a:pt x="978750" y="880110"/>
                  </a:lnTo>
                  <a:lnTo>
                    <a:pt x="979170" y="877570"/>
                  </a:lnTo>
                  <a:lnTo>
                    <a:pt x="980617" y="876300"/>
                  </a:lnTo>
                  <a:lnTo>
                    <a:pt x="983119" y="875030"/>
                  </a:lnTo>
                  <a:lnTo>
                    <a:pt x="983945" y="876300"/>
                  </a:lnTo>
                  <a:lnTo>
                    <a:pt x="984783" y="876300"/>
                  </a:lnTo>
                  <a:lnTo>
                    <a:pt x="988796" y="875030"/>
                  </a:lnTo>
                  <a:lnTo>
                    <a:pt x="992644" y="873760"/>
                  </a:lnTo>
                  <a:lnTo>
                    <a:pt x="996213" y="871220"/>
                  </a:lnTo>
                  <a:lnTo>
                    <a:pt x="999617" y="867410"/>
                  </a:lnTo>
                  <a:lnTo>
                    <a:pt x="1004011" y="866140"/>
                  </a:lnTo>
                  <a:lnTo>
                    <a:pt x="1012431" y="866140"/>
                  </a:lnTo>
                  <a:lnTo>
                    <a:pt x="1014310" y="864870"/>
                  </a:lnTo>
                  <a:lnTo>
                    <a:pt x="1019441" y="863600"/>
                  </a:lnTo>
                  <a:lnTo>
                    <a:pt x="1030109" y="863600"/>
                  </a:lnTo>
                  <a:lnTo>
                    <a:pt x="1030109" y="856246"/>
                  </a:lnTo>
                  <a:lnTo>
                    <a:pt x="1027620" y="857250"/>
                  </a:lnTo>
                  <a:lnTo>
                    <a:pt x="1022210" y="857250"/>
                  </a:lnTo>
                  <a:lnTo>
                    <a:pt x="1038631" y="844550"/>
                  </a:lnTo>
                  <a:lnTo>
                    <a:pt x="1051737" y="844550"/>
                  </a:lnTo>
                  <a:lnTo>
                    <a:pt x="1055890" y="842010"/>
                  </a:lnTo>
                  <a:lnTo>
                    <a:pt x="1058214" y="840740"/>
                  </a:lnTo>
                  <a:lnTo>
                    <a:pt x="1060881" y="842010"/>
                  </a:lnTo>
                  <a:lnTo>
                    <a:pt x="1063383" y="848360"/>
                  </a:lnTo>
                  <a:lnTo>
                    <a:pt x="1063383" y="523290"/>
                  </a:lnTo>
                  <a:lnTo>
                    <a:pt x="1063167" y="523240"/>
                  </a:lnTo>
                  <a:lnTo>
                    <a:pt x="1054163" y="520700"/>
                  </a:lnTo>
                  <a:lnTo>
                    <a:pt x="1051801" y="520700"/>
                  </a:lnTo>
                  <a:lnTo>
                    <a:pt x="1049451" y="519430"/>
                  </a:lnTo>
                  <a:lnTo>
                    <a:pt x="1045883" y="519430"/>
                  </a:lnTo>
                  <a:lnTo>
                    <a:pt x="1042479" y="521970"/>
                  </a:lnTo>
                  <a:lnTo>
                    <a:pt x="1040714" y="524510"/>
                  </a:lnTo>
                  <a:lnTo>
                    <a:pt x="1039152" y="528320"/>
                  </a:lnTo>
                  <a:lnTo>
                    <a:pt x="1039749" y="532130"/>
                  </a:lnTo>
                  <a:lnTo>
                    <a:pt x="1042174" y="534670"/>
                  </a:lnTo>
                  <a:lnTo>
                    <a:pt x="1045502" y="538480"/>
                  </a:lnTo>
                  <a:lnTo>
                    <a:pt x="1041958" y="551180"/>
                  </a:lnTo>
                  <a:lnTo>
                    <a:pt x="1046327" y="556260"/>
                  </a:lnTo>
                  <a:lnTo>
                    <a:pt x="1046264" y="557530"/>
                  </a:lnTo>
                  <a:lnTo>
                    <a:pt x="1046187" y="558800"/>
                  </a:lnTo>
                  <a:lnTo>
                    <a:pt x="1046124" y="560070"/>
                  </a:lnTo>
                  <a:lnTo>
                    <a:pt x="1046048" y="561340"/>
                  </a:lnTo>
                  <a:lnTo>
                    <a:pt x="1045984" y="562610"/>
                  </a:lnTo>
                  <a:lnTo>
                    <a:pt x="1045908" y="563880"/>
                  </a:lnTo>
                  <a:lnTo>
                    <a:pt x="1049235" y="570230"/>
                  </a:lnTo>
                  <a:lnTo>
                    <a:pt x="1036142" y="591820"/>
                  </a:lnTo>
                  <a:lnTo>
                    <a:pt x="1036142" y="594360"/>
                  </a:lnTo>
                  <a:lnTo>
                    <a:pt x="1044663" y="600710"/>
                  </a:lnTo>
                  <a:lnTo>
                    <a:pt x="1051661" y="605790"/>
                  </a:lnTo>
                  <a:lnTo>
                    <a:pt x="1056271" y="613410"/>
                  </a:lnTo>
                  <a:lnTo>
                    <a:pt x="1056398" y="614680"/>
                  </a:lnTo>
                  <a:lnTo>
                    <a:pt x="1056525" y="615950"/>
                  </a:lnTo>
                  <a:lnTo>
                    <a:pt x="1056652" y="617220"/>
                  </a:lnTo>
                  <a:lnTo>
                    <a:pt x="1056767" y="618490"/>
                  </a:lnTo>
                  <a:lnTo>
                    <a:pt x="1056894" y="619760"/>
                  </a:lnTo>
                  <a:lnTo>
                    <a:pt x="1057021" y="621030"/>
                  </a:lnTo>
                  <a:lnTo>
                    <a:pt x="1057148" y="622300"/>
                  </a:lnTo>
                  <a:lnTo>
                    <a:pt x="1057198" y="623570"/>
                  </a:lnTo>
                  <a:lnTo>
                    <a:pt x="1057325" y="626110"/>
                  </a:lnTo>
                  <a:lnTo>
                    <a:pt x="1057452" y="628650"/>
                  </a:lnTo>
                  <a:lnTo>
                    <a:pt x="1059497" y="635000"/>
                  </a:lnTo>
                  <a:lnTo>
                    <a:pt x="1062964" y="638810"/>
                  </a:lnTo>
                  <a:lnTo>
                    <a:pt x="1058976" y="640080"/>
                  </a:lnTo>
                  <a:lnTo>
                    <a:pt x="1055344" y="641350"/>
                  </a:lnTo>
                  <a:lnTo>
                    <a:pt x="1029487" y="662940"/>
                  </a:lnTo>
                  <a:lnTo>
                    <a:pt x="1023251" y="666750"/>
                  </a:lnTo>
                  <a:lnTo>
                    <a:pt x="1024293" y="669290"/>
                  </a:lnTo>
                  <a:lnTo>
                    <a:pt x="1025118" y="671830"/>
                  </a:lnTo>
                  <a:lnTo>
                    <a:pt x="1026160" y="674370"/>
                  </a:lnTo>
                  <a:lnTo>
                    <a:pt x="1027264" y="675640"/>
                  </a:lnTo>
                  <a:lnTo>
                    <a:pt x="1028026" y="678180"/>
                  </a:lnTo>
                  <a:lnTo>
                    <a:pt x="1028446" y="679450"/>
                  </a:lnTo>
                  <a:lnTo>
                    <a:pt x="1029360" y="687070"/>
                  </a:lnTo>
                  <a:lnTo>
                    <a:pt x="1030770" y="694690"/>
                  </a:lnTo>
                  <a:lnTo>
                    <a:pt x="1032687" y="701040"/>
                  </a:lnTo>
                  <a:lnTo>
                    <a:pt x="1035100" y="707390"/>
                  </a:lnTo>
                  <a:lnTo>
                    <a:pt x="1033576" y="709930"/>
                  </a:lnTo>
                  <a:lnTo>
                    <a:pt x="1032332" y="712470"/>
                  </a:lnTo>
                  <a:lnTo>
                    <a:pt x="1031354" y="715010"/>
                  </a:lnTo>
                  <a:lnTo>
                    <a:pt x="1031011" y="717550"/>
                  </a:lnTo>
                  <a:lnTo>
                    <a:pt x="1031011" y="720090"/>
                  </a:lnTo>
                  <a:lnTo>
                    <a:pt x="1031354" y="722630"/>
                  </a:lnTo>
                  <a:lnTo>
                    <a:pt x="1025740" y="720090"/>
                  </a:lnTo>
                  <a:lnTo>
                    <a:pt x="1020749" y="725170"/>
                  </a:lnTo>
                  <a:lnTo>
                    <a:pt x="1019924" y="725462"/>
                  </a:lnTo>
                  <a:lnTo>
                    <a:pt x="1019924" y="831850"/>
                  </a:lnTo>
                  <a:lnTo>
                    <a:pt x="1018882" y="835660"/>
                  </a:lnTo>
                  <a:lnTo>
                    <a:pt x="1016177" y="839470"/>
                  </a:lnTo>
                  <a:lnTo>
                    <a:pt x="1004125" y="834390"/>
                  </a:lnTo>
                  <a:lnTo>
                    <a:pt x="1002461" y="834390"/>
                  </a:lnTo>
                  <a:lnTo>
                    <a:pt x="1002461" y="838200"/>
                  </a:lnTo>
                  <a:lnTo>
                    <a:pt x="999439" y="843280"/>
                  </a:lnTo>
                  <a:lnTo>
                    <a:pt x="997813" y="848360"/>
                  </a:lnTo>
                  <a:lnTo>
                    <a:pt x="997877" y="858520"/>
                  </a:lnTo>
                  <a:lnTo>
                    <a:pt x="990396" y="862037"/>
                  </a:lnTo>
                  <a:lnTo>
                    <a:pt x="990396" y="869950"/>
                  </a:lnTo>
                  <a:lnTo>
                    <a:pt x="987894" y="869950"/>
                  </a:lnTo>
                  <a:lnTo>
                    <a:pt x="986866" y="871220"/>
                  </a:lnTo>
                  <a:lnTo>
                    <a:pt x="985608" y="871220"/>
                  </a:lnTo>
                  <a:lnTo>
                    <a:pt x="986231" y="869950"/>
                  </a:lnTo>
                  <a:lnTo>
                    <a:pt x="982916" y="868680"/>
                  </a:lnTo>
                  <a:lnTo>
                    <a:pt x="986028" y="867410"/>
                  </a:lnTo>
                  <a:lnTo>
                    <a:pt x="986866" y="867410"/>
                  </a:lnTo>
                  <a:lnTo>
                    <a:pt x="990396" y="869950"/>
                  </a:lnTo>
                  <a:lnTo>
                    <a:pt x="990396" y="862037"/>
                  </a:lnTo>
                  <a:lnTo>
                    <a:pt x="989774" y="862330"/>
                  </a:lnTo>
                  <a:lnTo>
                    <a:pt x="988733" y="859790"/>
                  </a:lnTo>
                  <a:lnTo>
                    <a:pt x="987831" y="857250"/>
                  </a:lnTo>
                  <a:lnTo>
                    <a:pt x="986307" y="852170"/>
                  </a:lnTo>
                  <a:lnTo>
                    <a:pt x="984783" y="847090"/>
                  </a:lnTo>
                  <a:lnTo>
                    <a:pt x="984567" y="845820"/>
                  </a:lnTo>
                  <a:lnTo>
                    <a:pt x="977925" y="850900"/>
                  </a:lnTo>
                  <a:lnTo>
                    <a:pt x="976464" y="850900"/>
                  </a:lnTo>
                  <a:lnTo>
                    <a:pt x="975004" y="852170"/>
                  </a:lnTo>
                  <a:lnTo>
                    <a:pt x="973340" y="850900"/>
                  </a:lnTo>
                  <a:lnTo>
                    <a:pt x="971054" y="848360"/>
                  </a:lnTo>
                  <a:lnTo>
                    <a:pt x="973340" y="845820"/>
                  </a:lnTo>
                  <a:lnTo>
                    <a:pt x="973340" y="844550"/>
                  </a:lnTo>
                  <a:lnTo>
                    <a:pt x="978750" y="839470"/>
                  </a:lnTo>
                  <a:lnTo>
                    <a:pt x="977709" y="833120"/>
                  </a:lnTo>
                  <a:lnTo>
                    <a:pt x="976045" y="825500"/>
                  </a:lnTo>
                  <a:lnTo>
                    <a:pt x="961694" y="817880"/>
                  </a:lnTo>
                  <a:lnTo>
                    <a:pt x="956500" y="825500"/>
                  </a:lnTo>
                  <a:lnTo>
                    <a:pt x="954633" y="828040"/>
                  </a:lnTo>
                  <a:lnTo>
                    <a:pt x="953795" y="831850"/>
                  </a:lnTo>
                  <a:lnTo>
                    <a:pt x="947978" y="831850"/>
                  </a:lnTo>
                  <a:lnTo>
                    <a:pt x="945896" y="834390"/>
                  </a:lnTo>
                  <a:lnTo>
                    <a:pt x="945476" y="835660"/>
                  </a:lnTo>
                  <a:lnTo>
                    <a:pt x="942187" y="842010"/>
                  </a:lnTo>
                  <a:lnTo>
                    <a:pt x="942098" y="843280"/>
                  </a:lnTo>
                  <a:lnTo>
                    <a:pt x="941997" y="844550"/>
                  </a:lnTo>
                  <a:lnTo>
                    <a:pt x="941908" y="845820"/>
                  </a:lnTo>
                  <a:lnTo>
                    <a:pt x="941819" y="847090"/>
                  </a:lnTo>
                  <a:lnTo>
                    <a:pt x="941717" y="848360"/>
                  </a:lnTo>
                  <a:lnTo>
                    <a:pt x="941628" y="849630"/>
                  </a:lnTo>
                  <a:lnTo>
                    <a:pt x="941527" y="850900"/>
                  </a:lnTo>
                  <a:lnTo>
                    <a:pt x="943610" y="858520"/>
                  </a:lnTo>
                  <a:lnTo>
                    <a:pt x="946238" y="864870"/>
                  </a:lnTo>
                  <a:lnTo>
                    <a:pt x="944930" y="872490"/>
                  </a:lnTo>
                  <a:lnTo>
                    <a:pt x="938860" y="880110"/>
                  </a:lnTo>
                  <a:lnTo>
                    <a:pt x="937171" y="881380"/>
                  </a:lnTo>
                  <a:lnTo>
                    <a:pt x="935291" y="882650"/>
                  </a:lnTo>
                  <a:lnTo>
                    <a:pt x="932967" y="883920"/>
                  </a:lnTo>
                  <a:lnTo>
                    <a:pt x="930059" y="882650"/>
                  </a:lnTo>
                  <a:lnTo>
                    <a:pt x="928636" y="880110"/>
                  </a:lnTo>
                  <a:lnTo>
                    <a:pt x="928433" y="880110"/>
                  </a:lnTo>
                  <a:lnTo>
                    <a:pt x="927392" y="876300"/>
                  </a:lnTo>
                  <a:lnTo>
                    <a:pt x="926769" y="872490"/>
                  </a:lnTo>
                  <a:lnTo>
                    <a:pt x="926668" y="871220"/>
                  </a:lnTo>
                  <a:lnTo>
                    <a:pt x="926566" y="869950"/>
                  </a:lnTo>
                  <a:lnTo>
                    <a:pt x="925525" y="862330"/>
                  </a:lnTo>
                  <a:lnTo>
                    <a:pt x="925614" y="861060"/>
                  </a:lnTo>
                  <a:lnTo>
                    <a:pt x="925715" y="859790"/>
                  </a:lnTo>
                  <a:lnTo>
                    <a:pt x="925817" y="858520"/>
                  </a:lnTo>
                  <a:lnTo>
                    <a:pt x="925918" y="857250"/>
                  </a:lnTo>
                  <a:lnTo>
                    <a:pt x="926007" y="855980"/>
                  </a:lnTo>
                  <a:lnTo>
                    <a:pt x="926109" y="854710"/>
                  </a:lnTo>
                  <a:lnTo>
                    <a:pt x="929259" y="843280"/>
                  </a:lnTo>
                  <a:lnTo>
                    <a:pt x="930097" y="839470"/>
                  </a:lnTo>
                  <a:lnTo>
                    <a:pt x="931138" y="835660"/>
                  </a:lnTo>
                  <a:lnTo>
                    <a:pt x="924902" y="835660"/>
                  </a:lnTo>
                  <a:lnTo>
                    <a:pt x="927633" y="830580"/>
                  </a:lnTo>
                  <a:lnTo>
                    <a:pt x="930998" y="824230"/>
                  </a:lnTo>
                  <a:lnTo>
                    <a:pt x="934872" y="819150"/>
                  </a:lnTo>
                  <a:lnTo>
                    <a:pt x="935253" y="819150"/>
                  </a:lnTo>
                  <a:lnTo>
                    <a:pt x="935850" y="817880"/>
                  </a:lnTo>
                  <a:lnTo>
                    <a:pt x="944448" y="817880"/>
                  </a:lnTo>
                  <a:lnTo>
                    <a:pt x="951509" y="811530"/>
                  </a:lnTo>
                  <a:lnTo>
                    <a:pt x="959827" y="814070"/>
                  </a:lnTo>
                  <a:lnTo>
                    <a:pt x="962736" y="814070"/>
                  </a:lnTo>
                  <a:lnTo>
                    <a:pt x="969187" y="812800"/>
                  </a:lnTo>
                  <a:lnTo>
                    <a:pt x="968768" y="815340"/>
                  </a:lnTo>
                  <a:lnTo>
                    <a:pt x="971054" y="812800"/>
                  </a:lnTo>
                  <a:lnTo>
                    <a:pt x="972197" y="811530"/>
                  </a:lnTo>
                  <a:lnTo>
                    <a:pt x="973340" y="810260"/>
                  </a:lnTo>
                  <a:lnTo>
                    <a:pt x="975423" y="811530"/>
                  </a:lnTo>
                  <a:lnTo>
                    <a:pt x="982916" y="811530"/>
                  </a:lnTo>
                  <a:lnTo>
                    <a:pt x="1005154" y="815340"/>
                  </a:lnTo>
                  <a:lnTo>
                    <a:pt x="1017422" y="829310"/>
                  </a:lnTo>
                  <a:lnTo>
                    <a:pt x="1019924" y="831850"/>
                  </a:lnTo>
                  <a:lnTo>
                    <a:pt x="1019924" y="725462"/>
                  </a:lnTo>
                  <a:lnTo>
                    <a:pt x="1017117" y="726440"/>
                  </a:lnTo>
                  <a:lnTo>
                    <a:pt x="1013510" y="723900"/>
                  </a:lnTo>
                  <a:lnTo>
                    <a:pt x="1013015" y="722630"/>
                  </a:lnTo>
                  <a:lnTo>
                    <a:pt x="1012024" y="720090"/>
                  </a:lnTo>
                  <a:lnTo>
                    <a:pt x="1010500" y="716280"/>
                  </a:lnTo>
                  <a:lnTo>
                    <a:pt x="1007757" y="713740"/>
                  </a:lnTo>
                  <a:lnTo>
                    <a:pt x="1004328" y="711200"/>
                  </a:lnTo>
                  <a:lnTo>
                    <a:pt x="1002842" y="711200"/>
                  </a:lnTo>
                  <a:lnTo>
                    <a:pt x="1001483" y="709930"/>
                  </a:lnTo>
                  <a:lnTo>
                    <a:pt x="1000379" y="707390"/>
                  </a:lnTo>
                  <a:lnTo>
                    <a:pt x="997470" y="703580"/>
                  </a:lnTo>
                  <a:lnTo>
                    <a:pt x="994765" y="699770"/>
                  </a:lnTo>
                  <a:lnTo>
                    <a:pt x="991857" y="694690"/>
                  </a:lnTo>
                  <a:lnTo>
                    <a:pt x="991857" y="689610"/>
                  </a:lnTo>
                  <a:lnTo>
                    <a:pt x="994346" y="683260"/>
                  </a:lnTo>
                  <a:lnTo>
                    <a:pt x="991857" y="678180"/>
                  </a:lnTo>
                  <a:lnTo>
                    <a:pt x="990193" y="674370"/>
                  </a:lnTo>
                  <a:lnTo>
                    <a:pt x="990193" y="670560"/>
                  </a:lnTo>
                  <a:lnTo>
                    <a:pt x="991857" y="666750"/>
                  </a:lnTo>
                  <a:lnTo>
                    <a:pt x="992162" y="664210"/>
                  </a:lnTo>
                  <a:lnTo>
                    <a:pt x="992162" y="662940"/>
                  </a:lnTo>
                  <a:lnTo>
                    <a:pt x="991857" y="661670"/>
                  </a:lnTo>
                  <a:lnTo>
                    <a:pt x="989215" y="657860"/>
                  </a:lnTo>
                  <a:lnTo>
                    <a:pt x="985583" y="656590"/>
                  </a:lnTo>
                  <a:lnTo>
                    <a:pt x="964996" y="656590"/>
                  </a:lnTo>
                  <a:lnTo>
                    <a:pt x="964996" y="801370"/>
                  </a:lnTo>
                  <a:lnTo>
                    <a:pt x="964996" y="803910"/>
                  </a:lnTo>
                  <a:lnTo>
                    <a:pt x="964399" y="805180"/>
                  </a:lnTo>
                  <a:lnTo>
                    <a:pt x="963117" y="806450"/>
                  </a:lnTo>
                  <a:lnTo>
                    <a:pt x="961110" y="806450"/>
                  </a:lnTo>
                  <a:lnTo>
                    <a:pt x="959827" y="805180"/>
                  </a:lnTo>
                  <a:lnTo>
                    <a:pt x="955052" y="802640"/>
                  </a:lnTo>
                  <a:lnTo>
                    <a:pt x="949604" y="802640"/>
                  </a:lnTo>
                  <a:lnTo>
                    <a:pt x="944854" y="805180"/>
                  </a:lnTo>
                  <a:lnTo>
                    <a:pt x="942187" y="806450"/>
                  </a:lnTo>
                  <a:lnTo>
                    <a:pt x="933323" y="806450"/>
                  </a:lnTo>
                  <a:lnTo>
                    <a:pt x="931964" y="805180"/>
                  </a:lnTo>
                  <a:lnTo>
                    <a:pt x="928916" y="801370"/>
                  </a:lnTo>
                  <a:lnTo>
                    <a:pt x="924826" y="800100"/>
                  </a:lnTo>
                  <a:lnTo>
                    <a:pt x="920534" y="798830"/>
                  </a:lnTo>
                  <a:lnTo>
                    <a:pt x="923442" y="792480"/>
                  </a:lnTo>
                  <a:lnTo>
                    <a:pt x="921956" y="792480"/>
                  </a:lnTo>
                  <a:lnTo>
                    <a:pt x="920559" y="793750"/>
                  </a:lnTo>
                  <a:lnTo>
                    <a:pt x="919276" y="793750"/>
                  </a:lnTo>
                  <a:lnTo>
                    <a:pt x="913879" y="798830"/>
                  </a:lnTo>
                  <a:lnTo>
                    <a:pt x="907910" y="801370"/>
                  </a:lnTo>
                  <a:lnTo>
                    <a:pt x="901611" y="803910"/>
                  </a:lnTo>
                  <a:lnTo>
                    <a:pt x="895781" y="806450"/>
                  </a:lnTo>
                  <a:lnTo>
                    <a:pt x="895578" y="806450"/>
                  </a:lnTo>
                  <a:lnTo>
                    <a:pt x="891209" y="802640"/>
                  </a:lnTo>
                  <a:lnTo>
                    <a:pt x="889762" y="801370"/>
                  </a:lnTo>
                  <a:lnTo>
                    <a:pt x="878941" y="802640"/>
                  </a:lnTo>
                  <a:lnTo>
                    <a:pt x="878941" y="800100"/>
                  </a:lnTo>
                  <a:lnTo>
                    <a:pt x="880186" y="798830"/>
                  </a:lnTo>
                  <a:lnTo>
                    <a:pt x="900988" y="783590"/>
                  </a:lnTo>
                  <a:lnTo>
                    <a:pt x="904417" y="783590"/>
                  </a:lnTo>
                  <a:lnTo>
                    <a:pt x="907364" y="781050"/>
                  </a:lnTo>
                  <a:lnTo>
                    <a:pt x="922604" y="767080"/>
                  </a:lnTo>
                  <a:lnTo>
                    <a:pt x="938415" y="769620"/>
                  </a:lnTo>
                  <a:lnTo>
                    <a:pt x="943610" y="769620"/>
                  </a:lnTo>
                  <a:lnTo>
                    <a:pt x="944232" y="773430"/>
                  </a:lnTo>
                  <a:lnTo>
                    <a:pt x="946111" y="782320"/>
                  </a:lnTo>
                  <a:lnTo>
                    <a:pt x="952131" y="782320"/>
                  </a:lnTo>
                  <a:lnTo>
                    <a:pt x="959002" y="783590"/>
                  </a:lnTo>
                  <a:lnTo>
                    <a:pt x="960869" y="788670"/>
                  </a:lnTo>
                  <a:lnTo>
                    <a:pt x="962736" y="795020"/>
                  </a:lnTo>
                  <a:lnTo>
                    <a:pt x="964399" y="800100"/>
                  </a:lnTo>
                  <a:lnTo>
                    <a:pt x="964996" y="801370"/>
                  </a:lnTo>
                  <a:lnTo>
                    <a:pt x="964996" y="656590"/>
                  </a:lnTo>
                  <a:lnTo>
                    <a:pt x="961186" y="656590"/>
                  </a:lnTo>
                  <a:lnTo>
                    <a:pt x="958380" y="655320"/>
                  </a:lnTo>
                  <a:lnTo>
                    <a:pt x="951407" y="650240"/>
                  </a:lnTo>
                  <a:lnTo>
                    <a:pt x="943991" y="647700"/>
                  </a:lnTo>
                  <a:lnTo>
                    <a:pt x="940168" y="646430"/>
                  </a:lnTo>
                  <a:lnTo>
                    <a:pt x="936332" y="645160"/>
                  </a:lnTo>
                  <a:lnTo>
                    <a:pt x="933627" y="643890"/>
                  </a:lnTo>
                  <a:lnTo>
                    <a:pt x="931240" y="642620"/>
                  </a:lnTo>
                  <a:lnTo>
                    <a:pt x="924166" y="632460"/>
                  </a:lnTo>
                  <a:lnTo>
                    <a:pt x="916825" y="628650"/>
                  </a:lnTo>
                  <a:lnTo>
                    <a:pt x="894740" y="621030"/>
                  </a:lnTo>
                  <a:lnTo>
                    <a:pt x="888885" y="621030"/>
                  </a:lnTo>
                  <a:lnTo>
                    <a:pt x="883729" y="623570"/>
                  </a:lnTo>
                  <a:lnTo>
                    <a:pt x="880821" y="623570"/>
                  </a:lnTo>
                  <a:lnTo>
                    <a:pt x="877493" y="627380"/>
                  </a:lnTo>
                  <a:lnTo>
                    <a:pt x="873531" y="623570"/>
                  </a:lnTo>
                  <a:lnTo>
                    <a:pt x="871931" y="615950"/>
                  </a:lnTo>
                  <a:lnTo>
                    <a:pt x="869835" y="609600"/>
                  </a:lnTo>
                  <a:lnTo>
                    <a:pt x="867244" y="601980"/>
                  </a:lnTo>
                  <a:lnTo>
                    <a:pt x="864184" y="595630"/>
                  </a:lnTo>
                  <a:lnTo>
                    <a:pt x="850252" y="595630"/>
                  </a:lnTo>
                  <a:lnTo>
                    <a:pt x="849007" y="593090"/>
                  </a:lnTo>
                  <a:lnTo>
                    <a:pt x="846709" y="590550"/>
                  </a:lnTo>
                  <a:lnTo>
                    <a:pt x="846607" y="588010"/>
                  </a:lnTo>
                  <a:lnTo>
                    <a:pt x="846493" y="586740"/>
                  </a:lnTo>
                  <a:lnTo>
                    <a:pt x="846416" y="574040"/>
                  </a:lnTo>
                  <a:lnTo>
                    <a:pt x="846518" y="572770"/>
                  </a:lnTo>
                  <a:lnTo>
                    <a:pt x="846607" y="571500"/>
                  </a:lnTo>
                  <a:lnTo>
                    <a:pt x="847496" y="567690"/>
                  </a:lnTo>
                  <a:lnTo>
                    <a:pt x="848677" y="562610"/>
                  </a:lnTo>
                  <a:lnTo>
                    <a:pt x="851547" y="556260"/>
                  </a:lnTo>
                  <a:lnTo>
                    <a:pt x="852119" y="554990"/>
                  </a:lnTo>
                  <a:lnTo>
                    <a:pt x="853503" y="552450"/>
                  </a:lnTo>
                  <a:lnTo>
                    <a:pt x="854621" y="549910"/>
                  </a:lnTo>
                  <a:lnTo>
                    <a:pt x="855446" y="547370"/>
                  </a:lnTo>
                  <a:lnTo>
                    <a:pt x="857567" y="542290"/>
                  </a:lnTo>
                  <a:lnTo>
                    <a:pt x="860501" y="537210"/>
                  </a:lnTo>
                  <a:lnTo>
                    <a:pt x="864184" y="533400"/>
                  </a:lnTo>
                  <a:lnTo>
                    <a:pt x="866051" y="529590"/>
                  </a:lnTo>
                  <a:lnTo>
                    <a:pt x="868959" y="528320"/>
                  </a:lnTo>
                  <a:lnTo>
                    <a:pt x="872286" y="523240"/>
                  </a:lnTo>
                  <a:lnTo>
                    <a:pt x="877697" y="523240"/>
                  </a:lnTo>
                  <a:lnTo>
                    <a:pt x="877112" y="520700"/>
                  </a:lnTo>
                  <a:lnTo>
                    <a:pt x="876236" y="516890"/>
                  </a:lnTo>
                  <a:lnTo>
                    <a:pt x="878522" y="516890"/>
                  </a:lnTo>
                  <a:lnTo>
                    <a:pt x="879779" y="515620"/>
                  </a:lnTo>
                  <a:lnTo>
                    <a:pt x="886637" y="515620"/>
                  </a:lnTo>
                  <a:lnTo>
                    <a:pt x="889965" y="514350"/>
                  </a:lnTo>
                  <a:lnTo>
                    <a:pt x="891451" y="514350"/>
                  </a:lnTo>
                  <a:lnTo>
                    <a:pt x="892530" y="511810"/>
                  </a:lnTo>
                  <a:lnTo>
                    <a:pt x="892873" y="510540"/>
                  </a:lnTo>
                  <a:lnTo>
                    <a:pt x="892873" y="509270"/>
                  </a:lnTo>
                  <a:lnTo>
                    <a:pt x="892187" y="506730"/>
                  </a:lnTo>
                  <a:lnTo>
                    <a:pt x="891006" y="505460"/>
                  </a:lnTo>
                  <a:lnTo>
                    <a:pt x="889342" y="504190"/>
                  </a:lnTo>
                  <a:lnTo>
                    <a:pt x="887056" y="504190"/>
                  </a:lnTo>
                  <a:lnTo>
                    <a:pt x="884135" y="501650"/>
                  </a:lnTo>
                  <a:lnTo>
                    <a:pt x="885596" y="500380"/>
                  </a:lnTo>
                  <a:lnTo>
                    <a:pt x="883932" y="499110"/>
                  </a:lnTo>
                  <a:lnTo>
                    <a:pt x="889342" y="499110"/>
                  </a:lnTo>
                  <a:lnTo>
                    <a:pt x="894537" y="502920"/>
                  </a:lnTo>
                  <a:lnTo>
                    <a:pt x="899731" y="499110"/>
                  </a:lnTo>
                  <a:lnTo>
                    <a:pt x="900493" y="497840"/>
                  </a:lnTo>
                  <a:lnTo>
                    <a:pt x="901268" y="496570"/>
                  </a:lnTo>
                  <a:lnTo>
                    <a:pt x="904316" y="491490"/>
                  </a:lnTo>
                  <a:lnTo>
                    <a:pt x="910971" y="492760"/>
                  </a:lnTo>
                  <a:lnTo>
                    <a:pt x="917232" y="494030"/>
                  </a:lnTo>
                  <a:lnTo>
                    <a:pt x="921486" y="491490"/>
                  </a:lnTo>
                  <a:lnTo>
                    <a:pt x="923620" y="490220"/>
                  </a:lnTo>
                  <a:lnTo>
                    <a:pt x="926973" y="485140"/>
                  </a:lnTo>
                  <a:lnTo>
                    <a:pt x="928852" y="481330"/>
                  </a:lnTo>
                  <a:lnTo>
                    <a:pt x="931545" y="478790"/>
                  </a:lnTo>
                  <a:lnTo>
                    <a:pt x="933627" y="476250"/>
                  </a:lnTo>
                  <a:lnTo>
                    <a:pt x="935710" y="473710"/>
                  </a:lnTo>
                  <a:lnTo>
                    <a:pt x="935710" y="472440"/>
                  </a:lnTo>
                  <a:lnTo>
                    <a:pt x="936752" y="471170"/>
                  </a:lnTo>
                  <a:lnTo>
                    <a:pt x="934046" y="466090"/>
                  </a:lnTo>
                  <a:lnTo>
                    <a:pt x="937996" y="459740"/>
                  </a:lnTo>
                  <a:lnTo>
                    <a:pt x="941527" y="458470"/>
                  </a:lnTo>
                  <a:lnTo>
                    <a:pt x="945070" y="457200"/>
                  </a:lnTo>
                  <a:lnTo>
                    <a:pt x="947140" y="449580"/>
                  </a:lnTo>
                  <a:lnTo>
                    <a:pt x="941527" y="441960"/>
                  </a:lnTo>
                  <a:lnTo>
                    <a:pt x="942987" y="440690"/>
                  </a:lnTo>
                  <a:lnTo>
                    <a:pt x="955675" y="440690"/>
                  </a:lnTo>
                  <a:lnTo>
                    <a:pt x="959624" y="448310"/>
                  </a:lnTo>
                  <a:lnTo>
                    <a:pt x="966279" y="445770"/>
                  </a:lnTo>
                  <a:lnTo>
                    <a:pt x="972312" y="444500"/>
                  </a:lnTo>
                  <a:lnTo>
                    <a:pt x="970521" y="440690"/>
                  </a:lnTo>
                  <a:lnTo>
                    <a:pt x="968743" y="436880"/>
                  </a:lnTo>
                  <a:lnTo>
                    <a:pt x="968146" y="435610"/>
                  </a:lnTo>
                  <a:lnTo>
                    <a:pt x="978128" y="443230"/>
                  </a:lnTo>
                  <a:lnTo>
                    <a:pt x="983945" y="440690"/>
                  </a:lnTo>
                  <a:lnTo>
                    <a:pt x="989533" y="436880"/>
                  </a:lnTo>
                  <a:lnTo>
                    <a:pt x="990841" y="435610"/>
                  </a:lnTo>
                  <a:lnTo>
                    <a:pt x="992149" y="434340"/>
                  </a:lnTo>
                  <a:lnTo>
                    <a:pt x="994765" y="431800"/>
                  </a:lnTo>
                  <a:lnTo>
                    <a:pt x="998880" y="430530"/>
                  </a:lnTo>
                  <a:lnTo>
                    <a:pt x="1000810" y="426720"/>
                  </a:lnTo>
                  <a:lnTo>
                    <a:pt x="1001445" y="425450"/>
                  </a:lnTo>
                  <a:lnTo>
                    <a:pt x="1001331" y="422910"/>
                  </a:lnTo>
                  <a:lnTo>
                    <a:pt x="1001204" y="420370"/>
                  </a:lnTo>
                  <a:lnTo>
                    <a:pt x="996010" y="414020"/>
                  </a:lnTo>
                  <a:lnTo>
                    <a:pt x="991019" y="410210"/>
                  </a:lnTo>
                  <a:lnTo>
                    <a:pt x="989355" y="408940"/>
                  </a:lnTo>
                  <a:lnTo>
                    <a:pt x="989241" y="407670"/>
                  </a:lnTo>
                  <a:lnTo>
                    <a:pt x="989114" y="406400"/>
                  </a:lnTo>
                  <a:lnTo>
                    <a:pt x="988999" y="405130"/>
                  </a:lnTo>
                  <a:lnTo>
                    <a:pt x="988885" y="403860"/>
                  </a:lnTo>
                  <a:lnTo>
                    <a:pt x="988758" y="402590"/>
                  </a:lnTo>
                  <a:lnTo>
                    <a:pt x="988644" y="401320"/>
                  </a:lnTo>
                  <a:lnTo>
                    <a:pt x="988529" y="400050"/>
                  </a:lnTo>
                  <a:lnTo>
                    <a:pt x="1000163" y="394970"/>
                  </a:lnTo>
                  <a:lnTo>
                    <a:pt x="1000163" y="393700"/>
                  </a:lnTo>
                  <a:lnTo>
                    <a:pt x="1001420" y="392430"/>
                  </a:lnTo>
                  <a:lnTo>
                    <a:pt x="996632" y="388620"/>
                  </a:lnTo>
                  <a:lnTo>
                    <a:pt x="998499" y="386080"/>
                  </a:lnTo>
                  <a:lnTo>
                    <a:pt x="999096" y="386080"/>
                  </a:lnTo>
                  <a:lnTo>
                    <a:pt x="999655" y="384810"/>
                  </a:lnTo>
                  <a:lnTo>
                    <a:pt x="1000163" y="383540"/>
                  </a:lnTo>
                  <a:lnTo>
                    <a:pt x="989558" y="379730"/>
                  </a:lnTo>
                  <a:lnTo>
                    <a:pt x="985405" y="372110"/>
                  </a:lnTo>
                  <a:lnTo>
                    <a:pt x="969810" y="369570"/>
                  </a:lnTo>
                  <a:lnTo>
                    <a:pt x="965136" y="368300"/>
                  </a:lnTo>
                  <a:lnTo>
                    <a:pt x="960208" y="368300"/>
                  </a:lnTo>
                  <a:lnTo>
                    <a:pt x="955878" y="370840"/>
                  </a:lnTo>
                  <a:lnTo>
                    <a:pt x="952347" y="378460"/>
                  </a:lnTo>
                  <a:lnTo>
                    <a:pt x="955878" y="382270"/>
                  </a:lnTo>
                  <a:lnTo>
                    <a:pt x="960869" y="386080"/>
                  </a:lnTo>
                  <a:lnTo>
                    <a:pt x="960869" y="392430"/>
                  </a:lnTo>
                  <a:lnTo>
                    <a:pt x="955052" y="392430"/>
                  </a:lnTo>
                  <a:lnTo>
                    <a:pt x="951928" y="394970"/>
                  </a:lnTo>
                  <a:lnTo>
                    <a:pt x="950785" y="401320"/>
                  </a:lnTo>
                  <a:lnTo>
                    <a:pt x="949845" y="403860"/>
                  </a:lnTo>
                  <a:lnTo>
                    <a:pt x="948778" y="406400"/>
                  </a:lnTo>
                  <a:lnTo>
                    <a:pt x="947458" y="408940"/>
                  </a:lnTo>
                  <a:lnTo>
                    <a:pt x="945896" y="410210"/>
                  </a:lnTo>
                  <a:lnTo>
                    <a:pt x="944029" y="410210"/>
                  </a:lnTo>
                  <a:lnTo>
                    <a:pt x="940079" y="403860"/>
                  </a:lnTo>
                  <a:lnTo>
                    <a:pt x="937374" y="407670"/>
                  </a:lnTo>
                  <a:lnTo>
                    <a:pt x="937374" y="410210"/>
                  </a:lnTo>
                  <a:lnTo>
                    <a:pt x="940079" y="412750"/>
                  </a:lnTo>
                  <a:lnTo>
                    <a:pt x="942606" y="414020"/>
                  </a:lnTo>
                  <a:lnTo>
                    <a:pt x="943470" y="417830"/>
                  </a:lnTo>
                  <a:lnTo>
                    <a:pt x="942149" y="420370"/>
                  </a:lnTo>
                  <a:lnTo>
                    <a:pt x="934466" y="425450"/>
                  </a:lnTo>
                  <a:lnTo>
                    <a:pt x="931379" y="422910"/>
                  </a:lnTo>
                  <a:lnTo>
                    <a:pt x="921156" y="410210"/>
                  </a:lnTo>
                  <a:lnTo>
                    <a:pt x="921156" y="407670"/>
                  </a:lnTo>
                  <a:lnTo>
                    <a:pt x="919073" y="402590"/>
                  </a:lnTo>
                  <a:lnTo>
                    <a:pt x="924483" y="401320"/>
                  </a:lnTo>
                  <a:lnTo>
                    <a:pt x="925728" y="400050"/>
                  </a:lnTo>
                  <a:lnTo>
                    <a:pt x="925830" y="397510"/>
                  </a:lnTo>
                  <a:lnTo>
                    <a:pt x="925931" y="396240"/>
                  </a:lnTo>
                  <a:lnTo>
                    <a:pt x="926045" y="394970"/>
                  </a:lnTo>
                  <a:lnTo>
                    <a:pt x="924547" y="391160"/>
                  </a:lnTo>
                  <a:lnTo>
                    <a:pt x="921778" y="388620"/>
                  </a:lnTo>
                  <a:lnTo>
                    <a:pt x="911999" y="381000"/>
                  </a:lnTo>
                  <a:lnTo>
                    <a:pt x="908710" y="382270"/>
                  </a:lnTo>
                  <a:lnTo>
                    <a:pt x="906360" y="386080"/>
                  </a:lnTo>
                  <a:lnTo>
                    <a:pt x="905764" y="389890"/>
                  </a:lnTo>
                  <a:lnTo>
                    <a:pt x="905764" y="398780"/>
                  </a:lnTo>
                  <a:lnTo>
                    <a:pt x="900569" y="401320"/>
                  </a:lnTo>
                  <a:lnTo>
                    <a:pt x="897902" y="401320"/>
                  </a:lnTo>
                  <a:lnTo>
                    <a:pt x="895781" y="398780"/>
                  </a:lnTo>
                  <a:lnTo>
                    <a:pt x="895781" y="396240"/>
                  </a:lnTo>
                  <a:lnTo>
                    <a:pt x="896442" y="389890"/>
                  </a:lnTo>
                  <a:lnTo>
                    <a:pt x="895045" y="386080"/>
                  </a:lnTo>
                  <a:lnTo>
                    <a:pt x="894575" y="384810"/>
                  </a:lnTo>
                  <a:lnTo>
                    <a:pt x="890790" y="381000"/>
                  </a:lnTo>
                  <a:lnTo>
                    <a:pt x="893495" y="375920"/>
                  </a:lnTo>
                  <a:lnTo>
                    <a:pt x="890168" y="375920"/>
                  </a:lnTo>
                  <a:lnTo>
                    <a:pt x="888504" y="374650"/>
                  </a:lnTo>
                  <a:lnTo>
                    <a:pt x="886841" y="373380"/>
                  </a:lnTo>
                  <a:lnTo>
                    <a:pt x="882269" y="374650"/>
                  </a:lnTo>
                  <a:lnTo>
                    <a:pt x="881888" y="374573"/>
                  </a:lnTo>
                  <a:lnTo>
                    <a:pt x="881888" y="498500"/>
                  </a:lnTo>
                  <a:lnTo>
                    <a:pt x="880948" y="499110"/>
                  </a:lnTo>
                  <a:lnTo>
                    <a:pt x="878662" y="500380"/>
                  </a:lnTo>
                  <a:lnTo>
                    <a:pt x="876452" y="499110"/>
                  </a:lnTo>
                  <a:lnTo>
                    <a:pt x="878522" y="496570"/>
                  </a:lnTo>
                  <a:lnTo>
                    <a:pt x="880821" y="497840"/>
                  </a:lnTo>
                  <a:lnTo>
                    <a:pt x="881888" y="498500"/>
                  </a:lnTo>
                  <a:lnTo>
                    <a:pt x="881888" y="374573"/>
                  </a:lnTo>
                  <a:lnTo>
                    <a:pt x="876655" y="373380"/>
                  </a:lnTo>
                  <a:lnTo>
                    <a:pt x="869581" y="367030"/>
                  </a:lnTo>
                  <a:lnTo>
                    <a:pt x="873125" y="369570"/>
                  </a:lnTo>
                  <a:lnTo>
                    <a:pt x="873125" y="368300"/>
                  </a:lnTo>
                  <a:lnTo>
                    <a:pt x="874649" y="367030"/>
                  </a:lnTo>
                  <a:lnTo>
                    <a:pt x="877697" y="364490"/>
                  </a:lnTo>
                  <a:lnTo>
                    <a:pt x="875411" y="359410"/>
                  </a:lnTo>
                  <a:lnTo>
                    <a:pt x="882269" y="359410"/>
                  </a:lnTo>
                  <a:lnTo>
                    <a:pt x="868133" y="344170"/>
                  </a:lnTo>
                  <a:lnTo>
                    <a:pt x="868133" y="337820"/>
                  </a:lnTo>
                  <a:lnTo>
                    <a:pt x="867854" y="336550"/>
                  </a:lnTo>
                  <a:lnTo>
                    <a:pt x="867194" y="334010"/>
                  </a:lnTo>
                  <a:lnTo>
                    <a:pt x="866254" y="332740"/>
                  </a:lnTo>
                  <a:lnTo>
                    <a:pt x="862101" y="328930"/>
                  </a:lnTo>
                  <a:lnTo>
                    <a:pt x="859193" y="322580"/>
                  </a:lnTo>
                  <a:lnTo>
                    <a:pt x="851115" y="322580"/>
                  </a:lnTo>
                  <a:lnTo>
                    <a:pt x="849833" y="321310"/>
                  </a:lnTo>
                  <a:lnTo>
                    <a:pt x="849871" y="318770"/>
                  </a:lnTo>
                  <a:lnTo>
                    <a:pt x="850417" y="317500"/>
                  </a:lnTo>
                  <a:lnTo>
                    <a:pt x="851293" y="317500"/>
                  </a:lnTo>
                  <a:lnTo>
                    <a:pt x="855002" y="313690"/>
                  </a:lnTo>
                  <a:lnTo>
                    <a:pt x="858215" y="309880"/>
                  </a:lnTo>
                  <a:lnTo>
                    <a:pt x="860856" y="306070"/>
                  </a:lnTo>
                  <a:lnTo>
                    <a:pt x="856691" y="298450"/>
                  </a:lnTo>
                  <a:lnTo>
                    <a:pt x="860679" y="297180"/>
                  </a:lnTo>
                  <a:lnTo>
                    <a:pt x="865149" y="297180"/>
                  </a:lnTo>
                  <a:lnTo>
                    <a:pt x="869175" y="298450"/>
                  </a:lnTo>
                  <a:lnTo>
                    <a:pt x="874229" y="300990"/>
                  </a:lnTo>
                  <a:lnTo>
                    <a:pt x="879919" y="298450"/>
                  </a:lnTo>
                  <a:lnTo>
                    <a:pt x="880554" y="297180"/>
                  </a:lnTo>
                  <a:lnTo>
                    <a:pt x="882484" y="293370"/>
                  </a:lnTo>
                  <a:lnTo>
                    <a:pt x="886637" y="287020"/>
                  </a:lnTo>
                  <a:lnTo>
                    <a:pt x="891425" y="281940"/>
                  </a:lnTo>
                  <a:lnTo>
                    <a:pt x="895578" y="275590"/>
                  </a:lnTo>
                  <a:lnTo>
                    <a:pt x="895578" y="271780"/>
                  </a:lnTo>
                  <a:lnTo>
                    <a:pt x="891108" y="270510"/>
                  </a:lnTo>
                  <a:lnTo>
                    <a:pt x="886256" y="269240"/>
                  </a:lnTo>
                  <a:lnTo>
                    <a:pt x="881443" y="269240"/>
                  </a:lnTo>
                  <a:lnTo>
                    <a:pt x="878801" y="270510"/>
                  </a:lnTo>
                  <a:lnTo>
                    <a:pt x="875957" y="270510"/>
                  </a:lnTo>
                  <a:lnTo>
                    <a:pt x="873328" y="269240"/>
                  </a:lnTo>
                  <a:lnTo>
                    <a:pt x="859091" y="266700"/>
                  </a:lnTo>
                  <a:lnTo>
                    <a:pt x="844842" y="269240"/>
                  </a:lnTo>
                  <a:lnTo>
                    <a:pt x="843521" y="270510"/>
                  </a:lnTo>
                  <a:lnTo>
                    <a:pt x="842276" y="270510"/>
                  </a:lnTo>
                  <a:lnTo>
                    <a:pt x="841095" y="271780"/>
                  </a:lnTo>
                  <a:lnTo>
                    <a:pt x="844219" y="276860"/>
                  </a:lnTo>
                  <a:lnTo>
                    <a:pt x="837145" y="276860"/>
                  </a:lnTo>
                  <a:lnTo>
                    <a:pt x="837272" y="297180"/>
                  </a:lnTo>
                  <a:lnTo>
                    <a:pt x="837387" y="298450"/>
                  </a:lnTo>
                  <a:lnTo>
                    <a:pt x="838009" y="299720"/>
                  </a:lnTo>
                  <a:lnTo>
                    <a:pt x="839025" y="300990"/>
                  </a:lnTo>
                  <a:lnTo>
                    <a:pt x="842352" y="309880"/>
                  </a:lnTo>
                  <a:lnTo>
                    <a:pt x="843254" y="314960"/>
                  </a:lnTo>
                  <a:lnTo>
                    <a:pt x="841629" y="321310"/>
                  </a:lnTo>
                  <a:lnTo>
                    <a:pt x="837361" y="327660"/>
                  </a:lnTo>
                  <a:lnTo>
                    <a:pt x="837361" y="334010"/>
                  </a:lnTo>
                  <a:lnTo>
                    <a:pt x="828624" y="334010"/>
                  </a:lnTo>
                  <a:lnTo>
                    <a:pt x="826757" y="341630"/>
                  </a:lnTo>
                  <a:lnTo>
                    <a:pt x="826757" y="345440"/>
                  </a:lnTo>
                  <a:lnTo>
                    <a:pt x="830910" y="351790"/>
                  </a:lnTo>
                  <a:lnTo>
                    <a:pt x="826757" y="359410"/>
                  </a:lnTo>
                  <a:lnTo>
                    <a:pt x="828446" y="364490"/>
                  </a:lnTo>
                  <a:lnTo>
                    <a:pt x="832192" y="368300"/>
                  </a:lnTo>
                  <a:lnTo>
                    <a:pt x="836942" y="370840"/>
                  </a:lnTo>
                  <a:lnTo>
                    <a:pt x="840473" y="372110"/>
                  </a:lnTo>
                  <a:lnTo>
                    <a:pt x="844080" y="372110"/>
                  </a:lnTo>
                  <a:lnTo>
                    <a:pt x="847750" y="373380"/>
                  </a:lnTo>
                  <a:lnTo>
                    <a:pt x="851496" y="373380"/>
                  </a:lnTo>
                  <a:lnTo>
                    <a:pt x="855027" y="377190"/>
                  </a:lnTo>
                  <a:lnTo>
                    <a:pt x="860374" y="377190"/>
                  </a:lnTo>
                  <a:lnTo>
                    <a:pt x="861060" y="378460"/>
                  </a:lnTo>
                  <a:lnTo>
                    <a:pt x="860475" y="381000"/>
                  </a:lnTo>
                  <a:lnTo>
                    <a:pt x="854405" y="381000"/>
                  </a:lnTo>
                  <a:lnTo>
                    <a:pt x="850252" y="389890"/>
                  </a:lnTo>
                  <a:lnTo>
                    <a:pt x="854202" y="393700"/>
                  </a:lnTo>
                  <a:lnTo>
                    <a:pt x="855027" y="386080"/>
                  </a:lnTo>
                  <a:lnTo>
                    <a:pt x="858977" y="388620"/>
                  </a:lnTo>
                  <a:lnTo>
                    <a:pt x="860234" y="396240"/>
                  </a:lnTo>
                  <a:lnTo>
                    <a:pt x="855522" y="400050"/>
                  </a:lnTo>
                  <a:lnTo>
                    <a:pt x="850925" y="405130"/>
                  </a:lnTo>
                  <a:lnTo>
                    <a:pt x="845781" y="407670"/>
                  </a:lnTo>
                  <a:lnTo>
                    <a:pt x="839431" y="408940"/>
                  </a:lnTo>
                  <a:lnTo>
                    <a:pt x="837361" y="411480"/>
                  </a:lnTo>
                  <a:lnTo>
                    <a:pt x="836523" y="414020"/>
                  </a:lnTo>
                  <a:lnTo>
                    <a:pt x="837984" y="416560"/>
                  </a:lnTo>
                  <a:lnTo>
                    <a:pt x="839851" y="419100"/>
                  </a:lnTo>
                  <a:lnTo>
                    <a:pt x="840232" y="422910"/>
                  </a:lnTo>
                  <a:lnTo>
                    <a:pt x="839025" y="426720"/>
                  </a:lnTo>
                  <a:lnTo>
                    <a:pt x="831951" y="424180"/>
                  </a:lnTo>
                  <a:lnTo>
                    <a:pt x="828865" y="424180"/>
                  </a:lnTo>
                  <a:lnTo>
                    <a:pt x="826820" y="420370"/>
                  </a:lnTo>
                  <a:lnTo>
                    <a:pt x="827341" y="417830"/>
                  </a:lnTo>
                  <a:lnTo>
                    <a:pt x="827379" y="414020"/>
                  </a:lnTo>
                  <a:lnTo>
                    <a:pt x="828001" y="412750"/>
                  </a:lnTo>
                  <a:lnTo>
                    <a:pt x="829246" y="410210"/>
                  </a:lnTo>
                  <a:lnTo>
                    <a:pt x="830287" y="406400"/>
                  </a:lnTo>
                  <a:lnTo>
                    <a:pt x="825715" y="406400"/>
                  </a:lnTo>
                  <a:lnTo>
                    <a:pt x="825715" y="721360"/>
                  </a:lnTo>
                  <a:lnTo>
                    <a:pt x="818642" y="722630"/>
                  </a:lnTo>
                  <a:lnTo>
                    <a:pt x="817181" y="717550"/>
                  </a:lnTo>
                  <a:lnTo>
                    <a:pt x="816038" y="716280"/>
                  </a:lnTo>
                  <a:lnTo>
                    <a:pt x="814895" y="715010"/>
                  </a:lnTo>
                  <a:lnTo>
                    <a:pt x="795566" y="692150"/>
                  </a:lnTo>
                  <a:lnTo>
                    <a:pt x="796251" y="689610"/>
                  </a:lnTo>
                  <a:lnTo>
                    <a:pt x="797636" y="684530"/>
                  </a:lnTo>
                  <a:lnTo>
                    <a:pt x="800481" y="683260"/>
                  </a:lnTo>
                  <a:lnTo>
                    <a:pt x="804125" y="683260"/>
                  </a:lnTo>
                  <a:lnTo>
                    <a:pt x="809904" y="685800"/>
                  </a:lnTo>
                  <a:lnTo>
                    <a:pt x="812228" y="688340"/>
                  </a:lnTo>
                  <a:lnTo>
                    <a:pt x="813447" y="692150"/>
                  </a:lnTo>
                  <a:lnTo>
                    <a:pt x="815936" y="697230"/>
                  </a:lnTo>
                  <a:lnTo>
                    <a:pt x="818019" y="704850"/>
                  </a:lnTo>
                  <a:lnTo>
                    <a:pt x="823010" y="716280"/>
                  </a:lnTo>
                  <a:lnTo>
                    <a:pt x="824052" y="717550"/>
                  </a:lnTo>
                  <a:lnTo>
                    <a:pt x="825715" y="721360"/>
                  </a:lnTo>
                  <a:lnTo>
                    <a:pt x="825715" y="406400"/>
                  </a:lnTo>
                  <a:lnTo>
                    <a:pt x="822388" y="406400"/>
                  </a:lnTo>
                  <a:lnTo>
                    <a:pt x="818019" y="400050"/>
                  </a:lnTo>
                  <a:lnTo>
                    <a:pt x="812609" y="396240"/>
                  </a:lnTo>
                  <a:lnTo>
                    <a:pt x="827582" y="397510"/>
                  </a:lnTo>
                  <a:lnTo>
                    <a:pt x="829284" y="396240"/>
                  </a:lnTo>
                  <a:lnTo>
                    <a:pt x="836104" y="391160"/>
                  </a:lnTo>
                  <a:lnTo>
                    <a:pt x="832396" y="386080"/>
                  </a:lnTo>
                  <a:lnTo>
                    <a:pt x="828382" y="381000"/>
                  </a:lnTo>
                  <a:lnTo>
                    <a:pt x="824052" y="377190"/>
                  </a:lnTo>
                  <a:lnTo>
                    <a:pt x="819162" y="373380"/>
                  </a:lnTo>
                  <a:lnTo>
                    <a:pt x="814031" y="370840"/>
                  </a:lnTo>
                  <a:lnTo>
                    <a:pt x="808659" y="367030"/>
                  </a:lnTo>
                  <a:lnTo>
                    <a:pt x="806996" y="369570"/>
                  </a:lnTo>
                  <a:lnTo>
                    <a:pt x="804710" y="372110"/>
                  </a:lnTo>
                  <a:lnTo>
                    <a:pt x="804087" y="373380"/>
                  </a:lnTo>
                  <a:lnTo>
                    <a:pt x="803008" y="379730"/>
                  </a:lnTo>
                  <a:lnTo>
                    <a:pt x="798614" y="383540"/>
                  </a:lnTo>
                  <a:lnTo>
                    <a:pt x="793280" y="384810"/>
                  </a:lnTo>
                  <a:lnTo>
                    <a:pt x="793280" y="386080"/>
                  </a:lnTo>
                  <a:lnTo>
                    <a:pt x="794943" y="386080"/>
                  </a:lnTo>
                  <a:lnTo>
                    <a:pt x="801598" y="387350"/>
                  </a:lnTo>
                  <a:lnTo>
                    <a:pt x="807974" y="389890"/>
                  </a:lnTo>
                  <a:lnTo>
                    <a:pt x="813231" y="394970"/>
                  </a:lnTo>
                  <a:lnTo>
                    <a:pt x="811022" y="397510"/>
                  </a:lnTo>
                  <a:lnTo>
                    <a:pt x="807377" y="400050"/>
                  </a:lnTo>
                  <a:lnTo>
                    <a:pt x="803465" y="400050"/>
                  </a:lnTo>
                  <a:lnTo>
                    <a:pt x="802220" y="411480"/>
                  </a:lnTo>
                  <a:lnTo>
                    <a:pt x="799274" y="412750"/>
                  </a:lnTo>
                  <a:lnTo>
                    <a:pt x="795972" y="412750"/>
                  </a:lnTo>
                  <a:lnTo>
                    <a:pt x="793064" y="411480"/>
                  </a:lnTo>
                  <a:lnTo>
                    <a:pt x="787387" y="410210"/>
                  </a:lnTo>
                  <a:lnTo>
                    <a:pt x="781253" y="410210"/>
                  </a:lnTo>
                  <a:lnTo>
                    <a:pt x="775601" y="411480"/>
                  </a:lnTo>
                  <a:lnTo>
                    <a:pt x="768946" y="412750"/>
                  </a:lnTo>
                  <a:lnTo>
                    <a:pt x="762266" y="412750"/>
                  </a:lnTo>
                  <a:lnTo>
                    <a:pt x="755751" y="411480"/>
                  </a:lnTo>
                  <a:lnTo>
                    <a:pt x="749604" y="407670"/>
                  </a:lnTo>
                  <a:lnTo>
                    <a:pt x="746975" y="406400"/>
                  </a:lnTo>
                  <a:lnTo>
                    <a:pt x="743788" y="405130"/>
                  </a:lnTo>
                  <a:lnTo>
                    <a:pt x="740664" y="405130"/>
                  </a:lnTo>
                  <a:lnTo>
                    <a:pt x="734225" y="407670"/>
                  </a:lnTo>
                  <a:lnTo>
                    <a:pt x="730897" y="401320"/>
                  </a:lnTo>
                  <a:lnTo>
                    <a:pt x="725703" y="398780"/>
                  </a:lnTo>
                  <a:lnTo>
                    <a:pt x="724039" y="398780"/>
                  </a:lnTo>
                  <a:lnTo>
                    <a:pt x="722782" y="394970"/>
                  </a:lnTo>
                  <a:lnTo>
                    <a:pt x="720293" y="391160"/>
                  </a:lnTo>
                  <a:lnTo>
                    <a:pt x="716343" y="386080"/>
                  </a:lnTo>
                  <a:lnTo>
                    <a:pt x="710730" y="387350"/>
                  </a:lnTo>
                  <a:lnTo>
                    <a:pt x="704519" y="389890"/>
                  </a:lnTo>
                  <a:lnTo>
                    <a:pt x="691807" y="392430"/>
                  </a:lnTo>
                  <a:lnTo>
                    <a:pt x="689102" y="392430"/>
                  </a:lnTo>
                  <a:lnTo>
                    <a:pt x="686600" y="394970"/>
                  </a:lnTo>
                  <a:lnTo>
                    <a:pt x="686600" y="402590"/>
                  </a:lnTo>
                  <a:lnTo>
                    <a:pt x="692226" y="403860"/>
                  </a:lnTo>
                  <a:lnTo>
                    <a:pt x="695134" y="398780"/>
                  </a:lnTo>
                  <a:lnTo>
                    <a:pt x="697001" y="398780"/>
                  </a:lnTo>
                  <a:lnTo>
                    <a:pt x="702830" y="400050"/>
                  </a:lnTo>
                  <a:lnTo>
                    <a:pt x="708748" y="398780"/>
                  </a:lnTo>
                  <a:lnTo>
                    <a:pt x="713435" y="393700"/>
                  </a:lnTo>
                  <a:lnTo>
                    <a:pt x="714679" y="393700"/>
                  </a:lnTo>
                  <a:lnTo>
                    <a:pt x="717588" y="392430"/>
                  </a:lnTo>
                  <a:lnTo>
                    <a:pt x="719670" y="398780"/>
                  </a:lnTo>
                  <a:lnTo>
                    <a:pt x="714057" y="398780"/>
                  </a:lnTo>
                  <a:lnTo>
                    <a:pt x="712177" y="400050"/>
                  </a:lnTo>
                  <a:lnTo>
                    <a:pt x="708990" y="403860"/>
                  </a:lnTo>
                  <a:lnTo>
                    <a:pt x="704659" y="406400"/>
                  </a:lnTo>
                  <a:lnTo>
                    <a:pt x="697001" y="406400"/>
                  </a:lnTo>
                  <a:lnTo>
                    <a:pt x="694397" y="408940"/>
                  </a:lnTo>
                  <a:lnTo>
                    <a:pt x="694296" y="410210"/>
                  </a:lnTo>
                  <a:lnTo>
                    <a:pt x="694194" y="411480"/>
                  </a:lnTo>
                  <a:lnTo>
                    <a:pt x="694093" y="412750"/>
                  </a:lnTo>
                  <a:lnTo>
                    <a:pt x="696582" y="417830"/>
                  </a:lnTo>
                  <a:lnTo>
                    <a:pt x="698665" y="422910"/>
                  </a:lnTo>
                  <a:lnTo>
                    <a:pt x="699909" y="426720"/>
                  </a:lnTo>
                  <a:lnTo>
                    <a:pt x="701167" y="429260"/>
                  </a:lnTo>
                  <a:lnTo>
                    <a:pt x="694296" y="434340"/>
                  </a:lnTo>
                  <a:lnTo>
                    <a:pt x="688898" y="431800"/>
                  </a:lnTo>
                  <a:lnTo>
                    <a:pt x="691705" y="427990"/>
                  </a:lnTo>
                  <a:lnTo>
                    <a:pt x="692632" y="426720"/>
                  </a:lnTo>
                  <a:lnTo>
                    <a:pt x="692531" y="425450"/>
                  </a:lnTo>
                  <a:lnTo>
                    <a:pt x="692429" y="424180"/>
                  </a:lnTo>
                  <a:lnTo>
                    <a:pt x="689775" y="420370"/>
                  </a:lnTo>
                  <a:lnTo>
                    <a:pt x="688898" y="419100"/>
                  </a:lnTo>
                  <a:lnTo>
                    <a:pt x="682447" y="420370"/>
                  </a:lnTo>
                  <a:lnTo>
                    <a:pt x="680580" y="415823"/>
                  </a:lnTo>
                  <a:lnTo>
                    <a:pt x="680580" y="520700"/>
                  </a:lnTo>
                  <a:lnTo>
                    <a:pt x="678497" y="519430"/>
                  </a:lnTo>
                  <a:lnTo>
                    <a:pt x="674331" y="519430"/>
                  </a:lnTo>
                  <a:lnTo>
                    <a:pt x="670661" y="523240"/>
                  </a:lnTo>
                  <a:lnTo>
                    <a:pt x="665607" y="525780"/>
                  </a:lnTo>
                  <a:lnTo>
                    <a:pt x="660196" y="527050"/>
                  </a:lnTo>
                  <a:lnTo>
                    <a:pt x="657847" y="527050"/>
                  </a:lnTo>
                  <a:lnTo>
                    <a:pt x="655662" y="528320"/>
                  </a:lnTo>
                  <a:lnTo>
                    <a:pt x="653961" y="530860"/>
                  </a:lnTo>
                  <a:lnTo>
                    <a:pt x="650633" y="533400"/>
                  </a:lnTo>
                  <a:lnTo>
                    <a:pt x="647725" y="537210"/>
                  </a:lnTo>
                  <a:lnTo>
                    <a:pt x="644182" y="541020"/>
                  </a:lnTo>
                  <a:lnTo>
                    <a:pt x="641896" y="542290"/>
                  </a:lnTo>
                  <a:lnTo>
                    <a:pt x="638949" y="544830"/>
                  </a:lnTo>
                  <a:lnTo>
                    <a:pt x="630466" y="544830"/>
                  </a:lnTo>
                  <a:lnTo>
                    <a:pt x="628802" y="547370"/>
                  </a:lnTo>
                  <a:lnTo>
                    <a:pt x="627138" y="552450"/>
                  </a:lnTo>
                  <a:lnTo>
                    <a:pt x="620687" y="553720"/>
                  </a:lnTo>
                  <a:lnTo>
                    <a:pt x="609676" y="556260"/>
                  </a:lnTo>
                  <a:lnTo>
                    <a:pt x="599478" y="556260"/>
                  </a:lnTo>
                  <a:lnTo>
                    <a:pt x="596709" y="554990"/>
                  </a:lnTo>
                  <a:lnTo>
                    <a:pt x="594525" y="552450"/>
                  </a:lnTo>
                  <a:lnTo>
                    <a:pt x="594194" y="551180"/>
                  </a:lnTo>
                  <a:lnTo>
                    <a:pt x="593864" y="549910"/>
                  </a:lnTo>
                  <a:lnTo>
                    <a:pt x="595325" y="546100"/>
                  </a:lnTo>
                  <a:lnTo>
                    <a:pt x="598233" y="549910"/>
                  </a:lnTo>
                  <a:lnTo>
                    <a:pt x="601141" y="547370"/>
                  </a:lnTo>
                  <a:lnTo>
                    <a:pt x="601802" y="546100"/>
                  </a:lnTo>
                  <a:lnTo>
                    <a:pt x="602462" y="544830"/>
                  </a:lnTo>
                  <a:lnTo>
                    <a:pt x="604227" y="542290"/>
                  </a:lnTo>
                  <a:lnTo>
                    <a:pt x="606348" y="539750"/>
                  </a:lnTo>
                  <a:lnTo>
                    <a:pt x="609015" y="538480"/>
                  </a:lnTo>
                  <a:lnTo>
                    <a:pt x="611886" y="537210"/>
                  </a:lnTo>
                  <a:lnTo>
                    <a:pt x="614870" y="537210"/>
                  </a:lnTo>
                  <a:lnTo>
                    <a:pt x="612165" y="529590"/>
                  </a:lnTo>
                  <a:lnTo>
                    <a:pt x="606552" y="527050"/>
                  </a:lnTo>
                  <a:lnTo>
                    <a:pt x="601764" y="520700"/>
                  </a:lnTo>
                  <a:lnTo>
                    <a:pt x="605510" y="520700"/>
                  </a:lnTo>
                  <a:lnTo>
                    <a:pt x="612368" y="524510"/>
                  </a:lnTo>
                  <a:lnTo>
                    <a:pt x="620483" y="525780"/>
                  </a:lnTo>
                  <a:lnTo>
                    <a:pt x="626300" y="530860"/>
                  </a:lnTo>
                  <a:lnTo>
                    <a:pt x="631786" y="535940"/>
                  </a:lnTo>
                  <a:lnTo>
                    <a:pt x="639305" y="535940"/>
                  </a:lnTo>
                  <a:lnTo>
                    <a:pt x="644817" y="530860"/>
                  </a:lnTo>
                  <a:lnTo>
                    <a:pt x="647369" y="529590"/>
                  </a:lnTo>
                  <a:lnTo>
                    <a:pt x="649693" y="527050"/>
                  </a:lnTo>
                  <a:lnTo>
                    <a:pt x="651675" y="524510"/>
                  </a:lnTo>
                  <a:lnTo>
                    <a:pt x="654354" y="520700"/>
                  </a:lnTo>
                  <a:lnTo>
                    <a:pt x="656145" y="518160"/>
                  </a:lnTo>
                  <a:lnTo>
                    <a:pt x="663765" y="514350"/>
                  </a:lnTo>
                  <a:lnTo>
                    <a:pt x="671017" y="516890"/>
                  </a:lnTo>
                  <a:lnTo>
                    <a:pt x="678078" y="516890"/>
                  </a:lnTo>
                  <a:lnTo>
                    <a:pt x="680580" y="520700"/>
                  </a:lnTo>
                  <a:lnTo>
                    <a:pt x="680580" y="415823"/>
                  </a:lnTo>
                  <a:lnTo>
                    <a:pt x="680364" y="415290"/>
                  </a:lnTo>
                  <a:lnTo>
                    <a:pt x="677786" y="414020"/>
                  </a:lnTo>
                  <a:lnTo>
                    <a:pt x="667473" y="408940"/>
                  </a:lnTo>
                  <a:lnTo>
                    <a:pt x="652894" y="412750"/>
                  </a:lnTo>
                  <a:lnTo>
                    <a:pt x="638035" y="414020"/>
                  </a:lnTo>
                  <a:lnTo>
                    <a:pt x="623138" y="412750"/>
                  </a:lnTo>
                  <a:lnTo>
                    <a:pt x="608418" y="410210"/>
                  </a:lnTo>
                  <a:lnTo>
                    <a:pt x="607695" y="406400"/>
                  </a:lnTo>
                  <a:lnTo>
                    <a:pt x="610323" y="401320"/>
                  </a:lnTo>
                  <a:lnTo>
                    <a:pt x="617156" y="401320"/>
                  </a:lnTo>
                  <a:lnTo>
                    <a:pt x="619861" y="402590"/>
                  </a:lnTo>
                  <a:lnTo>
                    <a:pt x="620445" y="401320"/>
                  </a:lnTo>
                  <a:lnTo>
                    <a:pt x="621601" y="398780"/>
                  </a:lnTo>
                  <a:lnTo>
                    <a:pt x="622769" y="396240"/>
                  </a:lnTo>
                  <a:lnTo>
                    <a:pt x="621309" y="398780"/>
                  </a:lnTo>
                  <a:lnTo>
                    <a:pt x="618121" y="393700"/>
                  </a:lnTo>
                  <a:lnTo>
                    <a:pt x="616534" y="391160"/>
                  </a:lnTo>
                  <a:lnTo>
                    <a:pt x="613714" y="389890"/>
                  </a:lnTo>
                  <a:lnTo>
                    <a:pt x="608076" y="387350"/>
                  </a:lnTo>
                  <a:lnTo>
                    <a:pt x="599897" y="389890"/>
                  </a:lnTo>
                  <a:lnTo>
                    <a:pt x="586105" y="389890"/>
                  </a:lnTo>
                  <a:lnTo>
                    <a:pt x="579424" y="387350"/>
                  </a:lnTo>
                  <a:lnTo>
                    <a:pt x="573074" y="384810"/>
                  </a:lnTo>
                  <a:lnTo>
                    <a:pt x="568744" y="382270"/>
                  </a:lnTo>
                  <a:lnTo>
                    <a:pt x="563994" y="381000"/>
                  </a:lnTo>
                  <a:lnTo>
                    <a:pt x="559142" y="381000"/>
                  </a:lnTo>
                  <a:lnTo>
                    <a:pt x="554570" y="379730"/>
                  </a:lnTo>
                  <a:lnTo>
                    <a:pt x="550202" y="378460"/>
                  </a:lnTo>
                  <a:lnTo>
                    <a:pt x="546455" y="375920"/>
                  </a:lnTo>
                  <a:lnTo>
                    <a:pt x="540321" y="372110"/>
                  </a:lnTo>
                  <a:lnTo>
                    <a:pt x="533755" y="369570"/>
                  </a:lnTo>
                  <a:lnTo>
                    <a:pt x="520052" y="369570"/>
                  </a:lnTo>
                  <a:lnTo>
                    <a:pt x="514019" y="379730"/>
                  </a:lnTo>
                  <a:lnTo>
                    <a:pt x="502996" y="378460"/>
                  </a:lnTo>
                  <a:lnTo>
                    <a:pt x="503834" y="373380"/>
                  </a:lnTo>
                  <a:lnTo>
                    <a:pt x="502831" y="368300"/>
                  </a:lnTo>
                  <a:lnTo>
                    <a:pt x="500303" y="364490"/>
                  </a:lnTo>
                  <a:lnTo>
                    <a:pt x="496760" y="368300"/>
                  </a:lnTo>
                  <a:lnTo>
                    <a:pt x="492188" y="369570"/>
                  </a:lnTo>
                  <a:lnTo>
                    <a:pt x="493026" y="375920"/>
                  </a:lnTo>
                  <a:lnTo>
                    <a:pt x="491147" y="378460"/>
                  </a:lnTo>
                  <a:lnTo>
                    <a:pt x="484911" y="378460"/>
                  </a:lnTo>
                  <a:lnTo>
                    <a:pt x="482409" y="377190"/>
                  </a:lnTo>
                  <a:lnTo>
                    <a:pt x="478434" y="374650"/>
                  </a:lnTo>
                  <a:lnTo>
                    <a:pt x="475348" y="370840"/>
                  </a:lnTo>
                  <a:lnTo>
                    <a:pt x="474929" y="369570"/>
                  </a:lnTo>
                  <a:lnTo>
                    <a:pt x="449973" y="369570"/>
                  </a:lnTo>
                  <a:lnTo>
                    <a:pt x="446239" y="369570"/>
                  </a:lnTo>
                  <a:lnTo>
                    <a:pt x="436219" y="369570"/>
                  </a:lnTo>
                  <a:lnTo>
                    <a:pt x="432714" y="373380"/>
                  </a:lnTo>
                  <a:lnTo>
                    <a:pt x="430885" y="375920"/>
                  </a:lnTo>
                  <a:lnTo>
                    <a:pt x="428218" y="377190"/>
                  </a:lnTo>
                  <a:lnTo>
                    <a:pt x="421589" y="377190"/>
                  </a:lnTo>
                  <a:lnTo>
                    <a:pt x="417855" y="378460"/>
                  </a:lnTo>
                  <a:lnTo>
                    <a:pt x="414629" y="381000"/>
                  </a:lnTo>
                  <a:lnTo>
                    <a:pt x="411924" y="381000"/>
                  </a:lnTo>
                  <a:lnTo>
                    <a:pt x="411924" y="374650"/>
                  </a:lnTo>
                  <a:lnTo>
                    <a:pt x="416496" y="374650"/>
                  </a:lnTo>
                  <a:lnTo>
                    <a:pt x="420243" y="373380"/>
                  </a:lnTo>
                  <a:lnTo>
                    <a:pt x="424370" y="373380"/>
                  </a:lnTo>
                  <a:lnTo>
                    <a:pt x="428421" y="372110"/>
                  </a:lnTo>
                  <a:lnTo>
                    <a:pt x="431888" y="369570"/>
                  </a:lnTo>
                  <a:lnTo>
                    <a:pt x="434975" y="367030"/>
                  </a:lnTo>
                  <a:lnTo>
                    <a:pt x="438404" y="364490"/>
                  </a:lnTo>
                  <a:lnTo>
                    <a:pt x="442074" y="363220"/>
                  </a:lnTo>
                  <a:lnTo>
                    <a:pt x="435838" y="363220"/>
                  </a:lnTo>
                  <a:lnTo>
                    <a:pt x="432066" y="361950"/>
                  </a:lnTo>
                  <a:lnTo>
                    <a:pt x="428040" y="363220"/>
                  </a:lnTo>
                  <a:lnTo>
                    <a:pt x="425234" y="365760"/>
                  </a:lnTo>
                  <a:lnTo>
                    <a:pt x="422744" y="365760"/>
                  </a:lnTo>
                  <a:lnTo>
                    <a:pt x="421487" y="367030"/>
                  </a:lnTo>
                  <a:lnTo>
                    <a:pt x="415772" y="368300"/>
                  </a:lnTo>
                  <a:lnTo>
                    <a:pt x="410298" y="370840"/>
                  </a:lnTo>
                  <a:lnTo>
                    <a:pt x="405269" y="374650"/>
                  </a:lnTo>
                  <a:lnTo>
                    <a:pt x="402120" y="377190"/>
                  </a:lnTo>
                  <a:lnTo>
                    <a:pt x="398233" y="378460"/>
                  </a:lnTo>
                  <a:lnTo>
                    <a:pt x="394246" y="378460"/>
                  </a:lnTo>
                  <a:lnTo>
                    <a:pt x="391553" y="377190"/>
                  </a:lnTo>
                  <a:lnTo>
                    <a:pt x="389470" y="374650"/>
                  </a:lnTo>
                  <a:lnTo>
                    <a:pt x="388429" y="374650"/>
                  </a:lnTo>
                  <a:lnTo>
                    <a:pt x="382612" y="378460"/>
                  </a:lnTo>
                  <a:lnTo>
                    <a:pt x="375539" y="378460"/>
                  </a:lnTo>
                  <a:lnTo>
                    <a:pt x="370547" y="383540"/>
                  </a:lnTo>
                  <a:lnTo>
                    <a:pt x="376161" y="393700"/>
                  </a:lnTo>
                  <a:lnTo>
                    <a:pt x="372592" y="391160"/>
                  </a:lnTo>
                  <a:lnTo>
                    <a:pt x="368922" y="389890"/>
                  </a:lnTo>
                  <a:lnTo>
                    <a:pt x="365137" y="389890"/>
                  </a:lnTo>
                  <a:lnTo>
                    <a:pt x="357390" y="388620"/>
                  </a:lnTo>
                  <a:lnTo>
                    <a:pt x="349885" y="386080"/>
                  </a:lnTo>
                  <a:lnTo>
                    <a:pt x="342734" y="383540"/>
                  </a:lnTo>
                  <a:lnTo>
                    <a:pt x="336029" y="378460"/>
                  </a:lnTo>
                  <a:lnTo>
                    <a:pt x="331355" y="374650"/>
                  </a:lnTo>
                  <a:lnTo>
                    <a:pt x="325945" y="373380"/>
                  </a:lnTo>
                  <a:lnTo>
                    <a:pt x="320433" y="373380"/>
                  </a:lnTo>
                  <a:lnTo>
                    <a:pt x="305612" y="370840"/>
                  </a:lnTo>
                  <a:lnTo>
                    <a:pt x="298577" y="368300"/>
                  </a:lnTo>
                  <a:lnTo>
                    <a:pt x="291947" y="364490"/>
                  </a:lnTo>
                  <a:lnTo>
                    <a:pt x="288620" y="361950"/>
                  </a:lnTo>
                  <a:lnTo>
                    <a:pt x="284746" y="360680"/>
                  </a:lnTo>
                  <a:lnTo>
                    <a:pt x="280924" y="361950"/>
                  </a:lnTo>
                  <a:lnTo>
                    <a:pt x="278117" y="361950"/>
                  </a:lnTo>
                  <a:lnTo>
                    <a:pt x="275310" y="363220"/>
                  </a:lnTo>
                  <a:lnTo>
                    <a:pt x="272605" y="363220"/>
                  </a:lnTo>
                  <a:lnTo>
                    <a:pt x="267246" y="364490"/>
                  </a:lnTo>
                  <a:lnTo>
                    <a:pt x="261518" y="364490"/>
                  </a:lnTo>
                  <a:lnTo>
                    <a:pt x="252818" y="360680"/>
                  </a:lnTo>
                  <a:lnTo>
                    <a:pt x="248983" y="359410"/>
                  </a:lnTo>
                  <a:lnTo>
                    <a:pt x="245148" y="360680"/>
                  </a:lnTo>
                  <a:lnTo>
                    <a:pt x="240360" y="360680"/>
                  </a:lnTo>
                  <a:lnTo>
                    <a:pt x="235534" y="359410"/>
                  </a:lnTo>
                  <a:lnTo>
                    <a:pt x="231013" y="358140"/>
                  </a:lnTo>
                  <a:lnTo>
                    <a:pt x="224053" y="355600"/>
                  </a:lnTo>
                  <a:lnTo>
                    <a:pt x="217081" y="353060"/>
                  </a:lnTo>
                  <a:lnTo>
                    <a:pt x="209423" y="353060"/>
                  </a:lnTo>
                  <a:lnTo>
                    <a:pt x="200926" y="354330"/>
                  </a:lnTo>
                  <a:lnTo>
                    <a:pt x="196113" y="355600"/>
                  </a:lnTo>
                  <a:lnTo>
                    <a:pt x="186690" y="355600"/>
                  </a:lnTo>
                  <a:lnTo>
                    <a:pt x="182232" y="353060"/>
                  </a:lnTo>
                  <a:lnTo>
                    <a:pt x="179451" y="349250"/>
                  </a:lnTo>
                  <a:lnTo>
                    <a:pt x="178917" y="347980"/>
                  </a:lnTo>
                  <a:lnTo>
                    <a:pt x="177850" y="345440"/>
                  </a:lnTo>
                  <a:lnTo>
                    <a:pt x="174574" y="344170"/>
                  </a:lnTo>
                  <a:lnTo>
                    <a:pt x="171132" y="344170"/>
                  </a:lnTo>
                  <a:lnTo>
                    <a:pt x="167754" y="342900"/>
                  </a:lnTo>
                  <a:lnTo>
                    <a:pt x="164312" y="342900"/>
                  </a:lnTo>
                  <a:lnTo>
                    <a:pt x="160947" y="344170"/>
                  </a:lnTo>
                  <a:lnTo>
                    <a:pt x="157683" y="345440"/>
                  </a:lnTo>
                  <a:lnTo>
                    <a:pt x="153898" y="344170"/>
                  </a:lnTo>
                  <a:lnTo>
                    <a:pt x="151790" y="341630"/>
                  </a:lnTo>
                  <a:lnTo>
                    <a:pt x="149504" y="339090"/>
                  </a:lnTo>
                  <a:lnTo>
                    <a:pt x="144310" y="339090"/>
                  </a:lnTo>
                  <a:lnTo>
                    <a:pt x="143268" y="347980"/>
                  </a:lnTo>
                  <a:lnTo>
                    <a:pt x="140462" y="345440"/>
                  </a:lnTo>
                  <a:lnTo>
                    <a:pt x="137655" y="342900"/>
                  </a:lnTo>
                  <a:lnTo>
                    <a:pt x="140563" y="336550"/>
                  </a:lnTo>
                  <a:lnTo>
                    <a:pt x="129540" y="334010"/>
                  </a:lnTo>
                  <a:lnTo>
                    <a:pt x="127698" y="335280"/>
                  </a:lnTo>
                  <a:lnTo>
                    <a:pt x="125958" y="336550"/>
                  </a:lnTo>
                  <a:lnTo>
                    <a:pt x="124345" y="337820"/>
                  </a:lnTo>
                  <a:lnTo>
                    <a:pt x="119799" y="342900"/>
                  </a:lnTo>
                  <a:lnTo>
                    <a:pt x="113639" y="345440"/>
                  </a:lnTo>
                  <a:lnTo>
                    <a:pt x="102095" y="345440"/>
                  </a:lnTo>
                  <a:lnTo>
                    <a:pt x="96862" y="344170"/>
                  </a:lnTo>
                  <a:lnTo>
                    <a:pt x="91668" y="346710"/>
                  </a:lnTo>
                  <a:lnTo>
                    <a:pt x="87744" y="350520"/>
                  </a:lnTo>
                  <a:lnTo>
                    <a:pt x="81203" y="355600"/>
                  </a:lnTo>
                  <a:lnTo>
                    <a:pt x="73545" y="358140"/>
                  </a:lnTo>
                  <a:lnTo>
                    <a:pt x="65493" y="359410"/>
                  </a:lnTo>
                  <a:lnTo>
                    <a:pt x="63004" y="364490"/>
                  </a:lnTo>
                  <a:lnTo>
                    <a:pt x="58216" y="367030"/>
                  </a:lnTo>
                  <a:lnTo>
                    <a:pt x="56349" y="372110"/>
                  </a:lnTo>
                  <a:lnTo>
                    <a:pt x="53238" y="378460"/>
                  </a:lnTo>
                  <a:lnTo>
                    <a:pt x="48425" y="383540"/>
                  </a:lnTo>
                  <a:lnTo>
                    <a:pt x="42392" y="387350"/>
                  </a:lnTo>
                  <a:lnTo>
                    <a:pt x="23075" y="387350"/>
                  </a:lnTo>
                  <a:lnTo>
                    <a:pt x="22072" y="388620"/>
                  </a:lnTo>
                  <a:lnTo>
                    <a:pt x="20167" y="388620"/>
                  </a:lnTo>
                  <a:lnTo>
                    <a:pt x="18503" y="398780"/>
                  </a:lnTo>
                  <a:lnTo>
                    <a:pt x="20878" y="401320"/>
                  </a:lnTo>
                  <a:lnTo>
                    <a:pt x="24079" y="403860"/>
                  </a:lnTo>
                  <a:lnTo>
                    <a:pt x="27660" y="405130"/>
                  </a:lnTo>
                  <a:lnTo>
                    <a:pt x="34175" y="407670"/>
                  </a:lnTo>
                  <a:lnTo>
                    <a:pt x="39928" y="412750"/>
                  </a:lnTo>
                  <a:lnTo>
                    <a:pt x="44742" y="417830"/>
                  </a:lnTo>
                  <a:lnTo>
                    <a:pt x="48450" y="424180"/>
                  </a:lnTo>
                  <a:lnTo>
                    <a:pt x="55257" y="426720"/>
                  </a:lnTo>
                  <a:lnTo>
                    <a:pt x="62230" y="426720"/>
                  </a:lnTo>
                  <a:lnTo>
                    <a:pt x="69240" y="427990"/>
                  </a:lnTo>
                  <a:lnTo>
                    <a:pt x="70700" y="430530"/>
                  </a:lnTo>
                  <a:lnTo>
                    <a:pt x="67995" y="436880"/>
                  </a:lnTo>
                  <a:lnTo>
                    <a:pt x="74231" y="436880"/>
                  </a:lnTo>
                  <a:lnTo>
                    <a:pt x="75907" y="435610"/>
                  </a:lnTo>
                  <a:lnTo>
                    <a:pt x="77724" y="435610"/>
                  </a:lnTo>
                  <a:lnTo>
                    <a:pt x="79641" y="434340"/>
                  </a:lnTo>
                  <a:lnTo>
                    <a:pt x="84213" y="434340"/>
                  </a:lnTo>
                  <a:lnTo>
                    <a:pt x="87337" y="436880"/>
                  </a:lnTo>
                  <a:lnTo>
                    <a:pt x="85674" y="440690"/>
                  </a:lnTo>
                  <a:lnTo>
                    <a:pt x="81927" y="441960"/>
                  </a:lnTo>
                  <a:lnTo>
                    <a:pt x="79425" y="441960"/>
                  </a:lnTo>
                  <a:lnTo>
                    <a:pt x="78701" y="443230"/>
                  </a:lnTo>
                  <a:lnTo>
                    <a:pt x="505421" y="443230"/>
                  </a:lnTo>
                  <a:lnTo>
                    <a:pt x="537514" y="434340"/>
                  </a:lnTo>
                  <a:lnTo>
                    <a:pt x="542721" y="431800"/>
                  </a:lnTo>
                  <a:lnTo>
                    <a:pt x="553326" y="429260"/>
                  </a:lnTo>
                  <a:lnTo>
                    <a:pt x="556336" y="427990"/>
                  </a:lnTo>
                  <a:lnTo>
                    <a:pt x="559663" y="429260"/>
                  </a:lnTo>
                  <a:lnTo>
                    <a:pt x="561009" y="433070"/>
                  </a:lnTo>
                  <a:lnTo>
                    <a:pt x="552069" y="440690"/>
                  </a:lnTo>
                  <a:lnTo>
                    <a:pt x="556437" y="444500"/>
                  </a:lnTo>
                  <a:lnTo>
                    <a:pt x="561632" y="441960"/>
                  </a:lnTo>
                  <a:lnTo>
                    <a:pt x="570369" y="444500"/>
                  </a:lnTo>
                  <a:lnTo>
                    <a:pt x="572033" y="441960"/>
                  </a:lnTo>
                  <a:lnTo>
                    <a:pt x="574535" y="438150"/>
                  </a:lnTo>
                  <a:lnTo>
                    <a:pt x="579107" y="436880"/>
                  </a:lnTo>
                  <a:lnTo>
                    <a:pt x="582155" y="439420"/>
                  </a:lnTo>
                  <a:lnTo>
                    <a:pt x="582955" y="444500"/>
                  </a:lnTo>
                  <a:lnTo>
                    <a:pt x="580910" y="447040"/>
                  </a:lnTo>
                  <a:lnTo>
                    <a:pt x="580631" y="448310"/>
                  </a:lnTo>
                  <a:lnTo>
                    <a:pt x="579932" y="448310"/>
                  </a:lnTo>
                  <a:lnTo>
                    <a:pt x="578129" y="452120"/>
                  </a:lnTo>
                  <a:lnTo>
                    <a:pt x="576503" y="454660"/>
                  </a:lnTo>
                  <a:lnTo>
                    <a:pt x="575157" y="458470"/>
                  </a:lnTo>
                  <a:lnTo>
                    <a:pt x="567880" y="458470"/>
                  </a:lnTo>
                  <a:lnTo>
                    <a:pt x="562673" y="455930"/>
                  </a:lnTo>
                  <a:lnTo>
                    <a:pt x="557276" y="459740"/>
                  </a:lnTo>
                  <a:lnTo>
                    <a:pt x="558520" y="464820"/>
                  </a:lnTo>
                  <a:lnTo>
                    <a:pt x="552970" y="469900"/>
                  </a:lnTo>
                  <a:lnTo>
                    <a:pt x="546150" y="473710"/>
                  </a:lnTo>
                  <a:lnTo>
                    <a:pt x="538759" y="476250"/>
                  </a:lnTo>
                  <a:lnTo>
                    <a:pt x="538759" y="474980"/>
                  </a:lnTo>
                  <a:lnTo>
                    <a:pt x="538759" y="472440"/>
                  </a:lnTo>
                  <a:lnTo>
                    <a:pt x="541058" y="472440"/>
                  </a:lnTo>
                  <a:lnTo>
                    <a:pt x="543547" y="468630"/>
                  </a:lnTo>
                  <a:lnTo>
                    <a:pt x="546049" y="467360"/>
                  </a:lnTo>
                  <a:lnTo>
                    <a:pt x="547712" y="464820"/>
                  </a:lnTo>
                  <a:lnTo>
                    <a:pt x="548195" y="464820"/>
                  </a:lnTo>
                  <a:lnTo>
                    <a:pt x="548195" y="463550"/>
                  </a:lnTo>
                  <a:lnTo>
                    <a:pt x="547712" y="462280"/>
                  </a:lnTo>
                  <a:lnTo>
                    <a:pt x="547077" y="461010"/>
                  </a:lnTo>
                  <a:lnTo>
                    <a:pt x="541159" y="461010"/>
                  </a:lnTo>
                  <a:lnTo>
                    <a:pt x="537832" y="463550"/>
                  </a:lnTo>
                  <a:lnTo>
                    <a:pt x="536067" y="467360"/>
                  </a:lnTo>
                  <a:lnTo>
                    <a:pt x="534784" y="472440"/>
                  </a:lnTo>
                  <a:lnTo>
                    <a:pt x="530694" y="474980"/>
                  </a:lnTo>
                  <a:lnTo>
                    <a:pt x="526846" y="472440"/>
                  </a:lnTo>
                  <a:lnTo>
                    <a:pt x="519214" y="472440"/>
                  </a:lnTo>
                  <a:lnTo>
                    <a:pt x="515480" y="469900"/>
                  </a:lnTo>
                  <a:lnTo>
                    <a:pt x="517347" y="467360"/>
                  </a:lnTo>
                  <a:lnTo>
                    <a:pt x="520255" y="466090"/>
                  </a:lnTo>
                  <a:lnTo>
                    <a:pt x="521512" y="462280"/>
                  </a:lnTo>
                  <a:lnTo>
                    <a:pt x="523176" y="461010"/>
                  </a:lnTo>
                  <a:lnTo>
                    <a:pt x="524840" y="459740"/>
                  </a:lnTo>
                  <a:lnTo>
                    <a:pt x="526707" y="457200"/>
                  </a:lnTo>
                  <a:lnTo>
                    <a:pt x="525703" y="452120"/>
                  </a:lnTo>
                  <a:lnTo>
                    <a:pt x="525462" y="450850"/>
                  </a:lnTo>
                  <a:lnTo>
                    <a:pt x="535228" y="450850"/>
                  </a:lnTo>
                  <a:lnTo>
                    <a:pt x="536473" y="448310"/>
                  </a:lnTo>
                  <a:lnTo>
                    <a:pt x="535228" y="447040"/>
                  </a:lnTo>
                  <a:lnTo>
                    <a:pt x="533146" y="447040"/>
                  </a:lnTo>
                  <a:lnTo>
                    <a:pt x="529234" y="444500"/>
                  </a:lnTo>
                  <a:lnTo>
                    <a:pt x="524764" y="444500"/>
                  </a:lnTo>
                  <a:lnTo>
                    <a:pt x="520877" y="447040"/>
                  </a:lnTo>
                  <a:lnTo>
                    <a:pt x="518350" y="448310"/>
                  </a:lnTo>
                  <a:lnTo>
                    <a:pt x="507580" y="448310"/>
                  </a:lnTo>
                  <a:lnTo>
                    <a:pt x="501967" y="447040"/>
                  </a:lnTo>
                  <a:lnTo>
                    <a:pt x="497179" y="452120"/>
                  </a:lnTo>
                  <a:lnTo>
                    <a:pt x="495935" y="449580"/>
                  </a:lnTo>
                  <a:lnTo>
                    <a:pt x="494677" y="447040"/>
                  </a:lnTo>
                  <a:lnTo>
                    <a:pt x="495719" y="445770"/>
                  </a:lnTo>
                  <a:lnTo>
                    <a:pt x="496341" y="445770"/>
                  </a:lnTo>
                  <a:lnTo>
                    <a:pt x="500888" y="444500"/>
                  </a:lnTo>
                  <a:lnTo>
                    <a:pt x="77978" y="444500"/>
                  </a:lnTo>
                  <a:lnTo>
                    <a:pt x="73406" y="444500"/>
                  </a:lnTo>
                  <a:lnTo>
                    <a:pt x="70269" y="448310"/>
                  </a:lnTo>
                  <a:lnTo>
                    <a:pt x="66052" y="449580"/>
                  </a:lnTo>
                  <a:lnTo>
                    <a:pt x="61963" y="448310"/>
                  </a:lnTo>
                  <a:lnTo>
                    <a:pt x="46367" y="448310"/>
                  </a:lnTo>
                  <a:lnTo>
                    <a:pt x="44500" y="438150"/>
                  </a:lnTo>
                  <a:lnTo>
                    <a:pt x="40754" y="438150"/>
                  </a:lnTo>
                  <a:lnTo>
                    <a:pt x="34950" y="439420"/>
                  </a:lnTo>
                  <a:lnTo>
                    <a:pt x="29425" y="441960"/>
                  </a:lnTo>
                  <a:lnTo>
                    <a:pt x="24536" y="445770"/>
                  </a:lnTo>
                  <a:lnTo>
                    <a:pt x="23177" y="445770"/>
                  </a:lnTo>
                  <a:lnTo>
                    <a:pt x="21602" y="447040"/>
                  </a:lnTo>
                  <a:lnTo>
                    <a:pt x="17919" y="447040"/>
                  </a:lnTo>
                  <a:lnTo>
                    <a:pt x="15900" y="448310"/>
                  </a:lnTo>
                  <a:lnTo>
                    <a:pt x="13931" y="448310"/>
                  </a:lnTo>
                  <a:lnTo>
                    <a:pt x="10604" y="450850"/>
                  </a:lnTo>
                  <a:lnTo>
                    <a:pt x="3949" y="454660"/>
                  </a:lnTo>
                  <a:lnTo>
                    <a:pt x="2540" y="455930"/>
                  </a:lnTo>
                  <a:lnTo>
                    <a:pt x="1219" y="455930"/>
                  </a:lnTo>
                  <a:lnTo>
                    <a:pt x="0" y="457200"/>
                  </a:lnTo>
                  <a:lnTo>
                    <a:pt x="4165" y="463550"/>
                  </a:lnTo>
                  <a:lnTo>
                    <a:pt x="10185" y="461010"/>
                  </a:lnTo>
                  <a:lnTo>
                    <a:pt x="14973" y="464820"/>
                  </a:lnTo>
                  <a:lnTo>
                    <a:pt x="14325" y="468630"/>
                  </a:lnTo>
                  <a:lnTo>
                    <a:pt x="15697" y="473710"/>
                  </a:lnTo>
                  <a:lnTo>
                    <a:pt x="18719" y="477520"/>
                  </a:lnTo>
                  <a:lnTo>
                    <a:pt x="23926" y="481330"/>
                  </a:lnTo>
                  <a:lnTo>
                    <a:pt x="29997" y="481330"/>
                  </a:lnTo>
                  <a:lnTo>
                    <a:pt x="35763" y="480060"/>
                  </a:lnTo>
                  <a:lnTo>
                    <a:pt x="43675" y="477520"/>
                  </a:lnTo>
                  <a:lnTo>
                    <a:pt x="51981" y="477520"/>
                  </a:lnTo>
                  <a:lnTo>
                    <a:pt x="59880" y="480060"/>
                  </a:lnTo>
                  <a:lnTo>
                    <a:pt x="62852" y="477520"/>
                  </a:lnTo>
                  <a:lnTo>
                    <a:pt x="64338" y="476250"/>
                  </a:lnTo>
                  <a:lnTo>
                    <a:pt x="70027" y="472440"/>
                  </a:lnTo>
                  <a:lnTo>
                    <a:pt x="79425" y="472440"/>
                  </a:lnTo>
                  <a:lnTo>
                    <a:pt x="81508" y="476250"/>
                  </a:lnTo>
                  <a:lnTo>
                    <a:pt x="80467" y="477520"/>
                  </a:lnTo>
                  <a:lnTo>
                    <a:pt x="80467" y="478790"/>
                  </a:lnTo>
                  <a:lnTo>
                    <a:pt x="80010" y="480060"/>
                  </a:lnTo>
                  <a:lnTo>
                    <a:pt x="79590" y="480060"/>
                  </a:lnTo>
                  <a:lnTo>
                    <a:pt x="79222" y="481330"/>
                  </a:lnTo>
                  <a:lnTo>
                    <a:pt x="80238" y="483870"/>
                  </a:lnTo>
                  <a:lnTo>
                    <a:pt x="81076" y="486410"/>
                  </a:lnTo>
                  <a:lnTo>
                    <a:pt x="81724" y="490220"/>
                  </a:lnTo>
                  <a:lnTo>
                    <a:pt x="83248" y="494030"/>
                  </a:lnTo>
                  <a:lnTo>
                    <a:pt x="81457" y="497840"/>
                  </a:lnTo>
                  <a:lnTo>
                    <a:pt x="77152" y="500380"/>
                  </a:lnTo>
                  <a:lnTo>
                    <a:pt x="66560" y="500380"/>
                  </a:lnTo>
                  <a:lnTo>
                    <a:pt x="64579" y="501650"/>
                  </a:lnTo>
                  <a:lnTo>
                    <a:pt x="63004" y="502920"/>
                  </a:lnTo>
                  <a:lnTo>
                    <a:pt x="58369" y="509270"/>
                  </a:lnTo>
                  <a:lnTo>
                    <a:pt x="50228" y="510540"/>
                  </a:lnTo>
                  <a:lnTo>
                    <a:pt x="44500" y="505460"/>
                  </a:lnTo>
                  <a:lnTo>
                    <a:pt x="42837" y="505460"/>
                  </a:lnTo>
                  <a:lnTo>
                    <a:pt x="39535" y="506730"/>
                  </a:lnTo>
                  <a:lnTo>
                    <a:pt x="37223" y="510540"/>
                  </a:lnTo>
                  <a:lnTo>
                    <a:pt x="36601" y="514350"/>
                  </a:lnTo>
                  <a:lnTo>
                    <a:pt x="36322" y="515620"/>
                  </a:lnTo>
                  <a:lnTo>
                    <a:pt x="35585" y="516890"/>
                  </a:lnTo>
                  <a:lnTo>
                    <a:pt x="34518" y="518160"/>
                  </a:lnTo>
                  <a:lnTo>
                    <a:pt x="28816" y="521970"/>
                  </a:lnTo>
                  <a:lnTo>
                    <a:pt x="24739" y="528320"/>
                  </a:lnTo>
                  <a:lnTo>
                    <a:pt x="23075" y="535940"/>
                  </a:lnTo>
                  <a:lnTo>
                    <a:pt x="24739" y="539750"/>
                  </a:lnTo>
                  <a:lnTo>
                    <a:pt x="25781" y="544830"/>
                  </a:lnTo>
                  <a:lnTo>
                    <a:pt x="31191" y="544830"/>
                  </a:lnTo>
                  <a:lnTo>
                    <a:pt x="33477" y="547370"/>
                  </a:lnTo>
                  <a:lnTo>
                    <a:pt x="34518" y="547370"/>
                  </a:lnTo>
                  <a:lnTo>
                    <a:pt x="36449" y="549910"/>
                  </a:lnTo>
                  <a:lnTo>
                    <a:pt x="39357" y="551180"/>
                  </a:lnTo>
                  <a:lnTo>
                    <a:pt x="41998" y="549910"/>
                  </a:lnTo>
                  <a:lnTo>
                    <a:pt x="47523" y="549910"/>
                  </a:lnTo>
                  <a:lnTo>
                    <a:pt x="48806" y="551180"/>
                  </a:lnTo>
                  <a:lnTo>
                    <a:pt x="49911" y="551180"/>
                  </a:lnTo>
                  <a:lnTo>
                    <a:pt x="50190" y="552450"/>
                  </a:lnTo>
                  <a:lnTo>
                    <a:pt x="50190" y="553720"/>
                  </a:lnTo>
                  <a:lnTo>
                    <a:pt x="49911" y="554990"/>
                  </a:lnTo>
                  <a:lnTo>
                    <a:pt x="49491" y="554990"/>
                  </a:lnTo>
                  <a:lnTo>
                    <a:pt x="48602" y="556260"/>
                  </a:lnTo>
                  <a:lnTo>
                    <a:pt x="44500" y="556260"/>
                  </a:lnTo>
                  <a:lnTo>
                    <a:pt x="41592" y="553720"/>
                  </a:lnTo>
                  <a:lnTo>
                    <a:pt x="38671" y="553720"/>
                  </a:lnTo>
                  <a:lnTo>
                    <a:pt x="36639" y="552450"/>
                  </a:lnTo>
                  <a:lnTo>
                    <a:pt x="34328" y="553720"/>
                  </a:lnTo>
                  <a:lnTo>
                    <a:pt x="33058" y="554990"/>
                  </a:lnTo>
                  <a:lnTo>
                    <a:pt x="32143" y="557530"/>
                  </a:lnTo>
                  <a:lnTo>
                    <a:pt x="32753" y="560070"/>
                  </a:lnTo>
                  <a:lnTo>
                    <a:pt x="34518" y="561340"/>
                  </a:lnTo>
                  <a:lnTo>
                    <a:pt x="45745" y="571500"/>
                  </a:lnTo>
                  <a:lnTo>
                    <a:pt x="48945" y="572770"/>
                  </a:lnTo>
                  <a:lnTo>
                    <a:pt x="55524" y="572770"/>
                  </a:lnTo>
                  <a:lnTo>
                    <a:pt x="58686" y="571500"/>
                  </a:lnTo>
                  <a:lnTo>
                    <a:pt x="61696" y="568960"/>
                  </a:lnTo>
                  <a:lnTo>
                    <a:pt x="64465" y="566420"/>
                  </a:lnTo>
                  <a:lnTo>
                    <a:pt x="67183" y="570230"/>
                  </a:lnTo>
                  <a:lnTo>
                    <a:pt x="69291" y="575310"/>
                  </a:lnTo>
                  <a:lnTo>
                    <a:pt x="70700" y="580390"/>
                  </a:lnTo>
                  <a:lnTo>
                    <a:pt x="67792" y="585470"/>
                  </a:lnTo>
                  <a:lnTo>
                    <a:pt x="70700" y="590550"/>
                  </a:lnTo>
                  <a:lnTo>
                    <a:pt x="70700" y="596900"/>
                  </a:lnTo>
                  <a:lnTo>
                    <a:pt x="82346" y="590550"/>
                  </a:lnTo>
                  <a:lnTo>
                    <a:pt x="86296" y="590550"/>
                  </a:lnTo>
                  <a:lnTo>
                    <a:pt x="91071" y="593090"/>
                  </a:lnTo>
                  <a:lnTo>
                    <a:pt x="97523" y="591820"/>
                  </a:lnTo>
                  <a:lnTo>
                    <a:pt x="100634" y="598170"/>
                  </a:lnTo>
                  <a:lnTo>
                    <a:pt x="102298" y="598170"/>
                  </a:lnTo>
                  <a:lnTo>
                    <a:pt x="105422" y="591820"/>
                  </a:lnTo>
                  <a:lnTo>
                    <a:pt x="111036" y="595630"/>
                  </a:lnTo>
                  <a:lnTo>
                    <a:pt x="116027" y="595630"/>
                  </a:lnTo>
                  <a:lnTo>
                    <a:pt x="119557" y="591820"/>
                  </a:lnTo>
                  <a:lnTo>
                    <a:pt x="124764" y="594360"/>
                  </a:lnTo>
                  <a:lnTo>
                    <a:pt x="118110" y="600710"/>
                  </a:lnTo>
                  <a:lnTo>
                    <a:pt x="118465" y="604520"/>
                  </a:lnTo>
                  <a:lnTo>
                    <a:pt x="118579" y="605790"/>
                  </a:lnTo>
                  <a:lnTo>
                    <a:pt x="118706" y="607060"/>
                  </a:lnTo>
                  <a:lnTo>
                    <a:pt x="118821" y="608330"/>
                  </a:lnTo>
                  <a:lnTo>
                    <a:pt x="118935" y="609600"/>
                  </a:lnTo>
                  <a:lnTo>
                    <a:pt x="117068" y="617220"/>
                  </a:lnTo>
                  <a:lnTo>
                    <a:pt x="112699" y="621030"/>
                  </a:lnTo>
                  <a:lnTo>
                    <a:pt x="107708" y="622300"/>
                  </a:lnTo>
                  <a:lnTo>
                    <a:pt x="105625" y="628650"/>
                  </a:lnTo>
                  <a:lnTo>
                    <a:pt x="103555" y="629920"/>
                  </a:lnTo>
                  <a:lnTo>
                    <a:pt x="102298" y="631190"/>
                  </a:lnTo>
                  <a:lnTo>
                    <a:pt x="95656" y="633730"/>
                  </a:lnTo>
                  <a:lnTo>
                    <a:pt x="90665" y="636270"/>
                  </a:lnTo>
                  <a:lnTo>
                    <a:pt x="86296" y="638810"/>
                  </a:lnTo>
                  <a:lnTo>
                    <a:pt x="84251" y="647700"/>
                  </a:lnTo>
                  <a:lnTo>
                    <a:pt x="82257" y="648970"/>
                  </a:lnTo>
                  <a:lnTo>
                    <a:pt x="80403" y="647700"/>
                  </a:lnTo>
                  <a:lnTo>
                    <a:pt x="77978" y="647700"/>
                  </a:lnTo>
                  <a:lnTo>
                    <a:pt x="76936" y="646430"/>
                  </a:lnTo>
                  <a:lnTo>
                    <a:pt x="72377" y="646430"/>
                  </a:lnTo>
                  <a:lnTo>
                    <a:pt x="67856" y="647700"/>
                  </a:lnTo>
                  <a:lnTo>
                    <a:pt x="64465" y="651510"/>
                  </a:lnTo>
                  <a:lnTo>
                    <a:pt x="61976" y="652780"/>
                  </a:lnTo>
                  <a:lnTo>
                    <a:pt x="60921" y="656590"/>
                  </a:lnTo>
                  <a:lnTo>
                    <a:pt x="61760" y="660400"/>
                  </a:lnTo>
                  <a:lnTo>
                    <a:pt x="63411" y="660400"/>
                  </a:lnTo>
                  <a:lnTo>
                    <a:pt x="65024" y="659130"/>
                  </a:lnTo>
                  <a:lnTo>
                    <a:pt x="66535" y="659130"/>
                  </a:lnTo>
                  <a:lnTo>
                    <a:pt x="69189" y="657860"/>
                  </a:lnTo>
                  <a:lnTo>
                    <a:pt x="71691" y="655320"/>
                  </a:lnTo>
                  <a:lnTo>
                    <a:pt x="74028" y="652780"/>
                  </a:lnTo>
                  <a:lnTo>
                    <a:pt x="76352" y="655320"/>
                  </a:lnTo>
                  <a:lnTo>
                    <a:pt x="79387" y="655320"/>
                  </a:lnTo>
                  <a:lnTo>
                    <a:pt x="82130" y="654050"/>
                  </a:lnTo>
                  <a:lnTo>
                    <a:pt x="85394" y="652780"/>
                  </a:lnTo>
                  <a:lnTo>
                    <a:pt x="88658" y="651510"/>
                  </a:lnTo>
                  <a:lnTo>
                    <a:pt x="93332" y="648970"/>
                  </a:lnTo>
                  <a:lnTo>
                    <a:pt x="95669" y="647700"/>
                  </a:lnTo>
                  <a:lnTo>
                    <a:pt x="102933" y="646430"/>
                  </a:lnTo>
                  <a:lnTo>
                    <a:pt x="105359" y="646430"/>
                  </a:lnTo>
                  <a:lnTo>
                    <a:pt x="107492" y="645160"/>
                  </a:lnTo>
                  <a:lnTo>
                    <a:pt x="111048" y="638810"/>
                  </a:lnTo>
                  <a:lnTo>
                    <a:pt x="114668" y="635000"/>
                  </a:lnTo>
                  <a:lnTo>
                    <a:pt x="118935" y="633730"/>
                  </a:lnTo>
                  <a:lnTo>
                    <a:pt x="124764" y="629920"/>
                  </a:lnTo>
                  <a:lnTo>
                    <a:pt x="132245" y="628650"/>
                  </a:lnTo>
                  <a:lnTo>
                    <a:pt x="134950" y="619760"/>
                  </a:lnTo>
                  <a:lnTo>
                    <a:pt x="135991" y="619760"/>
                  </a:lnTo>
                  <a:lnTo>
                    <a:pt x="136410" y="618490"/>
                  </a:lnTo>
                  <a:lnTo>
                    <a:pt x="141605" y="614680"/>
                  </a:lnTo>
                  <a:lnTo>
                    <a:pt x="147015" y="612140"/>
                  </a:lnTo>
                  <a:lnTo>
                    <a:pt x="152628" y="608330"/>
                  </a:lnTo>
                  <a:lnTo>
                    <a:pt x="159283" y="605790"/>
                  </a:lnTo>
                  <a:lnTo>
                    <a:pt x="161772" y="598170"/>
                  </a:lnTo>
                  <a:lnTo>
                    <a:pt x="167589" y="595630"/>
                  </a:lnTo>
                  <a:lnTo>
                    <a:pt x="167589" y="593090"/>
                  </a:lnTo>
                  <a:lnTo>
                    <a:pt x="165671" y="591820"/>
                  </a:lnTo>
                  <a:lnTo>
                    <a:pt x="163753" y="590550"/>
                  </a:lnTo>
                  <a:lnTo>
                    <a:pt x="159905" y="588010"/>
                  </a:lnTo>
                  <a:lnTo>
                    <a:pt x="163017" y="581660"/>
                  </a:lnTo>
                  <a:lnTo>
                    <a:pt x="163436" y="580390"/>
                  </a:lnTo>
                  <a:lnTo>
                    <a:pt x="168630" y="577850"/>
                  </a:lnTo>
                  <a:lnTo>
                    <a:pt x="172326" y="575310"/>
                  </a:lnTo>
                  <a:lnTo>
                    <a:pt x="175387" y="572770"/>
                  </a:lnTo>
                  <a:lnTo>
                    <a:pt x="178689" y="566420"/>
                  </a:lnTo>
                  <a:lnTo>
                    <a:pt x="180682" y="562610"/>
                  </a:lnTo>
                  <a:lnTo>
                    <a:pt x="184746" y="557530"/>
                  </a:lnTo>
                  <a:lnTo>
                    <a:pt x="186334" y="556260"/>
                  </a:lnTo>
                  <a:lnTo>
                    <a:pt x="189496" y="553720"/>
                  </a:lnTo>
                  <a:lnTo>
                    <a:pt x="194830" y="549910"/>
                  </a:lnTo>
                  <a:lnTo>
                    <a:pt x="197459" y="548640"/>
                  </a:lnTo>
                  <a:lnTo>
                    <a:pt x="200469" y="547370"/>
                  </a:lnTo>
                  <a:lnTo>
                    <a:pt x="207479" y="547370"/>
                  </a:lnTo>
                  <a:lnTo>
                    <a:pt x="210832" y="551180"/>
                  </a:lnTo>
                  <a:lnTo>
                    <a:pt x="212712" y="554990"/>
                  </a:lnTo>
                  <a:lnTo>
                    <a:pt x="209397" y="553720"/>
                  </a:lnTo>
                  <a:lnTo>
                    <a:pt x="206044" y="553720"/>
                  </a:lnTo>
                  <a:lnTo>
                    <a:pt x="202730" y="554990"/>
                  </a:lnTo>
                  <a:lnTo>
                    <a:pt x="200279" y="554990"/>
                  </a:lnTo>
                  <a:lnTo>
                    <a:pt x="197904" y="556260"/>
                  </a:lnTo>
                  <a:lnTo>
                    <a:pt x="195668" y="557530"/>
                  </a:lnTo>
                  <a:lnTo>
                    <a:pt x="188391" y="572770"/>
                  </a:lnTo>
                  <a:lnTo>
                    <a:pt x="188252" y="574040"/>
                  </a:lnTo>
                  <a:lnTo>
                    <a:pt x="188252" y="575310"/>
                  </a:lnTo>
                  <a:lnTo>
                    <a:pt x="188391" y="576580"/>
                  </a:lnTo>
                  <a:lnTo>
                    <a:pt x="193789" y="579120"/>
                  </a:lnTo>
                  <a:lnTo>
                    <a:pt x="193789" y="582930"/>
                  </a:lnTo>
                  <a:lnTo>
                    <a:pt x="187769" y="581660"/>
                  </a:lnTo>
                  <a:lnTo>
                    <a:pt x="187871" y="584200"/>
                  </a:lnTo>
                  <a:lnTo>
                    <a:pt x="187972" y="586740"/>
                  </a:lnTo>
                  <a:lnTo>
                    <a:pt x="194322" y="586740"/>
                  </a:lnTo>
                  <a:lnTo>
                    <a:pt x="197116" y="584200"/>
                  </a:lnTo>
                  <a:lnTo>
                    <a:pt x="199199" y="582930"/>
                  </a:lnTo>
                  <a:lnTo>
                    <a:pt x="205435" y="579120"/>
                  </a:lnTo>
                  <a:lnTo>
                    <a:pt x="209384" y="576580"/>
                  </a:lnTo>
                  <a:lnTo>
                    <a:pt x="212255" y="574040"/>
                  </a:lnTo>
                  <a:lnTo>
                    <a:pt x="215887" y="572770"/>
                  </a:lnTo>
                  <a:lnTo>
                    <a:pt x="223583" y="572770"/>
                  </a:lnTo>
                  <a:lnTo>
                    <a:pt x="227101" y="570230"/>
                  </a:lnTo>
                  <a:lnTo>
                    <a:pt x="227190" y="568960"/>
                  </a:lnTo>
                  <a:lnTo>
                    <a:pt x="227266" y="567690"/>
                  </a:lnTo>
                  <a:lnTo>
                    <a:pt x="227355" y="566420"/>
                  </a:lnTo>
                  <a:lnTo>
                    <a:pt x="227444" y="565150"/>
                  </a:lnTo>
                  <a:lnTo>
                    <a:pt x="227558" y="563880"/>
                  </a:lnTo>
                  <a:lnTo>
                    <a:pt x="227279" y="562610"/>
                  </a:lnTo>
                  <a:lnTo>
                    <a:pt x="226644" y="561340"/>
                  </a:lnTo>
                  <a:lnTo>
                    <a:pt x="225602" y="558800"/>
                  </a:lnTo>
                  <a:lnTo>
                    <a:pt x="224155" y="554990"/>
                  </a:lnTo>
                  <a:lnTo>
                    <a:pt x="225602" y="552450"/>
                  </a:lnTo>
                  <a:lnTo>
                    <a:pt x="230593" y="553720"/>
                  </a:lnTo>
                  <a:lnTo>
                    <a:pt x="234848" y="554990"/>
                  </a:lnTo>
                  <a:lnTo>
                    <a:pt x="239293" y="553720"/>
                  </a:lnTo>
                  <a:lnTo>
                    <a:pt x="241185" y="552450"/>
                  </a:lnTo>
                  <a:lnTo>
                    <a:pt x="243078" y="551180"/>
                  </a:lnTo>
                  <a:lnTo>
                    <a:pt x="247586" y="553720"/>
                  </a:lnTo>
                  <a:lnTo>
                    <a:pt x="251828" y="557530"/>
                  </a:lnTo>
                  <a:lnTo>
                    <a:pt x="258368" y="563880"/>
                  </a:lnTo>
                  <a:lnTo>
                    <a:pt x="262458" y="563880"/>
                  </a:lnTo>
                  <a:lnTo>
                    <a:pt x="265747" y="562610"/>
                  </a:lnTo>
                  <a:lnTo>
                    <a:pt x="269113" y="567690"/>
                  </a:lnTo>
                  <a:lnTo>
                    <a:pt x="275031" y="571500"/>
                  </a:lnTo>
                  <a:lnTo>
                    <a:pt x="281139" y="570230"/>
                  </a:lnTo>
                  <a:lnTo>
                    <a:pt x="292366" y="570230"/>
                  </a:lnTo>
                  <a:lnTo>
                    <a:pt x="295859" y="571500"/>
                  </a:lnTo>
                  <a:lnTo>
                    <a:pt x="299326" y="571500"/>
                  </a:lnTo>
                  <a:lnTo>
                    <a:pt x="302768" y="572770"/>
                  </a:lnTo>
                  <a:lnTo>
                    <a:pt x="305155" y="570230"/>
                  </a:lnTo>
                  <a:lnTo>
                    <a:pt x="307543" y="567690"/>
                  </a:lnTo>
                  <a:lnTo>
                    <a:pt x="308165" y="576580"/>
                  </a:lnTo>
                  <a:lnTo>
                    <a:pt x="322516" y="576580"/>
                  </a:lnTo>
                  <a:lnTo>
                    <a:pt x="323761" y="575310"/>
                  </a:lnTo>
                  <a:lnTo>
                    <a:pt x="327926" y="574040"/>
                  </a:lnTo>
                  <a:lnTo>
                    <a:pt x="328129" y="574040"/>
                  </a:lnTo>
                  <a:lnTo>
                    <a:pt x="328129" y="581660"/>
                  </a:lnTo>
                  <a:lnTo>
                    <a:pt x="329234" y="581660"/>
                  </a:lnTo>
                  <a:lnTo>
                    <a:pt x="330415" y="582930"/>
                  </a:lnTo>
                  <a:lnTo>
                    <a:pt x="331660" y="582930"/>
                  </a:lnTo>
                  <a:lnTo>
                    <a:pt x="338556" y="585470"/>
                  </a:lnTo>
                  <a:lnTo>
                    <a:pt x="344728" y="590550"/>
                  </a:lnTo>
                  <a:lnTo>
                    <a:pt x="349542" y="596900"/>
                  </a:lnTo>
                  <a:lnTo>
                    <a:pt x="351345" y="598170"/>
                  </a:lnTo>
                  <a:lnTo>
                    <a:pt x="353466" y="599440"/>
                  </a:lnTo>
                  <a:lnTo>
                    <a:pt x="355790" y="600710"/>
                  </a:lnTo>
                  <a:lnTo>
                    <a:pt x="358660" y="601980"/>
                  </a:lnTo>
                  <a:lnTo>
                    <a:pt x="362229" y="601980"/>
                  </a:lnTo>
                  <a:lnTo>
                    <a:pt x="365137" y="600710"/>
                  </a:lnTo>
                  <a:lnTo>
                    <a:pt x="365137" y="596900"/>
                  </a:lnTo>
                  <a:lnTo>
                    <a:pt x="359740" y="595630"/>
                  </a:lnTo>
                  <a:lnTo>
                    <a:pt x="359625" y="593090"/>
                  </a:lnTo>
                  <a:lnTo>
                    <a:pt x="359524" y="590550"/>
                  </a:lnTo>
                  <a:lnTo>
                    <a:pt x="364134" y="591820"/>
                  </a:lnTo>
                  <a:lnTo>
                    <a:pt x="368325" y="594360"/>
                  </a:lnTo>
                  <a:lnTo>
                    <a:pt x="371170" y="598170"/>
                  </a:lnTo>
                  <a:lnTo>
                    <a:pt x="372630" y="600710"/>
                  </a:lnTo>
                  <a:lnTo>
                    <a:pt x="378244" y="600710"/>
                  </a:lnTo>
                  <a:lnTo>
                    <a:pt x="378244" y="598170"/>
                  </a:lnTo>
                  <a:lnTo>
                    <a:pt x="376783" y="595630"/>
                  </a:lnTo>
                  <a:lnTo>
                    <a:pt x="376161" y="593090"/>
                  </a:lnTo>
                  <a:lnTo>
                    <a:pt x="376021" y="591820"/>
                  </a:lnTo>
                  <a:lnTo>
                    <a:pt x="376021" y="590550"/>
                  </a:lnTo>
                  <a:lnTo>
                    <a:pt x="376021" y="589280"/>
                  </a:lnTo>
                  <a:lnTo>
                    <a:pt x="376161" y="588010"/>
                  </a:lnTo>
                  <a:lnTo>
                    <a:pt x="377825" y="589280"/>
                  </a:lnTo>
                  <a:lnTo>
                    <a:pt x="381990" y="595630"/>
                  </a:lnTo>
                  <a:lnTo>
                    <a:pt x="383235" y="604520"/>
                  </a:lnTo>
                  <a:lnTo>
                    <a:pt x="391337" y="605790"/>
                  </a:lnTo>
                  <a:lnTo>
                    <a:pt x="399351" y="622300"/>
                  </a:lnTo>
                  <a:lnTo>
                    <a:pt x="401154" y="624840"/>
                  </a:lnTo>
                  <a:lnTo>
                    <a:pt x="403821" y="627380"/>
                  </a:lnTo>
                  <a:lnTo>
                    <a:pt x="403821" y="628650"/>
                  </a:lnTo>
                  <a:lnTo>
                    <a:pt x="404520" y="629526"/>
                  </a:lnTo>
                  <a:lnTo>
                    <a:pt x="399453" y="625436"/>
                  </a:lnTo>
                  <a:lnTo>
                    <a:pt x="394881" y="628180"/>
                  </a:lnTo>
                  <a:lnTo>
                    <a:pt x="389674" y="632294"/>
                  </a:lnTo>
                  <a:lnTo>
                    <a:pt x="394246" y="636866"/>
                  </a:lnTo>
                  <a:lnTo>
                    <a:pt x="399872" y="634809"/>
                  </a:lnTo>
                  <a:lnTo>
                    <a:pt x="404647" y="636181"/>
                  </a:lnTo>
                  <a:lnTo>
                    <a:pt x="406730" y="640524"/>
                  </a:lnTo>
                  <a:lnTo>
                    <a:pt x="404863" y="629920"/>
                  </a:lnTo>
                  <a:lnTo>
                    <a:pt x="406006" y="629920"/>
                  </a:lnTo>
                  <a:lnTo>
                    <a:pt x="407111" y="631190"/>
                  </a:lnTo>
                  <a:lnTo>
                    <a:pt x="408178" y="631190"/>
                  </a:lnTo>
                  <a:lnTo>
                    <a:pt x="412140" y="635000"/>
                  </a:lnTo>
                  <a:lnTo>
                    <a:pt x="411924" y="636270"/>
                  </a:lnTo>
                  <a:lnTo>
                    <a:pt x="406933" y="641350"/>
                  </a:lnTo>
                  <a:lnTo>
                    <a:pt x="408914" y="643890"/>
                  </a:lnTo>
                  <a:lnTo>
                    <a:pt x="411861" y="645160"/>
                  </a:lnTo>
                  <a:lnTo>
                    <a:pt x="414832" y="645160"/>
                  </a:lnTo>
                  <a:lnTo>
                    <a:pt x="414832" y="650240"/>
                  </a:lnTo>
                  <a:lnTo>
                    <a:pt x="420243" y="646430"/>
                  </a:lnTo>
                  <a:lnTo>
                    <a:pt x="420243" y="655320"/>
                  </a:lnTo>
                  <a:lnTo>
                    <a:pt x="428358" y="657860"/>
                  </a:lnTo>
                  <a:lnTo>
                    <a:pt x="429806" y="665480"/>
                  </a:lnTo>
                  <a:lnTo>
                    <a:pt x="437705" y="668020"/>
                  </a:lnTo>
                  <a:lnTo>
                    <a:pt x="435317" y="669290"/>
                  </a:lnTo>
                  <a:lnTo>
                    <a:pt x="434492" y="671830"/>
                  </a:lnTo>
                  <a:lnTo>
                    <a:pt x="435876" y="674370"/>
                  </a:lnTo>
                  <a:lnTo>
                    <a:pt x="437083" y="676910"/>
                  </a:lnTo>
                  <a:lnTo>
                    <a:pt x="438962" y="679450"/>
                  </a:lnTo>
                  <a:lnTo>
                    <a:pt x="437705" y="681990"/>
                  </a:lnTo>
                  <a:lnTo>
                    <a:pt x="437502" y="683260"/>
                  </a:lnTo>
                  <a:lnTo>
                    <a:pt x="437502" y="684530"/>
                  </a:lnTo>
                  <a:lnTo>
                    <a:pt x="437705" y="685800"/>
                  </a:lnTo>
                  <a:lnTo>
                    <a:pt x="443534" y="692150"/>
                  </a:lnTo>
                  <a:lnTo>
                    <a:pt x="449770" y="689610"/>
                  </a:lnTo>
                  <a:lnTo>
                    <a:pt x="449770" y="702310"/>
                  </a:lnTo>
                  <a:lnTo>
                    <a:pt x="451497" y="702310"/>
                  </a:lnTo>
                  <a:lnTo>
                    <a:pt x="453301" y="703580"/>
                  </a:lnTo>
                  <a:lnTo>
                    <a:pt x="455180" y="703580"/>
                  </a:lnTo>
                  <a:lnTo>
                    <a:pt x="458990" y="704850"/>
                  </a:lnTo>
                  <a:lnTo>
                    <a:pt x="462000" y="708660"/>
                  </a:lnTo>
                  <a:lnTo>
                    <a:pt x="463080" y="712470"/>
                  </a:lnTo>
                  <a:lnTo>
                    <a:pt x="462940" y="713740"/>
                  </a:lnTo>
                  <a:lnTo>
                    <a:pt x="462940" y="715010"/>
                  </a:lnTo>
                  <a:lnTo>
                    <a:pt x="463080" y="716280"/>
                  </a:lnTo>
                  <a:lnTo>
                    <a:pt x="465162" y="721360"/>
                  </a:lnTo>
                  <a:lnTo>
                    <a:pt x="467448" y="726440"/>
                  </a:lnTo>
                  <a:lnTo>
                    <a:pt x="469938" y="731520"/>
                  </a:lnTo>
                  <a:lnTo>
                    <a:pt x="478459" y="731520"/>
                  </a:lnTo>
                  <a:lnTo>
                    <a:pt x="485330" y="740410"/>
                  </a:lnTo>
                  <a:lnTo>
                    <a:pt x="480263" y="740410"/>
                  </a:lnTo>
                  <a:lnTo>
                    <a:pt x="475208" y="739140"/>
                  </a:lnTo>
                  <a:lnTo>
                    <a:pt x="470560" y="737870"/>
                  </a:lnTo>
                  <a:lnTo>
                    <a:pt x="467995" y="736600"/>
                  </a:lnTo>
                  <a:lnTo>
                    <a:pt x="465366" y="735330"/>
                  </a:lnTo>
                  <a:lnTo>
                    <a:pt x="462661" y="734060"/>
                  </a:lnTo>
                  <a:lnTo>
                    <a:pt x="459130" y="734060"/>
                  </a:lnTo>
                  <a:lnTo>
                    <a:pt x="458711" y="736600"/>
                  </a:lnTo>
                  <a:lnTo>
                    <a:pt x="462318" y="740410"/>
                  </a:lnTo>
                  <a:lnTo>
                    <a:pt x="466509" y="745490"/>
                  </a:lnTo>
                  <a:lnTo>
                    <a:pt x="471182" y="748030"/>
                  </a:lnTo>
                  <a:lnTo>
                    <a:pt x="476097" y="753110"/>
                  </a:lnTo>
                  <a:lnTo>
                    <a:pt x="481444" y="756920"/>
                  </a:lnTo>
                  <a:lnTo>
                    <a:pt x="487172" y="760730"/>
                  </a:lnTo>
                  <a:lnTo>
                    <a:pt x="493229" y="763270"/>
                  </a:lnTo>
                  <a:lnTo>
                    <a:pt x="499783" y="770890"/>
                  </a:lnTo>
                  <a:lnTo>
                    <a:pt x="506056" y="773430"/>
                  </a:lnTo>
                  <a:lnTo>
                    <a:pt x="512356" y="773430"/>
                  </a:lnTo>
                  <a:lnTo>
                    <a:pt x="512445" y="772160"/>
                  </a:lnTo>
                  <a:lnTo>
                    <a:pt x="512533" y="769620"/>
                  </a:lnTo>
                  <a:lnTo>
                    <a:pt x="512356" y="768350"/>
                  </a:lnTo>
                  <a:lnTo>
                    <a:pt x="510527" y="763270"/>
                  </a:lnTo>
                  <a:lnTo>
                    <a:pt x="507326" y="760730"/>
                  </a:lnTo>
                  <a:lnTo>
                    <a:pt x="503415" y="758190"/>
                  </a:lnTo>
                  <a:lnTo>
                    <a:pt x="496900" y="755650"/>
                  </a:lnTo>
                  <a:lnTo>
                    <a:pt x="492912" y="748030"/>
                  </a:lnTo>
                  <a:lnTo>
                    <a:pt x="493649" y="740410"/>
                  </a:lnTo>
                  <a:lnTo>
                    <a:pt x="499465" y="740410"/>
                  </a:lnTo>
                  <a:lnTo>
                    <a:pt x="499465" y="746760"/>
                  </a:lnTo>
                  <a:lnTo>
                    <a:pt x="505282" y="748030"/>
                  </a:lnTo>
                  <a:lnTo>
                    <a:pt x="510692" y="754380"/>
                  </a:lnTo>
                  <a:lnTo>
                    <a:pt x="516928" y="754380"/>
                  </a:lnTo>
                  <a:lnTo>
                    <a:pt x="517969" y="760730"/>
                  </a:lnTo>
                  <a:lnTo>
                    <a:pt x="525462" y="763270"/>
                  </a:lnTo>
                  <a:lnTo>
                    <a:pt x="527126" y="778510"/>
                  </a:lnTo>
                  <a:lnTo>
                    <a:pt x="529615" y="784860"/>
                  </a:lnTo>
                  <a:lnTo>
                    <a:pt x="523582" y="792480"/>
                  </a:lnTo>
                  <a:lnTo>
                    <a:pt x="523684" y="789940"/>
                  </a:lnTo>
                  <a:lnTo>
                    <a:pt x="523798" y="787400"/>
                  </a:lnTo>
                  <a:lnTo>
                    <a:pt x="522478" y="782320"/>
                  </a:lnTo>
                  <a:lnTo>
                    <a:pt x="521157" y="779780"/>
                  </a:lnTo>
                  <a:lnTo>
                    <a:pt x="519849" y="777240"/>
                  </a:lnTo>
                  <a:lnTo>
                    <a:pt x="510692" y="779780"/>
                  </a:lnTo>
                  <a:lnTo>
                    <a:pt x="501548" y="778510"/>
                  </a:lnTo>
                  <a:lnTo>
                    <a:pt x="501548" y="782320"/>
                  </a:lnTo>
                  <a:lnTo>
                    <a:pt x="503212" y="787400"/>
                  </a:lnTo>
                  <a:lnTo>
                    <a:pt x="505498" y="791210"/>
                  </a:lnTo>
                  <a:lnTo>
                    <a:pt x="506945" y="796290"/>
                  </a:lnTo>
                  <a:lnTo>
                    <a:pt x="508444" y="801370"/>
                  </a:lnTo>
                  <a:lnTo>
                    <a:pt x="509549" y="806450"/>
                  </a:lnTo>
                  <a:lnTo>
                    <a:pt x="510095" y="810260"/>
                  </a:lnTo>
                  <a:lnTo>
                    <a:pt x="510082" y="817880"/>
                  </a:lnTo>
                  <a:lnTo>
                    <a:pt x="509968" y="819150"/>
                  </a:lnTo>
                  <a:lnTo>
                    <a:pt x="509244" y="822960"/>
                  </a:lnTo>
                  <a:lnTo>
                    <a:pt x="509130" y="824230"/>
                  </a:lnTo>
                  <a:lnTo>
                    <a:pt x="509028" y="825500"/>
                  </a:lnTo>
                  <a:lnTo>
                    <a:pt x="508927" y="826770"/>
                  </a:lnTo>
                  <a:lnTo>
                    <a:pt x="508812" y="828040"/>
                  </a:lnTo>
                  <a:lnTo>
                    <a:pt x="502653" y="861060"/>
                  </a:lnTo>
                  <a:lnTo>
                    <a:pt x="502653" y="869950"/>
                  </a:lnTo>
                  <a:lnTo>
                    <a:pt x="505282" y="877570"/>
                  </a:lnTo>
                  <a:lnTo>
                    <a:pt x="506945" y="882650"/>
                  </a:lnTo>
                  <a:lnTo>
                    <a:pt x="506945" y="889000"/>
                  </a:lnTo>
                  <a:lnTo>
                    <a:pt x="505282" y="894080"/>
                  </a:lnTo>
                  <a:lnTo>
                    <a:pt x="505282" y="896620"/>
                  </a:lnTo>
                  <a:lnTo>
                    <a:pt x="504253" y="899160"/>
                  </a:lnTo>
                  <a:lnTo>
                    <a:pt x="503834" y="900430"/>
                  </a:lnTo>
                  <a:lnTo>
                    <a:pt x="505637" y="904240"/>
                  </a:lnTo>
                  <a:lnTo>
                    <a:pt x="507301" y="906780"/>
                  </a:lnTo>
                  <a:lnTo>
                    <a:pt x="508825" y="909320"/>
                  </a:lnTo>
                  <a:lnTo>
                    <a:pt x="509866" y="913130"/>
                  </a:lnTo>
                  <a:lnTo>
                    <a:pt x="509866" y="916940"/>
                  </a:lnTo>
                  <a:lnTo>
                    <a:pt x="510908" y="919480"/>
                  </a:lnTo>
                  <a:lnTo>
                    <a:pt x="511492" y="922020"/>
                  </a:lnTo>
                  <a:lnTo>
                    <a:pt x="512457" y="923290"/>
                  </a:lnTo>
                  <a:lnTo>
                    <a:pt x="513816" y="925830"/>
                  </a:lnTo>
                  <a:lnTo>
                    <a:pt x="517550" y="929640"/>
                  </a:lnTo>
                  <a:lnTo>
                    <a:pt x="519214" y="933450"/>
                  </a:lnTo>
                  <a:lnTo>
                    <a:pt x="522960" y="935990"/>
                  </a:lnTo>
                  <a:lnTo>
                    <a:pt x="526084" y="937260"/>
                  </a:lnTo>
                  <a:lnTo>
                    <a:pt x="526084" y="939800"/>
                  </a:lnTo>
                  <a:lnTo>
                    <a:pt x="524103" y="943610"/>
                  </a:lnTo>
                  <a:lnTo>
                    <a:pt x="525703" y="949960"/>
                  </a:lnTo>
                  <a:lnTo>
                    <a:pt x="529615" y="951230"/>
                  </a:lnTo>
                  <a:lnTo>
                    <a:pt x="530656" y="951230"/>
                  </a:lnTo>
                  <a:lnTo>
                    <a:pt x="531901" y="953770"/>
                  </a:lnTo>
                  <a:lnTo>
                    <a:pt x="531698" y="955040"/>
                  </a:lnTo>
                  <a:lnTo>
                    <a:pt x="530237" y="960120"/>
                  </a:lnTo>
                  <a:lnTo>
                    <a:pt x="533361" y="962660"/>
                  </a:lnTo>
                  <a:lnTo>
                    <a:pt x="537933" y="969010"/>
                  </a:lnTo>
                  <a:lnTo>
                    <a:pt x="546252" y="976630"/>
                  </a:lnTo>
                  <a:lnTo>
                    <a:pt x="546798" y="985520"/>
                  </a:lnTo>
                  <a:lnTo>
                    <a:pt x="546874" y="986790"/>
                  </a:lnTo>
                  <a:lnTo>
                    <a:pt x="560425" y="989330"/>
                  </a:lnTo>
                  <a:lnTo>
                    <a:pt x="566623" y="993140"/>
                  </a:lnTo>
                  <a:lnTo>
                    <a:pt x="585139" y="1010920"/>
                  </a:lnTo>
                  <a:lnTo>
                    <a:pt x="587883" y="1017270"/>
                  </a:lnTo>
                  <a:lnTo>
                    <a:pt x="590778" y="1023620"/>
                  </a:lnTo>
                  <a:lnTo>
                    <a:pt x="593699" y="1029970"/>
                  </a:lnTo>
                  <a:lnTo>
                    <a:pt x="596569" y="1037590"/>
                  </a:lnTo>
                  <a:lnTo>
                    <a:pt x="598512" y="1041400"/>
                  </a:lnTo>
                  <a:lnTo>
                    <a:pt x="600176" y="1045210"/>
                  </a:lnTo>
                  <a:lnTo>
                    <a:pt x="601560" y="1049020"/>
                  </a:lnTo>
                  <a:lnTo>
                    <a:pt x="602526" y="1051560"/>
                  </a:lnTo>
                  <a:lnTo>
                    <a:pt x="604685" y="1055370"/>
                  </a:lnTo>
                  <a:lnTo>
                    <a:pt x="607593" y="1057910"/>
                  </a:lnTo>
                  <a:lnTo>
                    <a:pt x="610920" y="1060450"/>
                  </a:lnTo>
                  <a:lnTo>
                    <a:pt x="614108" y="1062990"/>
                  </a:lnTo>
                  <a:lnTo>
                    <a:pt x="617156" y="1065530"/>
                  </a:lnTo>
                  <a:lnTo>
                    <a:pt x="622007" y="1069340"/>
                  </a:lnTo>
                  <a:lnTo>
                    <a:pt x="623328" y="1076960"/>
                  </a:lnTo>
                  <a:lnTo>
                    <a:pt x="620903" y="1080770"/>
                  </a:lnTo>
                  <a:lnTo>
                    <a:pt x="637832" y="1080770"/>
                  </a:lnTo>
                  <a:lnTo>
                    <a:pt x="635457" y="1075690"/>
                  </a:lnTo>
                  <a:lnTo>
                    <a:pt x="635139" y="1074420"/>
                  </a:lnTo>
                  <a:lnTo>
                    <a:pt x="634720" y="1074420"/>
                  </a:lnTo>
                  <a:lnTo>
                    <a:pt x="634212" y="1073150"/>
                  </a:lnTo>
                  <a:lnTo>
                    <a:pt x="630047" y="1066800"/>
                  </a:lnTo>
                  <a:lnTo>
                    <a:pt x="625233" y="1061720"/>
                  </a:lnTo>
                  <a:lnTo>
                    <a:pt x="617778" y="1054100"/>
                  </a:lnTo>
                  <a:lnTo>
                    <a:pt x="616216" y="1051560"/>
                  </a:lnTo>
                  <a:lnTo>
                    <a:pt x="615289" y="1047750"/>
                  </a:lnTo>
                  <a:lnTo>
                    <a:pt x="614273" y="1043940"/>
                  </a:lnTo>
                  <a:lnTo>
                    <a:pt x="613511" y="1040130"/>
                  </a:lnTo>
                  <a:lnTo>
                    <a:pt x="613003" y="1036320"/>
                  </a:lnTo>
                  <a:lnTo>
                    <a:pt x="612025" y="1033780"/>
                  </a:lnTo>
                  <a:lnTo>
                    <a:pt x="613067" y="1029970"/>
                  </a:lnTo>
                  <a:lnTo>
                    <a:pt x="615492" y="1028700"/>
                  </a:lnTo>
                  <a:lnTo>
                    <a:pt x="622211" y="1028700"/>
                  </a:lnTo>
                  <a:lnTo>
                    <a:pt x="628624" y="1031240"/>
                  </a:lnTo>
                  <a:lnTo>
                    <a:pt x="633793" y="1036320"/>
                  </a:lnTo>
                  <a:lnTo>
                    <a:pt x="634758" y="1043940"/>
                  </a:lnTo>
                  <a:lnTo>
                    <a:pt x="637082" y="1050290"/>
                  </a:lnTo>
                  <a:lnTo>
                    <a:pt x="640651" y="1056640"/>
                  </a:lnTo>
                  <a:lnTo>
                    <a:pt x="642416" y="1059180"/>
                  </a:lnTo>
                  <a:lnTo>
                    <a:pt x="643013" y="1062990"/>
                  </a:lnTo>
                  <a:lnTo>
                    <a:pt x="642315" y="1066800"/>
                  </a:lnTo>
                  <a:lnTo>
                    <a:pt x="645845" y="1066800"/>
                  </a:lnTo>
                  <a:lnTo>
                    <a:pt x="646887" y="1068070"/>
                  </a:lnTo>
                  <a:lnTo>
                    <a:pt x="651459" y="1073150"/>
                  </a:lnTo>
                  <a:lnTo>
                    <a:pt x="654583" y="1079500"/>
                  </a:lnTo>
                  <a:lnTo>
                    <a:pt x="661238" y="1080770"/>
                  </a:lnTo>
                  <a:lnTo>
                    <a:pt x="662901" y="1083310"/>
                  </a:lnTo>
                  <a:lnTo>
                    <a:pt x="663422" y="1087120"/>
                  </a:lnTo>
                  <a:lnTo>
                    <a:pt x="665708" y="1090930"/>
                  </a:lnTo>
                  <a:lnTo>
                    <a:pt x="668934" y="1092200"/>
                  </a:lnTo>
                  <a:lnTo>
                    <a:pt x="672261" y="1094740"/>
                  </a:lnTo>
                  <a:lnTo>
                    <a:pt x="675411" y="1097280"/>
                  </a:lnTo>
                  <a:lnTo>
                    <a:pt x="678294" y="1101090"/>
                  </a:lnTo>
                  <a:lnTo>
                    <a:pt x="678294" y="1109980"/>
                  </a:lnTo>
                  <a:lnTo>
                    <a:pt x="685292" y="1115060"/>
                  </a:lnTo>
                  <a:lnTo>
                    <a:pt x="691527" y="1120140"/>
                  </a:lnTo>
                  <a:lnTo>
                    <a:pt x="696798" y="1126490"/>
                  </a:lnTo>
                  <a:lnTo>
                    <a:pt x="701738" y="1132840"/>
                  </a:lnTo>
                  <a:lnTo>
                    <a:pt x="707034" y="1139190"/>
                  </a:lnTo>
                  <a:lnTo>
                    <a:pt x="712406" y="1145540"/>
                  </a:lnTo>
                  <a:lnTo>
                    <a:pt x="718731" y="1153160"/>
                  </a:lnTo>
                  <a:lnTo>
                    <a:pt x="719569" y="1154430"/>
                  </a:lnTo>
                  <a:lnTo>
                    <a:pt x="720077" y="1156970"/>
                  </a:lnTo>
                  <a:lnTo>
                    <a:pt x="721741" y="1160780"/>
                  </a:lnTo>
                  <a:lnTo>
                    <a:pt x="723201" y="1165860"/>
                  </a:lnTo>
                  <a:lnTo>
                    <a:pt x="726948" y="1177290"/>
                  </a:lnTo>
                  <a:lnTo>
                    <a:pt x="725068" y="1177290"/>
                  </a:lnTo>
                  <a:lnTo>
                    <a:pt x="721741" y="1182370"/>
                  </a:lnTo>
                  <a:lnTo>
                    <a:pt x="724662" y="1191260"/>
                  </a:lnTo>
                  <a:lnTo>
                    <a:pt x="726846" y="1195070"/>
                  </a:lnTo>
                  <a:lnTo>
                    <a:pt x="729856" y="1197610"/>
                  </a:lnTo>
                  <a:lnTo>
                    <a:pt x="733386" y="1198880"/>
                  </a:lnTo>
                  <a:lnTo>
                    <a:pt x="736269" y="1200150"/>
                  </a:lnTo>
                  <a:lnTo>
                    <a:pt x="738974" y="1202690"/>
                  </a:lnTo>
                  <a:lnTo>
                    <a:pt x="741286" y="1203960"/>
                  </a:lnTo>
                  <a:lnTo>
                    <a:pt x="746531" y="1209040"/>
                  </a:lnTo>
                  <a:lnTo>
                    <a:pt x="753211" y="1212850"/>
                  </a:lnTo>
                  <a:lnTo>
                    <a:pt x="762533" y="1212850"/>
                  </a:lnTo>
                  <a:lnTo>
                    <a:pt x="764717" y="1214120"/>
                  </a:lnTo>
                  <a:lnTo>
                    <a:pt x="766660" y="1215390"/>
                  </a:lnTo>
                  <a:lnTo>
                    <a:pt x="773379" y="1220470"/>
                  </a:lnTo>
                  <a:lnTo>
                    <a:pt x="780516" y="1224280"/>
                  </a:lnTo>
                  <a:lnTo>
                    <a:pt x="787996" y="1228090"/>
                  </a:lnTo>
                  <a:lnTo>
                    <a:pt x="795769" y="1229360"/>
                  </a:lnTo>
                  <a:lnTo>
                    <a:pt x="797509" y="1230630"/>
                  </a:lnTo>
                  <a:lnTo>
                    <a:pt x="799172" y="1230630"/>
                  </a:lnTo>
                  <a:lnTo>
                    <a:pt x="800760" y="1231900"/>
                  </a:lnTo>
                  <a:lnTo>
                    <a:pt x="807377" y="1235710"/>
                  </a:lnTo>
                  <a:lnTo>
                    <a:pt x="814349" y="1238250"/>
                  </a:lnTo>
                  <a:lnTo>
                    <a:pt x="821550" y="1240790"/>
                  </a:lnTo>
                  <a:lnTo>
                    <a:pt x="825334" y="1242060"/>
                  </a:lnTo>
                  <a:lnTo>
                    <a:pt x="829589" y="1242060"/>
                  </a:lnTo>
                  <a:lnTo>
                    <a:pt x="833412" y="1240790"/>
                  </a:lnTo>
                  <a:lnTo>
                    <a:pt x="840054" y="1238250"/>
                  </a:lnTo>
                  <a:lnTo>
                    <a:pt x="845947" y="1234440"/>
                  </a:lnTo>
                  <a:lnTo>
                    <a:pt x="853478" y="1234440"/>
                  </a:lnTo>
                  <a:lnTo>
                    <a:pt x="858570" y="1239520"/>
                  </a:lnTo>
                  <a:lnTo>
                    <a:pt x="863765" y="1244600"/>
                  </a:lnTo>
                  <a:lnTo>
                    <a:pt x="868553" y="1249680"/>
                  </a:lnTo>
                  <a:lnTo>
                    <a:pt x="873531" y="1253490"/>
                  </a:lnTo>
                  <a:lnTo>
                    <a:pt x="877493" y="1259840"/>
                  </a:lnTo>
                  <a:lnTo>
                    <a:pt x="882865" y="1263650"/>
                  </a:lnTo>
                  <a:lnTo>
                    <a:pt x="888923" y="1264920"/>
                  </a:lnTo>
                  <a:lnTo>
                    <a:pt x="900468" y="1267460"/>
                  </a:lnTo>
                  <a:lnTo>
                    <a:pt x="905764" y="1270000"/>
                  </a:lnTo>
                  <a:lnTo>
                    <a:pt x="912901" y="1272540"/>
                  </a:lnTo>
                  <a:lnTo>
                    <a:pt x="916584" y="1273810"/>
                  </a:lnTo>
                  <a:lnTo>
                    <a:pt x="919873" y="1275080"/>
                  </a:lnTo>
                  <a:lnTo>
                    <a:pt x="923442" y="1275080"/>
                  </a:lnTo>
                  <a:lnTo>
                    <a:pt x="926769" y="1273810"/>
                  </a:lnTo>
                  <a:lnTo>
                    <a:pt x="931138" y="1273810"/>
                  </a:lnTo>
                  <a:lnTo>
                    <a:pt x="933843" y="1277620"/>
                  </a:lnTo>
                  <a:lnTo>
                    <a:pt x="932180" y="1281430"/>
                  </a:lnTo>
                  <a:lnTo>
                    <a:pt x="937996" y="1286510"/>
                  </a:lnTo>
                  <a:lnTo>
                    <a:pt x="943190" y="1292860"/>
                  </a:lnTo>
                  <a:lnTo>
                    <a:pt x="947559" y="1297940"/>
                  </a:lnTo>
                  <a:lnTo>
                    <a:pt x="951166" y="1300480"/>
                  </a:lnTo>
                  <a:lnTo>
                    <a:pt x="952868" y="1305560"/>
                  </a:lnTo>
                  <a:lnTo>
                    <a:pt x="951928" y="1310640"/>
                  </a:lnTo>
                  <a:lnTo>
                    <a:pt x="951928" y="1316990"/>
                  </a:lnTo>
                  <a:lnTo>
                    <a:pt x="953795" y="1318260"/>
                  </a:lnTo>
                  <a:lnTo>
                    <a:pt x="958380" y="1319530"/>
                  </a:lnTo>
                  <a:lnTo>
                    <a:pt x="960666" y="1314450"/>
                  </a:lnTo>
                  <a:lnTo>
                    <a:pt x="964234" y="1319530"/>
                  </a:lnTo>
                  <a:lnTo>
                    <a:pt x="968870" y="1324610"/>
                  </a:lnTo>
                  <a:lnTo>
                    <a:pt x="974178" y="1327150"/>
                  </a:lnTo>
                  <a:lnTo>
                    <a:pt x="975220" y="1327150"/>
                  </a:lnTo>
                  <a:lnTo>
                    <a:pt x="975842" y="1329690"/>
                  </a:lnTo>
                  <a:lnTo>
                    <a:pt x="977506" y="1332230"/>
                  </a:lnTo>
                  <a:lnTo>
                    <a:pt x="975220" y="1334770"/>
                  </a:lnTo>
                  <a:lnTo>
                    <a:pt x="983538" y="1334770"/>
                  </a:lnTo>
                  <a:lnTo>
                    <a:pt x="983602" y="1336040"/>
                  </a:lnTo>
                  <a:lnTo>
                    <a:pt x="983678" y="1337310"/>
                  </a:lnTo>
                  <a:lnTo>
                    <a:pt x="983742" y="1338580"/>
                  </a:lnTo>
                  <a:lnTo>
                    <a:pt x="985608" y="1337310"/>
                  </a:lnTo>
                  <a:lnTo>
                    <a:pt x="994765" y="1336040"/>
                  </a:lnTo>
                  <a:lnTo>
                    <a:pt x="1000582" y="1343660"/>
                  </a:lnTo>
                  <a:lnTo>
                    <a:pt x="1011440" y="1351953"/>
                  </a:lnTo>
                  <a:lnTo>
                    <a:pt x="1014933" y="1348740"/>
                  </a:lnTo>
                  <a:lnTo>
                    <a:pt x="1012228" y="1342390"/>
                  </a:lnTo>
                  <a:lnTo>
                    <a:pt x="1017816" y="1336040"/>
                  </a:lnTo>
                  <a:lnTo>
                    <a:pt x="1021168" y="1332230"/>
                  </a:lnTo>
                  <a:lnTo>
                    <a:pt x="1023797" y="1329690"/>
                  </a:lnTo>
                  <a:lnTo>
                    <a:pt x="1027887" y="1329690"/>
                  </a:lnTo>
                  <a:lnTo>
                    <a:pt x="1030528" y="1332230"/>
                  </a:lnTo>
                  <a:lnTo>
                    <a:pt x="1031709" y="1333500"/>
                  </a:lnTo>
                  <a:lnTo>
                    <a:pt x="1032814" y="1334770"/>
                  </a:lnTo>
                  <a:lnTo>
                    <a:pt x="1033856" y="1334770"/>
                  </a:lnTo>
                  <a:lnTo>
                    <a:pt x="1033945" y="1333500"/>
                  </a:lnTo>
                  <a:lnTo>
                    <a:pt x="1034021" y="1332230"/>
                  </a:lnTo>
                  <a:lnTo>
                    <a:pt x="1034516" y="1329690"/>
                  </a:lnTo>
                  <a:lnTo>
                    <a:pt x="1035304" y="1327150"/>
                  </a:lnTo>
                  <a:lnTo>
                    <a:pt x="1032992" y="1325880"/>
                  </a:lnTo>
                  <a:lnTo>
                    <a:pt x="1028242" y="1325880"/>
                  </a:lnTo>
                  <a:lnTo>
                    <a:pt x="1025194" y="1324610"/>
                  </a:lnTo>
                  <a:lnTo>
                    <a:pt x="1021930" y="1324610"/>
                  </a:lnTo>
                  <a:lnTo>
                    <a:pt x="1019302" y="1327150"/>
                  </a:lnTo>
                  <a:lnTo>
                    <a:pt x="1015733" y="1329690"/>
                  </a:lnTo>
                  <a:lnTo>
                    <a:pt x="1008278" y="1332230"/>
                  </a:lnTo>
                  <a:lnTo>
                    <a:pt x="1005370" y="1334770"/>
                  </a:lnTo>
                  <a:lnTo>
                    <a:pt x="1002004" y="1334770"/>
                  </a:lnTo>
                  <a:lnTo>
                    <a:pt x="999134" y="1332230"/>
                  </a:lnTo>
                  <a:lnTo>
                    <a:pt x="995807" y="1330960"/>
                  </a:lnTo>
                  <a:lnTo>
                    <a:pt x="991641" y="1332230"/>
                  </a:lnTo>
                  <a:lnTo>
                    <a:pt x="988402" y="1323340"/>
                  </a:lnTo>
                  <a:lnTo>
                    <a:pt x="987488" y="1320800"/>
                  </a:lnTo>
                  <a:lnTo>
                    <a:pt x="986231" y="1323340"/>
                  </a:lnTo>
                  <a:lnTo>
                    <a:pt x="984567" y="1322070"/>
                  </a:lnTo>
                  <a:lnTo>
                    <a:pt x="980211" y="1316990"/>
                  </a:lnTo>
                  <a:lnTo>
                    <a:pt x="978458" y="1314450"/>
                  </a:lnTo>
                  <a:lnTo>
                    <a:pt x="976706" y="1311910"/>
                  </a:lnTo>
                  <a:lnTo>
                    <a:pt x="974178" y="1305560"/>
                  </a:lnTo>
                  <a:lnTo>
                    <a:pt x="972934" y="1303020"/>
                  </a:lnTo>
                  <a:lnTo>
                    <a:pt x="972477" y="1300480"/>
                  </a:lnTo>
                  <a:lnTo>
                    <a:pt x="972934" y="1297940"/>
                  </a:lnTo>
                  <a:lnTo>
                    <a:pt x="974204" y="1289050"/>
                  </a:lnTo>
                  <a:lnTo>
                    <a:pt x="976210" y="1273810"/>
                  </a:lnTo>
                  <a:lnTo>
                    <a:pt x="976376" y="1272540"/>
                  </a:lnTo>
                  <a:lnTo>
                    <a:pt x="978128" y="1263650"/>
                  </a:lnTo>
                  <a:lnTo>
                    <a:pt x="979271" y="1259840"/>
                  </a:lnTo>
                  <a:lnTo>
                    <a:pt x="979271" y="1254760"/>
                  </a:lnTo>
                  <a:lnTo>
                    <a:pt x="978128" y="1250950"/>
                  </a:lnTo>
                  <a:lnTo>
                    <a:pt x="975220" y="1250950"/>
                  </a:lnTo>
                  <a:lnTo>
                    <a:pt x="971892" y="1249680"/>
                  </a:lnTo>
                  <a:lnTo>
                    <a:pt x="968146" y="1243330"/>
                  </a:lnTo>
                  <a:lnTo>
                    <a:pt x="963574" y="1242060"/>
                  </a:lnTo>
                  <a:lnTo>
                    <a:pt x="959827" y="1240790"/>
                  </a:lnTo>
                  <a:lnTo>
                    <a:pt x="949642" y="1240790"/>
                  </a:lnTo>
                  <a:lnTo>
                    <a:pt x="936256" y="1243330"/>
                  </a:lnTo>
                  <a:lnTo>
                    <a:pt x="919873" y="1243330"/>
                  </a:lnTo>
                  <a:lnTo>
                    <a:pt x="916990" y="1242060"/>
                  </a:lnTo>
                  <a:lnTo>
                    <a:pt x="914298" y="1240790"/>
                  </a:lnTo>
                  <a:lnTo>
                    <a:pt x="918870" y="1234440"/>
                  </a:lnTo>
                  <a:lnTo>
                    <a:pt x="921156" y="1231900"/>
                  </a:lnTo>
                  <a:lnTo>
                    <a:pt x="921258" y="1230630"/>
                  </a:lnTo>
                  <a:lnTo>
                    <a:pt x="921359" y="1229360"/>
                  </a:lnTo>
                  <a:lnTo>
                    <a:pt x="922197" y="1223010"/>
                  </a:lnTo>
                  <a:lnTo>
                    <a:pt x="922197" y="1215390"/>
                  </a:lnTo>
                  <a:lnTo>
                    <a:pt x="921689" y="1211580"/>
                  </a:lnTo>
                  <a:lnTo>
                    <a:pt x="921359" y="1209040"/>
                  </a:lnTo>
                  <a:lnTo>
                    <a:pt x="921054" y="1207770"/>
                  </a:lnTo>
                  <a:lnTo>
                    <a:pt x="921054" y="1206500"/>
                  </a:lnTo>
                  <a:lnTo>
                    <a:pt x="921359" y="1205230"/>
                  </a:lnTo>
                  <a:lnTo>
                    <a:pt x="926350" y="1205230"/>
                  </a:lnTo>
                  <a:lnTo>
                    <a:pt x="927252" y="1202690"/>
                  </a:lnTo>
                  <a:lnTo>
                    <a:pt x="927874" y="1200150"/>
                  </a:lnTo>
                  <a:lnTo>
                    <a:pt x="928217" y="1197610"/>
                  </a:lnTo>
                  <a:lnTo>
                    <a:pt x="928116" y="1195070"/>
                  </a:lnTo>
                  <a:lnTo>
                    <a:pt x="928014" y="1192530"/>
                  </a:lnTo>
                  <a:lnTo>
                    <a:pt x="927912" y="1189990"/>
                  </a:lnTo>
                  <a:lnTo>
                    <a:pt x="930376" y="1182370"/>
                  </a:lnTo>
                  <a:lnTo>
                    <a:pt x="935088" y="1176020"/>
                  </a:lnTo>
                  <a:lnTo>
                    <a:pt x="939038" y="1170940"/>
                  </a:lnTo>
                  <a:lnTo>
                    <a:pt x="937793" y="1168400"/>
                  </a:lnTo>
                  <a:lnTo>
                    <a:pt x="930922" y="1167130"/>
                  </a:lnTo>
                  <a:lnTo>
                    <a:pt x="919492" y="1167130"/>
                  </a:lnTo>
                  <a:lnTo>
                    <a:pt x="895781" y="1187450"/>
                  </a:lnTo>
                  <a:lnTo>
                    <a:pt x="894156" y="1192530"/>
                  </a:lnTo>
                  <a:lnTo>
                    <a:pt x="891425" y="1197610"/>
                  </a:lnTo>
                  <a:lnTo>
                    <a:pt x="888822" y="1201420"/>
                  </a:lnTo>
                  <a:lnTo>
                    <a:pt x="886053" y="1205230"/>
                  </a:lnTo>
                  <a:lnTo>
                    <a:pt x="883107" y="1207770"/>
                  </a:lnTo>
                  <a:lnTo>
                    <a:pt x="877493" y="1205230"/>
                  </a:lnTo>
                  <a:lnTo>
                    <a:pt x="871004" y="1205230"/>
                  </a:lnTo>
                  <a:lnTo>
                    <a:pt x="865428" y="1207770"/>
                  </a:lnTo>
                  <a:lnTo>
                    <a:pt x="860374" y="1210310"/>
                  </a:lnTo>
                  <a:lnTo>
                    <a:pt x="855205" y="1210310"/>
                  </a:lnTo>
                  <a:lnTo>
                    <a:pt x="850036" y="1211580"/>
                  </a:lnTo>
                  <a:lnTo>
                    <a:pt x="846607" y="1209040"/>
                  </a:lnTo>
                  <a:lnTo>
                    <a:pt x="843000" y="1207770"/>
                  </a:lnTo>
                  <a:lnTo>
                    <a:pt x="839228" y="1205230"/>
                  </a:lnTo>
                  <a:lnTo>
                    <a:pt x="833793" y="1203960"/>
                  </a:lnTo>
                  <a:lnTo>
                    <a:pt x="829322" y="1200150"/>
                  </a:lnTo>
                  <a:lnTo>
                    <a:pt x="827163" y="1193800"/>
                  </a:lnTo>
                  <a:lnTo>
                    <a:pt x="825093" y="1189990"/>
                  </a:lnTo>
                  <a:lnTo>
                    <a:pt x="820508" y="1182370"/>
                  </a:lnTo>
                  <a:lnTo>
                    <a:pt x="815467" y="1173480"/>
                  </a:lnTo>
                  <a:lnTo>
                    <a:pt x="812177" y="1164590"/>
                  </a:lnTo>
                  <a:lnTo>
                    <a:pt x="810704" y="1154430"/>
                  </a:lnTo>
                  <a:lnTo>
                    <a:pt x="811098" y="1145540"/>
                  </a:lnTo>
                  <a:lnTo>
                    <a:pt x="811161" y="1144270"/>
                  </a:lnTo>
                  <a:lnTo>
                    <a:pt x="811466" y="1139190"/>
                  </a:lnTo>
                  <a:lnTo>
                    <a:pt x="811390" y="1132840"/>
                  </a:lnTo>
                  <a:lnTo>
                    <a:pt x="811314" y="1131570"/>
                  </a:lnTo>
                  <a:lnTo>
                    <a:pt x="811237" y="1130300"/>
                  </a:lnTo>
                  <a:lnTo>
                    <a:pt x="811161" y="1120140"/>
                  </a:lnTo>
                  <a:lnTo>
                    <a:pt x="811364" y="1117600"/>
                  </a:lnTo>
                  <a:lnTo>
                    <a:pt x="812228" y="1116330"/>
                  </a:lnTo>
                  <a:lnTo>
                    <a:pt x="813650" y="1113790"/>
                  </a:lnTo>
                  <a:lnTo>
                    <a:pt x="817181" y="1111250"/>
                  </a:lnTo>
                  <a:lnTo>
                    <a:pt x="818057" y="1106170"/>
                  </a:lnTo>
                  <a:lnTo>
                    <a:pt x="815530" y="1102360"/>
                  </a:lnTo>
                  <a:lnTo>
                    <a:pt x="813866" y="1098550"/>
                  </a:lnTo>
                  <a:lnTo>
                    <a:pt x="813206" y="1093470"/>
                  </a:lnTo>
                  <a:lnTo>
                    <a:pt x="813650" y="1089660"/>
                  </a:lnTo>
                  <a:lnTo>
                    <a:pt x="815784" y="1082040"/>
                  </a:lnTo>
                  <a:lnTo>
                    <a:pt x="819645" y="1075690"/>
                  </a:lnTo>
                  <a:lnTo>
                    <a:pt x="824928" y="1071880"/>
                  </a:lnTo>
                  <a:lnTo>
                    <a:pt x="831329" y="1069340"/>
                  </a:lnTo>
                  <a:lnTo>
                    <a:pt x="836218" y="1068070"/>
                  </a:lnTo>
                  <a:lnTo>
                    <a:pt x="840409" y="1064260"/>
                  </a:lnTo>
                  <a:lnTo>
                    <a:pt x="842759" y="1059180"/>
                  </a:lnTo>
                  <a:lnTo>
                    <a:pt x="842759" y="1056640"/>
                  </a:lnTo>
                  <a:lnTo>
                    <a:pt x="844423" y="1054100"/>
                  </a:lnTo>
                  <a:lnTo>
                    <a:pt x="846924" y="1056640"/>
                  </a:lnTo>
                  <a:lnTo>
                    <a:pt x="850252" y="1056640"/>
                  </a:lnTo>
                  <a:lnTo>
                    <a:pt x="853389" y="1054100"/>
                  </a:lnTo>
                  <a:lnTo>
                    <a:pt x="856526" y="1051560"/>
                  </a:lnTo>
                  <a:lnTo>
                    <a:pt x="861339" y="1051560"/>
                  </a:lnTo>
                  <a:lnTo>
                    <a:pt x="865632" y="1052830"/>
                  </a:lnTo>
                  <a:lnTo>
                    <a:pt x="869937" y="1055370"/>
                  </a:lnTo>
                  <a:lnTo>
                    <a:pt x="875030" y="1055370"/>
                  </a:lnTo>
                  <a:lnTo>
                    <a:pt x="879360" y="1052830"/>
                  </a:lnTo>
                  <a:lnTo>
                    <a:pt x="886015" y="1057910"/>
                  </a:lnTo>
                  <a:lnTo>
                    <a:pt x="891387" y="1061720"/>
                  </a:lnTo>
                  <a:lnTo>
                    <a:pt x="899147" y="1061720"/>
                  </a:lnTo>
                  <a:lnTo>
                    <a:pt x="903897" y="1056640"/>
                  </a:lnTo>
                  <a:lnTo>
                    <a:pt x="903897" y="1054100"/>
                  </a:lnTo>
                  <a:lnTo>
                    <a:pt x="903897" y="1052830"/>
                  </a:lnTo>
                  <a:lnTo>
                    <a:pt x="897445" y="1054100"/>
                  </a:lnTo>
                  <a:lnTo>
                    <a:pt x="897331" y="1052830"/>
                  </a:lnTo>
                  <a:lnTo>
                    <a:pt x="897204" y="1051560"/>
                  </a:lnTo>
                  <a:lnTo>
                    <a:pt x="897077" y="1050290"/>
                  </a:lnTo>
                  <a:lnTo>
                    <a:pt x="896950" y="1049020"/>
                  </a:lnTo>
                  <a:lnTo>
                    <a:pt x="896823" y="1047750"/>
                  </a:lnTo>
                  <a:lnTo>
                    <a:pt x="903058" y="1047750"/>
                  </a:lnTo>
                  <a:lnTo>
                    <a:pt x="909091" y="1045210"/>
                  </a:lnTo>
                  <a:lnTo>
                    <a:pt x="915123" y="1045210"/>
                  </a:lnTo>
                  <a:lnTo>
                    <a:pt x="917486" y="1043940"/>
                  </a:lnTo>
                  <a:lnTo>
                    <a:pt x="919835" y="1043940"/>
                  </a:lnTo>
                  <a:lnTo>
                    <a:pt x="922197" y="1042670"/>
                  </a:lnTo>
                  <a:lnTo>
                    <a:pt x="925309" y="1042670"/>
                  </a:lnTo>
                  <a:lnTo>
                    <a:pt x="929474" y="1045210"/>
                  </a:lnTo>
                  <a:lnTo>
                    <a:pt x="932383" y="1045210"/>
                  </a:lnTo>
                  <a:lnTo>
                    <a:pt x="940282" y="1042670"/>
                  </a:lnTo>
                  <a:lnTo>
                    <a:pt x="948563" y="1045210"/>
                  </a:lnTo>
                  <a:lnTo>
                    <a:pt x="954417" y="1051560"/>
                  </a:lnTo>
                  <a:lnTo>
                    <a:pt x="955535" y="1052830"/>
                  </a:lnTo>
                  <a:lnTo>
                    <a:pt x="956779" y="1054100"/>
                  </a:lnTo>
                  <a:lnTo>
                    <a:pt x="958164" y="1054100"/>
                  </a:lnTo>
                  <a:lnTo>
                    <a:pt x="965657" y="1050290"/>
                  </a:lnTo>
                  <a:lnTo>
                    <a:pt x="967320" y="1049020"/>
                  </a:lnTo>
                  <a:lnTo>
                    <a:pt x="969772" y="1049020"/>
                  </a:lnTo>
                  <a:lnTo>
                    <a:pt x="971473" y="1050290"/>
                  </a:lnTo>
                  <a:lnTo>
                    <a:pt x="976261" y="1055370"/>
                  </a:lnTo>
                  <a:lnTo>
                    <a:pt x="980617" y="1060450"/>
                  </a:lnTo>
                  <a:lnTo>
                    <a:pt x="985202" y="1065530"/>
                  </a:lnTo>
                  <a:lnTo>
                    <a:pt x="985723" y="1066800"/>
                  </a:lnTo>
                  <a:lnTo>
                    <a:pt x="985723" y="1069340"/>
                  </a:lnTo>
                  <a:lnTo>
                    <a:pt x="985202" y="1070610"/>
                  </a:lnTo>
                  <a:lnTo>
                    <a:pt x="983945" y="1075690"/>
                  </a:lnTo>
                  <a:lnTo>
                    <a:pt x="987272" y="1080770"/>
                  </a:lnTo>
                  <a:lnTo>
                    <a:pt x="987272" y="1088390"/>
                  </a:lnTo>
                  <a:lnTo>
                    <a:pt x="988529" y="1090930"/>
                  </a:lnTo>
                  <a:lnTo>
                    <a:pt x="990193" y="1093470"/>
                  </a:lnTo>
                  <a:lnTo>
                    <a:pt x="992263" y="1094740"/>
                  </a:lnTo>
                  <a:lnTo>
                    <a:pt x="992682" y="1096010"/>
                  </a:lnTo>
                  <a:lnTo>
                    <a:pt x="994549" y="1103630"/>
                  </a:lnTo>
                  <a:lnTo>
                    <a:pt x="1000798" y="1108710"/>
                  </a:lnTo>
                  <a:lnTo>
                    <a:pt x="1008278" y="1120140"/>
                  </a:lnTo>
                  <a:lnTo>
                    <a:pt x="1010145" y="1116330"/>
                  </a:lnTo>
                  <a:lnTo>
                    <a:pt x="1011605" y="1112520"/>
                  </a:lnTo>
                  <a:lnTo>
                    <a:pt x="1013460" y="1106170"/>
                  </a:lnTo>
                  <a:lnTo>
                    <a:pt x="1013460" y="1093470"/>
                  </a:lnTo>
                  <a:lnTo>
                    <a:pt x="1011605" y="1087120"/>
                  </a:lnTo>
                  <a:lnTo>
                    <a:pt x="1009484" y="1080770"/>
                  </a:lnTo>
                  <a:lnTo>
                    <a:pt x="1007186" y="1073150"/>
                  </a:lnTo>
                  <a:lnTo>
                    <a:pt x="1004709" y="1066800"/>
                  </a:lnTo>
                  <a:lnTo>
                    <a:pt x="1002042" y="1059180"/>
                  </a:lnTo>
                  <a:lnTo>
                    <a:pt x="998689" y="1050290"/>
                  </a:lnTo>
                  <a:lnTo>
                    <a:pt x="998601" y="1049020"/>
                  </a:lnTo>
                  <a:lnTo>
                    <a:pt x="998321" y="1045210"/>
                  </a:lnTo>
                  <a:lnTo>
                    <a:pt x="998232" y="1043940"/>
                  </a:lnTo>
                  <a:lnTo>
                    <a:pt x="998131" y="1042670"/>
                  </a:lnTo>
                  <a:lnTo>
                    <a:pt x="998042" y="1041400"/>
                  </a:lnTo>
                  <a:lnTo>
                    <a:pt x="997940" y="1040130"/>
                  </a:lnTo>
                  <a:lnTo>
                    <a:pt x="999769" y="1029970"/>
                  </a:lnTo>
                  <a:lnTo>
                    <a:pt x="1000391" y="1028700"/>
                  </a:lnTo>
                  <a:lnTo>
                    <a:pt x="1004125" y="1021080"/>
                  </a:lnTo>
                  <a:lnTo>
                    <a:pt x="1007033" y="1016000"/>
                  </a:lnTo>
                  <a:lnTo>
                    <a:pt x="1009942" y="1014730"/>
                  </a:lnTo>
                  <a:lnTo>
                    <a:pt x="1014069" y="1013460"/>
                  </a:lnTo>
                  <a:lnTo>
                    <a:pt x="1017778" y="1010920"/>
                  </a:lnTo>
                  <a:lnTo>
                    <a:pt x="1020546" y="1007110"/>
                  </a:lnTo>
                  <a:lnTo>
                    <a:pt x="1024559" y="1000760"/>
                  </a:lnTo>
                  <a:lnTo>
                    <a:pt x="1030592" y="995680"/>
                  </a:lnTo>
                  <a:lnTo>
                    <a:pt x="1037602" y="994410"/>
                  </a:lnTo>
                  <a:lnTo>
                    <a:pt x="1041692" y="989330"/>
                  </a:lnTo>
                  <a:lnTo>
                    <a:pt x="1046924" y="985520"/>
                  </a:lnTo>
                  <a:lnTo>
                    <a:pt x="1052779" y="982980"/>
                  </a:lnTo>
                  <a:lnTo>
                    <a:pt x="1052779" y="976630"/>
                  </a:lnTo>
                  <a:lnTo>
                    <a:pt x="1058811" y="974090"/>
                  </a:lnTo>
                  <a:lnTo>
                    <a:pt x="1061097" y="969010"/>
                  </a:lnTo>
                  <a:lnTo>
                    <a:pt x="1054849" y="966470"/>
                  </a:lnTo>
                  <a:lnTo>
                    <a:pt x="1057770" y="963930"/>
                  </a:lnTo>
                  <a:lnTo>
                    <a:pt x="1060056" y="962660"/>
                  </a:lnTo>
                  <a:lnTo>
                    <a:pt x="1060056" y="953770"/>
                  </a:lnTo>
                  <a:lnTo>
                    <a:pt x="1056309" y="953770"/>
                  </a:lnTo>
                  <a:lnTo>
                    <a:pt x="1054849" y="951230"/>
                  </a:lnTo>
                  <a:lnTo>
                    <a:pt x="1054849" y="916940"/>
                  </a:lnTo>
                  <a:lnTo>
                    <a:pt x="1058811" y="918210"/>
                  </a:lnTo>
                  <a:lnTo>
                    <a:pt x="1058875" y="919480"/>
                  </a:lnTo>
                  <a:lnTo>
                    <a:pt x="1058938" y="923290"/>
                  </a:lnTo>
                  <a:lnTo>
                    <a:pt x="1058811" y="924560"/>
                  </a:lnTo>
                  <a:lnTo>
                    <a:pt x="1058557" y="929640"/>
                  </a:lnTo>
                  <a:lnTo>
                    <a:pt x="1060958" y="934720"/>
                  </a:lnTo>
                  <a:lnTo>
                    <a:pt x="1065047" y="938530"/>
                  </a:lnTo>
                  <a:lnTo>
                    <a:pt x="1070444" y="930910"/>
                  </a:lnTo>
                  <a:lnTo>
                    <a:pt x="1067536" y="923290"/>
                  </a:lnTo>
                  <a:lnTo>
                    <a:pt x="1067536" y="918210"/>
                  </a:lnTo>
                  <a:lnTo>
                    <a:pt x="1073772" y="918210"/>
                  </a:lnTo>
                  <a:lnTo>
                    <a:pt x="1075245" y="916940"/>
                  </a:lnTo>
                  <a:lnTo>
                    <a:pt x="1079639" y="913130"/>
                  </a:lnTo>
                  <a:lnTo>
                    <a:pt x="1082827" y="905510"/>
                  </a:lnTo>
                  <a:lnTo>
                    <a:pt x="1082332" y="900430"/>
                  </a:lnTo>
                  <a:lnTo>
                    <a:pt x="1082217" y="899160"/>
                  </a:lnTo>
                  <a:lnTo>
                    <a:pt x="1082090" y="897890"/>
                  </a:lnTo>
                  <a:lnTo>
                    <a:pt x="1086662" y="894080"/>
                  </a:lnTo>
                  <a:lnTo>
                    <a:pt x="1088961" y="887730"/>
                  </a:lnTo>
                  <a:lnTo>
                    <a:pt x="1094574" y="886460"/>
                  </a:lnTo>
                  <a:lnTo>
                    <a:pt x="1099566" y="886460"/>
                  </a:lnTo>
                  <a:lnTo>
                    <a:pt x="1106665" y="885190"/>
                  </a:lnTo>
                  <a:lnTo>
                    <a:pt x="1122438" y="863600"/>
                  </a:lnTo>
                  <a:lnTo>
                    <a:pt x="1122629" y="862330"/>
                  </a:lnTo>
                  <a:lnTo>
                    <a:pt x="1123442" y="857250"/>
                  </a:lnTo>
                  <a:lnTo>
                    <a:pt x="1123645" y="855980"/>
                  </a:lnTo>
                  <a:lnTo>
                    <a:pt x="1129017" y="848360"/>
                  </a:lnTo>
                  <a:lnTo>
                    <a:pt x="1146340" y="838200"/>
                  </a:lnTo>
                  <a:lnTo>
                    <a:pt x="1162977" y="838200"/>
                  </a:lnTo>
                  <a:lnTo>
                    <a:pt x="1167142" y="828040"/>
                  </a:lnTo>
                  <a:lnTo>
                    <a:pt x="1181519" y="825500"/>
                  </a:lnTo>
                  <a:lnTo>
                    <a:pt x="1190015" y="820420"/>
                  </a:lnTo>
                  <a:lnTo>
                    <a:pt x="1192504" y="820420"/>
                  </a:lnTo>
                  <a:lnTo>
                    <a:pt x="1194587" y="821690"/>
                  </a:lnTo>
                  <a:lnTo>
                    <a:pt x="1196670" y="824230"/>
                  </a:lnTo>
                  <a:lnTo>
                    <a:pt x="1201026" y="821690"/>
                  </a:lnTo>
                  <a:lnTo>
                    <a:pt x="1204150" y="825500"/>
                  </a:lnTo>
                  <a:lnTo>
                    <a:pt x="1202486" y="826770"/>
                  </a:lnTo>
                  <a:lnTo>
                    <a:pt x="1201445" y="828040"/>
                  </a:lnTo>
                  <a:lnTo>
                    <a:pt x="1193101" y="828040"/>
                  </a:lnTo>
                  <a:lnTo>
                    <a:pt x="1186091" y="831850"/>
                  </a:lnTo>
                  <a:lnTo>
                    <a:pt x="1181277" y="836930"/>
                  </a:lnTo>
                  <a:lnTo>
                    <a:pt x="1178915" y="839470"/>
                  </a:lnTo>
                  <a:lnTo>
                    <a:pt x="1177569" y="842010"/>
                  </a:lnTo>
                  <a:lnTo>
                    <a:pt x="1177632" y="843280"/>
                  </a:lnTo>
                  <a:lnTo>
                    <a:pt x="1177747" y="849630"/>
                  </a:lnTo>
                  <a:lnTo>
                    <a:pt x="1180655" y="850900"/>
                  </a:lnTo>
                  <a:lnTo>
                    <a:pt x="1183779" y="852170"/>
                  </a:lnTo>
                  <a:lnTo>
                    <a:pt x="1186268" y="850900"/>
                  </a:lnTo>
                  <a:lnTo>
                    <a:pt x="1188656" y="849630"/>
                  </a:lnTo>
                  <a:lnTo>
                    <a:pt x="1190840" y="848360"/>
                  </a:lnTo>
                  <a:lnTo>
                    <a:pt x="1194384" y="844550"/>
                  </a:lnTo>
                  <a:lnTo>
                    <a:pt x="1197076" y="840740"/>
                  </a:lnTo>
                  <a:lnTo>
                    <a:pt x="1200200" y="838200"/>
                  </a:lnTo>
                  <a:lnTo>
                    <a:pt x="1206982" y="835660"/>
                  </a:lnTo>
                  <a:lnTo>
                    <a:pt x="1213662" y="834390"/>
                  </a:lnTo>
                  <a:lnTo>
                    <a:pt x="1220216" y="831850"/>
                  </a:lnTo>
                  <a:lnTo>
                    <a:pt x="1226604" y="828040"/>
                  </a:lnTo>
                  <a:lnTo>
                    <a:pt x="1229029" y="826770"/>
                  </a:lnTo>
                  <a:lnTo>
                    <a:pt x="1231150" y="825500"/>
                  </a:lnTo>
                  <a:lnTo>
                    <a:pt x="1232636" y="822960"/>
                  </a:lnTo>
                  <a:lnTo>
                    <a:pt x="1233182" y="821690"/>
                  </a:lnTo>
                  <a:lnTo>
                    <a:pt x="1234821" y="817880"/>
                  </a:lnTo>
                  <a:lnTo>
                    <a:pt x="1238046" y="814070"/>
                  </a:lnTo>
                  <a:lnTo>
                    <a:pt x="1241996" y="811530"/>
                  </a:lnTo>
                  <a:lnTo>
                    <a:pt x="1241996" y="805180"/>
                  </a:lnTo>
                  <a:lnTo>
                    <a:pt x="1243660" y="802640"/>
                  </a:lnTo>
                  <a:lnTo>
                    <a:pt x="1238250" y="800100"/>
                  </a:lnTo>
                  <a:lnTo>
                    <a:pt x="1237424" y="803910"/>
                  </a:lnTo>
                  <a:lnTo>
                    <a:pt x="1235341" y="806450"/>
                  </a:lnTo>
                  <a:lnTo>
                    <a:pt x="1231392" y="815340"/>
                  </a:lnTo>
                  <a:lnTo>
                    <a:pt x="1228686" y="820420"/>
                  </a:lnTo>
                  <a:lnTo>
                    <a:pt x="1219949" y="820420"/>
                  </a:lnTo>
                  <a:lnTo>
                    <a:pt x="1215174" y="819150"/>
                  </a:lnTo>
                  <a:lnTo>
                    <a:pt x="1210424" y="819150"/>
                  </a:lnTo>
                  <a:lnTo>
                    <a:pt x="1205814" y="817880"/>
                  </a:lnTo>
                  <a:lnTo>
                    <a:pt x="1201902" y="815340"/>
                  </a:lnTo>
                  <a:lnTo>
                    <a:pt x="1198333" y="814070"/>
                  </a:lnTo>
                  <a:lnTo>
                    <a:pt x="1195412" y="810260"/>
                  </a:lnTo>
                  <a:lnTo>
                    <a:pt x="1193203" y="806450"/>
                  </a:lnTo>
                  <a:lnTo>
                    <a:pt x="1191399" y="803910"/>
                  </a:lnTo>
                  <a:lnTo>
                    <a:pt x="1190015" y="800100"/>
                  </a:lnTo>
                  <a:lnTo>
                    <a:pt x="1189418" y="798830"/>
                  </a:lnTo>
                  <a:lnTo>
                    <a:pt x="1188732" y="797560"/>
                  </a:lnTo>
                  <a:lnTo>
                    <a:pt x="1187932" y="796290"/>
                  </a:lnTo>
                  <a:lnTo>
                    <a:pt x="1187932" y="793750"/>
                  </a:lnTo>
                  <a:lnTo>
                    <a:pt x="1191463" y="791210"/>
                  </a:lnTo>
                  <a:lnTo>
                    <a:pt x="1189799" y="787400"/>
                  </a:lnTo>
                  <a:lnTo>
                    <a:pt x="1182319" y="787400"/>
                  </a:lnTo>
                  <a:lnTo>
                    <a:pt x="1176083" y="781050"/>
                  </a:lnTo>
                  <a:lnTo>
                    <a:pt x="1177747" y="781050"/>
                  </a:lnTo>
                  <a:lnTo>
                    <a:pt x="1179195" y="779780"/>
                  </a:lnTo>
                  <a:lnTo>
                    <a:pt x="1180033" y="781050"/>
                  </a:lnTo>
                  <a:lnTo>
                    <a:pt x="1184287" y="783590"/>
                  </a:lnTo>
                  <a:lnTo>
                    <a:pt x="1189253" y="782320"/>
                  </a:lnTo>
                  <a:lnTo>
                    <a:pt x="1191425" y="779780"/>
                  </a:lnTo>
                  <a:lnTo>
                    <a:pt x="1192504" y="778510"/>
                  </a:lnTo>
                  <a:lnTo>
                    <a:pt x="1197292" y="774700"/>
                  </a:lnTo>
                  <a:lnTo>
                    <a:pt x="1197978" y="769620"/>
                  </a:lnTo>
                  <a:lnTo>
                    <a:pt x="1195146" y="765810"/>
                  </a:lnTo>
                  <a:lnTo>
                    <a:pt x="1190942" y="764540"/>
                  </a:lnTo>
                  <a:lnTo>
                    <a:pt x="1190015" y="764540"/>
                  </a:lnTo>
                  <a:lnTo>
                    <a:pt x="1183944" y="763270"/>
                  </a:lnTo>
                  <a:lnTo>
                    <a:pt x="1177531" y="763270"/>
                  </a:lnTo>
                  <a:lnTo>
                    <a:pt x="1171511" y="764540"/>
                  </a:lnTo>
                  <a:lnTo>
                    <a:pt x="1164018" y="768350"/>
                  </a:lnTo>
                  <a:lnTo>
                    <a:pt x="1156741" y="770890"/>
                  </a:lnTo>
                  <a:lnTo>
                    <a:pt x="1149464" y="774700"/>
                  </a:lnTo>
                  <a:lnTo>
                    <a:pt x="1144054" y="777240"/>
                  </a:lnTo>
                  <a:lnTo>
                    <a:pt x="1139380" y="782320"/>
                  </a:lnTo>
                  <a:lnTo>
                    <a:pt x="1135951" y="787400"/>
                  </a:lnTo>
                  <a:lnTo>
                    <a:pt x="1133309" y="789940"/>
                  </a:lnTo>
                  <a:lnTo>
                    <a:pt x="1130477" y="793750"/>
                  </a:lnTo>
                  <a:lnTo>
                    <a:pt x="1127429" y="797560"/>
                  </a:lnTo>
                  <a:lnTo>
                    <a:pt x="1125131" y="800100"/>
                  </a:lnTo>
                  <a:lnTo>
                    <a:pt x="1120978" y="797560"/>
                  </a:lnTo>
                  <a:lnTo>
                    <a:pt x="1123061" y="797560"/>
                  </a:lnTo>
                  <a:lnTo>
                    <a:pt x="1123061" y="796290"/>
                  </a:lnTo>
                  <a:lnTo>
                    <a:pt x="1123721" y="795020"/>
                  </a:lnTo>
                  <a:lnTo>
                    <a:pt x="1124724" y="793750"/>
                  </a:lnTo>
                  <a:lnTo>
                    <a:pt x="1125969" y="791210"/>
                  </a:lnTo>
                  <a:lnTo>
                    <a:pt x="1129919" y="788670"/>
                  </a:lnTo>
                  <a:lnTo>
                    <a:pt x="1133309" y="783590"/>
                  </a:lnTo>
                  <a:lnTo>
                    <a:pt x="1135951" y="778510"/>
                  </a:lnTo>
                  <a:lnTo>
                    <a:pt x="1140764" y="772160"/>
                  </a:lnTo>
                  <a:lnTo>
                    <a:pt x="1145578" y="767080"/>
                  </a:lnTo>
                  <a:lnTo>
                    <a:pt x="1146784" y="765810"/>
                  </a:lnTo>
                  <a:lnTo>
                    <a:pt x="1153782" y="762000"/>
                  </a:lnTo>
                  <a:lnTo>
                    <a:pt x="1161529" y="759460"/>
                  </a:lnTo>
                  <a:lnTo>
                    <a:pt x="1162316" y="759460"/>
                  </a:lnTo>
                  <a:lnTo>
                    <a:pt x="1163053" y="758190"/>
                  </a:lnTo>
                  <a:lnTo>
                    <a:pt x="1163599" y="756920"/>
                  </a:lnTo>
                  <a:lnTo>
                    <a:pt x="1165783" y="749300"/>
                  </a:lnTo>
                  <a:lnTo>
                    <a:pt x="1172400" y="744220"/>
                  </a:lnTo>
                  <a:lnTo>
                    <a:pt x="1179614" y="745490"/>
                  </a:lnTo>
                  <a:lnTo>
                    <a:pt x="1189736" y="744220"/>
                  </a:lnTo>
                  <a:lnTo>
                    <a:pt x="1210017" y="744220"/>
                  </a:lnTo>
                  <a:lnTo>
                    <a:pt x="1220165" y="745490"/>
                  </a:lnTo>
                  <a:lnTo>
                    <a:pt x="1240955" y="745490"/>
                  </a:lnTo>
                  <a:lnTo>
                    <a:pt x="1245387" y="744220"/>
                  </a:lnTo>
                  <a:lnTo>
                    <a:pt x="1249654" y="742950"/>
                  </a:lnTo>
                  <a:lnTo>
                    <a:pt x="1253020" y="739140"/>
                  </a:lnTo>
                  <a:lnTo>
                    <a:pt x="1255229" y="737870"/>
                  </a:lnTo>
                  <a:lnTo>
                    <a:pt x="1257376" y="735330"/>
                  </a:lnTo>
                  <a:lnTo>
                    <a:pt x="1259459" y="734060"/>
                  </a:lnTo>
                  <a:lnTo>
                    <a:pt x="1262265" y="730250"/>
                  </a:lnTo>
                  <a:lnTo>
                    <a:pt x="1266355" y="727710"/>
                  </a:lnTo>
                  <a:lnTo>
                    <a:pt x="1270901" y="726440"/>
                  </a:lnTo>
                  <a:lnTo>
                    <a:pt x="1282128" y="723900"/>
                  </a:lnTo>
                  <a:lnTo>
                    <a:pt x="1287462" y="722630"/>
                  </a:lnTo>
                  <a:lnTo>
                    <a:pt x="1292313" y="718820"/>
                  </a:lnTo>
                  <a:lnTo>
                    <a:pt x="1296060" y="715010"/>
                  </a:lnTo>
                  <a:lnTo>
                    <a:pt x="1296682" y="712470"/>
                  </a:lnTo>
                  <a:lnTo>
                    <a:pt x="1296682" y="711200"/>
                  </a:lnTo>
                  <a:lnTo>
                    <a:pt x="1296060" y="708660"/>
                  </a:lnTo>
                  <a:lnTo>
                    <a:pt x="1295323" y="704850"/>
                  </a:lnTo>
                  <a:lnTo>
                    <a:pt x="1295323" y="702310"/>
                  </a:lnTo>
                  <a:lnTo>
                    <a:pt x="1296060" y="698500"/>
                  </a:lnTo>
                  <a:lnTo>
                    <a:pt x="1297508" y="693420"/>
                  </a:lnTo>
                  <a:close/>
                </a:path>
                <a:path w="1808480" h="2389504">
                  <a:moveTo>
                    <a:pt x="1326210" y="774014"/>
                  </a:moveTo>
                  <a:lnTo>
                    <a:pt x="1320800" y="774014"/>
                  </a:lnTo>
                  <a:lnTo>
                    <a:pt x="1318094" y="769442"/>
                  </a:lnTo>
                  <a:lnTo>
                    <a:pt x="1320800" y="765784"/>
                  </a:lnTo>
                  <a:lnTo>
                    <a:pt x="1322463" y="761898"/>
                  </a:lnTo>
                  <a:lnTo>
                    <a:pt x="1321752" y="761212"/>
                  </a:lnTo>
                  <a:lnTo>
                    <a:pt x="1321358" y="760831"/>
                  </a:lnTo>
                  <a:lnTo>
                    <a:pt x="1320076" y="759993"/>
                  </a:lnTo>
                  <a:lnTo>
                    <a:pt x="1318717" y="759383"/>
                  </a:lnTo>
                  <a:lnTo>
                    <a:pt x="1315948" y="758812"/>
                  </a:lnTo>
                  <a:lnTo>
                    <a:pt x="1313141" y="758812"/>
                  </a:lnTo>
                  <a:lnTo>
                    <a:pt x="1310398" y="759383"/>
                  </a:lnTo>
                  <a:lnTo>
                    <a:pt x="1305407" y="761136"/>
                  </a:lnTo>
                  <a:lnTo>
                    <a:pt x="1300010" y="759726"/>
                  </a:lnTo>
                  <a:lnTo>
                    <a:pt x="1296263" y="755726"/>
                  </a:lnTo>
                  <a:lnTo>
                    <a:pt x="1296263" y="752068"/>
                  </a:lnTo>
                  <a:lnTo>
                    <a:pt x="1296263" y="748411"/>
                  </a:lnTo>
                  <a:lnTo>
                    <a:pt x="1286700" y="752068"/>
                  </a:lnTo>
                  <a:lnTo>
                    <a:pt x="1285455" y="747496"/>
                  </a:lnTo>
                  <a:lnTo>
                    <a:pt x="1288364" y="745439"/>
                  </a:lnTo>
                  <a:lnTo>
                    <a:pt x="1291691" y="739508"/>
                  </a:lnTo>
                  <a:lnTo>
                    <a:pt x="1292517" y="737908"/>
                  </a:lnTo>
                  <a:lnTo>
                    <a:pt x="1294599" y="733336"/>
                  </a:lnTo>
                  <a:lnTo>
                    <a:pt x="1297508" y="732193"/>
                  </a:lnTo>
                  <a:lnTo>
                    <a:pt x="1294599" y="727621"/>
                  </a:lnTo>
                  <a:lnTo>
                    <a:pt x="1297927" y="725792"/>
                  </a:lnTo>
                  <a:lnTo>
                    <a:pt x="1296060" y="723506"/>
                  </a:lnTo>
                  <a:lnTo>
                    <a:pt x="1272349" y="755726"/>
                  </a:lnTo>
                  <a:lnTo>
                    <a:pt x="1272006" y="758812"/>
                  </a:lnTo>
                  <a:lnTo>
                    <a:pt x="1271892" y="759726"/>
                  </a:lnTo>
                  <a:lnTo>
                    <a:pt x="1271778" y="760831"/>
                  </a:lnTo>
                  <a:lnTo>
                    <a:pt x="1271727" y="761212"/>
                  </a:lnTo>
                  <a:lnTo>
                    <a:pt x="1269022" y="763727"/>
                  </a:lnTo>
                  <a:lnTo>
                    <a:pt x="1265936" y="766660"/>
                  </a:lnTo>
                  <a:lnTo>
                    <a:pt x="1264145" y="770890"/>
                  </a:lnTo>
                  <a:lnTo>
                    <a:pt x="1264031" y="775385"/>
                  </a:lnTo>
                  <a:lnTo>
                    <a:pt x="1262367" y="777671"/>
                  </a:lnTo>
                  <a:lnTo>
                    <a:pt x="1261338" y="778814"/>
                  </a:lnTo>
                  <a:lnTo>
                    <a:pt x="1260055" y="779995"/>
                  </a:lnTo>
                  <a:lnTo>
                    <a:pt x="1258874" y="781291"/>
                  </a:lnTo>
                  <a:lnTo>
                    <a:pt x="1257795" y="782701"/>
                  </a:lnTo>
                  <a:lnTo>
                    <a:pt x="1257376" y="783729"/>
                  </a:lnTo>
                  <a:lnTo>
                    <a:pt x="1257401" y="784910"/>
                  </a:lnTo>
                  <a:lnTo>
                    <a:pt x="1257795" y="785901"/>
                  </a:lnTo>
                  <a:lnTo>
                    <a:pt x="1258316" y="786853"/>
                  </a:lnTo>
                  <a:lnTo>
                    <a:pt x="1259306" y="787501"/>
                  </a:lnTo>
                  <a:lnTo>
                    <a:pt x="1275257" y="787501"/>
                  </a:lnTo>
                  <a:lnTo>
                    <a:pt x="1279220" y="788644"/>
                  </a:lnTo>
                  <a:lnTo>
                    <a:pt x="1286700" y="788644"/>
                  </a:lnTo>
                  <a:lnTo>
                    <a:pt x="1291069" y="786587"/>
                  </a:lnTo>
                  <a:lnTo>
                    <a:pt x="1297305" y="790702"/>
                  </a:lnTo>
                  <a:lnTo>
                    <a:pt x="1301254" y="788644"/>
                  </a:lnTo>
                  <a:lnTo>
                    <a:pt x="1305623" y="788644"/>
                  </a:lnTo>
                  <a:lnTo>
                    <a:pt x="1306042" y="790016"/>
                  </a:lnTo>
                  <a:lnTo>
                    <a:pt x="1306042" y="792530"/>
                  </a:lnTo>
                  <a:lnTo>
                    <a:pt x="1308468" y="791997"/>
                  </a:lnTo>
                  <a:lnTo>
                    <a:pt x="1310779" y="791006"/>
                  </a:lnTo>
                  <a:lnTo>
                    <a:pt x="1312900" y="789559"/>
                  </a:lnTo>
                  <a:lnTo>
                    <a:pt x="1313700" y="788644"/>
                  </a:lnTo>
                  <a:lnTo>
                    <a:pt x="1315046" y="787120"/>
                  </a:lnTo>
                  <a:lnTo>
                    <a:pt x="1315631" y="786587"/>
                  </a:lnTo>
                  <a:lnTo>
                    <a:pt x="1317434" y="784910"/>
                  </a:lnTo>
                  <a:lnTo>
                    <a:pt x="1319974" y="782929"/>
                  </a:lnTo>
                  <a:lnTo>
                    <a:pt x="1322463" y="780338"/>
                  </a:lnTo>
                  <a:lnTo>
                    <a:pt x="1324584" y="777328"/>
                  </a:lnTo>
                  <a:lnTo>
                    <a:pt x="1326210" y="774014"/>
                  </a:lnTo>
                  <a:close/>
                </a:path>
                <a:path w="1808480" h="2389504">
                  <a:moveTo>
                    <a:pt x="1332445" y="790473"/>
                  </a:moveTo>
                  <a:lnTo>
                    <a:pt x="1329537" y="789787"/>
                  </a:lnTo>
                  <a:lnTo>
                    <a:pt x="1327035" y="789787"/>
                  </a:lnTo>
                  <a:lnTo>
                    <a:pt x="1327035" y="786358"/>
                  </a:lnTo>
                  <a:lnTo>
                    <a:pt x="1322082" y="786968"/>
                  </a:lnTo>
                  <a:lnTo>
                    <a:pt x="1318374" y="791616"/>
                  </a:lnTo>
                  <a:lnTo>
                    <a:pt x="1318514" y="797102"/>
                  </a:lnTo>
                  <a:lnTo>
                    <a:pt x="1322463" y="797102"/>
                  </a:lnTo>
                  <a:lnTo>
                    <a:pt x="1323505" y="798931"/>
                  </a:lnTo>
                  <a:lnTo>
                    <a:pt x="1324825" y="800989"/>
                  </a:lnTo>
                  <a:lnTo>
                    <a:pt x="1327353" y="801598"/>
                  </a:lnTo>
                  <a:lnTo>
                    <a:pt x="1329321" y="800303"/>
                  </a:lnTo>
                  <a:lnTo>
                    <a:pt x="1330985" y="795502"/>
                  </a:lnTo>
                  <a:lnTo>
                    <a:pt x="1331582" y="793864"/>
                  </a:lnTo>
                  <a:lnTo>
                    <a:pt x="1332064" y="792187"/>
                  </a:lnTo>
                  <a:lnTo>
                    <a:pt x="1332445" y="790473"/>
                  </a:lnTo>
                  <a:close/>
                </a:path>
                <a:path w="1808480" h="2389504">
                  <a:moveTo>
                    <a:pt x="1340548" y="370573"/>
                  </a:moveTo>
                  <a:lnTo>
                    <a:pt x="1339303" y="369430"/>
                  </a:lnTo>
                  <a:lnTo>
                    <a:pt x="1337640" y="368515"/>
                  </a:lnTo>
                  <a:lnTo>
                    <a:pt x="1335112" y="367449"/>
                  </a:lnTo>
                  <a:lnTo>
                    <a:pt x="1332725" y="365963"/>
                  </a:lnTo>
                  <a:lnTo>
                    <a:pt x="1327315" y="361353"/>
                  </a:lnTo>
                  <a:lnTo>
                    <a:pt x="1323428" y="359562"/>
                  </a:lnTo>
                  <a:lnTo>
                    <a:pt x="1319339" y="358914"/>
                  </a:lnTo>
                  <a:lnTo>
                    <a:pt x="1316888" y="357314"/>
                  </a:lnTo>
                  <a:lnTo>
                    <a:pt x="1313865" y="357314"/>
                  </a:lnTo>
                  <a:lnTo>
                    <a:pt x="1311440" y="358914"/>
                  </a:lnTo>
                  <a:lnTo>
                    <a:pt x="1309370" y="360972"/>
                  </a:lnTo>
                  <a:lnTo>
                    <a:pt x="1311440" y="363258"/>
                  </a:lnTo>
                  <a:lnTo>
                    <a:pt x="1311440" y="369430"/>
                  </a:lnTo>
                  <a:lnTo>
                    <a:pt x="1310195" y="371944"/>
                  </a:lnTo>
                  <a:lnTo>
                    <a:pt x="1319555" y="373773"/>
                  </a:lnTo>
                  <a:lnTo>
                    <a:pt x="1321422" y="379717"/>
                  </a:lnTo>
                  <a:lnTo>
                    <a:pt x="1328496" y="379717"/>
                  </a:lnTo>
                  <a:lnTo>
                    <a:pt x="1331480" y="378993"/>
                  </a:lnTo>
                  <a:lnTo>
                    <a:pt x="1334414" y="377926"/>
                  </a:lnTo>
                  <a:lnTo>
                    <a:pt x="1338757" y="375754"/>
                  </a:lnTo>
                  <a:lnTo>
                    <a:pt x="1339964" y="374345"/>
                  </a:lnTo>
                  <a:lnTo>
                    <a:pt x="1340548" y="372630"/>
                  </a:lnTo>
                  <a:lnTo>
                    <a:pt x="1340548" y="370573"/>
                  </a:lnTo>
                  <a:close/>
                </a:path>
                <a:path w="1808480" h="2389504">
                  <a:moveTo>
                    <a:pt x="1618640" y="1581378"/>
                  </a:moveTo>
                  <a:lnTo>
                    <a:pt x="1616621" y="1568678"/>
                  </a:lnTo>
                  <a:lnTo>
                    <a:pt x="1615668" y="1564868"/>
                  </a:lnTo>
                  <a:lnTo>
                    <a:pt x="1614830" y="1561058"/>
                  </a:lnTo>
                  <a:lnTo>
                    <a:pt x="1613763" y="1557248"/>
                  </a:lnTo>
                  <a:lnTo>
                    <a:pt x="1611033" y="1548358"/>
                  </a:lnTo>
                  <a:lnTo>
                    <a:pt x="1609839" y="1547088"/>
                  </a:lnTo>
                  <a:lnTo>
                    <a:pt x="1593735" y="1547088"/>
                  </a:lnTo>
                  <a:lnTo>
                    <a:pt x="1587004" y="1544548"/>
                  </a:lnTo>
                  <a:lnTo>
                    <a:pt x="1581683" y="1539468"/>
                  </a:lnTo>
                  <a:lnTo>
                    <a:pt x="1578470" y="1536928"/>
                  </a:lnTo>
                  <a:lnTo>
                    <a:pt x="1575396" y="1533118"/>
                  </a:lnTo>
                  <a:lnTo>
                    <a:pt x="1572526" y="1530578"/>
                  </a:lnTo>
                  <a:lnTo>
                    <a:pt x="1566824" y="1524228"/>
                  </a:lnTo>
                  <a:lnTo>
                    <a:pt x="1560423" y="1520418"/>
                  </a:lnTo>
                  <a:lnTo>
                    <a:pt x="1553514" y="1516608"/>
                  </a:lnTo>
                  <a:lnTo>
                    <a:pt x="1552016" y="1515338"/>
                  </a:lnTo>
                  <a:lnTo>
                    <a:pt x="1549031" y="1512798"/>
                  </a:lnTo>
                  <a:lnTo>
                    <a:pt x="1543570" y="1511528"/>
                  </a:lnTo>
                  <a:lnTo>
                    <a:pt x="1538414" y="1512798"/>
                  </a:lnTo>
                  <a:lnTo>
                    <a:pt x="1530400" y="1515338"/>
                  </a:lnTo>
                  <a:lnTo>
                    <a:pt x="1522031" y="1514068"/>
                  </a:lnTo>
                  <a:lnTo>
                    <a:pt x="1514652" y="1510258"/>
                  </a:lnTo>
                  <a:lnTo>
                    <a:pt x="1508709" y="1507718"/>
                  </a:lnTo>
                  <a:lnTo>
                    <a:pt x="1502067" y="1507718"/>
                  </a:lnTo>
                  <a:lnTo>
                    <a:pt x="1495996" y="1508988"/>
                  </a:lnTo>
                  <a:lnTo>
                    <a:pt x="1486598" y="1514068"/>
                  </a:lnTo>
                  <a:lnTo>
                    <a:pt x="1486420" y="1512798"/>
                  </a:lnTo>
                  <a:lnTo>
                    <a:pt x="1486420" y="1511528"/>
                  </a:lnTo>
                  <a:lnTo>
                    <a:pt x="1486598" y="1510258"/>
                  </a:lnTo>
                  <a:lnTo>
                    <a:pt x="1487792" y="1506448"/>
                  </a:lnTo>
                  <a:lnTo>
                    <a:pt x="1487538" y="1502638"/>
                  </a:lnTo>
                  <a:lnTo>
                    <a:pt x="1485887" y="1498828"/>
                  </a:lnTo>
                  <a:lnTo>
                    <a:pt x="1483906" y="1495018"/>
                  </a:lnTo>
                  <a:lnTo>
                    <a:pt x="1480426" y="1493748"/>
                  </a:lnTo>
                  <a:lnTo>
                    <a:pt x="1475663" y="1493748"/>
                  </a:lnTo>
                  <a:lnTo>
                    <a:pt x="1474838" y="1491208"/>
                  </a:lnTo>
                  <a:lnTo>
                    <a:pt x="1473771" y="1491208"/>
                  </a:lnTo>
                  <a:lnTo>
                    <a:pt x="1466989" y="1488668"/>
                  </a:lnTo>
                  <a:lnTo>
                    <a:pt x="1460220" y="1484858"/>
                  </a:lnTo>
                  <a:lnTo>
                    <a:pt x="1453324" y="1482318"/>
                  </a:lnTo>
                  <a:lnTo>
                    <a:pt x="1446911" y="1478508"/>
                  </a:lnTo>
                  <a:lnTo>
                    <a:pt x="1438922" y="1481048"/>
                  </a:lnTo>
                  <a:lnTo>
                    <a:pt x="1435379" y="1488668"/>
                  </a:lnTo>
                  <a:lnTo>
                    <a:pt x="1433842" y="1489938"/>
                  </a:lnTo>
                  <a:lnTo>
                    <a:pt x="1432217" y="1492478"/>
                  </a:lnTo>
                  <a:lnTo>
                    <a:pt x="1430515" y="1493748"/>
                  </a:lnTo>
                  <a:lnTo>
                    <a:pt x="1429829" y="1491208"/>
                  </a:lnTo>
                  <a:lnTo>
                    <a:pt x="1429956" y="1489938"/>
                  </a:lnTo>
                  <a:lnTo>
                    <a:pt x="1430083" y="1488668"/>
                  </a:lnTo>
                  <a:lnTo>
                    <a:pt x="1430210" y="1487398"/>
                  </a:lnTo>
                  <a:lnTo>
                    <a:pt x="1431582" y="1484858"/>
                  </a:lnTo>
                  <a:lnTo>
                    <a:pt x="1432534" y="1482318"/>
                  </a:lnTo>
                  <a:lnTo>
                    <a:pt x="1433004" y="1479778"/>
                  </a:lnTo>
                  <a:lnTo>
                    <a:pt x="1433715" y="1477238"/>
                  </a:lnTo>
                  <a:lnTo>
                    <a:pt x="1429854" y="1474698"/>
                  </a:lnTo>
                  <a:lnTo>
                    <a:pt x="1425397" y="1473428"/>
                  </a:lnTo>
                  <a:lnTo>
                    <a:pt x="1415173" y="1473428"/>
                  </a:lnTo>
                  <a:lnTo>
                    <a:pt x="1413154" y="1470888"/>
                  </a:lnTo>
                  <a:lnTo>
                    <a:pt x="1407934" y="1473428"/>
                  </a:lnTo>
                  <a:lnTo>
                    <a:pt x="1402308" y="1474698"/>
                  </a:lnTo>
                  <a:lnTo>
                    <a:pt x="1396644" y="1474698"/>
                  </a:lnTo>
                  <a:lnTo>
                    <a:pt x="1398498" y="1469618"/>
                  </a:lnTo>
                  <a:lnTo>
                    <a:pt x="1401864" y="1467078"/>
                  </a:lnTo>
                  <a:lnTo>
                    <a:pt x="1406029" y="1464538"/>
                  </a:lnTo>
                  <a:lnTo>
                    <a:pt x="1406740" y="1464538"/>
                  </a:lnTo>
                  <a:lnTo>
                    <a:pt x="1408049" y="1465808"/>
                  </a:lnTo>
                  <a:lnTo>
                    <a:pt x="1409115" y="1465808"/>
                  </a:lnTo>
                  <a:lnTo>
                    <a:pt x="1408430" y="1464538"/>
                  </a:lnTo>
                  <a:lnTo>
                    <a:pt x="1407731" y="1463268"/>
                  </a:lnTo>
                  <a:lnTo>
                    <a:pt x="1408226" y="1459458"/>
                  </a:lnTo>
                  <a:lnTo>
                    <a:pt x="1410309" y="1456918"/>
                  </a:lnTo>
                  <a:lnTo>
                    <a:pt x="1413179" y="1454378"/>
                  </a:lnTo>
                  <a:lnTo>
                    <a:pt x="1414360" y="1449298"/>
                  </a:lnTo>
                  <a:lnTo>
                    <a:pt x="1413395" y="1445488"/>
                  </a:lnTo>
                  <a:lnTo>
                    <a:pt x="1407947" y="1441678"/>
                  </a:lnTo>
                  <a:lnTo>
                    <a:pt x="1403769" y="1435328"/>
                  </a:lnTo>
                  <a:lnTo>
                    <a:pt x="1401051" y="1428978"/>
                  </a:lnTo>
                  <a:lnTo>
                    <a:pt x="1399971" y="1422628"/>
                  </a:lnTo>
                  <a:lnTo>
                    <a:pt x="1399311" y="1415008"/>
                  </a:lnTo>
                  <a:lnTo>
                    <a:pt x="1395552" y="1407388"/>
                  </a:lnTo>
                  <a:lnTo>
                    <a:pt x="1386357" y="1401038"/>
                  </a:lnTo>
                  <a:lnTo>
                    <a:pt x="1383195" y="1398498"/>
                  </a:lnTo>
                  <a:lnTo>
                    <a:pt x="1380236" y="1395958"/>
                  </a:lnTo>
                  <a:lnTo>
                    <a:pt x="1376273" y="1392148"/>
                  </a:lnTo>
                  <a:lnTo>
                    <a:pt x="1371663" y="1388338"/>
                  </a:lnTo>
                  <a:lnTo>
                    <a:pt x="1366685" y="1387068"/>
                  </a:lnTo>
                  <a:lnTo>
                    <a:pt x="1359255" y="1384528"/>
                  </a:lnTo>
                  <a:lnTo>
                    <a:pt x="1355420" y="1383258"/>
                  </a:lnTo>
                  <a:lnTo>
                    <a:pt x="1351572" y="1381988"/>
                  </a:lnTo>
                  <a:lnTo>
                    <a:pt x="1335913" y="1381988"/>
                  </a:lnTo>
                  <a:lnTo>
                    <a:pt x="1328928" y="1383258"/>
                  </a:lnTo>
                  <a:lnTo>
                    <a:pt x="1322133" y="1381988"/>
                  </a:lnTo>
                  <a:lnTo>
                    <a:pt x="1315783" y="1378178"/>
                  </a:lnTo>
                  <a:lnTo>
                    <a:pt x="1310119" y="1374368"/>
                  </a:lnTo>
                  <a:lnTo>
                    <a:pt x="1306728" y="1370558"/>
                  </a:lnTo>
                  <a:lnTo>
                    <a:pt x="1303172" y="1368018"/>
                  </a:lnTo>
                  <a:lnTo>
                    <a:pt x="1299425" y="1365478"/>
                  </a:lnTo>
                  <a:lnTo>
                    <a:pt x="1297762" y="1359128"/>
                  </a:lnTo>
                  <a:lnTo>
                    <a:pt x="1293456" y="1352778"/>
                  </a:lnTo>
                  <a:lnTo>
                    <a:pt x="1287538" y="1348968"/>
                  </a:lnTo>
                  <a:lnTo>
                    <a:pt x="1280731" y="1343888"/>
                  </a:lnTo>
                  <a:lnTo>
                    <a:pt x="1273314" y="1341348"/>
                  </a:lnTo>
                  <a:lnTo>
                    <a:pt x="1265669" y="1340078"/>
                  </a:lnTo>
                  <a:lnTo>
                    <a:pt x="1265669" y="1336268"/>
                  </a:lnTo>
                  <a:lnTo>
                    <a:pt x="1265669" y="1332458"/>
                  </a:lnTo>
                  <a:lnTo>
                    <a:pt x="1264958" y="1327378"/>
                  </a:lnTo>
                  <a:lnTo>
                    <a:pt x="1260538" y="1324838"/>
                  </a:lnTo>
                  <a:lnTo>
                    <a:pt x="1251292" y="1322298"/>
                  </a:lnTo>
                  <a:lnTo>
                    <a:pt x="1246162" y="1321028"/>
                  </a:lnTo>
                  <a:lnTo>
                    <a:pt x="1245184" y="1319758"/>
                  </a:lnTo>
                  <a:lnTo>
                    <a:pt x="1242237" y="1315948"/>
                  </a:lnTo>
                  <a:lnTo>
                    <a:pt x="1241666" y="1310868"/>
                  </a:lnTo>
                  <a:lnTo>
                    <a:pt x="1233665" y="1308328"/>
                  </a:lnTo>
                  <a:lnTo>
                    <a:pt x="1225346" y="1310868"/>
                  </a:lnTo>
                  <a:lnTo>
                    <a:pt x="1218844" y="1315948"/>
                  </a:lnTo>
                  <a:lnTo>
                    <a:pt x="1213332" y="1319758"/>
                  </a:lnTo>
                  <a:lnTo>
                    <a:pt x="1207389" y="1319758"/>
                  </a:lnTo>
                  <a:lnTo>
                    <a:pt x="1201521" y="1318488"/>
                  </a:lnTo>
                  <a:lnTo>
                    <a:pt x="1196263" y="1314678"/>
                  </a:lnTo>
                  <a:lnTo>
                    <a:pt x="1194701" y="1313408"/>
                  </a:lnTo>
                  <a:lnTo>
                    <a:pt x="1193139" y="1312138"/>
                  </a:lnTo>
                  <a:lnTo>
                    <a:pt x="1188999" y="1310868"/>
                  </a:lnTo>
                  <a:lnTo>
                    <a:pt x="1185100" y="1312138"/>
                  </a:lnTo>
                  <a:lnTo>
                    <a:pt x="1179169" y="1313408"/>
                  </a:lnTo>
                  <a:lnTo>
                    <a:pt x="1173060" y="1313408"/>
                  </a:lnTo>
                  <a:lnTo>
                    <a:pt x="1167155" y="1312138"/>
                  </a:lnTo>
                  <a:lnTo>
                    <a:pt x="1166279" y="1312138"/>
                  </a:lnTo>
                  <a:lnTo>
                    <a:pt x="1165606" y="1310868"/>
                  </a:lnTo>
                  <a:lnTo>
                    <a:pt x="1165136" y="1309598"/>
                  </a:lnTo>
                  <a:lnTo>
                    <a:pt x="1163828" y="1303248"/>
                  </a:lnTo>
                  <a:lnTo>
                    <a:pt x="1158875" y="1299438"/>
                  </a:lnTo>
                  <a:lnTo>
                    <a:pt x="1145311" y="1299438"/>
                  </a:lnTo>
                  <a:lnTo>
                    <a:pt x="1137615" y="1300708"/>
                  </a:lnTo>
                  <a:lnTo>
                    <a:pt x="1130376" y="1304518"/>
                  </a:lnTo>
                  <a:lnTo>
                    <a:pt x="1123772" y="1309598"/>
                  </a:lnTo>
                  <a:lnTo>
                    <a:pt x="1123772" y="1310868"/>
                  </a:lnTo>
                  <a:lnTo>
                    <a:pt x="1123061" y="1312138"/>
                  </a:lnTo>
                  <a:lnTo>
                    <a:pt x="1126502" y="1318488"/>
                  </a:lnTo>
                  <a:lnTo>
                    <a:pt x="1128166" y="1322298"/>
                  </a:lnTo>
                  <a:lnTo>
                    <a:pt x="1129652" y="1326108"/>
                  </a:lnTo>
                  <a:lnTo>
                    <a:pt x="1129652" y="1328648"/>
                  </a:lnTo>
                  <a:lnTo>
                    <a:pt x="1126502" y="1334998"/>
                  </a:lnTo>
                  <a:lnTo>
                    <a:pt x="1122870" y="1336268"/>
                  </a:lnTo>
                  <a:lnTo>
                    <a:pt x="1120025" y="1333728"/>
                  </a:lnTo>
                  <a:lnTo>
                    <a:pt x="1119847" y="1333728"/>
                  </a:lnTo>
                  <a:lnTo>
                    <a:pt x="1114742" y="1323568"/>
                  </a:lnTo>
                  <a:lnTo>
                    <a:pt x="1120686" y="1312138"/>
                  </a:lnTo>
                  <a:lnTo>
                    <a:pt x="1119378" y="1307058"/>
                  </a:lnTo>
                  <a:lnTo>
                    <a:pt x="1118184" y="1303248"/>
                  </a:lnTo>
                  <a:lnTo>
                    <a:pt x="1117003" y="1298168"/>
                  </a:lnTo>
                  <a:lnTo>
                    <a:pt x="1119352" y="1296898"/>
                  </a:lnTo>
                  <a:lnTo>
                    <a:pt x="1121613" y="1294358"/>
                  </a:lnTo>
                  <a:lnTo>
                    <a:pt x="1123772" y="1293088"/>
                  </a:lnTo>
                  <a:lnTo>
                    <a:pt x="1124788" y="1291818"/>
                  </a:lnTo>
                  <a:lnTo>
                    <a:pt x="1125245" y="1289278"/>
                  </a:lnTo>
                  <a:lnTo>
                    <a:pt x="1124966" y="1288008"/>
                  </a:lnTo>
                  <a:lnTo>
                    <a:pt x="1124343" y="1286738"/>
                  </a:lnTo>
                  <a:lnTo>
                    <a:pt x="1122413" y="1285468"/>
                  </a:lnTo>
                  <a:lnTo>
                    <a:pt x="1120165" y="1285468"/>
                  </a:lnTo>
                  <a:lnTo>
                    <a:pt x="1117600" y="1288008"/>
                  </a:lnTo>
                  <a:lnTo>
                    <a:pt x="1115453" y="1289278"/>
                  </a:lnTo>
                  <a:lnTo>
                    <a:pt x="1113078" y="1291818"/>
                  </a:lnTo>
                  <a:lnTo>
                    <a:pt x="1107389" y="1295628"/>
                  </a:lnTo>
                  <a:lnTo>
                    <a:pt x="1101432" y="1299438"/>
                  </a:lnTo>
                  <a:lnTo>
                    <a:pt x="1095248" y="1301978"/>
                  </a:lnTo>
                  <a:lnTo>
                    <a:pt x="1089888" y="1304518"/>
                  </a:lnTo>
                  <a:lnTo>
                    <a:pt x="1084402" y="1305788"/>
                  </a:lnTo>
                  <a:lnTo>
                    <a:pt x="1078852" y="1305788"/>
                  </a:lnTo>
                  <a:lnTo>
                    <a:pt x="1073442" y="1307058"/>
                  </a:lnTo>
                  <a:lnTo>
                    <a:pt x="1069200" y="1312138"/>
                  </a:lnTo>
                  <a:lnTo>
                    <a:pt x="1068273" y="1317218"/>
                  </a:lnTo>
                  <a:lnTo>
                    <a:pt x="1067676" y="1321028"/>
                  </a:lnTo>
                  <a:lnTo>
                    <a:pt x="1067206" y="1324838"/>
                  </a:lnTo>
                  <a:lnTo>
                    <a:pt x="1066609" y="1328648"/>
                  </a:lnTo>
                  <a:lnTo>
                    <a:pt x="1064260" y="1329918"/>
                  </a:lnTo>
                  <a:lnTo>
                    <a:pt x="1061999" y="1331188"/>
                  </a:lnTo>
                  <a:lnTo>
                    <a:pt x="1059840" y="1333728"/>
                  </a:lnTo>
                  <a:lnTo>
                    <a:pt x="1057465" y="1336268"/>
                  </a:lnTo>
                  <a:lnTo>
                    <a:pt x="1055674" y="1338808"/>
                  </a:lnTo>
                  <a:lnTo>
                    <a:pt x="1050683" y="1343888"/>
                  </a:lnTo>
                  <a:lnTo>
                    <a:pt x="1053185" y="1347698"/>
                  </a:lnTo>
                  <a:lnTo>
                    <a:pt x="1049020" y="1348968"/>
                  </a:lnTo>
                  <a:lnTo>
                    <a:pt x="1046886" y="1346428"/>
                  </a:lnTo>
                  <a:lnTo>
                    <a:pt x="1044384" y="1345158"/>
                  </a:lnTo>
                  <a:lnTo>
                    <a:pt x="1042250" y="1342618"/>
                  </a:lnTo>
                  <a:lnTo>
                    <a:pt x="1041361" y="1348968"/>
                  </a:lnTo>
                  <a:lnTo>
                    <a:pt x="1039558" y="1356588"/>
                  </a:lnTo>
                  <a:lnTo>
                    <a:pt x="1036904" y="1362938"/>
                  </a:lnTo>
                  <a:lnTo>
                    <a:pt x="1041450" y="1368018"/>
                  </a:lnTo>
                  <a:lnTo>
                    <a:pt x="1044028" y="1375638"/>
                  </a:lnTo>
                  <a:lnTo>
                    <a:pt x="1044155" y="1383258"/>
                  </a:lnTo>
                  <a:lnTo>
                    <a:pt x="1044549" y="1387068"/>
                  </a:lnTo>
                  <a:lnTo>
                    <a:pt x="1044575" y="1395958"/>
                  </a:lnTo>
                  <a:lnTo>
                    <a:pt x="1044155" y="1401038"/>
                  </a:lnTo>
                  <a:lnTo>
                    <a:pt x="1043178" y="1406118"/>
                  </a:lnTo>
                  <a:lnTo>
                    <a:pt x="1043952" y="1409928"/>
                  </a:lnTo>
                  <a:lnTo>
                    <a:pt x="1032510" y="1431518"/>
                  </a:lnTo>
                  <a:lnTo>
                    <a:pt x="1030008" y="1434058"/>
                  </a:lnTo>
                  <a:lnTo>
                    <a:pt x="1028725" y="1435328"/>
                  </a:lnTo>
                  <a:lnTo>
                    <a:pt x="1027734" y="1437868"/>
                  </a:lnTo>
                  <a:lnTo>
                    <a:pt x="1027150" y="1439138"/>
                  </a:lnTo>
                  <a:lnTo>
                    <a:pt x="1022286" y="1451838"/>
                  </a:lnTo>
                  <a:lnTo>
                    <a:pt x="1011110" y="1456918"/>
                  </a:lnTo>
                  <a:lnTo>
                    <a:pt x="1010081" y="1458188"/>
                  </a:lnTo>
                  <a:lnTo>
                    <a:pt x="1009129" y="1458188"/>
                  </a:lnTo>
                  <a:lnTo>
                    <a:pt x="1008265" y="1459458"/>
                  </a:lnTo>
                  <a:lnTo>
                    <a:pt x="1007986" y="1463268"/>
                  </a:lnTo>
                  <a:lnTo>
                    <a:pt x="1007897" y="1464538"/>
                  </a:lnTo>
                  <a:lnTo>
                    <a:pt x="1006221" y="1469618"/>
                  </a:lnTo>
                  <a:lnTo>
                    <a:pt x="1003388" y="1474698"/>
                  </a:lnTo>
                  <a:lnTo>
                    <a:pt x="1000188" y="1479778"/>
                  </a:lnTo>
                  <a:lnTo>
                    <a:pt x="998156" y="1486128"/>
                  </a:lnTo>
                  <a:lnTo>
                    <a:pt x="997508" y="1491208"/>
                  </a:lnTo>
                  <a:lnTo>
                    <a:pt x="997521" y="1495018"/>
                  </a:lnTo>
                  <a:lnTo>
                    <a:pt x="997800" y="1498828"/>
                  </a:lnTo>
                  <a:lnTo>
                    <a:pt x="998093" y="1500098"/>
                  </a:lnTo>
                  <a:lnTo>
                    <a:pt x="998093" y="1501368"/>
                  </a:lnTo>
                  <a:lnTo>
                    <a:pt x="997800" y="1502638"/>
                  </a:lnTo>
                  <a:lnTo>
                    <a:pt x="1000658" y="1510258"/>
                  </a:lnTo>
                  <a:lnTo>
                    <a:pt x="1006233" y="1506448"/>
                  </a:lnTo>
                  <a:lnTo>
                    <a:pt x="1009688" y="1507718"/>
                  </a:lnTo>
                  <a:lnTo>
                    <a:pt x="1011135" y="1512798"/>
                  </a:lnTo>
                  <a:lnTo>
                    <a:pt x="1009129" y="1519148"/>
                  </a:lnTo>
                  <a:lnTo>
                    <a:pt x="1004938" y="1521688"/>
                  </a:lnTo>
                  <a:lnTo>
                    <a:pt x="1001369" y="1524228"/>
                  </a:lnTo>
                  <a:lnTo>
                    <a:pt x="997915" y="1526768"/>
                  </a:lnTo>
                  <a:lnTo>
                    <a:pt x="994587" y="1530578"/>
                  </a:lnTo>
                  <a:lnTo>
                    <a:pt x="991146" y="1533118"/>
                  </a:lnTo>
                  <a:lnTo>
                    <a:pt x="989914" y="1538198"/>
                  </a:lnTo>
                  <a:lnTo>
                    <a:pt x="991616" y="1542008"/>
                  </a:lnTo>
                  <a:lnTo>
                    <a:pt x="992454" y="1544548"/>
                  </a:lnTo>
                  <a:lnTo>
                    <a:pt x="992568" y="1548358"/>
                  </a:lnTo>
                  <a:lnTo>
                    <a:pt x="997559" y="1553438"/>
                  </a:lnTo>
                  <a:lnTo>
                    <a:pt x="994117" y="1557248"/>
                  </a:lnTo>
                  <a:lnTo>
                    <a:pt x="1003744" y="1566138"/>
                  </a:lnTo>
                  <a:lnTo>
                    <a:pt x="1007351" y="1569948"/>
                  </a:lnTo>
                  <a:lnTo>
                    <a:pt x="1010043" y="1573758"/>
                  </a:lnTo>
                  <a:lnTo>
                    <a:pt x="1017651" y="1587728"/>
                  </a:lnTo>
                  <a:lnTo>
                    <a:pt x="1021372" y="1594078"/>
                  </a:lnTo>
                  <a:lnTo>
                    <a:pt x="1024902" y="1600428"/>
                  </a:lnTo>
                  <a:lnTo>
                    <a:pt x="1028141" y="1608048"/>
                  </a:lnTo>
                  <a:lnTo>
                    <a:pt x="1034262" y="1623288"/>
                  </a:lnTo>
                  <a:lnTo>
                    <a:pt x="1041996" y="1638528"/>
                  </a:lnTo>
                  <a:lnTo>
                    <a:pt x="1046670" y="1647418"/>
                  </a:lnTo>
                  <a:lnTo>
                    <a:pt x="1051394" y="1656308"/>
                  </a:lnTo>
                  <a:lnTo>
                    <a:pt x="1056030" y="1665198"/>
                  </a:lnTo>
                  <a:lnTo>
                    <a:pt x="1057656" y="1667738"/>
                  </a:lnTo>
                  <a:lnTo>
                    <a:pt x="1058608" y="1671548"/>
                  </a:lnTo>
                  <a:lnTo>
                    <a:pt x="1058773" y="1674088"/>
                  </a:lnTo>
                  <a:lnTo>
                    <a:pt x="1057757" y="1680438"/>
                  </a:lnTo>
                  <a:lnTo>
                    <a:pt x="1059891" y="1686788"/>
                  </a:lnTo>
                  <a:lnTo>
                    <a:pt x="1064348" y="1690598"/>
                  </a:lnTo>
                  <a:lnTo>
                    <a:pt x="1069657" y="1696948"/>
                  </a:lnTo>
                  <a:lnTo>
                    <a:pt x="1076121" y="1703298"/>
                  </a:lnTo>
                  <a:lnTo>
                    <a:pt x="1090739" y="1710918"/>
                  </a:lnTo>
                  <a:lnTo>
                    <a:pt x="1097864" y="1714728"/>
                  </a:lnTo>
                  <a:lnTo>
                    <a:pt x="1105001" y="1719808"/>
                  </a:lnTo>
                  <a:lnTo>
                    <a:pt x="1111262" y="1722348"/>
                  </a:lnTo>
                  <a:lnTo>
                    <a:pt x="1117104" y="1726158"/>
                  </a:lnTo>
                  <a:lnTo>
                    <a:pt x="1122349" y="1731238"/>
                  </a:lnTo>
                  <a:lnTo>
                    <a:pt x="1125855" y="1735048"/>
                  </a:lnTo>
                  <a:lnTo>
                    <a:pt x="1129576" y="1738858"/>
                  </a:lnTo>
                  <a:lnTo>
                    <a:pt x="1133525" y="1742668"/>
                  </a:lnTo>
                  <a:lnTo>
                    <a:pt x="1136472" y="1745208"/>
                  </a:lnTo>
                  <a:lnTo>
                    <a:pt x="1138339" y="1749018"/>
                  </a:lnTo>
                  <a:lnTo>
                    <a:pt x="1139164" y="1760448"/>
                  </a:lnTo>
                  <a:lnTo>
                    <a:pt x="1139786" y="1768068"/>
                  </a:lnTo>
                  <a:lnTo>
                    <a:pt x="1140269" y="1774418"/>
                  </a:lnTo>
                  <a:lnTo>
                    <a:pt x="1140371" y="1775688"/>
                  </a:lnTo>
                  <a:lnTo>
                    <a:pt x="1140764" y="1783308"/>
                  </a:lnTo>
                  <a:lnTo>
                    <a:pt x="1140828" y="1787118"/>
                  </a:lnTo>
                  <a:lnTo>
                    <a:pt x="1140929" y="1793468"/>
                  </a:lnTo>
                  <a:lnTo>
                    <a:pt x="1140142" y="1802358"/>
                  </a:lnTo>
                  <a:lnTo>
                    <a:pt x="1138428" y="1812518"/>
                  </a:lnTo>
                  <a:lnTo>
                    <a:pt x="1135773" y="1821408"/>
                  </a:lnTo>
                  <a:lnTo>
                    <a:pt x="1135773" y="1822678"/>
                  </a:lnTo>
                  <a:lnTo>
                    <a:pt x="1134948" y="1822678"/>
                  </a:lnTo>
                  <a:lnTo>
                    <a:pt x="1135773" y="1823948"/>
                  </a:lnTo>
                  <a:lnTo>
                    <a:pt x="1138161" y="1830298"/>
                  </a:lnTo>
                  <a:lnTo>
                    <a:pt x="1134833" y="1836648"/>
                  </a:lnTo>
                  <a:lnTo>
                    <a:pt x="1135773" y="1844268"/>
                  </a:lnTo>
                  <a:lnTo>
                    <a:pt x="1136116" y="1850618"/>
                  </a:lnTo>
                  <a:lnTo>
                    <a:pt x="1135951" y="1855698"/>
                  </a:lnTo>
                  <a:lnTo>
                    <a:pt x="1135875" y="1858238"/>
                  </a:lnTo>
                  <a:lnTo>
                    <a:pt x="1135049" y="1865858"/>
                  </a:lnTo>
                  <a:lnTo>
                    <a:pt x="1133640" y="1872208"/>
                  </a:lnTo>
                  <a:lnTo>
                    <a:pt x="1131900" y="1882368"/>
                  </a:lnTo>
                  <a:lnTo>
                    <a:pt x="1129779" y="1891258"/>
                  </a:lnTo>
                  <a:lnTo>
                    <a:pt x="1124483" y="1910308"/>
                  </a:lnTo>
                  <a:lnTo>
                    <a:pt x="1123518" y="1912848"/>
                  </a:lnTo>
                  <a:lnTo>
                    <a:pt x="1123518" y="1915388"/>
                  </a:lnTo>
                  <a:lnTo>
                    <a:pt x="1124483" y="1919198"/>
                  </a:lnTo>
                  <a:lnTo>
                    <a:pt x="1126604" y="1923008"/>
                  </a:lnTo>
                  <a:lnTo>
                    <a:pt x="1126604" y="1928088"/>
                  </a:lnTo>
                  <a:lnTo>
                    <a:pt x="1124483" y="1931898"/>
                  </a:lnTo>
                  <a:lnTo>
                    <a:pt x="1120787" y="1938248"/>
                  </a:lnTo>
                  <a:lnTo>
                    <a:pt x="1119974" y="1947138"/>
                  </a:lnTo>
                  <a:lnTo>
                    <a:pt x="1122235" y="1954758"/>
                  </a:lnTo>
                  <a:lnTo>
                    <a:pt x="1123149" y="1961108"/>
                  </a:lnTo>
                  <a:lnTo>
                    <a:pt x="1123365" y="1966188"/>
                  </a:lnTo>
                  <a:lnTo>
                    <a:pt x="1123340" y="1971268"/>
                  </a:lnTo>
                  <a:lnTo>
                    <a:pt x="1123149" y="1975078"/>
                  </a:lnTo>
                  <a:lnTo>
                    <a:pt x="1122235" y="1982698"/>
                  </a:lnTo>
                  <a:lnTo>
                    <a:pt x="1120495" y="1989048"/>
                  </a:lnTo>
                  <a:lnTo>
                    <a:pt x="1120330" y="1989670"/>
                  </a:lnTo>
                  <a:lnTo>
                    <a:pt x="1120330" y="2335758"/>
                  </a:lnTo>
                  <a:lnTo>
                    <a:pt x="1115758" y="2337028"/>
                  </a:lnTo>
                  <a:lnTo>
                    <a:pt x="1110602" y="2338298"/>
                  </a:lnTo>
                  <a:lnTo>
                    <a:pt x="1105712" y="2337028"/>
                  </a:lnTo>
                  <a:lnTo>
                    <a:pt x="1107567" y="2335758"/>
                  </a:lnTo>
                  <a:lnTo>
                    <a:pt x="1111529" y="2333218"/>
                  </a:lnTo>
                  <a:lnTo>
                    <a:pt x="1120330" y="2335758"/>
                  </a:lnTo>
                  <a:lnTo>
                    <a:pt x="1120330" y="1989670"/>
                  </a:lnTo>
                  <a:lnTo>
                    <a:pt x="1118450" y="1996668"/>
                  </a:lnTo>
                  <a:lnTo>
                    <a:pt x="1116545" y="2003018"/>
                  </a:lnTo>
                  <a:lnTo>
                    <a:pt x="1115212" y="2010638"/>
                  </a:lnTo>
                  <a:lnTo>
                    <a:pt x="1114806" y="2011908"/>
                  </a:lnTo>
                  <a:lnTo>
                    <a:pt x="1114183" y="2014448"/>
                  </a:lnTo>
                  <a:lnTo>
                    <a:pt x="1113434" y="2015718"/>
                  </a:lnTo>
                  <a:lnTo>
                    <a:pt x="1110945" y="2022068"/>
                  </a:lnTo>
                  <a:lnTo>
                    <a:pt x="1108684" y="2028418"/>
                  </a:lnTo>
                  <a:lnTo>
                    <a:pt x="1103452" y="2041118"/>
                  </a:lnTo>
                  <a:lnTo>
                    <a:pt x="1101547" y="2050008"/>
                  </a:lnTo>
                  <a:lnTo>
                    <a:pt x="1094181" y="2055088"/>
                  </a:lnTo>
                  <a:lnTo>
                    <a:pt x="1096594" y="2069058"/>
                  </a:lnTo>
                  <a:lnTo>
                    <a:pt x="1097826" y="2076678"/>
                  </a:lnTo>
                  <a:lnTo>
                    <a:pt x="1099172" y="2084298"/>
                  </a:lnTo>
                  <a:lnTo>
                    <a:pt x="1099985" y="2088108"/>
                  </a:lnTo>
                  <a:lnTo>
                    <a:pt x="1099337" y="2091918"/>
                  </a:lnTo>
                  <a:lnTo>
                    <a:pt x="1097394" y="2095728"/>
                  </a:lnTo>
                  <a:lnTo>
                    <a:pt x="1093736" y="2103348"/>
                  </a:lnTo>
                  <a:lnTo>
                    <a:pt x="1091831" y="2112238"/>
                  </a:lnTo>
                  <a:lnTo>
                    <a:pt x="1091742" y="2121128"/>
                  </a:lnTo>
                  <a:lnTo>
                    <a:pt x="1093470" y="2130018"/>
                  </a:lnTo>
                  <a:lnTo>
                    <a:pt x="1088936" y="2136368"/>
                  </a:lnTo>
                  <a:lnTo>
                    <a:pt x="1087310" y="2142718"/>
                  </a:lnTo>
                  <a:lnTo>
                    <a:pt x="1086764" y="2150338"/>
                  </a:lnTo>
                  <a:lnTo>
                    <a:pt x="1085507" y="2156688"/>
                  </a:lnTo>
                  <a:lnTo>
                    <a:pt x="1091692" y="2157958"/>
                  </a:lnTo>
                  <a:lnTo>
                    <a:pt x="1094181" y="2156688"/>
                  </a:lnTo>
                  <a:lnTo>
                    <a:pt x="1094181" y="2147798"/>
                  </a:lnTo>
                  <a:lnTo>
                    <a:pt x="1092517" y="2145258"/>
                  </a:lnTo>
                  <a:lnTo>
                    <a:pt x="1094181" y="2141448"/>
                  </a:lnTo>
                  <a:lnTo>
                    <a:pt x="1095387" y="2138908"/>
                  </a:lnTo>
                  <a:lnTo>
                    <a:pt x="1096225" y="2135098"/>
                  </a:lnTo>
                  <a:lnTo>
                    <a:pt x="1096683" y="2131288"/>
                  </a:lnTo>
                  <a:lnTo>
                    <a:pt x="1100239" y="2128748"/>
                  </a:lnTo>
                  <a:lnTo>
                    <a:pt x="1105471" y="2124938"/>
                  </a:lnTo>
                  <a:lnTo>
                    <a:pt x="1109751" y="2138908"/>
                  </a:lnTo>
                  <a:lnTo>
                    <a:pt x="1107198" y="2145258"/>
                  </a:lnTo>
                  <a:lnTo>
                    <a:pt x="1105128" y="2151608"/>
                  </a:lnTo>
                  <a:lnTo>
                    <a:pt x="1103566" y="2157958"/>
                  </a:lnTo>
                  <a:lnTo>
                    <a:pt x="1102499" y="2165578"/>
                  </a:lnTo>
                  <a:lnTo>
                    <a:pt x="1101788" y="2171928"/>
                  </a:lnTo>
                  <a:lnTo>
                    <a:pt x="1100734" y="2179548"/>
                  </a:lnTo>
                  <a:lnTo>
                    <a:pt x="1099350" y="2185898"/>
                  </a:lnTo>
                  <a:lnTo>
                    <a:pt x="1097635" y="2193518"/>
                  </a:lnTo>
                  <a:lnTo>
                    <a:pt x="1096543" y="2199868"/>
                  </a:lnTo>
                  <a:lnTo>
                    <a:pt x="1094143" y="2204948"/>
                  </a:lnTo>
                  <a:lnTo>
                    <a:pt x="1090612" y="2210028"/>
                  </a:lnTo>
                  <a:lnTo>
                    <a:pt x="1084313" y="2203678"/>
                  </a:lnTo>
                  <a:lnTo>
                    <a:pt x="1070775" y="2216378"/>
                  </a:lnTo>
                  <a:lnTo>
                    <a:pt x="1074813" y="2218918"/>
                  </a:lnTo>
                  <a:lnTo>
                    <a:pt x="1077429" y="2221458"/>
                  </a:lnTo>
                  <a:lnTo>
                    <a:pt x="1086700" y="2221458"/>
                  </a:lnTo>
                  <a:lnTo>
                    <a:pt x="1087767" y="2223998"/>
                  </a:lnTo>
                  <a:lnTo>
                    <a:pt x="1085392" y="2232888"/>
                  </a:lnTo>
                  <a:lnTo>
                    <a:pt x="1082421" y="2235428"/>
                  </a:lnTo>
                  <a:lnTo>
                    <a:pt x="1083487" y="2241778"/>
                  </a:lnTo>
                  <a:lnTo>
                    <a:pt x="1093825" y="2241778"/>
                  </a:lnTo>
                  <a:lnTo>
                    <a:pt x="1093825" y="2246858"/>
                  </a:lnTo>
                  <a:lnTo>
                    <a:pt x="1083843" y="2245588"/>
                  </a:lnTo>
                  <a:lnTo>
                    <a:pt x="1083843" y="2260828"/>
                  </a:lnTo>
                  <a:lnTo>
                    <a:pt x="1081227" y="2260828"/>
                  </a:lnTo>
                  <a:lnTo>
                    <a:pt x="1079449" y="2257018"/>
                  </a:lnTo>
                  <a:lnTo>
                    <a:pt x="1077785" y="2253208"/>
                  </a:lnTo>
                  <a:lnTo>
                    <a:pt x="1075994" y="2249398"/>
                  </a:lnTo>
                  <a:lnTo>
                    <a:pt x="1074102" y="2249398"/>
                  </a:lnTo>
                  <a:lnTo>
                    <a:pt x="1068984" y="2255748"/>
                  </a:lnTo>
                  <a:lnTo>
                    <a:pt x="1074572" y="2262098"/>
                  </a:lnTo>
                  <a:lnTo>
                    <a:pt x="1073264" y="2274798"/>
                  </a:lnTo>
                  <a:lnTo>
                    <a:pt x="1075639" y="2276068"/>
                  </a:lnTo>
                  <a:lnTo>
                    <a:pt x="1077544" y="2277338"/>
                  </a:lnTo>
                  <a:lnTo>
                    <a:pt x="1075524" y="2281148"/>
                  </a:lnTo>
                  <a:lnTo>
                    <a:pt x="1077302" y="2282418"/>
                  </a:lnTo>
                  <a:lnTo>
                    <a:pt x="1079207" y="2283688"/>
                  </a:lnTo>
                  <a:lnTo>
                    <a:pt x="1082065" y="2277338"/>
                  </a:lnTo>
                  <a:lnTo>
                    <a:pt x="1081582" y="2276068"/>
                  </a:lnTo>
                  <a:lnTo>
                    <a:pt x="1082421" y="2274798"/>
                  </a:lnTo>
                  <a:lnTo>
                    <a:pt x="1084186" y="2272258"/>
                  </a:lnTo>
                  <a:lnTo>
                    <a:pt x="1086078" y="2270988"/>
                  </a:lnTo>
                  <a:lnTo>
                    <a:pt x="1088123" y="2269718"/>
                  </a:lnTo>
                  <a:lnTo>
                    <a:pt x="1083373" y="2287498"/>
                  </a:lnTo>
                  <a:lnTo>
                    <a:pt x="1085176" y="2291308"/>
                  </a:lnTo>
                  <a:lnTo>
                    <a:pt x="1086421" y="2295118"/>
                  </a:lnTo>
                  <a:lnTo>
                    <a:pt x="1087056" y="2300198"/>
                  </a:lnTo>
                  <a:lnTo>
                    <a:pt x="1087056" y="2305278"/>
                  </a:lnTo>
                  <a:lnTo>
                    <a:pt x="1090980" y="2307818"/>
                  </a:lnTo>
                  <a:lnTo>
                    <a:pt x="1091692" y="2311628"/>
                  </a:lnTo>
                  <a:lnTo>
                    <a:pt x="1093000" y="2319248"/>
                  </a:lnTo>
                  <a:lnTo>
                    <a:pt x="1095019" y="2320518"/>
                  </a:lnTo>
                  <a:lnTo>
                    <a:pt x="1102144" y="2323058"/>
                  </a:lnTo>
                  <a:lnTo>
                    <a:pt x="1102144" y="2328138"/>
                  </a:lnTo>
                  <a:lnTo>
                    <a:pt x="1096086" y="2326868"/>
                  </a:lnTo>
                  <a:lnTo>
                    <a:pt x="1094663" y="2330678"/>
                  </a:lnTo>
                  <a:lnTo>
                    <a:pt x="1095489" y="2334488"/>
                  </a:lnTo>
                  <a:lnTo>
                    <a:pt x="1095489" y="2339568"/>
                  </a:lnTo>
                  <a:lnTo>
                    <a:pt x="1100010" y="2343378"/>
                  </a:lnTo>
                  <a:lnTo>
                    <a:pt x="1103096" y="2349728"/>
                  </a:lnTo>
                  <a:lnTo>
                    <a:pt x="1107262" y="2353538"/>
                  </a:lnTo>
                  <a:lnTo>
                    <a:pt x="1110348" y="2343378"/>
                  </a:lnTo>
                  <a:lnTo>
                    <a:pt x="1117600" y="2342108"/>
                  </a:lnTo>
                  <a:lnTo>
                    <a:pt x="1126744" y="2339568"/>
                  </a:lnTo>
                  <a:lnTo>
                    <a:pt x="1125435" y="2343378"/>
                  </a:lnTo>
                  <a:lnTo>
                    <a:pt x="1125080" y="2344648"/>
                  </a:lnTo>
                  <a:lnTo>
                    <a:pt x="1124127" y="2345918"/>
                  </a:lnTo>
                  <a:lnTo>
                    <a:pt x="1121384" y="2347188"/>
                  </a:lnTo>
                  <a:lnTo>
                    <a:pt x="1115580" y="2349728"/>
                  </a:lnTo>
                  <a:lnTo>
                    <a:pt x="1113434" y="2350998"/>
                  </a:lnTo>
                  <a:lnTo>
                    <a:pt x="1110818" y="2350998"/>
                  </a:lnTo>
                  <a:lnTo>
                    <a:pt x="1109992" y="2353538"/>
                  </a:lnTo>
                  <a:lnTo>
                    <a:pt x="1113790" y="2356078"/>
                  </a:lnTo>
                  <a:lnTo>
                    <a:pt x="1117473" y="2358618"/>
                  </a:lnTo>
                  <a:lnTo>
                    <a:pt x="1126274" y="2361158"/>
                  </a:lnTo>
                  <a:lnTo>
                    <a:pt x="1129004" y="2359888"/>
                  </a:lnTo>
                  <a:lnTo>
                    <a:pt x="1129068" y="2358618"/>
                  </a:lnTo>
                  <a:lnTo>
                    <a:pt x="1129182" y="2356078"/>
                  </a:lnTo>
                  <a:lnTo>
                    <a:pt x="1129284" y="2353538"/>
                  </a:lnTo>
                  <a:lnTo>
                    <a:pt x="1129398" y="2349728"/>
                  </a:lnTo>
                  <a:lnTo>
                    <a:pt x="1130693" y="2343378"/>
                  </a:lnTo>
                  <a:lnTo>
                    <a:pt x="1132459" y="2339568"/>
                  </a:lnTo>
                  <a:lnTo>
                    <a:pt x="1133043" y="2338298"/>
                  </a:lnTo>
                  <a:lnTo>
                    <a:pt x="1138199" y="2335758"/>
                  </a:lnTo>
                  <a:lnTo>
                    <a:pt x="1144041" y="2333218"/>
                  </a:lnTo>
                  <a:lnTo>
                    <a:pt x="1148092" y="2334107"/>
                  </a:lnTo>
                  <a:lnTo>
                    <a:pt x="1143063" y="2339289"/>
                  </a:lnTo>
                  <a:lnTo>
                    <a:pt x="1141526" y="2340470"/>
                  </a:lnTo>
                  <a:lnTo>
                    <a:pt x="1140015" y="2341867"/>
                  </a:lnTo>
                  <a:lnTo>
                    <a:pt x="1138631" y="2343404"/>
                  </a:lnTo>
                  <a:lnTo>
                    <a:pt x="1137653" y="2344699"/>
                  </a:lnTo>
                  <a:lnTo>
                    <a:pt x="1137208" y="2346375"/>
                  </a:lnTo>
                  <a:lnTo>
                    <a:pt x="1137323" y="2347963"/>
                  </a:lnTo>
                  <a:lnTo>
                    <a:pt x="1138212" y="2349309"/>
                  </a:lnTo>
                  <a:lnTo>
                    <a:pt x="1139736" y="2350185"/>
                  </a:lnTo>
                  <a:lnTo>
                    <a:pt x="1141120" y="2350185"/>
                  </a:lnTo>
                  <a:lnTo>
                    <a:pt x="1144498" y="2350401"/>
                  </a:lnTo>
                  <a:lnTo>
                    <a:pt x="1147864" y="2350401"/>
                  </a:lnTo>
                  <a:lnTo>
                    <a:pt x="1151229" y="2350185"/>
                  </a:lnTo>
                  <a:lnTo>
                    <a:pt x="1148372" y="2352929"/>
                  </a:lnTo>
                  <a:lnTo>
                    <a:pt x="1147191" y="2354364"/>
                  </a:lnTo>
                  <a:lnTo>
                    <a:pt x="1145755" y="2355418"/>
                  </a:lnTo>
                  <a:lnTo>
                    <a:pt x="1139939" y="2359850"/>
                  </a:lnTo>
                  <a:lnTo>
                    <a:pt x="1139939" y="2361679"/>
                  </a:lnTo>
                  <a:lnTo>
                    <a:pt x="1145171" y="2365984"/>
                  </a:lnTo>
                  <a:lnTo>
                    <a:pt x="1146708" y="2367292"/>
                  </a:lnTo>
                  <a:lnTo>
                    <a:pt x="1149807" y="2367165"/>
                  </a:lnTo>
                  <a:lnTo>
                    <a:pt x="1149807" y="2370556"/>
                  </a:lnTo>
                  <a:lnTo>
                    <a:pt x="1137920" y="2371991"/>
                  </a:lnTo>
                  <a:lnTo>
                    <a:pt x="1133754" y="2372791"/>
                  </a:lnTo>
                  <a:lnTo>
                    <a:pt x="1129474" y="2369642"/>
                  </a:lnTo>
                  <a:lnTo>
                    <a:pt x="1124458" y="2372880"/>
                  </a:lnTo>
                  <a:lnTo>
                    <a:pt x="1124724" y="2372880"/>
                  </a:lnTo>
                  <a:lnTo>
                    <a:pt x="1134237" y="2380348"/>
                  </a:lnTo>
                  <a:lnTo>
                    <a:pt x="1146124" y="2379307"/>
                  </a:lnTo>
                  <a:lnTo>
                    <a:pt x="1146060" y="2379967"/>
                  </a:lnTo>
                  <a:lnTo>
                    <a:pt x="1145946" y="2381478"/>
                  </a:lnTo>
                  <a:lnTo>
                    <a:pt x="1145844" y="2382774"/>
                  </a:lnTo>
                  <a:lnTo>
                    <a:pt x="1145755" y="2383752"/>
                  </a:lnTo>
                  <a:lnTo>
                    <a:pt x="1144435" y="2387269"/>
                  </a:lnTo>
                  <a:lnTo>
                    <a:pt x="1144333" y="2387536"/>
                  </a:lnTo>
                  <a:lnTo>
                    <a:pt x="1149807" y="2389365"/>
                  </a:lnTo>
                  <a:lnTo>
                    <a:pt x="1157884" y="2383231"/>
                  </a:lnTo>
                  <a:lnTo>
                    <a:pt x="1162164" y="2385707"/>
                  </a:lnTo>
                  <a:lnTo>
                    <a:pt x="1162456" y="2383752"/>
                  </a:lnTo>
                  <a:lnTo>
                    <a:pt x="1162532" y="2383231"/>
                  </a:lnTo>
                  <a:lnTo>
                    <a:pt x="1162951" y="2380348"/>
                  </a:lnTo>
                  <a:lnTo>
                    <a:pt x="1163002" y="2379967"/>
                  </a:lnTo>
                  <a:lnTo>
                    <a:pt x="1163104" y="2379307"/>
                  </a:lnTo>
                  <a:lnTo>
                    <a:pt x="1163396" y="2377351"/>
                  </a:lnTo>
                  <a:lnTo>
                    <a:pt x="1163472" y="2376830"/>
                  </a:lnTo>
                  <a:lnTo>
                    <a:pt x="1168222" y="2379967"/>
                  </a:lnTo>
                  <a:lnTo>
                    <a:pt x="1169885" y="2386495"/>
                  </a:lnTo>
                  <a:lnTo>
                    <a:pt x="1179271" y="2387269"/>
                  </a:lnTo>
                  <a:lnTo>
                    <a:pt x="1182243" y="2382050"/>
                  </a:lnTo>
                  <a:lnTo>
                    <a:pt x="1189659" y="2382774"/>
                  </a:lnTo>
                  <a:lnTo>
                    <a:pt x="1193825" y="2382050"/>
                  </a:lnTo>
                  <a:lnTo>
                    <a:pt x="1197140" y="2381478"/>
                  </a:lnTo>
                  <a:lnTo>
                    <a:pt x="1203998" y="2378265"/>
                  </a:lnTo>
                  <a:lnTo>
                    <a:pt x="1203998" y="2377351"/>
                  </a:lnTo>
                  <a:lnTo>
                    <a:pt x="1202664" y="2376830"/>
                  </a:lnTo>
                  <a:lnTo>
                    <a:pt x="1192542" y="2372880"/>
                  </a:lnTo>
                  <a:lnTo>
                    <a:pt x="1183347" y="2367165"/>
                  </a:lnTo>
                  <a:lnTo>
                    <a:pt x="1182039" y="2366353"/>
                  </a:lnTo>
                  <a:lnTo>
                    <a:pt x="1172705" y="2357945"/>
                  </a:lnTo>
                  <a:lnTo>
                    <a:pt x="1164882" y="2347963"/>
                  </a:lnTo>
                  <a:lnTo>
                    <a:pt x="1164780" y="2347836"/>
                  </a:lnTo>
                  <a:lnTo>
                    <a:pt x="1163980" y="2346375"/>
                  </a:lnTo>
                  <a:lnTo>
                    <a:pt x="1163586" y="2344699"/>
                  </a:lnTo>
                  <a:lnTo>
                    <a:pt x="1163523" y="2339289"/>
                  </a:lnTo>
                  <a:lnTo>
                    <a:pt x="1160894" y="2336228"/>
                  </a:lnTo>
                  <a:lnTo>
                    <a:pt x="1157528" y="2335961"/>
                  </a:lnTo>
                  <a:lnTo>
                    <a:pt x="1154887" y="2335085"/>
                  </a:lnTo>
                  <a:lnTo>
                    <a:pt x="1152321" y="2334044"/>
                  </a:lnTo>
                  <a:lnTo>
                    <a:pt x="1149807" y="2332825"/>
                  </a:lnTo>
                  <a:lnTo>
                    <a:pt x="1149604" y="2332875"/>
                  </a:lnTo>
                  <a:lnTo>
                    <a:pt x="1149210" y="2330678"/>
                  </a:lnTo>
                  <a:lnTo>
                    <a:pt x="1149921" y="2328138"/>
                  </a:lnTo>
                  <a:lnTo>
                    <a:pt x="1159294" y="2328138"/>
                  </a:lnTo>
                  <a:lnTo>
                    <a:pt x="1161923" y="2329408"/>
                  </a:lnTo>
                  <a:lnTo>
                    <a:pt x="1161529" y="2326868"/>
                  </a:lnTo>
                  <a:lnTo>
                    <a:pt x="1160678" y="2324328"/>
                  </a:lnTo>
                  <a:lnTo>
                    <a:pt x="1159433" y="2321788"/>
                  </a:lnTo>
                  <a:lnTo>
                    <a:pt x="1156398" y="2316708"/>
                  </a:lnTo>
                  <a:lnTo>
                    <a:pt x="1154480" y="2310358"/>
                  </a:lnTo>
                  <a:lnTo>
                    <a:pt x="1153972" y="2305278"/>
                  </a:lnTo>
                  <a:lnTo>
                    <a:pt x="1153845" y="2304008"/>
                  </a:lnTo>
                  <a:lnTo>
                    <a:pt x="1152004" y="2297658"/>
                  </a:lnTo>
                  <a:lnTo>
                    <a:pt x="1154938" y="2290038"/>
                  </a:lnTo>
                  <a:lnTo>
                    <a:pt x="1160729" y="2287498"/>
                  </a:lnTo>
                  <a:lnTo>
                    <a:pt x="1162481" y="2286228"/>
                  </a:lnTo>
                  <a:lnTo>
                    <a:pt x="1164297" y="2284958"/>
                  </a:lnTo>
                  <a:lnTo>
                    <a:pt x="1166202" y="2284958"/>
                  </a:lnTo>
                  <a:lnTo>
                    <a:pt x="1170622" y="2282418"/>
                  </a:lnTo>
                  <a:lnTo>
                    <a:pt x="1173568" y="2278608"/>
                  </a:lnTo>
                  <a:lnTo>
                    <a:pt x="1173581" y="2270988"/>
                  </a:lnTo>
                  <a:lnTo>
                    <a:pt x="1173695" y="2269718"/>
                  </a:lnTo>
                  <a:lnTo>
                    <a:pt x="1174064" y="2265908"/>
                  </a:lnTo>
                  <a:lnTo>
                    <a:pt x="1176743" y="2260828"/>
                  </a:lnTo>
                  <a:lnTo>
                    <a:pt x="1178090" y="2258288"/>
                  </a:lnTo>
                  <a:lnTo>
                    <a:pt x="1184148" y="2254478"/>
                  </a:lnTo>
                  <a:lnTo>
                    <a:pt x="1185811" y="2253208"/>
                  </a:lnTo>
                  <a:lnTo>
                    <a:pt x="1187716" y="2253208"/>
                  </a:lnTo>
                  <a:lnTo>
                    <a:pt x="1189494" y="2251938"/>
                  </a:lnTo>
                  <a:lnTo>
                    <a:pt x="1194689" y="2248128"/>
                  </a:lnTo>
                  <a:lnTo>
                    <a:pt x="1195400" y="2246858"/>
                  </a:lnTo>
                  <a:lnTo>
                    <a:pt x="1198232" y="2241778"/>
                  </a:lnTo>
                  <a:lnTo>
                    <a:pt x="1199235" y="2235428"/>
                  </a:lnTo>
                  <a:lnTo>
                    <a:pt x="1200175" y="2232888"/>
                  </a:lnTo>
                  <a:lnTo>
                    <a:pt x="1198587" y="2229078"/>
                  </a:lnTo>
                  <a:lnTo>
                    <a:pt x="1195324" y="2227808"/>
                  </a:lnTo>
                  <a:lnTo>
                    <a:pt x="1188364" y="2227808"/>
                  </a:lnTo>
                  <a:lnTo>
                    <a:pt x="1182662" y="2223998"/>
                  </a:lnTo>
                  <a:lnTo>
                    <a:pt x="1178801" y="2218918"/>
                  </a:lnTo>
                  <a:lnTo>
                    <a:pt x="1173924" y="2213838"/>
                  </a:lnTo>
                  <a:lnTo>
                    <a:pt x="1173810" y="2210028"/>
                  </a:lnTo>
                  <a:lnTo>
                    <a:pt x="1176782" y="2203678"/>
                  </a:lnTo>
                  <a:lnTo>
                    <a:pt x="1178737" y="2197328"/>
                  </a:lnTo>
                  <a:lnTo>
                    <a:pt x="1183119" y="2192248"/>
                  </a:lnTo>
                  <a:lnTo>
                    <a:pt x="1188669" y="2189708"/>
                  </a:lnTo>
                  <a:lnTo>
                    <a:pt x="1199832" y="2187168"/>
                  </a:lnTo>
                  <a:lnTo>
                    <a:pt x="1200899" y="2183358"/>
                  </a:lnTo>
                  <a:lnTo>
                    <a:pt x="1201978" y="2182088"/>
                  </a:lnTo>
                  <a:lnTo>
                    <a:pt x="1205534" y="2178278"/>
                  </a:lnTo>
                  <a:lnTo>
                    <a:pt x="1206969" y="2173198"/>
                  </a:lnTo>
                  <a:lnTo>
                    <a:pt x="1205534" y="2169388"/>
                  </a:lnTo>
                  <a:lnTo>
                    <a:pt x="1204772" y="2165578"/>
                  </a:lnTo>
                  <a:lnTo>
                    <a:pt x="1205763" y="2161768"/>
                  </a:lnTo>
                  <a:lnTo>
                    <a:pt x="1208151" y="2159228"/>
                  </a:lnTo>
                  <a:lnTo>
                    <a:pt x="1209814" y="2156688"/>
                  </a:lnTo>
                  <a:lnTo>
                    <a:pt x="1211834" y="2155418"/>
                  </a:lnTo>
                  <a:lnTo>
                    <a:pt x="1215161" y="2151608"/>
                  </a:lnTo>
                  <a:lnTo>
                    <a:pt x="1213497" y="2151608"/>
                  </a:lnTo>
                  <a:lnTo>
                    <a:pt x="1209814" y="2146528"/>
                  </a:lnTo>
                  <a:lnTo>
                    <a:pt x="1214094" y="2140178"/>
                  </a:lnTo>
                  <a:lnTo>
                    <a:pt x="1211973" y="2137638"/>
                  </a:lnTo>
                  <a:lnTo>
                    <a:pt x="1210208" y="2135098"/>
                  </a:lnTo>
                  <a:lnTo>
                    <a:pt x="1207198" y="2118588"/>
                  </a:lnTo>
                  <a:lnTo>
                    <a:pt x="1207693" y="2116048"/>
                  </a:lnTo>
                  <a:lnTo>
                    <a:pt x="1208633" y="2113508"/>
                  </a:lnTo>
                  <a:lnTo>
                    <a:pt x="1209941" y="2110968"/>
                  </a:lnTo>
                  <a:lnTo>
                    <a:pt x="1224203" y="2117318"/>
                  </a:lnTo>
                  <a:lnTo>
                    <a:pt x="1231938" y="2119858"/>
                  </a:lnTo>
                  <a:lnTo>
                    <a:pt x="1240485" y="2117318"/>
                  </a:lnTo>
                  <a:lnTo>
                    <a:pt x="1246187" y="2110968"/>
                  </a:lnTo>
                  <a:lnTo>
                    <a:pt x="1243761" y="2107158"/>
                  </a:lnTo>
                  <a:lnTo>
                    <a:pt x="1243761" y="2100808"/>
                  </a:lnTo>
                  <a:lnTo>
                    <a:pt x="1246187" y="2096998"/>
                  </a:lnTo>
                  <a:lnTo>
                    <a:pt x="1248308" y="2093188"/>
                  </a:lnTo>
                  <a:lnTo>
                    <a:pt x="1248308" y="2088108"/>
                  </a:lnTo>
                  <a:lnTo>
                    <a:pt x="1246187" y="2084298"/>
                  </a:lnTo>
                  <a:lnTo>
                    <a:pt x="1246187" y="2076678"/>
                  </a:lnTo>
                  <a:lnTo>
                    <a:pt x="1252080" y="2080488"/>
                  </a:lnTo>
                  <a:lnTo>
                    <a:pt x="1258658" y="2080488"/>
                  </a:lnTo>
                  <a:lnTo>
                    <a:pt x="1264958" y="2079218"/>
                  </a:lnTo>
                  <a:lnTo>
                    <a:pt x="1282382" y="2076678"/>
                  </a:lnTo>
                  <a:lnTo>
                    <a:pt x="1290916" y="2074138"/>
                  </a:lnTo>
                  <a:lnTo>
                    <a:pt x="1299311" y="2070328"/>
                  </a:lnTo>
                  <a:lnTo>
                    <a:pt x="1302727" y="2069058"/>
                  </a:lnTo>
                  <a:lnTo>
                    <a:pt x="1305864" y="2067788"/>
                  </a:lnTo>
                  <a:lnTo>
                    <a:pt x="1308455" y="2063978"/>
                  </a:lnTo>
                  <a:lnTo>
                    <a:pt x="1312341" y="2058898"/>
                  </a:lnTo>
                  <a:lnTo>
                    <a:pt x="1315847" y="2053818"/>
                  </a:lnTo>
                  <a:lnTo>
                    <a:pt x="1318920" y="2048738"/>
                  </a:lnTo>
                  <a:lnTo>
                    <a:pt x="1322120" y="2042388"/>
                  </a:lnTo>
                  <a:lnTo>
                    <a:pt x="1321650" y="2039848"/>
                  </a:lnTo>
                  <a:lnTo>
                    <a:pt x="1316532" y="2034768"/>
                  </a:lnTo>
                  <a:lnTo>
                    <a:pt x="1313332" y="2032228"/>
                  </a:lnTo>
                  <a:lnTo>
                    <a:pt x="1310716" y="2028418"/>
                  </a:lnTo>
                  <a:lnTo>
                    <a:pt x="1315237" y="2018258"/>
                  </a:lnTo>
                  <a:lnTo>
                    <a:pt x="1312976" y="2015718"/>
                  </a:lnTo>
                  <a:lnTo>
                    <a:pt x="1306080" y="2010638"/>
                  </a:lnTo>
                  <a:lnTo>
                    <a:pt x="1302994" y="2009368"/>
                  </a:lnTo>
                  <a:lnTo>
                    <a:pt x="1300137" y="2006828"/>
                  </a:lnTo>
                  <a:lnTo>
                    <a:pt x="1298638" y="2005558"/>
                  </a:lnTo>
                  <a:lnTo>
                    <a:pt x="1297660" y="2004288"/>
                  </a:lnTo>
                  <a:lnTo>
                    <a:pt x="1297406" y="2001748"/>
                  </a:lnTo>
                  <a:lnTo>
                    <a:pt x="1297406" y="2000478"/>
                  </a:lnTo>
                  <a:lnTo>
                    <a:pt x="1299184" y="1999208"/>
                  </a:lnTo>
                  <a:lnTo>
                    <a:pt x="1300492" y="1996668"/>
                  </a:lnTo>
                  <a:lnTo>
                    <a:pt x="1303858" y="2000478"/>
                  </a:lnTo>
                  <a:lnTo>
                    <a:pt x="1308735" y="2003018"/>
                  </a:lnTo>
                  <a:lnTo>
                    <a:pt x="1313929" y="2004288"/>
                  </a:lnTo>
                  <a:lnTo>
                    <a:pt x="1316304" y="2004288"/>
                  </a:lnTo>
                  <a:lnTo>
                    <a:pt x="1318564" y="2005558"/>
                  </a:lnTo>
                  <a:lnTo>
                    <a:pt x="1320584" y="2006828"/>
                  </a:lnTo>
                  <a:lnTo>
                    <a:pt x="1324546" y="2009368"/>
                  </a:lnTo>
                  <a:lnTo>
                    <a:pt x="1333538" y="2009368"/>
                  </a:lnTo>
                  <a:lnTo>
                    <a:pt x="1335519" y="2008098"/>
                  </a:lnTo>
                  <a:lnTo>
                    <a:pt x="1337589" y="2008098"/>
                  </a:lnTo>
                  <a:lnTo>
                    <a:pt x="1339596" y="2009368"/>
                  </a:lnTo>
                  <a:lnTo>
                    <a:pt x="1347203" y="2011908"/>
                  </a:lnTo>
                  <a:lnTo>
                    <a:pt x="1355483" y="2008098"/>
                  </a:lnTo>
                  <a:lnTo>
                    <a:pt x="1359916" y="2001748"/>
                  </a:lnTo>
                  <a:lnTo>
                    <a:pt x="1364005" y="1996668"/>
                  </a:lnTo>
                  <a:lnTo>
                    <a:pt x="1365021" y="1995398"/>
                  </a:lnTo>
                  <a:lnTo>
                    <a:pt x="1369187" y="1987778"/>
                  </a:lnTo>
                  <a:lnTo>
                    <a:pt x="1374775" y="1981428"/>
                  </a:lnTo>
                  <a:lnTo>
                    <a:pt x="1375918" y="1980158"/>
                  </a:lnTo>
                  <a:lnTo>
                    <a:pt x="1376730" y="1978888"/>
                  </a:lnTo>
                  <a:lnTo>
                    <a:pt x="1377149" y="1977618"/>
                  </a:lnTo>
                  <a:lnTo>
                    <a:pt x="1378813" y="1971268"/>
                  </a:lnTo>
                  <a:lnTo>
                    <a:pt x="1382737" y="1966188"/>
                  </a:lnTo>
                  <a:lnTo>
                    <a:pt x="1382610" y="1959838"/>
                  </a:lnTo>
                  <a:lnTo>
                    <a:pt x="1382839" y="1957298"/>
                  </a:lnTo>
                  <a:lnTo>
                    <a:pt x="1384261" y="1953488"/>
                  </a:lnTo>
                  <a:lnTo>
                    <a:pt x="1386535" y="1952218"/>
                  </a:lnTo>
                  <a:lnTo>
                    <a:pt x="1390167" y="1948408"/>
                  </a:lnTo>
                  <a:lnTo>
                    <a:pt x="1392936" y="1943328"/>
                  </a:lnTo>
                  <a:lnTo>
                    <a:pt x="1394612" y="1938248"/>
                  </a:lnTo>
                  <a:lnTo>
                    <a:pt x="1397114" y="1933168"/>
                  </a:lnTo>
                  <a:lnTo>
                    <a:pt x="1400441" y="1933168"/>
                  </a:lnTo>
                  <a:lnTo>
                    <a:pt x="1406499" y="1938248"/>
                  </a:lnTo>
                  <a:lnTo>
                    <a:pt x="1407934" y="1935708"/>
                  </a:lnTo>
                  <a:lnTo>
                    <a:pt x="1408874" y="1933168"/>
                  </a:lnTo>
                  <a:lnTo>
                    <a:pt x="1409357" y="1931898"/>
                  </a:lnTo>
                  <a:lnTo>
                    <a:pt x="1410665" y="1929358"/>
                  </a:lnTo>
                  <a:lnTo>
                    <a:pt x="1413281" y="1921738"/>
                  </a:lnTo>
                  <a:lnTo>
                    <a:pt x="1417713" y="1915388"/>
                  </a:lnTo>
                  <a:lnTo>
                    <a:pt x="1423492" y="1910308"/>
                  </a:lnTo>
                  <a:lnTo>
                    <a:pt x="1429042" y="1906498"/>
                  </a:lnTo>
                  <a:lnTo>
                    <a:pt x="1432509" y="1898878"/>
                  </a:lnTo>
                  <a:lnTo>
                    <a:pt x="1432763" y="1892528"/>
                  </a:lnTo>
                  <a:lnTo>
                    <a:pt x="1432763" y="1888718"/>
                  </a:lnTo>
                  <a:lnTo>
                    <a:pt x="1432179" y="1883638"/>
                  </a:lnTo>
                  <a:lnTo>
                    <a:pt x="1432153" y="1869668"/>
                  </a:lnTo>
                  <a:lnTo>
                    <a:pt x="1456524" y="1837918"/>
                  </a:lnTo>
                  <a:lnTo>
                    <a:pt x="1474978" y="1829028"/>
                  </a:lnTo>
                  <a:lnTo>
                    <a:pt x="1479435" y="1826488"/>
                  </a:lnTo>
                  <a:lnTo>
                    <a:pt x="1483156" y="1823948"/>
                  </a:lnTo>
                  <a:lnTo>
                    <a:pt x="1487627" y="1818868"/>
                  </a:lnTo>
                  <a:lnTo>
                    <a:pt x="1493659" y="1816328"/>
                  </a:lnTo>
                  <a:lnTo>
                    <a:pt x="1499679" y="1817598"/>
                  </a:lnTo>
                  <a:lnTo>
                    <a:pt x="1514271" y="1817598"/>
                  </a:lnTo>
                  <a:lnTo>
                    <a:pt x="1521548" y="1816328"/>
                  </a:lnTo>
                  <a:lnTo>
                    <a:pt x="1522615" y="1808708"/>
                  </a:lnTo>
                  <a:lnTo>
                    <a:pt x="1529270" y="1806168"/>
                  </a:lnTo>
                  <a:lnTo>
                    <a:pt x="1533423" y="1803628"/>
                  </a:lnTo>
                  <a:lnTo>
                    <a:pt x="1534553" y="1797278"/>
                  </a:lnTo>
                  <a:lnTo>
                    <a:pt x="1536395" y="1792198"/>
                  </a:lnTo>
                  <a:lnTo>
                    <a:pt x="1538897" y="1787118"/>
                  </a:lnTo>
                  <a:lnTo>
                    <a:pt x="1543050" y="1780768"/>
                  </a:lnTo>
                  <a:lnTo>
                    <a:pt x="1545780" y="1774418"/>
                  </a:lnTo>
                  <a:lnTo>
                    <a:pt x="1549704" y="1768068"/>
                  </a:lnTo>
                  <a:lnTo>
                    <a:pt x="1551825" y="1764258"/>
                  </a:lnTo>
                  <a:lnTo>
                    <a:pt x="1552879" y="1760448"/>
                  </a:lnTo>
                  <a:lnTo>
                    <a:pt x="1552676" y="1756638"/>
                  </a:lnTo>
                  <a:lnTo>
                    <a:pt x="1552308" y="1750288"/>
                  </a:lnTo>
                  <a:lnTo>
                    <a:pt x="1553730" y="1745208"/>
                  </a:lnTo>
                  <a:lnTo>
                    <a:pt x="1556715" y="1740128"/>
                  </a:lnTo>
                  <a:lnTo>
                    <a:pt x="1558124" y="1737588"/>
                  </a:lnTo>
                  <a:lnTo>
                    <a:pt x="1559102" y="1735048"/>
                  </a:lnTo>
                  <a:lnTo>
                    <a:pt x="1559572" y="1731238"/>
                  </a:lnTo>
                  <a:lnTo>
                    <a:pt x="1560525" y="1727428"/>
                  </a:lnTo>
                  <a:lnTo>
                    <a:pt x="1560639" y="1722348"/>
                  </a:lnTo>
                  <a:lnTo>
                    <a:pt x="1561706" y="1718538"/>
                  </a:lnTo>
                  <a:lnTo>
                    <a:pt x="1563116" y="1712188"/>
                  </a:lnTo>
                  <a:lnTo>
                    <a:pt x="1563306" y="1707108"/>
                  </a:lnTo>
                  <a:lnTo>
                    <a:pt x="1563395" y="1704568"/>
                  </a:lnTo>
                  <a:lnTo>
                    <a:pt x="1562544" y="1698218"/>
                  </a:lnTo>
                  <a:lnTo>
                    <a:pt x="1561833" y="1688058"/>
                  </a:lnTo>
                  <a:lnTo>
                    <a:pt x="1574660" y="1660118"/>
                  </a:lnTo>
                  <a:lnTo>
                    <a:pt x="1574787" y="1661388"/>
                  </a:lnTo>
                  <a:lnTo>
                    <a:pt x="1575422" y="1660118"/>
                  </a:lnTo>
                  <a:lnTo>
                    <a:pt x="1577987" y="1655038"/>
                  </a:lnTo>
                  <a:lnTo>
                    <a:pt x="1579816" y="1652498"/>
                  </a:lnTo>
                  <a:lnTo>
                    <a:pt x="1581365" y="1648688"/>
                  </a:lnTo>
                  <a:lnTo>
                    <a:pt x="1582623" y="1646148"/>
                  </a:lnTo>
                  <a:lnTo>
                    <a:pt x="1585417" y="1639798"/>
                  </a:lnTo>
                  <a:lnTo>
                    <a:pt x="1589481" y="1633448"/>
                  </a:lnTo>
                  <a:lnTo>
                    <a:pt x="1614246" y="1602968"/>
                  </a:lnTo>
                  <a:lnTo>
                    <a:pt x="1617814" y="1592808"/>
                  </a:lnTo>
                  <a:lnTo>
                    <a:pt x="1618640" y="1581378"/>
                  </a:lnTo>
                  <a:close/>
                </a:path>
                <a:path w="1808480" h="2389504">
                  <a:moveTo>
                    <a:pt x="1656410" y="307340"/>
                  </a:moveTo>
                  <a:lnTo>
                    <a:pt x="1655991" y="307340"/>
                  </a:lnTo>
                  <a:lnTo>
                    <a:pt x="1654746" y="306616"/>
                  </a:lnTo>
                  <a:lnTo>
                    <a:pt x="1654746" y="307340"/>
                  </a:lnTo>
                  <a:lnTo>
                    <a:pt x="1655965" y="307860"/>
                  </a:lnTo>
                  <a:lnTo>
                    <a:pt x="1656410" y="307340"/>
                  </a:lnTo>
                  <a:close/>
                </a:path>
                <a:path w="1808480" h="2389504">
                  <a:moveTo>
                    <a:pt x="1808403" y="66040"/>
                  </a:moveTo>
                  <a:lnTo>
                    <a:pt x="1775320" y="54610"/>
                  </a:lnTo>
                  <a:lnTo>
                    <a:pt x="1759432" y="54610"/>
                  </a:lnTo>
                  <a:lnTo>
                    <a:pt x="1752917" y="57150"/>
                  </a:lnTo>
                  <a:lnTo>
                    <a:pt x="1747062" y="66040"/>
                  </a:lnTo>
                  <a:lnTo>
                    <a:pt x="1745195" y="67310"/>
                  </a:lnTo>
                  <a:lnTo>
                    <a:pt x="1743113" y="68580"/>
                  </a:lnTo>
                  <a:lnTo>
                    <a:pt x="1740966" y="67310"/>
                  </a:lnTo>
                  <a:lnTo>
                    <a:pt x="1736661" y="64770"/>
                  </a:lnTo>
                  <a:lnTo>
                    <a:pt x="1729181" y="64770"/>
                  </a:lnTo>
                  <a:lnTo>
                    <a:pt x="1722323" y="67310"/>
                  </a:lnTo>
                  <a:lnTo>
                    <a:pt x="1716709" y="60960"/>
                  </a:lnTo>
                  <a:lnTo>
                    <a:pt x="1714207" y="62230"/>
                  </a:lnTo>
                  <a:lnTo>
                    <a:pt x="1707578" y="67310"/>
                  </a:lnTo>
                  <a:lnTo>
                    <a:pt x="1700758" y="72390"/>
                  </a:lnTo>
                  <a:lnTo>
                    <a:pt x="1693748" y="76200"/>
                  </a:lnTo>
                  <a:lnTo>
                    <a:pt x="1686560" y="80010"/>
                  </a:lnTo>
                  <a:lnTo>
                    <a:pt x="1682496" y="81280"/>
                  </a:lnTo>
                  <a:lnTo>
                    <a:pt x="1678863" y="83820"/>
                  </a:lnTo>
                  <a:lnTo>
                    <a:pt x="1675955" y="87630"/>
                  </a:lnTo>
                  <a:lnTo>
                    <a:pt x="1674672" y="90170"/>
                  </a:lnTo>
                  <a:lnTo>
                    <a:pt x="1672031" y="90170"/>
                  </a:lnTo>
                  <a:lnTo>
                    <a:pt x="1669923" y="88900"/>
                  </a:lnTo>
                  <a:lnTo>
                    <a:pt x="1674837" y="82550"/>
                  </a:lnTo>
                  <a:lnTo>
                    <a:pt x="1677035" y="80010"/>
                  </a:lnTo>
                  <a:lnTo>
                    <a:pt x="1680324" y="76200"/>
                  </a:lnTo>
                  <a:lnTo>
                    <a:pt x="1686331" y="71120"/>
                  </a:lnTo>
                  <a:lnTo>
                    <a:pt x="1692795" y="66040"/>
                  </a:lnTo>
                  <a:lnTo>
                    <a:pt x="1695030" y="64770"/>
                  </a:lnTo>
                  <a:lnTo>
                    <a:pt x="1697266" y="63500"/>
                  </a:lnTo>
                  <a:lnTo>
                    <a:pt x="1699755" y="57150"/>
                  </a:lnTo>
                  <a:lnTo>
                    <a:pt x="1699234" y="52070"/>
                  </a:lnTo>
                  <a:lnTo>
                    <a:pt x="1699171" y="50800"/>
                  </a:lnTo>
                  <a:lnTo>
                    <a:pt x="1699094" y="49530"/>
                  </a:lnTo>
                  <a:lnTo>
                    <a:pt x="1697786" y="46990"/>
                  </a:lnTo>
                  <a:lnTo>
                    <a:pt x="1685518" y="46990"/>
                  </a:lnTo>
                  <a:lnTo>
                    <a:pt x="1680311" y="48260"/>
                  </a:lnTo>
                  <a:lnTo>
                    <a:pt x="1678165" y="48260"/>
                  </a:lnTo>
                  <a:lnTo>
                    <a:pt x="1676361" y="49530"/>
                  </a:lnTo>
                  <a:lnTo>
                    <a:pt x="1675739" y="52070"/>
                  </a:lnTo>
                  <a:lnTo>
                    <a:pt x="1675320" y="53340"/>
                  </a:lnTo>
                  <a:lnTo>
                    <a:pt x="1674837" y="54610"/>
                  </a:lnTo>
                  <a:lnTo>
                    <a:pt x="1674291" y="55880"/>
                  </a:lnTo>
                  <a:lnTo>
                    <a:pt x="1642681" y="64770"/>
                  </a:lnTo>
                  <a:lnTo>
                    <a:pt x="1638528" y="64770"/>
                  </a:lnTo>
                  <a:lnTo>
                    <a:pt x="1638528" y="63500"/>
                  </a:lnTo>
                  <a:lnTo>
                    <a:pt x="1636649" y="62230"/>
                  </a:lnTo>
                  <a:lnTo>
                    <a:pt x="1641221" y="59690"/>
                  </a:lnTo>
                  <a:lnTo>
                    <a:pt x="1643507" y="58420"/>
                  </a:lnTo>
                  <a:lnTo>
                    <a:pt x="1653705" y="55880"/>
                  </a:lnTo>
                  <a:lnTo>
                    <a:pt x="1656816" y="55880"/>
                  </a:lnTo>
                  <a:lnTo>
                    <a:pt x="1658696" y="52070"/>
                  </a:lnTo>
                  <a:lnTo>
                    <a:pt x="1657438" y="48260"/>
                  </a:lnTo>
                  <a:lnTo>
                    <a:pt x="1615173" y="48260"/>
                  </a:lnTo>
                  <a:lnTo>
                    <a:pt x="1592986" y="52070"/>
                  </a:lnTo>
                  <a:lnTo>
                    <a:pt x="1585747" y="52070"/>
                  </a:lnTo>
                  <a:lnTo>
                    <a:pt x="1578673" y="54610"/>
                  </a:lnTo>
                  <a:lnTo>
                    <a:pt x="1568869" y="59690"/>
                  </a:lnTo>
                  <a:lnTo>
                    <a:pt x="1567408" y="58420"/>
                  </a:lnTo>
                  <a:lnTo>
                    <a:pt x="1566367" y="53340"/>
                  </a:lnTo>
                  <a:lnTo>
                    <a:pt x="1596313" y="44450"/>
                  </a:lnTo>
                  <a:lnTo>
                    <a:pt x="1607540" y="44450"/>
                  </a:lnTo>
                  <a:lnTo>
                    <a:pt x="1616887" y="43180"/>
                  </a:lnTo>
                  <a:lnTo>
                    <a:pt x="1635620" y="43180"/>
                  </a:lnTo>
                  <a:lnTo>
                    <a:pt x="1644967" y="44450"/>
                  </a:lnTo>
                  <a:lnTo>
                    <a:pt x="1658277" y="44450"/>
                  </a:lnTo>
                  <a:lnTo>
                    <a:pt x="1661477" y="43180"/>
                  </a:lnTo>
                  <a:lnTo>
                    <a:pt x="1664690" y="41910"/>
                  </a:lnTo>
                  <a:lnTo>
                    <a:pt x="1671205" y="40640"/>
                  </a:lnTo>
                  <a:lnTo>
                    <a:pt x="1677822" y="40640"/>
                  </a:lnTo>
                  <a:lnTo>
                    <a:pt x="1684159" y="39370"/>
                  </a:lnTo>
                  <a:lnTo>
                    <a:pt x="1689989" y="36830"/>
                  </a:lnTo>
                  <a:lnTo>
                    <a:pt x="1690801" y="35560"/>
                  </a:lnTo>
                  <a:lnTo>
                    <a:pt x="1694040" y="30480"/>
                  </a:lnTo>
                  <a:lnTo>
                    <a:pt x="1687347" y="27940"/>
                  </a:lnTo>
                  <a:lnTo>
                    <a:pt x="1665973" y="24130"/>
                  </a:lnTo>
                  <a:lnTo>
                    <a:pt x="1662290" y="22860"/>
                  </a:lnTo>
                  <a:lnTo>
                    <a:pt x="1658581" y="22860"/>
                  </a:lnTo>
                  <a:lnTo>
                    <a:pt x="1654949" y="24130"/>
                  </a:lnTo>
                  <a:lnTo>
                    <a:pt x="1654949" y="21590"/>
                  </a:lnTo>
                  <a:lnTo>
                    <a:pt x="1656194" y="20320"/>
                  </a:lnTo>
                  <a:lnTo>
                    <a:pt x="1657438" y="19050"/>
                  </a:lnTo>
                  <a:lnTo>
                    <a:pt x="1656194" y="17780"/>
                  </a:lnTo>
                  <a:lnTo>
                    <a:pt x="1654949" y="16510"/>
                  </a:lnTo>
                  <a:lnTo>
                    <a:pt x="1652968" y="13970"/>
                  </a:lnTo>
                  <a:lnTo>
                    <a:pt x="1650403" y="13970"/>
                  </a:lnTo>
                  <a:lnTo>
                    <a:pt x="1648091" y="15240"/>
                  </a:lnTo>
                  <a:lnTo>
                    <a:pt x="1629994" y="17780"/>
                  </a:lnTo>
                  <a:lnTo>
                    <a:pt x="1611909" y="15240"/>
                  </a:lnTo>
                  <a:lnTo>
                    <a:pt x="1598879" y="15240"/>
                  </a:lnTo>
                  <a:lnTo>
                    <a:pt x="1590865" y="16510"/>
                  </a:lnTo>
                  <a:lnTo>
                    <a:pt x="1583207" y="19050"/>
                  </a:lnTo>
                  <a:lnTo>
                    <a:pt x="1576349" y="20320"/>
                  </a:lnTo>
                  <a:lnTo>
                    <a:pt x="1569351" y="20320"/>
                  </a:lnTo>
                  <a:lnTo>
                    <a:pt x="1562417" y="19050"/>
                  </a:lnTo>
                  <a:lnTo>
                    <a:pt x="1564182" y="16510"/>
                  </a:lnTo>
                  <a:lnTo>
                    <a:pt x="1567065" y="15240"/>
                  </a:lnTo>
                  <a:lnTo>
                    <a:pt x="1579156" y="15240"/>
                  </a:lnTo>
                  <a:lnTo>
                    <a:pt x="1583626" y="13970"/>
                  </a:lnTo>
                  <a:lnTo>
                    <a:pt x="1591525" y="12700"/>
                  </a:lnTo>
                  <a:lnTo>
                    <a:pt x="1640293" y="12700"/>
                  </a:lnTo>
                  <a:lnTo>
                    <a:pt x="1642821" y="11430"/>
                  </a:lnTo>
                  <a:lnTo>
                    <a:pt x="1645170" y="10160"/>
                  </a:lnTo>
                  <a:lnTo>
                    <a:pt x="1643583" y="8890"/>
                  </a:lnTo>
                  <a:lnTo>
                    <a:pt x="1641919" y="8890"/>
                  </a:lnTo>
                  <a:lnTo>
                    <a:pt x="1640192" y="7620"/>
                  </a:lnTo>
                  <a:lnTo>
                    <a:pt x="1633397" y="5080"/>
                  </a:lnTo>
                  <a:lnTo>
                    <a:pt x="1619389" y="5080"/>
                  </a:lnTo>
                  <a:lnTo>
                    <a:pt x="1611287" y="7620"/>
                  </a:lnTo>
                  <a:lnTo>
                    <a:pt x="1608709" y="5080"/>
                  </a:lnTo>
                  <a:lnTo>
                    <a:pt x="1604835" y="1270"/>
                  </a:lnTo>
                  <a:lnTo>
                    <a:pt x="1580515" y="1270"/>
                  </a:lnTo>
                  <a:lnTo>
                    <a:pt x="1573047" y="0"/>
                  </a:lnTo>
                  <a:lnTo>
                    <a:pt x="1557883" y="0"/>
                  </a:lnTo>
                  <a:lnTo>
                    <a:pt x="1550365" y="1270"/>
                  </a:lnTo>
                  <a:lnTo>
                    <a:pt x="1546402" y="1270"/>
                  </a:lnTo>
                  <a:lnTo>
                    <a:pt x="1540205" y="0"/>
                  </a:lnTo>
                  <a:lnTo>
                    <a:pt x="1534033" y="1270"/>
                  </a:lnTo>
                  <a:lnTo>
                    <a:pt x="1519580" y="1270"/>
                  </a:lnTo>
                  <a:lnTo>
                    <a:pt x="1519174" y="2540"/>
                  </a:lnTo>
                  <a:lnTo>
                    <a:pt x="1518196" y="3810"/>
                  </a:lnTo>
                  <a:lnTo>
                    <a:pt x="1516253" y="5080"/>
                  </a:lnTo>
                  <a:lnTo>
                    <a:pt x="1514589" y="3810"/>
                  </a:lnTo>
                  <a:lnTo>
                    <a:pt x="1507934" y="1270"/>
                  </a:lnTo>
                  <a:lnTo>
                    <a:pt x="1502321" y="5080"/>
                  </a:lnTo>
                  <a:lnTo>
                    <a:pt x="1495044" y="6350"/>
                  </a:lnTo>
                  <a:lnTo>
                    <a:pt x="1498790" y="13970"/>
                  </a:lnTo>
                  <a:lnTo>
                    <a:pt x="1505648" y="10160"/>
                  </a:lnTo>
                  <a:lnTo>
                    <a:pt x="1510233" y="12700"/>
                  </a:lnTo>
                  <a:lnTo>
                    <a:pt x="1493380" y="17780"/>
                  </a:lnTo>
                  <a:lnTo>
                    <a:pt x="1495259" y="24130"/>
                  </a:lnTo>
                  <a:lnTo>
                    <a:pt x="1483410" y="17780"/>
                  </a:lnTo>
                  <a:lnTo>
                    <a:pt x="1483410" y="15240"/>
                  </a:lnTo>
                  <a:lnTo>
                    <a:pt x="1477162" y="13970"/>
                  </a:lnTo>
                  <a:lnTo>
                    <a:pt x="1470888" y="13970"/>
                  </a:lnTo>
                  <a:lnTo>
                    <a:pt x="1464691" y="15240"/>
                  </a:lnTo>
                  <a:lnTo>
                    <a:pt x="1461223" y="13970"/>
                  </a:lnTo>
                  <a:lnTo>
                    <a:pt x="1457896" y="12700"/>
                  </a:lnTo>
                  <a:lnTo>
                    <a:pt x="1454912" y="11430"/>
                  </a:lnTo>
                  <a:lnTo>
                    <a:pt x="1451317" y="8890"/>
                  </a:lnTo>
                  <a:lnTo>
                    <a:pt x="1446631" y="8890"/>
                  </a:lnTo>
                  <a:lnTo>
                    <a:pt x="1443062" y="11430"/>
                  </a:lnTo>
                  <a:lnTo>
                    <a:pt x="1439430" y="13970"/>
                  </a:lnTo>
                  <a:lnTo>
                    <a:pt x="1435061" y="13970"/>
                  </a:lnTo>
                  <a:lnTo>
                    <a:pt x="1427708" y="11430"/>
                  </a:lnTo>
                  <a:lnTo>
                    <a:pt x="1424216" y="12700"/>
                  </a:lnTo>
                  <a:lnTo>
                    <a:pt x="1421853" y="15240"/>
                  </a:lnTo>
                  <a:lnTo>
                    <a:pt x="1421853" y="19050"/>
                  </a:lnTo>
                  <a:lnTo>
                    <a:pt x="1423517" y="20320"/>
                  </a:lnTo>
                  <a:lnTo>
                    <a:pt x="1439113" y="20320"/>
                  </a:lnTo>
                  <a:lnTo>
                    <a:pt x="1447914" y="21590"/>
                  </a:lnTo>
                  <a:lnTo>
                    <a:pt x="1456690" y="21590"/>
                  </a:lnTo>
                  <a:lnTo>
                    <a:pt x="1465402" y="22860"/>
                  </a:lnTo>
                  <a:lnTo>
                    <a:pt x="1474050" y="25400"/>
                  </a:lnTo>
                  <a:lnTo>
                    <a:pt x="1479867" y="26670"/>
                  </a:lnTo>
                  <a:lnTo>
                    <a:pt x="1480489" y="26670"/>
                  </a:lnTo>
                  <a:lnTo>
                    <a:pt x="1480400" y="27940"/>
                  </a:lnTo>
                  <a:lnTo>
                    <a:pt x="1480312" y="29210"/>
                  </a:lnTo>
                  <a:lnTo>
                    <a:pt x="1479867" y="35560"/>
                  </a:lnTo>
                  <a:lnTo>
                    <a:pt x="1475714" y="31750"/>
                  </a:lnTo>
                  <a:lnTo>
                    <a:pt x="1474330" y="30480"/>
                  </a:lnTo>
                  <a:lnTo>
                    <a:pt x="1467980" y="27940"/>
                  </a:lnTo>
                  <a:lnTo>
                    <a:pt x="1461363" y="27940"/>
                  </a:lnTo>
                  <a:lnTo>
                    <a:pt x="1460119" y="29210"/>
                  </a:lnTo>
                  <a:lnTo>
                    <a:pt x="1461363" y="31750"/>
                  </a:lnTo>
                  <a:lnTo>
                    <a:pt x="1458658" y="31750"/>
                  </a:lnTo>
                  <a:lnTo>
                    <a:pt x="1453667" y="25400"/>
                  </a:lnTo>
                  <a:lnTo>
                    <a:pt x="1421434" y="25400"/>
                  </a:lnTo>
                  <a:lnTo>
                    <a:pt x="1421333" y="26670"/>
                  </a:lnTo>
                  <a:lnTo>
                    <a:pt x="1421231" y="27940"/>
                  </a:lnTo>
                  <a:lnTo>
                    <a:pt x="1433080" y="34290"/>
                  </a:lnTo>
                  <a:lnTo>
                    <a:pt x="1434198" y="35560"/>
                  </a:lnTo>
                  <a:lnTo>
                    <a:pt x="1435163" y="36830"/>
                  </a:lnTo>
                  <a:lnTo>
                    <a:pt x="1436001" y="38100"/>
                  </a:lnTo>
                  <a:lnTo>
                    <a:pt x="1430172" y="39370"/>
                  </a:lnTo>
                  <a:lnTo>
                    <a:pt x="1429969" y="39370"/>
                  </a:lnTo>
                  <a:lnTo>
                    <a:pt x="1427886" y="38100"/>
                  </a:lnTo>
                  <a:lnTo>
                    <a:pt x="1423035" y="33020"/>
                  </a:lnTo>
                  <a:lnTo>
                    <a:pt x="1417218" y="30480"/>
                  </a:lnTo>
                  <a:lnTo>
                    <a:pt x="1411046" y="29210"/>
                  </a:lnTo>
                  <a:lnTo>
                    <a:pt x="1406258" y="27940"/>
                  </a:lnTo>
                  <a:lnTo>
                    <a:pt x="1403972" y="29210"/>
                  </a:lnTo>
                  <a:lnTo>
                    <a:pt x="1397533" y="31750"/>
                  </a:lnTo>
                  <a:lnTo>
                    <a:pt x="1399540" y="35560"/>
                  </a:lnTo>
                  <a:lnTo>
                    <a:pt x="1402867" y="38100"/>
                  </a:lnTo>
                  <a:lnTo>
                    <a:pt x="1406677" y="38100"/>
                  </a:lnTo>
                  <a:lnTo>
                    <a:pt x="1410728" y="39370"/>
                  </a:lnTo>
                  <a:lnTo>
                    <a:pt x="1414653" y="40640"/>
                  </a:lnTo>
                  <a:lnTo>
                    <a:pt x="1418323" y="43180"/>
                  </a:lnTo>
                  <a:lnTo>
                    <a:pt x="1420990" y="44450"/>
                  </a:lnTo>
                  <a:lnTo>
                    <a:pt x="1424114" y="45720"/>
                  </a:lnTo>
                  <a:lnTo>
                    <a:pt x="1427060" y="44450"/>
                  </a:lnTo>
                  <a:lnTo>
                    <a:pt x="1427060" y="48260"/>
                  </a:lnTo>
                  <a:lnTo>
                    <a:pt x="1429131" y="50800"/>
                  </a:lnTo>
                  <a:lnTo>
                    <a:pt x="1430375" y="52070"/>
                  </a:lnTo>
                  <a:lnTo>
                    <a:pt x="1428089" y="55880"/>
                  </a:lnTo>
                  <a:lnTo>
                    <a:pt x="1423314" y="55880"/>
                  </a:lnTo>
                  <a:lnTo>
                    <a:pt x="1418463" y="54610"/>
                  </a:lnTo>
                  <a:lnTo>
                    <a:pt x="1413852" y="53340"/>
                  </a:lnTo>
                  <a:lnTo>
                    <a:pt x="1410208" y="49530"/>
                  </a:lnTo>
                  <a:lnTo>
                    <a:pt x="1408544" y="48260"/>
                  </a:lnTo>
                  <a:lnTo>
                    <a:pt x="1406715" y="46990"/>
                  </a:lnTo>
                  <a:lnTo>
                    <a:pt x="1397482" y="45720"/>
                  </a:lnTo>
                  <a:lnTo>
                    <a:pt x="1383220" y="40640"/>
                  </a:lnTo>
                  <a:lnTo>
                    <a:pt x="1376324" y="36830"/>
                  </a:lnTo>
                  <a:lnTo>
                    <a:pt x="1362532" y="34290"/>
                  </a:lnTo>
                  <a:lnTo>
                    <a:pt x="1355521" y="34290"/>
                  </a:lnTo>
                  <a:lnTo>
                    <a:pt x="1358849" y="43180"/>
                  </a:lnTo>
                  <a:lnTo>
                    <a:pt x="1359065" y="43180"/>
                  </a:lnTo>
                  <a:lnTo>
                    <a:pt x="1368209" y="49530"/>
                  </a:lnTo>
                  <a:lnTo>
                    <a:pt x="1369047" y="48260"/>
                  </a:lnTo>
                  <a:lnTo>
                    <a:pt x="1369872" y="52070"/>
                  </a:lnTo>
                  <a:lnTo>
                    <a:pt x="1361351" y="55880"/>
                  </a:lnTo>
                  <a:lnTo>
                    <a:pt x="1362976" y="55880"/>
                  </a:lnTo>
                  <a:lnTo>
                    <a:pt x="1364259" y="57150"/>
                  </a:lnTo>
                  <a:lnTo>
                    <a:pt x="1364259" y="59690"/>
                  </a:lnTo>
                  <a:lnTo>
                    <a:pt x="1363218" y="59690"/>
                  </a:lnTo>
                  <a:lnTo>
                    <a:pt x="1363218" y="58420"/>
                  </a:lnTo>
                  <a:lnTo>
                    <a:pt x="1361351" y="57150"/>
                  </a:lnTo>
                  <a:lnTo>
                    <a:pt x="1360309" y="55880"/>
                  </a:lnTo>
                  <a:lnTo>
                    <a:pt x="1361351" y="55880"/>
                  </a:lnTo>
                  <a:lnTo>
                    <a:pt x="1339100" y="49530"/>
                  </a:lnTo>
                  <a:lnTo>
                    <a:pt x="1334312" y="49530"/>
                  </a:lnTo>
                  <a:lnTo>
                    <a:pt x="1332865" y="52070"/>
                  </a:lnTo>
                  <a:lnTo>
                    <a:pt x="1332445" y="53340"/>
                  </a:lnTo>
                  <a:lnTo>
                    <a:pt x="1331747" y="54610"/>
                  </a:lnTo>
                  <a:lnTo>
                    <a:pt x="1330782" y="55880"/>
                  </a:lnTo>
                  <a:lnTo>
                    <a:pt x="1324127" y="62230"/>
                  </a:lnTo>
                  <a:lnTo>
                    <a:pt x="1322882" y="62230"/>
                  </a:lnTo>
                  <a:lnTo>
                    <a:pt x="1321422" y="59690"/>
                  </a:lnTo>
                  <a:lnTo>
                    <a:pt x="1322882" y="58420"/>
                  </a:lnTo>
                  <a:lnTo>
                    <a:pt x="1322882" y="55880"/>
                  </a:lnTo>
                  <a:lnTo>
                    <a:pt x="1324991" y="49530"/>
                  </a:lnTo>
                  <a:lnTo>
                    <a:pt x="1322285" y="43180"/>
                  </a:lnTo>
                  <a:lnTo>
                    <a:pt x="1316850" y="40640"/>
                  </a:lnTo>
                  <a:lnTo>
                    <a:pt x="1314805" y="39370"/>
                  </a:lnTo>
                  <a:lnTo>
                    <a:pt x="1312519" y="39370"/>
                  </a:lnTo>
                  <a:lnTo>
                    <a:pt x="1310398" y="40640"/>
                  </a:lnTo>
                  <a:lnTo>
                    <a:pt x="1305420" y="41910"/>
                  </a:lnTo>
                  <a:lnTo>
                    <a:pt x="1293279" y="44450"/>
                  </a:lnTo>
                  <a:lnTo>
                    <a:pt x="1287119" y="44450"/>
                  </a:lnTo>
                  <a:lnTo>
                    <a:pt x="1266317" y="48260"/>
                  </a:lnTo>
                  <a:lnTo>
                    <a:pt x="1264653" y="48260"/>
                  </a:lnTo>
                  <a:lnTo>
                    <a:pt x="1263065" y="49530"/>
                  </a:lnTo>
                  <a:lnTo>
                    <a:pt x="1261541" y="50800"/>
                  </a:lnTo>
                  <a:lnTo>
                    <a:pt x="1266532" y="53340"/>
                  </a:lnTo>
                  <a:lnTo>
                    <a:pt x="1271727" y="55880"/>
                  </a:lnTo>
                  <a:lnTo>
                    <a:pt x="1271854" y="57150"/>
                  </a:lnTo>
                  <a:lnTo>
                    <a:pt x="1271981" y="58420"/>
                  </a:lnTo>
                  <a:lnTo>
                    <a:pt x="1272108" y="59690"/>
                  </a:lnTo>
                  <a:lnTo>
                    <a:pt x="1272222" y="60960"/>
                  </a:lnTo>
                  <a:lnTo>
                    <a:pt x="1272349" y="62230"/>
                  </a:lnTo>
                  <a:lnTo>
                    <a:pt x="1269644" y="60960"/>
                  </a:lnTo>
                  <a:lnTo>
                    <a:pt x="1266736" y="60960"/>
                  </a:lnTo>
                  <a:lnTo>
                    <a:pt x="1264653" y="58420"/>
                  </a:lnTo>
                  <a:lnTo>
                    <a:pt x="1263243" y="55880"/>
                  </a:lnTo>
                  <a:lnTo>
                    <a:pt x="1261440" y="54610"/>
                  </a:lnTo>
                  <a:lnTo>
                    <a:pt x="1259459" y="54610"/>
                  </a:lnTo>
                  <a:lnTo>
                    <a:pt x="1251597" y="52070"/>
                  </a:lnTo>
                  <a:lnTo>
                    <a:pt x="1243037" y="53340"/>
                  </a:lnTo>
                  <a:lnTo>
                    <a:pt x="1236167" y="58420"/>
                  </a:lnTo>
                  <a:lnTo>
                    <a:pt x="1240536" y="66040"/>
                  </a:lnTo>
                  <a:lnTo>
                    <a:pt x="1236167" y="69850"/>
                  </a:lnTo>
                  <a:lnTo>
                    <a:pt x="1239291" y="73660"/>
                  </a:lnTo>
                  <a:lnTo>
                    <a:pt x="1238872" y="76200"/>
                  </a:lnTo>
                  <a:lnTo>
                    <a:pt x="1236065" y="78740"/>
                  </a:lnTo>
                  <a:lnTo>
                    <a:pt x="1232115" y="80010"/>
                  </a:lnTo>
                  <a:lnTo>
                    <a:pt x="1228890" y="77470"/>
                  </a:lnTo>
                  <a:lnTo>
                    <a:pt x="1225562" y="74930"/>
                  </a:lnTo>
                  <a:lnTo>
                    <a:pt x="1217879" y="74930"/>
                  </a:lnTo>
                  <a:lnTo>
                    <a:pt x="1210183" y="78740"/>
                  </a:lnTo>
                  <a:lnTo>
                    <a:pt x="1201445" y="78740"/>
                  </a:lnTo>
                  <a:lnTo>
                    <a:pt x="1195006" y="85090"/>
                  </a:lnTo>
                  <a:lnTo>
                    <a:pt x="1192885" y="87630"/>
                  </a:lnTo>
                  <a:lnTo>
                    <a:pt x="1190117" y="88900"/>
                  </a:lnTo>
                  <a:lnTo>
                    <a:pt x="1181176" y="92710"/>
                  </a:lnTo>
                  <a:lnTo>
                    <a:pt x="1175524" y="95250"/>
                  </a:lnTo>
                  <a:lnTo>
                    <a:pt x="1170254" y="99060"/>
                  </a:lnTo>
                  <a:lnTo>
                    <a:pt x="1168590" y="99060"/>
                  </a:lnTo>
                  <a:lnTo>
                    <a:pt x="1166926" y="100330"/>
                  </a:lnTo>
                  <a:lnTo>
                    <a:pt x="1167142" y="102870"/>
                  </a:lnTo>
                  <a:lnTo>
                    <a:pt x="1168971" y="105410"/>
                  </a:lnTo>
                  <a:lnTo>
                    <a:pt x="1171956" y="107950"/>
                  </a:lnTo>
                  <a:lnTo>
                    <a:pt x="1175042" y="106680"/>
                  </a:lnTo>
                  <a:lnTo>
                    <a:pt x="1178052" y="107950"/>
                  </a:lnTo>
                  <a:lnTo>
                    <a:pt x="1181036" y="107950"/>
                  </a:lnTo>
                  <a:lnTo>
                    <a:pt x="1183982" y="109220"/>
                  </a:lnTo>
                  <a:lnTo>
                    <a:pt x="1187094" y="109220"/>
                  </a:lnTo>
                  <a:lnTo>
                    <a:pt x="1189799" y="106680"/>
                  </a:lnTo>
                  <a:lnTo>
                    <a:pt x="1192923" y="109220"/>
                  </a:lnTo>
                  <a:lnTo>
                    <a:pt x="1194790" y="124460"/>
                  </a:lnTo>
                  <a:lnTo>
                    <a:pt x="1189901" y="132080"/>
                  </a:lnTo>
                  <a:lnTo>
                    <a:pt x="1182179" y="137160"/>
                  </a:lnTo>
                  <a:lnTo>
                    <a:pt x="1174000" y="135890"/>
                  </a:lnTo>
                  <a:lnTo>
                    <a:pt x="1166533" y="135890"/>
                  </a:lnTo>
                  <a:lnTo>
                    <a:pt x="1159179" y="137160"/>
                  </a:lnTo>
                  <a:lnTo>
                    <a:pt x="1152131" y="139700"/>
                  </a:lnTo>
                  <a:lnTo>
                    <a:pt x="1145514" y="143510"/>
                  </a:lnTo>
                  <a:lnTo>
                    <a:pt x="1144295" y="144780"/>
                  </a:lnTo>
                  <a:lnTo>
                    <a:pt x="1141564" y="144780"/>
                  </a:lnTo>
                  <a:lnTo>
                    <a:pt x="1137158" y="146050"/>
                  </a:lnTo>
                  <a:lnTo>
                    <a:pt x="1128674" y="148590"/>
                  </a:lnTo>
                  <a:lnTo>
                    <a:pt x="1123886" y="151130"/>
                  </a:lnTo>
                  <a:lnTo>
                    <a:pt x="1118895" y="148590"/>
                  </a:lnTo>
                  <a:lnTo>
                    <a:pt x="1114526" y="152400"/>
                  </a:lnTo>
                  <a:lnTo>
                    <a:pt x="1113497" y="152400"/>
                  </a:lnTo>
                  <a:lnTo>
                    <a:pt x="1106424" y="153670"/>
                  </a:lnTo>
                  <a:lnTo>
                    <a:pt x="1105801" y="154940"/>
                  </a:lnTo>
                  <a:lnTo>
                    <a:pt x="1105382" y="163830"/>
                  </a:lnTo>
                  <a:lnTo>
                    <a:pt x="1110767" y="167640"/>
                  </a:lnTo>
                  <a:lnTo>
                    <a:pt x="1116647" y="170180"/>
                  </a:lnTo>
                  <a:lnTo>
                    <a:pt x="1122870" y="171450"/>
                  </a:lnTo>
                  <a:lnTo>
                    <a:pt x="1132001" y="171450"/>
                  </a:lnTo>
                  <a:lnTo>
                    <a:pt x="1133246" y="176530"/>
                  </a:lnTo>
                  <a:lnTo>
                    <a:pt x="1136992" y="171450"/>
                  </a:lnTo>
                  <a:lnTo>
                    <a:pt x="1141145" y="176530"/>
                  </a:lnTo>
                  <a:lnTo>
                    <a:pt x="1140320" y="179070"/>
                  </a:lnTo>
                  <a:lnTo>
                    <a:pt x="1144473" y="180340"/>
                  </a:lnTo>
                  <a:lnTo>
                    <a:pt x="1150302" y="176530"/>
                  </a:lnTo>
                  <a:lnTo>
                    <a:pt x="1153833" y="177800"/>
                  </a:lnTo>
                  <a:lnTo>
                    <a:pt x="1158201" y="179070"/>
                  </a:lnTo>
                  <a:lnTo>
                    <a:pt x="1162773" y="179070"/>
                  </a:lnTo>
                  <a:lnTo>
                    <a:pt x="1167142" y="177800"/>
                  </a:lnTo>
                  <a:lnTo>
                    <a:pt x="1168387" y="177800"/>
                  </a:lnTo>
                  <a:lnTo>
                    <a:pt x="1169631" y="176530"/>
                  </a:lnTo>
                  <a:lnTo>
                    <a:pt x="1170876" y="176530"/>
                  </a:lnTo>
                  <a:lnTo>
                    <a:pt x="1172921" y="175260"/>
                  </a:lnTo>
                  <a:lnTo>
                    <a:pt x="1175042" y="175260"/>
                  </a:lnTo>
                  <a:lnTo>
                    <a:pt x="1177124" y="176530"/>
                  </a:lnTo>
                  <a:lnTo>
                    <a:pt x="1179131" y="176530"/>
                  </a:lnTo>
                  <a:lnTo>
                    <a:pt x="1180477" y="179070"/>
                  </a:lnTo>
                  <a:lnTo>
                    <a:pt x="1180134" y="180340"/>
                  </a:lnTo>
                  <a:lnTo>
                    <a:pt x="1180033" y="181610"/>
                  </a:lnTo>
                  <a:lnTo>
                    <a:pt x="1177810" y="184150"/>
                  </a:lnTo>
                  <a:lnTo>
                    <a:pt x="1174826" y="185420"/>
                  </a:lnTo>
                  <a:lnTo>
                    <a:pt x="1152791" y="185420"/>
                  </a:lnTo>
                  <a:lnTo>
                    <a:pt x="1151953" y="187960"/>
                  </a:lnTo>
                  <a:lnTo>
                    <a:pt x="1148003" y="189230"/>
                  </a:lnTo>
                  <a:lnTo>
                    <a:pt x="1145514" y="187960"/>
                  </a:lnTo>
                  <a:lnTo>
                    <a:pt x="1138516" y="186690"/>
                  </a:lnTo>
                  <a:lnTo>
                    <a:pt x="1131265" y="187960"/>
                  </a:lnTo>
                  <a:lnTo>
                    <a:pt x="1124724" y="190500"/>
                  </a:lnTo>
                  <a:lnTo>
                    <a:pt x="1124204" y="191770"/>
                  </a:lnTo>
                  <a:lnTo>
                    <a:pt x="1123784" y="191770"/>
                  </a:lnTo>
                  <a:lnTo>
                    <a:pt x="1123467" y="193040"/>
                  </a:lnTo>
                  <a:lnTo>
                    <a:pt x="1129919" y="198120"/>
                  </a:lnTo>
                  <a:lnTo>
                    <a:pt x="1137399" y="195580"/>
                  </a:lnTo>
                  <a:lnTo>
                    <a:pt x="1137920" y="199390"/>
                  </a:lnTo>
                  <a:lnTo>
                    <a:pt x="1140561" y="201930"/>
                  </a:lnTo>
                  <a:lnTo>
                    <a:pt x="1143431" y="200660"/>
                  </a:lnTo>
                  <a:lnTo>
                    <a:pt x="1156741" y="200660"/>
                  </a:lnTo>
                  <a:lnTo>
                    <a:pt x="1157160" y="203200"/>
                  </a:lnTo>
                  <a:lnTo>
                    <a:pt x="1153210" y="205740"/>
                  </a:lnTo>
                  <a:lnTo>
                    <a:pt x="1148003" y="204470"/>
                  </a:lnTo>
                  <a:lnTo>
                    <a:pt x="1144676" y="209550"/>
                  </a:lnTo>
                  <a:lnTo>
                    <a:pt x="1150340" y="213360"/>
                  </a:lnTo>
                  <a:lnTo>
                    <a:pt x="1156601" y="217170"/>
                  </a:lnTo>
                  <a:lnTo>
                    <a:pt x="1170254" y="219710"/>
                  </a:lnTo>
                  <a:lnTo>
                    <a:pt x="1170254" y="213360"/>
                  </a:lnTo>
                  <a:lnTo>
                    <a:pt x="1173797" y="210820"/>
                  </a:lnTo>
                  <a:lnTo>
                    <a:pt x="1176286" y="217170"/>
                  </a:lnTo>
                  <a:lnTo>
                    <a:pt x="1179410" y="213360"/>
                  </a:lnTo>
                  <a:lnTo>
                    <a:pt x="1180719" y="212090"/>
                  </a:lnTo>
                  <a:lnTo>
                    <a:pt x="1185646" y="212090"/>
                  </a:lnTo>
                  <a:lnTo>
                    <a:pt x="1186472" y="215900"/>
                  </a:lnTo>
                  <a:lnTo>
                    <a:pt x="1187729" y="217170"/>
                  </a:lnTo>
                  <a:lnTo>
                    <a:pt x="1194866" y="214630"/>
                  </a:lnTo>
                  <a:lnTo>
                    <a:pt x="1198333" y="213360"/>
                  </a:lnTo>
                  <a:lnTo>
                    <a:pt x="1200823" y="212090"/>
                  </a:lnTo>
                  <a:lnTo>
                    <a:pt x="1202486" y="210820"/>
                  </a:lnTo>
                  <a:lnTo>
                    <a:pt x="1207477" y="215900"/>
                  </a:lnTo>
                  <a:lnTo>
                    <a:pt x="1208303" y="213360"/>
                  </a:lnTo>
                  <a:lnTo>
                    <a:pt x="1209560" y="213360"/>
                  </a:lnTo>
                  <a:lnTo>
                    <a:pt x="1211427" y="210820"/>
                  </a:lnTo>
                  <a:lnTo>
                    <a:pt x="1214437" y="210820"/>
                  </a:lnTo>
                  <a:lnTo>
                    <a:pt x="1217041" y="212090"/>
                  </a:lnTo>
                  <a:lnTo>
                    <a:pt x="1225156" y="213360"/>
                  </a:lnTo>
                  <a:lnTo>
                    <a:pt x="1241374" y="217170"/>
                  </a:lnTo>
                  <a:lnTo>
                    <a:pt x="1267358" y="227330"/>
                  </a:lnTo>
                  <a:lnTo>
                    <a:pt x="1270482" y="228600"/>
                  </a:lnTo>
                  <a:lnTo>
                    <a:pt x="1272628" y="231140"/>
                  </a:lnTo>
                  <a:lnTo>
                    <a:pt x="1272349" y="234950"/>
                  </a:lnTo>
                  <a:lnTo>
                    <a:pt x="1272349" y="241300"/>
                  </a:lnTo>
                  <a:lnTo>
                    <a:pt x="1275054" y="243840"/>
                  </a:lnTo>
                  <a:lnTo>
                    <a:pt x="1279626" y="246380"/>
                  </a:lnTo>
                  <a:lnTo>
                    <a:pt x="1283550" y="247650"/>
                  </a:lnTo>
                  <a:lnTo>
                    <a:pt x="1286979" y="250190"/>
                  </a:lnTo>
                  <a:lnTo>
                    <a:pt x="1289405" y="254000"/>
                  </a:lnTo>
                  <a:lnTo>
                    <a:pt x="1290828" y="255270"/>
                  </a:lnTo>
                  <a:lnTo>
                    <a:pt x="1292517" y="256540"/>
                  </a:lnTo>
                  <a:lnTo>
                    <a:pt x="1294396" y="256540"/>
                  </a:lnTo>
                  <a:lnTo>
                    <a:pt x="1295120" y="261620"/>
                  </a:lnTo>
                  <a:lnTo>
                    <a:pt x="1296543" y="266700"/>
                  </a:lnTo>
                  <a:lnTo>
                    <a:pt x="1298549" y="270510"/>
                  </a:lnTo>
                  <a:lnTo>
                    <a:pt x="1300835" y="275590"/>
                  </a:lnTo>
                  <a:lnTo>
                    <a:pt x="1299794" y="280670"/>
                  </a:lnTo>
                  <a:lnTo>
                    <a:pt x="1303959" y="284480"/>
                  </a:lnTo>
                  <a:lnTo>
                    <a:pt x="1305001" y="284480"/>
                  </a:lnTo>
                  <a:lnTo>
                    <a:pt x="1305661" y="287020"/>
                  </a:lnTo>
                  <a:lnTo>
                    <a:pt x="1306385" y="292100"/>
                  </a:lnTo>
                  <a:lnTo>
                    <a:pt x="1308430" y="294640"/>
                  </a:lnTo>
                  <a:lnTo>
                    <a:pt x="1311440" y="297180"/>
                  </a:lnTo>
                  <a:lnTo>
                    <a:pt x="1313840" y="298450"/>
                  </a:lnTo>
                  <a:lnTo>
                    <a:pt x="1314526" y="302260"/>
                  </a:lnTo>
                  <a:lnTo>
                    <a:pt x="1312964" y="304800"/>
                  </a:lnTo>
                  <a:lnTo>
                    <a:pt x="1312583" y="304800"/>
                  </a:lnTo>
                  <a:lnTo>
                    <a:pt x="1312062" y="306070"/>
                  </a:lnTo>
                  <a:lnTo>
                    <a:pt x="1311440" y="306070"/>
                  </a:lnTo>
                  <a:lnTo>
                    <a:pt x="1310373" y="307340"/>
                  </a:lnTo>
                  <a:lnTo>
                    <a:pt x="1309192" y="308610"/>
                  </a:lnTo>
                  <a:lnTo>
                    <a:pt x="1307909" y="308610"/>
                  </a:lnTo>
                  <a:lnTo>
                    <a:pt x="1310398" y="313690"/>
                  </a:lnTo>
                  <a:lnTo>
                    <a:pt x="1307909" y="316230"/>
                  </a:lnTo>
                  <a:lnTo>
                    <a:pt x="1307045" y="316230"/>
                  </a:lnTo>
                  <a:lnTo>
                    <a:pt x="1306144" y="317500"/>
                  </a:lnTo>
                  <a:lnTo>
                    <a:pt x="1305204" y="317500"/>
                  </a:lnTo>
                  <a:lnTo>
                    <a:pt x="1308950" y="322580"/>
                  </a:lnTo>
                  <a:lnTo>
                    <a:pt x="1305001" y="325120"/>
                  </a:lnTo>
                  <a:lnTo>
                    <a:pt x="1303375" y="326390"/>
                  </a:lnTo>
                  <a:lnTo>
                    <a:pt x="1302778" y="328930"/>
                  </a:lnTo>
                  <a:lnTo>
                    <a:pt x="1303997" y="330200"/>
                  </a:lnTo>
                  <a:lnTo>
                    <a:pt x="1304442" y="331470"/>
                  </a:lnTo>
                  <a:lnTo>
                    <a:pt x="1305001" y="331470"/>
                  </a:lnTo>
                  <a:lnTo>
                    <a:pt x="1308709" y="334010"/>
                  </a:lnTo>
                  <a:lnTo>
                    <a:pt x="1318310" y="334010"/>
                  </a:lnTo>
                  <a:lnTo>
                    <a:pt x="1320380" y="332740"/>
                  </a:lnTo>
                  <a:lnTo>
                    <a:pt x="1320380" y="325120"/>
                  </a:lnTo>
                  <a:lnTo>
                    <a:pt x="1326210" y="325120"/>
                  </a:lnTo>
                  <a:lnTo>
                    <a:pt x="1328077" y="322580"/>
                  </a:lnTo>
                  <a:lnTo>
                    <a:pt x="1331163" y="322580"/>
                  </a:lnTo>
                  <a:lnTo>
                    <a:pt x="1333627" y="325120"/>
                  </a:lnTo>
                  <a:lnTo>
                    <a:pt x="1334528" y="328930"/>
                  </a:lnTo>
                  <a:lnTo>
                    <a:pt x="1336192" y="326390"/>
                  </a:lnTo>
                  <a:lnTo>
                    <a:pt x="1337437" y="327660"/>
                  </a:lnTo>
                  <a:lnTo>
                    <a:pt x="1339519" y="330200"/>
                  </a:lnTo>
                  <a:lnTo>
                    <a:pt x="1332445" y="332740"/>
                  </a:lnTo>
                  <a:lnTo>
                    <a:pt x="1333271" y="341630"/>
                  </a:lnTo>
                  <a:lnTo>
                    <a:pt x="1340345" y="335280"/>
                  </a:lnTo>
                  <a:lnTo>
                    <a:pt x="1347000" y="331470"/>
                  </a:lnTo>
                  <a:lnTo>
                    <a:pt x="1349044" y="335280"/>
                  </a:lnTo>
                  <a:lnTo>
                    <a:pt x="1351330" y="339090"/>
                  </a:lnTo>
                  <a:lnTo>
                    <a:pt x="1353858" y="344170"/>
                  </a:lnTo>
                  <a:lnTo>
                    <a:pt x="1357363" y="346710"/>
                  </a:lnTo>
                  <a:lnTo>
                    <a:pt x="1359027" y="353060"/>
                  </a:lnTo>
                  <a:lnTo>
                    <a:pt x="1358226" y="358140"/>
                  </a:lnTo>
                  <a:lnTo>
                    <a:pt x="1354137" y="358140"/>
                  </a:lnTo>
                  <a:lnTo>
                    <a:pt x="1350086" y="356870"/>
                  </a:lnTo>
                  <a:lnTo>
                    <a:pt x="1346581" y="354330"/>
                  </a:lnTo>
                  <a:lnTo>
                    <a:pt x="1340485" y="351790"/>
                  </a:lnTo>
                  <a:lnTo>
                    <a:pt x="1334096" y="349250"/>
                  </a:lnTo>
                  <a:lnTo>
                    <a:pt x="1327505" y="347980"/>
                  </a:lnTo>
                  <a:lnTo>
                    <a:pt x="1319339" y="347980"/>
                  </a:lnTo>
                  <a:lnTo>
                    <a:pt x="1317891" y="349250"/>
                  </a:lnTo>
                  <a:lnTo>
                    <a:pt x="1316228" y="349250"/>
                  </a:lnTo>
                  <a:lnTo>
                    <a:pt x="1321219" y="355600"/>
                  </a:lnTo>
                  <a:lnTo>
                    <a:pt x="1325168" y="355600"/>
                  </a:lnTo>
                  <a:lnTo>
                    <a:pt x="1328293" y="356870"/>
                  </a:lnTo>
                  <a:lnTo>
                    <a:pt x="1331302" y="356870"/>
                  </a:lnTo>
                  <a:lnTo>
                    <a:pt x="1334109" y="359410"/>
                  </a:lnTo>
                  <a:lnTo>
                    <a:pt x="1340243" y="363220"/>
                  </a:lnTo>
                  <a:lnTo>
                    <a:pt x="1347584" y="365760"/>
                  </a:lnTo>
                  <a:lnTo>
                    <a:pt x="1354899" y="364490"/>
                  </a:lnTo>
                  <a:lnTo>
                    <a:pt x="1361351" y="364490"/>
                  </a:lnTo>
                  <a:lnTo>
                    <a:pt x="1364881" y="372110"/>
                  </a:lnTo>
                  <a:lnTo>
                    <a:pt x="1355115" y="375920"/>
                  </a:lnTo>
                  <a:lnTo>
                    <a:pt x="1357185" y="382270"/>
                  </a:lnTo>
                  <a:lnTo>
                    <a:pt x="1361973" y="382270"/>
                  </a:lnTo>
                  <a:lnTo>
                    <a:pt x="1361973" y="386080"/>
                  </a:lnTo>
                  <a:lnTo>
                    <a:pt x="1360512" y="387350"/>
                  </a:lnTo>
                  <a:lnTo>
                    <a:pt x="1354074" y="387350"/>
                  </a:lnTo>
                  <a:lnTo>
                    <a:pt x="1353858" y="391160"/>
                  </a:lnTo>
                  <a:lnTo>
                    <a:pt x="1353718" y="392430"/>
                  </a:lnTo>
                  <a:lnTo>
                    <a:pt x="1353718" y="393700"/>
                  </a:lnTo>
                  <a:lnTo>
                    <a:pt x="1353858" y="396240"/>
                  </a:lnTo>
                  <a:lnTo>
                    <a:pt x="1350225" y="397510"/>
                  </a:lnTo>
                  <a:lnTo>
                    <a:pt x="1346174" y="398780"/>
                  </a:lnTo>
                  <a:lnTo>
                    <a:pt x="1342212" y="397510"/>
                  </a:lnTo>
                  <a:lnTo>
                    <a:pt x="1337640" y="397510"/>
                  </a:lnTo>
                  <a:lnTo>
                    <a:pt x="1335976" y="403860"/>
                  </a:lnTo>
                  <a:lnTo>
                    <a:pt x="1335976" y="406400"/>
                  </a:lnTo>
                  <a:lnTo>
                    <a:pt x="1331150" y="410210"/>
                  </a:lnTo>
                  <a:lnTo>
                    <a:pt x="1326629" y="417830"/>
                  </a:lnTo>
                  <a:lnTo>
                    <a:pt x="1323809" y="425450"/>
                  </a:lnTo>
                  <a:lnTo>
                    <a:pt x="1324127" y="430530"/>
                  </a:lnTo>
                  <a:lnTo>
                    <a:pt x="1333068" y="434340"/>
                  </a:lnTo>
                  <a:lnTo>
                    <a:pt x="1333068" y="436880"/>
                  </a:lnTo>
                  <a:lnTo>
                    <a:pt x="1328915" y="436880"/>
                  </a:lnTo>
                  <a:lnTo>
                    <a:pt x="1330579" y="443230"/>
                  </a:lnTo>
                  <a:lnTo>
                    <a:pt x="1325168" y="441960"/>
                  </a:lnTo>
                  <a:lnTo>
                    <a:pt x="1325270" y="444500"/>
                  </a:lnTo>
                  <a:lnTo>
                    <a:pt x="1325372" y="447040"/>
                  </a:lnTo>
                  <a:lnTo>
                    <a:pt x="1330248" y="453390"/>
                  </a:lnTo>
                  <a:lnTo>
                    <a:pt x="1334719" y="461010"/>
                  </a:lnTo>
                  <a:lnTo>
                    <a:pt x="1338783" y="468630"/>
                  </a:lnTo>
                  <a:lnTo>
                    <a:pt x="1342428" y="476250"/>
                  </a:lnTo>
                  <a:lnTo>
                    <a:pt x="1339926" y="483870"/>
                  </a:lnTo>
                  <a:lnTo>
                    <a:pt x="1343875" y="486410"/>
                  </a:lnTo>
                  <a:lnTo>
                    <a:pt x="1346758" y="481330"/>
                  </a:lnTo>
                  <a:lnTo>
                    <a:pt x="1351229" y="478790"/>
                  </a:lnTo>
                  <a:lnTo>
                    <a:pt x="1356360" y="477520"/>
                  </a:lnTo>
                  <a:lnTo>
                    <a:pt x="1358684" y="476250"/>
                  </a:lnTo>
                  <a:lnTo>
                    <a:pt x="1361211" y="477520"/>
                  </a:lnTo>
                  <a:lnTo>
                    <a:pt x="1362798" y="478790"/>
                  </a:lnTo>
                  <a:lnTo>
                    <a:pt x="1362798" y="483870"/>
                  </a:lnTo>
                  <a:lnTo>
                    <a:pt x="1359268" y="481330"/>
                  </a:lnTo>
                  <a:lnTo>
                    <a:pt x="1351153" y="494030"/>
                  </a:lnTo>
                  <a:lnTo>
                    <a:pt x="1348841" y="496570"/>
                  </a:lnTo>
                  <a:lnTo>
                    <a:pt x="1348841" y="501650"/>
                  </a:lnTo>
                  <a:lnTo>
                    <a:pt x="1351153" y="504190"/>
                  </a:lnTo>
                  <a:lnTo>
                    <a:pt x="1353858" y="510540"/>
                  </a:lnTo>
                  <a:lnTo>
                    <a:pt x="1359687" y="511810"/>
                  </a:lnTo>
                  <a:lnTo>
                    <a:pt x="1362798" y="516890"/>
                  </a:lnTo>
                  <a:lnTo>
                    <a:pt x="1362798" y="524510"/>
                  </a:lnTo>
                  <a:lnTo>
                    <a:pt x="1365084" y="527050"/>
                  </a:lnTo>
                  <a:lnTo>
                    <a:pt x="1367548" y="528320"/>
                  </a:lnTo>
                  <a:lnTo>
                    <a:pt x="1370076" y="530860"/>
                  </a:lnTo>
                  <a:lnTo>
                    <a:pt x="1372577" y="532130"/>
                  </a:lnTo>
                  <a:lnTo>
                    <a:pt x="1371955" y="537210"/>
                  </a:lnTo>
                  <a:lnTo>
                    <a:pt x="1376730" y="535940"/>
                  </a:lnTo>
                  <a:lnTo>
                    <a:pt x="1376730" y="543560"/>
                  </a:lnTo>
                  <a:lnTo>
                    <a:pt x="1380058" y="543560"/>
                  </a:lnTo>
                  <a:lnTo>
                    <a:pt x="1385049" y="548640"/>
                  </a:lnTo>
                  <a:lnTo>
                    <a:pt x="1390357" y="554990"/>
                  </a:lnTo>
                  <a:lnTo>
                    <a:pt x="1398739" y="556260"/>
                  </a:lnTo>
                  <a:lnTo>
                    <a:pt x="1405851" y="553720"/>
                  </a:lnTo>
                  <a:lnTo>
                    <a:pt x="1411871" y="553720"/>
                  </a:lnTo>
                  <a:lnTo>
                    <a:pt x="1411871" y="552450"/>
                  </a:lnTo>
                  <a:lnTo>
                    <a:pt x="1414373" y="556260"/>
                  </a:lnTo>
                  <a:lnTo>
                    <a:pt x="1415821" y="560070"/>
                  </a:lnTo>
                  <a:lnTo>
                    <a:pt x="1423733" y="562610"/>
                  </a:lnTo>
                  <a:lnTo>
                    <a:pt x="1422476" y="566420"/>
                  </a:lnTo>
                  <a:lnTo>
                    <a:pt x="1423314" y="568960"/>
                  </a:lnTo>
                  <a:lnTo>
                    <a:pt x="1431836" y="571500"/>
                  </a:lnTo>
                  <a:lnTo>
                    <a:pt x="1433296" y="570230"/>
                  </a:lnTo>
                  <a:lnTo>
                    <a:pt x="1434960" y="570230"/>
                  </a:lnTo>
                  <a:lnTo>
                    <a:pt x="1436408" y="571500"/>
                  </a:lnTo>
                  <a:lnTo>
                    <a:pt x="1439532" y="571500"/>
                  </a:lnTo>
                  <a:lnTo>
                    <a:pt x="1442643" y="570230"/>
                  </a:lnTo>
                  <a:lnTo>
                    <a:pt x="1442339" y="566420"/>
                  </a:lnTo>
                  <a:lnTo>
                    <a:pt x="1442237" y="565150"/>
                  </a:lnTo>
                  <a:lnTo>
                    <a:pt x="1442021" y="565150"/>
                  </a:lnTo>
                  <a:lnTo>
                    <a:pt x="1442021" y="563880"/>
                  </a:lnTo>
                  <a:lnTo>
                    <a:pt x="1442237" y="562610"/>
                  </a:lnTo>
                  <a:lnTo>
                    <a:pt x="1443685" y="560070"/>
                  </a:lnTo>
                  <a:lnTo>
                    <a:pt x="1445768" y="558800"/>
                  </a:lnTo>
                  <a:lnTo>
                    <a:pt x="1438694" y="553720"/>
                  </a:lnTo>
                  <a:lnTo>
                    <a:pt x="1442237" y="554990"/>
                  </a:lnTo>
                  <a:lnTo>
                    <a:pt x="1442237" y="553720"/>
                  </a:lnTo>
                  <a:lnTo>
                    <a:pt x="1446187" y="552450"/>
                  </a:lnTo>
                  <a:lnTo>
                    <a:pt x="1445971" y="551180"/>
                  </a:lnTo>
                  <a:lnTo>
                    <a:pt x="1445348" y="547370"/>
                  </a:lnTo>
                  <a:lnTo>
                    <a:pt x="1447431" y="543560"/>
                  </a:lnTo>
                  <a:lnTo>
                    <a:pt x="1445971" y="542290"/>
                  </a:lnTo>
                  <a:lnTo>
                    <a:pt x="1445971" y="541020"/>
                  </a:lnTo>
                  <a:lnTo>
                    <a:pt x="1448892" y="538480"/>
                  </a:lnTo>
                  <a:lnTo>
                    <a:pt x="1450136" y="537210"/>
                  </a:lnTo>
                  <a:lnTo>
                    <a:pt x="1449717" y="535940"/>
                  </a:lnTo>
                  <a:lnTo>
                    <a:pt x="1451584" y="529590"/>
                  </a:lnTo>
                  <a:lnTo>
                    <a:pt x="1444942" y="524510"/>
                  </a:lnTo>
                  <a:lnTo>
                    <a:pt x="1446187" y="521970"/>
                  </a:lnTo>
                  <a:lnTo>
                    <a:pt x="1448269" y="519430"/>
                  </a:lnTo>
                  <a:lnTo>
                    <a:pt x="1448993" y="516890"/>
                  </a:lnTo>
                  <a:lnTo>
                    <a:pt x="1451178" y="515620"/>
                  </a:lnTo>
                  <a:lnTo>
                    <a:pt x="1453083" y="516890"/>
                  </a:lnTo>
                  <a:lnTo>
                    <a:pt x="1455369" y="516890"/>
                  </a:lnTo>
                  <a:lnTo>
                    <a:pt x="1456169" y="515620"/>
                  </a:lnTo>
                  <a:lnTo>
                    <a:pt x="1457617" y="515620"/>
                  </a:lnTo>
                  <a:lnTo>
                    <a:pt x="1457617" y="513080"/>
                  </a:lnTo>
                  <a:lnTo>
                    <a:pt x="1456169" y="513080"/>
                  </a:lnTo>
                  <a:lnTo>
                    <a:pt x="1456029" y="511810"/>
                  </a:lnTo>
                  <a:lnTo>
                    <a:pt x="1456029" y="510540"/>
                  </a:lnTo>
                  <a:lnTo>
                    <a:pt x="1462824" y="510540"/>
                  </a:lnTo>
                  <a:lnTo>
                    <a:pt x="1461160" y="502920"/>
                  </a:lnTo>
                  <a:lnTo>
                    <a:pt x="1469885" y="502920"/>
                  </a:lnTo>
                  <a:lnTo>
                    <a:pt x="1471142" y="496570"/>
                  </a:lnTo>
                  <a:lnTo>
                    <a:pt x="1471142" y="492760"/>
                  </a:lnTo>
                  <a:lnTo>
                    <a:pt x="1469263" y="490220"/>
                  </a:lnTo>
                  <a:lnTo>
                    <a:pt x="1465732" y="492760"/>
                  </a:lnTo>
                  <a:lnTo>
                    <a:pt x="1464894" y="487680"/>
                  </a:lnTo>
                  <a:lnTo>
                    <a:pt x="1467180" y="487680"/>
                  </a:lnTo>
                  <a:lnTo>
                    <a:pt x="1469402" y="486410"/>
                  </a:lnTo>
                  <a:lnTo>
                    <a:pt x="1471549" y="483870"/>
                  </a:lnTo>
                  <a:lnTo>
                    <a:pt x="1472806" y="483870"/>
                  </a:lnTo>
                  <a:lnTo>
                    <a:pt x="1473009" y="481330"/>
                  </a:lnTo>
                  <a:lnTo>
                    <a:pt x="1471904" y="480060"/>
                  </a:lnTo>
                  <a:lnTo>
                    <a:pt x="1471726" y="480060"/>
                  </a:lnTo>
                  <a:lnTo>
                    <a:pt x="1471549" y="478790"/>
                  </a:lnTo>
                  <a:lnTo>
                    <a:pt x="1470507" y="478790"/>
                  </a:lnTo>
                  <a:lnTo>
                    <a:pt x="1469263" y="476250"/>
                  </a:lnTo>
                  <a:lnTo>
                    <a:pt x="1466773" y="476250"/>
                  </a:lnTo>
                  <a:lnTo>
                    <a:pt x="1468018" y="471170"/>
                  </a:lnTo>
                  <a:lnTo>
                    <a:pt x="1478000" y="471170"/>
                  </a:lnTo>
                  <a:lnTo>
                    <a:pt x="1479042" y="469900"/>
                  </a:lnTo>
                  <a:lnTo>
                    <a:pt x="1479042" y="459740"/>
                  </a:lnTo>
                  <a:lnTo>
                    <a:pt x="1485480" y="459740"/>
                  </a:lnTo>
                  <a:lnTo>
                    <a:pt x="1489951" y="461010"/>
                  </a:lnTo>
                  <a:lnTo>
                    <a:pt x="1494523" y="459740"/>
                  </a:lnTo>
                  <a:lnTo>
                    <a:pt x="1498587" y="457200"/>
                  </a:lnTo>
                  <a:lnTo>
                    <a:pt x="1504200" y="444500"/>
                  </a:lnTo>
                  <a:lnTo>
                    <a:pt x="1508353" y="444500"/>
                  </a:lnTo>
                  <a:lnTo>
                    <a:pt x="1508353" y="450850"/>
                  </a:lnTo>
                  <a:lnTo>
                    <a:pt x="1503578" y="453390"/>
                  </a:lnTo>
                  <a:lnTo>
                    <a:pt x="1504200" y="458470"/>
                  </a:lnTo>
                  <a:lnTo>
                    <a:pt x="1506689" y="458470"/>
                  </a:lnTo>
                  <a:lnTo>
                    <a:pt x="1510880" y="454660"/>
                  </a:lnTo>
                  <a:lnTo>
                    <a:pt x="1516494" y="452120"/>
                  </a:lnTo>
                  <a:lnTo>
                    <a:pt x="1522501" y="450850"/>
                  </a:lnTo>
                  <a:lnTo>
                    <a:pt x="1525714" y="450850"/>
                  </a:lnTo>
                  <a:lnTo>
                    <a:pt x="1529181" y="445770"/>
                  </a:lnTo>
                  <a:lnTo>
                    <a:pt x="1532369" y="444500"/>
                  </a:lnTo>
                  <a:lnTo>
                    <a:pt x="1535798" y="444500"/>
                  </a:lnTo>
                  <a:lnTo>
                    <a:pt x="1538122" y="443230"/>
                  </a:lnTo>
                  <a:lnTo>
                    <a:pt x="1553057" y="425450"/>
                  </a:lnTo>
                  <a:lnTo>
                    <a:pt x="1556181" y="417830"/>
                  </a:lnTo>
                  <a:lnTo>
                    <a:pt x="1561655" y="412750"/>
                  </a:lnTo>
                  <a:lnTo>
                    <a:pt x="1568450" y="410210"/>
                  </a:lnTo>
                  <a:lnTo>
                    <a:pt x="1569910" y="407670"/>
                  </a:lnTo>
                  <a:lnTo>
                    <a:pt x="1567154" y="398780"/>
                  </a:lnTo>
                  <a:lnTo>
                    <a:pt x="1566367" y="396240"/>
                  </a:lnTo>
                  <a:lnTo>
                    <a:pt x="1573237" y="402590"/>
                  </a:lnTo>
                  <a:lnTo>
                    <a:pt x="1577809" y="406400"/>
                  </a:lnTo>
                  <a:lnTo>
                    <a:pt x="1583728" y="407670"/>
                  </a:lnTo>
                  <a:lnTo>
                    <a:pt x="1589036" y="405130"/>
                  </a:lnTo>
                  <a:lnTo>
                    <a:pt x="1593405" y="403860"/>
                  </a:lnTo>
                  <a:lnTo>
                    <a:pt x="1597139" y="400050"/>
                  </a:lnTo>
                  <a:lnTo>
                    <a:pt x="1602130" y="401320"/>
                  </a:lnTo>
                  <a:lnTo>
                    <a:pt x="1604213" y="401320"/>
                  </a:lnTo>
                  <a:lnTo>
                    <a:pt x="1609064" y="400050"/>
                  </a:lnTo>
                  <a:lnTo>
                    <a:pt x="1623618" y="396240"/>
                  </a:lnTo>
                  <a:lnTo>
                    <a:pt x="1633321" y="393700"/>
                  </a:lnTo>
                  <a:lnTo>
                    <a:pt x="1637449" y="393700"/>
                  </a:lnTo>
                  <a:lnTo>
                    <a:pt x="1641297" y="391160"/>
                  </a:lnTo>
                  <a:lnTo>
                    <a:pt x="1644548" y="388620"/>
                  </a:lnTo>
                  <a:lnTo>
                    <a:pt x="1647253" y="384810"/>
                  </a:lnTo>
                  <a:lnTo>
                    <a:pt x="1650238" y="382270"/>
                  </a:lnTo>
                  <a:lnTo>
                    <a:pt x="1653489" y="381000"/>
                  </a:lnTo>
                  <a:lnTo>
                    <a:pt x="1660385" y="375920"/>
                  </a:lnTo>
                  <a:lnTo>
                    <a:pt x="1681353" y="364490"/>
                  </a:lnTo>
                  <a:lnTo>
                    <a:pt x="1667319" y="361950"/>
                  </a:lnTo>
                  <a:lnTo>
                    <a:pt x="1660563" y="359410"/>
                  </a:lnTo>
                  <a:lnTo>
                    <a:pt x="1652943" y="358140"/>
                  </a:lnTo>
                  <a:lnTo>
                    <a:pt x="1637588" y="358140"/>
                  </a:lnTo>
                  <a:lnTo>
                    <a:pt x="1629994" y="359410"/>
                  </a:lnTo>
                  <a:lnTo>
                    <a:pt x="1628330" y="361950"/>
                  </a:lnTo>
                  <a:lnTo>
                    <a:pt x="1627505" y="361950"/>
                  </a:lnTo>
                  <a:lnTo>
                    <a:pt x="1623136" y="364490"/>
                  </a:lnTo>
                  <a:lnTo>
                    <a:pt x="1622094" y="364490"/>
                  </a:lnTo>
                  <a:lnTo>
                    <a:pt x="1615020" y="361950"/>
                  </a:lnTo>
                  <a:lnTo>
                    <a:pt x="1628432" y="358140"/>
                  </a:lnTo>
                  <a:lnTo>
                    <a:pt x="1632902" y="356870"/>
                  </a:lnTo>
                  <a:lnTo>
                    <a:pt x="1632902" y="355600"/>
                  </a:lnTo>
                  <a:lnTo>
                    <a:pt x="1632902" y="354330"/>
                  </a:lnTo>
                  <a:lnTo>
                    <a:pt x="1625841" y="354330"/>
                  </a:lnTo>
                  <a:lnTo>
                    <a:pt x="1627670" y="351790"/>
                  </a:lnTo>
                  <a:lnTo>
                    <a:pt x="1630553" y="350520"/>
                  </a:lnTo>
                  <a:lnTo>
                    <a:pt x="1633118" y="351790"/>
                  </a:lnTo>
                  <a:lnTo>
                    <a:pt x="1633118" y="350520"/>
                  </a:lnTo>
                  <a:lnTo>
                    <a:pt x="1635607" y="350520"/>
                  </a:lnTo>
                  <a:lnTo>
                    <a:pt x="1640573" y="349250"/>
                  </a:lnTo>
                  <a:lnTo>
                    <a:pt x="1643240" y="349250"/>
                  </a:lnTo>
                  <a:lnTo>
                    <a:pt x="1645805" y="347980"/>
                  </a:lnTo>
                  <a:lnTo>
                    <a:pt x="1647151" y="346710"/>
                  </a:lnTo>
                  <a:lnTo>
                    <a:pt x="1647596" y="345440"/>
                  </a:lnTo>
                  <a:lnTo>
                    <a:pt x="1646529" y="342900"/>
                  </a:lnTo>
                  <a:lnTo>
                    <a:pt x="1645805" y="342900"/>
                  </a:lnTo>
                  <a:lnTo>
                    <a:pt x="1644446" y="341630"/>
                  </a:lnTo>
                  <a:lnTo>
                    <a:pt x="1636229" y="341630"/>
                  </a:lnTo>
                  <a:lnTo>
                    <a:pt x="1626260" y="344170"/>
                  </a:lnTo>
                  <a:lnTo>
                    <a:pt x="1620850" y="349250"/>
                  </a:lnTo>
                  <a:lnTo>
                    <a:pt x="1615236" y="355600"/>
                  </a:lnTo>
                  <a:lnTo>
                    <a:pt x="1615236" y="353060"/>
                  </a:lnTo>
                  <a:lnTo>
                    <a:pt x="1613357" y="351790"/>
                  </a:lnTo>
                  <a:lnTo>
                    <a:pt x="1613776" y="350520"/>
                  </a:lnTo>
                  <a:lnTo>
                    <a:pt x="1616062" y="346710"/>
                  </a:lnTo>
                  <a:lnTo>
                    <a:pt x="1617319" y="341630"/>
                  </a:lnTo>
                  <a:lnTo>
                    <a:pt x="1619186" y="337820"/>
                  </a:lnTo>
                  <a:lnTo>
                    <a:pt x="1622513" y="339090"/>
                  </a:lnTo>
                  <a:lnTo>
                    <a:pt x="1628749" y="341630"/>
                  </a:lnTo>
                  <a:lnTo>
                    <a:pt x="1635544" y="341630"/>
                  </a:lnTo>
                  <a:lnTo>
                    <a:pt x="1641436" y="337820"/>
                  </a:lnTo>
                  <a:lnTo>
                    <a:pt x="1643100" y="337820"/>
                  </a:lnTo>
                  <a:lnTo>
                    <a:pt x="1644142" y="334010"/>
                  </a:lnTo>
                  <a:lnTo>
                    <a:pt x="1645805" y="332740"/>
                  </a:lnTo>
                  <a:lnTo>
                    <a:pt x="1643735" y="331470"/>
                  </a:lnTo>
                  <a:lnTo>
                    <a:pt x="1641678" y="330200"/>
                  </a:lnTo>
                  <a:lnTo>
                    <a:pt x="1627085" y="330200"/>
                  </a:lnTo>
                  <a:lnTo>
                    <a:pt x="1626260" y="327660"/>
                  </a:lnTo>
                  <a:lnTo>
                    <a:pt x="1624990" y="326390"/>
                  </a:lnTo>
                  <a:lnTo>
                    <a:pt x="1622475" y="323850"/>
                  </a:lnTo>
                  <a:lnTo>
                    <a:pt x="1620875" y="322580"/>
                  </a:lnTo>
                  <a:lnTo>
                    <a:pt x="1617662" y="320040"/>
                  </a:lnTo>
                  <a:lnTo>
                    <a:pt x="1612328" y="318770"/>
                  </a:lnTo>
                  <a:lnTo>
                    <a:pt x="1613573" y="318770"/>
                  </a:lnTo>
                  <a:lnTo>
                    <a:pt x="1613992" y="316230"/>
                  </a:lnTo>
                  <a:lnTo>
                    <a:pt x="1614614" y="316230"/>
                  </a:lnTo>
                  <a:lnTo>
                    <a:pt x="1618729" y="317500"/>
                  </a:lnTo>
                  <a:lnTo>
                    <a:pt x="1622615" y="318770"/>
                  </a:lnTo>
                  <a:lnTo>
                    <a:pt x="1625625" y="322580"/>
                  </a:lnTo>
                  <a:lnTo>
                    <a:pt x="1628546" y="325120"/>
                  </a:lnTo>
                  <a:lnTo>
                    <a:pt x="1632661" y="327660"/>
                  </a:lnTo>
                  <a:lnTo>
                    <a:pt x="1636864" y="326390"/>
                  </a:lnTo>
                  <a:lnTo>
                    <a:pt x="1641462" y="326390"/>
                  </a:lnTo>
                  <a:lnTo>
                    <a:pt x="1646110" y="327660"/>
                  </a:lnTo>
                  <a:lnTo>
                    <a:pt x="1650542" y="332740"/>
                  </a:lnTo>
                  <a:lnTo>
                    <a:pt x="1658696" y="332740"/>
                  </a:lnTo>
                  <a:lnTo>
                    <a:pt x="1660766" y="337820"/>
                  </a:lnTo>
                  <a:lnTo>
                    <a:pt x="1662430" y="342900"/>
                  </a:lnTo>
                  <a:lnTo>
                    <a:pt x="1664474" y="349250"/>
                  </a:lnTo>
                  <a:lnTo>
                    <a:pt x="1670342" y="353060"/>
                  </a:lnTo>
                  <a:lnTo>
                    <a:pt x="1678000" y="353060"/>
                  </a:lnTo>
                  <a:lnTo>
                    <a:pt x="1679028" y="351790"/>
                  </a:lnTo>
                  <a:lnTo>
                    <a:pt x="1679689" y="350520"/>
                  </a:lnTo>
                  <a:lnTo>
                    <a:pt x="1679689" y="347980"/>
                  </a:lnTo>
                  <a:lnTo>
                    <a:pt x="1683435" y="346710"/>
                  </a:lnTo>
                  <a:lnTo>
                    <a:pt x="1685302" y="354330"/>
                  </a:lnTo>
                  <a:lnTo>
                    <a:pt x="1690712" y="351790"/>
                  </a:lnTo>
                  <a:lnTo>
                    <a:pt x="1690649" y="350520"/>
                  </a:lnTo>
                  <a:lnTo>
                    <a:pt x="1690585" y="349250"/>
                  </a:lnTo>
                  <a:lnTo>
                    <a:pt x="1690522" y="347980"/>
                  </a:lnTo>
                  <a:lnTo>
                    <a:pt x="1690458" y="346710"/>
                  </a:lnTo>
                  <a:lnTo>
                    <a:pt x="1690395" y="345440"/>
                  </a:lnTo>
                  <a:lnTo>
                    <a:pt x="1690331" y="344170"/>
                  </a:lnTo>
                  <a:lnTo>
                    <a:pt x="1689366" y="337820"/>
                  </a:lnTo>
                  <a:lnTo>
                    <a:pt x="1687804" y="331470"/>
                  </a:lnTo>
                  <a:lnTo>
                    <a:pt x="1681353" y="332740"/>
                  </a:lnTo>
                  <a:lnTo>
                    <a:pt x="1682394" y="327660"/>
                  </a:lnTo>
                  <a:lnTo>
                    <a:pt x="1679067" y="326390"/>
                  </a:lnTo>
                  <a:lnTo>
                    <a:pt x="1675739" y="325120"/>
                  </a:lnTo>
                  <a:lnTo>
                    <a:pt x="1677619" y="318770"/>
                  </a:lnTo>
                  <a:lnTo>
                    <a:pt x="1672069" y="316230"/>
                  </a:lnTo>
                  <a:lnTo>
                    <a:pt x="1666392" y="312420"/>
                  </a:lnTo>
                  <a:lnTo>
                    <a:pt x="1663509" y="311150"/>
                  </a:lnTo>
                  <a:lnTo>
                    <a:pt x="1655965" y="307860"/>
                  </a:lnTo>
                  <a:lnTo>
                    <a:pt x="1654327" y="309880"/>
                  </a:lnTo>
                  <a:lnTo>
                    <a:pt x="1652244" y="311150"/>
                  </a:lnTo>
                  <a:lnTo>
                    <a:pt x="1649133" y="307340"/>
                  </a:lnTo>
                  <a:lnTo>
                    <a:pt x="1651279" y="306070"/>
                  </a:lnTo>
                  <a:lnTo>
                    <a:pt x="1653806" y="306070"/>
                  </a:lnTo>
                  <a:lnTo>
                    <a:pt x="1654746" y="306616"/>
                  </a:lnTo>
                  <a:lnTo>
                    <a:pt x="1654746" y="300990"/>
                  </a:lnTo>
                  <a:lnTo>
                    <a:pt x="1651825" y="299720"/>
                  </a:lnTo>
                  <a:lnTo>
                    <a:pt x="1649298" y="298450"/>
                  </a:lnTo>
                  <a:lnTo>
                    <a:pt x="1646428" y="298450"/>
                  </a:lnTo>
                  <a:lnTo>
                    <a:pt x="1643926" y="299720"/>
                  </a:lnTo>
                  <a:lnTo>
                    <a:pt x="1641779" y="300990"/>
                  </a:lnTo>
                  <a:lnTo>
                    <a:pt x="1638973" y="300990"/>
                  </a:lnTo>
                  <a:lnTo>
                    <a:pt x="1636864" y="299720"/>
                  </a:lnTo>
                  <a:lnTo>
                    <a:pt x="1651622" y="293370"/>
                  </a:lnTo>
                  <a:lnTo>
                    <a:pt x="1655991" y="292100"/>
                  </a:lnTo>
                  <a:lnTo>
                    <a:pt x="1658073" y="293370"/>
                  </a:lnTo>
                  <a:lnTo>
                    <a:pt x="1659864" y="302260"/>
                  </a:lnTo>
                  <a:lnTo>
                    <a:pt x="1662544" y="306070"/>
                  </a:lnTo>
                  <a:lnTo>
                    <a:pt x="1666176" y="307340"/>
                  </a:lnTo>
                  <a:lnTo>
                    <a:pt x="1671167" y="309880"/>
                  </a:lnTo>
                  <a:lnTo>
                    <a:pt x="1681568" y="313690"/>
                  </a:lnTo>
                  <a:lnTo>
                    <a:pt x="1683232" y="313690"/>
                  </a:lnTo>
                  <a:lnTo>
                    <a:pt x="1680527" y="309880"/>
                  </a:lnTo>
                  <a:lnTo>
                    <a:pt x="1683016" y="307340"/>
                  </a:lnTo>
                  <a:lnTo>
                    <a:pt x="1675117" y="299720"/>
                  </a:lnTo>
                  <a:lnTo>
                    <a:pt x="1677644" y="300990"/>
                  </a:lnTo>
                  <a:lnTo>
                    <a:pt x="1684680" y="300990"/>
                  </a:lnTo>
                  <a:lnTo>
                    <a:pt x="1685048" y="299720"/>
                  </a:lnTo>
                  <a:lnTo>
                    <a:pt x="1685417" y="298450"/>
                  </a:lnTo>
                  <a:lnTo>
                    <a:pt x="1685417" y="297180"/>
                  </a:lnTo>
                  <a:lnTo>
                    <a:pt x="1685099" y="297180"/>
                  </a:lnTo>
                  <a:lnTo>
                    <a:pt x="1678647" y="294640"/>
                  </a:lnTo>
                  <a:lnTo>
                    <a:pt x="1674469" y="292100"/>
                  </a:lnTo>
                  <a:lnTo>
                    <a:pt x="1672386" y="290830"/>
                  </a:lnTo>
                  <a:lnTo>
                    <a:pt x="1666379" y="287020"/>
                  </a:lnTo>
                  <a:lnTo>
                    <a:pt x="1660664" y="284480"/>
                  </a:lnTo>
                  <a:lnTo>
                    <a:pt x="1653844" y="284480"/>
                  </a:lnTo>
                  <a:lnTo>
                    <a:pt x="1648498" y="288290"/>
                  </a:lnTo>
                  <a:lnTo>
                    <a:pt x="1647190" y="289560"/>
                  </a:lnTo>
                  <a:lnTo>
                    <a:pt x="1645589" y="290830"/>
                  </a:lnTo>
                  <a:lnTo>
                    <a:pt x="1643926" y="290830"/>
                  </a:lnTo>
                  <a:lnTo>
                    <a:pt x="1629575" y="292100"/>
                  </a:lnTo>
                  <a:lnTo>
                    <a:pt x="1626882" y="293370"/>
                  </a:lnTo>
                  <a:lnTo>
                    <a:pt x="1626768" y="292100"/>
                  </a:lnTo>
                  <a:lnTo>
                    <a:pt x="1626666" y="290830"/>
                  </a:lnTo>
                  <a:lnTo>
                    <a:pt x="1632280" y="290830"/>
                  </a:lnTo>
                  <a:lnTo>
                    <a:pt x="1637271" y="287020"/>
                  </a:lnTo>
                  <a:lnTo>
                    <a:pt x="1643303" y="288290"/>
                  </a:lnTo>
                  <a:lnTo>
                    <a:pt x="1645386" y="288290"/>
                  </a:lnTo>
                  <a:lnTo>
                    <a:pt x="1647469" y="287020"/>
                  </a:lnTo>
                  <a:lnTo>
                    <a:pt x="1649539" y="285750"/>
                  </a:lnTo>
                  <a:lnTo>
                    <a:pt x="1653908" y="283210"/>
                  </a:lnTo>
                  <a:lnTo>
                    <a:pt x="1662226" y="278130"/>
                  </a:lnTo>
                  <a:lnTo>
                    <a:pt x="1660982" y="276860"/>
                  </a:lnTo>
                  <a:lnTo>
                    <a:pt x="1664309" y="275590"/>
                  </a:lnTo>
                  <a:lnTo>
                    <a:pt x="1665351" y="279400"/>
                  </a:lnTo>
                  <a:lnTo>
                    <a:pt x="1667217" y="281940"/>
                  </a:lnTo>
                  <a:lnTo>
                    <a:pt x="1672793" y="285750"/>
                  </a:lnTo>
                  <a:lnTo>
                    <a:pt x="1679587" y="288290"/>
                  </a:lnTo>
                  <a:lnTo>
                    <a:pt x="1688630" y="288290"/>
                  </a:lnTo>
                  <a:lnTo>
                    <a:pt x="1693418" y="284480"/>
                  </a:lnTo>
                  <a:lnTo>
                    <a:pt x="1698993" y="283210"/>
                  </a:lnTo>
                  <a:lnTo>
                    <a:pt x="1704644" y="283210"/>
                  </a:lnTo>
                  <a:lnTo>
                    <a:pt x="1704644" y="275590"/>
                  </a:lnTo>
                  <a:lnTo>
                    <a:pt x="1695907" y="270510"/>
                  </a:lnTo>
                  <a:lnTo>
                    <a:pt x="1694281" y="269240"/>
                  </a:lnTo>
                  <a:lnTo>
                    <a:pt x="1692516" y="269240"/>
                  </a:lnTo>
                  <a:lnTo>
                    <a:pt x="1690916" y="270510"/>
                  </a:lnTo>
                  <a:lnTo>
                    <a:pt x="1687322" y="270510"/>
                  </a:lnTo>
                  <a:lnTo>
                    <a:pt x="1686280" y="269240"/>
                  </a:lnTo>
                  <a:lnTo>
                    <a:pt x="1685925" y="267970"/>
                  </a:lnTo>
                  <a:lnTo>
                    <a:pt x="1684680" y="265430"/>
                  </a:lnTo>
                  <a:lnTo>
                    <a:pt x="1685925" y="264160"/>
                  </a:lnTo>
                  <a:lnTo>
                    <a:pt x="1688846" y="262890"/>
                  </a:lnTo>
                  <a:lnTo>
                    <a:pt x="1692478" y="265430"/>
                  </a:lnTo>
                  <a:lnTo>
                    <a:pt x="1696808" y="266700"/>
                  </a:lnTo>
                  <a:lnTo>
                    <a:pt x="1701114" y="265430"/>
                  </a:lnTo>
                  <a:lnTo>
                    <a:pt x="1704644" y="265430"/>
                  </a:lnTo>
                  <a:lnTo>
                    <a:pt x="1705686" y="262890"/>
                  </a:lnTo>
                  <a:lnTo>
                    <a:pt x="1706930" y="260350"/>
                  </a:lnTo>
                  <a:lnTo>
                    <a:pt x="1711718" y="260350"/>
                  </a:lnTo>
                  <a:lnTo>
                    <a:pt x="1716709" y="265430"/>
                  </a:lnTo>
                  <a:lnTo>
                    <a:pt x="1719897" y="260350"/>
                  </a:lnTo>
                  <a:lnTo>
                    <a:pt x="1721485" y="257810"/>
                  </a:lnTo>
                  <a:lnTo>
                    <a:pt x="1720100" y="256540"/>
                  </a:lnTo>
                  <a:lnTo>
                    <a:pt x="1718475" y="255270"/>
                  </a:lnTo>
                  <a:lnTo>
                    <a:pt x="1716709" y="255270"/>
                  </a:lnTo>
                  <a:lnTo>
                    <a:pt x="1704225" y="252730"/>
                  </a:lnTo>
                  <a:lnTo>
                    <a:pt x="1702777" y="248920"/>
                  </a:lnTo>
                  <a:lnTo>
                    <a:pt x="1704225" y="245110"/>
                  </a:lnTo>
                  <a:lnTo>
                    <a:pt x="1700491" y="242570"/>
                  </a:lnTo>
                  <a:lnTo>
                    <a:pt x="1702358" y="238760"/>
                  </a:lnTo>
                  <a:lnTo>
                    <a:pt x="1702358" y="237490"/>
                  </a:lnTo>
                  <a:lnTo>
                    <a:pt x="1698193" y="237490"/>
                  </a:lnTo>
                  <a:lnTo>
                    <a:pt x="1698828" y="234950"/>
                  </a:lnTo>
                  <a:lnTo>
                    <a:pt x="1704225" y="234950"/>
                  </a:lnTo>
                  <a:lnTo>
                    <a:pt x="1706727" y="236220"/>
                  </a:lnTo>
                  <a:lnTo>
                    <a:pt x="1709737" y="236220"/>
                  </a:lnTo>
                  <a:lnTo>
                    <a:pt x="1715668" y="238760"/>
                  </a:lnTo>
                  <a:lnTo>
                    <a:pt x="1719199" y="234950"/>
                  </a:lnTo>
                  <a:lnTo>
                    <a:pt x="1717751" y="231140"/>
                  </a:lnTo>
                  <a:lnTo>
                    <a:pt x="1713585" y="223520"/>
                  </a:lnTo>
                  <a:lnTo>
                    <a:pt x="1708594" y="219710"/>
                  </a:lnTo>
                  <a:lnTo>
                    <a:pt x="1702777" y="219710"/>
                  </a:lnTo>
                  <a:lnTo>
                    <a:pt x="1705267" y="217170"/>
                  </a:lnTo>
                  <a:lnTo>
                    <a:pt x="1709432" y="219710"/>
                  </a:lnTo>
                  <a:lnTo>
                    <a:pt x="1709547" y="218440"/>
                  </a:lnTo>
                  <a:lnTo>
                    <a:pt x="1709674" y="217170"/>
                  </a:lnTo>
                  <a:lnTo>
                    <a:pt x="1709801" y="215900"/>
                  </a:lnTo>
                  <a:lnTo>
                    <a:pt x="1709928" y="214630"/>
                  </a:lnTo>
                  <a:lnTo>
                    <a:pt x="1710055" y="213360"/>
                  </a:lnTo>
                  <a:lnTo>
                    <a:pt x="1704441" y="212090"/>
                  </a:lnTo>
                  <a:lnTo>
                    <a:pt x="1698409" y="213360"/>
                  </a:lnTo>
                  <a:lnTo>
                    <a:pt x="1693214" y="212090"/>
                  </a:lnTo>
                  <a:lnTo>
                    <a:pt x="1692198" y="210820"/>
                  </a:lnTo>
                  <a:lnTo>
                    <a:pt x="1689188" y="207010"/>
                  </a:lnTo>
                  <a:lnTo>
                    <a:pt x="1687182" y="204470"/>
                  </a:lnTo>
                  <a:lnTo>
                    <a:pt x="1684274" y="207010"/>
                  </a:lnTo>
                  <a:lnTo>
                    <a:pt x="1683435" y="205740"/>
                  </a:lnTo>
                  <a:lnTo>
                    <a:pt x="1682610" y="204470"/>
                  </a:lnTo>
                  <a:lnTo>
                    <a:pt x="1682610" y="203200"/>
                  </a:lnTo>
                  <a:lnTo>
                    <a:pt x="1680946" y="200660"/>
                  </a:lnTo>
                  <a:lnTo>
                    <a:pt x="1684274" y="198120"/>
                  </a:lnTo>
                  <a:lnTo>
                    <a:pt x="1685925" y="195580"/>
                  </a:lnTo>
                  <a:lnTo>
                    <a:pt x="1688007" y="198120"/>
                  </a:lnTo>
                  <a:lnTo>
                    <a:pt x="1690954" y="199390"/>
                  </a:lnTo>
                  <a:lnTo>
                    <a:pt x="1694802" y="199390"/>
                  </a:lnTo>
                  <a:lnTo>
                    <a:pt x="1697786" y="198120"/>
                  </a:lnTo>
                  <a:lnTo>
                    <a:pt x="1701622" y="195580"/>
                  </a:lnTo>
                  <a:lnTo>
                    <a:pt x="1703539" y="194310"/>
                  </a:lnTo>
                  <a:lnTo>
                    <a:pt x="1710499" y="193040"/>
                  </a:lnTo>
                  <a:lnTo>
                    <a:pt x="1716709" y="195580"/>
                  </a:lnTo>
                  <a:lnTo>
                    <a:pt x="1719656" y="196850"/>
                  </a:lnTo>
                  <a:lnTo>
                    <a:pt x="1722729" y="198120"/>
                  </a:lnTo>
                  <a:lnTo>
                    <a:pt x="1727200" y="198120"/>
                  </a:lnTo>
                  <a:lnTo>
                    <a:pt x="1728482" y="196850"/>
                  </a:lnTo>
                  <a:lnTo>
                    <a:pt x="1729384" y="195580"/>
                  </a:lnTo>
                  <a:lnTo>
                    <a:pt x="1731048" y="193040"/>
                  </a:lnTo>
                  <a:lnTo>
                    <a:pt x="1731048" y="190500"/>
                  </a:lnTo>
                  <a:lnTo>
                    <a:pt x="1730222" y="189230"/>
                  </a:lnTo>
                  <a:lnTo>
                    <a:pt x="1729384" y="187960"/>
                  </a:lnTo>
                  <a:lnTo>
                    <a:pt x="1727936" y="185420"/>
                  </a:lnTo>
                  <a:lnTo>
                    <a:pt x="1725434" y="185420"/>
                  </a:lnTo>
                  <a:lnTo>
                    <a:pt x="1722107" y="187960"/>
                  </a:lnTo>
                  <a:lnTo>
                    <a:pt x="1719618" y="187960"/>
                  </a:lnTo>
                  <a:lnTo>
                    <a:pt x="1716811" y="186690"/>
                  </a:lnTo>
                  <a:lnTo>
                    <a:pt x="1710880" y="184150"/>
                  </a:lnTo>
                  <a:lnTo>
                    <a:pt x="1707413" y="182880"/>
                  </a:lnTo>
                  <a:lnTo>
                    <a:pt x="1705063" y="179070"/>
                  </a:lnTo>
                  <a:lnTo>
                    <a:pt x="1705063" y="175260"/>
                  </a:lnTo>
                  <a:lnTo>
                    <a:pt x="1721485" y="176530"/>
                  </a:lnTo>
                  <a:lnTo>
                    <a:pt x="1718576" y="175260"/>
                  </a:lnTo>
                  <a:lnTo>
                    <a:pt x="1717535" y="173990"/>
                  </a:lnTo>
                  <a:lnTo>
                    <a:pt x="1708391" y="171450"/>
                  </a:lnTo>
                  <a:lnTo>
                    <a:pt x="1704441" y="170180"/>
                  </a:lnTo>
                  <a:lnTo>
                    <a:pt x="1701520" y="168910"/>
                  </a:lnTo>
                  <a:lnTo>
                    <a:pt x="1698066" y="170180"/>
                  </a:lnTo>
                  <a:lnTo>
                    <a:pt x="1696567" y="172720"/>
                  </a:lnTo>
                  <a:lnTo>
                    <a:pt x="1694243" y="176530"/>
                  </a:lnTo>
                  <a:lnTo>
                    <a:pt x="1688630" y="175260"/>
                  </a:lnTo>
                  <a:lnTo>
                    <a:pt x="1693621" y="163830"/>
                  </a:lnTo>
                  <a:lnTo>
                    <a:pt x="1695665" y="160020"/>
                  </a:lnTo>
                  <a:lnTo>
                    <a:pt x="1697329" y="156210"/>
                  </a:lnTo>
                  <a:lnTo>
                    <a:pt x="1698612" y="152400"/>
                  </a:lnTo>
                  <a:lnTo>
                    <a:pt x="1698917" y="151130"/>
                  </a:lnTo>
                  <a:lnTo>
                    <a:pt x="1700695" y="143510"/>
                  </a:lnTo>
                  <a:lnTo>
                    <a:pt x="1700491" y="143510"/>
                  </a:lnTo>
                  <a:lnTo>
                    <a:pt x="1707769" y="142240"/>
                  </a:lnTo>
                  <a:lnTo>
                    <a:pt x="1711096" y="142240"/>
                  </a:lnTo>
                  <a:lnTo>
                    <a:pt x="1711096" y="138430"/>
                  </a:lnTo>
                  <a:lnTo>
                    <a:pt x="1713166" y="138430"/>
                  </a:lnTo>
                  <a:lnTo>
                    <a:pt x="1714804" y="137160"/>
                  </a:lnTo>
                  <a:lnTo>
                    <a:pt x="1716430" y="135890"/>
                  </a:lnTo>
                  <a:lnTo>
                    <a:pt x="1718017" y="132080"/>
                  </a:lnTo>
                  <a:lnTo>
                    <a:pt x="1717116" y="127000"/>
                  </a:lnTo>
                  <a:lnTo>
                    <a:pt x="1717116" y="123190"/>
                  </a:lnTo>
                  <a:lnTo>
                    <a:pt x="1718995" y="118110"/>
                  </a:lnTo>
                  <a:lnTo>
                    <a:pt x="1735416" y="118110"/>
                  </a:lnTo>
                  <a:lnTo>
                    <a:pt x="1737588" y="116840"/>
                  </a:lnTo>
                  <a:lnTo>
                    <a:pt x="1739747" y="115570"/>
                  </a:lnTo>
                  <a:lnTo>
                    <a:pt x="1741030" y="110490"/>
                  </a:lnTo>
                  <a:lnTo>
                    <a:pt x="1739646" y="109220"/>
                  </a:lnTo>
                  <a:lnTo>
                    <a:pt x="1738223" y="109220"/>
                  </a:lnTo>
                  <a:lnTo>
                    <a:pt x="1736877" y="110490"/>
                  </a:lnTo>
                  <a:lnTo>
                    <a:pt x="1727517" y="110490"/>
                  </a:lnTo>
                  <a:lnTo>
                    <a:pt x="1721345" y="109220"/>
                  </a:lnTo>
                  <a:lnTo>
                    <a:pt x="1715147" y="111760"/>
                  </a:lnTo>
                  <a:lnTo>
                    <a:pt x="1711502" y="116840"/>
                  </a:lnTo>
                  <a:lnTo>
                    <a:pt x="1708797" y="116840"/>
                  </a:lnTo>
                  <a:lnTo>
                    <a:pt x="1707146" y="115570"/>
                  </a:lnTo>
                  <a:lnTo>
                    <a:pt x="1708797" y="109220"/>
                  </a:lnTo>
                  <a:lnTo>
                    <a:pt x="1709915" y="106680"/>
                  </a:lnTo>
                  <a:lnTo>
                    <a:pt x="1710461" y="105410"/>
                  </a:lnTo>
                  <a:lnTo>
                    <a:pt x="1715249" y="106680"/>
                  </a:lnTo>
                  <a:lnTo>
                    <a:pt x="1716087" y="105410"/>
                  </a:lnTo>
                  <a:lnTo>
                    <a:pt x="1717751" y="102870"/>
                  </a:lnTo>
                  <a:lnTo>
                    <a:pt x="1725434" y="102870"/>
                  </a:lnTo>
                  <a:lnTo>
                    <a:pt x="1746237" y="104140"/>
                  </a:lnTo>
                  <a:lnTo>
                    <a:pt x="1750631" y="105410"/>
                  </a:lnTo>
                  <a:lnTo>
                    <a:pt x="1754898" y="102870"/>
                  </a:lnTo>
                  <a:lnTo>
                    <a:pt x="1757464" y="99060"/>
                  </a:lnTo>
                  <a:lnTo>
                    <a:pt x="1755965" y="97790"/>
                  </a:lnTo>
                  <a:lnTo>
                    <a:pt x="1754378" y="96520"/>
                  </a:lnTo>
                  <a:lnTo>
                    <a:pt x="1736915" y="96520"/>
                  </a:lnTo>
                  <a:lnTo>
                    <a:pt x="1733791" y="95250"/>
                  </a:lnTo>
                  <a:lnTo>
                    <a:pt x="1731264" y="92710"/>
                  </a:lnTo>
                  <a:lnTo>
                    <a:pt x="1735213" y="90170"/>
                  </a:lnTo>
                  <a:lnTo>
                    <a:pt x="1738325" y="88900"/>
                  </a:lnTo>
                  <a:lnTo>
                    <a:pt x="1741652" y="87630"/>
                  </a:lnTo>
                  <a:lnTo>
                    <a:pt x="1746440" y="87630"/>
                  </a:lnTo>
                  <a:lnTo>
                    <a:pt x="1752854" y="88900"/>
                  </a:lnTo>
                  <a:lnTo>
                    <a:pt x="1765731" y="88900"/>
                  </a:lnTo>
                  <a:lnTo>
                    <a:pt x="1768868" y="87630"/>
                  </a:lnTo>
                  <a:lnTo>
                    <a:pt x="1772018" y="86360"/>
                  </a:lnTo>
                  <a:lnTo>
                    <a:pt x="1773707" y="86360"/>
                  </a:lnTo>
                  <a:lnTo>
                    <a:pt x="1775371" y="85090"/>
                  </a:lnTo>
                  <a:lnTo>
                    <a:pt x="1776793" y="85090"/>
                  </a:lnTo>
                  <a:lnTo>
                    <a:pt x="1777669" y="82550"/>
                  </a:lnTo>
                  <a:lnTo>
                    <a:pt x="1778292" y="80010"/>
                  </a:lnTo>
                  <a:lnTo>
                    <a:pt x="1778673" y="78740"/>
                  </a:lnTo>
                  <a:lnTo>
                    <a:pt x="1786610" y="77470"/>
                  </a:lnTo>
                  <a:lnTo>
                    <a:pt x="1794281" y="74930"/>
                  </a:lnTo>
                  <a:lnTo>
                    <a:pt x="1801583" y="71120"/>
                  </a:lnTo>
                  <a:lnTo>
                    <a:pt x="1804987" y="68580"/>
                  </a:lnTo>
                  <a:lnTo>
                    <a:pt x="1808403" y="66040"/>
                  </a:lnTo>
                  <a:close/>
                </a:path>
              </a:pathLst>
            </a:custGeom>
            <a:solidFill>
              <a:srgbClr val="00999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" name="object 66" descr=""/>
            <p:cNvSpPr/>
            <p:nvPr/>
          </p:nvSpPr>
          <p:spPr>
            <a:xfrm>
              <a:off x="1814563" y="3881843"/>
              <a:ext cx="3041015" cy="2225040"/>
            </a:xfrm>
            <a:custGeom>
              <a:avLst/>
              <a:gdLst/>
              <a:ahLst/>
              <a:cxnLst/>
              <a:rect l="l" t="t" r="r" b="b"/>
              <a:pathLst>
                <a:path w="3041015" h="2225040">
                  <a:moveTo>
                    <a:pt x="15328" y="2192210"/>
                  </a:moveTo>
                  <a:lnTo>
                    <a:pt x="12827" y="2188553"/>
                  </a:lnTo>
                  <a:lnTo>
                    <a:pt x="12827" y="2185416"/>
                  </a:lnTo>
                  <a:lnTo>
                    <a:pt x="10934" y="2185416"/>
                  </a:lnTo>
                  <a:lnTo>
                    <a:pt x="7835" y="2188553"/>
                  </a:lnTo>
                  <a:lnTo>
                    <a:pt x="2616" y="2183193"/>
                  </a:lnTo>
                  <a:lnTo>
                    <a:pt x="0" y="2188553"/>
                  </a:lnTo>
                  <a:lnTo>
                    <a:pt x="1892" y="2195601"/>
                  </a:lnTo>
                  <a:lnTo>
                    <a:pt x="7607" y="2193379"/>
                  </a:lnTo>
                  <a:lnTo>
                    <a:pt x="11163" y="2195601"/>
                  </a:lnTo>
                  <a:lnTo>
                    <a:pt x="15328" y="2192210"/>
                  </a:lnTo>
                  <a:close/>
                </a:path>
                <a:path w="3041015" h="2225040">
                  <a:moveTo>
                    <a:pt x="26365" y="2199830"/>
                  </a:moveTo>
                  <a:lnTo>
                    <a:pt x="19723" y="2194166"/>
                  </a:lnTo>
                  <a:lnTo>
                    <a:pt x="19723" y="2198090"/>
                  </a:lnTo>
                  <a:lnTo>
                    <a:pt x="26365" y="2199830"/>
                  </a:lnTo>
                  <a:close/>
                </a:path>
                <a:path w="3041015" h="2225040">
                  <a:moveTo>
                    <a:pt x="39217" y="2193772"/>
                  </a:moveTo>
                  <a:lnTo>
                    <a:pt x="37795" y="2192731"/>
                  </a:lnTo>
                  <a:lnTo>
                    <a:pt x="37071" y="2193645"/>
                  </a:lnTo>
                  <a:lnTo>
                    <a:pt x="36131" y="2193912"/>
                  </a:lnTo>
                  <a:lnTo>
                    <a:pt x="35179" y="2196782"/>
                  </a:lnTo>
                  <a:lnTo>
                    <a:pt x="34696" y="2198611"/>
                  </a:lnTo>
                  <a:lnTo>
                    <a:pt x="37198" y="2199386"/>
                  </a:lnTo>
                  <a:lnTo>
                    <a:pt x="39217" y="2193772"/>
                  </a:lnTo>
                  <a:close/>
                </a:path>
                <a:path w="3041015" h="2225040">
                  <a:moveTo>
                    <a:pt x="66306" y="2222106"/>
                  </a:moveTo>
                  <a:lnTo>
                    <a:pt x="65481" y="2221065"/>
                  </a:lnTo>
                  <a:lnTo>
                    <a:pt x="64643" y="2218842"/>
                  </a:lnTo>
                  <a:lnTo>
                    <a:pt x="63779" y="2220353"/>
                  </a:lnTo>
                  <a:lnTo>
                    <a:pt x="63017" y="2221915"/>
                  </a:lnTo>
                  <a:lnTo>
                    <a:pt x="62395" y="2223554"/>
                  </a:lnTo>
                  <a:lnTo>
                    <a:pt x="62395" y="2223808"/>
                  </a:lnTo>
                  <a:lnTo>
                    <a:pt x="62865" y="2224849"/>
                  </a:lnTo>
                  <a:lnTo>
                    <a:pt x="64770" y="2224595"/>
                  </a:lnTo>
                  <a:lnTo>
                    <a:pt x="66306" y="2224201"/>
                  </a:lnTo>
                  <a:lnTo>
                    <a:pt x="66306" y="2222106"/>
                  </a:lnTo>
                  <a:close/>
                </a:path>
                <a:path w="3041015" h="2225040">
                  <a:moveTo>
                    <a:pt x="106959" y="2210752"/>
                  </a:moveTo>
                  <a:lnTo>
                    <a:pt x="105625" y="2210231"/>
                  </a:lnTo>
                  <a:lnTo>
                    <a:pt x="95504" y="2206282"/>
                  </a:lnTo>
                  <a:lnTo>
                    <a:pt x="86309" y="2200567"/>
                  </a:lnTo>
                  <a:lnTo>
                    <a:pt x="85001" y="2199754"/>
                  </a:lnTo>
                  <a:lnTo>
                    <a:pt x="75666" y="2191347"/>
                  </a:lnTo>
                  <a:lnTo>
                    <a:pt x="67843" y="2181364"/>
                  </a:lnTo>
                  <a:lnTo>
                    <a:pt x="67741" y="2181237"/>
                  </a:lnTo>
                  <a:lnTo>
                    <a:pt x="66941" y="2179777"/>
                  </a:lnTo>
                  <a:lnTo>
                    <a:pt x="66548" y="2178100"/>
                  </a:lnTo>
                  <a:lnTo>
                    <a:pt x="66484" y="2172690"/>
                  </a:lnTo>
                  <a:lnTo>
                    <a:pt x="63855" y="2169630"/>
                  </a:lnTo>
                  <a:lnTo>
                    <a:pt x="60490" y="2169363"/>
                  </a:lnTo>
                  <a:lnTo>
                    <a:pt x="57848" y="2168487"/>
                  </a:lnTo>
                  <a:lnTo>
                    <a:pt x="55283" y="2167445"/>
                  </a:lnTo>
                  <a:lnTo>
                    <a:pt x="52768" y="2166226"/>
                  </a:lnTo>
                  <a:lnTo>
                    <a:pt x="52171" y="2166353"/>
                  </a:lnTo>
                  <a:lnTo>
                    <a:pt x="46024" y="2172690"/>
                  </a:lnTo>
                  <a:lnTo>
                    <a:pt x="44488" y="2173871"/>
                  </a:lnTo>
                  <a:lnTo>
                    <a:pt x="42976" y="2175268"/>
                  </a:lnTo>
                  <a:lnTo>
                    <a:pt x="41592" y="2176805"/>
                  </a:lnTo>
                  <a:lnTo>
                    <a:pt x="40614" y="2178100"/>
                  </a:lnTo>
                  <a:lnTo>
                    <a:pt x="40170" y="2179777"/>
                  </a:lnTo>
                  <a:lnTo>
                    <a:pt x="40284" y="2181364"/>
                  </a:lnTo>
                  <a:lnTo>
                    <a:pt x="41173" y="2182711"/>
                  </a:lnTo>
                  <a:lnTo>
                    <a:pt x="42697" y="2183587"/>
                  </a:lnTo>
                  <a:lnTo>
                    <a:pt x="44081" y="2183587"/>
                  </a:lnTo>
                  <a:lnTo>
                    <a:pt x="47459" y="2183803"/>
                  </a:lnTo>
                  <a:lnTo>
                    <a:pt x="50825" y="2183803"/>
                  </a:lnTo>
                  <a:lnTo>
                    <a:pt x="54190" y="2183587"/>
                  </a:lnTo>
                  <a:lnTo>
                    <a:pt x="51333" y="2186330"/>
                  </a:lnTo>
                  <a:lnTo>
                    <a:pt x="50152" y="2187765"/>
                  </a:lnTo>
                  <a:lnTo>
                    <a:pt x="48717" y="2188819"/>
                  </a:lnTo>
                  <a:lnTo>
                    <a:pt x="42900" y="2193252"/>
                  </a:lnTo>
                  <a:lnTo>
                    <a:pt x="42900" y="2195080"/>
                  </a:lnTo>
                  <a:lnTo>
                    <a:pt x="48133" y="2199386"/>
                  </a:lnTo>
                  <a:lnTo>
                    <a:pt x="49669" y="2200694"/>
                  </a:lnTo>
                  <a:lnTo>
                    <a:pt x="52768" y="2200567"/>
                  </a:lnTo>
                  <a:lnTo>
                    <a:pt x="52768" y="2203958"/>
                  </a:lnTo>
                  <a:lnTo>
                    <a:pt x="40881" y="2205393"/>
                  </a:lnTo>
                  <a:lnTo>
                    <a:pt x="36715" y="2206193"/>
                  </a:lnTo>
                  <a:lnTo>
                    <a:pt x="32435" y="2203043"/>
                  </a:lnTo>
                  <a:lnTo>
                    <a:pt x="27419" y="2206282"/>
                  </a:lnTo>
                  <a:lnTo>
                    <a:pt x="27686" y="2206282"/>
                  </a:lnTo>
                  <a:lnTo>
                    <a:pt x="37198" y="2213749"/>
                  </a:lnTo>
                  <a:lnTo>
                    <a:pt x="49085" y="2212708"/>
                  </a:lnTo>
                  <a:lnTo>
                    <a:pt x="49022" y="2213368"/>
                  </a:lnTo>
                  <a:lnTo>
                    <a:pt x="48907" y="2214880"/>
                  </a:lnTo>
                  <a:lnTo>
                    <a:pt x="48806" y="2216175"/>
                  </a:lnTo>
                  <a:lnTo>
                    <a:pt x="48717" y="2217153"/>
                  </a:lnTo>
                  <a:lnTo>
                    <a:pt x="47396" y="2220671"/>
                  </a:lnTo>
                  <a:lnTo>
                    <a:pt x="47294" y="2220938"/>
                  </a:lnTo>
                  <a:lnTo>
                    <a:pt x="52768" y="2222766"/>
                  </a:lnTo>
                  <a:lnTo>
                    <a:pt x="60845" y="2216632"/>
                  </a:lnTo>
                  <a:lnTo>
                    <a:pt x="64643" y="2218842"/>
                  </a:lnTo>
                  <a:lnTo>
                    <a:pt x="65125" y="2219109"/>
                  </a:lnTo>
                  <a:lnTo>
                    <a:pt x="65417" y="2217153"/>
                  </a:lnTo>
                  <a:lnTo>
                    <a:pt x="65493" y="2216632"/>
                  </a:lnTo>
                  <a:lnTo>
                    <a:pt x="65913" y="2213749"/>
                  </a:lnTo>
                  <a:lnTo>
                    <a:pt x="65963" y="2213368"/>
                  </a:lnTo>
                  <a:lnTo>
                    <a:pt x="66065" y="2212708"/>
                  </a:lnTo>
                  <a:lnTo>
                    <a:pt x="66357" y="2210752"/>
                  </a:lnTo>
                  <a:lnTo>
                    <a:pt x="66433" y="2210231"/>
                  </a:lnTo>
                  <a:lnTo>
                    <a:pt x="71183" y="2213368"/>
                  </a:lnTo>
                  <a:lnTo>
                    <a:pt x="72847" y="2219896"/>
                  </a:lnTo>
                  <a:lnTo>
                    <a:pt x="82232" y="2220671"/>
                  </a:lnTo>
                  <a:lnTo>
                    <a:pt x="85204" y="2215451"/>
                  </a:lnTo>
                  <a:lnTo>
                    <a:pt x="92621" y="2216175"/>
                  </a:lnTo>
                  <a:lnTo>
                    <a:pt x="96786" y="2215451"/>
                  </a:lnTo>
                  <a:lnTo>
                    <a:pt x="100101" y="2214880"/>
                  </a:lnTo>
                  <a:lnTo>
                    <a:pt x="106959" y="2211667"/>
                  </a:lnTo>
                  <a:lnTo>
                    <a:pt x="106959" y="2210752"/>
                  </a:lnTo>
                  <a:close/>
                </a:path>
                <a:path w="3041015" h="2225040">
                  <a:moveTo>
                    <a:pt x="131673" y="1974532"/>
                  </a:moveTo>
                  <a:lnTo>
                    <a:pt x="130962" y="1973491"/>
                  </a:lnTo>
                  <a:lnTo>
                    <a:pt x="130124" y="1971395"/>
                  </a:lnTo>
                  <a:lnTo>
                    <a:pt x="127990" y="1971128"/>
                  </a:lnTo>
                  <a:lnTo>
                    <a:pt x="126682" y="1972830"/>
                  </a:lnTo>
                  <a:lnTo>
                    <a:pt x="125615" y="1974011"/>
                  </a:lnTo>
                  <a:lnTo>
                    <a:pt x="125006" y="1974570"/>
                  </a:lnTo>
                  <a:lnTo>
                    <a:pt x="124625" y="1975358"/>
                  </a:lnTo>
                  <a:lnTo>
                    <a:pt x="124548" y="1976221"/>
                  </a:lnTo>
                  <a:lnTo>
                    <a:pt x="124599" y="1977834"/>
                  </a:lnTo>
                  <a:lnTo>
                    <a:pt x="125095" y="1979358"/>
                  </a:lnTo>
                  <a:lnTo>
                    <a:pt x="125971" y="1980666"/>
                  </a:lnTo>
                  <a:lnTo>
                    <a:pt x="127038" y="1981974"/>
                  </a:lnTo>
                  <a:lnTo>
                    <a:pt x="130009" y="1980018"/>
                  </a:lnTo>
                  <a:lnTo>
                    <a:pt x="131673" y="1977669"/>
                  </a:lnTo>
                  <a:lnTo>
                    <a:pt x="131673" y="1974532"/>
                  </a:lnTo>
                  <a:close/>
                </a:path>
                <a:path w="3041015" h="2225040">
                  <a:moveTo>
                    <a:pt x="186347" y="2147024"/>
                  </a:moveTo>
                  <a:lnTo>
                    <a:pt x="179806" y="2144674"/>
                  </a:lnTo>
                  <a:lnTo>
                    <a:pt x="179806" y="2144801"/>
                  </a:lnTo>
                  <a:lnTo>
                    <a:pt x="176009" y="2152637"/>
                  </a:lnTo>
                  <a:lnTo>
                    <a:pt x="174459" y="2154986"/>
                  </a:lnTo>
                  <a:lnTo>
                    <a:pt x="172554" y="2158390"/>
                  </a:lnTo>
                  <a:lnTo>
                    <a:pt x="178739" y="2155380"/>
                  </a:lnTo>
                  <a:lnTo>
                    <a:pt x="184442" y="2153945"/>
                  </a:lnTo>
                  <a:lnTo>
                    <a:pt x="186347" y="2147024"/>
                  </a:lnTo>
                  <a:close/>
                </a:path>
                <a:path w="3041015" h="2225040">
                  <a:moveTo>
                    <a:pt x="208203" y="2144547"/>
                  </a:moveTo>
                  <a:lnTo>
                    <a:pt x="202501" y="2144547"/>
                  </a:lnTo>
                  <a:lnTo>
                    <a:pt x="196202" y="2142985"/>
                  </a:lnTo>
                  <a:lnTo>
                    <a:pt x="195021" y="2148852"/>
                  </a:lnTo>
                  <a:lnTo>
                    <a:pt x="189318" y="2151075"/>
                  </a:lnTo>
                  <a:lnTo>
                    <a:pt x="187883" y="2157082"/>
                  </a:lnTo>
                  <a:lnTo>
                    <a:pt x="195135" y="2155914"/>
                  </a:lnTo>
                  <a:lnTo>
                    <a:pt x="202069" y="2153018"/>
                  </a:lnTo>
                  <a:lnTo>
                    <a:pt x="208203" y="2148598"/>
                  </a:lnTo>
                  <a:lnTo>
                    <a:pt x="208203" y="2144547"/>
                  </a:lnTo>
                  <a:close/>
                </a:path>
                <a:path w="3041015" h="2225040">
                  <a:moveTo>
                    <a:pt x="842314" y="360121"/>
                  </a:moveTo>
                  <a:lnTo>
                    <a:pt x="842200" y="359537"/>
                  </a:lnTo>
                  <a:lnTo>
                    <a:pt x="841324" y="355130"/>
                  </a:lnTo>
                  <a:lnTo>
                    <a:pt x="841209" y="354533"/>
                  </a:lnTo>
                  <a:lnTo>
                    <a:pt x="840828" y="352640"/>
                  </a:lnTo>
                  <a:lnTo>
                    <a:pt x="841019" y="352640"/>
                  </a:lnTo>
                  <a:lnTo>
                    <a:pt x="838365" y="351155"/>
                  </a:lnTo>
                  <a:lnTo>
                    <a:pt x="835558" y="349846"/>
                  </a:lnTo>
                  <a:lnTo>
                    <a:pt x="832802" y="348830"/>
                  </a:lnTo>
                  <a:lnTo>
                    <a:pt x="829564" y="347764"/>
                  </a:lnTo>
                  <a:lnTo>
                    <a:pt x="831075" y="344195"/>
                  </a:lnTo>
                  <a:lnTo>
                    <a:pt x="831380" y="343484"/>
                  </a:lnTo>
                  <a:lnTo>
                    <a:pt x="831837" y="342417"/>
                  </a:lnTo>
                  <a:lnTo>
                    <a:pt x="827989" y="342417"/>
                  </a:lnTo>
                  <a:lnTo>
                    <a:pt x="827836" y="341579"/>
                  </a:lnTo>
                  <a:lnTo>
                    <a:pt x="827747" y="341109"/>
                  </a:lnTo>
                  <a:lnTo>
                    <a:pt x="827709" y="340868"/>
                  </a:lnTo>
                  <a:lnTo>
                    <a:pt x="827265" y="338493"/>
                  </a:lnTo>
                  <a:lnTo>
                    <a:pt x="827189" y="338010"/>
                  </a:lnTo>
                  <a:lnTo>
                    <a:pt x="820775" y="338010"/>
                  </a:lnTo>
                  <a:lnTo>
                    <a:pt x="821182" y="338493"/>
                  </a:lnTo>
                  <a:lnTo>
                    <a:pt x="826579" y="338493"/>
                  </a:lnTo>
                  <a:lnTo>
                    <a:pt x="823620" y="340868"/>
                  </a:lnTo>
                  <a:lnTo>
                    <a:pt x="821778" y="339204"/>
                  </a:lnTo>
                  <a:lnTo>
                    <a:pt x="820775" y="338010"/>
                  </a:lnTo>
                  <a:lnTo>
                    <a:pt x="820343" y="337502"/>
                  </a:lnTo>
                  <a:lnTo>
                    <a:pt x="818616" y="336130"/>
                  </a:lnTo>
                  <a:lnTo>
                    <a:pt x="816698" y="335153"/>
                  </a:lnTo>
                  <a:lnTo>
                    <a:pt x="813676" y="334327"/>
                  </a:lnTo>
                  <a:lnTo>
                    <a:pt x="813739" y="335153"/>
                  </a:lnTo>
                  <a:lnTo>
                    <a:pt x="813816" y="336130"/>
                  </a:lnTo>
                  <a:lnTo>
                    <a:pt x="813930" y="337502"/>
                  </a:lnTo>
                  <a:lnTo>
                    <a:pt x="813993" y="338251"/>
                  </a:lnTo>
                  <a:lnTo>
                    <a:pt x="814019" y="338493"/>
                  </a:lnTo>
                  <a:lnTo>
                    <a:pt x="813739" y="338493"/>
                  </a:lnTo>
                  <a:lnTo>
                    <a:pt x="812355" y="339801"/>
                  </a:lnTo>
                  <a:lnTo>
                    <a:pt x="811326" y="340868"/>
                  </a:lnTo>
                  <a:lnTo>
                    <a:pt x="810971" y="341109"/>
                  </a:lnTo>
                  <a:lnTo>
                    <a:pt x="811225" y="340868"/>
                  </a:lnTo>
                  <a:lnTo>
                    <a:pt x="810171" y="340868"/>
                  </a:lnTo>
                  <a:lnTo>
                    <a:pt x="807669" y="341236"/>
                  </a:lnTo>
                  <a:lnTo>
                    <a:pt x="803529" y="342417"/>
                  </a:lnTo>
                  <a:lnTo>
                    <a:pt x="803846" y="342417"/>
                  </a:lnTo>
                  <a:lnTo>
                    <a:pt x="801344" y="343484"/>
                  </a:lnTo>
                  <a:lnTo>
                    <a:pt x="799833" y="343484"/>
                  </a:lnTo>
                  <a:lnTo>
                    <a:pt x="798182" y="342417"/>
                  </a:lnTo>
                  <a:lnTo>
                    <a:pt x="796366" y="341579"/>
                  </a:lnTo>
                  <a:lnTo>
                    <a:pt x="793457" y="344195"/>
                  </a:lnTo>
                  <a:lnTo>
                    <a:pt x="786320" y="339801"/>
                  </a:lnTo>
                  <a:lnTo>
                    <a:pt x="780910" y="347764"/>
                  </a:lnTo>
                  <a:lnTo>
                    <a:pt x="774319" y="342773"/>
                  </a:lnTo>
                  <a:lnTo>
                    <a:pt x="774319" y="344195"/>
                  </a:lnTo>
                  <a:lnTo>
                    <a:pt x="774128" y="344195"/>
                  </a:lnTo>
                  <a:lnTo>
                    <a:pt x="773341" y="344665"/>
                  </a:lnTo>
                  <a:lnTo>
                    <a:pt x="773341" y="350139"/>
                  </a:lnTo>
                  <a:lnTo>
                    <a:pt x="768908" y="351688"/>
                  </a:lnTo>
                  <a:lnTo>
                    <a:pt x="767905" y="352158"/>
                  </a:lnTo>
                  <a:lnTo>
                    <a:pt x="767778" y="352158"/>
                  </a:lnTo>
                  <a:lnTo>
                    <a:pt x="765987" y="353314"/>
                  </a:lnTo>
                  <a:lnTo>
                    <a:pt x="764692" y="354418"/>
                  </a:lnTo>
                  <a:lnTo>
                    <a:pt x="760260" y="352158"/>
                  </a:lnTo>
                  <a:lnTo>
                    <a:pt x="760374" y="351155"/>
                  </a:lnTo>
                  <a:lnTo>
                    <a:pt x="760488" y="350139"/>
                  </a:lnTo>
                  <a:lnTo>
                    <a:pt x="760526" y="349846"/>
                  </a:lnTo>
                  <a:lnTo>
                    <a:pt x="760641" y="348830"/>
                  </a:lnTo>
                  <a:lnTo>
                    <a:pt x="760691" y="348361"/>
                  </a:lnTo>
                  <a:lnTo>
                    <a:pt x="760780" y="347992"/>
                  </a:lnTo>
                  <a:lnTo>
                    <a:pt x="760882" y="347522"/>
                  </a:lnTo>
                  <a:lnTo>
                    <a:pt x="761428" y="345147"/>
                  </a:lnTo>
                  <a:lnTo>
                    <a:pt x="761530" y="344665"/>
                  </a:lnTo>
                  <a:lnTo>
                    <a:pt x="761695" y="344665"/>
                  </a:lnTo>
                  <a:lnTo>
                    <a:pt x="759180" y="342417"/>
                  </a:lnTo>
                  <a:lnTo>
                    <a:pt x="757212" y="340868"/>
                  </a:lnTo>
                  <a:lnTo>
                    <a:pt x="756107" y="339801"/>
                  </a:lnTo>
                  <a:lnTo>
                    <a:pt x="754862" y="338493"/>
                  </a:lnTo>
                  <a:lnTo>
                    <a:pt x="754202" y="337502"/>
                  </a:lnTo>
                  <a:lnTo>
                    <a:pt x="753681" y="336346"/>
                  </a:lnTo>
                  <a:lnTo>
                    <a:pt x="753338" y="335153"/>
                  </a:lnTo>
                  <a:lnTo>
                    <a:pt x="748157" y="344195"/>
                  </a:lnTo>
                  <a:lnTo>
                    <a:pt x="745451" y="345147"/>
                  </a:lnTo>
                  <a:lnTo>
                    <a:pt x="740778" y="338493"/>
                  </a:lnTo>
                  <a:lnTo>
                    <a:pt x="740524" y="339204"/>
                  </a:lnTo>
                  <a:lnTo>
                    <a:pt x="739076" y="346456"/>
                  </a:lnTo>
                  <a:lnTo>
                    <a:pt x="739076" y="347992"/>
                  </a:lnTo>
                  <a:lnTo>
                    <a:pt x="742315" y="347522"/>
                  </a:lnTo>
                  <a:lnTo>
                    <a:pt x="739927" y="352526"/>
                  </a:lnTo>
                  <a:lnTo>
                    <a:pt x="736066" y="348830"/>
                  </a:lnTo>
                  <a:lnTo>
                    <a:pt x="735914" y="348830"/>
                  </a:lnTo>
                  <a:lnTo>
                    <a:pt x="735012" y="353314"/>
                  </a:lnTo>
                  <a:lnTo>
                    <a:pt x="734961" y="353580"/>
                  </a:lnTo>
                  <a:lnTo>
                    <a:pt x="737362" y="353580"/>
                  </a:lnTo>
                  <a:lnTo>
                    <a:pt x="739470" y="353314"/>
                  </a:lnTo>
                  <a:lnTo>
                    <a:pt x="739622" y="353314"/>
                  </a:lnTo>
                  <a:lnTo>
                    <a:pt x="742099" y="352640"/>
                  </a:lnTo>
                  <a:lnTo>
                    <a:pt x="746302" y="351155"/>
                  </a:lnTo>
                  <a:lnTo>
                    <a:pt x="750874" y="351485"/>
                  </a:lnTo>
                  <a:lnTo>
                    <a:pt x="754862" y="353580"/>
                  </a:lnTo>
                  <a:lnTo>
                    <a:pt x="755510" y="354533"/>
                  </a:lnTo>
                  <a:lnTo>
                    <a:pt x="755827" y="355130"/>
                  </a:lnTo>
                  <a:lnTo>
                    <a:pt x="753770" y="358457"/>
                  </a:lnTo>
                  <a:lnTo>
                    <a:pt x="753770" y="360362"/>
                  </a:lnTo>
                  <a:lnTo>
                    <a:pt x="756691" y="359537"/>
                  </a:lnTo>
                  <a:lnTo>
                    <a:pt x="755827" y="361556"/>
                  </a:lnTo>
                  <a:lnTo>
                    <a:pt x="739609" y="364998"/>
                  </a:lnTo>
                  <a:lnTo>
                    <a:pt x="739609" y="365709"/>
                  </a:lnTo>
                  <a:lnTo>
                    <a:pt x="749668" y="366547"/>
                  </a:lnTo>
                  <a:lnTo>
                    <a:pt x="752373" y="369404"/>
                  </a:lnTo>
                  <a:lnTo>
                    <a:pt x="754634" y="371297"/>
                  </a:lnTo>
                  <a:lnTo>
                    <a:pt x="756475" y="373443"/>
                  </a:lnTo>
                  <a:lnTo>
                    <a:pt x="758024" y="374891"/>
                  </a:lnTo>
                  <a:lnTo>
                    <a:pt x="758075" y="375666"/>
                  </a:lnTo>
                  <a:lnTo>
                    <a:pt x="758190" y="377240"/>
                  </a:lnTo>
                  <a:lnTo>
                    <a:pt x="758202" y="377444"/>
                  </a:lnTo>
                  <a:lnTo>
                    <a:pt x="756297" y="379806"/>
                  </a:lnTo>
                  <a:lnTo>
                    <a:pt x="755904" y="380098"/>
                  </a:lnTo>
                  <a:lnTo>
                    <a:pt x="755294" y="380339"/>
                  </a:lnTo>
                  <a:lnTo>
                    <a:pt x="753668" y="381406"/>
                  </a:lnTo>
                  <a:lnTo>
                    <a:pt x="751827" y="382117"/>
                  </a:lnTo>
                  <a:lnTo>
                    <a:pt x="749236" y="383425"/>
                  </a:lnTo>
                  <a:lnTo>
                    <a:pt x="752157" y="383425"/>
                  </a:lnTo>
                  <a:lnTo>
                    <a:pt x="759548" y="381254"/>
                  </a:lnTo>
                  <a:lnTo>
                    <a:pt x="767448" y="382714"/>
                  </a:lnTo>
                  <a:lnTo>
                    <a:pt x="773772" y="387464"/>
                  </a:lnTo>
                  <a:lnTo>
                    <a:pt x="780376" y="390042"/>
                  </a:lnTo>
                  <a:lnTo>
                    <a:pt x="787247" y="390639"/>
                  </a:lnTo>
                  <a:lnTo>
                    <a:pt x="794029" y="389305"/>
                  </a:lnTo>
                  <a:lnTo>
                    <a:pt x="800366" y="386041"/>
                  </a:lnTo>
                  <a:lnTo>
                    <a:pt x="801624" y="384987"/>
                  </a:lnTo>
                  <a:lnTo>
                    <a:pt x="803059" y="384276"/>
                  </a:lnTo>
                  <a:lnTo>
                    <a:pt x="821016" y="377240"/>
                  </a:lnTo>
                  <a:lnTo>
                    <a:pt x="826985" y="375666"/>
                  </a:lnTo>
                  <a:lnTo>
                    <a:pt x="832434" y="372237"/>
                  </a:lnTo>
                  <a:lnTo>
                    <a:pt x="836701" y="367372"/>
                  </a:lnTo>
                  <a:lnTo>
                    <a:pt x="838758" y="364998"/>
                  </a:lnTo>
                  <a:lnTo>
                    <a:pt x="840587" y="362381"/>
                  </a:lnTo>
                  <a:lnTo>
                    <a:pt x="842314" y="360121"/>
                  </a:lnTo>
                  <a:close/>
                </a:path>
                <a:path w="3041015" h="2225040">
                  <a:moveTo>
                    <a:pt x="926541" y="534060"/>
                  </a:moveTo>
                  <a:lnTo>
                    <a:pt x="925868" y="529069"/>
                  </a:lnTo>
                  <a:lnTo>
                    <a:pt x="923556" y="524484"/>
                  </a:lnTo>
                  <a:lnTo>
                    <a:pt x="920064" y="521220"/>
                  </a:lnTo>
                  <a:lnTo>
                    <a:pt x="912495" y="522528"/>
                  </a:lnTo>
                  <a:lnTo>
                    <a:pt x="909574" y="518363"/>
                  </a:lnTo>
                  <a:lnTo>
                    <a:pt x="906335" y="522528"/>
                  </a:lnTo>
                  <a:lnTo>
                    <a:pt x="900493" y="522528"/>
                  </a:lnTo>
                  <a:lnTo>
                    <a:pt x="898436" y="525259"/>
                  </a:lnTo>
                  <a:lnTo>
                    <a:pt x="897572" y="534060"/>
                  </a:lnTo>
                  <a:lnTo>
                    <a:pt x="896924" y="536321"/>
                  </a:lnTo>
                  <a:lnTo>
                    <a:pt x="890765" y="536917"/>
                  </a:lnTo>
                  <a:lnTo>
                    <a:pt x="883627" y="536790"/>
                  </a:lnTo>
                  <a:lnTo>
                    <a:pt x="882650" y="537870"/>
                  </a:lnTo>
                  <a:lnTo>
                    <a:pt x="883729" y="541667"/>
                  </a:lnTo>
                  <a:lnTo>
                    <a:pt x="883729" y="543090"/>
                  </a:lnTo>
                  <a:lnTo>
                    <a:pt x="884593" y="543928"/>
                  </a:lnTo>
                  <a:lnTo>
                    <a:pt x="882954" y="546798"/>
                  </a:lnTo>
                  <a:lnTo>
                    <a:pt x="882383" y="548360"/>
                  </a:lnTo>
                  <a:lnTo>
                    <a:pt x="882002" y="549986"/>
                  </a:lnTo>
                  <a:lnTo>
                    <a:pt x="890435" y="553681"/>
                  </a:lnTo>
                  <a:lnTo>
                    <a:pt x="888707" y="557479"/>
                  </a:lnTo>
                  <a:lnTo>
                    <a:pt x="887412" y="560933"/>
                  </a:lnTo>
                  <a:lnTo>
                    <a:pt x="885685" y="564134"/>
                  </a:lnTo>
                  <a:lnTo>
                    <a:pt x="883297" y="567169"/>
                  </a:lnTo>
                  <a:lnTo>
                    <a:pt x="881443" y="570623"/>
                  </a:lnTo>
                  <a:lnTo>
                    <a:pt x="880160" y="574357"/>
                  </a:lnTo>
                  <a:lnTo>
                    <a:pt x="890003" y="579234"/>
                  </a:lnTo>
                  <a:lnTo>
                    <a:pt x="894524" y="577646"/>
                  </a:lnTo>
                  <a:lnTo>
                    <a:pt x="898918" y="575589"/>
                  </a:lnTo>
                  <a:lnTo>
                    <a:pt x="903084" y="573049"/>
                  </a:lnTo>
                  <a:lnTo>
                    <a:pt x="907935" y="570445"/>
                  </a:lnTo>
                  <a:lnTo>
                    <a:pt x="913053" y="568439"/>
                  </a:lnTo>
                  <a:lnTo>
                    <a:pt x="918324" y="567105"/>
                  </a:lnTo>
                  <a:lnTo>
                    <a:pt x="919657" y="564311"/>
                  </a:lnTo>
                  <a:lnTo>
                    <a:pt x="920623" y="561301"/>
                  </a:lnTo>
                  <a:lnTo>
                    <a:pt x="921143" y="558190"/>
                  </a:lnTo>
                  <a:lnTo>
                    <a:pt x="921143" y="552488"/>
                  </a:lnTo>
                  <a:lnTo>
                    <a:pt x="920597" y="546303"/>
                  </a:lnTo>
                  <a:lnTo>
                    <a:pt x="920280" y="541070"/>
                  </a:lnTo>
                  <a:lnTo>
                    <a:pt x="926541" y="534060"/>
                  </a:lnTo>
                  <a:close/>
                </a:path>
                <a:path w="3041015" h="2225040">
                  <a:moveTo>
                    <a:pt x="1003376" y="565035"/>
                  </a:moveTo>
                  <a:lnTo>
                    <a:pt x="1002411" y="562241"/>
                  </a:lnTo>
                  <a:lnTo>
                    <a:pt x="1002334" y="562000"/>
                  </a:lnTo>
                  <a:lnTo>
                    <a:pt x="1001115" y="559104"/>
                  </a:lnTo>
                  <a:lnTo>
                    <a:pt x="1000836" y="558901"/>
                  </a:lnTo>
                  <a:lnTo>
                    <a:pt x="998512" y="557225"/>
                  </a:lnTo>
                  <a:lnTo>
                    <a:pt x="996137" y="557225"/>
                  </a:lnTo>
                  <a:lnTo>
                    <a:pt x="994410" y="556882"/>
                  </a:lnTo>
                  <a:lnTo>
                    <a:pt x="993165" y="556882"/>
                  </a:lnTo>
                  <a:lnTo>
                    <a:pt x="991450" y="557225"/>
                  </a:lnTo>
                  <a:lnTo>
                    <a:pt x="990473" y="557225"/>
                  </a:lnTo>
                  <a:lnTo>
                    <a:pt x="989253" y="558901"/>
                  </a:lnTo>
                  <a:lnTo>
                    <a:pt x="987412" y="557225"/>
                  </a:lnTo>
                  <a:lnTo>
                    <a:pt x="987450" y="556653"/>
                  </a:lnTo>
                  <a:lnTo>
                    <a:pt x="988263" y="553999"/>
                  </a:lnTo>
                  <a:lnTo>
                    <a:pt x="987894" y="551180"/>
                  </a:lnTo>
                  <a:lnTo>
                    <a:pt x="987806" y="550570"/>
                  </a:lnTo>
                  <a:lnTo>
                    <a:pt x="986116" y="547852"/>
                  </a:lnTo>
                  <a:lnTo>
                    <a:pt x="985393" y="546328"/>
                  </a:lnTo>
                  <a:lnTo>
                    <a:pt x="984821" y="544741"/>
                  </a:lnTo>
                  <a:lnTo>
                    <a:pt x="984465" y="543394"/>
                  </a:lnTo>
                  <a:lnTo>
                    <a:pt x="982802" y="537921"/>
                  </a:lnTo>
                  <a:lnTo>
                    <a:pt x="979411" y="533641"/>
                  </a:lnTo>
                  <a:lnTo>
                    <a:pt x="974979" y="531202"/>
                  </a:lnTo>
                  <a:lnTo>
                    <a:pt x="973201" y="529894"/>
                  </a:lnTo>
                  <a:lnTo>
                    <a:pt x="971791" y="528091"/>
                  </a:lnTo>
                  <a:lnTo>
                    <a:pt x="970876" y="525970"/>
                  </a:lnTo>
                  <a:lnTo>
                    <a:pt x="970749" y="525741"/>
                  </a:lnTo>
                  <a:lnTo>
                    <a:pt x="969810" y="523849"/>
                  </a:lnTo>
                  <a:lnTo>
                    <a:pt x="968984" y="521639"/>
                  </a:lnTo>
                  <a:lnTo>
                    <a:pt x="968387" y="519315"/>
                  </a:lnTo>
                  <a:lnTo>
                    <a:pt x="966851" y="513549"/>
                  </a:lnTo>
                  <a:lnTo>
                    <a:pt x="962812" y="509930"/>
                  </a:lnTo>
                  <a:lnTo>
                    <a:pt x="962266" y="509435"/>
                  </a:lnTo>
                  <a:lnTo>
                    <a:pt x="956818" y="508977"/>
                  </a:lnTo>
                  <a:lnTo>
                    <a:pt x="955408" y="508977"/>
                  </a:lnTo>
                  <a:lnTo>
                    <a:pt x="953579" y="509930"/>
                  </a:lnTo>
                  <a:lnTo>
                    <a:pt x="953477" y="509689"/>
                  </a:lnTo>
                  <a:lnTo>
                    <a:pt x="952601" y="507669"/>
                  </a:lnTo>
                  <a:lnTo>
                    <a:pt x="956513" y="501942"/>
                  </a:lnTo>
                  <a:lnTo>
                    <a:pt x="957592" y="500062"/>
                  </a:lnTo>
                  <a:lnTo>
                    <a:pt x="959967" y="495896"/>
                  </a:lnTo>
                  <a:lnTo>
                    <a:pt x="962926" y="489610"/>
                  </a:lnTo>
                  <a:lnTo>
                    <a:pt x="965466" y="482942"/>
                  </a:lnTo>
                  <a:lnTo>
                    <a:pt x="961390" y="481749"/>
                  </a:lnTo>
                  <a:lnTo>
                    <a:pt x="959688" y="481253"/>
                  </a:lnTo>
                  <a:lnTo>
                    <a:pt x="953643" y="480834"/>
                  </a:lnTo>
                  <a:lnTo>
                    <a:pt x="947737" y="481749"/>
                  </a:lnTo>
                  <a:lnTo>
                    <a:pt x="943635" y="481749"/>
                  </a:lnTo>
                  <a:lnTo>
                    <a:pt x="942962" y="478917"/>
                  </a:lnTo>
                  <a:lnTo>
                    <a:pt x="942924" y="478777"/>
                  </a:lnTo>
                  <a:lnTo>
                    <a:pt x="944067" y="475640"/>
                  </a:lnTo>
                  <a:lnTo>
                    <a:pt x="946442" y="474014"/>
                  </a:lnTo>
                  <a:lnTo>
                    <a:pt x="948499" y="472236"/>
                  </a:lnTo>
                  <a:lnTo>
                    <a:pt x="951306" y="470928"/>
                  </a:lnTo>
                  <a:lnTo>
                    <a:pt x="951661" y="468668"/>
                  </a:lnTo>
                  <a:lnTo>
                    <a:pt x="951953" y="466890"/>
                  </a:lnTo>
                  <a:lnTo>
                    <a:pt x="945464" y="465099"/>
                  </a:lnTo>
                  <a:lnTo>
                    <a:pt x="939520" y="468668"/>
                  </a:lnTo>
                  <a:lnTo>
                    <a:pt x="933577" y="466890"/>
                  </a:lnTo>
                  <a:lnTo>
                    <a:pt x="932383" y="469620"/>
                  </a:lnTo>
                  <a:lnTo>
                    <a:pt x="931633" y="471766"/>
                  </a:lnTo>
                  <a:lnTo>
                    <a:pt x="929678" y="476046"/>
                  </a:lnTo>
                  <a:lnTo>
                    <a:pt x="929360" y="477227"/>
                  </a:lnTo>
                  <a:lnTo>
                    <a:pt x="928166" y="477939"/>
                  </a:lnTo>
                  <a:lnTo>
                    <a:pt x="925880" y="478917"/>
                  </a:lnTo>
                  <a:lnTo>
                    <a:pt x="924750" y="481749"/>
                  </a:lnTo>
                  <a:lnTo>
                    <a:pt x="925652" y="484263"/>
                  </a:lnTo>
                  <a:lnTo>
                    <a:pt x="925715" y="484466"/>
                  </a:lnTo>
                  <a:lnTo>
                    <a:pt x="925791" y="484644"/>
                  </a:lnTo>
                  <a:lnTo>
                    <a:pt x="925893" y="484835"/>
                  </a:lnTo>
                  <a:lnTo>
                    <a:pt x="926757" y="487083"/>
                  </a:lnTo>
                  <a:lnTo>
                    <a:pt x="926757" y="489610"/>
                  </a:lnTo>
                  <a:lnTo>
                    <a:pt x="925893" y="491858"/>
                  </a:lnTo>
                  <a:lnTo>
                    <a:pt x="925893" y="493522"/>
                  </a:lnTo>
                  <a:lnTo>
                    <a:pt x="925144" y="495185"/>
                  </a:lnTo>
                  <a:lnTo>
                    <a:pt x="924280" y="498513"/>
                  </a:lnTo>
                  <a:lnTo>
                    <a:pt x="923632" y="499579"/>
                  </a:lnTo>
                  <a:lnTo>
                    <a:pt x="922870" y="501484"/>
                  </a:lnTo>
                  <a:lnTo>
                    <a:pt x="928497" y="500062"/>
                  </a:lnTo>
                  <a:lnTo>
                    <a:pt x="928382" y="504456"/>
                  </a:lnTo>
                  <a:lnTo>
                    <a:pt x="927519" y="512064"/>
                  </a:lnTo>
                  <a:lnTo>
                    <a:pt x="933361" y="509689"/>
                  </a:lnTo>
                  <a:lnTo>
                    <a:pt x="937145" y="516458"/>
                  </a:lnTo>
                  <a:lnTo>
                    <a:pt x="933577" y="525741"/>
                  </a:lnTo>
                  <a:lnTo>
                    <a:pt x="939419" y="529297"/>
                  </a:lnTo>
                  <a:lnTo>
                    <a:pt x="944930" y="525741"/>
                  </a:lnTo>
                  <a:lnTo>
                    <a:pt x="950226" y="525741"/>
                  </a:lnTo>
                  <a:lnTo>
                    <a:pt x="949223" y="533641"/>
                  </a:lnTo>
                  <a:lnTo>
                    <a:pt x="949147" y="534301"/>
                  </a:lnTo>
                  <a:lnTo>
                    <a:pt x="955840" y="539407"/>
                  </a:lnTo>
                  <a:lnTo>
                    <a:pt x="955573" y="541413"/>
                  </a:lnTo>
                  <a:lnTo>
                    <a:pt x="940066" y="552373"/>
                  </a:lnTo>
                  <a:lnTo>
                    <a:pt x="940930" y="554621"/>
                  </a:lnTo>
                  <a:lnTo>
                    <a:pt x="941895" y="556653"/>
                  </a:lnTo>
                  <a:lnTo>
                    <a:pt x="942721" y="558901"/>
                  </a:lnTo>
                  <a:lnTo>
                    <a:pt x="944372" y="562000"/>
                  </a:lnTo>
                  <a:lnTo>
                    <a:pt x="944499" y="562241"/>
                  </a:lnTo>
                  <a:lnTo>
                    <a:pt x="943432" y="566699"/>
                  </a:lnTo>
                  <a:lnTo>
                    <a:pt x="940041" y="568871"/>
                  </a:lnTo>
                  <a:lnTo>
                    <a:pt x="939520" y="569137"/>
                  </a:lnTo>
                  <a:lnTo>
                    <a:pt x="938110" y="570077"/>
                  </a:lnTo>
                  <a:lnTo>
                    <a:pt x="932815" y="574484"/>
                  </a:lnTo>
                  <a:lnTo>
                    <a:pt x="936815" y="575437"/>
                  </a:lnTo>
                  <a:lnTo>
                    <a:pt x="940168" y="575906"/>
                  </a:lnTo>
                  <a:lnTo>
                    <a:pt x="943635" y="576973"/>
                  </a:lnTo>
                  <a:lnTo>
                    <a:pt x="947699" y="579094"/>
                  </a:lnTo>
                  <a:lnTo>
                    <a:pt x="952284" y="579755"/>
                  </a:lnTo>
                  <a:lnTo>
                    <a:pt x="956716" y="578878"/>
                  </a:lnTo>
                  <a:lnTo>
                    <a:pt x="955827" y="583158"/>
                  </a:lnTo>
                  <a:lnTo>
                    <a:pt x="955446" y="583158"/>
                  </a:lnTo>
                  <a:lnTo>
                    <a:pt x="953033" y="583869"/>
                  </a:lnTo>
                  <a:lnTo>
                    <a:pt x="950125" y="583869"/>
                  </a:lnTo>
                  <a:lnTo>
                    <a:pt x="947483" y="583158"/>
                  </a:lnTo>
                  <a:lnTo>
                    <a:pt x="946861" y="583158"/>
                  </a:lnTo>
                  <a:lnTo>
                    <a:pt x="943800" y="583869"/>
                  </a:lnTo>
                  <a:lnTo>
                    <a:pt x="944359" y="583869"/>
                  </a:lnTo>
                  <a:lnTo>
                    <a:pt x="942543" y="585419"/>
                  </a:lnTo>
                  <a:lnTo>
                    <a:pt x="938949" y="588784"/>
                  </a:lnTo>
                  <a:lnTo>
                    <a:pt x="935913" y="592810"/>
                  </a:lnTo>
                  <a:lnTo>
                    <a:pt x="933577" y="597306"/>
                  </a:lnTo>
                  <a:lnTo>
                    <a:pt x="938060" y="595947"/>
                  </a:lnTo>
                  <a:lnTo>
                    <a:pt x="942797" y="595947"/>
                  </a:lnTo>
                  <a:lnTo>
                    <a:pt x="947305" y="597306"/>
                  </a:lnTo>
                  <a:lnTo>
                    <a:pt x="947801" y="595947"/>
                  </a:lnTo>
                  <a:lnTo>
                    <a:pt x="948918" y="592810"/>
                  </a:lnTo>
                  <a:lnTo>
                    <a:pt x="948994" y="592594"/>
                  </a:lnTo>
                  <a:lnTo>
                    <a:pt x="953681" y="590080"/>
                  </a:lnTo>
                  <a:lnTo>
                    <a:pt x="958113" y="591477"/>
                  </a:lnTo>
                  <a:lnTo>
                    <a:pt x="960247" y="591959"/>
                  </a:lnTo>
                  <a:lnTo>
                    <a:pt x="962456" y="591959"/>
                  </a:lnTo>
                  <a:lnTo>
                    <a:pt x="970838" y="590080"/>
                  </a:lnTo>
                  <a:lnTo>
                    <a:pt x="971626" y="589902"/>
                  </a:lnTo>
                  <a:lnTo>
                    <a:pt x="978814" y="589178"/>
                  </a:lnTo>
                  <a:lnTo>
                    <a:pt x="986015" y="589343"/>
                  </a:lnTo>
                  <a:lnTo>
                    <a:pt x="990892" y="589699"/>
                  </a:lnTo>
                  <a:lnTo>
                    <a:pt x="991958" y="589178"/>
                  </a:lnTo>
                  <a:lnTo>
                    <a:pt x="995629" y="587400"/>
                  </a:lnTo>
                  <a:lnTo>
                    <a:pt x="998664" y="583158"/>
                  </a:lnTo>
                  <a:lnTo>
                    <a:pt x="991743" y="580072"/>
                  </a:lnTo>
                  <a:lnTo>
                    <a:pt x="992263" y="579094"/>
                  </a:lnTo>
                  <a:lnTo>
                    <a:pt x="992390" y="578878"/>
                  </a:lnTo>
                  <a:lnTo>
                    <a:pt x="992733" y="578243"/>
                  </a:lnTo>
                  <a:lnTo>
                    <a:pt x="993889" y="576516"/>
                  </a:lnTo>
                  <a:lnTo>
                    <a:pt x="995197" y="574954"/>
                  </a:lnTo>
                  <a:lnTo>
                    <a:pt x="996619" y="573392"/>
                  </a:lnTo>
                  <a:lnTo>
                    <a:pt x="998766" y="572223"/>
                  </a:lnTo>
                  <a:lnTo>
                    <a:pt x="1000074" y="570560"/>
                  </a:lnTo>
                  <a:lnTo>
                    <a:pt x="1000594" y="570077"/>
                  </a:lnTo>
                  <a:lnTo>
                    <a:pt x="1002499" y="568452"/>
                  </a:lnTo>
                  <a:lnTo>
                    <a:pt x="1003376" y="565035"/>
                  </a:lnTo>
                  <a:close/>
                </a:path>
                <a:path w="3041015" h="2225040">
                  <a:moveTo>
                    <a:pt x="1208506" y="53276"/>
                  </a:moveTo>
                  <a:lnTo>
                    <a:pt x="1194384" y="47447"/>
                  </a:lnTo>
                  <a:lnTo>
                    <a:pt x="1182560" y="42570"/>
                  </a:lnTo>
                  <a:lnTo>
                    <a:pt x="1182560" y="37465"/>
                  </a:lnTo>
                  <a:lnTo>
                    <a:pt x="1182560" y="34137"/>
                  </a:lnTo>
                  <a:lnTo>
                    <a:pt x="1177582" y="33413"/>
                  </a:lnTo>
                  <a:lnTo>
                    <a:pt x="1175321" y="33413"/>
                  </a:lnTo>
                  <a:lnTo>
                    <a:pt x="1175194" y="34899"/>
                  </a:lnTo>
                  <a:lnTo>
                    <a:pt x="1175118" y="35915"/>
                  </a:lnTo>
                  <a:lnTo>
                    <a:pt x="1174991" y="37465"/>
                  </a:lnTo>
                  <a:lnTo>
                    <a:pt x="1171638" y="35915"/>
                  </a:lnTo>
                  <a:lnTo>
                    <a:pt x="1171765" y="34137"/>
                  </a:lnTo>
                  <a:lnTo>
                    <a:pt x="1171841" y="32943"/>
                  </a:lnTo>
                  <a:lnTo>
                    <a:pt x="1171930" y="31813"/>
                  </a:lnTo>
                  <a:lnTo>
                    <a:pt x="1172044" y="30086"/>
                  </a:lnTo>
                  <a:lnTo>
                    <a:pt x="1172159" y="28422"/>
                  </a:lnTo>
                  <a:lnTo>
                    <a:pt x="1172184" y="28067"/>
                  </a:lnTo>
                  <a:lnTo>
                    <a:pt x="1170343" y="27000"/>
                  </a:lnTo>
                  <a:lnTo>
                    <a:pt x="1169555" y="26047"/>
                  </a:lnTo>
                  <a:lnTo>
                    <a:pt x="1168184" y="24384"/>
                  </a:lnTo>
                  <a:lnTo>
                    <a:pt x="1166672" y="24853"/>
                  </a:lnTo>
                  <a:lnTo>
                    <a:pt x="1162456" y="26047"/>
                  </a:lnTo>
                  <a:lnTo>
                    <a:pt x="1159751" y="22009"/>
                  </a:lnTo>
                  <a:lnTo>
                    <a:pt x="1155852" y="22009"/>
                  </a:lnTo>
                  <a:lnTo>
                    <a:pt x="1150886" y="28778"/>
                  </a:lnTo>
                  <a:lnTo>
                    <a:pt x="1151801" y="31813"/>
                  </a:lnTo>
                  <a:lnTo>
                    <a:pt x="1152563" y="34899"/>
                  </a:lnTo>
                  <a:lnTo>
                    <a:pt x="1153045" y="37465"/>
                  </a:lnTo>
                  <a:lnTo>
                    <a:pt x="1153160" y="41262"/>
                  </a:lnTo>
                  <a:lnTo>
                    <a:pt x="1156614" y="43649"/>
                  </a:lnTo>
                  <a:lnTo>
                    <a:pt x="1156068" y="47447"/>
                  </a:lnTo>
                  <a:lnTo>
                    <a:pt x="1150340" y="45783"/>
                  </a:lnTo>
                  <a:lnTo>
                    <a:pt x="1149019" y="41973"/>
                  </a:lnTo>
                  <a:lnTo>
                    <a:pt x="1148613" y="40792"/>
                  </a:lnTo>
                  <a:lnTo>
                    <a:pt x="1147953" y="39484"/>
                  </a:lnTo>
                  <a:lnTo>
                    <a:pt x="1144193" y="31991"/>
                  </a:lnTo>
                  <a:lnTo>
                    <a:pt x="1142669" y="29133"/>
                  </a:lnTo>
                  <a:lnTo>
                    <a:pt x="1138555" y="28778"/>
                  </a:lnTo>
                  <a:lnTo>
                    <a:pt x="1133805" y="33782"/>
                  </a:lnTo>
                  <a:lnTo>
                    <a:pt x="1132395" y="39484"/>
                  </a:lnTo>
                  <a:lnTo>
                    <a:pt x="1119530" y="32943"/>
                  </a:lnTo>
                  <a:lnTo>
                    <a:pt x="1121587" y="28067"/>
                  </a:lnTo>
                  <a:lnTo>
                    <a:pt x="1121689" y="27825"/>
                  </a:lnTo>
                  <a:lnTo>
                    <a:pt x="1126985" y="31991"/>
                  </a:lnTo>
                  <a:lnTo>
                    <a:pt x="1129588" y="27825"/>
                  </a:lnTo>
                  <a:lnTo>
                    <a:pt x="1122095" y="25806"/>
                  </a:lnTo>
                  <a:lnTo>
                    <a:pt x="1112685" y="26047"/>
                  </a:lnTo>
                  <a:lnTo>
                    <a:pt x="1114132" y="26047"/>
                  </a:lnTo>
                  <a:lnTo>
                    <a:pt x="1106881" y="28422"/>
                  </a:lnTo>
                  <a:lnTo>
                    <a:pt x="1105039" y="29133"/>
                  </a:lnTo>
                  <a:lnTo>
                    <a:pt x="1104938" y="30086"/>
                  </a:lnTo>
                  <a:lnTo>
                    <a:pt x="1104392" y="30924"/>
                  </a:lnTo>
                  <a:lnTo>
                    <a:pt x="1099743" y="36512"/>
                  </a:lnTo>
                  <a:lnTo>
                    <a:pt x="1103744" y="42811"/>
                  </a:lnTo>
                  <a:lnTo>
                    <a:pt x="1103312" y="44831"/>
                  </a:lnTo>
                  <a:lnTo>
                    <a:pt x="1104176" y="44831"/>
                  </a:lnTo>
                  <a:lnTo>
                    <a:pt x="1104938" y="45186"/>
                  </a:lnTo>
                  <a:lnTo>
                    <a:pt x="1110119" y="41973"/>
                  </a:lnTo>
                  <a:lnTo>
                    <a:pt x="1112291" y="50774"/>
                  </a:lnTo>
                  <a:lnTo>
                    <a:pt x="1111427" y="52679"/>
                  </a:lnTo>
                  <a:lnTo>
                    <a:pt x="1108481" y="55410"/>
                  </a:lnTo>
                  <a:lnTo>
                    <a:pt x="1108671" y="55410"/>
                  </a:lnTo>
                  <a:lnTo>
                    <a:pt x="1110119" y="58153"/>
                  </a:lnTo>
                  <a:lnTo>
                    <a:pt x="1113904" y="59220"/>
                  </a:lnTo>
                  <a:lnTo>
                    <a:pt x="1115644" y="60642"/>
                  </a:lnTo>
                  <a:lnTo>
                    <a:pt x="1117358" y="62306"/>
                  </a:lnTo>
                  <a:lnTo>
                    <a:pt x="1118806" y="63881"/>
                  </a:lnTo>
                  <a:lnTo>
                    <a:pt x="1120292" y="65633"/>
                  </a:lnTo>
                  <a:lnTo>
                    <a:pt x="1124762" y="70002"/>
                  </a:lnTo>
                  <a:lnTo>
                    <a:pt x="1131582" y="69545"/>
                  </a:lnTo>
                  <a:lnTo>
                    <a:pt x="1136294" y="63677"/>
                  </a:lnTo>
                  <a:lnTo>
                    <a:pt x="1136916" y="62623"/>
                  </a:lnTo>
                  <a:lnTo>
                    <a:pt x="1137373" y="61480"/>
                  </a:lnTo>
                  <a:lnTo>
                    <a:pt x="1137373" y="59931"/>
                  </a:lnTo>
                  <a:lnTo>
                    <a:pt x="1138339" y="58381"/>
                  </a:lnTo>
                  <a:lnTo>
                    <a:pt x="1138770" y="56959"/>
                  </a:lnTo>
                  <a:lnTo>
                    <a:pt x="1141806" y="56959"/>
                  </a:lnTo>
                  <a:lnTo>
                    <a:pt x="1144295" y="58623"/>
                  </a:lnTo>
                  <a:lnTo>
                    <a:pt x="1145184" y="56959"/>
                  </a:lnTo>
                  <a:lnTo>
                    <a:pt x="1146022" y="55410"/>
                  </a:lnTo>
                  <a:lnTo>
                    <a:pt x="1147533" y="55410"/>
                  </a:lnTo>
                  <a:lnTo>
                    <a:pt x="1147533" y="60998"/>
                  </a:lnTo>
                  <a:lnTo>
                    <a:pt x="1152829" y="63385"/>
                  </a:lnTo>
                  <a:lnTo>
                    <a:pt x="1155636" y="58153"/>
                  </a:lnTo>
                  <a:lnTo>
                    <a:pt x="1159459" y="56603"/>
                  </a:lnTo>
                  <a:lnTo>
                    <a:pt x="1159764" y="56603"/>
                  </a:lnTo>
                  <a:lnTo>
                    <a:pt x="1160513" y="65633"/>
                  </a:lnTo>
                  <a:lnTo>
                    <a:pt x="1160500" y="77406"/>
                  </a:lnTo>
                  <a:lnTo>
                    <a:pt x="1160500" y="78473"/>
                  </a:lnTo>
                  <a:lnTo>
                    <a:pt x="1155636" y="77050"/>
                  </a:lnTo>
                  <a:lnTo>
                    <a:pt x="1156868" y="77406"/>
                  </a:lnTo>
                  <a:lnTo>
                    <a:pt x="1160500" y="77406"/>
                  </a:lnTo>
                  <a:lnTo>
                    <a:pt x="1160500" y="65633"/>
                  </a:lnTo>
                  <a:lnTo>
                    <a:pt x="1158925" y="65633"/>
                  </a:lnTo>
                  <a:lnTo>
                    <a:pt x="1156830" y="65798"/>
                  </a:lnTo>
                  <a:lnTo>
                    <a:pt x="1153185" y="66548"/>
                  </a:lnTo>
                  <a:lnTo>
                    <a:pt x="1149692" y="67779"/>
                  </a:lnTo>
                  <a:lnTo>
                    <a:pt x="1143635" y="71462"/>
                  </a:lnTo>
                  <a:lnTo>
                    <a:pt x="1136815" y="73329"/>
                  </a:lnTo>
                  <a:lnTo>
                    <a:pt x="1129906" y="73329"/>
                  </a:lnTo>
                  <a:lnTo>
                    <a:pt x="1129906" y="78473"/>
                  </a:lnTo>
                  <a:lnTo>
                    <a:pt x="1132611" y="79667"/>
                  </a:lnTo>
                  <a:lnTo>
                    <a:pt x="1140142" y="78295"/>
                  </a:lnTo>
                  <a:lnTo>
                    <a:pt x="1147762" y="77546"/>
                  </a:lnTo>
                  <a:lnTo>
                    <a:pt x="1152664" y="77406"/>
                  </a:lnTo>
                  <a:lnTo>
                    <a:pt x="1155268" y="77406"/>
                  </a:lnTo>
                  <a:lnTo>
                    <a:pt x="1154557" y="78117"/>
                  </a:lnTo>
                  <a:lnTo>
                    <a:pt x="1153591" y="79908"/>
                  </a:lnTo>
                  <a:lnTo>
                    <a:pt x="1153477" y="85140"/>
                  </a:lnTo>
                  <a:lnTo>
                    <a:pt x="1150886" y="88226"/>
                  </a:lnTo>
                  <a:lnTo>
                    <a:pt x="1148943" y="86321"/>
                  </a:lnTo>
                  <a:lnTo>
                    <a:pt x="1146505" y="86321"/>
                  </a:lnTo>
                  <a:lnTo>
                    <a:pt x="1151153" y="85534"/>
                  </a:lnTo>
                  <a:lnTo>
                    <a:pt x="1153477" y="85140"/>
                  </a:lnTo>
                  <a:lnTo>
                    <a:pt x="1153477" y="79933"/>
                  </a:lnTo>
                  <a:lnTo>
                    <a:pt x="1152283" y="80137"/>
                  </a:lnTo>
                  <a:lnTo>
                    <a:pt x="1149604" y="80772"/>
                  </a:lnTo>
                  <a:lnTo>
                    <a:pt x="1147368" y="82753"/>
                  </a:lnTo>
                  <a:lnTo>
                    <a:pt x="1146213" y="85534"/>
                  </a:lnTo>
                  <a:lnTo>
                    <a:pt x="1137945" y="85534"/>
                  </a:lnTo>
                  <a:lnTo>
                    <a:pt x="1135748" y="82994"/>
                  </a:lnTo>
                  <a:lnTo>
                    <a:pt x="1133805" y="86918"/>
                  </a:lnTo>
                  <a:lnTo>
                    <a:pt x="1134668" y="88226"/>
                  </a:lnTo>
                  <a:lnTo>
                    <a:pt x="1135316" y="90487"/>
                  </a:lnTo>
                  <a:lnTo>
                    <a:pt x="1136726" y="91313"/>
                  </a:lnTo>
                  <a:lnTo>
                    <a:pt x="1141958" y="95402"/>
                  </a:lnTo>
                  <a:lnTo>
                    <a:pt x="1148410" y="97129"/>
                  </a:lnTo>
                  <a:lnTo>
                    <a:pt x="1154772" y="96189"/>
                  </a:lnTo>
                  <a:lnTo>
                    <a:pt x="1153909" y="98564"/>
                  </a:lnTo>
                  <a:lnTo>
                    <a:pt x="1152182" y="99758"/>
                  </a:lnTo>
                  <a:lnTo>
                    <a:pt x="1152728" y="101777"/>
                  </a:lnTo>
                  <a:lnTo>
                    <a:pt x="1155204" y="104394"/>
                  </a:lnTo>
                  <a:lnTo>
                    <a:pt x="1158125" y="107848"/>
                  </a:lnTo>
                  <a:lnTo>
                    <a:pt x="1162558" y="106184"/>
                  </a:lnTo>
                  <a:lnTo>
                    <a:pt x="1164412" y="102616"/>
                  </a:lnTo>
                  <a:lnTo>
                    <a:pt x="1165961" y="98869"/>
                  </a:lnTo>
                  <a:lnTo>
                    <a:pt x="1166825" y="96189"/>
                  </a:lnTo>
                  <a:lnTo>
                    <a:pt x="1167206" y="95008"/>
                  </a:lnTo>
                  <a:lnTo>
                    <a:pt x="1168374" y="89712"/>
                  </a:lnTo>
                  <a:lnTo>
                    <a:pt x="1169682" y="88226"/>
                  </a:lnTo>
                  <a:lnTo>
                    <a:pt x="1172057" y="85534"/>
                  </a:lnTo>
                  <a:lnTo>
                    <a:pt x="1173353" y="85140"/>
                  </a:lnTo>
                  <a:lnTo>
                    <a:pt x="1176832" y="84061"/>
                  </a:lnTo>
                  <a:lnTo>
                    <a:pt x="1178775" y="82753"/>
                  </a:lnTo>
                  <a:lnTo>
                    <a:pt x="1177696" y="78828"/>
                  </a:lnTo>
                  <a:lnTo>
                    <a:pt x="1177785" y="78473"/>
                  </a:lnTo>
                  <a:lnTo>
                    <a:pt x="1178001" y="77546"/>
                  </a:lnTo>
                  <a:lnTo>
                    <a:pt x="1178128" y="77050"/>
                  </a:lnTo>
                  <a:lnTo>
                    <a:pt x="1178775" y="74320"/>
                  </a:lnTo>
                  <a:lnTo>
                    <a:pt x="1178979" y="73329"/>
                  </a:lnTo>
                  <a:lnTo>
                    <a:pt x="1178750" y="73329"/>
                  </a:lnTo>
                  <a:lnTo>
                    <a:pt x="1184465" y="71462"/>
                  </a:lnTo>
                  <a:lnTo>
                    <a:pt x="1184846" y="71462"/>
                  </a:lnTo>
                  <a:lnTo>
                    <a:pt x="1184465" y="67779"/>
                  </a:lnTo>
                  <a:lnTo>
                    <a:pt x="1184427" y="65633"/>
                  </a:lnTo>
                  <a:lnTo>
                    <a:pt x="1185278" y="62623"/>
                  </a:lnTo>
                  <a:lnTo>
                    <a:pt x="1185367" y="62306"/>
                  </a:lnTo>
                  <a:lnTo>
                    <a:pt x="1188072" y="60642"/>
                  </a:lnTo>
                  <a:lnTo>
                    <a:pt x="1190459" y="58978"/>
                  </a:lnTo>
                  <a:lnTo>
                    <a:pt x="1195425" y="56603"/>
                  </a:lnTo>
                  <a:lnTo>
                    <a:pt x="1197914" y="56845"/>
                  </a:lnTo>
                  <a:lnTo>
                    <a:pt x="1198511" y="56603"/>
                  </a:lnTo>
                  <a:lnTo>
                    <a:pt x="1202664" y="54940"/>
                  </a:lnTo>
                  <a:lnTo>
                    <a:pt x="1205801" y="56603"/>
                  </a:lnTo>
                  <a:lnTo>
                    <a:pt x="1207160" y="54940"/>
                  </a:lnTo>
                  <a:lnTo>
                    <a:pt x="1208506" y="53276"/>
                  </a:lnTo>
                  <a:close/>
                </a:path>
                <a:path w="3041015" h="2225040">
                  <a:moveTo>
                    <a:pt x="1211097" y="364807"/>
                  </a:moveTo>
                  <a:lnTo>
                    <a:pt x="1107528" y="364807"/>
                  </a:lnTo>
                  <a:lnTo>
                    <a:pt x="1106233" y="364807"/>
                  </a:lnTo>
                  <a:lnTo>
                    <a:pt x="1106233" y="377507"/>
                  </a:lnTo>
                  <a:lnTo>
                    <a:pt x="1105903" y="377507"/>
                  </a:lnTo>
                  <a:lnTo>
                    <a:pt x="1105027" y="378777"/>
                  </a:lnTo>
                  <a:lnTo>
                    <a:pt x="1103998" y="380047"/>
                  </a:lnTo>
                  <a:lnTo>
                    <a:pt x="1103210" y="380047"/>
                  </a:lnTo>
                  <a:lnTo>
                    <a:pt x="1103020" y="378777"/>
                  </a:lnTo>
                  <a:lnTo>
                    <a:pt x="1103020" y="377507"/>
                  </a:lnTo>
                  <a:lnTo>
                    <a:pt x="1103210" y="376237"/>
                  </a:lnTo>
                  <a:lnTo>
                    <a:pt x="1104607" y="374967"/>
                  </a:lnTo>
                  <a:lnTo>
                    <a:pt x="1106119" y="374967"/>
                  </a:lnTo>
                  <a:lnTo>
                    <a:pt x="1106233" y="377507"/>
                  </a:lnTo>
                  <a:lnTo>
                    <a:pt x="1106233" y="364807"/>
                  </a:lnTo>
                  <a:lnTo>
                    <a:pt x="1101902" y="364807"/>
                  </a:lnTo>
                  <a:lnTo>
                    <a:pt x="1101902" y="380047"/>
                  </a:lnTo>
                  <a:lnTo>
                    <a:pt x="1100391" y="385127"/>
                  </a:lnTo>
                  <a:lnTo>
                    <a:pt x="1092390" y="385127"/>
                  </a:lnTo>
                  <a:lnTo>
                    <a:pt x="1091996" y="383857"/>
                  </a:lnTo>
                  <a:lnTo>
                    <a:pt x="1091565" y="382587"/>
                  </a:lnTo>
                  <a:lnTo>
                    <a:pt x="1091095" y="382587"/>
                  </a:lnTo>
                  <a:lnTo>
                    <a:pt x="1101902" y="380047"/>
                  </a:lnTo>
                  <a:lnTo>
                    <a:pt x="1101902" y="364807"/>
                  </a:lnTo>
                  <a:lnTo>
                    <a:pt x="1100518" y="364807"/>
                  </a:lnTo>
                  <a:lnTo>
                    <a:pt x="1098448" y="367347"/>
                  </a:lnTo>
                  <a:lnTo>
                    <a:pt x="1096111" y="371157"/>
                  </a:lnTo>
                  <a:lnTo>
                    <a:pt x="1093889" y="373697"/>
                  </a:lnTo>
                  <a:lnTo>
                    <a:pt x="1091857" y="376237"/>
                  </a:lnTo>
                  <a:lnTo>
                    <a:pt x="1091298" y="377507"/>
                  </a:lnTo>
                  <a:lnTo>
                    <a:pt x="1091171" y="378777"/>
                  </a:lnTo>
                  <a:lnTo>
                    <a:pt x="1091095" y="381317"/>
                  </a:lnTo>
                  <a:lnTo>
                    <a:pt x="1088072" y="381317"/>
                  </a:lnTo>
                  <a:lnTo>
                    <a:pt x="1087208" y="382587"/>
                  </a:lnTo>
                  <a:lnTo>
                    <a:pt x="1085888" y="385127"/>
                  </a:lnTo>
                  <a:lnTo>
                    <a:pt x="1083437" y="385127"/>
                  </a:lnTo>
                  <a:lnTo>
                    <a:pt x="1081468" y="382587"/>
                  </a:lnTo>
                  <a:lnTo>
                    <a:pt x="1081036" y="382587"/>
                  </a:lnTo>
                  <a:lnTo>
                    <a:pt x="1074559" y="392747"/>
                  </a:lnTo>
                  <a:lnTo>
                    <a:pt x="1062990" y="392747"/>
                  </a:lnTo>
                  <a:lnTo>
                    <a:pt x="1063523" y="395287"/>
                  </a:lnTo>
                  <a:lnTo>
                    <a:pt x="1069479" y="396557"/>
                  </a:lnTo>
                  <a:lnTo>
                    <a:pt x="1066444" y="400367"/>
                  </a:lnTo>
                  <a:lnTo>
                    <a:pt x="1062659" y="397827"/>
                  </a:lnTo>
                  <a:lnTo>
                    <a:pt x="1059637" y="399097"/>
                  </a:lnTo>
                  <a:lnTo>
                    <a:pt x="1055954" y="401637"/>
                  </a:lnTo>
                  <a:lnTo>
                    <a:pt x="1053579" y="406717"/>
                  </a:lnTo>
                  <a:lnTo>
                    <a:pt x="1046467" y="406717"/>
                  </a:lnTo>
                  <a:lnTo>
                    <a:pt x="1046010" y="407987"/>
                  </a:lnTo>
                  <a:lnTo>
                    <a:pt x="1043622" y="410527"/>
                  </a:lnTo>
                  <a:lnTo>
                    <a:pt x="1042504" y="414337"/>
                  </a:lnTo>
                  <a:lnTo>
                    <a:pt x="1042987" y="418147"/>
                  </a:lnTo>
                  <a:lnTo>
                    <a:pt x="1043520" y="420687"/>
                  </a:lnTo>
                  <a:lnTo>
                    <a:pt x="1042987" y="423227"/>
                  </a:lnTo>
                  <a:lnTo>
                    <a:pt x="1043736" y="424497"/>
                  </a:lnTo>
                  <a:lnTo>
                    <a:pt x="1047953" y="425767"/>
                  </a:lnTo>
                  <a:lnTo>
                    <a:pt x="1041793" y="427037"/>
                  </a:lnTo>
                  <a:lnTo>
                    <a:pt x="1043089" y="429577"/>
                  </a:lnTo>
                  <a:lnTo>
                    <a:pt x="1044206" y="432117"/>
                  </a:lnTo>
                  <a:lnTo>
                    <a:pt x="1044892" y="435927"/>
                  </a:lnTo>
                  <a:lnTo>
                    <a:pt x="1044981" y="437197"/>
                  </a:lnTo>
                  <a:lnTo>
                    <a:pt x="1045070" y="438467"/>
                  </a:lnTo>
                  <a:lnTo>
                    <a:pt x="1045146" y="439737"/>
                  </a:lnTo>
                  <a:lnTo>
                    <a:pt x="1051737" y="442277"/>
                  </a:lnTo>
                  <a:lnTo>
                    <a:pt x="1050772" y="446087"/>
                  </a:lnTo>
                  <a:lnTo>
                    <a:pt x="1048499" y="451167"/>
                  </a:lnTo>
                  <a:lnTo>
                    <a:pt x="1045260" y="453707"/>
                  </a:lnTo>
                  <a:lnTo>
                    <a:pt x="1046137" y="453707"/>
                  </a:lnTo>
                  <a:lnTo>
                    <a:pt x="1047038" y="454977"/>
                  </a:lnTo>
                  <a:lnTo>
                    <a:pt x="1051420" y="454977"/>
                  </a:lnTo>
                  <a:lnTo>
                    <a:pt x="1051737" y="456247"/>
                  </a:lnTo>
                  <a:lnTo>
                    <a:pt x="1046988" y="465137"/>
                  </a:lnTo>
                  <a:lnTo>
                    <a:pt x="1046988" y="466407"/>
                  </a:lnTo>
                  <a:lnTo>
                    <a:pt x="1047851" y="467677"/>
                  </a:lnTo>
                  <a:lnTo>
                    <a:pt x="1052461" y="471487"/>
                  </a:lnTo>
                  <a:lnTo>
                    <a:pt x="1058037" y="475297"/>
                  </a:lnTo>
                  <a:lnTo>
                    <a:pt x="1064069" y="476567"/>
                  </a:lnTo>
                  <a:lnTo>
                    <a:pt x="1070444" y="476567"/>
                  </a:lnTo>
                  <a:lnTo>
                    <a:pt x="1075334" y="474027"/>
                  </a:lnTo>
                  <a:lnTo>
                    <a:pt x="1079766" y="471487"/>
                  </a:lnTo>
                  <a:lnTo>
                    <a:pt x="1083310" y="467677"/>
                  </a:lnTo>
                  <a:lnTo>
                    <a:pt x="1085913" y="465137"/>
                  </a:lnTo>
                  <a:lnTo>
                    <a:pt x="1088174" y="461327"/>
                  </a:lnTo>
                  <a:lnTo>
                    <a:pt x="1093901" y="461327"/>
                  </a:lnTo>
                  <a:lnTo>
                    <a:pt x="1095425" y="458787"/>
                  </a:lnTo>
                  <a:lnTo>
                    <a:pt x="1097800" y="456247"/>
                  </a:lnTo>
                  <a:lnTo>
                    <a:pt x="1096606" y="453707"/>
                  </a:lnTo>
                  <a:lnTo>
                    <a:pt x="1099642" y="453707"/>
                  </a:lnTo>
                  <a:lnTo>
                    <a:pt x="1101547" y="456247"/>
                  </a:lnTo>
                  <a:lnTo>
                    <a:pt x="1103223" y="457517"/>
                  </a:lnTo>
                  <a:lnTo>
                    <a:pt x="1104607" y="460057"/>
                  </a:lnTo>
                  <a:lnTo>
                    <a:pt x="1106449" y="465137"/>
                  </a:lnTo>
                  <a:lnTo>
                    <a:pt x="1105801" y="471487"/>
                  </a:lnTo>
                  <a:lnTo>
                    <a:pt x="1110551" y="475297"/>
                  </a:lnTo>
                  <a:lnTo>
                    <a:pt x="1111313" y="475297"/>
                  </a:lnTo>
                  <a:lnTo>
                    <a:pt x="1111211" y="476567"/>
                  </a:lnTo>
                  <a:lnTo>
                    <a:pt x="1111097" y="477837"/>
                  </a:lnTo>
                  <a:lnTo>
                    <a:pt x="1111529" y="479107"/>
                  </a:lnTo>
                  <a:lnTo>
                    <a:pt x="1112393" y="482917"/>
                  </a:lnTo>
                  <a:lnTo>
                    <a:pt x="1113561" y="485457"/>
                  </a:lnTo>
                  <a:lnTo>
                    <a:pt x="1114996" y="489267"/>
                  </a:lnTo>
                  <a:lnTo>
                    <a:pt x="1117371" y="494347"/>
                  </a:lnTo>
                  <a:lnTo>
                    <a:pt x="1120292" y="498157"/>
                  </a:lnTo>
                  <a:lnTo>
                    <a:pt x="1123099" y="503237"/>
                  </a:lnTo>
                  <a:lnTo>
                    <a:pt x="1122794" y="504507"/>
                  </a:lnTo>
                  <a:lnTo>
                    <a:pt x="1122324" y="505777"/>
                  </a:lnTo>
                  <a:lnTo>
                    <a:pt x="1121689" y="507047"/>
                  </a:lnTo>
                  <a:lnTo>
                    <a:pt x="1120940" y="508317"/>
                  </a:lnTo>
                  <a:lnTo>
                    <a:pt x="1120051" y="508317"/>
                  </a:lnTo>
                  <a:lnTo>
                    <a:pt x="1119098" y="509587"/>
                  </a:lnTo>
                  <a:lnTo>
                    <a:pt x="1122311" y="512127"/>
                  </a:lnTo>
                  <a:lnTo>
                    <a:pt x="1124470" y="517207"/>
                  </a:lnTo>
                  <a:lnTo>
                    <a:pt x="1125258" y="521017"/>
                  </a:lnTo>
                  <a:lnTo>
                    <a:pt x="1131100" y="521017"/>
                  </a:lnTo>
                  <a:lnTo>
                    <a:pt x="1132560" y="519747"/>
                  </a:lnTo>
                  <a:lnTo>
                    <a:pt x="1135418" y="519747"/>
                  </a:lnTo>
                  <a:lnTo>
                    <a:pt x="1136345" y="517207"/>
                  </a:lnTo>
                  <a:lnTo>
                    <a:pt x="1137602" y="513397"/>
                  </a:lnTo>
                  <a:lnTo>
                    <a:pt x="1139202" y="512127"/>
                  </a:lnTo>
                  <a:lnTo>
                    <a:pt x="1141310" y="509587"/>
                  </a:lnTo>
                  <a:lnTo>
                    <a:pt x="1144473" y="508317"/>
                  </a:lnTo>
                  <a:lnTo>
                    <a:pt x="1154023" y="508317"/>
                  </a:lnTo>
                  <a:lnTo>
                    <a:pt x="1158557" y="501967"/>
                  </a:lnTo>
                  <a:lnTo>
                    <a:pt x="1161059" y="494347"/>
                  </a:lnTo>
                  <a:lnTo>
                    <a:pt x="1161161" y="485457"/>
                  </a:lnTo>
                  <a:lnTo>
                    <a:pt x="1161783" y="480377"/>
                  </a:lnTo>
                  <a:lnTo>
                    <a:pt x="1162646" y="475297"/>
                  </a:lnTo>
                  <a:lnTo>
                    <a:pt x="1163751" y="471487"/>
                  </a:lnTo>
                  <a:lnTo>
                    <a:pt x="1164272" y="468947"/>
                  </a:lnTo>
                  <a:lnTo>
                    <a:pt x="1165212" y="467677"/>
                  </a:lnTo>
                  <a:lnTo>
                    <a:pt x="1167930" y="465137"/>
                  </a:lnTo>
                  <a:lnTo>
                    <a:pt x="1169517" y="465137"/>
                  </a:lnTo>
                  <a:lnTo>
                    <a:pt x="1171206" y="463867"/>
                  </a:lnTo>
                  <a:lnTo>
                    <a:pt x="1173467" y="462597"/>
                  </a:lnTo>
                  <a:lnTo>
                    <a:pt x="1175600" y="461327"/>
                  </a:lnTo>
                  <a:lnTo>
                    <a:pt x="1177582" y="460057"/>
                  </a:lnTo>
                  <a:lnTo>
                    <a:pt x="1178394" y="458787"/>
                  </a:lnTo>
                  <a:lnTo>
                    <a:pt x="1179207" y="457517"/>
                  </a:lnTo>
                  <a:lnTo>
                    <a:pt x="1179753" y="454977"/>
                  </a:lnTo>
                  <a:lnTo>
                    <a:pt x="1181773" y="452437"/>
                  </a:lnTo>
                  <a:lnTo>
                    <a:pt x="1182776" y="451167"/>
                  </a:lnTo>
                  <a:lnTo>
                    <a:pt x="1184935" y="449897"/>
                  </a:lnTo>
                  <a:lnTo>
                    <a:pt x="1184935" y="446087"/>
                  </a:lnTo>
                  <a:lnTo>
                    <a:pt x="1181950" y="441007"/>
                  </a:lnTo>
                  <a:lnTo>
                    <a:pt x="1177823" y="437197"/>
                  </a:lnTo>
                  <a:lnTo>
                    <a:pt x="1173695" y="436105"/>
                  </a:lnTo>
                  <a:lnTo>
                    <a:pt x="1173695" y="456247"/>
                  </a:lnTo>
                  <a:lnTo>
                    <a:pt x="1173695" y="457517"/>
                  </a:lnTo>
                  <a:lnTo>
                    <a:pt x="1171321" y="458787"/>
                  </a:lnTo>
                  <a:lnTo>
                    <a:pt x="1168501" y="457517"/>
                  </a:lnTo>
                  <a:lnTo>
                    <a:pt x="1165694" y="454977"/>
                  </a:lnTo>
                  <a:lnTo>
                    <a:pt x="1162989" y="453707"/>
                  </a:lnTo>
                  <a:lnTo>
                    <a:pt x="1165656" y="452437"/>
                  </a:lnTo>
                  <a:lnTo>
                    <a:pt x="1168704" y="452437"/>
                  </a:lnTo>
                  <a:lnTo>
                    <a:pt x="1171422" y="453707"/>
                  </a:lnTo>
                  <a:lnTo>
                    <a:pt x="1172743" y="453707"/>
                  </a:lnTo>
                  <a:lnTo>
                    <a:pt x="1173441" y="454977"/>
                  </a:lnTo>
                  <a:lnTo>
                    <a:pt x="1173695" y="456247"/>
                  </a:lnTo>
                  <a:lnTo>
                    <a:pt x="1173695" y="436105"/>
                  </a:lnTo>
                  <a:lnTo>
                    <a:pt x="1173048" y="435927"/>
                  </a:lnTo>
                  <a:lnTo>
                    <a:pt x="1169263" y="434657"/>
                  </a:lnTo>
                  <a:lnTo>
                    <a:pt x="1168184" y="430847"/>
                  </a:lnTo>
                  <a:lnTo>
                    <a:pt x="1165809" y="418147"/>
                  </a:lnTo>
                  <a:lnTo>
                    <a:pt x="1170559" y="411797"/>
                  </a:lnTo>
                  <a:lnTo>
                    <a:pt x="1170609" y="410527"/>
                  </a:lnTo>
                  <a:lnTo>
                    <a:pt x="1170724" y="407987"/>
                  </a:lnTo>
                  <a:lnTo>
                    <a:pt x="1170825" y="405447"/>
                  </a:lnTo>
                  <a:lnTo>
                    <a:pt x="1170889" y="402907"/>
                  </a:lnTo>
                  <a:lnTo>
                    <a:pt x="1171968" y="401637"/>
                  </a:lnTo>
                  <a:lnTo>
                    <a:pt x="1172502" y="401637"/>
                  </a:lnTo>
                  <a:lnTo>
                    <a:pt x="1174051" y="400367"/>
                  </a:lnTo>
                  <a:lnTo>
                    <a:pt x="1175499" y="397827"/>
                  </a:lnTo>
                  <a:lnTo>
                    <a:pt x="1176832" y="396557"/>
                  </a:lnTo>
                  <a:lnTo>
                    <a:pt x="1180363" y="390207"/>
                  </a:lnTo>
                  <a:lnTo>
                    <a:pt x="1185481" y="386397"/>
                  </a:lnTo>
                  <a:lnTo>
                    <a:pt x="1188453" y="385127"/>
                  </a:lnTo>
                  <a:lnTo>
                    <a:pt x="1191425" y="383857"/>
                  </a:lnTo>
                  <a:lnTo>
                    <a:pt x="1197152" y="381317"/>
                  </a:lnTo>
                  <a:lnTo>
                    <a:pt x="1202385" y="377507"/>
                  </a:lnTo>
                  <a:lnTo>
                    <a:pt x="1204722" y="374967"/>
                  </a:lnTo>
                  <a:lnTo>
                    <a:pt x="1207071" y="372427"/>
                  </a:lnTo>
                  <a:lnTo>
                    <a:pt x="1211097" y="367347"/>
                  </a:lnTo>
                  <a:lnTo>
                    <a:pt x="1211097" y="364807"/>
                  </a:lnTo>
                  <a:close/>
                </a:path>
                <a:path w="3041015" h="2225040">
                  <a:moveTo>
                    <a:pt x="1238885" y="79667"/>
                  </a:moveTo>
                  <a:lnTo>
                    <a:pt x="1232979" y="79209"/>
                  </a:lnTo>
                  <a:lnTo>
                    <a:pt x="1227823" y="75107"/>
                  </a:lnTo>
                  <a:lnTo>
                    <a:pt x="1225588" y="69088"/>
                  </a:lnTo>
                  <a:lnTo>
                    <a:pt x="1217155" y="69088"/>
                  </a:lnTo>
                  <a:lnTo>
                    <a:pt x="1215237" y="61353"/>
                  </a:lnTo>
                  <a:lnTo>
                    <a:pt x="1214666" y="60769"/>
                  </a:lnTo>
                  <a:lnTo>
                    <a:pt x="1213586" y="59817"/>
                  </a:lnTo>
                  <a:lnTo>
                    <a:pt x="1207541" y="60769"/>
                  </a:lnTo>
                  <a:lnTo>
                    <a:pt x="1205484" y="61353"/>
                  </a:lnTo>
                  <a:lnTo>
                    <a:pt x="1203540" y="62230"/>
                  </a:lnTo>
                  <a:lnTo>
                    <a:pt x="1201699" y="63385"/>
                  </a:lnTo>
                  <a:lnTo>
                    <a:pt x="1203540" y="67779"/>
                  </a:lnTo>
                  <a:lnTo>
                    <a:pt x="1209916" y="70040"/>
                  </a:lnTo>
                  <a:lnTo>
                    <a:pt x="1206665" y="73012"/>
                  </a:lnTo>
                  <a:lnTo>
                    <a:pt x="1206957" y="73685"/>
                  </a:lnTo>
                  <a:lnTo>
                    <a:pt x="1207325" y="74333"/>
                  </a:lnTo>
                  <a:lnTo>
                    <a:pt x="1207757" y="74917"/>
                  </a:lnTo>
                  <a:lnTo>
                    <a:pt x="1210017" y="76581"/>
                  </a:lnTo>
                  <a:lnTo>
                    <a:pt x="1209268" y="81330"/>
                  </a:lnTo>
                  <a:lnTo>
                    <a:pt x="1206017" y="83477"/>
                  </a:lnTo>
                  <a:lnTo>
                    <a:pt x="1206881" y="87757"/>
                  </a:lnTo>
                  <a:lnTo>
                    <a:pt x="1221701" y="84785"/>
                  </a:lnTo>
                  <a:lnTo>
                    <a:pt x="1224292" y="91554"/>
                  </a:lnTo>
                  <a:lnTo>
                    <a:pt x="1230185" y="89433"/>
                  </a:lnTo>
                  <a:lnTo>
                    <a:pt x="1235316" y="85255"/>
                  </a:lnTo>
                  <a:lnTo>
                    <a:pt x="1235621" y="84785"/>
                  </a:lnTo>
                  <a:lnTo>
                    <a:pt x="1238885" y="79667"/>
                  </a:lnTo>
                  <a:close/>
                </a:path>
                <a:path w="3041015" h="2225040">
                  <a:moveTo>
                    <a:pt x="1268730" y="25095"/>
                  </a:moveTo>
                  <a:lnTo>
                    <a:pt x="1267968" y="22009"/>
                  </a:lnTo>
                  <a:lnTo>
                    <a:pt x="1265250" y="20561"/>
                  </a:lnTo>
                  <a:lnTo>
                    <a:pt x="1264094" y="20167"/>
                  </a:lnTo>
                  <a:lnTo>
                    <a:pt x="1257554" y="19646"/>
                  </a:lnTo>
                  <a:lnTo>
                    <a:pt x="1252270" y="18770"/>
                  </a:lnTo>
                  <a:lnTo>
                    <a:pt x="1247101" y="17373"/>
                  </a:lnTo>
                  <a:lnTo>
                    <a:pt x="1242606" y="15646"/>
                  </a:lnTo>
                  <a:lnTo>
                    <a:pt x="1237615" y="16395"/>
                  </a:lnTo>
                  <a:lnTo>
                    <a:pt x="1233703" y="19392"/>
                  </a:lnTo>
                  <a:lnTo>
                    <a:pt x="1232408" y="20574"/>
                  </a:lnTo>
                  <a:lnTo>
                    <a:pt x="1229702" y="19392"/>
                  </a:lnTo>
                  <a:lnTo>
                    <a:pt x="1227429" y="19989"/>
                  </a:lnTo>
                  <a:lnTo>
                    <a:pt x="1227531" y="17602"/>
                  </a:lnTo>
                  <a:lnTo>
                    <a:pt x="1227429" y="14274"/>
                  </a:lnTo>
                  <a:lnTo>
                    <a:pt x="1225664" y="13500"/>
                  </a:lnTo>
                  <a:lnTo>
                    <a:pt x="1224749" y="13500"/>
                  </a:lnTo>
                  <a:lnTo>
                    <a:pt x="1223975" y="13919"/>
                  </a:lnTo>
                  <a:lnTo>
                    <a:pt x="1222349" y="16294"/>
                  </a:lnTo>
                  <a:lnTo>
                    <a:pt x="1218882" y="22606"/>
                  </a:lnTo>
                  <a:lnTo>
                    <a:pt x="1214983" y="20345"/>
                  </a:lnTo>
                  <a:lnTo>
                    <a:pt x="1212938" y="19392"/>
                  </a:lnTo>
                  <a:lnTo>
                    <a:pt x="1211681" y="18516"/>
                  </a:lnTo>
                  <a:lnTo>
                    <a:pt x="1210208" y="18059"/>
                  </a:lnTo>
                  <a:lnTo>
                    <a:pt x="1205890" y="18262"/>
                  </a:lnTo>
                  <a:lnTo>
                    <a:pt x="1203083" y="17335"/>
                  </a:lnTo>
                  <a:lnTo>
                    <a:pt x="1200835" y="15468"/>
                  </a:lnTo>
                  <a:lnTo>
                    <a:pt x="1198448" y="13804"/>
                  </a:lnTo>
                  <a:lnTo>
                    <a:pt x="1195971" y="12496"/>
                  </a:lnTo>
                  <a:lnTo>
                    <a:pt x="1193368" y="10833"/>
                  </a:lnTo>
                  <a:lnTo>
                    <a:pt x="1193368" y="16065"/>
                  </a:lnTo>
                  <a:lnTo>
                    <a:pt x="1188402" y="17018"/>
                  </a:lnTo>
                  <a:lnTo>
                    <a:pt x="1186776" y="20459"/>
                  </a:lnTo>
                  <a:lnTo>
                    <a:pt x="1183373" y="18770"/>
                  </a:lnTo>
                  <a:lnTo>
                    <a:pt x="1179499" y="18554"/>
                  </a:lnTo>
                  <a:lnTo>
                    <a:pt x="1175969" y="19862"/>
                  </a:lnTo>
                  <a:lnTo>
                    <a:pt x="1177264" y="21526"/>
                  </a:lnTo>
                  <a:lnTo>
                    <a:pt x="1178890" y="22250"/>
                  </a:lnTo>
                  <a:lnTo>
                    <a:pt x="1179423" y="23190"/>
                  </a:lnTo>
                  <a:lnTo>
                    <a:pt x="1179423" y="27470"/>
                  </a:lnTo>
                  <a:lnTo>
                    <a:pt x="1183068" y="30391"/>
                  </a:lnTo>
                  <a:lnTo>
                    <a:pt x="1187691" y="31394"/>
                  </a:lnTo>
                  <a:lnTo>
                    <a:pt x="1192072" y="30213"/>
                  </a:lnTo>
                  <a:lnTo>
                    <a:pt x="1206995" y="28549"/>
                  </a:lnTo>
                  <a:lnTo>
                    <a:pt x="1209586" y="28549"/>
                  </a:lnTo>
                  <a:lnTo>
                    <a:pt x="1209700" y="30810"/>
                  </a:lnTo>
                  <a:lnTo>
                    <a:pt x="1207541" y="31750"/>
                  </a:lnTo>
                  <a:lnTo>
                    <a:pt x="1205268" y="33058"/>
                  </a:lnTo>
                  <a:lnTo>
                    <a:pt x="1200721" y="34721"/>
                  </a:lnTo>
                  <a:lnTo>
                    <a:pt x="1197800" y="32943"/>
                  </a:lnTo>
                  <a:lnTo>
                    <a:pt x="1194777" y="34607"/>
                  </a:lnTo>
                  <a:lnTo>
                    <a:pt x="1199375" y="38138"/>
                  </a:lnTo>
                  <a:lnTo>
                    <a:pt x="1204963" y="39776"/>
                  </a:lnTo>
                  <a:lnTo>
                    <a:pt x="1210564" y="39243"/>
                  </a:lnTo>
                  <a:lnTo>
                    <a:pt x="1216456" y="38290"/>
                  </a:lnTo>
                  <a:lnTo>
                    <a:pt x="1222451" y="39128"/>
                  </a:lnTo>
                  <a:lnTo>
                    <a:pt x="1227975" y="41617"/>
                  </a:lnTo>
                  <a:lnTo>
                    <a:pt x="1231988" y="43776"/>
                  </a:lnTo>
                  <a:lnTo>
                    <a:pt x="1236738" y="43472"/>
                  </a:lnTo>
                  <a:lnTo>
                    <a:pt x="1241552" y="39992"/>
                  </a:lnTo>
                  <a:lnTo>
                    <a:pt x="1242796" y="39585"/>
                  </a:lnTo>
                  <a:lnTo>
                    <a:pt x="1244079" y="39598"/>
                  </a:lnTo>
                  <a:lnTo>
                    <a:pt x="1249019" y="40411"/>
                  </a:lnTo>
                  <a:lnTo>
                    <a:pt x="1253896" y="37757"/>
                  </a:lnTo>
                  <a:lnTo>
                    <a:pt x="1257046" y="31394"/>
                  </a:lnTo>
                  <a:lnTo>
                    <a:pt x="1259433" y="30810"/>
                  </a:lnTo>
                  <a:lnTo>
                    <a:pt x="1262672" y="28905"/>
                  </a:lnTo>
                  <a:lnTo>
                    <a:pt x="1265047" y="27711"/>
                  </a:lnTo>
                  <a:lnTo>
                    <a:pt x="1268730" y="25095"/>
                  </a:lnTo>
                  <a:close/>
                </a:path>
                <a:path w="3041015" h="2225040">
                  <a:moveTo>
                    <a:pt x="1509280" y="270725"/>
                  </a:moveTo>
                  <a:lnTo>
                    <a:pt x="1503883" y="267271"/>
                  </a:lnTo>
                  <a:lnTo>
                    <a:pt x="1502740" y="266674"/>
                  </a:lnTo>
                  <a:lnTo>
                    <a:pt x="1501533" y="266242"/>
                  </a:lnTo>
                  <a:lnTo>
                    <a:pt x="1496529" y="265049"/>
                  </a:lnTo>
                  <a:lnTo>
                    <a:pt x="1492669" y="267119"/>
                  </a:lnTo>
                  <a:lnTo>
                    <a:pt x="1491005" y="270954"/>
                  </a:lnTo>
                  <a:lnTo>
                    <a:pt x="1489443" y="273431"/>
                  </a:lnTo>
                  <a:lnTo>
                    <a:pt x="1490002" y="276847"/>
                  </a:lnTo>
                  <a:lnTo>
                    <a:pt x="1493227" y="279298"/>
                  </a:lnTo>
                  <a:lnTo>
                    <a:pt x="1494383" y="279641"/>
                  </a:lnTo>
                  <a:lnTo>
                    <a:pt x="1495552" y="279514"/>
                  </a:lnTo>
                  <a:lnTo>
                    <a:pt x="1501305" y="279793"/>
                  </a:lnTo>
                  <a:lnTo>
                    <a:pt x="1506651" y="276352"/>
                  </a:lnTo>
                  <a:lnTo>
                    <a:pt x="1509280" y="270725"/>
                  </a:lnTo>
                  <a:close/>
                </a:path>
                <a:path w="3041015" h="2225040">
                  <a:moveTo>
                    <a:pt x="1584642" y="239331"/>
                  </a:moveTo>
                  <a:lnTo>
                    <a:pt x="1582153" y="237553"/>
                  </a:lnTo>
                  <a:lnTo>
                    <a:pt x="1579448" y="235762"/>
                  </a:lnTo>
                  <a:lnTo>
                    <a:pt x="1571498" y="229704"/>
                  </a:lnTo>
                  <a:lnTo>
                    <a:pt x="1567434" y="223697"/>
                  </a:lnTo>
                  <a:lnTo>
                    <a:pt x="1566964" y="222097"/>
                  </a:lnTo>
                  <a:lnTo>
                    <a:pt x="1566849" y="221742"/>
                  </a:lnTo>
                  <a:lnTo>
                    <a:pt x="1565427" y="216839"/>
                  </a:lnTo>
                  <a:lnTo>
                    <a:pt x="1562582" y="209080"/>
                  </a:lnTo>
                  <a:lnTo>
                    <a:pt x="1564347" y="200304"/>
                  </a:lnTo>
                  <a:lnTo>
                    <a:pt x="1569821" y="194627"/>
                  </a:lnTo>
                  <a:lnTo>
                    <a:pt x="1571409" y="192354"/>
                  </a:lnTo>
                  <a:lnTo>
                    <a:pt x="1572818" y="189915"/>
                  </a:lnTo>
                  <a:lnTo>
                    <a:pt x="1574038" y="187375"/>
                  </a:lnTo>
                  <a:lnTo>
                    <a:pt x="1569821" y="184645"/>
                  </a:lnTo>
                  <a:lnTo>
                    <a:pt x="1572641" y="184848"/>
                  </a:lnTo>
                  <a:lnTo>
                    <a:pt x="1575447" y="184848"/>
                  </a:lnTo>
                  <a:lnTo>
                    <a:pt x="1578254" y="184645"/>
                  </a:lnTo>
                  <a:lnTo>
                    <a:pt x="1579994" y="184645"/>
                  </a:lnTo>
                  <a:lnTo>
                    <a:pt x="1582039" y="183337"/>
                  </a:lnTo>
                  <a:lnTo>
                    <a:pt x="1580857" y="178346"/>
                  </a:lnTo>
                  <a:lnTo>
                    <a:pt x="1554365" y="178346"/>
                  </a:lnTo>
                  <a:lnTo>
                    <a:pt x="1553362" y="178346"/>
                  </a:lnTo>
                  <a:lnTo>
                    <a:pt x="1554162" y="180962"/>
                  </a:lnTo>
                  <a:lnTo>
                    <a:pt x="1552765" y="184073"/>
                  </a:lnTo>
                  <a:lnTo>
                    <a:pt x="1549946" y="185127"/>
                  </a:lnTo>
                  <a:lnTo>
                    <a:pt x="1546136" y="186029"/>
                  </a:lnTo>
                  <a:lnTo>
                    <a:pt x="1543215" y="188366"/>
                  </a:lnTo>
                  <a:lnTo>
                    <a:pt x="1540637" y="193319"/>
                  </a:lnTo>
                  <a:lnTo>
                    <a:pt x="1538478" y="194043"/>
                  </a:lnTo>
                  <a:lnTo>
                    <a:pt x="1535658" y="196418"/>
                  </a:lnTo>
                  <a:lnTo>
                    <a:pt x="1536420" y="196418"/>
                  </a:lnTo>
                  <a:lnTo>
                    <a:pt x="1536090" y="196888"/>
                  </a:lnTo>
                  <a:lnTo>
                    <a:pt x="1538693" y="202476"/>
                  </a:lnTo>
                  <a:lnTo>
                    <a:pt x="1533829" y="211162"/>
                  </a:lnTo>
                  <a:lnTo>
                    <a:pt x="1528851" y="211162"/>
                  </a:lnTo>
                  <a:lnTo>
                    <a:pt x="1526171" y="211340"/>
                  </a:lnTo>
                  <a:lnTo>
                    <a:pt x="1524127" y="213893"/>
                  </a:lnTo>
                  <a:lnTo>
                    <a:pt x="1524292" y="216839"/>
                  </a:lnTo>
                  <a:lnTo>
                    <a:pt x="1524419" y="217703"/>
                  </a:lnTo>
                  <a:lnTo>
                    <a:pt x="1524584" y="220903"/>
                  </a:lnTo>
                  <a:lnTo>
                    <a:pt x="1527086" y="223367"/>
                  </a:lnTo>
                  <a:lnTo>
                    <a:pt x="1530019" y="223164"/>
                  </a:lnTo>
                  <a:lnTo>
                    <a:pt x="1531874" y="223164"/>
                  </a:lnTo>
                  <a:lnTo>
                    <a:pt x="1533829" y="221742"/>
                  </a:lnTo>
                  <a:lnTo>
                    <a:pt x="1535557" y="222097"/>
                  </a:lnTo>
                  <a:lnTo>
                    <a:pt x="1541284" y="222923"/>
                  </a:lnTo>
                  <a:lnTo>
                    <a:pt x="1544637" y="228752"/>
                  </a:lnTo>
                  <a:lnTo>
                    <a:pt x="1549819" y="230898"/>
                  </a:lnTo>
                  <a:lnTo>
                    <a:pt x="1548206" y="237197"/>
                  </a:lnTo>
                  <a:lnTo>
                    <a:pt x="1559013" y="241236"/>
                  </a:lnTo>
                  <a:lnTo>
                    <a:pt x="1559902" y="241452"/>
                  </a:lnTo>
                  <a:lnTo>
                    <a:pt x="1560817" y="241452"/>
                  </a:lnTo>
                  <a:lnTo>
                    <a:pt x="1561719" y="241236"/>
                  </a:lnTo>
                  <a:lnTo>
                    <a:pt x="1568386" y="239864"/>
                  </a:lnTo>
                  <a:lnTo>
                    <a:pt x="1575244" y="239864"/>
                  </a:lnTo>
                  <a:lnTo>
                    <a:pt x="1581937" y="241236"/>
                  </a:lnTo>
                  <a:lnTo>
                    <a:pt x="1584528" y="241236"/>
                  </a:lnTo>
                  <a:lnTo>
                    <a:pt x="1584604" y="239864"/>
                  </a:lnTo>
                  <a:lnTo>
                    <a:pt x="1584642" y="239331"/>
                  </a:lnTo>
                  <a:close/>
                </a:path>
                <a:path w="3041015" h="2225040">
                  <a:moveTo>
                    <a:pt x="1616329" y="258178"/>
                  </a:moveTo>
                  <a:lnTo>
                    <a:pt x="1615973" y="256870"/>
                  </a:lnTo>
                  <a:lnTo>
                    <a:pt x="1615122" y="255981"/>
                  </a:lnTo>
                  <a:lnTo>
                    <a:pt x="1611452" y="253009"/>
                  </a:lnTo>
                  <a:lnTo>
                    <a:pt x="1607451" y="250393"/>
                  </a:lnTo>
                  <a:lnTo>
                    <a:pt x="1603552" y="247662"/>
                  </a:lnTo>
                  <a:lnTo>
                    <a:pt x="1602943" y="247523"/>
                  </a:lnTo>
                  <a:lnTo>
                    <a:pt x="1602320" y="247523"/>
                  </a:lnTo>
                  <a:lnTo>
                    <a:pt x="1598333" y="252844"/>
                  </a:lnTo>
                  <a:lnTo>
                    <a:pt x="1600238" y="255282"/>
                  </a:lnTo>
                  <a:lnTo>
                    <a:pt x="1600835" y="255727"/>
                  </a:lnTo>
                  <a:lnTo>
                    <a:pt x="1601508" y="255981"/>
                  </a:lnTo>
                  <a:lnTo>
                    <a:pt x="1604733" y="256552"/>
                  </a:lnTo>
                  <a:lnTo>
                    <a:pt x="1607794" y="257937"/>
                  </a:lnTo>
                  <a:lnTo>
                    <a:pt x="1610474" y="260019"/>
                  </a:lnTo>
                  <a:lnTo>
                    <a:pt x="1611185" y="260692"/>
                  </a:lnTo>
                  <a:lnTo>
                    <a:pt x="1612112" y="261048"/>
                  </a:lnTo>
                  <a:lnTo>
                    <a:pt x="1613077" y="260972"/>
                  </a:lnTo>
                  <a:lnTo>
                    <a:pt x="1614157" y="260972"/>
                  </a:lnTo>
                  <a:lnTo>
                    <a:pt x="1615770" y="260261"/>
                  </a:lnTo>
                  <a:lnTo>
                    <a:pt x="1616100" y="259422"/>
                  </a:lnTo>
                  <a:lnTo>
                    <a:pt x="1616329" y="258178"/>
                  </a:lnTo>
                  <a:close/>
                </a:path>
                <a:path w="3041015" h="2225040">
                  <a:moveTo>
                    <a:pt x="1705724" y="108318"/>
                  </a:moveTo>
                  <a:lnTo>
                    <a:pt x="1704644" y="104876"/>
                  </a:lnTo>
                  <a:lnTo>
                    <a:pt x="1703425" y="101955"/>
                  </a:lnTo>
                  <a:lnTo>
                    <a:pt x="1700847" y="100215"/>
                  </a:lnTo>
                  <a:lnTo>
                    <a:pt x="1688439" y="100215"/>
                  </a:lnTo>
                  <a:lnTo>
                    <a:pt x="1681111" y="102946"/>
                  </a:lnTo>
                  <a:lnTo>
                    <a:pt x="1675130" y="107962"/>
                  </a:lnTo>
                  <a:lnTo>
                    <a:pt x="1673783" y="109347"/>
                  </a:lnTo>
                  <a:lnTo>
                    <a:pt x="1672132" y="110375"/>
                  </a:lnTo>
                  <a:lnTo>
                    <a:pt x="1670367" y="110934"/>
                  </a:lnTo>
                  <a:lnTo>
                    <a:pt x="1667459" y="111645"/>
                  </a:lnTo>
                  <a:lnTo>
                    <a:pt x="1664538" y="113195"/>
                  </a:lnTo>
                  <a:lnTo>
                    <a:pt x="1661502" y="114020"/>
                  </a:lnTo>
                  <a:lnTo>
                    <a:pt x="1654632" y="116497"/>
                  </a:lnTo>
                  <a:lnTo>
                    <a:pt x="1647545" y="117868"/>
                  </a:lnTo>
                  <a:lnTo>
                    <a:pt x="1640357" y="118122"/>
                  </a:lnTo>
                  <a:lnTo>
                    <a:pt x="1633181" y="117233"/>
                  </a:lnTo>
                  <a:lnTo>
                    <a:pt x="1629600" y="115316"/>
                  </a:lnTo>
                  <a:lnTo>
                    <a:pt x="1625295" y="116700"/>
                  </a:lnTo>
                  <a:lnTo>
                    <a:pt x="1623237" y="120446"/>
                  </a:lnTo>
                  <a:lnTo>
                    <a:pt x="1622590" y="121856"/>
                  </a:lnTo>
                  <a:lnTo>
                    <a:pt x="1622501" y="122072"/>
                  </a:lnTo>
                  <a:lnTo>
                    <a:pt x="1620786" y="122847"/>
                  </a:lnTo>
                  <a:lnTo>
                    <a:pt x="1619288" y="122250"/>
                  </a:lnTo>
                  <a:lnTo>
                    <a:pt x="1617751" y="121856"/>
                  </a:lnTo>
                  <a:lnTo>
                    <a:pt x="1616189" y="122250"/>
                  </a:lnTo>
                  <a:lnTo>
                    <a:pt x="1615020" y="123304"/>
                  </a:lnTo>
                  <a:lnTo>
                    <a:pt x="1613192" y="124612"/>
                  </a:lnTo>
                  <a:lnTo>
                    <a:pt x="1611122" y="125425"/>
                  </a:lnTo>
                  <a:lnTo>
                    <a:pt x="1608963" y="125679"/>
                  </a:lnTo>
                  <a:lnTo>
                    <a:pt x="1601470" y="126746"/>
                  </a:lnTo>
                  <a:lnTo>
                    <a:pt x="1594548" y="130644"/>
                  </a:lnTo>
                  <a:lnTo>
                    <a:pt x="1589392" y="136728"/>
                  </a:lnTo>
                  <a:lnTo>
                    <a:pt x="1588528" y="137566"/>
                  </a:lnTo>
                  <a:lnTo>
                    <a:pt x="1587309" y="139141"/>
                  </a:lnTo>
                  <a:lnTo>
                    <a:pt x="1582039" y="137922"/>
                  </a:lnTo>
                  <a:lnTo>
                    <a:pt x="1580210" y="142443"/>
                  </a:lnTo>
                  <a:lnTo>
                    <a:pt x="1577073" y="144348"/>
                  </a:lnTo>
                  <a:lnTo>
                    <a:pt x="1574685" y="153263"/>
                  </a:lnTo>
                  <a:lnTo>
                    <a:pt x="1569097" y="154927"/>
                  </a:lnTo>
                  <a:lnTo>
                    <a:pt x="1569339" y="154927"/>
                  </a:lnTo>
                  <a:lnTo>
                    <a:pt x="1567014" y="156591"/>
                  </a:lnTo>
                  <a:lnTo>
                    <a:pt x="1569504" y="158965"/>
                  </a:lnTo>
                  <a:lnTo>
                    <a:pt x="1565605" y="162534"/>
                  </a:lnTo>
                  <a:lnTo>
                    <a:pt x="1567561" y="165150"/>
                  </a:lnTo>
                  <a:lnTo>
                    <a:pt x="1567561" y="167284"/>
                  </a:lnTo>
                  <a:lnTo>
                    <a:pt x="1560207" y="166331"/>
                  </a:lnTo>
                  <a:lnTo>
                    <a:pt x="1556740" y="167995"/>
                  </a:lnTo>
                  <a:lnTo>
                    <a:pt x="1550365" y="175971"/>
                  </a:lnTo>
                  <a:lnTo>
                    <a:pt x="1551609" y="176618"/>
                  </a:lnTo>
                  <a:lnTo>
                    <a:pt x="1553121" y="177038"/>
                  </a:lnTo>
                  <a:lnTo>
                    <a:pt x="1555127" y="177038"/>
                  </a:lnTo>
                  <a:lnTo>
                    <a:pt x="1554505" y="178104"/>
                  </a:lnTo>
                  <a:lnTo>
                    <a:pt x="1580807" y="178104"/>
                  </a:lnTo>
                  <a:lnTo>
                    <a:pt x="1580743" y="177863"/>
                  </a:lnTo>
                  <a:lnTo>
                    <a:pt x="1581391" y="178104"/>
                  </a:lnTo>
                  <a:lnTo>
                    <a:pt x="1586471" y="178104"/>
                  </a:lnTo>
                  <a:lnTo>
                    <a:pt x="1586534" y="177863"/>
                  </a:lnTo>
                  <a:lnTo>
                    <a:pt x="1587119" y="175260"/>
                  </a:lnTo>
                  <a:lnTo>
                    <a:pt x="1590370" y="171208"/>
                  </a:lnTo>
                  <a:lnTo>
                    <a:pt x="1589786" y="167995"/>
                  </a:lnTo>
                  <a:lnTo>
                    <a:pt x="1589722" y="167640"/>
                  </a:lnTo>
                  <a:lnTo>
                    <a:pt x="1591500" y="167284"/>
                  </a:lnTo>
                  <a:lnTo>
                    <a:pt x="1593291" y="166928"/>
                  </a:lnTo>
                  <a:lnTo>
                    <a:pt x="1595526" y="166560"/>
                  </a:lnTo>
                  <a:lnTo>
                    <a:pt x="1597380" y="164871"/>
                  </a:lnTo>
                  <a:lnTo>
                    <a:pt x="1598155" y="162534"/>
                  </a:lnTo>
                  <a:lnTo>
                    <a:pt x="1599704" y="158076"/>
                  </a:lnTo>
                  <a:lnTo>
                    <a:pt x="1603362" y="154927"/>
                  </a:lnTo>
                  <a:lnTo>
                    <a:pt x="1606804" y="154444"/>
                  </a:lnTo>
                  <a:lnTo>
                    <a:pt x="1611160" y="154444"/>
                  </a:lnTo>
                  <a:lnTo>
                    <a:pt x="1614424" y="152311"/>
                  </a:lnTo>
                  <a:lnTo>
                    <a:pt x="1615986" y="148856"/>
                  </a:lnTo>
                  <a:lnTo>
                    <a:pt x="1617078" y="145884"/>
                  </a:lnTo>
                  <a:lnTo>
                    <a:pt x="1618907" y="145059"/>
                  </a:lnTo>
                  <a:lnTo>
                    <a:pt x="1660677" y="127520"/>
                  </a:lnTo>
                  <a:lnTo>
                    <a:pt x="1676019" y="122847"/>
                  </a:lnTo>
                  <a:lnTo>
                    <a:pt x="1681378" y="121183"/>
                  </a:lnTo>
                  <a:lnTo>
                    <a:pt x="1692414" y="118122"/>
                  </a:lnTo>
                  <a:lnTo>
                    <a:pt x="1695424" y="117233"/>
                  </a:lnTo>
                  <a:lnTo>
                    <a:pt x="1698561" y="115316"/>
                  </a:lnTo>
                  <a:lnTo>
                    <a:pt x="1699895" y="114020"/>
                  </a:lnTo>
                  <a:lnTo>
                    <a:pt x="1701507" y="112356"/>
                  </a:lnTo>
                  <a:lnTo>
                    <a:pt x="1703781" y="110693"/>
                  </a:lnTo>
                  <a:lnTo>
                    <a:pt x="1705724" y="108318"/>
                  </a:lnTo>
                  <a:close/>
                </a:path>
                <a:path w="3041015" h="2225040">
                  <a:moveTo>
                    <a:pt x="1718487" y="193878"/>
                  </a:moveTo>
                  <a:lnTo>
                    <a:pt x="1716595" y="191795"/>
                  </a:lnTo>
                  <a:lnTo>
                    <a:pt x="1709000" y="191795"/>
                  </a:lnTo>
                  <a:lnTo>
                    <a:pt x="1707108" y="193878"/>
                  </a:lnTo>
                  <a:lnTo>
                    <a:pt x="1707108" y="195973"/>
                  </a:lnTo>
                  <a:lnTo>
                    <a:pt x="1705203" y="195973"/>
                  </a:lnTo>
                  <a:lnTo>
                    <a:pt x="1707108" y="198056"/>
                  </a:lnTo>
                  <a:lnTo>
                    <a:pt x="1707108" y="200139"/>
                  </a:lnTo>
                  <a:lnTo>
                    <a:pt x="1709000" y="200139"/>
                  </a:lnTo>
                  <a:lnTo>
                    <a:pt x="1712798" y="198056"/>
                  </a:lnTo>
                  <a:lnTo>
                    <a:pt x="1716595" y="200139"/>
                  </a:lnTo>
                  <a:lnTo>
                    <a:pt x="1718487" y="195973"/>
                  </a:lnTo>
                  <a:lnTo>
                    <a:pt x="1718487" y="193878"/>
                  </a:lnTo>
                  <a:close/>
                </a:path>
                <a:path w="3041015" h="2225040">
                  <a:moveTo>
                    <a:pt x="1828507" y="1167498"/>
                  </a:moveTo>
                  <a:lnTo>
                    <a:pt x="1826704" y="1163523"/>
                  </a:lnTo>
                  <a:lnTo>
                    <a:pt x="1826615" y="1154988"/>
                  </a:lnTo>
                  <a:lnTo>
                    <a:pt x="1820926" y="1148727"/>
                  </a:lnTo>
                  <a:lnTo>
                    <a:pt x="1817128" y="1140383"/>
                  </a:lnTo>
                  <a:lnTo>
                    <a:pt x="1815236" y="1138301"/>
                  </a:lnTo>
                  <a:lnTo>
                    <a:pt x="1813331" y="1138301"/>
                  </a:lnTo>
                  <a:lnTo>
                    <a:pt x="1809813" y="1146454"/>
                  </a:lnTo>
                  <a:lnTo>
                    <a:pt x="1807883" y="1154988"/>
                  </a:lnTo>
                  <a:lnTo>
                    <a:pt x="1807730" y="1163320"/>
                  </a:lnTo>
                  <a:lnTo>
                    <a:pt x="1807730" y="1163523"/>
                  </a:lnTo>
                  <a:lnTo>
                    <a:pt x="1809546" y="1171663"/>
                  </a:lnTo>
                  <a:lnTo>
                    <a:pt x="1811439" y="1177912"/>
                  </a:lnTo>
                  <a:lnTo>
                    <a:pt x="1820926" y="1177912"/>
                  </a:lnTo>
                  <a:lnTo>
                    <a:pt x="1822818" y="1175829"/>
                  </a:lnTo>
                  <a:lnTo>
                    <a:pt x="1826615" y="1173746"/>
                  </a:lnTo>
                  <a:lnTo>
                    <a:pt x="1828507" y="1167498"/>
                  </a:lnTo>
                  <a:close/>
                </a:path>
                <a:path w="3041015" h="2225040">
                  <a:moveTo>
                    <a:pt x="1997341" y="12509"/>
                  </a:moveTo>
                  <a:lnTo>
                    <a:pt x="1978367" y="2082"/>
                  </a:lnTo>
                  <a:lnTo>
                    <a:pt x="1976475" y="0"/>
                  </a:lnTo>
                  <a:lnTo>
                    <a:pt x="1972678" y="2082"/>
                  </a:lnTo>
                  <a:lnTo>
                    <a:pt x="1968881" y="2082"/>
                  </a:lnTo>
                  <a:lnTo>
                    <a:pt x="1961299" y="6248"/>
                  </a:lnTo>
                  <a:lnTo>
                    <a:pt x="1955609" y="6248"/>
                  </a:lnTo>
                  <a:lnTo>
                    <a:pt x="1951812" y="8331"/>
                  </a:lnTo>
                  <a:lnTo>
                    <a:pt x="1949919" y="8331"/>
                  </a:lnTo>
                  <a:lnTo>
                    <a:pt x="1948014" y="10414"/>
                  </a:lnTo>
                  <a:lnTo>
                    <a:pt x="1948014" y="16675"/>
                  </a:lnTo>
                  <a:lnTo>
                    <a:pt x="1946122" y="20840"/>
                  </a:lnTo>
                  <a:lnTo>
                    <a:pt x="1942325" y="22923"/>
                  </a:lnTo>
                  <a:lnTo>
                    <a:pt x="1940433" y="22923"/>
                  </a:lnTo>
                  <a:lnTo>
                    <a:pt x="1940433" y="25019"/>
                  </a:lnTo>
                  <a:lnTo>
                    <a:pt x="1938540" y="25019"/>
                  </a:lnTo>
                  <a:lnTo>
                    <a:pt x="1948014" y="33350"/>
                  </a:lnTo>
                  <a:lnTo>
                    <a:pt x="1930946" y="33350"/>
                  </a:lnTo>
                  <a:lnTo>
                    <a:pt x="1930946" y="37528"/>
                  </a:lnTo>
                  <a:lnTo>
                    <a:pt x="1934743" y="39611"/>
                  </a:lnTo>
                  <a:lnTo>
                    <a:pt x="1936635" y="41694"/>
                  </a:lnTo>
                  <a:lnTo>
                    <a:pt x="1946122" y="41694"/>
                  </a:lnTo>
                  <a:lnTo>
                    <a:pt x="1949919" y="39611"/>
                  </a:lnTo>
                  <a:lnTo>
                    <a:pt x="1951812" y="35433"/>
                  </a:lnTo>
                  <a:lnTo>
                    <a:pt x="1955609" y="31267"/>
                  </a:lnTo>
                  <a:lnTo>
                    <a:pt x="1959406" y="31267"/>
                  </a:lnTo>
                  <a:lnTo>
                    <a:pt x="1963191" y="29184"/>
                  </a:lnTo>
                  <a:lnTo>
                    <a:pt x="1968881" y="27101"/>
                  </a:lnTo>
                  <a:lnTo>
                    <a:pt x="1978367" y="27101"/>
                  </a:lnTo>
                  <a:lnTo>
                    <a:pt x="1984057" y="25019"/>
                  </a:lnTo>
                  <a:lnTo>
                    <a:pt x="1989759" y="25019"/>
                  </a:lnTo>
                  <a:lnTo>
                    <a:pt x="1989759" y="16675"/>
                  </a:lnTo>
                  <a:lnTo>
                    <a:pt x="1997341" y="12509"/>
                  </a:lnTo>
                  <a:close/>
                </a:path>
                <a:path w="3041015" h="2225040">
                  <a:moveTo>
                    <a:pt x="2020100" y="37528"/>
                  </a:moveTo>
                  <a:lnTo>
                    <a:pt x="2014410" y="33350"/>
                  </a:lnTo>
                  <a:lnTo>
                    <a:pt x="2008720" y="31267"/>
                  </a:lnTo>
                  <a:lnTo>
                    <a:pt x="2001139" y="39611"/>
                  </a:lnTo>
                  <a:lnTo>
                    <a:pt x="1995449" y="39611"/>
                  </a:lnTo>
                  <a:lnTo>
                    <a:pt x="1993544" y="37528"/>
                  </a:lnTo>
                  <a:lnTo>
                    <a:pt x="1995449" y="35433"/>
                  </a:lnTo>
                  <a:lnTo>
                    <a:pt x="1999234" y="35433"/>
                  </a:lnTo>
                  <a:lnTo>
                    <a:pt x="1997341" y="31267"/>
                  </a:lnTo>
                  <a:lnTo>
                    <a:pt x="1995449" y="31267"/>
                  </a:lnTo>
                  <a:lnTo>
                    <a:pt x="1993544" y="29184"/>
                  </a:lnTo>
                  <a:lnTo>
                    <a:pt x="1989759" y="29184"/>
                  </a:lnTo>
                  <a:lnTo>
                    <a:pt x="1985962" y="31267"/>
                  </a:lnTo>
                  <a:lnTo>
                    <a:pt x="1968881" y="31267"/>
                  </a:lnTo>
                  <a:lnTo>
                    <a:pt x="1966988" y="33350"/>
                  </a:lnTo>
                  <a:lnTo>
                    <a:pt x="1965096" y="33350"/>
                  </a:lnTo>
                  <a:lnTo>
                    <a:pt x="1963191" y="35433"/>
                  </a:lnTo>
                  <a:lnTo>
                    <a:pt x="1963191" y="39611"/>
                  </a:lnTo>
                  <a:lnTo>
                    <a:pt x="1959406" y="39611"/>
                  </a:lnTo>
                  <a:lnTo>
                    <a:pt x="1957501" y="41694"/>
                  </a:lnTo>
                  <a:lnTo>
                    <a:pt x="1955609" y="41694"/>
                  </a:lnTo>
                  <a:lnTo>
                    <a:pt x="1955609" y="43776"/>
                  </a:lnTo>
                  <a:lnTo>
                    <a:pt x="1953717" y="43776"/>
                  </a:lnTo>
                  <a:lnTo>
                    <a:pt x="1955609" y="45859"/>
                  </a:lnTo>
                  <a:lnTo>
                    <a:pt x="1959406" y="47942"/>
                  </a:lnTo>
                  <a:lnTo>
                    <a:pt x="1965096" y="54203"/>
                  </a:lnTo>
                  <a:lnTo>
                    <a:pt x="1965096" y="58369"/>
                  </a:lnTo>
                  <a:lnTo>
                    <a:pt x="1972678" y="58369"/>
                  </a:lnTo>
                  <a:lnTo>
                    <a:pt x="1978367" y="60452"/>
                  </a:lnTo>
                  <a:lnTo>
                    <a:pt x="1985962" y="60452"/>
                  </a:lnTo>
                  <a:lnTo>
                    <a:pt x="1987854" y="62534"/>
                  </a:lnTo>
                  <a:lnTo>
                    <a:pt x="1993582" y="64922"/>
                  </a:lnTo>
                  <a:lnTo>
                    <a:pt x="1999475" y="65925"/>
                  </a:lnTo>
                  <a:lnTo>
                    <a:pt x="2005723" y="65760"/>
                  </a:lnTo>
                  <a:lnTo>
                    <a:pt x="2012518" y="64630"/>
                  </a:lnTo>
                  <a:lnTo>
                    <a:pt x="2014410" y="64630"/>
                  </a:lnTo>
                  <a:lnTo>
                    <a:pt x="2018207" y="60452"/>
                  </a:lnTo>
                  <a:lnTo>
                    <a:pt x="2018207" y="41694"/>
                  </a:lnTo>
                  <a:lnTo>
                    <a:pt x="2020100" y="37528"/>
                  </a:lnTo>
                  <a:close/>
                </a:path>
                <a:path w="3041015" h="2225040">
                  <a:moveTo>
                    <a:pt x="2022005" y="85471"/>
                  </a:moveTo>
                  <a:lnTo>
                    <a:pt x="2020100" y="85471"/>
                  </a:lnTo>
                  <a:lnTo>
                    <a:pt x="2018207" y="89636"/>
                  </a:lnTo>
                  <a:lnTo>
                    <a:pt x="2022005" y="85471"/>
                  </a:lnTo>
                  <a:close/>
                </a:path>
                <a:path w="3041015" h="2225040">
                  <a:moveTo>
                    <a:pt x="2077008" y="66713"/>
                  </a:moveTo>
                  <a:lnTo>
                    <a:pt x="2075116" y="64630"/>
                  </a:lnTo>
                  <a:lnTo>
                    <a:pt x="2071319" y="64630"/>
                  </a:lnTo>
                  <a:lnTo>
                    <a:pt x="2069426" y="62534"/>
                  </a:lnTo>
                  <a:lnTo>
                    <a:pt x="2067534" y="62534"/>
                  </a:lnTo>
                  <a:lnTo>
                    <a:pt x="2063737" y="58369"/>
                  </a:lnTo>
                  <a:lnTo>
                    <a:pt x="2061845" y="58369"/>
                  </a:lnTo>
                  <a:lnTo>
                    <a:pt x="2058047" y="60452"/>
                  </a:lnTo>
                  <a:lnTo>
                    <a:pt x="2056142" y="60452"/>
                  </a:lnTo>
                  <a:lnTo>
                    <a:pt x="2052358" y="62534"/>
                  </a:lnTo>
                  <a:lnTo>
                    <a:pt x="2050453" y="62534"/>
                  </a:lnTo>
                  <a:lnTo>
                    <a:pt x="2051723" y="58369"/>
                  </a:lnTo>
                  <a:lnTo>
                    <a:pt x="2052358" y="56286"/>
                  </a:lnTo>
                  <a:lnTo>
                    <a:pt x="2050453" y="54203"/>
                  </a:lnTo>
                  <a:lnTo>
                    <a:pt x="2048560" y="54203"/>
                  </a:lnTo>
                  <a:lnTo>
                    <a:pt x="2044763" y="58369"/>
                  </a:lnTo>
                  <a:lnTo>
                    <a:pt x="2039073" y="56286"/>
                  </a:lnTo>
                  <a:lnTo>
                    <a:pt x="2035276" y="64630"/>
                  </a:lnTo>
                  <a:lnTo>
                    <a:pt x="2033384" y="66713"/>
                  </a:lnTo>
                  <a:lnTo>
                    <a:pt x="2033384" y="68795"/>
                  </a:lnTo>
                  <a:lnTo>
                    <a:pt x="2031492" y="70878"/>
                  </a:lnTo>
                  <a:lnTo>
                    <a:pt x="2025802" y="75044"/>
                  </a:lnTo>
                  <a:lnTo>
                    <a:pt x="2023897" y="83388"/>
                  </a:lnTo>
                  <a:lnTo>
                    <a:pt x="2022005" y="85471"/>
                  </a:lnTo>
                  <a:lnTo>
                    <a:pt x="2025802" y="85471"/>
                  </a:lnTo>
                  <a:lnTo>
                    <a:pt x="2037181" y="79222"/>
                  </a:lnTo>
                  <a:lnTo>
                    <a:pt x="2042871" y="79222"/>
                  </a:lnTo>
                  <a:lnTo>
                    <a:pt x="2049983" y="78892"/>
                  </a:lnTo>
                  <a:lnTo>
                    <a:pt x="2064207" y="77457"/>
                  </a:lnTo>
                  <a:lnTo>
                    <a:pt x="2071319" y="77139"/>
                  </a:lnTo>
                  <a:lnTo>
                    <a:pt x="2075116" y="77139"/>
                  </a:lnTo>
                  <a:lnTo>
                    <a:pt x="2075116" y="75044"/>
                  </a:lnTo>
                  <a:lnTo>
                    <a:pt x="2077008" y="72961"/>
                  </a:lnTo>
                  <a:lnTo>
                    <a:pt x="2077008" y="66713"/>
                  </a:lnTo>
                  <a:close/>
                </a:path>
                <a:path w="3041015" h="2225040">
                  <a:moveTo>
                    <a:pt x="2082711" y="1284236"/>
                  </a:moveTo>
                  <a:lnTo>
                    <a:pt x="2080806" y="1280071"/>
                  </a:lnTo>
                  <a:lnTo>
                    <a:pt x="2073224" y="1275905"/>
                  </a:lnTo>
                  <a:lnTo>
                    <a:pt x="2071319" y="1275905"/>
                  </a:lnTo>
                  <a:lnTo>
                    <a:pt x="2069426" y="1271727"/>
                  </a:lnTo>
                  <a:lnTo>
                    <a:pt x="2065629" y="1267561"/>
                  </a:lnTo>
                  <a:lnTo>
                    <a:pt x="2065629" y="1265478"/>
                  </a:lnTo>
                  <a:lnTo>
                    <a:pt x="2063737" y="1261313"/>
                  </a:lnTo>
                  <a:lnTo>
                    <a:pt x="2059940" y="1259217"/>
                  </a:lnTo>
                  <a:lnTo>
                    <a:pt x="2056142" y="1259217"/>
                  </a:lnTo>
                  <a:lnTo>
                    <a:pt x="2054250" y="1255052"/>
                  </a:lnTo>
                  <a:lnTo>
                    <a:pt x="2056142" y="1244625"/>
                  </a:lnTo>
                  <a:lnTo>
                    <a:pt x="2054250" y="1242542"/>
                  </a:lnTo>
                  <a:lnTo>
                    <a:pt x="2050453" y="1242542"/>
                  </a:lnTo>
                  <a:lnTo>
                    <a:pt x="2050453" y="1236294"/>
                  </a:lnTo>
                  <a:lnTo>
                    <a:pt x="2046668" y="1234211"/>
                  </a:lnTo>
                  <a:lnTo>
                    <a:pt x="2044763" y="1234211"/>
                  </a:lnTo>
                  <a:lnTo>
                    <a:pt x="2042871" y="1230033"/>
                  </a:lnTo>
                  <a:lnTo>
                    <a:pt x="2037181" y="1230033"/>
                  </a:lnTo>
                  <a:lnTo>
                    <a:pt x="2035276" y="1225867"/>
                  </a:lnTo>
                  <a:lnTo>
                    <a:pt x="2031492" y="1221701"/>
                  </a:lnTo>
                  <a:lnTo>
                    <a:pt x="2029587" y="1223784"/>
                  </a:lnTo>
                  <a:lnTo>
                    <a:pt x="2023897" y="1225867"/>
                  </a:lnTo>
                  <a:lnTo>
                    <a:pt x="2020100" y="1217523"/>
                  </a:lnTo>
                  <a:lnTo>
                    <a:pt x="2012518" y="1209192"/>
                  </a:lnTo>
                  <a:lnTo>
                    <a:pt x="2004936" y="1205014"/>
                  </a:lnTo>
                  <a:lnTo>
                    <a:pt x="2001139" y="1200848"/>
                  </a:lnTo>
                  <a:lnTo>
                    <a:pt x="1999234" y="1196682"/>
                  </a:lnTo>
                  <a:lnTo>
                    <a:pt x="1997341" y="1190421"/>
                  </a:lnTo>
                  <a:lnTo>
                    <a:pt x="1991652" y="1188339"/>
                  </a:lnTo>
                  <a:lnTo>
                    <a:pt x="1978367" y="1188339"/>
                  </a:lnTo>
                  <a:lnTo>
                    <a:pt x="1974583" y="1184173"/>
                  </a:lnTo>
                  <a:lnTo>
                    <a:pt x="1970786" y="1184173"/>
                  </a:lnTo>
                  <a:lnTo>
                    <a:pt x="1968893" y="1188339"/>
                  </a:lnTo>
                  <a:lnTo>
                    <a:pt x="1972678" y="1192504"/>
                  </a:lnTo>
                  <a:lnTo>
                    <a:pt x="1974583" y="1196682"/>
                  </a:lnTo>
                  <a:lnTo>
                    <a:pt x="1978367" y="1198765"/>
                  </a:lnTo>
                  <a:lnTo>
                    <a:pt x="1982165" y="1202931"/>
                  </a:lnTo>
                  <a:lnTo>
                    <a:pt x="1987854" y="1205014"/>
                  </a:lnTo>
                  <a:lnTo>
                    <a:pt x="1991652" y="1209192"/>
                  </a:lnTo>
                  <a:lnTo>
                    <a:pt x="1993544" y="1215440"/>
                  </a:lnTo>
                  <a:lnTo>
                    <a:pt x="1995449" y="1219606"/>
                  </a:lnTo>
                  <a:lnTo>
                    <a:pt x="1997341" y="1221701"/>
                  </a:lnTo>
                  <a:lnTo>
                    <a:pt x="2004936" y="1225867"/>
                  </a:lnTo>
                  <a:lnTo>
                    <a:pt x="2006828" y="1227950"/>
                  </a:lnTo>
                  <a:lnTo>
                    <a:pt x="2006828" y="1234211"/>
                  </a:lnTo>
                  <a:lnTo>
                    <a:pt x="2008720" y="1238377"/>
                  </a:lnTo>
                  <a:lnTo>
                    <a:pt x="2010625" y="1240459"/>
                  </a:lnTo>
                  <a:lnTo>
                    <a:pt x="2010625" y="1242542"/>
                  </a:lnTo>
                  <a:lnTo>
                    <a:pt x="2012518" y="1242542"/>
                  </a:lnTo>
                  <a:lnTo>
                    <a:pt x="2012518" y="1244625"/>
                  </a:lnTo>
                  <a:lnTo>
                    <a:pt x="2017852" y="1250911"/>
                  </a:lnTo>
                  <a:lnTo>
                    <a:pt x="2022475" y="1257401"/>
                  </a:lnTo>
                  <a:lnTo>
                    <a:pt x="2026386" y="1264272"/>
                  </a:lnTo>
                  <a:lnTo>
                    <a:pt x="2029587" y="1271727"/>
                  </a:lnTo>
                  <a:lnTo>
                    <a:pt x="2029587" y="1273822"/>
                  </a:lnTo>
                  <a:lnTo>
                    <a:pt x="2040966" y="1286332"/>
                  </a:lnTo>
                  <a:lnTo>
                    <a:pt x="2042871" y="1290497"/>
                  </a:lnTo>
                  <a:lnTo>
                    <a:pt x="2050453" y="1298841"/>
                  </a:lnTo>
                  <a:lnTo>
                    <a:pt x="2054250" y="1300924"/>
                  </a:lnTo>
                  <a:lnTo>
                    <a:pt x="2058047" y="1305090"/>
                  </a:lnTo>
                  <a:lnTo>
                    <a:pt x="2061845" y="1307172"/>
                  </a:lnTo>
                  <a:lnTo>
                    <a:pt x="2067534" y="1311338"/>
                  </a:lnTo>
                  <a:lnTo>
                    <a:pt x="2080806" y="1311338"/>
                  </a:lnTo>
                  <a:lnTo>
                    <a:pt x="2081911" y="1305941"/>
                  </a:lnTo>
                  <a:lnTo>
                    <a:pt x="2082469" y="1299362"/>
                  </a:lnTo>
                  <a:lnTo>
                    <a:pt x="2082673" y="1291996"/>
                  </a:lnTo>
                  <a:lnTo>
                    <a:pt x="2082711" y="1284236"/>
                  </a:lnTo>
                  <a:close/>
                </a:path>
                <a:path w="3041015" h="2225040">
                  <a:moveTo>
                    <a:pt x="2092185" y="1282153"/>
                  </a:moveTo>
                  <a:lnTo>
                    <a:pt x="2088400" y="1277988"/>
                  </a:lnTo>
                  <a:lnTo>
                    <a:pt x="2088400" y="1275905"/>
                  </a:lnTo>
                  <a:lnTo>
                    <a:pt x="2086495" y="1273822"/>
                  </a:lnTo>
                  <a:lnTo>
                    <a:pt x="2086495" y="1271727"/>
                  </a:lnTo>
                  <a:lnTo>
                    <a:pt x="2084603" y="1267561"/>
                  </a:lnTo>
                  <a:lnTo>
                    <a:pt x="2080806" y="1267561"/>
                  </a:lnTo>
                  <a:lnTo>
                    <a:pt x="2078913" y="1269644"/>
                  </a:lnTo>
                  <a:lnTo>
                    <a:pt x="2080806" y="1273822"/>
                  </a:lnTo>
                  <a:lnTo>
                    <a:pt x="2084603" y="1277988"/>
                  </a:lnTo>
                  <a:lnTo>
                    <a:pt x="2084603" y="1280071"/>
                  </a:lnTo>
                  <a:lnTo>
                    <a:pt x="2086495" y="1280071"/>
                  </a:lnTo>
                  <a:lnTo>
                    <a:pt x="2088400" y="1282153"/>
                  </a:lnTo>
                  <a:lnTo>
                    <a:pt x="2092185" y="1282153"/>
                  </a:lnTo>
                  <a:close/>
                </a:path>
                <a:path w="3041015" h="2225040">
                  <a:moveTo>
                    <a:pt x="2135822" y="1015301"/>
                  </a:moveTo>
                  <a:lnTo>
                    <a:pt x="2128228" y="1011135"/>
                  </a:lnTo>
                  <a:lnTo>
                    <a:pt x="2120646" y="1013218"/>
                  </a:lnTo>
                  <a:lnTo>
                    <a:pt x="2113051" y="1021549"/>
                  </a:lnTo>
                  <a:lnTo>
                    <a:pt x="2111159" y="1027811"/>
                  </a:lnTo>
                  <a:lnTo>
                    <a:pt x="2114956" y="1029893"/>
                  </a:lnTo>
                  <a:lnTo>
                    <a:pt x="2116848" y="1031976"/>
                  </a:lnTo>
                  <a:lnTo>
                    <a:pt x="2122538" y="1036154"/>
                  </a:lnTo>
                  <a:lnTo>
                    <a:pt x="2128228" y="1034059"/>
                  </a:lnTo>
                  <a:lnTo>
                    <a:pt x="2130133" y="1027811"/>
                  </a:lnTo>
                  <a:lnTo>
                    <a:pt x="2132025" y="1023645"/>
                  </a:lnTo>
                  <a:lnTo>
                    <a:pt x="2133930" y="1021549"/>
                  </a:lnTo>
                  <a:lnTo>
                    <a:pt x="2135822" y="1015301"/>
                  </a:lnTo>
                  <a:close/>
                </a:path>
                <a:path w="3041015" h="2225040">
                  <a:moveTo>
                    <a:pt x="2160486" y="168871"/>
                  </a:moveTo>
                  <a:lnTo>
                    <a:pt x="2152891" y="168871"/>
                  </a:lnTo>
                  <a:lnTo>
                    <a:pt x="2149094" y="168871"/>
                  </a:lnTo>
                  <a:lnTo>
                    <a:pt x="2147201" y="170954"/>
                  </a:lnTo>
                  <a:lnTo>
                    <a:pt x="2147201" y="173037"/>
                  </a:lnTo>
                  <a:lnTo>
                    <a:pt x="2149094" y="177203"/>
                  </a:lnTo>
                  <a:lnTo>
                    <a:pt x="2156688" y="177203"/>
                  </a:lnTo>
                  <a:lnTo>
                    <a:pt x="2160486" y="175120"/>
                  </a:lnTo>
                  <a:lnTo>
                    <a:pt x="2160486" y="168871"/>
                  </a:lnTo>
                  <a:close/>
                </a:path>
                <a:path w="3041015" h="2225040">
                  <a:moveTo>
                    <a:pt x="2170912" y="1341577"/>
                  </a:moveTo>
                  <a:lnTo>
                    <a:pt x="2169972" y="1340535"/>
                  </a:lnTo>
                  <a:lnTo>
                    <a:pt x="2169972" y="1338453"/>
                  </a:lnTo>
                  <a:lnTo>
                    <a:pt x="2166175" y="1340535"/>
                  </a:lnTo>
                  <a:lnTo>
                    <a:pt x="2158581" y="1340535"/>
                  </a:lnTo>
                  <a:lnTo>
                    <a:pt x="2154796" y="1336357"/>
                  </a:lnTo>
                  <a:lnTo>
                    <a:pt x="2154796" y="1334274"/>
                  </a:lnTo>
                  <a:lnTo>
                    <a:pt x="2156688" y="1332191"/>
                  </a:lnTo>
                  <a:lnTo>
                    <a:pt x="2158581" y="1332191"/>
                  </a:lnTo>
                  <a:lnTo>
                    <a:pt x="2162378" y="1334274"/>
                  </a:lnTo>
                  <a:lnTo>
                    <a:pt x="2162378" y="1332191"/>
                  </a:lnTo>
                  <a:lnTo>
                    <a:pt x="2162378" y="1330109"/>
                  </a:lnTo>
                  <a:lnTo>
                    <a:pt x="2162378" y="1328839"/>
                  </a:lnTo>
                  <a:lnTo>
                    <a:pt x="2162378" y="1328026"/>
                  </a:lnTo>
                  <a:lnTo>
                    <a:pt x="2154974" y="1328839"/>
                  </a:lnTo>
                  <a:lnTo>
                    <a:pt x="2147201" y="1328280"/>
                  </a:lnTo>
                  <a:lnTo>
                    <a:pt x="2139442" y="1326553"/>
                  </a:lnTo>
                  <a:lnTo>
                    <a:pt x="2132025" y="1323848"/>
                  </a:lnTo>
                  <a:lnTo>
                    <a:pt x="2130133" y="1328026"/>
                  </a:lnTo>
                  <a:lnTo>
                    <a:pt x="2126335" y="1330109"/>
                  </a:lnTo>
                  <a:lnTo>
                    <a:pt x="2122538" y="1328026"/>
                  </a:lnTo>
                  <a:lnTo>
                    <a:pt x="2113051" y="1328026"/>
                  </a:lnTo>
                  <a:lnTo>
                    <a:pt x="2109266" y="1325943"/>
                  </a:lnTo>
                  <a:lnTo>
                    <a:pt x="2105469" y="1321765"/>
                  </a:lnTo>
                  <a:lnTo>
                    <a:pt x="2103577" y="1321765"/>
                  </a:lnTo>
                  <a:lnTo>
                    <a:pt x="2095982" y="1319682"/>
                  </a:lnTo>
                  <a:lnTo>
                    <a:pt x="2090293" y="1317599"/>
                  </a:lnTo>
                  <a:lnTo>
                    <a:pt x="2082711" y="1319682"/>
                  </a:lnTo>
                  <a:lnTo>
                    <a:pt x="2080806" y="1325943"/>
                  </a:lnTo>
                  <a:lnTo>
                    <a:pt x="2082711" y="1328026"/>
                  </a:lnTo>
                  <a:lnTo>
                    <a:pt x="2086495" y="1328026"/>
                  </a:lnTo>
                  <a:lnTo>
                    <a:pt x="2088400" y="1330109"/>
                  </a:lnTo>
                  <a:lnTo>
                    <a:pt x="2090293" y="1334274"/>
                  </a:lnTo>
                  <a:lnTo>
                    <a:pt x="2099779" y="1334274"/>
                  </a:lnTo>
                  <a:lnTo>
                    <a:pt x="2101672" y="1336357"/>
                  </a:lnTo>
                  <a:lnTo>
                    <a:pt x="2105469" y="1336357"/>
                  </a:lnTo>
                  <a:lnTo>
                    <a:pt x="2107361" y="1338453"/>
                  </a:lnTo>
                  <a:lnTo>
                    <a:pt x="2109266" y="1336357"/>
                  </a:lnTo>
                  <a:lnTo>
                    <a:pt x="2114956" y="1334274"/>
                  </a:lnTo>
                  <a:lnTo>
                    <a:pt x="2122538" y="1336357"/>
                  </a:lnTo>
                  <a:lnTo>
                    <a:pt x="2139619" y="1342618"/>
                  </a:lnTo>
                  <a:lnTo>
                    <a:pt x="2160486" y="1342618"/>
                  </a:lnTo>
                  <a:lnTo>
                    <a:pt x="2166175" y="1344701"/>
                  </a:lnTo>
                  <a:lnTo>
                    <a:pt x="2168067" y="1344701"/>
                  </a:lnTo>
                  <a:lnTo>
                    <a:pt x="2170912" y="1341577"/>
                  </a:lnTo>
                  <a:close/>
                </a:path>
                <a:path w="3041015" h="2225040">
                  <a:moveTo>
                    <a:pt x="2177554" y="1344701"/>
                  </a:moveTo>
                  <a:lnTo>
                    <a:pt x="2175662" y="1342618"/>
                  </a:lnTo>
                  <a:lnTo>
                    <a:pt x="2171865" y="1340535"/>
                  </a:lnTo>
                  <a:lnTo>
                    <a:pt x="2170912" y="1341577"/>
                  </a:lnTo>
                  <a:lnTo>
                    <a:pt x="2173757" y="1344701"/>
                  </a:lnTo>
                  <a:lnTo>
                    <a:pt x="2177554" y="1344701"/>
                  </a:lnTo>
                  <a:close/>
                </a:path>
                <a:path w="3041015" h="2225040">
                  <a:moveTo>
                    <a:pt x="2183244" y="1344701"/>
                  </a:moveTo>
                  <a:lnTo>
                    <a:pt x="2179447" y="1344701"/>
                  </a:lnTo>
                  <a:lnTo>
                    <a:pt x="2183244" y="1348867"/>
                  </a:lnTo>
                  <a:lnTo>
                    <a:pt x="2183244" y="1344701"/>
                  </a:lnTo>
                  <a:close/>
                </a:path>
                <a:path w="3041015" h="2225040">
                  <a:moveTo>
                    <a:pt x="2194623" y="1348867"/>
                  </a:moveTo>
                  <a:lnTo>
                    <a:pt x="2192731" y="1346784"/>
                  </a:lnTo>
                  <a:lnTo>
                    <a:pt x="2190839" y="1348867"/>
                  </a:lnTo>
                  <a:lnTo>
                    <a:pt x="2190839" y="1350949"/>
                  </a:lnTo>
                  <a:lnTo>
                    <a:pt x="2194623" y="1348867"/>
                  </a:lnTo>
                  <a:close/>
                </a:path>
                <a:path w="3041015" h="2225040">
                  <a:moveTo>
                    <a:pt x="2211705" y="1348867"/>
                  </a:moveTo>
                  <a:lnTo>
                    <a:pt x="2207907" y="1348867"/>
                  </a:lnTo>
                  <a:lnTo>
                    <a:pt x="2206015" y="1346784"/>
                  </a:lnTo>
                  <a:lnTo>
                    <a:pt x="2204110" y="1348867"/>
                  </a:lnTo>
                  <a:lnTo>
                    <a:pt x="2200313" y="1348867"/>
                  </a:lnTo>
                  <a:lnTo>
                    <a:pt x="2198420" y="1350949"/>
                  </a:lnTo>
                  <a:lnTo>
                    <a:pt x="2198420" y="1353032"/>
                  </a:lnTo>
                  <a:lnTo>
                    <a:pt x="2204110" y="1353032"/>
                  </a:lnTo>
                  <a:lnTo>
                    <a:pt x="2211705" y="1348867"/>
                  </a:lnTo>
                  <a:close/>
                </a:path>
                <a:path w="3041015" h="2225040">
                  <a:moveTo>
                    <a:pt x="2219287" y="1346784"/>
                  </a:moveTo>
                  <a:lnTo>
                    <a:pt x="2215489" y="1346784"/>
                  </a:lnTo>
                  <a:lnTo>
                    <a:pt x="2213597" y="1346784"/>
                  </a:lnTo>
                  <a:lnTo>
                    <a:pt x="2209800" y="1346784"/>
                  </a:lnTo>
                  <a:lnTo>
                    <a:pt x="2211705" y="1348867"/>
                  </a:lnTo>
                  <a:lnTo>
                    <a:pt x="2219287" y="1348867"/>
                  </a:lnTo>
                  <a:lnTo>
                    <a:pt x="2219287" y="1346784"/>
                  </a:lnTo>
                  <a:close/>
                </a:path>
                <a:path w="3041015" h="2225040">
                  <a:moveTo>
                    <a:pt x="2223084" y="1190421"/>
                  </a:moveTo>
                  <a:lnTo>
                    <a:pt x="2217394" y="1184173"/>
                  </a:lnTo>
                  <a:lnTo>
                    <a:pt x="2209800" y="1184173"/>
                  </a:lnTo>
                  <a:lnTo>
                    <a:pt x="2207907" y="1182090"/>
                  </a:lnTo>
                  <a:lnTo>
                    <a:pt x="2207907" y="1173746"/>
                  </a:lnTo>
                  <a:lnTo>
                    <a:pt x="2204110" y="1171663"/>
                  </a:lnTo>
                  <a:lnTo>
                    <a:pt x="2198420" y="1171663"/>
                  </a:lnTo>
                  <a:lnTo>
                    <a:pt x="2198420" y="1173746"/>
                  </a:lnTo>
                  <a:lnTo>
                    <a:pt x="2196528" y="1173746"/>
                  </a:lnTo>
                  <a:lnTo>
                    <a:pt x="2192731" y="1179995"/>
                  </a:lnTo>
                  <a:lnTo>
                    <a:pt x="2187041" y="1184173"/>
                  </a:lnTo>
                  <a:lnTo>
                    <a:pt x="2183244" y="1190421"/>
                  </a:lnTo>
                  <a:lnTo>
                    <a:pt x="2171865" y="1192504"/>
                  </a:lnTo>
                  <a:lnTo>
                    <a:pt x="2169972" y="1194600"/>
                  </a:lnTo>
                  <a:lnTo>
                    <a:pt x="2162378" y="1211275"/>
                  </a:lnTo>
                  <a:lnTo>
                    <a:pt x="2154796" y="1215440"/>
                  </a:lnTo>
                  <a:lnTo>
                    <a:pt x="2143404" y="1215440"/>
                  </a:lnTo>
                  <a:lnTo>
                    <a:pt x="2141512" y="1219606"/>
                  </a:lnTo>
                  <a:lnTo>
                    <a:pt x="2139619" y="1221701"/>
                  </a:lnTo>
                  <a:lnTo>
                    <a:pt x="2139619" y="1227950"/>
                  </a:lnTo>
                  <a:lnTo>
                    <a:pt x="2133930" y="1230033"/>
                  </a:lnTo>
                  <a:lnTo>
                    <a:pt x="2120646" y="1225867"/>
                  </a:lnTo>
                  <a:lnTo>
                    <a:pt x="2114956" y="1230033"/>
                  </a:lnTo>
                  <a:lnTo>
                    <a:pt x="2113051" y="1238377"/>
                  </a:lnTo>
                  <a:lnTo>
                    <a:pt x="2116848" y="1244625"/>
                  </a:lnTo>
                  <a:lnTo>
                    <a:pt x="2116848" y="1246720"/>
                  </a:lnTo>
                  <a:lnTo>
                    <a:pt x="2118753" y="1248803"/>
                  </a:lnTo>
                  <a:lnTo>
                    <a:pt x="2118753" y="1252969"/>
                  </a:lnTo>
                  <a:lnTo>
                    <a:pt x="2120646" y="1257134"/>
                  </a:lnTo>
                  <a:lnTo>
                    <a:pt x="2124443" y="1259217"/>
                  </a:lnTo>
                  <a:lnTo>
                    <a:pt x="2128228" y="1263396"/>
                  </a:lnTo>
                  <a:lnTo>
                    <a:pt x="2128228" y="1269644"/>
                  </a:lnTo>
                  <a:lnTo>
                    <a:pt x="2130133" y="1275905"/>
                  </a:lnTo>
                  <a:lnTo>
                    <a:pt x="2132025" y="1280071"/>
                  </a:lnTo>
                  <a:lnTo>
                    <a:pt x="2145309" y="1280071"/>
                  </a:lnTo>
                  <a:lnTo>
                    <a:pt x="2147201" y="1282153"/>
                  </a:lnTo>
                  <a:lnTo>
                    <a:pt x="2149094" y="1286332"/>
                  </a:lnTo>
                  <a:lnTo>
                    <a:pt x="2154796" y="1286332"/>
                  </a:lnTo>
                  <a:lnTo>
                    <a:pt x="2158581" y="1282153"/>
                  </a:lnTo>
                  <a:lnTo>
                    <a:pt x="2162378" y="1282153"/>
                  </a:lnTo>
                  <a:lnTo>
                    <a:pt x="2164270" y="1284236"/>
                  </a:lnTo>
                  <a:lnTo>
                    <a:pt x="2168067" y="1286332"/>
                  </a:lnTo>
                  <a:lnTo>
                    <a:pt x="2171865" y="1286332"/>
                  </a:lnTo>
                  <a:lnTo>
                    <a:pt x="2173757" y="1282153"/>
                  </a:lnTo>
                  <a:lnTo>
                    <a:pt x="2175662" y="1282153"/>
                  </a:lnTo>
                  <a:lnTo>
                    <a:pt x="2175662" y="1286332"/>
                  </a:lnTo>
                  <a:lnTo>
                    <a:pt x="2173757" y="1290497"/>
                  </a:lnTo>
                  <a:lnTo>
                    <a:pt x="2177554" y="1294663"/>
                  </a:lnTo>
                  <a:lnTo>
                    <a:pt x="2183244" y="1294663"/>
                  </a:lnTo>
                  <a:lnTo>
                    <a:pt x="2187041" y="1288415"/>
                  </a:lnTo>
                  <a:lnTo>
                    <a:pt x="2192731" y="1292580"/>
                  </a:lnTo>
                  <a:lnTo>
                    <a:pt x="2190839" y="1288415"/>
                  </a:lnTo>
                  <a:lnTo>
                    <a:pt x="2190839" y="1284236"/>
                  </a:lnTo>
                  <a:lnTo>
                    <a:pt x="2191778" y="1282153"/>
                  </a:lnTo>
                  <a:lnTo>
                    <a:pt x="2192731" y="1280071"/>
                  </a:lnTo>
                  <a:lnTo>
                    <a:pt x="2194623" y="1277988"/>
                  </a:lnTo>
                  <a:lnTo>
                    <a:pt x="2194623" y="1273822"/>
                  </a:lnTo>
                  <a:lnTo>
                    <a:pt x="2192731" y="1269644"/>
                  </a:lnTo>
                  <a:lnTo>
                    <a:pt x="2194623" y="1263396"/>
                  </a:lnTo>
                  <a:lnTo>
                    <a:pt x="2200313" y="1261313"/>
                  </a:lnTo>
                  <a:lnTo>
                    <a:pt x="2204110" y="1259217"/>
                  </a:lnTo>
                  <a:lnTo>
                    <a:pt x="2206015" y="1255052"/>
                  </a:lnTo>
                  <a:lnTo>
                    <a:pt x="2206015" y="1248803"/>
                  </a:lnTo>
                  <a:lnTo>
                    <a:pt x="2204110" y="1248803"/>
                  </a:lnTo>
                  <a:lnTo>
                    <a:pt x="2204110" y="1246720"/>
                  </a:lnTo>
                  <a:lnTo>
                    <a:pt x="2206015" y="1246720"/>
                  </a:lnTo>
                  <a:lnTo>
                    <a:pt x="2207907" y="1242542"/>
                  </a:lnTo>
                  <a:lnTo>
                    <a:pt x="2209800" y="1240459"/>
                  </a:lnTo>
                  <a:lnTo>
                    <a:pt x="2219287" y="1240459"/>
                  </a:lnTo>
                  <a:lnTo>
                    <a:pt x="2217394" y="1234211"/>
                  </a:lnTo>
                  <a:lnTo>
                    <a:pt x="2211705" y="1232115"/>
                  </a:lnTo>
                  <a:lnTo>
                    <a:pt x="2210752" y="1230033"/>
                  </a:lnTo>
                  <a:lnTo>
                    <a:pt x="2209800" y="1227950"/>
                  </a:lnTo>
                  <a:lnTo>
                    <a:pt x="2209800" y="1223784"/>
                  </a:lnTo>
                  <a:lnTo>
                    <a:pt x="2207907" y="1217523"/>
                  </a:lnTo>
                  <a:lnTo>
                    <a:pt x="2202218" y="1217523"/>
                  </a:lnTo>
                  <a:lnTo>
                    <a:pt x="2204110" y="1211275"/>
                  </a:lnTo>
                  <a:lnTo>
                    <a:pt x="2204110" y="1207109"/>
                  </a:lnTo>
                  <a:lnTo>
                    <a:pt x="2207907" y="1198765"/>
                  </a:lnTo>
                  <a:lnTo>
                    <a:pt x="2213597" y="1198765"/>
                  </a:lnTo>
                  <a:lnTo>
                    <a:pt x="2215489" y="1196682"/>
                  </a:lnTo>
                  <a:lnTo>
                    <a:pt x="2215489" y="1192504"/>
                  </a:lnTo>
                  <a:lnTo>
                    <a:pt x="2223084" y="1190421"/>
                  </a:lnTo>
                  <a:close/>
                </a:path>
                <a:path w="3041015" h="2225040">
                  <a:moveTo>
                    <a:pt x="2238260" y="1367624"/>
                  </a:moveTo>
                  <a:lnTo>
                    <a:pt x="2232571" y="1359293"/>
                  </a:lnTo>
                  <a:lnTo>
                    <a:pt x="2230666" y="1357210"/>
                  </a:lnTo>
                  <a:lnTo>
                    <a:pt x="2223084" y="1361376"/>
                  </a:lnTo>
                  <a:lnTo>
                    <a:pt x="2224976" y="1363459"/>
                  </a:lnTo>
                  <a:lnTo>
                    <a:pt x="2230666" y="1363459"/>
                  </a:lnTo>
                  <a:lnTo>
                    <a:pt x="2234463" y="1367624"/>
                  </a:lnTo>
                  <a:lnTo>
                    <a:pt x="2238260" y="1367624"/>
                  </a:lnTo>
                  <a:close/>
                </a:path>
                <a:path w="3041015" h="2225040">
                  <a:moveTo>
                    <a:pt x="2247747" y="1100772"/>
                  </a:moveTo>
                  <a:lnTo>
                    <a:pt x="2245842" y="1096606"/>
                  </a:lnTo>
                  <a:lnTo>
                    <a:pt x="2245842" y="1094524"/>
                  </a:lnTo>
                  <a:lnTo>
                    <a:pt x="2243950" y="1092441"/>
                  </a:lnTo>
                  <a:lnTo>
                    <a:pt x="2240153" y="1092441"/>
                  </a:lnTo>
                  <a:lnTo>
                    <a:pt x="2238260" y="1094524"/>
                  </a:lnTo>
                  <a:lnTo>
                    <a:pt x="2238260" y="1098689"/>
                  </a:lnTo>
                  <a:lnTo>
                    <a:pt x="2240153" y="1100772"/>
                  </a:lnTo>
                  <a:lnTo>
                    <a:pt x="2242058" y="1104950"/>
                  </a:lnTo>
                  <a:lnTo>
                    <a:pt x="2245842" y="1104950"/>
                  </a:lnTo>
                  <a:lnTo>
                    <a:pt x="2245842" y="1102868"/>
                  </a:lnTo>
                  <a:lnTo>
                    <a:pt x="2247747" y="1100772"/>
                  </a:lnTo>
                  <a:close/>
                </a:path>
                <a:path w="3041015" h="2225040">
                  <a:moveTo>
                    <a:pt x="2249640" y="952754"/>
                  </a:moveTo>
                  <a:lnTo>
                    <a:pt x="2242058" y="952754"/>
                  </a:lnTo>
                  <a:lnTo>
                    <a:pt x="2242058" y="954836"/>
                  </a:lnTo>
                  <a:lnTo>
                    <a:pt x="2240153" y="954836"/>
                  </a:lnTo>
                  <a:lnTo>
                    <a:pt x="2236355" y="963180"/>
                  </a:lnTo>
                  <a:lnTo>
                    <a:pt x="2232571" y="965263"/>
                  </a:lnTo>
                  <a:lnTo>
                    <a:pt x="2230666" y="969429"/>
                  </a:lnTo>
                  <a:lnTo>
                    <a:pt x="2230666" y="977773"/>
                  </a:lnTo>
                  <a:lnTo>
                    <a:pt x="2234463" y="981938"/>
                  </a:lnTo>
                  <a:lnTo>
                    <a:pt x="2236355" y="986116"/>
                  </a:lnTo>
                  <a:lnTo>
                    <a:pt x="2240153" y="986116"/>
                  </a:lnTo>
                  <a:lnTo>
                    <a:pt x="2244039" y="979855"/>
                  </a:lnTo>
                  <a:lnTo>
                    <a:pt x="2247036" y="973607"/>
                  </a:lnTo>
                  <a:lnTo>
                    <a:pt x="2248954" y="967346"/>
                  </a:lnTo>
                  <a:lnTo>
                    <a:pt x="2249640" y="961097"/>
                  </a:lnTo>
                  <a:lnTo>
                    <a:pt x="2249640" y="952754"/>
                  </a:lnTo>
                  <a:close/>
                </a:path>
                <a:path w="3041015" h="2225040">
                  <a:moveTo>
                    <a:pt x="2251532" y="1348867"/>
                  </a:moveTo>
                  <a:lnTo>
                    <a:pt x="2243950" y="1348867"/>
                  </a:lnTo>
                  <a:lnTo>
                    <a:pt x="2240153" y="1346784"/>
                  </a:lnTo>
                  <a:lnTo>
                    <a:pt x="2232571" y="1346784"/>
                  </a:lnTo>
                  <a:lnTo>
                    <a:pt x="2230666" y="1348867"/>
                  </a:lnTo>
                  <a:lnTo>
                    <a:pt x="2238260" y="1353032"/>
                  </a:lnTo>
                  <a:lnTo>
                    <a:pt x="2245842" y="1353032"/>
                  </a:lnTo>
                  <a:lnTo>
                    <a:pt x="2251532" y="1348867"/>
                  </a:lnTo>
                  <a:close/>
                </a:path>
                <a:path w="3041015" h="2225040">
                  <a:moveTo>
                    <a:pt x="2257221" y="1052830"/>
                  </a:moveTo>
                  <a:lnTo>
                    <a:pt x="2253437" y="1038237"/>
                  </a:lnTo>
                  <a:lnTo>
                    <a:pt x="2251532" y="1038237"/>
                  </a:lnTo>
                  <a:lnTo>
                    <a:pt x="2249640" y="1036154"/>
                  </a:lnTo>
                  <a:lnTo>
                    <a:pt x="2242058" y="1031976"/>
                  </a:lnTo>
                  <a:lnTo>
                    <a:pt x="2238260" y="1034059"/>
                  </a:lnTo>
                  <a:lnTo>
                    <a:pt x="2238260" y="1059078"/>
                  </a:lnTo>
                  <a:lnTo>
                    <a:pt x="2236355" y="1061161"/>
                  </a:lnTo>
                  <a:lnTo>
                    <a:pt x="2232571" y="1063256"/>
                  </a:lnTo>
                  <a:lnTo>
                    <a:pt x="2230666" y="1059078"/>
                  </a:lnTo>
                  <a:lnTo>
                    <a:pt x="2230666" y="1067422"/>
                  </a:lnTo>
                  <a:lnTo>
                    <a:pt x="2232571" y="1069505"/>
                  </a:lnTo>
                  <a:lnTo>
                    <a:pt x="2232571" y="1075766"/>
                  </a:lnTo>
                  <a:lnTo>
                    <a:pt x="2234463" y="1077849"/>
                  </a:lnTo>
                  <a:lnTo>
                    <a:pt x="2242058" y="1077849"/>
                  </a:lnTo>
                  <a:lnTo>
                    <a:pt x="2240153" y="1086180"/>
                  </a:lnTo>
                  <a:lnTo>
                    <a:pt x="2245842" y="1090358"/>
                  </a:lnTo>
                  <a:lnTo>
                    <a:pt x="2249640" y="1086180"/>
                  </a:lnTo>
                  <a:lnTo>
                    <a:pt x="2247747" y="1075766"/>
                  </a:lnTo>
                  <a:lnTo>
                    <a:pt x="2245842" y="1071587"/>
                  </a:lnTo>
                  <a:lnTo>
                    <a:pt x="2247747" y="1065339"/>
                  </a:lnTo>
                  <a:lnTo>
                    <a:pt x="2251532" y="1063256"/>
                  </a:lnTo>
                  <a:lnTo>
                    <a:pt x="2255329" y="1061161"/>
                  </a:lnTo>
                  <a:lnTo>
                    <a:pt x="2257221" y="1056995"/>
                  </a:lnTo>
                  <a:lnTo>
                    <a:pt x="2257221" y="1052830"/>
                  </a:lnTo>
                  <a:close/>
                </a:path>
                <a:path w="3041015" h="2225040">
                  <a:moveTo>
                    <a:pt x="2262924" y="1300924"/>
                  </a:moveTo>
                  <a:lnTo>
                    <a:pt x="2257221" y="1307172"/>
                  </a:lnTo>
                  <a:lnTo>
                    <a:pt x="2257221" y="1311338"/>
                  </a:lnTo>
                  <a:lnTo>
                    <a:pt x="2259126" y="1313434"/>
                  </a:lnTo>
                  <a:lnTo>
                    <a:pt x="2262924" y="1311338"/>
                  </a:lnTo>
                  <a:lnTo>
                    <a:pt x="2262924" y="1300924"/>
                  </a:lnTo>
                  <a:close/>
                </a:path>
                <a:path w="3041015" h="2225040">
                  <a:moveTo>
                    <a:pt x="2264816" y="1117460"/>
                  </a:moveTo>
                  <a:lnTo>
                    <a:pt x="2255329" y="1113282"/>
                  </a:lnTo>
                  <a:lnTo>
                    <a:pt x="2253437" y="1117460"/>
                  </a:lnTo>
                  <a:lnTo>
                    <a:pt x="2253437" y="1123708"/>
                  </a:lnTo>
                  <a:lnTo>
                    <a:pt x="2259126" y="1125791"/>
                  </a:lnTo>
                  <a:lnTo>
                    <a:pt x="2264816" y="1117460"/>
                  </a:lnTo>
                  <a:close/>
                </a:path>
                <a:path w="3041015" h="2225040">
                  <a:moveTo>
                    <a:pt x="2266708" y="1257134"/>
                  </a:moveTo>
                  <a:lnTo>
                    <a:pt x="2261019" y="1255052"/>
                  </a:lnTo>
                  <a:lnTo>
                    <a:pt x="2262924" y="1257134"/>
                  </a:lnTo>
                  <a:lnTo>
                    <a:pt x="2262924" y="1261313"/>
                  </a:lnTo>
                  <a:lnTo>
                    <a:pt x="2266708" y="1257134"/>
                  </a:lnTo>
                  <a:close/>
                </a:path>
                <a:path w="3041015" h="2225040">
                  <a:moveTo>
                    <a:pt x="2266708" y="1125791"/>
                  </a:moveTo>
                  <a:lnTo>
                    <a:pt x="2264816" y="1123708"/>
                  </a:lnTo>
                  <a:lnTo>
                    <a:pt x="2262924" y="1123708"/>
                  </a:lnTo>
                  <a:lnTo>
                    <a:pt x="2262924" y="1129969"/>
                  </a:lnTo>
                  <a:lnTo>
                    <a:pt x="2257221" y="1136218"/>
                  </a:lnTo>
                  <a:lnTo>
                    <a:pt x="2259126" y="1140383"/>
                  </a:lnTo>
                  <a:lnTo>
                    <a:pt x="2261019" y="1142479"/>
                  </a:lnTo>
                  <a:lnTo>
                    <a:pt x="2264816" y="1142479"/>
                  </a:lnTo>
                  <a:lnTo>
                    <a:pt x="2261019" y="1138301"/>
                  </a:lnTo>
                  <a:lnTo>
                    <a:pt x="2264816" y="1134135"/>
                  </a:lnTo>
                  <a:lnTo>
                    <a:pt x="2264816" y="1129969"/>
                  </a:lnTo>
                  <a:lnTo>
                    <a:pt x="2266708" y="1127887"/>
                  </a:lnTo>
                  <a:lnTo>
                    <a:pt x="2266708" y="1125791"/>
                  </a:lnTo>
                  <a:close/>
                </a:path>
                <a:path w="3041015" h="2225040">
                  <a:moveTo>
                    <a:pt x="2270506" y="1090358"/>
                  </a:moveTo>
                  <a:lnTo>
                    <a:pt x="2268613" y="1088263"/>
                  </a:lnTo>
                  <a:lnTo>
                    <a:pt x="2266708" y="1088263"/>
                  </a:lnTo>
                  <a:lnTo>
                    <a:pt x="2264816" y="1086180"/>
                  </a:lnTo>
                  <a:lnTo>
                    <a:pt x="2262924" y="1086180"/>
                  </a:lnTo>
                  <a:lnTo>
                    <a:pt x="2261019" y="1084097"/>
                  </a:lnTo>
                  <a:lnTo>
                    <a:pt x="2255329" y="1084097"/>
                  </a:lnTo>
                  <a:lnTo>
                    <a:pt x="2255329" y="1088263"/>
                  </a:lnTo>
                  <a:lnTo>
                    <a:pt x="2261019" y="1086180"/>
                  </a:lnTo>
                  <a:lnTo>
                    <a:pt x="2270506" y="1094524"/>
                  </a:lnTo>
                  <a:lnTo>
                    <a:pt x="2270506" y="1090358"/>
                  </a:lnTo>
                  <a:close/>
                </a:path>
                <a:path w="3041015" h="2225040">
                  <a:moveTo>
                    <a:pt x="2272398" y="1125791"/>
                  </a:moveTo>
                  <a:lnTo>
                    <a:pt x="2268613" y="1129969"/>
                  </a:lnTo>
                  <a:lnTo>
                    <a:pt x="2272398" y="1129969"/>
                  </a:lnTo>
                  <a:lnTo>
                    <a:pt x="2272398" y="1125791"/>
                  </a:lnTo>
                  <a:close/>
                </a:path>
                <a:path w="3041015" h="2225040">
                  <a:moveTo>
                    <a:pt x="2276195" y="1094524"/>
                  </a:moveTo>
                  <a:lnTo>
                    <a:pt x="2270506" y="1094524"/>
                  </a:lnTo>
                  <a:lnTo>
                    <a:pt x="2270506" y="1096606"/>
                  </a:lnTo>
                  <a:lnTo>
                    <a:pt x="2276195" y="1094524"/>
                  </a:lnTo>
                  <a:close/>
                </a:path>
                <a:path w="3041015" h="2225040">
                  <a:moveTo>
                    <a:pt x="2279993" y="1136218"/>
                  </a:moveTo>
                  <a:lnTo>
                    <a:pt x="2278100" y="1134135"/>
                  </a:lnTo>
                  <a:lnTo>
                    <a:pt x="2274303" y="1134135"/>
                  </a:lnTo>
                  <a:lnTo>
                    <a:pt x="2274303" y="1136218"/>
                  </a:lnTo>
                  <a:lnTo>
                    <a:pt x="2276195" y="1138301"/>
                  </a:lnTo>
                  <a:lnTo>
                    <a:pt x="2278100" y="1136218"/>
                  </a:lnTo>
                  <a:lnTo>
                    <a:pt x="2279993" y="1136218"/>
                  </a:lnTo>
                  <a:close/>
                </a:path>
                <a:path w="3041015" h="2225040">
                  <a:moveTo>
                    <a:pt x="2283790" y="1232115"/>
                  </a:moveTo>
                  <a:lnTo>
                    <a:pt x="2281885" y="1234211"/>
                  </a:lnTo>
                  <a:lnTo>
                    <a:pt x="2279993" y="1234211"/>
                  </a:lnTo>
                  <a:lnTo>
                    <a:pt x="2274303" y="1240459"/>
                  </a:lnTo>
                  <a:lnTo>
                    <a:pt x="2270506" y="1242542"/>
                  </a:lnTo>
                  <a:lnTo>
                    <a:pt x="2264816" y="1240459"/>
                  </a:lnTo>
                  <a:lnTo>
                    <a:pt x="2257221" y="1240459"/>
                  </a:lnTo>
                  <a:lnTo>
                    <a:pt x="2247747" y="1238377"/>
                  </a:lnTo>
                  <a:lnTo>
                    <a:pt x="2240153" y="1236294"/>
                  </a:lnTo>
                  <a:lnTo>
                    <a:pt x="2236355" y="1238377"/>
                  </a:lnTo>
                  <a:lnTo>
                    <a:pt x="2234463" y="1240459"/>
                  </a:lnTo>
                  <a:lnTo>
                    <a:pt x="2232571" y="1240459"/>
                  </a:lnTo>
                  <a:lnTo>
                    <a:pt x="2230666" y="1242542"/>
                  </a:lnTo>
                  <a:lnTo>
                    <a:pt x="2228773" y="1242542"/>
                  </a:lnTo>
                  <a:lnTo>
                    <a:pt x="2228773" y="1244625"/>
                  </a:lnTo>
                  <a:lnTo>
                    <a:pt x="2226881" y="1252969"/>
                  </a:lnTo>
                  <a:lnTo>
                    <a:pt x="2224976" y="1259217"/>
                  </a:lnTo>
                  <a:lnTo>
                    <a:pt x="2223084" y="1267561"/>
                  </a:lnTo>
                  <a:lnTo>
                    <a:pt x="2223084" y="1271727"/>
                  </a:lnTo>
                  <a:lnTo>
                    <a:pt x="2219287" y="1280071"/>
                  </a:lnTo>
                  <a:lnTo>
                    <a:pt x="2219287" y="1282153"/>
                  </a:lnTo>
                  <a:lnTo>
                    <a:pt x="2217394" y="1284236"/>
                  </a:lnTo>
                  <a:lnTo>
                    <a:pt x="2217394" y="1290497"/>
                  </a:lnTo>
                  <a:lnTo>
                    <a:pt x="2219287" y="1290497"/>
                  </a:lnTo>
                  <a:lnTo>
                    <a:pt x="2224976" y="1292580"/>
                  </a:lnTo>
                  <a:lnTo>
                    <a:pt x="2224976" y="1309255"/>
                  </a:lnTo>
                  <a:lnTo>
                    <a:pt x="2223084" y="1311338"/>
                  </a:lnTo>
                  <a:lnTo>
                    <a:pt x="2223084" y="1315516"/>
                  </a:lnTo>
                  <a:lnTo>
                    <a:pt x="2224976" y="1317599"/>
                  </a:lnTo>
                  <a:lnTo>
                    <a:pt x="2228773" y="1315516"/>
                  </a:lnTo>
                  <a:lnTo>
                    <a:pt x="2230666" y="1315516"/>
                  </a:lnTo>
                  <a:lnTo>
                    <a:pt x="2230666" y="1286332"/>
                  </a:lnTo>
                  <a:lnTo>
                    <a:pt x="2232571" y="1286332"/>
                  </a:lnTo>
                  <a:lnTo>
                    <a:pt x="2232571" y="1284236"/>
                  </a:lnTo>
                  <a:lnTo>
                    <a:pt x="2234463" y="1284236"/>
                  </a:lnTo>
                  <a:lnTo>
                    <a:pt x="2236355" y="1282153"/>
                  </a:lnTo>
                  <a:lnTo>
                    <a:pt x="2240153" y="1284236"/>
                  </a:lnTo>
                  <a:lnTo>
                    <a:pt x="2240153" y="1294663"/>
                  </a:lnTo>
                  <a:lnTo>
                    <a:pt x="2243950" y="1298841"/>
                  </a:lnTo>
                  <a:lnTo>
                    <a:pt x="2247747" y="1307172"/>
                  </a:lnTo>
                  <a:lnTo>
                    <a:pt x="2261019" y="1300924"/>
                  </a:lnTo>
                  <a:lnTo>
                    <a:pt x="2257221" y="1300924"/>
                  </a:lnTo>
                  <a:lnTo>
                    <a:pt x="2253437" y="1296746"/>
                  </a:lnTo>
                  <a:lnTo>
                    <a:pt x="2253437" y="1288415"/>
                  </a:lnTo>
                  <a:lnTo>
                    <a:pt x="2251532" y="1284236"/>
                  </a:lnTo>
                  <a:lnTo>
                    <a:pt x="2249640" y="1282153"/>
                  </a:lnTo>
                  <a:lnTo>
                    <a:pt x="2247747" y="1280071"/>
                  </a:lnTo>
                  <a:lnTo>
                    <a:pt x="2247747" y="1277988"/>
                  </a:lnTo>
                  <a:lnTo>
                    <a:pt x="2245842" y="1275905"/>
                  </a:lnTo>
                  <a:lnTo>
                    <a:pt x="2249640" y="1271727"/>
                  </a:lnTo>
                  <a:lnTo>
                    <a:pt x="2251532" y="1271727"/>
                  </a:lnTo>
                  <a:lnTo>
                    <a:pt x="2255329" y="1269644"/>
                  </a:lnTo>
                  <a:lnTo>
                    <a:pt x="2259126" y="1265478"/>
                  </a:lnTo>
                  <a:lnTo>
                    <a:pt x="2259126" y="1261313"/>
                  </a:lnTo>
                  <a:lnTo>
                    <a:pt x="2257221" y="1263396"/>
                  </a:lnTo>
                  <a:lnTo>
                    <a:pt x="2253437" y="1265478"/>
                  </a:lnTo>
                  <a:lnTo>
                    <a:pt x="2247747" y="1265478"/>
                  </a:lnTo>
                  <a:lnTo>
                    <a:pt x="2243950" y="1267561"/>
                  </a:lnTo>
                  <a:lnTo>
                    <a:pt x="2240153" y="1271727"/>
                  </a:lnTo>
                  <a:lnTo>
                    <a:pt x="2238260" y="1271727"/>
                  </a:lnTo>
                  <a:lnTo>
                    <a:pt x="2230666" y="1263396"/>
                  </a:lnTo>
                  <a:lnTo>
                    <a:pt x="2228773" y="1259217"/>
                  </a:lnTo>
                  <a:lnTo>
                    <a:pt x="2230666" y="1255052"/>
                  </a:lnTo>
                  <a:lnTo>
                    <a:pt x="2234463" y="1244625"/>
                  </a:lnTo>
                  <a:lnTo>
                    <a:pt x="2236355" y="1242542"/>
                  </a:lnTo>
                  <a:lnTo>
                    <a:pt x="2240153" y="1244625"/>
                  </a:lnTo>
                  <a:lnTo>
                    <a:pt x="2261019" y="1244625"/>
                  </a:lnTo>
                  <a:lnTo>
                    <a:pt x="2266708" y="1246720"/>
                  </a:lnTo>
                  <a:lnTo>
                    <a:pt x="2274303" y="1248803"/>
                  </a:lnTo>
                  <a:lnTo>
                    <a:pt x="2279993" y="1242542"/>
                  </a:lnTo>
                  <a:lnTo>
                    <a:pt x="2283790" y="1232115"/>
                  </a:lnTo>
                  <a:close/>
                </a:path>
                <a:path w="3041015" h="2225040">
                  <a:moveTo>
                    <a:pt x="2289479" y="1109116"/>
                  </a:moveTo>
                  <a:lnTo>
                    <a:pt x="2285682" y="1104950"/>
                  </a:lnTo>
                  <a:lnTo>
                    <a:pt x="2283790" y="1102868"/>
                  </a:lnTo>
                  <a:lnTo>
                    <a:pt x="2279993" y="1104950"/>
                  </a:lnTo>
                  <a:lnTo>
                    <a:pt x="2278100" y="1107033"/>
                  </a:lnTo>
                  <a:lnTo>
                    <a:pt x="2283790" y="1115377"/>
                  </a:lnTo>
                  <a:lnTo>
                    <a:pt x="2279993" y="1121625"/>
                  </a:lnTo>
                  <a:lnTo>
                    <a:pt x="2283790" y="1132052"/>
                  </a:lnTo>
                  <a:lnTo>
                    <a:pt x="2285682" y="1132052"/>
                  </a:lnTo>
                  <a:lnTo>
                    <a:pt x="2285682" y="1123708"/>
                  </a:lnTo>
                  <a:lnTo>
                    <a:pt x="2287574" y="1121625"/>
                  </a:lnTo>
                  <a:lnTo>
                    <a:pt x="2289479" y="1121625"/>
                  </a:lnTo>
                  <a:lnTo>
                    <a:pt x="2289479" y="1109116"/>
                  </a:lnTo>
                  <a:close/>
                </a:path>
                <a:path w="3041015" h="2225040">
                  <a:moveTo>
                    <a:pt x="2300859" y="1157071"/>
                  </a:moveTo>
                  <a:lnTo>
                    <a:pt x="2299906" y="1154988"/>
                  </a:lnTo>
                  <a:lnTo>
                    <a:pt x="2298966" y="1152893"/>
                  </a:lnTo>
                  <a:lnTo>
                    <a:pt x="2298966" y="1146644"/>
                  </a:lnTo>
                  <a:lnTo>
                    <a:pt x="2297061" y="1144562"/>
                  </a:lnTo>
                  <a:lnTo>
                    <a:pt x="2295169" y="1140383"/>
                  </a:lnTo>
                  <a:lnTo>
                    <a:pt x="2291372" y="1138301"/>
                  </a:lnTo>
                  <a:lnTo>
                    <a:pt x="2289479" y="1142479"/>
                  </a:lnTo>
                  <a:lnTo>
                    <a:pt x="2274303" y="1154988"/>
                  </a:lnTo>
                  <a:lnTo>
                    <a:pt x="2272398" y="1154988"/>
                  </a:lnTo>
                  <a:lnTo>
                    <a:pt x="2272398" y="1152893"/>
                  </a:lnTo>
                  <a:lnTo>
                    <a:pt x="2268613" y="1148727"/>
                  </a:lnTo>
                  <a:lnTo>
                    <a:pt x="2262924" y="1154988"/>
                  </a:lnTo>
                  <a:lnTo>
                    <a:pt x="2255329" y="1159154"/>
                  </a:lnTo>
                  <a:lnTo>
                    <a:pt x="2255329" y="1163320"/>
                  </a:lnTo>
                  <a:lnTo>
                    <a:pt x="2261019" y="1159154"/>
                  </a:lnTo>
                  <a:lnTo>
                    <a:pt x="2268613" y="1159154"/>
                  </a:lnTo>
                  <a:lnTo>
                    <a:pt x="2270506" y="1157071"/>
                  </a:lnTo>
                  <a:lnTo>
                    <a:pt x="2274303" y="1159154"/>
                  </a:lnTo>
                  <a:lnTo>
                    <a:pt x="2278100" y="1163320"/>
                  </a:lnTo>
                  <a:lnTo>
                    <a:pt x="2278100" y="1165402"/>
                  </a:lnTo>
                  <a:lnTo>
                    <a:pt x="2276195" y="1167498"/>
                  </a:lnTo>
                  <a:lnTo>
                    <a:pt x="2274303" y="1171663"/>
                  </a:lnTo>
                  <a:lnTo>
                    <a:pt x="2276195" y="1177912"/>
                  </a:lnTo>
                  <a:lnTo>
                    <a:pt x="2283790" y="1177912"/>
                  </a:lnTo>
                  <a:lnTo>
                    <a:pt x="2285682" y="1179995"/>
                  </a:lnTo>
                  <a:lnTo>
                    <a:pt x="2287574" y="1179995"/>
                  </a:lnTo>
                  <a:lnTo>
                    <a:pt x="2289479" y="1184173"/>
                  </a:lnTo>
                  <a:lnTo>
                    <a:pt x="2291372" y="1179995"/>
                  </a:lnTo>
                  <a:lnTo>
                    <a:pt x="2291372" y="1173746"/>
                  </a:lnTo>
                  <a:lnTo>
                    <a:pt x="2289479" y="1171663"/>
                  </a:lnTo>
                  <a:lnTo>
                    <a:pt x="2289479" y="1167498"/>
                  </a:lnTo>
                  <a:lnTo>
                    <a:pt x="2293264" y="1163320"/>
                  </a:lnTo>
                  <a:lnTo>
                    <a:pt x="2295169" y="1163320"/>
                  </a:lnTo>
                  <a:lnTo>
                    <a:pt x="2297061" y="1165402"/>
                  </a:lnTo>
                  <a:lnTo>
                    <a:pt x="2300859" y="1165402"/>
                  </a:lnTo>
                  <a:lnTo>
                    <a:pt x="2300859" y="1163320"/>
                  </a:lnTo>
                  <a:lnTo>
                    <a:pt x="2300859" y="1157071"/>
                  </a:lnTo>
                  <a:close/>
                </a:path>
                <a:path w="3041015" h="2225040">
                  <a:moveTo>
                    <a:pt x="2306548" y="1348867"/>
                  </a:moveTo>
                  <a:lnTo>
                    <a:pt x="2293264" y="1350949"/>
                  </a:lnTo>
                  <a:lnTo>
                    <a:pt x="2293264" y="1348867"/>
                  </a:lnTo>
                  <a:lnTo>
                    <a:pt x="2289479" y="1348867"/>
                  </a:lnTo>
                  <a:lnTo>
                    <a:pt x="2287574" y="1350949"/>
                  </a:lnTo>
                  <a:lnTo>
                    <a:pt x="2283790" y="1353032"/>
                  </a:lnTo>
                  <a:lnTo>
                    <a:pt x="2278100" y="1357210"/>
                  </a:lnTo>
                  <a:lnTo>
                    <a:pt x="2270506" y="1361376"/>
                  </a:lnTo>
                  <a:lnTo>
                    <a:pt x="2268613" y="1365542"/>
                  </a:lnTo>
                  <a:lnTo>
                    <a:pt x="2270506" y="1369720"/>
                  </a:lnTo>
                  <a:lnTo>
                    <a:pt x="2274303" y="1369720"/>
                  </a:lnTo>
                  <a:lnTo>
                    <a:pt x="2279993" y="1367624"/>
                  </a:lnTo>
                  <a:lnTo>
                    <a:pt x="2281885" y="1363459"/>
                  </a:lnTo>
                  <a:lnTo>
                    <a:pt x="2285682" y="1359293"/>
                  </a:lnTo>
                  <a:lnTo>
                    <a:pt x="2297061" y="1353032"/>
                  </a:lnTo>
                  <a:lnTo>
                    <a:pt x="2302751" y="1350949"/>
                  </a:lnTo>
                  <a:lnTo>
                    <a:pt x="2306548" y="1348867"/>
                  </a:lnTo>
                  <a:close/>
                </a:path>
                <a:path w="3041015" h="2225040">
                  <a:moveTo>
                    <a:pt x="2306548" y="1288415"/>
                  </a:moveTo>
                  <a:lnTo>
                    <a:pt x="2304656" y="1288415"/>
                  </a:lnTo>
                  <a:lnTo>
                    <a:pt x="2302751" y="1286332"/>
                  </a:lnTo>
                  <a:lnTo>
                    <a:pt x="2298966" y="1288415"/>
                  </a:lnTo>
                  <a:lnTo>
                    <a:pt x="2297061" y="1290497"/>
                  </a:lnTo>
                  <a:lnTo>
                    <a:pt x="2300859" y="1292580"/>
                  </a:lnTo>
                  <a:lnTo>
                    <a:pt x="2304656" y="1292580"/>
                  </a:lnTo>
                  <a:lnTo>
                    <a:pt x="2306548" y="1290497"/>
                  </a:lnTo>
                  <a:lnTo>
                    <a:pt x="2306548" y="1288415"/>
                  </a:lnTo>
                  <a:close/>
                </a:path>
                <a:path w="3041015" h="2225040">
                  <a:moveTo>
                    <a:pt x="2306548" y="193878"/>
                  </a:moveTo>
                  <a:lnTo>
                    <a:pt x="2300859" y="195973"/>
                  </a:lnTo>
                  <a:lnTo>
                    <a:pt x="2304656" y="198056"/>
                  </a:lnTo>
                  <a:lnTo>
                    <a:pt x="2306548" y="193878"/>
                  </a:lnTo>
                  <a:close/>
                </a:path>
                <a:path w="3041015" h="2225040">
                  <a:moveTo>
                    <a:pt x="2316035" y="1232115"/>
                  </a:moveTo>
                  <a:lnTo>
                    <a:pt x="2314143" y="1230033"/>
                  </a:lnTo>
                  <a:lnTo>
                    <a:pt x="2312238" y="1230033"/>
                  </a:lnTo>
                  <a:lnTo>
                    <a:pt x="2310346" y="1232115"/>
                  </a:lnTo>
                  <a:lnTo>
                    <a:pt x="2310346" y="1234211"/>
                  </a:lnTo>
                  <a:lnTo>
                    <a:pt x="2308441" y="1238377"/>
                  </a:lnTo>
                  <a:lnTo>
                    <a:pt x="2316035" y="1236294"/>
                  </a:lnTo>
                  <a:lnTo>
                    <a:pt x="2316035" y="1232115"/>
                  </a:lnTo>
                  <a:close/>
                </a:path>
                <a:path w="3041015" h="2225040">
                  <a:moveTo>
                    <a:pt x="2321725" y="1221701"/>
                  </a:moveTo>
                  <a:lnTo>
                    <a:pt x="2319832" y="1221701"/>
                  </a:lnTo>
                  <a:lnTo>
                    <a:pt x="2319832" y="1223784"/>
                  </a:lnTo>
                  <a:lnTo>
                    <a:pt x="2321725" y="1223784"/>
                  </a:lnTo>
                  <a:lnTo>
                    <a:pt x="2321725" y="1221701"/>
                  </a:lnTo>
                  <a:close/>
                </a:path>
                <a:path w="3041015" h="2225040">
                  <a:moveTo>
                    <a:pt x="2323617" y="1232115"/>
                  </a:moveTo>
                  <a:lnTo>
                    <a:pt x="2321725" y="1230033"/>
                  </a:lnTo>
                  <a:lnTo>
                    <a:pt x="2312238" y="1242542"/>
                  </a:lnTo>
                  <a:lnTo>
                    <a:pt x="2314143" y="1250886"/>
                  </a:lnTo>
                  <a:lnTo>
                    <a:pt x="2316035" y="1244625"/>
                  </a:lnTo>
                  <a:lnTo>
                    <a:pt x="2321725" y="1242542"/>
                  </a:lnTo>
                  <a:lnTo>
                    <a:pt x="2319832" y="1240459"/>
                  </a:lnTo>
                  <a:lnTo>
                    <a:pt x="2321725" y="1238377"/>
                  </a:lnTo>
                  <a:lnTo>
                    <a:pt x="2321725" y="1234211"/>
                  </a:lnTo>
                  <a:lnTo>
                    <a:pt x="2323617" y="1232115"/>
                  </a:lnTo>
                  <a:close/>
                </a:path>
                <a:path w="3041015" h="2225040">
                  <a:moveTo>
                    <a:pt x="2323617" y="200139"/>
                  </a:moveTo>
                  <a:lnTo>
                    <a:pt x="2314143" y="200139"/>
                  </a:lnTo>
                  <a:lnTo>
                    <a:pt x="2312238" y="195973"/>
                  </a:lnTo>
                  <a:lnTo>
                    <a:pt x="2310346" y="195973"/>
                  </a:lnTo>
                  <a:lnTo>
                    <a:pt x="2310346" y="206387"/>
                  </a:lnTo>
                  <a:lnTo>
                    <a:pt x="2312238" y="206387"/>
                  </a:lnTo>
                  <a:lnTo>
                    <a:pt x="2314143" y="208483"/>
                  </a:lnTo>
                  <a:lnTo>
                    <a:pt x="2317927" y="206387"/>
                  </a:lnTo>
                  <a:lnTo>
                    <a:pt x="2319832" y="204304"/>
                  </a:lnTo>
                  <a:lnTo>
                    <a:pt x="2323617" y="204304"/>
                  </a:lnTo>
                  <a:lnTo>
                    <a:pt x="2323617" y="200139"/>
                  </a:lnTo>
                  <a:close/>
                </a:path>
                <a:path w="3041015" h="2225040">
                  <a:moveTo>
                    <a:pt x="2357767" y="850595"/>
                  </a:moveTo>
                  <a:lnTo>
                    <a:pt x="2355875" y="844346"/>
                  </a:lnTo>
                  <a:lnTo>
                    <a:pt x="2344483" y="842264"/>
                  </a:lnTo>
                  <a:lnTo>
                    <a:pt x="2340699" y="844346"/>
                  </a:lnTo>
                  <a:lnTo>
                    <a:pt x="2338794" y="846429"/>
                  </a:lnTo>
                  <a:lnTo>
                    <a:pt x="2335009" y="848512"/>
                  </a:lnTo>
                  <a:lnTo>
                    <a:pt x="2335009" y="850595"/>
                  </a:lnTo>
                  <a:lnTo>
                    <a:pt x="2336901" y="852690"/>
                  </a:lnTo>
                  <a:lnTo>
                    <a:pt x="2340699" y="850595"/>
                  </a:lnTo>
                  <a:lnTo>
                    <a:pt x="2344483" y="852690"/>
                  </a:lnTo>
                  <a:lnTo>
                    <a:pt x="2344483" y="858939"/>
                  </a:lnTo>
                  <a:lnTo>
                    <a:pt x="2342591" y="861021"/>
                  </a:lnTo>
                  <a:lnTo>
                    <a:pt x="2340699" y="865200"/>
                  </a:lnTo>
                  <a:lnTo>
                    <a:pt x="2338794" y="867283"/>
                  </a:lnTo>
                  <a:lnTo>
                    <a:pt x="2342591" y="871448"/>
                  </a:lnTo>
                  <a:lnTo>
                    <a:pt x="2344483" y="869365"/>
                  </a:lnTo>
                  <a:lnTo>
                    <a:pt x="2348280" y="873531"/>
                  </a:lnTo>
                  <a:lnTo>
                    <a:pt x="2352078" y="871448"/>
                  </a:lnTo>
                  <a:lnTo>
                    <a:pt x="2353030" y="869365"/>
                  </a:lnTo>
                  <a:lnTo>
                    <a:pt x="2357767" y="858939"/>
                  </a:lnTo>
                  <a:lnTo>
                    <a:pt x="2357767" y="850595"/>
                  </a:lnTo>
                  <a:close/>
                </a:path>
                <a:path w="3041015" h="2225040">
                  <a:moveTo>
                    <a:pt x="2388120" y="838085"/>
                  </a:moveTo>
                  <a:lnTo>
                    <a:pt x="2382431" y="838085"/>
                  </a:lnTo>
                  <a:lnTo>
                    <a:pt x="2382431" y="836002"/>
                  </a:lnTo>
                  <a:lnTo>
                    <a:pt x="2378633" y="836002"/>
                  </a:lnTo>
                  <a:lnTo>
                    <a:pt x="2376741" y="840181"/>
                  </a:lnTo>
                  <a:lnTo>
                    <a:pt x="2371052" y="842264"/>
                  </a:lnTo>
                  <a:lnTo>
                    <a:pt x="2367254" y="840181"/>
                  </a:lnTo>
                  <a:lnTo>
                    <a:pt x="2365349" y="842264"/>
                  </a:lnTo>
                  <a:lnTo>
                    <a:pt x="2365349" y="844346"/>
                  </a:lnTo>
                  <a:lnTo>
                    <a:pt x="2363457" y="846429"/>
                  </a:lnTo>
                  <a:lnTo>
                    <a:pt x="2363457" y="852690"/>
                  </a:lnTo>
                  <a:lnTo>
                    <a:pt x="2365349" y="852690"/>
                  </a:lnTo>
                  <a:lnTo>
                    <a:pt x="2367254" y="854773"/>
                  </a:lnTo>
                  <a:lnTo>
                    <a:pt x="2374836" y="846429"/>
                  </a:lnTo>
                  <a:lnTo>
                    <a:pt x="2376741" y="846429"/>
                  </a:lnTo>
                  <a:lnTo>
                    <a:pt x="2380526" y="848512"/>
                  </a:lnTo>
                  <a:lnTo>
                    <a:pt x="2382431" y="848512"/>
                  </a:lnTo>
                  <a:lnTo>
                    <a:pt x="2384323" y="846429"/>
                  </a:lnTo>
                  <a:lnTo>
                    <a:pt x="2388120" y="838085"/>
                  </a:lnTo>
                  <a:close/>
                </a:path>
                <a:path w="3041015" h="2225040">
                  <a:moveTo>
                    <a:pt x="2405367" y="1473009"/>
                  </a:moveTo>
                  <a:lnTo>
                    <a:pt x="2400541" y="1474279"/>
                  </a:lnTo>
                  <a:lnTo>
                    <a:pt x="2404135" y="1474279"/>
                  </a:lnTo>
                  <a:lnTo>
                    <a:pt x="2405367" y="1473009"/>
                  </a:lnTo>
                  <a:close/>
                </a:path>
                <a:path w="3041015" h="2225040">
                  <a:moveTo>
                    <a:pt x="2421521" y="1314424"/>
                  </a:moveTo>
                  <a:lnTo>
                    <a:pt x="2418651" y="1309293"/>
                  </a:lnTo>
                  <a:lnTo>
                    <a:pt x="2410485" y="1304772"/>
                  </a:lnTo>
                  <a:lnTo>
                    <a:pt x="2400592" y="1303083"/>
                  </a:lnTo>
                  <a:lnTo>
                    <a:pt x="2392845" y="1305369"/>
                  </a:lnTo>
                  <a:lnTo>
                    <a:pt x="2385326" y="1309204"/>
                  </a:lnTo>
                  <a:lnTo>
                    <a:pt x="2376106" y="1312176"/>
                  </a:lnTo>
                  <a:lnTo>
                    <a:pt x="2379535" y="1317472"/>
                  </a:lnTo>
                  <a:lnTo>
                    <a:pt x="2385060" y="1315377"/>
                  </a:lnTo>
                  <a:lnTo>
                    <a:pt x="2392299" y="1319580"/>
                  </a:lnTo>
                  <a:lnTo>
                    <a:pt x="2391994" y="1323441"/>
                  </a:lnTo>
                  <a:lnTo>
                    <a:pt x="2394915" y="1325651"/>
                  </a:lnTo>
                  <a:lnTo>
                    <a:pt x="2400731" y="1327454"/>
                  </a:lnTo>
                  <a:lnTo>
                    <a:pt x="2408148" y="1327150"/>
                  </a:lnTo>
                  <a:lnTo>
                    <a:pt x="2415463" y="1327086"/>
                  </a:lnTo>
                  <a:lnTo>
                    <a:pt x="2420950" y="1329626"/>
                  </a:lnTo>
                  <a:lnTo>
                    <a:pt x="2421483" y="1320952"/>
                  </a:lnTo>
                  <a:lnTo>
                    <a:pt x="2421521" y="1314424"/>
                  </a:lnTo>
                  <a:close/>
                </a:path>
                <a:path w="3041015" h="2225040">
                  <a:moveTo>
                    <a:pt x="2445029" y="723430"/>
                  </a:moveTo>
                  <a:lnTo>
                    <a:pt x="2443137" y="723430"/>
                  </a:lnTo>
                  <a:lnTo>
                    <a:pt x="2443137" y="725512"/>
                  </a:lnTo>
                  <a:lnTo>
                    <a:pt x="2445029" y="723430"/>
                  </a:lnTo>
                  <a:close/>
                </a:path>
                <a:path w="3041015" h="2225040">
                  <a:moveTo>
                    <a:pt x="2450719" y="733856"/>
                  </a:moveTo>
                  <a:lnTo>
                    <a:pt x="2448826" y="733856"/>
                  </a:lnTo>
                  <a:lnTo>
                    <a:pt x="2443137" y="727595"/>
                  </a:lnTo>
                  <a:lnTo>
                    <a:pt x="2443137" y="725512"/>
                  </a:lnTo>
                  <a:lnTo>
                    <a:pt x="2441232" y="727595"/>
                  </a:lnTo>
                  <a:lnTo>
                    <a:pt x="2439339" y="727595"/>
                  </a:lnTo>
                  <a:lnTo>
                    <a:pt x="2441232" y="729678"/>
                  </a:lnTo>
                  <a:lnTo>
                    <a:pt x="2441232" y="738022"/>
                  </a:lnTo>
                  <a:lnTo>
                    <a:pt x="2443137" y="740105"/>
                  </a:lnTo>
                  <a:lnTo>
                    <a:pt x="2450719" y="733856"/>
                  </a:lnTo>
                  <a:close/>
                </a:path>
                <a:path w="3041015" h="2225040">
                  <a:moveTo>
                    <a:pt x="2454516" y="175120"/>
                  </a:moveTo>
                  <a:lnTo>
                    <a:pt x="2448826" y="175120"/>
                  </a:lnTo>
                  <a:lnTo>
                    <a:pt x="2446921" y="175120"/>
                  </a:lnTo>
                  <a:lnTo>
                    <a:pt x="2446921" y="177203"/>
                  </a:lnTo>
                  <a:lnTo>
                    <a:pt x="2446921" y="179285"/>
                  </a:lnTo>
                  <a:lnTo>
                    <a:pt x="2448826" y="179285"/>
                  </a:lnTo>
                  <a:lnTo>
                    <a:pt x="2450719" y="181368"/>
                  </a:lnTo>
                  <a:lnTo>
                    <a:pt x="2452611" y="179285"/>
                  </a:lnTo>
                  <a:lnTo>
                    <a:pt x="2454516" y="175120"/>
                  </a:lnTo>
                  <a:close/>
                </a:path>
                <a:path w="3041015" h="2225040">
                  <a:moveTo>
                    <a:pt x="2464003" y="765124"/>
                  </a:moveTo>
                  <a:lnTo>
                    <a:pt x="2460206" y="760958"/>
                  </a:lnTo>
                  <a:lnTo>
                    <a:pt x="2460206" y="754697"/>
                  </a:lnTo>
                  <a:lnTo>
                    <a:pt x="2458313" y="752614"/>
                  </a:lnTo>
                  <a:lnTo>
                    <a:pt x="2456408" y="748449"/>
                  </a:lnTo>
                  <a:lnTo>
                    <a:pt x="2446921" y="746353"/>
                  </a:lnTo>
                  <a:lnTo>
                    <a:pt x="2443137" y="752614"/>
                  </a:lnTo>
                  <a:lnTo>
                    <a:pt x="2443137" y="767207"/>
                  </a:lnTo>
                  <a:lnTo>
                    <a:pt x="2441232" y="775550"/>
                  </a:lnTo>
                  <a:lnTo>
                    <a:pt x="2426055" y="800569"/>
                  </a:lnTo>
                  <a:lnTo>
                    <a:pt x="2418473" y="802652"/>
                  </a:lnTo>
                  <a:lnTo>
                    <a:pt x="2412784" y="804735"/>
                  </a:lnTo>
                  <a:lnTo>
                    <a:pt x="2408986" y="798474"/>
                  </a:lnTo>
                  <a:lnTo>
                    <a:pt x="2408986" y="802652"/>
                  </a:lnTo>
                  <a:lnTo>
                    <a:pt x="2407094" y="806818"/>
                  </a:lnTo>
                  <a:lnTo>
                    <a:pt x="2401392" y="813079"/>
                  </a:lnTo>
                  <a:lnTo>
                    <a:pt x="2401392" y="815162"/>
                  </a:lnTo>
                  <a:lnTo>
                    <a:pt x="2399500" y="819327"/>
                  </a:lnTo>
                  <a:lnTo>
                    <a:pt x="2397607" y="821410"/>
                  </a:lnTo>
                  <a:lnTo>
                    <a:pt x="2390013" y="817245"/>
                  </a:lnTo>
                  <a:lnTo>
                    <a:pt x="2388120" y="817245"/>
                  </a:lnTo>
                  <a:lnTo>
                    <a:pt x="2384323" y="819327"/>
                  </a:lnTo>
                  <a:lnTo>
                    <a:pt x="2372944" y="819327"/>
                  </a:lnTo>
                  <a:lnTo>
                    <a:pt x="2361565" y="823493"/>
                  </a:lnTo>
                  <a:lnTo>
                    <a:pt x="2353970" y="831837"/>
                  </a:lnTo>
                  <a:lnTo>
                    <a:pt x="2352078" y="831837"/>
                  </a:lnTo>
                  <a:lnTo>
                    <a:pt x="2352078" y="833920"/>
                  </a:lnTo>
                  <a:lnTo>
                    <a:pt x="2348280" y="833920"/>
                  </a:lnTo>
                  <a:lnTo>
                    <a:pt x="2348280" y="838085"/>
                  </a:lnTo>
                  <a:lnTo>
                    <a:pt x="2352078" y="838085"/>
                  </a:lnTo>
                  <a:lnTo>
                    <a:pt x="2355875" y="840181"/>
                  </a:lnTo>
                  <a:lnTo>
                    <a:pt x="2357767" y="838085"/>
                  </a:lnTo>
                  <a:lnTo>
                    <a:pt x="2361565" y="836002"/>
                  </a:lnTo>
                  <a:lnTo>
                    <a:pt x="2363457" y="836002"/>
                  </a:lnTo>
                  <a:lnTo>
                    <a:pt x="2367254" y="833920"/>
                  </a:lnTo>
                  <a:lnTo>
                    <a:pt x="2371052" y="833920"/>
                  </a:lnTo>
                  <a:lnTo>
                    <a:pt x="2374836" y="831837"/>
                  </a:lnTo>
                  <a:lnTo>
                    <a:pt x="2376741" y="831837"/>
                  </a:lnTo>
                  <a:lnTo>
                    <a:pt x="2380526" y="829754"/>
                  </a:lnTo>
                  <a:lnTo>
                    <a:pt x="2388120" y="829754"/>
                  </a:lnTo>
                  <a:lnTo>
                    <a:pt x="2391918" y="831837"/>
                  </a:lnTo>
                  <a:lnTo>
                    <a:pt x="2391918" y="842264"/>
                  </a:lnTo>
                  <a:lnTo>
                    <a:pt x="2397607" y="846429"/>
                  </a:lnTo>
                  <a:lnTo>
                    <a:pt x="2401392" y="842264"/>
                  </a:lnTo>
                  <a:lnTo>
                    <a:pt x="2401392" y="838085"/>
                  </a:lnTo>
                  <a:lnTo>
                    <a:pt x="2405189" y="836002"/>
                  </a:lnTo>
                  <a:lnTo>
                    <a:pt x="2407094" y="833920"/>
                  </a:lnTo>
                  <a:lnTo>
                    <a:pt x="2405189" y="829754"/>
                  </a:lnTo>
                  <a:lnTo>
                    <a:pt x="2408986" y="827671"/>
                  </a:lnTo>
                  <a:lnTo>
                    <a:pt x="2410879" y="827671"/>
                  </a:lnTo>
                  <a:lnTo>
                    <a:pt x="2410879" y="829754"/>
                  </a:lnTo>
                  <a:lnTo>
                    <a:pt x="2412784" y="829754"/>
                  </a:lnTo>
                  <a:lnTo>
                    <a:pt x="2418473" y="833920"/>
                  </a:lnTo>
                  <a:lnTo>
                    <a:pt x="2424163" y="831837"/>
                  </a:lnTo>
                  <a:lnTo>
                    <a:pt x="2427960" y="827671"/>
                  </a:lnTo>
                  <a:lnTo>
                    <a:pt x="2431745" y="827671"/>
                  </a:lnTo>
                  <a:lnTo>
                    <a:pt x="2429853" y="831837"/>
                  </a:lnTo>
                  <a:lnTo>
                    <a:pt x="2433650" y="831837"/>
                  </a:lnTo>
                  <a:lnTo>
                    <a:pt x="2433650" y="829754"/>
                  </a:lnTo>
                  <a:lnTo>
                    <a:pt x="2435542" y="827671"/>
                  </a:lnTo>
                  <a:lnTo>
                    <a:pt x="2439339" y="823493"/>
                  </a:lnTo>
                  <a:lnTo>
                    <a:pt x="2441232" y="823493"/>
                  </a:lnTo>
                  <a:lnTo>
                    <a:pt x="2443137" y="821410"/>
                  </a:lnTo>
                  <a:lnTo>
                    <a:pt x="2443137" y="827671"/>
                  </a:lnTo>
                  <a:lnTo>
                    <a:pt x="2446921" y="827671"/>
                  </a:lnTo>
                  <a:lnTo>
                    <a:pt x="2446921" y="821410"/>
                  </a:lnTo>
                  <a:lnTo>
                    <a:pt x="2450719" y="819327"/>
                  </a:lnTo>
                  <a:lnTo>
                    <a:pt x="2448826" y="815162"/>
                  </a:lnTo>
                  <a:lnTo>
                    <a:pt x="2448826" y="808901"/>
                  </a:lnTo>
                  <a:lnTo>
                    <a:pt x="2450719" y="804735"/>
                  </a:lnTo>
                  <a:lnTo>
                    <a:pt x="2452611" y="802652"/>
                  </a:lnTo>
                  <a:lnTo>
                    <a:pt x="2452611" y="790143"/>
                  </a:lnTo>
                  <a:lnTo>
                    <a:pt x="2450719" y="785964"/>
                  </a:lnTo>
                  <a:lnTo>
                    <a:pt x="2456408" y="781799"/>
                  </a:lnTo>
                  <a:lnTo>
                    <a:pt x="2458313" y="779716"/>
                  </a:lnTo>
                  <a:lnTo>
                    <a:pt x="2458313" y="777633"/>
                  </a:lnTo>
                  <a:lnTo>
                    <a:pt x="2460206" y="775550"/>
                  </a:lnTo>
                  <a:lnTo>
                    <a:pt x="2462098" y="771372"/>
                  </a:lnTo>
                  <a:lnTo>
                    <a:pt x="2464003" y="765124"/>
                  </a:lnTo>
                  <a:close/>
                </a:path>
                <a:path w="3041015" h="2225040">
                  <a:moveTo>
                    <a:pt x="2475382" y="665048"/>
                  </a:moveTo>
                  <a:lnTo>
                    <a:pt x="2465895" y="644207"/>
                  </a:lnTo>
                  <a:lnTo>
                    <a:pt x="2464003" y="646290"/>
                  </a:lnTo>
                  <a:lnTo>
                    <a:pt x="2462098" y="652538"/>
                  </a:lnTo>
                  <a:lnTo>
                    <a:pt x="2464003" y="660882"/>
                  </a:lnTo>
                  <a:lnTo>
                    <a:pt x="2462098" y="667131"/>
                  </a:lnTo>
                  <a:lnTo>
                    <a:pt x="2462098" y="669226"/>
                  </a:lnTo>
                  <a:lnTo>
                    <a:pt x="2464003" y="671309"/>
                  </a:lnTo>
                  <a:lnTo>
                    <a:pt x="2467787" y="665048"/>
                  </a:lnTo>
                  <a:lnTo>
                    <a:pt x="2475382" y="665048"/>
                  </a:lnTo>
                  <a:close/>
                </a:path>
                <a:path w="3041015" h="2225040">
                  <a:moveTo>
                    <a:pt x="2479179" y="189712"/>
                  </a:moveTo>
                  <a:lnTo>
                    <a:pt x="2477274" y="189712"/>
                  </a:lnTo>
                  <a:lnTo>
                    <a:pt x="2465895" y="181368"/>
                  </a:lnTo>
                  <a:lnTo>
                    <a:pt x="2458313" y="183464"/>
                  </a:lnTo>
                  <a:lnTo>
                    <a:pt x="2454516" y="183464"/>
                  </a:lnTo>
                  <a:lnTo>
                    <a:pt x="2450719" y="187629"/>
                  </a:lnTo>
                  <a:lnTo>
                    <a:pt x="2448826" y="191795"/>
                  </a:lnTo>
                  <a:lnTo>
                    <a:pt x="2455938" y="194500"/>
                  </a:lnTo>
                  <a:lnTo>
                    <a:pt x="2463050" y="196227"/>
                  </a:lnTo>
                  <a:lnTo>
                    <a:pt x="2470162" y="196786"/>
                  </a:lnTo>
                  <a:lnTo>
                    <a:pt x="2477274" y="195973"/>
                  </a:lnTo>
                  <a:lnTo>
                    <a:pt x="2479179" y="193878"/>
                  </a:lnTo>
                  <a:lnTo>
                    <a:pt x="2479179" y="189712"/>
                  </a:lnTo>
                  <a:close/>
                </a:path>
                <a:path w="3041015" h="2225040">
                  <a:moveTo>
                    <a:pt x="2482964" y="621271"/>
                  </a:moveTo>
                  <a:lnTo>
                    <a:pt x="2471585" y="587908"/>
                  </a:lnTo>
                  <a:lnTo>
                    <a:pt x="2471585" y="577494"/>
                  </a:lnTo>
                  <a:lnTo>
                    <a:pt x="2477274" y="573316"/>
                  </a:lnTo>
                  <a:lnTo>
                    <a:pt x="2475382" y="567067"/>
                  </a:lnTo>
                  <a:lnTo>
                    <a:pt x="2471585" y="560806"/>
                  </a:lnTo>
                  <a:lnTo>
                    <a:pt x="2469692" y="562902"/>
                  </a:lnTo>
                  <a:lnTo>
                    <a:pt x="2462098" y="562902"/>
                  </a:lnTo>
                  <a:lnTo>
                    <a:pt x="2460206" y="569150"/>
                  </a:lnTo>
                  <a:lnTo>
                    <a:pt x="2460206" y="575398"/>
                  </a:lnTo>
                  <a:lnTo>
                    <a:pt x="2458313" y="581660"/>
                  </a:lnTo>
                  <a:lnTo>
                    <a:pt x="2458313" y="585825"/>
                  </a:lnTo>
                  <a:lnTo>
                    <a:pt x="2464003" y="592086"/>
                  </a:lnTo>
                  <a:lnTo>
                    <a:pt x="2465895" y="600417"/>
                  </a:lnTo>
                  <a:lnTo>
                    <a:pt x="2464003" y="606679"/>
                  </a:lnTo>
                  <a:lnTo>
                    <a:pt x="2464003" y="640029"/>
                  </a:lnTo>
                  <a:lnTo>
                    <a:pt x="2465895" y="644207"/>
                  </a:lnTo>
                  <a:lnTo>
                    <a:pt x="2467787" y="637946"/>
                  </a:lnTo>
                  <a:lnTo>
                    <a:pt x="2467787" y="635863"/>
                  </a:lnTo>
                  <a:lnTo>
                    <a:pt x="2469692" y="633780"/>
                  </a:lnTo>
                  <a:lnTo>
                    <a:pt x="2469692" y="627519"/>
                  </a:lnTo>
                  <a:lnTo>
                    <a:pt x="2475382" y="623354"/>
                  </a:lnTo>
                  <a:lnTo>
                    <a:pt x="2482964" y="623354"/>
                  </a:lnTo>
                  <a:lnTo>
                    <a:pt x="2482964" y="621271"/>
                  </a:lnTo>
                  <a:close/>
                </a:path>
                <a:path w="3041015" h="2225040">
                  <a:moveTo>
                    <a:pt x="2496248" y="143852"/>
                  </a:moveTo>
                  <a:lnTo>
                    <a:pt x="2488654" y="139674"/>
                  </a:lnTo>
                  <a:lnTo>
                    <a:pt x="2484869" y="139674"/>
                  </a:lnTo>
                  <a:lnTo>
                    <a:pt x="2479179" y="137591"/>
                  </a:lnTo>
                  <a:lnTo>
                    <a:pt x="2475382" y="143852"/>
                  </a:lnTo>
                  <a:lnTo>
                    <a:pt x="2471585" y="148018"/>
                  </a:lnTo>
                  <a:lnTo>
                    <a:pt x="2475382" y="156362"/>
                  </a:lnTo>
                  <a:lnTo>
                    <a:pt x="2469692" y="156362"/>
                  </a:lnTo>
                  <a:lnTo>
                    <a:pt x="2465895" y="152184"/>
                  </a:lnTo>
                  <a:lnTo>
                    <a:pt x="2465895" y="141757"/>
                  </a:lnTo>
                  <a:lnTo>
                    <a:pt x="2467787" y="141757"/>
                  </a:lnTo>
                  <a:lnTo>
                    <a:pt x="2469692" y="139674"/>
                  </a:lnTo>
                  <a:lnTo>
                    <a:pt x="2471585" y="137591"/>
                  </a:lnTo>
                  <a:lnTo>
                    <a:pt x="2462098" y="131343"/>
                  </a:lnTo>
                  <a:lnTo>
                    <a:pt x="2454516" y="133426"/>
                  </a:lnTo>
                  <a:lnTo>
                    <a:pt x="2450719" y="139674"/>
                  </a:lnTo>
                  <a:lnTo>
                    <a:pt x="2443137" y="137591"/>
                  </a:lnTo>
                  <a:lnTo>
                    <a:pt x="2435542" y="133426"/>
                  </a:lnTo>
                  <a:lnTo>
                    <a:pt x="2429853" y="127165"/>
                  </a:lnTo>
                  <a:lnTo>
                    <a:pt x="2420366" y="133426"/>
                  </a:lnTo>
                  <a:lnTo>
                    <a:pt x="2416568" y="135509"/>
                  </a:lnTo>
                  <a:lnTo>
                    <a:pt x="2414676" y="139674"/>
                  </a:lnTo>
                  <a:lnTo>
                    <a:pt x="2414676" y="145935"/>
                  </a:lnTo>
                  <a:lnTo>
                    <a:pt x="2412784" y="148018"/>
                  </a:lnTo>
                  <a:lnTo>
                    <a:pt x="2412784" y="152184"/>
                  </a:lnTo>
                  <a:lnTo>
                    <a:pt x="2416568" y="154266"/>
                  </a:lnTo>
                  <a:lnTo>
                    <a:pt x="2424163" y="162610"/>
                  </a:lnTo>
                  <a:lnTo>
                    <a:pt x="2429853" y="164693"/>
                  </a:lnTo>
                  <a:lnTo>
                    <a:pt x="2435542" y="164693"/>
                  </a:lnTo>
                  <a:lnTo>
                    <a:pt x="2439339" y="158445"/>
                  </a:lnTo>
                  <a:lnTo>
                    <a:pt x="2446121" y="161074"/>
                  </a:lnTo>
                  <a:lnTo>
                    <a:pt x="2452382" y="160782"/>
                  </a:lnTo>
                  <a:lnTo>
                    <a:pt x="2458275" y="159321"/>
                  </a:lnTo>
                  <a:lnTo>
                    <a:pt x="2464003" y="158445"/>
                  </a:lnTo>
                  <a:lnTo>
                    <a:pt x="2467787" y="162610"/>
                  </a:lnTo>
                  <a:lnTo>
                    <a:pt x="2471585" y="160528"/>
                  </a:lnTo>
                  <a:lnTo>
                    <a:pt x="2477274" y="158445"/>
                  </a:lnTo>
                  <a:lnTo>
                    <a:pt x="2482964" y="156362"/>
                  </a:lnTo>
                  <a:lnTo>
                    <a:pt x="2488654" y="154266"/>
                  </a:lnTo>
                  <a:lnTo>
                    <a:pt x="2490559" y="154266"/>
                  </a:lnTo>
                  <a:lnTo>
                    <a:pt x="2492451" y="152184"/>
                  </a:lnTo>
                  <a:lnTo>
                    <a:pt x="2492451" y="150101"/>
                  </a:lnTo>
                  <a:lnTo>
                    <a:pt x="2494356" y="148018"/>
                  </a:lnTo>
                  <a:lnTo>
                    <a:pt x="2494356" y="145935"/>
                  </a:lnTo>
                  <a:lnTo>
                    <a:pt x="2496248" y="143852"/>
                  </a:lnTo>
                  <a:close/>
                </a:path>
                <a:path w="3041015" h="2225040">
                  <a:moveTo>
                    <a:pt x="2498140" y="713003"/>
                  </a:moveTo>
                  <a:lnTo>
                    <a:pt x="2497010" y="706742"/>
                  </a:lnTo>
                  <a:lnTo>
                    <a:pt x="2496248" y="702576"/>
                  </a:lnTo>
                  <a:lnTo>
                    <a:pt x="2492451" y="706742"/>
                  </a:lnTo>
                  <a:lnTo>
                    <a:pt x="2490559" y="706742"/>
                  </a:lnTo>
                  <a:lnTo>
                    <a:pt x="2482964" y="704659"/>
                  </a:lnTo>
                  <a:lnTo>
                    <a:pt x="2475382" y="700493"/>
                  </a:lnTo>
                  <a:lnTo>
                    <a:pt x="2467787" y="692150"/>
                  </a:lnTo>
                  <a:lnTo>
                    <a:pt x="2465895" y="687984"/>
                  </a:lnTo>
                  <a:lnTo>
                    <a:pt x="2462098" y="683818"/>
                  </a:lnTo>
                  <a:lnTo>
                    <a:pt x="2460206" y="685901"/>
                  </a:lnTo>
                  <a:lnTo>
                    <a:pt x="2460206" y="687984"/>
                  </a:lnTo>
                  <a:lnTo>
                    <a:pt x="2462098" y="694245"/>
                  </a:lnTo>
                  <a:lnTo>
                    <a:pt x="2462098" y="702576"/>
                  </a:lnTo>
                  <a:lnTo>
                    <a:pt x="2458313" y="708837"/>
                  </a:lnTo>
                  <a:lnTo>
                    <a:pt x="2458313" y="713003"/>
                  </a:lnTo>
                  <a:lnTo>
                    <a:pt x="2456408" y="713003"/>
                  </a:lnTo>
                  <a:lnTo>
                    <a:pt x="2456408" y="715086"/>
                  </a:lnTo>
                  <a:lnTo>
                    <a:pt x="2454516" y="717169"/>
                  </a:lnTo>
                  <a:lnTo>
                    <a:pt x="2448826" y="717169"/>
                  </a:lnTo>
                  <a:lnTo>
                    <a:pt x="2448826" y="719251"/>
                  </a:lnTo>
                  <a:lnTo>
                    <a:pt x="2445029" y="723430"/>
                  </a:lnTo>
                  <a:lnTo>
                    <a:pt x="2448826" y="723430"/>
                  </a:lnTo>
                  <a:lnTo>
                    <a:pt x="2450719" y="725512"/>
                  </a:lnTo>
                  <a:lnTo>
                    <a:pt x="2454516" y="723430"/>
                  </a:lnTo>
                  <a:lnTo>
                    <a:pt x="2456408" y="721347"/>
                  </a:lnTo>
                  <a:lnTo>
                    <a:pt x="2460206" y="721347"/>
                  </a:lnTo>
                  <a:lnTo>
                    <a:pt x="2471585" y="727595"/>
                  </a:lnTo>
                  <a:lnTo>
                    <a:pt x="2475382" y="727595"/>
                  </a:lnTo>
                  <a:lnTo>
                    <a:pt x="2475382" y="725512"/>
                  </a:lnTo>
                  <a:lnTo>
                    <a:pt x="2477274" y="725512"/>
                  </a:lnTo>
                  <a:lnTo>
                    <a:pt x="2477274" y="723430"/>
                  </a:lnTo>
                  <a:lnTo>
                    <a:pt x="2478227" y="721347"/>
                  </a:lnTo>
                  <a:lnTo>
                    <a:pt x="2479179" y="719251"/>
                  </a:lnTo>
                  <a:lnTo>
                    <a:pt x="2484869" y="715086"/>
                  </a:lnTo>
                  <a:lnTo>
                    <a:pt x="2492451" y="715086"/>
                  </a:lnTo>
                  <a:lnTo>
                    <a:pt x="2496248" y="713003"/>
                  </a:lnTo>
                  <a:lnTo>
                    <a:pt x="2498140" y="713003"/>
                  </a:lnTo>
                  <a:close/>
                </a:path>
                <a:path w="3041015" h="2225040">
                  <a:moveTo>
                    <a:pt x="2555049" y="158445"/>
                  </a:moveTo>
                  <a:lnTo>
                    <a:pt x="2551265" y="154266"/>
                  </a:lnTo>
                  <a:lnTo>
                    <a:pt x="2547467" y="152184"/>
                  </a:lnTo>
                  <a:lnTo>
                    <a:pt x="2534183" y="152184"/>
                  </a:lnTo>
                  <a:lnTo>
                    <a:pt x="2532291" y="150101"/>
                  </a:lnTo>
                  <a:lnTo>
                    <a:pt x="2528493" y="148018"/>
                  </a:lnTo>
                  <a:lnTo>
                    <a:pt x="2524696" y="145935"/>
                  </a:lnTo>
                  <a:lnTo>
                    <a:pt x="2520912" y="148018"/>
                  </a:lnTo>
                  <a:lnTo>
                    <a:pt x="2513317" y="148018"/>
                  </a:lnTo>
                  <a:lnTo>
                    <a:pt x="2509520" y="143852"/>
                  </a:lnTo>
                  <a:lnTo>
                    <a:pt x="2509520" y="145935"/>
                  </a:lnTo>
                  <a:lnTo>
                    <a:pt x="2507627" y="148018"/>
                  </a:lnTo>
                  <a:lnTo>
                    <a:pt x="2509520" y="152184"/>
                  </a:lnTo>
                  <a:lnTo>
                    <a:pt x="2511425" y="152184"/>
                  </a:lnTo>
                  <a:lnTo>
                    <a:pt x="2511425" y="154266"/>
                  </a:lnTo>
                  <a:lnTo>
                    <a:pt x="2517114" y="156362"/>
                  </a:lnTo>
                  <a:lnTo>
                    <a:pt x="2522804" y="160528"/>
                  </a:lnTo>
                  <a:lnTo>
                    <a:pt x="2530398" y="162610"/>
                  </a:lnTo>
                  <a:lnTo>
                    <a:pt x="2532291" y="162610"/>
                  </a:lnTo>
                  <a:lnTo>
                    <a:pt x="2539873" y="164693"/>
                  </a:lnTo>
                  <a:lnTo>
                    <a:pt x="2547467" y="162610"/>
                  </a:lnTo>
                  <a:lnTo>
                    <a:pt x="2555049" y="158445"/>
                  </a:lnTo>
                  <a:close/>
                </a:path>
                <a:path w="3041015" h="2225040">
                  <a:moveTo>
                    <a:pt x="2619819" y="1973237"/>
                  </a:moveTo>
                  <a:lnTo>
                    <a:pt x="2619222" y="1963686"/>
                  </a:lnTo>
                  <a:lnTo>
                    <a:pt x="2612847" y="1959610"/>
                  </a:lnTo>
                  <a:lnTo>
                    <a:pt x="2605100" y="1959495"/>
                  </a:lnTo>
                  <a:lnTo>
                    <a:pt x="2597061" y="1965248"/>
                  </a:lnTo>
                  <a:lnTo>
                    <a:pt x="2583789" y="1962594"/>
                  </a:lnTo>
                  <a:lnTo>
                    <a:pt x="2578862" y="1957844"/>
                  </a:lnTo>
                  <a:lnTo>
                    <a:pt x="2571724" y="1957844"/>
                  </a:lnTo>
                  <a:lnTo>
                    <a:pt x="2569616" y="1965680"/>
                  </a:lnTo>
                  <a:lnTo>
                    <a:pt x="2572842" y="1969998"/>
                  </a:lnTo>
                  <a:lnTo>
                    <a:pt x="2575649" y="1976513"/>
                  </a:lnTo>
                  <a:lnTo>
                    <a:pt x="2597747" y="2005888"/>
                  </a:lnTo>
                  <a:lnTo>
                    <a:pt x="2605709" y="2001507"/>
                  </a:lnTo>
                  <a:lnTo>
                    <a:pt x="2612847" y="1992757"/>
                  </a:lnTo>
                  <a:lnTo>
                    <a:pt x="2616924" y="1984260"/>
                  </a:lnTo>
                  <a:lnTo>
                    <a:pt x="2619819" y="1973237"/>
                  </a:lnTo>
                  <a:close/>
                </a:path>
                <a:path w="3041015" h="2225040">
                  <a:moveTo>
                    <a:pt x="2649232" y="1452930"/>
                  </a:moveTo>
                  <a:lnTo>
                    <a:pt x="2641892" y="1447076"/>
                  </a:lnTo>
                  <a:lnTo>
                    <a:pt x="2636469" y="1442212"/>
                  </a:lnTo>
                  <a:lnTo>
                    <a:pt x="2633053" y="1437347"/>
                  </a:lnTo>
                  <a:lnTo>
                    <a:pt x="2630830" y="1435696"/>
                  </a:lnTo>
                  <a:lnTo>
                    <a:pt x="2628023" y="1433601"/>
                  </a:lnTo>
                  <a:lnTo>
                    <a:pt x="2626614" y="1435696"/>
                  </a:lnTo>
                  <a:lnTo>
                    <a:pt x="2618575" y="1427518"/>
                  </a:lnTo>
                  <a:lnTo>
                    <a:pt x="2615742" y="1419910"/>
                  </a:lnTo>
                  <a:lnTo>
                    <a:pt x="2615654" y="1419669"/>
                  </a:lnTo>
                  <a:lnTo>
                    <a:pt x="2609431" y="1413268"/>
                  </a:lnTo>
                  <a:lnTo>
                    <a:pt x="2604909" y="1410843"/>
                  </a:lnTo>
                  <a:lnTo>
                    <a:pt x="2604744" y="1410843"/>
                  </a:lnTo>
                  <a:lnTo>
                    <a:pt x="2603970" y="1408518"/>
                  </a:lnTo>
                  <a:lnTo>
                    <a:pt x="2603855" y="1408188"/>
                  </a:lnTo>
                  <a:lnTo>
                    <a:pt x="2603195" y="1406194"/>
                  </a:lnTo>
                  <a:lnTo>
                    <a:pt x="2600198" y="1397685"/>
                  </a:lnTo>
                  <a:lnTo>
                    <a:pt x="2600083" y="1397355"/>
                  </a:lnTo>
                  <a:lnTo>
                    <a:pt x="2606014" y="1400225"/>
                  </a:lnTo>
                  <a:lnTo>
                    <a:pt x="2608923" y="1397355"/>
                  </a:lnTo>
                  <a:lnTo>
                    <a:pt x="2611844" y="1394485"/>
                  </a:lnTo>
                  <a:lnTo>
                    <a:pt x="2612440" y="1394269"/>
                  </a:lnTo>
                  <a:lnTo>
                    <a:pt x="2605405" y="1384541"/>
                  </a:lnTo>
                  <a:lnTo>
                    <a:pt x="2595549" y="1383652"/>
                  </a:lnTo>
                  <a:lnTo>
                    <a:pt x="2583688" y="1376476"/>
                  </a:lnTo>
                  <a:lnTo>
                    <a:pt x="2586710" y="1374597"/>
                  </a:lnTo>
                  <a:lnTo>
                    <a:pt x="2582164" y="1367751"/>
                  </a:lnTo>
                  <a:lnTo>
                    <a:pt x="2546502" y="1346758"/>
                  </a:lnTo>
                  <a:lnTo>
                    <a:pt x="2507094" y="1332166"/>
                  </a:lnTo>
                  <a:lnTo>
                    <a:pt x="2499855" y="1328966"/>
                  </a:lnTo>
                  <a:lnTo>
                    <a:pt x="2498775" y="1328496"/>
                  </a:lnTo>
                  <a:lnTo>
                    <a:pt x="2488615" y="1323682"/>
                  </a:lnTo>
                  <a:lnTo>
                    <a:pt x="2478773" y="1320241"/>
                  </a:lnTo>
                  <a:lnTo>
                    <a:pt x="2470200" y="1320241"/>
                  </a:lnTo>
                  <a:lnTo>
                    <a:pt x="2466987" y="1321562"/>
                  </a:lnTo>
                  <a:lnTo>
                    <a:pt x="2465273" y="1326311"/>
                  </a:lnTo>
                  <a:lnTo>
                    <a:pt x="2461653" y="1328966"/>
                  </a:lnTo>
                  <a:lnTo>
                    <a:pt x="2446985" y="1341005"/>
                  </a:lnTo>
                  <a:lnTo>
                    <a:pt x="2439454" y="1345234"/>
                  </a:lnTo>
                  <a:lnTo>
                    <a:pt x="2432951" y="1343063"/>
                  </a:lnTo>
                  <a:lnTo>
                    <a:pt x="2426944" y="1337106"/>
                  </a:lnTo>
                  <a:lnTo>
                    <a:pt x="2424379" y="1334046"/>
                  </a:lnTo>
                  <a:lnTo>
                    <a:pt x="2420950" y="1329969"/>
                  </a:lnTo>
                  <a:lnTo>
                    <a:pt x="2419845" y="1334046"/>
                  </a:lnTo>
                  <a:lnTo>
                    <a:pt x="2417432" y="1332395"/>
                  </a:lnTo>
                  <a:lnTo>
                    <a:pt x="2407780" y="1335481"/>
                  </a:lnTo>
                  <a:lnTo>
                    <a:pt x="2402141" y="1336484"/>
                  </a:lnTo>
                  <a:lnTo>
                    <a:pt x="2396921" y="1338364"/>
                  </a:lnTo>
                  <a:lnTo>
                    <a:pt x="2399614" y="1340612"/>
                  </a:lnTo>
                  <a:lnTo>
                    <a:pt x="2401963" y="1343329"/>
                  </a:lnTo>
                  <a:lnTo>
                    <a:pt x="2403856" y="1346428"/>
                  </a:lnTo>
                  <a:lnTo>
                    <a:pt x="2405062" y="1353489"/>
                  </a:lnTo>
                  <a:lnTo>
                    <a:pt x="2411399" y="1358684"/>
                  </a:lnTo>
                  <a:lnTo>
                    <a:pt x="2410396" y="1349082"/>
                  </a:lnTo>
                  <a:lnTo>
                    <a:pt x="2415121" y="1347635"/>
                  </a:lnTo>
                  <a:lnTo>
                    <a:pt x="2418537" y="1346758"/>
                  </a:lnTo>
                  <a:lnTo>
                    <a:pt x="2431796" y="1357693"/>
                  </a:lnTo>
                  <a:lnTo>
                    <a:pt x="2435225" y="1359242"/>
                  </a:lnTo>
                  <a:lnTo>
                    <a:pt x="2441232" y="1361655"/>
                  </a:lnTo>
                  <a:lnTo>
                    <a:pt x="2447404" y="1363738"/>
                  </a:lnTo>
                  <a:lnTo>
                    <a:pt x="2453627" y="1365707"/>
                  </a:lnTo>
                  <a:lnTo>
                    <a:pt x="2459748" y="1367751"/>
                  </a:lnTo>
                  <a:lnTo>
                    <a:pt x="2486368" y="1397355"/>
                  </a:lnTo>
                  <a:lnTo>
                    <a:pt x="2489403" y="1408518"/>
                  </a:lnTo>
                  <a:lnTo>
                    <a:pt x="2487091" y="1405648"/>
                  </a:lnTo>
                  <a:lnTo>
                    <a:pt x="2480551" y="1410843"/>
                  </a:lnTo>
                  <a:lnTo>
                    <a:pt x="2475928" y="1414589"/>
                  </a:lnTo>
                  <a:lnTo>
                    <a:pt x="2473121" y="1420888"/>
                  </a:lnTo>
                  <a:lnTo>
                    <a:pt x="2486177" y="1424432"/>
                  </a:lnTo>
                  <a:lnTo>
                    <a:pt x="2492616" y="1417459"/>
                  </a:lnTo>
                  <a:lnTo>
                    <a:pt x="2499753" y="1418564"/>
                  </a:lnTo>
                  <a:lnTo>
                    <a:pt x="2504770" y="1419910"/>
                  </a:lnTo>
                  <a:lnTo>
                    <a:pt x="2509228" y="1423060"/>
                  </a:lnTo>
                  <a:lnTo>
                    <a:pt x="2512415" y="1427518"/>
                  </a:lnTo>
                  <a:lnTo>
                    <a:pt x="2518219" y="1432433"/>
                  </a:lnTo>
                  <a:lnTo>
                    <a:pt x="2524963" y="1435696"/>
                  </a:lnTo>
                  <a:lnTo>
                    <a:pt x="2525153" y="1435696"/>
                  </a:lnTo>
                  <a:lnTo>
                    <a:pt x="2531948" y="1437005"/>
                  </a:lnTo>
                  <a:lnTo>
                    <a:pt x="2539263" y="1436471"/>
                  </a:lnTo>
                  <a:lnTo>
                    <a:pt x="2549677" y="1436471"/>
                  </a:lnTo>
                  <a:lnTo>
                    <a:pt x="2550998" y="1432433"/>
                  </a:lnTo>
                  <a:lnTo>
                    <a:pt x="2551722" y="1430388"/>
                  </a:lnTo>
                  <a:lnTo>
                    <a:pt x="2548001" y="1426527"/>
                  </a:lnTo>
                  <a:lnTo>
                    <a:pt x="2548610" y="1424533"/>
                  </a:lnTo>
                  <a:lnTo>
                    <a:pt x="2552242" y="1420469"/>
                  </a:lnTo>
                  <a:lnTo>
                    <a:pt x="2555481" y="1417459"/>
                  </a:lnTo>
                  <a:lnTo>
                    <a:pt x="2556218" y="1416786"/>
                  </a:lnTo>
                  <a:lnTo>
                    <a:pt x="2560472" y="1413484"/>
                  </a:lnTo>
                  <a:lnTo>
                    <a:pt x="2566314" y="1408518"/>
                  </a:lnTo>
                  <a:lnTo>
                    <a:pt x="2566708" y="1408188"/>
                  </a:lnTo>
                  <a:lnTo>
                    <a:pt x="2569222" y="1410500"/>
                  </a:lnTo>
                  <a:lnTo>
                    <a:pt x="2576157" y="1413484"/>
                  </a:lnTo>
                  <a:lnTo>
                    <a:pt x="2601455" y="1435087"/>
                  </a:lnTo>
                  <a:lnTo>
                    <a:pt x="2606687" y="1441907"/>
                  </a:lnTo>
                  <a:lnTo>
                    <a:pt x="2643403" y="1455699"/>
                  </a:lnTo>
                  <a:lnTo>
                    <a:pt x="2645714" y="1456461"/>
                  </a:lnTo>
                  <a:lnTo>
                    <a:pt x="2649232" y="1460779"/>
                  </a:lnTo>
                  <a:lnTo>
                    <a:pt x="2649232" y="1452930"/>
                  </a:lnTo>
                  <a:close/>
                </a:path>
                <a:path w="3041015" h="2225040">
                  <a:moveTo>
                    <a:pt x="2692755" y="1747329"/>
                  </a:moveTo>
                  <a:lnTo>
                    <a:pt x="2692158" y="1739709"/>
                  </a:lnTo>
                  <a:lnTo>
                    <a:pt x="2690291" y="1732089"/>
                  </a:lnTo>
                  <a:lnTo>
                    <a:pt x="2688209" y="1723199"/>
                  </a:lnTo>
                  <a:lnTo>
                    <a:pt x="2686926" y="1715579"/>
                  </a:lnTo>
                  <a:lnTo>
                    <a:pt x="2687739" y="1707959"/>
                  </a:lnTo>
                  <a:lnTo>
                    <a:pt x="2687104" y="1701609"/>
                  </a:lnTo>
                  <a:lnTo>
                    <a:pt x="2663202" y="1668589"/>
                  </a:lnTo>
                  <a:lnTo>
                    <a:pt x="2659786" y="1666049"/>
                  </a:lnTo>
                  <a:lnTo>
                    <a:pt x="2657259" y="1662239"/>
                  </a:lnTo>
                  <a:lnTo>
                    <a:pt x="2654160" y="1650809"/>
                  </a:lnTo>
                  <a:lnTo>
                    <a:pt x="2655062" y="1650809"/>
                  </a:lnTo>
                  <a:lnTo>
                    <a:pt x="2648788" y="1645729"/>
                  </a:lnTo>
                  <a:lnTo>
                    <a:pt x="2647226" y="1644459"/>
                  </a:lnTo>
                  <a:lnTo>
                    <a:pt x="2642197" y="1645729"/>
                  </a:lnTo>
                  <a:lnTo>
                    <a:pt x="2639288" y="1641919"/>
                  </a:lnTo>
                  <a:lnTo>
                    <a:pt x="2637688" y="1638109"/>
                  </a:lnTo>
                  <a:lnTo>
                    <a:pt x="2636418" y="1634299"/>
                  </a:lnTo>
                  <a:lnTo>
                    <a:pt x="2635466" y="1630489"/>
                  </a:lnTo>
                  <a:lnTo>
                    <a:pt x="2632545" y="1622869"/>
                  </a:lnTo>
                  <a:lnTo>
                    <a:pt x="2630106" y="1619059"/>
                  </a:lnTo>
                  <a:lnTo>
                    <a:pt x="2628481" y="1616519"/>
                  </a:lnTo>
                  <a:lnTo>
                    <a:pt x="2623401" y="1610169"/>
                  </a:lnTo>
                  <a:lnTo>
                    <a:pt x="2617178" y="1605089"/>
                  </a:lnTo>
                  <a:lnTo>
                    <a:pt x="2610142" y="1601279"/>
                  </a:lnTo>
                  <a:lnTo>
                    <a:pt x="2603284" y="1597469"/>
                  </a:lnTo>
                  <a:lnTo>
                    <a:pt x="2597569" y="1593659"/>
                  </a:lnTo>
                  <a:lnTo>
                    <a:pt x="2594013" y="1587309"/>
                  </a:lnTo>
                  <a:lnTo>
                    <a:pt x="2592273" y="1582229"/>
                  </a:lnTo>
                  <a:lnTo>
                    <a:pt x="2591270" y="1575879"/>
                  </a:lnTo>
                  <a:lnTo>
                    <a:pt x="2590152" y="1569529"/>
                  </a:lnTo>
                  <a:lnTo>
                    <a:pt x="2589923" y="1568259"/>
                  </a:lnTo>
                  <a:lnTo>
                    <a:pt x="2587523" y="1561909"/>
                  </a:lnTo>
                  <a:lnTo>
                    <a:pt x="2584564" y="1555559"/>
                  </a:lnTo>
                  <a:lnTo>
                    <a:pt x="2581770" y="1547939"/>
                  </a:lnTo>
                  <a:lnTo>
                    <a:pt x="2579878" y="1541589"/>
                  </a:lnTo>
                  <a:lnTo>
                    <a:pt x="2578671" y="1535239"/>
                  </a:lnTo>
                  <a:lnTo>
                    <a:pt x="2576855" y="1527619"/>
                  </a:lnTo>
                  <a:lnTo>
                    <a:pt x="2573451" y="1521269"/>
                  </a:lnTo>
                  <a:lnTo>
                    <a:pt x="2571470" y="1519999"/>
                  </a:lnTo>
                  <a:lnTo>
                    <a:pt x="2567508" y="1517459"/>
                  </a:lnTo>
                  <a:lnTo>
                    <a:pt x="2564688" y="1517459"/>
                  </a:lnTo>
                  <a:lnTo>
                    <a:pt x="2558364" y="1519999"/>
                  </a:lnTo>
                  <a:lnTo>
                    <a:pt x="2556548" y="1518729"/>
                  </a:lnTo>
                  <a:lnTo>
                    <a:pt x="2555748" y="1512379"/>
                  </a:lnTo>
                  <a:lnTo>
                    <a:pt x="2554478" y="1507299"/>
                  </a:lnTo>
                  <a:lnTo>
                    <a:pt x="2553474" y="1502219"/>
                  </a:lnTo>
                  <a:lnTo>
                    <a:pt x="2538399" y="1465389"/>
                  </a:lnTo>
                  <a:lnTo>
                    <a:pt x="2535491" y="1467929"/>
                  </a:lnTo>
                  <a:lnTo>
                    <a:pt x="2533485" y="1474279"/>
                  </a:lnTo>
                  <a:lnTo>
                    <a:pt x="2531922" y="1480629"/>
                  </a:lnTo>
                  <a:lnTo>
                    <a:pt x="2529979" y="1486979"/>
                  </a:lnTo>
                  <a:lnTo>
                    <a:pt x="2528519" y="1494599"/>
                  </a:lnTo>
                  <a:lnTo>
                    <a:pt x="2527528" y="1502219"/>
                  </a:lnTo>
                  <a:lnTo>
                    <a:pt x="2527262" y="1506029"/>
                  </a:lnTo>
                  <a:lnTo>
                    <a:pt x="2527173" y="1507299"/>
                  </a:lnTo>
                  <a:lnTo>
                    <a:pt x="2527084" y="1508569"/>
                  </a:lnTo>
                  <a:lnTo>
                    <a:pt x="2526995" y="1509839"/>
                  </a:lnTo>
                  <a:lnTo>
                    <a:pt x="2526906" y="1516189"/>
                  </a:lnTo>
                  <a:lnTo>
                    <a:pt x="2526792" y="1523809"/>
                  </a:lnTo>
                  <a:lnTo>
                    <a:pt x="2526665" y="1526349"/>
                  </a:lnTo>
                  <a:lnTo>
                    <a:pt x="2525433" y="1541589"/>
                  </a:lnTo>
                  <a:lnTo>
                    <a:pt x="2525331" y="1542859"/>
                  </a:lnTo>
                  <a:lnTo>
                    <a:pt x="2520848" y="1559369"/>
                  </a:lnTo>
                  <a:lnTo>
                    <a:pt x="2511514" y="1569529"/>
                  </a:lnTo>
                  <a:lnTo>
                    <a:pt x="2504795" y="1569529"/>
                  </a:lnTo>
                  <a:lnTo>
                    <a:pt x="2498674" y="1566989"/>
                  </a:lnTo>
                  <a:lnTo>
                    <a:pt x="2495816" y="1564449"/>
                  </a:lnTo>
                  <a:lnTo>
                    <a:pt x="2492972" y="1561909"/>
                  </a:lnTo>
                  <a:lnTo>
                    <a:pt x="2487498" y="1556829"/>
                  </a:lnTo>
                  <a:lnTo>
                    <a:pt x="2481859" y="1554289"/>
                  </a:lnTo>
                  <a:lnTo>
                    <a:pt x="2474938" y="1550479"/>
                  </a:lnTo>
                  <a:lnTo>
                    <a:pt x="2470315" y="1547939"/>
                  </a:lnTo>
                  <a:lnTo>
                    <a:pt x="2465070" y="1544129"/>
                  </a:lnTo>
                  <a:lnTo>
                    <a:pt x="2439339" y="1521269"/>
                  </a:lnTo>
                  <a:lnTo>
                    <a:pt x="2443162" y="1518729"/>
                  </a:lnTo>
                  <a:lnTo>
                    <a:pt x="2444673" y="1514919"/>
                  </a:lnTo>
                  <a:lnTo>
                    <a:pt x="2446172" y="1511109"/>
                  </a:lnTo>
                  <a:lnTo>
                    <a:pt x="2446172" y="1506029"/>
                  </a:lnTo>
                  <a:lnTo>
                    <a:pt x="2447086" y="1502219"/>
                  </a:lnTo>
                  <a:lnTo>
                    <a:pt x="2449855" y="1499679"/>
                  </a:lnTo>
                  <a:lnTo>
                    <a:pt x="2454630" y="1494599"/>
                  </a:lnTo>
                  <a:lnTo>
                    <a:pt x="2458148" y="1488249"/>
                  </a:lnTo>
                  <a:lnTo>
                    <a:pt x="2457805" y="1486979"/>
                  </a:lnTo>
                  <a:lnTo>
                    <a:pt x="2457475" y="1485709"/>
                  </a:lnTo>
                  <a:lnTo>
                    <a:pt x="2457132" y="1484439"/>
                  </a:lnTo>
                  <a:lnTo>
                    <a:pt x="2454414" y="1481899"/>
                  </a:lnTo>
                  <a:lnTo>
                    <a:pt x="2453208" y="1485709"/>
                  </a:lnTo>
                  <a:lnTo>
                    <a:pt x="2447569" y="1485709"/>
                  </a:lnTo>
                  <a:lnTo>
                    <a:pt x="2444470" y="1484439"/>
                  </a:lnTo>
                  <a:lnTo>
                    <a:pt x="2441448" y="1483169"/>
                  </a:lnTo>
                  <a:lnTo>
                    <a:pt x="2426855" y="1480629"/>
                  </a:lnTo>
                  <a:lnTo>
                    <a:pt x="2419642" y="1478089"/>
                  </a:lnTo>
                  <a:lnTo>
                    <a:pt x="2412504" y="1476819"/>
                  </a:lnTo>
                  <a:lnTo>
                    <a:pt x="2410320" y="1475549"/>
                  </a:lnTo>
                  <a:lnTo>
                    <a:pt x="2407996" y="1474279"/>
                  </a:lnTo>
                  <a:lnTo>
                    <a:pt x="2404135" y="1474279"/>
                  </a:lnTo>
                  <a:lnTo>
                    <a:pt x="2400439" y="1478089"/>
                  </a:lnTo>
                  <a:lnTo>
                    <a:pt x="2400439" y="1481899"/>
                  </a:lnTo>
                  <a:lnTo>
                    <a:pt x="2398534" y="1483169"/>
                  </a:lnTo>
                  <a:lnTo>
                    <a:pt x="2393404" y="1486979"/>
                  </a:lnTo>
                  <a:lnTo>
                    <a:pt x="2385161" y="1483169"/>
                  </a:lnTo>
                  <a:lnTo>
                    <a:pt x="2379624" y="1485709"/>
                  </a:lnTo>
                  <a:lnTo>
                    <a:pt x="2371585" y="1489519"/>
                  </a:lnTo>
                  <a:lnTo>
                    <a:pt x="2369782" y="1495869"/>
                  </a:lnTo>
                  <a:lnTo>
                    <a:pt x="2365959" y="1502219"/>
                  </a:lnTo>
                  <a:lnTo>
                    <a:pt x="2364155" y="1506029"/>
                  </a:lnTo>
                  <a:lnTo>
                    <a:pt x="2360536" y="1508569"/>
                  </a:lnTo>
                  <a:lnTo>
                    <a:pt x="2358123" y="1516189"/>
                  </a:lnTo>
                  <a:lnTo>
                    <a:pt x="2359622" y="1514919"/>
                  </a:lnTo>
                  <a:lnTo>
                    <a:pt x="2359101" y="1523809"/>
                  </a:lnTo>
                  <a:lnTo>
                    <a:pt x="2359025" y="1525079"/>
                  </a:lnTo>
                  <a:lnTo>
                    <a:pt x="2361031" y="1525079"/>
                  </a:lnTo>
                  <a:lnTo>
                    <a:pt x="2351430" y="1527619"/>
                  </a:lnTo>
                  <a:lnTo>
                    <a:pt x="2346604" y="1527619"/>
                  </a:lnTo>
                  <a:lnTo>
                    <a:pt x="2341829" y="1526349"/>
                  </a:lnTo>
                  <a:lnTo>
                    <a:pt x="2334996" y="1525079"/>
                  </a:lnTo>
                  <a:lnTo>
                    <a:pt x="2332278" y="1509839"/>
                  </a:lnTo>
                  <a:lnTo>
                    <a:pt x="2322830" y="1509839"/>
                  </a:lnTo>
                  <a:lnTo>
                    <a:pt x="2298509" y="1525079"/>
                  </a:lnTo>
                  <a:lnTo>
                    <a:pt x="2298408" y="1526349"/>
                  </a:lnTo>
                  <a:lnTo>
                    <a:pt x="2298306" y="1527619"/>
                  </a:lnTo>
                  <a:lnTo>
                    <a:pt x="2294890" y="1532699"/>
                  </a:lnTo>
                  <a:lnTo>
                    <a:pt x="2291067" y="1532699"/>
                  </a:lnTo>
                  <a:lnTo>
                    <a:pt x="2287854" y="1537779"/>
                  </a:lnTo>
                  <a:lnTo>
                    <a:pt x="2289264" y="1547939"/>
                  </a:lnTo>
                  <a:lnTo>
                    <a:pt x="2286444" y="1550479"/>
                  </a:lnTo>
                  <a:lnTo>
                    <a:pt x="2278303" y="1549209"/>
                  </a:lnTo>
                  <a:lnTo>
                    <a:pt x="2276398" y="1549209"/>
                  </a:lnTo>
                  <a:lnTo>
                    <a:pt x="2277694" y="1559369"/>
                  </a:lnTo>
                  <a:lnTo>
                    <a:pt x="2272576" y="1564449"/>
                  </a:lnTo>
                  <a:lnTo>
                    <a:pt x="2269058" y="1559369"/>
                  </a:lnTo>
                  <a:lnTo>
                    <a:pt x="2268956" y="1558099"/>
                  </a:lnTo>
                  <a:lnTo>
                    <a:pt x="2268855" y="1556829"/>
                  </a:lnTo>
                  <a:lnTo>
                    <a:pt x="2268753" y="1555559"/>
                  </a:lnTo>
                  <a:lnTo>
                    <a:pt x="2268651" y="1554289"/>
                  </a:lnTo>
                  <a:lnTo>
                    <a:pt x="2262517" y="1555559"/>
                  </a:lnTo>
                  <a:lnTo>
                    <a:pt x="2259825" y="1558099"/>
                  </a:lnTo>
                  <a:lnTo>
                    <a:pt x="2257717" y="1560639"/>
                  </a:lnTo>
                  <a:lnTo>
                    <a:pt x="2253665" y="1570799"/>
                  </a:lnTo>
                  <a:lnTo>
                    <a:pt x="2257895" y="1573339"/>
                  </a:lnTo>
                  <a:lnTo>
                    <a:pt x="2252764" y="1582229"/>
                  </a:lnTo>
                  <a:lnTo>
                    <a:pt x="2208631" y="1608899"/>
                  </a:lnTo>
                  <a:lnTo>
                    <a:pt x="2202205" y="1613979"/>
                  </a:lnTo>
                  <a:lnTo>
                    <a:pt x="2185911" y="1619059"/>
                  </a:lnTo>
                  <a:lnTo>
                    <a:pt x="2179282" y="1616519"/>
                  </a:lnTo>
                  <a:lnTo>
                    <a:pt x="2171649" y="1621599"/>
                  </a:lnTo>
                  <a:lnTo>
                    <a:pt x="2166518" y="1625409"/>
                  </a:lnTo>
                  <a:lnTo>
                    <a:pt x="2160079" y="1630489"/>
                  </a:lnTo>
                  <a:lnTo>
                    <a:pt x="2152840" y="1635569"/>
                  </a:lnTo>
                  <a:lnTo>
                    <a:pt x="2151240" y="1639379"/>
                  </a:lnTo>
                  <a:lnTo>
                    <a:pt x="2148014" y="1641919"/>
                  </a:lnTo>
                  <a:lnTo>
                    <a:pt x="2144407" y="1644840"/>
                  </a:lnTo>
                  <a:lnTo>
                    <a:pt x="2139480" y="1641919"/>
                  </a:lnTo>
                  <a:lnTo>
                    <a:pt x="2138997" y="1649539"/>
                  </a:lnTo>
                  <a:lnTo>
                    <a:pt x="2138057" y="1658429"/>
                  </a:lnTo>
                  <a:lnTo>
                    <a:pt x="2136660" y="1666049"/>
                  </a:lnTo>
                  <a:lnTo>
                    <a:pt x="2134324" y="1672399"/>
                  </a:lnTo>
                  <a:lnTo>
                    <a:pt x="2134692" y="1680019"/>
                  </a:lnTo>
                  <a:lnTo>
                    <a:pt x="2137664" y="1686369"/>
                  </a:lnTo>
                  <a:lnTo>
                    <a:pt x="2141397" y="1695259"/>
                  </a:lnTo>
                  <a:lnTo>
                    <a:pt x="2143696" y="1701609"/>
                  </a:lnTo>
                  <a:lnTo>
                    <a:pt x="2142985" y="1707959"/>
                  </a:lnTo>
                  <a:lnTo>
                    <a:pt x="2137664" y="1715579"/>
                  </a:lnTo>
                  <a:lnTo>
                    <a:pt x="2140940" y="1723199"/>
                  </a:lnTo>
                  <a:lnTo>
                    <a:pt x="2144026" y="1732089"/>
                  </a:lnTo>
                  <a:lnTo>
                    <a:pt x="2147227" y="1739709"/>
                  </a:lnTo>
                  <a:lnTo>
                    <a:pt x="2150834" y="1748599"/>
                  </a:lnTo>
                  <a:lnTo>
                    <a:pt x="2153005" y="1756219"/>
                  </a:lnTo>
                  <a:lnTo>
                    <a:pt x="2154783" y="1762569"/>
                  </a:lnTo>
                  <a:lnTo>
                    <a:pt x="2156180" y="1770189"/>
                  </a:lnTo>
                  <a:lnTo>
                    <a:pt x="2157171" y="1777809"/>
                  </a:lnTo>
                  <a:lnTo>
                    <a:pt x="2159774" y="1785429"/>
                  </a:lnTo>
                  <a:lnTo>
                    <a:pt x="2162746" y="1793049"/>
                  </a:lnTo>
                  <a:lnTo>
                    <a:pt x="2165197" y="1800669"/>
                  </a:lnTo>
                  <a:lnTo>
                    <a:pt x="2166213" y="1808289"/>
                  </a:lnTo>
                  <a:lnTo>
                    <a:pt x="2166645" y="1813369"/>
                  </a:lnTo>
                  <a:lnTo>
                    <a:pt x="2166620" y="1815909"/>
                  </a:lnTo>
                  <a:lnTo>
                    <a:pt x="2166378" y="1818449"/>
                  </a:lnTo>
                  <a:lnTo>
                    <a:pt x="2166251" y="1819719"/>
                  </a:lnTo>
                  <a:lnTo>
                    <a:pt x="2166137" y="1820989"/>
                  </a:lnTo>
                  <a:lnTo>
                    <a:pt x="2164410" y="1826069"/>
                  </a:lnTo>
                  <a:lnTo>
                    <a:pt x="2162899" y="1828609"/>
                  </a:lnTo>
                  <a:lnTo>
                    <a:pt x="2158669" y="1831149"/>
                  </a:lnTo>
                  <a:lnTo>
                    <a:pt x="2157565" y="1833689"/>
                  </a:lnTo>
                  <a:lnTo>
                    <a:pt x="2159927" y="1843849"/>
                  </a:lnTo>
                  <a:lnTo>
                    <a:pt x="2171890" y="1851469"/>
                  </a:lnTo>
                  <a:lnTo>
                    <a:pt x="2186800" y="1855279"/>
                  </a:lnTo>
                  <a:lnTo>
                    <a:pt x="2197976" y="1855279"/>
                  </a:lnTo>
                  <a:lnTo>
                    <a:pt x="2205240" y="1851469"/>
                  </a:lnTo>
                  <a:lnTo>
                    <a:pt x="2212175" y="1847659"/>
                  </a:lnTo>
                  <a:lnTo>
                    <a:pt x="2218690" y="1841309"/>
                  </a:lnTo>
                  <a:lnTo>
                    <a:pt x="2224989" y="1838769"/>
                  </a:lnTo>
                  <a:lnTo>
                    <a:pt x="2231669" y="1836229"/>
                  </a:lnTo>
                  <a:lnTo>
                    <a:pt x="2238591" y="1834959"/>
                  </a:lnTo>
                  <a:lnTo>
                    <a:pt x="2245626" y="1834959"/>
                  </a:lnTo>
                  <a:lnTo>
                    <a:pt x="2252827" y="1836229"/>
                  </a:lnTo>
                  <a:lnTo>
                    <a:pt x="2270175" y="1836229"/>
                  </a:lnTo>
                  <a:lnTo>
                    <a:pt x="2273439" y="1834959"/>
                  </a:lnTo>
                  <a:lnTo>
                    <a:pt x="2276691" y="1833689"/>
                  </a:lnTo>
                  <a:lnTo>
                    <a:pt x="2279307" y="1831149"/>
                  </a:lnTo>
                  <a:lnTo>
                    <a:pt x="2280208" y="1826069"/>
                  </a:lnTo>
                  <a:lnTo>
                    <a:pt x="2282418" y="1823529"/>
                  </a:lnTo>
                  <a:lnTo>
                    <a:pt x="2316645" y="1808289"/>
                  </a:lnTo>
                  <a:lnTo>
                    <a:pt x="2324443" y="1808289"/>
                  </a:lnTo>
                  <a:lnTo>
                    <a:pt x="2354605" y="1798129"/>
                  </a:lnTo>
                  <a:lnTo>
                    <a:pt x="2362466" y="1795589"/>
                  </a:lnTo>
                  <a:lnTo>
                    <a:pt x="2378430" y="1795589"/>
                  </a:lnTo>
                  <a:lnTo>
                    <a:pt x="2386368" y="1796859"/>
                  </a:lnTo>
                  <a:lnTo>
                    <a:pt x="2392197" y="1799399"/>
                  </a:lnTo>
                  <a:lnTo>
                    <a:pt x="2397125" y="1801939"/>
                  </a:lnTo>
                  <a:lnTo>
                    <a:pt x="2403348" y="1803209"/>
                  </a:lnTo>
                  <a:lnTo>
                    <a:pt x="2407539" y="1804479"/>
                  </a:lnTo>
                  <a:lnTo>
                    <a:pt x="2411692" y="1804479"/>
                  </a:lnTo>
                  <a:lnTo>
                    <a:pt x="2415717" y="1805749"/>
                  </a:lnTo>
                  <a:lnTo>
                    <a:pt x="2422753" y="1810829"/>
                  </a:lnTo>
                  <a:lnTo>
                    <a:pt x="2425776" y="1819719"/>
                  </a:lnTo>
                  <a:lnTo>
                    <a:pt x="2430996" y="1826069"/>
                  </a:lnTo>
                  <a:lnTo>
                    <a:pt x="2434679" y="1832419"/>
                  </a:lnTo>
                  <a:lnTo>
                    <a:pt x="2438108" y="1838769"/>
                  </a:lnTo>
                  <a:lnTo>
                    <a:pt x="2441308" y="1845119"/>
                  </a:lnTo>
                  <a:lnTo>
                    <a:pt x="2444267" y="1851469"/>
                  </a:lnTo>
                  <a:lnTo>
                    <a:pt x="2449106" y="1845119"/>
                  </a:lnTo>
                  <a:lnTo>
                    <a:pt x="2454541" y="1838769"/>
                  </a:lnTo>
                  <a:lnTo>
                    <a:pt x="2460447" y="1833689"/>
                  </a:lnTo>
                  <a:lnTo>
                    <a:pt x="2462961" y="1831149"/>
                  </a:lnTo>
                  <a:lnTo>
                    <a:pt x="2471407" y="1818449"/>
                  </a:lnTo>
                  <a:lnTo>
                    <a:pt x="2474023" y="1819719"/>
                  </a:lnTo>
                  <a:lnTo>
                    <a:pt x="2476830" y="1822259"/>
                  </a:lnTo>
                  <a:lnTo>
                    <a:pt x="2475852" y="1828609"/>
                  </a:lnTo>
                  <a:lnTo>
                    <a:pt x="2473261" y="1834959"/>
                  </a:lnTo>
                  <a:lnTo>
                    <a:pt x="2471204" y="1840039"/>
                  </a:lnTo>
                  <a:lnTo>
                    <a:pt x="2470416" y="1843849"/>
                  </a:lnTo>
                  <a:lnTo>
                    <a:pt x="2469946" y="1847659"/>
                  </a:lnTo>
                  <a:lnTo>
                    <a:pt x="2469870" y="1850199"/>
                  </a:lnTo>
                  <a:lnTo>
                    <a:pt x="2469794" y="1852739"/>
                  </a:lnTo>
                  <a:lnTo>
                    <a:pt x="2469299" y="1855279"/>
                  </a:lnTo>
                  <a:lnTo>
                    <a:pt x="2465374" y="1854009"/>
                  </a:lnTo>
                  <a:lnTo>
                    <a:pt x="2465374" y="1857819"/>
                  </a:lnTo>
                  <a:lnTo>
                    <a:pt x="2474023" y="1857819"/>
                  </a:lnTo>
                  <a:lnTo>
                    <a:pt x="2474137" y="1856549"/>
                  </a:lnTo>
                  <a:lnTo>
                    <a:pt x="2474252" y="1855279"/>
                  </a:lnTo>
                  <a:lnTo>
                    <a:pt x="2474379" y="1854009"/>
                  </a:lnTo>
                  <a:lnTo>
                    <a:pt x="2474493" y="1852739"/>
                  </a:lnTo>
                  <a:lnTo>
                    <a:pt x="2474607" y="1851469"/>
                  </a:lnTo>
                  <a:lnTo>
                    <a:pt x="2474722" y="1850199"/>
                  </a:lnTo>
                  <a:lnTo>
                    <a:pt x="2477744" y="1842579"/>
                  </a:lnTo>
                  <a:lnTo>
                    <a:pt x="2483599" y="1847659"/>
                  </a:lnTo>
                  <a:lnTo>
                    <a:pt x="2485987" y="1856549"/>
                  </a:lnTo>
                  <a:lnTo>
                    <a:pt x="2483777" y="1865439"/>
                  </a:lnTo>
                  <a:lnTo>
                    <a:pt x="2492413" y="1862899"/>
                  </a:lnTo>
                  <a:lnTo>
                    <a:pt x="2503932" y="1892109"/>
                  </a:lnTo>
                  <a:lnTo>
                    <a:pt x="2506827" y="1898459"/>
                  </a:lnTo>
                  <a:lnTo>
                    <a:pt x="2539517" y="1916239"/>
                  </a:lnTo>
                  <a:lnTo>
                    <a:pt x="2546997" y="1918779"/>
                  </a:lnTo>
                  <a:lnTo>
                    <a:pt x="2554833" y="1920049"/>
                  </a:lnTo>
                  <a:lnTo>
                    <a:pt x="2561450" y="1916239"/>
                  </a:lnTo>
                  <a:lnTo>
                    <a:pt x="2567495" y="1911159"/>
                  </a:lnTo>
                  <a:lnTo>
                    <a:pt x="2573642" y="1904809"/>
                  </a:lnTo>
                  <a:lnTo>
                    <a:pt x="2577325" y="1911159"/>
                  </a:lnTo>
                  <a:lnTo>
                    <a:pt x="2581960" y="1916239"/>
                  </a:lnTo>
                  <a:lnTo>
                    <a:pt x="2587460" y="1920049"/>
                  </a:lnTo>
                  <a:lnTo>
                    <a:pt x="2593746" y="1920049"/>
                  </a:lnTo>
                  <a:lnTo>
                    <a:pt x="2602585" y="1918779"/>
                  </a:lnTo>
                  <a:lnTo>
                    <a:pt x="2606408" y="1909889"/>
                  </a:lnTo>
                  <a:lnTo>
                    <a:pt x="2613850" y="1906079"/>
                  </a:lnTo>
                  <a:lnTo>
                    <a:pt x="2620137" y="1904809"/>
                  </a:lnTo>
                  <a:lnTo>
                    <a:pt x="2627185" y="1903539"/>
                  </a:lnTo>
                  <a:lnTo>
                    <a:pt x="2634018" y="1903539"/>
                  </a:lnTo>
                  <a:lnTo>
                    <a:pt x="2639682" y="1899729"/>
                  </a:lnTo>
                  <a:lnTo>
                    <a:pt x="2642984" y="1894649"/>
                  </a:lnTo>
                  <a:lnTo>
                    <a:pt x="2644241" y="1885759"/>
                  </a:lnTo>
                  <a:lnTo>
                    <a:pt x="2644724" y="1879409"/>
                  </a:lnTo>
                  <a:lnTo>
                    <a:pt x="2644813" y="1878139"/>
                  </a:lnTo>
                  <a:lnTo>
                    <a:pt x="2646019" y="1870519"/>
                  </a:lnTo>
                  <a:lnTo>
                    <a:pt x="2664790" y="1827339"/>
                  </a:lnTo>
                  <a:lnTo>
                    <a:pt x="2673756" y="1814639"/>
                  </a:lnTo>
                  <a:lnTo>
                    <a:pt x="2678188" y="1808289"/>
                  </a:lnTo>
                  <a:lnTo>
                    <a:pt x="2681630" y="1801939"/>
                  </a:lnTo>
                  <a:lnTo>
                    <a:pt x="2683624" y="1795589"/>
                  </a:lnTo>
                  <a:lnTo>
                    <a:pt x="2684030" y="1794319"/>
                  </a:lnTo>
                  <a:lnTo>
                    <a:pt x="2685326" y="1785429"/>
                  </a:lnTo>
                  <a:lnTo>
                    <a:pt x="2687650" y="1776539"/>
                  </a:lnTo>
                  <a:lnTo>
                    <a:pt x="2689669" y="1767649"/>
                  </a:lnTo>
                  <a:lnTo>
                    <a:pt x="2691371" y="1757489"/>
                  </a:lnTo>
                  <a:lnTo>
                    <a:pt x="2692755" y="1747329"/>
                  </a:lnTo>
                  <a:close/>
                </a:path>
                <a:path w="3041015" h="2225040">
                  <a:moveTo>
                    <a:pt x="2862364" y="235585"/>
                  </a:moveTo>
                  <a:lnTo>
                    <a:pt x="2858566" y="237667"/>
                  </a:lnTo>
                  <a:lnTo>
                    <a:pt x="2850985" y="245999"/>
                  </a:lnTo>
                  <a:lnTo>
                    <a:pt x="2852877" y="245999"/>
                  </a:lnTo>
                  <a:lnTo>
                    <a:pt x="2852877" y="248094"/>
                  </a:lnTo>
                  <a:lnTo>
                    <a:pt x="2862364" y="248094"/>
                  </a:lnTo>
                  <a:lnTo>
                    <a:pt x="2862364" y="235585"/>
                  </a:lnTo>
                  <a:close/>
                </a:path>
                <a:path w="3041015" h="2225040">
                  <a:moveTo>
                    <a:pt x="2968599" y="346113"/>
                  </a:moveTo>
                  <a:lnTo>
                    <a:pt x="2963532" y="341033"/>
                  </a:lnTo>
                  <a:lnTo>
                    <a:pt x="2961005" y="338493"/>
                  </a:lnTo>
                  <a:lnTo>
                    <a:pt x="2949625" y="329603"/>
                  </a:lnTo>
                  <a:lnTo>
                    <a:pt x="2947733" y="328333"/>
                  </a:lnTo>
                  <a:lnTo>
                    <a:pt x="2942031" y="328333"/>
                  </a:lnTo>
                  <a:lnTo>
                    <a:pt x="2938246" y="329603"/>
                  </a:lnTo>
                  <a:lnTo>
                    <a:pt x="2930652" y="325793"/>
                  </a:lnTo>
                  <a:lnTo>
                    <a:pt x="2924962" y="325793"/>
                  </a:lnTo>
                  <a:lnTo>
                    <a:pt x="2924962" y="329603"/>
                  </a:lnTo>
                  <a:lnTo>
                    <a:pt x="2926854" y="334683"/>
                  </a:lnTo>
                  <a:lnTo>
                    <a:pt x="2926854" y="338493"/>
                  </a:lnTo>
                  <a:lnTo>
                    <a:pt x="2921165" y="338493"/>
                  </a:lnTo>
                  <a:lnTo>
                    <a:pt x="2915475" y="332143"/>
                  </a:lnTo>
                  <a:lnTo>
                    <a:pt x="2917380" y="323253"/>
                  </a:lnTo>
                  <a:lnTo>
                    <a:pt x="2916745" y="321983"/>
                  </a:lnTo>
                  <a:lnTo>
                    <a:pt x="2913583" y="315633"/>
                  </a:lnTo>
                  <a:lnTo>
                    <a:pt x="2909786" y="313093"/>
                  </a:lnTo>
                  <a:lnTo>
                    <a:pt x="2907893" y="311823"/>
                  </a:lnTo>
                  <a:lnTo>
                    <a:pt x="2902204" y="313093"/>
                  </a:lnTo>
                  <a:lnTo>
                    <a:pt x="2902204" y="311823"/>
                  </a:lnTo>
                  <a:lnTo>
                    <a:pt x="2900299" y="309283"/>
                  </a:lnTo>
                  <a:lnTo>
                    <a:pt x="2900299" y="306743"/>
                  </a:lnTo>
                  <a:lnTo>
                    <a:pt x="2888919" y="300393"/>
                  </a:lnTo>
                  <a:lnTo>
                    <a:pt x="2883230" y="299123"/>
                  </a:lnTo>
                  <a:lnTo>
                    <a:pt x="2877540" y="294043"/>
                  </a:lnTo>
                  <a:lnTo>
                    <a:pt x="2871851" y="288963"/>
                  </a:lnTo>
                  <a:lnTo>
                    <a:pt x="2869946" y="288963"/>
                  </a:lnTo>
                  <a:lnTo>
                    <a:pt x="2868053" y="286423"/>
                  </a:lnTo>
                  <a:lnTo>
                    <a:pt x="2866161" y="283883"/>
                  </a:lnTo>
                  <a:lnTo>
                    <a:pt x="2860471" y="283883"/>
                  </a:lnTo>
                  <a:lnTo>
                    <a:pt x="2860471" y="286423"/>
                  </a:lnTo>
                  <a:lnTo>
                    <a:pt x="2854769" y="282613"/>
                  </a:lnTo>
                  <a:lnTo>
                    <a:pt x="2839605" y="277533"/>
                  </a:lnTo>
                  <a:lnTo>
                    <a:pt x="2835808" y="277533"/>
                  </a:lnTo>
                  <a:lnTo>
                    <a:pt x="2830118" y="276263"/>
                  </a:lnTo>
                  <a:lnTo>
                    <a:pt x="2822524" y="271183"/>
                  </a:lnTo>
                  <a:lnTo>
                    <a:pt x="2789326" y="271183"/>
                  </a:lnTo>
                  <a:lnTo>
                    <a:pt x="2780792" y="269913"/>
                  </a:lnTo>
                  <a:lnTo>
                    <a:pt x="2776994" y="267373"/>
                  </a:lnTo>
                  <a:lnTo>
                    <a:pt x="2765615" y="267373"/>
                  </a:lnTo>
                  <a:lnTo>
                    <a:pt x="2763723" y="276263"/>
                  </a:lnTo>
                  <a:lnTo>
                    <a:pt x="2767520" y="280073"/>
                  </a:lnTo>
                  <a:lnTo>
                    <a:pt x="2769412" y="283883"/>
                  </a:lnTo>
                  <a:lnTo>
                    <a:pt x="2769412" y="288963"/>
                  </a:lnTo>
                  <a:lnTo>
                    <a:pt x="2765615" y="294043"/>
                  </a:lnTo>
                  <a:lnTo>
                    <a:pt x="2756128" y="294043"/>
                  </a:lnTo>
                  <a:lnTo>
                    <a:pt x="2752344" y="288963"/>
                  </a:lnTo>
                  <a:lnTo>
                    <a:pt x="2740952" y="283883"/>
                  </a:lnTo>
                  <a:lnTo>
                    <a:pt x="2740952" y="282613"/>
                  </a:lnTo>
                  <a:lnTo>
                    <a:pt x="2740952" y="280073"/>
                  </a:lnTo>
                  <a:lnTo>
                    <a:pt x="2739059" y="276263"/>
                  </a:lnTo>
                  <a:lnTo>
                    <a:pt x="2750439" y="276263"/>
                  </a:lnTo>
                  <a:lnTo>
                    <a:pt x="2750439" y="271183"/>
                  </a:lnTo>
                  <a:lnTo>
                    <a:pt x="2748546" y="271183"/>
                  </a:lnTo>
                  <a:lnTo>
                    <a:pt x="2746641" y="269913"/>
                  </a:lnTo>
                  <a:lnTo>
                    <a:pt x="2739059" y="269913"/>
                  </a:lnTo>
                  <a:lnTo>
                    <a:pt x="2735262" y="271183"/>
                  </a:lnTo>
                  <a:lnTo>
                    <a:pt x="2733370" y="276263"/>
                  </a:lnTo>
                  <a:lnTo>
                    <a:pt x="2729573" y="277533"/>
                  </a:lnTo>
                  <a:lnTo>
                    <a:pt x="2727680" y="280073"/>
                  </a:lnTo>
                  <a:lnTo>
                    <a:pt x="2706814" y="280073"/>
                  </a:lnTo>
                  <a:lnTo>
                    <a:pt x="2699220" y="277533"/>
                  </a:lnTo>
                  <a:lnTo>
                    <a:pt x="2692400" y="276263"/>
                  </a:lnTo>
                  <a:lnTo>
                    <a:pt x="2685948" y="276263"/>
                  </a:lnTo>
                  <a:lnTo>
                    <a:pt x="2679484" y="277533"/>
                  </a:lnTo>
                  <a:lnTo>
                    <a:pt x="2672664" y="280073"/>
                  </a:lnTo>
                  <a:lnTo>
                    <a:pt x="2668867" y="282613"/>
                  </a:lnTo>
                  <a:lnTo>
                    <a:pt x="2665082" y="282613"/>
                  </a:lnTo>
                  <a:lnTo>
                    <a:pt x="2661285" y="280073"/>
                  </a:lnTo>
                  <a:lnTo>
                    <a:pt x="2657487" y="277533"/>
                  </a:lnTo>
                  <a:lnTo>
                    <a:pt x="2655595" y="277533"/>
                  </a:lnTo>
                  <a:lnTo>
                    <a:pt x="2651798" y="276263"/>
                  </a:lnTo>
                  <a:lnTo>
                    <a:pt x="2649905" y="276263"/>
                  </a:lnTo>
                  <a:lnTo>
                    <a:pt x="2648000" y="273723"/>
                  </a:lnTo>
                  <a:lnTo>
                    <a:pt x="2646108" y="273723"/>
                  </a:lnTo>
                  <a:lnTo>
                    <a:pt x="2646108" y="271183"/>
                  </a:lnTo>
                  <a:lnTo>
                    <a:pt x="2648000" y="269913"/>
                  </a:lnTo>
                  <a:lnTo>
                    <a:pt x="2648000" y="267373"/>
                  </a:lnTo>
                  <a:lnTo>
                    <a:pt x="2649905" y="263563"/>
                  </a:lnTo>
                  <a:lnTo>
                    <a:pt x="2648000" y="259753"/>
                  </a:lnTo>
                  <a:lnTo>
                    <a:pt x="2646108" y="257213"/>
                  </a:lnTo>
                  <a:lnTo>
                    <a:pt x="2644216" y="254673"/>
                  </a:lnTo>
                  <a:lnTo>
                    <a:pt x="2640419" y="253403"/>
                  </a:lnTo>
                  <a:lnTo>
                    <a:pt x="2638526" y="253403"/>
                  </a:lnTo>
                  <a:lnTo>
                    <a:pt x="2631402" y="250863"/>
                  </a:lnTo>
                  <a:lnTo>
                    <a:pt x="2617178" y="248323"/>
                  </a:lnTo>
                  <a:lnTo>
                    <a:pt x="2602484" y="248323"/>
                  </a:lnTo>
                  <a:lnTo>
                    <a:pt x="2583510" y="254673"/>
                  </a:lnTo>
                  <a:lnTo>
                    <a:pt x="2570226" y="254673"/>
                  </a:lnTo>
                  <a:lnTo>
                    <a:pt x="2566441" y="253403"/>
                  </a:lnTo>
                  <a:lnTo>
                    <a:pt x="2566441" y="248323"/>
                  </a:lnTo>
                  <a:lnTo>
                    <a:pt x="2565806" y="247053"/>
                  </a:lnTo>
                  <a:lnTo>
                    <a:pt x="2564536" y="244513"/>
                  </a:lnTo>
                  <a:lnTo>
                    <a:pt x="2560739" y="241973"/>
                  </a:lnTo>
                  <a:lnTo>
                    <a:pt x="2553157" y="241973"/>
                  </a:lnTo>
                  <a:lnTo>
                    <a:pt x="2551265" y="240703"/>
                  </a:lnTo>
                  <a:lnTo>
                    <a:pt x="2543670" y="235623"/>
                  </a:lnTo>
                  <a:lnTo>
                    <a:pt x="2537980" y="234353"/>
                  </a:lnTo>
                  <a:lnTo>
                    <a:pt x="2539873" y="230543"/>
                  </a:lnTo>
                  <a:lnTo>
                    <a:pt x="2541778" y="230543"/>
                  </a:lnTo>
                  <a:lnTo>
                    <a:pt x="2543670" y="231813"/>
                  </a:lnTo>
                  <a:lnTo>
                    <a:pt x="2545562" y="231813"/>
                  </a:lnTo>
                  <a:lnTo>
                    <a:pt x="2545562" y="230543"/>
                  </a:lnTo>
                  <a:lnTo>
                    <a:pt x="2543670" y="230543"/>
                  </a:lnTo>
                  <a:lnTo>
                    <a:pt x="2539682" y="228003"/>
                  </a:lnTo>
                  <a:lnTo>
                    <a:pt x="2537688" y="226733"/>
                  </a:lnTo>
                  <a:lnTo>
                    <a:pt x="2525001" y="224193"/>
                  </a:lnTo>
                  <a:lnTo>
                    <a:pt x="2517114" y="224193"/>
                  </a:lnTo>
                  <a:lnTo>
                    <a:pt x="2515222" y="225463"/>
                  </a:lnTo>
                  <a:lnTo>
                    <a:pt x="2511425" y="225463"/>
                  </a:lnTo>
                  <a:lnTo>
                    <a:pt x="2511425" y="224193"/>
                  </a:lnTo>
                  <a:lnTo>
                    <a:pt x="2509520" y="224193"/>
                  </a:lnTo>
                  <a:lnTo>
                    <a:pt x="2509520" y="217843"/>
                  </a:lnTo>
                  <a:lnTo>
                    <a:pt x="2505735" y="217843"/>
                  </a:lnTo>
                  <a:lnTo>
                    <a:pt x="2505735" y="221653"/>
                  </a:lnTo>
                  <a:lnTo>
                    <a:pt x="2501938" y="224193"/>
                  </a:lnTo>
                  <a:lnTo>
                    <a:pt x="2494356" y="224193"/>
                  </a:lnTo>
                  <a:lnTo>
                    <a:pt x="2488654" y="225463"/>
                  </a:lnTo>
                  <a:lnTo>
                    <a:pt x="2492451" y="217843"/>
                  </a:lnTo>
                  <a:lnTo>
                    <a:pt x="2496248" y="219113"/>
                  </a:lnTo>
                  <a:lnTo>
                    <a:pt x="2501938" y="221653"/>
                  </a:lnTo>
                  <a:lnTo>
                    <a:pt x="2505735" y="221653"/>
                  </a:lnTo>
                  <a:lnTo>
                    <a:pt x="2505735" y="217843"/>
                  </a:lnTo>
                  <a:lnTo>
                    <a:pt x="2503830" y="217843"/>
                  </a:lnTo>
                  <a:lnTo>
                    <a:pt x="2496248" y="215303"/>
                  </a:lnTo>
                  <a:lnTo>
                    <a:pt x="2488654" y="215303"/>
                  </a:lnTo>
                  <a:lnTo>
                    <a:pt x="2481072" y="212763"/>
                  </a:lnTo>
                  <a:lnTo>
                    <a:pt x="2454516" y="211493"/>
                  </a:lnTo>
                  <a:lnTo>
                    <a:pt x="2454516" y="215303"/>
                  </a:lnTo>
                  <a:lnTo>
                    <a:pt x="2450719" y="217843"/>
                  </a:lnTo>
                  <a:lnTo>
                    <a:pt x="2437434" y="217843"/>
                  </a:lnTo>
                  <a:lnTo>
                    <a:pt x="2435542" y="219113"/>
                  </a:lnTo>
                  <a:lnTo>
                    <a:pt x="2435542" y="221653"/>
                  </a:lnTo>
                  <a:lnTo>
                    <a:pt x="2443137" y="221653"/>
                  </a:lnTo>
                  <a:lnTo>
                    <a:pt x="2437434" y="225463"/>
                  </a:lnTo>
                  <a:lnTo>
                    <a:pt x="2441232" y="231813"/>
                  </a:lnTo>
                  <a:lnTo>
                    <a:pt x="2441232" y="238163"/>
                  </a:lnTo>
                  <a:lnTo>
                    <a:pt x="2437434" y="240703"/>
                  </a:lnTo>
                  <a:lnTo>
                    <a:pt x="2431745" y="238163"/>
                  </a:lnTo>
                  <a:lnTo>
                    <a:pt x="2422271" y="238163"/>
                  </a:lnTo>
                  <a:lnTo>
                    <a:pt x="2422271" y="244513"/>
                  </a:lnTo>
                  <a:lnTo>
                    <a:pt x="2420366" y="247053"/>
                  </a:lnTo>
                  <a:lnTo>
                    <a:pt x="2418473" y="247053"/>
                  </a:lnTo>
                  <a:lnTo>
                    <a:pt x="2415629" y="244513"/>
                  </a:lnTo>
                  <a:lnTo>
                    <a:pt x="2412784" y="241973"/>
                  </a:lnTo>
                  <a:lnTo>
                    <a:pt x="2401392" y="238163"/>
                  </a:lnTo>
                  <a:lnTo>
                    <a:pt x="2397607" y="235623"/>
                  </a:lnTo>
                  <a:lnTo>
                    <a:pt x="2384323" y="244513"/>
                  </a:lnTo>
                  <a:lnTo>
                    <a:pt x="2376741" y="244513"/>
                  </a:lnTo>
                  <a:lnTo>
                    <a:pt x="2372944" y="240703"/>
                  </a:lnTo>
                  <a:lnTo>
                    <a:pt x="2369147" y="238163"/>
                  </a:lnTo>
                  <a:lnTo>
                    <a:pt x="2367254" y="235623"/>
                  </a:lnTo>
                  <a:lnTo>
                    <a:pt x="2363457" y="234353"/>
                  </a:lnTo>
                  <a:lnTo>
                    <a:pt x="2361565" y="235623"/>
                  </a:lnTo>
                  <a:lnTo>
                    <a:pt x="2361565" y="238163"/>
                  </a:lnTo>
                  <a:lnTo>
                    <a:pt x="2359660" y="240703"/>
                  </a:lnTo>
                  <a:lnTo>
                    <a:pt x="2357767" y="244513"/>
                  </a:lnTo>
                  <a:lnTo>
                    <a:pt x="2355875" y="247053"/>
                  </a:lnTo>
                  <a:lnTo>
                    <a:pt x="2355875" y="250863"/>
                  </a:lnTo>
                  <a:lnTo>
                    <a:pt x="2353970" y="254673"/>
                  </a:lnTo>
                  <a:lnTo>
                    <a:pt x="2352078" y="257213"/>
                  </a:lnTo>
                  <a:lnTo>
                    <a:pt x="2348280" y="257213"/>
                  </a:lnTo>
                  <a:lnTo>
                    <a:pt x="2340127" y="253403"/>
                  </a:lnTo>
                  <a:lnTo>
                    <a:pt x="2332875" y="247053"/>
                  </a:lnTo>
                  <a:lnTo>
                    <a:pt x="2326678" y="240703"/>
                  </a:lnTo>
                  <a:lnTo>
                    <a:pt x="2321725" y="231813"/>
                  </a:lnTo>
                  <a:lnTo>
                    <a:pt x="2317927" y="228003"/>
                  </a:lnTo>
                  <a:lnTo>
                    <a:pt x="2316035" y="224193"/>
                  </a:lnTo>
                  <a:lnTo>
                    <a:pt x="2310346" y="221653"/>
                  </a:lnTo>
                  <a:lnTo>
                    <a:pt x="2304656" y="221653"/>
                  </a:lnTo>
                  <a:lnTo>
                    <a:pt x="2302751" y="224193"/>
                  </a:lnTo>
                  <a:lnTo>
                    <a:pt x="2304656" y="228003"/>
                  </a:lnTo>
                  <a:lnTo>
                    <a:pt x="2297061" y="228003"/>
                  </a:lnTo>
                  <a:lnTo>
                    <a:pt x="2293264" y="224193"/>
                  </a:lnTo>
                  <a:lnTo>
                    <a:pt x="2291372" y="219113"/>
                  </a:lnTo>
                  <a:lnTo>
                    <a:pt x="2295169" y="219113"/>
                  </a:lnTo>
                  <a:lnTo>
                    <a:pt x="2295169" y="211493"/>
                  </a:lnTo>
                  <a:lnTo>
                    <a:pt x="2297061" y="208953"/>
                  </a:lnTo>
                  <a:lnTo>
                    <a:pt x="2298966" y="205143"/>
                  </a:lnTo>
                  <a:lnTo>
                    <a:pt x="2298966" y="201333"/>
                  </a:lnTo>
                  <a:lnTo>
                    <a:pt x="2297061" y="196253"/>
                  </a:lnTo>
                  <a:lnTo>
                    <a:pt x="2293264" y="196253"/>
                  </a:lnTo>
                  <a:lnTo>
                    <a:pt x="2283790" y="189903"/>
                  </a:lnTo>
                  <a:lnTo>
                    <a:pt x="2278100" y="189903"/>
                  </a:lnTo>
                  <a:lnTo>
                    <a:pt x="2274303" y="192443"/>
                  </a:lnTo>
                  <a:lnTo>
                    <a:pt x="2272398" y="192443"/>
                  </a:lnTo>
                  <a:lnTo>
                    <a:pt x="2270506" y="194983"/>
                  </a:lnTo>
                  <a:lnTo>
                    <a:pt x="2272398" y="198793"/>
                  </a:lnTo>
                  <a:lnTo>
                    <a:pt x="2272398" y="202603"/>
                  </a:lnTo>
                  <a:lnTo>
                    <a:pt x="2270506" y="206413"/>
                  </a:lnTo>
                  <a:lnTo>
                    <a:pt x="2270506" y="208953"/>
                  </a:lnTo>
                  <a:lnTo>
                    <a:pt x="2274303" y="208953"/>
                  </a:lnTo>
                  <a:lnTo>
                    <a:pt x="2272398" y="211493"/>
                  </a:lnTo>
                  <a:lnTo>
                    <a:pt x="2266708" y="211493"/>
                  </a:lnTo>
                  <a:lnTo>
                    <a:pt x="2263864" y="208953"/>
                  </a:lnTo>
                  <a:lnTo>
                    <a:pt x="2261019" y="206413"/>
                  </a:lnTo>
                  <a:lnTo>
                    <a:pt x="2232571" y="206413"/>
                  </a:lnTo>
                  <a:lnTo>
                    <a:pt x="2217394" y="198793"/>
                  </a:lnTo>
                  <a:lnTo>
                    <a:pt x="2217394" y="194983"/>
                  </a:lnTo>
                  <a:lnTo>
                    <a:pt x="2215489" y="192443"/>
                  </a:lnTo>
                  <a:lnTo>
                    <a:pt x="2206015" y="192443"/>
                  </a:lnTo>
                  <a:lnTo>
                    <a:pt x="2202218" y="189903"/>
                  </a:lnTo>
                  <a:lnTo>
                    <a:pt x="2195106" y="188633"/>
                  </a:lnTo>
                  <a:lnTo>
                    <a:pt x="2180869" y="188633"/>
                  </a:lnTo>
                  <a:lnTo>
                    <a:pt x="2173757" y="189903"/>
                  </a:lnTo>
                  <a:lnTo>
                    <a:pt x="2171865" y="189903"/>
                  </a:lnTo>
                  <a:lnTo>
                    <a:pt x="2169972" y="192443"/>
                  </a:lnTo>
                  <a:lnTo>
                    <a:pt x="2169972" y="194983"/>
                  </a:lnTo>
                  <a:lnTo>
                    <a:pt x="2168067" y="196253"/>
                  </a:lnTo>
                  <a:lnTo>
                    <a:pt x="2160486" y="196253"/>
                  </a:lnTo>
                  <a:lnTo>
                    <a:pt x="2165223" y="189903"/>
                  </a:lnTo>
                  <a:lnTo>
                    <a:pt x="2166175" y="188633"/>
                  </a:lnTo>
                  <a:lnTo>
                    <a:pt x="2162378" y="186093"/>
                  </a:lnTo>
                  <a:lnTo>
                    <a:pt x="2156688" y="189903"/>
                  </a:lnTo>
                  <a:lnTo>
                    <a:pt x="2149094" y="188633"/>
                  </a:lnTo>
                  <a:lnTo>
                    <a:pt x="2137714" y="182283"/>
                  </a:lnTo>
                  <a:lnTo>
                    <a:pt x="2130133" y="182283"/>
                  </a:lnTo>
                  <a:lnTo>
                    <a:pt x="2128228" y="183553"/>
                  </a:lnTo>
                  <a:lnTo>
                    <a:pt x="2126335" y="188633"/>
                  </a:lnTo>
                  <a:lnTo>
                    <a:pt x="2137714" y="188633"/>
                  </a:lnTo>
                  <a:lnTo>
                    <a:pt x="2132025" y="194983"/>
                  </a:lnTo>
                  <a:lnTo>
                    <a:pt x="2130133" y="195414"/>
                  </a:lnTo>
                  <a:lnTo>
                    <a:pt x="2130133" y="532803"/>
                  </a:lnTo>
                  <a:lnTo>
                    <a:pt x="2126335" y="537883"/>
                  </a:lnTo>
                  <a:lnTo>
                    <a:pt x="2124443" y="542963"/>
                  </a:lnTo>
                  <a:lnTo>
                    <a:pt x="2124443" y="553123"/>
                  </a:lnTo>
                  <a:lnTo>
                    <a:pt x="2122538" y="555663"/>
                  </a:lnTo>
                  <a:lnTo>
                    <a:pt x="2118753" y="567093"/>
                  </a:lnTo>
                  <a:lnTo>
                    <a:pt x="2095982" y="584873"/>
                  </a:lnTo>
                  <a:lnTo>
                    <a:pt x="2088400" y="588683"/>
                  </a:lnTo>
                  <a:lnTo>
                    <a:pt x="2086495" y="592493"/>
                  </a:lnTo>
                  <a:lnTo>
                    <a:pt x="2086495" y="595033"/>
                  </a:lnTo>
                  <a:lnTo>
                    <a:pt x="2084603" y="595033"/>
                  </a:lnTo>
                  <a:lnTo>
                    <a:pt x="2078913" y="596303"/>
                  </a:lnTo>
                  <a:lnTo>
                    <a:pt x="2075116" y="598843"/>
                  </a:lnTo>
                  <a:lnTo>
                    <a:pt x="2067534" y="598843"/>
                  </a:lnTo>
                  <a:lnTo>
                    <a:pt x="2063737" y="595033"/>
                  </a:lnTo>
                  <a:lnTo>
                    <a:pt x="2067534" y="595033"/>
                  </a:lnTo>
                  <a:lnTo>
                    <a:pt x="2069426" y="592493"/>
                  </a:lnTo>
                  <a:lnTo>
                    <a:pt x="2077008" y="592493"/>
                  </a:lnTo>
                  <a:lnTo>
                    <a:pt x="2088400" y="579793"/>
                  </a:lnTo>
                  <a:lnTo>
                    <a:pt x="2090293" y="579793"/>
                  </a:lnTo>
                  <a:lnTo>
                    <a:pt x="2092185" y="578523"/>
                  </a:lnTo>
                  <a:lnTo>
                    <a:pt x="2094090" y="578523"/>
                  </a:lnTo>
                  <a:lnTo>
                    <a:pt x="2094090" y="575983"/>
                  </a:lnTo>
                  <a:lnTo>
                    <a:pt x="2095982" y="572173"/>
                  </a:lnTo>
                  <a:lnTo>
                    <a:pt x="2099779" y="569633"/>
                  </a:lnTo>
                  <a:lnTo>
                    <a:pt x="2101672" y="565823"/>
                  </a:lnTo>
                  <a:lnTo>
                    <a:pt x="2108111" y="559473"/>
                  </a:lnTo>
                  <a:lnTo>
                    <a:pt x="2113292" y="551853"/>
                  </a:lnTo>
                  <a:lnTo>
                    <a:pt x="2117420" y="542963"/>
                  </a:lnTo>
                  <a:lnTo>
                    <a:pt x="2120646" y="534073"/>
                  </a:lnTo>
                  <a:lnTo>
                    <a:pt x="2120646" y="532803"/>
                  </a:lnTo>
                  <a:lnTo>
                    <a:pt x="2122538" y="532803"/>
                  </a:lnTo>
                  <a:lnTo>
                    <a:pt x="2124443" y="530263"/>
                  </a:lnTo>
                  <a:lnTo>
                    <a:pt x="2128228" y="530263"/>
                  </a:lnTo>
                  <a:lnTo>
                    <a:pt x="2130133" y="532803"/>
                  </a:lnTo>
                  <a:lnTo>
                    <a:pt x="2130133" y="195414"/>
                  </a:lnTo>
                  <a:lnTo>
                    <a:pt x="2126335" y="196253"/>
                  </a:lnTo>
                  <a:lnTo>
                    <a:pt x="2118753" y="196253"/>
                  </a:lnTo>
                  <a:lnTo>
                    <a:pt x="2116848" y="198793"/>
                  </a:lnTo>
                  <a:lnTo>
                    <a:pt x="2113051" y="198793"/>
                  </a:lnTo>
                  <a:lnTo>
                    <a:pt x="2105469" y="202603"/>
                  </a:lnTo>
                  <a:lnTo>
                    <a:pt x="2088400" y="202603"/>
                  </a:lnTo>
                  <a:lnTo>
                    <a:pt x="2088400" y="205143"/>
                  </a:lnTo>
                  <a:lnTo>
                    <a:pt x="2086495" y="206413"/>
                  </a:lnTo>
                  <a:lnTo>
                    <a:pt x="2078913" y="208953"/>
                  </a:lnTo>
                  <a:lnTo>
                    <a:pt x="2082711" y="205143"/>
                  </a:lnTo>
                  <a:lnTo>
                    <a:pt x="2084603" y="196253"/>
                  </a:lnTo>
                  <a:lnTo>
                    <a:pt x="2092185" y="194983"/>
                  </a:lnTo>
                  <a:lnTo>
                    <a:pt x="2097887" y="188633"/>
                  </a:lnTo>
                  <a:lnTo>
                    <a:pt x="2107361" y="188633"/>
                  </a:lnTo>
                  <a:lnTo>
                    <a:pt x="2118753" y="179743"/>
                  </a:lnTo>
                  <a:lnTo>
                    <a:pt x="2130133" y="173393"/>
                  </a:lnTo>
                  <a:lnTo>
                    <a:pt x="2132025" y="169583"/>
                  </a:lnTo>
                  <a:lnTo>
                    <a:pt x="2139619" y="169583"/>
                  </a:lnTo>
                  <a:lnTo>
                    <a:pt x="2147201" y="165773"/>
                  </a:lnTo>
                  <a:lnTo>
                    <a:pt x="2150999" y="160693"/>
                  </a:lnTo>
                  <a:lnTo>
                    <a:pt x="2154796" y="160693"/>
                  </a:lnTo>
                  <a:lnTo>
                    <a:pt x="2158581" y="159423"/>
                  </a:lnTo>
                  <a:lnTo>
                    <a:pt x="2166175" y="150533"/>
                  </a:lnTo>
                  <a:lnTo>
                    <a:pt x="2166175" y="149263"/>
                  </a:lnTo>
                  <a:lnTo>
                    <a:pt x="2162378" y="144183"/>
                  </a:lnTo>
                  <a:lnTo>
                    <a:pt x="2164270" y="144183"/>
                  </a:lnTo>
                  <a:lnTo>
                    <a:pt x="2166175" y="142913"/>
                  </a:lnTo>
                  <a:lnTo>
                    <a:pt x="2168067" y="142913"/>
                  </a:lnTo>
                  <a:lnTo>
                    <a:pt x="2168067" y="137833"/>
                  </a:lnTo>
                  <a:lnTo>
                    <a:pt x="2166175" y="136563"/>
                  </a:lnTo>
                  <a:lnTo>
                    <a:pt x="2162378" y="134023"/>
                  </a:lnTo>
                  <a:lnTo>
                    <a:pt x="2156688" y="136563"/>
                  </a:lnTo>
                  <a:lnTo>
                    <a:pt x="2154796" y="130213"/>
                  </a:lnTo>
                  <a:lnTo>
                    <a:pt x="2154034" y="127673"/>
                  </a:lnTo>
                  <a:lnTo>
                    <a:pt x="2152891" y="123863"/>
                  </a:lnTo>
                  <a:lnTo>
                    <a:pt x="2150999" y="127673"/>
                  </a:lnTo>
                  <a:lnTo>
                    <a:pt x="2145309" y="121323"/>
                  </a:lnTo>
                  <a:lnTo>
                    <a:pt x="2137714" y="120053"/>
                  </a:lnTo>
                  <a:lnTo>
                    <a:pt x="2128228" y="121323"/>
                  </a:lnTo>
                  <a:lnTo>
                    <a:pt x="2107361" y="121323"/>
                  </a:lnTo>
                  <a:lnTo>
                    <a:pt x="2105469" y="123863"/>
                  </a:lnTo>
                  <a:lnTo>
                    <a:pt x="2101672" y="130213"/>
                  </a:lnTo>
                  <a:lnTo>
                    <a:pt x="2095982" y="127673"/>
                  </a:lnTo>
                  <a:lnTo>
                    <a:pt x="2090293" y="127673"/>
                  </a:lnTo>
                  <a:lnTo>
                    <a:pt x="2088400" y="121323"/>
                  </a:lnTo>
                  <a:lnTo>
                    <a:pt x="2095982" y="121323"/>
                  </a:lnTo>
                  <a:lnTo>
                    <a:pt x="2095982" y="117513"/>
                  </a:lnTo>
                  <a:lnTo>
                    <a:pt x="2069426" y="114973"/>
                  </a:lnTo>
                  <a:lnTo>
                    <a:pt x="2073224" y="111163"/>
                  </a:lnTo>
                  <a:lnTo>
                    <a:pt x="2078913" y="111163"/>
                  </a:lnTo>
                  <a:lnTo>
                    <a:pt x="2082711" y="104813"/>
                  </a:lnTo>
                  <a:lnTo>
                    <a:pt x="2076691" y="102273"/>
                  </a:lnTo>
                  <a:lnTo>
                    <a:pt x="2070138" y="101003"/>
                  </a:lnTo>
                  <a:lnTo>
                    <a:pt x="2063229" y="102273"/>
                  </a:lnTo>
                  <a:lnTo>
                    <a:pt x="2056142" y="102273"/>
                  </a:lnTo>
                  <a:lnTo>
                    <a:pt x="2049094" y="104813"/>
                  </a:lnTo>
                  <a:lnTo>
                    <a:pt x="2042401" y="108623"/>
                  </a:lnTo>
                  <a:lnTo>
                    <a:pt x="2036406" y="114973"/>
                  </a:lnTo>
                  <a:lnTo>
                    <a:pt x="2031492" y="121323"/>
                  </a:lnTo>
                  <a:lnTo>
                    <a:pt x="2031492" y="125133"/>
                  </a:lnTo>
                  <a:lnTo>
                    <a:pt x="2033384" y="130213"/>
                  </a:lnTo>
                  <a:lnTo>
                    <a:pt x="2033384" y="131483"/>
                  </a:lnTo>
                  <a:lnTo>
                    <a:pt x="2012518" y="131483"/>
                  </a:lnTo>
                  <a:lnTo>
                    <a:pt x="2012518" y="134023"/>
                  </a:lnTo>
                  <a:lnTo>
                    <a:pt x="2016315" y="134023"/>
                  </a:lnTo>
                  <a:lnTo>
                    <a:pt x="2016315" y="137833"/>
                  </a:lnTo>
                  <a:lnTo>
                    <a:pt x="2010625" y="136563"/>
                  </a:lnTo>
                  <a:lnTo>
                    <a:pt x="2004923" y="136563"/>
                  </a:lnTo>
                  <a:lnTo>
                    <a:pt x="1993544" y="144183"/>
                  </a:lnTo>
                  <a:lnTo>
                    <a:pt x="1985962" y="144183"/>
                  </a:lnTo>
                  <a:lnTo>
                    <a:pt x="1978367" y="142913"/>
                  </a:lnTo>
                  <a:lnTo>
                    <a:pt x="1979129" y="140373"/>
                  </a:lnTo>
                  <a:lnTo>
                    <a:pt x="1980272" y="136563"/>
                  </a:lnTo>
                  <a:lnTo>
                    <a:pt x="1974583" y="136563"/>
                  </a:lnTo>
                  <a:lnTo>
                    <a:pt x="1966988" y="140373"/>
                  </a:lnTo>
                  <a:lnTo>
                    <a:pt x="1963191" y="137833"/>
                  </a:lnTo>
                  <a:lnTo>
                    <a:pt x="1953717" y="137833"/>
                  </a:lnTo>
                  <a:lnTo>
                    <a:pt x="1949919" y="140373"/>
                  </a:lnTo>
                  <a:lnTo>
                    <a:pt x="1949919" y="144183"/>
                  </a:lnTo>
                  <a:lnTo>
                    <a:pt x="1946122" y="144183"/>
                  </a:lnTo>
                  <a:lnTo>
                    <a:pt x="1938540" y="146723"/>
                  </a:lnTo>
                  <a:lnTo>
                    <a:pt x="1930946" y="146723"/>
                  </a:lnTo>
                  <a:lnTo>
                    <a:pt x="1925256" y="149263"/>
                  </a:lnTo>
                  <a:lnTo>
                    <a:pt x="1921459" y="149263"/>
                  </a:lnTo>
                  <a:lnTo>
                    <a:pt x="1917674" y="150533"/>
                  </a:lnTo>
                  <a:lnTo>
                    <a:pt x="1911972" y="150533"/>
                  </a:lnTo>
                  <a:lnTo>
                    <a:pt x="1910080" y="153073"/>
                  </a:lnTo>
                  <a:lnTo>
                    <a:pt x="1908187" y="153073"/>
                  </a:lnTo>
                  <a:lnTo>
                    <a:pt x="1904390" y="154343"/>
                  </a:lnTo>
                  <a:lnTo>
                    <a:pt x="1902498" y="154343"/>
                  </a:lnTo>
                  <a:lnTo>
                    <a:pt x="1898700" y="156883"/>
                  </a:lnTo>
                  <a:lnTo>
                    <a:pt x="1893011" y="159423"/>
                  </a:lnTo>
                  <a:lnTo>
                    <a:pt x="1885416" y="159423"/>
                  </a:lnTo>
                  <a:lnTo>
                    <a:pt x="1885416" y="160693"/>
                  </a:lnTo>
                  <a:lnTo>
                    <a:pt x="1889213" y="160693"/>
                  </a:lnTo>
                  <a:lnTo>
                    <a:pt x="1887321" y="163233"/>
                  </a:lnTo>
                  <a:lnTo>
                    <a:pt x="1885416" y="163233"/>
                  </a:lnTo>
                  <a:lnTo>
                    <a:pt x="1877834" y="175933"/>
                  </a:lnTo>
                  <a:lnTo>
                    <a:pt x="1881632" y="179743"/>
                  </a:lnTo>
                  <a:lnTo>
                    <a:pt x="1887321" y="183553"/>
                  </a:lnTo>
                  <a:lnTo>
                    <a:pt x="1889213" y="189903"/>
                  </a:lnTo>
                  <a:lnTo>
                    <a:pt x="1885416" y="194983"/>
                  </a:lnTo>
                  <a:lnTo>
                    <a:pt x="1875929" y="194983"/>
                  </a:lnTo>
                  <a:lnTo>
                    <a:pt x="1877834" y="189903"/>
                  </a:lnTo>
                  <a:lnTo>
                    <a:pt x="1879727" y="188633"/>
                  </a:lnTo>
                  <a:lnTo>
                    <a:pt x="1872145" y="188633"/>
                  </a:lnTo>
                  <a:lnTo>
                    <a:pt x="1866455" y="189903"/>
                  </a:lnTo>
                  <a:lnTo>
                    <a:pt x="1856968" y="189903"/>
                  </a:lnTo>
                  <a:lnTo>
                    <a:pt x="1853171" y="190588"/>
                  </a:lnTo>
                  <a:lnTo>
                    <a:pt x="1853171" y="273723"/>
                  </a:lnTo>
                  <a:lnTo>
                    <a:pt x="1853171" y="276263"/>
                  </a:lnTo>
                  <a:lnTo>
                    <a:pt x="1847862" y="270040"/>
                  </a:lnTo>
                  <a:lnTo>
                    <a:pt x="1851279" y="271183"/>
                  </a:lnTo>
                  <a:lnTo>
                    <a:pt x="1851279" y="273723"/>
                  </a:lnTo>
                  <a:lnTo>
                    <a:pt x="1853171" y="273723"/>
                  </a:lnTo>
                  <a:lnTo>
                    <a:pt x="1853171" y="190588"/>
                  </a:lnTo>
                  <a:lnTo>
                    <a:pt x="1842731" y="192443"/>
                  </a:lnTo>
                  <a:lnTo>
                    <a:pt x="1817128" y="192443"/>
                  </a:lnTo>
                  <a:lnTo>
                    <a:pt x="1815236" y="196253"/>
                  </a:lnTo>
                  <a:lnTo>
                    <a:pt x="1817128" y="202603"/>
                  </a:lnTo>
                  <a:lnTo>
                    <a:pt x="1819021" y="205143"/>
                  </a:lnTo>
                  <a:lnTo>
                    <a:pt x="1819021" y="217843"/>
                  </a:lnTo>
                  <a:lnTo>
                    <a:pt x="1820926" y="219113"/>
                  </a:lnTo>
                  <a:lnTo>
                    <a:pt x="1830412" y="219113"/>
                  </a:lnTo>
                  <a:lnTo>
                    <a:pt x="1834197" y="221653"/>
                  </a:lnTo>
                  <a:lnTo>
                    <a:pt x="1836102" y="225463"/>
                  </a:lnTo>
                  <a:lnTo>
                    <a:pt x="1839887" y="230543"/>
                  </a:lnTo>
                  <a:lnTo>
                    <a:pt x="1843684" y="230543"/>
                  </a:lnTo>
                  <a:lnTo>
                    <a:pt x="1847481" y="234353"/>
                  </a:lnTo>
                  <a:lnTo>
                    <a:pt x="1847481" y="235623"/>
                  </a:lnTo>
                  <a:lnTo>
                    <a:pt x="1849374" y="235623"/>
                  </a:lnTo>
                  <a:lnTo>
                    <a:pt x="1847481" y="238163"/>
                  </a:lnTo>
                  <a:lnTo>
                    <a:pt x="1847481" y="241973"/>
                  </a:lnTo>
                  <a:lnTo>
                    <a:pt x="1845589" y="244513"/>
                  </a:lnTo>
                  <a:lnTo>
                    <a:pt x="1849374" y="253403"/>
                  </a:lnTo>
                  <a:lnTo>
                    <a:pt x="1849374" y="261023"/>
                  </a:lnTo>
                  <a:lnTo>
                    <a:pt x="1845589" y="263563"/>
                  </a:lnTo>
                  <a:lnTo>
                    <a:pt x="1843684" y="263563"/>
                  </a:lnTo>
                  <a:lnTo>
                    <a:pt x="1843684" y="264833"/>
                  </a:lnTo>
                  <a:lnTo>
                    <a:pt x="1845589" y="267373"/>
                  </a:lnTo>
                  <a:lnTo>
                    <a:pt x="1837994" y="264833"/>
                  </a:lnTo>
                  <a:lnTo>
                    <a:pt x="1839887" y="261023"/>
                  </a:lnTo>
                  <a:lnTo>
                    <a:pt x="1845589" y="257213"/>
                  </a:lnTo>
                  <a:lnTo>
                    <a:pt x="1841792" y="250863"/>
                  </a:lnTo>
                  <a:lnTo>
                    <a:pt x="1837994" y="250863"/>
                  </a:lnTo>
                  <a:lnTo>
                    <a:pt x="1837994" y="254673"/>
                  </a:lnTo>
                  <a:lnTo>
                    <a:pt x="1834197" y="257213"/>
                  </a:lnTo>
                  <a:lnTo>
                    <a:pt x="1834197" y="248323"/>
                  </a:lnTo>
                  <a:lnTo>
                    <a:pt x="1834197" y="241973"/>
                  </a:lnTo>
                  <a:lnTo>
                    <a:pt x="1836102" y="241973"/>
                  </a:lnTo>
                  <a:lnTo>
                    <a:pt x="1837994" y="240703"/>
                  </a:lnTo>
                  <a:lnTo>
                    <a:pt x="1839887" y="240703"/>
                  </a:lnTo>
                  <a:lnTo>
                    <a:pt x="1843684" y="235623"/>
                  </a:lnTo>
                  <a:lnTo>
                    <a:pt x="1842427" y="234353"/>
                  </a:lnTo>
                  <a:lnTo>
                    <a:pt x="1839887" y="231813"/>
                  </a:lnTo>
                  <a:lnTo>
                    <a:pt x="1836102" y="231813"/>
                  </a:lnTo>
                  <a:lnTo>
                    <a:pt x="1830412" y="234353"/>
                  </a:lnTo>
                  <a:lnTo>
                    <a:pt x="1824710" y="231813"/>
                  </a:lnTo>
                  <a:lnTo>
                    <a:pt x="1800352" y="217843"/>
                  </a:lnTo>
                  <a:lnTo>
                    <a:pt x="1792465" y="217843"/>
                  </a:lnTo>
                  <a:lnTo>
                    <a:pt x="1786775" y="211493"/>
                  </a:lnTo>
                  <a:lnTo>
                    <a:pt x="1784883" y="211493"/>
                  </a:lnTo>
                  <a:lnTo>
                    <a:pt x="1781086" y="217843"/>
                  </a:lnTo>
                  <a:lnTo>
                    <a:pt x="1784883" y="217843"/>
                  </a:lnTo>
                  <a:lnTo>
                    <a:pt x="1784883" y="224193"/>
                  </a:lnTo>
                  <a:lnTo>
                    <a:pt x="1788680" y="224193"/>
                  </a:lnTo>
                  <a:lnTo>
                    <a:pt x="1790573" y="225463"/>
                  </a:lnTo>
                  <a:lnTo>
                    <a:pt x="1790573" y="228003"/>
                  </a:lnTo>
                  <a:lnTo>
                    <a:pt x="1788680" y="230543"/>
                  </a:lnTo>
                  <a:lnTo>
                    <a:pt x="1782978" y="230543"/>
                  </a:lnTo>
                  <a:lnTo>
                    <a:pt x="1779193" y="228003"/>
                  </a:lnTo>
                  <a:lnTo>
                    <a:pt x="1777288" y="225463"/>
                  </a:lnTo>
                  <a:lnTo>
                    <a:pt x="1771599" y="225463"/>
                  </a:lnTo>
                  <a:lnTo>
                    <a:pt x="1769706" y="228003"/>
                  </a:lnTo>
                  <a:lnTo>
                    <a:pt x="1769706" y="235623"/>
                  </a:lnTo>
                  <a:lnTo>
                    <a:pt x="1773504" y="235623"/>
                  </a:lnTo>
                  <a:lnTo>
                    <a:pt x="1781086" y="240703"/>
                  </a:lnTo>
                  <a:lnTo>
                    <a:pt x="1790573" y="240703"/>
                  </a:lnTo>
                  <a:lnTo>
                    <a:pt x="1792465" y="244513"/>
                  </a:lnTo>
                  <a:lnTo>
                    <a:pt x="1792465" y="248323"/>
                  </a:lnTo>
                  <a:lnTo>
                    <a:pt x="1788680" y="248323"/>
                  </a:lnTo>
                  <a:lnTo>
                    <a:pt x="1781086" y="244513"/>
                  </a:lnTo>
                  <a:lnTo>
                    <a:pt x="1771599" y="244513"/>
                  </a:lnTo>
                  <a:lnTo>
                    <a:pt x="1767801" y="241973"/>
                  </a:lnTo>
                  <a:lnTo>
                    <a:pt x="1765909" y="241973"/>
                  </a:lnTo>
                  <a:lnTo>
                    <a:pt x="1762112" y="240703"/>
                  </a:lnTo>
                  <a:lnTo>
                    <a:pt x="1760220" y="240703"/>
                  </a:lnTo>
                  <a:lnTo>
                    <a:pt x="1760220" y="234353"/>
                  </a:lnTo>
                  <a:lnTo>
                    <a:pt x="1758327" y="230543"/>
                  </a:lnTo>
                  <a:lnTo>
                    <a:pt x="1758327" y="225463"/>
                  </a:lnTo>
                  <a:lnTo>
                    <a:pt x="1760220" y="224193"/>
                  </a:lnTo>
                  <a:lnTo>
                    <a:pt x="1760220" y="221653"/>
                  </a:lnTo>
                  <a:lnTo>
                    <a:pt x="1762112" y="221653"/>
                  </a:lnTo>
                  <a:lnTo>
                    <a:pt x="1764017" y="217843"/>
                  </a:lnTo>
                  <a:lnTo>
                    <a:pt x="1760220" y="211493"/>
                  </a:lnTo>
                  <a:lnTo>
                    <a:pt x="1756422" y="208953"/>
                  </a:lnTo>
                  <a:lnTo>
                    <a:pt x="1756422" y="212763"/>
                  </a:lnTo>
                  <a:lnTo>
                    <a:pt x="1758327" y="215303"/>
                  </a:lnTo>
                  <a:lnTo>
                    <a:pt x="1760220" y="219113"/>
                  </a:lnTo>
                  <a:lnTo>
                    <a:pt x="1758327" y="224193"/>
                  </a:lnTo>
                  <a:lnTo>
                    <a:pt x="1754530" y="225463"/>
                  </a:lnTo>
                  <a:lnTo>
                    <a:pt x="1752638" y="225463"/>
                  </a:lnTo>
                  <a:lnTo>
                    <a:pt x="1752638" y="228003"/>
                  </a:lnTo>
                  <a:lnTo>
                    <a:pt x="1750733" y="228003"/>
                  </a:lnTo>
                  <a:lnTo>
                    <a:pt x="1745043" y="230543"/>
                  </a:lnTo>
                  <a:lnTo>
                    <a:pt x="1741246" y="234353"/>
                  </a:lnTo>
                  <a:lnTo>
                    <a:pt x="1739353" y="238163"/>
                  </a:lnTo>
                  <a:lnTo>
                    <a:pt x="1743151" y="244513"/>
                  </a:lnTo>
                  <a:lnTo>
                    <a:pt x="1746935" y="248323"/>
                  </a:lnTo>
                  <a:lnTo>
                    <a:pt x="1748840" y="253403"/>
                  </a:lnTo>
                  <a:lnTo>
                    <a:pt x="1750733" y="254673"/>
                  </a:lnTo>
                  <a:lnTo>
                    <a:pt x="1750733" y="257213"/>
                  </a:lnTo>
                  <a:lnTo>
                    <a:pt x="1743151" y="264833"/>
                  </a:lnTo>
                  <a:lnTo>
                    <a:pt x="1743151" y="271183"/>
                  </a:lnTo>
                  <a:lnTo>
                    <a:pt x="1745043" y="276263"/>
                  </a:lnTo>
                  <a:lnTo>
                    <a:pt x="1745043" y="277533"/>
                  </a:lnTo>
                  <a:lnTo>
                    <a:pt x="1746935" y="280073"/>
                  </a:lnTo>
                  <a:lnTo>
                    <a:pt x="1746935" y="282613"/>
                  </a:lnTo>
                  <a:lnTo>
                    <a:pt x="1752638" y="283883"/>
                  </a:lnTo>
                  <a:lnTo>
                    <a:pt x="1758327" y="282613"/>
                  </a:lnTo>
                  <a:lnTo>
                    <a:pt x="1762112" y="280073"/>
                  </a:lnTo>
                  <a:lnTo>
                    <a:pt x="1767801" y="280073"/>
                  </a:lnTo>
                  <a:lnTo>
                    <a:pt x="1774799" y="281343"/>
                  </a:lnTo>
                  <a:lnTo>
                    <a:pt x="1781086" y="283883"/>
                  </a:lnTo>
                  <a:lnTo>
                    <a:pt x="1785950" y="288963"/>
                  </a:lnTo>
                  <a:lnTo>
                    <a:pt x="1788680" y="296583"/>
                  </a:lnTo>
                  <a:lnTo>
                    <a:pt x="1788680" y="299123"/>
                  </a:lnTo>
                  <a:lnTo>
                    <a:pt x="1784883" y="302933"/>
                  </a:lnTo>
                  <a:lnTo>
                    <a:pt x="1784883" y="309283"/>
                  </a:lnTo>
                  <a:lnTo>
                    <a:pt x="1798154" y="313093"/>
                  </a:lnTo>
                  <a:lnTo>
                    <a:pt x="1786775" y="321983"/>
                  </a:lnTo>
                  <a:lnTo>
                    <a:pt x="1781086" y="315633"/>
                  </a:lnTo>
                  <a:lnTo>
                    <a:pt x="1781086" y="302933"/>
                  </a:lnTo>
                  <a:lnTo>
                    <a:pt x="1779193" y="299123"/>
                  </a:lnTo>
                  <a:lnTo>
                    <a:pt x="1777288" y="296583"/>
                  </a:lnTo>
                  <a:lnTo>
                    <a:pt x="1775396" y="292773"/>
                  </a:lnTo>
                  <a:lnTo>
                    <a:pt x="1773504" y="292773"/>
                  </a:lnTo>
                  <a:lnTo>
                    <a:pt x="1773504" y="290233"/>
                  </a:lnTo>
                  <a:lnTo>
                    <a:pt x="1767801" y="290233"/>
                  </a:lnTo>
                  <a:lnTo>
                    <a:pt x="1762112" y="292773"/>
                  </a:lnTo>
                  <a:lnTo>
                    <a:pt x="1754530" y="296583"/>
                  </a:lnTo>
                  <a:lnTo>
                    <a:pt x="1752638" y="300393"/>
                  </a:lnTo>
                  <a:lnTo>
                    <a:pt x="1752638" y="305473"/>
                  </a:lnTo>
                  <a:lnTo>
                    <a:pt x="1754530" y="306743"/>
                  </a:lnTo>
                  <a:lnTo>
                    <a:pt x="1754530" y="309283"/>
                  </a:lnTo>
                  <a:lnTo>
                    <a:pt x="1756422" y="313093"/>
                  </a:lnTo>
                  <a:lnTo>
                    <a:pt x="1754530" y="316903"/>
                  </a:lnTo>
                  <a:lnTo>
                    <a:pt x="1746935" y="325793"/>
                  </a:lnTo>
                  <a:lnTo>
                    <a:pt x="1745043" y="332143"/>
                  </a:lnTo>
                  <a:lnTo>
                    <a:pt x="1729867" y="341033"/>
                  </a:lnTo>
                  <a:lnTo>
                    <a:pt x="1727974" y="344843"/>
                  </a:lnTo>
                  <a:lnTo>
                    <a:pt x="1720380" y="344843"/>
                  </a:lnTo>
                  <a:lnTo>
                    <a:pt x="1714690" y="342303"/>
                  </a:lnTo>
                  <a:lnTo>
                    <a:pt x="1703311" y="342303"/>
                  </a:lnTo>
                  <a:lnTo>
                    <a:pt x="1701419" y="341033"/>
                  </a:lnTo>
                  <a:lnTo>
                    <a:pt x="1699514" y="341033"/>
                  </a:lnTo>
                  <a:lnTo>
                    <a:pt x="1697621" y="338493"/>
                  </a:lnTo>
                  <a:lnTo>
                    <a:pt x="1695716" y="338493"/>
                  </a:lnTo>
                  <a:lnTo>
                    <a:pt x="1697621" y="334683"/>
                  </a:lnTo>
                  <a:lnTo>
                    <a:pt x="1701419" y="332143"/>
                  </a:lnTo>
                  <a:lnTo>
                    <a:pt x="1709000" y="335953"/>
                  </a:lnTo>
                  <a:lnTo>
                    <a:pt x="1712798" y="341033"/>
                  </a:lnTo>
                  <a:lnTo>
                    <a:pt x="1716595" y="338493"/>
                  </a:lnTo>
                  <a:lnTo>
                    <a:pt x="1718487" y="335953"/>
                  </a:lnTo>
                  <a:lnTo>
                    <a:pt x="1718487" y="332143"/>
                  </a:lnTo>
                  <a:lnTo>
                    <a:pt x="1724177" y="329603"/>
                  </a:lnTo>
                  <a:lnTo>
                    <a:pt x="1729867" y="316903"/>
                  </a:lnTo>
                  <a:lnTo>
                    <a:pt x="1733664" y="315633"/>
                  </a:lnTo>
                  <a:lnTo>
                    <a:pt x="1735556" y="313093"/>
                  </a:lnTo>
                  <a:lnTo>
                    <a:pt x="1735556" y="311823"/>
                  </a:lnTo>
                  <a:lnTo>
                    <a:pt x="1733664" y="306743"/>
                  </a:lnTo>
                  <a:lnTo>
                    <a:pt x="1737461" y="302933"/>
                  </a:lnTo>
                  <a:lnTo>
                    <a:pt x="1738718" y="300393"/>
                  </a:lnTo>
                  <a:lnTo>
                    <a:pt x="1739353" y="299123"/>
                  </a:lnTo>
                  <a:lnTo>
                    <a:pt x="1735556" y="294043"/>
                  </a:lnTo>
                  <a:lnTo>
                    <a:pt x="1733664" y="294043"/>
                  </a:lnTo>
                  <a:lnTo>
                    <a:pt x="1729867" y="292773"/>
                  </a:lnTo>
                  <a:lnTo>
                    <a:pt x="1727974" y="288963"/>
                  </a:lnTo>
                  <a:lnTo>
                    <a:pt x="1727974" y="259753"/>
                  </a:lnTo>
                  <a:lnTo>
                    <a:pt x="1729867" y="257213"/>
                  </a:lnTo>
                  <a:lnTo>
                    <a:pt x="1731759" y="253403"/>
                  </a:lnTo>
                  <a:lnTo>
                    <a:pt x="1729867" y="248323"/>
                  </a:lnTo>
                  <a:lnTo>
                    <a:pt x="1724177" y="241973"/>
                  </a:lnTo>
                  <a:lnTo>
                    <a:pt x="1722285" y="241973"/>
                  </a:lnTo>
                  <a:lnTo>
                    <a:pt x="1722285" y="240703"/>
                  </a:lnTo>
                  <a:lnTo>
                    <a:pt x="1724177" y="235623"/>
                  </a:lnTo>
                  <a:lnTo>
                    <a:pt x="1727974" y="230543"/>
                  </a:lnTo>
                  <a:lnTo>
                    <a:pt x="1731759" y="221653"/>
                  </a:lnTo>
                  <a:lnTo>
                    <a:pt x="1731759" y="215303"/>
                  </a:lnTo>
                  <a:lnTo>
                    <a:pt x="1729867" y="211493"/>
                  </a:lnTo>
                  <a:lnTo>
                    <a:pt x="1718487" y="206413"/>
                  </a:lnTo>
                  <a:lnTo>
                    <a:pt x="1695716" y="206413"/>
                  </a:lnTo>
                  <a:lnTo>
                    <a:pt x="1691932" y="211493"/>
                  </a:lnTo>
                  <a:lnTo>
                    <a:pt x="1690027" y="215303"/>
                  </a:lnTo>
                  <a:lnTo>
                    <a:pt x="1690027" y="219113"/>
                  </a:lnTo>
                  <a:lnTo>
                    <a:pt x="1688134" y="228003"/>
                  </a:lnTo>
                  <a:lnTo>
                    <a:pt x="1684337" y="234353"/>
                  </a:lnTo>
                  <a:lnTo>
                    <a:pt x="1676755" y="238163"/>
                  </a:lnTo>
                  <a:lnTo>
                    <a:pt x="1674850" y="238163"/>
                  </a:lnTo>
                  <a:lnTo>
                    <a:pt x="1671066" y="241973"/>
                  </a:lnTo>
                  <a:lnTo>
                    <a:pt x="1671066" y="248323"/>
                  </a:lnTo>
                  <a:lnTo>
                    <a:pt x="1674850" y="250863"/>
                  </a:lnTo>
                  <a:lnTo>
                    <a:pt x="1674850" y="264833"/>
                  </a:lnTo>
                  <a:lnTo>
                    <a:pt x="1671066" y="269913"/>
                  </a:lnTo>
                  <a:lnTo>
                    <a:pt x="1682445" y="276263"/>
                  </a:lnTo>
                  <a:lnTo>
                    <a:pt x="1684337" y="277533"/>
                  </a:lnTo>
                  <a:lnTo>
                    <a:pt x="1684337" y="282613"/>
                  </a:lnTo>
                  <a:lnTo>
                    <a:pt x="1690027" y="288963"/>
                  </a:lnTo>
                  <a:lnTo>
                    <a:pt x="1693824" y="288963"/>
                  </a:lnTo>
                  <a:lnTo>
                    <a:pt x="1691932" y="290233"/>
                  </a:lnTo>
                  <a:lnTo>
                    <a:pt x="1691932" y="292773"/>
                  </a:lnTo>
                  <a:lnTo>
                    <a:pt x="1688134" y="296583"/>
                  </a:lnTo>
                  <a:lnTo>
                    <a:pt x="1688134" y="299123"/>
                  </a:lnTo>
                  <a:lnTo>
                    <a:pt x="1686242" y="300393"/>
                  </a:lnTo>
                  <a:lnTo>
                    <a:pt x="1684337" y="300393"/>
                  </a:lnTo>
                  <a:lnTo>
                    <a:pt x="1684337" y="299123"/>
                  </a:lnTo>
                  <a:lnTo>
                    <a:pt x="1678647" y="294043"/>
                  </a:lnTo>
                  <a:lnTo>
                    <a:pt x="1674850" y="290233"/>
                  </a:lnTo>
                  <a:lnTo>
                    <a:pt x="1670939" y="287616"/>
                  </a:lnTo>
                  <a:lnTo>
                    <a:pt x="1671307" y="286067"/>
                  </a:lnTo>
                  <a:lnTo>
                    <a:pt x="1672539" y="275907"/>
                  </a:lnTo>
                  <a:lnTo>
                    <a:pt x="1667510" y="274637"/>
                  </a:lnTo>
                  <a:lnTo>
                    <a:pt x="1662734" y="272097"/>
                  </a:lnTo>
                  <a:lnTo>
                    <a:pt x="1658264" y="268287"/>
                  </a:lnTo>
                  <a:lnTo>
                    <a:pt x="1656422" y="268287"/>
                  </a:lnTo>
                  <a:lnTo>
                    <a:pt x="1654695" y="267017"/>
                  </a:lnTo>
                  <a:lnTo>
                    <a:pt x="1652854" y="267017"/>
                  </a:lnTo>
                  <a:lnTo>
                    <a:pt x="1643672" y="264477"/>
                  </a:lnTo>
                  <a:lnTo>
                    <a:pt x="1639023" y="264477"/>
                  </a:lnTo>
                  <a:lnTo>
                    <a:pt x="1625295" y="261937"/>
                  </a:lnTo>
                  <a:lnTo>
                    <a:pt x="1618475" y="267017"/>
                  </a:lnTo>
                  <a:lnTo>
                    <a:pt x="1625180" y="278447"/>
                  </a:lnTo>
                  <a:lnTo>
                    <a:pt x="1625180" y="279717"/>
                  </a:lnTo>
                  <a:lnTo>
                    <a:pt x="1624533" y="279717"/>
                  </a:lnTo>
                  <a:lnTo>
                    <a:pt x="1622983" y="282257"/>
                  </a:lnTo>
                  <a:lnTo>
                    <a:pt x="1620443" y="284797"/>
                  </a:lnTo>
                  <a:lnTo>
                    <a:pt x="1613725" y="284797"/>
                  </a:lnTo>
                  <a:lnTo>
                    <a:pt x="1614474" y="289877"/>
                  </a:lnTo>
                  <a:lnTo>
                    <a:pt x="1611769" y="289877"/>
                  </a:lnTo>
                  <a:lnTo>
                    <a:pt x="1610309" y="291147"/>
                  </a:lnTo>
                  <a:lnTo>
                    <a:pt x="1608785" y="291147"/>
                  </a:lnTo>
                  <a:lnTo>
                    <a:pt x="1607337" y="289877"/>
                  </a:lnTo>
                  <a:lnTo>
                    <a:pt x="1605724" y="289877"/>
                  </a:lnTo>
                  <a:lnTo>
                    <a:pt x="1605610" y="287337"/>
                  </a:lnTo>
                  <a:lnTo>
                    <a:pt x="1606689" y="283527"/>
                  </a:lnTo>
                  <a:lnTo>
                    <a:pt x="1607121" y="283527"/>
                  </a:lnTo>
                  <a:lnTo>
                    <a:pt x="1607451" y="282257"/>
                  </a:lnTo>
                  <a:lnTo>
                    <a:pt x="1605178" y="279717"/>
                  </a:lnTo>
                  <a:lnTo>
                    <a:pt x="1603121" y="278447"/>
                  </a:lnTo>
                  <a:lnTo>
                    <a:pt x="1600314" y="279717"/>
                  </a:lnTo>
                  <a:lnTo>
                    <a:pt x="1598803" y="280987"/>
                  </a:lnTo>
                  <a:lnTo>
                    <a:pt x="1597329" y="280987"/>
                  </a:lnTo>
                  <a:lnTo>
                    <a:pt x="1595882" y="282257"/>
                  </a:lnTo>
                  <a:lnTo>
                    <a:pt x="1592770" y="283527"/>
                  </a:lnTo>
                  <a:lnTo>
                    <a:pt x="1589430" y="286067"/>
                  </a:lnTo>
                  <a:lnTo>
                    <a:pt x="1585937" y="287337"/>
                  </a:lnTo>
                  <a:lnTo>
                    <a:pt x="1581619" y="287337"/>
                  </a:lnTo>
                  <a:lnTo>
                    <a:pt x="1581619" y="579437"/>
                  </a:lnTo>
                  <a:lnTo>
                    <a:pt x="1580007" y="584873"/>
                  </a:lnTo>
                  <a:lnTo>
                    <a:pt x="1553908" y="584873"/>
                  </a:lnTo>
                  <a:lnTo>
                    <a:pt x="1554264" y="584517"/>
                  </a:lnTo>
                  <a:lnTo>
                    <a:pt x="1561490" y="581977"/>
                  </a:lnTo>
                  <a:lnTo>
                    <a:pt x="1576539" y="579437"/>
                  </a:lnTo>
                  <a:lnTo>
                    <a:pt x="1581619" y="579437"/>
                  </a:lnTo>
                  <a:lnTo>
                    <a:pt x="1581619" y="287337"/>
                  </a:lnTo>
                  <a:lnTo>
                    <a:pt x="1573822" y="287337"/>
                  </a:lnTo>
                  <a:lnTo>
                    <a:pt x="1568437" y="286067"/>
                  </a:lnTo>
                  <a:lnTo>
                    <a:pt x="1563255" y="289877"/>
                  </a:lnTo>
                  <a:lnTo>
                    <a:pt x="1560741" y="294957"/>
                  </a:lnTo>
                  <a:lnTo>
                    <a:pt x="1551559" y="294957"/>
                  </a:lnTo>
                  <a:lnTo>
                    <a:pt x="1548853" y="293687"/>
                  </a:lnTo>
                  <a:lnTo>
                    <a:pt x="1546047" y="293687"/>
                  </a:lnTo>
                  <a:lnTo>
                    <a:pt x="1546047" y="292417"/>
                  </a:lnTo>
                  <a:lnTo>
                    <a:pt x="1548371" y="291147"/>
                  </a:lnTo>
                  <a:lnTo>
                    <a:pt x="1550695" y="289877"/>
                  </a:lnTo>
                  <a:lnTo>
                    <a:pt x="1550593" y="288607"/>
                  </a:lnTo>
                  <a:lnTo>
                    <a:pt x="1550492" y="287337"/>
                  </a:lnTo>
                  <a:lnTo>
                    <a:pt x="1550403" y="286067"/>
                  </a:lnTo>
                  <a:lnTo>
                    <a:pt x="1550149" y="284797"/>
                  </a:lnTo>
                  <a:lnTo>
                    <a:pt x="1549501" y="282257"/>
                  </a:lnTo>
                  <a:lnTo>
                    <a:pt x="1548206" y="280987"/>
                  </a:lnTo>
                  <a:lnTo>
                    <a:pt x="1545602" y="282257"/>
                  </a:lnTo>
                  <a:lnTo>
                    <a:pt x="1543519" y="282257"/>
                  </a:lnTo>
                  <a:lnTo>
                    <a:pt x="1541576" y="283527"/>
                  </a:lnTo>
                  <a:lnTo>
                    <a:pt x="1539875" y="284797"/>
                  </a:lnTo>
                  <a:lnTo>
                    <a:pt x="1538757" y="287337"/>
                  </a:lnTo>
                  <a:lnTo>
                    <a:pt x="1537931" y="288607"/>
                  </a:lnTo>
                  <a:lnTo>
                    <a:pt x="1537398" y="291147"/>
                  </a:lnTo>
                  <a:lnTo>
                    <a:pt x="1530565" y="288607"/>
                  </a:lnTo>
                  <a:lnTo>
                    <a:pt x="1522780" y="288607"/>
                  </a:lnTo>
                  <a:lnTo>
                    <a:pt x="1516634" y="293687"/>
                  </a:lnTo>
                  <a:lnTo>
                    <a:pt x="1512633" y="296227"/>
                  </a:lnTo>
                  <a:lnTo>
                    <a:pt x="1508201" y="297497"/>
                  </a:lnTo>
                  <a:lnTo>
                    <a:pt x="1504099" y="300037"/>
                  </a:lnTo>
                  <a:lnTo>
                    <a:pt x="1490040" y="307657"/>
                  </a:lnTo>
                  <a:lnTo>
                    <a:pt x="1486687" y="319087"/>
                  </a:lnTo>
                  <a:lnTo>
                    <a:pt x="1483817" y="320357"/>
                  </a:lnTo>
                  <a:lnTo>
                    <a:pt x="1480845" y="321627"/>
                  </a:lnTo>
                  <a:lnTo>
                    <a:pt x="1477822" y="321627"/>
                  </a:lnTo>
                  <a:lnTo>
                    <a:pt x="1474127" y="322897"/>
                  </a:lnTo>
                  <a:lnTo>
                    <a:pt x="1470215" y="321627"/>
                  </a:lnTo>
                  <a:lnTo>
                    <a:pt x="1467015" y="320357"/>
                  </a:lnTo>
                  <a:lnTo>
                    <a:pt x="1463878" y="316547"/>
                  </a:lnTo>
                  <a:lnTo>
                    <a:pt x="1461173" y="314007"/>
                  </a:lnTo>
                  <a:lnTo>
                    <a:pt x="1458150" y="310197"/>
                  </a:lnTo>
                  <a:lnTo>
                    <a:pt x="1460957" y="302577"/>
                  </a:lnTo>
                  <a:lnTo>
                    <a:pt x="1468094" y="302577"/>
                  </a:lnTo>
                  <a:lnTo>
                    <a:pt x="1474254" y="300037"/>
                  </a:lnTo>
                  <a:lnTo>
                    <a:pt x="1474254" y="297497"/>
                  </a:lnTo>
                  <a:lnTo>
                    <a:pt x="1471066" y="292417"/>
                  </a:lnTo>
                  <a:lnTo>
                    <a:pt x="1465783" y="288607"/>
                  </a:lnTo>
                  <a:lnTo>
                    <a:pt x="1446250" y="288607"/>
                  </a:lnTo>
                  <a:lnTo>
                    <a:pt x="1450225" y="294957"/>
                  </a:lnTo>
                  <a:lnTo>
                    <a:pt x="1450263" y="300037"/>
                  </a:lnTo>
                  <a:lnTo>
                    <a:pt x="1448460" y="306387"/>
                  </a:lnTo>
                  <a:lnTo>
                    <a:pt x="1446898" y="311467"/>
                  </a:lnTo>
                  <a:lnTo>
                    <a:pt x="1451406" y="317817"/>
                  </a:lnTo>
                  <a:lnTo>
                    <a:pt x="1452905" y="322897"/>
                  </a:lnTo>
                  <a:lnTo>
                    <a:pt x="1451406" y="327977"/>
                  </a:lnTo>
                  <a:lnTo>
                    <a:pt x="1446898" y="334327"/>
                  </a:lnTo>
                  <a:lnTo>
                    <a:pt x="1441462" y="331787"/>
                  </a:lnTo>
                  <a:lnTo>
                    <a:pt x="1435442" y="329247"/>
                  </a:lnTo>
                  <a:lnTo>
                    <a:pt x="1429283" y="329247"/>
                  </a:lnTo>
                  <a:lnTo>
                    <a:pt x="1425524" y="333057"/>
                  </a:lnTo>
                  <a:lnTo>
                    <a:pt x="1421028" y="335597"/>
                  </a:lnTo>
                  <a:lnTo>
                    <a:pt x="1416088" y="338137"/>
                  </a:lnTo>
                  <a:lnTo>
                    <a:pt x="1412430" y="339407"/>
                  </a:lnTo>
                  <a:lnTo>
                    <a:pt x="1409001" y="341947"/>
                  </a:lnTo>
                  <a:lnTo>
                    <a:pt x="1405928" y="344487"/>
                  </a:lnTo>
                  <a:lnTo>
                    <a:pt x="1404327" y="345757"/>
                  </a:lnTo>
                  <a:lnTo>
                    <a:pt x="1403997" y="348297"/>
                  </a:lnTo>
                  <a:lnTo>
                    <a:pt x="1405166" y="350837"/>
                  </a:lnTo>
                  <a:lnTo>
                    <a:pt x="1406677" y="352107"/>
                  </a:lnTo>
                  <a:lnTo>
                    <a:pt x="1408633" y="354647"/>
                  </a:lnTo>
                  <a:lnTo>
                    <a:pt x="1409928" y="357187"/>
                  </a:lnTo>
                  <a:lnTo>
                    <a:pt x="1410665" y="358457"/>
                  </a:lnTo>
                  <a:lnTo>
                    <a:pt x="1410919" y="359727"/>
                  </a:lnTo>
                  <a:lnTo>
                    <a:pt x="1410677" y="360997"/>
                  </a:lnTo>
                  <a:lnTo>
                    <a:pt x="1410677" y="363537"/>
                  </a:lnTo>
                  <a:lnTo>
                    <a:pt x="1400416" y="363537"/>
                  </a:lnTo>
                  <a:lnTo>
                    <a:pt x="1397203" y="362267"/>
                  </a:lnTo>
                  <a:lnTo>
                    <a:pt x="1393901" y="362267"/>
                  </a:lnTo>
                  <a:lnTo>
                    <a:pt x="1390573" y="360997"/>
                  </a:lnTo>
                  <a:lnTo>
                    <a:pt x="1385811" y="360997"/>
                  </a:lnTo>
                  <a:lnTo>
                    <a:pt x="1384300" y="357187"/>
                  </a:lnTo>
                  <a:lnTo>
                    <a:pt x="1380845" y="355917"/>
                  </a:lnTo>
                  <a:lnTo>
                    <a:pt x="1375435" y="353377"/>
                  </a:lnTo>
                  <a:lnTo>
                    <a:pt x="1371333" y="359727"/>
                  </a:lnTo>
                  <a:lnTo>
                    <a:pt x="1373784" y="364807"/>
                  </a:lnTo>
                  <a:lnTo>
                    <a:pt x="1379435" y="368617"/>
                  </a:lnTo>
                  <a:lnTo>
                    <a:pt x="1385277" y="367347"/>
                  </a:lnTo>
                  <a:lnTo>
                    <a:pt x="1385404" y="368617"/>
                  </a:lnTo>
                  <a:lnTo>
                    <a:pt x="1385531" y="369887"/>
                  </a:lnTo>
                  <a:lnTo>
                    <a:pt x="1385658" y="371157"/>
                  </a:lnTo>
                  <a:lnTo>
                    <a:pt x="1385785" y="372427"/>
                  </a:lnTo>
                  <a:lnTo>
                    <a:pt x="1385900" y="373697"/>
                  </a:lnTo>
                  <a:lnTo>
                    <a:pt x="1386027" y="374967"/>
                  </a:lnTo>
                  <a:lnTo>
                    <a:pt x="1383271" y="377507"/>
                  </a:lnTo>
                  <a:lnTo>
                    <a:pt x="1379550" y="378777"/>
                  </a:lnTo>
                  <a:lnTo>
                    <a:pt x="1376083" y="377507"/>
                  </a:lnTo>
                  <a:lnTo>
                    <a:pt x="1371803" y="376237"/>
                  </a:lnTo>
                  <a:lnTo>
                    <a:pt x="1367802" y="374967"/>
                  </a:lnTo>
                  <a:lnTo>
                    <a:pt x="1364513" y="371157"/>
                  </a:lnTo>
                  <a:lnTo>
                    <a:pt x="1362532" y="369887"/>
                  </a:lnTo>
                  <a:lnTo>
                    <a:pt x="1360284" y="368617"/>
                  </a:lnTo>
                  <a:lnTo>
                    <a:pt x="1357922" y="368617"/>
                  </a:lnTo>
                  <a:lnTo>
                    <a:pt x="1354683" y="367347"/>
                  </a:lnTo>
                  <a:lnTo>
                    <a:pt x="1351978" y="366077"/>
                  </a:lnTo>
                  <a:lnTo>
                    <a:pt x="1351978" y="357187"/>
                  </a:lnTo>
                  <a:lnTo>
                    <a:pt x="1349057" y="353377"/>
                  </a:lnTo>
                  <a:lnTo>
                    <a:pt x="1348079" y="349567"/>
                  </a:lnTo>
                  <a:lnTo>
                    <a:pt x="1351978" y="340677"/>
                  </a:lnTo>
                  <a:lnTo>
                    <a:pt x="1351432" y="338137"/>
                  </a:lnTo>
                  <a:lnTo>
                    <a:pt x="1343329" y="333057"/>
                  </a:lnTo>
                  <a:lnTo>
                    <a:pt x="1342466" y="333057"/>
                  </a:lnTo>
                  <a:lnTo>
                    <a:pt x="1333385" y="326707"/>
                  </a:lnTo>
                  <a:lnTo>
                    <a:pt x="1332522" y="325958"/>
                  </a:lnTo>
                  <a:lnTo>
                    <a:pt x="1332522" y="433387"/>
                  </a:lnTo>
                  <a:lnTo>
                    <a:pt x="1328077" y="442277"/>
                  </a:lnTo>
                  <a:lnTo>
                    <a:pt x="1320952" y="442277"/>
                  </a:lnTo>
                  <a:lnTo>
                    <a:pt x="1318933" y="443547"/>
                  </a:lnTo>
                  <a:lnTo>
                    <a:pt x="1317040" y="444817"/>
                  </a:lnTo>
                  <a:lnTo>
                    <a:pt x="1315326" y="446087"/>
                  </a:lnTo>
                  <a:lnTo>
                    <a:pt x="1314221" y="446087"/>
                  </a:lnTo>
                  <a:lnTo>
                    <a:pt x="1301483" y="424497"/>
                  </a:lnTo>
                  <a:lnTo>
                    <a:pt x="1302118" y="421957"/>
                  </a:lnTo>
                  <a:lnTo>
                    <a:pt x="1302905" y="420687"/>
                  </a:lnTo>
                  <a:lnTo>
                    <a:pt x="1303870" y="420687"/>
                  </a:lnTo>
                  <a:lnTo>
                    <a:pt x="1306156" y="418147"/>
                  </a:lnTo>
                  <a:lnTo>
                    <a:pt x="1308531" y="416877"/>
                  </a:lnTo>
                  <a:lnTo>
                    <a:pt x="1310995" y="414337"/>
                  </a:lnTo>
                  <a:lnTo>
                    <a:pt x="1316621" y="418147"/>
                  </a:lnTo>
                  <a:lnTo>
                    <a:pt x="1321816" y="421957"/>
                  </a:lnTo>
                  <a:lnTo>
                    <a:pt x="1327543" y="425767"/>
                  </a:lnTo>
                  <a:lnTo>
                    <a:pt x="1329702" y="427037"/>
                  </a:lnTo>
                  <a:lnTo>
                    <a:pt x="1330680" y="430847"/>
                  </a:lnTo>
                  <a:lnTo>
                    <a:pt x="1332522" y="433387"/>
                  </a:lnTo>
                  <a:lnTo>
                    <a:pt x="1332522" y="325958"/>
                  </a:lnTo>
                  <a:lnTo>
                    <a:pt x="1329055" y="322897"/>
                  </a:lnTo>
                  <a:lnTo>
                    <a:pt x="1327111" y="321627"/>
                  </a:lnTo>
                  <a:lnTo>
                    <a:pt x="1326515" y="319087"/>
                  </a:lnTo>
                  <a:lnTo>
                    <a:pt x="1327810" y="316547"/>
                  </a:lnTo>
                  <a:lnTo>
                    <a:pt x="1330337" y="316547"/>
                  </a:lnTo>
                  <a:lnTo>
                    <a:pt x="1331328" y="317817"/>
                  </a:lnTo>
                  <a:lnTo>
                    <a:pt x="1333741" y="320357"/>
                  </a:lnTo>
                  <a:lnTo>
                    <a:pt x="1337195" y="322897"/>
                  </a:lnTo>
                  <a:lnTo>
                    <a:pt x="1343075" y="322897"/>
                  </a:lnTo>
                  <a:lnTo>
                    <a:pt x="1345184" y="324167"/>
                  </a:lnTo>
                  <a:lnTo>
                    <a:pt x="1347216" y="325437"/>
                  </a:lnTo>
                  <a:lnTo>
                    <a:pt x="1359115" y="329247"/>
                  </a:lnTo>
                  <a:lnTo>
                    <a:pt x="1371219" y="331787"/>
                  </a:lnTo>
                  <a:lnTo>
                    <a:pt x="1374355" y="333057"/>
                  </a:lnTo>
                  <a:lnTo>
                    <a:pt x="1378788" y="334327"/>
                  </a:lnTo>
                  <a:lnTo>
                    <a:pt x="1386166" y="335597"/>
                  </a:lnTo>
                  <a:lnTo>
                    <a:pt x="1393596" y="335597"/>
                  </a:lnTo>
                  <a:lnTo>
                    <a:pt x="1419009" y="316547"/>
                  </a:lnTo>
                  <a:lnTo>
                    <a:pt x="1416634" y="311467"/>
                  </a:lnTo>
                  <a:lnTo>
                    <a:pt x="1415757" y="307657"/>
                  </a:lnTo>
                  <a:lnTo>
                    <a:pt x="1414894" y="305117"/>
                  </a:lnTo>
                  <a:lnTo>
                    <a:pt x="1411478" y="302577"/>
                  </a:lnTo>
                  <a:lnTo>
                    <a:pt x="1407871" y="300037"/>
                  </a:lnTo>
                  <a:lnTo>
                    <a:pt x="1404086" y="298767"/>
                  </a:lnTo>
                  <a:lnTo>
                    <a:pt x="1398003" y="296227"/>
                  </a:lnTo>
                  <a:lnTo>
                    <a:pt x="1392047" y="292417"/>
                  </a:lnTo>
                  <a:lnTo>
                    <a:pt x="1386217" y="288607"/>
                  </a:lnTo>
                  <a:lnTo>
                    <a:pt x="1380515" y="284797"/>
                  </a:lnTo>
                  <a:lnTo>
                    <a:pt x="1375702" y="282257"/>
                  </a:lnTo>
                  <a:lnTo>
                    <a:pt x="1370647" y="279717"/>
                  </a:lnTo>
                  <a:lnTo>
                    <a:pt x="1365377" y="277177"/>
                  </a:lnTo>
                  <a:lnTo>
                    <a:pt x="1358277" y="274637"/>
                  </a:lnTo>
                  <a:lnTo>
                    <a:pt x="1351051" y="273367"/>
                  </a:lnTo>
                  <a:lnTo>
                    <a:pt x="1341386" y="273367"/>
                  </a:lnTo>
                  <a:lnTo>
                    <a:pt x="1338999" y="274637"/>
                  </a:lnTo>
                  <a:lnTo>
                    <a:pt x="1337919" y="274637"/>
                  </a:lnTo>
                  <a:lnTo>
                    <a:pt x="1337348" y="273367"/>
                  </a:lnTo>
                  <a:lnTo>
                    <a:pt x="1336789" y="272097"/>
                  </a:lnTo>
                  <a:lnTo>
                    <a:pt x="1335646" y="269557"/>
                  </a:lnTo>
                  <a:lnTo>
                    <a:pt x="1330134" y="272097"/>
                  </a:lnTo>
                  <a:lnTo>
                    <a:pt x="1326997" y="268287"/>
                  </a:lnTo>
                  <a:lnTo>
                    <a:pt x="1325918" y="268287"/>
                  </a:lnTo>
                  <a:lnTo>
                    <a:pt x="1325600" y="267017"/>
                  </a:lnTo>
                  <a:lnTo>
                    <a:pt x="1325600" y="265747"/>
                  </a:lnTo>
                  <a:lnTo>
                    <a:pt x="1327645" y="265747"/>
                  </a:lnTo>
                  <a:lnTo>
                    <a:pt x="1329918" y="267017"/>
                  </a:lnTo>
                  <a:lnTo>
                    <a:pt x="1332191" y="264477"/>
                  </a:lnTo>
                  <a:lnTo>
                    <a:pt x="1329651" y="263207"/>
                  </a:lnTo>
                  <a:lnTo>
                    <a:pt x="1326972" y="261937"/>
                  </a:lnTo>
                  <a:lnTo>
                    <a:pt x="1324190" y="260667"/>
                  </a:lnTo>
                  <a:lnTo>
                    <a:pt x="1318895" y="264477"/>
                  </a:lnTo>
                  <a:lnTo>
                    <a:pt x="1299222" y="261937"/>
                  </a:lnTo>
                  <a:lnTo>
                    <a:pt x="1290993" y="255828"/>
                  </a:lnTo>
                  <a:lnTo>
                    <a:pt x="1303870" y="256857"/>
                  </a:lnTo>
                  <a:lnTo>
                    <a:pt x="1309598" y="249237"/>
                  </a:lnTo>
                  <a:lnTo>
                    <a:pt x="1305001" y="246697"/>
                  </a:lnTo>
                  <a:lnTo>
                    <a:pt x="1299870" y="244157"/>
                  </a:lnTo>
                  <a:lnTo>
                    <a:pt x="1294460" y="242887"/>
                  </a:lnTo>
                  <a:lnTo>
                    <a:pt x="1289697" y="240347"/>
                  </a:lnTo>
                  <a:lnTo>
                    <a:pt x="1286891" y="244157"/>
                  </a:lnTo>
                  <a:lnTo>
                    <a:pt x="1286243" y="245427"/>
                  </a:lnTo>
                  <a:lnTo>
                    <a:pt x="1285913" y="246697"/>
                  </a:lnTo>
                  <a:lnTo>
                    <a:pt x="1284617" y="247967"/>
                  </a:lnTo>
                  <a:lnTo>
                    <a:pt x="1282573" y="246697"/>
                  </a:lnTo>
                  <a:lnTo>
                    <a:pt x="1281912" y="245427"/>
                  </a:lnTo>
                  <a:lnTo>
                    <a:pt x="1281912" y="242887"/>
                  </a:lnTo>
                  <a:lnTo>
                    <a:pt x="1283220" y="241617"/>
                  </a:lnTo>
                  <a:lnTo>
                    <a:pt x="1284401" y="240347"/>
                  </a:lnTo>
                  <a:lnTo>
                    <a:pt x="1284516" y="239077"/>
                  </a:lnTo>
                  <a:lnTo>
                    <a:pt x="1284617" y="237807"/>
                  </a:lnTo>
                  <a:lnTo>
                    <a:pt x="1282890" y="236537"/>
                  </a:lnTo>
                  <a:lnTo>
                    <a:pt x="1277378" y="236537"/>
                  </a:lnTo>
                  <a:lnTo>
                    <a:pt x="1275524" y="240347"/>
                  </a:lnTo>
                  <a:lnTo>
                    <a:pt x="1273505" y="242887"/>
                  </a:lnTo>
                  <a:lnTo>
                    <a:pt x="1271320" y="246697"/>
                  </a:lnTo>
                  <a:lnTo>
                    <a:pt x="1270571" y="247967"/>
                  </a:lnTo>
                  <a:lnTo>
                    <a:pt x="1268945" y="247967"/>
                  </a:lnTo>
                  <a:lnTo>
                    <a:pt x="1267320" y="249237"/>
                  </a:lnTo>
                  <a:lnTo>
                    <a:pt x="1266672" y="245427"/>
                  </a:lnTo>
                  <a:lnTo>
                    <a:pt x="1266139" y="244157"/>
                  </a:lnTo>
                  <a:lnTo>
                    <a:pt x="1265478" y="240347"/>
                  </a:lnTo>
                  <a:lnTo>
                    <a:pt x="1261033" y="244157"/>
                  </a:lnTo>
                  <a:lnTo>
                    <a:pt x="1257198" y="249237"/>
                  </a:lnTo>
                  <a:lnTo>
                    <a:pt x="1254137" y="253047"/>
                  </a:lnTo>
                  <a:lnTo>
                    <a:pt x="1253159" y="255587"/>
                  </a:lnTo>
                  <a:lnTo>
                    <a:pt x="1251864" y="255587"/>
                  </a:lnTo>
                  <a:lnTo>
                    <a:pt x="1250238" y="253047"/>
                  </a:lnTo>
                  <a:lnTo>
                    <a:pt x="1250581" y="251777"/>
                  </a:lnTo>
                  <a:lnTo>
                    <a:pt x="1251165" y="249237"/>
                  </a:lnTo>
                  <a:lnTo>
                    <a:pt x="1251966" y="246697"/>
                  </a:lnTo>
                  <a:lnTo>
                    <a:pt x="1252677" y="245427"/>
                  </a:lnTo>
                  <a:lnTo>
                    <a:pt x="1253375" y="244157"/>
                  </a:lnTo>
                  <a:lnTo>
                    <a:pt x="1254963" y="242887"/>
                  </a:lnTo>
                  <a:lnTo>
                    <a:pt x="1256728" y="240347"/>
                  </a:lnTo>
                  <a:lnTo>
                    <a:pt x="1247317" y="239077"/>
                  </a:lnTo>
                  <a:lnTo>
                    <a:pt x="1245158" y="241617"/>
                  </a:lnTo>
                  <a:lnTo>
                    <a:pt x="1244180" y="245427"/>
                  </a:lnTo>
                  <a:lnTo>
                    <a:pt x="1237703" y="242887"/>
                  </a:lnTo>
                  <a:lnTo>
                    <a:pt x="1237157" y="246697"/>
                  </a:lnTo>
                  <a:lnTo>
                    <a:pt x="1235646" y="247967"/>
                  </a:lnTo>
                  <a:lnTo>
                    <a:pt x="1231747" y="258127"/>
                  </a:lnTo>
                  <a:lnTo>
                    <a:pt x="1220939" y="250507"/>
                  </a:lnTo>
                  <a:lnTo>
                    <a:pt x="1214450" y="254317"/>
                  </a:lnTo>
                  <a:lnTo>
                    <a:pt x="1218349" y="258127"/>
                  </a:lnTo>
                  <a:lnTo>
                    <a:pt x="1212164" y="258127"/>
                  </a:lnTo>
                  <a:lnTo>
                    <a:pt x="1206169" y="260667"/>
                  </a:lnTo>
                  <a:lnTo>
                    <a:pt x="1201699" y="265747"/>
                  </a:lnTo>
                  <a:lnTo>
                    <a:pt x="1201064" y="264477"/>
                  </a:lnTo>
                  <a:lnTo>
                    <a:pt x="1200327" y="263207"/>
                  </a:lnTo>
                  <a:lnTo>
                    <a:pt x="1199540" y="261937"/>
                  </a:lnTo>
                  <a:lnTo>
                    <a:pt x="1198079" y="261937"/>
                  </a:lnTo>
                  <a:lnTo>
                    <a:pt x="1196543" y="263207"/>
                  </a:lnTo>
                  <a:lnTo>
                    <a:pt x="1193368" y="263207"/>
                  </a:lnTo>
                  <a:lnTo>
                    <a:pt x="1193266" y="260667"/>
                  </a:lnTo>
                  <a:lnTo>
                    <a:pt x="1191755" y="258127"/>
                  </a:lnTo>
                  <a:lnTo>
                    <a:pt x="1189367" y="255587"/>
                  </a:lnTo>
                  <a:lnTo>
                    <a:pt x="1186129" y="259397"/>
                  </a:lnTo>
                  <a:lnTo>
                    <a:pt x="1188923" y="261937"/>
                  </a:lnTo>
                  <a:lnTo>
                    <a:pt x="1188923" y="267017"/>
                  </a:lnTo>
                  <a:lnTo>
                    <a:pt x="1186129" y="270827"/>
                  </a:lnTo>
                  <a:lnTo>
                    <a:pt x="1183538" y="273367"/>
                  </a:lnTo>
                  <a:lnTo>
                    <a:pt x="1180934" y="269557"/>
                  </a:lnTo>
                  <a:lnTo>
                    <a:pt x="1175105" y="269557"/>
                  </a:lnTo>
                  <a:lnTo>
                    <a:pt x="1171879" y="268287"/>
                  </a:lnTo>
                  <a:lnTo>
                    <a:pt x="1168654" y="270827"/>
                  </a:lnTo>
                  <a:lnTo>
                    <a:pt x="1167536" y="273367"/>
                  </a:lnTo>
                  <a:lnTo>
                    <a:pt x="1170559" y="274637"/>
                  </a:lnTo>
                  <a:lnTo>
                    <a:pt x="1173810" y="275907"/>
                  </a:lnTo>
                  <a:lnTo>
                    <a:pt x="1172832" y="283527"/>
                  </a:lnTo>
                  <a:lnTo>
                    <a:pt x="1168069" y="284797"/>
                  </a:lnTo>
                  <a:lnTo>
                    <a:pt x="1162989" y="286067"/>
                  </a:lnTo>
                  <a:lnTo>
                    <a:pt x="1160995" y="283527"/>
                  </a:lnTo>
                  <a:lnTo>
                    <a:pt x="1158989" y="280987"/>
                  </a:lnTo>
                  <a:lnTo>
                    <a:pt x="1154557" y="283527"/>
                  </a:lnTo>
                  <a:lnTo>
                    <a:pt x="1151102" y="277177"/>
                  </a:lnTo>
                  <a:lnTo>
                    <a:pt x="1151026" y="279717"/>
                  </a:lnTo>
                  <a:lnTo>
                    <a:pt x="1150848" y="280987"/>
                  </a:lnTo>
                  <a:lnTo>
                    <a:pt x="1150556" y="283527"/>
                  </a:lnTo>
                  <a:lnTo>
                    <a:pt x="1150556" y="284797"/>
                  </a:lnTo>
                  <a:lnTo>
                    <a:pt x="1149375" y="287337"/>
                  </a:lnTo>
                  <a:lnTo>
                    <a:pt x="1148397" y="289877"/>
                  </a:lnTo>
                  <a:lnTo>
                    <a:pt x="1151966" y="289877"/>
                  </a:lnTo>
                  <a:lnTo>
                    <a:pt x="1155585" y="288607"/>
                  </a:lnTo>
                  <a:lnTo>
                    <a:pt x="1162672" y="288607"/>
                  </a:lnTo>
                  <a:lnTo>
                    <a:pt x="1166342" y="286067"/>
                  </a:lnTo>
                  <a:lnTo>
                    <a:pt x="1170025" y="288607"/>
                  </a:lnTo>
                  <a:lnTo>
                    <a:pt x="1167206" y="292417"/>
                  </a:lnTo>
                  <a:lnTo>
                    <a:pt x="1163751" y="289877"/>
                  </a:lnTo>
                  <a:lnTo>
                    <a:pt x="1160716" y="291147"/>
                  </a:lnTo>
                  <a:lnTo>
                    <a:pt x="1158455" y="298767"/>
                  </a:lnTo>
                  <a:lnTo>
                    <a:pt x="1153045" y="296227"/>
                  </a:lnTo>
                  <a:lnTo>
                    <a:pt x="1150454" y="301307"/>
                  </a:lnTo>
                  <a:lnTo>
                    <a:pt x="1147635" y="303847"/>
                  </a:lnTo>
                  <a:lnTo>
                    <a:pt x="1147635" y="305117"/>
                  </a:lnTo>
                  <a:lnTo>
                    <a:pt x="1143749" y="308927"/>
                  </a:lnTo>
                  <a:lnTo>
                    <a:pt x="1139964" y="312737"/>
                  </a:lnTo>
                  <a:lnTo>
                    <a:pt x="1135748" y="316547"/>
                  </a:lnTo>
                  <a:lnTo>
                    <a:pt x="1131836" y="319087"/>
                  </a:lnTo>
                  <a:lnTo>
                    <a:pt x="1128737" y="322897"/>
                  </a:lnTo>
                  <a:lnTo>
                    <a:pt x="1126769" y="327977"/>
                  </a:lnTo>
                  <a:lnTo>
                    <a:pt x="1128941" y="330517"/>
                  </a:lnTo>
                  <a:lnTo>
                    <a:pt x="1121854" y="335597"/>
                  </a:lnTo>
                  <a:lnTo>
                    <a:pt x="1117434" y="344487"/>
                  </a:lnTo>
                  <a:lnTo>
                    <a:pt x="1117396" y="345757"/>
                  </a:lnTo>
                  <a:lnTo>
                    <a:pt x="1117269" y="349567"/>
                  </a:lnTo>
                  <a:lnTo>
                    <a:pt x="1117155" y="353377"/>
                  </a:lnTo>
                  <a:lnTo>
                    <a:pt x="1111427" y="353377"/>
                  </a:lnTo>
                  <a:lnTo>
                    <a:pt x="1110335" y="357187"/>
                  </a:lnTo>
                  <a:lnTo>
                    <a:pt x="1109560" y="359727"/>
                  </a:lnTo>
                  <a:lnTo>
                    <a:pt x="1108633" y="362267"/>
                  </a:lnTo>
                  <a:lnTo>
                    <a:pt x="1108075" y="363537"/>
                  </a:lnTo>
                  <a:lnTo>
                    <a:pt x="1211097" y="363537"/>
                  </a:lnTo>
                  <a:lnTo>
                    <a:pt x="1209154" y="359727"/>
                  </a:lnTo>
                  <a:lnTo>
                    <a:pt x="1210132" y="358457"/>
                  </a:lnTo>
                  <a:lnTo>
                    <a:pt x="1212405" y="353377"/>
                  </a:lnTo>
                  <a:lnTo>
                    <a:pt x="1213370" y="347027"/>
                  </a:lnTo>
                  <a:lnTo>
                    <a:pt x="1218996" y="344487"/>
                  </a:lnTo>
                  <a:lnTo>
                    <a:pt x="1220508" y="343217"/>
                  </a:lnTo>
                  <a:lnTo>
                    <a:pt x="1221701" y="341947"/>
                  </a:lnTo>
                  <a:lnTo>
                    <a:pt x="1223098" y="340677"/>
                  </a:lnTo>
                  <a:lnTo>
                    <a:pt x="1241666" y="340677"/>
                  </a:lnTo>
                  <a:lnTo>
                    <a:pt x="1252816" y="349567"/>
                  </a:lnTo>
                  <a:lnTo>
                    <a:pt x="1252905" y="350837"/>
                  </a:lnTo>
                  <a:lnTo>
                    <a:pt x="1252994" y="354647"/>
                  </a:lnTo>
                  <a:lnTo>
                    <a:pt x="1252728" y="357187"/>
                  </a:lnTo>
                  <a:lnTo>
                    <a:pt x="1248867" y="357187"/>
                  </a:lnTo>
                  <a:lnTo>
                    <a:pt x="1245374" y="359727"/>
                  </a:lnTo>
                  <a:lnTo>
                    <a:pt x="1225575" y="380047"/>
                  </a:lnTo>
                  <a:lnTo>
                    <a:pt x="1223556" y="382587"/>
                  </a:lnTo>
                  <a:lnTo>
                    <a:pt x="1221701" y="385127"/>
                  </a:lnTo>
                  <a:lnTo>
                    <a:pt x="1220622" y="386397"/>
                  </a:lnTo>
                  <a:lnTo>
                    <a:pt x="1219428" y="387667"/>
                  </a:lnTo>
                  <a:lnTo>
                    <a:pt x="1214018" y="387667"/>
                  </a:lnTo>
                  <a:lnTo>
                    <a:pt x="1214018" y="392747"/>
                  </a:lnTo>
                  <a:lnTo>
                    <a:pt x="1209484" y="396557"/>
                  </a:lnTo>
                  <a:lnTo>
                    <a:pt x="1210348" y="401637"/>
                  </a:lnTo>
                  <a:lnTo>
                    <a:pt x="1211097" y="405447"/>
                  </a:lnTo>
                  <a:lnTo>
                    <a:pt x="1213916" y="411797"/>
                  </a:lnTo>
                  <a:lnTo>
                    <a:pt x="1214018" y="414337"/>
                  </a:lnTo>
                  <a:lnTo>
                    <a:pt x="1214132" y="416877"/>
                  </a:lnTo>
                  <a:lnTo>
                    <a:pt x="1214183" y="418147"/>
                  </a:lnTo>
                  <a:lnTo>
                    <a:pt x="1214297" y="420687"/>
                  </a:lnTo>
                  <a:lnTo>
                    <a:pt x="1212189" y="428307"/>
                  </a:lnTo>
                  <a:lnTo>
                    <a:pt x="1210881" y="430847"/>
                  </a:lnTo>
                  <a:lnTo>
                    <a:pt x="1212189" y="433387"/>
                  </a:lnTo>
                  <a:lnTo>
                    <a:pt x="1215859" y="435927"/>
                  </a:lnTo>
                  <a:lnTo>
                    <a:pt x="1223860" y="439737"/>
                  </a:lnTo>
                  <a:lnTo>
                    <a:pt x="1223860" y="444817"/>
                  </a:lnTo>
                  <a:lnTo>
                    <a:pt x="1227861" y="442277"/>
                  </a:lnTo>
                  <a:lnTo>
                    <a:pt x="1231531" y="446087"/>
                  </a:lnTo>
                  <a:lnTo>
                    <a:pt x="1235316" y="446087"/>
                  </a:lnTo>
                  <a:lnTo>
                    <a:pt x="1244727" y="443547"/>
                  </a:lnTo>
                  <a:lnTo>
                    <a:pt x="1251216" y="442277"/>
                  </a:lnTo>
                  <a:lnTo>
                    <a:pt x="1257490" y="439737"/>
                  </a:lnTo>
                  <a:lnTo>
                    <a:pt x="1287437" y="434657"/>
                  </a:lnTo>
                  <a:lnTo>
                    <a:pt x="1288389" y="439737"/>
                  </a:lnTo>
                  <a:lnTo>
                    <a:pt x="1292567" y="443547"/>
                  </a:lnTo>
                  <a:lnTo>
                    <a:pt x="1297051" y="442277"/>
                  </a:lnTo>
                  <a:lnTo>
                    <a:pt x="1299527" y="442277"/>
                  </a:lnTo>
                  <a:lnTo>
                    <a:pt x="1300619" y="443547"/>
                  </a:lnTo>
                  <a:lnTo>
                    <a:pt x="1301915" y="443547"/>
                  </a:lnTo>
                  <a:lnTo>
                    <a:pt x="1303223" y="444817"/>
                  </a:lnTo>
                  <a:lnTo>
                    <a:pt x="1302245" y="447357"/>
                  </a:lnTo>
                  <a:lnTo>
                    <a:pt x="1294384" y="446087"/>
                  </a:lnTo>
                  <a:lnTo>
                    <a:pt x="1286548" y="448627"/>
                  </a:lnTo>
                  <a:lnTo>
                    <a:pt x="1280617" y="454977"/>
                  </a:lnTo>
                  <a:lnTo>
                    <a:pt x="1278978" y="456247"/>
                  </a:lnTo>
                  <a:lnTo>
                    <a:pt x="1270292" y="456247"/>
                  </a:lnTo>
                  <a:lnTo>
                    <a:pt x="1267866" y="454977"/>
                  </a:lnTo>
                  <a:lnTo>
                    <a:pt x="1259484" y="453707"/>
                  </a:lnTo>
                  <a:lnTo>
                    <a:pt x="1243037" y="456247"/>
                  </a:lnTo>
                  <a:lnTo>
                    <a:pt x="1235430" y="461327"/>
                  </a:lnTo>
                  <a:lnTo>
                    <a:pt x="1234909" y="463867"/>
                  </a:lnTo>
                  <a:lnTo>
                    <a:pt x="1235354" y="467677"/>
                  </a:lnTo>
                  <a:lnTo>
                    <a:pt x="1236726" y="471487"/>
                  </a:lnTo>
                  <a:lnTo>
                    <a:pt x="1238453" y="475297"/>
                  </a:lnTo>
                  <a:lnTo>
                    <a:pt x="1242453" y="472757"/>
                  </a:lnTo>
                  <a:lnTo>
                    <a:pt x="1244180" y="474027"/>
                  </a:lnTo>
                  <a:lnTo>
                    <a:pt x="1244155" y="491807"/>
                  </a:lnTo>
                  <a:lnTo>
                    <a:pt x="1241856" y="495617"/>
                  </a:lnTo>
                  <a:lnTo>
                    <a:pt x="1238669" y="495617"/>
                  </a:lnTo>
                  <a:lnTo>
                    <a:pt x="1235913" y="496887"/>
                  </a:lnTo>
                  <a:lnTo>
                    <a:pt x="1232839" y="495617"/>
                  </a:lnTo>
                  <a:lnTo>
                    <a:pt x="1231315" y="493077"/>
                  </a:lnTo>
                  <a:lnTo>
                    <a:pt x="1229156" y="490537"/>
                  </a:lnTo>
                  <a:lnTo>
                    <a:pt x="1226667" y="487997"/>
                  </a:lnTo>
                  <a:lnTo>
                    <a:pt x="1224724" y="485457"/>
                  </a:lnTo>
                  <a:lnTo>
                    <a:pt x="1219352" y="485457"/>
                  </a:lnTo>
                  <a:lnTo>
                    <a:pt x="1214424" y="489267"/>
                  </a:lnTo>
                  <a:lnTo>
                    <a:pt x="1212291" y="494347"/>
                  </a:lnTo>
                  <a:lnTo>
                    <a:pt x="1209319" y="500697"/>
                  </a:lnTo>
                  <a:lnTo>
                    <a:pt x="1208405" y="507047"/>
                  </a:lnTo>
                  <a:lnTo>
                    <a:pt x="1209700" y="514667"/>
                  </a:lnTo>
                  <a:lnTo>
                    <a:pt x="1209700" y="517207"/>
                  </a:lnTo>
                  <a:lnTo>
                    <a:pt x="1210779" y="519747"/>
                  </a:lnTo>
                  <a:lnTo>
                    <a:pt x="1211097" y="522287"/>
                  </a:lnTo>
                  <a:lnTo>
                    <a:pt x="1211732" y="524827"/>
                  </a:lnTo>
                  <a:lnTo>
                    <a:pt x="1210856" y="528637"/>
                  </a:lnTo>
                  <a:lnTo>
                    <a:pt x="1208836" y="529907"/>
                  </a:lnTo>
                  <a:lnTo>
                    <a:pt x="1197914" y="529907"/>
                  </a:lnTo>
                  <a:lnTo>
                    <a:pt x="1197914" y="532447"/>
                  </a:lnTo>
                  <a:lnTo>
                    <a:pt x="1198562" y="533717"/>
                  </a:lnTo>
                  <a:lnTo>
                    <a:pt x="1195946" y="538797"/>
                  </a:lnTo>
                  <a:lnTo>
                    <a:pt x="1192618" y="540067"/>
                  </a:lnTo>
                  <a:lnTo>
                    <a:pt x="1189151" y="540067"/>
                  </a:lnTo>
                  <a:lnTo>
                    <a:pt x="1184808" y="538797"/>
                  </a:lnTo>
                  <a:lnTo>
                    <a:pt x="1181011" y="536257"/>
                  </a:lnTo>
                  <a:lnTo>
                    <a:pt x="1179106" y="532447"/>
                  </a:lnTo>
                  <a:lnTo>
                    <a:pt x="1172349" y="532447"/>
                  </a:lnTo>
                  <a:lnTo>
                    <a:pt x="1165694" y="533717"/>
                  </a:lnTo>
                  <a:lnTo>
                    <a:pt x="1159852" y="537527"/>
                  </a:lnTo>
                  <a:lnTo>
                    <a:pt x="1157122" y="538797"/>
                  </a:lnTo>
                  <a:lnTo>
                    <a:pt x="1154290" y="541337"/>
                  </a:lnTo>
                  <a:lnTo>
                    <a:pt x="1151420" y="541337"/>
                  </a:lnTo>
                  <a:lnTo>
                    <a:pt x="1149045" y="542607"/>
                  </a:lnTo>
                  <a:lnTo>
                    <a:pt x="1146556" y="543877"/>
                  </a:lnTo>
                  <a:lnTo>
                    <a:pt x="1144295" y="543877"/>
                  </a:lnTo>
                  <a:lnTo>
                    <a:pt x="1142060" y="546417"/>
                  </a:lnTo>
                  <a:lnTo>
                    <a:pt x="1139875" y="547687"/>
                  </a:lnTo>
                  <a:lnTo>
                    <a:pt x="1137805" y="548957"/>
                  </a:lnTo>
                  <a:lnTo>
                    <a:pt x="1133487" y="545147"/>
                  </a:lnTo>
                  <a:lnTo>
                    <a:pt x="1127747" y="540067"/>
                  </a:lnTo>
                  <a:lnTo>
                    <a:pt x="1124483" y="538797"/>
                  </a:lnTo>
                  <a:lnTo>
                    <a:pt x="1120178" y="538797"/>
                  </a:lnTo>
                  <a:lnTo>
                    <a:pt x="1116939" y="540067"/>
                  </a:lnTo>
                  <a:lnTo>
                    <a:pt x="1114272" y="542607"/>
                  </a:lnTo>
                  <a:lnTo>
                    <a:pt x="1111440" y="543877"/>
                  </a:lnTo>
                  <a:lnTo>
                    <a:pt x="1108506" y="545147"/>
                  </a:lnTo>
                  <a:lnTo>
                    <a:pt x="1102563" y="545147"/>
                  </a:lnTo>
                  <a:lnTo>
                    <a:pt x="1102563" y="542607"/>
                  </a:lnTo>
                  <a:lnTo>
                    <a:pt x="1102118" y="541337"/>
                  </a:lnTo>
                  <a:lnTo>
                    <a:pt x="1093584" y="537527"/>
                  </a:lnTo>
                  <a:lnTo>
                    <a:pt x="1092174" y="534987"/>
                  </a:lnTo>
                  <a:lnTo>
                    <a:pt x="1090663" y="532447"/>
                  </a:lnTo>
                  <a:lnTo>
                    <a:pt x="1089469" y="529907"/>
                  </a:lnTo>
                  <a:lnTo>
                    <a:pt x="1088034" y="527367"/>
                  </a:lnTo>
                  <a:lnTo>
                    <a:pt x="1088478" y="524827"/>
                  </a:lnTo>
                  <a:lnTo>
                    <a:pt x="1090663" y="522287"/>
                  </a:lnTo>
                  <a:lnTo>
                    <a:pt x="1090828" y="521017"/>
                  </a:lnTo>
                  <a:lnTo>
                    <a:pt x="1091133" y="519747"/>
                  </a:lnTo>
                  <a:lnTo>
                    <a:pt x="1091641" y="517207"/>
                  </a:lnTo>
                  <a:lnTo>
                    <a:pt x="1092758" y="515937"/>
                  </a:lnTo>
                  <a:lnTo>
                    <a:pt x="1094130" y="513397"/>
                  </a:lnTo>
                  <a:lnTo>
                    <a:pt x="1095743" y="510857"/>
                  </a:lnTo>
                  <a:lnTo>
                    <a:pt x="1097572" y="509587"/>
                  </a:lnTo>
                  <a:lnTo>
                    <a:pt x="1099515" y="508317"/>
                  </a:lnTo>
                  <a:lnTo>
                    <a:pt x="1101585" y="507047"/>
                  </a:lnTo>
                  <a:lnTo>
                    <a:pt x="1098397" y="504507"/>
                  </a:lnTo>
                  <a:lnTo>
                    <a:pt x="1095209" y="501967"/>
                  </a:lnTo>
                  <a:lnTo>
                    <a:pt x="1097318" y="494347"/>
                  </a:lnTo>
                  <a:lnTo>
                    <a:pt x="1097635" y="493077"/>
                  </a:lnTo>
                  <a:lnTo>
                    <a:pt x="1098677" y="490537"/>
                  </a:lnTo>
                  <a:lnTo>
                    <a:pt x="1098029" y="487997"/>
                  </a:lnTo>
                  <a:lnTo>
                    <a:pt x="1096556" y="487997"/>
                  </a:lnTo>
                  <a:lnTo>
                    <a:pt x="1095044" y="486727"/>
                  </a:lnTo>
                  <a:lnTo>
                    <a:pt x="1093571" y="487997"/>
                  </a:lnTo>
                  <a:lnTo>
                    <a:pt x="1092390" y="489267"/>
                  </a:lnTo>
                  <a:lnTo>
                    <a:pt x="1090345" y="490537"/>
                  </a:lnTo>
                  <a:lnTo>
                    <a:pt x="1088428" y="493077"/>
                  </a:lnTo>
                  <a:lnTo>
                    <a:pt x="1086662" y="495617"/>
                  </a:lnTo>
                  <a:lnTo>
                    <a:pt x="1078128" y="495617"/>
                  </a:lnTo>
                  <a:lnTo>
                    <a:pt x="1077696" y="496887"/>
                  </a:lnTo>
                  <a:lnTo>
                    <a:pt x="1077036" y="498157"/>
                  </a:lnTo>
                  <a:lnTo>
                    <a:pt x="1079957" y="499427"/>
                  </a:lnTo>
                  <a:lnTo>
                    <a:pt x="1081366" y="504507"/>
                  </a:lnTo>
                  <a:lnTo>
                    <a:pt x="1076286" y="503237"/>
                  </a:lnTo>
                  <a:lnTo>
                    <a:pt x="1074877" y="505777"/>
                  </a:lnTo>
                  <a:lnTo>
                    <a:pt x="1076172" y="510857"/>
                  </a:lnTo>
                  <a:lnTo>
                    <a:pt x="1073264" y="517207"/>
                  </a:lnTo>
                  <a:lnTo>
                    <a:pt x="1078661" y="522287"/>
                  </a:lnTo>
                  <a:lnTo>
                    <a:pt x="1079093" y="522287"/>
                  </a:lnTo>
                  <a:lnTo>
                    <a:pt x="1079309" y="523557"/>
                  </a:lnTo>
                  <a:lnTo>
                    <a:pt x="1080757" y="531177"/>
                  </a:lnTo>
                  <a:lnTo>
                    <a:pt x="1081760" y="538797"/>
                  </a:lnTo>
                  <a:lnTo>
                    <a:pt x="1081874" y="540067"/>
                  </a:lnTo>
                  <a:lnTo>
                    <a:pt x="1081989" y="541337"/>
                  </a:lnTo>
                  <a:lnTo>
                    <a:pt x="1082103" y="542607"/>
                  </a:lnTo>
                  <a:lnTo>
                    <a:pt x="1082230" y="543877"/>
                  </a:lnTo>
                  <a:lnTo>
                    <a:pt x="1082344" y="545147"/>
                  </a:lnTo>
                  <a:lnTo>
                    <a:pt x="1079741" y="547687"/>
                  </a:lnTo>
                  <a:lnTo>
                    <a:pt x="1078560" y="548957"/>
                  </a:lnTo>
                  <a:lnTo>
                    <a:pt x="1075093" y="552767"/>
                  </a:lnTo>
                  <a:lnTo>
                    <a:pt x="1070660" y="548957"/>
                  </a:lnTo>
                  <a:lnTo>
                    <a:pt x="1066444" y="547687"/>
                  </a:lnTo>
                  <a:lnTo>
                    <a:pt x="1062558" y="552767"/>
                  </a:lnTo>
                  <a:lnTo>
                    <a:pt x="1055979" y="552767"/>
                  </a:lnTo>
                  <a:lnTo>
                    <a:pt x="1052855" y="554037"/>
                  </a:lnTo>
                  <a:lnTo>
                    <a:pt x="1049794" y="554037"/>
                  </a:lnTo>
                  <a:lnTo>
                    <a:pt x="1046556" y="555307"/>
                  </a:lnTo>
                  <a:lnTo>
                    <a:pt x="1046010" y="556577"/>
                  </a:lnTo>
                  <a:lnTo>
                    <a:pt x="1046988" y="561657"/>
                  </a:lnTo>
                  <a:lnTo>
                    <a:pt x="1047165" y="562927"/>
                  </a:lnTo>
                  <a:lnTo>
                    <a:pt x="1047165" y="564197"/>
                  </a:lnTo>
                  <a:lnTo>
                    <a:pt x="1046988" y="565467"/>
                  </a:lnTo>
                  <a:lnTo>
                    <a:pt x="1038987" y="561657"/>
                  </a:lnTo>
                  <a:lnTo>
                    <a:pt x="1037602" y="565467"/>
                  </a:lnTo>
                  <a:lnTo>
                    <a:pt x="1035812" y="569277"/>
                  </a:lnTo>
                  <a:lnTo>
                    <a:pt x="1033691" y="573087"/>
                  </a:lnTo>
                  <a:lnTo>
                    <a:pt x="1030871" y="575627"/>
                  </a:lnTo>
                  <a:lnTo>
                    <a:pt x="1034440" y="580707"/>
                  </a:lnTo>
                  <a:lnTo>
                    <a:pt x="1031417" y="583247"/>
                  </a:lnTo>
                  <a:lnTo>
                    <a:pt x="1024839" y="584517"/>
                  </a:lnTo>
                  <a:lnTo>
                    <a:pt x="1018413" y="587057"/>
                  </a:lnTo>
                  <a:lnTo>
                    <a:pt x="1012151" y="589597"/>
                  </a:lnTo>
                  <a:lnTo>
                    <a:pt x="1006119" y="592137"/>
                  </a:lnTo>
                  <a:lnTo>
                    <a:pt x="1005814" y="594677"/>
                  </a:lnTo>
                  <a:lnTo>
                    <a:pt x="1005598" y="595947"/>
                  </a:lnTo>
                  <a:lnTo>
                    <a:pt x="1005573" y="602297"/>
                  </a:lnTo>
                  <a:lnTo>
                    <a:pt x="1003007" y="604837"/>
                  </a:lnTo>
                  <a:lnTo>
                    <a:pt x="999413" y="606107"/>
                  </a:lnTo>
                  <a:lnTo>
                    <a:pt x="994676" y="607377"/>
                  </a:lnTo>
                  <a:lnTo>
                    <a:pt x="990688" y="611187"/>
                  </a:lnTo>
                  <a:lnTo>
                    <a:pt x="988606" y="614997"/>
                  </a:lnTo>
                  <a:lnTo>
                    <a:pt x="983183" y="616267"/>
                  </a:lnTo>
                  <a:lnTo>
                    <a:pt x="977607" y="614997"/>
                  </a:lnTo>
                  <a:lnTo>
                    <a:pt x="973467" y="611187"/>
                  </a:lnTo>
                  <a:lnTo>
                    <a:pt x="970114" y="611187"/>
                  </a:lnTo>
                  <a:lnTo>
                    <a:pt x="971740" y="616267"/>
                  </a:lnTo>
                  <a:lnTo>
                    <a:pt x="974229" y="620077"/>
                  </a:lnTo>
                  <a:lnTo>
                    <a:pt x="971956" y="625157"/>
                  </a:lnTo>
                  <a:lnTo>
                    <a:pt x="966978" y="625157"/>
                  </a:lnTo>
                  <a:lnTo>
                    <a:pt x="961796" y="627697"/>
                  </a:lnTo>
                  <a:lnTo>
                    <a:pt x="956818" y="623887"/>
                  </a:lnTo>
                  <a:lnTo>
                    <a:pt x="955954" y="622617"/>
                  </a:lnTo>
                  <a:lnTo>
                    <a:pt x="954963" y="622617"/>
                  </a:lnTo>
                  <a:lnTo>
                    <a:pt x="954112" y="623887"/>
                  </a:lnTo>
                  <a:lnTo>
                    <a:pt x="942327" y="626427"/>
                  </a:lnTo>
                  <a:lnTo>
                    <a:pt x="944168" y="635317"/>
                  </a:lnTo>
                  <a:lnTo>
                    <a:pt x="957795" y="639127"/>
                  </a:lnTo>
                  <a:lnTo>
                    <a:pt x="961859" y="640397"/>
                  </a:lnTo>
                  <a:lnTo>
                    <a:pt x="965250" y="644207"/>
                  </a:lnTo>
                  <a:lnTo>
                    <a:pt x="968768" y="653097"/>
                  </a:lnTo>
                  <a:lnTo>
                    <a:pt x="972337" y="658177"/>
                  </a:lnTo>
                  <a:lnTo>
                    <a:pt x="976922" y="660717"/>
                  </a:lnTo>
                  <a:lnTo>
                    <a:pt x="976998" y="661987"/>
                  </a:lnTo>
                  <a:lnTo>
                    <a:pt x="977061" y="663257"/>
                  </a:lnTo>
                  <a:lnTo>
                    <a:pt x="977163" y="677227"/>
                  </a:lnTo>
                  <a:lnTo>
                    <a:pt x="976210" y="686117"/>
                  </a:lnTo>
                  <a:lnTo>
                    <a:pt x="974547" y="695007"/>
                  </a:lnTo>
                  <a:lnTo>
                    <a:pt x="974039" y="698817"/>
                  </a:lnTo>
                  <a:lnTo>
                    <a:pt x="970241" y="702627"/>
                  </a:lnTo>
                  <a:lnTo>
                    <a:pt x="966025" y="701357"/>
                  </a:lnTo>
                  <a:lnTo>
                    <a:pt x="964819" y="701357"/>
                  </a:lnTo>
                  <a:lnTo>
                    <a:pt x="957376" y="700087"/>
                  </a:lnTo>
                  <a:lnTo>
                    <a:pt x="935240" y="700087"/>
                  </a:lnTo>
                  <a:lnTo>
                    <a:pt x="920838" y="697547"/>
                  </a:lnTo>
                  <a:lnTo>
                    <a:pt x="912063" y="697547"/>
                  </a:lnTo>
                  <a:lnTo>
                    <a:pt x="910653" y="696277"/>
                  </a:lnTo>
                  <a:lnTo>
                    <a:pt x="905459" y="696277"/>
                  </a:lnTo>
                  <a:lnTo>
                    <a:pt x="901573" y="698817"/>
                  </a:lnTo>
                  <a:lnTo>
                    <a:pt x="893470" y="705167"/>
                  </a:lnTo>
                  <a:lnTo>
                    <a:pt x="894981" y="707707"/>
                  </a:lnTo>
                  <a:lnTo>
                    <a:pt x="895629" y="710247"/>
                  </a:lnTo>
                  <a:lnTo>
                    <a:pt x="896467" y="711517"/>
                  </a:lnTo>
                  <a:lnTo>
                    <a:pt x="896962" y="714057"/>
                  </a:lnTo>
                  <a:lnTo>
                    <a:pt x="897051" y="725487"/>
                  </a:lnTo>
                  <a:lnTo>
                    <a:pt x="898220" y="729297"/>
                  </a:lnTo>
                  <a:lnTo>
                    <a:pt x="898702" y="731837"/>
                  </a:lnTo>
                  <a:lnTo>
                    <a:pt x="898702" y="734377"/>
                  </a:lnTo>
                  <a:lnTo>
                    <a:pt x="898220" y="736917"/>
                  </a:lnTo>
                  <a:lnTo>
                    <a:pt x="897394" y="743267"/>
                  </a:lnTo>
                  <a:lnTo>
                    <a:pt x="895413" y="749617"/>
                  </a:lnTo>
                  <a:lnTo>
                    <a:pt x="892378" y="755967"/>
                  </a:lnTo>
                  <a:lnTo>
                    <a:pt x="891578" y="757237"/>
                  </a:lnTo>
                  <a:lnTo>
                    <a:pt x="891082" y="759777"/>
                  </a:lnTo>
                  <a:lnTo>
                    <a:pt x="890981" y="762317"/>
                  </a:lnTo>
                  <a:lnTo>
                    <a:pt x="897242" y="767397"/>
                  </a:lnTo>
                  <a:lnTo>
                    <a:pt x="897242" y="785177"/>
                  </a:lnTo>
                  <a:lnTo>
                    <a:pt x="901522" y="786447"/>
                  </a:lnTo>
                  <a:lnTo>
                    <a:pt x="906043" y="786447"/>
                  </a:lnTo>
                  <a:lnTo>
                    <a:pt x="910336" y="785177"/>
                  </a:lnTo>
                  <a:lnTo>
                    <a:pt x="915733" y="782637"/>
                  </a:lnTo>
                  <a:lnTo>
                    <a:pt x="918768" y="785177"/>
                  </a:lnTo>
                  <a:lnTo>
                    <a:pt x="922655" y="791527"/>
                  </a:lnTo>
                  <a:lnTo>
                    <a:pt x="923734" y="794067"/>
                  </a:lnTo>
                  <a:lnTo>
                    <a:pt x="925029" y="796607"/>
                  </a:lnTo>
                  <a:lnTo>
                    <a:pt x="927506" y="797877"/>
                  </a:lnTo>
                  <a:lnTo>
                    <a:pt x="930224" y="797877"/>
                  </a:lnTo>
                  <a:lnTo>
                    <a:pt x="935355" y="794067"/>
                  </a:lnTo>
                  <a:lnTo>
                    <a:pt x="941108" y="791527"/>
                  </a:lnTo>
                  <a:lnTo>
                    <a:pt x="947242" y="790257"/>
                  </a:lnTo>
                  <a:lnTo>
                    <a:pt x="962799" y="790257"/>
                  </a:lnTo>
                  <a:lnTo>
                    <a:pt x="967308" y="788987"/>
                  </a:lnTo>
                  <a:lnTo>
                    <a:pt x="969124" y="783907"/>
                  </a:lnTo>
                  <a:lnTo>
                    <a:pt x="970330" y="782637"/>
                  </a:lnTo>
                  <a:lnTo>
                    <a:pt x="972731" y="780097"/>
                  </a:lnTo>
                  <a:lnTo>
                    <a:pt x="977150" y="778827"/>
                  </a:lnTo>
                  <a:lnTo>
                    <a:pt x="978255" y="778827"/>
                  </a:lnTo>
                  <a:lnTo>
                    <a:pt x="979195" y="777557"/>
                  </a:lnTo>
                  <a:lnTo>
                    <a:pt x="979843" y="776287"/>
                  </a:lnTo>
                  <a:lnTo>
                    <a:pt x="988174" y="763587"/>
                  </a:lnTo>
                  <a:lnTo>
                    <a:pt x="987869" y="763587"/>
                  </a:lnTo>
                  <a:lnTo>
                    <a:pt x="987501" y="762317"/>
                  </a:lnTo>
                  <a:lnTo>
                    <a:pt x="984567" y="757237"/>
                  </a:lnTo>
                  <a:lnTo>
                    <a:pt x="984669" y="755967"/>
                  </a:lnTo>
                  <a:lnTo>
                    <a:pt x="984770" y="754697"/>
                  </a:lnTo>
                  <a:lnTo>
                    <a:pt x="984859" y="753427"/>
                  </a:lnTo>
                  <a:lnTo>
                    <a:pt x="984961" y="752157"/>
                  </a:lnTo>
                  <a:lnTo>
                    <a:pt x="988060" y="748347"/>
                  </a:lnTo>
                  <a:lnTo>
                    <a:pt x="990663" y="744537"/>
                  </a:lnTo>
                  <a:lnTo>
                    <a:pt x="993571" y="740727"/>
                  </a:lnTo>
                  <a:lnTo>
                    <a:pt x="997394" y="733107"/>
                  </a:lnTo>
                  <a:lnTo>
                    <a:pt x="999845" y="731837"/>
                  </a:lnTo>
                  <a:lnTo>
                    <a:pt x="1002665" y="731837"/>
                  </a:lnTo>
                  <a:lnTo>
                    <a:pt x="1007783" y="729297"/>
                  </a:lnTo>
                  <a:lnTo>
                    <a:pt x="1012647" y="726757"/>
                  </a:lnTo>
                  <a:lnTo>
                    <a:pt x="1017143" y="724217"/>
                  </a:lnTo>
                  <a:lnTo>
                    <a:pt x="1020114" y="722947"/>
                  </a:lnTo>
                  <a:lnTo>
                    <a:pt x="1021778" y="719137"/>
                  </a:lnTo>
                  <a:lnTo>
                    <a:pt x="1021143" y="715327"/>
                  </a:lnTo>
                  <a:lnTo>
                    <a:pt x="1021143" y="714057"/>
                  </a:lnTo>
                  <a:lnTo>
                    <a:pt x="1020495" y="712787"/>
                  </a:lnTo>
                  <a:lnTo>
                    <a:pt x="1019416" y="705167"/>
                  </a:lnTo>
                  <a:lnTo>
                    <a:pt x="1019962" y="703897"/>
                  </a:lnTo>
                  <a:lnTo>
                    <a:pt x="1021765" y="702627"/>
                  </a:lnTo>
                  <a:lnTo>
                    <a:pt x="1025359" y="700087"/>
                  </a:lnTo>
                  <a:lnTo>
                    <a:pt x="1030122" y="697547"/>
                  </a:lnTo>
                  <a:lnTo>
                    <a:pt x="1033297" y="698817"/>
                  </a:lnTo>
                  <a:lnTo>
                    <a:pt x="1043203" y="698817"/>
                  </a:lnTo>
                  <a:lnTo>
                    <a:pt x="1045260" y="701357"/>
                  </a:lnTo>
                  <a:lnTo>
                    <a:pt x="1048283" y="702627"/>
                  </a:lnTo>
                  <a:lnTo>
                    <a:pt x="1051547" y="703897"/>
                  </a:lnTo>
                  <a:lnTo>
                    <a:pt x="1055217" y="703897"/>
                  </a:lnTo>
                  <a:lnTo>
                    <a:pt x="1057795" y="701357"/>
                  </a:lnTo>
                  <a:lnTo>
                    <a:pt x="1060589" y="697547"/>
                  </a:lnTo>
                  <a:lnTo>
                    <a:pt x="1063815" y="696277"/>
                  </a:lnTo>
                  <a:lnTo>
                    <a:pt x="1067308" y="693737"/>
                  </a:lnTo>
                  <a:lnTo>
                    <a:pt x="1070521" y="692467"/>
                  </a:lnTo>
                  <a:lnTo>
                    <a:pt x="1073442" y="691197"/>
                  </a:lnTo>
                  <a:lnTo>
                    <a:pt x="1077036" y="687387"/>
                  </a:lnTo>
                  <a:lnTo>
                    <a:pt x="1079207" y="684847"/>
                  </a:lnTo>
                  <a:lnTo>
                    <a:pt x="1080503" y="686117"/>
                  </a:lnTo>
                  <a:lnTo>
                    <a:pt x="1084719" y="687387"/>
                  </a:lnTo>
                  <a:lnTo>
                    <a:pt x="1092822" y="689927"/>
                  </a:lnTo>
                  <a:lnTo>
                    <a:pt x="1095095" y="691197"/>
                  </a:lnTo>
                  <a:lnTo>
                    <a:pt x="1095641" y="693737"/>
                  </a:lnTo>
                  <a:lnTo>
                    <a:pt x="1096391" y="696277"/>
                  </a:lnTo>
                  <a:lnTo>
                    <a:pt x="1097788" y="701357"/>
                  </a:lnTo>
                  <a:lnTo>
                    <a:pt x="1100632" y="706437"/>
                  </a:lnTo>
                  <a:lnTo>
                    <a:pt x="1104607" y="710247"/>
                  </a:lnTo>
                  <a:lnTo>
                    <a:pt x="1109586" y="715327"/>
                  </a:lnTo>
                  <a:lnTo>
                    <a:pt x="1114018" y="720407"/>
                  </a:lnTo>
                  <a:lnTo>
                    <a:pt x="1118768" y="724217"/>
                  </a:lnTo>
                  <a:lnTo>
                    <a:pt x="1120305" y="725487"/>
                  </a:lnTo>
                  <a:lnTo>
                    <a:pt x="1122197" y="726757"/>
                  </a:lnTo>
                  <a:lnTo>
                    <a:pt x="1124292" y="728027"/>
                  </a:lnTo>
                  <a:lnTo>
                    <a:pt x="1129461" y="729297"/>
                  </a:lnTo>
                  <a:lnTo>
                    <a:pt x="1134287" y="731837"/>
                  </a:lnTo>
                  <a:lnTo>
                    <a:pt x="1138339" y="735647"/>
                  </a:lnTo>
                  <a:lnTo>
                    <a:pt x="1141158" y="736917"/>
                  </a:lnTo>
                  <a:lnTo>
                    <a:pt x="1144511" y="738187"/>
                  </a:lnTo>
                  <a:lnTo>
                    <a:pt x="1146022" y="743267"/>
                  </a:lnTo>
                  <a:lnTo>
                    <a:pt x="1146670" y="743267"/>
                  </a:lnTo>
                  <a:lnTo>
                    <a:pt x="1147660" y="744537"/>
                  </a:lnTo>
                  <a:lnTo>
                    <a:pt x="1148829" y="744537"/>
                  </a:lnTo>
                  <a:lnTo>
                    <a:pt x="1156182" y="748347"/>
                  </a:lnTo>
                  <a:lnTo>
                    <a:pt x="1156106" y="749617"/>
                  </a:lnTo>
                  <a:lnTo>
                    <a:pt x="1156042" y="750887"/>
                  </a:lnTo>
                  <a:lnTo>
                    <a:pt x="1155966" y="752157"/>
                  </a:lnTo>
                  <a:lnTo>
                    <a:pt x="1155890" y="753427"/>
                  </a:lnTo>
                  <a:lnTo>
                    <a:pt x="1155827" y="754697"/>
                  </a:lnTo>
                  <a:lnTo>
                    <a:pt x="1155750" y="755967"/>
                  </a:lnTo>
                  <a:lnTo>
                    <a:pt x="1157592" y="762317"/>
                  </a:lnTo>
                  <a:lnTo>
                    <a:pt x="1153477" y="769937"/>
                  </a:lnTo>
                  <a:lnTo>
                    <a:pt x="1151966" y="769937"/>
                  </a:lnTo>
                  <a:lnTo>
                    <a:pt x="1145768" y="772477"/>
                  </a:lnTo>
                  <a:lnTo>
                    <a:pt x="1139418" y="773747"/>
                  </a:lnTo>
                  <a:lnTo>
                    <a:pt x="1132979" y="773747"/>
                  </a:lnTo>
                  <a:lnTo>
                    <a:pt x="1126553" y="772477"/>
                  </a:lnTo>
                  <a:lnTo>
                    <a:pt x="1124826" y="772477"/>
                  </a:lnTo>
                  <a:lnTo>
                    <a:pt x="1122337" y="773747"/>
                  </a:lnTo>
                  <a:lnTo>
                    <a:pt x="1118450" y="775017"/>
                  </a:lnTo>
                  <a:lnTo>
                    <a:pt x="1119860" y="776287"/>
                  </a:lnTo>
                  <a:lnTo>
                    <a:pt x="1119530" y="777557"/>
                  </a:lnTo>
                  <a:lnTo>
                    <a:pt x="1141158" y="790257"/>
                  </a:lnTo>
                  <a:lnTo>
                    <a:pt x="1145044" y="790257"/>
                  </a:lnTo>
                  <a:lnTo>
                    <a:pt x="1146302" y="787717"/>
                  </a:lnTo>
                  <a:lnTo>
                    <a:pt x="1146467" y="786447"/>
                  </a:lnTo>
                  <a:lnTo>
                    <a:pt x="1146454" y="785177"/>
                  </a:lnTo>
                  <a:lnTo>
                    <a:pt x="1145908" y="783907"/>
                  </a:lnTo>
                  <a:lnTo>
                    <a:pt x="1145844" y="778827"/>
                  </a:lnTo>
                  <a:lnTo>
                    <a:pt x="1147279" y="775017"/>
                  </a:lnTo>
                  <a:lnTo>
                    <a:pt x="1149807" y="773747"/>
                  </a:lnTo>
                  <a:lnTo>
                    <a:pt x="1155103" y="773747"/>
                  </a:lnTo>
                  <a:lnTo>
                    <a:pt x="1158557" y="768667"/>
                  </a:lnTo>
                  <a:lnTo>
                    <a:pt x="1160945" y="766127"/>
                  </a:lnTo>
                  <a:lnTo>
                    <a:pt x="1161046" y="761047"/>
                  </a:lnTo>
                  <a:lnTo>
                    <a:pt x="1166888" y="758507"/>
                  </a:lnTo>
                  <a:lnTo>
                    <a:pt x="1166342" y="755967"/>
                  </a:lnTo>
                  <a:lnTo>
                    <a:pt x="1165263" y="754697"/>
                  </a:lnTo>
                  <a:lnTo>
                    <a:pt x="1163891" y="752157"/>
                  </a:lnTo>
                  <a:lnTo>
                    <a:pt x="1162418" y="750887"/>
                  </a:lnTo>
                  <a:lnTo>
                    <a:pt x="1160830" y="749617"/>
                  </a:lnTo>
                  <a:lnTo>
                    <a:pt x="1160919" y="745807"/>
                  </a:lnTo>
                  <a:lnTo>
                    <a:pt x="1163142" y="741997"/>
                  </a:lnTo>
                  <a:lnTo>
                    <a:pt x="1166558" y="740727"/>
                  </a:lnTo>
                  <a:lnTo>
                    <a:pt x="1169212" y="740727"/>
                  </a:lnTo>
                  <a:lnTo>
                    <a:pt x="1174343" y="743267"/>
                  </a:lnTo>
                  <a:lnTo>
                    <a:pt x="1176350" y="744537"/>
                  </a:lnTo>
                  <a:lnTo>
                    <a:pt x="1178204" y="747077"/>
                  </a:lnTo>
                  <a:lnTo>
                    <a:pt x="1179855" y="748347"/>
                  </a:lnTo>
                  <a:lnTo>
                    <a:pt x="1179855" y="745807"/>
                  </a:lnTo>
                  <a:lnTo>
                    <a:pt x="1180503" y="744537"/>
                  </a:lnTo>
                  <a:lnTo>
                    <a:pt x="1179855" y="743267"/>
                  </a:lnTo>
                  <a:lnTo>
                    <a:pt x="1177747" y="740727"/>
                  </a:lnTo>
                  <a:lnTo>
                    <a:pt x="1175359" y="739457"/>
                  </a:lnTo>
                  <a:lnTo>
                    <a:pt x="1172718" y="736917"/>
                  </a:lnTo>
                  <a:lnTo>
                    <a:pt x="1166888" y="733107"/>
                  </a:lnTo>
                  <a:lnTo>
                    <a:pt x="1160716" y="730567"/>
                  </a:lnTo>
                  <a:lnTo>
                    <a:pt x="1154887" y="726757"/>
                  </a:lnTo>
                  <a:lnTo>
                    <a:pt x="1154887" y="721677"/>
                  </a:lnTo>
                  <a:lnTo>
                    <a:pt x="1147064" y="720407"/>
                  </a:lnTo>
                  <a:lnTo>
                    <a:pt x="1140180" y="716597"/>
                  </a:lnTo>
                  <a:lnTo>
                    <a:pt x="1134872" y="710247"/>
                  </a:lnTo>
                  <a:lnTo>
                    <a:pt x="1131747" y="702627"/>
                  </a:lnTo>
                  <a:lnTo>
                    <a:pt x="1130922" y="700087"/>
                  </a:lnTo>
                  <a:lnTo>
                    <a:pt x="1129068" y="697547"/>
                  </a:lnTo>
                  <a:lnTo>
                    <a:pt x="1126553" y="696277"/>
                  </a:lnTo>
                  <a:lnTo>
                    <a:pt x="1121041" y="692467"/>
                  </a:lnTo>
                  <a:lnTo>
                    <a:pt x="1117930" y="689927"/>
                  </a:lnTo>
                  <a:lnTo>
                    <a:pt x="1116101" y="686117"/>
                  </a:lnTo>
                  <a:lnTo>
                    <a:pt x="1116203" y="684847"/>
                  </a:lnTo>
                  <a:lnTo>
                    <a:pt x="1116304" y="683577"/>
                  </a:lnTo>
                  <a:lnTo>
                    <a:pt x="1116393" y="670877"/>
                  </a:lnTo>
                  <a:lnTo>
                    <a:pt x="1121473" y="668337"/>
                  </a:lnTo>
                  <a:lnTo>
                    <a:pt x="1125689" y="664527"/>
                  </a:lnTo>
                  <a:lnTo>
                    <a:pt x="1131417" y="667067"/>
                  </a:lnTo>
                  <a:lnTo>
                    <a:pt x="1132179" y="670877"/>
                  </a:lnTo>
                  <a:lnTo>
                    <a:pt x="1129258" y="674687"/>
                  </a:lnTo>
                  <a:lnTo>
                    <a:pt x="1134021" y="677227"/>
                  </a:lnTo>
                  <a:lnTo>
                    <a:pt x="1139101" y="672147"/>
                  </a:lnTo>
                  <a:lnTo>
                    <a:pt x="1141806" y="673417"/>
                  </a:lnTo>
                  <a:lnTo>
                    <a:pt x="1143927" y="675957"/>
                  </a:lnTo>
                  <a:lnTo>
                    <a:pt x="1144397" y="678497"/>
                  </a:lnTo>
                  <a:lnTo>
                    <a:pt x="1146695" y="684847"/>
                  </a:lnTo>
                  <a:lnTo>
                    <a:pt x="1150632" y="691197"/>
                  </a:lnTo>
                  <a:lnTo>
                    <a:pt x="1155903" y="696277"/>
                  </a:lnTo>
                  <a:lnTo>
                    <a:pt x="1162240" y="698817"/>
                  </a:lnTo>
                  <a:lnTo>
                    <a:pt x="1164564" y="700087"/>
                  </a:lnTo>
                  <a:lnTo>
                    <a:pt x="1166774" y="701357"/>
                  </a:lnTo>
                  <a:lnTo>
                    <a:pt x="1172400" y="705167"/>
                  </a:lnTo>
                  <a:lnTo>
                    <a:pt x="1175753" y="707707"/>
                  </a:lnTo>
                  <a:lnTo>
                    <a:pt x="1179639" y="710247"/>
                  </a:lnTo>
                  <a:lnTo>
                    <a:pt x="1184884" y="714057"/>
                  </a:lnTo>
                  <a:lnTo>
                    <a:pt x="1189482" y="717867"/>
                  </a:lnTo>
                  <a:lnTo>
                    <a:pt x="1193152" y="722947"/>
                  </a:lnTo>
                  <a:lnTo>
                    <a:pt x="1193152" y="730567"/>
                  </a:lnTo>
                  <a:lnTo>
                    <a:pt x="1192072" y="734377"/>
                  </a:lnTo>
                  <a:lnTo>
                    <a:pt x="1191374" y="738187"/>
                  </a:lnTo>
                  <a:lnTo>
                    <a:pt x="1192250" y="741997"/>
                  </a:lnTo>
                  <a:lnTo>
                    <a:pt x="1195730" y="745807"/>
                  </a:lnTo>
                  <a:lnTo>
                    <a:pt x="1196873" y="747077"/>
                  </a:lnTo>
                  <a:lnTo>
                    <a:pt x="1197800" y="749617"/>
                  </a:lnTo>
                  <a:lnTo>
                    <a:pt x="1199769" y="753427"/>
                  </a:lnTo>
                  <a:lnTo>
                    <a:pt x="1202867" y="757237"/>
                  </a:lnTo>
                  <a:lnTo>
                    <a:pt x="1206665" y="759777"/>
                  </a:lnTo>
                  <a:lnTo>
                    <a:pt x="1207325" y="759777"/>
                  </a:lnTo>
                  <a:lnTo>
                    <a:pt x="1208189" y="761047"/>
                  </a:lnTo>
                  <a:lnTo>
                    <a:pt x="1207427" y="766127"/>
                  </a:lnTo>
                  <a:lnTo>
                    <a:pt x="1210348" y="767397"/>
                  </a:lnTo>
                  <a:lnTo>
                    <a:pt x="1213370" y="768667"/>
                  </a:lnTo>
                  <a:lnTo>
                    <a:pt x="1214018" y="769937"/>
                  </a:lnTo>
                  <a:lnTo>
                    <a:pt x="1214348" y="769937"/>
                  </a:lnTo>
                  <a:lnTo>
                    <a:pt x="1210564" y="775017"/>
                  </a:lnTo>
                  <a:lnTo>
                    <a:pt x="1213827" y="778827"/>
                  </a:lnTo>
                  <a:lnTo>
                    <a:pt x="1215783" y="782637"/>
                  </a:lnTo>
                  <a:lnTo>
                    <a:pt x="1215872" y="785177"/>
                  </a:lnTo>
                  <a:lnTo>
                    <a:pt x="1215974" y="787717"/>
                  </a:lnTo>
                  <a:lnTo>
                    <a:pt x="1220508" y="785177"/>
                  </a:lnTo>
                  <a:lnTo>
                    <a:pt x="1223530" y="792797"/>
                  </a:lnTo>
                  <a:lnTo>
                    <a:pt x="1228407" y="787717"/>
                  </a:lnTo>
                  <a:lnTo>
                    <a:pt x="1227797" y="785177"/>
                  </a:lnTo>
                  <a:lnTo>
                    <a:pt x="1226883" y="781367"/>
                  </a:lnTo>
                  <a:lnTo>
                    <a:pt x="1230884" y="778827"/>
                  </a:lnTo>
                  <a:lnTo>
                    <a:pt x="1229918" y="776287"/>
                  </a:lnTo>
                  <a:lnTo>
                    <a:pt x="1229321" y="775017"/>
                  </a:lnTo>
                  <a:lnTo>
                    <a:pt x="1228725" y="773747"/>
                  </a:lnTo>
                  <a:lnTo>
                    <a:pt x="1238669" y="773747"/>
                  </a:lnTo>
                  <a:lnTo>
                    <a:pt x="1240624" y="769937"/>
                  </a:lnTo>
                  <a:lnTo>
                    <a:pt x="1240409" y="768667"/>
                  </a:lnTo>
                  <a:lnTo>
                    <a:pt x="1239964" y="766127"/>
                  </a:lnTo>
                  <a:lnTo>
                    <a:pt x="1238669" y="763587"/>
                  </a:lnTo>
                  <a:lnTo>
                    <a:pt x="1235646" y="764857"/>
                  </a:lnTo>
                  <a:lnTo>
                    <a:pt x="1232865" y="766127"/>
                  </a:lnTo>
                  <a:lnTo>
                    <a:pt x="1229741" y="766127"/>
                  </a:lnTo>
                  <a:lnTo>
                    <a:pt x="1228293" y="764374"/>
                  </a:lnTo>
                  <a:lnTo>
                    <a:pt x="1228293" y="772477"/>
                  </a:lnTo>
                  <a:lnTo>
                    <a:pt x="1228293" y="775017"/>
                  </a:lnTo>
                  <a:lnTo>
                    <a:pt x="1225270" y="775017"/>
                  </a:lnTo>
                  <a:lnTo>
                    <a:pt x="1222451" y="773747"/>
                  </a:lnTo>
                  <a:lnTo>
                    <a:pt x="1220190" y="771207"/>
                  </a:lnTo>
                  <a:lnTo>
                    <a:pt x="1224407" y="768667"/>
                  </a:lnTo>
                  <a:lnTo>
                    <a:pt x="1226350" y="768667"/>
                  </a:lnTo>
                  <a:lnTo>
                    <a:pt x="1228293" y="772477"/>
                  </a:lnTo>
                  <a:lnTo>
                    <a:pt x="1228293" y="764374"/>
                  </a:lnTo>
                  <a:lnTo>
                    <a:pt x="1227645" y="763587"/>
                  </a:lnTo>
                  <a:lnTo>
                    <a:pt x="1227645" y="759777"/>
                  </a:lnTo>
                  <a:lnTo>
                    <a:pt x="1228293" y="757237"/>
                  </a:lnTo>
                  <a:lnTo>
                    <a:pt x="1228725" y="753427"/>
                  </a:lnTo>
                  <a:lnTo>
                    <a:pt x="1226883" y="749617"/>
                  </a:lnTo>
                  <a:lnTo>
                    <a:pt x="1222667" y="745807"/>
                  </a:lnTo>
                  <a:lnTo>
                    <a:pt x="1226350" y="739457"/>
                  </a:lnTo>
                  <a:lnTo>
                    <a:pt x="1227861" y="740727"/>
                  </a:lnTo>
                  <a:lnTo>
                    <a:pt x="1229448" y="741997"/>
                  </a:lnTo>
                  <a:lnTo>
                    <a:pt x="1231099" y="741997"/>
                  </a:lnTo>
                  <a:lnTo>
                    <a:pt x="1232585" y="743267"/>
                  </a:lnTo>
                  <a:lnTo>
                    <a:pt x="1234147" y="743267"/>
                  </a:lnTo>
                  <a:lnTo>
                    <a:pt x="1235646" y="741997"/>
                  </a:lnTo>
                  <a:lnTo>
                    <a:pt x="1236510" y="741997"/>
                  </a:lnTo>
                  <a:lnTo>
                    <a:pt x="1237056" y="740727"/>
                  </a:lnTo>
                  <a:lnTo>
                    <a:pt x="1237272" y="739457"/>
                  </a:lnTo>
                  <a:lnTo>
                    <a:pt x="1237488" y="738187"/>
                  </a:lnTo>
                  <a:lnTo>
                    <a:pt x="1239100" y="736917"/>
                  </a:lnTo>
                  <a:lnTo>
                    <a:pt x="1240624" y="735647"/>
                  </a:lnTo>
                  <a:lnTo>
                    <a:pt x="1247571" y="733107"/>
                  </a:lnTo>
                  <a:lnTo>
                    <a:pt x="1255572" y="733107"/>
                  </a:lnTo>
                  <a:lnTo>
                    <a:pt x="1262240" y="736917"/>
                  </a:lnTo>
                  <a:lnTo>
                    <a:pt x="1265669" y="739457"/>
                  </a:lnTo>
                  <a:lnTo>
                    <a:pt x="1270101" y="739457"/>
                  </a:lnTo>
                  <a:lnTo>
                    <a:pt x="1273479" y="736917"/>
                  </a:lnTo>
                  <a:lnTo>
                    <a:pt x="1278064" y="733107"/>
                  </a:lnTo>
                  <a:lnTo>
                    <a:pt x="1284236" y="731837"/>
                  </a:lnTo>
                  <a:lnTo>
                    <a:pt x="1289697" y="734377"/>
                  </a:lnTo>
                  <a:lnTo>
                    <a:pt x="1290726" y="733107"/>
                  </a:lnTo>
                  <a:lnTo>
                    <a:pt x="1291932" y="731837"/>
                  </a:lnTo>
                  <a:lnTo>
                    <a:pt x="1293266" y="731837"/>
                  </a:lnTo>
                  <a:lnTo>
                    <a:pt x="1287487" y="729297"/>
                  </a:lnTo>
                  <a:lnTo>
                    <a:pt x="1284732" y="728027"/>
                  </a:lnTo>
                  <a:lnTo>
                    <a:pt x="1283144" y="726757"/>
                  </a:lnTo>
                  <a:lnTo>
                    <a:pt x="1281823" y="725487"/>
                  </a:lnTo>
                  <a:lnTo>
                    <a:pt x="1280947" y="724217"/>
                  </a:lnTo>
                  <a:lnTo>
                    <a:pt x="1279321" y="720407"/>
                  </a:lnTo>
                  <a:lnTo>
                    <a:pt x="1277912" y="717867"/>
                  </a:lnTo>
                  <a:lnTo>
                    <a:pt x="1276400" y="714057"/>
                  </a:lnTo>
                  <a:lnTo>
                    <a:pt x="1281264" y="701357"/>
                  </a:lnTo>
                  <a:lnTo>
                    <a:pt x="1285913" y="698817"/>
                  </a:lnTo>
                  <a:lnTo>
                    <a:pt x="1284859" y="689927"/>
                  </a:lnTo>
                  <a:lnTo>
                    <a:pt x="1289342" y="682307"/>
                  </a:lnTo>
                  <a:lnTo>
                    <a:pt x="1296733" y="679767"/>
                  </a:lnTo>
                  <a:lnTo>
                    <a:pt x="1297838" y="672147"/>
                  </a:lnTo>
                  <a:lnTo>
                    <a:pt x="1298028" y="670877"/>
                  </a:lnTo>
                  <a:lnTo>
                    <a:pt x="1303439" y="664527"/>
                  </a:lnTo>
                  <a:lnTo>
                    <a:pt x="1310995" y="655637"/>
                  </a:lnTo>
                  <a:lnTo>
                    <a:pt x="1315021" y="654367"/>
                  </a:lnTo>
                  <a:lnTo>
                    <a:pt x="1319403" y="654367"/>
                  </a:lnTo>
                  <a:lnTo>
                    <a:pt x="1323428" y="655637"/>
                  </a:lnTo>
                  <a:lnTo>
                    <a:pt x="1324089" y="661987"/>
                  </a:lnTo>
                  <a:lnTo>
                    <a:pt x="1324952" y="663257"/>
                  </a:lnTo>
                  <a:lnTo>
                    <a:pt x="1333601" y="661987"/>
                  </a:lnTo>
                  <a:lnTo>
                    <a:pt x="1336078" y="660717"/>
                  </a:lnTo>
                  <a:lnTo>
                    <a:pt x="1339215" y="664527"/>
                  </a:lnTo>
                  <a:lnTo>
                    <a:pt x="1338249" y="669607"/>
                  </a:lnTo>
                  <a:lnTo>
                    <a:pt x="1332738" y="668337"/>
                  </a:lnTo>
                  <a:lnTo>
                    <a:pt x="1330782" y="673417"/>
                  </a:lnTo>
                  <a:lnTo>
                    <a:pt x="1338465" y="677227"/>
                  </a:lnTo>
                  <a:lnTo>
                    <a:pt x="1339761" y="686117"/>
                  </a:lnTo>
                  <a:lnTo>
                    <a:pt x="1344409" y="686117"/>
                  </a:lnTo>
                  <a:lnTo>
                    <a:pt x="1347812" y="683577"/>
                  </a:lnTo>
                  <a:lnTo>
                    <a:pt x="1351432" y="682307"/>
                  </a:lnTo>
                  <a:lnTo>
                    <a:pt x="1355217" y="679767"/>
                  </a:lnTo>
                  <a:lnTo>
                    <a:pt x="1357922" y="678497"/>
                  </a:lnTo>
                  <a:lnTo>
                    <a:pt x="1366253" y="678497"/>
                  </a:lnTo>
                  <a:lnTo>
                    <a:pt x="1367650" y="677227"/>
                  </a:lnTo>
                  <a:lnTo>
                    <a:pt x="1367332" y="675957"/>
                  </a:lnTo>
                  <a:lnTo>
                    <a:pt x="1367002" y="674687"/>
                  </a:lnTo>
                  <a:lnTo>
                    <a:pt x="1363649" y="674687"/>
                  </a:lnTo>
                  <a:lnTo>
                    <a:pt x="1358773" y="675957"/>
                  </a:lnTo>
                  <a:lnTo>
                    <a:pt x="1353667" y="672147"/>
                  </a:lnTo>
                  <a:lnTo>
                    <a:pt x="1352892" y="669607"/>
                  </a:lnTo>
                  <a:lnTo>
                    <a:pt x="1352118" y="667067"/>
                  </a:lnTo>
                  <a:lnTo>
                    <a:pt x="1351978" y="665797"/>
                  </a:lnTo>
                  <a:lnTo>
                    <a:pt x="1351457" y="663257"/>
                  </a:lnTo>
                  <a:lnTo>
                    <a:pt x="1352245" y="661987"/>
                  </a:lnTo>
                  <a:lnTo>
                    <a:pt x="1353477" y="660717"/>
                  </a:lnTo>
                  <a:lnTo>
                    <a:pt x="1354721" y="659447"/>
                  </a:lnTo>
                  <a:lnTo>
                    <a:pt x="1356410" y="659447"/>
                  </a:lnTo>
                  <a:lnTo>
                    <a:pt x="1365935" y="654367"/>
                  </a:lnTo>
                  <a:lnTo>
                    <a:pt x="1395869" y="646747"/>
                  </a:lnTo>
                  <a:lnTo>
                    <a:pt x="1396733" y="648017"/>
                  </a:lnTo>
                  <a:lnTo>
                    <a:pt x="1397279" y="648017"/>
                  </a:lnTo>
                  <a:lnTo>
                    <a:pt x="1394053" y="651827"/>
                  </a:lnTo>
                  <a:lnTo>
                    <a:pt x="1389964" y="655637"/>
                  </a:lnTo>
                  <a:lnTo>
                    <a:pt x="1385379" y="656907"/>
                  </a:lnTo>
                  <a:lnTo>
                    <a:pt x="1387436" y="661987"/>
                  </a:lnTo>
                  <a:lnTo>
                    <a:pt x="1383436" y="667067"/>
                  </a:lnTo>
                  <a:lnTo>
                    <a:pt x="1381709" y="674687"/>
                  </a:lnTo>
                  <a:lnTo>
                    <a:pt x="1374902" y="675957"/>
                  </a:lnTo>
                  <a:lnTo>
                    <a:pt x="1378356" y="681037"/>
                  </a:lnTo>
                  <a:lnTo>
                    <a:pt x="1385493" y="684847"/>
                  </a:lnTo>
                  <a:lnTo>
                    <a:pt x="1390142" y="687387"/>
                  </a:lnTo>
                  <a:lnTo>
                    <a:pt x="1394028" y="689927"/>
                  </a:lnTo>
                  <a:lnTo>
                    <a:pt x="1409065" y="689927"/>
                  </a:lnTo>
                  <a:lnTo>
                    <a:pt x="1416634" y="691197"/>
                  </a:lnTo>
                  <a:lnTo>
                    <a:pt x="1466367" y="706437"/>
                  </a:lnTo>
                  <a:lnTo>
                    <a:pt x="1471930" y="710247"/>
                  </a:lnTo>
                  <a:lnTo>
                    <a:pt x="1477708" y="711517"/>
                  </a:lnTo>
                  <a:lnTo>
                    <a:pt x="1480705" y="712787"/>
                  </a:lnTo>
                  <a:lnTo>
                    <a:pt x="1486903" y="712787"/>
                  </a:lnTo>
                  <a:lnTo>
                    <a:pt x="1485226" y="710247"/>
                  </a:lnTo>
                  <a:lnTo>
                    <a:pt x="1484185" y="707707"/>
                  </a:lnTo>
                  <a:lnTo>
                    <a:pt x="1484083" y="706437"/>
                  </a:lnTo>
                  <a:lnTo>
                    <a:pt x="1483982" y="705167"/>
                  </a:lnTo>
                  <a:lnTo>
                    <a:pt x="1483880" y="703897"/>
                  </a:lnTo>
                  <a:lnTo>
                    <a:pt x="1484655" y="697547"/>
                  </a:lnTo>
                  <a:lnTo>
                    <a:pt x="1481277" y="689927"/>
                  </a:lnTo>
                  <a:lnTo>
                    <a:pt x="1475447" y="687387"/>
                  </a:lnTo>
                  <a:lnTo>
                    <a:pt x="1485277" y="669607"/>
                  </a:lnTo>
                  <a:lnTo>
                    <a:pt x="1491716" y="667067"/>
                  </a:lnTo>
                  <a:lnTo>
                    <a:pt x="1497698" y="663257"/>
                  </a:lnTo>
                  <a:lnTo>
                    <a:pt x="1502905" y="659447"/>
                  </a:lnTo>
                  <a:lnTo>
                    <a:pt x="1508455" y="655637"/>
                  </a:lnTo>
                  <a:lnTo>
                    <a:pt x="1509877" y="654723"/>
                  </a:lnTo>
                  <a:lnTo>
                    <a:pt x="1521206" y="654723"/>
                  </a:lnTo>
                  <a:lnTo>
                    <a:pt x="1523098" y="657263"/>
                  </a:lnTo>
                  <a:lnTo>
                    <a:pt x="1523098" y="667423"/>
                  </a:lnTo>
                  <a:lnTo>
                    <a:pt x="1521206" y="672503"/>
                  </a:lnTo>
                  <a:lnTo>
                    <a:pt x="1521206" y="677583"/>
                  </a:lnTo>
                  <a:lnTo>
                    <a:pt x="1507921" y="677583"/>
                  </a:lnTo>
                  <a:lnTo>
                    <a:pt x="1504124" y="680123"/>
                  </a:lnTo>
                  <a:lnTo>
                    <a:pt x="1504124" y="682663"/>
                  </a:lnTo>
                  <a:lnTo>
                    <a:pt x="1502232" y="683933"/>
                  </a:lnTo>
                  <a:lnTo>
                    <a:pt x="1504124" y="686473"/>
                  </a:lnTo>
                  <a:lnTo>
                    <a:pt x="1504124" y="690283"/>
                  </a:lnTo>
                  <a:lnTo>
                    <a:pt x="1496542" y="690283"/>
                  </a:lnTo>
                  <a:lnTo>
                    <a:pt x="1496542" y="692823"/>
                  </a:lnTo>
                  <a:lnTo>
                    <a:pt x="1498434" y="695363"/>
                  </a:lnTo>
                  <a:lnTo>
                    <a:pt x="1500339" y="695363"/>
                  </a:lnTo>
                  <a:lnTo>
                    <a:pt x="1500339" y="696633"/>
                  </a:lnTo>
                  <a:lnTo>
                    <a:pt x="1502232" y="699173"/>
                  </a:lnTo>
                  <a:lnTo>
                    <a:pt x="1502232" y="701713"/>
                  </a:lnTo>
                  <a:lnTo>
                    <a:pt x="1504124" y="702983"/>
                  </a:lnTo>
                  <a:lnTo>
                    <a:pt x="1506029" y="709333"/>
                  </a:lnTo>
                  <a:lnTo>
                    <a:pt x="1511719" y="713143"/>
                  </a:lnTo>
                  <a:lnTo>
                    <a:pt x="1517408" y="715683"/>
                  </a:lnTo>
                  <a:lnTo>
                    <a:pt x="1519301" y="715683"/>
                  </a:lnTo>
                  <a:lnTo>
                    <a:pt x="1519301" y="724573"/>
                  </a:lnTo>
                  <a:lnTo>
                    <a:pt x="1517408" y="725843"/>
                  </a:lnTo>
                  <a:lnTo>
                    <a:pt x="1519301" y="730923"/>
                  </a:lnTo>
                  <a:lnTo>
                    <a:pt x="1521206" y="732193"/>
                  </a:lnTo>
                  <a:lnTo>
                    <a:pt x="1523098" y="725843"/>
                  </a:lnTo>
                  <a:lnTo>
                    <a:pt x="1528787" y="724573"/>
                  </a:lnTo>
                  <a:lnTo>
                    <a:pt x="1532585" y="725843"/>
                  </a:lnTo>
                  <a:lnTo>
                    <a:pt x="1534477" y="732193"/>
                  </a:lnTo>
                  <a:lnTo>
                    <a:pt x="1542072" y="741083"/>
                  </a:lnTo>
                  <a:lnTo>
                    <a:pt x="1536382" y="748703"/>
                  </a:lnTo>
                  <a:lnTo>
                    <a:pt x="1528787" y="744893"/>
                  </a:lnTo>
                  <a:lnTo>
                    <a:pt x="1523098" y="744893"/>
                  </a:lnTo>
                  <a:lnTo>
                    <a:pt x="1523098" y="747433"/>
                  </a:lnTo>
                  <a:lnTo>
                    <a:pt x="1521206" y="747433"/>
                  </a:lnTo>
                  <a:lnTo>
                    <a:pt x="1521206" y="753783"/>
                  </a:lnTo>
                  <a:lnTo>
                    <a:pt x="1524990" y="755053"/>
                  </a:lnTo>
                  <a:lnTo>
                    <a:pt x="1528787" y="755053"/>
                  </a:lnTo>
                  <a:lnTo>
                    <a:pt x="1528787" y="760133"/>
                  </a:lnTo>
                  <a:lnTo>
                    <a:pt x="1526895" y="761403"/>
                  </a:lnTo>
                  <a:lnTo>
                    <a:pt x="1530680" y="765213"/>
                  </a:lnTo>
                  <a:lnTo>
                    <a:pt x="1530680" y="767753"/>
                  </a:lnTo>
                  <a:lnTo>
                    <a:pt x="1532585" y="767753"/>
                  </a:lnTo>
                  <a:lnTo>
                    <a:pt x="1532585" y="777913"/>
                  </a:lnTo>
                  <a:lnTo>
                    <a:pt x="1530680" y="782993"/>
                  </a:lnTo>
                  <a:lnTo>
                    <a:pt x="1530680" y="786803"/>
                  </a:lnTo>
                  <a:lnTo>
                    <a:pt x="1532585" y="790613"/>
                  </a:lnTo>
                  <a:lnTo>
                    <a:pt x="1530680" y="794423"/>
                  </a:lnTo>
                  <a:lnTo>
                    <a:pt x="1524990" y="796963"/>
                  </a:lnTo>
                  <a:lnTo>
                    <a:pt x="1521206" y="796963"/>
                  </a:lnTo>
                  <a:lnTo>
                    <a:pt x="1515503" y="799503"/>
                  </a:lnTo>
                  <a:lnTo>
                    <a:pt x="1507921" y="800773"/>
                  </a:lnTo>
                  <a:lnTo>
                    <a:pt x="1500339" y="799503"/>
                  </a:lnTo>
                  <a:lnTo>
                    <a:pt x="1492745" y="793153"/>
                  </a:lnTo>
                  <a:lnTo>
                    <a:pt x="1490853" y="790613"/>
                  </a:lnTo>
                  <a:lnTo>
                    <a:pt x="1483258" y="786803"/>
                  </a:lnTo>
                  <a:lnTo>
                    <a:pt x="1481353" y="786803"/>
                  </a:lnTo>
                  <a:lnTo>
                    <a:pt x="1477556" y="782993"/>
                  </a:lnTo>
                  <a:lnTo>
                    <a:pt x="1475663" y="776643"/>
                  </a:lnTo>
                  <a:lnTo>
                    <a:pt x="1475663" y="770293"/>
                  </a:lnTo>
                  <a:lnTo>
                    <a:pt x="1477556" y="763943"/>
                  </a:lnTo>
                  <a:lnTo>
                    <a:pt x="1479461" y="761403"/>
                  </a:lnTo>
                  <a:lnTo>
                    <a:pt x="1479461" y="757593"/>
                  </a:lnTo>
                  <a:lnTo>
                    <a:pt x="1481353" y="755053"/>
                  </a:lnTo>
                  <a:lnTo>
                    <a:pt x="1481353" y="751243"/>
                  </a:lnTo>
                  <a:lnTo>
                    <a:pt x="1485163" y="747433"/>
                  </a:lnTo>
                  <a:lnTo>
                    <a:pt x="1488948" y="744893"/>
                  </a:lnTo>
                  <a:lnTo>
                    <a:pt x="1485163" y="742353"/>
                  </a:lnTo>
                  <a:lnTo>
                    <a:pt x="1481353" y="738543"/>
                  </a:lnTo>
                  <a:lnTo>
                    <a:pt x="1480096" y="736003"/>
                  </a:lnTo>
                  <a:lnTo>
                    <a:pt x="1477556" y="730923"/>
                  </a:lnTo>
                  <a:lnTo>
                    <a:pt x="1473771" y="725843"/>
                  </a:lnTo>
                  <a:lnTo>
                    <a:pt x="1471866" y="722033"/>
                  </a:lnTo>
                  <a:lnTo>
                    <a:pt x="1468081" y="719493"/>
                  </a:lnTo>
                  <a:lnTo>
                    <a:pt x="1466176" y="715683"/>
                  </a:lnTo>
                  <a:lnTo>
                    <a:pt x="1456690" y="715683"/>
                  </a:lnTo>
                  <a:lnTo>
                    <a:pt x="1445310" y="711873"/>
                  </a:lnTo>
                  <a:lnTo>
                    <a:pt x="1439621" y="706793"/>
                  </a:lnTo>
                  <a:lnTo>
                    <a:pt x="1432039" y="702983"/>
                  </a:lnTo>
                  <a:lnTo>
                    <a:pt x="1406601" y="696633"/>
                  </a:lnTo>
                  <a:lnTo>
                    <a:pt x="1395996" y="695363"/>
                  </a:lnTo>
                  <a:lnTo>
                    <a:pt x="1375117" y="695363"/>
                  </a:lnTo>
                  <a:lnTo>
                    <a:pt x="1380820" y="699173"/>
                  </a:lnTo>
                  <a:lnTo>
                    <a:pt x="1384604" y="702983"/>
                  </a:lnTo>
                  <a:lnTo>
                    <a:pt x="1392199" y="706793"/>
                  </a:lnTo>
                  <a:lnTo>
                    <a:pt x="1397889" y="709333"/>
                  </a:lnTo>
                  <a:lnTo>
                    <a:pt x="1401686" y="713143"/>
                  </a:lnTo>
                  <a:lnTo>
                    <a:pt x="1403578" y="719493"/>
                  </a:lnTo>
                  <a:lnTo>
                    <a:pt x="1403578" y="722033"/>
                  </a:lnTo>
                  <a:lnTo>
                    <a:pt x="1405470" y="722033"/>
                  </a:lnTo>
                  <a:lnTo>
                    <a:pt x="1409268" y="724573"/>
                  </a:lnTo>
                  <a:lnTo>
                    <a:pt x="1413065" y="724573"/>
                  </a:lnTo>
                  <a:lnTo>
                    <a:pt x="1413065" y="730923"/>
                  </a:lnTo>
                  <a:lnTo>
                    <a:pt x="1409268" y="730923"/>
                  </a:lnTo>
                  <a:lnTo>
                    <a:pt x="1405470" y="732193"/>
                  </a:lnTo>
                  <a:lnTo>
                    <a:pt x="1401686" y="732193"/>
                  </a:lnTo>
                  <a:lnTo>
                    <a:pt x="1397889" y="734733"/>
                  </a:lnTo>
                  <a:lnTo>
                    <a:pt x="1394091" y="734733"/>
                  </a:lnTo>
                  <a:lnTo>
                    <a:pt x="1390294" y="736003"/>
                  </a:lnTo>
                  <a:lnTo>
                    <a:pt x="1359954" y="736003"/>
                  </a:lnTo>
                  <a:lnTo>
                    <a:pt x="1356156" y="734733"/>
                  </a:lnTo>
                  <a:lnTo>
                    <a:pt x="1352359" y="734733"/>
                  </a:lnTo>
                  <a:lnTo>
                    <a:pt x="1351089" y="732193"/>
                  </a:lnTo>
                  <a:lnTo>
                    <a:pt x="1350467" y="730923"/>
                  </a:lnTo>
                  <a:lnTo>
                    <a:pt x="1346669" y="732193"/>
                  </a:lnTo>
                  <a:lnTo>
                    <a:pt x="1344777" y="730923"/>
                  </a:lnTo>
                  <a:lnTo>
                    <a:pt x="1342872" y="730923"/>
                  </a:lnTo>
                  <a:lnTo>
                    <a:pt x="1340980" y="728383"/>
                  </a:lnTo>
                  <a:lnTo>
                    <a:pt x="1335290" y="728383"/>
                  </a:lnTo>
                  <a:lnTo>
                    <a:pt x="1335290" y="734733"/>
                  </a:lnTo>
                  <a:lnTo>
                    <a:pt x="1327696" y="738543"/>
                  </a:lnTo>
                  <a:lnTo>
                    <a:pt x="1312519" y="738543"/>
                  </a:lnTo>
                  <a:lnTo>
                    <a:pt x="1301140" y="747433"/>
                  </a:lnTo>
                  <a:lnTo>
                    <a:pt x="1297343" y="751243"/>
                  </a:lnTo>
                  <a:lnTo>
                    <a:pt x="1293558" y="751243"/>
                  </a:lnTo>
                  <a:lnTo>
                    <a:pt x="1289761" y="748703"/>
                  </a:lnTo>
                  <a:lnTo>
                    <a:pt x="1284071" y="748703"/>
                  </a:lnTo>
                  <a:lnTo>
                    <a:pt x="1280274" y="751243"/>
                  </a:lnTo>
                  <a:lnTo>
                    <a:pt x="1278382" y="751243"/>
                  </a:lnTo>
                  <a:lnTo>
                    <a:pt x="1278382" y="753783"/>
                  </a:lnTo>
                  <a:lnTo>
                    <a:pt x="1276477" y="757593"/>
                  </a:lnTo>
                  <a:lnTo>
                    <a:pt x="1272692" y="760133"/>
                  </a:lnTo>
                  <a:lnTo>
                    <a:pt x="1248029" y="760133"/>
                  </a:lnTo>
                  <a:lnTo>
                    <a:pt x="1248029" y="763943"/>
                  </a:lnTo>
                  <a:lnTo>
                    <a:pt x="1246124" y="765213"/>
                  </a:lnTo>
                  <a:lnTo>
                    <a:pt x="1246124" y="767753"/>
                  </a:lnTo>
                  <a:lnTo>
                    <a:pt x="1251826" y="770293"/>
                  </a:lnTo>
                  <a:lnTo>
                    <a:pt x="1251826" y="776643"/>
                  </a:lnTo>
                  <a:lnTo>
                    <a:pt x="1257515" y="780453"/>
                  </a:lnTo>
                  <a:lnTo>
                    <a:pt x="1249921" y="784263"/>
                  </a:lnTo>
                  <a:lnTo>
                    <a:pt x="1257515" y="788073"/>
                  </a:lnTo>
                  <a:lnTo>
                    <a:pt x="1257515" y="794423"/>
                  </a:lnTo>
                  <a:lnTo>
                    <a:pt x="1261300" y="800773"/>
                  </a:lnTo>
                  <a:lnTo>
                    <a:pt x="1265097" y="800773"/>
                  </a:lnTo>
                  <a:lnTo>
                    <a:pt x="1270787" y="803313"/>
                  </a:lnTo>
                  <a:lnTo>
                    <a:pt x="1274584" y="805853"/>
                  </a:lnTo>
                  <a:lnTo>
                    <a:pt x="1278382" y="809663"/>
                  </a:lnTo>
                  <a:lnTo>
                    <a:pt x="1280274" y="813473"/>
                  </a:lnTo>
                  <a:lnTo>
                    <a:pt x="1287868" y="812203"/>
                  </a:lnTo>
                  <a:lnTo>
                    <a:pt x="1289761" y="807123"/>
                  </a:lnTo>
                  <a:lnTo>
                    <a:pt x="1289761" y="805853"/>
                  </a:lnTo>
                  <a:lnTo>
                    <a:pt x="1291653" y="805853"/>
                  </a:lnTo>
                  <a:lnTo>
                    <a:pt x="1291653" y="803313"/>
                  </a:lnTo>
                  <a:lnTo>
                    <a:pt x="1297343" y="803313"/>
                  </a:lnTo>
                  <a:lnTo>
                    <a:pt x="1303032" y="805853"/>
                  </a:lnTo>
                  <a:lnTo>
                    <a:pt x="1308735" y="812203"/>
                  </a:lnTo>
                  <a:lnTo>
                    <a:pt x="1314424" y="813473"/>
                  </a:lnTo>
                  <a:lnTo>
                    <a:pt x="1316316" y="812203"/>
                  </a:lnTo>
                  <a:lnTo>
                    <a:pt x="1320114" y="812203"/>
                  </a:lnTo>
                  <a:lnTo>
                    <a:pt x="1323911" y="809663"/>
                  </a:lnTo>
                  <a:lnTo>
                    <a:pt x="1327696" y="805853"/>
                  </a:lnTo>
                  <a:lnTo>
                    <a:pt x="1328648" y="803313"/>
                  </a:lnTo>
                  <a:lnTo>
                    <a:pt x="1329601" y="800773"/>
                  </a:lnTo>
                  <a:lnTo>
                    <a:pt x="1333385" y="800773"/>
                  </a:lnTo>
                  <a:lnTo>
                    <a:pt x="1337183" y="803313"/>
                  </a:lnTo>
                  <a:lnTo>
                    <a:pt x="1342872" y="803313"/>
                  </a:lnTo>
                  <a:lnTo>
                    <a:pt x="1344777" y="799503"/>
                  </a:lnTo>
                  <a:lnTo>
                    <a:pt x="1348562" y="800773"/>
                  </a:lnTo>
                  <a:lnTo>
                    <a:pt x="1346669" y="809663"/>
                  </a:lnTo>
                  <a:lnTo>
                    <a:pt x="1344777" y="816013"/>
                  </a:lnTo>
                  <a:lnTo>
                    <a:pt x="1346669" y="823633"/>
                  </a:lnTo>
                  <a:lnTo>
                    <a:pt x="1346669" y="829983"/>
                  </a:lnTo>
                  <a:lnTo>
                    <a:pt x="1342872" y="835063"/>
                  </a:lnTo>
                  <a:lnTo>
                    <a:pt x="1342872" y="836333"/>
                  </a:lnTo>
                  <a:lnTo>
                    <a:pt x="1339075" y="846493"/>
                  </a:lnTo>
                  <a:lnTo>
                    <a:pt x="1335290" y="852843"/>
                  </a:lnTo>
                  <a:lnTo>
                    <a:pt x="1333385" y="861733"/>
                  </a:lnTo>
                  <a:lnTo>
                    <a:pt x="1331493" y="868083"/>
                  </a:lnTo>
                  <a:lnTo>
                    <a:pt x="1329601" y="871893"/>
                  </a:lnTo>
                  <a:lnTo>
                    <a:pt x="1325803" y="874433"/>
                  </a:lnTo>
                  <a:lnTo>
                    <a:pt x="1330045" y="880783"/>
                  </a:lnTo>
                  <a:lnTo>
                    <a:pt x="1334096" y="887133"/>
                  </a:lnTo>
                  <a:lnTo>
                    <a:pt x="1337805" y="893483"/>
                  </a:lnTo>
                  <a:lnTo>
                    <a:pt x="1340980" y="898563"/>
                  </a:lnTo>
                  <a:lnTo>
                    <a:pt x="1343761" y="907453"/>
                  </a:lnTo>
                  <a:lnTo>
                    <a:pt x="1346200" y="915073"/>
                  </a:lnTo>
                  <a:lnTo>
                    <a:pt x="1347914" y="923963"/>
                  </a:lnTo>
                  <a:lnTo>
                    <a:pt x="1348562" y="932853"/>
                  </a:lnTo>
                  <a:lnTo>
                    <a:pt x="1352359" y="940473"/>
                  </a:lnTo>
                  <a:lnTo>
                    <a:pt x="1356156" y="943013"/>
                  </a:lnTo>
                  <a:lnTo>
                    <a:pt x="1358049" y="945553"/>
                  </a:lnTo>
                  <a:lnTo>
                    <a:pt x="1358049" y="949363"/>
                  </a:lnTo>
                  <a:lnTo>
                    <a:pt x="1359954" y="951903"/>
                  </a:lnTo>
                  <a:lnTo>
                    <a:pt x="1359954" y="955713"/>
                  </a:lnTo>
                  <a:lnTo>
                    <a:pt x="1363738" y="956983"/>
                  </a:lnTo>
                  <a:lnTo>
                    <a:pt x="1365643" y="959523"/>
                  </a:lnTo>
                  <a:lnTo>
                    <a:pt x="1370914" y="964603"/>
                  </a:lnTo>
                  <a:lnTo>
                    <a:pt x="1375117" y="970953"/>
                  </a:lnTo>
                  <a:lnTo>
                    <a:pt x="1377911" y="977303"/>
                  </a:lnTo>
                  <a:lnTo>
                    <a:pt x="1378915" y="984923"/>
                  </a:lnTo>
                  <a:lnTo>
                    <a:pt x="1379626" y="991273"/>
                  </a:lnTo>
                  <a:lnTo>
                    <a:pt x="1381760" y="997623"/>
                  </a:lnTo>
                  <a:lnTo>
                    <a:pt x="1385316" y="1003973"/>
                  </a:lnTo>
                  <a:lnTo>
                    <a:pt x="1390294" y="1007783"/>
                  </a:lnTo>
                  <a:lnTo>
                    <a:pt x="1395996" y="1009053"/>
                  </a:lnTo>
                  <a:lnTo>
                    <a:pt x="1399781" y="1015403"/>
                  </a:lnTo>
                  <a:lnTo>
                    <a:pt x="1403578" y="1028103"/>
                  </a:lnTo>
                  <a:lnTo>
                    <a:pt x="1407375" y="1034453"/>
                  </a:lnTo>
                  <a:lnTo>
                    <a:pt x="1416862" y="1044613"/>
                  </a:lnTo>
                  <a:lnTo>
                    <a:pt x="1418755" y="1050963"/>
                  </a:lnTo>
                  <a:lnTo>
                    <a:pt x="1418755" y="1067473"/>
                  </a:lnTo>
                  <a:lnTo>
                    <a:pt x="1420647" y="1076363"/>
                  </a:lnTo>
                  <a:lnTo>
                    <a:pt x="1422552" y="1082713"/>
                  </a:lnTo>
                  <a:lnTo>
                    <a:pt x="1424444" y="1091603"/>
                  </a:lnTo>
                  <a:lnTo>
                    <a:pt x="1424444" y="1095413"/>
                  </a:lnTo>
                  <a:lnTo>
                    <a:pt x="1428242" y="1099223"/>
                  </a:lnTo>
                  <a:lnTo>
                    <a:pt x="1432039" y="1096683"/>
                  </a:lnTo>
                  <a:lnTo>
                    <a:pt x="1435823" y="1096683"/>
                  </a:lnTo>
                  <a:lnTo>
                    <a:pt x="1441513" y="1092873"/>
                  </a:lnTo>
                  <a:lnTo>
                    <a:pt x="1445310" y="1089063"/>
                  </a:lnTo>
                  <a:lnTo>
                    <a:pt x="1451000" y="1086523"/>
                  </a:lnTo>
                  <a:lnTo>
                    <a:pt x="1460487" y="1086523"/>
                  </a:lnTo>
                  <a:lnTo>
                    <a:pt x="1466176" y="1082713"/>
                  </a:lnTo>
                  <a:lnTo>
                    <a:pt x="1471866" y="1080173"/>
                  </a:lnTo>
                  <a:lnTo>
                    <a:pt x="1477556" y="1080173"/>
                  </a:lnTo>
                  <a:lnTo>
                    <a:pt x="1483258" y="1073823"/>
                  </a:lnTo>
                  <a:lnTo>
                    <a:pt x="1488948" y="1070013"/>
                  </a:lnTo>
                  <a:lnTo>
                    <a:pt x="1494637" y="1070013"/>
                  </a:lnTo>
                  <a:lnTo>
                    <a:pt x="1500339" y="1067473"/>
                  </a:lnTo>
                  <a:lnTo>
                    <a:pt x="1504124" y="1066203"/>
                  </a:lnTo>
                  <a:lnTo>
                    <a:pt x="1509814" y="1063663"/>
                  </a:lnTo>
                  <a:lnTo>
                    <a:pt x="1511719" y="1063663"/>
                  </a:lnTo>
                  <a:lnTo>
                    <a:pt x="1513611" y="1062393"/>
                  </a:lnTo>
                  <a:lnTo>
                    <a:pt x="1513611" y="1053503"/>
                  </a:lnTo>
                  <a:lnTo>
                    <a:pt x="1517408" y="1050963"/>
                  </a:lnTo>
                  <a:lnTo>
                    <a:pt x="1523098" y="1049693"/>
                  </a:lnTo>
                  <a:lnTo>
                    <a:pt x="1530680" y="1044613"/>
                  </a:lnTo>
                  <a:lnTo>
                    <a:pt x="1538274" y="1044613"/>
                  </a:lnTo>
                  <a:lnTo>
                    <a:pt x="1545856" y="1043343"/>
                  </a:lnTo>
                  <a:lnTo>
                    <a:pt x="1545856" y="1033183"/>
                  </a:lnTo>
                  <a:lnTo>
                    <a:pt x="1553451" y="1033183"/>
                  </a:lnTo>
                  <a:lnTo>
                    <a:pt x="1559140" y="1030643"/>
                  </a:lnTo>
                  <a:lnTo>
                    <a:pt x="1559140" y="1021753"/>
                  </a:lnTo>
                  <a:lnTo>
                    <a:pt x="1566722" y="1020483"/>
                  </a:lnTo>
                  <a:lnTo>
                    <a:pt x="1570520" y="1017943"/>
                  </a:lnTo>
                  <a:lnTo>
                    <a:pt x="1570520" y="1014133"/>
                  </a:lnTo>
                  <a:lnTo>
                    <a:pt x="1572425" y="1009053"/>
                  </a:lnTo>
                  <a:lnTo>
                    <a:pt x="1572425" y="1001433"/>
                  </a:lnTo>
                  <a:lnTo>
                    <a:pt x="1578114" y="1001433"/>
                  </a:lnTo>
                  <a:lnTo>
                    <a:pt x="1581899" y="997623"/>
                  </a:lnTo>
                  <a:lnTo>
                    <a:pt x="1583804" y="992543"/>
                  </a:lnTo>
                  <a:lnTo>
                    <a:pt x="1587588" y="988733"/>
                  </a:lnTo>
                  <a:lnTo>
                    <a:pt x="1591386" y="981113"/>
                  </a:lnTo>
                  <a:lnTo>
                    <a:pt x="1587588" y="976033"/>
                  </a:lnTo>
                  <a:lnTo>
                    <a:pt x="1583804" y="969683"/>
                  </a:lnTo>
                  <a:lnTo>
                    <a:pt x="1576209" y="963333"/>
                  </a:lnTo>
                  <a:lnTo>
                    <a:pt x="1568627" y="963333"/>
                  </a:lnTo>
                  <a:lnTo>
                    <a:pt x="1561033" y="962063"/>
                  </a:lnTo>
                  <a:lnTo>
                    <a:pt x="1559407" y="959523"/>
                  </a:lnTo>
                  <a:lnTo>
                    <a:pt x="1555343" y="953173"/>
                  </a:lnTo>
                  <a:lnTo>
                    <a:pt x="1555343" y="939203"/>
                  </a:lnTo>
                  <a:lnTo>
                    <a:pt x="1553451" y="936663"/>
                  </a:lnTo>
                  <a:lnTo>
                    <a:pt x="1536382" y="955713"/>
                  </a:lnTo>
                  <a:lnTo>
                    <a:pt x="1534477" y="959523"/>
                  </a:lnTo>
                  <a:lnTo>
                    <a:pt x="1509814" y="959523"/>
                  </a:lnTo>
                  <a:lnTo>
                    <a:pt x="1504124" y="955713"/>
                  </a:lnTo>
                  <a:lnTo>
                    <a:pt x="1505458" y="946823"/>
                  </a:lnTo>
                  <a:lnTo>
                    <a:pt x="1506029" y="943013"/>
                  </a:lnTo>
                  <a:lnTo>
                    <a:pt x="1506029" y="939203"/>
                  </a:lnTo>
                  <a:lnTo>
                    <a:pt x="1502232" y="934123"/>
                  </a:lnTo>
                  <a:lnTo>
                    <a:pt x="1502232" y="936663"/>
                  </a:lnTo>
                  <a:lnTo>
                    <a:pt x="1500339" y="939203"/>
                  </a:lnTo>
                  <a:lnTo>
                    <a:pt x="1500339" y="945553"/>
                  </a:lnTo>
                  <a:lnTo>
                    <a:pt x="1498434" y="946823"/>
                  </a:lnTo>
                  <a:lnTo>
                    <a:pt x="1496542" y="943013"/>
                  </a:lnTo>
                  <a:lnTo>
                    <a:pt x="1492745" y="939203"/>
                  </a:lnTo>
                  <a:lnTo>
                    <a:pt x="1492745" y="927773"/>
                  </a:lnTo>
                  <a:lnTo>
                    <a:pt x="1490853" y="923963"/>
                  </a:lnTo>
                  <a:lnTo>
                    <a:pt x="1487055" y="922693"/>
                  </a:lnTo>
                  <a:lnTo>
                    <a:pt x="1481353" y="917613"/>
                  </a:lnTo>
                  <a:lnTo>
                    <a:pt x="1477556" y="911263"/>
                  </a:lnTo>
                  <a:lnTo>
                    <a:pt x="1475663" y="903643"/>
                  </a:lnTo>
                  <a:lnTo>
                    <a:pt x="1469974" y="890943"/>
                  </a:lnTo>
                  <a:lnTo>
                    <a:pt x="1471866" y="888403"/>
                  </a:lnTo>
                  <a:lnTo>
                    <a:pt x="1471866" y="882053"/>
                  </a:lnTo>
                  <a:lnTo>
                    <a:pt x="1475663" y="880783"/>
                  </a:lnTo>
                  <a:lnTo>
                    <a:pt x="1479461" y="880783"/>
                  </a:lnTo>
                  <a:lnTo>
                    <a:pt x="1481353" y="878243"/>
                  </a:lnTo>
                  <a:lnTo>
                    <a:pt x="1487055" y="882053"/>
                  </a:lnTo>
                  <a:lnTo>
                    <a:pt x="1490853" y="880783"/>
                  </a:lnTo>
                  <a:lnTo>
                    <a:pt x="1492745" y="882053"/>
                  </a:lnTo>
                  <a:lnTo>
                    <a:pt x="1496682" y="887133"/>
                  </a:lnTo>
                  <a:lnTo>
                    <a:pt x="1500098" y="893483"/>
                  </a:lnTo>
                  <a:lnTo>
                    <a:pt x="1503146" y="899833"/>
                  </a:lnTo>
                  <a:lnTo>
                    <a:pt x="1506029" y="904913"/>
                  </a:lnTo>
                  <a:lnTo>
                    <a:pt x="1506029" y="907453"/>
                  </a:lnTo>
                  <a:lnTo>
                    <a:pt x="1509814" y="911263"/>
                  </a:lnTo>
                  <a:lnTo>
                    <a:pt x="1515503" y="911263"/>
                  </a:lnTo>
                  <a:lnTo>
                    <a:pt x="1519301" y="913803"/>
                  </a:lnTo>
                  <a:lnTo>
                    <a:pt x="1521206" y="917613"/>
                  </a:lnTo>
                  <a:lnTo>
                    <a:pt x="1521206" y="920153"/>
                  </a:lnTo>
                  <a:lnTo>
                    <a:pt x="1524990" y="920153"/>
                  </a:lnTo>
                  <a:lnTo>
                    <a:pt x="1530680" y="923963"/>
                  </a:lnTo>
                  <a:lnTo>
                    <a:pt x="1536382" y="923963"/>
                  </a:lnTo>
                  <a:lnTo>
                    <a:pt x="1542072" y="926503"/>
                  </a:lnTo>
                  <a:lnTo>
                    <a:pt x="1543964" y="926503"/>
                  </a:lnTo>
                  <a:lnTo>
                    <a:pt x="1555343" y="920153"/>
                  </a:lnTo>
                  <a:lnTo>
                    <a:pt x="1561033" y="917613"/>
                  </a:lnTo>
                  <a:lnTo>
                    <a:pt x="1564830" y="917613"/>
                  </a:lnTo>
                  <a:lnTo>
                    <a:pt x="1566722" y="926503"/>
                  </a:lnTo>
                  <a:lnTo>
                    <a:pt x="1566722" y="927773"/>
                  </a:lnTo>
                  <a:lnTo>
                    <a:pt x="1568627" y="932853"/>
                  </a:lnTo>
                  <a:lnTo>
                    <a:pt x="1568627" y="934123"/>
                  </a:lnTo>
                  <a:lnTo>
                    <a:pt x="1575447" y="936663"/>
                  </a:lnTo>
                  <a:lnTo>
                    <a:pt x="1588363" y="939203"/>
                  </a:lnTo>
                  <a:lnTo>
                    <a:pt x="1595183" y="940473"/>
                  </a:lnTo>
                  <a:lnTo>
                    <a:pt x="1600873" y="940473"/>
                  </a:lnTo>
                  <a:lnTo>
                    <a:pt x="1604670" y="943013"/>
                  </a:lnTo>
                  <a:lnTo>
                    <a:pt x="1610360" y="945553"/>
                  </a:lnTo>
                  <a:lnTo>
                    <a:pt x="1616049" y="945553"/>
                  </a:lnTo>
                  <a:lnTo>
                    <a:pt x="1627428" y="940473"/>
                  </a:lnTo>
                  <a:lnTo>
                    <a:pt x="1652092" y="940473"/>
                  </a:lnTo>
                  <a:lnTo>
                    <a:pt x="1657781" y="939203"/>
                  </a:lnTo>
                  <a:lnTo>
                    <a:pt x="1663471" y="939203"/>
                  </a:lnTo>
                  <a:lnTo>
                    <a:pt x="1665376" y="940473"/>
                  </a:lnTo>
                  <a:lnTo>
                    <a:pt x="1665376" y="943013"/>
                  </a:lnTo>
                  <a:lnTo>
                    <a:pt x="1671066" y="949363"/>
                  </a:lnTo>
                  <a:lnTo>
                    <a:pt x="1672958" y="949363"/>
                  </a:lnTo>
                  <a:lnTo>
                    <a:pt x="1672958" y="951903"/>
                  </a:lnTo>
                  <a:lnTo>
                    <a:pt x="1674850" y="955713"/>
                  </a:lnTo>
                  <a:lnTo>
                    <a:pt x="1674850" y="956983"/>
                  </a:lnTo>
                  <a:lnTo>
                    <a:pt x="1676755" y="956983"/>
                  </a:lnTo>
                  <a:lnTo>
                    <a:pt x="1676755" y="959523"/>
                  </a:lnTo>
                  <a:lnTo>
                    <a:pt x="1680552" y="959523"/>
                  </a:lnTo>
                  <a:lnTo>
                    <a:pt x="1684337" y="962063"/>
                  </a:lnTo>
                  <a:lnTo>
                    <a:pt x="1688134" y="969683"/>
                  </a:lnTo>
                  <a:lnTo>
                    <a:pt x="1693824" y="974763"/>
                  </a:lnTo>
                  <a:lnTo>
                    <a:pt x="1699514" y="972223"/>
                  </a:lnTo>
                  <a:lnTo>
                    <a:pt x="1703311" y="972223"/>
                  </a:lnTo>
                  <a:lnTo>
                    <a:pt x="1701419" y="978573"/>
                  </a:lnTo>
                  <a:lnTo>
                    <a:pt x="1695716" y="976033"/>
                  </a:lnTo>
                  <a:lnTo>
                    <a:pt x="1691932" y="981113"/>
                  </a:lnTo>
                  <a:lnTo>
                    <a:pt x="1703311" y="992543"/>
                  </a:lnTo>
                  <a:lnTo>
                    <a:pt x="1710893" y="997623"/>
                  </a:lnTo>
                  <a:lnTo>
                    <a:pt x="1714690" y="995083"/>
                  </a:lnTo>
                  <a:lnTo>
                    <a:pt x="1720380" y="992543"/>
                  </a:lnTo>
                  <a:lnTo>
                    <a:pt x="1724177" y="988733"/>
                  </a:lnTo>
                  <a:lnTo>
                    <a:pt x="1724177" y="982383"/>
                  </a:lnTo>
                  <a:lnTo>
                    <a:pt x="1726069" y="981113"/>
                  </a:lnTo>
                  <a:lnTo>
                    <a:pt x="1727974" y="981113"/>
                  </a:lnTo>
                  <a:lnTo>
                    <a:pt x="1727974" y="991273"/>
                  </a:lnTo>
                  <a:lnTo>
                    <a:pt x="1733664" y="997623"/>
                  </a:lnTo>
                  <a:lnTo>
                    <a:pt x="1729867" y="1005243"/>
                  </a:lnTo>
                  <a:lnTo>
                    <a:pt x="1729867" y="1011593"/>
                  </a:lnTo>
                  <a:lnTo>
                    <a:pt x="1731289" y="1019213"/>
                  </a:lnTo>
                  <a:lnTo>
                    <a:pt x="1732711" y="1028103"/>
                  </a:lnTo>
                  <a:lnTo>
                    <a:pt x="1734134" y="1035723"/>
                  </a:lnTo>
                  <a:lnTo>
                    <a:pt x="1735556" y="1044613"/>
                  </a:lnTo>
                  <a:lnTo>
                    <a:pt x="1735556" y="1050963"/>
                  </a:lnTo>
                  <a:lnTo>
                    <a:pt x="1737461" y="1056043"/>
                  </a:lnTo>
                  <a:lnTo>
                    <a:pt x="1752638" y="1092873"/>
                  </a:lnTo>
                  <a:lnTo>
                    <a:pt x="1758327" y="1105573"/>
                  </a:lnTo>
                  <a:lnTo>
                    <a:pt x="1760220" y="1108113"/>
                  </a:lnTo>
                  <a:lnTo>
                    <a:pt x="1762112" y="1111923"/>
                  </a:lnTo>
                  <a:lnTo>
                    <a:pt x="1764017" y="1114463"/>
                  </a:lnTo>
                  <a:lnTo>
                    <a:pt x="1765909" y="1119543"/>
                  </a:lnTo>
                  <a:lnTo>
                    <a:pt x="1767801" y="1128433"/>
                  </a:lnTo>
                  <a:lnTo>
                    <a:pt x="1769706" y="1134783"/>
                  </a:lnTo>
                  <a:lnTo>
                    <a:pt x="1773504" y="1143673"/>
                  </a:lnTo>
                  <a:lnTo>
                    <a:pt x="1779193" y="1148753"/>
                  </a:lnTo>
                  <a:lnTo>
                    <a:pt x="1782978" y="1147483"/>
                  </a:lnTo>
                  <a:lnTo>
                    <a:pt x="1786775" y="1143673"/>
                  </a:lnTo>
                  <a:lnTo>
                    <a:pt x="1786775" y="1141133"/>
                  </a:lnTo>
                  <a:lnTo>
                    <a:pt x="1788680" y="1138593"/>
                  </a:lnTo>
                  <a:lnTo>
                    <a:pt x="1790573" y="1138593"/>
                  </a:lnTo>
                  <a:lnTo>
                    <a:pt x="1794370" y="1137323"/>
                  </a:lnTo>
                  <a:lnTo>
                    <a:pt x="1798154" y="1132243"/>
                  </a:lnTo>
                  <a:lnTo>
                    <a:pt x="1798154" y="1128433"/>
                  </a:lnTo>
                  <a:lnTo>
                    <a:pt x="1800059" y="1124623"/>
                  </a:lnTo>
                  <a:lnTo>
                    <a:pt x="1803844" y="1124623"/>
                  </a:lnTo>
                  <a:lnTo>
                    <a:pt x="1805749" y="1122083"/>
                  </a:lnTo>
                  <a:lnTo>
                    <a:pt x="1805749" y="1115733"/>
                  </a:lnTo>
                  <a:lnTo>
                    <a:pt x="1803844" y="1109383"/>
                  </a:lnTo>
                  <a:lnTo>
                    <a:pt x="1805749" y="1105573"/>
                  </a:lnTo>
                  <a:lnTo>
                    <a:pt x="1807641" y="1099223"/>
                  </a:lnTo>
                  <a:lnTo>
                    <a:pt x="1809546" y="1095413"/>
                  </a:lnTo>
                  <a:lnTo>
                    <a:pt x="1809546" y="1080173"/>
                  </a:lnTo>
                  <a:lnTo>
                    <a:pt x="1807641" y="1073823"/>
                  </a:lnTo>
                  <a:lnTo>
                    <a:pt x="1807641" y="1063663"/>
                  </a:lnTo>
                  <a:lnTo>
                    <a:pt x="1809546" y="1059853"/>
                  </a:lnTo>
                  <a:lnTo>
                    <a:pt x="1817128" y="1059853"/>
                  </a:lnTo>
                  <a:lnTo>
                    <a:pt x="1817128" y="1057313"/>
                  </a:lnTo>
                  <a:lnTo>
                    <a:pt x="1819021" y="1057313"/>
                  </a:lnTo>
                  <a:lnTo>
                    <a:pt x="1822818" y="1053503"/>
                  </a:lnTo>
                  <a:lnTo>
                    <a:pt x="1828507" y="1053503"/>
                  </a:lnTo>
                  <a:lnTo>
                    <a:pt x="1832305" y="1050963"/>
                  </a:lnTo>
                  <a:lnTo>
                    <a:pt x="1832305" y="1043343"/>
                  </a:lnTo>
                  <a:lnTo>
                    <a:pt x="1834197" y="1043343"/>
                  </a:lnTo>
                  <a:lnTo>
                    <a:pt x="1837994" y="1038263"/>
                  </a:lnTo>
                  <a:lnTo>
                    <a:pt x="1841792" y="1036993"/>
                  </a:lnTo>
                  <a:lnTo>
                    <a:pt x="1843684" y="1034453"/>
                  </a:lnTo>
                  <a:lnTo>
                    <a:pt x="1849374" y="1030643"/>
                  </a:lnTo>
                  <a:lnTo>
                    <a:pt x="1855063" y="1024293"/>
                  </a:lnTo>
                  <a:lnTo>
                    <a:pt x="1858860" y="1017943"/>
                  </a:lnTo>
                  <a:lnTo>
                    <a:pt x="1860765" y="1015403"/>
                  </a:lnTo>
                  <a:lnTo>
                    <a:pt x="1864550" y="1014133"/>
                  </a:lnTo>
                  <a:lnTo>
                    <a:pt x="1866455" y="1011593"/>
                  </a:lnTo>
                  <a:lnTo>
                    <a:pt x="1868347" y="1011593"/>
                  </a:lnTo>
                  <a:lnTo>
                    <a:pt x="1870240" y="1009053"/>
                  </a:lnTo>
                  <a:lnTo>
                    <a:pt x="1872145" y="1009053"/>
                  </a:lnTo>
                  <a:lnTo>
                    <a:pt x="1875929" y="1007783"/>
                  </a:lnTo>
                  <a:lnTo>
                    <a:pt x="1877834" y="1003973"/>
                  </a:lnTo>
                  <a:lnTo>
                    <a:pt x="1877834" y="995083"/>
                  </a:lnTo>
                  <a:lnTo>
                    <a:pt x="1879727" y="991273"/>
                  </a:lnTo>
                  <a:lnTo>
                    <a:pt x="1885416" y="991273"/>
                  </a:lnTo>
                  <a:lnTo>
                    <a:pt x="1887321" y="986193"/>
                  </a:lnTo>
                  <a:lnTo>
                    <a:pt x="1896808" y="986193"/>
                  </a:lnTo>
                  <a:lnTo>
                    <a:pt x="1898700" y="984923"/>
                  </a:lnTo>
                  <a:lnTo>
                    <a:pt x="1902498" y="988733"/>
                  </a:lnTo>
                  <a:lnTo>
                    <a:pt x="1906282" y="984923"/>
                  </a:lnTo>
                  <a:lnTo>
                    <a:pt x="1913877" y="984923"/>
                  </a:lnTo>
                  <a:lnTo>
                    <a:pt x="1917674" y="982383"/>
                  </a:lnTo>
                  <a:lnTo>
                    <a:pt x="1918296" y="981113"/>
                  </a:lnTo>
                  <a:lnTo>
                    <a:pt x="1919566" y="978573"/>
                  </a:lnTo>
                  <a:lnTo>
                    <a:pt x="1919566" y="974763"/>
                  </a:lnTo>
                  <a:lnTo>
                    <a:pt x="1913877" y="974763"/>
                  </a:lnTo>
                  <a:lnTo>
                    <a:pt x="1915388" y="972223"/>
                  </a:lnTo>
                  <a:lnTo>
                    <a:pt x="1917674" y="968413"/>
                  </a:lnTo>
                  <a:lnTo>
                    <a:pt x="1917674" y="969683"/>
                  </a:lnTo>
                  <a:lnTo>
                    <a:pt x="1921459" y="972223"/>
                  </a:lnTo>
                  <a:lnTo>
                    <a:pt x="1927148" y="972223"/>
                  </a:lnTo>
                  <a:lnTo>
                    <a:pt x="1929053" y="974763"/>
                  </a:lnTo>
                  <a:lnTo>
                    <a:pt x="1929053" y="978573"/>
                  </a:lnTo>
                  <a:lnTo>
                    <a:pt x="1930946" y="981113"/>
                  </a:lnTo>
                  <a:lnTo>
                    <a:pt x="1930946" y="991273"/>
                  </a:lnTo>
                  <a:lnTo>
                    <a:pt x="1940433" y="1001433"/>
                  </a:lnTo>
                  <a:lnTo>
                    <a:pt x="1944230" y="1003973"/>
                  </a:lnTo>
                  <a:lnTo>
                    <a:pt x="1948014" y="1007783"/>
                  </a:lnTo>
                  <a:lnTo>
                    <a:pt x="1949919" y="1007783"/>
                  </a:lnTo>
                  <a:lnTo>
                    <a:pt x="1949919" y="1015403"/>
                  </a:lnTo>
                  <a:lnTo>
                    <a:pt x="1951812" y="1017943"/>
                  </a:lnTo>
                  <a:lnTo>
                    <a:pt x="1953717" y="1017943"/>
                  </a:lnTo>
                  <a:lnTo>
                    <a:pt x="1953717" y="1020483"/>
                  </a:lnTo>
                  <a:lnTo>
                    <a:pt x="1957501" y="1026833"/>
                  </a:lnTo>
                  <a:lnTo>
                    <a:pt x="1959406" y="1034453"/>
                  </a:lnTo>
                  <a:lnTo>
                    <a:pt x="1957501" y="1043343"/>
                  </a:lnTo>
                  <a:lnTo>
                    <a:pt x="1957501" y="1044613"/>
                  </a:lnTo>
                  <a:lnTo>
                    <a:pt x="1955609" y="1049693"/>
                  </a:lnTo>
                  <a:lnTo>
                    <a:pt x="1955609" y="1050963"/>
                  </a:lnTo>
                  <a:lnTo>
                    <a:pt x="1957501" y="1053503"/>
                  </a:lnTo>
                  <a:lnTo>
                    <a:pt x="1961299" y="1056043"/>
                  </a:lnTo>
                  <a:lnTo>
                    <a:pt x="1966988" y="1056043"/>
                  </a:lnTo>
                  <a:lnTo>
                    <a:pt x="1970786" y="1053503"/>
                  </a:lnTo>
                  <a:lnTo>
                    <a:pt x="1974583" y="1049693"/>
                  </a:lnTo>
                  <a:lnTo>
                    <a:pt x="1978367" y="1047153"/>
                  </a:lnTo>
                  <a:lnTo>
                    <a:pt x="1982165" y="1043343"/>
                  </a:lnTo>
                  <a:lnTo>
                    <a:pt x="1982165" y="1038263"/>
                  </a:lnTo>
                  <a:lnTo>
                    <a:pt x="1985962" y="1044613"/>
                  </a:lnTo>
                  <a:lnTo>
                    <a:pt x="1989759" y="1057313"/>
                  </a:lnTo>
                  <a:lnTo>
                    <a:pt x="1991207" y="1064933"/>
                  </a:lnTo>
                  <a:lnTo>
                    <a:pt x="1992833" y="1072553"/>
                  </a:lnTo>
                  <a:lnTo>
                    <a:pt x="1994827" y="1078903"/>
                  </a:lnTo>
                  <a:lnTo>
                    <a:pt x="1997341" y="1085253"/>
                  </a:lnTo>
                  <a:lnTo>
                    <a:pt x="1999500" y="1091603"/>
                  </a:lnTo>
                  <a:lnTo>
                    <a:pt x="2000427" y="1097953"/>
                  </a:lnTo>
                  <a:lnTo>
                    <a:pt x="2000389" y="1099223"/>
                  </a:lnTo>
                  <a:lnTo>
                    <a:pt x="2000275" y="1104303"/>
                  </a:lnTo>
                  <a:lnTo>
                    <a:pt x="1999234" y="1111923"/>
                  </a:lnTo>
                  <a:lnTo>
                    <a:pt x="1999132" y="1114463"/>
                  </a:lnTo>
                  <a:lnTo>
                    <a:pt x="1999081" y="1115733"/>
                  </a:lnTo>
                  <a:lnTo>
                    <a:pt x="1998967" y="1118273"/>
                  </a:lnTo>
                  <a:lnTo>
                    <a:pt x="1998916" y="1119543"/>
                  </a:lnTo>
                  <a:lnTo>
                    <a:pt x="1998052" y="1125893"/>
                  </a:lnTo>
                  <a:lnTo>
                    <a:pt x="1996833" y="1133513"/>
                  </a:lnTo>
                  <a:lnTo>
                    <a:pt x="1995449" y="1141133"/>
                  </a:lnTo>
                  <a:lnTo>
                    <a:pt x="1995449" y="1143673"/>
                  </a:lnTo>
                  <a:lnTo>
                    <a:pt x="2001139" y="1148753"/>
                  </a:lnTo>
                  <a:lnTo>
                    <a:pt x="2004923" y="1155103"/>
                  </a:lnTo>
                  <a:lnTo>
                    <a:pt x="2010625" y="1161453"/>
                  </a:lnTo>
                  <a:lnTo>
                    <a:pt x="2014410" y="1167803"/>
                  </a:lnTo>
                  <a:lnTo>
                    <a:pt x="2016315" y="1170343"/>
                  </a:lnTo>
                  <a:lnTo>
                    <a:pt x="2016429" y="1177963"/>
                  </a:lnTo>
                  <a:lnTo>
                    <a:pt x="2016988" y="1184313"/>
                  </a:lnTo>
                  <a:lnTo>
                    <a:pt x="2018919" y="1191933"/>
                  </a:lnTo>
                  <a:lnTo>
                    <a:pt x="2021916" y="1199553"/>
                  </a:lnTo>
                  <a:lnTo>
                    <a:pt x="2025802" y="1205903"/>
                  </a:lnTo>
                  <a:lnTo>
                    <a:pt x="2025802" y="1207173"/>
                  </a:lnTo>
                  <a:lnTo>
                    <a:pt x="2027694" y="1209713"/>
                  </a:lnTo>
                  <a:lnTo>
                    <a:pt x="2027694" y="1212253"/>
                  </a:lnTo>
                  <a:lnTo>
                    <a:pt x="2029587" y="1212253"/>
                  </a:lnTo>
                  <a:lnTo>
                    <a:pt x="2029587" y="1213523"/>
                  </a:lnTo>
                  <a:lnTo>
                    <a:pt x="2035276" y="1218603"/>
                  </a:lnTo>
                  <a:lnTo>
                    <a:pt x="2042871" y="1222413"/>
                  </a:lnTo>
                  <a:lnTo>
                    <a:pt x="2050453" y="1230033"/>
                  </a:lnTo>
                  <a:lnTo>
                    <a:pt x="2054250" y="1228763"/>
                  </a:lnTo>
                  <a:lnTo>
                    <a:pt x="2056142" y="1226223"/>
                  </a:lnTo>
                  <a:lnTo>
                    <a:pt x="2056142" y="1222413"/>
                  </a:lnTo>
                  <a:lnTo>
                    <a:pt x="2054250" y="1218603"/>
                  </a:lnTo>
                  <a:lnTo>
                    <a:pt x="2050453" y="1216063"/>
                  </a:lnTo>
                  <a:lnTo>
                    <a:pt x="2048560" y="1213523"/>
                  </a:lnTo>
                  <a:lnTo>
                    <a:pt x="2048560" y="1190663"/>
                  </a:lnTo>
                  <a:lnTo>
                    <a:pt x="2046668" y="1186853"/>
                  </a:lnTo>
                  <a:lnTo>
                    <a:pt x="2039073" y="1177963"/>
                  </a:lnTo>
                  <a:lnTo>
                    <a:pt x="2033384" y="1174153"/>
                  </a:lnTo>
                  <a:lnTo>
                    <a:pt x="2029587" y="1167803"/>
                  </a:lnTo>
                  <a:lnTo>
                    <a:pt x="2027694" y="1166533"/>
                  </a:lnTo>
                  <a:lnTo>
                    <a:pt x="2020100" y="1166533"/>
                  </a:lnTo>
                  <a:lnTo>
                    <a:pt x="2014410" y="1153833"/>
                  </a:lnTo>
                  <a:lnTo>
                    <a:pt x="2012518" y="1147483"/>
                  </a:lnTo>
                  <a:lnTo>
                    <a:pt x="2010625" y="1143673"/>
                  </a:lnTo>
                  <a:lnTo>
                    <a:pt x="2010625" y="1141133"/>
                  </a:lnTo>
                  <a:lnTo>
                    <a:pt x="2008720" y="1138593"/>
                  </a:lnTo>
                  <a:lnTo>
                    <a:pt x="2003031" y="1138593"/>
                  </a:lnTo>
                  <a:lnTo>
                    <a:pt x="2003031" y="1125893"/>
                  </a:lnTo>
                  <a:lnTo>
                    <a:pt x="2012518" y="1089063"/>
                  </a:lnTo>
                  <a:lnTo>
                    <a:pt x="2014410" y="1086523"/>
                  </a:lnTo>
                  <a:lnTo>
                    <a:pt x="2022005" y="1086523"/>
                  </a:lnTo>
                  <a:lnTo>
                    <a:pt x="2022005" y="1091603"/>
                  </a:lnTo>
                  <a:lnTo>
                    <a:pt x="2023897" y="1092873"/>
                  </a:lnTo>
                  <a:lnTo>
                    <a:pt x="2023897" y="1095413"/>
                  </a:lnTo>
                  <a:lnTo>
                    <a:pt x="2031987" y="1096683"/>
                  </a:lnTo>
                  <a:lnTo>
                    <a:pt x="2038832" y="1100493"/>
                  </a:lnTo>
                  <a:lnTo>
                    <a:pt x="2043912" y="1106843"/>
                  </a:lnTo>
                  <a:lnTo>
                    <a:pt x="2046668" y="1114463"/>
                  </a:lnTo>
                  <a:lnTo>
                    <a:pt x="2048560" y="1114463"/>
                  </a:lnTo>
                  <a:lnTo>
                    <a:pt x="2050453" y="1111923"/>
                  </a:lnTo>
                  <a:lnTo>
                    <a:pt x="2050453" y="1118273"/>
                  </a:lnTo>
                  <a:lnTo>
                    <a:pt x="2052358" y="1118273"/>
                  </a:lnTo>
                  <a:lnTo>
                    <a:pt x="2061845" y="1124623"/>
                  </a:lnTo>
                  <a:lnTo>
                    <a:pt x="2065629" y="1128433"/>
                  </a:lnTo>
                  <a:lnTo>
                    <a:pt x="2065629" y="1143673"/>
                  </a:lnTo>
                  <a:lnTo>
                    <a:pt x="2067534" y="1143673"/>
                  </a:lnTo>
                  <a:lnTo>
                    <a:pt x="2071319" y="1141133"/>
                  </a:lnTo>
                  <a:lnTo>
                    <a:pt x="2073224" y="1138593"/>
                  </a:lnTo>
                  <a:lnTo>
                    <a:pt x="2080806" y="1134783"/>
                  </a:lnTo>
                  <a:lnTo>
                    <a:pt x="2084603" y="1125893"/>
                  </a:lnTo>
                  <a:lnTo>
                    <a:pt x="2086495" y="1124623"/>
                  </a:lnTo>
                  <a:lnTo>
                    <a:pt x="2094090" y="1124623"/>
                  </a:lnTo>
                  <a:lnTo>
                    <a:pt x="2101672" y="1119543"/>
                  </a:lnTo>
                  <a:lnTo>
                    <a:pt x="2108784" y="1111923"/>
                  </a:lnTo>
                  <a:lnTo>
                    <a:pt x="2111159" y="1109383"/>
                  </a:lnTo>
                  <a:lnTo>
                    <a:pt x="2111159" y="1108113"/>
                  </a:lnTo>
                  <a:lnTo>
                    <a:pt x="2113051" y="1099223"/>
                  </a:lnTo>
                  <a:lnTo>
                    <a:pt x="2113051" y="1092873"/>
                  </a:lnTo>
                  <a:lnTo>
                    <a:pt x="2111476" y="1086523"/>
                  </a:lnTo>
                  <a:lnTo>
                    <a:pt x="2111159" y="1085253"/>
                  </a:lnTo>
                  <a:lnTo>
                    <a:pt x="2109051" y="1076363"/>
                  </a:lnTo>
                  <a:lnTo>
                    <a:pt x="2105710" y="1067473"/>
                  </a:lnTo>
                  <a:lnTo>
                    <a:pt x="2101291" y="1061123"/>
                  </a:lnTo>
                  <a:lnTo>
                    <a:pt x="2095982" y="1056043"/>
                  </a:lnTo>
                  <a:lnTo>
                    <a:pt x="2090293" y="1049693"/>
                  </a:lnTo>
                  <a:lnTo>
                    <a:pt x="2084603" y="1044613"/>
                  </a:lnTo>
                  <a:lnTo>
                    <a:pt x="2083015" y="1038263"/>
                  </a:lnTo>
                  <a:lnTo>
                    <a:pt x="2082711" y="1036993"/>
                  </a:lnTo>
                  <a:lnTo>
                    <a:pt x="2075116" y="1028103"/>
                  </a:lnTo>
                  <a:lnTo>
                    <a:pt x="2075116" y="1021753"/>
                  </a:lnTo>
                  <a:lnTo>
                    <a:pt x="2076386" y="1015403"/>
                  </a:lnTo>
                  <a:lnTo>
                    <a:pt x="2079625" y="1010323"/>
                  </a:lnTo>
                  <a:lnTo>
                    <a:pt x="2083917" y="1005243"/>
                  </a:lnTo>
                  <a:lnTo>
                    <a:pt x="2088400" y="998893"/>
                  </a:lnTo>
                  <a:lnTo>
                    <a:pt x="2090293" y="998893"/>
                  </a:lnTo>
                  <a:lnTo>
                    <a:pt x="2097887" y="991273"/>
                  </a:lnTo>
                  <a:lnTo>
                    <a:pt x="2111159" y="991273"/>
                  </a:lnTo>
                  <a:lnTo>
                    <a:pt x="2114956" y="992543"/>
                  </a:lnTo>
                  <a:lnTo>
                    <a:pt x="2118753" y="992543"/>
                  </a:lnTo>
                  <a:lnTo>
                    <a:pt x="2118753" y="1003973"/>
                  </a:lnTo>
                  <a:lnTo>
                    <a:pt x="2120646" y="1003973"/>
                  </a:lnTo>
                  <a:lnTo>
                    <a:pt x="2120646" y="1005243"/>
                  </a:lnTo>
                  <a:lnTo>
                    <a:pt x="2124443" y="1005243"/>
                  </a:lnTo>
                  <a:lnTo>
                    <a:pt x="2124443" y="998893"/>
                  </a:lnTo>
                  <a:lnTo>
                    <a:pt x="2126335" y="995083"/>
                  </a:lnTo>
                  <a:lnTo>
                    <a:pt x="2130133" y="992543"/>
                  </a:lnTo>
                  <a:lnTo>
                    <a:pt x="2143404" y="992543"/>
                  </a:lnTo>
                  <a:lnTo>
                    <a:pt x="2146566" y="991273"/>
                  </a:lnTo>
                  <a:lnTo>
                    <a:pt x="2152891" y="988733"/>
                  </a:lnTo>
                  <a:lnTo>
                    <a:pt x="2158581" y="982383"/>
                  </a:lnTo>
                  <a:lnTo>
                    <a:pt x="2158581" y="978573"/>
                  </a:lnTo>
                  <a:lnTo>
                    <a:pt x="2160486" y="976033"/>
                  </a:lnTo>
                  <a:lnTo>
                    <a:pt x="2169972" y="988733"/>
                  </a:lnTo>
                  <a:lnTo>
                    <a:pt x="2173757" y="986193"/>
                  </a:lnTo>
                  <a:lnTo>
                    <a:pt x="2177554" y="986193"/>
                  </a:lnTo>
                  <a:lnTo>
                    <a:pt x="2181352" y="984923"/>
                  </a:lnTo>
                  <a:lnTo>
                    <a:pt x="2187041" y="984923"/>
                  </a:lnTo>
                  <a:lnTo>
                    <a:pt x="2188934" y="982383"/>
                  </a:lnTo>
                  <a:lnTo>
                    <a:pt x="2190839" y="982383"/>
                  </a:lnTo>
                  <a:lnTo>
                    <a:pt x="2192731" y="981113"/>
                  </a:lnTo>
                  <a:lnTo>
                    <a:pt x="2194623" y="981113"/>
                  </a:lnTo>
                  <a:lnTo>
                    <a:pt x="2196528" y="976033"/>
                  </a:lnTo>
                  <a:lnTo>
                    <a:pt x="2204110" y="972223"/>
                  </a:lnTo>
                  <a:lnTo>
                    <a:pt x="2207361" y="968413"/>
                  </a:lnTo>
                  <a:lnTo>
                    <a:pt x="2211705" y="963333"/>
                  </a:lnTo>
                  <a:lnTo>
                    <a:pt x="2217394" y="962063"/>
                  </a:lnTo>
                  <a:lnTo>
                    <a:pt x="2217394" y="956983"/>
                  </a:lnTo>
                  <a:lnTo>
                    <a:pt x="2221179" y="953173"/>
                  </a:lnTo>
                  <a:lnTo>
                    <a:pt x="2226881" y="949363"/>
                  </a:lnTo>
                  <a:lnTo>
                    <a:pt x="2228773" y="943013"/>
                  </a:lnTo>
                  <a:lnTo>
                    <a:pt x="2227961" y="939203"/>
                  </a:lnTo>
                  <a:lnTo>
                    <a:pt x="2226881" y="934123"/>
                  </a:lnTo>
                  <a:lnTo>
                    <a:pt x="2234463" y="930313"/>
                  </a:lnTo>
                  <a:lnTo>
                    <a:pt x="2236355" y="923963"/>
                  </a:lnTo>
                  <a:lnTo>
                    <a:pt x="2239518" y="917613"/>
                  </a:lnTo>
                  <a:lnTo>
                    <a:pt x="2240153" y="916343"/>
                  </a:lnTo>
                  <a:lnTo>
                    <a:pt x="2243950" y="913803"/>
                  </a:lnTo>
                  <a:lnTo>
                    <a:pt x="2245842" y="911263"/>
                  </a:lnTo>
                  <a:lnTo>
                    <a:pt x="2247747" y="904913"/>
                  </a:lnTo>
                  <a:lnTo>
                    <a:pt x="2247747" y="898563"/>
                  </a:lnTo>
                  <a:lnTo>
                    <a:pt x="2249640" y="894753"/>
                  </a:lnTo>
                  <a:lnTo>
                    <a:pt x="2246223" y="890943"/>
                  </a:lnTo>
                  <a:lnTo>
                    <a:pt x="2243950" y="888403"/>
                  </a:lnTo>
                  <a:lnTo>
                    <a:pt x="2240153" y="890943"/>
                  </a:lnTo>
                  <a:lnTo>
                    <a:pt x="2236355" y="890943"/>
                  </a:lnTo>
                  <a:lnTo>
                    <a:pt x="2236355" y="888403"/>
                  </a:lnTo>
                  <a:lnTo>
                    <a:pt x="2249640" y="880783"/>
                  </a:lnTo>
                  <a:lnTo>
                    <a:pt x="2247366" y="878243"/>
                  </a:lnTo>
                  <a:lnTo>
                    <a:pt x="2243950" y="874433"/>
                  </a:lnTo>
                  <a:lnTo>
                    <a:pt x="2247747" y="870623"/>
                  </a:lnTo>
                  <a:lnTo>
                    <a:pt x="2238260" y="859193"/>
                  </a:lnTo>
                  <a:lnTo>
                    <a:pt x="2236355" y="855383"/>
                  </a:lnTo>
                  <a:lnTo>
                    <a:pt x="2234463" y="849033"/>
                  </a:lnTo>
                  <a:lnTo>
                    <a:pt x="2232571" y="845223"/>
                  </a:lnTo>
                  <a:lnTo>
                    <a:pt x="2232571" y="841413"/>
                  </a:lnTo>
                  <a:lnTo>
                    <a:pt x="2228773" y="838873"/>
                  </a:lnTo>
                  <a:lnTo>
                    <a:pt x="2226881" y="836333"/>
                  </a:lnTo>
                  <a:lnTo>
                    <a:pt x="2224976" y="836333"/>
                  </a:lnTo>
                  <a:lnTo>
                    <a:pt x="2221179" y="835063"/>
                  </a:lnTo>
                  <a:lnTo>
                    <a:pt x="2221179" y="828713"/>
                  </a:lnTo>
                  <a:lnTo>
                    <a:pt x="2223084" y="822363"/>
                  </a:lnTo>
                  <a:lnTo>
                    <a:pt x="2228773" y="819823"/>
                  </a:lnTo>
                  <a:lnTo>
                    <a:pt x="2230666" y="813473"/>
                  </a:lnTo>
                  <a:lnTo>
                    <a:pt x="2234463" y="813473"/>
                  </a:lnTo>
                  <a:lnTo>
                    <a:pt x="2236355" y="809663"/>
                  </a:lnTo>
                  <a:lnTo>
                    <a:pt x="2240153" y="807123"/>
                  </a:lnTo>
                  <a:lnTo>
                    <a:pt x="2242058" y="807123"/>
                  </a:lnTo>
                  <a:lnTo>
                    <a:pt x="2242058" y="805853"/>
                  </a:lnTo>
                  <a:lnTo>
                    <a:pt x="2245842" y="803313"/>
                  </a:lnTo>
                  <a:lnTo>
                    <a:pt x="2249640" y="803313"/>
                  </a:lnTo>
                  <a:lnTo>
                    <a:pt x="2253437" y="800773"/>
                  </a:lnTo>
                  <a:lnTo>
                    <a:pt x="2255329" y="799503"/>
                  </a:lnTo>
                  <a:lnTo>
                    <a:pt x="2255329" y="796963"/>
                  </a:lnTo>
                  <a:lnTo>
                    <a:pt x="2247747" y="796963"/>
                  </a:lnTo>
                  <a:lnTo>
                    <a:pt x="2242058" y="794423"/>
                  </a:lnTo>
                  <a:lnTo>
                    <a:pt x="2236355" y="790613"/>
                  </a:lnTo>
                  <a:lnTo>
                    <a:pt x="2232571" y="793153"/>
                  </a:lnTo>
                  <a:lnTo>
                    <a:pt x="2228773" y="796963"/>
                  </a:lnTo>
                  <a:lnTo>
                    <a:pt x="2223084" y="800773"/>
                  </a:lnTo>
                  <a:lnTo>
                    <a:pt x="2219287" y="799503"/>
                  </a:lnTo>
                  <a:lnTo>
                    <a:pt x="2219287" y="788073"/>
                  </a:lnTo>
                  <a:lnTo>
                    <a:pt x="2213597" y="788073"/>
                  </a:lnTo>
                  <a:lnTo>
                    <a:pt x="2211705" y="786803"/>
                  </a:lnTo>
                  <a:lnTo>
                    <a:pt x="2204110" y="784263"/>
                  </a:lnTo>
                  <a:lnTo>
                    <a:pt x="2202218" y="780453"/>
                  </a:lnTo>
                  <a:lnTo>
                    <a:pt x="2206015" y="774103"/>
                  </a:lnTo>
                  <a:lnTo>
                    <a:pt x="2207907" y="774103"/>
                  </a:lnTo>
                  <a:lnTo>
                    <a:pt x="2207907" y="771563"/>
                  </a:lnTo>
                  <a:lnTo>
                    <a:pt x="2221179" y="771563"/>
                  </a:lnTo>
                  <a:lnTo>
                    <a:pt x="2223084" y="765213"/>
                  </a:lnTo>
                  <a:lnTo>
                    <a:pt x="2223084" y="763943"/>
                  </a:lnTo>
                  <a:lnTo>
                    <a:pt x="2224976" y="763943"/>
                  </a:lnTo>
                  <a:lnTo>
                    <a:pt x="2226881" y="761403"/>
                  </a:lnTo>
                  <a:lnTo>
                    <a:pt x="2232571" y="760133"/>
                  </a:lnTo>
                  <a:lnTo>
                    <a:pt x="2242807" y="748703"/>
                  </a:lnTo>
                  <a:lnTo>
                    <a:pt x="2243950" y="747433"/>
                  </a:lnTo>
                  <a:lnTo>
                    <a:pt x="2249640" y="747433"/>
                  </a:lnTo>
                  <a:lnTo>
                    <a:pt x="2255329" y="753783"/>
                  </a:lnTo>
                  <a:lnTo>
                    <a:pt x="2255329" y="757593"/>
                  </a:lnTo>
                  <a:lnTo>
                    <a:pt x="2251532" y="761403"/>
                  </a:lnTo>
                  <a:lnTo>
                    <a:pt x="2249640" y="765213"/>
                  </a:lnTo>
                  <a:lnTo>
                    <a:pt x="2249640" y="767753"/>
                  </a:lnTo>
                  <a:lnTo>
                    <a:pt x="2251532" y="771563"/>
                  </a:lnTo>
                  <a:lnTo>
                    <a:pt x="2251532" y="774103"/>
                  </a:lnTo>
                  <a:lnTo>
                    <a:pt x="2257221" y="770293"/>
                  </a:lnTo>
                  <a:lnTo>
                    <a:pt x="2261019" y="765213"/>
                  </a:lnTo>
                  <a:lnTo>
                    <a:pt x="2276195" y="761403"/>
                  </a:lnTo>
                  <a:lnTo>
                    <a:pt x="2285682" y="761403"/>
                  </a:lnTo>
                  <a:lnTo>
                    <a:pt x="2291372" y="767753"/>
                  </a:lnTo>
                  <a:lnTo>
                    <a:pt x="2285682" y="784263"/>
                  </a:lnTo>
                  <a:lnTo>
                    <a:pt x="2289479" y="788073"/>
                  </a:lnTo>
                  <a:lnTo>
                    <a:pt x="2297061" y="788073"/>
                  </a:lnTo>
                  <a:lnTo>
                    <a:pt x="2300859" y="790613"/>
                  </a:lnTo>
                  <a:lnTo>
                    <a:pt x="2306548" y="796963"/>
                  </a:lnTo>
                  <a:lnTo>
                    <a:pt x="2304656" y="800773"/>
                  </a:lnTo>
                  <a:lnTo>
                    <a:pt x="2304656" y="803313"/>
                  </a:lnTo>
                  <a:lnTo>
                    <a:pt x="2302751" y="803313"/>
                  </a:lnTo>
                  <a:lnTo>
                    <a:pt x="2300859" y="805853"/>
                  </a:lnTo>
                  <a:lnTo>
                    <a:pt x="2304656" y="817283"/>
                  </a:lnTo>
                  <a:lnTo>
                    <a:pt x="2300859" y="822363"/>
                  </a:lnTo>
                  <a:lnTo>
                    <a:pt x="2300859" y="829983"/>
                  </a:lnTo>
                  <a:lnTo>
                    <a:pt x="2302751" y="835063"/>
                  </a:lnTo>
                  <a:lnTo>
                    <a:pt x="2308441" y="835063"/>
                  </a:lnTo>
                  <a:lnTo>
                    <a:pt x="2310346" y="829983"/>
                  </a:lnTo>
                  <a:lnTo>
                    <a:pt x="2321725" y="826173"/>
                  </a:lnTo>
                  <a:lnTo>
                    <a:pt x="2325522" y="826173"/>
                  </a:lnTo>
                  <a:lnTo>
                    <a:pt x="2329307" y="823633"/>
                  </a:lnTo>
                  <a:lnTo>
                    <a:pt x="2333104" y="819823"/>
                  </a:lnTo>
                  <a:lnTo>
                    <a:pt x="2333104" y="800773"/>
                  </a:lnTo>
                  <a:lnTo>
                    <a:pt x="2325522" y="784263"/>
                  </a:lnTo>
                  <a:lnTo>
                    <a:pt x="2319832" y="777913"/>
                  </a:lnTo>
                  <a:lnTo>
                    <a:pt x="2319832" y="776643"/>
                  </a:lnTo>
                  <a:lnTo>
                    <a:pt x="2317927" y="776643"/>
                  </a:lnTo>
                  <a:lnTo>
                    <a:pt x="2312238" y="770293"/>
                  </a:lnTo>
                  <a:lnTo>
                    <a:pt x="2312238" y="765213"/>
                  </a:lnTo>
                  <a:lnTo>
                    <a:pt x="2313660" y="761403"/>
                  </a:lnTo>
                  <a:lnTo>
                    <a:pt x="2314143" y="760133"/>
                  </a:lnTo>
                  <a:lnTo>
                    <a:pt x="2317927" y="760133"/>
                  </a:lnTo>
                  <a:lnTo>
                    <a:pt x="2323617" y="755053"/>
                  </a:lnTo>
                  <a:lnTo>
                    <a:pt x="2331212" y="751243"/>
                  </a:lnTo>
                  <a:lnTo>
                    <a:pt x="2335009" y="747433"/>
                  </a:lnTo>
                  <a:lnTo>
                    <a:pt x="2333104" y="738543"/>
                  </a:lnTo>
                  <a:lnTo>
                    <a:pt x="2336901" y="732193"/>
                  </a:lnTo>
                  <a:lnTo>
                    <a:pt x="2348280" y="724573"/>
                  </a:lnTo>
                  <a:lnTo>
                    <a:pt x="2352078" y="719493"/>
                  </a:lnTo>
                  <a:lnTo>
                    <a:pt x="2357767" y="715683"/>
                  </a:lnTo>
                  <a:lnTo>
                    <a:pt x="2361565" y="715683"/>
                  </a:lnTo>
                  <a:lnTo>
                    <a:pt x="2361565" y="718223"/>
                  </a:lnTo>
                  <a:lnTo>
                    <a:pt x="2365349" y="722033"/>
                  </a:lnTo>
                  <a:lnTo>
                    <a:pt x="2371052" y="724573"/>
                  </a:lnTo>
                  <a:lnTo>
                    <a:pt x="2374836" y="722033"/>
                  </a:lnTo>
                  <a:lnTo>
                    <a:pt x="2382431" y="719493"/>
                  </a:lnTo>
                  <a:lnTo>
                    <a:pt x="2388120" y="715683"/>
                  </a:lnTo>
                  <a:lnTo>
                    <a:pt x="2393810" y="706793"/>
                  </a:lnTo>
                  <a:lnTo>
                    <a:pt x="2398407" y="701713"/>
                  </a:lnTo>
                  <a:lnTo>
                    <a:pt x="2403538" y="695363"/>
                  </a:lnTo>
                  <a:lnTo>
                    <a:pt x="2422271" y="673773"/>
                  </a:lnTo>
                  <a:lnTo>
                    <a:pt x="2424163" y="667423"/>
                  </a:lnTo>
                  <a:lnTo>
                    <a:pt x="2427338" y="661073"/>
                  </a:lnTo>
                  <a:lnTo>
                    <a:pt x="2431034" y="655993"/>
                  </a:lnTo>
                  <a:lnTo>
                    <a:pt x="2435098" y="649643"/>
                  </a:lnTo>
                  <a:lnTo>
                    <a:pt x="2439339" y="644563"/>
                  </a:lnTo>
                  <a:lnTo>
                    <a:pt x="2443137" y="640753"/>
                  </a:lnTo>
                  <a:lnTo>
                    <a:pt x="2443137" y="638213"/>
                  </a:lnTo>
                  <a:lnTo>
                    <a:pt x="2446921" y="630593"/>
                  </a:lnTo>
                  <a:lnTo>
                    <a:pt x="2446921" y="605193"/>
                  </a:lnTo>
                  <a:lnTo>
                    <a:pt x="2449766" y="598843"/>
                  </a:lnTo>
                  <a:lnTo>
                    <a:pt x="2452611" y="592493"/>
                  </a:lnTo>
                  <a:lnTo>
                    <a:pt x="2456408" y="588683"/>
                  </a:lnTo>
                  <a:lnTo>
                    <a:pt x="2456408" y="575983"/>
                  </a:lnTo>
                  <a:lnTo>
                    <a:pt x="2454516" y="575983"/>
                  </a:lnTo>
                  <a:lnTo>
                    <a:pt x="2452611" y="572173"/>
                  </a:lnTo>
                  <a:lnTo>
                    <a:pt x="2454516" y="572173"/>
                  </a:lnTo>
                  <a:lnTo>
                    <a:pt x="2456408" y="567093"/>
                  </a:lnTo>
                  <a:lnTo>
                    <a:pt x="2452611" y="563283"/>
                  </a:lnTo>
                  <a:lnTo>
                    <a:pt x="2448826" y="562013"/>
                  </a:lnTo>
                  <a:lnTo>
                    <a:pt x="2445029" y="553123"/>
                  </a:lnTo>
                  <a:lnTo>
                    <a:pt x="2439339" y="550583"/>
                  </a:lnTo>
                  <a:lnTo>
                    <a:pt x="2435542" y="553123"/>
                  </a:lnTo>
                  <a:lnTo>
                    <a:pt x="2431745" y="553123"/>
                  </a:lnTo>
                  <a:lnTo>
                    <a:pt x="2427960" y="562013"/>
                  </a:lnTo>
                  <a:lnTo>
                    <a:pt x="2416568" y="562013"/>
                  </a:lnTo>
                  <a:lnTo>
                    <a:pt x="2416568" y="559473"/>
                  </a:lnTo>
                  <a:lnTo>
                    <a:pt x="2416568" y="555663"/>
                  </a:lnTo>
                  <a:lnTo>
                    <a:pt x="2412784" y="555663"/>
                  </a:lnTo>
                  <a:lnTo>
                    <a:pt x="2410879" y="559473"/>
                  </a:lnTo>
                  <a:lnTo>
                    <a:pt x="2408986" y="556933"/>
                  </a:lnTo>
                  <a:lnTo>
                    <a:pt x="2408986" y="550583"/>
                  </a:lnTo>
                  <a:lnTo>
                    <a:pt x="2403297" y="549313"/>
                  </a:lnTo>
                  <a:lnTo>
                    <a:pt x="2397607" y="550583"/>
                  </a:lnTo>
                  <a:lnTo>
                    <a:pt x="2393810" y="544233"/>
                  </a:lnTo>
                  <a:lnTo>
                    <a:pt x="2397607" y="540423"/>
                  </a:lnTo>
                  <a:lnTo>
                    <a:pt x="2403297" y="536613"/>
                  </a:lnTo>
                  <a:lnTo>
                    <a:pt x="2407094" y="532803"/>
                  </a:lnTo>
                  <a:lnTo>
                    <a:pt x="2409939" y="530263"/>
                  </a:lnTo>
                  <a:lnTo>
                    <a:pt x="2412784" y="527723"/>
                  </a:lnTo>
                  <a:lnTo>
                    <a:pt x="2416568" y="523913"/>
                  </a:lnTo>
                  <a:lnTo>
                    <a:pt x="2422271" y="520103"/>
                  </a:lnTo>
                  <a:lnTo>
                    <a:pt x="2429853" y="511213"/>
                  </a:lnTo>
                  <a:lnTo>
                    <a:pt x="2431745" y="507403"/>
                  </a:lnTo>
                  <a:lnTo>
                    <a:pt x="2439339" y="503593"/>
                  </a:lnTo>
                  <a:lnTo>
                    <a:pt x="2443137" y="498513"/>
                  </a:lnTo>
                  <a:lnTo>
                    <a:pt x="2446921" y="497243"/>
                  </a:lnTo>
                  <a:lnTo>
                    <a:pt x="2450719" y="492163"/>
                  </a:lnTo>
                  <a:lnTo>
                    <a:pt x="2452611" y="488353"/>
                  </a:lnTo>
                  <a:lnTo>
                    <a:pt x="2456408" y="484543"/>
                  </a:lnTo>
                  <a:lnTo>
                    <a:pt x="2458313" y="484543"/>
                  </a:lnTo>
                  <a:lnTo>
                    <a:pt x="2467787" y="474383"/>
                  </a:lnTo>
                  <a:lnTo>
                    <a:pt x="2473477" y="469303"/>
                  </a:lnTo>
                  <a:lnTo>
                    <a:pt x="2486761" y="469303"/>
                  </a:lnTo>
                  <a:lnTo>
                    <a:pt x="2492451" y="468033"/>
                  </a:lnTo>
                  <a:lnTo>
                    <a:pt x="2503830" y="468033"/>
                  </a:lnTo>
                  <a:lnTo>
                    <a:pt x="2507627" y="471843"/>
                  </a:lnTo>
                  <a:lnTo>
                    <a:pt x="2511425" y="468033"/>
                  </a:lnTo>
                  <a:lnTo>
                    <a:pt x="2513317" y="468033"/>
                  </a:lnTo>
                  <a:lnTo>
                    <a:pt x="2519007" y="469303"/>
                  </a:lnTo>
                  <a:lnTo>
                    <a:pt x="2524696" y="469303"/>
                  </a:lnTo>
                  <a:lnTo>
                    <a:pt x="2528493" y="468033"/>
                  </a:lnTo>
                  <a:lnTo>
                    <a:pt x="2532291" y="468033"/>
                  </a:lnTo>
                  <a:lnTo>
                    <a:pt x="2534183" y="469303"/>
                  </a:lnTo>
                  <a:lnTo>
                    <a:pt x="2536088" y="468033"/>
                  </a:lnTo>
                  <a:lnTo>
                    <a:pt x="2539873" y="461683"/>
                  </a:lnTo>
                  <a:lnTo>
                    <a:pt x="2547467" y="461683"/>
                  </a:lnTo>
                  <a:lnTo>
                    <a:pt x="2553157" y="462953"/>
                  </a:lnTo>
                  <a:lnTo>
                    <a:pt x="2555049" y="462953"/>
                  </a:lnTo>
                  <a:lnTo>
                    <a:pt x="2556954" y="465493"/>
                  </a:lnTo>
                  <a:lnTo>
                    <a:pt x="2558846" y="465493"/>
                  </a:lnTo>
                  <a:lnTo>
                    <a:pt x="2564536" y="462953"/>
                  </a:lnTo>
                  <a:lnTo>
                    <a:pt x="2572131" y="471843"/>
                  </a:lnTo>
                  <a:lnTo>
                    <a:pt x="2562644" y="474383"/>
                  </a:lnTo>
                  <a:lnTo>
                    <a:pt x="2562644" y="475653"/>
                  </a:lnTo>
                  <a:lnTo>
                    <a:pt x="2564536" y="478193"/>
                  </a:lnTo>
                  <a:lnTo>
                    <a:pt x="2566441" y="475653"/>
                  </a:lnTo>
                  <a:lnTo>
                    <a:pt x="2572131" y="474383"/>
                  </a:lnTo>
                  <a:lnTo>
                    <a:pt x="2577820" y="475653"/>
                  </a:lnTo>
                  <a:lnTo>
                    <a:pt x="2579713" y="474383"/>
                  </a:lnTo>
                  <a:lnTo>
                    <a:pt x="2583510" y="471843"/>
                  </a:lnTo>
                  <a:lnTo>
                    <a:pt x="2596781" y="471843"/>
                  </a:lnTo>
                  <a:lnTo>
                    <a:pt x="2600579" y="469303"/>
                  </a:lnTo>
                  <a:lnTo>
                    <a:pt x="2598686" y="465493"/>
                  </a:lnTo>
                  <a:lnTo>
                    <a:pt x="2594889" y="469303"/>
                  </a:lnTo>
                  <a:lnTo>
                    <a:pt x="2592997" y="465493"/>
                  </a:lnTo>
                  <a:lnTo>
                    <a:pt x="2592997" y="461683"/>
                  </a:lnTo>
                  <a:lnTo>
                    <a:pt x="2592997" y="459143"/>
                  </a:lnTo>
                  <a:lnTo>
                    <a:pt x="2596781" y="452793"/>
                  </a:lnTo>
                  <a:lnTo>
                    <a:pt x="2621445" y="427393"/>
                  </a:lnTo>
                  <a:lnTo>
                    <a:pt x="2627134" y="426123"/>
                  </a:lnTo>
                  <a:lnTo>
                    <a:pt x="2636621" y="426123"/>
                  </a:lnTo>
                  <a:lnTo>
                    <a:pt x="2644216" y="422313"/>
                  </a:lnTo>
                  <a:lnTo>
                    <a:pt x="2648000" y="422313"/>
                  </a:lnTo>
                  <a:lnTo>
                    <a:pt x="2651798" y="426123"/>
                  </a:lnTo>
                  <a:lnTo>
                    <a:pt x="2655595" y="426123"/>
                  </a:lnTo>
                  <a:lnTo>
                    <a:pt x="2657487" y="422313"/>
                  </a:lnTo>
                  <a:lnTo>
                    <a:pt x="2661285" y="429933"/>
                  </a:lnTo>
                  <a:lnTo>
                    <a:pt x="2655595" y="432473"/>
                  </a:lnTo>
                  <a:lnTo>
                    <a:pt x="2655595" y="438823"/>
                  </a:lnTo>
                  <a:lnTo>
                    <a:pt x="2661285" y="446443"/>
                  </a:lnTo>
                  <a:lnTo>
                    <a:pt x="2666974" y="442633"/>
                  </a:lnTo>
                  <a:lnTo>
                    <a:pt x="2670772" y="438823"/>
                  </a:lnTo>
                  <a:lnTo>
                    <a:pt x="2676461" y="433743"/>
                  </a:lnTo>
                  <a:lnTo>
                    <a:pt x="2684043" y="429933"/>
                  </a:lnTo>
                  <a:lnTo>
                    <a:pt x="2687840" y="429933"/>
                  </a:lnTo>
                  <a:lnTo>
                    <a:pt x="2687840" y="422313"/>
                  </a:lnTo>
                  <a:lnTo>
                    <a:pt x="2687840" y="419773"/>
                  </a:lnTo>
                  <a:lnTo>
                    <a:pt x="2691638" y="415963"/>
                  </a:lnTo>
                  <a:lnTo>
                    <a:pt x="2697327" y="415963"/>
                  </a:lnTo>
                  <a:lnTo>
                    <a:pt x="2703017" y="409613"/>
                  </a:lnTo>
                  <a:lnTo>
                    <a:pt x="2708706" y="415963"/>
                  </a:lnTo>
                  <a:lnTo>
                    <a:pt x="2708706" y="417233"/>
                  </a:lnTo>
                  <a:lnTo>
                    <a:pt x="2706814" y="417233"/>
                  </a:lnTo>
                  <a:lnTo>
                    <a:pt x="2701125" y="419773"/>
                  </a:lnTo>
                  <a:lnTo>
                    <a:pt x="2699220" y="422313"/>
                  </a:lnTo>
                  <a:lnTo>
                    <a:pt x="2699220" y="433743"/>
                  </a:lnTo>
                  <a:lnTo>
                    <a:pt x="2697327" y="440093"/>
                  </a:lnTo>
                  <a:lnTo>
                    <a:pt x="2693530" y="446443"/>
                  </a:lnTo>
                  <a:lnTo>
                    <a:pt x="2685948" y="451523"/>
                  </a:lnTo>
                  <a:lnTo>
                    <a:pt x="2680258" y="451523"/>
                  </a:lnTo>
                  <a:lnTo>
                    <a:pt x="2678353" y="452793"/>
                  </a:lnTo>
                  <a:lnTo>
                    <a:pt x="2678353" y="455333"/>
                  </a:lnTo>
                  <a:lnTo>
                    <a:pt x="2674569" y="459143"/>
                  </a:lnTo>
                  <a:lnTo>
                    <a:pt x="2670772" y="465493"/>
                  </a:lnTo>
                  <a:lnTo>
                    <a:pt x="2665082" y="468033"/>
                  </a:lnTo>
                  <a:lnTo>
                    <a:pt x="2661285" y="469303"/>
                  </a:lnTo>
                  <a:lnTo>
                    <a:pt x="2657487" y="474383"/>
                  </a:lnTo>
                  <a:lnTo>
                    <a:pt x="2649905" y="485813"/>
                  </a:lnTo>
                  <a:lnTo>
                    <a:pt x="2644216" y="492163"/>
                  </a:lnTo>
                  <a:lnTo>
                    <a:pt x="2636621" y="494703"/>
                  </a:lnTo>
                  <a:lnTo>
                    <a:pt x="2625242" y="501053"/>
                  </a:lnTo>
                  <a:lnTo>
                    <a:pt x="2625242" y="504863"/>
                  </a:lnTo>
                  <a:lnTo>
                    <a:pt x="2623350" y="509943"/>
                  </a:lnTo>
                  <a:lnTo>
                    <a:pt x="2611958" y="521373"/>
                  </a:lnTo>
                  <a:lnTo>
                    <a:pt x="2611958" y="527723"/>
                  </a:lnTo>
                  <a:lnTo>
                    <a:pt x="2610066" y="536613"/>
                  </a:lnTo>
                  <a:lnTo>
                    <a:pt x="2610066" y="542963"/>
                  </a:lnTo>
                  <a:lnTo>
                    <a:pt x="2614777" y="563283"/>
                  </a:lnTo>
                  <a:lnTo>
                    <a:pt x="2617419" y="575983"/>
                  </a:lnTo>
                  <a:lnTo>
                    <a:pt x="2619692" y="588683"/>
                  </a:lnTo>
                  <a:lnTo>
                    <a:pt x="2621445" y="601383"/>
                  </a:lnTo>
                  <a:lnTo>
                    <a:pt x="2621445" y="602653"/>
                  </a:lnTo>
                  <a:lnTo>
                    <a:pt x="2623350" y="605193"/>
                  </a:lnTo>
                  <a:lnTo>
                    <a:pt x="2625242" y="605193"/>
                  </a:lnTo>
                  <a:lnTo>
                    <a:pt x="2631910" y="601383"/>
                  </a:lnTo>
                  <a:lnTo>
                    <a:pt x="2637332" y="595033"/>
                  </a:lnTo>
                  <a:lnTo>
                    <a:pt x="2640977" y="587413"/>
                  </a:lnTo>
                  <a:lnTo>
                    <a:pt x="2642311" y="578523"/>
                  </a:lnTo>
                  <a:lnTo>
                    <a:pt x="2655595" y="572173"/>
                  </a:lnTo>
                  <a:lnTo>
                    <a:pt x="2655595" y="563283"/>
                  </a:lnTo>
                  <a:lnTo>
                    <a:pt x="2657487" y="559473"/>
                  </a:lnTo>
                  <a:lnTo>
                    <a:pt x="2663177" y="553123"/>
                  </a:lnTo>
                  <a:lnTo>
                    <a:pt x="2676461" y="553123"/>
                  </a:lnTo>
                  <a:lnTo>
                    <a:pt x="2678353" y="549313"/>
                  </a:lnTo>
                  <a:lnTo>
                    <a:pt x="2678353" y="546773"/>
                  </a:lnTo>
                  <a:lnTo>
                    <a:pt x="2676461" y="544233"/>
                  </a:lnTo>
                  <a:lnTo>
                    <a:pt x="2674569" y="537883"/>
                  </a:lnTo>
                  <a:lnTo>
                    <a:pt x="2674569" y="532803"/>
                  </a:lnTo>
                  <a:lnTo>
                    <a:pt x="2680258" y="526453"/>
                  </a:lnTo>
                  <a:lnTo>
                    <a:pt x="2682151" y="526453"/>
                  </a:lnTo>
                  <a:lnTo>
                    <a:pt x="2682151" y="523913"/>
                  </a:lnTo>
                  <a:lnTo>
                    <a:pt x="2685948" y="523913"/>
                  </a:lnTo>
                  <a:lnTo>
                    <a:pt x="2685948" y="526453"/>
                  </a:lnTo>
                  <a:lnTo>
                    <a:pt x="2689733" y="526453"/>
                  </a:lnTo>
                  <a:lnTo>
                    <a:pt x="2691638" y="523913"/>
                  </a:lnTo>
                  <a:lnTo>
                    <a:pt x="2691638" y="517563"/>
                  </a:lnTo>
                  <a:lnTo>
                    <a:pt x="2687840" y="517563"/>
                  </a:lnTo>
                  <a:lnTo>
                    <a:pt x="2687840" y="513753"/>
                  </a:lnTo>
                  <a:lnTo>
                    <a:pt x="2685948" y="509943"/>
                  </a:lnTo>
                  <a:lnTo>
                    <a:pt x="2689733" y="504863"/>
                  </a:lnTo>
                  <a:lnTo>
                    <a:pt x="2691638" y="501053"/>
                  </a:lnTo>
                  <a:lnTo>
                    <a:pt x="2689733" y="501053"/>
                  </a:lnTo>
                  <a:lnTo>
                    <a:pt x="2687840" y="498513"/>
                  </a:lnTo>
                  <a:lnTo>
                    <a:pt x="2680258" y="498513"/>
                  </a:lnTo>
                  <a:lnTo>
                    <a:pt x="2678353" y="497243"/>
                  </a:lnTo>
                  <a:lnTo>
                    <a:pt x="2678353" y="490893"/>
                  </a:lnTo>
                  <a:lnTo>
                    <a:pt x="2682151" y="485813"/>
                  </a:lnTo>
                  <a:lnTo>
                    <a:pt x="2687840" y="482003"/>
                  </a:lnTo>
                  <a:lnTo>
                    <a:pt x="2691638" y="469303"/>
                  </a:lnTo>
                  <a:lnTo>
                    <a:pt x="2693530" y="465493"/>
                  </a:lnTo>
                  <a:lnTo>
                    <a:pt x="2695435" y="462953"/>
                  </a:lnTo>
                  <a:lnTo>
                    <a:pt x="2706814" y="462953"/>
                  </a:lnTo>
                  <a:lnTo>
                    <a:pt x="2708706" y="465493"/>
                  </a:lnTo>
                  <a:lnTo>
                    <a:pt x="2711234" y="462953"/>
                  </a:lnTo>
                  <a:lnTo>
                    <a:pt x="2712504" y="461683"/>
                  </a:lnTo>
                  <a:lnTo>
                    <a:pt x="2716301" y="459143"/>
                  </a:lnTo>
                  <a:lnTo>
                    <a:pt x="2721991" y="456603"/>
                  </a:lnTo>
                  <a:lnTo>
                    <a:pt x="2723883" y="462953"/>
                  </a:lnTo>
                  <a:lnTo>
                    <a:pt x="2725775" y="462953"/>
                  </a:lnTo>
                  <a:lnTo>
                    <a:pt x="2725775" y="461683"/>
                  </a:lnTo>
                  <a:lnTo>
                    <a:pt x="2730335" y="456603"/>
                  </a:lnTo>
                  <a:lnTo>
                    <a:pt x="2731478" y="455333"/>
                  </a:lnTo>
                  <a:lnTo>
                    <a:pt x="2740952" y="452793"/>
                  </a:lnTo>
                  <a:lnTo>
                    <a:pt x="2752344" y="452793"/>
                  </a:lnTo>
                  <a:lnTo>
                    <a:pt x="2758033" y="455333"/>
                  </a:lnTo>
                  <a:lnTo>
                    <a:pt x="2759926" y="459143"/>
                  </a:lnTo>
                  <a:lnTo>
                    <a:pt x="2763723" y="462953"/>
                  </a:lnTo>
                  <a:lnTo>
                    <a:pt x="2765615" y="456603"/>
                  </a:lnTo>
                  <a:lnTo>
                    <a:pt x="2769412" y="452793"/>
                  </a:lnTo>
                  <a:lnTo>
                    <a:pt x="2780792" y="448983"/>
                  </a:lnTo>
                  <a:lnTo>
                    <a:pt x="2784589" y="445173"/>
                  </a:lnTo>
                  <a:lnTo>
                    <a:pt x="2790279" y="440093"/>
                  </a:lnTo>
                  <a:lnTo>
                    <a:pt x="2794076" y="438823"/>
                  </a:lnTo>
                  <a:lnTo>
                    <a:pt x="2797860" y="433743"/>
                  </a:lnTo>
                  <a:lnTo>
                    <a:pt x="2835808" y="417233"/>
                  </a:lnTo>
                  <a:lnTo>
                    <a:pt x="2843390" y="417233"/>
                  </a:lnTo>
                  <a:lnTo>
                    <a:pt x="2850985" y="419773"/>
                  </a:lnTo>
                  <a:lnTo>
                    <a:pt x="2854769" y="422313"/>
                  </a:lnTo>
                  <a:lnTo>
                    <a:pt x="2858566" y="419773"/>
                  </a:lnTo>
                  <a:lnTo>
                    <a:pt x="2860471" y="417233"/>
                  </a:lnTo>
                  <a:lnTo>
                    <a:pt x="2860471" y="413423"/>
                  </a:lnTo>
                  <a:lnTo>
                    <a:pt x="2858566" y="410883"/>
                  </a:lnTo>
                  <a:lnTo>
                    <a:pt x="2858566" y="409613"/>
                  </a:lnTo>
                  <a:lnTo>
                    <a:pt x="2858566" y="407073"/>
                  </a:lnTo>
                  <a:lnTo>
                    <a:pt x="2852877" y="400723"/>
                  </a:lnTo>
                  <a:lnTo>
                    <a:pt x="2852877" y="394373"/>
                  </a:lnTo>
                  <a:lnTo>
                    <a:pt x="2850985" y="390563"/>
                  </a:lnTo>
                  <a:lnTo>
                    <a:pt x="2850985" y="388023"/>
                  </a:lnTo>
                  <a:lnTo>
                    <a:pt x="2849080" y="386753"/>
                  </a:lnTo>
                  <a:lnTo>
                    <a:pt x="2841498" y="386753"/>
                  </a:lnTo>
                  <a:lnTo>
                    <a:pt x="2838793" y="380403"/>
                  </a:lnTo>
                  <a:lnTo>
                    <a:pt x="2837700" y="377863"/>
                  </a:lnTo>
                  <a:lnTo>
                    <a:pt x="2830118" y="380403"/>
                  </a:lnTo>
                  <a:lnTo>
                    <a:pt x="2828213" y="375323"/>
                  </a:lnTo>
                  <a:lnTo>
                    <a:pt x="2832011" y="374053"/>
                  </a:lnTo>
                  <a:lnTo>
                    <a:pt x="2837700" y="374053"/>
                  </a:lnTo>
                  <a:lnTo>
                    <a:pt x="2845295" y="377863"/>
                  </a:lnTo>
                  <a:lnTo>
                    <a:pt x="2850985" y="377863"/>
                  </a:lnTo>
                  <a:lnTo>
                    <a:pt x="2854769" y="375323"/>
                  </a:lnTo>
                  <a:lnTo>
                    <a:pt x="2856674" y="375323"/>
                  </a:lnTo>
                  <a:lnTo>
                    <a:pt x="2860471" y="374053"/>
                  </a:lnTo>
                  <a:lnTo>
                    <a:pt x="2862364" y="371513"/>
                  </a:lnTo>
                  <a:lnTo>
                    <a:pt x="2862364" y="363893"/>
                  </a:lnTo>
                  <a:lnTo>
                    <a:pt x="2866161" y="361353"/>
                  </a:lnTo>
                  <a:lnTo>
                    <a:pt x="2868053" y="358813"/>
                  </a:lnTo>
                  <a:lnTo>
                    <a:pt x="2868053" y="355003"/>
                  </a:lnTo>
                  <a:lnTo>
                    <a:pt x="2864256" y="348653"/>
                  </a:lnTo>
                  <a:lnTo>
                    <a:pt x="2866161" y="344843"/>
                  </a:lnTo>
                  <a:lnTo>
                    <a:pt x="2869946" y="341033"/>
                  </a:lnTo>
                  <a:lnTo>
                    <a:pt x="2875648" y="341033"/>
                  </a:lnTo>
                  <a:lnTo>
                    <a:pt x="2879433" y="342303"/>
                  </a:lnTo>
                  <a:lnTo>
                    <a:pt x="2877540" y="348653"/>
                  </a:lnTo>
                  <a:lnTo>
                    <a:pt x="2881338" y="357543"/>
                  </a:lnTo>
                  <a:lnTo>
                    <a:pt x="2892717" y="357543"/>
                  </a:lnTo>
                  <a:lnTo>
                    <a:pt x="2898406" y="355003"/>
                  </a:lnTo>
                  <a:lnTo>
                    <a:pt x="2905988" y="358813"/>
                  </a:lnTo>
                  <a:lnTo>
                    <a:pt x="2907893" y="365163"/>
                  </a:lnTo>
                  <a:lnTo>
                    <a:pt x="2909786" y="370243"/>
                  </a:lnTo>
                  <a:lnTo>
                    <a:pt x="2911691" y="371513"/>
                  </a:lnTo>
                  <a:lnTo>
                    <a:pt x="2919272" y="371513"/>
                  </a:lnTo>
                  <a:lnTo>
                    <a:pt x="2923070" y="374053"/>
                  </a:lnTo>
                  <a:lnTo>
                    <a:pt x="2928759" y="380403"/>
                  </a:lnTo>
                  <a:lnTo>
                    <a:pt x="2934449" y="380403"/>
                  </a:lnTo>
                  <a:lnTo>
                    <a:pt x="2936341" y="381673"/>
                  </a:lnTo>
                  <a:lnTo>
                    <a:pt x="2940139" y="381673"/>
                  </a:lnTo>
                  <a:lnTo>
                    <a:pt x="2942031" y="380403"/>
                  </a:lnTo>
                  <a:lnTo>
                    <a:pt x="2943936" y="380403"/>
                  </a:lnTo>
                  <a:lnTo>
                    <a:pt x="2942031" y="377863"/>
                  </a:lnTo>
                  <a:lnTo>
                    <a:pt x="2940139" y="377863"/>
                  </a:lnTo>
                  <a:lnTo>
                    <a:pt x="2940139" y="374053"/>
                  </a:lnTo>
                  <a:lnTo>
                    <a:pt x="2942031" y="374053"/>
                  </a:lnTo>
                  <a:lnTo>
                    <a:pt x="2942031" y="371513"/>
                  </a:lnTo>
                  <a:lnTo>
                    <a:pt x="2945828" y="367703"/>
                  </a:lnTo>
                  <a:lnTo>
                    <a:pt x="2945828" y="358813"/>
                  </a:lnTo>
                  <a:lnTo>
                    <a:pt x="2943936" y="357543"/>
                  </a:lnTo>
                  <a:lnTo>
                    <a:pt x="2943936" y="355003"/>
                  </a:lnTo>
                  <a:lnTo>
                    <a:pt x="2945828" y="355003"/>
                  </a:lnTo>
                  <a:lnTo>
                    <a:pt x="2949625" y="357543"/>
                  </a:lnTo>
                  <a:lnTo>
                    <a:pt x="2953423" y="357543"/>
                  </a:lnTo>
                  <a:lnTo>
                    <a:pt x="2955315" y="355003"/>
                  </a:lnTo>
                  <a:lnTo>
                    <a:pt x="2962897" y="355003"/>
                  </a:lnTo>
                  <a:lnTo>
                    <a:pt x="2962897" y="351193"/>
                  </a:lnTo>
                  <a:lnTo>
                    <a:pt x="2966694" y="346113"/>
                  </a:lnTo>
                  <a:lnTo>
                    <a:pt x="2968599" y="346113"/>
                  </a:lnTo>
                  <a:close/>
                </a:path>
                <a:path w="3041015" h="2225040">
                  <a:moveTo>
                    <a:pt x="2981160" y="1974850"/>
                  </a:moveTo>
                  <a:lnTo>
                    <a:pt x="2980461" y="1972424"/>
                  </a:lnTo>
                  <a:lnTo>
                    <a:pt x="2979559" y="1963801"/>
                  </a:lnTo>
                  <a:lnTo>
                    <a:pt x="2967494" y="1965909"/>
                  </a:lnTo>
                  <a:lnTo>
                    <a:pt x="2963773" y="1961045"/>
                  </a:lnTo>
                  <a:lnTo>
                    <a:pt x="2960255" y="1953526"/>
                  </a:lnTo>
                  <a:lnTo>
                    <a:pt x="2952610" y="1961261"/>
                  </a:lnTo>
                  <a:lnTo>
                    <a:pt x="2952407" y="1966569"/>
                  </a:lnTo>
                  <a:lnTo>
                    <a:pt x="2951111" y="1968995"/>
                  </a:lnTo>
                  <a:lnTo>
                    <a:pt x="2949498" y="1971408"/>
                  </a:lnTo>
                  <a:lnTo>
                    <a:pt x="2945879" y="1975853"/>
                  </a:lnTo>
                  <a:lnTo>
                    <a:pt x="2943060" y="1981835"/>
                  </a:lnTo>
                  <a:lnTo>
                    <a:pt x="2910598" y="2013280"/>
                  </a:lnTo>
                  <a:lnTo>
                    <a:pt x="2902280" y="2019312"/>
                  </a:lnTo>
                  <a:lnTo>
                    <a:pt x="2894292" y="2025891"/>
                  </a:lnTo>
                  <a:lnTo>
                    <a:pt x="2886672" y="2032965"/>
                  </a:lnTo>
                  <a:lnTo>
                    <a:pt x="2883649" y="2037054"/>
                  </a:lnTo>
                  <a:lnTo>
                    <a:pt x="2876918" y="2042909"/>
                  </a:lnTo>
                  <a:lnTo>
                    <a:pt x="2876321" y="2058162"/>
                  </a:lnTo>
                  <a:lnTo>
                    <a:pt x="2880029" y="2057057"/>
                  </a:lnTo>
                  <a:lnTo>
                    <a:pt x="2885465" y="2058162"/>
                  </a:lnTo>
                  <a:lnTo>
                    <a:pt x="2895435" y="2061324"/>
                  </a:lnTo>
                  <a:lnTo>
                    <a:pt x="2904528" y="2064486"/>
                  </a:lnTo>
                  <a:lnTo>
                    <a:pt x="2913405" y="2064778"/>
                  </a:lnTo>
                  <a:lnTo>
                    <a:pt x="2922752" y="2059368"/>
                  </a:lnTo>
                  <a:lnTo>
                    <a:pt x="2929166" y="2051304"/>
                  </a:lnTo>
                  <a:lnTo>
                    <a:pt x="2933319" y="2042579"/>
                  </a:lnTo>
                  <a:lnTo>
                    <a:pt x="2936786" y="2033524"/>
                  </a:lnTo>
                  <a:lnTo>
                    <a:pt x="2941155" y="2024456"/>
                  </a:lnTo>
                  <a:lnTo>
                    <a:pt x="2944457" y="2019439"/>
                  </a:lnTo>
                  <a:lnTo>
                    <a:pt x="2949308" y="2015896"/>
                  </a:lnTo>
                  <a:lnTo>
                    <a:pt x="2954820" y="2014512"/>
                  </a:lnTo>
                  <a:lnTo>
                    <a:pt x="2960255" y="2012530"/>
                  </a:lnTo>
                  <a:lnTo>
                    <a:pt x="2960255" y="2013191"/>
                  </a:lnTo>
                  <a:lnTo>
                    <a:pt x="2962465" y="2009762"/>
                  </a:lnTo>
                  <a:lnTo>
                    <a:pt x="2961856" y="2005685"/>
                  </a:lnTo>
                  <a:lnTo>
                    <a:pt x="2961055" y="2003132"/>
                  </a:lnTo>
                  <a:lnTo>
                    <a:pt x="2961957" y="2001151"/>
                  </a:lnTo>
                  <a:lnTo>
                    <a:pt x="2964573" y="1999602"/>
                  </a:lnTo>
                  <a:lnTo>
                    <a:pt x="2967888" y="1993087"/>
                  </a:lnTo>
                  <a:lnTo>
                    <a:pt x="2972917" y="1989213"/>
                  </a:lnTo>
                  <a:lnTo>
                    <a:pt x="2981160" y="1974850"/>
                  </a:lnTo>
                  <a:close/>
                </a:path>
                <a:path w="3041015" h="2225040">
                  <a:moveTo>
                    <a:pt x="3040761" y="1908035"/>
                  </a:moveTo>
                  <a:lnTo>
                    <a:pt x="3040354" y="1906206"/>
                  </a:lnTo>
                  <a:lnTo>
                    <a:pt x="3039224" y="1900999"/>
                  </a:lnTo>
                  <a:lnTo>
                    <a:pt x="3039160" y="1900720"/>
                  </a:lnTo>
                  <a:lnTo>
                    <a:pt x="3030588" y="1903793"/>
                  </a:lnTo>
                  <a:lnTo>
                    <a:pt x="3022104" y="1906206"/>
                  </a:lnTo>
                  <a:lnTo>
                    <a:pt x="3014027" y="1905241"/>
                  </a:lnTo>
                  <a:lnTo>
                    <a:pt x="3006699" y="1898180"/>
                  </a:lnTo>
                  <a:lnTo>
                    <a:pt x="3005188" y="1895754"/>
                  </a:lnTo>
                  <a:lnTo>
                    <a:pt x="3004616" y="1892096"/>
                  </a:lnTo>
                  <a:lnTo>
                    <a:pt x="3004197" y="1889455"/>
                  </a:lnTo>
                  <a:lnTo>
                    <a:pt x="3004083" y="1888680"/>
                  </a:lnTo>
                  <a:lnTo>
                    <a:pt x="3000667" y="1886686"/>
                  </a:lnTo>
                  <a:lnTo>
                    <a:pt x="3002026" y="1889455"/>
                  </a:lnTo>
                  <a:lnTo>
                    <a:pt x="2999917" y="1889455"/>
                  </a:lnTo>
                  <a:lnTo>
                    <a:pt x="2998952" y="1891766"/>
                  </a:lnTo>
                  <a:lnTo>
                    <a:pt x="2997441" y="1892096"/>
                  </a:lnTo>
                  <a:lnTo>
                    <a:pt x="2995333" y="1890331"/>
                  </a:lnTo>
                  <a:lnTo>
                    <a:pt x="2992424" y="1889455"/>
                  </a:lnTo>
                  <a:lnTo>
                    <a:pt x="2990786" y="1894624"/>
                  </a:lnTo>
                  <a:lnTo>
                    <a:pt x="2990418" y="1900720"/>
                  </a:lnTo>
                  <a:lnTo>
                    <a:pt x="2990354" y="1903793"/>
                  </a:lnTo>
                  <a:lnTo>
                    <a:pt x="2990253" y="1908035"/>
                  </a:lnTo>
                  <a:lnTo>
                    <a:pt x="2980055" y="1926132"/>
                  </a:lnTo>
                  <a:lnTo>
                    <a:pt x="2979343" y="1928114"/>
                  </a:lnTo>
                  <a:lnTo>
                    <a:pt x="2979229" y="1929091"/>
                  </a:lnTo>
                  <a:lnTo>
                    <a:pt x="2980042" y="1933587"/>
                  </a:lnTo>
                  <a:lnTo>
                    <a:pt x="2984982" y="1937308"/>
                  </a:lnTo>
                  <a:lnTo>
                    <a:pt x="2991129" y="1940788"/>
                  </a:lnTo>
                  <a:lnTo>
                    <a:pt x="2995333" y="1944687"/>
                  </a:lnTo>
                  <a:lnTo>
                    <a:pt x="2999968" y="1952713"/>
                  </a:lnTo>
                  <a:lnTo>
                    <a:pt x="3000057" y="1952866"/>
                  </a:lnTo>
                  <a:lnTo>
                    <a:pt x="2992323" y="1956181"/>
                  </a:lnTo>
                  <a:lnTo>
                    <a:pt x="2992323" y="1968893"/>
                  </a:lnTo>
                  <a:lnTo>
                    <a:pt x="2998851" y="1969998"/>
                  </a:lnTo>
                  <a:lnTo>
                    <a:pt x="3005886" y="1966455"/>
                  </a:lnTo>
                  <a:lnTo>
                    <a:pt x="3008096" y="1961261"/>
                  </a:lnTo>
                  <a:lnTo>
                    <a:pt x="3010319" y="1958174"/>
                  </a:lnTo>
                  <a:lnTo>
                    <a:pt x="3013608" y="1952866"/>
                  </a:lnTo>
                  <a:lnTo>
                    <a:pt x="3013710" y="1952713"/>
                  </a:lnTo>
                  <a:lnTo>
                    <a:pt x="3016529" y="1946897"/>
                  </a:lnTo>
                  <a:lnTo>
                    <a:pt x="3018752" y="1940788"/>
                  </a:lnTo>
                  <a:lnTo>
                    <a:pt x="3021380" y="1930438"/>
                  </a:lnTo>
                  <a:lnTo>
                    <a:pt x="3021723" y="1929091"/>
                  </a:lnTo>
                  <a:lnTo>
                    <a:pt x="3021977" y="1928114"/>
                  </a:lnTo>
                  <a:lnTo>
                    <a:pt x="3021838" y="1928672"/>
                  </a:lnTo>
                  <a:lnTo>
                    <a:pt x="3021723" y="1929091"/>
                  </a:lnTo>
                  <a:lnTo>
                    <a:pt x="3023578" y="1928114"/>
                  </a:lnTo>
                  <a:lnTo>
                    <a:pt x="3026092" y="1926793"/>
                  </a:lnTo>
                  <a:lnTo>
                    <a:pt x="3029064" y="1925472"/>
                  </a:lnTo>
                  <a:lnTo>
                    <a:pt x="3031794" y="1923567"/>
                  </a:lnTo>
                  <a:lnTo>
                    <a:pt x="3034106" y="1921192"/>
                  </a:lnTo>
                  <a:lnTo>
                    <a:pt x="3038868" y="1915731"/>
                  </a:lnTo>
                  <a:lnTo>
                    <a:pt x="3040761" y="1908035"/>
                  </a:lnTo>
                  <a:close/>
                </a:path>
              </a:pathLst>
            </a:custGeom>
            <a:solidFill>
              <a:srgbClr val="00999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" name="object 67" descr=""/>
            <p:cNvSpPr/>
            <p:nvPr/>
          </p:nvSpPr>
          <p:spPr>
            <a:xfrm>
              <a:off x="2432304" y="4690998"/>
              <a:ext cx="2375535" cy="1080135"/>
            </a:xfrm>
            <a:custGeom>
              <a:avLst/>
              <a:gdLst/>
              <a:ahLst/>
              <a:cxnLst/>
              <a:rect l="l" t="t" r="r" b="b"/>
              <a:pathLst>
                <a:path w="2375535" h="1080135">
                  <a:moveTo>
                    <a:pt x="878509" y="393700"/>
                  </a:moveTo>
                  <a:lnTo>
                    <a:pt x="878052" y="384810"/>
                  </a:lnTo>
                  <a:lnTo>
                    <a:pt x="877989" y="383540"/>
                  </a:lnTo>
                  <a:lnTo>
                    <a:pt x="873950" y="383540"/>
                  </a:lnTo>
                  <a:lnTo>
                    <a:pt x="867321" y="387350"/>
                  </a:lnTo>
                  <a:lnTo>
                    <a:pt x="860310" y="389890"/>
                  </a:lnTo>
                  <a:lnTo>
                    <a:pt x="838161" y="393700"/>
                  </a:lnTo>
                  <a:lnTo>
                    <a:pt x="831037" y="396240"/>
                  </a:lnTo>
                  <a:lnTo>
                    <a:pt x="816978" y="398780"/>
                  </a:lnTo>
                  <a:lnTo>
                    <a:pt x="809180" y="401320"/>
                  </a:lnTo>
                  <a:lnTo>
                    <a:pt x="801039" y="403860"/>
                  </a:lnTo>
                  <a:lnTo>
                    <a:pt x="792835" y="403860"/>
                  </a:lnTo>
                  <a:lnTo>
                    <a:pt x="787184" y="400050"/>
                  </a:lnTo>
                  <a:lnTo>
                    <a:pt x="777786" y="389890"/>
                  </a:lnTo>
                  <a:lnTo>
                    <a:pt x="772261" y="384810"/>
                  </a:lnTo>
                  <a:lnTo>
                    <a:pt x="778040" y="381000"/>
                  </a:lnTo>
                  <a:lnTo>
                    <a:pt x="779424" y="378460"/>
                  </a:lnTo>
                  <a:lnTo>
                    <a:pt x="775728" y="370840"/>
                  </a:lnTo>
                  <a:lnTo>
                    <a:pt x="738644" y="336550"/>
                  </a:lnTo>
                  <a:lnTo>
                    <a:pt x="731418" y="330200"/>
                  </a:lnTo>
                  <a:lnTo>
                    <a:pt x="726389" y="321310"/>
                  </a:lnTo>
                  <a:lnTo>
                    <a:pt x="725081" y="313690"/>
                  </a:lnTo>
                  <a:lnTo>
                    <a:pt x="722934" y="306070"/>
                  </a:lnTo>
                  <a:lnTo>
                    <a:pt x="720026" y="299720"/>
                  </a:lnTo>
                  <a:lnTo>
                    <a:pt x="716330" y="292100"/>
                  </a:lnTo>
                  <a:lnTo>
                    <a:pt x="709866" y="289560"/>
                  </a:lnTo>
                  <a:lnTo>
                    <a:pt x="705700" y="284480"/>
                  </a:lnTo>
                  <a:lnTo>
                    <a:pt x="701446" y="274320"/>
                  </a:lnTo>
                  <a:lnTo>
                    <a:pt x="699998" y="262890"/>
                  </a:lnTo>
                  <a:lnTo>
                    <a:pt x="699084" y="251460"/>
                  </a:lnTo>
                  <a:lnTo>
                    <a:pt x="696455" y="240030"/>
                  </a:lnTo>
                  <a:lnTo>
                    <a:pt x="693343" y="232410"/>
                  </a:lnTo>
                  <a:lnTo>
                    <a:pt x="688136" y="231140"/>
                  </a:lnTo>
                  <a:lnTo>
                    <a:pt x="678891" y="218440"/>
                  </a:lnTo>
                  <a:lnTo>
                    <a:pt x="679704" y="214630"/>
                  </a:lnTo>
                  <a:lnTo>
                    <a:pt x="677849" y="207010"/>
                  </a:lnTo>
                  <a:lnTo>
                    <a:pt x="674966" y="199364"/>
                  </a:lnTo>
                  <a:lnTo>
                    <a:pt x="674966" y="745490"/>
                  </a:lnTo>
                  <a:lnTo>
                    <a:pt x="674382" y="750570"/>
                  </a:lnTo>
                  <a:lnTo>
                    <a:pt x="659993" y="715010"/>
                  </a:lnTo>
                  <a:lnTo>
                    <a:pt x="659803" y="709930"/>
                  </a:lnTo>
                  <a:lnTo>
                    <a:pt x="659701" y="707390"/>
                  </a:lnTo>
                  <a:lnTo>
                    <a:pt x="659650" y="706120"/>
                  </a:lnTo>
                  <a:lnTo>
                    <a:pt x="659549" y="701040"/>
                  </a:lnTo>
                  <a:lnTo>
                    <a:pt x="659434" y="695960"/>
                  </a:lnTo>
                  <a:lnTo>
                    <a:pt x="659371" y="685800"/>
                  </a:lnTo>
                  <a:lnTo>
                    <a:pt x="664603" y="689610"/>
                  </a:lnTo>
                  <a:lnTo>
                    <a:pt x="668286" y="697230"/>
                  </a:lnTo>
                  <a:lnTo>
                    <a:pt x="670648" y="707390"/>
                  </a:lnTo>
                  <a:lnTo>
                    <a:pt x="671842" y="715010"/>
                  </a:lnTo>
                  <a:lnTo>
                    <a:pt x="672769" y="721360"/>
                  </a:lnTo>
                  <a:lnTo>
                    <a:pt x="669645" y="727710"/>
                  </a:lnTo>
                  <a:lnTo>
                    <a:pt x="671042" y="739140"/>
                  </a:lnTo>
                  <a:lnTo>
                    <a:pt x="674966" y="745490"/>
                  </a:lnTo>
                  <a:lnTo>
                    <a:pt x="674966" y="199364"/>
                  </a:lnTo>
                  <a:lnTo>
                    <a:pt x="673061" y="194310"/>
                  </a:lnTo>
                  <a:lnTo>
                    <a:pt x="668489" y="184277"/>
                  </a:lnTo>
                  <a:lnTo>
                    <a:pt x="668489" y="552450"/>
                  </a:lnTo>
                  <a:lnTo>
                    <a:pt x="664146" y="557530"/>
                  </a:lnTo>
                  <a:lnTo>
                    <a:pt x="660425" y="562610"/>
                  </a:lnTo>
                  <a:lnTo>
                    <a:pt x="657352" y="568960"/>
                  </a:lnTo>
                  <a:lnTo>
                    <a:pt x="654977" y="574040"/>
                  </a:lnTo>
                  <a:lnTo>
                    <a:pt x="653237" y="580390"/>
                  </a:lnTo>
                  <a:lnTo>
                    <a:pt x="656818" y="584200"/>
                  </a:lnTo>
                  <a:lnTo>
                    <a:pt x="648855" y="585470"/>
                  </a:lnTo>
                  <a:lnTo>
                    <a:pt x="643001" y="586740"/>
                  </a:lnTo>
                  <a:lnTo>
                    <a:pt x="637019" y="586740"/>
                  </a:lnTo>
                  <a:lnTo>
                    <a:pt x="631164" y="585470"/>
                  </a:lnTo>
                  <a:lnTo>
                    <a:pt x="628815" y="580390"/>
                  </a:lnTo>
                  <a:lnTo>
                    <a:pt x="628700" y="571500"/>
                  </a:lnTo>
                  <a:lnTo>
                    <a:pt x="629818" y="562610"/>
                  </a:lnTo>
                  <a:lnTo>
                    <a:pt x="631164" y="556260"/>
                  </a:lnTo>
                  <a:lnTo>
                    <a:pt x="634288" y="548640"/>
                  </a:lnTo>
                  <a:lnTo>
                    <a:pt x="638213" y="548640"/>
                  </a:lnTo>
                  <a:lnTo>
                    <a:pt x="644575" y="547370"/>
                  </a:lnTo>
                  <a:lnTo>
                    <a:pt x="651433" y="546100"/>
                  </a:lnTo>
                  <a:lnTo>
                    <a:pt x="656793" y="547370"/>
                  </a:lnTo>
                  <a:lnTo>
                    <a:pt x="662025" y="549910"/>
                  </a:lnTo>
                  <a:lnTo>
                    <a:pt x="668489" y="552450"/>
                  </a:lnTo>
                  <a:lnTo>
                    <a:pt x="668489" y="184277"/>
                  </a:lnTo>
                  <a:lnTo>
                    <a:pt x="667854" y="182880"/>
                  </a:lnTo>
                  <a:lnTo>
                    <a:pt x="662813" y="171450"/>
                  </a:lnTo>
                  <a:lnTo>
                    <a:pt x="662241" y="170180"/>
                  </a:lnTo>
                  <a:lnTo>
                    <a:pt x="656247" y="158750"/>
                  </a:lnTo>
                  <a:lnTo>
                    <a:pt x="651878" y="151130"/>
                  </a:lnTo>
                  <a:lnTo>
                    <a:pt x="645350" y="140970"/>
                  </a:lnTo>
                  <a:lnTo>
                    <a:pt x="639991" y="129540"/>
                  </a:lnTo>
                  <a:lnTo>
                    <a:pt x="639140" y="120650"/>
                  </a:lnTo>
                  <a:lnTo>
                    <a:pt x="641451" y="115570"/>
                  </a:lnTo>
                  <a:lnTo>
                    <a:pt x="647115" y="128270"/>
                  </a:lnTo>
                  <a:lnTo>
                    <a:pt x="648855" y="132080"/>
                  </a:lnTo>
                  <a:lnTo>
                    <a:pt x="652437" y="138430"/>
                  </a:lnTo>
                  <a:lnTo>
                    <a:pt x="653707" y="146050"/>
                  </a:lnTo>
                  <a:lnTo>
                    <a:pt x="662139" y="146050"/>
                  </a:lnTo>
                  <a:lnTo>
                    <a:pt x="659485" y="137160"/>
                  </a:lnTo>
                  <a:lnTo>
                    <a:pt x="657085" y="128270"/>
                  </a:lnTo>
                  <a:lnTo>
                    <a:pt x="654380" y="115570"/>
                  </a:lnTo>
                  <a:lnTo>
                    <a:pt x="653288" y="110490"/>
                  </a:lnTo>
                  <a:lnTo>
                    <a:pt x="653008" y="109220"/>
                  </a:lnTo>
                  <a:lnTo>
                    <a:pt x="651217" y="100330"/>
                  </a:lnTo>
                  <a:lnTo>
                    <a:pt x="651510" y="100330"/>
                  </a:lnTo>
                  <a:lnTo>
                    <a:pt x="650697" y="97790"/>
                  </a:lnTo>
                  <a:lnTo>
                    <a:pt x="651192" y="100253"/>
                  </a:lnTo>
                  <a:lnTo>
                    <a:pt x="641451" y="97790"/>
                  </a:lnTo>
                  <a:lnTo>
                    <a:pt x="636943" y="97790"/>
                  </a:lnTo>
                  <a:lnTo>
                    <a:pt x="633133" y="93980"/>
                  </a:lnTo>
                  <a:lnTo>
                    <a:pt x="628738" y="92710"/>
                  </a:lnTo>
                  <a:lnTo>
                    <a:pt x="622046" y="92710"/>
                  </a:lnTo>
                  <a:lnTo>
                    <a:pt x="622046" y="671830"/>
                  </a:lnTo>
                  <a:lnTo>
                    <a:pt x="617842" y="669290"/>
                  </a:lnTo>
                  <a:lnTo>
                    <a:pt x="597852" y="633730"/>
                  </a:lnTo>
                  <a:lnTo>
                    <a:pt x="595820" y="610870"/>
                  </a:lnTo>
                  <a:lnTo>
                    <a:pt x="596963" y="599440"/>
                  </a:lnTo>
                  <a:lnTo>
                    <a:pt x="600837" y="609600"/>
                  </a:lnTo>
                  <a:lnTo>
                    <a:pt x="603224" y="619760"/>
                  </a:lnTo>
                  <a:lnTo>
                    <a:pt x="605370" y="631190"/>
                  </a:lnTo>
                  <a:lnTo>
                    <a:pt x="608520" y="640080"/>
                  </a:lnTo>
                  <a:lnTo>
                    <a:pt x="612190" y="646430"/>
                  </a:lnTo>
                  <a:lnTo>
                    <a:pt x="617702" y="655320"/>
                  </a:lnTo>
                  <a:lnTo>
                    <a:pt x="622007" y="664210"/>
                  </a:lnTo>
                  <a:lnTo>
                    <a:pt x="622046" y="671830"/>
                  </a:lnTo>
                  <a:lnTo>
                    <a:pt x="622046" y="92710"/>
                  </a:lnTo>
                  <a:lnTo>
                    <a:pt x="621347" y="92710"/>
                  </a:lnTo>
                  <a:lnTo>
                    <a:pt x="614845" y="93980"/>
                  </a:lnTo>
                  <a:lnTo>
                    <a:pt x="608558" y="96520"/>
                  </a:lnTo>
                  <a:lnTo>
                    <a:pt x="601814" y="99060"/>
                  </a:lnTo>
                  <a:lnTo>
                    <a:pt x="594855" y="100330"/>
                  </a:lnTo>
                  <a:lnTo>
                    <a:pt x="587908" y="100330"/>
                  </a:lnTo>
                  <a:lnTo>
                    <a:pt x="581088" y="99060"/>
                  </a:lnTo>
                  <a:lnTo>
                    <a:pt x="574548" y="95250"/>
                  </a:lnTo>
                  <a:lnTo>
                    <a:pt x="548500" y="90170"/>
                  </a:lnTo>
                  <a:lnTo>
                    <a:pt x="535559" y="86360"/>
                  </a:lnTo>
                  <a:lnTo>
                    <a:pt x="523240" y="81280"/>
                  </a:lnTo>
                  <a:lnTo>
                    <a:pt x="517601" y="77470"/>
                  </a:lnTo>
                  <a:lnTo>
                    <a:pt x="512775" y="73660"/>
                  </a:lnTo>
                  <a:lnTo>
                    <a:pt x="507403" y="71120"/>
                  </a:lnTo>
                  <a:lnTo>
                    <a:pt x="500126" y="71120"/>
                  </a:lnTo>
                  <a:lnTo>
                    <a:pt x="493687" y="72390"/>
                  </a:lnTo>
                  <a:lnTo>
                    <a:pt x="487032" y="76200"/>
                  </a:lnTo>
                  <a:lnTo>
                    <a:pt x="481520" y="80010"/>
                  </a:lnTo>
                  <a:lnTo>
                    <a:pt x="478523" y="86360"/>
                  </a:lnTo>
                  <a:lnTo>
                    <a:pt x="478447" y="92710"/>
                  </a:lnTo>
                  <a:lnTo>
                    <a:pt x="479234" y="99060"/>
                  </a:lnTo>
                  <a:lnTo>
                    <a:pt x="478472" y="102870"/>
                  </a:lnTo>
                  <a:lnTo>
                    <a:pt x="473786" y="107950"/>
                  </a:lnTo>
                  <a:lnTo>
                    <a:pt x="466394" y="110490"/>
                  </a:lnTo>
                  <a:lnTo>
                    <a:pt x="459079" y="107950"/>
                  </a:lnTo>
                  <a:lnTo>
                    <a:pt x="451815" y="102870"/>
                  </a:lnTo>
                  <a:lnTo>
                    <a:pt x="444550" y="99060"/>
                  </a:lnTo>
                  <a:lnTo>
                    <a:pt x="440855" y="97790"/>
                  </a:lnTo>
                  <a:lnTo>
                    <a:pt x="437159" y="96520"/>
                  </a:lnTo>
                  <a:lnTo>
                    <a:pt x="428256" y="97790"/>
                  </a:lnTo>
                  <a:lnTo>
                    <a:pt x="422249" y="91440"/>
                  </a:lnTo>
                  <a:lnTo>
                    <a:pt x="418782" y="87630"/>
                  </a:lnTo>
                  <a:lnTo>
                    <a:pt x="419354" y="82550"/>
                  </a:lnTo>
                  <a:lnTo>
                    <a:pt x="416356" y="78740"/>
                  </a:lnTo>
                  <a:lnTo>
                    <a:pt x="411060" y="76200"/>
                  </a:lnTo>
                  <a:lnTo>
                    <a:pt x="405168" y="73660"/>
                  </a:lnTo>
                  <a:lnTo>
                    <a:pt x="399021" y="72390"/>
                  </a:lnTo>
                  <a:lnTo>
                    <a:pt x="390969" y="72390"/>
                  </a:lnTo>
                  <a:lnTo>
                    <a:pt x="382981" y="71120"/>
                  </a:lnTo>
                  <a:lnTo>
                    <a:pt x="350723" y="52070"/>
                  </a:lnTo>
                  <a:lnTo>
                    <a:pt x="352615" y="46990"/>
                  </a:lnTo>
                  <a:lnTo>
                    <a:pt x="357098" y="41910"/>
                  </a:lnTo>
                  <a:lnTo>
                    <a:pt x="361276" y="36830"/>
                  </a:lnTo>
                  <a:lnTo>
                    <a:pt x="361442" y="35560"/>
                  </a:lnTo>
                  <a:lnTo>
                    <a:pt x="362280" y="29210"/>
                  </a:lnTo>
                  <a:lnTo>
                    <a:pt x="362280" y="26670"/>
                  </a:lnTo>
                  <a:lnTo>
                    <a:pt x="354990" y="21590"/>
                  </a:lnTo>
                  <a:lnTo>
                    <a:pt x="355358" y="16510"/>
                  </a:lnTo>
                  <a:lnTo>
                    <a:pt x="355460" y="15240"/>
                  </a:lnTo>
                  <a:lnTo>
                    <a:pt x="363080" y="11430"/>
                  </a:lnTo>
                  <a:lnTo>
                    <a:pt x="361988" y="8890"/>
                  </a:lnTo>
                  <a:lnTo>
                    <a:pt x="360883" y="6350"/>
                  </a:lnTo>
                  <a:lnTo>
                    <a:pt x="351993" y="8890"/>
                  </a:lnTo>
                  <a:lnTo>
                    <a:pt x="350481" y="0"/>
                  </a:lnTo>
                  <a:lnTo>
                    <a:pt x="341007" y="1270"/>
                  </a:lnTo>
                  <a:lnTo>
                    <a:pt x="338696" y="1270"/>
                  </a:lnTo>
                  <a:lnTo>
                    <a:pt x="333044" y="5080"/>
                  </a:lnTo>
                  <a:lnTo>
                    <a:pt x="330962" y="6350"/>
                  </a:lnTo>
                  <a:lnTo>
                    <a:pt x="308483" y="6350"/>
                  </a:lnTo>
                  <a:lnTo>
                    <a:pt x="295833" y="8890"/>
                  </a:lnTo>
                  <a:lnTo>
                    <a:pt x="285356" y="8890"/>
                  </a:lnTo>
                  <a:lnTo>
                    <a:pt x="280225" y="7620"/>
                  </a:lnTo>
                  <a:lnTo>
                    <a:pt x="271792" y="7620"/>
                  </a:lnTo>
                  <a:lnTo>
                    <a:pt x="255066" y="10160"/>
                  </a:lnTo>
                  <a:lnTo>
                    <a:pt x="246837" y="12700"/>
                  </a:lnTo>
                  <a:lnTo>
                    <a:pt x="239776" y="13970"/>
                  </a:lnTo>
                  <a:lnTo>
                    <a:pt x="232879" y="16510"/>
                  </a:lnTo>
                  <a:lnTo>
                    <a:pt x="226161" y="20320"/>
                  </a:lnTo>
                  <a:lnTo>
                    <a:pt x="219684" y="24130"/>
                  </a:lnTo>
                  <a:lnTo>
                    <a:pt x="212750" y="26670"/>
                  </a:lnTo>
                  <a:lnTo>
                    <a:pt x="206159" y="33020"/>
                  </a:lnTo>
                  <a:lnTo>
                    <a:pt x="199339" y="35560"/>
                  </a:lnTo>
                  <a:lnTo>
                    <a:pt x="177025" y="35560"/>
                  </a:lnTo>
                  <a:lnTo>
                    <a:pt x="169646" y="34290"/>
                  </a:lnTo>
                  <a:lnTo>
                    <a:pt x="162534" y="34290"/>
                  </a:lnTo>
                  <a:lnTo>
                    <a:pt x="159245" y="33020"/>
                  </a:lnTo>
                  <a:lnTo>
                    <a:pt x="154736" y="30480"/>
                  </a:lnTo>
                  <a:lnTo>
                    <a:pt x="153123" y="22860"/>
                  </a:lnTo>
                  <a:lnTo>
                    <a:pt x="147688" y="25400"/>
                  </a:lnTo>
                  <a:lnTo>
                    <a:pt x="144043" y="29210"/>
                  </a:lnTo>
                  <a:lnTo>
                    <a:pt x="141084" y="36830"/>
                  </a:lnTo>
                  <a:lnTo>
                    <a:pt x="138544" y="43180"/>
                  </a:lnTo>
                  <a:lnTo>
                    <a:pt x="136131" y="49530"/>
                  </a:lnTo>
                  <a:lnTo>
                    <a:pt x="130683" y="54610"/>
                  </a:lnTo>
                  <a:lnTo>
                    <a:pt x="124117" y="59690"/>
                  </a:lnTo>
                  <a:lnTo>
                    <a:pt x="116840" y="63500"/>
                  </a:lnTo>
                  <a:lnTo>
                    <a:pt x="111798" y="67310"/>
                  </a:lnTo>
                  <a:lnTo>
                    <a:pt x="107480" y="72390"/>
                  </a:lnTo>
                  <a:lnTo>
                    <a:pt x="103924" y="77470"/>
                  </a:lnTo>
                  <a:lnTo>
                    <a:pt x="101231" y="83820"/>
                  </a:lnTo>
                  <a:lnTo>
                    <a:pt x="99250" y="86360"/>
                  </a:lnTo>
                  <a:lnTo>
                    <a:pt x="97650" y="90170"/>
                  </a:lnTo>
                  <a:lnTo>
                    <a:pt x="96494" y="92710"/>
                  </a:lnTo>
                  <a:lnTo>
                    <a:pt x="94297" y="101600"/>
                  </a:lnTo>
                  <a:lnTo>
                    <a:pt x="98806" y="107950"/>
                  </a:lnTo>
                  <a:lnTo>
                    <a:pt x="96494" y="116840"/>
                  </a:lnTo>
                  <a:lnTo>
                    <a:pt x="93167" y="123190"/>
                  </a:lnTo>
                  <a:lnTo>
                    <a:pt x="87566" y="129540"/>
                  </a:lnTo>
                  <a:lnTo>
                    <a:pt x="81064" y="135890"/>
                  </a:lnTo>
                  <a:lnTo>
                    <a:pt x="74993" y="139700"/>
                  </a:lnTo>
                  <a:lnTo>
                    <a:pt x="69215" y="143510"/>
                  </a:lnTo>
                  <a:lnTo>
                    <a:pt x="48539" y="162560"/>
                  </a:lnTo>
                  <a:lnTo>
                    <a:pt x="41376" y="171450"/>
                  </a:lnTo>
                  <a:lnTo>
                    <a:pt x="38950" y="170180"/>
                  </a:lnTo>
                  <a:lnTo>
                    <a:pt x="36982" y="172720"/>
                  </a:lnTo>
                  <a:lnTo>
                    <a:pt x="33401" y="177800"/>
                  </a:lnTo>
                  <a:lnTo>
                    <a:pt x="33401" y="185420"/>
                  </a:lnTo>
                  <a:lnTo>
                    <a:pt x="30975" y="190500"/>
                  </a:lnTo>
                  <a:lnTo>
                    <a:pt x="27584" y="196850"/>
                  </a:lnTo>
                  <a:lnTo>
                    <a:pt x="23710" y="201930"/>
                  </a:lnTo>
                  <a:lnTo>
                    <a:pt x="19418" y="208280"/>
                  </a:lnTo>
                  <a:lnTo>
                    <a:pt x="14516" y="214630"/>
                  </a:lnTo>
                  <a:lnTo>
                    <a:pt x="10172" y="223520"/>
                  </a:lnTo>
                  <a:lnTo>
                    <a:pt x="6400" y="231140"/>
                  </a:lnTo>
                  <a:lnTo>
                    <a:pt x="3238" y="238760"/>
                  </a:lnTo>
                  <a:lnTo>
                    <a:pt x="2082" y="246380"/>
                  </a:lnTo>
                  <a:lnTo>
                    <a:pt x="5207" y="248920"/>
                  </a:lnTo>
                  <a:lnTo>
                    <a:pt x="7861" y="254000"/>
                  </a:lnTo>
                  <a:lnTo>
                    <a:pt x="10426" y="259080"/>
                  </a:lnTo>
                  <a:lnTo>
                    <a:pt x="11645" y="264160"/>
                  </a:lnTo>
                  <a:lnTo>
                    <a:pt x="11328" y="269240"/>
                  </a:lnTo>
                  <a:lnTo>
                    <a:pt x="12509" y="276860"/>
                  </a:lnTo>
                  <a:lnTo>
                    <a:pt x="13398" y="284480"/>
                  </a:lnTo>
                  <a:lnTo>
                    <a:pt x="14008" y="292100"/>
                  </a:lnTo>
                  <a:lnTo>
                    <a:pt x="14338" y="299720"/>
                  </a:lnTo>
                  <a:lnTo>
                    <a:pt x="12128" y="308610"/>
                  </a:lnTo>
                  <a:lnTo>
                    <a:pt x="9461" y="318770"/>
                  </a:lnTo>
                  <a:lnTo>
                    <a:pt x="6350" y="327660"/>
                  </a:lnTo>
                  <a:lnTo>
                    <a:pt x="2781" y="336550"/>
                  </a:lnTo>
                  <a:lnTo>
                    <a:pt x="0" y="346710"/>
                  </a:lnTo>
                  <a:lnTo>
                    <a:pt x="3695" y="344170"/>
                  </a:lnTo>
                  <a:lnTo>
                    <a:pt x="6134" y="353060"/>
                  </a:lnTo>
                  <a:lnTo>
                    <a:pt x="7747" y="359410"/>
                  </a:lnTo>
                  <a:lnTo>
                    <a:pt x="5435" y="361950"/>
                  </a:lnTo>
                  <a:lnTo>
                    <a:pt x="6134" y="368300"/>
                  </a:lnTo>
                  <a:lnTo>
                    <a:pt x="8242" y="375920"/>
                  </a:lnTo>
                  <a:lnTo>
                    <a:pt x="12065" y="378460"/>
                  </a:lnTo>
                  <a:lnTo>
                    <a:pt x="16903" y="381000"/>
                  </a:lnTo>
                  <a:lnTo>
                    <a:pt x="22072" y="384810"/>
                  </a:lnTo>
                  <a:lnTo>
                    <a:pt x="24726" y="387350"/>
                  </a:lnTo>
                  <a:lnTo>
                    <a:pt x="28435" y="394970"/>
                  </a:lnTo>
                  <a:lnTo>
                    <a:pt x="31089" y="397510"/>
                  </a:lnTo>
                  <a:lnTo>
                    <a:pt x="53898" y="431800"/>
                  </a:lnTo>
                  <a:lnTo>
                    <a:pt x="57505" y="438150"/>
                  </a:lnTo>
                  <a:lnTo>
                    <a:pt x="62141" y="444500"/>
                  </a:lnTo>
                  <a:lnTo>
                    <a:pt x="67716" y="449580"/>
                  </a:lnTo>
                  <a:lnTo>
                    <a:pt x="79870" y="458470"/>
                  </a:lnTo>
                  <a:lnTo>
                    <a:pt x="85877" y="463550"/>
                  </a:lnTo>
                  <a:lnTo>
                    <a:pt x="91757" y="467360"/>
                  </a:lnTo>
                  <a:lnTo>
                    <a:pt x="96875" y="472440"/>
                  </a:lnTo>
                  <a:lnTo>
                    <a:pt x="102285" y="477520"/>
                  </a:lnTo>
                  <a:lnTo>
                    <a:pt x="107988" y="481330"/>
                  </a:lnTo>
                  <a:lnTo>
                    <a:pt x="113944" y="485140"/>
                  </a:lnTo>
                  <a:lnTo>
                    <a:pt x="123050" y="486410"/>
                  </a:lnTo>
                  <a:lnTo>
                    <a:pt x="131406" y="485140"/>
                  </a:lnTo>
                  <a:lnTo>
                    <a:pt x="139700" y="482600"/>
                  </a:lnTo>
                  <a:lnTo>
                    <a:pt x="148615" y="478790"/>
                  </a:lnTo>
                  <a:lnTo>
                    <a:pt x="166395" y="476250"/>
                  </a:lnTo>
                  <a:lnTo>
                    <a:pt x="175348" y="477520"/>
                  </a:lnTo>
                  <a:lnTo>
                    <a:pt x="191008" y="480060"/>
                  </a:lnTo>
                  <a:lnTo>
                    <a:pt x="197866" y="480060"/>
                  </a:lnTo>
                  <a:lnTo>
                    <a:pt x="204571" y="478790"/>
                  </a:lnTo>
                  <a:lnTo>
                    <a:pt x="208788" y="476250"/>
                  </a:lnTo>
                  <a:lnTo>
                    <a:pt x="210896" y="474980"/>
                  </a:lnTo>
                  <a:lnTo>
                    <a:pt x="225869" y="468630"/>
                  </a:lnTo>
                  <a:lnTo>
                    <a:pt x="243268" y="461010"/>
                  </a:lnTo>
                  <a:lnTo>
                    <a:pt x="261023" y="457200"/>
                  </a:lnTo>
                  <a:lnTo>
                    <a:pt x="277114" y="459740"/>
                  </a:lnTo>
                  <a:lnTo>
                    <a:pt x="283413" y="463550"/>
                  </a:lnTo>
                  <a:lnTo>
                    <a:pt x="287235" y="469900"/>
                  </a:lnTo>
                  <a:lnTo>
                    <a:pt x="290131" y="476250"/>
                  </a:lnTo>
                  <a:lnTo>
                    <a:pt x="293636" y="482600"/>
                  </a:lnTo>
                  <a:lnTo>
                    <a:pt x="299415" y="490220"/>
                  </a:lnTo>
                  <a:lnTo>
                    <a:pt x="302653" y="487680"/>
                  </a:lnTo>
                  <a:lnTo>
                    <a:pt x="310273" y="487680"/>
                  </a:lnTo>
                  <a:lnTo>
                    <a:pt x="321005" y="485140"/>
                  </a:lnTo>
                  <a:lnTo>
                    <a:pt x="330492" y="485140"/>
                  </a:lnTo>
                  <a:lnTo>
                    <a:pt x="338010" y="490220"/>
                  </a:lnTo>
                  <a:lnTo>
                    <a:pt x="344830" y="496570"/>
                  </a:lnTo>
                  <a:lnTo>
                    <a:pt x="348361" y="504190"/>
                  </a:lnTo>
                  <a:lnTo>
                    <a:pt x="349237" y="511810"/>
                  </a:lnTo>
                  <a:lnTo>
                    <a:pt x="348056" y="521970"/>
                  </a:lnTo>
                  <a:lnTo>
                    <a:pt x="347395" y="529590"/>
                  </a:lnTo>
                  <a:lnTo>
                    <a:pt x="338886" y="562610"/>
                  </a:lnTo>
                  <a:lnTo>
                    <a:pt x="339115" y="567690"/>
                  </a:lnTo>
                  <a:lnTo>
                    <a:pt x="342277" y="574040"/>
                  </a:lnTo>
                  <a:lnTo>
                    <a:pt x="347141" y="581660"/>
                  </a:lnTo>
                  <a:lnTo>
                    <a:pt x="352361" y="589280"/>
                  </a:lnTo>
                  <a:lnTo>
                    <a:pt x="357949" y="595630"/>
                  </a:lnTo>
                  <a:lnTo>
                    <a:pt x="363893" y="603250"/>
                  </a:lnTo>
                  <a:lnTo>
                    <a:pt x="369697" y="610870"/>
                  </a:lnTo>
                  <a:lnTo>
                    <a:pt x="374599" y="618490"/>
                  </a:lnTo>
                  <a:lnTo>
                    <a:pt x="378536" y="627380"/>
                  </a:lnTo>
                  <a:lnTo>
                    <a:pt x="381457" y="636270"/>
                  </a:lnTo>
                  <a:lnTo>
                    <a:pt x="384644" y="643890"/>
                  </a:lnTo>
                  <a:lnTo>
                    <a:pt x="388734" y="651510"/>
                  </a:lnTo>
                  <a:lnTo>
                    <a:pt x="392315" y="660400"/>
                  </a:lnTo>
                  <a:lnTo>
                    <a:pt x="393941" y="668020"/>
                  </a:lnTo>
                  <a:lnTo>
                    <a:pt x="393941" y="671830"/>
                  </a:lnTo>
                  <a:lnTo>
                    <a:pt x="391160" y="675640"/>
                  </a:lnTo>
                  <a:lnTo>
                    <a:pt x="391160" y="678180"/>
                  </a:lnTo>
                  <a:lnTo>
                    <a:pt x="391706" y="683260"/>
                  </a:lnTo>
                  <a:lnTo>
                    <a:pt x="393280" y="688340"/>
                  </a:lnTo>
                  <a:lnTo>
                    <a:pt x="395782" y="693420"/>
                  </a:lnTo>
                  <a:lnTo>
                    <a:pt x="398805" y="701040"/>
                  </a:lnTo>
                  <a:lnTo>
                    <a:pt x="399821" y="708660"/>
                  </a:lnTo>
                  <a:lnTo>
                    <a:pt x="398805" y="717550"/>
                  </a:lnTo>
                  <a:lnTo>
                    <a:pt x="395782" y="723900"/>
                  </a:lnTo>
                  <a:lnTo>
                    <a:pt x="390842" y="731520"/>
                  </a:lnTo>
                  <a:lnTo>
                    <a:pt x="386524" y="739140"/>
                  </a:lnTo>
                  <a:lnTo>
                    <a:pt x="382854" y="748030"/>
                  </a:lnTo>
                  <a:lnTo>
                    <a:pt x="379844" y="756920"/>
                  </a:lnTo>
                  <a:lnTo>
                    <a:pt x="375920" y="773430"/>
                  </a:lnTo>
                  <a:lnTo>
                    <a:pt x="373926" y="788670"/>
                  </a:lnTo>
                  <a:lnTo>
                    <a:pt x="375310" y="803910"/>
                  </a:lnTo>
                  <a:lnTo>
                    <a:pt x="381457" y="819150"/>
                  </a:lnTo>
                  <a:lnTo>
                    <a:pt x="385927" y="828040"/>
                  </a:lnTo>
                  <a:lnTo>
                    <a:pt x="390169" y="835660"/>
                  </a:lnTo>
                  <a:lnTo>
                    <a:pt x="394208" y="844550"/>
                  </a:lnTo>
                  <a:lnTo>
                    <a:pt x="407479" y="881380"/>
                  </a:lnTo>
                  <a:lnTo>
                    <a:pt x="408266" y="890270"/>
                  </a:lnTo>
                  <a:lnTo>
                    <a:pt x="408381" y="891540"/>
                  </a:lnTo>
                  <a:lnTo>
                    <a:pt x="409244" y="897890"/>
                  </a:lnTo>
                  <a:lnTo>
                    <a:pt x="410578" y="905510"/>
                  </a:lnTo>
                  <a:lnTo>
                    <a:pt x="411988" y="911860"/>
                  </a:lnTo>
                  <a:lnTo>
                    <a:pt x="413118" y="918210"/>
                  </a:lnTo>
                  <a:lnTo>
                    <a:pt x="425945" y="955040"/>
                  </a:lnTo>
                  <a:lnTo>
                    <a:pt x="435279" y="966470"/>
                  </a:lnTo>
                  <a:lnTo>
                    <a:pt x="439115" y="972820"/>
                  </a:lnTo>
                  <a:lnTo>
                    <a:pt x="442468" y="980440"/>
                  </a:lnTo>
                  <a:lnTo>
                    <a:pt x="449707" y="998220"/>
                  </a:lnTo>
                  <a:lnTo>
                    <a:pt x="453440" y="1007110"/>
                  </a:lnTo>
                  <a:lnTo>
                    <a:pt x="455523" y="1010920"/>
                  </a:lnTo>
                  <a:lnTo>
                    <a:pt x="458419" y="1013460"/>
                  </a:lnTo>
                  <a:lnTo>
                    <a:pt x="458279" y="1017270"/>
                  </a:lnTo>
                  <a:lnTo>
                    <a:pt x="458190" y="1022350"/>
                  </a:lnTo>
                  <a:lnTo>
                    <a:pt x="453326" y="1029970"/>
                  </a:lnTo>
                  <a:lnTo>
                    <a:pt x="453440" y="1031240"/>
                  </a:lnTo>
                  <a:lnTo>
                    <a:pt x="478828" y="1056640"/>
                  </a:lnTo>
                  <a:lnTo>
                    <a:pt x="489978" y="1055370"/>
                  </a:lnTo>
                  <a:lnTo>
                    <a:pt x="501408" y="1050290"/>
                  </a:lnTo>
                  <a:lnTo>
                    <a:pt x="512838" y="1047750"/>
                  </a:lnTo>
                  <a:lnTo>
                    <a:pt x="542544" y="1047750"/>
                  </a:lnTo>
                  <a:lnTo>
                    <a:pt x="549668" y="1045210"/>
                  </a:lnTo>
                  <a:lnTo>
                    <a:pt x="556704" y="1043940"/>
                  </a:lnTo>
                  <a:lnTo>
                    <a:pt x="596493" y="1017270"/>
                  </a:lnTo>
                  <a:lnTo>
                    <a:pt x="625538" y="975360"/>
                  </a:lnTo>
                  <a:lnTo>
                    <a:pt x="634784" y="962660"/>
                  </a:lnTo>
                  <a:lnTo>
                    <a:pt x="641731" y="948690"/>
                  </a:lnTo>
                  <a:lnTo>
                    <a:pt x="643763" y="932180"/>
                  </a:lnTo>
                  <a:lnTo>
                    <a:pt x="643763" y="924560"/>
                  </a:lnTo>
                  <a:lnTo>
                    <a:pt x="640181" y="924560"/>
                  </a:lnTo>
                  <a:lnTo>
                    <a:pt x="643763" y="916940"/>
                  </a:lnTo>
                  <a:lnTo>
                    <a:pt x="646417" y="913130"/>
                  </a:lnTo>
                  <a:lnTo>
                    <a:pt x="654050" y="910590"/>
                  </a:lnTo>
                  <a:lnTo>
                    <a:pt x="658088" y="909320"/>
                  </a:lnTo>
                  <a:lnTo>
                    <a:pt x="664845" y="905510"/>
                  </a:lnTo>
                  <a:lnTo>
                    <a:pt x="670166" y="902970"/>
                  </a:lnTo>
                  <a:lnTo>
                    <a:pt x="674014" y="897890"/>
                  </a:lnTo>
                  <a:lnTo>
                    <a:pt x="676351" y="890270"/>
                  </a:lnTo>
                  <a:lnTo>
                    <a:pt x="676833" y="881380"/>
                  </a:lnTo>
                  <a:lnTo>
                    <a:pt x="676910" y="880110"/>
                  </a:lnTo>
                  <a:lnTo>
                    <a:pt x="676249" y="871220"/>
                  </a:lnTo>
                  <a:lnTo>
                    <a:pt x="676160" y="869950"/>
                  </a:lnTo>
                  <a:lnTo>
                    <a:pt x="674116" y="858520"/>
                  </a:lnTo>
                  <a:lnTo>
                    <a:pt x="670801" y="849630"/>
                  </a:lnTo>
                  <a:lnTo>
                    <a:pt x="668375" y="842010"/>
                  </a:lnTo>
                  <a:lnTo>
                    <a:pt x="665607" y="840740"/>
                  </a:lnTo>
                  <a:lnTo>
                    <a:pt x="672312" y="824230"/>
                  </a:lnTo>
                  <a:lnTo>
                    <a:pt x="681431" y="821690"/>
                  </a:lnTo>
                  <a:lnTo>
                    <a:pt x="691565" y="811530"/>
                  </a:lnTo>
                  <a:lnTo>
                    <a:pt x="696874" y="806450"/>
                  </a:lnTo>
                  <a:lnTo>
                    <a:pt x="702437" y="801370"/>
                  </a:lnTo>
                  <a:lnTo>
                    <a:pt x="708240" y="796290"/>
                  </a:lnTo>
                  <a:lnTo>
                    <a:pt x="715949" y="792480"/>
                  </a:lnTo>
                  <a:lnTo>
                    <a:pt x="723239" y="788670"/>
                  </a:lnTo>
                  <a:lnTo>
                    <a:pt x="730059" y="783590"/>
                  </a:lnTo>
                  <a:lnTo>
                    <a:pt x="736320" y="777240"/>
                  </a:lnTo>
                  <a:lnTo>
                    <a:pt x="741489" y="768350"/>
                  </a:lnTo>
                  <a:lnTo>
                    <a:pt x="743470" y="760730"/>
                  </a:lnTo>
                  <a:lnTo>
                    <a:pt x="743356" y="753110"/>
                  </a:lnTo>
                  <a:lnTo>
                    <a:pt x="743077" y="750570"/>
                  </a:lnTo>
                  <a:lnTo>
                    <a:pt x="742213" y="742950"/>
                  </a:lnTo>
                  <a:lnTo>
                    <a:pt x="742137" y="739140"/>
                  </a:lnTo>
                  <a:lnTo>
                    <a:pt x="742073" y="731520"/>
                  </a:lnTo>
                  <a:lnTo>
                    <a:pt x="742619" y="721360"/>
                  </a:lnTo>
                  <a:lnTo>
                    <a:pt x="742645" y="709930"/>
                  </a:lnTo>
                  <a:lnTo>
                    <a:pt x="740600" y="699770"/>
                  </a:lnTo>
                  <a:lnTo>
                    <a:pt x="736765" y="692150"/>
                  </a:lnTo>
                  <a:lnTo>
                    <a:pt x="732777" y="685800"/>
                  </a:lnTo>
                  <a:lnTo>
                    <a:pt x="729259" y="678180"/>
                  </a:lnTo>
                  <a:lnTo>
                    <a:pt x="727532" y="671830"/>
                  </a:lnTo>
                  <a:lnTo>
                    <a:pt x="726846" y="669290"/>
                  </a:lnTo>
                  <a:lnTo>
                    <a:pt x="726160" y="662940"/>
                  </a:lnTo>
                  <a:lnTo>
                    <a:pt x="729513" y="652780"/>
                  </a:lnTo>
                  <a:lnTo>
                    <a:pt x="727202" y="643890"/>
                  </a:lnTo>
                  <a:lnTo>
                    <a:pt x="720839" y="641350"/>
                  </a:lnTo>
                  <a:lnTo>
                    <a:pt x="720382" y="633730"/>
                  </a:lnTo>
                  <a:lnTo>
                    <a:pt x="721969" y="623570"/>
                  </a:lnTo>
                  <a:lnTo>
                    <a:pt x="741895" y="586740"/>
                  </a:lnTo>
                  <a:lnTo>
                    <a:pt x="746950" y="580390"/>
                  </a:lnTo>
                  <a:lnTo>
                    <a:pt x="752182" y="574040"/>
                  </a:lnTo>
                  <a:lnTo>
                    <a:pt x="757593" y="568960"/>
                  </a:lnTo>
                  <a:lnTo>
                    <a:pt x="763727" y="560070"/>
                  </a:lnTo>
                  <a:lnTo>
                    <a:pt x="770140" y="552450"/>
                  </a:lnTo>
                  <a:lnTo>
                    <a:pt x="775728" y="546100"/>
                  </a:lnTo>
                  <a:lnTo>
                    <a:pt x="776846" y="544830"/>
                  </a:lnTo>
                  <a:lnTo>
                    <a:pt x="783818" y="537210"/>
                  </a:lnTo>
                  <a:lnTo>
                    <a:pt x="791578" y="529590"/>
                  </a:lnTo>
                  <a:lnTo>
                    <a:pt x="807885" y="518160"/>
                  </a:lnTo>
                  <a:lnTo>
                    <a:pt x="815708" y="511810"/>
                  </a:lnTo>
                  <a:lnTo>
                    <a:pt x="849541" y="467360"/>
                  </a:lnTo>
                  <a:lnTo>
                    <a:pt x="857999" y="450850"/>
                  </a:lnTo>
                  <a:lnTo>
                    <a:pt x="863244" y="440690"/>
                  </a:lnTo>
                  <a:lnTo>
                    <a:pt x="877392" y="405130"/>
                  </a:lnTo>
                  <a:lnTo>
                    <a:pt x="877519" y="403860"/>
                  </a:lnTo>
                  <a:lnTo>
                    <a:pt x="877773" y="401320"/>
                  </a:lnTo>
                  <a:lnTo>
                    <a:pt x="877887" y="400050"/>
                  </a:lnTo>
                  <a:lnTo>
                    <a:pt x="878014" y="398780"/>
                  </a:lnTo>
                  <a:lnTo>
                    <a:pt x="878141" y="397510"/>
                  </a:lnTo>
                  <a:lnTo>
                    <a:pt x="878268" y="396240"/>
                  </a:lnTo>
                  <a:lnTo>
                    <a:pt x="878395" y="394970"/>
                  </a:lnTo>
                  <a:lnTo>
                    <a:pt x="878509" y="393700"/>
                  </a:lnTo>
                  <a:close/>
                </a:path>
                <a:path w="2375535" h="1080135">
                  <a:moveTo>
                    <a:pt x="1765909" y="663778"/>
                  </a:moveTo>
                  <a:lnTo>
                    <a:pt x="1761845" y="661009"/>
                  </a:lnTo>
                  <a:lnTo>
                    <a:pt x="1756778" y="660679"/>
                  </a:lnTo>
                  <a:lnTo>
                    <a:pt x="1752434" y="662889"/>
                  </a:lnTo>
                  <a:lnTo>
                    <a:pt x="1756562" y="669074"/>
                  </a:lnTo>
                  <a:lnTo>
                    <a:pt x="1761286" y="667423"/>
                  </a:lnTo>
                  <a:lnTo>
                    <a:pt x="1765909" y="663778"/>
                  </a:lnTo>
                  <a:close/>
                </a:path>
                <a:path w="2375535" h="1080135">
                  <a:moveTo>
                    <a:pt x="1803781" y="505269"/>
                  </a:moveTo>
                  <a:lnTo>
                    <a:pt x="1800910" y="500138"/>
                  </a:lnTo>
                  <a:lnTo>
                    <a:pt x="1792744" y="495617"/>
                  </a:lnTo>
                  <a:lnTo>
                    <a:pt x="1782851" y="493928"/>
                  </a:lnTo>
                  <a:lnTo>
                    <a:pt x="1775104" y="496214"/>
                  </a:lnTo>
                  <a:lnTo>
                    <a:pt x="1767586" y="500049"/>
                  </a:lnTo>
                  <a:lnTo>
                    <a:pt x="1758365" y="503021"/>
                  </a:lnTo>
                  <a:lnTo>
                    <a:pt x="1761794" y="508317"/>
                  </a:lnTo>
                  <a:lnTo>
                    <a:pt x="1767319" y="506222"/>
                  </a:lnTo>
                  <a:lnTo>
                    <a:pt x="1774558" y="510425"/>
                  </a:lnTo>
                  <a:lnTo>
                    <a:pt x="1774253" y="514286"/>
                  </a:lnTo>
                  <a:lnTo>
                    <a:pt x="1777174" y="516496"/>
                  </a:lnTo>
                  <a:lnTo>
                    <a:pt x="1782991" y="518299"/>
                  </a:lnTo>
                  <a:lnTo>
                    <a:pt x="1790407" y="517994"/>
                  </a:lnTo>
                  <a:lnTo>
                    <a:pt x="1797723" y="517931"/>
                  </a:lnTo>
                  <a:lnTo>
                    <a:pt x="1803209" y="520471"/>
                  </a:lnTo>
                  <a:lnTo>
                    <a:pt x="1803742" y="511797"/>
                  </a:lnTo>
                  <a:lnTo>
                    <a:pt x="1803781" y="505269"/>
                  </a:lnTo>
                  <a:close/>
                </a:path>
                <a:path w="2375535" h="1080135">
                  <a:moveTo>
                    <a:pt x="1814664" y="579031"/>
                  </a:moveTo>
                  <a:lnTo>
                    <a:pt x="1810042" y="571411"/>
                  </a:lnTo>
                  <a:lnTo>
                    <a:pt x="1806956" y="577138"/>
                  </a:lnTo>
                  <a:lnTo>
                    <a:pt x="1805622" y="583780"/>
                  </a:lnTo>
                  <a:lnTo>
                    <a:pt x="1806219" y="590410"/>
                  </a:lnTo>
                  <a:lnTo>
                    <a:pt x="1810740" y="583120"/>
                  </a:lnTo>
                  <a:lnTo>
                    <a:pt x="1814664" y="579031"/>
                  </a:lnTo>
                  <a:close/>
                </a:path>
                <a:path w="2375535" h="1080135">
                  <a:moveTo>
                    <a:pt x="1852764" y="1060297"/>
                  </a:moveTo>
                  <a:lnTo>
                    <a:pt x="1848040" y="1055878"/>
                  </a:lnTo>
                  <a:lnTo>
                    <a:pt x="1846935" y="1055992"/>
                  </a:lnTo>
                  <a:lnTo>
                    <a:pt x="1841106" y="1062177"/>
                  </a:lnTo>
                  <a:lnTo>
                    <a:pt x="1845043" y="1063637"/>
                  </a:lnTo>
                  <a:lnTo>
                    <a:pt x="1849361" y="1062951"/>
                  </a:lnTo>
                  <a:lnTo>
                    <a:pt x="1852764" y="1060297"/>
                  </a:lnTo>
                  <a:close/>
                </a:path>
                <a:path w="2375535" h="1080135">
                  <a:moveTo>
                    <a:pt x="2056980" y="555256"/>
                  </a:moveTo>
                  <a:lnTo>
                    <a:pt x="2050491" y="550964"/>
                  </a:lnTo>
                  <a:lnTo>
                    <a:pt x="2049995" y="558927"/>
                  </a:lnTo>
                  <a:lnTo>
                    <a:pt x="2049995" y="558038"/>
                  </a:lnTo>
                  <a:lnTo>
                    <a:pt x="2045665" y="562686"/>
                  </a:lnTo>
                  <a:lnTo>
                    <a:pt x="2042998" y="566051"/>
                  </a:lnTo>
                  <a:lnTo>
                    <a:pt x="2039505" y="568502"/>
                  </a:lnTo>
                  <a:lnTo>
                    <a:pt x="2035619" y="569747"/>
                  </a:lnTo>
                  <a:lnTo>
                    <a:pt x="2028113" y="570826"/>
                  </a:lnTo>
                  <a:lnTo>
                    <a:pt x="2020570" y="571474"/>
                  </a:lnTo>
                  <a:lnTo>
                    <a:pt x="2013013" y="571665"/>
                  </a:lnTo>
                  <a:lnTo>
                    <a:pt x="2005457" y="571411"/>
                  </a:lnTo>
                  <a:lnTo>
                    <a:pt x="2015286" y="578243"/>
                  </a:lnTo>
                  <a:lnTo>
                    <a:pt x="2052637" y="567778"/>
                  </a:lnTo>
                  <a:lnTo>
                    <a:pt x="2056904" y="561352"/>
                  </a:lnTo>
                  <a:lnTo>
                    <a:pt x="2056980" y="555256"/>
                  </a:lnTo>
                  <a:close/>
                </a:path>
                <a:path w="2375535" h="1080135">
                  <a:moveTo>
                    <a:pt x="2069287" y="551967"/>
                  </a:moveTo>
                  <a:lnTo>
                    <a:pt x="2068690" y="549427"/>
                  </a:lnTo>
                  <a:lnTo>
                    <a:pt x="2065172" y="546989"/>
                  </a:lnTo>
                  <a:lnTo>
                    <a:pt x="2065007" y="547217"/>
                  </a:lnTo>
                  <a:lnTo>
                    <a:pt x="2064854" y="547458"/>
                  </a:lnTo>
                  <a:lnTo>
                    <a:pt x="2063203" y="550468"/>
                  </a:lnTo>
                  <a:lnTo>
                    <a:pt x="2064042" y="554062"/>
                  </a:lnTo>
                  <a:lnTo>
                    <a:pt x="2066582" y="555726"/>
                  </a:lnTo>
                  <a:lnTo>
                    <a:pt x="2069287" y="551967"/>
                  </a:lnTo>
                  <a:close/>
                </a:path>
                <a:path w="2375535" h="1080135">
                  <a:moveTo>
                    <a:pt x="2106790" y="587324"/>
                  </a:moveTo>
                  <a:lnTo>
                    <a:pt x="2094725" y="572185"/>
                  </a:lnTo>
                  <a:lnTo>
                    <a:pt x="2094979" y="577964"/>
                  </a:lnTo>
                  <a:lnTo>
                    <a:pt x="2099208" y="583476"/>
                  </a:lnTo>
                  <a:lnTo>
                    <a:pt x="2104212" y="587133"/>
                  </a:lnTo>
                  <a:lnTo>
                    <a:pt x="2106790" y="587324"/>
                  </a:lnTo>
                  <a:close/>
                </a:path>
                <a:path w="2375535" h="1080135">
                  <a:moveTo>
                    <a:pt x="2269236" y="840105"/>
                  </a:moveTo>
                  <a:lnTo>
                    <a:pt x="2257971" y="827163"/>
                  </a:lnTo>
                  <a:lnTo>
                    <a:pt x="2245804" y="815314"/>
                  </a:lnTo>
                  <a:lnTo>
                    <a:pt x="2232787" y="804621"/>
                  </a:lnTo>
                  <a:lnTo>
                    <a:pt x="2218969" y="795134"/>
                  </a:lnTo>
                  <a:lnTo>
                    <a:pt x="2224989" y="810069"/>
                  </a:lnTo>
                  <a:lnTo>
                    <a:pt x="2238819" y="823302"/>
                  </a:lnTo>
                  <a:lnTo>
                    <a:pt x="2255304" y="833678"/>
                  </a:lnTo>
                  <a:lnTo>
                    <a:pt x="2269236" y="840105"/>
                  </a:lnTo>
                  <a:close/>
                </a:path>
                <a:path w="2375535" h="1080135">
                  <a:moveTo>
                    <a:pt x="2374976" y="1079969"/>
                  </a:moveTo>
                  <a:lnTo>
                    <a:pt x="2371687" y="1074559"/>
                  </a:lnTo>
                  <a:lnTo>
                    <a:pt x="2369921" y="1067904"/>
                  </a:lnTo>
                  <a:lnTo>
                    <a:pt x="2368461" y="1060907"/>
                  </a:lnTo>
                  <a:lnTo>
                    <a:pt x="2366137" y="1054442"/>
                  </a:lnTo>
                  <a:lnTo>
                    <a:pt x="2363419" y="1051026"/>
                  </a:lnTo>
                  <a:lnTo>
                    <a:pt x="2358783" y="1047089"/>
                  </a:lnTo>
                  <a:lnTo>
                    <a:pt x="2353907" y="1045146"/>
                  </a:lnTo>
                  <a:lnTo>
                    <a:pt x="2350452" y="1047699"/>
                  </a:lnTo>
                  <a:lnTo>
                    <a:pt x="2348941" y="1051572"/>
                  </a:lnTo>
                  <a:lnTo>
                    <a:pt x="2361514" y="1064272"/>
                  </a:lnTo>
                  <a:lnTo>
                    <a:pt x="2366632" y="1069695"/>
                  </a:lnTo>
                  <a:lnTo>
                    <a:pt x="2366937" y="1079969"/>
                  </a:lnTo>
                  <a:lnTo>
                    <a:pt x="2374976" y="1079969"/>
                  </a:lnTo>
                  <a:close/>
                </a:path>
              </a:pathLst>
            </a:custGeom>
            <a:solidFill>
              <a:srgbClr val="00999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8" name="object 68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213456" y="5415754"/>
              <a:ext cx="88687" cy="191243"/>
            </a:xfrm>
            <a:prstGeom prst="rect">
              <a:avLst/>
            </a:prstGeom>
          </p:spPr>
        </p:pic>
        <p:sp>
          <p:nvSpPr>
            <p:cNvPr id="69" name="object 69" descr=""/>
            <p:cNvSpPr/>
            <p:nvPr/>
          </p:nvSpPr>
          <p:spPr>
            <a:xfrm>
              <a:off x="1520190" y="4466844"/>
              <a:ext cx="2637790" cy="1038225"/>
            </a:xfrm>
            <a:custGeom>
              <a:avLst/>
              <a:gdLst/>
              <a:ahLst/>
              <a:cxnLst/>
              <a:rect l="l" t="t" r="r" b="b"/>
              <a:pathLst>
                <a:path w="2637790" h="1038225">
                  <a:moveTo>
                    <a:pt x="153923" y="147954"/>
                  </a:moveTo>
                  <a:lnTo>
                    <a:pt x="1318514" y="0"/>
                  </a:lnTo>
                </a:path>
                <a:path w="2637790" h="1038225">
                  <a:moveTo>
                    <a:pt x="1626108" y="0"/>
                  </a:moveTo>
                  <a:lnTo>
                    <a:pt x="2288032" y="146938"/>
                  </a:lnTo>
                </a:path>
                <a:path w="2637790" h="1038225">
                  <a:moveTo>
                    <a:pt x="2236470" y="402462"/>
                  </a:moveTo>
                  <a:lnTo>
                    <a:pt x="2442210" y="300989"/>
                  </a:lnTo>
                </a:path>
                <a:path w="2637790" h="1038225">
                  <a:moveTo>
                    <a:pt x="2082546" y="511301"/>
                  </a:moveTo>
                  <a:lnTo>
                    <a:pt x="2637790" y="1037843"/>
                  </a:lnTo>
                </a:path>
                <a:path w="2637790" h="1038225">
                  <a:moveTo>
                    <a:pt x="658367" y="847343"/>
                  </a:moveTo>
                  <a:lnTo>
                    <a:pt x="2637790" y="1037589"/>
                  </a:lnTo>
                </a:path>
                <a:path w="2637790" h="1038225">
                  <a:moveTo>
                    <a:pt x="0" y="301751"/>
                  </a:moveTo>
                  <a:lnTo>
                    <a:pt x="350520" y="847216"/>
                  </a:lnTo>
                </a:path>
              </a:pathLst>
            </a:custGeom>
            <a:ln w="28575">
              <a:solidFill>
                <a:srgbClr val="010027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70" name="object 70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413534" y="4508801"/>
              <a:ext cx="215079" cy="215184"/>
            </a:xfrm>
            <a:prstGeom prst="rect">
              <a:avLst/>
            </a:prstGeom>
          </p:spPr>
        </p:pic>
        <p:pic>
          <p:nvPicPr>
            <p:cNvPr id="71" name="object 71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885717" y="4360324"/>
              <a:ext cx="215079" cy="215723"/>
            </a:xfrm>
            <a:prstGeom prst="rect">
              <a:avLst/>
            </a:prstGeom>
          </p:spPr>
        </p:pic>
        <p:pic>
          <p:nvPicPr>
            <p:cNvPr id="72" name="object 72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855626" y="4507389"/>
              <a:ext cx="214543" cy="215723"/>
            </a:xfrm>
            <a:prstGeom prst="rect">
              <a:avLst/>
            </a:prstGeom>
          </p:spPr>
        </p:pic>
        <p:pic>
          <p:nvPicPr>
            <p:cNvPr id="73" name="object 73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496079" y="4717701"/>
              <a:ext cx="215079" cy="215723"/>
            </a:xfrm>
            <a:prstGeom prst="rect">
              <a:avLst/>
            </a:prstGeom>
          </p:spPr>
        </p:pic>
        <p:pic>
          <p:nvPicPr>
            <p:cNvPr id="74" name="object 74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204739" y="5398168"/>
              <a:ext cx="215079" cy="215723"/>
            </a:xfrm>
            <a:prstGeom prst="rect">
              <a:avLst/>
            </a:prstGeom>
          </p:spPr>
        </p:pic>
        <p:pic>
          <p:nvPicPr>
            <p:cNvPr id="75" name="object 75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917978" y="5207668"/>
              <a:ext cx="215079" cy="215723"/>
            </a:xfrm>
            <a:prstGeom prst="rect">
              <a:avLst/>
            </a:prstGeom>
          </p:spPr>
        </p:pic>
        <p:pic>
          <p:nvPicPr>
            <p:cNvPr id="76" name="object 76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362193" y="3038475"/>
              <a:ext cx="57150" cy="305180"/>
            </a:xfrm>
            <a:prstGeom prst="rect">
              <a:avLst/>
            </a:prstGeom>
          </p:spPr>
        </p:pic>
      </p:grpSp>
      <p:sp>
        <p:nvSpPr>
          <p:cNvPr id="77" name="object 77" descr=""/>
          <p:cNvSpPr txBox="1"/>
          <p:nvPr/>
        </p:nvSpPr>
        <p:spPr>
          <a:xfrm>
            <a:off x="2303779" y="1452117"/>
            <a:ext cx="2832100" cy="1382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0" marR="60325" indent="-114300">
              <a:lnSpc>
                <a:spcPct val="100000"/>
              </a:lnSpc>
              <a:spcBef>
                <a:spcPts val="100"/>
              </a:spcBef>
              <a:buClr>
                <a:srgbClr val="009999"/>
              </a:buClr>
              <a:buFont typeface="Wingdings"/>
              <a:buChar char=""/>
              <a:tabLst>
                <a:tab pos="127000" algn="l"/>
              </a:tabLst>
            </a:pP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Siemen’s</a:t>
            </a:r>
            <a:r>
              <a:rPr dirty="0" sz="1050" spc="-3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offers</a:t>
            </a:r>
            <a:r>
              <a:rPr dirty="0" sz="1050" spc="-5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a</a:t>
            </a:r>
            <a:r>
              <a:rPr dirty="0" sz="1050" spc="-4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comprehensive</a:t>
            </a:r>
            <a:r>
              <a:rPr dirty="0" sz="1050" spc="-2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portfolio</a:t>
            </a:r>
            <a:r>
              <a:rPr dirty="0" sz="1050" spc="-3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 spc="-25">
                <a:solidFill>
                  <a:srgbClr val="010027"/>
                </a:solidFill>
                <a:latin typeface="Arial MT"/>
                <a:cs typeface="Arial MT"/>
              </a:rPr>
              <a:t>of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advanced</a:t>
            </a:r>
            <a:r>
              <a:rPr dirty="0" sz="1050" spc="-6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technological</a:t>
            </a:r>
            <a:r>
              <a:rPr dirty="0" sz="1050" spc="-5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solutions</a:t>
            </a:r>
            <a:r>
              <a:rPr dirty="0" sz="1050" spc="-5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 spc="-10">
                <a:solidFill>
                  <a:srgbClr val="010027"/>
                </a:solidFill>
                <a:latin typeface="Arial MT"/>
                <a:cs typeface="Arial MT"/>
              </a:rPr>
              <a:t>applicable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to</a:t>
            </a:r>
            <a:r>
              <a:rPr dirty="0" sz="1050" spc="-2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Vestas’</a:t>
            </a:r>
            <a:r>
              <a:rPr dirty="0" sz="1050" spc="-1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 spc="-10">
                <a:solidFill>
                  <a:srgbClr val="010027"/>
                </a:solidFill>
                <a:latin typeface="Arial MT"/>
                <a:cs typeface="Arial MT"/>
              </a:rPr>
              <a:t>infrastructure</a:t>
            </a:r>
            <a:endParaRPr sz="1050">
              <a:latin typeface="Arial MT"/>
              <a:cs typeface="Arial MT"/>
            </a:endParaRPr>
          </a:p>
          <a:p>
            <a:pPr algn="just" marL="127000" marR="5080" indent="-114300">
              <a:lnSpc>
                <a:spcPct val="100000"/>
              </a:lnSpc>
              <a:spcBef>
                <a:spcPts val="300"/>
              </a:spcBef>
              <a:buClr>
                <a:srgbClr val="009999"/>
              </a:buClr>
              <a:buFont typeface="Wingdings"/>
              <a:buChar char=""/>
              <a:tabLst>
                <a:tab pos="127000" algn="l"/>
              </a:tabLst>
            </a:pP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The</a:t>
            </a:r>
            <a:r>
              <a:rPr dirty="0" sz="1050" spc="-5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two</a:t>
            </a:r>
            <a:r>
              <a:rPr dirty="0" sz="1050" spc="-4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companies'</a:t>
            </a:r>
            <a:r>
              <a:rPr dirty="0" sz="1050" spc="-3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capabilities</a:t>
            </a:r>
            <a:r>
              <a:rPr dirty="0" sz="1050" spc="-2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and</a:t>
            </a:r>
            <a:r>
              <a:rPr dirty="0" sz="1050" spc="-3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 spc="-10">
                <a:solidFill>
                  <a:srgbClr val="010027"/>
                </a:solidFill>
                <a:latin typeface="Arial MT"/>
                <a:cs typeface="Arial MT"/>
              </a:rPr>
              <a:t>products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compliment</a:t>
            </a:r>
            <a:r>
              <a:rPr dirty="0" sz="1050" spc="-3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each</a:t>
            </a:r>
            <a:r>
              <a:rPr dirty="0" sz="1050" spc="-4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other</a:t>
            </a:r>
            <a:r>
              <a:rPr dirty="0" sz="1050" spc="-4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 spc="-10">
                <a:solidFill>
                  <a:srgbClr val="010027"/>
                </a:solidFill>
                <a:latin typeface="Arial MT"/>
                <a:cs typeface="Arial MT"/>
              </a:rPr>
              <a:t>nicely</a:t>
            </a:r>
            <a:endParaRPr sz="1050">
              <a:latin typeface="Arial MT"/>
              <a:cs typeface="Arial MT"/>
            </a:endParaRPr>
          </a:p>
          <a:p>
            <a:pPr marL="127000" marR="76200" indent="-114300">
              <a:lnSpc>
                <a:spcPct val="100000"/>
              </a:lnSpc>
              <a:spcBef>
                <a:spcPts val="300"/>
              </a:spcBef>
              <a:buClr>
                <a:srgbClr val="009999"/>
              </a:buClr>
              <a:buFont typeface="Wingdings"/>
              <a:buChar char=""/>
              <a:tabLst>
                <a:tab pos="127000" algn="l"/>
              </a:tabLst>
            </a:pP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Siemens</a:t>
            </a:r>
            <a:r>
              <a:rPr dirty="0" sz="1050" spc="-3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can</a:t>
            </a:r>
            <a:r>
              <a:rPr dirty="0" sz="1050" spc="-2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capitalize</a:t>
            </a:r>
            <a:r>
              <a:rPr dirty="0" sz="1050" spc="-2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on</a:t>
            </a:r>
            <a:r>
              <a:rPr dirty="0" sz="1050" spc="-3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Vestas’</a:t>
            </a:r>
            <a:r>
              <a:rPr dirty="0" sz="1050" spc="-4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 spc="-10">
                <a:solidFill>
                  <a:srgbClr val="010027"/>
                </a:solidFill>
                <a:latin typeface="Arial MT"/>
                <a:cs typeface="Arial MT"/>
              </a:rPr>
              <a:t>growing installments</a:t>
            </a:r>
            <a:r>
              <a:rPr dirty="0" sz="1050" spc="-1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to</a:t>
            </a:r>
            <a:r>
              <a:rPr dirty="0" sz="1050" spc="-2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 spc="-10">
                <a:solidFill>
                  <a:srgbClr val="010027"/>
                </a:solidFill>
                <a:latin typeface="Arial MT"/>
                <a:cs typeface="Arial MT"/>
              </a:rPr>
              <a:t>increase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revenue</a:t>
            </a:r>
            <a:r>
              <a:rPr dirty="0" sz="1050" spc="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and</a:t>
            </a:r>
            <a:r>
              <a:rPr dirty="0" sz="1050" spc="-1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 spc="-10">
                <a:solidFill>
                  <a:srgbClr val="010027"/>
                </a:solidFill>
                <a:latin typeface="Arial MT"/>
                <a:cs typeface="Arial MT"/>
              </a:rPr>
              <a:t>market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share</a:t>
            </a:r>
            <a:r>
              <a:rPr dirty="0" sz="1050" spc="-3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in</a:t>
            </a:r>
            <a:r>
              <a:rPr dirty="0" sz="1050" spc="-3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their</a:t>
            </a:r>
            <a:r>
              <a:rPr dirty="0" sz="1050" spc="-2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wind</a:t>
            </a:r>
            <a:r>
              <a:rPr dirty="0" sz="1050" spc="-2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 spc="-10">
                <a:solidFill>
                  <a:srgbClr val="010027"/>
                </a:solidFill>
                <a:latin typeface="Arial MT"/>
                <a:cs typeface="Arial MT"/>
              </a:rPr>
              <a:t>solutions</a:t>
            </a:r>
            <a:endParaRPr sz="1050">
              <a:latin typeface="Arial MT"/>
              <a:cs typeface="Arial MT"/>
            </a:endParaRPr>
          </a:p>
        </p:txBody>
      </p:sp>
      <p:sp>
        <p:nvSpPr>
          <p:cNvPr id="78" name="object 78" descr=""/>
          <p:cNvSpPr txBox="1"/>
          <p:nvPr/>
        </p:nvSpPr>
        <p:spPr>
          <a:xfrm>
            <a:off x="681227" y="3079495"/>
            <a:ext cx="4044950" cy="2387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400" b="1">
                <a:solidFill>
                  <a:srgbClr val="03234D"/>
                </a:solidFill>
                <a:latin typeface="Arial"/>
                <a:cs typeface="Arial"/>
              </a:rPr>
              <a:t>Acquiring</a:t>
            </a:r>
            <a:r>
              <a:rPr dirty="0" sz="1400" spc="-35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3234D"/>
                </a:solidFill>
                <a:latin typeface="Arial"/>
                <a:cs typeface="Arial"/>
              </a:rPr>
              <a:t>the</a:t>
            </a:r>
            <a:r>
              <a:rPr dirty="0" sz="1400" spc="-30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3234D"/>
                </a:solidFill>
                <a:latin typeface="Arial"/>
                <a:cs typeface="Arial"/>
              </a:rPr>
              <a:t>world’s</a:t>
            </a:r>
            <a:r>
              <a:rPr dirty="0" sz="1400" spc="-30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3234D"/>
                </a:solidFill>
                <a:latin typeface="Arial"/>
                <a:cs typeface="Arial"/>
              </a:rPr>
              <a:t>largest</a:t>
            </a:r>
            <a:r>
              <a:rPr dirty="0" sz="1400" spc="-40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3234D"/>
                </a:solidFill>
                <a:latin typeface="Arial"/>
                <a:cs typeface="Arial"/>
              </a:rPr>
              <a:t>wind</a:t>
            </a:r>
            <a:r>
              <a:rPr dirty="0" sz="1400" spc="-30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3234D"/>
                </a:solidFill>
                <a:latin typeface="Arial"/>
                <a:cs typeface="Arial"/>
              </a:rPr>
              <a:t>supply</a:t>
            </a:r>
            <a:r>
              <a:rPr dirty="0" sz="1400" spc="-45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400" spc="-10" b="1">
                <a:solidFill>
                  <a:srgbClr val="03234D"/>
                </a:solidFill>
                <a:latin typeface="Arial"/>
                <a:cs typeface="Arial"/>
              </a:rPr>
              <a:t>chain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79" name="object 79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73786" y="3061335"/>
            <a:ext cx="57150" cy="305180"/>
          </a:xfrm>
          <a:prstGeom prst="rect">
            <a:avLst/>
          </a:prstGeom>
        </p:spPr>
      </p:pic>
      <p:grpSp>
        <p:nvGrpSpPr>
          <p:cNvPr id="80" name="object 80" descr=""/>
          <p:cNvGrpSpPr/>
          <p:nvPr/>
        </p:nvGrpSpPr>
        <p:grpSpPr>
          <a:xfrm>
            <a:off x="6029896" y="1478280"/>
            <a:ext cx="5718175" cy="1328420"/>
            <a:chOff x="6029896" y="1478280"/>
            <a:chExt cx="5718175" cy="1328420"/>
          </a:xfrm>
        </p:grpSpPr>
        <p:sp>
          <p:nvSpPr>
            <p:cNvPr id="81" name="object 81" descr=""/>
            <p:cNvSpPr/>
            <p:nvPr/>
          </p:nvSpPr>
          <p:spPr>
            <a:xfrm>
              <a:off x="6097524" y="1478279"/>
              <a:ext cx="5582920" cy="1323340"/>
            </a:xfrm>
            <a:custGeom>
              <a:avLst/>
              <a:gdLst/>
              <a:ahLst/>
              <a:cxnLst/>
              <a:rect l="l" t="t" r="r" b="b"/>
              <a:pathLst>
                <a:path w="5582920" h="1323339">
                  <a:moveTo>
                    <a:pt x="146304" y="1284732"/>
                  </a:moveTo>
                  <a:lnTo>
                    <a:pt x="0" y="1284732"/>
                  </a:lnTo>
                  <a:lnTo>
                    <a:pt x="0" y="1322832"/>
                  </a:lnTo>
                  <a:lnTo>
                    <a:pt x="146304" y="1322832"/>
                  </a:lnTo>
                  <a:lnTo>
                    <a:pt x="146304" y="1284732"/>
                  </a:lnTo>
                  <a:close/>
                </a:path>
                <a:path w="5582920" h="1323339">
                  <a:moveTo>
                    <a:pt x="417576" y="1274064"/>
                  </a:moveTo>
                  <a:lnTo>
                    <a:pt x="272034" y="1274064"/>
                  </a:lnTo>
                  <a:lnTo>
                    <a:pt x="272034" y="1322832"/>
                  </a:lnTo>
                  <a:lnTo>
                    <a:pt x="417576" y="1322832"/>
                  </a:lnTo>
                  <a:lnTo>
                    <a:pt x="417576" y="1274064"/>
                  </a:lnTo>
                  <a:close/>
                </a:path>
                <a:path w="5582920" h="1323339">
                  <a:moveTo>
                    <a:pt x="689610" y="1261110"/>
                  </a:moveTo>
                  <a:lnTo>
                    <a:pt x="543306" y="1261110"/>
                  </a:lnTo>
                  <a:lnTo>
                    <a:pt x="543306" y="1322832"/>
                  </a:lnTo>
                  <a:lnTo>
                    <a:pt x="689610" y="1322832"/>
                  </a:lnTo>
                  <a:lnTo>
                    <a:pt x="689610" y="1261110"/>
                  </a:lnTo>
                  <a:close/>
                </a:path>
                <a:path w="5582920" h="1323339">
                  <a:moveTo>
                    <a:pt x="961644" y="1247394"/>
                  </a:moveTo>
                  <a:lnTo>
                    <a:pt x="815340" y="1247394"/>
                  </a:lnTo>
                  <a:lnTo>
                    <a:pt x="815340" y="1322832"/>
                  </a:lnTo>
                  <a:lnTo>
                    <a:pt x="961644" y="1322832"/>
                  </a:lnTo>
                  <a:lnTo>
                    <a:pt x="961644" y="1247394"/>
                  </a:lnTo>
                  <a:close/>
                </a:path>
                <a:path w="5582920" h="1323339">
                  <a:moveTo>
                    <a:pt x="1232916" y="1229868"/>
                  </a:moveTo>
                  <a:lnTo>
                    <a:pt x="1087374" y="1229868"/>
                  </a:lnTo>
                  <a:lnTo>
                    <a:pt x="1087374" y="1322832"/>
                  </a:lnTo>
                  <a:lnTo>
                    <a:pt x="1232916" y="1322832"/>
                  </a:lnTo>
                  <a:lnTo>
                    <a:pt x="1232916" y="1229868"/>
                  </a:lnTo>
                  <a:close/>
                </a:path>
                <a:path w="5582920" h="1323339">
                  <a:moveTo>
                    <a:pt x="1504950" y="1206246"/>
                  </a:moveTo>
                  <a:lnTo>
                    <a:pt x="1358646" y="1206246"/>
                  </a:lnTo>
                  <a:lnTo>
                    <a:pt x="1358646" y="1322832"/>
                  </a:lnTo>
                  <a:lnTo>
                    <a:pt x="1504950" y="1322832"/>
                  </a:lnTo>
                  <a:lnTo>
                    <a:pt x="1504950" y="1206246"/>
                  </a:lnTo>
                  <a:close/>
                </a:path>
                <a:path w="5582920" h="1323339">
                  <a:moveTo>
                    <a:pt x="1776984" y="1174242"/>
                  </a:moveTo>
                  <a:lnTo>
                    <a:pt x="1630680" y="1174242"/>
                  </a:lnTo>
                  <a:lnTo>
                    <a:pt x="1630680" y="1322832"/>
                  </a:lnTo>
                  <a:lnTo>
                    <a:pt x="1776984" y="1322832"/>
                  </a:lnTo>
                  <a:lnTo>
                    <a:pt x="1776984" y="1174242"/>
                  </a:lnTo>
                  <a:close/>
                </a:path>
                <a:path w="5582920" h="1323339">
                  <a:moveTo>
                    <a:pt x="2049018" y="1131570"/>
                  </a:moveTo>
                  <a:lnTo>
                    <a:pt x="1902714" y="1131570"/>
                  </a:lnTo>
                  <a:lnTo>
                    <a:pt x="1902714" y="1322832"/>
                  </a:lnTo>
                  <a:lnTo>
                    <a:pt x="2049018" y="1322832"/>
                  </a:lnTo>
                  <a:lnTo>
                    <a:pt x="2049018" y="1131570"/>
                  </a:lnTo>
                  <a:close/>
                </a:path>
                <a:path w="5582920" h="1323339">
                  <a:moveTo>
                    <a:pt x="2320290" y="1071372"/>
                  </a:moveTo>
                  <a:lnTo>
                    <a:pt x="2174748" y="1071372"/>
                  </a:lnTo>
                  <a:lnTo>
                    <a:pt x="2174748" y="1322832"/>
                  </a:lnTo>
                  <a:lnTo>
                    <a:pt x="2320290" y="1322832"/>
                  </a:lnTo>
                  <a:lnTo>
                    <a:pt x="2320290" y="1071372"/>
                  </a:lnTo>
                  <a:close/>
                </a:path>
                <a:path w="5582920" h="1323339">
                  <a:moveTo>
                    <a:pt x="2592324" y="1010412"/>
                  </a:moveTo>
                  <a:lnTo>
                    <a:pt x="2446020" y="1010412"/>
                  </a:lnTo>
                  <a:lnTo>
                    <a:pt x="2446020" y="1322832"/>
                  </a:lnTo>
                  <a:lnTo>
                    <a:pt x="2592324" y="1322832"/>
                  </a:lnTo>
                  <a:lnTo>
                    <a:pt x="2592324" y="1010412"/>
                  </a:lnTo>
                  <a:close/>
                </a:path>
                <a:path w="5582920" h="1323339">
                  <a:moveTo>
                    <a:pt x="2864358" y="947166"/>
                  </a:moveTo>
                  <a:lnTo>
                    <a:pt x="2718054" y="947166"/>
                  </a:lnTo>
                  <a:lnTo>
                    <a:pt x="2718054" y="1322832"/>
                  </a:lnTo>
                  <a:lnTo>
                    <a:pt x="2864358" y="1322832"/>
                  </a:lnTo>
                  <a:lnTo>
                    <a:pt x="2864358" y="947166"/>
                  </a:lnTo>
                  <a:close/>
                </a:path>
                <a:path w="5582920" h="1323339">
                  <a:moveTo>
                    <a:pt x="3135630" y="875538"/>
                  </a:moveTo>
                  <a:lnTo>
                    <a:pt x="2990088" y="875538"/>
                  </a:lnTo>
                  <a:lnTo>
                    <a:pt x="2990088" y="1322832"/>
                  </a:lnTo>
                  <a:lnTo>
                    <a:pt x="3135630" y="1322832"/>
                  </a:lnTo>
                  <a:lnTo>
                    <a:pt x="3135630" y="875538"/>
                  </a:lnTo>
                  <a:close/>
                </a:path>
                <a:path w="5582920" h="1323339">
                  <a:moveTo>
                    <a:pt x="3407664" y="819150"/>
                  </a:moveTo>
                  <a:lnTo>
                    <a:pt x="3261360" y="819150"/>
                  </a:lnTo>
                  <a:lnTo>
                    <a:pt x="3261360" y="1322832"/>
                  </a:lnTo>
                  <a:lnTo>
                    <a:pt x="3407664" y="1322832"/>
                  </a:lnTo>
                  <a:lnTo>
                    <a:pt x="3407664" y="819150"/>
                  </a:lnTo>
                  <a:close/>
                </a:path>
                <a:path w="5582920" h="1323339">
                  <a:moveTo>
                    <a:pt x="3679698" y="738378"/>
                  </a:moveTo>
                  <a:lnTo>
                    <a:pt x="3533394" y="738378"/>
                  </a:lnTo>
                  <a:lnTo>
                    <a:pt x="3533394" y="1322832"/>
                  </a:lnTo>
                  <a:lnTo>
                    <a:pt x="3679698" y="1322832"/>
                  </a:lnTo>
                  <a:lnTo>
                    <a:pt x="3679698" y="738378"/>
                  </a:lnTo>
                  <a:close/>
                </a:path>
                <a:path w="5582920" h="1323339">
                  <a:moveTo>
                    <a:pt x="3950970" y="638556"/>
                  </a:moveTo>
                  <a:lnTo>
                    <a:pt x="3805428" y="638556"/>
                  </a:lnTo>
                  <a:lnTo>
                    <a:pt x="3805428" y="1322832"/>
                  </a:lnTo>
                  <a:lnTo>
                    <a:pt x="3950970" y="1322832"/>
                  </a:lnTo>
                  <a:lnTo>
                    <a:pt x="3950970" y="638556"/>
                  </a:lnTo>
                  <a:close/>
                </a:path>
                <a:path w="5582920" h="1323339">
                  <a:moveTo>
                    <a:pt x="4223004" y="551688"/>
                  </a:moveTo>
                  <a:lnTo>
                    <a:pt x="4076700" y="551688"/>
                  </a:lnTo>
                  <a:lnTo>
                    <a:pt x="4076700" y="1322832"/>
                  </a:lnTo>
                  <a:lnTo>
                    <a:pt x="4223004" y="1322832"/>
                  </a:lnTo>
                  <a:lnTo>
                    <a:pt x="4223004" y="551688"/>
                  </a:lnTo>
                  <a:close/>
                </a:path>
                <a:path w="5582920" h="1323339">
                  <a:moveTo>
                    <a:pt x="4495038" y="469392"/>
                  </a:moveTo>
                  <a:lnTo>
                    <a:pt x="4348734" y="469392"/>
                  </a:lnTo>
                  <a:lnTo>
                    <a:pt x="4348734" y="1322832"/>
                  </a:lnTo>
                  <a:lnTo>
                    <a:pt x="4495038" y="1322832"/>
                  </a:lnTo>
                  <a:lnTo>
                    <a:pt x="4495038" y="469392"/>
                  </a:lnTo>
                  <a:close/>
                </a:path>
                <a:path w="5582920" h="1323339">
                  <a:moveTo>
                    <a:pt x="4767072" y="389382"/>
                  </a:moveTo>
                  <a:lnTo>
                    <a:pt x="4620768" y="389382"/>
                  </a:lnTo>
                  <a:lnTo>
                    <a:pt x="4620768" y="1322832"/>
                  </a:lnTo>
                  <a:lnTo>
                    <a:pt x="4767072" y="1322832"/>
                  </a:lnTo>
                  <a:lnTo>
                    <a:pt x="4767072" y="389382"/>
                  </a:lnTo>
                  <a:close/>
                </a:path>
                <a:path w="5582920" h="1323339">
                  <a:moveTo>
                    <a:pt x="5038344" y="295656"/>
                  </a:moveTo>
                  <a:lnTo>
                    <a:pt x="4892040" y="295656"/>
                  </a:lnTo>
                  <a:lnTo>
                    <a:pt x="4892040" y="1322832"/>
                  </a:lnTo>
                  <a:lnTo>
                    <a:pt x="5038344" y="1322832"/>
                  </a:lnTo>
                  <a:lnTo>
                    <a:pt x="5038344" y="295656"/>
                  </a:lnTo>
                  <a:close/>
                </a:path>
                <a:path w="5582920" h="1323339">
                  <a:moveTo>
                    <a:pt x="5310378" y="145542"/>
                  </a:moveTo>
                  <a:lnTo>
                    <a:pt x="5164074" y="145542"/>
                  </a:lnTo>
                  <a:lnTo>
                    <a:pt x="5164074" y="1322832"/>
                  </a:lnTo>
                  <a:lnTo>
                    <a:pt x="5310378" y="1322832"/>
                  </a:lnTo>
                  <a:lnTo>
                    <a:pt x="5310378" y="145542"/>
                  </a:lnTo>
                  <a:close/>
                </a:path>
                <a:path w="5582920" h="1323339">
                  <a:moveTo>
                    <a:pt x="5582412" y="0"/>
                  </a:moveTo>
                  <a:lnTo>
                    <a:pt x="5436108" y="0"/>
                  </a:lnTo>
                  <a:lnTo>
                    <a:pt x="5436108" y="1322832"/>
                  </a:lnTo>
                  <a:lnTo>
                    <a:pt x="5582412" y="1322832"/>
                  </a:lnTo>
                  <a:lnTo>
                    <a:pt x="5582412" y="0"/>
                  </a:lnTo>
                  <a:close/>
                </a:path>
              </a:pathLst>
            </a:custGeom>
            <a:solidFill>
              <a:srgbClr val="009C9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2" name="object 82" descr=""/>
            <p:cNvSpPr/>
            <p:nvPr/>
          </p:nvSpPr>
          <p:spPr>
            <a:xfrm>
              <a:off x="6034659" y="2801493"/>
              <a:ext cx="5708650" cy="0"/>
            </a:xfrm>
            <a:custGeom>
              <a:avLst/>
              <a:gdLst/>
              <a:ahLst/>
              <a:cxnLst/>
              <a:rect l="l" t="t" r="r" b="b"/>
              <a:pathLst>
                <a:path w="5708650" h="0">
                  <a:moveTo>
                    <a:pt x="0" y="0"/>
                  </a:moveTo>
                  <a:lnTo>
                    <a:pt x="5708142" y="0"/>
                  </a:lnTo>
                </a:path>
              </a:pathLst>
            </a:custGeom>
            <a:ln w="9525">
              <a:solidFill>
                <a:srgbClr val="010027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3" name="object 83" descr=""/>
          <p:cNvSpPr txBox="1"/>
          <p:nvPr/>
        </p:nvSpPr>
        <p:spPr>
          <a:xfrm>
            <a:off x="5733288" y="1267713"/>
            <a:ext cx="216535" cy="1605915"/>
          </a:xfrm>
          <a:prstGeom prst="rect">
            <a:avLst/>
          </a:prstGeom>
        </p:spPr>
        <p:txBody>
          <a:bodyPr wrap="square" lIns="0" tIns="33655" rIns="0" bIns="0" rtlCol="0" vert="horz">
            <a:spAutoFit/>
          </a:bodyPr>
          <a:lstStyle/>
          <a:p>
            <a:pPr algn="r" marR="5080">
              <a:lnSpc>
                <a:spcPct val="100000"/>
              </a:lnSpc>
              <a:spcBef>
                <a:spcPts val="265"/>
              </a:spcBef>
            </a:pPr>
            <a:r>
              <a:rPr dirty="0" sz="900" spc="-25">
                <a:solidFill>
                  <a:srgbClr val="010027"/>
                </a:solidFill>
                <a:latin typeface="Arial MT"/>
                <a:cs typeface="Arial MT"/>
              </a:rPr>
              <a:t>900</a:t>
            </a:r>
            <a:endParaRPr sz="90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160"/>
              </a:spcBef>
            </a:pPr>
            <a:r>
              <a:rPr dirty="0" sz="900" spc="-25">
                <a:solidFill>
                  <a:srgbClr val="010027"/>
                </a:solidFill>
                <a:latin typeface="Arial MT"/>
                <a:cs typeface="Arial MT"/>
              </a:rPr>
              <a:t>800</a:t>
            </a:r>
            <a:endParaRPr sz="90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165"/>
              </a:spcBef>
            </a:pPr>
            <a:r>
              <a:rPr dirty="0" sz="900" spc="-25">
                <a:solidFill>
                  <a:srgbClr val="010027"/>
                </a:solidFill>
                <a:latin typeface="Arial MT"/>
                <a:cs typeface="Arial MT"/>
              </a:rPr>
              <a:t>700</a:t>
            </a:r>
            <a:endParaRPr sz="90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165"/>
              </a:spcBef>
            </a:pPr>
            <a:r>
              <a:rPr dirty="0" sz="900" spc="-25">
                <a:solidFill>
                  <a:srgbClr val="010027"/>
                </a:solidFill>
                <a:latin typeface="Arial MT"/>
                <a:cs typeface="Arial MT"/>
              </a:rPr>
              <a:t>600</a:t>
            </a:r>
            <a:endParaRPr sz="90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165"/>
              </a:spcBef>
            </a:pPr>
            <a:r>
              <a:rPr dirty="0" sz="900" spc="-25">
                <a:solidFill>
                  <a:srgbClr val="010027"/>
                </a:solidFill>
                <a:latin typeface="Arial MT"/>
                <a:cs typeface="Arial MT"/>
              </a:rPr>
              <a:t>500</a:t>
            </a:r>
            <a:endParaRPr sz="90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165"/>
              </a:spcBef>
            </a:pPr>
            <a:r>
              <a:rPr dirty="0" sz="900" spc="-25">
                <a:solidFill>
                  <a:srgbClr val="010027"/>
                </a:solidFill>
                <a:latin typeface="Arial MT"/>
                <a:cs typeface="Arial MT"/>
              </a:rPr>
              <a:t>400</a:t>
            </a:r>
            <a:endParaRPr sz="90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165"/>
              </a:spcBef>
            </a:pPr>
            <a:r>
              <a:rPr dirty="0" sz="900" spc="-25">
                <a:solidFill>
                  <a:srgbClr val="010027"/>
                </a:solidFill>
                <a:latin typeface="Arial MT"/>
                <a:cs typeface="Arial MT"/>
              </a:rPr>
              <a:t>300</a:t>
            </a:r>
            <a:endParaRPr sz="90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165"/>
              </a:spcBef>
            </a:pPr>
            <a:r>
              <a:rPr dirty="0" sz="900" spc="-25">
                <a:solidFill>
                  <a:srgbClr val="010027"/>
                </a:solidFill>
                <a:latin typeface="Arial MT"/>
                <a:cs typeface="Arial MT"/>
              </a:rPr>
              <a:t>200</a:t>
            </a:r>
            <a:endParaRPr sz="90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165"/>
              </a:spcBef>
            </a:pPr>
            <a:r>
              <a:rPr dirty="0" sz="900" spc="-25">
                <a:solidFill>
                  <a:srgbClr val="010027"/>
                </a:solidFill>
                <a:latin typeface="Arial MT"/>
                <a:cs typeface="Arial MT"/>
              </a:rPr>
              <a:t>100</a:t>
            </a:r>
            <a:endParaRPr sz="90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165"/>
              </a:spcBef>
            </a:pPr>
            <a:r>
              <a:rPr dirty="0" sz="900" spc="-50">
                <a:solidFill>
                  <a:srgbClr val="010027"/>
                </a:solidFill>
                <a:latin typeface="Arial MT"/>
                <a:cs typeface="Arial MT"/>
              </a:rPr>
              <a:t>0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84" name="object 84" descr=""/>
          <p:cNvSpPr txBox="1"/>
          <p:nvPr/>
        </p:nvSpPr>
        <p:spPr>
          <a:xfrm>
            <a:off x="6045200" y="2840989"/>
            <a:ext cx="5688330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2001</a:t>
            </a:r>
            <a:r>
              <a:rPr dirty="0" sz="800" spc="9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2002</a:t>
            </a:r>
            <a:r>
              <a:rPr dirty="0" sz="800" spc="10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2003</a:t>
            </a:r>
            <a:r>
              <a:rPr dirty="0" sz="800" spc="11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2004</a:t>
            </a:r>
            <a:r>
              <a:rPr dirty="0" sz="800" spc="10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2005</a:t>
            </a:r>
            <a:r>
              <a:rPr dirty="0" sz="800" spc="10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2006</a:t>
            </a:r>
            <a:r>
              <a:rPr dirty="0" sz="800" spc="10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2007</a:t>
            </a:r>
            <a:r>
              <a:rPr dirty="0" sz="800" spc="10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2008</a:t>
            </a:r>
            <a:r>
              <a:rPr dirty="0" sz="800" spc="10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2009</a:t>
            </a:r>
            <a:r>
              <a:rPr dirty="0" sz="800" spc="11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2010</a:t>
            </a:r>
            <a:r>
              <a:rPr dirty="0" sz="800" spc="10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2011</a:t>
            </a:r>
            <a:r>
              <a:rPr dirty="0" sz="800" spc="10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2012</a:t>
            </a:r>
            <a:r>
              <a:rPr dirty="0" sz="800" spc="10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2013</a:t>
            </a:r>
            <a:r>
              <a:rPr dirty="0" sz="800" spc="10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2014</a:t>
            </a:r>
            <a:r>
              <a:rPr dirty="0" sz="800" spc="10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2015</a:t>
            </a:r>
            <a:r>
              <a:rPr dirty="0" sz="800" spc="11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2016</a:t>
            </a:r>
            <a:r>
              <a:rPr dirty="0" sz="800" spc="10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2017</a:t>
            </a:r>
            <a:r>
              <a:rPr dirty="0" sz="800" spc="10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2018</a:t>
            </a:r>
            <a:r>
              <a:rPr dirty="0" sz="800" spc="10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2019</a:t>
            </a:r>
            <a:r>
              <a:rPr dirty="0" sz="800" spc="10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2020</a:t>
            </a:r>
            <a:r>
              <a:rPr dirty="0" sz="800" spc="11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 spc="-20">
                <a:solidFill>
                  <a:srgbClr val="010027"/>
                </a:solidFill>
                <a:latin typeface="Arial MT"/>
                <a:cs typeface="Arial MT"/>
              </a:rPr>
              <a:t>2021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85" name="object 85" descr=""/>
          <p:cNvSpPr txBox="1"/>
          <p:nvPr/>
        </p:nvSpPr>
        <p:spPr>
          <a:xfrm>
            <a:off x="5567839" y="1900686"/>
            <a:ext cx="153670" cy="349250"/>
          </a:xfrm>
          <a:prstGeom prst="rect">
            <a:avLst/>
          </a:prstGeom>
        </p:spPr>
        <p:txBody>
          <a:bodyPr wrap="square" lIns="0" tIns="1905" rIns="0" bIns="0" rtlCol="0" vert="vert27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In</a:t>
            </a:r>
            <a:r>
              <a:rPr dirty="0" sz="900" spc="-1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900" spc="-25">
                <a:solidFill>
                  <a:srgbClr val="010027"/>
                </a:solidFill>
                <a:latin typeface="Arial MT"/>
                <a:cs typeface="Arial MT"/>
              </a:rPr>
              <a:t>GW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86" name="object 86" descr=""/>
          <p:cNvSpPr txBox="1"/>
          <p:nvPr/>
        </p:nvSpPr>
        <p:spPr>
          <a:xfrm>
            <a:off x="6082029" y="866647"/>
            <a:ext cx="5647055" cy="68770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dirty="0" sz="1400" spc="-10" b="1">
                <a:solidFill>
                  <a:srgbClr val="03234D"/>
                </a:solidFill>
                <a:latin typeface="Arial"/>
                <a:cs typeface="Arial"/>
              </a:rPr>
              <a:t>Vestas</a:t>
            </a:r>
            <a:r>
              <a:rPr dirty="0" sz="1400" spc="-50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3234D"/>
                </a:solidFill>
                <a:latin typeface="Arial"/>
                <a:cs typeface="Arial"/>
              </a:rPr>
              <a:t>is</a:t>
            </a:r>
            <a:r>
              <a:rPr dirty="0" sz="1400" spc="-40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3234D"/>
                </a:solidFill>
                <a:latin typeface="Arial"/>
                <a:cs typeface="Arial"/>
              </a:rPr>
              <a:t>a</a:t>
            </a:r>
            <a:r>
              <a:rPr dirty="0" sz="1400" spc="-35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3234D"/>
                </a:solidFill>
                <a:latin typeface="Arial"/>
                <a:cs typeface="Arial"/>
              </a:rPr>
              <a:t>promising</a:t>
            </a:r>
            <a:r>
              <a:rPr dirty="0" sz="1400" spc="-50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3234D"/>
                </a:solidFill>
                <a:latin typeface="Arial"/>
                <a:cs typeface="Arial"/>
              </a:rPr>
              <a:t>opportunity</a:t>
            </a:r>
            <a:r>
              <a:rPr dirty="0" sz="1400" spc="-50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3234D"/>
                </a:solidFill>
                <a:latin typeface="Arial"/>
                <a:cs typeface="Arial"/>
              </a:rPr>
              <a:t>for</a:t>
            </a:r>
            <a:r>
              <a:rPr dirty="0" sz="1400" spc="-40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3234D"/>
                </a:solidFill>
                <a:latin typeface="Arial"/>
                <a:cs typeface="Arial"/>
              </a:rPr>
              <a:t>Siemens</a:t>
            </a:r>
            <a:r>
              <a:rPr dirty="0" sz="1400" spc="-35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3234D"/>
                </a:solidFill>
                <a:latin typeface="Arial"/>
                <a:cs typeface="Arial"/>
              </a:rPr>
              <a:t>to</a:t>
            </a:r>
            <a:r>
              <a:rPr dirty="0" sz="1400" spc="-45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3234D"/>
                </a:solidFill>
                <a:latin typeface="Arial"/>
                <a:cs typeface="Arial"/>
              </a:rPr>
              <a:t>optimally</a:t>
            </a:r>
            <a:r>
              <a:rPr dirty="0" sz="1400" spc="-50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400" spc="-10" b="1">
                <a:solidFill>
                  <a:srgbClr val="03234D"/>
                </a:solidFill>
                <a:latin typeface="Arial"/>
                <a:cs typeface="Arial"/>
              </a:rPr>
              <a:t>employ </a:t>
            </a:r>
            <a:r>
              <a:rPr dirty="0" sz="1400" b="1">
                <a:solidFill>
                  <a:srgbClr val="03234D"/>
                </a:solidFill>
                <a:latin typeface="Arial"/>
                <a:cs typeface="Arial"/>
              </a:rPr>
              <a:t>their</a:t>
            </a:r>
            <a:r>
              <a:rPr dirty="0" sz="1400" spc="-20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3234D"/>
                </a:solidFill>
                <a:latin typeface="Arial"/>
                <a:cs typeface="Arial"/>
              </a:rPr>
              <a:t>wind</a:t>
            </a:r>
            <a:r>
              <a:rPr dirty="0" sz="1400" spc="-15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3234D"/>
                </a:solidFill>
                <a:latin typeface="Arial"/>
                <a:cs typeface="Arial"/>
              </a:rPr>
              <a:t>solutions</a:t>
            </a:r>
            <a:r>
              <a:rPr dirty="0" sz="1400" spc="-35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3234D"/>
                </a:solidFill>
                <a:latin typeface="Arial"/>
                <a:cs typeface="Arial"/>
              </a:rPr>
              <a:t>in</a:t>
            </a:r>
            <a:r>
              <a:rPr dirty="0" sz="1400" spc="-15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3234D"/>
                </a:solidFill>
                <a:latin typeface="Arial"/>
                <a:cs typeface="Arial"/>
              </a:rPr>
              <a:t>the</a:t>
            </a:r>
            <a:r>
              <a:rPr dirty="0" sz="1400" spc="-15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3234D"/>
                </a:solidFill>
                <a:latin typeface="Arial"/>
                <a:cs typeface="Arial"/>
              </a:rPr>
              <a:t>global</a:t>
            </a:r>
            <a:r>
              <a:rPr dirty="0" sz="1400" spc="-25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3234D"/>
                </a:solidFill>
                <a:latin typeface="Arial"/>
                <a:cs typeface="Arial"/>
              </a:rPr>
              <a:t>wind</a:t>
            </a:r>
            <a:r>
              <a:rPr dirty="0" sz="1400" spc="-25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400" spc="-10" b="1">
                <a:solidFill>
                  <a:srgbClr val="03234D"/>
                </a:solidFill>
                <a:latin typeface="Arial"/>
                <a:cs typeface="Arial"/>
              </a:rPr>
              <a:t>industry</a:t>
            </a:r>
            <a:endParaRPr sz="1400">
              <a:latin typeface="Arial"/>
              <a:cs typeface="Arial"/>
            </a:endParaRPr>
          </a:p>
          <a:p>
            <a:pPr marL="687705">
              <a:lnSpc>
                <a:spcPct val="100000"/>
              </a:lnSpc>
              <a:spcBef>
                <a:spcPts val="420"/>
              </a:spcBef>
            </a:pPr>
            <a:r>
              <a:rPr dirty="0" sz="1200" b="1">
                <a:latin typeface="Arial"/>
                <a:cs typeface="Arial"/>
              </a:rPr>
              <a:t>Cumulative</a:t>
            </a:r>
            <a:r>
              <a:rPr dirty="0" sz="1200" spc="-35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Installed</a:t>
            </a:r>
            <a:r>
              <a:rPr dirty="0" sz="1200" spc="-30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Wind</a:t>
            </a:r>
            <a:r>
              <a:rPr dirty="0" sz="1200" spc="-20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Power</a:t>
            </a:r>
            <a:r>
              <a:rPr dirty="0" sz="1200" spc="-40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Capacity</a:t>
            </a:r>
            <a:r>
              <a:rPr dirty="0" sz="1200" spc="-45" b="1">
                <a:latin typeface="Arial"/>
                <a:cs typeface="Arial"/>
              </a:rPr>
              <a:t> </a:t>
            </a:r>
            <a:r>
              <a:rPr dirty="0" sz="1200" spc="-10" b="1">
                <a:latin typeface="Arial"/>
                <a:cs typeface="Arial"/>
              </a:rPr>
              <a:t>Worldwide</a:t>
            </a:r>
            <a:endParaRPr sz="1200">
              <a:latin typeface="Arial"/>
              <a:cs typeface="Arial"/>
            </a:endParaRPr>
          </a:p>
        </p:txBody>
      </p:sp>
      <p:pic>
        <p:nvPicPr>
          <p:cNvPr id="87" name="object 87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974841" y="943736"/>
            <a:ext cx="57150" cy="305180"/>
          </a:xfrm>
          <a:prstGeom prst="rect">
            <a:avLst/>
          </a:prstGeom>
        </p:spPr>
      </p:pic>
      <p:pic>
        <p:nvPicPr>
          <p:cNvPr id="88" name="object 88" descr="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9777094" y="1488566"/>
            <a:ext cx="1880971" cy="1391881"/>
          </a:xfrm>
          <a:prstGeom prst="rect">
            <a:avLst/>
          </a:prstGeom>
        </p:spPr>
      </p:pic>
      <p:sp>
        <p:nvSpPr>
          <p:cNvPr id="89" name="object 89" descr=""/>
          <p:cNvSpPr txBox="1"/>
          <p:nvPr/>
        </p:nvSpPr>
        <p:spPr>
          <a:xfrm>
            <a:off x="5469635" y="3056127"/>
            <a:ext cx="5300345" cy="2387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400" b="1">
                <a:solidFill>
                  <a:srgbClr val="03234D"/>
                </a:solidFill>
                <a:latin typeface="Arial"/>
                <a:cs typeface="Arial"/>
              </a:rPr>
              <a:t>Siemens</a:t>
            </a:r>
            <a:r>
              <a:rPr dirty="0" sz="1400" spc="-35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3234D"/>
                </a:solidFill>
                <a:latin typeface="Arial"/>
                <a:cs typeface="Arial"/>
              </a:rPr>
              <a:t>provides</a:t>
            </a:r>
            <a:r>
              <a:rPr dirty="0" sz="1400" spc="-50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400" spc="-10" b="1">
                <a:solidFill>
                  <a:srgbClr val="03234D"/>
                </a:solidFill>
                <a:latin typeface="Arial"/>
                <a:cs typeface="Arial"/>
              </a:rPr>
              <a:t>Vestas</a:t>
            </a:r>
            <a:r>
              <a:rPr dirty="0" sz="1400" spc="-40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3234D"/>
                </a:solidFill>
                <a:latin typeface="Arial"/>
                <a:cs typeface="Arial"/>
              </a:rPr>
              <a:t>the</a:t>
            </a:r>
            <a:r>
              <a:rPr dirty="0" sz="1400" spc="-40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3234D"/>
                </a:solidFill>
                <a:latin typeface="Arial"/>
                <a:cs typeface="Arial"/>
              </a:rPr>
              <a:t>technology</a:t>
            </a:r>
            <a:r>
              <a:rPr dirty="0" sz="1400" spc="-50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3234D"/>
                </a:solidFill>
                <a:latin typeface="Arial"/>
                <a:cs typeface="Arial"/>
              </a:rPr>
              <a:t>to</a:t>
            </a:r>
            <a:r>
              <a:rPr dirty="0" sz="1400" spc="-35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3234D"/>
                </a:solidFill>
                <a:latin typeface="Arial"/>
                <a:cs typeface="Arial"/>
              </a:rPr>
              <a:t>elongate</a:t>
            </a:r>
            <a:r>
              <a:rPr dirty="0" sz="1400" spc="-50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400" spc="-10" b="1">
                <a:solidFill>
                  <a:srgbClr val="03234D"/>
                </a:solidFill>
                <a:latin typeface="Arial"/>
                <a:cs typeface="Arial"/>
              </a:rPr>
              <a:t>lifecycles</a:t>
            </a:r>
            <a:endParaRPr sz="1400">
              <a:latin typeface="Arial"/>
              <a:cs typeface="Arial"/>
            </a:endParaRPr>
          </a:p>
        </p:txBody>
      </p:sp>
      <p:sp>
        <p:nvSpPr>
          <p:cNvPr id="90" name="object 90" descr=""/>
          <p:cNvSpPr txBox="1"/>
          <p:nvPr/>
        </p:nvSpPr>
        <p:spPr>
          <a:xfrm>
            <a:off x="743458" y="6326632"/>
            <a:ext cx="614108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Source:</a:t>
            </a:r>
            <a:r>
              <a:rPr dirty="0" sz="800" spc="-2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(GWEC,</a:t>
            </a:r>
            <a:r>
              <a:rPr dirty="0" sz="800" spc="-3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2022,</a:t>
            </a:r>
            <a:r>
              <a:rPr dirty="0" sz="800" spc="-1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Statista),</a:t>
            </a:r>
            <a:r>
              <a:rPr dirty="0" sz="800" spc="-2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(Annual</a:t>
            </a:r>
            <a:r>
              <a:rPr dirty="0" sz="800" spc="-2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Report</a:t>
            </a:r>
            <a:r>
              <a:rPr dirty="0" sz="800" spc="-2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(Siemens,</a:t>
            </a:r>
            <a:r>
              <a:rPr dirty="0" sz="800" spc="-3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2022),</a:t>
            </a:r>
            <a:r>
              <a:rPr dirty="0" sz="800" spc="-2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(Annual</a:t>
            </a:r>
            <a:r>
              <a:rPr dirty="0" sz="800" spc="-2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Report</a:t>
            </a:r>
            <a:r>
              <a:rPr dirty="0" sz="800" spc="-2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(Vestas,</a:t>
            </a:r>
            <a:r>
              <a:rPr dirty="0" sz="800" spc="-2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2022),</a:t>
            </a:r>
            <a:r>
              <a:rPr dirty="0" sz="800" spc="-2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(Siemens,</a:t>
            </a:r>
            <a:r>
              <a:rPr dirty="0" sz="800" spc="-2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2023),</a:t>
            </a:r>
            <a:r>
              <a:rPr dirty="0" sz="800" spc="-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(Bloomberg,</a:t>
            </a:r>
            <a:r>
              <a:rPr dirty="0" sz="800" spc="-2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 spc="-10">
                <a:solidFill>
                  <a:srgbClr val="010027"/>
                </a:solidFill>
                <a:latin typeface="Arial MT"/>
                <a:cs typeface="Arial MT"/>
              </a:rPr>
              <a:t>2023)</a:t>
            </a:r>
            <a:endParaRPr sz="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1803126" y="6462776"/>
            <a:ext cx="173355" cy="1854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50" spc="-25">
                <a:solidFill>
                  <a:srgbClr val="03234D"/>
                </a:solidFill>
                <a:latin typeface="Tahoma"/>
                <a:cs typeface="Tahoma"/>
              </a:rPr>
              <a:t>29</a:t>
            </a:r>
            <a:endParaRPr sz="1050">
              <a:latin typeface="Tahoma"/>
              <a:cs typeface="Tahoma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122407" y="291889"/>
            <a:ext cx="1434083" cy="238419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39698" y="768858"/>
            <a:ext cx="10917174" cy="19050"/>
          </a:xfrm>
          <a:prstGeom prst="rect">
            <a:avLst/>
          </a:prstGeom>
        </p:spPr>
      </p:pic>
      <p:grpSp>
        <p:nvGrpSpPr>
          <p:cNvPr id="5" name="object 5" descr=""/>
          <p:cNvGrpSpPr/>
          <p:nvPr/>
        </p:nvGrpSpPr>
        <p:grpSpPr>
          <a:xfrm>
            <a:off x="0" y="6496050"/>
            <a:ext cx="12192000" cy="361950"/>
            <a:chOff x="0" y="6496050"/>
            <a:chExt cx="12192000" cy="361950"/>
          </a:xfrm>
        </p:grpSpPr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6694931"/>
              <a:ext cx="12192000" cy="163068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7887" y="6496050"/>
              <a:ext cx="3054858" cy="361949"/>
            </a:xfrm>
            <a:prstGeom prst="rect">
              <a:avLst/>
            </a:prstGeom>
          </p:spPr>
        </p:pic>
      </p:grpSp>
      <p:sp>
        <p:nvSpPr>
          <p:cNvPr id="8" name="object 8" descr=""/>
          <p:cNvSpPr txBox="1"/>
          <p:nvPr/>
        </p:nvSpPr>
        <p:spPr>
          <a:xfrm>
            <a:off x="2601976" y="6504940"/>
            <a:ext cx="569595" cy="293370"/>
          </a:xfrm>
          <a:prstGeom prst="rect">
            <a:avLst/>
          </a:prstGeom>
        </p:spPr>
        <p:txBody>
          <a:bodyPr wrap="square" lIns="0" tIns="65404" rIns="0" bIns="0" rtlCol="0" vert="horz">
            <a:spAutoFit/>
          </a:bodyPr>
          <a:lstStyle/>
          <a:p>
            <a:pPr marL="41910" marR="30480" indent="-3810">
              <a:lnSpc>
                <a:spcPct val="67100"/>
              </a:lnSpc>
              <a:spcBef>
                <a:spcPts val="515"/>
              </a:spcBef>
            </a:pPr>
            <a:r>
              <a:rPr dirty="0" sz="1050" spc="-10" b="1">
                <a:solidFill>
                  <a:srgbClr val="FFFFFF"/>
                </a:solidFill>
                <a:latin typeface="Calibri"/>
                <a:cs typeface="Calibri"/>
              </a:rPr>
              <a:t>Industry </a:t>
            </a:r>
            <a:r>
              <a:rPr dirty="0" baseline="-21164" sz="1575" spc="-315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050" spc="-210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baseline="-21164" sz="1575" spc="-315" b="1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dirty="0" sz="1050" spc="-210" b="1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dirty="0" baseline="-21164" sz="1575" spc="-315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050" spc="-210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baseline="-21164" sz="1575" spc="-315" b="1">
                <a:solidFill>
                  <a:srgbClr val="FFFFFF"/>
                </a:solidFill>
                <a:latin typeface="Calibri"/>
                <a:cs typeface="Calibri"/>
              </a:rPr>
              <a:t>ly</a:t>
            </a:r>
            <a:r>
              <a:rPr dirty="0" sz="1050" spc="-210" b="1">
                <a:solidFill>
                  <a:srgbClr val="FFFFFF"/>
                </a:solidFill>
                <a:latin typeface="Calibri"/>
                <a:cs typeface="Calibri"/>
              </a:rPr>
              <a:t>ly</a:t>
            </a:r>
            <a:r>
              <a:rPr dirty="0" baseline="-21164" sz="1575" spc="-315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sz="1050" spc="-210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baseline="-21164" sz="1575" spc="-315" b="1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dirty="0" sz="1050" spc="-210" b="1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1041653" y="6504940"/>
            <a:ext cx="657860" cy="293370"/>
          </a:xfrm>
          <a:prstGeom prst="rect">
            <a:avLst/>
          </a:prstGeom>
        </p:spPr>
        <p:txBody>
          <a:bodyPr wrap="square" lIns="0" tIns="65404" rIns="0" bIns="0" rtlCol="0" vert="horz">
            <a:spAutoFit/>
          </a:bodyPr>
          <a:lstStyle/>
          <a:p>
            <a:pPr marL="38735" marR="30480" indent="-1270">
              <a:lnSpc>
                <a:spcPct val="67100"/>
              </a:lnSpc>
              <a:spcBef>
                <a:spcPts val="515"/>
              </a:spcBef>
            </a:pPr>
            <a:r>
              <a:rPr dirty="0" sz="1050" spc="-10" b="1">
                <a:solidFill>
                  <a:srgbClr val="FFFFFF"/>
                </a:solidFill>
                <a:latin typeface="Calibri"/>
                <a:cs typeface="Calibri"/>
              </a:rPr>
              <a:t>Executive </a:t>
            </a:r>
            <a:r>
              <a:rPr dirty="0" baseline="-21164" sz="1575" spc="-427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sz="1050" spc="-285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baseline="-21164" sz="1575" spc="-427" b="1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dirty="0" sz="1050" spc="-285" b="1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dirty="0" baseline="-21164" sz="1575" spc="-427" b="1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dirty="0" sz="1050" spc="-285" b="1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dirty="0" baseline="-21164" sz="1575" spc="-427" b="1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dirty="0" sz="1050" spc="-285" b="1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dirty="0" baseline="-21164" sz="1575" spc="-427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050" spc="-285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baseline="-21164" sz="1575" spc="-427" b="1">
                <a:solidFill>
                  <a:srgbClr val="FFFFFF"/>
                </a:solidFill>
                <a:latin typeface="Calibri"/>
                <a:cs typeface="Calibri"/>
              </a:rPr>
              <a:t>ry</a:t>
            </a:r>
            <a:r>
              <a:rPr dirty="0" sz="1050" spc="-285" b="1">
                <a:solidFill>
                  <a:srgbClr val="FFFFFF"/>
                </a:solidFill>
                <a:latin typeface="Calibri"/>
                <a:cs typeface="Calibri"/>
              </a:rPr>
              <a:t>ry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0" name="object 10" descr=""/>
          <p:cNvSpPr/>
          <p:nvPr/>
        </p:nvSpPr>
        <p:spPr>
          <a:xfrm>
            <a:off x="3679697" y="6496050"/>
            <a:ext cx="1624330" cy="361950"/>
          </a:xfrm>
          <a:custGeom>
            <a:avLst/>
            <a:gdLst/>
            <a:ahLst/>
            <a:cxnLst/>
            <a:rect l="l" t="t" r="r" b="b"/>
            <a:pathLst>
              <a:path w="1624329" h="361950">
                <a:moveTo>
                  <a:pt x="1623822" y="0"/>
                </a:moveTo>
                <a:lnTo>
                  <a:pt x="90424" y="0"/>
                </a:lnTo>
                <a:lnTo>
                  <a:pt x="0" y="361949"/>
                </a:lnTo>
                <a:lnTo>
                  <a:pt x="1533271" y="361949"/>
                </a:lnTo>
                <a:lnTo>
                  <a:pt x="1623822" y="0"/>
                </a:lnTo>
                <a:close/>
              </a:path>
            </a:pathLst>
          </a:custGeom>
          <a:solidFill>
            <a:srgbClr val="2C716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 descr=""/>
          <p:cNvSpPr txBox="1"/>
          <p:nvPr/>
        </p:nvSpPr>
        <p:spPr>
          <a:xfrm>
            <a:off x="4158234" y="6504940"/>
            <a:ext cx="637540" cy="293370"/>
          </a:xfrm>
          <a:prstGeom prst="rect">
            <a:avLst/>
          </a:prstGeom>
        </p:spPr>
        <p:txBody>
          <a:bodyPr wrap="square" lIns="0" tIns="65404" rIns="0" bIns="0" rtlCol="0" vert="horz">
            <a:spAutoFit/>
          </a:bodyPr>
          <a:lstStyle/>
          <a:p>
            <a:pPr marL="38100" marR="30480" indent="33655">
              <a:lnSpc>
                <a:spcPct val="67100"/>
              </a:lnSpc>
              <a:spcBef>
                <a:spcPts val="515"/>
              </a:spcBef>
            </a:pPr>
            <a:r>
              <a:rPr dirty="0" sz="1050" spc="-10" b="1">
                <a:solidFill>
                  <a:srgbClr val="FFFFFF"/>
                </a:solidFill>
                <a:latin typeface="Calibri"/>
                <a:cs typeface="Calibri"/>
              </a:rPr>
              <a:t>Company </a:t>
            </a:r>
            <a:r>
              <a:rPr dirty="0" sz="1050" spc="-484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baseline="-21164" sz="1575" spc="-390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sz="1050" spc="-270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baseline="-21164" sz="1575" spc="-390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sz="1050" spc="-300" b="1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baseline="-21164" sz="1575" spc="-382" b="1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sz="1050" spc="-150" b="1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dirty="0" baseline="-21164" sz="1575" spc="-390" b="1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dirty="0" sz="1050" spc="-270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baseline="-21164" sz="1575" spc="-390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sz="1050" spc="-35" b="1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dirty="0" baseline="-21164" sz="1575" spc="-390" b="1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dirty="0" sz="1050" spc="-300" b="1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baseline="-21164" sz="1575" spc="-382" b="1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sz="1050" spc="-565" b="1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r>
              <a:rPr dirty="0" baseline="-21164" sz="1575" spc="-30" b="1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endParaRPr baseline="-21164" sz="1575">
              <a:latin typeface="Calibri"/>
              <a:cs typeface="Calibri"/>
            </a:endParaRPr>
          </a:p>
        </p:txBody>
      </p:sp>
      <p:pic>
        <p:nvPicPr>
          <p:cNvPr id="12" name="object 12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300471" y="6496050"/>
            <a:ext cx="6297930" cy="361949"/>
          </a:xfrm>
          <a:prstGeom prst="rect">
            <a:avLst/>
          </a:prstGeom>
        </p:spPr>
      </p:pic>
      <p:sp>
        <p:nvSpPr>
          <p:cNvPr id="13" name="object 13" descr=""/>
          <p:cNvSpPr txBox="1"/>
          <p:nvPr/>
        </p:nvSpPr>
        <p:spPr>
          <a:xfrm>
            <a:off x="5769102" y="6504940"/>
            <a:ext cx="647700" cy="293370"/>
          </a:xfrm>
          <a:prstGeom prst="rect">
            <a:avLst/>
          </a:prstGeom>
        </p:spPr>
        <p:txBody>
          <a:bodyPr wrap="square" lIns="0" tIns="65404" rIns="0" bIns="0" rtlCol="0" vert="horz">
            <a:spAutoFit/>
          </a:bodyPr>
          <a:lstStyle/>
          <a:p>
            <a:pPr marL="38100" marR="30480" indent="60960">
              <a:lnSpc>
                <a:spcPct val="67100"/>
              </a:lnSpc>
              <a:spcBef>
                <a:spcPts val="515"/>
              </a:spcBef>
            </a:pPr>
            <a:r>
              <a:rPr dirty="0" sz="1050" spc="-10" b="1">
                <a:solidFill>
                  <a:srgbClr val="FFFFFF"/>
                </a:solidFill>
                <a:latin typeface="Calibri"/>
                <a:cs typeface="Calibri"/>
              </a:rPr>
              <a:t>Financial </a:t>
            </a:r>
            <a:r>
              <a:rPr dirty="0" sz="1050" spc="-250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baseline="-21164" sz="1575" spc="-375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sz="1050" spc="-250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baseline="-21164" sz="1575" spc="-375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sz="1050" spc="-250" b="1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baseline="-21164" sz="1575" spc="-375" b="1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sz="1050" spc="-250" b="1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dirty="0" baseline="-21164" sz="1575" spc="-375" b="1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dirty="0" sz="1050" spc="-250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baseline="-21164" sz="1575" spc="-375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sz="1050" spc="-250" b="1">
                <a:solidFill>
                  <a:srgbClr val="FFFFFF"/>
                </a:solidFill>
                <a:latin typeface="Calibri"/>
                <a:cs typeface="Calibri"/>
              </a:rPr>
              <a:t>ie</a:t>
            </a:r>
            <a:r>
              <a:rPr dirty="0" baseline="-21164" sz="1575" spc="-375" b="1">
                <a:solidFill>
                  <a:srgbClr val="FFFFFF"/>
                </a:solidFill>
                <a:latin typeface="Calibri"/>
                <a:cs typeface="Calibri"/>
              </a:rPr>
              <a:t>ie</a:t>
            </a:r>
            <a:r>
              <a:rPr dirty="0" sz="1050" spc="-250" b="1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r>
              <a:rPr dirty="0" baseline="-21164" sz="1575" spc="-375" b="1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endParaRPr baseline="-21164" sz="1575">
              <a:latin typeface="Calibri"/>
              <a:cs typeface="Calibri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7416545" y="6504940"/>
            <a:ext cx="635635" cy="293370"/>
          </a:xfrm>
          <a:prstGeom prst="rect">
            <a:avLst/>
          </a:prstGeom>
        </p:spPr>
        <p:txBody>
          <a:bodyPr wrap="square" lIns="0" tIns="65404" rIns="0" bIns="0" rtlCol="0" vert="horz">
            <a:spAutoFit/>
          </a:bodyPr>
          <a:lstStyle/>
          <a:p>
            <a:pPr marL="39370" marR="30480" indent="-1905">
              <a:lnSpc>
                <a:spcPct val="67100"/>
              </a:lnSpc>
              <a:spcBef>
                <a:spcPts val="515"/>
              </a:spcBef>
            </a:pPr>
            <a:r>
              <a:rPr dirty="0" sz="1050" spc="-10" b="1">
                <a:solidFill>
                  <a:srgbClr val="FFFFFF"/>
                </a:solidFill>
                <a:latin typeface="Calibri"/>
                <a:cs typeface="Calibri"/>
              </a:rPr>
              <a:t>Feasibility </a:t>
            </a:r>
            <a:r>
              <a:rPr dirty="0" sz="1050" spc="-185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baseline="-21164" sz="1575" spc="-277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050" spc="-185" b="1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dirty="0" baseline="-21164" sz="1575" spc="-277" b="1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dirty="0" sz="1050" spc="-185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baseline="-21164" sz="1575" spc="-277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050" spc="-185" b="1">
                <a:solidFill>
                  <a:srgbClr val="FFFFFF"/>
                </a:solidFill>
                <a:latin typeface="Calibri"/>
                <a:cs typeface="Calibri"/>
              </a:rPr>
              <a:t>ly</a:t>
            </a:r>
            <a:r>
              <a:rPr dirty="0" baseline="-21164" sz="1575" spc="-277" b="1">
                <a:solidFill>
                  <a:srgbClr val="FFFFFF"/>
                </a:solidFill>
                <a:latin typeface="Calibri"/>
                <a:cs typeface="Calibri"/>
              </a:rPr>
              <a:t>ly</a:t>
            </a:r>
            <a:r>
              <a:rPr dirty="0" sz="1050" spc="-185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baseline="-21164" sz="1575" spc="-277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sz="1050" spc="-185" b="1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dirty="0" baseline="-21164" sz="1575" spc="-277" b="1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endParaRPr baseline="-21164" sz="1575">
              <a:latin typeface="Calibri"/>
              <a:cs typeface="Calibri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9007347" y="6504940"/>
            <a:ext cx="696595" cy="293370"/>
          </a:xfrm>
          <a:prstGeom prst="rect">
            <a:avLst/>
          </a:prstGeom>
        </p:spPr>
        <p:txBody>
          <a:bodyPr wrap="square" lIns="0" tIns="65404" rIns="0" bIns="0" rtlCol="0" vert="horz">
            <a:spAutoFit/>
          </a:bodyPr>
          <a:lstStyle/>
          <a:p>
            <a:pPr marL="54610" marR="30480" indent="-17145">
              <a:lnSpc>
                <a:spcPct val="67100"/>
              </a:lnSpc>
              <a:spcBef>
                <a:spcPts val="515"/>
              </a:spcBef>
            </a:pPr>
            <a:r>
              <a:rPr dirty="0" sz="1050" spc="-10" b="1">
                <a:solidFill>
                  <a:srgbClr val="FFFFFF"/>
                </a:solidFill>
                <a:latin typeface="Calibri"/>
                <a:cs typeface="Calibri"/>
              </a:rPr>
              <a:t>Alternative </a:t>
            </a:r>
            <a:r>
              <a:rPr dirty="0" sz="1050" spc="-160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baseline="-21164" sz="1575" spc="-240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sz="1050" spc="-160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baseline="-21164" sz="1575" spc="-240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sz="1050" spc="-160" b="1">
                <a:solidFill>
                  <a:srgbClr val="FFFFFF"/>
                </a:solidFill>
                <a:latin typeface="Calibri"/>
                <a:cs typeface="Calibri"/>
              </a:rPr>
              <a:t>lu</a:t>
            </a:r>
            <a:r>
              <a:rPr dirty="0" baseline="-21164" sz="1575" spc="-240" b="1">
                <a:solidFill>
                  <a:srgbClr val="FFFFFF"/>
                </a:solidFill>
                <a:latin typeface="Calibri"/>
                <a:cs typeface="Calibri"/>
              </a:rPr>
              <a:t>lu</a:t>
            </a:r>
            <a:r>
              <a:rPr dirty="0" sz="1050" spc="-160" b="1">
                <a:solidFill>
                  <a:srgbClr val="FFFFFF"/>
                </a:solidFill>
                <a:latin typeface="Calibri"/>
                <a:cs typeface="Calibri"/>
              </a:rPr>
              <a:t>ti</a:t>
            </a:r>
            <a:r>
              <a:rPr dirty="0" baseline="-21164" sz="1575" spc="-240" b="1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dirty="0" sz="1050" spc="-160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baseline="-21164" sz="1575" spc="-240" b="1">
                <a:solidFill>
                  <a:srgbClr val="FFFFFF"/>
                </a:solidFill>
                <a:latin typeface="Calibri"/>
                <a:cs typeface="Calibri"/>
              </a:rPr>
              <a:t>io</a:t>
            </a:r>
            <a:r>
              <a:rPr dirty="0" sz="1050" spc="-160" b="1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dirty="0" baseline="-21164" sz="1575" spc="-240" b="1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endParaRPr baseline="-21164" sz="1575">
              <a:latin typeface="Calibri"/>
              <a:cs typeface="Calibri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10567161" y="6589521"/>
            <a:ext cx="629285" cy="1854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50" spc="-10" b="1">
                <a:solidFill>
                  <a:srgbClr val="FFFFFF"/>
                </a:solidFill>
                <a:latin typeface="Calibri"/>
                <a:cs typeface="Calibri"/>
              </a:rPr>
              <a:t>Conclusion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xfrm>
            <a:off x="614680" y="87375"/>
            <a:ext cx="6611620" cy="3302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20">
                <a:solidFill>
                  <a:srgbClr val="009C9B"/>
                </a:solidFill>
              </a:rPr>
              <a:t>Vestas</a:t>
            </a:r>
            <a:r>
              <a:rPr dirty="0" spc="-40">
                <a:solidFill>
                  <a:srgbClr val="009C9B"/>
                </a:solidFill>
              </a:rPr>
              <a:t> </a:t>
            </a:r>
            <a:r>
              <a:rPr dirty="0">
                <a:solidFill>
                  <a:srgbClr val="009C9B"/>
                </a:solidFill>
              </a:rPr>
              <a:t>Strategic</a:t>
            </a:r>
            <a:r>
              <a:rPr dirty="0" spc="-40">
                <a:solidFill>
                  <a:srgbClr val="009C9B"/>
                </a:solidFill>
              </a:rPr>
              <a:t> </a:t>
            </a:r>
            <a:r>
              <a:rPr dirty="0">
                <a:solidFill>
                  <a:srgbClr val="009C9B"/>
                </a:solidFill>
              </a:rPr>
              <a:t>Fit</a:t>
            </a:r>
            <a:r>
              <a:rPr dirty="0" spc="-50">
                <a:solidFill>
                  <a:srgbClr val="009C9B"/>
                </a:solidFill>
              </a:rPr>
              <a:t> </a:t>
            </a:r>
            <a:r>
              <a:rPr dirty="0">
                <a:solidFill>
                  <a:srgbClr val="009C9B"/>
                </a:solidFill>
              </a:rPr>
              <a:t>|</a:t>
            </a:r>
            <a:r>
              <a:rPr dirty="0" spc="-40">
                <a:solidFill>
                  <a:srgbClr val="009C9B"/>
                </a:solidFill>
              </a:rPr>
              <a:t> </a:t>
            </a:r>
            <a:r>
              <a:rPr dirty="0">
                <a:solidFill>
                  <a:srgbClr val="009C9B"/>
                </a:solidFill>
              </a:rPr>
              <a:t>Greater</a:t>
            </a:r>
            <a:r>
              <a:rPr dirty="0" spc="-125">
                <a:solidFill>
                  <a:srgbClr val="009C9B"/>
                </a:solidFill>
              </a:rPr>
              <a:t> </a:t>
            </a:r>
            <a:r>
              <a:rPr dirty="0">
                <a:solidFill>
                  <a:srgbClr val="009C9B"/>
                </a:solidFill>
              </a:rPr>
              <a:t>Access</a:t>
            </a:r>
            <a:r>
              <a:rPr dirty="0" spc="-25">
                <a:solidFill>
                  <a:srgbClr val="009C9B"/>
                </a:solidFill>
              </a:rPr>
              <a:t> </a:t>
            </a:r>
            <a:r>
              <a:rPr dirty="0">
                <a:solidFill>
                  <a:srgbClr val="009C9B"/>
                </a:solidFill>
              </a:rPr>
              <a:t>to</a:t>
            </a:r>
            <a:r>
              <a:rPr dirty="0" spc="-35">
                <a:solidFill>
                  <a:srgbClr val="009C9B"/>
                </a:solidFill>
              </a:rPr>
              <a:t> </a:t>
            </a:r>
            <a:r>
              <a:rPr dirty="0">
                <a:solidFill>
                  <a:srgbClr val="009C9B"/>
                </a:solidFill>
              </a:rPr>
              <a:t>Growth</a:t>
            </a:r>
            <a:r>
              <a:rPr dirty="0" spc="-45">
                <a:solidFill>
                  <a:srgbClr val="009C9B"/>
                </a:solidFill>
              </a:rPr>
              <a:t> </a:t>
            </a:r>
            <a:r>
              <a:rPr dirty="0" spc="-10">
                <a:solidFill>
                  <a:srgbClr val="009C9B"/>
                </a:solidFill>
              </a:rPr>
              <a:t>Capital</a:t>
            </a:r>
          </a:p>
        </p:txBody>
      </p:sp>
      <p:pic>
        <p:nvPicPr>
          <p:cNvPr id="18" name="object 1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35889" y="1539789"/>
            <a:ext cx="1285706" cy="276111"/>
          </a:xfrm>
          <a:prstGeom prst="rect">
            <a:avLst/>
          </a:prstGeom>
        </p:spPr>
      </p:pic>
      <p:pic>
        <p:nvPicPr>
          <p:cNvPr id="19" name="object 19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62177" y="2270683"/>
            <a:ext cx="1186937" cy="225399"/>
          </a:xfrm>
          <a:prstGeom prst="rect">
            <a:avLst/>
          </a:prstGeom>
        </p:spPr>
      </p:pic>
      <p:sp>
        <p:nvSpPr>
          <p:cNvPr id="20" name="object 20" descr=""/>
          <p:cNvSpPr/>
          <p:nvPr/>
        </p:nvSpPr>
        <p:spPr>
          <a:xfrm>
            <a:off x="2158745" y="1652016"/>
            <a:ext cx="382905" cy="754380"/>
          </a:xfrm>
          <a:custGeom>
            <a:avLst/>
            <a:gdLst/>
            <a:ahLst/>
            <a:cxnLst/>
            <a:rect l="l" t="t" r="r" b="b"/>
            <a:pathLst>
              <a:path w="382905" h="754380">
                <a:moveTo>
                  <a:pt x="0" y="0"/>
                </a:moveTo>
                <a:lnTo>
                  <a:pt x="74461" y="2498"/>
                </a:lnTo>
                <a:lnTo>
                  <a:pt x="135255" y="9318"/>
                </a:lnTo>
                <a:lnTo>
                  <a:pt x="176236" y="19448"/>
                </a:lnTo>
                <a:lnTo>
                  <a:pt x="191262" y="31876"/>
                </a:lnTo>
                <a:lnTo>
                  <a:pt x="191262" y="345313"/>
                </a:lnTo>
                <a:lnTo>
                  <a:pt x="206287" y="357741"/>
                </a:lnTo>
                <a:lnTo>
                  <a:pt x="247269" y="367871"/>
                </a:lnTo>
                <a:lnTo>
                  <a:pt x="308062" y="374691"/>
                </a:lnTo>
                <a:lnTo>
                  <a:pt x="382524" y="377189"/>
                </a:lnTo>
                <a:lnTo>
                  <a:pt x="308062" y="379688"/>
                </a:lnTo>
                <a:lnTo>
                  <a:pt x="247269" y="386508"/>
                </a:lnTo>
                <a:lnTo>
                  <a:pt x="206287" y="396638"/>
                </a:lnTo>
                <a:lnTo>
                  <a:pt x="191262" y="409067"/>
                </a:lnTo>
                <a:lnTo>
                  <a:pt x="191262" y="722503"/>
                </a:lnTo>
                <a:lnTo>
                  <a:pt x="176236" y="734931"/>
                </a:lnTo>
                <a:lnTo>
                  <a:pt x="135255" y="745061"/>
                </a:lnTo>
                <a:lnTo>
                  <a:pt x="74461" y="751881"/>
                </a:lnTo>
                <a:lnTo>
                  <a:pt x="0" y="754380"/>
                </a:lnTo>
              </a:path>
            </a:pathLst>
          </a:custGeom>
          <a:ln w="38099">
            <a:solidFill>
              <a:srgbClr val="009F9F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21" name="object 21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633983" y="899541"/>
            <a:ext cx="57150" cy="305181"/>
          </a:xfrm>
          <a:prstGeom prst="rect">
            <a:avLst/>
          </a:prstGeom>
        </p:spPr>
      </p:pic>
      <p:sp>
        <p:nvSpPr>
          <p:cNvPr id="22" name="object 22" descr=""/>
          <p:cNvSpPr txBox="1"/>
          <p:nvPr/>
        </p:nvSpPr>
        <p:spPr>
          <a:xfrm>
            <a:off x="2620010" y="1174496"/>
            <a:ext cx="2602865" cy="1860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50" b="1">
                <a:solidFill>
                  <a:srgbClr val="03234D"/>
                </a:solidFill>
                <a:latin typeface="Arial"/>
                <a:cs typeface="Arial"/>
              </a:rPr>
              <a:t>Vestas</a:t>
            </a:r>
            <a:r>
              <a:rPr dirty="0" sz="1050" spc="-35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050" b="1">
                <a:solidFill>
                  <a:srgbClr val="03234D"/>
                </a:solidFill>
                <a:latin typeface="Arial"/>
                <a:cs typeface="Arial"/>
              </a:rPr>
              <a:t>offshore</a:t>
            </a:r>
            <a:r>
              <a:rPr dirty="0" sz="1050" spc="-45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050" b="1">
                <a:solidFill>
                  <a:srgbClr val="03234D"/>
                </a:solidFill>
                <a:latin typeface="Arial"/>
                <a:cs typeface="Arial"/>
              </a:rPr>
              <a:t>expansion</a:t>
            </a:r>
            <a:r>
              <a:rPr dirty="0" sz="1050" spc="-50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050" b="1">
                <a:solidFill>
                  <a:srgbClr val="03234D"/>
                </a:solidFill>
                <a:latin typeface="Arial"/>
                <a:cs typeface="Arial"/>
              </a:rPr>
              <a:t>needs</a:t>
            </a:r>
            <a:r>
              <a:rPr dirty="0" sz="1050" spc="-45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050" spc="-10" b="1">
                <a:solidFill>
                  <a:srgbClr val="03234D"/>
                </a:solidFill>
                <a:latin typeface="Arial"/>
                <a:cs typeface="Arial"/>
              </a:rPr>
              <a:t>capital</a:t>
            </a:r>
            <a:endParaRPr sz="1050">
              <a:latin typeface="Arial"/>
              <a:cs typeface="Arial"/>
            </a:endParaRPr>
          </a:p>
        </p:txBody>
      </p:sp>
      <p:sp>
        <p:nvSpPr>
          <p:cNvPr id="23" name="object 23" descr=""/>
          <p:cNvSpPr txBox="1"/>
          <p:nvPr/>
        </p:nvSpPr>
        <p:spPr>
          <a:xfrm>
            <a:off x="2620010" y="1335023"/>
            <a:ext cx="3208020" cy="14655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84150" marR="47625" indent="-171450">
              <a:lnSpc>
                <a:spcPct val="100000"/>
              </a:lnSpc>
              <a:spcBef>
                <a:spcPts val="100"/>
              </a:spcBef>
              <a:buClr>
                <a:srgbClr val="009F9F"/>
              </a:buClr>
              <a:buFont typeface="Wingdings"/>
              <a:buChar char=""/>
              <a:tabLst>
                <a:tab pos="184150" algn="l"/>
              </a:tabLst>
            </a:pP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Vestas</a:t>
            </a:r>
            <a:r>
              <a:rPr dirty="0" sz="1050" spc="-5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has</a:t>
            </a:r>
            <a:r>
              <a:rPr dirty="0" sz="105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hosted</a:t>
            </a:r>
            <a:r>
              <a:rPr dirty="0" sz="1050" spc="-3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numerous</a:t>
            </a:r>
            <a:r>
              <a:rPr dirty="0" sz="105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offshore</a:t>
            </a:r>
            <a:r>
              <a:rPr dirty="0" sz="1050" spc="-4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 spc="-20">
                <a:solidFill>
                  <a:srgbClr val="03234D"/>
                </a:solidFill>
                <a:latin typeface="Arial MT"/>
                <a:cs typeface="Arial MT"/>
              </a:rPr>
              <a:t>wind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summits</a:t>
            </a:r>
            <a:r>
              <a:rPr dirty="0" sz="1050" spc="-4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involving</a:t>
            </a:r>
            <a:r>
              <a:rPr dirty="0" sz="105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the</a:t>
            </a:r>
            <a:r>
              <a:rPr dirty="0" sz="1050" spc="-3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EU</a:t>
            </a:r>
            <a:r>
              <a:rPr dirty="0" sz="105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commission</a:t>
            </a:r>
            <a:r>
              <a:rPr dirty="0" sz="1050" spc="-3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and</a:t>
            </a:r>
            <a:r>
              <a:rPr dirty="0" sz="105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 spc="-10">
                <a:solidFill>
                  <a:srgbClr val="03234D"/>
                </a:solidFill>
                <a:latin typeface="Arial MT"/>
                <a:cs typeface="Arial MT"/>
              </a:rPr>
              <a:t>several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Baltic</a:t>
            </a:r>
            <a:r>
              <a:rPr dirty="0" sz="1050" spc="-4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 spc="-10">
                <a:solidFill>
                  <a:srgbClr val="03234D"/>
                </a:solidFill>
                <a:latin typeface="Arial MT"/>
                <a:cs typeface="Arial MT"/>
              </a:rPr>
              <a:t>countries</a:t>
            </a:r>
            <a:endParaRPr sz="1050">
              <a:latin typeface="Arial MT"/>
              <a:cs typeface="Arial MT"/>
            </a:endParaRPr>
          </a:p>
          <a:p>
            <a:pPr marL="184150" marR="5080" indent="-171450">
              <a:lnSpc>
                <a:spcPct val="100000"/>
              </a:lnSpc>
              <a:buClr>
                <a:srgbClr val="009F9F"/>
              </a:buClr>
              <a:buFont typeface="Wingdings"/>
              <a:buChar char=""/>
              <a:tabLst>
                <a:tab pos="184150" algn="l"/>
              </a:tabLst>
            </a:pP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Gained</a:t>
            </a:r>
            <a:r>
              <a:rPr dirty="0" sz="1050" spc="-3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further</a:t>
            </a:r>
            <a:r>
              <a:rPr dirty="0" sz="1050" spc="-5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momentum</a:t>
            </a:r>
            <a:r>
              <a:rPr dirty="0" sz="1050" spc="-4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within</a:t>
            </a:r>
            <a:r>
              <a:rPr dirty="0" sz="1050" spc="-4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Offshore</a:t>
            </a:r>
            <a:r>
              <a:rPr dirty="0" sz="1050" spc="-5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with</a:t>
            </a:r>
            <a:r>
              <a:rPr dirty="0" sz="1050" spc="-4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 spc="-50">
                <a:solidFill>
                  <a:srgbClr val="03234D"/>
                </a:solidFill>
                <a:latin typeface="Arial MT"/>
                <a:cs typeface="Arial MT"/>
              </a:rPr>
              <a:t>5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GW</a:t>
            </a:r>
            <a:r>
              <a:rPr dirty="0" sz="1050" spc="-4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of</a:t>
            </a:r>
            <a:r>
              <a:rPr dirty="0" sz="1050" spc="-3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preferred</a:t>
            </a:r>
            <a:r>
              <a:rPr dirty="0" sz="1050" spc="-1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supplier</a:t>
            </a:r>
            <a:r>
              <a:rPr dirty="0" sz="1050" spc="-1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agreements</a:t>
            </a:r>
            <a:r>
              <a:rPr dirty="0" sz="1050" spc="-1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for</a:t>
            </a:r>
            <a:r>
              <a:rPr dirty="0" sz="1050" spc="-4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the</a:t>
            </a:r>
            <a:r>
              <a:rPr dirty="0" sz="1050" spc="-4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 spc="-10">
                <a:solidFill>
                  <a:srgbClr val="03234D"/>
                </a:solidFill>
                <a:latin typeface="Arial MT"/>
                <a:cs typeface="Arial MT"/>
              </a:rPr>
              <a:t>V236-</a:t>
            </a:r>
            <a:endParaRPr sz="1050">
              <a:latin typeface="Arial MT"/>
              <a:cs typeface="Arial MT"/>
            </a:endParaRPr>
          </a:p>
          <a:p>
            <a:pPr marL="184150">
              <a:lnSpc>
                <a:spcPct val="100000"/>
              </a:lnSpc>
            </a:pP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15.0</a:t>
            </a:r>
            <a:r>
              <a:rPr dirty="0" sz="1050" spc="-1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 spc="-25">
                <a:solidFill>
                  <a:srgbClr val="03234D"/>
                </a:solidFill>
                <a:latin typeface="Arial MT"/>
                <a:cs typeface="Arial MT"/>
              </a:rPr>
              <a:t>MW</a:t>
            </a:r>
            <a:endParaRPr sz="1050">
              <a:latin typeface="Arial MT"/>
              <a:cs typeface="Arial MT"/>
            </a:endParaRPr>
          </a:p>
          <a:p>
            <a:pPr marL="184150" marR="153035" indent="-171450">
              <a:lnSpc>
                <a:spcPct val="100000"/>
              </a:lnSpc>
              <a:buClr>
                <a:srgbClr val="009F9F"/>
              </a:buClr>
              <a:buFont typeface="Wingdings"/>
              <a:buChar char=""/>
              <a:tabLst>
                <a:tab pos="184150" algn="l"/>
              </a:tabLst>
            </a:pP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By</a:t>
            </a:r>
            <a:r>
              <a:rPr dirty="0" sz="1050" spc="-4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Joining</a:t>
            </a:r>
            <a:r>
              <a:rPr dirty="0" sz="105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forces</a:t>
            </a:r>
            <a:r>
              <a:rPr dirty="0" sz="105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with</a:t>
            </a:r>
            <a:r>
              <a:rPr dirty="0" sz="105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SFS,</a:t>
            </a:r>
            <a:r>
              <a:rPr dirty="0" sz="1050" spc="-4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Siemens</a:t>
            </a:r>
            <a:r>
              <a:rPr dirty="0" sz="105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could</a:t>
            </a:r>
            <a:r>
              <a:rPr dirty="0" sz="1050" spc="-20">
                <a:solidFill>
                  <a:srgbClr val="03234D"/>
                </a:solidFill>
                <a:latin typeface="Arial MT"/>
                <a:cs typeface="Arial MT"/>
              </a:rPr>
              <a:t> grow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their</a:t>
            </a:r>
            <a:r>
              <a:rPr dirty="0" sz="105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wind</a:t>
            </a:r>
            <a:r>
              <a:rPr dirty="0" sz="105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 spc="-10">
                <a:solidFill>
                  <a:srgbClr val="03234D"/>
                </a:solidFill>
                <a:latin typeface="Arial MT"/>
                <a:cs typeface="Arial MT"/>
              </a:rPr>
              <a:t>footprint</a:t>
            </a:r>
            <a:r>
              <a:rPr dirty="0" sz="105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further</a:t>
            </a:r>
            <a:r>
              <a:rPr dirty="0" sz="105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through</a:t>
            </a:r>
            <a:r>
              <a:rPr dirty="0" sz="1050" spc="-1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the</a:t>
            </a:r>
            <a:r>
              <a:rPr dirty="0" sz="105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 spc="-10">
                <a:solidFill>
                  <a:srgbClr val="03234D"/>
                </a:solidFill>
                <a:latin typeface="Arial MT"/>
                <a:cs typeface="Arial MT"/>
              </a:rPr>
              <a:t>following investments</a:t>
            </a:r>
            <a:endParaRPr sz="1050">
              <a:latin typeface="Arial MT"/>
              <a:cs typeface="Arial MT"/>
            </a:endParaRPr>
          </a:p>
        </p:txBody>
      </p:sp>
      <p:grpSp>
        <p:nvGrpSpPr>
          <p:cNvPr id="24" name="object 24" descr=""/>
          <p:cNvGrpSpPr/>
          <p:nvPr/>
        </p:nvGrpSpPr>
        <p:grpSpPr>
          <a:xfrm>
            <a:off x="6689788" y="1312163"/>
            <a:ext cx="4705350" cy="1500505"/>
            <a:chOff x="6689788" y="1312163"/>
            <a:chExt cx="4705350" cy="1500505"/>
          </a:xfrm>
        </p:grpSpPr>
        <p:sp>
          <p:nvSpPr>
            <p:cNvPr id="25" name="object 25" descr=""/>
            <p:cNvSpPr/>
            <p:nvPr/>
          </p:nvSpPr>
          <p:spPr>
            <a:xfrm>
              <a:off x="7046976" y="1538477"/>
              <a:ext cx="3991610" cy="1268730"/>
            </a:xfrm>
            <a:custGeom>
              <a:avLst/>
              <a:gdLst/>
              <a:ahLst/>
              <a:cxnLst/>
              <a:rect l="l" t="t" r="r" b="b"/>
              <a:pathLst>
                <a:path w="3991609" h="1268730">
                  <a:moveTo>
                    <a:pt x="469392" y="273558"/>
                  </a:moveTo>
                  <a:lnTo>
                    <a:pt x="0" y="273558"/>
                  </a:lnTo>
                  <a:lnTo>
                    <a:pt x="0" y="1268730"/>
                  </a:lnTo>
                  <a:lnTo>
                    <a:pt x="469392" y="1268730"/>
                  </a:lnTo>
                  <a:lnTo>
                    <a:pt x="469392" y="273558"/>
                  </a:lnTo>
                  <a:close/>
                </a:path>
                <a:path w="3991609" h="1268730">
                  <a:moveTo>
                    <a:pt x="1643634" y="32766"/>
                  </a:moveTo>
                  <a:lnTo>
                    <a:pt x="1173480" y="32766"/>
                  </a:lnTo>
                  <a:lnTo>
                    <a:pt x="1173480" y="1268730"/>
                  </a:lnTo>
                  <a:lnTo>
                    <a:pt x="1643634" y="1268730"/>
                  </a:lnTo>
                  <a:lnTo>
                    <a:pt x="1643634" y="32766"/>
                  </a:lnTo>
                  <a:close/>
                </a:path>
                <a:path w="3991609" h="1268730">
                  <a:moveTo>
                    <a:pt x="2817114" y="0"/>
                  </a:moveTo>
                  <a:lnTo>
                    <a:pt x="2347722" y="0"/>
                  </a:lnTo>
                  <a:lnTo>
                    <a:pt x="2347722" y="1268730"/>
                  </a:lnTo>
                  <a:lnTo>
                    <a:pt x="2817114" y="1268730"/>
                  </a:lnTo>
                  <a:lnTo>
                    <a:pt x="2817114" y="0"/>
                  </a:lnTo>
                  <a:close/>
                </a:path>
                <a:path w="3991609" h="1268730">
                  <a:moveTo>
                    <a:pt x="3991356" y="171450"/>
                  </a:moveTo>
                  <a:lnTo>
                    <a:pt x="3521964" y="171450"/>
                  </a:lnTo>
                  <a:lnTo>
                    <a:pt x="3521964" y="1268730"/>
                  </a:lnTo>
                  <a:lnTo>
                    <a:pt x="3991356" y="1268730"/>
                  </a:lnTo>
                  <a:lnTo>
                    <a:pt x="3991356" y="171450"/>
                  </a:lnTo>
                  <a:close/>
                </a:path>
              </a:pathLst>
            </a:custGeom>
            <a:solidFill>
              <a:srgbClr val="009F9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 descr=""/>
            <p:cNvSpPr/>
            <p:nvPr/>
          </p:nvSpPr>
          <p:spPr>
            <a:xfrm>
              <a:off x="9394698" y="1312163"/>
              <a:ext cx="1644014" cy="398145"/>
            </a:xfrm>
            <a:custGeom>
              <a:avLst/>
              <a:gdLst/>
              <a:ahLst/>
              <a:cxnLst/>
              <a:rect l="l" t="t" r="r" b="b"/>
              <a:pathLst>
                <a:path w="1644015" h="398144">
                  <a:moveTo>
                    <a:pt x="469392" y="0"/>
                  </a:moveTo>
                  <a:lnTo>
                    <a:pt x="0" y="0"/>
                  </a:lnTo>
                  <a:lnTo>
                    <a:pt x="0" y="226314"/>
                  </a:lnTo>
                  <a:lnTo>
                    <a:pt x="469392" y="226314"/>
                  </a:lnTo>
                  <a:lnTo>
                    <a:pt x="469392" y="0"/>
                  </a:lnTo>
                  <a:close/>
                </a:path>
                <a:path w="1644015" h="398144">
                  <a:moveTo>
                    <a:pt x="1643634" y="307848"/>
                  </a:moveTo>
                  <a:lnTo>
                    <a:pt x="1174242" y="307848"/>
                  </a:lnTo>
                  <a:lnTo>
                    <a:pt x="1174242" y="397764"/>
                  </a:lnTo>
                  <a:lnTo>
                    <a:pt x="1643634" y="397764"/>
                  </a:lnTo>
                  <a:lnTo>
                    <a:pt x="1643634" y="307848"/>
                  </a:lnTo>
                  <a:close/>
                </a:path>
              </a:pathLst>
            </a:custGeom>
            <a:solidFill>
              <a:srgbClr val="A6A6A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 descr=""/>
            <p:cNvSpPr/>
            <p:nvPr/>
          </p:nvSpPr>
          <p:spPr>
            <a:xfrm>
              <a:off x="6694551" y="2807588"/>
              <a:ext cx="4695825" cy="0"/>
            </a:xfrm>
            <a:custGeom>
              <a:avLst/>
              <a:gdLst/>
              <a:ahLst/>
              <a:cxnLst/>
              <a:rect l="l" t="t" r="r" b="b"/>
              <a:pathLst>
                <a:path w="4695825" h="0">
                  <a:moveTo>
                    <a:pt x="0" y="0"/>
                  </a:moveTo>
                  <a:lnTo>
                    <a:pt x="4695444" y="0"/>
                  </a:lnTo>
                </a:path>
              </a:pathLst>
            </a:custGeom>
            <a:ln w="9525">
              <a:solidFill>
                <a:srgbClr val="010027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8" name="object 28" descr=""/>
          <p:cNvSpPr txBox="1"/>
          <p:nvPr/>
        </p:nvSpPr>
        <p:spPr>
          <a:xfrm>
            <a:off x="7126731" y="1850135"/>
            <a:ext cx="31115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 b="1">
                <a:solidFill>
                  <a:srgbClr val="010027"/>
                </a:solidFill>
                <a:latin typeface="Arial"/>
                <a:cs typeface="Arial"/>
              </a:rPr>
              <a:t>9,659</a:t>
            </a:r>
            <a:endParaRPr sz="900">
              <a:latin typeface="Arial"/>
              <a:cs typeface="Arial"/>
            </a:endParaRPr>
          </a:p>
        </p:txBody>
      </p:sp>
      <p:sp>
        <p:nvSpPr>
          <p:cNvPr id="29" name="object 29" descr=""/>
          <p:cNvSpPr txBox="1"/>
          <p:nvPr/>
        </p:nvSpPr>
        <p:spPr>
          <a:xfrm>
            <a:off x="8268716" y="1609090"/>
            <a:ext cx="37401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 b="1">
                <a:solidFill>
                  <a:srgbClr val="010027"/>
                </a:solidFill>
                <a:latin typeface="Arial"/>
                <a:cs typeface="Arial"/>
              </a:rPr>
              <a:t>11,998</a:t>
            </a:r>
            <a:endParaRPr sz="900">
              <a:latin typeface="Arial"/>
              <a:cs typeface="Arial"/>
            </a:endParaRPr>
          </a:p>
        </p:txBody>
      </p:sp>
      <p:sp>
        <p:nvSpPr>
          <p:cNvPr id="30" name="object 30" descr=""/>
          <p:cNvSpPr txBox="1"/>
          <p:nvPr/>
        </p:nvSpPr>
        <p:spPr>
          <a:xfrm>
            <a:off x="9455404" y="1576323"/>
            <a:ext cx="36131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900" spc="-10" b="1">
                <a:solidFill>
                  <a:srgbClr val="010027"/>
                </a:solidFill>
                <a:latin typeface="Arial"/>
                <a:cs typeface="Arial"/>
              </a:rPr>
              <a:t>12,316</a:t>
            </a:r>
            <a:endParaRPr sz="900">
              <a:latin typeface="Arial"/>
              <a:cs typeface="Arial"/>
            </a:endParaRPr>
          </a:p>
        </p:txBody>
      </p:sp>
      <p:sp>
        <p:nvSpPr>
          <p:cNvPr id="31" name="object 31" descr=""/>
          <p:cNvSpPr txBox="1"/>
          <p:nvPr/>
        </p:nvSpPr>
        <p:spPr>
          <a:xfrm>
            <a:off x="10616945" y="1747773"/>
            <a:ext cx="37401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 b="1">
                <a:solidFill>
                  <a:srgbClr val="010027"/>
                </a:solidFill>
                <a:latin typeface="Arial"/>
                <a:cs typeface="Arial"/>
              </a:rPr>
              <a:t>10,651</a:t>
            </a:r>
            <a:endParaRPr sz="900">
              <a:latin typeface="Arial"/>
              <a:cs typeface="Arial"/>
            </a:endParaRPr>
          </a:p>
        </p:txBody>
      </p:sp>
      <p:sp>
        <p:nvSpPr>
          <p:cNvPr id="32" name="object 32" descr=""/>
          <p:cNvSpPr txBox="1"/>
          <p:nvPr/>
        </p:nvSpPr>
        <p:spPr>
          <a:xfrm>
            <a:off x="9394697" y="1340358"/>
            <a:ext cx="46990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92075">
              <a:lnSpc>
                <a:spcPct val="100000"/>
              </a:lnSpc>
              <a:spcBef>
                <a:spcPts val="100"/>
              </a:spcBef>
            </a:pPr>
            <a:r>
              <a:rPr dirty="0" sz="900" spc="-10" b="1">
                <a:solidFill>
                  <a:srgbClr val="010027"/>
                </a:solidFill>
                <a:latin typeface="Arial"/>
                <a:cs typeface="Arial"/>
              </a:rPr>
              <a:t>2,196</a:t>
            </a:r>
            <a:endParaRPr sz="900">
              <a:latin typeface="Arial"/>
              <a:cs typeface="Arial"/>
            </a:endParaRPr>
          </a:p>
        </p:txBody>
      </p:sp>
      <p:sp>
        <p:nvSpPr>
          <p:cNvPr id="33" name="object 33" descr=""/>
          <p:cNvSpPr txBox="1"/>
          <p:nvPr/>
        </p:nvSpPr>
        <p:spPr>
          <a:xfrm>
            <a:off x="7142226" y="2853182"/>
            <a:ext cx="28003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0" b="1">
                <a:solidFill>
                  <a:srgbClr val="010027"/>
                </a:solidFill>
                <a:latin typeface="Arial"/>
                <a:cs typeface="Arial"/>
              </a:rPr>
              <a:t>2019</a:t>
            </a:r>
            <a:endParaRPr sz="900">
              <a:latin typeface="Arial"/>
              <a:cs typeface="Arial"/>
            </a:endParaRPr>
          </a:p>
        </p:txBody>
      </p:sp>
      <p:sp>
        <p:nvSpPr>
          <p:cNvPr id="34" name="object 34" descr=""/>
          <p:cNvSpPr txBox="1"/>
          <p:nvPr/>
        </p:nvSpPr>
        <p:spPr>
          <a:xfrm>
            <a:off x="8316214" y="2853182"/>
            <a:ext cx="28003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0" b="1">
                <a:solidFill>
                  <a:srgbClr val="010027"/>
                </a:solidFill>
                <a:latin typeface="Arial"/>
                <a:cs typeface="Arial"/>
              </a:rPr>
              <a:t>2020</a:t>
            </a:r>
            <a:endParaRPr sz="900">
              <a:latin typeface="Arial"/>
              <a:cs typeface="Arial"/>
            </a:endParaRPr>
          </a:p>
        </p:txBody>
      </p:sp>
      <p:sp>
        <p:nvSpPr>
          <p:cNvPr id="35" name="object 35" descr=""/>
          <p:cNvSpPr txBox="1"/>
          <p:nvPr/>
        </p:nvSpPr>
        <p:spPr>
          <a:xfrm>
            <a:off x="9490202" y="2853182"/>
            <a:ext cx="28003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0" b="1">
                <a:solidFill>
                  <a:srgbClr val="010027"/>
                </a:solidFill>
                <a:latin typeface="Arial"/>
                <a:cs typeface="Arial"/>
              </a:rPr>
              <a:t>2021</a:t>
            </a:r>
            <a:endParaRPr sz="900">
              <a:latin typeface="Arial"/>
              <a:cs typeface="Arial"/>
            </a:endParaRPr>
          </a:p>
        </p:txBody>
      </p:sp>
      <p:sp>
        <p:nvSpPr>
          <p:cNvPr id="36" name="object 36" descr=""/>
          <p:cNvSpPr txBox="1"/>
          <p:nvPr/>
        </p:nvSpPr>
        <p:spPr>
          <a:xfrm>
            <a:off x="10664190" y="2853182"/>
            <a:ext cx="28003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0" b="1">
                <a:solidFill>
                  <a:srgbClr val="010027"/>
                </a:solidFill>
                <a:latin typeface="Arial"/>
                <a:cs typeface="Arial"/>
              </a:rPr>
              <a:t>2022</a:t>
            </a:r>
            <a:endParaRPr sz="900">
              <a:latin typeface="Arial"/>
              <a:cs typeface="Arial"/>
            </a:endParaRPr>
          </a:p>
        </p:txBody>
      </p:sp>
      <p:sp>
        <p:nvSpPr>
          <p:cNvPr id="37" name="object 37" descr=""/>
          <p:cNvSpPr txBox="1"/>
          <p:nvPr/>
        </p:nvSpPr>
        <p:spPr>
          <a:xfrm>
            <a:off x="6535832" y="1789960"/>
            <a:ext cx="153670" cy="387985"/>
          </a:xfrm>
          <a:prstGeom prst="rect">
            <a:avLst/>
          </a:prstGeom>
        </p:spPr>
        <p:txBody>
          <a:bodyPr wrap="square" lIns="0" tIns="1905" rIns="0" bIns="0" rtlCol="0" vert="vert27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In</a:t>
            </a:r>
            <a:r>
              <a:rPr dirty="0" sz="900" spc="-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$ </a:t>
            </a:r>
            <a:r>
              <a:rPr dirty="0" sz="900" spc="-25">
                <a:solidFill>
                  <a:srgbClr val="010027"/>
                </a:solidFill>
                <a:latin typeface="Arial MT"/>
                <a:cs typeface="Arial MT"/>
              </a:rPr>
              <a:t>Bn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38" name="object 38" descr=""/>
          <p:cNvSpPr/>
          <p:nvPr/>
        </p:nvSpPr>
        <p:spPr>
          <a:xfrm>
            <a:off x="7270242" y="3169920"/>
            <a:ext cx="51435" cy="51435"/>
          </a:xfrm>
          <a:custGeom>
            <a:avLst/>
            <a:gdLst/>
            <a:ahLst/>
            <a:cxnLst/>
            <a:rect l="l" t="t" r="r" b="b"/>
            <a:pathLst>
              <a:path w="51434" h="51435">
                <a:moveTo>
                  <a:pt x="51053" y="0"/>
                </a:moveTo>
                <a:lnTo>
                  <a:pt x="0" y="0"/>
                </a:lnTo>
                <a:lnTo>
                  <a:pt x="0" y="51053"/>
                </a:lnTo>
                <a:lnTo>
                  <a:pt x="51053" y="51053"/>
                </a:lnTo>
                <a:lnTo>
                  <a:pt x="51053" y="0"/>
                </a:lnTo>
                <a:close/>
              </a:path>
            </a:pathLst>
          </a:custGeom>
          <a:solidFill>
            <a:srgbClr val="009F9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 descr=""/>
          <p:cNvSpPr txBox="1"/>
          <p:nvPr/>
        </p:nvSpPr>
        <p:spPr>
          <a:xfrm>
            <a:off x="7329678" y="3114039"/>
            <a:ext cx="849630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Onshore</a:t>
            </a:r>
            <a:r>
              <a:rPr dirty="0" sz="800" spc="-5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 spc="-10">
                <a:solidFill>
                  <a:srgbClr val="010027"/>
                </a:solidFill>
                <a:latin typeface="Arial MT"/>
                <a:cs typeface="Arial MT"/>
              </a:rPr>
              <a:t>Revenue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40" name="object 40" descr=""/>
          <p:cNvSpPr/>
          <p:nvPr/>
        </p:nvSpPr>
        <p:spPr>
          <a:xfrm>
            <a:off x="8446769" y="3169920"/>
            <a:ext cx="51435" cy="51435"/>
          </a:xfrm>
          <a:custGeom>
            <a:avLst/>
            <a:gdLst/>
            <a:ahLst/>
            <a:cxnLst/>
            <a:rect l="l" t="t" r="r" b="b"/>
            <a:pathLst>
              <a:path w="51434" h="51435">
                <a:moveTo>
                  <a:pt x="51053" y="0"/>
                </a:moveTo>
                <a:lnTo>
                  <a:pt x="0" y="0"/>
                </a:lnTo>
                <a:lnTo>
                  <a:pt x="0" y="51053"/>
                </a:lnTo>
                <a:lnTo>
                  <a:pt x="51053" y="51053"/>
                </a:lnTo>
                <a:lnTo>
                  <a:pt x="51053" y="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 descr=""/>
          <p:cNvSpPr txBox="1"/>
          <p:nvPr/>
        </p:nvSpPr>
        <p:spPr>
          <a:xfrm>
            <a:off x="8506714" y="3114039"/>
            <a:ext cx="810260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Offshore</a:t>
            </a:r>
            <a:r>
              <a:rPr dirty="0" sz="800" spc="-5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 spc="-10">
                <a:solidFill>
                  <a:srgbClr val="010027"/>
                </a:solidFill>
                <a:latin typeface="Arial MT"/>
                <a:cs typeface="Arial MT"/>
              </a:rPr>
              <a:t>revenue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42" name="object 42" descr=""/>
          <p:cNvSpPr/>
          <p:nvPr/>
        </p:nvSpPr>
        <p:spPr>
          <a:xfrm>
            <a:off x="7125843" y="2412110"/>
            <a:ext cx="3665854" cy="777240"/>
          </a:xfrm>
          <a:custGeom>
            <a:avLst/>
            <a:gdLst/>
            <a:ahLst/>
            <a:cxnLst/>
            <a:rect l="l" t="t" r="r" b="b"/>
            <a:pathLst>
              <a:path w="3665854" h="777239">
                <a:moveTo>
                  <a:pt x="0" y="0"/>
                </a:moveTo>
                <a:lnTo>
                  <a:pt x="1200403" y="218566"/>
                </a:lnTo>
              </a:path>
              <a:path w="3665854" h="777239">
                <a:moveTo>
                  <a:pt x="1200911" y="218693"/>
                </a:moveTo>
                <a:lnTo>
                  <a:pt x="2433447" y="283463"/>
                </a:lnTo>
              </a:path>
              <a:path w="3665854" h="777239">
                <a:moveTo>
                  <a:pt x="2433065" y="283463"/>
                </a:moveTo>
                <a:lnTo>
                  <a:pt x="3665601" y="698753"/>
                </a:lnTo>
              </a:path>
              <a:path w="3665854" h="777239">
                <a:moveTo>
                  <a:pt x="2529839" y="777239"/>
                </a:moveTo>
                <a:lnTo>
                  <a:pt x="2797809" y="777239"/>
                </a:lnTo>
              </a:path>
            </a:pathLst>
          </a:custGeom>
          <a:ln w="25400">
            <a:solidFill>
              <a:srgbClr val="D9D9D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" name="object 43" descr=""/>
          <p:cNvSpPr txBox="1"/>
          <p:nvPr/>
        </p:nvSpPr>
        <p:spPr>
          <a:xfrm>
            <a:off x="9954006" y="3122168"/>
            <a:ext cx="590550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EBIT</a:t>
            </a:r>
            <a:r>
              <a:rPr dirty="0" sz="800" spc="-1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 spc="-10">
                <a:solidFill>
                  <a:srgbClr val="010027"/>
                </a:solidFill>
                <a:latin typeface="Arial MT"/>
                <a:cs typeface="Arial MT"/>
              </a:rPr>
              <a:t>Margin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44" name="object 44" descr=""/>
          <p:cNvSpPr txBox="1"/>
          <p:nvPr/>
        </p:nvSpPr>
        <p:spPr>
          <a:xfrm>
            <a:off x="8362442" y="2339085"/>
            <a:ext cx="18478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 b="1">
                <a:solidFill>
                  <a:srgbClr val="010027"/>
                </a:solidFill>
                <a:latin typeface="Arial"/>
                <a:cs typeface="Arial"/>
              </a:rPr>
              <a:t>3.1</a:t>
            </a:r>
            <a:endParaRPr sz="900">
              <a:latin typeface="Arial"/>
              <a:cs typeface="Arial"/>
            </a:endParaRPr>
          </a:p>
        </p:txBody>
      </p:sp>
      <p:sp>
        <p:nvSpPr>
          <p:cNvPr id="45" name="object 45" descr=""/>
          <p:cNvSpPr txBox="1"/>
          <p:nvPr/>
        </p:nvSpPr>
        <p:spPr>
          <a:xfrm>
            <a:off x="7184897" y="2177541"/>
            <a:ext cx="18478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 b="1">
                <a:solidFill>
                  <a:srgbClr val="010027"/>
                </a:solidFill>
                <a:latin typeface="Arial"/>
                <a:cs typeface="Arial"/>
              </a:rPr>
              <a:t>7.2</a:t>
            </a:r>
            <a:endParaRPr sz="900">
              <a:latin typeface="Arial"/>
              <a:cs typeface="Arial"/>
            </a:endParaRPr>
          </a:p>
        </p:txBody>
      </p:sp>
      <p:sp>
        <p:nvSpPr>
          <p:cNvPr id="46" name="object 46" descr=""/>
          <p:cNvSpPr txBox="1"/>
          <p:nvPr/>
        </p:nvSpPr>
        <p:spPr>
          <a:xfrm>
            <a:off x="9541509" y="2428747"/>
            <a:ext cx="17208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900" spc="-25" b="1">
                <a:solidFill>
                  <a:srgbClr val="010027"/>
                </a:solidFill>
                <a:latin typeface="Arial"/>
                <a:cs typeface="Arial"/>
              </a:rPr>
              <a:t>1.4</a:t>
            </a:r>
            <a:endParaRPr sz="900">
              <a:latin typeface="Arial"/>
              <a:cs typeface="Arial"/>
            </a:endParaRPr>
          </a:p>
        </p:txBody>
      </p:sp>
      <p:sp>
        <p:nvSpPr>
          <p:cNvPr id="47" name="object 47" descr=""/>
          <p:cNvSpPr txBox="1"/>
          <p:nvPr/>
        </p:nvSpPr>
        <p:spPr>
          <a:xfrm>
            <a:off x="10911840" y="3028188"/>
            <a:ext cx="28575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 b="1">
                <a:solidFill>
                  <a:srgbClr val="010027"/>
                </a:solidFill>
                <a:latin typeface="Arial"/>
                <a:cs typeface="Arial"/>
              </a:rPr>
              <a:t>-</a:t>
            </a:r>
            <a:r>
              <a:rPr dirty="0" sz="900" spc="-20" b="1">
                <a:solidFill>
                  <a:srgbClr val="010027"/>
                </a:solidFill>
                <a:latin typeface="Arial"/>
                <a:cs typeface="Arial"/>
              </a:rPr>
              <a:t>13.1</a:t>
            </a:r>
            <a:endParaRPr sz="900">
              <a:latin typeface="Arial"/>
              <a:cs typeface="Arial"/>
            </a:endParaRPr>
          </a:p>
        </p:txBody>
      </p:sp>
      <p:pic>
        <p:nvPicPr>
          <p:cNvPr id="48" name="object 48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6402323" y="887349"/>
            <a:ext cx="57150" cy="305180"/>
          </a:xfrm>
          <a:prstGeom prst="rect">
            <a:avLst/>
          </a:prstGeom>
        </p:spPr>
      </p:pic>
      <p:grpSp>
        <p:nvGrpSpPr>
          <p:cNvPr id="49" name="object 49" descr=""/>
          <p:cNvGrpSpPr/>
          <p:nvPr/>
        </p:nvGrpSpPr>
        <p:grpSpPr>
          <a:xfrm>
            <a:off x="9488043" y="1021207"/>
            <a:ext cx="2328545" cy="2256790"/>
            <a:chOff x="9488043" y="1021207"/>
            <a:chExt cx="2328545" cy="2256790"/>
          </a:xfrm>
        </p:grpSpPr>
        <p:sp>
          <p:nvSpPr>
            <p:cNvPr id="50" name="object 50" descr=""/>
            <p:cNvSpPr/>
            <p:nvPr/>
          </p:nvSpPr>
          <p:spPr>
            <a:xfrm>
              <a:off x="10775823" y="2980563"/>
              <a:ext cx="514350" cy="254635"/>
            </a:xfrm>
            <a:custGeom>
              <a:avLst/>
              <a:gdLst/>
              <a:ahLst/>
              <a:cxnLst/>
              <a:rect l="l" t="t" r="r" b="b"/>
              <a:pathLst>
                <a:path w="514350" h="254635">
                  <a:moveTo>
                    <a:pt x="0" y="127253"/>
                  </a:moveTo>
                  <a:lnTo>
                    <a:pt x="26147" y="71312"/>
                  </a:lnTo>
                  <a:lnTo>
                    <a:pt x="56513" y="47683"/>
                  </a:lnTo>
                  <a:lnTo>
                    <a:pt x="96345" y="27971"/>
                  </a:lnTo>
                  <a:lnTo>
                    <a:pt x="144096" y="12942"/>
                  </a:lnTo>
                  <a:lnTo>
                    <a:pt x="198222" y="3363"/>
                  </a:lnTo>
                  <a:lnTo>
                    <a:pt x="257175" y="0"/>
                  </a:lnTo>
                  <a:lnTo>
                    <a:pt x="316127" y="3363"/>
                  </a:lnTo>
                  <a:lnTo>
                    <a:pt x="370253" y="12942"/>
                  </a:lnTo>
                  <a:lnTo>
                    <a:pt x="418004" y="27971"/>
                  </a:lnTo>
                  <a:lnTo>
                    <a:pt x="457836" y="47683"/>
                  </a:lnTo>
                  <a:lnTo>
                    <a:pt x="488202" y="71312"/>
                  </a:lnTo>
                  <a:lnTo>
                    <a:pt x="514350" y="127253"/>
                  </a:lnTo>
                  <a:lnTo>
                    <a:pt x="507555" y="156416"/>
                  </a:lnTo>
                  <a:lnTo>
                    <a:pt x="457836" y="206824"/>
                  </a:lnTo>
                  <a:lnTo>
                    <a:pt x="418004" y="226536"/>
                  </a:lnTo>
                  <a:lnTo>
                    <a:pt x="370253" y="241565"/>
                  </a:lnTo>
                  <a:lnTo>
                    <a:pt x="316127" y="251144"/>
                  </a:lnTo>
                  <a:lnTo>
                    <a:pt x="257175" y="254508"/>
                  </a:lnTo>
                  <a:lnTo>
                    <a:pt x="198222" y="251144"/>
                  </a:lnTo>
                  <a:lnTo>
                    <a:pt x="144096" y="241565"/>
                  </a:lnTo>
                  <a:lnTo>
                    <a:pt x="96345" y="226536"/>
                  </a:lnTo>
                  <a:lnTo>
                    <a:pt x="56513" y="206824"/>
                  </a:lnTo>
                  <a:lnTo>
                    <a:pt x="26147" y="183195"/>
                  </a:lnTo>
                  <a:lnTo>
                    <a:pt x="0" y="127253"/>
                  </a:lnTo>
                  <a:close/>
                </a:path>
              </a:pathLst>
            </a:custGeom>
            <a:ln w="25400">
              <a:solidFill>
                <a:srgbClr val="009F9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1" name="object 51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488043" y="1021207"/>
              <a:ext cx="2328278" cy="2256370"/>
            </a:xfrm>
            <a:prstGeom prst="rect">
              <a:avLst/>
            </a:prstGeom>
          </p:spPr>
        </p:pic>
      </p:grpSp>
      <p:sp>
        <p:nvSpPr>
          <p:cNvPr id="52" name="object 52" descr=""/>
          <p:cNvSpPr txBox="1"/>
          <p:nvPr/>
        </p:nvSpPr>
        <p:spPr>
          <a:xfrm>
            <a:off x="614680" y="465581"/>
            <a:ext cx="8538210" cy="6781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010027"/>
                </a:solidFill>
                <a:latin typeface="Arial MT"/>
                <a:cs typeface="Arial MT"/>
              </a:rPr>
              <a:t>Siemens</a:t>
            </a:r>
            <a:r>
              <a:rPr dirty="0" sz="1200" spc="-3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010027"/>
                </a:solidFill>
                <a:latin typeface="Arial MT"/>
                <a:cs typeface="Arial MT"/>
              </a:rPr>
              <a:t>Finance</a:t>
            </a:r>
            <a:r>
              <a:rPr dirty="0" sz="1200" spc="-3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010027"/>
                </a:solidFill>
                <a:latin typeface="Arial MT"/>
                <a:cs typeface="Arial MT"/>
              </a:rPr>
              <a:t>Services</a:t>
            </a:r>
            <a:r>
              <a:rPr dirty="0" sz="1200" spc="-3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010027"/>
                </a:solidFill>
                <a:latin typeface="Arial MT"/>
                <a:cs typeface="Arial MT"/>
              </a:rPr>
              <a:t>gives</a:t>
            </a:r>
            <a:r>
              <a:rPr dirty="0" sz="1200" spc="-3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010027"/>
                </a:solidFill>
                <a:latin typeface="Arial MT"/>
                <a:cs typeface="Arial MT"/>
              </a:rPr>
              <a:t>Vestas</a:t>
            </a:r>
            <a:r>
              <a:rPr dirty="0" sz="1200" spc="-2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010027"/>
                </a:solidFill>
                <a:latin typeface="Arial MT"/>
                <a:cs typeface="Arial MT"/>
              </a:rPr>
              <a:t>the</a:t>
            </a:r>
            <a:r>
              <a:rPr dirty="0" sz="1200" spc="-2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010027"/>
                </a:solidFill>
                <a:latin typeface="Arial MT"/>
                <a:cs typeface="Arial MT"/>
              </a:rPr>
              <a:t>capital</a:t>
            </a:r>
            <a:r>
              <a:rPr dirty="0" sz="1200" spc="-3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010027"/>
                </a:solidFill>
                <a:latin typeface="Arial MT"/>
                <a:cs typeface="Arial MT"/>
              </a:rPr>
              <a:t>they</a:t>
            </a:r>
            <a:r>
              <a:rPr dirty="0" sz="1200" spc="-3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010027"/>
                </a:solidFill>
                <a:latin typeface="Arial MT"/>
                <a:cs typeface="Arial MT"/>
              </a:rPr>
              <a:t>need</a:t>
            </a:r>
            <a:r>
              <a:rPr dirty="0" sz="1200" spc="-3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010027"/>
                </a:solidFill>
                <a:latin typeface="Arial MT"/>
                <a:cs typeface="Arial MT"/>
              </a:rPr>
              <a:t>to</a:t>
            </a:r>
            <a:r>
              <a:rPr dirty="0" sz="1200" spc="-2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010027"/>
                </a:solidFill>
                <a:latin typeface="Arial MT"/>
                <a:cs typeface="Arial MT"/>
              </a:rPr>
              <a:t>grow</a:t>
            </a:r>
            <a:r>
              <a:rPr dirty="0" sz="1200" spc="-3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010027"/>
                </a:solidFill>
                <a:latin typeface="Arial MT"/>
                <a:cs typeface="Arial MT"/>
              </a:rPr>
              <a:t>their</a:t>
            </a:r>
            <a:r>
              <a:rPr dirty="0" sz="1200" spc="-2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010027"/>
                </a:solidFill>
                <a:latin typeface="Arial MT"/>
                <a:cs typeface="Arial MT"/>
              </a:rPr>
              <a:t>offshore</a:t>
            </a:r>
            <a:r>
              <a:rPr dirty="0" sz="1200" spc="-2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010027"/>
                </a:solidFill>
                <a:latin typeface="Arial MT"/>
                <a:cs typeface="Arial MT"/>
              </a:rPr>
              <a:t>expansion</a:t>
            </a:r>
            <a:endParaRPr sz="12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635"/>
              </a:spcBef>
            </a:pPr>
            <a:endParaRPr sz="1200">
              <a:latin typeface="Arial MT"/>
              <a:cs typeface="Arial MT"/>
            </a:endParaRPr>
          </a:p>
          <a:p>
            <a:pPr marL="138430">
              <a:lnSpc>
                <a:spcPct val="100000"/>
              </a:lnSpc>
              <a:tabLst>
                <a:tab pos="5907405" algn="l"/>
              </a:tabLst>
            </a:pPr>
            <a:r>
              <a:rPr dirty="0" sz="1400" b="1">
                <a:solidFill>
                  <a:srgbClr val="010027"/>
                </a:solidFill>
                <a:latin typeface="Arial"/>
                <a:cs typeface="Arial"/>
              </a:rPr>
              <a:t>Dedicated</a:t>
            </a:r>
            <a:r>
              <a:rPr dirty="0" sz="1400" spc="-6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10027"/>
                </a:solidFill>
                <a:latin typeface="Arial"/>
                <a:cs typeface="Arial"/>
              </a:rPr>
              <a:t>financing</a:t>
            </a:r>
            <a:r>
              <a:rPr dirty="0" sz="1400" spc="-5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400" spc="-20" b="1">
                <a:solidFill>
                  <a:srgbClr val="010027"/>
                </a:solidFill>
                <a:latin typeface="Arial"/>
                <a:cs typeface="Arial"/>
              </a:rPr>
              <a:t>arm…</a:t>
            </a:r>
            <a:r>
              <a:rPr dirty="0" sz="1400" b="1">
                <a:solidFill>
                  <a:srgbClr val="010027"/>
                </a:solidFill>
                <a:latin typeface="Arial"/>
                <a:cs typeface="Arial"/>
              </a:rPr>
              <a:t>	</a:t>
            </a:r>
            <a:r>
              <a:rPr dirty="0" baseline="3968" sz="2100" b="1">
                <a:solidFill>
                  <a:srgbClr val="010027"/>
                </a:solidFill>
                <a:latin typeface="Arial"/>
                <a:cs typeface="Arial"/>
              </a:rPr>
              <a:t>…capital</a:t>
            </a:r>
            <a:r>
              <a:rPr dirty="0" baseline="3968" sz="2100" spc="-6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baseline="3968" sz="2100" b="1">
                <a:solidFill>
                  <a:srgbClr val="010027"/>
                </a:solidFill>
                <a:latin typeface="Arial"/>
                <a:cs typeface="Arial"/>
              </a:rPr>
              <a:t>infusion</a:t>
            </a:r>
            <a:r>
              <a:rPr dirty="0" baseline="3968" sz="2100" spc="-44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baseline="3968" sz="2100" b="1">
                <a:solidFill>
                  <a:srgbClr val="010027"/>
                </a:solidFill>
                <a:latin typeface="Arial"/>
                <a:cs typeface="Arial"/>
              </a:rPr>
              <a:t>in</a:t>
            </a:r>
            <a:r>
              <a:rPr dirty="0" baseline="3968" sz="2100" spc="-15" b="1">
                <a:solidFill>
                  <a:srgbClr val="010027"/>
                </a:solidFill>
                <a:latin typeface="Arial"/>
                <a:cs typeface="Arial"/>
              </a:rPr>
              <a:t> offshore…</a:t>
            </a:r>
            <a:endParaRPr baseline="3968" sz="2100">
              <a:latin typeface="Arial"/>
              <a:cs typeface="Arial"/>
            </a:endParaRPr>
          </a:p>
        </p:txBody>
      </p:sp>
      <p:sp>
        <p:nvSpPr>
          <p:cNvPr id="53" name="object 53" descr=""/>
          <p:cNvSpPr txBox="1"/>
          <p:nvPr/>
        </p:nvSpPr>
        <p:spPr>
          <a:xfrm>
            <a:off x="10023093" y="844041"/>
            <a:ext cx="981075" cy="1854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50" b="1">
                <a:solidFill>
                  <a:srgbClr val="03234D"/>
                </a:solidFill>
                <a:latin typeface="Arial"/>
                <a:cs typeface="Arial"/>
              </a:rPr>
              <a:t>SFS</a:t>
            </a:r>
            <a:r>
              <a:rPr dirty="0" sz="1050" spc="-35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050" b="1">
                <a:solidFill>
                  <a:srgbClr val="03234D"/>
                </a:solidFill>
                <a:latin typeface="Arial"/>
                <a:cs typeface="Arial"/>
              </a:rPr>
              <a:t>invests</a:t>
            </a:r>
            <a:r>
              <a:rPr dirty="0" sz="1050" spc="-15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050" spc="-25" b="1">
                <a:solidFill>
                  <a:srgbClr val="03234D"/>
                </a:solidFill>
                <a:latin typeface="Arial"/>
                <a:cs typeface="Arial"/>
              </a:rPr>
              <a:t>in:</a:t>
            </a:r>
            <a:endParaRPr sz="1050">
              <a:latin typeface="Arial"/>
              <a:cs typeface="Arial"/>
            </a:endParaRPr>
          </a:p>
        </p:txBody>
      </p:sp>
      <p:sp>
        <p:nvSpPr>
          <p:cNvPr id="54" name="object 54" descr=""/>
          <p:cNvSpPr txBox="1"/>
          <p:nvPr/>
        </p:nvSpPr>
        <p:spPr>
          <a:xfrm>
            <a:off x="10023093" y="1004061"/>
            <a:ext cx="1711960" cy="3454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83515" indent="-170815">
              <a:lnSpc>
                <a:spcPct val="100000"/>
              </a:lnSpc>
              <a:spcBef>
                <a:spcPts val="100"/>
              </a:spcBef>
              <a:buClr>
                <a:srgbClr val="009F9F"/>
              </a:buClr>
              <a:buFont typeface="Wingdings"/>
              <a:buChar char=""/>
              <a:tabLst>
                <a:tab pos="183515" algn="l"/>
              </a:tabLst>
            </a:pP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Supply</a:t>
            </a:r>
            <a:r>
              <a:rPr dirty="0" sz="1050" spc="-4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chain</a:t>
            </a:r>
            <a:r>
              <a:rPr dirty="0" sz="1050" spc="-4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 spc="-10">
                <a:solidFill>
                  <a:srgbClr val="03234D"/>
                </a:solidFill>
                <a:latin typeface="Arial MT"/>
                <a:cs typeface="Arial MT"/>
              </a:rPr>
              <a:t>optimization</a:t>
            </a:r>
            <a:endParaRPr sz="1050">
              <a:latin typeface="Arial MT"/>
              <a:cs typeface="Arial MT"/>
            </a:endParaRPr>
          </a:p>
          <a:p>
            <a:pPr marL="183515" indent="-170815">
              <a:lnSpc>
                <a:spcPct val="100000"/>
              </a:lnSpc>
              <a:buClr>
                <a:srgbClr val="009F9F"/>
              </a:buClr>
              <a:buFont typeface="Wingdings"/>
              <a:buChar char=""/>
              <a:tabLst>
                <a:tab pos="183515" algn="l"/>
              </a:tabLst>
            </a:pP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Warranty</a:t>
            </a:r>
            <a:r>
              <a:rPr dirty="0" sz="105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 spc="-10">
                <a:solidFill>
                  <a:srgbClr val="03234D"/>
                </a:solidFill>
                <a:latin typeface="Arial MT"/>
                <a:cs typeface="Arial MT"/>
              </a:rPr>
              <a:t>provisions</a:t>
            </a:r>
            <a:endParaRPr sz="1050">
              <a:latin typeface="Arial MT"/>
              <a:cs typeface="Arial MT"/>
            </a:endParaRPr>
          </a:p>
        </p:txBody>
      </p:sp>
      <p:sp>
        <p:nvSpPr>
          <p:cNvPr id="55" name="object 55" descr=""/>
          <p:cNvSpPr txBox="1"/>
          <p:nvPr/>
        </p:nvSpPr>
        <p:spPr>
          <a:xfrm>
            <a:off x="10023093" y="1324102"/>
            <a:ext cx="1146175" cy="41846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83515" indent="-170815">
              <a:lnSpc>
                <a:spcPct val="100000"/>
              </a:lnSpc>
              <a:spcBef>
                <a:spcPts val="100"/>
              </a:spcBef>
              <a:buClr>
                <a:srgbClr val="009F9F"/>
              </a:buClr>
              <a:buFont typeface="Wingdings"/>
              <a:buChar char=""/>
              <a:tabLst>
                <a:tab pos="183515" algn="l"/>
              </a:tabLst>
            </a:pPr>
            <a:r>
              <a:rPr dirty="0" sz="1050" spc="-10">
                <a:solidFill>
                  <a:srgbClr val="03234D"/>
                </a:solidFill>
                <a:latin typeface="Arial MT"/>
                <a:cs typeface="Arial MT"/>
              </a:rPr>
              <a:t>Labor/execution</a:t>
            </a:r>
            <a:endParaRPr sz="1050">
              <a:latin typeface="Arial MT"/>
              <a:cs typeface="Arial MT"/>
            </a:endParaRPr>
          </a:p>
          <a:p>
            <a:pPr marL="685800">
              <a:lnSpc>
                <a:spcPct val="100000"/>
              </a:lnSpc>
              <a:spcBef>
                <a:spcPts val="750"/>
              </a:spcBef>
            </a:pPr>
            <a:r>
              <a:rPr dirty="0" sz="900" spc="-25" b="1">
                <a:solidFill>
                  <a:srgbClr val="010027"/>
                </a:solidFill>
                <a:latin typeface="Arial"/>
                <a:cs typeface="Arial"/>
              </a:rPr>
              <a:t>877</a:t>
            </a:r>
            <a:endParaRPr sz="900">
              <a:latin typeface="Arial"/>
              <a:cs typeface="Arial"/>
            </a:endParaRPr>
          </a:p>
        </p:txBody>
      </p:sp>
      <p:pic>
        <p:nvPicPr>
          <p:cNvPr id="56" name="object 56" descr="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633983" y="2755773"/>
            <a:ext cx="57150" cy="305180"/>
          </a:xfrm>
          <a:prstGeom prst="rect">
            <a:avLst/>
          </a:prstGeom>
        </p:spPr>
      </p:pic>
      <p:sp>
        <p:nvSpPr>
          <p:cNvPr id="57" name="object 57" descr=""/>
          <p:cNvSpPr txBox="1"/>
          <p:nvPr/>
        </p:nvSpPr>
        <p:spPr>
          <a:xfrm>
            <a:off x="740663" y="2784094"/>
            <a:ext cx="4241800" cy="2387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400" b="1">
                <a:solidFill>
                  <a:srgbClr val="010027"/>
                </a:solidFill>
                <a:latin typeface="Arial"/>
                <a:cs typeface="Arial"/>
              </a:rPr>
              <a:t>…using</a:t>
            </a:r>
            <a:r>
              <a:rPr dirty="0" sz="1400" spc="-4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10027"/>
                </a:solidFill>
                <a:latin typeface="Arial"/>
                <a:cs typeface="Arial"/>
              </a:rPr>
              <a:t>Siemens</a:t>
            </a:r>
            <a:r>
              <a:rPr dirty="0" sz="1400" spc="-3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10027"/>
                </a:solidFill>
                <a:latin typeface="Arial"/>
                <a:cs typeface="Arial"/>
              </a:rPr>
              <a:t>Financial</a:t>
            </a:r>
            <a:r>
              <a:rPr dirty="0" sz="1400" spc="-5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10027"/>
                </a:solidFill>
                <a:latin typeface="Arial"/>
                <a:cs typeface="Arial"/>
              </a:rPr>
              <a:t>Services</a:t>
            </a:r>
            <a:r>
              <a:rPr dirty="0" sz="1400" spc="-4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400" spc="-10" b="1">
                <a:solidFill>
                  <a:srgbClr val="010027"/>
                </a:solidFill>
                <a:latin typeface="Arial"/>
                <a:cs typeface="Arial"/>
              </a:rPr>
              <a:t>capabilities…</a:t>
            </a:r>
            <a:endParaRPr sz="1400">
              <a:latin typeface="Arial"/>
              <a:cs typeface="Arial"/>
            </a:endParaRPr>
          </a:p>
        </p:txBody>
      </p:sp>
      <p:sp>
        <p:nvSpPr>
          <p:cNvPr id="58" name="object 58" descr=""/>
          <p:cNvSpPr txBox="1"/>
          <p:nvPr/>
        </p:nvSpPr>
        <p:spPr>
          <a:xfrm>
            <a:off x="757427" y="3141726"/>
            <a:ext cx="1340485" cy="252729"/>
          </a:xfrm>
          <a:prstGeom prst="rect">
            <a:avLst/>
          </a:prstGeom>
          <a:solidFill>
            <a:srgbClr val="009C9B"/>
          </a:solidFill>
        </p:spPr>
        <p:txBody>
          <a:bodyPr wrap="square" lIns="0" tIns="762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60"/>
              </a:spcBef>
            </a:pPr>
            <a:r>
              <a:rPr dirty="0" sz="1400" spc="-20" b="1">
                <a:solidFill>
                  <a:srgbClr val="FFFFFF"/>
                </a:solidFill>
                <a:latin typeface="Calibri"/>
                <a:cs typeface="Calibri"/>
              </a:rPr>
              <a:t>Debt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59" name="object 59" descr=""/>
          <p:cNvSpPr txBox="1"/>
          <p:nvPr/>
        </p:nvSpPr>
        <p:spPr>
          <a:xfrm>
            <a:off x="2649473" y="3141726"/>
            <a:ext cx="1340485" cy="252729"/>
          </a:xfrm>
          <a:prstGeom prst="rect">
            <a:avLst/>
          </a:prstGeom>
          <a:solidFill>
            <a:srgbClr val="009C9B"/>
          </a:solidFill>
        </p:spPr>
        <p:txBody>
          <a:bodyPr wrap="square" lIns="0" tIns="7620" rIns="0" bIns="0" rtlCol="0" vert="horz">
            <a:spAutoFit/>
          </a:bodyPr>
          <a:lstStyle/>
          <a:p>
            <a:pPr marL="438150">
              <a:lnSpc>
                <a:spcPct val="100000"/>
              </a:lnSpc>
              <a:spcBef>
                <a:spcPts val="60"/>
              </a:spcBef>
            </a:pPr>
            <a:r>
              <a:rPr dirty="0" sz="1400" spc="-10" b="1">
                <a:solidFill>
                  <a:srgbClr val="FFFFFF"/>
                </a:solidFill>
                <a:latin typeface="Calibri"/>
                <a:cs typeface="Calibri"/>
              </a:rPr>
              <a:t>Equity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60" name="object 60" descr=""/>
          <p:cNvSpPr txBox="1"/>
          <p:nvPr/>
        </p:nvSpPr>
        <p:spPr>
          <a:xfrm>
            <a:off x="4519421" y="3141726"/>
            <a:ext cx="1341120" cy="252729"/>
          </a:xfrm>
          <a:prstGeom prst="rect">
            <a:avLst/>
          </a:prstGeom>
          <a:solidFill>
            <a:srgbClr val="009C9B"/>
          </a:solidFill>
        </p:spPr>
        <p:txBody>
          <a:bodyPr wrap="square" lIns="0" tIns="7620" rIns="0" bIns="0" rtlCol="0" vert="horz">
            <a:spAutoFit/>
          </a:bodyPr>
          <a:lstStyle/>
          <a:p>
            <a:pPr marL="360045">
              <a:lnSpc>
                <a:spcPct val="100000"/>
              </a:lnSpc>
              <a:spcBef>
                <a:spcPts val="60"/>
              </a:spcBef>
            </a:pPr>
            <a:r>
              <a:rPr dirty="0" sz="1400" spc="-10" b="1">
                <a:solidFill>
                  <a:srgbClr val="FFFFFF"/>
                </a:solidFill>
                <a:latin typeface="Calibri"/>
                <a:cs typeface="Calibri"/>
              </a:rPr>
              <a:t>Bespoke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61" name="object 61" descr="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899160" y="3534917"/>
            <a:ext cx="1056893" cy="1056893"/>
          </a:xfrm>
          <a:prstGeom prst="rect">
            <a:avLst/>
          </a:prstGeom>
        </p:spPr>
      </p:pic>
      <p:pic>
        <p:nvPicPr>
          <p:cNvPr id="62" name="object 62" descr="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2823233" y="3561610"/>
            <a:ext cx="992839" cy="992839"/>
          </a:xfrm>
          <a:prstGeom prst="rect">
            <a:avLst/>
          </a:prstGeom>
        </p:spPr>
      </p:pic>
      <p:sp>
        <p:nvSpPr>
          <p:cNvPr id="63" name="object 63" descr=""/>
          <p:cNvSpPr txBox="1"/>
          <p:nvPr/>
        </p:nvSpPr>
        <p:spPr>
          <a:xfrm>
            <a:off x="552450" y="4653279"/>
            <a:ext cx="1715770" cy="1397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84150" marR="302895" indent="-171450">
              <a:lnSpc>
                <a:spcPct val="100000"/>
              </a:lnSpc>
              <a:spcBef>
                <a:spcPts val="100"/>
              </a:spcBef>
              <a:buClr>
                <a:srgbClr val="009F9F"/>
              </a:buClr>
              <a:buFont typeface="Wingdings"/>
              <a:buChar char=""/>
              <a:tabLst>
                <a:tab pos="184150" algn="l"/>
              </a:tabLst>
            </a:pP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Siemens</a:t>
            </a:r>
            <a:r>
              <a:rPr dirty="0" sz="100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offers</a:t>
            </a:r>
            <a:r>
              <a:rPr dirty="0" sz="100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 spc="-20" b="1">
                <a:solidFill>
                  <a:srgbClr val="03234D"/>
                </a:solidFill>
                <a:latin typeface="Arial"/>
                <a:cs typeface="Arial"/>
              </a:rPr>
              <a:t>debt </a:t>
            </a:r>
            <a:r>
              <a:rPr dirty="0" sz="1000" b="1">
                <a:solidFill>
                  <a:srgbClr val="03234D"/>
                </a:solidFill>
                <a:latin typeface="Arial"/>
                <a:cs typeface="Arial"/>
              </a:rPr>
              <a:t>financing</a:t>
            </a:r>
            <a:r>
              <a:rPr dirty="0" sz="1000" spc="-40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000" b="1">
                <a:solidFill>
                  <a:srgbClr val="03234D"/>
                </a:solidFill>
                <a:latin typeface="Arial"/>
                <a:cs typeface="Arial"/>
              </a:rPr>
              <a:t>for</a:t>
            </a:r>
            <a:r>
              <a:rPr dirty="0" sz="1000" spc="-10" b="1">
                <a:solidFill>
                  <a:srgbClr val="03234D"/>
                </a:solidFill>
                <a:latin typeface="Arial"/>
                <a:cs typeface="Arial"/>
              </a:rPr>
              <a:t> Capex, </a:t>
            </a:r>
            <a:r>
              <a:rPr dirty="0" sz="1000" b="1">
                <a:solidFill>
                  <a:srgbClr val="03234D"/>
                </a:solidFill>
                <a:latin typeface="Arial"/>
                <a:cs typeface="Arial"/>
              </a:rPr>
              <a:t>expansion,</a:t>
            </a:r>
            <a:r>
              <a:rPr dirty="0" sz="1000" spc="-65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000" spc="-25" b="1">
                <a:solidFill>
                  <a:srgbClr val="03234D"/>
                </a:solidFill>
                <a:latin typeface="Arial"/>
                <a:cs typeface="Arial"/>
              </a:rPr>
              <a:t>and </a:t>
            </a:r>
            <a:r>
              <a:rPr dirty="0" sz="1000" spc="-10" b="1">
                <a:solidFill>
                  <a:srgbClr val="03234D"/>
                </a:solidFill>
                <a:latin typeface="Arial"/>
                <a:cs typeface="Arial"/>
              </a:rPr>
              <a:t>acquisition</a:t>
            </a:r>
            <a:endParaRPr sz="1000">
              <a:latin typeface="Arial"/>
              <a:cs typeface="Arial"/>
            </a:endParaRPr>
          </a:p>
          <a:p>
            <a:pPr marL="184150" marR="5080" indent="-171450">
              <a:lnSpc>
                <a:spcPct val="100000"/>
              </a:lnSpc>
              <a:buClr>
                <a:srgbClr val="009F9F"/>
              </a:buClr>
              <a:buFont typeface="Wingdings"/>
              <a:buChar char=""/>
              <a:tabLst>
                <a:tab pos="184150" algn="l"/>
              </a:tabLst>
            </a:pP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Siemens</a:t>
            </a:r>
            <a:r>
              <a:rPr dirty="0" sz="1000" spc="-4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Finance</a:t>
            </a:r>
            <a:r>
              <a:rPr dirty="0" sz="1000" spc="-4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 spc="-10">
                <a:solidFill>
                  <a:srgbClr val="03234D"/>
                </a:solidFill>
                <a:latin typeface="Arial MT"/>
                <a:cs typeface="Arial MT"/>
              </a:rPr>
              <a:t>Services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committed</a:t>
            </a:r>
            <a:r>
              <a:rPr dirty="0" sz="1000" spc="-5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$100mm</a:t>
            </a:r>
            <a:r>
              <a:rPr dirty="0" sz="1000" spc="-4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 spc="-25">
                <a:solidFill>
                  <a:srgbClr val="03234D"/>
                </a:solidFill>
                <a:latin typeface="Arial MT"/>
                <a:cs typeface="Arial MT"/>
              </a:rPr>
              <a:t>of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multilender</a:t>
            </a:r>
            <a:r>
              <a:rPr dirty="0" sz="1000" spc="-4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ABL</a:t>
            </a:r>
            <a:r>
              <a:rPr dirty="0" sz="100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revolver</a:t>
            </a:r>
            <a:r>
              <a:rPr dirty="0" sz="1000" spc="-4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 spc="-25">
                <a:solidFill>
                  <a:srgbClr val="03234D"/>
                </a:solidFill>
                <a:latin typeface="Arial MT"/>
                <a:cs typeface="Arial MT"/>
              </a:rPr>
              <a:t>to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AK</a:t>
            </a:r>
            <a:r>
              <a:rPr dirty="0" sz="100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steel</a:t>
            </a:r>
            <a:r>
              <a:rPr dirty="0" sz="1000" spc="-1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to</a:t>
            </a:r>
            <a:r>
              <a:rPr dirty="0" sz="1000" spc="-1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 spc="-10" b="1">
                <a:solidFill>
                  <a:srgbClr val="03234D"/>
                </a:solidFill>
                <a:latin typeface="Arial"/>
                <a:cs typeface="Arial"/>
              </a:rPr>
              <a:t>increase </a:t>
            </a:r>
            <a:r>
              <a:rPr dirty="0" sz="1000" b="1">
                <a:solidFill>
                  <a:srgbClr val="03234D"/>
                </a:solidFill>
                <a:latin typeface="Arial"/>
                <a:cs typeface="Arial"/>
              </a:rPr>
              <a:t>flexibility</a:t>
            </a:r>
            <a:r>
              <a:rPr dirty="0" sz="1000" spc="-30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000" b="1">
                <a:solidFill>
                  <a:srgbClr val="03234D"/>
                </a:solidFill>
                <a:latin typeface="Arial"/>
                <a:cs typeface="Arial"/>
              </a:rPr>
              <a:t>and</a:t>
            </a:r>
            <a:r>
              <a:rPr dirty="0" sz="1000" spc="-20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000" spc="-10" b="1">
                <a:solidFill>
                  <a:srgbClr val="03234D"/>
                </a:solidFill>
                <a:latin typeface="Arial"/>
                <a:cs typeface="Arial"/>
              </a:rPr>
              <a:t>earnings</a:t>
            </a:r>
            <a:endParaRPr sz="1000">
              <a:latin typeface="Arial"/>
              <a:cs typeface="Arial"/>
            </a:endParaRPr>
          </a:p>
        </p:txBody>
      </p:sp>
      <p:sp>
        <p:nvSpPr>
          <p:cNvPr id="64" name="object 64" descr=""/>
          <p:cNvSpPr txBox="1"/>
          <p:nvPr/>
        </p:nvSpPr>
        <p:spPr>
          <a:xfrm>
            <a:off x="2460244" y="4647691"/>
            <a:ext cx="1746885" cy="1702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84150" marR="59055" indent="-171450">
              <a:lnSpc>
                <a:spcPct val="100000"/>
              </a:lnSpc>
              <a:spcBef>
                <a:spcPts val="100"/>
              </a:spcBef>
              <a:buClr>
                <a:srgbClr val="009F9F"/>
              </a:buClr>
              <a:buFont typeface="Wingdings"/>
              <a:buChar char=""/>
              <a:tabLst>
                <a:tab pos="184150" algn="l"/>
              </a:tabLst>
            </a:pP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Siemens</a:t>
            </a:r>
            <a:r>
              <a:rPr dirty="0" sz="100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can</a:t>
            </a:r>
            <a:r>
              <a:rPr dirty="0" sz="100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also</a:t>
            </a:r>
            <a:r>
              <a:rPr dirty="0" sz="100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invest</a:t>
            </a:r>
            <a:r>
              <a:rPr dirty="0" sz="100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 spc="-25">
                <a:solidFill>
                  <a:srgbClr val="03234D"/>
                </a:solidFill>
                <a:latin typeface="Arial MT"/>
                <a:cs typeface="Arial MT"/>
              </a:rPr>
              <a:t>in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equity</a:t>
            </a:r>
            <a:r>
              <a:rPr dirty="0" sz="1000" spc="-3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stakes</a:t>
            </a:r>
            <a:r>
              <a:rPr dirty="0" sz="100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of</a:t>
            </a:r>
            <a:r>
              <a:rPr dirty="0" sz="100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 spc="-10" b="1">
                <a:solidFill>
                  <a:srgbClr val="03234D"/>
                </a:solidFill>
                <a:latin typeface="Arial"/>
                <a:cs typeface="Arial"/>
              </a:rPr>
              <a:t>up-</a:t>
            </a:r>
            <a:r>
              <a:rPr dirty="0" sz="1000" spc="-20" b="1">
                <a:solidFill>
                  <a:srgbClr val="03234D"/>
                </a:solidFill>
                <a:latin typeface="Arial"/>
                <a:cs typeface="Arial"/>
              </a:rPr>
              <a:t>and- </a:t>
            </a:r>
            <a:r>
              <a:rPr dirty="0" sz="1000" b="1">
                <a:solidFill>
                  <a:srgbClr val="03234D"/>
                </a:solidFill>
                <a:latin typeface="Arial"/>
                <a:cs typeface="Arial"/>
              </a:rPr>
              <a:t>coming</a:t>
            </a:r>
            <a:r>
              <a:rPr dirty="0" sz="1000" spc="-40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000" spc="-10" b="1">
                <a:solidFill>
                  <a:srgbClr val="03234D"/>
                </a:solidFill>
                <a:latin typeface="Arial"/>
                <a:cs typeface="Arial"/>
              </a:rPr>
              <a:t>sustainability ventures</a:t>
            </a:r>
            <a:endParaRPr sz="1000">
              <a:latin typeface="Arial"/>
              <a:cs typeface="Arial"/>
            </a:endParaRPr>
          </a:p>
          <a:p>
            <a:pPr marL="184150" marR="5080" indent="-171450">
              <a:lnSpc>
                <a:spcPct val="100000"/>
              </a:lnSpc>
              <a:spcBef>
                <a:spcPts val="5"/>
              </a:spcBef>
              <a:buClr>
                <a:srgbClr val="009F9F"/>
              </a:buClr>
              <a:buFont typeface="Wingdings"/>
              <a:buChar char=""/>
              <a:tabLst>
                <a:tab pos="184150" algn="l"/>
              </a:tabLst>
            </a:pP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Siemens</a:t>
            </a:r>
            <a:r>
              <a:rPr dirty="0" sz="1000" spc="-10">
                <a:solidFill>
                  <a:srgbClr val="03234D"/>
                </a:solidFill>
                <a:latin typeface="Arial MT"/>
                <a:cs typeface="Arial MT"/>
              </a:rPr>
              <a:t> invested</a:t>
            </a:r>
            <a:r>
              <a:rPr dirty="0" sz="100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an </a:t>
            </a:r>
            <a:r>
              <a:rPr dirty="0" sz="1000" spc="-10">
                <a:solidFill>
                  <a:srgbClr val="03234D"/>
                </a:solidFill>
                <a:latin typeface="Arial MT"/>
                <a:cs typeface="Arial MT"/>
              </a:rPr>
              <a:t>equity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stake</a:t>
            </a:r>
            <a:r>
              <a:rPr dirty="0" sz="1000" spc="-3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into</a:t>
            </a:r>
            <a:r>
              <a:rPr dirty="0" sz="100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an</a:t>
            </a:r>
            <a:r>
              <a:rPr dirty="0" sz="100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Ohio</a:t>
            </a:r>
            <a:r>
              <a:rPr dirty="0" sz="100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 spc="-20">
                <a:solidFill>
                  <a:srgbClr val="03234D"/>
                </a:solidFill>
                <a:latin typeface="Arial MT"/>
                <a:cs typeface="Arial MT"/>
              </a:rPr>
              <a:t>based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vertical</a:t>
            </a:r>
            <a:r>
              <a:rPr dirty="0" sz="1000" spc="-5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farming</a:t>
            </a:r>
            <a:r>
              <a:rPr dirty="0" sz="1000" spc="-5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 spc="-10">
                <a:solidFill>
                  <a:srgbClr val="03234D"/>
                </a:solidFill>
                <a:latin typeface="Arial MT"/>
                <a:cs typeface="Arial MT"/>
              </a:rPr>
              <a:t>company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which</a:t>
            </a:r>
            <a:r>
              <a:rPr dirty="0" sz="1000" spc="-4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needed</a:t>
            </a:r>
            <a:r>
              <a:rPr dirty="0" sz="1000" spc="-4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 b="1">
                <a:solidFill>
                  <a:srgbClr val="03234D"/>
                </a:solidFill>
                <a:latin typeface="Arial"/>
                <a:cs typeface="Arial"/>
              </a:rPr>
              <a:t>capital</a:t>
            </a:r>
            <a:r>
              <a:rPr dirty="0" sz="1000" spc="-40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000" spc="-25" b="1">
                <a:solidFill>
                  <a:srgbClr val="03234D"/>
                </a:solidFill>
                <a:latin typeface="Arial"/>
                <a:cs typeface="Arial"/>
              </a:rPr>
              <a:t>for </a:t>
            </a:r>
            <a:r>
              <a:rPr dirty="0" sz="1000" b="1">
                <a:solidFill>
                  <a:srgbClr val="03234D"/>
                </a:solidFill>
                <a:latin typeface="Arial"/>
                <a:cs typeface="Arial"/>
              </a:rPr>
              <a:t>growth</a:t>
            </a:r>
            <a:r>
              <a:rPr dirty="0" sz="1000" spc="-25" b="1">
                <a:solidFill>
                  <a:srgbClr val="03234D"/>
                </a:solidFill>
                <a:latin typeface="Arial"/>
                <a:cs typeface="Arial"/>
              </a:rPr>
              <a:t> and </a:t>
            </a:r>
            <a:r>
              <a:rPr dirty="0" sz="1000" b="1">
                <a:solidFill>
                  <a:srgbClr val="03234D"/>
                </a:solidFill>
                <a:latin typeface="Arial"/>
                <a:cs typeface="Arial"/>
              </a:rPr>
              <a:t>implementation</a:t>
            </a:r>
            <a:r>
              <a:rPr dirty="0" sz="1000" spc="-50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000" b="1">
                <a:solidFill>
                  <a:srgbClr val="03234D"/>
                </a:solidFill>
                <a:latin typeface="Arial"/>
                <a:cs typeface="Arial"/>
              </a:rPr>
              <a:t>of</a:t>
            </a:r>
            <a:r>
              <a:rPr dirty="0" sz="1000" spc="-25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000" spc="-10" b="1">
                <a:solidFill>
                  <a:srgbClr val="03234D"/>
                </a:solidFill>
                <a:latin typeface="Arial"/>
                <a:cs typeface="Arial"/>
              </a:rPr>
              <a:t>proven technology</a:t>
            </a:r>
            <a:endParaRPr sz="1000">
              <a:latin typeface="Arial"/>
              <a:cs typeface="Arial"/>
            </a:endParaRPr>
          </a:p>
        </p:txBody>
      </p:sp>
      <p:sp>
        <p:nvSpPr>
          <p:cNvPr id="65" name="object 65" descr=""/>
          <p:cNvSpPr txBox="1"/>
          <p:nvPr/>
        </p:nvSpPr>
        <p:spPr>
          <a:xfrm>
            <a:off x="4499609" y="4644390"/>
            <a:ext cx="1591310" cy="1702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83515" indent="-170815">
              <a:lnSpc>
                <a:spcPct val="100000"/>
              </a:lnSpc>
              <a:spcBef>
                <a:spcPts val="100"/>
              </a:spcBef>
              <a:buClr>
                <a:srgbClr val="009F9F"/>
              </a:buClr>
              <a:buFont typeface="Wingdings"/>
              <a:buChar char=""/>
              <a:tabLst>
                <a:tab pos="183515" algn="l"/>
              </a:tabLst>
            </a:pP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Senior</a:t>
            </a:r>
            <a:r>
              <a:rPr dirty="0" sz="1000" spc="-5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secured</a:t>
            </a:r>
            <a:r>
              <a:rPr dirty="0" sz="1000" spc="-6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 spc="-20">
                <a:solidFill>
                  <a:srgbClr val="03234D"/>
                </a:solidFill>
                <a:latin typeface="Arial MT"/>
                <a:cs typeface="Arial MT"/>
              </a:rPr>
              <a:t>debt</a:t>
            </a:r>
            <a:endParaRPr sz="1000">
              <a:latin typeface="Arial MT"/>
              <a:cs typeface="Arial MT"/>
            </a:endParaRPr>
          </a:p>
          <a:p>
            <a:pPr marL="183515" indent="-170815">
              <a:lnSpc>
                <a:spcPct val="100000"/>
              </a:lnSpc>
              <a:buClr>
                <a:srgbClr val="009F9F"/>
              </a:buClr>
              <a:buFont typeface="Wingdings"/>
              <a:buChar char=""/>
              <a:tabLst>
                <a:tab pos="183515" algn="l"/>
              </a:tabLst>
            </a:pPr>
            <a:r>
              <a:rPr dirty="0" sz="1000" spc="-10">
                <a:solidFill>
                  <a:srgbClr val="03234D"/>
                </a:solidFill>
                <a:latin typeface="Arial MT"/>
                <a:cs typeface="Arial MT"/>
              </a:rPr>
              <a:t>Revolvers</a:t>
            </a:r>
            <a:endParaRPr sz="1000">
              <a:latin typeface="Arial MT"/>
              <a:cs typeface="Arial MT"/>
            </a:endParaRPr>
          </a:p>
          <a:p>
            <a:pPr marL="183515" indent="-170815">
              <a:lnSpc>
                <a:spcPct val="100000"/>
              </a:lnSpc>
              <a:buClr>
                <a:srgbClr val="009F9F"/>
              </a:buClr>
              <a:buFont typeface="Wingdings"/>
              <a:buChar char=""/>
              <a:tabLst>
                <a:tab pos="183515" algn="l"/>
              </a:tabLst>
            </a:pP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Term</a:t>
            </a:r>
            <a:r>
              <a:rPr dirty="0" sz="1000" spc="-1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loans</a:t>
            </a:r>
            <a:r>
              <a:rPr dirty="0" sz="100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A</a:t>
            </a:r>
            <a:r>
              <a:rPr dirty="0" sz="1000" spc="-1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&amp;</a:t>
            </a:r>
            <a:r>
              <a:rPr dirty="0" sz="1000" spc="-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 spc="-50">
                <a:solidFill>
                  <a:srgbClr val="03234D"/>
                </a:solidFill>
                <a:latin typeface="Arial MT"/>
                <a:cs typeface="Arial MT"/>
              </a:rPr>
              <a:t>B</a:t>
            </a:r>
            <a:endParaRPr sz="1000">
              <a:latin typeface="Arial MT"/>
              <a:cs typeface="Arial MT"/>
            </a:endParaRPr>
          </a:p>
          <a:p>
            <a:pPr marL="183515" indent="-170815">
              <a:lnSpc>
                <a:spcPct val="100000"/>
              </a:lnSpc>
              <a:buClr>
                <a:srgbClr val="009F9F"/>
              </a:buClr>
              <a:buFont typeface="Wingdings"/>
              <a:buChar char=""/>
              <a:tabLst>
                <a:tab pos="183515" algn="l"/>
              </a:tabLst>
            </a:pP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Delayed</a:t>
            </a:r>
            <a:r>
              <a:rPr dirty="0" sz="1000" spc="-4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draw</a:t>
            </a:r>
            <a:r>
              <a:rPr dirty="0" sz="1000" spc="-3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 spc="-10">
                <a:solidFill>
                  <a:srgbClr val="03234D"/>
                </a:solidFill>
                <a:latin typeface="Arial MT"/>
                <a:cs typeface="Arial MT"/>
              </a:rPr>
              <a:t>facilities</a:t>
            </a:r>
            <a:endParaRPr sz="1000">
              <a:latin typeface="Arial MT"/>
              <a:cs typeface="Arial MT"/>
            </a:endParaRPr>
          </a:p>
          <a:p>
            <a:pPr marL="184150" marR="5080" indent="-171450">
              <a:lnSpc>
                <a:spcPct val="100000"/>
              </a:lnSpc>
              <a:buClr>
                <a:srgbClr val="009F9F"/>
              </a:buClr>
              <a:buFont typeface="Wingdings"/>
              <a:buChar char=""/>
              <a:tabLst>
                <a:tab pos="184150" algn="l"/>
              </a:tabLst>
            </a:pPr>
            <a:r>
              <a:rPr dirty="0" sz="1000" b="1">
                <a:solidFill>
                  <a:srgbClr val="03234D"/>
                </a:solidFill>
                <a:latin typeface="Arial"/>
                <a:cs typeface="Arial"/>
              </a:rPr>
              <a:t>Equipment</a:t>
            </a:r>
            <a:r>
              <a:rPr dirty="0" sz="1000" spc="-35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000" b="1">
                <a:solidFill>
                  <a:srgbClr val="03234D"/>
                </a:solidFill>
                <a:latin typeface="Arial"/>
                <a:cs typeface="Arial"/>
              </a:rPr>
              <a:t>finance</a:t>
            </a:r>
            <a:r>
              <a:rPr dirty="0" sz="1000" spc="-40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000" spc="-25" b="1">
                <a:solidFill>
                  <a:srgbClr val="03234D"/>
                </a:solidFill>
                <a:latin typeface="Arial"/>
                <a:cs typeface="Arial"/>
              </a:rPr>
              <a:t>and </a:t>
            </a:r>
            <a:r>
              <a:rPr dirty="0" sz="1000" spc="-10" b="1">
                <a:solidFill>
                  <a:srgbClr val="03234D"/>
                </a:solidFill>
                <a:latin typeface="Arial"/>
                <a:cs typeface="Arial"/>
              </a:rPr>
              <a:t>leasing</a:t>
            </a:r>
            <a:endParaRPr sz="1000">
              <a:latin typeface="Arial"/>
              <a:cs typeface="Arial"/>
            </a:endParaRPr>
          </a:p>
          <a:p>
            <a:pPr marL="183515" indent="-170815">
              <a:lnSpc>
                <a:spcPct val="100000"/>
              </a:lnSpc>
              <a:buClr>
                <a:srgbClr val="009F9F"/>
              </a:buClr>
              <a:buFont typeface="Wingdings"/>
              <a:buChar char=""/>
              <a:tabLst>
                <a:tab pos="183515" algn="l"/>
              </a:tabLst>
            </a:pPr>
            <a:r>
              <a:rPr dirty="0" sz="1000" spc="-10" b="1">
                <a:solidFill>
                  <a:srgbClr val="03234D"/>
                </a:solidFill>
                <a:latin typeface="Arial"/>
                <a:cs typeface="Arial"/>
              </a:rPr>
              <a:t>Asset-</a:t>
            </a:r>
            <a:r>
              <a:rPr dirty="0" sz="1000" b="1">
                <a:solidFill>
                  <a:srgbClr val="03234D"/>
                </a:solidFill>
                <a:latin typeface="Arial"/>
                <a:cs typeface="Arial"/>
              </a:rPr>
              <a:t>based</a:t>
            </a:r>
            <a:r>
              <a:rPr dirty="0" sz="1000" spc="-20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000" spc="-10" b="1">
                <a:solidFill>
                  <a:srgbClr val="03234D"/>
                </a:solidFill>
                <a:latin typeface="Arial"/>
                <a:cs typeface="Arial"/>
              </a:rPr>
              <a:t>lending</a:t>
            </a:r>
            <a:endParaRPr sz="1000">
              <a:latin typeface="Arial"/>
              <a:cs typeface="Arial"/>
            </a:endParaRPr>
          </a:p>
          <a:p>
            <a:pPr marL="183515" indent="-170815">
              <a:lnSpc>
                <a:spcPct val="100000"/>
              </a:lnSpc>
              <a:buClr>
                <a:srgbClr val="009F9F"/>
              </a:buClr>
              <a:buFont typeface="Wingdings"/>
              <a:buChar char=""/>
              <a:tabLst>
                <a:tab pos="183515" algn="l"/>
              </a:tabLst>
            </a:pPr>
            <a:r>
              <a:rPr dirty="0" sz="1000" spc="-10">
                <a:solidFill>
                  <a:srgbClr val="03234D"/>
                </a:solidFill>
                <a:latin typeface="Arial MT"/>
                <a:cs typeface="Arial MT"/>
              </a:rPr>
              <a:t>Specialty</a:t>
            </a:r>
            <a:endParaRPr sz="1000">
              <a:latin typeface="Arial MT"/>
              <a:cs typeface="Arial MT"/>
            </a:endParaRPr>
          </a:p>
          <a:p>
            <a:pPr marL="184150" marR="86360">
              <a:lnSpc>
                <a:spcPct val="100000"/>
              </a:lnSpc>
            </a:pP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finance</a:t>
            </a:r>
            <a:r>
              <a:rPr dirty="0" sz="1000" spc="-4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 spc="-10">
                <a:solidFill>
                  <a:srgbClr val="03234D"/>
                </a:solidFill>
                <a:latin typeface="Arial MT"/>
                <a:cs typeface="Arial MT"/>
              </a:rPr>
              <a:t>(structured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products</a:t>
            </a:r>
            <a:r>
              <a:rPr dirty="0" sz="100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and</a:t>
            </a:r>
            <a:r>
              <a:rPr dirty="0" sz="100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equity</a:t>
            </a:r>
            <a:r>
              <a:rPr dirty="0" sz="100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 spc="-25">
                <a:solidFill>
                  <a:srgbClr val="03234D"/>
                </a:solidFill>
                <a:latin typeface="Arial MT"/>
                <a:cs typeface="Arial MT"/>
              </a:rPr>
              <a:t>co- </a:t>
            </a:r>
            <a:r>
              <a:rPr dirty="0" sz="1000" spc="-10">
                <a:solidFill>
                  <a:srgbClr val="03234D"/>
                </a:solidFill>
                <a:latin typeface="Arial MT"/>
                <a:cs typeface="Arial MT"/>
              </a:rPr>
              <a:t>investments)</a:t>
            </a:r>
            <a:endParaRPr sz="1000">
              <a:latin typeface="Arial MT"/>
              <a:cs typeface="Arial MT"/>
            </a:endParaRPr>
          </a:p>
        </p:txBody>
      </p:sp>
      <p:pic>
        <p:nvPicPr>
          <p:cNvPr id="66" name="object 66" descr="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4716097" y="3534917"/>
            <a:ext cx="947769" cy="1056893"/>
          </a:xfrm>
          <a:prstGeom prst="rect">
            <a:avLst/>
          </a:prstGeom>
        </p:spPr>
      </p:pic>
      <p:grpSp>
        <p:nvGrpSpPr>
          <p:cNvPr id="67" name="object 67" descr=""/>
          <p:cNvGrpSpPr/>
          <p:nvPr/>
        </p:nvGrpSpPr>
        <p:grpSpPr>
          <a:xfrm>
            <a:off x="3057905" y="960882"/>
            <a:ext cx="3372485" cy="2326640"/>
            <a:chOff x="3057905" y="960882"/>
            <a:chExt cx="3372485" cy="2326640"/>
          </a:xfrm>
        </p:grpSpPr>
        <p:sp>
          <p:nvSpPr>
            <p:cNvPr id="68" name="object 68" descr=""/>
            <p:cNvSpPr/>
            <p:nvPr/>
          </p:nvSpPr>
          <p:spPr>
            <a:xfrm>
              <a:off x="5860541" y="960882"/>
              <a:ext cx="569595" cy="2326640"/>
            </a:xfrm>
            <a:custGeom>
              <a:avLst/>
              <a:gdLst/>
              <a:ahLst/>
              <a:cxnLst/>
              <a:rect l="l" t="t" r="r" b="b"/>
              <a:pathLst>
                <a:path w="569595" h="2326640">
                  <a:moveTo>
                    <a:pt x="265811" y="2288031"/>
                  </a:moveTo>
                  <a:lnTo>
                    <a:pt x="0" y="2288031"/>
                  </a:lnTo>
                  <a:lnTo>
                    <a:pt x="0" y="2326131"/>
                  </a:lnTo>
                  <a:lnTo>
                    <a:pt x="303911" y="2326131"/>
                  </a:lnTo>
                  <a:lnTo>
                    <a:pt x="303911" y="2307081"/>
                  </a:lnTo>
                  <a:lnTo>
                    <a:pt x="265811" y="2307081"/>
                  </a:lnTo>
                  <a:lnTo>
                    <a:pt x="265811" y="2288031"/>
                  </a:lnTo>
                  <a:close/>
                </a:path>
                <a:path w="569595" h="2326640">
                  <a:moveTo>
                    <a:pt x="455295" y="38100"/>
                  </a:moveTo>
                  <a:lnTo>
                    <a:pt x="265811" y="38100"/>
                  </a:lnTo>
                  <a:lnTo>
                    <a:pt x="265811" y="2307081"/>
                  </a:lnTo>
                  <a:lnTo>
                    <a:pt x="284861" y="2288031"/>
                  </a:lnTo>
                  <a:lnTo>
                    <a:pt x="303911" y="2288031"/>
                  </a:lnTo>
                  <a:lnTo>
                    <a:pt x="303911" y="76199"/>
                  </a:lnTo>
                  <a:lnTo>
                    <a:pt x="284861" y="76200"/>
                  </a:lnTo>
                  <a:lnTo>
                    <a:pt x="303911" y="57150"/>
                  </a:lnTo>
                  <a:lnTo>
                    <a:pt x="455295" y="57150"/>
                  </a:lnTo>
                  <a:lnTo>
                    <a:pt x="455295" y="38100"/>
                  </a:lnTo>
                  <a:close/>
                </a:path>
                <a:path w="569595" h="2326640">
                  <a:moveTo>
                    <a:pt x="303911" y="2288031"/>
                  </a:moveTo>
                  <a:lnTo>
                    <a:pt x="284861" y="2288031"/>
                  </a:lnTo>
                  <a:lnTo>
                    <a:pt x="265811" y="2307081"/>
                  </a:lnTo>
                  <a:lnTo>
                    <a:pt x="303911" y="2307081"/>
                  </a:lnTo>
                  <a:lnTo>
                    <a:pt x="303911" y="2288031"/>
                  </a:lnTo>
                  <a:close/>
                </a:path>
                <a:path w="569595" h="2326640">
                  <a:moveTo>
                    <a:pt x="455295" y="0"/>
                  </a:moveTo>
                  <a:lnTo>
                    <a:pt x="455295" y="114300"/>
                  </a:lnTo>
                  <a:lnTo>
                    <a:pt x="531495" y="76200"/>
                  </a:lnTo>
                  <a:lnTo>
                    <a:pt x="474345" y="76200"/>
                  </a:lnTo>
                  <a:lnTo>
                    <a:pt x="474345" y="38100"/>
                  </a:lnTo>
                  <a:lnTo>
                    <a:pt x="531495" y="38100"/>
                  </a:lnTo>
                  <a:lnTo>
                    <a:pt x="455295" y="0"/>
                  </a:lnTo>
                  <a:close/>
                </a:path>
                <a:path w="569595" h="2326640">
                  <a:moveTo>
                    <a:pt x="303911" y="57150"/>
                  </a:moveTo>
                  <a:lnTo>
                    <a:pt x="284861" y="76200"/>
                  </a:lnTo>
                  <a:lnTo>
                    <a:pt x="303911" y="76200"/>
                  </a:lnTo>
                  <a:lnTo>
                    <a:pt x="303911" y="57150"/>
                  </a:lnTo>
                  <a:close/>
                </a:path>
                <a:path w="569595" h="2326640">
                  <a:moveTo>
                    <a:pt x="455295" y="57150"/>
                  </a:moveTo>
                  <a:lnTo>
                    <a:pt x="303911" y="57150"/>
                  </a:lnTo>
                  <a:lnTo>
                    <a:pt x="303911" y="76200"/>
                  </a:lnTo>
                  <a:lnTo>
                    <a:pt x="455295" y="76200"/>
                  </a:lnTo>
                  <a:lnTo>
                    <a:pt x="455295" y="57150"/>
                  </a:lnTo>
                  <a:close/>
                </a:path>
                <a:path w="569595" h="2326640">
                  <a:moveTo>
                    <a:pt x="531495" y="38100"/>
                  </a:moveTo>
                  <a:lnTo>
                    <a:pt x="474345" y="38100"/>
                  </a:lnTo>
                  <a:lnTo>
                    <a:pt x="474345" y="76200"/>
                  </a:lnTo>
                  <a:lnTo>
                    <a:pt x="531495" y="76200"/>
                  </a:lnTo>
                  <a:lnTo>
                    <a:pt x="569595" y="57150"/>
                  </a:lnTo>
                  <a:lnTo>
                    <a:pt x="531495" y="38100"/>
                  </a:lnTo>
                  <a:close/>
                </a:path>
              </a:pathLst>
            </a:custGeom>
            <a:solidFill>
              <a:srgbClr val="009F9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9" name="object 69" descr=""/>
            <p:cNvSpPr/>
            <p:nvPr/>
          </p:nvSpPr>
          <p:spPr>
            <a:xfrm>
              <a:off x="3057905" y="1018032"/>
              <a:ext cx="3328035" cy="0"/>
            </a:xfrm>
            <a:custGeom>
              <a:avLst/>
              <a:gdLst/>
              <a:ahLst/>
              <a:cxnLst/>
              <a:rect l="l" t="t" r="r" b="b"/>
              <a:pathLst>
                <a:path w="3328035" h="0">
                  <a:moveTo>
                    <a:pt x="0" y="0"/>
                  </a:moveTo>
                  <a:lnTo>
                    <a:pt x="3327907" y="0"/>
                  </a:lnTo>
                </a:path>
              </a:pathLst>
            </a:custGeom>
            <a:ln w="38100">
              <a:solidFill>
                <a:srgbClr val="009F9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0" name="object 70" descr=""/>
          <p:cNvGrpSpPr/>
          <p:nvPr/>
        </p:nvGrpSpPr>
        <p:grpSpPr>
          <a:xfrm>
            <a:off x="6518909" y="3373373"/>
            <a:ext cx="4796790" cy="560070"/>
            <a:chOff x="6518909" y="3373373"/>
            <a:chExt cx="4796790" cy="560070"/>
          </a:xfrm>
        </p:grpSpPr>
        <p:sp>
          <p:nvSpPr>
            <p:cNvPr id="71" name="object 71" descr=""/>
            <p:cNvSpPr/>
            <p:nvPr/>
          </p:nvSpPr>
          <p:spPr>
            <a:xfrm>
              <a:off x="6553961" y="3373373"/>
              <a:ext cx="4761865" cy="231140"/>
            </a:xfrm>
            <a:custGeom>
              <a:avLst/>
              <a:gdLst/>
              <a:ahLst/>
              <a:cxnLst/>
              <a:rect l="l" t="t" r="r" b="b"/>
              <a:pathLst>
                <a:path w="4761865" h="231139">
                  <a:moveTo>
                    <a:pt x="4761738" y="0"/>
                  </a:moveTo>
                  <a:lnTo>
                    <a:pt x="0" y="0"/>
                  </a:lnTo>
                  <a:lnTo>
                    <a:pt x="2380869" y="230886"/>
                  </a:lnTo>
                  <a:lnTo>
                    <a:pt x="4761738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2" name="object 72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518909" y="3628262"/>
              <a:ext cx="57150" cy="305181"/>
            </a:xfrm>
            <a:prstGeom prst="rect">
              <a:avLst/>
            </a:prstGeom>
          </p:spPr>
        </p:pic>
      </p:grpSp>
      <p:sp>
        <p:nvSpPr>
          <p:cNvPr id="73" name="object 73" descr=""/>
          <p:cNvSpPr txBox="1"/>
          <p:nvPr/>
        </p:nvSpPr>
        <p:spPr>
          <a:xfrm>
            <a:off x="6631940" y="3630676"/>
            <a:ext cx="4305300" cy="2387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400" b="1">
                <a:solidFill>
                  <a:srgbClr val="010027"/>
                </a:solidFill>
                <a:latin typeface="Arial"/>
                <a:cs typeface="Arial"/>
              </a:rPr>
              <a:t>…</a:t>
            </a:r>
            <a:r>
              <a:rPr dirty="0" sz="1400" spc="-3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10027"/>
                </a:solidFill>
                <a:latin typeface="Arial"/>
                <a:cs typeface="Arial"/>
              </a:rPr>
              <a:t>to</a:t>
            </a:r>
            <a:r>
              <a:rPr dirty="0" sz="1400" spc="-2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10027"/>
                </a:solidFill>
                <a:latin typeface="Arial"/>
                <a:cs typeface="Arial"/>
              </a:rPr>
              <a:t>capture</a:t>
            </a:r>
            <a:r>
              <a:rPr dirty="0" sz="1400" spc="-4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10027"/>
                </a:solidFill>
                <a:latin typeface="Arial"/>
                <a:cs typeface="Arial"/>
              </a:rPr>
              <a:t>North</a:t>
            </a:r>
            <a:r>
              <a:rPr dirty="0" sz="1400" spc="-7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10027"/>
                </a:solidFill>
                <a:latin typeface="Arial"/>
                <a:cs typeface="Arial"/>
              </a:rPr>
              <a:t>American</a:t>
            </a:r>
            <a:r>
              <a:rPr dirty="0" sz="1400" spc="-2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10027"/>
                </a:solidFill>
                <a:latin typeface="Arial"/>
                <a:cs typeface="Arial"/>
              </a:rPr>
              <a:t>growth</a:t>
            </a:r>
            <a:r>
              <a:rPr dirty="0" sz="1400" spc="-3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400" spc="-10" b="1">
                <a:solidFill>
                  <a:srgbClr val="010027"/>
                </a:solidFill>
                <a:latin typeface="Arial"/>
                <a:cs typeface="Arial"/>
              </a:rPr>
              <a:t>opportunities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74" name="object 74" descr=""/>
          <p:cNvGrpSpPr/>
          <p:nvPr/>
        </p:nvGrpSpPr>
        <p:grpSpPr>
          <a:xfrm>
            <a:off x="6096000" y="3955541"/>
            <a:ext cx="5537200" cy="1537970"/>
            <a:chOff x="6096000" y="3955541"/>
            <a:chExt cx="5537200" cy="1537970"/>
          </a:xfrm>
        </p:grpSpPr>
        <p:pic>
          <p:nvPicPr>
            <p:cNvPr id="75" name="object 75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096000" y="3955541"/>
              <a:ext cx="1738883" cy="1537716"/>
            </a:xfrm>
            <a:prstGeom prst="rect">
              <a:avLst/>
            </a:prstGeom>
          </p:spPr>
        </p:pic>
        <p:pic>
          <p:nvPicPr>
            <p:cNvPr id="76" name="object 76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893046" y="4074413"/>
              <a:ext cx="1739646" cy="1329690"/>
            </a:xfrm>
            <a:prstGeom prst="rect">
              <a:avLst/>
            </a:prstGeom>
          </p:spPr>
        </p:pic>
      </p:grpSp>
      <p:sp>
        <p:nvSpPr>
          <p:cNvPr id="77" name="object 77" descr=""/>
          <p:cNvSpPr txBox="1"/>
          <p:nvPr/>
        </p:nvSpPr>
        <p:spPr>
          <a:xfrm>
            <a:off x="6863842" y="4661153"/>
            <a:ext cx="742315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dirty="0" sz="1400" spc="-10" b="1">
                <a:solidFill>
                  <a:srgbClr val="009F9F"/>
                </a:solidFill>
                <a:latin typeface="Calibri"/>
                <a:cs typeface="Calibri"/>
              </a:rPr>
              <a:t>America’s</a:t>
            </a:r>
            <a:endParaRPr sz="14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dirty="0" sz="1400" b="1">
                <a:solidFill>
                  <a:srgbClr val="009F9F"/>
                </a:solidFill>
                <a:latin typeface="Calibri"/>
                <a:cs typeface="Calibri"/>
              </a:rPr>
              <a:t>10</a:t>
            </a:r>
            <a:r>
              <a:rPr dirty="0" sz="1400" spc="-10" b="1">
                <a:solidFill>
                  <a:srgbClr val="009F9F"/>
                </a:solidFill>
                <a:latin typeface="Calibri"/>
                <a:cs typeface="Calibri"/>
              </a:rPr>
              <a:t> </a:t>
            </a:r>
            <a:r>
              <a:rPr dirty="0" sz="1400" spc="-25" b="1">
                <a:solidFill>
                  <a:srgbClr val="009F9F"/>
                </a:solidFill>
                <a:latin typeface="Calibri"/>
                <a:cs typeface="Calibri"/>
              </a:rPr>
              <a:t>GW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78" name="object 78" descr=""/>
          <p:cNvSpPr txBox="1"/>
          <p:nvPr/>
        </p:nvSpPr>
        <p:spPr>
          <a:xfrm>
            <a:off x="10637011" y="4647691"/>
            <a:ext cx="460375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8575" marR="5080" indent="-16510">
              <a:lnSpc>
                <a:spcPct val="100000"/>
              </a:lnSpc>
              <a:spcBef>
                <a:spcPts val="95"/>
              </a:spcBef>
            </a:pPr>
            <a:r>
              <a:rPr dirty="0" sz="1400" spc="-15" b="1">
                <a:solidFill>
                  <a:srgbClr val="009F9F"/>
                </a:solidFill>
                <a:latin typeface="Calibri"/>
                <a:cs typeface="Calibri"/>
              </a:rPr>
              <a:t>EMEA </a:t>
            </a:r>
            <a:r>
              <a:rPr dirty="0" sz="1400" b="1">
                <a:solidFill>
                  <a:srgbClr val="009F9F"/>
                </a:solidFill>
                <a:latin typeface="Calibri"/>
                <a:cs typeface="Calibri"/>
              </a:rPr>
              <a:t>7</a:t>
            </a:r>
            <a:r>
              <a:rPr dirty="0" sz="1400" spc="-15" b="1">
                <a:solidFill>
                  <a:srgbClr val="009F9F"/>
                </a:solidFill>
                <a:latin typeface="Calibri"/>
                <a:cs typeface="Calibri"/>
              </a:rPr>
              <a:t> </a:t>
            </a:r>
            <a:r>
              <a:rPr dirty="0" sz="1400" spc="-25" b="1">
                <a:solidFill>
                  <a:srgbClr val="009F9F"/>
                </a:solidFill>
                <a:latin typeface="Calibri"/>
                <a:cs typeface="Calibri"/>
              </a:rPr>
              <a:t>GW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79" name="object 79" descr="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7995823" y="4575047"/>
            <a:ext cx="1877410" cy="579246"/>
          </a:xfrm>
          <a:prstGeom prst="rect">
            <a:avLst/>
          </a:prstGeom>
        </p:spPr>
      </p:pic>
      <p:sp>
        <p:nvSpPr>
          <p:cNvPr id="80" name="object 80" descr=""/>
          <p:cNvSpPr txBox="1"/>
          <p:nvPr/>
        </p:nvSpPr>
        <p:spPr>
          <a:xfrm>
            <a:off x="8699754" y="4438650"/>
            <a:ext cx="518159" cy="2387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400" b="1">
                <a:solidFill>
                  <a:srgbClr val="009F9F"/>
                </a:solidFill>
                <a:latin typeface="Calibri"/>
                <a:cs typeface="Calibri"/>
              </a:rPr>
              <a:t>+3</a:t>
            </a:r>
            <a:r>
              <a:rPr dirty="0" sz="1400" spc="-10" b="1">
                <a:solidFill>
                  <a:srgbClr val="009F9F"/>
                </a:solidFill>
                <a:latin typeface="Calibri"/>
                <a:cs typeface="Calibri"/>
              </a:rPr>
              <a:t> </a:t>
            </a:r>
            <a:r>
              <a:rPr dirty="0" sz="1400" spc="-25" b="1">
                <a:solidFill>
                  <a:srgbClr val="009F9F"/>
                </a:solidFill>
                <a:latin typeface="Calibri"/>
                <a:cs typeface="Calibri"/>
              </a:rPr>
              <a:t>GW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81" name="object 81" descr=""/>
          <p:cNvSpPr txBox="1"/>
          <p:nvPr/>
        </p:nvSpPr>
        <p:spPr>
          <a:xfrm>
            <a:off x="7793228" y="5394705"/>
            <a:ext cx="2282825" cy="1854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50" b="1">
                <a:solidFill>
                  <a:srgbClr val="03234D"/>
                </a:solidFill>
                <a:latin typeface="Arial"/>
                <a:cs typeface="Arial"/>
              </a:rPr>
              <a:t>Vestas</a:t>
            </a:r>
            <a:r>
              <a:rPr dirty="0" sz="1050" spc="-30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050" b="1">
                <a:solidFill>
                  <a:srgbClr val="03234D"/>
                </a:solidFill>
                <a:latin typeface="Arial"/>
                <a:cs typeface="Arial"/>
              </a:rPr>
              <a:t>global</a:t>
            </a:r>
            <a:r>
              <a:rPr dirty="0" sz="1050" spc="-60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050" b="1">
                <a:solidFill>
                  <a:srgbClr val="03234D"/>
                </a:solidFill>
                <a:latin typeface="Arial"/>
                <a:cs typeface="Arial"/>
              </a:rPr>
              <a:t>development</a:t>
            </a:r>
            <a:r>
              <a:rPr dirty="0" sz="1050" spc="-45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050" spc="-10" b="1">
                <a:solidFill>
                  <a:srgbClr val="03234D"/>
                </a:solidFill>
                <a:latin typeface="Arial"/>
                <a:cs typeface="Arial"/>
              </a:rPr>
              <a:t>pipeline</a:t>
            </a:r>
            <a:endParaRPr sz="1050">
              <a:latin typeface="Arial"/>
              <a:cs typeface="Arial"/>
            </a:endParaRPr>
          </a:p>
        </p:txBody>
      </p:sp>
      <p:pic>
        <p:nvPicPr>
          <p:cNvPr id="82" name="object 82" descr="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6459473" y="5590794"/>
            <a:ext cx="5145785" cy="88392"/>
          </a:xfrm>
          <a:prstGeom prst="rect">
            <a:avLst/>
          </a:prstGeom>
        </p:spPr>
      </p:pic>
      <p:sp>
        <p:nvSpPr>
          <p:cNvPr id="83" name="object 83" descr=""/>
          <p:cNvSpPr txBox="1"/>
          <p:nvPr/>
        </p:nvSpPr>
        <p:spPr>
          <a:xfrm>
            <a:off x="6486397" y="5668061"/>
            <a:ext cx="5102860" cy="749300"/>
          </a:xfrm>
          <a:prstGeom prst="rect">
            <a:avLst/>
          </a:prstGeom>
        </p:spPr>
        <p:txBody>
          <a:bodyPr wrap="square" lIns="0" tIns="50800" rIns="0" bIns="0" rtlCol="0" vert="horz">
            <a:spAutoFit/>
          </a:bodyPr>
          <a:lstStyle/>
          <a:p>
            <a:pPr marL="126364" indent="-113664">
              <a:lnSpc>
                <a:spcPct val="100000"/>
              </a:lnSpc>
              <a:spcBef>
                <a:spcPts val="400"/>
              </a:spcBef>
              <a:buClr>
                <a:srgbClr val="009999"/>
              </a:buClr>
              <a:buFont typeface="Wingdings"/>
              <a:buChar char=""/>
              <a:tabLst>
                <a:tab pos="126364" algn="l"/>
              </a:tabLst>
            </a:pPr>
            <a:r>
              <a:rPr dirty="0" sz="1000">
                <a:solidFill>
                  <a:srgbClr val="010027"/>
                </a:solidFill>
                <a:latin typeface="Arial MT"/>
                <a:cs typeface="Arial MT"/>
              </a:rPr>
              <a:t>President</a:t>
            </a:r>
            <a:r>
              <a:rPr dirty="0" sz="1000" spc="-3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10027"/>
                </a:solidFill>
                <a:latin typeface="Arial MT"/>
                <a:cs typeface="Arial MT"/>
              </a:rPr>
              <a:t>Biden</a:t>
            </a:r>
            <a:r>
              <a:rPr dirty="0" sz="1000" spc="-3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00" spc="-10" b="1">
                <a:solidFill>
                  <a:srgbClr val="010027"/>
                </a:solidFill>
                <a:latin typeface="Arial"/>
                <a:cs typeface="Arial"/>
              </a:rPr>
              <a:t>considering</a:t>
            </a:r>
            <a:r>
              <a:rPr dirty="0" sz="1000" spc="-3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000" b="1">
                <a:solidFill>
                  <a:srgbClr val="010027"/>
                </a:solidFill>
                <a:latin typeface="Arial"/>
                <a:cs typeface="Arial"/>
              </a:rPr>
              <a:t>auction</a:t>
            </a:r>
            <a:r>
              <a:rPr dirty="0" sz="1000" spc="-2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000" b="1">
                <a:solidFill>
                  <a:srgbClr val="010027"/>
                </a:solidFill>
                <a:latin typeface="Arial"/>
                <a:cs typeface="Arial"/>
              </a:rPr>
              <a:t>of</a:t>
            </a:r>
            <a:r>
              <a:rPr dirty="0" sz="1000" spc="-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000" b="1">
                <a:solidFill>
                  <a:srgbClr val="010027"/>
                </a:solidFill>
                <a:latin typeface="Arial"/>
                <a:cs typeface="Arial"/>
              </a:rPr>
              <a:t>Gulf</a:t>
            </a:r>
            <a:r>
              <a:rPr dirty="0" sz="1000" spc="-1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000" b="1">
                <a:solidFill>
                  <a:srgbClr val="010027"/>
                </a:solidFill>
                <a:latin typeface="Arial"/>
                <a:cs typeface="Arial"/>
              </a:rPr>
              <a:t>of</a:t>
            </a:r>
            <a:r>
              <a:rPr dirty="0" sz="1000" spc="-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000" b="1">
                <a:solidFill>
                  <a:srgbClr val="010027"/>
                </a:solidFill>
                <a:latin typeface="Arial"/>
                <a:cs typeface="Arial"/>
              </a:rPr>
              <a:t>Mexico</a:t>
            </a:r>
            <a:r>
              <a:rPr dirty="0" sz="1000" spc="-3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000" b="1">
                <a:solidFill>
                  <a:srgbClr val="010027"/>
                </a:solidFill>
                <a:latin typeface="Arial"/>
                <a:cs typeface="Arial"/>
              </a:rPr>
              <a:t>for</a:t>
            </a:r>
            <a:r>
              <a:rPr dirty="0" sz="1000" spc="-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000" b="1">
                <a:solidFill>
                  <a:srgbClr val="010027"/>
                </a:solidFill>
                <a:latin typeface="Arial"/>
                <a:cs typeface="Arial"/>
              </a:rPr>
              <a:t>offshore</a:t>
            </a:r>
            <a:r>
              <a:rPr dirty="0" sz="1000" spc="-2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000" b="1">
                <a:solidFill>
                  <a:srgbClr val="010027"/>
                </a:solidFill>
                <a:latin typeface="Arial"/>
                <a:cs typeface="Arial"/>
              </a:rPr>
              <a:t>wind</a:t>
            </a:r>
            <a:r>
              <a:rPr dirty="0" sz="1000" spc="-3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000" spc="-10" b="1">
                <a:solidFill>
                  <a:srgbClr val="010027"/>
                </a:solidFill>
                <a:latin typeface="Arial"/>
                <a:cs typeface="Arial"/>
              </a:rPr>
              <a:t>production</a:t>
            </a:r>
            <a:endParaRPr sz="1000">
              <a:latin typeface="Arial"/>
              <a:cs typeface="Arial"/>
            </a:endParaRPr>
          </a:p>
          <a:p>
            <a:pPr marL="126364" indent="-113664">
              <a:lnSpc>
                <a:spcPct val="100000"/>
              </a:lnSpc>
              <a:spcBef>
                <a:spcPts val="300"/>
              </a:spcBef>
              <a:buClr>
                <a:srgbClr val="009999"/>
              </a:buClr>
              <a:buFont typeface="Wingdings"/>
              <a:buChar char=""/>
              <a:tabLst>
                <a:tab pos="126364" algn="l"/>
              </a:tabLst>
            </a:pPr>
            <a:r>
              <a:rPr dirty="0" sz="1000">
                <a:solidFill>
                  <a:srgbClr val="010027"/>
                </a:solidFill>
                <a:latin typeface="Arial MT"/>
                <a:cs typeface="Arial MT"/>
              </a:rPr>
              <a:t>Through</a:t>
            </a:r>
            <a:r>
              <a:rPr dirty="0" sz="1000" spc="-3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10027"/>
                </a:solidFill>
                <a:latin typeface="Arial MT"/>
                <a:cs typeface="Arial MT"/>
              </a:rPr>
              <a:t>the</a:t>
            </a:r>
            <a:r>
              <a:rPr dirty="0" sz="1000" spc="-3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10027"/>
                </a:solidFill>
                <a:latin typeface="Arial MT"/>
                <a:cs typeface="Arial MT"/>
              </a:rPr>
              <a:t>IRA,</a:t>
            </a:r>
            <a:r>
              <a:rPr dirty="0" sz="1000" spc="-2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10027"/>
                </a:solidFill>
                <a:latin typeface="Arial MT"/>
                <a:cs typeface="Arial MT"/>
              </a:rPr>
              <a:t>floating</a:t>
            </a:r>
            <a:r>
              <a:rPr dirty="0" sz="1000" spc="-4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10027"/>
                </a:solidFill>
                <a:latin typeface="Arial MT"/>
                <a:cs typeface="Arial MT"/>
              </a:rPr>
              <a:t>offshore</a:t>
            </a:r>
            <a:r>
              <a:rPr dirty="0" sz="1000" spc="-2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00" b="1">
                <a:solidFill>
                  <a:srgbClr val="010027"/>
                </a:solidFill>
                <a:latin typeface="Arial"/>
                <a:cs typeface="Arial"/>
              </a:rPr>
              <a:t>wind</a:t>
            </a:r>
            <a:r>
              <a:rPr dirty="0" sz="1000" spc="-3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000" b="1">
                <a:solidFill>
                  <a:srgbClr val="010027"/>
                </a:solidFill>
                <a:latin typeface="Arial"/>
                <a:cs typeface="Arial"/>
              </a:rPr>
              <a:t>costs</a:t>
            </a:r>
            <a:r>
              <a:rPr dirty="0" sz="1000" spc="-3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000" b="1">
                <a:solidFill>
                  <a:srgbClr val="010027"/>
                </a:solidFill>
                <a:latin typeface="Arial"/>
                <a:cs typeface="Arial"/>
              </a:rPr>
              <a:t>may</a:t>
            </a:r>
            <a:r>
              <a:rPr dirty="0" sz="1000" spc="-2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000" b="1">
                <a:solidFill>
                  <a:srgbClr val="010027"/>
                </a:solidFill>
                <a:latin typeface="Arial"/>
                <a:cs typeface="Arial"/>
              </a:rPr>
              <a:t>be</a:t>
            </a:r>
            <a:r>
              <a:rPr dirty="0" sz="1000" spc="-1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000" b="1">
                <a:solidFill>
                  <a:srgbClr val="010027"/>
                </a:solidFill>
                <a:latin typeface="Arial"/>
                <a:cs typeface="Arial"/>
              </a:rPr>
              <a:t>cut</a:t>
            </a:r>
            <a:r>
              <a:rPr dirty="0" sz="1000" spc="-1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000" b="1">
                <a:solidFill>
                  <a:srgbClr val="010027"/>
                </a:solidFill>
                <a:latin typeface="Arial"/>
                <a:cs typeface="Arial"/>
              </a:rPr>
              <a:t>70%</a:t>
            </a:r>
            <a:r>
              <a:rPr dirty="0" sz="1000" spc="-2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000" b="1">
                <a:solidFill>
                  <a:srgbClr val="010027"/>
                </a:solidFill>
                <a:latin typeface="Arial"/>
                <a:cs typeface="Arial"/>
              </a:rPr>
              <a:t>by</a:t>
            </a:r>
            <a:r>
              <a:rPr dirty="0" sz="1000" spc="-1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000" spc="-20" b="1">
                <a:solidFill>
                  <a:srgbClr val="010027"/>
                </a:solidFill>
                <a:latin typeface="Arial"/>
                <a:cs typeface="Arial"/>
              </a:rPr>
              <a:t>2035</a:t>
            </a:r>
            <a:endParaRPr sz="1000">
              <a:latin typeface="Arial"/>
              <a:cs typeface="Arial"/>
            </a:endParaRPr>
          </a:p>
          <a:p>
            <a:pPr marL="127000" marR="563880" indent="-114300">
              <a:lnSpc>
                <a:spcPct val="100000"/>
              </a:lnSpc>
              <a:spcBef>
                <a:spcPts val="300"/>
              </a:spcBef>
              <a:buClr>
                <a:srgbClr val="009999"/>
              </a:buClr>
              <a:buFont typeface="Wingdings"/>
              <a:buChar char=""/>
              <a:tabLst>
                <a:tab pos="127000" algn="l"/>
              </a:tabLst>
            </a:pPr>
            <a:r>
              <a:rPr dirty="0" sz="1000" spc="-10" b="1">
                <a:solidFill>
                  <a:srgbClr val="010027"/>
                </a:solidFill>
                <a:latin typeface="Arial"/>
                <a:cs typeface="Arial"/>
              </a:rPr>
              <a:t>Two-</a:t>
            </a:r>
            <a:r>
              <a:rPr dirty="0" sz="1000" b="1">
                <a:solidFill>
                  <a:srgbClr val="010027"/>
                </a:solidFill>
                <a:latin typeface="Arial"/>
                <a:cs typeface="Arial"/>
              </a:rPr>
              <a:t>thirds</a:t>
            </a:r>
            <a:r>
              <a:rPr dirty="0" sz="1000" spc="-3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000" b="1">
                <a:solidFill>
                  <a:srgbClr val="010027"/>
                </a:solidFill>
                <a:latin typeface="Arial"/>
                <a:cs typeface="Arial"/>
              </a:rPr>
              <a:t>of U.S.</a:t>
            </a:r>
            <a:r>
              <a:rPr dirty="0" sz="1000" spc="-1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000" b="1">
                <a:solidFill>
                  <a:srgbClr val="010027"/>
                </a:solidFill>
                <a:latin typeface="Arial"/>
                <a:cs typeface="Arial"/>
              </a:rPr>
              <a:t>offshore</a:t>
            </a:r>
            <a:r>
              <a:rPr dirty="0" sz="1000" spc="-2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000" b="1">
                <a:solidFill>
                  <a:srgbClr val="010027"/>
                </a:solidFill>
                <a:latin typeface="Arial"/>
                <a:cs typeface="Arial"/>
              </a:rPr>
              <a:t>wind</a:t>
            </a:r>
            <a:r>
              <a:rPr dirty="0" sz="1000" spc="-2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000" spc="-10" b="1">
                <a:solidFill>
                  <a:srgbClr val="010027"/>
                </a:solidFill>
                <a:latin typeface="Arial"/>
                <a:cs typeface="Arial"/>
              </a:rPr>
              <a:t>resources</a:t>
            </a:r>
            <a:r>
              <a:rPr dirty="0" sz="1000" spc="-3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000" b="1">
                <a:solidFill>
                  <a:srgbClr val="010027"/>
                </a:solidFill>
                <a:latin typeface="Arial"/>
                <a:cs typeface="Arial"/>
              </a:rPr>
              <a:t>are</a:t>
            </a:r>
            <a:r>
              <a:rPr dirty="0" sz="1000" spc="-2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000" b="1">
                <a:solidFill>
                  <a:srgbClr val="010027"/>
                </a:solidFill>
                <a:latin typeface="Arial"/>
                <a:cs typeface="Arial"/>
              </a:rPr>
              <a:t>in</a:t>
            </a:r>
            <a:r>
              <a:rPr dirty="0" sz="1000" spc="-1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000" b="1">
                <a:solidFill>
                  <a:srgbClr val="010027"/>
                </a:solidFill>
                <a:latin typeface="Arial"/>
                <a:cs typeface="Arial"/>
              </a:rPr>
              <a:t>deepwater</a:t>
            </a:r>
            <a:r>
              <a:rPr dirty="0" sz="1000" spc="-3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000" b="1">
                <a:solidFill>
                  <a:srgbClr val="010027"/>
                </a:solidFill>
                <a:latin typeface="Arial"/>
                <a:cs typeface="Arial"/>
              </a:rPr>
              <a:t>areas</a:t>
            </a:r>
            <a:r>
              <a:rPr dirty="0" sz="1000">
                <a:solidFill>
                  <a:srgbClr val="010027"/>
                </a:solidFill>
                <a:latin typeface="Arial MT"/>
                <a:cs typeface="Arial MT"/>
              </a:rPr>
              <a:t>,</a:t>
            </a:r>
            <a:r>
              <a:rPr dirty="0" sz="1000" spc="-2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00" spc="-10">
                <a:solidFill>
                  <a:srgbClr val="010027"/>
                </a:solidFill>
                <a:latin typeface="Arial MT"/>
                <a:cs typeface="Arial MT"/>
              </a:rPr>
              <a:t>where conventional</a:t>
            </a:r>
            <a:r>
              <a:rPr dirty="0" sz="1000" spc="-2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10027"/>
                </a:solidFill>
                <a:latin typeface="Arial MT"/>
                <a:cs typeface="Arial MT"/>
              </a:rPr>
              <a:t>turbines</a:t>
            </a:r>
            <a:r>
              <a:rPr dirty="0" sz="1000" spc="-2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10027"/>
                </a:solidFill>
                <a:latin typeface="Arial MT"/>
                <a:cs typeface="Arial MT"/>
              </a:rPr>
              <a:t>aren’t</a:t>
            </a:r>
            <a:r>
              <a:rPr dirty="0" sz="1000" spc="-2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10027"/>
                </a:solidFill>
                <a:latin typeface="Arial MT"/>
                <a:cs typeface="Arial MT"/>
              </a:rPr>
              <a:t>an</a:t>
            </a:r>
            <a:r>
              <a:rPr dirty="0" sz="1000" spc="-1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00" spc="-10">
                <a:solidFill>
                  <a:srgbClr val="010027"/>
                </a:solidFill>
                <a:latin typeface="Arial MT"/>
                <a:cs typeface="Arial MT"/>
              </a:rPr>
              <a:t>option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84" name="object 84" descr=""/>
          <p:cNvSpPr txBox="1"/>
          <p:nvPr/>
        </p:nvSpPr>
        <p:spPr>
          <a:xfrm>
            <a:off x="743458" y="6326632"/>
            <a:ext cx="298386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Source:</a:t>
            </a:r>
            <a:r>
              <a:rPr dirty="0" sz="800" spc="-2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(Capital</a:t>
            </a:r>
            <a:r>
              <a:rPr dirty="0" sz="800" spc="-2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Markets</a:t>
            </a:r>
            <a:r>
              <a:rPr dirty="0" sz="800" spc="-3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Day</a:t>
            </a:r>
            <a:r>
              <a:rPr dirty="0" sz="800" spc="-3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(Vestas,</a:t>
            </a:r>
            <a:r>
              <a:rPr dirty="0" sz="800" spc="-1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2022)),</a:t>
            </a:r>
            <a:r>
              <a:rPr dirty="0" sz="800" spc="-2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(Bloomberg,</a:t>
            </a:r>
            <a:r>
              <a:rPr dirty="0" sz="800" spc="-1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 spc="-10">
                <a:solidFill>
                  <a:srgbClr val="010027"/>
                </a:solidFill>
                <a:latin typeface="Arial MT"/>
                <a:cs typeface="Arial MT"/>
              </a:rPr>
              <a:t>2023)</a:t>
            </a:r>
            <a:endParaRPr sz="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6694930"/>
            <a:ext cx="12192000" cy="163068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639698" y="7620"/>
            <a:ext cx="10917555" cy="807085"/>
            <a:chOff x="639698" y="7620"/>
            <a:chExt cx="10917555" cy="807085"/>
          </a:xfrm>
        </p:grpSpPr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9698" y="768857"/>
              <a:ext cx="10917174" cy="19050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122407" y="7620"/>
              <a:ext cx="1434083" cy="806957"/>
            </a:xfrm>
            <a:prstGeom prst="rect">
              <a:avLst/>
            </a:prstGeom>
          </p:spPr>
        </p:pic>
      </p:grpSp>
      <p:sp>
        <p:nvSpPr>
          <p:cNvPr id="6" name="object 6" descr=""/>
          <p:cNvSpPr txBox="1"/>
          <p:nvPr/>
        </p:nvSpPr>
        <p:spPr>
          <a:xfrm>
            <a:off x="11840464" y="6462776"/>
            <a:ext cx="99695" cy="1854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50" spc="-50">
                <a:solidFill>
                  <a:srgbClr val="03234D"/>
                </a:solidFill>
                <a:latin typeface="Tahoma"/>
                <a:cs typeface="Tahoma"/>
              </a:rPr>
              <a:t>3</a:t>
            </a:r>
            <a:endParaRPr sz="1050">
              <a:latin typeface="Tahoma"/>
              <a:cs typeface="Tahoma"/>
            </a:endParaRPr>
          </a:p>
        </p:txBody>
      </p:sp>
      <p:pic>
        <p:nvPicPr>
          <p:cNvPr id="7" name="object 7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27887" y="6496050"/>
            <a:ext cx="10970514" cy="361949"/>
          </a:xfrm>
          <a:prstGeom prst="rect">
            <a:avLst/>
          </a:prstGeom>
        </p:spPr>
      </p:pic>
      <p:sp>
        <p:nvSpPr>
          <p:cNvPr id="8" name="object 8" descr=""/>
          <p:cNvSpPr txBox="1"/>
          <p:nvPr/>
        </p:nvSpPr>
        <p:spPr>
          <a:xfrm>
            <a:off x="2601976" y="6504940"/>
            <a:ext cx="569595" cy="293370"/>
          </a:xfrm>
          <a:prstGeom prst="rect">
            <a:avLst/>
          </a:prstGeom>
        </p:spPr>
        <p:txBody>
          <a:bodyPr wrap="square" lIns="0" tIns="65404" rIns="0" bIns="0" rtlCol="0" vert="horz">
            <a:spAutoFit/>
          </a:bodyPr>
          <a:lstStyle/>
          <a:p>
            <a:pPr marL="41910" marR="30480" indent="-3810">
              <a:lnSpc>
                <a:spcPct val="67100"/>
              </a:lnSpc>
              <a:spcBef>
                <a:spcPts val="515"/>
              </a:spcBef>
            </a:pPr>
            <a:r>
              <a:rPr dirty="0" sz="1050" spc="-10" b="1">
                <a:solidFill>
                  <a:srgbClr val="FFFFFF"/>
                </a:solidFill>
                <a:latin typeface="Calibri"/>
                <a:cs typeface="Calibri"/>
              </a:rPr>
              <a:t>Industry </a:t>
            </a:r>
            <a:r>
              <a:rPr dirty="0" baseline="-21164" sz="1575" spc="-315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050" spc="-210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baseline="-21164" sz="1575" spc="-315" b="1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dirty="0" sz="1050" spc="-210" b="1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dirty="0" baseline="-21164" sz="1575" spc="-315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050" spc="-210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baseline="-21164" sz="1575" spc="-315" b="1">
                <a:solidFill>
                  <a:srgbClr val="FFFFFF"/>
                </a:solidFill>
                <a:latin typeface="Calibri"/>
                <a:cs typeface="Calibri"/>
              </a:rPr>
              <a:t>ly</a:t>
            </a:r>
            <a:r>
              <a:rPr dirty="0" sz="1050" spc="-210" b="1">
                <a:solidFill>
                  <a:srgbClr val="FFFFFF"/>
                </a:solidFill>
                <a:latin typeface="Calibri"/>
                <a:cs typeface="Calibri"/>
              </a:rPr>
              <a:t>ly</a:t>
            </a:r>
            <a:r>
              <a:rPr dirty="0" baseline="-21164" sz="1575" spc="-315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sz="1050" spc="-210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baseline="-21164" sz="1575" spc="-315" b="1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dirty="0" sz="1050" spc="-210" b="1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1041653" y="6504940"/>
            <a:ext cx="657860" cy="293370"/>
          </a:xfrm>
          <a:prstGeom prst="rect">
            <a:avLst/>
          </a:prstGeom>
        </p:spPr>
        <p:txBody>
          <a:bodyPr wrap="square" lIns="0" tIns="65404" rIns="0" bIns="0" rtlCol="0" vert="horz">
            <a:spAutoFit/>
          </a:bodyPr>
          <a:lstStyle/>
          <a:p>
            <a:pPr marL="38735" marR="30480" indent="-1270">
              <a:lnSpc>
                <a:spcPct val="67100"/>
              </a:lnSpc>
              <a:spcBef>
                <a:spcPts val="515"/>
              </a:spcBef>
            </a:pPr>
            <a:r>
              <a:rPr dirty="0" sz="1050" spc="-10" b="1">
                <a:solidFill>
                  <a:srgbClr val="FFFFFF"/>
                </a:solidFill>
                <a:latin typeface="Calibri"/>
                <a:cs typeface="Calibri"/>
              </a:rPr>
              <a:t>Executive </a:t>
            </a:r>
            <a:r>
              <a:rPr dirty="0" baseline="-21164" sz="1575" spc="-427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sz="1050" spc="-285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baseline="-21164" sz="1575" spc="-427" b="1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dirty="0" sz="1050" spc="-285" b="1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dirty="0" baseline="-21164" sz="1575" spc="-427" b="1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dirty="0" sz="1050" spc="-285" b="1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dirty="0" baseline="-21164" sz="1575" spc="-427" b="1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dirty="0" sz="1050" spc="-285" b="1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dirty="0" baseline="-21164" sz="1575" spc="-427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050" spc="-285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baseline="-21164" sz="1575" spc="-427" b="1">
                <a:solidFill>
                  <a:srgbClr val="FFFFFF"/>
                </a:solidFill>
                <a:latin typeface="Calibri"/>
                <a:cs typeface="Calibri"/>
              </a:rPr>
              <a:t>ry</a:t>
            </a:r>
            <a:r>
              <a:rPr dirty="0" sz="1050" spc="-285" b="1">
                <a:solidFill>
                  <a:srgbClr val="FFFFFF"/>
                </a:solidFill>
                <a:latin typeface="Calibri"/>
                <a:cs typeface="Calibri"/>
              </a:rPr>
              <a:t>ry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4158234" y="6504940"/>
            <a:ext cx="637540" cy="293370"/>
          </a:xfrm>
          <a:prstGeom prst="rect">
            <a:avLst/>
          </a:prstGeom>
        </p:spPr>
        <p:txBody>
          <a:bodyPr wrap="square" lIns="0" tIns="65404" rIns="0" bIns="0" rtlCol="0" vert="horz">
            <a:spAutoFit/>
          </a:bodyPr>
          <a:lstStyle/>
          <a:p>
            <a:pPr marL="38100" marR="30480" indent="33655">
              <a:lnSpc>
                <a:spcPct val="67100"/>
              </a:lnSpc>
              <a:spcBef>
                <a:spcPts val="515"/>
              </a:spcBef>
            </a:pPr>
            <a:r>
              <a:rPr dirty="0" sz="1050" spc="-10" b="1">
                <a:solidFill>
                  <a:srgbClr val="FFFFFF"/>
                </a:solidFill>
                <a:latin typeface="Calibri"/>
                <a:cs typeface="Calibri"/>
              </a:rPr>
              <a:t>Company </a:t>
            </a:r>
            <a:r>
              <a:rPr dirty="0" sz="1050" spc="-484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baseline="-21164" sz="1575" spc="-390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sz="1050" spc="-270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baseline="-21164" sz="1575" spc="-390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sz="1050" spc="-300" b="1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baseline="-21164" sz="1575" spc="-382" b="1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sz="1050" spc="-150" b="1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dirty="0" baseline="-21164" sz="1575" spc="-390" b="1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dirty="0" sz="1050" spc="-270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baseline="-21164" sz="1575" spc="-390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sz="1050" spc="-35" b="1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dirty="0" baseline="-21164" sz="1575" spc="-390" b="1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dirty="0" sz="1050" spc="-300" b="1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baseline="-21164" sz="1575" spc="-382" b="1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sz="1050" spc="-565" b="1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r>
              <a:rPr dirty="0" baseline="-21164" sz="1575" spc="-30" b="1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endParaRPr baseline="-21164" sz="1575">
              <a:latin typeface="Calibri"/>
              <a:cs typeface="Calibri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5769102" y="6504940"/>
            <a:ext cx="647700" cy="293370"/>
          </a:xfrm>
          <a:prstGeom prst="rect">
            <a:avLst/>
          </a:prstGeom>
        </p:spPr>
        <p:txBody>
          <a:bodyPr wrap="square" lIns="0" tIns="65404" rIns="0" bIns="0" rtlCol="0" vert="horz">
            <a:spAutoFit/>
          </a:bodyPr>
          <a:lstStyle/>
          <a:p>
            <a:pPr marL="38100" marR="30480" indent="60960">
              <a:lnSpc>
                <a:spcPct val="67100"/>
              </a:lnSpc>
              <a:spcBef>
                <a:spcPts val="515"/>
              </a:spcBef>
            </a:pPr>
            <a:r>
              <a:rPr dirty="0" sz="1050" spc="-10" b="1">
                <a:solidFill>
                  <a:srgbClr val="FFFFFF"/>
                </a:solidFill>
                <a:latin typeface="Calibri"/>
                <a:cs typeface="Calibri"/>
              </a:rPr>
              <a:t>Financial </a:t>
            </a:r>
            <a:r>
              <a:rPr dirty="0" sz="1050" spc="-250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baseline="-21164" sz="1575" spc="-375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sz="1050" spc="-250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baseline="-21164" sz="1575" spc="-375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sz="1050" spc="-250" b="1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baseline="-21164" sz="1575" spc="-375" b="1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sz="1050" spc="-250" b="1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dirty="0" baseline="-21164" sz="1575" spc="-375" b="1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dirty="0" sz="1050" spc="-250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baseline="-21164" sz="1575" spc="-375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sz="1050" spc="-250" b="1">
                <a:solidFill>
                  <a:srgbClr val="FFFFFF"/>
                </a:solidFill>
                <a:latin typeface="Calibri"/>
                <a:cs typeface="Calibri"/>
              </a:rPr>
              <a:t>ie</a:t>
            </a:r>
            <a:r>
              <a:rPr dirty="0" baseline="-21164" sz="1575" spc="-375" b="1">
                <a:solidFill>
                  <a:srgbClr val="FFFFFF"/>
                </a:solidFill>
                <a:latin typeface="Calibri"/>
                <a:cs typeface="Calibri"/>
              </a:rPr>
              <a:t>ie</a:t>
            </a:r>
            <a:r>
              <a:rPr dirty="0" sz="1050" spc="-250" b="1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r>
              <a:rPr dirty="0" baseline="-21164" sz="1575" spc="-375" b="1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endParaRPr baseline="-21164" sz="1575">
              <a:latin typeface="Calibri"/>
              <a:cs typeface="Calibri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7416545" y="6504940"/>
            <a:ext cx="635635" cy="293370"/>
          </a:xfrm>
          <a:prstGeom prst="rect">
            <a:avLst/>
          </a:prstGeom>
        </p:spPr>
        <p:txBody>
          <a:bodyPr wrap="square" lIns="0" tIns="65404" rIns="0" bIns="0" rtlCol="0" vert="horz">
            <a:spAutoFit/>
          </a:bodyPr>
          <a:lstStyle/>
          <a:p>
            <a:pPr marL="39370" marR="30480" indent="-1905">
              <a:lnSpc>
                <a:spcPct val="67100"/>
              </a:lnSpc>
              <a:spcBef>
                <a:spcPts val="515"/>
              </a:spcBef>
            </a:pPr>
            <a:r>
              <a:rPr dirty="0" sz="1050" spc="-10" b="1">
                <a:solidFill>
                  <a:srgbClr val="FFFFFF"/>
                </a:solidFill>
                <a:latin typeface="Calibri"/>
                <a:cs typeface="Calibri"/>
              </a:rPr>
              <a:t>Feasibility </a:t>
            </a:r>
            <a:r>
              <a:rPr dirty="0" sz="1050" spc="-185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baseline="-21164" sz="1575" spc="-277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050" spc="-185" b="1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dirty="0" baseline="-21164" sz="1575" spc="-277" b="1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dirty="0" sz="1050" spc="-185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baseline="-21164" sz="1575" spc="-277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050" spc="-185" b="1">
                <a:solidFill>
                  <a:srgbClr val="FFFFFF"/>
                </a:solidFill>
                <a:latin typeface="Calibri"/>
                <a:cs typeface="Calibri"/>
              </a:rPr>
              <a:t>ly</a:t>
            </a:r>
            <a:r>
              <a:rPr dirty="0" baseline="-21164" sz="1575" spc="-277" b="1">
                <a:solidFill>
                  <a:srgbClr val="FFFFFF"/>
                </a:solidFill>
                <a:latin typeface="Calibri"/>
                <a:cs typeface="Calibri"/>
              </a:rPr>
              <a:t>ly</a:t>
            </a:r>
            <a:r>
              <a:rPr dirty="0" sz="1050" spc="-185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baseline="-21164" sz="1575" spc="-277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sz="1050" spc="-185" b="1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dirty="0" baseline="-21164" sz="1575" spc="-277" b="1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endParaRPr baseline="-21164" sz="1575">
              <a:latin typeface="Calibri"/>
              <a:cs typeface="Calibri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9007347" y="6504940"/>
            <a:ext cx="696595" cy="293370"/>
          </a:xfrm>
          <a:prstGeom prst="rect">
            <a:avLst/>
          </a:prstGeom>
        </p:spPr>
        <p:txBody>
          <a:bodyPr wrap="square" lIns="0" tIns="65404" rIns="0" bIns="0" rtlCol="0" vert="horz">
            <a:spAutoFit/>
          </a:bodyPr>
          <a:lstStyle/>
          <a:p>
            <a:pPr marL="54610" marR="30480" indent="-17145">
              <a:lnSpc>
                <a:spcPct val="67100"/>
              </a:lnSpc>
              <a:spcBef>
                <a:spcPts val="515"/>
              </a:spcBef>
            </a:pPr>
            <a:r>
              <a:rPr dirty="0" sz="1050" spc="-10" b="1">
                <a:solidFill>
                  <a:srgbClr val="FFFFFF"/>
                </a:solidFill>
                <a:latin typeface="Calibri"/>
                <a:cs typeface="Calibri"/>
              </a:rPr>
              <a:t>Alternative </a:t>
            </a:r>
            <a:r>
              <a:rPr dirty="0" sz="1050" spc="-160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baseline="-21164" sz="1575" spc="-240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sz="1050" spc="-160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baseline="-21164" sz="1575" spc="-240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sz="1050" spc="-160" b="1">
                <a:solidFill>
                  <a:srgbClr val="FFFFFF"/>
                </a:solidFill>
                <a:latin typeface="Calibri"/>
                <a:cs typeface="Calibri"/>
              </a:rPr>
              <a:t>lu</a:t>
            </a:r>
            <a:r>
              <a:rPr dirty="0" baseline="-21164" sz="1575" spc="-240" b="1">
                <a:solidFill>
                  <a:srgbClr val="FFFFFF"/>
                </a:solidFill>
                <a:latin typeface="Calibri"/>
                <a:cs typeface="Calibri"/>
              </a:rPr>
              <a:t>lu</a:t>
            </a:r>
            <a:r>
              <a:rPr dirty="0" sz="1050" spc="-160" b="1">
                <a:solidFill>
                  <a:srgbClr val="FFFFFF"/>
                </a:solidFill>
                <a:latin typeface="Calibri"/>
                <a:cs typeface="Calibri"/>
              </a:rPr>
              <a:t>ti</a:t>
            </a:r>
            <a:r>
              <a:rPr dirty="0" baseline="-21164" sz="1575" spc="-240" b="1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dirty="0" sz="1050" spc="-160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baseline="-21164" sz="1575" spc="-240" b="1">
                <a:solidFill>
                  <a:srgbClr val="FFFFFF"/>
                </a:solidFill>
                <a:latin typeface="Calibri"/>
                <a:cs typeface="Calibri"/>
              </a:rPr>
              <a:t>io</a:t>
            </a:r>
            <a:r>
              <a:rPr dirty="0" sz="1050" spc="-160" b="1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dirty="0" baseline="-21164" sz="1575" spc="-240" b="1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endParaRPr baseline="-21164" sz="1575">
              <a:latin typeface="Calibri"/>
              <a:cs typeface="Calibri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10567161" y="6589521"/>
            <a:ext cx="629285" cy="1854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50" spc="-10" b="1">
                <a:solidFill>
                  <a:srgbClr val="FFFFFF"/>
                </a:solidFill>
                <a:latin typeface="Calibri"/>
                <a:cs typeface="Calibri"/>
              </a:rPr>
              <a:t>Conclusion</a:t>
            </a:r>
            <a:endParaRPr sz="1050">
              <a:latin typeface="Calibri"/>
              <a:cs typeface="Calibri"/>
            </a:endParaRPr>
          </a:p>
        </p:txBody>
      </p:sp>
      <p:graphicFrame>
        <p:nvGraphicFramePr>
          <p:cNvPr id="15" name="object 15" descr=""/>
          <p:cNvGraphicFramePr>
            <a:graphicFrameLocks noGrp="1"/>
          </p:cNvGraphicFramePr>
          <p:nvPr/>
        </p:nvGraphicFramePr>
        <p:xfrm>
          <a:off x="6704075" y="902745"/>
          <a:ext cx="4939665" cy="53835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47800"/>
                <a:gridCol w="3404235"/>
              </a:tblGrid>
              <a:tr h="161290">
                <a:tc>
                  <a:txBody>
                    <a:bodyPr/>
                    <a:lstStyle/>
                    <a:p>
                      <a:pPr marL="348615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dirty="0" sz="900" spc="-1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Abbreviation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B="0" marT="5080">
                    <a:lnL w="12700">
                      <a:solidFill>
                        <a:srgbClr val="000000"/>
                      </a:solidFill>
                      <a:prstDash val="solid"/>
                    </a:lnL>
                    <a:lnT w="952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009999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20320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dirty="0" sz="900" spc="-1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Explanation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B="0" marT="5080"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009999"/>
                    </a:solidFill>
                  </a:tcPr>
                </a:tc>
              </a:tr>
              <a:tr h="178435">
                <a:tc>
                  <a:txBody>
                    <a:bodyPr/>
                    <a:lstStyle/>
                    <a:p>
                      <a:pPr marL="27305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dirty="0" sz="900" spc="-25">
                          <a:latin typeface="Arial MT"/>
                          <a:cs typeface="Arial MT"/>
                        </a:rPr>
                        <a:t>H</a:t>
                      </a:r>
                      <a:r>
                        <a:rPr dirty="0" baseline="-15151" sz="825" spc="-37">
                          <a:latin typeface="Arial MT"/>
                          <a:cs typeface="Arial MT"/>
                        </a:rPr>
                        <a:t>2</a:t>
                      </a:r>
                      <a:endParaRPr baseline="-15151" sz="825">
                        <a:latin typeface="Arial MT"/>
                        <a:cs typeface="Arial MT"/>
                      </a:endParaRPr>
                    </a:p>
                  </a:txBody>
                  <a:tcPr marL="0" marR="0" marB="0" marT="22225">
                    <a:lnL w="12700">
                      <a:solidFill>
                        <a:srgbClr val="000000"/>
                      </a:solidFill>
                      <a:prstDash val="solid"/>
                    </a:lnL>
                    <a:lnT w="28575">
                      <a:solidFill>
                        <a:srgbClr val="000000"/>
                      </a:solidFill>
                      <a:prstDash val="solid"/>
                    </a:lnT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27940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dirty="0" sz="900" spc="-10">
                          <a:latin typeface="Arial MT"/>
                          <a:cs typeface="Arial MT"/>
                        </a:rPr>
                        <a:t>Dihydrogen</a:t>
                      </a:r>
                      <a:endParaRPr sz="900">
                        <a:latin typeface="Arial MT"/>
                        <a:cs typeface="Arial MT"/>
                      </a:endParaRPr>
                    </a:p>
                  </a:txBody>
                  <a:tcPr marL="0" marR="0" marB="0" marT="22225">
                    <a:lnR w="952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solidFill>
                      <a:srgbClr val="D9D9D9"/>
                    </a:solidFill>
                  </a:tcPr>
                </a:tc>
              </a:tr>
              <a:tr h="147320">
                <a:tc>
                  <a:txBody>
                    <a:bodyPr/>
                    <a:lstStyle/>
                    <a:p>
                      <a:pPr marL="27305">
                        <a:lnSpc>
                          <a:spcPts val="1050"/>
                        </a:lnSpc>
                        <a:spcBef>
                          <a:spcPts val="10"/>
                        </a:spcBef>
                      </a:pPr>
                      <a:r>
                        <a:rPr dirty="0" sz="900" spc="-20">
                          <a:latin typeface="Arial MT"/>
                          <a:cs typeface="Arial MT"/>
                        </a:rPr>
                        <a:t>HVAC</a:t>
                      </a:r>
                      <a:endParaRPr sz="900">
                        <a:latin typeface="Arial MT"/>
                        <a:cs typeface="Arial MT"/>
                      </a:endParaRPr>
                    </a:p>
                  </a:txBody>
                  <a:tcPr marL="0" marR="0" marB="0" marT="127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D3D3D3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7940">
                        <a:lnSpc>
                          <a:spcPts val="1050"/>
                        </a:lnSpc>
                        <a:spcBef>
                          <a:spcPts val="10"/>
                        </a:spcBef>
                      </a:pPr>
                      <a:r>
                        <a:rPr dirty="0" sz="900">
                          <a:latin typeface="Arial MT"/>
                          <a:cs typeface="Arial MT"/>
                        </a:rPr>
                        <a:t>Heating,</a:t>
                      </a:r>
                      <a:r>
                        <a:rPr dirty="0" sz="900" spc="5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00">
                          <a:latin typeface="Arial MT"/>
                          <a:cs typeface="Arial MT"/>
                        </a:rPr>
                        <a:t>Ventilation,</a:t>
                      </a:r>
                      <a:r>
                        <a:rPr dirty="0" sz="900" spc="5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00">
                          <a:latin typeface="Arial MT"/>
                          <a:cs typeface="Arial MT"/>
                        </a:rPr>
                        <a:t>and</a:t>
                      </a:r>
                      <a:r>
                        <a:rPr dirty="0" sz="900" spc="5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00">
                          <a:latin typeface="Arial MT"/>
                          <a:cs typeface="Arial MT"/>
                        </a:rPr>
                        <a:t>Air</a:t>
                      </a:r>
                      <a:r>
                        <a:rPr dirty="0" sz="900" spc="9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00" spc="-10">
                          <a:latin typeface="Arial MT"/>
                          <a:cs typeface="Arial MT"/>
                        </a:rPr>
                        <a:t>Conditioning</a:t>
                      </a:r>
                      <a:endParaRPr sz="900">
                        <a:latin typeface="Arial MT"/>
                        <a:cs typeface="Arial MT"/>
                      </a:endParaRPr>
                    </a:p>
                  </a:txBody>
                  <a:tcPr marL="0" marR="0" marB="0" marT="1270">
                    <a:lnL w="12700">
                      <a:solidFill>
                        <a:srgbClr val="D3D3D3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67640">
                <a:tc>
                  <a:txBody>
                    <a:bodyPr/>
                    <a:lstStyle/>
                    <a:p>
                      <a:pPr marL="27305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dirty="0" sz="900" spc="-25">
                          <a:latin typeface="Arial MT"/>
                          <a:cs typeface="Arial MT"/>
                        </a:rPr>
                        <a:t>ICE</a:t>
                      </a:r>
                      <a:endParaRPr sz="900">
                        <a:latin typeface="Arial MT"/>
                        <a:cs typeface="Arial MT"/>
                      </a:endParaRPr>
                    </a:p>
                  </a:txBody>
                  <a:tcPr marL="0" marR="0" marB="0" marT="11430">
                    <a:lnL w="12700">
                      <a:solidFill>
                        <a:srgbClr val="000000"/>
                      </a:solidFill>
                      <a:prstDash val="solid"/>
                    </a:lnL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27940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dirty="0" sz="900">
                          <a:latin typeface="Arial MT"/>
                          <a:cs typeface="Arial MT"/>
                        </a:rPr>
                        <a:t>Internal</a:t>
                      </a:r>
                      <a:r>
                        <a:rPr dirty="0" sz="900" spc="14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00">
                          <a:latin typeface="Arial MT"/>
                          <a:cs typeface="Arial MT"/>
                        </a:rPr>
                        <a:t>Combustion</a:t>
                      </a:r>
                      <a:r>
                        <a:rPr dirty="0" sz="900" spc="19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00" spc="-10">
                          <a:latin typeface="Arial MT"/>
                          <a:cs typeface="Arial MT"/>
                        </a:rPr>
                        <a:t>Engine</a:t>
                      </a:r>
                      <a:endParaRPr sz="900">
                        <a:latin typeface="Arial MT"/>
                        <a:cs typeface="Arial MT"/>
                      </a:endParaRPr>
                    </a:p>
                  </a:txBody>
                  <a:tcPr marL="0" marR="0" marB="0" marT="11430"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D9D9D9"/>
                    </a:solidFill>
                  </a:tcPr>
                </a:tc>
              </a:tr>
              <a:tr h="147320">
                <a:tc>
                  <a:txBody>
                    <a:bodyPr/>
                    <a:lstStyle/>
                    <a:p>
                      <a:pPr marL="27305">
                        <a:lnSpc>
                          <a:spcPts val="1050"/>
                        </a:lnSpc>
                        <a:spcBef>
                          <a:spcPts val="10"/>
                        </a:spcBef>
                      </a:pPr>
                      <a:r>
                        <a:rPr dirty="0" sz="900" spc="-25">
                          <a:latin typeface="Arial MT"/>
                          <a:cs typeface="Arial MT"/>
                        </a:rPr>
                        <a:t>IoT</a:t>
                      </a:r>
                      <a:endParaRPr sz="900">
                        <a:latin typeface="Arial MT"/>
                        <a:cs typeface="Arial MT"/>
                      </a:endParaRPr>
                    </a:p>
                  </a:txBody>
                  <a:tcPr marL="0" marR="0" marB="0" marT="127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D3D3D3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7940">
                        <a:lnSpc>
                          <a:spcPts val="1050"/>
                        </a:lnSpc>
                        <a:spcBef>
                          <a:spcPts val="10"/>
                        </a:spcBef>
                      </a:pPr>
                      <a:r>
                        <a:rPr dirty="0" sz="900">
                          <a:latin typeface="Arial MT"/>
                          <a:cs typeface="Arial MT"/>
                        </a:rPr>
                        <a:t>Internet</a:t>
                      </a:r>
                      <a:r>
                        <a:rPr dirty="0" sz="900" spc="9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00">
                          <a:latin typeface="Arial MT"/>
                          <a:cs typeface="Arial MT"/>
                        </a:rPr>
                        <a:t>of</a:t>
                      </a:r>
                      <a:r>
                        <a:rPr dirty="0" sz="900" spc="9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00" spc="-10">
                          <a:latin typeface="Arial MT"/>
                          <a:cs typeface="Arial MT"/>
                        </a:rPr>
                        <a:t>Things</a:t>
                      </a:r>
                      <a:endParaRPr sz="900">
                        <a:latin typeface="Arial MT"/>
                        <a:cs typeface="Arial MT"/>
                      </a:endParaRPr>
                    </a:p>
                  </a:txBody>
                  <a:tcPr marL="0" marR="0" marB="0" marT="1270">
                    <a:lnL w="12700">
                      <a:solidFill>
                        <a:srgbClr val="D3D3D3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67640">
                <a:tc>
                  <a:txBody>
                    <a:bodyPr/>
                    <a:lstStyle/>
                    <a:p>
                      <a:pPr marL="27305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dirty="0" sz="900" spc="-25">
                          <a:latin typeface="Arial MT"/>
                          <a:cs typeface="Arial MT"/>
                        </a:rPr>
                        <a:t>IRA</a:t>
                      </a:r>
                      <a:endParaRPr sz="900">
                        <a:latin typeface="Arial MT"/>
                        <a:cs typeface="Arial MT"/>
                      </a:endParaRPr>
                    </a:p>
                  </a:txBody>
                  <a:tcPr marL="0" marR="0" marB="0" marT="11430">
                    <a:lnL w="12700">
                      <a:solidFill>
                        <a:srgbClr val="000000"/>
                      </a:solidFill>
                      <a:prstDash val="solid"/>
                    </a:lnL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27940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dirty="0" sz="900">
                          <a:latin typeface="Arial MT"/>
                          <a:cs typeface="Arial MT"/>
                        </a:rPr>
                        <a:t>Inflation</a:t>
                      </a:r>
                      <a:r>
                        <a:rPr dirty="0" sz="900" spc="12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00">
                          <a:latin typeface="Arial MT"/>
                          <a:cs typeface="Arial MT"/>
                        </a:rPr>
                        <a:t>Reduction</a:t>
                      </a:r>
                      <a:r>
                        <a:rPr dirty="0" sz="900" spc="12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00" spc="-25">
                          <a:latin typeface="Arial MT"/>
                          <a:cs typeface="Arial MT"/>
                        </a:rPr>
                        <a:t>Act</a:t>
                      </a:r>
                      <a:endParaRPr sz="900">
                        <a:latin typeface="Arial MT"/>
                        <a:cs typeface="Arial MT"/>
                      </a:endParaRPr>
                    </a:p>
                  </a:txBody>
                  <a:tcPr marL="0" marR="0" marB="0" marT="11430"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D9D9D9"/>
                    </a:solidFill>
                  </a:tcPr>
                </a:tc>
              </a:tr>
              <a:tr h="146685">
                <a:tc>
                  <a:txBody>
                    <a:bodyPr/>
                    <a:lstStyle/>
                    <a:p>
                      <a:pPr marL="27305">
                        <a:lnSpc>
                          <a:spcPts val="1050"/>
                        </a:lnSpc>
                        <a:spcBef>
                          <a:spcPts val="10"/>
                        </a:spcBef>
                      </a:pPr>
                      <a:r>
                        <a:rPr dirty="0" sz="900" spc="-25">
                          <a:latin typeface="Arial MT"/>
                          <a:cs typeface="Arial MT"/>
                        </a:rPr>
                        <a:t>ITC</a:t>
                      </a:r>
                      <a:endParaRPr sz="900">
                        <a:latin typeface="Arial MT"/>
                        <a:cs typeface="Arial MT"/>
                      </a:endParaRPr>
                    </a:p>
                  </a:txBody>
                  <a:tcPr marL="0" marR="0" marB="0" marT="127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D3D3D3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7940">
                        <a:lnSpc>
                          <a:spcPts val="1050"/>
                        </a:lnSpc>
                        <a:spcBef>
                          <a:spcPts val="10"/>
                        </a:spcBef>
                      </a:pPr>
                      <a:r>
                        <a:rPr dirty="0" sz="900" spc="10">
                          <a:latin typeface="Arial MT"/>
                          <a:cs typeface="Arial MT"/>
                        </a:rPr>
                        <a:t>Investment</a:t>
                      </a:r>
                      <a:r>
                        <a:rPr dirty="0" sz="900" spc="10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00" spc="10">
                          <a:latin typeface="Arial MT"/>
                          <a:cs typeface="Arial MT"/>
                        </a:rPr>
                        <a:t>Tax</a:t>
                      </a:r>
                      <a:r>
                        <a:rPr dirty="0" sz="900" spc="18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00" spc="-10">
                          <a:latin typeface="Arial MT"/>
                          <a:cs typeface="Arial MT"/>
                        </a:rPr>
                        <a:t>Credit</a:t>
                      </a:r>
                      <a:endParaRPr sz="900">
                        <a:latin typeface="Arial MT"/>
                        <a:cs typeface="Arial MT"/>
                      </a:endParaRPr>
                    </a:p>
                  </a:txBody>
                  <a:tcPr marL="0" marR="0" marB="0" marT="1270">
                    <a:lnL w="12700">
                      <a:solidFill>
                        <a:srgbClr val="D3D3D3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67640">
                <a:tc>
                  <a:txBody>
                    <a:bodyPr/>
                    <a:lstStyle/>
                    <a:p>
                      <a:pPr marL="27305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dirty="0" sz="900" spc="-25">
                          <a:latin typeface="Arial MT"/>
                          <a:cs typeface="Arial MT"/>
                        </a:rPr>
                        <a:t>JV</a:t>
                      </a:r>
                      <a:endParaRPr sz="900">
                        <a:latin typeface="Arial MT"/>
                        <a:cs typeface="Arial MT"/>
                      </a:endParaRPr>
                    </a:p>
                  </a:txBody>
                  <a:tcPr marL="0" marR="0" marB="0" marT="11430">
                    <a:lnL w="12700">
                      <a:solidFill>
                        <a:srgbClr val="000000"/>
                      </a:solidFill>
                      <a:prstDash val="solid"/>
                    </a:lnL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27940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dirty="0" sz="900">
                          <a:latin typeface="Arial MT"/>
                          <a:cs typeface="Arial MT"/>
                        </a:rPr>
                        <a:t>Joint</a:t>
                      </a:r>
                      <a:r>
                        <a:rPr dirty="0" sz="900" spc="9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00" spc="-10">
                          <a:latin typeface="Arial MT"/>
                          <a:cs typeface="Arial MT"/>
                        </a:rPr>
                        <a:t>Venture</a:t>
                      </a:r>
                      <a:endParaRPr sz="900">
                        <a:latin typeface="Arial MT"/>
                        <a:cs typeface="Arial MT"/>
                      </a:endParaRPr>
                    </a:p>
                  </a:txBody>
                  <a:tcPr marL="0" marR="0" marB="0" marT="11430"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D9D9D9"/>
                    </a:solidFill>
                  </a:tcPr>
                </a:tc>
              </a:tr>
              <a:tr h="147320">
                <a:tc>
                  <a:txBody>
                    <a:bodyPr/>
                    <a:lstStyle/>
                    <a:p>
                      <a:pPr marL="27305">
                        <a:lnSpc>
                          <a:spcPts val="1050"/>
                        </a:lnSpc>
                        <a:spcBef>
                          <a:spcPts val="10"/>
                        </a:spcBef>
                      </a:pPr>
                      <a:r>
                        <a:rPr dirty="0" sz="900" spc="-25">
                          <a:latin typeface="Arial MT"/>
                          <a:cs typeface="Arial MT"/>
                        </a:rPr>
                        <a:t>kWh</a:t>
                      </a:r>
                      <a:endParaRPr sz="900">
                        <a:latin typeface="Arial MT"/>
                        <a:cs typeface="Arial MT"/>
                      </a:endParaRPr>
                    </a:p>
                  </a:txBody>
                  <a:tcPr marL="0" marR="0" marB="0" marT="127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D3D3D3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7940">
                        <a:lnSpc>
                          <a:spcPts val="1050"/>
                        </a:lnSpc>
                        <a:spcBef>
                          <a:spcPts val="10"/>
                        </a:spcBef>
                      </a:pPr>
                      <a:r>
                        <a:rPr dirty="0" sz="900">
                          <a:latin typeface="Arial MT"/>
                          <a:cs typeface="Arial MT"/>
                        </a:rPr>
                        <a:t>Kilowatt</a:t>
                      </a:r>
                      <a:r>
                        <a:rPr dirty="0" sz="900" spc="4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00" spc="-20">
                          <a:latin typeface="Arial MT"/>
                          <a:cs typeface="Arial MT"/>
                        </a:rPr>
                        <a:t>Hour</a:t>
                      </a:r>
                      <a:endParaRPr sz="900">
                        <a:latin typeface="Arial MT"/>
                        <a:cs typeface="Arial MT"/>
                      </a:endParaRPr>
                    </a:p>
                  </a:txBody>
                  <a:tcPr marL="0" marR="0" marB="0" marT="1270">
                    <a:lnL w="12700">
                      <a:solidFill>
                        <a:srgbClr val="D3D3D3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67640">
                <a:tc>
                  <a:txBody>
                    <a:bodyPr/>
                    <a:lstStyle/>
                    <a:p>
                      <a:pPr marL="27305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dirty="0" sz="900" spc="-10">
                          <a:latin typeface="Arial MT"/>
                          <a:cs typeface="Arial MT"/>
                        </a:rPr>
                        <a:t>LIBOR</a:t>
                      </a:r>
                      <a:endParaRPr sz="900">
                        <a:latin typeface="Arial MT"/>
                        <a:cs typeface="Arial MT"/>
                      </a:endParaRPr>
                    </a:p>
                  </a:txBody>
                  <a:tcPr marL="0" marR="0" marB="0" marT="11430">
                    <a:lnL w="12700">
                      <a:solidFill>
                        <a:srgbClr val="000000"/>
                      </a:solidFill>
                      <a:prstDash val="solid"/>
                    </a:lnL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27940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dirty="0" sz="900">
                          <a:latin typeface="Arial MT"/>
                          <a:cs typeface="Arial MT"/>
                        </a:rPr>
                        <a:t>London</a:t>
                      </a:r>
                      <a:r>
                        <a:rPr dirty="0" sz="900" spc="17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00">
                          <a:latin typeface="Arial MT"/>
                          <a:cs typeface="Arial MT"/>
                        </a:rPr>
                        <a:t>Interbank</a:t>
                      </a:r>
                      <a:r>
                        <a:rPr dirty="0" sz="900" spc="26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00">
                          <a:latin typeface="Arial MT"/>
                          <a:cs typeface="Arial MT"/>
                        </a:rPr>
                        <a:t>Overnight</a:t>
                      </a:r>
                      <a:r>
                        <a:rPr dirty="0" sz="900" spc="18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00" spc="-20">
                          <a:latin typeface="Arial MT"/>
                          <a:cs typeface="Arial MT"/>
                        </a:rPr>
                        <a:t>Rate</a:t>
                      </a:r>
                      <a:endParaRPr sz="900">
                        <a:latin typeface="Arial MT"/>
                        <a:cs typeface="Arial MT"/>
                      </a:endParaRPr>
                    </a:p>
                  </a:txBody>
                  <a:tcPr marL="0" marR="0" marB="0" marT="11430"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D9D9D9"/>
                    </a:solidFill>
                  </a:tcPr>
                </a:tc>
              </a:tr>
              <a:tr h="147320">
                <a:tc>
                  <a:txBody>
                    <a:bodyPr/>
                    <a:lstStyle/>
                    <a:p>
                      <a:pPr marL="27305">
                        <a:lnSpc>
                          <a:spcPts val="1050"/>
                        </a:lnSpc>
                        <a:spcBef>
                          <a:spcPts val="10"/>
                        </a:spcBef>
                      </a:pPr>
                      <a:r>
                        <a:rPr dirty="0" sz="900" spc="-25">
                          <a:latin typeface="Arial MT"/>
                          <a:cs typeface="Arial MT"/>
                        </a:rPr>
                        <a:t>LTM</a:t>
                      </a:r>
                      <a:endParaRPr sz="900">
                        <a:latin typeface="Arial MT"/>
                        <a:cs typeface="Arial MT"/>
                      </a:endParaRPr>
                    </a:p>
                  </a:txBody>
                  <a:tcPr marL="0" marR="0" marB="0" marT="127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D3D3D3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7940">
                        <a:lnSpc>
                          <a:spcPts val="1050"/>
                        </a:lnSpc>
                        <a:spcBef>
                          <a:spcPts val="10"/>
                        </a:spcBef>
                      </a:pPr>
                      <a:r>
                        <a:rPr dirty="0" sz="900">
                          <a:latin typeface="Arial MT"/>
                          <a:cs typeface="Arial MT"/>
                        </a:rPr>
                        <a:t>Last</a:t>
                      </a:r>
                      <a:r>
                        <a:rPr dirty="0" sz="900" spc="15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00">
                          <a:latin typeface="Arial MT"/>
                          <a:cs typeface="Arial MT"/>
                        </a:rPr>
                        <a:t>Twelve</a:t>
                      </a:r>
                      <a:r>
                        <a:rPr dirty="0" sz="900" spc="14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00" spc="-10">
                          <a:latin typeface="Arial MT"/>
                          <a:cs typeface="Arial MT"/>
                        </a:rPr>
                        <a:t>Months</a:t>
                      </a:r>
                      <a:endParaRPr sz="900">
                        <a:latin typeface="Arial MT"/>
                        <a:cs typeface="Arial MT"/>
                      </a:endParaRPr>
                    </a:p>
                  </a:txBody>
                  <a:tcPr marL="0" marR="0" marB="0" marT="1270">
                    <a:lnL w="12700">
                      <a:solidFill>
                        <a:srgbClr val="D3D3D3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67640">
                <a:tc>
                  <a:txBody>
                    <a:bodyPr/>
                    <a:lstStyle/>
                    <a:p>
                      <a:pPr marL="27305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dirty="0" sz="900" spc="-25">
                          <a:latin typeface="Arial MT"/>
                          <a:cs typeface="Arial MT"/>
                        </a:rPr>
                        <a:t>M&amp;A</a:t>
                      </a:r>
                      <a:endParaRPr sz="900">
                        <a:latin typeface="Arial MT"/>
                        <a:cs typeface="Arial MT"/>
                      </a:endParaRPr>
                    </a:p>
                  </a:txBody>
                  <a:tcPr marL="0" marR="0" marB="0" marT="11430">
                    <a:lnL w="12700">
                      <a:solidFill>
                        <a:srgbClr val="000000"/>
                      </a:solidFill>
                      <a:prstDash val="solid"/>
                    </a:lnL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27940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dirty="0" sz="900">
                          <a:latin typeface="Arial MT"/>
                          <a:cs typeface="Arial MT"/>
                        </a:rPr>
                        <a:t>Mergers</a:t>
                      </a:r>
                      <a:r>
                        <a:rPr dirty="0" sz="900" spc="20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00">
                          <a:latin typeface="Arial MT"/>
                          <a:cs typeface="Arial MT"/>
                        </a:rPr>
                        <a:t>and</a:t>
                      </a:r>
                      <a:r>
                        <a:rPr dirty="0" sz="900" spc="12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00" spc="-10">
                          <a:latin typeface="Arial MT"/>
                          <a:cs typeface="Arial MT"/>
                        </a:rPr>
                        <a:t>Acquisitions</a:t>
                      </a:r>
                      <a:endParaRPr sz="900">
                        <a:latin typeface="Arial MT"/>
                        <a:cs typeface="Arial MT"/>
                      </a:endParaRPr>
                    </a:p>
                  </a:txBody>
                  <a:tcPr marL="0" marR="0" marB="0" marT="11430"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D9D9D9"/>
                    </a:solidFill>
                  </a:tcPr>
                </a:tc>
              </a:tr>
              <a:tr h="157480">
                <a:tc>
                  <a:txBody>
                    <a:bodyPr/>
                    <a:lstStyle/>
                    <a:p>
                      <a:pPr marL="27305">
                        <a:lnSpc>
                          <a:spcPts val="675"/>
                        </a:lnSpc>
                      </a:pPr>
                      <a:r>
                        <a:rPr dirty="0" baseline="-24691" sz="1350" spc="-37">
                          <a:latin typeface="Arial MT"/>
                          <a:cs typeface="Arial MT"/>
                        </a:rPr>
                        <a:t>M</a:t>
                      </a:r>
                      <a:r>
                        <a:rPr dirty="0" sz="550" spc="-25">
                          <a:latin typeface="Arial MT"/>
                          <a:cs typeface="Arial MT"/>
                        </a:rPr>
                        <a:t>3</a:t>
                      </a:r>
                      <a:endParaRPr sz="550">
                        <a:latin typeface="Arial MT"/>
                        <a:cs typeface="Arial MT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D3D3D3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7940">
                        <a:lnSpc>
                          <a:spcPts val="1050"/>
                        </a:lnSpc>
                        <a:spcBef>
                          <a:spcPts val="90"/>
                        </a:spcBef>
                      </a:pPr>
                      <a:r>
                        <a:rPr dirty="0" sz="900">
                          <a:latin typeface="Arial MT"/>
                          <a:cs typeface="Arial MT"/>
                        </a:rPr>
                        <a:t>Cubic</a:t>
                      </a:r>
                      <a:r>
                        <a:rPr dirty="0" sz="900" spc="114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00" spc="-10">
                          <a:latin typeface="Arial MT"/>
                          <a:cs typeface="Arial MT"/>
                        </a:rPr>
                        <a:t>Meters</a:t>
                      </a:r>
                      <a:endParaRPr sz="900">
                        <a:latin typeface="Arial MT"/>
                        <a:cs typeface="Arial MT"/>
                      </a:endParaRPr>
                    </a:p>
                  </a:txBody>
                  <a:tcPr marL="0" marR="0" marB="0" marT="11430">
                    <a:lnL w="12700">
                      <a:solidFill>
                        <a:srgbClr val="D3D3D3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67640">
                <a:tc>
                  <a:txBody>
                    <a:bodyPr/>
                    <a:lstStyle/>
                    <a:p>
                      <a:pPr marL="27305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dirty="0" sz="900" spc="-25">
                          <a:latin typeface="Arial MT"/>
                          <a:cs typeface="Arial MT"/>
                        </a:rPr>
                        <a:t>MM</a:t>
                      </a:r>
                      <a:endParaRPr sz="900">
                        <a:latin typeface="Arial MT"/>
                        <a:cs typeface="Arial MT"/>
                      </a:endParaRPr>
                    </a:p>
                  </a:txBody>
                  <a:tcPr marL="0" marR="0" marB="0" marT="11430">
                    <a:lnL w="12700">
                      <a:solidFill>
                        <a:srgbClr val="000000"/>
                      </a:solidFill>
                      <a:prstDash val="solid"/>
                    </a:lnL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27940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dirty="0" sz="900" spc="-10">
                          <a:latin typeface="Arial MT"/>
                          <a:cs typeface="Arial MT"/>
                        </a:rPr>
                        <a:t>Million</a:t>
                      </a:r>
                      <a:endParaRPr sz="900">
                        <a:latin typeface="Arial MT"/>
                        <a:cs typeface="Arial MT"/>
                      </a:endParaRPr>
                    </a:p>
                  </a:txBody>
                  <a:tcPr marL="0" marR="0" marB="0" marT="11430"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D9D9D9"/>
                    </a:solidFill>
                  </a:tcPr>
                </a:tc>
              </a:tr>
              <a:tr h="147320">
                <a:tc>
                  <a:txBody>
                    <a:bodyPr/>
                    <a:lstStyle/>
                    <a:p>
                      <a:pPr marL="27305">
                        <a:lnSpc>
                          <a:spcPts val="1050"/>
                        </a:lnSpc>
                        <a:spcBef>
                          <a:spcPts val="10"/>
                        </a:spcBef>
                      </a:pPr>
                      <a:r>
                        <a:rPr dirty="0" sz="900" spc="-25">
                          <a:latin typeface="Arial MT"/>
                          <a:cs typeface="Arial MT"/>
                        </a:rPr>
                        <a:t>MO</a:t>
                      </a:r>
                      <a:endParaRPr sz="900">
                        <a:latin typeface="Arial MT"/>
                        <a:cs typeface="Arial MT"/>
                      </a:endParaRPr>
                    </a:p>
                  </a:txBody>
                  <a:tcPr marL="0" marR="0" marB="0" marT="127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D3D3D3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7940">
                        <a:lnSpc>
                          <a:spcPts val="1050"/>
                        </a:lnSpc>
                        <a:spcBef>
                          <a:spcPts val="10"/>
                        </a:spcBef>
                      </a:pPr>
                      <a:r>
                        <a:rPr dirty="0" sz="900" spc="-10">
                          <a:latin typeface="Arial MT"/>
                          <a:cs typeface="Arial MT"/>
                        </a:rPr>
                        <a:t>Mobility</a:t>
                      </a:r>
                      <a:endParaRPr sz="900">
                        <a:latin typeface="Arial MT"/>
                        <a:cs typeface="Arial MT"/>
                      </a:endParaRPr>
                    </a:p>
                  </a:txBody>
                  <a:tcPr marL="0" marR="0" marB="0" marT="1270">
                    <a:lnL w="12700">
                      <a:solidFill>
                        <a:srgbClr val="D3D3D3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67640">
                <a:tc>
                  <a:txBody>
                    <a:bodyPr/>
                    <a:lstStyle/>
                    <a:p>
                      <a:pPr marL="27305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dirty="0" sz="900" spc="-20">
                          <a:latin typeface="Arial MT"/>
                          <a:cs typeface="Arial MT"/>
                        </a:rPr>
                        <a:t>MSCI</a:t>
                      </a:r>
                      <a:endParaRPr sz="900">
                        <a:latin typeface="Arial MT"/>
                        <a:cs typeface="Arial MT"/>
                      </a:endParaRPr>
                    </a:p>
                  </a:txBody>
                  <a:tcPr marL="0" marR="0" marB="0" marT="11430">
                    <a:lnL w="12700">
                      <a:solidFill>
                        <a:srgbClr val="000000"/>
                      </a:solidFill>
                      <a:prstDash val="solid"/>
                    </a:lnL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27940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dirty="0" sz="900">
                          <a:latin typeface="Arial MT"/>
                          <a:cs typeface="Arial MT"/>
                        </a:rPr>
                        <a:t>Morgan</a:t>
                      </a:r>
                      <a:r>
                        <a:rPr dirty="0" sz="900" spc="10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00">
                          <a:latin typeface="Arial MT"/>
                          <a:cs typeface="Arial MT"/>
                        </a:rPr>
                        <a:t>Stanley</a:t>
                      </a:r>
                      <a:r>
                        <a:rPr dirty="0" sz="900" spc="17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00">
                          <a:latin typeface="Arial MT"/>
                          <a:cs typeface="Arial MT"/>
                        </a:rPr>
                        <a:t>Capital</a:t>
                      </a:r>
                      <a:r>
                        <a:rPr dirty="0" sz="900" spc="6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00" spc="-10">
                          <a:latin typeface="Arial MT"/>
                          <a:cs typeface="Arial MT"/>
                        </a:rPr>
                        <a:t>International</a:t>
                      </a:r>
                      <a:endParaRPr sz="900">
                        <a:latin typeface="Arial MT"/>
                        <a:cs typeface="Arial MT"/>
                      </a:endParaRPr>
                    </a:p>
                  </a:txBody>
                  <a:tcPr marL="0" marR="0" marB="0" marT="11430"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D9D9D9"/>
                    </a:solidFill>
                  </a:tcPr>
                </a:tc>
              </a:tr>
              <a:tr h="147320">
                <a:tc>
                  <a:txBody>
                    <a:bodyPr/>
                    <a:lstStyle/>
                    <a:p>
                      <a:pPr marL="27305">
                        <a:lnSpc>
                          <a:spcPts val="1050"/>
                        </a:lnSpc>
                        <a:spcBef>
                          <a:spcPts val="10"/>
                        </a:spcBef>
                      </a:pPr>
                      <a:r>
                        <a:rPr dirty="0" sz="900" spc="-25">
                          <a:latin typeface="Arial MT"/>
                          <a:cs typeface="Arial MT"/>
                        </a:rPr>
                        <a:t>MW</a:t>
                      </a:r>
                      <a:endParaRPr sz="900">
                        <a:latin typeface="Arial MT"/>
                        <a:cs typeface="Arial MT"/>
                      </a:endParaRPr>
                    </a:p>
                  </a:txBody>
                  <a:tcPr marL="0" marR="0" marB="0" marT="127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D3D3D3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7940">
                        <a:lnSpc>
                          <a:spcPts val="1050"/>
                        </a:lnSpc>
                        <a:spcBef>
                          <a:spcPts val="10"/>
                        </a:spcBef>
                      </a:pPr>
                      <a:r>
                        <a:rPr dirty="0" sz="900" spc="-10">
                          <a:latin typeface="Arial MT"/>
                          <a:cs typeface="Arial MT"/>
                        </a:rPr>
                        <a:t>Megawatts</a:t>
                      </a:r>
                      <a:endParaRPr sz="900">
                        <a:latin typeface="Arial MT"/>
                        <a:cs typeface="Arial MT"/>
                      </a:endParaRPr>
                    </a:p>
                  </a:txBody>
                  <a:tcPr marL="0" marR="0" marB="0" marT="1270">
                    <a:lnL w="12700">
                      <a:solidFill>
                        <a:srgbClr val="D3D3D3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67640">
                <a:tc>
                  <a:txBody>
                    <a:bodyPr/>
                    <a:lstStyle/>
                    <a:p>
                      <a:pPr marL="27305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dirty="0" sz="900" spc="-10">
                          <a:latin typeface="Arial MT"/>
                          <a:cs typeface="Arial MT"/>
                        </a:rPr>
                        <a:t>NOPAT</a:t>
                      </a:r>
                      <a:endParaRPr sz="900">
                        <a:latin typeface="Arial MT"/>
                        <a:cs typeface="Arial MT"/>
                      </a:endParaRPr>
                    </a:p>
                  </a:txBody>
                  <a:tcPr marL="0" marR="0" marB="0" marT="11430">
                    <a:lnL w="12700">
                      <a:solidFill>
                        <a:srgbClr val="000000"/>
                      </a:solidFill>
                      <a:prstDash val="solid"/>
                    </a:lnL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27940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dirty="0" sz="900">
                          <a:latin typeface="Arial MT"/>
                          <a:cs typeface="Arial MT"/>
                        </a:rPr>
                        <a:t>Net</a:t>
                      </a:r>
                      <a:r>
                        <a:rPr dirty="0" sz="900" spc="9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00">
                          <a:latin typeface="Arial MT"/>
                          <a:cs typeface="Arial MT"/>
                        </a:rPr>
                        <a:t>Operating</a:t>
                      </a:r>
                      <a:r>
                        <a:rPr dirty="0" sz="900" spc="9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00">
                          <a:latin typeface="Arial MT"/>
                          <a:cs typeface="Arial MT"/>
                        </a:rPr>
                        <a:t>Profit</a:t>
                      </a:r>
                      <a:r>
                        <a:rPr dirty="0" sz="900" spc="9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00">
                          <a:latin typeface="Arial MT"/>
                          <a:cs typeface="Arial MT"/>
                        </a:rPr>
                        <a:t>After</a:t>
                      </a:r>
                      <a:r>
                        <a:rPr dirty="0" sz="900" spc="13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00" spc="-25">
                          <a:latin typeface="Arial MT"/>
                          <a:cs typeface="Arial MT"/>
                        </a:rPr>
                        <a:t>Tax</a:t>
                      </a:r>
                      <a:endParaRPr sz="900">
                        <a:latin typeface="Arial MT"/>
                        <a:cs typeface="Arial MT"/>
                      </a:endParaRPr>
                    </a:p>
                  </a:txBody>
                  <a:tcPr marL="0" marR="0" marB="0" marT="11430"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D9D9D9"/>
                    </a:solidFill>
                  </a:tcPr>
                </a:tc>
              </a:tr>
              <a:tr h="147320">
                <a:tc>
                  <a:txBody>
                    <a:bodyPr/>
                    <a:lstStyle/>
                    <a:p>
                      <a:pPr marL="27305">
                        <a:lnSpc>
                          <a:spcPts val="1050"/>
                        </a:lnSpc>
                        <a:spcBef>
                          <a:spcPts val="10"/>
                        </a:spcBef>
                      </a:pPr>
                      <a:r>
                        <a:rPr dirty="0" sz="900" spc="-25">
                          <a:latin typeface="Arial MT"/>
                          <a:cs typeface="Arial MT"/>
                        </a:rPr>
                        <a:t>PE</a:t>
                      </a:r>
                      <a:endParaRPr sz="900">
                        <a:latin typeface="Arial MT"/>
                        <a:cs typeface="Arial MT"/>
                      </a:endParaRPr>
                    </a:p>
                  </a:txBody>
                  <a:tcPr marL="0" marR="0" marB="0" marT="127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D3D3D3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7940">
                        <a:lnSpc>
                          <a:spcPts val="1050"/>
                        </a:lnSpc>
                        <a:spcBef>
                          <a:spcPts val="10"/>
                        </a:spcBef>
                      </a:pPr>
                      <a:r>
                        <a:rPr dirty="0" sz="900">
                          <a:latin typeface="Arial MT"/>
                          <a:cs typeface="Arial MT"/>
                        </a:rPr>
                        <a:t>Price</a:t>
                      </a:r>
                      <a:r>
                        <a:rPr dirty="0" sz="900" spc="7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00">
                          <a:latin typeface="Arial MT"/>
                          <a:cs typeface="Arial MT"/>
                        </a:rPr>
                        <a:t>to</a:t>
                      </a:r>
                      <a:r>
                        <a:rPr dirty="0" sz="900" spc="7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00" spc="-10">
                          <a:latin typeface="Arial MT"/>
                          <a:cs typeface="Arial MT"/>
                        </a:rPr>
                        <a:t>Earnings</a:t>
                      </a:r>
                      <a:endParaRPr sz="900">
                        <a:latin typeface="Arial MT"/>
                        <a:cs typeface="Arial MT"/>
                      </a:endParaRPr>
                    </a:p>
                  </a:txBody>
                  <a:tcPr marL="0" marR="0" marB="0" marT="1270">
                    <a:lnL w="12700">
                      <a:solidFill>
                        <a:srgbClr val="D3D3D3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67640">
                <a:tc>
                  <a:txBody>
                    <a:bodyPr/>
                    <a:lstStyle/>
                    <a:p>
                      <a:pPr marL="27305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dirty="0" sz="900" spc="-20">
                          <a:latin typeface="Arial MT"/>
                          <a:cs typeface="Arial MT"/>
                        </a:rPr>
                        <a:t>PP&amp;E</a:t>
                      </a:r>
                      <a:endParaRPr sz="900">
                        <a:latin typeface="Arial MT"/>
                        <a:cs typeface="Arial MT"/>
                      </a:endParaRPr>
                    </a:p>
                  </a:txBody>
                  <a:tcPr marL="0" marR="0" marB="0" marT="11430">
                    <a:lnL w="12700">
                      <a:solidFill>
                        <a:srgbClr val="000000"/>
                      </a:solidFill>
                      <a:prstDash val="solid"/>
                    </a:lnL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27940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dirty="0" sz="900">
                          <a:latin typeface="Arial MT"/>
                          <a:cs typeface="Arial MT"/>
                        </a:rPr>
                        <a:t>Property,</a:t>
                      </a:r>
                      <a:r>
                        <a:rPr dirty="0" sz="900" spc="11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00">
                          <a:latin typeface="Arial MT"/>
                          <a:cs typeface="Arial MT"/>
                        </a:rPr>
                        <a:t>Plant,</a:t>
                      </a:r>
                      <a:r>
                        <a:rPr dirty="0" sz="900" spc="12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00">
                          <a:latin typeface="Arial MT"/>
                          <a:cs typeface="Arial MT"/>
                        </a:rPr>
                        <a:t>and</a:t>
                      </a:r>
                      <a:r>
                        <a:rPr dirty="0" sz="900" spc="11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00" spc="-10">
                          <a:latin typeface="Arial MT"/>
                          <a:cs typeface="Arial MT"/>
                        </a:rPr>
                        <a:t>Equipment</a:t>
                      </a:r>
                      <a:endParaRPr sz="900">
                        <a:latin typeface="Arial MT"/>
                        <a:cs typeface="Arial MT"/>
                      </a:endParaRPr>
                    </a:p>
                  </a:txBody>
                  <a:tcPr marL="0" marR="0" marB="0" marT="11430"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D9D9D9"/>
                    </a:solidFill>
                  </a:tcPr>
                </a:tc>
              </a:tr>
              <a:tr h="146685">
                <a:tc>
                  <a:txBody>
                    <a:bodyPr/>
                    <a:lstStyle/>
                    <a:p>
                      <a:pPr marL="27305">
                        <a:lnSpc>
                          <a:spcPts val="1050"/>
                        </a:lnSpc>
                        <a:spcBef>
                          <a:spcPts val="10"/>
                        </a:spcBef>
                      </a:pPr>
                      <a:r>
                        <a:rPr dirty="0" sz="900" spc="-25">
                          <a:latin typeface="Arial MT"/>
                          <a:cs typeface="Arial MT"/>
                        </a:rPr>
                        <a:t>PTC</a:t>
                      </a:r>
                      <a:endParaRPr sz="900">
                        <a:latin typeface="Arial MT"/>
                        <a:cs typeface="Arial MT"/>
                      </a:endParaRPr>
                    </a:p>
                  </a:txBody>
                  <a:tcPr marL="0" marR="0" marB="0" marT="127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D3D3D3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7940">
                        <a:lnSpc>
                          <a:spcPts val="1050"/>
                        </a:lnSpc>
                        <a:spcBef>
                          <a:spcPts val="10"/>
                        </a:spcBef>
                      </a:pPr>
                      <a:r>
                        <a:rPr dirty="0" sz="900">
                          <a:latin typeface="Arial MT"/>
                          <a:cs typeface="Arial MT"/>
                        </a:rPr>
                        <a:t>Production</a:t>
                      </a:r>
                      <a:r>
                        <a:rPr dirty="0" sz="900" spc="12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00">
                          <a:latin typeface="Arial MT"/>
                          <a:cs typeface="Arial MT"/>
                        </a:rPr>
                        <a:t>Tax</a:t>
                      </a:r>
                      <a:r>
                        <a:rPr dirty="0" sz="900" spc="21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00" spc="-10">
                          <a:latin typeface="Arial MT"/>
                          <a:cs typeface="Arial MT"/>
                        </a:rPr>
                        <a:t>Credit</a:t>
                      </a:r>
                      <a:endParaRPr sz="900">
                        <a:latin typeface="Arial MT"/>
                        <a:cs typeface="Arial MT"/>
                      </a:endParaRPr>
                    </a:p>
                  </a:txBody>
                  <a:tcPr marL="0" marR="0" marB="0" marT="1270">
                    <a:lnL w="12700">
                      <a:solidFill>
                        <a:srgbClr val="D3D3D3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67640">
                <a:tc>
                  <a:txBody>
                    <a:bodyPr/>
                    <a:lstStyle/>
                    <a:p>
                      <a:pPr marL="27305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dirty="0" sz="900" spc="-25">
                          <a:latin typeface="Arial MT"/>
                          <a:cs typeface="Arial MT"/>
                        </a:rPr>
                        <a:t>PV</a:t>
                      </a:r>
                      <a:endParaRPr sz="900">
                        <a:latin typeface="Arial MT"/>
                        <a:cs typeface="Arial MT"/>
                      </a:endParaRPr>
                    </a:p>
                  </a:txBody>
                  <a:tcPr marL="0" marR="0" marB="0" marT="11430">
                    <a:lnL w="12700">
                      <a:solidFill>
                        <a:srgbClr val="000000"/>
                      </a:solidFill>
                      <a:prstDash val="solid"/>
                    </a:lnL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27940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dirty="0" sz="900" spc="-10">
                          <a:latin typeface="Arial MT"/>
                          <a:cs typeface="Arial MT"/>
                        </a:rPr>
                        <a:t>Photovoltaic</a:t>
                      </a:r>
                      <a:endParaRPr sz="900">
                        <a:latin typeface="Arial MT"/>
                        <a:cs typeface="Arial MT"/>
                      </a:endParaRPr>
                    </a:p>
                  </a:txBody>
                  <a:tcPr marL="0" marR="0" marB="0" marT="11430"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D9D9D9"/>
                    </a:solidFill>
                  </a:tcPr>
                </a:tc>
              </a:tr>
              <a:tr h="147320">
                <a:tc>
                  <a:txBody>
                    <a:bodyPr/>
                    <a:lstStyle/>
                    <a:p>
                      <a:pPr marL="27305">
                        <a:lnSpc>
                          <a:spcPts val="1050"/>
                        </a:lnSpc>
                        <a:spcBef>
                          <a:spcPts val="10"/>
                        </a:spcBef>
                      </a:pPr>
                      <a:r>
                        <a:rPr dirty="0" sz="900" spc="-25">
                          <a:latin typeface="Arial MT"/>
                          <a:cs typeface="Arial MT"/>
                        </a:rPr>
                        <a:t>R&amp;D</a:t>
                      </a:r>
                      <a:endParaRPr sz="900">
                        <a:latin typeface="Arial MT"/>
                        <a:cs typeface="Arial MT"/>
                      </a:endParaRPr>
                    </a:p>
                  </a:txBody>
                  <a:tcPr marL="0" marR="0" marB="0" marT="127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D3D3D3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7940">
                        <a:lnSpc>
                          <a:spcPts val="1050"/>
                        </a:lnSpc>
                        <a:spcBef>
                          <a:spcPts val="10"/>
                        </a:spcBef>
                      </a:pPr>
                      <a:r>
                        <a:rPr dirty="0" sz="900" spc="10">
                          <a:latin typeface="Arial MT"/>
                          <a:cs typeface="Arial MT"/>
                        </a:rPr>
                        <a:t>Research</a:t>
                      </a:r>
                      <a:r>
                        <a:rPr dirty="0" sz="900" spc="12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00" spc="10">
                          <a:latin typeface="Arial MT"/>
                          <a:cs typeface="Arial MT"/>
                        </a:rPr>
                        <a:t>and</a:t>
                      </a:r>
                      <a:r>
                        <a:rPr dirty="0" sz="900" spc="13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00" spc="-10">
                          <a:latin typeface="Arial MT"/>
                          <a:cs typeface="Arial MT"/>
                        </a:rPr>
                        <a:t>Development</a:t>
                      </a:r>
                      <a:endParaRPr sz="900">
                        <a:latin typeface="Arial MT"/>
                        <a:cs typeface="Arial MT"/>
                      </a:endParaRPr>
                    </a:p>
                  </a:txBody>
                  <a:tcPr marL="0" marR="0" marB="0" marT="1270">
                    <a:lnL w="12700">
                      <a:solidFill>
                        <a:srgbClr val="D3D3D3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67640">
                <a:tc>
                  <a:txBody>
                    <a:bodyPr/>
                    <a:lstStyle/>
                    <a:p>
                      <a:pPr marL="27305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dirty="0" sz="900" spc="-25">
                          <a:latin typeface="Arial MT"/>
                          <a:cs typeface="Arial MT"/>
                        </a:rPr>
                        <a:t>SFS</a:t>
                      </a:r>
                      <a:endParaRPr sz="900">
                        <a:latin typeface="Arial MT"/>
                        <a:cs typeface="Arial MT"/>
                      </a:endParaRPr>
                    </a:p>
                  </a:txBody>
                  <a:tcPr marL="0" marR="0" marB="0" marT="11430">
                    <a:lnL w="12700">
                      <a:solidFill>
                        <a:srgbClr val="000000"/>
                      </a:solidFill>
                      <a:prstDash val="solid"/>
                    </a:lnL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27940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dirty="0" sz="900">
                          <a:latin typeface="Arial MT"/>
                          <a:cs typeface="Arial MT"/>
                        </a:rPr>
                        <a:t>Siemens</a:t>
                      </a:r>
                      <a:r>
                        <a:rPr dirty="0" sz="900" spc="18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00">
                          <a:latin typeface="Arial MT"/>
                          <a:cs typeface="Arial MT"/>
                        </a:rPr>
                        <a:t>Financial</a:t>
                      </a:r>
                      <a:r>
                        <a:rPr dirty="0" sz="900" spc="6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00" spc="-10">
                          <a:latin typeface="Arial MT"/>
                          <a:cs typeface="Arial MT"/>
                        </a:rPr>
                        <a:t>Services</a:t>
                      </a:r>
                      <a:endParaRPr sz="900">
                        <a:latin typeface="Arial MT"/>
                        <a:cs typeface="Arial MT"/>
                      </a:endParaRPr>
                    </a:p>
                  </a:txBody>
                  <a:tcPr marL="0" marR="0" marB="0" marT="11430"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D9D9D9"/>
                    </a:solidFill>
                  </a:tcPr>
                </a:tc>
              </a:tr>
              <a:tr h="147320">
                <a:tc>
                  <a:txBody>
                    <a:bodyPr/>
                    <a:lstStyle/>
                    <a:p>
                      <a:pPr marL="27305">
                        <a:lnSpc>
                          <a:spcPts val="1050"/>
                        </a:lnSpc>
                        <a:spcBef>
                          <a:spcPts val="10"/>
                        </a:spcBef>
                      </a:pPr>
                      <a:r>
                        <a:rPr dirty="0" sz="900" spc="-25">
                          <a:latin typeface="Arial MT"/>
                          <a:cs typeface="Arial MT"/>
                        </a:rPr>
                        <a:t>SHL</a:t>
                      </a:r>
                      <a:endParaRPr sz="900">
                        <a:latin typeface="Arial MT"/>
                        <a:cs typeface="Arial MT"/>
                      </a:endParaRPr>
                    </a:p>
                  </a:txBody>
                  <a:tcPr marL="0" marR="0" marB="0" marT="127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D3D3D3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7940">
                        <a:lnSpc>
                          <a:spcPts val="1050"/>
                        </a:lnSpc>
                        <a:spcBef>
                          <a:spcPts val="10"/>
                        </a:spcBef>
                      </a:pPr>
                      <a:r>
                        <a:rPr dirty="0" sz="900">
                          <a:latin typeface="Arial MT"/>
                          <a:cs typeface="Arial MT"/>
                        </a:rPr>
                        <a:t>Siemens</a:t>
                      </a:r>
                      <a:r>
                        <a:rPr dirty="0" sz="900" spc="13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00" spc="-10">
                          <a:latin typeface="Arial MT"/>
                          <a:cs typeface="Arial MT"/>
                        </a:rPr>
                        <a:t>Healthineers</a:t>
                      </a:r>
                      <a:endParaRPr sz="900">
                        <a:latin typeface="Arial MT"/>
                        <a:cs typeface="Arial MT"/>
                      </a:endParaRPr>
                    </a:p>
                  </a:txBody>
                  <a:tcPr marL="0" marR="0" marB="0" marT="1270">
                    <a:lnL w="12700">
                      <a:solidFill>
                        <a:srgbClr val="D3D3D3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67640">
                <a:tc>
                  <a:txBody>
                    <a:bodyPr/>
                    <a:lstStyle/>
                    <a:p>
                      <a:pPr marL="27305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dirty="0" sz="900" spc="-25">
                          <a:latin typeface="Arial MT"/>
                          <a:cs typeface="Arial MT"/>
                        </a:rPr>
                        <a:t>SI</a:t>
                      </a:r>
                      <a:endParaRPr sz="900">
                        <a:latin typeface="Arial MT"/>
                        <a:cs typeface="Arial MT"/>
                      </a:endParaRPr>
                    </a:p>
                  </a:txBody>
                  <a:tcPr marL="0" marR="0" marB="0" marT="11430">
                    <a:lnL w="12700">
                      <a:solidFill>
                        <a:srgbClr val="000000"/>
                      </a:solidFill>
                      <a:prstDash val="solid"/>
                    </a:lnL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27940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dirty="0" sz="900">
                          <a:latin typeface="Arial MT"/>
                          <a:cs typeface="Arial MT"/>
                        </a:rPr>
                        <a:t>Smart</a:t>
                      </a:r>
                      <a:r>
                        <a:rPr dirty="0" sz="900" spc="10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00" spc="-10">
                          <a:latin typeface="Arial MT"/>
                          <a:cs typeface="Arial MT"/>
                        </a:rPr>
                        <a:t>Infrastructure</a:t>
                      </a:r>
                      <a:endParaRPr sz="900">
                        <a:latin typeface="Arial MT"/>
                        <a:cs typeface="Arial MT"/>
                      </a:endParaRPr>
                    </a:p>
                  </a:txBody>
                  <a:tcPr marL="0" marR="0" marB="0" marT="11430"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D9D9D9"/>
                    </a:solidFill>
                  </a:tcPr>
                </a:tc>
              </a:tr>
              <a:tr h="147320">
                <a:tc>
                  <a:txBody>
                    <a:bodyPr/>
                    <a:lstStyle/>
                    <a:p>
                      <a:pPr marL="27305">
                        <a:lnSpc>
                          <a:spcPts val="1050"/>
                        </a:lnSpc>
                        <a:spcBef>
                          <a:spcPts val="10"/>
                        </a:spcBef>
                      </a:pPr>
                      <a:r>
                        <a:rPr dirty="0" sz="900" spc="-50">
                          <a:latin typeface="Arial MT"/>
                          <a:cs typeface="Arial MT"/>
                        </a:rPr>
                        <a:t>T</a:t>
                      </a:r>
                      <a:endParaRPr sz="900">
                        <a:latin typeface="Arial MT"/>
                        <a:cs typeface="Arial MT"/>
                      </a:endParaRPr>
                    </a:p>
                  </a:txBody>
                  <a:tcPr marL="0" marR="0" marB="0" marT="127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D3D3D3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7940">
                        <a:lnSpc>
                          <a:spcPts val="1050"/>
                        </a:lnSpc>
                        <a:spcBef>
                          <a:spcPts val="10"/>
                        </a:spcBef>
                      </a:pPr>
                      <a:r>
                        <a:rPr dirty="0" sz="900" spc="-10">
                          <a:latin typeface="Arial MT"/>
                          <a:cs typeface="Arial MT"/>
                        </a:rPr>
                        <a:t>Total</a:t>
                      </a:r>
                      <a:endParaRPr sz="900">
                        <a:latin typeface="Arial MT"/>
                        <a:cs typeface="Arial MT"/>
                      </a:endParaRPr>
                    </a:p>
                  </a:txBody>
                  <a:tcPr marL="0" marR="0" marB="0" marT="1270">
                    <a:lnL w="12700">
                      <a:solidFill>
                        <a:srgbClr val="D3D3D3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67640">
                <a:tc>
                  <a:txBody>
                    <a:bodyPr/>
                    <a:lstStyle/>
                    <a:p>
                      <a:pPr marL="27305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dirty="0" sz="900" spc="-25">
                          <a:latin typeface="Arial MT"/>
                          <a:cs typeface="Arial MT"/>
                        </a:rPr>
                        <a:t>TAM</a:t>
                      </a:r>
                      <a:endParaRPr sz="900">
                        <a:latin typeface="Arial MT"/>
                        <a:cs typeface="Arial MT"/>
                      </a:endParaRPr>
                    </a:p>
                  </a:txBody>
                  <a:tcPr marL="0" marR="0" marB="0" marT="11430">
                    <a:lnL w="12700">
                      <a:solidFill>
                        <a:srgbClr val="000000"/>
                      </a:solidFill>
                      <a:prstDash val="solid"/>
                    </a:lnL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27940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dirty="0" sz="900" spc="10">
                          <a:latin typeface="Arial MT"/>
                          <a:cs typeface="Arial MT"/>
                        </a:rPr>
                        <a:t>Total</a:t>
                      </a:r>
                      <a:r>
                        <a:rPr dirty="0" sz="900" spc="7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00" spc="10">
                          <a:latin typeface="Arial MT"/>
                          <a:cs typeface="Arial MT"/>
                        </a:rPr>
                        <a:t>Addressable</a:t>
                      </a:r>
                      <a:r>
                        <a:rPr dirty="0" sz="900" spc="12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00" spc="-10">
                          <a:latin typeface="Arial MT"/>
                          <a:cs typeface="Arial MT"/>
                        </a:rPr>
                        <a:t>Market</a:t>
                      </a:r>
                      <a:endParaRPr sz="900">
                        <a:latin typeface="Arial MT"/>
                        <a:cs typeface="Arial MT"/>
                      </a:endParaRPr>
                    </a:p>
                  </a:txBody>
                  <a:tcPr marL="0" marR="0" marB="0" marT="11430"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D9D9D9"/>
                    </a:solidFill>
                  </a:tcPr>
                </a:tc>
              </a:tr>
              <a:tr h="147320">
                <a:tc>
                  <a:txBody>
                    <a:bodyPr/>
                    <a:lstStyle/>
                    <a:p>
                      <a:pPr marL="27305">
                        <a:lnSpc>
                          <a:spcPts val="1050"/>
                        </a:lnSpc>
                        <a:spcBef>
                          <a:spcPts val="10"/>
                        </a:spcBef>
                      </a:pPr>
                      <a:r>
                        <a:rPr dirty="0" sz="900" spc="-25">
                          <a:latin typeface="Arial MT"/>
                          <a:cs typeface="Arial MT"/>
                        </a:rPr>
                        <a:t>TTF</a:t>
                      </a:r>
                      <a:endParaRPr sz="900">
                        <a:latin typeface="Arial MT"/>
                        <a:cs typeface="Arial MT"/>
                      </a:endParaRPr>
                    </a:p>
                  </a:txBody>
                  <a:tcPr marL="0" marR="0" marB="0" marT="127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D3D3D3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7940">
                        <a:lnSpc>
                          <a:spcPts val="1050"/>
                        </a:lnSpc>
                        <a:spcBef>
                          <a:spcPts val="10"/>
                        </a:spcBef>
                      </a:pPr>
                      <a:r>
                        <a:rPr dirty="0" sz="900">
                          <a:latin typeface="Arial MT"/>
                          <a:cs typeface="Arial MT"/>
                        </a:rPr>
                        <a:t>Title</a:t>
                      </a:r>
                      <a:r>
                        <a:rPr dirty="0" sz="900" spc="12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00">
                          <a:latin typeface="Arial MT"/>
                          <a:cs typeface="Arial MT"/>
                        </a:rPr>
                        <a:t>Transfer</a:t>
                      </a:r>
                      <a:r>
                        <a:rPr dirty="0" sz="900" spc="18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00" spc="-10">
                          <a:latin typeface="Arial MT"/>
                          <a:cs typeface="Arial MT"/>
                        </a:rPr>
                        <a:t>Facility</a:t>
                      </a:r>
                      <a:endParaRPr sz="900">
                        <a:latin typeface="Arial MT"/>
                        <a:cs typeface="Arial MT"/>
                      </a:endParaRPr>
                    </a:p>
                  </a:txBody>
                  <a:tcPr marL="0" marR="0" marB="0" marT="1270">
                    <a:lnL w="12700">
                      <a:solidFill>
                        <a:srgbClr val="D3D3D3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67640">
                <a:tc>
                  <a:txBody>
                    <a:bodyPr/>
                    <a:lstStyle/>
                    <a:p>
                      <a:pPr marL="27305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dirty="0" sz="900" spc="-25">
                          <a:latin typeface="Arial MT"/>
                          <a:cs typeface="Arial MT"/>
                        </a:rPr>
                        <a:t>TV</a:t>
                      </a:r>
                      <a:endParaRPr sz="900">
                        <a:latin typeface="Arial MT"/>
                        <a:cs typeface="Arial MT"/>
                      </a:endParaRPr>
                    </a:p>
                  </a:txBody>
                  <a:tcPr marL="0" marR="0" marB="0" marT="11430">
                    <a:lnL w="12700">
                      <a:solidFill>
                        <a:srgbClr val="000000"/>
                      </a:solidFill>
                      <a:prstDash val="solid"/>
                    </a:lnL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27940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dirty="0" sz="900">
                          <a:latin typeface="Arial MT"/>
                          <a:cs typeface="Arial MT"/>
                        </a:rPr>
                        <a:t>Terminal</a:t>
                      </a:r>
                      <a:r>
                        <a:rPr dirty="0" sz="900" spc="13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00" spc="-10">
                          <a:latin typeface="Arial MT"/>
                          <a:cs typeface="Arial MT"/>
                        </a:rPr>
                        <a:t>Value</a:t>
                      </a:r>
                      <a:endParaRPr sz="900">
                        <a:latin typeface="Arial MT"/>
                        <a:cs typeface="Arial MT"/>
                      </a:endParaRPr>
                    </a:p>
                  </a:txBody>
                  <a:tcPr marL="0" marR="0" marB="0" marT="11430"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D9D9D9"/>
                    </a:solidFill>
                  </a:tcPr>
                </a:tc>
              </a:tr>
              <a:tr h="146685">
                <a:tc>
                  <a:txBody>
                    <a:bodyPr/>
                    <a:lstStyle/>
                    <a:p>
                      <a:pPr marL="27305">
                        <a:lnSpc>
                          <a:spcPts val="1050"/>
                        </a:lnSpc>
                        <a:spcBef>
                          <a:spcPts val="10"/>
                        </a:spcBef>
                      </a:pPr>
                      <a:r>
                        <a:rPr dirty="0" sz="900" spc="-20">
                          <a:latin typeface="Arial MT"/>
                          <a:cs typeface="Arial MT"/>
                        </a:rPr>
                        <a:t>U.S.</a:t>
                      </a:r>
                      <a:endParaRPr sz="900">
                        <a:latin typeface="Arial MT"/>
                        <a:cs typeface="Arial MT"/>
                      </a:endParaRPr>
                    </a:p>
                  </a:txBody>
                  <a:tcPr marL="0" marR="0" marB="0" marT="127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D3D3D3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7940">
                        <a:lnSpc>
                          <a:spcPts val="1050"/>
                        </a:lnSpc>
                        <a:spcBef>
                          <a:spcPts val="10"/>
                        </a:spcBef>
                      </a:pPr>
                      <a:r>
                        <a:rPr dirty="0" sz="900">
                          <a:latin typeface="Arial MT"/>
                          <a:cs typeface="Arial MT"/>
                        </a:rPr>
                        <a:t>United</a:t>
                      </a:r>
                      <a:r>
                        <a:rPr dirty="0" sz="900" spc="7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00" spc="-10">
                          <a:latin typeface="Arial MT"/>
                          <a:cs typeface="Arial MT"/>
                        </a:rPr>
                        <a:t>States</a:t>
                      </a:r>
                      <a:endParaRPr sz="900">
                        <a:latin typeface="Arial MT"/>
                        <a:cs typeface="Arial MT"/>
                      </a:endParaRPr>
                    </a:p>
                  </a:txBody>
                  <a:tcPr marL="0" marR="0" marB="0" marT="1270">
                    <a:lnL w="12700">
                      <a:solidFill>
                        <a:srgbClr val="D3D3D3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67640">
                <a:tc>
                  <a:txBody>
                    <a:bodyPr/>
                    <a:lstStyle/>
                    <a:p>
                      <a:pPr marL="27305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dirty="0" sz="900" spc="-25">
                          <a:latin typeface="Arial MT"/>
                          <a:cs typeface="Arial MT"/>
                        </a:rPr>
                        <a:t>USD</a:t>
                      </a:r>
                      <a:endParaRPr sz="900">
                        <a:latin typeface="Arial MT"/>
                        <a:cs typeface="Arial MT"/>
                      </a:endParaRPr>
                    </a:p>
                  </a:txBody>
                  <a:tcPr marL="0" marR="0" marB="0" marT="12065">
                    <a:lnL w="12700">
                      <a:solidFill>
                        <a:srgbClr val="000000"/>
                      </a:solidFill>
                      <a:prstDash val="solid"/>
                    </a:lnL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27940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dirty="0" sz="900">
                          <a:latin typeface="Arial MT"/>
                          <a:cs typeface="Arial MT"/>
                        </a:rPr>
                        <a:t>U.S.</a:t>
                      </a:r>
                      <a:r>
                        <a:rPr dirty="0" sz="900" spc="6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00" spc="-10">
                          <a:latin typeface="Arial MT"/>
                          <a:cs typeface="Arial MT"/>
                        </a:rPr>
                        <a:t>Dollar</a:t>
                      </a:r>
                      <a:endParaRPr sz="900">
                        <a:latin typeface="Arial MT"/>
                        <a:cs typeface="Arial MT"/>
                      </a:endParaRPr>
                    </a:p>
                  </a:txBody>
                  <a:tcPr marL="0" marR="0" marB="0" marT="12065"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D9D9D9"/>
                    </a:solidFill>
                  </a:tcPr>
                </a:tc>
              </a:tr>
              <a:tr h="147320">
                <a:tc>
                  <a:txBody>
                    <a:bodyPr/>
                    <a:lstStyle/>
                    <a:p>
                      <a:pPr marL="27305">
                        <a:lnSpc>
                          <a:spcPts val="1050"/>
                        </a:lnSpc>
                        <a:spcBef>
                          <a:spcPts val="10"/>
                        </a:spcBef>
                      </a:pPr>
                      <a:r>
                        <a:rPr dirty="0" sz="900" spc="-25">
                          <a:latin typeface="Arial MT"/>
                          <a:cs typeface="Arial MT"/>
                        </a:rPr>
                        <a:t>VPP</a:t>
                      </a:r>
                      <a:endParaRPr sz="900">
                        <a:latin typeface="Arial MT"/>
                        <a:cs typeface="Arial MT"/>
                      </a:endParaRPr>
                    </a:p>
                  </a:txBody>
                  <a:tcPr marL="0" marR="0" marB="0" marT="127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D3D3D3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7940">
                        <a:lnSpc>
                          <a:spcPts val="1050"/>
                        </a:lnSpc>
                        <a:spcBef>
                          <a:spcPts val="10"/>
                        </a:spcBef>
                      </a:pPr>
                      <a:r>
                        <a:rPr dirty="0" sz="900">
                          <a:latin typeface="Arial MT"/>
                          <a:cs typeface="Arial MT"/>
                        </a:rPr>
                        <a:t>Virtual</a:t>
                      </a:r>
                      <a:r>
                        <a:rPr dirty="0" sz="900" spc="3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00">
                          <a:latin typeface="Arial MT"/>
                          <a:cs typeface="Arial MT"/>
                        </a:rPr>
                        <a:t>Power</a:t>
                      </a:r>
                      <a:r>
                        <a:rPr dirty="0" sz="900" spc="14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00" spc="-10">
                          <a:latin typeface="Arial MT"/>
                          <a:cs typeface="Arial MT"/>
                        </a:rPr>
                        <a:t>Plant</a:t>
                      </a:r>
                      <a:endParaRPr sz="900">
                        <a:latin typeface="Arial MT"/>
                        <a:cs typeface="Arial MT"/>
                      </a:endParaRPr>
                    </a:p>
                  </a:txBody>
                  <a:tcPr marL="0" marR="0" marB="0" marT="1270">
                    <a:lnL w="12700">
                      <a:solidFill>
                        <a:srgbClr val="D3D3D3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63830">
                <a:tc>
                  <a:txBody>
                    <a:bodyPr/>
                    <a:lstStyle/>
                    <a:p>
                      <a:pPr marL="27305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dirty="0" sz="900" spc="-20">
                          <a:latin typeface="Arial MT"/>
                          <a:cs typeface="Arial MT"/>
                        </a:rPr>
                        <a:t>WACC</a:t>
                      </a:r>
                      <a:endParaRPr sz="900">
                        <a:latin typeface="Arial MT"/>
                        <a:cs typeface="Arial MT"/>
                      </a:endParaRPr>
                    </a:p>
                  </a:txBody>
                  <a:tcPr marL="0" marR="0" marB="0" marT="11430">
                    <a:lnL w="12700">
                      <a:solidFill>
                        <a:srgbClr val="000000"/>
                      </a:solidFill>
                      <a:prstDash val="solid"/>
                    </a:lnL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27940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dirty="0" sz="900">
                          <a:latin typeface="Arial MT"/>
                          <a:cs typeface="Arial MT"/>
                        </a:rPr>
                        <a:t>Weighted</a:t>
                      </a:r>
                      <a:r>
                        <a:rPr dirty="0" sz="900" spc="11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00">
                          <a:latin typeface="Arial MT"/>
                          <a:cs typeface="Arial MT"/>
                        </a:rPr>
                        <a:t>Average</a:t>
                      </a:r>
                      <a:r>
                        <a:rPr dirty="0" sz="900" spc="114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00">
                          <a:latin typeface="Arial MT"/>
                          <a:cs typeface="Arial MT"/>
                        </a:rPr>
                        <a:t>Cost</a:t>
                      </a:r>
                      <a:r>
                        <a:rPr dirty="0" sz="900" spc="12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00">
                          <a:latin typeface="Arial MT"/>
                          <a:cs typeface="Arial MT"/>
                        </a:rPr>
                        <a:t>of</a:t>
                      </a:r>
                      <a:r>
                        <a:rPr dirty="0" sz="900" spc="12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00" spc="-10">
                          <a:latin typeface="Arial MT"/>
                          <a:cs typeface="Arial MT"/>
                        </a:rPr>
                        <a:t>Capital</a:t>
                      </a:r>
                      <a:endParaRPr sz="900">
                        <a:latin typeface="Arial MT"/>
                        <a:cs typeface="Arial MT"/>
                      </a:endParaRPr>
                    </a:p>
                  </a:txBody>
                  <a:tcPr marL="0" marR="0" marB="0" marT="11430">
                    <a:lnR w="9525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" name="object 16" descr=""/>
          <p:cNvGraphicFramePr>
            <a:graphicFrameLocks noGrp="1"/>
          </p:cNvGraphicFramePr>
          <p:nvPr/>
        </p:nvGraphicFramePr>
        <p:xfrm>
          <a:off x="640079" y="902460"/>
          <a:ext cx="4939665" cy="53822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47800"/>
                <a:gridCol w="3404235"/>
              </a:tblGrid>
              <a:tr h="156845">
                <a:tc>
                  <a:txBody>
                    <a:bodyPr/>
                    <a:lstStyle/>
                    <a:p>
                      <a:pPr marL="348615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dirty="0" sz="850" spc="4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Abbreviation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B="0" marT="8255">
                    <a:lnL w="1270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009999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20320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dirty="0" sz="850" spc="4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Explanation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B="0" marT="8255">
                    <a:lnR w="9525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009999"/>
                    </a:solidFill>
                  </a:tcPr>
                </a:tc>
              </a:tr>
              <a:tr h="163830">
                <a:tc>
                  <a:txBody>
                    <a:bodyPr/>
                    <a:lstStyle/>
                    <a:p>
                      <a:pPr marL="27305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dirty="0" sz="850" spc="-25">
                          <a:latin typeface="Arial MT"/>
                          <a:cs typeface="Arial MT"/>
                        </a:rPr>
                        <a:t>ABL</a:t>
                      </a:r>
                      <a:endParaRPr sz="850">
                        <a:latin typeface="Arial MT"/>
                        <a:cs typeface="Arial MT"/>
                      </a:endParaRPr>
                    </a:p>
                  </a:txBody>
                  <a:tcPr marL="0" marR="0" marB="0" marT="15240">
                    <a:lnL w="12700">
                      <a:solidFill>
                        <a:srgbClr val="000000"/>
                      </a:solidFill>
                      <a:prstDash val="solid"/>
                    </a:lnL>
                    <a:lnT w="28575">
                      <a:solidFill>
                        <a:srgbClr val="000000"/>
                      </a:solidFill>
                      <a:prstDash val="solid"/>
                    </a:lnT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27940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dirty="0" sz="850" spc="55">
                          <a:latin typeface="Arial MT"/>
                          <a:cs typeface="Arial MT"/>
                        </a:rPr>
                        <a:t>Asset-Based</a:t>
                      </a:r>
                      <a:r>
                        <a:rPr dirty="0" sz="850" spc="3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850" spc="-20">
                          <a:latin typeface="Arial MT"/>
                          <a:cs typeface="Arial MT"/>
                        </a:rPr>
                        <a:t>Loan</a:t>
                      </a:r>
                      <a:endParaRPr sz="850">
                        <a:latin typeface="Arial MT"/>
                        <a:cs typeface="Arial MT"/>
                      </a:endParaRPr>
                    </a:p>
                  </a:txBody>
                  <a:tcPr marL="0" marR="0" marB="0" marT="15240">
                    <a:lnR w="952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solidFill>
                      <a:srgbClr val="D9D9D9"/>
                    </a:solidFill>
                  </a:tcPr>
                </a:tc>
              </a:tr>
              <a:tr h="143510">
                <a:tc>
                  <a:txBody>
                    <a:bodyPr/>
                    <a:lstStyle/>
                    <a:p>
                      <a:pPr marL="27305">
                        <a:lnSpc>
                          <a:spcPts val="994"/>
                        </a:lnSpc>
                        <a:spcBef>
                          <a:spcPts val="40"/>
                        </a:spcBef>
                      </a:pPr>
                      <a:r>
                        <a:rPr dirty="0" sz="850" spc="30">
                          <a:latin typeface="Arial MT"/>
                          <a:cs typeface="Arial MT"/>
                        </a:rPr>
                        <a:t>AG</a:t>
                      </a:r>
                      <a:endParaRPr sz="850">
                        <a:latin typeface="Arial MT"/>
                        <a:cs typeface="Arial MT"/>
                      </a:endParaRPr>
                    </a:p>
                  </a:txBody>
                  <a:tcPr marL="0" marR="0" marB="0" marT="508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D3D3D3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7940">
                        <a:lnSpc>
                          <a:spcPts val="994"/>
                        </a:lnSpc>
                        <a:spcBef>
                          <a:spcPts val="40"/>
                        </a:spcBef>
                      </a:pPr>
                      <a:r>
                        <a:rPr dirty="0" sz="850" spc="-10">
                          <a:latin typeface="Arial MT"/>
                          <a:cs typeface="Arial MT"/>
                        </a:rPr>
                        <a:t>Aktiengesellschaft</a:t>
                      </a:r>
                      <a:endParaRPr sz="850">
                        <a:latin typeface="Arial MT"/>
                        <a:cs typeface="Arial MT"/>
                      </a:endParaRPr>
                    </a:p>
                  </a:txBody>
                  <a:tcPr marL="0" marR="0" marB="0" marT="5080">
                    <a:lnL w="12700">
                      <a:solidFill>
                        <a:srgbClr val="D3D3D3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63195">
                <a:tc>
                  <a:txBody>
                    <a:bodyPr/>
                    <a:lstStyle/>
                    <a:p>
                      <a:pPr marL="27305">
                        <a:lnSpc>
                          <a:spcPct val="100000"/>
                        </a:lnSpc>
                        <a:spcBef>
                          <a:spcPts val="114"/>
                        </a:spcBef>
                      </a:pPr>
                      <a:r>
                        <a:rPr dirty="0" sz="850" spc="-25">
                          <a:latin typeface="Arial MT"/>
                          <a:cs typeface="Arial MT"/>
                        </a:rPr>
                        <a:t>AI</a:t>
                      </a:r>
                      <a:endParaRPr sz="850">
                        <a:latin typeface="Arial MT"/>
                        <a:cs typeface="Arial MT"/>
                      </a:endParaRPr>
                    </a:p>
                  </a:txBody>
                  <a:tcPr marL="0" marR="0" marB="0" marT="14604">
                    <a:lnL w="12700">
                      <a:solidFill>
                        <a:srgbClr val="000000"/>
                      </a:solidFill>
                      <a:prstDash val="solid"/>
                    </a:lnL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27940">
                        <a:lnSpc>
                          <a:spcPct val="100000"/>
                        </a:lnSpc>
                        <a:spcBef>
                          <a:spcPts val="114"/>
                        </a:spcBef>
                      </a:pPr>
                      <a:r>
                        <a:rPr dirty="0" sz="850" spc="10">
                          <a:latin typeface="Arial MT"/>
                          <a:cs typeface="Arial MT"/>
                        </a:rPr>
                        <a:t>Artificial</a:t>
                      </a:r>
                      <a:r>
                        <a:rPr dirty="0" sz="850" spc="12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850" spc="-10">
                          <a:latin typeface="Arial MT"/>
                          <a:cs typeface="Arial MT"/>
                        </a:rPr>
                        <a:t>Intelligence</a:t>
                      </a:r>
                      <a:endParaRPr sz="850">
                        <a:latin typeface="Arial MT"/>
                        <a:cs typeface="Arial MT"/>
                      </a:endParaRPr>
                    </a:p>
                  </a:txBody>
                  <a:tcPr marL="0" marR="0" marB="0" marT="14604"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D9D9D9"/>
                    </a:solidFill>
                  </a:tcPr>
                </a:tc>
              </a:tr>
              <a:tr h="143510">
                <a:tc>
                  <a:txBody>
                    <a:bodyPr/>
                    <a:lstStyle/>
                    <a:p>
                      <a:pPr marL="27305">
                        <a:lnSpc>
                          <a:spcPts val="990"/>
                        </a:lnSpc>
                        <a:spcBef>
                          <a:spcPts val="40"/>
                        </a:spcBef>
                      </a:pPr>
                      <a:r>
                        <a:rPr dirty="0" sz="850" spc="30">
                          <a:latin typeface="Arial MT"/>
                          <a:cs typeface="Arial MT"/>
                        </a:rPr>
                        <a:t>APAC</a:t>
                      </a:r>
                      <a:endParaRPr sz="850">
                        <a:latin typeface="Arial MT"/>
                        <a:cs typeface="Arial MT"/>
                      </a:endParaRPr>
                    </a:p>
                  </a:txBody>
                  <a:tcPr marL="0" marR="0" marB="0" marT="508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D3D3D3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7940">
                        <a:lnSpc>
                          <a:spcPts val="990"/>
                        </a:lnSpc>
                        <a:spcBef>
                          <a:spcPts val="40"/>
                        </a:spcBef>
                      </a:pPr>
                      <a:r>
                        <a:rPr dirty="0" sz="850">
                          <a:latin typeface="Arial MT"/>
                          <a:cs typeface="Arial MT"/>
                        </a:rPr>
                        <a:t>Asia</a:t>
                      </a:r>
                      <a:r>
                        <a:rPr dirty="0" sz="850" spc="18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850" spc="-10">
                          <a:latin typeface="Arial MT"/>
                          <a:cs typeface="Arial MT"/>
                        </a:rPr>
                        <a:t>Pacific</a:t>
                      </a:r>
                      <a:endParaRPr sz="850">
                        <a:latin typeface="Arial MT"/>
                        <a:cs typeface="Arial MT"/>
                      </a:endParaRPr>
                    </a:p>
                  </a:txBody>
                  <a:tcPr marL="0" marR="0" marB="0" marT="5080">
                    <a:lnL w="12700">
                      <a:solidFill>
                        <a:srgbClr val="D3D3D3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63830">
                <a:tc>
                  <a:txBody>
                    <a:bodyPr/>
                    <a:lstStyle/>
                    <a:p>
                      <a:pPr marL="27305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dirty="0" sz="850" spc="-25">
                          <a:latin typeface="Arial MT"/>
                          <a:cs typeface="Arial MT"/>
                        </a:rPr>
                        <a:t>Bn</a:t>
                      </a:r>
                      <a:endParaRPr sz="850">
                        <a:latin typeface="Arial MT"/>
                        <a:cs typeface="Arial MT"/>
                      </a:endParaRPr>
                    </a:p>
                  </a:txBody>
                  <a:tcPr marL="0" marR="0" marB="0" marT="15240">
                    <a:lnL w="12700">
                      <a:solidFill>
                        <a:srgbClr val="000000"/>
                      </a:solidFill>
                      <a:prstDash val="solid"/>
                    </a:lnL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27940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dirty="0" sz="850" spc="-10">
                          <a:latin typeface="Arial MT"/>
                          <a:cs typeface="Arial MT"/>
                        </a:rPr>
                        <a:t>Billion</a:t>
                      </a:r>
                      <a:endParaRPr sz="850">
                        <a:latin typeface="Arial MT"/>
                        <a:cs typeface="Arial MT"/>
                      </a:endParaRPr>
                    </a:p>
                  </a:txBody>
                  <a:tcPr marL="0" marR="0" marB="0" marT="15240"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D9D9D9"/>
                    </a:solidFill>
                  </a:tcPr>
                </a:tc>
              </a:tr>
              <a:tr h="143510">
                <a:tc>
                  <a:txBody>
                    <a:bodyPr/>
                    <a:lstStyle/>
                    <a:p>
                      <a:pPr marL="27305">
                        <a:lnSpc>
                          <a:spcPts val="990"/>
                        </a:lnSpc>
                        <a:spcBef>
                          <a:spcPts val="35"/>
                        </a:spcBef>
                      </a:pPr>
                      <a:r>
                        <a:rPr dirty="0" sz="850" spc="40">
                          <a:latin typeface="Arial MT"/>
                          <a:cs typeface="Arial MT"/>
                        </a:rPr>
                        <a:t>BTM</a:t>
                      </a:r>
                      <a:endParaRPr sz="850">
                        <a:latin typeface="Arial MT"/>
                        <a:cs typeface="Arial MT"/>
                      </a:endParaRPr>
                    </a:p>
                  </a:txBody>
                  <a:tcPr marL="0" marR="0" marB="0" marT="444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D3D3D3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7940">
                        <a:lnSpc>
                          <a:spcPts val="990"/>
                        </a:lnSpc>
                        <a:spcBef>
                          <a:spcPts val="35"/>
                        </a:spcBef>
                      </a:pPr>
                      <a:r>
                        <a:rPr dirty="0" sz="850" spc="55">
                          <a:latin typeface="Arial MT"/>
                          <a:cs typeface="Arial MT"/>
                        </a:rPr>
                        <a:t>Back</a:t>
                      </a:r>
                      <a:r>
                        <a:rPr dirty="0" sz="850" spc="14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850">
                          <a:latin typeface="Arial MT"/>
                          <a:cs typeface="Arial MT"/>
                        </a:rPr>
                        <a:t>of</a:t>
                      </a:r>
                      <a:r>
                        <a:rPr dirty="0" sz="850" spc="8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850">
                          <a:latin typeface="Arial MT"/>
                          <a:cs typeface="Arial MT"/>
                        </a:rPr>
                        <a:t>the</a:t>
                      </a:r>
                      <a:r>
                        <a:rPr dirty="0" sz="850" spc="7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850" spc="-10">
                          <a:latin typeface="Arial MT"/>
                          <a:cs typeface="Arial MT"/>
                        </a:rPr>
                        <a:t>Meter</a:t>
                      </a:r>
                      <a:endParaRPr sz="850">
                        <a:latin typeface="Arial MT"/>
                        <a:cs typeface="Arial MT"/>
                      </a:endParaRPr>
                    </a:p>
                  </a:txBody>
                  <a:tcPr marL="0" marR="0" marB="0" marT="4445">
                    <a:lnL w="12700">
                      <a:solidFill>
                        <a:srgbClr val="D3D3D3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63830">
                <a:tc>
                  <a:txBody>
                    <a:bodyPr/>
                    <a:lstStyle/>
                    <a:p>
                      <a:pPr marL="27305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dirty="0" sz="850" spc="25">
                          <a:latin typeface="Arial MT"/>
                          <a:cs typeface="Arial MT"/>
                        </a:rPr>
                        <a:t>C&amp;I</a:t>
                      </a:r>
                      <a:endParaRPr sz="850">
                        <a:latin typeface="Arial MT"/>
                        <a:cs typeface="Arial MT"/>
                      </a:endParaRPr>
                    </a:p>
                  </a:txBody>
                  <a:tcPr marL="0" marR="0" marB="0" marT="15240">
                    <a:lnL w="12700">
                      <a:solidFill>
                        <a:srgbClr val="000000"/>
                      </a:solidFill>
                      <a:prstDash val="solid"/>
                    </a:lnL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27940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dirty="0" sz="850" spc="45">
                          <a:latin typeface="Arial MT"/>
                          <a:cs typeface="Arial MT"/>
                        </a:rPr>
                        <a:t>Commercial</a:t>
                      </a:r>
                      <a:r>
                        <a:rPr dirty="0" sz="850" spc="7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850">
                          <a:latin typeface="Arial MT"/>
                          <a:cs typeface="Arial MT"/>
                        </a:rPr>
                        <a:t>and</a:t>
                      </a:r>
                      <a:r>
                        <a:rPr dirty="0" sz="850" spc="10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850" spc="-10">
                          <a:latin typeface="Arial MT"/>
                          <a:cs typeface="Arial MT"/>
                        </a:rPr>
                        <a:t>Industrial</a:t>
                      </a:r>
                      <a:endParaRPr sz="850">
                        <a:latin typeface="Arial MT"/>
                        <a:cs typeface="Arial MT"/>
                      </a:endParaRPr>
                    </a:p>
                  </a:txBody>
                  <a:tcPr marL="0" marR="0" marB="0" marT="15240"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D9D9D9"/>
                    </a:solidFill>
                  </a:tcPr>
                </a:tc>
              </a:tr>
              <a:tr h="143510">
                <a:tc>
                  <a:txBody>
                    <a:bodyPr/>
                    <a:lstStyle/>
                    <a:p>
                      <a:pPr marL="27305">
                        <a:lnSpc>
                          <a:spcPts val="990"/>
                        </a:lnSpc>
                        <a:spcBef>
                          <a:spcPts val="40"/>
                        </a:spcBef>
                      </a:pPr>
                      <a:r>
                        <a:rPr dirty="0" sz="850" spc="55">
                          <a:latin typeface="Arial MT"/>
                          <a:cs typeface="Arial MT"/>
                        </a:rPr>
                        <a:t>CAGR</a:t>
                      </a:r>
                      <a:endParaRPr sz="850">
                        <a:latin typeface="Arial MT"/>
                        <a:cs typeface="Arial MT"/>
                      </a:endParaRPr>
                    </a:p>
                  </a:txBody>
                  <a:tcPr marL="0" marR="0" marB="0" marT="508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D3D3D3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7940">
                        <a:lnSpc>
                          <a:spcPts val="990"/>
                        </a:lnSpc>
                        <a:spcBef>
                          <a:spcPts val="40"/>
                        </a:spcBef>
                      </a:pPr>
                      <a:r>
                        <a:rPr dirty="0" sz="850" spc="50">
                          <a:latin typeface="Arial MT"/>
                          <a:cs typeface="Arial MT"/>
                        </a:rPr>
                        <a:t>Compound</a:t>
                      </a:r>
                      <a:r>
                        <a:rPr dirty="0" sz="850" spc="7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850" spc="10">
                          <a:latin typeface="Arial MT"/>
                          <a:cs typeface="Arial MT"/>
                        </a:rPr>
                        <a:t>Annual</a:t>
                      </a:r>
                      <a:r>
                        <a:rPr dirty="0" sz="850" spc="3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850" spc="60">
                          <a:latin typeface="Arial MT"/>
                          <a:cs typeface="Arial MT"/>
                        </a:rPr>
                        <a:t>Growth</a:t>
                      </a:r>
                      <a:r>
                        <a:rPr dirty="0" sz="850" spc="8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850" spc="-20">
                          <a:latin typeface="Arial MT"/>
                          <a:cs typeface="Arial MT"/>
                        </a:rPr>
                        <a:t>Rate</a:t>
                      </a:r>
                      <a:endParaRPr sz="850">
                        <a:latin typeface="Arial MT"/>
                        <a:cs typeface="Arial MT"/>
                      </a:endParaRPr>
                    </a:p>
                  </a:txBody>
                  <a:tcPr marL="0" marR="0" marB="0" marT="5080">
                    <a:lnL w="12700">
                      <a:solidFill>
                        <a:srgbClr val="D3D3D3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63195">
                <a:tc>
                  <a:txBody>
                    <a:bodyPr/>
                    <a:lstStyle/>
                    <a:p>
                      <a:pPr marL="27305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dirty="0" sz="850" spc="40">
                          <a:latin typeface="Arial MT"/>
                          <a:cs typeface="Arial MT"/>
                        </a:rPr>
                        <a:t>CapEx</a:t>
                      </a:r>
                      <a:endParaRPr sz="850">
                        <a:latin typeface="Arial MT"/>
                        <a:cs typeface="Arial MT"/>
                      </a:endParaRPr>
                    </a:p>
                  </a:txBody>
                  <a:tcPr marL="0" marR="0" marB="0" marT="15240">
                    <a:lnL w="12700">
                      <a:solidFill>
                        <a:srgbClr val="000000"/>
                      </a:solidFill>
                      <a:prstDash val="solid"/>
                    </a:lnL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27940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dirty="0" sz="850" spc="10">
                          <a:latin typeface="Arial MT"/>
                          <a:cs typeface="Arial MT"/>
                        </a:rPr>
                        <a:t>Capital</a:t>
                      </a:r>
                      <a:r>
                        <a:rPr dirty="0" sz="850" spc="14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850" spc="-10">
                          <a:latin typeface="Arial MT"/>
                          <a:cs typeface="Arial MT"/>
                        </a:rPr>
                        <a:t>Expenditures</a:t>
                      </a:r>
                      <a:endParaRPr sz="850">
                        <a:latin typeface="Arial MT"/>
                        <a:cs typeface="Arial MT"/>
                      </a:endParaRPr>
                    </a:p>
                  </a:txBody>
                  <a:tcPr marL="0" marR="0" marB="0" marT="15240"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D9D9D9"/>
                    </a:solidFill>
                  </a:tcPr>
                </a:tc>
              </a:tr>
              <a:tr h="143510">
                <a:tc>
                  <a:txBody>
                    <a:bodyPr/>
                    <a:lstStyle/>
                    <a:p>
                      <a:pPr marL="27305">
                        <a:lnSpc>
                          <a:spcPts val="990"/>
                        </a:lnSpc>
                        <a:spcBef>
                          <a:spcPts val="40"/>
                        </a:spcBef>
                      </a:pPr>
                      <a:r>
                        <a:rPr dirty="0" sz="850" spc="55">
                          <a:latin typeface="Arial MT"/>
                          <a:cs typeface="Arial MT"/>
                        </a:rPr>
                        <a:t>CCUS</a:t>
                      </a:r>
                      <a:endParaRPr sz="850">
                        <a:latin typeface="Arial MT"/>
                        <a:cs typeface="Arial MT"/>
                      </a:endParaRPr>
                    </a:p>
                  </a:txBody>
                  <a:tcPr marL="0" marR="0" marB="0" marT="508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D3D3D3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7940">
                        <a:lnSpc>
                          <a:spcPts val="990"/>
                        </a:lnSpc>
                        <a:spcBef>
                          <a:spcPts val="40"/>
                        </a:spcBef>
                      </a:pPr>
                      <a:r>
                        <a:rPr dirty="0" sz="850" spc="50">
                          <a:latin typeface="Arial MT"/>
                          <a:cs typeface="Arial MT"/>
                        </a:rPr>
                        <a:t>Carbon</a:t>
                      </a:r>
                      <a:r>
                        <a:rPr dirty="0" sz="850" spc="9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850" spc="20">
                          <a:latin typeface="Arial MT"/>
                          <a:cs typeface="Arial MT"/>
                        </a:rPr>
                        <a:t>Capture,</a:t>
                      </a:r>
                      <a:r>
                        <a:rPr dirty="0" sz="850" spc="10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850" spc="20">
                          <a:latin typeface="Arial MT"/>
                          <a:cs typeface="Arial MT"/>
                        </a:rPr>
                        <a:t>Utilization,</a:t>
                      </a:r>
                      <a:r>
                        <a:rPr dirty="0" sz="850" spc="11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850" spc="20">
                          <a:latin typeface="Arial MT"/>
                          <a:cs typeface="Arial MT"/>
                        </a:rPr>
                        <a:t>and</a:t>
                      </a:r>
                      <a:r>
                        <a:rPr dirty="0" sz="850" spc="10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850" spc="-10">
                          <a:latin typeface="Arial MT"/>
                          <a:cs typeface="Arial MT"/>
                        </a:rPr>
                        <a:t>Storage</a:t>
                      </a:r>
                      <a:endParaRPr sz="850">
                        <a:latin typeface="Arial MT"/>
                        <a:cs typeface="Arial MT"/>
                      </a:endParaRPr>
                    </a:p>
                  </a:txBody>
                  <a:tcPr marL="0" marR="0" marB="0" marT="5080">
                    <a:lnL w="12700">
                      <a:solidFill>
                        <a:srgbClr val="D3D3D3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63830">
                <a:tc>
                  <a:txBody>
                    <a:bodyPr/>
                    <a:lstStyle/>
                    <a:p>
                      <a:pPr marL="27305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dirty="0" sz="850" spc="50">
                          <a:latin typeface="Arial MT"/>
                          <a:cs typeface="Arial MT"/>
                        </a:rPr>
                        <a:t>CFO</a:t>
                      </a:r>
                      <a:endParaRPr sz="850">
                        <a:latin typeface="Arial MT"/>
                        <a:cs typeface="Arial MT"/>
                      </a:endParaRPr>
                    </a:p>
                  </a:txBody>
                  <a:tcPr marL="0" marR="0" marB="0" marT="15240">
                    <a:lnL w="12700">
                      <a:solidFill>
                        <a:srgbClr val="000000"/>
                      </a:solidFill>
                      <a:prstDash val="solid"/>
                    </a:lnL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27940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dirty="0" sz="850" spc="60">
                          <a:latin typeface="Arial MT"/>
                          <a:cs typeface="Arial MT"/>
                        </a:rPr>
                        <a:t>Cash</a:t>
                      </a:r>
                      <a:r>
                        <a:rPr dirty="0" sz="850" spc="3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850" spc="60">
                          <a:latin typeface="Arial MT"/>
                          <a:cs typeface="Arial MT"/>
                        </a:rPr>
                        <a:t>From</a:t>
                      </a:r>
                      <a:r>
                        <a:rPr dirty="0" sz="850" spc="3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850" spc="-10">
                          <a:latin typeface="Arial MT"/>
                          <a:cs typeface="Arial MT"/>
                        </a:rPr>
                        <a:t>Operations</a:t>
                      </a:r>
                      <a:endParaRPr sz="850">
                        <a:latin typeface="Arial MT"/>
                        <a:cs typeface="Arial MT"/>
                      </a:endParaRPr>
                    </a:p>
                  </a:txBody>
                  <a:tcPr marL="0" marR="0" marB="0" marT="15240"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D9D9D9"/>
                    </a:solidFill>
                  </a:tcPr>
                </a:tc>
              </a:tr>
              <a:tr h="143510">
                <a:tc>
                  <a:txBody>
                    <a:bodyPr/>
                    <a:lstStyle/>
                    <a:p>
                      <a:pPr marL="27305">
                        <a:lnSpc>
                          <a:spcPts val="990"/>
                        </a:lnSpc>
                        <a:spcBef>
                          <a:spcPts val="40"/>
                        </a:spcBef>
                      </a:pPr>
                      <a:r>
                        <a:rPr dirty="0" sz="850" spc="50">
                          <a:latin typeface="Arial MT"/>
                          <a:cs typeface="Arial MT"/>
                        </a:rPr>
                        <a:t>CNMV</a:t>
                      </a:r>
                      <a:endParaRPr sz="850">
                        <a:latin typeface="Arial MT"/>
                        <a:cs typeface="Arial MT"/>
                      </a:endParaRPr>
                    </a:p>
                  </a:txBody>
                  <a:tcPr marL="0" marR="0" marB="0" marT="508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D3D3D3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7940">
                        <a:lnSpc>
                          <a:spcPts val="990"/>
                        </a:lnSpc>
                        <a:spcBef>
                          <a:spcPts val="40"/>
                        </a:spcBef>
                      </a:pPr>
                      <a:r>
                        <a:rPr dirty="0" sz="850" spc="20" i="1">
                          <a:solidFill>
                            <a:srgbClr val="1F2021"/>
                          </a:solidFill>
                          <a:latin typeface="Arial"/>
                          <a:cs typeface="Arial"/>
                        </a:rPr>
                        <a:t>Comisión</a:t>
                      </a:r>
                      <a:r>
                        <a:rPr dirty="0" sz="850" spc="114" i="1">
                          <a:solidFill>
                            <a:srgbClr val="1F202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850" spc="20" i="1">
                          <a:solidFill>
                            <a:srgbClr val="1F2021"/>
                          </a:solidFill>
                          <a:latin typeface="Arial"/>
                          <a:cs typeface="Arial"/>
                        </a:rPr>
                        <a:t>Nacional</a:t>
                      </a:r>
                      <a:r>
                        <a:rPr dirty="0" sz="850" spc="65" i="1">
                          <a:solidFill>
                            <a:srgbClr val="1F202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850" spc="20" i="1">
                          <a:solidFill>
                            <a:srgbClr val="1F2021"/>
                          </a:solidFill>
                          <a:latin typeface="Arial"/>
                          <a:cs typeface="Arial"/>
                        </a:rPr>
                        <a:t>del</a:t>
                      </a:r>
                      <a:r>
                        <a:rPr dirty="0" sz="850" spc="80" i="1">
                          <a:solidFill>
                            <a:srgbClr val="1F202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850" spc="55" i="1">
                          <a:solidFill>
                            <a:srgbClr val="1F2021"/>
                          </a:solidFill>
                          <a:latin typeface="Arial"/>
                          <a:cs typeface="Arial"/>
                        </a:rPr>
                        <a:t>Mercado</a:t>
                      </a:r>
                      <a:r>
                        <a:rPr dirty="0" sz="850" spc="114" i="1">
                          <a:solidFill>
                            <a:srgbClr val="1F202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850" spc="20" i="1">
                          <a:solidFill>
                            <a:srgbClr val="1F2021"/>
                          </a:solidFill>
                          <a:latin typeface="Arial"/>
                          <a:cs typeface="Arial"/>
                        </a:rPr>
                        <a:t>de</a:t>
                      </a:r>
                      <a:r>
                        <a:rPr dirty="0" sz="850" spc="114" i="1">
                          <a:solidFill>
                            <a:srgbClr val="1F202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850" spc="-10" i="1">
                          <a:solidFill>
                            <a:srgbClr val="1F2021"/>
                          </a:solidFill>
                          <a:latin typeface="Arial"/>
                          <a:cs typeface="Arial"/>
                        </a:rPr>
                        <a:t>Valores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B="0" marT="5080">
                    <a:lnL w="12700">
                      <a:solidFill>
                        <a:srgbClr val="D3D3D3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63830">
                <a:tc>
                  <a:txBody>
                    <a:bodyPr/>
                    <a:lstStyle/>
                    <a:p>
                      <a:pPr marL="27305">
                        <a:lnSpc>
                          <a:spcPct val="100000"/>
                        </a:lnSpc>
                        <a:spcBef>
                          <a:spcPts val="114"/>
                        </a:spcBef>
                      </a:pPr>
                      <a:r>
                        <a:rPr dirty="0" sz="850" spc="40">
                          <a:latin typeface="Arial MT"/>
                          <a:cs typeface="Arial MT"/>
                        </a:rPr>
                        <a:t>D&amp;A</a:t>
                      </a:r>
                      <a:endParaRPr sz="850">
                        <a:latin typeface="Arial MT"/>
                        <a:cs typeface="Arial MT"/>
                      </a:endParaRPr>
                    </a:p>
                  </a:txBody>
                  <a:tcPr marL="0" marR="0" marB="0" marT="14604">
                    <a:lnL w="12700">
                      <a:solidFill>
                        <a:srgbClr val="000000"/>
                      </a:solidFill>
                      <a:prstDash val="solid"/>
                    </a:lnL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27940">
                        <a:lnSpc>
                          <a:spcPct val="100000"/>
                        </a:lnSpc>
                        <a:spcBef>
                          <a:spcPts val="114"/>
                        </a:spcBef>
                      </a:pPr>
                      <a:r>
                        <a:rPr dirty="0" sz="850" spc="20">
                          <a:latin typeface="Arial MT"/>
                          <a:cs typeface="Arial MT"/>
                        </a:rPr>
                        <a:t>Depreciation</a:t>
                      </a:r>
                      <a:r>
                        <a:rPr dirty="0" sz="850" spc="17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850" spc="20">
                          <a:latin typeface="Arial MT"/>
                          <a:cs typeface="Arial MT"/>
                        </a:rPr>
                        <a:t>and</a:t>
                      </a:r>
                      <a:r>
                        <a:rPr dirty="0" sz="850" spc="17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850" spc="-10">
                          <a:latin typeface="Arial MT"/>
                          <a:cs typeface="Arial MT"/>
                        </a:rPr>
                        <a:t>Amortization</a:t>
                      </a:r>
                      <a:endParaRPr sz="850">
                        <a:latin typeface="Arial MT"/>
                        <a:cs typeface="Arial MT"/>
                      </a:endParaRPr>
                    </a:p>
                  </a:txBody>
                  <a:tcPr marL="0" marR="0" marB="0" marT="14604"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D9D9D9"/>
                    </a:solidFill>
                  </a:tcPr>
                </a:tc>
              </a:tr>
              <a:tr h="143510">
                <a:tc>
                  <a:txBody>
                    <a:bodyPr/>
                    <a:lstStyle/>
                    <a:p>
                      <a:pPr marL="27305">
                        <a:lnSpc>
                          <a:spcPts val="990"/>
                        </a:lnSpc>
                        <a:spcBef>
                          <a:spcPts val="40"/>
                        </a:spcBef>
                      </a:pPr>
                      <a:r>
                        <a:rPr dirty="0" sz="850" spc="40">
                          <a:latin typeface="Arial MT"/>
                          <a:cs typeface="Arial MT"/>
                        </a:rPr>
                        <a:t>DCF</a:t>
                      </a:r>
                      <a:endParaRPr sz="850">
                        <a:latin typeface="Arial MT"/>
                        <a:cs typeface="Arial MT"/>
                      </a:endParaRPr>
                    </a:p>
                  </a:txBody>
                  <a:tcPr marL="0" marR="0" marB="0" marT="508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D3D3D3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7940">
                        <a:lnSpc>
                          <a:spcPts val="990"/>
                        </a:lnSpc>
                        <a:spcBef>
                          <a:spcPts val="40"/>
                        </a:spcBef>
                      </a:pPr>
                      <a:r>
                        <a:rPr dirty="0" sz="850" spc="45">
                          <a:latin typeface="Arial MT"/>
                          <a:cs typeface="Arial MT"/>
                        </a:rPr>
                        <a:t>Discounted</a:t>
                      </a:r>
                      <a:r>
                        <a:rPr dirty="0" sz="850" spc="4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850" spc="60">
                          <a:latin typeface="Arial MT"/>
                          <a:cs typeface="Arial MT"/>
                        </a:rPr>
                        <a:t>Cash</a:t>
                      </a:r>
                      <a:r>
                        <a:rPr dirty="0" sz="850" spc="4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850" spc="-20">
                          <a:latin typeface="Arial MT"/>
                          <a:cs typeface="Arial MT"/>
                        </a:rPr>
                        <a:t>Flow</a:t>
                      </a:r>
                      <a:endParaRPr sz="850">
                        <a:latin typeface="Arial MT"/>
                        <a:cs typeface="Arial MT"/>
                      </a:endParaRPr>
                    </a:p>
                  </a:txBody>
                  <a:tcPr marL="0" marR="0" marB="0" marT="5080">
                    <a:lnL w="12700">
                      <a:solidFill>
                        <a:srgbClr val="D3D3D3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63195">
                <a:tc>
                  <a:txBody>
                    <a:bodyPr/>
                    <a:lstStyle/>
                    <a:p>
                      <a:pPr marL="27305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dirty="0" sz="850" spc="25">
                          <a:latin typeface="Arial MT"/>
                          <a:cs typeface="Arial MT"/>
                        </a:rPr>
                        <a:t>DI</a:t>
                      </a:r>
                      <a:endParaRPr sz="850">
                        <a:latin typeface="Arial MT"/>
                        <a:cs typeface="Arial MT"/>
                      </a:endParaRPr>
                    </a:p>
                  </a:txBody>
                  <a:tcPr marL="0" marR="0" marB="0" marT="15240">
                    <a:lnL w="12700">
                      <a:solidFill>
                        <a:srgbClr val="000000"/>
                      </a:solidFill>
                      <a:prstDash val="solid"/>
                    </a:lnL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27940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dirty="0" sz="850">
                          <a:latin typeface="Arial MT"/>
                          <a:cs typeface="Arial MT"/>
                        </a:rPr>
                        <a:t>Digital</a:t>
                      </a:r>
                      <a:r>
                        <a:rPr dirty="0" sz="850" spc="15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850" spc="35">
                          <a:latin typeface="Arial MT"/>
                          <a:cs typeface="Arial MT"/>
                        </a:rPr>
                        <a:t>Industry</a:t>
                      </a:r>
                      <a:endParaRPr sz="850">
                        <a:latin typeface="Arial MT"/>
                        <a:cs typeface="Arial MT"/>
                      </a:endParaRPr>
                    </a:p>
                  </a:txBody>
                  <a:tcPr marL="0" marR="0" marB="0" marT="15240"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D9D9D9"/>
                    </a:solidFill>
                  </a:tcPr>
                </a:tc>
              </a:tr>
              <a:tr h="143510">
                <a:tc>
                  <a:txBody>
                    <a:bodyPr/>
                    <a:lstStyle/>
                    <a:p>
                      <a:pPr marL="27305">
                        <a:lnSpc>
                          <a:spcPts val="990"/>
                        </a:lnSpc>
                        <a:spcBef>
                          <a:spcPts val="40"/>
                        </a:spcBef>
                      </a:pPr>
                      <a:r>
                        <a:rPr dirty="0" sz="850" spc="40">
                          <a:latin typeface="Arial MT"/>
                          <a:cs typeface="Arial MT"/>
                        </a:rPr>
                        <a:t>DKK</a:t>
                      </a:r>
                      <a:endParaRPr sz="850">
                        <a:latin typeface="Arial MT"/>
                        <a:cs typeface="Arial MT"/>
                      </a:endParaRPr>
                    </a:p>
                  </a:txBody>
                  <a:tcPr marL="0" marR="0" marB="0" marT="508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D3D3D3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7940">
                        <a:lnSpc>
                          <a:spcPts val="990"/>
                        </a:lnSpc>
                        <a:spcBef>
                          <a:spcPts val="40"/>
                        </a:spcBef>
                      </a:pPr>
                      <a:r>
                        <a:rPr dirty="0" sz="850" spc="10">
                          <a:latin typeface="Arial MT"/>
                          <a:cs typeface="Arial MT"/>
                        </a:rPr>
                        <a:t>Danish</a:t>
                      </a:r>
                      <a:r>
                        <a:rPr dirty="0" sz="850" spc="24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850" spc="-20">
                          <a:latin typeface="Arial MT"/>
                          <a:cs typeface="Arial MT"/>
                        </a:rPr>
                        <a:t>Krone</a:t>
                      </a:r>
                      <a:endParaRPr sz="850">
                        <a:latin typeface="Arial MT"/>
                        <a:cs typeface="Arial MT"/>
                      </a:endParaRPr>
                    </a:p>
                  </a:txBody>
                  <a:tcPr marL="0" marR="0" marB="0" marT="5080">
                    <a:lnL w="12700">
                      <a:solidFill>
                        <a:srgbClr val="D3D3D3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63195">
                <a:tc>
                  <a:txBody>
                    <a:bodyPr/>
                    <a:lstStyle/>
                    <a:p>
                      <a:pPr marL="27305">
                        <a:lnSpc>
                          <a:spcPct val="100000"/>
                        </a:lnSpc>
                        <a:spcBef>
                          <a:spcPts val="114"/>
                        </a:spcBef>
                      </a:pPr>
                      <a:r>
                        <a:rPr dirty="0" sz="850" spc="40">
                          <a:latin typeface="Arial MT"/>
                          <a:cs typeface="Arial MT"/>
                        </a:rPr>
                        <a:t>DoE</a:t>
                      </a:r>
                      <a:endParaRPr sz="850">
                        <a:latin typeface="Arial MT"/>
                        <a:cs typeface="Arial MT"/>
                      </a:endParaRPr>
                    </a:p>
                  </a:txBody>
                  <a:tcPr marL="0" marR="0" marB="0" marT="14604">
                    <a:lnL w="12700">
                      <a:solidFill>
                        <a:srgbClr val="000000"/>
                      </a:solidFill>
                      <a:prstDash val="solid"/>
                    </a:lnL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27940">
                        <a:lnSpc>
                          <a:spcPct val="100000"/>
                        </a:lnSpc>
                        <a:spcBef>
                          <a:spcPts val="114"/>
                        </a:spcBef>
                      </a:pPr>
                      <a:r>
                        <a:rPr dirty="0" sz="850" spc="20">
                          <a:latin typeface="Arial MT"/>
                          <a:cs typeface="Arial MT"/>
                        </a:rPr>
                        <a:t>Department</a:t>
                      </a:r>
                      <a:r>
                        <a:rPr dirty="0" sz="850" spc="15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850" spc="20">
                          <a:latin typeface="Arial MT"/>
                          <a:cs typeface="Arial MT"/>
                        </a:rPr>
                        <a:t>of</a:t>
                      </a:r>
                      <a:r>
                        <a:rPr dirty="0" sz="850" spc="16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850" spc="-10">
                          <a:latin typeface="Arial MT"/>
                          <a:cs typeface="Arial MT"/>
                        </a:rPr>
                        <a:t>Energy</a:t>
                      </a:r>
                      <a:endParaRPr sz="850">
                        <a:latin typeface="Arial MT"/>
                        <a:cs typeface="Arial MT"/>
                      </a:endParaRPr>
                    </a:p>
                  </a:txBody>
                  <a:tcPr marL="0" marR="0" marB="0" marT="14604"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D9D9D9"/>
                    </a:solidFill>
                  </a:tcPr>
                </a:tc>
              </a:tr>
              <a:tr h="143510">
                <a:tc>
                  <a:txBody>
                    <a:bodyPr/>
                    <a:lstStyle/>
                    <a:p>
                      <a:pPr marL="27305">
                        <a:lnSpc>
                          <a:spcPts val="994"/>
                        </a:lnSpc>
                        <a:spcBef>
                          <a:spcPts val="40"/>
                        </a:spcBef>
                      </a:pPr>
                      <a:r>
                        <a:rPr dirty="0" sz="850" spc="-20">
                          <a:latin typeface="Arial MT"/>
                          <a:cs typeface="Arial MT"/>
                        </a:rPr>
                        <a:t>EBIT</a:t>
                      </a:r>
                      <a:endParaRPr sz="850">
                        <a:latin typeface="Arial MT"/>
                        <a:cs typeface="Arial MT"/>
                      </a:endParaRPr>
                    </a:p>
                  </a:txBody>
                  <a:tcPr marL="0" marR="0" marB="0" marT="508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D3D3D3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7940">
                        <a:lnSpc>
                          <a:spcPts val="994"/>
                        </a:lnSpc>
                        <a:spcBef>
                          <a:spcPts val="40"/>
                        </a:spcBef>
                      </a:pPr>
                      <a:r>
                        <a:rPr dirty="0" sz="850" spc="20">
                          <a:latin typeface="Arial MT"/>
                          <a:cs typeface="Arial MT"/>
                        </a:rPr>
                        <a:t>Earnings</a:t>
                      </a:r>
                      <a:r>
                        <a:rPr dirty="0" sz="850" spc="22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850" spc="20">
                          <a:latin typeface="Arial MT"/>
                          <a:cs typeface="Arial MT"/>
                        </a:rPr>
                        <a:t>Before</a:t>
                      </a:r>
                      <a:r>
                        <a:rPr dirty="0" sz="850" spc="14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850" spc="20">
                          <a:latin typeface="Arial MT"/>
                          <a:cs typeface="Arial MT"/>
                        </a:rPr>
                        <a:t>Interest</a:t>
                      </a:r>
                      <a:r>
                        <a:rPr dirty="0" sz="850" spc="14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850" spc="20">
                          <a:latin typeface="Arial MT"/>
                          <a:cs typeface="Arial MT"/>
                        </a:rPr>
                        <a:t>and</a:t>
                      </a:r>
                      <a:r>
                        <a:rPr dirty="0" sz="850" spc="14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850" spc="30">
                          <a:latin typeface="Arial MT"/>
                          <a:cs typeface="Arial MT"/>
                        </a:rPr>
                        <a:t>Tax</a:t>
                      </a:r>
                      <a:endParaRPr sz="850">
                        <a:latin typeface="Arial MT"/>
                        <a:cs typeface="Arial MT"/>
                      </a:endParaRPr>
                    </a:p>
                  </a:txBody>
                  <a:tcPr marL="0" marR="0" marB="0" marT="5080">
                    <a:lnL w="12700">
                      <a:solidFill>
                        <a:srgbClr val="D3D3D3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63830">
                <a:tc>
                  <a:txBody>
                    <a:bodyPr/>
                    <a:lstStyle/>
                    <a:p>
                      <a:pPr marL="27305">
                        <a:lnSpc>
                          <a:spcPct val="100000"/>
                        </a:lnSpc>
                        <a:spcBef>
                          <a:spcPts val="114"/>
                        </a:spcBef>
                      </a:pPr>
                      <a:r>
                        <a:rPr dirty="0" sz="850" spc="45">
                          <a:latin typeface="Arial MT"/>
                          <a:cs typeface="Arial MT"/>
                        </a:rPr>
                        <a:t>EBITDA</a:t>
                      </a:r>
                      <a:endParaRPr sz="850">
                        <a:latin typeface="Arial MT"/>
                        <a:cs typeface="Arial MT"/>
                      </a:endParaRPr>
                    </a:p>
                  </a:txBody>
                  <a:tcPr marL="0" marR="0" marB="0" marT="14604">
                    <a:lnL w="12700">
                      <a:solidFill>
                        <a:srgbClr val="000000"/>
                      </a:solidFill>
                      <a:prstDash val="solid"/>
                    </a:lnL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27940">
                        <a:lnSpc>
                          <a:spcPct val="100000"/>
                        </a:lnSpc>
                        <a:spcBef>
                          <a:spcPts val="114"/>
                        </a:spcBef>
                      </a:pPr>
                      <a:r>
                        <a:rPr dirty="0" sz="850" spc="20">
                          <a:latin typeface="Arial MT"/>
                          <a:cs typeface="Arial MT"/>
                        </a:rPr>
                        <a:t>Earnings</a:t>
                      </a:r>
                      <a:r>
                        <a:rPr dirty="0" sz="850" spc="21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850" spc="20">
                          <a:latin typeface="Arial MT"/>
                          <a:cs typeface="Arial MT"/>
                        </a:rPr>
                        <a:t>Before</a:t>
                      </a:r>
                      <a:r>
                        <a:rPr dirty="0" sz="850" spc="14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850" spc="20">
                          <a:latin typeface="Arial MT"/>
                          <a:cs typeface="Arial MT"/>
                        </a:rPr>
                        <a:t>Interest,</a:t>
                      </a:r>
                      <a:r>
                        <a:rPr dirty="0" sz="850" spc="14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850" spc="60">
                          <a:latin typeface="Arial MT"/>
                          <a:cs typeface="Arial MT"/>
                        </a:rPr>
                        <a:t>Tax,</a:t>
                      </a:r>
                      <a:r>
                        <a:rPr dirty="0" sz="850" spc="14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850" spc="20">
                          <a:latin typeface="Arial MT"/>
                          <a:cs typeface="Arial MT"/>
                        </a:rPr>
                        <a:t>Depreciation,</a:t>
                      </a:r>
                      <a:r>
                        <a:rPr dirty="0" sz="850" spc="14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850" spc="20">
                          <a:latin typeface="Arial MT"/>
                          <a:cs typeface="Arial MT"/>
                        </a:rPr>
                        <a:t>and</a:t>
                      </a:r>
                      <a:r>
                        <a:rPr dirty="0" sz="850" spc="13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850" spc="-10">
                          <a:latin typeface="Arial MT"/>
                          <a:cs typeface="Arial MT"/>
                        </a:rPr>
                        <a:t>Amortization</a:t>
                      </a:r>
                      <a:endParaRPr sz="850">
                        <a:latin typeface="Arial MT"/>
                        <a:cs typeface="Arial MT"/>
                      </a:endParaRPr>
                    </a:p>
                  </a:txBody>
                  <a:tcPr marL="0" marR="0" marB="0" marT="14604"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D9D9D9"/>
                    </a:solidFill>
                  </a:tcPr>
                </a:tc>
              </a:tr>
              <a:tr h="143510">
                <a:tc>
                  <a:txBody>
                    <a:bodyPr/>
                    <a:lstStyle/>
                    <a:p>
                      <a:pPr marL="27305">
                        <a:lnSpc>
                          <a:spcPts val="990"/>
                        </a:lnSpc>
                        <a:spcBef>
                          <a:spcPts val="40"/>
                        </a:spcBef>
                      </a:pPr>
                      <a:r>
                        <a:rPr dirty="0" sz="850" spc="-25">
                          <a:latin typeface="Arial MT"/>
                          <a:cs typeface="Arial MT"/>
                        </a:rPr>
                        <a:t>EBT</a:t>
                      </a:r>
                      <a:endParaRPr sz="850">
                        <a:latin typeface="Arial MT"/>
                        <a:cs typeface="Arial MT"/>
                      </a:endParaRPr>
                    </a:p>
                  </a:txBody>
                  <a:tcPr marL="0" marR="0" marB="0" marT="508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D3D3D3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7940">
                        <a:lnSpc>
                          <a:spcPts val="990"/>
                        </a:lnSpc>
                        <a:spcBef>
                          <a:spcPts val="40"/>
                        </a:spcBef>
                      </a:pPr>
                      <a:r>
                        <a:rPr dirty="0" sz="850" spc="10">
                          <a:latin typeface="Arial MT"/>
                          <a:cs typeface="Arial MT"/>
                        </a:rPr>
                        <a:t>Earnings</a:t>
                      </a:r>
                      <a:r>
                        <a:rPr dirty="0" sz="850" spc="29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850" spc="10">
                          <a:latin typeface="Arial MT"/>
                          <a:cs typeface="Arial MT"/>
                        </a:rPr>
                        <a:t>Before</a:t>
                      </a:r>
                      <a:r>
                        <a:rPr dirty="0" sz="850" spc="20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850" spc="30">
                          <a:latin typeface="Arial MT"/>
                          <a:cs typeface="Arial MT"/>
                        </a:rPr>
                        <a:t>Tax</a:t>
                      </a:r>
                      <a:endParaRPr sz="850">
                        <a:latin typeface="Arial MT"/>
                        <a:cs typeface="Arial MT"/>
                      </a:endParaRPr>
                    </a:p>
                  </a:txBody>
                  <a:tcPr marL="0" marR="0" marB="0" marT="5080">
                    <a:lnL w="12700">
                      <a:solidFill>
                        <a:srgbClr val="D3D3D3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63195">
                <a:tc>
                  <a:txBody>
                    <a:bodyPr/>
                    <a:lstStyle/>
                    <a:p>
                      <a:pPr marL="27305">
                        <a:lnSpc>
                          <a:spcPct val="100000"/>
                        </a:lnSpc>
                        <a:spcBef>
                          <a:spcPts val="114"/>
                        </a:spcBef>
                      </a:pPr>
                      <a:r>
                        <a:rPr dirty="0" sz="850" spc="35">
                          <a:latin typeface="Arial MT"/>
                          <a:cs typeface="Arial MT"/>
                        </a:rPr>
                        <a:t>EMEA</a:t>
                      </a:r>
                      <a:endParaRPr sz="850">
                        <a:latin typeface="Arial MT"/>
                        <a:cs typeface="Arial MT"/>
                      </a:endParaRPr>
                    </a:p>
                  </a:txBody>
                  <a:tcPr marL="0" marR="0" marB="0" marT="14604">
                    <a:lnL w="12700">
                      <a:solidFill>
                        <a:srgbClr val="000000"/>
                      </a:solidFill>
                      <a:prstDash val="solid"/>
                    </a:lnL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27940">
                        <a:lnSpc>
                          <a:spcPct val="100000"/>
                        </a:lnSpc>
                        <a:spcBef>
                          <a:spcPts val="114"/>
                        </a:spcBef>
                      </a:pPr>
                      <a:r>
                        <a:rPr dirty="0" sz="850" spc="10">
                          <a:latin typeface="Arial MT"/>
                          <a:cs typeface="Arial MT"/>
                        </a:rPr>
                        <a:t>Europe,</a:t>
                      </a:r>
                      <a:r>
                        <a:rPr dirty="0" sz="850" spc="17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850" spc="10">
                          <a:latin typeface="Arial MT"/>
                          <a:cs typeface="Arial MT"/>
                        </a:rPr>
                        <a:t>Middle</a:t>
                      </a:r>
                      <a:r>
                        <a:rPr dirty="0" sz="850" spc="16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850" spc="10">
                          <a:latin typeface="Arial MT"/>
                          <a:cs typeface="Arial MT"/>
                        </a:rPr>
                        <a:t>East,</a:t>
                      </a:r>
                      <a:r>
                        <a:rPr dirty="0" sz="850" spc="18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850" spc="10">
                          <a:latin typeface="Arial MT"/>
                          <a:cs typeface="Arial MT"/>
                        </a:rPr>
                        <a:t>and</a:t>
                      </a:r>
                      <a:r>
                        <a:rPr dirty="0" sz="850" spc="15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850" spc="-10">
                          <a:latin typeface="Arial MT"/>
                          <a:cs typeface="Arial MT"/>
                        </a:rPr>
                        <a:t>Africa</a:t>
                      </a:r>
                      <a:endParaRPr sz="850">
                        <a:latin typeface="Arial MT"/>
                        <a:cs typeface="Arial MT"/>
                      </a:endParaRPr>
                    </a:p>
                  </a:txBody>
                  <a:tcPr marL="0" marR="0" marB="0" marT="14604"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D9D9D9"/>
                    </a:solidFill>
                  </a:tcPr>
                </a:tc>
              </a:tr>
              <a:tr h="143510">
                <a:tc>
                  <a:txBody>
                    <a:bodyPr/>
                    <a:lstStyle/>
                    <a:p>
                      <a:pPr marL="27305">
                        <a:lnSpc>
                          <a:spcPts val="994"/>
                        </a:lnSpc>
                        <a:spcBef>
                          <a:spcPts val="40"/>
                        </a:spcBef>
                      </a:pPr>
                      <a:r>
                        <a:rPr dirty="0" sz="850" spc="25">
                          <a:latin typeface="Arial MT"/>
                          <a:cs typeface="Arial MT"/>
                        </a:rPr>
                        <a:t>EPS</a:t>
                      </a:r>
                      <a:endParaRPr sz="850">
                        <a:latin typeface="Arial MT"/>
                        <a:cs typeface="Arial MT"/>
                      </a:endParaRPr>
                    </a:p>
                  </a:txBody>
                  <a:tcPr marL="0" marR="0" marB="0" marT="508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D3D3D3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7940">
                        <a:lnSpc>
                          <a:spcPts val="994"/>
                        </a:lnSpc>
                        <a:spcBef>
                          <a:spcPts val="40"/>
                        </a:spcBef>
                      </a:pPr>
                      <a:r>
                        <a:rPr dirty="0" sz="850">
                          <a:latin typeface="Arial MT"/>
                          <a:cs typeface="Arial MT"/>
                        </a:rPr>
                        <a:t>Earnings</a:t>
                      </a:r>
                      <a:r>
                        <a:rPr dirty="0" sz="850" spc="28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850">
                          <a:latin typeface="Arial MT"/>
                          <a:cs typeface="Arial MT"/>
                        </a:rPr>
                        <a:t>Per</a:t>
                      </a:r>
                      <a:r>
                        <a:rPr dirty="0" sz="850" spc="24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850" spc="-20">
                          <a:latin typeface="Arial MT"/>
                          <a:cs typeface="Arial MT"/>
                        </a:rPr>
                        <a:t>Share</a:t>
                      </a:r>
                      <a:endParaRPr sz="850">
                        <a:latin typeface="Arial MT"/>
                        <a:cs typeface="Arial MT"/>
                      </a:endParaRPr>
                    </a:p>
                  </a:txBody>
                  <a:tcPr marL="0" marR="0" marB="0" marT="5080">
                    <a:lnL w="12700">
                      <a:solidFill>
                        <a:srgbClr val="D3D3D3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63195">
                <a:tc>
                  <a:txBody>
                    <a:bodyPr/>
                    <a:lstStyle/>
                    <a:p>
                      <a:pPr marL="27305">
                        <a:lnSpc>
                          <a:spcPct val="100000"/>
                        </a:lnSpc>
                        <a:spcBef>
                          <a:spcPts val="114"/>
                        </a:spcBef>
                      </a:pPr>
                      <a:r>
                        <a:rPr dirty="0" sz="850" spc="-10">
                          <a:latin typeface="Arial MT"/>
                          <a:cs typeface="Arial MT"/>
                        </a:rPr>
                        <a:t>ESaaS</a:t>
                      </a:r>
                      <a:endParaRPr sz="850">
                        <a:latin typeface="Arial MT"/>
                        <a:cs typeface="Arial MT"/>
                      </a:endParaRPr>
                    </a:p>
                  </a:txBody>
                  <a:tcPr marL="0" marR="0" marB="0" marT="14604">
                    <a:lnL w="12700">
                      <a:solidFill>
                        <a:srgbClr val="000000"/>
                      </a:solidFill>
                      <a:prstDash val="solid"/>
                    </a:lnL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27940">
                        <a:lnSpc>
                          <a:spcPct val="100000"/>
                        </a:lnSpc>
                        <a:spcBef>
                          <a:spcPts val="114"/>
                        </a:spcBef>
                      </a:pPr>
                      <a:r>
                        <a:rPr dirty="0" sz="850" spc="20">
                          <a:latin typeface="Arial MT"/>
                          <a:cs typeface="Arial MT"/>
                        </a:rPr>
                        <a:t>Energy</a:t>
                      </a:r>
                      <a:r>
                        <a:rPr dirty="0" sz="850" spc="18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850" spc="20">
                          <a:latin typeface="Arial MT"/>
                          <a:cs typeface="Arial MT"/>
                        </a:rPr>
                        <a:t>Software</a:t>
                      </a:r>
                      <a:r>
                        <a:rPr dirty="0" sz="850" spc="10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850" spc="20">
                          <a:latin typeface="Arial MT"/>
                          <a:cs typeface="Arial MT"/>
                        </a:rPr>
                        <a:t>as</a:t>
                      </a:r>
                      <a:r>
                        <a:rPr dirty="0" sz="850" spc="18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850" spc="50">
                          <a:latin typeface="Arial MT"/>
                          <a:cs typeface="Arial MT"/>
                        </a:rPr>
                        <a:t>a</a:t>
                      </a:r>
                      <a:r>
                        <a:rPr dirty="0" sz="850" spc="10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850" spc="40">
                          <a:latin typeface="Arial MT"/>
                          <a:cs typeface="Arial MT"/>
                        </a:rPr>
                        <a:t>Service</a:t>
                      </a:r>
                      <a:endParaRPr sz="850">
                        <a:latin typeface="Arial MT"/>
                        <a:cs typeface="Arial MT"/>
                      </a:endParaRPr>
                    </a:p>
                  </a:txBody>
                  <a:tcPr marL="0" marR="0" marB="0" marT="14604"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D9D9D9"/>
                    </a:solidFill>
                  </a:tcPr>
                </a:tc>
              </a:tr>
              <a:tr h="143510">
                <a:tc>
                  <a:txBody>
                    <a:bodyPr/>
                    <a:lstStyle/>
                    <a:p>
                      <a:pPr marL="27305">
                        <a:lnSpc>
                          <a:spcPts val="990"/>
                        </a:lnSpc>
                        <a:spcBef>
                          <a:spcPts val="40"/>
                        </a:spcBef>
                      </a:pPr>
                      <a:r>
                        <a:rPr dirty="0" sz="850" spc="-20">
                          <a:latin typeface="Arial MT"/>
                          <a:cs typeface="Arial MT"/>
                        </a:rPr>
                        <a:t>Etc.</a:t>
                      </a:r>
                      <a:endParaRPr sz="850">
                        <a:latin typeface="Arial MT"/>
                        <a:cs typeface="Arial MT"/>
                      </a:endParaRPr>
                    </a:p>
                  </a:txBody>
                  <a:tcPr marL="0" marR="0" marB="0" marT="508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D3D3D3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7940">
                        <a:lnSpc>
                          <a:spcPts val="990"/>
                        </a:lnSpc>
                        <a:spcBef>
                          <a:spcPts val="40"/>
                        </a:spcBef>
                      </a:pPr>
                      <a:r>
                        <a:rPr dirty="0" sz="850">
                          <a:latin typeface="Arial MT"/>
                          <a:cs typeface="Arial MT"/>
                        </a:rPr>
                        <a:t>Et</a:t>
                      </a:r>
                      <a:r>
                        <a:rPr dirty="0" sz="850" spc="8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850" spc="-10">
                          <a:latin typeface="Arial MT"/>
                          <a:cs typeface="Arial MT"/>
                        </a:rPr>
                        <a:t>Cetera</a:t>
                      </a:r>
                      <a:endParaRPr sz="850">
                        <a:latin typeface="Arial MT"/>
                        <a:cs typeface="Arial MT"/>
                      </a:endParaRPr>
                    </a:p>
                  </a:txBody>
                  <a:tcPr marL="0" marR="0" marB="0" marT="5080">
                    <a:lnL w="12700">
                      <a:solidFill>
                        <a:srgbClr val="D3D3D3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63830">
                <a:tc>
                  <a:txBody>
                    <a:bodyPr/>
                    <a:lstStyle/>
                    <a:p>
                      <a:pPr marL="27305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dirty="0" sz="850" spc="30">
                          <a:latin typeface="Arial MT"/>
                          <a:cs typeface="Arial MT"/>
                        </a:rPr>
                        <a:t>EU</a:t>
                      </a:r>
                      <a:endParaRPr sz="850">
                        <a:latin typeface="Arial MT"/>
                        <a:cs typeface="Arial MT"/>
                      </a:endParaRPr>
                    </a:p>
                  </a:txBody>
                  <a:tcPr marL="0" marR="0" marB="0" marT="15240">
                    <a:lnL w="12700">
                      <a:solidFill>
                        <a:srgbClr val="000000"/>
                      </a:solidFill>
                      <a:prstDash val="solid"/>
                    </a:lnL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27940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dirty="0" sz="850" spc="45">
                          <a:latin typeface="Arial MT"/>
                          <a:cs typeface="Arial MT"/>
                        </a:rPr>
                        <a:t>European</a:t>
                      </a:r>
                      <a:r>
                        <a:rPr dirty="0" sz="850" spc="1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850" spc="-10">
                          <a:latin typeface="Arial MT"/>
                          <a:cs typeface="Arial MT"/>
                        </a:rPr>
                        <a:t>Union</a:t>
                      </a:r>
                      <a:endParaRPr sz="850">
                        <a:latin typeface="Arial MT"/>
                        <a:cs typeface="Arial MT"/>
                      </a:endParaRPr>
                    </a:p>
                  </a:txBody>
                  <a:tcPr marL="0" marR="0" marB="0" marT="15240"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D9D9D9"/>
                    </a:solidFill>
                  </a:tcPr>
                </a:tc>
              </a:tr>
              <a:tr h="143510">
                <a:tc>
                  <a:txBody>
                    <a:bodyPr/>
                    <a:lstStyle/>
                    <a:p>
                      <a:pPr marL="27305">
                        <a:lnSpc>
                          <a:spcPts val="994"/>
                        </a:lnSpc>
                        <a:spcBef>
                          <a:spcPts val="40"/>
                        </a:spcBef>
                      </a:pPr>
                      <a:r>
                        <a:rPr dirty="0" sz="850" spc="30">
                          <a:latin typeface="Arial MT"/>
                          <a:cs typeface="Arial MT"/>
                        </a:rPr>
                        <a:t>EV</a:t>
                      </a:r>
                      <a:endParaRPr sz="850">
                        <a:latin typeface="Arial MT"/>
                        <a:cs typeface="Arial MT"/>
                      </a:endParaRPr>
                    </a:p>
                  </a:txBody>
                  <a:tcPr marL="0" marR="0" marB="0" marT="508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D3D3D3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7940">
                        <a:lnSpc>
                          <a:spcPts val="994"/>
                        </a:lnSpc>
                        <a:spcBef>
                          <a:spcPts val="40"/>
                        </a:spcBef>
                      </a:pPr>
                      <a:r>
                        <a:rPr dirty="0" sz="850">
                          <a:latin typeface="Arial MT"/>
                          <a:cs typeface="Arial MT"/>
                        </a:rPr>
                        <a:t>Electric</a:t>
                      </a:r>
                      <a:r>
                        <a:rPr dirty="0" sz="850" spc="34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850" spc="-10">
                          <a:latin typeface="Arial MT"/>
                          <a:cs typeface="Arial MT"/>
                        </a:rPr>
                        <a:t>Vehicle</a:t>
                      </a:r>
                      <a:endParaRPr sz="850">
                        <a:latin typeface="Arial MT"/>
                        <a:cs typeface="Arial MT"/>
                      </a:endParaRPr>
                    </a:p>
                  </a:txBody>
                  <a:tcPr marL="0" marR="0" marB="0" marT="5080">
                    <a:lnL w="12700">
                      <a:solidFill>
                        <a:srgbClr val="D3D3D3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63195">
                <a:tc>
                  <a:txBody>
                    <a:bodyPr/>
                    <a:lstStyle/>
                    <a:p>
                      <a:pPr marL="27305">
                        <a:lnSpc>
                          <a:spcPct val="100000"/>
                        </a:lnSpc>
                        <a:spcBef>
                          <a:spcPts val="114"/>
                        </a:spcBef>
                      </a:pPr>
                      <a:r>
                        <a:rPr dirty="0" sz="850" spc="30">
                          <a:latin typeface="Arial MT"/>
                          <a:cs typeface="Arial MT"/>
                        </a:rPr>
                        <a:t>EV</a:t>
                      </a:r>
                      <a:endParaRPr sz="850">
                        <a:latin typeface="Arial MT"/>
                        <a:cs typeface="Arial MT"/>
                      </a:endParaRPr>
                    </a:p>
                  </a:txBody>
                  <a:tcPr marL="0" marR="0" marB="0" marT="14604">
                    <a:lnL w="12700">
                      <a:solidFill>
                        <a:srgbClr val="000000"/>
                      </a:solidFill>
                      <a:prstDash val="solid"/>
                    </a:lnL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27940">
                        <a:lnSpc>
                          <a:spcPct val="100000"/>
                        </a:lnSpc>
                        <a:spcBef>
                          <a:spcPts val="114"/>
                        </a:spcBef>
                      </a:pPr>
                      <a:r>
                        <a:rPr dirty="0" sz="850" spc="20">
                          <a:latin typeface="Arial MT"/>
                          <a:cs typeface="Arial MT"/>
                        </a:rPr>
                        <a:t>Enterprise</a:t>
                      </a:r>
                      <a:r>
                        <a:rPr dirty="0" sz="850" spc="24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850" spc="-10">
                          <a:latin typeface="Arial MT"/>
                          <a:cs typeface="Arial MT"/>
                        </a:rPr>
                        <a:t>Value</a:t>
                      </a:r>
                      <a:endParaRPr sz="850">
                        <a:latin typeface="Arial MT"/>
                        <a:cs typeface="Arial MT"/>
                      </a:endParaRPr>
                    </a:p>
                  </a:txBody>
                  <a:tcPr marL="0" marR="0" marB="0" marT="14604"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D9D9D9"/>
                    </a:solidFill>
                  </a:tcPr>
                </a:tc>
              </a:tr>
              <a:tr h="143510">
                <a:tc>
                  <a:txBody>
                    <a:bodyPr/>
                    <a:lstStyle/>
                    <a:p>
                      <a:pPr marL="27305">
                        <a:lnSpc>
                          <a:spcPts val="990"/>
                        </a:lnSpc>
                        <a:spcBef>
                          <a:spcPts val="40"/>
                        </a:spcBef>
                      </a:pPr>
                      <a:r>
                        <a:rPr dirty="0" sz="850" spc="40">
                          <a:latin typeface="Arial MT"/>
                          <a:cs typeface="Arial MT"/>
                        </a:rPr>
                        <a:t>FCF</a:t>
                      </a:r>
                      <a:endParaRPr sz="850">
                        <a:latin typeface="Arial MT"/>
                        <a:cs typeface="Arial MT"/>
                      </a:endParaRPr>
                    </a:p>
                  </a:txBody>
                  <a:tcPr marL="0" marR="0" marB="0" marT="508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D3D3D3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7940">
                        <a:lnSpc>
                          <a:spcPts val="990"/>
                        </a:lnSpc>
                        <a:spcBef>
                          <a:spcPts val="40"/>
                        </a:spcBef>
                      </a:pPr>
                      <a:r>
                        <a:rPr dirty="0" sz="850" spc="55">
                          <a:latin typeface="Arial MT"/>
                          <a:cs typeface="Arial MT"/>
                        </a:rPr>
                        <a:t>Free</a:t>
                      </a:r>
                      <a:r>
                        <a:rPr dirty="0" sz="850" spc="2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850" spc="65">
                          <a:latin typeface="Arial MT"/>
                          <a:cs typeface="Arial MT"/>
                        </a:rPr>
                        <a:t>Cash</a:t>
                      </a:r>
                      <a:r>
                        <a:rPr dirty="0" sz="850" spc="2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850" spc="-20">
                          <a:latin typeface="Arial MT"/>
                          <a:cs typeface="Arial MT"/>
                        </a:rPr>
                        <a:t>Flow</a:t>
                      </a:r>
                      <a:endParaRPr sz="850">
                        <a:latin typeface="Arial MT"/>
                        <a:cs typeface="Arial MT"/>
                      </a:endParaRPr>
                    </a:p>
                  </a:txBody>
                  <a:tcPr marL="0" marR="0" marB="0" marT="5080">
                    <a:lnL w="12700">
                      <a:solidFill>
                        <a:srgbClr val="D3D3D3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63195">
                <a:tc>
                  <a:txBody>
                    <a:bodyPr/>
                    <a:lstStyle/>
                    <a:p>
                      <a:pPr marL="27305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dirty="0" sz="850" spc="50">
                          <a:latin typeface="Arial MT"/>
                          <a:cs typeface="Arial MT"/>
                        </a:rPr>
                        <a:t>FTM</a:t>
                      </a:r>
                      <a:endParaRPr sz="850">
                        <a:latin typeface="Arial MT"/>
                        <a:cs typeface="Arial MT"/>
                      </a:endParaRPr>
                    </a:p>
                  </a:txBody>
                  <a:tcPr marL="0" marR="0" marB="0" marT="15240">
                    <a:lnL w="12700">
                      <a:solidFill>
                        <a:srgbClr val="000000"/>
                      </a:solidFill>
                      <a:prstDash val="solid"/>
                    </a:lnL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27940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dirty="0" sz="850">
                          <a:latin typeface="Arial MT"/>
                          <a:cs typeface="Arial MT"/>
                        </a:rPr>
                        <a:t>Front</a:t>
                      </a:r>
                      <a:r>
                        <a:rPr dirty="0" sz="850" spc="16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850">
                          <a:latin typeface="Arial MT"/>
                          <a:cs typeface="Arial MT"/>
                        </a:rPr>
                        <a:t>of</a:t>
                      </a:r>
                      <a:r>
                        <a:rPr dirty="0" sz="850" spc="16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850">
                          <a:latin typeface="Arial MT"/>
                          <a:cs typeface="Arial MT"/>
                        </a:rPr>
                        <a:t>the</a:t>
                      </a:r>
                      <a:r>
                        <a:rPr dirty="0" sz="850" spc="15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850" spc="-10">
                          <a:latin typeface="Arial MT"/>
                          <a:cs typeface="Arial MT"/>
                        </a:rPr>
                        <a:t>Meter</a:t>
                      </a:r>
                      <a:endParaRPr sz="850">
                        <a:latin typeface="Arial MT"/>
                        <a:cs typeface="Arial MT"/>
                      </a:endParaRPr>
                    </a:p>
                  </a:txBody>
                  <a:tcPr marL="0" marR="0" marB="0" marT="15240"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D9D9D9"/>
                    </a:solidFill>
                  </a:tcPr>
                </a:tc>
              </a:tr>
              <a:tr h="143510">
                <a:tc>
                  <a:txBody>
                    <a:bodyPr/>
                    <a:lstStyle/>
                    <a:p>
                      <a:pPr marL="27305">
                        <a:lnSpc>
                          <a:spcPts val="990"/>
                        </a:lnSpc>
                        <a:spcBef>
                          <a:spcPts val="40"/>
                        </a:spcBef>
                      </a:pPr>
                      <a:r>
                        <a:rPr dirty="0" sz="850" spc="50">
                          <a:latin typeface="Arial MT"/>
                          <a:cs typeface="Arial MT"/>
                        </a:rPr>
                        <a:t>FX</a:t>
                      </a:r>
                      <a:endParaRPr sz="850">
                        <a:latin typeface="Arial MT"/>
                        <a:cs typeface="Arial MT"/>
                      </a:endParaRPr>
                    </a:p>
                  </a:txBody>
                  <a:tcPr marL="0" marR="0" marB="0" marT="508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D3D3D3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7940">
                        <a:lnSpc>
                          <a:spcPts val="990"/>
                        </a:lnSpc>
                        <a:spcBef>
                          <a:spcPts val="40"/>
                        </a:spcBef>
                      </a:pPr>
                      <a:r>
                        <a:rPr dirty="0" sz="850" spc="10">
                          <a:latin typeface="Arial MT"/>
                          <a:cs typeface="Arial MT"/>
                        </a:rPr>
                        <a:t>Foreign</a:t>
                      </a:r>
                      <a:r>
                        <a:rPr dirty="0" sz="850" spc="23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850" spc="45">
                          <a:latin typeface="Arial MT"/>
                          <a:cs typeface="Arial MT"/>
                        </a:rPr>
                        <a:t>Exchange</a:t>
                      </a:r>
                      <a:endParaRPr sz="850">
                        <a:latin typeface="Arial MT"/>
                        <a:cs typeface="Arial MT"/>
                      </a:endParaRPr>
                    </a:p>
                  </a:txBody>
                  <a:tcPr marL="0" marR="0" marB="0" marT="5080">
                    <a:lnL w="12700">
                      <a:solidFill>
                        <a:srgbClr val="D3D3D3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63830">
                <a:tc>
                  <a:txBody>
                    <a:bodyPr/>
                    <a:lstStyle/>
                    <a:p>
                      <a:pPr marL="27305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dirty="0" sz="850" spc="50">
                          <a:latin typeface="Arial MT"/>
                          <a:cs typeface="Arial MT"/>
                        </a:rPr>
                        <a:t>FY</a:t>
                      </a:r>
                      <a:endParaRPr sz="850">
                        <a:latin typeface="Arial MT"/>
                        <a:cs typeface="Arial MT"/>
                      </a:endParaRPr>
                    </a:p>
                  </a:txBody>
                  <a:tcPr marL="0" marR="0" marB="0" marT="15240">
                    <a:lnL w="12700">
                      <a:solidFill>
                        <a:srgbClr val="000000"/>
                      </a:solidFill>
                      <a:prstDash val="solid"/>
                    </a:lnL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27940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dirty="0" sz="850" spc="50">
                          <a:latin typeface="Arial MT"/>
                          <a:cs typeface="Arial MT"/>
                        </a:rPr>
                        <a:t>Fiscal</a:t>
                      </a:r>
                      <a:r>
                        <a:rPr dirty="0" sz="850" spc="-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850" spc="-20">
                          <a:latin typeface="Arial MT"/>
                          <a:cs typeface="Arial MT"/>
                        </a:rPr>
                        <a:t>Year</a:t>
                      </a:r>
                      <a:endParaRPr sz="850">
                        <a:latin typeface="Arial MT"/>
                        <a:cs typeface="Arial MT"/>
                      </a:endParaRPr>
                    </a:p>
                  </a:txBody>
                  <a:tcPr marL="0" marR="0" marB="0" marT="15240"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D9D9D9"/>
                    </a:solidFill>
                  </a:tcPr>
                </a:tc>
              </a:tr>
              <a:tr h="143510">
                <a:tc>
                  <a:txBody>
                    <a:bodyPr/>
                    <a:lstStyle/>
                    <a:p>
                      <a:pPr marL="27305">
                        <a:lnSpc>
                          <a:spcPts val="990"/>
                        </a:lnSpc>
                        <a:spcBef>
                          <a:spcPts val="40"/>
                        </a:spcBef>
                      </a:pPr>
                      <a:r>
                        <a:rPr dirty="0" sz="850" spc="50">
                          <a:latin typeface="Arial MT"/>
                          <a:cs typeface="Arial MT"/>
                        </a:rPr>
                        <a:t>GDIP</a:t>
                      </a:r>
                      <a:endParaRPr sz="850">
                        <a:latin typeface="Arial MT"/>
                        <a:cs typeface="Arial MT"/>
                      </a:endParaRPr>
                    </a:p>
                  </a:txBody>
                  <a:tcPr marL="0" marR="0" marB="0" marT="508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D3D3D3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7940">
                        <a:lnSpc>
                          <a:spcPts val="990"/>
                        </a:lnSpc>
                        <a:spcBef>
                          <a:spcPts val="40"/>
                        </a:spcBef>
                      </a:pPr>
                      <a:r>
                        <a:rPr dirty="0" sz="850" spc="60">
                          <a:latin typeface="Arial MT"/>
                          <a:cs typeface="Arial MT"/>
                        </a:rPr>
                        <a:t>Green</a:t>
                      </a:r>
                      <a:r>
                        <a:rPr dirty="0" sz="850" spc="11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850" spc="20">
                          <a:latin typeface="Arial MT"/>
                          <a:cs typeface="Arial MT"/>
                        </a:rPr>
                        <a:t>Deal</a:t>
                      </a:r>
                      <a:r>
                        <a:rPr dirty="0" sz="850" spc="8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850" spc="20">
                          <a:latin typeface="Arial MT"/>
                          <a:cs typeface="Arial MT"/>
                        </a:rPr>
                        <a:t>Industrial</a:t>
                      </a:r>
                      <a:r>
                        <a:rPr dirty="0" sz="850" spc="6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850" spc="-20">
                          <a:latin typeface="Arial MT"/>
                          <a:cs typeface="Arial MT"/>
                        </a:rPr>
                        <a:t>Plan</a:t>
                      </a:r>
                      <a:endParaRPr sz="850">
                        <a:latin typeface="Arial MT"/>
                        <a:cs typeface="Arial MT"/>
                      </a:endParaRPr>
                    </a:p>
                  </a:txBody>
                  <a:tcPr marL="0" marR="0" marB="0" marT="5080">
                    <a:lnL w="12700">
                      <a:solidFill>
                        <a:srgbClr val="D3D3D3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63195">
                <a:tc>
                  <a:txBody>
                    <a:bodyPr/>
                    <a:lstStyle/>
                    <a:p>
                      <a:pPr marL="27305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dirty="0" sz="850" spc="60">
                          <a:latin typeface="Arial MT"/>
                          <a:cs typeface="Arial MT"/>
                        </a:rPr>
                        <a:t>GDP</a:t>
                      </a:r>
                      <a:endParaRPr sz="850">
                        <a:latin typeface="Arial MT"/>
                        <a:cs typeface="Arial MT"/>
                      </a:endParaRPr>
                    </a:p>
                  </a:txBody>
                  <a:tcPr marL="0" marR="0" marB="0" marT="15240">
                    <a:lnL w="12700">
                      <a:solidFill>
                        <a:srgbClr val="000000"/>
                      </a:solidFill>
                      <a:prstDash val="solid"/>
                    </a:lnL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27940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dirty="0" sz="850" spc="70">
                          <a:latin typeface="Arial MT"/>
                          <a:cs typeface="Arial MT"/>
                        </a:rPr>
                        <a:t>Gross </a:t>
                      </a:r>
                      <a:r>
                        <a:rPr dirty="0" sz="850" spc="45">
                          <a:latin typeface="Arial MT"/>
                          <a:cs typeface="Arial MT"/>
                        </a:rPr>
                        <a:t>Domestic</a:t>
                      </a:r>
                      <a:r>
                        <a:rPr dirty="0" sz="850" spc="7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850" spc="40">
                          <a:latin typeface="Arial MT"/>
                          <a:cs typeface="Arial MT"/>
                        </a:rPr>
                        <a:t>Product</a:t>
                      </a:r>
                      <a:endParaRPr sz="850">
                        <a:latin typeface="Arial MT"/>
                        <a:cs typeface="Arial MT"/>
                      </a:endParaRPr>
                    </a:p>
                  </a:txBody>
                  <a:tcPr marL="0" marR="0" marB="0" marT="15240"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D9D9D9"/>
                    </a:solidFill>
                  </a:tcPr>
                </a:tc>
              </a:tr>
              <a:tr h="149860">
                <a:tc>
                  <a:txBody>
                    <a:bodyPr/>
                    <a:lstStyle/>
                    <a:p>
                      <a:pPr marL="27305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dirty="0" sz="850" spc="75">
                          <a:latin typeface="Arial MT"/>
                          <a:cs typeface="Arial MT"/>
                        </a:rPr>
                        <a:t>GW</a:t>
                      </a:r>
                      <a:endParaRPr sz="850">
                        <a:latin typeface="Arial MT"/>
                        <a:cs typeface="Arial MT"/>
                      </a:endParaRPr>
                    </a:p>
                  </a:txBody>
                  <a:tcPr marL="0" marR="0" marB="0" marT="508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D3D3D3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7940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dirty="0" sz="850" spc="-10">
                          <a:latin typeface="Arial MT"/>
                          <a:cs typeface="Arial MT"/>
                        </a:rPr>
                        <a:t>Gigawatt</a:t>
                      </a:r>
                      <a:endParaRPr sz="850">
                        <a:latin typeface="Arial MT"/>
                        <a:cs typeface="Arial MT"/>
                      </a:endParaRPr>
                    </a:p>
                  </a:txBody>
                  <a:tcPr marL="0" marR="0" marB="0" marT="5080">
                    <a:lnL w="12700">
                      <a:solidFill>
                        <a:srgbClr val="D3D3D3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3175">
              <a:lnSpc>
                <a:spcPct val="100000"/>
              </a:lnSpc>
              <a:spcBef>
                <a:spcPts val="100"/>
              </a:spcBef>
            </a:pPr>
            <a:r>
              <a:rPr dirty="0" sz="2800" spc="-30">
                <a:solidFill>
                  <a:srgbClr val="009999"/>
                </a:solidFill>
              </a:rPr>
              <a:t>Table</a:t>
            </a:r>
            <a:r>
              <a:rPr dirty="0" sz="2800" spc="-100">
                <a:solidFill>
                  <a:srgbClr val="009999"/>
                </a:solidFill>
              </a:rPr>
              <a:t> </a:t>
            </a:r>
            <a:r>
              <a:rPr dirty="0" sz="2800">
                <a:solidFill>
                  <a:srgbClr val="009999"/>
                </a:solidFill>
              </a:rPr>
              <a:t>of</a:t>
            </a:r>
            <a:r>
              <a:rPr dirty="0" sz="2800" spc="-175">
                <a:solidFill>
                  <a:srgbClr val="009999"/>
                </a:solidFill>
              </a:rPr>
              <a:t> </a:t>
            </a:r>
            <a:r>
              <a:rPr dirty="0" sz="2800" spc="-10">
                <a:solidFill>
                  <a:srgbClr val="009999"/>
                </a:solidFill>
              </a:rPr>
              <a:t>Abbreviations</a:t>
            </a:r>
            <a:endParaRPr sz="28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7999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0" y="642366"/>
              <a:ext cx="12192000" cy="1737360"/>
            </a:xfrm>
            <a:custGeom>
              <a:avLst/>
              <a:gdLst/>
              <a:ahLst/>
              <a:cxnLst/>
              <a:rect l="l" t="t" r="r" b="b"/>
              <a:pathLst>
                <a:path w="12192000" h="1737360">
                  <a:moveTo>
                    <a:pt x="12192000" y="0"/>
                  </a:moveTo>
                  <a:lnTo>
                    <a:pt x="0" y="0"/>
                  </a:lnTo>
                  <a:lnTo>
                    <a:pt x="0" y="1737360"/>
                  </a:lnTo>
                  <a:lnTo>
                    <a:pt x="12192000" y="1737360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010027">
                <a:alpha val="72155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97508" y="948689"/>
              <a:ext cx="76200" cy="1170813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569974" y="1271523"/>
            <a:ext cx="6098540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>
                <a:solidFill>
                  <a:srgbClr val="FFFFFF"/>
                </a:solidFill>
              </a:rPr>
              <a:t>Financial</a:t>
            </a:r>
            <a:r>
              <a:rPr dirty="0" sz="3600" spc="-20">
                <a:solidFill>
                  <a:srgbClr val="FFFFFF"/>
                </a:solidFill>
              </a:rPr>
              <a:t> </a:t>
            </a:r>
            <a:r>
              <a:rPr dirty="0" sz="3600">
                <a:solidFill>
                  <a:srgbClr val="FFFFFF"/>
                </a:solidFill>
              </a:rPr>
              <a:t>Overview</a:t>
            </a:r>
            <a:r>
              <a:rPr dirty="0" sz="3600" spc="-10">
                <a:solidFill>
                  <a:srgbClr val="FFFFFF"/>
                </a:solidFill>
              </a:rPr>
              <a:t> </a:t>
            </a:r>
            <a:r>
              <a:rPr dirty="0" sz="3600">
                <a:solidFill>
                  <a:srgbClr val="FFFFFF"/>
                </a:solidFill>
              </a:rPr>
              <a:t>|</a:t>
            </a:r>
            <a:r>
              <a:rPr dirty="0" sz="3600" spc="-5">
                <a:solidFill>
                  <a:srgbClr val="FFFFFF"/>
                </a:solidFill>
              </a:rPr>
              <a:t> </a:t>
            </a:r>
            <a:r>
              <a:rPr dirty="0" sz="3600" spc="-10">
                <a:solidFill>
                  <a:srgbClr val="FFFFFF"/>
                </a:solidFill>
              </a:rPr>
              <a:t>Comps</a:t>
            </a:r>
            <a:endParaRPr sz="36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1803126" y="6462776"/>
            <a:ext cx="173355" cy="1854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50" spc="-25">
                <a:solidFill>
                  <a:srgbClr val="03234D"/>
                </a:solidFill>
                <a:latin typeface="Tahoma"/>
                <a:cs typeface="Tahoma"/>
              </a:rPr>
              <a:t>31</a:t>
            </a:r>
            <a:endParaRPr sz="1050">
              <a:latin typeface="Tahoma"/>
              <a:cs typeface="Tahoma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122407" y="291889"/>
            <a:ext cx="1434083" cy="238419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39698" y="768858"/>
            <a:ext cx="10917174" cy="19050"/>
          </a:xfrm>
          <a:prstGeom prst="rect">
            <a:avLst/>
          </a:prstGeom>
        </p:spPr>
      </p:pic>
      <p:grpSp>
        <p:nvGrpSpPr>
          <p:cNvPr id="5" name="object 5" descr=""/>
          <p:cNvGrpSpPr/>
          <p:nvPr/>
        </p:nvGrpSpPr>
        <p:grpSpPr>
          <a:xfrm>
            <a:off x="0" y="6496050"/>
            <a:ext cx="12192000" cy="361950"/>
            <a:chOff x="0" y="6496050"/>
            <a:chExt cx="12192000" cy="361950"/>
          </a:xfrm>
        </p:grpSpPr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6694931"/>
              <a:ext cx="12192000" cy="163068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7887" y="6496050"/>
              <a:ext cx="4675632" cy="361949"/>
            </a:xfrm>
            <a:prstGeom prst="rect">
              <a:avLst/>
            </a:prstGeom>
          </p:spPr>
        </p:pic>
      </p:grpSp>
      <p:sp>
        <p:nvSpPr>
          <p:cNvPr id="8" name="object 8" descr=""/>
          <p:cNvSpPr txBox="1"/>
          <p:nvPr/>
        </p:nvSpPr>
        <p:spPr>
          <a:xfrm>
            <a:off x="2601976" y="6504940"/>
            <a:ext cx="569595" cy="293370"/>
          </a:xfrm>
          <a:prstGeom prst="rect">
            <a:avLst/>
          </a:prstGeom>
        </p:spPr>
        <p:txBody>
          <a:bodyPr wrap="square" lIns="0" tIns="65404" rIns="0" bIns="0" rtlCol="0" vert="horz">
            <a:spAutoFit/>
          </a:bodyPr>
          <a:lstStyle/>
          <a:p>
            <a:pPr marL="41910" marR="30480" indent="-3810">
              <a:lnSpc>
                <a:spcPct val="67100"/>
              </a:lnSpc>
              <a:spcBef>
                <a:spcPts val="515"/>
              </a:spcBef>
            </a:pPr>
            <a:r>
              <a:rPr dirty="0" sz="1050" spc="-10" b="1">
                <a:solidFill>
                  <a:srgbClr val="FFFFFF"/>
                </a:solidFill>
                <a:latin typeface="Calibri"/>
                <a:cs typeface="Calibri"/>
              </a:rPr>
              <a:t>Industry </a:t>
            </a:r>
            <a:r>
              <a:rPr dirty="0" baseline="-21164" sz="1575" spc="-315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050" spc="-210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baseline="-21164" sz="1575" spc="-315" b="1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dirty="0" sz="1050" spc="-210" b="1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dirty="0" baseline="-21164" sz="1575" spc="-315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050" spc="-210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baseline="-21164" sz="1575" spc="-315" b="1">
                <a:solidFill>
                  <a:srgbClr val="FFFFFF"/>
                </a:solidFill>
                <a:latin typeface="Calibri"/>
                <a:cs typeface="Calibri"/>
              </a:rPr>
              <a:t>ly</a:t>
            </a:r>
            <a:r>
              <a:rPr dirty="0" sz="1050" spc="-210" b="1">
                <a:solidFill>
                  <a:srgbClr val="FFFFFF"/>
                </a:solidFill>
                <a:latin typeface="Calibri"/>
                <a:cs typeface="Calibri"/>
              </a:rPr>
              <a:t>ly</a:t>
            </a:r>
            <a:r>
              <a:rPr dirty="0" baseline="-21164" sz="1575" spc="-315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sz="1050" spc="-210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baseline="-21164" sz="1575" spc="-315" b="1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dirty="0" sz="1050" spc="-210" b="1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4158234" y="6504940"/>
            <a:ext cx="637540" cy="293370"/>
          </a:xfrm>
          <a:prstGeom prst="rect">
            <a:avLst/>
          </a:prstGeom>
        </p:spPr>
        <p:txBody>
          <a:bodyPr wrap="square" lIns="0" tIns="65404" rIns="0" bIns="0" rtlCol="0" vert="horz">
            <a:spAutoFit/>
          </a:bodyPr>
          <a:lstStyle/>
          <a:p>
            <a:pPr marL="38100" marR="30480" indent="33655">
              <a:lnSpc>
                <a:spcPct val="67100"/>
              </a:lnSpc>
              <a:spcBef>
                <a:spcPts val="515"/>
              </a:spcBef>
            </a:pPr>
            <a:r>
              <a:rPr dirty="0" sz="1050" spc="-10" b="1">
                <a:solidFill>
                  <a:srgbClr val="FFFFFF"/>
                </a:solidFill>
                <a:latin typeface="Calibri"/>
                <a:cs typeface="Calibri"/>
              </a:rPr>
              <a:t>Company </a:t>
            </a:r>
            <a:r>
              <a:rPr dirty="0" sz="1050" spc="-484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baseline="-21164" sz="1575" spc="-390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sz="1050" spc="-270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baseline="-21164" sz="1575" spc="-390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sz="1050" spc="-300" b="1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baseline="-21164" sz="1575" spc="-382" b="1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sz="1050" spc="-150" b="1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dirty="0" baseline="-21164" sz="1575" spc="-390" b="1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dirty="0" sz="1050" spc="-270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baseline="-21164" sz="1575" spc="-390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sz="1050" spc="-35" b="1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dirty="0" baseline="-21164" sz="1575" spc="-390" b="1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dirty="0" sz="1050" spc="-300" b="1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baseline="-21164" sz="1575" spc="-382" b="1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sz="1050" spc="-565" b="1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r>
              <a:rPr dirty="0" baseline="-21164" sz="1575" spc="-30" b="1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endParaRPr baseline="-21164" sz="1575">
              <a:latin typeface="Calibri"/>
              <a:cs typeface="Calibri"/>
            </a:endParaRPr>
          </a:p>
        </p:txBody>
      </p:sp>
      <p:sp>
        <p:nvSpPr>
          <p:cNvPr id="10" name="object 10" descr=""/>
          <p:cNvSpPr/>
          <p:nvPr/>
        </p:nvSpPr>
        <p:spPr>
          <a:xfrm>
            <a:off x="5300471" y="6496050"/>
            <a:ext cx="1624965" cy="361950"/>
          </a:xfrm>
          <a:custGeom>
            <a:avLst/>
            <a:gdLst/>
            <a:ahLst/>
            <a:cxnLst/>
            <a:rect l="l" t="t" r="r" b="b"/>
            <a:pathLst>
              <a:path w="1624965" h="361950">
                <a:moveTo>
                  <a:pt x="1624583" y="0"/>
                </a:moveTo>
                <a:lnTo>
                  <a:pt x="90424" y="0"/>
                </a:lnTo>
                <a:lnTo>
                  <a:pt x="0" y="361949"/>
                </a:lnTo>
                <a:lnTo>
                  <a:pt x="1534032" y="361949"/>
                </a:lnTo>
                <a:lnTo>
                  <a:pt x="1624583" y="0"/>
                </a:lnTo>
                <a:close/>
              </a:path>
            </a:pathLst>
          </a:custGeom>
          <a:solidFill>
            <a:srgbClr val="2C716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 descr=""/>
          <p:cNvSpPr txBox="1"/>
          <p:nvPr/>
        </p:nvSpPr>
        <p:spPr>
          <a:xfrm>
            <a:off x="5769102" y="6504940"/>
            <a:ext cx="647700" cy="293370"/>
          </a:xfrm>
          <a:prstGeom prst="rect">
            <a:avLst/>
          </a:prstGeom>
        </p:spPr>
        <p:txBody>
          <a:bodyPr wrap="square" lIns="0" tIns="65404" rIns="0" bIns="0" rtlCol="0" vert="horz">
            <a:spAutoFit/>
          </a:bodyPr>
          <a:lstStyle/>
          <a:p>
            <a:pPr marL="38100" marR="30480" indent="60960">
              <a:lnSpc>
                <a:spcPct val="67100"/>
              </a:lnSpc>
              <a:spcBef>
                <a:spcPts val="515"/>
              </a:spcBef>
            </a:pPr>
            <a:r>
              <a:rPr dirty="0" sz="1050" spc="-10" b="1">
                <a:solidFill>
                  <a:srgbClr val="FFFFFF"/>
                </a:solidFill>
                <a:latin typeface="Calibri"/>
                <a:cs typeface="Calibri"/>
              </a:rPr>
              <a:t>Financial </a:t>
            </a:r>
            <a:r>
              <a:rPr dirty="0" sz="1050" spc="-250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baseline="-21164" sz="1575" spc="-375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sz="1050" spc="-250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baseline="-21164" sz="1575" spc="-375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sz="1050" spc="-250" b="1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baseline="-21164" sz="1575" spc="-375" b="1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sz="1050" spc="-250" b="1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dirty="0" baseline="-21164" sz="1575" spc="-375" b="1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dirty="0" sz="1050" spc="-250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baseline="-21164" sz="1575" spc="-375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sz="1050" spc="-250" b="1">
                <a:solidFill>
                  <a:srgbClr val="FFFFFF"/>
                </a:solidFill>
                <a:latin typeface="Calibri"/>
                <a:cs typeface="Calibri"/>
              </a:rPr>
              <a:t>ie</a:t>
            </a:r>
            <a:r>
              <a:rPr dirty="0" baseline="-21164" sz="1575" spc="-375" b="1">
                <a:solidFill>
                  <a:srgbClr val="FFFFFF"/>
                </a:solidFill>
                <a:latin typeface="Calibri"/>
                <a:cs typeface="Calibri"/>
              </a:rPr>
              <a:t>ie</a:t>
            </a:r>
            <a:r>
              <a:rPr dirty="0" sz="1050" spc="-250" b="1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r>
              <a:rPr dirty="0" baseline="-21164" sz="1575" spc="-375" b="1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endParaRPr baseline="-21164" sz="1575">
              <a:latin typeface="Calibri"/>
              <a:cs typeface="Calibri"/>
            </a:endParaRPr>
          </a:p>
        </p:txBody>
      </p:sp>
      <p:pic>
        <p:nvPicPr>
          <p:cNvPr id="12" name="object 12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922007" y="6496050"/>
            <a:ext cx="4676394" cy="361949"/>
          </a:xfrm>
          <a:prstGeom prst="rect">
            <a:avLst/>
          </a:prstGeom>
        </p:spPr>
      </p:pic>
      <p:sp>
        <p:nvSpPr>
          <p:cNvPr id="13" name="object 13" descr=""/>
          <p:cNvSpPr txBox="1"/>
          <p:nvPr/>
        </p:nvSpPr>
        <p:spPr>
          <a:xfrm>
            <a:off x="7416545" y="6504940"/>
            <a:ext cx="635635" cy="293370"/>
          </a:xfrm>
          <a:prstGeom prst="rect">
            <a:avLst/>
          </a:prstGeom>
        </p:spPr>
        <p:txBody>
          <a:bodyPr wrap="square" lIns="0" tIns="65404" rIns="0" bIns="0" rtlCol="0" vert="horz">
            <a:spAutoFit/>
          </a:bodyPr>
          <a:lstStyle/>
          <a:p>
            <a:pPr marL="39370" marR="30480" indent="-1905">
              <a:lnSpc>
                <a:spcPct val="67100"/>
              </a:lnSpc>
              <a:spcBef>
                <a:spcPts val="515"/>
              </a:spcBef>
            </a:pPr>
            <a:r>
              <a:rPr dirty="0" sz="1050" spc="-10" b="1">
                <a:solidFill>
                  <a:srgbClr val="FFFFFF"/>
                </a:solidFill>
                <a:latin typeface="Calibri"/>
                <a:cs typeface="Calibri"/>
              </a:rPr>
              <a:t>Feasibility </a:t>
            </a:r>
            <a:r>
              <a:rPr dirty="0" sz="1050" spc="-185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baseline="-21164" sz="1575" spc="-277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050" spc="-185" b="1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dirty="0" baseline="-21164" sz="1575" spc="-277" b="1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dirty="0" sz="1050" spc="-185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baseline="-21164" sz="1575" spc="-277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050" spc="-185" b="1">
                <a:solidFill>
                  <a:srgbClr val="FFFFFF"/>
                </a:solidFill>
                <a:latin typeface="Calibri"/>
                <a:cs typeface="Calibri"/>
              </a:rPr>
              <a:t>ly</a:t>
            </a:r>
            <a:r>
              <a:rPr dirty="0" baseline="-21164" sz="1575" spc="-277" b="1">
                <a:solidFill>
                  <a:srgbClr val="FFFFFF"/>
                </a:solidFill>
                <a:latin typeface="Calibri"/>
                <a:cs typeface="Calibri"/>
              </a:rPr>
              <a:t>ly</a:t>
            </a:r>
            <a:r>
              <a:rPr dirty="0" sz="1050" spc="-185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baseline="-21164" sz="1575" spc="-277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sz="1050" spc="-185" b="1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dirty="0" baseline="-21164" sz="1575" spc="-277" b="1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endParaRPr baseline="-21164" sz="1575">
              <a:latin typeface="Calibri"/>
              <a:cs typeface="Calibri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9007347" y="6504940"/>
            <a:ext cx="696595" cy="293370"/>
          </a:xfrm>
          <a:prstGeom prst="rect">
            <a:avLst/>
          </a:prstGeom>
        </p:spPr>
        <p:txBody>
          <a:bodyPr wrap="square" lIns="0" tIns="65404" rIns="0" bIns="0" rtlCol="0" vert="horz">
            <a:spAutoFit/>
          </a:bodyPr>
          <a:lstStyle/>
          <a:p>
            <a:pPr marL="54610" marR="30480" indent="-17145">
              <a:lnSpc>
                <a:spcPct val="67100"/>
              </a:lnSpc>
              <a:spcBef>
                <a:spcPts val="515"/>
              </a:spcBef>
            </a:pPr>
            <a:r>
              <a:rPr dirty="0" sz="1050" spc="-10" b="1">
                <a:solidFill>
                  <a:srgbClr val="FFFFFF"/>
                </a:solidFill>
                <a:latin typeface="Calibri"/>
                <a:cs typeface="Calibri"/>
              </a:rPr>
              <a:t>Alternative </a:t>
            </a:r>
            <a:r>
              <a:rPr dirty="0" sz="1050" spc="-160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baseline="-21164" sz="1575" spc="-240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sz="1050" spc="-160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baseline="-21164" sz="1575" spc="-240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sz="1050" spc="-160" b="1">
                <a:solidFill>
                  <a:srgbClr val="FFFFFF"/>
                </a:solidFill>
                <a:latin typeface="Calibri"/>
                <a:cs typeface="Calibri"/>
              </a:rPr>
              <a:t>lu</a:t>
            </a:r>
            <a:r>
              <a:rPr dirty="0" baseline="-21164" sz="1575" spc="-240" b="1">
                <a:solidFill>
                  <a:srgbClr val="FFFFFF"/>
                </a:solidFill>
                <a:latin typeface="Calibri"/>
                <a:cs typeface="Calibri"/>
              </a:rPr>
              <a:t>lu</a:t>
            </a:r>
            <a:r>
              <a:rPr dirty="0" sz="1050" spc="-160" b="1">
                <a:solidFill>
                  <a:srgbClr val="FFFFFF"/>
                </a:solidFill>
                <a:latin typeface="Calibri"/>
                <a:cs typeface="Calibri"/>
              </a:rPr>
              <a:t>ti</a:t>
            </a:r>
            <a:r>
              <a:rPr dirty="0" baseline="-21164" sz="1575" spc="-240" b="1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dirty="0" sz="1050" spc="-160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baseline="-21164" sz="1575" spc="-240" b="1">
                <a:solidFill>
                  <a:srgbClr val="FFFFFF"/>
                </a:solidFill>
                <a:latin typeface="Calibri"/>
                <a:cs typeface="Calibri"/>
              </a:rPr>
              <a:t>io</a:t>
            </a:r>
            <a:r>
              <a:rPr dirty="0" sz="1050" spc="-160" b="1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dirty="0" baseline="-21164" sz="1575" spc="-240" b="1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endParaRPr baseline="-21164" sz="1575">
              <a:latin typeface="Calibri"/>
              <a:cs typeface="Calibri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10567161" y="6589521"/>
            <a:ext cx="629285" cy="1854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50" spc="-10" b="1">
                <a:solidFill>
                  <a:srgbClr val="FFFFFF"/>
                </a:solidFill>
                <a:latin typeface="Calibri"/>
                <a:cs typeface="Calibri"/>
              </a:rPr>
              <a:t>Conclusion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718058" y="6283545"/>
            <a:ext cx="1300480" cy="514350"/>
          </a:xfrm>
          <a:prstGeom prst="rect">
            <a:avLst/>
          </a:prstGeom>
        </p:spPr>
        <p:txBody>
          <a:bodyPr wrap="square" lIns="0" tIns="55244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434"/>
              </a:spcBef>
            </a:pP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Source:</a:t>
            </a:r>
            <a:r>
              <a:rPr dirty="0" sz="800" spc="-3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(Bloomberg,</a:t>
            </a:r>
            <a:r>
              <a:rPr dirty="0" sz="800" spc="-2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 spc="-10">
                <a:solidFill>
                  <a:srgbClr val="010027"/>
                </a:solidFill>
                <a:latin typeface="Arial MT"/>
                <a:cs typeface="Arial MT"/>
              </a:rPr>
              <a:t>2023)</a:t>
            </a:r>
            <a:endParaRPr sz="800">
              <a:latin typeface="Arial MT"/>
              <a:cs typeface="Arial MT"/>
            </a:endParaRPr>
          </a:p>
          <a:p>
            <a:pPr algn="ctr" marL="361315" marR="349885" indent="-52705">
              <a:lnSpc>
                <a:spcPct val="67100"/>
              </a:lnSpc>
              <a:spcBef>
                <a:spcPts val="860"/>
              </a:spcBef>
            </a:pPr>
            <a:r>
              <a:rPr dirty="0" sz="1050" spc="-10" b="1">
                <a:solidFill>
                  <a:srgbClr val="FFFFFF"/>
                </a:solidFill>
                <a:latin typeface="Calibri"/>
                <a:cs typeface="Calibri"/>
              </a:rPr>
              <a:t>Executive </a:t>
            </a:r>
            <a:r>
              <a:rPr dirty="0" baseline="-21164" sz="1575" spc="-427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sz="1050" spc="-285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baseline="-21164" sz="1575" spc="-427" b="1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dirty="0" sz="1050" spc="-285" b="1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dirty="0" baseline="-21164" sz="1575" spc="-427" b="1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dirty="0" sz="1050" spc="-285" b="1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dirty="0" baseline="-21164" sz="1575" spc="-427" b="1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dirty="0" sz="1050" spc="-285" b="1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dirty="0" baseline="-21164" sz="1575" spc="-427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050" spc="-285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baseline="-21164" sz="1575" spc="-427" b="1">
                <a:solidFill>
                  <a:srgbClr val="FFFFFF"/>
                </a:solidFill>
                <a:latin typeface="Calibri"/>
                <a:cs typeface="Calibri"/>
              </a:rPr>
              <a:t>ry</a:t>
            </a:r>
            <a:r>
              <a:rPr dirty="0" sz="1050" spc="-285" b="1">
                <a:solidFill>
                  <a:srgbClr val="FFFFFF"/>
                </a:solidFill>
                <a:latin typeface="Calibri"/>
                <a:cs typeface="Calibri"/>
              </a:rPr>
              <a:t>ry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20">
                <a:solidFill>
                  <a:srgbClr val="009999"/>
                </a:solidFill>
              </a:rPr>
              <a:t>Vestas</a:t>
            </a:r>
            <a:r>
              <a:rPr dirty="0" spc="-75">
                <a:solidFill>
                  <a:srgbClr val="009999"/>
                </a:solidFill>
              </a:rPr>
              <a:t> </a:t>
            </a:r>
            <a:r>
              <a:rPr dirty="0">
                <a:solidFill>
                  <a:srgbClr val="009999"/>
                </a:solidFill>
              </a:rPr>
              <a:t>Potential</a:t>
            </a:r>
            <a:r>
              <a:rPr dirty="0" spc="-65">
                <a:solidFill>
                  <a:srgbClr val="009999"/>
                </a:solidFill>
              </a:rPr>
              <a:t> </a:t>
            </a:r>
            <a:r>
              <a:rPr dirty="0">
                <a:solidFill>
                  <a:srgbClr val="009999"/>
                </a:solidFill>
              </a:rPr>
              <a:t>Peer</a:t>
            </a:r>
            <a:r>
              <a:rPr dirty="0" spc="-70">
                <a:solidFill>
                  <a:srgbClr val="009999"/>
                </a:solidFill>
              </a:rPr>
              <a:t> </a:t>
            </a:r>
            <a:r>
              <a:rPr dirty="0" spc="-10">
                <a:solidFill>
                  <a:srgbClr val="009999"/>
                </a:solidFill>
              </a:rPr>
              <a:t>Groups</a:t>
            </a: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200" b="0">
                <a:solidFill>
                  <a:srgbClr val="010027"/>
                </a:solidFill>
                <a:latin typeface="Arial MT"/>
                <a:cs typeface="Arial MT"/>
              </a:rPr>
              <a:t>The</a:t>
            </a:r>
            <a:r>
              <a:rPr dirty="0" sz="1200" spc="-30" b="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 b="0">
                <a:solidFill>
                  <a:srgbClr val="010027"/>
                </a:solidFill>
                <a:latin typeface="Arial MT"/>
                <a:cs typeface="Arial MT"/>
              </a:rPr>
              <a:t>peer</a:t>
            </a:r>
            <a:r>
              <a:rPr dirty="0" sz="1200" spc="-35" b="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 b="0">
                <a:solidFill>
                  <a:srgbClr val="010027"/>
                </a:solidFill>
                <a:latin typeface="Arial MT"/>
                <a:cs typeface="Arial MT"/>
              </a:rPr>
              <a:t>group</a:t>
            </a:r>
            <a:r>
              <a:rPr dirty="0" sz="1200" spc="-35" b="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 b="0">
                <a:solidFill>
                  <a:srgbClr val="010027"/>
                </a:solidFill>
                <a:latin typeface="Arial MT"/>
                <a:cs typeface="Arial MT"/>
              </a:rPr>
              <a:t>for</a:t>
            </a:r>
            <a:r>
              <a:rPr dirty="0" sz="1200" spc="-25" b="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 b="0">
                <a:solidFill>
                  <a:srgbClr val="010027"/>
                </a:solidFill>
                <a:latin typeface="Arial MT"/>
                <a:cs typeface="Arial MT"/>
              </a:rPr>
              <a:t>Vestas</a:t>
            </a:r>
            <a:r>
              <a:rPr dirty="0" sz="1200" spc="-25" b="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 b="0">
                <a:solidFill>
                  <a:srgbClr val="010027"/>
                </a:solidFill>
                <a:latin typeface="Arial MT"/>
                <a:cs typeface="Arial MT"/>
              </a:rPr>
              <a:t>encompasses</a:t>
            </a:r>
            <a:r>
              <a:rPr dirty="0" sz="1200" spc="-40" b="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 b="0">
                <a:solidFill>
                  <a:srgbClr val="010027"/>
                </a:solidFill>
                <a:latin typeface="Arial MT"/>
                <a:cs typeface="Arial MT"/>
              </a:rPr>
              <a:t>turbine</a:t>
            </a:r>
            <a:r>
              <a:rPr dirty="0" sz="1200" spc="-40" b="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 b="0">
                <a:solidFill>
                  <a:srgbClr val="010027"/>
                </a:solidFill>
                <a:latin typeface="Arial MT"/>
                <a:cs typeface="Arial MT"/>
              </a:rPr>
              <a:t>manufacturers,</a:t>
            </a:r>
            <a:r>
              <a:rPr dirty="0" sz="1200" spc="-35" b="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 b="0">
                <a:solidFill>
                  <a:srgbClr val="010027"/>
                </a:solidFill>
                <a:latin typeface="Arial MT"/>
                <a:cs typeface="Arial MT"/>
              </a:rPr>
              <a:t>wind</a:t>
            </a:r>
            <a:r>
              <a:rPr dirty="0" sz="1200" spc="-35" b="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 b="0">
                <a:solidFill>
                  <a:srgbClr val="010027"/>
                </a:solidFill>
                <a:latin typeface="Arial MT"/>
                <a:cs typeface="Arial MT"/>
              </a:rPr>
              <a:t>field</a:t>
            </a:r>
            <a:r>
              <a:rPr dirty="0" sz="1200" spc="-30" b="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 b="0">
                <a:solidFill>
                  <a:srgbClr val="010027"/>
                </a:solidFill>
                <a:latin typeface="Arial MT"/>
                <a:cs typeface="Arial MT"/>
              </a:rPr>
              <a:t>services</a:t>
            </a:r>
            <a:r>
              <a:rPr dirty="0" sz="1200" spc="-35" b="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 b="0">
                <a:solidFill>
                  <a:srgbClr val="010027"/>
                </a:solidFill>
                <a:latin typeface="Arial MT"/>
                <a:cs typeface="Arial MT"/>
              </a:rPr>
              <a:t>and</a:t>
            </a:r>
            <a:r>
              <a:rPr dirty="0" sz="1200" spc="-30" b="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 b="0">
                <a:solidFill>
                  <a:srgbClr val="010027"/>
                </a:solidFill>
                <a:latin typeface="Arial MT"/>
                <a:cs typeface="Arial MT"/>
              </a:rPr>
              <a:t>management,</a:t>
            </a:r>
            <a:r>
              <a:rPr dirty="0" sz="1200" spc="-35" b="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 b="0">
                <a:solidFill>
                  <a:srgbClr val="010027"/>
                </a:solidFill>
                <a:latin typeface="Arial MT"/>
                <a:cs typeface="Arial MT"/>
              </a:rPr>
              <a:t>and</a:t>
            </a:r>
            <a:r>
              <a:rPr dirty="0" sz="1200" spc="-35" b="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 b="0">
                <a:solidFill>
                  <a:srgbClr val="010027"/>
                </a:solidFill>
                <a:latin typeface="Arial MT"/>
                <a:cs typeface="Arial MT"/>
              </a:rPr>
              <a:t>wind</a:t>
            </a:r>
            <a:r>
              <a:rPr dirty="0" sz="1200" spc="-35" b="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 spc="-10" b="0">
                <a:solidFill>
                  <a:srgbClr val="010027"/>
                </a:solidFill>
                <a:latin typeface="Arial MT"/>
                <a:cs typeface="Arial MT"/>
              </a:rPr>
              <a:t>developers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8" name="object 18" descr=""/>
          <p:cNvSpPr/>
          <p:nvPr/>
        </p:nvSpPr>
        <p:spPr>
          <a:xfrm>
            <a:off x="622554" y="1002030"/>
            <a:ext cx="4951730" cy="2237740"/>
          </a:xfrm>
          <a:custGeom>
            <a:avLst/>
            <a:gdLst/>
            <a:ahLst/>
            <a:cxnLst/>
            <a:rect l="l" t="t" r="r" b="b"/>
            <a:pathLst>
              <a:path w="4951730" h="2237740">
                <a:moveTo>
                  <a:pt x="0" y="0"/>
                </a:moveTo>
                <a:lnTo>
                  <a:pt x="4578604" y="0"/>
                </a:lnTo>
                <a:lnTo>
                  <a:pt x="4625363" y="2906"/>
                </a:lnTo>
                <a:lnTo>
                  <a:pt x="4670393" y="11391"/>
                </a:lnTo>
                <a:lnTo>
                  <a:pt x="4713343" y="25106"/>
                </a:lnTo>
                <a:lnTo>
                  <a:pt x="4753864" y="43700"/>
                </a:lnTo>
                <a:lnTo>
                  <a:pt x="4791605" y="66823"/>
                </a:lnTo>
                <a:lnTo>
                  <a:pt x="4826217" y="94126"/>
                </a:lnTo>
                <a:lnTo>
                  <a:pt x="4857349" y="125258"/>
                </a:lnTo>
                <a:lnTo>
                  <a:pt x="4884652" y="159870"/>
                </a:lnTo>
                <a:lnTo>
                  <a:pt x="4907775" y="197611"/>
                </a:lnTo>
                <a:lnTo>
                  <a:pt x="4926369" y="238132"/>
                </a:lnTo>
                <a:lnTo>
                  <a:pt x="4940084" y="281082"/>
                </a:lnTo>
                <a:lnTo>
                  <a:pt x="4948569" y="326112"/>
                </a:lnTo>
                <a:lnTo>
                  <a:pt x="4951476" y="372872"/>
                </a:lnTo>
                <a:lnTo>
                  <a:pt x="4951476" y="2237232"/>
                </a:lnTo>
                <a:lnTo>
                  <a:pt x="0" y="2237232"/>
                </a:lnTo>
                <a:lnTo>
                  <a:pt x="0" y="0"/>
                </a:lnTo>
                <a:close/>
              </a:path>
            </a:pathLst>
          </a:custGeom>
          <a:ln w="28575">
            <a:solidFill>
              <a:srgbClr val="009C9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 descr=""/>
          <p:cNvSpPr txBox="1"/>
          <p:nvPr/>
        </p:nvSpPr>
        <p:spPr>
          <a:xfrm>
            <a:off x="622554" y="1002030"/>
            <a:ext cx="4951730" cy="622935"/>
          </a:xfrm>
          <a:prstGeom prst="rect">
            <a:avLst/>
          </a:prstGeom>
          <a:solidFill>
            <a:srgbClr val="009C9C"/>
          </a:solidFill>
          <a:ln w="28575">
            <a:solidFill>
              <a:srgbClr val="009C9C"/>
            </a:solidFill>
          </a:ln>
        </p:spPr>
        <p:txBody>
          <a:bodyPr wrap="square" lIns="0" tIns="12827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10"/>
              </a:spcBef>
            </a:pPr>
            <a:r>
              <a:rPr dirty="0" sz="2000" spc="-20" b="1">
                <a:solidFill>
                  <a:srgbClr val="FFFFFF"/>
                </a:solidFill>
                <a:latin typeface="Calibri"/>
                <a:cs typeface="Calibri"/>
              </a:rPr>
              <a:t>Turbine</a:t>
            </a:r>
            <a:r>
              <a:rPr dirty="0" sz="2000" spc="-4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10" b="1">
                <a:solidFill>
                  <a:srgbClr val="FFFFFF"/>
                </a:solidFill>
                <a:latin typeface="Calibri"/>
                <a:cs typeface="Calibri"/>
              </a:rPr>
              <a:t>manufacturers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20" name="object 20" descr=""/>
          <p:cNvGrpSpPr/>
          <p:nvPr/>
        </p:nvGrpSpPr>
        <p:grpSpPr>
          <a:xfrm>
            <a:off x="622554" y="1735961"/>
            <a:ext cx="4951730" cy="1060450"/>
            <a:chOff x="622554" y="1735961"/>
            <a:chExt cx="4951730" cy="1060450"/>
          </a:xfrm>
        </p:grpSpPr>
        <p:sp>
          <p:nvSpPr>
            <p:cNvPr id="21" name="object 21" descr=""/>
            <p:cNvSpPr/>
            <p:nvPr/>
          </p:nvSpPr>
          <p:spPr>
            <a:xfrm>
              <a:off x="622554" y="2782062"/>
              <a:ext cx="4951730" cy="0"/>
            </a:xfrm>
            <a:custGeom>
              <a:avLst/>
              <a:gdLst/>
              <a:ahLst/>
              <a:cxnLst/>
              <a:rect l="l" t="t" r="r" b="b"/>
              <a:pathLst>
                <a:path w="4951730" h="0">
                  <a:moveTo>
                    <a:pt x="0" y="0"/>
                  </a:moveTo>
                  <a:lnTo>
                    <a:pt x="4951349" y="0"/>
                  </a:lnTo>
                </a:path>
              </a:pathLst>
            </a:custGeom>
            <a:ln w="28575">
              <a:solidFill>
                <a:srgbClr val="009C9C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2" name="object 2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94954" y="1735961"/>
              <a:ext cx="1718299" cy="299215"/>
            </a:xfrm>
            <a:prstGeom prst="rect">
              <a:avLst/>
            </a:prstGeom>
          </p:spPr>
        </p:pic>
        <p:pic>
          <p:nvPicPr>
            <p:cNvPr id="23" name="object 23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82096" y="2284624"/>
              <a:ext cx="1653418" cy="280183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250041" y="2231969"/>
              <a:ext cx="1617492" cy="376856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538983" y="1823872"/>
              <a:ext cx="1722882" cy="309727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387595" y="1824228"/>
              <a:ext cx="1069086" cy="346710"/>
            </a:xfrm>
            <a:prstGeom prst="rect">
              <a:avLst/>
            </a:prstGeom>
          </p:spPr>
        </p:pic>
      </p:grpSp>
      <p:sp>
        <p:nvSpPr>
          <p:cNvPr id="27" name="object 27" descr=""/>
          <p:cNvSpPr/>
          <p:nvPr/>
        </p:nvSpPr>
        <p:spPr>
          <a:xfrm>
            <a:off x="3712464" y="4143755"/>
            <a:ext cx="4951730" cy="2238375"/>
          </a:xfrm>
          <a:custGeom>
            <a:avLst/>
            <a:gdLst/>
            <a:ahLst/>
            <a:cxnLst/>
            <a:rect l="l" t="t" r="r" b="b"/>
            <a:pathLst>
              <a:path w="4951730" h="2238375">
                <a:moveTo>
                  <a:pt x="0" y="0"/>
                </a:moveTo>
                <a:lnTo>
                  <a:pt x="4578477" y="0"/>
                </a:lnTo>
                <a:lnTo>
                  <a:pt x="4625263" y="2906"/>
                </a:lnTo>
                <a:lnTo>
                  <a:pt x="4670316" y="11392"/>
                </a:lnTo>
                <a:lnTo>
                  <a:pt x="4713285" y="25108"/>
                </a:lnTo>
                <a:lnTo>
                  <a:pt x="4753822" y="43704"/>
                </a:lnTo>
                <a:lnTo>
                  <a:pt x="4791576" y="66831"/>
                </a:lnTo>
                <a:lnTo>
                  <a:pt x="4826197" y="94139"/>
                </a:lnTo>
                <a:lnTo>
                  <a:pt x="4857336" y="125278"/>
                </a:lnTo>
                <a:lnTo>
                  <a:pt x="4884644" y="159899"/>
                </a:lnTo>
                <a:lnTo>
                  <a:pt x="4907771" y="197653"/>
                </a:lnTo>
                <a:lnTo>
                  <a:pt x="4926367" y="238190"/>
                </a:lnTo>
                <a:lnTo>
                  <a:pt x="4940083" y="281159"/>
                </a:lnTo>
                <a:lnTo>
                  <a:pt x="4948569" y="326212"/>
                </a:lnTo>
                <a:lnTo>
                  <a:pt x="4951476" y="372999"/>
                </a:lnTo>
                <a:lnTo>
                  <a:pt x="4951476" y="2237994"/>
                </a:lnTo>
                <a:lnTo>
                  <a:pt x="0" y="2237994"/>
                </a:lnTo>
                <a:lnTo>
                  <a:pt x="0" y="0"/>
                </a:lnTo>
                <a:close/>
              </a:path>
            </a:pathLst>
          </a:custGeom>
          <a:ln w="28575">
            <a:solidFill>
              <a:srgbClr val="00CE9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 descr=""/>
          <p:cNvSpPr txBox="1"/>
          <p:nvPr/>
        </p:nvSpPr>
        <p:spPr>
          <a:xfrm>
            <a:off x="3712464" y="4143755"/>
            <a:ext cx="4951730" cy="623570"/>
          </a:xfrm>
          <a:prstGeom prst="rect">
            <a:avLst/>
          </a:prstGeom>
          <a:solidFill>
            <a:srgbClr val="00CE9D"/>
          </a:solidFill>
          <a:ln w="28575">
            <a:solidFill>
              <a:srgbClr val="00CE9D"/>
            </a:solidFill>
          </a:ln>
        </p:spPr>
        <p:txBody>
          <a:bodyPr wrap="square" lIns="0" tIns="14097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110"/>
              </a:spcBef>
            </a:pPr>
            <a:r>
              <a:rPr dirty="0" sz="2000" b="1">
                <a:solidFill>
                  <a:srgbClr val="FFFFFF"/>
                </a:solidFill>
                <a:latin typeface="Calibri"/>
                <a:cs typeface="Calibri"/>
              </a:rPr>
              <a:t>Wind</a:t>
            </a:r>
            <a:r>
              <a:rPr dirty="0" sz="2000" spc="-4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10" b="1">
                <a:solidFill>
                  <a:srgbClr val="FFFFFF"/>
                </a:solidFill>
                <a:latin typeface="Calibri"/>
                <a:cs typeface="Calibri"/>
              </a:rPr>
              <a:t>developers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29" name="object 29" descr=""/>
          <p:cNvGrpSpPr/>
          <p:nvPr/>
        </p:nvGrpSpPr>
        <p:grpSpPr>
          <a:xfrm>
            <a:off x="3712464" y="4767071"/>
            <a:ext cx="4951730" cy="1172210"/>
            <a:chOff x="3712464" y="4767071"/>
            <a:chExt cx="4951730" cy="1172210"/>
          </a:xfrm>
        </p:grpSpPr>
        <p:sp>
          <p:nvSpPr>
            <p:cNvPr id="30" name="object 30" descr=""/>
            <p:cNvSpPr/>
            <p:nvPr/>
          </p:nvSpPr>
          <p:spPr>
            <a:xfrm>
              <a:off x="3712464" y="5924549"/>
              <a:ext cx="4951730" cy="0"/>
            </a:xfrm>
            <a:custGeom>
              <a:avLst/>
              <a:gdLst/>
              <a:ahLst/>
              <a:cxnLst/>
              <a:rect l="l" t="t" r="r" b="b"/>
              <a:pathLst>
                <a:path w="4951730" h="0">
                  <a:moveTo>
                    <a:pt x="0" y="0"/>
                  </a:moveTo>
                  <a:lnTo>
                    <a:pt x="4951349" y="0"/>
                  </a:lnTo>
                </a:path>
              </a:pathLst>
            </a:custGeom>
            <a:ln w="28575">
              <a:solidFill>
                <a:srgbClr val="00CE9D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1" name="object 31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814572" y="4915221"/>
              <a:ext cx="1572768" cy="395488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602986" y="4767071"/>
              <a:ext cx="1013460" cy="569976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274820" y="5420105"/>
              <a:ext cx="1391412" cy="384809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188202" y="5437631"/>
              <a:ext cx="1764029" cy="444246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851142" y="4911089"/>
              <a:ext cx="1489709" cy="406908"/>
            </a:xfrm>
            <a:prstGeom prst="rect">
              <a:avLst/>
            </a:prstGeom>
          </p:spPr>
        </p:pic>
      </p:grpSp>
      <p:sp>
        <p:nvSpPr>
          <p:cNvPr id="36" name="object 36" descr=""/>
          <p:cNvSpPr/>
          <p:nvPr/>
        </p:nvSpPr>
        <p:spPr>
          <a:xfrm>
            <a:off x="6639306" y="989075"/>
            <a:ext cx="4951730" cy="2238375"/>
          </a:xfrm>
          <a:custGeom>
            <a:avLst/>
            <a:gdLst/>
            <a:ahLst/>
            <a:cxnLst/>
            <a:rect l="l" t="t" r="r" b="b"/>
            <a:pathLst>
              <a:path w="4951730" h="2238375">
                <a:moveTo>
                  <a:pt x="0" y="0"/>
                </a:moveTo>
                <a:lnTo>
                  <a:pt x="4578477" y="0"/>
                </a:lnTo>
                <a:lnTo>
                  <a:pt x="4625263" y="2906"/>
                </a:lnTo>
                <a:lnTo>
                  <a:pt x="4670316" y="11392"/>
                </a:lnTo>
                <a:lnTo>
                  <a:pt x="4713285" y="25108"/>
                </a:lnTo>
                <a:lnTo>
                  <a:pt x="4753822" y="43704"/>
                </a:lnTo>
                <a:lnTo>
                  <a:pt x="4791576" y="66831"/>
                </a:lnTo>
                <a:lnTo>
                  <a:pt x="4826197" y="94139"/>
                </a:lnTo>
                <a:lnTo>
                  <a:pt x="4857336" y="125278"/>
                </a:lnTo>
                <a:lnTo>
                  <a:pt x="4884644" y="159899"/>
                </a:lnTo>
                <a:lnTo>
                  <a:pt x="4907771" y="197653"/>
                </a:lnTo>
                <a:lnTo>
                  <a:pt x="4926367" y="238190"/>
                </a:lnTo>
                <a:lnTo>
                  <a:pt x="4940083" y="281159"/>
                </a:lnTo>
                <a:lnTo>
                  <a:pt x="4948569" y="326212"/>
                </a:lnTo>
                <a:lnTo>
                  <a:pt x="4951476" y="372999"/>
                </a:lnTo>
                <a:lnTo>
                  <a:pt x="4951476" y="2237994"/>
                </a:lnTo>
                <a:lnTo>
                  <a:pt x="0" y="2237994"/>
                </a:lnTo>
                <a:lnTo>
                  <a:pt x="0" y="0"/>
                </a:lnTo>
                <a:close/>
              </a:path>
            </a:pathLst>
          </a:custGeom>
          <a:ln w="28575">
            <a:solidFill>
              <a:srgbClr val="00C2B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" name="object 37" descr=""/>
          <p:cNvSpPr txBox="1"/>
          <p:nvPr/>
        </p:nvSpPr>
        <p:spPr>
          <a:xfrm>
            <a:off x="6639306" y="989075"/>
            <a:ext cx="4951730" cy="623570"/>
          </a:xfrm>
          <a:prstGeom prst="rect">
            <a:avLst/>
          </a:prstGeom>
          <a:solidFill>
            <a:srgbClr val="00C2B0"/>
          </a:solidFill>
          <a:ln w="28575">
            <a:solidFill>
              <a:srgbClr val="00C2B0"/>
            </a:solidFill>
          </a:ln>
        </p:spPr>
        <p:txBody>
          <a:bodyPr wrap="square" lIns="0" tIns="14097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110"/>
              </a:spcBef>
            </a:pPr>
            <a:r>
              <a:rPr dirty="0" sz="2000" b="1">
                <a:solidFill>
                  <a:srgbClr val="FFFFFF"/>
                </a:solidFill>
                <a:latin typeface="Calibri"/>
                <a:cs typeface="Calibri"/>
              </a:rPr>
              <a:t>Wind</a:t>
            </a:r>
            <a:r>
              <a:rPr dirty="0" sz="2000" spc="-4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b="1">
                <a:solidFill>
                  <a:srgbClr val="FFFFFF"/>
                </a:solidFill>
                <a:latin typeface="Calibri"/>
                <a:cs typeface="Calibri"/>
              </a:rPr>
              <a:t>field</a:t>
            </a:r>
            <a:r>
              <a:rPr dirty="0" sz="2000" spc="-4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10" b="1">
                <a:solidFill>
                  <a:srgbClr val="FFFFFF"/>
                </a:solidFill>
                <a:latin typeface="Calibri"/>
                <a:cs typeface="Calibri"/>
              </a:rPr>
              <a:t>services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38" name="object 38" descr=""/>
          <p:cNvGrpSpPr/>
          <p:nvPr/>
        </p:nvGrpSpPr>
        <p:grpSpPr>
          <a:xfrm>
            <a:off x="6639306" y="1728977"/>
            <a:ext cx="4951730" cy="1055370"/>
            <a:chOff x="6639306" y="1728977"/>
            <a:chExt cx="4951730" cy="1055370"/>
          </a:xfrm>
        </p:grpSpPr>
        <p:sp>
          <p:nvSpPr>
            <p:cNvPr id="39" name="object 39" descr=""/>
            <p:cNvSpPr/>
            <p:nvPr/>
          </p:nvSpPr>
          <p:spPr>
            <a:xfrm>
              <a:off x="6639306" y="2769869"/>
              <a:ext cx="4951730" cy="0"/>
            </a:xfrm>
            <a:custGeom>
              <a:avLst/>
              <a:gdLst/>
              <a:ahLst/>
              <a:cxnLst/>
              <a:rect l="l" t="t" r="r" b="b"/>
              <a:pathLst>
                <a:path w="4951730" h="0">
                  <a:moveTo>
                    <a:pt x="0" y="0"/>
                  </a:moveTo>
                  <a:lnTo>
                    <a:pt x="4951349" y="0"/>
                  </a:lnTo>
                </a:path>
              </a:pathLst>
            </a:custGeom>
            <a:ln w="28575">
              <a:solidFill>
                <a:srgbClr val="00C2B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0" name="object 40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954076" y="1728977"/>
              <a:ext cx="1594749" cy="478423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434834" y="2184654"/>
              <a:ext cx="1802383" cy="547115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004554" y="1751837"/>
              <a:ext cx="1723644" cy="497586"/>
            </a:xfrm>
            <a:prstGeom prst="rect">
              <a:avLst/>
            </a:prstGeom>
          </p:spPr>
        </p:pic>
        <p:pic>
          <p:nvPicPr>
            <p:cNvPr id="43" name="object 43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0325118" y="2270824"/>
              <a:ext cx="1158966" cy="414398"/>
            </a:xfrm>
            <a:prstGeom prst="rect">
              <a:avLst/>
            </a:prstGeom>
          </p:spPr>
        </p:pic>
      </p:grpSp>
      <p:sp>
        <p:nvSpPr>
          <p:cNvPr id="44" name="object 44" descr=""/>
          <p:cNvSpPr txBox="1"/>
          <p:nvPr/>
        </p:nvSpPr>
        <p:spPr>
          <a:xfrm>
            <a:off x="767080" y="2835655"/>
            <a:ext cx="4485005" cy="3454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050" b="1">
                <a:solidFill>
                  <a:srgbClr val="03234D"/>
                </a:solidFill>
                <a:latin typeface="Arial"/>
                <a:cs typeface="Arial"/>
              </a:rPr>
              <a:t>Logic:</a:t>
            </a:r>
            <a:r>
              <a:rPr dirty="0" sz="1050" spc="-45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Vestas’</a:t>
            </a:r>
            <a:r>
              <a:rPr dirty="0" sz="105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largest</a:t>
            </a:r>
            <a:r>
              <a:rPr dirty="0" sz="105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revenue</a:t>
            </a:r>
            <a:r>
              <a:rPr dirty="0" sz="1050" spc="-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segment</a:t>
            </a:r>
            <a:r>
              <a:rPr dirty="0" sz="105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is</a:t>
            </a:r>
            <a:r>
              <a:rPr dirty="0" sz="105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turbine</a:t>
            </a:r>
            <a:r>
              <a:rPr dirty="0" sz="1050" spc="-1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 spc="-10">
                <a:solidFill>
                  <a:srgbClr val="03234D"/>
                </a:solidFill>
                <a:latin typeface="Arial MT"/>
                <a:cs typeface="Arial MT"/>
              </a:rPr>
              <a:t>manufacturing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and</a:t>
            </a:r>
            <a:r>
              <a:rPr dirty="0" sz="105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is</a:t>
            </a:r>
            <a:r>
              <a:rPr dirty="0" sz="105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 spc="-25">
                <a:solidFill>
                  <a:srgbClr val="03234D"/>
                </a:solidFill>
                <a:latin typeface="Arial MT"/>
                <a:cs typeface="Arial MT"/>
              </a:rPr>
              <a:t>the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largest</a:t>
            </a:r>
            <a:r>
              <a:rPr dirty="0" sz="1050" spc="-10">
                <a:solidFill>
                  <a:srgbClr val="03234D"/>
                </a:solidFill>
                <a:latin typeface="Arial MT"/>
                <a:cs typeface="Arial MT"/>
              </a:rPr>
              <a:t> manufacturer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 in</a:t>
            </a:r>
            <a:r>
              <a:rPr dirty="0" sz="1050" spc="-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the</a:t>
            </a:r>
            <a:r>
              <a:rPr dirty="0" sz="105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 spc="-10">
                <a:solidFill>
                  <a:srgbClr val="03234D"/>
                </a:solidFill>
                <a:latin typeface="Arial MT"/>
                <a:cs typeface="Arial MT"/>
              </a:rPr>
              <a:t>space</a:t>
            </a:r>
            <a:endParaRPr sz="1050">
              <a:latin typeface="Arial MT"/>
              <a:cs typeface="Arial MT"/>
            </a:endParaRPr>
          </a:p>
        </p:txBody>
      </p:sp>
      <p:sp>
        <p:nvSpPr>
          <p:cNvPr id="45" name="object 45" descr=""/>
          <p:cNvSpPr txBox="1"/>
          <p:nvPr/>
        </p:nvSpPr>
        <p:spPr>
          <a:xfrm>
            <a:off x="6784085" y="2835655"/>
            <a:ext cx="4699000" cy="3454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050" b="1">
                <a:solidFill>
                  <a:srgbClr val="03234D"/>
                </a:solidFill>
                <a:latin typeface="Arial"/>
                <a:cs typeface="Arial"/>
              </a:rPr>
              <a:t>Logic:</a:t>
            </a:r>
            <a:r>
              <a:rPr dirty="0" sz="1050" spc="-55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Vestas’</a:t>
            </a:r>
            <a:r>
              <a:rPr dirty="0" sz="1050" spc="-3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offers</a:t>
            </a:r>
            <a:r>
              <a:rPr dirty="0" sz="1050" spc="-4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limited</a:t>
            </a:r>
            <a:r>
              <a:rPr dirty="0" sz="105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servicing</a:t>
            </a:r>
            <a:r>
              <a:rPr dirty="0" sz="105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capabilities</a:t>
            </a:r>
            <a:r>
              <a:rPr dirty="0" sz="1050" spc="-1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to</a:t>
            </a:r>
            <a:r>
              <a:rPr dirty="0" sz="1050" spc="-3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the</a:t>
            </a:r>
            <a:r>
              <a:rPr dirty="0" sz="1050" spc="-4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wind</a:t>
            </a:r>
            <a:r>
              <a:rPr dirty="0" sz="105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industry,</a:t>
            </a:r>
            <a:r>
              <a:rPr dirty="0" sz="1050" spc="-3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 spc="-10">
                <a:solidFill>
                  <a:srgbClr val="03234D"/>
                </a:solidFill>
                <a:latin typeface="Arial MT"/>
                <a:cs typeface="Arial MT"/>
              </a:rPr>
              <a:t>demand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for</a:t>
            </a:r>
            <a:r>
              <a:rPr dirty="0" sz="105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services</a:t>
            </a:r>
            <a:r>
              <a:rPr dirty="0" sz="1050" spc="-1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will</a:t>
            </a:r>
            <a:r>
              <a:rPr dirty="0" sz="1050" spc="-1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only</a:t>
            </a:r>
            <a:r>
              <a:rPr dirty="0" sz="1050" spc="-1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grow</a:t>
            </a:r>
            <a:r>
              <a:rPr dirty="0" sz="1050" spc="-1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with</a:t>
            </a:r>
            <a:r>
              <a:rPr dirty="0" sz="1050" spc="-1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the</a:t>
            </a:r>
            <a:r>
              <a:rPr dirty="0" sz="105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 spc="-10">
                <a:solidFill>
                  <a:srgbClr val="03234D"/>
                </a:solidFill>
                <a:latin typeface="Arial MT"/>
                <a:cs typeface="Arial MT"/>
              </a:rPr>
              <a:t>proliferation</a:t>
            </a:r>
            <a:r>
              <a:rPr dirty="0" sz="1050" spc="-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of</a:t>
            </a:r>
            <a:r>
              <a:rPr dirty="0" sz="105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wind</a:t>
            </a:r>
            <a:r>
              <a:rPr dirty="0" sz="1050" spc="-1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 spc="-10">
                <a:solidFill>
                  <a:srgbClr val="03234D"/>
                </a:solidFill>
                <a:latin typeface="Arial MT"/>
                <a:cs typeface="Arial MT"/>
              </a:rPr>
              <a:t>power</a:t>
            </a:r>
            <a:endParaRPr sz="1050">
              <a:latin typeface="Arial MT"/>
              <a:cs typeface="Arial MT"/>
            </a:endParaRPr>
          </a:p>
        </p:txBody>
      </p:sp>
      <p:sp>
        <p:nvSpPr>
          <p:cNvPr id="46" name="object 46" descr=""/>
          <p:cNvSpPr txBox="1"/>
          <p:nvPr/>
        </p:nvSpPr>
        <p:spPr>
          <a:xfrm>
            <a:off x="3857244" y="5978652"/>
            <a:ext cx="4578985" cy="3454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050" b="1">
                <a:solidFill>
                  <a:srgbClr val="03234D"/>
                </a:solidFill>
                <a:latin typeface="Arial"/>
                <a:cs typeface="Arial"/>
              </a:rPr>
              <a:t>Logic:</a:t>
            </a:r>
            <a:r>
              <a:rPr dirty="0" sz="1050" spc="-50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Vestas</a:t>
            </a:r>
            <a:r>
              <a:rPr dirty="0" sz="1050" spc="-3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has</a:t>
            </a:r>
            <a:r>
              <a:rPr dirty="0" sz="105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only</a:t>
            </a:r>
            <a:r>
              <a:rPr dirty="0" sz="105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developed</a:t>
            </a:r>
            <a:r>
              <a:rPr dirty="0" sz="1050" spc="-1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wind</a:t>
            </a:r>
            <a:r>
              <a:rPr dirty="0" sz="105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fields</a:t>
            </a:r>
            <a:r>
              <a:rPr dirty="0" sz="105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in</a:t>
            </a:r>
            <a:r>
              <a:rPr dirty="0" sz="105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the</a:t>
            </a:r>
            <a:r>
              <a:rPr dirty="0" sz="105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United</a:t>
            </a:r>
            <a:r>
              <a:rPr dirty="0" sz="105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States,</a:t>
            </a:r>
            <a:r>
              <a:rPr dirty="0" sz="1050" spc="-4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the</a:t>
            </a:r>
            <a:r>
              <a:rPr dirty="0" sz="105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 spc="-10">
                <a:solidFill>
                  <a:srgbClr val="03234D"/>
                </a:solidFill>
                <a:latin typeface="Arial MT"/>
                <a:cs typeface="Arial MT"/>
              </a:rPr>
              <a:t>above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companies</a:t>
            </a:r>
            <a:r>
              <a:rPr dirty="0" sz="1050" spc="-1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offer</a:t>
            </a:r>
            <a:r>
              <a:rPr dirty="0" sz="1050" spc="-4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opportunity</a:t>
            </a:r>
            <a:r>
              <a:rPr dirty="0" sz="1050" spc="-1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to</a:t>
            </a:r>
            <a:r>
              <a:rPr dirty="0" sz="1050" spc="-4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expand</a:t>
            </a:r>
            <a:r>
              <a:rPr dirty="0" sz="1050" spc="-1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their</a:t>
            </a:r>
            <a:r>
              <a:rPr dirty="0" sz="105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 spc="-10">
                <a:solidFill>
                  <a:srgbClr val="03234D"/>
                </a:solidFill>
                <a:latin typeface="Arial MT"/>
                <a:cs typeface="Arial MT"/>
              </a:rPr>
              <a:t>development</a:t>
            </a:r>
            <a:r>
              <a:rPr dirty="0" sz="105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 spc="-10">
                <a:solidFill>
                  <a:srgbClr val="03234D"/>
                </a:solidFill>
                <a:latin typeface="Arial MT"/>
                <a:cs typeface="Arial MT"/>
              </a:rPr>
              <a:t>globally</a:t>
            </a:r>
            <a:endParaRPr sz="1050">
              <a:latin typeface="Arial MT"/>
              <a:cs typeface="Arial MT"/>
            </a:endParaRPr>
          </a:p>
        </p:txBody>
      </p:sp>
      <p:pic>
        <p:nvPicPr>
          <p:cNvPr id="47" name="object 47" descr="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4941570" y="3483115"/>
            <a:ext cx="2465815" cy="467757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1803126" y="6462776"/>
            <a:ext cx="173355" cy="1854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50" spc="-25">
                <a:solidFill>
                  <a:srgbClr val="03234D"/>
                </a:solidFill>
                <a:latin typeface="Tahoma"/>
                <a:cs typeface="Tahoma"/>
              </a:rPr>
              <a:t>32</a:t>
            </a:r>
            <a:endParaRPr sz="1050">
              <a:latin typeface="Tahoma"/>
              <a:cs typeface="Tahoma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122407" y="291889"/>
            <a:ext cx="1434083" cy="238419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39698" y="768858"/>
            <a:ext cx="10917174" cy="19050"/>
          </a:xfrm>
          <a:prstGeom prst="rect">
            <a:avLst/>
          </a:prstGeom>
        </p:spPr>
      </p:pic>
      <p:grpSp>
        <p:nvGrpSpPr>
          <p:cNvPr id="5" name="object 5" descr=""/>
          <p:cNvGrpSpPr/>
          <p:nvPr/>
        </p:nvGrpSpPr>
        <p:grpSpPr>
          <a:xfrm>
            <a:off x="0" y="6496050"/>
            <a:ext cx="12192000" cy="361950"/>
            <a:chOff x="0" y="6496050"/>
            <a:chExt cx="12192000" cy="361950"/>
          </a:xfrm>
        </p:grpSpPr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6694931"/>
              <a:ext cx="12192000" cy="163068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7887" y="6496050"/>
              <a:ext cx="4675632" cy="361949"/>
            </a:xfrm>
            <a:prstGeom prst="rect">
              <a:avLst/>
            </a:prstGeom>
          </p:spPr>
        </p:pic>
      </p:grpSp>
      <p:sp>
        <p:nvSpPr>
          <p:cNvPr id="8" name="object 8" descr=""/>
          <p:cNvSpPr txBox="1"/>
          <p:nvPr/>
        </p:nvSpPr>
        <p:spPr>
          <a:xfrm>
            <a:off x="2601976" y="6504940"/>
            <a:ext cx="569595" cy="293370"/>
          </a:xfrm>
          <a:prstGeom prst="rect">
            <a:avLst/>
          </a:prstGeom>
        </p:spPr>
        <p:txBody>
          <a:bodyPr wrap="square" lIns="0" tIns="65404" rIns="0" bIns="0" rtlCol="0" vert="horz">
            <a:spAutoFit/>
          </a:bodyPr>
          <a:lstStyle/>
          <a:p>
            <a:pPr marL="41910" marR="30480" indent="-3810">
              <a:lnSpc>
                <a:spcPct val="67100"/>
              </a:lnSpc>
              <a:spcBef>
                <a:spcPts val="515"/>
              </a:spcBef>
            </a:pPr>
            <a:r>
              <a:rPr dirty="0" sz="1050" spc="-10" b="1">
                <a:solidFill>
                  <a:srgbClr val="FFFFFF"/>
                </a:solidFill>
                <a:latin typeface="Calibri"/>
                <a:cs typeface="Calibri"/>
              </a:rPr>
              <a:t>Industry </a:t>
            </a:r>
            <a:r>
              <a:rPr dirty="0" baseline="-21164" sz="1575" spc="-315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050" spc="-210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baseline="-21164" sz="1575" spc="-315" b="1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dirty="0" sz="1050" spc="-210" b="1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dirty="0" baseline="-21164" sz="1575" spc="-315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050" spc="-210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baseline="-21164" sz="1575" spc="-315" b="1">
                <a:solidFill>
                  <a:srgbClr val="FFFFFF"/>
                </a:solidFill>
                <a:latin typeface="Calibri"/>
                <a:cs typeface="Calibri"/>
              </a:rPr>
              <a:t>ly</a:t>
            </a:r>
            <a:r>
              <a:rPr dirty="0" sz="1050" spc="-210" b="1">
                <a:solidFill>
                  <a:srgbClr val="FFFFFF"/>
                </a:solidFill>
                <a:latin typeface="Calibri"/>
                <a:cs typeface="Calibri"/>
              </a:rPr>
              <a:t>ly</a:t>
            </a:r>
            <a:r>
              <a:rPr dirty="0" baseline="-21164" sz="1575" spc="-315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sz="1050" spc="-210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baseline="-21164" sz="1575" spc="-315" b="1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dirty="0" sz="1050" spc="-210" b="1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1041653" y="6504940"/>
            <a:ext cx="657860" cy="293370"/>
          </a:xfrm>
          <a:prstGeom prst="rect">
            <a:avLst/>
          </a:prstGeom>
        </p:spPr>
        <p:txBody>
          <a:bodyPr wrap="square" lIns="0" tIns="65404" rIns="0" bIns="0" rtlCol="0" vert="horz">
            <a:spAutoFit/>
          </a:bodyPr>
          <a:lstStyle/>
          <a:p>
            <a:pPr marL="38735" marR="30480" indent="-1270">
              <a:lnSpc>
                <a:spcPct val="67100"/>
              </a:lnSpc>
              <a:spcBef>
                <a:spcPts val="515"/>
              </a:spcBef>
            </a:pPr>
            <a:r>
              <a:rPr dirty="0" sz="1050" spc="-10" b="1">
                <a:solidFill>
                  <a:srgbClr val="FFFFFF"/>
                </a:solidFill>
                <a:latin typeface="Calibri"/>
                <a:cs typeface="Calibri"/>
              </a:rPr>
              <a:t>Executive </a:t>
            </a:r>
            <a:r>
              <a:rPr dirty="0" baseline="-21164" sz="1575" spc="-427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sz="1050" spc="-285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baseline="-21164" sz="1575" spc="-427" b="1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dirty="0" sz="1050" spc="-285" b="1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dirty="0" baseline="-21164" sz="1575" spc="-427" b="1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dirty="0" sz="1050" spc="-285" b="1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dirty="0" baseline="-21164" sz="1575" spc="-427" b="1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dirty="0" sz="1050" spc="-285" b="1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dirty="0" baseline="-21164" sz="1575" spc="-427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050" spc="-285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baseline="-21164" sz="1575" spc="-427" b="1">
                <a:solidFill>
                  <a:srgbClr val="FFFFFF"/>
                </a:solidFill>
                <a:latin typeface="Calibri"/>
                <a:cs typeface="Calibri"/>
              </a:rPr>
              <a:t>ry</a:t>
            </a:r>
            <a:r>
              <a:rPr dirty="0" sz="1050" spc="-285" b="1">
                <a:solidFill>
                  <a:srgbClr val="FFFFFF"/>
                </a:solidFill>
                <a:latin typeface="Calibri"/>
                <a:cs typeface="Calibri"/>
              </a:rPr>
              <a:t>ry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4158234" y="6504940"/>
            <a:ext cx="637540" cy="293370"/>
          </a:xfrm>
          <a:prstGeom prst="rect">
            <a:avLst/>
          </a:prstGeom>
        </p:spPr>
        <p:txBody>
          <a:bodyPr wrap="square" lIns="0" tIns="65404" rIns="0" bIns="0" rtlCol="0" vert="horz">
            <a:spAutoFit/>
          </a:bodyPr>
          <a:lstStyle/>
          <a:p>
            <a:pPr marL="38100" marR="30480" indent="33655">
              <a:lnSpc>
                <a:spcPct val="67100"/>
              </a:lnSpc>
              <a:spcBef>
                <a:spcPts val="515"/>
              </a:spcBef>
            </a:pPr>
            <a:r>
              <a:rPr dirty="0" sz="1050" spc="-10" b="1">
                <a:solidFill>
                  <a:srgbClr val="FFFFFF"/>
                </a:solidFill>
                <a:latin typeface="Calibri"/>
                <a:cs typeface="Calibri"/>
              </a:rPr>
              <a:t>Company </a:t>
            </a:r>
            <a:r>
              <a:rPr dirty="0" sz="1050" spc="-484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baseline="-21164" sz="1575" spc="-390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sz="1050" spc="-270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baseline="-21164" sz="1575" spc="-390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sz="1050" spc="-300" b="1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baseline="-21164" sz="1575" spc="-382" b="1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sz="1050" spc="-150" b="1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dirty="0" baseline="-21164" sz="1575" spc="-390" b="1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dirty="0" sz="1050" spc="-270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baseline="-21164" sz="1575" spc="-390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sz="1050" spc="-35" b="1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dirty="0" baseline="-21164" sz="1575" spc="-390" b="1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dirty="0" sz="1050" spc="-300" b="1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baseline="-21164" sz="1575" spc="-382" b="1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sz="1050" spc="-565" b="1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r>
              <a:rPr dirty="0" baseline="-21164" sz="1575" spc="-30" b="1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endParaRPr baseline="-21164" sz="1575">
              <a:latin typeface="Calibri"/>
              <a:cs typeface="Calibri"/>
            </a:endParaRPr>
          </a:p>
        </p:txBody>
      </p:sp>
      <p:sp>
        <p:nvSpPr>
          <p:cNvPr id="11" name="object 11" descr=""/>
          <p:cNvSpPr/>
          <p:nvPr/>
        </p:nvSpPr>
        <p:spPr>
          <a:xfrm>
            <a:off x="5300471" y="6496050"/>
            <a:ext cx="1624965" cy="361950"/>
          </a:xfrm>
          <a:custGeom>
            <a:avLst/>
            <a:gdLst/>
            <a:ahLst/>
            <a:cxnLst/>
            <a:rect l="l" t="t" r="r" b="b"/>
            <a:pathLst>
              <a:path w="1624965" h="361950">
                <a:moveTo>
                  <a:pt x="1624583" y="0"/>
                </a:moveTo>
                <a:lnTo>
                  <a:pt x="90424" y="0"/>
                </a:lnTo>
                <a:lnTo>
                  <a:pt x="0" y="361949"/>
                </a:lnTo>
                <a:lnTo>
                  <a:pt x="1534032" y="361949"/>
                </a:lnTo>
                <a:lnTo>
                  <a:pt x="1624583" y="0"/>
                </a:lnTo>
                <a:close/>
              </a:path>
            </a:pathLst>
          </a:custGeom>
          <a:solidFill>
            <a:srgbClr val="2C716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 descr=""/>
          <p:cNvSpPr txBox="1"/>
          <p:nvPr/>
        </p:nvSpPr>
        <p:spPr>
          <a:xfrm>
            <a:off x="5769102" y="6504940"/>
            <a:ext cx="647700" cy="293370"/>
          </a:xfrm>
          <a:prstGeom prst="rect">
            <a:avLst/>
          </a:prstGeom>
        </p:spPr>
        <p:txBody>
          <a:bodyPr wrap="square" lIns="0" tIns="65404" rIns="0" bIns="0" rtlCol="0" vert="horz">
            <a:spAutoFit/>
          </a:bodyPr>
          <a:lstStyle/>
          <a:p>
            <a:pPr marL="38100" marR="30480" indent="60960">
              <a:lnSpc>
                <a:spcPct val="67100"/>
              </a:lnSpc>
              <a:spcBef>
                <a:spcPts val="515"/>
              </a:spcBef>
            </a:pPr>
            <a:r>
              <a:rPr dirty="0" sz="1050" spc="-10" b="1">
                <a:solidFill>
                  <a:srgbClr val="FFFFFF"/>
                </a:solidFill>
                <a:latin typeface="Calibri"/>
                <a:cs typeface="Calibri"/>
              </a:rPr>
              <a:t>Financial </a:t>
            </a:r>
            <a:r>
              <a:rPr dirty="0" sz="1050" spc="-250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baseline="-21164" sz="1575" spc="-375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sz="1050" spc="-250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baseline="-21164" sz="1575" spc="-375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sz="1050" spc="-250" b="1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baseline="-21164" sz="1575" spc="-375" b="1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sz="1050" spc="-250" b="1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dirty="0" baseline="-21164" sz="1575" spc="-375" b="1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dirty="0" sz="1050" spc="-250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baseline="-21164" sz="1575" spc="-375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sz="1050" spc="-250" b="1">
                <a:solidFill>
                  <a:srgbClr val="FFFFFF"/>
                </a:solidFill>
                <a:latin typeface="Calibri"/>
                <a:cs typeface="Calibri"/>
              </a:rPr>
              <a:t>ie</a:t>
            </a:r>
            <a:r>
              <a:rPr dirty="0" baseline="-21164" sz="1575" spc="-375" b="1">
                <a:solidFill>
                  <a:srgbClr val="FFFFFF"/>
                </a:solidFill>
                <a:latin typeface="Calibri"/>
                <a:cs typeface="Calibri"/>
              </a:rPr>
              <a:t>ie</a:t>
            </a:r>
            <a:r>
              <a:rPr dirty="0" sz="1050" spc="-250" b="1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r>
              <a:rPr dirty="0" baseline="-21164" sz="1575" spc="-375" b="1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endParaRPr baseline="-21164" sz="1575">
              <a:latin typeface="Calibri"/>
              <a:cs typeface="Calibri"/>
            </a:endParaRPr>
          </a:p>
        </p:txBody>
      </p:sp>
      <p:pic>
        <p:nvPicPr>
          <p:cNvPr id="13" name="object 13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922007" y="6496050"/>
            <a:ext cx="4676394" cy="361949"/>
          </a:xfrm>
          <a:prstGeom prst="rect">
            <a:avLst/>
          </a:prstGeom>
        </p:spPr>
      </p:pic>
      <p:sp>
        <p:nvSpPr>
          <p:cNvPr id="14" name="object 14" descr=""/>
          <p:cNvSpPr txBox="1"/>
          <p:nvPr/>
        </p:nvSpPr>
        <p:spPr>
          <a:xfrm>
            <a:off x="7416545" y="6504940"/>
            <a:ext cx="635635" cy="293370"/>
          </a:xfrm>
          <a:prstGeom prst="rect">
            <a:avLst/>
          </a:prstGeom>
        </p:spPr>
        <p:txBody>
          <a:bodyPr wrap="square" lIns="0" tIns="65404" rIns="0" bIns="0" rtlCol="0" vert="horz">
            <a:spAutoFit/>
          </a:bodyPr>
          <a:lstStyle/>
          <a:p>
            <a:pPr marL="39370" marR="30480" indent="-1905">
              <a:lnSpc>
                <a:spcPct val="67100"/>
              </a:lnSpc>
              <a:spcBef>
                <a:spcPts val="515"/>
              </a:spcBef>
            </a:pPr>
            <a:r>
              <a:rPr dirty="0" sz="1050" spc="-10" b="1">
                <a:solidFill>
                  <a:srgbClr val="FFFFFF"/>
                </a:solidFill>
                <a:latin typeface="Calibri"/>
                <a:cs typeface="Calibri"/>
              </a:rPr>
              <a:t>Feasibility </a:t>
            </a:r>
            <a:r>
              <a:rPr dirty="0" sz="1050" spc="-185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baseline="-21164" sz="1575" spc="-277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050" spc="-185" b="1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dirty="0" baseline="-21164" sz="1575" spc="-277" b="1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dirty="0" sz="1050" spc="-185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baseline="-21164" sz="1575" spc="-277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050" spc="-185" b="1">
                <a:solidFill>
                  <a:srgbClr val="FFFFFF"/>
                </a:solidFill>
                <a:latin typeface="Calibri"/>
                <a:cs typeface="Calibri"/>
              </a:rPr>
              <a:t>ly</a:t>
            </a:r>
            <a:r>
              <a:rPr dirty="0" baseline="-21164" sz="1575" spc="-277" b="1">
                <a:solidFill>
                  <a:srgbClr val="FFFFFF"/>
                </a:solidFill>
                <a:latin typeface="Calibri"/>
                <a:cs typeface="Calibri"/>
              </a:rPr>
              <a:t>ly</a:t>
            </a:r>
            <a:r>
              <a:rPr dirty="0" sz="1050" spc="-185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baseline="-21164" sz="1575" spc="-277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sz="1050" spc="-185" b="1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dirty="0" baseline="-21164" sz="1575" spc="-277" b="1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endParaRPr baseline="-21164" sz="1575">
              <a:latin typeface="Calibri"/>
              <a:cs typeface="Calibri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9007347" y="6504940"/>
            <a:ext cx="696595" cy="293370"/>
          </a:xfrm>
          <a:prstGeom prst="rect">
            <a:avLst/>
          </a:prstGeom>
        </p:spPr>
        <p:txBody>
          <a:bodyPr wrap="square" lIns="0" tIns="65404" rIns="0" bIns="0" rtlCol="0" vert="horz">
            <a:spAutoFit/>
          </a:bodyPr>
          <a:lstStyle/>
          <a:p>
            <a:pPr marL="54610" marR="30480" indent="-17145">
              <a:lnSpc>
                <a:spcPct val="67100"/>
              </a:lnSpc>
              <a:spcBef>
                <a:spcPts val="515"/>
              </a:spcBef>
            </a:pPr>
            <a:r>
              <a:rPr dirty="0" sz="1050" spc="-10" b="1">
                <a:solidFill>
                  <a:srgbClr val="FFFFFF"/>
                </a:solidFill>
                <a:latin typeface="Calibri"/>
                <a:cs typeface="Calibri"/>
              </a:rPr>
              <a:t>Alternative </a:t>
            </a:r>
            <a:r>
              <a:rPr dirty="0" sz="1050" spc="-160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baseline="-21164" sz="1575" spc="-240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sz="1050" spc="-160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baseline="-21164" sz="1575" spc="-240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sz="1050" spc="-160" b="1">
                <a:solidFill>
                  <a:srgbClr val="FFFFFF"/>
                </a:solidFill>
                <a:latin typeface="Calibri"/>
                <a:cs typeface="Calibri"/>
              </a:rPr>
              <a:t>lu</a:t>
            </a:r>
            <a:r>
              <a:rPr dirty="0" baseline="-21164" sz="1575" spc="-240" b="1">
                <a:solidFill>
                  <a:srgbClr val="FFFFFF"/>
                </a:solidFill>
                <a:latin typeface="Calibri"/>
                <a:cs typeface="Calibri"/>
              </a:rPr>
              <a:t>lu</a:t>
            </a:r>
            <a:r>
              <a:rPr dirty="0" sz="1050" spc="-160" b="1">
                <a:solidFill>
                  <a:srgbClr val="FFFFFF"/>
                </a:solidFill>
                <a:latin typeface="Calibri"/>
                <a:cs typeface="Calibri"/>
              </a:rPr>
              <a:t>ti</a:t>
            </a:r>
            <a:r>
              <a:rPr dirty="0" baseline="-21164" sz="1575" spc="-240" b="1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dirty="0" sz="1050" spc="-160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baseline="-21164" sz="1575" spc="-240" b="1">
                <a:solidFill>
                  <a:srgbClr val="FFFFFF"/>
                </a:solidFill>
                <a:latin typeface="Calibri"/>
                <a:cs typeface="Calibri"/>
              </a:rPr>
              <a:t>io</a:t>
            </a:r>
            <a:r>
              <a:rPr dirty="0" sz="1050" spc="-160" b="1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dirty="0" baseline="-21164" sz="1575" spc="-240" b="1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endParaRPr baseline="-21164" sz="1575">
              <a:latin typeface="Calibri"/>
              <a:cs typeface="Calibri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10567161" y="6589521"/>
            <a:ext cx="629285" cy="1854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50" spc="-10" b="1">
                <a:solidFill>
                  <a:srgbClr val="FFFFFF"/>
                </a:solidFill>
                <a:latin typeface="Calibri"/>
                <a:cs typeface="Calibri"/>
              </a:rPr>
              <a:t>Conclusion</a:t>
            </a:r>
            <a:endParaRPr sz="1050">
              <a:latin typeface="Calibri"/>
              <a:cs typeface="Calibri"/>
            </a:endParaRPr>
          </a:p>
        </p:txBody>
      </p:sp>
      <p:grpSp>
        <p:nvGrpSpPr>
          <p:cNvPr id="17" name="object 17" descr=""/>
          <p:cNvGrpSpPr/>
          <p:nvPr/>
        </p:nvGrpSpPr>
        <p:grpSpPr>
          <a:xfrm>
            <a:off x="635508" y="1287780"/>
            <a:ext cx="1213485" cy="914400"/>
            <a:chOff x="635508" y="1287780"/>
            <a:chExt cx="1213485" cy="914400"/>
          </a:xfrm>
        </p:grpSpPr>
        <p:sp>
          <p:nvSpPr>
            <p:cNvPr id="18" name="object 18" descr=""/>
            <p:cNvSpPr/>
            <p:nvPr/>
          </p:nvSpPr>
          <p:spPr>
            <a:xfrm>
              <a:off x="635508" y="1287780"/>
              <a:ext cx="1213485" cy="914400"/>
            </a:xfrm>
            <a:custGeom>
              <a:avLst/>
              <a:gdLst/>
              <a:ahLst/>
              <a:cxnLst/>
              <a:rect l="l" t="t" r="r" b="b"/>
              <a:pathLst>
                <a:path w="1213485" h="914400">
                  <a:moveTo>
                    <a:pt x="1213104" y="0"/>
                  </a:moveTo>
                  <a:lnTo>
                    <a:pt x="0" y="0"/>
                  </a:lnTo>
                  <a:lnTo>
                    <a:pt x="0" y="914400"/>
                  </a:lnTo>
                  <a:lnTo>
                    <a:pt x="1213104" y="914400"/>
                  </a:lnTo>
                  <a:lnTo>
                    <a:pt x="1213104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9" name="object 19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34568" y="1642110"/>
              <a:ext cx="1014983" cy="204977"/>
            </a:xfrm>
            <a:prstGeom prst="rect">
              <a:avLst/>
            </a:prstGeom>
          </p:spPr>
        </p:pic>
      </p:grpSp>
      <p:sp>
        <p:nvSpPr>
          <p:cNvPr id="20" name="object 20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009999"/>
                </a:solidFill>
              </a:rPr>
              <a:t>Comparable</a:t>
            </a:r>
            <a:r>
              <a:rPr dirty="0" spc="-120">
                <a:solidFill>
                  <a:srgbClr val="009999"/>
                </a:solidFill>
              </a:rPr>
              <a:t> </a:t>
            </a:r>
            <a:r>
              <a:rPr dirty="0">
                <a:solidFill>
                  <a:srgbClr val="009999"/>
                </a:solidFill>
              </a:rPr>
              <a:t>Company</a:t>
            </a:r>
            <a:r>
              <a:rPr dirty="0" spc="-114">
                <a:solidFill>
                  <a:srgbClr val="009999"/>
                </a:solidFill>
              </a:rPr>
              <a:t> </a:t>
            </a:r>
            <a:r>
              <a:rPr dirty="0" spc="-10">
                <a:solidFill>
                  <a:srgbClr val="009999"/>
                </a:solidFill>
              </a:rPr>
              <a:t>Selection</a:t>
            </a: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200" b="0">
                <a:solidFill>
                  <a:srgbClr val="010027"/>
                </a:solidFill>
                <a:latin typeface="Arial MT"/>
                <a:cs typeface="Arial MT"/>
              </a:rPr>
              <a:t>Selection</a:t>
            </a:r>
            <a:r>
              <a:rPr dirty="0" sz="1200" spc="-30" b="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 b="0">
                <a:solidFill>
                  <a:srgbClr val="010027"/>
                </a:solidFill>
                <a:latin typeface="Arial MT"/>
                <a:cs typeface="Arial MT"/>
              </a:rPr>
              <a:t>of</a:t>
            </a:r>
            <a:r>
              <a:rPr dirty="0" sz="1200" spc="-15" b="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 spc="-10" b="0">
                <a:solidFill>
                  <a:srgbClr val="010027"/>
                </a:solidFill>
                <a:latin typeface="Arial MT"/>
                <a:cs typeface="Arial MT"/>
              </a:rPr>
              <a:t>Vestas’</a:t>
            </a:r>
            <a:r>
              <a:rPr dirty="0" sz="1200" spc="-60" b="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 b="0">
                <a:solidFill>
                  <a:srgbClr val="010027"/>
                </a:solidFill>
                <a:latin typeface="Arial MT"/>
                <a:cs typeface="Arial MT"/>
              </a:rPr>
              <a:t>peer</a:t>
            </a:r>
            <a:r>
              <a:rPr dirty="0" sz="1200" spc="-25" b="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 b="0">
                <a:solidFill>
                  <a:srgbClr val="010027"/>
                </a:solidFill>
                <a:latin typeface="Arial MT"/>
                <a:cs typeface="Arial MT"/>
              </a:rPr>
              <a:t>group</a:t>
            </a:r>
            <a:r>
              <a:rPr dirty="0" sz="1200" spc="-25" b="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 b="0">
                <a:solidFill>
                  <a:srgbClr val="010027"/>
                </a:solidFill>
                <a:latin typeface="Arial MT"/>
                <a:cs typeface="Arial MT"/>
              </a:rPr>
              <a:t>was</a:t>
            </a:r>
            <a:r>
              <a:rPr dirty="0" sz="1200" spc="-20" b="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 b="0">
                <a:solidFill>
                  <a:srgbClr val="010027"/>
                </a:solidFill>
                <a:latin typeface="Arial MT"/>
                <a:cs typeface="Arial MT"/>
              </a:rPr>
              <a:t>determined</a:t>
            </a:r>
            <a:r>
              <a:rPr dirty="0" sz="1200" spc="-40" b="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 b="0">
                <a:solidFill>
                  <a:srgbClr val="010027"/>
                </a:solidFill>
                <a:latin typeface="Arial MT"/>
                <a:cs typeface="Arial MT"/>
              </a:rPr>
              <a:t>via</a:t>
            </a:r>
            <a:r>
              <a:rPr dirty="0" sz="1200" spc="-20" b="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 b="0">
                <a:solidFill>
                  <a:srgbClr val="010027"/>
                </a:solidFill>
                <a:latin typeface="Arial MT"/>
                <a:cs typeface="Arial MT"/>
              </a:rPr>
              <a:t>examining</a:t>
            </a:r>
            <a:r>
              <a:rPr dirty="0" sz="1200" spc="-35" b="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 b="0">
                <a:solidFill>
                  <a:srgbClr val="010027"/>
                </a:solidFill>
                <a:latin typeface="Arial MT"/>
                <a:cs typeface="Arial MT"/>
              </a:rPr>
              <a:t>comparable</a:t>
            </a:r>
            <a:r>
              <a:rPr dirty="0" sz="1200" spc="-30" b="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 spc="-10" b="0">
                <a:solidFill>
                  <a:srgbClr val="010027"/>
                </a:solidFill>
                <a:latin typeface="Arial MT"/>
                <a:cs typeface="Arial MT"/>
              </a:rPr>
              <a:t>companies’</a:t>
            </a:r>
            <a:r>
              <a:rPr dirty="0" sz="1200" spc="-75" b="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 b="0">
                <a:solidFill>
                  <a:srgbClr val="010027"/>
                </a:solidFill>
                <a:latin typeface="Arial MT"/>
                <a:cs typeface="Arial MT"/>
              </a:rPr>
              <a:t>relevance</a:t>
            </a:r>
            <a:r>
              <a:rPr dirty="0" sz="1200" spc="-30" b="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 b="0">
                <a:solidFill>
                  <a:srgbClr val="010027"/>
                </a:solidFill>
                <a:latin typeface="Arial MT"/>
                <a:cs typeface="Arial MT"/>
              </a:rPr>
              <a:t>to</a:t>
            </a:r>
            <a:r>
              <a:rPr dirty="0" sz="1200" spc="-15" b="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 spc="-10" b="0">
                <a:solidFill>
                  <a:srgbClr val="010027"/>
                </a:solidFill>
                <a:latin typeface="Arial MT"/>
                <a:cs typeface="Arial MT"/>
              </a:rPr>
              <a:t>Vestas’</a:t>
            </a:r>
            <a:r>
              <a:rPr dirty="0" sz="1200" spc="-60" b="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 b="0">
                <a:solidFill>
                  <a:srgbClr val="010027"/>
                </a:solidFill>
                <a:latin typeface="Arial MT"/>
                <a:cs typeface="Arial MT"/>
              </a:rPr>
              <a:t>brand</a:t>
            </a:r>
            <a:r>
              <a:rPr dirty="0" sz="1200" spc="-35" b="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 b="0">
                <a:solidFill>
                  <a:srgbClr val="010027"/>
                </a:solidFill>
                <a:latin typeface="Arial MT"/>
                <a:cs typeface="Arial MT"/>
              </a:rPr>
              <a:t>as</a:t>
            </a:r>
            <a:r>
              <a:rPr dirty="0" sz="1200" spc="-10" b="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 b="0">
                <a:solidFill>
                  <a:srgbClr val="010027"/>
                </a:solidFill>
                <a:latin typeface="Arial MT"/>
                <a:cs typeface="Arial MT"/>
              </a:rPr>
              <a:t>well</a:t>
            </a:r>
            <a:r>
              <a:rPr dirty="0" sz="1200" spc="-25" b="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 b="0">
                <a:solidFill>
                  <a:srgbClr val="010027"/>
                </a:solidFill>
                <a:latin typeface="Arial MT"/>
                <a:cs typeface="Arial MT"/>
              </a:rPr>
              <a:t>as</a:t>
            </a:r>
            <a:r>
              <a:rPr dirty="0" sz="1200" spc="-15" b="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 b="0">
                <a:solidFill>
                  <a:srgbClr val="010027"/>
                </a:solidFill>
                <a:latin typeface="Arial MT"/>
                <a:cs typeface="Arial MT"/>
              </a:rPr>
              <a:t>revenue</a:t>
            </a:r>
            <a:r>
              <a:rPr dirty="0" sz="1200" spc="-20" b="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 b="0">
                <a:solidFill>
                  <a:srgbClr val="010027"/>
                </a:solidFill>
                <a:latin typeface="Arial MT"/>
                <a:cs typeface="Arial MT"/>
              </a:rPr>
              <a:t>and</a:t>
            </a:r>
            <a:r>
              <a:rPr dirty="0" sz="1200" spc="-35" b="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 b="0">
                <a:solidFill>
                  <a:srgbClr val="010027"/>
                </a:solidFill>
                <a:latin typeface="Arial MT"/>
                <a:cs typeface="Arial MT"/>
              </a:rPr>
              <a:t>cost</a:t>
            </a:r>
            <a:r>
              <a:rPr dirty="0" sz="1200" spc="-15" b="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 spc="-10" b="0">
                <a:solidFill>
                  <a:srgbClr val="010027"/>
                </a:solidFill>
                <a:latin typeface="Arial MT"/>
                <a:cs typeface="Arial MT"/>
              </a:rPr>
              <a:t>drivers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2074926" y="865123"/>
            <a:ext cx="926782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250315" algn="l"/>
                <a:tab pos="3079750" algn="l"/>
                <a:tab pos="4818380" algn="l"/>
                <a:tab pos="6820534" algn="l"/>
                <a:tab pos="8619490" algn="l"/>
              </a:tabLst>
            </a:pPr>
            <a:r>
              <a:rPr dirty="0" sz="1200" b="1">
                <a:solidFill>
                  <a:srgbClr val="03234D"/>
                </a:solidFill>
                <a:latin typeface="Arial"/>
                <a:cs typeface="Arial"/>
              </a:rPr>
              <a:t>Market</a:t>
            </a:r>
            <a:r>
              <a:rPr dirty="0" sz="1200" spc="-15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200" spc="-20" b="1">
                <a:solidFill>
                  <a:srgbClr val="03234D"/>
                </a:solidFill>
                <a:latin typeface="Arial"/>
                <a:cs typeface="Arial"/>
              </a:rPr>
              <a:t>size</a:t>
            </a:r>
            <a:r>
              <a:rPr dirty="0" sz="1200" b="1">
                <a:solidFill>
                  <a:srgbClr val="03234D"/>
                </a:solidFill>
                <a:latin typeface="Arial"/>
                <a:cs typeface="Arial"/>
              </a:rPr>
              <a:t>	</a:t>
            </a:r>
            <a:r>
              <a:rPr dirty="0" baseline="2314" sz="1800" b="1">
                <a:solidFill>
                  <a:srgbClr val="03234D"/>
                </a:solidFill>
                <a:latin typeface="Arial"/>
                <a:cs typeface="Arial"/>
              </a:rPr>
              <a:t>Market</a:t>
            </a:r>
            <a:r>
              <a:rPr dirty="0" baseline="2314" sz="1800" spc="-52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baseline="2314" sz="1800" b="1">
                <a:solidFill>
                  <a:srgbClr val="03234D"/>
                </a:solidFill>
                <a:latin typeface="Arial"/>
                <a:cs typeface="Arial"/>
              </a:rPr>
              <a:t>size</a:t>
            </a:r>
            <a:r>
              <a:rPr dirty="0" baseline="2314" sz="1800" spc="-7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baseline="2314" sz="1800" spc="-30" b="1">
                <a:solidFill>
                  <a:srgbClr val="03234D"/>
                </a:solidFill>
                <a:latin typeface="Arial"/>
                <a:cs typeface="Arial"/>
              </a:rPr>
              <a:t>CAGR</a:t>
            </a:r>
            <a:r>
              <a:rPr dirty="0" baseline="2314" sz="1800" b="1">
                <a:solidFill>
                  <a:srgbClr val="03234D"/>
                </a:solidFill>
                <a:latin typeface="Arial"/>
                <a:cs typeface="Arial"/>
              </a:rPr>
              <a:t>	Brand</a:t>
            </a:r>
            <a:r>
              <a:rPr dirty="0" baseline="2314" sz="1800" spc="-22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baseline="2314" sz="1800" spc="-15" b="1">
                <a:solidFill>
                  <a:srgbClr val="03234D"/>
                </a:solidFill>
                <a:latin typeface="Arial"/>
                <a:cs typeface="Arial"/>
              </a:rPr>
              <a:t>relevance</a:t>
            </a:r>
            <a:r>
              <a:rPr dirty="0" baseline="2314" sz="1800" b="1">
                <a:solidFill>
                  <a:srgbClr val="03234D"/>
                </a:solidFill>
                <a:latin typeface="Arial"/>
                <a:cs typeface="Arial"/>
              </a:rPr>
              <a:t>	</a:t>
            </a:r>
            <a:r>
              <a:rPr dirty="0" baseline="4629" sz="1800" b="1">
                <a:solidFill>
                  <a:srgbClr val="03234D"/>
                </a:solidFill>
                <a:latin typeface="Arial"/>
                <a:cs typeface="Arial"/>
              </a:rPr>
              <a:t>Revenue</a:t>
            </a:r>
            <a:r>
              <a:rPr dirty="0" baseline="4629" sz="1800" spc="-44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baseline="4629" sz="1800" spc="-15" b="1">
                <a:solidFill>
                  <a:srgbClr val="03234D"/>
                </a:solidFill>
                <a:latin typeface="Arial"/>
                <a:cs typeface="Arial"/>
              </a:rPr>
              <a:t>drivers</a:t>
            </a:r>
            <a:r>
              <a:rPr dirty="0" baseline="4629" sz="1800" b="1">
                <a:solidFill>
                  <a:srgbClr val="03234D"/>
                </a:solidFill>
                <a:latin typeface="Arial"/>
                <a:cs typeface="Arial"/>
              </a:rPr>
              <a:t>	Cost</a:t>
            </a:r>
            <a:r>
              <a:rPr dirty="0" baseline="4629" sz="1800" spc="-37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baseline="4629" sz="1800" spc="-15" b="1">
                <a:solidFill>
                  <a:srgbClr val="03234D"/>
                </a:solidFill>
                <a:latin typeface="Arial"/>
                <a:cs typeface="Arial"/>
              </a:rPr>
              <a:t>drivers</a:t>
            </a:r>
            <a:r>
              <a:rPr dirty="0" baseline="4629" sz="1800" b="1">
                <a:solidFill>
                  <a:srgbClr val="03234D"/>
                </a:solidFill>
                <a:latin typeface="Arial"/>
                <a:cs typeface="Arial"/>
              </a:rPr>
              <a:t>	</a:t>
            </a:r>
            <a:r>
              <a:rPr dirty="0" baseline="4629" sz="1800" spc="-15" b="1">
                <a:solidFill>
                  <a:srgbClr val="03234D"/>
                </a:solidFill>
                <a:latin typeface="Arial"/>
                <a:cs typeface="Arial"/>
              </a:rPr>
              <a:t>Decision</a:t>
            </a:r>
            <a:endParaRPr baseline="4629" sz="1800">
              <a:latin typeface="Arial"/>
              <a:cs typeface="Arial"/>
            </a:endParaRPr>
          </a:p>
        </p:txBody>
      </p:sp>
      <p:grpSp>
        <p:nvGrpSpPr>
          <p:cNvPr id="22" name="object 22" descr=""/>
          <p:cNvGrpSpPr/>
          <p:nvPr/>
        </p:nvGrpSpPr>
        <p:grpSpPr>
          <a:xfrm>
            <a:off x="5148071" y="1103375"/>
            <a:ext cx="1230630" cy="5273040"/>
            <a:chOff x="5148071" y="1103375"/>
            <a:chExt cx="1230630" cy="5273040"/>
          </a:xfrm>
        </p:grpSpPr>
        <p:sp>
          <p:nvSpPr>
            <p:cNvPr id="23" name="object 23" descr=""/>
            <p:cNvSpPr/>
            <p:nvPr/>
          </p:nvSpPr>
          <p:spPr>
            <a:xfrm>
              <a:off x="5148071" y="1103375"/>
              <a:ext cx="1230630" cy="5273040"/>
            </a:xfrm>
            <a:custGeom>
              <a:avLst/>
              <a:gdLst/>
              <a:ahLst/>
              <a:cxnLst/>
              <a:rect l="l" t="t" r="r" b="b"/>
              <a:pathLst>
                <a:path w="1230629" h="5273040">
                  <a:moveTo>
                    <a:pt x="1230629" y="0"/>
                  </a:moveTo>
                  <a:lnTo>
                    <a:pt x="0" y="0"/>
                  </a:lnTo>
                  <a:lnTo>
                    <a:pt x="0" y="5273040"/>
                  </a:lnTo>
                  <a:lnTo>
                    <a:pt x="1230629" y="5273040"/>
                  </a:lnTo>
                  <a:lnTo>
                    <a:pt x="1230629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 descr=""/>
            <p:cNvSpPr/>
            <p:nvPr/>
          </p:nvSpPr>
          <p:spPr>
            <a:xfrm>
              <a:off x="5344286" y="2610992"/>
              <a:ext cx="822960" cy="822960"/>
            </a:xfrm>
            <a:custGeom>
              <a:avLst/>
              <a:gdLst/>
              <a:ahLst/>
              <a:cxnLst/>
              <a:rect l="l" t="t" r="r" b="b"/>
              <a:pathLst>
                <a:path w="822960" h="822960">
                  <a:moveTo>
                    <a:pt x="411479" y="0"/>
                  </a:moveTo>
                  <a:lnTo>
                    <a:pt x="363502" y="2769"/>
                  </a:lnTo>
                  <a:lnTo>
                    <a:pt x="317147" y="10870"/>
                  </a:lnTo>
                  <a:lnTo>
                    <a:pt x="272725" y="23994"/>
                  </a:lnTo>
                  <a:lnTo>
                    <a:pt x="230543" y="41832"/>
                  </a:lnTo>
                  <a:lnTo>
                    <a:pt x="190913" y="64075"/>
                  </a:lnTo>
                  <a:lnTo>
                    <a:pt x="154141" y="90413"/>
                  </a:lnTo>
                  <a:lnTo>
                    <a:pt x="120538" y="120538"/>
                  </a:lnTo>
                  <a:lnTo>
                    <a:pt x="90413" y="154141"/>
                  </a:lnTo>
                  <a:lnTo>
                    <a:pt x="64075" y="190913"/>
                  </a:lnTo>
                  <a:lnTo>
                    <a:pt x="41832" y="230543"/>
                  </a:lnTo>
                  <a:lnTo>
                    <a:pt x="23994" y="272725"/>
                  </a:lnTo>
                  <a:lnTo>
                    <a:pt x="10870" y="317147"/>
                  </a:lnTo>
                  <a:lnTo>
                    <a:pt x="2769" y="363502"/>
                  </a:lnTo>
                  <a:lnTo>
                    <a:pt x="0" y="411480"/>
                  </a:lnTo>
                  <a:lnTo>
                    <a:pt x="2769" y="459457"/>
                  </a:lnTo>
                  <a:lnTo>
                    <a:pt x="10870" y="505812"/>
                  </a:lnTo>
                  <a:lnTo>
                    <a:pt x="23994" y="550234"/>
                  </a:lnTo>
                  <a:lnTo>
                    <a:pt x="41832" y="592416"/>
                  </a:lnTo>
                  <a:lnTo>
                    <a:pt x="64075" y="632046"/>
                  </a:lnTo>
                  <a:lnTo>
                    <a:pt x="90413" y="668818"/>
                  </a:lnTo>
                  <a:lnTo>
                    <a:pt x="120538" y="702421"/>
                  </a:lnTo>
                  <a:lnTo>
                    <a:pt x="154141" y="732546"/>
                  </a:lnTo>
                  <a:lnTo>
                    <a:pt x="190913" y="758884"/>
                  </a:lnTo>
                  <a:lnTo>
                    <a:pt x="230543" y="781127"/>
                  </a:lnTo>
                  <a:lnTo>
                    <a:pt x="272725" y="798965"/>
                  </a:lnTo>
                  <a:lnTo>
                    <a:pt x="317147" y="812089"/>
                  </a:lnTo>
                  <a:lnTo>
                    <a:pt x="363502" y="820190"/>
                  </a:lnTo>
                  <a:lnTo>
                    <a:pt x="411479" y="822960"/>
                  </a:lnTo>
                  <a:lnTo>
                    <a:pt x="459457" y="820190"/>
                  </a:lnTo>
                  <a:lnTo>
                    <a:pt x="505812" y="812089"/>
                  </a:lnTo>
                  <a:lnTo>
                    <a:pt x="550234" y="798965"/>
                  </a:lnTo>
                  <a:lnTo>
                    <a:pt x="592416" y="781127"/>
                  </a:lnTo>
                  <a:lnTo>
                    <a:pt x="632046" y="758884"/>
                  </a:lnTo>
                  <a:lnTo>
                    <a:pt x="668818" y="732546"/>
                  </a:lnTo>
                  <a:lnTo>
                    <a:pt x="702421" y="702421"/>
                  </a:lnTo>
                  <a:lnTo>
                    <a:pt x="732546" y="668818"/>
                  </a:lnTo>
                  <a:lnTo>
                    <a:pt x="758884" y="632046"/>
                  </a:lnTo>
                  <a:lnTo>
                    <a:pt x="781127" y="592416"/>
                  </a:lnTo>
                  <a:lnTo>
                    <a:pt x="798965" y="550234"/>
                  </a:lnTo>
                  <a:lnTo>
                    <a:pt x="812089" y="505812"/>
                  </a:lnTo>
                  <a:lnTo>
                    <a:pt x="820190" y="459457"/>
                  </a:lnTo>
                  <a:lnTo>
                    <a:pt x="822960" y="411480"/>
                  </a:lnTo>
                  <a:lnTo>
                    <a:pt x="820190" y="363502"/>
                  </a:lnTo>
                  <a:lnTo>
                    <a:pt x="812089" y="317147"/>
                  </a:lnTo>
                  <a:lnTo>
                    <a:pt x="798965" y="272725"/>
                  </a:lnTo>
                  <a:lnTo>
                    <a:pt x="781127" y="230543"/>
                  </a:lnTo>
                  <a:lnTo>
                    <a:pt x="758884" y="190913"/>
                  </a:lnTo>
                  <a:lnTo>
                    <a:pt x="732546" y="154141"/>
                  </a:lnTo>
                  <a:lnTo>
                    <a:pt x="702421" y="120538"/>
                  </a:lnTo>
                  <a:lnTo>
                    <a:pt x="668818" y="90413"/>
                  </a:lnTo>
                  <a:lnTo>
                    <a:pt x="632046" y="64075"/>
                  </a:lnTo>
                  <a:lnTo>
                    <a:pt x="592416" y="41832"/>
                  </a:lnTo>
                  <a:lnTo>
                    <a:pt x="550234" y="23994"/>
                  </a:lnTo>
                  <a:lnTo>
                    <a:pt x="505812" y="10870"/>
                  </a:lnTo>
                  <a:lnTo>
                    <a:pt x="459457" y="2769"/>
                  </a:lnTo>
                  <a:lnTo>
                    <a:pt x="41147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 descr=""/>
            <p:cNvSpPr/>
            <p:nvPr/>
          </p:nvSpPr>
          <p:spPr>
            <a:xfrm>
              <a:off x="5344286" y="2610992"/>
              <a:ext cx="822960" cy="822960"/>
            </a:xfrm>
            <a:custGeom>
              <a:avLst/>
              <a:gdLst/>
              <a:ahLst/>
              <a:cxnLst/>
              <a:rect l="l" t="t" r="r" b="b"/>
              <a:pathLst>
                <a:path w="822960" h="822960">
                  <a:moveTo>
                    <a:pt x="0" y="411480"/>
                  </a:moveTo>
                  <a:lnTo>
                    <a:pt x="2769" y="363502"/>
                  </a:lnTo>
                  <a:lnTo>
                    <a:pt x="10870" y="317147"/>
                  </a:lnTo>
                  <a:lnTo>
                    <a:pt x="23994" y="272725"/>
                  </a:lnTo>
                  <a:lnTo>
                    <a:pt x="41832" y="230543"/>
                  </a:lnTo>
                  <a:lnTo>
                    <a:pt x="64075" y="190913"/>
                  </a:lnTo>
                  <a:lnTo>
                    <a:pt x="90413" y="154141"/>
                  </a:lnTo>
                  <a:lnTo>
                    <a:pt x="120538" y="120538"/>
                  </a:lnTo>
                  <a:lnTo>
                    <a:pt x="154141" y="90413"/>
                  </a:lnTo>
                  <a:lnTo>
                    <a:pt x="190913" y="64075"/>
                  </a:lnTo>
                  <a:lnTo>
                    <a:pt x="230543" y="41832"/>
                  </a:lnTo>
                  <a:lnTo>
                    <a:pt x="272725" y="23994"/>
                  </a:lnTo>
                  <a:lnTo>
                    <a:pt x="317147" y="10870"/>
                  </a:lnTo>
                  <a:lnTo>
                    <a:pt x="363502" y="2769"/>
                  </a:lnTo>
                  <a:lnTo>
                    <a:pt x="411479" y="0"/>
                  </a:lnTo>
                  <a:lnTo>
                    <a:pt x="459457" y="2769"/>
                  </a:lnTo>
                  <a:lnTo>
                    <a:pt x="505812" y="10870"/>
                  </a:lnTo>
                  <a:lnTo>
                    <a:pt x="550234" y="23994"/>
                  </a:lnTo>
                  <a:lnTo>
                    <a:pt x="592416" y="41832"/>
                  </a:lnTo>
                  <a:lnTo>
                    <a:pt x="632046" y="64075"/>
                  </a:lnTo>
                  <a:lnTo>
                    <a:pt x="668818" y="90413"/>
                  </a:lnTo>
                  <a:lnTo>
                    <a:pt x="702421" y="120538"/>
                  </a:lnTo>
                  <a:lnTo>
                    <a:pt x="732546" y="154141"/>
                  </a:lnTo>
                  <a:lnTo>
                    <a:pt x="758884" y="190913"/>
                  </a:lnTo>
                  <a:lnTo>
                    <a:pt x="781127" y="230543"/>
                  </a:lnTo>
                  <a:lnTo>
                    <a:pt x="798965" y="272725"/>
                  </a:lnTo>
                  <a:lnTo>
                    <a:pt x="812089" y="317147"/>
                  </a:lnTo>
                  <a:lnTo>
                    <a:pt x="820190" y="363502"/>
                  </a:lnTo>
                  <a:lnTo>
                    <a:pt x="822960" y="411480"/>
                  </a:lnTo>
                  <a:lnTo>
                    <a:pt x="820190" y="459457"/>
                  </a:lnTo>
                  <a:lnTo>
                    <a:pt x="812089" y="505812"/>
                  </a:lnTo>
                  <a:lnTo>
                    <a:pt x="798965" y="550234"/>
                  </a:lnTo>
                  <a:lnTo>
                    <a:pt x="781127" y="592416"/>
                  </a:lnTo>
                  <a:lnTo>
                    <a:pt x="758884" y="632046"/>
                  </a:lnTo>
                  <a:lnTo>
                    <a:pt x="732546" y="668818"/>
                  </a:lnTo>
                  <a:lnTo>
                    <a:pt x="702421" y="702421"/>
                  </a:lnTo>
                  <a:lnTo>
                    <a:pt x="668818" y="732546"/>
                  </a:lnTo>
                  <a:lnTo>
                    <a:pt x="632046" y="758884"/>
                  </a:lnTo>
                  <a:lnTo>
                    <a:pt x="592416" y="781127"/>
                  </a:lnTo>
                  <a:lnTo>
                    <a:pt x="550234" y="798965"/>
                  </a:lnTo>
                  <a:lnTo>
                    <a:pt x="505812" y="812089"/>
                  </a:lnTo>
                  <a:lnTo>
                    <a:pt x="459457" y="820190"/>
                  </a:lnTo>
                  <a:lnTo>
                    <a:pt x="411479" y="822960"/>
                  </a:lnTo>
                  <a:lnTo>
                    <a:pt x="363502" y="820190"/>
                  </a:lnTo>
                  <a:lnTo>
                    <a:pt x="317147" y="812089"/>
                  </a:lnTo>
                  <a:lnTo>
                    <a:pt x="272725" y="798965"/>
                  </a:lnTo>
                  <a:lnTo>
                    <a:pt x="230543" y="781127"/>
                  </a:lnTo>
                  <a:lnTo>
                    <a:pt x="190913" y="758884"/>
                  </a:lnTo>
                  <a:lnTo>
                    <a:pt x="154141" y="732546"/>
                  </a:lnTo>
                  <a:lnTo>
                    <a:pt x="120538" y="702421"/>
                  </a:lnTo>
                  <a:lnTo>
                    <a:pt x="90413" y="668818"/>
                  </a:lnTo>
                  <a:lnTo>
                    <a:pt x="64075" y="632046"/>
                  </a:lnTo>
                  <a:lnTo>
                    <a:pt x="41832" y="592416"/>
                  </a:lnTo>
                  <a:lnTo>
                    <a:pt x="23994" y="550234"/>
                  </a:lnTo>
                  <a:lnTo>
                    <a:pt x="10870" y="505812"/>
                  </a:lnTo>
                  <a:lnTo>
                    <a:pt x="2769" y="459457"/>
                  </a:lnTo>
                  <a:lnTo>
                    <a:pt x="0" y="411480"/>
                  </a:lnTo>
                  <a:close/>
                </a:path>
              </a:pathLst>
            </a:custGeom>
            <a:ln w="12700">
              <a:solidFill>
                <a:srgbClr val="009C9B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 descr=""/>
            <p:cNvSpPr/>
            <p:nvPr/>
          </p:nvSpPr>
          <p:spPr>
            <a:xfrm>
              <a:off x="5344480" y="2609087"/>
              <a:ext cx="822325" cy="836930"/>
            </a:xfrm>
            <a:custGeom>
              <a:avLst/>
              <a:gdLst/>
              <a:ahLst/>
              <a:cxnLst/>
              <a:rect l="l" t="t" r="r" b="b"/>
              <a:pathLst>
                <a:path w="822325" h="836929">
                  <a:moveTo>
                    <a:pt x="410905" y="0"/>
                  </a:moveTo>
                  <a:lnTo>
                    <a:pt x="351993" y="4333"/>
                  </a:lnTo>
                  <a:lnTo>
                    <a:pt x="294319" y="17145"/>
                  </a:lnTo>
                  <a:lnTo>
                    <a:pt x="249085" y="33684"/>
                  </a:lnTo>
                  <a:lnTo>
                    <a:pt x="206920" y="54957"/>
                  </a:lnTo>
                  <a:lnTo>
                    <a:pt x="168035" y="80574"/>
                  </a:lnTo>
                  <a:lnTo>
                    <a:pt x="132636" y="110143"/>
                  </a:lnTo>
                  <a:lnTo>
                    <a:pt x="100933" y="143274"/>
                  </a:lnTo>
                  <a:lnTo>
                    <a:pt x="73133" y="179577"/>
                  </a:lnTo>
                  <a:lnTo>
                    <a:pt x="49447" y="218662"/>
                  </a:lnTo>
                  <a:lnTo>
                    <a:pt x="30082" y="260137"/>
                  </a:lnTo>
                  <a:lnTo>
                    <a:pt x="15247" y="303613"/>
                  </a:lnTo>
                  <a:lnTo>
                    <a:pt x="5150" y="348700"/>
                  </a:lnTo>
                  <a:lnTo>
                    <a:pt x="0" y="395006"/>
                  </a:lnTo>
                  <a:lnTo>
                    <a:pt x="5" y="442141"/>
                  </a:lnTo>
                  <a:lnTo>
                    <a:pt x="5374" y="489714"/>
                  </a:lnTo>
                  <a:lnTo>
                    <a:pt x="16316" y="537337"/>
                  </a:lnTo>
                  <a:lnTo>
                    <a:pt x="32567" y="583363"/>
                  </a:lnTo>
                  <a:lnTo>
                    <a:pt x="53469" y="626269"/>
                  </a:lnTo>
                  <a:lnTo>
                    <a:pt x="78639" y="665842"/>
                  </a:lnTo>
                  <a:lnTo>
                    <a:pt x="107693" y="701868"/>
                  </a:lnTo>
                  <a:lnTo>
                    <a:pt x="140248" y="734135"/>
                  </a:lnTo>
                  <a:lnTo>
                    <a:pt x="175919" y="762431"/>
                  </a:lnTo>
                  <a:lnTo>
                    <a:pt x="214325" y="786542"/>
                  </a:lnTo>
                  <a:lnTo>
                    <a:pt x="255080" y="806257"/>
                  </a:lnTo>
                  <a:lnTo>
                    <a:pt x="297803" y="821361"/>
                  </a:lnTo>
                  <a:lnTo>
                    <a:pt x="342108" y="831643"/>
                  </a:lnTo>
                  <a:lnTo>
                    <a:pt x="387613" y="836890"/>
                  </a:lnTo>
                  <a:lnTo>
                    <a:pt x="433934" y="836889"/>
                  </a:lnTo>
                  <a:lnTo>
                    <a:pt x="480688" y="831427"/>
                  </a:lnTo>
                  <a:lnTo>
                    <a:pt x="527491" y="820292"/>
                  </a:lnTo>
                  <a:lnTo>
                    <a:pt x="572725" y="803753"/>
                  </a:lnTo>
                  <a:lnTo>
                    <a:pt x="614890" y="782480"/>
                  </a:lnTo>
                  <a:lnTo>
                    <a:pt x="653775" y="756863"/>
                  </a:lnTo>
                  <a:lnTo>
                    <a:pt x="689174" y="727294"/>
                  </a:lnTo>
                  <a:lnTo>
                    <a:pt x="720877" y="694163"/>
                  </a:lnTo>
                  <a:lnTo>
                    <a:pt x="748676" y="657860"/>
                  </a:lnTo>
                  <a:lnTo>
                    <a:pt x="772363" y="618775"/>
                  </a:lnTo>
                  <a:lnTo>
                    <a:pt x="791728" y="577300"/>
                  </a:lnTo>
                  <a:lnTo>
                    <a:pt x="806563" y="533824"/>
                  </a:lnTo>
                  <a:lnTo>
                    <a:pt x="816660" y="488737"/>
                  </a:lnTo>
                  <a:lnTo>
                    <a:pt x="821810" y="442431"/>
                  </a:lnTo>
                  <a:lnTo>
                    <a:pt x="821805" y="395296"/>
                  </a:lnTo>
                  <a:lnTo>
                    <a:pt x="816436" y="347723"/>
                  </a:lnTo>
                  <a:lnTo>
                    <a:pt x="805494" y="300100"/>
                  </a:lnTo>
                  <a:lnTo>
                    <a:pt x="410905" y="418719"/>
                  </a:lnTo>
                  <a:lnTo>
                    <a:pt x="410905" y="0"/>
                  </a:lnTo>
                  <a:close/>
                </a:path>
              </a:pathLst>
            </a:custGeom>
            <a:solidFill>
              <a:srgbClr val="009C9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 descr=""/>
            <p:cNvSpPr/>
            <p:nvPr/>
          </p:nvSpPr>
          <p:spPr>
            <a:xfrm>
              <a:off x="5351144" y="3899534"/>
              <a:ext cx="822960" cy="822960"/>
            </a:xfrm>
            <a:custGeom>
              <a:avLst/>
              <a:gdLst/>
              <a:ahLst/>
              <a:cxnLst/>
              <a:rect l="l" t="t" r="r" b="b"/>
              <a:pathLst>
                <a:path w="822960" h="822960">
                  <a:moveTo>
                    <a:pt x="411479" y="0"/>
                  </a:moveTo>
                  <a:lnTo>
                    <a:pt x="363502" y="2769"/>
                  </a:lnTo>
                  <a:lnTo>
                    <a:pt x="317147" y="10870"/>
                  </a:lnTo>
                  <a:lnTo>
                    <a:pt x="272725" y="23994"/>
                  </a:lnTo>
                  <a:lnTo>
                    <a:pt x="230543" y="41832"/>
                  </a:lnTo>
                  <a:lnTo>
                    <a:pt x="190913" y="64075"/>
                  </a:lnTo>
                  <a:lnTo>
                    <a:pt x="154141" y="90413"/>
                  </a:lnTo>
                  <a:lnTo>
                    <a:pt x="120538" y="120538"/>
                  </a:lnTo>
                  <a:lnTo>
                    <a:pt x="90413" y="154141"/>
                  </a:lnTo>
                  <a:lnTo>
                    <a:pt x="64075" y="190913"/>
                  </a:lnTo>
                  <a:lnTo>
                    <a:pt x="41832" y="230543"/>
                  </a:lnTo>
                  <a:lnTo>
                    <a:pt x="23994" y="272725"/>
                  </a:lnTo>
                  <a:lnTo>
                    <a:pt x="10870" y="317147"/>
                  </a:lnTo>
                  <a:lnTo>
                    <a:pt x="2769" y="363502"/>
                  </a:lnTo>
                  <a:lnTo>
                    <a:pt x="0" y="411479"/>
                  </a:lnTo>
                  <a:lnTo>
                    <a:pt x="2769" y="459457"/>
                  </a:lnTo>
                  <a:lnTo>
                    <a:pt x="10870" y="505812"/>
                  </a:lnTo>
                  <a:lnTo>
                    <a:pt x="23994" y="550234"/>
                  </a:lnTo>
                  <a:lnTo>
                    <a:pt x="41832" y="592416"/>
                  </a:lnTo>
                  <a:lnTo>
                    <a:pt x="64075" y="632046"/>
                  </a:lnTo>
                  <a:lnTo>
                    <a:pt x="90413" y="668818"/>
                  </a:lnTo>
                  <a:lnTo>
                    <a:pt x="120538" y="702421"/>
                  </a:lnTo>
                  <a:lnTo>
                    <a:pt x="154141" y="732546"/>
                  </a:lnTo>
                  <a:lnTo>
                    <a:pt x="190913" y="758884"/>
                  </a:lnTo>
                  <a:lnTo>
                    <a:pt x="230543" y="781127"/>
                  </a:lnTo>
                  <a:lnTo>
                    <a:pt x="272725" y="798965"/>
                  </a:lnTo>
                  <a:lnTo>
                    <a:pt x="317147" y="812089"/>
                  </a:lnTo>
                  <a:lnTo>
                    <a:pt x="363502" y="820190"/>
                  </a:lnTo>
                  <a:lnTo>
                    <a:pt x="411479" y="822959"/>
                  </a:lnTo>
                  <a:lnTo>
                    <a:pt x="459457" y="820190"/>
                  </a:lnTo>
                  <a:lnTo>
                    <a:pt x="505812" y="812089"/>
                  </a:lnTo>
                  <a:lnTo>
                    <a:pt x="550234" y="798965"/>
                  </a:lnTo>
                  <a:lnTo>
                    <a:pt x="592416" y="781127"/>
                  </a:lnTo>
                  <a:lnTo>
                    <a:pt x="632046" y="758884"/>
                  </a:lnTo>
                  <a:lnTo>
                    <a:pt x="668818" y="732546"/>
                  </a:lnTo>
                  <a:lnTo>
                    <a:pt x="702421" y="702421"/>
                  </a:lnTo>
                  <a:lnTo>
                    <a:pt x="732546" y="668818"/>
                  </a:lnTo>
                  <a:lnTo>
                    <a:pt x="758884" y="632046"/>
                  </a:lnTo>
                  <a:lnTo>
                    <a:pt x="781127" y="592416"/>
                  </a:lnTo>
                  <a:lnTo>
                    <a:pt x="798965" y="550234"/>
                  </a:lnTo>
                  <a:lnTo>
                    <a:pt x="812089" y="505812"/>
                  </a:lnTo>
                  <a:lnTo>
                    <a:pt x="820190" y="459457"/>
                  </a:lnTo>
                  <a:lnTo>
                    <a:pt x="822959" y="411479"/>
                  </a:lnTo>
                  <a:lnTo>
                    <a:pt x="820190" y="363502"/>
                  </a:lnTo>
                  <a:lnTo>
                    <a:pt x="812089" y="317147"/>
                  </a:lnTo>
                  <a:lnTo>
                    <a:pt x="798965" y="272725"/>
                  </a:lnTo>
                  <a:lnTo>
                    <a:pt x="781127" y="230543"/>
                  </a:lnTo>
                  <a:lnTo>
                    <a:pt x="758884" y="190913"/>
                  </a:lnTo>
                  <a:lnTo>
                    <a:pt x="732546" y="154141"/>
                  </a:lnTo>
                  <a:lnTo>
                    <a:pt x="702421" y="120538"/>
                  </a:lnTo>
                  <a:lnTo>
                    <a:pt x="668818" y="90413"/>
                  </a:lnTo>
                  <a:lnTo>
                    <a:pt x="632046" y="64075"/>
                  </a:lnTo>
                  <a:lnTo>
                    <a:pt x="592416" y="41832"/>
                  </a:lnTo>
                  <a:lnTo>
                    <a:pt x="550234" y="23994"/>
                  </a:lnTo>
                  <a:lnTo>
                    <a:pt x="505812" y="10870"/>
                  </a:lnTo>
                  <a:lnTo>
                    <a:pt x="459457" y="2769"/>
                  </a:lnTo>
                  <a:lnTo>
                    <a:pt x="41147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 descr=""/>
            <p:cNvSpPr/>
            <p:nvPr/>
          </p:nvSpPr>
          <p:spPr>
            <a:xfrm>
              <a:off x="5351144" y="3899534"/>
              <a:ext cx="822960" cy="822960"/>
            </a:xfrm>
            <a:custGeom>
              <a:avLst/>
              <a:gdLst/>
              <a:ahLst/>
              <a:cxnLst/>
              <a:rect l="l" t="t" r="r" b="b"/>
              <a:pathLst>
                <a:path w="822960" h="822960">
                  <a:moveTo>
                    <a:pt x="0" y="411479"/>
                  </a:moveTo>
                  <a:lnTo>
                    <a:pt x="2769" y="363502"/>
                  </a:lnTo>
                  <a:lnTo>
                    <a:pt x="10870" y="317147"/>
                  </a:lnTo>
                  <a:lnTo>
                    <a:pt x="23994" y="272725"/>
                  </a:lnTo>
                  <a:lnTo>
                    <a:pt x="41832" y="230543"/>
                  </a:lnTo>
                  <a:lnTo>
                    <a:pt x="64075" y="190913"/>
                  </a:lnTo>
                  <a:lnTo>
                    <a:pt x="90413" y="154141"/>
                  </a:lnTo>
                  <a:lnTo>
                    <a:pt x="120538" y="120538"/>
                  </a:lnTo>
                  <a:lnTo>
                    <a:pt x="154141" y="90413"/>
                  </a:lnTo>
                  <a:lnTo>
                    <a:pt x="190913" y="64075"/>
                  </a:lnTo>
                  <a:lnTo>
                    <a:pt x="230543" y="41832"/>
                  </a:lnTo>
                  <a:lnTo>
                    <a:pt x="272725" y="23994"/>
                  </a:lnTo>
                  <a:lnTo>
                    <a:pt x="317147" y="10870"/>
                  </a:lnTo>
                  <a:lnTo>
                    <a:pt x="363502" y="2769"/>
                  </a:lnTo>
                  <a:lnTo>
                    <a:pt x="411479" y="0"/>
                  </a:lnTo>
                  <a:lnTo>
                    <a:pt x="459457" y="2769"/>
                  </a:lnTo>
                  <a:lnTo>
                    <a:pt x="505812" y="10870"/>
                  </a:lnTo>
                  <a:lnTo>
                    <a:pt x="550234" y="23994"/>
                  </a:lnTo>
                  <a:lnTo>
                    <a:pt x="592416" y="41832"/>
                  </a:lnTo>
                  <a:lnTo>
                    <a:pt x="632046" y="64075"/>
                  </a:lnTo>
                  <a:lnTo>
                    <a:pt x="668818" y="90413"/>
                  </a:lnTo>
                  <a:lnTo>
                    <a:pt x="702421" y="120538"/>
                  </a:lnTo>
                  <a:lnTo>
                    <a:pt x="732546" y="154141"/>
                  </a:lnTo>
                  <a:lnTo>
                    <a:pt x="758884" y="190913"/>
                  </a:lnTo>
                  <a:lnTo>
                    <a:pt x="781127" y="230543"/>
                  </a:lnTo>
                  <a:lnTo>
                    <a:pt x="798965" y="272725"/>
                  </a:lnTo>
                  <a:lnTo>
                    <a:pt x="812089" y="317147"/>
                  </a:lnTo>
                  <a:lnTo>
                    <a:pt x="820190" y="363502"/>
                  </a:lnTo>
                  <a:lnTo>
                    <a:pt x="822959" y="411479"/>
                  </a:lnTo>
                  <a:lnTo>
                    <a:pt x="820190" y="459457"/>
                  </a:lnTo>
                  <a:lnTo>
                    <a:pt x="812089" y="505812"/>
                  </a:lnTo>
                  <a:lnTo>
                    <a:pt x="798965" y="550234"/>
                  </a:lnTo>
                  <a:lnTo>
                    <a:pt x="781127" y="592416"/>
                  </a:lnTo>
                  <a:lnTo>
                    <a:pt x="758884" y="632046"/>
                  </a:lnTo>
                  <a:lnTo>
                    <a:pt x="732546" y="668818"/>
                  </a:lnTo>
                  <a:lnTo>
                    <a:pt x="702421" y="702421"/>
                  </a:lnTo>
                  <a:lnTo>
                    <a:pt x="668818" y="732546"/>
                  </a:lnTo>
                  <a:lnTo>
                    <a:pt x="632046" y="758884"/>
                  </a:lnTo>
                  <a:lnTo>
                    <a:pt x="592416" y="781127"/>
                  </a:lnTo>
                  <a:lnTo>
                    <a:pt x="550234" y="798965"/>
                  </a:lnTo>
                  <a:lnTo>
                    <a:pt x="505812" y="812089"/>
                  </a:lnTo>
                  <a:lnTo>
                    <a:pt x="459457" y="820190"/>
                  </a:lnTo>
                  <a:lnTo>
                    <a:pt x="411479" y="822959"/>
                  </a:lnTo>
                  <a:lnTo>
                    <a:pt x="363502" y="820190"/>
                  </a:lnTo>
                  <a:lnTo>
                    <a:pt x="317147" y="812089"/>
                  </a:lnTo>
                  <a:lnTo>
                    <a:pt x="272725" y="798965"/>
                  </a:lnTo>
                  <a:lnTo>
                    <a:pt x="230543" y="781127"/>
                  </a:lnTo>
                  <a:lnTo>
                    <a:pt x="190913" y="758884"/>
                  </a:lnTo>
                  <a:lnTo>
                    <a:pt x="154141" y="732546"/>
                  </a:lnTo>
                  <a:lnTo>
                    <a:pt x="120538" y="702421"/>
                  </a:lnTo>
                  <a:lnTo>
                    <a:pt x="90413" y="668818"/>
                  </a:lnTo>
                  <a:lnTo>
                    <a:pt x="64075" y="632046"/>
                  </a:lnTo>
                  <a:lnTo>
                    <a:pt x="41832" y="592416"/>
                  </a:lnTo>
                  <a:lnTo>
                    <a:pt x="23994" y="550234"/>
                  </a:lnTo>
                  <a:lnTo>
                    <a:pt x="10870" y="505812"/>
                  </a:lnTo>
                  <a:lnTo>
                    <a:pt x="2769" y="459457"/>
                  </a:lnTo>
                  <a:lnTo>
                    <a:pt x="0" y="411479"/>
                  </a:lnTo>
                  <a:close/>
                </a:path>
              </a:pathLst>
            </a:custGeom>
            <a:ln w="12700">
              <a:solidFill>
                <a:srgbClr val="009C9B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 descr=""/>
            <p:cNvSpPr/>
            <p:nvPr/>
          </p:nvSpPr>
          <p:spPr>
            <a:xfrm>
              <a:off x="5555741" y="3899153"/>
              <a:ext cx="192405" cy="411480"/>
            </a:xfrm>
            <a:custGeom>
              <a:avLst/>
              <a:gdLst/>
              <a:ahLst/>
              <a:cxnLst/>
              <a:rect l="l" t="t" r="r" b="b"/>
              <a:pathLst>
                <a:path w="192404" h="411479">
                  <a:moveTo>
                    <a:pt x="192024" y="0"/>
                  </a:moveTo>
                  <a:lnTo>
                    <a:pt x="142107" y="3028"/>
                  </a:lnTo>
                  <a:lnTo>
                    <a:pt x="93106" y="12033"/>
                  </a:lnTo>
                  <a:lnTo>
                    <a:pt x="45559" y="26896"/>
                  </a:lnTo>
                  <a:lnTo>
                    <a:pt x="0" y="47498"/>
                  </a:lnTo>
                  <a:lnTo>
                    <a:pt x="192024" y="411480"/>
                  </a:lnTo>
                  <a:lnTo>
                    <a:pt x="192024" y="0"/>
                  </a:lnTo>
                  <a:close/>
                </a:path>
              </a:pathLst>
            </a:custGeom>
            <a:solidFill>
              <a:srgbClr val="009C9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 descr=""/>
            <p:cNvSpPr/>
            <p:nvPr/>
          </p:nvSpPr>
          <p:spPr>
            <a:xfrm>
              <a:off x="5344286" y="5223891"/>
              <a:ext cx="822960" cy="822960"/>
            </a:xfrm>
            <a:custGeom>
              <a:avLst/>
              <a:gdLst/>
              <a:ahLst/>
              <a:cxnLst/>
              <a:rect l="l" t="t" r="r" b="b"/>
              <a:pathLst>
                <a:path w="822960" h="822960">
                  <a:moveTo>
                    <a:pt x="411479" y="0"/>
                  </a:moveTo>
                  <a:lnTo>
                    <a:pt x="363502" y="2769"/>
                  </a:lnTo>
                  <a:lnTo>
                    <a:pt x="317147" y="10870"/>
                  </a:lnTo>
                  <a:lnTo>
                    <a:pt x="272725" y="23994"/>
                  </a:lnTo>
                  <a:lnTo>
                    <a:pt x="230543" y="41832"/>
                  </a:lnTo>
                  <a:lnTo>
                    <a:pt x="190913" y="64075"/>
                  </a:lnTo>
                  <a:lnTo>
                    <a:pt x="154141" y="90413"/>
                  </a:lnTo>
                  <a:lnTo>
                    <a:pt x="120538" y="120538"/>
                  </a:lnTo>
                  <a:lnTo>
                    <a:pt x="90413" y="154141"/>
                  </a:lnTo>
                  <a:lnTo>
                    <a:pt x="64075" y="190913"/>
                  </a:lnTo>
                  <a:lnTo>
                    <a:pt x="41832" y="230543"/>
                  </a:lnTo>
                  <a:lnTo>
                    <a:pt x="23994" y="272725"/>
                  </a:lnTo>
                  <a:lnTo>
                    <a:pt x="10870" y="317147"/>
                  </a:lnTo>
                  <a:lnTo>
                    <a:pt x="2769" y="363502"/>
                  </a:lnTo>
                  <a:lnTo>
                    <a:pt x="0" y="411479"/>
                  </a:lnTo>
                  <a:lnTo>
                    <a:pt x="2769" y="459467"/>
                  </a:lnTo>
                  <a:lnTo>
                    <a:pt x="10870" y="505828"/>
                  </a:lnTo>
                  <a:lnTo>
                    <a:pt x="23994" y="550255"/>
                  </a:lnTo>
                  <a:lnTo>
                    <a:pt x="41832" y="592438"/>
                  </a:lnTo>
                  <a:lnTo>
                    <a:pt x="64075" y="632069"/>
                  </a:lnTo>
                  <a:lnTo>
                    <a:pt x="90413" y="668839"/>
                  </a:lnTo>
                  <a:lnTo>
                    <a:pt x="120538" y="702440"/>
                  </a:lnTo>
                  <a:lnTo>
                    <a:pt x="154141" y="732562"/>
                  </a:lnTo>
                  <a:lnTo>
                    <a:pt x="190913" y="758897"/>
                  </a:lnTo>
                  <a:lnTo>
                    <a:pt x="230543" y="781136"/>
                  </a:lnTo>
                  <a:lnTo>
                    <a:pt x="272725" y="798971"/>
                  </a:lnTo>
                  <a:lnTo>
                    <a:pt x="317147" y="812092"/>
                  </a:lnTo>
                  <a:lnTo>
                    <a:pt x="363502" y="820191"/>
                  </a:lnTo>
                  <a:lnTo>
                    <a:pt x="411479" y="822959"/>
                  </a:lnTo>
                  <a:lnTo>
                    <a:pt x="459457" y="820191"/>
                  </a:lnTo>
                  <a:lnTo>
                    <a:pt x="505812" y="812092"/>
                  </a:lnTo>
                  <a:lnTo>
                    <a:pt x="550234" y="798971"/>
                  </a:lnTo>
                  <a:lnTo>
                    <a:pt x="592416" y="781136"/>
                  </a:lnTo>
                  <a:lnTo>
                    <a:pt x="632046" y="758897"/>
                  </a:lnTo>
                  <a:lnTo>
                    <a:pt x="668818" y="732562"/>
                  </a:lnTo>
                  <a:lnTo>
                    <a:pt x="702421" y="702440"/>
                  </a:lnTo>
                  <a:lnTo>
                    <a:pt x="732546" y="668839"/>
                  </a:lnTo>
                  <a:lnTo>
                    <a:pt x="758884" y="632069"/>
                  </a:lnTo>
                  <a:lnTo>
                    <a:pt x="781127" y="592438"/>
                  </a:lnTo>
                  <a:lnTo>
                    <a:pt x="798965" y="550255"/>
                  </a:lnTo>
                  <a:lnTo>
                    <a:pt x="812089" y="505828"/>
                  </a:lnTo>
                  <a:lnTo>
                    <a:pt x="820190" y="459467"/>
                  </a:lnTo>
                  <a:lnTo>
                    <a:pt x="822960" y="411479"/>
                  </a:lnTo>
                  <a:lnTo>
                    <a:pt x="820190" y="363502"/>
                  </a:lnTo>
                  <a:lnTo>
                    <a:pt x="812089" y="317147"/>
                  </a:lnTo>
                  <a:lnTo>
                    <a:pt x="798965" y="272725"/>
                  </a:lnTo>
                  <a:lnTo>
                    <a:pt x="781127" y="230543"/>
                  </a:lnTo>
                  <a:lnTo>
                    <a:pt x="758884" y="190913"/>
                  </a:lnTo>
                  <a:lnTo>
                    <a:pt x="732546" y="154141"/>
                  </a:lnTo>
                  <a:lnTo>
                    <a:pt x="702421" y="120538"/>
                  </a:lnTo>
                  <a:lnTo>
                    <a:pt x="668818" y="90413"/>
                  </a:lnTo>
                  <a:lnTo>
                    <a:pt x="632046" y="64075"/>
                  </a:lnTo>
                  <a:lnTo>
                    <a:pt x="592416" y="41832"/>
                  </a:lnTo>
                  <a:lnTo>
                    <a:pt x="550234" y="23994"/>
                  </a:lnTo>
                  <a:lnTo>
                    <a:pt x="505812" y="10870"/>
                  </a:lnTo>
                  <a:lnTo>
                    <a:pt x="459457" y="2769"/>
                  </a:lnTo>
                  <a:lnTo>
                    <a:pt x="41147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 descr=""/>
            <p:cNvSpPr/>
            <p:nvPr/>
          </p:nvSpPr>
          <p:spPr>
            <a:xfrm>
              <a:off x="5344286" y="5223891"/>
              <a:ext cx="822960" cy="822960"/>
            </a:xfrm>
            <a:custGeom>
              <a:avLst/>
              <a:gdLst/>
              <a:ahLst/>
              <a:cxnLst/>
              <a:rect l="l" t="t" r="r" b="b"/>
              <a:pathLst>
                <a:path w="822960" h="822960">
                  <a:moveTo>
                    <a:pt x="0" y="411479"/>
                  </a:moveTo>
                  <a:lnTo>
                    <a:pt x="2769" y="363502"/>
                  </a:lnTo>
                  <a:lnTo>
                    <a:pt x="10870" y="317147"/>
                  </a:lnTo>
                  <a:lnTo>
                    <a:pt x="23994" y="272725"/>
                  </a:lnTo>
                  <a:lnTo>
                    <a:pt x="41832" y="230543"/>
                  </a:lnTo>
                  <a:lnTo>
                    <a:pt x="64075" y="190913"/>
                  </a:lnTo>
                  <a:lnTo>
                    <a:pt x="90413" y="154141"/>
                  </a:lnTo>
                  <a:lnTo>
                    <a:pt x="120538" y="120538"/>
                  </a:lnTo>
                  <a:lnTo>
                    <a:pt x="154141" y="90413"/>
                  </a:lnTo>
                  <a:lnTo>
                    <a:pt x="190913" y="64075"/>
                  </a:lnTo>
                  <a:lnTo>
                    <a:pt x="230543" y="41832"/>
                  </a:lnTo>
                  <a:lnTo>
                    <a:pt x="272725" y="23994"/>
                  </a:lnTo>
                  <a:lnTo>
                    <a:pt x="317147" y="10870"/>
                  </a:lnTo>
                  <a:lnTo>
                    <a:pt x="363502" y="2769"/>
                  </a:lnTo>
                  <a:lnTo>
                    <a:pt x="411479" y="0"/>
                  </a:lnTo>
                  <a:lnTo>
                    <a:pt x="459457" y="2769"/>
                  </a:lnTo>
                  <a:lnTo>
                    <a:pt x="505812" y="10870"/>
                  </a:lnTo>
                  <a:lnTo>
                    <a:pt x="550234" y="23994"/>
                  </a:lnTo>
                  <a:lnTo>
                    <a:pt x="592416" y="41832"/>
                  </a:lnTo>
                  <a:lnTo>
                    <a:pt x="632046" y="64075"/>
                  </a:lnTo>
                  <a:lnTo>
                    <a:pt x="668818" y="90413"/>
                  </a:lnTo>
                  <a:lnTo>
                    <a:pt x="702421" y="120538"/>
                  </a:lnTo>
                  <a:lnTo>
                    <a:pt x="732546" y="154141"/>
                  </a:lnTo>
                  <a:lnTo>
                    <a:pt x="758884" y="190913"/>
                  </a:lnTo>
                  <a:lnTo>
                    <a:pt x="781127" y="230543"/>
                  </a:lnTo>
                  <a:lnTo>
                    <a:pt x="798965" y="272725"/>
                  </a:lnTo>
                  <a:lnTo>
                    <a:pt x="812089" y="317147"/>
                  </a:lnTo>
                  <a:lnTo>
                    <a:pt x="820190" y="363502"/>
                  </a:lnTo>
                  <a:lnTo>
                    <a:pt x="822960" y="411479"/>
                  </a:lnTo>
                  <a:lnTo>
                    <a:pt x="820190" y="459467"/>
                  </a:lnTo>
                  <a:lnTo>
                    <a:pt x="812089" y="505828"/>
                  </a:lnTo>
                  <a:lnTo>
                    <a:pt x="798965" y="550255"/>
                  </a:lnTo>
                  <a:lnTo>
                    <a:pt x="781127" y="592438"/>
                  </a:lnTo>
                  <a:lnTo>
                    <a:pt x="758884" y="632069"/>
                  </a:lnTo>
                  <a:lnTo>
                    <a:pt x="732546" y="668839"/>
                  </a:lnTo>
                  <a:lnTo>
                    <a:pt x="702421" y="702440"/>
                  </a:lnTo>
                  <a:lnTo>
                    <a:pt x="668818" y="732562"/>
                  </a:lnTo>
                  <a:lnTo>
                    <a:pt x="632046" y="758897"/>
                  </a:lnTo>
                  <a:lnTo>
                    <a:pt x="592416" y="781136"/>
                  </a:lnTo>
                  <a:lnTo>
                    <a:pt x="550234" y="798971"/>
                  </a:lnTo>
                  <a:lnTo>
                    <a:pt x="505812" y="812092"/>
                  </a:lnTo>
                  <a:lnTo>
                    <a:pt x="459457" y="820191"/>
                  </a:lnTo>
                  <a:lnTo>
                    <a:pt x="411479" y="822959"/>
                  </a:lnTo>
                  <a:lnTo>
                    <a:pt x="363502" y="820191"/>
                  </a:lnTo>
                  <a:lnTo>
                    <a:pt x="317147" y="812092"/>
                  </a:lnTo>
                  <a:lnTo>
                    <a:pt x="272725" y="798971"/>
                  </a:lnTo>
                  <a:lnTo>
                    <a:pt x="230543" y="781136"/>
                  </a:lnTo>
                  <a:lnTo>
                    <a:pt x="190913" y="758897"/>
                  </a:lnTo>
                  <a:lnTo>
                    <a:pt x="154141" y="732562"/>
                  </a:lnTo>
                  <a:lnTo>
                    <a:pt x="120538" y="702440"/>
                  </a:lnTo>
                  <a:lnTo>
                    <a:pt x="90413" y="668839"/>
                  </a:lnTo>
                  <a:lnTo>
                    <a:pt x="64075" y="632069"/>
                  </a:lnTo>
                  <a:lnTo>
                    <a:pt x="41832" y="592438"/>
                  </a:lnTo>
                  <a:lnTo>
                    <a:pt x="23994" y="550255"/>
                  </a:lnTo>
                  <a:lnTo>
                    <a:pt x="10870" y="505828"/>
                  </a:lnTo>
                  <a:lnTo>
                    <a:pt x="2769" y="459467"/>
                  </a:lnTo>
                  <a:lnTo>
                    <a:pt x="0" y="411479"/>
                  </a:lnTo>
                  <a:close/>
                </a:path>
              </a:pathLst>
            </a:custGeom>
            <a:ln w="12700">
              <a:solidFill>
                <a:srgbClr val="009C9B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 descr=""/>
            <p:cNvSpPr/>
            <p:nvPr/>
          </p:nvSpPr>
          <p:spPr>
            <a:xfrm>
              <a:off x="5344048" y="5214366"/>
              <a:ext cx="411480" cy="694690"/>
            </a:xfrm>
            <a:custGeom>
              <a:avLst/>
              <a:gdLst/>
              <a:ahLst/>
              <a:cxnLst/>
              <a:rect l="l" t="t" r="r" b="b"/>
              <a:pathLst>
                <a:path w="411479" h="694689">
                  <a:moveTo>
                    <a:pt x="411337" y="0"/>
                  </a:moveTo>
                  <a:lnTo>
                    <a:pt x="359120" y="3326"/>
                  </a:lnTo>
                  <a:lnTo>
                    <a:pt x="308142" y="13151"/>
                  </a:lnTo>
                  <a:lnTo>
                    <a:pt x="258984" y="29241"/>
                  </a:lnTo>
                  <a:lnTo>
                    <a:pt x="212229" y="51364"/>
                  </a:lnTo>
                  <a:lnTo>
                    <a:pt x="168458" y="79286"/>
                  </a:lnTo>
                  <a:lnTo>
                    <a:pt x="128254" y="112775"/>
                  </a:lnTo>
                  <a:lnTo>
                    <a:pt x="95346" y="147797"/>
                  </a:lnTo>
                  <a:lnTo>
                    <a:pt x="67279" y="185569"/>
                  </a:lnTo>
                  <a:lnTo>
                    <a:pt x="44066" y="225655"/>
                  </a:lnTo>
                  <a:lnTo>
                    <a:pt x="25719" y="267618"/>
                  </a:lnTo>
                  <a:lnTo>
                    <a:pt x="12251" y="311023"/>
                  </a:lnTo>
                  <a:lnTo>
                    <a:pt x="3673" y="355432"/>
                  </a:lnTo>
                  <a:lnTo>
                    <a:pt x="0" y="400410"/>
                  </a:lnTo>
                  <a:lnTo>
                    <a:pt x="1242" y="445520"/>
                  </a:lnTo>
                  <a:lnTo>
                    <a:pt x="7413" y="490325"/>
                  </a:lnTo>
                  <a:lnTo>
                    <a:pt x="18525" y="534390"/>
                  </a:lnTo>
                  <a:lnTo>
                    <a:pt x="34590" y="577277"/>
                  </a:lnTo>
                  <a:lnTo>
                    <a:pt x="55621" y="618551"/>
                  </a:lnTo>
                  <a:lnTo>
                    <a:pt x="81632" y="657774"/>
                  </a:lnTo>
                  <a:lnTo>
                    <a:pt x="112633" y="694512"/>
                  </a:lnTo>
                  <a:lnTo>
                    <a:pt x="411337" y="411479"/>
                  </a:lnTo>
                  <a:lnTo>
                    <a:pt x="411337" y="0"/>
                  </a:lnTo>
                  <a:close/>
                </a:path>
              </a:pathLst>
            </a:custGeom>
            <a:solidFill>
              <a:srgbClr val="009C9B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3" name="object 33" descr=""/>
          <p:cNvSpPr/>
          <p:nvPr/>
        </p:nvSpPr>
        <p:spPr>
          <a:xfrm>
            <a:off x="635508" y="2570226"/>
            <a:ext cx="1213485" cy="914400"/>
          </a:xfrm>
          <a:custGeom>
            <a:avLst/>
            <a:gdLst/>
            <a:ahLst/>
            <a:cxnLst/>
            <a:rect l="l" t="t" r="r" b="b"/>
            <a:pathLst>
              <a:path w="1213485" h="914400">
                <a:moveTo>
                  <a:pt x="1213104" y="0"/>
                </a:moveTo>
                <a:lnTo>
                  <a:pt x="0" y="0"/>
                </a:lnTo>
                <a:lnTo>
                  <a:pt x="0" y="914400"/>
                </a:lnTo>
                <a:lnTo>
                  <a:pt x="1213104" y="914400"/>
                </a:lnTo>
                <a:lnTo>
                  <a:pt x="1213104" y="0"/>
                </a:lnTo>
                <a:close/>
              </a:path>
            </a:pathLst>
          </a:custGeom>
          <a:solidFill>
            <a:srgbClr val="5C949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 descr=""/>
          <p:cNvSpPr/>
          <p:nvPr/>
        </p:nvSpPr>
        <p:spPr>
          <a:xfrm>
            <a:off x="635508" y="3853434"/>
            <a:ext cx="1213485" cy="914400"/>
          </a:xfrm>
          <a:custGeom>
            <a:avLst/>
            <a:gdLst/>
            <a:ahLst/>
            <a:cxnLst/>
            <a:rect l="l" t="t" r="r" b="b"/>
            <a:pathLst>
              <a:path w="1213485" h="914400">
                <a:moveTo>
                  <a:pt x="1213104" y="0"/>
                </a:moveTo>
                <a:lnTo>
                  <a:pt x="0" y="0"/>
                </a:lnTo>
                <a:lnTo>
                  <a:pt x="0" y="914400"/>
                </a:lnTo>
                <a:lnTo>
                  <a:pt x="1213104" y="914400"/>
                </a:lnTo>
                <a:lnTo>
                  <a:pt x="1213104" y="0"/>
                </a:lnTo>
                <a:close/>
              </a:path>
            </a:pathLst>
          </a:custGeom>
          <a:solidFill>
            <a:srgbClr val="00C2B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 descr=""/>
          <p:cNvSpPr/>
          <p:nvPr/>
        </p:nvSpPr>
        <p:spPr>
          <a:xfrm>
            <a:off x="635508" y="5185409"/>
            <a:ext cx="1213485" cy="914400"/>
          </a:xfrm>
          <a:custGeom>
            <a:avLst/>
            <a:gdLst/>
            <a:ahLst/>
            <a:cxnLst/>
            <a:rect l="l" t="t" r="r" b="b"/>
            <a:pathLst>
              <a:path w="1213485" h="914400">
                <a:moveTo>
                  <a:pt x="1213104" y="0"/>
                </a:moveTo>
                <a:lnTo>
                  <a:pt x="0" y="0"/>
                </a:lnTo>
                <a:lnTo>
                  <a:pt x="0" y="914399"/>
                </a:lnTo>
                <a:lnTo>
                  <a:pt x="1213104" y="914399"/>
                </a:lnTo>
                <a:lnTo>
                  <a:pt x="1213104" y="0"/>
                </a:lnTo>
                <a:close/>
              </a:path>
            </a:pathLst>
          </a:custGeom>
          <a:solidFill>
            <a:srgbClr val="03234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 descr=""/>
          <p:cNvSpPr txBox="1"/>
          <p:nvPr/>
        </p:nvSpPr>
        <p:spPr>
          <a:xfrm>
            <a:off x="743458" y="6326632"/>
            <a:ext cx="3475990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Source:</a:t>
            </a:r>
            <a:r>
              <a:rPr dirty="0" sz="800" spc="-2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(Annual</a:t>
            </a:r>
            <a:r>
              <a:rPr dirty="0" sz="800" spc="-2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Report</a:t>
            </a:r>
            <a:r>
              <a:rPr dirty="0" sz="800" spc="-2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(Vestas,</a:t>
            </a:r>
            <a:r>
              <a:rPr dirty="0" sz="800" spc="-3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2022)),</a:t>
            </a:r>
            <a:r>
              <a:rPr dirty="0" sz="800" spc="-2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(Bloomberg,</a:t>
            </a:r>
            <a:r>
              <a:rPr dirty="0" sz="800" spc="-2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2023),</a:t>
            </a:r>
            <a:r>
              <a:rPr dirty="0" sz="800" spc="-2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(Deloitte,</a:t>
            </a:r>
            <a:r>
              <a:rPr dirty="0" sz="800" spc="-3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 spc="-10">
                <a:solidFill>
                  <a:srgbClr val="010027"/>
                </a:solidFill>
                <a:latin typeface="Arial MT"/>
                <a:cs typeface="Arial MT"/>
              </a:rPr>
              <a:t>2022)</a:t>
            </a:r>
            <a:endParaRPr sz="800">
              <a:latin typeface="Arial MT"/>
              <a:cs typeface="Arial MT"/>
            </a:endParaRPr>
          </a:p>
        </p:txBody>
      </p:sp>
      <p:graphicFrame>
        <p:nvGraphicFramePr>
          <p:cNvPr id="37" name="object 37" descr=""/>
          <p:cNvGraphicFramePr>
            <a:graphicFrameLocks noGrp="1"/>
          </p:cNvGraphicFramePr>
          <p:nvPr/>
        </p:nvGraphicFramePr>
        <p:xfrm>
          <a:off x="634745" y="1100200"/>
          <a:ext cx="11003280" cy="525907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984240"/>
                <a:gridCol w="3804919"/>
                <a:gridCol w="1138554"/>
              </a:tblGrid>
              <a:tr h="12820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795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1836420">
                        <a:lnSpc>
                          <a:spcPct val="100000"/>
                        </a:lnSpc>
                        <a:tabLst>
                          <a:tab pos="3173095" algn="l"/>
                          <a:tab pos="5001260" algn="l"/>
                        </a:tabLst>
                      </a:pPr>
                      <a:r>
                        <a:rPr dirty="0" baseline="-34722" sz="1800" spc="-75" b="1">
                          <a:solidFill>
                            <a:srgbClr val="03234D"/>
                          </a:solidFill>
                          <a:latin typeface="Arial"/>
                          <a:cs typeface="Arial"/>
                        </a:rPr>
                        <a:t>-</a:t>
                      </a:r>
                      <a:r>
                        <a:rPr dirty="0" baseline="-34722" sz="1800" b="1">
                          <a:solidFill>
                            <a:srgbClr val="03234D"/>
                          </a:solidFill>
                          <a:latin typeface="Arial"/>
                          <a:cs typeface="Arial"/>
                        </a:rPr>
                        <a:t>	</a:t>
                      </a:r>
                      <a:r>
                        <a:rPr dirty="0" sz="1200" spc="-20" b="1">
                          <a:solidFill>
                            <a:srgbClr val="03234D"/>
                          </a:solidFill>
                          <a:latin typeface="Arial"/>
                          <a:cs typeface="Arial"/>
                        </a:rPr>
                        <a:t>6.3%</a:t>
                      </a:r>
                      <a:r>
                        <a:rPr dirty="0" sz="1200" b="1">
                          <a:solidFill>
                            <a:srgbClr val="03234D"/>
                          </a:solidFill>
                          <a:latin typeface="Arial"/>
                          <a:cs typeface="Arial"/>
                        </a:rPr>
                        <a:t>	</a:t>
                      </a:r>
                      <a:r>
                        <a:rPr dirty="0" baseline="-34722" sz="1800" spc="-37" b="1">
                          <a:solidFill>
                            <a:srgbClr val="03234D"/>
                          </a:solidFill>
                          <a:latin typeface="Arial"/>
                          <a:cs typeface="Arial"/>
                        </a:rPr>
                        <a:t>NM</a:t>
                      </a:r>
                      <a:endParaRPr baseline="-34722" sz="1800">
                        <a:latin typeface="Arial"/>
                        <a:cs typeface="Arial"/>
                      </a:endParaRPr>
                    </a:p>
                    <a:p>
                      <a:pPr algn="ctr" marL="708025">
                        <a:lnSpc>
                          <a:spcPct val="100000"/>
                        </a:lnSpc>
                      </a:pPr>
                      <a:r>
                        <a:rPr dirty="0" sz="1200" spc="-10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(‘22-</a:t>
                      </a:r>
                      <a:r>
                        <a:rPr dirty="0" sz="1200" spc="-20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’30)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0">
                    <a:lnR w="28575">
                      <a:solidFill>
                        <a:srgbClr val="010027"/>
                      </a:solidFill>
                      <a:prstDash val="sysDash"/>
                    </a:lnR>
                    <a:lnT w="6350">
                      <a:solidFill>
                        <a:srgbClr val="2C716D"/>
                      </a:solidFill>
                      <a:prstDash val="solid"/>
                    </a:lnT>
                    <a:lnB w="6350">
                      <a:solidFill>
                        <a:srgbClr val="2C716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marL="427990" marR="579755" indent="-171450">
                        <a:lnSpc>
                          <a:spcPct val="100000"/>
                        </a:lnSpc>
                        <a:buClr>
                          <a:srgbClr val="009F9F"/>
                        </a:buClr>
                        <a:buFont typeface="Wingdings"/>
                        <a:buChar char=""/>
                        <a:tabLst>
                          <a:tab pos="427990" algn="l"/>
                          <a:tab pos="2101850" algn="l"/>
                        </a:tabLst>
                      </a:pPr>
                      <a:r>
                        <a:rPr dirty="0" sz="1000" spc="-10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Decarbonization</a:t>
                      </a:r>
                      <a:r>
                        <a:rPr dirty="0" sz="1000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	</a:t>
                      </a:r>
                      <a:r>
                        <a:rPr dirty="0" sz="1000">
                          <a:solidFill>
                            <a:srgbClr val="009F9F"/>
                          </a:solidFill>
                          <a:latin typeface="Wingdings"/>
                          <a:cs typeface="Wingdings"/>
                        </a:rPr>
                        <a:t></a:t>
                      </a:r>
                      <a:r>
                        <a:rPr dirty="0" sz="1000" spc="185">
                          <a:solidFill>
                            <a:srgbClr val="009F9F"/>
                          </a:solidFill>
                          <a:latin typeface="Times New Roman"/>
                          <a:cs typeface="Times New Roman"/>
                        </a:rPr>
                        <a:t>  </a:t>
                      </a:r>
                      <a:r>
                        <a:rPr dirty="0" sz="1000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Labor</a:t>
                      </a:r>
                      <a:r>
                        <a:rPr dirty="0" sz="1000" spc="-15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 spc="-10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availability investments</a:t>
                      </a:r>
                      <a:r>
                        <a:rPr dirty="0" sz="1000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	</a:t>
                      </a:r>
                      <a:r>
                        <a:rPr dirty="0" sz="1000">
                          <a:solidFill>
                            <a:srgbClr val="009F9F"/>
                          </a:solidFill>
                          <a:latin typeface="Wingdings"/>
                          <a:cs typeface="Wingdings"/>
                        </a:rPr>
                        <a:t></a:t>
                      </a:r>
                      <a:r>
                        <a:rPr dirty="0" sz="1000" spc="185">
                          <a:solidFill>
                            <a:srgbClr val="009F9F"/>
                          </a:solidFill>
                          <a:latin typeface="Times New Roman"/>
                          <a:cs typeface="Times New Roman"/>
                        </a:rPr>
                        <a:t>  </a:t>
                      </a:r>
                      <a:r>
                        <a:rPr dirty="0" sz="1000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Supply</a:t>
                      </a:r>
                      <a:r>
                        <a:rPr dirty="0" sz="1000" spc="-20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 spc="-10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chain</a:t>
                      </a:r>
                      <a:endParaRPr sz="1000">
                        <a:latin typeface="Arial MT"/>
                        <a:cs typeface="Arial MT"/>
                      </a:endParaRPr>
                    </a:p>
                    <a:p>
                      <a:pPr marL="427355" indent="-170815">
                        <a:lnSpc>
                          <a:spcPct val="100000"/>
                        </a:lnSpc>
                        <a:buClr>
                          <a:srgbClr val="009F9F"/>
                        </a:buClr>
                        <a:buFont typeface="Wingdings"/>
                        <a:buChar char=""/>
                        <a:tabLst>
                          <a:tab pos="427355" algn="l"/>
                          <a:tab pos="2273300" algn="l"/>
                        </a:tabLst>
                      </a:pPr>
                      <a:r>
                        <a:rPr dirty="0" sz="1000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Alternative</a:t>
                      </a:r>
                      <a:r>
                        <a:rPr dirty="0" sz="1000" spc="-40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 spc="-10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energy</a:t>
                      </a:r>
                      <a:r>
                        <a:rPr dirty="0" sz="1000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	</a:t>
                      </a:r>
                      <a:r>
                        <a:rPr dirty="0" sz="1000" spc="-20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drags</a:t>
                      </a:r>
                      <a:endParaRPr sz="1000">
                        <a:latin typeface="Arial MT"/>
                        <a:cs typeface="Arial MT"/>
                      </a:endParaRPr>
                    </a:p>
                    <a:p>
                      <a:pPr marL="427990">
                        <a:lnSpc>
                          <a:spcPct val="100000"/>
                        </a:lnSpc>
                        <a:tabLst>
                          <a:tab pos="2101850" algn="l"/>
                        </a:tabLst>
                      </a:pPr>
                      <a:r>
                        <a:rPr dirty="0" sz="1000" spc="-10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demand</a:t>
                      </a:r>
                      <a:r>
                        <a:rPr dirty="0" sz="1000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	</a:t>
                      </a:r>
                      <a:r>
                        <a:rPr dirty="0" sz="1000">
                          <a:solidFill>
                            <a:srgbClr val="009F9F"/>
                          </a:solidFill>
                          <a:latin typeface="Wingdings"/>
                          <a:cs typeface="Wingdings"/>
                        </a:rPr>
                        <a:t></a:t>
                      </a:r>
                      <a:r>
                        <a:rPr dirty="0" sz="1000" spc="185">
                          <a:solidFill>
                            <a:srgbClr val="009F9F"/>
                          </a:solidFill>
                          <a:latin typeface="Times New Roman"/>
                          <a:cs typeface="Times New Roman"/>
                        </a:rPr>
                        <a:t>  </a:t>
                      </a:r>
                      <a:r>
                        <a:rPr dirty="0" sz="1000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Cheap</a:t>
                      </a:r>
                      <a:r>
                        <a:rPr dirty="0" sz="1000" spc="-35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natural</a:t>
                      </a:r>
                      <a:r>
                        <a:rPr dirty="0" sz="1000" spc="-25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 gas</a:t>
                      </a:r>
                      <a:endParaRPr sz="1000">
                        <a:latin typeface="Arial MT"/>
                        <a:cs typeface="Arial MT"/>
                      </a:endParaRPr>
                    </a:p>
                    <a:p>
                      <a:pPr marL="427355" indent="-170815">
                        <a:lnSpc>
                          <a:spcPct val="100000"/>
                        </a:lnSpc>
                        <a:buClr>
                          <a:srgbClr val="009F9F"/>
                        </a:buClr>
                        <a:buFont typeface="Wingdings"/>
                        <a:buChar char=""/>
                        <a:tabLst>
                          <a:tab pos="427355" algn="l"/>
                          <a:tab pos="2101850" algn="l"/>
                        </a:tabLst>
                      </a:pPr>
                      <a:r>
                        <a:rPr dirty="0" sz="1000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Offshore</a:t>
                      </a:r>
                      <a:r>
                        <a:rPr dirty="0" sz="1000" spc="-55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 spc="-10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expansion</a:t>
                      </a:r>
                      <a:r>
                        <a:rPr dirty="0" sz="1000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	</a:t>
                      </a:r>
                      <a:r>
                        <a:rPr dirty="0" sz="1000">
                          <a:solidFill>
                            <a:srgbClr val="009F9F"/>
                          </a:solidFill>
                          <a:latin typeface="Wingdings"/>
                          <a:cs typeface="Wingdings"/>
                        </a:rPr>
                        <a:t></a:t>
                      </a:r>
                      <a:r>
                        <a:rPr dirty="0" sz="1000" spc="190">
                          <a:solidFill>
                            <a:srgbClr val="009F9F"/>
                          </a:solidFill>
                          <a:latin typeface="Times New Roman"/>
                          <a:cs typeface="Times New Roman"/>
                        </a:rPr>
                        <a:t>  </a:t>
                      </a:r>
                      <a:r>
                        <a:rPr dirty="0" sz="1000" spc="-10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Unfavorable</a:t>
                      </a:r>
                      <a:endParaRPr sz="1000">
                        <a:latin typeface="Arial MT"/>
                        <a:cs typeface="Arial MT"/>
                      </a:endParaRPr>
                    </a:p>
                    <a:p>
                      <a:pPr marL="427355" indent="-170815">
                        <a:lnSpc>
                          <a:spcPct val="100000"/>
                        </a:lnSpc>
                        <a:buClr>
                          <a:srgbClr val="009F9F"/>
                        </a:buClr>
                        <a:buFont typeface="Wingdings"/>
                        <a:buChar char=""/>
                        <a:tabLst>
                          <a:tab pos="427355" algn="l"/>
                          <a:tab pos="2273300" algn="l"/>
                        </a:tabLst>
                      </a:pPr>
                      <a:r>
                        <a:rPr dirty="0" sz="1000" spc="-10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Development</a:t>
                      </a:r>
                      <a:r>
                        <a:rPr dirty="0" sz="1000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	</a:t>
                      </a:r>
                      <a:r>
                        <a:rPr dirty="0" sz="1000" spc="-10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legislation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8890">
                    <a:lnL w="28575">
                      <a:solidFill>
                        <a:srgbClr val="010027"/>
                      </a:solidFill>
                      <a:prstDash val="sysDash"/>
                    </a:lnL>
                    <a:lnR w="28575">
                      <a:solidFill>
                        <a:srgbClr val="010027"/>
                      </a:solidFill>
                      <a:prstDash val="sysDash"/>
                    </a:lnR>
                    <a:lnT w="6350">
                      <a:solidFill>
                        <a:srgbClr val="2C716D"/>
                      </a:solidFill>
                      <a:prstDash val="solid"/>
                    </a:lnT>
                    <a:lnB w="6350">
                      <a:solidFill>
                        <a:srgbClr val="2C716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305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algn="ctr" marL="84455">
                        <a:lnSpc>
                          <a:spcPct val="100000"/>
                        </a:lnSpc>
                      </a:pPr>
                      <a:r>
                        <a:rPr dirty="0" sz="1200" spc="-25" b="1">
                          <a:solidFill>
                            <a:srgbClr val="03234D"/>
                          </a:solidFill>
                          <a:latin typeface="Arial"/>
                          <a:cs typeface="Arial"/>
                        </a:rPr>
                        <a:t>NM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28575">
                      <a:solidFill>
                        <a:srgbClr val="010027"/>
                      </a:solidFill>
                      <a:prstDash val="sysDash"/>
                    </a:lnL>
                    <a:lnT w="6350">
                      <a:solidFill>
                        <a:srgbClr val="2C716D"/>
                      </a:solidFill>
                      <a:prstDash val="solid"/>
                    </a:lnT>
                    <a:lnB w="6350">
                      <a:solidFill>
                        <a:srgbClr val="2C716D"/>
                      </a:solidFill>
                      <a:prstDash val="solid"/>
                    </a:lnB>
                  </a:tcPr>
                </a:tc>
              </a:tr>
              <a:tr h="12827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65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126364">
                        <a:lnSpc>
                          <a:spcPts val="1090"/>
                        </a:lnSpc>
                        <a:spcBef>
                          <a:spcPts val="5"/>
                        </a:spcBef>
                        <a:tabLst>
                          <a:tab pos="1527810" algn="l"/>
                          <a:tab pos="3173095" algn="l"/>
                        </a:tabLst>
                      </a:pPr>
                      <a:r>
                        <a:rPr dirty="0" sz="1100" spc="-1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Manufacturing</a:t>
                      </a:r>
                      <a:r>
                        <a:rPr dirty="0" sz="110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	</a:t>
                      </a:r>
                      <a:r>
                        <a:rPr dirty="0" baseline="32407" sz="1800" spc="-15" b="1">
                          <a:solidFill>
                            <a:srgbClr val="03234D"/>
                          </a:solidFill>
                          <a:latin typeface="Arial"/>
                          <a:cs typeface="Arial"/>
                        </a:rPr>
                        <a:t>$136.2Bn</a:t>
                      </a:r>
                      <a:r>
                        <a:rPr dirty="0" baseline="32407" sz="1800" b="1">
                          <a:solidFill>
                            <a:srgbClr val="03234D"/>
                          </a:solidFill>
                          <a:latin typeface="Arial"/>
                          <a:cs typeface="Arial"/>
                        </a:rPr>
                        <a:t>	</a:t>
                      </a:r>
                      <a:r>
                        <a:rPr dirty="0" baseline="32407" sz="1800" spc="-30" b="1">
                          <a:solidFill>
                            <a:srgbClr val="03234D"/>
                          </a:solidFill>
                          <a:latin typeface="Arial"/>
                          <a:cs typeface="Arial"/>
                        </a:rPr>
                        <a:t>9.4%</a:t>
                      </a:r>
                      <a:endParaRPr baseline="32407" sz="1800">
                        <a:latin typeface="Arial"/>
                        <a:cs typeface="Arial"/>
                      </a:endParaRPr>
                    </a:p>
                    <a:p>
                      <a:pPr marL="1667510">
                        <a:lnSpc>
                          <a:spcPts val="1090"/>
                        </a:lnSpc>
                        <a:tabLst>
                          <a:tab pos="3066415" algn="l"/>
                        </a:tabLst>
                      </a:pPr>
                      <a:r>
                        <a:rPr dirty="0" sz="1200" spc="-10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(‘23e)</a:t>
                      </a:r>
                      <a:r>
                        <a:rPr dirty="0" sz="1200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	</a:t>
                      </a:r>
                      <a:r>
                        <a:rPr dirty="0" sz="1200" spc="-10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(‘22-</a:t>
                      </a:r>
                      <a:r>
                        <a:rPr dirty="0" sz="1200" spc="-20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’30)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0">
                    <a:lnR w="28575">
                      <a:solidFill>
                        <a:srgbClr val="010027"/>
                      </a:solidFill>
                      <a:prstDash val="sysDash"/>
                    </a:lnR>
                    <a:lnT w="6350">
                      <a:solidFill>
                        <a:srgbClr val="2C716D"/>
                      </a:solidFill>
                      <a:prstDash val="solid"/>
                    </a:lnT>
                    <a:lnB w="6350">
                      <a:solidFill>
                        <a:srgbClr val="2C716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marL="427990" marR="579755" indent="-171450">
                        <a:lnSpc>
                          <a:spcPct val="100000"/>
                        </a:lnSpc>
                        <a:buClr>
                          <a:srgbClr val="009F9F"/>
                        </a:buClr>
                        <a:buFont typeface="Wingdings"/>
                        <a:buChar char=""/>
                        <a:tabLst>
                          <a:tab pos="427990" algn="l"/>
                          <a:tab pos="2101850" algn="l"/>
                        </a:tabLst>
                      </a:pPr>
                      <a:r>
                        <a:rPr dirty="0" sz="1000" spc="-10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Decarbonization</a:t>
                      </a:r>
                      <a:r>
                        <a:rPr dirty="0" sz="1000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	</a:t>
                      </a:r>
                      <a:r>
                        <a:rPr dirty="0" sz="1000">
                          <a:solidFill>
                            <a:srgbClr val="009F9F"/>
                          </a:solidFill>
                          <a:latin typeface="Wingdings"/>
                          <a:cs typeface="Wingdings"/>
                        </a:rPr>
                        <a:t></a:t>
                      </a:r>
                      <a:r>
                        <a:rPr dirty="0" sz="1000" spc="185">
                          <a:solidFill>
                            <a:srgbClr val="009F9F"/>
                          </a:solidFill>
                          <a:latin typeface="Times New Roman"/>
                          <a:cs typeface="Times New Roman"/>
                        </a:rPr>
                        <a:t>  </a:t>
                      </a:r>
                      <a:r>
                        <a:rPr dirty="0" sz="1000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Labor</a:t>
                      </a:r>
                      <a:r>
                        <a:rPr dirty="0" sz="1000" spc="-15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 spc="-10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availability investments</a:t>
                      </a:r>
                      <a:r>
                        <a:rPr dirty="0" sz="1000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	</a:t>
                      </a:r>
                      <a:r>
                        <a:rPr dirty="0" sz="1000">
                          <a:solidFill>
                            <a:srgbClr val="009F9F"/>
                          </a:solidFill>
                          <a:latin typeface="Wingdings"/>
                          <a:cs typeface="Wingdings"/>
                        </a:rPr>
                        <a:t></a:t>
                      </a:r>
                      <a:r>
                        <a:rPr dirty="0" sz="1000" spc="185">
                          <a:solidFill>
                            <a:srgbClr val="009F9F"/>
                          </a:solidFill>
                          <a:latin typeface="Times New Roman"/>
                          <a:cs typeface="Times New Roman"/>
                        </a:rPr>
                        <a:t>  </a:t>
                      </a:r>
                      <a:r>
                        <a:rPr dirty="0" sz="1000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Supply</a:t>
                      </a:r>
                      <a:r>
                        <a:rPr dirty="0" sz="1000" spc="-20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 spc="-10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chain</a:t>
                      </a:r>
                      <a:endParaRPr sz="1000">
                        <a:latin typeface="Arial MT"/>
                        <a:cs typeface="Arial MT"/>
                      </a:endParaRPr>
                    </a:p>
                    <a:p>
                      <a:pPr marL="427355" indent="-170815">
                        <a:lnSpc>
                          <a:spcPct val="100000"/>
                        </a:lnSpc>
                        <a:buClr>
                          <a:srgbClr val="009F9F"/>
                        </a:buClr>
                        <a:buFont typeface="Wingdings"/>
                        <a:buChar char=""/>
                        <a:tabLst>
                          <a:tab pos="427355" algn="l"/>
                          <a:tab pos="2273300" algn="l"/>
                        </a:tabLst>
                      </a:pPr>
                      <a:r>
                        <a:rPr dirty="0" sz="1000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Alternative</a:t>
                      </a:r>
                      <a:r>
                        <a:rPr dirty="0" sz="1000" spc="-40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 spc="-10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energy</a:t>
                      </a:r>
                      <a:r>
                        <a:rPr dirty="0" sz="1000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	</a:t>
                      </a:r>
                      <a:r>
                        <a:rPr dirty="0" sz="1000" spc="-20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drags</a:t>
                      </a:r>
                      <a:endParaRPr sz="1000">
                        <a:latin typeface="Arial MT"/>
                        <a:cs typeface="Arial MT"/>
                      </a:endParaRPr>
                    </a:p>
                    <a:p>
                      <a:pPr marL="427990">
                        <a:lnSpc>
                          <a:spcPct val="100000"/>
                        </a:lnSpc>
                        <a:tabLst>
                          <a:tab pos="2101850" algn="l"/>
                        </a:tabLst>
                      </a:pPr>
                      <a:r>
                        <a:rPr dirty="0" sz="1000" spc="-10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demand</a:t>
                      </a:r>
                      <a:r>
                        <a:rPr dirty="0" sz="1000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	</a:t>
                      </a:r>
                      <a:r>
                        <a:rPr dirty="0" sz="1000">
                          <a:solidFill>
                            <a:srgbClr val="009F9F"/>
                          </a:solidFill>
                          <a:latin typeface="Wingdings"/>
                          <a:cs typeface="Wingdings"/>
                        </a:rPr>
                        <a:t></a:t>
                      </a:r>
                      <a:r>
                        <a:rPr dirty="0" sz="1000" spc="185">
                          <a:solidFill>
                            <a:srgbClr val="009F9F"/>
                          </a:solidFill>
                          <a:latin typeface="Times New Roman"/>
                          <a:cs typeface="Times New Roman"/>
                        </a:rPr>
                        <a:t>  </a:t>
                      </a:r>
                      <a:r>
                        <a:rPr dirty="0" sz="1000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Cheap</a:t>
                      </a:r>
                      <a:r>
                        <a:rPr dirty="0" sz="1000" spc="-35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natural</a:t>
                      </a:r>
                      <a:r>
                        <a:rPr dirty="0" sz="1000" spc="-25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 gas</a:t>
                      </a:r>
                      <a:endParaRPr sz="1000">
                        <a:latin typeface="Arial MT"/>
                        <a:cs typeface="Arial MT"/>
                      </a:endParaRPr>
                    </a:p>
                    <a:p>
                      <a:pPr marL="427355" indent="-170815">
                        <a:lnSpc>
                          <a:spcPct val="100000"/>
                        </a:lnSpc>
                        <a:buClr>
                          <a:srgbClr val="009F9F"/>
                        </a:buClr>
                        <a:buFont typeface="Wingdings"/>
                        <a:buChar char=""/>
                        <a:tabLst>
                          <a:tab pos="427355" algn="l"/>
                          <a:tab pos="2101850" algn="l"/>
                        </a:tabLst>
                      </a:pPr>
                      <a:r>
                        <a:rPr dirty="0" sz="1000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Offshore</a:t>
                      </a:r>
                      <a:r>
                        <a:rPr dirty="0" sz="1000" spc="-40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 spc="-10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expansion</a:t>
                      </a:r>
                      <a:r>
                        <a:rPr dirty="0" sz="1000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	</a:t>
                      </a:r>
                      <a:r>
                        <a:rPr dirty="0" sz="1000">
                          <a:solidFill>
                            <a:srgbClr val="009F9F"/>
                          </a:solidFill>
                          <a:latin typeface="Wingdings"/>
                          <a:cs typeface="Wingdings"/>
                        </a:rPr>
                        <a:t></a:t>
                      </a:r>
                      <a:r>
                        <a:rPr dirty="0" sz="1000" spc="190">
                          <a:solidFill>
                            <a:srgbClr val="009F9F"/>
                          </a:solidFill>
                          <a:latin typeface="Times New Roman"/>
                          <a:cs typeface="Times New Roman"/>
                        </a:rPr>
                        <a:t>  </a:t>
                      </a:r>
                      <a:r>
                        <a:rPr dirty="0" sz="1000" spc="-10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Unfavorable</a:t>
                      </a:r>
                      <a:endParaRPr sz="1000">
                        <a:latin typeface="Arial MT"/>
                        <a:cs typeface="Arial MT"/>
                      </a:endParaRPr>
                    </a:p>
                    <a:p>
                      <a:pPr marL="427355" indent="-170815">
                        <a:lnSpc>
                          <a:spcPct val="100000"/>
                        </a:lnSpc>
                        <a:buClr>
                          <a:srgbClr val="009F9F"/>
                        </a:buClr>
                        <a:buFont typeface="Wingdings"/>
                        <a:buChar char=""/>
                        <a:tabLst>
                          <a:tab pos="427355" algn="l"/>
                          <a:tab pos="2273300" algn="l"/>
                        </a:tabLst>
                      </a:pPr>
                      <a:r>
                        <a:rPr dirty="0" sz="1000" spc="-10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Development</a:t>
                      </a:r>
                      <a:r>
                        <a:rPr dirty="0" sz="1000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	</a:t>
                      </a:r>
                      <a:r>
                        <a:rPr dirty="0" sz="1000" spc="-10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legislation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6985">
                    <a:lnL w="28575">
                      <a:solidFill>
                        <a:srgbClr val="010027"/>
                      </a:solidFill>
                      <a:prstDash val="sysDash"/>
                    </a:lnL>
                    <a:lnR w="28575">
                      <a:solidFill>
                        <a:srgbClr val="010027"/>
                      </a:solidFill>
                      <a:prstDash val="sysDash"/>
                    </a:lnR>
                    <a:lnT w="6350">
                      <a:solidFill>
                        <a:srgbClr val="2C716D"/>
                      </a:solidFill>
                      <a:prstDash val="solid"/>
                    </a:lnT>
                    <a:lnB w="6350">
                      <a:solidFill>
                        <a:srgbClr val="2C716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28575">
                      <a:solidFill>
                        <a:srgbClr val="010027"/>
                      </a:solidFill>
                      <a:prstDash val="sysDash"/>
                    </a:lnL>
                    <a:lnT w="6350">
                      <a:solidFill>
                        <a:srgbClr val="2C716D"/>
                      </a:solidFill>
                      <a:prstDash val="solid"/>
                    </a:lnT>
                    <a:lnB w="6350">
                      <a:solidFill>
                        <a:srgbClr val="2C716D"/>
                      </a:solidFill>
                      <a:prstDash val="solid"/>
                    </a:lnB>
                  </a:tcPr>
                </a:tc>
              </a:tr>
              <a:tr h="12827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030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168275">
                        <a:lnSpc>
                          <a:spcPct val="100000"/>
                        </a:lnSpc>
                        <a:tabLst>
                          <a:tab pos="1570355" algn="l"/>
                          <a:tab pos="3173095" algn="l"/>
                        </a:tabLst>
                      </a:pPr>
                      <a:r>
                        <a:rPr dirty="0" baseline="-35353" sz="1650" spc="-1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Development</a:t>
                      </a:r>
                      <a:r>
                        <a:rPr dirty="0" baseline="-35353" sz="165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	</a:t>
                      </a:r>
                      <a:r>
                        <a:rPr dirty="0" sz="1200" spc="-10" b="1">
                          <a:solidFill>
                            <a:srgbClr val="03234D"/>
                          </a:solidFill>
                          <a:latin typeface="Arial"/>
                          <a:cs typeface="Arial"/>
                        </a:rPr>
                        <a:t>$62.1Bn</a:t>
                      </a:r>
                      <a:r>
                        <a:rPr dirty="0" sz="1200" b="1">
                          <a:solidFill>
                            <a:srgbClr val="03234D"/>
                          </a:solidFill>
                          <a:latin typeface="Arial"/>
                          <a:cs typeface="Arial"/>
                        </a:rPr>
                        <a:t>	</a:t>
                      </a:r>
                      <a:r>
                        <a:rPr dirty="0" sz="1200" spc="-20" b="1">
                          <a:solidFill>
                            <a:srgbClr val="03234D"/>
                          </a:solidFill>
                          <a:latin typeface="Arial"/>
                          <a:cs typeface="Arial"/>
                        </a:rPr>
                        <a:t>9.3%</a:t>
                      </a:r>
                      <a:endParaRPr sz="1200">
                        <a:latin typeface="Arial"/>
                        <a:cs typeface="Arial"/>
                      </a:endParaRPr>
                    </a:p>
                    <a:p>
                      <a:pPr marL="1667510">
                        <a:lnSpc>
                          <a:spcPct val="100000"/>
                        </a:lnSpc>
                        <a:tabLst>
                          <a:tab pos="3066415" algn="l"/>
                        </a:tabLst>
                      </a:pPr>
                      <a:r>
                        <a:rPr dirty="0" sz="1200" spc="-10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(‘23e)</a:t>
                      </a:r>
                      <a:r>
                        <a:rPr dirty="0" sz="1200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	</a:t>
                      </a:r>
                      <a:r>
                        <a:rPr dirty="0" sz="1200" spc="-10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(‘20-</a:t>
                      </a:r>
                      <a:r>
                        <a:rPr dirty="0" sz="1200" spc="-20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’27)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0">
                    <a:lnR w="28575">
                      <a:solidFill>
                        <a:srgbClr val="010027"/>
                      </a:solidFill>
                      <a:prstDash val="sysDash"/>
                    </a:lnR>
                    <a:lnT w="6350">
                      <a:solidFill>
                        <a:srgbClr val="2C716D"/>
                      </a:solidFill>
                      <a:prstDash val="solid"/>
                    </a:lnT>
                    <a:lnB w="6350">
                      <a:solidFill>
                        <a:srgbClr val="2C716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marL="427990" marR="579755" indent="-171450">
                        <a:lnSpc>
                          <a:spcPct val="100000"/>
                        </a:lnSpc>
                        <a:buClr>
                          <a:srgbClr val="009F9F"/>
                        </a:buClr>
                        <a:buFont typeface="Wingdings"/>
                        <a:buChar char=""/>
                        <a:tabLst>
                          <a:tab pos="427990" algn="l"/>
                          <a:tab pos="2101850" algn="l"/>
                        </a:tabLst>
                      </a:pPr>
                      <a:r>
                        <a:rPr dirty="0" sz="1000" spc="-10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Decarbonization</a:t>
                      </a:r>
                      <a:r>
                        <a:rPr dirty="0" sz="1000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	</a:t>
                      </a:r>
                      <a:r>
                        <a:rPr dirty="0" sz="1000">
                          <a:solidFill>
                            <a:srgbClr val="009F9F"/>
                          </a:solidFill>
                          <a:latin typeface="Wingdings"/>
                          <a:cs typeface="Wingdings"/>
                        </a:rPr>
                        <a:t></a:t>
                      </a:r>
                      <a:r>
                        <a:rPr dirty="0" sz="1000" spc="185">
                          <a:solidFill>
                            <a:srgbClr val="009F9F"/>
                          </a:solidFill>
                          <a:latin typeface="Times New Roman"/>
                          <a:cs typeface="Times New Roman"/>
                        </a:rPr>
                        <a:t>  </a:t>
                      </a:r>
                      <a:r>
                        <a:rPr dirty="0" sz="1000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Labor</a:t>
                      </a:r>
                      <a:r>
                        <a:rPr dirty="0" sz="1000" spc="-15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 spc="-10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availability investments</a:t>
                      </a:r>
                      <a:r>
                        <a:rPr dirty="0" sz="1000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	</a:t>
                      </a:r>
                      <a:r>
                        <a:rPr dirty="0" sz="1000">
                          <a:solidFill>
                            <a:srgbClr val="009F9F"/>
                          </a:solidFill>
                          <a:latin typeface="Wingdings"/>
                          <a:cs typeface="Wingdings"/>
                        </a:rPr>
                        <a:t></a:t>
                      </a:r>
                      <a:r>
                        <a:rPr dirty="0" sz="1000" spc="185">
                          <a:solidFill>
                            <a:srgbClr val="009F9F"/>
                          </a:solidFill>
                          <a:latin typeface="Times New Roman"/>
                          <a:cs typeface="Times New Roman"/>
                        </a:rPr>
                        <a:t>  </a:t>
                      </a:r>
                      <a:r>
                        <a:rPr dirty="0" sz="1000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Supply</a:t>
                      </a:r>
                      <a:r>
                        <a:rPr dirty="0" sz="1000" spc="-20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 spc="-10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chain</a:t>
                      </a:r>
                      <a:endParaRPr sz="1000">
                        <a:latin typeface="Arial MT"/>
                        <a:cs typeface="Arial MT"/>
                      </a:endParaRPr>
                    </a:p>
                    <a:p>
                      <a:pPr marL="427355" indent="-170815">
                        <a:lnSpc>
                          <a:spcPct val="100000"/>
                        </a:lnSpc>
                        <a:buClr>
                          <a:srgbClr val="009F9F"/>
                        </a:buClr>
                        <a:buFont typeface="Wingdings"/>
                        <a:buChar char=""/>
                        <a:tabLst>
                          <a:tab pos="427355" algn="l"/>
                          <a:tab pos="2273300" algn="l"/>
                        </a:tabLst>
                      </a:pPr>
                      <a:r>
                        <a:rPr dirty="0" sz="1000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Alternative</a:t>
                      </a:r>
                      <a:r>
                        <a:rPr dirty="0" sz="1000" spc="-40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 spc="-10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energy</a:t>
                      </a:r>
                      <a:r>
                        <a:rPr dirty="0" sz="1000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	</a:t>
                      </a:r>
                      <a:r>
                        <a:rPr dirty="0" sz="1000" spc="-20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drags</a:t>
                      </a:r>
                      <a:endParaRPr sz="1000">
                        <a:latin typeface="Arial MT"/>
                        <a:cs typeface="Arial MT"/>
                      </a:endParaRPr>
                    </a:p>
                    <a:p>
                      <a:pPr marL="427990">
                        <a:lnSpc>
                          <a:spcPct val="100000"/>
                        </a:lnSpc>
                        <a:tabLst>
                          <a:tab pos="2101850" algn="l"/>
                        </a:tabLst>
                      </a:pPr>
                      <a:r>
                        <a:rPr dirty="0" sz="1000" spc="-10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demand</a:t>
                      </a:r>
                      <a:r>
                        <a:rPr dirty="0" sz="1000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	</a:t>
                      </a:r>
                      <a:r>
                        <a:rPr dirty="0" sz="1000">
                          <a:solidFill>
                            <a:srgbClr val="009F9F"/>
                          </a:solidFill>
                          <a:latin typeface="Wingdings"/>
                          <a:cs typeface="Wingdings"/>
                        </a:rPr>
                        <a:t></a:t>
                      </a:r>
                      <a:r>
                        <a:rPr dirty="0" sz="1000" spc="185">
                          <a:solidFill>
                            <a:srgbClr val="009F9F"/>
                          </a:solidFill>
                          <a:latin typeface="Times New Roman"/>
                          <a:cs typeface="Times New Roman"/>
                        </a:rPr>
                        <a:t>  </a:t>
                      </a:r>
                      <a:r>
                        <a:rPr dirty="0" sz="1000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Cheap</a:t>
                      </a:r>
                      <a:r>
                        <a:rPr dirty="0" sz="1000" spc="-35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natural</a:t>
                      </a:r>
                      <a:r>
                        <a:rPr dirty="0" sz="1000" spc="-25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 gas</a:t>
                      </a:r>
                      <a:endParaRPr sz="1000">
                        <a:latin typeface="Arial MT"/>
                        <a:cs typeface="Arial MT"/>
                      </a:endParaRPr>
                    </a:p>
                    <a:p>
                      <a:pPr marL="427355" indent="-170815">
                        <a:lnSpc>
                          <a:spcPct val="100000"/>
                        </a:lnSpc>
                        <a:buClr>
                          <a:srgbClr val="009F9F"/>
                        </a:buClr>
                        <a:buFont typeface="Wingdings"/>
                        <a:buChar char=""/>
                        <a:tabLst>
                          <a:tab pos="427355" algn="l"/>
                          <a:tab pos="2101850" algn="l"/>
                        </a:tabLst>
                      </a:pPr>
                      <a:r>
                        <a:rPr dirty="0" sz="1000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Offshore</a:t>
                      </a:r>
                      <a:r>
                        <a:rPr dirty="0" sz="1000" spc="-55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 spc="-10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expansion</a:t>
                      </a:r>
                      <a:r>
                        <a:rPr dirty="0" sz="1000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	</a:t>
                      </a:r>
                      <a:r>
                        <a:rPr dirty="0" sz="1000">
                          <a:solidFill>
                            <a:srgbClr val="009F9F"/>
                          </a:solidFill>
                          <a:latin typeface="Wingdings"/>
                          <a:cs typeface="Wingdings"/>
                        </a:rPr>
                        <a:t></a:t>
                      </a:r>
                      <a:r>
                        <a:rPr dirty="0" sz="1000" spc="190">
                          <a:solidFill>
                            <a:srgbClr val="009F9F"/>
                          </a:solidFill>
                          <a:latin typeface="Times New Roman"/>
                          <a:cs typeface="Times New Roman"/>
                        </a:rPr>
                        <a:t>  </a:t>
                      </a:r>
                      <a:r>
                        <a:rPr dirty="0" sz="1000" spc="-10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Unfavorable</a:t>
                      </a:r>
                      <a:endParaRPr sz="1000">
                        <a:latin typeface="Arial MT"/>
                        <a:cs typeface="Arial MT"/>
                      </a:endParaRPr>
                    </a:p>
                    <a:p>
                      <a:pPr marL="427355" indent="-170815">
                        <a:lnSpc>
                          <a:spcPct val="100000"/>
                        </a:lnSpc>
                        <a:buClr>
                          <a:srgbClr val="009F9F"/>
                        </a:buClr>
                        <a:buFont typeface="Wingdings"/>
                        <a:buChar char=""/>
                        <a:tabLst>
                          <a:tab pos="427355" algn="l"/>
                          <a:tab pos="2273300" algn="l"/>
                        </a:tabLst>
                      </a:pPr>
                      <a:r>
                        <a:rPr dirty="0" sz="1000" spc="-10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Development</a:t>
                      </a:r>
                      <a:r>
                        <a:rPr dirty="0" sz="1000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	</a:t>
                      </a:r>
                      <a:r>
                        <a:rPr dirty="0" sz="1000" spc="-10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legislation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45720">
                    <a:lnL w="28575">
                      <a:solidFill>
                        <a:srgbClr val="010027"/>
                      </a:solidFill>
                      <a:prstDash val="sysDash"/>
                    </a:lnL>
                    <a:lnR w="28575">
                      <a:solidFill>
                        <a:srgbClr val="010027"/>
                      </a:solidFill>
                      <a:prstDash val="sysDash"/>
                    </a:lnR>
                    <a:lnT w="6350">
                      <a:solidFill>
                        <a:srgbClr val="2C716D"/>
                      </a:solidFill>
                      <a:prstDash val="solid"/>
                    </a:lnT>
                    <a:lnB w="6350">
                      <a:solidFill>
                        <a:srgbClr val="2C716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28575">
                      <a:solidFill>
                        <a:srgbClr val="010027"/>
                      </a:solidFill>
                      <a:prstDash val="sysDash"/>
                    </a:lnL>
                    <a:lnT w="6350">
                      <a:solidFill>
                        <a:srgbClr val="2C716D"/>
                      </a:solidFill>
                      <a:prstDash val="solid"/>
                    </a:lnT>
                    <a:lnB w="6350">
                      <a:solidFill>
                        <a:srgbClr val="2C716D"/>
                      </a:solidFill>
                      <a:prstDash val="solid"/>
                    </a:lnB>
                  </a:tcPr>
                </a:tc>
              </a:tr>
              <a:tr h="14116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320040">
                        <a:lnSpc>
                          <a:spcPct val="100000"/>
                        </a:lnSpc>
                        <a:tabLst>
                          <a:tab pos="1570355" algn="l"/>
                          <a:tab pos="3173095" algn="l"/>
                        </a:tabLst>
                      </a:pPr>
                      <a:r>
                        <a:rPr dirty="0" baseline="-17676" sz="1650" spc="-1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Services</a:t>
                      </a:r>
                      <a:r>
                        <a:rPr dirty="0" baseline="-17676" sz="165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	</a:t>
                      </a:r>
                      <a:r>
                        <a:rPr dirty="0" sz="1200" spc="-10" b="1">
                          <a:solidFill>
                            <a:srgbClr val="03234D"/>
                          </a:solidFill>
                          <a:latin typeface="Arial"/>
                          <a:cs typeface="Arial"/>
                        </a:rPr>
                        <a:t>$36.2Bn</a:t>
                      </a:r>
                      <a:r>
                        <a:rPr dirty="0" sz="1200" b="1">
                          <a:solidFill>
                            <a:srgbClr val="03234D"/>
                          </a:solidFill>
                          <a:latin typeface="Arial"/>
                          <a:cs typeface="Arial"/>
                        </a:rPr>
                        <a:t>	</a:t>
                      </a:r>
                      <a:r>
                        <a:rPr dirty="0" sz="1200" spc="-20" b="1">
                          <a:solidFill>
                            <a:srgbClr val="03234D"/>
                          </a:solidFill>
                          <a:latin typeface="Arial"/>
                          <a:cs typeface="Arial"/>
                        </a:rPr>
                        <a:t>8.4%</a:t>
                      </a:r>
                      <a:endParaRPr sz="1200">
                        <a:latin typeface="Arial"/>
                        <a:cs typeface="Arial"/>
                      </a:endParaRPr>
                    </a:p>
                    <a:p>
                      <a:pPr marL="1667510">
                        <a:lnSpc>
                          <a:spcPct val="100000"/>
                        </a:lnSpc>
                        <a:tabLst>
                          <a:tab pos="3066415" algn="l"/>
                        </a:tabLst>
                      </a:pPr>
                      <a:r>
                        <a:rPr dirty="0" sz="1200" spc="-10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(‘23e)</a:t>
                      </a:r>
                      <a:r>
                        <a:rPr dirty="0" sz="1200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	</a:t>
                      </a:r>
                      <a:r>
                        <a:rPr dirty="0" sz="1200" spc="-10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(‘22-</a:t>
                      </a:r>
                      <a:r>
                        <a:rPr dirty="0" sz="1200" spc="-20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’</a:t>
                      </a:r>
                      <a:r>
                        <a:rPr dirty="0" sz="1200" spc="-2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30</a:t>
                      </a:r>
                      <a:r>
                        <a:rPr dirty="0" sz="1200" spc="-20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)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0">
                    <a:lnR w="28575">
                      <a:solidFill>
                        <a:srgbClr val="010027"/>
                      </a:solidFill>
                      <a:prstDash val="sysDash"/>
                    </a:lnR>
                    <a:lnT w="6350">
                      <a:solidFill>
                        <a:srgbClr val="2C716D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65"/>
                        </a:spcBef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marL="427990" marR="579755" indent="-171450">
                        <a:lnSpc>
                          <a:spcPct val="100000"/>
                        </a:lnSpc>
                        <a:buClr>
                          <a:srgbClr val="009F9F"/>
                        </a:buClr>
                        <a:buFont typeface="Wingdings"/>
                        <a:buChar char=""/>
                        <a:tabLst>
                          <a:tab pos="427990" algn="l"/>
                          <a:tab pos="2101850" algn="l"/>
                        </a:tabLst>
                      </a:pPr>
                      <a:r>
                        <a:rPr dirty="0" sz="1000" spc="-10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Decarbonization</a:t>
                      </a:r>
                      <a:r>
                        <a:rPr dirty="0" sz="1000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	</a:t>
                      </a:r>
                      <a:r>
                        <a:rPr dirty="0" sz="1000">
                          <a:solidFill>
                            <a:srgbClr val="009F9F"/>
                          </a:solidFill>
                          <a:latin typeface="Wingdings"/>
                          <a:cs typeface="Wingdings"/>
                        </a:rPr>
                        <a:t></a:t>
                      </a:r>
                      <a:r>
                        <a:rPr dirty="0" sz="1000" spc="185">
                          <a:solidFill>
                            <a:srgbClr val="009F9F"/>
                          </a:solidFill>
                          <a:latin typeface="Times New Roman"/>
                          <a:cs typeface="Times New Roman"/>
                        </a:rPr>
                        <a:t>  </a:t>
                      </a:r>
                      <a:r>
                        <a:rPr dirty="0" sz="1000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Labor</a:t>
                      </a:r>
                      <a:r>
                        <a:rPr dirty="0" sz="1000" spc="-15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 spc="-10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availability investments</a:t>
                      </a:r>
                      <a:r>
                        <a:rPr dirty="0" sz="1000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	</a:t>
                      </a:r>
                      <a:r>
                        <a:rPr dirty="0" sz="1000">
                          <a:solidFill>
                            <a:srgbClr val="009F9F"/>
                          </a:solidFill>
                          <a:latin typeface="Wingdings"/>
                          <a:cs typeface="Wingdings"/>
                        </a:rPr>
                        <a:t></a:t>
                      </a:r>
                      <a:r>
                        <a:rPr dirty="0" sz="1000" spc="185">
                          <a:solidFill>
                            <a:srgbClr val="009F9F"/>
                          </a:solidFill>
                          <a:latin typeface="Times New Roman"/>
                          <a:cs typeface="Times New Roman"/>
                        </a:rPr>
                        <a:t>  </a:t>
                      </a:r>
                      <a:r>
                        <a:rPr dirty="0" sz="1000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Supply</a:t>
                      </a:r>
                      <a:r>
                        <a:rPr dirty="0" sz="1000" spc="-20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 spc="-10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chain</a:t>
                      </a:r>
                      <a:endParaRPr sz="1000">
                        <a:latin typeface="Arial MT"/>
                        <a:cs typeface="Arial MT"/>
                      </a:endParaRPr>
                    </a:p>
                    <a:p>
                      <a:pPr marL="427355" indent="-170815">
                        <a:lnSpc>
                          <a:spcPct val="100000"/>
                        </a:lnSpc>
                        <a:buClr>
                          <a:srgbClr val="009F9F"/>
                        </a:buClr>
                        <a:buFont typeface="Wingdings"/>
                        <a:buChar char=""/>
                        <a:tabLst>
                          <a:tab pos="427355" algn="l"/>
                          <a:tab pos="2273300" algn="l"/>
                        </a:tabLst>
                      </a:pPr>
                      <a:r>
                        <a:rPr dirty="0" sz="1000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Alternative</a:t>
                      </a:r>
                      <a:r>
                        <a:rPr dirty="0" sz="1000" spc="-40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 spc="-10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energy</a:t>
                      </a:r>
                      <a:r>
                        <a:rPr dirty="0" sz="1000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	</a:t>
                      </a:r>
                      <a:r>
                        <a:rPr dirty="0" sz="1000" spc="-20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drags</a:t>
                      </a:r>
                      <a:endParaRPr sz="1000">
                        <a:latin typeface="Arial MT"/>
                        <a:cs typeface="Arial MT"/>
                      </a:endParaRPr>
                    </a:p>
                    <a:p>
                      <a:pPr marL="427990">
                        <a:lnSpc>
                          <a:spcPct val="100000"/>
                        </a:lnSpc>
                        <a:tabLst>
                          <a:tab pos="2101850" algn="l"/>
                        </a:tabLst>
                      </a:pPr>
                      <a:r>
                        <a:rPr dirty="0" sz="1000" spc="-10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demand</a:t>
                      </a:r>
                      <a:r>
                        <a:rPr dirty="0" sz="1000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	</a:t>
                      </a:r>
                      <a:r>
                        <a:rPr dirty="0" sz="1000">
                          <a:solidFill>
                            <a:srgbClr val="009F9F"/>
                          </a:solidFill>
                          <a:latin typeface="Wingdings"/>
                          <a:cs typeface="Wingdings"/>
                        </a:rPr>
                        <a:t></a:t>
                      </a:r>
                      <a:r>
                        <a:rPr dirty="0" sz="1000" spc="185">
                          <a:solidFill>
                            <a:srgbClr val="009F9F"/>
                          </a:solidFill>
                          <a:latin typeface="Times New Roman"/>
                          <a:cs typeface="Times New Roman"/>
                        </a:rPr>
                        <a:t>  </a:t>
                      </a:r>
                      <a:r>
                        <a:rPr dirty="0" sz="1000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Cheap</a:t>
                      </a:r>
                      <a:r>
                        <a:rPr dirty="0" sz="1000" spc="-35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natural</a:t>
                      </a:r>
                      <a:r>
                        <a:rPr dirty="0" sz="1000" spc="-25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 gas</a:t>
                      </a:r>
                      <a:endParaRPr sz="1000">
                        <a:latin typeface="Arial MT"/>
                        <a:cs typeface="Arial MT"/>
                      </a:endParaRPr>
                    </a:p>
                    <a:p>
                      <a:pPr marL="427355" indent="-170815">
                        <a:lnSpc>
                          <a:spcPct val="100000"/>
                        </a:lnSpc>
                        <a:buClr>
                          <a:srgbClr val="009F9F"/>
                        </a:buClr>
                        <a:buFont typeface="Wingdings"/>
                        <a:buChar char=""/>
                        <a:tabLst>
                          <a:tab pos="427355" algn="l"/>
                          <a:tab pos="2101850" algn="l"/>
                        </a:tabLst>
                      </a:pPr>
                      <a:r>
                        <a:rPr dirty="0" sz="1000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Offshore</a:t>
                      </a:r>
                      <a:r>
                        <a:rPr dirty="0" sz="1000" spc="-55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 spc="-10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expansion</a:t>
                      </a:r>
                      <a:r>
                        <a:rPr dirty="0" sz="1000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	</a:t>
                      </a:r>
                      <a:r>
                        <a:rPr dirty="0" sz="1000">
                          <a:solidFill>
                            <a:srgbClr val="009F9F"/>
                          </a:solidFill>
                          <a:latin typeface="Wingdings"/>
                          <a:cs typeface="Wingdings"/>
                        </a:rPr>
                        <a:t></a:t>
                      </a:r>
                      <a:r>
                        <a:rPr dirty="0" sz="1000" spc="190">
                          <a:solidFill>
                            <a:srgbClr val="009F9F"/>
                          </a:solidFill>
                          <a:latin typeface="Times New Roman"/>
                          <a:cs typeface="Times New Roman"/>
                        </a:rPr>
                        <a:t>  </a:t>
                      </a:r>
                      <a:r>
                        <a:rPr dirty="0" sz="1000" spc="-10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Unfavorable</a:t>
                      </a:r>
                      <a:endParaRPr sz="1000">
                        <a:latin typeface="Arial MT"/>
                        <a:cs typeface="Arial MT"/>
                      </a:endParaRPr>
                    </a:p>
                    <a:p>
                      <a:pPr marL="427355" indent="-170815">
                        <a:lnSpc>
                          <a:spcPct val="100000"/>
                        </a:lnSpc>
                        <a:buClr>
                          <a:srgbClr val="009F9F"/>
                        </a:buClr>
                        <a:buFont typeface="Wingdings"/>
                        <a:buChar char=""/>
                        <a:tabLst>
                          <a:tab pos="427355" algn="l"/>
                          <a:tab pos="2273300" algn="l"/>
                        </a:tabLst>
                      </a:pPr>
                      <a:r>
                        <a:rPr dirty="0" sz="1000" spc="-10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Development</a:t>
                      </a:r>
                      <a:r>
                        <a:rPr dirty="0" sz="1000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	</a:t>
                      </a:r>
                      <a:r>
                        <a:rPr dirty="0" sz="1000" spc="-10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legislation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59055">
                    <a:lnL w="28575">
                      <a:solidFill>
                        <a:srgbClr val="010027"/>
                      </a:solidFill>
                      <a:prstDash val="sysDash"/>
                    </a:lnL>
                    <a:lnR w="28575">
                      <a:solidFill>
                        <a:srgbClr val="010027"/>
                      </a:solidFill>
                      <a:prstDash val="sysDash"/>
                    </a:lnR>
                    <a:lnT w="6350">
                      <a:solidFill>
                        <a:srgbClr val="2C716D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28575">
                      <a:solidFill>
                        <a:srgbClr val="010027"/>
                      </a:solidFill>
                      <a:prstDash val="sysDash"/>
                    </a:lnL>
                    <a:lnT w="6350">
                      <a:solidFill>
                        <a:srgbClr val="2C716D"/>
                      </a:solidFill>
                      <a:prstDash val="solid"/>
                    </a:lnT>
                  </a:tcPr>
                </a:tc>
              </a:tr>
            </a:tbl>
          </a:graphicData>
        </a:graphic>
      </p:graphicFrame>
      <p:sp>
        <p:nvSpPr>
          <p:cNvPr id="38" name="object 38" descr=""/>
          <p:cNvSpPr/>
          <p:nvPr/>
        </p:nvSpPr>
        <p:spPr>
          <a:xfrm>
            <a:off x="10842645" y="2782542"/>
            <a:ext cx="399415" cy="401320"/>
          </a:xfrm>
          <a:custGeom>
            <a:avLst/>
            <a:gdLst/>
            <a:ahLst/>
            <a:cxnLst/>
            <a:rect l="l" t="t" r="r" b="b"/>
            <a:pathLst>
              <a:path w="399415" h="401319">
                <a:moveTo>
                  <a:pt x="351176" y="0"/>
                </a:moveTo>
                <a:lnTo>
                  <a:pt x="199546" y="152295"/>
                </a:lnTo>
                <a:lnTo>
                  <a:pt x="47915" y="0"/>
                </a:lnTo>
                <a:lnTo>
                  <a:pt x="0" y="48123"/>
                </a:lnTo>
                <a:lnTo>
                  <a:pt x="151633" y="200419"/>
                </a:lnTo>
                <a:lnTo>
                  <a:pt x="0" y="352714"/>
                </a:lnTo>
                <a:lnTo>
                  <a:pt x="47916" y="400837"/>
                </a:lnTo>
                <a:lnTo>
                  <a:pt x="199546" y="248542"/>
                </a:lnTo>
                <a:lnTo>
                  <a:pt x="351177" y="400837"/>
                </a:lnTo>
                <a:lnTo>
                  <a:pt x="399089" y="352715"/>
                </a:lnTo>
                <a:lnTo>
                  <a:pt x="247459" y="200419"/>
                </a:lnTo>
                <a:lnTo>
                  <a:pt x="399089" y="48123"/>
                </a:lnTo>
                <a:lnTo>
                  <a:pt x="35117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 descr=""/>
          <p:cNvSpPr/>
          <p:nvPr/>
        </p:nvSpPr>
        <p:spPr>
          <a:xfrm>
            <a:off x="10781768" y="4067731"/>
            <a:ext cx="521334" cy="367030"/>
          </a:xfrm>
          <a:custGeom>
            <a:avLst/>
            <a:gdLst/>
            <a:ahLst/>
            <a:cxnLst/>
            <a:rect l="l" t="t" r="r" b="b"/>
            <a:pathLst>
              <a:path w="521334" h="367029">
                <a:moveTo>
                  <a:pt x="475186" y="0"/>
                </a:moveTo>
                <a:lnTo>
                  <a:pt x="186581" y="273640"/>
                </a:lnTo>
                <a:lnTo>
                  <a:pt x="47912" y="131166"/>
                </a:lnTo>
                <a:lnTo>
                  <a:pt x="0" y="176961"/>
                </a:lnTo>
                <a:lnTo>
                  <a:pt x="184327" y="366926"/>
                </a:lnTo>
                <a:lnTo>
                  <a:pt x="232803" y="321697"/>
                </a:lnTo>
                <a:lnTo>
                  <a:pt x="520844" y="47491"/>
                </a:lnTo>
                <a:lnTo>
                  <a:pt x="475186" y="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 descr=""/>
          <p:cNvSpPr/>
          <p:nvPr/>
        </p:nvSpPr>
        <p:spPr>
          <a:xfrm>
            <a:off x="10842645" y="5462496"/>
            <a:ext cx="399415" cy="401320"/>
          </a:xfrm>
          <a:custGeom>
            <a:avLst/>
            <a:gdLst/>
            <a:ahLst/>
            <a:cxnLst/>
            <a:rect l="l" t="t" r="r" b="b"/>
            <a:pathLst>
              <a:path w="399415" h="401320">
                <a:moveTo>
                  <a:pt x="351176" y="0"/>
                </a:moveTo>
                <a:lnTo>
                  <a:pt x="199546" y="152295"/>
                </a:lnTo>
                <a:lnTo>
                  <a:pt x="47915" y="0"/>
                </a:lnTo>
                <a:lnTo>
                  <a:pt x="0" y="48123"/>
                </a:lnTo>
                <a:lnTo>
                  <a:pt x="151633" y="200419"/>
                </a:lnTo>
                <a:lnTo>
                  <a:pt x="0" y="352714"/>
                </a:lnTo>
                <a:lnTo>
                  <a:pt x="47916" y="400837"/>
                </a:lnTo>
                <a:lnTo>
                  <a:pt x="199546" y="248542"/>
                </a:lnTo>
                <a:lnTo>
                  <a:pt x="351177" y="400837"/>
                </a:lnTo>
                <a:lnTo>
                  <a:pt x="399089" y="352715"/>
                </a:lnTo>
                <a:lnTo>
                  <a:pt x="247459" y="200419"/>
                </a:lnTo>
                <a:lnTo>
                  <a:pt x="399089" y="48123"/>
                </a:lnTo>
                <a:lnTo>
                  <a:pt x="35117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 descr=""/>
          <p:cNvSpPr/>
          <p:nvPr/>
        </p:nvSpPr>
        <p:spPr>
          <a:xfrm>
            <a:off x="8305038" y="1299210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80">
                <a:moveTo>
                  <a:pt x="182879" y="0"/>
                </a:moveTo>
                <a:lnTo>
                  <a:pt x="0" y="0"/>
                </a:lnTo>
                <a:lnTo>
                  <a:pt x="0" y="182879"/>
                </a:lnTo>
                <a:lnTo>
                  <a:pt x="182879" y="182879"/>
                </a:lnTo>
                <a:lnTo>
                  <a:pt x="182879" y="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object 42" descr=""/>
          <p:cNvSpPr/>
          <p:nvPr/>
        </p:nvSpPr>
        <p:spPr>
          <a:xfrm>
            <a:off x="8305038" y="1999488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80">
                <a:moveTo>
                  <a:pt x="182879" y="0"/>
                </a:moveTo>
                <a:lnTo>
                  <a:pt x="0" y="0"/>
                </a:lnTo>
                <a:lnTo>
                  <a:pt x="0" y="182879"/>
                </a:lnTo>
                <a:lnTo>
                  <a:pt x="182879" y="182879"/>
                </a:lnTo>
                <a:lnTo>
                  <a:pt x="182879" y="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 descr=""/>
          <p:cNvSpPr/>
          <p:nvPr/>
        </p:nvSpPr>
        <p:spPr>
          <a:xfrm>
            <a:off x="8305038" y="1766316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80">
                <a:moveTo>
                  <a:pt x="182879" y="0"/>
                </a:moveTo>
                <a:lnTo>
                  <a:pt x="0" y="0"/>
                </a:lnTo>
                <a:lnTo>
                  <a:pt x="0" y="182879"/>
                </a:lnTo>
                <a:lnTo>
                  <a:pt x="182879" y="182879"/>
                </a:lnTo>
                <a:lnTo>
                  <a:pt x="182879" y="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object 44" descr=""/>
          <p:cNvSpPr/>
          <p:nvPr/>
        </p:nvSpPr>
        <p:spPr>
          <a:xfrm>
            <a:off x="8305038" y="1532382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80">
                <a:moveTo>
                  <a:pt x="182879" y="0"/>
                </a:moveTo>
                <a:lnTo>
                  <a:pt x="0" y="0"/>
                </a:lnTo>
                <a:lnTo>
                  <a:pt x="0" y="182879"/>
                </a:lnTo>
                <a:lnTo>
                  <a:pt x="182879" y="182879"/>
                </a:lnTo>
                <a:lnTo>
                  <a:pt x="182879" y="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" name="object 45" descr=""/>
          <p:cNvSpPr/>
          <p:nvPr/>
        </p:nvSpPr>
        <p:spPr>
          <a:xfrm>
            <a:off x="10027157" y="1299210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80">
                <a:moveTo>
                  <a:pt x="182879" y="0"/>
                </a:moveTo>
                <a:lnTo>
                  <a:pt x="0" y="0"/>
                </a:lnTo>
                <a:lnTo>
                  <a:pt x="0" y="182879"/>
                </a:lnTo>
                <a:lnTo>
                  <a:pt x="182879" y="182879"/>
                </a:lnTo>
                <a:lnTo>
                  <a:pt x="182879" y="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6" name="object 46" descr=""/>
          <p:cNvSpPr/>
          <p:nvPr/>
        </p:nvSpPr>
        <p:spPr>
          <a:xfrm>
            <a:off x="10027157" y="1999488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80">
                <a:moveTo>
                  <a:pt x="182879" y="0"/>
                </a:moveTo>
                <a:lnTo>
                  <a:pt x="0" y="0"/>
                </a:lnTo>
                <a:lnTo>
                  <a:pt x="0" y="182879"/>
                </a:lnTo>
                <a:lnTo>
                  <a:pt x="182879" y="182879"/>
                </a:lnTo>
                <a:lnTo>
                  <a:pt x="182879" y="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" name="object 47" descr=""/>
          <p:cNvSpPr/>
          <p:nvPr/>
        </p:nvSpPr>
        <p:spPr>
          <a:xfrm>
            <a:off x="10027157" y="1766316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80">
                <a:moveTo>
                  <a:pt x="182879" y="0"/>
                </a:moveTo>
                <a:lnTo>
                  <a:pt x="0" y="0"/>
                </a:lnTo>
                <a:lnTo>
                  <a:pt x="0" y="182879"/>
                </a:lnTo>
                <a:lnTo>
                  <a:pt x="182879" y="182879"/>
                </a:lnTo>
                <a:lnTo>
                  <a:pt x="182879" y="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8" name="object 48" descr=""/>
          <p:cNvSpPr/>
          <p:nvPr/>
        </p:nvSpPr>
        <p:spPr>
          <a:xfrm>
            <a:off x="10027157" y="1532382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80">
                <a:moveTo>
                  <a:pt x="182879" y="0"/>
                </a:moveTo>
                <a:lnTo>
                  <a:pt x="0" y="0"/>
                </a:lnTo>
                <a:lnTo>
                  <a:pt x="0" y="182879"/>
                </a:lnTo>
                <a:lnTo>
                  <a:pt x="182879" y="182879"/>
                </a:lnTo>
                <a:lnTo>
                  <a:pt x="182879" y="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9" name="object 49" descr=""/>
          <p:cNvSpPr/>
          <p:nvPr/>
        </p:nvSpPr>
        <p:spPr>
          <a:xfrm>
            <a:off x="8305038" y="2564129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80">
                <a:moveTo>
                  <a:pt x="182879" y="0"/>
                </a:moveTo>
                <a:lnTo>
                  <a:pt x="0" y="0"/>
                </a:lnTo>
                <a:lnTo>
                  <a:pt x="0" y="182879"/>
                </a:lnTo>
                <a:lnTo>
                  <a:pt x="182879" y="182879"/>
                </a:lnTo>
                <a:lnTo>
                  <a:pt x="182879" y="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0" name="object 50" descr=""/>
          <p:cNvSpPr/>
          <p:nvPr/>
        </p:nvSpPr>
        <p:spPr>
          <a:xfrm>
            <a:off x="8305038" y="3265170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79">
                <a:moveTo>
                  <a:pt x="182879" y="0"/>
                </a:moveTo>
                <a:lnTo>
                  <a:pt x="0" y="0"/>
                </a:lnTo>
                <a:lnTo>
                  <a:pt x="0" y="182879"/>
                </a:lnTo>
                <a:lnTo>
                  <a:pt x="182879" y="182879"/>
                </a:lnTo>
                <a:lnTo>
                  <a:pt x="182879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1" name="object 51" descr=""/>
          <p:cNvSpPr/>
          <p:nvPr/>
        </p:nvSpPr>
        <p:spPr>
          <a:xfrm>
            <a:off x="8305038" y="3031235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80">
                <a:moveTo>
                  <a:pt x="182879" y="0"/>
                </a:moveTo>
                <a:lnTo>
                  <a:pt x="0" y="0"/>
                </a:lnTo>
                <a:lnTo>
                  <a:pt x="0" y="182879"/>
                </a:lnTo>
                <a:lnTo>
                  <a:pt x="182879" y="182879"/>
                </a:lnTo>
                <a:lnTo>
                  <a:pt x="182879" y="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2" name="object 52" descr=""/>
          <p:cNvSpPr/>
          <p:nvPr/>
        </p:nvSpPr>
        <p:spPr>
          <a:xfrm>
            <a:off x="8305038" y="2798064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80">
                <a:moveTo>
                  <a:pt x="182879" y="0"/>
                </a:moveTo>
                <a:lnTo>
                  <a:pt x="0" y="0"/>
                </a:lnTo>
                <a:lnTo>
                  <a:pt x="0" y="182879"/>
                </a:lnTo>
                <a:lnTo>
                  <a:pt x="182879" y="182879"/>
                </a:lnTo>
                <a:lnTo>
                  <a:pt x="182879" y="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3" name="object 53" descr=""/>
          <p:cNvSpPr/>
          <p:nvPr/>
        </p:nvSpPr>
        <p:spPr>
          <a:xfrm>
            <a:off x="10027157" y="2564129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80">
                <a:moveTo>
                  <a:pt x="182879" y="0"/>
                </a:moveTo>
                <a:lnTo>
                  <a:pt x="0" y="0"/>
                </a:lnTo>
                <a:lnTo>
                  <a:pt x="0" y="182879"/>
                </a:lnTo>
                <a:lnTo>
                  <a:pt x="182879" y="182879"/>
                </a:lnTo>
                <a:lnTo>
                  <a:pt x="182879" y="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4" name="object 54" descr=""/>
          <p:cNvSpPr/>
          <p:nvPr/>
        </p:nvSpPr>
        <p:spPr>
          <a:xfrm>
            <a:off x="10027157" y="3265170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79">
                <a:moveTo>
                  <a:pt x="182879" y="0"/>
                </a:moveTo>
                <a:lnTo>
                  <a:pt x="0" y="0"/>
                </a:lnTo>
                <a:lnTo>
                  <a:pt x="0" y="182879"/>
                </a:lnTo>
                <a:lnTo>
                  <a:pt x="182879" y="182879"/>
                </a:lnTo>
                <a:lnTo>
                  <a:pt x="182879" y="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5" name="object 55" descr=""/>
          <p:cNvSpPr/>
          <p:nvPr/>
        </p:nvSpPr>
        <p:spPr>
          <a:xfrm>
            <a:off x="10027157" y="3031235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80">
                <a:moveTo>
                  <a:pt x="182879" y="0"/>
                </a:moveTo>
                <a:lnTo>
                  <a:pt x="0" y="0"/>
                </a:lnTo>
                <a:lnTo>
                  <a:pt x="0" y="182879"/>
                </a:lnTo>
                <a:lnTo>
                  <a:pt x="182879" y="182879"/>
                </a:lnTo>
                <a:lnTo>
                  <a:pt x="182879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6" name="object 56" descr=""/>
          <p:cNvSpPr/>
          <p:nvPr/>
        </p:nvSpPr>
        <p:spPr>
          <a:xfrm>
            <a:off x="10027157" y="2798064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80">
                <a:moveTo>
                  <a:pt x="182879" y="0"/>
                </a:moveTo>
                <a:lnTo>
                  <a:pt x="0" y="0"/>
                </a:lnTo>
                <a:lnTo>
                  <a:pt x="0" y="182879"/>
                </a:lnTo>
                <a:lnTo>
                  <a:pt x="182879" y="182879"/>
                </a:lnTo>
                <a:lnTo>
                  <a:pt x="182879" y="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7" name="object 57" descr=""/>
          <p:cNvSpPr/>
          <p:nvPr/>
        </p:nvSpPr>
        <p:spPr>
          <a:xfrm>
            <a:off x="8305038" y="3893058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79">
                <a:moveTo>
                  <a:pt x="182879" y="0"/>
                </a:moveTo>
                <a:lnTo>
                  <a:pt x="0" y="0"/>
                </a:lnTo>
                <a:lnTo>
                  <a:pt x="0" y="182880"/>
                </a:lnTo>
                <a:lnTo>
                  <a:pt x="182879" y="182880"/>
                </a:lnTo>
                <a:lnTo>
                  <a:pt x="182879" y="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8" name="object 58" descr=""/>
          <p:cNvSpPr/>
          <p:nvPr/>
        </p:nvSpPr>
        <p:spPr>
          <a:xfrm>
            <a:off x="8305038" y="4593335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79">
                <a:moveTo>
                  <a:pt x="182879" y="0"/>
                </a:moveTo>
                <a:lnTo>
                  <a:pt x="0" y="0"/>
                </a:lnTo>
                <a:lnTo>
                  <a:pt x="0" y="182880"/>
                </a:lnTo>
                <a:lnTo>
                  <a:pt x="182879" y="182880"/>
                </a:lnTo>
                <a:lnTo>
                  <a:pt x="182879" y="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9" name="object 59" descr=""/>
          <p:cNvSpPr/>
          <p:nvPr/>
        </p:nvSpPr>
        <p:spPr>
          <a:xfrm>
            <a:off x="8305038" y="4360164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79">
                <a:moveTo>
                  <a:pt x="182879" y="0"/>
                </a:moveTo>
                <a:lnTo>
                  <a:pt x="0" y="0"/>
                </a:lnTo>
                <a:lnTo>
                  <a:pt x="0" y="182880"/>
                </a:lnTo>
                <a:lnTo>
                  <a:pt x="182879" y="182880"/>
                </a:lnTo>
                <a:lnTo>
                  <a:pt x="182879" y="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0" name="object 60" descr=""/>
          <p:cNvSpPr/>
          <p:nvPr/>
        </p:nvSpPr>
        <p:spPr>
          <a:xfrm>
            <a:off x="8305038" y="4126229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79">
                <a:moveTo>
                  <a:pt x="182879" y="0"/>
                </a:moveTo>
                <a:lnTo>
                  <a:pt x="0" y="0"/>
                </a:lnTo>
                <a:lnTo>
                  <a:pt x="0" y="182880"/>
                </a:lnTo>
                <a:lnTo>
                  <a:pt x="182879" y="182880"/>
                </a:lnTo>
                <a:lnTo>
                  <a:pt x="182879" y="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1" name="object 61" descr=""/>
          <p:cNvSpPr/>
          <p:nvPr/>
        </p:nvSpPr>
        <p:spPr>
          <a:xfrm>
            <a:off x="10027157" y="3893058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79">
                <a:moveTo>
                  <a:pt x="182879" y="0"/>
                </a:moveTo>
                <a:lnTo>
                  <a:pt x="0" y="0"/>
                </a:lnTo>
                <a:lnTo>
                  <a:pt x="0" y="182880"/>
                </a:lnTo>
                <a:lnTo>
                  <a:pt x="182879" y="182880"/>
                </a:lnTo>
                <a:lnTo>
                  <a:pt x="182879" y="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2" name="object 62" descr=""/>
          <p:cNvSpPr/>
          <p:nvPr/>
        </p:nvSpPr>
        <p:spPr>
          <a:xfrm>
            <a:off x="10027157" y="4593335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79">
                <a:moveTo>
                  <a:pt x="182879" y="0"/>
                </a:moveTo>
                <a:lnTo>
                  <a:pt x="0" y="0"/>
                </a:lnTo>
                <a:lnTo>
                  <a:pt x="0" y="182880"/>
                </a:lnTo>
                <a:lnTo>
                  <a:pt x="182879" y="182880"/>
                </a:lnTo>
                <a:lnTo>
                  <a:pt x="182879" y="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3" name="object 63" descr=""/>
          <p:cNvSpPr/>
          <p:nvPr/>
        </p:nvSpPr>
        <p:spPr>
          <a:xfrm>
            <a:off x="10027157" y="4360164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79">
                <a:moveTo>
                  <a:pt x="182879" y="0"/>
                </a:moveTo>
                <a:lnTo>
                  <a:pt x="0" y="0"/>
                </a:lnTo>
                <a:lnTo>
                  <a:pt x="0" y="182880"/>
                </a:lnTo>
                <a:lnTo>
                  <a:pt x="182879" y="182880"/>
                </a:lnTo>
                <a:lnTo>
                  <a:pt x="182879" y="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4" name="object 64" descr=""/>
          <p:cNvSpPr/>
          <p:nvPr/>
        </p:nvSpPr>
        <p:spPr>
          <a:xfrm>
            <a:off x="10027157" y="4126229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79">
                <a:moveTo>
                  <a:pt x="182879" y="0"/>
                </a:moveTo>
                <a:lnTo>
                  <a:pt x="0" y="0"/>
                </a:lnTo>
                <a:lnTo>
                  <a:pt x="0" y="182880"/>
                </a:lnTo>
                <a:lnTo>
                  <a:pt x="182879" y="182880"/>
                </a:lnTo>
                <a:lnTo>
                  <a:pt x="182879" y="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5" name="object 65" descr=""/>
          <p:cNvSpPr/>
          <p:nvPr/>
        </p:nvSpPr>
        <p:spPr>
          <a:xfrm>
            <a:off x="8305038" y="5202935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79">
                <a:moveTo>
                  <a:pt x="182879" y="0"/>
                </a:moveTo>
                <a:lnTo>
                  <a:pt x="0" y="0"/>
                </a:lnTo>
                <a:lnTo>
                  <a:pt x="0" y="182879"/>
                </a:lnTo>
                <a:lnTo>
                  <a:pt x="182879" y="182879"/>
                </a:lnTo>
                <a:lnTo>
                  <a:pt x="182879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6" name="object 66" descr=""/>
          <p:cNvSpPr/>
          <p:nvPr/>
        </p:nvSpPr>
        <p:spPr>
          <a:xfrm>
            <a:off x="8305038" y="5903976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79">
                <a:moveTo>
                  <a:pt x="182879" y="0"/>
                </a:moveTo>
                <a:lnTo>
                  <a:pt x="0" y="0"/>
                </a:lnTo>
                <a:lnTo>
                  <a:pt x="0" y="182880"/>
                </a:lnTo>
                <a:lnTo>
                  <a:pt x="182879" y="182880"/>
                </a:lnTo>
                <a:lnTo>
                  <a:pt x="182879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7" name="object 67" descr=""/>
          <p:cNvSpPr/>
          <p:nvPr/>
        </p:nvSpPr>
        <p:spPr>
          <a:xfrm>
            <a:off x="8305038" y="5670041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79">
                <a:moveTo>
                  <a:pt x="182879" y="0"/>
                </a:moveTo>
                <a:lnTo>
                  <a:pt x="0" y="0"/>
                </a:lnTo>
                <a:lnTo>
                  <a:pt x="0" y="182880"/>
                </a:lnTo>
                <a:lnTo>
                  <a:pt x="182879" y="182880"/>
                </a:lnTo>
                <a:lnTo>
                  <a:pt x="182879" y="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8" name="object 68" descr=""/>
          <p:cNvSpPr/>
          <p:nvPr/>
        </p:nvSpPr>
        <p:spPr>
          <a:xfrm>
            <a:off x="8305038" y="5436870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79">
                <a:moveTo>
                  <a:pt x="182879" y="0"/>
                </a:moveTo>
                <a:lnTo>
                  <a:pt x="0" y="0"/>
                </a:lnTo>
                <a:lnTo>
                  <a:pt x="0" y="182879"/>
                </a:lnTo>
                <a:lnTo>
                  <a:pt x="182879" y="182879"/>
                </a:lnTo>
                <a:lnTo>
                  <a:pt x="182879" y="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9" name="object 69" descr=""/>
          <p:cNvSpPr/>
          <p:nvPr/>
        </p:nvSpPr>
        <p:spPr>
          <a:xfrm>
            <a:off x="10027157" y="5202935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79">
                <a:moveTo>
                  <a:pt x="182879" y="0"/>
                </a:moveTo>
                <a:lnTo>
                  <a:pt x="0" y="0"/>
                </a:lnTo>
                <a:lnTo>
                  <a:pt x="0" y="182879"/>
                </a:lnTo>
                <a:lnTo>
                  <a:pt x="182879" y="182879"/>
                </a:lnTo>
                <a:lnTo>
                  <a:pt x="182879" y="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0" name="object 70" descr=""/>
          <p:cNvSpPr/>
          <p:nvPr/>
        </p:nvSpPr>
        <p:spPr>
          <a:xfrm>
            <a:off x="10027157" y="5903976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79">
                <a:moveTo>
                  <a:pt x="182879" y="0"/>
                </a:moveTo>
                <a:lnTo>
                  <a:pt x="0" y="0"/>
                </a:lnTo>
                <a:lnTo>
                  <a:pt x="0" y="182880"/>
                </a:lnTo>
                <a:lnTo>
                  <a:pt x="182879" y="182880"/>
                </a:lnTo>
                <a:lnTo>
                  <a:pt x="182879" y="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1" name="object 71" descr=""/>
          <p:cNvSpPr/>
          <p:nvPr/>
        </p:nvSpPr>
        <p:spPr>
          <a:xfrm>
            <a:off x="10027157" y="5670041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79">
                <a:moveTo>
                  <a:pt x="182879" y="0"/>
                </a:moveTo>
                <a:lnTo>
                  <a:pt x="0" y="0"/>
                </a:lnTo>
                <a:lnTo>
                  <a:pt x="0" y="182880"/>
                </a:lnTo>
                <a:lnTo>
                  <a:pt x="182879" y="182880"/>
                </a:lnTo>
                <a:lnTo>
                  <a:pt x="182879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2" name="object 72" descr=""/>
          <p:cNvSpPr/>
          <p:nvPr/>
        </p:nvSpPr>
        <p:spPr>
          <a:xfrm>
            <a:off x="10027157" y="5436870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79">
                <a:moveTo>
                  <a:pt x="182879" y="0"/>
                </a:moveTo>
                <a:lnTo>
                  <a:pt x="0" y="0"/>
                </a:lnTo>
                <a:lnTo>
                  <a:pt x="0" y="182879"/>
                </a:lnTo>
                <a:lnTo>
                  <a:pt x="182879" y="182879"/>
                </a:lnTo>
                <a:lnTo>
                  <a:pt x="182879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1803126" y="6462776"/>
            <a:ext cx="173355" cy="1854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50" spc="-25">
                <a:solidFill>
                  <a:srgbClr val="03234D"/>
                </a:solidFill>
                <a:latin typeface="Tahoma"/>
                <a:cs typeface="Tahoma"/>
              </a:rPr>
              <a:t>33</a:t>
            </a:r>
            <a:endParaRPr sz="1050">
              <a:latin typeface="Tahoma"/>
              <a:cs typeface="Tahoma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122407" y="291889"/>
            <a:ext cx="1434083" cy="238419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39698" y="768858"/>
            <a:ext cx="10917174" cy="19050"/>
          </a:xfrm>
          <a:prstGeom prst="rect">
            <a:avLst/>
          </a:prstGeom>
        </p:spPr>
      </p:pic>
      <p:grpSp>
        <p:nvGrpSpPr>
          <p:cNvPr id="5" name="object 5" descr=""/>
          <p:cNvGrpSpPr/>
          <p:nvPr/>
        </p:nvGrpSpPr>
        <p:grpSpPr>
          <a:xfrm>
            <a:off x="0" y="6496050"/>
            <a:ext cx="12192000" cy="361950"/>
            <a:chOff x="0" y="6496050"/>
            <a:chExt cx="12192000" cy="361950"/>
          </a:xfrm>
        </p:grpSpPr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6694931"/>
              <a:ext cx="12192000" cy="163068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7887" y="6496050"/>
              <a:ext cx="4675632" cy="361949"/>
            </a:xfrm>
            <a:prstGeom prst="rect">
              <a:avLst/>
            </a:prstGeom>
          </p:spPr>
        </p:pic>
      </p:grpSp>
      <p:sp>
        <p:nvSpPr>
          <p:cNvPr id="8" name="object 8" descr=""/>
          <p:cNvSpPr txBox="1"/>
          <p:nvPr/>
        </p:nvSpPr>
        <p:spPr>
          <a:xfrm>
            <a:off x="2601976" y="6504940"/>
            <a:ext cx="569595" cy="293370"/>
          </a:xfrm>
          <a:prstGeom prst="rect">
            <a:avLst/>
          </a:prstGeom>
        </p:spPr>
        <p:txBody>
          <a:bodyPr wrap="square" lIns="0" tIns="65404" rIns="0" bIns="0" rtlCol="0" vert="horz">
            <a:spAutoFit/>
          </a:bodyPr>
          <a:lstStyle/>
          <a:p>
            <a:pPr marL="41910" marR="30480" indent="-3810">
              <a:lnSpc>
                <a:spcPct val="67100"/>
              </a:lnSpc>
              <a:spcBef>
                <a:spcPts val="515"/>
              </a:spcBef>
            </a:pPr>
            <a:r>
              <a:rPr dirty="0" sz="1050" spc="-10" b="1">
                <a:solidFill>
                  <a:srgbClr val="FFFFFF"/>
                </a:solidFill>
                <a:latin typeface="Calibri"/>
                <a:cs typeface="Calibri"/>
              </a:rPr>
              <a:t>Industry </a:t>
            </a:r>
            <a:r>
              <a:rPr dirty="0" baseline="-21164" sz="1575" spc="-315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050" spc="-210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baseline="-21164" sz="1575" spc="-315" b="1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dirty="0" sz="1050" spc="-210" b="1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dirty="0" baseline="-21164" sz="1575" spc="-315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050" spc="-210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baseline="-21164" sz="1575" spc="-315" b="1">
                <a:solidFill>
                  <a:srgbClr val="FFFFFF"/>
                </a:solidFill>
                <a:latin typeface="Calibri"/>
                <a:cs typeface="Calibri"/>
              </a:rPr>
              <a:t>ly</a:t>
            </a:r>
            <a:r>
              <a:rPr dirty="0" sz="1050" spc="-210" b="1">
                <a:solidFill>
                  <a:srgbClr val="FFFFFF"/>
                </a:solidFill>
                <a:latin typeface="Calibri"/>
                <a:cs typeface="Calibri"/>
              </a:rPr>
              <a:t>ly</a:t>
            </a:r>
            <a:r>
              <a:rPr dirty="0" baseline="-21164" sz="1575" spc="-315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sz="1050" spc="-210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baseline="-21164" sz="1575" spc="-315" b="1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dirty="0" sz="1050" spc="-210" b="1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1041653" y="6504940"/>
            <a:ext cx="657860" cy="293370"/>
          </a:xfrm>
          <a:prstGeom prst="rect">
            <a:avLst/>
          </a:prstGeom>
        </p:spPr>
        <p:txBody>
          <a:bodyPr wrap="square" lIns="0" tIns="65404" rIns="0" bIns="0" rtlCol="0" vert="horz">
            <a:spAutoFit/>
          </a:bodyPr>
          <a:lstStyle/>
          <a:p>
            <a:pPr marL="38735" marR="30480" indent="-1270">
              <a:lnSpc>
                <a:spcPct val="67100"/>
              </a:lnSpc>
              <a:spcBef>
                <a:spcPts val="515"/>
              </a:spcBef>
            </a:pPr>
            <a:r>
              <a:rPr dirty="0" sz="1050" spc="-10" b="1">
                <a:solidFill>
                  <a:srgbClr val="FFFFFF"/>
                </a:solidFill>
                <a:latin typeface="Calibri"/>
                <a:cs typeface="Calibri"/>
              </a:rPr>
              <a:t>Executive </a:t>
            </a:r>
            <a:r>
              <a:rPr dirty="0" baseline="-21164" sz="1575" spc="-427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sz="1050" spc="-285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baseline="-21164" sz="1575" spc="-427" b="1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dirty="0" sz="1050" spc="-285" b="1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dirty="0" baseline="-21164" sz="1575" spc="-427" b="1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dirty="0" sz="1050" spc="-285" b="1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dirty="0" baseline="-21164" sz="1575" spc="-427" b="1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dirty="0" sz="1050" spc="-285" b="1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dirty="0" baseline="-21164" sz="1575" spc="-427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050" spc="-285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baseline="-21164" sz="1575" spc="-427" b="1">
                <a:solidFill>
                  <a:srgbClr val="FFFFFF"/>
                </a:solidFill>
                <a:latin typeface="Calibri"/>
                <a:cs typeface="Calibri"/>
              </a:rPr>
              <a:t>ry</a:t>
            </a:r>
            <a:r>
              <a:rPr dirty="0" sz="1050" spc="-285" b="1">
                <a:solidFill>
                  <a:srgbClr val="FFFFFF"/>
                </a:solidFill>
                <a:latin typeface="Calibri"/>
                <a:cs typeface="Calibri"/>
              </a:rPr>
              <a:t>ry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4158234" y="6504940"/>
            <a:ext cx="637540" cy="293370"/>
          </a:xfrm>
          <a:prstGeom prst="rect">
            <a:avLst/>
          </a:prstGeom>
        </p:spPr>
        <p:txBody>
          <a:bodyPr wrap="square" lIns="0" tIns="65404" rIns="0" bIns="0" rtlCol="0" vert="horz">
            <a:spAutoFit/>
          </a:bodyPr>
          <a:lstStyle/>
          <a:p>
            <a:pPr marL="38100" marR="30480" indent="33655">
              <a:lnSpc>
                <a:spcPct val="67100"/>
              </a:lnSpc>
              <a:spcBef>
                <a:spcPts val="515"/>
              </a:spcBef>
            </a:pPr>
            <a:r>
              <a:rPr dirty="0" sz="1050" spc="-10" b="1">
                <a:solidFill>
                  <a:srgbClr val="FFFFFF"/>
                </a:solidFill>
                <a:latin typeface="Calibri"/>
                <a:cs typeface="Calibri"/>
              </a:rPr>
              <a:t>Company </a:t>
            </a:r>
            <a:r>
              <a:rPr dirty="0" sz="1050" spc="-484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baseline="-21164" sz="1575" spc="-390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sz="1050" spc="-270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baseline="-21164" sz="1575" spc="-390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sz="1050" spc="-300" b="1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baseline="-21164" sz="1575" spc="-382" b="1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sz="1050" spc="-150" b="1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dirty="0" baseline="-21164" sz="1575" spc="-390" b="1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dirty="0" sz="1050" spc="-270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baseline="-21164" sz="1575" spc="-390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sz="1050" spc="-35" b="1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dirty="0" baseline="-21164" sz="1575" spc="-390" b="1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dirty="0" sz="1050" spc="-300" b="1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baseline="-21164" sz="1575" spc="-382" b="1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sz="1050" spc="-565" b="1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r>
              <a:rPr dirty="0" baseline="-21164" sz="1575" spc="-30" b="1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endParaRPr baseline="-21164" sz="1575">
              <a:latin typeface="Calibri"/>
              <a:cs typeface="Calibri"/>
            </a:endParaRPr>
          </a:p>
        </p:txBody>
      </p:sp>
      <p:sp>
        <p:nvSpPr>
          <p:cNvPr id="11" name="object 11" descr=""/>
          <p:cNvSpPr/>
          <p:nvPr/>
        </p:nvSpPr>
        <p:spPr>
          <a:xfrm>
            <a:off x="5300471" y="6496050"/>
            <a:ext cx="1624965" cy="361950"/>
          </a:xfrm>
          <a:custGeom>
            <a:avLst/>
            <a:gdLst/>
            <a:ahLst/>
            <a:cxnLst/>
            <a:rect l="l" t="t" r="r" b="b"/>
            <a:pathLst>
              <a:path w="1624965" h="361950">
                <a:moveTo>
                  <a:pt x="1624583" y="0"/>
                </a:moveTo>
                <a:lnTo>
                  <a:pt x="90424" y="0"/>
                </a:lnTo>
                <a:lnTo>
                  <a:pt x="0" y="361949"/>
                </a:lnTo>
                <a:lnTo>
                  <a:pt x="1534032" y="361949"/>
                </a:lnTo>
                <a:lnTo>
                  <a:pt x="1624583" y="0"/>
                </a:lnTo>
                <a:close/>
              </a:path>
            </a:pathLst>
          </a:custGeom>
          <a:solidFill>
            <a:srgbClr val="2C716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 descr=""/>
          <p:cNvSpPr txBox="1"/>
          <p:nvPr/>
        </p:nvSpPr>
        <p:spPr>
          <a:xfrm>
            <a:off x="5769102" y="6504940"/>
            <a:ext cx="647700" cy="293370"/>
          </a:xfrm>
          <a:prstGeom prst="rect">
            <a:avLst/>
          </a:prstGeom>
        </p:spPr>
        <p:txBody>
          <a:bodyPr wrap="square" lIns="0" tIns="65404" rIns="0" bIns="0" rtlCol="0" vert="horz">
            <a:spAutoFit/>
          </a:bodyPr>
          <a:lstStyle/>
          <a:p>
            <a:pPr marL="38100" marR="30480" indent="60960">
              <a:lnSpc>
                <a:spcPct val="67100"/>
              </a:lnSpc>
              <a:spcBef>
                <a:spcPts val="515"/>
              </a:spcBef>
            </a:pPr>
            <a:r>
              <a:rPr dirty="0" sz="1050" spc="-10" b="1">
                <a:solidFill>
                  <a:srgbClr val="FFFFFF"/>
                </a:solidFill>
                <a:latin typeface="Calibri"/>
                <a:cs typeface="Calibri"/>
              </a:rPr>
              <a:t>Financial </a:t>
            </a:r>
            <a:r>
              <a:rPr dirty="0" sz="1050" spc="-250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baseline="-21164" sz="1575" spc="-375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sz="1050" spc="-250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baseline="-21164" sz="1575" spc="-375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sz="1050" spc="-250" b="1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baseline="-21164" sz="1575" spc="-375" b="1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sz="1050" spc="-250" b="1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dirty="0" baseline="-21164" sz="1575" spc="-375" b="1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dirty="0" sz="1050" spc="-250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baseline="-21164" sz="1575" spc="-375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sz="1050" spc="-250" b="1">
                <a:solidFill>
                  <a:srgbClr val="FFFFFF"/>
                </a:solidFill>
                <a:latin typeface="Calibri"/>
                <a:cs typeface="Calibri"/>
              </a:rPr>
              <a:t>ie</a:t>
            </a:r>
            <a:r>
              <a:rPr dirty="0" baseline="-21164" sz="1575" spc="-375" b="1">
                <a:solidFill>
                  <a:srgbClr val="FFFFFF"/>
                </a:solidFill>
                <a:latin typeface="Calibri"/>
                <a:cs typeface="Calibri"/>
              </a:rPr>
              <a:t>ie</a:t>
            </a:r>
            <a:r>
              <a:rPr dirty="0" sz="1050" spc="-250" b="1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r>
              <a:rPr dirty="0" baseline="-21164" sz="1575" spc="-375" b="1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endParaRPr baseline="-21164" sz="1575">
              <a:latin typeface="Calibri"/>
              <a:cs typeface="Calibri"/>
            </a:endParaRPr>
          </a:p>
        </p:txBody>
      </p:sp>
      <p:pic>
        <p:nvPicPr>
          <p:cNvPr id="13" name="object 13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922007" y="6496050"/>
            <a:ext cx="4676394" cy="361949"/>
          </a:xfrm>
          <a:prstGeom prst="rect">
            <a:avLst/>
          </a:prstGeom>
        </p:spPr>
      </p:pic>
      <p:sp>
        <p:nvSpPr>
          <p:cNvPr id="14" name="object 14" descr=""/>
          <p:cNvSpPr txBox="1"/>
          <p:nvPr/>
        </p:nvSpPr>
        <p:spPr>
          <a:xfrm>
            <a:off x="7416545" y="6504940"/>
            <a:ext cx="635635" cy="293370"/>
          </a:xfrm>
          <a:prstGeom prst="rect">
            <a:avLst/>
          </a:prstGeom>
        </p:spPr>
        <p:txBody>
          <a:bodyPr wrap="square" lIns="0" tIns="65404" rIns="0" bIns="0" rtlCol="0" vert="horz">
            <a:spAutoFit/>
          </a:bodyPr>
          <a:lstStyle/>
          <a:p>
            <a:pPr marL="39370" marR="30480" indent="-1905">
              <a:lnSpc>
                <a:spcPct val="67100"/>
              </a:lnSpc>
              <a:spcBef>
                <a:spcPts val="515"/>
              </a:spcBef>
            </a:pPr>
            <a:r>
              <a:rPr dirty="0" sz="1050" spc="-10" b="1">
                <a:solidFill>
                  <a:srgbClr val="FFFFFF"/>
                </a:solidFill>
                <a:latin typeface="Calibri"/>
                <a:cs typeface="Calibri"/>
              </a:rPr>
              <a:t>Feasibility </a:t>
            </a:r>
            <a:r>
              <a:rPr dirty="0" sz="1050" spc="-185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baseline="-21164" sz="1575" spc="-277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050" spc="-185" b="1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dirty="0" baseline="-21164" sz="1575" spc="-277" b="1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dirty="0" sz="1050" spc="-185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baseline="-21164" sz="1575" spc="-277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050" spc="-185" b="1">
                <a:solidFill>
                  <a:srgbClr val="FFFFFF"/>
                </a:solidFill>
                <a:latin typeface="Calibri"/>
                <a:cs typeface="Calibri"/>
              </a:rPr>
              <a:t>ly</a:t>
            </a:r>
            <a:r>
              <a:rPr dirty="0" baseline="-21164" sz="1575" spc="-277" b="1">
                <a:solidFill>
                  <a:srgbClr val="FFFFFF"/>
                </a:solidFill>
                <a:latin typeface="Calibri"/>
                <a:cs typeface="Calibri"/>
              </a:rPr>
              <a:t>ly</a:t>
            </a:r>
            <a:r>
              <a:rPr dirty="0" sz="1050" spc="-185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baseline="-21164" sz="1575" spc="-277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sz="1050" spc="-185" b="1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dirty="0" baseline="-21164" sz="1575" spc="-277" b="1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endParaRPr baseline="-21164" sz="1575">
              <a:latin typeface="Calibri"/>
              <a:cs typeface="Calibri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9007347" y="6504940"/>
            <a:ext cx="696595" cy="293370"/>
          </a:xfrm>
          <a:prstGeom prst="rect">
            <a:avLst/>
          </a:prstGeom>
        </p:spPr>
        <p:txBody>
          <a:bodyPr wrap="square" lIns="0" tIns="65404" rIns="0" bIns="0" rtlCol="0" vert="horz">
            <a:spAutoFit/>
          </a:bodyPr>
          <a:lstStyle/>
          <a:p>
            <a:pPr marL="54610" marR="30480" indent="-17145">
              <a:lnSpc>
                <a:spcPct val="67100"/>
              </a:lnSpc>
              <a:spcBef>
                <a:spcPts val="515"/>
              </a:spcBef>
            </a:pPr>
            <a:r>
              <a:rPr dirty="0" sz="1050" spc="-10" b="1">
                <a:solidFill>
                  <a:srgbClr val="FFFFFF"/>
                </a:solidFill>
                <a:latin typeface="Calibri"/>
                <a:cs typeface="Calibri"/>
              </a:rPr>
              <a:t>Alternative </a:t>
            </a:r>
            <a:r>
              <a:rPr dirty="0" sz="1050" spc="-160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baseline="-21164" sz="1575" spc="-240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sz="1050" spc="-160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baseline="-21164" sz="1575" spc="-240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sz="1050" spc="-160" b="1">
                <a:solidFill>
                  <a:srgbClr val="FFFFFF"/>
                </a:solidFill>
                <a:latin typeface="Calibri"/>
                <a:cs typeface="Calibri"/>
              </a:rPr>
              <a:t>lu</a:t>
            </a:r>
            <a:r>
              <a:rPr dirty="0" baseline="-21164" sz="1575" spc="-240" b="1">
                <a:solidFill>
                  <a:srgbClr val="FFFFFF"/>
                </a:solidFill>
                <a:latin typeface="Calibri"/>
                <a:cs typeface="Calibri"/>
              </a:rPr>
              <a:t>lu</a:t>
            </a:r>
            <a:r>
              <a:rPr dirty="0" sz="1050" spc="-160" b="1">
                <a:solidFill>
                  <a:srgbClr val="FFFFFF"/>
                </a:solidFill>
                <a:latin typeface="Calibri"/>
                <a:cs typeface="Calibri"/>
              </a:rPr>
              <a:t>ti</a:t>
            </a:r>
            <a:r>
              <a:rPr dirty="0" baseline="-21164" sz="1575" spc="-240" b="1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dirty="0" sz="1050" spc="-160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baseline="-21164" sz="1575" spc="-240" b="1">
                <a:solidFill>
                  <a:srgbClr val="FFFFFF"/>
                </a:solidFill>
                <a:latin typeface="Calibri"/>
                <a:cs typeface="Calibri"/>
              </a:rPr>
              <a:t>io</a:t>
            </a:r>
            <a:r>
              <a:rPr dirty="0" sz="1050" spc="-160" b="1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dirty="0" baseline="-21164" sz="1575" spc="-240" b="1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endParaRPr baseline="-21164" sz="1575">
              <a:latin typeface="Calibri"/>
              <a:cs typeface="Calibri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10567161" y="6589521"/>
            <a:ext cx="629285" cy="1854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50" spc="-10" b="1">
                <a:solidFill>
                  <a:srgbClr val="FFFFFF"/>
                </a:solidFill>
                <a:latin typeface="Calibri"/>
                <a:cs typeface="Calibri"/>
              </a:rPr>
              <a:t>Conclusion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624077" y="510032"/>
            <a:ext cx="842962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03234D"/>
                </a:solidFill>
                <a:latin typeface="Arial MT"/>
                <a:cs typeface="Arial MT"/>
              </a:rPr>
              <a:t>Historical</a:t>
            </a:r>
            <a:r>
              <a:rPr dirty="0" sz="1200" spc="-4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03234D"/>
                </a:solidFill>
                <a:latin typeface="Arial MT"/>
                <a:cs typeface="Arial MT"/>
              </a:rPr>
              <a:t>enterprise</a:t>
            </a:r>
            <a:r>
              <a:rPr dirty="0" sz="120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03234D"/>
                </a:solidFill>
                <a:latin typeface="Arial MT"/>
                <a:cs typeface="Arial MT"/>
              </a:rPr>
              <a:t>value,</a:t>
            </a:r>
            <a:r>
              <a:rPr dirty="0" sz="1200" spc="-4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03234D"/>
                </a:solidFill>
                <a:latin typeface="Arial MT"/>
                <a:cs typeface="Arial MT"/>
              </a:rPr>
              <a:t>market</a:t>
            </a:r>
            <a:r>
              <a:rPr dirty="0" sz="120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03234D"/>
                </a:solidFill>
                <a:latin typeface="Arial MT"/>
                <a:cs typeface="Arial MT"/>
              </a:rPr>
              <a:t>cap,</a:t>
            </a:r>
            <a:r>
              <a:rPr dirty="0" sz="120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03234D"/>
                </a:solidFill>
                <a:latin typeface="Arial MT"/>
                <a:cs typeface="Arial MT"/>
              </a:rPr>
              <a:t>sales,</a:t>
            </a:r>
            <a:r>
              <a:rPr dirty="0" sz="120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03234D"/>
                </a:solidFill>
                <a:latin typeface="Arial MT"/>
                <a:cs typeface="Arial MT"/>
              </a:rPr>
              <a:t>and</a:t>
            </a:r>
            <a:r>
              <a:rPr dirty="0" sz="120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03234D"/>
                </a:solidFill>
                <a:latin typeface="Arial MT"/>
                <a:cs typeface="Arial MT"/>
              </a:rPr>
              <a:t>projections</a:t>
            </a:r>
            <a:r>
              <a:rPr dirty="0" sz="1200" spc="-3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03234D"/>
                </a:solidFill>
                <a:latin typeface="Arial MT"/>
                <a:cs typeface="Arial MT"/>
              </a:rPr>
              <a:t>for</a:t>
            </a:r>
            <a:r>
              <a:rPr dirty="0" sz="120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03234D"/>
                </a:solidFill>
                <a:latin typeface="Arial MT"/>
                <a:cs typeface="Arial MT"/>
              </a:rPr>
              <a:t>EBITDA,</a:t>
            </a:r>
            <a:r>
              <a:rPr dirty="0" sz="1200" spc="-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200" spc="-20">
                <a:solidFill>
                  <a:srgbClr val="03234D"/>
                </a:solidFill>
                <a:latin typeface="Arial MT"/>
                <a:cs typeface="Arial MT"/>
              </a:rPr>
              <a:t>EBIT,</a:t>
            </a:r>
            <a:r>
              <a:rPr dirty="0" sz="1200" spc="-1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03234D"/>
                </a:solidFill>
                <a:latin typeface="Arial MT"/>
                <a:cs typeface="Arial MT"/>
              </a:rPr>
              <a:t>and</a:t>
            </a:r>
            <a:r>
              <a:rPr dirty="0" sz="1200" spc="-3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03234D"/>
                </a:solidFill>
                <a:latin typeface="Arial MT"/>
                <a:cs typeface="Arial MT"/>
              </a:rPr>
              <a:t>net</a:t>
            </a:r>
            <a:r>
              <a:rPr dirty="0" sz="120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03234D"/>
                </a:solidFill>
                <a:latin typeface="Arial MT"/>
                <a:cs typeface="Arial MT"/>
              </a:rPr>
              <a:t>income</a:t>
            </a:r>
            <a:r>
              <a:rPr dirty="0" sz="1200" spc="-4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03234D"/>
                </a:solidFill>
                <a:latin typeface="Arial MT"/>
                <a:cs typeface="Arial MT"/>
              </a:rPr>
              <a:t>margin</a:t>
            </a:r>
            <a:r>
              <a:rPr dirty="0" sz="1200" spc="-4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03234D"/>
                </a:solidFill>
                <a:latin typeface="Arial MT"/>
                <a:cs typeface="Arial MT"/>
              </a:rPr>
              <a:t>for</a:t>
            </a:r>
            <a:r>
              <a:rPr dirty="0" sz="120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03234D"/>
                </a:solidFill>
                <a:latin typeface="Arial MT"/>
                <a:cs typeface="Arial MT"/>
              </a:rPr>
              <a:t>the</a:t>
            </a:r>
            <a:r>
              <a:rPr dirty="0" sz="1200" spc="-3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03234D"/>
                </a:solidFill>
                <a:latin typeface="Arial MT"/>
                <a:cs typeface="Arial MT"/>
              </a:rPr>
              <a:t>upcoming</a:t>
            </a:r>
            <a:r>
              <a:rPr dirty="0" sz="120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200" spc="-25">
                <a:solidFill>
                  <a:srgbClr val="03234D"/>
                </a:solidFill>
                <a:latin typeface="Arial MT"/>
                <a:cs typeface="Arial MT"/>
              </a:rPr>
              <a:t>FY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xfrm>
            <a:off x="624077" y="204977"/>
            <a:ext cx="3778885" cy="3302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009999"/>
                </a:solidFill>
              </a:rPr>
              <a:t>Peer</a:t>
            </a:r>
            <a:r>
              <a:rPr dirty="0" spc="-50">
                <a:solidFill>
                  <a:srgbClr val="009999"/>
                </a:solidFill>
              </a:rPr>
              <a:t> </a:t>
            </a:r>
            <a:r>
              <a:rPr dirty="0">
                <a:solidFill>
                  <a:srgbClr val="009999"/>
                </a:solidFill>
              </a:rPr>
              <a:t>Group</a:t>
            </a:r>
            <a:r>
              <a:rPr dirty="0" spc="-40">
                <a:solidFill>
                  <a:srgbClr val="009999"/>
                </a:solidFill>
              </a:rPr>
              <a:t> </a:t>
            </a:r>
            <a:r>
              <a:rPr dirty="0">
                <a:solidFill>
                  <a:srgbClr val="009999"/>
                </a:solidFill>
              </a:rPr>
              <a:t>Statistical</a:t>
            </a:r>
            <a:r>
              <a:rPr dirty="0" spc="-130">
                <a:solidFill>
                  <a:srgbClr val="009999"/>
                </a:solidFill>
              </a:rPr>
              <a:t> </a:t>
            </a:r>
            <a:r>
              <a:rPr dirty="0" spc="-10">
                <a:solidFill>
                  <a:srgbClr val="009999"/>
                </a:solidFill>
              </a:rPr>
              <a:t>Analysis</a:t>
            </a:r>
          </a:p>
        </p:txBody>
      </p:sp>
      <p:sp>
        <p:nvSpPr>
          <p:cNvPr id="19" name="object 19" descr=""/>
          <p:cNvSpPr txBox="1"/>
          <p:nvPr/>
        </p:nvSpPr>
        <p:spPr>
          <a:xfrm>
            <a:off x="3791458" y="6149085"/>
            <a:ext cx="552450" cy="178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$376</a:t>
            </a:r>
            <a:r>
              <a:rPr dirty="0" sz="1000" spc="-1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 spc="-25">
                <a:solidFill>
                  <a:srgbClr val="03234D"/>
                </a:solidFill>
                <a:latin typeface="Arial MT"/>
                <a:cs typeface="Arial MT"/>
              </a:rPr>
              <a:t>MM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2323592" y="6149085"/>
            <a:ext cx="552450" cy="178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$593</a:t>
            </a:r>
            <a:r>
              <a:rPr dirty="0" sz="1000" spc="-1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 spc="-25">
                <a:solidFill>
                  <a:srgbClr val="03234D"/>
                </a:solidFill>
                <a:latin typeface="Arial MT"/>
                <a:cs typeface="Arial MT"/>
              </a:rPr>
              <a:t>MM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743458" y="6326632"/>
            <a:ext cx="2011680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>
                <a:solidFill>
                  <a:srgbClr val="03234D"/>
                </a:solidFill>
                <a:latin typeface="Arial MT"/>
                <a:cs typeface="Arial MT"/>
              </a:rPr>
              <a:t>Source:</a:t>
            </a:r>
            <a:r>
              <a:rPr dirty="0" sz="80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3234D"/>
                </a:solidFill>
                <a:latin typeface="Arial MT"/>
                <a:cs typeface="Arial MT"/>
              </a:rPr>
              <a:t>(Bloomberg,</a:t>
            </a:r>
            <a:r>
              <a:rPr dirty="0" sz="80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3234D"/>
                </a:solidFill>
                <a:latin typeface="Arial MT"/>
                <a:cs typeface="Arial MT"/>
              </a:rPr>
              <a:t>2023),</a:t>
            </a:r>
            <a:r>
              <a:rPr dirty="0" sz="80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3234D"/>
                </a:solidFill>
                <a:latin typeface="Arial MT"/>
                <a:cs typeface="Arial MT"/>
              </a:rPr>
              <a:t>(FactSet,</a:t>
            </a:r>
            <a:r>
              <a:rPr dirty="0" sz="80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800" spc="-10">
                <a:solidFill>
                  <a:srgbClr val="03234D"/>
                </a:solidFill>
                <a:latin typeface="Arial MT"/>
                <a:cs typeface="Arial MT"/>
              </a:rPr>
              <a:t>2023)</a:t>
            </a:r>
            <a:endParaRPr sz="800">
              <a:latin typeface="Arial MT"/>
              <a:cs typeface="Arial MT"/>
            </a:endParaRPr>
          </a:p>
        </p:txBody>
      </p:sp>
      <p:grpSp>
        <p:nvGrpSpPr>
          <p:cNvPr id="22" name="object 22" descr=""/>
          <p:cNvGrpSpPr/>
          <p:nvPr/>
        </p:nvGrpSpPr>
        <p:grpSpPr>
          <a:xfrm>
            <a:off x="933322" y="1222247"/>
            <a:ext cx="10271125" cy="4304030"/>
            <a:chOff x="933322" y="1222247"/>
            <a:chExt cx="10271125" cy="4304030"/>
          </a:xfrm>
        </p:grpSpPr>
        <p:sp>
          <p:nvSpPr>
            <p:cNvPr id="23" name="object 23" descr=""/>
            <p:cNvSpPr/>
            <p:nvPr/>
          </p:nvSpPr>
          <p:spPr>
            <a:xfrm>
              <a:off x="965453" y="1222247"/>
              <a:ext cx="10239375" cy="860425"/>
            </a:xfrm>
            <a:custGeom>
              <a:avLst/>
              <a:gdLst/>
              <a:ahLst/>
              <a:cxnLst/>
              <a:rect l="l" t="t" r="r" b="b"/>
              <a:pathLst>
                <a:path w="10239375" h="860425">
                  <a:moveTo>
                    <a:pt x="10238994" y="0"/>
                  </a:moveTo>
                  <a:lnTo>
                    <a:pt x="0" y="0"/>
                  </a:lnTo>
                  <a:lnTo>
                    <a:pt x="0" y="860298"/>
                  </a:lnTo>
                  <a:lnTo>
                    <a:pt x="10238994" y="860298"/>
                  </a:lnTo>
                  <a:lnTo>
                    <a:pt x="10238994" y="0"/>
                  </a:lnTo>
                  <a:close/>
                </a:path>
              </a:pathLst>
            </a:custGeom>
            <a:solidFill>
              <a:srgbClr val="E4EEE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 descr=""/>
            <p:cNvSpPr/>
            <p:nvPr/>
          </p:nvSpPr>
          <p:spPr>
            <a:xfrm>
              <a:off x="3754374" y="1505711"/>
              <a:ext cx="1049655" cy="323850"/>
            </a:xfrm>
            <a:custGeom>
              <a:avLst/>
              <a:gdLst/>
              <a:ahLst/>
              <a:cxnLst/>
              <a:rect l="l" t="t" r="r" b="b"/>
              <a:pathLst>
                <a:path w="1049654" h="323850">
                  <a:moveTo>
                    <a:pt x="1049274" y="0"/>
                  </a:moveTo>
                  <a:lnTo>
                    <a:pt x="0" y="0"/>
                  </a:lnTo>
                  <a:lnTo>
                    <a:pt x="0" y="323850"/>
                  </a:lnTo>
                  <a:lnTo>
                    <a:pt x="1049274" y="323850"/>
                  </a:lnTo>
                  <a:lnTo>
                    <a:pt x="1049274" y="0"/>
                  </a:lnTo>
                  <a:close/>
                </a:path>
              </a:pathLst>
            </a:custGeom>
            <a:solidFill>
              <a:srgbClr val="00C2B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 descr=""/>
            <p:cNvSpPr/>
            <p:nvPr/>
          </p:nvSpPr>
          <p:spPr>
            <a:xfrm>
              <a:off x="936497" y="2082545"/>
              <a:ext cx="10250805" cy="3440429"/>
            </a:xfrm>
            <a:custGeom>
              <a:avLst/>
              <a:gdLst/>
              <a:ahLst/>
              <a:cxnLst/>
              <a:rect l="l" t="t" r="r" b="b"/>
              <a:pathLst>
                <a:path w="10250805" h="3440429">
                  <a:moveTo>
                    <a:pt x="0" y="0"/>
                  </a:moveTo>
                  <a:lnTo>
                    <a:pt x="8043672" y="0"/>
                  </a:lnTo>
                </a:path>
                <a:path w="10250805" h="3440429">
                  <a:moveTo>
                    <a:pt x="8866632" y="0"/>
                  </a:moveTo>
                  <a:lnTo>
                    <a:pt x="9436608" y="0"/>
                  </a:lnTo>
                </a:path>
                <a:path w="10250805" h="3440429">
                  <a:moveTo>
                    <a:pt x="0" y="860298"/>
                  </a:moveTo>
                  <a:lnTo>
                    <a:pt x="10250678" y="860298"/>
                  </a:lnTo>
                </a:path>
                <a:path w="10250805" h="3440429">
                  <a:moveTo>
                    <a:pt x="0" y="2580131"/>
                  </a:moveTo>
                  <a:lnTo>
                    <a:pt x="10250424" y="2580131"/>
                  </a:lnTo>
                </a:path>
                <a:path w="10250805" h="3440429">
                  <a:moveTo>
                    <a:pt x="0" y="3440429"/>
                  </a:moveTo>
                  <a:lnTo>
                    <a:pt x="10250424" y="3440429"/>
                  </a:lnTo>
                </a:path>
                <a:path w="10250805" h="3440429">
                  <a:moveTo>
                    <a:pt x="0" y="1719833"/>
                  </a:moveTo>
                  <a:lnTo>
                    <a:pt x="10250424" y="1719833"/>
                  </a:lnTo>
                </a:path>
              </a:pathLst>
            </a:custGeom>
            <a:ln w="6350">
              <a:solidFill>
                <a:srgbClr val="2C716D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6" name="object 2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30985" y="1423415"/>
              <a:ext cx="874013" cy="166115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51787" y="1697735"/>
              <a:ext cx="305562" cy="305562"/>
            </a:xfrm>
            <a:prstGeom prst="rect">
              <a:avLst/>
            </a:prstGeom>
          </p:spPr>
        </p:pic>
      </p:grpSp>
      <p:pic>
        <p:nvPicPr>
          <p:cNvPr id="28" name="object 28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019555" y="2289810"/>
            <a:ext cx="915162" cy="147065"/>
          </a:xfrm>
          <a:prstGeom prst="rect">
            <a:avLst/>
          </a:prstGeom>
        </p:spPr>
      </p:pic>
      <p:pic>
        <p:nvPicPr>
          <p:cNvPr id="29" name="object 29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351788" y="2502407"/>
            <a:ext cx="301751" cy="301751"/>
          </a:xfrm>
          <a:prstGeom prst="rect">
            <a:avLst/>
          </a:prstGeom>
        </p:spPr>
      </p:pic>
      <p:grpSp>
        <p:nvGrpSpPr>
          <p:cNvPr id="30" name="object 30" descr=""/>
          <p:cNvGrpSpPr/>
          <p:nvPr/>
        </p:nvGrpSpPr>
        <p:grpSpPr>
          <a:xfrm>
            <a:off x="962405" y="3997452"/>
            <a:ext cx="1047750" cy="553720"/>
            <a:chOff x="962405" y="3997452"/>
            <a:chExt cx="1047750" cy="553720"/>
          </a:xfrm>
        </p:grpSpPr>
        <p:pic>
          <p:nvPicPr>
            <p:cNvPr id="31" name="object 3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62405" y="3997452"/>
              <a:ext cx="1047750" cy="237744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51787" y="4248912"/>
              <a:ext cx="301751" cy="301751"/>
            </a:xfrm>
            <a:prstGeom prst="rect">
              <a:avLst/>
            </a:prstGeom>
          </p:spPr>
        </p:pic>
      </p:grpSp>
      <p:pic>
        <p:nvPicPr>
          <p:cNvPr id="33" name="object 33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351025" y="5084826"/>
            <a:ext cx="301751" cy="301752"/>
          </a:xfrm>
          <a:prstGeom prst="rect">
            <a:avLst/>
          </a:prstGeom>
        </p:spPr>
      </p:pic>
      <p:pic>
        <p:nvPicPr>
          <p:cNvPr id="34" name="object 34" descr="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050797" y="4785524"/>
            <a:ext cx="980693" cy="177381"/>
          </a:xfrm>
          <a:prstGeom prst="rect">
            <a:avLst/>
          </a:prstGeom>
        </p:spPr>
      </p:pic>
      <p:pic>
        <p:nvPicPr>
          <p:cNvPr id="35" name="object 35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118616" y="5616702"/>
            <a:ext cx="826008" cy="265938"/>
          </a:xfrm>
          <a:prstGeom prst="rect">
            <a:avLst/>
          </a:prstGeom>
        </p:spPr>
      </p:pic>
      <p:pic>
        <p:nvPicPr>
          <p:cNvPr id="36" name="object 36" descr="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1351025" y="5950458"/>
            <a:ext cx="301751" cy="301751"/>
          </a:xfrm>
          <a:prstGeom prst="rect">
            <a:avLst/>
          </a:prstGeom>
        </p:spPr>
      </p:pic>
      <p:pic>
        <p:nvPicPr>
          <p:cNvPr id="37" name="object 37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1085088" y="3087623"/>
            <a:ext cx="833627" cy="200405"/>
          </a:xfrm>
          <a:prstGeom prst="rect">
            <a:avLst/>
          </a:prstGeom>
        </p:spPr>
      </p:pic>
      <p:pic>
        <p:nvPicPr>
          <p:cNvPr id="38" name="object 38" descr="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1351025" y="3434334"/>
            <a:ext cx="301751" cy="301751"/>
          </a:xfrm>
          <a:prstGeom prst="rect">
            <a:avLst/>
          </a:prstGeom>
        </p:spPr>
      </p:pic>
      <p:sp>
        <p:nvSpPr>
          <p:cNvPr id="39" name="object 39" descr=""/>
          <p:cNvSpPr txBox="1"/>
          <p:nvPr/>
        </p:nvSpPr>
        <p:spPr>
          <a:xfrm>
            <a:off x="8179307" y="6149085"/>
            <a:ext cx="470534" cy="178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-10">
                <a:solidFill>
                  <a:srgbClr val="03234D"/>
                </a:solidFill>
                <a:latin typeface="Arial MT"/>
                <a:cs typeface="Arial MT"/>
              </a:rPr>
              <a:t>(77.6%)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40" name="object 40" descr=""/>
          <p:cNvSpPr txBox="1"/>
          <p:nvPr/>
        </p:nvSpPr>
        <p:spPr>
          <a:xfrm>
            <a:off x="10074656" y="2741422"/>
            <a:ext cx="315595" cy="178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-20">
                <a:solidFill>
                  <a:srgbClr val="03234D"/>
                </a:solidFill>
                <a:latin typeface="Arial MT"/>
                <a:cs typeface="Arial MT"/>
              </a:rPr>
              <a:t>9.0%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41" name="object 41" descr=""/>
          <p:cNvSpPr txBox="1"/>
          <p:nvPr/>
        </p:nvSpPr>
        <p:spPr>
          <a:xfrm>
            <a:off x="8460485" y="5320284"/>
            <a:ext cx="385445" cy="178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-10">
                <a:solidFill>
                  <a:srgbClr val="03234D"/>
                </a:solidFill>
                <a:latin typeface="Arial MT"/>
                <a:cs typeface="Arial MT"/>
              </a:rPr>
              <a:t>15.9%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42" name="object 42" descr=""/>
          <p:cNvSpPr txBox="1"/>
          <p:nvPr/>
        </p:nvSpPr>
        <p:spPr>
          <a:xfrm>
            <a:off x="9992106" y="5320284"/>
            <a:ext cx="385445" cy="178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-10">
                <a:solidFill>
                  <a:srgbClr val="03234D"/>
                </a:solidFill>
                <a:latin typeface="Arial MT"/>
                <a:cs typeface="Arial MT"/>
              </a:rPr>
              <a:t>14.6%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43" name="object 43" descr=""/>
          <p:cNvSpPr txBox="1"/>
          <p:nvPr/>
        </p:nvSpPr>
        <p:spPr>
          <a:xfrm>
            <a:off x="10055097" y="3592576"/>
            <a:ext cx="315595" cy="178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-20">
                <a:solidFill>
                  <a:srgbClr val="03234D"/>
                </a:solidFill>
                <a:latin typeface="Arial MT"/>
                <a:cs typeface="Arial MT"/>
              </a:rPr>
              <a:t>8.9%</a:t>
            </a:r>
            <a:endParaRPr sz="1000">
              <a:latin typeface="Arial MT"/>
              <a:cs typeface="Arial MT"/>
            </a:endParaRPr>
          </a:p>
        </p:txBody>
      </p:sp>
      <p:grpSp>
        <p:nvGrpSpPr>
          <p:cNvPr id="44" name="object 44" descr=""/>
          <p:cNvGrpSpPr/>
          <p:nvPr/>
        </p:nvGrpSpPr>
        <p:grpSpPr>
          <a:xfrm>
            <a:off x="9732391" y="1216278"/>
            <a:ext cx="1475740" cy="4892040"/>
            <a:chOff x="9732391" y="1216278"/>
            <a:chExt cx="1475740" cy="4892040"/>
          </a:xfrm>
        </p:grpSpPr>
        <p:sp>
          <p:nvSpPr>
            <p:cNvPr id="45" name="object 45" descr=""/>
            <p:cNvSpPr/>
            <p:nvPr/>
          </p:nvSpPr>
          <p:spPr>
            <a:xfrm>
              <a:off x="9790938" y="5784341"/>
              <a:ext cx="567690" cy="323850"/>
            </a:xfrm>
            <a:custGeom>
              <a:avLst/>
              <a:gdLst/>
              <a:ahLst/>
              <a:cxnLst/>
              <a:rect l="l" t="t" r="r" b="b"/>
              <a:pathLst>
                <a:path w="567690" h="323850">
                  <a:moveTo>
                    <a:pt x="567690" y="0"/>
                  </a:moveTo>
                  <a:lnTo>
                    <a:pt x="0" y="0"/>
                  </a:lnTo>
                  <a:lnTo>
                    <a:pt x="0" y="323849"/>
                  </a:lnTo>
                  <a:lnTo>
                    <a:pt x="567690" y="323849"/>
                  </a:lnTo>
                  <a:lnTo>
                    <a:pt x="567690" y="0"/>
                  </a:lnTo>
                  <a:close/>
                </a:path>
              </a:pathLst>
            </a:custGeom>
            <a:solidFill>
              <a:srgbClr val="2C716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 descr=""/>
            <p:cNvSpPr/>
            <p:nvPr/>
          </p:nvSpPr>
          <p:spPr>
            <a:xfrm>
              <a:off x="9738741" y="1222628"/>
              <a:ext cx="1463040" cy="0"/>
            </a:xfrm>
            <a:custGeom>
              <a:avLst/>
              <a:gdLst/>
              <a:ahLst/>
              <a:cxnLst/>
              <a:rect l="l" t="t" r="r" b="b"/>
              <a:pathLst>
                <a:path w="1463040" h="0">
                  <a:moveTo>
                    <a:pt x="0" y="0"/>
                  </a:moveTo>
                  <a:lnTo>
                    <a:pt x="1463039" y="0"/>
                  </a:lnTo>
                </a:path>
              </a:pathLst>
            </a:custGeom>
            <a:ln w="12700">
              <a:solidFill>
                <a:srgbClr val="010027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7" name="object 47" descr=""/>
          <p:cNvSpPr txBox="1"/>
          <p:nvPr/>
        </p:nvSpPr>
        <p:spPr>
          <a:xfrm>
            <a:off x="10034778" y="806196"/>
            <a:ext cx="871219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85420" marR="5080" indent="-173355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03234D"/>
                </a:solidFill>
                <a:latin typeface="Arial MT"/>
                <a:cs typeface="Arial MT"/>
              </a:rPr>
              <a:t>EBIT</a:t>
            </a:r>
            <a:r>
              <a:rPr dirty="0" sz="120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03234D"/>
                </a:solidFill>
                <a:latin typeface="Arial MT"/>
                <a:cs typeface="Arial MT"/>
              </a:rPr>
              <a:t>margin 2023E*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48" name="object 48" descr=""/>
          <p:cNvSpPr txBox="1"/>
          <p:nvPr/>
        </p:nvSpPr>
        <p:spPr>
          <a:xfrm>
            <a:off x="10064495" y="1264919"/>
            <a:ext cx="315595" cy="178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-20">
                <a:solidFill>
                  <a:srgbClr val="03234D"/>
                </a:solidFill>
                <a:latin typeface="Arial MT"/>
                <a:cs typeface="Arial MT"/>
              </a:rPr>
              <a:t>1.1%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49" name="object 49" descr=""/>
          <p:cNvSpPr txBox="1"/>
          <p:nvPr/>
        </p:nvSpPr>
        <p:spPr>
          <a:xfrm>
            <a:off x="9928352" y="4457191"/>
            <a:ext cx="400685" cy="178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-10">
                <a:solidFill>
                  <a:srgbClr val="03234D"/>
                </a:solidFill>
                <a:latin typeface="Arial MT"/>
                <a:cs typeface="Arial MT"/>
              </a:rPr>
              <a:t>(7.0%)</a:t>
            </a:r>
            <a:endParaRPr sz="1000">
              <a:latin typeface="Arial MT"/>
              <a:cs typeface="Arial MT"/>
            </a:endParaRPr>
          </a:p>
        </p:txBody>
      </p:sp>
      <p:grpSp>
        <p:nvGrpSpPr>
          <p:cNvPr id="50" name="object 50" descr=""/>
          <p:cNvGrpSpPr/>
          <p:nvPr/>
        </p:nvGrpSpPr>
        <p:grpSpPr>
          <a:xfrm>
            <a:off x="10127742" y="1219072"/>
            <a:ext cx="859155" cy="5066030"/>
            <a:chOff x="10127742" y="1219072"/>
            <a:chExt cx="859155" cy="5066030"/>
          </a:xfrm>
        </p:grpSpPr>
        <p:sp>
          <p:nvSpPr>
            <p:cNvPr id="51" name="object 51" descr=""/>
            <p:cNvSpPr/>
            <p:nvPr/>
          </p:nvSpPr>
          <p:spPr>
            <a:xfrm>
              <a:off x="10358628" y="1222247"/>
              <a:ext cx="0" cy="5059680"/>
            </a:xfrm>
            <a:custGeom>
              <a:avLst/>
              <a:gdLst/>
              <a:ahLst/>
              <a:cxnLst/>
              <a:rect l="l" t="t" r="r" b="b"/>
              <a:pathLst>
                <a:path w="0" h="5059680">
                  <a:moveTo>
                    <a:pt x="0" y="0"/>
                  </a:moveTo>
                  <a:lnTo>
                    <a:pt x="0" y="5059680"/>
                  </a:lnTo>
                </a:path>
              </a:pathLst>
            </a:custGeom>
            <a:ln w="6350">
              <a:solidFill>
                <a:srgbClr val="03234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 descr=""/>
            <p:cNvSpPr/>
            <p:nvPr/>
          </p:nvSpPr>
          <p:spPr>
            <a:xfrm>
              <a:off x="10358628" y="4937759"/>
              <a:ext cx="628015" cy="323850"/>
            </a:xfrm>
            <a:custGeom>
              <a:avLst/>
              <a:gdLst/>
              <a:ahLst/>
              <a:cxnLst/>
              <a:rect l="l" t="t" r="r" b="b"/>
              <a:pathLst>
                <a:path w="628015" h="323850">
                  <a:moveTo>
                    <a:pt x="627887" y="0"/>
                  </a:moveTo>
                  <a:lnTo>
                    <a:pt x="0" y="0"/>
                  </a:lnTo>
                  <a:lnTo>
                    <a:pt x="0" y="323849"/>
                  </a:lnTo>
                  <a:lnTo>
                    <a:pt x="627887" y="323849"/>
                  </a:lnTo>
                  <a:lnTo>
                    <a:pt x="627887" y="0"/>
                  </a:lnTo>
                  <a:close/>
                </a:path>
              </a:pathLst>
            </a:custGeom>
            <a:solidFill>
              <a:srgbClr val="2C716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 descr=""/>
            <p:cNvSpPr/>
            <p:nvPr/>
          </p:nvSpPr>
          <p:spPr>
            <a:xfrm>
              <a:off x="10358628" y="1498091"/>
              <a:ext cx="85725" cy="323850"/>
            </a:xfrm>
            <a:custGeom>
              <a:avLst/>
              <a:gdLst/>
              <a:ahLst/>
              <a:cxnLst/>
              <a:rect l="l" t="t" r="r" b="b"/>
              <a:pathLst>
                <a:path w="85725" h="323850">
                  <a:moveTo>
                    <a:pt x="85344" y="0"/>
                  </a:moveTo>
                  <a:lnTo>
                    <a:pt x="0" y="0"/>
                  </a:lnTo>
                  <a:lnTo>
                    <a:pt x="0" y="323850"/>
                  </a:lnTo>
                  <a:lnTo>
                    <a:pt x="85344" y="323850"/>
                  </a:lnTo>
                  <a:lnTo>
                    <a:pt x="85344" y="0"/>
                  </a:lnTo>
                  <a:close/>
                </a:path>
              </a:pathLst>
            </a:custGeom>
            <a:solidFill>
              <a:srgbClr val="00C2B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 descr=""/>
            <p:cNvSpPr/>
            <p:nvPr/>
          </p:nvSpPr>
          <p:spPr>
            <a:xfrm>
              <a:off x="10127742" y="2357627"/>
              <a:ext cx="561340" cy="2068195"/>
            </a:xfrm>
            <a:custGeom>
              <a:avLst/>
              <a:gdLst/>
              <a:ahLst/>
              <a:cxnLst/>
              <a:rect l="l" t="t" r="r" b="b"/>
              <a:pathLst>
                <a:path w="561340" h="2068195">
                  <a:moveTo>
                    <a:pt x="230886" y="1744218"/>
                  </a:moveTo>
                  <a:lnTo>
                    <a:pt x="0" y="1744218"/>
                  </a:lnTo>
                  <a:lnTo>
                    <a:pt x="0" y="2068068"/>
                  </a:lnTo>
                  <a:lnTo>
                    <a:pt x="230886" y="2068068"/>
                  </a:lnTo>
                  <a:lnTo>
                    <a:pt x="230886" y="1744218"/>
                  </a:lnTo>
                  <a:close/>
                </a:path>
                <a:path w="561340" h="2068195">
                  <a:moveTo>
                    <a:pt x="560832" y="0"/>
                  </a:moveTo>
                  <a:lnTo>
                    <a:pt x="230886" y="0"/>
                  </a:lnTo>
                  <a:lnTo>
                    <a:pt x="230886" y="323850"/>
                  </a:lnTo>
                  <a:lnTo>
                    <a:pt x="560832" y="323850"/>
                  </a:lnTo>
                  <a:lnTo>
                    <a:pt x="560832" y="0"/>
                  </a:lnTo>
                  <a:close/>
                </a:path>
              </a:pathLst>
            </a:custGeom>
            <a:solidFill>
              <a:srgbClr val="2C716D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5" name="object 55" descr=""/>
          <p:cNvSpPr txBox="1"/>
          <p:nvPr/>
        </p:nvSpPr>
        <p:spPr>
          <a:xfrm>
            <a:off x="9838943" y="6109970"/>
            <a:ext cx="470534" cy="178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-10">
                <a:solidFill>
                  <a:srgbClr val="03234D"/>
                </a:solidFill>
                <a:latin typeface="Arial MT"/>
                <a:cs typeface="Arial MT"/>
              </a:rPr>
              <a:t>(92.6%)</a:t>
            </a:r>
            <a:endParaRPr sz="1000">
              <a:latin typeface="Arial MT"/>
              <a:cs typeface="Arial MT"/>
            </a:endParaRPr>
          </a:p>
        </p:txBody>
      </p:sp>
      <p:grpSp>
        <p:nvGrpSpPr>
          <p:cNvPr id="56" name="object 56" descr=""/>
          <p:cNvGrpSpPr/>
          <p:nvPr/>
        </p:nvGrpSpPr>
        <p:grpSpPr>
          <a:xfrm>
            <a:off x="9831323" y="1213103"/>
            <a:ext cx="1365250" cy="5123180"/>
            <a:chOff x="9831323" y="1213103"/>
            <a:chExt cx="1365250" cy="5123180"/>
          </a:xfrm>
        </p:grpSpPr>
        <p:sp>
          <p:nvSpPr>
            <p:cNvPr id="57" name="object 57" descr=""/>
            <p:cNvSpPr/>
            <p:nvPr/>
          </p:nvSpPr>
          <p:spPr>
            <a:xfrm>
              <a:off x="9840848" y="5745861"/>
              <a:ext cx="434340" cy="401320"/>
            </a:xfrm>
            <a:custGeom>
              <a:avLst/>
              <a:gdLst/>
              <a:ahLst/>
              <a:cxnLst/>
              <a:rect l="l" t="t" r="r" b="b"/>
              <a:pathLst>
                <a:path w="434340" h="401320">
                  <a:moveTo>
                    <a:pt x="117348" y="401319"/>
                  </a:moveTo>
                  <a:lnTo>
                    <a:pt x="434212" y="0"/>
                  </a:lnTo>
                </a:path>
                <a:path w="434340" h="401320">
                  <a:moveTo>
                    <a:pt x="0" y="401319"/>
                  </a:moveTo>
                  <a:lnTo>
                    <a:pt x="316865" y="0"/>
                  </a:lnTo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8" name="object 58" descr=""/>
            <p:cNvSpPr/>
            <p:nvPr/>
          </p:nvSpPr>
          <p:spPr>
            <a:xfrm>
              <a:off x="10358627" y="3212591"/>
              <a:ext cx="346075" cy="323850"/>
            </a:xfrm>
            <a:custGeom>
              <a:avLst/>
              <a:gdLst/>
              <a:ahLst/>
              <a:cxnLst/>
              <a:rect l="l" t="t" r="r" b="b"/>
              <a:pathLst>
                <a:path w="346075" h="323850">
                  <a:moveTo>
                    <a:pt x="345948" y="0"/>
                  </a:moveTo>
                  <a:lnTo>
                    <a:pt x="0" y="0"/>
                  </a:lnTo>
                  <a:lnTo>
                    <a:pt x="0" y="323850"/>
                  </a:lnTo>
                  <a:lnTo>
                    <a:pt x="345948" y="323850"/>
                  </a:lnTo>
                  <a:lnTo>
                    <a:pt x="345948" y="0"/>
                  </a:lnTo>
                  <a:close/>
                </a:path>
              </a:pathLst>
            </a:custGeom>
            <a:solidFill>
              <a:srgbClr val="2C716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" name="object 59" descr=""/>
            <p:cNvSpPr/>
            <p:nvPr/>
          </p:nvSpPr>
          <p:spPr>
            <a:xfrm>
              <a:off x="10573892" y="1222628"/>
              <a:ext cx="0" cy="5104130"/>
            </a:xfrm>
            <a:custGeom>
              <a:avLst/>
              <a:gdLst/>
              <a:ahLst/>
              <a:cxnLst/>
              <a:rect l="l" t="t" r="r" b="b"/>
              <a:pathLst>
                <a:path w="0" h="5104130">
                  <a:moveTo>
                    <a:pt x="0" y="933069"/>
                  </a:moveTo>
                  <a:lnTo>
                    <a:pt x="0" y="5104117"/>
                  </a:lnTo>
                </a:path>
                <a:path w="0" h="5104130">
                  <a:moveTo>
                    <a:pt x="0" y="0"/>
                  </a:moveTo>
                  <a:lnTo>
                    <a:pt x="0" y="750189"/>
                  </a:lnTo>
                </a:path>
              </a:pathLst>
            </a:custGeom>
            <a:ln w="19050">
              <a:solidFill>
                <a:srgbClr val="010027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0" name="object 60" descr=""/>
            <p:cNvSpPr/>
            <p:nvPr/>
          </p:nvSpPr>
          <p:spPr>
            <a:xfrm>
              <a:off x="10373105" y="1972817"/>
              <a:ext cx="822960" cy="182880"/>
            </a:xfrm>
            <a:custGeom>
              <a:avLst/>
              <a:gdLst/>
              <a:ahLst/>
              <a:cxnLst/>
              <a:rect l="l" t="t" r="r" b="b"/>
              <a:pathLst>
                <a:path w="822959" h="182880">
                  <a:moveTo>
                    <a:pt x="822959" y="0"/>
                  </a:moveTo>
                  <a:lnTo>
                    <a:pt x="0" y="0"/>
                  </a:lnTo>
                  <a:lnTo>
                    <a:pt x="0" y="182879"/>
                  </a:lnTo>
                  <a:lnTo>
                    <a:pt x="822959" y="182879"/>
                  </a:lnTo>
                  <a:lnTo>
                    <a:pt x="822959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1" name="object 61" descr=""/>
          <p:cNvSpPr txBox="1"/>
          <p:nvPr/>
        </p:nvSpPr>
        <p:spPr>
          <a:xfrm>
            <a:off x="10461243" y="1988819"/>
            <a:ext cx="648970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>
                <a:solidFill>
                  <a:srgbClr val="03234D"/>
                </a:solidFill>
                <a:latin typeface="Arial MT"/>
                <a:cs typeface="Arial MT"/>
              </a:rPr>
              <a:t>Median:</a:t>
            </a:r>
            <a:r>
              <a:rPr dirty="0" sz="800" spc="-3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800" spc="-20">
                <a:solidFill>
                  <a:srgbClr val="03234D"/>
                </a:solidFill>
                <a:latin typeface="Arial MT"/>
                <a:cs typeface="Arial MT"/>
              </a:rPr>
              <a:t>4.8%</a:t>
            </a:r>
            <a:endParaRPr sz="800">
              <a:latin typeface="Arial MT"/>
              <a:cs typeface="Arial MT"/>
            </a:endParaRPr>
          </a:p>
        </p:txBody>
      </p:sp>
      <p:grpSp>
        <p:nvGrpSpPr>
          <p:cNvPr id="62" name="object 62" descr=""/>
          <p:cNvGrpSpPr/>
          <p:nvPr/>
        </p:nvGrpSpPr>
        <p:grpSpPr>
          <a:xfrm>
            <a:off x="8190103" y="1216278"/>
            <a:ext cx="1475740" cy="613410"/>
            <a:chOff x="8190103" y="1216278"/>
            <a:chExt cx="1475740" cy="613410"/>
          </a:xfrm>
        </p:grpSpPr>
        <p:sp>
          <p:nvSpPr>
            <p:cNvPr id="63" name="object 63" descr=""/>
            <p:cNvSpPr/>
            <p:nvPr/>
          </p:nvSpPr>
          <p:spPr>
            <a:xfrm>
              <a:off x="8196453" y="1222628"/>
              <a:ext cx="1463040" cy="0"/>
            </a:xfrm>
            <a:custGeom>
              <a:avLst/>
              <a:gdLst/>
              <a:ahLst/>
              <a:cxnLst/>
              <a:rect l="l" t="t" r="r" b="b"/>
              <a:pathLst>
                <a:path w="1463040" h="0">
                  <a:moveTo>
                    <a:pt x="0" y="0"/>
                  </a:moveTo>
                  <a:lnTo>
                    <a:pt x="1463040" y="0"/>
                  </a:lnTo>
                </a:path>
              </a:pathLst>
            </a:custGeom>
            <a:ln w="12700">
              <a:solidFill>
                <a:srgbClr val="010027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4" name="object 64" descr=""/>
            <p:cNvSpPr/>
            <p:nvPr/>
          </p:nvSpPr>
          <p:spPr>
            <a:xfrm>
              <a:off x="8955786" y="1505711"/>
              <a:ext cx="255270" cy="323850"/>
            </a:xfrm>
            <a:custGeom>
              <a:avLst/>
              <a:gdLst/>
              <a:ahLst/>
              <a:cxnLst/>
              <a:rect l="l" t="t" r="r" b="b"/>
              <a:pathLst>
                <a:path w="255270" h="323850">
                  <a:moveTo>
                    <a:pt x="255270" y="0"/>
                  </a:moveTo>
                  <a:lnTo>
                    <a:pt x="0" y="0"/>
                  </a:lnTo>
                  <a:lnTo>
                    <a:pt x="0" y="323850"/>
                  </a:lnTo>
                  <a:lnTo>
                    <a:pt x="255270" y="323850"/>
                  </a:lnTo>
                  <a:lnTo>
                    <a:pt x="255270" y="0"/>
                  </a:lnTo>
                  <a:close/>
                </a:path>
              </a:pathLst>
            </a:custGeom>
            <a:solidFill>
              <a:srgbClr val="00C2B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5" name="object 65" descr=""/>
          <p:cNvSpPr txBox="1"/>
          <p:nvPr/>
        </p:nvSpPr>
        <p:spPr>
          <a:xfrm>
            <a:off x="8389619" y="806196"/>
            <a:ext cx="107632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88290" marR="5080" indent="-276225">
              <a:lnSpc>
                <a:spcPct val="100000"/>
              </a:lnSpc>
              <a:spcBef>
                <a:spcPts val="100"/>
              </a:spcBef>
            </a:pPr>
            <a:r>
              <a:rPr dirty="0" sz="1200" spc="-10">
                <a:solidFill>
                  <a:srgbClr val="03234D"/>
                </a:solidFill>
                <a:latin typeface="Arial MT"/>
                <a:cs typeface="Arial MT"/>
              </a:rPr>
              <a:t>EBITDA</a:t>
            </a:r>
            <a:r>
              <a:rPr dirty="0" sz="1200" spc="-3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03234D"/>
                </a:solidFill>
                <a:latin typeface="Arial MT"/>
                <a:cs typeface="Arial MT"/>
              </a:rPr>
              <a:t>margin 2023E*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66" name="object 66" descr=""/>
          <p:cNvSpPr txBox="1"/>
          <p:nvPr/>
        </p:nvSpPr>
        <p:spPr>
          <a:xfrm>
            <a:off x="8975090" y="1275842"/>
            <a:ext cx="315595" cy="178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-20">
                <a:solidFill>
                  <a:srgbClr val="03234D"/>
                </a:solidFill>
                <a:latin typeface="Arial MT"/>
                <a:cs typeface="Arial MT"/>
              </a:rPr>
              <a:t>7.1%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67" name="object 67" descr=""/>
          <p:cNvSpPr/>
          <p:nvPr/>
        </p:nvSpPr>
        <p:spPr>
          <a:xfrm>
            <a:off x="8955785" y="2365248"/>
            <a:ext cx="635635" cy="323850"/>
          </a:xfrm>
          <a:custGeom>
            <a:avLst/>
            <a:gdLst/>
            <a:ahLst/>
            <a:cxnLst/>
            <a:rect l="l" t="t" r="r" b="b"/>
            <a:pathLst>
              <a:path w="635634" h="323850">
                <a:moveTo>
                  <a:pt x="635507" y="0"/>
                </a:moveTo>
                <a:lnTo>
                  <a:pt x="0" y="0"/>
                </a:lnTo>
                <a:lnTo>
                  <a:pt x="0" y="323850"/>
                </a:lnTo>
                <a:lnTo>
                  <a:pt x="635507" y="323850"/>
                </a:lnTo>
                <a:lnTo>
                  <a:pt x="635507" y="0"/>
                </a:lnTo>
                <a:close/>
              </a:path>
            </a:pathLst>
          </a:custGeom>
          <a:solidFill>
            <a:srgbClr val="2C716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8" name="object 68" descr=""/>
          <p:cNvSpPr txBox="1"/>
          <p:nvPr/>
        </p:nvSpPr>
        <p:spPr>
          <a:xfrm>
            <a:off x="9328404" y="2726181"/>
            <a:ext cx="385445" cy="178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-10">
                <a:solidFill>
                  <a:srgbClr val="03234D"/>
                </a:solidFill>
                <a:latin typeface="Arial MT"/>
                <a:cs typeface="Arial MT"/>
              </a:rPr>
              <a:t>15.0%</a:t>
            </a:r>
            <a:endParaRPr sz="1000">
              <a:latin typeface="Arial MT"/>
              <a:cs typeface="Arial MT"/>
            </a:endParaRPr>
          </a:p>
        </p:txBody>
      </p:sp>
      <p:grpSp>
        <p:nvGrpSpPr>
          <p:cNvPr id="69" name="object 69" descr=""/>
          <p:cNvGrpSpPr/>
          <p:nvPr/>
        </p:nvGrpSpPr>
        <p:grpSpPr>
          <a:xfrm>
            <a:off x="8808719" y="1254125"/>
            <a:ext cx="150495" cy="5066030"/>
            <a:chOff x="8808719" y="1254125"/>
            <a:chExt cx="150495" cy="5066030"/>
          </a:xfrm>
        </p:grpSpPr>
        <p:sp>
          <p:nvSpPr>
            <p:cNvPr id="70" name="object 70" descr=""/>
            <p:cNvSpPr/>
            <p:nvPr/>
          </p:nvSpPr>
          <p:spPr>
            <a:xfrm>
              <a:off x="8808719" y="4101845"/>
              <a:ext cx="147320" cy="323850"/>
            </a:xfrm>
            <a:custGeom>
              <a:avLst/>
              <a:gdLst/>
              <a:ahLst/>
              <a:cxnLst/>
              <a:rect l="l" t="t" r="r" b="b"/>
              <a:pathLst>
                <a:path w="147320" h="323850">
                  <a:moveTo>
                    <a:pt x="147066" y="0"/>
                  </a:moveTo>
                  <a:lnTo>
                    <a:pt x="0" y="0"/>
                  </a:lnTo>
                  <a:lnTo>
                    <a:pt x="0" y="323849"/>
                  </a:lnTo>
                  <a:lnTo>
                    <a:pt x="147066" y="323849"/>
                  </a:lnTo>
                  <a:lnTo>
                    <a:pt x="147066" y="0"/>
                  </a:lnTo>
                  <a:close/>
                </a:path>
              </a:pathLst>
            </a:custGeom>
            <a:solidFill>
              <a:srgbClr val="2C716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1" name="object 71" descr=""/>
            <p:cNvSpPr/>
            <p:nvPr/>
          </p:nvSpPr>
          <p:spPr>
            <a:xfrm>
              <a:off x="8955785" y="1257300"/>
              <a:ext cx="0" cy="5059680"/>
            </a:xfrm>
            <a:custGeom>
              <a:avLst/>
              <a:gdLst/>
              <a:ahLst/>
              <a:cxnLst/>
              <a:rect l="l" t="t" r="r" b="b"/>
              <a:pathLst>
                <a:path w="0" h="5059680">
                  <a:moveTo>
                    <a:pt x="0" y="4850892"/>
                  </a:moveTo>
                  <a:lnTo>
                    <a:pt x="0" y="5059680"/>
                  </a:lnTo>
                </a:path>
                <a:path w="0" h="5059680">
                  <a:moveTo>
                    <a:pt x="0" y="0"/>
                  </a:moveTo>
                  <a:lnTo>
                    <a:pt x="0" y="4527042"/>
                  </a:lnTo>
                </a:path>
              </a:pathLst>
            </a:custGeom>
            <a:ln w="6350">
              <a:solidFill>
                <a:srgbClr val="03234D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2" name="object 72" descr=""/>
          <p:cNvSpPr txBox="1"/>
          <p:nvPr/>
        </p:nvSpPr>
        <p:spPr>
          <a:xfrm>
            <a:off x="8540242" y="4457191"/>
            <a:ext cx="400685" cy="178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-10">
                <a:solidFill>
                  <a:srgbClr val="03234D"/>
                </a:solidFill>
                <a:latin typeface="Arial MT"/>
                <a:cs typeface="Arial MT"/>
              </a:rPr>
              <a:t>(4.0%)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73" name="object 73" descr=""/>
          <p:cNvSpPr/>
          <p:nvPr/>
        </p:nvSpPr>
        <p:spPr>
          <a:xfrm>
            <a:off x="8421624" y="3212591"/>
            <a:ext cx="1218565" cy="2895600"/>
          </a:xfrm>
          <a:custGeom>
            <a:avLst/>
            <a:gdLst/>
            <a:ahLst/>
            <a:cxnLst/>
            <a:rect l="l" t="t" r="r" b="b"/>
            <a:pathLst>
              <a:path w="1218565" h="2895600">
                <a:moveTo>
                  <a:pt x="542544" y="2571762"/>
                </a:moveTo>
                <a:lnTo>
                  <a:pt x="0" y="2571762"/>
                </a:lnTo>
                <a:lnTo>
                  <a:pt x="0" y="2895600"/>
                </a:lnTo>
                <a:lnTo>
                  <a:pt x="542544" y="2895600"/>
                </a:lnTo>
                <a:lnTo>
                  <a:pt x="542544" y="2571762"/>
                </a:lnTo>
                <a:close/>
              </a:path>
              <a:path w="1218565" h="2895600">
                <a:moveTo>
                  <a:pt x="1050785" y="0"/>
                </a:moveTo>
                <a:lnTo>
                  <a:pt x="534162" y="0"/>
                </a:lnTo>
                <a:lnTo>
                  <a:pt x="534162" y="323850"/>
                </a:lnTo>
                <a:lnTo>
                  <a:pt x="1050785" y="323850"/>
                </a:lnTo>
                <a:lnTo>
                  <a:pt x="1050785" y="0"/>
                </a:lnTo>
                <a:close/>
              </a:path>
              <a:path w="1218565" h="2895600">
                <a:moveTo>
                  <a:pt x="1218438" y="1725168"/>
                </a:moveTo>
                <a:lnTo>
                  <a:pt x="537210" y="1725168"/>
                </a:lnTo>
                <a:lnTo>
                  <a:pt x="537210" y="2049018"/>
                </a:lnTo>
                <a:lnTo>
                  <a:pt x="1218438" y="2049018"/>
                </a:lnTo>
                <a:lnTo>
                  <a:pt x="1218438" y="1725168"/>
                </a:lnTo>
                <a:close/>
              </a:path>
            </a:pathLst>
          </a:custGeom>
          <a:solidFill>
            <a:srgbClr val="2C716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4" name="object 74" descr=""/>
          <p:cNvSpPr txBox="1"/>
          <p:nvPr/>
        </p:nvSpPr>
        <p:spPr>
          <a:xfrm>
            <a:off x="9345930" y="3572255"/>
            <a:ext cx="385445" cy="178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-10">
                <a:solidFill>
                  <a:srgbClr val="03234D"/>
                </a:solidFill>
                <a:latin typeface="Arial MT"/>
                <a:cs typeface="Arial MT"/>
              </a:rPr>
              <a:t>12.9%</a:t>
            </a:r>
            <a:endParaRPr sz="1000">
              <a:latin typeface="Arial MT"/>
              <a:cs typeface="Arial MT"/>
            </a:endParaRPr>
          </a:p>
        </p:txBody>
      </p:sp>
      <p:grpSp>
        <p:nvGrpSpPr>
          <p:cNvPr id="75" name="object 75" descr=""/>
          <p:cNvGrpSpPr/>
          <p:nvPr/>
        </p:nvGrpSpPr>
        <p:grpSpPr>
          <a:xfrm>
            <a:off x="8980169" y="1213103"/>
            <a:ext cx="822960" cy="5123180"/>
            <a:chOff x="8980169" y="1213103"/>
            <a:chExt cx="822960" cy="5123180"/>
          </a:xfrm>
        </p:grpSpPr>
        <p:sp>
          <p:nvSpPr>
            <p:cNvPr id="76" name="object 76" descr=""/>
            <p:cNvSpPr/>
            <p:nvPr/>
          </p:nvSpPr>
          <p:spPr>
            <a:xfrm>
              <a:off x="9296780" y="1222628"/>
              <a:ext cx="0" cy="5104130"/>
            </a:xfrm>
            <a:custGeom>
              <a:avLst/>
              <a:gdLst/>
              <a:ahLst/>
              <a:cxnLst/>
              <a:rect l="l" t="t" r="r" b="b"/>
              <a:pathLst>
                <a:path w="0" h="5104130">
                  <a:moveTo>
                    <a:pt x="0" y="933069"/>
                  </a:moveTo>
                  <a:lnTo>
                    <a:pt x="0" y="5104117"/>
                  </a:lnTo>
                </a:path>
                <a:path w="0" h="5104130">
                  <a:moveTo>
                    <a:pt x="0" y="0"/>
                  </a:moveTo>
                  <a:lnTo>
                    <a:pt x="0" y="750189"/>
                  </a:lnTo>
                </a:path>
              </a:pathLst>
            </a:custGeom>
            <a:ln w="19050">
              <a:solidFill>
                <a:srgbClr val="010027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7" name="object 77" descr=""/>
            <p:cNvSpPr/>
            <p:nvPr/>
          </p:nvSpPr>
          <p:spPr>
            <a:xfrm>
              <a:off x="8980169" y="1972817"/>
              <a:ext cx="822960" cy="182880"/>
            </a:xfrm>
            <a:custGeom>
              <a:avLst/>
              <a:gdLst/>
              <a:ahLst/>
              <a:cxnLst/>
              <a:rect l="l" t="t" r="r" b="b"/>
              <a:pathLst>
                <a:path w="822959" h="182880">
                  <a:moveTo>
                    <a:pt x="822959" y="0"/>
                  </a:moveTo>
                  <a:lnTo>
                    <a:pt x="0" y="0"/>
                  </a:lnTo>
                  <a:lnTo>
                    <a:pt x="0" y="182879"/>
                  </a:lnTo>
                  <a:lnTo>
                    <a:pt x="822959" y="182879"/>
                  </a:lnTo>
                  <a:lnTo>
                    <a:pt x="822959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8" name="object 78" descr=""/>
          <p:cNvSpPr txBox="1"/>
          <p:nvPr/>
        </p:nvSpPr>
        <p:spPr>
          <a:xfrm>
            <a:off x="9081769" y="1988819"/>
            <a:ext cx="621030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>
                <a:solidFill>
                  <a:srgbClr val="03234D"/>
                </a:solidFill>
                <a:latin typeface="Arial MT"/>
                <a:cs typeface="Arial MT"/>
              </a:rPr>
              <a:t>Median:</a:t>
            </a:r>
            <a:r>
              <a:rPr dirty="0" sz="800" spc="-3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800" spc="-25">
                <a:solidFill>
                  <a:srgbClr val="03234D"/>
                </a:solidFill>
                <a:latin typeface="Arial MT"/>
                <a:cs typeface="Arial MT"/>
              </a:rPr>
              <a:t>10%</a:t>
            </a:r>
            <a:endParaRPr sz="800">
              <a:latin typeface="Arial MT"/>
              <a:cs typeface="Arial MT"/>
            </a:endParaRPr>
          </a:p>
        </p:txBody>
      </p:sp>
      <p:grpSp>
        <p:nvGrpSpPr>
          <p:cNvPr id="79" name="object 79" descr=""/>
          <p:cNvGrpSpPr/>
          <p:nvPr/>
        </p:nvGrpSpPr>
        <p:grpSpPr>
          <a:xfrm>
            <a:off x="2020951" y="1216278"/>
            <a:ext cx="6866890" cy="5104130"/>
            <a:chOff x="2020951" y="1216278"/>
            <a:chExt cx="6866890" cy="5104130"/>
          </a:xfrm>
        </p:grpSpPr>
        <p:sp>
          <p:nvSpPr>
            <p:cNvPr id="80" name="object 80" descr=""/>
            <p:cNvSpPr/>
            <p:nvPr/>
          </p:nvSpPr>
          <p:spPr>
            <a:xfrm>
              <a:off x="8443341" y="5718428"/>
              <a:ext cx="434975" cy="401320"/>
            </a:xfrm>
            <a:custGeom>
              <a:avLst/>
              <a:gdLst/>
              <a:ahLst/>
              <a:cxnLst/>
              <a:rect l="l" t="t" r="r" b="b"/>
              <a:pathLst>
                <a:path w="434975" h="401320">
                  <a:moveTo>
                    <a:pt x="118109" y="401320"/>
                  </a:moveTo>
                  <a:lnTo>
                    <a:pt x="434975" y="0"/>
                  </a:lnTo>
                </a:path>
                <a:path w="434975" h="401320">
                  <a:moveTo>
                    <a:pt x="0" y="401320"/>
                  </a:moveTo>
                  <a:lnTo>
                    <a:pt x="316864" y="0"/>
                  </a:lnTo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1" name="object 81" descr=""/>
            <p:cNvSpPr/>
            <p:nvPr/>
          </p:nvSpPr>
          <p:spPr>
            <a:xfrm>
              <a:off x="2027301" y="1222628"/>
              <a:ext cx="4547870" cy="0"/>
            </a:xfrm>
            <a:custGeom>
              <a:avLst/>
              <a:gdLst/>
              <a:ahLst/>
              <a:cxnLst/>
              <a:rect l="l" t="t" r="r" b="b"/>
              <a:pathLst>
                <a:path w="4547870" h="0">
                  <a:moveTo>
                    <a:pt x="3084576" y="0"/>
                  </a:moveTo>
                  <a:lnTo>
                    <a:pt x="4547616" y="0"/>
                  </a:lnTo>
                </a:path>
                <a:path w="4547870" h="0">
                  <a:moveTo>
                    <a:pt x="0" y="0"/>
                  </a:moveTo>
                  <a:lnTo>
                    <a:pt x="1463039" y="0"/>
                  </a:lnTo>
                </a:path>
                <a:path w="4547870" h="0">
                  <a:moveTo>
                    <a:pt x="1542288" y="0"/>
                  </a:moveTo>
                  <a:lnTo>
                    <a:pt x="3005328" y="0"/>
                  </a:lnTo>
                </a:path>
              </a:pathLst>
            </a:custGeom>
            <a:ln w="12700">
              <a:solidFill>
                <a:srgbClr val="010027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2" name="object 82" descr=""/>
            <p:cNvSpPr/>
            <p:nvPr/>
          </p:nvSpPr>
          <p:spPr>
            <a:xfrm>
              <a:off x="3754374" y="1257299"/>
              <a:ext cx="0" cy="5059680"/>
            </a:xfrm>
            <a:custGeom>
              <a:avLst/>
              <a:gdLst/>
              <a:ahLst/>
              <a:cxnLst/>
              <a:rect l="l" t="t" r="r" b="b"/>
              <a:pathLst>
                <a:path w="0" h="5059680">
                  <a:moveTo>
                    <a:pt x="0" y="0"/>
                  </a:moveTo>
                  <a:lnTo>
                    <a:pt x="0" y="5059680"/>
                  </a:lnTo>
                </a:path>
              </a:pathLst>
            </a:custGeom>
            <a:ln w="6350">
              <a:solidFill>
                <a:srgbClr val="03234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3" name="object 83" descr=""/>
            <p:cNvSpPr/>
            <p:nvPr/>
          </p:nvSpPr>
          <p:spPr>
            <a:xfrm>
              <a:off x="2269236" y="1505711"/>
              <a:ext cx="873760" cy="323850"/>
            </a:xfrm>
            <a:custGeom>
              <a:avLst/>
              <a:gdLst/>
              <a:ahLst/>
              <a:cxnLst/>
              <a:rect l="l" t="t" r="r" b="b"/>
              <a:pathLst>
                <a:path w="873760" h="323850">
                  <a:moveTo>
                    <a:pt x="873251" y="0"/>
                  </a:moveTo>
                  <a:lnTo>
                    <a:pt x="0" y="0"/>
                  </a:lnTo>
                  <a:lnTo>
                    <a:pt x="0" y="323850"/>
                  </a:lnTo>
                  <a:lnTo>
                    <a:pt x="873251" y="323850"/>
                  </a:lnTo>
                  <a:lnTo>
                    <a:pt x="873251" y="0"/>
                  </a:lnTo>
                  <a:close/>
                </a:path>
              </a:pathLst>
            </a:custGeom>
            <a:solidFill>
              <a:srgbClr val="00C2B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4" name="object 84" descr=""/>
            <p:cNvSpPr/>
            <p:nvPr/>
          </p:nvSpPr>
          <p:spPr>
            <a:xfrm>
              <a:off x="2269236" y="2365247"/>
              <a:ext cx="436880" cy="323850"/>
            </a:xfrm>
            <a:custGeom>
              <a:avLst/>
              <a:gdLst/>
              <a:ahLst/>
              <a:cxnLst/>
              <a:rect l="l" t="t" r="r" b="b"/>
              <a:pathLst>
                <a:path w="436880" h="323850">
                  <a:moveTo>
                    <a:pt x="436625" y="0"/>
                  </a:moveTo>
                  <a:lnTo>
                    <a:pt x="0" y="0"/>
                  </a:lnTo>
                  <a:lnTo>
                    <a:pt x="0" y="323850"/>
                  </a:lnTo>
                  <a:lnTo>
                    <a:pt x="436625" y="323850"/>
                  </a:lnTo>
                  <a:lnTo>
                    <a:pt x="436625" y="0"/>
                  </a:lnTo>
                  <a:close/>
                </a:path>
              </a:pathLst>
            </a:custGeom>
            <a:solidFill>
              <a:srgbClr val="2C716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5" name="object 85" descr=""/>
            <p:cNvSpPr/>
            <p:nvPr/>
          </p:nvSpPr>
          <p:spPr>
            <a:xfrm>
              <a:off x="5172455" y="1617725"/>
              <a:ext cx="441959" cy="327025"/>
            </a:xfrm>
            <a:custGeom>
              <a:avLst/>
              <a:gdLst/>
              <a:ahLst/>
              <a:cxnLst/>
              <a:rect l="l" t="t" r="r" b="b"/>
              <a:pathLst>
                <a:path w="441960" h="327025">
                  <a:moveTo>
                    <a:pt x="441960" y="0"/>
                  </a:moveTo>
                  <a:lnTo>
                    <a:pt x="0" y="0"/>
                  </a:lnTo>
                  <a:lnTo>
                    <a:pt x="0" y="326898"/>
                  </a:lnTo>
                  <a:lnTo>
                    <a:pt x="441960" y="326898"/>
                  </a:lnTo>
                  <a:lnTo>
                    <a:pt x="441960" y="0"/>
                  </a:lnTo>
                  <a:close/>
                </a:path>
              </a:pathLst>
            </a:custGeom>
            <a:solidFill>
              <a:srgbClr val="00C2B0">
                <a:alpha val="21960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6" name="object 86" descr=""/>
            <p:cNvSpPr/>
            <p:nvPr/>
          </p:nvSpPr>
          <p:spPr>
            <a:xfrm>
              <a:off x="5614416" y="1466087"/>
              <a:ext cx="443230" cy="478790"/>
            </a:xfrm>
            <a:custGeom>
              <a:avLst/>
              <a:gdLst/>
              <a:ahLst/>
              <a:cxnLst/>
              <a:rect l="l" t="t" r="r" b="b"/>
              <a:pathLst>
                <a:path w="443229" h="478789">
                  <a:moveTo>
                    <a:pt x="442722" y="0"/>
                  </a:moveTo>
                  <a:lnTo>
                    <a:pt x="0" y="0"/>
                  </a:lnTo>
                  <a:lnTo>
                    <a:pt x="0" y="478536"/>
                  </a:lnTo>
                  <a:lnTo>
                    <a:pt x="442722" y="478536"/>
                  </a:lnTo>
                  <a:lnTo>
                    <a:pt x="442722" y="0"/>
                  </a:lnTo>
                  <a:close/>
                </a:path>
              </a:pathLst>
            </a:custGeom>
            <a:solidFill>
              <a:srgbClr val="00C2B0">
                <a:alpha val="50195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7" name="object 87" descr=""/>
            <p:cNvSpPr/>
            <p:nvPr/>
          </p:nvSpPr>
          <p:spPr>
            <a:xfrm>
              <a:off x="6057138" y="1683257"/>
              <a:ext cx="443230" cy="261620"/>
            </a:xfrm>
            <a:custGeom>
              <a:avLst/>
              <a:gdLst/>
              <a:ahLst/>
              <a:cxnLst/>
              <a:rect l="l" t="t" r="r" b="b"/>
              <a:pathLst>
                <a:path w="443229" h="261619">
                  <a:moveTo>
                    <a:pt x="442722" y="0"/>
                  </a:moveTo>
                  <a:lnTo>
                    <a:pt x="0" y="0"/>
                  </a:lnTo>
                  <a:lnTo>
                    <a:pt x="0" y="261365"/>
                  </a:lnTo>
                  <a:lnTo>
                    <a:pt x="442722" y="261365"/>
                  </a:lnTo>
                  <a:lnTo>
                    <a:pt x="442722" y="0"/>
                  </a:lnTo>
                  <a:close/>
                </a:path>
              </a:pathLst>
            </a:custGeom>
            <a:solidFill>
              <a:srgbClr val="00C2B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8" name="object 88" descr=""/>
          <p:cNvSpPr txBox="1"/>
          <p:nvPr/>
        </p:nvSpPr>
        <p:spPr>
          <a:xfrm>
            <a:off x="5318505" y="806196"/>
            <a:ext cx="104902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321310">
              <a:lnSpc>
                <a:spcPct val="100000"/>
              </a:lnSpc>
              <a:spcBef>
                <a:spcPts val="100"/>
              </a:spcBef>
            </a:pPr>
            <a:r>
              <a:rPr dirty="0" sz="1200" spc="-20">
                <a:solidFill>
                  <a:srgbClr val="03234D"/>
                </a:solidFill>
                <a:latin typeface="Arial MT"/>
                <a:cs typeface="Arial MT"/>
              </a:rPr>
              <a:t>Sales </a:t>
            </a:r>
            <a:r>
              <a:rPr dirty="0" sz="1200">
                <a:solidFill>
                  <a:srgbClr val="03234D"/>
                </a:solidFill>
                <a:latin typeface="Arial MT"/>
                <a:cs typeface="Arial MT"/>
              </a:rPr>
              <a:t>FY‘20</a:t>
            </a:r>
            <a:r>
              <a:rPr dirty="0" sz="1200" spc="-1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03234D"/>
                </a:solidFill>
                <a:latin typeface="Arial MT"/>
                <a:cs typeface="Arial MT"/>
              </a:rPr>
              <a:t>–</a:t>
            </a:r>
            <a:r>
              <a:rPr dirty="0" sz="1200" spc="-10">
                <a:solidFill>
                  <a:srgbClr val="03234D"/>
                </a:solidFill>
                <a:latin typeface="Arial MT"/>
                <a:cs typeface="Arial MT"/>
              </a:rPr>
              <a:t> FY’22*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89" name="object 89" descr=""/>
          <p:cNvSpPr txBox="1"/>
          <p:nvPr/>
        </p:nvSpPr>
        <p:spPr>
          <a:xfrm>
            <a:off x="2398522" y="806196"/>
            <a:ext cx="72009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47955" marR="5080" indent="-135890">
              <a:lnSpc>
                <a:spcPct val="100000"/>
              </a:lnSpc>
              <a:spcBef>
                <a:spcPts val="100"/>
              </a:spcBef>
            </a:pPr>
            <a:r>
              <a:rPr dirty="0" sz="1200" spc="-10">
                <a:solidFill>
                  <a:srgbClr val="03234D"/>
                </a:solidFill>
                <a:latin typeface="Arial MT"/>
                <a:cs typeface="Arial MT"/>
              </a:rPr>
              <a:t>Enterprise value*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90" name="object 90" descr=""/>
          <p:cNvSpPr txBox="1"/>
          <p:nvPr/>
        </p:nvSpPr>
        <p:spPr>
          <a:xfrm>
            <a:off x="3819652" y="806196"/>
            <a:ext cx="963294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234950">
              <a:lnSpc>
                <a:spcPct val="100000"/>
              </a:lnSpc>
              <a:spcBef>
                <a:spcPts val="100"/>
              </a:spcBef>
            </a:pPr>
            <a:r>
              <a:rPr dirty="0" sz="1200" spc="-10">
                <a:solidFill>
                  <a:srgbClr val="03234D"/>
                </a:solidFill>
                <a:latin typeface="Arial MT"/>
                <a:cs typeface="Arial MT"/>
              </a:rPr>
              <a:t>Market capitalization*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91" name="object 91" descr=""/>
          <p:cNvSpPr txBox="1"/>
          <p:nvPr/>
        </p:nvSpPr>
        <p:spPr>
          <a:xfrm>
            <a:off x="3951223" y="1275842"/>
            <a:ext cx="727075" cy="178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$30,027</a:t>
            </a:r>
            <a:r>
              <a:rPr dirty="0" sz="1000" spc="-25">
                <a:solidFill>
                  <a:srgbClr val="03234D"/>
                </a:solidFill>
                <a:latin typeface="Arial MT"/>
                <a:cs typeface="Arial MT"/>
              </a:rPr>
              <a:t> MM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92" name="object 92" descr=""/>
          <p:cNvSpPr txBox="1"/>
          <p:nvPr/>
        </p:nvSpPr>
        <p:spPr>
          <a:xfrm>
            <a:off x="2483357" y="1275842"/>
            <a:ext cx="727075" cy="178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$29,998</a:t>
            </a:r>
            <a:r>
              <a:rPr dirty="0" sz="1000" spc="-25">
                <a:solidFill>
                  <a:srgbClr val="03234D"/>
                </a:solidFill>
                <a:latin typeface="Arial MT"/>
                <a:cs typeface="Arial MT"/>
              </a:rPr>
              <a:t> MM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93" name="object 93" descr=""/>
          <p:cNvSpPr txBox="1"/>
          <p:nvPr/>
        </p:nvSpPr>
        <p:spPr>
          <a:xfrm>
            <a:off x="5244591" y="1461008"/>
            <a:ext cx="298450" cy="1327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00" spc="-10" b="1">
                <a:solidFill>
                  <a:srgbClr val="010027"/>
                </a:solidFill>
                <a:latin typeface="Arial"/>
                <a:cs typeface="Arial"/>
              </a:rPr>
              <a:t>15,765</a:t>
            </a:r>
            <a:endParaRPr sz="700">
              <a:latin typeface="Arial"/>
              <a:cs typeface="Arial"/>
            </a:endParaRPr>
          </a:p>
        </p:txBody>
      </p:sp>
      <p:sp>
        <p:nvSpPr>
          <p:cNvPr id="94" name="object 94" descr=""/>
          <p:cNvSpPr txBox="1"/>
          <p:nvPr/>
        </p:nvSpPr>
        <p:spPr>
          <a:xfrm>
            <a:off x="5687567" y="1329943"/>
            <a:ext cx="298450" cy="1327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00" spc="-10" b="1">
                <a:solidFill>
                  <a:srgbClr val="010027"/>
                </a:solidFill>
                <a:latin typeface="Arial"/>
                <a:cs typeface="Arial"/>
              </a:rPr>
              <a:t>16,582</a:t>
            </a:r>
            <a:endParaRPr sz="700">
              <a:latin typeface="Arial"/>
              <a:cs typeface="Arial"/>
            </a:endParaRPr>
          </a:p>
        </p:txBody>
      </p:sp>
      <p:sp>
        <p:nvSpPr>
          <p:cNvPr id="95" name="object 95" descr=""/>
          <p:cNvSpPr txBox="1"/>
          <p:nvPr/>
        </p:nvSpPr>
        <p:spPr>
          <a:xfrm>
            <a:off x="6130290" y="1500886"/>
            <a:ext cx="298450" cy="13271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700" spc="-10" b="1">
                <a:solidFill>
                  <a:srgbClr val="010027"/>
                </a:solidFill>
                <a:latin typeface="Arial"/>
                <a:cs typeface="Arial"/>
              </a:rPr>
              <a:t>15,411</a:t>
            </a:r>
            <a:endParaRPr sz="700">
              <a:latin typeface="Arial"/>
              <a:cs typeface="Arial"/>
            </a:endParaRPr>
          </a:p>
        </p:txBody>
      </p:sp>
      <p:sp>
        <p:nvSpPr>
          <p:cNvPr id="96" name="object 96" descr=""/>
          <p:cNvSpPr txBox="1"/>
          <p:nvPr/>
        </p:nvSpPr>
        <p:spPr>
          <a:xfrm>
            <a:off x="2483357" y="2726181"/>
            <a:ext cx="727075" cy="178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$13,087</a:t>
            </a:r>
            <a:r>
              <a:rPr dirty="0" sz="1000" spc="-25">
                <a:solidFill>
                  <a:srgbClr val="03234D"/>
                </a:solidFill>
                <a:latin typeface="Arial MT"/>
                <a:cs typeface="Arial MT"/>
              </a:rPr>
              <a:t> MM</a:t>
            </a:r>
            <a:endParaRPr sz="1000">
              <a:latin typeface="Arial MT"/>
              <a:cs typeface="Arial MT"/>
            </a:endParaRPr>
          </a:p>
        </p:txBody>
      </p:sp>
      <p:grpSp>
        <p:nvGrpSpPr>
          <p:cNvPr id="97" name="object 97" descr=""/>
          <p:cNvGrpSpPr/>
          <p:nvPr/>
        </p:nvGrpSpPr>
        <p:grpSpPr>
          <a:xfrm>
            <a:off x="2266060" y="1254125"/>
            <a:ext cx="1721485" cy="5066030"/>
            <a:chOff x="2266060" y="1254125"/>
            <a:chExt cx="1721485" cy="5066030"/>
          </a:xfrm>
        </p:grpSpPr>
        <p:sp>
          <p:nvSpPr>
            <p:cNvPr id="98" name="object 98" descr=""/>
            <p:cNvSpPr/>
            <p:nvPr/>
          </p:nvSpPr>
          <p:spPr>
            <a:xfrm>
              <a:off x="2269235" y="1257300"/>
              <a:ext cx="0" cy="5059680"/>
            </a:xfrm>
            <a:custGeom>
              <a:avLst/>
              <a:gdLst/>
              <a:ahLst/>
              <a:cxnLst/>
              <a:rect l="l" t="t" r="r" b="b"/>
              <a:pathLst>
                <a:path w="0" h="5059680">
                  <a:moveTo>
                    <a:pt x="0" y="0"/>
                  </a:moveTo>
                  <a:lnTo>
                    <a:pt x="0" y="5059680"/>
                  </a:lnTo>
                </a:path>
              </a:pathLst>
            </a:custGeom>
            <a:ln w="6350">
              <a:solidFill>
                <a:srgbClr val="03234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9" name="object 99" descr=""/>
            <p:cNvSpPr/>
            <p:nvPr/>
          </p:nvSpPr>
          <p:spPr>
            <a:xfrm>
              <a:off x="3754373" y="2365247"/>
              <a:ext cx="233679" cy="323850"/>
            </a:xfrm>
            <a:custGeom>
              <a:avLst/>
              <a:gdLst/>
              <a:ahLst/>
              <a:cxnLst/>
              <a:rect l="l" t="t" r="r" b="b"/>
              <a:pathLst>
                <a:path w="233679" h="323850">
                  <a:moveTo>
                    <a:pt x="233172" y="0"/>
                  </a:moveTo>
                  <a:lnTo>
                    <a:pt x="0" y="0"/>
                  </a:lnTo>
                  <a:lnTo>
                    <a:pt x="0" y="323850"/>
                  </a:lnTo>
                  <a:lnTo>
                    <a:pt x="233172" y="323850"/>
                  </a:lnTo>
                  <a:lnTo>
                    <a:pt x="233172" y="0"/>
                  </a:lnTo>
                  <a:close/>
                </a:path>
              </a:pathLst>
            </a:custGeom>
            <a:solidFill>
              <a:srgbClr val="2C716D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0" name="object 100" descr=""/>
          <p:cNvSpPr txBox="1"/>
          <p:nvPr/>
        </p:nvSpPr>
        <p:spPr>
          <a:xfrm>
            <a:off x="3986276" y="2726181"/>
            <a:ext cx="656590" cy="178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$6,422</a:t>
            </a:r>
            <a:r>
              <a:rPr dirty="0" sz="100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 spc="-25">
                <a:solidFill>
                  <a:srgbClr val="03234D"/>
                </a:solidFill>
                <a:latin typeface="Arial MT"/>
                <a:cs typeface="Arial MT"/>
              </a:rPr>
              <a:t>MM</a:t>
            </a:r>
            <a:endParaRPr sz="1000">
              <a:latin typeface="Arial MT"/>
              <a:cs typeface="Arial MT"/>
            </a:endParaRPr>
          </a:p>
        </p:txBody>
      </p:sp>
      <p:grpSp>
        <p:nvGrpSpPr>
          <p:cNvPr id="101" name="object 101" descr=""/>
          <p:cNvGrpSpPr/>
          <p:nvPr/>
        </p:nvGrpSpPr>
        <p:grpSpPr>
          <a:xfrm>
            <a:off x="2269235" y="2338577"/>
            <a:ext cx="4231005" cy="3769995"/>
            <a:chOff x="2269235" y="2338577"/>
            <a:chExt cx="4231005" cy="3769995"/>
          </a:xfrm>
        </p:grpSpPr>
        <p:sp>
          <p:nvSpPr>
            <p:cNvPr id="102" name="object 102" descr=""/>
            <p:cNvSpPr/>
            <p:nvPr/>
          </p:nvSpPr>
          <p:spPr>
            <a:xfrm>
              <a:off x="2269236" y="3212591"/>
              <a:ext cx="1858645" cy="2895600"/>
            </a:xfrm>
            <a:custGeom>
              <a:avLst/>
              <a:gdLst/>
              <a:ahLst/>
              <a:cxnLst/>
              <a:rect l="l" t="t" r="r" b="b"/>
              <a:pathLst>
                <a:path w="1858645" h="2895600">
                  <a:moveTo>
                    <a:pt x="18288" y="2571762"/>
                  </a:moveTo>
                  <a:lnTo>
                    <a:pt x="0" y="2571762"/>
                  </a:lnTo>
                  <a:lnTo>
                    <a:pt x="0" y="2895600"/>
                  </a:lnTo>
                  <a:lnTo>
                    <a:pt x="18288" y="2895600"/>
                  </a:lnTo>
                  <a:lnTo>
                    <a:pt x="18288" y="2571762"/>
                  </a:lnTo>
                  <a:close/>
                </a:path>
                <a:path w="1858645" h="2895600">
                  <a:moveTo>
                    <a:pt x="45720" y="0"/>
                  </a:moveTo>
                  <a:lnTo>
                    <a:pt x="0" y="0"/>
                  </a:lnTo>
                  <a:lnTo>
                    <a:pt x="0" y="323850"/>
                  </a:lnTo>
                  <a:lnTo>
                    <a:pt x="45720" y="323850"/>
                  </a:lnTo>
                  <a:lnTo>
                    <a:pt x="45720" y="0"/>
                  </a:lnTo>
                  <a:close/>
                </a:path>
                <a:path w="1858645" h="2895600">
                  <a:moveTo>
                    <a:pt x="124968" y="889254"/>
                  </a:moveTo>
                  <a:lnTo>
                    <a:pt x="0" y="889254"/>
                  </a:lnTo>
                  <a:lnTo>
                    <a:pt x="0" y="1213104"/>
                  </a:lnTo>
                  <a:lnTo>
                    <a:pt x="124968" y="1213104"/>
                  </a:lnTo>
                  <a:lnTo>
                    <a:pt x="124968" y="889254"/>
                  </a:lnTo>
                  <a:close/>
                </a:path>
                <a:path w="1858645" h="2895600">
                  <a:moveTo>
                    <a:pt x="373380" y="1725168"/>
                  </a:moveTo>
                  <a:lnTo>
                    <a:pt x="0" y="1725168"/>
                  </a:lnTo>
                  <a:lnTo>
                    <a:pt x="0" y="2049018"/>
                  </a:lnTo>
                  <a:lnTo>
                    <a:pt x="373380" y="2049018"/>
                  </a:lnTo>
                  <a:lnTo>
                    <a:pt x="373380" y="1725168"/>
                  </a:lnTo>
                  <a:close/>
                </a:path>
                <a:path w="1858645" h="2895600">
                  <a:moveTo>
                    <a:pt x="1503426" y="2571762"/>
                  </a:moveTo>
                  <a:lnTo>
                    <a:pt x="1485138" y="2571762"/>
                  </a:lnTo>
                  <a:lnTo>
                    <a:pt x="1485138" y="2895600"/>
                  </a:lnTo>
                  <a:lnTo>
                    <a:pt x="1503426" y="2895600"/>
                  </a:lnTo>
                  <a:lnTo>
                    <a:pt x="1503426" y="2571762"/>
                  </a:lnTo>
                  <a:close/>
                </a:path>
                <a:path w="1858645" h="2895600">
                  <a:moveTo>
                    <a:pt x="1532382" y="0"/>
                  </a:moveTo>
                  <a:lnTo>
                    <a:pt x="1485138" y="0"/>
                  </a:lnTo>
                  <a:lnTo>
                    <a:pt x="1485138" y="323850"/>
                  </a:lnTo>
                  <a:lnTo>
                    <a:pt x="1532382" y="323850"/>
                  </a:lnTo>
                  <a:lnTo>
                    <a:pt x="1532382" y="0"/>
                  </a:lnTo>
                  <a:close/>
                </a:path>
                <a:path w="1858645" h="2895600">
                  <a:moveTo>
                    <a:pt x="1615440" y="889254"/>
                  </a:moveTo>
                  <a:lnTo>
                    <a:pt x="1485138" y="889254"/>
                  </a:lnTo>
                  <a:lnTo>
                    <a:pt x="1485138" y="1213104"/>
                  </a:lnTo>
                  <a:lnTo>
                    <a:pt x="1615440" y="1213104"/>
                  </a:lnTo>
                  <a:lnTo>
                    <a:pt x="1615440" y="889254"/>
                  </a:lnTo>
                  <a:close/>
                </a:path>
                <a:path w="1858645" h="2895600">
                  <a:moveTo>
                    <a:pt x="1858518" y="1725168"/>
                  </a:moveTo>
                  <a:lnTo>
                    <a:pt x="1485138" y="1725168"/>
                  </a:lnTo>
                  <a:lnTo>
                    <a:pt x="1485138" y="2049018"/>
                  </a:lnTo>
                  <a:lnTo>
                    <a:pt x="1858518" y="2049018"/>
                  </a:lnTo>
                  <a:lnTo>
                    <a:pt x="1858518" y="1725168"/>
                  </a:lnTo>
                  <a:close/>
                </a:path>
              </a:pathLst>
            </a:custGeom>
            <a:solidFill>
              <a:srgbClr val="2C716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3" name="object 103" descr=""/>
            <p:cNvSpPr/>
            <p:nvPr/>
          </p:nvSpPr>
          <p:spPr>
            <a:xfrm>
              <a:off x="5170169" y="2338577"/>
              <a:ext cx="443865" cy="450850"/>
            </a:xfrm>
            <a:custGeom>
              <a:avLst/>
              <a:gdLst/>
              <a:ahLst/>
              <a:cxnLst/>
              <a:rect l="l" t="t" r="r" b="b"/>
              <a:pathLst>
                <a:path w="443864" h="450850">
                  <a:moveTo>
                    <a:pt x="443484" y="0"/>
                  </a:moveTo>
                  <a:lnTo>
                    <a:pt x="0" y="0"/>
                  </a:lnTo>
                  <a:lnTo>
                    <a:pt x="0" y="450341"/>
                  </a:lnTo>
                  <a:lnTo>
                    <a:pt x="443484" y="450341"/>
                  </a:lnTo>
                  <a:lnTo>
                    <a:pt x="443484" y="0"/>
                  </a:lnTo>
                  <a:close/>
                </a:path>
              </a:pathLst>
            </a:custGeom>
            <a:solidFill>
              <a:srgbClr val="2C716D">
                <a:alpha val="56077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4" name="object 104" descr=""/>
            <p:cNvSpPr/>
            <p:nvPr/>
          </p:nvSpPr>
          <p:spPr>
            <a:xfrm>
              <a:off x="5613653" y="2355341"/>
              <a:ext cx="443230" cy="433705"/>
            </a:xfrm>
            <a:custGeom>
              <a:avLst/>
              <a:gdLst/>
              <a:ahLst/>
              <a:cxnLst/>
              <a:rect l="l" t="t" r="r" b="b"/>
              <a:pathLst>
                <a:path w="443229" h="433705">
                  <a:moveTo>
                    <a:pt x="442722" y="0"/>
                  </a:moveTo>
                  <a:lnTo>
                    <a:pt x="0" y="0"/>
                  </a:lnTo>
                  <a:lnTo>
                    <a:pt x="0" y="433577"/>
                  </a:lnTo>
                  <a:lnTo>
                    <a:pt x="442722" y="433577"/>
                  </a:lnTo>
                  <a:lnTo>
                    <a:pt x="442722" y="0"/>
                  </a:lnTo>
                  <a:close/>
                </a:path>
              </a:pathLst>
            </a:custGeom>
            <a:solidFill>
              <a:srgbClr val="2C716D">
                <a:alpha val="76077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5" name="object 105" descr=""/>
            <p:cNvSpPr/>
            <p:nvPr/>
          </p:nvSpPr>
          <p:spPr>
            <a:xfrm>
              <a:off x="6056376" y="2423159"/>
              <a:ext cx="443865" cy="365760"/>
            </a:xfrm>
            <a:custGeom>
              <a:avLst/>
              <a:gdLst/>
              <a:ahLst/>
              <a:cxnLst/>
              <a:rect l="l" t="t" r="r" b="b"/>
              <a:pathLst>
                <a:path w="443864" h="365760">
                  <a:moveTo>
                    <a:pt x="443484" y="0"/>
                  </a:moveTo>
                  <a:lnTo>
                    <a:pt x="0" y="0"/>
                  </a:lnTo>
                  <a:lnTo>
                    <a:pt x="0" y="365760"/>
                  </a:lnTo>
                  <a:lnTo>
                    <a:pt x="443484" y="365760"/>
                  </a:lnTo>
                  <a:lnTo>
                    <a:pt x="443484" y="0"/>
                  </a:lnTo>
                  <a:close/>
                </a:path>
              </a:pathLst>
            </a:custGeom>
            <a:solidFill>
              <a:srgbClr val="2C716D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6" name="object 106" descr=""/>
          <p:cNvSpPr txBox="1"/>
          <p:nvPr/>
        </p:nvSpPr>
        <p:spPr>
          <a:xfrm>
            <a:off x="3986276" y="3572255"/>
            <a:ext cx="656590" cy="178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$1,289</a:t>
            </a:r>
            <a:r>
              <a:rPr dirty="0" sz="100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 spc="-25">
                <a:solidFill>
                  <a:srgbClr val="03234D"/>
                </a:solidFill>
                <a:latin typeface="Arial MT"/>
                <a:cs typeface="Arial MT"/>
              </a:rPr>
              <a:t>MM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107" name="object 107" descr=""/>
          <p:cNvSpPr txBox="1"/>
          <p:nvPr/>
        </p:nvSpPr>
        <p:spPr>
          <a:xfrm>
            <a:off x="2518410" y="3572255"/>
            <a:ext cx="656590" cy="178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$1,656</a:t>
            </a:r>
            <a:r>
              <a:rPr dirty="0" sz="100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 spc="-25">
                <a:solidFill>
                  <a:srgbClr val="03234D"/>
                </a:solidFill>
                <a:latin typeface="Arial MT"/>
                <a:cs typeface="Arial MT"/>
              </a:rPr>
              <a:t>MM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108" name="object 108" descr=""/>
          <p:cNvSpPr txBox="1"/>
          <p:nvPr/>
        </p:nvSpPr>
        <p:spPr>
          <a:xfrm>
            <a:off x="3986276" y="4457191"/>
            <a:ext cx="657225" cy="178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$3,250</a:t>
            </a:r>
            <a:r>
              <a:rPr dirty="0" sz="100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 spc="-25">
                <a:solidFill>
                  <a:srgbClr val="03234D"/>
                </a:solidFill>
                <a:latin typeface="Arial MT"/>
                <a:cs typeface="Arial MT"/>
              </a:rPr>
              <a:t>MM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109" name="object 109" descr=""/>
          <p:cNvSpPr txBox="1"/>
          <p:nvPr/>
        </p:nvSpPr>
        <p:spPr>
          <a:xfrm>
            <a:off x="2518410" y="4457191"/>
            <a:ext cx="657225" cy="178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$3,059</a:t>
            </a:r>
            <a:r>
              <a:rPr dirty="0" sz="100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 spc="-25">
                <a:solidFill>
                  <a:srgbClr val="03234D"/>
                </a:solidFill>
                <a:latin typeface="Arial MT"/>
                <a:cs typeface="Arial MT"/>
              </a:rPr>
              <a:t>MM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110" name="object 110" descr=""/>
          <p:cNvSpPr txBox="1"/>
          <p:nvPr/>
        </p:nvSpPr>
        <p:spPr>
          <a:xfrm>
            <a:off x="3986276" y="5320284"/>
            <a:ext cx="656590" cy="178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$8,033</a:t>
            </a:r>
            <a:r>
              <a:rPr dirty="0" sz="100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 spc="-25">
                <a:solidFill>
                  <a:srgbClr val="03234D"/>
                </a:solidFill>
                <a:latin typeface="Arial MT"/>
                <a:cs typeface="Arial MT"/>
              </a:rPr>
              <a:t>MM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111" name="object 111" descr=""/>
          <p:cNvSpPr txBox="1"/>
          <p:nvPr/>
        </p:nvSpPr>
        <p:spPr>
          <a:xfrm>
            <a:off x="2518410" y="5320284"/>
            <a:ext cx="656590" cy="178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$8,512</a:t>
            </a:r>
            <a:r>
              <a:rPr dirty="0" sz="100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 spc="-25">
                <a:solidFill>
                  <a:srgbClr val="03234D"/>
                </a:solidFill>
                <a:latin typeface="Arial MT"/>
                <a:cs typeface="Arial MT"/>
              </a:rPr>
              <a:t>MM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112" name="object 112" descr=""/>
          <p:cNvSpPr txBox="1"/>
          <p:nvPr/>
        </p:nvSpPr>
        <p:spPr>
          <a:xfrm>
            <a:off x="5267197" y="2160777"/>
            <a:ext cx="248920" cy="1327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00" spc="-10" b="1">
                <a:solidFill>
                  <a:srgbClr val="010027"/>
                </a:solidFill>
                <a:latin typeface="Arial"/>
                <a:cs typeface="Arial"/>
              </a:rPr>
              <a:t>8,145</a:t>
            </a:r>
            <a:endParaRPr sz="700">
              <a:latin typeface="Arial"/>
              <a:cs typeface="Arial"/>
            </a:endParaRPr>
          </a:p>
        </p:txBody>
      </p:sp>
      <p:sp>
        <p:nvSpPr>
          <p:cNvPr id="113" name="object 113" descr=""/>
          <p:cNvSpPr txBox="1"/>
          <p:nvPr/>
        </p:nvSpPr>
        <p:spPr>
          <a:xfrm>
            <a:off x="5710428" y="2177542"/>
            <a:ext cx="248920" cy="1327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00" spc="-10" b="1">
                <a:solidFill>
                  <a:srgbClr val="010027"/>
                </a:solidFill>
                <a:latin typeface="Arial"/>
                <a:cs typeface="Arial"/>
              </a:rPr>
              <a:t>7,841</a:t>
            </a:r>
            <a:endParaRPr sz="700">
              <a:latin typeface="Arial"/>
              <a:cs typeface="Arial"/>
            </a:endParaRPr>
          </a:p>
        </p:txBody>
      </p:sp>
      <p:sp>
        <p:nvSpPr>
          <p:cNvPr id="114" name="object 114" descr=""/>
          <p:cNvSpPr txBox="1"/>
          <p:nvPr/>
        </p:nvSpPr>
        <p:spPr>
          <a:xfrm>
            <a:off x="6153911" y="2245105"/>
            <a:ext cx="248920" cy="1327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00" spc="-10" b="1">
                <a:solidFill>
                  <a:srgbClr val="010027"/>
                </a:solidFill>
                <a:latin typeface="Arial"/>
                <a:cs typeface="Arial"/>
              </a:rPr>
              <a:t>6,619</a:t>
            </a:r>
            <a:endParaRPr sz="700">
              <a:latin typeface="Arial"/>
              <a:cs typeface="Arial"/>
            </a:endParaRPr>
          </a:p>
        </p:txBody>
      </p:sp>
      <p:sp>
        <p:nvSpPr>
          <p:cNvPr id="115" name="object 115" descr=""/>
          <p:cNvSpPr txBox="1"/>
          <p:nvPr/>
        </p:nvSpPr>
        <p:spPr>
          <a:xfrm>
            <a:off x="6128258" y="2523235"/>
            <a:ext cx="299720" cy="1854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50" spc="-25" b="1">
                <a:solidFill>
                  <a:srgbClr val="FFFFFF"/>
                </a:solidFill>
                <a:latin typeface="Arial"/>
                <a:cs typeface="Arial"/>
              </a:rPr>
              <a:t>LTM</a:t>
            </a:r>
            <a:endParaRPr sz="1050">
              <a:latin typeface="Arial"/>
              <a:cs typeface="Arial"/>
            </a:endParaRPr>
          </a:p>
        </p:txBody>
      </p:sp>
      <p:grpSp>
        <p:nvGrpSpPr>
          <p:cNvPr id="116" name="object 116" descr=""/>
          <p:cNvGrpSpPr/>
          <p:nvPr/>
        </p:nvGrpSpPr>
        <p:grpSpPr>
          <a:xfrm>
            <a:off x="5170170" y="3165348"/>
            <a:ext cx="1329690" cy="1343660"/>
            <a:chOff x="5170170" y="3165348"/>
            <a:chExt cx="1329690" cy="1343660"/>
          </a:xfrm>
        </p:grpSpPr>
        <p:sp>
          <p:nvSpPr>
            <p:cNvPr id="117" name="object 117" descr=""/>
            <p:cNvSpPr/>
            <p:nvPr/>
          </p:nvSpPr>
          <p:spPr>
            <a:xfrm>
              <a:off x="5170170" y="3419856"/>
              <a:ext cx="443865" cy="229870"/>
            </a:xfrm>
            <a:custGeom>
              <a:avLst/>
              <a:gdLst/>
              <a:ahLst/>
              <a:cxnLst/>
              <a:rect l="l" t="t" r="r" b="b"/>
              <a:pathLst>
                <a:path w="443864" h="229870">
                  <a:moveTo>
                    <a:pt x="443484" y="0"/>
                  </a:moveTo>
                  <a:lnTo>
                    <a:pt x="0" y="0"/>
                  </a:lnTo>
                  <a:lnTo>
                    <a:pt x="0" y="229361"/>
                  </a:lnTo>
                  <a:lnTo>
                    <a:pt x="443484" y="229361"/>
                  </a:lnTo>
                  <a:lnTo>
                    <a:pt x="443484" y="0"/>
                  </a:lnTo>
                  <a:close/>
                </a:path>
              </a:pathLst>
            </a:custGeom>
            <a:solidFill>
              <a:srgbClr val="88AFA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8" name="object 118" descr=""/>
            <p:cNvSpPr/>
            <p:nvPr/>
          </p:nvSpPr>
          <p:spPr>
            <a:xfrm>
              <a:off x="5613654" y="3403854"/>
              <a:ext cx="443230" cy="245745"/>
            </a:xfrm>
            <a:custGeom>
              <a:avLst/>
              <a:gdLst/>
              <a:ahLst/>
              <a:cxnLst/>
              <a:rect l="l" t="t" r="r" b="b"/>
              <a:pathLst>
                <a:path w="443229" h="245745">
                  <a:moveTo>
                    <a:pt x="442722" y="0"/>
                  </a:moveTo>
                  <a:lnTo>
                    <a:pt x="0" y="0"/>
                  </a:lnTo>
                  <a:lnTo>
                    <a:pt x="0" y="245364"/>
                  </a:lnTo>
                  <a:lnTo>
                    <a:pt x="442722" y="245364"/>
                  </a:lnTo>
                  <a:lnTo>
                    <a:pt x="442722" y="0"/>
                  </a:lnTo>
                  <a:close/>
                </a:path>
              </a:pathLst>
            </a:custGeom>
            <a:solidFill>
              <a:srgbClr val="5E939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9" name="object 119" descr=""/>
            <p:cNvSpPr/>
            <p:nvPr/>
          </p:nvSpPr>
          <p:spPr>
            <a:xfrm>
              <a:off x="6056376" y="3165348"/>
              <a:ext cx="443865" cy="483870"/>
            </a:xfrm>
            <a:custGeom>
              <a:avLst/>
              <a:gdLst/>
              <a:ahLst/>
              <a:cxnLst/>
              <a:rect l="l" t="t" r="r" b="b"/>
              <a:pathLst>
                <a:path w="443864" h="483870">
                  <a:moveTo>
                    <a:pt x="443484" y="0"/>
                  </a:moveTo>
                  <a:lnTo>
                    <a:pt x="0" y="0"/>
                  </a:lnTo>
                  <a:lnTo>
                    <a:pt x="0" y="483869"/>
                  </a:lnTo>
                  <a:lnTo>
                    <a:pt x="443484" y="483869"/>
                  </a:lnTo>
                  <a:lnTo>
                    <a:pt x="443484" y="0"/>
                  </a:lnTo>
                  <a:close/>
                </a:path>
              </a:pathLst>
            </a:custGeom>
            <a:solidFill>
              <a:srgbClr val="2C716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0" name="object 120" descr=""/>
            <p:cNvSpPr/>
            <p:nvPr/>
          </p:nvSpPr>
          <p:spPr>
            <a:xfrm>
              <a:off x="5170170" y="4215384"/>
              <a:ext cx="443865" cy="293370"/>
            </a:xfrm>
            <a:custGeom>
              <a:avLst/>
              <a:gdLst/>
              <a:ahLst/>
              <a:cxnLst/>
              <a:rect l="l" t="t" r="r" b="b"/>
              <a:pathLst>
                <a:path w="443864" h="293370">
                  <a:moveTo>
                    <a:pt x="443484" y="0"/>
                  </a:moveTo>
                  <a:lnTo>
                    <a:pt x="0" y="0"/>
                  </a:lnTo>
                  <a:lnTo>
                    <a:pt x="0" y="293369"/>
                  </a:lnTo>
                  <a:lnTo>
                    <a:pt x="443484" y="293369"/>
                  </a:lnTo>
                  <a:lnTo>
                    <a:pt x="443484" y="0"/>
                  </a:lnTo>
                  <a:close/>
                </a:path>
              </a:pathLst>
            </a:custGeom>
            <a:solidFill>
              <a:srgbClr val="88AFA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1" name="object 121" descr=""/>
            <p:cNvSpPr/>
            <p:nvPr/>
          </p:nvSpPr>
          <p:spPr>
            <a:xfrm>
              <a:off x="5613654" y="4152900"/>
              <a:ext cx="443230" cy="356235"/>
            </a:xfrm>
            <a:custGeom>
              <a:avLst/>
              <a:gdLst/>
              <a:ahLst/>
              <a:cxnLst/>
              <a:rect l="l" t="t" r="r" b="b"/>
              <a:pathLst>
                <a:path w="443229" h="356235">
                  <a:moveTo>
                    <a:pt x="442722" y="0"/>
                  </a:moveTo>
                  <a:lnTo>
                    <a:pt x="0" y="0"/>
                  </a:lnTo>
                  <a:lnTo>
                    <a:pt x="0" y="355854"/>
                  </a:lnTo>
                  <a:lnTo>
                    <a:pt x="442722" y="355854"/>
                  </a:lnTo>
                  <a:lnTo>
                    <a:pt x="442722" y="0"/>
                  </a:lnTo>
                  <a:close/>
                </a:path>
              </a:pathLst>
            </a:custGeom>
            <a:solidFill>
              <a:srgbClr val="5E939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2" name="object 122" descr=""/>
            <p:cNvSpPr/>
            <p:nvPr/>
          </p:nvSpPr>
          <p:spPr>
            <a:xfrm>
              <a:off x="6056376" y="4187952"/>
              <a:ext cx="443865" cy="321310"/>
            </a:xfrm>
            <a:custGeom>
              <a:avLst/>
              <a:gdLst/>
              <a:ahLst/>
              <a:cxnLst/>
              <a:rect l="l" t="t" r="r" b="b"/>
              <a:pathLst>
                <a:path w="443864" h="321310">
                  <a:moveTo>
                    <a:pt x="443484" y="0"/>
                  </a:moveTo>
                  <a:lnTo>
                    <a:pt x="0" y="0"/>
                  </a:lnTo>
                  <a:lnTo>
                    <a:pt x="0" y="320802"/>
                  </a:lnTo>
                  <a:lnTo>
                    <a:pt x="443484" y="320802"/>
                  </a:lnTo>
                  <a:lnTo>
                    <a:pt x="443484" y="0"/>
                  </a:lnTo>
                  <a:close/>
                </a:path>
              </a:pathLst>
            </a:custGeom>
            <a:solidFill>
              <a:srgbClr val="2C716D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3" name="object 123" descr=""/>
          <p:cNvSpPr txBox="1"/>
          <p:nvPr/>
        </p:nvSpPr>
        <p:spPr>
          <a:xfrm>
            <a:off x="5304535" y="3242310"/>
            <a:ext cx="173990" cy="1327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00" spc="-25" b="1">
                <a:solidFill>
                  <a:srgbClr val="010027"/>
                </a:solidFill>
                <a:latin typeface="Arial"/>
                <a:cs typeface="Arial"/>
              </a:rPr>
              <a:t>414</a:t>
            </a:r>
            <a:endParaRPr sz="700">
              <a:latin typeface="Arial"/>
              <a:cs typeface="Arial"/>
            </a:endParaRPr>
          </a:p>
        </p:txBody>
      </p:sp>
      <p:sp>
        <p:nvSpPr>
          <p:cNvPr id="124" name="object 124" descr=""/>
          <p:cNvSpPr txBox="1"/>
          <p:nvPr/>
        </p:nvSpPr>
        <p:spPr>
          <a:xfrm>
            <a:off x="5747765" y="3225799"/>
            <a:ext cx="173990" cy="1327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00" spc="-25" b="1">
                <a:solidFill>
                  <a:srgbClr val="010027"/>
                </a:solidFill>
                <a:latin typeface="Arial"/>
                <a:cs typeface="Arial"/>
              </a:rPr>
              <a:t>444</a:t>
            </a:r>
            <a:endParaRPr sz="700">
              <a:latin typeface="Arial"/>
              <a:cs typeface="Arial"/>
            </a:endParaRPr>
          </a:p>
        </p:txBody>
      </p:sp>
      <p:sp>
        <p:nvSpPr>
          <p:cNvPr id="125" name="object 125" descr=""/>
          <p:cNvSpPr txBox="1"/>
          <p:nvPr/>
        </p:nvSpPr>
        <p:spPr>
          <a:xfrm>
            <a:off x="6191250" y="2987293"/>
            <a:ext cx="173990" cy="1327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00" spc="-25" b="1">
                <a:solidFill>
                  <a:srgbClr val="010027"/>
                </a:solidFill>
                <a:latin typeface="Arial"/>
                <a:cs typeface="Arial"/>
              </a:rPr>
              <a:t>875</a:t>
            </a:r>
            <a:endParaRPr sz="700">
              <a:latin typeface="Arial"/>
              <a:cs typeface="Arial"/>
            </a:endParaRPr>
          </a:p>
        </p:txBody>
      </p:sp>
      <p:sp>
        <p:nvSpPr>
          <p:cNvPr id="126" name="object 126" descr=""/>
          <p:cNvSpPr txBox="1"/>
          <p:nvPr/>
        </p:nvSpPr>
        <p:spPr>
          <a:xfrm>
            <a:off x="5267197" y="4037838"/>
            <a:ext cx="248920" cy="1327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00" spc="-10" b="1">
                <a:solidFill>
                  <a:srgbClr val="010027"/>
                </a:solidFill>
                <a:latin typeface="Arial"/>
                <a:cs typeface="Arial"/>
              </a:rPr>
              <a:t>5,310</a:t>
            </a:r>
            <a:endParaRPr sz="700">
              <a:latin typeface="Arial"/>
              <a:cs typeface="Arial"/>
            </a:endParaRPr>
          </a:p>
        </p:txBody>
      </p:sp>
      <p:sp>
        <p:nvSpPr>
          <p:cNvPr id="127" name="object 127" descr=""/>
          <p:cNvSpPr txBox="1"/>
          <p:nvPr/>
        </p:nvSpPr>
        <p:spPr>
          <a:xfrm>
            <a:off x="5710428" y="3975353"/>
            <a:ext cx="248920" cy="1327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00" spc="-10" b="1">
                <a:solidFill>
                  <a:srgbClr val="010027"/>
                </a:solidFill>
                <a:latin typeface="Arial"/>
                <a:cs typeface="Arial"/>
              </a:rPr>
              <a:t>6,439</a:t>
            </a:r>
            <a:endParaRPr sz="700">
              <a:latin typeface="Arial"/>
              <a:cs typeface="Arial"/>
            </a:endParaRPr>
          </a:p>
        </p:txBody>
      </p:sp>
      <p:sp>
        <p:nvSpPr>
          <p:cNvPr id="128" name="object 128" descr=""/>
          <p:cNvSpPr txBox="1"/>
          <p:nvPr/>
        </p:nvSpPr>
        <p:spPr>
          <a:xfrm>
            <a:off x="6153911" y="4010152"/>
            <a:ext cx="248920" cy="1327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00" spc="-10" b="1">
                <a:solidFill>
                  <a:srgbClr val="010027"/>
                </a:solidFill>
                <a:latin typeface="Arial"/>
                <a:cs typeface="Arial"/>
              </a:rPr>
              <a:t>5,811</a:t>
            </a:r>
            <a:endParaRPr sz="700">
              <a:latin typeface="Arial"/>
              <a:cs typeface="Arial"/>
            </a:endParaRPr>
          </a:p>
        </p:txBody>
      </p:sp>
      <p:sp>
        <p:nvSpPr>
          <p:cNvPr id="129" name="object 129" descr=""/>
          <p:cNvSpPr txBox="1"/>
          <p:nvPr/>
        </p:nvSpPr>
        <p:spPr>
          <a:xfrm>
            <a:off x="6128258" y="4259326"/>
            <a:ext cx="299720" cy="1854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50" spc="-25" b="1">
                <a:solidFill>
                  <a:srgbClr val="FFFFFF"/>
                </a:solidFill>
                <a:latin typeface="Arial"/>
                <a:cs typeface="Arial"/>
              </a:rPr>
              <a:t>LTM</a:t>
            </a:r>
            <a:endParaRPr sz="1050">
              <a:latin typeface="Arial"/>
              <a:cs typeface="Arial"/>
            </a:endParaRPr>
          </a:p>
        </p:txBody>
      </p:sp>
      <p:grpSp>
        <p:nvGrpSpPr>
          <p:cNvPr id="130" name="object 130" descr=""/>
          <p:cNvGrpSpPr/>
          <p:nvPr/>
        </p:nvGrpSpPr>
        <p:grpSpPr>
          <a:xfrm>
            <a:off x="5170170" y="5096255"/>
            <a:ext cx="1329690" cy="273050"/>
            <a:chOff x="5170170" y="5096255"/>
            <a:chExt cx="1329690" cy="273050"/>
          </a:xfrm>
        </p:grpSpPr>
        <p:sp>
          <p:nvSpPr>
            <p:cNvPr id="131" name="object 131" descr=""/>
            <p:cNvSpPr/>
            <p:nvPr/>
          </p:nvSpPr>
          <p:spPr>
            <a:xfrm>
              <a:off x="5170170" y="5189219"/>
              <a:ext cx="443865" cy="180340"/>
            </a:xfrm>
            <a:custGeom>
              <a:avLst/>
              <a:gdLst/>
              <a:ahLst/>
              <a:cxnLst/>
              <a:rect l="l" t="t" r="r" b="b"/>
              <a:pathLst>
                <a:path w="443864" h="180339">
                  <a:moveTo>
                    <a:pt x="443484" y="0"/>
                  </a:moveTo>
                  <a:lnTo>
                    <a:pt x="0" y="0"/>
                  </a:lnTo>
                  <a:lnTo>
                    <a:pt x="0" y="179831"/>
                  </a:lnTo>
                  <a:lnTo>
                    <a:pt x="443484" y="179831"/>
                  </a:lnTo>
                  <a:lnTo>
                    <a:pt x="443484" y="0"/>
                  </a:lnTo>
                  <a:close/>
                </a:path>
              </a:pathLst>
            </a:custGeom>
            <a:solidFill>
              <a:srgbClr val="88AFA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2" name="object 132" descr=""/>
            <p:cNvSpPr/>
            <p:nvPr/>
          </p:nvSpPr>
          <p:spPr>
            <a:xfrm>
              <a:off x="5613654" y="5136641"/>
              <a:ext cx="443230" cy="232410"/>
            </a:xfrm>
            <a:custGeom>
              <a:avLst/>
              <a:gdLst/>
              <a:ahLst/>
              <a:cxnLst/>
              <a:rect l="l" t="t" r="r" b="b"/>
              <a:pathLst>
                <a:path w="443229" h="232410">
                  <a:moveTo>
                    <a:pt x="442722" y="0"/>
                  </a:moveTo>
                  <a:lnTo>
                    <a:pt x="0" y="0"/>
                  </a:lnTo>
                  <a:lnTo>
                    <a:pt x="0" y="232409"/>
                  </a:lnTo>
                  <a:lnTo>
                    <a:pt x="442722" y="232409"/>
                  </a:lnTo>
                  <a:lnTo>
                    <a:pt x="442722" y="0"/>
                  </a:lnTo>
                  <a:close/>
                </a:path>
              </a:pathLst>
            </a:custGeom>
            <a:solidFill>
              <a:srgbClr val="5E939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3" name="object 133" descr=""/>
            <p:cNvSpPr/>
            <p:nvPr/>
          </p:nvSpPr>
          <p:spPr>
            <a:xfrm>
              <a:off x="6056376" y="5096255"/>
              <a:ext cx="443865" cy="273050"/>
            </a:xfrm>
            <a:custGeom>
              <a:avLst/>
              <a:gdLst/>
              <a:ahLst/>
              <a:cxnLst/>
              <a:rect l="l" t="t" r="r" b="b"/>
              <a:pathLst>
                <a:path w="443864" h="273050">
                  <a:moveTo>
                    <a:pt x="443484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443484" y="272796"/>
                  </a:lnTo>
                  <a:lnTo>
                    <a:pt x="443484" y="0"/>
                  </a:lnTo>
                  <a:close/>
                </a:path>
              </a:pathLst>
            </a:custGeom>
            <a:solidFill>
              <a:srgbClr val="2C716D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4" name="object 134" descr=""/>
          <p:cNvSpPr txBox="1"/>
          <p:nvPr/>
        </p:nvSpPr>
        <p:spPr>
          <a:xfrm>
            <a:off x="5267197" y="5011420"/>
            <a:ext cx="248920" cy="1327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00" spc="-10" b="1">
                <a:solidFill>
                  <a:srgbClr val="010027"/>
                </a:solidFill>
                <a:latin typeface="Arial"/>
                <a:cs typeface="Arial"/>
              </a:rPr>
              <a:t>3,258</a:t>
            </a:r>
            <a:endParaRPr sz="700">
              <a:latin typeface="Arial"/>
              <a:cs typeface="Arial"/>
            </a:endParaRPr>
          </a:p>
        </p:txBody>
      </p:sp>
      <p:sp>
        <p:nvSpPr>
          <p:cNvPr id="135" name="object 135" descr=""/>
          <p:cNvSpPr txBox="1"/>
          <p:nvPr/>
        </p:nvSpPr>
        <p:spPr>
          <a:xfrm>
            <a:off x="5710428" y="4958841"/>
            <a:ext cx="248920" cy="1327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00" spc="-10" b="1">
                <a:solidFill>
                  <a:srgbClr val="010027"/>
                </a:solidFill>
                <a:latin typeface="Arial"/>
                <a:cs typeface="Arial"/>
              </a:rPr>
              <a:t>4,211</a:t>
            </a:r>
            <a:endParaRPr sz="700">
              <a:latin typeface="Arial"/>
              <a:cs typeface="Arial"/>
            </a:endParaRPr>
          </a:p>
        </p:txBody>
      </p:sp>
      <p:sp>
        <p:nvSpPr>
          <p:cNvPr id="136" name="object 136" descr=""/>
          <p:cNvSpPr txBox="1"/>
          <p:nvPr/>
        </p:nvSpPr>
        <p:spPr>
          <a:xfrm>
            <a:off x="6153911" y="4918455"/>
            <a:ext cx="248920" cy="1327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00" spc="-10" b="1">
                <a:solidFill>
                  <a:srgbClr val="010027"/>
                </a:solidFill>
                <a:latin typeface="Arial"/>
                <a:cs typeface="Arial"/>
              </a:rPr>
              <a:t>4,940</a:t>
            </a:r>
            <a:endParaRPr sz="700">
              <a:latin typeface="Arial"/>
              <a:cs typeface="Arial"/>
            </a:endParaRPr>
          </a:p>
        </p:txBody>
      </p:sp>
      <p:sp>
        <p:nvSpPr>
          <p:cNvPr id="137" name="object 137" descr=""/>
          <p:cNvSpPr txBox="1"/>
          <p:nvPr/>
        </p:nvSpPr>
        <p:spPr>
          <a:xfrm>
            <a:off x="6128258" y="5139435"/>
            <a:ext cx="299720" cy="1854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50" spc="-25" b="1">
                <a:solidFill>
                  <a:srgbClr val="FFFFFF"/>
                </a:solidFill>
                <a:latin typeface="Arial"/>
                <a:cs typeface="Arial"/>
              </a:rPr>
              <a:t>LTM</a:t>
            </a:r>
            <a:endParaRPr sz="1050">
              <a:latin typeface="Arial"/>
              <a:cs typeface="Arial"/>
            </a:endParaRPr>
          </a:p>
        </p:txBody>
      </p:sp>
      <p:grpSp>
        <p:nvGrpSpPr>
          <p:cNvPr id="138" name="object 138" descr=""/>
          <p:cNvGrpSpPr/>
          <p:nvPr/>
        </p:nvGrpSpPr>
        <p:grpSpPr>
          <a:xfrm>
            <a:off x="5170170" y="1216278"/>
            <a:ext cx="2953385" cy="4896485"/>
            <a:chOff x="5170170" y="1216278"/>
            <a:chExt cx="2953385" cy="4896485"/>
          </a:xfrm>
        </p:grpSpPr>
        <p:sp>
          <p:nvSpPr>
            <p:cNvPr id="139" name="object 139" descr=""/>
            <p:cNvSpPr/>
            <p:nvPr/>
          </p:nvSpPr>
          <p:spPr>
            <a:xfrm>
              <a:off x="5170170" y="5816345"/>
              <a:ext cx="443865" cy="296545"/>
            </a:xfrm>
            <a:custGeom>
              <a:avLst/>
              <a:gdLst/>
              <a:ahLst/>
              <a:cxnLst/>
              <a:rect l="l" t="t" r="r" b="b"/>
              <a:pathLst>
                <a:path w="443864" h="296545">
                  <a:moveTo>
                    <a:pt x="443484" y="0"/>
                  </a:moveTo>
                  <a:lnTo>
                    <a:pt x="0" y="0"/>
                  </a:lnTo>
                  <a:lnTo>
                    <a:pt x="0" y="296417"/>
                  </a:lnTo>
                  <a:lnTo>
                    <a:pt x="443484" y="296417"/>
                  </a:lnTo>
                  <a:lnTo>
                    <a:pt x="443484" y="0"/>
                  </a:lnTo>
                  <a:close/>
                </a:path>
              </a:pathLst>
            </a:custGeom>
            <a:solidFill>
              <a:srgbClr val="88AFA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0" name="object 140" descr=""/>
            <p:cNvSpPr/>
            <p:nvPr/>
          </p:nvSpPr>
          <p:spPr>
            <a:xfrm>
              <a:off x="5613654" y="5848350"/>
              <a:ext cx="443230" cy="264795"/>
            </a:xfrm>
            <a:custGeom>
              <a:avLst/>
              <a:gdLst/>
              <a:ahLst/>
              <a:cxnLst/>
              <a:rect l="l" t="t" r="r" b="b"/>
              <a:pathLst>
                <a:path w="443229" h="264795">
                  <a:moveTo>
                    <a:pt x="442722" y="0"/>
                  </a:moveTo>
                  <a:lnTo>
                    <a:pt x="0" y="0"/>
                  </a:lnTo>
                  <a:lnTo>
                    <a:pt x="0" y="264414"/>
                  </a:lnTo>
                  <a:lnTo>
                    <a:pt x="442722" y="264414"/>
                  </a:lnTo>
                  <a:lnTo>
                    <a:pt x="442722" y="0"/>
                  </a:lnTo>
                  <a:close/>
                </a:path>
              </a:pathLst>
            </a:custGeom>
            <a:solidFill>
              <a:srgbClr val="5E939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1" name="object 141" descr=""/>
            <p:cNvSpPr/>
            <p:nvPr/>
          </p:nvSpPr>
          <p:spPr>
            <a:xfrm>
              <a:off x="6056376" y="5881115"/>
              <a:ext cx="443865" cy="231775"/>
            </a:xfrm>
            <a:custGeom>
              <a:avLst/>
              <a:gdLst/>
              <a:ahLst/>
              <a:cxnLst/>
              <a:rect l="l" t="t" r="r" b="b"/>
              <a:pathLst>
                <a:path w="443864" h="231775">
                  <a:moveTo>
                    <a:pt x="443484" y="0"/>
                  </a:moveTo>
                  <a:lnTo>
                    <a:pt x="0" y="0"/>
                  </a:lnTo>
                  <a:lnTo>
                    <a:pt x="0" y="231648"/>
                  </a:lnTo>
                  <a:lnTo>
                    <a:pt x="443484" y="231648"/>
                  </a:lnTo>
                  <a:lnTo>
                    <a:pt x="443484" y="0"/>
                  </a:lnTo>
                  <a:close/>
                </a:path>
              </a:pathLst>
            </a:custGeom>
            <a:solidFill>
              <a:srgbClr val="2C716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2" name="object 142" descr=""/>
            <p:cNvSpPr/>
            <p:nvPr/>
          </p:nvSpPr>
          <p:spPr>
            <a:xfrm>
              <a:off x="6654165" y="1222628"/>
              <a:ext cx="1463040" cy="0"/>
            </a:xfrm>
            <a:custGeom>
              <a:avLst/>
              <a:gdLst/>
              <a:ahLst/>
              <a:cxnLst/>
              <a:rect l="l" t="t" r="r" b="b"/>
              <a:pathLst>
                <a:path w="1463040" h="0">
                  <a:moveTo>
                    <a:pt x="0" y="0"/>
                  </a:moveTo>
                  <a:lnTo>
                    <a:pt x="1463039" y="0"/>
                  </a:lnTo>
                </a:path>
              </a:pathLst>
            </a:custGeom>
            <a:ln w="12700">
              <a:solidFill>
                <a:srgbClr val="010027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3" name="object 143" descr=""/>
          <p:cNvSpPr txBox="1"/>
          <p:nvPr/>
        </p:nvSpPr>
        <p:spPr>
          <a:xfrm>
            <a:off x="5304535" y="5638546"/>
            <a:ext cx="173990" cy="1327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00" spc="-25" b="1">
                <a:solidFill>
                  <a:srgbClr val="010027"/>
                </a:solidFill>
                <a:latin typeface="Arial"/>
                <a:cs typeface="Arial"/>
              </a:rPr>
              <a:t>107</a:t>
            </a:r>
            <a:endParaRPr sz="700">
              <a:latin typeface="Arial"/>
              <a:cs typeface="Arial"/>
            </a:endParaRPr>
          </a:p>
        </p:txBody>
      </p:sp>
      <p:sp>
        <p:nvSpPr>
          <p:cNvPr id="144" name="object 144" descr=""/>
          <p:cNvSpPr txBox="1"/>
          <p:nvPr/>
        </p:nvSpPr>
        <p:spPr>
          <a:xfrm>
            <a:off x="5773165" y="5670296"/>
            <a:ext cx="124460" cy="1327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00" spc="-25" b="1">
                <a:solidFill>
                  <a:srgbClr val="010027"/>
                </a:solidFill>
                <a:latin typeface="Arial"/>
                <a:cs typeface="Arial"/>
              </a:rPr>
              <a:t>96</a:t>
            </a:r>
            <a:endParaRPr sz="700">
              <a:latin typeface="Arial"/>
              <a:cs typeface="Arial"/>
            </a:endParaRPr>
          </a:p>
        </p:txBody>
      </p:sp>
      <p:sp>
        <p:nvSpPr>
          <p:cNvPr id="145" name="object 145" descr=""/>
          <p:cNvSpPr txBox="1"/>
          <p:nvPr/>
        </p:nvSpPr>
        <p:spPr>
          <a:xfrm>
            <a:off x="6216396" y="5703570"/>
            <a:ext cx="124460" cy="1327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00" spc="-25" b="1">
                <a:solidFill>
                  <a:srgbClr val="010027"/>
                </a:solidFill>
                <a:latin typeface="Arial"/>
                <a:cs typeface="Arial"/>
              </a:rPr>
              <a:t>84</a:t>
            </a:r>
            <a:endParaRPr sz="700">
              <a:latin typeface="Arial"/>
              <a:cs typeface="Arial"/>
            </a:endParaRPr>
          </a:p>
        </p:txBody>
      </p:sp>
      <p:sp>
        <p:nvSpPr>
          <p:cNvPr id="146" name="object 146" descr=""/>
          <p:cNvSpPr txBox="1"/>
          <p:nvPr/>
        </p:nvSpPr>
        <p:spPr>
          <a:xfrm>
            <a:off x="6944868" y="806196"/>
            <a:ext cx="88138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12725" marR="5080" indent="-200660">
              <a:lnSpc>
                <a:spcPct val="100000"/>
              </a:lnSpc>
              <a:spcBef>
                <a:spcPts val="100"/>
              </a:spcBef>
            </a:pPr>
            <a:r>
              <a:rPr dirty="0" sz="1200" spc="-10">
                <a:solidFill>
                  <a:srgbClr val="03234D"/>
                </a:solidFill>
                <a:latin typeface="Arial MT"/>
                <a:cs typeface="Arial MT"/>
              </a:rPr>
              <a:t>EBITDA</a:t>
            </a:r>
            <a:r>
              <a:rPr dirty="0" sz="1200" spc="-3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200" spc="-20">
                <a:solidFill>
                  <a:srgbClr val="03234D"/>
                </a:solidFill>
                <a:latin typeface="Arial MT"/>
                <a:cs typeface="Arial MT"/>
              </a:rPr>
              <a:t>less </a:t>
            </a:r>
            <a:r>
              <a:rPr dirty="0" sz="1200" spc="-10">
                <a:solidFill>
                  <a:srgbClr val="03234D"/>
                </a:solidFill>
                <a:latin typeface="Arial MT"/>
                <a:cs typeface="Arial MT"/>
              </a:rPr>
              <a:t>CapEx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47" name="object 147" descr=""/>
          <p:cNvSpPr txBox="1"/>
          <p:nvPr/>
        </p:nvSpPr>
        <p:spPr>
          <a:xfrm>
            <a:off x="7319771" y="1275842"/>
            <a:ext cx="392430" cy="178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-10">
                <a:solidFill>
                  <a:srgbClr val="03234D"/>
                </a:solidFill>
                <a:latin typeface="Arial MT"/>
                <a:cs typeface="Arial MT"/>
              </a:rPr>
              <a:t>($466)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148" name="object 148" descr=""/>
          <p:cNvSpPr txBox="1"/>
          <p:nvPr/>
        </p:nvSpPr>
        <p:spPr>
          <a:xfrm>
            <a:off x="7319771" y="2734817"/>
            <a:ext cx="392430" cy="178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-10">
                <a:solidFill>
                  <a:srgbClr val="03234D"/>
                </a:solidFill>
                <a:latin typeface="Arial MT"/>
                <a:cs typeface="Arial MT"/>
              </a:rPr>
              <a:t>($507)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149" name="object 149" descr=""/>
          <p:cNvSpPr txBox="1"/>
          <p:nvPr/>
        </p:nvSpPr>
        <p:spPr>
          <a:xfrm>
            <a:off x="7319771" y="4450841"/>
            <a:ext cx="392430" cy="178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-10">
                <a:solidFill>
                  <a:srgbClr val="03234D"/>
                </a:solidFill>
                <a:latin typeface="Arial MT"/>
                <a:cs typeface="Arial MT"/>
              </a:rPr>
              <a:t>($414)</a:t>
            </a:r>
            <a:endParaRPr sz="1000">
              <a:latin typeface="Arial MT"/>
              <a:cs typeface="Arial MT"/>
            </a:endParaRPr>
          </a:p>
        </p:txBody>
      </p:sp>
      <p:grpSp>
        <p:nvGrpSpPr>
          <p:cNvPr id="150" name="object 150" descr=""/>
          <p:cNvGrpSpPr/>
          <p:nvPr/>
        </p:nvGrpSpPr>
        <p:grpSpPr>
          <a:xfrm>
            <a:off x="7801229" y="1219072"/>
            <a:ext cx="233679" cy="5066030"/>
            <a:chOff x="7801229" y="1219072"/>
            <a:chExt cx="233679" cy="5066030"/>
          </a:xfrm>
        </p:grpSpPr>
        <p:sp>
          <p:nvSpPr>
            <p:cNvPr id="151" name="object 151" descr=""/>
            <p:cNvSpPr/>
            <p:nvPr/>
          </p:nvSpPr>
          <p:spPr>
            <a:xfrm>
              <a:off x="7804404" y="1222247"/>
              <a:ext cx="0" cy="5059680"/>
            </a:xfrm>
            <a:custGeom>
              <a:avLst/>
              <a:gdLst/>
              <a:ahLst/>
              <a:cxnLst/>
              <a:rect l="l" t="t" r="r" b="b"/>
              <a:pathLst>
                <a:path w="0" h="5059680">
                  <a:moveTo>
                    <a:pt x="0" y="0"/>
                  </a:moveTo>
                  <a:lnTo>
                    <a:pt x="0" y="5059680"/>
                  </a:lnTo>
                </a:path>
              </a:pathLst>
            </a:custGeom>
            <a:ln w="6350">
              <a:solidFill>
                <a:srgbClr val="03234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2" name="object 152" descr=""/>
            <p:cNvSpPr/>
            <p:nvPr/>
          </p:nvSpPr>
          <p:spPr>
            <a:xfrm>
              <a:off x="7804404" y="3212591"/>
              <a:ext cx="230504" cy="323850"/>
            </a:xfrm>
            <a:custGeom>
              <a:avLst/>
              <a:gdLst/>
              <a:ahLst/>
              <a:cxnLst/>
              <a:rect l="l" t="t" r="r" b="b"/>
              <a:pathLst>
                <a:path w="230504" h="323850">
                  <a:moveTo>
                    <a:pt x="230124" y="0"/>
                  </a:moveTo>
                  <a:lnTo>
                    <a:pt x="0" y="0"/>
                  </a:lnTo>
                  <a:lnTo>
                    <a:pt x="0" y="323850"/>
                  </a:lnTo>
                  <a:lnTo>
                    <a:pt x="230124" y="323850"/>
                  </a:lnTo>
                  <a:lnTo>
                    <a:pt x="230124" y="0"/>
                  </a:lnTo>
                  <a:close/>
                </a:path>
              </a:pathLst>
            </a:custGeom>
            <a:solidFill>
              <a:srgbClr val="2C716D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3" name="object 153" descr=""/>
          <p:cNvSpPr txBox="1"/>
          <p:nvPr/>
        </p:nvSpPr>
        <p:spPr>
          <a:xfrm>
            <a:off x="7319771" y="5297932"/>
            <a:ext cx="224154" cy="178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-25">
                <a:solidFill>
                  <a:srgbClr val="03234D"/>
                </a:solidFill>
                <a:latin typeface="Arial MT"/>
                <a:cs typeface="Arial MT"/>
              </a:rPr>
              <a:t>NM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154" name="object 154" descr=""/>
          <p:cNvSpPr txBox="1"/>
          <p:nvPr/>
        </p:nvSpPr>
        <p:spPr>
          <a:xfrm>
            <a:off x="7319771" y="6115050"/>
            <a:ext cx="322580" cy="178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-10">
                <a:solidFill>
                  <a:srgbClr val="03234D"/>
                </a:solidFill>
                <a:latin typeface="Arial MT"/>
                <a:cs typeface="Arial MT"/>
              </a:rPr>
              <a:t>($64)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155" name="object 155" descr=""/>
          <p:cNvSpPr txBox="1"/>
          <p:nvPr/>
        </p:nvSpPr>
        <p:spPr>
          <a:xfrm>
            <a:off x="8017509" y="3552697"/>
            <a:ext cx="552450" cy="178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$102</a:t>
            </a:r>
            <a:r>
              <a:rPr dirty="0" sz="1000" spc="-1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 spc="-25">
                <a:solidFill>
                  <a:srgbClr val="03234D"/>
                </a:solidFill>
                <a:latin typeface="Arial MT"/>
                <a:cs typeface="Arial MT"/>
              </a:rPr>
              <a:t>mm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156" name="object 156" descr=""/>
          <p:cNvSpPr txBox="1"/>
          <p:nvPr/>
        </p:nvSpPr>
        <p:spPr>
          <a:xfrm>
            <a:off x="582422" y="909574"/>
            <a:ext cx="121221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*Note:</a:t>
            </a:r>
            <a:r>
              <a:rPr dirty="0" sz="800" spc="-1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Values</a:t>
            </a:r>
            <a:r>
              <a:rPr dirty="0" sz="800" spc="-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as</a:t>
            </a:r>
            <a:r>
              <a:rPr dirty="0" sz="800" spc="-1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of</a:t>
            </a:r>
            <a:r>
              <a:rPr dirty="0" sz="800" spc="-1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 spc="-10">
                <a:solidFill>
                  <a:srgbClr val="010027"/>
                </a:solidFill>
                <a:latin typeface="Arial MT"/>
                <a:cs typeface="Arial MT"/>
              </a:rPr>
              <a:t>3/7/23</a:t>
            </a:r>
            <a:endParaRPr sz="800">
              <a:latin typeface="Arial MT"/>
              <a:cs typeface="Arial MT"/>
            </a:endParaRPr>
          </a:p>
        </p:txBody>
      </p:sp>
      <p:grpSp>
        <p:nvGrpSpPr>
          <p:cNvPr id="157" name="object 157" descr=""/>
          <p:cNvGrpSpPr/>
          <p:nvPr/>
        </p:nvGrpSpPr>
        <p:grpSpPr>
          <a:xfrm>
            <a:off x="7500366" y="1505711"/>
            <a:ext cx="304165" cy="4602480"/>
            <a:chOff x="7500366" y="1505711"/>
            <a:chExt cx="304165" cy="4602480"/>
          </a:xfrm>
        </p:grpSpPr>
        <p:sp>
          <p:nvSpPr>
            <p:cNvPr id="158" name="object 158" descr=""/>
            <p:cNvSpPr/>
            <p:nvPr/>
          </p:nvSpPr>
          <p:spPr>
            <a:xfrm>
              <a:off x="7500366" y="2365247"/>
              <a:ext cx="304165" cy="323850"/>
            </a:xfrm>
            <a:custGeom>
              <a:avLst/>
              <a:gdLst/>
              <a:ahLst/>
              <a:cxnLst/>
              <a:rect l="l" t="t" r="r" b="b"/>
              <a:pathLst>
                <a:path w="304165" h="323850">
                  <a:moveTo>
                    <a:pt x="304038" y="0"/>
                  </a:moveTo>
                  <a:lnTo>
                    <a:pt x="0" y="0"/>
                  </a:lnTo>
                  <a:lnTo>
                    <a:pt x="0" y="323850"/>
                  </a:lnTo>
                  <a:lnTo>
                    <a:pt x="304038" y="323850"/>
                  </a:lnTo>
                  <a:lnTo>
                    <a:pt x="304038" y="0"/>
                  </a:lnTo>
                  <a:close/>
                </a:path>
              </a:pathLst>
            </a:custGeom>
            <a:solidFill>
              <a:srgbClr val="2C716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9" name="object 159" descr=""/>
            <p:cNvSpPr/>
            <p:nvPr/>
          </p:nvSpPr>
          <p:spPr>
            <a:xfrm>
              <a:off x="7549134" y="1505711"/>
              <a:ext cx="255270" cy="323850"/>
            </a:xfrm>
            <a:custGeom>
              <a:avLst/>
              <a:gdLst/>
              <a:ahLst/>
              <a:cxnLst/>
              <a:rect l="l" t="t" r="r" b="b"/>
              <a:pathLst>
                <a:path w="255270" h="323850">
                  <a:moveTo>
                    <a:pt x="255270" y="0"/>
                  </a:moveTo>
                  <a:lnTo>
                    <a:pt x="0" y="0"/>
                  </a:lnTo>
                  <a:lnTo>
                    <a:pt x="0" y="323850"/>
                  </a:lnTo>
                  <a:lnTo>
                    <a:pt x="255270" y="323850"/>
                  </a:lnTo>
                  <a:lnTo>
                    <a:pt x="255270" y="0"/>
                  </a:lnTo>
                  <a:close/>
                </a:path>
              </a:pathLst>
            </a:custGeom>
            <a:solidFill>
              <a:srgbClr val="00C2B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0" name="object 160" descr=""/>
            <p:cNvSpPr/>
            <p:nvPr/>
          </p:nvSpPr>
          <p:spPr>
            <a:xfrm>
              <a:off x="7500366" y="4101845"/>
              <a:ext cx="304165" cy="2006600"/>
            </a:xfrm>
            <a:custGeom>
              <a:avLst/>
              <a:gdLst/>
              <a:ahLst/>
              <a:cxnLst/>
              <a:rect l="l" t="t" r="r" b="b"/>
              <a:pathLst>
                <a:path w="304165" h="2006600">
                  <a:moveTo>
                    <a:pt x="304038" y="1682508"/>
                  </a:moveTo>
                  <a:lnTo>
                    <a:pt x="218694" y="1682508"/>
                  </a:lnTo>
                  <a:lnTo>
                    <a:pt x="218694" y="2006346"/>
                  </a:lnTo>
                  <a:lnTo>
                    <a:pt x="304038" y="2006346"/>
                  </a:lnTo>
                  <a:lnTo>
                    <a:pt x="304038" y="1682508"/>
                  </a:lnTo>
                  <a:close/>
                </a:path>
                <a:path w="304165" h="2006600">
                  <a:moveTo>
                    <a:pt x="304038" y="0"/>
                  </a:moveTo>
                  <a:lnTo>
                    <a:pt x="0" y="0"/>
                  </a:lnTo>
                  <a:lnTo>
                    <a:pt x="0" y="323850"/>
                  </a:lnTo>
                  <a:lnTo>
                    <a:pt x="304038" y="323850"/>
                  </a:lnTo>
                  <a:lnTo>
                    <a:pt x="304038" y="0"/>
                  </a:lnTo>
                  <a:close/>
                </a:path>
              </a:pathLst>
            </a:custGeom>
            <a:solidFill>
              <a:srgbClr val="2C716D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1803126" y="6462776"/>
            <a:ext cx="173355" cy="1854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50" spc="-25">
                <a:solidFill>
                  <a:srgbClr val="03234D"/>
                </a:solidFill>
                <a:latin typeface="Tahoma"/>
                <a:cs typeface="Tahoma"/>
              </a:rPr>
              <a:t>34</a:t>
            </a:r>
            <a:endParaRPr sz="1050">
              <a:latin typeface="Tahoma"/>
              <a:cs typeface="Tahoma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122407" y="291889"/>
            <a:ext cx="1434083" cy="238419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39698" y="768858"/>
            <a:ext cx="10917174" cy="19050"/>
          </a:xfrm>
          <a:prstGeom prst="rect">
            <a:avLst/>
          </a:prstGeom>
        </p:spPr>
      </p:pic>
      <p:grpSp>
        <p:nvGrpSpPr>
          <p:cNvPr id="5" name="object 5" descr=""/>
          <p:cNvGrpSpPr/>
          <p:nvPr/>
        </p:nvGrpSpPr>
        <p:grpSpPr>
          <a:xfrm>
            <a:off x="0" y="6496050"/>
            <a:ext cx="12192000" cy="361950"/>
            <a:chOff x="0" y="6496050"/>
            <a:chExt cx="12192000" cy="361950"/>
          </a:xfrm>
        </p:grpSpPr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6694931"/>
              <a:ext cx="12192000" cy="163068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7887" y="6496050"/>
              <a:ext cx="4675632" cy="361949"/>
            </a:xfrm>
            <a:prstGeom prst="rect">
              <a:avLst/>
            </a:prstGeom>
          </p:spPr>
        </p:pic>
      </p:grpSp>
      <p:sp>
        <p:nvSpPr>
          <p:cNvPr id="8" name="object 8" descr=""/>
          <p:cNvSpPr txBox="1"/>
          <p:nvPr/>
        </p:nvSpPr>
        <p:spPr>
          <a:xfrm>
            <a:off x="2601976" y="6504940"/>
            <a:ext cx="569595" cy="293370"/>
          </a:xfrm>
          <a:prstGeom prst="rect">
            <a:avLst/>
          </a:prstGeom>
        </p:spPr>
        <p:txBody>
          <a:bodyPr wrap="square" lIns="0" tIns="65404" rIns="0" bIns="0" rtlCol="0" vert="horz">
            <a:spAutoFit/>
          </a:bodyPr>
          <a:lstStyle/>
          <a:p>
            <a:pPr marL="41910" marR="30480" indent="-3810">
              <a:lnSpc>
                <a:spcPct val="67100"/>
              </a:lnSpc>
              <a:spcBef>
                <a:spcPts val="515"/>
              </a:spcBef>
            </a:pPr>
            <a:r>
              <a:rPr dirty="0" sz="1050" spc="-10" b="1">
                <a:solidFill>
                  <a:srgbClr val="FFFFFF"/>
                </a:solidFill>
                <a:latin typeface="Calibri"/>
                <a:cs typeface="Calibri"/>
              </a:rPr>
              <a:t>Industry </a:t>
            </a:r>
            <a:r>
              <a:rPr dirty="0" baseline="-21164" sz="1575" spc="-315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050" spc="-210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baseline="-21164" sz="1575" spc="-315" b="1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dirty="0" sz="1050" spc="-210" b="1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dirty="0" baseline="-21164" sz="1575" spc="-315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050" spc="-210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baseline="-21164" sz="1575" spc="-315" b="1">
                <a:solidFill>
                  <a:srgbClr val="FFFFFF"/>
                </a:solidFill>
                <a:latin typeface="Calibri"/>
                <a:cs typeface="Calibri"/>
              </a:rPr>
              <a:t>ly</a:t>
            </a:r>
            <a:r>
              <a:rPr dirty="0" sz="1050" spc="-210" b="1">
                <a:solidFill>
                  <a:srgbClr val="FFFFFF"/>
                </a:solidFill>
                <a:latin typeface="Calibri"/>
                <a:cs typeface="Calibri"/>
              </a:rPr>
              <a:t>ly</a:t>
            </a:r>
            <a:r>
              <a:rPr dirty="0" baseline="-21164" sz="1575" spc="-315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sz="1050" spc="-210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baseline="-21164" sz="1575" spc="-315" b="1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dirty="0" sz="1050" spc="-210" b="1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1041653" y="6504940"/>
            <a:ext cx="657860" cy="293370"/>
          </a:xfrm>
          <a:prstGeom prst="rect">
            <a:avLst/>
          </a:prstGeom>
        </p:spPr>
        <p:txBody>
          <a:bodyPr wrap="square" lIns="0" tIns="65404" rIns="0" bIns="0" rtlCol="0" vert="horz">
            <a:spAutoFit/>
          </a:bodyPr>
          <a:lstStyle/>
          <a:p>
            <a:pPr marL="38735" marR="30480" indent="-1270">
              <a:lnSpc>
                <a:spcPct val="67100"/>
              </a:lnSpc>
              <a:spcBef>
                <a:spcPts val="515"/>
              </a:spcBef>
            </a:pPr>
            <a:r>
              <a:rPr dirty="0" sz="1050" spc="-10" b="1">
                <a:solidFill>
                  <a:srgbClr val="FFFFFF"/>
                </a:solidFill>
                <a:latin typeface="Calibri"/>
                <a:cs typeface="Calibri"/>
              </a:rPr>
              <a:t>Executive </a:t>
            </a:r>
            <a:r>
              <a:rPr dirty="0" baseline="-21164" sz="1575" spc="-427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sz="1050" spc="-285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baseline="-21164" sz="1575" spc="-427" b="1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dirty="0" sz="1050" spc="-285" b="1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dirty="0" baseline="-21164" sz="1575" spc="-427" b="1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dirty="0" sz="1050" spc="-285" b="1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dirty="0" baseline="-21164" sz="1575" spc="-427" b="1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dirty="0" sz="1050" spc="-285" b="1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dirty="0" baseline="-21164" sz="1575" spc="-427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050" spc="-285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baseline="-21164" sz="1575" spc="-427" b="1">
                <a:solidFill>
                  <a:srgbClr val="FFFFFF"/>
                </a:solidFill>
                <a:latin typeface="Calibri"/>
                <a:cs typeface="Calibri"/>
              </a:rPr>
              <a:t>ry</a:t>
            </a:r>
            <a:r>
              <a:rPr dirty="0" sz="1050" spc="-285" b="1">
                <a:solidFill>
                  <a:srgbClr val="FFFFFF"/>
                </a:solidFill>
                <a:latin typeface="Calibri"/>
                <a:cs typeface="Calibri"/>
              </a:rPr>
              <a:t>ry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4158234" y="6504940"/>
            <a:ext cx="637540" cy="293370"/>
          </a:xfrm>
          <a:prstGeom prst="rect">
            <a:avLst/>
          </a:prstGeom>
        </p:spPr>
        <p:txBody>
          <a:bodyPr wrap="square" lIns="0" tIns="65404" rIns="0" bIns="0" rtlCol="0" vert="horz">
            <a:spAutoFit/>
          </a:bodyPr>
          <a:lstStyle/>
          <a:p>
            <a:pPr marL="38100" marR="30480" indent="33655">
              <a:lnSpc>
                <a:spcPct val="67100"/>
              </a:lnSpc>
              <a:spcBef>
                <a:spcPts val="515"/>
              </a:spcBef>
            </a:pPr>
            <a:r>
              <a:rPr dirty="0" sz="1050" spc="-10" b="1">
                <a:solidFill>
                  <a:srgbClr val="FFFFFF"/>
                </a:solidFill>
                <a:latin typeface="Calibri"/>
                <a:cs typeface="Calibri"/>
              </a:rPr>
              <a:t>Company </a:t>
            </a:r>
            <a:r>
              <a:rPr dirty="0" sz="1050" spc="-484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baseline="-21164" sz="1575" spc="-390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sz="1050" spc="-270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baseline="-21164" sz="1575" spc="-390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sz="1050" spc="-300" b="1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baseline="-21164" sz="1575" spc="-382" b="1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sz="1050" spc="-150" b="1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dirty="0" baseline="-21164" sz="1575" spc="-390" b="1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dirty="0" sz="1050" spc="-270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baseline="-21164" sz="1575" spc="-390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sz="1050" spc="-35" b="1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dirty="0" baseline="-21164" sz="1575" spc="-390" b="1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dirty="0" sz="1050" spc="-300" b="1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baseline="-21164" sz="1575" spc="-382" b="1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sz="1050" spc="-565" b="1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r>
              <a:rPr dirty="0" baseline="-21164" sz="1575" spc="-30" b="1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endParaRPr baseline="-21164" sz="1575">
              <a:latin typeface="Calibri"/>
              <a:cs typeface="Calibri"/>
            </a:endParaRPr>
          </a:p>
        </p:txBody>
      </p:sp>
      <p:sp>
        <p:nvSpPr>
          <p:cNvPr id="11" name="object 11" descr=""/>
          <p:cNvSpPr/>
          <p:nvPr/>
        </p:nvSpPr>
        <p:spPr>
          <a:xfrm>
            <a:off x="5300471" y="6496050"/>
            <a:ext cx="1624965" cy="361950"/>
          </a:xfrm>
          <a:custGeom>
            <a:avLst/>
            <a:gdLst/>
            <a:ahLst/>
            <a:cxnLst/>
            <a:rect l="l" t="t" r="r" b="b"/>
            <a:pathLst>
              <a:path w="1624965" h="361950">
                <a:moveTo>
                  <a:pt x="1624583" y="0"/>
                </a:moveTo>
                <a:lnTo>
                  <a:pt x="90424" y="0"/>
                </a:lnTo>
                <a:lnTo>
                  <a:pt x="0" y="361949"/>
                </a:lnTo>
                <a:lnTo>
                  <a:pt x="1534032" y="361949"/>
                </a:lnTo>
                <a:lnTo>
                  <a:pt x="1624583" y="0"/>
                </a:lnTo>
                <a:close/>
              </a:path>
            </a:pathLst>
          </a:custGeom>
          <a:solidFill>
            <a:srgbClr val="2C716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 descr=""/>
          <p:cNvSpPr txBox="1"/>
          <p:nvPr/>
        </p:nvSpPr>
        <p:spPr>
          <a:xfrm>
            <a:off x="5769102" y="6504940"/>
            <a:ext cx="647700" cy="293370"/>
          </a:xfrm>
          <a:prstGeom prst="rect">
            <a:avLst/>
          </a:prstGeom>
        </p:spPr>
        <p:txBody>
          <a:bodyPr wrap="square" lIns="0" tIns="65404" rIns="0" bIns="0" rtlCol="0" vert="horz">
            <a:spAutoFit/>
          </a:bodyPr>
          <a:lstStyle/>
          <a:p>
            <a:pPr marL="38100" marR="30480" indent="60960">
              <a:lnSpc>
                <a:spcPct val="67100"/>
              </a:lnSpc>
              <a:spcBef>
                <a:spcPts val="515"/>
              </a:spcBef>
            </a:pPr>
            <a:r>
              <a:rPr dirty="0" sz="1050" spc="-10" b="1">
                <a:solidFill>
                  <a:srgbClr val="FFFFFF"/>
                </a:solidFill>
                <a:latin typeface="Calibri"/>
                <a:cs typeface="Calibri"/>
              </a:rPr>
              <a:t>Financial </a:t>
            </a:r>
            <a:r>
              <a:rPr dirty="0" sz="1050" spc="-250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baseline="-21164" sz="1575" spc="-375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sz="1050" spc="-250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baseline="-21164" sz="1575" spc="-375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sz="1050" spc="-250" b="1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baseline="-21164" sz="1575" spc="-375" b="1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sz="1050" spc="-250" b="1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dirty="0" baseline="-21164" sz="1575" spc="-375" b="1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dirty="0" sz="1050" spc="-250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baseline="-21164" sz="1575" spc="-375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sz="1050" spc="-250" b="1">
                <a:solidFill>
                  <a:srgbClr val="FFFFFF"/>
                </a:solidFill>
                <a:latin typeface="Calibri"/>
                <a:cs typeface="Calibri"/>
              </a:rPr>
              <a:t>ie</a:t>
            </a:r>
            <a:r>
              <a:rPr dirty="0" baseline="-21164" sz="1575" spc="-375" b="1">
                <a:solidFill>
                  <a:srgbClr val="FFFFFF"/>
                </a:solidFill>
                <a:latin typeface="Calibri"/>
                <a:cs typeface="Calibri"/>
              </a:rPr>
              <a:t>ie</a:t>
            </a:r>
            <a:r>
              <a:rPr dirty="0" sz="1050" spc="-250" b="1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r>
              <a:rPr dirty="0" baseline="-21164" sz="1575" spc="-375" b="1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endParaRPr baseline="-21164" sz="1575">
              <a:latin typeface="Calibri"/>
              <a:cs typeface="Calibri"/>
            </a:endParaRPr>
          </a:p>
        </p:txBody>
      </p:sp>
      <p:pic>
        <p:nvPicPr>
          <p:cNvPr id="13" name="object 13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922007" y="6496050"/>
            <a:ext cx="4676394" cy="361949"/>
          </a:xfrm>
          <a:prstGeom prst="rect">
            <a:avLst/>
          </a:prstGeom>
        </p:spPr>
      </p:pic>
      <p:sp>
        <p:nvSpPr>
          <p:cNvPr id="14" name="object 14" descr=""/>
          <p:cNvSpPr txBox="1"/>
          <p:nvPr/>
        </p:nvSpPr>
        <p:spPr>
          <a:xfrm>
            <a:off x="7416545" y="6504940"/>
            <a:ext cx="635635" cy="293370"/>
          </a:xfrm>
          <a:prstGeom prst="rect">
            <a:avLst/>
          </a:prstGeom>
        </p:spPr>
        <p:txBody>
          <a:bodyPr wrap="square" lIns="0" tIns="65404" rIns="0" bIns="0" rtlCol="0" vert="horz">
            <a:spAutoFit/>
          </a:bodyPr>
          <a:lstStyle/>
          <a:p>
            <a:pPr marL="39370" marR="30480" indent="-1905">
              <a:lnSpc>
                <a:spcPct val="67100"/>
              </a:lnSpc>
              <a:spcBef>
                <a:spcPts val="515"/>
              </a:spcBef>
            </a:pPr>
            <a:r>
              <a:rPr dirty="0" sz="1050" spc="-10" b="1">
                <a:solidFill>
                  <a:srgbClr val="FFFFFF"/>
                </a:solidFill>
                <a:latin typeface="Calibri"/>
                <a:cs typeface="Calibri"/>
              </a:rPr>
              <a:t>Feasibility </a:t>
            </a:r>
            <a:r>
              <a:rPr dirty="0" sz="1050" spc="-185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baseline="-21164" sz="1575" spc="-277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050" spc="-185" b="1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dirty="0" baseline="-21164" sz="1575" spc="-277" b="1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dirty="0" sz="1050" spc="-185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baseline="-21164" sz="1575" spc="-277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050" spc="-185" b="1">
                <a:solidFill>
                  <a:srgbClr val="FFFFFF"/>
                </a:solidFill>
                <a:latin typeface="Calibri"/>
                <a:cs typeface="Calibri"/>
              </a:rPr>
              <a:t>ly</a:t>
            </a:r>
            <a:r>
              <a:rPr dirty="0" baseline="-21164" sz="1575" spc="-277" b="1">
                <a:solidFill>
                  <a:srgbClr val="FFFFFF"/>
                </a:solidFill>
                <a:latin typeface="Calibri"/>
                <a:cs typeface="Calibri"/>
              </a:rPr>
              <a:t>ly</a:t>
            </a:r>
            <a:r>
              <a:rPr dirty="0" sz="1050" spc="-185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baseline="-21164" sz="1575" spc="-277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sz="1050" spc="-185" b="1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dirty="0" baseline="-21164" sz="1575" spc="-277" b="1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endParaRPr baseline="-21164" sz="1575">
              <a:latin typeface="Calibri"/>
              <a:cs typeface="Calibri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9007347" y="6504940"/>
            <a:ext cx="696595" cy="293370"/>
          </a:xfrm>
          <a:prstGeom prst="rect">
            <a:avLst/>
          </a:prstGeom>
        </p:spPr>
        <p:txBody>
          <a:bodyPr wrap="square" lIns="0" tIns="65404" rIns="0" bIns="0" rtlCol="0" vert="horz">
            <a:spAutoFit/>
          </a:bodyPr>
          <a:lstStyle/>
          <a:p>
            <a:pPr marL="54610" marR="30480" indent="-17145">
              <a:lnSpc>
                <a:spcPct val="67100"/>
              </a:lnSpc>
              <a:spcBef>
                <a:spcPts val="515"/>
              </a:spcBef>
            </a:pPr>
            <a:r>
              <a:rPr dirty="0" sz="1050" spc="-10" b="1">
                <a:solidFill>
                  <a:srgbClr val="FFFFFF"/>
                </a:solidFill>
                <a:latin typeface="Calibri"/>
                <a:cs typeface="Calibri"/>
              </a:rPr>
              <a:t>Alternative </a:t>
            </a:r>
            <a:r>
              <a:rPr dirty="0" sz="1050" spc="-160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baseline="-21164" sz="1575" spc="-240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sz="1050" spc="-160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baseline="-21164" sz="1575" spc="-240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sz="1050" spc="-160" b="1">
                <a:solidFill>
                  <a:srgbClr val="FFFFFF"/>
                </a:solidFill>
                <a:latin typeface="Calibri"/>
                <a:cs typeface="Calibri"/>
              </a:rPr>
              <a:t>lu</a:t>
            </a:r>
            <a:r>
              <a:rPr dirty="0" baseline="-21164" sz="1575" spc="-240" b="1">
                <a:solidFill>
                  <a:srgbClr val="FFFFFF"/>
                </a:solidFill>
                <a:latin typeface="Calibri"/>
                <a:cs typeface="Calibri"/>
              </a:rPr>
              <a:t>lu</a:t>
            </a:r>
            <a:r>
              <a:rPr dirty="0" sz="1050" spc="-160" b="1">
                <a:solidFill>
                  <a:srgbClr val="FFFFFF"/>
                </a:solidFill>
                <a:latin typeface="Calibri"/>
                <a:cs typeface="Calibri"/>
              </a:rPr>
              <a:t>ti</a:t>
            </a:r>
            <a:r>
              <a:rPr dirty="0" baseline="-21164" sz="1575" spc="-240" b="1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dirty="0" sz="1050" spc="-160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baseline="-21164" sz="1575" spc="-240" b="1">
                <a:solidFill>
                  <a:srgbClr val="FFFFFF"/>
                </a:solidFill>
                <a:latin typeface="Calibri"/>
                <a:cs typeface="Calibri"/>
              </a:rPr>
              <a:t>io</a:t>
            </a:r>
            <a:r>
              <a:rPr dirty="0" sz="1050" spc="-160" b="1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dirty="0" baseline="-21164" sz="1575" spc="-240" b="1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endParaRPr baseline="-21164" sz="1575">
              <a:latin typeface="Calibri"/>
              <a:cs typeface="Calibri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10567161" y="6589521"/>
            <a:ext cx="629285" cy="1854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50" spc="-10" b="1">
                <a:solidFill>
                  <a:srgbClr val="FFFFFF"/>
                </a:solidFill>
                <a:latin typeface="Calibri"/>
                <a:cs typeface="Calibri"/>
              </a:rPr>
              <a:t>Conclusion</a:t>
            </a:r>
            <a:endParaRPr sz="1050">
              <a:latin typeface="Calibri"/>
              <a:cs typeface="Calibri"/>
            </a:endParaRPr>
          </a:p>
        </p:txBody>
      </p:sp>
      <p:grpSp>
        <p:nvGrpSpPr>
          <p:cNvPr id="17" name="object 17" descr=""/>
          <p:cNvGrpSpPr/>
          <p:nvPr/>
        </p:nvGrpSpPr>
        <p:grpSpPr>
          <a:xfrm>
            <a:off x="631570" y="1216278"/>
            <a:ext cx="10741660" cy="4310380"/>
            <a:chOff x="631570" y="1216278"/>
            <a:chExt cx="10741660" cy="4310380"/>
          </a:xfrm>
        </p:grpSpPr>
        <p:sp>
          <p:nvSpPr>
            <p:cNvPr id="18" name="object 18" descr=""/>
            <p:cNvSpPr/>
            <p:nvPr/>
          </p:nvSpPr>
          <p:spPr>
            <a:xfrm>
              <a:off x="6084569" y="3192018"/>
              <a:ext cx="989965" cy="411480"/>
            </a:xfrm>
            <a:custGeom>
              <a:avLst/>
              <a:gdLst/>
              <a:ahLst/>
              <a:cxnLst/>
              <a:rect l="l" t="t" r="r" b="b"/>
              <a:pathLst>
                <a:path w="989965" h="411479">
                  <a:moveTo>
                    <a:pt x="989837" y="0"/>
                  </a:moveTo>
                  <a:lnTo>
                    <a:pt x="0" y="0"/>
                  </a:lnTo>
                  <a:lnTo>
                    <a:pt x="0" y="411479"/>
                  </a:lnTo>
                  <a:lnTo>
                    <a:pt x="989837" y="411479"/>
                  </a:lnTo>
                  <a:lnTo>
                    <a:pt x="989837" y="0"/>
                  </a:lnTo>
                  <a:close/>
                </a:path>
              </a:pathLst>
            </a:custGeom>
            <a:solidFill>
              <a:srgbClr val="2C716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634745" y="1222247"/>
              <a:ext cx="10738485" cy="860425"/>
            </a:xfrm>
            <a:custGeom>
              <a:avLst/>
              <a:gdLst/>
              <a:ahLst/>
              <a:cxnLst/>
              <a:rect l="l" t="t" r="r" b="b"/>
              <a:pathLst>
                <a:path w="10738485" h="860425">
                  <a:moveTo>
                    <a:pt x="10738104" y="0"/>
                  </a:moveTo>
                  <a:lnTo>
                    <a:pt x="0" y="0"/>
                  </a:lnTo>
                  <a:lnTo>
                    <a:pt x="0" y="860298"/>
                  </a:lnTo>
                  <a:lnTo>
                    <a:pt x="10738104" y="860298"/>
                  </a:lnTo>
                  <a:lnTo>
                    <a:pt x="10738104" y="0"/>
                  </a:lnTo>
                  <a:close/>
                </a:path>
              </a:pathLst>
            </a:custGeom>
            <a:solidFill>
              <a:srgbClr val="E4EEE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2059304" y="1222628"/>
              <a:ext cx="9305290" cy="0"/>
            </a:xfrm>
            <a:custGeom>
              <a:avLst/>
              <a:gdLst/>
              <a:ahLst/>
              <a:cxnLst/>
              <a:rect l="l" t="t" r="r" b="b"/>
              <a:pathLst>
                <a:path w="9305290" h="0">
                  <a:moveTo>
                    <a:pt x="0" y="0"/>
                  </a:moveTo>
                  <a:lnTo>
                    <a:pt x="2615184" y="0"/>
                  </a:lnTo>
                </a:path>
                <a:path w="9305290" h="0">
                  <a:moveTo>
                    <a:pt x="6689598" y="0"/>
                  </a:moveTo>
                  <a:lnTo>
                    <a:pt x="9304782" y="0"/>
                  </a:lnTo>
                </a:path>
                <a:path w="9305290" h="0">
                  <a:moveTo>
                    <a:pt x="3346704" y="0"/>
                  </a:moveTo>
                  <a:lnTo>
                    <a:pt x="5957316" y="0"/>
                  </a:lnTo>
                </a:path>
              </a:pathLst>
            </a:custGeom>
            <a:ln w="12700">
              <a:solidFill>
                <a:srgbClr val="010027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1" name="object 2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78941" y="1423415"/>
              <a:ext cx="874013" cy="166115"/>
            </a:xfrm>
            <a:prstGeom prst="rect">
              <a:avLst/>
            </a:prstGeom>
          </p:spPr>
        </p:pic>
        <p:sp>
          <p:nvSpPr>
            <p:cNvPr id="22" name="object 22" descr=""/>
            <p:cNvSpPr/>
            <p:nvPr/>
          </p:nvSpPr>
          <p:spPr>
            <a:xfrm>
              <a:off x="634745" y="2082545"/>
              <a:ext cx="10735310" cy="3440429"/>
            </a:xfrm>
            <a:custGeom>
              <a:avLst/>
              <a:gdLst/>
              <a:ahLst/>
              <a:cxnLst/>
              <a:rect l="l" t="t" r="r" b="b"/>
              <a:pathLst>
                <a:path w="10735310" h="3440429">
                  <a:moveTo>
                    <a:pt x="10199369" y="0"/>
                  </a:moveTo>
                  <a:lnTo>
                    <a:pt x="10735056" y="0"/>
                  </a:lnTo>
                </a:path>
                <a:path w="10735310" h="3440429">
                  <a:moveTo>
                    <a:pt x="7206233" y="0"/>
                  </a:moveTo>
                  <a:lnTo>
                    <a:pt x="9291066" y="0"/>
                  </a:lnTo>
                </a:path>
                <a:path w="10735310" h="3440429">
                  <a:moveTo>
                    <a:pt x="2787396" y="0"/>
                  </a:moveTo>
                  <a:lnTo>
                    <a:pt x="6301739" y="0"/>
                  </a:lnTo>
                </a:path>
                <a:path w="10735310" h="3440429">
                  <a:moveTo>
                    <a:pt x="0" y="0"/>
                  </a:moveTo>
                  <a:lnTo>
                    <a:pt x="1899666" y="0"/>
                  </a:lnTo>
                </a:path>
                <a:path w="10735310" h="3440429">
                  <a:moveTo>
                    <a:pt x="0" y="860298"/>
                  </a:moveTo>
                  <a:lnTo>
                    <a:pt x="10735056" y="860298"/>
                  </a:lnTo>
                </a:path>
                <a:path w="10735310" h="3440429">
                  <a:moveTo>
                    <a:pt x="0" y="2580131"/>
                  </a:moveTo>
                  <a:lnTo>
                    <a:pt x="10735056" y="2580131"/>
                  </a:lnTo>
                </a:path>
                <a:path w="10735310" h="3440429">
                  <a:moveTo>
                    <a:pt x="0" y="3440429"/>
                  </a:moveTo>
                  <a:lnTo>
                    <a:pt x="10735056" y="3440429"/>
                  </a:lnTo>
                </a:path>
                <a:path w="10735310" h="3440429">
                  <a:moveTo>
                    <a:pt x="0" y="1719833"/>
                  </a:moveTo>
                  <a:lnTo>
                    <a:pt x="10735056" y="1719833"/>
                  </a:lnTo>
                </a:path>
              </a:pathLst>
            </a:custGeom>
            <a:ln w="6350">
              <a:solidFill>
                <a:srgbClr val="2C716D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3" name="object 2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00505" y="1697735"/>
              <a:ext cx="304800" cy="305562"/>
            </a:xfrm>
            <a:prstGeom prst="rect">
              <a:avLst/>
            </a:prstGeom>
          </p:spPr>
        </p:pic>
      </p:grpSp>
      <p:sp>
        <p:nvSpPr>
          <p:cNvPr id="24" name="object 24" descr=""/>
          <p:cNvSpPr txBox="1"/>
          <p:nvPr/>
        </p:nvSpPr>
        <p:spPr>
          <a:xfrm>
            <a:off x="624077" y="510032"/>
            <a:ext cx="261874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03234D"/>
                </a:solidFill>
                <a:latin typeface="Arial MT"/>
                <a:cs typeface="Arial MT"/>
              </a:rPr>
              <a:t>For</a:t>
            </a:r>
            <a:r>
              <a:rPr dirty="0" sz="120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03234D"/>
                </a:solidFill>
                <a:latin typeface="Arial MT"/>
                <a:cs typeface="Arial MT"/>
              </a:rPr>
              <a:t>leading</a:t>
            </a:r>
            <a:r>
              <a:rPr dirty="0" sz="1200" spc="-4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03234D"/>
                </a:solidFill>
                <a:latin typeface="Arial MT"/>
                <a:cs typeface="Arial MT"/>
              </a:rPr>
              <a:t>providers</a:t>
            </a:r>
            <a:r>
              <a:rPr dirty="0" sz="1200" spc="-3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03234D"/>
                </a:solidFill>
                <a:latin typeface="Arial MT"/>
                <a:cs typeface="Arial MT"/>
              </a:rPr>
              <a:t>of</a:t>
            </a:r>
            <a:r>
              <a:rPr dirty="0" sz="120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03234D"/>
                </a:solidFill>
                <a:latin typeface="Arial MT"/>
                <a:cs typeface="Arial MT"/>
              </a:rPr>
              <a:t>wind</a:t>
            </a:r>
            <a:r>
              <a:rPr dirty="0" sz="120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03234D"/>
                </a:solidFill>
                <a:latin typeface="Arial MT"/>
                <a:cs typeface="Arial MT"/>
              </a:rPr>
              <a:t>solutions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25" name="object 25"/>
          <p:cNvSpPr txBox="1">
            <a:spLocks noGrp="1"/>
          </p:cNvSpPr>
          <p:nvPr>
            <p:ph type="title"/>
          </p:nvPr>
        </p:nvSpPr>
        <p:spPr>
          <a:xfrm>
            <a:off x="624077" y="204977"/>
            <a:ext cx="3564254" cy="3302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009999"/>
                </a:solidFill>
              </a:rPr>
              <a:t>Peer</a:t>
            </a:r>
            <a:r>
              <a:rPr dirty="0" spc="-85">
                <a:solidFill>
                  <a:srgbClr val="009999"/>
                </a:solidFill>
              </a:rPr>
              <a:t> </a:t>
            </a:r>
            <a:r>
              <a:rPr dirty="0">
                <a:solidFill>
                  <a:srgbClr val="009999"/>
                </a:solidFill>
              </a:rPr>
              <a:t>Group</a:t>
            </a:r>
            <a:r>
              <a:rPr dirty="0" spc="-75">
                <a:solidFill>
                  <a:srgbClr val="009999"/>
                </a:solidFill>
              </a:rPr>
              <a:t> </a:t>
            </a:r>
            <a:r>
              <a:rPr dirty="0" spc="-10">
                <a:solidFill>
                  <a:srgbClr val="009999"/>
                </a:solidFill>
              </a:rPr>
              <a:t>Trading</a:t>
            </a:r>
            <a:r>
              <a:rPr dirty="0" spc="-75">
                <a:solidFill>
                  <a:srgbClr val="009999"/>
                </a:solidFill>
              </a:rPr>
              <a:t> </a:t>
            </a:r>
            <a:r>
              <a:rPr dirty="0" spc="-10">
                <a:solidFill>
                  <a:srgbClr val="009999"/>
                </a:solidFill>
              </a:rPr>
              <a:t>Multiples</a:t>
            </a:r>
          </a:p>
        </p:txBody>
      </p:sp>
      <p:sp>
        <p:nvSpPr>
          <p:cNvPr id="26" name="object 26" descr=""/>
          <p:cNvSpPr txBox="1"/>
          <p:nvPr/>
        </p:nvSpPr>
        <p:spPr>
          <a:xfrm>
            <a:off x="2969005" y="794003"/>
            <a:ext cx="79502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03234D"/>
                </a:solidFill>
                <a:latin typeface="Arial MT"/>
                <a:cs typeface="Arial MT"/>
              </a:rPr>
              <a:t>2023E</a:t>
            </a:r>
            <a:r>
              <a:rPr dirty="0" sz="120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03234D"/>
                </a:solidFill>
                <a:latin typeface="Arial MT"/>
                <a:cs typeface="Arial MT"/>
              </a:rPr>
              <a:t>EV </a:t>
            </a:r>
            <a:r>
              <a:rPr dirty="0" sz="1200" spc="-50">
                <a:solidFill>
                  <a:srgbClr val="03234D"/>
                </a:solidFill>
                <a:latin typeface="Arial MT"/>
                <a:cs typeface="Arial MT"/>
              </a:rPr>
              <a:t>/</a:t>
            </a:r>
            <a:endParaRPr sz="1200">
              <a:latin typeface="Arial MT"/>
              <a:cs typeface="Arial MT"/>
            </a:endParaRPr>
          </a:p>
          <a:p>
            <a:pPr algn="ctr">
              <a:lnSpc>
                <a:spcPct val="100000"/>
              </a:lnSpc>
            </a:pPr>
            <a:r>
              <a:rPr dirty="0" sz="1200" spc="-10">
                <a:solidFill>
                  <a:srgbClr val="03234D"/>
                </a:solidFill>
                <a:latin typeface="Arial MT"/>
                <a:cs typeface="Arial MT"/>
              </a:rPr>
              <a:t>Sales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27" name="object 27" descr=""/>
          <p:cNvSpPr txBox="1"/>
          <p:nvPr/>
        </p:nvSpPr>
        <p:spPr>
          <a:xfrm>
            <a:off x="6314185" y="794003"/>
            <a:ext cx="79502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1920" marR="5080" indent="-109855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03234D"/>
                </a:solidFill>
                <a:latin typeface="Arial MT"/>
                <a:cs typeface="Arial MT"/>
              </a:rPr>
              <a:t>2023E</a:t>
            </a:r>
            <a:r>
              <a:rPr dirty="0" sz="120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03234D"/>
                </a:solidFill>
                <a:latin typeface="Arial MT"/>
                <a:cs typeface="Arial MT"/>
              </a:rPr>
              <a:t>EV </a:t>
            </a:r>
            <a:r>
              <a:rPr dirty="0" sz="1200" spc="-50">
                <a:solidFill>
                  <a:srgbClr val="03234D"/>
                </a:solidFill>
                <a:latin typeface="Arial MT"/>
                <a:cs typeface="Arial MT"/>
              </a:rPr>
              <a:t>/ </a:t>
            </a:r>
            <a:r>
              <a:rPr dirty="0" sz="1200" spc="-10">
                <a:solidFill>
                  <a:srgbClr val="03234D"/>
                </a:solidFill>
                <a:latin typeface="Arial MT"/>
                <a:cs typeface="Arial MT"/>
              </a:rPr>
              <a:t>EBITDA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28" name="object 28" descr=""/>
          <p:cNvSpPr txBox="1"/>
          <p:nvPr/>
        </p:nvSpPr>
        <p:spPr>
          <a:xfrm>
            <a:off x="9438385" y="973835"/>
            <a:ext cx="123571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03234D"/>
                </a:solidFill>
                <a:latin typeface="Arial MT"/>
                <a:cs typeface="Arial MT"/>
              </a:rPr>
              <a:t>EV</a:t>
            </a:r>
            <a:r>
              <a:rPr dirty="0" sz="120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03234D"/>
                </a:solidFill>
                <a:latin typeface="Arial MT"/>
                <a:cs typeface="Arial MT"/>
              </a:rPr>
              <a:t>/</a:t>
            </a:r>
            <a:r>
              <a:rPr dirty="0" sz="1200" spc="-1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03234D"/>
                </a:solidFill>
                <a:latin typeface="Arial MT"/>
                <a:cs typeface="Arial MT"/>
              </a:rPr>
              <a:t>Installed</a:t>
            </a:r>
            <a:r>
              <a:rPr dirty="0" sz="120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200" spc="-25">
                <a:solidFill>
                  <a:srgbClr val="03234D"/>
                </a:solidFill>
                <a:latin typeface="Arial MT"/>
                <a:cs typeface="Arial MT"/>
              </a:rPr>
              <a:t>MW</a:t>
            </a:r>
            <a:endParaRPr sz="1200">
              <a:latin typeface="Arial MT"/>
              <a:cs typeface="Arial MT"/>
            </a:endParaRPr>
          </a:p>
        </p:txBody>
      </p:sp>
      <p:pic>
        <p:nvPicPr>
          <p:cNvPr id="29" name="object 2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667512" y="2289810"/>
            <a:ext cx="915924" cy="147065"/>
          </a:xfrm>
          <a:prstGeom prst="rect">
            <a:avLst/>
          </a:prstGeom>
        </p:spPr>
      </p:pic>
      <p:pic>
        <p:nvPicPr>
          <p:cNvPr id="30" name="object 30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698754" y="3087623"/>
            <a:ext cx="834389" cy="200405"/>
          </a:xfrm>
          <a:prstGeom prst="rect">
            <a:avLst/>
          </a:prstGeom>
        </p:spPr>
      </p:pic>
      <p:grpSp>
        <p:nvGrpSpPr>
          <p:cNvPr id="31" name="object 31" descr=""/>
          <p:cNvGrpSpPr/>
          <p:nvPr/>
        </p:nvGrpSpPr>
        <p:grpSpPr>
          <a:xfrm>
            <a:off x="611123" y="3997452"/>
            <a:ext cx="1047115" cy="553720"/>
            <a:chOff x="611123" y="3997452"/>
            <a:chExt cx="1047115" cy="553720"/>
          </a:xfrm>
        </p:grpSpPr>
        <p:pic>
          <p:nvPicPr>
            <p:cNvPr id="32" name="object 3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11123" y="3997452"/>
              <a:ext cx="1046988" cy="237744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00505" y="4248912"/>
              <a:ext cx="301752" cy="301751"/>
            </a:xfrm>
            <a:prstGeom prst="rect">
              <a:avLst/>
            </a:prstGeom>
          </p:spPr>
        </p:pic>
      </p:grpSp>
      <p:pic>
        <p:nvPicPr>
          <p:cNvPr id="34" name="object 34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767333" y="5616702"/>
            <a:ext cx="826008" cy="265938"/>
          </a:xfrm>
          <a:prstGeom prst="rect">
            <a:avLst/>
          </a:prstGeom>
        </p:spPr>
      </p:pic>
      <p:pic>
        <p:nvPicPr>
          <p:cNvPr id="35" name="object 35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000505" y="2502407"/>
            <a:ext cx="301752" cy="301751"/>
          </a:xfrm>
          <a:prstGeom prst="rect">
            <a:avLst/>
          </a:prstGeom>
        </p:spPr>
      </p:pic>
      <p:pic>
        <p:nvPicPr>
          <p:cNvPr id="36" name="object 36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998982" y="5084826"/>
            <a:ext cx="301752" cy="301752"/>
          </a:xfrm>
          <a:prstGeom prst="rect">
            <a:avLst/>
          </a:prstGeom>
        </p:spPr>
      </p:pic>
      <p:pic>
        <p:nvPicPr>
          <p:cNvPr id="37" name="object 37" descr="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699516" y="4785524"/>
            <a:ext cx="980694" cy="177381"/>
          </a:xfrm>
          <a:prstGeom prst="rect">
            <a:avLst/>
          </a:prstGeom>
        </p:spPr>
      </p:pic>
      <p:pic>
        <p:nvPicPr>
          <p:cNvPr id="38" name="object 38" descr="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998982" y="5950458"/>
            <a:ext cx="301752" cy="301751"/>
          </a:xfrm>
          <a:prstGeom prst="rect">
            <a:avLst/>
          </a:prstGeom>
        </p:spPr>
      </p:pic>
      <p:pic>
        <p:nvPicPr>
          <p:cNvPr id="39" name="object 39" descr="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998982" y="3434334"/>
            <a:ext cx="301752" cy="301751"/>
          </a:xfrm>
          <a:prstGeom prst="rect">
            <a:avLst/>
          </a:prstGeom>
        </p:spPr>
      </p:pic>
      <p:sp>
        <p:nvSpPr>
          <p:cNvPr id="40" name="object 40" descr=""/>
          <p:cNvSpPr txBox="1"/>
          <p:nvPr/>
        </p:nvSpPr>
        <p:spPr>
          <a:xfrm>
            <a:off x="7126985" y="3313684"/>
            <a:ext cx="343535" cy="178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-10">
                <a:solidFill>
                  <a:srgbClr val="03234D"/>
                </a:solidFill>
                <a:latin typeface="Arial MT"/>
                <a:cs typeface="Arial MT"/>
              </a:rPr>
              <a:t>14.70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41" name="object 41" descr=""/>
          <p:cNvSpPr/>
          <p:nvPr/>
        </p:nvSpPr>
        <p:spPr>
          <a:xfrm>
            <a:off x="2058923" y="4027170"/>
            <a:ext cx="131445" cy="411480"/>
          </a:xfrm>
          <a:custGeom>
            <a:avLst/>
            <a:gdLst/>
            <a:ahLst/>
            <a:cxnLst/>
            <a:rect l="l" t="t" r="r" b="b"/>
            <a:pathLst>
              <a:path w="131444" h="411479">
                <a:moveTo>
                  <a:pt x="131063" y="0"/>
                </a:moveTo>
                <a:lnTo>
                  <a:pt x="0" y="0"/>
                </a:lnTo>
                <a:lnTo>
                  <a:pt x="0" y="411479"/>
                </a:lnTo>
                <a:lnTo>
                  <a:pt x="131063" y="411479"/>
                </a:lnTo>
                <a:lnTo>
                  <a:pt x="131063" y="0"/>
                </a:lnTo>
                <a:close/>
              </a:path>
            </a:pathLst>
          </a:custGeom>
          <a:solidFill>
            <a:srgbClr val="2C716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object 42" descr=""/>
          <p:cNvSpPr txBox="1"/>
          <p:nvPr/>
        </p:nvSpPr>
        <p:spPr>
          <a:xfrm>
            <a:off x="2200401" y="4155694"/>
            <a:ext cx="273050" cy="178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-20">
                <a:solidFill>
                  <a:srgbClr val="03234D"/>
                </a:solidFill>
                <a:latin typeface="Arial MT"/>
                <a:cs typeface="Arial MT"/>
              </a:rPr>
              <a:t>0.53</a:t>
            </a:r>
            <a:endParaRPr sz="1000">
              <a:latin typeface="Arial MT"/>
              <a:cs typeface="Arial MT"/>
            </a:endParaRPr>
          </a:p>
        </p:txBody>
      </p:sp>
      <p:grpSp>
        <p:nvGrpSpPr>
          <p:cNvPr id="43" name="object 43" descr=""/>
          <p:cNvGrpSpPr/>
          <p:nvPr/>
        </p:nvGrpSpPr>
        <p:grpSpPr>
          <a:xfrm>
            <a:off x="2058923" y="1446275"/>
            <a:ext cx="5610225" cy="3853179"/>
            <a:chOff x="2058923" y="1446275"/>
            <a:chExt cx="5610225" cy="3853179"/>
          </a:xfrm>
        </p:grpSpPr>
        <p:sp>
          <p:nvSpPr>
            <p:cNvPr id="44" name="object 44" descr=""/>
            <p:cNvSpPr/>
            <p:nvPr/>
          </p:nvSpPr>
          <p:spPr>
            <a:xfrm>
              <a:off x="2058924" y="1446275"/>
              <a:ext cx="5610225" cy="411480"/>
            </a:xfrm>
            <a:custGeom>
              <a:avLst/>
              <a:gdLst/>
              <a:ahLst/>
              <a:cxnLst/>
              <a:rect l="l" t="t" r="r" b="b"/>
              <a:pathLst>
                <a:path w="5610225" h="411480">
                  <a:moveTo>
                    <a:pt x="393192" y="0"/>
                  </a:moveTo>
                  <a:lnTo>
                    <a:pt x="0" y="0"/>
                  </a:lnTo>
                  <a:lnTo>
                    <a:pt x="0" y="411480"/>
                  </a:lnTo>
                  <a:lnTo>
                    <a:pt x="393192" y="411480"/>
                  </a:lnTo>
                  <a:lnTo>
                    <a:pt x="393192" y="0"/>
                  </a:lnTo>
                  <a:close/>
                </a:path>
                <a:path w="5610225" h="411480">
                  <a:moveTo>
                    <a:pt x="5609844" y="0"/>
                  </a:moveTo>
                  <a:lnTo>
                    <a:pt x="4035552" y="0"/>
                  </a:lnTo>
                  <a:lnTo>
                    <a:pt x="4035552" y="411480"/>
                  </a:lnTo>
                  <a:lnTo>
                    <a:pt x="5609844" y="411480"/>
                  </a:lnTo>
                  <a:lnTo>
                    <a:pt x="5609844" y="0"/>
                  </a:lnTo>
                  <a:close/>
                </a:path>
              </a:pathLst>
            </a:custGeom>
            <a:solidFill>
              <a:srgbClr val="00C2B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 descr=""/>
            <p:cNvSpPr/>
            <p:nvPr/>
          </p:nvSpPr>
          <p:spPr>
            <a:xfrm>
              <a:off x="2058924" y="2306573"/>
              <a:ext cx="4942840" cy="2992755"/>
            </a:xfrm>
            <a:custGeom>
              <a:avLst/>
              <a:gdLst/>
              <a:ahLst/>
              <a:cxnLst/>
              <a:rect l="l" t="t" r="r" b="b"/>
              <a:pathLst>
                <a:path w="4942840" h="2992754">
                  <a:moveTo>
                    <a:pt x="393192" y="860298"/>
                  </a:moveTo>
                  <a:lnTo>
                    <a:pt x="0" y="860298"/>
                  </a:lnTo>
                  <a:lnTo>
                    <a:pt x="0" y="1271778"/>
                  </a:lnTo>
                  <a:lnTo>
                    <a:pt x="393192" y="1271778"/>
                  </a:lnTo>
                  <a:lnTo>
                    <a:pt x="393192" y="860298"/>
                  </a:lnTo>
                  <a:close/>
                </a:path>
                <a:path w="4942840" h="2992754">
                  <a:moveTo>
                    <a:pt x="464058" y="2580894"/>
                  </a:moveTo>
                  <a:lnTo>
                    <a:pt x="0" y="2580894"/>
                  </a:lnTo>
                  <a:lnTo>
                    <a:pt x="0" y="2992374"/>
                  </a:lnTo>
                  <a:lnTo>
                    <a:pt x="464058" y="2992374"/>
                  </a:lnTo>
                  <a:lnTo>
                    <a:pt x="464058" y="2580894"/>
                  </a:lnTo>
                  <a:close/>
                </a:path>
                <a:path w="4942840" h="2992754">
                  <a:moveTo>
                    <a:pt x="633984" y="0"/>
                  </a:moveTo>
                  <a:lnTo>
                    <a:pt x="0" y="0"/>
                  </a:lnTo>
                  <a:lnTo>
                    <a:pt x="0" y="411480"/>
                  </a:lnTo>
                  <a:lnTo>
                    <a:pt x="633984" y="411480"/>
                  </a:lnTo>
                  <a:lnTo>
                    <a:pt x="633984" y="0"/>
                  </a:lnTo>
                  <a:close/>
                </a:path>
                <a:path w="4942840" h="2992754">
                  <a:moveTo>
                    <a:pt x="4664964" y="2580894"/>
                  </a:moveTo>
                  <a:lnTo>
                    <a:pt x="4024122" y="2580894"/>
                  </a:lnTo>
                  <a:lnTo>
                    <a:pt x="4024122" y="2992374"/>
                  </a:lnTo>
                  <a:lnTo>
                    <a:pt x="4664964" y="2992374"/>
                  </a:lnTo>
                  <a:lnTo>
                    <a:pt x="4664964" y="2580894"/>
                  </a:lnTo>
                  <a:close/>
                </a:path>
                <a:path w="4942840" h="2992754">
                  <a:moveTo>
                    <a:pt x="4942332" y="0"/>
                  </a:moveTo>
                  <a:lnTo>
                    <a:pt x="4035552" y="0"/>
                  </a:lnTo>
                  <a:lnTo>
                    <a:pt x="4035552" y="411480"/>
                  </a:lnTo>
                  <a:lnTo>
                    <a:pt x="4942332" y="411480"/>
                  </a:lnTo>
                  <a:lnTo>
                    <a:pt x="4942332" y="0"/>
                  </a:lnTo>
                  <a:close/>
                </a:path>
              </a:pathLst>
            </a:custGeom>
            <a:solidFill>
              <a:srgbClr val="2C716D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6" name="object 46" descr=""/>
          <p:cNvSpPr txBox="1"/>
          <p:nvPr/>
        </p:nvSpPr>
        <p:spPr>
          <a:xfrm>
            <a:off x="7809230" y="1542796"/>
            <a:ext cx="343535" cy="178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-10">
                <a:solidFill>
                  <a:srgbClr val="03234D"/>
                </a:solidFill>
                <a:latin typeface="Arial MT"/>
                <a:cs typeface="Arial MT"/>
              </a:rPr>
              <a:t>26.02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47" name="object 47" descr=""/>
          <p:cNvSpPr txBox="1"/>
          <p:nvPr/>
        </p:nvSpPr>
        <p:spPr>
          <a:xfrm>
            <a:off x="2751835" y="3274060"/>
            <a:ext cx="273050" cy="178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-20">
                <a:solidFill>
                  <a:srgbClr val="03234D"/>
                </a:solidFill>
                <a:latin typeface="Arial MT"/>
                <a:cs typeface="Arial MT"/>
              </a:rPr>
              <a:t>1.88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48" name="object 48" descr=""/>
          <p:cNvSpPr txBox="1"/>
          <p:nvPr/>
        </p:nvSpPr>
        <p:spPr>
          <a:xfrm>
            <a:off x="6252717" y="4155694"/>
            <a:ext cx="224154" cy="178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-25">
                <a:solidFill>
                  <a:srgbClr val="03234D"/>
                </a:solidFill>
                <a:latin typeface="Arial MT"/>
                <a:cs typeface="Arial MT"/>
              </a:rPr>
              <a:t>NM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49" name="object 49" descr=""/>
          <p:cNvSpPr txBox="1"/>
          <p:nvPr/>
        </p:nvSpPr>
        <p:spPr>
          <a:xfrm>
            <a:off x="2927857" y="2413761"/>
            <a:ext cx="273050" cy="178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-20">
                <a:solidFill>
                  <a:srgbClr val="03234D"/>
                </a:solidFill>
                <a:latin typeface="Arial MT"/>
                <a:cs typeface="Arial MT"/>
              </a:rPr>
              <a:t>2.02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50" name="object 50" descr=""/>
          <p:cNvSpPr txBox="1"/>
          <p:nvPr/>
        </p:nvSpPr>
        <p:spPr>
          <a:xfrm>
            <a:off x="7060692" y="2424683"/>
            <a:ext cx="343535" cy="178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-10">
                <a:solidFill>
                  <a:srgbClr val="03234D"/>
                </a:solidFill>
                <a:latin typeface="Arial MT"/>
                <a:cs typeface="Arial MT"/>
              </a:rPr>
              <a:t>13.49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51" name="object 51" descr=""/>
          <p:cNvSpPr txBox="1"/>
          <p:nvPr/>
        </p:nvSpPr>
        <p:spPr>
          <a:xfrm>
            <a:off x="2747517" y="4999482"/>
            <a:ext cx="273050" cy="178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-20">
                <a:solidFill>
                  <a:srgbClr val="03234D"/>
                </a:solidFill>
                <a:latin typeface="Arial MT"/>
                <a:cs typeface="Arial MT"/>
              </a:rPr>
              <a:t>2.00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52" name="object 52" descr=""/>
          <p:cNvSpPr txBox="1"/>
          <p:nvPr/>
        </p:nvSpPr>
        <p:spPr>
          <a:xfrm>
            <a:off x="6808216" y="4991100"/>
            <a:ext cx="343535" cy="178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-10">
                <a:solidFill>
                  <a:srgbClr val="03234D"/>
                </a:solidFill>
                <a:latin typeface="Arial MT"/>
                <a:cs typeface="Arial MT"/>
              </a:rPr>
              <a:t>12.64</a:t>
            </a:r>
            <a:endParaRPr sz="1000">
              <a:latin typeface="Arial MT"/>
              <a:cs typeface="Arial MT"/>
            </a:endParaRPr>
          </a:p>
        </p:txBody>
      </p:sp>
      <p:grpSp>
        <p:nvGrpSpPr>
          <p:cNvPr id="53" name="object 53" descr=""/>
          <p:cNvGrpSpPr/>
          <p:nvPr/>
        </p:nvGrpSpPr>
        <p:grpSpPr>
          <a:xfrm>
            <a:off x="2058923" y="1446275"/>
            <a:ext cx="8263890" cy="4681220"/>
            <a:chOff x="2058923" y="1446275"/>
            <a:chExt cx="8263890" cy="4681220"/>
          </a:xfrm>
        </p:grpSpPr>
        <p:sp>
          <p:nvSpPr>
            <p:cNvPr id="54" name="object 54" descr=""/>
            <p:cNvSpPr/>
            <p:nvPr/>
          </p:nvSpPr>
          <p:spPr>
            <a:xfrm>
              <a:off x="2058923" y="5715761"/>
              <a:ext cx="2001520" cy="411480"/>
            </a:xfrm>
            <a:custGeom>
              <a:avLst/>
              <a:gdLst/>
              <a:ahLst/>
              <a:cxnLst/>
              <a:rect l="l" t="t" r="r" b="b"/>
              <a:pathLst>
                <a:path w="2001520" h="411479">
                  <a:moveTo>
                    <a:pt x="2001012" y="0"/>
                  </a:moveTo>
                  <a:lnTo>
                    <a:pt x="0" y="0"/>
                  </a:lnTo>
                  <a:lnTo>
                    <a:pt x="0" y="411480"/>
                  </a:lnTo>
                  <a:lnTo>
                    <a:pt x="2001012" y="411480"/>
                  </a:lnTo>
                  <a:lnTo>
                    <a:pt x="2001012" y="0"/>
                  </a:lnTo>
                  <a:close/>
                </a:path>
              </a:pathLst>
            </a:custGeom>
            <a:solidFill>
              <a:srgbClr val="2C716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 descr=""/>
            <p:cNvSpPr/>
            <p:nvPr/>
          </p:nvSpPr>
          <p:spPr>
            <a:xfrm>
              <a:off x="8748521" y="1446275"/>
              <a:ext cx="1574800" cy="411480"/>
            </a:xfrm>
            <a:custGeom>
              <a:avLst/>
              <a:gdLst/>
              <a:ahLst/>
              <a:cxnLst/>
              <a:rect l="l" t="t" r="r" b="b"/>
              <a:pathLst>
                <a:path w="1574800" h="411480">
                  <a:moveTo>
                    <a:pt x="1574292" y="0"/>
                  </a:moveTo>
                  <a:lnTo>
                    <a:pt x="0" y="0"/>
                  </a:lnTo>
                  <a:lnTo>
                    <a:pt x="0" y="411479"/>
                  </a:lnTo>
                  <a:lnTo>
                    <a:pt x="1574292" y="411479"/>
                  </a:lnTo>
                  <a:lnTo>
                    <a:pt x="1574292" y="0"/>
                  </a:lnTo>
                  <a:close/>
                </a:path>
              </a:pathLst>
            </a:custGeom>
            <a:solidFill>
              <a:srgbClr val="00C2B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6" name="object 56" descr=""/>
          <p:cNvSpPr txBox="1"/>
          <p:nvPr/>
        </p:nvSpPr>
        <p:spPr>
          <a:xfrm>
            <a:off x="4217670" y="5885688"/>
            <a:ext cx="273685" cy="178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-20">
                <a:solidFill>
                  <a:srgbClr val="03234D"/>
                </a:solidFill>
                <a:latin typeface="Arial MT"/>
                <a:cs typeface="Arial MT"/>
              </a:rPr>
              <a:t>6.82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57" name="object 57" descr=""/>
          <p:cNvSpPr txBox="1"/>
          <p:nvPr/>
        </p:nvSpPr>
        <p:spPr>
          <a:xfrm>
            <a:off x="6252717" y="5885688"/>
            <a:ext cx="224154" cy="178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-25">
                <a:solidFill>
                  <a:srgbClr val="03234D"/>
                </a:solidFill>
                <a:latin typeface="Arial MT"/>
                <a:cs typeface="Arial MT"/>
              </a:rPr>
              <a:t>NM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58" name="object 58" descr=""/>
          <p:cNvSpPr txBox="1"/>
          <p:nvPr/>
        </p:nvSpPr>
        <p:spPr>
          <a:xfrm>
            <a:off x="10478261" y="1568704"/>
            <a:ext cx="413384" cy="178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-10">
                <a:solidFill>
                  <a:srgbClr val="03234D"/>
                </a:solidFill>
                <a:latin typeface="Arial MT"/>
                <a:cs typeface="Arial MT"/>
              </a:rPr>
              <a:t>187.29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59" name="object 59" descr=""/>
          <p:cNvSpPr/>
          <p:nvPr/>
        </p:nvSpPr>
        <p:spPr>
          <a:xfrm>
            <a:off x="8748521" y="2306573"/>
            <a:ext cx="908050" cy="411480"/>
          </a:xfrm>
          <a:custGeom>
            <a:avLst/>
            <a:gdLst/>
            <a:ahLst/>
            <a:cxnLst/>
            <a:rect l="l" t="t" r="r" b="b"/>
            <a:pathLst>
              <a:path w="908050" h="411480">
                <a:moveTo>
                  <a:pt x="907542" y="0"/>
                </a:moveTo>
                <a:lnTo>
                  <a:pt x="0" y="0"/>
                </a:lnTo>
                <a:lnTo>
                  <a:pt x="0" y="411479"/>
                </a:lnTo>
                <a:lnTo>
                  <a:pt x="907542" y="411479"/>
                </a:lnTo>
                <a:lnTo>
                  <a:pt x="907542" y="0"/>
                </a:lnTo>
                <a:close/>
              </a:path>
            </a:pathLst>
          </a:custGeom>
          <a:solidFill>
            <a:srgbClr val="2C716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0" name="object 60" descr=""/>
          <p:cNvSpPr txBox="1"/>
          <p:nvPr/>
        </p:nvSpPr>
        <p:spPr>
          <a:xfrm>
            <a:off x="9647173" y="2434081"/>
            <a:ext cx="413384" cy="178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-10">
                <a:solidFill>
                  <a:srgbClr val="03234D"/>
                </a:solidFill>
                <a:latin typeface="Arial MT"/>
                <a:cs typeface="Arial MT"/>
              </a:rPr>
              <a:t>143.79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61" name="object 61" descr=""/>
          <p:cNvSpPr/>
          <p:nvPr/>
        </p:nvSpPr>
        <p:spPr>
          <a:xfrm>
            <a:off x="8748521" y="3211829"/>
            <a:ext cx="608330" cy="411480"/>
          </a:xfrm>
          <a:custGeom>
            <a:avLst/>
            <a:gdLst/>
            <a:ahLst/>
            <a:cxnLst/>
            <a:rect l="l" t="t" r="r" b="b"/>
            <a:pathLst>
              <a:path w="608329" h="411479">
                <a:moveTo>
                  <a:pt x="608076" y="0"/>
                </a:moveTo>
                <a:lnTo>
                  <a:pt x="0" y="0"/>
                </a:lnTo>
                <a:lnTo>
                  <a:pt x="0" y="411479"/>
                </a:lnTo>
                <a:lnTo>
                  <a:pt x="608076" y="411479"/>
                </a:lnTo>
                <a:lnTo>
                  <a:pt x="608076" y="0"/>
                </a:lnTo>
                <a:close/>
              </a:path>
            </a:pathLst>
          </a:custGeom>
          <a:solidFill>
            <a:srgbClr val="2C716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2" name="object 62" descr=""/>
          <p:cNvSpPr txBox="1"/>
          <p:nvPr/>
        </p:nvSpPr>
        <p:spPr>
          <a:xfrm>
            <a:off x="9431781" y="3274060"/>
            <a:ext cx="343535" cy="178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-10">
                <a:solidFill>
                  <a:srgbClr val="03234D"/>
                </a:solidFill>
                <a:latin typeface="Arial MT"/>
                <a:cs typeface="Arial MT"/>
              </a:rPr>
              <a:t>83.74</a:t>
            </a:r>
            <a:endParaRPr sz="1000">
              <a:latin typeface="Arial MT"/>
              <a:cs typeface="Arial MT"/>
            </a:endParaRPr>
          </a:p>
        </p:txBody>
      </p:sp>
      <p:grpSp>
        <p:nvGrpSpPr>
          <p:cNvPr id="63" name="object 63" descr=""/>
          <p:cNvGrpSpPr/>
          <p:nvPr/>
        </p:nvGrpSpPr>
        <p:grpSpPr>
          <a:xfrm>
            <a:off x="2484120" y="1213103"/>
            <a:ext cx="8308975" cy="5123180"/>
            <a:chOff x="2484120" y="1213103"/>
            <a:chExt cx="8308975" cy="5123180"/>
          </a:xfrm>
        </p:grpSpPr>
        <p:sp>
          <p:nvSpPr>
            <p:cNvPr id="64" name="object 64" descr=""/>
            <p:cNvSpPr/>
            <p:nvPr/>
          </p:nvSpPr>
          <p:spPr>
            <a:xfrm>
              <a:off x="8748522" y="4027169"/>
              <a:ext cx="2044700" cy="411480"/>
            </a:xfrm>
            <a:custGeom>
              <a:avLst/>
              <a:gdLst/>
              <a:ahLst/>
              <a:cxnLst/>
              <a:rect l="l" t="t" r="r" b="b"/>
              <a:pathLst>
                <a:path w="2044700" h="411479">
                  <a:moveTo>
                    <a:pt x="2044446" y="0"/>
                  </a:moveTo>
                  <a:lnTo>
                    <a:pt x="0" y="0"/>
                  </a:lnTo>
                  <a:lnTo>
                    <a:pt x="0" y="411479"/>
                  </a:lnTo>
                  <a:lnTo>
                    <a:pt x="2044446" y="411479"/>
                  </a:lnTo>
                  <a:lnTo>
                    <a:pt x="2044446" y="0"/>
                  </a:lnTo>
                  <a:close/>
                </a:path>
              </a:pathLst>
            </a:custGeom>
            <a:solidFill>
              <a:srgbClr val="2C716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" name="object 65" descr=""/>
            <p:cNvSpPr/>
            <p:nvPr/>
          </p:nvSpPr>
          <p:spPr>
            <a:xfrm>
              <a:off x="2493645" y="1222628"/>
              <a:ext cx="7575550" cy="5104130"/>
            </a:xfrm>
            <a:custGeom>
              <a:avLst/>
              <a:gdLst/>
              <a:ahLst/>
              <a:cxnLst/>
              <a:rect l="l" t="t" r="r" b="b"/>
              <a:pathLst>
                <a:path w="7575550" h="5104130">
                  <a:moveTo>
                    <a:pt x="0" y="3048"/>
                  </a:moveTo>
                  <a:lnTo>
                    <a:pt x="0" y="5006301"/>
                  </a:lnTo>
                </a:path>
                <a:path w="7575550" h="5104130">
                  <a:moveTo>
                    <a:pt x="4307585" y="0"/>
                  </a:moveTo>
                  <a:lnTo>
                    <a:pt x="4307585" y="5104117"/>
                  </a:lnTo>
                </a:path>
                <a:path w="7575550" h="5104130">
                  <a:moveTo>
                    <a:pt x="7575041" y="950595"/>
                  </a:moveTo>
                  <a:lnTo>
                    <a:pt x="7575041" y="5104117"/>
                  </a:lnTo>
                </a:path>
                <a:path w="7575550" h="5104130">
                  <a:moveTo>
                    <a:pt x="7575041" y="0"/>
                  </a:moveTo>
                  <a:lnTo>
                    <a:pt x="7575041" y="763143"/>
                  </a:lnTo>
                </a:path>
              </a:pathLst>
            </a:custGeom>
            <a:ln w="19050">
              <a:solidFill>
                <a:srgbClr val="010027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6" name="object 66" descr=""/>
            <p:cNvSpPr/>
            <p:nvPr/>
          </p:nvSpPr>
          <p:spPr>
            <a:xfrm>
              <a:off x="2534412" y="1978913"/>
              <a:ext cx="887730" cy="186055"/>
            </a:xfrm>
            <a:custGeom>
              <a:avLst/>
              <a:gdLst/>
              <a:ahLst/>
              <a:cxnLst/>
              <a:rect l="l" t="t" r="r" b="b"/>
              <a:pathLst>
                <a:path w="887729" h="186055">
                  <a:moveTo>
                    <a:pt x="887730" y="0"/>
                  </a:moveTo>
                  <a:lnTo>
                    <a:pt x="0" y="0"/>
                  </a:lnTo>
                  <a:lnTo>
                    <a:pt x="0" y="185927"/>
                  </a:lnTo>
                  <a:lnTo>
                    <a:pt x="887730" y="185927"/>
                  </a:lnTo>
                  <a:lnTo>
                    <a:pt x="887730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7" name="object 67" descr=""/>
          <p:cNvSpPr txBox="1"/>
          <p:nvPr/>
        </p:nvSpPr>
        <p:spPr>
          <a:xfrm>
            <a:off x="10913364" y="4147820"/>
            <a:ext cx="413384" cy="178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-10">
                <a:solidFill>
                  <a:srgbClr val="03234D"/>
                </a:solidFill>
                <a:latin typeface="Arial MT"/>
                <a:cs typeface="Arial MT"/>
              </a:rPr>
              <a:t>429.93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68" name="object 68" descr=""/>
          <p:cNvSpPr txBox="1"/>
          <p:nvPr/>
        </p:nvSpPr>
        <p:spPr>
          <a:xfrm>
            <a:off x="2670301" y="1996186"/>
            <a:ext cx="61531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>
                <a:solidFill>
                  <a:srgbClr val="03234D"/>
                </a:solidFill>
                <a:latin typeface="Arial MT"/>
                <a:cs typeface="Arial MT"/>
              </a:rPr>
              <a:t>Median:</a:t>
            </a:r>
            <a:r>
              <a:rPr dirty="0" sz="800" spc="-3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800" spc="-20">
                <a:solidFill>
                  <a:srgbClr val="03234D"/>
                </a:solidFill>
                <a:latin typeface="Arial MT"/>
                <a:cs typeface="Arial MT"/>
              </a:rPr>
              <a:t>1.94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69" name="object 69" descr=""/>
          <p:cNvSpPr/>
          <p:nvPr/>
        </p:nvSpPr>
        <p:spPr>
          <a:xfrm>
            <a:off x="6936485" y="1978914"/>
            <a:ext cx="904875" cy="205104"/>
          </a:xfrm>
          <a:custGeom>
            <a:avLst/>
            <a:gdLst/>
            <a:ahLst/>
            <a:cxnLst/>
            <a:rect l="l" t="t" r="r" b="b"/>
            <a:pathLst>
              <a:path w="904875" h="205105">
                <a:moveTo>
                  <a:pt x="904494" y="0"/>
                </a:moveTo>
                <a:lnTo>
                  <a:pt x="0" y="0"/>
                </a:lnTo>
                <a:lnTo>
                  <a:pt x="0" y="204977"/>
                </a:lnTo>
                <a:lnTo>
                  <a:pt x="904494" y="204977"/>
                </a:lnTo>
                <a:lnTo>
                  <a:pt x="904494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0" name="object 70" descr=""/>
          <p:cNvSpPr txBox="1"/>
          <p:nvPr/>
        </p:nvSpPr>
        <p:spPr>
          <a:xfrm>
            <a:off x="7068311" y="2005838"/>
            <a:ext cx="642620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-10">
                <a:solidFill>
                  <a:srgbClr val="03234D"/>
                </a:solidFill>
                <a:latin typeface="Arial MT"/>
                <a:cs typeface="Arial MT"/>
              </a:rPr>
              <a:t>Median:13.07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71" name="object 71" descr=""/>
          <p:cNvSpPr/>
          <p:nvPr/>
        </p:nvSpPr>
        <p:spPr>
          <a:xfrm>
            <a:off x="9925811" y="1985772"/>
            <a:ext cx="908685" cy="187960"/>
          </a:xfrm>
          <a:custGeom>
            <a:avLst/>
            <a:gdLst/>
            <a:ahLst/>
            <a:cxnLst/>
            <a:rect l="l" t="t" r="r" b="b"/>
            <a:pathLst>
              <a:path w="908684" h="187960">
                <a:moveTo>
                  <a:pt x="908303" y="0"/>
                </a:moveTo>
                <a:lnTo>
                  <a:pt x="0" y="0"/>
                </a:lnTo>
                <a:lnTo>
                  <a:pt x="0" y="187451"/>
                </a:lnTo>
                <a:lnTo>
                  <a:pt x="908303" y="187451"/>
                </a:lnTo>
                <a:lnTo>
                  <a:pt x="908303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2" name="object 72" descr=""/>
          <p:cNvSpPr txBox="1"/>
          <p:nvPr/>
        </p:nvSpPr>
        <p:spPr>
          <a:xfrm>
            <a:off x="10016490" y="2003806"/>
            <a:ext cx="727710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>
                <a:solidFill>
                  <a:srgbClr val="03234D"/>
                </a:solidFill>
                <a:latin typeface="Arial MT"/>
                <a:cs typeface="Arial MT"/>
              </a:rPr>
              <a:t>Median:</a:t>
            </a:r>
            <a:r>
              <a:rPr dirty="0" sz="800" spc="-3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800" spc="-10">
                <a:solidFill>
                  <a:srgbClr val="03234D"/>
                </a:solidFill>
                <a:latin typeface="Arial MT"/>
                <a:cs typeface="Arial MT"/>
              </a:rPr>
              <a:t>165.54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73" name="object 73" descr=""/>
          <p:cNvSpPr txBox="1"/>
          <p:nvPr/>
        </p:nvSpPr>
        <p:spPr>
          <a:xfrm>
            <a:off x="2892298" y="1542796"/>
            <a:ext cx="273050" cy="178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-20">
                <a:solidFill>
                  <a:srgbClr val="03234D"/>
                </a:solidFill>
                <a:latin typeface="Arial MT"/>
                <a:cs typeface="Arial MT"/>
              </a:rPr>
              <a:t>1.86</a:t>
            </a:r>
            <a:endParaRPr sz="1000">
              <a:latin typeface="Arial MT"/>
              <a:cs typeface="Arial MT"/>
            </a:endParaRPr>
          </a:p>
        </p:txBody>
      </p:sp>
      <p:grpSp>
        <p:nvGrpSpPr>
          <p:cNvPr id="74" name="object 74" descr=""/>
          <p:cNvGrpSpPr/>
          <p:nvPr/>
        </p:nvGrpSpPr>
        <p:grpSpPr>
          <a:xfrm>
            <a:off x="6073902" y="1221866"/>
            <a:ext cx="4601210" cy="5104130"/>
            <a:chOff x="6073902" y="1221866"/>
            <a:chExt cx="4601210" cy="5104130"/>
          </a:xfrm>
        </p:grpSpPr>
        <p:sp>
          <p:nvSpPr>
            <p:cNvPr id="75" name="object 75" descr=""/>
            <p:cNvSpPr/>
            <p:nvPr/>
          </p:nvSpPr>
          <p:spPr>
            <a:xfrm>
              <a:off x="6083427" y="1221866"/>
              <a:ext cx="0" cy="5104130"/>
            </a:xfrm>
            <a:custGeom>
              <a:avLst/>
              <a:gdLst/>
              <a:ahLst/>
              <a:cxnLst/>
              <a:rect l="l" t="t" r="r" b="b"/>
              <a:pathLst>
                <a:path w="0" h="5104130">
                  <a:moveTo>
                    <a:pt x="0" y="0"/>
                  </a:moveTo>
                  <a:lnTo>
                    <a:pt x="0" y="5104117"/>
                  </a:lnTo>
                </a:path>
              </a:pathLst>
            </a:custGeom>
            <a:ln w="19050">
              <a:solidFill>
                <a:srgbClr val="010027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6" name="object 76" descr=""/>
            <p:cNvSpPr/>
            <p:nvPr/>
          </p:nvSpPr>
          <p:spPr>
            <a:xfrm>
              <a:off x="10198989" y="4011549"/>
              <a:ext cx="466725" cy="570865"/>
            </a:xfrm>
            <a:custGeom>
              <a:avLst/>
              <a:gdLst/>
              <a:ahLst/>
              <a:cxnLst/>
              <a:rect l="l" t="t" r="r" b="b"/>
              <a:pathLst>
                <a:path w="466725" h="570864">
                  <a:moveTo>
                    <a:pt x="120395" y="570864"/>
                  </a:moveTo>
                  <a:lnTo>
                    <a:pt x="466216" y="24383"/>
                  </a:lnTo>
                </a:path>
                <a:path w="466725" h="570864">
                  <a:moveTo>
                    <a:pt x="0" y="546481"/>
                  </a:moveTo>
                  <a:lnTo>
                    <a:pt x="345820" y="0"/>
                  </a:lnTo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7" name="object 77" descr=""/>
          <p:cNvSpPr txBox="1"/>
          <p:nvPr/>
        </p:nvSpPr>
        <p:spPr>
          <a:xfrm>
            <a:off x="8828023" y="4991100"/>
            <a:ext cx="718185" cy="178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-10">
                <a:solidFill>
                  <a:srgbClr val="03234D"/>
                </a:solidFill>
                <a:latin typeface="Arial MT"/>
                <a:cs typeface="Arial MT"/>
              </a:rPr>
              <a:t>Undisclosed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78" name="object 78" descr=""/>
          <p:cNvSpPr txBox="1"/>
          <p:nvPr/>
        </p:nvSpPr>
        <p:spPr>
          <a:xfrm>
            <a:off x="8828023" y="5907023"/>
            <a:ext cx="718185" cy="178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-10">
                <a:solidFill>
                  <a:srgbClr val="03234D"/>
                </a:solidFill>
                <a:latin typeface="Arial MT"/>
                <a:cs typeface="Arial MT"/>
              </a:rPr>
              <a:t>Undisclosed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79" name="object 79" descr=""/>
          <p:cNvSpPr txBox="1"/>
          <p:nvPr/>
        </p:nvSpPr>
        <p:spPr>
          <a:xfrm>
            <a:off x="743458" y="6326632"/>
            <a:ext cx="2011680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>
                <a:solidFill>
                  <a:srgbClr val="03234D"/>
                </a:solidFill>
                <a:latin typeface="Arial MT"/>
                <a:cs typeface="Arial MT"/>
              </a:rPr>
              <a:t>Source:</a:t>
            </a:r>
            <a:r>
              <a:rPr dirty="0" sz="80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3234D"/>
                </a:solidFill>
                <a:latin typeface="Arial MT"/>
                <a:cs typeface="Arial MT"/>
              </a:rPr>
              <a:t>(Bloomberg,</a:t>
            </a:r>
            <a:r>
              <a:rPr dirty="0" sz="80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3234D"/>
                </a:solidFill>
                <a:latin typeface="Arial MT"/>
                <a:cs typeface="Arial MT"/>
              </a:rPr>
              <a:t>2023),</a:t>
            </a:r>
            <a:r>
              <a:rPr dirty="0" sz="80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3234D"/>
                </a:solidFill>
                <a:latin typeface="Arial MT"/>
                <a:cs typeface="Arial MT"/>
              </a:rPr>
              <a:t>(FactSet,</a:t>
            </a:r>
            <a:r>
              <a:rPr dirty="0" sz="80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800" spc="-10">
                <a:solidFill>
                  <a:srgbClr val="03234D"/>
                </a:solidFill>
                <a:latin typeface="Arial MT"/>
                <a:cs typeface="Arial MT"/>
              </a:rPr>
              <a:t>2023)</a:t>
            </a:r>
            <a:endParaRPr sz="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1803126" y="6462776"/>
            <a:ext cx="173355" cy="1854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50" spc="-25">
                <a:solidFill>
                  <a:srgbClr val="03234D"/>
                </a:solidFill>
                <a:latin typeface="Tahoma"/>
                <a:cs typeface="Tahoma"/>
              </a:rPr>
              <a:t>35</a:t>
            </a:r>
            <a:endParaRPr sz="1050">
              <a:latin typeface="Tahoma"/>
              <a:cs typeface="Tahoma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122407" y="291889"/>
            <a:ext cx="1434083" cy="238419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39698" y="768858"/>
            <a:ext cx="10917174" cy="19050"/>
          </a:xfrm>
          <a:prstGeom prst="rect">
            <a:avLst/>
          </a:prstGeom>
        </p:spPr>
      </p:pic>
      <p:grpSp>
        <p:nvGrpSpPr>
          <p:cNvPr id="5" name="object 5" descr=""/>
          <p:cNvGrpSpPr/>
          <p:nvPr/>
        </p:nvGrpSpPr>
        <p:grpSpPr>
          <a:xfrm>
            <a:off x="0" y="6496050"/>
            <a:ext cx="12192000" cy="361950"/>
            <a:chOff x="0" y="6496050"/>
            <a:chExt cx="12192000" cy="361950"/>
          </a:xfrm>
        </p:grpSpPr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6694931"/>
              <a:ext cx="12192000" cy="163068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7887" y="6496050"/>
              <a:ext cx="4675632" cy="361949"/>
            </a:xfrm>
            <a:prstGeom prst="rect">
              <a:avLst/>
            </a:prstGeom>
          </p:spPr>
        </p:pic>
      </p:grpSp>
      <p:sp>
        <p:nvSpPr>
          <p:cNvPr id="8" name="object 8" descr=""/>
          <p:cNvSpPr txBox="1"/>
          <p:nvPr/>
        </p:nvSpPr>
        <p:spPr>
          <a:xfrm>
            <a:off x="2601976" y="6504940"/>
            <a:ext cx="569595" cy="293370"/>
          </a:xfrm>
          <a:prstGeom prst="rect">
            <a:avLst/>
          </a:prstGeom>
        </p:spPr>
        <p:txBody>
          <a:bodyPr wrap="square" lIns="0" tIns="65404" rIns="0" bIns="0" rtlCol="0" vert="horz">
            <a:spAutoFit/>
          </a:bodyPr>
          <a:lstStyle/>
          <a:p>
            <a:pPr marL="41910" marR="30480" indent="-3810">
              <a:lnSpc>
                <a:spcPct val="67100"/>
              </a:lnSpc>
              <a:spcBef>
                <a:spcPts val="515"/>
              </a:spcBef>
            </a:pPr>
            <a:r>
              <a:rPr dirty="0" sz="1050" spc="-10" b="1">
                <a:solidFill>
                  <a:srgbClr val="FFFFFF"/>
                </a:solidFill>
                <a:latin typeface="Calibri"/>
                <a:cs typeface="Calibri"/>
              </a:rPr>
              <a:t>Industry </a:t>
            </a:r>
            <a:r>
              <a:rPr dirty="0" baseline="-21164" sz="1575" spc="-315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050" spc="-210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baseline="-21164" sz="1575" spc="-315" b="1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dirty="0" sz="1050" spc="-210" b="1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dirty="0" baseline="-21164" sz="1575" spc="-315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050" spc="-210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baseline="-21164" sz="1575" spc="-315" b="1">
                <a:solidFill>
                  <a:srgbClr val="FFFFFF"/>
                </a:solidFill>
                <a:latin typeface="Calibri"/>
                <a:cs typeface="Calibri"/>
              </a:rPr>
              <a:t>ly</a:t>
            </a:r>
            <a:r>
              <a:rPr dirty="0" sz="1050" spc="-210" b="1">
                <a:solidFill>
                  <a:srgbClr val="FFFFFF"/>
                </a:solidFill>
                <a:latin typeface="Calibri"/>
                <a:cs typeface="Calibri"/>
              </a:rPr>
              <a:t>ly</a:t>
            </a:r>
            <a:r>
              <a:rPr dirty="0" baseline="-21164" sz="1575" spc="-315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sz="1050" spc="-210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baseline="-21164" sz="1575" spc="-315" b="1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dirty="0" sz="1050" spc="-210" b="1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1041653" y="6504940"/>
            <a:ext cx="657860" cy="293370"/>
          </a:xfrm>
          <a:prstGeom prst="rect">
            <a:avLst/>
          </a:prstGeom>
        </p:spPr>
        <p:txBody>
          <a:bodyPr wrap="square" lIns="0" tIns="65404" rIns="0" bIns="0" rtlCol="0" vert="horz">
            <a:spAutoFit/>
          </a:bodyPr>
          <a:lstStyle/>
          <a:p>
            <a:pPr marL="38735" marR="30480" indent="-1270">
              <a:lnSpc>
                <a:spcPct val="67100"/>
              </a:lnSpc>
              <a:spcBef>
                <a:spcPts val="515"/>
              </a:spcBef>
            </a:pPr>
            <a:r>
              <a:rPr dirty="0" sz="1050" spc="-10" b="1">
                <a:solidFill>
                  <a:srgbClr val="FFFFFF"/>
                </a:solidFill>
                <a:latin typeface="Calibri"/>
                <a:cs typeface="Calibri"/>
              </a:rPr>
              <a:t>Executive </a:t>
            </a:r>
            <a:r>
              <a:rPr dirty="0" baseline="-21164" sz="1575" spc="-427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sz="1050" spc="-285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baseline="-21164" sz="1575" spc="-427" b="1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dirty="0" sz="1050" spc="-285" b="1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dirty="0" baseline="-21164" sz="1575" spc="-427" b="1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dirty="0" sz="1050" spc="-285" b="1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dirty="0" baseline="-21164" sz="1575" spc="-427" b="1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dirty="0" sz="1050" spc="-285" b="1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dirty="0" baseline="-21164" sz="1575" spc="-427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050" spc="-285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baseline="-21164" sz="1575" spc="-427" b="1">
                <a:solidFill>
                  <a:srgbClr val="FFFFFF"/>
                </a:solidFill>
                <a:latin typeface="Calibri"/>
                <a:cs typeface="Calibri"/>
              </a:rPr>
              <a:t>ry</a:t>
            </a:r>
            <a:r>
              <a:rPr dirty="0" sz="1050" spc="-285" b="1">
                <a:solidFill>
                  <a:srgbClr val="FFFFFF"/>
                </a:solidFill>
                <a:latin typeface="Calibri"/>
                <a:cs typeface="Calibri"/>
              </a:rPr>
              <a:t>ry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4158234" y="6504940"/>
            <a:ext cx="637540" cy="293370"/>
          </a:xfrm>
          <a:prstGeom prst="rect">
            <a:avLst/>
          </a:prstGeom>
        </p:spPr>
        <p:txBody>
          <a:bodyPr wrap="square" lIns="0" tIns="65404" rIns="0" bIns="0" rtlCol="0" vert="horz">
            <a:spAutoFit/>
          </a:bodyPr>
          <a:lstStyle/>
          <a:p>
            <a:pPr marL="38100" marR="30480" indent="33655">
              <a:lnSpc>
                <a:spcPct val="67100"/>
              </a:lnSpc>
              <a:spcBef>
                <a:spcPts val="515"/>
              </a:spcBef>
            </a:pPr>
            <a:r>
              <a:rPr dirty="0" sz="1050" spc="-10" b="1">
                <a:solidFill>
                  <a:srgbClr val="FFFFFF"/>
                </a:solidFill>
                <a:latin typeface="Calibri"/>
                <a:cs typeface="Calibri"/>
              </a:rPr>
              <a:t>Company </a:t>
            </a:r>
            <a:r>
              <a:rPr dirty="0" sz="1050" spc="-484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baseline="-21164" sz="1575" spc="-390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sz="1050" spc="-270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baseline="-21164" sz="1575" spc="-390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sz="1050" spc="-300" b="1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baseline="-21164" sz="1575" spc="-382" b="1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sz="1050" spc="-150" b="1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dirty="0" baseline="-21164" sz="1575" spc="-390" b="1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dirty="0" sz="1050" spc="-270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baseline="-21164" sz="1575" spc="-390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sz="1050" spc="-35" b="1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dirty="0" baseline="-21164" sz="1575" spc="-390" b="1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dirty="0" sz="1050" spc="-300" b="1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baseline="-21164" sz="1575" spc="-382" b="1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sz="1050" spc="-565" b="1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r>
              <a:rPr dirty="0" baseline="-21164" sz="1575" spc="-30" b="1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endParaRPr baseline="-21164" sz="1575">
              <a:latin typeface="Calibri"/>
              <a:cs typeface="Calibri"/>
            </a:endParaRPr>
          </a:p>
        </p:txBody>
      </p:sp>
      <p:sp>
        <p:nvSpPr>
          <p:cNvPr id="11" name="object 11" descr=""/>
          <p:cNvSpPr/>
          <p:nvPr/>
        </p:nvSpPr>
        <p:spPr>
          <a:xfrm>
            <a:off x="5300471" y="6496050"/>
            <a:ext cx="1624965" cy="361950"/>
          </a:xfrm>
          <a:custGeom>
            <a:avLst/>
            <a:gdLst/>
            <a:ahLst/>
            <a:cxnLst/>
            <a:rect l="l" t="t" r="r" b="b"/>
            <a:pathLst>
              <a:path w="1624965" h="361950">
                <a:moveTo>
                  <a:pt x="1624583" y="0"/>
                </a:moveTo>
                <a:lnTo>
                  <a:pt x="90424" y="0"/>
                </a:lnTo>
                <a:lnTo>
                  <a:pt x="0" y="361949"/>
                </a:lnTo>
                <a:lnTo>
                  <a:pt x="1534032" y="361949"/>
                </a:lnTo>
                <a:lnTo>
                  <a:pt x="1624583" y="0"/>
                </a:lnTo>
                <a:close/>
              </a:path>
            </a:pathLst>
          </a:custGeom>
          <a:solidFill>
            <a:srgbClr val="2C716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 descr=""/>
          <p:cNvSpPr txBox="1"/>
          <p:nvPr/>
        </p:nvSpPr>
        <p:spPr>
          <a:xfrm>
            <a:off x="5769102" y="6504940"/>
            <a:ext cx="647700" cy="293370"/>
          </a:xfrm>
          <a:prstGeom prst="rect">
            <a:avLst/>
          </a:prstGeom>
        </p:spPr>
        <p:txBody>
          <a:bodyPr wrap="square" lIns="0" tIns="65404" rIns="0" bIns="0" rtlCol="0" vert="horz">
            <a:spAutoFit/>
          </a:bodyPr>
          <a:lstStyle/>
          <a:p>
            <a:pPr marL="38100" marR="30480" indent="60960">
              <a:lnSpc>
                <a:spcPct val="67100"/>
              </a:lnSpc>
              <a:spcBef>
                <a:spcPts val="515"/>
              </a:spcBef>
            </a:pPr>
            <a:r>
              <a:rPr dirty="0" sz="1050" spc="-10" b="1">
                <a:solidFill>
                  <a:srgbClr val="FFFFFF"/>
                </a:solidFill>
                <a:latin typeface="Calibri"/>
                <a:cs typeface="Calibri"/>
              </a:rPr>
              <a:t>Financial </a:t>
            </a:r>
            <a:r>
              <a:rPr dirty="0" sz="1050" spc="-250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baseline="-21164" sz="1575" spc="-375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sz="1050" spc="-250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baseline="-21164" sz="1575" spc="-375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sz="1050" spc="-250" b="1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baseline="-21164" sz="1575" spc="-375" b="1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sz="1050" spc="-250" b="1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dirty="0" baseline="-21164" sz="1575" spc="-375" b="1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dirty="0" sz="1050" spc="-250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baseline="-21164" sz="1575" spc="-375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sz="1050" spc="-250" b="1">
                <a:solidFill>
                  <a:srgbClr val="FFFFFF"/>
                </a:solidFill>
                <a:latin typeface="Calibri"/>
                <a:cs typeface="Calibri"/>
              </a:rPr>
              <a:t>ie</a:t>
            </a:r>
            <a:r>
              <a:rPr dirty="0" baseline="-21164" sz="1575" spc="-375" b="1">
                <a:solidFill>
                  <a:srgbClr val="FFFFFF"/>
                </a:solidFill>
                <a:latin typeface="Calibri"/>
                <a:cs typeface="Calibri"/>
              </a:rPr>
              <a:t>ie</a:t>
            </a:r>
            <a:r>
              <a:rPr dirty="0" sz="1050" spc="-250" b="1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r>
              <a:rPr dirty="0" baseline="-21164" sz="1575" spc="-375" b="1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endParaRPr baseline="-21164" sz="1575">
              <a:latin typeface="Calibri"/>
              <a:cs typeface="Calibri"/>
            </a:endParaRPr>
          </a:p>
        </p:txBody>
      </p:sp>
      <p:pic>
        <p:nvPicPr>
          <p:cNvPr id="13" name="object 13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922007" y="6496050"/>
            <a:ext cx="4676394" cy="361949"/>
          </a:xfrm>
          <a:prstGeom prst="rect">
            <a:avLst/>
          </a:prstGeom>
        </p:spPr>
      </p:pic>
      <p:sp>
        <p:nvSpPr>
          <p:cNvPr id="14" name="object 14" descr=""/>
          <p:cNvSpPr txBox="1"/>
          <p:nvPr/>
        </p:nvSpPr>
        <p:spPr>
          <a:xfrm>
            <a:off x="7416545" y="6504940"/>
            <a:ext cx="635635" cy="293370"/>
          </a:xfrm>
          <a:prstGeom prst="rect">
            <a:avLst/>
          </a:prstGeom>
        </p:spPr>
        <p:txBody>
          <a:bodyPr wrap="square" lIns="0" tIns="65404" rIns="0" bIns="0" rtlCol="0" vert="horz">
            <a:spAutoFit/>
          </a:bodyPr>
          <a:lstStyle/>
          <a:p>
            <a:pPr marL="39370" marR="30480" indent="-1905">
              <a:lnSpc>
                <a:spcPct val="67100"/>
              </a:lnSpc>
              <a:spcBef>
                <a:spcPts val="515"/>
              </a:spcBef>
            </a:pPr>
            <a:r>
              <a:rPr dirty="0" sz="1050" spc="-10" b="1">
                <a:solidFill>
                  <a:srgbClr val="FFFFFF"/>
                </a:solidFill>
                <a:latin typeface="Calibri"/>
                <a:cs typeface="Calibri"/>
              </a:rPr>
              <a:t>Feasibility </a:t>
            </a:r>
            <a:r>
              <a:rPr dirty="0" sz="1050" spc="-185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baseline="-21164" sz="1575" spc="-277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050" spc="-185" b="1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dirty="0" baseline="-21164" sz="1575" spc="-277" b="1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dirty="0" sz="1050" spc="-185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baseline="-21164" sz="1575" spc="-277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050" spc="-185" b="1">
                <a:solidFill>
                  <a:srgbClr val="FFFFFF"/>
                </a:solidFill>
                <a:latin typeface="Calibri"/>
                <a:cs typeface="Calibri"/>
              </a:rPr>
              <a:t>ly</a:t>
            </a:r>
            <a:r>
              <a:rPr dirty="0" baseline="-21164" sz="1575" spc="-277" b="1">
                <a:solidFill>
                  <a:srgbClr val="FFFFFF"/>
                </a:solidFill>
                <a:latin typeface="Calibri"/>
                <a:cs typeface="Calibri"/>
              </a:rPr>
              <a:t>ly</a:t>
            </a:r>
            <a:r>
              <a:rPr dirty="0" sz="1050" spc="-185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baseline="-21164" sz="1575" spc="-277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sz="1050" spc="-185" b="1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dirty="0" baseline="-21164" sz="1575" spc="-277" b="1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endParaRPr baseline="-21164" sz="1575">
              <a:latin typeface="Calibri"/>
              <a:cs typeface="Calibri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9007347" y="6504940"/>
            <a:ext cx="696595" cy="293370"/>
          </a:xfrm>
          <a:prstGeom prst="rect">
            <a:avLst/>
          </a:prstGeom>
        </p:spPr>
        <p:txBody>
          <a:bodyPr wrap="square" lIns="0" tIns="65404" rIns="0" bIns="0" rtlCol="0" vert="horz">
            <a:spAutoFit/>
          </a:bodyPr>
          <a:lstStyle/>
          <a:p>
            <a:pPr marL="54610" marR="30480" indent="-17145">
              <a:lnSpc>
                <a:spcPct val="67100"/>
              </a:lnSpc>
              <a:spcBef>
                <a:spcPts val="515"/>
              </a:spcBef>
            </a:pPr>
            <a:r>
              <a:rPr dirty="0" sz="1050" spc="-10" b="1">
                <a:solidFill>
                  <a:srgbClr val="FFFFFF"/>
                </a:solidFill>
                <a:latin typeface="Calibri"/>
                <a:cs typeface="Calibri"/>
              </a:rPr>
              <a:t>Alternative </a:t>
            </a:r>
            <a:r>
              <a:rPr dirty="0" sz="1050" spc="-160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baseline="-21164" sz="1575" spc="-240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sz="1050" spc="-160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baseline="-21164" sz="1575" spc="-240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sz="1050" spc="-160" b="1">
                <a:solidFill>
                  <a:srgbClr val="FFFFFF"/>
                </a:solidFill>
                <a:latin typeface="Calibri"/>
                <a:cs typeface="Calibri"/>
              </a:rPr>
              <a:t>lu</a:t>
            </a:r>
            <a:r>
              <a:rPr dirty="0" baseline="-21164" sz="1575" spc="-240" b="1">
                <a:solidFill>
                  <a:srgbClr val="FFFFFF"/>
                </a:solidFill>
                <a:latin typeface="Calibri"/>
                <a:cs typeface="Calibri"/>
              </a:rPr>
              <a:t>lu</a:t>
            </a:r>
            <a:r>
              <a:rPr dirty="0" sz="1050" spc="-160" b="1">
                <a:solidFill>
                  <a:srgbClr val="FFFFFF"/>
                </a:solidFill>
                <a:latin typeface="Calibri"/>
                <a:cs typeface="Calibri"/>
              </a:rPr>
              <a:t>ti</a:t>
            </a:r>
            <a:r>
              <a:rPr dirty="0" baseline="-21164" sz="1575" spc="-240" b="1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dirty="0" sz="1050" spc="-160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baseline="-21164" sz="1575" spc="-240" b="1">
                <a:solidFill>
                  <a:srgbClr val="FFFFFF"/>
                </a:solidFill>
                <a:latin typeface="Calibri"/>
                <a:cs typeface="Calibri"/>
              </a:rPr>
              <a:t>io</a:t>
            </a:r>
            <a:r>
              <a:rPr dirty="0" sz="1050" spc="-160" b="1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dirty="0" baseline="-21164" sz="1575" spc="-240" b="1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endParaRPr baseline="-21164" sz="1575">
              <a:latin typeface="Calibri"/>
              <a:cs typeface="Calibri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10567161" y="6589521"/>
            <a:ext cx="629285" cy="1854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50" spc="-10" b="1">
                <a:solidFill>
                  <a:srgbClr val="FFFFFF"/>
                </a:solidFill>
                <a:latin typeface="Calibri"/>
                <a:cs typeface="Calibri"/>
              </a:rPr>
              <a:t>Conclusion</a:t>
            </a:r>
            <a:endParaRPr sz="1050">
              <a:latin typeface="Calibri"/>
              <a:cs typeface="Calibri"/>
            </a:endParaRPr>
          </a:p>
        </p:txBody>
      </p:sp>
      <p:grpSp>
        <p:nvGrpSpPr>
          <p:cNvPr id="17" name="object 17" descr=""/>
          <p:cNvGrpSpPr/>
          <p:nvPr/>
        </p:nvGrpSpPr>
        <p:grpSpPr>
          <a:xfrm>
            <a:off x="945680" y="1367980"/>
            <a:ext cx="10256520" cy="4653280"/>
            <a:chOff x="945680" y="1367980"/>
            <a:chExt cx="10256520" cy="4653280"/>
          </a:xfrm>
        </p:grpSpPr>
        <p:sp>
          <p:nvSpPr>
            <p:cNvPr id="18" name="object 18" descr=""/>
            <p:cNvSpPr/>
            <p:nvPr/>
          </p:nvSpPr>
          <p:spPr>
            <a:xfrm>
              <a:off x="974978" y="1372742"/>
              <a:ext cx="10222230" cy="4643755"/>
            </a:xfrm>
            <a:custGeom>
              <a:avLst/>
              <a:gdLst/>
              <a:ahLst/>
              <a:cxnLst/>
              <a:rect l="l" t="t" r="r" b="b"/>
              <a:pathLst>
                <a:path w="10222230" h="4643755">
                  <a:moveTo>
                    <a:pt x="0" y="4643628"/>
                  </a:moveTo>
                  <a:lnTo>
                    <a:pt x="0" y="0"/>
                  </a:lnTo>
                </a:path>
                <a:path w="10222230" h="4643755">
                  <a:moveTo>
                    <a:pt x="0" y="4643628"/>
                  </a:moveTo>
                  <a:lnTo>
                    <a:pt x="10222230" y="4643628"/>
                  </a:lnTo>
                </a:path>
              </a:pathLst>
            </a:custGeom>
            <a:ln w="9525">
              <a:solidFill>
                <a:srgbClr val="010027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9" name="object 19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17561" y="5573458"/>
              <a:ext cx="72009" cy="72009"/>
            </a:xfrm>
            <a:prstGeom prst="rect">
              <a:avLst/>
            </a:prstGeom>
          </p:spPr>
        </p:pic>
        <p:pic>
          <p:nvPicPr>
            <p:cNvPr id="20" name="object 20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853485" y="1999678"/>
              <a:ext cx="72008" cy="72009"/>
            </a:xfrm>
            <a:prstGeom prst="rect">
              <a:avLst/>
            </a:prstGeom>
          </p:spPr>
        </p:pic>
        <p:pic>
          <p:nvPicPr>
            <p:cNvPr id="21" name="object 21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162357" y="4243006"/>
              <a:ext cx="72008" cy="72008"/>
            </a:xfrm>
            <a:prstGeom prst="rect">
              <a:avLst/>
            </a:prstGeom>
          </p:spPr>
        </p:pic>
        <p:pic>
          <p:nvPicPr>
            <p:cNvPr id="22" name="object 22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056701" y="5759386"/>
              <a:ext cx="72009" cy="72009"/>
            </a:xfrm>
            <a:prstGeom prst="rect">
              <a:avLst/>
            </a:prstGeom>
          </p:spPr>
        </p:pic>
        <p:pic>
          <p:nvPicPr>
            <p:cNvPr id="23" name="object 23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43978" y="4850320"/>
              <a:ext cx="72009" cy="72009"/>
            </a:xfrm>
            <a:prstGeom prst="rect">
              <a:avLst/>
            </a:prstGeom>
          </p:spPr>
        </p:pic>
        <p:pic>
          <p:nvPicPr>
            <p:cNvPr id="24" name="object 24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45680" y="5901118"/>
              <a:ext cx="72009" cy="72009"/>
            </a:xfrm>
            <a:prstGeom prst="rect">
              <a:avLst/>
            </a:prstGeom>
          </p:spPr>
        </p:pic>
        <p:sp>
          <p:nvSpPr>
            <p:cNvPr id="25" name="object 25" descr=""/>
            <p:cNvSpPr/>
            <p:nvPr/>
          </p:nvSpPr>
          <p:spPr>
            <a:xfrm>
              <a:off x="982598" y="2380868"/>
              <a:ext cx="8907780" cy="3366770"/>
            </a:xfrm>
            <a:custGeom>
              <a:avLst/>
              <a:gdLst/>
              <a:ahLst/>
              <a:cxnLst/>
              <a:rect l="l" t="t" r="r" b="b"/>
              <a:pathLst>
                <a:path w="8907780" h="3366770">
                  <a:moveTo>
                    <a:pt x="0" y="3366516"/>
                  </a:moveTo>
                  <a:lnTo>
                    <a:pt x="8907780" y="0"/>
                  </a:lnTo>
                </a:path>
              </a:pathLst>
            </a:custGeom>
            <a:ln w="19050">
              <a:solidFill>
                <a:srgbClr val="010027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6" name="object 26" descr=""/>
          <p:cNvSpPr txBox="1"/>
          <p:nvPr/>
        </p:nvSpPr>
        <p:spPr>
          <a:xfrm>
            <a:off x="5266182" y="2270252"/>
            <a:ext cx="1292860" cy="339090"/>
          </a:xfrm>
          <a:prstGeom prst="rect">
            <a:avLst/>
          </a:prstGeom>
        </p:spPr>
        <p:txBody>
          <a:bodyPr wrap="square" lIns="0" tIns="22860" rIns="0" bIns="0" rtlCol="0" vert="horz">
            <a:spAutoFit/>
          </a:bodyPr>
          <a:lstStyle/>
          <a:p>
            <a:pPr marL="295910" marR="5080" indent="-283845">
              <a:lnSpc>
                <a:spcPts val="1210"/>
              </a:lnSpc>
              <a:spcBef>
                <a:spcPts val="180"/>
              </a:spcBef>
            </a:pPr>
            <a:r>
              <a:rPr dirty="0" sz="1050" b="1">
                <a:solidFill>
                  <a:srgbClr val="010027"/>
                </a:solidFill>
                <a:latin typeface="Arial"/>
                <a:cs typeface="Arial"/>
              </a:rPr>
              <a:t>y</a:t>
            </a:r>
            <a:r>
              <a:rPr dirty="0" sz="1050" spc="-2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050" b="1">
                <a:solidFill>
                  <a:srgbClr val="010027"/>
                </a:solidFill>
                <a:latin typeface="Arial"/>
                <a:cs typeface="Arial"/>
              </a:rPr>
              <a:t>=</a:t>
            </a:r>
            <a:r>
              <a:rPr dirty="0" sz="1050" spc="-1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050" b="1">
                <a:solidFill>
                  <a:srgbClr val="010027"/>
                </a:solidFill>
                <a:latin typeface="Arial"/>
                <a:cs typeface="Arial"/>
              </a:rPr>
              <a:t>0.1617x</a:t>
            </a:r>
            <a:r>
              <a:rPr dirty="0" sz="1050" spc="-1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050" b="1">
                <a:solidFill>
                  <a:srgbClr val="010027"/>
                </a:solidFill>
                <a:latin typeface="Arial"/>
                <a:cs typeface="Arial"/>
              </a:rPr>
              <a:t>+</a:t>
            </a:r>
            <a:r>
              <a:rPr dirty="0" sz="1050" spc="-10" b="1">
                <a:solidFill>
                  <a:srgbClr val="010027"/>
                </a:solidFill>
                <a:latin typeface="Arial"/>
                <a:cs typeface="Arial"/>
              </a:rPr>
              <a:t> 2007.8 </a:t>
            </a:r>
            <a:r>
              <a:rPr dirty="0" sz="1050" b="1">
                <a:solidFill>
                  <a:srgbClr val="010027"/>
                </a:solidFill>
                <a:latin typeface="Arial"/>
                <a:cs typeface="Arial"/>
              </a:rPr>
              <a:t>R²</a:t>
            </a:r>
            <a:r>
              <a:rPr dirty="0" sz="1050" spc="-1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050" b="1">
                <a:solidFill>
                  <a:srgbClr val="010027"/>
                </a:solidFill>
                <a:latin typeface="Arial"/>
                <a:cs typeface="Arial"/>
              </a:rPr>
              <a:t>=</a:t>
            </a:r>
            <a:r>
              <a:rPr dirty="0" sz="1050" spc="-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050" spc="-10" b="1">
                <a:solidFill>
                  <a:srgbClr val="010027"/>
                </a:solidFill>
                <a:latin typeface="Arial"/>
                <a:cs typeface="Arial"/>
              </a:rPr>
              <a:t>0.8795</a:t>
            </a:r>
            <a:endParaRPr sz="1050">
              <a:latin typeface="Arial"/>
              <a:cs typeface="Arial"/>
            </a:endParaRPr>
          </a:p>
        </p:txBody>
      </p:sp>
      <p:sp>
        <p:nvSpPr>
          <p:cNvPr id="27" name="object 27" descr=""/>
          <p:cNvSpPr txBox="1"/>
          <p:nvPr/>
        </p:nvSpPr>
        <p:spPr>
          <a:xfrm>
            <a:off x="768858" y="5926328"/>
            <a:ext cx="8953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50">
                <a:solidFill>
                  <a:srgbClr val="010027"/>
                </a:solidFill>
                <a:latin typeface="Arial MT"/>
                <a:cs typeface="Arial MT"/>
              </a:rPr>
              <a:t>0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28" name="object 28" descr=""/>
          <p:cNvSpPr txBox="1"/>
          <p:nvPr/>
        </p:nvSpPr>
        <p:spPr>
          <a:xfrm>
            <a:off x="546354" y="5262879"/>
            <a:ext cx="31178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>
                <a:solidFill>
                  <a:srgbClr val="010027"/>
                </a:solidFill>
                <a:latin typeface="Arial MT"/>
                <a:cs typeface="Arial MT"/>
              </a:rPr>
              <a:t>5,000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29" name="object 29" descr=""/>
          <p:cNvSpPr txBox="1"/>
          <p:nvPr/>
        </p:nvSpPr>
        <p:spPr>
          <a:xfrm>
            <a:off x="482854" y="4599432"/>
            <a:ext cx="37465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>
                <a:solidFill>
                  <a:srgbClr val="010027"/>
                </a:solidFill>
                <a:latin typeface="Arial MT"/>
                <a:cs typeface="Arial MT"/>
              </a:rPr>
              <a:t>10,000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30" name="object 30" descr=""/>
          <p:cNvSpPr txBox="1"/>
          <p:nvPr/>
        </p:nvSpPr>
        <p:spPr>
          <a:xfrm>
            <a:off x="482854" y="3935983"/>
            <a:ext cx="37465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>
                <a:solidFill>
                  <a:srgbClr val="010027"/>
                </a:solidFill>
                <a:latin typeface="Arial MT"/>
                <a:cs typeface="Arial MT"/>
              </a:rPr>
              <a:t>15,000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31" name="object 31" descr=""/>
          <p:cNvSpPr txBox="1"/>
          <p:nvPr/>
        </p:nvSpPr>
        <p:spPr>
          <a:xfrm>
            <a:off x="482854" y="3272535"/>
            <a:ext cx="37465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>
                <a:solidFill>
                  <a:srgbClr val="010027"/>
                </a:solidFill>
                <a:latin typeface="Arial MT"/>
                <a:cs typeface="Arial MT"/>
              </a:rPr>
              <a:t>20,000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32" name="object 32" descr=""/>
          <p:cNvSpPr txBox="1"/>
          <p:nvPr/>
        </p:nvSpPr>
        <p:spPr>
          <a:xfrm>
            <a:off x="482854" y="2609088"/>
            <a:ext cx="37465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>
                <a:solidFill>
                  <a:srgbClr val="010027"/>
                </a:solidFill>
                <a:latin typeface="Arial MT"/>
                <a:cs typeface="Arial MT"/>
              </a:rPr>
              <a:t>25,000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33" name="object 33" descr=""/>
          <p:cNvSpPr txBox="1"/>
          <p:nvPr/>
        </p:nvSpPr>
        <p:spPr>
          <a:xfrm>
            <a:off x="482854" y="1945640"/>
            <a:ext cx="37465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>
                <a:solidFill>
                  <a:srgbClr val="010027"/>
                </a:solidFill>
                <a:latin typeface="Arial MT"/>
                <a:cs typeface="Arial MT"/>
              </a:rPr>
              <a:t>30,000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34" name="object 34" descr=""/>
          <p:cNvSpPr txBox="1"/>
          <p:nvPr/>
        </p:nvSpPr>
        <p:spPr>
          <a:xfrm>
            <a:off x="482854" y="1282191"/>
            <a:ext cx="37465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>
                <a:solidFill>
                  <a:srgbClr val="010027"/>
                </a:solidFill>
                <a:latin typeface="Arial MT"/>
                <a:cs typeface="Arial MT"/>
              </a:rPr>
              <a:t>35,000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35" name="object 35" descr=""/>
          <p:cNvSpPr txBox="1"/>
          <p:nvPr/>
        </p:nvSpPr>
        <p:spPr>
          <a:xfrm>
            <a:off x="930655" y="6062471"/>
            <a:ext cx="135191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021080" algn="l"/>
              </a:tabLst>
            </a:pPr>
            <a:r>
              <a:rPr dirty="0" sz="900" spc="-50">
                <a:solidFill>
                  <a:srgbClr val="010027"/>
                </a:solidFill>
                <a:latin typeface="Arial MT"/>
                <a:cs typeface="Arial MT"/>
              </a:rPr>
              <a:t>0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	</a:t>
            </a:r>
            <a:r>
              <a:rPr dirty="0" sz="900" spc="-10">
                <a:solidFill>
                  <a:srgbClr val="010027"/>
                </a:solidFill>
                <a:latin typeface="Arial MT"/>
                <a:cs typeface="Arial MT"/>
              </a:rPr>
              <a:t>20000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36" name="object 36" descr=""/>
          <p:cNvSpPr txBox="1"/>
          <p:nvPr/>
        </p:nvSpPr>
        <p:spPr>
          <a:xfrm>
            <a:off x="3075177" y="6062471"/>
            <a:ext cx="34353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>
                <a:solidFill>
                  <a:srgbClr val="010027"/>
                </a:solidFill>
                <a:latin typeface="Arial MT"/>
                <a:cs typeface="Arial MT"/>
              </a:rPr>
              <a:t>40000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37" name="object 37" descr=""/>
          <p:cNvSpPr txBox="1"/>
          <p:nvPr/>
        </p:nvSpPr>
        <p:spPr>
          <a:xfrm>
            <a:off x="4211065" y="6062471"/>
            <a:ext cx="34353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>
                <a:solidFill>
                  <a:srgbClr val="010027"/>
                </a:solidFill>
                <a:latin typeface="Arial MT"/>
                <a:cs typeface="Arial MT"/>
              </a:rPr>
              <a:t>60000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38" name="object 38" descr=""/>
          <p:cNvSpPr txBox="1"/>
          <p:nvPr/>
        </p:nvSpPr>
        <p:spPr>
          <a:xfrm>
            <a:off x="5346953" y="6062471"/>
            <a:ext cx="34353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>
                <a:solidFill>
                  <a:srgbClr val="010027"/>
                </a:solidFill>
                <a:latin typeface="Arial MT"/>
                <a:cs typeface="Arial MT"/>
              </a:rPr>
              <a:t>80000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39" name="object 39" descr=""/>
          <p:cNvSpPr txBox="1"/>
          <p:nvPr/>
        </p:nvSpPr>
        <p:spPr>
          <a:xfrm>
            <a:off x="6450838" y="6062471"/>
            <a:ext cx="407034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>
                <a:solidFill>
                  <a:srgbClr val="010027"/>
                </a:solidFill>
                <a:latin typeface="Arial MT"/>
                <a:cs typeface="Arial MT"/>
              </a:rPr>
              <a:t>100000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40" name="object 40" descr=""/>
          <p:cNvSpPr txBox="1"/>
          <p:nvPr/>
        </p:nvSpPr>
        <p:spPr>
          <a:xfrm>
            <a:off x="7586726" y="6062471"/>
            <a:ext cx="407034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>
                <a:solidFill>
                  <a:srgbClr val="010027"/>
                </a:solidFill>
                <a:latin typeface="Arial MT"/>
                <a:cs typeface="Arial MT"/>
              </a:rPr>
              <a:t>120000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41" name="object 41" descr=""/>
          <p:cNvSpPr txBox="1"/>
          <p:nvPr/>
        </p:nvSpPr>
        <p:spPr>
          <a:xfrm>
            <a:off x="8722614" y="6062471"/>
            <a:ext cx="407034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>
                <a:solidFill>
                  <a:srgbClr val="010027"/>
                </a:solidFill>
                <a:latin typeface="Arial MT"/>
                <a:cs typeface="Arial MT"/>
              </a:rPr>
              <a:t>140000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42" name="object 42" descr=""/>
          <p:cNvSpPr txBox="1"/>
          <p:nvPr/>
        </p:nvSpPr>
        <p:spPr>
          <a:xfrm>
            <a:off x="9858502" y="6062471"/>
            <a:ext cx="407034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>
                <a:solidFill>
                  <a:srgbClr val="010027"/>
                </a:solidFill>
                <a:latin typeface="Arial MT"/>
                <a:cs typeface="Arial MT"/>
              </a:rPr>
              <a:t>160000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43" name="object 43" descr=""/>
          <p:cNvSpPr txBox="1"/>
          <p:nvPr/>
        </p:nvSpPr>
        <p:spPr>
          <a:xfrm>
            <a:off x="10994390" y="6062471"/>
            <a:ext cx="407034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>
                <a:solidFill>
                  <a:srgbClr val="010027"/>
                </a:solidFill>
                <a:latin typeface="Arial MT"/>
                <a:cs typeface="Arial MT"/>
              </a:rPr>
              <a:t>180000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44" name="object 44" descr=""/>
          <p:cNvSpPr txBox="1"/>
          <p:nvPr/>
        </p:nvSpPr>
        <p:spPr>
          <a:xfrm>
            <a:off x="4623308" y="1016508"/>
            <a:ext cx="2694940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b="1">
                <a:solidFill>
                  <a:srgbClr val="010027"/>
                </a:solidFill>
                <a:latin typeface="Arial"/>
                <a:cs typeface="Arial"/>
              </a:rPr>
              <a:t>EV</a:t>
            </a:r>
            <a:r>
              <a:rPr dirty="0" sz="1200" spc="-2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200" b="1">
                <a:solidFill>
                  <a:srgbClr val="010027"/>
                </a:solidFill>
                <a:latin typeface="Arial"/>
                <a:cs typeface="Arial"/>
              </a:rPr>
              <a:t>Compared</a:t>
            </a:r>
            <a:r>
              <a:rPr dirty="0" sz="1200" spc="-1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200" b="1">
                <a:solidFill>
                  <a:srgbClr val="010027"/>
                </a:solidFill>
                <a:latin typeface="Arial"/>
                <a:cs typeface="Arial"/>
              </a:rPr>
              <a:t>to</a:t>
            </a:r>
            <a:r>
              <a:rPr dirty="0" sz="1200" spc="-1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200" b="1">
                <a:solidFill>
                  <a:srgbClr val="010027"/>
                </a:solidFill>
                <a:latin typeface="Arial"/>
                <a:cs typeface="Arial"/>
              </a:rPr>
              <a:t>Megawatts</a:t>
            </a:r>
            <a:r>
              <a:rPr dirty="0" sz="1200" spc="-3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200" spc="-10" b="1">
                <a:solidFill>
                  <a:srgbClr val="010027"/>
                </a:solidFill>
                <a:latin typeface="Arial"/>
                <a:cs typeface="Arial"/>
              </a:rPr>
              <a:t>Installed</a:t>
            </a:r>
            <a:endParaRPr sz="1200">
              <a:latin typeface="Arial"/>
              <a:cs typeface="Arial"/>
            </a:endParaRPr>
          </a:p>
        </p:txBody>
      </p:sp>
      <p:sp>
        <p:nvSpPr>
          <p:cNvPr id="45" name="object 4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ts val="2375"/>
              </a:lnSpc>
              <a:spcBef>
                <a:spcPts val="95"/>
              </a:spcBef>
            </a:pPr>
            <a:r>
              <a:rPr dirty="0" spc="-10">
                <a:solidFill>
                  <a:srgbClr val="009C9B"/>
                </a:solidFill>
              </a:rPr>
              <a:t>Enterprise</a:t>
            </a:r>
            <a:r>
              <a:rPr dirty="0" spc="-60">
                <a:solidFill>
                  <a:srgbClr val="009C9B"/>
                </a:solidFill>
              </a:rPr>
              <a:t> </a:t>
            </a:r>
            <a:r>
              <a:rPr dirty="0" spc="-20">
                <a:solidFill>
                  <a:srgbClr val="009C9B"/>
                </a:solidFill>
              </a:rPr>
              <a:t>Value</a:t>
            </a:r>
            <a:r>
              <a:rPr dirty="0" spc="-60">
                <a:solidFill>
                  <a:srgbClr val="009C9B"/>
                </a:solidFill>
              </a:rPr>
              <a:t> </a:t>
            </a:r>
            <a:r>
              <a:rPr dirty="0">
                <a:solidFill>
                  <a:srgbClr val="009C9B"/>
                </a:solidFill>
              </a:rPr>
              <a:t>vs.</a:t>
            </a:r>
            <a:r>
              <a:rPr dirty="0" spc="-60">
                <a:solidFill>
                  <a:srgbClr val="009C9B"/>
                </a:solidFill>
              </a:rPr>
              <a:t> </a:t>
            </a:r>
            <a:r>
              <a:rPr dirty="0">
                <a:solidFill>
                  <a:srgbClr val="009C9B"/>
                </a:solidFill>
              </a:rPr>
              <a:t>Megawatts</a:t>
            </a:r>
            <a:r>
              <a:rPr dirty="0" spc="-60">
                <a:solidFill>
                  <a:srgbClr val="009C9B"/>
                </a:solidFill>
              </a:rPr>
              <a:t> </a:t>
            </a:r>
            <a:r>
              <a:rPr dirty="0" spc="-10">
                <a:solidFill>
                  <a:srgbClr val="009C9B"/>
                </a:solidFill>
              </a:rPr>
              <a:t>Installed</a:t>
            </a:r>
          </a:p>
          <a:p>
            <a:pPr marL="12700">
              <a:lnSpc>
                <a:spcPts val="1415"/>
              </a:lnSpc>
            </a:pPr>
            <a:r>
              <a:rPr dirty="0" sz="1200" b="0">
                <a:latin typeface="Arial MT"/>
                <a:cs typeface="Arial MT"/>
              </a:rPr>
              <a:t>Examining</a:t>
            </a:r>
            <a:r>
              <a:rPr dirty="0" sz="1200" spc="-35" b="0">
                <a:latin typeface="Arial MT"/>
                <a:cs typeface="Arial MT"/>
              </a:rPr>
              <a:t> </a:t>
            </a:r>
            <a:r>
              <a:rPr dirty="0" sz="1200" b="0">
                <a:latin typeface="Arial MT"/>
                <a:cs typeface="Arial MT"/>
              </a:rPr>
              <a:t>corporation</a:t>
            </a:r>
            <a:r>
              <a:rPr dirty="0" sz="1200" spc="-30" b="0">
                <a:latin typeface="Arial MT"/>
                <a:cs typeface="Arial MT"/>
              </a:rPr>
              <a:t> </a:t>
            </a:r>
            <a:r>
              <a:rPr dirty="0" sz="1200" b="0">
                <a:latin typeface="Arial MT"/>
                <a:cs typeface="Arial MT"/>
              </a:rPr>
              <a:t>size</a:t>
            </a:r>
            <a:r>
              <a:rPr dirty="0" sz="1200" spc="-40" b="0">
                <a:latin typeface="Arial MT"/>
                <a:cs typeface="Arial MT"/>
              </a:rPr>
              <a:t> </a:t>
            </a:r>
            <a:r>
              <a:rPr dirty="0" sz="1200" b="0">
                <a:latin typeface="Arial MT"/>
                <a:cs typeface="Arial MT"/>
              </a:rPr>
              <a:t>compared</a:t>
            </a:r>
            <a:r>
              <a:rPr dirty="0" sz="1200" spc="-30" b="0">
                <a:latin typeface="Arial MT"/>
                <a:cs typeface="Arial MT"/>
              </a:rPr>
              <a:t> </a:t>
            </a:r>
            <a:r>
              <a:rPr dirty="0" sz="1200" b="0">
                <a:latin typeface="Arial MT"/>
                <a:cs typeface="Arial MT"/>
              </a:rPr>
              <a:t>to</a:t>
            </a:r>
            <a:r>
              <a:rPr dirty="0" sz="1200" spc="-35" b="0">
                <a:latin typeface="Arial MT"/>
                <a:cs typeface="Arial MT"/>
              </a:rPr>
              <a:t> </a:t>
            </a:r>
            <a:r>
              <a:rPr dirty="0" sz="1200" b="0">
                <a:latin typeface="Arial MT"/>
                <a:cs typeface="Arial MT"/>
              </a:rPr>
              <a:t>installment</a:t>
            </a:r>
            <a:r>
              <a:rPr dirty="0" sz="1200" spc="-30" b="0">
                <a:latin typeface="Arial MT"/>
                <a:cs typeface="Arial MT"/>
              </a:rPr>
              <a:t> </a:t>
            </a:r>
            <a:r>
              <a:rPr dirty="0" sz="1200" b="0">
                <a:latin typeface="Arial MT"/>
                <a:cs typeface="Arial MT"/>
              </a:rPr>
              <a:t>across</a:t>
            </a:r>
            <a:r>
              <a:rPr dirty="0" sz="1200" spc="-20" b="0">
                <a:latin typeface="Arial MT"/>
                <a:cs typeface="Arial MT"/>
              </a:rPr>
              <a:t> Vestas’</a:t>
            </a:r>
            <a:r>
              <a:rPr dirty="0" sz="1200" spc="-60" b="0">
                <a:latin typeface="Arial MT"/>
                <a:cs typeface="Arial MT"/>
              </a:rPr>
              <a:t> </a:t>
            </a:r>
            <a:r>
              <a:rPr dirty="0" sz="1200" b="0">
                <a:latin typeface="Arial MT"/>
                <a:cs typeface="Arial MT"/>
              </a:rPr>
              <a:t>peer</a:t>
            </a:r>
            <a:r>
              <a:rPr dirty="0" sz="1200" spc="-30" b="0">
                <a:latin typeface="Arial MT"/>
                <a:cs typeface="Arial MT"/>
              </a:rPr>
              <a:t> </a:t>
            </a:r>
            <a:r>
              <a:rPr dirty="0" sz="1200" spc="-10" b="0">
                <a:latin typeface="Arial MT"/>
                <a:cs typeface="Arial MT"/>
              </a:rPr>
              <a:t>group</a:t>
            </a:r>
            <a:endParaRPr sz="1200">
              <a:latin typeface="Arial MT"/>
              <a:cs typeface="Arial MT"/>
            </a:endParaRPr>
          </a:p>
        </p:txBody>
      </p:sp>
      <p:pic>
        <p:nvPicPr>
          <p:cNvPr id="46" name="object 46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234695" y="5714238"/>
            <a:ext cx="621029" cy="200406"/>
          </a:xfrm>
          <a:prstGeom prst="rect">
            <a:avLst/>
          </a:prstGeom>
        </p:spPr>
      </p:pic>
      <p:grpSp>
        <p:nvGrpSpPr>
          <p:cNvPr id="47" name="object 47" descr=""/>
          <p:cNvGrpSpPr/>
          <p:nvPr/>
        </p:nvGrpSpPr>
        <p:grpSpPr>
          <a:xfrm>
            <a:off x="1008125" y="1454785"/>
            <a:ext cx="9333865" cy="4371975"/>
            <a:chOff x="1008125" y="1454785"/>
            <a:chExt cx="9333865" cy="4371975"/>
          </a:xfrm>
        </p:grpSpPr>
        <p:pic>
          <p:nvPicPr>
            <p:cNvPr id="48" name="object 48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08125" y="4736592"/>
              <a:ext cx="980694" cy="198119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183891" y="5625845"/>
              <a:ext cx="834390" cy="200406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08125" y="5172456"/>
              <a:ext cx="811530" cy="184403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467849" y="1764792"/>
              <a:ext cx="874013" cy="166115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638037" y="4454652"/>
              <a:ext cx="915923" cy="147828"/>
            </a:xfrm>
            <a:prstGeom prst="rect">
              <a:avLst/>
            </a:prstGeom>
          </p:spPr>
        </p:pic>
        <p:sp>
          <p:nvSpPr>
            <p:cNvPr id="53" name="object 53" descr=""/>
            <p:cNvSpPr/>
            <p:nvPr/>
          </p:nvSpPr>
          <p:spPr>
            <a:xfrm>
              <a:off x="1413890" y="1461135"/>
              <a:ext cx="3750310" cy="2091689"/>
            </a:xfrm>
            <a:custGeom>
              <a:avLst/>
              <a:gdLst/>
              <a:ahLst/>
              <a:cxnLst/>
              <a:rect l="l" t="t" r="r" b="b"/>
              <a:pathLst>
                <a:path w="3750310" h="2091689">
                  <a:moveTo>
                    <a:pt x="3262122" y="0"/>
                  </a:moveTo>
                  <a:lnTo>
                    <a:pt x="0" y="0"/>
                  </a:lnTo>
                  <a:lnTo>
                    <a:pt x="0" y="2091689"/>
                  </a:lnTo>
                  <a:lnTo>
                    <a:pt x="3262122" y="2091689"/>
                  </a:lnTo>
                  <a:lnTo>
                    <a:pt x="3262122" y="1743075"/>
                  </a:lnTo>
                  <a:lnTo>
                    <a:pt x="3749929" y="1172717"/>
                  </a:lnTo>
                  <a:lnTo>
                    <a:pt x="3262122" y="1220215"/>
                  </a:lnTo>
                  <a:lnTo>
                    <a:pt x="326212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 descr=""/>
            <p:cNvSpPr/>
            <p:nvPr/>
          </p:nvSpPr>
          <p:spPr>
            <a:xfrm>
              <a:off x="1413890" y="1461135"/>
              <a:ext cx="3750310" cy="2091689"/>
            </a:xfrm>
            <a:custGeom>
              <a:avLst/>
              <a:gdLst/>
              <a:ahLst/>
              <a:cxnLst/>
              <a:rect l="l" t="t" r="r" b="b"/>
              <a:pathLst>
                <a:path w="3750310" h="2091689">
                  <a:moveTo>
                    <a:pt x="0" y="0"/>
                  </a:moveTo>
                  <a:lnTo>
                    <a:pt x="1902841" y="0"/>
                  </a:lnTo>
                  <a:lnTo>
                    <a:pt x="2718435" y="0"/>
                  </a:lnTo>
                  <a:lnTo>
                    <a:pt x="3262122" y="0"/>
                  </a:lnTo>
                  <a:lnTo>
                    <a:pt x="3262122" y="1220215"/>
                  </a:lnTo>
                  <a:lnTo>
                    <a:pt x="3749929" y="1172717"/>
                  </a:lnTo>
                  <a:lnTo>
                    <a:pt x="3262122" y="1743075"/>
                  </a:lnTo>
                  <a:lnTo>
                    <a:pt x="3262122" y="2091689"/>
                  </a:lnTo>
                  <a:lnTo>
                    <a:pt x="2718435" y="2091689"/>
                  </a:lnTo>
                  <a:lnTo>
                    <a:pt x="1902841" y="2091689"/>
                  </a:lnTo>
                  <a:lnTo>
                    <a:pt x="0" y="2091689"/>
                  </a:lnTo>
                  <a:lnTo>
                    <a:pt x="0" y="1743075"/>
                  </a:lnTo>
                  <a:lnTo>
                    <a:pt x="0" y="1220215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5" name="object 55" descr=""/>
          <p:cNvSpPr txBox="1"/>
          <p:nvPr/>
        </p:nvSpPr>
        <p:spPr>
          <a:xfrm>
            <a:off x="743458" y="6326632"/>
            <a:ext cx="2011680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>
                <a:solidFill>
                  <a:srgbClr val="03234D"/>
                </a:solidFill>
                <a:latin typeface="Arial MT"/>
                <a:cs typeface="Arial MT"/>
              </a:rPr>
              <a:t>Source:</a:t>
            </a:r>
            <a:r>
              <a:rPr dirty="0" sz="80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3234D"/>
                </a:solidFill>
                <a:latin typeface="Arial MT"/>
                <a:cs typeface="Arial MT"/>
              </a:rPr>
              <a:t>(Bloomberg,</a:t>
            </a:r>
            <a:r>
              <a:rPr dirty="0" sz="80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3234D"/>
                </a:solidFill>
                <a:latin typeface="Arial MT"/>
                <a:cs typeface="Arial MT"/>
              </a:rPr>
              <a:t>2023),</a:t>
            </a:r>
            <a:r>
              <a:rPr dirty="0" sz="80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3234D"/>
                </a:solidFill>
                <a:latin typeface="Arial MT"/>
                <a:cs typeface="Arial MT"/>
              </a:rPr>
              <a:t>(FactSet,</a:t>
            </a:r>
            <a:r>
              <a:rPr dirty="0" sz="80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800" spc="-10">
                <a:solidFill>
                  <a:srgbClr val="03234D"/>
                </a:solidFill>
                <a:latin typeface="Arial MT"/>
                <a:cs typeface="Arial MT"/>
              </a:rPr>
              <a:t>2023)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56" name="object 56" descr=""/>
          <p:cNvSpPr txBox="1"/>
          <p:nvPr/>
        </p:nvSpPr>
        <p:spPr>
          <a:xfrm>
            <a:off x="1625600" y="1499362"/>
            <a:ext cx="2716530" cy="6654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dirty="0" sz="1400" b="1">
                <a:solidFill>
                  <a:srgbClr val="03234D"/>
                </a:solidFill>
                <a:latin typeface="Arial"/>
                <a:cs typeface="Arial"/>
              </a:rPr>
              <a:t>High</a:t>
            </a:r>
            <a:r>
              <a:rPr dirty="0" sz="1400" spc="-35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3234D"/>
                </a:solidFill>
                <a:latin typeface="Arial"/>
                <a:cs typeface="Arial"/>
              </a:rPr>
              <a:t>correlation</a:t>
            </a:r>
            <a:r>
              <a:rPr dirty="0" sz="1400" spc="-50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400" spc="-10" b="1">
                <a:solidFill>
                  <a:srgbClr val="03234D"/>
                </a:solidFill>
                <a:latin typeface="Arial"/>
                <a:cs typeface="Arial"/>
              </a:rPr>
              <a:t>between company’s</a:t>
            </a:r>
            <a:r>
              <a:rPr dirty="0" sz="1400" spc="-40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3234D"/>
                </a:solidFill>
                <a:latin typeface="Arial"/>
                <a:cs typeface="Arial"/>
              </a:rPr>
              <a:t>enterprise</a:t>
            </a:r>
            <a:r>
              <a:rPr dirty="0" sz="1400" spc="-45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3234D"/>
                </a:solidFill>
                <a:latin typeface="Arial"/>
                <a:cs typeface="Arial"/>
              </a:rPr>
              <a:t>value</a:t>
            </a:r>
            <a:r>
              <a:rPr dirty="0" sz="1400" spc="-40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400" spc="-25" b="1">
                <a:solidFill>
                  <a:srgbClr val="03234D"/>
                </a:solidFill>
                <a:latin typeface="Arial"/>
                <a:cs typeface="Arial"/>
              </a:rPr>
              <a:t>and </a:t>
            </a:r>
            <a:r>
              <a:rPr dirty="0" sz="1400" b="1">
                <a:solidFill>
                  <a:srgbClr val="03234D"/>
                </a:solidFill>
                <a:latin typeface="Arial"/>
                <a:cs typeface="Arial"/>
              </a:rPr>
              <a:t>megawatts</a:t>
            </a:r>
            <a:r>
              <a:rPr dirty="0" sz="1400" spc="-25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400" spc="-10" b="1">
                <a:solidFill>
                  <a:srgbClr val="03234D"/>
                </a:solidFill>
                <a:latin typeface="Arial"/>
                <a:cs typeface="Arial"/>
              </a:rPr>
              <a:t>installed</a:t>
            </a:r>
            <a:endParaRPr sz="1400">
              <a:latin typeface="Arial"/>
              <a:cs typeface="Arial"/>
            </a:endParaRPr>
          </a:p>
        </p:txBody>
      </p:sp>
      <p:sp>
        <p:nvSpPr>
          <p:cNvPr id="57" name="object 57" descr=""/>
          <p:cNvSpPr txBox="1"/>
          <p:nvPr/>
        </p:nvSpPr>
        <p:spPr>
          <a:xfrm>
            <a:off x="1625600" y="2140203"/>
            <a:ext cx="2894965" cy="13061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98450" marR="5080" indent="-285750">
              <a:lnSpc>
                <a:spcPct val="100000"/>
              </a:lnSpc>
              <a:spcBef>
                <a:spcPts val="100"/>
              </a:spcBef>
              <a:buClr>
                <a:srgbClr val="009F9F"/>
              </a:buClr>
              <a:buFont typeface="Wingdings"/>
              <a:buChar char=""/>
              <a:tabLst>
                <a:tab pos="298450" algn="l"/>
              </a:tabLst>
            </a:pP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As</a:t>
            </a:r>
            <a:r>
              <a:rPr dirty="0" sz="1050" spc="-5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the</a:t>
            </a:r>
            <a:r>
              <a:rPr dirty="0" sz="1050" spc="-3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enterprise</a:t>
            </a:r>
            <a:r>
              <a:rPr dirty="0" sz="1050" spc="-2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value</a:t>
            </a:r>
            <a:r>
              <a:rPr dirty="0" sz="1050" spc="-2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becomes</a:t>
            </a:r>
            <a:r>
              <a:rPr dirty="0" sz="1050" spc="-3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larger,</a:t>
            </a:r>
            <a:r>
              <a:rPr dirty="0" sz="1050" spc="-3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 spc="-25">
                <a:solidFill>
                  <a:srgbClr val="010027"/>
                </a:solidFill>
                <a:latin typeface="Arial MT"/>
                <a:cs typeface="Arial MT"/>
              </a:rPr>
              <a:t>the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number</a:t>
            </a:r>
            <a:r>
              <a:rPr dirty="0" sz="1050" spc="-3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of</a:t>
            </a:r>
            <a:r>
              <a:rPr dirty="0" sz="1050" spc="-4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megawatts</a:t>
            </a:r>
            <a:r>
              <a:rPr dirty="0" sz="1050" spc="-4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installed</a:t>
            </a:r>
            <a:r>
              <a:rPr dirty="0" sz="1050" spc="-2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also</a:t>
            </a:r>
            <a:r>
              <a:rPr dirty="0" sz="1050" spc="-3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 spc="-20">
                <a:solidFill>
                  <a:srgbClr val="010027"/>
                </a:solidFill>
                <a:latin typeface="Arial MT"/>
                <a:cs typeface="Arial MT"/>
              </a:rPr>
              <a:t>grows</a:t>
            </a:r>
            <a:endParaRPr sz="1050">
              <a:latin typeface="Arial MT"/>
              <a:cs typeface="Arial MT"/>
            </a:endParaRPr>
          </a:p>
          <a:p>
            <a:pPr marL="298450" marR="81280" indent="-285750">
              <a:lnSpc>
                <a:spcPct val="100000"/>
              </a:lnSpc>
              <a:buClr>
                <a:srgbClr val="009F9F"/>
              </a:buClr>
              <a:buFont typeface="Wingdings"/>
              <a:buChar char=""/>
              <a:tabLst>
                <a:tab pos="298450" algn="l"/>
              </a:tabLst>
            </a:pP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The</a:t>
            </a:r>
            <a:r>
              <a:rPr dirty="0" sz="1050" spc="-3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 b="1">
                <a:solidFill>
                  <a:srgbClr val="010027"/>
                </a:solidFill>
                <a:latin typeface="Arial"/>
                <a:cs typeface="Arial"/>
              </a:rPr>
              <a:t>relationship</a:t>
            </a:r>
            <a:r>
              <a:rPr dirty="0" sz="1050" spc="-4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050" b="1">
                <a:solidFill>
                  <a:srgbClr val="010027"/>
                </a:solidFill>
                <a:latin typeface="Arial"/>
                <a:cs typeface="Arial"/>
              </a:rPr>
              <a:t>between</a:t>
            </a:r>
            <a:r>
              <a:rPr dirty="0" sz="1050" spc="-4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050" b="1">
                <a:solidFill>
                  <a:srgbClr val="010027"/>
                </a:solidFill>
                <a:latin typeface="Arial"/>
                <a:cs typeface="Arial"/>
              </a:rPr>
              <a:t>the</a:t>
            </a:r>
            <a:r>
              <a:rPr dirty="0" sz="1050" spc="-2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050" spc="-10" b="1">
                <a:solidFill>
                  <a:srgbClr val="010027"/>
                </a:solidFill>
                <a:latin typeface="Arial"/>
                <a:cs typeface="Arial"/>
              </a:rPr>
              <a:t>enterprise </a:t>
            </a:r>
            <a:r>
              <a:rPr dirty="0" sz="1050" b="1">
                <a:solidFill>
                  <a:srgbClr val="010027"/>
                </a:solidFill>
                <a:latin typeface="Arial"/>
                <a:cs typeface="Arial"/>
              </a:rPr>
              <a:t>value</a:t>
            </a:r>
            <a:r>
              <a:rPr dirty="0" sz="1050" spc="-2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050" b="1">
                <a:solidFill>
                  <a:srgbClr val="010027"/>
                </a:solidFill>
                <a:latin typeface="Arial"/>
                <a:cs typeface="Arial"/>
              </a:rPr>
              <a:t>and</a:t>
            </a:r>
            <a:r>
              <a:rPr dirty="0" sz="1050" spc="-3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050" b="1">
                <a:solidFill>
                  <a:srgbClr val="010027"/>
                </a:solidFill>
                <a:latin typeface="Arial"/>
                <a:cs typeface="Arial"/>
              </a:rPr>
              <a:t>megawatts</a:t>
            </a:r>
            <a:r>
              <a:rPr dirty="0" sz="1050" spc="-3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050" b="1">
                <a:solidFill>
                  <a:srgbClr val="010027"/>
                </a:solidFill>
                <a:latin typeface="Arial"/>
                <a:cs typeface="Arial"/>
              </a:rPr>
              <a:t>installed</a:t>
            </a:r>
            <a:r>
              <a:rPr dirty="0" sz="1050" spc="-3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can</a:t>
            </a:r>
            <a:r>
              <a:rPr dirty="0" sz="1050" spc="-2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 spc="-25">
                <a:solidFill>
                  <a:srgbClr val="010027"/>
                </a:solidFill>
                <a:latin typeface="Arial MT"/>
                <a:cs typeface="Arial MT"/>
              </a:rPr>
              <a:t>be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explained</a:t>
            </a:r>
            <a:r>
              <a:rPr dirty="0" sz="1050" spc="-1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by</a:t>
            </a:r>
            <a:r>
              <a:rPr dirty="0" sz="1050" spc="-3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 b="1">
                <a:solidFill>
                  <a:srgbClr val="010027"/>
                </a:solidFill>
                <a:latin typeface="Arial"/>
                <a:cs typeface="Arial"/>
              </a:rPr>
              <a:t>87%</a:t>
            </a:r>
            <a:r>
              <a:rPr dirty="0" sz="1050" spc="-2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of</a:t>
            </a:r>
            <a:r>
              <a:rPr dirty="0" sz="1050" spc="-3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the</a:t>
            </a:r>
            <a:r>
              <a:rPr dirty="0" sz="1050" spc="-3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 spc="-20">
                <a:solidFill>
                  <a:srgbClr val="010027"/>
                </a:solidFill>
                <a:latin typeface="Arial MT"/>
                <a:cs typeface="Arial MT"/>
              </a:rPr>
              <a:t>time</a:t>
            </a:r>
            <a:endParaRPr sz="1050">
              <a:latin typeface="Arial MT"/>
              <a:cs typeface="Arial MT"/>
            </a:endParaRPr>
          </a:p>
          <a:p>
            <a:pPr algn="just" marL="298450" marR="33020" indent="-285750">
              <a:lnSpc>
                <a:spcPct val="100000"/>
              </a:lnSpc>
              <a:buClr>
                <a:srgbClr val="009F9F"/>
              </a:buClr>
              <a:buFont typeface="Wingdings"/>
              <a:buChar char=""/>
              <a:tabLst>
                <a:tab pos="298450" algn="l"/>
              </a:tabLst>
            </a:pP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This</a:t>
            </a:r>
            <a:r>
              <a:rPr dirty="0" sz="1050" spc="-4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correlation</a:t>
            </a:r>
            <a:r>
              <a:rPr dirty="0" sz="1050" spc="-2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confidently</a:t>
            </a:r>
            <a:r>
              <a:rPr dirty="0" sz="1050" spc="-3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explains</a:t>
            </a:r>
            <a:r>
              <a:rPr dirty="0" sz="1050" spc="-2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that</a:t>
            </a:r>
            <a:r>
              <a:rPr dirty="0" sz="1050" spc="-4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 spc="-25">
                <a:solidFill>
                  <a:srgbClr val="010027"/>
                </a:solidFill>
                <a:latin typeface="Arial MT"/>
                <a:cs typeface="Arial MT"/>
              </a:rPr>
              <a:t>as </a:t>
            </a:r>
            <a:r>
              <a:rPr dirty="0" sz="1050" b="1">
                <a:solidFill>
                  <a:srgbClr val="010027"/>
                </a:solidFill>
                <a:latin typeface="Arial"/>
                <a:cs typeface="Arial"/>
              </a:rPr>
              <a:t>the</a:t>
            </a:r>
            <a:r>
              <a:rPr dirty="0" sz="1050" spc="-2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050" spc="-10" b="1">
                <a:solidFill>
                  <a:srgbClr val="010027"/>
                </a:solidFill>
                <a:latin typeface="Arial"/>
                <a:cs typeface="Arial"/>
              </a:rPr>
              <a:t>company</a:t>
            </a:r>
            <a:r>
              <a:rPr dirty="0" sz="1050" spc="-2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050" b="1">
                <a:solidFill>
                  <a:srgbClr val="010027"/>
                </a:solidFill>
                <a:latin typeface="Arial"/>
                <a:cs typeface="Arial"/>
              </a:rPr>
              <a:t>grows</a:t>
            </a:r>
            <a:r>
              <a:rPr dirty="0" sz="1050" spc="-3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050" b="1">
                <a:solidFill>
                  <a:srgbClr val="010027"/>
                </a:solidFill>
                <a:latin typeface="Arial"/>
                <a:cs typeface="Arial"/>
              </a:rPr>
              <a:t>in</a:t>
            </a:r>
            <a:r>
              <a:rPr dirty="0" sz="1050" spc="-3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050" b="1">
                <a:solidFill>
                  <a:srgbClr val="010027"/>
                </a:solidFill>
                <a:latin typeface="Arial"/>
                <a:cs typeface="Arial"/>
              </a:rPr>
              <a:t>market</a:t>
            </a:r>
            <a:r>
              <a:rPr dirty="0" sz="1050" spc="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050" b="1">
                <a:solidFill>
                  <a:srgbClr val="010027"/>
                </a:solidFill>
                <a:latin typeface="Arial"/>
                <a:cs typeface="Arial"/>
              </a:rPr>
              <a:t>size,</a:t>
            </a:r>
            <a:r>
              <a:rPr dirty="0" sz="1050" spc="-2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050" spc="-10" b="1">
                <a:solidFill>
                  <a:srgbClr val="010027"/>
                </a:solidFill>
                <a:latin typeface="Arial"/>
                <a:cs typeface="Arial"/>
              </a:rPr>
              <a:t>their </a:t>
            </a:r>
            <a:r>
              <a:rPr dirty="0" sz="1050" b="1">
                <a:solidFill>
                  <a:srgbClr val="010027"/>
                </a:solidFill>
                <a:latin typeface="Arial"/>
                <a:cs typeface="Arial"/>
              </a:rPr>
              <a:t>installation</a:t>
            </a:r>
            <a:r>
              <a:rPr dirty="0" sz="1050" spc="-3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050" b="1">
                <a:solidFill>
                  <a:srgbClr val="010027"/>
                </a:solidFill>
                <a:latin typeface="Arial"/>
                <a:cs typeface="Arial"/>
              </a:rPr>
              <a:t>capacity</a:t>
            </a:r>
            <a:r>
              <a:rPr dirty="0" sz="1050" spc="-2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050" b="1">
                <a:solidFill>
                  <a:srgbClr val="010027"/>
                </a:solidFill>
                <a:latin typeface="Arial"/>
                <a:cs typeface="Arial"/>
              </a:rPr>
              <a:t>will</a:t>
            </a:r>
            <a:r>
              <a:rPr dirty="0" sz="1050" spc="-3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050" b="1">
                <a:solidFill>
                  <a:srgbClr val="010027"/>
                </a:solidFill>
                <a:latin typeface="Arial"/>
                <a:cs typeface="Arial"/>
              </a:rPr>
              <a:t>also</a:t>
            </a:r>
            <a:r>
              <a:rPr dirty="0" sz="1050" spc="-1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050" spc="-10" b="1">
                <a:solidFill>
                  <a:srgbClr val="010027"/>
                </a:solidFill>
                <a:latin typeface="Arial"/>
                <a:cs typeface="Arial"/>
              </a:rPr>
              <a:t>increase</a:t>
            </a:r>
            <a:endParaRPr sz="1050">
              <a:latin typeface="Arial"/>
              <a:cs typeface="Arial"/>
            </a:endParaRPr>
          </a:p>
        </p:txBody>
      </p:sp>
      <p:grpSp>
        <p:nvGrpSpPr>
          <p:cNvPr id="58" name="object 58" descr=""/>
          <p:cNvGrpSpPr/>
          <p:nvPr/>
        </p:nvGrpSpPr>
        <p:grpSpPr>
          <a:xfrm>
            <a:off x="1748154" y="4759578"/>
            <a:ext cx="5567680" cy="1162050"/>
            <a:chOff x="1748154" y="4759578"/>
            <a:chExt cx="5567680" cy="1162050"/>
          </a:xfrm>
        </p:grpSpPr>
        <p:sp>
          <p:nvSpPr>
            <p:cNvPr id="59" name="object 59" descr=""/>
            <p:cNvSpPr/>
            <p:nvPr/>
          </p:nvSpPr>
          <p:spPr>
            <a:xfrm>
              <a:off x="1754504" y="4765928"/>
              <a:ext cx="5554980" cy="1149350"/>
            </a:xfrm>
            <a:custGeom>
              <a:avLst/>
              <a:gdLst/>
              <a:ahLst/>
              <a:cxnLst/>
              <a:rect l="l" t="t" r="r" b="b"/>
              <a:pathLst>
                <a:path w="5554980" h="1149350">
                  <a:moveTo>
                    <a:pt x="5554980" y="0"/>
                  </a:moveTo>
                  <a:lnTo>
                    <a:pt x="2050542" y="0"/>
                  </a:lnTo>
                  <a:lnTo>
                    <a:pt x="2050542" y="191516"/>
                  </a:lnTo>
                  <a:lnTo>
                    <a:pt x="0" y="116078"/>
                  </a:lnTo>
                  <a:lnTo>
                    <a:pt x="2050542" y="478790"/>
                  </a:lnTo>
                  <a:lnTo>
                    <a:pt x="2050542" y="1149096"/>
                  </a:lnTo>
                  <a:lnTo>
                    <a:pt x="5554980" y="1149096"/>
                  </a:lnTo>
                  <a:lnTo>
                    <a:pt x="555498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" name="object 60" descr=""/>
            <p:cNvSpPr/>
            <p:nvPr/>
          </p:nvSpPr>
          <p:spPr>
            <a:xfrm>
              <a:off x="1754504" y="4765928"/>
              <a:ext cx="5554980" cy="1149350"/>
            </a:xfrm>
            <a:custGeom>
              <a:avLst/>
              <a:gdLst/>
              <a:ahLst/>
              <a:cxnLst/>
              <a:rect l="l" t="t" r="r" b="b"/>
              <a:pathLst>
                <a:path w="5554980" h="1149350">
                  <a:moveTo>
                    <a:pt x="2050542" y="0"/>
                  </a:moveTo>
                  <a:lnTo>
                    <a:pt x="2634615" y="0"/>
                  </a:lnTo>
                  <a:lnTo>
                    <a:pt x="3510660" y="0"/>
                  </a:lnTo>
                  <a:lnTo>
                    <a:pt x="5554980" y="0"/>
                  </a:lnTo>
                  <a:lnTo>
                    <a:pt x="5554980" y="191516"/>
                  </a:lnTo>
                  <a:lnTo>
                    <a:pt x="5554980" y="478790"/>
                  </a:lnTo>
                  <a:lnTo>
                    <a:pt x="5554980" y="1149096"/>
                  </a:lnTo>
                  <a:lnTo>
                    <a:pt x="3510660" y="1149096"/>
                  </a:lnTo>
                  <a:lnTo>
                    <a:pt x="2634615" y="1149096"/>
                  </a:lnTo>
                  <a:lnTo>
                    <a:pt x="2050542" y="1149096"/>
                  </a:lnTo>
                  <a:lnTo>
                    <a:pt x="2050542" y="478790"/>
                  </a:lnTo>
                  <a:lnTo>
                    <a:pt x="0" y="116078"/>
                  </a:lnTo>
                  <a:lnTo>
                    <a:pt x="2050542" y="191516"/>
                  </a:lnTo>
                  <a:lnTo>
                    <a:pt x="2050542" y="0"/>
                  </a:lnTo>
                  <a:close/>
                </a:path>
              </a:pathLst>
            </a:custGeom>
            <a:ln w="12700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1" name="object 61" descr=""/>
          <p:cNvSpPr txBox="1"/>
          <p:nvPr/>
        </p:nvSpPr>
        <p:spPr>
          <a:xfrm>
            <a:off x="4026661" y="4799583"/>
            <a:ext cx="1800860" cy="2387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400" b="1">
                <a:solidFill>
                  <a:srgbClr val="010027"/>
                </a:solidFill>
                <a:latin typeface="Arial"/>
                <a:cs typeface="Arial"/>
              </a:rPr>
              <a:t>Projected</a:t>
            </a:r>
            <a:r>
              <a:rPr dirty="0" sz="1400" spc="-9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400" spc="-10" b="1">
                <a:solidFill>
                  <a:srgbClr val="010027"/>
                </a:solidFill>
                <a:latin typeface="Arial"/>
                <a:cs typeface="Arial"/>
              </a:rPr>
              <a:t>megawatts</a:t>
            </a:r>
            <a:endParaRPr sz="1400">
              <a:latin typeface="Arial"/>
              <a:cs typeface="Arial"/>
            </a:endParaRPr>
          </a:p>
        </p:txBody>
      </p:sp>
      <p:sp>
        <p:nvSpPr>
          <p:cNvPr id="62" name="object 62" descr=""/>
          <p:cNvSpPr txBox="1"/>
          <p:nvPr/>
        </p:nvSpPr>
        <p:spPr>
          <a:xfrm>
            <a:off x="4026661" y="5013705"/>
            <a:ext cx="3205480" cy="8255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98450" marR="5080" indent="-285750">
              <a:lnSpc>
                <a:spcPct val="100000"/>
              </a:lnSpc>
              <a:spcBef>
                <a:spcPts val="100"/>
              </a:spcBef>
              <a:buClr>
                <a:srgbClr val="009F9F"/>
              </a:buClr>
              <a:buFont typeface="Wingdings"/>
              <a:buChar char=""/>
              <a:tabLst>
                <a:tab pos="298450" algn="l"/>
              </a:tabLst>
            </a:pP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Megawatts</a:t>
            </a:r>
            <a:r>
              <a:rPr dirty="0" sz="1050" spc="-3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installed</a:t>
            </a:r>
            <a:r>
              <a:rPr dirty="0" sz="1050" spc="-2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for</a:t>
            </a:r>
            <a:r>
              <a:rPr dirty="0" sz="1050" spc="-4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Inox</a:t>
            </a:r>
            <a:r>
              <a:rPr dirty="0" sz="1050" spc="-4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Wind</a:t>
            </a:r>
            <a:r>
              <a:rPr dirty="0" sz="1050" spc="-3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and</a:t>
            </a:r>
            <a:r>
              <a:rPr dirty="0" sz="1050" spc="-2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 spc="-10">
                <a:solidFill>
                  <a:srgbClr val="010027"/>
                </a:solidFill>
                <a:latin typeface="Arial MT"/>
                <a:cs typeface="Arial MT"/>
              </a:rPr>
              <a:t>MingYang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were</a:t>
            </a:r>
            <a:r>
              <a:rPr dirty="0" sz="1050" spc="-2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not</a:t>
            </a:r>
            <a:r>
              <a:rPr dirty="0" sz="1050" spc="-3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 spc="-10">
                <a:solidFill>
                  <a:srgbClr val="010027"/>
                </a:solidFill>
                <a:latin typeface="Arial MT"/>
                <a:cs typeface="Arial MT"/>
              </a:rPr>
              <a:t>disclosed</a:t>
            </a:r>
            <a:endParaRPr sz="1050">
              <a:latin typeface="Arial MT"/>
              <a:cs typeface="Arial MT"/>
            </a:endParaRPr>
          </a:p>
          <a:p>
            <a:pPr marL="298450" marR="157480" indent="-285750">
              <a:lnSpc>
                <a:spcPct val="100000"/>
              </a:lnSpc>
              <a:buClr>
                <a:srgbClr val="009F9F"/>
              </a:buClr>
              <a:buFont typeface="Wingdings"/>
              <a:buChar char=""/>
              <a:tabLst>
                <a:tab pos="298450" algn="l"/>
              </a:tabLst>
            </a:pP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Estimated</a:t>
            </a:r>
            <a:r>
              <a:rPr dirty="0" sz="1050" spc="-4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MW</a:t>
            </a:r>
            <a:r>
              <a:rPr dirty="0" sz="1050" spc="-3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based</a:t>
            </a:r>
            <a:r>
              <a:rPr dirty="0" sz="1050" spc="-1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on</a:t>
            </a:r>
            <a:r>
              <a:rPr dirty="0" sz="1050" spc="-3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the</a:t>
            </a:r>
            <a:r>
              <a:rPr dirty="0" sz="1050" spc="-3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 spc="-10">
                <a:solidFill>
                  <a:srgbClr val="010027"/>
                </a:solidFill>
                <a:latin typeface="Arial MT"/>
                <a:cs typeface="Arial MT"/>
              </a:rPr>
              <a:t>average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EV/Installations</a:t>
            </a:r>
            <a:r>
              <a:rPr dirty="0" sz="1050" spc="-3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ratio</a:t>
            </a:r>
            <a:r>
              <a:rPr dirty="0" sz="1050" spc="-2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of</a:t>
            </a:r>
            <a:r>
              <a:rPr dirty="0" sz="1050" spc="-3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0.28x</a:t>
            </a:r>
            <a:r>
              <a:rPr dirty="0" sz="1050" spc="-3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yield</a:t>
            </a:r>
            <a:r>
              <a:rPr dirty="0" sz="1050" spc="-2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 spc="-10">
                <a:solidFill>
                  <a:srgbClr val="010027"/>
                </a:solidFill>
                <a:latin typeface="Arial MT"/>
                <a:cs typeface="Arial MT"/>
              </a:rPr>
              <a:t>values </a:t>
            </a:r>
            <a:r>
              <a:rPr dirty="0" sz="1050" b="1">
                <a:solidFill>
                  <a:srgbClr val="010027"/>
                </a:solidFill>
                <a:latin typeface="Arial"/>
                <a:cs typeface="Arial"/>
              </a:rPr>
              <a:t>130MW</a:t>
            </a:r>
            <a:r>
              <a:rPr dirty="0" sz="1050" spc="-3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050" b="1">
                <a:solidFill>
                  <a:srgbClr val="010027"/>
                </a:solidFill>
                <a:latin typeface="Arial"/>
                <a:cs typeface="Arial"/>
              </a:rPr>
              <a:t>for</a:t>
            </a:r>
            <a:r>
              <a:rPr dirty="0" sz="1050" spc="-4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050" b="1">
                <a:solidFill>
                  <a:srgbClr val="010027"/>
                </a:solidFill>
                <a:latin typeface="Arial"/>
                <a:cs typeface="Arial"/>
              </a:rPr>
              <a:t>Inox</a:t>
            </a:r>
            <a:r>
              <a:rPr dirty="0" sz="1050" spc="-3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and</a:t>
            </a:r>
            <a:r>
              <a:rPr dirty="0" sz="1050" spc="-3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 b="1">
                <a:solidFill>
                  <a:srgbClr val="010027"/>
                </a:solidFill>
                <a:latin typeface="Arial"/>
                <a:cs typeface="Arial"/>
              </a:rPr>
              <a:t>1,863MW</a:t>
            </a:r>
            <a:r>
              <a:rPr dirty="0" sz="1050" spc="-2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050" b="1">
                <a:solidFill>
                  <a:srgbClr val="010027"/>
                </a:solidFill>
                <a:latin typeface="Arial"/>
                <a:cs typeface="Arial"/>
              </a:rPr>
              <a:t>for</a:t>
            </a:r>
            <a:r>
              <a:rPr dirty="0" sz="1050" spc="-3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050" spc="-10" b="1">
                <a:solidFill>
                  <a:srgbClr val="010027"/>
                </a:solidFill>
                <a:latin typeface="Arial"/>
                <a:cs typeface="Arial"/>
              </a:rPr>
              <a:t>MingYang</a:t>
            </a:r>
            <a:endParaRPr sz="1050">
              <a:latin typeface="Arial"/>
              <a:cs typeface="Arial"/>
            </a:endParaRPr>
          </a:p>
        </p:txBody>
      </p:sp>
      <p:grpSp>
        <p:nvGrpSpPr>
          <p:cNvPr id="63" name="object 63" descr=""/>
          <p:cNvGrpSpPr/>
          <p:nvPr/>
        </p:nvGrpSpPr>
        <p:grpSpPr>
          <a:xfrm>
            <a:off x="1499616" y="1511427"/>
            <a:ext cx="2477770" cy="3627754"/>
            <a:chOff x="1499616" y="1511427"/>
            <a:chExt cx="2477770" cy="3627754"/>
          </a:xfrm>
        </p:grpSpPr>
        <p:pic>
          <p:nvPicPr>
            <p:cNvPr id="64" name="object 64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99616" y="1511427"/>
              <a:ext cx="57150" cy="305181"/>
            </a:xfrm>
            <a:prstGeom prst="rect">
              <a:avLst/>
            </a:prstGeom>
          </p:spPr>
        </p:pic>
        <p:pic>
          <p:nvPicPr>
            <p:cNvPr id="65" name="object 65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919727" y="4833747"/>
              <a:ext cx="57150" cy="305180"/>
            </a:xfrm>
            <a:prstGeom prst="rect">
              <a:avLst/>
            </a:prstGeom>
          </p:spPr>
        </p:pic>
      </p:grpSp>
      <p:sp>
        <p:nvSpPr>
          <p:cNvPr id="66" name="object 66" descr=""/>
          <p:cNvSpPr txBox="1"/>
          <p:nvPr/>
        </p:nvSpPr>
        <p:spPr>
          <a:xfrm>
            <a:off x="268129" y="3190664"/>
            <a:ext cx="153670" cy="438784"/>
          </a:xfrm>
          <a:prstGeom prst="rect">
            <a:avLst/>
          </a:prstGeom>
        </p:spPr>
        <p:txBody>
          <a:bodyPr wrap="square" lIns="0" tIns="1905" rIns="0" bIns="0" rtlCol="0" vert="vert27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 sz="900">
                <a:solidFill>
                  <a:srgbClr val="171717"/>
                </a:solidFill>
                <a:latin typeface="Arial MT"/>
                <a:cs typeface="Arial MT"/>
              </a:rPr>
              <a:t>In</a:t>
            </a:r>
            <a:r>
              <a:rPr dirty="0" sz="900" spc="-5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171717"/>
                </a:solidFill>
                <a:latin typeface="Arial MT"/>
                <a:cs typeface="Arial MT"/>
              </a:rPr>
              <a:t>$ </a:t>
            </a:r>
            <a:r>
              <a:rPr dirty="0" sz="900" spc="-25">
                <a:solidFill>
                  <a:srgbClr val="171717"/>
                </a:solidFill>
                <a:latin typeface="Arial MT"/>
                <a:cs typeface="Arial MT"/>
              </a:rPr>
              <a:t>Mm</a:t>
            </a:r>
            <a:endParaRPr sz="9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1803126" y="6462776"/>
            <a:ext cx="173355" cy="1854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50" spc="-25">
                <a:solidFill>
                  <a:srgbClr val="03234D"/>
                </a:solidFill>
                <a:latin typeface="Tahoma"/>
                <a:cs typeface="Tahoma"/>
              </a:rPr>
              <a:t>36</a:t>
            </a:r>
            <a:endParaRPr sz="1050">
              <a:latin typeface="Tahoma"/>
              <a:cs typeface="Tahoma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122407" y="291889"/>
            <a:ext cx="1434083" cy="238419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39698" y="768858"/>
            <a:ext cx="10917174" cy="19050"/>
          </a:xfrm>
          <a:prstGeom prst="rect">
            <a:avLst/>
          </a:prstGeom>
        </p:spPr>
      </p:pic>
      <p:grpSp>
        <p:nvGrpSpPr>
          <p:cNvPr id="5" name="object 5" descr=""/>
          <p:cNvGrpSpPr/>
          <p:nvPr/>
        </p:nvGrpSpPr>
        <p:grpSpPr>
          <a:xfrm>
            <a:off x="0" y="6496050"/>
            <a:ext cx="12192000" cy="361950"/>
            <a:chOff x="0" y="6496050"/>
            <a:chExt cx="12192000" cy="361950"/>
          </a:xfrm>
        </p:grpSpPr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6694931"/>
              <a:ext cx="12192000" cy="163068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7887" y="6496050"/>
              <a:ext cx="4675632" cy="361949"/>
            </a:xfrm>
            <a:prstGeom prst="rect">
              <a:avLst/>
            </a:prstGeom>
          </p:spPr>
        </p:pic>
      </p:grpSp>
      <p:sp>
        <p:nvSpPr>
          <p:cNvPr id="8" name="object 8" descr=""/>
          <p:cNvSpPr txBox="1"/>
          <p:nvPr/>
        </p:nvSpPr>
        <p:spPr>
          <a:xfrm>
            <a:off x="2601976" y="6504940"/>
            <a:ext cx="569595" cy="293370"/>
          </a:xfrm>
          <a:prstGeom prst="rect">
            <a:avLst/>
          </a:prstGeom>
        </p:spPr>
        <p:txBody>
          <a:bodyPr wrap="square" lIns="0" tIns="65404" rIns="0" bIns="0" rtlCol="0" vert="horz">
            <a:spAutoFit/>
          </a:bodyPr>
          <a:lstStyle/>
          <a:p>
            <a:pPr marL="41910" marR="30480" indent="-3810">
              <a:lnSpc>
                <a:spcPct val="67100"/>
              </a:lnSpc>
              <a:spcBef>
                <a:spcPts val="515"/>
              </a:spcBef>
            </a:pPr>
            <a:r>
              <a:rPr dirty="0" sz="1050" spc="-10" b="1">
                <a:solidFill>
                  <a:srgbClr val="FFFFFF"/>
                </a:solidFill>
                <a:latin typeface="Calibri"/>
                <a:cs typeface="Calibri"/>
              </a:rPr>
              <a:t>Industry </a:t>
            </a:r>
            <a:r>
              <a:rPr dirty="0" baseline="-21164" sz="1575" spc="-315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050" spc="-210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baseline="-21164" sz="1575" spc="-315" b="1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dirty="0" sz="1050" spc="-210" b="1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dirty="0" baseline="-21164" sz="1575" spc="-315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050" spc="-210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baseline="-21164" sz="1575" spc="-315" b="1">
                <a:solidFill>
                  <a:srgbClr val="FFFFFF"/>
                </a:solidFill>
                <a:latin typeface="Calibri"/>
                <a:cs typeface="Calibri"/>
              </a:rPr>
              <a:t>ly</a:t>
            </a:r>
            <a:r>
              <a:rPr dirty="0" sz="1050" spc="-210" b="1">
                <a:solidFill>
                  <a:srgbClr val="FFFFFF"/>
                </a:solidFill>
                <a:latin typeface="Calibri"/>
                <a:cs typeface="Calibri"/>
              </a:rPr>
              <a:t>ly</a:t>
            </a:r>
            <a:r>
              <a:rPr dirty="0" baseline="-21164" sz="1575" spc="-315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sz="1050" spc="-210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baseline="-21164" sz="1575" spc="-315" b="1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dirty="0" sz="1050" spc="-210" b="1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1041653" y="6504940"/>
            <a:ext cx="657860" cy="293370"/>
          </a:xfrm>
          <a:prstGeom prst="rect">
            <a:avLst/>
          </a:prstGeom>
        </p:spPr>
        <p:txBody>
          <a:bodyPr wrap="square" lIns="0" tIns="65404" rIns="0" bIns="0" rtlCol="0" vert="horz">
            <a:spAutoFit/>
          </a:bodyPr>
          <a:lstStyle/>
          <a:p>
            <a:pPr marL="38735" marR="30480" indent="-1270">
              <a:lnSpc>
                <a:spcPct val="67100"/>
              </a:lnSpc>
              <a:spcBef>
                <a:spcPts val="515"/>
              </a:spcBef>
            </a:pPr>
            <a:r>
              <a:rPr dirty="0" sz="1050" spc="-10" b="1">
                <a:solidFill>
                  <a:srgbClr val="FFFFFF"/>
                </a:solidFill>
                <a:latin typeface="Calibri"/>
                <a:cs typeface="Calibri"/>
              </a:rPr>
              <a:t>Executive </a:t>
            </a:r>
            <a:r>
              <a:rPr dirty="0" baseline="-21164" sz="1575" spc="-427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sz="1050" spc="-285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baseline="-21164" sz="1575" spc="-427" b="1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dirty="0" sz="1050" spc="-285" b="1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dirty="0" baseline="-21164" sz="1575" spc="-427" b="1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dirty="0" sz="1050" spc="-285" b="1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dirty="0" baseline="-21164" sz="1575" spc="-427" b="1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dirty="0" sz="1050" spc="-285" b="1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dirty="0" baseline="-21164" sz="1575" spc="-427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050" spc="-285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baseline="-21164" sz="1575" spc="-427" b="1">
                <a:solidFill>
                  <a:srgbClr val="FFFFFF"/>
                </a:solidFill>
                <a:latin typeface="Calibri"/>
                <a:cs typeface="Calibri"/>
              </a:rPr>
              <a:t>ry</a:t>
            </a:r>
            <a:r>
              <a:rPr dirty="0" sz="1050" spc="-285" b="1">
                <a:solidFill>
                  <a:srgbClr val="FFFFFF"/>
                </a:solidFill>
                <a:latin typeface="Calibri"/>
                <a:cs typeface="Calibri"/>
              </a:rPr>
              <a:t>ry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4158234" y="6504940"/>
            <a:ext cx="637540" cy="293370"/>
          </a:xfrm>
          <a:prstGeom prst="rect">
            <a:avLst/>
          </a:prstGeom>
        </p:spPr>
        <p:txBody>
          <a:bodyPr wrap="square" lIns="0" tIns="65404" rIns="0" bIns="0" rtlCol="0" vert="horz">
            <a:spAutoFit/>
          </a:bodyPr>
          <a:lstStyle/>
          <a:p>
            <a:pPr marL="38100" marR="30480" indent="33655">
              <a:lnSpc>
                <a:spcPct val="67100"/>
              </a:lnSpc>
              <a:spcBef>
                <a:spcPts val="515"/>
              </a:spcBef>
            </a:pPr>
            <a:r>
              <a:rPr dirty="0" sz="1050" spc="-10" b="1">
                <a:solidFill>
                  <a:srgbClr val="FFFFFF"/>
                </a:solidFill>
                <a:latin typeface="Calibri"/>
                <a:cs typeface="Calibri"/>
              </a:rPr>
              <a:t>Company </a:t>
            </a:r>
            <a:r>
              <a:rPr dirty="0" sz="1050" spc="-484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baseline="-21164" sz="1575" spc="-390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sz="1050" spc="-270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baseline="-21164" sz="1575" spc="-390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sz="1050" spc="-300" b="1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baseline="-21164" sz="1575" spc="-382" b="1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sz="1050" spc="-150" b="1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dirty="0" baseline="-21164" sz="1575" spc="-390" b="1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dirty="0" sz="1050" spc="-270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baseline="-21164" sz="1575" spc="-390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sz="1050" spc="-35" b="1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dirty="0" baseline="-21164" sz="1575" spc="-390" b="1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dirty="0" sz="1050" spc="-300" b="1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baseline="-21164" sz="1575" spc="-382" b="1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sz="1050" spc="-565" b="1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r>
              <a:rPr dirty="0" baseline="-21164" sz="1575" spc="-30" b="1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endParaRPr baseline="-21164" sz="1575">
              <a:latin typeface="Calibri"/>
              <a:cs typeface="Calibri"/>
            </a:endParaRPr>
          </a:p>
        </p:txBody>
      </p:sp>
      <p:sp>
        <p:nvSpPr>
          <p:cNvPr id="11" name="object 11" descr=""/>
          <p:cNvSpPr/>
          <p:nvPr/>
        </p:nvSpPr>
        <p:spPr>
          <a:xfrm>
            <a:off x="5300471" y="6496050"/>
            <a:ext cx="1624965" cy="361950"/>
          </a:xfrm>
          <a:custGeom>
            <a:avLst/>
            <a:gdLst/>
            <a:ahLst/>
            <a:cxnLst/>
            <a:rect l="l" t="t" r="r" b="b"/>
            <a:pathLst>
              <a:path w="1624965" h="361950">
                <a:moveTo>
                  <a:pt x="1624583" y="0"/>
                </a:moveTo>
                <a:lnTo>
                  <a:pt x="90424" y="0"/>
                </a:lnTo>
                <a:lnTo>
                  <a:pt x="0" y="361949"/>
                </a:lnTo>
                <a:lnTo>
                  <a:pt x="1534032" y="361949"/>
                </a:lnTo>
                <a:lnTo>
                  <a:pt x="1624583" y="0"/>
                </a:lnTo>
                <a:close/>
              </a:path>
            </a:pathLst>
          </a:custGeom>
          <a:solidFill>
            <a:srgbClr val="2C716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 descr=""/>
          <p:cNvSpPr txBox="1"/>
          <p:nvPr/>
        </p:nvSpPr>
        <p:spPr>
          <a:xfrm>
            <a:off x="5769102" y="6504940"/>
            <a:ext cx="647700" cy="293370"/>
          </a:xfrm>
          <a:prstGeom prst="rect">
            <a:avLst/>
          </a:prstGeom>
        </p:spPr>
        <p:txBody>
          <a:bodyPr wrap="square" lIns="0" tIns="65404" rIns="0" bIns="0" rtlCol="0" vert="horz">
            <a:spAutoFit/>
          </a:bodyPr>
          <a:lstStyle/>
          <a:p>
            <a:pPr marL="38100" marR="30480" indent="60960">
              <a:lnSpc>
                <a:spcPct val="67100"/>
              </a:lnSpc>
              <a:spcBef>
                <a:spcPts val="515"/>
              </a:spcBef>
            </a:pPr>
            <a:r>
              <a:rPr dirty="0" sz="1050" spc="-10" b="1">
                <a:solidFill>
                  <a:srgbClr val="FFFFFF"/>
                </a:solidFill>
                <a:latin typeface="Calibri"/>
                <a:cs typeface="Calibri"/>
              </a:rPr>
              <a:t>Financial </a:t>
            </a:r>
            <a:r>
              <a:rPr dirty="0" sz="1050" spc="-250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baseline="-21164" sz="1575" spc="-375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sz="1050" spc="-250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baseline="-21164" sz="1575" spc="-375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sz="1050" spc="-250" b="1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baseline="-21164" sz="1575" spc="-375" b="1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sz="1050" spc="-250" b="1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dirty="0" baseline="-21164" sz="1575" spc="-375" b="1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dirty="0" sz="1050" spc="-250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baseline="-21164" sz="1575" spc="-375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sz="1050" spc="-250" b="1">
                <a:solidFill>
                  <a:srgbClr val="FFFFFF"/>
                </a:solidFill>
                <a:latin typeface="Calibri"/>
                <a:cs typeface="Calibri"/>
              </a:rPr>
              <a:t>ie</a:t>
            </a:r>
            <a:r>
              <a:rPr dirty="0" baseline="-21164" sz="1575" spc="-375" b="1">
                <a:solidFill>
                  <a:srgbClr val="FFFFFF"/>
                </a:solidFill>
                <a:latin typeface="Calibri"/>
                <a:cs typeface="Calibri"/>
              </a:rPr>
              <a:t>ie</a:t>
            </a:r>
            <a:r>
              <a:rPr dirty="0" sz="1050" spc="-250" b="1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r>
              <a:rPr dirty="0" baseline="-21164" sz="1575" spc="-375" b="1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endParaRPr baseline="-21164" sz="1575">
              <a:latin typeface="Calibri"/>
              <a:cs typeface="Calibri"/>
            </a:endParaRPr>
          </a:p>
        </p:txBody>
      </p:sp>
      <p:pic>
        <p:nvPicPr>
          <p:cNvPr id="13" name="object 13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922007" y="6496050"/>
            <a:ext cx="4676394" cy="361949"/>
          </a:xfrm>
          <a:prstGeom prst="rect">
            <a:avLst/>
          </a:prstGeom>
        </p:spPr>
      </p:pic>
      <p:sp>
        <p:nvSpPr>
          <p:cNvPr id="14" name="object 14" descr=""/>
          <p:cNvSpPr txBox="1"/>
          <p:nvPr/>
        </p:nvSpPr>
        <p:spPr>
          <a:xfrm>
            <a:off x="7416545" y="6504940"/>
            <a:ext cx="635635" cy="293370"/>
          </a:xfrm>
          <a:prstGeom prst="rect">
            <a:avLst/>
          </a:prstGeom>
        </p:spPr>
        <p:txBody>
          <a:bodyPr wrap="square" lIns="0" tIns="65404" rIns="0" bIns="0" rtlCol="0" vert="horz">
            <a:spAutoFit/>
          </a:bodyPr>
          <a:lstStyle/>
          <a:p>
            <a:pPr marL="39370" marR="30480" indent="-1905">
              <a:lnSpc>
                <a:spcPct val="67100"/>
              </a:lnSpc>
              <a:spcBef>
                <a:spcPts val="515"/>
              </a:spcBef>
            </a:pPr>
            <a:r>
              <a:rPr dirty="0" sz="1050" spc="-10" b="1">
                <a:solidFill>
                  <a:srgbClr val="FFFFFF"/>
                </a:solidFill>
                <a:latin typeface="Calibri"/>
                <a:cs typeface="Calibri"/>
              </a:rPr>
              <a:t>Feasibility </a:t>
            </a:r>
            <a:r>
              <a:rPr dirty="0" sz="1050" spc="-185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baseline="-21164" sz="1575" spc="-277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050" spc="-185" b="1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dirty="0" baseline="-21164" sz="1575" spc="-277" b="1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dirty="0" sz="1050" spc="-185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baseline="-21164" sz="1575" spc="-277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050" spc="-185" b="1">
                <a:solidFill>
                  <a:srgbClr val="FFFFFF"/>
                </a:solidFill>
                <a:latin typeface="Calibri"/>
                <a:cs typeface="Calibri"/>
              </a:rPr>
              <a:t>ly</a:t>
            </a:r>
            <a:r>
              <a:rPr dirty="0" baseline="-21164" sz="1575" spc="-277" b="1">
                <a:solidFill>
                  <a:srgbClr val="FFFFFF"/>
                </a:solidFill>
                <a:latin typeface="Calibri"/>
                <a:cs typeface="Calibri"/>
              </a:rPr>
              <a:t>ly</a:t>
            </a:r>
            <a:r>
              <a:rPr dirty="0" sz="1050" spc="-185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baseline="-21164" sz="1575" spc="-277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sz="1050" spc="-185" b="1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dirty="0" baseline="-21164" sz="1575" spc="-277" b="1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endParaRPr baseline="-21164" sz="1575">
              <a:latin typeface="Calibri"/>
              <a:cs typeface="Calibri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9007347" y="6504940"/>
            <a:ext cx="696595" cy="293370"/>
          </a:xfrm>
          <a:prstGeom prst="rect">
            <a:avLst/>
          </a:prstGeom>
        </p:spPr>
        <p:txBody>
          <a:bodyPr wrap="square" lIns="0" tIns="65404" rIns="0" bIns="0" rtlCol="0" vert="horz">
            <a:spAutoFit/>
          </a:bodyPr>
          <a:lstStyle/>
          <a:p>
            <a:pPr marL="54610" marR="30480" indent="-17145">
              <a:lnSpc>
                <a:spcPct val="67100"/>
              </a:lnSpc>
              <a:spcBef>
                <a:spcPts val="515"/>
              </a:spcBef>
            </a:pPr>
            <a:r>
              <a:rPr dirty="0" sz="1050" spc="-10" b="1">
                <a:solidFill>
                  <a:srgbClr val="FFFFFF"/>
                </a:solidFill>
                <a:latin typeface="Calibri"/>
                <a:cs typeface="Calibri"/>
              </a:rPr>
              <a:t>Alternative </a:t>
            </a:r>
            <a:r>
              <a:rPr dirty="0" sz="1050" spc="-160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baseline="-21164" sz="1575" spc="-240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sz="1050" spc="-160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baseline="-21164" sz="1575" spc="-240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sz="1050" spc="-160" b="1">
                <a:solidFill>
                  <a:srgbClr val="FFFFFF"/>
                </a:solidFill>
                <a:latin typeface="Calibri"/>
                <a:cs typeface="Calibri"/>
              </a:rPr>
              <a:t>lu</a:t>
            </a:r>
            <a:r>
              <a:rPr dirty="0" baseline="-21164" sz="1575" spc="-240" b="1">
                <a:solidFill>
                  <a:srgbClr val="FFFFFF"/>
                </a:solidFill>
                <a:latin typeface="Calibri"/>
                <a:cs typeface="Calibri"/>
              </a:rPr>
              <a:t>lu</a:t>
            </a:r>
            <a:r>
              <a:rPr dirty="0" sz="1050" spc="-160" b="1">
                <a:solidFill>
                  <a:srgbClr val="FFFFFF"/>
                </a:solidFill>
                <a:latin typeface="Calibri"/>
                <a:cs typeface="Calibri"/>
              </a:rPr>
              <a:t>ti</a:t>
            </a:r>
            <a:r>
              <a:rPr dirty="0" baseline="-21164" sz="1575" spc="-240" b="1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dirty="0" sz="1050" spc="-160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baseline="-21164" sz="1575" spc="-240" b="1">
                <a:solidFill>
                  <a:srgbClr val="FFFFFF"/>
                </a:solidFill>
                <a:latin typeface="Calibri"/>
                <a:cs typeface="Calibri"/>
              </a:rPr>
              <a:t>io</a:t>
            </a:r>
            <a:r>
              <a:rPr dirty="0" sz="1050" spc="-160" b="1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dirty="0" baseline="-21164" sz="1575" spc="-240" b="1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endParaRPr baseline="-21164" sz="1575">
              <a:latin typeface="Calibri"/>
              <a:cs typeface="Calibri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10567161" y="6589521"/>
            <a:ext cx="629285" cy="1854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50" spc="-10" b="1">
                <a:solidFill>
                  <a:srgbClr val="FFFFFF"/>
                </a:solidFill>
                <a:latin typeface="Calibri"/>
                <a:cs typeface="Calibri"/>
              </a:rPr>
              <a:t>Conclusion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7" name="object 17" descr=""/>
          <p:cNvSpPr/>
          <p:nvPr/>
        </p:nvSpPr>
        <p:spPr>
          <a:xfrm>
            <a:off x="2042541" y="1474088"/>
            <a:ext cx="0" cy="4674235"/>
          </a:xfrm>
          <a:custGeom>
            <a:avLst/>
            <a:gdLst/>
            <a:ahLst/>
            <a:cxnLst/>
            <a:rect l="l" t="t" r="r" b="b"/>
            <a:pathLst>
              <a:path w="0" h="4674235">
                <a:moveTo>
                  <a:pt x="0" y="4674108"/>
                </a:moveTo>
                <a:lnTo>
                  <a:pt x="0" y="0"/>
                </a:lnTo>
              </a:path>
            </a:pathLst>
          </a:custGeom>
          <a:ln w="9525">
            <a:solidFill>
              <a:srgbClr val="01002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 descr=""/>
          <p:cNvSpPr/>
          <p:nvPr/>
        </p:nvSpPr>
        <p:spPr>
          <a:xfrm>
            <a:off x="4001642" y="2061972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623" y="0"/>
                </a:moveTo>
                <a:lnTo>
                  <a:pt x="19341" y="2494"/>
                </a:lnTo>
                <a:lnTo>
                  <a:pt x="9286" y="9286"/>
                </a:lnTo>
                <a:lnTo>
                  <a:pt x="2494" y="19341"/>
                </a:lnTo>
                <a:lnTo>
                  <a:pt x="0" y="31623"/>
                </a:lnTo>
                <a:lnTo>
                  <a:pt x="2494" y="43957"/>
                </a:lnTo>
                <a:lnTo>
                  <a:pt x="9286" y="54006"/>
                </a:lnTo>
                <a:lnTo>
                  <a:pt x="19341" y="60769"/>
                </a:lnTo>
                <a:lnTo>
                  <a:pt x="31623" y="63245"/>
                </a:lnTo>
                <a:lnTo>
                  <a:pt x="43957" y="60769"/>
                </a:lnTo>
                <a:lnTo>
                  <a:pt x="54006" y="54006"/>
                </a:lnTo>
                <a:lnTo>
                  <a:pt x="60769" y="43957"/>
                </a:lnTo>
                <a:lnTo>
                  <a:pt x="63246" y="31623"/>
                </a:lnTo>
                <a:lnTo>
                  <a:pt x="60769" y="19341"/>
                </a:lnTo>
                <a:lnTo>
                  <a:pt x="54006" y="9286"/>
                </a:lnTo>
                <a:lnTo>
                  <a:pt x="43957" y="2494"/>
                </a:lnTo>
                <a:lnTo>
                  <a:pt x="31623" y="0"/>
                </a:lnTo>
                <a:close/>
              </a:path>
            </a:pathLst>
          </a:custGeom>
          <a:solidFill>
            <a:srgbClr val="009999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9" name="object 19" descr=""/>
          <p:cNvGrpSpPr/>
          <p:nvPr/>
        </p:nvGrpSpPr>
        <p:grpSpPr>
          <a:xfrm>
            <a:off x="5324094" y="4014215"/>
            <a:ext cx="956310" cy="241935"/>
            <a:chOff x="5324094" y="4014215"/>
            <a:chExt cx="956310" cy="241935"/>
          </a:xfrm>
        </p:grpSpPr>
        <p:sp>
          <p:nvSpPr>
            <p:cNvPr id="20" name="object 20" descr=""/>
            <p:cNvSpPr/>
            <p:nvPr/>
          </p:nvSpPr>
          <p:spPr>
            <a:xfrm>
              <a:off x="6216777" y="4014215"/>
              <a:ext cx="63500" cy="63500"/>
            </a:xfrm>
            <a:custGeom>
              <a:avLst/>
              <a:gdLst/>
              <a:ahLst/>
              <a:cxnLst/>
              <a:rect l="l" t="t" r="r" b="b"/>
              <a:pathLst>
                <a:path w="63500" h="63500">
                  <a:moveTo>
                    <a:pt x="31623" y="0"/>
                  </a:moveTo>
                  <a:lnTo>
                    <a:pt x="19341" y="2494"/>
                  </a:lnTo>
                  <a:lnTo>
                    <a:pt x="9286" y="9286"/>
                  </a:lnTo>
                  <a:lnTo>
                    <a:pt x="2494" y="19341"/>
                  </a:lnTo>
                  <a:lnTo>
                    <a:pt x="0" y="31622"/>
                  </a:lnTo>
                  <a:lnTo>
                    <a:pt x="2494" y="43957"/>
                  </a:lnTo>
                  <a:lnTo>
                    <a:pt x="9286" y="54006"/>
                  </a:lnTo>
                  <a:lnTo>
                    <a:pt x="19341" y="60769"/>
                  </a:lnTo>
                  <a:lnTo>
                    <a:pt x="31623" y="63245"/>
                  </a:lnTo>
                  <a:lnTo>
                    <a:pt x="43957" y="60769"/>
                  </a:lnTo>
                  <a:lnTo>
                    <a:pt x="54006" y="54006"/>
                  </a:lnTo>
                  <a:lnTo>
                    <a:pt x="60769" y="43957"/>
                  </a:lnTo>
                  <a:lnTo>
                    <a:pt x="63246" y="31622"/>
                  </a:lnTo>
                  <a:lnTo>
                    <a:pt x="60769" y="19341"/>
                  </a:lnTo>
                  <a:lnTo>
                    <a:pt x="54006" y="9286"/>
                  </a:lnTo>
                  <a:lnTo>
                    <a:pt x="43957" y="2494"/>
                  </a:lnTo>
                  <a:lnTo>
                    <a:pt x="31623" y="0"/>
                  </a:lnTo>
                  <a:close/>
                </a:path>
              </a:pathLst>
            </a:custGeom>
            <a:solidFill>
              <a:srgbClr val="00999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1" name="object 2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324094" y="4108703"/>
              <a:ext cx="915924" cy="147066"/>
            </a:xfrm>
            <a:prstGeom prst="rect">
              <a:avLst/>
            </a:prstGeom>
          </p:spPr>
        </p:pic>
      </p:grpSp>
      <p:sp>
        <p:nvSpPr>
          <p:cNvPr id="22" name="object 22" descr=""/>
          <p:cNvSpPr/>
          <p:nvPr/>
        </p:nvSpPr>
        <p:spPr>
          <a:xfrm>
            <a:off x="5627751" y="3826002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623" y="0"/>
                </a:moveTo>
                <a:lnTo>
                  <a:pt x="19341" y="2494"/>
                </a:lnTo>
                <a:lnTo>
                  <a:pt x="9286" y="9286"/>
                </a:lnTo>
                <a:lnTo>
                  <a:pt x="2494" y="19341"/>
                </a:lnTo>
                <a:lnTo>
                  <a:pt x="0" y="31623"/>
                </a:lnTo>
                <a:lnTo>
                  <a:pt x="2494" y="43957"/>
                </a:lnTo>
                <a:lnTo>
                  <a:pt x="9286" y="54006"/>
                </a:lnTo>
                <a:lnTo>
                  <a:pt x="19341" y="60769"/>
                </a:lnTo>
                <a:lnTo>
                  <a:pt x="31623" y="63246"/>
                </a:lnTo>
                <a:lnTo>
                  <a:pt x="43957" y="60769"/>
                </a:lnTo>
                <a:lnTo>
                  <a:pt x="54006" y="54006"/>
                </a:lnTo>
                <a:lnTo>
                  <a:pt x="60769" y="43957"/>
                </a:lnTo>
                <a:lnTo>
                  <a:pt x="63246" y="31623"/>
                </a:lnTo>
                <a:lnTo>
                  <a:pt x="60769" y="19341"/>
                </a:lnTo>
                <a:lnTo>
                  <a:pt x="54006" y="9286"/>
                </a:lnTo>
                <a:lnTo>
                  <a:pt x="43957" y="2494"/>
                </a:lnTo>
                <a:lnTo>
                  <a:pt x="31623" y="0"/>
                </a:lnTo>
                <a:close/>
              </a:path>
            </a:pathLst>
          </a:custGeom>
          <a:solidFill>
            <a:srgbClr val="0099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 descr=""/>
          <p:cNvSpPr/>
          <p:nvPr/>
        </p:nvSpPr>
        <p:spPr>
          <a:xfrm>
            <a:off x="6468998" y="4146803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623" y="0"/>
                </a:moveTo>
                <a:lnTo>
                  <a:pt x="19341" y="2494"/>
                </a:lnTo>
                <a:lnTo>
                  <a:pt x="9286" y="9286"/>
                </a:lnTo>
                <a:lnTo>
                  <a:pt x="2494" y="19341"/>
                </a:lnTo>
                <a:lnTo>
                  <a:pt x="0" y="31623"/>
                </a:lnTo>
                <a:lnTo>
                  <a:pt x="2494" y="43957"/>
                </a:lnTo>
                <a:lnTo>
                  <a:pt x="9286" y="54006"/>
                </a:lnTo>
                <a:lnTo>
                  <a:pt x="19341" y="60769"/>
                </a:lnTo>
                <a:lnTo>
                  <a:pt x="31623" y="63246"/>
                </a:lnTo>
                <a:lnTo>
                  <a:pt x="43957" y="60769"/>
                </a:lnTo>
                <a:lnTo>
                  <a:pt x="54006" y="54006"/>
                </a:lnTo>
                <a:lnTo>
                  <a:pt x="60769" y="43957"/>
                </a:lnTo>
                <a:lnTo>
                  <a:pt x="63246" y="31623"/>
                </a:lnTo>
                <a:lnTo>
                  <a:pt x="60769" y="19341"/>
                </a:lnTo>
                <a:lnTo>
                  <a:pt x="54006" y="9286"/>
                </a:lnTo>
                <a:lnTo>
                  <a:pt x="43957" y="2494"/>
                </a:lnTo>
                <a:lnTo>
                  <a:pt x="31623" y="0"/>
                </a:lnTo>
                <a:close/>
              </a:path>
            </a:pathLst>
          </a:custGeom>
          <a:solidFill>
            <a:srgbClr val="0099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 descr=""/>
          <p:cNvSpPr txBox="1"/>
          <p:nvPr/>
        </p:nvSpPr>
        <p:spPr>
          <a:xfrm>
            <a:off x="1874773" y="6058408"/>
            <a:ext cx="8255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50">
                <a:solidFill>
                  <a:srgbClr val="010027"/>
                </a:solidFill>
                <a:latin typeface="Arial MT"/>
                <a:cs typeface="Arial MT"/>
              </a:rPr>
              <a:t>x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25" name="object 25" descr=""/>
          <p:cNvSpPr txBox="1"/>
          <p:nvPr/>
        </p:nvSpPr>
        <p:spPr>
          <a:xfrm>
            <a:off x="1811273" y="5279390"/>
            <a:ext cx="14605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>
                <a:solidFill>
                  <a:srgbClr val="010027"/>
                </a:solidFill>
                <a:latin typeface="Arial MT"/>
                <a:cs typeface="Arial MT"/>
              </a:rPr>
              <a:t>5x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26" name="object 26" descr=""/>
          <p:cNvSpPr txBox="1"/>
          <p:nvPr/>
        </p:nvSpPr>
        <p:spPr>
          <a:xfrm>
            <a:off x="1747773" y="4500117"/>
            <a:ext cx="21018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>
                <a:solidFill>
                  <a:srgbClr val="010027"/>
                </a:solidFill>
                <a:latin typeface="Arial MT"/>
                <a:cs typeface="Arial MT"/>
              </a:rPr>
              <a:t>10x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27" name="object 27" descr=""/>
          <p:cNvSpPr txBox="1"/>
          <p:nvPr/>
        </p:nvSpPr>
        <p:spPr>
          <a:xfrm>
            <a:off x="1747773" y="3721100"/>
            <a:ext cx="21018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>
                <a:solidFill>
                  <a:srgbClr val="010027"/>
                </a:solidFill>
                <a:latin typeface="Arial MT"/>
                <a:cs typeface="Arial MT"/>
              </a:rPr>
              <a:t>15x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28" name="object 28" descr=""/>
          <p:cNvSpPr txBox="1"/>
          <p:nvPr/>
        </p:nvSpPr>
        <p:spPr>
          <a:xfrm>
            <a:off x="1747773" y="2941828"/>
            <a:ext cx="21018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>
                <a:solidFill>
                  <a:srgbClr val="010027"/>
                </a:solidFill>
                <a:latin typeface="Arial MT"/>
                <a:cs typeface="Arial MT"/>
              </a:rPr>
              <a:t>20x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29" name="object 29" descr=""/>
          <p:cNvSpPr txBox="1"/>
          <p:nvPr/>
        </p:nvSpPr>
        <p:spPr>
          <a:xfrm>
            <a:off x="1747773" y="2162809"/>
            <a:ext cx="21018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>
                <a:solidFill>
                  <a:srgbClr val="010027"/>
                </a:solidFill>
                <a:latin typeface="Arial MT"/>
                <a:cs typeface="Arial MT"/>
              </a:rPr>
              <a:t>25x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30" name="object 30" descr=""/>
          <p:cNvSpPr txBox="1"/>
          <p:nvPr/>
        </p:nvSpPr>
        <p:spPr>
          <a:xfrm>
            <a:off x="1747773" y="1383538"/>
            <a:ext cx="21018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>
                <a:solidFill>
                  <a:srgbClr val="010027"/>
                </a:solidFill>
                <a:latin typeface="Arial MT"/>
                <a:cs typeface="Arial MT"/>
              </a:rPr>
              <a:t>30x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31" name="object 31" descr=""/>
          <p:cNvSpPr txBox="1"/>
          <p:nvPr/>
        </p:nvSpPr>
        <p:spPr>
          <a:xfrm>
            <a:off x="2566923" y="1118361"/>
            <a:ext cx="315722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 b="1">
                <a:solidFill>
                  <a:srgbClr val="010027"/>
                </a:solidFill>
                <a:latin typeface="Arial"/>
                <a:cs typeface="Arial"/>
              </a:rPr>
              <a:t>EV/EBITDA</a:t>
            </a:r>
            <a:r>
              <a:rPr dirty="0" sz="1200" spc="-4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200" b="1">
                <a:solidFill>
                  <a:srgbClr val="010027"/>
                </a:solidFill>
                <a:latin typeface="Arial"/>
                <a:cs typeface="Arial"/>
              </a:rPr>
              <a:t>2023E vs 2023E EBITDA</a:t>
            </a:r>
            <a:r>
              <a:rPr dirty="0" sz="1200" spc="-4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200" spc="-10" b="1">
                <a:solidFill>
                  <a:srgbClr val="010027"/>
                </a:solidFill>
                <a:latin typeface="Arial"/>
                <a:cs typeface="Arial"/>
              </a:rPr>
              <a:t>Margin</a:t>
            </a:r>
            <a:endParaRPr sz="1200">
              <a:latin typeface="Arial"/>
              <a:cs typeface="Arial"/>
            </a:endParaRPr>
          </a:p>
        </p:txBody>
      </p:sp>
      <p:sp>
        <p:nvSpPr>
          <p:cNvPr id="32" name="object 3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10">
                <a:solidFill>
                  <a:srgbClr val="009C9B"/>
                </a:solidFill>
              </a:rPr>
              <a:t>EV/EBITDA</a:t>
            </a:r>
            <a:r>
              <a:rPr dirty="0" spc="-105">
                <a:solidFill>
                  <a:srgbClr val="009C9B"/>
                </a:solidFill>
              </a:rPr>
              <a:t> </a:t>
            </a:r>
            <a:r>
              <a:rPr dirty="0">
                <a:solidFill>
                  <a:srgbClr val="009C9B"/>
                </a:solidFill>
              </a:rPr>
              <a:t>2023e</a:t>
            </a:r>
            <a:r>
              <a:rPr dirty="0" spc="-50">
                <a:solidFill>
                  <a:srgbClr val="009C9B"/>
                </a:solidFill>
              </a:rPr>
              <a:t> </a:t>
            </a:r>
            <a:r>
              <a:rPr dirty="0">
                <a:solidFill>
                  <a:srgbClr val="009C9B"/>
                </a:solidFill>
              </a:rPr>
              <a:t>vs</a:t>
            </a:r>
            <a:r>
              <a:rPr dirty="0" spc="-55">
                <a:solidFill>
                  <a:srgbClr val="009C9B"/>
                </a:solidFill>
              </a:rPr>
              <a:t> </a:t>
            </a:r>
            <a:r>
              <a:rPr dirty="0">
                <a:solidFill>
                  <a:srgbClr val="009C9B"/>
                </a:solidFill>
              </a:rPr>
              <a:t>2023</a:t>
            </a:r>
            <a:r>
              <a:rPr dirty="0" spc="-55">
                <a:solidFill>
                  <a:srgbClr val="009C9B"/>
                </a:solidFill>
              </a:rPr>
              <a:t> </a:t>
            </a:r>
            <a:r>
              <a:rPr dirty="0">
                <a:solidFill>
                  <a:srgbClr val="009C9B"/>
                </a:solidFill>
              </a:rPr>
              <a:t>EBITDA</a:t>
            </a:r>
            <a:r>
              <a:rPr dirty="0" spc="-105">
                <a:solidFill>
                  <a:srgbClr val="009C9B"/>
                </a:solidFill>
              </a:rPr>
              <a:t> </a:t>
            </a:r>
            <a:r>
              <a:rPr dirty="0" spc="-10">
                <a:solidFill>
                  <a:srgbClr val="009C9B"/>
                </a:solidFill>
              </a:rPr>
              <a:t>Margin</a:t>
            </a: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200" spc="-10" b="0">
                <a:latin typeface="Arial MT"/>
                <a:cs typeface="Arial MT"/>
              </a:rPr>
              <a:t>EV/EBITDA</a:t>
            </a:r>
            <a:r>
              <a:rPr dirty="0" sz="1200" spc="-60" b="0">
                <a:latin typeface="Arial MT"/>
                <a:cs typeface="Arial MT"/>
              </a:rPr>
              <a:t> </a:t>
            </a:r>
            <a:r>
              <a:rPr dirty="0" sz="1200" b="0">
                <a:latin typeface="Arial MT"/>
                <a:cs typeface="Arial MT"/>
              </a:rPr>
              <a:t>Multiples</a:t>
            </a:r>
            <a:r>
              <a:rPr dirty="0" sz="1200" spc="-20" b="0">
                <a:latin typeface="Arial MT"/>
                <a:cs typeface="Arial MT"/>
              </a:rPr>
              <a:t> </a:t>
            </a:r>
            <a:r>
              <a:rPr dirty="0" sz="1200" b="0">
                <a:latin typeface="Arial MT"/>
                <a:cs typeface="Arial MT"/>
              </a:rPr>
              <a:t>vs.</a:t>
            </a:r>
            <a:r>
              <a:rPr dirty="0" sz="1200" spc="-5" b="0">
                <a:latin typeface="Arial MT"/>
                <a:cs typeface="Arial MT"/>
              </a:rPr>
              <a:t> </a:t>
            </a:r>
            <a:r>
              <a:rPr dirty="0" sz="1200" spc="-10" b="0">
                <a:latin typeface="Arial MT"/>
                <a:cs typeface="Arial MT"/>
              </a:rPr>
              <a:t>EBITDA</a:t>
            </a:r>
            <a:r>
              <a:rPr dirty="0" sz="1200" spc="-65" b="0">
                <a:latin typeface="Arial MT"/>
                <a:cs typeface="Arial MT"/>
              </a:rPr>
              <a:t> </a:t>
            </a:r>
            <a:r>
              <a:rPr dirty="0" sz="1200" b="0">
                <a:latin typeface="Arial MT"/>
                <a:cs typeface="Arial MT"/>
              </a:rPr>
              <a:t>Margin</a:t>
            </a:r>
            <a:r>
              <a:rPr dirty="0" sz="1200" spc="-20" b="0">
                <a:latin typeface="Arial MT"/>
                <a:cs typeface="Arial MT"/>
              </a:rPr>
              <a:t> </a:t>
            </a:r>
            <a:r>
              <a:rPr dirty="0" sz="1200" b="0">
                <a:latin typeface="Arial MT"/>
                <a:cs typeface="Arial MT"/>
              </a:rPr>
              <a:t>for</a:t>
            </a:r>
            <a:r>
              <a:rPr dirty="0" sz="1200" spc="-5" b="0">
                <a:latin typeface="Arial MT"/>
                <a:cs typeface="Arial MT"/>
              </a:rPr>
              <a:t> </a:t>
            </a:r>
            <a:r>
              <a:rPr dirty="0" sz="1200" spc="-10" b="0">
                <a:latin typeface="Arial MT"/>
                <a:cs typeface="Arial MT"/>
              </a:rPr>
              <a:t>Vestas’</a:t>
            </a:r>
            <a:r>
              <a:rPr dirty="0" sz="1200" spc="-55" b="0">
                <a:latin typeface="Arial MT"/>
                <a:cs typeface="Arial MT"/>
              </a:rPr>
              <a:t> </a:t>
            </a:r>
            <a:r>
              <a:rPr dirty="0" sz="1200" b="0">
                <a:latin typeface="Arial MT"/>
                <a:cs typeface="Arial MT"/>
              </a:rPr>
              <a:t>peer</a:t>
            </a:r>
            <a:r>
              <a:rPr dirty="0" sz="1200" spc="-15" b="0">
                <a:latin typeface="Arial MT"/>
                <a:cs typeface="Arial MT"/>
              </a:rPr>
              <a:t> </a:t>
            </a:r>
            <a:r>
              <a:rPr dirty="0" sz="1200" spc="-10" b="0">
                <a:latin typeface="Arial MT"/>
                <a:cs typeface="Arial MT"/>
              </a:rPr>
              <a:t>group</a:t>
            </a:r>
            <a:endParaRPr sz="1200">
              <a:latin typeface="Arial MT"/>
              <a:cs typeface="Arial MT"/>
            </a:endParaRPr>
          </a:p>
        </p:txBody>
      </p:sp>
      <p:pic>
        <p:nvPicPr>
          <p:cNvPr id="33" name="object 33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656069" y="4116406"/>
            <a:ext cx="980694" cy="176701"/>
          </a:xfrm>
          <a:prstGeom prst="rect">
            <a:avLst/>
          </a:prstGeom>
        </p:spPr>
      </p:pic>
      <p:pic>
        <p:nvPicPr>
          <p:cNvPr id="34" name="object 34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4737353" y="3666744"/>
            <a:ext cx="834389" cy="199644"/>
          </a:xfrm>
          <a:prstGeom prst="rect">
            <a:avLst/>
          </a:prstGeom>
        </p:spPr>
      </p:pic>
      <p:pic>
        <p:nvPicPr>
          <p:cNvPr id="35" name="object 35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3560826" y="1815083"/>
            <a:ext cx="874776" cy="166115"/>
          </a:xfrm>
          <a:prstGeom prst="rect">
            <a:avLst/>
          </a:prstGeom>
        </p:spPr>
      </p:pic>
      <p:grpSp>
        <p:nvGrpSpPr>
          <p:cNvPr id="36" name="object 36" descr=""/>
          <p:cNvGrpSpPr/>
          <p:nvPr/>
        </p:nvGrpSpPr>
        <p:grpSpPr>
          <a:xfrm>
            <a:off x="204343" y="3241675"/>
            <a:ext cx="7352665" cy="2913380"/>
            <a:chOff x="204343" y="3241675"/>
            <a:chExt cx="7352665" cy="2913380"/>
          </a:xfrm>
        </p:grpSpPr>
        <p:pic>
          <p:nvPicPr>
            <p:cNvPr id="37" name="object 3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45592" y="5329427"/>
              <a:ext cx="825245" cy="265938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12242" y="5754623"/>
              <a:ext cx="1046988" cy="237744"/>
            </a:xfrm>
            <a:prstGeom prst="rect">
              <a:avLst/>
            </a:prstGeom>
          </p:spPr>
        </p:pic>
        <p:sp>
          <p:nvSpPr>
            <p:cNvPr id="39" name="object 39" descr=""/>
            <p:cNvSpPr/>
            <p:nvPr/>
          </p:nvSpPr>
          <p:spPr>
            <a:xfrm>
              <a:off x="821055" y="6148197"/>
              <a:ext cx="6735445" cy="0"/>
            </a:xfrm>
            <a:custGeom>
              <a:avLst/>
              <a:gdLst/>
              <a:ahLst/>
              <a:cxnLst/>
              <a:rect l="l" t="t" r="r" b="b"/>
              <a:pathLst>
                <a:path w="6735445" h="0">
                  <a:moveTo>
                    <a:pt x="0" y="0"/>
                  </a:moveTo>
                  <a:lnTo>
                    <a:pt x="6735445" y="0"/>
                  </a:lnTo>
                </a:path>
              </a:pathLst>
            </a:custGeom>
            <a:ln w="12700">
              <a:solidFill>
                <a:srgbClr val="010027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 descr=""/>
            <p:cNvSpPr/>
            <p:nvPr/>
          </p:nvSpPr>
          <p:spPr>
            <a:xfrm>
              <a:off x="210693" y="5194173"/>
              <a:ext cx="1499870" cy="852805"/>
            </a:xfrm>
            <a:custGeom>
              <a:avLst/>
              <a:gdLst/>
              <a:ahLst/>
              <a:cxnLst/>
              <a:rect l="l" t="t" r="r" b="b"/>
              <a:pathLst>
                <a:path w="1499870" h="852804">
                  <a:moveTo>
                    <a:pt x="0" y="852677"/>
                  </a:moveTo>
                  <a:lnTo>
                    <a:pt x="1499615" y="852677"/>
                  </a:lnTo>
                  <a:lnTo>
                    <a:pt x="1499615" y="0"/>
                  </a:lnTo>
                  <a:lnTo>
                    <a:pt x="0" y="0"/>
                  </a:lnTo>
                  <a:lnTo>
                    <a:pt x="0" y="852677"/>
                  </a:lnTo>
                  <a:close/>
                </a:path>
              </a:pathLst>
            </a:custGeom>
            <a:ln w="12700">
              <a:solidFill>
                <a:srgbClr val="006E6E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 descr=""/>
            <p:cNvSpPr/>
            <p:nvPr/>
          </p:nvSpPr>
          <p:spPr>
            <a:xfrm>
              <a:off x="259461" y="3248025"/>
              <a:ext cx="1450975" cy="1845310"/>
            </a:xfrm>
            <a:custGeom>
              <a:avLst/>
              <a:gdLst/>
              <a:ahLst/>
              <a:cxnLst/>
              <a:rect l="l" t="t" r="r" b="b"/>
              <a:pathLst>
                <a:path w="1450975" h="1845310">
                  <a:moveTo>
                    <a:pt x="1450847" y="0"/>
                  </a:moveTo>
                  <a:lnTo>
                    <a:pt x="0" y="0"/>
                  </a:lnTo>
                  <a:lnTo>
                    <a:pt x="0" y="1333500"/>
                  </a:lnTo>
                  <a:lnTo>
                    <a:pt x="846327" y="1333500"/>
                  </a:lnTo>
                  <a:lnTo>
                    <a:pt x="906437" y="1844929"/>
                  </a:lnTo>
                  <a:lnTo>
                    <a:pt x="1209039" y="1333500"/>
                  </a:lnTo>
                  <a:lnTo>
                    <a:pt x="1450847" y="1333500"/>
                  </a:lnTo>
                  <a:lnTo>
                    <a:pt x="1450847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 descr=""/>
            <p:cNvSpPr/>
            <p:nvPr/>
          </p:nvSpPr>
          <p:spPr>
            <a:xfrm>
              <a:off x="259461" y="3248025"/>
              <a:ext cx="1450975" cy="1845310"/>
            </a:xfrm>
            <a:custGeom>
              <a:avLst/>
              <a:gdLst/>
              <a:ahLst/>
              <a:cxnLst/>
              <a:rect l="l" t="t" r="r" b="b"/>
              <a:pathLst>
                <a:path w="1450975" h="1845310">
                  <a:moveTo>
                    <a:pt x="0" y="0"/>
                  </a:moveTo>
                  <a:lnTo>
                    <a:pt x="846327" y="0"/>
                  </a:lnTo>
                  <a:lnTo>
                    <a:pt x="1209039" y="0"/>
                  </a:lnTo>
                  <a:lnTo>
                    <a:pt x="1450847" y="0"/>
                  </a:lnTo>
                  <a:lnTo>
                    <a:pt x="1450847" y="777875"/>
                  </a:lnTo>
                  <a:lnTo>
                    <a:pt x="1450847" y="1111250"/>
                  </a:lnTo>
                  <a:lnTo>
                    <a:pt x="1450847" y="1333500"/>
                  </a:lnTo>
                  <a:lnTo>
                    <a:pt x="1209039" y="1333500"/>
                  </a:lnTo>
                  <a:lnTo>
                    <a:pt x="906437" y="1844929"/>
                  </a:lnTo>
                  <a:lnTo>
                    <a:pt x="846327" y="1333500"/>
                  </a:lnTo>
                  <a:lnTo>
                    <a:pt x="0" y="1333500"/>
                  </a:lnTo>
                  <a:lnTo>
                    <a:pt x="0" y="1111250"/>
                  </a:lnTo>
                  <a:lnTo>
                    <a:pt x="0" y="777875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3" name="object 43" descr=""/>
          <p:cNvSpPr txBox="1"/>
          <p:nvPr/>
        </p:nvSpPr>
        <p:spPr>
          <a:xfrm>
            <a:off x="8012430" y="1044702"/>
            <a:ext cx="3546475" cy="822960"/>
          </a:xfrm>
          <a:prstGeom prst="rect">
            <a:avLst/>
          </a:prstGeom>
          <a:solidFill>
            <a:srgbClr val="F1F1F1"/>
          </a:solidFill>
        </p:spPr>
        <p:txBody>
          <a:bodyPr wrap="square" lIns="0" tIns="126365" rIns="0" bIns="0" rtlCol="0" vert="horz">
            <a:spAutoFit/>
          </a:bodyPr>
          <a:lstStyle/>
          <a:p>
            <a:pPr marL="92075">
              <a:lnSpc>
                <a:spcPct val="100000"/>
              </a:lnSpc>
              <a:spcBef>
                <a:spcPts val="995"/>
              </a:spcBef>
            </a:pPr>
            <a:r>
              <a:rPr dirty="0" sz="1000" spc="-10" b="1">
                <a:solidFill>
                  <a:srgbClr val="03234D"/>
                </a:solidFill>
                <a:latin typeface="Arial"/>
                <a:cs typeface="Arial"/>
              </a:rPr>
              <a:t>Vestas</a:t>
            </a:r>
            <a:endParaRPr sz="1000">
              <a:latin typeface="Arial"/>
              <a:cs typeface="Arial"/>
            </a:endParaRPr>
          </a:p>
          <a:p>
            <a:pPr marL="206375" marR="194945" indent="-114300">
              <a:lnSpc>
                <a:spcPct val="100000"/>
              </a:lnSpc>
              <a:buClr>
                <a:srgbClr val="009F9F"/>
              </a:buClr>
              <a:buFont typeface="Wingdings"/>
              <a:buChar char=""/>
              <a:tabLst>
                <a:tab pos="206375" algn="l"/>
              </a:tabLst>
            </a:pP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Vestas’</a:t>
            </a:r>
            <a:r>
              <a:rPr dirty="0" sz="900" spc="-2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EV/EBITDA</a:t>
            </a:r>
            <a:r>
              <a:rPr dirty="0" sz="900" spc="-3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average</a:t>
            </a:r>
            <a:r>
              <a:rPr dirty="0" sz="900" spc="-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was</a:t>
            </a:r>
            <a:r>
              <a:rPr dirty="0" sz="900" spc="-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pulled</a:t>
            </a:r>
            <a:r>
              <a:rPr dirty="0" sz="900" spc="-1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down by</a:t>
            </a:r>
            <a:r>
              <a:rPr dirty="0" sz="900" spc="-2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its</a:t>
            </a:r>
            <a:r>
              <a:rPr dirty="0" sz="900" spc="-1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900" spc="-10">
                <a:solidFill>
                  <a:srgbClr val="010027"/>
                </a:solidFill>
                <a:latin typeface="Arial MT"/>
                <a:cs typeface="Arial MT"/>
              </a:rPr>
              <a:t>-53.3x 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multiple</a:t>
            </a:r>
            <a:r>
              <a:rPr dirty="0" sz="900" spc="-1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in</a:t>
            </a:r>
            <a:r>
              <a:rPr dirty="0" sz="900" spc="-1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FY22</a:t>
            </a:r>
            <a:r>
              <a:rPr dirty="0" sz="900" spc="-1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driven</a:t>
            </a:r>
            <a:r>
              <a:rPr dirty="0" sz="900" spc="-1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by</a:t>
            </a:r>
            <a:r>
              <a:rPr dirty="0" sz="900" spc="-1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an</a:t>
            </a:r>
            <a:r>
              <a:rPr dirty="0" sz="900" spc="-1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EBITDA</a:t>
            </a:r>
            <a:r>
              <a:rPr dirty="0" sz="900" spc="-2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of</a:t>
            </a:r>
            <a:r>
              <a:rPr dirty="0" sz="900" spc="-1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900" spc="-10">
                <a:solidFill>
                  <a:srgbClr val="010027"/>
                </a:solidFill>
                <a:latin typeface="Arial MT"/>
                <a:cs typeface="Arial MT"/>
              </a:rPr>
              <a:t>$-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75.8</a:t>
            </a:r>
            <a:r>
              <a:rPr dirty="0" sz="900" spc="-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million,</a:t>
            </a:r>
            <a:r>
              <a:rPr dirty="0" sz="900" spc="-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due</a:t>
            </a:r>
            <a:r>
              <a:rPr dirty="0" sz="900" spc="-1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900" spc="-25">
                <a:solidFill>
                  <a:srgbClr val="010027"/>
                </a:solidFill>
                <a:latin typeface="Arial MT"/>
                <a:cs typeface="Arial MT"/>
              </a:rPr>
              <a:t>to 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increased</a:t>
            </a:r>
            <a:r>
              <a:rPr dirty="0" sz="900" spc="-2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SG&amp;A</a:t>
            </a:r>
            <a:r>
              <a:rPr dirty="0" sz="900" spc="-2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900" spc="-10">
                <a:solidFill>
                  <a:srgbClr val="010027"/>
                </a:solidFill>
                <a:latin typeface="Arial MT"/>
                <a:cs typeface="Arial MT"/>
              </a:rPr>
              <a:t>expenses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44" name="object 44" descr=""/>
          <p:cNvSpPr txBox="1"/>
          <p:nvPr/>
        </p:nvSpPr>
        <p:spPr>
          <a:xfrm>
            <a:off x="8012430" y="1928622"/>
            <a:ext cx="3546475" cy="822960"/>
          </a:xfrm>
          <a:prstGeom prst="rect">
            <a:avLst/>
          </a:prstGeom>
          <a:solidFill>
            <a:srgbClr val="F1F1F1"/>
          </a:solidFill>
        </p:spPr>
        <p:txBody>
          <a:bodyPr wrap="square" lIns="0" tIns="57150" rIns="0" bIns="0" rtlCol="0" vert="horz">
            <a:spAutoFit/>
          </a:bodyPr>
          <a:lstStyle/>
          <a:p>
            <a:pPr marL="92075">
              <a:lnSpc>
                <a:spcPct val="100000"/>
              </a:lnSpc>
              <a:spcBef>
                <a:spcPts val="450"/>
              </a:spcBef>
            </a:pPr>
            <a:r>
              <a:rPr dirty="0" sz="1000" spc="-10" b="1">
                <a:solidFill>
                  <a:srgbClr val="010027"/>
                </a:solidFill>
                <a:latin typeface="Arial"/>
                <a:cs typeface="Arial"/>
              </a:rPr>
              <a:t>Suzlon</a:t>
            </a:r>
            <a:endParaRPr sz="1000">
              <a:latin typeface="Arial"/>
              <a:cs typeface="Arial"/>
            </a:endParaRPr>
          </a:p>
          <a:p>
            <a:pPr marL="206375" marR="189865" indent="-114300">
              <a:lnSpc>
                <a:spcPct val="100000"/>
              </a:lnSpc>
              <a:spcBef>
                <a:spcPts val="10"/>
              </a:spcBef>
              <a:buClr>
                <a:srgbClr val="009F9F"/>
              </a:buClr>
              <a:buFont typeface="Wingdings"/>
              <a:buChar char=""/>
              <a:tabLst>
                <a:tab pos="206375" algn="l"/>
              </a:tabLst>
            </a:pP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Suzlon’s</a:t>
            </a:r>
            <a:r>
              <a:rPr dirty="0" sz="900" spc="-1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COGS</a:t>
            </a:r>
            <a:r>
              <a:rPr dirty="0" sz="900" spc="-2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is</a:t>
            </a:r>
            <a:r>
              <a:rPr dirty="0" sz="900" spc="-1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highly</a:t>
            </a:r>
            <a:r>
              <a:rPr dirty="0" sz="900" spc="-2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correlated</a:t>
            </a:r>
            <a:r>
              <a:rPr dirty="0" sz="900" spc="-2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to</a:t>
            </a:r>
            <a:r>
              <a:rPr dirty="0" sz="900" spc="-1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their</a:t>
            </a:r>
            <a:r>
              <a:rPr dirty="0" sz="900" spc="-2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revenues</a:t>
            </a:r>
            <a:r>
              <a:rPr dirty="0" sz="900" spc="-1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and</a:t>
            </a:r>
            <a:r>
              <a:rPr dirty="0" sz="900" spc="-1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900" spc="-10">
                <a:solidFill>
                  <a:srgbClr val="010027"/>
                </a:solidFill>
                <a:latin typeface="Arial MT"/>
                <a:cs typeface="Arial MT"/>
              </a:rPr>
              <a:t>their 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EBITDA</a:t>
            </a:r>
            <a:r>
              <a:rPr dirty="0" sz="900" spc="-3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is</a:t>
            </a:r>
            <a:r>
              <a:rPr dirty="0" sz="900" spc="-2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generally</a:t>
            </a:r>
            <a:r>
              <a:rPr dirty="0" sz="900" spc="-1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very</a:t>
            </a:r>
            <a:r>
              <a:rPr dirty="0" sz="900" spc="-2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consistent</a:t>
            </a:r>
            <a:r>
              <a:rPr dirty="0" sz="900" spc="-1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with top</a:t>
            </a:r>
            <a:r>
              <a:rPr dirty="0" sz="900" spc="-2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line</a:t>
            </a:r>
            <a:r>
              <a:rPr dirty="0" sz="900" spc="-1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900" spc="-10">
                <a:solidFill>
                  <a:srgbClr val="010027"/>
                </a:solidFill>
                <a:latin typeface="Arial MT"/>
                <a:cs typeface="Arial MT"/>
              </a:rPr>
              <a:t>growth</a:t>
            </a:r>
            <a:endParaRPr sz="900">
              <a:latin typeface="Arial MT"/>
              <a:cs typeface="Arial MT"/>
            </a:endParaRPr>
          </a:p>
          <a:p>
            <a:pPr marL="206375" marR="170815" indent="-114300">
              <a:lnSpc>
                <a:spcPct val="100000"/>
              </a:lnSpc>
              <a:buClr>
                <a:srgbClr val="009F9F"/>
              </a:buClr>
              <a:buFont typeface="Wingdings"/>
              <a:buChar char=""/>
              <a:tabLst>
                <a:tab pos="206375" algn="l"/>
              </a:tabLst>
            </a:pP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In</a:t>
            </a:r>
            <a:r>
              <a:rPr dirty="0" sz="900" spc="-2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FY20</a:t>
            </a:r>
            <a:r>
              <a:rPr dirty="0" sz="900" spc="-1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when revenues</a:t>
            </a:r>
            <a:r>
              <a:rPr dirty="0" sz="900" spc="-1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declined</a:t>
            </a:r>
            <a:r>
              <a:rPr dirty="0" sz="900" spc="-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by</a:t>
            </a:r>
            <a:r>
              <a:rPr dirty="0" sz="900" spc="-2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almost</a:t>
            </a:r>
            <a:r>
              <a:rPr dirty="0" sz="900" spc="-2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72%,</a:t>
            </a:r>
            <a:r>
              <a:rPr dirty="0" sz="900" spc="-1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the</a:t>
            </a:r>
            <a:r>
              <a:rPr dirty="0" sz="900" spc="-2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900" spc="-10">
                <a:solidFill>
                  <a:srgbClr val="010027"/>
                </a:solidFill>
                <a:latin typeface="Arial MT"/>
                <a:cs typeface="Arial MT"/>
              </a:rPr>
              <a:t>company 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experienced</a:t>
            </a:r>
            <a:r>
              <a:rPr dirty="0" sz="900" spc="-2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a</a:t>
            </a:r>
            <a:r>
              <a:rPr dirty="0" sz="900" spc="-3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negative</a:t>
            </a:r>
            <a:r>
              <a:rPr dirty="0" sz="900" spc="-2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900" spc="-10">
                <a:solidFill>
                  <a:srgbClr val="010027"/>
                </a:solidFill>
                <a:latin typeface="Arial MT"/>
                <a:cs typeface="Arial MT"/>
              </a:rPr>
              <a:t>EBITDA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45" name="object 45" descr=""/>
          <p:cNvSpPr txBox="1"/>
          <p:nvPr/>
        </p:nvSpPr>
        <p:spPr>
          <a:xfrm>
            <a:off x="8012430" y="2812542"/>
            <a:ext cx="3546475" cy="822960"/>
          </a:xfrm>
          <a:prstGeom prst="rect">
            <a:avLst/>
          </a:prstGeom>
          <a:solidFill>
            <a:srgbClr val="F1F1F1"/>
          </a:solidFill>
        </p:spPr>
        <p:txBody>
          <a:bodyPr wrap="square" lIns="0" tIns="126364" rIns="0" bIns="0" rtlCol="0" vert="horz">
            <a:spAutoFit/>
          </a:bodyPr>
          <a:lstStyle/>
          <a:p>
            <a:pPr marL="92075">
              <a:lnSpc>
                <a:spcPct val="100000"/>
              </a:lnSpc>
              <a:spcBef>
                <a:spcPts val="994"/>
              </a:spcBef>
            </a:pPr>
            <a:r>
              <a:rPr dirty="0" sz="1000" spc="-10" b="1">
                <a:solidFill>
                  <a:srgbClr val="03234D"/>
                </a:solidFill>
                <a:latin typeface="Arial"/>
                <a:cs typeface="Arial"/>
              </a:rPr>
              <a:t>Nordex</a:t>
            </a:r>
            <a:endParaRPr sz="1000">
              <a:latin typeface="Arial"/>
              <a:cs typeface="Arial"/>
            </a:endParaRPr>
          </a:p>
          <a:p>
            <a:pPr marL="206375" marR="87630" indent="-114300">
              <a:lnSpc>
                <a:spcPct val="100000"/>
              </a:lnSpc>
              <a:spcBef>
                <a:spcPts val="5"/>
              </a:spcBef>
              <a:buClr>
                <a:srgbClr val="009F9F"/>
              </a:buClr>
              <a:buFont typeface="Wingdings"/>
              <a:buChar char=""/>
              <a:tabLst>
                <a:tab pos="206375" algn="l"/>
              </a:tabLst>
            </a:pP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In</a:t>
            </a:r>
            <a:r>
              <a:rPr dirty="0" sz="900" spc="-1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the</a:t>
            </a:r>
            <a:r>
              <a:rPr dirty="0" sz="900" spc="-2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past</a:t>
            </a:r>
            <a:r>
              <a:rPr dirty="0" sz="900" spc="-1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5</a:t>
            </a:r>
            <a:r>
              <a:rPr dirty="0" sz="900" spc="-1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years,</a:t>
            </a:r>
            <a:r>
              <a:rPr dirty="0" sz="900" spc="-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Nordex</a:t>
            </a:r>
            <a:r>
              <a:rPr dirty="0" sz="900" spc="-1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has</a:t>
            </a:r>
            <a:r>
              <a:rPr dirty="0" sz="900" spc="-1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had</a:t>
            </a:r>
            <a:r>
              <a:rPr dirty="0" sz="900" spc="-1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positive</a:t>
            </a:r>
            <a:r>
              <a:rPr dirty="0" sz="900" spc="-1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900" spc="-10">
                <a:solidFill>
                  <a:srgbClr val="010027"/>
                </a:solidFill>
                <a:latin typeface="Arial MT"/>
                <a:cs typeface="Arial MT"/>
              </a:rPr>
              <a:t>EV/EBITDA 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multiples</a:t>
            </a:r>
            <a:r>
              <a:rPr dirty="0" sz="900" spc="-2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with the</a:t>
            </a:r>
            <a:r>
              <a:rPr dirty="0" sz="900" spc="-2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acceptation</a:t>
            </a:r>
            <a:r>
              <a:rPr dirty="0" sz="900" spc="-2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of</a:t>
            </a:r>
            <a:r>
              <a:rPr dirty="0" sz="900" spc="-1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FY20</a:t>
            </a:r>
            <a:r>
              <a:rPr dirty="0" sz="900" spc="-2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when</a:t>
            </a:r>
            <a:r>
              <a:rPr dirty="0" sz="900" spc="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EBITDA</a:t>
            </a:r>
            <a:r>
              <a:rPr dirty="0" sz="900" spc="-3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hit</a:t>
            </a:r>
            <a:r>
              <a:rPr dirty="0" sz="900" spc="-1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900" spc="-10">
                <a:solidFill>
                  <a:srgbClr val="010027"/>
                </a:solidFill>
                <a:latin typeface="Arial MT"/>
                <a:cs typeface="Arial MT"/>
              </a:rPr>
              <a:t>$-251.6 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million;</a:t>
            </a:r>
            <a:r>
              <a:rPr dirty="0" sz="900" spc="-1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EBITDA</a:t>
            </a:r>
            <a:r>
              <a:rPr dirty="0" sz="900" spc="-2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expected</a:t>
            </a:r>
            <a:r>
              <a:rPr dirty="0" sz="900" spc="-1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to</a:t>
            </a:r>
            <a:r>
              <a:rPr dirty="0" sz="900" spc="-2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be</a:t>
            </a:r>
            <a:r>
              <a:rPr dirty="0" sz="900" spc="-1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volatile</a:t>
            </a:r>
            <a:r>
              <a:rPr dirty="0" sz="900" spc="-2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in</a:t>
            </a:r>
            <a:r>
              <a:rPr dirty="0" sz="900" spc="-2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the</a:t>
            </a:r>
            <a:r>
              <a:rPr dirty="0" sz="900" spc="-2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900" spc="-10">
                <a:solidFill>
                  <a:srgbClr val="010027"/>
                </a:solidFill>
                <a:latin typeface="Arial MT"/>
                <a:cs typeface="Arial MT"/>
              </a:rPr>
              <a:t>future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46" name="object 46" descr=""/>
          <p:cNvSpPr txBox="1"/>
          <p:nvPr/>
        </p:nvSpPr>
        <p:spPr>
          <a:xfrm>
            <a:off x="8012430" y="3697223"/>
            <a:ext cx="3546475" cy="822960"/>
          </a:xfrm>
          <a:prstGeom prst="rect">
            <a:avLst/>
          </a:prstGeom>
          <a:solidFill>
            <a:srgbClr val="F1F1F1"/>
          </a:solidFill>
        </p:spPr>
        <p:txBody>
          <a:bodyPr wrap="square" lIns="0" tIns="4826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380"/>
              </a:spcBef>
            </a:pPr>
            <a:endParaRPr sz="1000">
              <a:latin typeface="Times New Roman"/>
              <a:cs typeface="Times New Roman"/>
            </a:endParaRPr>
          </a:p>
          <a:p>
            <a:pPr marL="92075">
              <a:lnSpc>
                <a:spcPct val="100000"/>
              </a:lnSpc>
              <a:spcBef>
                <a:spcPts val="5"/>
              </a:spcBef>
            </a:pPr>
            <a:r>
              <a:rPr dirty="0" sz="1000" spc="-10" b="1">
                <a:solidFill>
                  <a:srgbClr val="03234D"/>
                </a:solidFill>
                <a:latin typeface="Arial"/>
                <a:cs typeface="Arial"/>
              </a:rPr>
              <a:t>Goldwind</a:t>
            </a:r>
            <a:endParaRPr sz="1000">
              <a:latin typeface="Arial"/>
              <a:cs typeface="Arial"/>
            </a:endParaRPr>
          </a:p>
          <a:p>
            <a:pPr marL="206375" marR="144780" indent="-114300">
              <a:lnSpc>
                <a:spcPct val="100000"/>
              </a:lnSpc>
              <a:buClr>
                <a:srgbClr val="009F9F"/>
              </a:buClr>
              <a:buFont typeface="Wingdings"/>
              <a:buChar char=""/>
              <a:tabLst>
                <a:tab pos="206375" algn="l"/>
              </a:tabLst>
            </a:pP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Goldwind has</a:t>
            </a:r>
            <a:r>
              <a:rPr dirty="0" sz="900" spc="-2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the</a:t>
            </a:r>
            <a:r>
              <a:rPr dirty="0" sz="900" spc="-2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second</a:t>
            </a:r>
            <a:r>
              <a:rPr dirty="0" sz="900" spc="-2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highest</a:t>
            </a:r>
            <a:r>
              <a:rPr dirty="0" sz="900" spc="-1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margins</a:t>
            </a:r>
            <a:r>
              <a:rPr dirty="0" sz="900" spc="-1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among</a:t>
            </a:r>
            <a:r>
              <a:rPr dirty="0" sz="900" spc="-2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its</a:t>
            </a:r>
            <a:r>
              <a:rPr dirty="0" sz="900" spc="-2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peers</a:t>
            </a:r>
            <a:r>
              <a:rPr dirty="0" sz="900" spc="-2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900" spc="-25">
                <a:solidFill>
                  <a:srgbClr val="010027"/>
                </a:solidFill>
                <a:latin typeface="Arial MT"/>
                <a:cs typeface="Arial MT"/>
              </a:rPr>
              <a:t>and 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has</a:t>
            </a:r>
            <a:r>
              <a:rPr dirty="0" sz="900" spc="-2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proven</a:t>
            </a:r>
            <a:r>
              <a:rPr dirty="0" sz="900" spc="-2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power</a:t>
            </a:r>
            <a:r>
              <a:rPr dirty="0" sz="900" spc="-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in</a:t>
            </a:r>
            <a:r>
              <a:rPr dirty="0" sz="900" spc="-2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generating</a:t>
            </a:r>
            <a:r>
              <a:rPr dirty="0" sz="900" spc="-1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strong</a:t>
            </a:r>
            <a:r>
              <a:rPr dirty="0" sz="900" spc="-2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900" spc="-10">
                <a:solidFill>
                  <a:srgbClr val="010027"/>
                </a:solidFill>
                <a:latin typeface="Arial MT"/>
                <a:cs typeface="Arial MT"/>
              </a:rPr>
              <a:t>EBITDA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47" name="object 47" descr=""/>
          <p:cNvSpPr txBox="1"/>
          <p:nvPr/>
        </p:nvSpPr>
        <p:spPr>
          <a:xfrm>
            <a:off x="8012430" y="4581144"/>
            <a:ext cx="3546475" cy="822960"/>
          </a:xfrm>
          <a:prstGeom prst="rect">
            <a:avLst/>
          </a:prstGeom>
          <a:solidFill>
            <a:srgbClr val="F1F1F1"/>
          </a:solidFill>
        </p:spPr>
        <p:txBody>
          <a:bodyPr wrap="square" lIns="0" tIns="0" rIns="0" bIns="0" rtlCol="0" vert="horz">
            <a:spAutoFit/>
          </a:bodyPr>
          <a:lstStyle/>
          <a:p>
            <a:pPr marL="92075">
              <a:lnSpc>
                <a:spcPts val="1115"/>
              </a:lnSpc>
            </a:pPr>
            <a:r>
              <a:rPr dirty="0" sz="1000" b="1">
                <a:solidFill>
                  <a:srgbClr val="03234D"/>
                </a:solidFill>
                <a:latin typeface="Arial"/>
                <a:cs typeface="Arial"/>
              </a:rPr>
              <a:t>Inox</a:t>
            </a:r>
            <a:r>
              <a:rPr dirty="0" sz="1000" spc="-30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000" spc="-20" b="1">
                <a:solidFill>
                  <a:srgbClr val="03234D"/>
                </a:solidFill>
                <a:latin typeface="Arial"/>
                <a:cs typeface="Arial"/>
              </a:rPr>
              <a:t>Wind</a:t>
            </a:r>
            <a:endParaRPr sz="1000">
              <a:latin typeface="Arial"/>
              <a:cs typeface="Arial"/>
            </a:endParaRPr>
          </a:p>
          <a:p>
            <a:pPr marL="205740" indent="-113664">
              <a:lnSpc>
                <a:spcPct val="100000"/>
              </a:lnSpc>
              <a:buClr>
                <a:srgbClr val="009F9F"/>
              </a:buClr>
              <a:buFont typeface="Wingdings"/>
              <a:buChar char=""/>
              <a:tabLst>
                <a:tab pos="205740" algn="l"/>
              </a:tabLst>
            </a:pP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Inox</a:t>
            </a:r>
            <a:r>
              <a:rPr dirty="0" sz="900" spc="-4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has</a:t>
            </a:r>
            <a:r>
              <a:rPr dirty="0" sz="900" spc="-2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suffered</a:t>
            </a:r>
            <a:r>
              <a:rPr dirty="0" sz="900" spc="-2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from</a:t>
            </a:r>
            <a:r>
              <a:rPr dirty="0" sz="900" spc="-3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its</a:t>
            </a:r>
            <a:r>
              <a:rPr dirty="0" sz="900" spc="-2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operating</a:t>
            </a:r>
            <a:r>
              <a:rPr dirty="0" sz="900" spc="-2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expenses</a:t>
            </a:r>
            <a:r>
              <a:rPr dirty="0" sz="900" spc="-1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causing</a:t>
            </a:r>
            <a:r>
              <a:rPr dirty="0" sz="900" spc="-2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900" spc="-10">
                <a:solidFill>
                  <a:srgbClr val="010027"/>
                </a:solidFill>
                <a:latin typeface="Arial MT"/>
                <a:cs typeface="Arial MT"/>
              </a:rPr>
              <a:t>negative</a:t>
            </a:r>
            <a:endParaRPr sz="900">
              <a:latin typeface="Arial MT"/>
              <a:cs typeface="Arial MT"/>
            </a:endParaRPr>
          </a:p>
          <a:p>
            <a:pPr marL="206375">
              <a:lnSpc>
                <a:spcPct val="100000"/>
              </a:lnSpc>
              <a:spcBef>
                <a:spcPts val="5"/>
              </a:spcBef>
            </a:pPr>
            <a:r>
              <a:rPr dirty="0" sz="900" spc="-10">
                <a:solidFill>
                  <a:srgbClr val="010027"/>
                </a:solidFill>
                <a:latin typeface="Arial MT"/>
                <a:cs typeface="Arial MT"/>
              </a:rPr>
              <a:t>margins</a:t>
            </a:r>
            <a:endParaRPr sz="900">
              <a:latin typeface="Arial MT"/>
              <a:cs typeface="Arial MT"/>
            </a:endParaRPr>
          </a:p>
          <a:p>
            <a:pPr marL="205740" indent="-113664">
              <a:lnSpc>
                <a:spcPct val="100000"/>
              </a:lnSpc>
              <a:buClr>
                <a:srgbClr val="009F9F"/>
              </a:buClr>
              <a:buFont typeface="Wingdings"/>
              <a:buChar char=""/>
              <a:tabLst>
                <a:tab pos="205740" algn="l"/>
              </a:tabLst>
            </a:pP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In</a:t>
            </a:r>
            <a:r>
              <a:rPr dirty="0" sz="900" spc="-1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FY22,</a:t>
            </a:r>
            <a:r>
              <a:rPr dirty="0" sz="900" spc="-2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the</a:t>
            </a:r>
            <a:r>
              <a:rPr dirty="0" sz="900" spc="-2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company</a:t>
            </a:r>
            <a:r>
              <a:rPr dirty="0" sz="900" spc="-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saw</a:t>
            </a:r>
            <a:r>
              <a:rPr dirty="0" sz="900" spc="-1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$84</a:t>
            </a:r>
            <a:r>
              <a:rPr dirty="0" sz="900" spc="-1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million</a:t>
            </a:r>
            <a:r>
              <a:rPr dirty="0" sz="900" spc="-1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in</a:t>
            </a:r>
            <a:r>
              <a:rPr dirty="0" sz="900" spc="-1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revenues,</a:t>
            </a:r>
            <a:r>
              <a:rPr dirty="0" sz="900" spc="-1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offset</a:t>
            </a:r>
            <a:r>
              <a:rPr dirty="0" sz="900" spc="-1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by</a:t>
            </a:r>
            <a:r>
              <a:rPr dirty="0" sz="900" spc="-1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900" spc="-25">
                <a:solidFill>
                  <a:srgbClr val="010027"/>
                </a:solidFill>
                <a:latin typeface="Arial MT"/>
                <a:cs typeface="Arial MT"/>
              </a:rPr>
              <a:t>its</a:t>
            </a:r>
            <a:endParaRPr sz="900">
              <a:latin typeface="Arial MT"/>
              <a:cs typeface="Arial MT"/>
            </a:endParaRPr>
          </a:p>
          <a:p>
            <a:pPr marL="206375" marR="131445">
              <a:lnSpc>
                <a:spcPct val="100000"/>
              </a:lnSpc>
            </a:pP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$136</a:t>
            </a:r>
            <a:r>
              <a:rPr dirty="0" sz="900" spc="-2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million</a:t>
            </a:r>
            <a:r>
              <a:rPr dirty="0" sz="900" spc="-1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in</a:t>
            </a:r>
            <a:r>
              <a:rPr dirty="0" sz="900" spc="-2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OpEx</a:t>
            </a:r>
            <a:r>
              <a:rPr dirty="0" sz="900" spc="-2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resulting</a:t>
            </a:r>
            <a:r>
              <a:rPr dirty="0" sz="900" spc="-1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in</a:t>
            </a:r>
            <a:r>
              <a:rPr dirty="0" sz="900" spc="-2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an</a:t>
            </a:r>
            <a:r>
              <a:rPr dirty="0" sz="900" spc="-1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operating</a:t>
            </a:r>
            <a:r>
              <a:rPr dirty="0" sz="900" spc="-2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margin</a:t>
            </a:r>
            <a:r>
              <a:rPr dirty="0" sz="900" spc="-1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of</a:t>
            </a:r>
            <a:r>
              <a:rPr dirty="0" sz="900" spc="-10">
                <a:solidFill>
                  <a:srgbClr val="010027"/>
                </a:solidFill>
                <a:latin typeface="Arial MT"/>
                <a:cs typeface="Arial MT"/>
              </a:rPr>
              <a:t> -62.3% 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and</a:t>
            </a:r>
            <a:r>
              <a:rPr dirty="0" sz="900" spc="-1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a</a:t>
            </a:r>
            <a:r>
              <a:rPr dirty="0" sz="900" spc="-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profit</a:t>
            </a:r>
            <a:r>
              <a:rPr dirty="0" sz="900" spc="-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margin</a:t>
            </a:r>
            <a:r>
              <a:rPr dirty="0" sz="900" spc="-1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of</a:t>
            </a:r>
            <a:r>
              <a:rPr dirty="0" sz="900" spc="-10">
                <a:solidFill>
                  <a:srgbClr val="010027"/>
                </a:solidFill>
                <a:latin typeface="Arial MT"/>
                <a:cs typeface="Arial MT"/>
              </a:rPr>
              <a:t> -</a:t>
            </a:r>
            <a:r>
              <a:rPr dirty="0" sz="900" spc="-20">
                <a:solidFill>
                  <a:srgbClr val="010027"/>
                </a:solidFill>
                <a:latin typeface="Arial MT"/>
                <a:cs typeface="Arial MT"/>
              </a:rPr>
              <a:t>68.2%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48" name="object 48" descr=""/>
          <p:cNvSpPr txBox="1"/>
          <p:nvPr/>
        </p:nvSpPr>
        <p:spPr>
          <a:xfrm>
            <a:off x="8012430" y="5465064"/>
            <a:ext cx="3546475" cy="822960"/>
          </a:xfrm>
          <a:prstGeom prst="rect">
            <a:avLst/>
          </a:prstGeom>
          <a:solidFill>
            <a:srgbClr val="F1F1F1"/>
          </a:solidFill>
        </p:spPr>
        <p:txBody>
          <a:bodyPr wrap="square" lIns="0" tIns="99695" rIns="0" bIns="0" rtlCol="0" vert="horz">
            <a:spAutoFit/>
          </a:bodyPr>
          <a:lstStyle/>
          <a:p>
            <a:pPr marL="92075">
              <a:lnSpc>
                <a:spcPct val="100000"/>
              </a:lnSpc>
              <a:spcBef>
                <a:spcPts val="785"/>
              </a:spcBef>
            </a:pPr>
            <a:r>
              <a:rPr dirty="0" sz="1000" b="1">
                <a:solidFill>
                  <a:srgbClr val="03234D"/>
                </a:solidFill>
                <a:latin typeface="Arial"/>
                <a:cs typeface="Arial"/>
              </a:rPr>
              <a:t>MingYang</a:t>
            </a:r>
            <a:r>
              <a:rPr dirty="0" sz="1000" spc="-30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000" b="1">
                <a:solidFill>
                  <a:srgbClr val="03234D"/>
                </a:solidFill>
                <a:latin typeface="Arial"/>
                <a:cs typeface="Arial"/>
              </a:rPr>
              <a:t>Smart</a:t>
            </a:r>
            <a:r>
              <a:rPr dirty="0" sz="1000" spc="-25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000" spc="-10" b="1">
                <a:solidFill>
                  <a:srgbClr val="03234D"/>
                </a:solidFill>
                <a:latin typeface="Arial"/>
                <a:cs typeface="Arial"/>
              </a:rPr>
              <a:t>Energy</a:t>
            </a:r>
            <a:endParaRPr sz="1000">
              <a:latin typeface="Arial"/>
              <a:cs typeface="Arial"/>
            </a:endParaRPr>
          </a:p>
          <a:p>
            <a:pPr marL="205740" indent="-113664">
              <a:lnSpc>
                <a:spcPct val="100000"/>
              </a:lnSpc>
              <a:buClr>
                <a:srgbClr val="009F9F"/>
              </a:buClr>
              <a:buFont typeface="Wingdings"/>
              <a:buChar char=""/>
              <a:tabLst>
                <a:tab pos="205740" algn="l"/>
              </a:tabLst>
            </a:pPr>
            <a:r>
              <a:rPr dirty="0" sz="1000">
                <a:solidFill>
                  <a:srgbClr val="010027"/>
                </a:solidFill>
                <a:latin typeface="Arial MT"/>
                <a:cs typeface="Arial MT"/>
              </a:rPr>
              <a:t>Ming</a:t>
            </a:r>
            <a:r>
              <a:rPr dirty="0" sz="1000" spc="-1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10027"/>
                </a:solidFill>
                <a:latin typeface="Arial MT"/>
                <a:cs typeface="Arial MT"/>
              </a:rPr>
              <a:t>Yang</a:t>
            </a:r>
            <a:r>
              <a:rPr dirty="0" sz="1000" spc="-3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10027"/>
                </a:solidFill>
                <a:latin typeface="Arial MT"/>
                <a:cs typeface="Arial MT"/>
              </a:rPr>
              <a:t>maintains</a:t>
            </a:r>
            <a:r>
              <a:rPr dirty="0" sz="1000" spc="-2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10027"/>
                </a:solidFill>
                <a:latin typeface="Arial MT"/>
                <a:cs typeface="Arial MT"/>
              </a:rPr>
              <a:t>the</a:t>
            </a:r>
            <a:r>
              <a:rPr dirty="0" sz="1000" spc="-2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10027"/>
                </a:solidFill>
                <a:latin typeface="Arial MT"/>
                <a:cs typeface="Arial MT"/>
              </a:rPr>
              <a:t>strongest</a:t>
            </a:r>
            <a:r>
              <a:rPr dirty="0" sz="1000" spc="-2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10027"/>
                </a:solidFill>
                <a:latin typeface="Arial MT"/>
                <a:cs typeface="Arial MT"/>
              </a:rPr>
              <a:t>margins</a:t>
            </a:r>
            <a:r>
              <a:rPr dirty="0" sz="1000" spc="-3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00" spc="-10">
                <a:solidFill>
                  <a:srgbClr val="010027"/>
                </a:solidFill>
                <a:latin typeface="Arial MT"/>
                <a:cs typeface="Arial MT"/>
              </a:rPr>
              <a:t>comparative</a:t>
            </a:r>
            <a:r>
              <a:rPr dirty="0" sz="1000" spc="-3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00" spc="-25">
                <a:solidFill>
                  <a:srgbClr val="010027"/>
                </a:solidFill>
                <a:latin typeface="Arial MT"/>
                <a:cs typeface="Arial MT"/>
              </a:rPr>
              <a:t>to</a:t>
            </a:r>
            <a:endParaRPr sz="1000">
              <a:latin typeface="Arial MT"/>
              <a:cs typeface="Arial MT"/>
            </a:endParaRPr>
          </a:p>
          <a:p>
            <a:pPr marL="206375" marR="306705">
              <a:lnSpc>
                <a:spcPts val="1250"/>
              </a:lnSpc>
            </a:pPr>
            <a:r>
              <a:rPr dirty="0" sz="1000">
                <a:solidFill>
                  <a:srgbClr val="010027"/>
                </a:solidFill>
                <a:latin typeface="Arial MT"/>
                <a:cs typeface="Arial MT"/>
              </a:rPr>
              <a:t>peers</a:t>
            </a:r>
            <a:r>
              <a:rPr dirty="0" sz="1000" spc="-3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10027"/>
                </a:solidFill>
                <a:latin typeface="Arial MT"/>
                <a:cs typeface="Arial MT"/>
              </a:rPr>
              <a:t>with</a:t>
            </a:r>
            <a:r>
              <a:rPr dirty="0" sz="1000" spc="-1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10027"/>
                </a:solidFill>
                <a:latin typeface="Arial MT"/>
                <a:cs typeface="Arial MT"/>
              </a:rPr>
              <a:t>a</a:t>
            </a:r>
            <a:r>
              <a:rPr dirty="0" sz="1000" spc="-1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10027"/>
                </a:solidFill>
                <a:latin typeface="Arial MT"/>
                <a:cs typeface="Arial MT"/>
              </a:rPr>
              <a:t>robust</a:t>
            </a:r>
            <a:r>
              <a:rPr dirty="0" sz="1000" spc="-3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10027"/>
                </a:solidFill>
                <a:latin typeface="Arial MT"/>
                <a:cs typeface="Arial MT"/>
              </a:rPr>
              <a:t>15.8%</a:t>
            </a:r>
            <a:r>
              <a:rPr dirty="0" sz="1000" spc="-3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10027"/>
                </a:solidFill>
                <a:latin typeface="Arial MT"/>
                <a:cs typeface="Arial MT"/>
              </a:rPr>
              <a:t>EBITDA</a:t>
            </a:r>
            <a:r>
              <a:rPr dirty="0" sz="1000" spc="-2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10027"/>
                </a:solidFill>
                <a:latin typeface="Arial MT"/>
                <a:cs typeface="Arial MT"/>
              </a:rPr>
              <a:t>margin,</a:t>
            </a:r>
            <a:r>
              <a:rPr dirty="0" sz="1000" spc="-3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10027"/>
                </a:solidFill>
                <a:latin typeface="Arial MT"/>
                <a:cs typeface="Arial MT"/>
              </a:rPr>
              <a:t>high</a:t>
            </a:r>
            <a:r>
              <a:rPr dirty="0" sz="1000" spc="-2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10027"/>
                </a:solidFill>
                <a:latin typeface="Arial MT"/>
                <a:cs typeface="Arial MT"/>
              </a:rPr>
              <a:t>for</a:t>
            </a:r>
            <a:r>
              <a:rPr dirty="0" sz="1000" spc="-2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00" spc="-25">
                <a:solidFill>
                  <a:srgbClr val="010027"/>
                </a:solidFill>
                <a:latin typeface="Arial MT"/>
                <a:cs typeface="Arial MT"/>
              </a:rPr>
              <a:t>its </a:t>
            </a:r>
            <a:r>
              <a:rPr dirty="0" sz="1000" spc="-10">
                <a:solidFill>
                  <a:srgbClr val="010027"/>
                </a:solidFill>
                <a:latin typeface="Arial MT"/>
                <a:cs typeface="Arial MT"/>
              </a:rPr>
              <a:t>capitalintensive</a:t>
            </a:r>
            <a:r>
              <a:rPr dirty="0" sz="1000">
                <a:solidFill>
                  <a:srgbClr val="010027"/>
                </a:solidFill>
                <a:latin typeface="Arial MT"/>
                <a:cs typeface="Arial MT"/>
              </a:rPr>
              <a:t> industry</a:t>
            </a:r>
            <a:r>
              <a:rPr dirty="0" sz="1000" spc="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00" spc="-10">
                <a:solidFill>
                  <a:srgbClr val="010027"/>
                </a:solidFill>
                <a:latin typeface="Arial MT"/>
                <a:cs typeface="Arial MT"/>
              </a:rPr>
              <a:t>average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49" name="object 49" descr=""/>
          <p:cNvSpPr/>
          <p:nvPr/>
        </p:nvSpPr>
        <p:spPr>
          <a:xfrm>
            <a:off x="11558778" y="1044702"/>
            <a:ext cx="66040" cy="822960"/>
          </a:xfrm>
          <a:custGeom>
            <a:avLst/>
            <a:gdLst/>
            <a:ahLst/>
            <a:cxnLst/>
            <a:rect l="l" t="t" r="r" b="b"/>
            <a:pathLst>
              <a:path w="66040" h="822960">
                <a:moveTo>
                  <a:pt x="65531" y="0"/>
                </a:moveTo>
                <a:lnTo>
                  <a:pt x="0" y="0"/>
                </a:lnTo>
                <a:lnTo>
                  <a:pt x="0" y="822960"/>
                </a:lnTo>
                <a:lnTo>
                  <a:pt x="65531" y="822960"/>
                </a:lnTo>
                <a:lnTo>
                  <a:pt x="65531" y="0"/>
                </a:lnTo>
                <a:close/>
              </a:path>
            </a:pathLst>
          </a:custGeom>
          <a:solidFill>
            <a:srgbClr val="00C2B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0" name="object 50" descr=""/>
          <p:cNvSpPr/>
          <p:nvPr/>
        </p:nvSpPr>
        <p:spPr>
          <a:xfrm>
            <a:off x="11558778" y="1928622"/>
            <a:ext cx="66040" cy="822960"/>
          </a:xfrm>
          <a:custGeom>
            <a:avLst/>
            <a:gdLst/>
            <a:ahLst/>
            <a:cxnLst/>
            <a:rect l="l" t="t" r="r" b="b"/>
            <a:pathLst>
              <a:path w="66040" h="822960">
                <a:moveTo>
                  <a:pt x="65531" y="0"/>
                </a:moveTo>
                <a:lnTo>
                  <a:pt x="0" y="0"/>
                </a:lnTo>
                <a:lnTo>
                  <a:pt x="0" y="822960"/>
                </a:lnTo>
                <a:lnTo>
                  <a:pt x="65531" y="822960"/>
                </a:lnTo>
                <a:lnTo>
                  <a:pt x="65531" y="0"/>
                </a:lnTo>
                <a:close/>
              </a:path>
            </a:pathLst>
          </a:custGeom>
          <a:solidFill>
            <a:srgbClr val="79C9C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1" name="object 51" descr=""/>
          <p:cNvSpPr/>
          <p:nvPr/>
        </p:nvSpPr>
        <p:spPr>
          <a:xfrm>
            <a:off x="11558778" y="2812542"/>
            <a:ext cx="66040" cy="822960"/>
          </a:xfrm>
          <a:custGeom>
            <a:avLst/>
            <a:gdLst/>
            <a:ahLst/>
            <a:cxnLst/>
            <a:rect l="l" t="t" r="r" b="b"/>
            <a:pathLst>
              <a:path w="66040" h="822960">
                <a:moveTo>
                  <a:pt x="65531" y="0"/>
                </a:moveTo>
                <a:lnTo>
                  <a:pt x="0" y="0"/>
                </a:lnTo>
                <a:lnTo>
                  <a:pt x="0" y="822960"/>
                </a:lnTo>
                <a:lnTo>
                  <a:pt x="65531" y="822960"/>
                </a:lnTo>
                <a:lnTo>
                  <a:pt x="65531" y="0"/>
                </a:lnTo>
                <a:close/>
              </a:path>
            </a:pathLst>
          </a:custGeom>
          <a:solidFill>
            <a:srgbClr val="B9E2E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2" name="object 52" descr=""/>
          <p:cNvSpPr/>
          <p:nvPr/>
        </p:nvSpPr>
        <p:spPr>
          <a:xfrm>
            <a:off x="11558778" y="3697223"/>
            <a:ext cx="66040" cy="822960"/>
          </a:xfrm>
          <a:custGeom>
            <a:avLst/>
            <a:gdLst/>
            <a:ahLst/>
            <a:cxnLst/>
            <a:rect l="l" t="t" r="r" b="b"/>
            <a:pathLst>
              <a:path w="66040" h="822960">
                <a:moveTo>
                  <a:pt x="65531" y="0"/>
                </a:moveTo>
                <a:lnTo>
                  <a:pt x="0" y="0"/>
                </a:lnTo>
                <a:lnTo>
                  <a:pt x="0" y="822959"/>
                </a:lnTo>
                <a:lnTo>
                  <a:pt x="65531" y="822959"/>
                </a:lnTo>
                <a:lnTo>
                  <a:pt x="65531" y="0"/>
                </a:lnTo>
                <a:close/>
              </a:path>
            </a:pathLst>
          </a:custGeom>
          <a:solidFill>
            <a:srgbClr val="2C716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3" name="object 53" descr=""/>
          <p:cNvSpPr/>
          <p:nvPr/>
        </p:nvSpPr>
        <p:spPr>
          <a:xfrm>
            <a:off x="11558778" y="4581144"/>
            <a:ext cx="66040" cy="822960"/>
          </a:xfrm>
          <a:custGeom>
            <a:avLst/>
            <a:gdLst/>
            <a:ahLst/>
            <a:cxnLst/>
            <a:rect l="l" t="t" r="r" b="b"/>
            <a:pathLst>
              <a:path w="66040" h="822960">
                <a:moveTo>
                  <a:pt x="65531" y="0"/>
                </a:moveTo>
                <a:lnTo>
                  <a:pt x="0" y="0"/>
                </a:lnTo>
                <a:lnTo>
                  <a:pt x="0" y="822959"/>
                </a:lnTo>
                <a:lnTo>
                  <a:pt x="65531" y="822959"/>
                </a:lnTo>
                <a:lnTo>
                  <a:pt x="65531" y="0"/>
                </a:lnTo>
                <a:close/>
              </a:path>
            </a:pathLst>
          </a:custGeom>
          <a:solidFill>
            <a:srgbClr val="0099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4" name="object 54" descr=""/>
          <p:cNvSpPr/>
          <p:nvPr/>
        </p:nvSpPr>
        <p:spPr>
          <a:xfrm>
            <a:off x="11558778" y="5465064"/>
            <a:ext cx="66040" cy="822960"/>
          </a:xfrm>
          <a:custGeom>
            <a:avLst/>
            <a:gdLst/>
            <a:ahLst/>
            <a:cxnLst/>
            <a:rect l="l" t="t" r="r" b="b"/>
            <a:pathLst>
              <a:path w="66040" h="822960">
                <a:moveTo>
                  <a:pt x="65531" y="0"/>
                </a:moveTo>
                <a:lnTo>
                  <a:pt x="0" y="0"/>
                </a:lnTo>
                <a:lnTo>
                  <a:pt x="0" y="822960"/>
                </a:lnTo>
                <a:lnTo>
                  <a:pt x="65531" y="822960"/>
                </a:lnTo>
                <a:lnTo>
                  <a:pt x="65531" y="0"/>
                </a:lnTo>
                <a:close/>
              </a:path>
            </a:pathLst>
          </a:custGeom>
          <a:solidFill>
            <a:srgbClr val="45BB9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5" name="object 55" descr=""/>
          <p:cNvSpPr txBox="1"/>
          <p:nvPr/>
        </p:nvSpPr>
        <p:spPr>
          <a:xfrm>
            <a:off x="743458" y="6326632"/>
            <a:ext cx="2011680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>
                <a:solidFill>
                  <a:srgbClr val="03234D"/>
                </a:solidFill>
                <a:latin typeface="Arial MT"/>
                <a:cs typeface="Arial MT"/>
              </a:rPr>
              <a:t>Source:</a:t>
            </a:r>
            <a:r>
              <a:rPr dirty="0" sz="80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3234D"/>
                </a:solidFill>
                <a:latin typeface="Arial MT"/>
                <a:cs typeface="Arial MT"/>
              </a:rPr>
              <a:t>(Bloomberg,</a:t>
            </a:r>
            <a:r>
              <a:rPr dirty="0" sz="80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3234D"/>
                </a:solidFill>
                <a:latin typeface="Arial MT"/>
                <a:cs typeface="Arial MT"/>
              </a:rPr>
              <a:t>2023),</a:t>
            </a:r>
            <a:r>
              <a:rPr dirty="0" sz="80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3234D"/>
                </a:solidFill>
                <a:latin typeface="Arial MT"/>
                <a:cs typeface="Arial MT"/>
              </a:rPr>
              <a:t>(FactSet,</a:t>
            </a:r>
            <a:r>
              <a:rPr dirty="0" sz="80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800" spc="-10">
                <a:solidFill>
                  <a:srgbClr val="03234D"/>
                </a:solidFill>
                <a:latin typeface="Arial MT"/>
                <a:cs typeface="Arial MT"/>
              </a:rPr>
              <a:t>2023)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56" name="object 56" descr=""/>
          <p:cNvSpPr txBox="1"/>
          <p:nvPr/>
        </p:nvSpPr>
        <p:spPr>
          <a:xfrm>
            <a:off x="3213100" y="6198616"/>
            <a:ext cx="34925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>
                <a:solidFill>
                  <a:srgbClr val="010027"/>
                </a:solidFill>
                <a:latin typeface="Arial MT"/>
                <a:cs typeface="Arial MT"/>
              </a:rPr>
              <a:t>5.00%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57" name="object 57" descr=""/>
          <p:cNvSpPr txBox="1"/>
          <p:nvPr/>
        </p:nvSpPr>
        <p:spPr>
          <a:xfrm>
            <a:off x="4634991" y="6198616"/>
            <a:ext cx="41211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>
                <a:solidFill>
                  <a:srgbClr val="010027"/>
                </a:solidFill>
                <a:latin typeface="Arial MT"/>
                <a:cs typeface="Arial MT"/>
              </a:rPr>
              <a:t>10.00%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58" name="object 58" descr=""/>
          <p:cNvSpPr txBox="1"/>
          <p:nvPr/>
        </p:nvSpPr>
        <p:spPr>
          <a:xfrm>
            <a:off x="5953759" y="6198616"/>
            <a:ext cx="41211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>
                <a:solidFill>
                  <a:srgbClr val="010027"/>
                </a:solidFill>
                <a:latin typeface="Arial MT"/>
                <a:cs typeface="Arial MT"/>
              </a:rPr>
              <a:t>15.00%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59" name="object 59" descr=""/>
          <p:cNvSpPr txBox="1"/>
          <p:nvPr/>
        </p:nvSpPr>
        <p:spPr>
          <a:xfrm>
            <a:off x="7289545" y="6198616"/>
            <a:ext cx="41211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>
                <a:solidFill>
                  <a:srgbClr val="010027"/>
                </a:solidFill>
                <a:latin typeface="Arial MT"/>
                <a:cs typeface="Arial MT"/>
              </a:rPr>
              <a:t>20.00%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60" name="object 60" descr=""/>
          <p:cNvSpPr txBox="1"/>
          <p:nvPr/>
        </p:nvSpPr>
        <p:spPr>
          <a:xfrm>
            <a:off x="337565" y="3277870"/>
            <a:ext cx="1110615" cy="12293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1080"/>
              </a:lnSpc>
              <a:spcBef>
                <a:spcPts val="100"/>
              </a:spcBef>
            </a:pPr>
            <a:r>
              <a:rPr dirty="0" sz="900" b="1">
                <a:solidFill>
                  <a:srgbClr val="010027"/>
                </a:solidFill>
                <a:latin typeface="Arial"/>
                <a:cs typeface="Arial"/>
              </a:rPr>
              <a:t>Not</a:t>
            </a:r>
            <a:r>
              <a:rPr dirty="0" sz="900" spc="-1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900" spc="-10" b="1">
                <a:solidFill>
                  <a:srgbClr val="010027"/>
                </a:solidFill>
                <a:latin typeface="Arial"/>
                <a:cs typeface="Arial"/>
              </a:rPr>
              <a:t>Meaningful</a:t>
            </a:r>
            <a:endParaRPr sz="900">
              <a:latin typeface="Arial"/>
              <a:cs typeface="Arial"/>
            </a:endParaRPr>
          </a:p>
          <a:p>
            <a:pPr marL="127000" marR="5080" indent="-114300">
              <a:lnSpc>
                <a:spcPts val="1200"/>
              </a:lnSpc>
              <a:spcBef>
                <a:spcPts val="35"/>
              </a:spcBef>
              <a:buClr>
                <a:srgbClr val="009F9F"/>
              </a:buClr>
              <a:buFont typeface="Wingdings"/>
              <a:buChar char=""/>
              <a:tabLst>
                <a:tab pos="127000" algn="l"/>
              </a:tabLst>
            </a:pPr>
            <a:r>
              <a:rPr dirty="0" sz="1000">
                <a:solidFill>
                  <a:srgbClr val="010027"/>
                </a:solidFill>
                <a:latin typeface="Arial MT"/>
                <a:cs typeface="Arial MT"/>
              </a:rPr>
              <a:t>Nordex</a:t>
            </a:r>
            <a:r>
              <a:rPr dirty="0" sz="1000" spc="-3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10027"/>
                </a:solidFill>
                <a:latin typeface="Arial MT"/>
                <a:cs typeface="Arial MT"/>
              </a:rPr>
              <a:t>and</a:t>
            </a:r>
            <a:r>
              <a:rPr dirty="0" sz="1000" spc="-3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00" spc="-20">
                <a:solidFill>
                  <a:srgbClr val="010027"/>
                </a:solidFill>
                <a:latin typeface="Arial MT"/>
                <a:cs typeface="Arial MT"/>
              </a:rPr>
              <a:t>Inox </a:t>
            </a:r>
            <a:r>
              <a:rPr dirty="0" sz="1000">
                <a:solidFill>
                  <a:srgbClr val="010027"/>
                </a:solidFill>
                <a:latin typeface="Arial MT"/>
                <a:cs typeface="Arial MT"/>
              </a:rPr>
              <a:t>wind</a:t>
            </a:r>
            <a:r>
              <a:rPr dirty="0" sz="1000" spc="-2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10027"/>
                </a:solidFill>
                <a:latin typeface="Arial MT"/>
                <a:cs typeface="Arial MT"/>
              </a:rPr>
              <a:t>both</a:t>
            </a:r>
            <a:r>
              <a:rPr dirty="0" sz="1000" spc="-3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00" spc="-20">
                <a:solidFill>
                  <a:srgbClr val="010027"/>
                </a:solidFill>
                <a:latin typeface="Arial MT"/>
                <a:cs typeface="Arial MT"/>
              </a:rPr>
              <a:t>have </a:t>
            </a:r>
            <a:r>
              <a:rPr dirty="0" sz="1000">
                <a:solidFill>
                  <a:srgbClr val="010027"/>
                </a:solidFill>
                <a:latin typeface="Arial MT"/>
                <a:cs typeface="Arial MT"/>
              </a:rPr>
              <a:t>negative</a:t>
            </a:r>
            <a:r>
              <a:rPr dirty="0" sz="1000" spc="-4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00" spc="-10">
                <a:solidFill>
                  <a:srgbClr val="010027"/>
                </a:solidFill>
                <a:latin typeface="Arial MT"/>
                <a:cs typeface="Arial MT"/>
              </a:rPr>
              <a:t>EBITDA </a:t>
            </a:r>
            <a:r>
              <a:rPr dirty="0" sz="1000">
                <a:solidFill>
                  <a:srgbClr val="010027"/>
                </a:solidFill>
                <a:latin typeface="Arial MT"/>
                <a:cs typeface="Arial MT"/>
              </a:rPr>
              <a:t>multiples</a:t>
            </a:r>
            <a:r>
              <a:rPr dirty="0" sz="1000" spc="-4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00" spc="-10">
                <a:solidFill>
                  <a:srgbClr val="010027"/>
                </a:solidFill>
                <a:latin typeface="Arial MT"/>
                <a:cs typeface="Arial MT"/>
              </a:rPr>
              <a:t>making </a:t>
            </a:r>
            <a:r>
              <a:rPr dirty="0" sz="1000">
                <a:solidFill>
                  <a:srgbClr val="010027"/>
                </a:solidFill>
                <a:latin typeface="Arial MT"/>
                <a:cs typeface="Arial MT"/>
              </a:rPr>
              <a:t>their</a:t>
            </a:r>
            <a:r>
              <a:rPr dirty="0" sz="1000" spc="-1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10027"/>
                </a:solidFill>
                <a:latin typeface="Arial MT"/>
                <a:cs typeface="Arial MT"/>
              </a:rPr>
              <a:t>data</a:t>
            </a:r>
            <a:r>
              <a:rPr dirty="0" sz="1000" spc="-3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00" spc="-25">
                <a:solidFill>
                  <a:srgbClr val="010027"/>
                </a:solidFill>
                <a:latin typeface="Arial MT"/>
                <a:cs typeface="Arial MT"/>
              </a:rPr>
              <a:t>not </a:t>
            </a:r>
            <a:r>
              <a:rPr dirty="0" sz="1000" spc="-10">
                <a:solidFill>
                  <a:srgbClr val="010027"/>
                </a:solidFill>
                <a:latin typeface="Arial MT"/>
                <a:cs typeface="Arial MT"/>
              </a:rPr>
              <a:t>meaningful</a:t>
            </a:r>
            <a:r>
              <a:rPr dirty="0" sz="1000">
                <a:solidFill>
                  <a:srgbClr val="010027"/>
                </a:solidFill>
                <a:latin typeface="Arial MT"/>
                <a:cs typeface="Arial MT"/>
              </a:rPr>
              <a:t> to</a:t>
            </a:r>
            <a:r>
              <a:rPr dirty="0" sz="1000" spc="1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00" spc="-25">
                <a:solidFill>
                  <a:srgbClr val="010027"/>
                </a:solidFill>
                <a:latin typeface="Arial MT"/>
                <a:cs typeface="Arial MT"/>
              </a:rPr>
              <a:t>the </a:t>
            </a:r>
            <a:r>
              <a:rPr dirty="0" sz="1000">
                <a:solidFill>
                  <a:srgbClr val="010027"/>
                </a:solidFill>
                <a:latin typeface="Arial MT"/>
                <a:cs typeface="Arial MT"/>
              </a:rPr>
              <a:t>peer</a:t>
            </a:r>
            <a:r>
              <a:rPr dirty="0" sz="1000" spc="-3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00" spc="-10">
                <a:solidFill>
                  <a:srgbClr val="010027"/>
                </a:solidFill>
                <a:latin typeface="Arial MT"/>
                <a:cs typeface="Arial MT"/>
              </a:rPr>
              <a:t>group</a:t>
            </a:r>
            <a:endParaRPr sz="10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1803126" y="6462776"/>
            <a:ext cx="173355" cy="1854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50" spc="-25">
                <a:solidFill>
                  <a:srgbClr val="03234D"/>
                </a:solidFill>
                <a:latin typeface="Tahoma"/>
                <a:cs typeface="Tahoma"/>
              </a:rPr>
              <a:t>37</a:t>
            </a:r>
            <a:endParaRPr sz="1050">
              <a:latin typeface="Tahoma"/>
              <a:cs typeface="Tahoma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122407" y="291889"/>
            <a:ext cx="1434083" cy="238419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39698" y="768858"/>
            <a:ext cx="10917174" cy="19050"/>
          </a:xfrm>
          <a:prstGeom prst="rect">
            <a:avLst/>
          </a:prstGeom>
        </p:spPr>
      </p:pic>
      <p:grpSp>
        <p:nvGrpSpPr>
          <p:cNvPr id="5" name="object 5" descr=""/>
          <p:cNvGrpSpPr/>
          <p:nvPr/>
        </p:nvGrpSpPr>
        <p:grpSpPr>
          <a:xfrm>
            <a:off x="0" y="6496050"/>
            <a:ext cx="12192000" cy="361950"/>
            <a:chOff x="0" y="6496050"/>
            <a:chExt cx="12192000" cy="361950"/>
          </a:xfrm>
        </p:grpSpPr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6694931"/>
              <a:ext cx="12192000" cy="163068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7887" y="6496050"/>
              <a:ext cx="4675632" cy="361949"/>
            </a:xfrm>
            <a:prstGeom prst="rect">
              <a:avLst/>
            </a:prstGeom>
          </p:spPr>
        </p:pic>
      </p:grpSp>
      <p:sp>
        <p:nvSpPr>
          <p:cNvPr id="8" name="object 8" descr=""/>
          <p:cNvSpPr txBox="1"/>
          <p:nvPr/>
        </p:nvSpPr>
        <p:spPr>
          <a:xfrm>
            <a:off x="2601976" y="6504940"/>
            <a:ext cx="569595" cy="293370"/>
          </a:xfrm>
          <a:prstGeom prst="rect">
            <a:avLst/>
          </a:prstGeom>
        </p:spPr>
        <p:txBody>
          <a:bodyPr wrap="square" lIns="0" tIns="65404" rIns="0" bIns="0" rtlCol="0" vert="horz">
            <a:spAutoFit/>
          </a:bodyPr>
          <a:lstStyle/>
          <a:p>
            <a:pPr marL="41910" marR="30480" indent="-3810">
              <a:lnSpc>
                <a:spcPct val="67100"/>
              </a:lnSpc>
              <a:spcBef>
                <a:spcPts val="515"/>
              </a:spcBef>
            </a:pPr>
            <a:r>
              <a:rPr dirty="0" sz="1050" spc="-10" b="1">
                <a:solidFill>
                  <a:srgbClr val="FFFFFF"/>
                </a:solidFill>
                <a:latin typeface="Calibri"/>
                <a:cs typeface="Calibri"/>
              </a:rPr>
              <a:t>Industry </a:t>
            </a:r>
            <a:r>
              <a:rPr dirty="0" baseline="-21164" sz="1575" spc="-315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050" spc="-210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baseline="-21164" sz="1575" spc="-315" b="1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dirty="0" sz="1050" spc="-210" b="1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dirty="0" baseline="-21164" sz="1575" spc="-315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050" spc="-210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baseline="-21164" sz="1575" spc="-315" b="1">
                <a:solidFill>
                  <a:srgbClr val="FFFFFF"/>
                </a:solidFill>
                <a:latin typeface="Calibri"/>
                <a:cs typeface="Calibri"/>
              </a:rPr>
              <a:t>ly</a:t>
            </a:r>
            <a:r>
              <a:rPr dirty="0" sz="1050" spc="-210" b="1">
                <a:solidFill>
                  <a:srgbClr val="FFFFFF"/>
                </a:solidFill>
                <a:latin typeface="Calibri"/>
                <a:cs typeface="Calibri"/>
              </a:rPr>
              <a:t>ly</a:t>
            </a:r>
            <a:r>
              <a:rPr dirty="0" baseline="-21164" sz="1575" spc="-315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sz="1050" spc="-210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baseline="-21164" sz="1575" spc="-315" b="1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dirty="0" sz="1050" spc="-210" b="1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4158234" y="6504940"/>
            <a:ext cx="637540" cy="293370"/>
          </a:xfrm>
          <a:prstGeom prst="rect">
            <a:avLst/>
          </a:prstGeom>
        </p:spPr>
        <p:txBody>
          <a:bodyPr wrap="square" lIns="0" tIns="65404" rIns="0" bIns="0" rtlCol="0" vert="horz">
            <a:spAutoFit/>
          </a:bodyPr>
          <a:lstStyle/>
          <a:p>
            <a:pPr marL="38100" marR="30480" indent="33655">
              <a:lnSpc>
                <a:spcPct val="67100"/>
              </a:lnSpc>
              <a:spcBef>
                <a:spcPts val="515"/>
              </a:spcBef>
            </a:pPr>
            <a:r>
              <a:rPr dirty="0" sz="1050" spc="-10" b="1">
                <a:solidFill>
                  <a:srgbClr val="FFFFFF"/>
                </a:solidFill>
                <a:latin typeface="Calibri"/>
                <a:cs typeface="Calibri"/>
              </a:rPr>
              <a:t>Company </a:t>
            </a:r>
            <a:r>
              <a:rPr dirty="0" sz="1050" spc="-484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baseline="-21164" sz="1575" spc="-390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sz="1050" spc="-270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baseline="-21164" sz="1575" spc="-390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sz="1050" spc="-300" b="1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baseline="-21164" sz="1575" spc="-382" b="1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sz="1050" spc="-150" b="1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dirty="0" baseline="-21164" sz="1575" spc="-390" b="1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dirty="0" sz="1050" spc="-270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baseline="-21164" sz="1575" spc="-390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sz="1050" spc="-35" b="1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dirty="0" baseline="-21164" sz="1575" spc="-390" b="1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dirty="0" sz="1050" spc="-300" b="1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baseline="-21164" sz="1575" spc="-382" b="1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sz="1050" spc="-565" b="1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r>
              <a:rPr dirty="0" baseline="-21164" sz="1575" spc="-30" b="1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endParaRPr baseline="-21164" sz="1575">
              <a:latin typeface="Calibri"/>
              <a:cs typeface="Calibri"/>
            </a:endParaRPr>
          </a:p>
        </p:txBody>
      </p:sp>
      <p:sp>
        <p:nvSpPr>
          <p:cNvPr id="10" name="object 10" descr=""/>
          <p:cNvSpPr/>
          <p:nvPr/>
        </p:nvSpPr>
        <p:spPr>
          <a:xfrm>
            <a:off x="5300471" y="6496050"/>
            <a:ext cx="1624965" cy="361950"/>
          </a:xfrm>
          <a:custGeom>
            <a:avLst/>
            <a:gdLst/>
            <a:ahLst/>
            <a:cxnLst/>
            <a:rect l="l" t="t" r="r" b="b"/>
            <a:pathLst>
              <a:path w="1624965" h="361950">
                <a:moveTo>
                  <a:pt x="1624583" y="0"/>
                </a:moveTo>
                <a:lnTo>
                  <a:pt x="90424" y="0"/>
                </a:lnTo>
                <a:lnTo>
                  <a:pt x="0" y="361949"/>
                </a:lnTo>
                <a:lnTo>
                  <a:pt x="1534032" y="361949"/>
                </a:lnTo>
                <a:lnTo>
                  <a:pt x="1624583" y="0"/>
                </a:lnTo>
                <a:close/>
              </a:path>
            </a:pathLst>
          </a:custGeom>
          <a:solidFill>
            <a:srgbClr val="2C716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 descr=""/>
          <p:cNvSpPr txBox="1"/>
          <p:nvPr/>
        </p:nvSpPr>
        <p:spPr>
          <a:xfrm>
            <a:off x="5769102" y="6504940"/>
            <a:ext cx="647700" cy="293370"/>
          </a:xfrm>
          <a:prstGeom prst="rect">
            <a:avLst/>
          </a:prstGeom>
        </p:spPr>
        <p:txBody>
          <a:bodyPr wrap="square" lIns="0" tIns="65404" rIns="0" bIns="0" rtlCol="0" vert="horz">
            <a:spAutoFit/>
          </a:bodyPr>
          <a:lstStyle/>
          <a:p>
            <a:pPr marL="38100" marR="30480" indent="60960">
              <a:lnSpc>
                <a:spcPct val="67100"/>
              </a:lnSpc>
              <a:spcBef>
                <a:spcPts val="515"/>
              </a:spcBef>
            </a:pPr>
            <a:r>
              <a:rPr dirty="0" sz="1050" spc="-10" b="1">
                <a:solidFill>
                  <a:srgbClr val="FFFFFF"/>
                </a:solidFill>
                <a:latin typeface="Calibri"/>
                <a:cs typeface="Calibri"/>
              </a:rPr>
              <a:t>Financial </a:t>
            </a:r>
            <a:r>
              <a:rPr dirty="0" sz="1050" spc="-250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baseline="-21164" sz="1575" spc="-375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sz="1050" spc="-250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baseline="-21164" sz="1575" spc="-375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sz="1050" spc="-250" b="1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baseline="-21164" sz="1575" spc="-375" b="1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sz="1050" spc="-250" b="1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dirty="0" baseline="-21164" sz="1575" spc="-375" b="1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dirty="0" sz="1050" spc="-250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baseline="-21164" sz="1575" spc="-375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sz="1050" spc="-250" b="1">
                <a:solidFill>
                  <a:srgbClr val="FFFFFF"/>
                </a:solidFill>
                <a:latin typeface="Calibri"/>
                <a:cs typeface="Calibri"/>
              </a:rPr>
              <a:t>ie</a:t>
            </a:r>
            <a:r>
              <a:rPr dirty="0" baseline="-21164" sz="1575" spc="-375" b="1">
                <a:solidFill>
                  <a:srgbClr val="FFFFFF"/>
                </a:solidFill>
                <a:latin typeface="Calibri"/>
                <a:cs typeface="Calibri"/>
              </a:rPr>
              <a:t>ie</a:t>
            </a:r>
            <a:r>
              <a:rPr dirty="0" sz="1050" spc="-250" b="1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r>
              <a:rPr dirty="0" baseline="-21164" sz="1575" spc="-375" b="1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endParaRPr baseline="-21164" sz="1575">
              <a:latin typeface="Calibri"/>
              <a:cs typeface="Calibri"/>
            </a:endParaRPr>
          </a:p>
        </p:txBody>
      </p:sp>
      <p:pic>
        <p:nvPicPr>
          <p:cNvPr id="12" name="object 12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922007" y="6496050"/>
            <a:ext cx="4676394" cy="361949"/>
          </a:xfrm>
          <a:prstGeom prst="rect">
            <a:avLst/>
          </a:prstGeom>
        </p:spPr>
      </p:pic>
      <p:sp>
        <p:nvSpPr>
          <p:cNvPr id="13" name="object 13" descr=""/>
          <p:cNvSpPr txBox="1"/>
          <p:nvPr/>
        </p:nvSpPr>
        <p:spPr>
          <a:xfrm>
            <a:off x="7416545" y="6504940"/>
            <a:ext cx="635635" cy="293370"/>
          </a:xfrm>
          <a:prstGeom prst="rect">
            <a:avLst/>
          </a:prstGeom>
        </p:spPr>
        <p:txBody>
          <a:bodyPr wrap="square" lIns="0" tIns="65404" rIns="0" bIns="0" rtlCol="0" vert="horz">
            <a:spAutoFit/>
          </a:bodyPr>
          <a:lstStyle/>
          <a:p>
            <a:pPr marL="39370" marR="30480" indent="-1905">
              <a:lnSpc>
                <a:spcPct val="67100"/>
              </a:lnSpc>
              <a:spcBef>
                <a:spcPts val="515"/>
              </a:spcBef>
            </a:pPr>
            <a:r>
              <a:rPr dirty="0" sz="1050" spc="-10" b="1">
                <a:solidFill>
                  <a:srgbClr val="FFFFFF"/>
                </a:solidFill>
                <a:latin typeface="Calibri"/>
                <a:cs typeface="Calibri"/>
              </a:rPr>
              <a:t>Feasibility </a:t>
            </a:r>
            <a:r>
              <a:rPr dirty="0" sz="1050" spc="-185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baseline="-21164" sz="1575" spc="-277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050" spc="-185" b="1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dirty="0" baseline="-21164" sz="1575" spc="-277" b="1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dirty="0" sz="1050" spc="-185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baseline="-21164" sz="1575" spc="-277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050" spc="-185" b="1">
                <a:solidFill>
                  <a:srgbClr val="FFFFFF"/>
                </a:solidFill>
                <a:latin typeface="Calibri"/>
                <a:cs typeface="Calibri"/>
              </a:rPr>
              <a:t>ly</a:t>
            </a:r>
            <a:r>
              <a:rPr dirty="0" baseline="-21164" sz="1575" spc="-277" b="1">
                <a:solidFill>
                  <a:srgbClr val="FFFFFF"/>
                </a:solidFill>
                <a:latin typeface="Calibri"/>
                <a:cs typeface="Calibri"/>
              </a:rPr>
              <a:t>ly</a:t>
            </a:r>
            <a:r>
              <a:rPr dirty="0" sz="1050" spc="-185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baseline="-21164" sz="1575" spc="-277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sz="1050" spc="-185" b="1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dirty="0" baseline="-21164" sz="1575" spc="-277" b="1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endParaRPr baseline="-21164" sz="1575">
              <a:latin typeface="Calibri"/>
              <a:cs typeface="Calibri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9007347" y="6504940"/>
            <a:ext cx="696595" cy="293370"/>
          </a:xfrm>
          <a:prstGeom prst="rect">
            <a:avLst/>
          </a:prstGeom>
        </p:spPr>
        <p:txBody>
          <a:bodyPr wrap="square" lIns="0" tIns="65404" rIns="0" bIns="0" rtlCol="0" vert="horz">
            <a:spAutoFit/>
          </a:bodyPr>
          <a:lstStyle/>
          <a:p>
            <a:pPr marL="54610" marR="30480" indent="-17145">
              <a:lnSpc>
                <a:spcPct val="67100"/>
              </a:lnSpc>
              <a:spcBef>
                <a:spcPts val="515"/>
              </a:spcBef>
            </a:pPr>
            <a:r>
              <a:rPr dirty="0" sz="1050" spc="-10" b="1">
                <a:solidFill>
                  <a:srgbClr val="FFFFFF"/>
                </a:solidFill>
                <a:latin typeface="Calibri"/>
                <a:cs typeface="Calibri"/>
              </a:rPr>
              <a:t>Alternative </a:t>
            </a:r>
            <a:r>
              <a:rPr dirty="0" sz="1050" spc="-160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baseline="-21164" sz="1575" spc="-240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sz="1050" spc="-160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baseline="-21164" sz="1575" spc="-240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sz="1050" spc="-160" b="1">
                <a:solidFill>
                  <a:srgbClr val="FFFFFF"/>
                </a:solidFill>
                <a:latin typeface="Calibri"/>
                <a:cs typeface="Calibri"/>
              </a:rPr>
              <a:t>lu</a:t>
            </a:r>
            <a:r>
              <a:rPr dirty="0" baseline="-21164" sz="1575" spc="-240" b="1">
                <a:solidFill>
                  <a:srgbClr val="FFFFFF"/>
                </a:solidFill>
                <a:latin typeface="Calibri"/>
                <a:cs typeface="Calibri"/>
              </a:rPr>
              <a:t>lu</a:t>
            </a:r>
            <a:r>
              <a:rPr dirty="0" sz="1050" spc="-160" b="1">
                <a:solidFill>
                  <a:srgbClr val="FFFFFF"/>
                </a:solidFill>
                <a:latin typeface="Calibri"/>
                <a:cs typeface="Calibri"/>
              </a:rPr>
              <a:t>ti</a:t>
            </a:r>
            <a:r>
              <a:rPr dirty="0" baseline="-21164" sz="1575" spc="-240" b="1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dirty="0" sz="1050" spc="-160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baseline="-21164" sz="1575" spc="-240" b="1">
                <a:solidFill>
                  <a:srgbClr val="FFFFFF"/>
                </a:solidFill>
                <a:latin typeface="Calibri"/>
                <a:cs typeface="Calibri"/>
              </a:rPr>
              <a:t>io</a:t>
            </a:r>
            <a:r>
              <a:rPr dirty="0" sz="1050" spc="-160" b="1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dirty="0" baseline="-21164" sz="1575" spc="-240" b="1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endParaRPr baseline="-21164" sz="1575">
              <a:latin typeface="Calibri"/>
              <a:cs typeface="Calibri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10567161" y="6589521"/>
            <a:ext cx="629285" cy="1854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50" spc="-10" b="1">
                <a:solidFill>
                  <a:srgbClr val="FFFFFF"/>
                </a:solidFill>
                <a:latin typeface="Calibri"/>
                <a:cs typeface="Calibri"/>
              </a:rPr>
              <a:t>Conclusion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718058" y="6283545"/>
            <a:ext cx="1300480" cy="514350"/>
          </a:xfrm>
          <a:prstGeom prst="rect">
            <a:avLst/>
          </a:prstGeom>
        </p:spPr>
        <p:txBody>
          <a:bodyPr wrap="square" lIns="0" tIns="55244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434"/>
              </a:spcBef>
            </a:pP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Source:</a:t>
            </a:r>
            <a:r>
              <a:rPr dirty="0" sz="800" spc="-3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(Bloomberg,</a:t>
            </a:r>
            <a:r>
              <a:rPr dirty="0" sz="800" spc="-2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 spc="-10">
                <a:solidFill>
                  <a:srgbClr val="010027"/>
                </a:solidFill>
                <a:latin typeface="Arial MT"/>
                <a:cs typeface="Arial MT"/>
              </a:rPr>
              <a:t>2023)</a:t>
            </a:r>
            <a:endParaRPr sz="800">
              <a:latin typeface="Arial MT"/>
              <a:cs typeface="Arial MT"/>
            </a:endParaRPr>
          </a:p>
          <a:p>
            <a:pPr algn="ctr" marL="361315" marR="349885" indent="-52705">
              <a:lnSpc>
                <a:spcPct val="67100"/>
              </a:lnSpc>
              <a:spcBef>
                <a:spcPts val="860"/>
              </a:spcBef>
            </a:pPr>
            <a:r>
              <a:rPr dirty="0" sz="1050" spc="-10" b="1">
                <a:solidFill>
                  <a:srgbClr val="FFFFFF"/>
                </a:solidFill>
                <a:latin typeface="Calibri"/>
                <a:cs typeface="Calibri"/>
              </a:rPr>
              <a:t>Executive </a:t>
            </a:r>
            <a:r>
              <a:rPr dirty="0" baseline="-21164" sz="1575" spc="-427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sz="1050" spc="-285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baseline="-21164" sz="1575" spc="-427" b="1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dirty="0" sz="1050" spc="-285" b="1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dirty="0" baseline="-21164" sz="1575" spc="-427" b="1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dirty="0" sz="1050" spc="-285" b="1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dirty="0" baseline="-21164" sz="1575" spc="-427" b="1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dirty="0" sz="1050" spc="-285" b="1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dirty="0" baseline="-21164" sz="1575" spc="-427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050" spc="-285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baseline="-21164" sz="1575" spc="-427" b="1">
                <a:solidFill>
                  <a:srgbClr val="FFFFFF"/>
                </a:solidFill>
                <a:latin typeface="Calibri"/>
                <a:cs typeface="Calibri"/>
              </a:rPr>
              <a:t>ry</a:t>
            </a:r>
            <a:r>
              <a:rPr dirty="0" sz="1050" spc="-285" b="1">
                <a:solidFill>
                  <a:srgbClr val="FFFFFF"/>
                </a:solidFill>
                <a:latin typeface="Calibri"/>
                <a:cs typeface="Calibri"/>
              </a:rPr>
              <a:t>ry</a:t>
            </a:r>
            <a:endParaRPr sz="1050">
              <a:latin typeface="Calibri"/>
              <a:cs typeface="Calibri"/>
            </a:endParaRPr>
          </a:p>
        </p:txBody>
      </p:sp>
      <p:grpSp>
        <p:nvGrpSpPr>
          <p:cNvPr id="17" name="object 17" descr=""/>
          <p:cNvGrpSpPr/>
          <p:nvPr/>
        </p:nvGrpSpPr>
        <p:grpSpPr>
          <a:xfrm>
            <a:off x="900112" y="1320736"/>
            <a:ext cx="10645775" cy="4620895"/>
            <a:chOff x="900112" y="1320736"/>
            <a:chExt cx="10645775" cy="4620895"/>
          </a:xfrm>
        </p:grpSpPr>
        <p:sp>
          <p:nvSpPr>
            <p:cNvPr id="18" name="object 18" descr=""/>
            <p:cNvSpPr/>
            <p:nvPr/>
          </p:nvSpPr>
          <p:spPr>
            <a:xfrm>
              <a:off x="914400" y="3683508"/>
              <a:ext cx="10617200" cy="0"/>
            </a:xfrm>
            <a:custGeom>
              <a:avLst/>
              <a:gdLst/>
              <a:ahLst/>
              <a:cxnLst/>
              <a:rect l="l" t="t" r="r" b="b"/>
              <a:pathLst>
                <a:path w="10617200" h="0">
                  <a:moveTo>
                    <a:pt x="0" y="0"/>
                  </a:moveTo>
                  <a:lnTo>
                    <a:pt x="10617200" y="0"/>
                  </a:lnTo>
                </a:path>
              </a:pathLst>
            </a:custGeom>
            <a:ln w="28575">
              <a:solidFill>
                <a:srgbClr val="009C9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928496" y="1325499"/>
              <a:ext cx="10609580" cy="4611370"/>
            </a:xfrm>
            <a:custGeom>
              <a:avLst/>
              <a:gdLst/>
              <a:ahLst/>
              <a:cxnLst/>
              <a:rect l="l" t="t" r="r" b="b"/>
              <a:pathLst>
                <a:path w="10609580" h="4611370">
                  <a:moveTo>
                    <a:pt x="0" y="4610862"/>
                  </a:moveTo>
                  <a:lnTo>
                    <a:pt x="0" y="0"/>
                  </a:lnTo>
                </a:path>
                <a:path w="10609580" h="4611370">
                  <a:moveTo>
                    <a:pt x="0" y="4610862"/>
                  </a:moveTo>
                  <a:lnTo>
                    <a:pt x="10609326" y="4610862"/>
                  </a:lnTo>
                </a:path>
              </a:pathLst>
            </a:custGeom>
            <a:ln w="9525">
              <a:solidFill>
                <a:srgbClr val="010027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1550924" y="2079878"/>
              <a:ext cx="9408160" cy="2800350"/>
            </a:xfrm>
            <a:custGeom>
              <a:avLst/>
              <a:gdLst/>
              <a:ahLst/>
              <a:cxnLst/>
              <a:rect l="l" t="t" r="r" b="b"/>
              <a:pathLst>
                <a:path w="9408160" h="2800350">
                  <a:moveTo>
                    <a:pt x="63246" y="2768727"/>
                  </a:moveTo>
                  <a:lnTo>
                    <a:pt x="60769" y="2756446"/>
                  </a:lnTo>
                  <a:lnTo>
                    <a:pt x="54000" y="2746400"/>
                  </a:lnTo>
                  <a:lnTo>
                    <a:pt x="43954" y="2739606"/>
                  </a:lnTo>
                  <a:lnTo>
                    <a:pt x="31623" y="2737104"/>
                  </a:lnTo>
                  <a:lnTo>
                    <a:pt x="19329" y="2739606"/>
                  </a:lnTo>
                  <a:lnTo>
                    <a:pt x="9283" y="2746400"/>
                  </a:lnTo>
                  <a:lnTo>
                    <a:pt x="2489" y="2756446"/>
                  </a:lnTo>
                  <a:lnTo>
                    <a:pt x="0" y="2768727"/>
                  </a:lnTo>
                  <a:lnTo>
                    <a:pt x="2489" y="2781071"/>
                  </a:lnTo>
                  <a:lnTo>
                    <a:pt x="9283" y="2791117"/>
                  </a:lnTo>
                  <a:lnTo>
                    <a:pt x="19329" y="2797886"/>
                  </a:lnTo>
                  <a:lnTo>
                    <a:pt x="31623" y="2800350"/>
                  </a:lnTo>
                  <a:lnTo>
                    <a:pt x="43954" y="2797873"/>
                  </a:lnTo>
                  <a:lnTo>
                    <a:pt x="54000" y="2791117"/>
                  </a:lnTo>
                  <a:lnTo>
                    <a:pt x="60769" y="2781071"/>
                  </a:lnTo>
                  <a:lnTo>
                    <a:pt x="63246" y="2768727"/>
                  </a:lnTo>
                  <a:close/>
                </a:path>
                <a:path w="9408160" h="2800350">
                  <a:moveTo>
                    <a:pt x="2643378" y="361569"/>
                  </a:moveTo>
                  <a:lnTo>
                    <a:pt x="2640901" y="349288"/>
                  </a:lnTo>
                  <a:lnTo>
                    <a:pt x="2634132" y="339242"/>
                  </a:lnTo>
                  <a:lnTo>
                    <a:pt x="2624086" y="332447"/>
                  </a:lnTo>
                  <a:lnTo>
                    <a:pt x="2611755" y="329946"/>
                  </a:lnTo>
                  <a:lnTo>
                    <a:pt x="2599461" y="332447"/>
                  </a:lnTo>
                  <a:lnTo>
                    <a:pt x="2589415" y="339242"/>
                  </a:lnTo>
                  <a:lnTo>
                    <a:pt x="2582621" y="349288"/>
                  </a:lnTo>
                  <a:lnTo>
                    <a:pt x="2580132" y="361569"/>
                  </a:lnTo>
                  <a:lnTo>
                    <a:pt x="2582621" y="373913"/>
                  </a:lnTo>
                  <a:lnTo>
                    <a:pt x="2589415" y="383959"/>
                  </a:lnTo>
                  <a:lnTo>
                    <a:pt x="2599461" y="390715"/>
                  </a:lnTo>
                  <a:lnTo>
                    <a:pt x="2611755" y="393192"/>
                  </a:lnTo>
                  <a:lnTo>
                    <a:pt x="2624086" y="390715"/>
                  </a:lnTo>
                  <a:lnTo>
                    <a:pt x="2634132" y="383959"/>
                  </a:lnTo>
                  <a:lnTo>
                    <a:pt x="2640901" y="373913"/>
                  </a:lnTo>
                  <a:lnTo>
                    <a:pt x="2643378" y="361569"/>
                  </a:lnTo>
                  <a:close/>
                </a:path>
                <a:path w="9408160" h="2800350">
                  <a:moveTo>
                    <a:pt x="4102608" y="1903095"/>
                  </a:moveTo>
                  <a:lnTo>
                    <a:pt x="4100131" y="1890814"/>
                  </a:lnTo>
                  <a:lnTo>
                    <a:pt x="4093362" y="1880768"/>
                  </a:lnTo>
                  <a:lnTo>
                    <a:pt x="4083316" y="1873973"/>
                  </a:lnTo>
                  <a:lnTo>
                    <a:pt x="4070985" y="1871472"/>
                  </a:lnTo>
                  <a:lnTo>
                    <a:pt x="4058691" y="1873973"/>
                  </a:lnTo>
                  <a:lnTo>
                    <a:pt x="4048645" y="1880768"/>
                  </a:lnTo>
                  <a:lnTo>
                    <a:pt x="4041851" y="1890814"/>
                  </a:lnTo>
                  <a:lnTo>
                    <a:pt x="4039362" y="1903095"/>
                  </a:lnTo>
                  <a:lnTo>
                    <a:pt x="4041851" y="1915439"/>
                  </a:lnTo>
                  <a:lnTo>
                    <a:pt x="4048645" y="1925485"/>
                  </a:lnTo>
                  <a:lnTo>
                    <a:pt x="4058691" y="1932254"/>
                  </a:lnTo>
                  <a:lnTo>
                    <a:pt x="4070985" y="1934718"/>
                  </a:lnTo>
                  <a:lnTo>
                    <a:pt x="4083316" y="1932241"/>
                  </a:lnTo>
                  <a:lnTo>
                    <a:pt x="4093362" y="1925485"/>
                  </a:lnTo>
                  <a:lnTo>
                    <a:pt x="4100131" y="1915439"/>
                  </a:lnTo>
                  <a:lnTo>
                    <a:pt x="4102608" y="1903095"/>
                  </a:lnTo>
                  <a:close/>
                </a:path>
                <a:path w="9408160" h="2800350">
                  <a:moveTo>
                    <a:pt x="7850124" y="31623"/>
                  </a:moveTo>
                  <a:lnTo>
                    <a:pt x="7847647" y="19342"/>
                  </a:lnTo>
                  <a:lnTo>
                    <a:pt x="7840878" y="9296"/>
                  </a:lnTo>
                  <a:lnTo>
                    <a:pt x="7830833" y="2501"/>
                  </a:lnTo>
                  <a:lnTo>
                    <a:pt x="7818501" y="0"/>
                  </a:lnTo>
                  <a:lnTo>
                    <a:pt x="7806207" y="2501"/>
                  </a:lnTo>
                  <a:lnTo>
                    <a:pt x="7796162" y="9296"/>
                  </a:lnTo>
                  <a:lnTo>
                    <a:pt x="7789367" y="19342"/>
                  </a:lnTo>
                  <a:lnTo>
                    <a:pt x="7786878" y="31623"/>
                  </a:lnTo>
                  <a:lnTo>
                    <a:pt x="7789367" y="43967"/>
                  </a:lnTo>
                  <a:lnTo>
                    <a:pt x="7796162" y="54013"/>
                  </a:lnTo>
                  <a:lnTo>
                    <a:pt x="7806207" y="60769"/>
                  </a:lnTo>
                  <a:lnTo>
                    <a:pt x="7818501" y="63246"/>
                  </a:lnTo>
                  <a:lnTo>
                    <a:pt x="7830833" y="60769"/>
                  </a:lnTo>
                  <a:lnTo>
                    <a:pt x="7840878" y="54013"/>
                  </a:lnTo>
                  <a:lnTo>
                    <a:pt x="7847647" y="43967"/>
                  </a:lnTo>
                  <a:lnTo>
                    <a:pt x="7850124" y="31623"/>
                  </a:lnTo>
                  <a:close/>
                </a:path>
                <a:path w="9408160" h="2800350">
                  <a:moveTo>
                    <a:pt x="9407652" y="1714881"/>
                  </a:moveTo>
                  <a:lnTo>
                    <a:pt x="9405175" y="1702600"/>
                  </a:lnTo>
                  <a:lnTo>
                    <a:pt x="9398406" y="1692554"/>
                  </a:lnTo>
                  <a:lnTo>
                    <a:pt x="9388361" y="1685759"/>
                  </a:lnTo>
                  <a:lnTo>
                    <a:pt x="9376029" y="1683258"/>
                  </a:lnTo>
                  <a:lnTo>
                    <a:pt x="9363735" y="1685759"/>
                  </a:lnTo>
                  <a:lnTo>
                    <a:pt x="9353690" y="1692554"/>
                  </a:lnTo>
                  <a:lnTo>
                    <a:pt x="9346895" y="1702600"/>
                  </a:lnTo>
                  <a:lnTo>
                    <a:pt x="9344406" y="1714881"/>
                  </a:lnTo>
                  <a:lnTo>
                    <a:pt x="9346895" y="1727225"/>
                  </a:lnTo>
                  <a:lnTo>
                    <a:pt x="9353690" y="1737271"/>
                  </a:lnTo>
                  <a:lnTo>
                    <a:pt x="9363735" y="1744027"/>
                  </a:lnTo>
                  <a:lnTo>
                    <a:pt x="9376029" y="1746504"/>
                  </a:lnTo>
                  <a:lnTo>
                    <a:pt x="9388361" y="1744027"/>
                  </a:lnTo>
                  <a:lnTo>
                    <a:pt x="9398406" y="1737271"/>
                  </a:lnTo>
                  <a:lnTo>
                    <a:pt x="9405175" y="1727225"/>
                  </a:lnTo>
                  <a:lnTo>
                    <a:pt x="9407652" y="1714881"/>
                  </a:lnTo>
                  <a:close/>
                </a:path>
              </a:pathLst>
            </a:custGeom>
            <a:solidFill>
              <a:srgbClr val="009C9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1" name="object 2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776978" y="2957322"/>
              <a:ext cx="705612" cy="696448"/>
            </a:xfrm>
            <a:prstGeom prst="rect">
              <a:avLst/>
            </a:prstGeom>
          </p:spPr>
        </p:pic>
        <p:pic>
          <p:nvPicPr>
            <p:cNvPr id="22" name="object 22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96518" y="4232147"/>
              <a:ext cx="333756" cy="333756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82699" y="4332731"/>
              <a:ext cx="689559" cy="132587"/>
            </a:xfrm>
            <a:prstGeom prst="rect">
              <a:avLst/>
            </a:prstGeom>
          </p:spPr>
        </p:pic>
      </p:grpSp>
      <p:sp>
        <p:nvSpPr>
          <p:cNvPr id="24" name="object 24" descr=""/>
          <p:cNvSpPr txBox="1"/>
          <p:nvPr/>
        </p:nvSpPr>
        <p:spPr>
          <a:xfrm>
            <a:off x="1439417" y="4935728"/>
            <a:ext cx="31115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 b="1">
                <a:solidFill>
                  <a:srgbClr val="010027"/>
                </a:solidFill>
                <a:latin typeface="Arial"/>
                <a:cs typeface="Arial"/>
              </a:rPr>
              <a:t>8.30x</a:t>
            </a:r>
            <a:endParaRPr sz="900">
              <a:latin typeface="Arial"/>
              <a:cs typeface="Arial"/>
            </a:endParaRPr>
          </a:p>
        </p:txBody>
      </p:sp>
      <p:sp>
        <p:nvSpPr>
          <p:cNvPr id="25" name="object 25" descr=""/>
          <p:cNvSpPr txBox="1"/>
          <p:nvPr/>
        </p:nvSpPr>
        <p:spPr>
          <a:xfrm>
            <a:off x="3986784" y="2571750"/>
            <a:ext cx="37465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 b="1">
                <a:solidFill>
                  <a:srgbClr val="010027"/>
                </a:solidFill>
                <a:latin typeface="Arial"/>
                <a:cs typeface="Arial"/>
              </a:rPr>
              <a:t>15.61x</a:t>
            </a:r>
            <a:endParaRPr sz="900">
              <a:latin typeface="Arial"/>
              <a:cs typeface="Arial"/>
            </a:endParaRPr>
          </a:p>
        </p:txBody>
      </p:sp>
      <p:sp>
        <p:nvSpPr>
          <p:cNvPr id="26" name="object 26" descr=""/>
          <p:cNvSpPr txBox="1"/>
          <p:nvPr/>
        </p:nvSpPr>
        <p:spPr>
          <a:xfrm>
            <a:off x="5383276" y="4155440"/>
            <a:ext cx="37465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 b="1">
                <a:solidFill>
                  <a:srgbClr val="010027"/>
                </a:solidFill>
                <a:latin typeface="Arial"/>
                <a:cs typeface="Arial"/>
              </a:rPr>
              <a:t>10.93x</a:t>
            </a:r>
            <a:endParaRPr sz="900">
              <a:latin typeface="Arial"/>
              <a:cs typeface="Arial"/>
            </a:endParaRPr>
          </a:p>
        </p:txBody>
      </p:sp>
      <p:sp>
        <p:nvSpPr>
          <p:cNvPr id="27" name="object 27" descr=""/>
          <p:cNvSpPr txBox="1"/>
          <p:nvPr/>
        </p:nvSpPr>
        <p:spPr>
          <a:xfrm>
            <a:off x="9199118" y="1845564"/>
            <a:ext cx="37465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 b="1">
                <a:solidFill>
                  <a:srgbClr val="010027"/>
                </a:solidFill>
                <a:latin typeface="Arial"/>
                <a:cs typeface="Arial"/>
              </a:rPr>
              <a:t>16.61x</a:t>
            </a:r>
            <a:endParaRPr sz="900">
              <a:latin typeface="Arial"/>
              <a:cs typeface="Arial"/>
            </a:endParaRPr>
          </a:p>
        </p:txBody>
      </p:sp>
      <p:sp>
        <p:nvSpPr>
          <p:cNvPr id="28" name="object 28" descr=""/>
          <p:cNvSpPr txBox="1"/>
          <p:nvPr/>
        </p:nvSpPr>
        <p:spPr>
          <a:xfrm>
            <a:off x="10748264" y="3435350"/>
            <a:ext cx="37465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 b="1">
                <a:solidFill>
                  <a:srgbClr val="010027"/>
                </a:solidFill>
                <a:latin typeface="Arial"/>
                <a:cs typeface="Arial"/>
              </a:rPr>
              <a:t>11.50x</a:t>
            </a:r>
            <a:endParaRPr sz="900">
              <a:latin typeface="Arial"/>
              <a:cs typeface="Arial"/>
            </a:endParaRPr>
          </a:p>
        </p:txBody>
      </p:sp>
      <p:sp>
        <p:nvSpPr>
          <p:cNvPr id="29" name="object 29" descr=""/>
          <p:cNvSpPr txBox="1"/>
          <p:nvPr/>
        </p:nvSpPr>
        <p:spPr>
          <a:xfrm>
            <a:off x="538226" y="5846571"/>
            <a:ext cx="30543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>
                <a:solidFill>
                  <a:srgbClr val="010027"/>
                </a:solidFill>
                <a:latin typeface="Arial MT"/>
                <a:cs typeface="Arial MT"/>
              </a:rPr>
              <a:t>5.00x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30" name="object 30" descr=""/>
          <p:cNvSpPr txBox="1"/>
          <p:nvPr/>
        </p:nvSpPr>
        <p:spPr>
          <a:xfrm>
            <a:off x="538226" y="5187696"/>
            <a:ext cx="30543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>
                <a:solidFill>
                  <a:srgbClr val="010027"/>
                </a:solidFill>
                <a:latin typeface="Arial MT"/>
                <a:cs typeface="Arial MT"/>
              </a:rPr>
              <a:t>7.00x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31" name="object 31" descr=""/>
          <p:cNvSpPr txBox="1"/>
          <p:nvPr/>
        </p:nvSpPr>
        <p:spPr>
          <a:xfrm>
            <a:off x="538226" y="4528566"/>
            <a:ext cx="305435" cy="1631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>
                <a:solidFill>
                  <a:srgbClr val="010027"/>
                </a:solidFill>
                <a:latin typeface="Arial MT"/>
                <a:cs typeface="Arial MT"/>
              </a:rPr>
              <a:t>9.00x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32" name="object 32" descr=""/>
          <p:cNvSpPr txBox="1"/>
          <p:nvPr/>
        </p:nvSpPr>
        <p:spPr>
          <a:xfrm>
            <a:off x="474726" y="3870197"/>
            <a:ext cx="36830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>
                <a:solidFill>
                  <a:srgbClr val="010027"/>
                </a:solidFill>
                <a:latin typeface="Arial MT"/>
                <a:cs typeface="Arial MT"/>
              </a:rPr>
              <a:t>11.00x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33" name="object 33" descr=""/>
          <p:cNvSpPr txBox="1"/>
          <p:nvPr/>
        </p:nvSpPr>
        <p:spPr>
          <a:xfrm>
            <a:off x="474726" y="3211321"/>
            <a:ext cx="36830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>
                <a:solidFill>
                  <a:srgbClr val="010027"/>
                </a:solidFill>
                <a:latin typeface="Arial MT"/>
                <a:cs typeface="Arial MT"/>
              </a:rPr>
              <a:t>13.00x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34" name="object 34" descr=""/>
          <p:cNvSpPr txBox="1"/>
          <p:nvPr/>
        </p:nvSpPr>
        <p:spPr>
          <a:xfrm>
            <a:off x="474726" y="2552700"/>
            <a:ext cx="36830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>
                <a:solidFill>
                  <a:srgbClr val="010027"/>
                </a:solidFill>
                <a:latin typeface="Arial MT"/>
                <a:cs typeface="Arial MT"/>
              </a:rPr>
              <a:t>15.00x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35" name="object 35" descr=""/>
          <p:cNvSpPr txBox="1"/>
          <p:nvPr/>
        </p:nvSpPr>
        <p:spPr>
          <a:xfrm>
            <a:off x="474726" y="1893823"/>
            <a:ext cx="36830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>
                <a:solidFill>
                  <a:srgbClr val="010027"/>
                </a:solidFill>
                <a:latin typeface="Arial MT"/>
                <a:cs typeface="Arial MT"/>
              </a:rPr>
              <a:t>17.00x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36" name="object 36" descr=""/>
          <p:cNvSpPr txBox="1"/>
          <p:nvPr/>
        </p:nvSpPr>
        <p:spPr>
          <a:xfrm>
            <a:off x="474726" y="1234947"/>
            <a:ext cx="36830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>
                <a:solidFill>
                  <a:srgbClr val="010027"/>
                </a:solidFill>
                <a:latin typeface="Arial MT"/>
                <a:cs typeface="Arial MT"/>
              </a:rPr>
              <a:t>19.00x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37" name="object 37" descr=""/>
          <p:cNvSpPr txBox="1"/>
          <p:nvPr/>
        </p:nvSpPr>
        <p:spPr>
          <a:xfrm>
            <a:off x="661923" y="5982716"/>
            <a:ext cx="53403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>
                <a:solidFill>
                  <a:srgbClr val="010027"/>
                </a:solidFill>
                <a:latin typeface="Arial MT"/>
                <a:cs typeface="Arial MT"/>
              </a:rPr>
              <a:t>5/10/2016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38" name="object 38" descr=""/>
          <p:cNvSpPr txBox="1"/>
          <p:nvPr/>
        </p:nvSpPr>
        <p:spPr>
          <a:xfrm>
            <a:off x="2783839" y="5982716"/>
            <a:ext cx="53403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>
                <a:solidFill>
                  <a:srgbClr val="010027"/>
                </a:solidFill>
                <a:latin typeface="Arial MT"/>
                <a:cs typeface="Arial MT"/>
              </a:rPr>
              <a:t>9/22/2017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39" name="object 39" descr=""/>
          <p:cNvSpPr txBox="1"/>
          <p:nvPr/>
        </p:nvSpPr>
        <p:spPr>
          <a:xfrm>
            <a:off x="4937759" y="5982716"/>
            <a:ext cx="46990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>
                <a:solidFill>
                  <a:srgbClr val="010027"/>
                </a:solidFill>
                <a:latin typeface="Arial MT"/>
                <a:cs typeface="Arial MT"/>
              </a:rPr>
              <a:t>2/4/2019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40" name="object 40" descr=""/>
          <p:cNvSpPr txBox="1"/>
          <p:nvPr/>
        </p:nvSpPr>
        <p:spPr>
          <a:xfrm>
            <a:off x="7027926" y="5982716"/>
            <a:ext cx="268795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102485" algn="l"/>
              </a:tabLst>
            </a:pPr>
            <a:r>
              <a:rPr dirty="0" sz="900" spc="-10">
                <a:solidFill>
                  <a:srgbClr val="010027"/>
                </a:solidFill>
                <a:latin typeface="Arial MT"/>
                <a:cs typeface="Arial MT"/>
              </a:rPr>
              <a:t>6/18/2020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	</a:t>
            </a:r>
            <a:r>
              <a:rPr dirty="0" sz="900" spc="-10">
                <a:solidFill>
                  <a:srgbClr val="010027"/>
                </a:solidFill>
                <a:latin typeface="Arial MT"/>
                <a:cs typeface="Arial MT"/>
              </a:rPr>
              <a:t>10/31/2021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41" name="object 41" descr=""/>
          <p:cNvSpPr txBox="1"/>
          <p:nvPr/>
        </p:nvSpPr>
        <p:spPr>
          <a:xfrm>
            <a:off x="11271757" y="5982716"/>
            <a:ext cx="53403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>
                <a:solidFill>
                  <a:srgbClr val="010027"/>
                </a:solidFill>
                <a:latin typeface="Arial MT"/>
                <a:cs typeface="Arial MT"/>
              </a:rPr>
              <a:t>3/15/2023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42" name="object 42" descr=""/>
          <p:cNvSpPr txBox="1"/>
          <p:nvPr/>
        </p:nvSpPr>
        <p:spPr>
          <a:xfrm>
            <a:off x="4183379" y="992886"/>
            <a:ext cx="3509645" cy="2387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400" b="1">
                <a:solidFill>
                  <a:srgbClr val="010027"/>
                </a:solidFill>
                <a:latin typeface="Arial"/>
                <a:cs typeface="Arial"/>
              </a:rPr>
              <a:t>Past</a:t>
            </a:r>
            <a:r>
              <a:rPr dirty="0" sz="1400" spc="-1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10027"/>
                </a:solidFill>
                <a:latin typeface="Arial"/>
                <a:cs typeface="Arial"/>
              </a:rPr>
              <a:t>Renewables</a:t>
            </a:r>
            <a:r>
              <a:rPr dirty="0" sz="1400" spc="-1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400" spc="-10" b="1">
                <a:solidFill>
                  <a:srgbClr val="010027"/>
                </a:solidFill>
                <a:latin typeface="Arial"/>
                <a:cs typeface="Arial"/>
              </a:rPr>
              <a:t>Transaction</a:t>
            </a:r>
            <a:r>
              <a:rPr dirty="0" sz="1400" spc="-2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400" spc="-10" b="1">
                <a:solidFill>
                  <a:srgbClr val="010027"/>
                </a:solidFill>
                <a:latin typeface="Arial"/>
                <a:cs typeface="Arial"/>
              </a:rPr>
              <a:t>TV/EBITDA</a:t>
            </a:r>
            <a:endParaRPr sz="1400">
              <a:latin typeface="Arial"/>
              <a:cs typeface="Arial"/>
            </a:endParaRPr>
          </a:p>
        </p:txBody>
      </p:sp>
      <p:sp>
        <p:nvSpPr>
          <p:cNvPr id="43" name="object 43" descr=""/>
          <p:cNvSpPr txBox="1"/>
          <p:nvPr/>
        </p:nvSpPr>
        <p:spPr>
          <a:xfrm>
            <a:off x="1313688" y="4045711"/>
            <a:ext cx="595630" cy="1854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50" spc="-10" b="1">
                <a:solidFill>
                  <a:srgbClr val="03234D"/>
                </a:solidFill>
                <a:latin typeface="Arial"/>
                <a:cs typeface="Arial"/>
              </a:rPr>
              <a:t>Acquires</a:t>
            </a:r>
            <a:endParaRPr sz="1050">
              <a:latin typeface="Arial"/>
              <a:cs typeface="Arial"/>
            </a:endParaRPr>
          </a:p>
        </p:txBody>
      </p:sp>
      <p:sp>
        <p:nvSpPr>
          <p:cNvPr id="44" name="object 44" descr=""/>
          <p:cNvSpPr txBox="1"/>
          <p:nvPr/>
        </p:nvSpPr>
        <p:spPr>
          <a:xfrm>
            <a:off x="1217675" y="4557776"/>
            <a:ext cx="692150" cy="1854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50" spc="-10">
                <a:solidFill>
                  <a:srgbClr val="03234D"/>
                </a:solidFill>
                <a:latin typeface="Arial MT"/>
                <a:cs typeface="Arial MT"/>
              </a:rPr>
              <a:t>10/11/2016</a:t>
            </a:r>
            <a:endParaRPr sz="1050">
              <a:latin typeface="Arial MT"/>
              <a:cs typeface="Arial MT"/>
            </a:endParaRPr>
          </a:p>
        </p:txBody>
      </p:sp>
      <p:pic>
        <p:nvPicPr>
          <p:cNvPr id="45" name="object 45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2762250" y="1927098"/>
            <a:ext cx="1209294" cy="181355"/>
          </a:xfrm>
          <a:prstGeom prst="rect">
            <a:avLst/>
          </a:prstGeom>
        </p:spPr>
      </p:pic>
      <p:sp>
        <p:nvSpPr>
          <p:cNvPr id="46" name="object 46" descr=""/>
          <p:cNvSpPr txBox="1"/>
          <p:nvPr/>
        </p:nvSpPr>
        <p:spPr>
          <a:xfrm>
            <a:off x="3887215" y="1698752"/>
            <a:ext cx="595630" cy="1854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50" spc="-10" b="1">
                <a:solidFill>
                  <a:srgbClr val="03234D"/>
                </a:solidFill>
                <a:latin typeface="Arial"/>
                <a:cs typeface="Arial"/>
              </a:rPr>
              <a:t>Acquires</a:t>
            </a:r>
            <a:endParaRPr sz="1050">
              <a:latin typeface="Arial"/>
              <a:cs typeface="Arial"/>
            </a:endParaRPr>
          </a:p>
        </p:txBody>
      </p:sp>
      <p:pic>
        <p:nvPicPr>
          <p:cNvPr id="47" name="object 47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4224528" y="1867661"/>
            <a:ext cx="1126236" cy="282701"/>
          </a:xfrm>
          <a:prstGeom prst="rect">
            <a:avLst/>
          </a:prstGeom>
        </p:spPr>
      </p:pic>
      <p:sp>
        <p:nvSpPr>
          <p:cNvPr id="48" name="object 48" descr=""/>
          <p:cNvSpPr txBox="1"/>
          <p:nvPr/>
        </p:nvSpPr>
        <p:spPr>
          <a:xfrm>
            <a:off x="3797046" y="2155444"/>
            <a:ext cx="692150" cy="1854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50" spc="-10">
                <a:solidFill>
                  <a:srgbClr val="03234D"/>
                </a:solidFill>
                <a:latin typeface="Arial MT"/>
                <a:cs typeface="Arial MT"/>
              </a:rPr>
              <a:t>06/11/2018</a:t>
            </a:r>
            <a:endParaRPr sz="1050">
              <a:latin typeface="Arial MT"/>
              <a:cs typeface="Arial MT"/>
            </a:endParaRPr>
          </a:p>
        </p:txBody>
      </p:sp>
      <p:grpSp>
        <p:nvGrpSpPr>
          <p:cNvPr id="49" name="object 49" descr=""/>
          <p:cNvGrpSpPr/>
          <p:nvPr/>
        </p:nvGrpSpPr>
        <p:grpSpPr>
          <a:xfrm>
            <a:off x="5701284" y="2637299"/>
            <a:ext cx="4295775" cy="903605"/>
            <a:chOff x="5701284" y="2637299"/>
            <a:chExt cx="4295775" cy="903605"/>
          </a:xfrm>
        </p:grpSpPr>
        <p:pic>
          <p:nvPicPr>
            <p:cNvPr id="50" name="object 5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701284" y="3044951"/>
              <a:ext cx="680465" cy="495490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467152" y="2637299"/>
              <a:ext cx="529461" cy="399253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643366" y="2648899"/>
              <a:ext cx="655320" cy="227088"/>
            </a:xfrm>
            <a:prstGeom prst="rect">
              <a:avLst/>
            </a:prstGeom>
          </p:spPr>
        </p:pic>
      </p:grpSp>
      <p:sp>
        <p:nvSpPr>
          <p:cNvPr id="53" name="object 53" descr=""/>
          <p:cNvSpPr txBox="1"/>
          <p:nvPr/>
        </p:nvSpPr>
        <p:spPr>
          <a:xfrm>
            <a:off x="5364479" y="2805429"/>
            <a:ext cx="595630" cy="1854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50" spc="-10" b="1">
                <a:solidFill>
                  <a:srgbClr val="03234D"/>
                </a:solidFill>
                <a:latin typeface="Arial"/>
                <a:cs typeface="Arial"/>
              </a:rPr>
              <a:t>Acquires</a:t>
            </a:r>
            <a:endParaRPr sz="1050">
              <a:latin typeface="Arial"/>
              <a:cs typeface="Arial"/>
            </a:endParaRPr>
          </a:p>
        </p:txBody>
      </p:sp>
      <p:sp>
        <p:nvSpPr>
          <p:cNvPr id="54" name="object 54" descr=""/>
          <p:cNvSpPr txBox="1"/>
          <p:nvPr/>
        </p:nvSpPr>
        <p:spPr>
          <a:xfrm>
            <a:off x="5277865" y="3763264"/>
            <a:ext cx="692150" cy="1854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50" spc="-10">
                <a:solidFill>
                  <a:srgbClr val="03234D"/>
                </a:solidFill>
                <a:latin typeface="Arial MT"/>
                <a:cs typeface="Arial MT"/>
              </a:rPr>
              <a:t>05/21/2019</a:t>
            </a:r>
            <a:endParaRPr sz="1050">
              <a:latin typeface="Arial MT"/>
              <a:cs typeface="Arial MT"/>
            </a:endParaRPr>
          </a:p>
        </p:txBody>
      </p:sp>
      <p:sp>
        <p:nvSpPr>
          <p:cNvPr id="55" name="object 55" descr=""/>
          <p:cNvSpPr txBox="1"/>
          <p:nvPr/>
        </p:nvSpPr>
        <p:spPr>
          <a:xfrm>
            <a:off x="9050273" y="2144521"/>
            <a:ext cx="692150" cy="478155"/>
          </a:xfrm>
          <a:prstGeom prst="rect">
            <a:avLst/>
          </a:prstGeom>
        </p:spPr>
        <p:txBody>
          <a:bodyPr wrap="square" lIns="0" tIns="787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20"/>
              </a:spcBef>
            </a:pPr>
            <a:r>
              <a:rPr dirty="0" sz="1050" spc="-10">
                <a:solidFill>
                  <a:srgbClr val="03234D"/>
                </a:solidFill>
                <a:latin typeface="Arial MT"/>
                <a:cs typeface="Arial MT"/>
              </a:rPr>
              <a:t>10/20/2021</a:t>
            </a:r>
            <a:endParaRPr sz="1050">
              <a:latin typeface="Arial MT"/>
              <a:cs typeface="Arial MT"/>
            </a:endParaRPr>
          </a:p>
          <a:p>
            <a:pPr marL="82550">
              <a:lnSpc>
                <a:spcPct val="100000"/>
              </a:lnSpc>
              <a:spcBef>
                <a:spcPts val="525"/>
              </a:spcBef>
            </a:pPr>
            <a:r>
              <a:rPr dirty="0" sz="1050" spc="-10" b="1">
                <a:solidFill>
                  <a:srgbClr val="03234D"/>
                </a:solidFill>
                <a:latin typeface="Arial"/>
                <a:cs typeface="Arial"/>
              </a:rPr>
              <a:t>Acquires</a:t>
            </a:r>
            <a:endParaRPr sz="1050">
              <a:latin typeface="Arial"/>
              <a:cs typeface="Arial"/>
            </a:endParaRPr>
          </a:p>
        </p:txBody>
      </p:sp>
      <p:grpSp>
        <p:nvGrpSpPr>
          <p:cNvPr id="56" name="object 56" descr=""/>
          <p:cNvGrpSpPr/>
          <p:nvPr/>
        </p:nvGrpSpPr>
        <p:grpSpPr>
          <a:xfrm>
            <a:off x="6873367" y="3004311"/>
            <a:ext cx="4923155" cy="2912110"/>
            <a:chOff x="6873367" y="3004311"/>
            <a:chExt cx="4923155" cy="2912110"/>
          </a:xfrm>
        </p:grpSpPr>
        <p:pic>
          <p:nvPicPr>
            <p:cNvPr id="57" name="object 5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332720" y="4334255"/>
              <a:ext cx="510540" cy="147066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963656" y="4323587"/>
              <a:ext cx="832866" cy="169163"/>
            </a:xfrm>
            <a:prstGeom prst="rect">
              <a:avLst/>
            </a:prstGeom>
          </p:spPr>
        </p:pic>
        <p:sp>
          <p:nvSpPr>
            <p:cNvPr id="59" name="object 59" descr=""/>
            <p:cNvSpPr/>
            <p:nvPr/>
          </p:nvSpPr>
          <p:spPr>
            <a:xfrm>
              <a:off x="6879717" y="3010661"/>
              <a:ext cx="3262629" cy="2899410"/>
            </a:xfrm>
            <a:custGeom>
              <a:avLst/>
              <a:gdLst/>
              <a:ahLst/>
              <a:cxnLst/>
              <a:rect l="l" t="t" r="r" b="b"/>
              <a:pathLst>
                <a:path w="3262629" h="2899410">
                  <a:moveTo>
                    <a:pt x="2458338" y="0"/>
                  </a:moveTo>
                  <a:lnTo>
                    <a:pt x="1902840" y="806576"/>
                  </a:lnTo>
                  <a:lnTo>
                    <a:pt x="0" y="806576"/>
                  </a:lnTo>
                  <a:lnTo>
                    <a:pt x="0" y="2899029"/>
                  </a:lnTo>
                  <a:lnTo>
                    <a:pt x="3262122" y="2899029"/>
                  </a:lnTo>
                  <a:lnTo>
                    <a:pt x="3262122" y="806576"/>
                  </a:lnTo>
                  <a:lnTo>
                    <a:pt x="2718434" y="806576"/>
                  </a:lnTo>
                  <a:lnTo>
                    <a:pt x="245833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" name="object 60" descr=""/>
            <p:cNvSpPr/>
            <p:nvPr/>
          </p:nvSpPr>
          <p:spPr>
            <a:xfrm>
              <a:off x="6879717" y="3010661"/>
              <a:ext cx="3262629" cy="2899410"/>
            </a:xfrm>
            <a:custGeom>
              <a:avLst/>
              <a:gdLst/>
              <a:ahLst/>
              <a:cxnLst/>
              <a:rect l="l" t="t" r="r" b="b"/>
              <a:pathLst>
                <a:path w="3262629" h="2899410">
                  <a:moveTo>
                    <a:pt x="0" y="806576"/>
                  </a:moveTo>
                  <a:lnTo>
                    <a:pt x="1902840" y="806576"/>
                  </a:lnTo>
                  <a:lnTo>
                    <a:pt x="2458338" y="0"/>
                  </a:lnTo>
                  <a:lnTo>
                    <a:pt x="2718434" y="806576"/>
                  </a:lnTo>
                  <a:lnTo>
                    <a:pt x="3262122" y="806576"/>
                  </a:lnTo>
                  <a:lnTo>
                    <a:pt x="3262122" y="1155319"/>
                  </a:lnTo>
                  <a:lnTo>
                    <a:pt x="3262122" y="1678432"/>
                  </a:lnTo>
                  <a:lnTo>
                    <a:pt x="3262122" y="2899029"/>
                  </a:lnTo>
                  <a:lnTo>
                    <a:pt x="2718434" y="2899029"/>
                  </a:lnTo>
                  <a:lnTo>
                    <a:pt x="1902840" y="2899029"/>
                  </a:lnTo>
                  <a:lnTo>
                    <a:pt x="0" y="2899029"/>
                  </a:lnTo>
                  <a:lnTo>
                    <a:pt x="0" y="1678432"/>
                  </a:lnTo>
                  <a:lnTo>
                    <a:pt x="0" y="1155319"/>
                  </a:lnTo>
                  <a:lnTo>
                    <a:pt x="0" y="806576"/>
                  </a:lnTo>
                  <a:close/>
                </a:path>
              </a:pathLst>
            </a:custGeom>
            <a:ln w="12700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1" name="object 61" descr=""/>
          <p:cNvSpPr txBox="1"/>
          <p:nvPr/>
        </p:nvSpPr>
        <p:spPr>
          <a:xfrm>
            <a:off x="10586719" y="3920014"/>
            <a:ext cx="692150" cy="364490"/>
          </a:xfrm>
          <a:prstGeom prst="rect">
            <a:avLst/>
          </a:prstGeom>
        </p:spPr>
        <p:txBody>
          <a:bodyPr wrap="square" lIns="0" tIns="2222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75"/>
              </a:spcBef>
            </a:pPr>
            <a:r>
              <a:rPr dirty="0" sz="1050" spc="-10">
                <a:solidFill>
                  <a:srgbClr val="03234D"/>
                </a:solidFill>
                <a:latin typeface="Arial MT"/>
                <a:cs typeface="Arial MT"/>
              </a:rPr>
              <a:t>10/22/2022</a:t>
            </a:r>
            <a:endParaRPr sz="1050">
              <a:latin typeface="Arial MT"/>
              <a:cs typeface="Arial MT"/>
            </a:endParaRPr>
          </a:p>
          <a:p>
            <a:pPr marL="93345">
              <a:lnSpc>
                <a:spcPct val="100000"/>
              </a:lnSpc>
              <a:spcBef>
                <a:spcPts val="75"/>
              </a:spcBef>
            </a:pPr>
            <a:r>
              <a:rPr dirty="0" sz="1050" spc="-10" b="1">
                <a:solidFill>
                  <a:srgbClr val="03234D"/>
                </a:solidFill>
                <a:latin typeface="Arial"/>
                <a:cs typeface="Arial"/>
              </a:rPr>
              <a:t>Acquires</a:t>
            </a:r>
            <a:endParaRPr sz="1050">
              <a:latin typeface="Arial"/>
              <a:cs typeface="Arial"/>
            </a:endParaRPr>
          </a:p>
        </p:txBody>
      </p:sp>
      <p:sp>
        <p:nvSpPr>
          <p:cNvPr id="62" name="object 62" descr=""/>
          <p:cNvSpPr txBox="1"/>
          <p:nvPr/>
        </p:nvSpPr>
        <p:spPr>
          <a:xfrm>
            <a:off x="7091680" y="3856482"/>
            <a:ext cx="2613660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dirty="0" sz="1400" b="1">
                <a:solidFill>
                  <a:srgbClr val="03234D"/>
                </a:solidFill>
                <a:latin typeface="Arial"/>
                <a:cs typeface="Arial"/>
              </a:rPr>
              <a:t>Rising</a:t>
            </a:r>
            <a:r>
              <a:rPr dirty="0" sz="1400" spc="-35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3234D"/>
                </a:solidFill>
                <a:latin typeface="Arial"/>
                <a:cs typeface="Arial"/>
              </a:rPr>
              <a:t>Multiples</a:t>
            </a:r>
            <a:r>
              <a:rPr dirty="0" sz="1400" spc="-40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3234D"/>
                </a:solidFill>
                <a:latin typeface="Arial"/>
                <a:cs typeface="Arial"/>
              </a:rPr>
              <a:t>&amp;</a:t>
            </a:r>
            <a:r>
              <a:rPr dirty="0" sz="1400" spc="-25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400" spc="-10" b="1">
                <a:solidFill>
                  <a:srgbClr val="03234D"/>
                </a:solidFill>
                <a:latin typeface="Arial"/>
                <a:cs typeface="Arial"/>
              </a:rPr>
              <a:t>Institutional Support</a:t>
            </a:r>
            <a:endParaRPr sz="1400">
              <a:latin typeface="Arial"/>
              <a:cs typeface="Arial"/>
            </a:endParaRPr>
          </a:p>
        </p:txBody>
      </p:sp>
      <p:sp>
        <p:nvSpPr>
          <p:cNvPr id="63" name="object 63" descr=""/>
          <p:cNvSpPr txBox="1"/>
          <p:nvPr/>
        </p:nvSpPr>
        <p:spPr>
          <a:xfrm>
            <a:off x="7091680" y="4283964"/>
            <a:ext cx="2974340" cy="1625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98450" marR="29845" indent="-285750">
              <a:lnSpc>
                <a:spcPct val="100000"/>
              </a:lnSpc>
              <a:spcBef>
                <a:spcPts val="100"/>
              </a:spcBef>
              <a:buClr>
                <a:srgbClr val="009F9F"/>
              </a:buClr>
              <a:buFont typeface="Wingdings"/>
              <a:buChar char=""/>
              <a:tabLst>
                <a:tab pos="298450" algn="l"/>
              </a:tabLst>
            </a:pP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Since</a:t>
            </a:r>
            <a:r>
              <a:rPr dirty="0" sz="105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 spc="-10">
                <a:solidFill>
                  <a:srgbClr val="03234D"/>
                </a:solidFill>
                <a:latin typeface="Arial MT"/>
                <a:cs typeface="Arial MT"/>
              </a:rPr>
              <a:t>mid-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2016</a:t>
            </a:r>
            <a:r>
              <a:rPr dirty="0" sz="105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TV/EBITDA</a:t>
            </a:r>
            <a:r>
              <a:rPr dirty="0" sz="1050" spc="-5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multiples</a:t>
            </a:r>
            <a:r>
              <a:rPr dirty="0" sz="105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 spc="-25">
                <a:solidFill>
                  <a:srgbClr val="03234D"/>
                </a:solidFill>
                <a:latin typeface="Arial MT"/>
                <a:cs typeface="Arial MT"/>
              </a:rPr>
              <a:t>for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renewable</a:t>
            </a:r>
            <a:r>
              <a:rPr dirty="0" sz="1050" spc="-4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energy</a:t>
            </a:r>
            <a:r>
              <a:rPr dirty="0" sz="1050" spc="-4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transactions</a:t>
            </a:r>
            <a:r>
              <a:rPr dirty="0" sz="1050" spc="-5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have</a:t>
            </a:r>
            <a:r>
              <a:rPr dirty="0" sz="1050" spc="-5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 spc="-10">
                <a:solidFill>
                  <a:srgbClr val="03234D"/>
                </a:solidFill>
                <a:latin typeface="Arial MT"/>
                <a:cs typeface="Arial MT"/>
              </a:rPr>
              <a:t>steadily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been</a:t>
            </a:r>
            <a:r>
              <a:rPr dirty="0" sz="105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 spc="-10">
                <a:solidFill>
                  <a:srgbClr val="03234D"/>
                </a:solidFill>
                <a:latin typeface="Arial MT"/>
                <a:cs typeface="Arial MT"/>
              </a:rPr>
              <a:t>increasing</a:t>
            </a:r>
            <a:endParaRPr sz="1050">
              <a:latin typeface="Arial MT"/>
              <a:cs typeface="Arial MT"/>
            </a:endParaRPr>
          </a:p>
          <a:p>
            <a:pPr marL="298450" marR="120014" indent="-285750">
              <a:lnSpc>
                <a:spcPct val="100000"/>
              </a:lnSpc>
              <a:buClr>
                <a:srgbClr val="009F9F"/>
              </a:buClr>
              <a:buFont typeface="Wingdings"/>
              <a:buChar char=""/>
              <a:tabLst>
                <a:tab pos="298450" algn="l"/>
              </a:tabLst>
            </a:pP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These</a:t>
            </a:r>
            <a:r>
              <a:rPr dirty="0" sz="1050" spc="-4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rising</a:t>
            </a:r>
            <a:r>
              <a:rPr dirty="0" sz="1050" spc="-3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premiums</a:t>
            </a:r>
            <a:r>
              <a:rPr dirty="0" sz="105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denote</a:t>
            </a:r>
            <a:r>
              <a:rPr dirty="0" sz="1050" spc="-3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a</a:t>
            </a:r>
            <a:r>
              <a:rPr dirty="0" sz="1050" spc="-4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 spc="-10">
                <a:solidFill>
                  <a:srgbClr val="03234D"/>
                </a:solidFill>
                <a:latin typeface="Arial MT"/>
                <a:cs typeface="Arial MT"/>
              </a:rPr>
              <a:t>higher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demand</a:t>
            </a:r>
            <a:r>
              <a:rPr dirty="0" sz="105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for</a:t>
            </a:r>
            <a:r>
              <a:rPr dirty="0" sz="1050" spc="-3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 spc="-10">
                <a:solidFill>
                  <a:srgbClr val="03234D"/>
                </a:solidFill>
                <a:latin typeface="Arial MT"/>
                <a:cs typeface="Arial MT"/>
              </a:rPr>
              <a:t>alternative</a:t>
            </a:r>
            <a:r>
              <a:rPr dirty="0" sz="1050" spc="-1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energy</a:t>
            </a:r>
            <a:r>
              <a:rPr dirty="0" sz="105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coming</a:t>
            </a:r>
            <a:r>
              <a:rPr dirty="0" sz="105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 spc="-20">
                <a:solidFill>
                  <a:srgbClr val="03234D"/>
                </a:solidFill>
                <a:latin typeface="Arial MT"/>
                <a:cs typeface="Arial MT"/>
              </a:rPr>
              <a:t>from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legacy</a:t>
            </a:r>
            <a:r>
              <a:rPr dirty="0" sz="1050" spc="-4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industrial</a:t>
            </a:r>
            <a:r>
              <a:rPr dirty="0" sz="1050" spc="-4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 spc="-10">
                <a:solidFill>
                  <a:srgbClr val="03234D"/>
                </a:solidFill>
                <a:latin typeface="Arial MT"/>
                <a:cs typeface="Arial MT"/>
              </a:rPr>
              <a:t>conglomerates</a:t>
            </a:r>
            <a:endParaRPr sz="1050">
              <a:latin typeface="Arial MT"/>
              <a:cs typeface="Arial MT"/>
            </a:endParaRPr>
          </a:p>
          <a:p>
            <a:pPr marL="298450" marR="5080" indent="-285750">
              <a:lnSpc>
                <a:spcPct val="100000"/>
              </a:lnSpc>
              <a:buClr>
                <a:srgbClr val="009F9F"/>
              </a:buClr>
              <a:buFont typeface="Wingdings"/>
              <a:buChar char=""/>
              <a:tabLst>
                <a:tab pos="298450" algn="l"/>
              </a:tabLst>
            </a:pP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In</a:t>
            </a:r>
            <a:r>
              <a:rPr dirty="0" sz="1050" spc="-4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addition,</a:t>
            </a:r>
            <a:r>
              <a:rPr dirty="0" sz="105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financial</a:t>
            </a:r>
            <a:r>
              <a:rPr dirty="0" sz="105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buyers</a:t>
            </a:r>
            <a:r>
              <a:rPr dirty="0" sz="105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from</a:t>
            </a:r>
            <a:r>
              <a:rPr dirty="0" sz="1050" spc="-4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 spc="-10">
                <a:solidFill>
                  <a:srgbClr val="03234D"/>
                </a:solidFill>
                <a:latin typeface="Arial MT"/>
                <a:cs typeface="Arial MT"/>
              </a:rPr>
              <a:t>large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institutions</a:t>
            </a:r>
            <a:r>
              <a:rPr dirty="0" sz="105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such</a:t>
            </a:r>
            <a:r>
              <a:rPr dirty="0" sz="105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as</a:t>
            </a:r>
            <a:r>
              <a:rPr dirty="0" sz="105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J.P.</a:t>
            </a:r>
            <a:r>
              <a:rPr dirty="0" sz="1050" spc="-4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Morgan</a:t>
            </a:r>
            <a:r>
              <a:rPr dirty="0" sz="1050" spc="-1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 spc="-25">
                <a:solidFill>
                  <a:srgbClr val="03234D"/>
                </a:solidFill>
                <a:latin typeface="Arial MT"/>
                <a:cs typeface="Arial MT"/>
              </a:rPr>
              <a:t>and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Brookfield</a:t>
            </a:r>
            <a:r>
              <a:rPr dirty="0" sz="1050" spc="-5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Infrastructure</a:t>
            </a:r>
            <a:r>
              <a:rPr dirty="0" sz="1050" spc="-6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partners</a:t>
            </a:r>
            <a:r>
              <a:rPr dirty="0" sz="1050" spc="-4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have</a:t>
            </a:r>
            <a:r>
              <a:rPr dirty="0" sz="1050" spc="-5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 spc="-10">
                <a:solidFill>
                  <a:srgbClr val="03234D"/>
                </a:solidFill>
                <a:latin typeface="Arial MT"/>
                <a:cs typeface="Arial MT"/>
              </a:rPr>
              <a:t>joined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the</a:t>
            </a:r>
            <a:r>
              <a:rPr dirty="0" sz="1050" spc="-5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renewable</a:t>
            </a:r>
            <a:r>
              <a:rPr dirty="0" sz="105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energy</a:t>
            </a:r>
            <a:r>
              <a:rPr dirty="0" sz="1050" spc="-3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 spc="-10">
                <a:solidFill>
                  <a:srgbClr val="03234D"/>
                </a:solidFill>
                <a:latin typeface="Arial MT"/>
                <a:cs typeface="Arial MT"/>
              </a:rPr>
              <a:t>industry</a:t>
            </a:r>
            <a:endParaRPr sz="1050">
              <a:latin typeface="Arial MT"/>
              <a:cs typeface="Arial MT"/>
            </a:endParaRPr>
          </a:p>
        </p:txBody>
      </p:sp>
      <p:pic>
        <p:nvPicPr>
          <p:cNvPr id="64" name="object 64" descr="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6977633" y="3914775"/>
            <a:ext cx="57150" cy="385699"/>
          </a:xfrm>
          <a:prstGeom prst="rect">
            <a:avLst/>
          </a:prstGeom>
        </p:spPr>
      </p:pic>
      <p:sp>
        <p:nvSpPr>
          <p:cNvPr id="65" name="object 65" descr=""/>
          <p:cNvSpPr txBox="1"/>
          <p:nvPr/>
        </p:nvSpPr>
        <p:spPr>
          <a:xfrm>
            <a:off x="993139" y="3246374"/>
            <a:ext cx="444500" cy="37465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ts val="1315"/>
              </a:lnSpc>
              <a:spcBef>
                <a:spcPts val="95"/>
              </a:spcBef>
            </a:pPr>
            <a:r>
              <a:rPr dirty="0" sz="1100" spc="-10" b="1">
                <a:solidFill>
                  <a:srgbClr val="03234D"/>
                </a:solidFill>
                <a:latin typeface="Calibri"/>
                <a:cs typeface="Calibri"/>
              </a:rPr>
              <a:t>Mean: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ts val="1435"/>
              </a:lnSpc>
            </a:pPr>
            <a:r>
              <a:rPr dirty="0" sz="1200" spc="-10" b="1">
                <a:solidFill>
                  <a:srgbClr val="03234D"/>
                </a:solidFill>
                <a:latin typeface="Calibri"/>
                <a:cs typeface="Calibri"/>
              </a:rPr>
              <a:t>12.59x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66" name="object 6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009C9B"/>
                </a:solidFill>
              </a:rPr>
              <a:t>Precedent</a:t>
            </a:r>
            <a:r>
              <a:rPr dirty="0" spc="-45">
                <a:solidFill>
                  <a:srgbClr val="009C9B"/>
                </a:solidFill>
              </a:rPr>
              <a:t> </a:t>
            </a:r>
            <a:r>
              <a:rPr dirty="0" spc="-10">
                <a:solidFill>
                  <a:srgbClr val="009C9B"/>
                </a:solidFill>
              </a:rPr>
              <a:t>Renewables</a:t>
            </a:r>
            <a:r>
              <a:rPr dirty="0" spc="-50">
                <a:solidFill>
                  <a:srgbClr val="009C9B"/>
                </a:solidFill>
              </a:rPr>
              <a:t> </a:t>
            </a:r>
            <a:r>
              <a:rPr dirty="0" spc="-20">
                <a:solidFill>
                  <a:srgbClr val="009C9B"/>
                </a:solidFill>
              </a:rPr>
              <a:t>Transaction</a:t>
            </a:r>
            <a:r>
              <a:rPr dirty="0" spc="-114">
                <a:solidFill>
                  <a:srgbClr val="009C9B"/>
                </a:solidFill>
              </a:rPr>
              <a:t> </a:t>
            </a:r>
            <a:r>
              <a:rPr dirty="0" spc="-10">
                <a:solidFill>
                  <a:srgbClr val="009C9B"/>
                </a:solidFill>
              </a:rPr>
              <a:t>Analysis</a:t>
            </a: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200" b="0">
                <a:solidFill>
                  <a:srgbClr val="010027"/>
                </a:solidFill>
                <a:latin typeface="Arial MT"/>
                <a:cs typeface="Arial MT"/>
              </a:rPr>
              <a:t>Renewables</a:t>
            </a:r>
            <a:r>
              <a:rPr dirty="0" sz="1200" spc="-40" b="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 b="0">
                <a:solidFill>
                  <a:srgbClr val="010027"/>
                </a:solidFill>
                <a:latin typeface="Arial MT"/>
                <a:cs typeface="Arial MT"/>
              </a:rPr>
              <a:t>M&amp;A</a:t>
            </a:r>
            <a:r>
              <a:rPr dirty="0" sz="1200" spc="-80" b="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 b="0">
                <a:solidFill>
                  <a:srgbClr val="010027"/>
                </a:solidFill>
                <a:latin typeface="Arial MT"/>
                <a:cs typeface="Arial MT"/>
              </a:rPr>
              <a:t>activity</a:t>
            </a:r>
            <a:r>
              <a:rPr dirty="0" sz="1200" spc="-20" b="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 b="0">
                <a:solidFill>
                  <a:srgbClr val="010027"/>
                </a:solidFill>
                <a:latin typeface="Arial MT"/>
                <a:cs typeface="Arial MT"/>
              </a:rPr>
              <a:t>has</a:t>
            </a:r>
            <a:r>
              <a:rPr dirty="0" sz="1200" spc="-30" b="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 b="0">
                <a:solidFill>
                  <a:srgbClr val="010027"/>
                </a:solidFill>
                <a:latin typeface="Arial MT"/>
                <a:cs typeface="Arial MT"/>
              </a:rPr>
              <a:t>been</a:t>
            </a:r>
            <a:r>
              <a:rPr dirty="0" sz="1200" spc="-30" b="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 b="0">
                <a:solidFill>
                  <a:srgbClr val="010027"/>
                </a:solidFill>
                <a:latin typeface="Arial MT"/>
                <a:cs typeface="Arial MT"/>
              </a:rPr>
              <a:t>slowly</a:t>
            </a:r>
            <a:r>
              <a:rPr dirty="0" sz="1200" spc="-20" b="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 b="0">
                <a:solidFill>
                  <a:srgbClr val="010027"/>
                </a:solidFill>
                <a:latin typeface="Arial MT"/>
                <a:cs typeface="Arial MT"/>
              </a:rPr>
              <a:t>trending</a:t>
            </a:r>
            <a:r>
              <a:rPr dirty="0" sz="1200" spc="-40" b="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 b="0">
                <a:solidFill>
                  <a:srgbClr val="010027"/>
                </a:solidFill>
                <a:latin typeface="Arial MT"/>
                <a:cs typeface="Arial MT"/>
              </a:rPr>
              <a:t>upward,</a:t>
            </a:r>
            <a:r>
              <a:rPr dirty="0" sz="1200" spc="-25" b="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 b="0">
                <a:solidFill>
                  <a:srgbClr val="010027"/>
                </a:solidFill>
                <a:latin typeface="Arial MT"/>
                <a:cs typeface="Arial MT"/>
              </a:rPr>
              <a:t>fetching</a:t>
            </a:r>
            <a:r>
              <a:rPr dirty="0" sz="1200" spc="-30" b="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 b="0">
                <a:solidFill>
                  <a:srgbClr val="010027"/>
                </a:solidFill>
                <a:latin typeface="Arial MT"/>
                <a:cs typeface="Arial MT"/>
              </a:rPr>
              <a:t>larger</a:t>
            </a:r>
            <a:r>
              <a:rPr dirty="0" sz="1200" spc="-30" b="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 b="0">
                <a:solidFill>
                  <a:srgbClr val="010027"/>
                </a:solidFill>
                <a:latin typeface="Arial MT"/>
                <a:cs typeface="Arial MT"/>
              </a:rPr>
              <a:t>and</a:t>
            </a:r>
            <a:r>
              <a:rPr dirty="0" sz="1200" spc="-30" b="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 b="0">
                <a:solidFill>
                  <a:srgbClr val="010027"/>
                </a:solidFill>
                <a:latin typeface="Arial MT"/>
                <a:cs typeface="Arial MT"/>
              </a:rPr>
              <a:t>larger</a:t>
            </a:r>
            <a:r>
              <a:rPr dirty="0" sz="1200" spc="-30" b="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 spc="-10" b="0">
                <a:solidFill>
                  <a:srgbClr val="010027"/>
                </a:solidFill>
                <a:latin typeface="Arial MT"/>
                <a:cs typeface="Arial MT"/>
              </a:rPr>
              <a:t>multiples</a:t>
            </a:r>
            <a:endParaRPr sz="12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7999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0" y="642366"/>
              <a:ext cx="12192000" cy="1737360"/>
            </a:xfrm>
            <a:custGeom>
              <a:avLst/>
              <a:gdLst/>
              <a:ahLst/>
              <a:cxnLst/>
              <a:rect l="l" t="t" r="r" b="b"/>
              <a:pathLst>
                <a:path w="12192000" h="1737360">
                  <a:moveTo>
                    <a:pt x="12192000" y="0"/>
                  </a:moveTo>
                  <a:lnTo>
                    <a:pt x="0" y="0"/>
                  </a:lnTo>
                  <a:lnTo>
                    <a:pt x="0" y="1737360"/>
                  </a:lnTo>
                  <a:lnTo>
                    <a:pt x="12192000" y="1737360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010027">
                <a:alpha val="72155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97508" y="948689"/>
              <a:ext cx="76200" cy="1170813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569974" y="1271523"/>
            <a:ext cx="9452610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>
                <a:solidFill>
                  <a:srgbClr val="FFFFFF"/>
                </a:solidFill>
              </a:rPr>
              <a:t>Financial</a:t>
            </a:r>
            <a:r>
              <a:rPr dirty="0" sz="3600" spc="-35">
                <a:solidFill>
                  <a:srgbClr val="FFFFFF"/>
                </a:solidFill>
              </a:rPr>
              <a:t> </a:t>
            </a:r>
            <a:r>
              <a:rPr dirty="0" sz="3600">
                <a:solidFill>
                  <a:srgbClr val="FFFFFF"/>
                </a:solidFill>
              </a:rPr>
              <a:t>Overview</a:t>
            </a:r>
            <a:r>
              <a:rPr dirty="0" sz="3600" spc="-25">
                <a:solidFill>
                  <a:srgbClr val="FFFFFF"/>
                </a:solidFill>
              </a:rPr>
              <a:t> </a:t>
            </a:r>
            <a:r>
              <a:rPr dirty="0" sz="3600">
                <a:solidFill>
                  <a:srgbClr val="FFFFFF"/>
                </a:solidFill>
              </a:rPr>
              <a:t>|</a:t>
            </a:r>
            <a:r>
              <a:rPr dirty="0" sz="3600" spc="-15">
                <a:solidFill>
                  <a:srgbClr val="FFFFFF"/>
                </a:solidFill>
              </a:rPr>
              <a:t> </a:t>
            </a:r>
            <a:r>
              <a:rPr dirty="0" sz="3600">
                <a:solidFill>
                  <a:srgbClr val="FFFFFF"/>
                </a:solidFill>
              </a:rPr>
              <a:t>Discounted</a:t>
            </a:r>
            <a:r>
              <a:rPr dirty="0" sz="3600" spc="-15">
                <a:solidFill>
                  <a:srgbClr val="FFFFFF"/>
                </a:solidFill>
              </a:rPr>
              <a:t> </a:t>
            </a:r>
            <a:r>
              <a:rPr dirty="0" sz="3600">
                <a:solidFill>
                  <a:srgbClr val="FFFFFF"/>
                </a:solidFill>
              </a:rPr>
              <a:t>Cash</a:t>
            </a:r>
            <a:r>
              <a:rPr dirty="0" sz="3600" spc="-30">
                <a:solidFill>
                  <a:srgbClr val="FFFFFF"/>
                </a:solidFill>
              </a:rPr>
              <a:t> </a:t>
            </a:r>
            <a:r>
              <a:rPr dirty="0" sz="3600" spc="-20">
                <a:solidFill>
                  <a:srgbClr val="FFFFFF"/>
                </a:solidFill>
              </a:rPr>
              <a:t>Flow</a:t>
            </a:r>
            <a:endParaRPr sz="360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1803126" y="6462776"/>
            <a:ext cx="173355" cy="1854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50" spc="-25">
                <a:solidFill>
                  <a:srgbClr val="03234D"/>
                </a:solidFill>
                <a:latin typeface="Tahoma"/>
                <a:cs typeface="Tahoma"/>
              </a:rPr>
              <a:t>39</a:t>
            </a:r>
            <a:endParaRPr sz="1050">
              <a:latin typeface="Tahoma"/>
              <a:cs typeface="Tahoma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122407" y="291889"/>
            <a:ext cx="1434083" cy="238419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39698" y="768858"/>
            <a:ext cx="10917174" cy="19050"/>
          </a:xfrm>
          <a:prstGeom prst="rect">
            <a:avLst/>
          </a:prstGeom>
        </p:spPr>
      </p:pic>
      <p:grpSp>
        <p:nvGrpSpPr>
          <p:cNvPr id="5" name="object 5" descr=""/>
          <p:cNvGrpSpPr/>
          <p:nvPr/>
        </p:nvGrpSpPr>
        <p:grpSpPr>
          <a:xfrm>
            <a:off x="0" y="6496050"/>
            <a:ext cx="12192000" cy="361950"/>
            <a:chOff x="0" y="6496050"/>
            <a:chExt cx="12192000" cy="361950"/>
          </a:xfrm>
        </p:grpSpPr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6694931"/>
              <a:ext cx="12192000" cy="163068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7887" y="6496050"/>
              <a:ext cx="4675632" cy="361949"/>
            </a:xfrm>
            <a:prstGeom prst="rect">
              <a:avLst/>
            </a:prstGeom>
          </p:spPr>
        </p:pic>
      </p:grpSp>
      <p:sp>
        <p:nvSpPr>
          <p:cNvPr id="8" name="object 8" descr=""/>
          <p:cNvSpPr txBox="1"/>
          <p:nvPr/>
        </p:nvSpPr>
        <p:spPr>
          <a:xfrm>
            <a:off x="2601976" y="6504940"/>
            <a:ext cx="569595" cy="293370"/>
          </a:xfrm>
          <a:prstGeom prst="rect">
            <a:avLst/>
          </a:prstGeom>
        </p:spPr>
        <p:txBody>
          <a:bodyPr wrap="square" lIns="0" tIns="65404" rIns="0" bIns="0" rtlCol="0" vert="horz">
            <a:spAutoFit/>
          </a:bodyPr>
          <a:lstStyle/>
          <a:p>
            <a:pPr marL="41910" marR="30480" indent="-3810">
              <a:lnSpc>
                <a:spcPct val="67100"/>
              </a:lnSpc>
              <a:spcBef>
                <a:spcPts val="515"/>
              </a:spcBef>
            </a:pPr>
            <a:r>
              <a:rPr dirty="0" sz="1050" spc="-10" b="1">
                <a:solidFill>
                  <a:srgbClr val="FFFFFF"/>
                </a:solidFill>
                <a:latin typeface="Calibri"/>
                <a:cs typeface="Calibri"/>
              </a:rPr>
              <a:t>Industry </a:t>
            </a:r>
            <a:r>
              <a:rPr dirty="0" baseline="-21164" sz="1575" spc="-315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050" spc="-210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baseline="-21164" sz="1575" spc="-315" b="1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dirty="0" sz="1050" spc="-210" b="1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dirty="0" baseline="-21164" sz="1575" spc="-315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050" spc="-210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baseline="-21164" sz="1575" spc="-315" b="1">
                <a:solidFill>
                  <a:srgbClr val="FFFFFF"/>
                </a:solidFill>
                <a:latin typeface="Calibri"/>
                <a:cs typeface="Calibri"/>
              </a:rPr>
              <a:t>ly</a:t>
            </a:r>
            <a:r>
              <a:rPr dirty="0" sz="1050" spc="-210" b="1">
                <a:solidFill>
                  <a:srgbClr val="FFFFFF"/>
                </a:solidFill>
                <a:latin typeface="Calibri"/>
                <a:cs typeface="Calibri"/>
              </a:rPr>
              <a:t>ly</a:t>
            </a:r>
            <a:r>
              <a:rPr dirty="0" baseline="-21164" sz="1575" spc="-315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sz="1050" spc="-210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baseline="-21164" sz="1575" spc="-315" b="1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dirty="0" sz="1050" spc="-210" b="1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4158234" y="6504940"/>
            <a:ext cx="637540" cy="293370"/>
          </a:xfrm>
          <a:prstGeom prst="rect">
            <a:avLst/>
          </a:prstGeom>
        </p:spPr>
        <p:txBody>
          <a:bodyPr wrap="square" lIns="0" tIns="65404" rIns="0" bIns="0" rtlCol="0" vert="horz">
            <a:spAutoFit/>
          </a:bodyPr>
          <a:lstStyle/>
          <a:p>
            <a:pPr marL="38100" marR="30480" indent="33655">
              <a:lnSpc>
                <a:spcPct val="67100"/>
              </a:lnSpc>
              <a:spcBef>
                <a:spcPts val="515"/>
              </a:spcBef>
            </a:pPr>
            <a:r>
              <a:rPr dirty="0" sz="1050" spc="-10" b="1">
                <a:solidFill>
                  <a:srgbClr val="FFFFFF"/>
                </a:solidFill>
                <a:latin typeface="Calibri"/>
                <a:cs typeface="Calibri"/>
              </a:rPr>
              <a:t>Company </a:t>
            </a:r>
            <a:r>
              <a:rPr dirty="0" sz="1050" spc="-484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baseline="-21164" sz="1575" spc="-390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sz="1050" spc="-270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baseline="-21164" sz="1575" spc="-390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sz="1050" spc="-300" b="1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baseline="-21164" sz="1575" spc="-382" b="1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sz="1050" spc="-150" b="1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dirty="0" baseline="-21164" sz="1575" spc="-390" b="1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dirty="0" sz="1050" spc="-270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baseline="-21164" sz="1575" spc="-390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sz="1050" spc="-35" b="1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dirty="0" baseline="-21164" sz="1575" spc="-390" b="1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dirty="0" sz="1050" spc="-300" b="1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baseline="-21164" sz="1575" spc="-382" b="1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sz="1050" spc="-565" b="1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r>
              <a:rPr dirty="0" baseline="-21164" sz="1575" spc="-30" b="1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endParaRPr baseline="-21164" sz="1575">
              <a:latin typeface="Calibri"/>
              <a:cs typeface="Calibri"/>
            </a:endParaRPr>
          </a:p>
        </p:txBody>
      </p:sp>
      <p:sp>
        <p:nvSpPr>
          <p:cNvPr id="10" name="object 10" descr=""/>
          <p:cNvSpPr/>
          <p:nvPr/>
        </p:nvSpPr>
        <p:spPr>
          <a:xfrm>
            <a:off x="5300471" y="6496050"/>
            <a:ext cx="1624965" cy="361950"/>
          </a:xfrm>
          <a:custGeom>
            <a:avLst/>
            <a:gdLst/>
            <a:ahLst/>
            <a:cxnLst/>
            <a:rect l="l" t="t" r="r" b="b"/>
            <a:pathLst>
              <a:path w="1624965" h="361950">
                <a:moveTo>
                  <a:pt x="1624583" y="0"/>
                </a:moveTo>
                <a:lnTo>
                  <a:pt x="90424" y="0"/>
                </a:lnTo>
                <a:lnTo>
                  <a:pt x="0" y="361949"/>
                </a:lnTo>
                <a:lnTo>
                  <a:pt x="1534032" y="361949"/>
                </a:lnTo>
                <a:lnTo>
                  <a:pt x="1624583" y="0"/>
                </a:lnTo>
                <a:close/>
              </a:path>
            </a:pathLst>
          </a:custGeom>
          <a:solidFill>
            <a:srgbClr val="2C716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 descr=""/>
          <p:cNvSpPr txBox="1"/>
          <p:nvPr/>
        </p:nvSpPr>
        <p:spPr>
          <a:xfrm>
            <a:off x="5769102" y="6504940"/>
            <a:ext cx="647700" cy="293370"/>
          </a:xfrm>
          <a:prstGeom prst="rect">
            <a:avLst/>
          </a:prstGeom>
        </p:spPr>
        <p:txBody>
          <a:bodyPr wrap="square" lIns="0" tIns="65404" rIns="0" bIns="0" rtlCol="0" vert="horz">
            <a:spAutoFit/>
          </a:bodyPr>
          <a:lstStyle/>
          <a:p>
            <a:pPr marL="38100" marR="30480" indent="60960">
              <a:lnSpc>
                <a:spcPct val="67100"/>
              </a:lnSpc>
              <a:spcBef>
                <a:spcPts val="515"/>
              </a:spcBef>
            </a:pPr>
            <a:r>
              <a:rPr dirty="0" sz="1050" spc="-10" b="1">
                <a:solidFill>
                  <a:srgbClr val="FFFFFF"/>
                </a:solidFill>
                <a:latin typeface="Calibri"/>
                <a:cs typeface="Calibri"/>
              </a:rPr>
              <a:t>Financial </a:t>
            </a:r>
            <a:r>
              <a:rPr dirty="0" sz="1050" spc="-250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baseline="-21164" sz="1575" spc="-375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sz="1050" spc="-250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baseline="-21164" sz="1575" spc="-375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sz="1050" spc="-250" b="1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baseline="-21164" sz="1575" spc="-375" b="1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sz="1050" spc="-250" b="1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dirty="0" baseline="-21164" sz="1575" spc="-375" b="1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dirty="0" sz="1050" spc="-250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baseline="-21164" sz="1575" spc="-375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sz="1050" spc="-250" b="1">
                <a:solidFill>
                  <a:srgbClr val="FFFFFF"/>
                </a:solidFill>
                <a:latin typeface="Calibri"/>
                <a:cs typeface="Calibri"/>
              </a:rPr>
              <a:t>ie</a:t>
            </a:r>
            <a:r>
              <a:rPr dirty="0" baseline="-21164" sz="1575" spc="-375" b="1">
                <a:solidFill>
                  <a:srgbClr val="FFFFFF"/>
                </a:solidFill>
                <a:latin typeface="Calibri"/>
                <a:cs typeface="Calibri"/>
              </a:rPr>
              <a:t>ie</a:t>
            </a:r>
            <a:r>
              <a:rPr dirty="0" sz="1050" spc="-250" b="1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r>
              <a:rPr dirty="0" baseline="-21164" sz="1575" spc="-375" b="1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endParaRPr baseline="-21164" sz="1575">
              <a:latin typeface="Calibri"/>
              <a:cs typeface="Calibri"/>
            </a:endParaRPr>
          </a:p>
        </p:txBody>
      </p:sp>
      <p:pic>
        <p:nvPicPr>
          <p:cNvPr id="12" name="object 12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922007" y="6496050"/>
            <a:ext cx="4676394" cy="361949"/>
          </a:xfrm>
          <a:prstGeom prst="rect">
            <a:avLst/>
          </a:prstGeom>
        </p:spPr>
      </p:pic>
      <p:sp>
        <p:nvSpPr>
          <p:cNvPr id="13" name="object 13" descr=""/>
          <p:cNvSpPr txBox="1"/>
          <p:nvPr/>
        </p:nvSpPr>
        <p:spPr>
          <a:xfrm>
            <a:off x="7416545" y="6504940"/>
            <a:ext cx="635635" cy="293370"/>
          </a:xfrm>
          <a:prstGeom prst="rect">
            <a:avLst/>
          </a:prstGeom>
        </p:spPr>
        <p:txBody>
          <a:bodyPr wrap="square" lIns="0" tIns="65404" rIns="0" bIns="0" rtlCol="0" vert="horz">
            <a:spAutoFit/>
          </a:bodyPr>
          <a:lstStyle/>
          <a:p>
            <a:pPr marL="39370" marR="30480" indent="-1905">
              <a:lnSpc>
                <a:spcPct val="67100"/>
              </a:lnSpc>
              <a:spcBef>
                <a:spcPts val="515"/>
              </a:spcBef>
            </a:pPr>
            <a:r>
              <a:rPr dirty="0" sz="1050" spc="-10" b="1">
                <a:solidFill>
                  <a:srgbClr val="FFFFFF"/>
                </a:solidFill>
                <a:latin typeface="Calibri"/>
                <a:cs typeface="Calibri"/>
              </a:rPr>
              <a:t>Feasibility </a:t>
            </a:r>
            <a:r>
              <a:rPr dirty="0" sz="1050" spc="-185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baseline="-21164" sz="1575" spc="-277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050" spc="-185" b="1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dirty="0" baseline="-21164" sz="1575" spc="-277" b="1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dirty="0" sz="1050" spc="-185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baseline="-21164" sz="1575" spc="-277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050" spc="-185" b="1">
                <a:solidFill>
                  <a:srgbClr val="FFFFFF"/>
                </a:solidFill>
                <a:latin typeface="Calibri"/>
                <a:cs typeface="Calibri"/>
              </a:rPr>
              <a:t>ly</a:t>
            </a:r>
            <a:r>
              <a:rPr dirty="0" baseline="-21164" sz="1575" spc="-277" b="1">
                <a:solidFill>
                  <a:srgbClr val="FFFFFF"/>
                </a:solidFill>
                <a:latin typeface="Calibri"/>
                <a:cs typeface="Calibri"/>
              </a:rPr>
              <a:t>ly</a:t>
            </a:r>
            <a:r>
              <a:rPr dirty="0" sz="1050" spc="-185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baseline="-21164" sz="1575" spc="-277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sz="1050" spc="-185" b="1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dirty="0" baseline="-21164" sz="1575" spc="-277" b="1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endParaRPr baseline="-21164" sz="1575">
              <a:latin typeface="Calibri"/>
              <a:cs typeface="Calibri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9007347" y="6504940"/>
            <a:ext cx="696595" cy="293370"/>
          </a:xfrm>
          <a:prstGeom prst="rect">
            <a:avLst/>
          </a:prstGeom>
        </p:spPr>
        <p:txBody>
          <a:bodyPr wrap="square" lIns="0" tIns="65404" rIns="0" bIns="0" rtlCol="0" vert="horz">
            <a:spAutoFit/>
          </a:bodyPr>
          <a:lstStyle/>
          <a:p>
            <a:pPr marL="54610" marR="30480" indent="-17145">
              <a:lnSpc>
                <a:spcPct val="67100"/>
              </a:lnSpc>
              <a:spcBef>
                <a:spcPts val="515"/>
              </a:spcBef>
            </a:pPr>
            <a:r>
              <a:rPr dirty="0" sz="1050" spc="-10" b="1">
                <a:solidFill>
                  <a:srgbClr val="FFFFFF"/>
                </a:solidFill>
                <a:latin typeface="Calibri"/>
                <a:cs typeface="Calibri"/>
              </a:rPr>
              <a:t>Alternative </a:t>
            </a:r>
            <a:r>
              <a:rPr dirty="0" sz="1050" spc="-160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baseline="-21164" sz="1575" spc="-240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sz="1050" spc="-160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baseline="-21164" sz="1575" spc="-240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sz="1050" spc="-160" b="1">
                <a:solidFill>
                  <a:srgbClr val="FFFFFF"/>
                </a:solidFill>
                <a:latin typeface="Calibri"/>
                <a:cs typeface="Calibri"/>
              </a:rPr>
              <a:t>lu</a:t>
            </a:r>
            <a:r>
              <a:rPr dirty="0" baseline="-21164" sz="1575" spc="-240" b="1">
                <a:solidFill>
                  <a:srgbClr val="FFFFFF"/>
                </a:solidFill>
                <a:latin typeface="Calibri"/>
                <a:cs typeface="Calibri"/>
              </a:rPr>
              <a:t>lu</a:t>
            </a:r>
            <a:r>
              <a:rPr dirty="0" sz="1050" spc="-160" b="1">
                <a:solidFill>
                  <a:srgbClr val="FFFFFF"/>
                </a:solidFill>
                <a:latin typeface="Calibri"/>
                <a:cs typeface="Calibri"/>
              </a:rPr>
              <a:t>ti</a:t>
            </a:r>
            <a:r>
              <a:rPr dirty="0" baseline="-21164" sz="1575" spc="-240" b="1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dirty="0" sz="1050" spc="-160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baseline="-21164" sz="1575" spc="-240" b="1">
                <a:solidFill>
                  <a:srgbClr val="FFFFFF"/>
                </a:solidFill>
                <a:latin typeface="Calibri"/>
                <a:cs typeface="Calibri"/>
              </a:rPr>
              <a:t>io</a:t>
            </a:r>
            <a:r>
              <a:rPr dirty="0" sz="1050" spc="-160" b="1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dirty="0" baseline="-21164" sz="1575" spc="-240" b="1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endParaRPr baseline="-21164" sz="1575">
              <a:latin typeface="Calibri"/>
              <a:cs typeface="Calibri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10567161" y="6589521"/>
            <a:ext cx="629285" cy="1854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50" spc="-10" b="1">
                <a:solidFill>
                  <a:srgbClr val="FFFFFF"/>
                </a:solidFill>
                <a:latin typeface="Calibri"/>
                <a:cs typeface="Calibri"/>
              </a:rPr>
              <a:t>Conclusion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718058" y="6283545"/>
            <a:ext cx="1300480" cy="514350"/>
          </a:xfrm>
          <a:prstGeom prst="rect">
            <a:avLst/>
          </a:prstGeom>
        </p:spPr>
        <p:txBody>
          <a:bodyPr wrap="square" lIns="0" tIns="55244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434"/>
              </a:spcBef>
            </a:pP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Source:</a:t>
            </a:r>
            <a:r>
              <a:rPr dirty="0" sz="800" spc="-3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(Bloomberg,</a:t>
            </a:r>
            <a:r>
              <a:rPr dirty="0" sz="800" spc="-2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 spc="-10">
                <a:solidFill>
                  <a:srgbClr val="010027"/>
                </a:solidFill>
                <a:latin typeface="Arial MT"/>
                <a:cs typeface="Arial MT"/>
              </a:rPr>
              <a:t>2023)</a:t>
            </a:r>
            <a:endParaRPr sz="800">
              <a:latin typeface="Arial MT"/>
              <a:cs typeface="Arial MT"/>
            </a:endParaRPr>
          </a:p>
          <a:p>
            <a:pPr algn="ctr" marL="361315" marR="349885" indent="-52705">
              <a:lnSpc>
                <a:spcPct val="67100"/>
              </a:lnSpc>
              <a:spcBef>
                <a:spcPts val="860"/>
              </a:spcBef>
            </a:pPr>
            <a:r>
              <a:rPr dirty="0" sz="1050" spc="-10" b="1">
                <a:solidFill>
                  <a:srgbClr val="FFFFFF"/>
                </a:solidFill>
                <a:latin typeface="Calibri"/>
                <a:cs typeface="Calibri"/>
              </a:rPr>
              <a:t>Executive </a:t>
            </a:r>
            <a:r>
              <a:rPr dirty="0" baseline="-21164" sz="1575" spc="-427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sz="1050" spc="-285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baseline="-21164" sz="1575" spc="-427" b="1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dirty="0" sz="1050" spc="-285" b="1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dirty="0" baseline="-21164" sz="1575" spc="-427" b="1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dirty="0" sz="1050" spc="-285" b="1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dirty="0" baseline="-21164" sz="1575" spc="-427" b="1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dirty="0" sz="1050" spc="-285" b="1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dirty="0" baseline="-21164" sz="1575" spc="-427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050" spc="-285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baseline="-21164" sz="1575" spc="-427" b="1">
                <a:solidFill>
                  <a:srgbClr val="FFFFFF"/>
                </a:solidFill>
                <a:latin typeface="Calibri"/>
                <a:cs typeface="Calibri"/>
              </a:rPr>
              <a:t>ry</a:t>
            </a:r>
            <a:r>
              <a:rPr dirty="0" sz="1050" spc="-285" b="1">
                <a:solidFill>
                  <a:srgbClr val="FFFFFF"/>
                </a:solidFill>
                <a:latin typeface="Calibri"/>
                <a:cs typeface="Calibri"/>
              </a:rPr>
              <a:t>ry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6271259" y="3883152"/>
            <a:ext cx="5088255" cy="2329815"/>
          </a:xfrm>
          <a:prstGeom prst="rect">
            <a:avLst/>
          </a:prstGeom>
          <a:solidFill>
            <a:srgbClr val="F1F1F1"/>
          </a:solidFill>
        </p:spPr>
        <p:txBody>
          <a:bodyPr wrap="square" lIns="0" tIns="32384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254"/>
              </a:spcBef>
            </a:pPr>
            <a:endParaRPr sz="1050">
              <a:latin typeface="Times New Roman"/>
              <a:cs typeface="Times New Roman"/>
            </a:endParaRPr>
          </a:p>
          <a:p>
            <a:pPr marL="262890" marR="142240" indent="-171450">
              <a:lnSpc>
                <a:spcPct val="150000"/>
              </a:lnSpc>
              <a:buClr>
                <a:srgbClr val="009999"/>
              </a:buClr>
              <a:buFont typeface="Wingdings"/>
              <a:buChar char=""/>
              <a:tabLst>
                <a:tab pos="262890" algn="l"/>
              </a:tabLst>
            </a:pP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Over</a:t>
            </a:r>
            <a:r>
              <a:rPr dirty="0" sz="1050" spc="-4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the</a:t>
            </a:r>
            <a:r>
              <a:rPr dirty="0" sz="1050" spc="-4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course</a:t>
            </a:r>
            <a:r>
              <a:rPr dirty="0" sz="1050" spc="-3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of</a:t>
            </a:r>
            <a:r>
              <a:rPr dirty="0" sz="1050" spc="-4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the</a:t>
            </a:r>
            <a:r>
              <a:rPr dirty="0" sz="1050" spc="-4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projected</a:t>
            </a:r>
            <a:r>
              <a:rPr dirty="0" sz="1050" spc="-2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years</a:t>
            </a:r>
            <a:r>
              <a:rPr dirty="0" sz="1050" spc="-2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(through</a:t>
            </a:r>
            <a:r>
              <a:rPr dirty="0" sz="1050" spc="-2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FY28),</a:t>
            </a:r>
            <a:r>
              <a:rPr dirty="0" sz="1050" spc="-4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revenue</a:t>
            </a:r>
            <a:r>
              <a:rPr dirty="0" sz="1050" spc="-2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is</a:t>
            </a:r>
            <a:r>
              <a:rPr dirty="0" sz="1050" spc="-3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 b="1">
                <a:solidFill>
                  <a:srgbClr val="010027"/>
                </a:solidFill>
                <a:latin typeface="Arial"/>
                <a:cs typeface="Arial"/>
              </a:rPr>
              <a:t>expected</a:t>
            </a:r>
            <a:r>
              <a:rPr dirty="0" sz="1050" spc="-1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050" spc="-25" b="1">
                <a:solidFill>
                  <a:srgbClr val="010027"/>
                </a:solidFill>
                <a:latin typeface="Arial"/>
                <a:cs typeface="Arial"/>
              </a:rPr>
              <a:t>to </a:t>
            </a:r>
            <a:r>
              <a:rPr dirty="0" sz="1050" b="1">
                <a:solidFill>
                  <a:srgbClr val="010027"/>
                </a:solidFill>
                <a:latin typeface="Arial"/>
                <a:cs typeface="Arial"/>
              </a:rPr>
              <a:t>grow</a:t>
            </a:r>
            <a:r>
              <a:rPr dirty="0" sz="1050" spc="-5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050" b="1">
                <a:solidFill>
                  <a:srgbClr val="010027"/>
                </a:solidFill>
                <a:latin typeface="Arial"/>
                <a:cs typeface="Arial"/>
              </a:rPr>
              <a:t>across</a:t>
            </a:r>
            <a:r>
              <a:rPr dirty="0" sz="1050" spc="-3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050" b="1">
                <a:solidFill>
                  <a:srgbClr val="010027"/>
                </a:solidFill>
                <a:latin typeface="Arial"/>
                <a:cs typeface="Arial"/>
              </a:rPr>
              <a:t>all</a:t>
            </a:r>
            <a:r>
              <a:rPr dirty="0" sz="1050" spc="-4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050" b="1">
                <a:solidFill>
                  <a:srgbClr val="010027"/>
                </a:solidFill>
                <a:latin typeface="Arial"/>
                <a:cs typeface="Arial"/>
              </a:rPr>
              <a:t>segments</a:t>
            </a:r>
            <a:r>
              <a:rPr dirty="0" sz="1050" spc="-2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at</a:t>
            </a:r>
            <a:r>
              <a:rPr dirty="0" sz="1050" spc="-4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a</a:t>
            </a:r>
            <a:r>
              <a:rPr dirty="0" sz="1050" spc="-3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relatively</a:t>
            </a:r>
            <a:r>
              <a:rPr dirty="0" sz="1050" spc="-2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consistent</a:t>
            </a:r>
            <a:r>
              <a:rPr dirty="0" sz="1050" spc="-3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growth</a:t>
            </a:r>
            <a:r>
              <a:rPr dirty="0" sz="1050" spc="-3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 spc="-20">
                <a:solidFill>
                  <a:srgbClr val="010027"/>
                </a:solidFill>
                <a:latin typeface="Arial MT"/>
                <a:cs typeface="Arial MT"/>
              </a:rPr>
              <a:t>rate</a:t>
            </a:r>
            <a:endParaRPr sz="1050">
              <a:latin typeface="Arial MT"/>
              <a:cs typeface="Arial MT"/>
            </a:endParaRPr>
          </a:p>
          <a:p>
            <a:pPr marL="262890" marR="254635" indent="-171450">
              <a:lnSpc>
                <a:spcPct val="150000"/>
              </a:lnSpc>
              <a:buClr>
                <a:srgbClr val="009999"/>
              </a:buClr>
              <a:buFont typeface="Wingdings"/>
              <a:buChar char=""/>
              <a:tabLst>
                <a:tab pos="262890" algn="l"/>
              </a:tabLst>
            </a:pP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As</a:t>
            </a:r>
            <a:r>
              <a:rPr dirty="0" sz="1050" spc="-3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Vestas</a:t>
            </a:r>
            <a:r>
              <a:rPr dirty="0" sz="1050" spc="-3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makes</a:t>
            </a:r>
            <a:r>
              <a:rPr dirty="0" sz="1050" spc="-2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the</a:t>
            </a:r>
            <a:r>
              <a:rPr dirty="0" sz="1050" spc="-3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transition</a:t>
            </a:r>
            <a:r>
              <a:rPr dirty="0" sz="1050" spc="-3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to</a:t>
            </a:r>
            <a:r>
              <a:rPr dirty="0" sz="1050" spc="-3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focus</a:t>
            </a:r>
            <a:r>
              <a:rPr dirty="0" sz="1050" spc="-2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into</a:t>
            </a:r>
            <a:r>
              <a:rPr dirty="0" sz="1050" spc="-2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offshore</a:t>
            </a:r>
            <a:r>
              <a:rPr dirty="0" sz="1050" spc="-3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solutions</a:t>
            </a:r>
            <a:r>
              <a:rPr dirty="0" sz="1050" b="1">
                <a:solidFill>
                  <a:srgbClr val="010027"/>
                </a:solidFill>
                <a:latin typeface="Arial"/>
                <a:cs typeface="Arial"/>
              </a:rPr>
              <a:t>,</a:t>
            </a:r>
            <a:r>
              <a:rPr dirty="0" sz="1050" spc="-2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050" spc="-10" b="1">
                <a:solidFill>
                  <a:srgbClr val="010027"/>
                </a:solidFill>
                <a:latin typeface="Arial"/>
                <a:cs typeface="Arial"/>
              </a:rPr>
              <a:t>Onshore </a:t>
            </a:r>
            <a:r>
              <a:rPr dirty="0" sz="1050" b="1">
                <a:solidFill>
                  <a:srgbClr val="010027"/>
                </a:solidFill>
                <a:latin typeface="Arial"/>
                <a:cs typeface="Arial"/>
              </a:rPr>
              <a:t>revenue</a:t>
            </a:r>
            <a:r>
              <a:rPr dirty="0" sz="1050" spc="-2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050" b="1">
                <a:solidFill>
                  <a:srgbClr val="010027"/>
                </a:solidFill>
                <a:latin typeface="Arial"/>
                <a:cs typeface="Arial"/>
              </a:rPr>
              <a:t>generation</a:t>
            </a:r>
            <a:r>
              <a:rPr dirty="0" sz="1050" spc="-3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050" b="1">
                <a:solidFill>
                  <a:srgbClr val="010027"/>
                </a:solidFill>
                <a:latin typeface="Arial"/>
                <a:cs typeface="Arial"/>
              </a:rPr>
              <a:t>levels</a:t>
            </a:r>
            <a:r>
              <a:rPr dirty="0" sz="1050" spc="-3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050" b="1">
                <a:solidFill>
                  <a:srgbClr val="010027"/>
                </a:solidFill>
                <a:latin typeface="Arial"/>
                <a:cs typeface="Arial"/>
              </a:rPr>
              <a:t>out</a:t>
            </a:r>
            <a:r>
              <a:rPr dirty="0" sz="1050" spc="-4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into</a:t>
            </a:r>
            <a:r>
              <a:rPr dirty="0" sz="1050" spc="-3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2028</a:t>
            </a:r>
            <a:r>
              <a:rPr dirty="0" sz="1050" spc="-2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and</a:t>
            </a:r>
            <a:r>
              <a:rPr dirty="0" sz="1050" spc="-2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revenue</a:t>
            </a:r>
            <a:r>
              <a:rPr dirty="0" sz="1050" spc="-1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growth</a:t>
            </a:r>
            <a:r>
              <a:rPr dirty="0" sz="1050" spc="-2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is</a:t>
            </a:r>
            <a:r>
              <a:rPr dirty="0" sz="1050" spc="-4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 spc="-10">
                <a:solidFill>
                  <a:srgbClr val="010027"/>
                </a:solidFill>
                <a:latin typeface="Arial MT"/>
                <a:cs typeface="Arial MT"/>
              </a:rPr>
              <a:t>attributed</a:t>
            </a:r>
            <a:r>
              <a:rPr dirty="0" sz="1050" spc="-3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 spc="-25">
                <a:solidFill>
                  <a:srgbClr val="010027"/>
                </a:solidFill>
                <a:latin typeface="Arial MT"/>
                <a:cs typeface="Arial MT"/>
              </a:rPr>
              <a:t>to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the</a:t>
            </a:r>
            <a:r>
              <a:rPr dirty="0" sz="1050" spc="-5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company’s</a:t>
            </a:r>
            <a:r>
              <a:rPr dirty="0" sz="1050" spc="-3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 b="1">
                <a:solidFill>
                  <a:srgbClr val="010027"/>
                </a:solidFill>
                <a:latin typeface="Arial"/>
                <a:cs typeface="Arial"/>
              </a:rPr>
              <a:t>offshore</a:t>
            </a:r>
            <a:r>
              <a:rPr dirty="0" sz="1050" spc="-5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050" spc="-10" b="1">
                <a:solidFill>
                  <a:srgbClr val="010027"/>
                </a:solidFill>
                <a:latin typeface="Arial"/>
                <a:cs typeface="Arial"/>
              </a:rPr>
              <a:t>products</a:t>
            </a:r>
            <a:endParaRPr sz="1050">
              <a:latin typeface="Arial"/>
              <a:cs typeface="Arial"/>
            </a:endParaRPr>
          </a:p>
          <a:p>
            <a:pPr marL="262890" marR="203835" indent="-171450">
              <a:lnSpc>
                <a:spcPct val="150000"/>
              </a:lnSpc>
              <a:buClr>
                <a:srgbClr val="009999"/>
              </a:buClr>
              <a:buFont typeface="Wingdings"/>
              <a:buChar char=""/>
              <a:tabLst>
                <a:tab pos="262890" algn="l"/>
              </a:tabLst>
            </a:pP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Over</a:t>
            </a:r>
            <a:r>
              <a:rPr dirty="0" sz="1050" spc="-4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the</a:t>
            </a:r>
            <a:r>
              <a:rPr dirty="0" sz="1050" spc="-4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course</a:t>
            </a:r>
            <a:r>
              <a:rPr dirty="0" sz="1050" spc="-3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of</a:t>
            </a:r>
            <a:r>
              <a:rPr dirty="0" sz="1050" spc="-3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the</a:t>
            </a:r>
            <a:r>
              <a:rPr dirty="0" sz="1050" spc="-4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 spc="-10">
                <a:solidFill>
                  <a:srgbClr val="010027"/>
                </a:solidFill>
                <a:latin typeface="Arial MT"/>
                <a:cs typeface="Arial MT"/>
              </a:rPr>
              <a:t>9-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year</a:t>
            </a:r>
            <a:r>
              <a:rPr dirty="0" sz="1050" spc="-2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period,</a:t>
            </a:r>
            <a:r>
              <a:rPr dirty="0" sz="1050" spc="-2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 b="1">
                <a:solidFill>
                  <a:srgbClr val="010027"/>
                </a:solidFill>
                <a:latin typeface="Arial"/>
                <a:cs typeface="Arial"/>
              </a:rPr>
              <a:t>onshore</a:t>
            </a:r>
            <a:r>
              <a:rPr dirty="0" sz="1050" spc="-4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and</a:t>
            </a:r>
            <a:r>
              <a:rPr dirty="0" sz="1050" spc="-2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 b="1">
                <a:solidFill>
                  <a:srgbClr val="010027"/>
                </a:solidFill>
                <a:latin typeface="Arial"/>
                <a:cs typeface="Arial"/>
              </a:rPr>
              <a:t>offshore</a:t>
            </a:r>
            <a:r>
              <a:rPr dirty="0" sz="1050" spc="-3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revenues</a:t>
            </a:r>
            <a:r>
              <a:rPr dirty="0" sz="1050" spc="-2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 spc="-25">
                <a:solidFill>
                  <a:srgbClr val="010027"/>
                </a:solidFill>
                <a:latin typeface="Arial MT"/>
                <a:cs typeface="Arial MT"/>
              </a:rPr>
              <a:t>are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expected</a:t>
            </a:r>
            <a:r>
              <a:rPr dirty="0" sz="1050" spc="-2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to</a:t>
            </a:r>
            <a:r>
              <a:rPr dirty="0" sz="1050" spc="-3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 b="1">
                <a:solidFill>
                  <a:srgbClr val="010027"/>
                </a:solidFill>
                <a:latin typeface="Arial"/>
                <a:cs typeface="Arial"/>
              </a:rPr>
              <a:t>grow</a:t>
            </a:r>
            <a:r>
              <a:rPr dirty="0" sz="1050" spc="-3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050" b="1">
                <a:solidFill>
                  <a:srgbClr val="010027"/>
                </a:solidFill>
                <a:latin typeface="Arial"/>
                <a:cs typeface="Arial"/>
              </a:rPr>
              <a:t>at</a:t>
            </a:r>
            <a:r>
              <a:rPr dirty="0" sz="1050" spc="-2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050" b="1">
                <a:solidFill>
                  <a:srgbClr val="010027"/>
                </a:solidFill>
                <a:latin typeface="Arial"/>
                <a:cs typeface="Arial"/>
              </a:rPr>
              <a:t>a</a:t>
            </a:r>
            <a:r>
              <a:rPr dirty="0" sz="1050" spc="-2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050" b="1">
                <a:solidFill>
                  <a:srgbClr val="010027"/>
                </a:solidFill>
                <a:latin typeface="Arial"/>
                <a:cs typeface="Arial"/>
              </a:rPr>
              <a:t>CAGR</a:t>
            </a:r>
            <a:r>
              <a:rPr dirty="0" sz="1050" spc="-2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of</a:t>
            </a:r>
            <a:r>
              <a:rPr dirty="0" sz="1050" spc="-2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and</a:t>
            </a:r>
            <a:r>
              <a:rPr dirty="0" sz="1050" spc="-1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 b="1">
                <a:solidFill>
                  <a:srgbClr val="010027"/>
                </a:solidFill>
                <a:latin typeface="Arial"/>
                <a:cs typeface="Arial"/>
              </a:rPr>
              <a:t>.84%</a:t>
            </a:r>
            <a:r>
              <a:rPr dirty="0" sz="1050" spc="-2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and</a:t>
            </a:r>
            <a:r>
              <a:rPr dirty="0" sz="1050" spc="-2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 b="1">
                <a:solidFill>
                  <a:srgbClr val="010027"/>
                </a:solidFill>
                <a:latin typeface="Arial"/>
                <a:cs typeface="Arial"/>
              </a:rPr>
              <a:t>57.17%</a:t>
            </a:r>
            <a:r>
              <a:rPr dirty="0" sz="1050" spc="-1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respectively,</a:t>
            </a:r>
            <a:r>
              <a:rPr dirty="0" sz="1050" spc="-1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for</a:t>
            </a:r>
            <a:r>
              <a:rPr dirty="0" sz="1050" spc="-3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a</a:t>
            </a:r>
            <a:r>
              <a:rPr dirty="0" sz="1050" spc="-2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 spc="-10">
                <a:solidFill>
                  <a:srgbClr val="010027"/>
                </a:solidFill>
                <a:latin typeface="Arial MT"/>
                <a:cs typeface="Arial MT"/>
              </a:rPr>
              <a:t>total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CAGR</a:t>
            </a:r>
            <a:r>
              <a:rPr dirty="0" sz="1050" spc="-3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of</a:t>
            </a:r>
            <a:r>
              <a:rPr dirty="0" sz="1050" spc="-2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4.8%</a:t>
            </a:r>
            <a:r>
              <a:rPr dirty="0" sz="1050" spc="-2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while</a:t>
            </a:r>
            <a:r>
              <a:rPr dirty="0" sz="1050" spc="-1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 b="1">
                <a:solidFill>
                  <a:srgbClr val="010027"/>
                </a:solidFill>
                <a:latin typeface="Arial"/>
                <a:cs typeface="Arial"/>
              </a:rPr>
              <a:t>service</a:t>
            </a:r>
            <a:r>
              <a:rPr dirty="0" sz="1050" spc="-1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050" b="1">
                <a:solidFill>
                  <a:srgbClr val="010027"/>
                </a:solidFill>
                <a:latin typeface="Arial"/>
                <a:cs typeface="Arial"/>
              </a:rPr>
              <a:t>is</a:t>
            </a:r>
            <a:r>
              <a:rPr dirty="0" sz="1050" spc="-2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050" b="1">
                <a:solidFill>
                  <a:srgbClr val="010027"/>
                </a:solidFill>
                <a:latin typeface="Arial"/>
                <a:cs typeface="Arial"/>
              </a:rPr>
              <a:t>expected</a:t>
            </a:r>
            <a:r>
              <a:rPr dirty="0" sz="1050" spc="-2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050" b="1">
                <a:solidFill>
                  <a:srgbClr val="010027"/>
                </a:solidFill>
                <a:latin typeface="Arial"/>
                <a:cs typeface="Arial"/>
              </a:rPr>
              <a:t>to</a:t>
            </a:r>
            <a:r>
              <a:rPr dirty="0" sz="1050" spc="-2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050" b="1">
                <a:solidFill>
                  <a:srgbClr val="010027"/>
                </a:solidFill>
                <a:latin typeface="Arial"/>
                <a:cs typeface="Arial"/>
              </a:rPr>
              <a:t>grow</a:t>
            </a:r>
            <a:r>
              <a:rPr dirty="0" sz="1050" spc="-3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050" b="1">
                <a:solidFill>
                  <a:srgbClr val="010027"/>
                </a:solidFill>
                <a:latin typeface="Arial"/>
                <a:cs typeface="Arial"/>
              </a:rPr>
              <a:t>at</a:t>
            </a:r>
            <a:r>
              <a:rPr dirty="0" sz="1050" spc="-3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050" b="1">
                <a:solidFill>
                  <a:srgbClr val="010027"/>
                </a:solidFill>
                <a:latin typeface="Arial"/>
                <a:cs typeface="Arial"/>
              </a:rPr>
              <a:t>a</a:t>
            </a:r>
            <a:r>
              <a:rPr dirty="0" sz="1050" spc="-2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050" b="1">
                <a:solidFill>
                  <a:srgbClr val="010027"/>
                </a:solidFill>
                <a:latin typeface="Arial"/>
                <a:cs typeface="Arial"/>
              </a:rPr>
              <a:t>CAGR</a:t>
            </a:r>
            <a:r>
              <a:rPr dirty="0" sz="1050" spc="-2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050" b="1">
                <a:solidFill>
                  <a:srgbClr val="010027"/>
                </a:solidFill>
                <a:latin typeface="Arial"/>
                <a:cs typeface="Arial"/>
              </a:rPr>
              <a:t>of</a:t>
            </a:r>
            <a:r>
              <a:rPr dirty="0" sz="1050" spc="-4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050" spc="-20" b="1">
                <a:solidFill>
                  <a:srgbClr val="010027"/>
                </a:solidFill>
                <a:latin typeface="Arial"/>
                <a:cs typeface="Arial"/>
              </a:rPr>
              <a:t>9.4%</a:t>
            </a:r>
            <a:endParaRPr sz="1050">
              <a:latin typeface="Arial"/>
              <a:cs typeface="Arial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787400" y="951991"/>
            <a:ext cx="4921250" cy="2387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400" b="1">
                <a:solidFill>
                  <a:srgbClr val="03234D"/>
                </a:solidFill>
                <a:latin typeface="Arial"/>
                <a:cs typeface="Arial"/>
              </a:rPr>
              <a:t>Power</a:t>
            </a:r>
            <a:r>
              <a:rPr dirty="0" sz="1400" spc="-35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3234D"/>
                </a:solidFill>
                <a:latin typeface="Arial"/>
                <a:cs typeface="Arial"/>
              </a:rPr>
              <a:t>Solutions</a:t>
            </a:r>
            <a:r>
              <a:rPr dirty="0" sz="1400" spc="-55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3234D"/>
                </a:solidFill>
                <a:latin typeface="Arial"/>
                <a:cs typeface="Arial"/>
              </a:rPr>
              <a:t>Revenue</a:t>
            </a:r>
            <a:r>
              <a:rPr dirty="0" sz="1400" spc="-60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3234D"/>
                </a:solidFill>
                <a:latin typeface="Arial"/>
                <a:cs typeface="Arial"/>
              </a:rPr>
              <a:t>Breakdown</a:t>
            </a:r>
            <a:r>
              <a:rPr dirty="0" sz="1400" spc="-55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3234D"/>
                </a:solidFill>
                <a:latin typeface="Arial"/>
                <a:cs typeface="Arial"/>
              </a:rPr>
              <a:t>by</a:t>
            </a:r>
            <a:r>
              <a:rPr dirty="0" sz="1400" spc="-50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3234D"/>
                </a:solidFill>
                <a:latin typeface="Arial"/>
                <a:cs typeface="Arial"/>
              </a:rPr>
              <a:t>Product</a:t>
            </a:r>
            <a:r>
              <a:rPr dirty="0" sz="1400" spc="-40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400" spc="-10" b="1">
                <a:solidFill>
                  <a:srgbClr val="03234D"/>
                </a:solidFill>
                <a:latin typeface="Arial"/>
                <a:cs typeface="Arial"/>
              </a:rPr>
              <a:t>Offering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19" name="object 19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80466" y="934592"/>
            <a:ext cx="57150" cy="305181"/>
          </a:xfrm>
          <a:prstGeom prst="rect">
            <a:avLst/>
          </a:prstGeom>
        </p:spPr>
      </p:pic>
      <p:sp>
        <p:nvSpPr>
          <p:cNvPr id="20" name="object 20" descr=""/>
          <p:cNvSpPr txBox="1"/>
          <p:nvPr/>
        </p:nvSpPr>
        <p:spPr>
          <a:xfrm>
            <a:off x="6175247" y="944939"/>
            <a:ext cx="3306445" cy="405765"/>
          </a:xfrm>
          <a:prstGeom prst="rect">
            <a:avLst/>
          </a:prstGeom>
        </p:spPr>
        <p:txBody>
          <a:bodyPr wrap="square" lIns="0" tIns="304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dirty="0" sz="1400" b="1">
                <a:solidFill>
                  <a:srgbClr val="03234D"/>
                </a:solidFill>
                <a:latin typeface="Arial"/>
                <a:cs typeface="Arial"/>
              </a:rPr>
              <a:t>Service</a:t>
            </a:r>
            <a:r>
              <a:rPr dirty="0" sz="1400" spc="-55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3234D"/>
                </a:solidFill>
                <a:latin typeface="Arial"/>
                <a:cs typeface="Arial"/>
              </a:rPr>
              <a:t>Solutions</a:t>
            </a:r>
            <a:r>
              <a:rPr dirty="0" sz="1400" spc="-60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3234D"/>
                </a:solidFill>
                <a:latin typeface="Arial"/>
                <a:cs typeface="Arial"/>
              </a:rPr>
              <a:t>Revenue</a:t>
            </a:r>
            <a:r>
              <a:rPr dirty="0" sz="1400" spc="-65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400" spc="-10" b="1">
                <a:solidFill>
                  <a:srgbClr val="03234D"/>
                </a:solidFill>
                <a:latin typeface="Arial"/>
                <a:cs typeface="Arial"/>
              </a:rPr>
              <a:t>Breakdown</a:t>
            </a:r>
            <a:endParaRPr sz="1400">
              <a:latin typeface="Arial"/>
              <a:cs typeface="Arial"/>
            </a:endParaRPr>
          </a:p>
          <a:p>
            <a:pPr marL="260985">
              <a:lnSpc>
                <a:spcPct val="100000"/>
              </a:lnSpc>
              <a:spcBef>
                <a:spcPts val="90"/>
              </a:spcBef>
            </a:pPr>
            <a:r>
              <a:rPr dirty="0" sz="900" spc="-10">
                <a:solidFill>
                  <a:srgbClr val="010027"/>
                </a:solidFill>
                <a:latin typeface="Arial MT"/>
                <a:cs typeface="Arial MT"/>
              </a:rPr>
              <a:t>6,000</a:t>
            </a:r>
            <a:endParaRPr sz="900">
              <a:latin typeface="Arial MT"/>
              <a:cs typeface="Arial MT"/>
            </a:endParaRPr>
          </a:p>
        </p:txBody>
      </p:sp>
      <p:pic>
        <p:nvPicPr>
          <p:cNvPr id="21" name="object 21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067805" y="945261"/>
            <a:ext cx="57150" cy="305180"/>
          </a:xfrm>
          <a:prstGeom prst="rect">
            <a:avLst/>
          </a:prstGeom>
        </p:spPr>
      </p:pic>
      <p:sp>
        <p:nvSpPr>
          <p:cNvPr id="22" name="object 22" descr=""/>
          <p:cNvSpPr txBox="1"/>
          <p:nvPr/>
        </p:nvSpPr>
        <p:spPr>
          <a:xfrm>
            <a:off x="787400" y="3586479"/>
            <a:ext cx="4691380" cy="2387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400" spc="-10" b="1">
                <a:solidFill>
                  <a:srgbClr val="03234D"/>
                </a:solidFill>
                <a:latin typeface="Arial"/>
                <a:cs typeface="Arial"/>
              </a:rPr>
              <a:t>Total</a:t>
            </a:r>
            <a:r>
              <a:rPr dirty="0" sz="1400" spc="-55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3234D"/>
                </a:solidFill>
                <a:latin typeface="Arial"/>
                <a:cs typeface="Arial"/>
              </a:rPr>
              <a:t>Revenue</a:t>
            </a:r>
            <a:r>
              <a:rPr dirty="0" sz="1400" spc="-50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3234D"/>
                </a:solidFill>
                <a:latin typeface="Arial"/>
                <a:cs typeface="Arial"/>
              </a:rPr>
              <a:t>Breakdown</a:t>
            </a:r>
            <a:r>
              <a:rPr dirty="0" sz="1400" spc="-50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3234D"/>
                </a:solidFill>
                <a:latin typeface="Arial"/>
                <a:cs typeface="Arial"/>
              </a:rPr>
              <a:t>Derived</a:t>
            </a:r>
            <a:r>
              <a:rPr dirty="0" sz="1400" spc="-55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3234D"/>
                </a:solidFill>
                <a:latin typeface="Arial"/>
                <a:cs typeface="Arial"/>
              </a:rPr>
              <a:t>From</a:t>
            </a:r>
            <a:r>
              <a:rPr dirty="0" sz="1400" spc="-30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3234D"/>
                </a:solidFill>
                <a:latin typeface="Arial"/>
                <a:cs typeface="Arial"/>
              </a:rPr>
              <a:t>Each</a:t>
            </a:r>
            <a:r>
              <a:rPr dirty="0" sz="1400" spc="-40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400" spc="-10" b="1">
                <a:solidFill>
                  <a:srgbClr val="03234D"/>
                </a:solidFill>
                <a:latin typeface="Arial"/>
                <a:cs typeface="Arial"/>
              </a:rPr>
              <a:t>Segment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23" name="object 23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80466" y="3540633"/>
            <a:ext cx="57150" cy="305180"/>
          </a:xfrm>
          <a:prstGeom prst="rect">
            <a:avLst/>
          </a:prstGeom>
        </p:spPr>
      </p:pic>
      <p:sp>
        <p:nvSpPr>
          <p:cNvPr id="24" name="object 24" descr=""/>
          <p:cNvSpPr txBox="1"/>
          <p:nvPr/>
        </p:nvSpPr>
        <p:spPr>
          <a:xfrm>
            <a:off x="6175247" y="3524250"/>
            <a:ext cx="2228850" cy="2387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400" spc="-10" b="1">
                <a:solidFill>
                  <a:srgbClr val="03234D"/>
                </a:solidFill>
                <a:latin typeface="Arial"/>
                <a:cs typeface="Arial"/>
              </a:rPr>
              <a:t>Total</a:t>
            </a:r>
            <a:r>
              <a:rPr dirty="0" sz="1400" spc="-55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3234D"/>
                </a:solidFill>
                <a:latin typeface="Arial"/>
                <a:cs typeface="Arial"/>
              </a:rPr>
              <a:t>Revenue</a:t>
            </a:r>
            <a:r>
              <a:rPr dirty="0" sz="1400" spc="-50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400" spc="-10" b="1">
                <a:solidFill>
                  <a:srgbClr val="03234D"/>
                </a:solidFill>
                <a:latin typeface="Arial"/>
                <a:cs typeface="Arial"/>
              </a:rPr>
              <a:t>Breakdown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25" name="object 25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6067805" y="3517772"/>
            <a:ext cx="57150" cy="305181"/>
          </a:xfrm>
          <a:prstGeom prst="rect">
            <a:avLst/>
          </a:prstGeom>
        </p:spPr>
      </p:pic>
      <p:sp>
        <p:nvSpPr>
          <p:cNvPr id="26" name="object 2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20">
                <a:solidFill>
                  <a:srgbClr val="009C9B"/>
                </a:solidFill>
              </a:rPr>
              <a:t>Vestas</a:t>
            </a:r>
            <a:r>
              <a:rPr dirty="0" spc="-100">
                <a:solidFill>
                  <a:srgbClr val="009C9B"/>
                </a:solidFill>
              </a:rPr>
              <a:t> </a:t>
            </a:r>
            <a:r>
              <a:rPr dirty="0">
                <a:solidFill>
                  <a:srgbClr val="009C9B"/>
                </a:solidFill>
              </a:rPr>
              <a:t>Revenue</a:t>
            </a:r>
            <a:r>
              <a:rPr dirty="0" spc="-80">
                <a:solidFill>
                  <a:srgbClr val="009C9B"/>
                </a:solidFill>
              </a:rPr>
              <a:t> </a:t>
            </a:r>
            <a:r>
              <a:rPr dirty="0" spc="-10">
                <a:solidFill>
                  <a:srgbClr val="009C9B"/>
                </a:solidFill>
              </a:rPr>
              <a:t>Build</a:t>
            </a: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200" b="0">
                <a:solidFill>
                  <a:srgbClr val="010027"/>
                </a:solidFill>
                <a:latin typeface="Arial MT"/>
                <a:cs typeface="Arial MT"/>
              </a:rPr>
              <a:t>Business</a:t>
            </a:r>
            <a:r>
              <a:rPr dirty="0" sz="1200" spc="-30" b="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 b="0">
                <a:solidFill>
                  <a:srgbClr val="010027"/>
                </a:solidFill>
                <a:latin typeface="Arial MT"/>
                <a:cs typeface="Arial MT"/>
              </a:rPr>
              <a:t>segment</a:t>
            </a:r>
            <a:r>
              <a:rPr dirty="0" sz="1200" spc="-40" b="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 b="0">
                <a:solidFill>
                  <a:srgbClr val="010027"/>
                </a:solidFill>
                <a:latin typeface="Arial MT"/>
                <a:cs typeface="Arial MT"/>
              </a:rPr>
              <a:t>and</a:t>
            </a:r>
            <a:r>
              <a:rPr dirty="0" sz="1200" spc="-25" b="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 b="0">
                <a:solidFill>
                  <a:srgbClr val="010027"/>
                </a:solidFill>
                <a:latin typeface="Arial MT"/>
                <a:cs typeface="Arial MT"/>
              </a:rPr>
              <a:t>total</a:t>
            </a:r>
            <a:r>
              <a:rPr dirty="0" sz="1200" spc="-25" b="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 b="0">
                <a:solidFill>
                  <a:srgbClr val="010027"/>
                </a:solidFill>
                <a:latin typeface="Arial MT"/>
                <a:cs typeface="Arial MT"/>
              </a:rPr>
              <a:t>revenue</a:t>
            </a:r>
            <a:r>
              <a:rPr dirty="0" sz="1200" spc="-40" b="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 b="0">
                <a:solidFill>
                  <a:srgbClr val="010027"/>
                </a:solidFill>
                <a:latin typeface="Arial MT"/>
                <a:cs typeface="Arial MT"/>
              </a:rPr>
              <a:t>breakdown</a:t>
            </a:r>
            <a:r>
              <a:rPr dirty="0" sz="1200" spc="-45" b="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 b="0">
                <a:solidFill>
                  <a:srgbClr val="010027"/>
                </a:solidFill>
                <a:latin typeface="Arial MT"/>
                <a:cs typeface="Arial MT"/>
              </a:rPr>
              <a:t>through</a:t>
            </a:r>
            <a:r>
              <a:rPr dirty="0" sz="1200" spc="-35" b="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 spc="-20" b="0">
                <a:solidFill>
                  <a:srgbClr val="010027"/>
                </a:solidFill>
                <a:latin typeface="Arial MT"/>
                <a:cs typeface="Arial MT"/>
              </a:rPr>
              <a:t>2028</a:t>
            </a:r>
            <a:endParaRPr sz="1200">
              <a:latin typeface="Arial MT"/>
              <a:cs typeface="Arial MT"/>
            </a:endParaRPr>
          </a:p>
        </p:txBody>
      </p:sp>
      <p:grpSp>
        <p:nvGrpSpPr>
          <p:cNvPr id="27" name="object 27" descr=""/>
          <p:cNvGrpSpPr/>
          <p:nvPr/>
        </p:nvGrpSpPr>
        <p:grpSpPr>
          <a:xfrm>
            <a:off x="1403222" y="1754885"/>
            <a:ext cx="4603750" cy="1362075"/>
            <a:chOff x="1403222" y="1754885"/>
            <a:chExt cx="4603750" cy="1362075"/>
          </a:xfrm>
        </p:grpSpPr>
        <p:sp>
          <p:nvSpPr>
            <p:cNvPr id="28" name="object 28" descr=""/>
            <p:cNvSpPr/>
            <p:nvPr/>
          </p:nvSpPr>
          <p:spPr>
            <a:xfrm>
              <a:off x="1476756" y="2149601"/>
              <a:ext cx="4457065" cy="962025"/>
            </a:xfrm>
            <a:custGeom>
              <a:avLst/>
              <a:gdLst/>
              <a:ahLst/>
              <a:cxnLst/>
              <a:rect l="l" t="t" r="r" b="b"/>
              <a:pathLst>
                <a:path w="4457065" h="962025">
                  <a:moveTo>
                    <a:pt x="364998" y="81534"/>
                  </a:moveTo>
                  <a:lnTo>
                    <a:pt x="0" y="81534"/>
                  </a:lnTo>
                  <a:lnTo>
                    <a:pt x="0" y="961644"/>
                  </a:lnTo>
                  <a:lnTo>
                    <a:pt x="364998" y="961644"/>
                  </a:lnTo>
                  <a:lnTo>
                    <a:pt x="364998" y="81534"/>
                  </a:lnTo>
                  <a:close/>
                </a:path>
                <a:path w="4457065" h="962025">
                  <a:moveTo>
                    <a:pt x="876300" y="213360"/>
                  </a:moveTo>
                  <a:lnTo>
                    <a:pt x="511302" y="213360"/>
                  </a:lnTo>
                  <a:lnTo>
                    <a:pt x="511302" y="961644"/>
                  </a:lnTo>
                  <a:lnTo>
                    <a:pt x="876300" y="961644"/>
                  </a:lnTo>
                  <a:lnTo>
                    <a:pt x="876300" y="213360"/>
                  </a:lnTo>
                  <a:close/>
                </a:path>
                <a:path w="4457065" h="962025">
                  <a:moveTo>
                    <a:pt x="1388364" y="238506"/>
                  </a:moveTo>
                  <a:lnTo>
                    <a:pt x="1022604" y="238506"/>
                  </a:lnTo>
                  <a:lnTo>
                    <a:pt x="1022604" y="961644"/>
                  </a:lnTo>
                  <a:lnTo>
                    <a:pt x="1388364" y="961644"/>
                  </a:lnTo>
                  <a:lnTo>
                    <a:pt x="1388364" y="238506"/>
                  </a:lnTo>
                  <a:close/>
                </a:path>
                <a:path w="4457065" h="962025">
                  <a:moveTo>
                    <a:pt x="1899666" y="244602"/>
                  </a:moveTo>
                  <a:lnTo>
                    <a:pt x="1533906" y="244602"/>
                  </a:lnTo>
                  <a:lnTo>
                    <a:pt x="1533906" y="961644"/>
                  </a:lnTo>
                  <a:lnTo>
                    <a:pt x="1899666" y="961644"/>
                  </a:lnTo>
                  <a:lnTo>
                    <a:pt x="1899666" y="244602"/>
                  </a:lnTo>
                  <a:close/>
                </a:path>
                <a:path w="4457065" h="962025">
                  <a:moveTo>
                    <a:pt x="2410968" y="167640"/>
                  </a:moveTo>
                  <a:lnTo>
                    <a:pt x="2045208" y="167640"/>
                  </a:lnTo>
                  <a:lnTo>
                    <a:pt x="2045208" y="961644"/>
                  </a:lnTo>
                  <a:lnTo>
                    <a:pt x="2410968" y="961644"/>
                  </a:lnTo>
                  <a:lnTo>
                    <a:pt x="2410968" y="167640"/>
                  </a:lnTo>
                  <a:close/>
                </a:path>
                <a:path w="4457065" h="962025">
                  <a:moveTo>
                    <a:pt x="2922270" y="74676"/>
                  </a:moveTo>
                  <a:lnTo>
                    <a:pt x="2557272" y="74676"/>
                  </a:lnTo>
                  <a:lnTo>
                    <a:pt x="2557272" y="961644"/>
                  </a:lnTo>
                  <a:lnTo>
                    <a:pt x="2922270" y="961644"/>
                  </a:lnTo>
                  <a:lnTo>
                    <a:pt x="2922270" y="74676"/>
                  </a:lnTo>
                  <a:close/>
                </a:path>
                <a:path w="4457065" h="962025">
                  <a:moveTo>
                    <a:pt x="3433572" y="48768"/>
                  </a:moveTo>
                  <a:lnTo>
                    <a:pt x="3068574" y="48768"/>
                  </a:lnTo>
                  <a:lnTo>
                    <a:pt x="3068574" y="961644"/>
                  </a:lnTo>
                  <a:lnTo>
                    <a:pt x="3433572" y="961644"/>
                  </a:lnTo>
                  <a:lnTo>
                    <a:pt x="3433572" y="48768"/>
                  </a:lnTo>
                  <a:close/>
                </a:path>
                <a:path w="4457065" h="962025">
                  <a:moveTo>
                    <a:pt x="3944874" y="0"/>
                  </a:moveTo>
                  <a:lnTo>
                    <a:pt x="3579876" y="0"/>
                  </a:lnTo>
                  <a:lnTo>
                    <a:pt x="3579876" y="961644"/>
                  </a:lnTo>
                  <a:lnTo>
                    <a:pt x="3944874" y="961644"/>
                  </a:lnTo>
                  <a:lnTo>
                    <a:pt x="3944874" y="0"/>
                  </a:lnTo>
                  <a:close/>
                </a:path>
                <a:path w="4457065" h="962025">
                  <a:moveTo>
                    <a:pt x="4456938" y="12192"/>
                  </a:moveTo>
                  <a:lnTo>
                    <a:pt x="4091178" y="12192"/>
                  </a:lnTo>
                  <a:lnTo>
                    <a:pt x="4091178" y="961644"/>
                  </a:lnTo>
                  <a:lnTo>
                    <a:pt x="4456938" y="961644"/>
                  </a:lnTo>
                  <a:lnTo>
                    <a:pt x="4456938" y="12192"/>
                  </a:lnTo>
                  <a:close/>
                </a:path>
              </a:pathLst>
            </a:custGeom>
            <a:solidFill>
              <a:srgbClr val="00999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 descr=""/>
            <p:cNvSpPr/>
            <p:nvPr/>
          </p:nvSpPr>
          <p:spPr>
            <a:xfrm>
              <a:off x="1476756" y="1754885"/>
              <a:ext cx="4457065" cy="639445"/>
            </a:xfrm>
            <a:custGeom>
              <a:avLst/>
              <a:gdLst/>
              <a:ahLst/>
              <a:cxnLst/>
              <a:rect l="l" t="t" r="r" b="b"/>
              <a:pathLst>
                <a:path w="4457065" h="639444">
                  <a:moveTo>
                    <a:pt x="364998" y="468630"/>
                  </a:moveTo>
                  <a:lnTo>
                    <a:pt x="0" y="468630"/>
                  </a:lnTo>
                  <a:lnTo>
                    <a:pt x="0" y="476250"/>
                  </a:lnTo>
                  <a:lnTo>
                    <a:pt x="364998" y="476250"/>
                  </a:lnTo>
                  <a:lnTo>
                    <a:pt x="364998" y="468630"/>
                  </a:lnTo>
                  <a:close/>
                </a:path>
                <a:path w="4457065" h="639444">
                  <a:moveTo>
                    <a:pt x="876300" y="445008"/>
                  </a:moveTo>
                  <a:lnTo>
                    <a:pt x="511302" y="445008"/>
                  </a:lnTo>
                  <a:lnTo>
                    <a:pt x="511302" y="608076"/>
                  </a:lnTo>
                  <a:lnTo>
                    <a:pt x="876300" y="608076"/>
                  </a:lnTo>
                  <a:lnTo>
                    <a:pt x="876300" y="445008"/>
                  </a:lnTo>
                  <a:close/>
                </a:path>
                <a:path w="4457065" h="639444">
                  <a:moveTo>
                    <a:pt x="1388364" y="568452"/>
                  </a:moveTo>
                  <a:lnTo>
                    <a:pt x="1022604" y="568452"/>
                  </a:lnTo>
                  <a:lnTo>
                    <a:pt x="1022604" y="633222"/>
                  </a:lnTo>
                  <a:lnTo>
                    <a:pt x="1388364" y="633222"/>
                  </a:lnTo>
                  <a:lnTo>
                    <a:pt x="1388364" y="568452"/>
                  </a:lnTo>
                  <a:close/>
                </a:path>
                <a:path w="4457065" h="639444">
                  <a:moveTo>
                    <a:pt x="1899666" y="512826"/>
                  </a:moveTo>
                  <a:lnTo>
                    <a:pt x="1533906" y="512826"/>
                  </a:lnTo>
                  <a:lnTo>
                    <a:pt x="1533906" y="639318"/>
                  </a:lnTo>
                  <a:lnTo>
                    <a:pt x="1899666" y="639318"/>
                  </a:lnTo>
                  <a:lnTo>
                    <a:pt x="1899666" y="512826"/>
                  </a:lnTo>
                  <a:close/>
                </a:path>
                <a:path w="4457065" h="639444">
                  <a:moveTo>
                    <a:pt x="2410968" y="387858"/>
                  </a:moveTo>
                  <a:lnTo>
                    <a:pt x="2045208" y="387858"/>
                  </a:lnTo>
                  <a:lnTo>
                    <a:pt x="2045208" y="562356"/>
                  </a:lnTo>
                  <a:lnTo>
                    <a:pt x="2410968" y="562356"/>
                  </a:lnTo>
                  <a:lnTo>
                    <a:pt x="2410968" y="387858"/>
                  </a:lnTo>
                  <a:close/>
                </a:path>
                <a:path w="4457065" h="639444">
                  <a:moveTo>
                    <a:pt x="2922270" y="247650"/>
                  </a:moveTo>
                  <a:lnTo>
                    <a:pt x="2557272" y="247650"/>
                  </a:lnTo>
                  <a:lnTo>
                    <a:pt x="2557272" y="469392"/>
                  </a:lnTo>
                  <a:lnTo>
                    <a:pt x="2922270" y="469392"/>
                  </a:lnTo>
                  <a:lnTo>
                    <a:pt x="2922270" y="247650"/>
                  </a:lnTo>
                  <a:close/>
                </a:path>
                <a:path w="4457065" h="639444">
                  <a:moveTo>
                    <a:pt x="3433572" y="155448"/>
                  </a:moveTo>
                  <a:lnTo>
                    <a:pt x="3068574" y="155448"/>
                  </a:lnTo>
                  <a:lnTo>
                    <a:pt x="3068574" y="443484"/>
                  </a:lnTo>
                  <a:lnTo>
                    <a:pt x="3433572" y="443484"/>
                  </a:lnTo>
                  <a:lnTo>
                    <a:pt x="3433572" y="155448"/>
                  </a:lnTo>
                  <a:close/>
                </a:path>
                <a:path w="4457065" h="639444">
                  <a:moveTo>
                    <a:pt x="3944874" y="57150"/>
                  </a:moveTo>
                  <a:lnTo>
                    <a:pt x="3579876" y="57150"/>
                  </a:lnTo>
                  <a:lnTo>
                    <a:pt x="3579876" y="394716"/>
                  </a:lnTo>
                  <a:lnTo>
                    <a:pt x="3944874" y="394716"/>
                  </a:lnTo>
                  <a:lnTo>
                    <a:pt x="3944874" y="57150"/>
                  </a:lnTo>
                  <a:close/>
                </a:path>
                <a:path w="4457065" h="639444">
                  <a:moveTo>
                    <a:pt x="4456938" y="0"/>
                  </a:moveTo>
                  <a:lnTo>
                    <a:pt x="4091178" y="0"/>
                  </a:lnTo>
                  <a:lnTo>
                    <a:pt x="4091178" y="406908"/>
                  </a:lnTo>
                  <a:lnTo>
                    <a:pt x="4456938" y="406908"/>
                  </a:lnTo>
                  <a:lnTo>
                    <a:pt x="4456938" y="0"/>
                  </a:lnTo>
                  <a:close/>
                </a:path>
              </a:pathLst>
            </a:custGeom>
            <a:solidFill>
              <a:srgbClr val="00C2B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 descr=""/>
            <p:cNvSpPr/>
            <p:nvPr/>
          </p:nvSpPr>
          <p:spPr>
            <a:xfrm>
              <a:off x="1403222" y="3111626"/>
              <a:ext cx="4603750" cy="0"/>
            </a:xfrm>
            <a:custGeom>
              <a:avLst/>
              <a:gdLst/>
              <a:ahLst/>
              <a:cxnLst/>
              <a:rect l="l" t="t" r="r" b="b"/>
              <a:pathLst>
                <a:path w="4603750" h="0">
                  <a:moveTo>
                    <a:pt x="0" y="0"/>
                  </a:moveTo>
                  <a:lnTo>
                    <a:pt x="4603242" y="0"/>
                  </a:lnTo>
                </a:path>
              </a:pathLst>
            </a:custGeom>
            <a:ln w="9525">
              <a:solidFill>
                <a:srgbClr val="010027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1" name="object 31" descr=""/>
          <p:cNvSpPr txBox="1"/>
          <p:nvPr/>
        </p:nvSpPr>
        <p:spPr>
          <a:xfrm>
            <a:off x="1472691" y="2586228"/>
            <a:ext cx="37401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 b="1">
                <a:solidFill>
                  <a:srgbClr val="FFFFFF"/>
                </a:solidFill>
                <a:latin typeface="Arial"/>
                <a:cs typeface="Arial"/>
              </a:rPr>
              <a:t>13,472</a:t>
            </a:r>
            <a:endParaRPr sz="900">
              <a:latin typeface="Arial"/>
              <a:cs typeface="Arial"/>
            </a:endParaRPr>
          </a:p>
        </p:txBody>
      </p:sp>
      <p:sp>
        <p:nvSpPr>
          <p:cNvPr id="32" name="object 32" descr=""/>
          <p:cNvSpPr txBox="1"/>
          <p:nvPr/>
        </p:nvSpPr>
        <p:spPr>
          <a:xfrm>
            <a:off x="1984248" y="2651760"/>
            <a:ext cx="374650" cy="1631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 b="1">
                <a:solidFill>
                  <a:srgbClr val="FFFFFF"/>
                </a:solidFill>
                <a:latin typeface="Arial"/>
                <a:cs typeface="Arial"/>
              </a:rPr>
              <a:t>11,452</a:t>
            </a:r>
            <a:endParaRPr sz="900">
              <a:latin typeface="Arial"/>
              <a:cs typeface="Arial"/>
            </a:endParaRPr>
          </a:p>
        </p:txBody>
      </p:sp>
      <p:sp>
        <p:nvSpPr>
          <p:cNvPr id="33" name="object 33" descr=""/>
          <p:cNvSpPr txBox="1"/>
          <p:nvPr/>
        </p:nvSpPr>
        <p:spPr>
          <a:xfrm>
            <a:off x="2495550" y="2664967"/>
            <a:ext cx="37401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 b="1">
                <a:solidFill>
                  <a:srgbClr val="FFFFFF"/>
                </a:solidFill>
                <a:latin typeface="Arial"/>
                <a:cs typeface="Arial"/>
              </a:rPr>
              <a:t>11,062</a:t>
            </a:r>
            <a:endParaRPr sz="900">
              <a:latin typeface="Arial"/>
              <a:cs typeface="Arial"/>
            </a:endParaRPr>
          </a:p>
        </p:txBody>
      </p:sp>
      <p:sp>
        <p:nvSpPr>
          <p:cNvPr id="34" name="object 34" descr=""/>
          <p:cNvSpPr txBox="1"/>
          <p:nvPr/>
        </p:nvSpPr>
        <p:spPr>
          <a:xfrm>
            <a:off x="3007105" y="2667761"/>
            <a:ext cx="37401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 b="1">
                <a:solidFill>
                  <a:srgbClr val="FFFFFF"/>
                </a:solidFill>
                <a:latin typeface="Arial"/>
                <a:cs typeface="Arial"/>
              </a:rPr>
              <a:t>10,972</a:t>
            </a:r>
            <a:endParaRPr sz="900">
              <a:latin typeface="Arial"/>
              <a:cs typeface="Arial"/>
            </a:endParaRPr>
          </a:p>
        </p:txBody>
      </p:sp>
      <p:sp>
        <p:nvSpPr>
          <p:cNvPr id="35" name="object 35" descr=""/>
          <p:cNvSpPr txBox="1"/>
          <p:nvPr/>
        </p:nvSpPr>
        <p:spPr>
          <a:xfrm>
            <a:off x="3518408" y="2629408"/>
            <a:ext cx="37401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 b="1">
                <a:solidFill>
                  <a:srgbClr val="FFFFFF"/>
                </a:solidFill>
                <a:latin typeface="Arial"/>
                <a:cs typeface="Arial"/>
              </a:rPr>
              <a:t>12,151</a:t>
            </a:r>
            <a:endParaRPr sz="900">
              <a:latin typeface="Arial"/>
              <a:cs typeface="Arial"/>
            </a:endParaRPr>
          </a:p>
        </p:txBody>
      </p:sp>
      <p:sp>
        <p:nvSpPr>
          <p:cNvPr id="36" name="object 36" descr=""/>
          <p:cNvSpPr txBox="1"/>
          <p:nvPr/>
        </p:nvSpPr>
        <p:spPr>
          <a:xfrm>
            <a:off x="4029964" y="2582926"/>
            <a:ext cx="37401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 b="1">
                <a:solidFill>
                  <a:srgbClr val="FFFFFF"/>
                </a:solidFill>
                <a:latin typeface="Arial"/>
                <a:cs typeface="Arial"/>
              </a:rPr>
              <a:t>13,573</a:t>
            </a:r>
            <a:endParaRPr sz="900">
              <a:latin typeface="Arial"/>
              <a:cs typeface="Arial"/>
            </a:endParaRPr>
          </a:p>
        </p:txBody>
      </p:sp>
      <p:sp>
        <p:nvSpPr>
          <p:cNvPr id="37" name="object 37" descr=""/>
          <p:cNvSpPr txBox="1"/>
          <p:nvPr/>
        </p:nvSpPr>
        <p:spPr>
          <a:xfrm>
            <a:off x="4541520" y="2569971"/>
            <a:ext cx="37401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 b="1">
                <a:solidFill>
                  <a:srgbClr val="FFFFFF"/>
                </a:solidFill>
                <a:latin typeface="Arial"/>
                <a:cs typeface="Arial"/>
              </a:rPr>
              <a:t>13,965</a:t>
            </a:r>
            <a:endParaRPr sz="900">
              <a:latin typeface="Arial"/>
              <a:cs typeface="Arial"/>
            </a:endParaRPr>
          </a:p>
        </p:txBody>
      </p:sp>
      <p:sp>
        <p:nvSpPr>
          <p:cNvPr id="38" name="object 38" descr=""/>
          <p:cNvSpPr txBox="1"/>
          <p:nvPr/>
        </p:nvSpPr>
        <p:spPr>
          <a:xfrm>
            <a:off x="5052821" y="2545588"/>
            <a:ext cx="37401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 b="1">
                <a:solidFill>
                  <a:srgbClr val="FFFFFF"/>
                </a:solidFill>
                <a:latin typeface="Arial"/>
                <a:cs typeface="Arial"/>
              </a:rPr>
              <a:t>14,712</a:t>
            </a:r>
            <a:endParaRPr sz="900">
              <a:latin typeface="Arial"/>
              <a:cs typeface="Arial"/>
            </a:endParaRPr>
          </a:p>
        </p:txBody>
      </p:sp>
      <p:sp>
        <p:nvSpPr>
          <p:cNvPr id="39" name="object 39" descr=""/>
          <p:cNvSpPr txBox="1"/>
          <p:nvPr/>
        </p:nvSpPr>
        <p:spPr>
          <a:xfrm>
            <a:off x="5564378" y="2551175"/>
            <a:ext cx="374650" cy="1631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 b="1">
                <a:solidFill>
                  <a:srgbClr val="FFFFFF"/>
                </a:solidFill>
                <a:latin typeface="Arial"/>
                <a:cs typeface="Arial"/>
              </a:rPr>
              <a:t>14,529</a:t>
            </a:r>
            <a:endParaRPr sz="900">
              <a:latin typeface="Arial"/>
              <a:cs typeface="Arial"/>
            </a:endParaRPr>
          </a:p>
        </p:txBody>
      </p:sp>
      <p:sp>
        <p:nvSpPr>
          <p:cNvPr id="40" name="object 40" descr=""/>
          <p:cNvSpPr txBox="1"/>
          <p:nvPr/>
        </p:nvSpPr>
        <p:spPr>
          <a:xfrm>
            <a:off x="1564639" y="2053335"/>
            <a:ext cx="21526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 b="1">
                <a:solidFill>
                  <a:srgbClr val="010027"/>
                </a:solidFill>
                <a:latin typeface="Arial"/>
                <a:cs typeface="Arial"/>
              </a:rPr>
              <a:t>106</a:t>
            </a:r>
            <a:endParaRPr sz="900">
              <a:latin typeface="Arial"/>
              <a:cs typeface="Arial"/>
            </a:endParaRPr>
          </a:p>
        </p:txBody>
      </p:sp>
      <p:sp>
        <p:nvSpPr>
          <p:cNvPr id="41" name="object 41" descr=""/>
          <p:cNvSpPr txBox="1"/>
          <p:nvPr/>
        </p:nvSpPr>
        <p:spPr>
          <a:xfrm>
            <a:off x="2015235" y="2196591"/>
            <a:ext cx="31115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 b="1">
                <a:solidFill>
                  <a:srgbClr val="FFFFFF"/>
                </a:solidFill>
                <a:latin typeface="Arial"/>
                <a:cs typeface="Arial"/>
              </a:rPr>
              <a:t>2,487</a:t>
            </a:r>
            <a:endParaRPr sz="900">
              <a:latin typeface="Arial"/>
              <a:cs typeface="Arial"/>
            </a:endParaRPr>
          </a:p>
        </p:txBody>
      </p:sp>
      <p:sp>
        <p:nvSpPr>
          <p:cNvPr id="42" name="object 42" descr=""/>
          <p:cNvSpPr txBox="1"/>
          <p:nvPr/>
        </p:nvSpPr>
        <p:spPr>
          <a:xfrm>
            <a:off x="2574798" y="2156714"/>
            <a:ext cx="21526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 b="1">
                <a:solidFill>
                  <a:srgbClr val="010027"/>
                </a:solidFill>
                <a:latin typeface="Arial"/>
                <a:cs typeface="Arial"/>
              </a:rPr>
              <a:t>993</a:t>
            </a:r>
            <a:endParaRPr sz="900">
              <a:latin typeface="Arial"/>
              <a:cs typeface="Arial"/>
            </a:endParaRPr>
          </a:p>
        </p:txBody>
      </p:sp>
      <p:sp>
        <p:nvSpPr>
          <p:cNvPr id="43" name="object 43" descr=""/>
          <p:cNvSpPr txBox="1"/>
          <p:nvPr/>
        </p:nvSpPr>
        <p:spPr>
          <a:xfrm>
            <a:off x="3038348" y="2245867"/>
            <a:ext cx="31115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 b="1">
                <a:solidFill>
                  <a:srgbClr val="FFFFFF"/>
                </a:solidFill>
                <a:latin typeface="Arial"/>
                <a:cs typeface="Arial"/>
              </a:rPr>
              <a:t>1,936</a:t>
            </a:r>
            <a:endParaRPr sz="900">
              <a:latin typeface="Arial"/>
              <a:cs typeface="Arial"/>
            </a:endParaRPr>
          </a:p>
        </p:txBody>
      </p:sp>
      <p:sp>
        <p:nvSpPr>
          <p:cNvPr id="44" name="object 44" descr=""/>
          <p:cNvSpPr txBox="1"/>
          <p:nvPr/>
        </p:nvSpPr>
        <p:spPr>
          <a:xfrm>
            <a:off x="3549650" y="2145029"/>
            <a:ext cx="31115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 b="1">
                <a:solidFill>
                  <a:srgbClr val="FFFFFF"/>
                </a:solidFill>
                <a:latin typeface="Arial"/>
                <a:cs typeface="Arial"/>
              </a:rPr>
              <a:t>2,667</a:t>
            </a:r>
            <a:endParaRPr sz="900">
              <a:latin typeface="Arial"/>
              <a:cs typeface="Arial"/>
            </a:endParaRPr>
          </a:p>
        </p:txBody>
      </p:sp>
      <p:sp>
        <p:nvSpPr>
          <p:cNvPr id="45" name="object 45" descr=""/>
          <p:cNvSpPr txBox="1"/>
          <p:nvPr/>
        </p:nvSpPr>
        <p:spPr>
          <a:xfrm>
            <a:off x="4061205" y="2028190"/>
            <a:ext cx="31115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 b="1">
                <a:solidFill>
                  <a:srgbClr val="FFFFFF"/>
                </a:solidFill>
                <a:latin typeface="Arial"/>
                <a:cs typeface="Arial"/>
              </a:rPr>
              <a:t>3,393</a:t>
            </a:r>
            <a:endParaRPr sz="900">
              <a:latin typeface="Arial"/>
              <a:cs typeface="Arial"/>
            </a:endParaRPr>
          </a:p>
        </p:txBody>
      </p:sp>
      <p:sp>
        <p:nvSpPr>
          <p:cNvPr id="46" name="object 46" descr=""/>
          <p:cNvSpPr txBox="1"/>
          <p:nvPr/>
        </p:nvSpPr>
        <p:spPr>
          <a:xfrm>
            <a:off x="4572761" y="1969515"/>
            <a:ext cx="31115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 b="1">
                <a:solidFill>
                  <a:srgbClr val="FFFFFF"/>
                </a:solidFill>
                <a:latin typeface="Arial"/>
                <a:cs typeface="Arial"/>
              </a:rPr>
              <a:t>4,410</a:t>
            </a:r>
            <a:endParaRPr sz="900">
              <a:latin typeface="Arial"/>
              <a:cs typeface="Arial"/>
            </a:endParaRPr>
          </a:p>
        </p:txBody>
      </p:sp>
      <p:sp>
        <p:nvSpPr>
          <p:cNvPr id="47" name="object 47" descr=""/>
          <p:cNvSpPr txBox="1"/>
          <p:nvPr/>
        </p:nvSpPr>
        <p:spPr>
          <a:xfrm>
            <a:off x="5084064" y="1895855"/>
            <a:ext cx="31115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 b="1">
                <a:solidFill>
                  <a:srgbClr val="FFFFFF"/>
                </a:solidFill>
                <a:latin typeface="Arial"/>
                <a:cs typeface="Arial"/>
              </a:rPr>
              <a:t>5,169</a:t>
            </a:r>
            <a:endParaRPr sz="900">
              <a:latin typeface="Arial"/>
              <a:cs typeface="Arial"/>
            </a:endParaRPr>
          </a:p>
        </p:txBody>
      </p:sp>
      <p:sp>
        <p:nvSpPr>
          <p:cNvPr id="48" name="object 48" descr=""/>
          <p:cNvSpPr txBox="1"/>
          <p:nvPr/>
        </p:nvSpPr>
        <p:spPr>
          <a:xfrm>
            <a:off x="5595620" y="1873250"/>
            <a:ext cx="31115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 b="1">
                <a:solidFill>
                  <a:srgbClr val="FFFFFF"/>
                </a:solidFill>
                <a:latin typeface="Arial"/>
                <a:cs typeface="Arial"/>
              </a:rPr>
              <a:t>6,227</a:t>
            </a:r>
            <a:endParaRPr sz="900">
              <a:latin typeface="Arial"/>
              <a:cs typeface="Arial"/>
            </a:endParaRPr>
          </a:p>
        </p:txBody>
      </p:sp>
      <p:sp>
        <p:nvSpPr>
          <p:cNvPr id="49" name="object 49" descr=""/>
          <p:cNvSpPr txBox="1"/>
          <p:nvPr/>
        </p:nvSpPr>
        <p:spPr>
          <a:xfrm>
            <a:off x="1197355" y="3021076"/>
            <a:ext cx="8953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50">
                <a:solidFill>
                  <a:srgbClr val="010027"/>
                </a:solidFill>
                <a:latin typeface="Arial MT"/>
                <a:cs typeface="Arial MT"/>
              </a:rPr>
              <a:t>0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50" name="object 50" descr=""/>
          <p:cNvSpPr txBox="1"/>
          <p:nvPr/>
        </p:nvSpPr>
        <p:spPr>
          <a:xfrm>
            <a:off x="974852" y="2694432"/>
            <a:ext cx="31178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>
                <a:solidFill>
                  <a:srgbClr val="010027"/>
                </a:solidFill>
                <a:latin typeface="Arial MT"/>
                <a:cs typeface="Arial MT"/>
              </a:rPr>
              <a:t>5,000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51" name="object 51" descr=""/>
          <p:cNvSpPr txBox="1"/>
          <p:nvPr/>
        </p:nvSpPr>
        <p:spPr>
          <a:xfrm>
            <a:off x="911352" y="2367534"/>
            <a:ext cx="37465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>
                <a:solidFill>
                  <a:srgbClr val="010027"/>
                </a:solidFill>
                <a:latin typeface="Arial MT"/>
                <a:cs typeface="Arial MT"/>
              </a:rPr>
              <a:t>10,000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52" name="object 52" descr=""/>
          <p:cNvSpPr txBox="1"/>
          <p:nvPr/>
        </p:nvSpPr>
        <p:spPr>
          <a:xfrm>
            <a:off x="911352" y="2040635"/>
            <a:ext cx="37465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>
                <a:solidFill>
                  <a:srgbClr val="010027"/>
                </a:solidFill>
                <a:latin typeface="Arial MT"/>
                <a:cs typeface="Arial MT"/>
              </a:rPr>
              <a:t>15,000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53" name="object 53" descr=""/>
          <p:cNvSpPr txBox="1"/>
          <p:nvPr/>
        </p:nvSpPr>
        <p:spPr>
          <a:xfrm>
            <a:off x="911352" y="1713738"/>
            <a:ext cx="37465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>
                <a:solidFill>
                  <a:srgbClr val="010027"/>
                </a:solidFill>
                <a:latin typeface="Arial MT"/>
                <a:cs typeface="Arial MT"/>
              </a:rPr>
              <a:t>20,000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54" name="object 54" descr=""/>
          <p:cNvSpPr txBox="1"/>
          <p:nvPr/>
        </p:nvSpPr>
        <p:spPr>
          <a:xfrm>
            <a:off x="911352" y="1386840"/>
            <a:ext cx="37465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>
                <a:solidFill>
                  <a:srgbClr val="010027"/>
                </a:solidFill>
                <a:latin typeface="Arial MT"/>
                <a:cs typeface="Arial MT"/>
              </a:rPr>
              <a:t>25,000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55" name="object 55" descr=""/>
          <p:cNvSpPr txBox="1"/>
          <p:nvPr/>
        </p:nvSpPr>
        <p:spPr>
          <a:xfrm>
            <a:off x="1481327" y="3157220"/>
            <a:ext cx="35623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>
                <a:solidFill>
                  <a:srgbClr val="010027"/>
                </a:solidFill>
                <a:latin typeface="Arial MT"/>
                <a:cs typeface="Arial MT"/>
              </a:rPr>
              <a:t>2020A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56" name="object 56" descr=""/>
          <p:cNvSpPr txBox="1"/>
          <p:nvPr/>
        </p:nvSpPr>
        <p:spPr>
          <a:xfrm>
            <a:off x="745903" y="1834142"/>
            <a:ext cx="153670" cy="921385"/>
          </a:xfrm>
          <a:prstGeom prst="rect">
            <a:avLst/>
          </a:prstGeom>
        </p:spPr>
        <p:txBody>
          <a:bodyPr wrap="square" lIns="0" tIns="1905" rIns="0" bIns="0" rtlCol="0" vert="vert27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Revenue</a:t>
            </a:r>
            <a:r>
              <a:rPr dirty="0" sz="900" spc="-1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in</a:t>
            </a:r>
            <a:r>
              <a:rPr dirty="0" sz="900" spc="-1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$</a:t>
            </a:r>
            <a:r>
              <a:rPr dirty="0" sz="900" spc="-1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900" spc="-25">
                <a:solidFill>
                  <a:srgbClr val="010027"/>
                </a:solidFill>
                <a:latin typeface="Arial MT"/>
                <a:cs typeface="Arial MT"/>
              </a:rPr>
              <a:t>Mm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57" name="object 57" descr=""/>
          <p:cNvSpPr/>
          <p:nvPr/>
        </p:nvSpPr>
        <p:spPr>
          <a:xfrm>
            <a:off x="2066544" y="3463290"/>
            <a:ext cx="58419" cy="57150"/>
          </a:xfrm>
          <a:custGeom>
            <a:avLst/>
            <a:gdLst/>
            <a:ahLst/>
            <a:cxnLst/>
            <a:rect l="l" t="t" r="r" b="b"/>
            <a:pathLst>
              <a:path w="58419" h="57150">
                <a:moveTo>
                  <a:pt x="57912" y="0"/>
                </a:moveTo>
                <a:lnTo>
                  <a:pt x="0" y="0"/>
                </a:lnTo>
                <a:lnTo>
                  <a:pt x="0" y="57150"/>
                </a:lnTo>
                <a:lnTo>
                  <a:pt x="57912" y="57150"/>
                </a:lnTo>
                <a:lnTo>
                  <a:pt x="57912" y="0"/>
                </a:lnTo>
                <a:close/>
              </a:path>
            </a:pathLst>
          </a:custGeom>
          <a:solidFill>
            <a:srgbClr val="0099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8" name="object 58" descr=""/>
          <p:cNvSpPr/>
          <p:nvPr/>
        </p:nvSpPr>
        <p:spPr>
          <a:xfrm>
            <a:off x="3493008" y="3463290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57150" y="0"/>
                </a:moveTo>
                <a:lnTo>
                  <a:pt x="0" y="0"/>
                </a:lnTo>
                <a:lnTo>
                  <a:pt x="0" y="57150"/>
                </a:lnTo>
                <a:lnTo>
                  <a:pt x="57150" y="57150"/>
                </a:lnTo>
                <a:lnTo>
                  <a:pt x="57150" y="0"/>
                </a:lnTo>
                <a:close/>
              </a:path>
            </a:pathLst>
          </a:custGeom>
          <a:solidFill>
            <a:srgbClr val="00C2B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9" name="object 59" descr=""/>
          <p:cNvSpPr txBox="1"/>
          <p:nvPr/>
        </p:nvSpPr>
        <p:spPr>
          <a:xfrm>
            <a:off x="1992883" y="3157220"/>
            <a:ext cx="3936365" cy="40703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23875" algn="l"/>
                <a:tab pos="1035050" algn="l"/>
                <a:tab pos="1546860" algn="l"/>
                <a:tab pos="2058035" algn="l"/>
                <a:tab pos="2569845" algn="l"/>
                <a:tab pos="3081020" algn="l"/>
                <a:tab pos="3592829" algn="l"/>
              </a:tabLst>
            </a:pPr>
            <a:r>
              <a:rPr dirty="0" sz="900" spc="-10">
                <a:solidFill>
                  <a:srgbClr val="010027"/>
                </a:solidFill>
                <a:latin typeface="Arial MT"/>
                <a:cs typeface="Arial MT"/>
              </a:rPr>
              <a:t>2021A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	</a:t>
            </a:r>
            <a:r>
              <a:rPr dirty="0" sz="900" spc="-10">
                <a:solidFill>
                  <a:srgbClr val="010027"/>
                </a:solidFill>
                <a:latin typeface="Arial MT"/>
                <a:cs typeface="Arial MT"/>
              </a:rPr>
              <a:t>2022A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	</a:t>
            </a:r>
            <a:r>
              <a:rPr dirty="0" sz="900" spc="-10">
                <a:solidFill>
                  <a:srgbClr val="010027"/>
                </a:solidFill>
                <a:latin typeface="Arial MT"/>
                <a:cs typeface="Arial MT"/>
              </a:rPr>
              <a:t>2023E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	</a:t>
            </a:r>
            <a:r>
              <a:rPr dirty="0" sz="900" spc="-10">
                <a:solidFill>
                  <a:srgbClr val="010027"/>
                </a:solidFill>
                <a:latin typeface="Arial MT"/>
                <a:cs typeface="Arial MT"/>
              </a:rPr>
              <a:t>2024E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	</a:t>
            </a:r>
            <a:r>
              <a:rPr dirty="0" sz="900" spc="-10">
                <a:solidFill>
                  <a:srgbClr val="010027"/>
                </a:solidFill>
                <a:latin typeface="Arial MT"/>
                <a:cs typeface="Arial MT"/>
              </a:rPr>
              <a:t>2025E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	</a:t>
            </a:r>
            <a:r>
              <a:rPr dirty="0" sz="900" spc="-10">
                <a:solidFill>
                  <a:srgbClr val="010027"/>
                </a:solidFill>
                <a:latin typeface="Arial MT"/>
                <a:cs typeface="Arial MT"/>
              </a:rPr>
              <a:t>2026E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	</a:t>
            </a:r>
            <a:r>
              <a:rPr dirty="0" sz="900" spc="-10">
                <a:solidFill>
                  <a:srgbClr val="010027"/>
                </a:solidFill>
                <a:latin typeface="Arial MT"/>
                <a:cs typeface="Arial MT"/>
              </a:rPr>
              <a:t>2027E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	</a:t>
            </a:r>
            <a:r>
              <a:rPr dirty="0" sz="900" spc="-10">
                <a:solidFill>
                  <a:srgbClr val="010027"/>
                </a:solidFill>
                <a:latin typeface="Arial MT"/>
                <a:cs typeface="Arial MT"/>
              </a:rPr>
              <a:t>2028E</a:t>
            </a:r>
            <a:endParaRPr sz="900">
              <a:latin typeface="Arial MT"/>
              <a:cs typeface="Arial MT"/>
            </a:endParaRPr>
          </a:p>
          <a:p>
            <a:pPr marL="155575">
              <a:lnSpc>
                <a:spcPct val="100000"/>
              </a:lnSpc>
              <a:spcBef>
                <a:spcPts val="840"/>
              </a:spcBef>
              <a:tabLst>
                <a:tab pos="1581785" algn="l"/>
              </a:tabLst>
            </a:pP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Onshore</a:t>
            </a:r>
            <a:r>
              <a:rPr dirty="0" sz="900" spc="-3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wind</a:t>
            </a:r>
            <a:r>
              <a:rPr dirty="0" sz="900" spc="-2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900" spc="-10">
                <a:solidFill>
                  <a:srgbClr val="010027"/>
                </a:solidFill>
                <a:latin typeface="Arial MT"/>
                <a:cs typeface="Arial MT"/>
              </a:rPr>
              <a:t>turbines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	Offshore</a:t>
            </a:r>
            <a:r>
              <a:rPr dirty="0" sz="900" spc="-3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wind</a:t>
            </a:r>
            <a:r>
              <a:rPr dirty="0" sz="900" spc="-2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900" spc="-10">
                <a:solidFill>
                  <a:srgbClr val="010027"/>
                </a:solidFill>
                <a:latin typeface="Arial MT"/>
                <a:cs typeface="Arial MT"/>
              </a:rPr>
              <a:t>turbines</a:t>
            </a:r>
            <a:endParaRPr sz="900">
              <a:latin typeface="Arial MT"/>
              <a:cs typeface="Arial MT"/>
            </a:endParaRPr>
          </a:p>
        </p:txBody>
      </p:sp>
      <p:grpSp>
        <p:nvGrpSpPr>
          <p:cNvPr id="60" name="object 60" descr=""/>
          <p:cNvGrpSpPr/>
          <p:nvPr/>
        </p:nvGrpSpPr>
        <p:grpSpPr>
          <a:xfrm>
            <a:off x="6852284" y="1625536"/>
            <a:ext cx="4643120" cy="1570990"/>
            <a:chOff x="6852284" y="1625536"/>
            <a:chExt cx="4643120" cy="1570990"/>
          </a:xfrm>
        </p:grpSpPr>
        <p:sp>
          <p:nvSpPr>
            <p:cNvPr id="61" name="object 61" descr=""/>
            <p:cNvSpPr/>
            <p:nvPr/>
          </p:nvSpPr>
          <p:spPr>
            <a:xfrm>
              <a:off x="8473820" y="1630299"/>
              <a:ext cx="2947670" cy="1561465"/>
            </a:xfrm>
            <a:custGeom>
              <a:avLst/>
              <a:gdLst/>
              <a:ahLst/>
              <a:cxnLst/>
              <a:rect l="l" t="t" r="r" b="b"/>
              <a:pathLst>
                <a:path w="2947670" h="1561464">
                  <a:moveTo>
                    <a:pt x="0" y="441198"/>
                  </a:moveTo>
                  <a:lnTo>
                    <a:pt x="368046" y="441198"/>
                  </a:lnTo>
                  <a:lnTo>
                    <a:pt x="368046" y="1561338"/>
                  </a:lnTo>
                  <a:lnTo>
                    <a:pt x="0" y="1561338"/>
                  </a:lnTo>
                  <a:lnTo>
                    <a:pt x="0" y="441198"/>
                  </a:lnTo>
                  <a:close/>
                </a:path>
                <a:path w="2947670" h="1561464">
                  <a:moveTo>
                    <a:pt x="2579370" y="0"/>
                  </a:moveTo>
                  <a:lnTo>
                    <a:pt x="2947415" y="0"/>
                  </a:lnTo>
                  <a:lnTo>
                    <a:pt x="2947415" y="1561338"/>
                  </a:lnTo>
                  <a:lnTo>
                    <a:pt x="2579370" y="1561338"/>
                  </a:lnTo>
                  <a:lnTo>
                    <a:pt x="2579370" y="0"/>
                  </a:lnTo>
                  <a:close/>
                </a:path>
              </a:pathLst>
            </a:custGeom>
            <a:ln w="9525">
              <a:solidFill>
                <a:srgbClr val="00999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2" name="object 62" descr=""/>
            <p:cNvSpPr/>
            <p:nvPr/>
          </p:nvSpPr>
          <p:spPr>
            <a:xfrm>
              <a:off x="6852284" y="3191637"/>
              <a:ext cx="4643120" cy="0"/>
            </a:xfrm>
            <a:custGeom>
              <a:avLst/>
              <a:gdLst/>
              <a:ahLst/>
              <a:cxnLst/>
              <a:rect l="l" t="t" r="r" b="b"/>
              <a:pathLst>
                <a:path w="4643120" h="0">
                  <a:moveTo>
                    <a:pt x="0" y="0"/>
                  </a:moveTo>
                  <a:lnTo>
                    <a:pt x="4642866" y="0"/>
                  </a:lnTo>
                </a:path>
              </a:pathLst>
            </a:custGeom>
            <a:ln w="9525">
              <a:solidFill>
                <a:srgbClr val="010027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3" name="object 63" descr=""/>
          <p:cNvSpPr txBox="1"/>
          <p:nvPr/>
        </p:nvSpPr>
        <p:spPr>
          <a:xfrm>
            <a:off x="6921436" y="2489644"/>
            <a:ext cx="377825" cy="706755"/>
          </a:xfrm>
          <a:prstGeom prst="rect">
            <a:avLst/>
          </a:prstGeom>
          <a:solidFill>
            <a:srgbClr val="009999"/>
          </a:solidFill>
          <a:ln w="3175">
            <a:solidFill>
              <a:srgbClr val="009999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40"/>
              </a:spcBef>
            </a:pPr>
            <a:endParaRPr sz="900">
              <a:latin typeface="Times New Roman"/>
              <a:cs typeface="Times New Roman"/>
            </a:endParaRPr>
          </a:p>
          <a:p>
            <a:pPr marL="46355">
              <a:lnSpc>
                <a:spcPct val="100000"/>
              </a:lnSpc>
            </a:pPr>
            <a:r>
              <a:rPr dirty="0" sz="900" spc="-10" b="1">
                <a:solidFill>
                  <a:srgbClr val="FFFFFF"/>
                </a:solidFill>
                <a:latin typeface="Arial"/>
                <a:cs typeface="Arial"/>
              </a:rPr>
              <a:t>2,186</a:t>
            </a:r>
            <a:endParaRPr sz="900">
              <a:latin typeface="Arial"/>
              <a:cs typeface="Arial"/>
            </a:endParaRPr>
          </a:p>
        </p:txBody>
      </p:sp>
      <p:sp>
        <p:nvSpPr>
          <p:cNvPr id="64" name="object 64" descr=""/>
          <p:cNvSpPr txBox="1"/>
          <p:nvPr/>
        </p:nvSpPr>
        <p:spPr>
          <a:xfrm>
            <a:off x="7437310" y="2344102"/>
            <a:ext cx="377825" cy="852805"/>
          </a:xfrm>
          <a:prstGeom prst="rect">
            <a:avLst/>
          </a:prstGeom>
          <a:solidFill>
            <a:srgbClr val="009999"/>
          </a:solidFill>
          <a:ln w="3175">
            <a:solidFill>
              <a:srgbClr val="009999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710"/>
              </a:spcBef>
            </a:pPr>
            <a:endParaRPr sz="900">
              <a:latin typeface="Times New Roman"/>
              <a:cs typeface="Times New Roman"/>
            </a:endParaRPr>
          </a:p>
          <a:p>
            <a:pPr marL="46355">
              <a:lnSpc>
                <a:spcPct val="100000"/>
              </a:lnSpc>
              <a:spcBef>
                <a:spcPts val="5"/>
              </a:spcBef>
            </a:pPr>
            <a:r>
              <a:rPr dirty="0" sz="900" spc="-10" b="1">
                <a:solidFill>
                  <a:srgbClr val="FFFFFF"/>
                </a:solidFill>
                <a:latin typeface="Arial"/>
                <a:cs typeface="Arial"/>
              </a:rPr>
              <a:t>2,643</a:t>
            </a:r>
            <a:endParaRPr sz="900">
              <a:latin typeface="Arial"/>
              <a:cs typeface="Arial"/>
            </a:endParaRPr>
          </a:p>
        </p:txBody>
      </p:sp>
      <p:sp>
        <p:nvSpPr>
          <p:cNvPr id="65" name="object 65" descr=""/>
          <p:cNvSpPr txBox="1"/>
          <p:nvPr/>
        </p:nvSpPr>
        <p:spPr>
          <a:xfrm>
            <a:off x="7953184" y="2116264"/>
            <a:ext cx="377825" cy="1080135"/>
          </a:xfrm>
          <a:prstGeom prst="rect">
            <a:avLst/>
          </a:prstGeom>
          <a:solidFill>
            <a:srgbClr val="009999"/>
          </a:solidFill>
          <a:ln w="3175">
            <a:solidFill>
              <a:srgbClr val="009999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75"/>
              </a:spcBef>
            </a:pPr>
            <a:endParaRPr sz="900">
              <a:latin typeface="Times New Roman"/>
              <a:cs typeface="Times New Roman"/>
            </a:endParaRPr>
          </a:p>
          <a:p>
            <a:pPr marL="46355">
              <a:lnSpc>
                <a:spcPct val="100000"/>
              </a:lnSpc>
            </a:pPr>
            <a:r>
              <a:rPr dirty="0" sz="900" spc="-10" b="1">
                <a:solidFill>
                  <a:srgbClr val="FFFFFF"/>
                </a:solidFill>
                <a:latin typeface="Arial"/>
                <a:cs typeface="Arial"/>
              </a:rPr>
              <a:t>3,356</a:t>
            </a:r>
            <a:endParaRPr sz="900">
              <a:latin typeface="Arial"/>
              <a:cs typeface="Arial"/>
            </a:endParaRPr>
          </a:p>
        </p:txBody>
      </p:sp>
      <p:sp>
        <p:nvSpPr>
          <p:cNvPr id="66" name="object 66" descr=""/>
          <p:cNvSpPr txBox="1"/>
          <p:nvPr/>
        </p:nvSpPr>
        <p:spPr>
          <a:xfrm>
            <a:off x="8469058" y="2066734"/>
            <a:ext cx="377825" cy="1129665"/>
          </a:xfrm>
          <a:prstGeom prst="rect">
            <a:avLst/>
          </a:prstGeom>
          <a:solidFill>
            <a:srgbClr val="009999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770"/>
              </a:spcBef>
            </a:pPr>
            <a:endParaRPr sz="900">
              <a:latin typeface="Times New Roman"/>
              <a:cs typeface="Times New Roman"/>
            </a:endParaRPr>
          </a:p>
          <a:p>
            <a:pPr marL="46355">
              <a:lnSpc>
                <a:spcPct val="100000"/>
              </a:lnSpc>
            </a:pPr>
            <a:r>
              <a:rPr dirty="0" sz="900" spc="-10" b="1">
                <a:solidFill>
                  <a:srgbClr val="FFFFFF"/>
                </a:solidFill>
                <a:latin typeface="Arial"/>
                <a:cs typeface="Arial"/>
              </a:rPr>
              <a:t>3,513</a:t>
            </a:r>
            <a:endParaRPr sz="900">
              <a:latin typeface="Arial"/>
              <a:cs typeface="Arial"/>
            </a:endParaRPr>
          </a:p>
        </p:txBody>
      </p:sp>
      <p:sp>
        <p:nvSpPr>
          <p:cNvPr id="67" name="object 67" descr=""/>
          <p:cNvSpPr txBox="1"/>
          <p:nvPr/>
        </p:nvSpPr>
        <p:spPr>
          <a:xfrm>
            <a:off x="8984932" y="1989772"/>
            <a:ext cx="377825" cy="1207135"/>
          </a:xfrm>
          <a:prstGeom prst="rect">
            <a:avLst/>
          </a:prstGeom>
          <a:solidFill>
            <a:srgbClr val="009999"/>
          </a:solidFill>
          <a:ln w="3175">
            <a:solidFill>
              <a:srgbClr val="009999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900">
              <a:latin typeface="Times New Roman"/>
              <a:cs typeface="Times New Roman"/>
            </a:endParaRPr>
          </a:p>
          <a:p>
            <a:pPr marL="46355">
              <a:lnSpc>
                <a:spcPct val="100000"/>
              </a:lnSpc>
            </a:pPr>
            <a:r>
              <a:rPr dirty="0" sz="900" spc="-10" b="1">
                <a:solidFill>
                  <a:srgbClr val="FFFFFF"/>
                </a:solidFill>
                <a:latin typeface="Arial"/>
                <a:cs typeface="Arial"/>
              </a:rPr>
              <a:t>3,754</a:t>
            </a:r>
            <a:endParaRPr sz="900">
              <a:latin typeface="Arial"/>
              <a:cs typeface="Arial"/>
            </a:endParaRPr>
          </a:p>
        </p:txBody>
      </p:sp>
      <p:sp>
        <p:nvSpPr>
          <p:cNvPr id="68" name="object 68" descr=""/>
          <p:cNvSpPr txBox="1"/>
          <p:nvPr/>
        </p:nvSpPr>
        <p:spPr>
          <a:xfrm>
            <a:off x="9500806" y="1899856"/>
            <a:ext cx="377825" cy="1296670"/>
          </a:xfrm>
          <a:prstGeom prst="rect">
            <a:avLst/>
          </a:prstGeom>
          <a:solidFill>
            <a:srgbClr val="009999"/>
          </a:solidFill>
          <a:ln w="3175">
            <a:solidFill>
              <a:srgbClr val="009999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90"/>
              </a:spcBef>
            </a:pPr>
            <a:endParaRPr sz="900">
              <a:latin typeface="Times New Roman"/>
              <a:cs typeface="Times New Roman"/>
            </a:endParaRPr>
          </a:p>
          <a:p>
            <a:pPr marL="46355">
              <a:lnSpc>
                <a:spcPct val="100000"/>
              </a:lnSpc>
              <a:spcBef>
                <a:spcPts val="5"/>
              </a:spcBef>
            </a:pPr>
            <a:r>
              <a:rPr dirty="0" sz="900" spc="-10" b="1">
                <a:solidFill>
                  <a:srgbClr val="FFFFFF"/>
                </a:solidFill>
                <a:latin typeface="Arial"/>
                <a:cs typeface="Arial"/>
              </a:rPr>
              <a:t>4,035</a:t>
            </a:r>
            <a:endParaRPr sz="900">
              <a:latin typeface="Arial"/>
              <a:cs typeface="Arial"/>
            </a:endParaRPr>
          </a:p>
        </p:txBody>
      </p:sp>
      <p:sp>
        <p:nvSpPr>
          <p:cNvPr id="69" name="object 69" descr=""/>
          <p:cNvSpPr txBox="1"/>
          <p:nvPr/>
        </p:nvSpPr>
        <p:spPr>
          <a:xfrm>
            <a:off x="10016680" y="1835848"/>
            <a:ext cx="377825" cy="1360805"/>
          </a:xfrm>
          <a:prstGeom prst="rect">
            <a:avLst/>
          </a:prstGeom>
          <a:solidFill>
            <a:srgbClr val="009999"/>
          </a:solidFill>
          <a:ln w="3175">
            <a:solidFill>
              <a:srgbClr val="009999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645"/>
              </a:spcBef>
            </a:pPr>
            <a:endParaRPr sz="900">
              <a:latin typeface="Times New Roman"/>
              <a:cs typeface="Times New Roman"/>
            </a:endParaRPr>
          </a:p>
          <a:p>
            <a:pPr marL="46355">
              <a:lnSpc>
                <a:spcPct val="100000"/>
              </a:lnSpc>
            </a:pPr>
            <a:r>
              <a:rPr dirty="0" sz="900" spc="-10" b="1">
                <a:solidFill>
                  <a:srgbClr val="FFFFFF"/>
                </a:solidFill>
                <a:latin typeface="Arial"/>
                <a:cs typeface="Arial"/>
              </a:rPr>
              <a:t>4,236</a:t>
            </a:r>
            <a:endParaRPr sz="900">
              <a:latin typeface="Arial"/>
              <a:cs typeface="Arial"/>
            </a:endParaRPr>
          </a:p>
        </p:txBody>
      </p:sp>
      <p:sp>
        <p:nvSpPr>
          <p:cNvPr id="70" name="object 70" descr=""/>
          <p:cNvSpPr txBox="1"/>
          <p:nvPr/>
        </p:nvSpPr>
        <p:spPr>
          <a:xfrm>
            <a:off x="10532554" y="1734502"/>
            <a:ext cx="377825" cy="1462405"/>
          </a:xfrm>
          <a:prstGeom prst="rect">
            <a:avLst/>
          </a:prstGeom>
          <a:solidFill>
            <a:srgbClr val="009999"/>
          </a:solidFill>
          <a:ln w="3175">
            <a:solidFill>
              <a:srgbClr val="009999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900">
              <a:latin typeface="Times New Roman"/>
              <a:cs typeface="Times New Roman"/>
            </a:endParaRPr>
          </a:p>
          <a:p>
            <a:pPr marL="46355">
              <a:lnSpc>
                <a:spcPct val="100000"/>
              </a:lnSpc>
              <a:spcBef>
                <a:spcPts val="5"/>
              </a:spcBef>
            </a:pPr>
            <a:r>
              <a:rPr dirty="0" sz="900" spc="-10" b="1">
                <a:solidFill>
                  <a:srgbClr val="FFFFFF"/>
                </a:solidFill>
                <a:latin typeface="Arial"/>
                <a:cs typeface="Arial"/>
              </a:rPr>
              <a:t>4,554</a:t>
            </a:r>
            <a:endParaRPr sz="900">
              <a:latin typeface="Arial"/>
              <a:cs typeface="Arial"/>
            </a:endParaRPr>
          </a:p>
        </p:txBody>
      </p:sp>
      <p:sp>
        <p:nvSpPr>
          <p:cNvPr id="71" name="object 71" descr=""/>
          <p:cNvSpPr txBox="1"/>
          <p:nvPr/>
        </p:nvSpPr>
        <p:spPr>
          <a:xfrm>
            <a:off x="11048428" y="1625536"/>
            <a:ext cx="377825" cy="1570990"/>
          </a:xfrm>
          <a:prstGeom prst="rect">
            <a:avLst/>
          </a:prstGeom>
          <a:solidFill>
            <a:srgbClr val="009999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34"/>
              </a:spcBef>
            </a:pPr>
            <a:endParaRPr sz="900">
              <a:latin typeface="Times New Roman"/>
              <a:cs typeface="Times New Roman"/>
            </a:endParaRPr>
          </a:p>
          <a:p>
            <a:pPr marL="46355">
              <a:lnSpc>
                <a:spcPct val="100000"/>
              </a:lnSpc>
              <a:spcBef>
                <a:spcPts val="5"/>
              </a:spcBef>
            </a:pPr>
            <a:r>
              <a:rPr dirty="0" sz="900" spc="-10" b="1">
                <a:solidFill>
                  <a:srgbClr val="FFFFFF"/>
                </a:solidFill>
                <a:latin typeface="Arial"/>
                <a:cs typeface="Arial"/>
              </a:rPr>
              <a:t>4,896</a:t>
            </a:r>
            <a:endParaRPr sz="900">
              <a:latin typeface="Arial"/>
              <a:cs typeface="Arial"/>
            </a:endParaRPr>
          </a:p>
        </p:txBody>
      </p:sp>
      <p:sp>
        <p:nvSpPr>
          <p:cNvPr id="72" name="object 72" descr=""/>
          <p:cNvSpPr txBox="1"/>
          <p:nvPr/>
        </p:nvSpPr>
        <p:spPr>
          <a:xfrm>
            <a:off x="6646671" y="3101085"/>
            <a:ext cx="8953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50">
                <a:solidFill>
                  <a:srgbClr val="010027"/>
                </a:solidFill>
                <a:latin typeface="Arial MT"/>
                <a:cs typeface="Arial MT"/>
              </a:rPr>
              <a:t>0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73" name="object 73" descr=""/>
          <p:cNvSpPr txBox="1"/>
          <p:nvPr/>
        </p:nvSpPr>
        <p:spPr>
          <a:xfrm>
            <a:off x="6424167" y="2782315"/>
            <a:ext cx="31178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>
                <a:solidFill>
                  <a:srgbClr val="010027"/>
                </a:solidFill>
                <a:latin typeface="Arial MT"/>
                <a:cs typeface="Arial MT"/>
              </a:rPr>
              <a:t>1,000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74" name="object 74" descr=""/>
          <p:cNvSpPr txBox="1"/>
          <p:nvPr/>
        </p:nvSpPr>
        <p:spPr>
          <a:xfrm>
            <a:off x="6424167" y="2463291"/>
            <a:ext cx="31178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>
                <a:solidFill>
                  <a:srgbClr val="010027"/>
                </a:solidFill>
                <a:latin typeface="Arial MT"/>
                <a:cs typeface="Arial MT"/>
              </a:rPr>
              <a:t>2,000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75" name="object 75" descr=""/>
          <p:cNvSpPr txBox="1"/>
          <p:nvPr/>
        </p:nvSpPr>
        <p:spPr>
          <a:xfrm>
            <a:off x="6424167" y="2144521"/>
            <a:ext cx="31178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>
                <a:solidFill>
                  <a:srgbClr val="010027"/>
                </a:solidFill>
                <a:latin typeface="Arial MT"/>
                <a:cs typeface="Arial MT"/>
              </a:rPr>
              <a:t>3,000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76" name="object 76" descr=""/>
          <p:cNvSpPr txBox="1"/>
          <p:nvPr/>
        </p:nvSpPr>
        <p:spPr>
          <a:xfrm>
            <a:off x="6424167" y="1825752"/>
            <a:ext cx="31178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>
                <a:solidFill>
                  <a:srgbClr val="010027"/>
                </a:solidFill>
                <a:latin typeface="Arial MT"/>
                <a:cs typeface="Arial MT"/>
              </a:rPr>
              <a:t>4,000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77" name="object 77" descr=""/>
          <p:cNvSpPr txBox="1"/>
          <p:nvPr/>
        </p:nvSpPr>
        <p:spPr>
          <a:xfrm>
            <a:off x="6424167" y="1506474"/>
            <a:ext cx="311785" cy="1631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>
                <a:solidFill>
                  <a:srgbClr val="010027"/>
                </a:solidFill>
                <a:latin typeface="Arial MT"/>
                <a:cs typeface="Arial MT"/>
              </a:rPr>
              <a:t>5,000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78" name="object 78" descr=""/>
          <p:cNvSpPr txBox="1"/>
          <p:nvPr/>
        </p:nvSpPr>
        <p:spPr>
          <a:xfrm>
            <a:off x="6932930" y="3237229"/>
            <a:ext cx="448310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28320" algn="l"/>
                <a:tab pos="1043940" algn="l"/>
                <a:tab pos="1560195" algn="l"/>
                <a:tab pos="2075814" algn="l"/>
                <a:tab pos="2591435" algn="l"/>
                <a:tab pos="3107690" algn="l"/>
                <a:tab pos="3623310" algn="l"/>
                <a:tab pos="4139565" algn="l"/>
              </a:tabLst>
            </a:pPr>
            <a:r>
              <a:rPr dirty="0" sz="900" spc="-10">
                <a:solidFill>
                  <a:srgbClr val="010027"/>
                </a:solidFill>
                <a:latin typeface="Arial MT"/>
                <a:cs typeface="Arial MT"/>
              </a:rPr>
              <a:t>2020A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	</a:t>
            </a:r>
            <a:r>
              <a:rPr dirty="0" sz="900" spc="-10">
                <a:solidFill>
                  <a:srgbClr val="010027"/>
                </a:solidFill>
                <a:latin typeface="Arial MT"/>
                <a:cs typeface="Arial MT"/>
              </a:rPr>
              <a:t>2021A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	</a:t>
            </a:r>
            <a:r>
              <a:rPr dirty="0" sz="900" spc="-10">
                <a:solidFill>
                  <a:srgbClr val="010027"/>
                </a:solidFill>
                <a:latin typeface="Arial MT"/>
                <a:cs typeface="Arial MT"/>
              </a:rPr>
              <a:t>2022A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	</a:t>
            </a:r>
            <a:r>
              <a:rPr dirty="0" sz="900" spc="-20">
                <a:solidFill>
                  <a:srgbClr val="010027"/>
                </a:solidFill>
                <a:latin typeface="Arial MT"/>
                <a:cs typeface="Arial MT"/>
              </a:rPr>
              <a:t>2023E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	</a:t>
            </a:r>
            <a:r>
              <a:rPr dirty="0" sz="900" spc="-10">
                <a:solidFill>
                  <a:srgbClr val="010027"/>
                </a:solidFill>
                <a:latin typeface="Arial MT"/>
                <a:cs typeface="Arial MT"/>
              </a:rPr>
              <a:t>2024E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	</a:t>
            </a:r>
            <a:r>
              <a:rPr dirty="0" sz="900" spc="-10">
                <a:solidFill>
                  <a:srgbClr val="010027"/>
                </a:solidFill>
                <a:latin typeface="Arial MT"/>
                <a:cs typeface="Arial MT"/>
              </a:rPr>
              <a:t>2025E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	</a:t>
            </a:r>
            <a:r>
              <a:rPr dirty="0" sz="900" spc="-10">
                <a:solidFill>
                  <a:srgbClr val="010027"/>
                </a:solidFill>
                <a:latin typeface="Arial MT"/>
                <a:cs typeface="Arial MT"/>
              </a:rPr>
              <a:t>2026E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	</a:t>
            </a:r>
            <a:r>
              <a:rPr dirty="0" sz="900" spc="-10">
                <a:solidFill>
                  <a:srgbClr val="010027"/>
                </a:solidFill>
                <a:latin typeface="Arial MT"/>
                <a:cs typeface="Arial MT"/>
              </a:rPr>
              <a:t>2027E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	</a:t>
            </a:r>
            <a:r>
              <a:rPr dirty="0" sz="900" spc="-10">
                <a:solidFill>
                  <a:srgbClr val="010027"/>
                </a:solidFill>
                <a:latin typeface="Arial MT"/>
                <a:cs typeface="Arial MT"/>
              </a:rPr>
              <a:t>2028E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79" name="object 79" descr=""/>
          <p:cNvSpPr txBox="1"/>
          <p:nvPr/>
        </p:nvSpPr>
        <p:spPr>
          <a:xfrm>
            <a:off x="6248559" y="1783223"/>
            <a:ext cx="161290" cy="905510"/>
          </a:xfrm>
          <a:prstGeom prst="rect">
            <a:avLst/>
          </a:prstGeom>
        </p:spPr>
        <p:txBody>
          <a:bodyPr wrap="square" lIns="0" tIns="0" rIns="0" bIns="0" rtlCol="0" vert="vert270">
            <a:spAutoFit/>
          </a:bodyPr>
          <a:lstStyle/>
          <a:p>
            <a:pPr marL="12700">
              <a:lnSpc>
                <a:spcPts val="1115"/>
              </a:lnSpc>
            </a:pP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Revenue</a:t>
            </a:r>
            <a:r>
              <a:rPr dirty="0" sz="900" spc="-3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10027"/>
                </a:solidFill>
                <a:latin typeface="Calibri"/>
                <a:cs typeface="Calibri"/>
              </a:rPr>
              <a:t>in</a:t>
            </a:r>
            <a:r>
              <a:rPr dirty="0" sz="1000" spc="-15">
                <a:solidFill>
                  <a:srgbClr val="010027"/>
                </a:solidFill>
                <a:latin typeface="Calibri"/>
                <a:cs typeface="Calibri"/>
              </a:rPr>
              <a:t> </a:t>
            </a:r>
            <a:r>
              <a:rPr dirty="0" sz="1000">
                <a:solidFill>
                  <a:srgbClr val="010027"/>
                </a:solidFill>
                <a:latin typeface="Calibri"/>
                <a:cs typeface="Calibri"/>
              </a:rPr>
              <a:t>$</a:t>
            </a:r>
            <a:r>
              <a:rPr dirty="0" sz="1000" spc="-20">
                <a:solidFill>
                  <a:srgbClr val="010027"/>
                </a:solidFill>
                <a:latin typeface="Calibri"/>
                <a:cs typeface="Calibri"/>
              </a:rPr>
              <a:t> </a:t>
            </a:r>
            <a:r>
              <a:rPr dirty="0" sz="1000" spc="-25">
                <a:solidFill>
                  <a:srgbClr val="010027"/>
                </a:solidFill>
                <a:latin typeface="Calibri"/>
                <a:cs typeface="Calibri"/>
              </a:rPr>
              <a:t>Mn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80" name="object 80" descr=""/>
          <p:cNvGrpSpPr/>
          <p:nvPr/>
        </p:nvGrpSpPr>
        <p:grpSpPr>
          <a:xfrm>
            <a:off x="1398460" y="4456176"/>
            <a:ext cx="4613275" cy="1402080"/>
            <a:chOff x="1398460" y="4456176"/>
            <a:chExt cx="4613275" cy="1402080"/>
          </a:xfrm>
        </p:grpSpPr>
        <p:sp>
          <p:nvSpPr>
            <p:cNvPr id="81" name="object 81" descr=""/>
            <p:cNvSpPr/>
            <p:nvPr/>
          </p:nvSpPr>
          <p:spPr>
            <a:xfrm>
              <a:off x="1476756" y="4722875"/>
              <a:ext cx="4457065" cy="1130300"/>
            </a:xfrm>
            <a:custGeom>
              <a:avLst/>
              <a:gdLst/>
              <a:ahLst/>
              <a:cxnLst/>
              <a:rect l="l" t="t" r="r" b="b"/>
              <a:pathLst>
                <a:path w="4457065" h="1130300">
                  <a:moveTo>
                    <a:pt x="364998" y="390906"/>
                  </a:moveTo>
                  <a:lnTo>
                    <a:pt x="0" y="390906"/>
                  </a:lnTo>
                  <a:lnTo>
                    <a:pt x="0" y="1130046"/>
                  </a:lnTo>
                  <a:lnTo>
                    <a:pt x="364998" y="1130046"/>
                  </a:lnTo>
                  <a:lnTo>
                    <a:pt x="364998" y="390906"/>
                  </a:lnTo>
                  <a:close/>
                </a:path>
                <a:path w="4457065" h="1130300">
                  <a:moveTo>
                    <a:pt x="876300" y="371094"/>
                  </a:moveTo>
                  <a:lnTo>
                    <a:pt x="511302" y="371094"/>
                  </a:lnTo>
                  <a:lnTo>
                    <a:pt x="511302" y="1130046"/>
                  </a:lnTo>
                  <a:lnTo>
                    <a:pt x="876300" y="1130046"/>
                  </a:lnTo>
                  <a:lnTo>
                    <a:pt x="876300" y="371094"/>
                  </a:lnTo>
                  <a:close/>
                </a:path>
                <a:path w="4457065" h="1130300">
                  <a:moveTo>
                    <a:pt x="1388364" y="473964"/>
                  </a:moveTo>
                  <a:lnTo>
                    <a:pt x="1022604" y="473964"/>
                  </a:lnTo>
                  <a:lnTo>
                    <a:pt x="1022604" y="1130046"/>
                  </a:lnTo>
                  <a:lnTo>
                    <a:pt x="1388364" y="1130046"/>
                  </a:lnTo>
                  <a:lnTo>
                    <a:pt x="1388364" y="473964"/>
                  </a:lnTo>
                  <a:close/>
                </a:path>
                <a:path w="4457065" h="1130300">
                  <a:moveTo>
                    <a:pt x="1899666" y="427482"/>
                  </a:moveTo>
                  <a:lnTo>
                    <a:pt x="1533906" y="427482"/>
                  </a:lnTo>
                  <a:lnTo>
                    <a:pt x="1533906" y="1130046"/>
                  </a:lnTo>
                  <a:lnTo>
                    <a:pt x="1899666" y="1130046"/>
                  </a:lnTo>
                  <a:lnTo>
                    <a:pt x="1899666" y="427482"/>
                  </a:lnTo>
                  <a:close/>
                </a:path>
                <a:path w="4457065" h="1130300">
                  <a:moveTo>
                    <a:pt x="2410968" y="323088"/>
                  </a:moveTo>
                  <a:lnTo>
                    <a:pt x="2045208" y="323088"/>
                  </a:lnTo>
                  <a:lnTo>
                    <a:pt x="2045208" y="1130046"/>
                  </a:lnTo>
                  <a:lnTo>
                    <a:pt x="2410968" y="1130046"/>
                  </a:lnTo>
                  <a:lnTo>
                    <a:pt x="2410968" y="323088"/>
                  </a:lnTo>
                  <a:close/>
                </a:path>
                <a:path w="4457065" h="1130300">
                  <a:moveTo>
                    <a:pt x="2922270" y="206502"/>
                  </a:moveTo>
                  <a:lnTo>
                    <a:pt x="2557272" y="206502"/>
                  </a:lnTo>
                  <a:lnTo>
                    <a:pt x="2557272" y="1130046"/>
                  </a:lnTo>
                  <a:lnTo>
                    <a:pt x="2922270" y="1130046"/>
                  </a:lnTo>
                  <a:lnTo>
                    <a:pt x="2922270" y="206502"/>
                  </a:lnTo>
                  <a:close/>
                </a:path>
                <a:path w="4457065" h="1130300">
                  <a:moveTo>
                    <a:pt x="3433572" y="129540"/>
                  </a:moveTo>
                  <a:lnTo>
                    <a:pt x="3068574" y="129540"/>
                  </a:lnTo>
                  <a:lnTo>
                    <a:pt x="3068574" y="1130046"/>
                  </a:lnTo>
                  <a:lnTo>
                    <a:pt x="3433572" y="1130046"/>
                  </a:lnTo>
                  <a:lnTo>
                    <a:pt x="3433572" y="129540"/>
                  </a:lnTo>
                  <a:close/>
                </a:path>
                <a:path w="4457065" h="1130300">
                  <a:moveTo>
                    <a:pt x="3944874" y="47244"/>
                  </a:moveTo>
                  <a:lnTo>
                    <a:pt x="3579876" y="47244"/>
                  </a:lnTo>
                  <a:lnTo>
                    <a:pt x="3579876" y="1130046"/>
                  </a:lnTo>
                  <a:lnTo>
                    <a:pt x="3944874" y="1130046"/>
                  </a:lnTo>
                  <a:lnTo>
                    <a:pt x="3944874" y="47244"/>
                  </a:lnTo>
                  <a:close/>
                </a:path>
                <a:path w="4457065" h="1130300">
                  <a:moveTo>
                    <a:pt x="4456938" y="0"/>
                  </a:moveTo>
                  <a:lnTo>
                    <a:pt x="4091178" y="0"/>
                  </a:lnTo>
                  <a:lnTo>
                    <a:pt x="4091178" y="1130046"/>
                  </a:lnTo>
                  <a:lnTo>
                    <a:pt x="4456938" y="1130046"/>
                  </a:lnTo>
                  <a:lnTo>
                    <a:pt x="4456938" y="0"/>
                  </a:lnTo>
                  <a:close/>
                </a:path>
              </a:pathLst>
            </a:custGeom>
            <a:solidFill>
              <a:srgbClr val="00999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2" name="object 82" descr=""/>
            <p:cNvSpPr/>
            <p:nvPr/>
          </p:nvSpPr>
          <p:spPr>
            <a:xfrm>
              <a:off x="1476756" y="4456175"/>
              <a:ext cx="4457065" cy="741045"/>
            </a:xfrm>
            <a:custGeom>
              <a:avLst/>
              <a:gdLst/>
              <a:ahLst/>
              <a:cxnLst/>
              <a:rect l="l" t="t" r="r" b="b"/>
              <a:pathLst>
                <a:path w="4457065" h="741045">
                  <a:moveTo>
                    <a:pt x="364998" y="537972"/>
                  </a:moveTo>
                  <a:lnTo>
                    <a:pt x="0" y="537972"/>
                  </a:lnTo>
                  <a:lnTo>
                    <a:pt x="0" y="657606"/>
                  </a:lnTo>
                  <a:lnTo>
                    <a:pt x="364998" y="657606"/>
                  </a:lnTo>
                  <a:lnTo>
                    <a:pt x="364998" y="537972"/>
                  </a:lnTo>
                  <a:close/>
                </a:path>
                <a:path w="4457065" h="741045">
                  <a:moveTo>
                    <a:pt x="876300" y="493776"/>
                  </a:moveTo>
                  <a:lnTo>
                    <a:pt x="511302" y="493776"/>
                  </a:lnTo>
                  <a:lnTo>
                    <a:pt x="511302" y="637794"/>
                  </a:lnTo>
                  <a:lnTo>
                    <a:pt x="876300" y="637794"/>
                  </a:lnTo>
                  <a:lnTo>
                    <a:pt x="876300" y="493776"/>
                  </a:lnTo>
                  <a:close/>
                </a:path>
                <a:path w="4457065" h="741045">
                  <a:moveTo>
                    <a:pt x="1388364" y="557784"/>
                  </a:moveTo>
                  <a:lnTo>
                    <a:pt x="1022604" y="557784"/>
                  </a:lnTo>
                  <a:lnTo>
                    <a:pt x="1022604" y="740664"/>
                  </a:lnTo>
                  <a:lnTo>
                    <a:pt x="1388364" y="740664"/>
                  </a:lnTo>
                  <a:lnTo>
                    <a:pt x="1388364" y="557784"/>
                  </a:lnTo>
                  <a:close/>
                </a:path>
                <a:path w="4457065" h="741045">
                  <a:moveTo>
                    <a:pt x="1899666" y="502920"/>
                  </a:moveTo>
                  <a:lnTo>
                    <a:pt x="1533906" y="502920"/>
                  </a:lnTo>
                  <a:lnTo>
                    <a:pt x="1533906" y="694182"/>
                  </a:lnTo>
                  <a:lnTo>
                    <a:pt x="1899666" y="694182"/>
                  </a:lnTo>
                  <a:lnTo>
                    <a:pt x="1899666" y="502920"/>
                  </a:lnTo>
                  <a:close/>
                </a:path>
                <a:path w="4457065" h="741045">
                  <a:moveTo>
                    <a:pt x="2410968" y="385572"/>
                  </a:moveTo>
                  <a:lnTo>
                    <a:pt x="2045208" y="385572"/>
                  </a:lnTo>
                  <a:lnTo>
                    <a:pt x="2045208" y="589788"/>
                  </a:lnTo>
                  <a:lnTo>
                    <a:pt x="2410968" y="589788"/>
                  </a:lnTo>
                  <a:lnTo>
                    <a:pt x="2410968" y="385572"/>
                  </a:lnTo>
                  <a:close/>
                </a:path>
                <a:path w="4457065" h="741045">
                  <a:moveTo>
                    <a:pt x="2922270" y="252984"/>
                  </a:moveTo>
                  <a:lnTo>
                    <a:pt x="2557272" y="252984"/>
                  </a:lnTo>
                  <a:lnTo>
                    <a:pt x="2557272" y="473202"/>
                  </a:lnTo>
                  <a:lnTo>
                    <a:pt x="2922270" y="473202"/>
                  </a:lnTo>
                  <a:lnTo>
                    <a:pt x="2922270" y="252984"/>
                  </a:lnTo>
                  <a:close/>
                </a:path>
                <a:path w="4457065" h="741045">
                  <a:moveTo>
                    <a:pt x="3433572" y="165354"/>
                  </a:moveTo>
                  <a:lnTo>
                    <a:pt x="3068574" y="165354"/>
                  </a:lnTo>
                  <a:lnTo>
                    <a:pt x="3068574" y="396240"/>
                  </a:lnTo>
                  <a:lnTo>
                    <a:pt x="3433572" y="396240"/>
                  </a:lnTo>
                  <a:lnTo>
                    <a:pt x="3433572" y="165354"/>
                  </a:lnTo>
                  <a:close/>
                </a:path>
                <a:path w="4457065" h="741045">
                  <a:moveTo>
                    <a:pt x="3944874" y="66294"/>
                  </a:moveTo>
                  <a:lnTo>
                    <a:pt x="3579876" y="66294"/>
                  </a:lnTo>
                  <a:lnTo>
                    <a:pt x="3579876" y="313944"/>
                  </a:lnTo>
                  <a:lnTo>
                    <a:pt x="3944874" y="313944"/>
                  </a:lnTo>
                  <a:lnTo>
                    <a:pt x="3944874" y="66294"/>
                  </a:lnTo>
                  <a:close/>
                </a:path>
                <a:path w="4457065" h="741045">
                  <a:moveTo>
                    <a:pt x="4456938" y="0"/>
                  </a:moveTo>
                  <a:lnTo>
                    <a:pt x="4091178" y="0"/>
                  </a:lnTo>
                  <a:lnTo>
                    <a:pt x="4091178" y="266700"/>
                  </a:lnTo>
                  <a:lnTo>
                    <a:pt x="4456938" y="266700"/>
                  </a:lnTo>
                  <a:lnTo>
                    <a:pt x="4456938" y="0"/>
                  </a:lnTo>
                  <a:close/>
                </a:path>
              </a:pathLst>
            </a:custGeom>
            <a:solidFill>
              <a:srgbClr val="5C949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3" name="object 83" descr=""/>
            <p:cNvSpPr/>
            <p:nvPr/>
          </p:nvSpPr>
          <p:spPr>
            <a:xfrm>
              <a:off x="1403222" y="5853303"/>
              <a:ext cx="4603750" cy="0"/>
            </a:xfrm>
            <a:custGeom>
              <a:avLst/>
              <a:gdLst/>
              <a:ahLst/>
              <a:cxnLst/>
              <a:rect l="l" t="t" r="r" b="b"/>
              <a:pathLst>
                <a:path w="4603750" h="0">
                  <a:moveTo>
                    <a:pt x="0" y="0"/>
                  </a:moveTo>
                  <a:lnTo>
                    <a:pt x="4603242" y="0"/>
                  </a:lnTo>
                </a:path>
              </a:pathLst>
            </a:custGeom>
            <a:ln w="9525">
              <a:solidFill>
                <a:srgbClr val="010027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4" name="object 84" descr=""/>
          <p:cNvSpPr txBox="1"/>
          <p:nvPr/>
        </p:nvSpPr>
        <p:spPr>
          <a:xfrm>
            <a:off x="1472691" y="5398770"/>
            <a:ext cx="37401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 b="1">
                <a:solidFill>
                  <a:srgbClr val="FFFFFF"/>
                </a:solidFill>
                <a:latin typeface="Arial"/>
                <a:cs typeface="Arial"/>
              </a:rPr>
              <a:t>13,579</a:t>
            </a:r>
            <a:endParaRPr sz="900">
              <a:latin typeface="Arial"/>
              <a:cs typeface="Arial"/>
            </a:endParaRPr>
          </a:p>
        </p:txBody>
      </p:sp>
      <p:sp>
        <p:nvSpPr>
          <p:cNvPr id="85" name="object 85" descr=""/>
          <p:cNvSpPr txBox="1"/>
          <p:nvPr/>
        </p:nvSpPr>
        <p:spPr>
          <a:xfrm>
            <a:off x="1984248" y="5388864"/>
            <a:ext cx="37401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 b="1">
                <a:solidFill>
                  <a:srgbClr val="FFFFFF"/>
                </a:solidFill>
                <a:latin typeface="Arial"/>
                <a:cs typeface="Arial"/>
              </a:rPr>
              <a:t>13,939</a:t>
            </a:r>
            <a:endParaRPr sz="900">
              <a:latin typeface="Arial"/>
              <a:cs typeface="Arial"/>
            </a:endParaRPr>
          </a:p>
        </p:txBody>
      </p:sp>
      <p:sp>
        <p:nvSpPr>
          <p:cNvPr id="86" name="object 86" descr=""/>
          <p:cNvSpPr txBox="1"/>
          <p:nvPr/>
        </p:nvSpPr>
        <p:spPr>
          <a:xfrm>
            <a:off x="2495550" y="5440171"/>
            <a:ext cx="37401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 b="1">
                <a:solidFill>
                  <a:srgbClr val="FFFFFF"/>
                </a:solidFill>
                <a:latin typeface="Arial"/>
                <a:cs typeface="Arial"/>
              </a:rPr>
              <a:t>12,054</a:t>
            </a:r>
            <a:endParaRPr sz="900">
              <a:latin typeface="Arial"/>
              <a:cs typeface="Arial"/>
            </a:endParaRPr>
          </a:p>
        </p:txBody>
      </p:sp>
      <p:sp>
        <p:nvSpPr>
          <p:cNvPr id="87" name="object 87" descr=""/>
          <p:cNvSpPr txBox="1"/>
          <p:nvPr/>
        </p:nvSpPr>
        <p:spPr>
          <a:xfrm>
            <a:off x="3007105" y="5417058"/>
            <a:ext cx="37401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 b="1">
                <a:solidFill>
                  <a:srgbClr val="FFFFFF"/>
                </a:solidFill>
                <a:latin typeface="Arial"/>
                <a:cs typeface="Arial"/>
              </a:rPr>
              <a:t>12,908</a:t>
            </a:r>
            <a:endParaRPr sz="900">
              <a:latin typeface="Arial"/>
              <a:cs typeface="Arial"/>
            </a:endParaRPr>
          </a:p>
        </p:txBody>
      </p:sp>
      <p:sp>
        <p:nvSpPr>
          <p:cNvPr id="88" name="object 88" descr=""/>
          <p:cNvSpPr txBox="1"/>
          <p:nvPr/>
        </p:nvSpPr>
        <p:spPr>
          <a:xfrm>
            <a:off x="3518408" y="5364988"/>
            <a:ext cx="37401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 b="1">
                <a:solidFill>
                  <a:srgbClr val="FFFFFF"/>
                </a:solidFill>
                <a:latin typeface="Arial"/>
                <a:cs typeface="Arial"/>
              </a:rPr>
              <a:t>14,818</a:t>
            </a:r>
            <a:endParaRPr sz="900">
              <a:latin typeface="Arial"/>
              <a:cs typeface="Arial"/>
            </a:endParaRPr>
          </a:p>
        </p:txBody>
      </p:sp>
      <p:sp>
        <p:nvSpPr>
          <p:cNvPr id="89" name="object 89" descr=""/>
          <p:cNvSpPr txBox="1"/>
          <p:nvPr/>
        </p:nvSpPr>
        <p:spPr>
          <a:xfrm>
            <a:off x="4029964" y="5306314"/>
            <a:ext cx="37401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 b="1">
                <a:solidFill>
                  <a:srgbClr val="FFFFFF"/>
                </a:solidFill>
                <a:latin typeface="Arial"/>
                <a:cs typeface="Arial"/>
              </a:rPr>
              <a:t>16,967</a:t>
            </a:r>
            <a:endParaRPr sz="900">
              <a:latin typeface="Arial"/>
              <a:cs typeface="Arial"/>
            </a:endParaRPr>
          </a:p>
        </p:txBody>
      </p:sp>
      <p:sp>
        <p:nvSpPr>
          <p:cNvPr id="90" name="object 90" descr=""/>
          <p:cNvSpPr txBox="1"/>
          <p:nvPr/>
        </p:nvSpPr>
        <p:spPr>
          <a:xfrm>
            <a:off x="4541520" y="5267959"/>
            <a:ext cx="37401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 b="1">
                <a:solidFill>
                  <a:srgbClr val="FFFFFF"/>
                </a:solidFill>
                <a:latin typeface="Arial"/>
                <a:cs typeface="Arial"/>
              </a:rPr>
              <a:t>18,375</a:t>
            </a:r>
            <a:endParaRPr sz="900">
              <a:latin typeface="Arial"/>
              <a:cs typeface="Arial"/>
            </a:endParaRPr>
          </a:p>
        </p:txBody>
      </p:sp>
      <p:sp>
        <p:nvSpPr>
          <p:cNvPr id="91" name="object 91" descr=""/>
          <p:cNvSpPr txBox="1"/>
          <p:nvPr/>
        </p:nvSpPr>
        <p:spPr>
          <a:xfrm>
            <a:off x="5052821" y="5227066"/>
            <a:ext cx="37401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 b="1">
                <a:solidFill>
                  <a:srgbClr val="FFFFFF"/>
                </a:solidFill>
                <a:latin typeface="Arial"/>
                <a:cs typeface="Arial"/>
              </a:rPr>
              <a:t>19,882</a:t>
            </a:r>
            <a:endParaRPr sz="900">
              <a:latin typeface="Arial"/>
              <a:cs typeface="Arial"/>
            </a:endParaRPr>
          </a:p>
        </p:txBody>
      </p:sp>
      <p:sp>
        <p:nvSpPr>
          <p:cNvPr id="92" name="object 92" descr=""/>
          <p:cNvSpPr txBox="1"/>
          <p:nvPr/>
        </p:nvSpPr>
        <p:spPr>
          <a:xfrm>
            <a:off x="5564378" y="5203190"/>
            <a:ext cx="37401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 b="1">
                <a:solidFill>
                  <a:srgbClr val="FFFFFF"/>
                </a:solidFill>
                <a:latin typeface="Arial"/>
                <a:cs typeface="Arial"/>
              </a:rPr>
              <a:t>20,756</a:t>
            </a:r>
            <a:endParaRPr sz="900">
              <a:latin typeface="Arial"/>
              <a:cs typeface="Arial"/>
            </a:endParaRPr>
          </a:p>
        </p:txBody>
      </p:sp>
      <p:sp>
        <p:nvSpPr>
          <p:cNvPr id="93" name="object 93" descr=""/>
          <p:cNvSpPr txBox="1"/>
          <p:nvPr/>
        </p:nvSpPr>
        <p:spPr>
          <a:xfrm>
            <a:off x="1503933" y="4969255"/>
            <a:ext cx="31115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 b="1">
                <a:solidFill>
                  <a:srgbClr val="FFFFFF"/>
                </a:solidFill>
                <a:latin typeface="Arial"/>
                <a:cs typeface="Arial"/>
              </a:rPr>
              <a:t>2,186</a:t>
            </a:r>
            <a:endParaRPr sz="900">
              <a:latin typeface="Arial"/>
              <a:cs typeface="Arial"/>
            </a:endParaRPr>
          </a:p>
        </p:txBody>
      </p:sp>
      <p:sp>
        <p:nvSpPr>
          <p:cNvPr id="94" name="object 94" descr=""/>
          <p:cNvSpPr txBox="1"/>
          <p:nvPr/>
        </p:nvSpPr>
        <p:spPr>
          <a:xfrm>
            <a:off x="2015235" y="4937252"/>
            <a:ext cx="31115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 b="1">
                <a:solidFill>
                  <a:srgbClr val="FFFFFF"/>
                </a:solidFill>
                <a:latin typeface="Arial"/>
                <a:cs typeface="Arial"/>
              </a:rPr>
              <a:t>2,643</a:t>
            </a:r>
            <a:endParaRPr sz="900">
              <a:latin typeface="Arial"/>
              <a:cs typeface="Arial"/>
            </a:endParaRPr>
          </a:p>
        </p:txBody>
      </p:sp>
      <p:sp>
        <p:nvSpPr>
          <p:cNvPr id="95" name="object 95" descr=""/>
          <p:cNvSpPr txBox="1"/>
          <p:nvPr/>
        </p:nvSpPr>
        <p:spPr>
          <a:xfrm>
            <a:off x="2526792" y="5020564"/>
            <a:ext cx="31115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 b="1">
                <a:solidFill>
                  <a:srgbClr val="FFFFFF"/>
                </a:solidFill>
                <a:latin typeface="Arial"/>
                <a:cs typeface="Arial"/>
              </a:rPr>
              <a:t>3,356</a:t>
            </a:r>
            <a:endParaRPr sz="900">
              <a:latin typeface="Arial"/>
              <a:cs typeface="Arial"/>
            </a:endParaRPr>
          </a:p>
        </p:txBody>
      </p:sp>
      <p:sp>
        <p:nvSpPr>
          <p:cNvPr id="96" name="object 96" descr=""/>
          <p:cNvSpPr txBox="1"/>
          <p:nvPr/>
        </p:nvSpPr>
        <p:spPr>
          <a:xfrm>
            <a:off x="3038348" y="4969764"/>
            <a:ext cx="31115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 b="1">
                <a:solidFill>
                  <a:srgbClr val="FFFFFF"/>
                </a:solidFill>
                <a:latin typeface="Arial"/>
                <a:cs typeface="Arial"/>
              </a:rPr>
              <a:t>3,513</a:t>
            </a:r>
            <a:endParaRPr sz="900">
              <a:latin typeface="Arial"/>
              <a:cs typeface="Arial"/>
            </a:endParaRPr>
          </a:p>
        </p:txBody>
      </p:sp>
      <p:sp>
        <p:nvSpPr>
          <p:cNvPr id="97" name="object 97" descr=""/>
          <p:cNvSpPr txBox="1"/>
          <p:nvPr/>
        </p:nvSpPr>
        <p:spPr>
          <a:xfrm>
            <a:off x="3549650" y="4859020"/>
            <a:ext cx="31115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 b="1">
                <a:solidFill>
                  <a:srgbClr val="FFFFFF"/>
                </a:solidFill>
                <a:latin typeface="Arial"/>
                <a:cs typeface="Arial"/>
              </a:rPr>
              <a:t>3,754</a:t>
            </a:r>
            <a:endParaRPr sz="900">
              <a:latin typeface="Arial"/>
              <a:cs typeface="Arial"/>
            </a:endParaRPr>
          </a:p>
        </p:txBody>
      </p:sp>
      <p:sp>
        <p:nvSpPr>
          <p:cNvPr id="98" name="object 98" descr=""/>
          <p:cNvSpPr txBox="1"/>
          <p:nvPr/>
        </p:nvSpPr>
        <p:spPr>
          <a:xfrm>
            <a:off x="4061205" y="4734305"/>
            <a:ext cx="31115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 b="1">
                <a:solidFill>
                  <a:srgbClr val="FFFFFF"/>
                </a:solidFill>
                <a:latin typeface="Arial"/>
                <a:cs typeface="Arial"/>
              </a:rPr>
              <a:t>4,035</a:t>
            </a:r>
            <a:endParaRPr sz="900">
              <a:latin typeface="Arial"/>
              <a:cs typeface="Arial"/>
            </a:endParaRPr>
          </a:p>
        </p:txBody>
      </p:sp>
      <p:sp>
        <p:nvSpPr>
          <p:cNvPr id="99" name="object 99" descr=""/>
          <p:cNvSpPr txBox="1"/>
          <p:nvPr/>
        </p:nvSpPr>
        <p:spPr>
          <a:xfrm>
            <a:off x="4572761" y="4652264"/>
            <a:ext cx="31115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 b="1">
                <a:solidFill>
                  <a:srgbClr val="FFFFFF"/>
                </a:solidFill>
                <a:latin typeface="Arial"/>
                <a:cs typeface="Arial"/>
              </a:rPr>
              <a:t>4,236</a:t>
            </a:r>
            <a:endParaRPr sz="900">
              <a:latin typeface="Arial"/>
              <a:cs typeface="Arial"/>
            </a:endParaRPr>
          </a:p>
        </p:txBody>
      </p:sp>
      <p:sp>
        <p:nvSpPr>
          <p:cNvPr id="100" name="object 100" descr=""/>
          <p:cNvSpPr txBox="1"/>
          <p:nvPr/>
        </p:nvSpPr>
        <p:spPr>
          <a:xfrm>
            <a:off x="5084064" y="4561332"/>
            <a:ext cx="31115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 b="1">
                <a:solidFill>
                  <a:srgbClr val="FFFFFF"/>
                </a:solidFill>
                <a:latin typeface="Arial"/>
                <a:cs typeface="Arial"/>
              </a:rPr>
              <a:t>4,554</a:t>
            </a:r>
            <a:endParaRPr sz="900">
              <a:latin typeface="Arial"/>
              <a:cs typeface="Arial"/>
            </a:endParaRPr>
          </a:p>
        </p:txBody>
      </p:sp>
      <p:sp>
        <p:nvSpPr>
          <p:cNvPr id="101" name="object 101" descr=""/>
          <p:cNvSpPr txBox="1"/>
          <p:nvPr/>
        </p:nvSpPr>
        <p:spPr>
          <a:xfrm>
            <a:off x="5595620" y="4504435"/>
            <a:ext cx="31115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 b="1">
                <a:solidFill>
                  <a:srgbClr val="FFFFFF"/>
                </a:solidFill>
                <a:latin typeface="Arial"/>
                <a:cs typeface="Arial"/>
              </a:rPr>
              <a:t>4,896</a:t>
            </a:r>
            <a:endParaRPr sz="900">
              <a:latin typeface="Arial"/>
              <a:cs typeface="Arial"/>
            </a:endParaRPr>
          </a:p>
        </p:txBody>
      </p:sp>
      <p:sp>
        <p:nvSpPr>
          <p:cNvPr id="102" name="object 102" descr=""/>
          <p:cNvSpPr txBox="1"/>
          <p:nvPr/>
        </p:nvSpPr>
        <p:spPr>
          <a:xfrm>
            <a:off x="1197355" y="5763259"/>
            <a:ext cx="8953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50">
                <a:solidFill>
                  <a:srgbClr val="010027"/>
                </a:solidFill>
                <a:latin typeface="Arial MT"/>
                <a:cs typeface="Arial MT"/>
              </a:rPr>
              <a:t>0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103" name="object 103" descr=""/>
          <p:cNvSpPr txBox="1"/>
          <p:nvPr/>
        </p:nvSpPr>
        <p:spPr>
          <a:xfrm>
            <a:off x="974852" y="5490971"/>
            <a:ext cx="31178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>
                <a:solidFill>
                  <a:srgbClr val="010027"/>
                </a:solidFill>
                <a:latin typeface="Arial MT"/>
                <a:cs typeface="Arial MT"/>
              </a:rPr>
              <a:t>5,000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104" name="object 104" descr=""/>
          <p:cNvSpPr txBox="1"/>
          <p:nvPr/>
        </p:nvSpPr>
        <p:spPr>
          <a:xfrm>
            <a:off x="911352" y="5218429"/>
            <a:ext cx="37465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>
                <a:solidFill>
                  <a:srgbClr val="010027"/>
                </a:solidFill>
                <a:latin typeface="Arial MT"/>
                <a:cs typeface="Arial MT"/>
              </a:rPr>
              <a:t>10,000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105" name="object 105" descr=""/>
          <p:cNvSpPr txBox="1"/>
          <p:nvPr/>
        </p:nvSpPr>
        <p:spPr>
          <a:xfrm>
            <a:off x="911352" y="4946142"/>
            <a:ext cx="37465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>
                <a:solidFill>
                  <a:srgbClr val="010027"/>
                </a:solidFill>
                <a:latin typeface="Arial MT"/>
                <a:cs typeface="Arial MT"/>
              </a:rPr>
              <a:t>15,000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106" name="object 106" descr=""/>
          <p:cNvSpPr txBox="1"/>
          <p:nvPr/>
        </p:nvSpPr>
        <p:spPr>
          <a:xfrm>
            <a:off x="911352" y="4673346"/>
            <a:ext cx="375285" cy="1631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>
                <a:solidFill>
                  <a:srgbClr val="010027"/>
                </a:solidFill>
                <a:latin typeface="Arial MT"/>
                <a:cs typeface="Arial MT"/>
              </a:rPr>
              <a:t>20,000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107" name="object 107" descr=""/>
          <p:cNvSpPr txBox="1"/>
          <p:nvPr/>
        </p:nvSpPr>
        <p:spPr>
          <a:xfrm>
            <a:off x="911352" y="4401311"/>
            <a:ext cx="37465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>
                <a:solidFill>
                  <a:srgbClr val="010027"/>
                </a:solidFill>
                <a:latin typeface="Arial MT"/>
                <a:cs typeface="Arial MT"/>
              </a:rPr>
              <a:t>25,000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108" name="object 108" descr=""/>
          <p:cNvSpPr txBox="1"/>
          <p:nvPr/>
        </p:nvSpPr>
        <p:spPr>
          <a:xfrm>
            <a:off x="911352" y="4129023"/>
            <a:ext cx="37465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>
                <a:solidFill>
                  <a:srgbClr val="010027"/>
                </a:solidFill>
                <a:latin typeface="Arial MT"/>
                <a:cs typeface="Arial MT"/>
              </a:rPr>
              <a:t>30,000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109" name="object 109" descr=""/>
          <p:cNvSpPr txBox="1"/>
          <p:nvPr/>
        </p:nvSpPr>
        <p:spPr>
          <a:xfrm>
            <a:off x="1481327" y="5899403"/>
            <a:ext cx="444817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23875" algn="l"/>
                <a:tab pos="1035685" algn="l"/>
                <a:tab pos="1546860" algn="l"/>
                <a:tab pos="2058035" algn="l"/>
                <a:tab pos="2569845" algn="l"/>
                <a:tab pos="3081020" algn="l"/>
                <a:tab pos="3592829" algn="l"/>
                <a:tab pos="4104004" algn="l"/>
              </a:tabLst>
            </a:pPr>
            <a:r>
              <a:rPr dirty="0" sz="900" spc="-10">
                <a:solidFill>
                  <a:srgbClr val="010027"/>
                </a:solidFill>
                <a:latin typeface="Arial MT"/>
                <a:cs typeface="Arial MT"/>
              </a:rPr>
              <a:t>2020A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	</a:t>
            </a:r>
            <a:r>
              <a:rPr dirty="0" sz="900" spc="-10">
                <a:solidFill>
                  <a:srgbClr val="010027"/>
                </a:solidFill>
                <a:latin typeface="Arial MT"/>
                <a:cs typeface="Arial MT"/>
              </a:rPr>
              <a:t>2021A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	</a:t>
            </a:r>
            <a:r>
              <a:rPr dirty="0" sz="900" spc="-10">
                <a:solidFill>
                  <a:srgbClr val="010027"/>
                </a:solidFill>
                <a:latin typeface="Arial MT"/>
                <a:cs typeface="Arial MT"/>
              </a:rPr>
              <a:t>2022A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	</a:t>
            </a:r>
            <a:r>
              <a:rPr dirty="0" sz="900" spc="-10">
                <a:solidFill>
                  <a:srgbClr val="010027"/>
                </a:solidFill>
                <a:latin typeface="Arial MT"/>
                <a:cs typeface="Arial MT"/>
              </a:rPr>
              <a:t>2023E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	</a:t>
            </a:r>
            <a:r>
              <a:rPr dirty="0" sz="900" spc="-10">
                <a:solidFill>
                  <a:srgbClr val="010027"/>
                </a:solidFill>
                <a:latin typeface="Arial MT"/>
                <a:cs typeface="Arial MT"/>
              </a:rPr>
              <a:t>2024E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	</a:t>
            </a:r>
            <a:r>
              <a:rPr dirty="0" sz="900" spc="-10">
                <a:solidFill>
                  <a:srgbClr val="010027"/>
                </a:solidFill>
                <a:latin typeface="Arial MT"/>
                <a:cs typeface="Arial MT"/>
              </a:rPr>
              <a:t>2025E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	</a:t>
            </a:r>
            <a:r>
              <a:rPr dirty="0" sz="900" spc="-10">
                <a:solidFill>
                  <a:srgbClr val="010027"/>
                </a:solidFill>
                <a:latin typeface="Arial MT"/>
                <a:cs typeface="Arial MT"/>
              </a:rPr>
              <a:t>2026E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	</a:t>
            </a:r>
            <a:r>
              <a:rPr dirty="0" sz="900" spc="-10">
                <a:solidFill>
                  <a:srgbClr val="010027"/>
                </a:solidFill>
                <a:latin typeface="Arial MT"/>
                <a:cs typeface="Arial MT"/>
              </a:rPr>
              <a:t>2027E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	</a:t>
            </a:r>
            <a:r>
              <a:rPr dirty="0" sz="900" spc="-10">
                <a:solidFill>
                  <a:srgbClr val="010027"/>
                </a:solidFill>
                <a:latin typeface="Arial MT"/>
                <a:cs typeface="Arial MT"/>
              </a:rPr>
              <a:t>2028E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110" name="object 110" descr=""/>
          <p:cNvSpPr txBox="1"/>
          <p:nvPr/>
        </p:nvSpPr>
        <p:spPr>
          <a:xfrm>
            <a:off x="745903" y="4576072"/>
            <a:ext cx="153670" cy="921385"/>
          </a:xfrm>
          <a:prstGeom prst="rect">
            <a:avLst/>
          </a:prstGeom>
        </p:spPr>
        <p:txBody>
          <a:bodyPr wrap="square" lIns="0" tIns="1905" rIns="0" bIns="0" rtlCol="0" vert="vert27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Revenue</a:t>
            </a:r>
            <a:r>
              <a:rPr dirty="0" sz="900" spc="-1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in</a:t>
            </a:r>
            <a:r>
              <a:rPr dirty="0" sz="900" spc="-1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$</a:t>
            </a:r>
            <a:r>
              <a:rPr dirty="0" sz="900" spc="-1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900" spc="-25">
                <a:solidFill>
                  <a:srgbClr val="010027"/>
                </a:solidFill>
                <a:latin typeface="Arial MT"/>
                <a:cs typeface="Arial MT"/>
              </a:rPr>
              <a:t>Mm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111" name="object 111" descr=""/>
          <p:cNvSpPr/>
          <p:nvPr/>
        </p:nvSpPr>
        <p:spPr>
          <a:xfrm>
            <a:off x="2653283" y="6204965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57150" y="0"/>
                </a:moveTo>
                <a:lnTo>
                  <a:pt x="0" y="0"/>
                </a:lnTo>
                <a:lnTo>
                  <a:pt x="0" y="57150"/>
                </a:lnTo>
                <a:lnTo>
                  <a:pt x="57150" y="57150"/>
                </a:lnTo>
                <a:lnTo>
                  <a:pt x="57150" y="0"/>
                </a:lnTo>
                <a:close/>
              </a:path>
            </a:pathLst>
          </a:custGeom>
          <a:solidFill>
            <a:srgbClr val="0099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2" name="object 112" descr=""/>
          <p:cNvSpPr txBox="1"/>
          <p:nvPr/>
        </p:nvSpPr>
        <p:spPr>
          <a:xfrm>
            <a:off x="2721864" y="6143752"/>
            <a:ext cx="83248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Power</a:t>
            </a:r>
            <a:r>
              <a:rPr dirty="0" sz="900" spc="-2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900" spc="-10">
                <a:solidFill>
                  <a:srgbClr val="010027"/>
                </a:solidFill>
                <a:latin typeface="Arial MT"/>
                <a:cs typeface="Arial MT"/>
              </a:rPr>
              <a:t>solutions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113" name="object 113" descr=""/>
          <p:cNvSpPr/>
          <p:nvPr/>
        </p:nvSpPr>
        <p:spPr>
          <a:xfrm>
            <a:off x="3669029" y="6204965"/>
            <a:ext cx="58419" cy="57150"/>
          </a:xfrm>
          <a:custGeom>
            <a:avLst/>
            <a:gdLst/>
            <a:ahLst/>
            <a:cxnLst/>
            <a:rect l="l" t="t" r="r" b="b"/>
            <a:pathLst>
              <a:path w="58420" h="57150">
                <a:moveTo>
                  <a:pt x="57912" y="0"/>
                </a:moveTo>
                <a:lnTo>
                  <a:pt x="0" y="0"/>
                </a:lnTo>
                <a:lnTo>
                  <a:pt x="0" y="57150"/>
                </a:lnTo>
                <a:lnTo>
                  <a:pt x="57912" y="57150"/>
                </a:lnTo>
                <a:lnTo>
                  <a:pt x="57912" y="0"/>
                </a:lnTo>
                <a:close/>
              </a:path>
            </a:pathLst>
          </a:custGeom>
          <a:solidFill>
            <a:srgbClr val="5C949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4" name="object 114" descr=""/>
          <p:cNvSpPr txBox="1"/>
          <p:nvPr/>
        </p:nvSpPr>
        <p:spPr>
          <a:xfrm>
            <a:off x="3738117" y="6143752"/>
            <a:ext cx="407034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>
                <a:solidFill>
                  <a:srgbClr val="010027"/>
                </a:solidFill>
                <a:latin typeface="Arial MT"/>
                <a:cs typeface="Arial MT"/>
              </a:rPr>
              <a:t>Service</a:t>
            </a:r>
            <a:endParaRPr sz="900">
              <a:latin typeface="Arial MT"/>
              <a:cs typeface="Arial MT"/>
            </a:endParaRPr>
          </a:p>
        </p:txBody>
      </p:sp>
      <p:grpSp>
        <p:nvGrpSpPr>
          <p:cNvPr id="115" name="object 115" descr=""/>
          <p:cNvGrpSpPr/>
          <p:nvPr/>
        </p:nvGrpSpPr>
        <p:grpSpPr>
          <a:xfrm>
            <a:off x="1454150" y="4222496"/>
            <a:ext cx="4466590" cy="638175"/>
            <a:chOff x="1454150" y="4222496"/>
            <a:chExt cx="4466590" cy="638175"/>
          </a:xfrm>
        </p:grpSpPr>
        <p:sp>
          <p:nvSpPr>
            <p:cNvPr id="116" name="object 116" descr=""/>
            <p:cNvSpPr/>
            <p:nvPr/>
          </p:nvSpPr>
          <p:spPr>
            <a:xfrm>
              <a:off x="1454150" y="4222496"/>
              <a:ext cx="4466590" cy="638175"/>
            </a:xfrm>
            <a:custGeom>
              <a:avLst/>
              <a:gdLst/>
              <a:ahLst/>
              <a:cxnLst/>
              <a:rect l="l" t="t" r="r" b="b"/>
              <a:pathLst>
                <a:path w="4466590" h="638175">
                  <a:moveTo>
                    <a:pt x="4390170" y="31430"/>
                  </a:moveTo>
                  <a:lnTo>
                    <a:pt x="0" y="625093"/>
                  </a:lnTo>
                  <a:lnTo>
                    <a:pt x="1778" y="637666"/>
                  </a:lnTo>
                  <a:lnTo>
                    <a:pt x="4391877" y="44122"/>
                  </a:lnTo>
                  <a:lnTo>
                    <a:pt x="4390170" y="31430"/>
                  </a:lnTo>
                  <a:close/>
                </a:path>
                <a:path w="4466590" h="638175">
                  <a:moveTo>
                    <a:pt x="4463420" y="29717"/>
                  </a:moveTo>
                  <a:lnTo>
                    <a:pt x="4402836" y="29717"/>
                  </a:lnTo>
                  <a:lnTo>
                    <a:pt x="4404487" y="42417"/>
                  </a:lnTo>
                  <a:lnTo>
                    <a:pt x="4391877" y="44122"/>
                  </a:lnTo>
                  <a:lnTo>
                    <a:pt x="4396105" y="75564"/>
                  </a:lnTo>
                  <a:lnTo>
                    <a:pt x="4463420" y="29717"/>
                  </a:lnTo>
                  <a:close/>
                </a:path>
                <a:path w="4466590" h="638175">
                  <a:moveTo>
                    <a:pt x="4402836" y="29717"/>
                  </a:moveTo>
                  <a:lnTo>
                    <a:pt x="4390170" y="31430"/>
                  </a:lnTo>
                  <a:lnTo>
                    <a:pt x="4391877" y="44122"/>
                  </a:lnTo>
                  <a:lnTo>
                    <a:pt x="4404487" y="42417"/>
                  </a:lnTo>
                  <a:lnTo>
                    <a:pt x="4402836" y="29717"/>
                  </a:lnTo>
                  <a:close/>
                </a:path>
                <a:path w="4466590" h="638175">
                  <a:moveTo>
                    <a:pt x="4385945" y="0"/>
                  </a:moveTo>
                  <a:lnTo>
                    <a:pt x="4390170" y="31430"/>
                  </a:lnTo>
                  <a:lnTo>
                    <a:pt x="4402836" y="29717"/>
                  </a:lnTo>
                  <a:lnTo>
                    <a:pt x="4463420" y="29717"/>
                  </a:lnTo>
                  <a:lnTo>
                    <a:pt x="4466590" y="27558"/>
                  </a:lnTo>
                  <a:lnTo>
                    <a:pt x="4385945" y="0"/>
                  </a:lnTo>
                  <a:close/>
                </a:path>
              </a:pathLst>
            </a:custGeom>
            <a:solidFill>
              <a:srgbClr val="0100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7" name="object 117" descr=""/>
            <p:cNvSpPr/>
            <p:nvPr/>
          </p:nvSpPr>
          <p:spPr>
            <a:xfrm>
              <a:off x="3001517" y="4275455"/>
              <a:ext cx="1372870" cy="511809"/>
            </a:xfrm>
            <a:custGeom>
              <a:avLst/>
              <a:gdLst/>
              <a:ahLst/>
              <a:cxnLst/>
              <a:rect l="l" t="t" r="r" b="b"/>
              <a:pathLst>
                <a:path w="1372870" h="511810">
                  <a:moveTo>
                    <a:pt x="1328293" y="0"/>
                  </a:moveTo>
                  <a:lnTo>
                    <a:pt x="0" y="175006"/>
                  </a:lnTo>
                  <a:lnTo>
                    <a:pt x="44323" y="511556"/>
                  </a:lnTo>
                  <a:lnTo>
                    <a:pt x="1372616" y="336423"/>
                  </a:lnTo>
                  <a:lnTo>
                    <a:pt x="1328293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8" name="object 118" descr=""/>
            <p:cNvSpPr/>
            <p:nvPr/>
          </p:nvSpPr>
          <p:spPr>
            <a:xfrm>
              <a:off x="3001517" y="4275455"/>
              <a:ext cx="1372870" cy="511809"/>
            </a:xfrm>
            <a:custGeom>
              <a:avLst/>
              <a:gdLst/>
              <a:ahLst/>
              <a:cxnLst/>
              <a:rect l="l" t="t" r="r" b="b"/>
              <a:pathLst>
                <a:path w="1372870" h="511810">
                  <a:moveTo>
                    <a:pt x="0" y="175006"/>
                  </a:moveTo>
                  <a:lnTo>
                    <a:pt x="1328293" y="0"/>
                  </a:lnTo>
                  <a:lnTo>
                    <a:pt x="1372616" y="336423"/>
                  </a:lnTo>
                  <a:lnTo>
                    <a:pt x="44323" y="511556"/>
                  </a:lnTo>
                  <a:lnTo>
                    <a:pt x="0" y="175006"/>
                  </a:lnTo>
                  <a:close/>
                </a:path>
              </a:pathLst>
            </a:custGeom>
            <a:ln w="285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9" name="object 119" descr=""/>
            <p:cNvSpPr/>
            <p:nvPr/>
          </p:nvSpPr>
          <p:spPr>
            <a:xfrm>
              <a:off x="3385311" y="4455541"/>
              <a:ext cx="617220" cy="157480"/>
            </a:xfrm>
            <a:custGeom>
              <a:avLst/>
              <a:gdLst/>
              <a:ahLst/>
              <a:cxnLst/>
              <a:rect l="l" t="t" r="r" b="b"/>
              <a:pathLst>
                <a:path w="617220" h="157479">
                  <a:moveTo>
                    <a:pt x="15621" y="133603"/>
                  </a:moveTo>
                  <a:lnTo>
                    <a:pt x="380" y="137286"/>
                  </a:lnTo>
                  <a:lnTo>
                    <a:pt x="2159" y="144017"/>
                  </a:lnTo>
                  <a:lnTo>
                    <a:pt x="5714" y="148970"/>
                  </a:lnTo>
                  <a:lnTo>
                    <a:pt x="10922" y="152399"/>
                  </a:lnTo>
                  <a:lnTo>
                    <a:pt x="16255" y="155828"/>
                  </a:lnTo>
                  <a:lnTo>
                    <a:pt x="22605" y="156971"/>
                  </a:lnTo>
                  <a:lnTo>
                    <a:pt x="30099" y="155955"/>
                  </a:lnTo>
                  <a:lnTo>
                    <a:pt x="39497" y="154812"/>
                  </a:lnTo>
                  <a:lnTo>
                    <a:pt x="46354" y="150240"/>
                  </a:lnTo>
                  <a:lnTo>
                    <a:pt x="49767" y="144017"/>
                  </a:lnTo>
                  <a:lnTo>
                    <a:pt x="26314" y="144017"/>
                  </a:lnTo>
                  <a:lnTo>
                    <a:pt x="23113" y="143255"/>
                  </a:lnTo>
                  <a:lnTo>
                    <a:pt x="18287" y="139699"/>
                  </a:lnTo>
                  <a:lnTo>
                    <a:pt x="16598" y="137286"/>
                  </a:lnTo>
                  <a:lnTo>
                    <a:pt x="16383" y="136651"/>
                  </a:lnTo>
                  <a:lnTo>
                    <a:pt x="15621" y="133603"/>
                  </a:lnTo>
                  <a:close/>
                </a:path>
                <a:path w="617220" h="157479">
                  <a:moveTo>
                    <a:pt x="51228" y="112267"/>
                  </a:moveTo>
                  <a:lnTo>
                    <a:pt x="27686" y="112267"/>
                  </a:lnTo>
                  <a:lnTo>
                    <a:pt x="30734" y="113156"/>
                  </a:lnTo>
                  <a:lnTo>
                    <a:pt x="35940" y="117601"/>
                  </a:lnTo>
                  <a:lnTo>
                    <a:pt x="37464" y="121157"/>
                  </a:lnTo>
                  <a:lnTo>
                    <a:pt x="38100" y="126110"/>
                  </a:lnTo>
                  <a:lnTo>
                    <a:pt x="38862" y="131444"/>
                  </a:lnTo>
                  <a:lnTo>
                    <a:pt x="28575" y="143509"/>
                  </a:lnTo>
                  <a:lnTo>
                    <a:pt x="24849" y="144017"/>
                  </a:lnTo>
                  <a:lnTo>
                    <a:pt x="49767" y="144017"/>
                  </a:lnTo>
                  <a:lnTo>
                    <a:pt x="53848" y="136651"/>
                  </a:lnTo>
                  <a:lnTo>
                    <a:pt x="54990" y="130428"/>
                  </a:lnTo>
                  <a:lnTo>
                    <a:pt x="53102" y="115823"/>
                  </a:lnTo>
                  <a:lnTo>
                    <a:pt x="51847" y="113410"/>
                  </a:lnTo>
                  <a:lnTo>
                    <a:pt x="51228" y="112267"/>
                  </a:lnTo>
                  <a:close/>
                </a:path>
                <a:path w="617220" h="157479">
                  <a:moveTo>
                    <a:pt x="43561" y="71500"/>
                  </a:moveTo>
                  <a:lnTo>
                    <a:pt x="2412" y="76834"/>
                  </a:lnTo>
                  <a:lnTo>
                    <a:pt x="0" y="120141"/>
                  </a:lnTo>
                  <a:lnTo>
                    <a:pt x="12826" y="120268"/>
                  </a:lnTo>
                  <a:lnTo>
                    <a:pt x="15875" y="115823"/>
                  </a:lnTo>
                  <a:lnTo>
                    <a:pt x="19685" y="113410"/>
                  </a:lnTo>
                  <a:lnTo>
                    <a:pt x="27686" y="112267"/>
                  </a:lnTo>
                  <a:lnTo>
                    <a:pt x="51228" y="112267"/>
                  </a:lnTo>
                  <a:lnTo>
                    <a:pt x="49784" y="109600"/>
                  </a:lnTo>
                  <a:lnTo>
                    <a:pt x="44323" y="105155"/>
                  </a:lnTo>
                  <a:lnTo>
                    <a:pt x="42877" y="104012"/>
                  </a:lnTo>
                  <a:lnTo>
                    <a:pt x="15493" y="104012"/>
                  </a:lnTo>
                  <a:lnTo>
                    <a:pt x="16128" y="89915"/>
                  </a:lnTo>
                  <a:lnTo>
                    <a:pt x="45465" y="85978"/>
                  </a:lnTo>
                  <a:lnTo>
                    <a:pt x="43561" y="71500"/>
                  </a:lnTo>
                  <a:close/>
                </a:path>
                <a:path w="617220" h="157479">
                  <a:moveTo>
                    <a:pt x="32638" y="99059"/>
                  </a:moveTo>
                  <a:lnTo>
                    <a:pt x="25780" y="99948"/>
                  </a:lnTo>
                  <a:lnTo>
                    <a:pt x="22225" y="100456"/>
                  </a:lnTo>
                  <a:lnTo>
                    <a:pt x="18796" y="101726"/>
                  </a:lnTo>
                  <a:lnTo>
                    <a:pt x="15493" y="104012"/>
                  </a:lnTo>
                  <a:lnTo>
                    <a:pt x="42877" y="104012"/>
                  </a:lnTo>
                  <a:lnTo>
                    <a:pt x="38862" y="100837"/>
                  </a:lnTo>
                  <a:lnTo>
                    <a:pt x="32638" y="99059"/>
                  </a:lnTo>
                  <a:close/>
                </a:path>
                <a:path w="617220" h="157479">
                  <a:moveTo>
                    <a:pt x="82423" y="131952"/>
                  </a:moveTo>
                  <a:lnTo>
                    <a:pt x="66928" y="133984"/>
                  </a:lnTo>
                  <a:lnTo>
                    <a:pt x="68961" y="149478"/>
                  </a:lnTo>
                  <a:lnTo>
                    <a:pt x="84454" y="147446"/>
                  </a:lnTo>
                  <a:lnTo>
                    <a:pt x="82423" y="131952"/>
                  </a:lnTo>
                  <a:close/>
                </a:path>
                <a:path w="617220" h="157479">
                  <a:moveTo>
                    <a:pt x="122427" y="59562"/>
                  </a:moveTo>
                  <a:lnTo>
                    <a:pt x="115231" y="60578"/>
                  </a:lnTo>
                  <a:lnTo>
                    <a:pt x="107441" y="61594"/>
                  </a:lnTo>
                  <a:lnTo>
                    <a:pt x="100837" y="65785"/>
                  </a:lnTo>
                  <a:lnTo>
                    <a:pt x="96138" y="73024"/>
                  </a:lnTo>
                  <a:lnTo>
                    <a:pt x="93309" y="79242"/>
                  </a:lnTo>
                  <a:lnTo>
                    <a:pt x="91694" y="86852"/>
                  </a:lnTo>
                  <a:lnTo>
                    <a:pt x="91640" y="88137"/>
                  </a:lnTo>
                  <a:lnTo>
                    <a:pt x="91565" y="89915"/>
                  </a:lnTo>
                  <a:lnTo>
                    <a:pt x="91449" y="92709"/>
                  </a:lnTo>
                  <a:lnTo>
                    <a:pt x="91385" y="94233"/>
                  </a:lnTo>
                  <a:lnTo>
                    <a:pt x="91316" y="95867"/>
                  </a:lnTo>
                  <a:lnTo>
                    <a:pt x="92061" y="104647"/>
                  </a:lnTo>
                  <a:lnTo>
                    <a:pt x="92115" y="105282"/>
                  </a:lnTo>
                  <a:lnTo>
                    <a:pt x="92201" y="106298"/>
                  </a:lnTo>
                  <a:lnTo>
                    <a:pt x="93965" y="116077"/>
                  </a:lnTo>
                  <a:lnTo>
                    <a:pt x="94013" y="116343"/>
                  </a:lnTo>
                  <a:lnTo>
                    <a:pt x="96599" y="124745"/>
                  </a:lnTo>
                  <a:lnTo>
                    <a:pt x="99970" y="131480"/>
                  </a:lnTo>
                  <a:lnTo>
                    <a:pt x="104139" y="136524"/>
                  </a:lnTo>
                  <a:lnTo>
                    <a:pt x="110371" y="142366"/>
                  </a:lnTo>
                  <a:lnTo>
                    <a:pt x="110638" y="142366"/>
                  </a:lnTo>
                  <a:lnTo>
                    <a:pt x="117475" y="144525"/>
                  </a:lnTo>
                  <a:lnTo>
                    <a:pt x="133223" y="142366"/>
                  </a:lnTo>
                  <a:lnTo>
                    <a:pt x="139191" y="139064"/>
                  </a:lnTo>
                  <a:lnTo>
                    <a:pt x="143383" y="133476"/>
                  </a:lnTo>
                  <a:lnTo>
                    <a:pt x="145338" y="130809"/>
                  </a:lnTo>
                  <a:lnTo>
                    <a:pt x="121665" y="130809"/>
                  </a:lnTo>
                  <a:lnTo>
                    <a:pt x="118872" y="129793"/>
                  </a:lnTo>
                  <a:lnTo>
                    <a:pt x="110616" y="111505"/>
                  </a:lnTo>
                  <a:lnTo>
                    <a:pt x="111125" y="107949"/>
                  </a:lnTo>
                  <a:lnTo>
                    <a:pt x="112902" y="105282"/>
                  </a:lnTo>
                  <a:lnTo>
                    <a:pt x="114680" y="102742"/>
                  </a:lnTo>
                  <a:lnTo>
                    <a:pt x="116776" y="101345"/>
                  </a:lnTo>
                  <a:lnTo>
                    <a:pt x="115951" y="101345"/>
                  </a:lnTo>
                  <a:lnTo>
                    <a:pt x="123062" y="100456"/>
                  </a:lnTo>
                  <a:lnTo>
                    <a:pt x="144883" y="100456"/>
                  </a:lnTo>
                  <a:lnTo>
                    <a:pt x="143890" y="98551"/>
                  </a:lnTo>
                  <a:lnTo>
                    <a:pt x="142949" y="97789"/>
                  </a:lnTo>
                  <a:lnTo>
                    <a:pt x="107441" y="97789"/>
                  </a:lnTo>
                  <a:lnTo>
                    <a:pt x="106909" y="89915"/>
                  </a:lnTo>
                  <a:lnTo>
                    <a:pt x="119507" y="73024"/>
                  </a:lnTo>
                  <a:lnTo>
                    <a:pt x="140551" y="73024"/>
                  </a:lnTo>
                  <a:lnTo>
                    <a:pt x="139953" y="71119"/>
                  </a:lnTo>
                  <a:lnTo>
                    <a:pt x="136778" y="66420"/>
                  </a:lnTo>
                  <a:lnTo>
                    <a:pt x="132207" y="63499"/>
                  </a:lnTo>
                  <a:lnTo>
                    <a:pt x="127762" y="60578"/>
                  </a:lnTo>
                  <a:lnTo>
                    <a:pt x="122427" y="59562"/>
                  </a:lnTo>
                  <a:close/>
                </a:path>
                <a:path w="617220" h="157479">
                  <a:moveTo>
                    <a:pt x="144883" y="100456"/>
                  </a:moveTo>
                  <a:lnTo>
                    <a:pt x="123062" y="100456"/>
                  </a:lnTo>
                  <a:lnTo>
                    <a:pt x="125857" y="101345"/>
                  </a:lnTo>
                  <a:lnTo>
                    <a:pt x="130683" y="105663"/>
                  </a:lnTo>
                  <a:lnTo>
                    <a:pt x="132207" y="109346"/>
                  </a:lnTo>
                  <a:lnTo>
                    <a:pt x="132841" y="114680"/>
                  </a:lnTo>
                  <a:lnTo>
                    <a:pt x="133603" y="119760"/>
                  </a:lnTo>
                  <a:lnTo>
                    <a:pt x="133096" y="123570"/>
                  </a:lnTo>
                  <a:lnTo>
                    <a:pt x="129793" y="128650"/>
                  </a:lnTo>
                  <a:lnTo>
                    <a:pt x="127635" y="130047"/>
                  </a:lnTo>
                  <a:lnTo>
                    <a:pt x="121665" y="130809"/>
                  </a:lnTo>
                  <a:lnTo>
                    <a:pt x="145338" y="130809"/>
                  </a:lnTo>
                  <a:lnTo>
                    <a:pt x="147574" y="127761"/>
                  </a:lnTo>
                  <a:lnTo>
                    <a:pt x="149134" y="121157"/>
                  </a:lnTo>
                  <a:lnTo>
                    <a:pt x="149225" y="120776"/>
                  </a:lnTo>
                  <a:lnTo>
                    <a:pt x="148082" y="112521"/>
                  </a:lnTo>
                  <a:lnTo>
                    <a:pt x="147279" y="106298"/>
                  </a:lnTo>
                  <a:lnTo>
                    <a:pt x="147197" y="105663"/>
                  </a:lnTo>
                  <a:lnTo>
                    <a:pt x="147147" y="105282"/>
                  </a:lnTo>
                  <a:lnTo>
                    <a:pt x="147065" y="104647"/>
                  </a:lnTo>
                  <a:lnTo>
                    <a:pt x="144883" y="100456"/>
                  </a:lnTo>
                  <a:close/>
                </a:path>
                <a:path w="617220" h="157479">
                  <a:moveTo>
                    <a:pt x="127380" y="88137"/>
                  </a:moveTo>
                  <a:lnTo>
                    <a:pt x="114251" y="89915"/>
                  </a:lnTo>
                  <a:lnTo>
                    <a:pt x="114990" y="89915"/>
                  </a:lnTo>
                  <a:lnTo>
                    <a:pt x="110616" y="92709"/>
                  </a:lnTo>
                  <a:lnTo>
                    <a:pt x="107441" y="97789"/>
                  </a:lnTo>
                  <a:lnTo>
                    <a:pt x="142949" y="97789"/>
                  </a:lnTo>
                  <a:lnTo>
                    <a:pt x="138557" y="94233"/>
                  </a:lnTo>
                  <a:lnTo>
                    <a:pt x="133350" y="89915"/>
                  </a:lnTo>
                  <a:lnTo>
                    <a:pt x="127380" y="88137"/>
                  </a:lnTo>
                  <a:close/>
                </a:path>
                <a:path w="617220" h="157479">
                  <a:moveTo>
                    <a:pt x="140551" y="73024"/>
                  </a:moveTo>
                  <a:lnTo>
                    <a:pt x="119507" y="73024"/>
                  </a:lnTo>
                  <a:lnTo>
                    <a:pt x="121538" y="73405"/>
                  </a:lnTo>
                  <a:lnTo>
                    <a:pt x="125095" y="75945"/>
                  </a:lnTo>
                  <a:lnTo>
                    <a:pt x="126364" y="78104"/>
                  </a:lnTo>
                  <a:lnTo>
                    <a:pt x="127126" y="81152"/>
                  </a:lnTo>
                  <a:lnTo>
                    <a:pt x="141986" y="77596"/>
                  </a:lnTo>
                  <a:lnTo>
                    <a:pt x="140790" y="73786"/>
                  </a:lnTo>
                  <a:lnTo>
                    <a:pt x="140671" y="73405"/>
                  </a:lnTo>
                  <a:lnTo>
                    <a:pt x="140551" y="73024"/>
                  </a:lnTo>
                  <a:close/>
                </a:path>
                <a:path w="617220" h="157479">
                  <a:moveTo>
                    <a:pt x="221741" y="45465"/>
                  </a:moveTo>
                  <a:lnTo>
                    <a:pt x="210565" y="46862"/>
                  </a:lnTo>
                  <a:lnTo>
                    <a:pt x="178688" y="138175"/>
                  </a:lnTo>
                  <a:lnTo>
                    <a:pt x="190118" y="136651"/>
                  </a:lnTo>
                  <a:lnTo>
                    <a:pt x="221741" y="45465"/>
                  </a:lnTo>
                  <a:close/>
                </a:path>
                <a:path w="617220" h="157479">
                  <a:moveTo>
                    <a:pt x="233045" y="87502"/>
                  </a:moveTo>
                  <a:lnTo>
                    <a:pt x="221996" y="89026"/>
                  </a:lnTo>
                  <a:lnTo>
                    <a:pt x="217804" y="91312"/>
                  </a:lnTo>
                  <a:lnTo>
                    <a:pt x="212471" y="99186"/>
                  </a:lnTo>
                  <a:lnTo>
                    <a:pt x="211582" y="104774"/>
                  </a:lnTo>
                  <a:lnTo>
                    <a:pt x="212471" y="112013"/>
                  </a:lnTo>
                  <a:lnTo>
                    <a:pt x="213451" y="119125"/>
                  </a:lnTo>
                  <a:lnTo>
                    <a:pt x="213487" y="119379"/>
                  </a:lnTo>
                  <a:lnTo>
                    <a:pt x="215773" y="124586"/>
                  </a:lnTo>
                  <a:lnTo>
                    <a:pt x="219455" y="127634"/>
                  </a:lnTo>
                  <a:lnTo>
                    <a:pt x="223012" y="130682"/>
                  </a:lnTo>
                  <a:lnTo>
                    <a:pt x="227711" y="131952"/>
                  </a:lnTo>
                  <a:lnTo>
                    <a:pt x="238760" y="130428"/>
                  </a:lnTo>
                  <a:lnTo>
                    <a:pt x="242950" y="128142"/>
                  </a:lnTo>
                  <a:lnTo>
                    <a:pt x="245617" y="124205"/>
                  </a:lnTo>
                  <a:lnTo>
                    <a:pt x="246879" y="122427"/>
                  </a:lnTo>
                  <a:lnTo>
                    <a:pt x="230250" y="122427"/>
                  </a:lnTo>
                  <a:lnTo>
                    <a:pt x="229203" y="122046"/>
                  </a:lnTo>
                  <a:lnTo>
                    <a:pt x="228966" y="122046"/>
                  </a:lnTo>
                  <a:lnTo>
                    <a:pt x="227837" y="120776"/>
                  </a:lnTo>
                  <a:lnTo>
                    <a:pt x="226313" y="119125"/>
                  </a:lnTo>
                  <a:lnTo>
                    <a:pt x="225298" y="115696"/>
                  </a:lnTo>
                  <a:lnTo>
                    <a:pt x="224536" y="110362"/>
                  </a:lnTo>
                  <a:lnTo>
                    <a:pt x="223900" y="105155"/>
                  </a:lnTo>
                  <a:lnTo>
                    <a:pt x="224027" y="101472"/>
                  </a:lnTo>
                  <a:lnTo>
                    <a:pt x="225043" y="99567"/>
                  </a:lnTo>
                  <a:lnTo>
                    <a:pt x="225678" y="98043"/>
                  </a:lnTo>
                  <a:lnTo>
                    <a:pt x="226949" y="97281"/>
                  </a:lnTo>
                  <a:lnTo>
                    <a:pt x="230250" y="96773"/>
                  </a:lnTo>
                  <a:lnTo>
                    <a:pt x="245819" y="96773"/>
                  </a:lnTo>
                  <a:lnTo>
                    <a:pt x="245038" y="94995"/>
                  </a:lnTo>
                  <a:lnTo>
                    <a:pt x="244927" y="94741"/>
                  </a:lnTo>
                  <a:lnTo>
                    <a:pt x="237743" y="88772"/>
                  </a:lnTo>
                  <a:lnTo>
                    <a:pt x="233045" y="87502"/>
                  </a:lnTo>
                  <a:close/>
                </a:path>
                <a:path w="617220" h="157479">
                  <a:moveTo>
                    <a:pt x="245819" y="96773"/>
                  </a:moveTo>
                  <a:lnTo>
                    <a:pt x="230250" y="96773"/>
                  </a:lnTo>
                  <a:lnTo>
                    <a:pt x="231648" y="97281"/>
                  </a:lnTo>
                  <a:lnTo>
                    <a:pt x="232663" y="98551"/>
                  </a:lnTo>
                  <a:lnTo>
                    <a:pt x="234187" y="100202"/>
                  </a:lnTo>
                  <a:lnTo>
                    <a:pt x="235203" y="103631"/>
                  </a:lnTo>
                  <a:lnTo>
                    <a:pt x="235838" y="108965"/>
                  </a:lnTo>
                  <a:lnTo>
                    <a:pt x="236600" y="114172"/>
                  </a:lnTo>
                  <a:lnTo>
                    <a:pt x="236474" y="117855"/>
                  </a:lnTo>
                  <a:lnTo>
                    <a:pt x="235458" y="119760"/>
                  </a:lnTo>
                  <a:lnTo>
                    <a:pt x="234696" y="121284"/>
                  </a:lnTo>
                  <a:lnTo>
                    <a:pt x="233552" y="122046"/>
                  </a:lnTo>
                  <a:lnTo>
                    <a:pt x="231076" y="122427"/>
                  </a:lnTo>
                  <a:lnTo>
                    <a:pt x="246879" y="122427"/>
                  </a:lnTo>
                  <a:lnTo>
                    <a:pt x="248412" y="120268"/>
                  </a:lnTo>
                  <a:lnTo>
                    <a:pt x="249300" y="114680"/>
                  </a:lnTo>
                  <a:lnTo>
                    <a:pt x="247286" y="100202"/>
                  </a:lnTo>
                  <a:lnTo>
                    <a:pt x="247045" y="99567"/>
                  </a:lnTo>
                  <a:lnTo>
                    <a:pt x="245819" y="96773"/>
                  </a:lnTo>
                  <a:close/>
                </a:path>
                <a:path w="617220" h="157479">
                  <a:moveTo>
                    <a:pt x="172720" y="51942"/>
                  </a:moveTo>
                  <a:lnTo>
                    <a:pt x="167004" y="52577"/>
                  </a:lnTo>
                  <a:lnTo>
                    <a:pt x="161543" y="53339"/>
                  </a:lnTo>
                  <a:lnTo>
                    <a:pt x="157479" y="55625"/>
                  </a:lnTo>
                  <a:lnTo>
                    <a:pt x="154812" y="59562"/>
                  </a:lnTo>
                  <a:lnTo>
                    <a:pt x="152018" y="63499"/>
                  </a:lnTo>
                  <a:lnTo>
                    <a:pt x="151129" y="69087"/>
                  </a:lnTo>
                  <a:lnTo>
                    <a:pt x="152146" y="76326"/>
                  </a:lnTo>
                  <a:lnTo>
                    <a:pt x="153004" y="83438"/>
                  </a:lnTo>
                  <a:lnTo>
                    <a:pt x="153035" y="83692"/>
                  </a:lnTo>
                  <a:lnTo>
                    <a:pt x="155153" y="88518"/>
                  </a:lnTo>
                  <a:lnTo>
                    <a:pt x="155265" y="88772"/>
                  </a:lnTo>
                  <a:lnTo>
                    <a:pt x="155474" y="89026"/>
                  </a:lnTo>
                  <a:lnTo>
                    <a:pt x="162687" y="94995"/>
                  </a:lnTo>
                  <a:lnTo>
                    <a:pt x="167259" y="96138"/>
                  </a:lnTo>
                  <a:lnTo>
                    <a:pt x="172974" y="95376"/>
                  </a:lnTo>
                  <a:lnTo>
                    <a:pt x="178435" y="94741"/>
                  </a:lnTo>
                  <a:lnTo>
                    <a:pt x="182499" y="92328"/>
                  </a:lnTo>
                  <a:lnTo>
                    <a:pt x="185292" y="88518"/>
                  </a:lnTo>
                  <a:lnTo>
                    <a:pt x="186497" y="86740"/>
                  </a:lnTo>
                  <a:lnTo>
                    <a:pt x="169925" y="86740"/>
                  </a:lnTo>
                  <a:lnTo>
                    <a:pt x="169227" y="86486"/>
                  </a:lnTo>
                  <a:lnTo>
                    <a:pt x="168782" y="86486"/>
                  </a:lnTo>
                  <a:lnTo>
                    <a:pt x="167386" y="85089"/>
                  </a:lnTo>
                  <a:lnTo>
                    <a:pt x="165988" y="83438"/>
                  </a:lnTo>
                  <a:lnTo>
                    <a:pt x="164846" y="80009"/>
                  </a:lnTo>
                  <a:lnTo>
                    <a:pt x="163575" y="69341"/>
                  </a:lnTo>
                  <a:lnTo>
                    <a:pt x="163702" y="65785"/>
                  </a:lnTo>
                  <a:lnTo>
                    <a:pt x="164591" y="63753"/>
                  </a:lnTo>
                  <a:lnTo>
                    <a:pt x="165353" y="62356"/>
                  </a:lnTo>
                  <a:lnTo>
                    <a:pt x="166624" y="61594"/>
                  </a:lnTo>
                  <a:lnTo>
                    <a:pt x="169799" y="61086"/>
                  </a:lnTo>
                  <a:lnTo>
                    <a:pt x="185494" y="61086"/>
                  </a:lnTo>
                  <a:lnTo>
                    <a:pt x="184658" y="59181"/>
                  </a:lnTo>
                  <a:lnTo>
                    <a:pt x="177291" y="53085"/>
                  </a:lnTo>
                  <a:lnTo>
                    <a:pt x="172720" y="51942"/>
                  </a:lnTo>
                  <a:close/>
                </a:path>
                <a:path w="617220" h="157479">
                  <a:moveTo>
                    <a:pt x="185494" y="61086"/>
                  </a:moveTo>
                  <a:lnTo>
                    <a:pt x="169799" y="61086"/>
                  </a:lnTo>
                  <a:lnTo>
                    <a:pt x="171196" y="61594"/>
                  </a:lnTo>
                  <a:lnTo>
                    <a:pt x="172338" y="62864"/>
                  </a:lnTo>
                  <a:lnTo>
                    <a:pt x="173736" y="64515"/>
                  </a:lnTo>
                  <a:lnTo>
                    <a:pt x="174751" y="67944"/>
                  </a:lnTo>
                  <a:lnTo>
                    <a:pt x="175513" y="73151"/>
                  </a:lnTo>
                  <a:lnTo>
                    <a:pt x="176149" y="78485"/>
                  </a:lnTo>
                  <a:lnTo>
                    <a:pt x="176022" y="82041"/>
                  </a:lnTo>
                  <a:lnTo>
                    <a:pt x="175133" y="84073"/>
                  </a:lnTo>
                  <a:lnTo>
                    <a:pt x="174371" y="85470"/>
                  </a:lnTo>
                  <a:lnTo>
                    <a:pt x="173064" y="86486"/>
                  </a:lnTo>
                  <a:lnTo>
                    <a:pt x="171576" y="86486"/>
                  </a:lnTo>
                  <a:lnTo>
                    <a:pt x="169925" y="86740"/>
                  </a:lnTo>
                  <a:lnTo>
                    <a:pt x="186497" y="86740"/>
                  </a:lnTo>
                  <a:lnTo>
                    <a:pt x="187960" y="84581"/>
                  </a:lnTo>
                  <a:lnTo>
                    <a:pt x="188849" y="78993"/>
                  </a:lnTo>
                  <a:lnTo>
                    <a:pt x="187960" y="71627"/>
                  </a:lnTo>
                  <a:lnTo>
                    <a:pt x="186961" y="64515"/>
                  </a:lnTo>
                  <a:lnTo>
                    <a:pt x="186665" y="63753"/>
                  </a:lnTo>
                  <a:lnTo>
                    <a:pt x="185494" y="61086"/>
                  </a:lnTo>
                  <a:close/>
                </a:path>
                <a:path w="617220" h="157479">
                  <a:moveTo>
                    <a:pt x="327058" y="32134"/>
                  </a:moveTo>
                  <a:lnTo>
                    <a:pt x="290117" y="54133"/>
                  </a:lnTo>
                  <a:lnTo>
                    <a:pt x="286930" y="70516"/>
                  </a:lnTo>
                  <a:lnTo>
                    <a:pt x="287527" y="80136"/>
                  </a:lnTo>
                  <a:lnTo>
                    <a:pt x="308121" y="113083"/>
                  </a:lnTo>
                  <a:lnTo>
                    <a:pt x="322131" y="116841"/>
                  </a:lnTo>
                  <a:lnTo>
                    <a:pt x="329946" y="116458"/>
                  </a:lnTo>
                  <a:lnTo>
                    <a:pt x="338709" y="115315"/>
                  </a:lnTo>
                  <a:lnTo>
                    <a:pt x="345566" y="112267"/>
                  </a:lnTo>
                  <a:lnTo>
                    <a:pt x="350647" y="107187"/>
                  </a:lnTo>
                  <a:lnTo>
                    <a:pt x="354684" y="103250"/>
                  </a:lnTo>
                  <a:lnTo>
                    <a:pt x="322072" y="103250"/>
                  </a:lnTo>
                  <a:lnTo>
                    <a:pt x="316991" y="101726"/>
                  </a:lnTo>
                  <a:lnTo>
                    <a:pt x="312674" y="97916"/>
                  </a:lnTo>
                  <a:lnTo>
                    <a:pt x="308483" y="93979"/>
                  </a:lnTo>
                  <a:lnTo>
                    <a:pt x="305562" y="86994"/>
                  </a:lnTo>
                  <a:lnTo>
                    <a:pt x="304291" y="76707"/>
                  </a:lnTo>
                  <a:lnTo>
                    <a:pt x="303022" y="67055"/>
                  </a:lnTo>
                  <a:lnTo>
                    <a:pt x="303911" y="59816"/>
                  </a:lnTo>
                  <a:lnTo>
                    <a:pt x="310261" y="50164"/>
                  </a:lnTo>
                  <a:lnTo>
                    <a:pt x="314833" y="47370"/>
                  </a:lnTo>
                  <a:lnTo>
                    <a:pt x="319913" y="46735"/>
                  </a:lnTo>
                  <a:lnTo>
                    <a:pt x="320065" y="46735"/>
                  </a:lnTo>
                  <a:lnTo>
                    <a:pt x="325247" y="45973"/>
                  </a:lnTo>
                  <a:lnTo>
                    <a:pt x="352914" y="45973"/>
                  </a:lnTo>
                  <a:lnTo>
                    <a:pt x="352805" y="45719"/>
                  </a:lnTo>
                  <a:lnTo>
                    <a:pt x="349376" y="41020"/>
                  </a:lnTo>
                  <a:lnTo>
                    <a:pt x="345186" y="38099"/>
                  </a:lnTo>
                  <a:lnTo>
                    <a:pt x="339683" y="34905"/>
                  </a:lnTo>
                  <a:lnTo>
                    <a:pt x="333644" y="32924"/>
                  </a:lnTo>
                  <a:lnTo>
                    <a:pt x="327058" y="32134"/>
                  </a:lnTo>
                  <a:close/>
                </a:path>
                <a:path w="617220" h="157479">
                  <a:moveTo>
                    <a:pt x="343662" y="82930"/>
                  </a:moveTo>
                  <a:lnTo>
                    <a:pt x="343357" y="85851"/>
                  </a:lnTo>
                  <a:lnTo>
                    <a:pt x="342986" y="89142"/>
                  </a:lnTo>
                  <a:lnTo>
                    <a:pt x="341375" y="93725"/>
                  </a:lnTo>
                  <a:lnTo>
                    <a:pt x="338555" y="96932"/>
                  </a:lnTo>
                  <a:lnTo>
                    <a:pt x="335914" y="100075"/>
                  </a:lnTo>
                  <a:lnTo>
                    <a:pt x="332232" y="101980"/>
                  </a:lnTo>
                  <a:lnTo>
                    <a:pt x="327913" y="102488"/>
                  </a:lnTo>
                  <a:lnTo>
                    <a:pt x="322072" y="103250"/>
                  </a:lnTo>
                  <a:lnTo>
                    <a:pt x="354684" y="103250"/>
                  </a:lnTo>
                  <a:lnTo>
                    <a:pt x="355726" y="102234"/>
                  </a:lnTo>
                  <a:lnTo>
                    <a:pt x="358901" y="95122"/>
                  </a:lnTo>
                  <a:lnTo>
                    <a:pt x="360172" y="85851"/>
                  </a:lnTo>
                  <a:lnTo>
                    <a:pt x="343662" y="82930"/>
                  </a:lnTo>
                  <a:close/>
                </a:path>
                <a:path w="617220" h="157479">
                  <a:moveTo>
                    <a:pt x="352914" y="45973"/>
                  </a:moveTo>
                  <a:lnTo>
                    <a:pt x="325247" y="45973"/>
                  </a:lnTo>
                  <a:lnTo>
                    <a:pt x="329057" y="46735"/>
                  </a:lnTo>
                  <a:lnTo>
                    <a:pt x="332486" y="48767"/>
                  </a:lnTo>
                  <a:lnTo>
                    <a:pt x="335788" y="50799"/>
                  </a:lnTo>
                  <a:lnTo>
                    <a:pt x="338327" y="53847"/>
                  </a:lnTo>
                  <a:lnTo>
                    <a:pt x="339851" y="57911"/>
                  </a:lnTo>
                  <a:lnTo>
                    <a:pt x="355473" y="51942"/>
                  </a:lnTo>
                  <a:lnTo>
                    <a:pt x="352914" y="45973"/>
                  </a:lnTo>
                  <a:close/>
                </a:path>
                <a:path w="617220" h="157479">
                  <a:moveTo>
                    <a:pt x="407288" y="22351"/>
                  </a:moveTo>
                  <a:lnTo>
                    <a:pt x="389889" y="24637"/>
                  </a:lnTo>
                  <a:lnTo>
                    <a:pt x="369062" y="109981"/>
                  </a:lnTo>
                  <a:lnTo>
                    <a:pt x="386461" y="107695"/>
                  </a:lnTo>
                  <a:lnTo>
                    <a:pt x="390651" y="88391"/>
                  </a:lnTo>
                  <a:lnTo>
                    <a:pt x="423037" y="84073"/>
                  </a:lnTo>
                  <a:lnTo>
                    <a:pt x="441975" y="84073"/>
                  </a:lnTo>
                  <a:lnTo>
                    <a:pt x="436337" y="74040"/>
                  </a:lnTo>
                  <a:lnTo>
                    <a:pt x="393953" y="74040"/>
                  </a:lnTo>
                  <a:lnTo>
                    <a:pt x="400938" y="42417"/>
                  </a:lnTo>
                  <a:lnTo>
                    <a:pt x="418565" y="42417"/>
                  </a:lnTo>
                  <a:lnTo>
                    <a:pt x="407288" y="22351"/>
                  </a:lnTo>
                  <a:close/>
                </a:path>
                <a:path w="617220" h="157479">
                  <a:moveTo>
                    <a:pt x="441975" y="84073"/>
                  </a:moveTo>
                  <a:lnTo>
                    <a:pt x="423037" y="84073"/>
                  </a:lnTo>
                  <a:lnTo>
                    <a:pt x="432562" y="101599"/>
                  </a:lnTo>
                  <a:lnTo>
                    <a:pt x="450468" y="99186"/>
                  </a:lnTo>
                  <a:lnTo>
                    <a:pt x="441975" y="84073"/>
                  </a:lnTo>
                  <a:close/>
                </a:path>
                <a:path w="617220" h="157479">
                  <a:moveTo>
                    <a:pt x="492505" y="9778"/>
                  </a:moveTo>
                  <a:lnTo>
                    <a:pt x="452627" y="27812"/>
                  </a:lnTo>
                  <a:lnTo>
                    <a:pt x="446532" y="49656"/>
                  </a:lnTo>
                  <a:lnTo>
                    <a:pt x="447675" y="58038"/>
                  </a:lnTo>
                  <a:lnTo>
                    <a:pt x="448690" y="65785"/>
                  </a:lnTo>
                  <a:lnTo>
                    <a:pt x="451230" y="72770"/>
                  </a:lnTo>
                  <a:lnTo>
                    <a:pt x="455295" y="78993"/>
                  </a:lnTo>
                  <a:lnTo>
                    <a:pt x="459232" y="85216"/>
                  </a:lnTo>
                  <a:lnTo>
                    <a:pt x="464692" y="89661"/>
                  </a:lnTo>
                  <a:lnTo>
                    <a:pt x="471424" y="92455"/>
                  </a:lnTo>
                  <a:lnTo>
                    <a:pt x="478282" y="95122"/>
                  </a:lnTo>
                  <a:lnTo>
                    <a:pt x="485901" y="96011"/>
                  </a:lnTo>
                  <a:lnTo>
                    <a:pt x="501014" y="93979"/>
                  </a:lnTo>
                  <a:lnTo>
                    <a:pt x="507491" y="91820"/>
                  </a:lnTo>
                  <a:lnTo>
                    <a:pt x="513588" y="88391"/>
                  </a:lnTo>
                  <a:lnTo>
                    <a:pt x="519571" y="85216"/>
                  </a:lnTo>
                  <a:lnTo>
                    <a:pt x="521117" y="84073"/>
                  </a:lnTo>
                  <a:lnTo>
                    <a:pt x="523893" y="81914"/>
                  </a:lnTo>
                  <a:lnTo>
                    <a:pt x="484504" y="81914"/>
                  </a:lnTo>
                  <a:lnTo>
                    <a:pt x="478663" y="80263"/>
                  </a:lnTo>
                  <a:lnTo>
                    <a:pt x="473710" y="75945"/>
                  </a:lnTo>
                  <a:lnTo>
                    <a:pt x="468757" y="71754"/>
                  </a:lnTo>
                  <a:lnTo>
                    <a:pt x="465709" y="64769"/>
                  </a:lnTo>
                  <a:lnTo>
                    <a:pt x="463296" y="46227"/>
                  </a:lnTo>
                  <a:lnTo>
                    <a:pt x="464438" y="39242"/>
                  </a:lnTo>
                  <a:lnTo>
                    <a:pt x="468122" y="34162"/>
                  </a:lnTo>
                  <a:lnTo>
                    <a:pt x="471677" y="29082"/>
                  </a:lnTo>
                  <a:lnTo>
                    <a:pt x="477138" y="26034"/>
                  </a:lnTo>
                  <a:lnTo>
                    <a:pt x="484250" y="25018"/>
                  </a:lnTo>
                  <a:lnTo>
                    <a:pt x="488950" y="24510"/>
                  </a:lnTo>
                  <a:lnTo>
                    <a:pt x="518015" y="24510"/>
                  </a:lnTo>
                  <a:lnTo>
                    <a:pt x="517525" y="23113"/>
                  </a:lnTo>
                  <a:lnTo>
                    <a:pt x="513079" y="17779"/>
                  </a:lnTo>
                  <a:lnTo>
                    <a:pt x="506857" y="14350"/>
                  </a:lnTo>
                  <a:lnTo>
                    <a:pt x="500634" y="10794"/>
                  </a:lnTo>
                  <a:lnTo>
                    <a:pt x="492505" y="9778"/>
                  </a:lnTo>
                  <a:close/>
                </a:path>
                <a:path w="617220" h="157479">
                  <a:moveTo>
                    <a:pt x="525229" y="61213"/>
                  </a:moveTo>
                  <a:lnTo>
                    <a:pt x="508380" y="61213"/>
                  </a:lnTo>
                  <a:lnTo>
                    <a:pt x="509726" y="71119"/>
                  </a:lnTo>
                  <a:lnTo>
                    <a:pt x="509777" y="71500"/>
                  </a:lnTo>
                  <a:lnTo>
                    <a:pt x="507491" y="73786"/>
                  </a:lnTo>
                  <a:lnTo>
                    <a:pt x="484504" y="81914"/>
                  </a:lnTo>
                  <a:lnTo>
                    <a:pt x="523893" y="81914"/>
                  </a:lnTo>
                  <a:lnTo>
                    <a:pt x="524383" y="81533"/>
                  </a:lnTo>
                  <a:lnTo>
                    <a:pt x="527430" y="77723"/>
                  </a:lnTo>
                  <a:lnTo>
                    <a:pt x="525229" y="61213"/>
                  </a:lnTo>
                  <a:close/>
                </a:path>
                <a:path w="617220" h="157479">
                  <a:moveTo>
                    <a:pt x="418565" y="42417"/>
                  </a:moveTo>
                  <a:lnTo>
                    <a:pt x="400938" y="42417"/>
                  </a:lnTo>
                  <a:lnTo>
                    <a:pt x="416051" y="71119"/>
                  </a:lnTo>
                  <a:lnTo>
                    <a:pt x="393953" y="74040"/>
                  </a:lnTo>
                  <a:lnTo>
                    <a:pt x="436337" y="74040"/>
                  </a:lnTo>
                  <a:lnTo>
                    <a:pt x="418565" y="42417"/>
                  </a:lnTo>
                  <a:close/>
                </a:path>
                <a:path w="617220" h="157479">
                  <a:moveTo>
                    <a:pt x="523113" y="45338"/>
                  </a:moveTo>
                  <a:lnTo>
                    <a:pt x="487807" y="50037"/>
                  </a:lnTo>
                  <a:lnTo>
                    <a:pt x="489585" y="63753"/>
                  </a:lnTo>
                  <a:lnTo>
                    <a:pt x="508380" y="61213"/>
                  </a:lnTo>
                  <a:lnTo>
                    <a:pt x="525229" y="61213"/>
                  </a:lnTo>
                  <a:lnTo>
                    <a:pt x="523231" y="46227"/>
                  </a:lnTo>
                  <a:lnTo>
                    <a:pt x="523113" y="45338"/>
                  </a:lnTo>
                  <a:close/>
                </a:path>
                <a:path w="617220" h="157479">
                  <a:moveTo>
                    <a:pt x="518015" y="24510"/>
                  </a:moveTo>
                  <a:lnTo>
                    <a:pt x="488950" y="24510"/>
                  </a:lnTo>
                  <a:lnTo>
                    <a:pt x="493140" y="25018"/>
                  </a:lnTo>
                  <a:lnTo>
                    <a:pt x="499999" y="28828"/>
                  </a:lnTo>
                  <a:lnTo>
                    <a:pt x="502538" y="31749"/>
                  </a:lnTo>
                  <a:lnTo>
                    <a:pt x="504189" y="35559"/>
                  </a:lnTo>
                  <a:lnTo>
                    <a:pt x="520064" y="30352"/>
                  </a:lnTo>
                  <a:lnTo>
                    <a:pt x="518059" y="24637"/>
                  </a:lnTo>
                  <a:lnTo>
                    <a:pt x="518015" y="24510"/>
                  </a:lnTo>
                  <a:close/>
                </a:path>
                <a:path w="617220" h="157479">
                  <a:moveTo>
                    <a:pt x="583184" y="0"/>
                  </a:moveTo>
                  <a:lnTo>
                    <a:pt x="576707" y="0"/>
                  </a:lnTo>
                  <a:lnTo>
                    <a:pt x="533653" y="5714"/>
                  </a:lnTo>
                  <a:lnTo>
                    <a:pt x="544322" y="86867"/>
                  </a:lnTo>
                  <a:lnTo>
                    <a:pt x="560704" y="84708"/>
                  </a:lnTo>
                  <a:lnTo>
                    <a:pt x="556359" y="51561"/>
                  </a:lnTo>
                  <a:lnTo>
                    <a:pt x="556260" y="50799"/>
                  </a:lnTo>
                  <a:lnTo>
                    <a:pt x="558461" y="50545"/>
                  </a:lnTo>
                  <a:lnTo>
                    <a:pt x="558641" y="50545"/>
                  </a:lnTo>
                  <a:lnTo>
                    <a:pt x="563245" y="49910"/>
                  </a:lnTo>
                  <a:lnTo>
                    <a:pt x="593060" y="49910"/>
                  </a:lnTo>
                  <a:lnTo>
                    <a:pt x="591565" y="48640"/>
                  </a:lnTo>
                  <a:lnTo>
                    <a:pt x="588263" y="46735"/>
                  </a:lnTo>
                  <a:lnTo>
                    <a:pt x="584453" y="45084"/>
                  </a:lnTo>
                  <a:lnTo>
                    <a:pt x="591438" y="43179"/>
                  </a:lnTo>
                  <a:lnTo>
                    <a:pt x="596518" y="40004"/>
                  </a:lnTo>
                  <a:lnTo>
                    <a:pt x="597999" y="37845"/>
                  </a:lnTo>
                  <a:lnTo>
                    <a:pt x="554482" y="37845"/>
                  </a:lnTo>
                  <a:lnTo>
                    <a:pt x="551930" y="18160"/>
                  </a:lnTo>
                  <a:lnTo>
                    <a:pt x="551814" y="17271"/>
                  </a:lnTo>
                  <a:lnTo>
                    <a:pt x="571246" y="14731"/>
                  </a:lnTo>
                  <a:lnTo>
                    <a:pt x="575183" y="14350"/>
                  </a:lnTo>
                  <a:lnTo>
                    <a:pt x="602091" y="14350"/>
                  </a:lnTo>
                  <a:lnTo>
                    <a:pt x="600583" y="10794"/>
                  </a:lnTo>
                  <a:lnTo>
                    <a:pt x="594867" y="4063"/>
                  </a:lnTo>
                  <a:lnTo>
                    <a:pt x="591312" y="1777"/>
                  </a:lnTo>
                  <a:lnTo>
                    <a:pt x="583184" y="0"/>
                  </a:lnTo>
                  <a:close/>
                </a:path>
                <a:path w="617220" h="157479">
                  <a:moveTo>
                    <a:pt x="593060" y="49910"/>
                  </a:moveTo>
                  <a:lnTo>
                    <a:pt x="566673" y="49910"/>
                  </a:lnTo>
                  <a:lnTo>
                    <a:pt x="569722" y="50545"/>
                  </a:lnTo>
                  <a:lnTo>
                    <a:pt x="571500" y="51561"/>
                  </a:lnTo>
                  <a:lnTo>
                    <a:pt x="575055" y="54355"/>
                  </a:lnTo>
                  <a:lnTo>
                    <a:pt x="578485" y="58038"/>
                  </a:lnTo>
                  <a:lnTo>
                    <a:pt x="583438" y="63753"/>
                  </a:lnTo>
                  <a:lnTo>
                    <a:pt x="597662" y="79882"/>
                  </a:lnTo>
                  <a:lnTo>
                    <a:pt x="617220" y="77215"/>
                  </a:lnTo>
                  <a:lnTo>
                    <a:pt x="600455" y="56895"/>
                  </a:lnTo>
                  <a:lnTo>
                    <a:pt x="596773" y="52958"/>
                  </a:lnTo>
                  <a:lnTo>
                    <a:pt x="594105" y="50799"/>
                  </a:lnTo>
                  <a:lnTo>
                    <a:pt x="593060" y="49910"/>
                  </a:lnTo>
                  <a:close/>
                </a:path>
                <a:path w="617220" h="157479">
                  <a:moveTo>
                    <a:pt x="602091" y="14350"/>
                  </a:moveTo>
                  <a:lnTo>
                    <a:pt x="579247" y="14350"/>
                  </a:lnTo>
                  <a:lnTo>
                    <a:pt x="581405" y="15239"/>
                  </a:lnTo>
                  <a:lnTo>
                    <a:pt x="583184" y="16636"/>
                  </a:lnTo>
                  <a:lnTo>
                    <a:pt x="584835" y="18160"/>
                  </a:lnTo>
                  <a:lnTo>
                    <a:pt x="585851" y="20319"/>
                  </a:lnTo>
                  <a:lnTo>
                    <a:pt x="586232" y="22986"/>
                  </a:lnTo>
                  <a:lnTo>
                    <a:pt x="586486" y="25399"/>
                  </a:lnTo>
                  <a:lnTo>
                    <a:pt x="586232" y="27558"/>
                  </a:lnTo>
                  <a:lnTo>
                    <a:pt x="554482" y="37845"/>
                  </a:lnTo>
                  <a:lnTo>
                    <a:pt x="597999" y="37845"/>
                  </a:lnTo>
                  <a:lnTo>
                    <a:pt x="602614" y="31114"/>
                  </a:lnTo>
                  <a:lnTo>
                    <a:pt x="603758" y="25780"/>
                  </a:lnTo>
                  <a:lnTo>
                    <a:pt x="602790" y="18160"/>
                  </a:lnTo>
                  <a:lnTo>
                    <a:pt x="602395" y="15239"/>
                  </a:lnTo>
                  <a:lnTo>
                    <a:pt x="602361" y="14985"/>
                  </a:lnTo>
                  <a:lnTo>
                    <a:pt x="602091" y="14350"/>
                  </a:lnTo>
                  <a:close/>
                </a:path>
              </a:pathLst>
            </a:custGeom>
            <a:solidFill>
              <a:srgbClr val="010027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0" name="object 120" descr=""/>
          <p:cNvSpPr txBox="1"/>
          <p:nvPr/>
        </p:nvSpPr>
        <p:spPr>
          <a:xfrm>
            <a:off x="8644635" y="6326632"/>
            <a:ext cx="311340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i="1">
                <a:solidFill>
                  <a:srgbClr val="010027"/>
                </a:solidFill>
                <a:latin typeface="Arial"/>
                <a:cs typeface="Arial"/>
              </a:rPr>
              <a:t>Note:</a:t>
            </a:r>
            <a:r>
              <a:rPr dirty="0" sz="800" spc="-5" i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800" i="1">
                <a:solidFill>
                  <a:srgbClr val="010027"/>
                </a:solidFill>
                <a:latin typeface="Arial"/>
                <a:cs typeface="Arial"/>
              </a:rPr>
              <a:t>Expressed in</a:t>
            </a:r>
            <a:r>
              <a:rPr dirty="0" sz="800" spc="-10" i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800" i="1">
                <a:solidFill>
                  <a:srgbClr val="010027"/>
                </a:solidFill>
                <a:latin typeface="Arial"/>
                <a:cs typeface="Arial"/>
              </a:rPr>
              <a:t>USD</a:t>
            </a:r>
            <a:r>
              <a:rPr dirty="0" sz="800" spc="-10" i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800" i="1">
                <a:solidFill>
                  <a:srgbClr val="010027"/>
                </a:solidFill>
                <a:latin typeface="Arial"/>
                <a:cs typeface="Arial"/>
              </a:rPr>
              <a:t>with</a:t>
            </a:r>
            <a:r>
              <a:rPr dirty="0" sz="800" spc="-15" i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800" i="1">
                <a:solidFill>
                  <a:srgbClr val="010027"/>
                </a:solidFill>
                <a:latin typeface="Arial"/>
                <a:cs typeface="Arial"/>
              </a:rPr>
              <a:t>a</a:t>
            </a:r>
            <a:r>
              <a:rPr dirty="0" sz="800" spc="-10" i="1">
                <a:solidFill>
                  <a:srgbClr val="010027"/>
                </a:solidFill>
                <a:latin typeface="Arial"/>
                <a:cs typeface="Arial"/>
              </a:rPr>
              <a:t> conversion</a:t>
            </a:r>
            <a:r>
              <a:rPr dirty="0" sz="800" spc="5" i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800" i="1">
                <a:solidFill>
                  <a:srgbClr val="010027"/>
                </a:solidFill>
                <a:latin typeface="Arial"/>
                <a:cs typeface="Arial"/>
              </a:rPr>
              <a:t>rate</a:t>
            </a:r>
            <a:r>
              <a:rPr dirty="0" sz="800" spc="-15" i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800" i="1">
                <a:solidFill>
                  <a:srgbClr val="010027"/>
                </a:solidFill>
                <a:latin typeface="Arial"/>
                <a:cs typeface="Arial"/>
              </a:rPr>
              <a:t>of</a:t>
            </a:r>
            <a:r>
              <a:rPr dirty="0" sz="800" spc="-5" i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800" i="1">
                <a:solidFill>
                  <a:srgbClr val="010027"/>
                </a:solidFill>
                <a:latin typeface="Arial"/>
                <a:cs typeface="Arial"/>
              </a:rPr>
              <a:t>0.94 as</a:t>
            </a:r>
            <a:r>
              <a:rPr dirty="0" sz="800" spc="-10" i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800" i="1">
                <a:solidFill>
                  <a:srgbClr val="010027"/>
                </a:solidFill>
                <a:latin typeface="Arial"/>
                <a:cs typeface="Arial"/>
              </a:rPr>
              <a:t>of</a:t>
            </a:r>
            <a:r>
              <a:rPr dirty="0" sz="800" spc="-5" i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800" spc="-10" i="1">
                <a:solidFill>
                  <a:srgbClr val="010027"/>
                </a:solidFill>
                <a:latin typeface="Arial"/>
                <a:cs typeface="Arial"/>
              </a:rPr>
              <a:t>2/20/23</a:t>
            </a:r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7999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0" y="642366"/>
              <a:ext cx="12192000" cy="1737360"/>
            </a:xfrm>
            <a:custGeom>
              <a:avLst/>
              <a:gdLst/>
              <a:ahLst/>
              <a:cxnLst/>
              <a:rect l="l" t="t" r="r" b="b"/>
              <a:pathLst>
                <a:path w="12192000" h="1737360">
                  <a:moveTo>
                    <a:pt x="12192000" y="0"/>
                  </a:moveTo>
                  <a:lnTo>
                    <a:pt x="0" y="0"/>
                  </a:lnTo>
                  <a:lnTo>
                    <a:pt x="0" y="1737360"/>
                  </a:lnTo>
                  <a:lnTo>
                    <a:pt x="12192000" y="1737360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010027">
                <a:alpha val="72155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97508" y="948689"/>
              <a:ext cx="76200" cy="1170813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569974" y="1271523"/>
            <a:ext cx="4368800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>
                <a:solidFill>
                  <a:srgbClr val="FFFFFF"/>
                </a:solidFill>
              </a:rPr>
              <a:t>Executive</a:t>
            </a:r>
            <a:r>
              <a:rPr dirty="0" sz="3600" spc="-50">
                <a:solidFill>
                  <a:srgbClr val="FFFFFF"/>
                </a:solidFill>
              </a:rPr>
              <a:t> </a:t>
            </a:r>
            <a:r>
              <a:rPr dirty="0" sz="3600" spc="-10">
                <a:solidFill>
                  <a:srgbClr val="FFFFFF"/>
                </a:solidFill>
              </a:rPr>
              <a:t>Summary</a:t>
            </a:r>
            <a:endParaRPr sz="360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1803126" y="6462776"/>
            <a:ext cx="173355" cy="1854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50" spc="-25">
                <a:solidFill>
                  <a:srgbClr val="03234D"/>
                </a:solidFill>
                <a:latin typeface="Tahoma"/>
                <a:cs typeface="Tahoma"/>
              </a:rPr>
              <a:t>40</a:t>
            </a:r>
            <a:endParaRPr sz="1050">
              <a:latin typeface="Tahoma"/>
              <a:cs typeface="Tahoma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122407" y="291889"/>
            <a:ext cx="1434083" cy="238419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39698" y="768858"/>
            <a:ext cx="10917174" cy="19050"/>
          </a:xfrm>
          <a:prstGeom prst="rect">
            <a:avLst/>
          </a:prstGeom>
        </p:spPr>
      </p:pic>
      <p:grpSp>
        <p:nvGrpSpPr>
          <p:cNvPr id="5" name="object 5" descr=""/>
          <p:cNvGrpSpPr/>
          <p:nvPr/>
        </p:nvGrpSpPr>
        <p:grpSpPr>
          <a:xfrm>
            <a:off x="0" y="6496050"/>
            <a:ext cx="12192000" cy="361950"/>
            <a:chOff x="0" y="6496050"/>
            <a:chExt cx="12192000" cy="361950"/>
          </a:xfrm>
        </p:grpSpPr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6694931"/>
              <a:ext cx="12192000" cy="163068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7887" y="6496050"/>
              <a:ext cx="4675632" cy="361949"/>
            </a:xfrm>
            <a:prstGeom prst="rect">
              <a:avLst/>
            </a:prstGeom>
          </p:spPr>
        </p:pic>
      </p:grpSp>
      <p:sp>
        <p:nvSpPr>
          <p:cNvPr id="8" name="object 8" descr=""/>
          <p:cNvSpPr txBox="1"/>
          <p:nvPr/>
        </p:nvSpPr>
        <p:spPr>
          <a:xfrm>
            <a:off x="2601976" y="6504940"/>
            <a:ext cx="569595" cy="293370"/>
          </a:xfrm>
          <a:prstGeom prst="rect">
            <a:avLst/>
          </a:prstGeom>
        </p:spPr>
        <p:txBody>
          <a:bodyPr wrap="square" lIns="0" tIns="65404" rIns="0" bIns="0" rtlCol="0" vert="horz">
            <a:spAutoFit/>
          </a:bodyPr>
          <a:lstStyle/>
          <a:p>
            <a:pPr marL="41910" marR="30480" indent="-3810">
              <a:lnSpc>
                <a:spcPct val="67100"/>
              </a:lnSpc>
              <a:spcBef>
                <a:spcPts val="515"/>
              </a:spcBef>
            </a:pPr>
            <a:r>
              <a:rPr dirty="0" sz="1050" spc="-10" b="1">
                <a:solidFill>
                  <a:srgbClr val="FFFFFF"/>
                </a:solidFill>
                <a:latin typeface="Calibri"/>
                <a:cs typeface="Calibri"/>
              </a:rPr>
              <a:t>Industry </a:t>
            </a:r>
            <a:r>
              <a:rPr dirty="0" baseline="-21164" sz="1575" spc="-315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050" spc="-210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baseline="-21164" sz="1575" spc="-315" b="1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dirty="0" sz="1050" spc="-210" b="1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dirty="0" baseline="-21164" sz="1575" spc="-315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050" spc="-210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baseline="-21164" sz="1575" spc="-315" b="1">
                <a:solidFill>
                  <a:srgbClr val="FFFFFF"/>
                </a:solidFill>
                <a:latin typeface="Calibri"/>
                <a:cs typeface="Calibri"/>
              </a:rPr>
              <a:t>ly</a:t>
            </a:r>
            <a:r>
              <a:rPr dirty="0" sz="1050" spc="-210" b="1">
                <a:solidFill>
                  <a:srgbClr val="FFFFFF"/>
                </a:solidFill>
                <a:latin typeface="Calibri"/>
                <a:cs typeface="Calibri"/>
              </a:rPr>
              <a:t>ly</a:t>
            </a:r>
            <a:r>
              <a:rPr dirty="0" baseline="-21164" sz="1575" spc="-315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sz="1050" spc="-210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baseline="-21164" sz="1575" spc="-315" b="1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dirty="0" sz="1050" spc="-210" b="1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4158234" y="6504940"/>
            <a:ext cx="637540" cy="293370"/>
          </a:xfrm>
          <a:prstGeom prst="rect">
            <a:avLst/>
          </a:prstGeom>
        </p:spPr>
        <p:txBody>
          <a:bodyPr wrap="square" lIns="0" tIns="65404" rIns="0" bIns="0" rtlCol="0" vert="horz">
            <a:spAutoFit/>
          </a:bodyPr>
          <a:lstStyle/>
          <a:p>
            <a:pPr marL="38100" marR="30480" indent="33655">
              <a:lnSpc>
                <a:spcPct val="67100"/>
              </a:lnSpc>
              <a:spcBef>
                <a:spcPts val="515"/>
              </a:spcBef>
            </a:pPr>
            <a:r>
              <a:rPr dirty="0" sz="1050" spc="-10" b="1">
                <a:solidFill>
                  <a:srgbClr val="FFFFFF"/>
                </a:solidFill>
                <a:latin typeface="Calibri"/>
                <a:cs typeface="Calibri"/>
              </a:rPr>
              <a:t>Company </a:t>
            </a:r>
            <a:r>
              <a:rPr dirty="0" sz="1050" spc="-484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baseline="-21164" sz="1575" spc="-390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sz="1050" spc="-270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baseline="-21164" sz="1575" spc="-390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sz="1050" spc="-300" b="1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baseline="-21164" sz="1575" spc="-382" b="1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sz="1050" spc="-150" b="1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dirty="0" baseline="-21164" sz="1575" spc="-390" b="1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dirty="0" sz="1050" spc="-270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baseline="-21164" sz="1575" spc="-390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sz="1050" spc="-35" b="1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dirty="0" baseline="-21164" sz="1575" spc="-390" b="1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dirty="0" sz="1050" spc="-300" b="1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baseline="-21164" sz="1575" spc="-382" b="1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sz="1050" spc="-565" b="1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r>
              <a:rPr dirty="0" baseline="-21164" sz="1575" spc="-30" b="1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endParaRPr baseline="-21164" sz="1575">
              <a:latin typeface="Calibri"/>
              <a:cs typeface="Calibri"/>
            </a:endParaRPr>
          </a:p>
        </p:txBody>
      </p:sp>
      <p:sp>
        <p:nvSpPr>
          <p:cNvPr id="10" name="object 10" descr=""/>
          <p:cNvSpPr/>
          <p:nvPr/>
        </p:nvSpPr>
        <p:spPr>
          <a:xfrm>
            <a:off x="5300471" y="6496050"/>
            <a:ext cx="1624965" cy="361950"/>
          </a:xfrm>
          <a:custGeom>
            <a:avLst/>
            <a:gdLst/>
            <a:ahLst/>
            <a:cxnLst/>
            <a:rect l="l" t="t" r="r" b="b"/>
            <a:pathLst>
              <a:path w="1624965" h="361950">
                <a:moveTo>
                  <a:pt x="1624583" y="0"/>
                </a:moveTo>
                <a:lnTo>
                  <a:pt x="90424" y="0"/>
                </a:lnTo>
                <a:lnTo>
                  <a:pt x="0" y="361949"/>
                </a:lnTo>
                <a:lnTo>
                  <a:pt x="1534032" y="361949"/>
                </a:lnTo>
                <a:lnTo>
                  <a:pt x="1624583" y="0"/>
                </a:lnTo>
                <a:close/>
              </a:path>
            </a:pathLst>
          </a:custGeom>
          <a:solidFill>
            <a:srgbClr val="2C716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 descr=""/>
          <p:cNvSpPr txBox="1"/>
          <p:nvPr/>
        </p:nvSpPr>
        <p:spPr>
          <a:xfrm>
            <a:off x="5769102" y="6504940"/>
            <a:ext cx="647700" cy="293370"/>
          </a:xfrm>
          <a:prstGeom prst="rect">
            <a:avLst/>
          </a:prstGeom>
        </p:spPr>
        <p:txBody>
          <a:bodyPr wrap="square" lIns="0" tIns="65404" rIns="0" bIns="0" rtlCol="0" vert="horz">
            <a:spAutoFit/>
          </a:bodyPr>
          <a:lstStyle/>
          <a:p>
            <a:pPr marL="38100" marR="30480" indent="60960">
              <a:lnSpc>
                <a:spcPct val="67100"/>
              </a:lnSpc>
              <a:spcBef>
                <a:spcPts val="515"/>
              </a:spcBef>
            </a:pPr>
            <a:r>
              <a:rPr dirty="0" sz="1050" spc="-10" b="1">
                <a:solidFill>
                  <a:srgbClr val="FFFFFF"/>
                </a:solidFill>
                <a:latin typeface="Calibri"/>
                <a:cs typeface="Calibri"/>
              </a:rPr>
              <a:t>Financial </a:t>
            </a:r>
            <a:r>
              <a:rPr dirty="0" sz="1050" spc="-250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baseline="-21164" sz="1575" spc="-375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sz="1050" spc="-250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baseline="-21164" sz="1575" spc="-375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sz="1050" spc="-250" b="1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baseline="-21164" sz="1575" spc="-375" b="1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sz="1050" spc="-250" b="1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dirty="0" baseline="-21164" sz="1575" spc="-375" b="1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dirty="0" sz="1050" spc="-250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baseline="-21164" sz="1575" spc="-375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sz="1050" spc="-250" b="1">
                <a:solidFill>
                  <a:srgbClr val="FFFFFF"/>
                </a:solidFill>
                <a:latin typeface="Calibri"/>
                <a:cs typeface="Calibri"/>
              </a:rPr>
              <a:t>ie</a:t>
            </a:r>
            <a:r>
              <a:rPr dirty="0" baseline="-21164" sz="1575" spc="-375" b="1">
                <a:solidFill>
                  <a:srgbClr val="FFFFFF"/>
                </a:solidFill>
                <a:latin typeface="Calibri"/>
                <a:cs typeface="Calibri"/>
              </a:rPr>
              <a:t>ie</a:t>
            </a:r>
            <a:r>
              <a:rPr dirty="0" sz="1050" spc="-250" b="1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r>
              <a:rPr dirty="0" baseline="-21164" sz="1575" spc="-375" b="1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endParaRPr baseline="-21164" sz="1575">
              <a:latin typeface="Calibri"/>
              <a:cs typeface="Calibri"/>
            </a:endParaRPr>
          </a:p>
        </p:txBody>
      </p:sp>
      <p:pic>
        <p:nvPicPr>
          <p:cNvPr id="12" name="object 12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922007" y="6496050"/>
            <a:ext cx="4676394" cy="361949"/>
          </a:xfrm>
          <a:prstGeom prst="rect">
            <a:avLst/>
          </a:prstGeom>
        </p:spPr>
      </p:pic>
      <p:sp>
        <p:nvSpPr>
          <p:cNvPr id="13" name="object 13" descr=""/>
          <p:cNvSpPr txBox="1"/>
          <p:nvPr/>
        </p:nvSpPr>
        <p:spPr>
          <a:xfrm>
            <a:off x="7416545" y="6504940"/>
            <a:ext cx="635635" cy="293370"/>
          </a:xfrm>
          <a:prstGeom prst="rect">
            <a:avLst/>
          </a:prstGeom>
        </p:spPr>
        <p:txBody>
          <a:bodyPr wrap="square" lIns="0" tIns="65404" rIns="0" bIns="0" rtlCol="0" vert="horz">
            <a:spAutoFit/>
          </a:bodyPr>
          <a:lstStyle/>
          <a:p>
            <a:pPr marL="39370" marR="30480" indent="-1905">
              <a:lnSpc>
                <a:spcPct val="67100"/>
              </a:lnSpc>
              <a:spcBef>
                <a:spcPts val="515"/>
              </a:spcBef>
            </a:pPr>
            <a:r>
              <a:rPr dirty="0" sz="1050" spc="-10" b="1">
                <a:solidFill>
                  <a:srgbClr val="FFFFFF"/>
                </a:solidFill>
                <a:latin typeface="Calibri"/>
                <a:cs typeface="Calibri"/>
              </a:rPr>
              <a:t>Feasibility </a:t>
            </a:r>
            <a:r>
              <a:rPr dirty="0" sz="1050" spc="-185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baseline="-21164" sz="1575" spc="-277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050" spc="-185" b="1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dirty="0" baseline="-21164" sz="1575" spc="-277" b="1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dirty="0" sz="1050" spc="-185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baseline="-21164" sz="1575" spc="-277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050" spc="-185" b="1">
                <a:solidFill>
                  <a:srgbClr val="FFFFFF"/>
                </a:solidFill>
                <a:latin typeface="Calibri"/>
                <a:cs typeface="Calibri"/>
              </a:rPr>
              <a:t>ly</a:t>
            </a:r>
            <a:r>
              <a:rPr dirty="0" baseline="-21164" sz="1575" spc="-277" b="1">
                <a:solidFill>
                  <a:srgbClr val="FFFFFF"/>
                </a:solidFill>
                <a:latin typeface="Calibri"/>
                <a:cs typeface="Calibri"/>
              </a:rPr>
              <a:t>ly</a:t>
            </a:r>
            <a:r>
              <a:rPr dirty="0" sz="1050" spc="-185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baseline="-21164" sz="1575" spc="-277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sz="1050" spc="-185" b="1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dirty="0" baseline="-21164" sz="1575" spc="-277" b="1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endParaRPr baseline="-21164" sz="1575">
              <a:latin typeface="Calibri"/>
              <a:cs typeface="Calibri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9007347" y="6504940"/>
            <a:ext cx="696595" cy="293370"/>
          </a:xfrm>
          <a:prstGeom prst="rect">
            <a:avLst/>
          </a:prstGeom>
        </p:spPr>
        <p:txBody>
          <a:bodyPr wrap="square" lIns="0" tIns="65404" rIns="0" bIns="0" rtlCol="0" vert="horz">
            <a:spAutoFit/>
          </a:bodyPr>
          <a:lstStyle/>
          <a:p>
            <a:pPr marL="54610" marR="30480" indent="-17145">
              <a:lnSpc>
                <a:spcPct val="67100"/>
              </a:lnSpc>
              <a:spcBef>
                <a:spcPts val="515"/>
              </a:spcBef>
            </a:pPr>
            <a:r>
              <a:rPr dirty="0" sz="1050" spc="-10" b="1">
                <a:solidFill>
                  <a:srgbClr val="FFFFFF"/>
                </a:solidFill>
                <a:latin typeface="Calibri"/>
                <a:cs typeface="Calibri"/>
              </a:rPr>
              <a:t>Alternative </a:t>
            </a:r>
            <a:r>
              <a:rPr dirty="0" sz="1050" spc="-160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baseline="-21164" sz="1575" spc="-240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sz="1050" spc="-160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baseline="-21164" sz="1575" spc="-240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sz="1050" spc="-160" b="1">
                <a:solidFill>
                  <a:srgbClr val="FFFFFF"/>
                </a:solidFill>
                <a:latin typeface="Calibri"/>
                <a:cs typeface="Calibri"/>
              </a:rPr>
              <a:t>lu</a:t>
            </a:r>
            <a:r>
              <a:rPr dirty="0" baseline="-21164" sz="1575" spc="-240" b="1">
                <a:solidFill>
                  <a:srgbClr val="FFFFFF"/>
                </a:solidFill>
                <a:latin typeface="Calibri"/>
                <a:cs typeface="Calibri"/>
              </a:rPr>
              <a:t>lu</a:t>
            </a:r>
            <a:r>
              <a:rPr dirty="0" sz="1050" spc="-160" b="1">
                <a:solidFill>
                  <a:srgbClr val="FFFFFF"/>
                </a:solidFill>
                <a:latin typeface="Calibri"/>
                <a:cs typeface="Calibri"/>
              </a:rPr>
              <a:t>ti</a:t>
            </a:r>
            <a:r>
              <a:rPr dirty="0" baseline="-21164" sz="1575" spc="-240" b="1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dirty="0" sz="1050" spc="-160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baseline="-21164" sz="1575" spc="-240" b="1">
                <a:solidFill>
                  <a:srgbClr val="FFFFFF"/>
                </a:solidFill>
                <a:latin typeface="Calibri"/>
                <a:cs typeface="Calibri"/>
              </a:rPr>
              <a:t>io</a:t>
            </a:r>
            <a:r>
              <a:rPr dirty="0" sz="1050" spc="-160" b="1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dirty="0" baseline="-21164" sz="1575" spc="-240" b="1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endParaRPr baseline="-21164" sz="1575">
              <a:latin typeface="Calibri"/>
              <a:cs typeface="Calibri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10567161" y="6589521"/>
            <a:ext cx="629285" cy="1854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50" spc="-10" b="1">
                <a:solidFill>
                  <a:srgbClr val="FFFFFF"/>
                </a:solidFill>
                <a:latin typeface="Calibri"/>
                <a:cs typeface="Calibri"/>
              </a:rPr>
              <a:t>Conclusion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20">
                <a:solidFill>
                  <a:srgbClr val="009C9B"/>
                </a:solidFill>
              </a:rPr>
              <a:t>Vestas</a:t>
            </a:r>
            <a:r>
              <a:rPr dirty="0" spc="-65">
                <a:solidFill>
                  <a:srgbClr val="009C9B"/>
                </a:solidFill>
              </a:rPr>
              <a:t> </a:t>
            </a:r>
            <a:r>
              <a:rPr dirty="0">
                <a:solidFill>
                  <a:srgbClr val="009C9B"/>
                </a:solidFill>
              </a:rPr>
              <a:t>Discounted</a:t>
            </a:r>
            <a:r>
              <a:rPr dirty="0" spc="-45">
                <a:solidFill>
                  <a:srgbClr val="009C9B"/>
                </a:solidFill>
              </a:rPr>
              <a:t> </a:t>
            </a:r>
            <a:r>
              <a:rPr dirty="0">
                <a:solidFill>
                  <a:srgbClr val="009C9B"/>
                </a:solidFill>
              </a:rPr>
              <a:t>Cash</a:t>
            </a:r>
            <a:r>
              <a:rPr dirty="0" spc="-60">
                <a:solidFill>
                  <a:srgbClr val="009C9B"/>
                </a:solidFill>
              </a:rPr>
              <a:t> </a:t>
            </a:r>
            <a:r>
              <a:rPr dirty="0">
                <a:solidFill>
                  <a:srgbClr val="009C9B"/>
                </a:solidFill>
              </a:rPr>
              <a:t>Flow</a:t>
            </a:r>
            <a:r>
              <a:rPr dirty="0" spc="-70">
                <a:solidFill>
                  <a:srgbClr val="009C9B"/>
                </a:solidFill>
              </a:rPr>
              <a:t> </a:t>
            </a:r>
            <a:r>
              <a:rPr dirty="0" spc="-10">
                <a:solidFill>
                  <a:srgbClr val="009C9B"/>
                </a:solidFill>
              </a:rPr>
              <a:t>(1/2)</a:t>
            </a: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200" spc="-10" b="0">
                <a:solidFill>
                  <a:srgbClr val="010027"/>
                </a:solidFill>
                <a:latin typeface="Arial MT"/>
                <a:cs typeface="Arial MT"/>
              </a:rPr>
              <a:t>Vestas’</a:t>
            </a:r>
            <a:r>
              <a:rPr dirty="0" sz="1200" spc="-70" b="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 b="0">
                <a:solidFill>
                  <a:srgbClr val="010027"/>
                </a:solidFill>
                <a:latin typeface="Arial MT"/>
                <a:cs typeface="Arial MT"/>
              </a:rPr>
              <a:t>valuation</a:t>
            </a:r>
            <a:r>
              <a:rPr dirty="0" sz="1200" spc="-45" b="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 b="0">
                <a:solidFill>
                  <a:srgbClr val="010027"/>
                </a:solidFill>
                <a:latin typeface="Arial MT"/>
                <a:cs typeface="Arial MT"/>
              </a:rPr>
              <a:t>and</a:t>
            </a:r>
            <a:r>
              <a:rPr dirty="0" sz="1200" spc="-35" b="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 b="0">
                <a:solidFill>
                  <a:srgbClr val="010027"/>
                </a:solidFill>
                <a:latin typeface="Arial MT"/>
                <a:cs typeface="Arial MT"/>
              </a:rPr>
              <a:t>FCF</a:t>
            </a:r>
            <a:r>
              <a:rPr dirty="0" sz="1200" spc="-25" b="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 spc="-10" b="0">
                <a:solidFill>
                  <a:srgbClr val="010027"/>
                </a:solidFill>
                <a:latin typeface="Arial MT"/>
                <a:cs typeface="Arial MT"/>
              </a:rPr>
              <a:t>projections</a:t>
            </a:r>
            <a:endParaRPr sz="1200">
              <a:latin typeface="Arial MT"/>
              <a:cs typeface="Arial MT"/>
            </a:endParaRPr>
          </a:p>
        </p:txBody>
      </p:sp>
      <p:pic>
        <p:nvPicPr>
          <p:cNvPr id="17" name="object 17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80466" y="4855845"/>
            <a:ext cx="57150" cy="305181"/>
          </a:xfrm>
          <a:prstGeom prst="rect">
            <a:avLst/>
          </a:prstGeom>
        </p:spPr>
      </p:pic>
      <p:pic>
        <p:nvPicPr>
          <p:cNvPr id="18" name="object 18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062598" y="2078863"/>
            <a:ext cx="221487" cy="221487"/>
          </a:xfrm>
          <a:prstGeom prst="rect">
            <a:avLst/>
          </a:prstGeom>
        </p:spPr>
      </p:pic>
      <p:pic>
        <p:nvPicPr>
          <p:cNvPr id="19" name="object 19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6015354" y="3065652"/>
            <a:ext cx="220725" cy="221487"/>
          </a:xfrm>
          <a:prstGeom prst="rect">
            <a:avLst/>
          </a:prstGeom>
        </p:spPr>
      </p:pic>
      <p:pic>
        <p:nvPicPr>
          <p:cNvPr id="20" name="object 20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163700" y="5174869"/>
            <a:ext cx="220726" cy="221487"/>
          </a:xfrm>
          <a:prstGeom prst="rect">
            <a:avLst/>
          </a:prstGeom>
        </p:spPr>
      </p:pic>
      <p:sp>
        <p:nvSpPr>
          <p:cNvPr id="21" name="object 21" descr=""/>
          <p:cNvSpPr txBox="1"/>
          <p:nvPr/>
        </p:nvSpPr>
        <p:spPr>
          <a:xfrm>
            <a:off x="1218946" y="5176520"/>
            <a:ext cx="110489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0" b="1">
                <a:solidFill>
                  <a:srgbClr val="3A58FB"/>
                </a:solidFill>
                <a:latin typeface="Arial"/>
                <a:cs typeface="Arial"/>
              </a:rPr>
              <a:t>1</a:t>
            </a:r>
            <a:endParaRPr sz="1200">
              <a:latin typeface="Arial"/>
              <a:cs typeface="Arial"/>
            </a:endParaRPr>
          </a:p>
        </p:txBody>
      </p:sp>
      <p:pic>
        <p:nvPicPr>
          <p:cNvPr id="22" name="object 22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6090030" y="5798946"/>
            <a:ext cx="221488" cy="221487"/>
          </a:xfrm>
          <a:prstGeom prst="rect">
            <a:avLst/>
          </a:prstGeom>
        </p:spPr>
      </p:pic>
      <p:sp>
        <p:nvSpPr>
          <p:cNvPr id="23" name="object 23" descr=""/>
          <p:cNvSpPr txBox="1"/>
          <p:nvPr/>
        </p:nvSpPr>
        <p:spPr>
          <a:xfrm>
            <a:off x="6146038" y="5800852"/>
            <a:ext cx="110489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0" b="1">
                <a:solidFill>
                  <a:srgbClr val="03234D"/>
                </a:solidFill>
                <a:latin typeface="Arial"/>
                <a:cs typeface="Arial"/>
              </a:rPr>
              <a:t>4</a:t>
            </a:r>
            <a:endParaRPr sz="1200">
              <a:latin typeface="Arial"/>
              <a:cs typeface="Arial"/>
            </a:endParaRPr>
          </a:p>
        </p:txBody>
      </p:sp>
      <p:pic>
        <p:nvPicPr>
          <p:cNvPr id="24" name="object 24" descr="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6090030" y="5174869"/>
            <a:ext cx="221488" cy="221487"/>
          </a:xfrm>
          <a:prstGeom prst="rect">
            <a:avLst/>
          </a:prstGeom>
        </p:spPr>
      </p:pic>
      <p:sp>
        <p:nvSpPr>
          <p:cNvPr id="25" name="object 25" descr=""/>
          <p:cNvSpPr txBox="1"/>
          <p:nvPr/>
        </p:nvSpPr>
        <p:spPr>
          <a:xfrm>
            <a:off x="6146038" y="5176520"/>
            <a:ext cx="110489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0" b="1">
                <a:solidFill>
                  <a:srgbClr val="FFC000"/>
                </a:solidFill>
                <a:latin typeface="Arial"/>
                <a:cs typeface="Arial"/>
              </a:rPr>
              <a:t>3</a:t>
            </a:r>
            <a:endParaRPr sz="1200">
              <a:latin typeface="Arial"/>
              <a:cs typeface="Arial"/>
            </a:endParaRPr>
          </a:p>
        </p:txBody>
      </p:sp>
      <p:pic>
        <p:nvPicPr>
          <p:cNvPr id="26" name="object 26" descr="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163700" y="5798946"/>
            <a:ext cx="220726" cy="221487"/>
          </a:xfrm>
          <a:prstGeom prst="rect">
            <a:avLst/>
          </a:prstGeom>
        </p:spPr>
      </p:pic>
      <p:sp>
        <p:nvSpPr>
          <p:cNvPr id="27" name="object 27" descr=""/>
          <p:cNvSpPr txBox="1"/>
          <p:nvPr/>
        </p:nvSpPr>
        <p:spPr>
          <a:xfrm>
            <a:off x="1218946" y="5800852"/>
            <a:ext cx="110489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0" b="1">
                <a:solidFill>
                  <a:srgbClr val="00C2B0"/>
                </a:solidFill>
                <a:latin typeface="Arial"/>
                <a:cs typeface="Arial"/>
              </a:rPr>
              <a:t>2</a:t>
            </a:r>
            <a:endParaRPr sz="1200">
              <a:latin typeface="Arial"/>
              <a:cs typeface="Arial"/>
            </a:endParaRPr>
          </a:p>
        </p:txBody>
      </p:sp>
      <p:sp>
        <p:nvSpPr>
          <p:cNvPr id="28" name="object 28" descr=""/>
          <p:cNvSpPr txBox="1"/>
          <p:nvPr/>
        </p:nvSpPr>
        <p:spPr>
          <a:xfrm>
            <a:off x="1456944" y="5111496"/>
            <a:ext cx="4241165" cy="421640"/>
          </a:xfrm>
          <a:prstGeom prst="rect">
            <a:avLst/>
          </a:prstGeom>
        </p:spPr>
        <p:txBody>
          <a:bodyPr wrap="square" lIns="0" tIns="50800" rIns="0" bIns="0" rtlCol="0" vert="horz">
            <a:spAutoFit/>
          </a:bodyPr>
          <a:lstStyle/>
          <a:p>
            <a:pPr marL="183515" indent="-170815">
              <a:lnSpc>
                <a:spcPct val="100000"/>
              </a:lnSpc>
              <a:spcBef>
                <a:spcPts val="400"/>
              </a:spcBef>
              <a:buClr>
                <a:srgbClr val="009F9F"/>
              </a:buClr>
              <a:buFont typeface="Wingdings"/>
              <a:buChar char=""/>
              <a:tabLst>
                <a:tab pos="183515" algn="l"/>
              </a:tabLst>
            </a:pPr>
            <a:r>
              <a:rPr dirty="0" sz="1050" spc="-10">
                <a:solidFill>
                  <a:srgbClr val="03234D"/>
                </a:solidFill>
                <a:latin typeface="Arial MT"/>
                <a:cs typeface="Arial MT"/>
              </a:rPr>
              <a:t>Stock-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based</a:t>
            </a:r>
            <a:r>
              <a:rPr dirty="0" sz="105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 spc="-10">
                <a:solidFill>
                  <a:srgbClr val="03234D"/>
                </a:solidFill>
                <a:latin typeface="Arial MT"/>
                <a:cs typeface="Arial MT"/>
              </a:rPr>
              <a:t>compensation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treated</a:t>
            </a:r>
            <a:r>
              <a:rPr dirty="0" sz="105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as</a:t>
            </a:r>
            <a:r>
              <a:rPr dirty="0" sz="105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an</a:t>
            </a:r>
            <a:r>
              <a:rPr dirty="0" sz="105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expense for</a:t>
            </a:r>
            <a:r>
              <a:rPr dirty="0" sz="1050" spc="-3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DCF</a:t>
            </a:r>
            <a:r>
              <a:rPr dirty="0" sz="105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 spc="-10">
                <a:solidFill>
                  <a:srgbClr val="03234D"/>
                </a:solidFill>
                <a:latin typeface="Arial MT"/>
                <a:cs typeface="Arial MT"/>
              </a:rPr>
              <a:t>valuation</a:t>
            </a:r>
            <a:endParaRPr sz="1050">
              <a:latin typeface="Arial MT"/>
              <a:cs typeface="Arial MT"/>
            </a:endParaRPr>
          </a:p>
          <a:p>
            <a:pPr marL="183515" indent="-170815">
              <a:lnSpc>
                <a:spcPct val="100000"/>
              </a:lnSpc>
              <a:spcBef>
                <a:spcPts val="300"/>
              </a:spcBef>
              <a:buClr>
                <a:srgbClr val="009F9F"/>
              </a:buClr>
              <a:buFont typeface="Wingdings"/>
              <a:buChar char=""/>
              <a:tabLst>
                <a:tab pos="183515" algn="l"/>
              </a:tabLst>
            </a:pP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Assumed</a:t>
            </a:r>
            <a:r>
              <a:rPr dirty="0" sz="1050" spc="-20">
                <a:solidFill>
                  <a:srgbClr val="03234D"/>
                </a:solidFill>
                <a:latin typeface="Arial MT"/>
                <a:cs typeface="Arial MT"/>
              </a:rPr>
              <a:t> non-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cash</a:t>
            </a:r>
            <a:r>
              <a:rPr dirty="0" sz="1050" spc="-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add</a:t>
            </a:r>
            <a:r>
              <a:rPr dirty="0" sz="1050" spc="-1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backs</a:t>
            </a:r>
            <a:r>
              <a:rPr dirty="0" sz="105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affect</a:t>
            </a:r>
            <a:r>
              <a:rPr dirty="0" sz="1050" spc="-3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intrinsic</a:t>
            </a:r>
            <a:r>
              <a:rPr dirty="0" sz="1050" spc="-10">
                <a:solidFill>
                  <a:srgbClr val="03234D"/>
                </a:solidFill>
                <a:latin typeface="Arial MT"/>
                <a:cs typeface="Arial MT"/>
              </a:rPr>
              <a:t> valuation</a:t>
            </a:r>
            <a:endParaRPr sz="1050">
              <a:latin typeface="Arial MT"/>
              <a:cs typeface="Arial MT"/>
            </a:endParaRPr>
          </a:p>
        </p:txBody>
      </p:sp>
      <p:sp>
        <p:nvSpPr>
          <p:cNvPr id="29" name="object 29" descr=""/>
          <p:cNvSpPr txBox="1"/>
          <p:nvPr/>
        </p:nvSpPr>
        <p:spPr>
          <a:xfrm>
            <a:off x="1456944" y="5743702"/>
            <a:ext cx="4349115" cy="581660"/>
          </a:xfrm>
          <a:prstGeom prst="rect">
            <a:avLst/>
          </a:prstGeom>
        </p:spPr>
        <p:txBody>
          <a:bodyPr wrap="square" lIns="0" tIns="50800" rIns="0" bIns="0" rtlCol="0" vert="horz">
            <a:spAutoFit/>
          </a:bodyPr>
          <a:lstStyle/>
          <a:p>
            <a:pPr marL="183515" indent="-170815">
              <a:lnSpc>
                <a:spcPct val="100000"/>
              </a:lnSpc>
              <a:spcBef>
                <a:spcPts val="400"/>
              </a:spcBef>
              <a:buClr>
                <a:srgbClr val="009F9F"/>
              </a:buClr>
              <a:buFont typeface="Wingdings"/>
              <a:buChar char=""/>
              <a:tabLst>
                <a:tab pos="183515" algn="l"/>
              </a:tabLst>
            </a:pP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Current</a:t>
            </a:r>
            <a:r>
              <a:rPr dirty="0" sz="105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liabilities</a:t>
            </a:r>
            <a:r>
              <a:rPr dirty="0" sz="105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of</a:t>
            </a:r>
            <a:r>
              <a:rPr dirty="0" sz="1050" spc="-4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Vestas</a:t>
            </a:r>
            <a:r>
              <a:rPr dirty="0" sz="1050" spc="-4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are</a:t>
            </a:r>
            <a:r>
              <a:rPr dirty="0" sz="105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much</a:t>
            </a:r>
            <a:r>
              <a:rPr dirty="0" sz="1050" spc="-3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larger</a:t>
            </a:r>
            <a:r>
              <a:rPr dirty="0" sz="105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than</a:t>
            </a:r>
            <a:r>
              <a:rPr dirty="0" sz="1050" spc="-3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current</a:t>
            </a:r>
            <a:r>
              <a:rPr dirty="0" sz="1050" spc="-4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 spc="-10">
                <a:solidFill>
                  <a:srgbClr val="03234D"/>
                </a:solidFill>
                <a:latin typeface="Arial MT"/>
                <a:cs typeface="Arial MT"/>
              </a:rPr>
              <a:t>assets</a:t>
            </a:r>
            <a:endParaRPr sz="1050">
              <a:latin typeface="Arial MT"/>
              <a:cs typeface="Arial MT"/>
            </a:endParaRPr>
          </a:p>
          <a:p>
            <a:pPr marL="184150" marR="5080" indent="-171450">
              <a:lnSpc>
                <a:spcPct val="100000"/>
              </a:lnSpc>
              <a:spcBef>
                <a:spcPts val="300"/>
              </a:spcBef>
              <a:buClr>
                <a:srgbClr val="009F9F"/>
              </a:buClr>
              <a:buFont typeface="Wingdings"/>
              <a:buChar char=""/>
              <a:tabLst>
                <a:tab pos="184150" algn="l"/>
              </a:tabLst>
            </a:pP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Led</a:t>
            </a:r>
            <a:r>
              <a:rPr dirty="0" sz="105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by</a:t>
            </a:r>
            <a:r>
              <a:rPr dirty="0" sz="1050" spc="-4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a</a:t>
            </a:r>
            <a:r>
              <a:rPr dirty="0" sz="1050" spc="-4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large</a:t>
            </a:r>
            <a:r>
              <a:rPr dirty="0" sz="105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amount</a:t>
            </a:r>
            <a:r>
              <a:rPr dirty="0" sz="105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of</a:t>
            </a:r>
            <a:r>
              <a:rPr dirty="0" sz="1050" spc="-4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contract</a:t>
            </a:r>
            <a:r>
              <a:rPr dirty="0" sz="1050" spc="-4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liabilities</a:t>
            </a:r>
            <a:r>
              <a:rPr dirty="0" sz="105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and</a:t>
            </a:r>
            <a:r>
              <a:rPr dirty="0" sz="105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deferred</a:t>
            </a:r>
            <a:r>
              <a:rPr dirty="0" sz="105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revenue</a:t>
            </a:r>
            <a:r>
              <a:rPr dirty="0" sz="1050" spc="-20">
                <a:solidFill>
                  <a:srgbClr val="03234D"/>
                </a:solidFill>
                <a:latin typeface="Arial MT"/>
                <a:cs typeface="Arial MT"/>
              </a:rPr>
              <a:t> from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developing</a:t>
            </a:r>
            <a:r>
              <a:rPr dirty="0" sz="1050" spc="-4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wind</a:t>
            </a:r>
            <a:r>
              <a:rPr dirty="0" sz="1050" spc="-5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 spc="-10">
                <a:solidFill>
                  <a:srgbClr val="03234D"/>
                </a:solidFill>
                <a:latin typeface="Arial MT"/>
                <a:cs typeface="Arial MT"/>
              </a:rPr>
              <a:t>equipment</a:t>
            </a:r>
            <a:endParaRPr sz="1050">
              <a:latin typeface="Arial MT"/>
              <a:cs typeface="Arial MT"/>
            </a:endParaRPr>
          </a:p>
        </p:txBody>
      </p:sp>
      <p:sp>
        <p:nvSpPr>
          <p:cNvPr id="30" name="object 30" descr=""/>
          <p:cNvSpPr txBox="1"/>
          <p:nvPr/>
        </p:nvSpPr>
        <p:spPr>
          <a:xfrm>
            <a:off x="718058" y="6283545"/>
            <a:ext cx="1300480" cy="514350"/>
          </a:xfrm>
          <a:prstGeom prst="rect">
            <a:avLst/>
          </a:prstGeom>
        </p:spPr>
        <p:txBody>
          <a:bodyPr wrap="square" lIns="0" tIns="55244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434"/>
              </a:spcBef>
            </a:pP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Source:</a:t>
            </a:r>
            <a:r>
              <a:rPr dirty="0" sz="800" spc="-3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(Bloomberg,</a:t>
            </a:r>
            <a:r>
              <a:rPr dirty="0" sz="800" spc="-2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 spc="-10">
                <a:solidFill>
                  <a:srgbClr val="010027"/>
                </a:solidFill>
                <a:latin typeface="Arial MT"/>
                <a:cs typeface="Arial MT"/>
              </a:rPr>
              <a:t>2023)</a:t>
            </a:r>
            <a:endParaRPr sz="800">
              <a:latin typeface="Arial MT"/>
              <a:cs typeface="Arial MT"/>
            </a:endParaRPr>
          </a:p>
          <a:p>
            <a:pPr algn="ctr" marL="361315" marR="349885" indent="-52705">
              <a:lnSpc>
                <a:spcPct val="67100"/>
              </a:lnSpc>
              <a:spcBef>
                <a:spcPts val="860"/>
              </a:spcBef>
            </a:pPr>
            <a:r>
              <a:rPr dirty="0" sz="1050" spc="-10" b="1">
                <a:solidFill>
                  <a:srgbClr val="FFFFFF"/>
                </a:solidFill>
                <a:latin typeface="Calibri"/>
                <a:cs typeface="Calibri"/>
              </a:rPr>
              <a:t>Executive </a:t>
            </a:r>
            <a:r>
              <a:rPr dirty="0" baseline="-21164" sz="1575" spc="-427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sz="1050" spc="-285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baseline="-21164" sz="1575" spc="-427" b="1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dirty="0" sz="1050" spc="-285" b="1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dirty="0" baseline="-21164" sz="1575" spc="-427" b="1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dirty="0" sz="1050" spc="-285" b="1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dirty="0" baseline="-21164" sz="1575" spc="-427" b="1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dirty="0" sz="1050" spc="-285" b="1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dirty="0" baseline="-21164" sz="1575" spc="-427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050" spc="-285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baseline="-21164" sz="1575" spc="-427" b="1">
                <a:solidFill>
                  <a:srgbClr val="FFFFFF"/>
                </a:solidFill>
                <a:latin typeface="Calibri"/>
                <a:cs typeface="Calibri"/>
              </a:rPr>
              <a:t>ry</a:t>
            </a:r>
            <a:r>
              <a:rPr dirty="0" sz="1050" spc="-285" b="1">
                <a:solidFill>
                  <a:srgbClr val="FFFFFF"/>
                </a:solidFill>
                <a:latin typeface="Calibri"/>
                <a:cs typeface="Calibri"/>
              </a:rPr>
              <a:t>ry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31" name="object 31" descr=""/>
          <p:cNvSpPr txBox="1"/>
          <p:nvPr/>
        </p:nvSpPr>
        <p:spPr>
          <a:xfrm>
            <a:off x="6383782" y="5149596"/>
            <a:ext cx="5374640" cy="132461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83515" marR="1067435" indent="-171450">
              <a:lnSpc>
                <a:spcPct val="100000"/>
              </a:lnSpc>
              <a:spcBef>
                <a:spcPts val="100"/>
              </a:spcBef>
              <a:buClr>
                <a:srgbClr val="009F9F"/>
              </a:buClr>
              <a:buFont typeface="Wingdings"/>
              <a:buChar char=""/>
              <a:tabLst>
                <a:tab pos="183515" algn="l"/>
              </a:tabLst>
            </a:pP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Unlevered</a:t>
            </a:r>
            <a:r>
              <a:rPr dirty="0" sz="1050" spc="-1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free</a:t>
            </a:r>
            <a:r>
              <a:rPr dirty="0" sz="1050" spc="-3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cash</a:t>
            </a:r>
            <a:r>
              <a:rPr dirty="0" sz="105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flow</a:t>
            </a:r>
            <a:r>
              <a:rPr dirty="0" sz="105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growth</a:t>
            </a:r>
            <a:r>
              <a:rPr dirty="0" sz="1050" spc="-1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in</a:t>
            </a:r>
            <a:r>
              <a:rPr dirty="0" sz="105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the</a:t>
            </a:r>
            <a:r>
              <a:rPr dirty="0" sz="1050" spc="-3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first</a:t>
            </a:r>
            <a:r>
              <a:rPr dirty="0" sz="1050" spc="-4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two</a:t>
            </a:r>
            <a:r>
              <a:rPr dirty="0" sz="105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years</a:t>
            </a:r>
            <a:r>
              <a:rPr dirty="0" sz="105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of</a:t>
            </a:r>
            <a:r>
              <a:rPr dirty="0" sz="105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the</a:t>
            </a:r>
            <a:r>
              <a:rPr dirty="0" sz="105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 spc="-10">
                <a:solidFill>
                  <a:srgbClr val="03234D"/>
                </a:solidFill>
                <a:latin typeface="Arial MT"/>
                <a:cs typeface="Arial MT"/>
              </a:rPr>
              <a:t>projection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period</a:t>
            </a:r>
            <a:r>
              <a:rPr dirty="0" sz="1050" spc="-1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is</a:t>
            </a:r>
            <a:r>
              <a:rPr dirty="0" sz="105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expected</a:t>
            </a:r>
            <a:r>
              <a:rPr dirty="0" sz="105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to</a:t>
            </a:r>
            <a:r>
              <a:rPr dirty="0" sz="105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grow</a:t>
            </a:r>
            <a:r>
              <a:rPr dirty="0" sz="105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at</a:t>
            </a:r>
            <a:r>
              <a:rPr dirty="0" sz="105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a</a:t>
            </a:r>
            <a:r>
              <a:rPr dirty="0" sz="105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high</a:t>
            </a:r>
            <a:r>
              <a:rPr dirty="0" sz="1050" spc="-20">
                <a:solidFill>
                  <a:srgbClr val="03234D"/>
                </a:solidFill>
                <a:latin typeface="Arial MT"/>
                <a:cs typeface="Arial MT"/>
              </a:rPr>
              <a:t> clip</a:t>
            </a:r>
            <a:endParaRPr sz="1050">
              <a:latin typeface="Arial MT"/>
              <a:cs typeface="Arial MT"/>
            </a:endParaRPr>
          </a:p>
          <a:p>
            <a:pPr marL="183515" indent="-170815">
              <a:lnSpc>
                <a:spcPct val="100000"/>
              </a:lnSpc>
              <a:spcBef>
                <a:spcPts val="300"/>
              </a:spcBef>
              <a:buClr>
                <a:srgbClr val="009F9F"/>
              </a:buClr>
              <a:buFont typeface="Wingdings"/>
              <a:buChar char=""/>
              <a:tabLst>
                <a:tab pos="183515" algn="l"/>
              </a:tabLst>
            </a:pP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The</a:t>
            </a:r>
            <a:r>
              <a:rPr dirty="0" sz="1050" spc="-3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growth</a:t>
            </a:r>
            <a:r>
              <a:rPr dirty="0" sz="105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is</a:t>
            </a:r>
            <a:r>
              <a:rPr dirty="0" sz="1050" spc="-3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due</a:t>
            </a:r>
            <a:r>
              <a:rPr dirty="0" sz="1050" spc="-1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to</a:t>
            </a:r>
            <a:r>
              <a:rPr dirty="0" sz="1050" spc="-4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increased</a:t>
            </a:r>
            <a:r>
              <a:rPr dirty="0" sz="1050" spc="-10">
                <a:solidFill>
                  <a:srgbClr val="03234D"/>
                </a:solidFill>
                <a:latin typeface="Arial MT"/>
                <a:cs typeface="Arial MT"/>
              </a:rPr>
              <a:t> development</a:t>
            </a:r>
            <a:r>
              <a:rPr dirty="0" sz="1050" spc="-1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in</a:t>
            </a:r>
            <a:r>
              <a:rPr dirty="0" sz="105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offshore</a:t>
            </a:r>
            <a:r>
              <a:rPr dirty="0" sz="105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wind</a:t>
            </a:r>
            <a:r>
              <a:rPr dirty="0" sz="105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 spc="-10">
                <a:solidFill>
                  <a:srgbClr val="03234D"/>
                </a:solidFill>
                <a:latin typeface="Arial MT"/>
                <a:cs typeface="Arial MT"/>
              </a:rPr>
              <a:t>projects</a:t>
            </a:r>
            <a:endParaRPr sz="1050">
              <a:latin typeface="Arial MT"/>
              <a:cs typeface="Arial MT"/>
            </a:endParaRPr>
          </a:p>
          <a:p>
            <a:pPr marL="183515" indent="-170815">
              <a:lnSpc>
                <a:spcPct val="100000"/>
              </a:lnSpc>
              <a:spcBef>
                <a:spcPts val="894"/>
              </a:spcBef>
              <a:buClr>
                <a:srgbClr val="009F9F"/>
              </a:buClr>
              <a:buFont typeface="Wingdings"/>
              <a:buChar char=""/>
              <a:tabLst>
                <a:tab pos="183515" algn="l"/>
              </a:tabLst>
            </a:pP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Midperiod</a:t>
            </a:r>
            <a:r>
              <a:rPr dirty="0" sz="105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adjustment</a:t>
            </a:r>
            <a:r>
              <a:rPr dirty="0" sz="105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factor</a:t>
            </a:r>
            <a:r>
              <a:rPr dirty="0" sz="1050" spc="-4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used</a:t>
            </a:r>
            <a:r>
              <a:rPr dirty="0" sz="1050" spc="-3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to</a:t>
            </a:r>
            <a:r>
              <a:rPr dirty="0" sz="1050" spc="-5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calculate</a:t>
            </a:r>
            <a:r>
              <a:rPr dirty="0" sz="105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present</a:t>
            </a:r>
            <a:r>
              <a:rPr dirty="0" sz="1050" spc="-3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value</a:t>
            </a:r>
            <a:r>
              <a:rPr dirty="0" sz="105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of</a:t>
            </a:r>
            <a:r>
              <a:rPr dirty="0" sz="1050" spc="-4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 spc="-25">
                <a:solidFill>
                  <a:srgbClr val="03234D"/>
                </a:solidFill>
                <a:latin typeface="Arial MT"/>
                <a:cs typeface="Arial MT"/>
              </a:rPr>
              <a:t>FCF</a:t>
            </a:r>
            <a:endParaRPr sz="1050">
              <a:latin typeface="Arial MT"/>
              <a:cs typeface="Arial MT"/>
            </a:endParaRPr>
          </a:p>
          <a:p>
            <a:pPr marL="183515" marR="949325" indent="-171450">
              <a:lnSpc>
                <a:spcPct val="100000"/>
              </a:lnSpc>
              <a:spcBef>
                <a:spcPts val="300"/>
              </a:spcBef>
              <a:buClr>
                <a:srgbClr val="009F9F"/>
              </a:buClr>
              <a:buFont typeface="Wingdings"/>
              <a:buChar char=""/>
              <a:tabLst>
                <a:tab pos="183515" algn="l"/>
              </a:tabLst>
            </a:pP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Assumed</a:t>
            </a:r>
            <a:r>
              <a:rPr dirty="0" sz="1050" spc="-3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cash</a:t>
            </a:r>
            <a:r>
              <a:rPr dirty="0" sz="105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flows</a:t>
            </a:r>
            <a:r>
              <a:rPr dirty="0" sz="105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collected</a:t>
            </a:r>
            <a:r>
              <a:rPr dirty="0" sz="105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in</a:t>
            </a:r>
            <a:r>
              <a:rPr dirty="0" sz="105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the</a:t>
            </a:r>
            <a:r>
              <a:rPr dirty="0" sz="1050" spc="-3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middle</a:t>
            </a:r>
            <a:r>
              <a:rPr dirty="0" sz="105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of</a:t>
            </a:r>
            <a:r>
              <a:rPr dirty="0" sz="1050" spc="-3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the</a:t>
            </a:r>
            <a:r>
              <a:rPr dirty="0" sz="105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period</a:t>
            </a:r>
            <a:r>
              <a:rPr dirty="0" sz="1050" spc="-1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as</a:t>
            </a:r>
            <a:r>
              <a:rPr dirty="0" sz="1050" spc="-3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opposed</a:t>
            </a:r>
            <a:r>
              <a:rPr dirty="0" sz="1050" spc="-1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 spc="-25">
                <a:solidFill>
                  <a:srgbClr val="03234D"/>
                </a:solidFill>
                <a:latin typeface="Arial MT"/>
                <a:cs typeface="Arial MT"/>
              </a:rPr>
              <a:t>to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the</a:t>
            </a:r>
            <a:r>
              <a:rPr dirty="0" sz="1050" spc="-25">
                <a:solidFill>
                  <a:srgbClr val="03234D"/>
                </a:solidFill>
                <a:latin typeface="Arial MT"/>
                <a:cs typeface="Arial MT"/>
              </a:rPr>
              <a:t> end</a:t>
            </a:r>
            <a:endParaRPr sz="1050">
              <a:latin typeface="Arial MT"/>
              <a:cs typeface="Arial MT"/>
            </a:endParaRPr>
          </a:p>
          <a:p>
            <a:pPr marL="2273300">
              <a:lnSpc>
                <a:spcPct val="100000"/>
              </a:lnSpc>
              <a:spcBef>
                <a:spcPts val="210"/>
              </a:spcBef>
            </a:pPr>
            <a:r>
              <a:rPr dirty="0" sz="800" i="1">
                <a:solidFill>
                  <a:srgbClr val="010027"/>
                </a:solidFill>
                <a:latin typeface="Arial"/>
                <a:cs typeface="Arial"/>
              </a:rPr>
              <a:t>Note:</a:t>
            </a:r>
            <a:r>
              <a:rPr dirty="0" sz="800" spc="-5" i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800" i="1">
                <a:solidFill>
                  <a:srgbClr val="010027"/>
                </a:solidFill>
                <a:latin typeface="Arial"/>
                <a:cs typeface="Arial"/>
              </a:rPr>
              <a:t>Expressed in</a:t>
            </a:r>
            <a:r>
              <a:rPr dirty="0" sz="800" spc="-10" i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800" i="1">
                <a:solidFill>
                  <a:srgbClr val="010027"/>
                </a:solidFill>
                <a:latin typeface="Arial"/>
                <a:cs typeface="Arial"/>
              </a:rPr>
              <a:t>USD</a:t>
            </a:r>
            <a:r>
              <a:rPr dirty="0" sz="800" spc="-10" i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800" i="1">
                <a:solidFill>
                  <a:srgbClr val="010027"/>
                </a:solidFill>
                <a:latin typeface="Arial"/>
                <a:cs typeface="Arial"/>
              </a:rPr>
              <a:t>with</a:t>
            </a:r>
            <a:r>
              <a:rPr dirty="0" sz="800" spc="-15" i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800" i="1">
                <a:solidFill>
                  <a:srgbClr val="010027"/>
                </a:solidFill>
                <a:latin typeface="Arial"/>
                <a:cs typeface="Arial"/>
              </a:rPr>
              <a:t>a</a:t>
            </a:r>
            <a:r>
              <a:rPr dirty="0" sz="800" spc="-10" i="1">
                <a:solidFill>
                  <a:srgbClr val="010027"/>
                </a:solidFill>
                <a:latin typeface="Arial"/>
                <a:cs typeface="Arial"/>
              </a:rPr>
              <a:t> conversion</a:t>
            </a:r>
            <a:r>
              <a:rPr dirty="0" sz="800" spc="5" i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800" i="1">
                <a:solidFill>
                  <a:srgbClr val="010027"/>
                </a:solidFill>
                <a:latin typeface="Arial"/>
                <a:cs typeface="Arial"/>
              </a:rPr>
              <a:t>rate</a:t>
            </a:r>
            <a:r>
              <a:rPr dirty="0" sz="800" spc="-15" i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800" i="1">
                <a:solidFill>
                  <a:srgbClr val="010027"/>
                </a:solidFill>
                <a:latin typeface="Arial"/>
                <a:cs typeface="Arial"/>
              </a:rPr>
              <a:t>of</a:t>
            </a:r>
            <a:r>
              <a:rPr dirty="0" sz="800" spc="-5" i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800" i="1">
                <a:solidFill>
                  <a:srgbClr val="010027"/>
                </a:solidFill>
                <a:latin typeface="Arial"/>
                <a:cs typeface="Arial"/>
              </a:rPr>
              <a:t>0.94 as</a:t>
            </a:r>
            <a:r>
              <a:rPr dirty="0" sz="800" spc="-10" i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800" i="1">
                <a:solidFill>
                  <a:srgbClr val="010027"/>
                </a:solidFill>
                <a:latin typeface="Arial"/>
                <a:cs typeface="Arial"/>
              </a:rPr>
              <a:t>of</a:t>
            </a:r>
            <a:r>
              <a:rPr dirty="0" sz="800" spc="-5" i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800" spc="-10" i="1">
                <a:solidFill>
                  <a:srgbClr val="010027"/>
                </a:solidFill>
                <a:latin typeface="Arial"/>
                <a:cs typeface="Arial"/>
              </a:rPr>
              <a:t>2/20/23</a:t>
            </a:r>
            <a:endParaRPr sz="800">
              <a:latin typeface="Arial"/>
              <a:cs typeface="Arial"/>
            </a:endParaRPr>
          </a:p>
        </p:txBody>
      </p:sp>
      <p:pic>
        <p:nvPicPr>
          <p:cNvPr id="32" name="object 32" descr="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6624193" y="3701160"/>
            <a:ext cx="221487" cy="221487"/>
          </a:xfrm>
          <a:prstGeom prst="rect">
            <a:avLst/>
          </a:prstGeom>
        </p:spPr>
      </p:pic>
      <p:graphicFrame>
        <p:nvGraphicFramePr>
          <p:cNvPr id="33" name="object 33" descr=""/>
          <p:cNvGraphicFramePr>
            <a:graphicFrameLocks noGrp="1"/>
          </p:cNvGraphicFramePr>
          <p:nvPr/>
        </p:nvGraphicFramePr>
        <p:xfrm>
          <a:off x="1637524" y="808470"/>
          <a:ext cx="8863330" cy="4038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83360"/>
                <a:gridCol w="902335"/>
                <a:gridCol w="1102359"/>
                <a:gridCol w="776604"/>
                <a:gridCol w="324485"/>
                <a:gridCol w="92710"/>
                <a:gridCol w="284479"/>
                <a:gridCol w="199389"/>
                <a:gridCol w="95250"/>
                <a:gridCol w="552450"/>
                <a:gridCol w="776605"/>
                <a:gridCol w="776604"/>
                <a:gridCol w="776604"/>
                <a:gridCol w="636270"/>
              </a:tblGrid>
              <a:tr h="323215">
                <a:tc gridSpan="2">
                  <a:txBody>
                    <a:bodyPr/>
                    <a:lstStyle/>
                    <a:p>
                      <a:pPr marL="17145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dirty="0" sz="85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Fiscal</a:t>
                      </a:r>
                      <a:r>
                        <a:rPr dirty="0" sz="850" spc="17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850" spc="-2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Year</a:t>
                      </a:r>
                      <a:endParaRPr sz="850">
                        <a:latin typeface="Arial MT"/>
                        <a:cs typeface="Arial MT"/>
                      </a:endParaRPr>
                    </a:p>
                    <a:p>
                      <a:pPr marL="1714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dirty="0" sz="850" i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Fiscal</a:t>
                      </a:r>
                      <a:r>
                        <a:rPr dirty="0" sz="850" spc="120" i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850" i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Year</a:t>
                      </a:r>
                      <a:r>
                        <a:rPr dirty="0" sz="850" spc="114" i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850" i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End</a:t>
                      </a:r>
                      <a:r>
                        <a:rPr dirty="0" sz="850" spc="95" i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850" spc="-20" i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Date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B="0" marT="17145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009999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146685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dirty="0" sz="850" spc="-1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2021A</a:t>
                      </a:r>
                      <a:endParaRPr sz="850">
                        <a:latin typeface="Arial"/>
                        <a:cs typeface="Arial"/>
                      </a:endParaRPr>
                    </a:p>
                    <a:p>
                      <a:pPr algn="r" marR="17272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dirty="0" sz="850" spc="-10" i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12/30/21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B="0" marT="17145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00999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46685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dirty="0" sz="850" spc="-1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2022A</a:t>
                      </a:r>
                      <a:endParaRPr sz="850">
                        <a:latin typeface="Arial"/>
                        <a:cs typeface="Arial"/>
                      </a:endParaRPr>
                    </a:p>
                    <a:p>
                      <a:pPr algn="r" marR="17272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dirty="0" sz="850" spc="-10" i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12/30/22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B="0" marT="17145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009999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r" marR="78740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dirty="0" sz="850" spc="-1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2023E</a:t>
                      </a:r>
                      <a:endParaRPr sz="850">
                        <a:latin typeface="Arial"/>
                        <a:cs typeface="Arial"/>
                      </a:endParaRPr>
                    </a:p>
                    <a:p>
                      <a:pPr algn="r" marR="9842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dirty="0" sz="850" spc="-10" i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12/31/23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B="0" marT="17145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009999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009999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r" marR="149860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dirty="0" sz="850" spc="-1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2024E</a:t>
                      </a:r>
                      <a:endParaRPr sz="850">
                        <a:latin typeface="Arial"/>
                        <a:cs typeface="Arial"/>
                      </a:endParaRPr>
                    </a:p>
                    <a:p>
                      <a:pPr algn="r" marR="16954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dirty="0" sz="850" spc="-10" i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12/30/24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B="0" marT="17145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009999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149860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dirty="0" sz="850" spc="-1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2025E</a:t>
                      </a:r>
                      <a:endParaRPr sz="850">
                        <a:latin typeface="Arial"/>
                        <a:cs typeface="Arial"/>
                      </a:endParaRPr>
                    </a:p>
                    <a:p>
                      <a:pPr algn="r" marR="16954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dirty="0" sz="850" spc="-10" i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12/30/25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B="0" marT="17145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00999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49860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dirty="0" sz="850" spc="-1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2026E</a:t>
                      </a:r>
                      <a:endParaRPr sz="850">
                        <a:latin typeface="Arial"/>
                        <a:cs typeface="Arial"/>
                      </a:endParaRPr>
                    </a:p>
                    <a:p>
                      <a:pPr algn="r" marR="16954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dirty="0" sz="850" spc="-10" i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12/30/26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B="0" marT="17145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00999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49860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dirty="0" sz="850" spc="-1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2027E</a:t>
                      </a:r>
                      <a:endParaRPr sz="850">
                        <a:latin typeface="Arial"/>
                        <a:cs typeface="Arial"/>
                      </a:endParaRPr>
                    </a:p>
                    <a:p>
                      <a:pPr algn="r" marR="16954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dirty="0" sz="850" spc="-10" i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12/31/27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B="0" marT="17145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00999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9525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dirty="0" sz="850" spc="-1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2028E</a:t>
                      </a:r>
                      <a:endParaRPr sz="850">
                        <a:latin typeface="Arial"/>
                        <a:cs typeface="Arial"/>
                      </a:endParaRPr>
                    </a:p>
                    <a:p>
                      <a:pPr algn="r" marR="29209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dirty="0" sz="850" spc="-10" i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12/30/28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B="0" marT="17145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009999"/>
                    </a:solidFill>
                  </a:tcPr>
                </a:tc>
              </a:tr>
              <a:tr h="328930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endParaRPr sz="850">
                        <a:latin typeface="Times New Roman"/>
                        <a:cs typeface="Times New Roman"/>
                      </a:endParaRPr>
                    </a:p>
                    <a:p>
                      <a:pPr marL="17145">
                        <a:lnSpc>
                          <a:spcPct val="100000"/>
                        </a:lnSpc>
                      </a:pPr>
                      <a:r>
                        <a:rPr dirty="0" sz="850" spc="-10">
                          <a:latin typeface="Arial MT"/>
                          <a:cs typeface="Arial MT"/>
                        </a:rPr>
                        <a:t>Revenue</a:t>
                      </a:r>
                      <a:endParaRPr sz="850">
                        <a:latin typeface="Arial MT"/>
                        <a:cs typeface="Arial MT"/>
                      </a:endParaRPr>
                    </a:p>
                  </a:txBody>
                  <a:tcPr marL="0" marR="0" marB="0" marT="5461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endParaRPr sz="850">
                        <a:latin typeface="Times New Roman"/>
                        <a:cs typeface="Times New Roman"/>
                      </a:endParaRPr>
                    </a:p>
                    <a:p>
                      <a:pPr algn="r" marR="192405">
                        <a:lnSpc>
                          <a:spcPct val="100000"/>
                        </a:lnSpc>
                      </a:pPr>
                      <a:r>
                        <a:rPr dirty="0" sz="850" spc="-10">
                          <a:latin typeface="Arial MT"/>
                          <a:cs typeface="Arial MT"/>
                        </a:rPr>
                        <a:t>15,765</a:t>
                      </a:r>
                      <a:endParaRPr sz="850">
                        <a:latin typeface="Arial MT"/>
                        <a:cs typeface="Arial MT"/>
                      </a:endParaRPr>
                    </a:p>
                  </a:txBody>
                  <a:tcPr marL="0" marR="0" marB="0" marT="54610"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endParaRPr sz="850">
                        <a:latin typeface="Times New Roman"/>
                        <a:cs typeface="Times New Roman"/>
                      </a:endParaRPr>
                    </a:p>
                    <a:p>
                      <a:pPr marL="228600">
                        <a:lnSpc>
                          <a:spcPct val="100000"/>
                        </a:lnSpc>
                      </a:pPr>
                      <a:r>
                        <a:rPr dirty="0" sz="850" spc="-10">
                          <a:latin typeface="Arial MT"/>
                          <a:cs typeface="Arial MT"/>
                        </a:rPr>
                        <a:t>16,582</a:t>
                      </a:r>
                      <a:endParaRPr sz="850">
                        <a:latin typeface="Arial MT"/>
                        <a:cs typeface="Arial MT"/>
                      </a:endParaRPr>
                    </a:p>
                  </a:txBody>
                  <a:tcPr marL="0" marR="0" marB="0" marT="54610"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endParaRPr sz="850">
                        <a:latin typeface="Times New Roman"/>
                        <a:cs typeface="Times New Roman"/>
                      </a:endParaRPr>
                    </a:p>
                    <a:p>
                      <a:pPr marL="228600">
                        <a:lnSpc>
                          <a:spcPct val="100000"/>
                        </a:lnSpc>
                      </a:pPr>
                      <a:r>
                        <a:rPr dirty="0" sz="850" spc="-10">
                          <a:latin typeface="Arial MT"/>
                          <a:cs typeface="Arial MT"/>
                        </a:rPr>
                        <a:t>16,421</a:t>
                      </a:r>
                      <a:endParaRPr sz="850">
                        <a:latin typeface="Arial MT"/>
                        <a:cs typeface="Arial MT"/>
                      </a:endParaRPr>
                    </a:p>
                  </a:txBody>
                  <a:tcPr marL="0" marR="0" marB="0" marT="54610"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endParaRPr sz="850">
                        <a:latin typeface="Times New Roman"/>
                        <a:cs typeface="Times New Roman"/>
                      </a:endParaRPr>
                    </a:p>
                    <a:p>
                      <a:pPr marL="103505">
                        <a:lnSpc>
                          <a:spcPct val="100000"/>
                        </a:lnSpc>
                      </a:pPr>
                      <a:r>
                        <a:rPr dirty="0" sz="850" spc="-10">
                          <a:latin typeface="Arial MT"/>
                          <a:cs typeface="Arial MT"/>
                        </a:rPr>
                        <a:t>18,572</a:t>
                      </a:r>
                      <a:endParaRPr sz="850">
                        <a:latin typeface="Arial MT"/>
                        <a:cs typeface="Arial MT"/>
                      </a:endParaRPr>
                    </a:p>
                  </a:txBody>
                  <a:tcPr marL="0" marR="0" marB="0" marT="54610"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endParaRPr sz="850">
                        <a:latin typeface="Times New Roman"/>
                        <a:cs typeface="Times New Roman"/>
                      </a:endParaRPr>
                    </a:p>
                    <a:p>
                      <a:pPr algn="r" marR="189230">
                        <a:lnSpc>
                          <a:spcPct val="100000"/>
                        </a:lnSpc>
                      </a:pPr>
                      <a:r>
                        <a:rPr dirty="0" sz="850" spc="-10">
                          <a:latin typeface="Arial MT"/>
                          <a:cs typeface="Arial MT"/>
                        </a:rPr>
                        <a:t>21,002</a:t>
                      </a:r>
                      <a:endParaRPr sz="850">
                        <a:latin typeface="Arial MT"/>
                        <a:cs typeface="Arial MT"/>
                      </a:endParaRPr>
                    </a:p>
                  </a:txBody>
                  <a:tcPr marL="0" marR="0" marB="0" marT="54610"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endParaRPr sz="850">
                        <a:latin typeface="Times New Roman"/>
                        <a:cs typeface="Times New Roman"/>
                      </a:endParaRPr>
                    </a:p>
                    <a:p>
                      <a:pPr marL="231775">
                        <a:lnSpc>
                          <a:spcPct val="100000"/>
                        </a:lnSpc>
                      </a:pPr>
                      <a:r>
                        <a:rPr dirty="0" sz="850" spc="-10">
                          <a:latin typeface="Arial MT"/>
                          <a:cs typeface="Arial MT"/>
                        </a:rPr>
                        <a:t>22,611</a:t>
                      </a:r>
                      <a:endParaRPr sz="850">
                        <a:latin typeface="Arial MT"/>
                        <a:cs typeface="Arial MT"/>
                      </a:endParaRPr>
                    </a:p>
                  </a:txBody>
                  <a:tcPr marL="0" marR="0" marB="0" marT="54610"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endParaRPr sz="850">
                        <a:latin typeface="Times New Roman"/>
                        <a:cs typeface="Times New Roman"/>
                      </a:endParaRPr>
                    </a:p>
                    <a:p>
                      <a:pPr algn="r" marR="189230">
                        <a:lnSpc>
                          <a:spcPct val="100000"/>
                        </a:lnSpc>
                      </a:pPr>
                      <a:r>
                        <a:rPr dirty="0" sz="850" spc="-10">
                          <a:latin typeface="Arial MT"/>
                          <a:cs typeface="Arial MT"/>
                        </a:rPr>
                        <a:t>24,436</a:t>
                      </a:r>
                      <a:endParaRPr sz="850">
                        <a:latin typeface="Arial MT"/>
                        <a:cs typeface="Arial MT"/>
                      </a:endParaRPr>
                    </a:p>
                  </a:txBody>
                  <a:tcPr marL="0" marR="0" marB="0" marT="54610"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endParaRPr sz="850">
                        <a:latin typeface="Times New Roman"/>
                        <a:cs typeface="Times New Roman"/>
                      </a:endParaRPr>
                    </a:p>
                    <a:p>
                      <a:pPr algn="r" marR="48895">
                        <a:lnSpc>
                          <a:spcPct val="100000"/>
                        </a:lnSpc>
                      </a:pPr>
                      <a:r>
                        <a:rPr dirty="0" sz="850" spc="-10">
                          <a:latin typeface="Arial MT"/>
                          <a:cs typeface="Arial MT"/>
                        </a:rPr>
                        <a:t>25,652</a:t>
                      </a:r>
                      <a:endParaRPr sz="850">
                        <a:latin typeface="Arial MT"/>
                        <a:cs typeface="Arial MT"/>
                      </a:endParaRPr>
                    </a:p>
                  </a:txBody>
                  <a:tcPr marL="0" marR="0" marB="0" marT="5461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161290">
                <a:tc gridSpan="2">
                  <a:txBody>
                    <a:bodyPr/>
                    <a:lstStyle/>
                    <a:p>
                      <a:pPr marL="100330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dirty="0" sz="850" i="1">
                          <a:latin typeface="Arial"/>
                          <a:cs typeface="Arial"/>
                        </a:rPr>
                        <a:t>%</a:t>
                      </a:r>
                      <a:r>
                        <a:rPr dirty="0" sz="850" spc="65" i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850" spc="-10" i="1">
                          <a:latin typeface="Arial"/>
                          <a:cs typeface="Arial"/>
                        </a:rPr>
                        <a:t>growth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B="0" marT="11430">
                    <a:lnL w="6350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 gridSpan="3">
                  <a:txBody>
                    <a:bodyPr/>
                    <a:lstStyle/>
                    <a:p>
                      <a:pPr marL="276225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dirty="0" sz="850" spc="-10">
                          <a:latin typeface="Arial MT"/>
                          <a:cs typeface="Arial MT"/>
                        </a:rPr>
                        <a:t>(1.0%)</a:t>
                      </a:r>
                      <a:endParaRPr sz="850">
                        <a:latin typeface="Arial MT"/>
                        <a:cs typeface="Arial MT"/>
                      </a:endParaRPr>
                    </a:p>
                  </a:txBody>
                  <a:tcPr marL="0" marR="0" marB="0" marT="1143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dirty="0" sz="850" spc="-10">
                          <a:latin typeface="Arial MT"/>
                          <a:cs typeface="Arial MT"/>
                        </a:rPr>
                        <a:t>13.1%</a:t>
                      </a:r>
                      <a:endParaRPr sz="850">
                        <a:latin typeface="Arial MT"/>
                        <a:cs typeface="Arial MT"/>
                      </a:endParaRPr>
                    </a:p>
                  </a:txBody>
                  <a:tcPr marL="0" marR="0" marB="0" marT="1143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191135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dirty="0" sz="850" spc="-10">
                          <a:latin typeface="Arial MT"/>
                          <a:cs typeface="Arial MT"/>
                        </a:rPr>
                        <a:t>13.1%</a:t>
                      </a:r>
                      <a:endParaRPr sz="850">
                        <a:latin typeface="Arial MT"/>
                        <a:cs typeface="Arial MT"/>
                      </a:endParaRPr>
                    </a:p>
                  </a:txBody>
                  <a:tcPr marL="0" marR="0" marB="0" marT="11430"/>
                </a:tc>
                <a:tc>
                  <a:txBody>
                    <a:bodyPr/>
                    <a:lstStyle/>
                    <a:p>
                      <a:pPr marL="318770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dirty="0" sz="850" spc="-20">
                          <a:latin typeface="Arial MT"/>
                          <a:cs typeface="Arial MT"/>
                        </a:rPr>
                        <a:t>7.7%</a:t>
                      </a:r>
                      <a:endParaRPr sz="850">
                        <a:latin typeface="Arial MT"/>
                        <a:cs typeface="Arial MT"/>
                      </a:endParaRPr>
                    </a:p>
                  </a:txBody>
                  <a:tcPr marL="0" marR="0" marB="0" marT="11430"/>
                </a:tc>
                <a:tc>
                  <a:txBody>
                    <a:bodyPr/>
                    <a:lstStyle/>
                    <a:p>
                      <a:pPr algn="r" marR="190500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dirty="0" sz="850" spc="-20">
                          <a:latin typeface="Arial MT"/>
                          <a:cs typeface="Arial MT"/>
                        </a:rPr>
                        <a:t>8.1%</a:t>
                      </a:r>
                      <a:endParaRPr sz="850">
                        <a:latin typeface="Arial MT"/>
                        <a:cs typeface="Arial MT"/>
                      </a:endParaRPr>
                    </a:p>
                  </a:txBody>
                  <a:tcPr marL="0" marR="0" marB="0" marT="11430"/>
                </a:tc>
                <a:tc>
                  <a:txBody>
                    <a:bodyPr/>
                    <a:lstStyle/>
                    <a:p>
                      <a:pPr algn="r" marR="50165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dirty="0" sz="850" spc="-20">
                          <a:latin typeface="Arial MT"/>
                          <a:cs typeface="Arial MT"/>
                        </a:rPr>
                        <a:t>5.0%</a:t>
                      </a:r>
                      <a:endParaRPr sz="850">
                        <a:latin typeface="Arial MT"/>
                        <a:cs typeface="Arial MT"/>
                      </a:endParaRPr>
                    </a:p>
                  </a:txBody>
                  <a:tcPr marL="0" marR="0" marB="0" marT="11430"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61290">
                <a:tc gridSpan="2">
                  <a:txBody>
                    <a:bodyPr/>
                    <a:lstStyle/>
                    <a:p>
                      <a:pPr marL="17145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dirty="0" sz="850">
                          <a:latin typeface="Arial MT"/>
                          <a:cs typeface="Arial MT"/>
                        </a:rPr>
                        <a:t>Adj.</a:t>
                      </a:r>
                      <a:r>
                        <a:rPr dirty="0" sz="850" spc="8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850" spc="-10">
                          <a:latin typeface="Arial MT"/>
                          <a:cs typeface="Arial MT"/>
                        </a:rPr>
                        <a:t>EBITDA</a:t>
                      </a:r>
                      <a:endParaRPr sz="850">
                        <a:latin typeface="Arial MT"/>
                        <a:cs typeface="Arial MT"/>
                      </a:endParaRPr>
                    </a:p>
                  </a:txBody>
                  <a:tcPr marL="0" marR="0" marB="0" marT="11430">
                    <a:lnL w="6350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192405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dirty="0" sz="850" spc="-10">
                          <a:latin typeface="Arial MT"/>
                          <a:cs typeface="Arial MT"/>
                        </a:rPr>
                        <a:t>1,514</a:t>
                      </a:r>
                      <a:endParaRPr sz="850">
                        <a:latin typeface="Arial MT"/>
                        <a:cs typeface="Arial MT"/>
                      </a:endParaRPr>
                    </a:p>
                  </a:txBody>
                  <a:tcPr marL="0" marR="0" marB="0" marT="11430"/>
                </a:tc>
                <a:tc>
                  <a:txBody>
                    <a:bodyPr/>
                    <a:lstStyle/>
                    <a:p>
                      <a:pPr algn="r" marR="154940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dirty="0" sz="850" spc="-20">
                          <a:latin typeface="Arial MT"/>
                          <a:cs typeface="Arial MT"/>
                        </a:rPr>
                        <a:t>(61)</a:t>
                      </a:r>
                      <a:endParaRPr sz="850">
                        <a:latin typeface="Arial MT"/>
                        <a:cs typeface="Arial MT"/>
                      </a:endParaRPr>
                    </a:p>
                  </a:txBody>
                  <a:tcPr marL="0" marR="0" marB="0" marT="11430"/>
                </a:tc>
                <a:tc gridSpan="3">
                  <a:txBody>
                    <a:bodyPr/>
                    <a:lstStyle/>
                    <a:p>
                      <a:pPr marL="291465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dirty="0" sz="850" spc="-10">
                          <a:latin typeface="Arial MT"/>
                          <a:cs typeface="Arial MT"/>
                        </a:rPr>
                        <a:t>1,714</a:t>
                      </a:r>
                      <a:endParaRPr sz="850">
                        <a:latin typeface="Arial MT"/>
                        <a:cs typeface="Arial MT"/>
                      </a:endParaRPr>
                    </a:p>
                  </a:txBody>
                  <a:tcPr marL="0" marR="0" marB="0" marT="1143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marL="166370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dirty="0" sz="850" spc="-10">
                          <a:latin typeface="Arial MT"/>
                          <a:cs typeface="Arial MT"/>
                        </a:rPr>
                        <a:t>2,464</a:t>
                      </a:r>
                      <a:endParaRPr sz="850">
                        <a:latin typeface="Arial MT"/>
                        <a:cs typeface="Arial MT"/>
                      </a:endParaRPr>
                    </a:p>
                  </a:txBody>
                  <a:tcPr marL="0" marR="0" marB="0" marT="1143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189230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dirty="0" sz="850" spc="-10">
                          <a:latin typeface="Arial MT"/>
                          <a:cs typeface="Arial MT"/>
                        </a:rPr>
                        <a:t>3,404</a:t>
                      </a:r>
                      <a:endParaRPr sz="850">
                        <a:latin typeface="Arial MT"/>
                        <a:cs typeface="Arial MT"/>
                      </a:endParaRPr>
                    </a:p>
                  </a:txBody>
                  <a:tcPr marL="0" marR="0" marB="0" marT="11430"/>
                </a:tc>
                <a:tc>
                  <a:txBody>
                    <a:bodyPr/>
                    <a:lstStyle/>
                    <a:p>
                      <a:pPr marL="294640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dirty="0" sz="850" spc="-10">
                          <a:latin typeface="Arial MT"/>
                          <a:cs typeface="Arial MT"/>
                        </a:rPr>
                        <a:t>3,401</a:t>
                      </a:r>
                      <a:endParaRPr sz="850">
                        <a:latin typeface="Arial MT"/>
                        <a:cs typeface="Arial MT"/>
                      </a:endParaRPr>
                    </a:p>
                  </a:txBody>
                  <a:tcPr marL="0" marR="0" marB="0" marT="11430"/>
                </a:tc>
                <a:tc>
                  <a:txBody>
                    <a:bodyPr/>
                    <a:lstStyle/>
                    <a:p>
                      <a:pPr algn="r" marR="189230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dirty="0" sz="850" spc="-10">
                          <a:latin typeface="Arial MT"/>
                          <a:cs typeface="Arial MT"/>
                        </a:rPr>
                        <a:t>3,631</a:t>
                      </a:r>
                      <a:endParaRPr sz="850">
                        <a:latin typeface="Arial MT"/>
                        <a:cs typeface="Arial MT"/>
                      </a:endParaRPr>
                    </a:p>
                  </a:txBody>
                  <a:tcPr marL="0" marR="0" marB="0" marT="11430"/>
                </a:tc>
                <a:tc>
                  <a:txBody>
                    <a:bodyPr/>
                    <a:lstStyle/>
                    <a:p>
                      <a:pPr algn="r" marR="48895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dirty="0" sz="850" spc="-10">
                          <a:latin typeface="Arial MT"/>
                          <a:cs typeface="Arial MT"/>
                        </a:rPr>
                        <a:t>3,736</a:t>
                      </a:r>
                      <a:endParaRPr sz="850">
                        <a:latin typeface="Arial MT"/>
                        <a:cs typeface="Arial MT"/>
                      </a:endParaRPr>
                    </a:p>
                  </a:txBody>
                  <a:tcPr marL="0" marR="0" marB="0" marT="11430"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61290">
                <a:tc gridSpan="2">
                  <a:txBody>
                    <a:bodyPr/>
                    <a:lstStyle/>
                    <a:p>
                      <a:pPr marL="100330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dirty="0" sz="850" i="1">
                          <a:latin typeface="Arial"/>
                          <a:cs typeface="Arial"/>
                        </a:rPr>
                        <a:t>%</a:t>
                      </a:r>
                      <a:r>
                        <a:rPr dirty="0" sz="850" spc="55" i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850" spc="-10" i="1">
                          <a:latin typeface="Arial"/>
                          <a:cs typeface="Arial"/>
                        </a:rPr>
                        <a:t>margin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B="0" marT="11430">
                    <a:lnL w="6350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 gridSpan="3">
                  <a:txBody>
                    <a:bodyPr/>
                    <a:lstStyle/>
                    <a:p>
                      <a:pPr marL="252095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dirty="0" sz="850" spc="-10">
                          <a:latin typeface="Arial MT"/>
                          <a:cs typeface="Arial MT"/>
                        </a:rPr>
                        <a:t>10.4%</a:t>
                      </a:r>
                      <a:endParaRPr sz="850">
                        <a:latin typeface="Arial MT"/>
                        <a:cs typeface="Arial MT"/>
                      </a:endParaRPr>
                    </a:p>
                  </a:txBody>
                  <a:tcPr marL="0" marR="0" marB="0" marT="1143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dirty="0" sz="850" spc="-10">
                          <a:latin typeface="Arial MT"/>
                          <a:cs typeface="Arial MT"/>
                        </a:rPr>
                        <a:t>13.3%</a:t>
                      </a:r>
                      <a:endParaRPr sz="850">
                        <a:latin typeface="Arial MT"/>
                        <a:cs typeface="Arial MT"/>
                      </a:endParaRPr>
                    </a:p>
                  </a:txBody>
                  <a:tcPr marL="0" marR="0" marB="0" marT="1143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191135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dirty="0" sz="850" spc="-10">
                          <a:latin typeface="Arial MT"/>
                          <a:cs typeface="Arial MT"/>
                        </a:rPr>
                        <a:t>16.2%</a:t>
                      </a:r>
                      <a:endParaRPr sz="850">
                        <a:latin typeface="Arial MT"/>
                        <a:cs typeface="Arial MT"/>
                      </a:endParaRPr>
                    </a:p>
                  </a:txBody>
                  <a:tcPr marL="0" marR="0" marB="0" marT="11430"/>
                </a:tc>
                <a:tc>
                  <a:txBody>
                    <a:bodyPr/>
                    <a:lstStyle/>
                    <a:p>
                      <a:pPr marL="255270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dirty="0" sz="850" spc="-10">
                          <a:latin typeface="Arial MT"/>
                          <a:cs typeface="Arial MT"/>
                        </a:rPr>
                        <a:t>15.0%</a:t>
                      </a:r>
                      <a:endParaRPr sz="850">
                        <a:latin typeface="Arial MT"/>
                        <a:cs typeface="Arial MT"/>
                      </a:endParaRPr>
                    </a:p>
                  </a:txBody>
                  <a:tcPr marL="0" marR="0" marB="0" marT="11430"/>
                </a:tc>
                <a:tc>
                  <a:txBody>
                    <a:bodyPr/>
                    <a:lstStyle/>
                    <a:p>
                      <a:pPr algn="r" marR="190500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dirty="0" sz="850" spc="-10">
                          <a:latin typeface="Arial MT"/>
                          <a:cs typeface="Arial MT"/>
                        </a:rPr>
                        <a:t>14.9%</a:t>
                      </a:r>
                      <a:endParaRPr sz="850">
                        <a:latin typeface="Arial MT"/>
                        <a:cs typeface="Arial MT"/>
                      </a:endParaRPr>
                    </a:p>
                  </a:txBody>
                  <a:tcPr marL="0" marR="0" marB="0" marT="11430"/>
                </a:tc>
                <a:tc>
                  <a:txBody>
                    <a:bodyPr/>
                    <a:lstStyle/>
                    <a:p>
                      <a:pPr algn="r" marR="50165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dirty="0" sz="850" spc="-10">
                          <a:latin typeface="Arial MT"/>
                          <a:cs typeface="Arial MT"/>
                        </a:rPr>
                        <a:t>14.6%</a:t>
                      </a:r>
                      <a:endParaRPr sz="850">
                        <a:latin typeface="Arial MT"/>
                        <a:cs typeface="Arial MT"/>
                      </a:endParaRPr>
                    </a:p>
                  </a:txBody>
                  <a:tcPr marL="0" marR="0" marB="0" marT="11430"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54940">
                <a:tc gridSpan="2">
                  <a:txBody>
                    <a:bodyPr/>
                    <a:lstStyle/>
                    <a:p>
                      <a:pPr marL="100330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dirty="0" sz="850">
                          <a:latin typeface="Arial MT"/>
                          <a:cs typeface="Arial MT"/>
                        </a:rPr>
                        <a:t>Depreciation</a:t>
                      </a:r>
                      <a:r>
                        <a:rPr dirty="0" sz="850" spc="15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850">
                          <a:latin typeface="Arial MT"/>
                          <a:cs typeface="Arial MT"/>
                        </a:rPr>
                        <a:t>and</a:t>
                      </a:r>
                      <a:r>
                        <a:rPr dirty="0" sz="850" spc="15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850" spc="-10">
                          <a:latin typeface="Arial MT"/>
                          <a:cs typeface="Arial MT"/>
                        </a:rPr>
                        <a:t>amortization</a:t>
                      </a:r>
                      <a:endParaRPr sz="850">
                        <a:latin typeface="Arial MT"/>
                        <a:cs typeface="Arial MT"/>
                      </a:endParaRPr>
                    </a:p>
                  </a:txBody>
                  <a:tcPr marL="0" marR="0" marB="0" marT="11430">
                    <a:lnL w="6350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 gridSpan="3">
                  <a:txBody>
                    <a:bodyPr/>
                    <a:lstStyle/>
                    <a:p>
                      <a:pPr marL="346710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dirty="0" sz="850" spc="-10">
                          <a:latin typeface="Arial MT"/>
                          <a:cs typeface="Arial MT"/>
                        </a:rPr>
                        <a:t>(928)</a:t>
                      </a:r>
                      <a:endParaRPr sz="850">
                        <a:latin typeface="Arial MT"/>
                        <a:cs typeface="Arial MT"/>
                      </a:endParaRPr>
                    </a:p>
                  </a:txBody>
                  <a:tcPr marL="0" marR="0" marB="0" marT="1143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B w="28575">
                      <a:solidFill>
                        <a:srgbClr val="3A58FB"/>
                      </a:solidFill>
                      <a:prstDash val="sysDash"/>
                    </a:lnB>
                  </a:tcPr>
                </a:tc>
                <a:tc gridSpan="2">
                  <a:txBody>
                    <a:bodyPr/>
                    <a:lstStyle/>
                    <a:p>
                      <a:pPr marL="221615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dirty="0" sz="850" spc="-10">
                          <a:latin typeface="Arial MT"/>
                          <a:cs typeface="Arial MT"/>
                        </a:rPr>
                        <a:t>(982)</a:t>
                      </a:r>
                      <a:endParaRPr sz="850">
                        <a:latin typeface="Arial MT"/>
                        <a:cs typeface="Arial MT"/>
                      </a:endParaRPr>
                    </a:p>
                  </a:txBody>
                  <a:tcPr marL="0" marR="0" marB="0" marT="11430">
                    <a:lnB w="28575">
                      <a:solidFill>
                        <a:srgbClr val="3A58FB"/>
                      </a:solidFill>
                      <a:prstDash val="sysDash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151765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dirty="0" sz="850" spc="-10">
                          <a:latin typeface="Arial MT"/>
                          <a:cs typeface="Arial MT"/>
                        </a:rPr>
                        <a:t>(1,024)</a:t>
                      </a:r>
                      <a:endParaRPr sz="850">
                        <a:latin typeface="Arial MT"/>
                        <a:cs typeface="Arial MT"/>
                      </a:endParaRPr>
                    </a:p>
                  </a:txBody>
                  <a:tcPr marL="0" marR="0" marB="0" marT="11430">
                    <a:lnB w="28575">
                      <a:solidFill>
                        <a:srgbClr val="3A58FB"/>
                      </a:solidFill>
                      <a:prstDash val="sysDash"/>
                    </a:lnB>
                  </a:tcPr>
                </a:tc>
                <a:tc>
                  <a:txBody>
                    <a:bodyPr/>
                    <a:lstStyle/>
                    <a:p>
                      <a:pPr algn="r" marR="151765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dirty="0" sz="850" spc="-10">
                          <a:latin typeface="Arial MT"/>
                          <a:cs typeface="Arial MT"/>
                        </a:rPr>
                        <a:t>(1,079)</a:t>
                      </a:r>
                      <a:endParaRPr sz="850">
                        <a:latin typeface="Arial MT"/>
                        <a:cs typeface="Arial MT"/>
                      </a:endParaRPr>
                    </a:p>
                  </a:txBody>
                  <a:tcPr marL="0" marR="0" marB="0" marT="11430">
                    <a:lnB w="28575">
                      <a:solidFill>
                        <a:srgbClr val="3A58FB"/>
                      </a:solidFill>
                      <a:prstDash val="sysDash"/>
                    </a:lnB>
                  </a:tcPr>
                </a:tc>
                <a:tc>
                  <a:txBody>
                    <a:bodyPr/>
                    <a:lstStyle/>
                    <a:p>
                      <a:pPr algn="r" marR="151765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dirty="0" sz="850" spc="-10">
                          <a:latin typeface="Arial MT"/>
                          <a:cs typeface="Arial MT"/>
                        </a:rPr>
                        <a:t>(1,122)</a:t>
                      </a:r>
                      <a:endParaRPr sz="850">
                        <a:latin typeface="Arial MT"/>
                        <a:cs typeface="Arial MT"/>
                      </a:endParaRPr>
                    </a:p>
                  </a:txBody>
                  <a:tcPr marL="0" marR="0" marB="0" marT="11430">
                    <a:lnB w="28575">
                      <a:solidFill>
                        <a:srgbClr val="3A58FB"/>
                      </a:solidFill>
                      <a:prstDash val="sysDash"/>
                    </a:lnB>
                  </a:tcPr>
                </a:tc>
                <a:tc>
                  <a:txBody>
                    <a:bodyPr/>
                    <a:lstStyle/>
                    <a:p>
                      <a:pPr algn="r" marR="11430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dirty="0" sz="850" spc="-10">
                          <a:latin typeface="Arial MT"/>
                          <a:cs typeface="Arial MT"/>
                        </a:rPr>
                        <a:t>(1,075)</a:t>
                      </a:r>
                      <a:endParaRPr sz="850">
                        <a:latin typeface="Arial MT"/>
                        <a:cs typeface="Arial MT"/>
                      </a:endParaRPr>
                    </a:p>
                  </a:txBody>
                  <a:tcPr marL="0" marR="0" marB="0" marT="11430">
                    <a:lnR w="6350">
                      <a:solidFill>
                        <a:srgbClr val="000000"/>
                      </a:solidFill>
                      <a:prstDash val="solid"/>
                    </a:lnR>
                    <a:lnB w="28575">
                      <a:solidFill>
                        <a:srgbClr val="3A58FB"/>
                      </a:solidFill>
                      <a:prstDash val="sysDash"/>
                    </a:lnB>
                  </a:tcPr>
                </a:tc>
              </a:tr>
              <a:tr h="172085">
                <a:tc gridSpan="2">
                  <a:txBody>
                    <a:bodyPr/>
                    <a:lstStyle/>
                    <a:p>
                      <a:pPr marL="100330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dirty="0" sz="850">
                          <a:latin typeface="Arial MT"/>
                          <a:cs typeface="Arial MT"/>
                        </a:rPr>
                        <a:t>Stock-based</a:t>
                      </a:r>
                      <a:r>
                        <a:rPr dirty="0" sz="850" spc="204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850" spc="-10">
                          <a:latin typeface="Arial MT"/>
                          <a:cs typeface="Arial MT"/>
                        </a:rPr>
                        <a:t>compensation</a:t>
                      </a:r>
                      <a:endParaRPr sz="850">
                        <a:latin typeface="Arial MT"/>
                        <a:cs typeface="Arial MT"/>
                      </a:endParaRPr>
                    </a:p>
                  </a:txBody>
                  <a:tcPr marL="0" marR="0" marB="0" marT="17780">
                    <a:lnL w="6350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marL="226695">
                        <a:lnSpc>
                          <a:spcPts val="1255"/>
                        </a:lnSpc>
                      </a:pPr>
                      <a:r>
                        <a:rPr dirty="0" sz="1200" spc="-50" b="1">
                          <a:solidFill>
                            <a:srgbClr val="3A58FB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R w="28575">
                      <a:solidFill>
                        <a:srgbClr val="3A58FB"/>
                      </a:solidFill>
                      <a:prstDash val="sysDash"/>
                    </a:lnR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55244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dirty="0" sz="850" spc="-25">
                          <a:latin typeface="Arial MT"/>
                          <a:cs typeface="Arial MT"/>
                        </a:rPr>
                        <a:t>(8)</a:t>
                      </a:r>
                      <a:endParaRPr sz="850">
                        <a:latin typeface="Arial MT"/>
                        <a:cs typeface="Arial MT"/>
                      </a:endParaRPr>
                    </a:p>
                  </a:txBody>
                  <a:tcPr marL="0" marR="0" marB="0" marT="17780">
                    <a:lnL w="28575">
                      <a:solidFill>
                        <a:srgbClr val="3A58FB"/>
                      </a:solidFill>
                      <a:prstDash val="sysDash"/>
                    </a:lnL>
                    <a:lnT w="28575">
                      <a:solidFill>
                        <a:srgbClr val="3A58FB"/>
                      </a:solidFill>
                      <a:prstDash val="sysDash"/>
                    </a:lnT>
                    <a:lnB w="28575">
                      <a:solidFill>
                        <a:srgbClr val="3A58FB"/>
                      </a:solidFill>
                      <a:prstDash val="sysDash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28575">
                      <a:solidFill>
                        <a:srgbClr val="3A58FB"/>
                      </a:solidFill>
                      <a:prstDash val="sysDash"/>
                    </a:lnT>
                    <a:lnB w="28575">
                      <a:solidFill>
                        <a:srgbClr val="3A58FB"/>
                      </a:solidFill>
                      <a:prstDash val="sysDash"/>
                    </a:lnB>
                  </a:tcPr>
                </a:tc>
                <a:tc gridSpan="2">
                  <a:txBody>
                    <a:bodyPr/>
                    <a:lstStyle/>
                    <a:p>
                      <a:pPr marL="347980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dirty="0" sz="850" spc="-25">
                          <a:latin typeface="Arial MT"/>
                          <a:cs typeface="Arial MT"/>
                        </a:rPr>
                        <a:t>(7)</a:t>
                      </a:r>
                      <a:endParaRPr sz="850">
                        <a:latin typeface="Arial MT"/>
                        <a:cs typeface="Arial MT"/>
                      </a:endParaRPr>
                    </a:p>
                  </a:txBody>
                  <a:tcPr marL="0" marR="0" marB="0" marT="17780">
                    <a:lnT w="28575">
                      <a:solidFill>
                        <a:srgbClr val="3A58FB"/>
                      </a:solidFill>
                      <a:prstDash val="sysDash"/>
                    </a:lnT>
                    <a:lnB w="28575">
                      <a:solidFill>
                        <a:srgbClr val="3A58FB"/>
                      </a:solidFill>
                      <a:prstDash val="sysDash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151765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dirty="0" sz="850" spc="-25">
                          <a:latin typeface="Arial MT"/>
                          <a:cs typeface="Arial MT"/>
                        </a:rPr>
                        <a:t>(3)</a:t>
                      </a:r>
                      <a:endParaRPr sz="850">
                        <a:latin typeface="Arial MT"/>
                        <a:cs typeface="Arial MT"/>
                      </a:endParaRPr>
                    </a:p>
                  </a:txBody>
                  <a:tcPr marL="0" marR="0" marB="0" marT="17780">
                    <a:lnT w="28575">
                      <a:solidFill>
                        <a:srgbClr val="3A58FB"/>
                      </a:solidFill>
                      <a:prstDash val="sysDash"/>
                    </a:lnT>
                    <a:lnB w="28575">
                      <a:solidFill>
                        <a:srgbClr val="3A58FB"/>
                      </a:solidFill>
                      <a:prstDash val="sysDash"/>
                    </a:lnB>
                  </a:tcPr>
                </a:tc>
                <a:tc>
                  <a:txBody>
                    <a:bodyPr/>
                    <a:lstStyle/>
                    <a:p>
                      <a:pPr algn="r" marR="151765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dirty="0" sz="850" spc="-25">
                          <a:latin typeface="Arial MT"/>
                          <a:cs typeface="Arial MT"/>
                        </a:rPr>
                        <a:t>(2)</a:t>
                      </a:r>
                      <a:endParaRPr sz="850">
                        <a:latin typeface="Arial MT"/>
                        <a:cs typeface="Arial MT"/>
                      </a:endParaRPr>
                    </a:p>
                  </a:txBody>
                  <a:tcPr marL="0" marR="0" marB="0" marT="17780">
                    <a:lnT w="28575">
                      <a:solidFill>
                        <a:srgbClr val="3A58FB"/>
                      </a:solidFill>
                      <a:prstDash val="sysDash"/>
                    </a:lnT>
                    <a:lnB w="28575">
                      <a:solidFill>
                        <a:srgbClr val="3A58FB"/>
                      </a:solidFill>
                      <a:prstDash val="sysDash"/>
                    </a:lnB>
                  </a:tcPr>
                </a:tc>
                <a:tc>
                  <a:txBody>
                    <a:bodyPr/>
                    <a:lstStyle/>
                    <a:p>
                      <a:pPr algn="r" marR="151765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dirty="0" sz="850" spc="-25">
                          <a:latin typeface="Arial MT"/>
                          <a:cs typeface="Arial MT"/>
                        </a:rPr>
                        <a:t>(2)</a:t>
                      </a:r>
                      <a:endParaRPr sz="850">
                        <a:latin typeface="Arial MT"/>
                        <a:cs typeface="Arial MT"/>
                      </a:endParaRPr>
                    </a:p>
                  </a:txBody>
                  <a:tcPr marL="0" marR="0" marB="0" marT="17780">
                    <a:lnT w="28575">
                      <a:solidFill>
                        <a:srgbClr val="3A58FB"/>
                      </a:solidFill>
                      <a:prstDash val="sysDash"/>
                    </a:lnT>
                    <a:lnB w="28575">
                      <a:solidFill>
                        <a:srgbClr val="3A58FB"/>
                      </a:solidFill>
                      <a:prstDash val="sysDash"/>
                    </a:lnB>
                  </a:tcPr>
                </a:tc>
                <a:tc>
                  <a:txBody>
                    <a:bodyPr/>
                    <a:lstStyle/>
                    <a:p>
                      <a:pPr algn="r" marR="11430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dirty="0" sz="850" spc="-25">
                          <a:latin typeface="Arial MT"/>
                          <a:cs typeface="Arial MT"/>
                        </a:rPr>
                        <a:t>(3)</a:t>
                      </a:r>
                      <a:endParaRPr sz="850">
                        <a:latin typeface="Arial MT"/>
                        <a:cs typeface="Arial MT"/>
                      </a:endParaRPr>
                    </a:p>
                  </a:txBody>
                  <a:tcPr marL="0" marR="0" marB="0" marT="17780">
                    <a:lnR w="6350">
                      <a:solidFill>
                        <a:srgbClr val="3A58FB"/>
                      </a:solidFill>
                      <a:prstDash val="sysDash"/>
                    </a:lnR>
                    <a:lnT w="28575">
                      <a:solidFill>
                        <a:srgbClr val="3A58FB"/>
                      </a:solidFill>
                      <a:prstDash val="sysDash"/>
                    </a:lnT>
                    <a:lnB w="28575">
                      <a:solidFill>
                        <a:srgbClr val="3A58FB"/>
                      </a:solidFill>
                      <a:prstDash val="sysDash"/>
                    </a:lnB>
                  </a:tcPr>
                </a:tc>
              </a:tr>
              <a:tr h="157480">
                <a:tc gridSpan="2">
                  <a:txBody>
                    <a:bodyPr/>
                    <a:lstStyle/>
                    <a:p>
                      <a:pPr marL="17145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dirty="0" sz="850" spc="-20">
                          <a:latin typeface="Arial MT"/>
                          <a:cs typeface="Arial MT"/>
                        </a:rPr>
                        <a:t>EBIT</a:t>
                      </a:r>
                      <a:endParaRPr sz="850">
                        <a:latin typeface="Arial MT"/>
                        <a:cs typeface="Arial MT"/>
                      </a:endParaRPr>
                    </a:p>
                  </a:txBody>
                  <a:tcPr marL="0" marR="0" marB="0" marT="7620">
                    <a:lnL w="6350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193040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dirty="0" sz="850" spc="-25">
                          <a:latin typeface="Arial MT"/>
                          <a:cs typeface="Arial MT"/>
                        </a:rPr>
                        <a:t>307</a:t>
                      </a:r>
                      <a:endParaRPr sz="850">
                        <a:latin typeface="Arial MT"/>
                        <a:cs typeface="Arial MT"/>
                      </a:endParaRPr>
                    </a:p>
                  </a:txBody>
                  <a:tcPr marL="0" marR="0" marB="0" marT="7620"/>
                </a:tc>
                <a:tc>
                  <a:txBody>
                    <a:bodyPr/>
                    <a:lstStyle/>
                    <a:p>
                      <a:pPr algn="r" marR="154940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dirty="0" sz="850" spc="-10">
                          <a:latin typeface="Arial MT"/>
                          <a:cs typeface="Arial MT"/>
                        </a:rPr>
                        <a:t>(1,698)</a:t>
                      </a:r>
                      <a:endParaRPr sz="850">
                        <a:latin typeface="Arial MT"/>
                        <a:cs typeface="Arial MT"/>
                      </a:endParaRPr>
                    </a:p>
                  </a:txBody>
                  <a:tcPr marL="0" marR="0" marB="0" marT="7620"/>
                </a:tc>
                <a:tc gridSpan="3">
                  <a:txBody>
                    <a:bodyPr/>
                    <a:lstStyle/>
                    <a:p>
                      <a:pPr marL="386080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dirty="0" sz="850" spc="-25">
                          <a:latin typeface="Arial MT"/>
                          <a:cs typeface="Arial MT"/>
                        </a:rPr>
                        <a:t>778</a:t>
                      </a:r>
                      <a:endParaRPr sz="850">
                        <a:latin typeface="Arial MT"/>
                        <a:cs typeface="Arial MT"/>
                      </a:endParaRPr>
                    </a:p>
                  </a:txBody>
                  <a:tcPr marL="0" marR="0" marB="0" marT="762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28575">
                      <a:solidFill>
                        <a:srgbClr val="3A58FB"/>
                      </a:solidFill>
                      <a:prstDash val="sysDash"/>
                    </a:lnT>
                  </a:tcPr>
                </a:tc>
                <a:tc gridSpan="2">
                  <a:txBody>
                    <a:bodyPr/>
                    <a:lstStyle/>
                    <a:p>
                      <a:pPr marL="166370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dirty="0" sz="850" spc="-10">
                          <a:latin typeface="Arial MT"/>
                          <a:cs typeface="Arial MT"/>
                        </a:rPr>
                        <a:t>1,475</a:t>
                      </a:r>
                      <a:endParaRPr sz="850">
                        <a:latin typeface="Arial MT"/>
                        <a:cs typeface="Arial MT"/>
                      </a:endParaRPr>
                    </a:p>
                  </a:txBody>
                  <a:tcPr marL="0" marR="0" marB="0" marT="7620">
                    <a:lnT w="28575">
                      <a:solidFill>
                        <a:srgbClr val="3A58FB"/>
                      </a:solidFill>
                      <a:prstDash val="sysDash"/>
                    </a:lnT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189230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dirty="0" sz="850" spc="-10">
                          <a:latin typeface="Arial MT"/>
                          <a:cs typeface="Arial MT"/>
                        </a:rPr>
                        <a:t>2,376</a:t>
                      </a:r>
                      <a:endParaRPr sz="850">
                        <a:latin typeface="Arial MT"/>
                        <a:cs typeface="Arial MT"/>
                      </a:endParaRPr>
                    </a:p>
                  </a:txBody>
                  <a:tcPr marL="0" marR="0" marB="0" marT="7620">
                    <a:lnT w="28575">
                      <a:solidFill>
                        <a:srgbClr val="3A58FB"/>
                      </a:solidFill>
                      <a:prstDash val="sysDash"/>
                    </a:lnT>
                  </a:tcPr>
                </a:tc>
                <a:tc>
                  <a:txBody>
                    <a:bodyPr/>
                    <a:lstStyle/>
                    <a:p>
                      <a:pPr marL="294640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dirty="0" sz="850" spc="-10">
                          <a:latin typeface="Arial MT"/>
                          <a:cs typeface="Arial MT"/>
                        </a:rPr>
                        <a:t>2,320</a:t>
                      </a:r>
                      <a:endParaRPr sz="850">
                        <a:latin typeface="Arial MT"/>
                        <a:cs typeface="Arial MT"/>
                      </a:endParaRPr>
                    </a:p>
                  </a:txBody>
                  <a:tcPr marL="0" marR="0" marB="0" marT="7620">
                    <a:lnT w="28575">
                      <a:solidFill>
                        <a:srgbClr val="3A58FB"/>
                      </a:solidFill>
                      <a:prstDash val="sysDash"/>
                    </a:lnT>
                  </a:tcPr>
                </a:tc>
                <a:tc>
                  <a:txBody>
                    <a:bodyPr/>
                    <a:lstStyle/>
                    <a:p>
                      <a:pPr algn="r" marR="189230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dirty="0" sz="850" spc="-10">
                          <a:latin typeface="Arial MT"/>
                          <a:cs typeface="Arial MT"/>
                        </a:rPr>
                        <a:t>2,507</a:t>
                      </a:r>
                      <a:endParaRPr sz="850">
                        <a:latin typeface="Arial MT"/>
                        <a:cs typeface="Arial MT"/>
                      </a:endParaRPr>
                    </a:p>
                  </a:txBody>
                  <a:tcPr marL="0" marR="0" marB="0" marT="7620">
                    <a:lnT w="28575">
                      <a:solidFill>
                        <a:srgbClr val="3A58FB"/>
                      </a:solidFill>
                      <a:prstDash val="sysDash"/>
                    </a:lnT>
                  </a:tcPr>
                </a:tc>
                <a:tc>
                  <a:txBody>
                    <a:bodyPr/>
                    <a:lstStyle/>
                    <a:p>
                      <a:pPr algn="r" marR="48895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dirty="0" sz="850" spc="-10">
                          <a:latin typeface="Arial MT"/>
                          <a:cs typeface="Arial MT"/>
                        </a:rPr>
                        <a:t>2,658</a:t>
                      </a:r>
                      <a:endParaRPr sz="850">
                        <a:latin typeface="Arial MT"/>
                        <a:cs typeface="Arial MT"/>
                      </a:endParaRPr>
                    </a:p>
                  </a:txBody>
                  <a:tcPr marL="0" marR="0" marB="0" marT="7620">
                    <a:lnR w="635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3A58FB"/>
                      </a:solidFill>
                      <a:prstDash val="sysDash"/>
                    </a:lnT>
                  </a:tcPr>
                </a:tc>
              </a:tr>
              <a:tr h="161290">
                <a:tc gridSpan="2">
                  <a:txBody>
                    <a:bodyPr/>
                    <a:lstStyle/>
                    <a:p>
                      <a:pPr marL="17145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dirty="0" sz="850">
                          <a:latin typeface="Arial MT"/>
                          <a:cs typeface="Arial MT"/>
                        </a:rPr>
                        <a:t>Tax</a:t>
                      </a:r>
                      <a:r>
                        <a:rPr dirty="0" sz="850" spc="6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850" spc="-20">
                          <a:latin typeface="Arial MT"/>
                          <a:cs typeface="Arial MT"/>
                        </a:rPr>
                        <a:t>Rate</a:t>
                      </a:r>
                      <a:endParaRPr sz="850">
                        <a:latin typeface="Arial MT"/>
                        <a:cs typeface="Arial MT"/>
                      </a:endParaRPr>
                    </a:p>
                  </a:txBody>
                  <a:tcPr marL="0" marR="0" marB="0" marT="11430">
                    <a:lnL w="6350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213360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dirty="0" sz="850" spc="-10" i="1">
                          <a:latin typeface="Arial"/>
                          <a:cs typeface="Arial"/>
                        </a:rPr>
                        <a:t>36.2%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B="0" marT="11430"/>
                </a:tc>
                <a:tc>
                  <a:txBody>
                    <a:bodyPr/>
                    <a:lstStyle/>
                    <a:p>
                      <a:pPr marL="295275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dirty="0" sz="850" spc="-20" i="1">
                          <a:latin typeface="Arial"/>
                          <a:cs typeface="Arial"/>
                        </a:rPr>
                        <a:t>7.3%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B="0" marT="11430"/>
                </a:tc>
                <a:tc gridSpan="3">
                  <a:txBody>
                    <a:bodyPr/>
                    <a:lstStyle/>
                    <a:p>
                      <a:pPr marL="232410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dirty="0" sz="850" spc="-10" i="1">
                          <a:latin typeface="Arial"/>
                          <a:cs typeface="Arial"/>
                        </a:rPr>
                        <a:t>23.7%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B="0" marT="1143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marL="107314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dirty="0" sz="850" spc="-10" i="1">
                          <a:latin typeface="Arial"/>
                          <a:cs typeface="Arial"/>
                        </a:rPr>
                        <a:t>24.2%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B="0" marT="1143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210820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dirty="0" sz="850" spc="-10" i="1">
                          <a:latin typeface="Arial"/>
                          <a:cs typeface="Arial"/>
                        </a:rPr>
                        <a:t>24.0%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B="0" marT="11430"/>
                </a:tc>
                <a:tc>
                  <a:txBody>
                    <a:bodyPr/>
                    <a:lstStyle/>
                    <a:p>
                      <a:pPr marL="235585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dirty="0" sz="850" spc="-10" i="1">
                          <a:latin typeface="Arial"/>
                          <a:cs typeface="Arial"/>
                        </a:rPr>
                        <a:t>25.0%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B="0" marT="11430"/>
                </a:tc>
                <a:tc>
                  <a:txBody>
                    <a:bodyPr/>
                    <a:lstStyle/>
                    <a:p>
                      <a:pPr marL="235585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dirty="0" sz="850" spc="-10" i="1">
                          <a:latin typeface="Arial"/>
                          <a:cs typeface="Arial"/>
                        </a:rPr>
                        <a:t>25.0%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B="0" marT="11430"/>
                </a:tc>
                <a:tc>
                  <a:txBody>
                    <a:bodyPr/>
                    <a:lstStyle/>
                    <a:p>
                      <a:pPr algn="r" marR="69850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dirty="0" sz="850" spc="-10" i="1">
                          <a:latin typeface="Arial"/>
                          <a:cs typeface="Arial"/>
                        </a:rPr>
                        <a:t>25.0%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B="0" marT="11430"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42570">
                <a:tc gridSpan="2">
                  <a:txBody>
                    <a:bodyPr/>
                    <a:lstStyle/>
                    <a:p>
                      <a:pPr marL="17145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dirty="0" sz="850" b="1">
                          <a:latin typeface="Arial"/>
                          <a:cs typeface="Arial"/>
                        </a:rPr>
                        <a:t>EBIAT</a:t>
                      </a:r>
                      <a:r>
                        <a:rPr dirty="0" sz="850" spc="4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850" spc="-10" b="1">
                          <a:latin typeface="Arial"/>
                          <a:cs typeface="Arial"/>
                        </a:rPr>
                        <a:t>(NOPAT)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B="0" marT="11430">
                    <a:lnL w="6350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193040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dirty="0" sz="850" spc="-25" b="1">
                          <a:latin typeface="Arial"/>
                          <a:cs typeface="Arial"/>
                        </a:rPr>
                        <a:t>196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B="0" marT="11430"/>
                </a:tc>
                <a:tc>
                  <a:txBody>
                    <a:bodyPr/>
                    <a:lstStyle/>
                    <a:p>
                      <a:pPr algn="r" marR="154940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dirty="0" sz="850" spc="-10" b="1">
                          <a:latin typeface="Arial"/>
                          <a:cs typeface="Arial"/>
                        </a:rPr>
                        <a:t>(1,574)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B="0" marT="11430"/>
                </a:tc>
                <a:tc gridSpan="3">
                  <a:txBody>
                    <a:bodyPr/>
                    <a:lstStyle/>
                    <a:p>
                      <a:pPr marL="386080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dirty="0" sz="850" spc="-25" b="1">
                          <a:latin typeface="Arial"/>
                          <a:cs typeface="Arial"/>
                        </a:rPr>
                        <a:t>594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B="0" marT="1143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marL="166370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dirty="0" sz="850" spc="-10" b="1">
                          <a:latin typeface="Arial"/>
                          <a:cs typeface="Arial"/>
                        </a:rPr>
                        <a:t>1,118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B="0" marT="1143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189230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dirty="0" sz="850" spc="-10" b="1">
                          <a:latin typeface="Arial"/>
                          <a:cs typeface="Arial"/>
                        </a:rPr>
                        <a:t>1,806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B="0" marT="11430"/>
                </a:tc>
                <a:tc>
                  <a:txBody>
                    <a:bodyPr/>
                    <a:lstStyle/>
                    <a:p>
                      <a:pPr marL="294640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dirty="0" sz="850" spc="-10" b="1">
                          <a:latin typeface="Arial"/>
                          <a:cs typeface="Arial"/>
                        </a:rPr>
                        <a:t>1,740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B="0" marT="11430"/>
                </a:tc>
                <a:tc>
                  <a:txBody>
                    <a:bodyPr/>
                    <a:lstStyle/>
                    <a:p>
                      <a:pPr algn="r" marR="189230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dirty="0" sz="850" spc="-10" b="1">
                          <a:latin typeface="Arial"/>
                          <a:cs typeface="Arial"/>
                        </a:rPr>
                        <a:t>1,880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B="0" marT="11430"/>
                </a:tc>
                <a:tc>
                  <a:txBody>
                    <a:bodyPr/>
                    <a:lstStyle/>
                    <a:p>
                      <a:pPr algn="r" marR="48895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dirty="0" sz="850" spc="-10" b="1">
                          <a:latin typeface="Arial"/>
                          <a:cs typeface="Arial"/>
                        </a:rPr>
                        <a:t>1,993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B="0" marT="11430"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27965">
                <a:tc gridSpan="2">
                  <a:txBody>
                    <a:bodyPr/>
                    <a:lstStyle/>
                    <a:p>
                      <a:pPr marL="100330">
                        <a:lnSpc>
                          <a:spcPts val="969"/>
                        </a:lnSpc>
                        <a:spcBef>
                          <a:spcPts val="725"/>
                        </a:spcBef>
                      </a:pPr>
                      <a:r>
                        <a:rPr dirty="0" sz="850">
                          <a:latin typeface="Arial MT"/>
                          <a:cs typeface="Arial MT"/>
                        </a:rPr>
                        <a:t>Depreciation</a:t>
                      </a:r>
                      <a:r>
                        <a:rPr dirty="0" sz="850" spc="15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850">
                          <a:latin typeface="Arial MT"/>
                          <a:cs typeface="Arial MT"/>
                        </a:rPr>
                        <a:t>and</a:t>
                      </a:r>
                      <a:r>
                        <a:rPr dirty="0" sz="850" spc="15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850" spc="-10">
                          <a:latin typeface="Arial MT"/>
                          <a:cs typeface="Arial MT"/>
                        </a:rPr>
                        <a:t>amortization</a:t>
                      </a:r>
                      <a:endParaRPr sz="850">
                        <a:latin typeface="Arial MT"/>
                        <a:cs typeface="Arial MT"/>
                      </a:endParaRPr>
                    </a:p>
                  </a:txBody>
                  <a:tcPr marL="0" marR="0" marB="0" marT="92075">
                    <a:lnL w="6350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 gridSpan="3">
                  <a:txBody>
                    <a:bodyPr/>
                    <a:lstStyle/>
                    <a:p>
                      <a:pPr marL="386080">
                        <a:lnSpc>
                          <a:spcPts val="969"/>
                        </a:lnSpc>
                        <a:spcBef>
                          <a:spcPts val="725"/>
                        </a:spcBef>
                      </a:pPr>
                      <a:r>
                        <a:rPr dirty="0" sz="850" spc="-25">
                          <a:latin typeface="Arial MT"/>
                          <a:cs typeface="Arial MT"/>
                        </a:rPr>
                        <a:t>928</a:t>
                      </a:r>
                      <a:endParaRPr sz="850">
                        <a:latin typeface="Arial MT"/>
                        <a:cs typeface="Arial MT"/>
                      </a:endParaRPr>
                    </a:p>
                  </a:txBody>
                  <a:tcPr marL="0" marR="0" marB="0" marT="92075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B w="28575">
                      <a:solidFill>
                        <a:srgbClr val="00C2B0"/>
                      </a:solidFill>
                      <a:prstDash val="sysDash"/>
                    </a:lnB>
                  </a:tcPr>
                </a:tc>
                <a:tc gridSpan="2">
                  <a:txBody>
                    <a:bodyPr/>
                    <a:lstStyle/>
                    <a:p>
                      <a:pPr marL="260985">
                        <a:lnSpc>
                          <a:spcPts val="969"/>
                        </a:lnSpc>
                        <a:spcBef>
                          <a:spcPts val="725"/>
                        </a:spcBef>
                      </a:pPr>
                      <a:r>
                        <a:rPr dirty="0" sz="850" spc="-25">
                          <a:latin typeface="Arial MT"/>
                          <a:cs typeface="Arial MT"/>
                        </a:rPr>
                        <a:t>982</a:t>
                      </a:r>
                      <a:endParaRPr sz="850">
                        <a:latin typeface="Arial MT"/>
                        <a:cs typeface="Arial MT"/>
                      </a:endParaRPr>
                    </a:p>
                  </a:txBody>
                  <a:tcPr marL="0" marR="0" marB="0" marT="92075">
                    <a:lnB w="28575">
                      <a:solidFill>
                        <a:srgbClr val="00C2B0"/>
                      </a:solidFill>
                      <a:prstDash val="sysDash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189230">
                        <a:lnSpc>
                          <a:spcPts val="969"/>
                        </a:lnSpc>
                        <a:spcBef>
                          <a:spcPts val="725"/>
                        </a:spcBef>
                      </a:pPr>
                      <a:r>
                        <a:rPr dirty="0" sz="850" spc="-10">
                          <a:latin typeface="Arial MT"/>
                          <a:cs typeface="Arial MT"/>
                        </a:rPr>
                        <a:t>1,024</a:t>
                      </a:r>
                      <a:endParaRPr sz="850">
                        <a:latin typeface="Arial MT"/>
                        <a:cs typeface="Arial MT"/>
                      </a:endParaRPr>
                    </a:p>
                  </a:txBody>
                  <a:tcPr marL="0" marR="0" marB="0" marT="92075">
                    <a:lnB w="28575">
                      <a:solidFill>
                        <a:srgbClr val="00C2B0"/>
                      </a:solidFill>
                      <a:prstDash val="sysDash"/>
                    </a:lnB>
                  </a:tcPr>
                </a:tc>
                <a:tc>
                  <a:txBody>
                    <a:bodyPr/>
                    <a:lstStyle/>
                    <a:p>
                      <a:pPr marL="294640">
                        <a:lnSpc>
                          <a:spcPts val="969"/>
                        </a:lnSpc>
                        <a:spcBef>
                          <a:spcPts val="725"/>
                        </a:spcBef>
                      </a:pPr>
                      <a:r>
                        <a:rPr dirty="0" sz="850" spc="-10">
                          <a:latin typeface="Arial MT"/>
                          <a:cs typeface="Arial MT"/>
                        </a:rPr>
                        <a:t>1,079</a:t>
                      </a:r>
                      <a:endParaRPr sz="850">
                        <a:latin typeface="Arial MT"/>
                        <a:cs typeface="Arial MT"/>
                      </a:endParaRPr>
                    </a:p>
                  </a:txBody>
                  <a:tcPr marL="0" marR="0" marB="0" marT="92075">
                    <a:lnB w="28575">
                      <a:solidFill>
                        <a:srgbClr val="00C2B0"/>
                      </a:solidFill>
                      <a:prstDash val="sysDash"/>
                    </a:lnB>
                  </a:tcPr>
                </a:tc>
                <a:tc>
                  <a:txBody>
                    <a:bodyPr/>
                    <a:lstStyle/>
                    <a:p>
                      <a:pPr algn="r" marR="189230">
                        <a:lnSpc>
                          <a:spcPts val="969"/>
                        </a:lnSpc>
                        <a:spcBef>
                          <a:spcPts val="725"/>
                        </a:spcBef>
                      </a:pPr>
                      <a:r>
                        <a:rPr dirty="0" sz="850" spc="-10">
                          <a:latin typeface="Arial MT"/>
                          <a:cs typeface="Arial MT"/>
                        </a:rPr>
                        <a:t>1,122</a:t>
                      </a:r>
                      <a:endParaRPr sz="850">
                        <a:latin typeface="Arial MT"/>
                        <a:cs typeface="Arial MT"/>
                      </a:endParaRPr>
                    </a:p>
                  </a:txBody>
                  <a:tcPr marL="0" marR="0" marB="0" marT="92075">
                    <a:lnB w="28575">
                      <a:solidFill>
                        <a:srgbClr val="00C2B0"/>
                      </a:solidFill>
                      <a:prstDash val="sysDash"/>
                    </a:lnB>
                  </a:tcPr>
                </a:tc>
                <a:tc>
                  <a:txBody>
                    <a:bodyPr/>
                    <a:lstStyle/>
                    <a:p>
                      <a:pPr algn="r" marR="48895">
                        <a:lnSpc>
                          <a:spcPts val="969"/>
                        </a:lnSpc>
                        <a:spcBef>
                          <a:spcPts val="725"/>
                        </a:spcBef>
                      </a:pPr>
                      <a:r>
                        <a:rPr dirty="0" sz="850" spc="-10">
                          <a:latin typeface="Arial MT"/>
                          <a:cs typeface="Arial MT"/>
                        </a:rPr>
                        <a:t>1,075</a:t>
                      </a:r>
                      <a:endParaRPr sz="850">
                        <a:latin typeface="Arial MT"/>
                        <a:cs typeface="Arial MT"/>
                      </a:endParaRPr>
                    </a:p>
                  </a:txBody>
                  <a:tcPr marL="0" marR="0" marB="0" marT="92075">
                    <a:lnR w="6350">
                      <a:solidFill>
                        <a:srgbClr val="000000"/>
                      </a:solidFill>
                      <a:prstDash val="solid"/>
                    </a:lnR>
                    <a:lnB w="28575">
                      <a:solidFill>
                        <a:srgbClr val="00C2B0"/>
                      </a:solidFill>
                      <a:prstDash val="sysDash"/>
                    </a:lnB>
                  </a:tcPr>
                </a:tc>
              </a:tr>
              <a:tr h="172085">
                <a:tc gridSpan="2">
                  <a:txBody>
                    <a:bodyPr/>
                    <a:lstStyle/>
                    <a:p>
                      <a:pPr marL="100330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dirty="0" sz="850">
                          <a:latin typeface="Arial MT"/>
                          <a:cs typeface="Arial MT"/>
                        </a:rPr>
                        <a:t>Working</a:t>
                      </a:r>
                      <a:r>
                        <a:rPr dirty="0" sz="850" spc="18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850">
                          <a:latin typeface="Arial MT"/>
                          <a:cs typeface="Arial MT"/>
                        </a:rPr>
                        <a:t>capital</a:t>
                      </a:r>
                      <a:r>
                        <a:rPr dirty="0" sz="850" spc="22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850" spc="-10">
                          <a:latin typeface="Arial MT"/>
                          <a:cs typeface="Arial MT"/>
                        </a:rPr>
                        <a:t>items:</a:t>
                      </a:r>
                      <a:endParaRPr sz="850">
                        <a:latin typeface="Arial MT"/>
                        <a:cs typeface="Arial MT"/>
                      </a:endParaRPr>
                    </a:p>
                  </a:txBody>
                  <a:tcPr marL="0" marR="0" marB="0" marT="26034">
                    <a:lnL w="6350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79070">
                        <a:lnSpc>
                          <a:spcPts val="1140"/>
                        </a:lnSpc>
                        <a:spcBef>
                          <a:spcPts val="114"/>
                        </a:spcBef>
                      </a:pPr>
                      <a:r>
                        <a:rPr dirty="0" sz="1200" spc="-50" b="1">
                          <a:solidFill>
                            <a:srgbClr val="00C2B0"/>
                          </a:solidFill>
                          <a:latin typeface="Arial"/>
                          <a:cs typeface="Arial"/>
                        </a:rPr>
                        <a:t>2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14604">
                    <a:lnR w="28575">
                      <a:solidFill>
                        <a:srgbClr val="00C2B0"/>
                      </a:solidFill>
                      <a:prstDash val="sysDash"/>
                    </a:lnR>
                  </a:tcPr>
                </a:tc>
                <a:tc gridSpan="2">
                  <a:txBody>
                    <a:bodyPr/>
                    <a:lstStyle/>
                    <a:p>
                      <a:pPr marL="61594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dirty="0" sz="850" spc="-25">
                          <a:latin typeface="Arial MT"/>
                          <a:cs typeface="Arial MT"/>
                        </a:rPr>
                        <a:t>253</a:t>
                      </a:r>
                      <a:endParaRPr sz="850">
                        <a:latin typeface="Arial MT"/>
                        <a:cs typeface="Arial MT"/>
                      </a:endParaRPr>
                    </a:p>
                  </a:txBody>
                  <a:tcPr marL="0" marR="0" marB="0" marT="26034">
                    <a:lnL w="28575">
                      <a:solidFill>
                        <a:srgbClr val="00C2B0"/>
                      </a:solidFill>
                      <a:prstDash val="sysDash"/>
                    </a:lnL>
                    <a:lnT w="28575">
                      <a:solidFill>
                        <a:srgbClr val="00C2B0"/>
                      </a:solidFill>
                      <a:prstDash val="sysDash"/>
                    </a:lnT>
                    <a:lnB w="28575">
                      <a:solidFill>
                        <a:srgbClr val="00C2B0"/>
                      </a:solidFill>
                      <a:prstDash val="sysDash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28575">
                      <a:solidFill>
                        <a:srgbClr val="00C2B0"/>
                      </a:solidFill>
                      <a:prstDash val="sysDash"/>
                    </a:lnT>
                    <a:lnB w="28575">
                      <a:solidFill>
                        <a:srgbClr val="00C2B0"/>
                      </a:solidFill>
                      <a:prstDash val="sysDash"/>
                    </a:lnB>
                  </a:tcPr>
                </a:tc>
                <a:tc gridSpan="2">
                  <a:txBody>
                    <a:bodyPr/>
                    <a:lstStyle/>
                    <a:p>
                      <a:pPr marL="260985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dirty="0" sz="850" spc="-25">
                          <a:latin typeface="Arial MT"/>
                          <a:cs typeface="Arial MT"/>
                        </a:rPr>
                        <a:t>247</a:t>
                      </a:r>
                      <a:endParaRPr sz="850">
                        <a:latin typeface="Arial MT"/>
                        <a:cs typeface="Arial MT"/>
                      </a:endParaRPr>
                    </a:p>
                  </a:txBody>
                  <a:tcPr marL="0" marR="0" marB="0" marT="26034">
                    <a:lnT w="28575">
                      <a:solidFill>
                        <a:srgbClr val="00C2B0"/>
                      </a:solidFill>
                      <a:prstDash val="sysDash"/>
                    </a:lnT>
                    <a:lnB w="28575">
                      <a:solidFill>
                        <a:srgbClr val="00C2B0"/>
                      </a:solidFill>
                      <a:prstDash val="sysDash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189865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dirty="0" sz="850" spc="-25">
                          <a:latin typeface="Arial MT"/>
                          <a:cs typeface="Arial MT"/>
                        </a:rPr>
                        <a:t>442</a:t>
                      </a:r>
                      <a:endParaRPr sz="850">
                        <a:latin typeface="Arial MT"/>
                        <a:cs typeface="Arial MT"/>
                      </a:endParaRPr>
                    </a:p>
                  </a:txBody>
                  <a:tcPr marL="0" marR="0" marB="0" marT="26034">
                    <a:lnT w="28575">
                      <a:solidFill>
                        <a:srgbClr val="00C2B0"/>
                      </a:solidFill>
                      <a:prstDash val="sysDash"/>
                    </a:lnT>
                    <a:lnB w="28575">
                      <a:solidFill>
                        <a:srgbClr val="00C2B0"/>
                      </a:solidFill>
                      <a:prstDash val="sysDash"/>
                    </a:lnB>
                  </a:tcPr>
                </a:tc>
                <a:tc>
                  <a:txBody>
                    <a:bodyPr/>
                    <a:lstStyle/>
                    <a:p>
                      <a:pPr algn="r" marR="189865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dirty="0" sz="850" spc="-25">
                          <a:latin typeface="Arial MT"/>
                          <a:cs typeface="Arial MT"/>
                        </a:rPr>
                        <a:t>541</a:t>
                      </a:r>
                      <a:endParaRPr sz="850">
                        <a:latin typeface="Arial MT"/>
                        <a:cs typeface="Arial MT"/>
                      </a:endParaRPr>
                    </a:p>
                  </a:txBody>
                  <a:tcPr marL="0" marR="0" marB="0" marT="26034">
                    <a:lnT w="28575">
                      <a:solidFill>
                        <a:srgbClr val="00C2B0"/>
                      </a:solidFill>
                      <a:prstDash val="sysDash"/>
                    </a:lnT>
                    <a:lnB w="28575">
                      <a:solidFill>
                        <a:srgbClr val="00C2B0"/>
                      </a:solidFill>
                      <a:prstDash val="sysDash"/>
                    </a:lnB>
                  </a:tcPr>
                </a:tc>
                <a:tc>
                  <a:txBody>
                    <a:bodyPr/>
                    <a:lstStyle/>
                    <a:p>
                      <a:pPr algn="r" marR="189865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dirty="0" sz="850" spc="-25">
                          <a:latin typeface="Arial MT"/>
                          <a:cs typeface="Arial MT"/>
                        </a:rPr>
                        <a:t>576</a:t>
                      </a:r>
                      <a:endParaRPr sz="850">
                        <a:latin typeface="Arial MT"/>
                        <a:cs typeface="Arial MT"/>
                      </a:endParaRPr>
                    </a:p>
                  </a:txBody>
                  <a:tcPr marL="0" marR="0" marB="0" marT="26034">
                    <a:lnT w="28575">
                      <a:solidFill>
                        <a:srgbClr val="00C2B0"/>
                      </a:solidFill>
                      <a:prstDash val="sysDash"/>
                    </a:lnT>
                    <a:lnB w="28575">
                      <a:solidFill>
                        <a:srgbClr val="00C2B0"/>
                      </a:solidFill>
                      <a:prstDash val="sysDash"/>
                    </a:lnB>
                  </a:tcPr>
                </a:tc>
                <a:tc>
                  <a:txBody>
                    <a:bodyPr/>
                    <a:lstStyle/>
                    <a:p>
                      <a:pPr algn="r" marR="49530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dirty="0" sz="850" spc="-25">
                          <a:latin typeface="Arial MT"/>
                          <a:cs typeface="Arial MT"/>
                        </a:rPr>
                        <a:t>632</a:t>
                      </a:r>
                      <a:endParaRPr sz="850">
                        <a:latin typeface="Arial MT"/>
                        <a:cs typeface="Arial MT"/>
                      </a:endParaRPr>
                    </a:p>
                  </a:txBody>
                  <a:tcPr marL="0" marR="0" marB="0" marT="26034">
                    <a:lnR w="6350">
                      <a:solidFill>
                        <a:srgbClr val="00C2B0"/>
                      </a:solidFill>
                      <a:prstDash val="sysDash"/>
                    </a:lnR>
                    <a:lnT w="28575">
                      <a:solidFill>
                        <a:srgbClr val="00C2B0"/>
                      </a:solidFill>
                      <a:prstDash val="sysDash"/>
                    </a:lnT>
                    <a:lnB w="28575">
                      <a:solidFill>
                        <a:srgbClr val="00C2B0"/>
                      </a:solidFill>
                      <a:prstDash val="sysDash"/>
                    </a:lnB>
                  </a:tcPr>
                </a:tc>
              </a:tr>
              <a:tr h="476884">
                <a:tc gridSpan="2">
                  <a:txBody>
                    <a:bodyPr/>
                    <a:lstStyle/>
                    <a:p>
                      <a:pPr marL="17145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dirty="0" sz="850" b="1">
                          <a:latin typeface="Arial"/>
                          <a:cs typeface="Arial"/>
                        </a:rPr>
                        <a:t>Unlevered</a:t>
                      </a:r>
                      <a:r>
                        <a:rPr dirty="0" sz="850" spc="22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850" spc="-25" b="1">
                          <a:latin typeface="Arial"/>
                          <a:cs typeface="Arial"/>
                        </a:rPr>
                        <a:t>CFO</a:t>
                      </a:r>
                      <a:endParaRPr sz="850">
                        <a:latin typeface="Arial"/>
                        <a:cs typeface="Arial"/>
                      </a:endParaRPr>
                    </a:p>
                    <a:p>
                      <a:pPr marL="10033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dirty="0" sz="850">
                          <a:latin typeface="Arial MT"/>
                          <a:cs typeface="Arial MT"/>
                        </a:rPr>
                        <a:t>Capital</a:t>
                      </a:r>
                      <a:r>
                        <a:rPr dirty="0" sz="850" spc="14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850" spc="-10">
                          <a:latin typeface="Arial MT"/>
                          <a:cs typeface="Arial MT"/>
                        </a:rPr>
                        <a:t>Expenditures</a:t>
                      </a:r>
                      <a:endParaRPr sz="850">
                        <a:latin typeface="Arial MT"/>
                        <a:cs typeface="Arial MT"/>
                      </a:endParaRPr>
                    </a:p>
                    <a:p>
                      <a:pPr marL="17145">
                        <a:lnSpc>
                          <a:spcPts val="985"/>
                        </a:lnSpc>
                        <a:spcBef>
                          <a:spcPts val="250"/>
                        </a:spcBef>
                      </a:pPr>
                      <a:r>
                        <a:rPr dirty="0" sz="850" b="1">
                          <a:latin typeface="Arial"/>
                          <a:cs typeface="Arial"/>
                        </a:rPr>
                        <a:t>Unlevered</a:t>
                      </a:r>
                      <a:r>
                        <a:rPr dirty="0" sz="850" spc="22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850" spc="-25" b="1">
                          <a:latin typeface="Arial"/>
                          <a:cs typeface="Arial"/>
                        </a:rPr>
                        <a:t>FCF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B="0" marT="15240">
                    <a:lnL w="6350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 gridSpan="3">
                  <a:txBody>
                    <a:bodyPr/>
                    <a:lstStyle/>
                    <a:p>
                      <a:pPr marL="291465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dirty="0" sz="850" spc="-10" b="1">
                          <a:latin typeface="Arial"/>
                          <a:cs typeface="Arial"/>
                        </a:rPr>
                        <a:t>1,775</a:t>
                      </a:r>
                      <a:endParaRPr sz="850">
                        <a:latin typeface="Arial"/>
                        <a:cs typeface="Arial"/>
                      </a:endParaRPr>
                    </a:p>
                    <a:p>
                      <a:pPr marL="34671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dirty="0" sz="850" spc="-10">
                          <a:latin typeface="Arial MT"/>
                          <a:cs typeface="Arial MT"/>
                        </a:rPr>
                        <a:t>(591)</a:t>
                      </a:r>
                      <a:endParaRPr sz="850">
                        <a:latin typeface="Arial MT"/>
                        <a:cs typeface="Arial MT"/>
                      </a:endParaRPr>
                    </a:p>
                    <a:p>
                      <a:pPr marL="291465">
                        <a:lnSpc>
                          <a:spcPts val="985"/>
                        </a:lnSpc>
                        <a:spcBef>
                          <a:spcPts val="250"/>
                        </a:spcBef>
                      </a:pPr>
                      <a:r>
                        <a:rPr dirty="0" sz="850" spc="-10" b="1">
                          <a:latin typeface="Arial"/>
                          <a:cs typeface="Arial"/>
                        </a:rPr>
                        <a:t>1,184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B="0" marT="1524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28575">
                      <a:solidFill>
                        <a:srgbClr val="00C2B0"/>
                      </a:solidFill>
                      <a:prstDash val="sysDash"/>
                    </a:lnT>
                  </a:tcPr>
                </a:tc>
                <a:tc gridSpan="2">
                  <a:txBody>
                    <a:bodyPr/>
                    <a:lstStyle/>
                    <a:p>
                      <a:pPr marL="166370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dirty="0" sz="850" spc="-10" b="1">
                          <a:latin typeface="Arial"/>
                          <a:cs typeface="Arial"/>
                        </a:rPr>
                        <a:t>2,347</a:t>
                      </a:r>
                      <a:endParaRPr sz="850">
                        <a:latin typeface="Arial"/>
                        <a:cs typeface="Arial"/>
                      </a:endParaRPr>
                    </a:p>
                    <a:p>
                      <a:pPr marL="22161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dirty="0" sz="850" spc="-10">
                          <a:latin typeface="Arial MT"/>
                          <a:cs typeface="Arial MT"/>
                        </a:rPr>
                        <a:t>(669)</a:t>
                      </a:r>
                      <a:endParaRPr sz="850">
                        <a:latin typeface="Arial MT"/>
                        <a:cs typeface="Arial MT"/>
                      </a:endParaRPr>
                    </a:p>
                    <a:p>
                      <a:pPr marL="166370">
                        <a:lnSpc>
                          <a:spcPts val="985"/>
                        </a:lnSpc>
                        <a:spcBef>
                          <a:spcPts val="250"/>
                        </a:spcBef>
                      </a:pPr>
                      <a:r>
                        <a:rPr dirty="0" sz="850" spc="-10" b="1">
                          <a:latin typeface="Arial"/>
                          <a:cs typeface="Arial"/>
                        </a:rPr>
                        <a:t>1,679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B="0" marT="15240">
                    <a:lnT w="28575">
                      <a:solidFill>
                        <a:srgbClr val="00C2B0"/>
                      </a:solidFill>
                      <a:prstDash val="sysDash"/>
                    </a:lnT>
                    <a:lnB w="28575">
                      <a:solidFill>
                        <a:srgbClr val="FFC000"/>
                      </a:solidFill>
                      <a:prstDash val="sysDash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294640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dirty="0" sz="850" spc="-10" b="1">
                          <a:latin typeface="Arial"/>
                          <a:cs typeface="Arial"/>
                        </a:rPr>
                        <a:t>3,273</a:t>
                      </a:r>
                      <a:endParaRPr sz="850">
                        <a:latin typeface="Arial"/>
                        <a:cs typeface="Arial"/>
                      </a:endParaRPr>
                    </a:p>
                    <a:p>
                      <a:pPr marL="34988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dirty="0" sz="850" spc="-10">
                          <a:latin typeface="Arial MT"/>
                          <a:cs typeface="Arial MT"/>
                        </a:rPr>
                        <a:t>(756)</a:t>
                      </a:r>
                      <a:endParaRPr sz="850">
                        <a:latin typeface="Arial MT"/>
                        <a:cs typeface="Arial MT"/>
                      </a:endParaRPr>
                    </a:p>
                    <a:p>
                      <a:pPr marL="294640">
                        <a:lnSpc>
                          <a:spcPts val="985"/>
                        </a:lnSpc>
                        <a:spcBef>
                          <a:spcPts val="250"/>
                        </a:spcBef>
                      </a:pPr>
                      <a:r>
                        <a:rPr dirty="0" sz="850" spc="-10" b="1">
                          <a:latin typeface="Arial"/>
                          <a:cs typeface="Arial"/>
                        </a:rPr>
                        <a:t>2,517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B="0" marT="15240">
                    <a:lnT w="28575">
                      <a:solidFill>
                        <a:srgbClr val="00C2B0"/>
                      </a:solidFill>
                      <a:prstDash val="sysDash"/>
                    </a:lnT>
                    <a:lnB w="28575">
                      <a:solidFill>
                        <a:srgbClr val="FFC000"/>
                      </a:solidFill>
                      <a:prstDash val="sysDash"/>
                    </a:lnB>
                  </a:tcPr>
                </a:tc>
                <a:tc>
                  <a:txBody>
                    <a:bodyPr/>
                    <a:lstStyle/>
                    <a:p>
                      <a:pPr marL="294640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dirty="0" sz="850" spc="-10" b="1">
                          <a:latin typeface="Arial"/>
                          <a:cs typeface="Arial"/>
                        </a:rPr>
                        <a:t>3,360</a:t>
                      </a:r>
                      <a:endParaRPr sz="850">
                        <a:latin typeface="Arial"/>
                        <a:cs typeface="Arial"/>
                      </a:endParaRPr>
                    </a:p>
                    <a:p>
                      <a:pPr marL="34988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dirty="0" sz="850" spc="-10">
                          <a:latin typeface="Arial MT"/>
                          <a:cs typeface="Arial MT"/>
                        </a:rPr>
                        <a:t>(814)</a:t>
                      </a:r>
                      <a:endParaRPr sz="850">
                        <a:latin typeface="Arial MT"/>
                        <a:cs typeface="Arial MT"/>
                      </a:endParaRPr>
                    </a:p>
                    <a:p>
                      <a:pPr marL="294640">
                        <a:lnSpc>
                          <a:spcPts val="985"/>
                        </a:lnSpc>
                        <a:spcBef>
                          <a:spcPts val="250"/>
                        </a:spcBef>
                      </a:pPr>
                      <a:r>
                        <a:rPr dirty="0" sz="850" spc="-10" b="1">
                          <a:latin typeface="Arial"/>
                          <a:cs typeface="Arial"/>
                        </a:rPr>
                        <a:t>2,546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B="0" marT="15240">
                    <a:lnT w="28575">
                      <a:solidFill>
                        <a:srgbClr val="00C2B0"/>
                      </a:solidFill>
                      <a:prstDash val="sysDash"/>
                    </a:lnT>
                    <a:lnB w="28575">
                      <a:solidFill>
                        <a:srgbClr val="FFC000"/>
                      </a:solidFill>
                      <a:prstDash val="sysDash"/>
                    </a:lnB>
                  </a:tcPr>
                </a:tc>
                <a:tc>
                  <a:txBody>
                    <a:bodyPr/>
                    <a:lstStyle/>
                    <a:p>
                      <a:pPr marL="294640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dirty="0" sz="850" spc="-10" b="1">
                          <a:latin typeface="Arial"/>
                          <a:cs typeface="Arial"/>
                        </a:rPr>
                        <a:t>3,579</a:t>
                      </a:r>
                      <a:endParaRPr sz="850">
                        <a:latin typeface="Arial"/>
                        <a:cs typeface="Arial"/>
                      </a:endParaRPr>
                    </a:p>
                    <a:p>
                      <a:pPr marL="34988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dirty="0" sz="850" spc="-10">
                          <a:latin typeface="Arial MT"/>
                          <a:cs typeface="Arial MT"/>
                        </a:rPr>
                        <a:t>(880)</a:t>
                      </a:r>
                      <a:endParaRPr sz="850">
                        <a:latin typeface="Arial MT"/>
                        <a:cs typeface="Arial MT"/>
                      </a:endParaRPr>
                    </a:p>
                    <a:p>
                      <a:pPr marL="294640">
                        <a:lnSpc>
                          <a:spcPts val="985"/>
                        </a:lnSpc>
                        <a:spcBef>
                          <a:spcPts val="250"/>
                        </a:spcBef>
                      </a:pPr>
                      <a:r>
                        <a:rPr dirty="0" sz="850" spc="-10" b="1">
                          <a:latin typeface="Arial"/>
                          <a:cs typeface="Arial"/>
                        </a:rPr>
                        <a:t>2,699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B="0" marT="15240">
                    <a:lnT w="28575">
                      <a:solidFill>
                        <a:srgbClr val="00C2B0"/>
                      </a:solidFill>
                      <a:prstDash val="sysDash"/>
                    </a:lnT>
                    <a:lnB w="28575">
                      <a:solidFill>
                        <a:srgbClr val="FFC000"/>
                      </a:solidFill>
                      <a:prstDash val="sysDash"/>
                    </a:lnB>
                  </a:tcPr>
                </a:tc>
                <a:tc>
                  <a:txBody>
                    <a:bodyPr/>
                    <a:lstStyle/>
                    <a:p>
                      <a:pPr marL="294640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dirty="0" sz="850" spc="-10" b="1">
                          <a:latin typeface="Arial"/>
                          <a:cs typeface="Arial"/>
                        </a:rPr>
                        <a:t>3,700</a:t>
                      </a:r>
                      <a:endParaRPr sz="850">
                        <a:latin typeface="Arial"/>
                        <a:cs typeface="Arial"/>
                      </a:endParaRPr>
                    </a:p>
                    <a:p>
                      <a:pPr marL="35052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dirty="0" sz="850" spc="-10">
                          <a:latin typeface="Arial MT"/>
                          <a:cs typeface="Arial MT"/>
                        </a:rPr>
                        <a:t>(923)</a:t>
                      </a:r>
                      <a:endParaRPr sz="850">
                        <a:latin typeface="Arial MT"/>
                        <a:cs typeface="Arial MT"/>
                      </a:endParaRPr>
                    </a:p>
                    <a:p>
                      <a:pPr marL="294640">
                        <a:lnSpc>
                          <a:spcPts val="985"/>
                        </a:lnSpc>
                        <a:spcBef>
                          <a:spcPts val="250"/>
                        </a:spcBef>
                      </a:pPr>
                      <a:r>
                        <a:rPr dirty="0" sz="850" spc="-10" b="1">
                          <a:latin typeface="Arial"/>
                          <a:cs typeface="Arial"/>
                        </a:rPr>
                        <a:t>2,776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B="0" marT="15240">
                    <a:lnR w="635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C2B0"/>
                      </a:solidFill>
                      <a:prstDash val="sysDash"/>
                    </a:lnT>
                    <a:lnB w="28575">
                      <a:solidFill>
                        <a:srgbClr val="FFC000"/>
                      </a:solidFill>
                      <a:prstDash val="sysDash"/>
                    </a:lnB>
                  </a:tcPr>
                </a:tc>
              </a:tr>
              <a:tr h="172085">
                <a:tc gridSpan="2">
                  <a:txBody>
                    <a:bodyPr/>
                    <a:lstStyle/>
                    <a:p>
                      <a:pPr marL="100330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dirty="0" sz="850" i="1">
                          <a:latin typeface="Arial"/>
                          <a:cs typeface="Arial"/>
                        </a:rPr>
                        <a:t>%</a:t>
                      </a:r>
                      <a:r>
                        <a:rPr dirty="0" sz="850" spc="65" i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850" spc="-10" i="1">
                          <a:latin typeface="Arial"/>
                          <a:cs typeface="Arial"/>
                        </a:rPr>
                        <a:t>growth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B="0" marT="23495">
                    <a:lnL w="6350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marL="85725">
                        <a:lnSpc>
                          <a:spcPts val="1250"/>
                        </a:lnSpc>
                        <a:spcBef>
                          <a:spcPts val="5"/>
                        </a:spcBef>
                      </a:pPr>
                      <a:r>
                        <a:rPr dirty="0" sz="1200" spc="-50" b="1">
                          <a:solidFill>
                            <a:srgbClr val="FFC000"/>
                          </a:solidFill>
                          <a:latin typeface="Arial"/>
                          <a:cs typeface="Arial"/>
                        </a:rPr>
                        <a:t>3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635">
                    <a:lnR w="28575">
                      <a:solidFill>
                        <a:srgbClr val="FFC000"/>
                      </a:solidFill>
                      <a:prstDash val="sysDash"/>
                    </a:lnR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dirty="0" sz="850" spc="-10">
                          <a:latin typeface="Arial MT"/>
                          <a:cs typeface="Arial MT"/>
                        </a:rPr>
                        <a:t>41.8%</a:t>
                      </a:r>
                      <a:endParaRPr sz="850">
                        <a:latin typeface="Arial MT"/>
                        <a:cs typeface="Arial MT"/>
                      </a:endParaRPr>
                    </a:p>
                  </a:txBody>
                  <a:tcPr marL="0" marR="0" marB="0" marT="23495">
                    <a:lnL w="28575">
                      <a:solidFill>
                        <a:srgbClr val="FFC000"/>
                      </a:solidFill>
                      <a:prstDash val="sysDash"/>
                    </a:lnL>
                    <a:lnT w="28575">
                      <a:solidFill>
                        <a:srgbClr val="FFC000"/>
                      </a:solidFill>
                      <a:prstDash val="sysDash"/>
                    </a:lnT>
                    <a:lnB w="28575">
                      <a:solidFill>
                        <a:srgbClr val="FFC000"/>
                      </a:solidFill>
                      <a:prstDash val="sysDash"/>
                    </a:lnB>
                  </a:tcPr>
                </a:tc>
                <a:tc>
                  <a:txBody>
                    <a:bodyPr/>
                    <a:lstStyle/>
                    <a:p>
                      <a:pPr algn="r" marR="191135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dirty="0" sz="850" spc="-10">
                          <a:latin typeface="Arial MT"/>
                          <a:cs typeface="Arial MT"/>
                        </a:rPr>
                        <a:t>49.9%</a:t>
                      </a:r>
                      <a:endParaRPr sz="850">
                        <a:latin typeface="Arial MT"/>
                        <a:cs typeface="Arial MT"/>
                      </a:endParaRPr>
                    </a:p>
                  </a:txBody>
                  <a:tcPr marL="0" marR="0" marB="0" marT="23495">
                    <a:lnT w="28575">
                      <a:solidFill>
                        <a:srgbClr val="FFC000"/>
                      </a:solidFill>
                      <a:prstDash val="sysDash"/>
                    </a:lnT>
                    <a:lnB w="28575">
                      <a:solidFill>
                        <a:srgbClr val="FFC000"/>
                      </a:solidFill>
                      <a:prstDash val="sysDash"/>
                    </a:lnB>
                  </a:tcPr>
                </a:tc>
                <a:tc>
                  <a:txBody>
                    <a:bodyPr/>
                    <a:lstStyle/>
                    <a:p>
                      <a:pPr marL="318770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dirty="0" sz="850" spc="-20">
                          <a:latin typeface="Arial MT"/>
                          <a:cs typeface="Arial MT"/>
                        </a:rPr>
                        <a:t>1.2%</a:t>
                      </a:r>
                      <a:endParaRPr sz="850">
                        <a:latin typeface="Arial MT"/>
                        <a:cs typeface="Arial MT"/>
                      </a:endParaRPr>
                    </a:p>
                  </a:txBody>
                  <a:tcPr marL="0" marR="0" marB="0" marT="23495">
                    <a:lnT w="28575">
                      <a:solidFill>
                        <a:srgbClr val="FFC000"/>
                      </a:solidFill>
                      <a:prstDash val="sysDash"/>
                    </a:lnT>
                    <a:lnB w="28575">
                      <a:solidFill>
                        <a:srgbClr val="FFC000"/>
                      </a:solidFill>
                      <a:prstDash val="sysDash"/>
                    </a:lnB>
                  </a:tcPr>
                </a:tc>
                <a:tc>
                  <a:txBody>
                    <a:bodyPr/>
                    <a:lstStyle/>
                    <a:p>
                      <a:pPr algn="r" marR="190500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dirty="0" sz="850" spc="-20">
                          <a:latin typeface="Arial MT"/>
                          <a:cs typeface="Arial MT"/>
                        </a:rPr>
                        <a:t>6.0%</a:t>
                      </a:r>
                      <a:endParaRPr sz="850">
                        <a:latin typeface="Arial MT"/>
                        <a:cs typeface="Arial MT"/>
                      </a:endParaRPr>
                    </a:p>
                  </a:txBody>
                  <a:tcPr marL="0" marR="0" marB="0" marT="23495">
                    <a:lnT w="28575">
                      <a:solidFill>
                        <a:srgbClr val="FFC000"/>
                      </a:solidFill>
                      <a:prstDash val="sysDash"/>
                    </a:lnT>
                    <a:lnB w="28575">
                      <a:solidFill>
                        <a:srgbClr val="FFC000"/>
                      </a:solidFill>
                      <a:prstDash val="sysDash"/>
                    </a:lnB>
                  </a:tcPr>
                </a:tc>
                <a:tc>
                  <a:txBody>
                    <a:bodyPr/>
                    <a:lstStyle/>
                    <a:p>
                      <a:pPr algn="r" marR="50165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dirty="0" sz="850" spc="-20">
                          <a:latin typeface="Arial MT"/>
                          <a:cs typeface="Arial MT"/>
                        </a:rPr>
                        <a:t>2.9%</a:t>
                      </a:r>
                      <a:endParaRPr sz="850">
                        <a:latin typeface="Arial MT"/>
                        <a:cs typeface="Arial MT"/>
                      </a:endParaRPr>
                    </a:p>
                  </a:txBody>
                  <a:tcPr marL="0" marR="0" marB="0" marT="23495">
                    <a:lnR w="6350">
                      <a:solidFill>
                        <a:srgbClr val="FFC000"/>
                      </a:solidFill>
                      <a:prstDash val="sysDash"/>
                    </a:lnR>
                    <a:lnT w="28575">
                      <a:solidFill>
                        <a:srgbClr val="FFC000"/>
                      </a:solidFill>
                      <a:prstDash val="sysDash"/>
                    </a:lnT>
                    <a:lnB w="28575">
                      <a:solidFill>
                        <a:srgbClr val="FFC000"/>
                      </a:solidFill>
                      <a:prstDash val="sysDash"/>
                    </a:lnB>
                  </a:tcPr>
                </a:tc>
              </a:tr>
              <a:tr h="462915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95"/>
                        </a:spcBef>
                      </a:pPr>
                      <a:endParaRPr sz="850">
                        <a:latin typeface="Times New Roman"/>
                        <a:cs typeface="Times New Roman"/>
                      </a:endParaRPr>
                    </a:p>
                    <a:p>
                      <a:pPr marL="1714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850">
                          <a:latin typeface="Arial MT"/>
                          <a:cs typeface="Arial MT"/>
                        </a:rPr>
                        <a:t>Discount</a:t>
                      </a:r>
                      <a:r>
                        <a:rPr dirty="0" sz="850" spc="19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850" spc="-10">
                          <a:latin typeface="Arial MT"/>
                          <a:cs typeface="Arial MT"/>
                        </a:rPr>
                        <a:t>factor</a:t>
                      </a:r>
                      <a:endParaRPr sz="850">
                        <a:latin typeface="Arial MT"/>
                        <a:cs typeface="Arial MT"/>
                      </a:endParaRPr>
                    </a:p>
                    <a:p>
                      <a:pPr marL="17145">
                        <a:lnSpc>
                          <a:spcPts val="900"/>
                        </a:lnSpc>
                        <a:spcBef>
                          <a:spcPts val="250"/>
                        </a:spcBef>
                      </a:pPr>
                      <a:r>
                        <a:rPr dirty="0" sz="850">
                          <a:latin typeface="Arial MT"/>
                          <a:cs typeface="Arial MT"/>
                        </a:rPr>
                        <a:t>Assume</a:t>
                      </a:r>
                      <a:r>
                        <a:rPr dirty="0" sz="850" spc="12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850">
                          <a:latin typeface="Arial MT"/>
                          <a:cs typeface="Arial MT"/>
                        </a:rPr>
                        <a:t>cash</a:t>
                      </a:r>
                      <a:r>
                        <a:rPr dirty="0" sz="850" spc="13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850">
                          <a:latin typeface="Arial MT"/>
                          <a:cs typeface="Arial MT"/>
                        </a:rPr>
                        <a:t>flows</a:t>
                      </a:r>
                      <a:r>
                        <a:rPr dirty="0" sz="850" spc="16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850">
                          <a:latin typeface="Arial MT"/>
                          <a:cs typeface="Arial MT"/>
                        </a:rPr>
                        <a:t>are</a:t>
                      </a:r>
                      <a:r>
                        <a:rPr dirty="0" sz="850" spc="13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850">
                          <a:latin typeface="Arial MT"/>
                          <a:cs typeface="Arial MT"/>
                        </a:rPr>
                        <a:t>generated</a:t>
                      </a:r>
                      <a:r>
                        <a:rPr dirty="0" sz="850" spc="13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850" spc="-25">
                          <a:latin typeface="Arial MT"/>
                          <a:cs typeface="Arial MT"/>
                        </a:rPr>
                        <a:t>at:</a:t>
                      </a:r>
                      <a:endParaRPr sz="850">
                        <a:latin typeface="Arial MT"/>
                        <a:cs typeface="Arial MT"/>
                      </a:endParaRPr>
                    </a:p>
                  </a:txBody>
                  <a:tcPr marL="0" marR="0" marB="0" marT="50165">
                    <a:lnL w="6350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95"/>
                        </a:spcBef>
                      </a:pPr>
                      <a:endParaRPr sz="850">
                        <a:latin typeface="Times New Roman"/>
                        <a:cs typeface="Times New Roman"/>
                      </a:endParaRPr>
                    </a:p>
                    <a:p>
                      <a:pPr marL="28384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850" spc="-20">
                          <a:latin typeface="Arial MT"/>
                          <a:cs typeface="Arial MT"/>
                        </a:rPr>
                        <a:t>181%</a:t>
                      </a:r>
                      <a:endParaRPr sz="850">
                        <a:latin typeface="Arial MT"/>
                        <a:cs typeface="Arial MT"/>
                      </a:endParaRPr>
                    </a:p>
                  </a:txBody>
                  <a:tcPr marL="0" marR="0" marB="0" marT="50165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95"/>
                        </a:spcBef>
                      </a:pPr>
                      <a:endParaRPr sz="850">
                        <a:latin typeface="Times New Roman"/>
                        <a:cs typeface="Times New Roman"/>
                      </a:endParaRPr>
                    </a:p>
                    <a:p>
                      <a:pPr marL="15875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850" spc="-20">
                          <a:latin typeface="Arial MT"/>
                          <a:cs typeface="Arial MT"/>
                        </a:rPr>
                        <a:t>281%</a:t>
                      </a:r>
                      <a:endParaRPr sz="850">
                        <a:latin typeface="Arial MT"/>
                        <a:cs typeface="Arial MT"/>
                      </a:endParaRPr>
                    </a:p>
                  </a:txBody>
                  <a:tcPr marL="0" marR="0" marB="0" marT="50165">
                    <a:lnT w="28575">
                      <a:solidFill>
                        <a:srgbClr val="FFC000"/>
                      </a:solidFill>
                      <a:prstDash val="sysDash"/>
                    </a:lnT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95"/>
                        </a:spcBef>
                      </a:pPr>
                      <a:endParaRPr sz="850">
                        <a:latin typeface="Times New Roman"/>
                        <a:cs typeface="Times New Roman"/>
                      </a:endParaRPr>
                    </a:p>
                    <a:p>
                      <a:pPr algn="r" marR="19177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850" spc="-20">
                          <a:latin typeface="Arial MT"/>
                          <a:cs typeface="Arial MT"/>
                        </a:rPr>
                        <a:t>381%</a:t>
                      </a:r>
                      <a:endParaRPr sz="850">
                        <a:latin typeface="Arial MT"/>
                        <a:cs typeface="Arial MT"/>
                      </a:endParaRPr>
                    </a:p>
                  </a:txBody>
                  <a:tcPr marL="0" marR="0" marB="0" marT="50165">
                    <a:lnT w="28575">
                      <a:solidFill>
                        <a:srgbClr val="FFC000"/>
                      </a:solidFill>
                      <a:prstDash val="sysDash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95"/>
                        </a:spcBef>
                      </a:pPr>
                      <a:endParaRPr sz="850">
                        <a:latin typeface="Times New Roman"/>
                        <a:cs typeface="Times New Roman"/>
                      </a:endParaRPr>
                    </a:p>
                    <a:p>
                      <a:pPr marL="28702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850" spc="-20">
                          <a:latin typeface="Arial MT"/>
                          <a:cs typeface="Arial MT"/>
                        </a:rPr>
                        <a:t>481%</a:t>
                      </a:r>
                      <a:endParaRPr sz="850">
                        <a:latin typeface="Arial MT"/>
                        <a:cs typeface="Arial MT"/>
                      </a:endParaRPr>
                    </a:p>
                  </a:txBody>
                  <a:tcPr marL="0" marR="0" marB="0" marT="50165">
                    <a:lnT w="28575">
                      <a:solidFill>
                        <a:srgbClr val="FFC000"/>
                      </a:solidFill>
                      <a:prstDash val="sysDash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95"/>
                        </a:spcBef>
                      </a:pPr>
                      <a:endParaRPr sz="850">
                        <a:latin typeface="Times New Roman"/>
                        <a:cs typeface="Times New Roman"/>
                      </a:endParaRPr>
                    </a:p>
                    <a:p>
                      <a:pPr algn="r" marR="19113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850" spc="-20">
                          <a:latin typeface="Arial MT"/>
                          <a:cs typeface="Arial MT"/>
                        </a:rPr>
                        <a:t>581%</a:t>
                      </a:r>
                      <a:endParaRPr sz="850">
                        <a:latin typeface="Arial MT"/>
                        <a:cs typeface="Arial MT"/>
                      </a:endParaRPr>
                    </a:p>
                  </a:txBody>
                  <a:tcPr marL="0" marR="0" marB="0" marT="50165">
                    <a:lnT w="28575">
                      <a:solidFill>
                        <a:srgbClr val="FFC000"/>
                      </a:solidFill>
                      <a:prstDash val="sysDash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95"/>
                        </a:spcBef>
                      </a:pPr>
                      <a:endParaRPr sz="850">
                        <a:latin typeface="Times New Roman"/>
                        <a:cs typeface="Times New Roman"/>
                      </a:endParaRPr>
                    </a:p>
                    <a:p>
                      <a:pPr algn="r" marR="5080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850" spc="-20">
                          <a:latin typeface="Arial MT"/>
                          <a:cs typeface="Arial MT"/>
                        </a:rPr>
                        <a:t>681%</a:t>
                      </a:r>
                      <a:endParaRPr sz="850">
                        <a:latin typeface="Arial MT"/>
                        <a:cs typeface="Arial MT"/>
                      </a:endParaRPr>
                    </a:p>
                  </a:txBody>
                  <a:tcPr marL="0" marR="0" marB="0" marT="50165">
                    <a:lnR w="635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FFC000"/>
                      </a:solidFill>
                      <a:prstDash val="sysDash"/>
                    </a:lnT>
                  </a:tcPr>
                </a:tc>
              </a:tr>
              <a:tr h="185420">
                <a:tc>
                  <a:txBody>
                    <a:bodyPr/>
                    <a:lstStyle/>
                    <a:p>
                      <a:pPr marL="1714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dirty="0" sz="850">
                          <a:latin typeface="Arial MT"/>
                          <a:cs typeface="Arial MT"/>
                        </a:rPr>
                        <a:t>Midperiod</a:t>
                      </a:r>
                      <a:r>
                        <a:rPr dirty="0" sz="850" spc="20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850">
                          <a:latin typeface="Arial MT"/>
                          <a:cs typeface="Arial MT"/>
                        </a:rPr>
                        <a:t>adjustment</a:t>
                      </a:r>
                      <a:r>
                        <a:rPr dirty="0" sz="850" spc="204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850" spc="-10">
                          <a:latin typeface="Arial MT"/>
                          <a:cs typeface="Arial MT"/>
                        </a:rPr>
                        <a:t>factor</a:t>
                      </a:r>
                      <a:endParaRPr sz="850">
                        <a:latin typeface="Arial MT"/>
                        <a:cs typeface="Arial MT"/>
                      </a:endParaRPr>
                    </a:p>
                  </a:txBody>
                  <a:tcPr marL="0" marR="0" marB="0" marT="34925">
                    <a:lnL w="6350">
                      <a:solidFill>
                        <a:srgbClr val="03234D"/>
                      </a:solidFill>
                      <a:prstDash val="sysDash"/>
                    </a:lnL>
                    <a:lnR w="28575">
                      <a:solidFill>
                        <a:srgbClr val="03234D"/>
                      </a:solidFill>
                      <a:prstDash val="sysDash"/>
                    </a:lnR>
                    <a:lnT w="28575">
                      <a:solidFill>
                        <a:srgbClr val="03234D"/>
                      </a:solidFill>
                      <a:prstDash val="sysDash"/>
                    </a:lnT>
                    <a:lnB w="28575">
                      <a:solidFill>
                        <a:srgbClr val="03234D"/>
                      </a:solidFill>
                      <a:prstDash val="sysDash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28575">
                      <a:solidFill>
                        <a:srgbClr val="03234D"/>
                      </a:solidFill>
                      <a:prstDash val="sysDash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 gridSpan="3">
                  <a:txBody>
                    <a:bodyPr/>
                    <a:lstStyle/>
                    <a:p>
                      <a:pPr marL="417830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dirty="0" sz="850" spc="-25">
                          <a:latin typeface="Arial MT"/>
                          <a:cs typeface="Arial MT"/>
                        </a:rPr>
                        <a:t>1.8</a:t>
                      </a:r>
                      <a:endParaRPr sz="850">
                        <a:latin typeface="Arial MT"/>
                        <a:cs typeface="Arial MT"/>
                      </a:endParaRPr>
                    </a:p>
                  </a:txBody>
                  <a:tcPr marL="0" marR="0" marB="0" marT="34925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marL="29273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dirty="0" sz="850" spc="-25">
                          <a:latin typeface="Arial MT"/>
                          <a:cs typeface="Arial MT"/>
                        </a:rPr>
                        <a:t>1.0</a:t>
                      </a:r>
                      <a:endParaRPr sz="850">
                        <a:latin typeface="Arial MT"/>
                        <a:cs typeface="Arial MT"/>
                      </a:endParaRPr>
                    </a:p>
                  </a:txBody>
                  <a:tcPr marL="0" marR="0" marB="0" marT="34925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189230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dirty="0" sz="850" spc="-25">
                          <a:latin typeface="Arial MT"/>
                          <a:cs typeface="Arial MT"/>
                        </a:rPr>
                        <a:t>1.0</a:t>
                      </a:r>
                      <a:endParaRPr sz="850">
                        <a:latin typeface="Arial MT"/>
                        <a:cs typeface="Arial MT"/>
                      </a:endParaRPr>
                    </a:p>
                  </a:txBody>
                  <a:tcPr marL="0" marR="0" marB="0" marT="34925"/>
                </a:tc>
                <a:tc>
                  <a:txBody>
                    <a:bodyPr/>
                    <a:lstStyle/>
                    <a:p>
                      <a:pPr algn="r" marR="189230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dirty="0" sz="850" spc="-25">
                          <a:latin typeface="Arial MT"/>
                          <a:cs typeface="Arial MT"/>
                        </a:rPr>
                        <a:t>1.0</a:t>
                      </a:r>
                      <a:endParaRPr sz="850">
                        <a:latin typeface="Arial MT"/>
                        <a:cs typeface="Arial MT"/>
                      </a:endParaRPr>
                    </a:p>
                  </a:txBody>
                  <a:tcPr marL="0" marR="0" marB="0" marT="34925"/>
                </a:tc>
                <a:tc>
                  <a:txBody>
                    <a:bodyPr/>
                    <a:lstStyle/>
                    <a:p>
                      <a:pPr algn="r" marR="189230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dirty="0" sz="850" spc="-25">
                          <a:latin typeface="Arial MT"/>
                          <a:cs typeface="Arial MT"/>
                        </a:rPr>
                        <a:t>1.0</a:t>
                      </a:r>
                      <a:endParaRPr sz="850">
                        <a:latin typeface="Arial MT"/>
                        <a:cs typeface="Arial MT"/>
                      </a:endParaRPr>
                    </a:p>
                  </a:txBody>
                  <a:tcPr marL="0" marR="0" marB="0" marT="34925"/>
                </a:tc>
                <a:tc>
                  <a:txBody>
                    <a:bodyPr/>
                    <a:lstStyle/>
                    <a:p>
                      <a:pPr algn="r" marR="48260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dirty="0" sz="850" spc="-25">
                          <a:latin typeface="Arial MT"/>
                          <a:cs typeface="Arial MT"/>
                        </a:rPr>
                        <a:t>1.0</a:t>
                      </a:r>
                      <a:endParaRPr sz="850">
                        <a:latin typeface="Arial MT"/>
                        <a:cs typeface="Arial MT"/>
                      </a:endParaRPr>
                    </a:p>
                  </a:txBody>
                  <a:tcPr marL="0" marR="0" marB="0" marT="34925"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316865">
                <a:tc gridSpan="2">
                  <a:txBody>
                    <a:bodyPr/>
                    <a:lstStyle/>
                    <a:p>
                      <a:pPr marL="17145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dirty="0" sz="850">
                          <a:latin typeface="Arial MT"/>
                          <a:cs typeface="Arial MT"/>
                        </a:rPr>
                        <a:t>Present</a:t>
                      </a:r>
                      <a:r>
                        <a:rPr dirty="0" sz="850" spc="9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850">
                          <a:latin typeface="Arial MT"/>
                          <a:cs typeface="Arial MT"/>
                        </a:rPr>
                        <a:t>value</a:t>
                      </a:r>
                      <a:r>
                        <a:rPr dirty="0" sz="850" spc="10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850">
                          <a:latin typeface="Arial MT"/>
                          <a:cs typeface="Arial MT"/>
                        </a:rPr>
                        <a:t>of</a:t>
                      </a:r>
                      <a:r>
                        <a:rPr dirty="0" sz="850" spc="9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850">
                          <a:latin typeface="Arial MT"/>
                          <a:cs typeface="Arial MT"/>
                        </a:rPr>
                        <a:t>Unlevered</a:t>
                      </a:r>
                      <a:r>
                        <a:rPr dirty="0" sz="850" spc="10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850" spc="-25">
                          <a:latin typeface="Arial MT"/>
                          <a:cs typeface="Arial MT"/>
                        </a:rPr>
                        <a:t>FCF</a:t>
                      </a:r>
                      <a:endParaRPr sz="850">
                        <a:latin typeface="Arial MT"/>
                        <a:cs typeface="Arial MT"/>
                      </a:endParaRPr>
                    </a:p>
                  </a:txBody>
                  <a:tcPr marL="0" marR="0" marB="0" marT="10795">
                    <a:lnL w="6350">
                      <a:solidFill>
                        <a:srgbClr val="000000"/>
                      </a:solidFill>
                      <a:prstDash val="solid"/>
                    </a:lnL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 marL="291465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dirty="0" sz="850" spc="-10" b="1">
                          <a:latin typeface="Arial"/>
                          <a:cs typeface="Arial"/>
                        </a:rPr>
                        <a:t>1,076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B="0" marT="6985"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66370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dirty="0" sz="850" spc="-10" b="1">
                          <a:latin typeface="Arial"/>
                          <a:cs typeface="Arial"/>
                        </a:rPr>
                        <a:t>1,314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B="0" marT="6985"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189230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dirty="0" sz="850" spc="-10" b="1">
                          <a:latin typeface="Arial"/>
                          <a:cs typeface="Arial"/>
                        </a:rPr>
                        <a:t>1,771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B="0" marT="6985"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94640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dirty="0" sz="850" spc="-10" b="1">
                          <a:latin typeface="Arial"/>
                          <a:cs typeface="Arial"/>
                        </a:rPr>
                        <a:t>1,612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B="0" marT="6985"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89230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dirty="0" sz="850" spc="-10" b="1">
                          <a:latin typeface="Arial"/>
                          <a:cs typeface="Arial"/>
                        </a:rPr>
                        <a:t>1,536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B="0" marT="6985"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48895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dirty="0" sz="850" spc="-10" b="1">
                          <a:latin typeface="Arial"/>
                          <a:cs typeface="Arial"/>
                        </a:rPr>
                        <a:t>1,421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B="0" marT="6985">
                    <a:lnR w="6350">
                      <a:solidFill>
                        <a:srgbClr val="000000"/>
                      </a:solidFill>
                      <a:prstDash val="solid"/>
                    </a:lnR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pic>
        <p:nvPicPr>
          <p:cNvPr id="34" name="object 34" descr="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1371727" y="4338192"/>
            <a:ext cx="221487" cy="220725"/>
          </a:xfrm>
          <a:prstGeom prst="rect">
            <a:avLst/>
          </a:prstGeom>
        </p:spPr>
      </p:pic>
      <p:sp>
        <p:nvSpPr>
          <p:cNvPr id="35" name="object 35" descr=""/>
          <p:cNvSpPr txBox="1"/>
          <p:nvPr/>
        </p:nvSpPr>
        <p:spPr>
          <a:xfrm>
            <a:off x="787400" y="4339844"/>
            <a:ext cx="2025014" cy="8007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652780">
              <a:lnSpc>
                <a:spcPct val="100000"/>
              </a:lnSpc>
              <a:spcBef>
                <a:spcPts val="100"/>
              </a:spcBef>
            </a:pPr>
            <a:r>
              <a:rPr dirty="0" sz="1200" spc="-50" b="1">
                <a:solidFill>
                  <a:srgbClr val="03234D"/>
                </a:solidFill>
                <a:latin typeface="Arial"/>
                <a:cs typeface="Arial"/>
              </a:rPr>
              <a:t>4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20"/>
              </a:spcBef>
            </a:pP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400" b="1">
                <a:solidFill>
                  <a:srgbClr val="03234D"/>
                </a:solidFill>
                <a:latin typeface="Arial"/>
                <a:cs typeface="Arial"/>
              </a:rPr>
              <a:t>Additional</a:t>
            </a:r>
            <a:r>
              <a:rPr dirty="0" sz="1400" spc="-35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400" spc="-10" b="1">
                <a:solidFill>
                  <a:srgbClr val="03234D"/>
                </a:solidFill>
                <a:latin typeface="Arial"/>
                <a:cs typeface="Arial"/>
              </a:rPr>
              <a:t>Commentary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1803126" y="6462776"/>
            <a:ext cx="173355" cy="1854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50" spc="-25">
                <a:solidFill>
                  <a:srgbClr val="03234D"/>
                </a:solidFill>
                <a:latin typeface="Tahoma"/>
                <a:cs typeface="Tahoma"/>
              </a:rPr>
              <a:t>41</a:t>
            </a:r>
            <a:endParaRPr sz="1050">
              <a:latin typeface="Tahoma"/>
              <a:cs typeface="Tahoma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122407" y="291889"/>
            <a:ext cx="1434083" cy="238419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39698" y="768858"/>
            <a:ext cx="10917174" cy="19050"/>
          </a:xfrm>
          <a:prstGeom prst="rect">
            <a:avLst/>
          </a:prstGeom>
        </p:spPr>
      </p:pic>
      <p:grpSp>
        <p:nvGrpSpPr>
          <p:cNvPr id="5" name="object 5" descr=""/>
          <p:cNvGrpSpPr/>
          <p:nvPr/>
        </p:nvGrpSpPr>
        <p:grpSpPr>
          <a:xfrm>
            <a:off x="0" y="6496050"/>
            <a:ext cx="12192000" cy="361950"/>
            <a:chOff x="0" y="6496050"/>
            <a:chExt cx="12192000" cy="361950"/>
          </a:xfrm>
        </p:grpSpPr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6694931"/>
              <a:ext cx="12192000" cy="163068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7887" y="6496050"/>
              <a:ext cx="4675632" cy="361949"/>
            </a:xfrm>
            <a:prstGeom prst="rect">
              <a:avLst/>
            </a:prstGeom>
          </p:spPr>
        </p:pic>
      </p:grpSp>
      <p:sp>
        <p:nvSpPr>
          <p:cNvPr id="8" name="object 8" descr=""/>
          <p:cNvSpPr txBox="1"/>
          <p:nvPr/>
        </p:nvSpPr>
        <p:spPr>
          <a:xfrm>
            <a:off x="2601976" y="6504940"/>
            <a:ext cx="569595" cy="293370"/>
          </a:xfrm>
          <a:prstGeom prst="rect">
            <a:avLst/>
          </a:prstGeom>
        </p:spPr>
        <p:txBody>
          <a:bodyPr wrap="square" lIns="0" tIns="65404" rIns="0" bIns="0" rtlCol="0" vert="horz">
            <a:spAutoFit/>
          </a:bodyPr>
          <a:lstStyle/>
          <a:p>
            <a:pPr marL="41910" marR="30480" indent="-3810">
              <a:lnSpc>
                <a:spcPct val="67100"/>
              </a:lnSpc>
              <a:spcBef>
                <a:spcPts val="515"/>
              </a:spcBef>
            </a:pPr>
            <a:r>
              <a:rPr dirty="0" sz="1050" spc="-10" b="1">
                <a:solidFill>
                  <a:srgbClr val="FFFFFF"/>
                </a:solidFill>
                <a:latin typeface="Calibri"/>
                <a:cs typeface="Calibri"/>
              </a:rPr>
              <a:t>Industry </a:t>
            </a:r>
            <a:r>
              <a:rPr dirty="0" baseline="-21164" sz="1575" spc="-315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050" spc="-210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baseline="-21164" sz="1575" spc="-315" b="1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dirty="0" sz="1050" spc="-210" b="1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dirty="0" baseline="-21164" sz="1575" spc="-315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050" spc="-210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baseline="-21164" sz="1575" spc="-315" b="1">
                <a:solidFill>
                  <a:srgbClr val="FFFFFF"/>
                </a:solidFill>
                <a:latin typeface="Calibri"/>
                <a:cs typeface="Calibri"/>
              </a:rPr>
              <a:t>ly</a:t>
            </a:r>
            <a:r>
              <a:rPr dirty="0" sz="1050" spc="-210" b="1">
                <a:solidFill>
                  <a:srgbClr val="FFFFFF"/>
                </a:solidFill>
                <a:latin typeface="Calibri"/>
                <a:cs typeface="Calibri"/>
              </a:rPr>
              <a:t>ly</a:t>
            </a:r>
            <a:r>
              <a:rPr dirty="0" baseline="-21164" sz="1575" spc="-315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sz="1050" spc="-210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baseline="-21164" sz="1575" spc="-315" b="1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dirty="0" sz="1050" spc="-210" b="1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4158234" y="6504940"/>
            <a:ext cx="637540" cy="293370"/>
          </a:xfrm>
          <a:prstGeom prst="rect">
            <a:avLst/>
          </a:prstGeom>
        </p:spPr>
        <p:txBody>
          <a:bodyPr wrap="square" lIns="0" tIns="65404" rIns="0" bIns="0" rtlCol="0" vert="horz">
            <a:spAutoFit/>
          </a:bodyPr>
          <a:lstStyle/>
          <a:p>
            <a:pPr marL="38100" marR="30480" indent="33655">
              <a:lnSpc>
                <a:spcPct val="67100"/>
              </a:lnSpc>
              <a:spcBef>
                <a:spcPts val="515"/>
              </a:spcBef>
            </a:pPr>
            <a:r>
              <a:rPr dirty="0" sz="1050" spc="-10" b="1">
                <a:solidFill>
                  <a:srgbClr val="FFFFFF"/>
                </a:solidFill>
                <a:latin typeface="Calibri"/>
                <a:cs typeface="Calibri"/>
              </a:rPr>
              <a:t>Company </a:t>
            </a:r>
            <a:r>
              <a:rPr dirty="0" sz="1050" spc="-484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baseline="-21164" sz="1575" spc="-390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sz="1050" spc="-270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baseline="-21164" sz="1575" spc="-390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sz="1050" spc="-300" b="1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baseline="-21164" sz="1575" spc="-382" b="1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sz="1050" spc="-150" b="1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dirty="0" baseline="-21164" sz="1575" spc="-390" b="1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dirty="0" sz="1050" spc="-270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baseline="-21164" sz="1575" spc="-390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sz="1050" spc="-35" b="1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dirty="0" baseline="-21164" sz="1575" spc="-390" b="1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dirty="0" sz="1050" spc="-300" b="1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baseline="-21164" sz="1575" spc="-382" b="1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sz="1050" spc="-565" b="1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r>
              <a:rPr dirty="0" baseline="-21164" sz="1575" spc="-30" b="1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endParaRPr baseline="-21164" sz="1575">
              <a:latin typeface="Calibri"/>
              <a:cs typeface="Calibri"/>
            </a:endParaRPr>
          </a:p>
        </p:txBody>
      </p:sp>
      <p:sp>
        <p:nvSpPr>
          <p:cNvPr id="10" name="object 10" descr=""/>
          <p:cNvSpPr/>
          <p:nvPr/>
        </p:nvSpPr>
        <p:spPr>
          <a:xfrm>
            <a:off x="5300471" y="6496050"/>
            <a:ext cx="1624965" cy="361950"/>
          </a:xfrm>
          <a:custGeom>
            <a:avLst/>
            <a:gdLst/>
            <a:ahLst/>
            <a:cxnLst/>
            <a:rect l="l" t="t" r="r" b="b"/>
            <a:pathLst>
              <a:path w="1624965" h="361950">
                <a:moveTo>
                  <a:pt x="1624583" y="0"/>
                </a:moveTo>
                <a:lnTo>
                  <a:pt x="90424" y="0"/>
                </a:lnTo>
                <a:lnTo>
                  <a:pt x="0" y="361949"/>
                </a:lnTo>
                <a:lnTo>
                  <a:pt x="1534032" y="361949"/>
                </a:lnTo>
                <a:lnTo>
                  <a:pt x="1624583" y="0"/>
                </a:lnTo>
                <a:close/>
              </a:path>
            </a:pathLst>
          </a:custGeom>
          <a:solidFill>
            <a:srgbClr val="2C716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 descr=""/>
          <p:cNvSpPr txBox="1"/>
          <p:nvPr/>
        </p:nvSpPr>
        <p:spPr>
          <a:xfrm>
            <a:off x="5769102" y="6504940"/>
            <a:ext cx="647700" cy="293370"/>
          </a:xfrm>
          <a:prstGeom prst="rect">
            <a:avLst/>
          </a:prstGeom>
        </p:spPr>
        <p:txBody>
          <a:bodyPr wrap="square" lIns="0" tIns="65404" rIns="0" bIns="0" rtlCol="0" vert="horz">
            <a:spAutoFit/>
          </a:bodyPr>
          <a:lstStyle/>
          <a:p>
            <a:pPr marL="38100" marR="30480" indent="60960">
              <a:lnSpc>
                <a:spcPct val="67100"/>
              </a:lnSpc>
              <a:spcBef>
                <a:spcPts val="515"/>
              </a:spcBef>
            </a:pPr>
            <a:r>
              <a:rPr dirty="0" sz="1050" spc="-10" b="1">
                <a:solidFill>
                  <a:srgbClr val="FFFFFF"/>
                </a:solidFill>
                <a:latin typeface="Calibri"/>
                <a:cs typeface="Calibri"/>
              </a:rPr>
              <a:t>Financial </a:t>
            </a:r>
            <a:r>
              <a:rPr dirty="0" sz="1050" spc="-250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baseline="-21164" sz="1575" spc="-375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sz="1050" spc="-250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baseline="-21164" sz="1575" spc="-375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sz="1050" spc="-250" b="1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baseline="-21164" sz="1575" spc="-375" b="1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sz="1050" spc="-250" b="1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dirty="0" baseline="-21164" sz="1575" spc="-375" b="1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dirty="0" sz="1050" spc="-250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baseline="-21164" sz="1575" spc="-375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sz="1050" spc="-250" b="1">
                <a:solidFill>
                  <a:srgbClr val="FFFFFF"/>
                </a:solidFill>
                <a:latin typeface="Calibri"/>
                <a:cs typeface="Calibri"/>
              </a:rPr>
              <a:t>ie</a:t>
            </a:r>
            <a:r>
              <a:rPr dirty="0" baseline="-21164" sz="1575" spc="-375" b="1">
                <a:solidFill>
                  <a:srgbClr val="FFFFFF"/>
                </a:solidFill>
                <a:latin typeface="Calibri"/>
                <a:cs typeface="Calibri"/>
              </a:rPr>
              <a:t>ie</a:t>
            </a:r>
            <a:r>
              <a:rPr dirty="0" sz="1050" spc="-250" b="1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r>
              <a:rPr dirty="0" baseline="-21164" sz="1575" spc="-375" b="1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endParaRPr baseline="-21164" sz="1575">
              <a:latin typeface="Calibri"/>
              <a:cs typeface="Calibri"/>
            </a:endParaRPr>
          </a:p>
        </p:txBody>
      </p:sp>
      <p:pic>
        <p:nvPicPr>
          <p:cNvPr id="12" name="object 12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922007" y="6496050"/>
            <a:ext cx="4676394" cy="361949"/>
          </a:xfrm>
          <a:prstGeom prst="rect">
            <a:avLst/>
          </a:prstGeom>
        </p:spPr>
      </p:pic>
      <p:sp>
        <p:nvSpPr>
          <p:cNvPr id="13" name="object 13" descr=""/>
          <p:cNvSpPr txBox="1"/>
          <p:nvPr/>
        </p:nvSpPr>
        <p:spPr>
          <a:xfrm>
            <a:off x="7416545" y="6504940"/>
            <a:ext cx="635635" cy="293370"/>
          </a:xfrm>
          <a:prstGeom prst="rect">
            <a:avLst/>
          </a:prstGeom>
        </p:spPr>
        <p:txBody>
          <a:bodyPr wrap="square" lIns="0" tIns="65404" rIns="0" bIns="0" rtlCol="0" vert="horz">
            <a:spAutoFit/>
          </a:bodyPr>
          <a:lstStyle/>
          <a:p>
            <a:pPr marL="39370" marR="30480" indent="-1905">
              <a:lnSpc>
                <a:spcPct val="67100"/>
              </a:lnSpc>
              <a:spcBef>
                <a:spcPts val="515"/>
              </a:spcBef>
            </a:pPr>
            <a:r>
              <a:rPr dirty="0" sz="1050" spc="-10" b="1">
                <a:solidFill>
                  <a:srgbClr val="FFFFFF"/>
                </a:solidFill>
                <a:latin typeface="Calibri"/>
                <a:cs typeface="Calibri"/>
              </a:rPr>
              <a:t>Feasibility </a:t>
            </a:r>
            <a:r>
              <a:rPr dirty="0" sz="1050" spc="-185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baseline="-21164" sz="1575" spc="-277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050" spc="-185" b="1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dirty="0" baseline="-21164" sz="1575" spc="-277" b="1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dirty="0" sz="1050" spc="-185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baseline="-21164" sz="1575" spc="-277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050" spc="-185" b="1">
                <a:solidFill>
                  <a:srgbClr val="FFFFFF"/>
                </a:solidFill>
                <a:latin typeface="Calibri"/>
                <a:cs typeface="Calibri"/>
              </a:rPr>
              <a:t>ly</a:t>
            </a:r>
            <a:r>
              <a:rPr dirty="0" baseline="-21164" sz="1575" spc="-277" b="1">
                <a:solidFill>
                  <a:srgbClr val="FFFFFF"/>
                </a:solidFill>
                <a:latin typeface="Calibri"/>
                <a:cs typeface="Calibri"/>
              </a:rPr>
              <a:t>ly</a:t>
            </a:r>
            <a:r>
              <a:rPr dirty="0" sz="1050" spc="-185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baseline="-21164" sz="1575" spc="-277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sz="1050" spc="-185" b="1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dirty="0" baseline="-21164" sz="1575" spc="-277" b="1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endParaRPr baseline="-21164" sz="1575">
              <a:latin typeface="Calibri"/>
              <a:cs typeface="Calibri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9007347" y="6504940"/>
            <a:ext cx="696595" cy="293370"/>
          </a:xfrm>
          <a:prstGeom prst="rect">
            <a:avLst/>
          </a:prstGeom>
        </p:spPr>
        <p:txBody>
          <a:bodyPr wrap="square" lIns="0" tIns="65404" rIns="0" bIns="0" rtlCol="0" vert="horz">
            <a:spAutoFit/>
          </a:bodyPr>
          <a:lstStyle/>
          <a:p>
            <a:pPr marL="54610" marR="30480" indent="-17145">
              <a:lnSpc>
                <a:spcPct val="67100"/>
              </a:lnSpc>
              <a:spcBef>
                <a:spcPts val="515"/>
              </a:spcBef>
            </a:pPr>
            <a:r>
              <a:rPr dirty="0" sz="1050" spc="-10" b="1">
                <a:solidFill>
                  <a:srgbClr val="FFFFFF"/>
                </a:solidFill>
                <a:latin typeface="Calibri"/>
                <a:cs typeface="Calibri"/>
              </a:rPr>
              <a:t>Alternative </a:t>
            </a:r>
            <a:r>
              <a:rPr dirty="0" sz="1050" spc="-160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baseline="-21164" sz="1575" spc="-240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sz="1050" spc="-160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baseline="-21164" sz="1575" spc="-240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sz="1050" spc="-160" b="1">
                <a:solidFill>
                  <a:srgbClr val="FFFFFF"/>
                </a:solidFill>
                <a:latin typeface="Calibri"/>
                <a:cs typeface="Calibri"/>
              </a:rPr>
              <a:t>lu</a:t>
            </a:r>
            <a:r>
              <a:rPr dirty="0" baseline="-21164" sz="1575" spc="-240" b="1">
                <a:solidFill>
                  <a:srgbClr val="FFFFFF"/>
                </a:solidFill>
                <a:latin typeface="Calibri"/>
                <a:cs typeface="Calibri"/>
              </a:rPr>
              <a:t>lu</a:t>
            </a:r>
            <a:r>
              <a:rPr dirty="0" sz="1050" spc="-160" b="1">
                <a:solidFill>
                  <a:srgbClr val="FFFFFF"/>
                </a:solidFill>
                <a:latin typeface="Calibri"/>
                <a:cs typeface="Calibri"/>
              </a:rPr>
              <a:t>ti</a:t>
            </a:r>
            <a:r>
              <a:rPr dirty="0" baseline="-21164" sz="1575" spc="-240" b="1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dirty="0" sz="1050" spc="-160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baseline="-21164" sz="1575" spc="-240" b="1">
                <a:solidFill>
                  <a:srgbClr val="FFFFFF"/>
                </a:solidFill>
                <a:latin typeface="Calibri"/>
                <a:cs typeface="Calibri"/>
              </a:rPr>
              <a:t>io</a:t>
            </a:r>
            <a:r>
              <a:rPr dirty="0" sz="1050" spc="-160" b="1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dirty="0" baseline="-21164" sz="1575" spc="-240" b="1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endParaRPr baseline="-21164" sz="1575">
              <a:latin typeface="Calibri"/>
              <a:cs typeface="Calibri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10567161" y="6589521"/>
            <a:ext cx="629285" cy="1854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50" spc="-10" b="1">
                <a:solidFill>
                  <a:srgbClr val="FFFFFF"/>
                </a:solidFill>
                <a:latin typeface="Calibri"/>
                <a:cs typeface="Calibri"/>
              </a:rPr>
              <a:t>Conclusion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718058" y="6283545"/>
            <a:ext cx="1300480" cy="514350"/>
          </a:xfrm>
          <a:prstGeom prst="rect">
            <a:avLst/>
          </a:prstGeom>
        </p:spPr>
        <p:txBody>
          <a:bodyPr wrap="square" lIns="0" tIns="55244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434"/>
              </a:spcBef>
            </a:pP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Source:</a:t>
            </a:r>
            <a:r>
              <a:rPr dirty="0" sz="800" spc="-3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(Bloomberg,</a:t>
            </a:r>
            <a:r>
              <a:rPr dirty="0" sz="800" spc="-2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 spc="-10">
                <a:solidFill>
                  <a:srgbClr val="010027"/>
                </a:solidFill>
                <a:latin typeface="Arial MT"/>
                <a:cs typeface="Arial MT"/>
              </a:rPr>
              <a:t>2023)</a:t>
            </a:r>
            <a:endParaRPr sz="800">
              <a:latin typeface="Arial MT"/>
              <a:cs typeface="Arial MT"/>
            </a:endParaRPr>
          </a:p>
          <a:p>
            <a:pPr algn="ctr" marL="361315" marR="349885" indent="-52705">
              <a:lnSpc>
                <a:spcPct val="67100"/>
              </a:lnSpc>
              <a:spcBef>
                <a:spcPts val="860"/>
              </a:spcBef>
            </a:pPr>
            <a:r>
              <a:rPr dirty="0" sz="1050" spc="-10" b="1">
                <a:solidFill>
                  <a:srgbClr val="FFFFFF"/>
                </a:solidFill>
                <a:latin typeface="Calibri"/>
                <a:cs typeface="Calibri"/>
              </a:rPr>
              <a:t>Executive </a:t>
            </a:r>
            <a:r>
              <a:rPr dirty="0" baseline="-21164" sz="1575" spc="-427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sz="1050" spc="-285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baseline="-21164" sz="1575" spc="-427" b="1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dirty="0" sz="1050" spc="-285" b="1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dirty="0" baseline="-21164" sz="1575" spc="-427" b="1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dirty="0" sz="1050" spc="-285" b="1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dirty="0" baseline="-21164" sz="1575" spc="-427" b="1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dirty="0" sz="1050" spc="-285" b="1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dirty="0" baseline="-21164" sz="1575" spc="-427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050" spc="-285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baseline="-21164" sz="1575" spc="-427" b="1">
                <a:solidFill>
                  <a:srgbClr val="FFFFFF"/>
                </a:solidFill>
                <a:latin typeface="Calibri"/>
                <a:cs typeface="Calibri"/>
              </a:rPr>
              <a:t>ry</a:t>
            </a:r>
            <a:r>
              <a:rPr dirty="0" sz="1050" spc="-285" b="1">
                <a:solidFill>
                  <a:srgbClr val="FFFFFF"/>
                </a:solidFill>
                <a:latin typeface="Calibri"/>
                <a:cs typeface="Calibri"/>
              </a:rPr>
              <a:t>ry</a:t>
            </a:r>
            <a:endParaRPr sz="1050">
              <a:latin typeface="Calibri"/>
              <a:cs typeface="Calibri"/>
            </a:endParaRPr>
          </a:p>
        </p:txBody>
      </p:sp>
      <p:pic>
        <p:nvPicPr>
          <p:cNvPr id="17" name="object 17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364223" y="923163"/>
            <a:ext cx="57150" cy="305181"/>
          </a:xfrm>
          <a:prstGeom prst="rect">
            <a:avLst/>
          </a:prstGeom>
        </p:spPr>
      </p:pic>
      <p:sp>
        <p:nvSpPr>
          <p:cNvPr id="18" name="object 18" descr=""/>
          <p:cNvSpPr txBox="1"/>
          <p:nvPr/>
        </p:nvSpPr>
        <p:spPr>
          <a:xfrm>
            <a:off x="6471920" y="957325"/>
            <a:ext cx="4775200" cy="2387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400" b="1">
                <a:solidFill>
                  <a:srgbClr val="03234D"/>
                </a:solidFill>
                <a:latin typeface="Arial"/>
                <a:cs typeface="Arial"/>
              </a:rPr>
              <a:t>Selected</a:t>
            </a:r>
            <a:r>
              <a:rPr dirty="0" sz="1400" spc="-40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3234D"/>
                </a:solidFill>
                <a:latin typeface="Arial"/>
                <a:cs typeface="Arial"/>
              </a:rPr>
              <a:t>comparable</a:t>
            </a:r>
            <a:r>
              <a:rPr dirty="0" sz="1400" spc="-35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3234D"/>
                </a:solidFill>
                <a:latin typeface="Arial"/>
                <a:cs typeface="Arial"/>
              </a:rPr>
              <a:t>companies'</a:t>
            </a:r>
            <a:r>
              <a:rPr dirty="0" sz="1400" spc="-30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3234D"/>
                </a:solidFill>
                <a:latin typeface="Arial"/>
                <a:cs typeface="Arial"/>
              </a:rPr>
              <a:t>average</a:t>
            </a:r>
            <a:r>
              <a:rPr dirty="0" sz="1400" spc="-40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3234D"/>
                </a:solidFill>
                <a:latin typeface="Arial"/>
                <a:cs typeface="Arial"/>
              </a:rPr>
              <a:t>cost</a:t>
            </a:r>
            <a:r>
              <a:rPr dirty="0" sz="1400" spc="-30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3234D"/>
                </a:solidFill>
                <a:latin typeface="Arial"/>
                <a:cs typeface="Arial"/>
              </a:rPr>
              <a:t>of</a:t>
            </a:r>
            <a:r>
              <a:rPr dirty="0" sz="1400" spc="-30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400" spc="-10" b="1">
                <a:solidFill>
                  <a:srgbClr val="03234D"/>
                </a:solidFill>
                <a:latin typeface="Arial"/>
                <a:cs typeface="Arial"/>
              </a:rPr>
              <a:t>capital</a:t>
            </a:r>
            <a:endParaRPr sz="1400">
              <a:latin typeface="Arial"/>
              <a:cs typeface="Arial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6470396" y="5207508"/>
            <a:ext cx="5287645" cy="12661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84150" marR="568960" indent="-171450">
              <a:lnSpc>
                <a:spcPct val="100000"/>
              </a:lnSpc>
              <a:spcBef>
                <a:spcPts val="100"/>
              </a:spcBef>
              <a:buClr>
                <a:srgbClr val="009F9F"/>
              </a:buClr>
              <a:buFont typeface="Wingdings"/>
              <a:buChar char=""/>
              <a:tabLst>
                <a:tab pos="184150" algn="l"/>
              </a:tabLst>
            </a:pPr>
            <a:r>
              <a:rPr dirty="0" sz="1050" b="1">
                <a:solidFill>
                  <a:srgbClr val="010027"/>
                </a:solidFill>
                <a:latin typeface="Arial"/>
                <a:cs typeface="Arial"/>
              </a:rPr>
              <a:t>Siemens</a:t>
            </a:r>
            <a:r>
              <a:rPr dirty="0" sz="1050" spc="-2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050" b="1">
                <a:solidFill>
                  <a:srgbClr val="010027"/>
                </a:solidFill>
                <a:latin typeface="Arial"/>
                <a:cs typeface="Arial"/>
              </a:rPr>
              <a:t>cost</a:t>
            </a:r>
            <a:r>
              <a:rPr dirty="0" sz="1050" spc="-2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050" b="1">
                <a:solidFill>
                  <a:srgbClr val="010027"/>
                </a:solidFill>
                <a:latin typeface="Arial"/>
                <a:cs typeface="Arial"/>
              </a:rPr>
              <a:t>of</a:t>
            </a:r>
            <a:r>
              <a:rPr dirty="0" sz="1050" spc="-3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050" b="1">
                <a:solidFill>
                  <a:srgbClr val="010027"/>
                </a:solidFill>
                <a:latin typeface="Arial"/>
                <a:cs typeface="Arial"/>
              </a:rPr>
              <a:t>capital</a:t>
            </a:r>
            <a:r>
              <a:rPr dirty="0" sz="1050" spc="-2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050" b="1">
                <a:solidFill>
                  <a:srgbClr val="010027"/>
                </a:solidFill>
                <a:latin typeface="Arial"/>
                <a:cs typeface="Arial"/>
              </a:rPr>
              <a:t>is</a:t>
            </a:r>
            <a:r>
              <a:rPr dirty="0" sz="1050" spc="-4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050" b="1">
                <a:solidFill>
                  <a:srgbClr val="010027"/>
                </a:solidFill>
                <a:latin typeface="Arial"/>
                <a:cs typeface="Arial"/>
              </a:rPr>
              <a:t>higher</a:t>
            </a:r>
            <a:r>
              <a:rPr dirty="0" sz="1050" spc="-4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than</a:t>
            </a:r>
            <a:r>
              <a:rPr dirty="0" sz="1050" spc="-3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the</a:t>
            </a:r>
            <a:r>
              <a:rPr dirty="0" sz="1050" spc="-3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subsector</a:t>
            </a:r>
            <a:r>
              <a:rPr dirty="0" sz="1050" spc="-2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averages</a:t>
            </a:r>
            <a:r>
              <a:rPr dirty="0" sz="1050" spc="-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of</a:t>
            </a:r>
            <a:r>
              <a:rPr dirty="0" sz="1050" spc="-3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the</a:t>
            </a:r>
            <a:r>
              <a:rPr dirty="0" sz="1050" spc="-2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 spc="-20">
                <a:solidFill>
                  <a:srgbClr val="010027"/>
                </a:solidFill>
                <a:latin typeface="Arial MT"/>
                <a:cs typeface="Arial MT"/>
              </a:rPr>
              <a:t>many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sectors</a:t>
            </a:r>
            <a:r>
              <a:rPr dirty="0" sz="1050" spc="-3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in</a:t>
            </a:r>
            <a:r>
              <a:rPr dirty="0" sz="1050" spc="-3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which</a:t>
            </a:r>
            <a:r>
              <a:rPr dirty="0" sz="1050" spc="-2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they</a:t>
            </a:r>
            <a:r>
              <a:rPr dirty="0" sz="1050" spc="-3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operate</a:t>
            </a:r>
            <a:r>
              <a:rPr dirty="0" sz="1050" spc="-1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 spc="-25">
                <a:solidFill>
                  <a:srgbClr val="010027"/>
                </a:solidFill>
                <a:latin typeface="Arial MT"/>
                <a:cs typeface="Arial MT"/>
              </a:rPr>
              <a:t>in</a:t>
            </a:r>
            <a:endParaRPr sz="1050">
              <a:latin typeface="Arial MT"/>
              <a:cs typeface="Arial MT"/>
            </a:endParaRPr>
          </a:p>
          <a:p>
            <a:pPr marL="183515" indent="-170815">
              <a:lnSpc>
                <a:spcPct val="100000"/>
              </a:lnSpc>
              <a:spcBef>
                <a:spcPts val="300"/>
              </a:spcBef>
              <a:buClr>
                <a:srgbClr val="009F9F"/>
              </a:buClr>
              <a:buFont typeface="Wingdings"/>
              <a:buChar char=""/>
              <a:tabLst>
                <a:tab pos="183515" algn="l"/>
              </a:tabLst>
            </a:pP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This</a:t>
            </a:r>
            <a:r>
              <a:rPr dirty="0" sz="1050" spc="-3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higher</a:t>
            </a:r>
            <a:r>
              <a:rPr dirty="0" sz="1050" spc="-1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cost</a:t>
            </a:r>
            <a:r>
              <a:rPr dirty="0" sz="1050" spc="-4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of</a:t>
            </a:r>
            <a:r>
              <a:rPr dirty="0" sz="1050" spc="-3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capital</a:t>
            </a:r>
            <a:r>
              <a:rPr dirty="0" sz="1050" spc="-1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 b="1">
                <a:solidFill>
                  <a:srgbClr val="010027"/>
                </a:solidFill>
                <a:latin typeface="Arial"/>
                <a:cs typeface="Arial"/>
              </a:rPr>
              <a:t>represents</a:t>
            </a:r>
            <a:r>
              <a:rPr dirty="0" sz="1050" spc="-1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050" b="1">
                <a:solidFill>
                  <a:srgbClr val="010027"/>
                </a:solidFill>
                <a:latin typeface="Arial"/>
                <a:cs typeface="Arial"/>
              </a:rPr>
              <a:t>the</a:t>
            </a:r>
            <a:r>
              <a:rPr dirty="0" sz="1050" spc="-3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050" spc="-10" b="1">
                <a:solidFill>
                  <a:srgbClr val="010027"/>
                </a:solidFill>
                <a:latin typeface="Arial"/>
                <a:cs typeface="Arial"/>
              </a:rPr>
              <a:t>complex</a:t>
            </a:r>
            <a:r>
              <a:rPr dirty="0" sz="1050" spc="-3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050" b="1">
                <a:solidFill>
                  <a:srgbClr val="010027"/>
                </a:solidFill>
                <a:latin typeface="Arial"/>
                <a:cs typeface="Arial"/>
              </a:rPr>
              <a:t>nature</a:t>
            </a:r>
            <a:r>
              <a:rPr dirty="0" sz="1050" spc="-3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050" b="1">
                <a:solidFill>
                  <a:srgbClr val="010027"/>
                </a:solidFill>
                <a:latin typeface="Arial"/>
                <a:cs typeface="Arial"/>
              </a:rPr>
              <a:t>of</a:t>
            </a:r>
            <a:r>
              <a:rPr dirty="0" sz="1050" spc="-3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050" spc="-10" b="1">
                <a:solidFill>
                  <a:srgbClr val="010027"/>
                </a:solidFill>
                <a:latin typeface="Arial"/>
                <a:cs typeface="Arial"/>
              </a:rPr>
              <a:t>Siemens</a:t>
            </a:r>
            <a:r>
              <a:rPr dirty="0" sz="1050" spc="-2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050" spc="-10" b="1">
                <a:solidFill>
                  <a:srgbClr val="010027"/>
                </a:solidFill>
                <a:latin typeface="Arial"/>
                <a:cs typeface="Arial"/>
              </a:rPr>
              <a:t>business</a:t>
            </a:r>
            <a:endParaRPr sz="1050">
              <a:latin typeface="Arial"/>
              <a:cs typeface="Arial"/>
            </a:endParaRPr>
          </a:p>
          <a:p>
            <a:pPr marL="184150" marR="624840" indent="-171450">
              <a:lnSpc>
                <a:spcPct val="100000"/>
              </a:lnSpc>
              <a:spcBef>
                <a:spcPts val="300"/>
              </a:spcBef>
              <a:buClr>
                <a:srgbClr val="009F9F"/>
              </a:buClr>
              <a:buFont typeface="Wingdings"/>
              <a:buChar char=""/>
              <a:tabLst>
                <a:tab pos="184150" algn="l"/>
              </a:tabLst>
            </a:pP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By</a:t>
            </a:r>
            <a:r>
              <a:rPr dirty="0" sz="1050" spc="-5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having</a:t>
            </a:r>
            <a:r>
              <a:rPr dirty="0" sz="1050" spc="-2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 b="1">
                <a:solidFill>
                  <a:srgbClr val="010027"/>
                </a:solidFill>
                <a:latin typeface="Arial"/>
                <a:cs typeface="Arial"/>
              </a:rPr>
              <a:t>several</a:t>
            </a:r>
            <a:r>
              <a:rPr dirty="0" sz="1050" spc="-2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050" b="1">
                <a:solidFill>
                  <a:srgbClr val="010027"/>
                </a:solidFill>
                <a:latin typeface="Arial"/>
                <a:cs typeface="Arial"/>
              </a:rPr>
              <a:t>capitally</a:t>
            </a:r>
            <a:r>
              <a:rPr dirty="0" sz="1050" spc="-5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050" b="1">
                <a:solidFill>
                  <a:srgbClr val="010027"/>
                </a:solidFill>
                <a:latin typeface="Arial"/>
                <a:cs typeface="Arial"/>
              </a:rPr>
              <a:t>intensive</a:t>
            </a:r>
            <a:r>
              <a:rPr dirty="0" sz="1050" spc="-5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050" b="1">
                <a:solidFill>
                  <a:srgbClr val="010027"/>
                </a:solidFill>
                <a:latin typeface="Arial"/>
                <a:cs typeface="Arial"/>
              </a:rPr>
              <a:t>operating</a:t>
            </a:r>
            <a:r>
              <a:rPr dirty="0" sz="1050" spc="-4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segments</a:t>
            </a:r>
            <a:r>
              <a:rPr dirty="0" sz="1050" spc="-4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Siemens</a:t>
            </a:r>
            <a:r>
              <a:rPr dirty="0" sz="1050" spc="-4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 spc="-10">
                <a:solidFill>
                  <a:srgbClr val="010027"/>
                </a:solidFill>
                <a:latin typeface="Arial MT"/>
                <a:cs typeface="Arial MT"/>
              </a:rPr>
              <a:t>would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benefit</a:t>
            </a:r>
            <a:r>
              <a:rPr dirty="0" sz="1050" spc="-2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by</a:t>
            </a:r>
            <a:r>
              <a:rPr dirty="0" sz="1050" spc="-3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 b="1">
                <a:solidFill>
                  <a:srgbClr val="010027"/>
                </a:solidFill>
                <a:latin typeface="Arial"/>
                <a:cs typeface="Arial"/>
              </a:rPr>
              <a:t>moving</a:t>
            </a:r>
            <a:r>
              <a:rPr dirty="0" sz="1050" spc="-4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050" b="1">
                <a:solidFill>
                  <a:srgbClr val="010027"/>
                </a:solidFill>
                <a:latin typeface="Arial"/>
                <a:cs typeface="Arial"/>
              </a:rPr>
              <a:t>away</a:t>
            </a:r>
            <a:r>
              <a:rPr dirty="0" sz="1050" spc="-4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050" b="1">
                <a:solidFill>
                  <a:srgbClr val="010027"/>
                </a:solidFill>
                <a:latin typeface="Arial"/>
                <a:cs typeface="Arial"/>
              </a:rPr>
              <a:t>from</a:t>
            </a:r>
            <a:r>
              <a:rPr dirty="0" sz="1050" spc="-2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050" b="1">
                <a:solidFill>
                  <a:srgbClr val="010027"/>
                </a:solidFill>
                <a:latin typeface="Arial"/>
                <a:cs typeface="Arial"/>
              </a:rPr>
              <a:t>heavier</a:t>
            </a:r>
            <a:r>
              <a:rPr dirty="0" sz="1050" spc="-2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050" b="1">
                <a:solidFill>
                  <a:srgbClr val="010027"/>
                </a:solidFill>
                <a:latin typeface="Arial"/>
                <a:cs typeface="Arial"/>
              </a:rPr>
              <a:t>industries</a:t>
            </a:r>
            <a:r>
              <a:rPr dirty="0" sz="1050" spc="-3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such</a:t>
            </a:r>
            <a:r>
              <a:rPr dirty="0" sz="1050" spc="-3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as</a:t>
            </a:r>
            <a:r>
              <a:rPr dirty="0" sz="1050" spc="-3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wind</a:t>
            </a:r>
            <a:r>
              <a:rPr dirty="0" sz="1050" spc="-2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 spc="-10">
                <a:solidFill>
                  <a:srgbClr val="010027"/>
                </a:solidFill>
                <a:latin typeface="Arial MT"/>
                <a:cs typeface="Arial MT"/>
              </a:rPr>
              <a:t>turbine manufacturing</a:t>
            </a:r>
            <a:endParaRPr sz="1050">
              <a:latin typeface="Arial MT"/>
              <a:cs typeface="Arial MT"/>
            </a:endParaRPr>
          </a:p>
          <a:p>
            <a:pPr marL="2186305">
              <a:lnSpc>
                <a:spcPct val="100000"/>
              </a:lnSpc>
              <a:spcBef>
                <a:spcPts val="650"/>
              </a:spcBef>
            </a:pPr>
            <a:r>
              <a:rPr dirty="0" sz="800" i="1">
                <a:solidFill>
                  <a:srgbClr val="010027"/>
                </a:solidFill>
                <a:latin typeface="Arial"/>
                <a:cs typeface="Arial"/>
              </a:rPr>
              <a:t>Note:</a:t>
            </a:r>
            <a:r>
              <a:rPr dirty="0" sz="800" spc="-5" i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800" i="1">
                <a:solidFill>
                  <a:srgbClr val="010027"/>
                </a:solidFill>
                <a:latin typeface="Arial"/>
                <a:cs typeface="Arial"/>
              </a:rPr>
              <a:t>Expressed in</a:t>
            </a:r>
            <a:r>
              <a:rPr dirty="0" sz="800" spc="-10" i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800" i="1">
                <a:solidFill>
                  <a:srgbClr val="010027"/>
                </a:solidFill>
                <a:latin typeface="Arial"/>
                <a:cs typeface="Arial"/>
              </a:rPr>
              <a:t>USD</a:t>
            </a:r>
            <a:r>
              <a:rPr dirty="0" sz="800" spc="-10" i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800" i="1">
                <a:solidFill>
                  <a:srgbClr val="010027"/>
                </a:solidFill>
                <a:latin typeface="Arial"/>
                <a:cs typeface="Arial"/>
              </a:rPr>
              <a:t>with</a:t>
            </a:r>
            <a:r>
              <a:rPr dirty="0" sz="800" spc="-15" i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800" i="1">
                <a:solidFill>
                  <a:srgbClr val="010027"/>
                </a:solidFill>
                <a:latin typeface="Arial"/>
                <a:cs typeface="Arial"/>
              </a:rPr>
              <a:t>a</a:t>
            </a:r>
            <a:r>
              <a:rPr dirty="0" sz="800" spc="-10" i="1">
                <a:solidFill>
                  <a:srgbClr val="010027"/>
                </a:solidFill>
                <a:latin typeface="Arial"/>
                <a:cs typeface="Arial"/>
              </a:rPr>
              <a:t> conversion</a:t>
            </a:r>
            <a:r>
              <a:rPr dirty="0" sz="800" spc="5" i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800" i="1">
                <a:solidFill>
                  <a:srgbClr val="010027"/>
                </a:solidFill>
                <a:latin typeface="Arial"/>
                <a:cs typeface="Arial"/>
              </a:rPr>
              <a:t>rate</a:t>
            </a:r>
            <a:r>
              <a:rPr dirty="0" sz="800" spc="-15" i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800" i="1">
                <a:solidFill>
                  <a:srgbClr val="010027"/>
                </a:solidFill>
                <a:latin typeface="Arial"/>
                <a:cs typeface="Arial"/>
              </a:rPr>
              <a:t>of</a:t>
            </a:r>
            <a:r>
              <a:rPr dirty="0" sz="800" spc="-5" i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800" i="1">
                <a:solidFill>
                  <a:srgbClr val="010027"/>
                </a:solidFill>
                <a:latin typeface="Arial"/>
                <a:cs typeface="Arial"/>
              </a:rPr>
              <a:t>0.94 as</a:t>
            </a:r>
            <a:r>
              <a:rPr dirty="0" sz="800" spc="-10" i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800" i="1">
                <a:solidFill>
                  <a:srgbClr val="010027"/>
                </a:solidFill>
                <a:latin typeface="Arial"/>
                <a:cs typeface="Arial"/>
              </a:rPr>
              <a:t>of</a:t>
            </a:r>
            <a:r>
              <a:rPr dirty="0" sz="800" spc="-5" i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800" spc="-10" i="1">
                <a:solidFill>
                  <a:srgbClr val="010027"/>
                </a:solidFill>
                <a:latin typeface="Arial"/>
                <a:cs typeface="Arial"/>
              </a:rPr>
              <a:t>2/20/23</a:t>
            </a:r>
            <a:endParaRPr sz="800">
              <a:latin typeface="Arial"/>
              <a:cs typeface="Arial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20">
                <a:solidFill>
                  <a:srgbClr val="009C9B"/>
                </a:solidFill>
              </a:rPr>
              <a:t>Vestas</a:t>
            </a:r>
            <a:r>
              <a:rPr dirty="0" spc="-65">
                <a:solidFill>
                  <a:srgbClr val="009C9B"/>
                </a:solidFill>
              </a:rPr>
              <a:t> </a:t>
            </a:r>
            <a:r>
              <a:rPr dirty="0">
                <a:solidFill>
                  <a:srgbClr val="009C9B"/>
                </a:solidFill>
              </a:rPr>
              <a:t>Discounted</a:t>
            </a:r>
            <a:r>
              <a:rPr dirty="0" spc="-45">
                <a:solidFill>
                  <a:srgbClr val="009C9B"/>
                </a:solidFill>
              </a:rPr>
              <a:t> </a:t>
            </a:r>
            <a:r>
              <a:rPr dirty="0">
                <a:solidFill>
                  <a:srgbClr val="009C9B"/>
                </a:solidFill>
              </a:rPr>
              <a:t>Cash</a:t>
            </a:r>
            <a:r>
              <a:rPr dirty="0" spc="-60">
                <a:solidFill>
                  <a:srgbClr val="009C9B"/>
                </a:solidFill>
              </a:rPr>
              <a:t> </a:t>
            </a:r>
            <a:r>
              <a:rPr dirty="0">
                <a:solidFill>
                  <a:srgbClr val="009C9B"/>
                </a:solidFill>
              </a:rPr>
              <a:t>Flow</a:t>
            </a:r>
            <a:r>
              <a:rPr dirty="0" spc="-70">
                <a:solidFill>
                  <a:srgbClr val="009C9B"/>
                </a:solidFill>
              </a:rPr>
              <a:t> </a:t>
            </a:r>
            <a:r>
              <a:rPr dirty="0" spc="-10">
                <a:solidFill>
                  <a:srgbClr val="009C9B"/>
                </a:solidFill>
              </a:rPr>
              <a:t>(2/2)</a:t>
            </a: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200" b="0">
                <a:latin typeface="Arial MT"/>
                <a:cs typeface="Arial MT"/>
              </a:rPr>
              <a:t>Calculation</a:t>
            </a:r>
            <a:r>
              <a:rPr dirty="0" sz="1200" spc="-40" b="0">
                <a:latin typeface="Arial MT"/>
                <a:cs typeface="Arial MT"/>
              </a:rPr>
              <a:t> </a:t>
            </a:r>
            <a:r>
              <a:rPr dirty="0" sz="1200" b="0">
                <a:latin typeface="Arial MT"/>
                <a:cs typeface="Arial MT"/>
              </a:rPr>
              <a:t>of</a:t>
            </a:r>
            <a:r>
              <a:rPr dirty="0" sz="1200" spc="-30" b="0">
                <a:latin typeface="Arial MT"/>
                <a:cs typeface="Arial MT"/>
              </a:rPr>
              <a:t> </a:t>
            </a:r>
            <a:r>
              <a:rPr dirty="0" sz="1200" b="0">
                <a:latin typeface="Arial MT"/>
                <a:cs typeface="Arial MT"/>
              </a:rPr>
              <a:t>the</a:t>
            </a:r>
            <a:r>
              <a:rPr dirty="0" sz="1200" spc="-25" b="0">
                <a:latin typeface="Arial MT"/>
                <a:cs typeface="Arial MT"/>
              </a:rPr>
              <a:t> </a:t>
            </a:r>
            <a:r>
              <a:rPr dirty="0" sz="1200" b="0">
                <a:latin typeface="Arial MT"/>
                <a:cs typeface="Arial MT"/>
              </a:rPr>
              <a:t>weighted</a:t>
            </a:r>
            <a:r>
              <a:rPr dirty="0" sz="1200" spc="-35" b="0">
                <a:latin typeface="Arial MT"/>
                <a:cs typeface="Arial MT"/>
              </a:rPr>
              <a:t> </a:t>
            </a:r>
            <a:r>
              <a:rPr dirty="0" sz="1200" b="0">
                <a:latin typeface="Arial MT"/>
                <a:cs typeface="Arial MT"/>
              </a:rPr>
              <a:t>average</a:t>
            </a:r>
            <a:r>
              <a:rPr dirty="0" sz="1200" spc="-40" b="0">
                <a:latin typeface="Arial MT"/>
                <a:cs typeface="Arial MT"/>
              </a:rPr>
              <a:t> </a:t>
            </a:r>
            <a:r>
              <a:rPr dirty="0" sz="1200" b="0">
                <a:latin typeface="Arial MT"/>
                <a:cs typeface="Arial MT"/>
              </a:rPr>
              <a:t>cost</a:t>
            </a:r>
            <a:r>
              <a:rPr dirty="0" sz="1200" spc="-20" b="0">
                <a:latin typeface="Arial MT"/>
                <a:cs typeface="Arial MT"/>
              </a:rPr>
              <a:t> </a:t>
            </a:r>
            <a:r>
              <a:rPr dirty="0" sz="1200" b="0">
                <a:latin typeface="Arial MT"/>
                <a:cs typeface="Arial MT"/>
              </a:rPr>
              <a:t>of</a:t>
            </a:r>
            <a:r>
              <a:rPr dirty="0" sz="1200" spc="-25" b="0">
                <a:latin typeface="Arial MT"/>
                <a:cs typeface="Arial MT"/>
              </a:rPr>
              <a:t> </a:t>
            </a:r>
            <a:r>
              <a:rPr dirty="0" sz="1200" b="0">
                <a:latin typeface="Arial MT"/>
                <a:cs typeface="Arial MT"/>
              </a:rPr>
              <a:t>capital</a:t>
            </a:r>
            <a:r>
              <a:rPr dirty="0" sz="1200" spc="-30" b="0">
                <a:latin typeface="Arial MT"/>
                <a:cs typeface="Arial MT"/>
              </a:rPr>
              <a:t> </a:t>
            </a:r>
            <a:r>
              <a:rPr dirty="0" sz="1200" spc="-10" b="0">
                <a:latin typeface="Arial MT"/>
                <a:cs typeface="Arial MT"/>
              </a:rPr>
              <a:t>(WACC)</a:t>
            </a:r>
            <a:endParaRPr sz="1200">
              <a:latin typeface="Arial MT"/>
              <a:cs typeface="Arial MT"/>
            </a:endParaRPr>
          </a:p>
        </p:txBody>
      </p:sp>
      <p:grpSp>
        <p:nvGrpSpPr>
          <p:cNvPr id="21" name="object 21" descr=""/>
          <p:cNvGrpSpPr/>
          <p:nvPr/>
        </p:nvGrpSpPr>
        <p:grpSpPr>
          <a:xfrm>
            <a:off x="6967728" y="2100833"/>
            <a:ext cx="4460875" cy="2675890"/>
            <a:chOff x="6967728" y="2100833"/>
            <a:chExt cx="4460875" cy="2675890"/>
          </a:xfrm>
        </p:grpSpPr>
        <p:sp>
          <p:nvSpPr>
            <p:cNvPr id="22" name="object 22" descr=""/>
            <p:cNvSpPr/>
            <p:nvPr/>
          </p:nvSpPr>
          <p:spPr>
            <a:xfrm>
              <a:off x="6967728" y="2228849"/>
              <a:ext cx="519430" cy="2547620"/>
            </a:xfrm>
            <a:custGeom>
              <a:avLst/>
              <a:gdLst/>
              <a:ahLst/>
              <a:cxnLst/>
              <a:rect l="l" t="t" r="r" b="b"/>
              <a:pathLst>
                <a:path w="519429" h="2547620">
                  <a:moveTo>
                    <a:pt x="518922" y="0"/>
                  </a:moveTo>
                  <a:lnTo>
                    <a:pt x="0" y="0"/>
                  </a:lnTo>
                  <a:lnTo>
                    <a:pt x="0" y="2547366"/>
                  </a:lnTo>
                  <a:lnTo>
                    <a:pt x="518922" y="2547366"/>
                  </a:lnTo>
                  <a:lnTo>
                    <a:pt x="518922" y="0"/>
                  </a:lnTo>
                  <a:close/>
                </a:path>
              </a:pathLst>
            </a:custGeom>
            <a:solidFill>
              <a:srgbClr val="00C2B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7756398" y="2100833"/>
              <a:ext cx="3672204" cy="2675890"/>
            </a:xfrm>
            <a:custGeom>
              <a:avLst/>
              <a:gdLst/>
              <a:ahLst/>
              <a:cxnLst/>
              <a:rect l="l" t="t" r="r" b="b"/>
              <a:pathLst>
                <a:path w="3672204" h="2675890">
                  <a:moveTo>
                    <a:pt x="518922" y="0"/>
                  </a:moveTo>
                  <a:lnTo>
                    <a:pt x="0" y="0"/>
                  </a:lnTo>
                  <a:lnTo>
                    <a:pt x="0" y="2675382"/>
                  </a:lnTo>
                  <a:lnTo>
                    <a:pt x="518922" y="2675382"/>
                  </a:lnTo>
                  <a:lnTo>
                    <a:pt x="518922" y="0"/>
                  </a:lnTo>
                  <a:close/>
                </a:path>
                <a:path w="3672204" h="2675890">
                  <a:moveTo>
                    <a:pt x="1306830" y="13716"/>
                  </a:moveTo>
                  <a:lnTo>
                    <a:pt x="788670" y="13716"/>
                  </a:lnTo>
                  <a:lnTo>
                    <a:pt x="788670" y="2675382"/>
                  </a:lnTo>
                  <a:lnTo>
                    <a:pt x="1306830" y="2675382"/>
                  </a:lnTo>
                  <a:lnTo>
                    <a:pt x="1306830" y="13716"/>
                  </a:lnTo>
                  <a:close/>
                </a:path>
                <a:path w="3672204" h="2675890">
                  <a:moveTo>
                    <a:pt x="2095500" y="332232"/>
                  </a:moveTo>
                  <a:lnTo>
                    <a:pt x="1576578" y="332232"/>
                  </a:lnTo>
                  <a:lnTo>
                    <a:pt x="1576578" y="2675382"/>
                  </a:lnTo>
                  <a:lnTo>
                    <a:pt x="2095500" y="2675382"/>
                  </a:lnTo>
                  <a:lnTo>
                    <a:pt x="2095500" y="332232"/>
                  </a:lnTo>
                  <a:close/>
                </a:path>
                <a:path w="3672204" h="2675890">
                  <a:moveTo>
                    <a:pt x="2884170" y="643890"/>
                  </a:moveTo>
                  <a:lnTo>
                    <a:pt x="2365248" y="643890"/>
                  </a:lnTo>
                  <a:lnTo>
                    <a:pt x="2365248" y="2675382"/>
                  </a:lnTo>
                  <a:lnTo>
                    <a:pt x="2884170" y="2675382"/>
                  </a:lnTo>
                  <a:lnTo>
                    <a:pt x="2884170" y="643890"/>
                  </a:lnTo>
                  <a:close/>
                </a:path>
                <a:path w="3672204" h="2675890">
                  <a:moveTo>
                    <a:pt x="3672078" y="719328"/>
                  </a:moveTo>
                  <a:lnTo>
                    <a:pt x="3153918" y="719328"/>
                  </a:lnTo>
                  <a:lnTo>
                    <a:pt x="3153918" y="2675382"/>
                  </a:lnTo>
                  <a:lnTo>
                    <a:pt x="3672078" y="2675382"/>
                  </a:lnTo>
                  <a:lnTo>
                    <a:pt x="3672078" y="719328"/>
                  </a:lnTo>
                  <a:close/>
                </a:path>
              </a:pathLst>
            </a:custGeom>
            <a:solidFill>
              <a:srgbClr val="009C9C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4" name="object 24" descr=""/>
          <p:cNvSpPr txBox="1"/>
          <p:nvPr/>
        </p:nvSpPr>
        <p:spPr>
          <a:xfrm>
            <a:off x="7012431" y="1990090"/>
            <a:ext cx="429895" cy="1854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50" spc="-10" b="1">
                <a:solidFill>
                  <a:srgbClr val="010027"/>
                </a:solidFill>
                <a:latin typeface="Calibri"/>
                <a:cs typeface="Calibri"/>
              </a:rPr>
              <a:t>11.20%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25" name="object 25" descr=""/>
          <p:cNvSpPr txBox="1"/>
          <p:nvPr/>
        </p:nvSpPr>
        <p:spPr>
          <a:xfrm>
            <a:off x="7801102" y="1862582"/>
            <a:ext cx="429895" cy="1854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50" spc="-10" b="1">
                <a:solidFill>
                  <a:srgbClr val="010027"/>
                </a:solidFill>
                <a:latin typeface="Calibri"/>
                <a:cs typeface="Calibri"/>
              </a:rPr>
              <a:t>11.76%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26" name="object 26" descr=""/>
          <p:cNvSpPr txBox="1"/>
          <p:nvPr/>
        </p:nvSpPr>
        <p:spPr>
          <a:xfrm>
            <a:off x="8589518" y="1876297"/>
            <a:ext cx="429895" cy="1854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50" spc="-10" b="1">
                <a:solidFill>
                  <a:srgbClr val="010027"/>
                </a:solidFill>
                <a:latin typeface="Calibri"/>
                <a:cs typeface="Calibri"/>
              </a:rPr>
              <a:t>11.70%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27" name="object 27" descr=""/>
          <p:cNvSpPr txBox="1"/>
          <p:nvPr/>
        </p:nvSpPr>
        <p:spPr>
          <a:xfrm>
            <a:off x="9377933" y="2194814"/>
            <a:ext cx="429895" cy="1854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50" spc="-10" b="1">
                <a:solidFill>
                  <a:srgbClr val="010027"/>
                </a:solidFill>
                <a:latin typeface="Calibri"/>
                <a:cs typeface="Calibri"/>
              </a:rPr>
              <a:t>10.30%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28" name="object 28" descr=""/>
          <p:cNvSpPr txBox="1"/>
          <p:nvPr/>
        </p:nvSpPr>
        <p:spPr>
          <a:xfrm>
            <a:off x="10200640" y="2506471"/>
            <a:ext cx="362585" cy="1854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50" spc="-10" b="1">
                <a:solidFill>
                  <a:srgbClr val="010027"/>
                </a:solidFill>
                <a:latin typeface="Calibri"/>
                <a:cs typeface="Calibri"/>
              </a:rPr>
              <a:t>8.93%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29" name="object 29" descr=""/>
          <p:cNvSpPr txBox="1"/>
          <p:nvPr/>
        </p:nvSpPr>
        <p:spPr>
          <a:xfrm>
            <a:off x="10989309" y="2581655"/>
            <a:ext cx="362585" cy="1854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50" spc="-10" b="1">
                <a:solidFill>
                  <a:srgbClr val="010027"/>
                </a:solidFill>
                <a:latin typeface="Calibri"/>
                <a:cs typeface="Calibri"/>
              </a:rPr>
              <a:t>8.60%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30" name="object 30" descr=""/>
          <p:cNvSpPr txBox="1"/>
          <p:nvPr/>
        </p:nvSpPr>
        <p:spPr>
          <a:xfrm>
            <a:off x="6430517" y="2862834"/>
            <a:ext cx="310515" cy="198310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>
                <a:solidFill>
                  <a:srgbClr val="010027"/>
                </a:solidFill>
                <a:latin typeface="Calibri"/>
                <a:cs typeface="Calibri"/>
              </a:rPr>
              <a:t>8.00%</a:t>
            </a:r>
            <a:endParaRPr sz="9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9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0"/>
              </a:spcBef>
            </a:pPr>
            <a:endParaRPr sz="9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900" spc="-10">
                <a:solidFill>
                  <a:srgbClr val="010027"/>
                </a:solidFill>
                <a:latin typeface="Calibri"/>
                <a:cs typeface="Calibri"/>
              </a:rPr>
              <a:t>6.00%</a:t>
            </a:r>
            <a:endParaRPr sz="9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9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5"/>
              </a:spcBef>
            </a:pPr>
            <a:endParaRPr sz="9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dirty="0" sz="900" spc="-10">
                <a:solidFill>
                  <a:srgbClr val="010027"/>
                </a:solidFill>
                <a:latin typeface="Calibri"/>
                <a:cs typeface="Calibri"/>
              </a:rPr>
              <a:t>4.00%</a:t>
            </a:r>
            <a:endParaRPr sz="9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9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5"/>
              </a:spcBef>
            </a:pPr>
            <a:endParaRPr sz="9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dirty="0" sz="900" spc="-10">
                <a:solidFill>
                  <a:srgbClr val="010027"/>
                </a:solidFill>
                <a:latin typeface="Calibri"/>
                <a:cs typeface="Calibri"/>
              </a:rPr>
              <a:t>2.00%</a:t>
            </a:r>
            <a:endParaRPr sz="9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9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5"/>
              </a:spcBef>
            </a:pPr>
            <a:endParaRPr sz="9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dirty="0" sz="900" spc="-10">
                <a:solidFill>
                  <a:srgbClr val="010027"/>
                </a:solidFill>
                <a:latin typeface="Calibri"/>
                <a:cs typeface="Calibri"/>
              </a:rPr>
              <a:t>0.00%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31" name="object 31" descr=""/>
          <p:cNvSpPr txBox="1"/>
          <p:nvPr/>
        </p:nvSpPr>
        <p:spPr>
          <a:xfrm>
            <a:off x="6372605" y="2407665"/>
            <a:ext cx="36830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>
                <a:solidFill>
                  <a:srgbClr val="010027"/>
                </a:solidFill>
                <a:latin typeface="Calibri"/>
                <a:cs typeface="Calibri"/>
              </a:rPr>
              <a:t>10.00%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32" name="object 32" descr=""/>
          <p:cNvSpPr txBox="1"/>
          <p:nvPr/>
        </p:nvSpPr>
        <p:spPr>
          <a:xfrm>
            <a:off x="6372605" y="1952752"/>
            <a:ext cx="36830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>
                <a:solidFill>
                  <a:srgbClr val="010027"/>
                </a:solidFill>
                <a:latin typeface="Calibri"/>
                <a:cs typeface="Calibri"/>
              </a:rPr>
              <a:t>12.00%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33" name="object 33" descr=""/>
          <p:cNvSpPr txBox="1"/>
          <p:nvPr/>
        </p:nvSpPr>
        <p:spPr>
          <a:xfrm>
            <a:off x="6372605" y="1497584"/>
            <a:ext cx="36830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>
                <a:solidFill>
                  <a:srgbClr val="010027"/>
                </a:solidFill>
                <a:latin typeface="Calibri"/>
                <a:cs typeface="Calibri"/>
              </a:rPr>
              <a:t>14.00%</a:t>
            </a:r>
            <a:endParaRPr sz="900">
              <a:latin typeface="Calibri"/>
              <a:cs typeface="Calibri"/>
            </a:endParaRPr>
          </a:p>
        </p:txBody>
      </p:sp>
      <p:grpSp>
        <p:nvGrpSpPr>
          <p:cNvPr id="34" name="object 34" descr=""/>
          <p:cNvGrpSpPr/>
          <p:nvPr/>
        </p:nvGrpSpPr>
        <p:grpSpPr>
          <a:xfrm>
            <a:off x="6806120" y="2493962"/>
            <a:ext cx="4714240" cy="2282825"/>
            <a:chOff x="6806120" y="2493962"/>
            <a:chExt cx="4714240" cy="2282825"/>
          </a:xfrm>
        </p:grpSpPr>
        <p:sp>
          <p:nvSpPr>
            <p:cNvPr id="35" name="object 35" descr=""/>
            <p:cNvSpPr/>
            <p:nvPr/>
          </p:nvSpPr>
          <p:spPr>
            <a:xfrm>
              <a:off x="6817232" y="2505075"/>
              <a:ext cx="4663440" cy="5715"/>
            </a:xfrm>
            <a:custGeom>
              <a:avLst/>
              <a:gdLst/>
              <a:ahLst/>
              <a:cxnLst/>
              <a:rect l="l" t="t" r="r" b="b"/>
              <a:pathLst>
                <a:path w="4663440" h="5714">
                  <a:moveTo>
                    <a:pt x="0" y="5207"/>
                  </a:moveTo>
                  <a:lnTo>
                    <a:pt x="4662932" y="0"/>
                  </a:lnTo>
                </a:path>
              </a:pathLst>
            </a:custGeom>
            <a:ln w="22224">
              <a:solidFill>
                <a:srgbClr val="010027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 descr=""/>
            <p:cNvSpPr/>
            <p:nvPr/>
          </p:nvSpPr>
          <p:spPr>
            <a:xfrm>
              <a:off x="6816851" y="4773167"/>
              <a:ext cx="4703445" cy="0"/>
            </a:xfrm>
            <a:custGeom>
              <a:avLst/>
              <a:gdLst/>
              <a:ahLst/>
              <a:cxnLst/>
              <a:rect l="l" t="t" r="r" b="b"/>
              <a:pathLst>
                <a:path w="4703445" h="0">
                  <a:moveTo>
                    <a:pt x="0" y="0"/>
                  </a:moveTo>
                  <a:lnTo>
                    <a:pt x="4703445" y="0"/>
                  </a:lnTo>
                </a:path>
              </a:pathLst>
            </a:custGeom>
            <a:ln w="6350">
              <a:solidFill>
                <a:srgbClr val="010027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7" name="object 37" descr=""/>
          <p:cNvSpPr txBox="1"/>
          <p:nvPr/>
        </p:nvSpPr>
        <p:spPr>
          <a:xfrm>
            <a:off x="11217656" y="1738121"/>
            <a:ext cx="607060" cy="3454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153035">
              <a:lnSpc>
                <a:spcPct val="100000"/>
              </a:lnSpc>
              <a:spcBef>
                <a:spcPts val="100"/>
              </a:spcBef>
            </a:pPr>
            <a:r>
              <a:rPr dirty="0" sz="1050" spc="-10">
                <a:solidFill>
                  <a:srgbClr val="03234D"/>
                </a:solidFill>
                <a:latin typeface="Calibri"/>
                <a:cs typeface="Calibri"/>
              </a:rPr>
              <a:t>Total </a:t>
            </a:r>
            <a:r>
              <a:rPr dirty="0" sz="1050">
                <a:solidFill>
                  <a:srgbClr val="03234D"/>
                </a:solidFill>
                <a:latin typeface="Calibri"/>
                <a:cs typeface="Calibri"/>
              </a:rPr>
              <a:t>Market</a:t>
            </a:r>
            <a:r>
              <a:rPr dirty="0" sz="1050" spc="-15">
                <a:solidFill>
                  <a:srgbClr val="03234D"/>
                </a:solidFill>
                <a:latin typeface="Calibri"/>
                <a:cs typeface="Calibri"/>
              </a:rPr>
              <a:t> </a:t>
            </a:r>
            <a:r>
              <a:rPr dirty="0" sz="1050" spc="-25">
                <a:solidFill>
                  <a:srgbClr val="03234D"/>
                </a:solidFill>
                <a:latin typeface="Calibri"/>
                <a:cs typeface="Calibri"/>
              </a:rPr>
              <a:t>Ex.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38" name="object 38" descr=""/>
          <p:cNvSpPr txBox="1"/>
          <p:nvPr/>
        </p:nvSpPr>
        <p:spPr>
          <a:xfrm>
            <a:off x="11243564" y="2009097"/>
            <a:ext cx="555625" cy="443865"/>
          </a:xfrm>
          <a:prstGeom prst="rect">
            <a:avLst/>
          </a:prstGeom>
        </p:spPr>
        <p:txBody>
          <a:bodyPr wrap="square" lIns="0" tIns="61594" rIns="0" bIns="0" rtlCol="0" vert="horz">
            <a:spAutoFit/>
          </a:bodyPr>
          <a:lstStyle/>
          <a:p>
            <a:pPr algn="r" marR="5080">
              <a:lnSpc>
                <a:spcPct val="100000"/>
              </a:lnSpc>
              <a:spcBef>
                <a:spcPts val="484"/>
              </a:spcBef>
            </a:pPr>
            <a:r>
              <a:rPr dirty="0" sz="1050" spc="-10">
                <a:solidFill>
                  <a:srgbClr val="03234D"/>
                </a:solidFill>
                <a:latin typeface="Calibri"/>
                <a:cs typeface="Calibri"/>
              </a:rPr>
              <a:t>Financials</a:t>
            </a:r>
            <a:endParaRPr sz="1050">
              <a:latin typeface="Calibri"/>
              <a:cs typeface="Calibri"/>
            </a:endParaRPr>
          </a:p>
          <a:p>
            <a:pPr algn="r" marR="45720">
              <a:lnSpc>
                <a:spcPct val="100000"/>
              </a:lnSpc>
              <a:spcBef>
                <a:spcPts val="385"/>
              </a:spcBef>
            </a:pPr>
            <a:r>
              <a:rPr dirty="0" sz="1050" spc="-10" b="1">
                <a:solidFill>
                  <a:srgbClr val="03234D"/>
                </a:solidFill>
                <a:latin typeface="Calibri"/>
                <a:cs typeface="Calibri"/>
              </a:rPr>
              <a:t>10.01%</a:t>
            </a:r>
            <a:endParaRPr sz="1050">
              <a:latin typeface="Calibri"/>
              <a:cs typeface="Calibri"/>
            </a:endParaRPr>
          </a:p>
        </p:txBody>
      </p:sp>
      <p:pic>
        <p:nvPicPr>
          <p:cNvPr id="39" name="object 39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954773" y="4822213"/>
            <a:ext cx="529034" cy="105987"/>
          </a:xfrm>
          <a:prstGeom prst="rect">
            <a:avLst/>
          </a:prstGeom>
        </p:spPr>
      </p:pic>
      <p:pic>
        <p:nvPicPr>
          <p:cNvPr id="40" name="object 40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7605937" y="4824065"/>
            <a:ext cx="727294" cy="133663"/>
          </a:xfrm>
          <a:prstGeom prst="rect">
            <a:avLst/>
          </a:prstGeom>
        </p:spPr>
      </p:pic>
      <p:pic>
        <p:nvPicPr>
          <p:cNvPr id="41" name="object 41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8420100" y="4851146"/>
            <a:ext cx="720090" cy="136144"/>
          </a:xfrm>
          <a:prstGeom prst="rect">
            <a:avLst/>
          </a:prstGeom>
        </p:spPr>
      </p:pic>
      <p:pic>
        <p:nvPicPr>
          <p:cNvPr id="42" name="object 42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9264395" y="4831841"/>
            <a:ext cx="681227" cy="233172"/>
          </a:xfrm>
          <a:prstGeom prst="rect">
            <a:avLst/>
          </a:prstGeom>
        </p:spPr>
      </p:pic>
      <p:pic>
        <p:nvPicPr>
          <p:cNvPr id="43" name="object 43" descr="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0060230" y="4880154"/>
            <a:ext cx="644540" cy="115559"/>
          </a:xfrm>
          <a:prstGeom prst="rect">
            <a:avLst/>
          </a:prstGeom>
        </p:spPr>
      </p:pic>
      <p:pic>
        <p:nvPicPr>
          <p:cNvPr id="44" name="object 44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0767866" y="4838366"/>
            <a:ext cx="808388" cy="199167"/>
          </a:xfrm>
          <a:prstGeom prst="rect">
            <a:avLst/>
          </a:prstGeom>
        </p:spPr>
      </p:pic>
      <p:graphicFrame>
        <p:nvGraphicFramePr>
          <p:cNvPr id="45" name="object 45" descr=""/>
          <p:cNvGraphicFramePr>
            <a:graphicFrameLocks noGrp="1"/>
          </p:cNvGraphicFramePr>
          <p:nvPr/>
        </p:nvGraphicFramePr>
        <p:xfrm>
          <a:off x="712469" y="1640758"/>
          <a:ext cx="5287010" cy="46672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581910"/>
                <a:gridCol w="1931035"/>
                <a:gridCol w="697229"/>
              </a:tblGrid>
              <a:tr h="197485">
                <a:tc>
                  <a:txBody>
                    <a:bodyPr/>
                    <a:lstStyle/>
                    <a:p>
                      <a:pPr marL="26034">
                        <a:lnSpc>
                          <a:spcPts val="1325"/>
                        </a:lnSpc>
                      </a:pPr>
                      <a:r>
                        <a:rPr dirty="0" sz="1200">
                          <a:latin typeface="Arial MT"/>
                          <a:cs typeface="Arial MT"/>
                        </a:rPr>
                        <a:t>Risk</a:t>
                      </a:r>
                      <a:r>
                        <a:rPr dirty="0" sz="1200" spc="-2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>
                          <a:latin typeface="Arial MT"/>
                          <a:cs typeface="Arial MT"/>
                        </a:rPr>
                        <a:t>free</a:t>
                      </a:r>
                      <a:r>
                        <a:rPr dirty="0" sz="1200" spc="-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 spc="-20">
                          <a:latin typeface="Arial MT"/>
                          <a:cs typeface="Arial MT"/>
                        </a:rPr>
                        <a:t>rate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algn="r" marR="19685">
                        <a:lnSpc>
                          <a:spcPts val="1325"/>
                        </a:lnSpc>
                      </a:pPr>
                      <a:r>
                        <a:rPr dirty="0" sz="1200" spc="-20">
                          <a:latin typeface="Arial MT"/>
                          <a:cs typeface="Arial MT"/>
                        </a:rPr>
                        <a:t>2.9%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222885">
                <a:tc>
                  <a:txBody>
                    <a:bodyPr/>
                    <a:lstStyle/>
                    <a:p>
                      <a:pPr marL="26034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200" spc="-20">
                          <a:latin typeface="Arial MT"/>
                          <a:cs typeface="Arial MT"/>
                        </a:rPr>
                        <a:t>Beta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13335"/>
                </a:tc>
                <a:tc gridSpan="2">
                  <a:txBody>
                    <a:bodyPr/>
                    <a:lstStyle/>
                    <a:p>
                      <a:pPr algn="r" marR="69850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200" spc="-25">
                          <a:latin typeface="Arial MT"/>
                          <a:cs typeface="Arial MT"/>
                        </a:rPr>
                        <a:t>1.2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13335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430530">
                <a:tc>
                  <a:txBody>
                    <a:bodyPr/>
                    <a:lstStyle/>
                    <a:p>
                      <a:pPr marL="26034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dirty="0" sz="1200" spc="-10">
                          <a:latin typeface="Arial MT"/>
                          <a:cs typeface="Arial MT"/>
                        </a:rPr>
                        <a:t>Market</a:t>
                      </a:r>
                      <a:r>
                        <a:rPr dirty="0" sz="1200" spc="-1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>
                          <a:latin typeface="Arial MT"/>
                          <a:cs typeface="Arial MT"/>
                        </a:rPr>
                        <a:t>risk</a:t>
                      </a:r>
                      <a:r>
                        <a:rPr dirty="0" sz="1200" spc="-3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 spc="-10">
                          <a:latin typeface="Arial MT"/>
                          <a:cs typeface="Arial MT"/>
                        </a:rPr>
                        <a:t>premium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10795"/>
                </a:tc>
                <a:tc gridSpan="2">
                  <a:txBody>
                    <a:bodyPr/>
                    <a:lstStyle/>
                    <a:p>
                      <a:pPr algn="r" marR="19685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dirty="0" sz="1200" spc="-20">
                          <a:latin typeface="Arial MT"/>
                          <a:cs typeface="Arial MT"/>
                        </a:rPr>
                        <a:t>7.1%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10795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225425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dirty="0" sz="120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Cost</a:t>
                      </a:r>
                      <a:r>
                        <a:rPr dirty="0" sz="1200" spc="-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of </a:t>
                      </a:r>
                      <a:r>
                        <a:rPr dirty="0" sz="1200" spc="-2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Debt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20955">
                    <a:solidFill>
                      <a:srgbClr val="009999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009999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200025">
                <a:tc>
                  <a:txBody>
                    <a:bodyPr/>
                    <a:lstStyle/>
                    <a:p>
                      <a:pPr marL="26034">
                        <a:lnSpc>
                          <a:spcPts val="1355"/>
                        </a:lnSpc>
                        <a:spcBef>
                          <a:spcPts val="120"/>
                        </a:spcBef>
                      </a:pPr>
                      <a:r>
                        <a:rPr dirty="0" sz="1200" spc="-10">
                          <a:latin typeface="Arial MT"/>
                          <a:cs typeface="Arial MT"/>
                        </a:rPr>
                        <a:t>Pre-tax</a:t>
                      </a:r>
                      <a:r>
                        <a:rPr dirty="0" sz="1200" spc="-6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>
                          <a:latin typeface="Arial MT"/>
                          <a:cs typeface="Arial MT"/>
                        </a:rPr>
                        <a:t>cost of </a:t>
                      </a:r>
                      <a:r>
                        <a:rPr dirty="0" sz="1200" spc="-20">
                          <a:latin typeface="Arial MT"/>
                          <a:cs typeface="Arial MT"/>
                        </a:rPr>
                        <a:t>debt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15240"/>
                </a:tc>
                <a:tc gridSpan="2">
                  <a:txBody>
                    <a:bodyPr/>
                    <a:lstStyle/>
                    <a:p>
                      <a:pPr algn="r" marR="19685">
                        <a:lnSpc>
                          <a:spcPts val="1355"/>
                        </a:lnSpc>
                        <a:spcBef>
                          <a:spcPts val="120"/>
                        </a:spcBef>
                      </a:pPr>
                      <a:r>
                        <a:rPr dirty="0" sz="1200" spc="-20">
                          <a:latin typeface="Arial MT"/>
                          <a:cs typeface="Arial MT"/>
                        </a:rPr>
                        <a:t>4.1%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1524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238125">
                <a:tc>
                  <a:txBody>
                    <a:bodyPr/>
                    <a:lstStyle/>
                    <a:p>
                      <a:pPr marL="26034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dirty="0" sz="1200">
                          <a:latin typeface="Arial MT"/>
                          <a:cs typeface="Arial MT"/>
                        </a:rPr>
                        <a:t>Tax</a:t>
                      </a:r>
                      <a:r>
                        <a:rPr dirty="0" sz="1200" spc="-3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 spc="-20">
                          <a:latin typeface="Arial MT"/>
                          <a:cs typeface="Arial MT"/>
                        </a:rPr>
                        <a:t>rate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36194"/>
                </a:tc>
                <a:tc gridSpan="2">
                  <a:txBody>
                    <a:bodyPr/>
                    <a:lstStyle/>
                    <a:p>
                      <a:pPr algn="r" marR="72390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dirty="0" sz="1200" spc="-10">
                          <a:latin typeface="Arial MT"/>
                          <a:cs typeface="Arial MT"/>
                        </a:rPr>
                        <a:t>25.0%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36194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438150">
                <a:tc>
                  <a:txBody>
                    <a:bodyPr/>
                    <a:lstStyle/>
                    <a:p>
                      <a:pPr marL="26034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dirty="0" sz="1200" spc="-20" b="1">
                          <a:latin typeface="Arial"/>
                          <a:cs typeface="Arial"/>
                        </a:rPr>
                        <a:t>After-</a:t>
                      </a:r>
                      <a:r>
                        <a:rPr dirty="0" sz="1200" b="1">
                          <a:latin typeface="Arial"/>
                          <a:cs typeface="Arial"/>
                        </a:rPr>
                        <a:t>tax</a:t>
                      </a:r>
                      <a:r>
                        <a:rPr dirty="0" sz="1200" spc="-1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b="1">
                          <a:latin typeface="Arial"/>
                          <a:cs typeface="Arial"/>
                        </a:rPr>
                        <a:t>cost</a:t>
                      </a:r>
                      <a:r>
                        <a:rPr dirty="0" sz="1200" spc="1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b="1">
                          <a:latin typeface="Arial"/>
                          <a:cs typeface="Arial"/>
                        </a:rPr>
                        <a:t>of</a:t>
                      </a:r>
                      <a:r>
                        <a:rPr dirty="0" sz="1200" spc="1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20" b="1">
                          <a:latin typeface="Arial"/>
                          <a:cs typeface="Arial"/>
                        </a:rPr>
                        <a:t>debt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18415"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 gridSpan="2">
                  <a:txBody>
                    <a:bodyPr/>
                    <a:lstStyle/>
                    <a:p>
                      <a:pPr algn="r" marR="67945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dirty="0" sz="1200" spc="-20" b="1">
                          <a:latin typeface="Arial"/>
                          <a:cs typeface="Arial"/>
                        </a:rPr>
                        <a:t>3.1%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18415"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225425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dirty="0" sz="120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Cost</a:t>
                      </a:r>
                      <a:r>
                        <a:rPr dirty="0" sz="1200" spc="-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of </a:t>
                      </a:r>
                      <a:r>
                        <a:rPr dirty="0" sz="1200" spc="-1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Equity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20955">
                    <a:solidFill>
                      <a:srgbClr val="009999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009999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230504">
                <a:tc>
                  <a:txBody>
                    <a:bodyPr/>
                    <a:lstStyle/>
                    <a:p>
                      <a:pPr marL="26034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dirty="0" sz="1200">
                          <a:latin typeface="Arial MT"/>
                          <a:cs typeface="Arial MT"/>
                        </a:rPr>
                        <a:t>Risk</a:t>
                      </a:r>
                      <a:r>
                        <a:rPr dirty="0" sz="1200" spc="-2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>
                          <a:latin typeface="Arial MT"/>
                          <a:cs typeface="Arial MT"/>
                        </a:rPr>
                        <a:t>free</a:t>
                      </a:r>
                      <a:r>
                        <a:rPr dirty="0" sz="1200" spc="-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 spc="-20">
                          <a:latin typeface="Arial MT"/>
                          <a:cs typeface="Arial MT"/>
                        </a:rPr>
                        <a:t>rate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15875"/>
                </a:tc>
                <a:tc gridSpan="2">
                  <a:txBody>
                    <a:bodyPr/>
                    <a:lstStyle/>
                    <a:p>
                      <a:pPr algn="r" marR="19050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dirty="0" sz="1300" spc="-20">
                          <a:latin typeface="Calibri"/>
                          <a:cs typeface="Calibri"/>
                        </a:rPr>
                        <a:t>2.9%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B="0" marT="3175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227965">
                <a:tc>
                  <a:txBody>
                    <a:bodyPr/>
                    <a:lstStyle/>
                    <a:p>
                      <a:pPr marL="26034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dirty="0" sz="1200" spc="-20">
                          <a:latin typeface="Arial MT"/>
                          <a:cs typeface="Arial MT"/>
                        </a:rPr>
                        <a:t>Beta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5715"/>
                </a:tc>
                <a:tc gridSpan="2">
                  <a:txBody>
                    <a:bodyPr/>
                    <a:lstStyle/>
                    <a:p>
                      <a:pPr algn="r" marR="16510">
                        <a:lnSpc>
                          <a:spcPts val="1505"/>
                        </a:lnSpc>
                      </a:pPr>
                      <a:r>
                        <a:rPr dirty="0" sz="1300" spc="-25">
                          <a:latin typeface="Calibri"/>
                          <a:cs typeface="Calibri"/>
                        </a:rPr>
                        <a:t>1.2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215900">
                <a:tc>
                  <a:txBody>
                    <a:bodyPr/>
                    <a:lstStyle/>
                    <a:p>
                      <a:pPr marL="26034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200" spc="-10">
                          <a:latin typeface="Arial MT"/>
                          <a:cs typeface="Arial MT"/>
                        </a:rPr>
                        <a:t>Market</a:t>
                      </a:r>
                      <a:r>
                        <a:rPr dirty="0" sz="1200" spc="-1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>
                          <a:latin typeface="Arial MT"/>
                          <a:cs typeface="Arial MT"/>
                        </a:rPr>
                        <a:t>risk</a:t>
                      </a:r>
                      <a:r>
                        <a:rPr dirty="0" sz="1200" spc="-3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 spc="-10">
                          <a:latin typeface="Arial MT"/>
                          <a:cs typeface="Arial MT"/>
                        </a:rPr>
                        <a:t>premium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algn="r" marR="1905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300" spc="-20">
                          <a:latin typeface="Calibri"/>
                          <a:cs typeface="Calibri"/>
                        </a:rPr>
                        <a:t>7.1%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B="0" marT="635"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438150">
                <a:tc>
                  <a:txBody>
                    <a:bodyPr/>
                    <a:lstStyle/>
                    <a:p>
                      <a:pPr marL="26034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dirty="0" sz="1200" b="1">
                          <a:latin typeface="Arial"/>
                          <a:cs typeface="Arial"/>
                        </a:rPr>
                        <a:t>Cost</a:t>
                      </a:r>
                      <a:r>
                        <a:rPr dirty="0" sz="1200" spc="-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b="1">
                          <a:latin typeface="Arial"/>
                          <a:cs typeface="Arial"/>
                        </a:rPr>
                        <a:t>of </a:t>
                      </a:r>
                      <a:r>
                        <a:rPr dirty="0" sz="1200" spc="-10" b="1">
                          <a:latin typeface="Arial"/>
                          <a:cs typeface="Arial"/>
                        </a:rPr>
                        <a:t>Equity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17780"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 gridSpan="2">
                  <a:txBody>
                    <a:bodyPr/>
                    <a:lstStyle/>
                    <a:p>
                      <a:pPr algn="r" marR="16510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dirty="0" sz="1300" spc="-10" b="1">
                          <a:latin typeface="Calibri"/>
                          <a:cs typeface="Calibri"/>
                        </a:rPr>
                        <a:t>11.2%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B="0" marT="5080"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225425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dirty="0" sz="120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Cost</a:t>
                      </a:r>
                      <a:r>
                        <a:rPr dirty="0" sz="1200" spc="-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of</a:t>
                      </a:r>
                      <a:r>
                        <a:rPr dirty="0" sz="1200" spc="-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Capital</a:t>
                      </a:r>
                      <a:r>
                        <a:rPr dirty="0" sz="1200" spc="-1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1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(WACC)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20955">
                    <a:solidFill>
                      <a:srgbClr val="009999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009999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217170">
                <a:tc>
                  <a:txBody>
                    <a:bodyPr/>
                    <a:lstStyle/>
                    <a:p>
                      <a:pPr marL="26034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dirty="0" sz="1200">
                          <a:latin typeface="Arial MT"/>
                          <a:cs typeface="Arial MT"/>
                        </a:rPr>
                        <a:t>Capital </a:t>
                      </a:r>
                      <a:r>
                        <a:rPr dirty="0" sz="1200" spc="-10">
                          <a:latin typeface="Arial MT"/>
                          <a:cs typeface="Arial MT"/>
                        </a:rPr>
                        <a:t>weights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15240"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2025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 gridSpan="2">
                  <a:txBody>
                    <a:bodyPr/>
                    <a:lstStyle/>
                    <a:p>
                      <a:pPr marL="826769">
                        <a:lnSpc>
                          <a:spcPts val="1355"/>
                        </a:lnSpc>
                        <a:spcBef>
                          <a:spcPts val="145"/>
                        </a:spcBef>
                        <a:tabLst>
                          <a:tab pos="1304290" algn="l"/>
                        </a:tabLst>
                      </a:pPr>
                      <a:r>
                        <a:rPr dirty="0" u="sng" sz="1200">
                          <a:uFill>
                            <a:solidFill>
                              <a:srgbClr val="000000"/>
                            </a:solidFill>
                          </a:uFill>
                          <a:latin typeface="Arial MT"/>
                          <a:cs typeface="Arial MT"/>
                        </a:rPr>
                        <a:t>	Amount</a:t>
                      </a:r>
                      <a:r>
                        <a:rPr dirty="0" sz="1200" spc="3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u="sng" sz="1200" spc="345">
                          <a:uFill>
                            <a:solidFill>
                              <a:srgbClr val="000000"/>
                            </a:solidFill>
                          </a:u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u="sng" sz="1200">
                          <a:uFill>
                            <a:solidFill>
                              <a:srgbClr val="000000"/>
                            </a:solidFill>
                          </a:uFill>
                          <a:latin typeface="Arial MT"/>
                          <a:cs typeface="Arial MT"/>
                        </a:rPr>
                        <a:t>% of</a:t>
                      </a:r>
                      <a:r>
                        <a:rPr dirty="0" u="sng" sz="1200" spc="-15">
                          <a:uFill>
                            <a:solidFill>
                              <a:srgbClr val="000000"/>
                            </a:solidFill>
                          </a:u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u="sng" sz="1200" spc="-20">
                          <a:uFill>
                            <a:solidFill>
                              <a:srgbClr val="000000"/>
                            </a:solidFill>
                          </a:uFill>
                          <a:latin typeface="Arial MT"/>
                          <a:cs typeface="Arial MT"/>
                        </a:rPr>
                        <a:t>total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18415"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266700">
                <a:tc>
                  <a:txBody>
                    <a:bodyPr/>
                    <a:lstStyle/>
                    <a:p>
                      <a:pPr marL="26034">
                        <a:lnSpc>
                          <a:spcPct val="100000"/>
                        </a:lnSpc>
                        <a:spcBef>
                          <a:spcPts val="450"/>
                        </a:spcBef>
                      </a:pPr>
                      <a:r>
                        <a:rPr dirty="0" sz="1200" spc="-10">
                          <a:latin typeface="Arial MT"/>
                          <a:cs typeface="Arial MT"/>
                        </a:rPr>
                        <a:t>Market</a:t>
                      </a:r>
                      <a:r>
                        <a:rPr dirty="0" sz="1200" spc="-4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>
                          <a:latin typeface="Arial MT"/>
                          <a:cs typeface="Arial MT"/>
                        </a:rPr>
                        <a:t>value</a:t>
                      </a:r>
                      <a:r>
                        <a:rPr dirty="0" sz="1200" spc="-5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>
                          <a:latin typeface="Arial MT"/>
                          <a:cs typeface="Arial MT"/>
                        </a:rPr>
                        <a:t>of</a:t>
                      </a:r>
                      <a:r>
                        <a:rPr dirty="0" sz="1200" spc="-4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 spc="-10">
                          <a:latin typeface="Arial MT"/>
                          <a:cs typeface="Arial MT"/>
                        </a:rPr>
                        <a:t>equity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57150"/>
                </a:tc>
                <a:tc>
                  <a:txBody>
                    <a:bodyPr/>
                    <a:lstStyle/>
                    <a:p>
                      <a:pPr algn="r" marR="145415">
                        <a:lnSpc>
                          <a:spcPct val="100000"/>
                        </a:lnSpc>
                        <a:spcBef>
                          <a:spcPts val="450"/>
                        </a:spcBef>
                      </a:pPr>
                      <a:r>
                        <a:rPr dirty="0" sz="1200" spc="-10">
                          <a:latin typeface="Arial MT"/>
                          <a:cs typeface="Arial MT"/>
                        </a:rPr>
                        <a:t>29,489.6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57150"/>
                </a:tc>
                <a:tc>
                  <a:txBody>
                    <a:bodyPr/>
                    <a:lstStyle/>
                    <a:p>
                      <a:pPr algn="r" marR="72390">
                        <a:lnSpc>
                          <a:spcPct val="100000"/>
                        </a:lnSpc>
                        <a:spcBef>
                          <a:spcPts val="450"/>
                        </a:spcBef>
                      </a:pPr>
                      <a:r>
                        <a:rPr dirty="0" sz="1200" spc="-10">
                          <a:latin typeface="Arial MT"/>
                          <a:cs typeface="Arial MT"/>
                        </a:rPr>
                        <a:t>100.0%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57150"/>
                </a:tc>
              </a:tr>
              <a:tr h="227965">
                <a:tc>
                  <a:txBody>
                    <a:bodyPr/>
                    <a:lstStyle/>
                    <a:p>
                      <a:pPr marL="26034">
                        <a:lnSpc>
                          <a:spcPct val="100000"/>
                        </a:lnSpc>
                        <a:spcBef>
                          <a:spcPts val="80"/>
                        </a:spcBef>
                      </a:pPr>
                      <a:r>
                        <a:rPr dirty="0" sz="1200" spc="-10">
                          <a:latin typeface="Arial MT"/>
                          <a:cs typeface="Arial MT"/>
                        </a:rPr>
                        <a:t>Market</a:t>
                      </a:r>
                      <a:r>
                        <a:rPr dirty="0" sz="1200" spc="-4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>
                          <a:latin typeface="Arial MT"/>
                          <a:cs typeface="Arial MT"/>
                        </a:rPr>
                        <a:t>value</a:t>
                      </a:r>
                      <a:r>
                        <a:rPr dirty="0" sz="1200" spc="-4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>
                          <a:latin typeface="Arial MT"/>
                          <a:cs typeface="Arial MT"/>
                        </a:rPr>
                        <a:t>of</a:t>
                      </a:r>
                      <a:r>
                        <a:rPr dirty="0" sz="1200" spc="-4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>
                          <a:latin typeface="Arial MT"/>
                          <a:cs typeface="Arial MT"/>
                        </a:rPr>
                        <a:t>net</a:t>
                      </a:r>
                      <a:r>
                        <a:rPr dirty="0" sz="1200" spc="-3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 spc="-20">
                          <a:latin typeface="Arial MT"/>
                          <a:cs typeface="Arial MT"/>
                        </a:rPr>
                        <a:t>debt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10160"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95885">
                        <a:lnSpc>
                          <a:spcPct val="100000"/>
                        </a:lnSpc>
                        <a:spcBef>
                          <a:spcPts val="80"/>
                        </a:spcBef>
                      </a:pPr>
                      <a:r>
                        <a:rPr dirty="0" sz="1200" spc="-10">
                          <a:latin typeface="Arial MT"/>
                          <a:cs typeface="Arial MT"/>
                        </a:rPr>
                        <a:t>(211.7)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10160"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72390">
                        <a:lnSpc>
                          <a:spcPct val="100000"/>
                        </a:lnSpc>
                        <a:spcBef>
                          <a:spcPts val="80"/>
                        </a:spcBef>
                      </a:pPr>
                      <a:r>
                        <a:rPr dirty="0" sz="1200" spc="-20">
                          <a:latin typeface="Arial MT"/>
                          <a:cs typeface="Arial MT"/>
                        </a:rPr>
                        <a:t>0.0%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10160"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36854">
                <a:tc>
                  <a:txBody>
                    <a:bodyPr/>
                    <a:lstStyle/>
                    <a:p>
                      <a:pPr marL="26034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dirty="0" sz="1200" b="1">
                          <a:latin typeface="Arial"/>
                          <a:cs typeface="Arial"/>
                        </a:rPr>
                        <a:t>Cost</a:t>
                      </a:r>
                      <a:r>
                        <a:rPr dirty="0" sz="1200" spc="-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b="1">
                          <a:latin typeface="Arial"/>
                          <a:cs typeface="Arial"/>
                        </a:rPr>
                        <a:t>of</a:t>
                      </a:r>
                      <a:r>
                        <a:rPr dirty="0" sz="1200" spc="-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b="1">
                          <a:latin typeface="Arial"/>
                          <a:cs typeface="Arial"/>
                        </a:rPr>
                        <a:t>capital</a:t>
                      </a:r>
                      <a:r>
                        <a:rPr dirty="0" sz="1200" spc="-2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10" b="1">
                          <a:latin typeface="Arial"/>
                          <a:cs typeface="Arial"/>
                        </a:rPr>
                        <a:t>(WACC)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18415"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r" marR="66675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dirty="0" sz="1200" spc="-10" b="1">
                          <a:latin typeface="Arial"/>
                          <a:cs typeface="Arial"/>
                        </a:rPr>
                        <a:t>11.2%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18415"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</a:tbl>
          </a:graphicData>
        </a:graphic>
      </p:graphicFrame>
      <p:sp>
        <p:nvSpPr>
          <p:cNvPr id="46" name="object 46" descr=""/>
          <p:cNvSpPr txBox="1"/>
          <p:nvPr/>
        </p:nvSpPr>
        <p:spPr>
          <a:xfrm>
            <a:off x="717717" y="948630"/>
            <a:ext cx="5205730" cy="220979"/>
          </a:xfrm>
          <a:prstGeom prst="rect">
            <a:avLst/>
          </a:prstGeom>
          <a:solidFill>
            <a:srgbClr val="009999"/>
          </a:solidFill>
        </p:spPr>
        <p:txBody>
          <a:bodyPr wrap="square" lIns="0" tIns="15875" rIns="0" bIns="0" rtlCol="0" vert="horz">
            <a:spAutoFit/>
          </a:bodyPr>
          <a:lstStyle/>
          <a:p>
            <a:pPr marL="62865">
              <a:lnSpc>
                <a:spcPct val="100000"/>
              </a:lnSpc>
              <a:spcBef>
                <a:spcPts val="125"/>
              </a:spcBef>
            </a:pPr>
            <a:r>
              <a:rPr dirty="0" sz="1200" b="1">
                <a:solidFill>
                  <a:srgbClr val="FFFFFF"/>
                </a:solidFill>
                <a:latin typeface="Arial"/>
                <a:cs typeface="Arial"/>
              </a:rPr>
              <a:t>Cost</a:t>
            </a:r>
            <a:r>
              <a:rPr dirty="0" sz="1200" spc="-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200" b="1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dirty="0" sz="1200" spc="-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200" b="1">
                <a:solidFill>
                  <a:srgbClr val="FFFFFF"/>
                </a:solidFill>
                <a:latin typeface="Arial"/>
                <a:cs typeface="Arial"/>
              </a:rPr>
              <a:t>Capital</a:t>
            </a:r>
            <a:r>
              <a:rPr dirty="0" sz="1200" spc="-1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200" spc="-10" b="1">
                <a:solidFill>
                  <a:srgbClr val="FFFFFF"/>
                </a:solidFill>
                <a:latin typeface="Arial"/>
                <a:cs typeface="Arial"/>
              </a:rPr>
              <a:t>Assumptions</a:t>
            </a:r>
            <a:endParaRPr sz="1200">
              <a:latin typeface="Arial"/>
              <a:cs typeface="Arial"/>
            </a:endParaRPr>
          </a:p>
        </p:txBody>
      </p:sp>
      <p:sp>
        <p:nvSpPr>
          <p:cNvPr id="47" name="object 47" descr=""/>
          <p:cNvSpPr txBox="1"/>
          <p:nvPr/>
        </p:nvSpPr>
        <p:spPr>
          <a:xfrm>
            <a:off x="726005" y="1134450"/>
            <a:ext cx="1337310" cy="46735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20700"/>
              </a:lnSpc>
              <a:spcBef>
                <a:spcPts val="100"/>
              </a:spcBef>
            </a:pPr>
            <a:r>
              <a:rPr dirty="0" sz="1200" spc="-10">
                <a:latin typeface="Arial MT"/>
                <a:cs typeface="Arial MT"/>
              </a:rPr>
              <a:t>Pre-tax</a:t>
            </a:r>
            <a:r>
              <a:rPr dirty="0" sz="1200" spc="-6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cost of </a:t>
            </a:r>
            <a:r>
              <a:rPr dirty="0" sz="1200" spc="-20">
                <a:latin typeface="Arial MT"/>
                <a:cs typeface="Arial MT"/>
              </a:rPr>
              <a:t>debt </a:t>
            </a:r>
            <a:r>
              <a:rPr dirty="0" sz="1200">
                <a:latin typeface="Arial MT"/>
                <a:cs typeface="Arial MT"/>
              </a:rPr>
              <a:t>Tax</a:t>
            </a:r>
            <a:r>
              <a:rPr dirty="0" sz="1200" spc="-35">
                <a:latin typeface="Arial MT"/>
                <a:cs typeface="Arial MT"/>
              </a:rPr>
              <a:t> </a:t>
            </a:r>
            <a:r>
              <a:rPr dirty="0" sz="1200" spc="-20">
                <a:latin typeface="Arial MT"/>
                <a:cs typeface="Arial MT"/>
              </a:rPr>
              <a:t>rate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48" name="object 48" descr=""/>
          <p:cNvSpPr txBox="1"/>
          <p:nvPr/>
        </p:nvSpPr>
        <p:spPr>
          <a:xfrm>
            <a:off x="5400947" y="1134450"/>
            <a:ext cx="507365" cy="467359"/>
          </a:xfrm>
          <a:prstGeom prst="rect">
            <a:avLst/>
          </a:prstGeom>
        </p:spPr>
        <p:txBody>
          <a:bodyPr wrap="square" lIns="0" tIns="50165" rIns="0" bIns="0" rtlCol="0" vert="horz">
            <a:spAutoFit/>
          </a:bodyPr>
          <a:lstStyle/>
          <a:p>
            <a:pPr algn="r" marR="5080">
              <a:lnSpc>
                <a:spcPct val="100000"/>
              </a:lnSpc>
              <a:spcBef>
                <a:spcPts val="395"/>
              </a:spcBef>
            </a:pPr>
            <a:r>
              <a:rPr dirty="0" sz="1200" spc="-20">
                <a:latin typeface="Arial MT"/>
                <a:cs typeface="Arial MT"/>
              </a:rPr>
              <a:t>4.1%</a:t>
            </a:r>
            <a:endParaRPr sz="1200">
              <a:latin typeface="Arial MT"/>
              <a:cs typeface="Arial MT"/>
            </a:endParaRPr>
          </a:p>
          <a:p>
            <a:pPr algn="r" marR="57150">
              <a:lnSpc>
                <a:spcPct val="100000"/>
              </a:lnSpc>
              <a:spcBef>
                <a:spcPts val="300"/>
              </a:spcBef>
            </a:pPr>
            <a:r>
              <a:rPr dirty="0" sz="1200" spc="-10">
                <a:latin typeface="Arial MT"/>
                <a:cs typeface="Arial MT"/>
              </a:rPr>
              <a:t>25.0%</a:t>
            </a:r>
            <a:endParaRPr sz="12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1803126" y="6462776"/>
            <a:ext cx="173355" cy="1854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50" spc="-25">
                <a:solidFill>
                  <a:srgbClr val="03234D"/>
                </a:solidFill>
                <a:latin typeface="Tahoma"/>
                <a:cs typeface="Tahoma"/>
              </a:rPr>
              <a:t>42</a:t>
            </a:r>
            <a:endParaRPr sz="1050">
              <a:latin typeface="Tahoma"/>
              <a:cs typeface="Tahoma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122407" y="291889"/>
            <a:ext cx="1434083" cy="238419"/>
          </a:xfrm>
          <a:prstGeom prst="rect">
            <a:avLst/>
          </a:prstGeom>
        </p:spPr>
      </p:pic>
      <p:grpSp>
        <p:nvGrpSpPr>
          <p:cNvPr id="4" name="object 4" descr=""/>
          <p:cNvGrpSpPr/>
          <p:nvPr/>
        </p:nvGrpSpPr>
        <p:grpSpPr>
          <a:xfrm>
            <a:off x="0" y="6496050"/>
            <a:ext cx="12192000" cy="361950"/>
            <a:chOff x="0" y="6496050"/>
            <a:chExt cx="12192000" cy="361950"/>
          </a:xfrm>
        </p:grpSpPr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6694931"/>
              <a:ext cx="12192000" cy="163068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7887" y="6496050"/>
              <a:ext cx="4675632" cy="361949"/>
            </a:xfrm>
            <a:prstGeom prst="rect">
              <a:avLst/>
            </a:prstGeom>
          </p:spPr>
        </p:pic>
      </p:grpSp>
      <p:grpSp>
        <p:nvGrpSpPr>
          <p:cNvPr id="7" name="object 7" descr=""/>
          <p:cNvGrpSpPr/>
          <p:nvPr/>
        </p:nvGrpSpPr>
        <p:grpSpPr>
          <a:xfrm>
            <a:off x="639698" y="768858"/>
            <a:ext cx="10917555" cy="5632450"/>
            <a:chOff x="639698" y="768858"/>
            <a:chExt cx="10917555" cy="5632450"/>
          </a:xfrm>
        </p:grpSpPr>
        <p:pic>
          <p:nvPicPr>
            <p:cNvPr id="8" name="object 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39698" y="768858"/>
              <a:ext cx="10917174" cy="19050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6128384" y="810387"/>
              <a:ext cx="0" cy="5591175"/>
            </a:xfrm>
            <a:custGeom>
              <a:avLst/>
              <a:gdLst/>
              <a:ahLst/>
              <a:cxnLst/>
              <a:rect l="l" t="t" r="r" b="b"/>
              <a:pathLst>
                <a:path w="0" h="5591175">
                  <a:moveTo>
                    <a:pt x="0" y="5590730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010027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 descr=""/>
          <p:cNvSpPr txBox="1"/>
          <p:nvPr/>
        </p:nvSpPr>
        <p:spPr>
          <a:xfrm>
            <a:off x="2601976" y="6504940"/>
            <a:ext cx="569595" cy="293370"/>
          </a:xfrm>
          <a:prstGeom prst="rect">
            <a:avLst/>
          </a:prstGeom>
        </p:spPr>
        <p:txBody>
          <a:bodyPr wrap="square" lIns="0" tIns="65404" rIns="0" bIns="0" rtlCol="0" vert="horz">
            <a:spAutoFit/>
          </a:bodyPr>
          <a:lstStyle/>
          <a:p>
            <a:pPr marL="41910" marR="30480" indent="-3810">
              <a:lnSpc>
                <a:spcPct val="67100"/>
              </a:lnSpc>
              <a:spcBef>
                <a:spcPts val="515"/>
              </a:spcBef>
            </a:pPr>
            <a:r>
              <a:rPr dirty="0" sz="1050" spc="-10" b="1">
                <a:solidFill>
                  <a:srgbClr val="FFFFFF"/>
                </a:solidFill>
                <a:latin typeface="Calibri"/>
                <a:cs typeface="Calibri"/>
              </a:rPr>
              <a:t>Industry </a:t>
            </a:r>
            <a:r>
              <a:rPr dirty="0" baseline="-21164" sz="1575" spc="-315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050" spc="-210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baseline="-21164" sz="1575" spc="-315" b="1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dirty="0" sz="1050" spc="-210" b="1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dirty="0" baseline="-21164" sz="1575" spc="-315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050" spc="-210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baseline="-21164" sz="1575" spc="-315" b="1">
                <a:solidFill>
                  <a:srgbClr val="FFFFFF"/>
                </a:solidFill>
                <a:latin typeface="Calibri"/>
                <a:cs typeface="Calibri"/>
              </a:rPr>
              <a:t>ly</a:t>
            </a:r>
            <a:r>
              <a:rPr dirty="0" sz="1050" spc="-210" b="1">
                <a:solidFill>
                  <a:srgbClr val="FFFFFF"/>
                </a:solidFill>
                <a:latin typeface="Calibri"/>
                <a:cs typeface="Calibri"/>
              </a:rPr>
              <a:t>ly</a:t>
            </a:r>
            <a:r>
              <a:rPr dirty="0" baseline="-21164" sz="1575" spc="-315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sz="1050" spc="-210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baseline="-21164" sz="1575" spc="-315" b="1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dirty="0" sz="1050" spc="-210" b="1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4158234" y="6504940"/>
            <a:ext cx="637540" cy="293370"/>
          </a:xfrm>
          <a:prstGeom prst="rect">
            <a:avLst/>
          </a:prstGeom>
        </p:spPr>
        <p:txBody>
          <a:bodyPr wrap="square" lIns="0" tIns="65404" rIns="0" bIns="0" rtlCol="0" vert="horz">
            <a:spAutoFit/>
          </a:bodyPr>
          <a:lstStyle/>
          <a:p>
            <a:pPr marL="38100" marR="30480" indent="33655">
              <a:lnSpc>
                <a:spcPct val="67100"/>
              </a:lnSpc>
              <a:spcBef>
                <a:spcPts val="515"/>
              </a:spcBef>
            </a:pPr>
            <a:r>
              <a:rPr dirty="0" sz="1050" spc="-10" b="1">
                <a:solidFill>
                  <a:srgbClr val="FFFFFF"/>
                </a:solidFill>
                <a:latin typeface="Calibri"/>
                <a:cs typeface="Calibri"/>
              </a:rPr>
              <a:t>Company </a:t>
            </a:r>
            <a:r>
              <a:rPr dirty="0" sz="1050" spc="-484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baseline="-21164" sz="1575" spc="-390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sz="1050" spc="-270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baseline="-21164" sz="1575" spc="-390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sz="1050" spc="-300" b="1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baseline="-21164" sz="1575" spc="-382" b="1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sz="1050" spc="-150" b="1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dirty="0" baseline="-21164" sz="1575" spc="-390" b="1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dirty="0" sz="1050" spc="-270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baseline="-21164" sz="1575" spc="-390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sz="1050" spc="-35" b="1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dirty="0" baseline="-21164" sz="1575" spc="-390" b="1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dirty="0" sz="1050" spc="-300" b="1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baseline="-21164" sz="1575" spc="-382" b="1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sz="1050" spc="-565" b="1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r>
              <a:rPr dirty="0" baseline="-21164" sz="1575" spc="-30" b="1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endParaRPr baseline="-21164" sz="1575">
              <a:latin typeface="Calibri"/>
              <a:cs typeface="Calibri"/>
            </a:endParaRPr>
          </a:p>
        </p:txBody>
      </p:sp>
      <p:sp>
        <p:nvSpPr>
          <p:cNvPr id="12" name="object 12" descr=""/>
          <p:cNvSpPr/>
          <p:nvPr/>
        </p:nvSpPr>
        <p:spPr>
          <a:xfrm>
            <a:off x="5300471" y="6496050"/>
            <a:ext cx="1624965" cy="361950"/>
          </a:xfrm>
          <a:custGeom>
            <a:avLst/>
            <a:gdLst/>
            <a:ahLst/>
            <a:cxnLst/>
            <a:rect l="l" t="t" r="r" b="b"/>
            <a:pathLst>
              <a:path w="1624965" h="361950">
                <a:moveTo>
                  <a:pt x="1624583" y="0"/>
                </a:moveTo>
                <a:lnTo>
                  <a:pt x="90424" y="0"/>
                </a:lnTo>
                <a:lnTo>
                  <a:pt x="0" y="361949"/>
                </a:lnTo>
                <a:lnTo>
                  <a:pt x="1534032" y="361949"/>
                </a:lnTo>
                <a:lnTo>
                  <a:pt x="1624583" y="0"/>
                </a:lnTo>
                <a:close/>
              </a:path>
            </a:pathLst>
          </a:custGeom>
          <a:solidFill>
            <a:srgbClr val="2C716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 descr=""/>
          <p:cNvSpPr txBox="1"/>
          <p:nvPr/>
        </p:nvSpPr>
        <p:spPr>
          <a:xfrm>
            <a:off x="5769102" y="6504940"/>
            <a:ext cx="647700" cy="293370"/>
          </a:xfrm>
          <a:prstGeom prst="rect">
            <a:avLst/>
          </a:prstGeom>
        </p:spPr>
        <p:txBody>
          <a:bodyPr wrap="square" lIns="0" tIns="65404" rIns="0" bIns="0" rtlCol="0" vert="horz">
            <a:spAutoFit/>
          </a:bodyPr>
          <a:lstStyle/>
          <a:p>
            <a:pPr marL="38100" marR="30480" indent="60960">
              <a:lnSpc>
                <a:spcPct val="67100"/>
              </a:lnSpc>
              <a:spcBef>
                <a:spcPts val="515"/>
              </a:spcBef>
            </a:pPr>
            <a:r>
              <a:rPr dirty="0" sz="1050" spc="-10" b="1">
                <a:solidFill>
                  <a:srgbClr val="FFFFFF"/>
                </a:solidFill>
                <a:latin typeface="Calibri"/>
                <a:cs typeface="Calibri"/>
              </a:rPr>
              <a:t>Financial </a:t>
            </a:r>
            <a:r>
              <a:rPr dirty="0" sz="1050" spc="-250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baseline="-21164" sz="1575" spc="-375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sz="1050" spc="-250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baseline="-21164" sz="1575" spc="-375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sz="1050" spc="-250" b="1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baseline="-21164" sz="1575" spc="-375" b="1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sz="1050" spc="-250" b="1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dirty="0" baseline="-21164" sz="1575" spc="-375" b="1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dirty="0" sz="1050" spc="-250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baseline="-21164" sz="1575" spc="-375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sz="1050" spc="-250" b="1">
                <a:solidFill>
                  <a:srgbClr val="FFFFFF"/>
                </a:solidFill>
                <a:latin typeface="Calibri"/>
                <a:cs typeface="Calibri"/>
              </a:rPr>
              <a:t>ie</a:t>
            </a:r>
            <a:r>
              <a:rPr dirty="0" baseline="-21164" sz="1575" spc="-375" b="1">
                <a:solidFill>
                  <a:srgbClr val="FFFFFF"/>
                </a:solidFill>
                <a:latin typeface="Calibri"/>
                <a:cs typeface="Calibri"/>
              </a:rPr>
              <a:t>ie</a:t>
            </a:r>
            <a:r>
              <a:rPr dirty="0" sz="1050" spc="-250" b="1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r>
              <a:rPr dirty="0" baseline="-21164" sz="1575" spc="-375" b="1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endParaRPr baseline="-21164" sz="1575">
              <a:latin typeface="Calibri"/>
              <a:cs typeface="Calibri"/>
            </a:endParaRPr>
          </a:p>
        </p:txBody>
      </p:sp>
      <p:pic>
        <p:nvPicPr>
          <p:cNvPr id="14" name="object 14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922007" y="6496050"/>
            <a:ext cx="4676394" cy="361949"/>
          </a:xfrm>
          <a:prstGeom prst="rect">
            <a:avLst/>
          </a:prstGeom>
        </p:spPr>
      </p:pic>
      <p:sp>
        <p:nvSpPr>
          <p:cNvPr id="15" name="object 15" descr=""/>
          <p:cNvSpPr txBox="1"/>
          <p:nvPr/>
        </p:nvSpPr>
        <p:spPr>
          <a:xfrm>
            <a:off x="7416545" y="6504940"/>
            <a:ext cx="635635" cy="293370"/>
          </a:xfrm>
          <a:prstGeom prst="rect">
            <a:avLst/>
          </a:prstGeom>
        </p:spPr>
        <p:txBody>
          <a:bodyPr wrap="square" lIns="0" tIns="65404" rIns="0" bIns="0" rtlCol="0" vert="horz">
            <a:spAutoFit/>
          </a:bodyPr>
          <a:lstStyle/>
          <a:p>
            <a:pPr marL="39370" marR="30480" indent="-1905">
              <a:lnSpc>
                <a:spcPct val="67100"/>
              </a:lnSpc>
              <a:spcBef>
                <a:spcPts val="515"/>
              </a:spcBef>
            </a:pPr>
            <a:r>
              <a:rPr dirty="0" sz="1050" spc="-10" b="1">
                <a:solidFill>
                  <a:srgbClr val="FFFFFF"/>
                </a:solidFill>
                <a:latin typeface="Calibri"/>
                <a:cs typeface="Calibri"/>
              </a:rPr>
              <a:t>Feasibility </a:t>
            </a:r>
            <a:r>
              <a:rPr dirty="0" sz="1050" spc="-185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baseline="-21164" sz="1575" spc="-277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050" spc="-185" b="1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dirty="0" baseline="-21164" sz="1575" spc="-277" b="1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dirty="0" sz="1050" spc="-185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baseline="-21164" sz="1575" spc="-277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050" spc="-185" b="1">
                <a:solidFill>
                  <a:srgbClr val="FFFFFF"/>
                </a:solidFill>
                <a:latin typeface="Calibri"/>
                <a:cs typeface="Calibri"/>
              </a:rPr>
              <a:t>ly</a:t>
            </a:r>
            <a:r>
              <a:rPr dirty="0" baseline="-21164" sz="1575" spc="-277" b="1">
                <a:solidFill>
                  <a:srgbClr val="FFFFFF"/>
                </a:solidFill>
                <a:latin typeface="Calibri"/>
                <a:cs typeface="Calibri"/>
              </a:rPr>
              <a:t>ly</a:t>
            </a:r>
            <a:r>
              <a:rPr dirty="0" sz="1050" spc="-185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baseline="-21164" sz="1575" spc="-277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sz="1050" spc="-185" b="1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dirty="0" baseline="-21164" sz="1575" spc="-277" b="1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endParaRPr baseline="-21164" sz="1575">
              <a:latin typeface="Calibri"/>
              <a:cs typeface="Calibri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9007347" y="6504940"/>
            <a:ext cx="696595" cy="293370"/>
          </a:xfrm>
          <a:prstGeom prst="rect">
            <a:avLst/>
          </a:prstGeom>
        </p:spPr>
        <p:txBody>
          <a:bodyPr wrap="square" lIns="0" tIns="65404" rIns="0" bIns="0" rtlCol="0" vert="horz">
            <a:spAutoFit/>
          </a:bodyPr>
          <a:lstStyle/>
          <a:p>
            <a:pPr marL="54610" marR="30480" indent="-17145">
              <a:lnSpc>
                <a:spcPct val="67100"/>
              </a:lnSpc>
              <a:spcBef>
                <a:spcPts val="515"/>
              </a:spcBef>
            </a:pPr>
            <a:r>
              <a:rPr dirty="0" sz="1050" spc="-10" b="1">
                <a:solidFill>
                  <a:srgbClr val="FFFFFF"/>
                </a:solidFill>
                <a:latin typeface="Calibri"/>
                <a:cs typeface="Calibri"/>
              </a:rPr>
              <a:t>Alternative </a:t>
            </a:r>
            <a:r>
              <a:rPr dirty="0" sz="1050" spc="-160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baseline="-21164" sz="1575" spc="-240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sz="1050" spc="-160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baseline="-21164" sz="1575" spc="-240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sz="1050" spc="-160" b="1">
                <a:solidFill>
                  <a:srgbClr val="FFFFFF"/>
                </a:solidFill>
                <a:latin typeface="Calibri"/>
                <a:cs typeface="Calibri"/>
              </a:rPr>
              <a:t>lu</a:t>
            </a:r>
            <a:r>
              <a:rPr dirty="0" baseline="-21164" sz="1575" spc="-240" b="1">
                <a:solidFill>
                  <a:srgbClr val="FFFFFF"/>
                </a:solidFill>
                <a:latin typeface="Calibri"/>
                <a:cs typeface="Calibri"/>
              </a:rPr>
              <a:t>lu</a:t>
            </a:r>
            <a:r>
              <a:rPr dirty="0" sz="1050" spc="-160" b="1">
                <a:solidFill>
                  <a:srgbClr val="FFFFFF"/>
                </a:solidFill>
                <a:latin typeface="Calibri"/>
                <a:cs typeface="Calibri"/>
              </a:rPr>
              <a:t>ti</a:t>
            </a:r>
            <a:r>
              <a:rPr dirty="0" baseline="-21164" sz="1575" spc="-240" b="1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dirty="0" sz="1050" spc="-160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baseline="-21164" sz="1575" spc="-240" b="1">
                <a:solidFill>
                  <a:srgbClr val="FFFFFF"/>
                </a:solidFill>
                <a:latin typeface="Calibri"/>
                <a:cs typeface="Calibri"/>
              </a:rPr>
              <a:t>io</a:t>
            </a:r>
            <a:r>
              <a:rPr dirty="0" sz="1050" spc="-160" b="1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dirty="0" baseline="-21164" sz="1575" spc="-240" b="1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endParaRPr baseline="-21164" sz="1575">
              <a:latin typeface="Calibri"/>
              <a:cs typeface="Calibri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10567161" y="6589521"/>
            <a:ext cx="629285" cy="1854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50" spc="-10" b="1">
                <a:solidFill>
                  <a:srgbClr val="FFFFFF"/>
                </a:solidFill>
                <a:latin typeface="Calibri"/>
                <a:cs typeface="Calibri"/>
              </a:rPr>
              <a:t>Conclusion</a:t>
            </a:r>
            <a:endParaRPr sz="1050">
              <a:latin typeface="Calibri"/>
              <a:cs typeface="Calibri"/>
            </a:endParaRPr>
          </a:p>
        </p:txBody>
      </p:sp>
      <p:graphicFrame>
        <p:nvGraphicFramePr>
          <p:cNvPr id="18" name="object 18" descr=""/>
          <p:cNvGraphicFramePr>
            <a:graphicFrameLocks noGrp="1"/>
          </p:cNvGraphicFramePr>
          <p:nvPr/>
        </p:nvGraphicFramePr>
        <p:xfrm>
          <a:off x="7290363" y="1118888"/>
          <a:ext cx="3720465" cy="253301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548255"/>
                <a:gridCol w="1078865"/>
              </a:tblGrid>
              <a:tr h="277495">
                <a:tc gridSpan="2">
                  <a:txBody>
                    <a:bodyPr/>
                    <a:lstStyle/>
                    <a:p>
                      <a:pPr marL="20955">
                        <a:lnSpc>
                          <a:spcPct val="100000"/>
                        </a:lnSpc>
                        <a:spcBef>
                          <a:spcPts val="850"/>
                        </a:spcBef>
                      </a:pPr>
                      <a:r>
                        <a:rPr dirty="0" sz="100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Perpetuity</a:t>
                      </a:r>
                      <a:r>
                        <a:rPr dirty="0" sz="1000" spc="-2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1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Approach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10795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009999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331470">
                <a:tc>
                  <a:txBody>
                    <a:bodyPr/>
                    <a:lstStyle/>
                    <a:p>
                      <a:pPr marL="20955">
                        <a:lnSpc>
                          <a:spcPct val="100000"/>
                        </a:lnSpc>
                        <a:spcBef>
                          <a:spcPts val="950"/>
                        </a:spcBef>
                      </a:pPr>
                      <a:r>
                        <a:rPr dirty="0" sz="1000">
                          <a:latin typeface="Arial MT"/>
                          <a:cs typeface="Arial MT"/>
                        </a:rPr>
                        <a:t>FCF</a:t>
                      </a:r>
                      <a:r>
                        <a:rPr dirty="0" sz="1000" spc="-3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>
                          <a:latin typeface="Arial MT"/>
                          <a:cs typeface="Arial MT"/>
                        </a:rPr>
                        <a:t>in</a:t>
                      </a:r>
                      <a:r>
                        <a:rPr dirty="0" sz="1000" spc="-3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>
                          <a:latin typeface="Arial MT"/>
                          <a:cs typeface="Arial MT"/>
                        </a:rPr>
                        <a:t>Last</a:t>
                      </a:r>
                      <a:r>
                        <a:rPr dirty="0" sz="1000" spc="-2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>
                          <a:latin typeface="Arial MT"/>
                          <a:cs typeface="Arial MT"/>
                        </a:rPr>
                        <a:t>Forecast</a:t>
                      </a:r>
                      <a:r>
                        <a:rPr dirty="0" sz="1000" spc="-2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 spc="-10">
                          <a:latin typeface="Arial MT"/>
                          <a:cs typeface="Arial MT"/>
                        </a:rPr>
                        <a:t>Period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120650">
                    <a:lnL w="9525">
                      <a:solidFill>
                        <a:srgbClr val="000000"/>
                      </a:solidFill>
                      <a:prstDash val="solid"/>
                    </a:lnL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711200">
                        <a:lnSpc>
                          <a:spcPct val="100000"/>
                        </a:lnSpc>
                        <a:spcBef>
                          <a:spcPts val="950"/>
                        </a:spcBef>
                      </a:pPr>
                      <a:r>
                        <a:rPr dirty="0" sz="1000" spc="-10">
                          <a:latin typeface="Arial MT"/>
                          <a:cs typeface="Arial MT"/>
                        </a:rPr>
                        <a:t>2,776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120650"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290830">
                <a:tc>
                  <a:txBody>
                    <a:bodyPr/>
                    <a:lstStyle/>
                    <a:p>
                      <a:pPr marL="20955">
                        <a:lnSpc>
                          <a:spcPts val="1090"/>
                        </a:lnSpc>
                      </a:pPr>
                      <a:r>
                        <a:rPr dirty="0" baseline="-25000" sz="1500" spc="-15">
                          <a:latin typeface="Arial MT"/>
                          <a:cs typeface="Arial MT"/>
                        </a:rPr>
                        <a:t>FCF</a:t>
                      </a:r>
                      <a:r>
                        <a:rPr dirty="0" sz="650" spc="-10">
                          <a:latin typeface="Arial MT"/>
                          <a:cs typeface="Arial MT"/>
                        </a:rPr>
                        <a:t>t+1</a:t>
                      </a:r>
                      <a:endParaRPr sz="650">
                        <a:latin typeface="Arial MT"/>
                        <a:cs typeface="Arial MT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711200">
                        <a:lnSpc>
                          <a:spcPct val="100000"/>
                        </a:lnSpc>
                        <a:spcBef>
                          <a:spcPts val="495"/>
                        </a:spcBef>
                      </a:pPr>
                      <a:r>
                        <a:rPr dirty="0" sz="1000" spc="-10">
                          <a:latin typeface="Arial MT"/>
                          <a:cs typeface="Arial MT"/>
                        </a:rPr>
                        <a:t>2,860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62865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86385">
                <a:tc>
                  <a:txBody>
                    <a:bodyPr/>
                    <a:lstStyle/>
                    <a:p>
                      <a:pPr marL="20955">
                        <a:lnSpc>
                          <a:spcPct val="100000"/>
                        </a:lnSpc>
                        <a:spcBef>
                          <a:spcPts val="495"/>
                        </a:spcBef>
                      </a:pPr>
                      <a:r>
                        <a:rPr dirty="0" sz="1000">
                          <a:latin typeface="Arial MT"/>
                          <a:cs typeface="Arial MT"/>
                        </a:rPr>
                        <a:t>Long</a:t>
                      </a:r>
                      <a:r>
                        <a:rPr dirty="0" sz="1000" spc="-6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>
                          <a:latin typeface="Arial MT"/>
                          <a:cs typeface="Arial MT"/>
                        </a:rPr>
                        <a:t>term</a:t>
                      </a:r>
                      <a:r>
                        <a:rPr dirty="0" sz="1000" spc="-1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>
                          <a:latin typeface="Arial MT"/>
                          <a:cs typeface="Arial MT"/>
                        </a:rPr>
                        <a:t>growth</a:t>
                      </a:r>
                      <a:r>
                        <a:rPr dirty="0" sz="1000" spc="-6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>
                          <a:latin typeface="Arial MT"/>
                          <a:cs typeface="Arial MT"/>
                        </a:rPr>
                        <a:t>rate</a:t>
                      </a:r>
                      <a:r>
                        <a:rPr dirty="0" sz="1000" spc="-6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 spc="-25">
                          <a:latin typeface="Arial MT"/>
                          <a:cs typeface="Arial MT"/>
                        </a:rPr>
                        <a:t>(g)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62865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algn="r" marR="6350">
                        <a:lnSpc>
                          <a:spcPct val="100000"/>
                        </a:lnSpc>
                        <a:spcBef>
                          <a:spcPts val="495"/>
                        </a:spcBef>
                      </a:pPr>
                      <a:r>
                        <a:rPr dirty="0" sz="1000" spc="-20">
                          <a:latin typeface="Arial MT"/>
                          <a:cs typeface="Arial MT"/>
                        </a:rPr>
                        <a:t>3.0%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62865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81940">
                <a:tc>
                  <a:txBody>
                    <a:bodyPr/>
                    <a:lstStyle/>
                    <a:p>
                      <a:pPr marL="20955">
                        <a:lnSpc>
                          <a:spcPct val="100000"/>
                        </a:lnSpc>
                        <a:spcBef>
                          <a:spcPts val="459"/>
                        </a:spcBef>
                      </a:pPr>
                      <a:r>
                        <a:rPr dirty="0" sz="1000" spc="-10">
                          <a:latin typeface="Arial MT"/>
                          <a:cs typeface="Arial MT"/>
                        </a:rPr>
                        <a:t>Terminal</a:t>
                      </a:r>
                      <a:r>
                        <a:rPr dirty="0" sz="1000" spc="-1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 spc="-10">
                          <a:latin typeface="Arial MT"/>
                          <a:cs typeface="Arial MT"/>
                        </a:rPr>
                        <a:t>value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58419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642620">
                        <a:lnSpc>
                          <a:spcPct val="100000"/>
                        </a:lnSpc>
                        <a:spcBef>
                          <a:spcPts val="459"/>
                        </a:spcBef>
                      </a:pPr>
                      <a:r>
                        <a:rPr dirty="0" sz="1000" spc="-10">
                          <a:latin typeface="Arial MT"/>
                          <a:cs typeface="Arial MT"/>
                        </a:rPr>
                        <a:t>36,747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58419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81940">
                <a:tc>
                  <a:txBody>
                    <a:bodyPr/>
                    <a:lstStyle/>
                    <a:p>
                      <a:pPr marL="20955">
                        <a:lnSpc>
                          <a:spcPct val="100000"/>
                        </a:lnSpc>
                        <a:spcBef>
                          <a:spcPts val="459"/>
                        </a:spcBef>
                      </a:pPr>
                      <a:r>
                        <a:rPr dirty="0" sz="1000">
                          <a:latin typeface="Arial MT"/>
                          <a:cs typeface="Arial MT"/>
                        </a:rPr>
                        <a:t>Present</a:t>
                      </a:r>
                      <a:r>
                        <a:rPr dirty="0" sz="1000" spc="-20">
                          <a:latin typeface="Arial MT"/>
                          <a:cs typeface="Arial MT"/>
                        </a:rPr>
                        <a:t> value</a:t>
                      </a:r>
                      <a:r>
                        <a:rPr dirty="0" sz="1000" spc="-2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>
                          <a:latin typeface="Arial MT"/>
                          <a:cs typeface="Arial MT"/>
                        </a:rPr>
                        <a:t>of</a:t>
                      </a:r>
                      <a:r>
                        <a:rPr dirty="0" sz="1000" spc="-1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 spc="-10">
                          <a:latin typeface="Arial MT"/>
                          <a:cs typeface="Arial MT"/>
                        </a:rPr>
                        <a:t>terminal</a:t>
                      </a:r>
                      <a:r>
                        <a:rPr dirty="0" sz="1000" spc="-3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 spc="-10">
                          <a:latin typeface="Arial MT"/>
                          <a:cs typeface="Arial MT"/>
                        </a:rPr>
                        <a:t>value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58419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642620">
                        <a:lnSpc>
                          <a:spcPct val="100000"/>
                        </a:lnSpc>
                        <a:spcBef>
                          <a:spcPts val="459"/>
                        </a:spcBef>
                      </a:pPr>
                      <a:r>
                        <a:rPr dirty="0" sz="1000" spc="-10">
                          <a:latin typeface="Arial MT"/>
                          <a:cs typeface="Arial MT"/>
                        </a:rPr>
                        <a:t>17,835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58419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77495">
                <a:tc>
                  <a:txBody>
                    <a:bodyPr/>
                    <a:lstStyle/>
                    <a:p>
                      <a:pPr marL="20955">
                        <a:lnSpc>
                          <a:spcPct val="100000"/>
                        </a:lnSpc>
                        <a:spcBef>
                          <a:spcPts val="459"/>
                        </a:spcBef>
                      </a:pPr>
                      <a:r>
                        <a:rPr dirty="0" sz="1000">
                          <a:latin typeface="Arial MT"/>
                          <a:cs typeface="Arial MT"/>
                        </a:rPr>
                        <a:t>Present</a:t>
                      </a:r>
                      <a:r>
                        <a:rPr dirty="0" sz="1000" spc="-1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 spc="-20">
                          <a:latin typeface="Arial MT"/>
                          <a:cs typeface="Arial MT"/>
                        </a:rPr>
                        <a:t>value </a:t>
                      </a:r>
                      <a:r>
                        <a:rPr dirty="0" sz="1000">
                          <a:latin typeface="Arial MT"/>
                          <a:cs typeface="Arial MT"/>
                        </a:rPr>
                        <a:t>of</a:t>
                      </a:r>
                      <a:r>
                        <a:rPr dirty="0" sz="1000" spc="-1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>
                          <a:latin typeface="Arial MT"/>
                          <a:cs typeface="Arial MT"/>
                        </a:rPr>
                        <a:t>stage</a:t>
                      </a:r>
                      <a:r>
                        <a:rPr dirty="0" sz="1000" spc="-2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>
                          <a:latin typeface="Arial MT"/>
                          <a:cs typeface="Arial MT"/>
                        </a:rPr>
                        <a:t>1</a:t>
                      </a:r>
                      <a:r>
                        <a:rPr dirty="0" sz="1000" spc="-2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>
                          <a:latin typeface="Arial MT"/>
                          <a:cs typeface="Arial MT"/>
                        </a:rPr>
                        <a:t>cash</a:t>
                      </a:r>
                      <a:r>
                        <a:rPr dirty="0" sz="1000" spc="-20">
                          <a:latin typeface="Arial MT"/>
                          <a:cs typeface="Arial MT"/>
                        </a:rPr>
                        <a:t> flows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58419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711200">
                        <a:lnSpc>
                          <a:spcPct val="100000"/>
                        </a:lnSpc>
                        <a:spcBef>
                          <a:spcPts val="459"/>
                        </a:spcBef>
                      </a:pPr>
                      <a:r>
                        <a:rPr dirty="0" sz="1000" spc="-10">
                          <a:latin typeface="Arial MT"/>
                          <a:cs typeface="Arial MT"/>
                        </a:rPr>
                        <a:t>8,730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58419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77495">
                <a:tc>
                  <a:txBody>
                    <a:bodyPr/>
                    <a:lstStyle/>
                    <a:p>
                      <a:pPr marL="20955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dirty="0" sz="1000" b="1">
                          <a:latin typeface="Arial"/>
                          <a:cs typeface="Arial"/>
                        </a:rPr>
                        <a:t>Enterprise</a:t>
                      </a:r>
                      <a:r>
                        <a:rPr dirty="0" sz="1000" spc="6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20" b="1">
                          <a:latin typeface="Arial"/>
                          <a:cs typeface="Arial"/>
                        </a:rPr>
                        <a:t>value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53975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642620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dirty="0" sz="1000" spc="-10" b="1">
                          <a:latin typeface="Arial"/>
                          <a:cs typeface="Arial"/>
                        </a:rPr>
                        <a:t>26,564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53975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27965">
                <a:tc>
                  <a:txBody>
                    <a:bodyPr/>
                    <a:lstStyle/>
                    <a:p>
                      <a:pPr marL="20955">
                        <a:lnSpc>
                          <a:spcPct val="100000"/>
                        </a:lnSpc>
                        <a:spcBef>
                          <a:spcPts val="459"/>
                        </a:spcBef>
                      </a:pPr>
                      <a:r>
                        <a:rPr dirty="0" sz="1000" spc="-10" i="1">
                          <a:latin typeface="Arial"/>
                          <a:cs typeface="Arial"/>
                        </a:rPr>
                        <a:t>Implied</a:t>
                      </a:r>
                      <a:r>
                        <a:rPr dirty="0" sz="1000" spc="-35" i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i="1">
                          <a:latin typeface="Arial"/>
                          <a:cs typeface="Arial"/>
                        </a:rPr>
                        <a:t>TV</a:t>
                      </a:r>
                      <a:r>
                        <a:rPr dirty="0" sz="1000" spc="-15" i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i="1">
                          <a:latin typeface="Arial"/>
                          <a:cs typeface="Arial"/>
                        </a:rPr>
                        <a:t>exit</a:t>
                      </a:r>
                      <a:r>
                        <a:rPr dirty="0" sz="1000" spc="-25" i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i="1">
                          <a:latin typeface="Arial"/>
                          <a:cs typeface="Arial"/>
                        </a:rPr>
                        <a:t>EBITDA</a:t>
                      </a:r>
                      <a:r>
                        <a:rPr dirty="0" sz="1000" spc="-15" i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10" i="1">
                          <a:latin typeface="Arial"/>
                          <a:cs typeface="Arial"/>
                        </a:rPr>
                        <a:t>multiple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58419">
                    <a:lnL w="9525">
                      <a:solidFill>
                        <a:srgbClr val="000000"/>
                      </a:solidFill>
                      <a:prstDash val="solid"/>
                    </a:lnL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57530">
                        <a:lnSpc>
                          <a:spcPct val="100000"/>
                        </a:lnSpc>
                        <a:spcBef>
                          <a:spcPts val="459"/>
                        </a:spcBef>
                      </a:pPr>
                      <a:r>
                        <a:rPr dirty="0" sz="1000" spc="-10" i="1">
                          <a:latin typeface="Arial"/>
                          <a:cs typeface="Arial"/>
                        </a:rPr>
                        <a:t>10.612x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58419"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>
        <p:nvGraphicFramePr>
          <p:cNvPr id="19" name="object 19" descr=""/>
          <p:cNvGraphicFramePr>
            <a:graphicFrameLocks noGrp="1"/>
          </p:cNvGraphicFramePr>
          <p:nvPr/>
        </p:nvGraphicFramePr>
        <p:xfrm>
          <a:off x="826507" y="1119093"/>
          <a:ext cx="4933950" cy="21513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132455"/>
                <a:gridCol w="1708149"/>
              </a:tblGrid>
              <a:tr h="265430">
                <a:tc gridSpan="2">
                  <a:txBody>
                    <a:bodyPr/>
                    <a:lstStyle/>
                    <a:p>
                      <a:pPr marL="20320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dirty="0" sz="95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Exit</a:t>
                      </a:r>
                      <a:r>
                        <a:rPr dirty="0" sz="950" spc="2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95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EBITDA</a:t>
                      </a:r>
                      <a:r>
                        <a:rPr dirty="0" sz="950" spc="-11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95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Multiple</a:t>
                      </a:r>
                      <a:r>
                        <a:rPr dirty="0" sz="950" spc="6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950" spc="-1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Approach</a:t>
                      </a:r>
                      <a:endParaRPr sz="950">
                        <a:latin typeface="Arial"/>
                        <a:cs typeface="Arial"/>
                      </a:endParaRPr>
                    </a:p>
                  </a:txBody>
                  <a:tcPr marL="0" marR="0" marB="0" marT="104140">
                    <a:lnL w="952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009999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325120">
                <a:tc>
                  <a:txBody>
                    <a:bodyPr/>
                    <a:lstStyle/>
                    <a:p>
                      <a:pPr marL="20320">
                        <a:lnSpc>
                          <a:spcPct val="100000"/>
                        </a:lnSpc>
                        <a:spcBef>
                          <a:spcPts val="915"/>
                        </a:spcBef>
                      </a:pPr>
                      <a:r>
                        <a:rPr dirty="0" sz="950">
                          <a:latin typeface="Arial MT"/>
                          <a:cs typeface="Arial MT"/>
                        </a:rPr>
                        <a:t>Terminal</a:t>
                      </a:r>
                      <a:r>
                        <a:rPr dirty="0" sz="950" spc="-7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50">
                          <a:latin typeface="Arial MT"/>
                          <a:cs typeface="Arial MT"/>
                        </a:rPr>
                        <a:t>year</a:t>
                      </a:r>
                      <a:r>
                        <a:rPr dirty="0" sz="950" spc="-5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50" spc="-10">
                          <a:latin typeface="Arial MT"/>
                          <a:cs typeface="Arial MT"/>
                        </a:rPr>
                        <a:t>EBITDA</a:t>
                      </a:r>
                      <a:endParaRPr sz="950">
                        <a:latin typeface="Arial MT"/>
                        <a:cs typeface="Arial MT"/>
                      </a:endParaRPr>
                    </a:p>
                  </a:txBody>
                  <a:tcPr marL="0" marR="0" marB="0" marT="116205">
                    <a:lnL w="9525">
                      <a:solidFill>
                        <a:srgbClr val="000000"/>
                      </a:solidFill>
                      <a:prstDash val="solid"/>
                    </a:lnL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r" marR="46990">
                        <a:lnSpc>
                          <a:spcPct val="100000"/>
                        </a:lnSpc>
                        <a:spcBef>
                          <a:spcPts val="915"/>
                        </a:spcBef>
                      </a:pPr>
                      <a:r>
                        <a:rPr dirty="0" sz="950" spc="-10">
                          <a:latin typeface="Arial MT"/>
                          <a:cs typeface="Arial MT"/>
                        </a:rPr>
                        <a:t>3,463</a:t>
                      </a:r>
                      <a:endParaRPr sz="950">
                        <a:latin typeface="Arial MT"/>
                        <a:cs typeface="Arial MT"/>
                      </a:endParaRPr>
                    </a:p>
                  </a:txBody>
                  <a:tcPr marL="0" marR="0" marB="0" marT="116205"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269240">
                <a:tc>
                  <a:txBody>
                    <a:bodyPr/>
                    <a:lstStyle/>
                    <a:p>
                      <a:pPr marL="20320">
                        <a:lnSpc>
                          <a:spcPct val="100000"/>
                        </a:lnSpc>
                        <a:spcBef>
                          <a:spcPts val="415"/>
                        </a:spcBef>
                      </a:pPr>
                      <a:r>
                        <a:rPr dirty="0" sz="950">
                          <a:latin typeface="Arial MT"/>
                          <a:cs typeface="Arial MT"/>
                        </a:rPr>
                        <a:t>Terminal</a:t>
                      </a:r>
                      <a:r>
                        <a:rPr dirty="0" sz="950" spc="-3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50" spc="-20">
                          <a:latin typeface="Arial MT"/>
                          <a:cs typeface="Arial MT"/>
                        </a:rPr>
                        <a:t>value</a:t>
                      </a:r>
                      <a:r>
                        <a:rPr dirty="0" sz="950" spc="-3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50" spc="-10">
                          <a:latin typeface="Arial MT"/>
                          <a:cs typeface="Arial MT"/>
                        </a:rPr>
                        <a:t>EBITDA</a:t>
                      </a:r>
                      <a:r>
                        <a:rPr dirty="0" sz="950" spc="-7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50" spc="-10">
                          <a:latin typeface="Arial MT"/>
                          <a:cs typeface="Arial MT"/>
                        </a:rPr>
                        <a:t>multiple</a:t>
                      </a:r>
                      <a:endParaRPr sz="950">
                        <a:latin typeface="Arial MT"/>
                        <a:cs typeface="Arial MT"/>
                      </a:endParaRPr>
                    </a:p>
                  </a:txBody>
                  <a:tcPr marL="0" marR="0" marB="0" marT="52705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algn="r" marR="45720">
                        <a:lnSpc>
                          <a:spcPct val="100000"/>
                        </a:lnSpc>
                        <a:spcBef>
                          <a:spcPts val="415"/>
                        </a:spcBef>
                      </a:pPr>
                      <a:r>
                        <a:rPr dirty="0" sz="950" spc="-10">
                          <a:latin typeface="Arial MT"/>
                          <a:cs typeface="Arial MT"/>
                        </a:rPr>
                        <a:t>10.000x</a:t>
                      </a:r>
                      <a:endParaRPr sz="950">
                        <a:latin typeface="Arial MT"/>
                        <a:cs typeface="Arial MT"/>
                      </a:endParaRPr>
                    </a:p>
                  </a:txBody>
                  <a:tcPr marL="0" marR="0" marB="0" marT="52705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73685">
                <a:tc>
                  <a:txBody>
                    <a:bodyPr/>
                    <a:lstStyle/>
                    <a:p>
                      <a:pPr marL="20320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dirty="0" sz="950">
                          <a:latin typeface="Arial MT"/>
                          <a:cs typeface="Arial MT"/>
                        </a:rPr>
                        <a:t>Terminal</a:t>
                      </a:r>
                      <a:r>
                        <a:rPr dirty="0" sz="950" spc="-6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50" spc="-10">
                          <a:latin typeface="Arial MT"/>
                          <a:cs typeface="Arial MT"/>
                        </a:rPr>
                        <a:t>value</a:t>
                      </a:r>
                      <a:endParaRPr sz="950">
                        <a:latin typeface="Arial MT"/>
                        <a:cs typeface="Arial MT"/>
                      </a:endParaRPr>
                    </a:p>
                  </a:txBody>
                  <a:tcPr marL="0" marR="0" marB="0" marT="6096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algn="r" marR="46355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dirty="0" sz="950" spc="-10">
                          <a:latin typeface="Arial MT"/>
                          <a:cs typeface="Arial MT"/>
                        </a:rPr>
                        <a:t>34,626</a:t>
                      </a:r>
                      <a:endParaRPr sz="950">
                        <a:latin typeface="Arial MT"/>
                        <a:cs typeface="Arial MT"/>
                      </a:endParaRPr>
                    </a:p>
                  </a:txBody>
                  <a:tcPr marL="0" marR="0" marB="0" marT="6096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69240">
                <a:tc>
                  <a:txBody>
                    <a:bodyPr/>
                    <a:lstStyle/>
                    <a:p>
                      <a:pPr marL="20320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dirty="0" sz="950">
                          <a:latin typeface="Arial MT"/>
                          <a:cs typeface="Arial MT"/>
                        </a:rPr>
                        <a:t>Present</a:t>
                      </a:r>
                      <a:r>
                        <a:rPr dirty="0" sz="950" spc="-3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50" spc="-20">
                          <a:latin typeface="Arial MT"/>
                          <a:cs typeface="Arial MT"/>
                        </a:rPr>
                        <a:t>value</a:t>
                      </a:r>
                      <a:r>
                        <a:rPr dirty="0" sz="950" spc="-4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50">
                          <a:latin typeface="Arial MT"/>
                          <a:cs typeface="Arial MT"/>
                        </a:rPr>
                        <a:t>of</a:t>
                      </a:r>
                      <a:r>
                        <a:rPr dirty="0" sz="950" spc="-3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50">
                          <a:latin typeface="Arial MT"/>
                          <a:cs typeface="Arial MT"/>
                        </a:rPr>
                        <a:t>terminal</a:t>
                      </a:r>
                      <a:r>
                        <a:rPr dirty="0" sz="950" spc="-4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50" spc="-20">
                          <a:latin typeface="Arial MT"/>
                          <a:cs typeface="Arial MT"/>
                        </a:rPr>
                        <a:t>value</a:t>
                      </a:r>
                      <a:endParaRPr sz="950">
                        <a:latin typeface="Arial MT"/>
                        <a:cs typeface="Arial MT"/>
                      </a:endParaRPr>
                    </a:p>
                  </a:txBody>
                  <a:tcPr marL="0" marR="0" marB="0" marT="56515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algn="r" marR="46355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dirty="0" sz="950" spc="-10">
                          <a:latin typeface="Arial MT"/>
                          <a:cs typeface="Arial MT"/>
                        </a:rPr>
                        <a:t>16,806</a:t>
                      </a:r>
                      <a:endParaRPr sz="950">
                        <a:latin typeface="Arial MT"/>
                        <a:cs typeface="Arial MT"/>
                      </a:endParaRPr>
                    </a:p>
                  </a:txBody>
                  <a:tcPr marL="0" marR="0" marB="0" marT="56515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69240">
                <a:tc>
                  <a:txBody>
                    <a:bodyPr/>
                    <a:lstStyle/>
                    <a:p>
                      <a:pPr marL="20320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dirty="0" sz="950">
                          <a:latin typeface="Arial MT"/>
                          <a:cs typeface="Arial MT"/>
                        </a:rPr>
                        <a:t>Present</a:t>
                      </a:r>
                      <a:r>
                        <a:rPr dirty="0" sz="950" spc="-1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50" spc="-20">
                          <a:latin typeface="Arial MT"/>
                          <a:cs typeface="Arial MT"/>
                        </a:rPr>
                        <a:t>value</a:t>
                      </a:r>
                      <a:r>
                        <a:rPr dirty="0" sz="950" spc="-2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50">
                          <a:latin typeface="Arial MT"/>
                          <a:cs typeface="Arial MT"/>
                        </a:rPr>
                        <a:t>of</a:t>
                      </a:r>
                      <a:r>
                        <a:rPr dirty="0" sz="950" spc="-1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50">
                          <a:latin typeface="Arial MT"/>
                          <a:cs typeface="Arial MT"/>
                        </a:rPr>
                        <a:t>stage</a:t>
                      </a:r>
                      <a:r>
                        <a:rPr dirty="0" sz="950" spc="-2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50">
                          <a:latin typeface="Arial MT"/>
                          <a:cs typeface="Arial MT"/>
                        </a:rPr>
                        <a:t>1</a:t>
                      </a:r>
                      <a:r>
                        <a:rPr dirty="0" sz="950" spc="-2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50">
                          <a:latin typeface="Arial MT"/>
                          <a:cs typeface="Arial MT"/>
                        </a:rPr>
                        <a:t>cash</a:t>
                      </a:r>
                      <a:r>
                        <a:rPr dirty="0" sz="950" spc="-2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50" spc="-10">
                          <a:latin typeface="Arial MT"/>
                          <a:cs typeface="Arial MT"/>
                        </a:rPr>
                        <a:t>flows</a:t>
                      </a:r>
                      <a:endParaRPr sz="950">
                        <a:latin typeface="Arial MT"/>
                        <a:cs typeface="Arial MT"/>
                      </a:endParaRPr>
                    </a:p>
                  </a:txBody>
                  <a:tcPr marL="0" marR="0" marB="0" marT="56515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algn="r" marR="46990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dirty="0" sz="950" spc="-10">
                          <a:latin typeface="Arial MT"/>
                          <a:cs typeface="Arial MT"/>
                        </a:rPr>
                        <a:t>8,730</a:t>
                      </a:r>
                      <a:endParaRPr sz="950">
                        <a:latin typeface="Arial MT"/>
                        <a:cs typeface="Arial MT"/>
                      </a:endParaRPr>
                    </a:p>
                  </a:txBody>
                  <a:tcPr marL="0" marR="0" marB="0" marT="56515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65430">
                <a:tc>
                  <a:txBody>
                    <a:bodyPr/>
                    <a:lstStyle/>
                    <a:p>
                      <a:pPr marL="20320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dirty="0" sz="950" b="1">
                          <a:latin typeface="Arial"/>
                          <a:cs typeface="Arial"/>
                        </a:rPr>
                        <a:t>Enterprise</a:t>
                      </a:r>
                      <a:r>
                        <a:rPr dirty="0" sz="950" spc="6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950" spc="-20" b="1">
                          <a:latin typeface="Arial"/>
                          <a:cs typeface="Arial"/>
                        </a:rPr>
                        <a:t>value</a:t>
                      </a:r>
                      <a:endParaRPr sz="950">
                        <a:latin typeface="Arial"/>
                        <a:cs typeface="Arial"/>
                      </a:endParaRPr>
                    </a:p>
                  </a:txBody>
                  <a:tcPr marL="0" marR="0" marB="0" marT="56515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algn="r" marR="46355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dirty="0" sz="950" spc="-10" b="1">
                          <a:latin typeface="Arial"/>
                          <a:cs typeface="Arial"/>
                        </a:rPr>
                        <a:t>25,535</a:t>
                      </a:r>
                      <a:endParaRPr sz="950">
                        <a:latin typeface="Arial"/>
                        <a:cs typeface="Arial"/>
                      </a:endParaRPr>
                    </a:p>
                  </a:txBody>
                  <a:tcPr marL="0" marR="0" marB="0" marT="56515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13995">
                <a:tc>
                  <a:txBody>
                    <a:bodyPr/>
                    <a:lstStyle/>
                    <a:p>
                      <a:pPr marL="20320">
                        <a:lnSpc>
                          <a:spcPct val="100000"/>
                        </a:lnSpc>
                        <a:spcBef>
                          <a:spcPts val="414"/>
                        </a:spcBef>
                      </a:pPr>
                      <a:r>
                        <a:rPr dirty="0" sz="950" spc="-10" i="1">
                          <a:latin typeface="Arial"/>
                          <a:cs typeface="Arial"/>
                        </a:rPr>
                        <a:t>Implied</a:t>
                      </a:r>
                      <a:r>
                        <a:rPr dirty="0" sz="950" spc="-30" i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950" i="1">
                          <a:latin typeface="Arial"/>
                          <a:cs typeface="Arial"/>
                        </a:rPr>
                        <a:t>TV </a:t>
                      </a:r>
                      <a:r>
                        <a:rPr dirty="0" sz="950" spc="-10" i="1">
                          <a:latin typeface="Arial"/>
                          <a:cs typeface="Arial"/>
                        </a:rPr>
                        <a:t>perpetual</a:t>
                      </a:r>
                      <a:r>
                        <a:rPr dirty="0" sz="950" spc="-30" i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950" spc="-25" i="1">
                          <a:latin typeface="Arial"/>
                          <a:cs typeface="Arial"/>
                        </a:rPr>
                        <a:t>growth </a:t>
                      </a:r>
                      <a:r>
                        <a:rPr dirty="0" sz="950" spc="-20" i="1">
                          <a:latin typeface="Arial"/>
                          <a:cs typeface="Arial"/>
                        </a:rPr>
                        <a:t>rate</a:t>
                      </a:r>
                      <a:endParaRPr sz="950">
                        <a:latin typeface="Arial"/>
                        <a:cs typeface="Arial"/>
                      </a:endParaRPr>
                    </a:p>
                  </a:txBody>
                  <a:tcPr marL="0" marR="0" marB="0" marT="52704">
                    <a:lnL w="9525">
                      <a:solidFill>
                        <a:srgbClr val="000000"/>
                      </a:solidFill>
                      <a:prstDash val="solid"/>
                    </a:lnL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62865">
                        <a:lnSpc>
                          <a:spcPct val="100000"/>
                        </a:lnSpc>
                        <a:spcBef>
                          <a:spcPts val="414"/>
                        </a:spcBef>
                      </a:pPr>
                      <a:r>
                        <a:rPr dirty="0" sz="950" spc="-10" i="1">
                          <a:latin typeface="Arial"/>
                          <a:cs typeface="Arial"/>
                        </a:rPr>
                        <a:t>2.537%</a:t>
                      </a:r>
                      <a:endParaRPr sz="950">
                        <a:latin typeface="Arial"/>
                        <a:cs typeface="Arial"/>
                      </a:endParaRPr>
                    </a:p>
                  </a:txBody>
                  <a:tcPr marL="0" marR="0" marB="0" marT="52704"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20" name="object 20" descr=""/>
          <p:cNvSpPr txBox="1"/>
          <p:nvPr/>
        </p:nvSpPr>
        <p:spPr>
          <a:xfrm>
            <a:off x="6506718" y="3883914"/>
            <a:ext cx="5084445" cy="716280"/>
          </a:xfrm>
          <a:prstGeom prst="rect">
            <a:avLst/>
          </a:prstGeom>
          <a:solidFill>
            <a:srgbClr val="E7E6E6"/>
          </a:solidFill>
        </p:spPr>
        <p:txBody>
          <a:bodyPr wrap="square" lIns="0" tIns="4127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325"/>
              </a:spcBef>
            </a:pPr>
            <a:endParaRPr sz="1050">
              <a:latin typeface="Times New Roman"/>
              <a:cs typeface="Times New Roman"/>
            </a:endParaRPr>
          </a:p>
          <a:p>
            <a:pPr marL="262890" marR="188595" indent="-171450">
              <a:lnSpc>
                <a:spcPct val="100000"/>
              </a:lnSpc>
              <a:buClr>
                <a:srgbClr val="009999"/>
              </a:buClr>
              <a:buFont typeface="Wingdings"/>
              <a:buChar char=""/>
              <a:tabLst>
                <a:tab pos="262890" algn="l"/>
              </a:tabLst>
            </a:pP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Using</a:t>
            </a:r>
            <a:r>
              <a:rPr dirty="0" sz="1050" spc="-3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the</a:t>
            </a:r>
            <a:r>
              <a:rPr dirty="0" sz="1050" spc="-4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Perpetuity</a:t>
            </a:r>
            <a:r>
              <a:rPr dirty="0" sz="1050" spc="-4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Approach,</a:t>
            </a:r>
            <a:r>
              <a:rPr dirty="0" sz="1050" spc="-3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we</a:t>
            </a:r>
            <a:r>
              <a:rPr dirty="0" sz="1050" spc="-3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assumed</a:t>
            </a:r>
            <a:r>
              <a:rPr dirty="0" sz="1050" spc="-4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a</a:t>
            </a:r>
            <a:r>
              <a:rPr dirty="0" sz="1050" spc="-4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conservative</a:t>
            </a:r>
            <a:r>
              <a:rPr dirty="0" sz="1050" spc="-2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growth</a:t>
            </a:r>
            <a:r>
              <a:rPr dirty="0" sz="1050" spc="-3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rate</a:t>
            </a:r>
            <a:r>
              <a:rPr dirty="0" sz="1050" spc="-3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in</a:t>
            </a:r>
            <a:r>
              <a:rPr dirty="0" sz="1050" spc="-4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 spc="-20">
                <a:solidFill>
                  <a:srgbClr val="010027"/>
                </a:solidFill>
                <a:latin typeface="Arial MT"/>
                <a:cs typeface="Arial MT"/>
              </a:rPr>
              <a:t>line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with</a:t>
            </a:r>
            <a:r>
              <a:rPr dirty="0" sz="1050" spc="-3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street</a:t>
            </a:r>
            <a:r>
              <a:rPr dirty="0" sz="1050" spc="-3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 spc="-10">
                <a:solidFill>
                  <a:srgbClr val="010027"/>
                </a:solidFill>
                <a:latin typeface="Arial MT"/>
                <a:cs typeface="Arial MT"/>
              </a:rPr>
              <a:t>projections</a:t>
            </a:r>
            <a:endParaRPr sz="1050">
              <a:latin typeface="Arial MT"/>
              <a:cs typeface="Arial MT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704087" y="3883914"/>
            <a:ext cx="5081905" cy="716280"/>
          </a:xfrm>
          <a:prstGeom prst="rect">
            <a:avLst/>
          </a:prstGeom>
          <a:solidFill>
            <a:srgbClr val="E7E6E6"/>
          </a:solidFill>
        </p:spPr>
        <p:txBody>
          <a:bodyPr wrap="square" lIns="0" tIns="4127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325"/>
              </a:spcBef>
            </a:pPr>
            <a:endParaRPr sz="1050">
              <a:latin typeface="Times New Roman"/>
              <a:cs typeface="Times New Roman"/>
            </a:endParaRPr>
          </a:p>
          <a:p>
            <a:pPr marL="262890" marR="85090" indent="-171450">
              <a:lnSpc>
                <a:spcPct val="100000"/>
              </a:lnSpc>
              <a:buClr>
                <a:srgbClr val="009999"/>
              </a:buClr>
              <a:buFont typeface="Wingdings"/>
              <a:buChar char=""/>
              <a:tabLst>
                <a:tab pos="262890" algn="l"/>
              </a:tabLst>
            </a:pP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The</a:t>
            </a:r>
            <a:r>
              <a:rPr dirty="0" sz="1050" spc="-4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exit</a:t>
            </a:r>
            <a:r>
              <a:rPr dirty="0" sz="1050" spc="-3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EBITDA</a:t>
            </a:r>
            <a:r>
              <a:rPr dirty="0" sz="1050" spc="-5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multiple</a:t>
            </a:r>
            <a:r>
              <a:rPr dirty="0" sz="1050" spc="-2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was</a:t>
            </a:r>
            <a:r>
              <a:rPr dirty="0" sz="1050" spc="-2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decided</a:t>
            </a:r>
            <a:r>
              <a:rPr dirty="0" sz="1050" spc="-2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based</a:t>
            </a:r>
            <a:r>
              <a:rPr dirty="0" sz="1050" spc="-2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upon</a:t>
            </a:r>
            <a:r>
              <a:rPr dirty="0" sz="1050" spc="-2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the</a:t>
            </a:r>
            <a:r>
              <a:rPr dirty="0" sz="1050" spc="-3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2023</a:t>
            </a:r>
            <a:r>
              <a:rPr dirty="0" sz="1050" spc="-2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EV/EBITDA</a:t>
            </a:r>
            <a:r>
              <a:rPr dirty="0" sz="1050" spc="-5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 spc="-10">
                <a:solidFill>
                  <a:srgbClr val="010027"/>
                </a:solidFill>
                <a:latin typeface="Arial MT"/>
                <a:cs typeface="Arial MT"/>
              </a:rPr>
              <a:t>comps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trading</a:t>
            </a:r>
            <a:r>
              <a:rPr dirty="0" sz="1050" spc="-5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multiple</a:t>
            </a:r>
            <a:r>
              <a:rPr dirty="0" sz="1050" spc="-5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 spc="-10">
                <a:solidFill>
                  <a:srgbClr val="010027"/>
                </a:solidFill>
                <a:latin typeface="Arial MT"/>
                <a:cs typeface="Arial MT"/>
              </a:rPr>
              <a:t>median</a:t>
            </a:r>
            <a:endParaRPr sz="1050">
              <a:latin typeface="Arial MT"/>
              <a:cs typeface="Arial MT"/>
            </a:endParaRPr>
          </a:p>
        </p:txBody>
      </p:sp>
      <p:sp>
        <p:nvSpPr>
          <p:cNvPr id="22" name="object 22" descr=""/>
          <p:cNvSpPr txBox="1"/>
          <p:nvPr/>
        </p:nvSpPr>
        <p:spPr>
          <a:xfrm>
            <a:off x="718058" y="6283545"/>
            <a:ext cx="1300480" cy="514350"/>
          </a:xfrm>
          <a:prstGeom prst="rect">
            <a:avLst/>
          </a:prstGeom>
        </p:spPr>
        <p:txBody>
          <a:bodyPr wrap="square" lIns="0" tIns="55244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434"/>
              </a:spcBef>
            </a:pP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Source:</a:t>
            </a:r>
            <a:r>
              <a:rPr dirty="0" sz="800" spc="-3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(Bloomberg,</a:t>
            </a:r>
            <a:r>
              <a:rPr dirty="0" sz="800" spc="-2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 spc="-10">
                <a:solidFill>
                  <a:srgbClr val="010027"/>
                </a:solidFill>
                <a:latin typeface="Arial MT"/>
                <a:cs typeface="Arial MT"/>
              </a:rPr>
              <a:t>2023)</a:t>
            </a:r>
            <a:endParaRPr sz="800">
              <a:latin typeface="Arial MT"/>
              <a:cs typeface="Arial MT"/>
            </a:endParaRPr>
          </a:p>
          <a:p>
            <a:pPr algn="ctr" marL="361315" marR="349885" indent="-52705">
              <a:lnSpc>
                <a:spcPct val="67100"/>
              </a:lnSpc>
              <a:spcBef>
                <a:spcPts val="860"/>
              </a:spcBef>
            </a:pPr>
            <a:r>
              <a:rPr dirty="0" sz="1050" spc="-10" b="1">
                <a:solidFill>
                  <a:srgbClr val="FFFFFF"/>
                </a:solidFill>
                <a:latin typeface="Calibri"/>
                <a:cs typeface="Calibri"/>
              </a:rPr>
              <a:t>Executive </a:t>
            </a:r>
            <a:r>
              <a:rPr dirty="0" baseline="-21164" sz="1575" spc="-427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sz="1050" spc="-285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baseline="-21164" sz="1575" spc="-427" b="1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dirty="0" sz="1050" spc="-285" b="1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dirty="0" baseline="-21164" sz="1575" spc="-427" b="1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dirty="0" sz="1050" spc="-285" b="1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dirty="0" baseline="-21164" sz="1575" spc="-427" b="1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dirty="0" sz="1050" spc="-285" b="1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dirty="0" baseline="-21164" sz="1575" spc="-427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050" spc="-285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baseline="-21164" sz="1575" spc="-427" b="1">
                <a:solidFill>
                  <a:srgbClr val="FFFFFF"/>
                </a:solidFill>
                <a:latin typeface="Calibri"/>
                <a:cs typeface="Calibri"/>
              </a:rPr>
              <a:t>ry</a:t>
            </a:r>
            <a:r>
              <a:rPr dirty="0" sz="1050" spc="-285" b="1">
                <a:solidFill>
                  <a:srgbClr val="FFFFFF"/>
                </a:solidFill>
                <a:latin typeface="Calibri"/>
                <a:cs typeface="Calibri"/>
              </a:rPr>
              <a:t>ry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23" name="object 2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20">
                <a:solidFill>
                  <a:srgbClr val="009C9B"/>
                </a:solidFill>
              </a:rPr>
              <a:t>Vestas</a:t>
            </a:r>
            <a:r>
              <a:rPr dirty="0" spc="-25">
                <a:solidFill>
                  <a:srgbClr val="009C9B"/>
                </a:solidFill>
              </a:rPr>
              <a:t> </a:t>
            </a:r>
            <a:r>
              <a:rPr dirty="0">
                <a:solidFill>
                  <a:srgbClr val="009C9B"/>
                </a:solidFill>
              </a:rPr>
              <a:t>DCF</a:t>
            </a:r>
            <a:r>
              <a:rPr dirty="0" spc="-15">
                <a:solidFill>
                  <a:srgbClr val="009C9B"/>
                </a:solidFill>
              </a:rPr>
              <a:t> </a:t>
            </a:r>
            <a:r>
              <a:rPr dirty="0" spc="-10">
                <a:solidFill>
                  <a:srgbClr val="009C9B"/>
                </a:solidFill>
              </a:rPr>
              <a:t>Sensitivity</a:t>
            </a:r>
            <a:r>
              <a:rPr dirty="0" spc="-110">
                <a:solidFill>
                  <a:srgbClr val="009C9B"/>
                </a:solidFill>
              </a:rPr>
              <a:t> </a:t>
            </a:r>
            <a:r>
              <a:rPr dirty="0" spc="-10">
                <a:solidFill>
                  <a:srgbClr val="009C9B"/>
                </a:solidFill>
              </a:rPr>
              <a:t>Analysis</a:t>
            </a: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200" b="0">
                <a:solidFill>
                  <a:srgbClr val="010027"/>
                </a:solidFill>
                <a:latin typeface="Arial MT"/>
                <a:cs typeface="Arial MT"/>
              </a:rPr>
              <a:t>Exit</a:t>
            </a:r>
            <a:r>
              <a:rPr dirty="0" sz="1200" spc="-10" b="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 b="0">
                <a:solidFill>
                  <a:srgbClr val="010027"/>
                </a:solidFill>
                <a:latin typeface="Arial MT"/>
                <a:cs typeface="Arial MT"/>
              </a:rPr>
              <a:t>multiple</a:t>
            </a:r>
            <a:r>
              <a:rPr dirty="0" sz="1200" spc="-35" b="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 b="0">
                <a:solidFill>
                  <a:srgbClr val="010027"/>
                </a:solidFill>
                <a:latin typeface="Arial MT"/>
                <a:cs typeface="Arial MT"/>
              </a:rPr>
              <a:t>and</a:t>
            </a:r>
            <a:r>
              <a:rPr dirty="0" sz="1200" spc="-20" b="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 b="0">
                <a:solidFill>
                  <a:srgbClr val="010027"/>
                </a:solidFill>
                <a:latin typeface="Arial MT"/>
                <a:cs typeface="Arial MT"/>
              </a:rPr>
              <a:t>perpetuity</a:t>
            </a:r>
            <a:r>
              <a:rPr dirty="0" sz="1200" spc="-40" b="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 b="0">
                <a:solidFill>
                  <a:srgbClr val="010027"/>
                </a:solidFill>
                <a:latin typeface="Arial MT"/>
                <a:cs typeface="Arial MT"/>
              </a:rPr>
              <a:t>growth</a:t>
            </a:r>
            <a:r>
              <a:rPr dirty="0" sz="1200" spc="-30" b="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 b="0">
                <a:solidFill>
                  <a:srgbClr val="010027"/>
                </a:solidFill>
                <a:latin typeface="Arial MT"/>
                <a:cs typeface="Arial MT"/>
              </a:rPr>
              <a:t>rate</a:t>
            </a:r>
            <a:r>
              <a:rPr dirty="0" sz="1200" spc="-15" b="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 b="0">
                <a:solidFill>
                  <a:srgbClr val="010027"/>
                </a:solidFill>
                <a:latin typeface="Arial MT"/>
                <a:cs typeface="Arial MT"/>
              </a:rPr>
              <a:t>with</a:t>
            </a:r>
            <a:r>
              <a:rPr dirty="0" sz="1200" spc="-15" b="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 spc="-10" b="0">
                <a:solidFill>
                  <a:srgbClr val="010027"/>
                </a:solidFill>
                <a:latin typeface="Arial MT"/>
                <a:cs typeface="Arial MT"/>
              </a:rPr>
              <a:t>assumptions</a:t>
            </a:r>
            <a:endParaRPr sz="1200">
              <a:latin typeface="Arial MT"/>
              <a:cs typeface="Arial MT"/>
            </a:endParaRPr>
          </a:p>
        </p:txBody>
      </p:sp>
      <p:grpSp>
        <p:nvGrpSpPr>
          <p:cNvPr id="24" name="object 24" descr=""/>
          <p:cNvGrpSpPr/>
          <p:nvPr/>
        </p:nvGrpSpPr>
        <p:grpSpPr>
          <a:xfrm>
            <a:off x="8533144" y="5597032"/>
            <a:ext cx="2294890" cy="492125"/>
            <a:chOff x="8533144" y="5597032"/>
            <a:chExt cx="2294890" cy="492125"/>
          </a:xfrm>
        </p:grpSpPr>
        <p:sp>
          <p:nvSpPr>
            <p:cNvPr id="25" name="object 25" descr=""/>
            <p:cNvSpPr/>
            <p:nvPr/>
          </p:nvSpPr>
          <p:spPr>
            <a:xfrm>
              <a:off x="8533143" y="5597042"/>
              <a:ext cx="2294890" cy="329565"/>
            </a:xfrm>
            <a:custGeom>
              <a:avLst/>
              <a:gdLst/>
              <a:ahLst/>
              <a:cxnLst/>
              <a:rect l="l" t="t" r="r" b="b"/>
              <a:pathLst>
                <a:path w="2294890" h="329564">
                  <a:moveTo>
                    <a:pt x="2294432" y="0"/>
                  </a:moveTo>
                  <a:lnTo>
                    <a:pt x="0" y="0"/>
                  </a:lnTo>
                  <a:lnTo>
                    <a:pt x="0" y="162737"/>
                  </a:lnTo>
                  <a:lnTo>
                    <a:pt x="0" y="166598"/>
                  </a:lnTo>
                  <a:lnTo>
                    <a:pt x="0" y="329336"/>
                  </a:lnTo>
                  <a:lnTo>
                    <a:pt x="767283" y="329336"/>
                  </a:lnTo>
                  <a:lnTo>
                    <a:pt x="767283" y="166598"/>
                  </a:lnTo>
                  <a:lnTo>
                    <a:pt x="2294432" y="166598"/>
                  </a:lnTo>
                  <a:lnTo>
                    <a:pt x="2294432" y="0"/>
                  </a:lnTo>
                  <a:close/>
                </a:path>
              </a:pathLst>
            </a:custGeom>
            <a:solidFill>
              <a:srgbClr val="00999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 descr=""/>
            <p:cNvSpPr/>
            <p:nvPr/>
          </p:nvSpPr>
          <p:spPr>
            <a:xfrm>
              <a:off x="9296511" y="5759770"/>
              <a:ext cx="767715" cy="163195"/>
            </a:xfrm>
            <a:custGeom>
              <a:avLst/>
              <a:gdLst/>
              <a:ahLst/>
              <a:cxnLst/>
              <a:rect l="l" t="t" r="r" b="b"/>
              <a:pathLst>
                <a:path w="767715" h="163195">
                  <a:moveTo>
                    <a:pt x="0" y="162738"/>
                  </a:moveTo>
                  <a:lnTo>
                    <a:pt x="767549" y="162738"/>
                  </a:lnTo>
                  <a:lnTo>
                    <a:pt x="767549" y="0"/>
                  </a:lnTo>
                  <a:lnTo>
                    <a:pt x="0" y="0"/>
                  </a:lnTo>
                  <a:lnTo>
                    <a:pt x="0" y="162738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 descr=""/>
            <p:cNvSpPr/>
            <p:nvPr/>
          </p:nvSpPr>
          <p:spPr>
            <a:xfrm>
              <a:off x="8533143" y="5759780"/>
              <a:ext cx="2294890" cy="329565"/>
            </a:xfrm>
            <a:custGeom>
              <a:avLst/>
              <a:gdLst/>
              <a:ahLst/>
              <a:cxnLst/>
              <a:rect l="l" t="t" r="r" b="b"/>
              <a:pathLst>
                <a:path w="2294890" h="329564">
                  <a:moveTo>
                    <a:pt x="2294432" y="162737"/>
                  </a:moveTo>
                  <a:lnTo>
                    <a:pt x="2294331" y="0"/>
                  </a:lnTo>
                  <a:lnTo>
                    <a:pt x="1527035" y="0"/>
                  </a:lnTo>
                  <a:lnTo>
                    <a:pt x="1527035" y="162737"/>
                  </a:lnTo>
                  <a:lnTo>
                    <a:pt x="0" y="162737"/>
                  </a:lnTo>
                  <a:lnTo>
                    <a:pt x="0" y="329082"/>
                  </a:lnTo>
                  <a:lnTo>
                    <a:pt x="2294432" y="329082"/>
                  </a:lnTo>
                  <a:lnTo>
                    <a:pt x="2294432" y="162737"/>
                  </a:lnTo>
                  <a:close/>
                </a:path>
              </a:pathLst>
            </a:custGeom>
            <a:solidFill>
              <a:srgbClr val="009999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8" name="object 28" descr=""/>
          <p:cNvSpPr txBox="1"/>
          <p:nvPr/>
        </p:nvSpPr>
        <p:spPr>
          <a:xfrm>
            <a:off x="7012917" y="4897896"/>
            <a:ext cx="4571365" cy="374650"/>
          </a:xfrm>
          <a:prstGeom prst="rect">
            <a:avLst/>
          </a:prstGeom>
        </p:spPr>
        <p:txBody>
          <a:bodyPr wrap="square" lIns="0" tIns="5651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45"/>
              </a:spcBef>
              <a:tabLst>
                <a:tab pos="1732914" algn="l"/>
                <a:tab pos="4558030" algn="l"/>
              </a:tabLst>
            </a:pPr>
            <a:r>
              <a:rPr dirty="0" u="sng" sz="85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	Equity</a:t>
            </a:r>
            <a:r>
              <a:rPr dirty="0" u="sng" sz="850" spc="-15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 </a:t>
            </a:r>
            <a:r>
              <a:rPr dirty="0" u="sng" sz="85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value</a:t>
            </a:r>
            <a:r>
              <a:rPr dirty="0" u="sng" sz="850" spc="35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 </a:t>
            </a:r>
            <a:r>
              <a:rPr dirty="0" u="sng" sz="85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per</a:t>
            </a:r>
            <a:r>
              <a:rPr dirty="0" u="sng" sz="850" spc="5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 </a:t>
            </a:r>
            <a:r>
              <a:rPr dirty="0" u="sng" sz="850" spc="-2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share</a:t>
            </a:r>
            <a:r>
              <a:rPr dirty="0" u="sng" sz="85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	</a:t>
            </a:r>
            <a:endParaRPr sz="850">
              <a:latin typeface="Arial MT"/>
              <a:cs typeface="Arial MT"/>
            </a:endParaRPr>
          </a:p>
          <a:p>
            <a:pPr marL="2016125">
              <a:lnSpc>
                <a:spcPct val="100000"/>
              </a:lnSpc>
              <a:spcBef>
                <a:spcPts val="350"/>
              </a:spcBef>
            </a:pPr>
            <a:r>
              <a:rPr dirty="0" sz="850">
                <a:latin typeface="Arial MT"/>
                <a:cs typeface="Arial MT"/>
              </a:rPr>
              <a:t>Long</a:t>
            </a:r>
            <a:r>
              <a:rPr dirty="0" sz="850" spc="35">
                <a:latin typeface="Arial MT"/>
                <a:cs typeface="Arial MT"/>
              </a:rPr>
              <a:t> </a:t>
            </a:r>
            <a:r>
              <a:rPr dirty="0" sz="850">
                <a:latin typeface="Arial MT"/>
                <a:cs typeface="Arial MT"/>
              </a:rPr>
              <a:t>term</a:t>
            </a:r>
            <a:r>
              <a:rPr dirty="0" sz="850" spc="70">
                <a:latin typeface="Arial MT"/>
                <a:cs typeface="Arial MT"/>
              </a:rPr>
              <a:t> </a:t>
            </a:r>
            <a:r>
              <a:rPr dirty="0" sz="850">
                <a:latin typeface="Arial MT"/>
                <a:cs typeface="Arial MT"/>
              </a:rPr>
              <a:t>growth</a:t>
            </a:r>
            <a:r>
              <a:rPr dirty="0" sz="850" spc="40">
                <a:latin typeface="Arial MT"/>
                <a:cs typeface="Arial MT"/>
              </a:rPr>
              <a:t> </a:t>
            </a:r>
            <a:r>
              <a:rPr dirty="0" sz="850">
                <a:latin typeface="Arial MT"/>
                <a:cs typeface="Arial MT"/>
              </a:rPr>
              <a:t>rate</a:t>
            </a:r>
            <a:r>
              <a:rPr dirty="0" sz="850" spc="35">
                <a:latin typeface="Arial MT"/>
                <a:cs typeface="Arial MT"/>
              </a:rPr>
              <a:t> </a:t>
            </a:r>
            <a:r>
              <a:rPr dirty="0" sz="850" spc="-20">
                <a:latin typeface="Arial MT"/>
                <a:cs typeface="Arial MT"/>
              </a:rPr>
              <a:t>(g):</a:t>
            </a:r>
            <a:endParaRPr sz="850">
              <a:latin typeface="Arial MT"/>
              <a:cs typeface="Arial MT"/>
            </a:endParaRPr>
          </a:p>
        </p:txBody>
      </p:sp>
      <p:sp>
        <p:nvSpPr>
          <p:cNvPr id="29" name="object 29" descr=""/>
          <p:cNvSpPr txBox="1"/>
          <p:nvPr/>
        </p:nvSpPr>
        <p:spPr>
          <a:xfrm>
            <a:off x="6594419" y="5762519"/>
            <a:ext cx="408940" cy="16065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850" spc="-10">
                <a:latin typeface="Arial MT"/>
                <a:cs typeface="Arial MT"/>
              </a:rPr>
              <a:t>WACC:</a:t>
            </a:r>
            <a:endParaRPr sz="850">
              <a:latin typeface="Arial MT"/>
              <a:cs typeface="Arial MT"/>
            </a:endParaRPr>
          </a:p>
        </p:txBody>
      </p:sp>
      <p:graphicFrame>
        <p:nvGraphicFramePr>
          <p:cNvPr id="30" name="object 30" descr=""/>
          <p:cNvGraphicFramePr>
            <a:graphicFrameLocks noGrp="1"/>
          </p:cNvGraphicFramePr>
          <p:nvPr/>
        </p:nvGraphicFramePr>
        <p:xfrm>
          <a:off x="7006249" y="5271813"/>
          <a:ext cx="4662805" cy="98615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63270"/>
                <a:gridCol w="747395"/>
                <a:gridCol w="763270"/>
                <a:gridCol w="763269"/>
                <a:gridCol w="763269"/>
                <a:gridCol w="781050"/>
              </a:tblGrid>
              <a:tr h="1619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6350">
                      <a:solidFill>
                        <a:srgbClr val="000000"/>
                      </a:solidFill>
                      <a:prstDash val="solid"/>
                    </a:lnR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4604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dirty="0" sz="850" spc="-20">
                          <a:latin typeface="Arial MT"/>
                          <a:cs typeface="Arial MT"/>
                        </a:rPr>
                        <a:t>1.0%</a:t>
                      </a:r>
                      <a:endParaRPr sz="850">
                        <a:latin typeface="Arial MT"/>
                        <a:cs typeface="Arial MT"/>
                      </a:endParaRPr>
                    </a:p>
                  </a:txBody>
                  <a:tcPr marL="0" marR="0" marB="0" marT="1778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30480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dirty="0" sz="850" spc="-20">
                          <a:latin typeface="Arial MT"/>
                          <a:cs typeface="Arial MT"/>
                        </a:rPr>
                        <a:t>2.0%</a:t>
                      </a:r>
                      <a:endParaRPr sz="850">
                        <a:latin typeface="Arial MT"/>
                        <a:cs typeface="Arial MT"/>
                      </a:endParaRPr>
                    </a:p>
                  </a:txBody>
                  <a:tcPr marL="0" marR="0" marB="0" marT="1778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30480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dirty="0" sz="850" spc="-20">
                          <a:latin typeface="Arial MT"/>
                          <a:cs typeface="Arial MT"/>
                        </a:rPr>
                        <a:t>3.0%</a:t>
                      </a:r>
                      <a:endParaRPr sz="850">
                        <a:latin typeface="Arial MT"/>
                        <a:cs typeface="Arial MT"/>
                      </a:endParaRPr>
                    </a:p>
                  </a:txBody>
                  <a:tcPr marL="0" marR="0" marB="0" marT="1778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30480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dirty="0" sz="850" spc="-20">
                          <a:latin typeface="Arial MT"/>
                          <a:cs typeface="Arial MT"/>
                        </a:rPr>
                        <a:t>4.0%</a:t>
                      </a:r>
                      <a:endParaRPr sz="850">
                        <a:latin typeface="Arial MT"/>
                        <a:cs typeface="Arial MT"/>
                      </a:endParaRPr>
                    </a:p>
                  </a:txBody>
                  <a:tcPr marL="0" marR="0" marB="0" marT="1778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3335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dirty="0" sz="850" spc="-20">
                          <a:latin typeface="Arial MT"/>
                          <a:cs typeface="Arial MT"/>
                        </a:rPr>
                        <a:t>5.0%</a:t>
                      </a:r>
                      <a:endParaRPr sz="850">
                        <a:latin typeface="Arial MT"/>
                        <a:cs typeface="Arial MT"/>
                      </a:endParaRPr>
                    </a:p>
                  </a:txBody>
                  <a:tcPr marL="0" marR="0" marB="0" marT="1778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E7E6E6"/>
                    </a:solidFill>
                  </a:tcPr>
                </a:tc>
              </a:tr>
              <a:tr h="16827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dirty="0" sz="850" spc="-10">
                          <a:latin typeface="Arial MT"/>
                          <a:cs typeface="Arial MT"/>
                        </a:rPr>
                        <a:t>12.2%</a:t>
                      </a:r>
                      <a:endParaRPr sz="850">
                        <a:latin typeface="Arial MT"/>
                        <a:cs typeface="Arial MT"/>
                      </a:endParaRPr>
                    </a:p>
                  </a:txBody>
                  <a:tcPr marL="0" marR="0" marB="0" marT="1778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marR="14604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dirty="0" sz="850" spc="-10">
                          <a:latin typeface="Arial MT"/>
                          <a:cs typeface="Arial MT"/>
                        </a:rPr>
                        <a:t>20.63</a:t>
                      </a:r>
                      <a:endParaRPr sz="850">
                        <a:latin typeface="Arial MT"/>
                        <a:cs typeface="Arial MT"/>
                      </a:endParaRPr>
                    </a:p>
                  </a:txBody>
                  <a:tcPr marL="0" marR="0" marB="0" marT="1778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dirty="0" sz="850" spc="-10">
                          <a:latin typeface="Arial MT"/>
                          <a:cs typeface="Arial MT"/>
                        </a:rPr>
                        <a:t>21.95</a:t>
                      </a:r>
                      <a:endParaRPr sz="850">
                        <a:latin typeface="Arial MT"/>
                        <a:cs typeface="Arial MT"/>
                      </a:endParaRPr>
                    </a:p>
                  </a:txBody>
                  <a:tcPr marL="0" marR="0" marB="0" marT="17780"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dirty="0" sz="850" spc="-10">
                          <a:latin typeface="Arial MT"/>
                          <a:cs typeface="Arial MT"/>
                        </a:rPr>
                        <a:t>23.54</a:t>
                      </a:r>
                      <a:endParaRPr sz="850">
                        <a:latin typeface="Arial MT"/>
                        <a:cs typeface="Arial MT"/>
                      </a:endParaRPr>
                    </a:p>
                  </a:txBody>
                  <a:tcPr marL="0" marR="0" marB="0" marT="17780"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dirty="0" sz="850" spc="-10">
                          <a:latin typeface="Arial MT"/>
                          <a:cs typeface="Arial MT"/>
                        </a:rPr>
                        <a:t>25.53</a:t>
                      </a:r>
                      <a:endParaRPr sz="850">
                        <a:latin typeface="Arial MT"/>
                        <a:cs typeface="Arial MT"/>
                      </a:endParaRPr>
                    </a:p>
                  </a:txBody>
                  <a:tcPr marL="0" marR="0" marB="0" marT="17780"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 marR="16510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dirty="0" sz="850" spc="-10">
                          <a:latin typeface="Arial MT"/>
                          <a:cs typeface="Arial MT"/>
                        </a:rPr>
                        <a:t>28.07</a:t>
                      </a:r>
                      <a:endParaRPr sz="850">
                        <a:latin typeface="Arial MT"/>
                        <a:cs typeface="Arial MT"/>
                      </a:endParaRPr>
                    </a:p>
                  </a:txBody>
                  <a:tcPr marL="0" marR="0" marB="0" marT="17780"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162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dirty="0" sz="850" spc="-10">
                          <a:latin typeface="Arial MT"/>
                          <a:cs typeface="Arial MT"/>
                        </a:rPr>
                        <a:t>11.7%</a:t>
                      </a:r>
                      <a:endParaRPr sz="850">
                        <a:latin typeface="Arial MT"/>
                        <a:cs typeface="Arial MT"/>
                      </a:endParaRPr>
                    </a:p>
                  </a:txBody>
                  <a:tcPr marL="0" marR="0" marB="0" marT="1206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marR="14604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dirty="0" sz="850" spc="-10">
                          <a:latin typeface="Arial MT"/>
                          <a:cs typeface="Arial MT"/>
                        </a:rPr>
                        <a:t>21.70</a:t>
                      </a:r>
                      <a:endParaRPr sz="850">
                        <a:latin typeface="Arial MT"/>
                        <a:cs typeface="Arial MT"/>
                      </a:endParaRPr>
                    </a:p>
                  </a:txBody>
                  <a:tcPr marL="0" marR="0" marB="0" marT="12065">
                    <a:lnL w="63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dirty="0" sz="850" spc="-1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23.18</a:t>
                      </a:r>
                      <a:endParaRPr sz="850">
                        <a:latin typeface="Arial MT"/>
                        <a:cs typeface="Arial MT"/>
                      </a:endParaRPr>
                    </a:p>
                  </a:txBody>
                  <a:tcPr marL="0" marR="0" marB="0" marT="12065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dirty="0" sz="850" spc="-1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25.00</a:t>
                      </a:r>
                      <a:endParaRPr sz="850">
                        <a:latin typeface="Arial MT"/>
                        <a:cs typeface="Arial MT"/>
                      </a:endParaRPr>
                    </a:p>
                  </a:txBody>
                  <a:tcPr marL="0" marR="0" marB="0" marT="12065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dirty="0" sz="850" spc="-1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27.29</a:t>
                      </a:r>
                      <a:endParaRPr sz="850">
                        <a:latin typeface="Arial MT"/>
                        <a:cs typeface="Arial MT"/>
                      </a:endParaRPr>
                    </a:p>
                  </a:txBody>
                  <a:tcPr marL="0" marR="0" marB="0" marT="12065"/>
                </a:tc>
                <a:tc>
                  <a:txBody>
                    <a:bodyPr/>
                    <a:lstStyle/>
                    <a:p>
                      <a:pPr algn="ctr" marR="16510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dirty="0" sz="850" spc="-10">
                          <a:latin typeface="Arial MT"/>
                          <a:cs typeface="Arial MT"/>
                        </a:rPr>
                        <a:t>30.26</a:t>
                      </a:r>
                      <a:endParaRPr sz="850">
                        <a:latin typeface="Arial MT"/>
                        <a:cs typeface="Arial MT"/>
                      </a:endParaRPr>
                    </a:p>
                  </a:txBody>
                  <a:tcPr marL="0" marR="0" marB="0" marT="12065"/>
                </a:tc>
              </a:tr>
              <a:tr h="162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dirty="0" sz="850" spc="-10">
                          <a:latin typeface="Arial MT"/>
                          <a:cs typeface="Arial MT"/>
                        </a:rPr>
                        <a:t>11.2%</a:t>
                      </a:r>
                      <a:endParaRPr sz="850">
                        <a:latin typeface="Arial MT"/>
                        <a:cs typeface="Arial MT"/>
                      </a:endParaRPr>
                    </a:p>
                  </a:txBody>
                  <a:tcPr marL="0" marR="0" marB="0" marT="1206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marR="14604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dirty="0" sz="850" spc="-10">
                          <a:latin typeface="Arial MT"/>
                          <a:cs typeface="Arial MT"/>
                        </a:rPr>
                        <a:t>22.88</a:t>
                      </a:r>
                      <a:endParaRPr sz="850">
                        <a:latin typeface="Arial MT"/>
                        <a:cs typeface="Arial MT"/>
                      </a:endParaRPr>
                    </a:p>
                  </a:txBody>
                  <a:tcPr marL="0" marR="0" marB="0" marT="12065">
                    <a:lnL w="63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dirty="0" sz="850" spc="-1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24.55</a:t>
                      </a:r>
                      <a:endParaRPr sz="850">
                        <a:latin typeface="Arial MT"/>
                        <a:cs typeface="Arial MT"/>
                      </a:endParaRPr>
                    </a:p>
                  </a:txBody>
                  <a:tcPr marL="0" marR="0" marB="0" marT="12065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dirty="0" sz="850" spc="-10">
                          <a:solidFill>
                            <a:srgbClr val="001F5F"/>
                          </a:solidFill>
                          <a:latin typeface="Arial MT"/>
                          <a:cs typeface="Arial MT"/>
                        </a:rPr>
                        <a:t>26.64</a:t>
                      </a:r>
                      <a:endParaRPr sz="850">
                        <a:latin typeface="Arial MT"/>
                        <a:cs typeface="Arial MT"/>
                      </a:endParaRPr>
                    </a:p>
                  </a:txBody>
                  <a:tcPr marL="0" marR="0" marB="0" marT="12065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dirty="0" sz="850" spc="-1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29.30</a:t>
                      </a:r>
                      <a:endParaRPr sz="850">
                        <a:latin typeface="Arial MT"/>
                        <a:cs typeface="Arial MT"/>
                      </a:endParaRPr>
                    </a:p>
                  </a:txBody>
                  <a:tcPr marL="0" marR="0" marB="0" marT="12065"/>
                </a:tc>
                <a:tc>
                  <a:txBody>
                    <a:bodyPr/>
                    <a:lstStyle/>
                    <a:p>
                      <a:pPr algn="ctr" marR="16510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dirty="0" sz="850" spc="-10">
                          <a:latin typeface="Arial MT"/>
                          <a:cs typeface="Arial MT"/>
                        </a:rPr>
                        <a:t>32.82</a:t>
                      </a:r>
                      <a:endParaRPr sz="850">
                        <a:latin typeface="Arial MT"/>
                        <a:cs typeface="Arial MT"/>
                      </a:endParaRPr>
                    </a:p>
                  </a:txBody>
                  <a:tcPr marL="0" marR="0" marB="0" marT="12065"/>
                </a:tc>
              </a:tr>
              <a:tr h="162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dirty="0" sz="850" spc="-10">
                          <a:latin typeface="Arial MT"/>
                          <a:cs typeface="Arial MT"/>
                        </a:rPr>
                        <a:t>10.7%</a:t>
                      </a:r>
                      <a:endParaRPr sz="850">
                        <a:latin typeface="Arial MT"/>
                        <a:cs typeface="Arial MT"/>
                      </a:endParaRPr>
                    </a:p>
                  </a:txBody>
                  <a:tcPr marL="0" marR="0" marB="0" marT="1206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marR="14604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dirty="0" sz="850" spc="-10">
                          <a:latin typeface="Arial MT"/>
                          <a:cs typeface="Arial MT"/>
                        </a:rPr>
                        <a:t>24.18</a:t>
                      </a:r>
                      <a:endParaRPr sz="850">
                        <a:latin typeface="Arial MT"/>
                        <a:cs typeface="Arial MT"/>
                      </a:endParaRPr>
                    </a:p>
                  </a:txBody>
                  <a:tcPr marL="0" marR="0" marB="0" marT="12065">
                    <a:lnL w="63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dirty="0" sz="850" spc="-1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26.08</a:t>
                      </a:r>
                      <a:endParaRPr sz="850">
                        <a:latin typeface="Arial MT"/>
                        <a:cs typeface="Arial MT"/>
                      </a:endParaRPr>
                    </a:p>
                  </a:txBody>
                  <a:tcPr marL="0" marR="0" marB="0" marT="12065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dirty="0" sz="850" spc="-1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28.49</a:t>
                      </a:r>
                      <a:endParaRPr sz="850">
                        <a:latin typeface="Arial MT"/>
                        <a:cs typeface="Arial MT"/>
                      </a:endParaRPr>
                    </a:p>
                  </a:txBody>
                  <a:tcPr marL="0" marR="0" marB="0" marT="12065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dirty="0" sz="850" spc="-1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31.61</a:t>
                      </a:r>
                      <a:endParaRPr sz="850">
                        <a:latin typeface="Arial MT"/>
                        <a:cs typeface="Arial MT"/>
                      </a:endParaRPr>
                    </a:p>
                  </a:txBody>
                  <a:tcPr marL="0" marR="0" marB="0" marT="12065"/>
                </a:tc>
                <a:tc>
                  <a:txBody>
                    <a:bodyPr/>
                    <a:lstStyle/>
                    <a:p>
                      <a:pPr algn="ctr" marR="16510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dirty="0" sz="850" spc="-10">
                          <a:latin typeface="Arial MT"/>
                          <a:cs typeface="Arial MT"/>
                        </a:rPr>
                        <a:t>35.82</a:t>
                      </a:r>
                      <a:endParaRPr sz="850">
                        <a:latin typeface="Arial MT"/>
                        <a:cs typeface="Arial MT"/>
                      </a:endParaRPr>
                    </a:p>
                  </a:txBody>
                  <a:tcPr marL="0" marR="0" marB="0" marT="12065"/>
                </a:tc>
              </a:tr>
              <a:tr h="16827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dirty="0" sz="850" spc="-10">
                          <a:latin typeface="Arial MT"/>
                          <a:cs typeface="Arial MT"/>
                        </a:rPr>
                        <a:t>10.2%</a:t>
                      </a:r>
                      <a:endParaRPr sz="850">
                        <a:latin typeface="Arial MT"/>
                        <a:cs typeface="Arial MT"/>
                      </a:endParaRPr>
                    </a:p>
                  </a:txBody>
                  <a:tcPr marL="0" marR="0" marB="0" marT="1206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marR="14604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dirty="0" sz="850" spc="-10">
                          <a:latin typeface="Arial MT"/>
                          <a:cs typeface="Arial MT"/>
                        </a:rPr>
                        <a:t>25.62</a:t>
                      </a:r>
                      <a:endParaRPr sz="850">
                        <a:latin typeface="Arial MT"/>
                        <a:cs typeface="Arial MT"/>
                      </a:endParaRPr>
                    </a:p>
                  </a:txBody>
                  <a:tcPr marL="0" marR="0" marB="0" marT="12065">
                    <a:lnL w="63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dirty="0" sz="850" spc="-10">
                          <a:latin typeface="Arial MT"/>
                          <a:cs typeface="Arial MT"/>
                        </a:rPr>
                        <a:t>27.80</a:t>
                      </a:r>
                      <a:endParaRPr sz="850">
                        <a:latin typeface="Arial MT"/>
                        <a:cs typeface="Arial MT"/>
                      </a:endParaRPr>
                    </a:p>
                  </a:txBody>
                  <a:tcPr marL="0" marR="0" marB="0" marT="12065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dirty="0" sz="850" spc="-10">
                          <a:latin typeface="Arial MT"/>
                          <a:cs typeface="Arial MT"/>
                        </a:rPr>
                        <a:t>30.60</a:t>
                      </a:r>
                      <a:endParaRPr sz="850">
                        <a:latin typeface="Arial MT"/>
                        <a:cs typeface="Arial MT"/>
                      </a:endParaRPr>
                    </a:p>
                  </a:txBody>
                  <a:tcPr marL="0" marR="0" marB="0" marT="12065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dirty="0" sz="850" spc="-10">
                          <a:latin typeface="Arial MT"/>
                          <a:cs typeface="Arial MT"/>
                        </a:rPr>
                        <a:t>34.29</a:t>
                      </a:r>
                      <a:endParaRPr sz="850">
                        <a:latin typeface="Arial MT"/>
                        <a:cs typeface="Arial MT"/>
                      </a:endParaRPr>
                    </a:p>
                  </a:txBody>
                  <a:tcPr marL="0" marR="0" marB="0" marT="12065"/>
                </a:tc>
                <a:tc>
                  <a:txBody>
                    <a:bodyPr/>
                    <a:lstStyle/>
                    <a:p>
                      <a:pPr algn="ctr" marR="16510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dirty="0" sz="850" spc="-10">
                          <a:latin typeface="Arial MT"/>
                          <a:cs typeface="Arial MT"/>
                        </a:rPr>
                        <a:t>39.40</a:t>
                      </a:r>
                      <a:endParaRPr sz="850">
                        <a:latin typeface="Arial MT"/>
                        <a:cs typeface="Arial MT"/>
                      </a:endParaRPr>
                    </a:p>
                  </a:txBody>
                  <a:tcPr marL="0" marR="0" marB="0" marT="12065"/>
                </a:tc>
              </a:tr>
            </a:tbl>
          </a:graphicData>
        </a:graphic>
      </p:graphicFrame>
      <p:grpSp>
        <p:nvGrpSpPr>
          <p:cNvPr id="31" name="object 31" descr=""/>
          <p:cNvGrpSpPr/>
          <p:nvPr/>
        </p:nvGrpSpPr>
        <p:grpSpPr>
          <a:xfrm>
            <a:off x="9296510" y="5759770"/>
            <a:ext cx="767715" cy="167005"/>
            <a:chOff x="9296510" y="5759770"/>
            <a:chExt cx="767715" cy="167005"/>
          </a:xfrm>
        </p:grpSpPr>
        <p:sp>
          <p:nvSpPr>
            <p:cNvPr id="32" name="object 32" descr=""/>
            <p:cNvSpPr/>
            <p:nvPr/>
          </p:nvSpPr>
          <p:spPr>
            <a:xfrm>
              <a:off x="9298472" y="5761706"/>
              <a:ext cx="0" cy="163195"/>
            </a:xfrm>
            <a:custGeom>
              <a:avLst/>
              <a:gdLst/>
              <a:ahLst/>
              <a:cxnLst/>
              <a:rect l="l" t="t" r="r" b="b"/>
              <a:pathLst>
                <a:path w="0" h="163195">
                  <a:moveTo>
                    <a:pt x="0" y="0"/>
                  </a:moveTo>
                  <a:lnTo>
                    <a:pt x="0" y="162738"/>
                  </a:lnTo>
                </a:path>
              </a:pathLst>
            </a:custGeom>
            <a:ln w="38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 descr=""/>
            <p:cNvSpPr/>
            <p:nvPr/>
          </p:nvSpPr>
          <p:spPr>
            <a:xfrm>
              <a:off x="9296510" y="5759770"/>
              <a:ext cx="4445" cy="167005"/>
            </a:xfrm>
            <a:custGeom>
              <a:avLst/>
              <a:gdLst/>
              <a:ahLst/>
              <a:cxnLst/>
              <a:rect l="l" t="t" r="r" b="b"/>
              <a:pathLst>
                <a:path w="4445" h="167004">
                  <a:moveTo>
                    <a:pt x="3872" y="0"/>
                  </a:moveTo>
                  <a:lnTo>
                    <a:pt x="0" y="0"/>
                  </a:lnTo>
                  <a:lnTo>
                    <a:pt x="0" y="166600"/>
                  </a:lnTo>
                  <a:lnTo>
                    <a:pt x="3872" y="166600"/>
                  </a:lnTo>
                  <a:lnTo>
                    <a:pt x="387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 descr=""/>
            <p:cNvSpPr/>
            <p:nvPr/>
          </p:nvSpPr>
          <p:spPr>
            <a:xfrm>
              <a:off x="10062149" y="5765568"/>
              <a:ext cx="0" cy="159385"/>
            </a:xfrm>
            <a:custGeom>
              <a:avLst/>
              <a:gdLst/>
              <a:ahLst/>
              <a:cxnLst/>
              <a:rect l="l" t="t" r="r" b="b"/>
              <a:pathLst>
                <a:path w="0" h="159385">
                  <a:moveTo>
                    <a:pt x="0" y="0"/>
                  </a:moveTo>
                  <a:lnTo>
                    <a:pt x="0" y="158875"/>
                  </a:lnTo>
                </a:path>
              </a:pathLst>
            </a:custGeom>
            <a:ln w="38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 descr=""/>
            <p:cNvSpPr/>
            <p:nvPr/>
          </p:nvSpPr>
          <p:spPr>
            <a:xfrm>
              <a:off x="10060187" y="5763632"/>
              <a:ext cx="4445" cy="163195"/>
            </a:xfrm>
            <a:custGeom>
              <a:avLst/>
              <a:gdLst/>
              <a:ahLst/>
              <a:cxnLst/>
              <a:rect l="l" t="t" r="r" b="b"/>
              <a:pathLst>
                <a:path w="4445" h="163195">
                  <a:moveTo>
                    <a:pt x="3872" y="0"/>
                  </a:moveTo>
                  <a:lnTo>
                    <a:pt x="0" y="0"/>
                  </a:lnTo>
                  <a:lnTo>
                    <a:pt x="0" y="162738"/>
                  </a:lnTo>
                  <a:lnTo>
                    <a:pt x="3872" y="162738"/>
                  </a:lnTo>
                  <a:lnTo>
                    <a:pt x="387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 descr=""/>
            <p:cNvSpPr/>
            <p:nvPr/>
          </p:nvSpPr>
          <p:spPr>
            <a:xfrm>
              <a:off x="9302293" y="5761706"/>
              <a:ext cx="760095" cy="0"/>
            </a:xfrm>
            <a:custGeom>
              <a:avLst/>
              <a:gdLst/>
              <a:ahLst/>
              <a:cxnLst/>
              <a:rect l="l" t="t" r="r" b="b"/>
              <a:pathLst>
                <a:path w="760095" h="0">
                  <a:moveTo>
                    <a:pt x="0" y="0"/>
                  </a:moveTo>
                  <a:lnTo>
                    <a:pt x="759855" y="0"/>
                  </a:lnTo>
                </a:path>
              </a:pathLst>
            </a:custGeom>
            <a:ln w="386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 descr=""/>
            <p:cNvSpPr/>
            <p:nvPr/>
          </p:nvSpPr>
          <p:spPr>
            <a:xfrm>
              <a:off x="9300435" y="5759770"/>
              <a:ext cx="763905" cy="4445"/>
            </a:xfrm>
            <a:custGeom>
              <a:avLst/>
              <a:gdLst/>
              <a:ahLst/>
              <a:cxnLst/>
              <a:rect l="l" t="t" r="r" b="b"/>
              <a:pathLst>
                <a:path w="763904" h="4445">
                  <a:moveTo>
                    <a:pt x="763676" y="0"/>
                  </a:moveTo>
                  <a:lnTo>
                    <a:pt x="0" y="0"/>
                  </a:lnTo>
                  <a:lnTo>
                    <a:pt x="0" y="3862"/>
                  </a:lnTo>
                  <a:lnTo>
                    <a:pt x="763676" y="3862"/>
                  </a:lnTo>
                  <a:lnTo>
                    <a:pt x="76367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 descr=""/>
            <p:cNvSpPr/>
            <p:nvPr/>
          </p:nvSpPr>
          <p:spPr>
            <a:xfrm>
              <a:off x="9302294" y="5924444"/>
              <a:ext cx="760095" cy="0"/>
            </a:xfrm>
            <a:custGeom>
              <a:avLst/>
              <a:gdLst/>
              <a:ahLst/>
              <a:cxnLst/>
              <a:rect l="l" t="t" r="r" b="b"/>
              <a:pathLst>
                <a:path w="760095" h="0">
                  <a:moveTo>
                    <a:pt x="0" y="0"/>
                  </a:moveTo>
                  <a:lnTo>
                    <a:pt x="759855" y="0"/>
                  </a:lnTo>
                </a:path>
              </a:pathLst>
            </a:custGeom>
            <a:ln w="386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 descr=""/>
            <p:cNvSpPr/>
            <p:nvPr/>
          </p:nvSpPr>
          <p:spPr>
            <a:xfrm>
              <a:off x="9300435" y="5922508"/>
              <a:ext cx="763905" cy="4445"/>
            </a:xfrm>
            <a:custGeom>
              <a:avLst/>
              <a:gdLst/>
              <a:ahLst/>
              <a:cxnLst/>
              <a:rect l="l" t="t" r="r" b="b"/>
              <a:pathLst>
                <a:path w="763904" h="4445">
                  <a:moveTo>
                    <a:pt x="763676" y="0"/>
                  </a:moveTo>
                  <a:lnTo>
                    <a:pt x="0" y="0"/>
                  </a:lnTo>
                  <a:lnTo>
                    <a:pt x="0" y="3862"/>
                  </a:lnTo>
                  <a:lnTo>
                    <a:pt x="763676" y="3862"/>
                  </a:lnTo>
                  <a:lnTo>
                    <a:pt x="76367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40" name="object 40" descr=""/>
          <p:cNvGrpSpPr/>
          <p:nvPr/>
        </p:nvGrpSpPr>
        <p:grpSpPr>
          <a:xfrm>
            <a:off x="2552204" y="5607762"/>
            <a:ext cx="2298700" cy="493395"/>
            <a:chOff x="2552204" y="5607762"/>
            <a:chExt cx="2298700" cy="493395"/>
          </a:xfrm>
        </p:grpSpPr>
        <p:sp>
          <p:nvSpPr>
            <p:cNvPr id="41" name="object 41" descr=""/>
            <p:cNvSpPr/>
            <p:nvPr/>
          </p:nvSpPr>
          <p:spPr>
            <a:xfrm>
              <a:off x="2552192" y="5607773"/>
              <a:ext cx="2298700" cy="330200"/>
            </a:xfrm>
            <a:custGeom>
              <a:avLst/>
              <a:gdLst/>
              <a:ahLst/>
              <a:cxnLst/>
              <a:rect l="l" t="t" r="r" b="b"/>
              <a:pathLst>
                <a:path w="2298700" h="330200">
                  <a:moveTo>
                    <a:pt x="2298446" y="0"/>
                  </a:moveTo>
                  <a:lnTo>
                    <a:pt x="0" y="0"/>
                  </a:lnTo>
                  <a:lnTo>
                    <a:pt x="0" y="162801"/>
                  </a:lnTo>
                  <a:lnTo>
                    <a:pt x="0" y="166674"/>
                  </a:lnTo>
                  <a:lnTo>
                    <a:pt x="0" y="329742"/>
                  </a:lnTo>
                  <a:lnTo>
                    <a:pt x="768642" y="329742"/>
                  </a:lnTo>
                  <a:lnTo>
                    <a:pt x="768642" y="166674"/>
                  </a:lnTo>
                  <a:lnTo>
                    <a:pt x="2298446" y="166674"/>
                  </a:lnTo>
                  <a:lnTo>
                    <a:pt x="2298446" y="0"/>
                  </a:lnTo>
                  <a:close/>
                </a:path>
              </a:pathLst>
            </a:custGeom>
            <a:solidFill>
              <a:srgbClr val="00999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 descr=""/>
            <p:cNvSpPr/>
            <p:nvPr/>
          </p:nvSpPr>
          <p:spPr>
            <a:xfrm>
              <a:off x="3316903" y="5770570"/>
              <a:ext cx="768985" cy="163195"/>
            </a:xfrm>
            <a:custGeom>
              <a:avLst/>
              <a:gdLst/>
              <a:ahLst/>
              <a:cxnLst/>
              <a:rect l="l" t="t" r="r" b="b"/>
              <a:pathLst>
                <a:path w="768985" h="163195">
                  <a:moveTo>
                    <a:pt x="0" y="163066"/>
                  </a:moveTo>
                  <a:lnTo>
                    <a:pt x="768888" y="163066"/>
                  </a:lnTo>
                  <a:lnTo>
                    <a:pt x="768888" y="0"/>
                  </a:lnTo>
                  <a:lnTo>
                    <a:pt x="0" y="0"/>
                  </a:lnTo>
                  <a:lnTo>
                    <a:pt x="0" y="163066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 descr=""/>
            <p:cNvSpPr/>
            <p:nvPr/>
          </p:nvSpPr>
          <p:spPr>
            <a:xfrm>
              <a:off x="2552192" y="5770575"/>
              <a:ext cx="2298700" cy="330200"/>
            </a:xfrm>
            <a:custGeom>
              <a:avLst/>
              <a:gdLst/>
              <a:ahLst/>
              <a:cxnLst/>
              <a:rect l="l" t="t" r="r" b="b"/>
              <a:pathLst>
                <a:path w="2298700" h="330200">
                  <a:moveTo>
                    <a:pt x="2298446" y="163068"/>
                  </a:moveTo>
                  <a:lnTo>
                    <a:pt x="2298344" y="0"/>
                  </a:lnTo>
                  <a:lnTo>
                    <a:pt x="1529715" y="0"/>
                  </a:lnTo>
                  <a:lnTo>
                    <a:pt x="1529715" y="163068"/>
                  </a:lnTo>
                  <a:lnTo>
                    <a:pt x="0" y="163068"/>
                  </a:lnTo>
                  <a:lnTo>
                    <a:pt x="0" y="330009"/>
                  </a:lnTo>
                  <a:lnTo>
                    <a:pt x="2298446" y="330009"/>
                  </a:lnTo>
                  <a:lnTo>
                    <a:pt x="2298446" y="163068"/>
                  </a:lnTo>
                  <a:close/>
                </a:path>
              </a:pathLst>
            </a:custGeom>
            <a:solidFill>
              <a:srgbClr val="009999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4" name="object 44" descr=""/>
          <p:cNvSpPr txBox="1"/>
          <p:nvPr/>
        </p:nvSpPr>
        <p:spPr>
          <a:xfrm>
            <a:off x="1029347" y="4907087"/>
            <a:ext cx="4579620" cy="374650"/>
          </a:xfrm>
          <a:prstGeom prst="rect">
            <a:avLst/>
          </a:prstGeom>
        </p:spPr>
        <p:txBody>
          <a:bodyPr wrap="square" lIns="0" tIns="5651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45"/>
              </a:spcBef>
              <a:tabLst>
                <a:tab pos="1736089" algn="l"/>
                <a:tab pos="4566285" algn="l"/>
              </a:tabLst>
            </a:pPr>
            <a:r>
              <a:rPr dirty="0" u="sng" sz="85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	Equity</a:t>
            </a:r>
            <a:r>
              <a:rPr dirty="0" u="sng" sz="850" spc="-15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 </a:t>
            </a:r>
            <a:r>
              <a:rPr dirty="0" u="sng" sz="85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value</a:t>
            </a:r>
            <a:r>
              <a:rPr dirty="0" u="sng" sz="850" spc="4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 </a:t>
            </a:r>
            <a:r>
              <a:rPr dirty="0" u="sng" sz="85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per</a:t>
            </a:r>
            <a:r>
              <a:rPr dirty="0" u="sng" sz="850" spc="5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 </a:t>
            </a:r>
            <a:r>
              <a:rPr dirty="0" u="sng" sz="850" spc="-2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share</a:t>
            </a:r>
            <a:r>
              <a:rPr dirty="0" u="sng" sz="85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	</a:t>
            </a:r>
            <a:endParaRPr sz="850">
              <a:latin typeface="Arial MT"/>
              <a:cs typeface="Arial MT"/>
            </a:endParaRPr>
          </a:p>
          <a:p>
            <a:pPr marL="2155190">
              <a:lnSpc>
                <a:spcPct val="100000"/>
              </a:lnSpc>
              <a:spcBef>
                <a:spcPts val="355"/>
              </a:spcBef>
            </a:pPr>
            <a:r>
              <a:rPr dirty="0" sz="850">
                <a:latin typeface="Arial MT"/>
                <a:cs typeface="Arial MT"/>
              </a:rPr>
              <a:t>Exit</a:t>
            </a:r>
            <a:r>
              <a:rPr dirty="0" sz="850" spc="60">
                <a:latin typeface="Arial MT"/>
                <a:cs typeface="Arial MT"/>
              </a:rPr>
              <a:t> </a:t>
            </a:r>
            <a:r>
              <a:rPr dirty="0" sz="850">
                <a:latin typeface="Arial MT"/>
                <a:cs typeface="Arial MT"/>
              </a:rPr>
              <a:t>EBITDA</a:t>
            </a:r>
            <a:r>
              <a:rPr dirty="0" sz="850" spc="45">
                <a:latin typeface="Arial MT"/>
                <a:cs typeface="Arial MT"/>
              </a:rPr>
              <a:t> </a:t>
            </a:r>
            <a:r>
              <a:rPr dirty="0" sz="850" spc="-10">
                <a:latin typeface="Arial MT"/>
                <a:cs typeface="Arial MT"/>
              </a:rPr>
              <a:t>Multiple</a:t>
            </a:r>
            <a:endParaRPr sz="850">
              <a:latin typeface="Arial MT"/>
              <a:cs typeface="Arial MT"/>
            </a:endParaRPr>
          </a:p>
        </p:txBody>
      </p:sp>
      <p:sp>
        <p:nvSpPr>
          <p:cNvPr id="45" name="object 45" descr=""/>
          <p:cNvSpPr txBox="1"/>
          <p:nvPr/>
        </p:nvSpPr>
        <p:spPr>
          <a:xfrm>
            <a:off x="610118" y="5773609"/>
            <a:ext cx="409575" cy="16065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850" spc="-10">
                <a:latin typeface="Arial MT"/>
                <a:cs typeface="Arial MT"/>
              </a:rPr>
              <a:t>WACC:</a:t>
            </a:r>
            <a:endParaRPr sz="850">
              <a:latin typeface="Arial MT"/>
              <a:cs typeface="Arial MT"/>
            </a:endParaRPr>
          </a:p>
        </p:txBody>
      </p:sp>
      <p:graphicFrame>
        <p:nvGraphicFramePr>
          <p:cNvPr id="46" name="object 46" descr=""/>
          <p:cNvGraphicFramePr>
            <a:graphicFrameLocks noGrp="1"/>
          </p:cNvGraphicFramePr>
          <p:nvPr/>
        </p:nvGraphicFramePr>
        <p:xfrm>
          <a:off x="1022645" y="5281629"/>
          <a:ext cx="4671060" cy="975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64540"/>
                <a:gridCol w="745490"/>
                <a:gridCol w="764540"/>
                <a:gridCol w="765175"/>
                <a:gridCol w="764539"/>
                <a:gridCol w="784860"/>
              </a:tblGrid>
              <a:tr h="1625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6350">
                      <a:solidFill>
                        <a:srgbClr val="000000"/>
                      </a:solidFill>
                      <a:prstDash val="solid"/>
                    </a:lnR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R="1905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dirty="0" sz="850" spc="-20">
                          <a:latin typeface="Arial MT"/>
                          <a:cs typeface="Arial MT"/>
                        </a:rPr>
                        <a:t>6.0x</a:t>
                      </a:r>
                      <a:endParaRPr sz="850">
                        <a:latin typeface="Arial MT"/>
                        <a:cs typeface="Arial MT"/>
                      </a:endParaRPr>
                    </a:p>
                  </a:txBody>
                  <a:tcPr marL="0" marR="0" marB="0" marT="1778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8890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dirty="0" sz="850" spc="-20">
                          <a:latin typeface="Arial MT"/>
                          <a:cs typeface="Arial MT"/>
                        </a:rPr>
                        <a:t>8.0x</a:t>
                      </a:r>
                      <a:endParaRPr sz="850">
                        <a:latin typeface="Arial MT"/>
                        <a:cs typeface="Arial MT"/>
                      </a:endParaRPr>
                    </a:p>
                  </a:txBody>
                  <a:tcPr marL="0" marR="0" marB="0" marT="1778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8255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dirty="0" sz="850" spc="-10">
                          <a:latin typeface="Arial MT"/>
                          <a:cs typeface="Arial MT"/>
                        </a:rPr>
                        <a:t>10.0x</a:t>
                      </a:r>
                      <a:endParaRPr sz="850">
                        <a:latin typeface="Arial MT"/>
                        <a:cs typeface="Arial MT"/>
                      </a:endParaRPr>
                    </a:p>
                  </a:txBody>
                  <a:tcPr marL="0" marR="0" marB="0" marT="1778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7620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dirty="0" sz="850" spc="-10">
                          <a:latin typeface="Arial MT"/>
                          <a:cs typeface="Arial MT"/>
                        </a:rPr>
                        <a:t>12.0x</a:t>
                      </a:r>
                      <a:endParaRPr sz="850">
                        <a:latin typeface="Arial MT"/>
                        <a:cs typeface="Arial MT"/>
                      </a:endParaRPr>
                    </a:p>
                  </a:txBody>
                  <a:tcPr marL="0" marR="0" marB="0" marT="1778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marR="4445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dirty="0" sz="850" spc="-10">
                          <a:latin typeface="Arial MT"/>
                          <a:cs typeface="Arial MT"/>
                        </a:rPr>
                        <a:t>14.0x</a:t>
                      </a:r>
                      <a:endParaRPr sz="850">
                        <a:latin typeface="Arial MT"/>
                        <a:cs typeface="Arial MT"/>
                      </a:endParaRPr>
                    </a:p>
                  </a:txBody>
                  <a:tcPr marL="0" marR="0" marB="0" marT="1778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E7E6E6"/>
                    </a:solidFill>
                  </a:tcPr>
                </a:tc>
              </a:tr>
              <a:tr h="16827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dirty="0" sz="850" spc="-10">
                          <a:latin typeface="Arial MT"/>
                          <a:cs typeface="Arial MT"/>
                        </a:rPr>
                        <a:t>12.2%</a:t>
                      </a:r>
                      <a:endParaRPr sz="850">
                        <a:latin typeface="Arial MT"/>
                        <a:cs typeface="Arial MT"/>
                      </a:endParaRPr>
                    </a:p>
                  </a:txBody>
                  <a:tcPr marL="0" marR="0" marB="0" marT="1778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marR="11430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dirty="0" sz="850" spc="-10">
                          <a:latin typeface="Arial MT"/>
                          <a:cs typeface="Arial MT"/>
                        </a:rPr>
                        <a:t>18.03</a:t>
                      </a:r>
                      <a:endParaRPr sz="850">
                        <a:latin typeface="Arial MT"/>
                        <a:cs typeface="Arial MT"/>
                      </a:endParaRPr>
                    </a:p>
                  </a:txBody>
                  <a:tcPr marL="0" marR="0" marB="0" marT="1778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dirty="0" sz="850" spc="-10">
                          <a:latin typeface="Arial MT"/>
                          <a:cs typeface="Arial MT"/>
                        </a:rPr>
                        <a:t>21.17</a:t>
                      </a:r>
                      <a:endParaRPr sz="850">
                        <a:latin typeface="Arial MT"/>
                        <a:cs typeface="Arial MT"/>
                      </a:endParaRPr>
                    </a:p>
                  </a:txBody>
                  <a:tcPr marL="0" marR="0" marB="0" marT="17780"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dirty="0" sz="850" spc="-10">
                          <a:latin typeface="Arial MT"/>
                          <a:cs typeface="Arial MT"/>
                        </a:rPr>
                        <a:t>24.31</a:t>
                      </a:r>
                      <a:endParaRPr sz="850">
                        <a:latin typeface="Arial MT"/>
                        <a:cs typeface="Arial MT"/>
                      </a:endParaRPr>
                    </a:p>
                  </a:txBody>
                  <a:tcPr marL="0" marR="0" marB="0" marT="17780"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dirty="0" sz="850" spc="-10">
                          <a:latin typeface="Arial MT"/>
                          <a:cs typeface="Arial MT"/>
                        </a:rPr>
                        <a:t>27.46</a:t>
                      </a:r>
                      <a:endParaRPr sz="850">
                        <a:latin typeface="Arial MT"/>
                        <a:cs typeface="Arial MT"/>
                      </a:endParaRPr>
                    </a:p>
                  </a:txBody>
                  <a:tcPr marL="0" marR="0" marB="0" marT="17780"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 marR="13970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dirty="0" sz="850" spc="-10">
                          <a:latin typeface="Arial MT"/>
                          <a:cs typeface="Arial MT"/>
                        </a:rPr>
                        <a:t>30.60</a:t>
                      </a:r>
                      <a:endParaRPr sz="850">
                        <a:latin typeface="Arial MT"/>
                        <a:cs typeface="Arial MT"/>
                      </a:endParaRPr>
                    </a:p>
                  </a:txBody>
                  <a:tcPr marL="0" marR="0" marB="0" marT="17780"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162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dirty="0" sz="850" spc="-10">
                          <a:latin typeface="Arial MT"/>
                          <a:cs typeface="Arial MT"/>
                        </a:rPr>
                        <a:t>11.7%</a:t>
                      </a:r>
                      <a:endParaRPr sz="850">
                        <a:latin typeface="Arial MT"/>
                        <a:cs typeface="Arial MT"/>
                      </a:endParaRPr>
                    </a:p>
                  </a:txBody>
                  <a:tcPr marL="0" marR="0" marB="0" marT="1270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marR="11430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dirty="0" sz="850" spc="-10">
                          <a:latin typeface="Arial MT"/>
                          <a:cs typeface="Arial MT"/>
                        </a:rPr>
                        <a:t>18.46</a:t>
                      </a:r>
                      <a:endParaRPr sz="850">
                        <a:latin typeface="Arial MT"/>
                        <a:cs typeface="Arial MT"/>
                      </a:endParaRPr>
                    </a:p>
                  </a:txBody>
                  <a:tcPr marL="0" marR="0" marB="0" marT="12700">
                    <a:lnL w="63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dirty="0" sz="850" spc="-1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21.70</a:t>
                      </a:r>
                      <a:endParaRPr sz="850">
                        <a:latin typeface="Arial MT"/>
                        <a:cs typeface="Arial MT"/>
                      </a:endParaRPr>
                    </a:p>
                  </a:txBody>
                  <a:tcPr marL="0" marR="0" marB="0" marT="1270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dirty="0" sz="850" spc="-1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24.95</a:t>
                      </a:r>
                      <a:endParaRPr sz="850">
                        <a:latin typeface="Arial MT"/>
                        <a:cs typeface="Arial MT"/>
                      </a:endParaRPr>
                    </a:p>
                  </a:txBody>
                  <a:tcPr marL="0" marR="0" marB="0" marT="1270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dirty="0" sz="850" spc="-1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28.19</a:t>
                      </a:r>
                      <a:endParaRPr sz="850">
                        <a:latin typeface="Arial MT"/>
                        <a:cs typeface="Arial MT"/>
                      </a:endParaRPr>
                    </a:p>
                  </a:txBody>
                  <a:tcPr marL="0" marR="0" marB="0" marT="12700"/>
                </a:tc>
                <a:tc>
                  <a:txBody>
                    <a:bodyPr/>
                    <a:lstStyle/>
                    <a:p>
                      <a:pPr algn="ctr" marR="13970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dirty="0" sz="850" spc="-10">
                          <a:latin typeface="Arial MT"/>
                          <a:cs typeface="Arial MT"/>
                        </a:rPr>
                        <a:t>31.43</a:t>
                      </a:r>
                      <a:endParaRPr sz="850">
                        <a:latin typeface="Arial MT"/>
                        <a:cs typeface="Arial MT"/>
                      </a:endParaRPr>
                    </a:p>
                  </a:txBody>
                  <a:tcPr marL="0" marR="0" marB="0" marT="12700"/>
                </a:tc>
              </a:tr>
              <a:tr h="162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dirty="0" sz="850" spc="-10">
                          <a:latin typeface="Arial MT"/>
                          <a:cs typeface="Arial MT"/>
                        </a:rPr>
                        <a:t>11.2%</a:t>
                      </a:r>
                      <a:endParaRPr sz="850">
                        <a:latin typeface="Arial MT"/>
                        <a:cs typeface="Arial MT"/>
                      </a:endParaRPr>
                    </a:p>
                  </a:txBody>
                  <a:tcPr marL="0" marR="0" marB="0" marT="1270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marR="11430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dirty="0" sz="850" spc="-10">
                          <a:latin typeface="Arial MT"/>
                          <a:cs typeface="Arial MT"/>
                        </a:rPr>
                        <a:t>18.91</a:t>
                      </a:r>
                      <a:endParaRPr sz="850">
                        <a:latin typeface="Arial MT"/>
                        <a:cs typeface="Arial MT"/>
                      </a:endParaRPr>
                    </a:p>
                  </a:txBody>
                  <a:tcPr marL="0" marR="0" marB="0" marT="12700">
                    <a:lnL w="63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dirty="0" sz="850" spc="-1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22.26</a:t>
                      </a:r>
                      <a:endParaRPr sz="850">
                        <a:latin typeface="Arial MT"/>
                        <a:cs typeface="Arial MT"/>
                      </a:endParaRPr>
                    </a:p>
                  </a:txBody>
                  <a:tcPr marL="0" marR="0" marB="0" marT="1270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dirty="0" sz="850" spc="-10">
                          <a:solidFill>
                            <a:srgbClr val="001F5F"/>
                          </a:solidFill>
                          <a:latin typeface="Arial MT"/>
                          <a:cs typeface="Arial MT"/>
                        </a:rPr>
                        <a:t>25.60</a:t>
                      </a:r>
                      <a:endParaRPr sz="850">
                        <a:latin typeface="Arial MT"/>
                        <a:cs typeface="Arial MT"/>
                      </a:endParaRPr>
                    </a:p>
                  </a:txBody>
                  <a:tcPr marL="0" marR="0" marB="0" marT="1270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dirty="0" sz="850" spc="-1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28.94</a:t>
                      </a:r>
                      <a:endParaRPr sz="850">
                        <a:latin typeface="Arial MT"/>
                        <a:cs typeface="Arial MT"/>
                      </a:endParaRPr>
                    </a:p>
                  </a:txBody>
                  <a:tcPr marL="0" marR="0" marB="0" marT="12700"/>
                </a:tc>
                <a:tc>
                  <a:txBody>
                    <a:bodyPr/>
                    <a:lstStyle/>
                    <a:p>
                      <a:pPr algn="ctr" marR="13970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dirty="0" sz="850" spc="-10">
                          <a:latin typeface="Arial MT"/>
                          <a:cs typeface="Arial MT"/>
                        </a:rPr>
                        <a:t>32.28</a:t>
                      </a:r>
                      <a:endParaRPr sz="850">
                        <a:latin typeface="Arial MT"/>
                        <a:cs typeface="Arial MT"/>
                      </a:endParaRPr>
                    </a:p>
                  </a:txBody>
                  <a:tcPr marL="0" marR="0" marB="0" marT="12700"/>
                </a:tc>
              </a:tr>
              <a:tr h="162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dirty="0" sz="850" spc="-10">
                          <a:latin typeface="Arial MT"/>
                          <a:cs typeface="Arial MT"/>
                        </a:rPr>
                        <a:t>10.7%</a:t>
                      </a:r>
                      <a:endParaRPr sz="850">
                        <a:latin typeface="Arial MT"/>
                        <a:cs typeface="Arial MT"/>
                      </a:endParaRPr>
                    </a:p>
                  </a:txBody>
                  <a:tcPr marL="0" marR="0" marB="0" marT="1270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marR="11430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dirty="0" sz="850" spc="-10">
                          <a:latin typeface="Arial MT"/>
                          <a:cs typeface="Arial MT"/>
                        </a:rPr>
                        <a:t>19.38</a:t>
                      </a:r>
                      <a:endParaRPr sz="850">
                        <a:latin typeface="Arial MT"/>
                        <a:cs typeface="Arial MT"/>
                      </a:endParaRPr>
                    </a:p>
                  </a:txBody>
                  <a:tcPr marL="0" marR="0" marB="0" marT="12700">
                    <a:lnL w="63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dirty="0" sz="850" spc="-1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22.83</a:t>
                      </a:r>
                      <a:endParaRPr sz="850">
                        <a:latin typeface="Arial MT"/>
                        <a:cs typeface="Arial MT"/>
                      </a:endParaRPr>
                    </a:p>
                  </a:txBody>
                  <a:tcPr marL="0" marR="0" marB="0" marT="1270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dirty="0" sz="850" spc="-1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26.27</a:t>
                      </a:r>
                      <a:endParaRPr sz="850">
                        <a:latin typeface="Arial MT"/>
                        <a:cs typeface="Arial MT"/>
                      </a:endParaRPr>
                    </a:p>
                  </a:txBody>
                  <a:tcPr marL="0" marR="0" marB="0" marT="1270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dirty="0" sz="850" spc="-1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29.72</a:t>
                      </a:r>
                      <a:endParaRPr sz="850">
                        <a:latin typeface="Arial MT"/>
                        <a:cs typeface="Arial MT"/>
                      </a:endParaRPr>
                    </a:p>
                  </a:txBody>
                  <a:tcPr marL="0" marR="0" marB="0" marT="12700"/>
                </a:tc>
                <a:tc>
                  <a:txBody>
                    <a:bodyPr/>
                    <a:lstStyle/>
                    <a:p>
                      <a:pPr algn="ctr" marR="13970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dirty="0" sz="850" spc="-10">
                          <a:latin typeface="Arial MT"/>
                          <a:cs typeface="Arial MT"/>
                        </a:rPr>
                        <a:t>33.16</a:t>
                      </a:r>
                      <a:endParaRPr sz="850">
                        <a:latin typeface="Arial MT"/>
                        <a:cs typeface="Arial MT"/>
                      </a:endParaRPr>
                    </a:p>
                  </a:txBody>
                  <a:tcPr marL="0" marR="0" marB="0" marT="12700"/>
                </a:tc>
              </a:tr>
              <a:tr h="1568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dirty="0" sz="850" spc="-10">
                          <a:latin typeface="Arial MT"/>
                          <a:cs typeface="Arial MT"/>
                        </a:rPr>
                        <a:t>10.2%</a:t>
                      </a:r>
                      <a:endParaRPr sz="850">
                        <a:latin typeface="Arial MT"/>
                        <a:cs typeface="Arial MT"/>
                      </a:endParaRPr>
                    </a:p>
                  </a:txBody>
                  <a:tcPr marL="0" marR="0" marB="0" marT="1270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marR="11430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dirty="0" sz="850" spc="-10">
                          <a:latin typeface="Arial MT"/>
                          <a:cs typeface="Arial MT"/>
                        </a:rPr>
                        <a:t>19.86</a:t>
                      </a:r>
                      <a:endParaRPr sz="850">
                        <a:latin typeface="Arial MT"/>
                        <a:cs typeface="Arial MT"/>
                      </a:endParaRPr>
                    </a:p>
                  </a:txBody>
                  <a:tcPr marL="0" marR="0" marB="0" marT="12700">
                    <a:lnL w="63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dirty="0" sz="850" spc="-10">
                          <a:latin typeface="Arial MT"/>
                          <a:cs typeface="Arial MT"/>
                        </a:rPr>
                        <a:t>23.41</a:t>
                      </a:r>
                      <a:endParaRPr sz="850">
                        <a:latin typeface="Arial MT"/>
                        <a:cs typeface="Arial MT"/>
                      </a:endParaRPr>
                    </a:p>
                  </a:txBody>
                  <a:tcPr marL="0" marR="0" marB="0" marT="1270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dirty="0" sz="850" spc="-10">
                          <a:latin typeface="Arial MT"/>
                          <a:cs typeface="Arial MT"/>
                        </a:rPr>
                        <a:t>26.97</a:t>
                      </a:r>
                      <a:endParaRPr sz="850">
                        <a:latin typeface="Arial MT"/>
                        <a:cs typeface="Arial MT"/>
                      </a:endParaRPr>
                    </a:p>
                  </a:txBody>
                  <a:tcPr marL="0" marR="0" marB="0" marT="1270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dirty="0" sz="850" spc="-10">
                          <a:latin typeface="Arial MT"/>
                          <a:cs typeface="Arial MT"/>
                        </a:rPr>
                        <a:t>30.52</a:t>
                      </a:r>
                      <a:endParaRPr sz="850">
                        <a:latin typeface="Arial MT"/>
                        <a:cs typeface="Arial MT"/>
                      </a:endParaRPr>
                    </a:p>
                  </a:txBody>
                  <a:tcPr marL="0" marR="0" marB="0" marT="12700"/>
                </a:tc>
                <a:tc>
                  <a:txBody>
                    <a:bodyPr/>
                    <a:lstStyle/>
                    <a:p>
                      <a:pPr algn="ctr" marR="13970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dirty="0" sz="850" spc="-10">
                          <a:latin typeface="Arial MT"/>
                          <a:cs typeface="Arial MT"/>
                        </a:rPr>
                        <a:t>34.08</a:t>
                      </a:r>
                      <a:endParaRPr sz="850">
                        <a:latin typeface="Arial MT"/>
                        <a:cs typeface="Arial MT"/>
                      </a:endParaRPr>
                    </a:p>
                  </a:txBody>
                  <a:tcPr marL="0" marR="0" marB="0" marT="12700"/>
                </a:tc>
              </a:tr>
            </a:tbl>
          </a:graphicData>
        </a:graphic>
      </p:graphicFrame>
      <p:grpSp>
        <p:nvGrpSpPr>
          <p:cNvPr id="47" name="object 47" descr=""/>
          <p:cNvGrpSpPr/>
          <p:nvPr/>
        </p:nvGrpSpPr>
        <p:grpSpPr>
          <a:xfrm>
            <a:off x="3316903" y="5770570"/>
            <a:ext cx="768985" cy="167005"/>
            <a:chOff x="3316903" y="5770570"/>
            <a:chExt cx="768985" cy="167005"/>
          </a:xfrm>
        </p:grpSpPr>
        <p:sp>
          <p:nvSpPr>
            <p:cNvPr id="48" name="object 48" descr=""/>
            <p:cNvSpPr/>
            <p:nvPr/>
          </p:nvSpPr>
          <p:spPr>
            <a:xfrm>
              <a:off x="3318868" y="5772510"/>
              <a:ext cx="0" cy="163195"/>
            </a:xfrm>
            <a:custGeom>
              <a:avLst/>
              <a:gdLst/>
              <a:ahLst/>
              <a:cxnLst/>
              <a:rect l="l" t="t" r="r" b="b"/>
              <a:pathLst>
                <a:path w="0" h="163195">
                  <a:moveTo>
                    <a:pt x="0" y="0"/>
                  </a:moveTo>
                  <a:lnTo>
                    <a:pt x="0" y="163066"/>
                  </a:lnTo>
                </a:path>
              </a:pathLst>
            </a:custGeom>
            <a:ln w="38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 descr=""/>
            <p:cNvSpPr/>
            <p:nvPr/>
          </p:nvSpPr>
          <p:spPr>
            <a:xfrm>
              <a:off x="3316903" y="5770570"/>
              <a:ext cx="4445" cy="167005"/>
            </a:xfrm>
            <a:custGeom>
              <a:avLst/>
              <a:gdLst/>
              <a:ahLst/>
              <a:cxnLst/>
              <a:rect l="l" t="t" r="r" b="b"/>
              <a:pathLst>
                <a:path w="4445" h="167004">
                  <a:moveTo>
                    <a:pt x="3879" y="0"/>
                  </a:moveTo>
                  <a:lnTo>
                    <a:pt x="0" y="0"/>
                  </a:lnTo>
                  <a:lnTo>
                    <a:pt x="0" y="166936"/>
                  </a:lnTo>
                  <a:lnTo>
                    <a:pt x="3879" y="166936"/>
                  </a:lnTo>
                  <a:lnTo>
                    <a:pt x="387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 descr=""/>
            <p:cNvSpPr/>
            <p:nvPr/>
          </p:nvSpPr>
          <p:spPr>
            <a:xfrm>
              <a:off x="4083878" y="5776381"/>
              <a:ext cx="0" cy="159385"/>
            </a:xfrm>
            <a:custGeom>
              <a:avLst/>
              <a:gdLst/>
              <a:ahLst/>
              <a:cxnLst/>
              <a:rect l="l" t="t" r="r" b="b"/>
              <a:pathLst>
                <a:path w="0" h="159385">
                  <a:moveTo>
                    <a:pt x="0" y="0"/>
                  </a:moveTo>
                  <a:lnTo>
                    <a:pt x="0" y="159196"/>
                  </a:lnTo>
                </a:path>
              </a:pathLst>
            </a:custGeom>
            <a:ln w="38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 descr=""/>
            <p:cNvSpPr/>
            <p:nvPr/>
          </p:nvSpPr>
          <p:spPr>
            <a:xfrm>
              <a:off x="4081912" y="5774440"/>
              <a:ext cx="4445" cy="163195"/>
            </a:xfrm>
            <a:custGeom>
              <a:avLst/>
              <a:gdLst/>
              <a:ahLst/>
              <a:cxnLst/>
              <a:rect l="l" t="t" r="r" b="b"/>
              <a:pathLst>
                <a:path w="4445" h="163195">
                  <a:moveTo>
                    <a:pt x="3879" y="0"/>
                  </a:moveTo>
                  <a:lnTo>
                    <a:pt x="0" y="0"/>
                  </a:lnTo>
                  <a:lnTo>
                    <a:pt x="0" y="163066"/>
                  </a:lnTo>
                  <a:lnTo>
                    <a:pt x="3879" y="163066"/>
                  </a:lnTo>
                  <a:lnTo>
                    <a:pt x="387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 descr=""/>
            <p:cNvSpPr/>
            <p:nvPr/>
          </p:nvSpPr>
          <p:spPr>
            <a:xfrm>
              <a:off x="3322696" y="5772510"/>
              <a:ext cx="761365" cy="0"/>
            </a:xfrm>
            <a:custGeom>
              <a:avLst/>
              <a:gdLst/>
              <a:ahLst/>
              <a:cxnLst/>
              <a:rect l="l" t="t" r="r" b="b"/>
              <a:pathLst>
                <a:path w="761364" h="0">
                  <a:moveTo>
                    <a:pt x="0" y="0"/>
                  </a:moveTo>
                  <a:lnTo>
                    <a:pt x="761181" y="0"/>
                  </a:lnTo>
                </a:path>
              </a:pathLst>
            </a:custGeom>
            <a:ln w="387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 descr=""/>
            <p:cNvSpPr/>
            <p:nvPr/>
          </p:nvSpPr>
          <p:spPr>
            <a:xfrm>
              <a:off x="3320834" y="5770570"/>
              <a:ext cx="765175" cy="4445"/>
            </a:xfrm>
            <a:custGeom>
              <a:avLst/>
              <a:gdLst/>
              <a:ahLst/>
              <a:cxnLst/>
              <a:rect l="l" t="t" r="r" b="b"/>
              <a:pathLst>
                <a:path w="765175" h="4445">
                  <a:moveTo>
                    <a:pt x="765009" y="0"/>
                  </a:moveTo>
                  <a:lnTo>
                    <a:pt x="0" y="0"/>
                  </a:lnTo>
                  <a:lnTo>
                    <a:pt x="0" y="3870"/>
                  </a:lnTo>
                  <a:lnTo>
                    <a:pt x="765009" y="3870"/>
                  </a:lnTo>
                  <a:lnTo>
                    <a:pt x="76500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 descr=""/>
            <p:cNvSpPr/>
            <p:nvPr/>
          </p:nvSpPr>
          <p:spPr>
            <a:xfrm>
              <a:off x="3322696" y="5935577"/>
              <a:ext cx="761365" cy="0"/>
            </a:xfrm>
            <a:custGeom>
              <a:avLst/>
              <a:gdLst/>
              <a:ahLst/>
              <a:cxnLst/>
              <a:rect l="l" t="t" r="r" b="b"/>
              <a:pathLst>
                <a:path w="761364" h="0">
                  <a:moveTo>
                    <a:pt x="0" y="0"/>
                  </a:moveTo>
                  <a:lnTo>
                    <a:pt x="761181" y="0"/>
                  </a:lnTo>
                </a:path>
              </a:pathLst>
            </a:custGeom>
            <a:ln w="387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 descr=""/>
            <p:cNvSpPr/>
            <p:nvPr/>
          </p:nvSpPr>
          <p:spPr>
            <a:xfrm>
              <a:off x="3320834" y="5933636"/>
              <a:ext cx="765175" cy="4445"/>
            </a:xfrm>
            <a:custGeom>
              <a:avLst/>
              <a:gdLst/>
              <a:ahLst/>
              <a:cxnLst/>
              <a:rect l="l" t="t" r="r" b="b"/>
              <a:pathLst>
                <a:path w="765175" h="4445">
                  <a:moveTo>
                    <a:pt x="765009" y="0"/>
                  </a:moveTo>
                  <a:lnTo>
                    <a:pt x="0" y="0"/>
                  </a:lnTo>
                  <a:lnTo>
                    <a:pt x="0" y="3870"/>
                  </a:lnTo>
                  <a:lnTo>
                    <a:pt x="765009" y="3870"/>
                  </a:lnTo>
                  <a:lnTo>
                    <a:pt x="76500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6" name="object 56" descr=""/>
          <p:cNvSpPr txBox="1"/>
          <p:nvPr/>
        </p:nvSpPr>
        <p:spPr>
          <a:xfrm>
            <a:off x="8644635" y="6326632"/>
            <a:ext cx="311340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i="1">
                <a:solidFill>
                  <a:srgbClr val="010027"/>
                </a:solidFill>
                <a:latin typeface="Arial"/>
                <a:cs typeface="Arial"/>
              </a:rPr>
              <a:t>Note:</a:t>
            </a:r>
            <a:r>
              <a:rPr dirty="0" sz="800" spc="-5" i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800" i="1">
                <a:solidFill>
                  <a:srgbClr val="010027"/>
                </a:solidFill>
                <a:latin typeface="Arial"/>
                <a:cs typeface="Arial"/>
              </a:rPr>
              <a:t>Expressed in</a:t>
            </a:r>
            <a:r>
              <a:rPr dirty="0" sz="800" spc="-10" i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800" i="1">
                <a:solidFill>
                  <a:srgbClr val="010027"/>
                </a:solidFill>
                <a:latin typeface="Arial"/>
                <a:cs typeface="Arial"/>
              </a:rPr>
              <a:t>USD</a:t>
            </a:r>
            <a:r>
              <a:rPr dirty="0" sz="800" spc="-10" i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800" i="1">
                <a:solidFill>
                  <a:srgbClr val="010027"/>
                </a:solidFill>
                <a:latin typeface="Arial"/>
                <a:cs typeface="Arial"/>
              </a:rPr>
              <a:t>with</a:t>
            </a:r>
            <a:r>
              <a:rPr dirty="0" sz="800" spc="-15" i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800" i="1">
                <a:solidFill>
                  <a:srgbClr val="010027"/>
                </a:solidFill>
                <a:latin typeface="Arial"/>
                <a:cs typeface="Arial"/>
              </a:rPr>
              <a:t>a</a:t>
            </a:r>
            <a:r>
              <a:rPr dirty="0" sz="800" spc="-10" i="1">
                <a:solidFill>
                  <a:srgbClr val="010027"/>
                </a:solidFill>
                <a:latin typeface="Arial"/>
                <a:cs typeface="Arial"/>
              </a:rPr>
              <a:t> conversion</a:t>
            </a:r>
            <a:r>
              <a:rPr dirty="0" sz="800" spc="5" i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800" i="1">
                <a:solidFill>
                  <a:srgbClr val="010027"/>
                </a:solidFill>
                <a:latin typeface="Arial"/>
                <a:cs typeface="Arial"/>
              </a:rPr>
              <a:t>rate</a:t>
            </a:r>
            <a:r>
              <a:rPr dirty="0" sz="800" spc="-15" i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800" i="1">
                <a:solidFill>
                  <a:srgbClr val="010027"/>
                </a:solidFill>
                <a:latin typeface="Arial"/>
                <a:cs typeface="Arial"/>
              </a:rPr>
              <a:t>of</a:t>
            </a:r>
            <a:r>
              <a:rPr dirty="0" sz="800" spc="-5" i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800" i="1">
                <a:solidFill>
                  <a:srgbClr val="010027"/>
                </a:solidFill>
                <a:latin typeface="Arial"/>
                <a:cs typeface="Arial"/>
              </a:rPr>
              <a:t>0.94 as</a:t>
            </a:r>
            <a:r>
              <a:rPr dirty="0" sz="800" spc="-10" i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800" i="1">
                <a:solidFill>
                  <a:srgbClr val="010027"/>
                </a:solidFill>
                <a:latin typeface="Arial"/>
                <a:cs typeface="Arial"/>
              </a:rPr>
              <a:t>of</a:t>
            </a:r>
            <a:r>
              <a:rPr dirty="0" sz="800" spc="-5" i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800" spc="-10" i="1">
                <a:solidFill>
                  <a:srgbClr val="010027"/>
                </a:solidFill>
                <a:latin typeface="Arial"/>
                <a:cs typeface="Arial"/>
              </a:rPr>
              <a:t>2/20/23</a:t>
            </a:r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1803126" y="6462776"/>
            <a:ext cx="173355" cy="1854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50" spc="-25">
                <a:solidFill>
                  <a:srgbClr val="03234D"/>
                </a:solidFill>
                <a:latin typeface="Tahoma"/>
                <a:cs typeface="Tahoma"/>
              </a:rPr>
              <a:t>43</a:t>
            </a:r>
            <a:endParaRPr sz="1050">
              <a:latin typeface="Tahoma"/>
              <a:cs typeface="Tahoma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122407" y="291889"/>
            <a:ext cx="1434083" cy="238419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39698" y="768858"/>
            <a:ext cx="10917174" cy="19050"/>
          </a:xfrm>
          <a:prstGeom prst="rect">
            <a:avLst/>
          </a:prstGeom>
        </p:spPr>
      </p:pic>
      <p:grpSp>
        <p:nvGrpSpPr>
          <p:cNvPr id="5" name="object 5" descr=""/>
          <p:cNvGrpSpPr/>
          <p:nvPr/>
        </p:nvGrpSpPr>
        <p:grpSpPr>
          <a:xfrm>
            <a:off x="0" y="6496050"/>
            <a:ext cx="12192000" cy="361950"/>
            <a:chOff x="0" y="6496050"/>
            <a:chExt cx="12192000" cy="361950"/>
          </a:xfrm>
        </p:grpSpPr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6694931"/>
              <a:ext cx="12192000" cy="163068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7887" y="6496050"/>
              <a:ext cx="4675632" cy="361949"/>
            </a:xfrm>
            <a:prstGeom prst="rect">
              <a:avLst/>
            </a:prstGeom>
          </p:spPr>
        </p:pic>
      </p:grpSp>
      <p:sp>
        <p:nvSpPr>
          <p:cNvPr id="8" name="object 8" descr=""/>
          <p:cNvSpPr txBox="1"/>
          <p:nvPr/>
        </p:nvSpPr>
        <p:spPr>
          <a:xfrm>
            <a:off x="2601976" y="6504940"/>
            <a:ext cx="569595" cy="293370"/>
          </a:xfrm>
          <a:prstGeom prst="rect">
            <a:avLst/>
          </a:prstGeom>
        </p:spPr>
        <p:txBody>
          <a:bodyPr wrap="square" lIns="0" tIns="65404" rIns="0" bIns="0" rtlCol="0" vert="horz">
            <a:spAutoFit/>
          </a:bodyPr>
          <a:lstStyle/>
          <a:p>
            <a:pPr marL="41910" marR="30480" indent="-3810">
              <a:lnSpc>
                <a:spcPct val="67100"/>
              </a:lnSpc>
              <a:spcBef>
                <a:spcPts val="515"/>
              </a:spcBef>
            </a:pPr>
            <a:r>
              <a:rPr dirty="0" sz="1050" spc="-10" b="1">
                <a:solidFill>
                  <a:srgbClr val="FFFFFF"/>
                </a:solidFill>
                <a:latin typeface="Calibri"/>
                <a:cs typeface="Calibri"/>
              </a:rPr>
              <a:t>Industry </a:t>
            </a:r>
            <a:r>
              <a:rPr dirty="0" baseline="-21164" sz="1575" spc="-315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050" spc="-210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baseline="-21164" sz="1575" spc="-315" b="1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dirty="0" sz="1050" spc="-210" b="1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dirty="0" baseline="-21164" sz="1575" spc="-315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050" spc="-210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baseline="-21164" sz="1575" spc="-315" b="1">
                <a:solidFill>
                  <a:srgbClr val="FFFFFF"/>
                </a:solidFill>
                <a:latin typeface="Calibri"/>
                <a:cs typeface="Calibri"/>
              </a:rPr>
              <a:t>ly</a:t>
            </a:r>
            <a:r>
              <a:rPr dirty="0" sz="1050" spc="-210" b="1">
                <a:solidFill>
                  <a:srgbClr val="FFFFFF"/>
                </a:solidFill>
                <a:latin typeface="Calibri"/>
                <a:cs typeface="Calibri"/>
              </a:rPr>
              <a:t>ly</a:t>
            </a:r>
            <a:r>
              <a:rPr dirty="0" baseline="-21164" sz="1575" spc="-315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sz="1050" spc="-210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baseline="-21164" sz="1575" spc="-315" b="1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dirty="0" sz="1050" spc="-210" b="1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4158234" y="6504940"/>
            <a:ext cx="637540" cy="293370"/>
          </a:xfrm>
          <a:prstGeom prst="rect">
            <a:avLst/>
          </a:prstGeom>
        </p:spPr>
        <p:txBody>
          <a:bodyPr wrap="square" lIns="0" tIns="65404" rIns="0" bIns="0" rtlCol="0" vert="horz">
            <a:spAutoFit/>
          </a:bodyPr>
          <a:lstStyle/>
          <a:p>
            <a:pPr marL="38100" marR="30480" indent="33655">
              <a:lnSpc>
                <a:spcPct val="67100"/>
              </a:lnSpc>
              <a:spcBef>
                <a:spcPts val="515"/>
              </a:spcBef>
            </a:pPr>
            <a:r>
              <a:rPr dirty="0" sz="1050" spc="-10" b="1">
                <a:solidFill>
                  <a:srgbClr val="FFFFFF"/>
                </a:solidFill>
                <a:latin typeface="Calibri"/>
                <a:cs typeface="Calibri"/>
              </a:rPr>
              <a:t>Company </a:t>
            </a:r>
            <a:r>
              <a:rPr dirty="0" sz="1050" spc="-484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baseline="-21164" sz="1575" spc="-390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sz="1050" spc="-270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baseline="-21164" sz="1575" spc="-390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sz="1050" spc="-300" b="1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baseline="-21164" sz="1575" spc="-382" b="1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sz="1050" spc="-150" b="1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dirty="0" baseline="-21164" sz="1575" spc="-390" b="1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dirty="0" sz="1050" spc="-270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baseline="-21164" sz="1575" spc="-390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sz="1050" spc="-35" b="1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dirty="0" baseline="-21164" sz="1575" spc="-390" b="1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dirty="0" sz="1050" spc="-300" b="1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baseline="-21164" sz="1575" spc="-382" b="1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sz="1050" spc="-565" b="1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r>
              <a:rPr dirty="0" baseline="-21164" sz="1575" spc="-30" b="1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endParaRPr baseline="-21164" sz="1575">
              <a:latin typeface="Calibri"/>
              <a:cs typeface="Calibri"/>
            </a:endParaRPr>
          </a:p>
        </p:txBody>
      </p:sp>
      <p:sp>
        <p:nvSpPr>
          <p:cNvPr id="10" name="object 10" descr=""/>
          <p:cNvSpPr/>
          <p:nvPr/>
        </p:nvSpPr>
        <p:spPr>
          <a:xfrm>
            <a:off x="5300471" y="6496050"/>
            <a:ext cx="1624965" cy="361950"/>
          </a:xfrm>
          <a:custGeom>
            <a:avLst/>
            <a:gdLst/>
            <a:ahLst/>
            <a:cxnLst/>
            <a:rect l="l" t="t" r="r" b="b"/>
            <a:pathLst>
              <a:path w="1624965" h="361950">
                <a:moveTo>
                  <a:pt x="1624583" y="0"/>
                </a:moveTo>
                <a:lnTo>
                  <a:pt x="90424" y="0"/>
                </a:lnTo>
                <a:lnTo>
                  <a:pt x="0" y="361949"/>
                </a:lnTo>
                <a:lnTo>
                  <a:pt x="1534032" y="361949"/>
                </a:lnTo>
                <a:lnTo>
                  <a:pt x="1624583" y="0"/>
                </a:lnTo>
                <a:close/>
              </a:path>
            </a:pathLst>
          </a:custGeom>
          <a:solidFill>
            <a:srgbClr val="2C716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 descr=""/>
          <p:cNvSpPr txBox="1"/>
          <p:nvPr/>
        </p:nvSpPr>
        <p:spPr>
          <a:xfrm>
            <a:off x="5769102" y="6504940"/>
            <a:ext cx="647700" cy="293370"/>
          </a:xfrm>
          <a:prstGeom prst="rect">
            <a:avLst/>
          </a:prstGeom>
        </p:spPr>
        <p:txBody>
          <a:bodyPr wrap="square" lIns="0" tIns="65404" rIns="0" bIns="0" rtlCol="0" vert="horz">
            <a:spAutoFit/>
          </a:bodyPr>
          <a:lstStyle/>
          <a:p>
            <a:pPr marL="38100" marR="30480" indent="60960">
              <a:lnSpc>
                <a:spcPct val="67100"/>
              </a:lnSpc>
              <a:spcBef>
                <a:spcPts val="515"/>
              </a:spcBef>
            </a:pPr>
            <a:r>
              <a:rPr dirty="0" sz="1050" spc="-10" b="1">
                <a:solidFill>
                  <a:srgbClr val="FFFFFF"/>
                </a:solidFill>
                <a:latin typeface="Calibri"/>
                <a:cs typeface="Calibri"/>
              </a:rPr>
              <a:t>Financial </a:t>
            </a:r>
            <a:r>
              <a:rPr dirty="0" sz="1050" spc="-250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baseline="-21164" sz="1575" spc="-375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sz="1050" spc="-250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baseline="-21164" sz="1575" spc="-375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sz="1050" spc="-250" b="1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baseline="-21164" sz="1575" spc="-375" b="1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sz="1050" spc="-250" b="1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dirty="0" baseline="-21164" sz="1575" spc="-375" b="1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dirty="0" sz="1050" spc="-250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baseline="-21164" sz="1575" spc="-375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sz="1050" spc="-250" b="1">
                <a:solidFill>
                  <a:srgbClr val="FFFFFF"/>
                </a:solidFill>
                <a:latin typeface="Calibri"/>
                <a:cs typeface="Calibri"/>
              </a:rPr>
              <a:t>ie</a:t>
            </a:r>
            <a:r>
              <a:rPr dirty="0" baseline="-21164" sz="1575" spc="-375" b="1">
                <a:solidFill>
                  <a:srgbClr val="FFFFFF"/>
                </a:solidFill>
                <a:latin typeface="Calibri"/>
                <a:cs typeface="Calibri"/>
              </a:rPr>
              <a:t>ie</a:t>
            </a:r>
            <a:r>
              <a:rPr dirty="0" sz="1050" spc="-250" b="1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r>
              <a:rPr dirty="0" baseline="-21164" sz="1575" spc="-375" b="1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endParaRPr baseline="-21164" sz="1575">
              <a:latin typeface="Calibri"/>
              <a:cs typeface="Calibri"/>
            </a:endParaRPr>
          </a:p>
        </p:txBody>
      </p:sp>
      <p:pic>
        <p:nvPicPr>
          <p:cNvPr id="12" name="object 12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922007" y="6496050"/>
            <a:ext cx="4676394" cy="361949"/>
          </a:xfrm>
          <a:prstGeom prst="rect">
            <a:avLst/>
          </a:prstGeom>
        </p:spPr>
      </p:pic>
      <p:sp>
        <p:nvSpPr>
          <p:cNvPr id="13" name="object 13" descr=""/>
          <p:cNvSpPr txBox="1"/>
          <p:nvPr/>
        </p:nvSpPr>
        <p:spPr>
          <a:xfrm>
            <a:off x="7416545" y="6504940"/>
            <a:ext cx="635635" cy="293370"/>
          </a:xfrm>
          <a:prstGeom prst="rect">
            <a:avLst/>
          </a:prstGeom>
        </p:spPr>
        <p:txBody>
          <a:bodyPr wrap="square" lIns="0" tIns="65404" rIns="0" bIns="0" rtlCol="0" vert="horz">
            <a:spAutoFit/>
          </a:bodyPr>
          <a:lstStyle/>
          <a:p>
            <a:pPr marL="39370" marR="30480" indent="-1905">
              <a:lnSpc>
                <a:spcPct val="67100"/>
              </a:lnSpc>
              <a:spcBef>
                <a:spcPts val="515"/>
              </a:spcBef>
            </a:pPr>
            <a:r>
              <a:rPr dirty="0" sz="1050" spc="-10" b="1">
                <a:solidFill>
                  <a:srgbClr val="FFFFFF"/>
                </a:solidFill>
                <a:latin typeface="Calibri"/>
                <a:cs typeface="Calibri"/>
              </a:rPr>
              <a:t>Feasibility </a:t>
            </a:r>
            <a:r>
              <a:rPr dirty="0" sz="1050" spc="-185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baseline="-21164" sz="1575" spc="-277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050" spc="-185" b="1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dirty="0" baseline="-21164" sz="1575" spc="-277" b="1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dirty="0" sz="1050" spc="-185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baseline="-21164" sz="1575" spc="-277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050" spc="-185" b="1">
                <a:solidFill>
                  <a:srgbClr val="FFFFFF"/>
                </a:solidFill>
                <a:latin typeface="Calibri"/>
                <a:cs typeface="Calibri"/>
              </a:rPr>
              <a:t>ly</a:t>
            </a:r>
            <a:r>
              <a:rPr dirty="0" baseline="-21164" sz="1575" spc="-277" b="1">
                <a:solidFill>
                  <a:srgbClr val="FFFFFF"/>
                </a:solidFill>
                <a:latin typeface="Calibri"/>
                <a:cs typeface="Calibri"/>
              </a:rPr>
              <a:t>ly</a:t>
            </a:r>
            <a:r>
              <a:rPr dirty="0" sz="1050" spc="-185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baseline="-21164" sz="1575" spc="-277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sz="1050" spc="-185" b="1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dirty="0" baseline="-21164" sz="1575" spc="-277" b="1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endParaRPr baseline="-21164" sz="1575">
              <a:latin typeface="Calibri"/>
              <a:cs typeface="Calibri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9007347" y="6504940"/>
            <a:ext cx="696595" cy="293370"/>
          </a:xfrm>
          <a:prstGeom prst="rect">
            <a:avLst/>
          </a:prstGeom>
        </p:spPr>
        <p:txBody>
          <a:bodyPr wrap="square" lIns="0" tIns="65404" rIns="0" bIns="0" rtlCol="0" vert="horz">
            <a:spAutoFit/>
          </a:bodyPr>
          <a:lstStyle/>
          <a:p>
            <a:pPr marL="54610" marR="30480" indent="-17145">
              <a:lnSpc>
                <a:spcPct val="67100"/>
              </a:lnSpc>
              <a:spcBef>
                <a:spcPts val="515"/>
              </a:spcBef>
            </a:pPr>
            <a:r>
              <a:rPr dirty="0" sz="1050" spc="-10" b="1">
                <a:solidFill>
                  <a:srgbClr val="FFFFFF"/>
                </a:solidFill>
                <a:latin typeface="Calibri"/>
                <a:cs typeface="Calibri"/>
              </a:rPr>
              <a:t>Alternative </a:t>
            </a:r>
            <a:r>
              <a:rPr dirty="0" sz="1050" spc="-160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baseline="-21164" sz="1575" spc="-240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sz="1050" spc="-160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baseline="-21164" sz="1575" spc="-240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sz="1050" spc="-160" b="1">
                <a:solidFill>
                  <a:srgbClr val="FFFFFF"/>
                </a:solidFill>
                <a:latin typeface="Calibri"/>
                <a:cs typeface="Calibri"/>
              </a:rPr>
              <a:t>lu</a:t>
            </a:r>
            <a:r>
              <a:rPr dirty="0" baseline="-21164" sz="1575" spc="-240" b="1">
                <a:solidFill>
                  <a:srgbClr val="FFFFFF"/>
                </a:solidFill>
                <a:latin typeface="Calibri"/>
                <a:cs typeface="Calibri"/>
              </a:rPr>
              <a:t>lu</a:t>
            </a:r>
            <a:r>
              <a:rPr dirty="0" sz="1050" spc="-160" b="1">
                <a:solidFill>
                  <a:srgbClr val="FFFFFF"/>
                </a:solidFill>
                <a:latin typeface="Calibri"/>
                <a:cs typeface="Calibri"/>
              </a:rPr>
              <a:t>ti</a:t>
            </a:r>
            <a:r>
              <a:rPr dirty="0" baseline="-21164" sz="1575" spc="-240" b="1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dirty="0" sz="1050" spc="-160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baseline="-21164" sz="1575" spc="-240" b="1">
                <a:solidFill>
                  <a:srgbClr val="FFFFFF"/>
                </a:solidFill>
                <a:latin typeface="Calibri"/>
                <a:cs typeface="Calibri"/>
              </a:rPr>
              <a:t>io</a:t>
            </a:r>
            <a:r>
              <a:rPr dirty="0" sz="1050" spc="-160" b="1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dirty="0" baseline="-21164" sz="1575" spc="-240" b="1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endParaRPr baseline="-21164" sz="1575">
              <a:latin typeface="Calibri"/>
              <a:cs typeface="Calibri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10567161" y="6589521"/>
            <a:ext cx="629285" cy="1854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50" spc="-10" b="1">
                <a:solidFill>
                  <a:srgbClr val="FFFFFF"/>
                </a:solidFill>
                <a:latin typeface="Calibri"/>
                <a:cs typeface="Calibri"/>
              </a:rPr>
              <a:t>Conclusion</a:t>
            </a:r>
            <a:endParaRPr sz="1050">
              <a:latin typeface="Calibri"/>
              <a:cs typeface="Calibri"/>
            </a:endParaRPr>
          </a:p>
        </p:txBody>
      </p:sp>
      <p:grpSp>
        <p:nvGrpSpPr>
          <p:cNvPr id="16" name="object 16" descr=""/>
          <p:cNvGrpSpPr/>
          <p:nvPr/>
        </p:nvGrpSpPr>
        <p:grpSpPr>
          <a:xfrm>
            <a:off x="6790817" y="1470533"/>
            <a:ext cx="4737100" cy="3221355"/>
            <a:chOff x="6790817" y="1470533"/>
            <a:chExt cx="4737100" cy="3221355"/>
          </a:xfrm>
        </p:grpSpPr>
        <p:sp>
          <p:nvSpPr>
            <p:cNvPr id="17" name="object 17" descr=""/>
            <p:cNvSpPr/>
            <p:nvPr/>
          </p:nvSpPr>
          <p:spPr>
            <a:xfrm>
              <a:off x="7298436" y="2942844"/>
              <a:ext cx="626745" cy="708660"/>
            </a:xfrm>
            <a:custGeom>
              <a:avLst/>
              <a:gdLst/>
              <a:ahLst/>
              <a:cxnLst/>
              <a:rect l="l" t="t" r="r" b="b"/>
              <a:pathLst>
                <a:path w="626745" h="708660">
                  <a:moveTo>
                    <a:pt x="626364" y="0"/>
                  </a:moveTo>
                  <a:lnTo>
                    <a:pt x="0" y="0"/>
                  </a:lnTo>
                  <a:lnTo>
                    <a:pt x="0" y="708659"/>
                  </a:lnTo>
                  <a:lnTo>
                    <a:pt x="626364" y="708659"/>
                  </a:lnTo>
                  <a:lnTo>
                    <a:pt x="626364" y="0"/>
                  </a:lnTo>
                  <a:close/>
                </a:path>
              </a:pathLst>
            </a:custGeom>
            <a:solidFill>
              <a:srgbClr val="00CE9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8863584" y="2914650"/>
              <a:ext cx="626745" cy="527050"/>
            </a:xfrm>
            <a:custGeom>
              <a:avLst/>
              <a:gdLst/>
              <a:ahLst/>
              <a:cxnLst/>
              <a:rect l="l" t="t" r="r" b="b"/>
              <a:pathLst>
                <a:path w="626745" h="527050">
                  <a:moveTo>
                    <a:pt x="626364" y="0"/>
                  </a:moveTo>
                  <a:lnTo>
                    <a:pt x="0" y="0"/>
                  </a:lnTo>
                  <a:lnTo>
                    <a:pt x="0" y="526541"/>
                  </a:lnTo>
                  <a:lnTo>
                    <a:pt x="626364" y="526541"/>
                  </a:lnTo>
                  <a:lnTo>
                    <a:pt x="626364" y="0"/>
                  </a:lnTo>
                  <a:close/>
                </a:path>
              </a:pathLst>
            </a:custGeom>
            <a:solidFill>
              <a:srgbClr val="00C2B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10428732" y="2696718"/>
              <a:ext cx="626745" cy="894715"/>
            </a:xfrm>
            <a:custGeom>
              <a:avLst/>
              <a:gdLst/>
              <a:ahLst/>
              <a:cxnLst/>
              <a:rect l="l" t="t" r="r" b="b"/>
              <a:pathLst>
                <a:path w="626745" h="894714">
                  <a:moveTo>
                    <a:pt x="626364" y="0"/>
                  </a:moveTo>
                  <a:lnTo>
                    <a:pt x="0" y="0"/>
                  </a:lnTo>
                  <a:lnTo>
                    <a:pt x="0" y="894588"/>
                  </a:lnTo>
                  <a:lnTo>
                    <a:pt x="626364" y="894588"/>
                  </a:lnTo>
                  <a:lnTo>
                    <a:pt x="626364" y="0"/>
                  </a:lnTo>
                  <a:close/>
                </a:path>
              </a:pathLst>
            </a:custGeom>
            <a:solidFill>
              <a:srgbClr val="00999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6793992" y="1473708"/>
              <a:ext cx="4730750" cy="3215005"/>
            </a:xfrm>
            <a:custGeom>
              <a:avLst/>
              <a:gdLst/>
              <a:ahLst/>
              <a:cxnLst/>
              <a:rect l="l" t="t" r="r" b="b"/>
              <a:pathLst>
                <a:path w="4730750" h="3215004">
                  <a:moveTo>
                    <a:pt x="35051" y="3180587"/>
                  </a:moveTo>
                  <a:lnTo>
                    <a:pt x="35051" y="0"/>
                  </a:lnTo>
                </a:path>
                <a:path w="4730750" h="3215004">
                  <a:moveTo>
                    <a:pt x="0" y="3180587"/>
                  </a:moveTo>
                  <a:lnTo>
                    <a:pt x="35051" y="3180587"/>
                  </a:lnTo>
                </a:path>
                <a:path w="4730750" h="3215004">
                  <a:moveTo>
                    <a:pt x="0" y="2650235"/>
                  </a:moveTo>
                  <a:lnTo>
                    <a:pt x="35051" y="2650235"/>
                  </a:lnTo>
                </a:path>
                <a:path w="4730750" h="3215004">
                  <a:moveTo>
                    <a:pt x="0" y="2120645"/>
                  </a:moveTo>
                  <a:lnTo>
                    <a:pt x="35051" y="2120645"/>
                  </a:lnTo>
                </a:path>
                <a:path w="4730750" h="3215004">
                  <a:moveTo>
                    <a:pt x="0" y="1590293"/>
                  </a:moveTo>
                  <a:lnTo>
                    <a:pt x="35051" y="1590293"/>
                  </a:lnTo>
                </a:path>
                <a:path w="4730750" h="3215004">
                  <a:moveTo>
                    <a:pt x="0" y="1059941"/>
                  </a:moveTo>
                  <a:lnTo>
                    <a:pt x="35051" y="1059941"/>
                  </a:lnTo>
                </a:path>
                <a:path w="4730750" h="3215004">
                  <a:moveTo>
                    <a:pt x="0" y="530351"/>
                  </a:moveTo>
                  <a:lnTo>
                    <a:pt x="35051" y="530351"/>
                  </a:lnTo>
                </a:path>
                <a:path w="4730750" h="3215004">
                  <a:moveTo>
                    <a:pt x="0" y="0"/>
                  </a:moveTo>
                  <a:lnTo>
                    <a:pt x="35051" y="0"/>
                  </a:lnTo>
                </a:path>
                <a:path w="4730750" h="3215004">
                  <a:moveTo>
                    <a:pt x="35051" y="3180587"/>
                  </a:moveTo>
                  <a:lnTo>
                    <a:pt x="4730496" y="3180587"/>
                  </a:lnTo>
                </a:path>
                <a:path w="4730750" h="3215004">
                  <a:moveTo>
                    <a:pt x="35051" y="3180587"/>
                  </a:moveTo>
                  <a:lnTo>
                    <a:pt x="35051" y="3214878"/>
                  </a:lnTo>
                </a:path>
                <a:path w="4730750" h="3215004">
                  <a:moveTo>
                    <a:pt x="1600200" y="3180587"/>
                  </a:moveTo>
                  <a:lnTo>
                    <a:pt x="1600200" y="3214878"/>
                  </a:lnTo>
                </a:path>
                <a:path w="4730750" h="3215004">
                  <a:moveTo>
                    <a:pt x="3165348" y="3180587"/>
                  </a:moveTo>
                  <a:lnTo>
                    <a:pt x="3165348" y="3214878"/>
                  </a:lnTo>
                </a:path>
                <a:path w="4730750" h="3215004">
                  <a:moveTo>
                    <a:pt x="4730496" y="3180587"/>
                  </a:moveTo>
                  <a:lnTo>
                    <a:pt x="4730496" y="3214878"/>
                  </a:lnTo>
                </a:path>
              </a:pathLst>
            </a:custGeom>
            <a:ln w="6350">
              <a:solidFill>
                <a:srgbClr val="888B9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1" name="object 21" descr=""/>
          <p:cNvSpPr txBox="1"/>
          <p:nvPr/>
        </p:nvSpPr>
        <p:spPr>
          <a:xfrm>
            <a:off x="7456931" y="3689604"/>
            <a:ext cx="31115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>
                <a:solidFill>
                  <a:srgbClr val="171717"/>
                </a:solidFill>
                <a:latin typeface="Arial MT"/>
                <a:cs typeface="Arial MT"/>
              </a:rPr>
              <a:t>18.91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22" name="object 22" descr=""/>
          <p:cNvSpPr txBox="1"/>
          <p:nvPr/>
        </p:nvSpPr>
        <p:spPr>
          <a:xfrm>
            <a:off x="9022333" y="3479291"/>
            <a:ext cx="31115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>
                <a:solidFill>
                  <a:srgbClr val="171717"/>
                </a:solidFill>
                <a:latin typeface="Arial MT"/>
                <a:cs typeface="Arial MT"/>
              </a:rPr>
              <a:t>22.88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23" name="object 23" descr=""/>
          <p:cNvSpPr txBox="1"/>
          <p:nvPr/>
        </p:nvSpPr>
        <p:spPr>
          <a:xfrm>
            <a:off x="10587735" y="3628897"/>
            <a:ext cx="311150" cy="1631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>
                <a:solidFill>
                  <a:srgbClr val="171717"/>
                </a:solidFill>
                <a:latin typeface="Arial MT"/>
                <a:cs typeface="Arial MT"/>
              </a:rPr>
              <a:t>20.05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24" name="object 24" descr=""/>
          <p:cNvSpPr txBox="1"/>
          <p:nvPr/>
        </p:nvSpPr>
        <p:spPr>
          <a:xfrm>
            <a:off x="7456931" y="2735071"/>
            <a:ext cx="31115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>
                <a:solidFill>
                  <a:srgbClr val="171717"/>
                </a:solidFill>
                <a:latin typeface="Arial MT"/>
                <a:cs typeface="Arial MT"/>
              </a:rPr>
              <a:t>32.28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25" name="object 25" descr=""/>
          <p:cNvSpPr txBox="1"/>
          <p:nvPr/>
        </p:nvSpPr>
        <p:spPr>
          <a:xfrm>
            <a:off x="9022333" y="2706878"/>
            <a:ext cx="31115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>
                <a:solidFill>
                  <a:srgbClr val="171717"/>
                </a:solidFill>
                <a:latin typeface="Arial MT"/>
                <a:cs typeface="Arial MT"/>
              </a:rPr>
              <a:t>32.82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26" name="object 26" descr=""/>
          <p:cNvSpPr txBox="1"/>
          <p:nvPr/>
        </p:nvSpPr>
        <p:spPr>
          <a:xfrm>
            <a:off x="10587735" y="2488691"/>
            <a:ext cx="31115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>
                <a:solidFill>
                  <a:srgbClr val="171717"/>
                </a:solidFill>
                <a:latin typeface="Arial MT"/>
                <a:cs typeface="Arial MT"/>
              </a:rPr>
              <a:t>36.93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27" name="object 27" descr=""/>
          <p:cNvSpPr txBox="1"/>
          <p:nvPr/>
        </p:nvSpPr>
        <p:spPr>
          <a:xfrm>
            <a:off x="6464046" y="4564126"/>
            <a:ext cx="24828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0">
                <a:solidFill>
                  <a:srgbClr val="171717"/>
                </a:solidFill>
                <a:latin typeface="Arial MT"/>
                <a:cs typeface="Arial MT"/>
              </a:rPr>
              <a:t>0.00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28" name="object 28" descr=""/>
          <p:cNvSpPr txBox="1"/>
          <p:nvPr/>
        </p:nvSpPr>
        <p:spPr>
          <a:xfrm>
            <a:off x="6400546" y="4034028"/>
            <a:ext cx="31178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>
                <a:solidFill>
                  <a:srgbClr val="171717"/>
                </a:solidFill>
                <a:latin typeface="Arial MT"/>
                <a:cs typeface="Arial MT"/>
              </a:rPr>
              <a:t>10.00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29" name="object 29" descr=""/>
          <p:cNvSpPr txBox="1"/>
          <p:nvPr/>
        </p:nvSpPr>
        <p:spPr>
          <a:xfrm>
            <a:off x="6400546" y="3503422"/>
            <a:ext cx="311785" cy="1631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>
                <a:solidFill>
                  <a:srgbClr val="171717"/>
                </a:solidFill>
                <a:latin typeface="Arial MT"/>
                <a:cs typeface="Arial MT"/>
              </a:rPr>
              <a:t>20.00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30" name="object 30" descr=""/>
          <p:cNvSpPr txBox="1"/>
          <p:nvPr/>
        </p:nvSpPr>
        <p:spPr>
          <a:xfrm>
            <a:off x="6400546" y="2973578"/>
            <a:ext cx="31178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>
                <a:solidFill>
                  <a:srgbClr val="171717"/>
                </a:solidFill>
                <a:latin typeface="Arial MT"/>
                <a:cs typeface="Arial MT"/>
              </a:rPr>
              <a:t>30.00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31" name="object 31" descr=""/>
          <p:cNvSpPr txBox="1"/>
          <p:nvPr/>
        </p:nvSpPr>
        <p:spPr>
          <a:xfrm>
            <a:off x="6400546" y="2443479"/>
            <a:ext cx="31178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>
                <a:solidFill>
                  <a:srgbClr val="171717"/>
                </a:solidFill>
                <a:latin typeface="Arial MT"/>
                <a:cs typeface="Arial MT"/>
              </a:rPr>
              <a:t>40.00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32" name="object 32" descr=""/>
          <p:cNvSpPr txBox="1"/>
          <p:nvPr/>
        </p:nvSpPr>
        <p:spPr>
          <a:xfrm>
            <a:off x="6400546" y="1913382"/>
            <a:ext cx="31178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>
                <a:solidFill>
                  <a:srgbClr val="171717"/>
                </a:solidFill>
                <a:latin typeface="Arial MT"/>
                <a:cs typeface="Arial MT"/>
              </a:rPr>
              <a:t>50.00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33" name="object 33" descr=""/>
          <p:cNvSpPr txBox="1"/>
          <p:nvPr/>
        </p:nvSpPr>
        <p:spPr>
          <a:xfrm>
            <a:off x="6400546" y="1383284"/>
            <a:ext cx="31178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>
                <a:solidFill>
                  <a:srgbClr val="171717"/>
                </a:solidFill>
                <a:latin typeface="Arial MT"/>
                <a:cs typeface="Arial MT"/>
              </a:rPr>
              <a:t>60.00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34" name="object 34" descr=""/>
          <p:cNvSpPr txBox="1"/>
          <p:nvPr/>
        </p:nvSpPr>
        <p:spPr>
          <a:xfrm>
            <a:off x="6862318" y="4700270"/>
            <a:ext cx="1499235" cy="294005"/>
          </a:xfrm>
          <a:prstGeom prst="rect">
            <a:avLst/>
          </a:prstGeom>
        </p:spPr>
        <p:txBody>
          <a:bodyPr wrap="square" lIns="0" tIns="22225" rIns="0" bIns="0" rtlCol="0" vert="horz">
            <a:spAutoFit/>
          </a:bodyPr>
          <a:lstStyle/>
          <a:p>
            <a:pPr marL="358775" marR="5080" indent="-346710">
              <a:lnSpc>
                <a:spcPts val="1030"/>
              </a:lnSpc>
              <a:spcBef>
                <a:spcPts val="175"/>
              </a:spcBef>
            </a:pPr>
            <a:r>
              <a:rPr dirty="0" sz="900">
                <a:solidFill>
                  <a:srgbClr val="171717"/>
                </a:solidFill>
                <a:latin typeface="Arial MT"/>
                <a:cs typeface="Arial MT"/>
              </a:rPr>
              <a:t>DCF Value</a:t>
            </a:r>
            <a:r>
              <a:rPr dirty="0" sz="900" spc="-5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171717"/>
                </a:solidFill>
                <a:latin typeface="Arial MT"/>
                <a:cs typeface="Arial MT"/>
              </a:rPr>
              <a:t>at</a:t>
            </a:r>
            <a:r>
              <a:rPr dirty="0" sz="900" spc="-5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dirty="0" sz="900" spc="-10">
                <a:solidFill>
                  <a:srgbClr val="171717"/>
                </a:solidFill>
                <a:latin typeface="Arial MT"/>
                <a:cs typeface="Arial MT"/>
              </a:rPr>
              <a:t>6.0x-</a:t>
            </a:r>
            <a:r>
              <a:rPr dirty="0" sz="900">
                <a:solidFill>
                  <a:srgbClr val="171717"/>
                </a:solidFill>
                <a:latin typeface="Arial MT"/>
                <a:cs typeface="Arial MT"/>
              </a:rPr>
              <a:t>14.0x</a:t>
            </a:r>
            <a:r>
              <a:rPr dirty="0" sz="900" spc="5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dirty="0" sz="900" spc="-20">
                <a:solidFill>
                  <a:srgbClr val="171717"/>
                </a:solidFill>
                <a:latin typeface="Arial MT"/>
                <a:cs typeface="Arial MT"/>
              </a:rPr>
              <a:t>Exit </a:t>
            </a:r>
            <a:r>
              <a:rPr dirty="0" sz="900">
                <a:solidFill>
                  <a:srgbClr val="171717"/>
                </a:solidFill>
                <a:latin typeface="Arial MT"/>
                <a:cs typeface="Arial MT"/>
              </a:rPr>
              <a:t>EBITDA </a:t>
            </a:r>
            <a:r>
              <a:rPr dirty="0" sz="900" spc="-10">
                <a:solidFill>
                  <a:srgbClr val="171717"/>
                </a:solidFill>
                <a:latin typeface="Arial MT"/>
                <a:cs typeface="Arial MT"/>
              </a:rPr>
              <a:t>Range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35" name="object 35" descr=""/>
          <p:cNvSpPr txBox="1"/>
          <p:nvPr/>
        </p:nvSpPr>
        <p:spPr>
          <a:xfrm>
            <a:off x="8526271" y="4700270"/>
            <a:ext cx="1301750" cy="294005"/>
          </a:xfrm>
          <a:prstGeom prst="rect">
            <a:avLst/>
          </a:prstGeom>
        </p:spPr>
        <p:txBody>
          <a:bodyPr wrap="square" lIns="0" tIns="22225" rIns="0" bIns="0" rtlCol="0" vert="horz">
            <a:spAutoFit/>
          </a:bodyPr>
          <a:lstStyle/>
          <a:p>
            <a:pPr marL="209550" marR="5080" indent="-196850">
              <a:lnSpc>
                <a:spcPts val="1030"/>
              </a:lnSpc>
              <a:spcBef>
                <a:spcPts val="175"/>
              </a:spcBef>
            </a:pPr>
            <a:r>
              <a:rPr dirty="0" sz="900">
                <a:solidFill>
                  <a:srgbClr val="171717"/>
                </a:solidFill>
                <a:latin typeface="Arial MT"/>
                <a:cs typeface="Arial MT"/>
              </a:rPr>
              <a:t>DCF Value at </a:t>
            </a:r>
            <a:r>
              <a:rPr dirty="0" sz="900" spc="-10">
                <a:solidFill>
                  <a:srgbClr val="171717"/>
                </a:solidFill>
                <a:latin typeface="Arial MT"/>
                <a:cs typeface="Arial MT"/>
              </a:rPr>
              <a:t>1.0%-</a:t>
            </a:r>
            <a:r>
              <a:rPr dirty="0" sz="900" spc="-20">
                <a:solidFill>
                  <a:srgbClr val="171717"/>
                </a:solidFill>
                <a:latin typeface="Arial MT"/>
                <a:cs typeface="Arial MT"/>
              </a:rPr>
              <a:t>5.0% </a:t>
            </a:r>
            <a:r>
              <a:rPr dirty="0" sz="900">
                <a:solidFill>
                  <a:srgbClr val="171717"/>
                </a:solidFill>
                <a:latin typeface="Arial MT"/>
                <a:cs typeface="Arial MT"/>
              </a:rPr>
              <a:t>Perpetuity</a:t>
            </a:r>
            <a:r>
              <a:rPr dirty="0" sz="900" spc="-4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dirty="0" sz="900" spc="-20">
                <a:solidFill>
                  <a:srgbClr val="171717"/>
                </a:solidFill>
                <a:latin typeface="Arial MT"/>
                <a:cs typeface="Arial MT"/>
              </a:rPr>
              <a:t>Range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36" name="object 36" descr=""/>
          <p:cNvSpPr txBox="1"/>
          <p:nvPr/>
        </p:nvSpPr>
        <p:spPr>
          <a:xfrm>
            <a:off x="10059923" y="4700270"/>
            <a:ext cx="136588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>
                <a:solidFill>
                  <a:srgbClr val="171717"/>
                </a:solidFill>
                <a:latin typeface="Arial MT"/>
                <a:cs typeface="Arial MT"/>
              </a:rPr>
              <a:t>52</a:t>
            </a:r>
            <a:r>
              <a:rPr dirty="0" sz="900" spc="-1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171717"/>
                </a:solidFill>
                <a:latin typeface="Arial MT"/>
                <a:cs typeface="Arial MT"/>
              </a:rPr>
              <a:t>Week</a:t>
            </a:r>
            <a:r>
              <a:rPr dirty="0" sz="900" spc="-1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171717"/>
                </a:solidFill>
                <a:latin typeface="Arial MT"/>
                <a:cs typeface="Arial MT"/>
              </a:rPr>
              <a:t>Market</a:t>
            </a:r>
            <a:r>
              <a:rPr dirty="0" sz="900" spc="-5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dirty="0" sz="900" spc="-10">
                <a:solidFill>
                  <a:srgbClr val="171717"/>
                </a:solidFill>
                <a:latin typeface="Arial MT"/>
                <a:cs typeface="Arial MT"/>
              </a:rPr>
              <a:t>High/Low</a:t>
            </a:r>
            <a:endParaRPr sz="900">
              <a:latin typeface="Arial MT"/>
              <a:cs typeface="Arial MT"/>
            </a:endParaRPr>
          </a:p>
        </p:txBody>
      </p:sp>
      <p:grpSp>
        <p:nvGrpSpPr>
          <p:cNvPr id="37" name="object 37" descr=""/>
          <p:cNvGrpSpPr/>
          <p:nvPr/>
        </p:nvGrpSpPr>
        <p:grpSpPr>
          <a:xfrm>
            <a:off x="2426207" y="1690306"/>
            <a:ext cx="956944" cy="266700"/>
            <a:chOff x="2426207" y="1690306"/>
            <a:chExt cx="956944" cy="266700"/>
          </a:xfrm>
        </p:grpSpPr>
        <p:sp>
          <p:nvSpPr>
            <p:cNvPr id="38" name="object 38" descr=""/>
            <p:cNvSpPr/>
            <p:nvPr/>
          </p:nvSpPr>
          <p:spPr>
            <a:xfrm>
              <a:off x="2803778" y="1695069"/>
              <a:ext cx="579120" cy="0"/>
            </a:xfrm>
            <a:custGeom>
              <a:avLst/>
              <a:gdLst/>
              <a:ahLst/>
              <a:cxnLst/>
              <a:rect l="l" t="t" r="r" b="b"/>
              <a:pathLst>
                <a:path w="579120" h="0">
                  <a:moveTo>
                    <a:pt x="0" y="0"/>
                  </a:moveTo>
                  <a:lnTo>
                    <a:pt x="578866" y="0"/>
                  </a:lnTo>
                </a:path>
              </a:pathLst>
            </a:custGeom>
            <a:ln w="9525">
              <a:solidFill>
                <a:srgbClr val="E7E6E6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 descr=""/>
            <p:cNvSpPr/>
            <p:nvPr/>
          </p:nvSpPr>
          <p:spPr>
            <a:xfrm>
              <a:off x="2426207" y="1703832"/>
              <a:ext cx="382905" cy="253365"/>
            </a:xfrm>
            <a:custGeom>
              <a:avLst/>
              <a:gdLst/>
              <a:ahLst/>
              <a:cxnLst/>
              <a:rect l="l" t="t" r="r" b="b"/>
              <a:pathLst>
                <a:path w="382905" h="253364">
                  <a:moveTo>
                    <a:pt x="382524" y="0"/>
                  </a:moveTo>
                  <a:lnTo>
                    <a:pt x="0" y="0"/>
                  </a:lnTo>
                  <a:lnTo>
                    <a:pt x="0" y="252984"/>
                  </a:lnTo>
                  <a:lnTo>
                    <a:pt x="382524" y="252984"/>
                  </a:lnTo>
                  <a:lnTo>
                    <a:pt x="382524" y="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0" name="object 40" descr=""/>
          <p:cNvSpPr/>
          <p:nvPr/>
        </p:nvSpPr>
        <p:spPr>
          <a:xfrm>
            <a:off x="3764279" y="1948052"/>
            <a:ext cx="563245" cy="0"/>
          </a:xfrm>
          <a:custGeom>
            <a:avLst/>
            <a:gdLst/>
            <a:ahLst/>
            <a:cxnLst/>
            <a:rect l="l" t="t" r="r" b="b"/>
            <a:pathLst>
              <a:path w="563245" h="0">
                <a:moveTo>
                  <a:pt x="0" y="0"/>
                </a:moveTo>
                <a:lnTo>
                  <a:pt x="563245" y="0"/>
                </a:lnTo>
              </a:path>
            </a:pathLst>
          </a:custGeom>
          <a:ln w="9525">
            <a:solidFill>
              <a:srgbClr val="E7E6E6"/>
            </a:solidFill>
            <a:prstDash val="sysDash"/>
          </a:ln>
        </p:spPr>
        <p:txBody>
          <a:bodyPr wrap="square" lIns="0" tIns="0" rIns="0" bIns="0" rtlCol="0"/>
          <a:lstStyle/>
          <a:p/>
        </p:txBody>
      </p:sp>
      <p:sp>
        <p:nvSpPr>
          <p:cNvPr id="41" name="object 41" descr=""/>
          <p:cNvSpPr/>
          <p:nvPr/>
        </p:nvSpPr>
        <p:spPr>
          <a:xfrm>
            <a:off x="1162050" y="5145785"/>
            <a:ext cx="3771265" cy="1179830"/>
          </a:xfrm>
          <a:custGeom>
            <a:avLst/>
            <a:gdLst/>
            <a:ahLst/>
            <a:cxnLst/>
            <a:rect l="l" t="t" r="r" b="b"/>
            <a:pathLst>
              <a:path w="3771265" h="1179829">
                <a:moveTo>
                  <a:pt x="3771138" y="0"/>
                </a:moveTo>
                <a:lnTo>
                  <a:pt x="0" y="0"/>
                </a:lnTo>
                <a:lnTo>
                  <a:pt x="0" y="1179576"/>
                </a:lnTo>
                <a:lnTo>
                  <a:pt x="3771138" y="1179576"/>
                </a:lnTo>
                <a:lnTo>
                  <a:pt x="3771138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object 42" descr=""/>
          <p:cNvSpPr txBox="1"/>
          <p:nvPr/>
        </p:nvSpPr>
        <p:spPr>
          <a:xfrm>
            <a:off x="1162050" y="5145785"/>
            <a:ext cx="3771265" cy="1179830"/>
          </a:xfrm>
          <a:prstGeom prst="rect">
            <a:avLst/>
          </a:prstGeom>
        </p:spPr>
        <p:txBody>
          <a:bodyPr wrap="square" lIns="0" tIns="99060" rIns="0" bIns="0" rtlCol="0" vert="horz">
            <a:spAutoFit/>
          </a:bodyPr>
          <a:lstStyle/>
          <a:p>
            <a:pPr marL="90805">
              <a:lnSpc>
                <a:spcPct val="100000"/>
              </a:lnSpc>
              <a:spcBef>
                <a:spcPts val="780"/>
              </a:spcBef>
            </a:pPr>
            <a:r>
              <a:rPr dirty="0" sz="1200" b="1">
                <a:solidFill>
                  <a:srgbClr val="010027"/>
                </a:solidFill>
                <a:latin typeface="Arial"/>
                <a:cs typeface="Arial"/>
              </a:rPr>
              <a:t>Current</a:t>
            </a:r>
            <a:r>
              <a:rPr dirty="0" sz="1200" spc="-3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200" b="1">
                <a:solidFill>
                  <a:srgbClr val="010027"/>
                </a:solidFill>
                <a:latin typeface="Arial"/>
                <a:cs typeface="Arial"/>
              </a:rPr>
              <a:t>Enterprise</a:t>
            </a:r>
            <a:r>
              <a:rPr dirty="0" sz="1200" spc="-4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200" b="1">
                <a:solidFill>
                  <a:srgbClr val="010027"/>
                </a:solidFill>
                <a:latin typeface="Arial"/>
                <a:cs typeface="Arial"/>
              </a:rPr>
              <a:t>Value:</a:t>
            </a:r>
            <a:r>
              <a:rPr dirty="0" sz="1200" spc="-3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200" b="1">
                <a:solidFill>
                  <a:srgbClr val="010027"/>
                </a:solidFill>
                <a:latin typeface="Arial"/>
                <a:cs typeface="Arial"/>
              </a:rPr>
              <a:t>$29.998</a:t>
            </a:r>
            <a:r>
              <a:rPr dirty="0" sz="1200" spc="-5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200" spc="-10" b="1">
                <a:solidFill>
                  <a:srgbClr val="010027"/>
                </a:solidFill>
                <a:latin typeface="Arial"/>
                <a:cs typeface="Arial"/>
              </a:rPr>
              <a:t>billion</a:t>
            </a:r>
            <a:endParaRPr sz="1200">
              <a:latin typeface="Arial"/>
              <a:cs typeface="Arial"/>
            </a:endParaRPr>
          </a:p>
          <a:p>
            <a:pPr marL="90805">
              <a:lnSpc>
                <a:spcPct val="100000"/>
              </a:lnSpc>
              <a:spcBef>
                <a:spcPts val="720"/>
              </a:spcBef>
            </a:pPr>
            <a:r>
              <a:rPr dirty="0" sz="1200">
                <a:solidFill>
                  <a:srgbClr val="010027"/>
                </a:solidFill>
                <a:latin typeface="Arial MT"/>
                <a:cs typeface="Arial MT"/>
              </a:rPr>
              <a:t>+</a:t>
            </a:r>
            <a:r>
              <a:rPr dirty="0" sz="1200" spc="-2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010027"/>
                </a:solidFill>
                <a:latin typeface="Arial MT"/>
                <a:cs typeface="Arial MT"/>
              </a:rPr>
              <a:t>Cash</a:t>
            </a:r>
            <a:r>
              <a:rPr dirty="0" sz="1200" spc="-2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010027"/>
                </a:solidFill>
                <a:latin typeface="Arial MT"/>
                <a:cs typeface="Arial MT"/>
              </a:rPr>
              <a:t>and</a:t>
            </a:r>
            <a:r>
              <a:rPr dirty="0" sz="1200" spc="-3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010027"/>
                </a:solidFill>
                <a:latin typeface="Arial MT"/>
                <a:cs typeface="Arial MT"/>
              </a:rPr>
              <a:t>Cash</a:t>
            </a:r>
            <a:r>
              <a:rPr dirty="0" sz="1200" spc="-2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010027"/>
                </a:solidFill>
                <a:latin typeface="Arial MT"/>
                <a:cs typeface="Arial MT"/>
              </a:rPr>
              <a:t>Equivalents:</a:t>
            </a:r>
            <a:r>
              <a:rPr dirty="0" sz="1200" spc="-2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010027"/>
                </a:solidFill>
                <a:latin typeface="Arial MT"/>
                <a:cs typeface="Arial MT"/>
              </a:rPr>
              <a:t>$2.649</a:t>
            </a:r>
            <a:r>
              <a:rPr dirty="0" sz="1200" spc="-3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010027"/>
                </a:solidFill>
                <a:latin typeface="Arial MT"/>
                <a:cs typeface="Arial MT"/>
              </a:rPr>
              <a:t>billion</a:t>
            </a:r>
            <a:endParaRPr sz="1200">
              <a:latin typeface="Arial MT"/>
              <a:cs typeface="Arial MT"/>
            </a:endParaRPr>
          </a:p>
          <a:p>
            <a:pPr marL="90805">
              <a:lnSpc>
                <a:spcPct val="100000"/>
              </a:lnSpc>
              <a:spcBef>
                <a:spcPts val="725"/>
              </a:spcBef>
            </a:pPr>
            <a:r>
              <a:rPr dirty="0" sz="1200">
                <a:solidFill>
                  <a:srgbClr val="010027"/>
                </a:solidFill>
                <a:latin typeface="Arial MT"/>
                <a:cs typeface="Arial MT"/>
              </a:rPr>
              <a:t>-</a:t>
            </a:r>
            <a:r>
              <a:rPr dirty="0" sz="1200" spc="120">
                <a:solidFill>
                  <a:srgbClr val="010027"/>
                </a:solidFill>
                <a:latin typeface="Arial MT"/>
                <a:cs typeface="Arial MT"/>
              </a:rPr>
              <a:t>  </a:t>
            </a:r>
            <a:r>
              <a:rPr dirty="0" sz="1200" spc="-20">
                <a:solidFill>
                  <a:srgbClr val="010027"/>
                </a:solidFill>
                <a:latin typeface="Arial MT"/>
                <a:cs typeface="Arial MT"/>
              </a:rPr>
              <a:t>Total </a:t>
            </a:r>
            <a:r>
              <a:rPr dirty="0" sz="1200">
                <a:solidFill>
                  <a:srgbClr val="010027"/>
                </a:solidFill>
                <a:latin typeface="Arial MT"/>
                <a:cs typeface="Arial MT"/>
              </a:rPr>
              <a:t>Debt:</a:t>
            </a:r>
            <a:r>
              <a:rPr dirty="0" sz="1200" spc="-1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010027"/>
                </a:solidFill>
                <a:latin typeface="Arial MT"/>
                <a:cs typeface="Arial MT"/>
              </a:rPr>
              <a:t>$2.599</a:t>
            </a:r>
            <a:r>
              <a:rPr dirty="0" sz="1200" spc="-3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010027"/>
                </a:solidFill>
                <a:latin typeface="Arial MT"/>
                <a:cs typeface="Arial MT"/>
              </a:rPr>
              <a:t>billion</a:t>
            </a:r>
            <a:endParaRPr sz="1200">
              <a:latin typeface="Arial MT"/>
              <a:cs typeface="Arial MT"/>
            </a:endParaRPr>
          </a:p>
          <a:p>
            <a:pPr marL="90805">
              <a:lnSpc>
                <a:spcPct val="100000"/>
              </a:lnSpc>
              <a:spcBef>
                <a:spcPts val="715"/>
              </a:spcBef>
            </a:pPr>
            <a:r>
              <a:rPr dirty="0" sz="1200" b="1">
                <a:solidFill>
                  <a:srgbClr val="010027"/>
                </a:solidFill>
                <a:latin typeface="Arial"/>
                <a:cs typeface="Arial"/>
              </a:rPr>
              <a:t>Equity</a:t>
            </a:r>
            <a:r>
              <a:rPr dirty="0" sz="1200" spc="-3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200" b="1">
                <a:solidFill>
                  <a:srgbClr val="010027"/>
                </a:solidFill>
                <a:latin typeface="Arial"/>
                <a:cs typeface="Arial"/>
              </a:rPr>
              <a:t>Value:</a:t>
            </a:r>
            <a:r>
              <a:rPr dirty="0" sz="1200" spc="-4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200" b="1">
                <a:solidFill>
                  <a:srgbClr val="010027"/>
                </a:solidFill>
                <a:latin typeface="Arial"/>
                <a:cs typeface="Arial"/>
              </a:rPr>
              <a:t>$30.027</a:t>
            </a:r>
            <a:r>
              <a:rPr dirty="0" sz="1200" spc="-5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200" spc="-10" b="1">
                <a:solidFill>
                  <a:srgbClr val="010027"/>
                </a:solidFill>
                <a:latin typeface="Arial"/>
                <a:cs typeface="Arial"/>
              </a:rPr>
              <a:t>Billion</a:t>
            </a:r>
            <a:endParaRPr sz="1200">
              <a:latin typeface="Arial"/>
              <a:cs typeface="Arial"/>
            </a:endParaRPr>
          </a:p>
        </p:txBody>
      </p:sp>
      <p:sp>
        <p:nvSpPr>
          <p:cNvPr id="43" name="object 43" descr=""/>
          <p:cNvSpPr/>
          <p:nvPr/>
        </p:nvSpPr>
        <p:spPr>
          <a:xfrm>
            <a:off x="1232535" y="6014846"/>
            <a:ext cx="3610610" cy="0"/>
          </a:xfrm>
          <a:custGeom>
            <a:avLst/>
            <a:gdLst/>
            <a:ahLst/>
            <a:cxnLst/>
            <a:rect l="l" t="t" r="r" b="b"/>
            <a:pathLst>
              <a:path w="3610610" h="0">
                <a:moveTo>
                  <a:pt x="0" y="0"/>
                </a:moveTo>
                <a:lnTo>
                  <a:pt x="3610482" y="0"/>
                </a:lnTo>
              </a:path>
            </a:pathLst>
          </a:custGeom>
          <a:ln w="19050">
            <a:solidFill>
              <a:srgbClr val="01002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" name="object 44" descr=""/>
          <p:cNvSpPr txBox="1"/>
          <p:nvPr/>
        </p:nvSpPr>
        <p:spPr>
          <a:xfrm>
            <a:off x="718058" y="6283545"/>
            <a:ext cx="1300480" cy="514350"/>
          </a:xfrm>
          <a:prstGeom prst="rect">
            <a:avLst/>
          </a:prstGeom>
        </p:spPr>
        <p:txBody>
          <a:bodyPr wrap="square" lIns="0" tIns="55244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434"/>
              </a:spcBef>
            </a:pP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Source:</a:t>
            </a:r>
            <a:r>
              <a:rPr dirty="0" sz="800" spc="-3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(Bloomberg,</a:t>
            </a:r>
            <a:r>
              <a:rPr dirty="0" sz="800" spc="-2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 spc="-10">
                <a:solidFill>
                  <a:srgbClr val="010027"/>
                </a:solidFill>
                <a:latin typeface="Arial MT"/>
                <a:cs typeface="Arial MT"/>
              </a:rPr>
              <a:t>2023)</a:t>
            </a:r>
            <a:endParaRPr sz="800">
              <a:latin typeface="Arial MT"/>
              <a:cs typeface="Arial MT"/>
            </a:endParaRPr>
          </a:p>
          <a:p>
            <a:pPr algn="ctr" marL="361315" marR="349885" indent="-52705">
              <a:lnSpc>
                <a:spcPct val="67100"/>
              </a:lnSpc>
              <a:spcBef>
                <a:spcPts val="860"/>
              </a:spcBef>
            </a:pPr>
            <a:r>
              <a:rPr dirty="0" sz="1050" spc="-10" b="1">
                <a:solidFill>
                  <a:srgbClr val="FFFFFF"/>
                </a:solidFill>
                <a:latin typeface="Calibri"/>
                <a:cs typeface="Calibri"/>
              </a:rPr>
              <a:t>Executive </a:t>
            </a:r>
            <a:r>
              <a:rPr dirty="0" baseline="-21164" sz="1575" spc="-427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sz="1050" spc="-285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baseline="-21164" sz="1575" spc="-427" b="1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dirty="0" sz="1050" spc="-285" b="1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dirty="0" baseline="-21164" sz="1575" spc="-427" b="1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dirty="0" sz="1050" spc="-285" b="1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dirty="0" baseline="-21164" sz="1575" spc="-427" b="1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dirty="0" sz="1050" spc="-285" b="1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dirty="0" baseline="-21164" sz="1575" spc="-427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050" spc="-285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baseline="-21164" sz="1575" spc="-427" b="1">
                <a:solidFill>
                  <a:srgbClr val="FFFFFF"/>
                </a:solidFill>
                <a:latin typeface="Calibri"/>
                <a:cs typeface="Calibri"/>
              </a:rPr>
              <a:t>ry</a:t>
            </a:r>
            <a:r>
              <a:rPr dirty="0" sz="1050" spc="-285" b="1">
                <a:solidFill>
                  <a:srgbClr val="FFFFFF"/>
                </a:solidFill>
                <a:latin typeface="Calibri"/>
                <a:cs typeface="Calibri"/>
              </a:rPr>
              <a:t>ry</a:t>
            </a:r>
            <a:endParaRPr sz="1050">
              <a:latin typeface="Calibri"/>
              <a:cs typeface="Calibri"/>
            </a:endParaRPr>
          </a:p>
        </p:txBody>
      </p:sp>
      <p:pic>
        <p:nvPicPr>
          <p:cNvPr id="45" name="object 45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364223" y="872871"/>
            <a:ext cx="57150" cy="305180"/>
          </a:xfrm>
          <a:prstGeom prst="rect">
            <a:avLst/>
          </a:prstGeom>
        </p:spPr>
      </p:pic>
      <p:sp>
        <p:nvSpPr>
          <p:cNvPr id="46" name="object 46" descr=""/>
          <p:cNvSpPr txBox="1"/>
          <p:nvPr/>
        </p:nvSpPr>
        <p:spPr>
          <a:xfrm>
            <a:off x="763777" y="906780"/>
            <a:ext cx="6885305" cy="2387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5720715" algn="l"/>
              </a:tabLst>
            </a:pPr>
            <a:r>
              <a:rPr dirty="0" baseline="1984" sz="2100" b="1">
                <a:solidFill>
                  <a:srgbClr val="03234D"/>
                </a:solidFill>
                <a:latin typeface="Arial"/>
                <a:cs typeface="Arial"/>
              </a:rPr>
              <a:t>Enterprise</a:t>
            </a:r>
            <a:r>
              <a:rPr dirty="0" baseline="1984" sz="2100" spc="-82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baseline="1984" sz="2100" b="1">
                <a:solidFill>
                  <a:srgbClr val="03234D"/>
                </a:solidFill>
                <a:latin typeface="Arial"/>
                <a:cs typeface="Arial"/>
              </a:rPr>
              <a:t>to</a:t>
            </a:r>
            <a:r>
              <a:rPr dirty="0" baseline="1984" sz="2100" spc="-82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baseline="1984" sz="2100" b="1">
                <a:solidFill>
                  <a:srgbClr val="03234D"/>
                </a:solidFill>
                <a:latin typeface="Arial"/>
                <a:cs typeface="Arial"/>
              </a:rPr>
              <a:t>Equity</a:t>
            </a:r>
            <a:r>
              <a:rPr dirty="0" baseline="1984" sz="2100" spc="-82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baseline="1984" sz="2100" spc="-15" b="1">
                <a:solidFill>
                  <a:srgbClr val="03234D"/>
                </a:solidFill>
                <a:latin typeface="Arial"/>
                <a:cs typeface="Arial"/>
              </a:rPr>
              <a:t>Value</a:t>
            </a:r>
            <a:r>
              <a:rPr dirty="0" baseline="1984" sz="2100" spc="-75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baseline="1984" sz="2100" spc="-15" b="1">
                <a:solidFill>
                  <a:srgbClr val="03234D"/>
                </a:solidFill>
                <a:latin typeface="Arial"/>
                <a:cs typeface="Arial"/>
              </a:rPr>
              <a:t>Bridge</a:t>
            </a:r>
            <a:r>
              <a:rPr dirty="0" baseline="1984" sz="2100" b="1">
                <a:solidFill>
                  <a:srgbClr val="03234D"/>
                </a:solidFill>
                <a:latin typeface="Arial"/>
                <a:cs typeface="Arial"/>
              </a:rPr>
              <a:t>	</a:t>
            </a:r>
            <a:r>
              <a:rPr dirty="0" sz="1400" b="1">
                <a:solidFill>
                  <a:srgbClr val="03234D"/>
                </a:solidFill>
                <a:latin typeface="Arial"/>
                <a:cs typeface="Arial"/>
              </a:rPr>
              <a:t>Football</a:t>
            </a:r>
            <a:r>
              <a:rPr dirty="0" sz="1400" spc="-25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400" spc="-10" b="1">
                <a:solidFill>
                  <a:srgbClr val="03234D"/>
                </a:solidFill>
                <a:latin typeface="Arial"/>
                <a:cs typeface="Arial"/>
              </a:rPr>
              <a:t>Field</a:t>
            </a:r>
            <a:endParaRPr sz="1400">
              <a:latin typeface="Arial"/>
              <a:cs typeface="Arial"/>
            </a:endParaRPr>
          </a:p>
        </p:txBody>
      </p:sp>
      <p:sp>
        <p:nvSpPr>
          <p:cNvPr id="47" name="object 47" descr=""/>
          <p:cNvSpPr txBox="1"/>
          <p:nvPr/>
        </p:nvSpPr>
        <p:spPr>
          <a:xfrm>
            <a:off x="4938521" y="2761488"/>
            <a:ext cx="1157605" cy="618490"/>
          </a:xfrm>
          <a:prstGeom prst="rect">
            <a:avLst/>
          </a:prstGeom>
          <a:solidFill>
            <a:srgbClr val="E7E6E6"/>
          </a:solidFill>
        </p:spPr>
        <p:txBody>
          <a:bodyPr wrap="square" lIns="0" tIns="88900" rIns="0" bIns="0" rtlCol="0" vert="horz">
            <a:spAutoFit/>
          </a:bodyPr>
          <a:lstStyle/>
          <a:p>
            <a:pPr algn="ctr" marL="181610" marR="173990" indent="635">
              <a:lnSpc>
                <a:spcPct val="100000"/>
              </a:lnSpc>
              <a:spcBef>
                <a:spcPts val="700"/>
              </a:spcBef>
            </a:pP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Diluted</a:t>
            </a:r>
            <a:r>
              <a:rPr dirty="0" sz="900" spc="-4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900" spc="-10">
                <a:solidFill>
                  <a:srgbClr val="010027"/>
                </a:solidFill>
                <a:latin typeface="Arial MT"/>
                <a:cs typeface="Arial MT"/>
              </a:rPr>
              <a:t>shares outstanding: </a:t>
            </a:r>
            <a:r>
              <a:rPr dirty="0" sz="1050" b="1">
                <a:solidFill>
                  <a:srgbClr val="010027"/>
                </a:solidFill>
                <a:latin typeface="Arial"/>
                <a:cs typeface="Arial"/>
              </a:rPr>
              <a:t>1,006.18</a:t>
            </a:r>
            <a:r>
              <a:rPr dirty="0" sz="1050" spc="-4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050" spc="-35" b="1">
                <a:solidFill>
                  <a:srgbClr val="010027"/>
                </a:solidFill>
                <a:latin typeface="Arial"/>
                <a:cs typeface="Arial"/>
              </a:rPr>
              <a:t>mm</a:t>
            </a:r>
            <a:endParaRPr sz="1050">
              <a:latin typeface="Arial"/>
              <a:cs typeface="Arial"/>
            </a:endParaRPr>
          </a:p>
        </p:txBody>
      </p:sp>
      <p:sp>
        <p:nvSpPr>
          <p:cNvPr id="48" name="object 48" descr=""/>
          <p:cNvSpPr txBox="1"/>
          <p:nvPr/>
        </p:nvSpPr>
        <p:spPr>
          <a:xfrm>
            <a:off x="4938521" y="3715511"/>
            <a:ext cx="1157605" cy="618490"/>
          </a:xfrm>
          <a:prstGeom prst="rect">
            <a:avLst/>
          </a:prstGeom>
          <a:solidFill>
            <a:srgbClr val="E7E6E6"/>
          </a:solidFill>
        </p:spPr>
        <p:txBody>
          <a:bodyPr wrap="square" lIns="0" tIns="88900" rIns="0" bIns="0" rtlCol="0" vert="horz">
            <a:spAutoFit/>
          </a:bodyPr>
          <a:lstStyle/>
          <a:p>
            <a:pPr algn="ctr" marL="236220" marR="227329">
              <a:lnSpc>
                <a:spcPct val="100000"/>
              </a:lnSpc>
              <a:spcBef>
                <a:spcPts val="700"/>
              </a:spcBef>
            </a:pP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Implied</a:t>
            </a:r>
            <a:r>
              <a:rPr dirty="0" sz="900" spc="-3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900" spc="-10">
                <a:solidFill>
                  <a:srgbClr val="010027"/>
                </a:solidFill>
                <a:latin typeface="Arial MT"/>
                <a:cs typeface="Arial MT"/>
              </a:rPr>
              <a:t>share price:</a:t>
            </a:r>
            <a:endParaRPr sz="900">
              <a:latin typeface="Arial MT"/>
              <a:cs typeface="Arial MT"/>
            </a:endParaRPr>
          </a:p>
          <a:p>
            <a:pPr algn="ctr" marL="635">
              <a:lnSpc>
                <a:spcPts val="1255"/>
              </a:lnSpc>
            </a:pPr>
            <a:r>
              <a:rPr dirty="0" sz="1050" spc="-10" b="1">
                <a:solidFill>
                  <a:srgbClr val="010027"/>
                </a:solidFill>
                <a:latin typeface="Arial"/>
                <a:cs typeface="Arial"/>
              </a:rPr>
              <a:t>$29.83</a:t>
            </a:r>
            <a:endParaRPr sz="1050">
              <a:latin typeface="Arial"/>
              <a:cs typeface="Arial"/>
            </a:endParaRPr>
          </a:p>
        </p:txBody>
      </p:sp>
      <p:sp>
        <p:nvSpPr>
          <p:cNvPr id="49" name="object 49" descr=""/>
          <p:cNvSpPr/>
          <p:nvPr/>
        </p:nvSpPr>
        <p:spPr>
          <a:xfrm>
            <a:off x="5479922" y="3379851"/>
            <a:ext cx="76200" cy="335915"/>
          </a:xfrm>
          <a:custGeom>
            <a:avLst/>
            <a:gdLst/>
            <a:ahLst/>
            <a:cxnLst/>
            <a:rect l="l" t="t" r="r" b="b"/>
            <a:pathLst>
              <a:path w="76200" h="335914">
                <a:moveTo>
                  <a:pt x="28575" y="259461"/>
                </a:moveTo>
                <a:lnTo>
                  <a:pt x="0" y="259461"/>
                </a:lnTo>
                <a:lnTo>
                  <a:pt x="38100" y="335661"/>
                </a:lnTo>
                <a:lnTo>
                  <a:pt x="69850" y="272161"/>
                </a:lnTo>
                <a:lnTo>
                  <a:pt x="28575" y="272161"/>
                </a:lnTo>
                <a:lnTo>
                  <a:pt x="28575" y="259461"/>
                </a:lnTo>
                <a:close/>
              </a:path>
              <a:path w="76200" h="335914">
                <a:moveTo>
                  <a:pt x="47625" y="0"/>
                </a:moveTo>
                <a:lnTo>
                  <a:pt x="28575" y="0"/>
                </a:lnTo>
                <a:lnTo>
                  <a:pt x="28575" y="272161"/>
                </a:lnTo>
                <a:lnTo>
                  <a:pt x="47625" y="272161"/>
                </a:lnTo>
                <a:lnTo>
                  <a:pt x="47625" y="0"/>
                </a:lnTo>
                <a:close/>
              </a:path>
              <a:path w="76200" h="335914">
                <a:moveTo>
                  <a:pt x="76200" y="259461"/>
                </a:moveTo>
                <a:lnTo>
                  <a:pt x="47625" y="259461"/>
                </a:lnTo>
                <a:lnTo>
                  <a:pt x="47625" y="272161"/>
                </a:lnTo>
                <a:lnTo>
                  <a:pt x="69850" y="272161"/>
                </a:lnTo>
                <a:lnTo>
                  <a:pt x="76200" y="259461"/>
                </a:lnTo>
                <a:close/>
              </a:path>
            </a:pathLst>
          </a:custGeom>
          <a:solidFill>
            <a:srgbClr val="00C2B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50" name="object 50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56844" y="864488"/>
            <a:ext cx="57150" cy="305181"/>
          </a:xfrm>
          <a:prstGeom prst="rect">
            <a:avLst/>
          </a:prstGeom>
        </p:spPr>
      </p:pic>
      <p:grpSp>
        <p:nvGrpSpPr>
          <p:cNvPr id="51" name="object 51" descr=""/>
          <p:cNvGrpSpPr/>
          <p:nvPr/>
        </p:nvGrpSpPr>
        <p:grpSpPr>
          <a:xfrm>
            <a:off x="1183766" y="1946910"/>
            <a:ext cx="4371975" cy="2880360"/>
            <a:chOff x="1183766" y="1946910"/>
            <a:chExt cx="4371975" cy="2880360"/>
          </a:xfrm>
        </p:grpSpPr>
        <p:sp>
          <p:nvSpPr>
            <p:cNvPr id="52" name="object 52" descr=""/>
            <p:cNvSpPr/>
            <p:nvPr/>
          </p:nvSpPr>
          <p:spPr>
            <a:xfrm>
              <a:off x="1470659" y="1956816"/>
              <a:ext cx="382270" cy="2865120"/>
            </a:xfrm>
            <a:custGeom>
              <a:avLst/>
              <a:gdLst/>
              <a:ahLst/>
              <a:cxnLst/>
              <a:rect l="l" t="t" r="r" b="b"/>
              <a:pathLst>
                <a:path w="382269" h="2865120">
                  <a:moveTo>
                    <a:pt x="381761" y="0"/>
                  </a:moveTo>
                  <a:lnTo>
                    <a:pt x="0" y="0"/>
                  </a:lnTo>
                  <a:lnTo>
                    <a:pt x="0" y="2865119"/>
                  </a:lnTo>
                  <a:lnTo>
                    <a:pt x="381761" y="2865119"/>
                  </a:lnTo>
                  <a:lnTo>
                    <a:pt x="381761" y="0"/>
                  </a:lnTo>
                  <a:close/>
                </a:path>
              </a:pathLst>
            </a:custGeom>
            <a:solidFill>
              <a:srgbClr val="00999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 descr=""/>
            <p:cNvSpPr/>
            <p:nvPr/>
          </p:nvSpPr>
          <p:spPr>
            <a:xfrm>
              <a:off x="4337303" y="1952244"/>
              <a:ext cx="382905" cy="2870200"/>
            </a:xfrm>
            <a:custGeom>
              <a:avLst/>
              <a:gdLst/>
              <a:ahLst/>
              <a:cxnLst/>
              <a:rect l="l" t="t" r="r" b="b"/>
              <a:pathLst>
                <a:path w="382904" h="2870200">
                  <a:moveTo>
                    <a:pt x="382524" y="0"/>
                  </a:moveTo>
                  <a:lnTo>
                    <a:pt x="0" y="0"/>
                  </a:lnTo>
                  <a:lnTo>
                    <a:pt x="0" y="2869691"/>
                  </a:lnTo>
                  <a:lnTo>
                    <a:pt x="382524" y="2869691"/>
                  </a:lnTo>
                  <a:lnTo>
                    <a:pt x="382524" y="0"/>
                  </a:lnTo>
                  <a:close/>
                </a:path>
              </a:pathLst>
            </a:custGeom>
            <a:solidFill>
              <a:srgbClr val="00C2B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 descr=""/>
            <p:cNvSpPr/>
            <p:nvPr/>
          </p:nvSpPr>
          <p:spPr>
            <a:xfrm>
              <a:off x="1183766" y="4822317"/>
              <a:ext cx="3823335" cy="0"/>
            </a:xfrm>
            <a:custGeom>
              <a:avLst/>
              <a:gdLst/>
              <a:ahLst/>
              <a:cxnLst/>
              <a:rect l="l" t="t" r="r" b="b"/>
              <a:pathLst>
                <a:path w="3823335" h="0">
                  <a:moveTo>
                    <a:pt x="0" y="0"/>
                  </a:moveTo>
                  <a:lnTo>
                    <a:pt x="3822954" y="0"/>
                  </a:lnTo>
                </a:path>
              </a:pathLst>
            </a:custGeom>
            <a:ln w="9525">
              <a:solidFill>
                <a:srgbClr val="010027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 descr=""/>
            <p:cNvSpPr/>
            <p:nvPr/>
          </p:nvSpPr>
          <p:spPr>
            <a:xfrm>
              <a:off x="4349877" y="1946910"/>
              <a:ext cx="1205865" cy="815340"/>
            </a:xfrm>
            <a:custGeom>
              <a:avLst/>
              <a:gdLst/>
              <a:ahLst/>
              <a:cxnLst/>
              <a:rect l="l" t="t" r="r" b="b"/>
              <a:pathLst>
                <a:path w="1205864" h="815339">
                  <a:moveTo>
                    <a:pt x="1157986" y="739139"/>
                  </a:moveTo>
                  <a:lnTo>
                    <a:pt x="1129411" y="739139"/>
                  </a:lnTo>
                  <a:lnTo>
                    <a:pt x="1167511" y="815339"/>
                  </a:lnTo>
                  <a:lnTo>
                    <a:pt x="1199261" y="751839"/>
                  </a:lnTo>
                  <a:lnTo>
                    <a:pt x="1157986" y="751839"/>
                  </a:lnTo>
                  <a:lnTo>
                    <a:pt x="1157986" y="739139"/>
                  </a:lnTo>
                  <a:close/>
                </a:path>
                <a:path w="1205864" h="815339">
                  <a:moveTo>
                    <a:pt x="1157986" y="9525"/>
                  </a:moveTo>
                  <a:lnTo>
                    <a:pt x="1157986" y="751839"/>
                  </a:lnTo>
                  <a:lnTo>
                    <a:pt x="1177036" y="751839"/>
                  </a:lnTo>
                  <a:lnTo>
                    <a:pt x="1177036" y="19050"/>
                  </a:lnTo>
                  <a:lnTo>
                    <a:pt x="1167511" y="19050"/>
                  </a:lnTo>
                  <a:lnTo>
                    <a:pt x="1157986" y="9525"/>
                  </a:lnTo>
                  <a:close/>
                </a:path>
                <a:path w="1205864" h="815339">
                  <a:moveTo>
                    <a:pt x="1205611" y="739139"/>
                  </a:moveTo>
                  <a:lnTo>
                    <a:pt x="1177036" y="739139"/>
                  </a:lnTo>
                  <a:lnTo>
                    <a:pt x="1177036" y="751839"/>
                  </a:lnTo>
                  <a:lnTo>
                    <a:pt x="1199261" y="751839"/>
                  </a:lnTo>
                  <a:lnTo>
                    <a:pt x="1205611" y="739139"/>
                  </a:lnTo>
                  <a:close/>
                </a:path>
                <a:path w="1205864" h="815339">
                  <a:moveTo>
                    <a:pt x="1177036" y="0"/>
                  </a:moveTo>
                  <a:lnTo>
                    <a:pt x="0" y="0"/>
                  </a:lnTo>
                  <a:lnTo>
                    <a:pt x="0" y="19050"/>
                  </a:lnTo>
                  <a:lnTo>
                    <a:pt x="1157986" y="19050"/>
                  </a:lnTo>
                  <a:lnTo>
                    <a:pt x="1157986" y="9525"/>
                  </a:lnTo>
                  <a:lnTo>
                    <a:pt x="1177036" y="9525"/>
                  </a:lnTo>
                  <a:lnTo>
                    <a:pt x="1177036" y="0"/>
                  </a:lnTo>
                  <a:close/>
                </a:path>
                <a:path w="1205864" h="815339">
                  <a:moveTo>
                    <a:pt x="1177036" y="9525"/>
                  </a:moveTo>
                  <a:lnTo>
                    <a:pt x="1157986" y="9525"/>
                  </a:lnTo>
                  <a:lnTo>
                    <a:pt x="1167511" y="19050"/>
                  </a:lnTo>
                  <a:lnTo>
                    <a:pt x="1177036" y="19050"/>
                  </a:lnTo>
                  <a:lnTo>
                    <a:pt x="1177036" y="9525"/>
                  </a:lnTo>
                  <a:close/>
                </a:path>
              </a:pathLst>
            </a:custGeom>
            <a:solidFill>
              <a:srgbClr val="00C2B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6" name="object 56" descr=""/>
          <p:cNvSpPr txBox="1"/>
          <p:nvPr/>
        </p:nvSpPr>
        <p:spPr>
          <a:xfrm>
            <a:off x="1009141" y="4732020"/>
            <a:ext cx="8953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50">
                <a:solidFill>
                  <a:srgbClr val="010027"/>
                </a:solidFill>
                <a:latin typeface="Arial MT"/>
                <a:cs typeface="Arial MT"/>
              </a:rPr>
              <a:t>0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57" name="object 57" descr=""/>
          <p:cNvSpPr txBox="1"/>
          <p:nvPr/>
        </p:nvSpPr>
        <p:spPr>
          <a:xfrm>
            <a:off x="818641" y="4254245"/>
            <a:ext cx="28003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0">
                <a:solidFill>
                  <a:srgbClr val="010027"/>
                </a:solidFill>
                <a:latin typeface="Arial MT"/>
                <a:cs typeface="Arial MT"/>
              </a:rPr>
              <a:t>5000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58" name="object 58" descr=""/>
          <p:cNvSpPr txBox="1"/>
          <p:nvPr/>
        </p:nvSpPr>
        <p:spPr>
          <a:xfrm>
            <a:off x="754887" y="3776217"/>
            <a:ext cx="34353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>
                <a:solidFill>
                  <a:srgbClr val="010027"/>
                </a:solidFill>
                <a:latin typeface="Arial MT"/>
                <a:cs typeface="Arial MT"/>
              </a:rPr>
              <a:t>10000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59" name="object 59" descr=""/>
          <p:cNvSpPr txBox="1"/>
          <p:nvPr/>
        </p:nvSpPr>
        <p:spPr>
          <a:xfrm>
            <a:off x="754887" y="3298190"/>
            <a:ext cx="34353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>
                <a:solidFill>
                  <a:srgbClr val="010027"/>
                </a:solidFill>
                <a:latin typeface="Arial MT"/>
                <a:cs typeface="Arial MT"/>
              </a:rPr>
              <a:t>15000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60" name="object 60" descr=""/>
          <p:cNvSpPr txBox="1"/>
          <p:nvPr/>
        </p:nvSpPr>
        <p:spPr>
          <a:xfrm>
            <a:off x="754887" y="2820415"/>
            <a:ext cx="34353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>
                <a:solidFill>
                  <a:srgbClr val="010027"/>
                </a:solidFill>
                <a:latin typeface="Arial MT"/>
                <a:cs typeface="Arial MT"/>
              </a:rPr>
              <a:t>20000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61" name="object 61" descr=""/>
          <p:cNvSpPr txBox="1"/>
          <p:nvPr/>
        </p:nvSpPr>
        <p:spPr>
          <a:xfrm>
            <a:off x="754887" y="2342388"/>
            <a:ext cx="34353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>
                <a:solidFill>
                  <a:srgbClr val="010027"/>
                </a:solidFill>
                <a:latin typeface="Arial MT"/>
                <a:cs typeface="Arial MT"/>
              </a:rPr>
              <a:t>25000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62" name="object 62" descr=""/>
          <p:cNvSpPr txBox="1"/>
          <p:nvPr/>
        </p:nvSpPr>
        <p:spPr>
          <a:xfrm>
            <a:off x="754887" y="1864359"/>
            <a:ext cx="34353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>
                <a:solidFill>
                  <a:srgbClr val="010027"/>
                </a:solidFill>
                <a:latin typeface="Arial MT"/>
                <a:cs typeface="Arial MT"/>
              </a:rPr>
              <a:t>30000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63" name="object 63" descr=""/>
          <p:cNvSpPr txBox="1"/>
          <p:nvPr/>
        </p:nvSpPr>
        <p:spPr>
          <a:xfrm>
            <a:off x="754887" y="1386585"/>
            <a:ext cx="34353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>
                <a:solidFill>
                  <a:srgbClr val="010027"/>
                </a:solidFill>
                <a:latin typeface="Arial MT"/>
                <a:cs typeface="Arial MT"/>
              </a:rPr>
              <a:t>35000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64" name="object 64" descr=""/>
          <p:cNvSpPr txBox="1"/>
          <p:nvPr/>
        </p:nvSpPr>
        <p:spPr>
          <a:xfrm>
            <a:off x="1226566" y="4868164"/>
            <a:ext cx="363601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257300" algn="l"/>
                <a:tab pos="2225675" algn="l"/>
                <a:tab pos="2981325" algn="l"/>
              </a:tabLst>
            </a:pP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Enterprise</a:t>
            </a:r>
            <a:r>
              <a:rPr dirty="0" sz="900" spc="-5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900" spc="-10">
                <a:solidFill>
                  <a:srgbClr val="010027"/>
                </a:solidFill>
                <a:latin typeface="Arial MT"/>
                <a:cs typeface="Arial MT"/>
              </a:rPr>
              <a:t>Value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	</a:t>
            </a:r>
            <a:r>
              <a:rPr dirty="0" sz="900" spc="-20">
                <a:solidFill>
                  <a:srgbClr val="010027"/>
                </a:solidFill>
                <a:latin typeface="Arial MT"/>
                <a:cs typeface="Arial MT"/>
              </a:rPr>
              <a:t>Cash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	</a:t>
            </a:r>
            <a:r>
              <a:rPr dirty="0" sz="900" spc="-20">
                <a:solidFill>
                  <a:srgbClr val="010027"/>
                </a:solidFill>
                <a:latin typeface="Arial MT"/>
                <a:cs typeface="Arial MT"/>
              </a:rPr>
              <a:t>Debt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	Equity</a:t>
            </a:r>
            <a:r>
              <a:rPr dirty="0" sz="900" spc="-1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900" spc="-10">
                <a:solidFill>
                  <a:srgbClr val="010027"/>
                </a:solidFill>
                <a:latin typeface="Arial MT"/>
                <a:cs typeface="Arial MT"/>
              </a:rPr>
              <a:t>Value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65" name="object 65" descr=""/>
          <p:cNvSpPr txBox="1"/>
          <p:nvPr/>
        </p:nvSpPr>
        <p:spPr>
          <a:xfrm>
            <a:off x="1450847" y="1794002"/>
            <a:ext cx="134366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1003935" algn="l"/>
              </a:tabLst>
            </a:pPr>
            <a:r>
              <a:rPr dirty="0" sz="900" b="1">
                <a:solidFill>
                  <a:srgbClr val="03234D"/>
                </a:solidFill>
                <a:latin typeface="Arial"/>
                <a:cs typeface="Arial"/>
              </a:rPr>
              <a:t>29,998</a:t>
            </a:r>
            <a:r>
              <a:rPr dirty="0" sz="900" spc="-170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u="dash" sz="900" b="1">
                <a:solidFill>
                  <a:srgbClr val="03234D"/>
                </a:solidFill>
                <a:uFill>
                  <a:solidFill>
                    <a:srgbClr val="E7E6E6"/>
                  </a:solidFill>
                </a:uFill>
                <a:latin typeface="Arial"/>
                <a:cs typeface="Arial"/>
              </a:rPr>
              <a:t>	</a:t>
            </a:r>
            <a:r>
              <a:rPr dirty="0" sz="900" spc="-135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baseline="24691" sz="1350" b="1">
                <a:solidFill>
                  <a:srgbClr val="FFFFFF"/>
                </a:solidFill>
                <a:latin typeface="Arial"/>
                <a:cs typeface="Arial"/>
              </a:rPr>
              <a:t>2,649</a:t>
            </a:r>
            <a:endParaRPr baseline="24691" sz="1350">
              <a:latin typeface="Arial"/>
              <a:cs typeface="Arial"/>
            </a:endParaRPr>
          </a:p>
        </p:txBody>
      </p:sp>
      <p:sp>
        <p:nvSpPr>
          <p:cNvPr id="66" name="object 66" descr=""/>
          <p:cNvSpPr txBox="1"/>
          <p:nvPr/>
        </p:nvSpPr>
        <p:spPr>
          <a:xfrm>
            <a:off x="3381755" y="1705355"/>
            <a:ext cx="382905" cy="248920"/>
          </a:xfrm>
          <a:prstGeom prst="rect">
            <a:avLst/>
          </a:prstGeom>
          <a:solidFill>
            <a:srgbClr val="FF0000"/>
          </a:solidFill>
        </p:spPr>
        <p:txBody>
          <a:bodyPr wrap="square" lIns="0" tIns="49530" rIns="0" bIns="0" rtlCol="0" vert="horz">
            <a:spAutoFit/>
          </a:bodyPr>
          <a:lstStyle/>
          <a:p>
            <a:pPr marL="41275">
              <a:lnSpc>
                <a:spcPct val="100000"/>
              </a:lnSpc>
              <a:spcBef>
                <a:spcPts val="390"/>
              </a:spcBef>
            </a:pPr>
            <a:r>
              <a:rPr dirty="0" sz="900" spc="-10" b="1">
                <a:solidFill>
                  <a:srgbClr val="FFFFFF"/>
                </a:solidFill>
                <a:latin typeface="Arial"/>
                <a:cs typeface="Arial"/>
              </a:rPr>
              <a:t>2,599</a:t>
            </a:r>
            <a:endParaRPr sz="900">
              <a:latin typeface="Arial"/>
              <a:cs typeface="Arial"/>
            </a:endParaRPr>
          </a:p>
        </p:txBody>
      </p:sp>
      <p:sp>
        <p:nvSpPr>
          <p:cNvPr id="67" name="object 67" descr=""/>
          <p:cNvSpPr txBox="1"/>
          <p:nvPr/>
        </p:nvSpPr>
        <p:spPr>
          <a:xfrm>
            <a:off x="4338828" y="1794002"/>
            <a:ext cx="37401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 b="1">
                <a:solidFill>
                  <a:srgbClr val="03234D"/>
                </a:solidFill>
                <a:latin typeface="Arial"/>
                <a:cs typeface="Arial"/>
              </a:rPr>
              <a:t>30,027</a:t>
            </a:r>
            <a:endParaRPr sz="900">
              <a:latin typeface="Arial"/>
              <a:cs typeface="Arial"/>
            </a:endParaRPr>
          </a:p>
        </p:txBody>
      </p:sp>
      <p:sp>
        <p:nvSpPr>
          <p:cNvPr id="68" name="object 68" descr=""/>
          <p:cNvSpPr txBox="1"/>
          <p:nvPr/>
        </p:nvSpPr>
        <p:spPr>
          <a:xfrm>
            <a:off x="6454902" y="5145785"/>
            <a:ext cx="5244465" cy="1179830"/>
          </a:xfrm>
          <a:prstGeom prst="rect">
            <a:avLst/>
          </a:prstGeom>
          <a:solidFill>
            <a:srgbClr val="E7E6E6"/>
          </a:solidFill>
        </p:spPr>
        <p:txBody>
          <a:bodyPr wrap="square" lIns="0" tIns="99060" rIns="0" bIns="0" rtlCol="0" vert="horz">
            <a:spAutoFit/>
          </a:bodyPr>
          <a:lstStyle/>
          <a:p>
            <a:pPr marL="91440">
              <a:lnSpc>
                <a:spcPct val="100000"/>
              </a:lnSpc>
              <a:spcBef>
                <a:spcPts val="780"/>
              </a:spcBef>
            </a:pPr>
            <a:r>
              <a:rPr dirty="0" sz="1200">
                <a:solidFill>
                  <a:srgbClr val="010027"/>
                </a:solidFill>
                <a:latin typeface="Arial MT"/>
                <a:cs typeface="Arial MT"/>
              </a:rPr>
              <a:t>Enterprise</a:t>
            </a:r>
            <a:r>
              <a:rPr dirty="0" sz="1200" spc="-4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 spc="-20">
                <a:solidFill>
                  <a:srgbClr val="010027"/>
                </a:solidFill>
                <a:latin typeface="Arial MT"/>
                <a:cs typeface="Arial MT"/>
              </a:rPr>
              <a:t>Value</a:t>
            </a:r>
            <a:r>
              <a:rPr dirty="0" sz="1200" spc="-2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010027"/>
                </a:solidFill>
                <a:latin typeface="Arial MT"/>
                <a:cs typeface="Arial MT"/>
              </a:rPr>
              <a:t>via</a:t>
            </a:r>
            <a:r>
              <a:rPr dirty="0" sz="1200" spc="-1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010027"/>
                </a:solidFill>
                <a:latin typeface="Arial MT"/>
                <a:cs typeface="Arial MT"/>
              </a:rPr>
              <a:t>Perpetuity</a:t>
            </a:r>
            <a:r>
              <a:rPr dirty="0" sz="1200" spc="-8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010027"/>
                </a:solidFill>
                <a:latin typeface="Arial MT"/>
                <a:cs typeface="Arial MT"/>
              </a:rPr>
              <a:t>Approach:</a:t>
            </a:r>
            <a:r>
              <a:rPr dirty="0" sz="1200" spc="-2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 b="1">
                <a:solidFill>
                  <a:srgbClr val="010027"/>
                </a:solidFill>
                <a:latin typeface="Arial"/>
                <a:cs typeface="Arial"/>
              </a:rPr>
              <a:t>$26.56</a:t>
            </a:r>
            <a:r>
              <a:rPr dirty="0" sz="1200" spc="-3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200" spc="-10" b="1">
                <a:solidFill>
                  <a:srgbClr val="010027"/>
                </a:solidFill>
                <a:latin typeface="Arial"/>
                <a:cs typeface="Arial"/>
              </a:rPr>
              <a:t>billion</a:t>
            </a:r>
            <a:endParaRPr sz="1200">
              <a:latin typeface="Arial"/>
              <a:cs typeface="Arial"/>
            </a:endParaRPr>
          </a:p>
          <a:p>
            <a:pPr marL="91440">
              <a:lnSpc>
                <a:spcPct val="100000"/>
              </a:lnSpc>
              <a:spcBef>
                <a:spcPts val="720"/>
              </a:spcBef>
            </a:pPr>
            <a:r>
              <a:rPr dirty="0" sz="1200">
                <a:solidFill>
                  <a:srgbClr val="010027"/>
                </a:solidFill>
                <a:latin typeface="Arial MT"/>
                <a:cs typeface="Arial MT"/>
              </a:rPr>
              <a:t>Enterprise</a:t>
            </a:r>
            <a:r>
              <a:rPr dirty="0" sz="1200" spc="-20">
                <a:solidFill>
                  <a:srgbClr val="010027"/>
                </a:solidFill>
                <a:latin typeface="Arial MT"/>
                <a:cs typeface="Arial MT"/>
              </a:rPr>
              <a:t> Value</a:t>
            </a:r>
            <a:r>
              <a:rPr dirty="0" sz="1200" spc="-1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010027"/>
                </a:solidFill>
                <a:latin typeface="Arial MT"/>
                <a:cs typeface="Arial MT"/>
              </a:rPr>
              <a:t>via</a:t>
            </a:r>
            <a:r>
              <a:rPr dirty="0" sz="1200" spc="-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010027"/>
                </a:solidFill>
                <a:latin typeface="Arial MT"/>
                <a:cs typeface="Arial MT"/>
              </a:rPr>
              <a:t>Exit</a:t>
            </a:r>
            <a:r>
              <a:rPr dirty="0" sz="1200" spc="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010027"/>
                </a:solidFill>
                <a:latin typeface="Arial MT"/>
                <a:cs typeface="Arial MT"/>
              </a:rPr>
              <a:t>EBITDA</a:t>
            </a:r>
            <a:r>
              <a:rPr dirty="0" sz="1200" spc="-5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010027"/>
                </a:solidFill>
                <a:latin typeface="Arial MT"/>
                <a:cs typeface="Arial MT"/>
              </a:rPr>
              <a:t>Multiple</a:t>
            </a:r>
            <a:r>
              <a:rPr dirty="0" sz="1200" spc="-8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010027"/>
                </a:solidFill>
                <a:latin typeface="Arial MT"/>
                <a:cs typeface="Arial MT"/>
              </a:rPr>
              <a:t>Approach:</a:t>
            </a:r>
            <a:r>
              <a:rPr dirty="0" sz="1200" spc="-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 b="1">
                <a:solidFill>
                  <a:srgbClr val="010027"/>
                </a:solidFill>
                <a:latin typeface="Arial"/>
                <a:cs typeface="Arial"/>
              </a:rPr>
              <a:t>$25.54</a:t>
            </a:r>
            <a:r>
              <a:rPr dirty="0" sz="1200" spc="-2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200" spc="-10" b="1">
                <a:solidFill>
                  <a:srgbClr val="010027"/>
                </a:solidFill>
                <a:latin typeface="Arial"/>
                <a:cs typeface="Arial"/>
              </a:rPr>
              <a:t>billion</a:t>
            </a:r>
            <a:endParaRPr sz="1200">
              <a:latin typeface="Arial"/>
              <a:cs typeface="Arial"/>
            </a:endParaRPr>
          </a:p>
          <a:p>
            <a:pPr marL="91440" marR="135890">
              <a:lnSpc>
                <a:spcPct val="150000"/>
              </a:lnSpc>
              <a:spcBef>
                <a:spcPts val="5"/>
              </a:spcBef>
            </a:pPr>
            <a:r>
              <a:rPr dirty="0" sz="1200" spc="-10">
                <a:solidFill>
                  <a:srgbClr val="010027"/>
                </a:solidFill>
                <a:latin typeface="Arial MT"/>
                <a:cs typeface="Arial MT"/>
              </a:rPr>
              <a:t>Vestas’</a:t>
            </a:r>
            <a:r>
              <a:rPr dirty="0" sz="1200" spc="-6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010027"/>
                </a:solidFill>
                <a:latin typeface="Arial MT"/>
                <a:cs typeface="Arial MT"/>
              </a:rPr>
              <a:t>DCF</a:t>
            </a:r>
            <a:r>
              <a:rPr dirty="0" sz="1200" spc="-1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010027"/>
                </a:solidFill>
                <a:latin typeface="Arial MT"/>
                <a:cs typeface="Arial MT"/>
              </a:rPr>
              <a:t>outputs</a:t>
            </a:r>
            <a:r>
              <a:rPr dirty="0" sz="1200" spc="-2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010027"/>
                </a:solidFill>
                <a:latin typeface="Arial MT"/>
                <a:cs typeface="Arial MT"/>
              </a:rPr>
              <a:t>indicate</a:t>
            </a:r>
            <a:r>
              <a:rPr dirty="0" sz="1200" spc="-2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010027"/>
                </a:solidFill>
                <a:latin typeface="Arial MT"/>
                <a:cs typeface="Arial MT"/>
              </a:rPr>
              <a:t>the</a:t>
            </a:r>
            <a:r>
              <a:rPr dirty="0" sz="1200" spc="-1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010027"/>
                </a:solidFill>
                <a:latin typeface="Arial MT"/>
                <a:cs typeface="Arial MT"/>
              </a:rPr>
              <a:t>company</a:t>
            </a:r>
            <a:r>
              <a:rPr dirty="0" sz="1200" spc="-3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010027"/>
                </a:solidFill>
                <a:latin typeface="Arial MT"/>
                <a:cs typeface="Arial MT"/>
              </a:rPr>
              <a:t>is</a:t>
            </a:r>
            <a:r>
              <a:rPr dirty="0" sz="1200" spc="-1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 b="1">
                <a:solidFill>
                  <a:srgbClr val="010027"/>
                </a:solidFill>
                <a:latin typeface="Arial"/>
                <a:cs typeface="Arial"/>
              </a:rPr>
              <a:t>fairly</a:t>
            </a:r>
            <a:r>
              <a:rPr dirty="0" sz="1200" spc="-2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200" b="1">
                <a:solidFill>
                  <a:srgbClr val="010027"/>
                </a:solidFill>
                <a:latin typeface="Arial"/>
                <a:cs typeface="Arial"/>
              </a:rPr>
              <a:t>valued</a:t>
            </a:r>
            <a:r>
              <a:rPr dirty="0" sz="1200" spc="-1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010027"/>
                </a:solidFill>
                <a:latin typeface="Arial MT"/>
                <a:cs typeface="Arial MT"/>
              </a:rPr>
              <a:t>in</a:t>
            </a:r>
            <a:r>
              <a:rPr dirty="0" sz="1200" spc="-2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010027"/>
                </a:solidFill>
                <a:latin typeface="Arial MT"/>
                <a:cs typeface="Arial MT"/>
              </a:rPr>
              <a:t>relation</a:t>
            </a:r>
            <a:r>
              <a:rPr dirty="0" sz="1200" spc="-3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010027"/>
                </a:solidFill>
                <a:latin typeface="Arial MT"/>
                <a:cs typeface="Arial MT"/>
              </a:rPr>
              <a:t>to</a:t>
            </a:r>
            <a:r>
              <a:rPr dirty="0" sz="1200" spc="-1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 spc="-25">
                <a:solidFill>
                  <a:srgbClr val="010027"/>
                </a:solidFill>
                <a:latin typeface="Arial MT"/>
                <a:cs typeface="Arial MT"/>
              </a:rPr>
              <a:t>its </a:t>
            </a:r>
            <a:r>
              <a:rPr dirty="0" sz="1200">
                <a:solidFill>
                  <a:srgbClr val="010027"/>
                </a:solidFill>
                <a:latin typeface="Arial MT"/>
                <a:cs typeface="Arial MT"/>
              </a:rPr>
              <a:t>current</a:t>
            </a:r>
            <a:r>
              <a:rPr dirty="0" sz="1200" spc="-1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010027"/>
                </a:solidFill>
                <a:latin typeface="Arial MT"/>
                <a:cs typeface="Arial MT"/>
              </a:rPr>
              <a:t>market </a:t>
            </a:r>
            <a:r>
              <a:rPr dirty="0" sz="1200" spc="-10">
                <a:solidFill>
                  <a:srgbClr val="010027"/>
                </a:solidFill>
                <a:latin typeface="Arial MT"/>
                <a:cs typeface="Arial MT"/>
              </a:rPr>
              <a:t>valuation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69" name="object 69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ts val="2375"/>
              </a:lnSpc>
              <a:spcBef>
                <a:spcPts val="95"/>
              </a:spcBef>
            </a:pPr>
            <a:r>
              <a:rPr dirty="0" spc="-20">
                <a:solidFill>
                  <a:srgbClr val="009C9B"/>
                </a:solidFill>
              </a:rPr>
              <a:t>Vestas</a:t>
            </a:r>
            <a:r>
              <a:rPr dirty="0" spc="-60">
                <a:solidFill>
                  <a:srgbClr val="009C9B"/>
                </a:solidFill>
              </a:rPr>
              <a:t> </a:t>
            </a:r>
            <a:r>
              <a:rPr dirty="0">
                <a:solidFill>
                  <a:srgbClr val="009C9B"/>
                </a:solidFill>
              </a:rPr>
              <a:t>Fair</a:t>
            </a:r>
            <a:r>
              <a:rPr dirty="0" spc="-65">
                <a:solidFill>
                  <a:srgbClr val="009C9B"/>
                </a:solidFill>
              </a:rPr>
              <a:t> </a:t>
            </a:r>
            <a:r>
              <a:rPr dirty="0" spc="-10">
                <a:solidFill>
                  <a:srgbClr val="009C9B"/>
                </a:solidFill>
              </a:rPr>
              <a:t>Enterprise</a:t>
            </a:r>
            <a:r>
              <a:rPr dirty="0" spc="-55">
                <a:solidFill>
                  <a:srgbClr val="009C9B"/>
                </a:solidFill>
              </a:rPr>
              <a:t> </a:t>
            </a:r>
            <a:r>
              <a:rPr dirty="0" spc="-20">
                <a:solidFill>
                  <a:srgbClr val="009C9B"/>
                </a:solidFill>
              </a:rPr>
              <a:t>Value</a:t>
            </a:r>
            <a:r>
              <a:rPr dirty="0" spc="-60">
                <a:solidFill>
                  <a:srgbClr val="009C9B"/>
                </a:solidFill>
              </a:rPr>
              <a:t> </a:t>
            </a:r>
            <a:r>
              <a:rPr dirty="0" spc="-10">
                <a:solidFill>
                  <a:srgbClr val="009C9B"/>
                </a:solidFill>
              </a:rPr>
              <a:t>Determination</a:t>
            </a:r>
          </a:p>
          <a:p>
            <a:pPr marL="12700">
              <a:lnSpc>
                <a:spcPts val="1415"/>
              </a:lnSpc>
            </a:pPr>
            <a:r>
              <a:rPr dirty="0" sz="1200" b="0">
                <a:solidFill>
                  <a:srgbClr val="010027"/>
                </a:solidFill>
                <a:latin typeface="Arial MT"/>
                <a:cs typeface="Arial MT"/>
              </a:rPr>
              <a:t>Football</a:t>
            </a:r>
            <a:r>
              <a:rPr dirty="0" sz="1200" spc="-25" b="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 b="0">
                <a:solidFill>
                  <a:srgbClr val="010027"/>
                </a:solidFill>
                <a:latin typeface="Arial MT"/>
                <a:cs typeface="Arial MT"/>
              </a:rPr>
              <a:t>field</a:t>
            </a:r>
            <a:r>
              <a:rPr dirty="0" sz="1200" spc="-35" b="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 b="0">
                <a:solidFill>
                  <a:srgbClr val="010027"/>
                </a:solidFill>
                <a:latin typeface="Arial MT"/>
                <a:cs typeface="Arial MT"/>
              </a:rPr>
              <a:t>and</a:t>
            </a:r>
            <a:r>
              <a:rPr dirty="0" sz="1200" spc="-25" b="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 b="0">
                <a:solidFill>
                  <a:srgbClr val="010027"/>
                </a:solidFill>
                <a:latin typeface="Arial MT"/>
                <a:cs typeface="Arial MT"/>
              </a:rPr>
              <a:t>enterprise</a:t>
            </a:r>
            <a:r>
              <a:rPr dirty="0" sz="1200" spc="-30" b="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 b="0">
                <a:solidFill>
                  <a:srgbClr val="010027"/>
                </a:solidFill>
                <a:latin typeface="Arial MT"/>
                <a:cs typeface="Arial MT"/>
              </a:rPr>
              <a:t>value</a:t>
            </a:r>
            <a:r>
              <a:rPr dirty="0" sz="1200" spc="-40" b="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 b="0">
                <a:solidFill>
                  <a:srgbClr val="010027"/>
                </a:solidFill>
                <a:latin typeface="Arial MT"/>
                <a:cs typeface="Arial MT"/>
              </a:rPr>
              <a:t>to</a:t>
            </a:r>
            <a:r>
              <a:rPr dirty="0" sz="1200" spc="-20" b="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 b="0">
                <a:solidFill>
                  <a:srgbClr val="010027"/>
                </a:solidFill>
                <a:latin typeface="Arial MT"/>
                <a:cs typeface="Arial MT"/>
              </a:rPr>
              <a:t>equity</a:t>
            </a:r>
            <a:r>
              <a:rPr dirty="0" sz="1200" spc="-30" b="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 b="0">
                <a:solidFill>
                  <a:srgbClr val="010027"/>
                </a:solidFill>
                <a:latin typeface="Arial MT"/>
                <a:cs typeface="Arial MT"/>
              </a:rPr>
              <a:t>value</a:t>
            </a:r>
            <a:r>
              <a:rPr dirty="0" sz="1200" spc="-20" b="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 b="0">
                <a:solidFill>
                  <a:srgbClr val="010027"/>
                </a:solidFill>
                <a:latin typeface="Arial MT"/>
                <a:cs typeface="Arial MT"/>
              </a:rPr>
              <a:t>bridge</a:t>
            </a:r>
            <a:r>
              <a:rPr dirty="0" sz="1200" spc="-40" b="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 b="0">
                <a:solidFill>
                  <a:srgbClr val="010027"/>
                </a:solidFill>
                <a:latin typeface="Arial MT"/>
                <a:cs typeface="Arial MT"/>
              </a:rPr>
              <a:t>showing</a:t>
            </a:r>
            <a:r>
              <a:rPr dirty="0" sz="1200" spc="-40" b="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 b="0">
                <a:solidFill>
                  <a:srgbClr val="010027"/>
                </a:solidFill>
                <a:latin typeface="Arial MT"/>
                <a:cs typeface="Arial MT"/>
              </a:rPr>
              <a:t>similar</a:t>
            </a:r>
            <a:r>
              <a:rPr dirty="0" sz="1200" spc="-20" b="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 b="0">
                <a:solidFill>
                  <a:srgbClr val="010027"/>
                </a:solidFill>
                <a:latin typeface="Arial MT"/>
                <a:cs typeface="Arial MT"/>
              </a:rPr>
              <a:t>per</a:t>
            </a:r>
            <a:r>
              <a:rPr dirty="0" sz="1200" spc="-30" b="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 b="0">
                <a:solidFill>
                  <a:srgbClr val="010027"/>
                </a:solidFill>
                <a:latin typeface="Arial MT"/>
                <a:cs typeface="Arial MT"/>
              </a:rPr>
              <a:t>share</a:t>
            </a:r>
            <a:r>
              <a:rPr dirty="0" sz="1200" spc="-30" b="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 spc="-10" b="0">
                <a:solidFill>
                  <a:srgbClr val="010027"/>
                </a:solidFill>
                <a:latin typeface="Arial MT"/>
                <a:cs typeface="Arial MT"/>
              </a:rPr>
              <a:t>values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70" name="object 70" descr=""/>
          <p:cNvSpPr/>
          <p:nvPr/>
        </p:nvSpPr>
        <p:spPr>
          <a:xfrm>
            <a:off x="6868286" y="3107054"/>
            <a:ext cx="4831080" cy="0"/>
          </a:xfrm>
          <a:custGeom>
            <a:avLst/>
            <a:gdLst/>
            <a:ahLst/>
            <a:cxnLst/>
            <a:rect l="l" t="t" r="r" b="b"/>
            <a:pathLst>
              <a:path w="4831080" h="0">
                <a:moveTo>
                  <a:pt x="0" y="0"/>
                </a:moveTo>
                <a:lnTo>
                  <a:pt x="4831080" y="0"/>
                </a:lnTo>
              </a:path>
            </a:pathLst>
          </a:custGeom>
          <a:ln w="19050">
            <a:solidFill>
              <a:srgbClr val="03234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1" name="object 71" descr=""/>
          <p:cNvSpPr txBox="1"/>
          <p:nvPr/>
        </p:nvSpPr>
        <p:spPr>
          <a:xfrm>
            <a:off x="11171681" y="2739389"/>
            <a:ext cx="909955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dirty="0" sz="1100" b="1">
                <a:solidFill>
                  <a:srgbClr val="03234D"/>
                </a:solidFill>
                <a:latin typeface="Arial"/>
                <a:cs typeface="Arial"/>
              </a:rPr>
              <a:t>Current</a:t>
            </a:r>
            <a:r>
              <a:rPr dirty="0" sz="1100" spc="-35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100" spc="-20" b="1">
                <a:solidFill>
                  <a:srgbClr val="03234D"/>
                </a:solidFill>
                <a:latin typeface="Arial"/>
                <a:cs typeface="Arial"/>
              </a:rPr>
              <a:t>Price</a:t>
            </a:r>
            <a:endParaRPr sz="11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dirty="0" sz="1100" spc="-10" b="1">
                <a:solidFill>
                  <a:srgbClr val="03234D"/>
                </a:solidFill>
                <a:latin typeface="Arial"/>
                <a:cs typeface="Arial"/>
              </a:rPr>
              <a:t>$29.31</a:t>
            </a:r>
            <a:endParaRPr sz="1100">
              <a:latin typeface="Arial"/>
              <a:cs typeface="Arial"/>
            </a:endParaRPr>
          </a:p>
        </p:txBody>
      </p:sp>
      <p:sp>
        <p:nvSpPr>
          <p:cNvPr id="72" name="object 72" descr=""/>
          <p:cNvSpPr txBox="1"/>
          <p:nvPr/>
        </p:nvSpPr>
        <p:spPr>
          <a:xfrm>
            <a:off x="588931" y="2698690"/>
            <a:ext cx="153670" cy="438784"/>
          </a:xfrm>
          <a:prstGeom prst="rect">
            <a:avLst/>
          </a:prstGeom>
        </p:spPr>
        <p:txBody>
          <a:bodyPr wrap="square" lIns="0" tIns="1905" rIns="0" bIns="0" rtlCol="0" vert="vert27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In</a:t>
            </a:r>
            <a:r>
              <a:rPr dirty="0" sz="900" spc="-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$ </a:t>
            </a:r>
            <a:r>
              <a:rPr dirty="0" sz="900" spc="-25">
                <a:solidFill>
                  <a:srgbClr val="010027"/>
                </a:solidFill>
                <a:latin typeface="Arial MT"/>
                <a:cs typeface="Arial MT"/>
              </a:rPr>
              <a:t>Mm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73" name="object 73" descr=""/>
          <p:cNvSpPr txBox="1"/>
          <p:nvPr/>
        </p:nvSpPr>
        <p:spPr>
          <a:xfrm>
            <a:off x="8644635" y="6326632"/>
            <a:ext cx="311340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i="1">
                <a:solidFill>
                  <a:srgbClr val="010027"/>
                </a:solidFill>
                <a:latin typeface="Arial"/>
                <a:cs typeface="Arial"/>
              </a:rPr>
              <a:t>Note:</a:t>
            </a:r>
            <a:r>
              <a:rPr dirty="0" sz="800" spc="-5" i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800" i="1">
                <a:solidFill>
                  <a:srgbClr val="010027"/>
                </a:solidFill>
                <a:latin typeface="Arial"/>
                <a:cs typeface="Arial"/>
              </a:rPr>
              <a:t>Expressed in</a:t>
            </a:r>
            <a:r>
              <a:rPr dirty="0" sz="800" spc="-10" i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800" i="1">
                <a:solidFill>
                  <a:srgbClr val="010027"/>
                </a:solidFill>
                <a:latin typeface="Arial"/>
                <a:cs typeface="Arial"/>
              </a:rPr>
              <a:t>USD</a:t>
            </a:r>
            <a:r>
              <a:rPr dirty="0" sz="800" spc="-10" i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800" i="1">
                <a:solidFill>
                  <a:srgbClr val="010027"/>
                </a:solidFill>
                <a:latin typeface="Arial"/>
                <a:cs typeface="Arial"/>
              </a:rPr>
              <a:t>with</a:t>
            </a:r>
            <a:r>
              <a:rPr dirty="0" sz="800" spc="-15" i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800" i="1">
                <a:solidFill>
                  <a:srgbClr val="010027"/>
                </a:solidFill>
                <a:latin typeface="Arial"/>
                <a:cs typeface="Arial"/>
              </a:rPr>
              <a:t>a</a:t>
            </a:r>
            <a:r>
              <a:rPr dirty="0" sz="800" spc="-10" i="1">
                <a:solidFill>
                  <a:srgbClr val="010027"/>
                </a:solidFill>
                <a:latin typeface="Arial"/>
                <a:cs typeface="Arial"/>
              </a:rPr>
              <a:t> conversion</a:t>
            </a:r>
            <a:r>
              <a:rPr dirty="0" sz="800" spc="5" i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800" i="1">
                <a:solidFill>
                  <a:srgbClr val="010027"/>
                </a:solidFill>
                <a:latin typeface="Arial"/>
                <a:cs typeface="Arial"/>
              </a:rPr>
              <a:t>rate</a:t>
            </a:r>
            <a:r>
              <a:rPr dirty="0" sz="800" spc="-15" i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800" i="1">
                <a:solidFill>
                  <a:srgbClr val="010027"/>
                </a:solidFill>
                <a:latin typeface="Arial"/>
                <a:cs typeface="Arial"/>
              </a:rPr>
              <a:t>of</a:t>
            </a:r>
            <a:r>
              <a:rPr dirty="0" sz="800" spc="-5" i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800" i="1">
                <a:solidFill>
                  <a:srgbClr val="010027"/>
                </a:solidFill>
                <a:latin typeface="Arial"/>
                <a:cs typeface="Arial"/>
              </a:rPr>
              <a:t>0.94 as</a:t>
            </a:r>
            <a:r>
              <a:rPr dirty="0" sz="800" spc="-10" i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800" i="1">
                <a:solidFill>
                  <a:srgbClr val="010027"/>
                </a:solidFill>
                <a:latin typeface="Arial"/>
                <a:cs typeface="Arial"/>
              </a:rPr>
              <a:t>of</a:t>
            </a:r>
            <a:r>
              <a:rPr dirty="0" sz="800" spc="-5" i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800" spc="-10" i="1">
                <a:solidFill>
                  <a:srgbClr val="010027"/>
                </a:solidFill>
                <a:latin typeface="Arial"/>
                <a:cs typeface="Arial"/>
              </a:rPr>
              <a:t>2/20/23</a:t>
            </a:r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7999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0" y="642366"/>
              <a:ext cx="12192000" cy="1737360"/>
            </a:xfrm>
            <a:custGeom>
              <a:avLst/>
              <a:gdLst/>
              <a:ahLst/>
              <a:cxnLst/>
              <a:rect l="l" t="t" r="r" b="b"/>
              <a:pathLst>
                <a:path w="12192000" h="1737360">
                  <a:moveTo>
                    <a:pt x="12192000" y="0"/>
                  </a:moveTo>
                  <a:lnTo>
                    <a:pt x="0" y="0"/>
                  </a:lnTo>
                  <a:lnTo>
                    <a:pt x="0" y="1737360"/>
                  </a:lnTo>
                  <a:lnTo>
                    <a:pt x="12192000" y="1737360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010027">
                <a:alpha val="72155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97508" y="948689"/>
              <a:ext cx="76200" cy="1170813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569974" y="1271523"/>
            <a:ext cx="6734809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>
                <a:solidFill>
                  <a:srgbClr val="FFFFFF"/>
                </a:solidFill>
              </a:rPr>
              <a:t>Financial</a:t>
            </a:r>
            <a:r>
              <a:rPr dirty="0" sz="3600" spc="-20">
                <a:solidFill>
                  <a:srgbClr val="FFFFFF"/>
                </a:solidFill>
              </a:rPr>
              <a:t> </a:t>
            </a:r>
            <a:r>
              <a:rPr dirty="0" sz="3600">
                <a:solidFill>
                  <a:srgbClr val="FFFFFF"/>
                </a:solidFill>
              </a:rPr>
              <a:t>Overview</a:t>
            </a:r>
            <a:r>
              <a:rPr dirty="0" sz="3600" spc="-10">
                <a:solidFill>
                  <a:srgbClr val="FFFFFF"/>
                </a:solidFill>
              </a:rPr>
              <a:t> </a:t>
            </a:r>
            <a:r>
              <a:rPr dirty="0" sz="3600">
                <a:solidFill>
                  <a:srgbClr val="FFFFFF"/>
                </a:solidFill>
              </a:rPr>
              <a:t>|</a:t>
            </a:r>
            <a:r>
              <a:rPr dirty="0" sz="3600" spc="-5">
                <a:solidFill>
                  <a:srgbClr val="FFFFFF"/>
                </a:solidFill>
              </a:rPr>
              <a:t> </a:t>
            </a:r>
            <a:r>
              <a:rPr dirty="0" sz="3600" spc="-10">
                <a:solidFill>
                  <a:srgbClr val="FFFFFF"/>
                </a:solidFill>
              </a:rPr>
              <a:t>Synergies</a:t>
            </a:r>
            <a:endParaRPr sz="360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1803126" y="6462776"/>
            <a:ext cx="173355" cy="1854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50" spc="-25">
                <a:solidFill>
                  <a:srgbClr val="03234D"/>
                </a:solidFill>
                <a:latin typeface="Tahoma"/>
                <a:cs typeface="Tahoma"/>
              </a:rPr>
              <a:t>45</a:t>
            </a:r>
            <a:endParaRPr sz="1050">
              <a:latin typeface="Tahoma"/>
              <a:cs typeface="Tahoma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122407" y="291889"/>
            <a:ext cx="1434083" cy="238419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39698" y="768858"/>
            <a:ext cx="10917174" cy="19050"/>
          </a:xfrm>
          <a:prstGeom prst="rect">
            <a:avLst/>
          </a:prstGeom>
        </p:spPr>
      </p:pic>
      <p:grpSp>
        <p:nvGrpSpPr>
          <p:cNvPr id="5" name="object 5" descr=""/>
          <p:cNvGrpSpPr/>
          <p:nvPr/>
        </p:nvGrpSpPr>
        <p:grpSpPr>
          <a:xfrm>
            <a:off x="0" y="6496050"/>
            <a:ext cx="12192000" cy="361950"/>
            <a:chOff x="0" y="6496050"/>
            <a:chExt cx="12192000" cy="361950"/>
          </a:xfrm>
        </p:grpSpPr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6694931"/>
              <a:ext cx="12192000" cy="163068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7887" y="6496050"/>
              <a:ext cx="4675632" cy="361949"/>
            </a:xfrm>
            <a:prstGeom prst="rect">
              <a:avLst/>
            </a:prstGeom>
          </p:spPr>
        </p:pic>
      </p:grpSp>
      <p:sp>
        <p:nvSpPr>
          <p:cNvPr id="8" name="object 8" descr=""/>
          <p:cNvSpPr txBox="1"/>
          <p:nvPr/>
        </p:nvSpPr>
        <p:spPr>
          <a:xfrm>
            <a:off x="2601976" y="6504940"/>
            <a:ext cx="569595" cy="293370"/>
          </a:xfrm>
          <a:prstGeom prst="rect">
            <a:avLst/>
          </a:prstGeom>
        </p:spPr>
        <p:txBody>
          <a:bodyPr wrap="square" lIns="0" tIns="65404" rIns="0" bIns="0" rtlCol="0" vert="horz">
            <a:spAutoFit/>
          </a:bodyPr>
          <a:lstStyle/>
          <a:p>
            <a:pPr marL="41910" marR="30480" indent="-3810">
              <a:lnSpc>
                <a:spcPct val="67100"/>
              </a:lnSpc>
              <a:spcBef>
                <a:spcPts val="515"/>
              </a:spcBef>
            </a:pPr>
            <a:r>
              <a:rPr dirty="0" sz="1050" spc="-10" b="1">
                <a:solidFill>
                  <a:srgbClr val="FFFFFF"/>
                </a:solidFill>
                <a:latin typeface="Calibri"/>
                <a:cs typeface="Calibri"/>
              </a:rPr>
              <a:t>Industry </a:t>
            </a:r>
            <a:r>
              <a:rPr dirty="0" baseline="-21164" sz="1575" spc="-315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050" spc="-210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baseline="-21164" sz="1575" spc="-315" b="1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dirty="0" sz="1050" spc="-210" b="1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dirty="0" baseline="-21164" sz="1575" spc="-315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050" spc="-210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baseline="-21164" sz="1575" spc="-315" b="1">
                <a:solidFill>
                  <a:srgbClr val="FFFFFF"/>
                </a:solidFill>
                <a:latin typeface="Calibri"/>
                <a:cs typeface="Calibri"/>
              </a:rPr>
              <a:t>ly</a:t>
            </a:r>
            <a:r>
              <a:rPr dirty="0" sz="1050" spc="-210" b="1">
                <a:solidFill>
                  <a:srgbClr val="FFFFFF"/>
                </a:solidFill>
                <a:latin typeface="Calibri"/>
                <a:cs typeface="Calibri"/>
              </a:rPr>
              <a:t>ly</a:t>
            </a:r>
            <a:r>
              <a:rPr dirty="0" baseline="-21164" sz="1575" spc="-315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sz="1050" spc="-210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baseline="-21164" sz="1575" spc="-315" b="1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dirty="0" sz="1050" spc="-210" b="1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1041653" y="6504940"/>
            <a:ext cx="657860" cy="293370"/>
          </a:xfrm>
          <a:prstGeom prst="rect">
            <a:avLst/>
          </a:prstGeom>
        </p:spPr>
        <p:txBody>
          <a:bodyPr wrap="square" lIns="0" tIns="65404" rIns="0" bIns="0" rtlCol="0" vert="horz">
            <a:spAutoFit/>
          </a:bodyPr>
          <a:lstStyle/>
          <a:p>
            <a:pPr marL="38735" marR="30480" indent="-1270">
              <a:lnSpc>
                <a:spcPct val="67100"/>
              </a:lnSpc>
              <a:spcBef>
                <a:spcPts val="515"/>
              </a:spcBef>
            </a:pPr>
            <a:r>
              <a:rPr dirty="0" sz="1050" spc="-10" b="1">
                <a:solidFill>
                  <a:srgbClr val="FFFFFF"/>
                </a:solidFill>
                <a:latin typeface="Calibri"/>
                <a:cs typeface="Calibri"/>
              </a:rPr>
              <a:t>Executive </a:t>
            </a:r>
            <a:r>
              <a:rPr dirty="0" baseline="-21164" sz="1575" spc="-427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sz="1050" spc="-285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baseline="-21164" sz="1575" spc="-427" b="1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dirty="0" sz="1050" spc="-285" b="1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dirty="0" baseline="-21164" sz="1575" spc="-427" b="1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dirty="0" sz="1050" spc="-285" b="1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dirty="0" baseline="-21164" sz="1575" spc="-427" b="1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dirty="0" sz="1050" spc="-285" b="1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dirty="0" baseline="-21164" sz="1575" spc="-427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050" spc="-285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baseline="-21164" sz="1575" spc="-427" b="1">
                <a:solidFill>
                  <a:srgbClr val="FFFFFF"/>
                </a:solidFill>
                <a:latin typeface="Calibri"/>
                <a:cs typeface="Calibri"/>
              </a:rPr>
              <a:t>ry</a:t>
            </a:r>
            <a:r>
              <a:rPr dirty="0" sz="1050" spc="-285" b="1">
                <a:solidFill>
                  <a:srgbClr val="FFFFFF"/>
                </a:solidFill>
                <a:latin typeface="Calibri"/>
                <a:cs typeface="Calibri"/>
              </a:rPr>
              <a:t>ry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4158234" y="6504940"/>
            <a:ext cx="637540" cy="293370"/>
          </a:xfrm>
          <a:prstGeom prst="rect">
            <a:avLst/>
          </a:prstGeom>
        </p:spPr>
        <p:txBody>
          <a:bodyPr wrap="square" lIns="0" tIns="65404" rIns="0" bIns="0" rtlCol="0" vert="horz">
            <a:spAutoFit/>
          </a:bodyPr>
          <a:lstStyle/>
          <a:p>
            <a:pPr marL="38100" marR="30480" indent="33655">
              <a:lnSpc>
                <a:spcPct val="67100"/>
              </a:lnSpc>
              <a:spcBef>
                <a:spcPts val="515"/>
              </a:spcBef>
            </a:pPr>
            <a:r>
              <a:rPr dirty="0" sz="1050" spc="-10" b="1">
                <a:solidFill>
                  <a:srgbClr val="FFFFFF"/>
                </a:solidFill>
                <a:latin typeface="Calibri"/>
                <a:cs typeface="Calibri"/>
              </a:rPr>
              <a:t>Company </a:t>
            </a:r>
            <a:r>
              <a:rPr dirty="0" sz="1050" spc="-484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baseline="-21164" sz="1575" spc="-390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sz="1050" spc="-270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baseline="-21164" sz="1575" spc="-390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sz="1050" spc="-300" b="1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baseline="-21164" sz="1575" spc="-382" b="1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sz="1050" spc="-150" b="1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dirty="0" baseline="-21164" sz="1575" spc="-390" b="1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dirty="0" sz="1050" spc="-270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baseline="-21164" sz="1575" spc="-390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sz="1050" spc="-35" b="1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dirty="0" baseline="-21164" sz="1575" spc="-390" b="1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dirty="0" sz="1050" spc="-300" b="1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baseline="-21164" sz="1575" spc="-382" b="1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sz="1050" spc="-565" b="1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r>
              <a:rPr dirty="0" baseline="-21164" sz="1575" spc="-30" b="1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endParaRPr baseline="-21164" sz="1575">
              <a:latin typeface="Calibri"/>
              <a:cs typeface="Calibri"/>
            </a:endParaRPr>
          </a:p>
        </p:txBody>
      </p:sp>
      <p:sp>
        <p:nvSpPr>
          <p:cNvPr id="11" name="object 11" descr=""/>
          <p:cNvSpPr/>
          <p:nvPr/>
        </p:nvSpPr>
        <p:spPr>
          <a:xfrm>
            <a:off x="5300471" y="6496050"/>
            <a:ext cx="1624965" cy="361950"/>
          </a:xfrm>
          <a:custGeom>
            <a:avLst/>
            <a:gdLst/>
            <a:ahLst/>
            <a:cxnLst/>
            <a:rect l="l" t="t" r="r" b="b"/>
            <a:pathLst>
              <a:path w="1624965" h="361950">
                <a:moveTo>
                  <a:pt x="1624583" y="0"/>
                </a:moveTo>
                <a:lnTo>
                  <a:pt x="90424" y="0"/>
                </a:lnTo>
                <a:lnTo>
                  <a:pt x="0" y="361949"/>
                </a:lnTo>
                <a:lnTo>
                  <a:pt x="1534032" y="361949"/>
                </a:lnTo>
                <a:lnTo>
                  <a:pt x="1624583" y="0"/>
                </a:lnTo>
                <a:close/>
              </a:path>
            </a:pathLst>
          </a:custGeom>
          <a:solidFill>
            <a:srgbClr val="2C716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 descr=""/>
          <p:cNvSpPr txBox="1"/>
          <p:nvPr/>
        </p:nvSpPr>
        <p:spPr>
          <a:xfrm>
            <a:off x="5769102" y="6504940"/>
            <a:ext cx="647700" cy="293370"/>
          </a:xfrm>
          <a:prstGeom prst="rect">
            <a:avLst/>
          </a:prstGeom>
        </p:spPr>
        <p:txBody>
          <a:bodyPr wrap="square" lIns="0" tIns="65404" rIns="0" bIns="0" rtlCol="0" vert="horz">
            <a:spAutoFit/>
          </a:bodyPr>
          <a:lstStyle/>
          <a:p>
            <a:pPr marL="38100" marR="30480" indent="60960">
              <a:lnSpc>
                <a:spcPct val="67100"/>
              </a:lnSpc>
              <a:spcBef>
                <a:spcPts val="515"/>
              </a:spcBef>
            </a:pPr>
            <a:r>
              <a:rPr dirty="0" sz="1050" spc="-10" b="1">
                <a:solidFill>
                  <a:srgbClr val="FFFFFF"/>
                </a:solidFill>
                <a:latin typeface="Calibri"/>
                <a:cs typeface="Calibri"/>
              </a:rPr>
              <a:t>Financial </a:t>
            </a:r>
            <a:r>
              <a:rPr dirty="0" sz="1050" spc="-250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baseline="-21164" sz="1575" spc="-375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sz="1050" spc="-250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baseline="-21164" sz="1575" spc="-375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sz="1050" spc="-250" b="1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baseline="-21164" sz="1575" spc="-375" b="1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sz="1050" spc="-250" b="1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dirty="0" baseline="-21164" sz="1575" spc="-375" b="1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dirty="0" sz="1050" spc="-250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baseline="-21164" sz="1575" spc="-375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sz="1050" spc="-250" b="1">
                <a:solidFill>
                  <a:srgbClr val="FFFFFF"/>
                </a:solidFill>
                <a:latin typeface="Calibri"/>
                <a:cs typeface="Calibri"/>
              </a:rPr>
              <a:t>ie</a:t>
            </a:r>
            <a:r>
              <a:rPr dirty="0" baseline="-21164" sz="1575" spc="-375" b="1">
                <a:solidFill>
                  <a:srgbClr val="FFFFFF"/>
                </a:solidFill>
                <a:latin typeface="Calibri"/>
                <a:cs typeface="Calibri"/>
              </a:rPr>
              <a:t>ie</a:t>
            </a:r>
            <a:r>
              <a:rPr dirty="0" sz="1050" spc="-250" b="1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r>
              <a:rPr dirty="0" baseline="-21164" sz="1575" spc="-375" b="1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endParaRPr baseline="-21164" sz="1575">
              <a:latin typeface="Calibri"/>
              <a:cs typeface="Calibri"/>
            </a:endParaRPr>
          </a:p>
        </p:txBody>
      </p:sp>
      <p:pic>
        <p:nvPicPr>
          <p:cNvPr id="13" name="object 13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922007" y="6496050"/>
            <a:ext cx="4676394" cy="361949"/>
          </a:xfrm>
          <a:prstGeom prst="rect">
            <a:avLst/>
          </a:prstGeom>
        </p:spPr>
      </p:pic>
      <p:sp>
        <p:nvSpPr>
          <p:cNvPr id="14" name="object 14" descr=""/>
          <p:cNvSpPr txBox="1"/>
          <p:nvPr/>
        </p:nvSpPr>
        <p:spPr>
          <a:xfrm>
            <a:off x="7416545" y="6504940"/>
            <a:ext cx="635635" cy="293370"/>
          </a:xfrm>
          <a:prstGeom prst="rect">
            <a:avLst/>
          </a:prstGeom>
        </p:spPr>
        <p:txBody>
          <a:bodyPr wrap="square" lIns="0" tIns="65404" rIns="0" bIns="0" rtlCol="0" vert="horz">
            <a:spAutoFit/>
          </a:bodyPr>
          <a:lstStyle/>
          <a:p>
            <a:pPr marL="39370" marR="30480" indent="-1905">
              <a:lnSpc>
                <a:spcPct val="67100"/>
              </a:lnSpc>
              <a:spcBef>
                <a:spcPts val="515"/>
              </a:spcBef>
            </a:pPr>
            <a:r>
              <a:rPr dirty="0" sz="1050" spc="-10" b="1">
                <a:solidFill>
                  <a:srgbClr val="FFFFFF"/>
                </a:solidFill>
                <a:latin typeface="Calibri"/>
                <a:cs typeface="Calibri"/>
              </a:rPr>
              <a:t>Feasibility </a:t>
            </a:r>
            <a:r>
              <a:rPr dirty="0" sz="1050" spc="-185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baseline="-21164" sz="1575" spc="-277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050" spc="-185" b="1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dirty="0" baseline="-21164" sz="1575" spc="-277" b="1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dirty="0" sz="1050" spc="-185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baseline="-21164" sz="1575" spc="-277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050" spc="-185" b="1">
                <a:solidFill>
                  <a:srgbClr val="FFFFFF"/>
                </a:solidFill>
                <a:latin typeface="Calibri"/>
                <a:cs typeface="Calibri"/>
              </a:rPr>
              <a:t>ly</a:t>
            </a:r>
            <a:r>
              <a:rPr dirty="0" baseline="-21164" sz="1575" spc="-277" b="1">
                <a:solidFill>
                  <a:srgbClr val="FFFFFF"/>
                </a:solidFill>
                <a:latin typeface="Calibri"/>
                <a:cs typeface="Calibri"/>
              </a:rPr>
              <a:t>ly</a:t>
            </a:r>
            <a:r>
              <a:rPr dirty="0" sz="1050" spc="-185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baseline="-21164" sz="1575" spc="-277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sz="1050" spc="-185" b="1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dirty="0" baseline="-21164" sz="1575" spc="-277" b="1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endParaRPr baseline="-21164" sz="1575">
              <a:latin typeface="Calibri"/>
              <a:cs typeface="Calibri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9007347" y="6504940"/>
            <a:ext cx="696595" cy="293370"/>
          </a:xfrm>
          <a:prstGeom prst="rect">
            <a:avLst/>
          </a:prstGeom>
        </p:spPr>
        <p:txBody>
          <a:bodyPr wrap="square" lIns="0" tIns="65404" rIns="0" bIns="0" rtlCol="0" vert="horz">
            <a:spAutoFit/>
          </a:bodyPr>
          <a:lstStyle/>
          <a:p>
            <a:pPr marL="54610" marR="30480" indent="-17145">
              <a:lnSpc>
                <a:spcPct val="67100"/>
              </a:lnSpc>
              <a:spcBef>
                <a:spcPts val="515"/>
              </a:spcBef>
            </a:pPr>
            <a:r>
              <a:rPr dirty="0" sz="1050" spc="-10" b="1">
                <a:solidFill>
                  <a:srgbClr val="FFFFFF"/>
                </a:solidFill>
                <a:latin typeface="Calibri"/>
                <a:cs typeface="Calibri"/>
              </a:rPr>
              <a:t>Alternative </a:t>
            </a:r>
            <a:r>
              <a:rPr dirty="0" sz="1050" spc="-160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baseline="-21164" sz="1575" spc="-240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sz="1050" spc="-160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baseline="-21164" sz="1575" spc="-240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sz="1050" spc="-160" b="1">
                <a:solidFill>
                  <a:srgbClr val="FFFFFF"/>
                </a:solidFill>
                <a:latin typeface="Calibri"/>
                <a:cs typeface="Calibri"/>
              </a:rPr>
              <a:t>lu</a:t>
            </a:r>
            <a:r>
              <a:rPr dirty="0" baseline="-21164" sz="1575" spc="-240" b="1">
                <a:solidFill>
                  <a:srgbClr val="FFFFFF"/>
                </a:solidFill>
                <a:latin typeface="Calibri"/>
                <a:cs typeface="Calibri"/>
              </a:rPr>
              <a:t>lu</a:t>
            </a:r>
            <a:r>
              <a:rPr dirty="0" sz="1050" spc="-160" b="1">
                <a:solidFill>
                  <a:srgbClr val="FFFFFF"/>
                </a:solidFill>
                <a:latin typeface="Calibri"/>
                <a:cs typeface="Calibri"/>
              </a:rPr>
              <a:t>ti</a:t>
            </a:r>
            <a:r>
              <a:rPr dirty="0" baseline="-21164" sz="1575" spc="-240" b="1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dirty="0" sz="1050" spc="-160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baseline="-21164" sz="1575" spc="-240" b="1">
                <a:solidFill>
                  <a:srgbClr val="FFFFFF"/>
                </a:solidFill>
                <a:latin typeface="Calibri"/>
                <a:cs typeface="Calibri"/>
              </a:rPr>
              <a:t>io</a:t>
            </a:r>
            <a:r>
              <a:rPr dirty="0" sz="1050" spc="-160" b="1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dirty="0" baseline="-21164" sz="1575" spc="-240" b="1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endParaRPr baseline="-21164" sz="1575">
              <a:latin typeface="Calibri"/>
              <a:cs typeface="Calibri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10567161" y="6589521"/>
            <a:ext cx="629285" cy="1854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50" spc="-10" b="1">
                <a:solidFill>
                  <a:srgbClr val="FFFFFF"/>
                </a:solidFill>
                <a:latin typeface="Calibri"/>
                <a:cs typeface="Calibri"/>
              </a:rPr>
              <a:t>Conclusion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009999"/>
                </a:solidFill>
              </a:rPr>
              <a:t>Potential</a:t>
            </a:r>
            <a:r>
              <a:rPr dirty="0" spc="-60">
                <a:solidFill>
                  <a:srgbClr val="009999"/>
                </a:solidFill>
              </a:rPr>
              <a:t> </a:t>
            </a:r>
            <a:r>
              <a:rPr dirty="0" spc="-10">
                <a:solidFill>
                  <a:srgbClr val="009999"/>
                </a:solidFill>
              </a:rPr>
              <a:t>Synergies</a:t>
            </a:r>
            <a:r>
              <a:rPr dirty="0" spc="-60">
                <a:solidFill>
                  <a:srgbClr val="009999"/>
                </a:solidFill>
              </a:rPr>
              <a:t> </a:t>
            </a:r>
            <a:r>
              <a:rPr dirty="0" spc="-10">
                <a:solidFill>
                  <a:srgbClr val="009999"/>
                </a:solidFill>
              </a:rPr>
              <a:t>Overview</a:t>
            </a: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200" b="0">
                <a:latin typeface="Arial MT"/>
                <a:cs typeface="Arial MT"/>
              </a:rPr>
              <a:t>Analysis</a:t>
            </a:r>
            <a:r>
              <a:rPr dirty="0" sz="1200" spc="-30" b="0">
                <a:latin typeface="Arial MT"/>
                <a:cs typeface="Arial MT"/>
              </a:rPr>
              <a:t> </a:t>
            </a:r>
            <a:r>
              <a:rPr dirty="0" sz="1200" b="0">
                <a:latin typeface="Arial MT"/>
                <a:cs typeface="Arial MT"/>
              </a:rPr>
              <a:t>of</a:t>
            </a:r>
            <a:r>
              <a:rPr dirty="0" sz="1200" spc="-15" b="0">
                <a:latin typeface="Arial MT"/>
                <a:cs typeface="Arial MT"/>
              </a:rPr>
              <a:t> </a:t>
            </a:r>
            <a:r>
              <a:rPr dirty="0" sz="1200" b="0">
                <a:latin typeface="Arial MT"/>
                <a:cs typeface="Arial MT"/>
              </a:rPr>
              <a:t>synergistic</a:t>
            </a:r>
            <a:r>
              <a:rPr dirty="0" sz="1200" spc="-30" b="0">
                <a:latin typeface="Arial MT"/>
                <a:cs typeface="Arial MT"/>
              </a:rPr>
              <a:t> </a:t>
            </a:r>
            <a:r>
              <a:rPr dirty="0" sz="1200" b="0">
                <a:latin typeface="Arial MT"/>
                <a:cs typeface="Arial MT"/>
              </a:rPr>
              <a:t>opportunities</a:t>
            </a:r>
            <a:r>
              <a:rPr dirty="0" sz="1200" spc="-30" b="0">
                <a:latin typeface="Arial MT"/>
                <a:cs typeface="Arial MT"/>
              </a:rPr>
              <a:t> </a:t>
            </a:r>
            <a:r>
              <a:rPr dirty="0" sz="1200" b="0">
                <a:latin typeface="Arial MT"/>
                <a:cs typeface="Arial MT"/>
              </a:rPr>
              <a:t>for</a:t>
            </a:r>
            <a:r>
              <a:rPr dirty="0" sz="1200" spc="-15" b="0">
                <a:latin typeface="Arial MT"/>
                <a:cs typeface="Arial MT"/>
              </a:rPr>
              <a:t> </a:t>
            </a:r>
            <a:r>
              <a:rPr dirty="0" sz="1200" b="0">
                <a:latin typeface="Arial MT"/>
                <a:cs typeface="Arial MT"/>
              </a:rPr>
              <a:t>Siemens</a:t>
            </a:r>
            <a:r>
              <a:rPr dirty="0" sz="1200" spc="-25" b="0">
                <a:latin typeface="Arial MT"/>
                <a:cs typeface="Arial MT"/>
              </a:rPr>
              <a:t> </a:t>
            </a:r>
            <a:r>
              <a:rPr dirty="0" sz="1200" b="0">
                <a:latin typeface="Arial MT"/>
                <a:cs typeface="Arial MT"/>
              </a:rPr>
              <a:t>and</a:t>
            </a:r>
            <a:r>
              <a:rPr dirty="0" sz="1200" spc="-20" b="0">
                <a:latin typeface="Arial MT"/>
                <a:cs typeface="Arial MT"/>
              </a:rPr>
              <a:t> </a:t>
            </a:r>
            <a:r>
              <a:rPr dirty="0" sz="1200" spc="-10" b="0">
                <a:latin typeface="Arial MT"/>
                <a:cs typeface="Arial MT"/>
              </a:rPr>
              <a:t>Vestas</a:t>
            </a:r>
            <a:endParaRPr sz="1200">
              <a:latin typeface="Arial MT"/>
              <a:cs typeface="Arial MT"/>
            </a:endParaRPr>
          </a:p>
        </p:txBody>
      </p:sp>
      <p:grpSp>
        <p:nvGrpSpPr>
          <p:cNvPr id="18" name="object 18" descr=""/>
          <p:cNvGrpSpPr/>
          <p:nvPr/>
        </p:nvGrpSpPr>
        <p:grpSpPr>
          <a:xfrm>
            <a:off x="634745" y="1283969"/>
            <a:ext cx="1956435" cy="880110"/>
            <a:chOff x="634745" y="1283969"/>
            <a:chExt cx="1956435" cy="880110"/>
          </a:xfrm>
        </p:grpSpPr>
        <p:sp>
          <p:nvSpPr>
            <p:cNvPr id="19" name="object 19" descr=""/>
            <p:cNvSpPr/>
            <p:nvPr/>
          </p:nvSpPr>
          <p:spPr>
            <a:xfrm>
              <a:off x="634745" y="1283969"/>
              <a:ext cx="1956435" cy="880110"/>
            </a:xfrm>
            <a:custGeom>
              <a:avLst/>
              <a:gdLst/>
              <a:ahLst/>
              <a:cxnLst/>
              <a:rect l="l" t="t" r="r" b="b"/>
              <a:pathLst>
                <a:path w="1956435" h="880110">
                  <a:moveTo>
                    <a:pt x="1956054" y="0"/>
                  </a:moveTo>
                  <a:lnTo>
                    <a:pt x="0" y="0"/>
                  </a:lnTo>
                  <a:lnTo>
                    <a:pt x="0" y="880110"/>
                  </a:lnTo>
                  <a:lnTo>
                    <a:pt x="1956054" y="880110"/>
                  </a:lnTo>
                  <a:lnTo>
                    <a:pt x="1956054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0" name="object 20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26185" y="1379600"/>
              <a:ext cx="57150" cy="305181"/>
            </a:xfrm>
            <a:prstGeom prst="rect">
              <a:avLst/>
            </a:prstGeom>
          </p:spPr>
        </p:pic>
      </p:grpSp>
      <p:sp>
        <p:nvSpPr>
          <p:cNvPr id="21" name="object 21" descr=""/>
          <p:cNvSpPr txBox="1"/>
          <p:nvPr/>
        </p:nvSpPr>
        <p:spPr>
          <a:xfrm>
            <a:off x="743458" y="6326632"/>
            <a:ext cx="225361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Source</a:t>
            </a:r>
            <a:r>
              <a:rPr dirty="0" sz="800" spc="-10">
                <a:solidFill>
                  <a:srgbClr val="010027"/>
                </a:solidFill>
                <a:latin typeface="Arial MT"/>
                <a:cs typeface="Arial MT"/>
              </a:rPr>
              <a:t> (10-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K</a:t>
            </a:r>
            <a:r>
              <a:rPr dirty="0" sz="800" spc="-1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(Vestas,</a:t>
            </a:r>
            <a:r>
              <a:rPr dirty="0" sz="800" spc="-1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2022)), (Bloomberg,</a:t>
            </a:r>
            <a:r>
              <a:rPr dirty="0" sz="800" spc="-10">
                <a:solidFill>
                  <a:srgbClr val="010027"/>
                </a:solidFill>
                <a:latin typeface="Arial MT"/>
                <a:cs typeface="Arial MT"/>
              </a:rPr>
              <a:t> 2023)</a:t>
            </a:r>
            <a:endParaRPr sz="800">
              <a:latin typeface="Arial MT"/>
              <a:cs typeface="Arial MT"/>
            </a:endParaRPr>
          </a:p>
        </p:txBody>
      </p:sp>
      <p:grpSp>
        <p:nvGrpSpPr>
          <p:cNvPr id="22" name="object 22" descr=""/>
          <p:cNvGrpSpPr/>
          <p:nvPr/>
        </p:nvGrpSpPr>
        <p:grpSpPr>
          <a:xfrm>
            <a:off x="634745" y="2593848"/>
            <a:ext cx="1956435" cy="880110"/>
            <a:chOff x="634745" y="2593848"/>
            <a:chExt cx="1956435" cy="880110"/>
          </a:xfrm>
        </p:grpSpPr>
        <p:sp>
          <p:nvSpPr>
            <p:cNvPr id="23" name="object 23" descr=""/>
            <p:cNvSpPr/>
            <p:nvPr/>
          </p:nvSpPr>
          <p:spPr>
            <a:xfrm>
              <a:off x="634745" y="2593848"/>
              <a:ext cx="1956435" cy="880110"/>
            </a:xfrm>
            <a:custGeom>
              <a:avLst/>
              <a:gdLst/>
              <a:ahLst/>
              <a:cxnLst/>
              <a:rect l="l" t="t" r="r" b="b"/>
              <a:pathLst>
                <a:path w="1956435" h="880110">
                  <a:moveTo>
                    <a:pt x="1956054" y="0"/>
                  </a:moveTo>
                  <a:lnTo>
                    <a:pt x="0" y="0"/>
                  </a:lnTo>
                  <a:lnTo>
                    <a:pt x="0" y="880110"/>
                  </a:lnTo>
                  <a:lnTo>
                    <a:pt x="1956054" y="880110"/>
                  </a:lnTo>
                  <a:lnTo>
                    <a:pt x="1956054" y="0"/>
                  </a:lnTo>
                  <a:close/>
                </a:path>
              </a:pathLst>
            </a:custGeom>
            <a:solidFill>
              <a:srgbClr val="009999">
                <a:alpha val="36077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4" name="object 24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26185" y="2687955"/>
              <a:ext cx="57150" cy="305181"/>
            </a:xfrm>
            <a:prstGeom prst="rect">
              <a:avLst/>
            </a:prstGeom>
          </p:spPr>
        </p:pic>
      </p:grpSp>
      <p:grpSp>
        <p:nvGrpSpPr>
          <p:cNvPr id="25" name="object 25" descr=""/>
          <p:cNvGrpSpPr/>
          <p:nvPr/>
        </p:nvGrpSpPr>
        <p:grpSpPr>
          <a:xfrm>
            <a:off x="634745" y="5213603"/>
            <a:ext cx="1956435" cy="880110"/>
            <a:chOff x="634745" y="5213603"/>
            <a:chExt cx="1956435" cy="880110"/>
          </a:xfrm>
        </p:grpSpPr>
        <p:sp>
          <p:nvSpPr>
            <p:cNvPr id="26" name="object 26" descr=""/>
            <p:cNvSpPr/>
            <p:nvPr/>
          </p:nvSpPr>
          <p:spPr>
            <a:xfrm>
              <a:off x="634745" y="5213603"/>
              <a:ext cx="1956435" cy="880110"/>
            </a:xfrm>
            <a:custGeom>
              <a:avLst/>
              <a:gdLst/>
              <a:ahLst/>
              <a:cxnLst/>
              <a:rect l="l" t="t" r="r" b="b"/>
              <a:pathLst>
                <a:path w="1956435" h="880110">
                  <a:moveTo>
                    <a:pt x="1956054" y="0"/>
                  </a:moveTo>
                  <a:lnTo>
                    <a:pt x="0" y="0"/>
                  </a:lnTo>
                  <a:lnTo>
                    <a:pt x="0" y="880110"/>
                  </a:lnTo>
                  <a:lnTo>
                    <a:pt x="1956054" y="880110"/>
                  </a:lnTo>
                  <a:lnTo>
                    <a:pt x="1956054" y="0"/>
                  </a:lnTo>
                  <a:close/>
                </a:path>
              </a:pathLst>
            </a:custGeom>
            <a:solidFill>
              <a:srgbClr val="00999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7" name="object 27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26185" y="5304662"/>
              <a:ext cx="57150" cy="305244"/>
            </a:xfrm>
            <a:prstGeom prst="rect">
              <a:avLst/>
            </a:prstGeom>
          </p:spPr>
        </p:pic>
      </p:grpSp>
      <p:grpSp>
        <p:nvGrpSpPr>
          <p:cNvPr id="28" name="object 28" descr=""/>
          <p:cNvGrpSpPr/>
          <p:nvPr/>
        </p:nvGrpSpPr>
        <p:grpSpPr>
          <a:xfrm>
            <a:off x="634745" y="3903726"/>
            <a:ext cx="1956435" cy="880110"/>
            <a:chOff x="634745" y="3903726"/>
            <a:chExt cx="1956435" cy="880110"/>
          </a:xfrm>
        </p:grpSpPr>
        <p:sp>
          <p:nvSpPr>
            <p:cNvPr id="29" name="object 29" descr=""/>
            <p:cNvSpPr/>
            <p:nvPr/>
          </p:nvSpPr>
          <p:spPr>
            <a:xfrm>
              <a:off x="634745" y="3903726"/>
              <a:ext cx="1956435" cy="880110"/>
            </a:xfrm>
            <a:custGeom>
              <a:avLst/>
              <a:gdLst/>
              <a:ahLst/>
              <a:cxnLst/>
              <a:rect l="l" t="t" r="r" b="b"/>
              <a:pathLst>
                <a:path w="1956435" h="880110">
                  <a:moveTo>
                    <a:pt x="1956054" y="0"/>
                  </a:moveTo>
                  <a:lnTo>
                    <a:pt x="0" y="0"/>
                  </a:lnTo>
                  <a:lnTo>
                    <a:pt x="0" y="880110"/>
                  </a:lnTo>
                  <a:lnTo>
                    <a:pt x="1956054" y="880110"/>
                  </a:lnTo>
                  <a:lnTo>
                    <a:pt x="1956054" y="0"/>
                  </a:lnTo>
                  <a:close/>
                </a:path>
              </a:pathLst>
            </a:custGeom>
            <a:solidFill>
              <a:srgbClr val="009999">
                <a:alpha val="5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0" name="object 30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26185" y="3974973"/>
              <a:ext cx="57150" cy="305181"/>
            </a:xfrm>
            <a:prstGeom prst="rect">
              <a:avLst/>
            </a:prstGeom>
          </p:spPr>
        </p:pic>
      </p:grpSp>
      <p:graphicFrame>
        <p:nvGraphicFramePr>
          <p:cNvPr id="31" name="object 31" descr=""/>
          <p:cNvGraphicFramePr>
            <a:graphicFrameLocks noGrp="1"/>
          </p:cNvGraphicFramePr>
          <p:nvPr/>
        </p:nvGraphicFramePr>
        <p:xfrm>
          <a:off x="639698" y="1223772"/>
          <a:ext cx="10983595" cy="48672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43430"/>
                <a:gridCol w="1703070"/>
                <a:gridCol w="1716404"/>
                <a:gridCol w="1872614"/>
                <a:gridCol w="1557654"/>
                <a:gridCol w="2012950"/>
              </a:tblGrid>
              <a:tr h="11550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450"/>
                        </a:spcBef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algn="ctr" marR="9080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400" b="1">
                          <a:solidFill>
                            <a:srgbClr val="010027"/>
                          </a:solidFill>
                          <a:latin typeface="Arial"/>
                          <a:cs typeface="Arial"/>
                        </a:rPr>
                        <a:t>IRA</a:t>
                      </a:r>
                      <a:r>
                        <a:rPr dirty="0" sz="1400" spc="-80" b="1">
                          <a:solidFill>
                            <a:srgbClr val="010027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spc="-10" b="1">
                          <a:solidFill>
                            <a:srgbClr val="010027"/>
                          </a:solidFill>
                          <a:latin typeface="Arial"/>
                          <a:cs typeface="Arial"/>
                        </a:rPr>
                        <a:t>Synergies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18415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 marL="456565" indent="-170815">
                        <a:lnSpc>
                          <a:spcPct val="100000"/>
                        </a:lnSpc>
                        <a:spcBef>
                          <a:spcPts val="710"/>
                        </a:spcBef>
                        <a:buClr>
                          <a:srgbClr val="009F9F"/>
                        </a:buClr>
                        <a:buFont typeface="Wingdings"/>
                        <a:buChar char=""/>
                        <a:tabLst>
                          <a:tab pos="456565" algn="l"/>
                        </a:tabLst>
                      </a:pPr>
                      <a:r>
                        <a:rPr dirty="0" sz="1050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Tax</a:t>
                      </a:r>
                      <a:r>
                        <a:rPr dirty="0" sz="1050" spc="-30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credit</a:t>
                      </a:r>
                      <a:r>
                        <a:rPr dirty="0" sz="1050" spc="-20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of</a:t>
                      </a:r>
                      <a:r>
                        <a:rPr dirty="0" sz="1050" spc="-30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10%</a:t>
                      </a:r>
                      <a:r>
                        <a:rPr dirty="0" sz="1050" spc="-15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of</a:t>
                      </a:r>
                      <a:r>
                        <a:rPr dirty="0" sz="1050" spc="-30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selling</a:t>
                      </a:r>
                      <a:r>
                        <a:rPr dirty="0" sz="1050" spc="-5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price</a:t>
                      </a:r>
                      <a:r>
                        <a:rPr dirty="0" sz="1050" spc="-15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for</a:t>
                      </a:r>
                      <a:r>
                        <a:rPr dirty="0" sz="1050" spc="-30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offshore</a:t>
                      </a:r>
                      <a:r>
                        <a:rPr dirty="0" sz="1050" spc="-25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wind</a:t>
                      </a:r>
                      <a:r>
                        <a:rPr dirty="0" sz="1050" spc="-15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 spc="-10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manufacturers</a:t>
                      </a:r>
                      <a:endParaRPr sz="1050">
                        <a:latin typeface="Arial MT"/>
                        <a:cs typeface="Arial MT"/>
                      </a:endParaRPr>
                    </a:p>
                    <a:p>
                      <a:pPr marL="456565" indent="-170815">
                        <a:lnSpc>
                          <a:spcPct val="100000"/>
                        </a:lnSpc>
                        <a:spcBef>
                          <a:spcPts val="5"/>
                        </a:spcBef>
                        <a:buClr>
                          <a:srgbClr val="009F9F"/>
                        </a:buClr>
                        <a:buFont typeface="Wingdings"/>
                        <a:buChar char=""/>
                        <a:tabLst>
                          <a:tab pos="456565" algn="l"/>
                        </a:tabLst>
                      </a:pPr>
                      <a:r>
                        <a:rPr dirty="0" sz="1050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Additional</a:t>
                      </a:r>
                      <a:r>
                        <a:rPr dirty="0" sz="1050" spc="-15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credits</a:t>
                      </a:r>
                      <a:r>
                        <a:rPr dirty="0" sz="1050" spc="-40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available</a:t>
                      </a:r>
                      <a:r>
                        <a:rPr dirty="0" sz="1050" spc="-15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for</a:t>
                      </a:r>
                      <a:r>
                        <a:rPr dirty="0" sz="1050" spc="-45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projects</a:t>
                      </a:r>
                      <a:r>
                        <a:rPr dirty="0" sz="1050" spc="-20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that</a:t>
                      </a:r>
                      <a:r>
                        <a:rPr dirty="0" sz="1050" spc="-45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meet</a:t>
                      </a:r>
                      <a:r>
                        <a:rPr dirty="0" sz="1050" spc="-35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labor</a:t>
                      </a:r>
                      <a:r>
                        <a:rPr dirty="0" sz="1050" spc="-30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 spc="-10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requirements</a:t>
                      </a:r>
                      <a:endParaRPr sz="1050">
                        <a:latin typeface="Arial MT"/>
                        <a:cs typeface="Arial MT"/>
                      </a:endParaRPr>
                    </a:p>
                    <a:p>
                      <a:pPr marL="456565" indent="-170815">
                        <a:lnSpc>
                          <a:spcPct val="100000"/>
                        </a:lnSpc>
                        <a:buClr>
                          <a:srgbClr val="009F9F"/>
                        </a:buClr>
                        <a:buFont typeface="Wingdings"/>
                        <a:buChar char=""/>
                        <a:tabLst>
                          <a:tab pos="456565" algn="l"/>
                        </a:tabLst>
                      </a:pPr>
                      <a:r>
                        <a:rPr dirty="0" sz="1050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Developers claim</a:t>
                      </a:r>
                      <a:r>
                        <a:rPr dirty="0" sz="1050" spc="-25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a</a:t>
                      </a:r>
                      <a:r>
                        <a:rPr dirty="0" sz="1050" spc="-20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2.6</a:t>
                      </a:r>
                      <a:r>
                        <a:rPr dirty="0" sz="1050" spc="-35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cent</a:t>
                      </a:r>
                      <a:r>
                        <a:rPr dirty="0" sz="1050" spc="-20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per</a:t>
                      </a:r>
                      <a:r>
                        <a:rPr dirty="0" sz="1050" spc="-25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kWh</a:t>
                      </a:r>
                      <a:r>
                        <a:rPr dirty="0" sz="1050" spc="-30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tax</a:t>
                      </a:r>
                      <a:r>
                        <a:rPr dirty="0" sz="1050" spc="-35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credit</a:t>
                      </a:r>
                      <a:r>
                        <a:rPr dirty="0" sz="1050" spc="-20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sold</a:t>
                      </a:r>
                      <a:r>
                        <a:rPr dirty="0" sz="1050" spc="-25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to</a:t>
                      </a:r>
                      <a:r>
                        <a:rPr dirty="0" sz="1050" spc="-35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 spc="-10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unrelated</a:t>
                      </a:r>
                      <a:r>
                        <a:rPr dirty="0" sz="1050" spc="-5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 spc="-10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parties</a:t>
                      </a:r>
                      <a:endParaRPr sz="1050">
                        <a:latin typeface="Arial MT"/>
                        <a:cs typeface="Arial MT"/>
                      </a:endParaRPr>
                    </a:p>
                    <a:p>
                      <a:pPr marL="457200" marR="676910" indent="-171450">
                        <a:lnSpc>
                          <a:spcPct val="100000"/>
                        </a:lnSpc>
                        <a:buClr>
                          <a:srgbClr val="009F9F"/>
                        </a:buClr>
                        <a:buFont typeface="Wingdings"/>
                        <a:buChar char=""/>
                        <a:tabLst>
                          <a:tab pos="457200" algn="l"/>
                        </a:tabLst>
                      </a:pPr>
                      <a:r>
                        <a:rPr dirty="0" sz="1050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The</a:t>
                      </a:r>
                      <a:r>
                        <a:rPr dirty="0" sz="1050" spc="-35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IRA</a:t>
                      </a:r>
                      <a:r>
                        <a:rPr dirty="0" sz="1050" spc="-35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introduces</a:t>
                      </a:r>
                      <a:r>
                        <a:rPr dirty="0" sz="1050" spc="-20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a</a:t>
                      </a:r>
                      <a:r>
                        <a:rPr dirty="0" sz="1050" spc="-30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30%</a:t>
                      </a:r>
                      <a:r>
                        <a:rPr dirty="0" sz="1050" spc="-25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advanced</a:t>
                      </a:r>
                      <a:r>
                        <a:rPr dirty="0" sz="1050" spc="-10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 manufacturing</a:t>
                      </a:r>
                      <a:r>
                        <a:rPr dirty="0" sz="1050" spc="-15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ITC</a:t>
                      </a:r>
                      <a:r>
                        <a:rPr dirty="0" sz="1050" spc="-35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providing</a:t>
                      </a:r>
                      <a:r>
                        <a:rPr dirty="0" sz="1050" spc="-15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 spc="-25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$10 </a:t>
                      </a:r>
                      <a:r>
                        <a:rPr dirty="0" sz="1050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billion</a:t>
                      </a:r>
                      <a:r>
                        <a:rPr dirty="0" sz="1050" spc="-20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in</a:t>
                      </a:r>
                      <a:r>
                        <a:rPr dirty="0" sz="1050" spc="-35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credits</a:t>
                      </a:r>
                      <a:r>
                        <a:rPr dirty="0" sz="1050" spc="-35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to</a:t>
                      </a:r>
                      <a:r>
                        <a:rPr dirty="0" sz="1050" spc="-40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projects</a:t>
                      </a:r>
                      <a:r>
                        <a:rPr dirty="0" sz="1050" spc="-25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that</a:t>
                      </a:r>
                      <a:r>
                        <a:rPr dirty="0" sz="1050" spc="-40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produce</a:t>
                      </a:r>
                      <a:r>
                        <a:rPr dirty="0" sz="1050" spc="-25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or</a:t>
                      </a:r>
                      <a:r>
                        <a:rPr dirty="0" sz="1050" spc="-35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recycle</a:t>
                      </a:r>
                      <a:r>
                        <a:rPr dirty="0" sz="1050" spc="-25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clean</a:t>
                      </a:r>
                      <a:r>
                        <a:rPr dirty="0" sz="1050" spc="-30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 spc="-10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energy</a:t>
                      </a:r>
                      <a:endParaRPr sz="1050">
                        <a:latin typeface="Arial MT"/>
                        <a:cs typeface="Arial MT"/>
                      </a:endParaRPr>
                    </a:p>
                  </a:txBody>
                  <a:tcPr marL="0" marR="0" marB="0" marT="9017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5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855"/>
                        </a:spcBef>
                      </a:pPr>
                      <a:endParaRPr sz="1050">
                        <a:latin typeface="Times New Roman"/>
                        <a:cs typeface="Times New Roman"/>
                      </a:endParaRPr>
                    </a:p>
                    <a:p>
                      <a:pPr algn="ctr" marR="665480">
                        <a:lnSpc>
                          <a:spcPct val="100000"/>
                        </a:lnSpc>
                      </a:pPr>
                      <a:r>
                        <a:rPr dirty="0" sz="1050" spc="-10" b="1">
                          <a:solidFill>
                            <a:srgbClr val="03234D"/>
                          </a:solidFill>
                          <a:latin typeface="Arial"/>
                          <a:cs typeface="Arial"/>
                        </a:rPr>
                        <a:t>9-</a:t>
                      </a:r>
                      <a:r>
                        <a:rPr dirty="0" sz="1050" b="1">
                          <a:solidFill>
                            <a:srgbClr val="03234D"/>
                          </a:solidFill>
                          <a:latin typeface="Arial"/>
                          <a:cs typeface="Arial"/>
                        </a:rPr>
                        <a:t>10</a:t>
                      </a:r>
                      <a:r>
                        <a:rPr dirty="0" sz="1050" spc="-10" b="1">
                          <a:solidFill>
                            <a:srgbClr val="03234D"/>
                          </a:solidFill>
                          <a:latin typeface="Arial"/>
                          <a:cs typeface="Arial"/>
                        </a:rPr>
                        <a:t> Years</a:t>
                      </a:r>
                      <a:endParaRPr sz="105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3525" marR="241935" indent="-171450">
                        <a:lnSpc>
                          <a:spcPct val="100000"/>
                        </a:lnSpc>
                        <a:spcBef>
                          <a:spcPts val="710"/>
                        </a:spcBef>
                        <a:buClr>
                          <a:srgbClr val="009F9F"/>
                        </a:buClr>
                        <a:buFont typeface="Wingdings"/>
                        <a:buChar char=""/>
                        <a:tabLst>
                          <a:tab pos="263525" algn="l"/>
                        </a:tabLst>
                      </a:pPr>
                      <a:r>
                        <a:rPr dirty="0" sz="1050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Credits</a:t>
                      </a:r>
                      <a:r>
                        <a:rPr dirty="0" sz="1050" spc="-15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to</a:t>
                      </a:r>
                      <a:r>
                        <a:rPr dirty="0" sz="1050" spc="-25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 spc="-10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Vestas’ </a:t>
                      </a:r>
                      <a:r>
                        <a:rPr dirty="0" sz="1050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renewable</a:t>
                      </a:r>
                      <a:r>
                        <a:rPr dirty="0" sz="1050" spc="-60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 spc="-10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manufacturing </a:t>
                      </a:r>
                      <a:r>
                        <a:rPr dirty="0" sz="1050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and</a:t>
                      </a:r>
                      <a:r>
                        <a:rPr dirty="0" sz="1050" spc="-25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 spc="-10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development</a:t>
                      </a:r>
                      <a:endParaRPr sz="1050">
                        <a:latin typeface="Arial MT"/>
                        <a:cs typeface="Arial MT"/>
                      </a:endParaRPr>
                    </a:p>
                    <a:p>
                      <a:pPr marL="263525" marR="95250" indent="-171450">
                        <a:lnSpc>
                          <a:spcPct val="100000"/>
                        </a:lnSpc>
                        <a:spcBef>
                          <a:spcPts val="5"/>
                        </a:spcBef>
                        <a:buClr>
                          <a:srgbClr val="009F9F"/>
                        </a:buClr>
                        <a:buFont typeface="Wingdings"/>
                        <a:buChar char=""/>
                        <a:tabLst>
                          <a:tab pos="263525" algn="l"/>
                        </a:tabLst>
                      </a:pPr>
                      <a:r>
                        <a:rPr dirty="0" sz="1050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Vestas</a:t>
                      </a:r>
                      <a:r>
                        <a:rPr dirty="0" sz="1050" spc="-35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will</a:t>
                      </a:r>
                      <a:r>
                        <a:rPr dirty="0" sz="1050" spc="-15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see</a:t>
                      </a:r>
                      <a:r>
                        <a:rPr dirty="0" sz="1050" spc="-25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IRA</a:t>
                      </a:r>
                      <a:r>
                        <a:rPr dirty="0" sz="1050" spc="-25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 spc="-10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benefits </a:t>
                      </a:r>
                      <a:r>
                        <a:rPr dirty="0" sz="1050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in</a:t>
                      </a:r>
                      <a:r>
                        <a:rPr dirty="0" sz="1050" spc="-20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the</a:t>
                      </a:r>
                      <a:r>
                        <a:rPr dirty="0" sz="1050" spc="-25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US</a:t>
                      </a:r>
                      <a:r>
                        <a:rPr dirty="0" sz="1050" spc="-20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offshore</a:t>
                      </a:r>
                      <a:r>
                        <a:rPr dirty="0" sz="1050" spc="-25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 spc="-10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market</a:t>
                      </a:r>
                      <a:endParaRPr sz="1050">
                        <a:latin typeface="Arial MT"/>
                        <a:cs typeface="Arial MT"/>
                      </a:endParaRPr>
                    </a:p>
                  </a:txBody>
                  <a:tcPr marL="0" marR="0" marB="0" marT="90170"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</a:tr>
              <a:tr h="2711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 marR="6350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dirty="0" sz="1200" spc="-10" b="1">
                          <a:solidFill>
                            <a:srgbClr val="03234D"/>
                          </a:solidFill>
                          <a:latin typeface="Arial"/>
                          <a:cs typeface="Arial"/>
                        </a:rPr>
                        <a:t>Manufacturing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41275"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27749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dirty="0" sz="1200" b="1">
                          <a:solidFill>
                            <a:srgbClr val="03234D"/>
                          </a:solidFill>
                          <a:latin typeface="Arial"/>
                          <a:cs typeface="Arial"/>
                        </a:rPr>
                        <a:t>Project </a:t>
                      </a:r>
                      <a:r>
                        <a:rPr dirty="0" sz="1200" spc="-10" b="1">
                          <a:solidFill>
                            <a:srgbClr val="03234D"/>
                          </a:solidFill>
                          <a:latin typeface="Arial"/>
                          <a:cs typeface="Arial"/>
                        </a:rPr>
                        <a:t>execution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44450"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 marL="66675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dirty="0" sz="1200" b="1">
                          <a:solidFill>
                            <a:srgbClr val="03234D"/>
                          </a:solidFill>
                          <a:latin typeface="Arial"/>
                          <a:cs typeface="Arial"/>
                        </a:rPr>
                        <a:t>Corporate</a:t>
                      </a:r>
                      <a:r>
                        <a:rPr dirty="0" sz="1200" spc="-55" b="1">
                          <a:solidFill>
                            <a:srgbClr val="03234D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10" b="1">
                          <a:solidFill>
                            <a:srgbClr val="03234D"/>
                          </a:solidFill>
                          <a:latin typeface="Arial"/>
                          <a:cs typeface="Arial"/>
                        </a:rPr>
                        <a:t>structure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43180"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rowSpan="2">
                  <a:txBody>
                    <a:bodyPr/>
                    <a:lstStyle/>
                    <a:p>
                      <a:pPr marL="263525" marR="388620" indent="-171450">
                        <a:lnSpc>
                          <a:spcPct val="100000"/>
                        </a:lnSpc>
                        <a:spcBef>
                          <a:spcPts val="735"/>
                        </a:spcBef>
                        <a:buClr>
                          <a:srgbClr val="009F9F"/>
                        </a:buClr>
                        <a:buFont typeface="Wingdings"/>
                        <a:buChar char=""/>
                        <a:tabLst>
                          <a:tab pos="263525" algn="l"/>
                        </a:tabLst>
                      </a:pPr>
                      <a:r>
                        <a:rPr dirty="0" sz="1050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Siemens</a:t>
                      </a:r>
                      <a:r>
                        <a:rPr dirty="0" sz="1050" spc="-55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experience</a:t>
                      </a:r>
                      <a:r>
                        <a:rPr dirty="0" sz="1050" spc="-40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 spc="-25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in </a:t>
                      </a:r>
                      <a:r>
                        <a:rPr dirty="0" sz="1050" spc="-10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manufacturing</a:t>
                      </a:r>
                      <a:r>
                        <a:rPr dirty="0" sz="1050" spc="40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 spc="-20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will </a:t>
                      </a:r>
                      <a:r>
                        <a:rPr dirty="0" sz="1050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streamline</a:t>
                      </a:r>
                      <a:r>
                        <a:rPr dirty="0" sz="1050" spc="-70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 spc="-10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Vestas' efficiency</a:t>
                      </a:r>
                      <a:endParaRPr sz="1050">
                        <a:latin typeface="Arial MT"/>
                        <a:cs typeface="Arial MT"/>
                      </a:endParaRPr>
                    </a:p>
                    <a:p>
                      <a:pPr marL="263525" marR="199390" indent="-171450">
                        <a:lnSpc>
                          <a:spcPct val="100000"/>
                        </a:lnSpc>
                        <a:buClr>
                          <a:srgbClr val="009F9F"/>
                        </a:buClr>
                        <a:buFont typeface="Wingdings"/>
                        <a:buChar char=""/>
                        <a:tabLst>
                          <a:tab pos="263525" algn="l"/>
                        </a:tabLst>
                      </a:pPr>
                      <a:r>
                        <a:rPr dirty="0" sz="1050" spc="-10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Experienced</a:t>
                      </a:r>
                      <a:r>
                        <a:rPr dirty="0" sz="1050" spc="30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 spc="-10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project management</a:t>
                      </a:r>
                      <a:r>
                        <a:rPr dirty="0" sz="1050" spc="5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team</a:t>
                      </a:r>
                      <a:r>
                        <a:rPr dirty="0" sz="1050" spc="-10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 spc="-20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will </a:t>
                      </a:r>
                      <a:r>
                        <a:rPr dirty="0" sz="1050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optimize</a:t>
                      </a:r>
                      <a:r>
                        <a:rPr dirty="0" sz="1050" spc="-30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Vestas’s</a:t>
                      </a:r>
                      <a:r>
                        <a:rPr dirty="0" sz="1050" spc="-35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 spc="-10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projects</a:t>
                      </a:r>
                      <a:endParaRPr sz="1050">
                        <a:latin typeface="Arial MT"/>
                        <a:cs typeface="Arial MT"/>
                      </a:endParaRPr>
                    </a:p>
                  </a:txBody>
                  <a:tcPr marL="0" marR="0" marB="0" marT="93345"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</a:tr>
              <a:tr h="10382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algn="ctr" marR="90170">
                        <a:lnSpc>
                          <a:spcPct val="100000"/>
                        </a:lnSpc>
                      </a:pPr>
                      <a:r>
                        <a:rPr dirty="0" sz="1400" b="1">
                          <a:solidFill>
                            <a:srgbClr val="010027"/>
                          </a:solidFill>
                          <a:latin typeface="Arial"/>
                          <a:cs typeface="Arial"/>
                        </a:rPr>
                        <a:t>Cost</a:t>
                      </a:r>
                      <a:r>
                        <a:rPr dirty="0" sz="1400" spc="-10" b="1">
                          <a:solidFill>
                            <a:srgbClr val="010027"/>
                          </a:solidFill>
                          <a:latin typeface="Arial"/>
                          <a:cs typeface="Arial"/>
                        </a:rPr>
                        <a:t> Synergies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6731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57200" marR="392430" indent="-171450">
                        <a:lnSpc>
                          <a:spcPct val="100000"/>
                        </a:lnSpc>
                        <a:spcBef>
                          <a:spcPts val="229"/>
                        </a:spcBef>
                        <a:buClr>
                          <a:srgbClr val="009F9F"/>
                        </a:buClr>
                        <a:buFont typeface="Wingdings"/>
                        <a:buChar char=""/>
                        <a:tabLst>
                          <a:tab pos="457200" algn="l"/>
                        </a:tabLst>
                      </a:pPr>
                      <a:r>
                        <a:rPr dirty="0" sz="1050" spc="-10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Streamlined manufacturing</a:t>
                      </a:r>
                      <a:endParaRPr sz="1050">
                        <a:latin typeface="Arial MT"/>
                        <a:cs typeface="Arial MT"/>
                      </a:endParaRPr>
                    </a:p>
                    <a:p>
                      <a:pPr marL="457200" marR="228600" indent="-171450">
                        <a:lnSpc>
                          <a:spcPct val="100000"/>
                        </a:lnSpc>
                        <a:buClr>
                          <a:srgbClr val="009F9F"/>
                        </a:buClr>
                        <a:buFont typeface="Wingdings"/>
                        <a:buChar char=""/>
                        <a:tabLst>
                          <a:tab pos="457200" algn="l"/>
                        </a:tabLst>
                      </a:pPr>
                      <a:r>
                        <a:rPr dirty="0" sz="1050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Siemens</a:t>
                      </a:r>
                      <a:r>
                        <a:rPr dirty="0" sz="1050" spc="-40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 spc="-10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premier manufacturing </a:t>
                      </a:r>
                      <a:r>
                        <a:rPr dirty="0" sz="1050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asset</a:t>
                      </a:r>
                      <a:r>
                        <a:rPr dirty="0" sz="1050" spc="-25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 spc="-20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base</a:t>
                      </a:r>
                      <a:endParaRPr sz="1050">
                        <a:latin typeface="Arial MT"/>
                        <a:cs typeface="Arial MT"/>
                      </a:endParaRPr>
                    </a:p>
                  </a:txBody>
                  <a:tcPr marL="0" marR="0" marB="0" marT="29209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08305" marR="296545" indent="-171450">
                        <a:lnSpc>
                          <a:spcPct val="100000"/>
                        </a:lnSpc>
                        <a:spcBef>
                          <a:spcPts val="229"/>
                        </a:spcBef>
                        <a:buClr>
                          <a:srgbClr val="009F9F"/>
                        </a:buClr>
                        <a:buFont typeface="Wingdings"/>
                        <a:buChar char=""/>
                        <a:tabLst>
                          <a:tab pos="408305" algn="l"/>
                        </a:tabLst>
                      </a:pPr>
                      <a:r>
                        <a:rPr dirty="0" sz="1050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Siemens</a:t>
                      </a:r>
                      <a:r>
                        <a:rPr dirty="0" sz="1050" spc="-40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 spc="-25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is </a:t>
                      </a:r>
                      <a:r>
                        <a:rPr dirty="0" sz="1050" spc="-10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experienced</a:t>
                      </a:r>
                      <a:r>
                        <a:rPr dirty="0" sz="1050" spc="30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 spc="-20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with </a:t>
                      </a:r>
                      <a:r>
                        <a:rPr dirty="0" sz="1050" spc="-10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execution</a:t>
                      </a:r>
                      <a:endParaRPr sz="1050">
                        <a:latin typeface="Arial MT"/>
                        <a:cs typeface="Arial MT"/>
                      </a:endParaRPr>
                    </a:p>
                    <a:p>
                      <a:pPr marL="408305" marR="164465" indent="-171450">
                        <a:lnSpc>
                          <a:spcPct val="100000"/>
                        </a:lnSpc>
                        <a:buClr>
                          <a:srgbClr val="009F9F"/>
                        </a:buClr>
                        <a:buFont typeface="Wingdings"/>
                        <a:buChar char=""/>
                        <a:tabLst>
                          <a:tab pos="408305" algn="l"/>
                        </a:tabLst>
                      </a:pPr>
                      <a:r>
                        <a:rPr dirty="0" sz="1050" spc="-20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Large-</a:t>
                      </a:r>
                      <a:r>
                        <a:rPr dirty="0" sz="1050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scale</a:t>
                      </a:r>
                      <a:r>
                        <a:rPr dirty="0" sz="1050" spc="65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 spc="-10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project management</a:t>
                      </a:r>
                      <a:endParaRPr sz="1050">
                        <a:latin typeface="Arial MT"/>
                        <a:cs typeface="Arial MT"/>
                      </a:endParaRPr>
                    </a:p>
                  </a:txBody>
                  <a:tcPr marL="0" marR="0" marB="0" marT="29209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85775" indent="-170815">
                        <a:lnSpc>
                          <a:spcPct val="100000"/>
                        </a:lnSpc>
                        <a:spcBef>
                          <a:spcPts val="229"/>
                        </a:spcBef>
                        <a:buClr>
                          <a:srgbClr val="009F9F"/>
                        </a:buClr>
                        <a:buFont typeface="Wingdings"/>
                        <a:buChar char=""/>
                        <a:tabLst>
                          <a:tab pos="485775" algn="l"/>
                        </a:tabLst>
                      </a:pPr>
                      <a:r>
                        <a:rPr dirty="0" sz="1050" spc="-10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Experienced</a:t>
                      </a:r>
                      <a:r>
                        <a:rPr dirty="0" sz="1050" spc="30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 spc="-20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Team</a:t>
                      </a:r>
                      <a:endParaRPr sz="1050">
                        <a:latin typeface="Arial MT"/>
                        <a:cs typeface="Arial MT"/>
                      </a:endParaRPr>
                    </a:p>
                    <a:p>
                      <a:pPr marL="485775" indent="-170815">
                        <a:lnSpc>
                          <a:spcPct val="100000"/>
                        </a:lnSpc>
                        <a:buClr>
                          <a:srgbClr val="009F9F"/>
                        </a:buClr>
                        <a:buFont typeface="Wingdings"/>
                        <a:buChar char=""/>
                        <a:tabLst>
                          <a:tab pos="485775" algn="l"/>
                        </a:tabLst>
                      </a:pPr>
                      <a:r>
                        <a:rPr dirty="0" sz="1050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Political</a:t>
                      </a:r>
                      <a:r>
                        <a:rPr dirty="0" sz="1050" spc="-40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 spc="-10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relations</a:t>
                      </a:r>
                      <a:endParaRPr sz="1050">
                        <a:latin typeface="Arial MT"/>
                        <a:cs typeface="Arial MT"/>
                      </a:endParaRPr>
                    </a:p>
                    <a:p>
                      <a:pPr marL="485775" indent="-170815">
                        <a:lnSpc>
                          <a:spcPct val="100000"/>
                        </a:lnSpc>
                        <a:buClr>
                          <a:srgbClr val="009F9F"/>
                        </a:buClr>
                        <a:buFont typeface="Wingdings"/>
                        <a:buChar char=""/>
                        <a:tabLst>
                          <a:tab pos="485775" algn="l"/>
                        </a:tabLst>
                      </a:pPr>
                      <a:r>
                        <a:rPr dirty="0" sz="1050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MSCI</a:t>
                      </a:r>
                      <a:r>
                        <a:rPr dirty="0" sz="1050" spc="-10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 Rating</a:t>
                      </a:r>
                      <a:endParaRPr sz="1050">
                        <a:latin typeface="Arial MT"/>
                        <a:cs typeface="Arial MT"/>
                      </a:endParaRPr>
                    </a:p>
                  </a:txBody>
                  <a:tcPr marL="0" marR="0" marB="0" marT="29209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140"/>
                        </a:spcBef>
                      </a:pPr>
                      <a:endParaRPr sz="1050">
                        <a:latin typeface="Times New Roman"/>
                        <a:cs typeface="Times New Roman"/>
                      </a:endParaRPr>
                    </a:p>
                    <a:p>
                      <a:pPr algn="ctr" marR="627380">
                        <a:lnSpc>
                          <a:spcPct val="100000"/>
                        </a:lnSpc>
                      </a:pPr>
                      <a:r>
                        <a:rPr dirty="0" sz="1050" spc="-10" b="1">
                          <a:solidFill>
                            <a:srgbClr val="03234D"/>
                          </a:solidFill>
                          <a:latin typeface="Arial"/>
                          <a:cs typeface="Arial"/>
                        </a:rPr>
                        <a:t>3-</a:t>
                      </a:r>
                      <a:r>
                        <a:rPr dirty="0" sz="1050" b="1">
                          <a:solidFill>
                            <a:srgbClr val="03234D"/>
                          </a:solidFill>
                          <a:latin typeface="Arial"/>
                          <a:cs typeface="Arial"/>
                        </a:rPr>
                        <a:t>10</a:t>
                      </a:r>
                      <a:r>
                        <a:rPr dirty="0" sz="1050" spc="-10" b="1">
                          <a:solidFill>
                            <a:srgbClr val="03234D"/>
                          </a:solidFill>
                          <a:latin typeface="Arial"/>
                          <a:cs typeface="Arial"/>
                        </a:rPr>
                        <a:t> Years</a:t>
                      </a:r>
                      <a:endParaRPr sz="1050">
                        <a:latin typeface="Arial"/>
                        <a:cs typeface="Arial"/>
                      </a:endParaRPr>
                    </a:p>
                  </a:txBody>
                  <a:tcPr marL="0" marR="0" marB="0" marT="14478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93345"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</a:tr>
              <a:tr h="2971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 marR="36195">
                        <a:lnSpc>
                          <a:spcPct val="100000"/>
                        </a:lnSpc>
                        <a:spcBef>
                          <a:spcPts val="550"/>
                        </a:spcBef>
                      </a:pPr>
                      <a:r>
                        <a:rPr dirty="0" sz="1200" b="1">
                          <a:solidFill>
                            <a:srgbClr val="03234D"/>
                          </a:solidFill>
                          <a:latin typeface="Arial"/>
                          <a:cs typeface="Arial"/>
                        </a:rPr>
                        <a:t>Smart</a:t>
                      </a:r>
                      <a:r>
                        <a:rPr dirty="0" sz="1200" spc="-10" b="1">
                          <a:solidFill>
                            <a:srgbClr val="03234D"/>
                          </a:solidFill>
                          <a:latin typeface="Arial"/>
                          <a:cs typeface="Arial"/>
                        </a:rPr>
                        <a:t> solutions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69850"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236220">
                        <a:lnSpc>
                          <a:spcPct val="100000"/>
                        </a:lnSpc>
                        <a:spcBef>
                          <a:spcPts val="550"/>
                        </a:spcBef>
                      </a:pPr>
                      <a:r>
                        <a:rPr dirty="0" sz="1200" b="1">
                          <a:solidFill>
                            <a:srgbClr val="03234D"/>
                          </a:solidFill>
                          <a:latin typeface="Arial"/>
                          <a:cs typeface="Arial"/>
                        </a:rPr>
                        <a:t>Customer</a:t>
                      </a:r>
                      <a:r>
                        <a:rPr dirty="0" sz="1200" spc="-50" b="1">
                          <a:solidFill>
                            <a:srgbClr val="03234D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20" b="1">
                          <a:solidFill>
                            <a:srgbClr val="03234D"/>
                          </a:solidFill>
                          <a:latin typeface="Arial"/>
                          <a:cs typeface="Arial"/>
                        </a:rPr>
                        <a:t>base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69850"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 marL="60325">
                        <a:lnSpc>
                          <a:spcPct val="100000"/>
                        </a:lnSpc>
                        <a:spcBef>
                          <a:spcPts val="550"/>
                        </a:spcBef>
                      </a:pPr>
                      <a:r>
                        <a:rPr dirty="0" sz="1200" b="1">
                          <a:solidFill>
                            <a:srgbClr val="03234D"/>
                          </a:solidFill>
                          <a:latin typeface="Arial"/>
                          <a:cs typeface="Arial"/>
                        </a:rPr>
                        <a:t>Financing</a:t>
                      </a:r>
                      <a:r>
                        <a:rPr dirty="0" sz="1200" spc="-65" b="1">
                          <a:solidFill>
                            <a:srgbClr val="03234D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10" b="1">
                          <a:solidFill>
                            <a:srgbClr val="03234D"/>
                          </a:solidFill>
                          <a:latin typeface="Arial"/>
                          <a:cs typeface="Arial"/>
                        </a:rPr>
                        <a:t>capabilities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69850"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rowSpan="2">
                  <a:txBody>
                    <a:bodyPr/>
                    <a:lstStyle/>
                    <a:p>
                      <a:pPr marL="267970" marR="283210" indent="-171450">
                        <a:lnSpc>
                          <a:spcPct val="100000"/>
                        </a:lnSpc>
                        <a:spcBef>
                          <a:spcPts val="625"/>
                        </a:spcBef>
                        <a:buClr>
                          <a:srgbClr val="009F9F"/>
                        </a:buClr>
                        <a:buFont typeface="Wingdings"/>
                        <a:buChar char=""/>
                        <a:tabLst>
                          <a:tab pos="267970" algn="l"/>
                        </a:tabLst>
                      </a:pPr>
                      <a:r>
                        <a:rPr dirty="0" sz="1050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Siemens</a:t>
                      </a:r>
                      <a:r>
                        <a:rPr dirty="0" sz="1050" spc="-30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smart</a:t>
                      </a:r>
                      <a:r>
                        <a:rPr dirty="0" sz="1050" spc="-35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 spc="-10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solutions </a:t>
                      </a:r>
                      <a:r>
                        <a:rPr dirty="0" sz="1050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will</a:t>
                      </a:r>
                      <a:r>
                        <a:rPr dirty="0" sz="1050" spc="-50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increase</a:t>
                      </a:r>
                      <a:r>
                        <a:rPr dirty="0" sz="1050" spc="-50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 spc="-10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operating </a:t>
                      </a:r>
                      <a:r>
                        <a:rPr dirty="0" sz="1050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efficiency</a:t>
                      </a:r>
                      <a:r>
                        <a:rPr dirty="0" sz="1050" spc="-25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of</a:t>
                      </a:r>
                      <a:r>
                        <a:rPr dirty="0" sz="1050" spc="-25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 spc="-10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Vestas products</a:t>
                      </a:r>
                      <a:endParaRPr sz="1050">
                        <a:latin typeface="Arial MT"/>
                        <a:cs typeface="Arial MT"/>
                      </a:endParaRPr>
                    </a:p>
                    <a:p>
                      <a:pPr marL="267970" marR="104775" indent="-171450">
                        <a:lnSpc>
                          <a:spcPct val="100000"/>
                        </a:lnSpc>
                        <a:buClr>
                          <a:srgbClr val="009F9F"/>
                        </a:buClr>
                        <a:buFont typeface="Wingdings"/>
                        <a:buChar char=""/>
                        <a:tabLst>
                          <a:tab pos="267970" algn="l"/>
                        </a:tabLst>
                      </a:pPr>
                      <a:r>
                        <a:rPr dirty="0" sz="1050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Larger</a:t>
                      </a:r>
                      <a:r>
                        <a:rPr dirty="0" sz="1050" spc="-25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access</a:t>
                      </a:r>
                      <a:r>
                        <a:rPr dirty="0" sz="1050" spc="-40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to</a:t>
                      </a:r>
                      <a:r>
                        <a:rPr dirty="0" sz="1050" spc="-45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capital</a:t>
                      </a:r>
                      <a:r>
                        <a:rPr dirty="0" sz="1050" spc="-30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 spc="-20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will </a:t>
                      </a:r>
                      <a:r>
                        <a:rPr dirty="0" sz="1050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lead</a:t>
                      </a:r>
                      <a:r>
                        <a:rPr dirty="0" sz="1050" spc="-40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to</a:t>
                      </a:r>
                      <a:r>
                        <a:rPr dirty="0" sz="1050" spc="-45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favorable</a:t>
                      </a:r>
                      <a:r>
                        <a:rPr dirty="0" sz="1050" spc="-20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 spc="-10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financing</a:t>
                      </a:r>
                      <a:endParaRPr sz="1050">
                        <a:latin typeface="Arial MT"/>
                        <a:cs typeface="Arial MT"/>
                      </a:endParaRPr>
                    </a:p>
                    <a:p>
                      <a:pPr marL="267335" indent="-170815">
                        <a:lnSpc>
                          <a:spcPct val="100000"/>
                        </a:lnSpc>
                        <a:spcBef>
                          <a:spcPts val="5"/>
                        </a:spcBef>
                        <a:buClr>
                          <a:srgbClr val="009F9F"/>
                        </a:buClr>
                        <a:buFont typeface="Wingdings"/>
                        <a:buChar char=""/>
                        <a:tabLst>
                          <a:tab pos="267335" algn="l"/>
                        </a:tabLst>
                      </a:pPr>
                      <a:r>
                        <a:rPr dirty="0" sz="1050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Premier</a:t>
                      </a:r>
                      <a:r>
                        <a:rPr dirty="0" sz="1050" spc="-35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customer</a:t>
                      </a:r>
                      <a:r>
                        <a:rPr dirty="0" sz="1050" spc="-50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 spc="-20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base</a:t>
                      </a:r>
                      <a:endParaRPr sz="1050">
                        <a:latin typeface="Arial MT"/>
                        <a:cs typeface="Arial MT"/>
                      </a:endParaRPr>
                    </a:p>
                  </a:txBody>
                  <a:tcPr marL="0" marR="0" marB="0" marT="79375"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</a:tr>
              <a:tr h="101155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algn="ctr" marR="9017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400" b="1">
                          <a:solidFill>
                            <a:srgbClr val="010027"/>
                          </a:solidFill>
                          <a:latin typeface="Arial"/>
                          <a:cs typeface="Arial"/>
                        </a:rPr>
                        <a:t>Revenue</a:t>
                      </a:r>
                      <a:r>
                        <a:rPr dirty="0" sz="1400" spc="-40" b="1">
                          <a:solidFill>
                            <a:srgbClr val="010027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spc="-10" b="1">
                          <a:solidFill>
                            <a:srgbClr val="010027"/>
                          </a:solidFill>
                          <a:latin typeface="Arial"/>
                          <a:cs typeface="Arial"/>
                        </a:rPr>
                        <a:t>Synergies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064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56565" indent="-170815">
                        <a:lnSpc>
                          <a:spcPct val="100000"/>
                        </a:lnSpc>
                        <a:spcBef>
                          <a:spcPts val="235"/>
                        </a:spcBef>
                        <a:buClr>
                          <a:srgbClr val="009F9F"/>
                        </a:buClr>
                        <a:buFont typeface="Wingdings"/>
                        <a:buChar char=""/>
                        <a:tabLst>
                          <a:tab pos="456565" algn="l"/>
                        </a:tabLst>
                      </a:pPr>
                      <a:r>
                        <a:rPr dirty="0" sz="1050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Digital</a:t>
                      </a:r>
                      <a:r>
                        <a:rPr dirty="0" sz="1050" spc="-45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 spc="-10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Industries</a:t>
                      </a:r>
                      <a:endParaRPr sz="1050">
                        <a:latin typeface="Arial MT"/>
                        <a:cs typeface="Arial MT"/>
                      </a:endParaRPr>
                    </a:p>
                    <a:p>
                      <a:pPr marL="457200" marR="451484" indent="-171450">
                        <a:lnSpc>
                          <a:spcPct val="100000"/>
                        </a:lnSpc>
                        <a:buClr>
                          <a:srgbClr val="009F9F"/>
                        </a:buClr>
                        <a:buFont typeface="Wingdings"/>
                        <a:buChar char=""/>
                        <a:tabLst>
                          <a:tab pos="457200" algn="l"/>
                        </a:tabLst>
                      </a:pPr>
                      <a:r>
                        <a:rPr dirty="0" sz="1050" spc="-10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Smart Infrastructure</a:t>
                      </a:r>
                      <a:endParaRPr sz="1050">
                        <a:latin typeface="Arial MT"/>
                        <a:cs typeface="Arial MT"/>
                      </a:endParaRPr>
                    </a:p>
                    <a:p>
                      <a:pPr marL="457200" marR="659765" indent="-171450">
                        <a:lnSpc>
                          <a:spcPct val="100000"/>
                        </a:lnSpc>
                        <a:buClr>
                          <a:srgbClr val="009F9F"/>
                        </a:buClr>
                        <a:buFont typeface="Wingdings"/>
                        <a:buChar char=""/>
                        <a:tabLst>
                          <a:tab pos="457200" algn="l"/>
                        </a:tabLst>
                      </a:pPr>
                      <a:r>
                        <a:rPr dirty="0" sz="1050" spc="-10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Efficiency Upgrades</a:t>
                      </a:r>
                      <a:endParaRPr sz="1050">
                        <a:latin typeface="Arial MT"/>
                        <a:cs typeface="Arial MT"/>
                      </a:endParaRPr>
                    </a:p>
                  </a:txBody>
                  <a:tcPr marL="0" marR="0" marB="0" marT="29845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28625" marR="360045" indent="-171450">
                        <a:lnSpc>
                          <a:spcPct val="100000"/>
                        </a:lnSpc>
                        <a:spcBef>
                          <a:spcPts val="235"/>
                        </a:spcBef>
                        <a:buClr>
                          <a:srgbClr val="009F9F"/>
                        </a:buClr>
                        <a:buFont typeface="Wingdings"/>
                        <a:buChar char=""/>
                        <a:tabLst>
                          <a:tab pos="428625" algn="l"/>
                        </a:tabLst>
                      </a:pPr>
                      <a:r>
                        <a:rPr dirty="0" sz="1050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Siemens</a:t>
                      </a:r>
                      <a:r>
                        <a:rPr dirty="0" sz="1050" spc="-40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 spc="-10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Large </a:t>
                      </a:r>
                      <a:r>
                        <a:rPr dirty="0" sz="1050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Customer</a:t>
                      </a:r>
                      <a:r>
                        <a:rPr dirty="0" sz="1050" spc="-50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 spc="-20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Base</a:t>
                      </a:r>
                      <a:endParaRPr sz="1050">
                        <a:latin typeface="Arial MT"/>
                        <a:cs typeface="Arial MT"/>
                      </a:endParaRPr>
                    </a:p>
                    <a:p>
                      <a:pPr marL="428625" marR="213360" indent="-171450">
                        <a:lnSpc>
                          <a:spcPct val="100000"/>
                        </a:lnSpc>
                        <a:buClr>
                          <a:srgbClr val="009F9F"/>
                        </a:buClr>
                        <a:buFont typeface="Wingdings"/>
                        <a:buChar char=""/>
                        <a:tabLst>
                          <a:tab pos="428625" algn="l"/>
                        </a:tabLst>
                      </a:pPr>
                      <a:r>
                        <a:rPr dirty="0" sz="1050" spc="-10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Outstanding </a:t>
                      </a:r>
                      <a:r>
                        <a:rPr dirty="0" sz="1050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Industry</a:t>
                      </a:r>
                      <a:r>
                        <a:rPr dirty="0" sz="1050" spc="-55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 spc="-10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Relations</a:t>
                      </a:r>
                      <a:endParaRPr sz="1050">
                        <a:latin typeface="Arial MT"/>
                        <a:cs typeface="Arial MT"/>
                      </a:endParaRPr>
                    </a:p>
                  </a:txBody>
                  <a:tcPr marL="0" marR="0" marB="0" marT="29845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29895" marR="344170" indent="-171450">
                        <a:lnSpc>
                          <a:spcPct val="100000"/>
                        </a:lnSpc>
                        <a:spcBef>
                          <a:spcPts val="235"/>
                        </a:spcBef>
                        <a:buClr>
                          <a:srgbClr val="009F9F"/>
                        </a:buClr>
                        <a:buFont typeface="Wingdings"/>
                        <a:buChar char=""/>
                        <a:tabLst>
                          <a:tab pos="429895" algn="l"/>
                        </a:tabLst>
                      </a:pPr>
                      <a:r>
                        <a:rPr dirty="0" sz="1050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Siemens</a:t>
                      </a:r>
                      <a:r>
                        <a:rPr dirty="0" sz="1050" spc="-40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 spc="-10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Financial Services</a:t>
                      </a:r>
                      <a:endParaRPr sz="1050">
                        <a:latin typeface="Arial MT"/>
                        <a:cs typeface="Arial MT"/>
                      </a:endParaRPr>
                    </a:p>
                    <a:p>
                      <a:pPr marL="429895" marR="395605" indent="-171450">
                        <a:lnSpc>
                          <a:spcPct val="100000"/>
                        </a:lnSpc>
                        <a:buClr>
                          <a:srgbClr val="009F9F"/>
                        </a:buClr>
                        <a:buFont typeface="Wingdings"/>
                        <a:buChar char=""/>
                        <a:tabLst>
                          <a:tab pos="429895" algn="l"/>
                        </a:tabLst>
                      </a:pPr>
                      <a:r>
                        <a:rPr dirty="0" sz="1050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Siemens</a:t>
                      </a:r>
                      <a:r>
                        <a:rPr dirty="0" sz="1050" spc="-40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 spc="-10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Balance Sheet</a:t>
                      </a:r>
                      <a:endParaRPr sz="1050">
                        <a:latin typeface="Arial MT"/>
                        <a:cs typeface="Arial MT"/>
                      </a:endParaRPr>
                    </a:p>
                    <a:p>
                      <a:pPr marL="429259" indent="-170815">
                        <a:lnSpc>
                          <a:spcPct val="100000"/>
                        </a:lnSpc>
                        <a:buClr>
                          <a:srgbClr val="009F9F"/>
                        </a:buClr>
                        <a:buFont typeface="Wingdings"/>
                        <a:buChar char=""/>
                        <a:tabLst>
                          <a:tab pos="429259" algn="l"/>
                        </a:tabLst>
                      </a:pPr>
                      <a:r>
                        <a:rPr dirty="0" sz="1050" spc="-10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Creditworthiness</a:t>
                      </a:r>
                      <a:endParaRPr sz="1050">
                        <a:latin typeface="Arial MT"/>
                        <a:cs typeface="Arial MT"/>
                      </a:endParaRPr>
                    </a:p>
                  </a:txBody>
                  <a:tcPr marL="0" marR="0" marB="0" marT="29845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930"/>
                        </a:spcBef>
                      </a:pPr>
                      <a:endParaRPr sz="1050">
                        <a:latin typeface="Times New Roman"/>
                        <a:cs typeface="Times New Roman"/>
                      </a:endParaRPr>
                    </a:p>
                    <a:p>
                      <a:pPr algn="ctr" marR="66548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050" spc="-10" b="1">
                          <a:solidFill>
                            <a:srgbClr val="03234D"/>
                          </a:solidFill>
                          <a:latin typeface="Arial"/>
                          <a:cs typeface="Arial"/>
                        </a:rPr>
                        <a:t>1-</a:t>
                      </a:r>
                      <a:r>
                        <a:rPr dirty="0" sz="1050" b="1">
                          <a:solidFill>
                            <a:srgbClr val="03234D"/>
                          </a:solidFill>
                          <a:latin typeface="Arial"/>
                          <a:cs typeface="Arial"/>
                        </a:rPr>
                        <a:t>5</a:t>
                      </a:r>
                      <a:r>
                        <a:rPr dirty="0" sz="1050" spc="-5" b="1">
                          <a:solidFill>
                            <a:srgbClr val="03234D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50" spc="-10" b="1">
                          <a:solidFill>
                            <a:srgbClr val="03234D"/>
                          </a:solidFill>
                          <a:latin typeface="Arial"/>
                          <a:cs typeface="Arial"/>
                        </a:rPr>
                        <a:t>Years</a:t>
                      </a:r>
                      <a:endParaRPr sz="1050">
                        <a:latin typeface="Arial"/>
                        <a:cs typeface="Arial"/>
                      </a:endParaRPr>
                    </a:p>
                  </a:txBody>
                  <a:tcPr marL="0" marR="0" marB="0" marT="11811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79375"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</a:tr>
              <a:tr h="10941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055"/>
                        </a:spcBef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algn="ctr" marR="8953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400" spc="-10" b="1">
                          <a:solidFill>
                            <a:srgbClr val="010027"/>
                          </a:solidFill>
                          <a:latin typeface="Arial"/>
                          <a:cs typeface="Arial"/>
                        </a:rPr>
                        <a:t>Post-Merger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endParaRPr sz="1050">
                        <a:latin typeface="Times New Roman"/>
                        <a:cs typeface="Times New Roman"/>
                      </a:endParaRPr>
                    </a:p>
                    <a:p>
                      <a:pPr marL="456565" indent="-170815">
                        <a:lnSpc>
                          <a:spcPct val="100000"/>
                        </a:lnSpc>
                        <a:buClr>
                          <a:srgbClr val="009F9F"/>
                        </a:buClr>
                        <a:buFont typeface="Wingdings"/>
                        <a:buChar char=""/>
                        <a:tabLst>
                          <a:tab pos="456565" algn="l"/>
                        </a:tabLst>
                      </a:pPr>
                      <a:r>
                        <a:rPr dirty="0" sz="1050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Expanded</a:t>
                      </a:r>
                      <a:r>
                        <a:rPr dirty="0" sz="1050" spc="-45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renewable</a:t>
                      </a:r>
                      <a:r>
                        <a:rPr dirty="0" sz="1050" spc="-50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energy</a:t>
                      </a:r>
                      <a:r>
                        <a:rPr dirty="0" sz="1050" spc="-55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generation</a:t>
                      </a:r>
                      <a:r>
                        <a:rPr dirty="0" sz="1050" spc="-50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across</a:t>
                      </a:r>
                      <a:r>
                        <a:rPr dirty="0" sz="1050" spc="-65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geographical</a:t>
                      </a:r>
                      <a:r>
                        <a:rPr dirty="0" sz="1050" spc="-50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 spc="-10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regions</a:t>
                      </a:r>
                      <a:endParaRPr sz="1050">
                        <a:latin typeface="Arial MT"/>
                        <a:cs typeface="Arial MT"/>
                      </a:endParaRPr>
                    </a:p>
                    <a:p>
                      <a:pPr marL="456565" indent="-170815">
                        <a:lnSpc>
                          <a:spcPct val="100000"/>
                        </a:lnSpc>
                        <a:buClr>
                          <a:srgbClr val="009F9F"/>
                        </a:buClr>
                        <a:buFont typeface="Wingdings"/>
                        <a:buChar char=""/>
                        <a:tabLst>
                          <a:tab pos="456565" algn="l"/>
                        </a:tabLst>
                      </a:pPr>
                      <a:r>
                        <a:rPr dirty="0" sz="1050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Larger</a:t>
                      </a:r>
                      <a:r>
                        <a:rPr dirty="0" sz="1050" spc="-30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market</a:t>
                      </a:r>
                      <a:r>
                        <a:rPr dirty="0" sz="1050" spc="-40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share</a:t>
                      </a:r>
                      <a:r>
                        <a:rPr dirty="0" sz="1050" spc="-40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in</a:t>
                      </a:r>
                      <a:r>
                        <a:rPr dirty="0" sz="1050" spc="-35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growing</a:t>
                      </a:r>
                      <a:r>
                        <a:rPr dirty="0" sz="1050" spc="-25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markets</a:t>
                      </a:r>
                      <a:r>
                        <a:rPr dirty="0" sz="1050" spc="-40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focused</a:t>
                      </a:r>
                      <a:r>
                        <a:rPr dirty="0" sz="1050" spc="-40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on</a:t>
                      </a:r>
                      <a:r>
                        <a:rPr dirty="0" sz="1050" spc="-40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renewable</a:t>
                      </a:r>
                      <a:r>
                        <a:rPr dirty="0" sz="1050" spc="-25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 spc="-10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energy</a:t>
                      </a:r>
                      <a:endParaRPr sz="1050">
                        <a:latin typeface="Arial MT"/>
                        <a:cs typeface="Arial MT"/>
                      </a:endParaRPr>
                    </a:p>
                    <a:p>
                      <a:pPr marL="457200" marR="635635" indent="-171450">
                        <a:lnSpc>
                          <a:spcPct val="100000"/>
                        </a:lnSpc>
                        <a:buClr>
                          <a:srgbClr val="009F9F"/>
                        </a:buClr>
                        <a:buFont typeface="Wingdings"/>
                        <a:buChar char=""/>
                        <a:tabLst>
                          <a:tab pos="457200" algn="l"/>
                        </a:tabLst>
                      </a:pPr>
                      <a:r>
                        <a:rPr dirty="0" sz="1050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Product</a:t>
                      </a:r>
                      <a:r>
                        <a:rPr dirty="0" sz="1050" spc="-35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portfolio</a:t>
                      </a:r>
                      <a:r>
                        <a:rPr dirty="0" sz="1050" spc="-25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of</a:t>
                      </a:r>
                      <a:r>
                        <a:rPr dirty="0" sz="1050" spc="-35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Vestas</a:t>
                      </a:r>
                      <a:r>
                        <a:rPr dirty="0" sz="1050" spc="-45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integrated</a:t>
                      </a:r>
                      <a:r>
                        <a:rPr dirty="0" sz="1050" spc="-20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into</a:t>
                      </a:r>
                      <a:r>
                        <a:rPr dirty="0" sz="1050" spc="-25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Siemens</a:t>
                      </a:r>
                      <a:r>
                        <a:rPr dirty="0" sz="1050" spc="-30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smart</a:t>
                      </a:r>
                      <a:r>
                        <a:rPr dirty="0" sz="1050" spc="-40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 spc="-10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infrastructure </a:t>
                      </a:r>
                      <a:r>
                        <a:rPr dirty="0" sz="1050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and</a:t>
                      </a:r>
                      <a:r>
                        <a:rPr dirty="0" sz="1050" spc="-25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digital</a:t>
                      </a:r>
                      <a:r>
                        <a:rPr dirty="0" sz="1050" spc="-25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industry</a:t>
                      </a:r>
                      <a:r>
                        <a:rPr dirty="0" sz="1050" spc="-25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driving</a:t>
                      </a:r>
                      <a:r>
                        <a:rPr dirty="0" sz="1050" spc="-25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seamless</a:t>
                      </a:r>
                      <a:r>
                        <a:rPr dirty="0" sz="1050" spc="-25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 spc="-10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transition</a:t>
                      </a:r>
                      <a:r>
                        <a:rPr dirty="0" sz="1050" spc="-25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to</a:t>
                      </a:r>
                      <a:r>
                        <a:rPr dirty="0" sz="1050" spc="-35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clean</a:t>
                      </a:r>
                      <a:r>
                        <a:rPr dirty="0" sz="1050" spc="-25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 spc="-10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energy</a:t>
                      </a:r>
                      <a:endParaRPr sz="1050">
                        <a:latin typeface="Arial MT"/>
                        <a:cs typeface="Arial MT"/>
                      </a:endParaRPr>
                    </a:p>
                    <a:p>
                      <a:pPr marL="456565" indent="-170815">
                        <a:lnSpc>
                          <a:spcPct val="100000"/>
                        </a:lnSpc>
                        <a:buClr>
                          <a:srgbClr val="009F9F"/>
                        </a:buClr>
                        <a:buFont typeface="Wingdings"/>
                        <a:buChar char=""/>
                        <a:tabLst>
                          <a:tab pos="456565" algn="l"/>
                        </a:tabLst>
                      </a:pPr>
                      <a:r>
                        <a:rPr dirty="0" sz="1050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Data</a:t>
                      </a:r>
                      <a:r>
                        <a:rPr dirty="0" sz="1050" spc="-40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and</a:t>
                      </a:r>
                      <a:r>
                        <a:rPr dirty="0" sz="1050" spc="-40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analytics</a:t>
                      </a:r>
                      <a:r>
                        <a:rPr dirty="0" sz="1050" spc="-30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provided</a:t>
                      </a:r>
                      <a:r>
                        <a:rPr dirty="0" sz="1050" spc="-30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by</a:t>
                      </a:r>
                      <a:r>
                        <a:rPr dirty="0" sz="1050" spc="-50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Siemens’</a:t>
                      </a:r>
                      <a:r>
                        <a:rPr dirty="0" sz="1050" spc="-30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technologies</a:t>
                      </a:r>
                      <a:r>
                        <a:rPr dirty="0" sz="1050" spc="-25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provides</a:t>
                      </a:r>
                      <a:r>
                        <a:rPr dirty="0" sz="1050" spc="-25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 spc="-10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unique</a:t>
                      </a:r>
                      <a:endParaRPr sz="1050">
                        <a:latin typeface="Arial MT"/>
                        <a:cs typeface="Arial MT"/>
                      </a:endParaRPr>
                    </a:p>
                    <a:p>
                      <a:pPr marL="457200">
                        <a:lnSpc>
                          <a:spcPts val="944"/>
                        </a:lnSpc>
                      </a:pPr>
                      <a:r>
                        <a:rPr dirty="0" sz="1050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value</a:t>
                      </a:r>
                      <a:r>
                        <a:rPr dirty="0" sz="1050" spc="-30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 spc="-10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proposition</a:t>
                      </a:r>
                      <a:endParaRPr sz="1050">
                        <a:latin typeface="Arial MT"/>
                        <a:cs typeface="Arial MT"/>
                      </a:endParaRPr>
                    </a:p>
                  </a:txBody>
                  <a:tcPr marL="0" marR="0" marB="0" marT="8255"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5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5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860"/>
                        </a:spcBef>
                      </a:pPr>
                      <a:endParaRPr sz="1050">
                        <a:latin typeface="Times New Roman"/>
                        <a:cs typeface="Times New Roman"/>
                      </a:endParaRPr>
                    </a:p>
                    <a:p>
                      <a:pPr algn="ctr" marR="66548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050" spc="-10" b="1">
                          <a:solidFill>
                            <a:srgbClr val="03234D"/>
                          </a:solidFill>
                          <a:latin typeface="Arial"/>
                          <a:cs typeface="Arial"/>
                        </a:rPr>
                        <a:t>Lifelong</a:t>
                      </a:r>
                      <a:endParaRPr sz="105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endParaRPr sz="1050">
                        <a:latin typeface="Times New Roman"/>
                        <a:cs typeface="Times New Roman"/>
                      </a:endParaRPr>
                    </a:p>
                    <a:p>
                      <a:pPr marL="263525" marR="130810" indent="-171450">
                        <a:lnSpc>
                          <a:spcPct val="100000"/>
                        </a:lnSpc>
                        <a:buClr>
                          <a:srgbClr val="009F9F"/>
                        </a:buClr>
                        <a:buFont typeface="Wingdings"/>
                        <a:buChar char=""/>
                        <a:tabLst>
                          <a:tab pos="263525" algn="l"/>
                        </a:tabLst>
                      </a:pPr>
                      <a:r>
                        <a:rPr dirty="0" sz="1050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Production</a:t>
                      </a:r>
                      <a:r>
                        <a:rPr dirty="0" sz="1050" spc="-45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value</a:t>
                      </a:r>
                      <a:r>
                        <a:rPr dirty="0" sz="1050" spc="-50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 spc="-10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increased </a:t>
                      </a:r>
                      <a:r>
                        <a:rPr dirty="0" sz="1050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due</a:t>
                      </a:r>
                      <a:r>
                        <a:rPr dirty="0" sz="1050" spc="-5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to</a:t>
                      </a:r>
                      <a:r>
                        <a:rPr dirty="0" sz="1050" spc="-20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GW</a:t>
                      </a:r>
                      <a:r>
                        <a:rPr dirty="0" sz="1050" spc="-25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 spc="-10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capacity</a:t>
                      </a:r>
                      <a:endParaRPr sz="1050">
                        <a:latin typeface="Arial MT"/>
                        <a:cs typeface="Arial MT"/>
                      </a:endParaRPr>
                    </a:p>
                    <a:p>
                      <a:pPr marL="263525" marR="449580" indent="-171450">
                        <a:lnSpc>
                          <a:spcPct val="100000"/>
                        </a:lnSpc>
                        <a:buClr>
                          <a:srgbClr val="009F9F"/>
                        </a:buClr>
                        <a:buFont typeface="Wingdings"/>
                        <a:buChar char=""/>
                        <a:tabLst>
                          <a:tab pos="263525" algn="l"/>
                        </a:tabLst>
                      </a:pPr>
                      <a:r>
                        <a:rPr dirty="0" sz="1050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Enhanced</a:t>
                      </a:r>
                      <a:r>
                        <a:rPr dirty="0" sz="1050" spc="-65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 spc="-10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negotiating </a:t>
                      </a:r>
                      <a:r>
                        <a:rPr dirty="0" sz="1050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leverage</a:t>
                      </a:r>
                      <a:r>
                        <a:rPr dirty="0" sz="1050" spc="-25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with</a:t>
                      </a:r>
                      <a:r>
                        <a:rPr dirty="0" sz="1050" spc="-45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 spc="-10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foreign suppliers</a:t>
                      </a:r>
                      <a:endParaRPr sz="1050">
                        <a:latin typeface="Arial MT"/>
                        <a:cs typeface="Arial MT"/>
                      </a:endParaRPr>
                    </a:p>
                  </a:txBody>
                  <a:tcPr marL="0" marR="0" marB="0" marT="8255">
                    <a:lnT w="19050">
                      <a:solidFill>
                        <a:srgbClr val="000000"/>
                      </a:solidFill>
                      <a:prstDash val="solid"/>
                    </a:lnT>
                    <a:solidFill>
                      <a:srgbClr val="F1F1F1"/>
                    </a:solidFill>
                  </a:tcPr>
                </a:tc>
              </a:tr>
            </a:tbl>
          </a:graphicData>
        </a:graphic>
      </p:graphicFrame>
      <p:pic>
        <p:nvPicPr>
          <p:cNvPr id="32" name="object 32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2820161" y="1116330"/>
            <a:ext cx="4482845" cy="107442"/>
          </a:xfrm>
          <a:prstGeom prst="rect">
            <a:avLst/>
          </a:prstGeom>
        </p:spPr>
      </p:pic>
      <p:pic>
        <p:nvPicPr>
          <p:cNvPr id="33" name="object 33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7778495" y="1116330"/>
            <a:ext cx="1277874" cy="107442"/>
          </a:xfrm>
          <a:prstGeom prst="rect">
            <a:avLst/>
          </a:prstGeom>
        </p:spPr>
      </p:pic>
      <p:pic>
        <p:nvPicPr>
          <p:cNvPr id="34" name="object 34" descr="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9533381" y="1116330"/>
            <a:ext cx="2013203" cy="107442"/>
          </a:xfrm>
          <a:prstGeom prst="rect">
            <a:avLst/>
          </a:prstGeom>
        </p:spPr>
      </p:pic>
      <p:sp>
        <p:nvSpPr>
          <p:cNvPr id="35" name="object 35" descr=""/>
          <p:cNvSpPr txBox="1"/>
          <p:nvPr/>
        </p:nvSpPr>
        <p:spPr>
          <a:xfrm>
            <a:off x="3606546" y="880617"/>
            <a:ext cx="290258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b="1">
                <a:solidFill>
                  <a:srgbClr val="03234D"/>
                </a:solidFill>
                <a:latin typeface="Arial"/>
                <a:cs typeface="Arial"/>
              </a:rPr>
              <a:t>Siemens</a:t>
            </a:r>
            <a:r>
              <a:rPr dirty="0" sz="1200" spc="-40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200" b="1">
                <a:solidFill>
                  <a:srgbClr val="03234D"/>
                </a:solidFill>
                <a:latin typeface="Arial"/>
                <a:cs typeface="Arial"/>
              </a:rPr>
              <a:t>and</a:t>
            </a:r>
            <a:r>
              <a:rPr dirty="0" sz="1200" spc="-25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200" spc="-10" b="1">
                <a:solidFill>
                  <a:srgbClr val="03234D"/>
                </a:solidFill>
                <a:latin typeface="Arial"/>
                <a:cs typeface="Arial"/>
              </a:rPr>
              <a:t>Vestas</a:t>
            </a:r>
            <a:r>
              <a:rPr dirty="0" sz="1200" spc="-50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200" b="1">
                <a:solidFill>
                  <a:srgbClr val="03234D"/>
                </a:solidFill>
                <a:latin typeface="Arial"/>
                <a:cs typeface="Arial"/>
              </a:rPr>
              <a:t>possible</a:t>
            </a:r>
            <a:r>
              <a:rPr dirty="0" sz="1200" spc="-30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200" spc="-10" b="1">
                <a:solidFill>
                  <a:srgbClr val="03234D"/>
                </a:solidFill>
                <a:latin typeface="Arial"/>
                <a:cs typeface="Arial"/>
              </a:rPr>
              <a:t>synergies</a:t>
            </a:r>
            <a:endParaRPr sz="1200">
              <a:latin typeface="Arial"/>
              <a:cs typeface="Arial"/>
            </a:endParaRPr>
          </a:p>
        </p:txBody>
      </p:sp>
      <p:sp>
        <p:nvSpPr>
          <p:cNvPr id="36" name="object 36" descr=""/>
          <p:cNvSpPr txBox="1"/>
          <p:nvPr/>
        </p:nvSpPr>
        <p:spPr>
          <a:xfrm>
            <a:off x="8110219" y="880617"/>
            <a:ext cx="65214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 b="1">
                <a:solidFill>
                  <a:srgbClr val="03234D"/>
                </a:solidFill>
                <a:latin typeface="Arial"/>
                <a:cs typeface="Arial"/>
              </a:rPr>
              <a:t>Duration</a:t>
            </a:r>
            <a:endParaRPr sz="1200">
              <a:latin typeface="Arial"/>
              <a:cs typeface="Arial"/>
            </a:endParaRPr>
          </a:p>
        </p:txBody>
      </p:sp>
      <p:sp>
        <p:nvSpPr>
          <p:cNvPr id="37" name="object 37" descr=""/>
          <p:cNvSpPr txBox="1"/>
          <p:nvPr/>
        </p:nvSpPr>
        <p:spPr>
          <a:xfrm>
            <a:off x="10093959" y="880617"/>
            <a:ext cx="88900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 b="1">
                <a:solidFill>
                  <a:srgbClr val="03234D"/>
                </a:solidFill>
                <a:latin typeface="Arial"/>
                <a:cs typeface="Arial"/>
              </a:rPr>
              <a:t>Explanation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1803126" y="6462776"/>
            <a:ext cx="173355" cy="1854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50" spc="-25">
                <a:solidFill>
                  <a:srgbClr val="03234D"/>
                </a:solidFill>
                <a:latin typeface="Tahoma"/>
                <a:cs typeface="Tahoma"/>
              </a:rPr>
              <a:t>46</a:t>
            </a:r>
            <a:endParaRPr sz="1050">
              <a:latin typeface="Tahoma"/>
              <a:cs typeface="Tahoma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122407" y="291889"/>
            <a:ext cx="1434083" cy="238419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39698" y="768858"/>
            <a:ext cx="10917174" cy="19050"/>
          </a:xfrm>
          <a:prstGeom prst="rect">
            <a:avLst/>
          </a:prstGeom>
        </p:spPr>
      </p:pic>
      <p:grpSp>
        <p:nvGrpSpPr>
          <p:cNvPr id="5" name="object 5" descr=""/>
          <p:cNvGrpSpPr/>
          <p:nvPr/>
        </p:nvGrpSpPr>
        <p:grpSpPr>
          <a:xfrm>
            <a:off x="0" y="6496050"/>
            <a:ext cx="12192000" cy="361950"/>
            <a:chOff x="0" y="6496050"/>
            <a:chExt cx="12192000" cy="361950"/>
          </a:xfrm>
        </p:grpSpPr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6694931"/>
              <a:ext cx="12192000" cy="163068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7887" y="6496050"/>
              <a:ext cx="4675632" cy="361949"/>
            </a:xfrm>
            <a:prstGeom prst="rect">
              <a:avLst/>
            </a:prstGeom>
          </p:spPr>
        </p:pic>
      </p:grpSp>
      <p:sp>
        <p:nvSpPr>
          <p:cNvPr id="8" name="object 8" descr=""/>
          <p:cNvSpPr txBox="1"/>
          <p:nvPr/>
        </p:nvSpPr>
        <p:spPr>
          <a:xfrm>
            <a:off x="2601976" y="6504940"/>
            <a:ext cx="569595" cy="293370"/>
          </a:xfrm>
          <a:prstGeom prst="rect">
            <a:avLst/>
          </a:prstGeom>
        </p:spPr>
        <p:txBody>
          <a:bodyPr wrap="square" lIns="0" tIns="65404" rIns="0" bIns="0" rtlCol="0" vert="horz">
            <a:spAutoFit/>
          </a:bodyPr>
          <a:lstStyle/>
          <a:p>
            <a:pPr marL="41910" marR="30480" indent="-3810">
              <a:lnSpc>
                <a:spcPct val="67100"/>
              </a:lnSpc>
              <a:spcBef>
                <a:spcPts val="515"/>
              </a:spcBef>
            </a:pPr>
            <a:r>
              <a:rPr dirty="0" sz="1050" spc="-10" b="1">
                <a:solidFill>
                  <a:srgbClr val="FFFFFF"/>
                </a:solidFill>
                <a:latin typeface="Calibri"/>
                <a:cs typeface="Calibri"/>
              </a:rPr>
              <a:t>Industry </a:t>
            </a:r>
            <a:r>
              <a:rPr dirty="0" baseline="-21164" sz="1575" spc="-315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050" spc="-210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baseline="-21164" sz="1575" spc="-315" b="1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dirty="0" sz="1050" spc="-210" b="1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dirty="0" baseline="-21164" sz="1575" spc="-315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050" spc="-210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baseline="-21164" sz="1575" spc="-315" b="1">
                <a:solidFill>
                  <a:srgbClr val="FFFFFF"/>
                </a:solidFill>
                <a:latin typeface="Calibri"/>
                <a:cs typeface="Calibri"/>
              </a:rPr>
              <a:t>ly</a:t>
            </a:r>
            <a:r>
              <a:rPr dirty="0" sz="1050" spc="-210" b="1">
                <a:solidFill>
                  <a:srgbClr val="FFFFFF"/>
                </a:solidFill>
                <a:latin typeface="Calibri"/>
                <a:cs typeface="Calibri"/>
              </a:rPr>
              <a:t>ly</a:t>
            </a:r>
            <a:r>
              <a:rPr dirty="0" baseline="-21164" sz="1575" spc="-315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sz="1050" spc="-210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baseline="-21164" sz="1575" spc="-315" b="1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dirty="0" sz="1050" spc="-210" b="1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1041653" y="6504940"/>
            <a:ext cx="657860" cy="293370"/>
          </a:xfrm>
          <a:prstGeom prst="rect">
            <a:avLst/>
          </a:prstGeom>
        </p:spPr>
        <p:txBody>
          <a:bodyPr wrap="square" lIns="0" tIns="65404" rIns="0" bIns="0" rtlCol="0" vert="horz">
            <a:spAutoFit/>
          </a:bodyPr>
          <a:lstStyle/>
          <a:p>
            <a:pPr marL="38735" marR="30480" indent="-1270">
              <a:lnSpc>
                <a:spcPct val="67100"/>
              </a:lnSpc>
              <a:spcBef>
                <a:spcPts val="515"/>
              </a:spcBef>
            </a:pPr>
            <a:r>
              <a:rPr dirty="0" sz="1050" spc="-10" b="1">
                <a:solidFill>
                  <a:srgbClr val="FFFFFF"/>
                </a:solidFill>
                <a:latin typeface="Calibri"/>
                <a:cs typeface="Calibri"/>
              </a:rPr>
              <a:t>Executive </a:t>
            </a:r>
            <a:r>
              <a:rPr dirty="0" baseline="-21164" sz="1575" spc="-427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sz="1050" spc="-285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baseline="-21164" sz="1575" spc="-427" b="1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dirty="0" sz="1050" spc="-285" b="1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dirty="0" baseline="-21164" sz="1575" spc="-427" b="1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dirty="0" sz="1050" spc="-285" b="1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dirty="0" baseline="-21164" sz="1575" spc="-427" b="1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dirty="0" sz="1050" spc="-285" b="1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dirty="0" baseline="-21164" sz="1575" spc="-427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050" spc="-285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baseline="-21164" sz="1575" spc="-427" b="1">
                <a:solidFill>
                  <a:srgbClr val="FFFFFF"/>
                </a:solidFill>
                <a:latin typeface="Calibri"/>
                <a:cs typeface="Calibri"/>
              </a:rPr>
              <a:t>ry</a:t>
            </a:r>
            <a:r>
              <a:rPr dirty="0" sz="1050" spc="-285" b="1">
                <a:solidFill>
                  <a:srgbClr val="FFFFFF"/>
                </a:solidFill>
                <a:latin typeface="Calibri"/>
                <a:cs typeface="Calibri"/>
              </a:rPr>
              <a:t>ry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4158234" y="6504940"/>
            <a:ext cx="637540" cy="293370"/>
          </a:xfrm>
          <a:prstGeom prst="rect">
            <a:avLst/>
          </a:prstGeom>
        </p:spPr>
        <p:txBody>
          <a:bodyPr wrap="square" lIns="0" tIns="65404" rIns="0" bIns="0" rtlCol="0" vert="horz">
            <a:spAutoFit/>
          </a:bodyPr>
          <a:lstStyle/>
          <a:p>
            <a:pPr marL="38100" marR="30480" indent="33655">
              <a:lnSpc>
                <a:spcPct val="67100"/>
              </a:lnSpc>
              <a:spcBef>
                <a:spcPts val="515"/>
              </a:spcBef>
            </a:pPr>
            <a:r>
              <a:rPr dirty="0" sz="1050" spc="-10" b="1">
                <a:solidFill>
                  <a:srgbClr val="FFFFFF"/>
                </a:solidFill>
                <a:latin typeface="Calibri"/>
                <a:cs typeface="Calibri"/>
              </a:rPr>
              <a:t>Company </a:t>
            </a:r>
            <a:r>
              <a:rPr dirty="0" sz="1050" spc="-484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baseline="-21164" sz="1575" spc="-390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sz="1050" spc="-270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baseline="-21164" sz="1575" spc="-390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sz="1050" spc="-300" b="1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baseline="-21164" sz="1575" spc="-382" b="1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sz="1050" spc="-150" b="1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dirty="0" baseline="-21164" sz="1575" spc="-390" b="1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dirty="0" sz="1050" spc="-270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baseline="-21164" sz="1575" spc="-390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sz="1050" spc="-35" b="1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dirty="0" baseline="-21164" sz="1575" spc="-390" b="1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dirty="0" sz="1050" spc="-300" b="1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baseline="-21164" sz="1575" spc="-382" b="1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sz="1050" spc="-565" b="1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r>
              <a:rPr dirty="0" baseline="-21164" sz="1575" spc="-30" b="1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endParaRPr baseline="-21164" sz="1575">
              <a:latin typeface="Calibri"/>
              <a:cs typeface="Calibri"/>
            </a:endParaRPr>
          </a:p>
        </p:txBody>
      </p:sp>
      <p:sp>
        <p:nvSpPr>
          <p:cNvPr id="11" name="object 11" descr=""/>
          <p:cNvSpPr/>
          <p:nvPr/>
        </p:nvSpPr>
        <p:spPr>
          <a:xfrm>
            <a:off x="5300471" y="6496050"/>
            <a:ext cx="1624965" cy="361950"/>
          </a:xfrm>
          <a:custGeom>
            <a:avLst/>
            <a:gdLst/>
            <a:ahLst/>
            <a:cxnLst/>
            <a:rect l="l" t="t" r="r" b="b"/>
            <a:pathLst>
              <a:path w="1624965" h="361950">
                <a:moveTo>
                  <a:pt x="1624583" y="0"/>
                </a:moveTo>
                <a:lnTo>
                  <a:pt x="90424" y="0"/>
                </a:lnTo>
                <a:lnTo>
                  <a:pt x="0" y="361949"/>
                </a:lnTo>
                <a:lnTo>
                  <a:pt x="1534032" y="361949"/>
                </a:lnTo>
                <a:lnTo>
                  <a:pt x="1624583" y="0"/>
                </a:lnTo>
                <a:close/>
              </a:path>
            </a:pathLst>
          </a:custGeom>
          <a:solidFill>
            <a:srgbClr val="2C716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 descr=""/>
          <p:cNvSpPr txBox="1"/>
          <p:nvPr/>
        </p:nvSpPr>
        <p:spPr>
          <a:xfrm>
            <a:off x="5769102" y="6504940"/>
            <a:ext cx="647700" cy="293370"/>
          </a:xfrm>
          <a:prstGeom prst="rect">
            <a:avLst/>
          </a:prstGeom>
        </p:spPr>
        <p:txBody>
          <a:bodyPr wrap="square" lIns="0" tIns="65404" rIns="0" bIns="0" rtlCol="0" vert="horz">
            <a:spAutoFit/>
          </a:bodyPr>
          <a:lstStyle/>
          <a:p>
            <a:pPr marL="38100" marR="30480" indent="60960">
              <a:lnSpc>
                <a:spcPct val="67100"/>
              </a:lnSpc>
              <a:spcBef>
                <a:spcPts val="515"/>
              </a:spcBef>
            </a:pPr>
            <a:r>
              <a:rPr dirty="0" sz="1050" spc="-10" b="1">
                <a:solidFill>
                  <a:srgbClr val="FFFFFF"/>
                </a:solidFill>
                <a:latin typeface="Calibri"/>
                <a:cs typeface="Calibri"/>
              </a:rPr>
              <a:t>Financial </a:t>
            </a:r>
            <a:r>
              <a:rPr dirty="0" sz="1050" spc="-250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baseline="-21164" sz="1575" spc="-375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sz="1050" spc="-250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baseline="-21164" sz="1575" spc="-375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sz="1050" spc="-250" b="1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baseline="-21164" sz="1575" spc="-375" b="1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sz="1050" spc="-250" b="1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dirty="0" baseline="-21164" sz="1575" spc="-375" b="1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dirty="0" sz="1050" spc="-250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baseline="-21164" sz="1575" spc="-375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sz="1050" spc="-250" b="1">
                <a:solidFill>
                  <a:srgbClr val="FFFFFF"/>
                </a:solidFill>
                <a:latin typeface="Calibri"/>
                <a:cs typeface="Calibri"/>
              </a:rPr>
              <a:t>ie</a:t>
            </a:r>
            <a:r>
              <a:rPr dirty="0" baseline="-21164" sz="1575" spc="-375" b="1">
                <a:solidFill>
                  <a:srgbClr val="FFFFFF"/>
                </a:solidFill>
                <a:latin typeface="Calibri"/>
                <a:cs typeface="Calibri"/>
              </a:rPr>
              <a:t>ie</a:t>
            </a:r>
            <a:r>
              <a:rPr dirty="0" sz="1050" spc="-250" b="1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r>
              <a:rPr dirty="0" baseline="-21164" sz="1575" spc="-375" b="1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endParaRPr baseline="-21164" sz="1575">
              <a:latin typeface="Calibri"/>
              <a:cs typeface="Calibri"/>
            </a:endParaRPr>
          </a:p>
        </p:txBody>
      </p:sp>
      <p:pic>
        <p:nvPicPr>
          <p:cNvPr id="13" name="object 13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922007" y="6496050"/>
            <a:ext cx="4676394" cy="361949"/>
          </a:xfrm>
          <a:prstGeom prst="rect">
            <a:avLst/>
          </a:prstGeom>
        </p:spPr>
      </p:pic>
      <p:sp>
        <p:nvSpPr>
          <p:cNvPr id="14" name="object 14" descr=""/>
          <p:cNvSpPr txBox="1"/>
          <p:nvPr/>
        </p:nvSpPr>
        <p:spPr>
          <a:xfrm>
            <a:off x="7416545" y="6504940"/>
            <a:ext cx="635635" cy="293370"/>
          </a:xfrm>
          <a:prstGeom prst="rect">
            <a:avLst/>
          </a:prstGeom>
        </p:spPr>
        <p:txBody>
          <a:bodyPr wrap="square" lIns="0" tIns="65404" rIns="0" bIns="0" rtlCol="0" vert="horz">
            <a:spAutoFit/>
          </a:bodyPr>
          <a:lstStyle/>
          <a:p>
            <a:pPr marL="39370" marR="30480" indent="-1905">
              <a:lnSpc>
                <a:spcPct val="67100"/>
              </a:lnSpc>
              <a:spcBef>
                <a:spcPts val="515"/>
              </a:spcBef>
            </a:pPr>
            <a:r>
              <a:rPr dirty="0" sz="1050" spc="-10" b="1">
                <a:solidFill>
                  <a:srgbClr val="FFFFFF"/>
                </a:solidFill>
                <a:latin typeface="Calibri"/>
                <a:cs typeface="Calibri"/>
              </a:rPr>
              <a:t>Feasibility </a:t>
            </a:r>
            <a:r>
              <a:rPr dirty="0" sz="1050" spc="-185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baseline="-21164" sz="1575" spc="-277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050" spc="-185" b="1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dirty="0" baseline="-21164" sz="1575" spc="-277" b="1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dirty="0" sz="1050" spc="-185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baseline="-21164" sz="1575" spc="-277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050" spc="-185" b="1">
                <a:solidFill>
                  <a:srgbClr val="FFFFFF"/>
                </a:solidFill>
                <a:latin typeface="Calibri"/>
                <a:cs typeface="Calibri"/>
              </a:rPr>
              <a:t>ly</a:t>
            </a:r>
            <a:r>
              <a:rPr dirty="0" baseline="-21164" sz="1575" spc="-277" b="1">
                <a:solidFill>
                  <a:srgbClr val="FFFFFF"/>
                </a:solidFill>
                <a:latin typeface="Calibri"/>
                <a:cs typeface="Calibri"/>
              </a:rPr>
              <a:t>ly</a:t>
            </a:r>
            <a:r>
              <a:rPr dirty="0" sz="1050" spc="-185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baseline="-21164" sz="1575" spc="-277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sz="1050" spc="-185" b="1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dirty="0" baseline="-21164" sz="1575" spc="-277" b="1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endParaRPr baseline="-21164" sz="1575">
              <a:latin typeface="Calibri"/>
              <a:cs typeface="Calibri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9007347" y="6504940"/>
            <a:ext cx="696595" cy="293370"/>
          </a:xfrm>
          <a:prstGeom prst="rect">
            <a:avLst/>
          </a:prstGeom>
        </p:spPr>
        <p:txBody>
          <a:bodyPr wrap="square" lIns="0" tIns="65404" rIns="0" bIns="0" rtlCol="0" vert="horz">
            <a:spAutoFit/>
          </a:bodyPr>
          <a:lstStyle/>
          <a:p>
            <a:pPr marL="54610" marR="30480" indent="-17145">
              <a:lnSpc>
                <a:spcPct val="67100"/>
              </a:lnSpc>
              <a:spcBef>
                <a:spcPts val="515"/>
              </a:spcBef>
            </a:pPr>
            <a:r>
              <a:rPr dirty="0" sz="1050" spc="-10" b="1">
                <a:solidFill>
                  <a:srgbClr val="FFFFFF"/>
                </a:solidFill>
                <a:latin typeface="Calibri"/>
                <a:cs typeface="Calibri"/>
              </a:rPr>
              <a:t>Alternative </a:t>
            </a:r>
            <a:r>
              <a:rPr dirty="0" sz="1050" spc="-160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baseline="-21164" sz="1575" spc="-240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sz="1050" spc="-160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baseline="-21164" sz="1575" spc="-240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sz="1050" spc="-160" b="1">
                <a:solidFill>
                  <a:srgbClr val="FFFFFF"/>
                </a:solidFill>
                <a:latin typeface="Calibri"/>
                <a:cs typeface="Calibri"/>
              </a:rPr>
              <a:t>lu</a:t>
            </a:r>
            <a:r>
              <a:rPr dirty="0" baseline="-21164" sz="1575" spc="-240" b="1">
                <a:solidFill>
                  <a:srgbClr val="FFFFFF"/>
                </a:solidFill>
                <a:latin typeface="Calibri"/>
                <a:cs typeface="Calibri"/>
              </a:rPr>
              <a:t>lu</a:t>
            </a:r>
            <a:r>
              <a:rPr dirty="0" sz="1050" spc="-160" b="1">
                <a:solidFill>
                  <a:srgbClr val="FFFFFF"/>
                </a:solidFill>
                <a:latin typeface="Calibri"/>
                <a:cs typeface="Calibri"/>
              </a:rPr>
              <a:t>ti</a:t>
            </a:r>
            <a:r>
              <a:rPr dirty="0" baseline="-21164" sz="1575" spc="-240" b="1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dirty="0" sz="1050" spc="-160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baseline="-21164" sz="1575" spc="-240" b="1">
                <a:solidFill>
                  <a:srgbClr val="FFFFFF"/>
                </a:solidFill>
                <a:latin typeface="Calibri"/>
                <a:cs typeface="Calibri"/>
              </a:rPr>
              <a:t>io</a:t>
            </a:r>
            <a:r>
              <a:rPr dirty="0" sz="1050" spc="-160" b="1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dirty="0" baseline="-21164" sz="1575" spc="-240" b="1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endParaRPr baseline="-21164" sz="1575">
              <a:latin typeface="Calibri"/>
              <a:cs typeface="Calibri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10567161" y="6589521"/>
            <a:ext cx="629285" cy="1854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50" spc="-10" b="1">
                <a:solidFill>
                  <a:srgbClr val="FFFFFF"/>
                </a:solidFill>
                <a:latin typeface="Calibri"/>
                <a:cs typeface="Calibri"/>
              </a:rPr>
              <a:t>Conclusion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743458" y="6326632"/>
            <a:ext cx="3856990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Source:</a:t>
            </a:r>
            <a:r>
              <a:rPr dirty="0" sz="800" spc="-1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(Annual</a:t>
            </a:r>
            <a:r>
              <a:rPr dirty="0" sz="800" spc="-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Report</a:t>
            </a:r>
            <a:r>
              <a:rPr dirty="0" sz="800" spc="-1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(Vestas,</a:t>
            </a:r>
            <a:r>
              <a:rPr dirty="0" sz="800" spc="-1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2022)),</a:t>
            </a:r>
            <a:r>
              <a:rPr dirty="0" sz="800" spc="-10">
                <a:solidFill>
                  <a:srgbClr val="010027"/>
                </a:solidFill>
                <a:latin typeface="Arial MT"/>
                <a:cs typeface="Arial MT"/>
              </a:rPr>
              <a:t> (WINDExchange,</a:t>
            </a:r>
            <a:r>
              <a:rPr dirty="0" sz="800" spc="-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2022),</a:t>
            </a:r>
            <a:r>
              <a:rPr dirty="0" sz="800" spc="-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(Bloomberg,</a:t>
            </a:r>
            <a:r>
              <a:rPr dirty="0" sz="800" spc="-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 spc="-10">
                <a:solidFill>
                  <a:srgbClr val="010027"/>
                </a:solidFill>
                <a:latin typeface="Arial MT"/>
                <a:cs typeface="Arial MT"/>
              </a:rPr>
              <a:t>2023)</a:t>
            </a:r>
            <a:endParaRPr sz="800">
              <a:latin typeface="Arial MT"/>
              <a:cs typeface="Arial MT"/>
            </a:endParaRPr>
          </a:p>
        </p:txBody>
      </p:sp>
      <p:grpSp>
        <p:nvGrpSpPr>
          <p:cNvPr id="18" name="object 18" descr=""/>
          <p:cNvGrpSpPr/>
          <p:nvPr/>
        </p:nvGrpSpPr>
        <p:grpSpPr>
          <a:xfrm>
            <a:off x="633348" y="4239133"/>
            <a:ext cx="2470150" cy="1130935"/>
            <a:chOff x="633348" y="4239133"/>
            <a:chExt cx="2470150" cy="1130935"/>
          </a:xfrm>
        </p:grpSpPr>
        <p:sp>
          <p:nvSpPr>
            <p:cNvPr id="19" name="object 19" descr=""/>
            <p:cNvSpPr/>
            <p:nvPr/>
          </p:nvSpPr>
          <p:spPr>
            <a:xfrm>
              <a:off x="639698" y="4245483"/>
              <a:ext cx="2457450" cy="1118235"/>
            </a:xfrm>
            <a:custGeom>
              <a:avLst/>
              <a:gdLst/>
              <a:ahLst/>
              <a:cxnLst/>
              <a:rect l="l" t="t" r="r" b="b"/>
              <a:pathLst>
                <a:path w="2457450" h="1118235">
                  <a:moveTo>
                    <a:pt x="2457450" y="0"/>
                  </a:moveTo>
                  <a:lnTo>
                    <a:pt x="0" y="0"/>
                  </a:lnTo>
                  <a:lnTo>
                    <a:pt x="0" y="1117853"/>
                  </a:lnTo>
                  <a:lnTo>
                    <a:pt x="2457450" y="1117853"/>
                  </a:lnTo>
                  <a:lnTo>
                    <a:pt x="2457450" y="0"/>
                  </a:lnTo>
                  <a:close/>
                </a:path>
              </a:pathLst>
            </a:custGeom>
            <a:solidFill>
              <a:srgbClr val="009999">
                <a:alpha val="50195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639698" y="4245483"/>
              <a:ext cx="2457450" cy="1118235"/>
            </a:xfrm>
            <a:custGeom>
              <a:avLst/>
              <a:gdLst/>
              <a:ahLst/>
              <a:cxnLst/>
              <a:rect l="l" t="t" r="r" b="b"/>
              <a:pathLst>
                <a:path w="2457450" h="1118235">
                  <a:moveTo>
                    <a:pt x="0" y="1117853"/>
                  </a:moveTo>
                  <a:lnTo>
                    <a:pt x="2457450" y="1117853"/>
                  </a:lnTo>
                  <a:lnTo>
                    <a:pt x="2457450" y="0"/>
                  </a:lnTo>
                  <a:lnTo>
                    <a:pt x="0" y="0"/>
                  </a:lnTo>
                  <a:lnTo>
                    <a:pt x="0" y="1117853"/>
                  </a:lnTo>
                  <a:close/>
                </a:path>
              </a:pathLst>
            </a:custGeom>
            <a:ln w="12700">
              <a:solidFill>
                <a:srgbClr val="010027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1" name="object 2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06957" y="4332732"/>
              <a:ext cx="394716" cy="411480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08937" y="4379976"/>
              <a:ext cx="842010" cy="297180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72845" y="4793742"/>
              <a:ext cx="1033272" cy="541782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282190" y="4339590"/>
              <a:ext cx="752094" cy="338328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742693" y="4812030"/>
              <a:ext cx="411480" cy="411480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338578" y="4847844"/>
              <a:ext cx="658368" cy="309371"/>
            </a:xfrm>
            <a:prstGeom prst="rect">
              <a:avLst/>
            </a:prstGeom>
          </p:spPr>
        </p:pic>
      </p:grpSp>
      <p:sp>
        <p:nvSpPr>
          <p:cNvPr id="27" name="object 27" descr=""/>
          <p:cNvSpPr txBox="1"/>
          <p:nvPr/>
        </p:nvSpPr>
        <p:spPr>
          <a:xfrm>
            <a:off x="624077" y="510032"/>
            <a:ext cx="911352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03234D"/>
                </a:solidFill>
                <a:latin typeface="Arial MT"/>
                <a:cs typeface="Arial MT"/>
              </a:rPr>
              <a:t>The</a:t>
            </a:r>
            <a:r>
              <a:rPr dirty="0" sz="120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03234D"/>
                </a:solidFill>
                <a:latin typeface="Arial MT"/>
                <a:cs typeface="Arial MT"/>
              </a:rPr>
              <a:t>IRA</a:t>
            </a:r>
            <a:r>
              <a:rPr dirty="0" sz="1200" spc="-8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03234D"/>
                </a:solidFill>
                <a:latin typeface="Arial MT"/>
                <a:cs typeface="Arial MT"/>
              </a:rPr>
              <a:t>provides</a:t>
            </a:r>
            <a:r>
              <a:rPr dirty="0" sz="1200" spc="-4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03234D"/>
                </a:solidFill>
                <a:latin typeface="Arial MT"/>
                <a:cs typeface="Arial MT"/>
              </a:rPr>
              <a:t>renewable</a:t>
            </a:r>
            <a:r>
              <a:rPr dirty="0" sz="1200" spc="-3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03234D"/>
                </a:solidFill>
                <a:latin typeface="Arial MT"/>
                <a:cs typeface="Arial MT"/>
              </a:rPr>
              <a:t>energy</a:t>
            </a:r>
            <a:r>
              <a:rPr dirty="0" sz="1200" spc="-3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03234D"/>
                </a:solidFill>
                <a:latin typeface="Arial MT"/>
                <a:cs typeface="Arial MT"/>
              </a:rPr>
              <a:t>companies</a:t>
            </a:r>
            <a:r>
              <a:rPr dirty="0" sz="1200" spc="-4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03234D"/>
                </a:solidFill>
                <a:latin typeface="Arial MT"/>
                <a:cs typeface="Arial MT"/>
              </a:rPr>
              <a:t>with</a:t>
            </a:r>
            <a:r>
              <a:rPr dirty="0" sz="1200" spc="-1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03234D"/>
                </a:solidFill>
                <a:latin typeface="Arial MT"/>
                <a:cs typeface="Arial MT"/>
              </a:rPr>
              <a:t>a</a:t>
            </a:r>
            <a:r>
              <a:rPr dirty="0" sz="120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03234D"/>
                </a:solidFill>
                <a:latin typeface="Arial MT"/>
                <a:cs typeface="Arial MT"/>
              </a:rPr>
              <a:t>unique</a:t>
            </a:r>
            <a:r>
              <a:rPr dirty="0" sz="1200" spc="-4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03234D"/>
                </a:solidFill>
                <a:latin typeface="Arial MT"/>
                <a:cs typeface="Arial MT"/>
              </a:rPr>
              <a:t>opportunity</a:t>
            </a:r>
            <a:r>
              <a:rPr dirty="0" sz="120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03234D"/>
                </a:solidFill>
                <a:latin typeface="Arial MT"/>
                <a:cs typeface="Arial MT"/>
              </a:rPr>
              <a:t>to</a:t>
            </a:r>
            <a:r>
              <a:rPr dirty="0" sz="120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03234D"/>
                </a:solidFill>
                <a:latin typeface="Arial MT"/>
                <a:cs typeface="Arial MT"/>
              </a:rPr>
              <a:t>accelerate</a:t>
            </a:r>
            <a:r>
              <a:rPr dirty="0" sz="1200" spc="-3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03234D"/>
                </a:solidFill>
                <a:latin typeface="Arial MT"/>
                <a:cs typeface="Arial MT"/>
              </a:rPr>
              <a:t>the</a:t>
            </a:r>
            <a:r>
              <a:rPr dirty="0" sz="120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03234D"/>
                </a:solidFill>
                <a:latin typeface="Arial MT"/>
                <a:cs typeface="Arial MT"/>
              </a:rPr>
              <a:t>adoption</a:t>
            </a:r>
            <a:r>
              <a:rPr dirty="0" sz="1200" spc="-3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03234D"/>
                </a:solidFill>
                <a:latin typeface="Arial MT"/>
                <a:cs typeface="Arial MT"/>
              </a:rPr>
              <a:t>of</a:t>
            </a:r>
            <a:r>
              <a:rPr dirty="0" sz="120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03234D"/>
                </a:solidFill>
                <a:latin typeface="Arial MT"/>
                <a:cs typeface="Arial MT"/>
              </a:rPr>
              <a:t>clean</a:t>
            </a:r>
            <a:r>
              <a:rPr dirty="0" sz="1200" spc="-3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03234D"/>
                </a:solidFill>
                <a:latin typeface="Arial MT"/>
                <a:cs typeface="Arial MT"/>
              </a:rPr>
              <a:t>energy</a:t>
            </a:r>
            <a:r>
              <a:rPr dirty="0" sz="120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03234D"/>
                </a:solidFill>
                <a:latin typeface="Arial MT"/>
                <a:cs typeface="Arial MT"/>
              </a:rPr>
              <a:t>through</a:t>
            </a:r>
            <a:r>
              <a:rPr dirty="0" sz="1200" spc="-4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03234D"/>
                </a:solidFill>
                <a:latin typeface="Arial MT"/>
                <a:cs typeface="Arial MT"/>
              </a:rPr>
              <a:t>tax</a:t>
            </a:r>
            <a:r>
              <a:rPr dirty="0" sz="1200" spc="-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03234D"/>
                </a:solidFill>
                <a:latin typeface="Arial MT"/>
                <a:cs typeface="Arial MT"/>
              </a:rPr>
              <a:t>credits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28" name="object 28"/>
          <p:cNvSpPr txBox="1">
            <a:spLocks noGrp="1"/>
          </p:cNvSpPr>
          <p:nvPr>
            <p:ph type="title"/>
          </p:nvPr>
        </p:nvSpPr>
        <p:spPr>
          <a:xfrm>
            <a:off x="624077" y="204977"/>
            <a:ext cx="5529580" cy="3302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009999"/>
                </a:solidFill>
              </a:rPr>
              <a:t>Inflation</a:t>
            </a:r>
            <a:r>
              <a:rPr dirty="0" spc="-50">
                <a:solidFill>
                  <a:srgbClr val="009999"/>
                </a:solidFill>
              </a:rPr>
              <a:t> </a:t>
            </a:r>
            <a:r>
              <a:rPr dirty="0" spc="-10">
                <a:solidFill>
                  <a:srgbClr val="009999"/>
                </a:solidFill>
              </a:rPr>
              <a:t>Reduction</a:t>
            </a:r>
            <a:r>
              <a:rPr dirty="0" spc="-85">
                <a:solidFill>
                  <a:srgbClr val="009999"/>
                </a:solidFill>
              </a:rPr>
              <a:t> </a:t>
            </a:r>
            <a:r>
              <a:rPr dirty="0">
                <a:solidFill>
                  <a:srgbClr val="009999"/>
                </a:solidFill>
              </a:rPr>
              <a:t>Act</a:t>
            </a:r>
            <a:r>
              <a:rPr dirty="0" spc="-35">
                <a:solidFill>
                  <a:srgbClr val="009999"/>
                </a:solidFill>
              </a:rPr>
              <a:t> </a:t>
            </a:r>
            <a:r>
              <a:rPr dirty="0">
                <a:solidFill>
                  <a:srgbClr val="009999"/>
                </a:solidFill>
              </a:rPr>
              <a:t>Driving</a:t>
            </a:r>
            <a:r>
              <a:rPr dirty="0" spc="-30">
                <a:solidFill>
                  <a:srgbClr val="009999"/>
                </a:solidFill>
              </a:rPr>
              <a:t> </a:t>
            </a:r>
            <a:r>
              <a:rPr dirty="0">
                <a:solidFill>
                  <a:srgbClr val="009999"/>
                </a:solidFill>
              </a:rPr>
              <a:t>Massive</a:t>
            </a:r>
            <a:r>
              <a:rPr dirty="0" spc="-40">
                <a:solidFill>
                  <a:srgbClr val="009999"/>
                </a:solidFill>
              </a:rPr>
              <a:t> </a:t>
            </a:r>
            <a:r>
              <a:rPr dirty="0" spc="-10">
                <a:solidFill>
                  <a:srgbClr val="009999"/>
                </a:solidFill>
              </a:rPr>
              <a:t>Value</a:t>
            </a:r>
          </a:p>
        </p:txBody>
      </p:sp>
      <p:pic>
        <p:nvPicPr>
          <p:cNvPr id="29" name="object 29" descr="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643127" y="949071"/>
            <a:ext cx="57150" cy="305180"/>
          </a:xfrm>
          <a:prstGeom prst="rect">
            <a:avLst/>
          </a:prstGeom>
        </p:spPr>
      </p:pic>
      <p:sp>
        <p:nvSpPr>
          <p:cNvPr id="30" name="object 30" descr=""/>
          <p:cNvSpPr txBox="1"/>
          <p:nvPr/>
        </p:nvSpPr>
        <p:spPr>
          <a:xfrm>
            <a:off x="717804" y="958088"/>
            <a:ext cx="2957195" cy="2387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400" spc="-20" b="1">
                <a:solidFill>
                  <a:srgbClr val="010027"/>
                </a:solidFill>
                <a:latin typeface="Arial"/>
                <a:cs typeface="Arial"/>
              </a:rPr>
              <a:t>Vestas’</a:t>
            </a:r>
            <a:r>
              <a:rPr dirty="0" sz="1400" spc="-9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10027"/>
                </a:solidFill>
                <a:latin typeface="Arial"/>
                <a:cs typeface="Arial"/>
              </a:rPr>
              <a:t>North</a:t>
            </a:r>
            <a:r>
              <a:rPr dirty="0" sz="1400" spc="-8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10027"/>
                </a:solidFill>
                <a:latin typeface="Arial"/>
                <a:cs typeface="Arial"/>
              </a:rPr>
              <a:t>American</a:t>
            </a:r>
            <a:r>
              <a:rPr dirty="0" sz="1400" spc="-2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400" spc="-10" b="1">
                <a:solidFill>
                  <a:srgbClr val="010027"/>
                </a:solidFill>
                <a:latin typeface="Arial"/>
                <a:cs typeface="Arial"/>
              </a:rPr>
              <a:t>footprint…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31" name="object 31" descr=""/>
          <p:cNvGrpSpPr/>
          <p:nvPr/>
        </p:nvGrpSpPr>
        <p:grpSpPr>
          <a:xfrm>
            <a:off x="8171688" y="4245102"/>
            <a:ext cx="1001394" cy="1629410"/>
            <a:chOff x="8171688" y="4245102"/>
            <a:chExt cx="1001394" cy="1629410"/>
          </a:xfrm>
        </p:grpSpPr>
        <p:sp>
          <p:nvSpPr>
            <p:cNvPr id="32" name="object 32" descr=""/>
            <p:cNvSpPr/>
            <p:nvPr/>
          </p:nvSpPr>
          <p:spPr>
            <a:xfrm>
              <a:off x="8171688" y="4245102"/>
              <a:ext cx="1001394" cy="1629410"/>
            </a:xfrm>
            <a:custGeom>
              <a:avLst/>
              <a:gdLst/>
              <a:ahLst/>
              <a:cxnLst/>
              <a:rect l="l" t="t" r="r" b="b"/>
              <a:pathLst>
                <a:path w="1001395" h="1629410">
                  <a:moveTo>
                    <a:pt x="1001268" y="0"/>
                  </a:moveTo>
                  <a:lnTo>
                    <a:pt x="0" y="0"/>
                  </a:lnTo>
                  <a:lnTo>
                    <a:pt x="0" y="1629156"/>
                  </a:lnTo>
                  <a:lnTo>
                    <a:pt x="1001268" y="1629156"/>
                  </a:lnTo>
                  <a:lnTo>
                    <a:pt x="1001268" y="0"/>
                  </a:lnTo>
                  <a:close/>
                </a:path>
              </a:pathLst>
            </a:custGeom>
            <a:solidFill>
              <a:srgbClr val="79C9C9">
                <a:alpha val="52156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 descr=""/>
            <p:cNvSpPr/>
            <p:nvPr/>
          </p:nvSpPr>
          <p:spPr>
            <a:xfrm>
              <a:off x="8216265" y="4295775"/>
              <a:ext cx="916940" cy="328930"/>
            </a:xfrm>
            <a:custGeom>
              <a:avLst/>
              <a:gdLst/>
              <a:ahLst/>
              <a:cxnLst/>
              <a:rect l="l" t="t" r="r" b="b"/>
              <a:pathLst>
                <a:path w="916940" h="328929">
                  <a:moveTo>
                    <a:pt x="916686" y="0"/>
                  </a:moveTo>
                  <a:lnTo>
                    <a:pt x="0" y="0"/>
                  </a:lnTo>
                  <a:lnTo>
                    <a:pt x="0" y="328422"/>
                  </a:lnTo>
                  <a:lnTo>
                    <a:pt x="916686" y="328422"/>
                  </a:lnTo>
                  <a:lnTo>
                    <a:pt x="916686" y="0"/>
                  </a:lnTo>
                  <a:close/>
                </a:path>
              </a:pathLst>
            </a:custGeom>
            <a:solidFill>
              <a:srgbClr val="79C9C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 descr=""/>
            <p:cNvSpPr/>
            <p:nvPr/>
          </p:nvSpPr>
          <p:spPr>
            <a:xfrm>
              <a:off x="8216265" y="4295775"/>
              <a:ext cx="916940" cy="328930"/>
            </a:xfrm>
            <a:custGeom>
              <a:avLst/>
              <a:gdLst/>
              <a:ahLst/>
              <a:cxnLst/>
              <a:rect l="l" t="t" r="r" b="b"/>
              <a:pathLst>
                <a:path w="916940" h="328929">
                  <a:moveTo>
                    <a:pt x="0" y="328422"/>
                  </a:moveTo>
                  <a:lnTo>
                    <a:pt x="916686" y="328422"/>
                  </a:lnTo>
                  <a:lnTo>
                    <a:pt x="916686" y="0"/>
                  </a:lnTo>
                  <a:lnTo>
                    <a:pt x="0" y="0"/>
                  </a:lnTo>
                  <a:lnTo>
                    <a:pt x="0" y="328422"/>
                  </a:lnTo>
                  <a:close/>
                </a:path>
              </a:pathLst>
            </a:custGeom>
            <a:ln w="19050">
              <a:solidFill>
                <a:srgbClr val="009999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5" name="object 35" descr=""/>
          <p:cNvSpPr txBox="1"/>
          <p:nvPr/>
        </p:nvSpPr>
        <p:spPr>
          <a:xfrm>
            <a:off x="8301228" y="4307840"/>
            <a:ext cx="74612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600" b="1">
                <a:solidFill>
                  <a:srgbClr val="010027"/>
                </a:solidFill>
                <a:latin typeface="Arial"/>
                <a:cs typeface="Arial"/>
              </a:rPr>
              <a:t>Orders</a:t>
            </a:r>
            <a:r>
              <a:rPr dirty="0" sz="600" spc="-3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600" b="1">
                <a:solidFill>
                  <a:srgbClr val="010027"/>
                </a:solidFill>
                <a:latin typeface="Arial"/>
                <a:cs typeface="Arial"/>
              </a:rPr>
              <a:t>fulfilled</a:t>
            </a:r>
            <a:r>
              <a:rPr dirty="0" sz="600" spc="-4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600" spc="-20" b="1">
                <a:solidFill>
                  <a:srgbClr val="010027"/>
                </a:solidFill>
                <a:latin typeface="Arial"/>
                <a:cs typeface="Arial"/>
              </a:rPr>
              <a:t>post</a:t>
            </a:r>
            <a:r>
              <a:rPr dirty="0" sz="600" spc="50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600" spc="-10" b="1">
                <a:solidFill>
                  <a:srgbClr val="010027"/>
                </a:solidFill>
                <a:latin typeface="Arial"/>
                <a:cs typeface="Arial"/>
              </a:rPr>
              <a:t>COVID-</a:t>
            </a:r>
            <a:r>
              <a:rPr dirty="0" sz="600" b="1">
                <a:solidFill>
                  <a:srgbClr val="010027"/>
                </a:solidFill>
                <a:latin typeface="Arial"/>
                <a:cs typeface="Arial"/>
              </a:rPr>
              <a:t>19</a:t>
            </a:r>
            <a:r>
              <a:rPr dirty="0" sz="600" spc="3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600" spc="-10" b="1">
                <a:solidFill>
                  <a:srgbClr val="010027"/>
                </a:solidFill>
                <a:latin typeface="Arial"/>
                <a:cs typeface="Arial"/>
              </a:rPr>
              <a:t>supply-</a:t>
            </a:r>
            <a:r>
              <a:rPr dirty="0" sz="600" spc="50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600" b="1">
                <a:solidFill>
                  <a:srgbClr val="010027"/>
                </a:solidFill>
                <a:latin typeface="Arial"/>
                <a:cs typeface="Arial"/>
              </a:rPr>
              <a:t>chain</a:t>
            </a:r>
            <a:r>
              <a:rPr dirty="0" sz="600" spc="-2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600" spc="-10" b="1">
                <a:solidFill>
                  <a:srgbClr val="010027"/>
                </a:solidFill>
                <a:latin typeface="Arial"/>
                <a:cs typeface="Arial"/>
              </a:rPr>
              <a:t>issues</a:t>
            </a:r>
            <a:endParaRPr sz="600">
              <a:latin typeface="Arial"/>
              <a:cs typeface="Arial"/>
            </a:endParaRPr>
          </a:p>
        </p:txBody>
      </p:sp>
      <p:grpSp>
        <p:nvGrpSpPr>
          <p:cNvPr id="36" name="object 36" descr=""/>
          <p:cNvGrpSpPr/>
          <p:nvPr/>
        </p:nvGrpSpPr>
        <p:grpSpPr>
          <a:xfrm>
            <a:off x="10056876" y="4245102"/>
            <a:ext cx="867410" cy="1629410"/>
            <a:chOff x="10056876" y="4245102"/>
            <a:chExt cx="867410" cy="1629410"/>
          </a:xfrm>
        </p:grpSpPr>
        <p:sp>
          <p:nvSpPr>
            <p:cNvPr id="37" name="object 37" descr=""/>
            <p:cNvSpPr/>
            <p:nvPr/>
          </p:nvSpPr>
          <p:spPr>
            <a:xfrm>
              <a:off x="10056876" y="4245102"/>
              <a:ext cx="867410" cy="1629410"/>
            </a:xfrm>
            <a:custGeom>
              <a:avLst/>
              <a:gdLst/>
              <a:ahLst/>
              <a:cxnLst/>
              <a:rect l="l" t="t" r="r" b="b"/>
              <a:pathLst>
                <a:path w="867409" h="1629410">
                  <a:moveTo>
                    <a:pt x="867155" y="0"/>
                  </a:moveTo>
                  <a:lnTo>
                    <a:pt x="0" y="0"/>
                  </a:lnTo>
                  <a:lnTo>
                    <a:pt x="0" y="1629156"/>
                  </a:lnTo>
                  <a:lnTo>
                    <a:pt x="867155" y="1629156"/>
                  </a:lnTo>
                  <a:lnTo>
                    <a:pt x="867155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 descr=""/>
            <p:cNvSpPr/>
            <p:nvPr/>
          </p:nvSpPr>
          <p:spPr>
            <a:xfrm>
              <a:off x="10102977" y="4295775"/>
              <a:ext cx="775335" cy="328930"/>
            </a:xfrm>
            <a:custGeom>
              <a:avLst/>
              <a:gdLst/>
              <a:ahLst/>
              <a:cxnLst/>
              <a:rect l="l" t="t" r="r" b="b"/>
              <a:pathLst>
                <a:path w="775334" h="328929">
                  <a:moveTo>
                    <a:pt x="774953" y="0"/>
                  </a:moveTo>
                  <a:lnTo>
                    <a:pt x="0" y="0"/>
                  </a:lnTo>
                  <a:lnTo>
                    <a:pt x="0" y="328422"/>
                  </a:lnTo>
                  <a:lnTo>
                    <a:pt x="774953" y="328422"/>
                  </a:lnTo>
                  <a:lnTo>
                    <a:pt x="774953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 descr=""/>
            <p:cNvSpPr/>
            <p:nvPr/>
          </p:nvSpPr>
          <p:spPr>
            <a:xfrm>
              <a:off x="10102977" y="4295775"/>
              <a:ext cx="775335" cy="328930"/>
            </a:xfrm>
            <a:custGeom>
              <a:avLst/>
              <a:gdLst/>
              <a:ahLst/>
              <a:cxnLst/>
              <a:rect l="l" t="t" r="r" b="b"/>
              <a:pathLst>
                <a:path w="775334" h="328929">
                  <a:moveTo>
                    <a:pt x="0" y="328422"/>
                  </a:moveTo>
                  <a:lnTo>
                    <a:pt x="774953" y="328422"/>
                  </a:lnTo>
                  <a:lnTo>
                    <a:pt x="774953" y="0"/>
                  </a:lnTo>
                  <a:lnTo>
                    <a:pt x="0" y="0"/>
                  </a:lnTo>
                  <a:lnTo>
                    <a:pt x="0" y="328422"/>
                  </a:lnTo>
                  <a:close/>
                </a:path>
              </a:pathLst>
            </a:custGeom>
            <a:ln w="19050">
              <a:solidFill>
                <a:srgbClr val="010027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0" name="object 40" descr=""/>
          <p:cNvSpPr txBox="1"/>
          <p:nvPr/>
        </p:nvSpPr>
        <p:spPr>
          <a:xfrm>
            <a:off x="10188447" y="4353559"/>
            <a:ext cx="60515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36830">
              <a:lnSpc>
                <a:spcPct val="100000"/>
              </a:lnSpc>
              <a:spcBef>
                <a:spcPts val="100"/>
              </a:spcBef>
            </a:pPr>
            <a:r>
              <a:rPr dirty="0" sz="600" b="1">
                <a:solidFill>
                  <a:srgbClr val="010027"/>
                </a:solidFill>
                <a:latin typeface="Arial"/>
                <a:cs typeface="Arial"/>
              </a:rPr>
              <a:t>IRA</a:t>
            </a:r>
            <a:r>
              <a:rPr dirty="0" sz="600" spc="-2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600" b="1">
                <a:solidFill>
                  <a:srgbClr val="010027"/>
                </a:solidFill>
                <a:latin typeface="Arial"/>
                <a:cs typeface="Arial"/>
              </a:rPr>
              <a:t>signed</a:t>
            </a:r>
            <a:r>
              <a:rPr dirty="0" sz="600" spc="-3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600" spc="-25" b="1">
                <a:solidFill>
                  <a:srgbClr val="010027"/>
                </a:solidFill>
                <a:latin typeface="Arial"/>
                <a:cs typeface="Arial"/>
              </a:rPr>
              <a:t>by</a:t>
            </a:r>
            <a:r>
              <a:rPr dirty="0" sz="600" spc="50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600" spc="-10" b="1">
                <a:solidFill>
                  <a:srgbClr val="010027"/>
                </a:solidFill>
                <a:latin typeface="Arial"/>
                <a:cs typeface="Arial"/>
              </a:rPr>
              <a:t>President</a:t>
            </a:r>
            <a:r>
              <a:rPr dirty="0" sz="600" spc="4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600" spc="-10" b="1">
                <a:solidFill>
                  <a:srgbClr val="010027"/>
                </a:solidFill>
                <a:latin typeface="Arial"/>
                <a:cs typeface="Arial"/>
              </a:rPr>
              <a:t>Biden</a:t>
            </a:r>
            <a:endParaRPr sz="600">
              <a:latin typeface="Arial"/>
              <a:cs typeface="Arial"/>
            </a:endParaRPr>
          </a:p>
        </p:txBody>
      </p:sp>
      <p:pic>
        <p:nvPicPr>
          <p:cNvPr id="41" name="object 41" descr="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6816090" y="3801236"/>
            <a:ext cx="57150" cy="305181"/>
          </a:xfrm>
          <a:prstGeom prst="rect">
            <a:avLst/>
          </a:prstGeom>
        </p:spPr>
      </p:pic>
      <p:sp>
        <p:nvSpPr>
          <p:cNvPr id="42" name="object 42" descr=""/>
          <p:cNvSpPr txBox="1"/>
          <p:nvPr/>
        </p:nvSpPr>
        <p:spPr>
          <a:xfrm>
            <a:off x="6890766" y="3728211"/>
            <a:ext cx="4400550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dirty="0" sz="1400" spc="-20" b="1">
                <a:solidFill>
                  <a:srgbClr val="010027"/>
                </a:solidFill>
                <a:latin typeface="Arial"/>
                <a:cs typeface="Arial"/>
              </a:rPr>
              <a:t>Vestas’</a:t>
            </a:r>
            <a:r>
              <a:rPr dirty="0" sz="1400" spc="-9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10027"/>
                </a:solidFill>
                <a:latin typeface="Arial"/>
                <a:cs typeface="Arial"/>
              </a:rPr>
              <a:t>U.S.</a:t>
            </a:r>
            <a:r>
              <a:rPr dirty="0" sz="1400" spc="-3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10027"/>
                </a:solidFill>
                <a:latin typeface="Arial"/>
                <a:cs typeface="Arial"/>
              </a:rPr>
              <a:t>wind</a:t>
            </a:r>
            <a:r>
              <a:rPr dirty="0" sz="1400" spc="-2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10027"/>
                </a:solidFill>
                <a:latin typeface="Arial"/>
                <a:cs typeface="Arial"/>
              </a:rPr>
              <a:t>turbine</a:t>
            </a:r>
            <a:r>
              <a:rPr dirty="0" sz="1400" spc="-2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10027"/>
                </a:solidFill>
                <a:latin typeface="Arial"/>
                <a:cs typeface="Arial"/>
              </a:rPr>
              <a:t>deliveries</a:t>
            </a:r>
            <a:r>
              <a:rPr dirty="0" sz="1400" spc="-3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10027"/>
                </a:solidFill>
                <a:latin typeface="Arial"/>
                <a:cs typeface="Arial"/>
              </a:rPr>
              <a:t>saw</a:t>
            </a:r>
            <a:r>
              <a:rPr dirty="0" sz="1400" spc="-3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10027"/>
                </a:solidFill>
                <a:latin typeface="Arial"/>
                <a:cs typeface="Arial"/>
              </a:rPr>
              <a:t>an</a:t>
            </a:r>
            <a:r>
              <a:rPr dirty="0" sz="1400" spc="-2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400" spc="-10" b="1">
                <a:solidFill>
                  <a:srgbClr val="010027"/>
                </a:solidFill>
                <a:latin typeface="Arial"/>
                <a:cs typeface="Arial"/>
              </a:rPr>
              <a:t>increase </a:t>
            </a:r>
            <a:r>
              <a:rPr dirty="0" sz="1400" b="1">
                <a:solidFill>
                  <a:srgbClr val="010027"/>
                </a:solidFill>
                <a:latin typeface="Arial"/>
                <a:cs typeface="Arial"/>
              </a:rPr>
              <a:t>after</a:t>
            </a:r>
            <a:r>
              <a:rPr dirty="0" sz="1400" spc="-3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10027"/>
                </a:solidFill>
                <a:latin typeface="Arial"/>
                <a:cs typeface="Arial"/>
              </a:rPr>
              <a:t>the</a:t>
            </a:r>
            <a:r>
              <a:rPr dirty="0" sz="1400" spc="-3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10027"/>
                </a:solidFill>
                <a:latin typeface="Arial"/>
                <a:cs typeface="Arial"/>
              </a:rPr>
              <a:t>IRA</a:t>
            </a:r>
            <a:r>
              <a:rPr dirty="0" sz="1400" spc="-6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10027"/>
                </a:solidFill>
                <a:latin typeface="Arial"/>
                <a:cs typeface="Arial"/>
              </a:rPr>
              <a:t>was</a:t>
            </a:r>
            <a:r>
              <a:rPr dirty="0" sz="1400" spc="-3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400" spc="-10" b="1">
                <a:solidFill>
                  <a:srgbClr val="010027"/>
                </a:solidFill>
                <a:latin typeface="Arial"/>
                <a:cs typeface="Arial"/>
              </a:rPr>
              <a:t>signed</a:t>
            </a:r>
            <a:endParaRPr sz="1400">
              <a:latin typeface="Arial"/>
              <a:cs typeface="Arial"/>
            </a:endParaRPr>
          </a:p>
        </p:txBody>
      </p:sp>
      <p:sp>
        <p:nvSpPr>
          <p:cNvPr id="43" name="object 43" descr=""/>
          <p:cNvSpPr txBox="1"/>
          <p:nvPr/>
        </p:nvSpPr>
        <p:spPr>
          <a:xfrm>
            <a:off x="6786277" y="4798281"/>
            <a:ext cx="153670" cy="1016000"/>
          </a:xfrm>
          <a:prstGeom prst="rect">
            <a:avLst/>
          </a:prstGeom>
        </p:spPr>
        <p:txBody>
          <a:bodyPr wrap="square" lIns="0" tIns="1905" rIns="0" bIns="0" rtlCol="0" vert="vert27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In</a:t>
            </a:r>
            <a:r>
              <a:rPr dirty="0" sz="900" spc="-3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megawatts</a:t>
            </a:r>
            <a:r>
              <a:rPr dirty="0" sz="900" spc="-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900" spc="-20">
                <a:solidFill>
                  <a:srgbClr val="010027"/>
                </a:solidFill>
                <a:latin typeface="Arial MT"/>
                <a:cs typeface="Arial MT"/>
              </a:rPr>
              <a:t>(MW)</a:t>
            </a:r>
            <a:endParaRPr sz="900">
              <a:latin typeface="Arial MT"/>
              <a:cs typeface="Arial MT"/>
            </a:endParaRPr>
          </a:p>
        </p:txBody>
      </p:sp>
      <p:grpSp>
        <p:nvGrpSpPr>
          <p:cNvPr id="44" name="object 44" descr=""/>
          <p:cNvGrpSpPr/>
          <p:nvPr/>
        </p:nvGrpSpPr>
        <p:grpSpPr>
          <a:xfrm>
            <a:off x="7318629" y="4881371"/>
            <a:ext cx="3625850" cy="971550"/>
            <a:chOff x="7318629" y="4881371"/>
            <a:chExt cx="3625850" cy="971550"/>
          </a:xfrm>
        </p:grpSpPr>
        <p:sp>
          <p:nvSpPr>
            <p:cNvPr id="45" name="object 45" descr=""/>
            <p:cNvSpPr/>
            <p:nvPr/>
          </p:nvSpPr>
          <p:spPr>
            <a:xfrm>
              <a:off x="7428738" y="4881371"/>
              <a:ext cx="3405504" cy="967105"/>
            </a:xfrm>
            <a:custGeom>
              <a:avLst/>
              <a:gdLst/>
              <a:ahLst/>
              <a:cxnLst/>
              <a:rect l="l" t="t" r="r" b="b"/>
              <a:pathLst>
                <a:path w="3405504" h="967104">
                  <a:moveTo>
                    <a:pt x="232410" y="902208"/>
                  </a:moveTo>
                  <a:lnTo>
                    <a:pt x="0" y="902208"/>
                  </a:lnTo>
                  <a:lnTo>
                    <a:pt x="0" y="966978"/>
                  </a:lnTo>
                  <a:lnTo>
                    <a:pt x="232410" y="966978"/>
                  </a:lnTo>
                  <a:lnTo>
                    <a:pt x="232410" y="902208"/>
                  </a:lnTo>
                  <a:close/>
                </a:path>
                <a:path w="3405504" h="967104">
                  <a:moveTo>
                    <a:pt x="685800" y="517398"/>
                  </a:moveTo>
                  <a:lnTo>
                    <a:pt x="453390" y="517398"/>
                  </a:lnTo>
                  <a:lnTo>
                    <a:pt x="453390" y="966978"/>
                  </a:lnTo>
                  <a:lnTo>
                    <a:pt x="685800" y="966978"/>
                  </a:lnTo>
                  <a:lnTo>
                    <a:pt x="685800" y="517398"/>
                  </a:lnTo>
                  <a:close/>
                </a:path>
                <a:path w="3405504" h="967104">
                  <a:moveTo>
                    <a:pt x="1139190" y="0"/>
                  </a:moveTo>
                  <a:lnTo>
                    <a:pt x="906780" y="0"/>
                  </a:lnTo>
                  <a:lnTo>
                    <a:pt x="906780" y="966978"/>
                  </a:lnTo>
                  <a:lnTo>
                    <a:pt x="1139190" y="966978"/>
                  </a:lnTo>
                  <a:lnTo>
                    <a:pt x="1139190" y="0"/>
                  </a:lnTo>
                  <a:close/>
                </a:path>
                <a:path w="3405504" h="967104">
                  <a:moveTo>
                    <a:pt x="1592580" y="230886"/>
                  </a:moveTo>
                  <a:lnTo>
                    <a:pt x="1360170" y="230886"/>
                  </a:lnTo>
                  <a:lnTo>
                    <a:pt x="1360170" y="966978"/>
                  </a:lnTo>
                  <a:lnTo>
                    <a:pt x="1592580" y="966978"/>
                  </a:lnTo>
                  <a:lnTo>
                    <a:pt x="1592580" y="230886"/>
                  </a:lnTo>
                  <a:close/>
                </a:path>
                <a:path w="3405504" h="967104">
                  <a:moveTo>
                    <a:pt x="2045208" y="714756"/>
                  </a:moveTo>
                  <a:lnTo>
                    <a:pt x="1812798" y="714756"/>
                  </a:lnTo>
                  <a:lnTo>
                    <a:pt x="1812798" y="966978"/>
                  </a:lnTo>
                  <a:lnTo>
                    <a:pt x="2045208" y="966978"/>
                  </a:lnTo>
                  <a:lnTo>
                    <a:pt x="2045208" y="714756"/>
                  </a:lnTo>
                  <a:close/>
                </a:path>
                <a:path w="3405504" h="967104">
                  <a:moveTo>
                    <a:pt x="2498598" y="681990"/>
                  </a:moveTo>
                  <a:lnTo>
                    <a:pt x="2266188" y="681990"/>
                  </a:lnTo>
                  <a:lnTo>
                    <a:pt x="2266188" y="966978"/>
                  </a:lnTo>
                  <a:lnTo>
                    <a:pt x="2498598" y="966978"/>
                  </a:lnTo>
                  <a:lnTo>
                    <a:pt x="2498598" y="681990"/>
                  </a:lnTo>
                  <a:close/>
                </a:path>
                <a:path w="3405504" h="967104">
                  <a:moveTo>
                    <a:pt x="2951988" y="518922"/>
                  </a:moveTo>
                  <a:lnTo>
                    <a:pt x="2719578" y="518922"/>
                  </a:lnTo>
                  <a:lnTo>
                    <a:pt x="2719578" y="966978"/>
                  </a:lnTo>
                  <a:lnTo>
                    <a:pt x="2951988" y="966978"/>
                  </a:lnTo>
                  <a:lnTo>
                    <a:pt x="2951988" y="518922"/>
                  </a:lnTo>
                  <a:close/>
                </a:path>
                <a:path w="3405504" h="967104">
                  <a:moveTo>
                    <a:pt x="3405378" y="306324"/>
                  </a:moveTo>
                  <a:lnTo>
                    <a:pt x="3172968" y="306324"/>
                  </a:lnTo>
                  <a:lnTo>
                    <a:pt x="3172968" y="966978"/>
                  </a:lnTo>
                  <a:lnTo>
                    <a:pt x="3405378" y="966978"/>
                  </a:lnTo>
                  <a:lnTo>
                    <a:pt x="3405378" y="306324"/>
                  </a:lnTo>
                  <a:close/>
                </a:path>
              </a:pathLst>
            </a:custGeom>
            <a:solidFill>
              <a:srgbClr val="00999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 descr=""/>
            <p:cNvSpPr/>
            <p:nvPr/>
          </p:nvSpPr>
          <p:spPr>
            <a:xfrm>
              <a:off x="7318629" y="5847968"/>
              <a:ext cx="3625850" cy="0"/>
            </a:xfrm>
            <a:custGeom>
              <a:avLst/>
              <a:gdLst/>
              <a:ahLst/>
              <a:cxnLst/>
              <a:rect l="l" t="t" r="r" b="b"/>
              <a:pathLst>
                <a:path w="3625850" h="0">
                  <a:moveTo>
                    <a:pt x="0" y="0"/>
                  </a:moveTo>
                  <a:lnTo>
                    <a:pt x="3625596" y="0"/>
                  </a:lnTo>
                </a:path>
              </a:pathLst>
            </a:custGeom>
            <a:ln w="9525">
              <a:solidFill>
                <a:srgbClr val="010027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 descr=""/>
            <p:cNvSpPr/>
            <p:nvPr/>
          </p:nvSpPr>
          <p:spPr>
            <a:xfrm>
              <a:off x="7545324" y="4982717"/>
              <a:ext cx="3172460" cy="720090"/>
            </a:xfrm>
            <a:custGeom>
              <a:avLst/>
              <a:gdLst/>
              <a:ahLst/>
              <a:cxnLst/>
              <a:rect l="l" t="t" r="r" b="b"/>
              <a:pathLst>
                <a:path w="3172459" h="720089">
                  <a:moveTo>
                    <a:pt x="0" y="648461"/>
                  </a:moveTo>
                  <a:lnTo>
                    <a:pt x="453390" y="0"/>
                  </a:lnTo>
                  <a:lnTo>
                    <a:pt x="906018" y="523493"/>
                  </a:lnTo>
                  <a:lnTo>
                    <a:pt x="1359407" y="674369"/>
                  </a:lnTo>
                  <a:lnTo>
                    <a:pt x="1812798" y="720089"/>
                  </a:lnTo>
                  <a:lnTo>
                    <a:pt x="2266187" y="634745"/>
                  </a:lnTo>
                  <a:lnTo>
                    <a:pt x="2718816" y="586739"/>
                  </a:lnTo>
                  <a:lnTo>
                    <a:pt x="3172205" y="596645"/>
                  </a:lnTo>
                </a:path>
              </a:pathLst>
            </a:custGeom>
            <a:ln w="28575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8" name="object 48" descr=""/>
          <p:cNvSpPr txBox="1"/>
          <p:nvPr/>
        </p:nvSpPr>
        <p:spPr>
          <a:xfrm>
            <a:off x="7469631" y="5575808"/>
            <a:ext cx="152400" cy="1631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 b="1">
                <a:solidFill>
                  <a:srgbClr val="010027"/>
                </a:solidFill>
                <a:latin typeface="Arial"/>
                <a:cs typeface="Arial"/>
              </a:rPr>
              <a:t>89</a:t>
            </a:r>
            <a:endParaRPr sz="900">
              <a:latin typeface="Arial"/>
              <a:cs typeface="Arial"/>
            </a:endParaRPr>
          </a:p>
        </p:txBody>
      </p:sp>
      <p:sp>
        <p:nvSpPr>
          <p:cNvPr id="49" name="object 49" descr=""/>
          <p:cNvSpPr txBox="1"/>
          <p:nvPr/>
        </p:nvSpPr>
        <p:spPr>
          <a:xfrm>
            <a:off x="7891018" y="5191505"/>
            <a:ext cx="21526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 b="1">
                <a:solidFill>
                  <a:srgbClr val="010027"/>
                </a:solidFill>
                <a:latin typeface="Arial"/>
                <a:cs typeface="Arial"/>
              </a:rPr>
              <a:t>621</a:t>
            </a:r>
            <a:endParaRPr sz="900">
              <a:latin typeface="Arial"/>
              <a:cs typeface="Arial"/>
            </a:endParaRPr>
          </a:p>
        </p:txBody>
      </p:sp>
      <p:sp>
        <p:nvSpPr>
          <p:cNvPr id="50" name="object 50" descr=""/>
          <p:cNvSpPr txBox="1"/>
          <p:nvPr/>
        </p:nvSpPr>
        <p:spPr>
          <a:xfrm>
            <a:off x="8312911" y="4673854"/>
            <a:ext cx="27876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0" b="1">
                <a:solidFill>
                  <a:srgbClr val="010027"/>
                </a:solidFill>
                <a:latin typeface="Arial"/>
                <a:cs typeface="Arial"/>
              </a:rPr>
              <a:t>1337</a:t>
            </a:r>
            <a:endParaRPr sz="900">
              <a:latin typeface="Arial"/>
              <a:cs typeface="Arial"/>
            </a:endParaRPr>
          </a:p>
        </p:txBody>
      </p:sp>
      <p:sp>
        <p:nvSpPr>
          <p:cNvPr id="51" name="object 51" descr=""/>
          <p:cNvSpPr txBox="1"/>
          <p:nvPr/>
        </p:nvSpPr>
        <p:spPr>
          <a:xfrm>
            <a:off x="8766302" y="4904485"/>
            <a:ext cx="27876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0" b="1">
                <a:solidFill>
                  <a:srgbClr val="010027"/>
                </a:solidFill>
                <a:latin typeface="Arial"/>
                <a:cs typeface="Arial"/>
              </a:rPr>
              <a:t>1018</a:t>
            </a:r>
            <a:endParaRPr sz="900">
              <a:latin typeface="Arial"/>
              <a:cs typeface="Arial"/>
            </a:endParaRPr>
          </a:p>
        </p:txBody>
      </p:sp>
      <p:sp>
        <p:nvSpPr>
          <p:cNvPr id="52" name="object 52" descr=""/>
          <p:cNvSpPr txBox="1"/>
          <p:nvPr/>
        </p:nvSpPr>
        <p:spPr>
          <a:xfrm>
            <a:off x="9250680" y="5388102"/>
            <a:ext cx="21526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 b="1">
                <a:solidFill>
                  <a:srgbClr val="010027"/>
                </a:solidFill>
                <a:latin typeface="Arial"/>
                <a:cs typeface="Arial"/>
              </a:rPr>
              <a:t>349</a:t>
            </a:r>
            <a:endParaRPr sz="900">
              <a:latin typeface="Arial"/>
              <a:cs typeface="Arial"/>
            </a:endParaRPr>
          </a:p>
        </p:txBody>
      </p:sp>
      <p:sp>
        <p:nvSpPr>
          <p:cNvPr id="53" name="object 53" descr=""/>
          <p:cNvSpPr txBox="1"/>
          <p:nvPr/>
        </p:nvSpPr>
        <p:spPr>
          <a:xfrm>
            <a:off x="9704069" y="5355590"/>
            <a:ext cx="21526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 b="1">
                <a:solidFill>
                  <a:srgbClr val="010027"/>
                </a:solidFill>
                <a:latin typeface="Arial"/>
                <a:cs typeface="Arial"/>
              </a:rPr>
              <a:t>394</a:t>
            </a:r>
            <a:endParaRPr sz="900">
              <a:latin typeface="Arial"/>
              <a:cs typeface="Arial"/>
            </a:endParaRPr>
          </a:p>
        </p:txBody>
      </p:sp>
      <p:sp>
        <p:nvSpPr>
          <p:cNvPr id="54" name="object 54" descr=""/>
          <p:cNvSpPr txBox="1"/>
          <p:nvPr/>
        </p:nvSpPr>
        <p:spPr>
          <a:xfrm>
            <a:off x="10157206" y="5193029"/>
            <a:ext cx="21526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 b="1">
                <a:solidFill>
                  <a:srgbClr val="010027"/>
                </a:solidFill>
                <a:latin typeface="Arial"/>
                <a:cs typeface="Arial"/>
              </a:rPr>
              <a:t>619</a:t>
            </a:r>
            <a:endParaRPr sz="900">
              <a:latin typeface="Arial"/>
              <a:cs typeface="Arial"/>
            </a:endParaRPr>
          </a:p>
        </p:txBody>
      </p:sp>
      <p:sp>
        <p:nvSpPr>
          <p:cNvPr id="55" name="object 55" descr=""/>
          <p:cNvSpPr txBox="1"/>
          <p:nvPr/>
        </p:nvSpPr>
        <p:spPr>
          <a:xfrm>
            <a:off x="10610595" y="4980432"/>
            <a:ext cx="21526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 b="1">
                <a:solidFill>
                  <a:srgbClr val="010027"/>
                </a:solidFill>
                <a:latin typeface="Arial"/>
                <a:cs typeface="Arial"/>
              </a:rPr>
              <a:t>913</a:t>
            </a:r>
            <a:endParaRPr sz="900">
              <a:latin typeface="Arial"/>
              <a:cs typeface="Arial"/>
            </a:endParaRPr>
          </a:p>
        </p:txBody>
      </p:sp>
      <p:sp>
        <p:nvSpPr>
          <p:cNvPr id="56" name="object 56" descr=""/>
          <p:cNvSpPr txBox="1"/>
          <p:nvPr/>
        </p:nvSpPr>
        <p:spPr>
          <a:xfrm>
            <a:off x="11030711" y="4594020"/>
            <a:ext cx="356235" cy="1327150"/>
          </a:xfrm>
          <a:prstGeom prst="rect">
            <a:avLst/>
          </a:prstGeom>
        </p:spPr>
        <p:txBody>
          <a:bodyPr wrap="square" lIns="0" tIns="920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25"/>
              </a:spcBef>
            </a:pPr>
            <a:r>
              <a:rPr dirty="0" sz="900" spc="-20">
                <a:solidFill>
                  <a:srgbClr val="010027"/>
                </a:solidFill>
                <a:latin typeface="Arial MT"/>
                <a:cs typeface="Arial MT"/>
              </a:rPr>
              <a:t>800%</a:t>
            </a:r>
            <a:endParaRPr sz="9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625"/>
              </a:spcBef>
            </a:pPr>
            <a:r>
              <a:rPr dirty="0" sz="900" spc="-20">
                <a:solidFill>
                  <a:srgbClr val="010027"/>
                </a:solidFill>
                <a:latin typeface="Arial MT"/>
                <a:cs typeface="Arial MT"/>
              </a:rPr>
              <a:t>600%</a:t>
            </a:r>
            <a:endParaRPr sz="9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630"/>
              </a:spcBef>
            </a:pPr>
            <a:r>
              <a:rPr dirty="0" sz="900" spc="-20">
                <a:solidFill>
                  <a:srgbClr val="010027"/>
                </a:solidFill>
                <a:latin typeface="Arial MT"/>
                <a:cs typeface="Arial MT"/>
              </a:rPr>
              <a:t>400%</a:t>
            </a:r>
            <a:endParaRPr sz="9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630"/>
              </a:spcBef>
            </a:pPr>
            <a:r>
              <a:rPr dirty="0" sz="900" spc="-20">
                <a:solidFill>
                  <a:srgbClr val="010027"/>
                </a:solidFill>
                <a:latin typeface="Arial MT"/>
                <a:cs typeface="Arial MT"/>
              </a:rPr>
              <a:t>200%</a:t>
            </a:r>
            <a:endParaRPr sz="9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625"/>
              </a:spcBef>
            </a:pPr>
            <a:r>
              <a:rPr dirty="0" sz="900" spc="-25">
                <a:solidFill>
                  <a:srgbClr val="010027"/>
                </a:solidFill>
                <a:latin typeface="Arial MT"/>
                <a:cs typeface="Arial MT"/>
              </a:rPr>
              <a:t>0%</a:t>
            </a:r>
            <a:endParaRPr sz="9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630"/>
              </a:spcBef>
            </a:pP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-</a:t>
            </a:r>
            <a:r>
              <a:rPr dirty="0" sz="900" spc="-20">
                <a:solidFill>
                  <a:srgbClr val="010027"/>
                </a:solidFill>
                <a:latin typeface="Arial MT"/>
                <a:cs typeface="Arial MT"/>
              </a:rPr>
              <a:t>200%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57" name="object 57" descr=""/>
          <p:cNvSpPr txBox="1"/>
          <p:nvPr/>
        </p:nvSpPr>
        <p:spPr>
          <a:xfrm>
            <a:off x="7144511" y="5758179"/>
            <a:ext cx="8953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50">
                <a:solidFill>
                  <a:srgbClr val="010027"/>
                </a:solidFill>
                <a:latin typeface="Arial MT"/>
                <a:cs typeface="Arial MT"/>
              </a:rPr>
              <a:t>0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58" name="object 58" descr=""/>
          <p:cNvSpPr txBox="1"/>
          <p:nvPr/>
        </p:nvSpPr>
        <p:spPr>
          <a:xfrm>
            <a:off x="7017257" y="5396483"/>
            <a:ext cx="21653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>
                <a:solidFill>
                  <a:srgbClr val="010027"/>
                </a:solidFill>
                <a:latin typeface="Arial MT"/>
                <a:cs typeface="Arial MT"/>
              </a:rPr>
              <a:t>500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59" name="object 59" descr=""/>
          <p:cNvSpPr txBox="1"/>
          <p:nvPr/>
        </p:nvSpPr>
        <p:spPr>
          <a:xfrm>
            <a:off x="6953757" y="5035042"/>
            <a:ext cx="28003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0">
                <a:solidFill>
                  <a:srgbClr val="010027"/>
                </a:solidFill>
                <a:latin typeface="Arial MT"/>
                <a:cs typeface="Arial MT"/>
              </a:rPr>
              <a:t>1000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60" name="object 60" descr=""/>
          <p:cNvSpPr txBox="1"/>
          <p:nvPr/>
        </p:nvSpPr>
        <p:spPr>
          <a:xfrm>
            <a:off x="6953757" y="4673345"/>
            <a:ext cx="28003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0">
                <a:solidFill>
                  <a:srgbClr val="010027"/>
                </a:solidFill>
                <a:latin typeface="Arial MT"/>
                <a:cs typeface="Arial MT"/>
              </a:rPr>
              <a:t>1500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61" name="object 61" descr=""/>
          <p:cNvSpPr/>
          <p:nvPr/>
        </p:nvSpPr>
        <p:spPr>
          <a:xfrm>
            <a:off x="8125206" y="6199632"/>
            <a:ext cx="243840" cy="58419"/>
          </a:xfrm>
          <a:custGeom>
            <a:avLst/>
            <a:gdLst/>
            <a:ahLst/>
            <a:cxnLst/>
            <a:rect l="l" t="t" r="r" b="b"/>
            <a:pathLst>
              <a:path w="243840" h="58420">
                <a:moveTo>
                  <a:pt x="243840" y="0"/>
                </a:moveTo>
                <a:lnTo>
                  <a:pt x="0" y="0"/>
                </a:lnTo>
                <a:lnTo>
                  <a:pt x="0" y="57912"/>
                </a:lnTo>
                <a:lnTo>
                  <a:pt x="243840" y="57912"/>
                </a:lnTo>
                <a:lnTo>
                  <a:pt x="243840" y="0"/>
                </a:lnTo>
                <a:close/>
              </a:path>
            </a:pathLst>
          </a:custGeom>
          <a:solidFill>
            <a:srgbClr val="0099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2" name="object 62" descr=""/>
          <p:cNvSpPr/>
          <p:nvPr/>
        </p:nvSpPr>
        <p:spPr>
          <a:xfrm>
            <a:off x="9422892" y="6228588"/>
            <a:ext cx="243840" cy="0"/>
          </a:xfrm>
          <a:custGeom>
            <a:avLst/>
            <a:gdLst/>
            <a:ahLst/>
            <a:cxnLst/>
            <a:rect l="l" t="t" r="r" b="b"/>
            <a:pathLst>
              <a:path w="243840" h="0">
                <a:moveTo>
                  <a:pt x="0" y="0"/>
                </a:moveTo>
                <a:lnTo>
                  <a:pt x="243839" y="0"/>
                </a:lnTo>
              </a:path>
            </a:pathLst>
          </a:custGeom>
          <a:ln w="28575">
            <a:solidFill>
              <a:srgbClr val="BEBEB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3" name="object 63" descr=""/>
          <p:cNvSpPr txBox="1"/>
          <p:nvPr/>
        </p:nvSpPr>
        <p:spPr>
          <a:xfrm>
            <a:off x="7313676" y="5894323"/>
            <a:ext cx="3636645" cy="40703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Q1 2021</a:t>
            </a:r>
            <a:r>
              <a:rPr dirty="0" sz="900" spc="-13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Q2 2021</a:t>
            </a:r>
            <a:r>
              <a:rPr dirty="0" sz="900" spc="-13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Q3 2021</a:t>
            </a:r>
            <a:r>
              <a:rPr dirty="0" sz="900" spc="-13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Q4 2021</a:t>
            </a:r>
            <a:r>
              <a:rPr dirty="0" sz="900" spc="-13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Q1 2022</a:t>
            </a:r>
            <a:r>
              <a:rPr dirty="0" sz="900" spc="-13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Q2 2022</a:t>
            </a:r>
            <a:r>
              <a:rPr dirty="0" sz="900" spc="-13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Q3 2022</a:t>
            </a:r>
            <a:r>
              <a:rPr dirty="0" sz="900" spc="-13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Q4 </a:t>
            </a:r>
            <a:r>
              <a:rPr dirty="0" sz="900" spc="-20">
                <a:solidFill>
                  <a:srgbClr val="010027"/>
                </a:solidFill>
                <a:latin typeface="Arial MT"/>
                <a:cs typeface="Arial MT"/>
              </a:rPr>
              <a:t>2022</a:t>
            </a:r>
            <a:endParaRPr sz="900">
              <a:latin typeface="Arial MT"/>
              <a:cs typeface="Arial MT"/>
            </a:endParaRPr>
          </a:p>
          <a:p>
            <a:pPr marL="1082040">
              <a:lnSpc>
                <a:spcPct val="100000"/>
              </a:lnSpc>
              <a:spcBef>
                <a:spcPts val="840"/>
              </a:spcBef>
              <a:tabLst>
                <a:tab pos="2379345" algn="l"/>
              </a:tabLst>
            </a:pP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Deliveries</a:t>
            </a:r>
            <a:r>
              <a:rPr dirty="0" sz="900" spc="-3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in</a:t>
            </a:r>
            <a:r>
              <a:rPr dirty="0" sz="900" spc="-2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900" spc="-25">
                <a:solidFill>
                  <a:srgbClr val="010027"/>
                </a:solidFill>
                <a:latin typeface="Arial MT"/>
                <a:cs typeface="Arial MT"/>
              </a:rPr>
              <a:t>MW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	% </a:t>
            </a:r>
            <a:r>
              <a:rPr dirty="0" sz="900" spc="-10">
                <a:solidFill>
                  <a:srgbClr val="010027"/>
                </a:solidFill>
                <a:latin typeface="Arial MT"/>
                <a:cs typeface="Arial MT"/>
              </a:rPr>
              <a:t>increase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64" name="object 64" descr=""/>
          <p:cNvSpPr txBox="1"/>
          <p:nvPr/>
        </p:nvSpPr>
        <p:spPr>
          <a:xfrm>
            <a:off x="6594093" y="1230121"/>
            <a:ext cx="4819650" cy="3454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0" marR="5080" indent="-114300">
              <a:lnSpc>
                <a:spcPct val="100000"/>
              </a:lnSpc>
              <a:spcBef>
                <a:spcPts val="100"/>
              </a:spcBef>
              <a:buClr>
                <a:srgbClr val="009999"/>
              </a:buClr>
              <a:buFont typeface="Wingdings"/>
              <a:buChar char=""/>
              <a:tabLst>
                <a:tab pos="127000" algn="l"/>
              </a:tabLst>
            </a:pP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The</a:t>
            </a:r>
            <a:r>
              <a:rPr dirty="0" sz="1050" spc="-3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IRA</a:t>
            </a:r>
            <a:r>
              <a:rPr dirty="0" sz="1050" spc="-3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creates</a:t>
            </a:r>
            <a:r>
              <a:rPr dirty="0" sz="1050" spc="-2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new</a:t>
            </a:r>
            <a:r>
              <a:rPr dirty="0" sz="1050" spc="-3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tax</a:t>
            </a:r>
            <a:r>
              <a:rPr dirty="0" sz="1050" spc="-2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credits</a:t>
            </a:r>
            <a:r>
              <a:rPr dirty="0" sz="1050" spc="-3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for</a:t>
            </a:r>
            <a:r>
              <a:rPr dirty="0" sz="1050" spc="-3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companies</a:t>
            </a:r>
            <a:r>
              <a:rPr dirty="0" sz="1050" spc="-1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that</a:t>
            </a:r>
            <a:r>
              <a:rPr dirty="0" sz="1050" spc="-3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domestically</a:t>
            </a:r>
            <a:r>
              <a:rPr dirty="0" sz="1050" spc="-2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 spc="-10">
                <a:solidFill>
                  <a:srgbClr val="010027"/>
                </a:solidFill>
                <a:latin typeface="Arial MT"/>
                <a:cs typeface="Arial MT"/>
              </a:rPr>
              <a:t>manufacture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and</a:t>
            </a:r>
            <a:r>
              <a:rPr dirty="0" sz="1050" spc="-3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sell</a:t>
            </a:r>
            <a:r>
              <a:rPr dirty="0" sz="1050" spc="-4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clean</a:t>
            </a:r>
            <a:r>
              <a:rPr dirty="0" sz="1050" spc="-3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energy</a:t>
            </a:r>
            <a:r>
              <a:rPr dirty="0" sz="1050" spc="-2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in</a:t>
            </a:r>
            <a:r>
              <a:rPr dirty="0" sz="1050" spc="-3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the</a:t>
            </a:r>
            <a:r>
              <a:rPr dirty="0" sz="1050" spc="-4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United</a:t>
            </a:r>
            <a:r>
              <a:rPr dirty="0" sz="1050" spc="-2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States</a:t>
            </a:r>
            <a:r>
              <a:rPr dirty="0" sz="1050" spc="-5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between</a:t>
            </a:r>
            <a:r>
              <a:rPr dirty="0" sz="1050" spc="-1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 b="1">
                <a:solidFill>
                  <a:srgbClr val="010027"/>
                </a:solidFill>
                <a:latin typeface="Arial"/>
                <a:cs typeface="Arial"/>
              </a:rPr>
              <a:t>12/31/2022</a:t>
            </a:r>
            <a:r>
              <a:rPr dirty="0" sz="1050" spc="-2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and</a:t>
            </a:r>
            <a:r>
              <a:rPr dirty="0" sz="1050" spc="-2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 spc="-10" b="1">
                <a:solidFill>
                  <a:srgbClr val="010027"/>
                </a:solidFill>
                <a:latin typeface="Arial"/>
                <a:cs typeface="Arial"/>
              </a:rPr>
              <a:t>12/31/2032</a:t>
            </a:r>
            <a:endParaRPr sz="1050">
              <a:latin typeface="Arial"/>
              <a:cs typeface="Arial"/>
            </a:endParaRPr>
          </a:p>
        </p:txBody>
      </p:sp>
      <p:grpSp>
        <p:nvGrpSpPr>
          <p:cNvPr id="65" name="object 65" descr=""/>
          <p:cNvGrpSpPr/>
          <p:nvPr/>
        </p:nvGrpSpPr>
        <p:grpSpPr>
          <a:xfrm>
            <a:off x="6633971" y="1649729"/>
            <a:ext cx="436880" cy="408940"/>
            <a:chOff x="6633971" y="1649729"/>
            <a:chExt cx="436880" cy="408940"/>
          </a:xfrm>
        </p:grpSpPr>
        <p:sp>
          <p:nvSpPr>
            <p:cNvPr id="66" name="object 66" descr=""/>
            <p:cNvSpPr/>
            <p:nvPr/>
          </p:nvSpPr>
          <p:spPr>
            <a:xfrm>
              <a:off x="6633971" y="1649729"/>
              <a:ext cx="436880" cy="408940"/>
            </a:xfrm>
            <a:custGeom>
              <a:avLst/>
              <a:gdLst/>
              <a:ahLst/>
              <a:cxnLst/>
              <a:rect l="l" t="t" r="r" b="b"/>
              <a:pathLst>
                <a:path w="436879" h="408939">
                  <a:moveTo>
                    <a:pt x="436625" y="0"/>
                  </a:moveTo>
                  <a:lnTo>
                    <a:pt x="0" y="0"/>
                  </a:lnTo>
                  <a:lnTo>
                    <a:pt x="0" y="408432"/>
                  </a:lnTo>
                  <a:lnTo>
                    <a:pt x="436625" y="408432"/>
                  </a:lnTo>
                  <a:lnTo>
                    <a:pt x="436625" y="0"/>
                  </a:lnTo>
                  <a:close/>
                </a:path>
              </a:pathLst>
            </a:custGeom>
            <a:solidFill>
              <a:srgbClr val="00999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7" name="object 6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697979" y="1699259"/>
              <a:ext cx="309372" cy="309372"/>
            </a:xfrm>
            <a:prstGeom prst="rect">
              <a:avLst/>
            </a:prstGeom>
          </p:spPr>
        </p:pic>
      </p:grpSp>
      <p:grpSp>
        <p:nvGrpSpPr>
          <p:cNvPr id="68" name="object 68"/>
          <p:cNvGrpSpPr/>
          <p:nvPr/>
        </p:nvGrpSpPr>
        <p:grpSpPr>
          <a:xfrm>
            <a:off x="6633971" y="2174748"/>
            <a:ext cx="436880" cy="408940"/>
            <a:chOff x="6633971" y="2174748"/>
            <a:chExt cx="436880" cy="408940"/>
          </a:xfrm>
        </p:grpSpPr>
        <p:sp>
          <p:nvSpPr>
            <p:cNvPr id="69" name="object 69" descr=""/>
            <p:cNvSpPr/>
            <p:nvPr/>
          </p:nvSpPr>
          <p:spPr>
            <a:xfrm>
              <a:off x="6633971" y="2174748"/>
              <a:ext cx="436880" cy="408940"/>
            </a:xfrm>
            <a:custGeom>
              <a:avLst/>
              <a:gdLst/>
              <a:ahLst/>
              <a:cxnLst/>
              <a:rect l="l" t="t" r="r" b="b"/>
              <a:pathLst>
                <a:path w="436879" h="408939">
                  <a:moveTo>
                    <a:pt x="436625" y="0"/>
                  </a:moveTo>
                  <a:lnTo>
                    <a:pt x="0" y="0"/>
                  </a:lnTo>
                  <a:lnTo>
                    <a:pt x="0" y="408431"/>
                  </a:lnTo>
                  <a:lnTo>
                    <a:pt x="436625" y="408431"/>
                  </a:lnTo>
                  <a:lnTo>
                    <a:pt x="436625" y="0"/>
                  </a:lnTo>
                  <a:close/>
                </a:path>
              </a:pathLst>
            </a:custGeom>
            <a:solidFill>
              <a:srgbClr val="00C2B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0" name="object 70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673595" y="2200656"/>
              <a:ext cx="357377" cy="356615"/>
            </a:xfrm>
            <a:prstGeom prst="rect">
              <a:avLst/>
            </a:prstGeom>
          </p:spPr>
        </p:pic>
      </p:grpSp>
      <p:grpSp>
        <p:nvGrpSpPr>
          <p:cNvPr id="71" name="object 71"/>
          <p:cNvGrpSpPr/>
          <p:nvPr/>
        </p:nvGrpSpPr>
        <p:grpSpPr>
          <a:xfrm>
            <a:off x="6633971" y="2699766"/>
            <a:ext cx="436880" cy="408940"/>
            <a:chOff x="6633971" y="2699766"/>
            <a:chExt cx="436880" cy="408940"/>
          </a:xfrm>
        </p:grpSpPr>
        <p:sp>
          <p:nvSpPr>
            <p:cNvPr id="72" name="object 72" descr=""/>
            <p:cNvSpPr/>
            <p:nvPr/>
          </p:nvSpPr>
          <p:spPr>
            <a:xfrm>
              <a:off x="6633971" y="2699766"/>
              <a:ext cx="436880" cy="408940"/>
            </a:xfrm>
            <a:custGeom>
              <a:avLst/>
              <a:gdLst/>
              <a:ahLst/>
              <a:cxnLst/>
              <a:rect l="l" t="t" r="r" b="b"/>
              <a:pathLst>
                <a:path w="436879" h="408939">
                  <a:moveTo>
                    <a:pt x="436625" y="0"/>
                  </a:moveTo>
                  <a:lnTo>
                    <a:pt x="0" y="0"/>
                  </a:lnTo>
                  <a:lnTo>
                    <a:pt x="0" y="408431"/>
                  </a:lnTo>
                  <a:lnTo>
                    <a:pt x="436625" y="408431"/>
                  </a:lnTo>
                  <a:lnTo>
                    <a:pt x="436625" y="0"/>
                  </a:lnTo>
                  <a:close/>
                </a:path>
              </a:pathLst>
            </a:custGeom>
            <a:solidFill>
              <a:srgbClr val="00CE9D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3" name="object 73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684263" y="2736342"/>
              <a:ext cx="336042" cy="336041"/>
            </a:xfrm>
            <a:prstGeom prst="rect">
              <a:avLst/>
            </a:prstGeom>
          </p:spPr>
        </p:pic>
      </p:grpSp>
      <p:grpSp>
        <p:nvGrpSpPr>
          <p:cNvPr id="74" name="object 74" descr=""/>
          <p:cNvGrpSpPr/>
          <p:nvPr/>
        </p:nvGrpSpPr>
        <p:grpSpPr>
          <a:xfrm>
            <a:off x="6633971" y="3224783"/>
            <a:ext cx="436880" cy="408940"/>
            <a:chOff x="6633971" y="3224783"/>
            <a:chExt cx="436880" cy="408940"/>
          </a:xfrm>
        </p:grpSpPr>
        <p:sp>
          <p:nvSpPr>
            <p:cNvPr id="75" name="object 75" descr=""/>
            <p:cNvSpPr/>
            <p:nvPr/>
          </p:nvSpPr>
          <p:spPr>
            <a:xfrm>
              <a:off x="6633971" y="3224783"/>
              <a:ext cx="436880" cy="408940"/>
            </a:xfrm>
            <a:custGeom>
              <a:avLst/>
              <a:gdLst/>
              <a:ahLst/>
              <a:cxnLst/>
              <a:rect l="l" t="t" r="r" b="b"/>
              <a:pathLst>
                <a:path w="436879" h="408939">
                  <a:moveTo>
                    <a:pt x="436625" y="0"/>
                  </a:moveTo>
                  <a:lnTo>
                    <a:pt x="0" y="0"/>
                  </a:lnTo>
                  <a:lnTo>
                    <a:pt x="0" y="408431"/>
                  </a:lnTo>
                  <a:lnTo>
                    <a:pt x="436625" y="408431"/>
                  </a:lnTo>
                  <a:lnTo>
                    <a:pt x="436625" y="0"/>
                  </a:lnTo>
                  <a:close/>
                </a:path>
              </a:pathLst>
            </a:custGeom>
            <a:solidFill>
              <a:srgbClr val="555555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6" name="object 76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707885" y="3284219"/>
              <a:ext cx="289559" cy="289560"/>
            </a:xfrm>
            <a:prstGeom prst="rect">
              <a:avLst/>
            </a:prstGeom>
          </p:spPr>
        </p:pic>
      </p:grpSp>
      <p:grpSp>
        <p:nvGrpSpPr>
          <p:cNvPr id="77" name="object 77"/>
          <p:cNvGrpSpPr/>
          <p:nvPr/>
        </p:nvGrpSpPr>
        <p:grpSpPr>
          <a:xfrm>
            <a:off x="9070847" y="1649729"/>
            <a:ext cx="437515" cy="408940"/>
            <a:chOff x="9070847" y="1649729"/>
            <a:chExt cx="437515" cy="408940"/>
          </a:xfrm>
        </p:grpSpPr>
        <p:sp>
          <p:nvSpPr>
            <p:cNvPr id="78" name="object 78" descr=""/>
            <p:cNvSpPr/>
            <p:nvPr/>
          </p:nvSpPr>
          <p:spPr>
            <a:xfrm>
              <a:off x="9070847" y="1649729"/>
              <a:ext cx="437515" cy="408940"/>
            </a:xfrm>
            <a:custGeom>
              <a:avLst/>
              <a:gdLst/>
              <a:ahLst/>
              <a:cxnLst/>
              <a:rect l="l" t="t" r="r" b="b"/>
              <a:pathLst>
                <a:path w="437515" h="408939">
                  <a:moveTo>
                    <a:pt x="437388" y="0"/>
                  </a:moveTo>
                  <a:lnTo>
                    <a:pt x="0" y="0"/>
                  </a:lnTo>
                  <a:lnTo>
                    <a:pt x="0" y="408432"/>
                  </a:lnTo>
                  <a:lnTo>
                    <a:pt x="437388" y="408432"/>
                  </a:lnTo>
                  <a:lnTo>
                    <a:pt x="437388" y="0"/>
                  </a:lnTo>
                  <a:close/>
                </a:path>
              </a:pathLst>
            </a:custGeom>
            <a:solidFill>
              <a:srgbClr val="00999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9" name="object 79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118853" y="1684019"/>
              <a:ext cx="340614" cy="340613"/>
            </a:xfrm>
            <a:prstGeom prst="rect">
              <a:avLst/>
            </a:prstGeom>
          </p:spPr>
        </p:pic>
      </p:grpSp>
      <p:grpSp>
        <p:nvGrpSpPr>
          <p:cNvPr id="80" name="object 80" descr=""/>
          <p:cNvGrpSpPr/>
          <p:nvPr/>
        </p:nvGrpSpPr>
        <p:grpSpPr>
          <a:xfrm>
            <a:off x="9070847" y="2174748"/>
            <a:ext cx="437515" cy="408940"/>
            <a:chOff x="9070847" y="2174748"/>
            <a:chExt cx="437515" cy="408940"/>
          </a:xfrm>
        </p:grpSpPr>
        <p:sp>
          <p:nvSpPr>
            <p:cNvPr id="81" name="object 81" descr=""/>
            <p:cNvSpPr/>
            <p:nvPr/>
          </p:nvSpPr>
          <p:spPr>
            <a:xfrm>
              <a:off x="9070847" y="2174748"/>
              <a:ext cx="437515" cy="408940"/>
            </a:xfrm>
            <a:custGeom>
              <a:avLst/>
              <a:gdLst/>
              <a:ahLst/>
              <a:cxnLst/>
              <a:rect l="l" t="t" r="r" b="b"/>
              <a:pathLst>
                <a:path w="437515" h="408939">
                  <a:moveTo>
                    <a:pt x="437388" y="0"/>
                  </a:moveTo>
                  <a:lnTo>
                    <a:pt x="0" y="0"/>
                  </a:lnTo>
                  <a:lnTo>
                    <a:pt x="0" y="408431"/>
                  </a:lnTo>
                  <a:lnTo>
                    <a:pt x="437388" y="408431"/>
                  </a:lnTo>
                  <a:lnTo>
                    <a:pt x="437388" y="0"/>
                  </a:lnTo>
                  <a:close/>
                </a:path>
              </a:pathLst>
            </a:custGeom>
            <a:solidFill>
              <a:srgbClr val="00C2B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2" name="object 82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140189" y="2230374"/>
              <a:ext cx="297942" cy="297179"/>
            </a:xfrm>
            <a:prstGeom prst="rect">
              <a:avLst/>
            </a:prstGeom>
          </p:spPr>
        </p:pic>
      </p:grpSp>
      <p:grpSp>
        <p:nvGrpSpPr>
          <p:cNvPr id="83" name="object 83" descr=""/>
          <p:cNvGrpSpPr/>
          <p:nvPr/>
        </p:nvGrpSpPr>
        <p:grpSpPr>
          <a:xfrm>
            <a:off x="9070847" y="2699766"/>
            <a:ext cx="437515" cy="408940"/>
            <a:chOff x="9070847" y="2699766"/>
            <a:chExt cx="437515" cy="408940"/>
          </a:xfrm>
        </p:grpSpPr>
        <p:sp>
          <p:nvSpPr>
            <p:cNvPr id="84" name="object 84" descr=""/>
            <p:cNvSpPr/>
            <p:nvPr/>
          </p:nvSpPr>
          <p:spPr>
            <a:xfrm>
              <a:off x="9070847" y="2699766"/>
              <a:ext cx="437515" cy="408940"/>
            </a:xfrm>
            <a:custGeom>
              <a:avLst/>
              <a:gdLst/>
              <a:ahLst/>
              <a:cxnLst/>
              <a:rect l="l" t="t" r="r" b="b"/>
              <a:pathLst>
                <a:path w="437515" h="408939">
                  <a:moveTo>
                    <a:pt x="437388" y="0"/>
                  </a:moveTo>
                  <a:lnTo>
                    <a:pt x="0" y="0"/>
                  </a:lnTo>
                  <a:lnTo>
                    <a:pt x="0" y="408431"/>
                  </a:lnTo>
                  <a:lnTo>
                    <a:pt x="437388" y="408431"/>
                  </a:lnTo>
                  <a:lnTo>
                    <a:pt x="437388" y="0"/>
                  </a:lnTo>
                  <a:close/>
                </a:path>
              </a:pathLst>
            </a:custGeom>
            <a:solidFill>
              <a:srgbClr val="00CE9D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5" name="object 85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9137903" y="2753106"/>
              <a:ext cx="302514" cy="302513"/>
            </a:xfrm>
            <a:prstGeom prst="rect">
              <a:avLst/>
            </a:prstGeom>
          </p:spPr>
        </p:pic>
      </p:grpSp>
      <p:grpSp>
        <p:nvGrpSpPr>
          <p:cNvPr id="86" name="object 86"/>
          <p:cNvGrpSpPr/>
          <p:nvPr/>
        </p:nvGrpSpPr>
        <p:grpSpPr>
          <a:xfrm>
            <a:off x="9070847" y="3224783"/>
            <a:ext cx="437515" cy="409575"/>
            <a:chOff x="9070847" y="3224783"/>
            <a:chExt cx="437515" cy="409575"/>
          </a:xfrm>
        </p:grpSpPr>
        <p:sp>
          <p:nvSpPr>
            <p:cNvPr id="87" name="object 87" descr=""/>
            <p:cNvSpPr/>
            <p:nvPr/>
          </p:nvSpPr>
          <p:spPr>
            <a:xfrm>
              <a:off x="9070847" y="3224783"/>
              <a:ext cx="437515" cy="409575"/>
            </a:xfrm>
            <a:custGeom>
              <a:avLst/>
              <a:gdLst/>
              <a:ahLst/>
              <a:cxnLst/>
              <a:rect l="l" t="t" r="r" b="b"/>
              <a:pathLst>
                <a:path w="437515" h="409575">
                  <a:moveTo>
                    <a:pt x="437388" y="0"/>
                  </a:moveTo>
                  <a:lnTo>
                    <a:pt x="0" y="0"/>
                  </a:lnTo>
                  <a:lnTo>
                    <a:pt x="0" y="409194"/>
                  </a:lnTo>
                  <a:lnTo>
                    <a:pt x="437388" y="409194"/>
                  </a:lnTo>
                  <a:lnTo>
                    <a:pt x="437388" y="0"/>
                  </a:lnTo>
                  <a:close/>
                </a:path>
              </a:pathLst>
            </a:custGeom>
            <a:solidFill>
              <a:srgbClr val="555555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8" name="object 88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9104375" y="3243833"/>
              <a:ext cx="370331" cy="370331"/>
            </a:xfrm>
            <a:prstGeom prst="rect">
              <a:avLst/>
            </a:prstGeom>
          </p:spPr>
        </p:pic>
      </p:grpSp>
      <p:sp>
        <p:nvSpPr>
          <p:cNvPr id="89" name="object 89" descr=""/>
          <p:cNvSpPr txBox="1"/>
          <p:nvPr/>
        </p:nvSpPr>
        <p:spPr>
          <a:xfrm>
            <a:off x="7070597" y="1649729"/>
            <a:ext cx="1851660" cy="408940"/>
          </a:xfrm>
          <a:prstGeom prst="rect">
            <a:avLst/>
          </a:prstGeom>
          <a:solidFill>
            <a:srgbClr val="E7E6E6"/>
          </a:solidFill>
        </p:spPr>
        <p:txBody>
          <a:bodyPr wrap="square" lIns="0" tIns="8890" rIns="0" bIns="0" rtlCol="0" vert="horz">
            <a:spAutoFit/>
          </a:bodyPr>
          <a:lstStyle/>
          <a:p>
            <a:pPr marL="39370">
              <a:lnSpc>
                <a:spcPct val="100000"/>
              </a:lnSpc>
              <a:spcBef>
                <a:spcPts val="70"/>
              </a:spcBef>
            </a:pPr>
            <a:r>
              <a:rPr dirty="0" sz="900" spc="-10" b="1">
                <a:solidFill>
                  <a:srgbClr val="010027"/>
                </a:solidFill>
                <a:latin typeface="Arial"/>
                <a:cs typeface="Arial"/>
              </a:rPr>
              <a:t>Blades</a:t>
            </a:r>
            <a:endParaRPr sz="900">
              <a:latin typeface="Arial"/>
              <a:cs typeface="Arial"/>
            </a:endParaRPr>
          </a:p>
          <a:p>
            <a:pPr marL="154940" indent="-113664">
              <a:lnSpc>
                <a:spcPct val="100000"/>
              </a:lnSpc>
              <a:spcBef>
                <a:spcPts val="350"/>
              </a:spcBef>
              <a:buClr>
                <a:srgbClr val="009999"/>
              </a:buClr>
              <a:buFont typeface="Wingdings"/>
              <a:buChar char=""/>
              <a:tabLst>
                <a:tab pos="154940" algn="l"/>
              </a:tabLst>
            </a:pP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2</a:t>
            </a:r>
            <a:r>
              <a:rPr dirty="0" sz="900" spc="-1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cents</a:t>
            </a:r>
            <a:r>
              <a:rPr dirty="0" sz="900" spc="-1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times</a:t>
            </a:r>
            <a:r>
              <a:rPr dirty="0" sz="900" spc="-1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rated</a:t>
            </a:r>
            <a:r>
              <a:rPr dirty="0" sz="900" spc="-1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900" spc="-10">
                <a:solidFill>
                  <a:srgbClr val="010027"/>
                </a:solidFill>
                <a:latin typeface="Arial MT"/>
                <a:cs typeface="Arial MT"/>
              </a:rPr>
              <a:t>capacity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90" name="object 90" descr=""/>
          <p:cNvSpPr txBox="1"/>
          <p:nvPr/>
        </p:nvSpPr>
        <p:spPr>
          <a:xfrm>
            <a:off x="7070597" y="2174748"/>
            <a:ext cx="1851660" cy="408940"/>
          </a:xfrm>
          <a:prstGeom prst="rect">
            <a:avLst/>
          </a:prstGeom>
          <a:solidFill>
            <a:srgbClr val="E7E6E6"/>
          </a:solidFill>
        </p:spPr>
        <p:txBody>
          <a:bodyPr wrap="square" lIns="0" tIns="6350" rIns="0" bIns="0" rtlCol="0" vert="horz">
            <a:spAutoFit/>
          </a:bodyPr>
          <a:lstStyle/>
          <a:p>
            <a:pPr marL="39370">
              <a:lnSpc>
                <a:spcPct val="100000"/>
              </a:lnSpc>
              <a:spcBef>
                <a:spcPts val="50"/>
              </a:spcBef>
            </a:pPr>
            <a:r>
              <a:rPr dirty="0" sz="900" spc="-10" b="1">
                <a:solidFill>
                  <a:srgbClr val="010027"/>
                </a:solidFill>
                <a:latin typeface="Arial"/>
                <a:cs typeface="Arial"/>
              </a:rPr>
              <a:t>Nacelle</a:t>
            </a:r>
            <a:endParaRPr sz="900">
              <a:latin typeface="Arial"/>
              <a:cs typeface="Arial"/>
            </a:endParaRPr>
          </a:p>
          <a:p>
            <a:pPr marL="154940" indent="-113664">
              <a:lnSpc>
                <a:spcPct val="100000"/>
              </a:lnSpc>
              <a:spcBef>
                <a:spcPts val="350"/>
              </a:spcBef>
              <a:buClr>
                <a:srgbClr val="009999"/>
              </a:buClr>
              <a:buFont typeface="Wingdings"/>
              <a:buChar char=""/>
              <a:tabLst>
                <a:tab pos="154940" algn="l"/>
              </a:tabLst>
            </a:pP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5</a:t>
            </a:r>
            <a:r>
              <a:rPr dirty="0" sz="900" spc="-2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cents</a:t>
            </a:r>
            <a:r>
              <a:rPr dirty="0" sz="900" spc="-1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times</a:t>
            </a:r>
            <a:r>
              <a:rPr dirty="0" sz="900" spc="-1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rated</a:t>
            </a:r>
            <a:r>
              <a:rPr dirty="0" sz="900" spc="-1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900" spc="-10">
                <a:solidFill>
                  <a:srgbClr val="010027"/>
                </a:solidFill>
                <a:latin typeface="Arial MT"/>
                <a:cs typeface="Arial MT"/>
              </a:rPr>
              <a:t>capacity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91" name="object 91" descr=""/>
          <p:cNvSpPr txBox="1"/>
          <p:nvPr/>
        </p:nvSpPr>
        <p:spPr>
          <a:xfrm>
            <a:off x="7070597" y="2699766"/>
            <a:ext cx="1851660" cy="408940"/>
          </a:xfrm>
          <a:prstGeom prst="rect">
            <a:avLst/>
          </a:prstGeom>
          <a:solidFill>
            <a:srgbClr val="E7E6E6"/>
          </a:solidFill>
        </p:spPr>
        <p:txBody>
          <a:bodyPr wrap="square" lIns="0" tIns="4445" rIns="0" bIns="0" rtlCol="0" vert="horz">
            <a:spAutoFit/>
          </a:bodyPr>
          <a:lstStyle/>
          <a:p>
            <a:pPr marL="39370">
              <a:lnSpc>
                <a:spcPct val="100000"/>
              </a:lnSpc>
              <a:spcBef>
                <a:spcPts val="35"/>
              </a:spcBef>
            </a:pPr>
            <a:r>
              <a:rPr dirty="0" sz="900" spc="-20" b="1">
                <a:solidFill>
                  <a:srgbClr val="010027"/>
                </a:solidFill>
                <a:latin typeface="Arial"/>
                <a:cs typeface="Arial"/>
              </a:rPr>
              <a:t>Tower</a:t>
            </a:r>
            <a:endParaRPr sz="900">
              <a:latin typeface="Arial"/>
              <a:cs typeface="Arial"/>
            </a:endParaRPr>
          </a:p>
          <a:p>
            <a:pPr marL="154940" indent="-113664">
              <a:lnSpc>
                <a:spcPct val="100000"/>
              </a:lnSpc>
              <a:spcBef>
                <a:spcPts val="345"/>
              </a:spcBef>
              <a:buClr>
                <a:srgbClr val="009999"/>
              </a:buClr>
              <a:buFont typeface="Wingdings"/>
              <a:buChar char=""/>
              <a:tabLst>
                <a:tab pos="154940" algn="l"/>
              </a:tabLst>
            </a:pP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3</a:t>
            </a:r>
            <a:r>
              <a:rPr dirty="0" sz="900" spc="-1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cents</a:t>
            </a:r>
            <a:r>
              <a:rPr dirty="0" sz="900" spc="-1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times</a:t>
            </a:r>
            <a:r>
              <a:rPr dirty="0" sz="900" spc="-1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rated</a:t>
            </a:r>
            <a:r>
              <a:rPr dirty="0" sz="900" spc="-1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900" spc="-10">
                <a:solidFill>
                  <a:srgbClr val="010027"/>
                </a:solidFill>
                <a:latin typeface="Arial MT"/>
                <a:cs typeface="Arial MT"/>
              </a:rPr>
              <a:t>capacity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92" name="object 92" descr=""/>
          <p:cNvSpPr txBox="1"/>
          <p:nvPr/>
        </p:nvSpPr>
        <p:spPr>
          <a:xfrm>
            <a:off x="7070597" y="3224783"/>
            <a:ext cx="1851660" cy="408940"/>
          </a:xfrm>
          <a:prstGeom prst="rect">
            <a:avLst/>
          </a:prstGeom>
          <a:solidFill>
            <a:srgbClr val="E7E6E6"/>
          </a:solidFill>
        </p:spPr>
        <p:txBody>
          <a:bodyPr wrap="square" lIns="0" tIns="1905" rIns="0" bIns="0" rtlCol="0" vert="horz">
            <a:spAutoFit/>
          </a:bodyPr>
          <a:lstStyle/>
          <a:p>
            <a:pPr marL="39370">
              <a:lnSpc>
                <a:spcPct val="100000"/>
              </a:lnSpc>
              <a:spcBef>
                <a:spcPts val="15"/>
              </a:spcBef>
            </a:pPr>
            <a:r>
              <a:rPr dirty="0" sz="900" spc="-10" b="1">
                <a:solidFill>
                  <a:srgbClr val="010027"/>
                </a:solidFill>
                <a:latin typeface="Arial"/>
                <a:cs typeface="Arial"/>
              </a:rPr>
              <a:t>Fixed-</a:t>
            </a:r>
            <a:r>
              <a:rPr dirty="0" sz="900" b="1">
                <a:solidFill>
                  <a:srgbClr val="010027"/>
                </a:solidFill>
                <a:latin typeface="Arial"/>
                <a:cs typeface="Arial"/>
              </a:rPr>
              <a:t>bottom</a:t>
            </a:r>
            <a:r>
              <a:rPr dirty="0" sz="900" spc="-2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900" b="1">
                <a:solidFill>
                  <a:srgbClr val="010027"/>
                </a:solidFill>
                <a:latin typeface="Arial"/>
                <a:cs typeface="Arial"/>
              </a:rPr>
              <a:t>offshore</a:t>
            </a:r>
            <a:r>
              <a:rPr dirty="0" sz="900" spc="-2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900" spc="-10" b="1">
                <a:solidFill>
                  <a:srgbClr val="010027"/>
                </a:solidFill>
                <a:latin typeface="Arial"/>
                <a:cs typeface="Arial"/>
              </a:rPr>
              <a:t>platform</a:t>
            </a:r>
            <a:endParaRPr sz="900">
              <a:latin typeface="Arial"/>
              <a:cs typeface="Arial"/>
            </a:endParaRPr>
          </a:p>
          <a:p>
            <a:pPr marL="154940" indent="-113664">
              <a:lnSpc>
                <a:spcPct val="100000"/>
              </a:lnSpc>
              <a:spcBef>
                <a:spcPts val="345"/>
              </a:spcBef>
              <a:buClr>
                <a:srgbClr val="009999"/>
              </a:buClr>
              <a:buFont typeface="Wingdings"/>
              <a:buChar char=""/>
              <a:tabLst>
                <a:tab pos="154940" algn="l"/>
              </a:tabLst>
            </a:pP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2</a:t>
            </a:r>
            <a:r>
              <a:rPr dirty="0" sz="900" spc="-1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cents</a:t>
            </a:r>
            <a:r>
              <a:rPr dirty="0" sz="900" spc="-1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times</a:t>
            </a:r>
            <a:r>
              <a:rPr dirty="0" sz="900" spc="-1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rated</a:t>
            </a:r>
            <a:r>
              <a:rPr dirty="0" sz="900" spc="-1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900" spc="-10">
                <a:solidFill>
                  <a:srgbClr val="010027"/>
                </a:solidFill>
                <a:latin typeface="Arial MT"/>
                <a:cs typeface="Arial MT"/>
              </a:rPr>
              <a:t>capacity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93" name="object 93" descr=""/>
          <p:cNvSpPr txBox="1"/>
          <p:nvPr/>
        </p:nvSpPr>
        <p:spPr>
          <a:xfrm>
            <a:off x="9508235" y="1649729"/>
            <a:ext cx="1851025" cy="408940"/>
          </a:xfrm>
          <a:prstGeom prst="rect">
            <a:avLst/>
          </a:prstGeom>
          <a:solidFill>
            <a:srgbClr val="E7E6E6"/>
          </a:solidFill>
        </p:spPr>
        <p:txBody>
          <a:bodyPr wrap="square" lIns="0" tIns="8890" rIns="0" bIns="0" rtlCol="0" vert="horz">
            <a:spAutoFit/>
          </a:bodyPr>
          <a:lstStyle/>
          <a:p>
            <a:pPr marL="55880">
              <a:lnSpc>
                <a:spcPct val="100000"/>
              </a:lnSpc>
              <a:spcBef>
                <a:spcPts val="70"/>
              </a:spcBef>
            </a:pPr>
            <a:r>
              <a:rPr dirty="0" sz="900" b="1">
                <a:solidFill>
                  <a:srgbClr val="010027"/>
                </a:solidFill>
                <a:latin typeface="Arial"/>
                <a:cs typeface="Arial"/>
              </a:rPr>
              <a:t>Floating</a:t>
            </a:r>
            <a:r>
              <a:rPr dirty="0" sz="900" spc="-4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900" spc="-10" b="1">
                <a:solidFill>
                  <a:srgbClr val="010027"/>
                </a:solidFill>
                <a:latin typeface="Arial"/>
                <a:cs typeface="Arial"/>
              </a:rPr>
              <a:t>platform</a:t>
            </a:r>
            <a:endParaRPr sz="900">
              <a:latin typeface="Arial"/>
              <a:cs typeface="Arial"/>
            </a:endParaRPr>
          </a:p>
          <a:p>
            <a:pPr marL="172085" indent="-113664">
              <a:lnSpc>
                <a:spcPct val="100000"/>
              </a:lnSpc>
              <a:spcBef>
                <a:spcPts val="350"/>
              </a:spcBef>
              <a:buClr>
                <a:srgbClr val="009999"/>
              </a:buClr>
              <a:buFont typeface="Wingdings"/>
              <a:buChar char=""/>
              <a:tabLst>
                <a:tab pos="172085" algn="l"/>
              </a:tabLst>
            </a:pP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4</a:t>
            </a:r>
            <a:r>
              <a:rPr dirty="0" sz="900" spc="-1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cents</a:t>
            </a:r>
            <a:r>
              <a:rPr dirty="0" sz="900" spc="-1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times</a:t>
            </a:r>
            <a:r>
              <a:rPr dirty="0" sz="900" spc="-1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rated</a:t>
            </a:r>
            <a:r>
              <a:rPr dirty="0" sz="900" spc="-1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900" spc="-10">
                <a:solidFill>
                  <a:srgbClr val="010027"/>
                </a:solidFill>
                <a:latin typeface="Arial MT"/>
                <a:cs typeface="Arial MT"/>
              </a:rPr>
              <a:t>capacity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94" name="object 94" descr=""/>
          <p:cNvSpPr txBox="1"/>
          <p:nvPr/>
        </p:nvSpPr>
        <p:spPr>
          <a:xfrm>
            <a:off x="9508235" y="2174748"/>
            <a:ext cx="1851025" cy="408940"/>
          </a:xfrm>
          <a:prstGeom prst="rect">
            <a:avLst/>
          </a:prstGeom>
          <a:solidFill>
            <a:srgbClr val="E7E6E6"/>
          </a:solidFill>
        </p:spPr>
        <p:txBody>
          <a:bodyPr wrap="square" lIns="0" tIns="6350" rIns="0" bIns="0" rtlCol="0" vert="horz">
            <a:spAutoFit/>
          </a:bodyPr>
          <a:lstStyle/>
          <a:p>
            <a:pPr marL="55880">
              <a:lnSpc>
                <a:spcPct val="100000"/>
              </a:lnSpc>
              <a:spcBef>
                <a:spcPts val="50"/>
              </a:spcBef>
            </a:pPr>
            <a:r>
              <a:rPr dirty="0" sz="900" b="1">
                <a:solidFill>
                  <a:srgbClr val="010027"/>
                </a:solidFill>
                <a:latin typeface="Arial"/>
                <a:cs typeface="Arial"/>
              </a:rPr>
              <a:t>Wind</a:t>
            </a:r>
            <a:r>
              <a:rPr dirty="0" sz="900" spc="-3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900" spc="-10" b="1">
                <a:solidFill>
                  <a:srgbClr val="010027"/>
                </a:solidFill>
                <a:latin typeface="Arial"/>
                <a:cs typeface="Arial"/>
              </a:rPr>
              <a:t>inverters</a:t>
            </a:r>
            <a:endParaRPr sz="900">
              <a:latin typeface="Arial"/>
              <a:cs typeface="Arial"/>
            </a:endParaRPr>
          </a:p>
          <a:p>
            <a:pPr marL="172085" indent="-113664">
              <a:lnSpc>
                <a:spcPct val="100000"/>
              </a:lnSpc>
              <a:spcBef>
                <a:spcPts val="350"/>
              </a:spcBef>
              <a:buClr>
                <a:srgbClr val="009999"/>
              </a:buClr>
              <a:buFont typeface="Wingdings"/>
              <a:buChar char=""/>
              <a:tabLst>
                <a:tab pos="172085" algn="l"/>
              </a:tabLst>
            </a:pP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11</a:t>
            </a:r>
            <a:r>
              <a:rPr dirty="0" sz="900" spc="-2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cents</a:t>
            </a:r>
            <a:r>
              <a:rPr dirty="0" sz="900" spc="-1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times</a:t>
            </a:r>
            <a:r>
              <a:rPr dirty="0" sz="900" spc="-1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rated</a:t>
            </a:r>
            <a:r>
              <a:rPr dirty="0" sz="900" spc="-10">
                <a:solidFill>
                  <a:srgbClr val="010027"/>
                </a:solidFill>
                <a:latin typeface="Arial MT"/>
                <a:cs typeface="Arial MT"/>
              </a:rPr>
              <a:t> capacity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95" name="object 95" descr=""/>
          <p:cNvSpPr txBox="1"/>
          <p:nvPr/>
        </p:nvSpPr>
        <p:spPr>
          <a:xfrm>
            <a:off x="9508235" y="2699766"/>
            <a:ext cx="1851025" cy="408940"/>
          </a:xfrm>
          <a:prstGeom prst="rect">
            <a:avLst/>
          </a:prstGeom>
          <a:solidFill>
            <a:srgbClr val="E7E6E6"/>
          </a:solidFill>
        </p:spPr>
        <p:txBody>
          <a:bodyPr wrap="square" lIns="0" tIns="4445" rIns="0" bIns="0" rtlCol="0" vert="horz">
            <a:spAutoFit/>
          </a:bodyPr>
          <a:lstStyle/>
          <a:p>
            <a:pPr marL="55880">
              <a:lnSpc>
                <a:spcPct val="100000"/>
              </a:lnSpc>
              <a:spcBef>
                <a:spcPts val="35"/>
              </a:spcBef>
            </a:pPr>
            <a:r>
              <a:rPr dirty="0" sz="900" b="1">
                <a:solidFill>
                  <a:srgbClr val="010027"/>
                </a:solidFill>
                <a:latin typeface="Arial"/>
                <a:cs typeface="Arial"/>
              </a:rPr>
              <a:t>Critical</a:t>
            </a:r>
            <a:r>
              <a:rPr dirty="0" sz="900" spc="-3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900" spc="-10" b="1">
                <a:solidFill>
                  <a:srgbClr val="010027"/>
                </a:solidFill>
                <a:latin typeface="Arial"/>
                <a:cs typeface="Arial"/>
              </a:rPr>
              <a:t>minerals</a:t>
            </a:r>
            <a:endParaRPr sz="900">
              <a:latin typeface="Arial"/>
              <a:cs typeface="Arial"/>
            </a:endParaRPr>
          </a:p>
          <a:p>
            <a:pPr marL="172085" indent="-113664">
              <a:lnSpc>
                <a:spcPct val="100000"/>
              </a:lnSpc>
              <a:spcBef>
                <a:spcPts val="345"/>
              </a:spcBef>
              <a:buClr>
                <a:srgbClr val="009999"/>
              </a:buClr>
              <a:buFont typeface="Wingdings"/>
              <a:buChar char=""/>
              <a:tabLst>
                <a:tab pos="172085" algn="l"/>
              </a:tabLst>
            </a:pP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10%</a:t>
            </a:r>
            <a:r>
              <a:rPr dirty="0" sz="900" spc="-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of</a:t>
            </a:r>
            <a:r>
              <a:rPr dirty="0" sz="900" spc="-1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the</a:t>
            </a:r>
            <a:r>
              <a:rPr dirty="0" sz="900" spc="-1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cost</a:t>
            </a:r>
            <a:r>
              <a:rPr dirty="0" sz="900" spc="-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to </a:t>
            </a:r>
            <a:r>
              <a:rPr dirty="0" sz="900" spc="-10">
                <a:solidFill>
                  <a:srgbClr val="010027"/>
                </a:solidFill>
                <a:latin typeface="Arial MT"/>
                <a:cs typeface="Arial MT"/>
              </a:rPr>
              <a:t>produce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96" name="object 96" descr=""/>
          <p:cNvSpPr txBox="1"/>
          <p:nvPr/>
        </p:nvSpPr>
        <p:spPr>
          <a:xfrm>
            <a:off x="9508235" y="3224783"/>
            <a:ext cx="1851025" cy="408940"/>
          </a:xfrm>
          <a:prstGeom prst="rect">
            <a:avLst/>
          </a:prstGeom>
          <a:solidFill>
            <a:srgbClr val="E7E6E6"/>
          </a:solidFill>
        </p:spPr>
        <p:txBody>
          <a:bodyPr wrap="square" lIns="0" tIns="1905" rIns="0" bIns="0" rtlCol="0" vert="horz">
            <a:spAutoFit/>
          </a:bodyPr>
          <a:lstStyle/>
          <a:p>
            <a:pPr marL="55880">
              <a:lnSpc>
                <a:spcPct val="100000"/>
              </a:lnSpc>
              <a:spcBef>
                <a:spcPts val="15"/>
              </a:spcBef>
            </a:pPr>
            <a:r>
              <a:rPr dirty="0" sz="900" b="1">
                <a:solidFill>
                  <a:srgbClr val="010027"/>
                </a:solidFill>
                <a:latin typeface="Arial"/>
                <a:cs typeface="Arial"/>
              </a:rPr>
              <a:t>Offshore</a:t>
            </a:r>
            <a:r>
              <a:rPr dirty="0" sz="900" spc="-3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900" b="1">
                <a:solidFill>
                  <a:srgbClr val="010027"/>
                </a:solidFill>
                <a:latin typeface="Arial"/>
                <a:cs typeface="Arial"/>
              </a:rPr>
              <a:t>wind</a:t>
            </a:r>
            <a:r>
              <a:rPr dirty="0" sz="900" spc="-3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900" spc="-10" b="1">
                <a:solidFill>
                  <a:srgbClr val="010027"/>
                </a:solidFill>
                <a:latin typeface="Arial"/>
                <a:cs typeface="Arial"/>
              </a:rPr>
              <a:t>vessels</a:t>
            </a:r>
            <a:endParaRPr sz="900">
              <a:latin typeface="Arial"/>
              <a:cs typeface="Arial"/>
            </a:endParaRPr>
          </a:p>
          <a:p>
            <a:pPr marL="172085" indent="-113664">
              <a:lnSpc>
                <a:spcPct val="100000"/>
              </a:lnSpc>
              <a:spcBef>
                <a:spcPts val="345"/>
              </a:spcBef>
              <a:buClr>
                <a:srgbClr val="009999"/>
              </a:buClr>
              <a:buFont typeface="Wingdings"/>
              <a:buChar char=""/>
              <a:tabLst>
                <a:tab pos="172085" algn="l"/>
              </a:tabLst>
            </a:pP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10%</a:t>
            </a:r>
            <a:r>
              <a:rPr dirty="0" sz="900" spc="-1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of</a:t>
            </a:r>
            <a:r>
              <a:rPr dirty="0" sz="900" spc="-2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the</a:t>
            </a:r>
            <a:r>
              <a:rPr dirty="0" sz="900" spc="-2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vessel’s</a:t>
            </a:r>
            <a:r>
              <a:rPr dirty="0" sz="900" spc="-1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sale</a:t>
            </a:r>
            <a:r>
              <a:rPr dirty="0" sz="900" spc="-1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900" spc="-10">
                <a:solidFill>
                  <a:srgbClr val="010027"/>
                </a:solidFill>
                <a:latin typeface="Arial MT"/>
                <a:cs typeface="Arial MT"/>
              </a:rPr>
              <a:t>price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97" name="object 97" descr=""/>
          <p:cNvSpPr txBox="1"/>
          <p:nvPr/>
        </p:nvSpPr>
        <p:spPr>
          <a:xfrm>
            <a:off x="6705854" y="835659"/>
            <a:ext cx="4258310" cy="2387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400" b="1">
                <a:solidFill>
                  <a:srgbClr val="03234D"/>
                </a:solidFill>
                <a:latin typeface="Arial"/>
                <a:cs typeface="Arial"/>
              </a:rPr>
              <a:t>…positions</a:t>
            </a:r>
            <a:r>
              <a:rPr dirty="0" sz="1400" spc="-40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3234D"/>
                </a:solidFill>
                <a:latin typeface="Arial"/>
                <a:cs typeface="Arial"/>
              </a:rPr>
              <a:t>the</a:t>
            </a:r>
            <a:r>
              <a:rPr dirty="0" sz="1400" spc="-25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3234D"/>
                </a:solidFill>
                <a:latin typeface="Arial"/>
                <a:cs typeface="Arial"/>
              </a:rPr>
              <a:t>company</a:t>
            </a:r>
            <a:r>
              <a:rPr dirty="0" sz="1400" spc="-35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3234D"/>
                </a:solidFill>
                <a:latin typeface="Arial"/>
                <a:cs typeface="Arial"/>
              </a:rPr>
              <a:t>well</a:t>
            </a:r>
            <a:r>
              <a:rPr dirty="0" sz="1400" spc="-25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3234D"/>
                </a:solidFill>
                <a:latin typeface="Arial"/>
                <a:cs typeface="Arial"/>
              </a:rPr>
              <a:t>to</a:t>
            </a:r>
            <a:r>
              <a:rPr dirty="0" sz="1400" spc="-15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3234D"/>
                </a:solidFill>
                <a:latin typeface="Arial"/>
                <a:cs typeface="Arial"/>
              </a:rPr>
              <a:t>receive</a:t>
            </a:r>
            <a:r>
              <a:rPr dirty="0" sz="1400" spc="-40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400" spc="-10" b="1">
                <a:solidFill>
                  <a:srgbClr val="03234D"/>
                </a:solidFill>
                <a:latin typeface="Arial"/>
                <a:cs typeface="Arial"/>
              </a:rPr>
              <a:t>advanced</a:t>
            </a:r>
            <a:endParaRPr sz="1400">
              <a:latin typeface="Arial"/>
              <a:cs typeface="Arial"/>
            </a:endParaRPr>
          </a:p>
        </p:txBody>
      </p:sp>
      <p:sp>
        <p:nvSpPr>
          <p:cNvPr id="98" name="object 98" descr=""/>
          <p:cNvSpPr txBox="1"/>
          <p:nvPr/>
        </p:nvSpPr>
        <p:spPr>
          <a:xfrm>
            <a:off x="6705854" y="1049019"/>
            <a:ext cx="1887855" cy="2387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400" b="1">
                <a:solidFill>
                  <a:srgbClr val="03234D"/>
                </a:solidFill>
                <a:latin typeface="Arial"/>
                <a:cs typeface="Arial"/>
              </a:rPr>
              <a:t>manufacturing</a:t>
            </a:r>
            <a:r>
              <a:rPr dirty="0" sz="1400" spc="-65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400" spc="-10" b="1">
                <a:solidFill>
                  <a:srgbClr val="03234D"/>
                </a:solidFill>
                <a:latin typeface="Arial"/>
                <a:cs typeface="Arial"/>
              </a:rPr>
              <a:t>credits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99" name="object 99" descr="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6598157" y="949071"/>
            <a:ext cx="57150" cy="305180"/>
          </a:xfrm>
          <a:prstGeom prst="rect">
            <a:avLst/>
          </a:prstGeom>
        </p:spPr>
      </p:pic>
      <p:grpSp>
        <p:nvGrpSpPr>
          <p:cNvPr id="100" name="object 100" descr=""/>
          <p:cNvGrpSpPr/>
          <p:nvPr/>
        </p:nvGrpSpPr>
        <p:grpSpPr>
          <a:xfrm>
            <a:off x="765048" y="1664970"/>
            <a:ext cx="4655185" cy="1080135"/>
            <a:chOff x="765048" y="1664970"/>
            <a:chExt cx="4655185" cy="1080135"/>
          </a:xfrm>
        </p:grpSpPr>
        <p:sp>
          <p:nvSpPr>
            <p:cNvPr id="101" name="object 101" descr=""/>
            <p:cNvSpPr/>
            <p:nvPr/>
          </p:nvSpPr>
          <p:spPr>
            <a:xfrm>
              <a:off x="2647187" y="2205990"/>
              <a:ext cx="2773045" cy="494030"/>
            </a:xfrm>
            <a:custGeom>
              <a:avLst/>
              <a:gdLst/>
              <a:ahLst/>
              <a:cxnLst/>
              <a:rect l="l" t="t" r="r" b="b"/>
              <a:pathLst>
                <a:path w="2773045" h="494030">
                  <a:moveTo>
                    <a:pt x="2772917" y="0"/>
                  </a:moveTo>
                  <a:lnTo>
                    <a:pt x="0" y="0"/>
                  </a:lnTo>
                  <a:lnTo>
                    <a:pt x="0" y="493775"/>
                  </a:lnTo>
                  <a:lnTo>
                    <a:pt x="2772917" y="493775"/>
                  </a:lnTo>
                  <a:lnTo>
                    <a:pt x="2772917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2" name="object 102" descr="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765048" y="1664970"/>
              <a:ext cx="1379982" cy="1079753"/>
            </a:xfrm>
            <a:prstGeom prst="rect">
              <a:avLst/>
            </a:prstGeom>
          </p:spPr>
        </p:pic>
        <p:sp>
          <p:nvSpPr>
            <p:cNvPr id="103" name="object 103" descr=""/>
            <p:cNvSpPr/>
            <p:nvPr/>
          </p:nvSpPr>
          <p:spPr>
            <a:xfrm>
              <a:off x="1559814" y="1985772"/>
              <a:ext cx="60325" cy="60325"/>
            </a:xfrm>
            <a:custGeom>
              <a:avLst/>
              <a:gdLst/>
              <a:ahLst/>
              <a:cxnLst/>
              <a:rect l="l" t="t" r="r" b="b"/>
              <a:pathLst>
                <a:path w="60325" h="60325">
                  <a:moveTo>
                    <a:pt x="30099" y="0"/>
                  </a:moveTo>
                  <a:lnTo>
                    <a:pt x="18377" y="2363"/>
                  </a:lnTo>
                  <a:lnTo>
                    <a:pt x="8810" y="8810"/>
                  </a:lnTo>
                  <a:lnTo>
                    <a:pt x="2363" y="18377"/>
                  </a:lnTo>
                  <a:lnTo>
                    <a:pt x="0" y="30099"/>
                  </a:lnTo>
                  <a:lnTo>
                    <a:pt x="2363" y="41820"/>
                  </a:lnTo>
                  <a:lnTo>
                    <a:pt x="8810" y="51387"/>
                  </a:lnTo>
                  <a:lnTo>
                    <a:pt x="18377" y="57834"/>
                  </a:lnTo>
                  <a:lnTo>
                    <a:pt x="30099" y="60198"/>
                  </a:lnTo>
                  <a:lnTo>
                    <a:pt x="41820" y="57834"/>
                  </a:lnTo>
                  <a:lnTo>
                    <a:pt x="51387" y="51387"/>
                  </a:lnTo>
                  <a:lnTo>
                    <a:pt x="57834" y="41820"/>
                  </a:lnTo>
                  <a:lnTo>
                    <a:pt x="60198" y="30099"/>
                  </a:lnTo>
                  <a:lnTo>
                    <a:pt x="57834" y="18377"/>
                  </a:lnTo>
                  <a:lnTo>
                    <a:pt x="51387" y="8810"/>
                  </a:lnTo>
                  <a:lnTo>
                    <a:pt x="41820" y="2363"/>
                  </a:lnTo>
                  <a:lnTo>
                    <a:pt x="30099" y="0"/>
                  </a:lnTo>
                  <a:close/>
                </a:path>
              </a:pathLst>
            </a:custGeom>
            <a:solidFill>
              <a:srgbClr val="555555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4" name="object 104" descr=""/>
          <p:cNvSpPr/>
          <p:nvPr/>
        </p:nvSpPr>
        <p:spPr>
          <a:xfrm>
            <a:off x="4035552" y="2796539"/>
            <a:ext cx="1384935" cy="624840"/>
          </a:xfrm>
          <a:custGeom>
            <a:avLst/>
            <a:gdLst/>
            <a:ahLst/>
            <a:cxnLst/>
            <a:rect l="l" t="t" r="r" b="b"/>
            <a:pathLst>
              <a:path w="1384935" h="624839">
                <a:moveTo>
                  <a:pt x="1384553" y="0"/>
                </a:moveTo>
                <a:lnTo>
                  <a:pt x="0" y="0"/>
                </a:lnTo>
                <a:lnTo>
                  <a:pt x="0" y="624839"/>
                </a:lnTo>
                <a:lnTo>
                  <a:pt x="1384553" y="624839"/>
                </a:lnTo>
                <a:lnTo>
                  <a:pt x="1384553" y="0"/>
                </a:lnTo>
                <a:close/>
              </a:path>
            </a:pathLst>
          </a:custGeom>
          <a:solidFill>
            <a:srgbClr val="00CE9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5" name="object 105" descr=""/>
          <p:cNvSpPr txBox="1"/>
          <p:nvPr/>
        </p:nvSpPr>
        <p:spPr>
          <a:xfrm>
            <a:off x="4035552" y="2796539"/>
            <a:ext cx="1384935" cy="624840"/>
          </a:xfrm>
          <a:prstGeom prst="rect">
            <a:avLst/>
          </a:prstGeom>
        </p:spPr>
        <p:txBody>
          <a:bodyPr wrap="square" lIns="0" tIns="7747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610"/>
              </a:spcBef>
            </a:pPr>
            <a:r>
              <a:rPr dirty="0" sz="1400" spc="-10" b="1">
                <a:solidFill>
                  <a:srgbClr val="FFFFFF"/>
                </a:solidFill>
                <a:latin typeface="Arial"/>
                <a:cs typeface="Arial"/>
              </a:rPr>
              <a:t>+6,000</a:t>
            </a:r>
            <a:endParaRPr sz="1400">
              <a:latin typeface="Arial"/>
              <a:cs typeface="Arial"/>
            </a:endParaRPr>
          </a:p>
          <a:p>
            <a:pPr algn="ctr" marL="29209">
              <a:lnSpc>
                <a:spcPct val="100000"/>
              </a:lnSpc>
              <a:spcBef>
                <a:spcPts val="1140"/>
              </a:spcBef>
            </a:pPr>
            <a:r>
              <a:rPr dirty="0" sz="700" b="1">
                <a:solidFill>
                  <a:srgbClr val="FFFFFF"/>
                </a:solidFill>
                <a:latin typeface="Arial"/>
                <a:cs typeface="Arial"/>
              </a:rPr>
              <a:t>Employees</a:t>
            </a:r>
            <a:r>
              <a:rPr dirty="0" sz="700" spc="-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 b="1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dirty="0" sz="700" spc="-1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 b="1">
                <a:solidFill>
                  <a:srgbClr val="FFFFFF"/>
                </a:solidFill>
                <a:latin typeface="Arial"/>
                <a:cs typeface="Arial"/>
              </a:rPr>
              <a:t>U.S.</a:t>
            </a:r>
            <a:r>
              <a:rPr dirty="0" sz="700" spc="-1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 b="1">
                <a:solidFill>
                  <a:srgbClr val="FFFFFF"/>
                </a:solidFill>
                <a:latin typeface="Arial"/>
                <a:cs typeface="Arial"/>
              </a:rPr>
              <a:t>&amp;</a:t>
            </a:r>
            <a:r>
              <a:rPr dirty="0" sz="700" spc="-1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 spc="-10" b="1">
                <a:solidFill>
                  <a:srgbClr val="FFFFFF"/>
                </a:solidFill>
                <a:latin typeface="Arial"/>
                <a:cs typeface="Arial"/>
              </a:rPr>
              <a:t>Canada</a:t>
            </a:r>
            <a:endParaRPr sz="700">
              <a:latin typeface="Arial"/>
              <a:cs typeface="Arial"/>
            </a:endParaRPr>
          </a:p>
        </p:txBody>
      </p:sp>
      <p:sp>
        <p:nvSpPr>
          <p:cNvPr id="106" name="object 106" descr=""/>
          <p:cNvSpPr/>
          <p:nvPr/>
        </p:nvSpPr>
        <p:spPr>
          <a:xfrm>
            <a:off x="783336" y="2796539"/>
            <a:ext cx="1384935" cy="624840"/>
          </a:xfrm>
          <a:custGeom>
            <a:avLst/>
            <a:gdLst/>
            <a:ahLst/>
            <a:cxnLst/>
            <a:rect l="l" t="t" r="r" b="b"/>
            <a:pathLst>
              <a:path w="1384935" h="624839">
                <a:moveTo>
                  <a:pt x="1384553" y="0"/>
                </a:moveTo>
                <a:lnTo>
                  <a:pt x="0" y="0"/>
                </a:lnTo>
                <a:lnTo>
                  <a:pt x="0" y="624839"/>
                </a:lnTo>
                <a:lnTo>
                  <a:pt x="1384553" y="624839"/>
                </a:lnTo>
                <a:lnTo>
                  <a:pt x="1384553" y="0"/>
                </a:lnTo>
                <a:close/>
              </a:path>
            </a:pathLst>
          </a:custGeom>
          <a:solidFill>
            <a:srgbClr val="0099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7" name="object 107" descr=""/>
          <p:cNvSpPr txBox="1"/>
          <p:nvPr/>
        </p:nvSpPr>
        <p:spPr>
          <a:xfrm>
            <a:off x="783336" y="2796539"/>
            <a:ext cx="1384935" cy="624840"/>
          </a:xfrm>
          <a:prstGeom prst="rect">
            <a:avLst/>
          </a:prstGeom>
        </p:spPr>
        <p:txBody>
          <a:bodyPr wrap="square" lIns="0" tIns="77470" rIns="0" bIns="0" rtlCol="0" vert="horz">
            <a:spAutoFit/>
          </a:bodyPr>
          <a:lstStyle/>
          <a:p>
            <a:pPr algn="ctr" marL="3810">
              <a:lnSpc>
                <a:spcPct val="100000"/>
              </a:lnSpc>
              <a:spcBef>
                <a:spcPts val="610"/>
              </a:spcBef>
            </a:pPr>
            <a:r>
              <a:rPr dirty="0" sz="1400" b="1">
                <a:solidFill>
                  <a:srgbClr val="FFFFFF"/>
                </a:solidFill>
                <a:latin typeface="Arial"/>
                <a:cs typeface="Arial"/>
              </a:rPr>
              <a:t>42,000</a:t>
            </a:r>
            <a:r>
              <a:rPr dirty="0" sz="1400" spc="-2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spc="-35" b="1">
                <a:solidFill>
                  <a:srgbClr val="FFFFFF"/>
                </a:solidFill>
                <a:latin typeface="Arial"/>
                <a:cs typeface="Arial"/>
              </a:rPr>
              <a:t>MW</a:t>
            </a:r>
            <a:endParaRPr sz="1400">
              <a:latin typeface="Arial"/>
              <a:cs typeface="Arial"/>
            </a:endParaRPr>
          </a:p>
          <a:p>
            <a:pPr algn="ctr" marL="3175">
              <a:lnSpc>
                <a:spcPct val="100000"/>
              </a:lnSpc>
              <a:spcBef>
                <a:spcPts val="1140"/>
              </a:spcBef>
            </a:pPr>
            <a:r>
              <a:rPr dirty="0" sz="700" b="1">
                <a:solidFill>
                  <a:srgbClr val="FFFFFF"/>
                </a:solidFill>
                <a:latin typeface="Arial"/>
                <a:cs typeface="Arial"/>
              </a:rPr>
              <a:t>Turbines</a:t>
            </a:r>
            <a:r>
              <a:rPr dirty="0" sz="700" spc="-4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 spc="-10" b="1">
                <a:solidFill>
                  <a:srgbClr val="FFFFFF"/>
                </a:solidFill>
                <a:latin typeface="Arial"/>
                <a:cs typeface="Arial"/>
              </a:rPr>
              <a:t>installed</a:t>
            </a:r>
            <a:endParaRPr sz="700">
              <a:latin typeface="Arial"/>
              <a:cs typeface="Arial"/>
            </a:endParaRPr>
          </a:p>
        </p:txBody>
      </p:sp>
      <p:sp>
        <p:nvSpPr>
          <p:cNvPr id="108" name="object 108" descr=""/>
          <p:cNvSpPr/>
          <p:nvPr/>
        </p:nvSpPr>
        <p:spPr>
          <a:xfrm>
            <a:off x="1035558" y="3155442"/>
            <a:ext cx="885190" cy="0"/>
          </a:xfrm>
          <a:custGeom>
            <a:avLst/>
            <a:gdLst/>
            <a:ahLst/>
            <a:cxnLst/>
            <a:rect l="l" t="t" r="r" b="b"/>
            <a:pathLst>
              <a:path w="885189" h="0">
                <a:moveTo>
                  <a:pt x="0" y="0"/>
                </a:moveTo>
                <a:lnTo>
                  <a:pt x="884809" y="0"/>
                </a:lnTo>
              </a:path>
            </a:pathLst>
          </a:custGeom>
          <a:ln w="28575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9" name="object 109" descr=""/>
          <p:cNvSpPr/>
          <p:nvPr/>
        </p:nvSpPr>
        <p:spPr>
          <a:xfrm>
            <a:off x="2409444" y="2796539"/>
            <a:ext cx="1384935" cy="624840"/>
          </a:xfrm>
          <a:custGeom>
            <a:avLst/>
            <a:gdLst/>
            <a:ahLst/>
            <a:cxnLst/>
            <a:rect l="l" t="t" r="r" b="b"/>
            <a:pathLst>
              <a:path w="1384935" h="624839">
                <a:moveTo>
                  <a:pt x="1384554" y="0"/>
                </a:moveTo>
                <a:lnTo>
                  <a:pt x="0" y="0"/>
                </a:lnTo>
                <a:lnTo>
                  <a:pt x="0" y="624839"/>
                </a:lnTo>
                <a:lnTo>
                  <a:pt x="1384554" y="624839"/>
                </a:lnTo>
                <a:lnTo>
                  <a:pt x="1384554" y="0"/>
                </a:lnTo>
                <a:close/>
              </a:path>
            </a:pathLst>
          </a:custGeom>
          <a:solidFill>
            <a:srgbClr val="00C2B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0" name="object 110" descr=""/>
          <p:cNvSpPr txBox="1"/>
          <p:nvPr/>
        </p:nvSpPr>
        <p:spPr>
          <a:xfrm>
            <a:off x="2409444" y="2796539"/>
            <a:ext cx="1384935" cy="624840"/>
          </a:xfrm>
          <a:prstGeom prst="rect">
            <a:avLst/>
          </a:prstGeom>
        </p:spPr>
        <p:txBody>
          <a:bodyPr wrap="square" lIns="0" tIns="77470" rIns="0" bIns="0" rtlCol="0" vert="horz">
            <a:spAutoFit/>
          </a:bodyPr>
          <a:lstStyle/>
          <a:p>
            <a:pPr marL="230504">
              <a:lnSpc>
                <a:spcPct val="100000"/>
              </a:lnSpc>
              <a:spcBef>
                <a:spcPts val="610"/>
              </a:spcBef>
            </a:pPr>
            <a:r>
              <a:rPr dirty="0" sz="1400" b="1">
                <a:solidFill>
                  <a:srgbClr val="FFFFFF"/>
                </a:solidFill>
                <a:latin typeface="Arial"/>
                <a:cs typeface="Arial"/>
              </a:rPr>
              <a:t>38,000</a:t>
            </a:r>
            <a:r>
              <a:rPr dirty="0" sz="1400" spc="-2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spc="-35" b="1">
                <a:solidFill>
                  <a:srgbClr val="FFFFFF"/>
                </a:solidFill>
                <a:latin typeface="Arial"/>
                <a:cs typeface="Arial"/>
              </a:rPr>
              <a:t>MW</a:t>
            </a:r>
            <a:endParaRPr sz="1400">
              <a:latin typeface="Arial"/>
              <a:cs typeface="Arial"/>
            </a:endParaRPr>
          </a:p>
          <a:p>
            <a:pPr marL="194310">
              <a:lnSpc>
                <a:spcPct val="100000"/>
              </a:lnSpc>
              <a:spcBef>
                <a:spcPts val="1140"/>
              </a:spcBef>
            </a:pPr>
            <a:r>
              <a:rPr dirty="0" sz="700" b="1">
                <a:solidFill>
                  <a:srgbClr val="FFFFFF"/>
                </a:solidFill>
                <a:latin typeface="Arial"/>
                <a:cs typeface="Arial"/>
              </a:rPr>
              <a:t>Turbines</a:t>
            </a:r>
            <a:r>
              <a:rPr dirty="0" sz="700" spc="-3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 b="1">
                <a:solidFill>
                  <a:srgbClr val="FFFFFF"/>
                </a:solidFill>
                <a:latin typeface="Arial"/>
                <a:cs typeface="Arial"/>
              </a:rPr>
              <a:t>under</a:t>
            </a:r>
            <a:r>
              <a:rPr dirty="0" sz="700" spc="-3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 spc="-10" b="1">
                <a:solidFill>
                  <a:srgbClr val="FFFFFF"/>
                </a:solidFill>
                <a:latin typeface="Arial"/>
                <a:cs typeface="Arial"/>
              </a:rPr>
              <a:t>service</a:t>
            </a:r>
            <a:endParaRPr sz="700">
              <a:latin typeface="Arial"/>
              <a:cs typeface="Arial"/>
            </a:endParaRPr>
          </a:p>
        </p:txBody>
      </p:sp>
      <p:sp>
        <p:nvSpPr>
          <p:cNvPr id="111" name="object 111" descr=""/>
          <p:cNvSpPr/>
          <p:nvPr/>
        </p:nvSpPr>
        <p:spPr>
          <a:xfrm>
            <a:off x="2650998" y="3155442"/>
            <a:ext cx="885190" cy="0"/>
          </a:xfrm>
          <a:custGeom>
            <a:avLst/>
            <a:gdLst/>
            <a:ahLst/>
            <a:cxnLst/>
            <a:rect l="l" t="t" r="r" b="b"/>
            <a:pathLst>
              <a:path w="885189" h="0">
                <a:moveTo>
                  <a:pt x="0" y="0"/>
                </a:moveTo>
                <a:lnTo>
                  <a:pt x="884809" y="0"/>
                </a:lnTo>
              </a:path>
            </a:pathLst>
          </a:custGeom>
          <a:ln w="28575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2" name="object 112" descr=""/>
          <p:cNvSpPr/>
          <p:nvPr/>
        </p:nvSpPr>
        <p:spPr>
          <a:xfrm>
            <a:off x="4299965" y="3155442"/>
            <a:ext cx="885190" cy="0"/>
          </a:xfrm>
          <a:custGeom>
            <a:avLst/>
            <a:gdLst/>
            <a:ahLst/>
            <a:cxnLst/>
            <a:rect l="l" t="t" r="r" b="b"/>
            <a:pathLst>
              <a:path w="885189" h="0">
                <a:moveTo>
                  <a:pt x="0" y="0"/>
                </a:moveTo>
                <a:lnTo>
                  <a:pt x="884809" y="0"/>
                </a:lnTo>
              </a:path>
            </a:pathLst>
          </a:custGeom>
          <a:ln w="28575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3" name="object 113" descr=""/>
          <p:cNvSpPr txBox="1"/>
          <p:nvPr/>
        </p:nvSpPr>
        <p:spPr>
          <a:xfrm>
            <a:off x="1200150" y="1947163"/>
            <a:ext cx="326390" cy="1327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00" spc="-10" b="1">
                <a:solidFill>
                  <a:srgbClr val="010027"/>
                </a:solidFill>
                <a:latin typeface="Arial"/>
                <a:cs typeface="Arial"/>
              </a:rPr>
              <a:t>Denver</a:t>
            </a:r>
            <a:endParaRPr sz="700">
              <a:latin typeface="Arial"/>
              <a:cs typeface="Arial"/>
            </a:endParaRPr>
          </a:p>
        </p:txBody>
      </p:sp>
      <p:grpSp>
        <p:nvGrpSpPr>
          <p:cNvPr id="114" name="object 114" descr=""/>
          <p:cNvGrpSpPr/>
          <p:nvPr/>
        </p:nvGrpSpPr>
        <p:grpSpPr>
          <a:xfrm>
            <a:off x="1283208" y="1699260"/>
            <a:ext cx="4137025" cy="819150"/>
            <a:chOff x="1283208" y="1699260"/>
            <a:chExt cx="4137025" cy="819150"/>
          </a:xfrm>
        </p:grpSpPr>
        <p:sp>
          <p:nvSpPr>
            <p:cNvPr id="115" name="object 115" descr=""/>
            <p:cNvSpPr/>
            <p:nvPr/>
          </p:nvSpPr>
          <p:spPr>
            <a:xfrm>
              <a:off x="1590294" y="1796033"/>
              <a:ext cx="87630" cy="169545"/>
            </a:xfrm>
            <a:custGeom>
              <a:avLst/>
              <a:gdLst/>
              <a:ahLst/>
              <a:cxnLst/>
              <a:rect l="l" t="t" r="r" b="b"/>
              <a:pathLst>
                <a:path w="87630" h="169544">
                  <a:moveTo>
                    <a:pt x="57912" y="22352"/>
                  </a:moveTo>
                  <a:lnTo>
                    <a:pt x="35801" y="22352"/>
                  </a:lnTo>
                  <a:lnTo>
                    <a:pt x="28956" y="0"/>
                  </a:lnTo>
                  <a:lnTo>
                    <a:pt x="22098" y="22352"/>
                  </a:lnTo>
                  <a:lnTo>
                    <a:pt x="0" y="22352"/>
                  </a:lnTo>
                  <a:lnTo>
                    <a:pt x="17907" y="36322"/>
                  </a:lnTo>
                  <a:lnTo>
                    <a:pt x="11049" y="58674"/>
                  </a:lnTo>
                  <a:lnTo>
                    <a:pt x="28956" y="44831"/>
                  </a:lnTo>
                  <a:lnTo>
                    <a:pt x="46863" y="58674"/>
                  </a:lnTo>
                  <a:lnTo>
                    <a:pt x="40005" y="36322"/>
                  </a:lnTo>
                  <a:lnTo>
                    <a:pt x="57912" y="22352"/>
                  </a:lnTo>
                  <a:close/>
                </a:path>
                <a:path w="87630" h="169544">
                  <a:moveTo>
                    <a:pt x="87630" y="133350"/>
                  </a:moveTo>
                  <a:lnTo>
                    <a:pt x="65532" y="133350"/>
                  </a:lnTo>
                  <a:lnTo>
                    <a:pt x="58674" y="111252"/>
                  </a:lnTo>
                  <a:lnTo>
                    <a:pt x="51816" y="133350"/>
                  </a:lnTo>
                  <a:lnTo>
                    <a:pt x="29718" y="133350"/>
                  </a:lnTo>
                  <a:lnTo>
                    <a:pt x="47625" y="147066"/>
                  </a:lnTo>
                  <a:lnTo>
                    <a:pt x="40767" y="169164"/>
                  </a:lnTo>
                  <a:lnTo>
                    <a:pt x="58674" y="155448"/>
                  </a:lnTo>
                  <a:lnTo>
                    <a:pt x="76581" y="169164"/>
                  </a:lnTo>
                  <a:lnTo>
                    <a:pt x="69723" y="147066"/>
                  </a:lnTo>
                  <a:lnTo>
                    <a:pt x="87630" y="133350"/>
                  </a:lnTo>
                  <a:close/>
                </a:path>
              </a:pathLst>
            </a:custGeom>
            <a:solidFill>
              <a:srgbClr val="00999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6" name="object 116" descr=""/>
            <p:cNvSpPr/>
            <p:nvPr/>
          </p:nvSpPr>
          <p:spPr>
            <a:xfrm>
              <a:off x="1565910" y="1699259"/>
              <a:ext cx="3854450" cy="819150"/>
            </a:xfrm>
            <a:custGeom>
              <a:avLst/>
              <a:gdLst/>
              <a:ahLst/>
              <a:cxnLst/>
              <a:rect l="l" t="t" r="r" b="b"/>
              <a:pathLst>
                <a:path w="3854450" h="819150">
                  <a:moveTo>
                    <a:pt x="1411986" y="631698"/>
                  </a:moveTo>
                  <a:lnTo>
                    <a:pt x="91935" y="266827"/>
                  </a:lnTo>
                  <a:lnTo>
                    <a:pt x="1360297" y="818896"/>
                  </a:lnTo>
                  <a:lnTo>
                    <a:pt x="1411986" y="631698"/>
                  </a:lnTo>
                  <a:close/>
                </a:path>
                <a:path w="3854450" h="819150">
                  <a:moveTo>
                    <a:pt x="3854196" y="0"/>
                  </a:moveTo>
                  <a:lnTo>
                    <a:pt x="1082802" y="0"/>
                  </a:lnTo>
                  <a:lnTo>
                    <a:pt x="1082802" y="79248"/>
                  </a:lnTo>
                  <a:lnTo>
                    <a:pt x="0" y="130429"/>
                  </a:lnTo>
                  <a:lnTo>
                    <a:pt x="1082802" y="198120"/>
                  </a:lnTo>
                  <a:lnTo>
                    <a:pt x="1082802" y="475488"/>
                  </a:lnTo>
                  <a:lnTo>
                    <a:pt x="3854196" y="475488"/>
                  </a:lnTo>
                  <a:lnTo>
                    <a:pt x="3854196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7" name="object 117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283208" y="2225040"/>
              <a:ext cx="344423" cy="230124"/>
            </a:xfrm>
            <a:prstGeom prst="rect">
              <a:avLst/>
            </a:prstGeom>
          </p:spPr>
        </p:pic>
      </p:grpSp>
      <p:sp>
        <p:nvSpPr>
          <p:cNvPr id="118" name="object 118" descr=""/>
          <p:cNvSpPr txBox="1"/>
          <p:nvPr/>
        </p:nvSpPr>
        <p:spPr>
          <a:xfrm>
            <a:off x="631951" y="1230121"/>
            <a:ext cx="4526280" cy="635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0" marR="5080" indent="-114300">
              <a:lnSpc>
                <a:spcPct val="100000"/>
              </a:lnSpc>
              <a:spcBef>
                <a:spcPts val="100"/>
              </a:spcBef>
              <a:buClr>
                <a:srgbClr val="009999"/>
              </a:buClr>
              <a:buFont typeface="Wingdings"/>
              <a:buChar char=""/>
              <a:tabLst>
                <a:tab pos="127000" algn="l"/>
              </a:tabLst>
            </a:pP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In</a:t>
            </a:r>
            <a:r>
              <a:rPr dirty="0" sz="1050" spc="-3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2022,</a:t>
            </a:r>
            <a:r>
              <a:rPr dirty="0" sz="1050" spc="-2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Vestas</a:t>
            </a:r>
            <a:r>
              <a:rPr dirty="0" sz="1050" spc="-2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spent</a:t>
            </a:r>
            <a:r>
              <a:rPr dirty="0" sz="1050" spc="-2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 b="1">
                <a:solidFill>
                  <a:srgbClr val="010027"/>
                </a:solidFill>
                <a:latin typeface="Arial"/>
                <a:cs typeface="Arial"/>
              </a:rPr>
              <a:t>$1.6</a:t>
            </a:r>
            <a:r>
              <a:rPr dirty="0" sz="1050" spc="-2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050" b="1">
                <a:solidFill>
                  <a:srgbClr val="010027"/>
                </a:solidFill>
                <a:latin typeface="Arial"/>
                <a:cs typeface="Arial"/>
              </a:rPr>
              <a:t>billion</a:t>
            </a:r>
            <a:r>
              <a:rPr dirty="0" sz="1050" spc="-5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050" b="1">
                <a:solidFill>
                  <a:srgbClr val="010027"/>
                </a:solidFill>
                <a:latin typeface="Arial"/>
                <a:cs typeface="Arial"/>
              </a:rPr>
              <a:t>across</a:t>
            </a:r>
            <a:r>
              <a:rPr dirty="0" sz="1050" spc="-2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050" b="1">
                <a:solidFill>
                  <a:srgbClr val="010027"/>
                </a:solidFill>
                <a:latin typeface="Arial"/>
                <a:cs typeface="Arial"/>
              </a:rPr>
              <a:t>the</a:t>
            </a:r>
            <a:r>
              <a:rPr dirty="0" sz="1050" spc="-2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050" b="1">
                <a:solidFill>
                  <a:srgbClr val="010027"/>
                </a:solidFill>
                <a:latin typeface="Arial"/>
                <a:cs typeface="Arial"/>
              </a:rPr>
              <a:t>United</a:t>
            </a:r>
            <a:r>
              <a:rPr dirty="0" sz="1050" spc="-3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050" b="1">
                <a:solidFill>
                  <a:srgbClr val="010027"/>
                </a:solidFill>
                <a:latin typeface="Arial"/>
                <a:cs typeface="Arial"/>
              </a:rPr>
              <a:t>States</a:t>
            </a:r>
            <a:r>
              <a:rPr dirty="0" sz="1050" spc="-1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supply</a:t>
            </a:r>
            <a:r>
              <a:rPr dirty="0" sz="1050" spc="-1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 spc="-10">
                <a:solidFill>
                  <a:srgbClr val="010027"/>
                </a:solidFill>
                <a:latin typeface="Arial MT"/>
                <a:cs typeface="Arial MT"/>
              </a:rPr>
              <a:t>chain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with</a:t>
            </a:r>
            <a:r>
              <a:rPr dirty="0" sz="1050" spc="-3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 b="1">
                <a:solidFill>
                  <a:srgbClr val="010027"/>
                </a:solidFill>
                <a:latin typeface="Arial"/>
                <a:cs typeface="Arial"/>
              </a:rPr>
              <a:t>1,200+</a:t>
            </a:r>
            <a:r>
              <a:rPr dirty="0" sz="1050" spc="-2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050" b="1">
                <a:solidFill>
                  <a:srgbClr val="010027"/>
                </a:solidFill>
                <a:latin typeface="Arial"/>
                <a:cs typeface="Arial"/>
              </a:rPr>
              <a:t>suppliers</a:t>
            </a:r>
            <a:r>
              <a:rPr dirty="0" sz="1050" spc="-4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and</a:t>
            </a:r>
            <a:r>
              <a:rPr dirty="0" sz="1050" spc="-2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 b="1">
                <a:solidFill>
                  <a:srgbClr val="010027"/>
                </a:solidFill>
                <a:latin typeface="Arial"/>
                <a:cs typeface="Arial"/>
              </a:rPr>
              <a:t>$120</a:t>
            </a:r>
            <a:r>
              <a:rPr dirty="0" sz="1050" spc="-3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050" b="1">
                <a:solidFill>
                  <a:srgbClr val="010027"/>
                </a:solidFill>
                <a:latin typeface="Arial"/>
                <a:cs typeface="Arial"/>
              </a:rPr>
              <a:t>million</a:t>
            </a:r>
            <a:r>
              <a:rPr dirty="0" sz="1050" spc="-5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050" b="1">
                <a:solidFill>
                  <a:srgbClr val="010027"/>
                </a:solidFill>
                <a:latin typeface="Arial"/>
                <a:cs typeface="Arial"/>
              </a:rPr>
              <a:t>across</a:t>
            </a:r>
            <a:r>
              <a:rPr dirty="0" sz="1050" spc="-3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050" b="1">
                <a:solidFill>
                  <a:srgbClr val="010027"/>
                </a:solidFill>
                <a:latin typeface="Arial"/>
                <a:cs typeface="Arial"/>
              </a:rPr>
              <a:t>200+</a:t>
            </a:r>
            <a:r>
              <a:rPr dirty="0" sz="1050" spc="-2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050" b="1">
                <a:solidFill>
                  <a:srgbClr val="010027"/>
                </a:solidFill>
                <a:latin typeface="Arial"/>
                <a:cs typeface="Arial"/>
              </a:rPr>
              <a:t>suppliers</a:t>
            </a:r>
            <a:r>
              <a:rPr dirty="0" sz="1050" spc="-4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050" spc="-25" b="1">
                <a:solidFill>
                  <a:srgbClr val="010027"/>
                </a:solidFill>
                <a:latin typeface="Arial"/>
                <a:cs typeface="Arial"/>
              </a:rPr>
              <a:t>in </a:t>
            </a:r>
            <a:r>
              <a:rPr dirty="0" sz="1050" spc="-10" b="1">
                <a:solidFill>
                  <a:srgbClr val="010027"/>
                </a:solidFill>
                <a:latin typeface="Arial"/>
                <a:cs typeface="Arial"/>
              </a:rPr>
              <a:t>Canada</a:t>
            </a:r>
            <a:endParaRPr sz="1050">
              <a:latin typeface="Arial"/>
              <a:cs typeface="Arial"/>
            </a:endParaRPr>
          </a:p>
          <a:p>
            <a:pPr marL="2197100">
              <a:lnSpc>
                <a:spcPts val="1019"/>
              </a:lnSpc>
            </a:pPr>
            <a:r>
              <a:rPr dirty="0" sz="900" b="1">
                <a:solidFill>
                  <a:srgbClr val="010027"/>
                </a:solidFill>
                <a:latin typeface="Arial"/>
                <a:cs typeface="Arial"/>
              </a:rPr>
              <a:t>Blades</a:t>
            </a:r>
            <a:r>
              <a:rPr dirty="0" sz="900" spc="-2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900" b="1">
                <a:solidFill>
                  <a:srgbClr val="010027"/>
                </a:solidFill>
                <a:latin typeface="Arial"/>
                <a:cs typeface="Arial"/>
              </a:rPr>
              <a:t>Factory</a:t>
            </a:r>
            <a:r>
              <a:rPr dirty="0" sz="900" spc="-1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900" b="1">
                <a:solidFill>
                  <a:srgbClr val="010027"/>
                </a:solidFill>
                <a:latin typeface="Arial"/>
                <a:cs typeface="Arial"/>
              </a:rPr>
              <a:t>–</a:t>
            </a:r>
            <a:r>
              <a:rPr dirty="0" sz="900" spc="-2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900" b="1">
                <a:solidFill>
                  <a:srgbClr val="010027"/>
                </a:solidFill>
                <a:latin typeface="Arial"/>
                <a:cs typeface="Arial"/>
              </a:rPr>
              <a:t>Windsor,</a:t>
            </a:r>
            <a:r>
              <a:rPr dirty="0" sz="900" spc="-35" b="1">
                <a:solidFill>
                  <a:srgbClr val="010027"/>
                </a:solidFill>
                <a:latin typeface="Arial"/>
                <a:cs typeface="Arial"/>
              </a:rPr>
              <a:t> CO</a:t>
            </a:r>
            <a:endParaRPr sz="900">
              <a:latin typeface="Arial"/>
              <a:cs typeface="Arial"/>
            </a:endParaRPr>
          </a:p>
        </p:txBody>
      </p:sp>
      <p:sp>
        <p:nvSpPr>
          <p:cNvPr id="119" name="object 119" descr=""/>
          <p:cNvSpPr txBox="1"/>
          <p:nvPr/>
        </p:nvSpPr>
        <p:spPr>
          <a:xfrm>
            <a:off x="2819145" y="1851913"/>
            <a:ext cx="2408555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0" marR="5080" indent="-114300">
              <a:lnSpc>
                <a:spcPct val="100000"/>
              </a:lnSpc>
              <a:spcBef>
                <a:spcPts val="100"/>
              </a:spcBef>
              <a:buClr>
                <a:srgbClr val="009999"/>
              </a:buClr>
              <a:buFont typeface="Wingdings"/>
              <a:buChar char=""/>
              <a:tabLst>
                <a:tab pos="127000" algn="l"/>
              </a:tabLst>
            </a:pPr>
            <a:r>
              <a:rPr dirty="0" sz="1000">
                <a:solidFill>
                  <a:srgbClr val="010027"/>
                </a:solidFill>
                <a:latin typeface="Arial MT"/>
                <a:cs typeface="Arial MT"/>
              </a:rPr>
              <a:t>Produces</a:t>
            </a:r>
            <a:r>
              <a:rPr dirty="0" sz="1000" spc="-3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10027"/>
                </a:solidFill>
                <a:latin typeface="Arial MT"/>
                <a:cs typeface="Arial MT"/>
              </a:rPr>
              <a:t>blades</a:t>
            </a:r>
            <a:r>
              <a:rPr dirty="0" sz="1000" spc="-3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10027"/>
                </a:solidFill>
                <a:latin typeface="Arial MT"/>
                <a:cs typeface="Arial MT"/>
              </a:rPr>
              <a:t>for</a:t>
            </a:r>
            <a:r>
              <a:rPr dirty="0" sz="1000" spc="-1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10027"/>
                </a:solidFill>
                <a:latin typeface="Arial MT"/>
                <a:cs typeface="Arial MT"/>
              </a:rPr>
              <a:t>V110</a:t>
            </a:r>
            <a:r>
              <a:rPr dirty="0" sz="1000" spc="-3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10027"/>
                </a:solidFill>
                <a:latin typeface="Arial MT"/>
                <a:cs typeface="Arial MT"/>
              </a:rPr>
              <a:t>and</a:t>
            </a:r>
            <a:r>
              <a:rPr dirty="0" sz="1000" spc="-2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10027"/>
                </a:solidFill>
                <a:latin typeface="Arial MT"/>
                <a:cs typeface="Arial MT"/>
              </a:rPr>
              <a:t>V120</a:t>
            </a:r>
            <a:r>
              <a:rPr dirty="0" sz="1000" spc="-3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10027"/>
                </a:solidFill>
                <a:latin typeface="Arial MT"/>
                <a:cs typeface="Arial MT"/>
              </a:rPr>
              <a:t>- </a:t>
            </a:r>
            <a:r>
              <a:rPr dirty="0" sz="1000" spc="-50">
                <a:solidFill>
                  <a:srgbClr val="010027"/>
                </a:solidFill>
                <a:latin typeface="Arial MT"/>
                <a:cs typeface="Arial MT"/>
              </a:rPr>
              <a:t>2 </a:t>
            </a:r>
            <a:r>
              <a:rPr dirty="0" sz="1000">
                <a:solidFill>
                  <a:srgbClr val="010027"/>
                </a:solidFill>
                <a:latin typeface="Arial MT"/>
                <a:cs typeface="Arial MT"/>
              </a:rPr>
              <a:t>MW</a:t>
            </a:r>
            <a:r>
              <a:rPr dirty="0" sz="1000" spc="-1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10027"/>
                </a:solidFill>
                <a:latin typeface="Arial MT"/>
                <a:cs typeface="Arial MT"/>
              </a:rPr>
              <a:t>wind</a:t>
            </a:r>
            <a:r>
              <a:rPr dirty="0" sz="1000" spc="-3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10027"/>
                </a:solidFill>
                <a:latin typeface="Arial MT"/>
                <a:cs typeface="Arial MT"/>
              </a:rPr>
              <a:t>turbines</a:t>
            </a:r>
            <a:r>
              <a:rPr dirty="0" sz="1000" spc="-3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10027"/>
                </a:solidFill>
                <a:latin typeface="Arial MT"/>
                <a:cs typeface="Arial MT"/>
              </a:rPr>
              <a:t>–</a:t>
            </a:r>
            <a:r>
              <a:rPr dirty="0" sz="1000" spc="-2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10027"/>
                </a:solidFill>
                <a:latin typeface="Arial MT"/>
                <a:cs typeface="Arial MT"/>
              </a:rPr>
              <a:t>on</a:t>
            </a:r>
            <a:r>
              <a:rPr dirty="0" sz="1000" spc="-3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10027"/>
                </a:solidFill>
                <a:latin typeface="Arial MT"/>
                <a:cs typeface="Arial MT"/>
              </a:rPr>
              <a:t>the</a:t>
            </a:r>
            <a:r>
              <a:rPr dirty="0" sz="1000" spc="-3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10027"/>
                </a:solidFill>
                <a:latin typeface="Arial MT"/>
                <a:cs typeface="Arial MT"/>
              </a:rPr>
              <a:t>161-acre</a:t>
            </a:r>
            <a:r>
              <a:rPr dirty="0" sz="1000" spc="-4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00" spc="-20">
                <a:solidFill>
                  <a:srgbClr val="010027"/>
                </a:solidFill>
                <a:latin typeface="Arial MT"/>
                <a:cs typeface="Arial MT"/>
              </a:rPr>
              <a:t>plot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120" name="object 120" descr=""/>
          <p:cNvSpPr txBox="1"/>
          <p:nvPr/>
        </p:nvSpPr>
        <p:spPr>
          <a:xfrm>
            <a:off x="2816860" y="2200115"/>
            <a:ext cx="2296160" cy="490855"/>
          </a:xfrm>
          <a:prstGeom prst="rect">
            <a:avLst/>
          </a:prstGeom>
        </p:spPr>
        <p:txBody>
          <a:bodyPr wrap="square" lIns="0" tIns="2349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dirty="0" sz="900" b="1">
                <a:solidFill>
                  <a:srgbClr val="010027"/>
                </a:solidFill>
                <a:latin typeface="Arial"/>
                <a:cs typeface="Arial"/>
              </a:rPr>
              <a:t>Nacelles</a:t>
            </a:r>
            <a:r>
              <a:rPr dirty="0" sz="900" spc="-2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900" b="1">
                <a:solidFill>
                  <a:srgbClr val="010027"/>
                </a:solidFill>
                <a:latin typeface="Arial"/>
                <a:cs typeface="Arial"/>
              </a:rPr>
              <a:t>Factory</a:t>
            </a:r>
            <a:r>
              <a:rPr dirty="0" sz="900" spc="-2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900" b="1">
                <a:solidFill>
                  <a:srgbClr val="010027"/>
                </a:solidFill>
                <a:latin typeface="Arial"/>
                <a:cs typeface="Arial"/>
              </a:rPr>
              <a:t>–</a:t>
            </a:r>
            <a:r>
              <a:rPr dirty="0" sz="900" spc="-2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900" b="1">
                <a:solidFill>
                  <a:srgbClr val="010027"/>
                </a:solidFill>
                <a:latin typeface="Arial"/>
                <a:cs typeface="Arial"/>
              </a:rPr>
              <a:t>Brighton,</a:t>
            </a:r>
            <a:r>
              <a:rPr dirty="0" sz="900" spc="-2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900" spc="-25" b="1">
                <a:solidFill>
                  <a:srgbClr val="010027"/>
                </a:solidFill>
                <a:latin typeface="Arial"/>
                <a:cs typeface="Arial"/>
              </a:rPr>
              <a:t>CO</a:t>
            </a:r>
            <a:endParaRPr sz="900">
              <a:latin typeface="Arial"/>
              <a:cs typeface="Arial"/>
            </a:endParaRPr>
          </a:p>
          <a:p>
            <a:pPr marL="128905" marR="5080" indent="-114300">
              <a:lnSpc>
                <a:spcPct val="100000"/>
              </a:lnSpc>
              <a:spcBef>
                <a:spcPts val="95"/>
              </a:spcBef>
              <a:buClr>
                <a:srgbClr val="009999"/>
              </a:buClr>
              <a:buFont typeface="Wingdings"/>
              <a:buChar char=""/>
              <a:tabLst>
                <a:tab pos="128905" algn="l"/>
              </a:tabLst>
            </a:pPr>
            <a:r>
              <a:rPr dirty="0" sz="1000">
                <a:solidFill>
                  <a:srgbClr val="010027"/>
                </a:solidFill>
                <a:latin typeface="Arial MT"/>
                <a:cs typeface="Arial MT"/>
              </a:rPr>
              <a:t>265,000</a:t>
            </a:r>
            <a:r>
              <a:rPr dirty="0" sz="1000" spc="-2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10027"/>
                </a:solidFill>
                <a:latin typeface="Arial MT"/>
                <a:cs typeface="Arial MT"/>
              </a:rPr>
              <a:t>sqft</a:t>
            </a:r>
            <a:r>
              <a:rPr dirty="0" sz="1000" spc="-2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10027"/>
                </a:solidFill>
                <a:latin typeface="Arial MT"/>
                <a:cs typeface="Arial MT"/>
              </a:rPr>
              <a:t>factory</a:t>
            </a:r>
            <a:r>
              <a:rPr dirty="0" sz="1000" spc="-2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10027"/>
                </a:solidFill>
                <a:latin typeface="Arial MT"/>
                <a:cs typeface="Arial MT"/>
              </a:rPr>
              <a:t>that</a:t>
            </a:r>
            <a:r>
              <a:rPr dirty="0" sz="1000" spc="-2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00" spc="-10">
                <a:solidFill>
                  <a:srgbClr val="010027"/>
                </a:solidFill>
                <a:latin typeface="Arial MT"/>
                <a:cs typeface="Arial MT"/>
              </a:rPr>
              <a:t>manufactures </a:t>
            </a:r>
            <a:r>
              <a:rPr dirty="0" sz="1000">
                <a:solidFill>
                  <a:srgbClr val="010027"/>
                </a:solidFill>
                <a:latin typeface="Arial MT"/>
                <a:cs typeface="Arial MT"/>
              </a:rPr>
              <a:t>nacelles</a:t>
            </a:r>
            <a:r>
              <a:rPr dirty="0" sz="1000" spc="-3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10027"/>
                </a:solidFill>
                <a:latin typeface="Arial MT"/>
                <a:cs typeface="Arial MT"/>
              </a:rPr>
              <a:t>and</a:t>
            </a:r>
            <a:r>
              <a:rPr dirty="0" sz="1000" spc="-2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10027"/>
                </a:solidFill>
                <a:latin typeface="Arial MT"/>
                <a:cs typeface="Arial MT"/>
              </a:rPr>
              <a:t>hubs</a:t>
            </a:r>
            <a:r>
              <a:rPr dirty="0" sz="1000" spc="-3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10027"/>
                </a:solidFill>
                <a:latin typeface="Arial MT"/>
                <a:cs typeface="Arial MT"/>
              </a:rPr>
              <a:t>for</a:t>
            </a:r>
            <a:r>
              <a:rPr dirty="0" sz="1000" spc="-1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10027"/>
                </a:solidFill>
                <a:latin typeface="Arial MT"/>
                <a:cs typeface="Arial MT"/>
              </a:rPr>
              <a:t>wind</a:t>
            </a:r>
            <a:r>
              <a:rPr dirty="0" sz="1000" spc="-2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00" spc="-10">
                <a:solidFill>
                  <a:srgbClr val="010027"/>
                </a:solidFill>
                <a:latin typeface="Arial MT"/>
                <a:cs typeface="Arial MT"/>
              </a:rPr>
              <a:t>turbines</a:t>
            </a:r>
            <a:endParaRPr sz="1000">
              <a:latin typeface="Arial MT"/>
              <a:cs typeface="Arial MT"/>
            </a:endParaRPr>
          </a:p>
        </p:txBody>
      </p:sp>
      <p:grpSp>
        <p:nvGrpSpPr>
          <p:cNvPr id="121" name="object 121" descr=""/>
          <p:cNvGrpSpPr/>
          <p:nvPr/>
        </p:nvGrpSpPr>
        <p:grpSpPr>
          <a:xfrm>
            <a:off x="2721864" y="1726310"/>
            <a:ext cx="57150" cy="645795"/>
            <a:chOff x="2721864" y="1726310"/>
            <a:chExt cx="57150" cy="645795"/>
          </a:xfrm>
        </p:grpSpPr>
        <p:pic>
          <p:nvPicPr>
            <p:cNvPr id="122" name="object 122" descr="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2721864" y="1726310"/>
              <a:ext cx="57150" cy="128777"/>
            </a:xfrm>
            <a:prstGeom prst="rect">
              <a:avLst/>
            </a:prstGeom>
          </p:spPr>
        </p:pic>
        <p:pic>
          <p:nvPicPr>
            <p:cNvPr id="123" name="object 123" descr="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2721864" y="2242946"/>
              <a:ext cx="57150" cy="128777"/>
            </a:xfrm>
            <a:prstGeom prst="rect">
              <a:avLst/>
            </a:prstGeom>
          </p:spPr>
        </p:pic>
      </p:grpSp>
      <p:sp>
        <p:nvSpPr>
          <p:cNvPr id="124" name="object 124" descr=""/>
          <p:cNvSpPr/>
          <p:nvPr/>
        </p:nvSpPr>
        <p:spPr>
          <a:xfrm>
            <a:off x="5769864" y="929639"/>
            <a:ext cx="345440" cy="2766060"/>
          </a:xfrm>
          <a:custGeom>
            <a:avLst/>
            <a:gdLst/>
            <a:ahLst/>
            <a:cxnLst/>
            <a:rect l="l" t="t" r="r" b="b"/>
            <a:pathLst>
              <a:path w="345439" h="2766060">
                <a:moveTo>
                  <a:pt x="0" y="0"/>
                </a:moveTo>
                <a:lnTo>
                  <a:pt x="0" y="2766060"/>
                </a:lnTo>
                <a:lnTo>
                  <a:pt x="345186" y="1383030"/>
                </a:lnTo>
                <a:lnTo>
                  <a:pt x="0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25" name="object 125" descr="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3412997" y="3801236"/>
            <a:ext cx="57150" cy="305181"/>
          </a:xfrm>
          <a:prstGeom prst="rect">
            <a:avLst/>
          </a:prstGeom>
        </p:spPr>
      </p:pic>
      <p:sp>
        <p:nvSpPr>
          <p:cNvPr id="126" name="object 126" descr=""/>
          <p:cNvSpPr txBox="1"/>
          <p:nvPr/>
        </p:nvSpPr>
        <p:spPr>
          <a:xfrm>
            <a:off x="3519932" y="3728211"/>
            <a:ext cx="2875280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dirty="0" sz="1400" b="1">
                <a:solidFill>
                  <a:srgbClr val="010027"/>
                </a:solidFill>
                <a:latin typeface="Arial"/>
                <a:cs typeface="Arial"/>
              </a:rPr>
              <a:t>A</a:t>
            </a:r>
            <a:r>
              <a:rPr dirty="0" sz="1400" spc="-6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10027"/>
                </a:solidFill>
                <a:latin typeface="Arial"/>
                <a:cs typeface="Arial"/>
              </a:rPr>
              <a:t>large</a:t>
            </a:r>
            <a:r>
              <a:rPr dirty="0" sz="1400" spc="-2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10027"/>
                </a:solidFill>
                <a:latin typeface="Arial"/>
                <a:cs typeface="Arial"/>
              </a:rPr>
              <a:t>portion</a:t>
            </a:r>
            <a:r>
              <a:rPr dirty="0" sz="1400" spc="-2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10027"/>
                </a:solidFill>
                <a:latin typeface="Arial"/>
                <a:cs typeface="Arial"/>
              </a:rPr>
              <a:t>of</a:t>
            </a:r>
            <a:r>
              <a:rPr dirty="0" sz="1400" spc="-20" b="1">
                <a:solidFill>
                  <a:srgbClr val="010027"/>
                </a:solidFill>
                <a:latin typeface="Arial"/>
                <a:cs typeface="Arial"/>
              </a:rPr>
              <a:t> Vestas’</a:t>
            </a:r>
            <a:r>
              <a:rPr dirty="0" sz="1400" spc="-9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400" spc="-10" b="1">
                <a:solidFill>
                  <a:srgbClr val="010027"/>
                </a:solidFill>
                <a:latin typeface="Arial"/>
                <a:cs typeface="Arial"/>
              </a:rPr>
              <a:t>revenue </a:t>
            </a:r>
            <a:r>
              <a:rPr dirty="0" sz="1400" b="1">
                <a:solidFill>
                  <a:srgbClr val="010027"/>
                </a:solidFill>
                <a:latin typeface="Arial"/>
                <a:cs typeface="Arial"/>
              </a:rPr>
              <a:t>comes</a:t>
            </a:r>
            <a:r>
              <a:rPr dirty="0" sz="1400" spc="-3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10027"/>
                </a:solidFill>
                <a:latin typeface="Arial"/>
                <a:cs typeface="Arial"/>
              </a:rPr>
              <a:t>from</a:t>
            </a:r>
            <a:r>
              <a:rPr dirty="0" sz="1400" spc="-2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10027"/>
                </a:solidFill>
                <a:latin typeface="Arial"/>
                <a:cs typeface="Arial"/>
              </a:rPr>
              <a:t>the</a:t>
            </a:r>
            <a:r>
              <a:rPr dirty="0" sz="1400" spc="-3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10027"/>
                </a:solidFill>
                <a:latin typeface="Arial"/>
                <a:cs typeface="Arial"/>
              </a:rPr>
              <a:t>United</a:t>
            </a:r>
            <a:r>
              <a:rPr dirty="0" sz="1400" spc="-4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400" spc="-10" b="1">
                <a:solidFill>
                  <a:srgbClr val="010027"/>
                </a:solidFill>
                <a:latin typeface="Arial"/>
                <a:cs typeface="Arial"/>
              </a:rPr>
              <a:t>States</a:t>
            </a:r>
            <a:endParaRPr sz="1400">
              <a:latin typeface="Arial"/>
              <a:cs typeface="Arial"/>
            </a:endParaRPr>
          </a:p>
        </p:txBody>
      </p:sp>
      <p:sp>
        <p:nvSpPr>
          <p:cNvPr id="127" name="object 127" descr=""/>
          <p:cNvSpPr/>
          <p:nvPr/>
        </p:nvSpPr>
        <p:spPr>
          <a:xfrm>
            <a:off x="3895344" y="6157721"/>
            <a:ext cx="104139" cy="86360"/>
          </a:xfrm>
          <a:custGeom>
            <a:avLst/>
            <a:gdLst/>
            <a:ahLst/>
            <a:cxnLst/>
            <a:rect l="l" t="t" r="r" b="b"/>
            <a:pathLst>
              <a:path w="104139" h="86360">
                <a:moveTo>
                  <a:pt x="103632" y="0"/>
                </a:moveTo>
                <a:lnTo>
                  <a:pt x="0" y="0"/>
                </a:lnTo>
                <a:lnTo>
                  <a:pt x="0" y="86105"/>
                </a:lnTo>
                <a:lnTo>
                  <a:pt x="103632" y="86105"/>
                </a:lnTo>
                <a:lnTo>
                  <a:pt x="103632" y="0"/>
                </a:lnTo>
                <a:close/>
              </a:path>
            </a:pathLst>
          </a:custGeom>
          <a:solidFill>
            <a:srgbClr val="0099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8" name="object 128" descr=""/>
          <p:cNvSpPr txBox="1"/>
          <p:nvPr/>
        </p:nvSpPr>
        <p:spPr>
          <a:xfrm>
            <a:off x="4026408" y="6132576"/>
            <a:ext cx="75565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b="1">
                <a:solidFill>
                  <a:srgbClr val="010027"/>
                </a:solidFill>
                <a:latin typeface="Arial"/>
                <a:cs typeface="Arial"/>
              </a:rPr>
              <a:t>United</a:t>
            </a:r>
            <a:r>
              <a:rPr dirty="0" sz="900" spc="-3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900" spc="-10" b="1">
                <a:solidFill>
                  <a:srgbClr val="010027"/>
                </a:solidFill>
                <a:latin typeface="Arial"/>
                <a:cs typeface="Arial"/>
              </a:rPr>
              <a:t>States</a:t>
            </a:r>
            <a:endParaRPr sz="900">
              <a:latin typeface="Arial"/>
              <a:cs typeface="Arial"/>
            </a:endParaRPr>
          </a:p>
        </p:txBody>
      </p:sp>
      <p:sp>
        <p:nvSpPr>
          <p:cNvPr id="129" name="object 129" descr=""/>
          <p:cNvSpPr/>
          <p:nvPr/>
        </p:nvSpPr>
        <p:spPr>
          <a:xfrm>
            <a:off x="5045964" y="6157721"/>
            <a:ext cx="104139" cy="86360"/>
          </a:xfrm>
          <a:custGeom>
            <a:avLst/>
            <a:gdLst/>
            <a:ahLst/>
            <a:cxnLst/>
            <a:rect l="l" t="t" r="r" b="b"/>
            <a:pathLst>
              <a:path w="104139" h="86360">
                <a:moveTo>
                  <a:pt x="103632" y="0"/>
                </a:moveTo>
                <a:lnTo>
                  <a:pt x="0" y="0"/>
                </a:lnTo>
                <a:lnTo>
                  <a:pt x="0" y="86105"/>
                </a:lnTo>
                <a:lnTo>
                  <a:pt x="103632" y="86105"/>
                </a:lnTo>
                <a:lnTo>
                  <a:pt x="103632" y="0"/>
                </a:lnTo>
                <a:close/>
              </a:path>
            </a:pathLst>
          </a:custGeom>
          <a:solidFill>
            <a:srgbClr val="B9E2E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0" name="object 130" descr=""/>
          <p:cNvSpPr txBox="1"/>
          <p:nvPr/>
        </p:nvSpPr>
        <p:spPr>
          <a:xfrm>
            <a:off x="5177282" y="6132576"/>
            <a:ext cx="76898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b="1">
                <a:solidFill>
                  <a:srgbClr val="010027"/>
                </a:solidFill>
                <a:latin typeface="Arial"/>
                <a:cs typeface="Arial"/>
              </a:rPr>
              <a:t>Rest</a:t>
            </a:r>
            <a:r>
              <a:rPr dirty="0" sz="900" spc="-1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900" b="1">
                <a:solidFill>
                  <a:srgbClr val="010027"/>
                </a:solidFill>
                <a:latin typeface="Arial"/>
                <a:cs typeface="Arial"/>
              </a:rPr>
              <a:t>of</a:t>
            </a:r>
            <a:r>
              <a:rPr dirty="0" sz="900" spc="-10" b="1">
                <a:solidFill>
                  <a:srgbClr val="010027"/>
                </a:solidFill>
                <a:latin typeface="Arial"/>
                <a:cs typeface="Arial"/>
              </a:rPr>
              <a:t> World</a:t>
            </a:r>
            <a:endParaRPr sz="900">
              <a:latin typeface="Arial"/>
              <a:cs typeface="Arial"/>
            </a:endParaRPr>
          </a:p>
        </p:txBody>
      </p:sp>
      <p:grpSp>
        <p:nvGrpSpPr>
          <p:cNvPr id="131" name="object 131" descr=""/>
          <p:cNvGrpSpPr/>
          <p:nvPr/>
        </p:nvGrpSpPr>
        <p:grpSpPr>
          <a:xfrm>
            <a:off x="4306252" y="4606480"/>
            <a:ext cx="1777364" cy="1273810"/>
            <a:chOff x="4306252" y="4606480"/>
            <a:chExt cx="1777364" cy="1273810"/>
          </a:xfrm>
        </p:grpSpPr>
        <p:sp>
          <p:nvSpPr>
            <p:cNvPr id="132" name="object 132" descr=""/>
            <p:cNvSpPr/>
            <p:nvPr/>
          </p:nvSpPr>
          <p:spPr>
            <a:xfrm>
              <a:off x="4320540" y="4620767"/>
              <a:ext cx="1748789" cy="723900"/>
            </a:xfrm>
            <a:custGeom>
              <a:avLst/>
              <a:gdLst/>
              <a:ahLst/>
              <a:cxnLst/>
              <a:rect l="l" t="t" r="r" b="b"/>
              <a:pathLst>
                <a:path w="1748789" h="723900">
                  <a:moveTo>
                    <a:pt x="925830" y="723137"/>
                  </a:moveTo>
                  <a:lnTo>
                    <a:pt x="1748789" y="723137"/>
                  </a:lnTo>
                </a:path>
                <a:path w="1748789" h="723900">
                  <a:moveTo>
                    <a:pt x="1279398" y="0"/>
                  </a:moveTo>
                  <a:lnTo>
                    <a:pt x="1279398" y="723772"/>
                  </a:lnTo>
                </a:path>
                <a:path w="1748789" h="723900">
                  <a:moveTo>
                    <a:pt x="0" y="723137"/>
                  </a:moveTo>
                  <a:lnTo>
                    <a:pt x="822960" y="723137"/>
                  </a:lnTo>
                </a:path>
              </a:pathLst>
            </a:custGeom>
            <a:ln w="28575">
              <a:solidFill>
                <a:srgbClr val="E7E6E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3" name="object 133" descr=""/>
            <p:cNvSpPr/>
            <p:nvPr/>
          </p:nvSpPr>
          <p:spPr>
            <a:xfrm>
              <a:off x="5045075" y="4789931"/>
              <a:ext cx="478155" cy="513080"/>
            </a:xfrm>
            <a:custGeom>
              <a:avLst/>
              <a:gdLst/>
              <a:ahLst/>
              <a:cxnLst/>
              <a:rect l="l" t="t" r="r" b="b"/>
              <a:pathLst>
                <a:path w="478154" h="513079">
                  <a:moveTo>
                    <a:pt x="0" y="0"/>
                  </a:moveTo>
                  <a:lnTo>
                    <a:pt x="0" y="512826"/>
                  </a:lnTo>
                  <a:lnTo>
                    <a:pt x="477774" y="326263"/>
                  </a:lnTo>
                  <a:lnTo>
                    <a:pt x="458080" y="282086"/>
                  </a:lnTo>
                  <a:lnTo>
                    <a:pt x="434627" y="240465"/>
                  </a:lnTo>
                  <a:lnTo>
                    <a:pt x="407666" y="201569"/>
                  </a:lnTo>
                  <a:lnTo>
                    <a:pt x="377445" y="165570"/>
                  </a:lnTo>
                  <a:lnTo>
                    <a:pt x="344215" y="132637"/>
                  </a:lnTo>
                  <a:lnTo>
                    <a:pt x="308226" y="102941"/>
                  </a:lnTo>
                  <a:lnTo>
                    <a:pt x="269726" y="76652"/>
                  </a:lnTo>
                  <a:lnTo>
                    <a:pt x="228965" y="53940"/>
                  </a:lnTo>
                  <a:lnTo>
                    <a:pt x="186195" y="34975"/>
                  </a:lnTo>
                  <a:lnTo>
                    <a:pt x="141663" y="19929"/>
                  </a:lnTo>
                  <a:lnTo>
                    <a:pt x="95620" y="8971"/>
                  </a:lnTo>
                  <a:lnTo>
                    <a:pt x="48316" y="22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99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4" name="object 134" descr=""/>
            <p:cNvSpPr/>
            <p:nvPr/>
          </p:nvSpPr>
          <p:spPr>
            <a:xfrm>
              <a:off x="4494587" y="4844922"/>
              <a:ext cx="1026160" cy="1026160"/>
            </a:xfrm>
            <a:custGeom>
              <a:avLst/>
              <a:gdLst/>
              <a:ahLst/>
              <a:cxnLst/>
              <a:rect l="l" t="t" r="r" b="b"/>
              <a:pathLst>
                <a:path w="1026160" h="1026160">
                  <a:moveTo>
                    <a:pt x="512895" y="0"/>
                  </a:moveTo>
                  <a:lnTo>
                    <a:pt x="465153" y="2228"/>
                  </a:lnTo>
                  <a:lnTo>
                    <a:pt x="417947" y="8874"/>
                  </a:lnTo>
                  <a:lnTo>
                    <a:pt x="371574" y="19877"/>
                  </a:lnTo>
                  <a:lnTo>
                    <a:pt x="326332" y="35178"/>
                  </a:lnTo>
                  <a:lnTo>
                    <a:pt x="283621" y="54106"/>
                  </a:lnTo>
                  <a:lnTo>
                    <a:pt x="243482" y="76399"/>
                  </a:lnTo>
                  <a:lnTo>
                    <a:pt x="206019" y="101825"/>
                  </a:lnTo>
                  <a:lnTo>
                    <a:pt x="171335" y="130147"/>
                  </a:lnTo>
                  <a:lnTo>
                    <a:pt x="139532" y="161132"/>
                  </a:lnTo>
                  <a:lnTo>
                    <a:pt x="110714" y="194545"/>
                  </a:lnTo>
                  <a:lnTo>
                    <a:pt x="84985" y="230151"/>
                  </a:lnTo>
                  <a:lnTo>
                    <a:pt x="62446" y="267716"/>
                  </a:lnTo>
                  <a:lnTo>
                    <a:pt x="43201" y="307006"/>
                  </a:lnTo>
                  <a:lnTo>
                    <a:pt x="27354" y="347786"/>
                  </a:lnTo>
                  <a:lnTo>
                    <a:pt x="15007" y="389821"/>
                  </a:lnTo>
                  <a:lnTo>
                    <a:pt x="6264" y="432877"/>
                  </a:lnTo>
                  <a:lnTo>
                    <a:pt x="1227" y="476719"/>
                  </a:lnTo>
                  <a:lnTo>
                    <a:pt x="0" y="521113"/>
                  </a:lnTo>
                  <a:lnTo>
                    <a:pt x="2685" y="565824"/>
                  </a:lnTo>
                  <a:lnTo>
                    <a:pt x="9386" y="610618"/>
                  </a:lnTo>
                  <a:lnTo>
                    <a:pt x="20206" y="655260"/>
                  </a:lnTo>
                  <a:lnTo>
                    <a:pt x="35248" y="699515"/>
                  </a:lnTo>
                  <a:lnTo>
                    <a:pt x="54175" y="742230"/>
                  </a:lnTo>
                  <a:lnTo>
                    <a:pt x="76469" y="782370"/>
                  </a:lnTo>
                  <a:lnTo>
                    <a:pt x="101894" y="819833"/>
                  </a:lnTo>
                  <a:lnTo>
                    <a:pt x="130215" y="854516"/>
                  </a:lnTo>
                  <a:lnTo>
                    <a:pt x="161199" y="886316"/>
                  </a:lnTo>
                  <a:lnTo>
                    <a:pt x="194609" y="915130"/>
                  </a:lnTo>
                  <a:lnTo>
                    <a:pt x="230213" y="940856"/>
                  </a:lnTo>
                  <a:lnTo>
                    <a:pt x="267775" y="963391"/>
                  </a:lnTo>
                  <a:lnTo>
                    <a:pt x="307060" y="982632"/>
                  </a:lnTo>
                  <a:lnTo>
                    <a:pt x="347834" y="998476"/>
                  </a:lnTo>
                  <a:lnTo>
                    <a:pt x="389861" y="1010820"/>
                  </a:lnTo>
                  <a:lnTo>
                    <a:pt x="432909" y="1019561"/>
                  </a:lnTo>
                  <a:lnTo>
                    <a:pt x="476740" y="1024597"/>
                  </a:lnTo>
                  <a:lnTo>
                    <a:pt x="521122" y="1025825"/>
                  </a:lnTo>
                  <a:lnTo>
                    <a:pt x="565820" y="1023142"/>
                  </a:lnTo>
                  <a:lnTo>
                    <a:pt x="610598" y="1016446"/>
                  </a:lnTo>
                  <a:lnTo>
                    <a:pt x="655222" y="1005632"/>
                  </a:lnTo>
                  <a:lnTo>
                    <a:pt x="699458" y="990599"/>
                  </a:lnTo>
                  <a:lnTo>
                    <a:pt x="742188" y="971665"/>
                  </a:lnTo>
                  <a:lnTo>
                    <a:pt x="782342" y="949365"/>
                  </a:lnTo>
                  <a:lnTo>
                    <a:pt x="819816" y="923936"/>
                  </a:lnTo>
                  <a:lnTo>
                    <a:pt x="854508" y="895611"/>
                  </a:lnTo>
                  <a:lnTo>
                    <a:pt x="886316" y="864624"/>
                  </a:lnTo>
                  <a:lnTo>
                    <a:pt x="915137" y="831211"/>
                  </a:lnTo>
                  <a:lnTo>
                    <a:pt x="940868" y="795605"/>
                  </a:lnTo>
                  <a:lnTo>
                    <a:pt x="963408" y="758041"/>
                  </a:lnTo>
                  <a:lnTo>
                    <a:pt x="982652" y="718753"/>
                  </a:lnTo>
                  <a:lnTo>
                    <a:pt x="998499" y="677975"/>
                  </a:lnTo>
                  <a:lnTo>
                    <a:pt x="1010847" y="635943"/>
                  </a:lnTo>
                  <a:lnTo>
                    <a:pt x="1019592" y="592890"/>
                  </a:lnTo>
                  <a:lnTo>
                    <a:pt x="1024632" y="549051"/>
                  </a:lnTo>
                  <a:lnTo>
                    <a:pt x="1025865" y="504659"/>
                  </a:lnTo>
                  <a:lnTo>
                    <a:pt x="1023187" y="459951"/>
                  </a:lnTo>
                  <a:lnTo>
                    <a:pt x="1016497" y="415159"/>
                  </a:lnTo>
                  <a:lnTo>
                    <a:pt x="1005692" y="370518"/>
                  </a:lnTo>
                  <a:lnTo>
                    <a:pt x="990669" y="326263"/>
                  </a:lnTo>
                  <a:lnTo>
                    <a:pt x="512895" y="512952"/>
                  </a:lnTo>
                  <a:lnTo>
                    <a:pt x="512895" y="0"/>
                  </a:lnTo>
                  <a:close/>
                </a:path>
              </a:pathLst>
            </a:custGeom>
            <a:solidFill>
              <a:srgbClr val="B9E2E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5" name="object 135" descr=""/>
            <p:cNvSpPr/>
            <p:nvPr/>
          </p:nvSpPr>
          <p:spPr>
            <a:xfrm>
              <a:off x="4494587" y="4844922"/>
              <a:ext cx="1026160" cy="1026160"/>
            </a:xfrm>
            <a:custGeom>
              <a:avLst/>
              <a:gdLst/>
              <a:ahLst/>
              <a:cxnLst/>
              <a:rect l="l" t="t" r="r" b="b"/>
              <a:pathLst>
                <a:path w="1026160" h="1026160">
                  <a:moveTo>
                    <a:pt x="990669" y="326263"/>
                  </a:moveTo>
                  <a:lnTo>
                    <a:pt x="1005692" y="370518"/>
                  </a:lnTo>
                  <a:lnTo>
                    <a:pt x="1016497" y="415159"/>
                  </a:lnTo>
                  <a:lnTo>
                    <a:pt x="1023187" y="459951"/>
                  </a:lnTo>
                  <a:lnTo>
                    <a:pt x="1025865" y="504659"/>
                  </a:lnTo>
                  <a:lnTo>
                    <a:pt x="1024632" y="549051"/>
                  </a:lnTo>
                  <a:lnTo>
                    <a:pt x="1019592" y="592890"/>
                  </a:lnTo>
                  <a:lnTo>
                    <a:pt x="1010847" y="635943"/>
                  </a:lnTo>
                  <a:lnTo>
                    <a:pt x="998499" y="677975"/>
                  </a:lnTo>
                  <a:lnTo>
                    <a:pt x="982652" y="718753"/>
                  </a:lnTo>
                  <a:lnTo>
                    <a:pt x="963408" y="758041"/>
                  </a:lnTo>
                  <a:lnTo>
                    <a:pt x="940868" y="795605"/>
                  </a:lnTo>
                  <a:lnTo>
                    <a:pt x="915137" y="831211"/>
                  </a:lnTo>
                  <a:lnTo>
                    <a:pt x="886316" y="864624"/>
                  </a:lnTo>
                  <a:lnTo>
                    <a:pt x="854508" y="895611"/>
                  </a:lnTo>
                  <a:lnTo>
                    <a:pt x="819816" y="923936"/>
                  </a:lnTo>
                  <a:lnTo>
                    <a:pt x="782342" y="949365"/>
                  </a:lnTo>
                  <a:lnTo>
                    <a:pt x="742188" y="971665"/>
                  </a:lnTo>
                  <a:lnTo>
                    <a:pt x="699458" y="990599"/>
                  </a:lnTo>
                  <a:lnTo>
                    <a:pt x="655222" y="1005632"/>
                  </a:lnTo>
                  <a:lnTo>
                    <a:pt x="610598" y="1016446"/>
                  </a:lnTo>
                  <a:lnTo>
                    <a:pt x="565820" y="1023142"/>
                  </a:lnTo>
                  <a:lnTo>
                    <a:pt x="521122" y="1025825"/>
                  </a:lnTo>
                  <a:lnTo>
                    <a:pt x="476740" y="1024597"/>
                  </a:lnTo>
                  <a:lnTo>
                    <a:pt x="432909" y="1019561"/>
                  </a:lnTo>
                  <a:lnTo>
                    <a:pt x="389861" y="1010820"/>
                  </a:lnTo>
                  <a:lnTo>
                    <a:pt x="347834" y="998476"/>
                  </a:lnTo>
                  <a:lnTo>
                    <a:pt x="307060" y="982632"/>
                  </a:lnTo>
                  <a:lnTo>
                    <a:pt x="267775" y="963391"/>
                  </a:lnTo>
                  <a:lnTo>
                    <a:pt x="230213" y="940856"/>
                  </a:lnTo>
                  <a:lnTo>
                    <a:pt x="194609" y="915130"/>
                  </a:lnTo>
                  <a:lnTo>
                    <a:pt x="161199" y="886316"/>
                  </a:lnTo>
                  <a:lnTo>
                    <a:pt x="130215" y="854516"/>
                  </a:lnTo>
                  <a:lnTo>
                    <a:pt x="101894" y="819833"/>
                  </a:lnTo>
                  <a:lnTo>
                    <a:pt x="76469" y="782370"/>
                  </a:lnTo>
                  <a:lnTo>
                    <a:pt x="54175" y="742230"/>
                  </a:lnTo>
                  <a:lnTo>
                    <a:pt x="35248" y="699515"/>
                  </a:lnTo>
                  <a:lnTo>
                    <a:pt x="20206" y="655260"/>
                  </a:lnTo>
                  <a:lnTo>
                    <a:pt x="9386" y="610618"/>
                  </a:lnTo>
                  <a:lnTo>
                    <a:pt x="2685" y="565824"/>
                  </a:lnTo>
                  <a:lnTo>
                    <a:pt x="0" y="521113"/>
                  </a:lnTo>
                  <a:lnTo>
                    <a:pt x="1227" y="476719"/>
                  </a:lnTo>
                  <a:lnTo>
                    <a:pt x="6264" y="432877"/>
                  </a:lnTo>
                  <a:lnTo>
                    <a:pt x="15007" y="389821"/>
                  </a:lnTo>
                  <a:lnTo>
                    <a:pt x="27354" y="347786"/>
                  </a:lnTo>
                  <a:lnTo>
                    <a:pt x="43201" y="307006"/>
                  </a:lnTo>
                  <a:lnTo>
                    <a:pt x="62446" y="267716"/>
                  </a:lnTo>
                  <a:lnTo>
                    <a:pt x="84985" y="230151"/>
                  </a:lnTo>
                  <a:lnTo>
                    <a:pt x="110714" y="194545"/>
                  </a:lnTo>
                  <a:lnTo>
                    <a:pt x="139532" y="161132"/>
                  </a:lnTo>
                  <a:lnTo>
                    <a:pt x="171335" y="130147"/>
                  </a:lnTo>
                  <a:lnTo>
                    <a:pt x="206019" y="101825"/>
                  </a:lnTo>
                  <a:lnTo>
                    <a:pt x="243482" y="76399"/>
                  </a:lnTo>
                  <a:lnTo>
                    <a:pt x="283621" y="54106"/>
                  </a:lnTo>
                  <a:lnTo>
                    <a:pt x="326332" y="35178"/>
                  </a:lnTo>
                  <a:lnTo>
                    <a:pt x="371574" y="19877"/>
                  </a:lnTo>
                  <a:lnTo>
                    <a:pt x="417947" y="8874"/>
                  </a:lnTo>
                  <a:lnTo>
                    <a:pt x="465153" y="2228"/>
                  </a:lnTo>
                  <a:lnTo>
                    <a:pt x="512895" y="0"/>
                  </a:lnTo>
                  <a:lnTo>
                    <a:pt x="512895" y="512952"/>
                  </a:lnTo>
                  <a:lnTo>
                    <a:pt x="990669" y="326263"/>
                  </a:lnTo>
                  <a:close/>
                </a:path>
              </a:pathLst>
            </a:custGeom>
            <a:ln w="1904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6" name="object 136" descr=""/>
          <p:cNvSpPr txBox="1"/>
          <p:nvPr/>
        </p:nvSpPr>
        <p:spPr>
          <a:xfrm>
            <a:off x="5087873" y="4933442"/>
            <a:ext cx="37084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 b="1">
                <a:solidFill>
                  <a:srgbClr val="010027"/>
                </a:solidFill>
                <a:latin typeface="Calibri"/>
                <a:cs typeface="Calibri"/>
              </a:rPr>
              <a:t>19.07%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37" name="object 137" descr=""/>
          <p:cNvSpPr txBox="1"/>
          <p:nvPr/>
        </p:nvSpPr>
        <p:spPr>
          <a:xfrm>
            <a:off x="4678679" y="5452109"/>
            <a:ext cx="37084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 b="1">
                <a:solidFill>
                  <a:srgbClr val="010027"/>
                </a:solidFill>
                <a:latin typeface="Calibri"/>
                <a:cs typeface="Calibri"/>
              </a:rPr>
              <a:t>80.93%</a:t>
            </a:r>
            <a:endParaRPr sz="900">
              <a:latin typeface="Calibri"/>
              <a:cs typeface="Calibri"/>
            </a:endParaRPr>
          </a:p>
        </p:txBody>
      </p:sp>
      <p:grpSp>
        <p:nvGrpSpPr>
          <p:cNvPr id="138" name="object 138" descr=""/>
          <p:cNvGrpSpPr/>
          <p:nvPr/>
        </p:nvGrpSpPr>
        <p:grpSpPr>
          <a:xfrm>
            <a:off x="3316993" y="4850003"/>
            <a:ext cx="1060450" cy="1029969"/>
            <a:chOff x="3316993" y="4850003"/>
            <a:chExt cx="1060450" cy="1029969"/>
          </a:xfrm>
        </p:grpSpPr>
        <p:sp>
          <p:nvSpPr>
            <p:cNvPr id="139" name="object 139" descr=""/>
            <p:cNvSpPr/>
            <p:nvPr/>
          </p:nvSpPr>
          <p:spPr>
            <a:xfrm>
              <a:off x="3870198" y="4859528"/>
              <a:ext cx="497205" cy="881380"/>
            </a:xfrm>
            <a:custGeom>
              <a:avLst/>
              <a:gdLst/>
              <a:ahLst/>
              <a:cxnLst/>
              <a:rect l="l" t="t" r="r" b="b"/>
              <a:pathLst>
                <a:path w="497204" h="881379">
                  <a:moveTo>
                    <a:pt x="0" y="0"/>
                  </a:moveTo>
                  <a:lnTo>
                    <a:pt x="0" y="497205"/>
                  </a:lnTo>
                  <a:lnTo>
                    <a:pt x="315722" y="881303"/>
                  </a:lnTo>
                  <a:lnTo>
                    <a:pt x="352183" y="848155"/>
                  </a:lnTo>
                  <a:lnTo>
                    <a:pt x="384926" y="811880"/>
                  </a:lnTo>
                  <a:lnTo>
                    <a:pt x="413798" y="772798"/>
                  </a:lnTo>
                  <a:lnTo>
                    <a:pt x="438648" y="731228"/>
                  </a:lnTo>
                  <a:lnTo>
                    <a:pt x="459321" y="687487"/>
                  </a:lnTo>
                  <a:lnTo>
                    <a:pt x="475666" y="641896"/>
                  </a:lnTo>
                  <a:lnTo>
                    <a:pt x="487530" y="594773"/>
                  </a:lnTo>
                  <a:lnTo>
                    <a:pt x="494760" y="546436"/>
                  </a:lnTo>
                  <a:lnTo>
                    <a:pt x="497204" y="497205"/>
                  </a:lnTo>
                  <a:lnTo>
                    <a:pt x="494928" y="449324"/>
                  </a:lnTo>
                  <a:lnTo>
                    <a:pt x="488238" y="402731"/>
                  </a:lnTo>
                  <a:lnTo>
                    <a:pt x="477343" y="357633"/>
                  </a:lnTo>
                  <a:lnTo>
                    <a:pt x="462451" y="314238"/>
                  </a:lnTo>
                  <a:lnTo>
                    <a:pt x="443771" y="272756"/>
                  </a:lnTo>
                  <a:lnTo>
                    <a:pt x="421511" y="233395"/>
                  </a:lnTo>
                  <a:lnTo>
                    <a:pt x="395880" y="196362"/>
                  </a:lnTo>
                  <a:lnTo>
                    <a:pt x="367085" y="161867"/>
                  </a:lnTo>
                  <a:lnTo>
                    <a:pt x="335337" y="130119"/>
                  </a:lnTo>
                  <a:lnTo>
                    <a:pt x="300842" y="101324"/>
                  </a:lnTo>
                  <a:lnTo>
                    <a:pt x="263809" y="75693"/>
                  </a:lnTo>
                  <a:lnTo>
                    <a:pt x="224448" y="53433"/>
                  </a:lnTo>
                  <a:lnTo>
                    <a:pt x="182966" y="34753"/>
                  </a:lnTo>
                  <a:lnTo>
                    <a:pt x="139571" y="19861"/>
                  </a:lnTo>
                  <a:lnTo>
                    <a:pt x="94473" y="8966"/>
                  </a:lnTo>
                  <a:lnTo>
                    <a:pt x="47880" y="22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99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0" name="object 140" descr=""/>
            <p:cNvSpPr/>
            <p:nvPr/>
          </p:nvSpPr>
          <p:spPr>
            <a:xfrm>
              <a:off x="3870198" y="4859528"/>
              <a:ext cx="497205" cy="881380"/>
            </a:xfrm>
            <a:custGeom>
              <a:avLst/>
              <a:gdLst/>
              <a:ahLst/>
              <a:cxnLst/>
              <a:rect l="l" t="t" r="r" b="b"/>
              <a:pathLst>
                <a:path w="497204" h="881379">
                  <a:moveTo>
                    <a:pt x="0" y="0"/>
                  </a:moveTo>
                  <a:lnTo>
                    <a:pt x="47880" y="2276"/>
                  </a:lnTo>
                  <a:lnTo>
                    <a:pt x="94473" y="8966"/>
                  </a:lnTo>
                  <a:lnTo>
                    <a:pt x="139571" y="19861"/>
                  </a:lnTo>
                  <a:lnTo>
                    <a:pt x="182966" y="34753"/>
                  </a:lnTo>
                  <a:lnTo>
                    <a:pt x="224448" y="53433"/>
                  </a:lnTo>
                  <a:lnTo>
                    <a:pt x="263809" y="75693"/>
                  </a:lnTo>
                  <a:lnTo>
                    <a:pt x="300842" y="101324"/>
                  </a:lnTo>
                  <a:lnTo>
                    <a:pt x="335337" y="130119"/>
                  </a:lnTo>
                  <a:lnTo>
                    <a:pt x="367085" y="161867"/>
                  </a:lnTo>
                  <a:lnTo>
                    <a:pt x="395880" y="196362"/>
                  </a:lnTo>
                  <a:lnTo>
                    <a:pt x="421511" y="233395"/>
                  </a:lnTo>
                  <a:lnTo>
                    <a:pt x="443771" y="272756"/>
                  </a:lnTo>
                  <a:lnTo>
                    <a:pt x="462451" y="314238"/>
                  </a:lnTo>
                  <a:lnTo>
                    <a:pt x="477343" y="357633"/>
                  </a:lnTo>
                  <a:lnTo>
                    <a:pt x="488238" y="402731"/>
                  </a:lnTo>
                  <a:lnTo>
                    <a:pt x="494928" y="449324"/>
                  </a:lnTo>
                  <a:lnTo>
                    <a:pt x="497204" y="497205"/>
                  </a:lnTo>
                  <a:lnTo>
                    <a:pt x="494760" y="546436"/>
                  </a:lnTo>
                  <a:lnTo>
                    <a:pt x="487530" y="594773"/>
                  </a:lnTo>
                  <a:lnTo>
                    <a:pt x="475666" y="641896"/>
                  </a:lnTo>
                  <a:lnTo>
                    <a:pt x="459321" y="687487"/>
                  </a:lnTo>
                  <a:lnTo>
                    <a:pt x="438648" y="731228"/>
                  </a:lnTo>
                  <a:lnTo>
                    <a:pt x="413798" y="772798"/>
                  </a:lnTo>
                  <a:lnTo>
                    <a:pt x="384926" y="811880"/>
                  </a:lnTo>
                  <a:lnTo>
                    <a:pt x="352183" y="848155"/>
                  </a:lnTo>
                  <a:lnTo>
                    <a:pt x="315722" y="881303"/>
                  </a:lnTo>
                  <a:lnTo>
                    <a:pt x="0" y="497205"/>
                  </a:lnTo>
                  <a:lnTo>
                    <a:pt x="0" y="0"/>
                  </a:lnTo>
                  <a:close/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1" name="object 141" descr=""/>
            <p:cNvSpPr/>
            <p:nvPr/>
          </p:nvSpPr>
          <p:spPr>
            <a:xfrm>
              <a:off x="3326518" y="4876292"/>
              <a:ext cx="812800" cy="994410"/>
            </a:xfrm>
            <a:custGeom>
              <a:avLst/>
              <a:gdLst/>
              <a:ahLst/>
              <a:cxnLst/>
              <a:rect l="l" t="t" r="r" b="b"/>
              <a:pathLst>
                <a:path w="812800" h="994410">
                  <a:moveTo>
                    <a:pt x="496816" y="0"/>
                  </a:moveTo>
                  <a:lnTo>
                    <a:pt x="447770" y="2428"/>
                  </a:lnTo>
                  <a:lnTo>
                    <a:pt x="399482" y="9634"/>
                  </a:lnTo>
                  <a:lnTo>
                    <a:pt x="352288" y="21493"/>
                  </a:lnTo>
                  <a:lnTo>
                    <a:pt x="306528" y="37885"/>
                  </a:lnTo>
                  <a:lnTo>
                    <a:pt x="262538" y="58686"/>
                  </a:lnTo>
                  <a:lnTo>
                    <a:pt x="220657" y="83775"/>
                  </a:lnTo>
                  <a:lnTo>
                    <a:pt x="181221" y="113029"/>
                  </a:lnTo>
                  <a:lnTo>
                    <a:pt x="145661" y="145194"/>
                  </a:lnTo>
                  <a:lnTo>
                    <a:pt x="113900" y="179950"/>
                  </a:lnTo>
                  <a:lnTo>
                    <a:pt x="85967" y="217005"/>
                  </a:lnTo>
                  <a:lnTo>
                    <a:pt x="61889" y="256064"/>
                  </a:lnTo>
                  <a:lnTo>
                    <a:pt x="41696" y="296835"/>
                  </a:lnTo>
                  <a:lnTo>
                    <a:pt x="25416" y="339024"/>
                  </a:lnTo>
                  <a:lnTo>
                    <a:pt x="13078" y="382339"/>
                  </a:lnTo>
                  <a:lnTo>
                    <a:pt x="4710" y="426486"/>
                  </a:lnTo>
                  <a:lnTo>
                    <a:pt x="341" y="471171"/>
                  </a:lnTo>
                  <a:lnTo>
                    <a:pt x="0" y="516103"/>
                  </a:lnTo>
                  <a:lnTo>
                    <a:pt x="3714" y="560987"/>
                  </a:lnTo>
                  <a:lnTo>
                    <a:pt x="11512" y="605530"/>
                  </a:lnTo>
                  <a:lnTo>
                    <a:pt x="23423" y="649440"/>
                  </a:lnTo>
                  <a:lnTo>
                    <a:pt x="39476" y="692422"/>
                  </a:lnTo>
                  <a:lnTo>
                    <a:pt x="59699" y="734185"/>
                  </a:lnTo>
                  <a:lnTo>
                    <a:pt x="84120" y="774434"/>
                  </a:lnTo>
                  <a:lnTo>
                    <a:pt x="112768" y="812876"/>
                  </a:lnTo>
                  <a:lnTo>
                    <a:pt x="144933" y="848423"/>
                  </a:lnTo>
                  <a:lnTo>
                    <a:pt x="179689" y="880174"/>
                  </a:lnTo>
                  <a:lnTo>
                    <a:pt x="216743" y="908099"/>
                  </a:lnTo>
                  <a:lnTo>
                    <a:pt x="255801" y="932170"/>
                  </a:lnTo>
                  <a:lnTo>
                    <a:pt x="296571" y="952357"/>
                  </a:lnTo>
                  <a:lnTo>
                    <a:pt x="338759" y="968633"/>
                  </a:lnTo>
                  <a:lnTo>
                    <a:pt x="382072" y="980969"/>
                  </a:lnTo>
                  <a:lnTo>
                    <a:pt x="426216" y="989336"/>
                  </a:lnTo>
                  <a:lnTo>
                    <a:pt x="470899" y="993705"/>
                  </a:lnTo>
                  <a:lnTo>
                    <a:pt x="515826" y="994048"/>
                  </a:lnTo>
                  <a:lnTo>
                    <a:pt x="560705" y="990336"/>
                  </a:lnTo>
                  <a:lnTo>
                    <a:pt x="605242" y="982540"/>
                  </a:lnTo>
                  <a:lnTo>
                    <a:pt x="649145" y="970632"/>
                  </a:lnTo>
                  <a:lnTo>
                    <a:pt x="692119" y="954583"/>
                  </a:lnTo>
                  <a:lnTo>
                    <a:pt x="733871" y="934364"/>
                  </a:lnTo>
                  <a:lnTo>
                    <a:pt x="774109" y="909947"/>
                  </a:lnTo>
                  <a:lnTo>
                    <a:pt x="812538" y="881303"/>
                  </a:lnTo>
                  <a:lnTo>
                    <a:pt x="496816" y="497204"/>
                  </a:lnTo>
                  <a:lnTo>
                    <a:pt x="496816" y="0"/>
                  </a:lnTo>
                  <a:close/>
                </a:path>
              </a:pathLst>
            </a:custGeom>
            <a:solidFill>
              <a:srgbClr val="B9E2E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2" name="object 142" descr=""/>
            <p:cNvSpPr/>
            <p:nvPr/>
          </p:nvSpPr>
          <p:spPr>
            <a:xfrm>
              <a:off x="3326518" y="4876292"/>
              <a:ext cx="812800" cy="994410"/>
            </a:xfrm>
            <a:custGeom>
              <a:avLst/>
              <a:gdLst/>
              <a:ahLst/>
              <a:cxnLst/>
              <a:rect l="l" t="t" r="r" b="b"/>
              <a:pathLst>
                <a:path w="812800" h="994410">
                  <a:moveTo>
                    <a:pt x="812538" y="881303"/>
                  </a:moveTo>
                  <a:lnTo>
                    <a:pt x="774109" y="909947"/>
                  </a:lnTo>
                  <a:lnTo>
                    <a:pt x="733871" y="934364"/>
                  </a:lnTo>
                  <a:lnTo>
                    <a:pt x="692119" y="954583"/>
                  </a:lnTo>
                  <a:lnTo>
                    <a:pt x="649145" y="970632"/>
                  </a:lnTo>
                  <a:lnTo>
                    <a:pt x="605242" y="982540"/>
                  </a:lnTo>
                  <a:lnTo>
                    <a:pt x="560705" y="990336"/>
                  </a:lnTo>
                  <a:lnTo>
                    <a:pt x="515826" y="994048"/>
                  </a:lnTo>
                  <a:lnTo>
                    <a:pt x="470899" y="993705"/>
                  </a:lnTo>
                  <a:lnTo>
                    <a:pt x="426216" y="989336"/>
                  </a:lnTo>
                  <a:lnTo>
                    <a:pt x="382072" y="980969"/>
                  </a:lnTo>
                  <a:lnTo>
                    <a:pt x="338759" y="968633"/>
                  </a:lnTo>
                  <a:lnTo>
                    <a:pt x="296571" y="952357"/>
                  </a:lnTo>
                  <a:lnTo>
                    <a:pt x="255801" y="932170"/>
                  </a:lnTo>
                  <a:lnTo>
                    <a:pt x="216743" y="908099"/>
                  </a:lnTo>
                  <a:lnTo>
                    <a:pt x="179689" y="880174"/>
                  </a:lnTo>
                  <a:lnTo>
                    <a:pt x="144933" y="848423"/>
                  </a:lnTo>
                  <a:lnTo>
                    <a:pt x="112768" y="812876"/>
                  </a:lnTo>
                  <a:lnTo>
                    <a:pt x="84120" y="774434"/>
                  </a:lnTo>
                  <a:lnTo>
                    <a:pt x="59699" y="734185"/>
                  </a:lnTo>
                  <a:lnTo>
                    <a:pt x="39476" y="692422"/>
                  </a:lnTo>
                  <a:lnTo>
                    <a:pt x="23423" y="649440"/>
                  </a:lnTo>
                  <a:lnTo>
                    <a:pt x="11512" y="605530"/>
                  </a:lnTo>
                  <a:lnTo>
                    <a:pt x="3714" y="560987"/>
                  </a:lnTo>
                  <a:lnTo>
                    <a:pt x="0" y="516103"/>
                  </a:lnTo>
                  <a:lnTo>
                    <a:pt x="341" y="471171"/>
                  </a:lnTo>
                  <a:lnTo>
                    <a:pt x="4710" y="426486"/>
                  </a:lnTo>
                  <a:lnTo>
                    <a:pt x="13078" y="382339"/>
                  </a:lnTo>
                  <a:lnTo>
                    <a:pt x="25416" y="339024"/>
                  </a:lnTo>
                  <a:lnTo>
                    <a:pt x="41696" y="296835"/>
                  </a:lnTo>
                  <a:lnTo>
                    <a:pt x="61889" y="256064"/>
                  </a:lnTo>
                  <a:lnTo>
                    <a:pt x="85967" y="217005"/>
                  </a:lnTo>
                  <a:lnTo>
                    <a:pt x="113900" y="179950"/>
                  </a:lnTo>
                  <a:lnTo>
                    <a:pt x="145661" y="145194"/>
                  </a:lnTo>
                  <a:lnTo>
                    <a:pt x="181221" y="113029"/>
                  </a:lnTo>
                  <a:lnTo>
                    <a:pt x="220657" y="83775"/>
                  </a:lnTo>
                  <a:lnTo>
                    <a:pt x="262538" y="58686"/>
                  </a:lnTo>
                  <a:lnTo>
                    <a:pt x="306528" y="37885"/>
                  </a:lnTo>
                  <a:lnTo>
                    <a:pt x="352288" y="21493"/>
                  </a:lnTo>
                  <a:lnTo>
                    <a:pt x="399482" y="9634"/>
                  </a:lnTo>
                  <a:lnTo>
                    <a:pt x="447770" y="2428"/>
                  </a:lnTo>
                  <a:lnTo>
                    <a:pt x="496816" y="0"/>
                  </a:lnTo>
                  <a:lnTo>
                    <a:pt x="496816" y="497204"/>
                  </a:lnTo>
                  <a:lnTo>
                    <a:pt x="812538" y="881303"/>
                  </a:lnTo>
                  <a:close/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3" name="object 143" descr=""/>
          <p:cNvSpPr txBox="1"/>
          <p:nvPr/>
        </p:nvSpPr>
        <p:spPr>
          <a:xfrm>
            <a:off x="3918965" y="5185664"/>
            <a:ext cx="37084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 b="1">
                <a:solidFill>
                  <a:srgbClr val="010027"/>
                </a:solidFill>
                <a:latin typeface="Calibri"/>
                <a:cs typeface="Calibri"/>
              </a:rPr>
              <a:t>39.05%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44" name="object 144" descr=""/>
          <p:cNvSpPr txBox="1"/>
          <p:nvPr/>
        </p:nvSpPr>
        <p:spPr>
          <a:xfrm>
            <a:off x="3404108" y="5370067"/>
            <a:ext cx="37084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 b="1">
                <a:solidFill>
                  <a:srgbClr val="010027"/>
                </a:solidFill>
                <a:latin typeface="Calibri"/>
                <a:cs typeface="Calibri"/>
              </a:rPr>
              <a:t>60.95%</a:t>
            </a:r>
            <a:endParaRPr sz="900">
              <a:latin typeface="Calibri"/>
              <a:cs typeface="Calibri"/>
            </a:endParaRPr>
          </a:p>
        </p:txBody>
      </p:sp>
      <p:grpSp>
        <p:nvGrpSpPr>
          <p:cNvPr id="145" name="object 145" descr=""/>
          <p:cNvGrpSpPr/>
          <p:nvPr/>
        </p:nvGrpSpPr>
        <p:grpSpPr>
          <a:xfrm>
            <a:off x="5668067" y="4797552"/>
            <a:ext cx="1051560" cy="1083310"/>
            <a:chOff x="5668067" y="4797552"/>
            <a:chExt cx="1051560" cy="1083310"/>
          </a:xfrm>
        </p:grpSpPr>
        <p:sp>
          <p:nvSpPr>
            <p:cNvPr id="146" name="object 146" descr=""/>
            <p:cNvSpPr/>
            <p:nvPr/>
          </p:nvSpPr>
          <p:spPr>
            <a:xfrm>
              <a:off x="6225539" y="4797552"/>
              <a:ext cx="494030" cy="514350"/>
            </a:xfrm>
            <a:custGeom>
              <a:avLst/>
              <a:gdLst/>
              <a:ahLst/>
              <a:cxnLst/>
              <a:rect l="l" t="t" r="r" b="b"/>
              <a:pathLst>
                <a:path w="494029" h="514350">
                  <a:moveTo>
                    <a:pt x="0" y="0"/>
                  </a:moveTo>
                  <a:lnTo>
                    <a:pt x="0" y="513969"/>
                  </a:lnTo>
                  <a:lnTo>
                    <a:pt x="493521" y="370459"/>
                  </a:lnTo>
                  <a:lnTo>
                    <a:pt x="477797" y="324510"/>
                  </a:lnTo>
                  <a:lnTo>
                    <a:pt x="458106" y="280838"/>
                  </a:lnTo>
                  <a:lnTo>
                    <a:pt x="434689" y="239622"/>
                  </a:lnTo>
                  <a:lnTo>
                    <a:pt x="407788" y="201043"/>
                  </a:lnTo>
                  <a:lnTo>
                    <a:pt x="377642" y="165281"/>
                  </a:lnTo>
                  <a:lnTo>
                    <a:pt x="344492" y="132518"/>
                  </a:lnTo>
                  <a:lnTo>
                    <a:pt x="308578" y="102933"/>
                  </a:lnTo>
                  <a:lnTo>
                    <a:pt x="270141" y="76707"/>
                  </a:lnTo>
                  <a:lnTo>
                    <a:pt x="229421" y="54021"/>
                  </a:lnTo>
                  <a:lnTo>
                    <a:pt x="186659" y="35054"/>
                  </a:lnTo>
                  <a:lnTo>
                    <a:pt x="142096" y="19989"/>
                  </a:lnTo>
                  <a:lnTo>
                    <a:pt x="95971" y="9004"/>
                  </a:lnTo>
                  <a:lnTo>
                    <a:pt x="48525" y="22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99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7" name="object 147" descr=""/>
            <p:cNvSpPr/>
            <p:nvPr/>
          </p:nvSpPr>
          <p:spPr>
            <a:xfrm>
              <a:off x="5677592" y="4842764"/>
              <a:ext cx="1028700" cy="1028065"/>
            </a:xfrm>
            <a:custGeom>
              <a:avLst/>
              <a:gdLst/>
              <a:ahLst/>
              <a:cxnLst/>
              <a:rect l="l" t="t" r="r" b="b"/>
              <a:pathLst>
                <a:path w="1028700" h="1028064">
                  <a:moveTo>
                    <a:pt x="514038" y="0"/>
                  </a:moveTo>
                  <a:lnTo>
                    <a:pt x="441569" y="5127"/>
                  </a:lnTo>
                  <a:lnTo>
                    <a:pt x="370528" y="20447"/>
                  </a:lnTo>
                  <a:lnTo>
                    <a:pt x="326197" y="35524"/>
                  </a:lnTo>
                  <a:lnTo>
                    <a:pt x="284135" y="54192"/>
                  </a:lnTo>
                  <a:lnTo>
                    <a:pt x="244465" y="76224"/>
                  </a:lnTo>
                  <a:lnTo>
                    <a:pt x="207311" y="101396"/>
                  </a:lnTo>
                  <a:lnTo>
                    <a:pt x="172796" y="129483"/>
                  </a:lnTo>
                  <a:lnTo>
                    <a:pt x="141044" y="160259"/>
                  </a:lnTo>
                  <a:lnTo>
                    <a:pt x="112178" y="193501"/>
                  </a:lnTo>
                  <a:lnTo>
                    <a:pt x="86322" y="228982"/>
                  </a:lnTo>
                  <a:lnTo>
                    <a:pt x="63601" y="266477"/>
                  </a:lnTo>
                  <a:lnTo>
                    <a:pt x="44136" y="305763"/>
                  </a:lnTo>
                  <a:lnTo>
                    <a:pt x="28053" y="346613"/>
                  </a:lnTo>
                  <a:lnTo>
                    <a:pt x="15474" y="388803"/>
                  </a:lnTo>
                  <a:lnTo>
                    <a:pt x="6523" y="432108"/>
                  </a:lnTo>
                  <a:lnTo>
                    <a:pt x="1323" y="476302"/>
                  </a:lnTo>
                  <a:lnTo>
                    <a:pt x="0" y="521162"/>
                  </a:lnTo>
                  <a:lnTo>
                    <a:pt x="2675" y="566461"/>
                  </a:lnTo>
                  <a:lnTo>
                    <a:pt x="9472" y="611975"/>
                  </a:lnTo>
                  <a:lnTo>
                    <a:pt x="20516" y="657479"/>
                  </a:lnTo>
                  <a:lnTo>
                    <a:pt x="35594" y="701811"/>
                  </a:lnTo>
                  <a:lnTo>
                    <a:pt x="54261" y="743874"/>
                  </a:lnTo>
                  <a:lnTo>
                    <a:pt x="76294" y="783545"/>
                  </a:lnTo>
                  <a:lnTo>
                    <a:pt x="101466" y="820699"/>
                  </a:lnTo>
                  <a:lnTo>
                    <a:pt x="129552" y="855214"/>
                  </a:lnTo>
                  <a:lnTo>
                    <a:pt x="160329" y="886965"/>
                  </a:lnTo>
                  <a:lnTo>
                    <a:pt x="193570" y="915829"/>
                  </a:lnTo>
                  <a:lnTo>
                    <a:pt x="229051" y="941683"/>
                  </a:lnTo>
                  <a:lnTo>
                    <a:pt x="266547" y="964403"/>
                  </a:lnTo>
                  <a:lnTo>
                    <a:pt x="305832" y="983865"/>
                  </a:lnTo>
                  <a:lnTo>
                    <a:pt x="346682" y="999946"/>
                  </a:lnTo>
                  <a:lnTo>
                    <a:pt x="388872" y="1012523"/>
                  </a:lnTo>
                  <a:lnTo>
                    <a:pt x="432177" y="1021471"/>
                  </a:lnTo>
                  <a:lnTo>
                    <a:pt x="476372" y="1026667"/>
                  </a:lnTo>
                  <a:lnTo>
                    <a:pt x="521231" y="1027989"/>
                  </a:lnTo>
                  <a:lnTo>
                    <a:pt x="566530" y="1025311"/>
                  </a:lnTo>
                  <a:lnTo>
                    <a:pt x="612044" y="1018511"/>
                  </a:lnTo>
                  <a:lnTo>
                    <a:pt x="657548" y="1007465"/>
                  </a:lnTo>
                  <a:lnTo>
                    <a:pt x="701879" y="992386"/>
                  </a:lnTo>
                  <a:lnTo>
                    <a:pt x="743941" y="973717"/>
                  </a:lnTo>
                  <a:lnTo>
                    <a:pt x="783611" y="951685"/>
                  </a:lnTo>
                  <a:lnTo>
                    <a:pt x="820765" y="926513"/>
                  </a:lnTo>
                  <a:lnTo>
                    <a:pt x="855280" y="898428"/>
                  </a:lnTo>
                  <a:lnTo>
                    <a:pt x="887032" y="867653"/>
                  </a:lnTo>
                  <a:lnTo>
                    <a:pt x="915898" y="834414"/>
                  </a:lnTo>
                  <a:lnTo>
                    <a:pt x="941753" y="798935"/>
                  </a:lnTo>
                  <a:lnTo>
                    <a:pt x="964475" y="761442"/>
                  </a:lnTo>
                  <a:lnTo>
                    <a:pt x="983940" y="722160"/>
                  </a:lnTo>
                  <a:lnTo>
                    <a:pt x="1000023" y="681312"/>
                  </a:lnTo>
                  <a:lnTo>
                    <a:pt x="1012602" y="639125"/>
                  </a:lnTo>
                  <a:lnTo>
                    <a:pt x="1021553" y="595822"/>
                  </a:lnTo>
                  <a:lnTo>
                    <a:pt x="1026752" y="551630"/>
                  </a:lnTo>
                  <a:lnTo>
                    <a:pt x="1028076" y="506773"/>
                  </a:lnTo>
                  <a:lnTo>
                    <a:pt x="1025401" y="461475"/>
                  </a:lnTo>
                  <a:lnTo>
                    <a:pt x="1018604" y="415962"/>
                  </a:lnTo>
                  <a:lnTo>
                    <a:pt x="1007560" y="370459"/>
                  </a:lnTo>
                  <a:lnTo>
                    <a:pt x="514038" y="513969"/>
                  </a:lnTo>
                  <a:lnTo>
                    <a:pt x="514038" y="0"/>
                  </a:lnTo>
                  <a:close/>
                </a:path>
              </a:pathLst>
            </a:custGeom>
            <a:solidFill>
              <a:srgbClr val="B9E2E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8" name="object 148" descr=""/>
            <p:cNvSpPr/>
            <p:nvPr/>
          </p:nvSpPr>
          <p:spPr>
            <a:xfrm>
              <a:off x="5677592" y="4842764"/>
              <a:ext cx="1028700" cy="1028065"/>
            </a:xfrm>
            <a:custGeom>
              <a:avLst/>
              <a:gdLst/>
              <a:ahLst/>
              <a:cxnLst/>
              <a:rect l="l" t="t" r="r" b="b"/>
              <a:pathLst>
                <a:path w="1028700" h="1028064">
                  <a:moveTo>
                    <a:pt x="1007560" y="370459"/>
                  </a:moveTo>
                  <a:lnTo>
                    <a:pt x="1018604" y="415962"/>
                  </a:lnTo>
                  <a:lnTo>
                    <a:pt x="1025401" y="461475"/>
                  </a:lnTo>
                  <a:lnTo>
                    <a:pt x="1028076" y="506773"/>
                  </a:lnTo>
                  <a:lnTo>
                    <a:pt x="1026752" y="551630"/>
                  </a:lnTo>
                  <a:lnTo>
                    <a:pt x="1021553" y="595822"/>
                  </a:lnTo>
                  <a:lnTo>
                    <a:pt x="1012602" y="639125"/>
                  </a:lnTo>
                  <a:lnTo>
                    <a:pt x="1000023" y="681312"/>
                  </a:lnTo>
                  <a:lnTo>
                    <a:pt x="983940" y="722160"/>
                  </a:lnTo>
                  <a:lnTo>
                    <a:pt x="964475" y="761442"/>
                  </a:lnTo>
                  <a:lnTo>
                    <a:pt x="941753" y="798935"/>
                  </a:lnTo>
                  <a:lnTo>
                    <a:pt x="915898" y="834414"/>
                  </a:lnTo>
                  <a:lnTo>
                    <a:pt x="887032" y="867653"/>
                  </a:lnTo>
                  <a:lnTo>
                    <a:pt x="855280" y="898428"/>
                  </a:lnTo>
                  <a:lnTo>
                    <a:pt x="820765" y="926513"/>
                  </a:lnTo>
                  <a:lnTo>
                    <a:pt x="783611" y="951685"/>
                  </a:lnTo>
                  <a:lnTo>
                    <a:pt x="743941" y="973717"/>
                  </a:lnTo>
                  <a:lnTo>
                    <a:pt x="701879" y="992386"/>
                  </a:lnTo>
                  <a:lnTo>
                    <a:pt x="657548" y="1007465"/>
                  </a:lnTo>
                  <a:lnTo>
                    <a:pt x="612044" y="1018511"/>
                  </a:lnTo>
                  <a:lnTo>
                    <a:pt x="566530" y="1025311"/>
                  </a:lnTo>
                  <a:lnTo>
                    <a:pt x="521231" y="1027989"/>
                  </a:lnTo>
                  <a:lnTo>
                    <a:pt x="476372" y="1026667"/>
                  </a:lnTo>
                  <a:lnTo>
                    <a:pt x="432177" y="1021471"/>
                  </a:lnTo>
                  <a:lnTo>
                    <a:pt x="388872" y="1012523"/>
                  </a:lnTo>
                  <a:lnTo>
                    <a:pt x="346682" y="999946"/>
                  </a:lnTo>
                  <a:lnTo>
                    <a:pt x="305832" y="983865"/>
                  </a:lnTo>
                  <a:lnTo>
                    <a:pt x="266547" y="964403"/>
                  </a:lnTo>
                  <a:lnTo>
                    <a:pt x="229051" y="941683"/>
                  </a:lnTo>
                  <a:lnTo>
                    <a:pt x="193570" y="915829"/>
                  </a:lnTo>
                  <a:lnTo>
                    <a:pt x="160329" y="886965"/>
                  </a:lnTo>
                  <a:lnTo>
                    <a:pt x="129552" y="855214"/>
                  </a:lnTo>
                  <a:lnTo>
                    <a:pt x="101466" y="820699"/>
                  </a:lnTo>
                  <a:lnTo>
                    <a:pt x="76294" y="783545"/>
                  </a:lnTo>
                  <a:lnTo>
                    <a:pt x="54261" y="743874"/>
                  </a:lnTo>
                  <a:lnTo>
                    <a:pt x="35594" y="701811"/>
                  </a:lnTo>
                  <a:lnTo>
                    <a:pt x="20516" y="657479"/>
                  </a:lnTo>
                  <a:lnTo>
                    <a:pt x="9472" y="611975"/>
                  </a:lnTo>
                  <a:lnTo>
                    <a:pt x="2675" y="566461"/>
                  </a:lnTo>
                  <a:lnTo>
                    <a:pt x="0" y="521162"/>
                  </a:lnTo>
                  <a:lnTo>
                    <a:pt x="1323" y="476302"/>
                  </a:lnTo>
                  <a:lnTo>
                    <a:pt x="6523" y="432108"/>
                  </a:lnTo>
                  <a:lnTo>
                    <a:pt x="15474" y="388803"/>
                  </a:lnTo>
                  <a:lnTo>
                    <a:pt x="28053" y="346613"/>
                  </a:lnTo>
                  <a:lnTo>
                    <a:pt x="44136" y="305763"/>
                  </a:lnTo>
                  <a:lnTo>
                    <a:pt x="63601" y="266477"/>
                  </a:lnTo>
                  <a:lnTo>
                    <a:pt x="86322" y="228982"/>
                  </a:lnTo>
                  <a:lnTo>
                    <a:pt x="112178" y="193501"/>
                  </a:lnTo>
                  <a:lnTo>
                    <a:pt x="141044" y="160259"/>
                  </a:lnTo>
                  <a:lnTo>
                    <a:pt x="172796" y="129483"/>
                  </a:lnTo>
                  <a:lnTo>
                    <a:pt x="207311" y="101396"/>
                  </a:lnTo>
                  <a:lnTo>
                    <a:pt x="244465" y="76224"/>
                  </a:lnTo>
                  <a:lnTo>
                    <a:pt x="284135" y="54192"/>
                  </a:lnTo>
                  <a:lnTo>
                    <a:pt x="326197" y="35524"/>
                  </a:lnTo>
                  <a:lnTo>
                    <a:pt x="370528" y="20447"/>
                  </a:lnTo>
                  <a:lnTo>
                    <a:pt x="441569" y="5127"/>
                  </a:lnTo>
                  <a:lnTo>
                    <a:pt x="514038" y="0"/>
                  </a:lnTo>
                  <a:lnTo>
                    <a:pt x="514038" y="513969"/>
                  </a:lnTo>
                  <a:lnTo>
                    <a:pt x="1007560" y="370459"/>
                  </a:lnTo>
                  <a:close/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9" name="object 149" descr=""/>
          <p:cNvSpPr txBox="1"/>
          <p:nvPr/>
        </p:nvSpPr>
        <p:spPr>
          <a:xfrm>
            <a:off x="6286246" y="4992370"/>
            <a:ext cx="37084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 b="1">
                <a:solidFill>
                  <a:srgbClr val="010027"/>
                </a:solidFill>
                <a:latin typeface="Calibri"/>
                <a:cs typeface="Calibri"/>
              </a:rPr>
              <a:t>20.50%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50" name="object 150" descr=""/>
          <p:cNvSpPr txBox="1"/>
          <p:nvPr/>
        </p:nvSpPr>
        <p:spPr>
          <a:xfrm>
            <a:off x="5891021" y="5482590"/>
            <a:ext cx="37084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 b="1">
                <a:solidFill>
                  <a:srgbClr val="010027"/>
                </a:solidFill>
                <a:latin typeface="Calibri"/>
                <a:cs typeface="Calibri"/>
              </a:rPr>
              <a:t>79.50%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51" name="object 151" descr=""/>
          <p:cNvSpPr/>
          <p:nvPr/>
        </p:nvSpPr>
        <p:spPr>
          <a:xfrm>
            <a:off x="4120134" y="4398264"/>
            <a:ext cx="612775" cy="215265"/>
          </a:xfrm>
          <a:custGeom>
            <a:avLst/>
            <a:gdLst/>
            <a:ahLst/>
            <a:cxnLst/>
            <a:rect l="l" t="t" r="r" b="b"/>
            <a:pathLst>
              <a:path w="612775" h="215264">
                <a:moveTo>
                  <a:pt x="612648" y="0"/>
                </a:moveTo>
                <a:lnTo>
                  <a:pt x="0" y="0"/>
                </a:lnTo>
                <a:lnTo>
                  <a:pt x="0" y="214884"/>
                </a:lnTo>
                <a:lnTo>
                  <a:pt x="612648" y="214884"/>
                </a:lnTo>
                <a:lnTo>
                  <a:pt x="612648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2" name="object 152" descr=""/>
          <p:cNvSpPr txBox="1"/>
          <p:nvPr/>
        </p:nvSpPr>
        <p:spPr>
          <a:xfrm>
            <a:off x="4209288" y="4430521"/>
            <a:ext cx="436880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-10" b="1">
                <a:solidFill>
                  <a:srgbClr val="010027"/>
                </a:solidFill>
                <a:latin typeface="Arial"/>
                <a:cs typeface="Arial"/>
              </a:rPr>
              <a:t>(51.16%)</a:t>
            </a:r>
            <a:endParaRPr sz="800">
              <a:latin typeface="Arial"/>
              <a:cs typeface="Arial"/>
            </a:endParaRPr>
          </a:p>
        </p:txBody>
      </p:sp>
      <p:sp>
        <p:nvSpPr>
          <p:cNvPr id="153" name="object 153" descr=""/>
          <p:cNvSpPr/>
          <p:nvPr/>
        </p:nvSpPr>
        <p:spPr>
          <a:xfrm>
            <a:off x="5293614" y="4405884"/>
            <a:ext cx="612775" cy="215265"/>
          </a:xfrm>
          <a:custGeom>
            <a:avLst/>
            <a:gdLst/>
            <a:ahLst/>
            <a:cxnLst/>
            <a:rect l="l" t="t" r="r" b="b"/>
            <a:pathLst>
              <a:path w="612775" h="215264">
                <a:moveTo>
                  <a:pt x="612648" y="0"/>
                </a:moveTo>
                <a:lnTo>
                  <a:pt x="0" y="0"/>
                </a:lnTo>
                <a:lnTo>
                  <a:pt x="0" y="214883"/>
                </a:lnTo>
                <a:lnTo>
                  <a:pt x="612648" y="214883"/>
                </a:lnTo>
                <a:lnTo>
                  <a:pt x="612648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4" name="object 154" descr=""/>
          <p:cNvSpPr txBox="1"/>
          <p:nvPr/>
        </p:nvSpPr>
        <p:spPr>
          <a:xfrm>
            <a:off x="5443982" y="4437379"/>
            <a:ext cx="314325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-10" b="1">
                <a:solidFill>
                  <a:srgbClr val="010027"/>
                </a:solidFill>
                <a:latin typeface="Arial"/>
                <a:cs typeface="Arial"/>
              </a:rPr>
              <a:t>7.46%</a:t>
            </a:r>
            <a:endParaRPr sz="800">
              <a:latin typeface="Arial"/>
              <a:cs typeface="Arial"/>
            </a:endParaRPr>
          </a:p>
        </p:txBody>
      </p:sp>
      <p:sp>
        <p:nvSpPr>
          <p:cNvPr id="155" name="object 155" descr=""/>
          <p:cNvSpPr/>
          <p:nvPr/>
        </p:nvSpPr>
        <p:spPr>
          <a:xfrm>
            <a:off x="4426458" y="4604765"/>
            <a:ext cx="0" cy="739775"/>
          </a:xfrm>
          <a:custGeom>
            <a:avLst/>
            <a:gdLst/>
            <a:ahLst/>
            <a:cxnLst/>
            <a:rect l="l" t="t" r="r" b="b"/>
            <a:pathLst>
              <a:path w="0" h="739775">
                <a:moveTo>
                  <a:pt x="0" y="739774"/>
                </a:moveTo>
                <a:lnTo>
                  <a:pt x="0" y="0"/>
                </a:lnTo>
              </a:path>
            </a:pathLst>
          </a:custGeom>
          <a:ln w="28575">
            <a:solidFill>
              <a:srgbClr val="E7E6E6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156" name="object 156" descr="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643127" y="3801236"/>
            <a:ext cx="57150" cy="305181"/>
          </a:xfrm>
          <a:prstGeom prst="rect">
            <a:avLst/>
          </a:prstGeom>
        </p:spPr>
      </p:pic>
      <p:sp>
        <p:nvSpPr>
          <p:cNvPr id="157" name="object 157" descr=""/>
          <p:cNvSpPr txBox="1"/>
          <p:nvPr/>
        </p:nvSpPr>
        <p:spPr>
          <a:xfrm>
            <a:off x="717804" y="3706876"/>
            <a:ext cx="2534285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400" b="1">
                <a:solidFill>
                  <a:srgbClr val="010027"/>
                </a:solidFill>
                <a:latin typeface="Arial"/>
                <a:cs typeface="Arial"/>
              </a:rPr>
              <a:t>…has</a:t>
            </a:r>
            <a:r>
              <a:rPr dirty="0" sz="1400" spc="-3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10027"/>
                </a:solidFill>
                <a:latin typeface="Arial"/>
                <a:cs typeface="Arial"/>
              </a:rPr>
              <a:t>connections</a:t>
            </a:r>
            <a:r>
              <a:rPr dirty="0" sz="1400" spc="-4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10027"/>
                </a:solidFill>
                <a:latin typeface="Arial"/>
                <a:cs typeface="Arial"/>
              </a:rPr>
              <a:t>with</a:t>
            </a:r>
            <a:r>
              <a:rPr dirty="0" sz="1400" spc="-3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400" spc="-10" b="1">
                <a:solidFill>
                  <a:srgbClr val="010027"/>
                </a:solidFill>
                <a:latin typeface="Arial"/>
                <a:cs typeface="Arial"/>
              </a:rPr>
              <a:t>major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400" b="1">
                <a:solidFill>
                  <a:srgbClr val="010027"/>
                </a:solidFill>
                <a:latin typeface="Arial"/>
                <a:cs typeface="Arial"/>
              </a:rPr>
              <a:t>U.S.</a:t>
            </a:r>
            <a:r>
              <a:rPr dirty="0" sz="1400" spc="-3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400" spc="-10" b="1">
                <a:solidFill>
                  <a:srgbClr val="010027"/>
                </a:solidFill>
                <a:latin typeface="Arial"/>
                <a:cs typeface="Arial"/>
              </a:rPr>
              <a:t>suppliers</a:t>
            </a:r>
            <a:endParaRPr sz="1400">
              <a:latin typeface="Arial"/>
              <a:cs typeface="Arial"/>
            </a:endParaRPr>
          </a:p>
        </p:txBody>
      </p:sp>
      <p:sp>
        <p:nvSpPr>
          <p:cNvPr id="158" name="object 158" descr=""/>
          <p:cNvSpPr/>
          <p:nvPr/>
        </p:nvSpPr>
        <p:spPr>
          <a:xfrm>
            <a:off x="639318" y="3514344"/>
            <a:ext cx="2457450" cy="97155"/>
          </a:xfrm>
          <a:custGeom>
            <a:avLst/>
            <a:gdLst/>
            <a:ahLst/>
            <a:cxnLst/>
            <a:rect l="l" t="t" r="r" b="b"/>
            <a:pathLst>
              <a:path w="2457450" h="97154">
                <a:moveTo>
                  <a:pt x="2457450" y="0"/>
                </a:moveTo>
                <a:lnTo>
                  <a:pt x="0" y="0"/>
                </a:lnTo>
                <a:lnTo>
                  <a:pt x="1228725" y="96773"/>
                </a:lnTo>
                <a:lnTo>
                  <a:pt x="2457450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9" name="object 159" descr=""/>
          <p:cNvSpPr/>
          <p:nvPr/>
        </p:nvSpPr>
        <p:spPr>
          <a:xfrm>
            <a:off x="639318" y="5462778"/>
            <a:ext cx="2457450" cy="96520"/>
          </a:xfrm>
          <a:custGeom>
            <a:avLst/>
            <a:gdLst/>
            <a:ahLst/>
            <a:cxnLst/>
            <a:rect l="l" t="t" r="r" b="b"/>
            <a:pathLst>
              <a:path w="2457450" h="96520">
                <a:moveTo>
                  <a:pt x="2457450" y="0"/>
                </a:moveTo>
                <a:lnTo>
                  <a:pt x="0" y="0"/>
                </a:lnTo>
                <a:lnTo>
                  <a:pt x="1228725" y="96012"/>
                </a:lnTo>
                <a:lnTo>
                  <a:pt x="2457450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0" name="object 160" descr=""/>
          <p:cNvSpPr txBox="1"/>
          <p:nvPr/>
        </p:nvSpPr>
        <p:spPr>
          <a:xfrm>
            <a:off x="631951" y="5614923"/>
            <a:ext cx="2532380" cy="665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0" marR="5080" indent="-114300">
              <a:lnSpc>
                <a:spcPct val="100000"/>
              </a:lnSpc>
              <a:spcBef>
                <a:spcPts val="100"/>
              </a:spcBef>
              <a:buClr>
                <a:srgbClr val="009999"/>
              </a:buClr>
              <a:buFont typeface="Wingdings"/>
              <a:buChar char=""/>
              <a:tabLst>
                <a:tab pos="127000" algn="l"/>
              </a:tabLst>
            </a:pP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An</a:t>
            </a:r>
            <a:r>
              <a:rPr dirty="0" sz="1050" spc="-3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incentive</a:t>
            </a:r>
            <a:r>
              <a:rPr dirty="0" sz="1050" spc="-2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bonus</a:t>
            </a:r>
            <a:r>
              <a:rPr dirty="0" sz="1050" spc="-1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of</a:t>
            </a:r>
            <a:r>
              <a:rPr dirty="0" sz="1050" spc="-3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 b="1">
                <a:solidFill>
                  <a:srgbClr val="010027"/>
                </a:solidFill>
                <a:latin typeface="Arial"/>
                <a:cs typeface="Arial"/>
              </a:rPr>
              <a:t>10</a:t>
            </a:r>
            <a:r>
              <a:rPr dirty="0" sz="1050" spc="-2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050" spc="-10" b="1">
                <a:solidFill>
                  <a:srgbClr val="010027"/>
                </a:solidFill>
                <a:latin typeface="Arial"/>
                <a:cs typeface="Arial"/>
              </a:rPr>
              <a:t>percentage </a:t>
            </a:r>
            <a:r>
              <a:rPr dirty="0" sz="1050" b="1">
                <a:solidFill>
                  <a:srgbClr val="010027"/>
                </a:solidFill>
                <a:latin typeface="Arial"/>
                <a:cs typeface="Arial"/>
              </a:rPr>
              <a:t>points</a:t>
            </a:r>
            <a:r>
              <a:rPr dirty="0" sz="1050" spc="-5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for</a:t>
            </a:r>
            <a:r>
              <a:rPr dirty="0" sz="1050" spc="-4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projects</a:t>
            </a:r>
            <a:r>
              <a:rPr dirty="0" sz="1050" spc="-2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constructed</a:t>
            </a:r>
            <a:r>
              <a:rPr dirty="0" sz="1050" spc="-3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with</a:t>
            </a:r>
            <a:r>
              <a:rPr dirty="0" sz="1050" spc="-3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 spc="-20">
                <a:solidFill>
                  <a:srgbClr val="010027"/>
                </a:solidFill>
                <a:latin typeface="Arial MT"/>
                <a:cs typeface="Arial MT"/>
              </a:rPr>
              <a:t>U.S.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equipment</a:t>
            </a:r>
            <a:r>
              <a:rPr dirty="0" sz="1050" spc="-2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and</a:t>
            </a:r>
            <a:r>
              <a:rPr dirty="0" sz="1050" spc="-2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materials</a:t>
            </a:r>
            <a:r>
              <a:rPr dirty="0" sz="1050" spc="-2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 b="1">
                <a:solidFill>
                  <a:srgbClr val="010027"/>
                </a:solidFill>
                <a:latin typeface="Arial"/>
                <a:cs typeface="Arial"/>
              </a:rPr>
              <a:t>–</a:t>
            </a:r>
            <a:r>
              <a:rPr dirty="0" sz="1050" spc="-3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050" spc="-10" b="1">
                <a:solidFill>
                  <a:srgbClr val="010027"/>
                </a:solidFill>
                <a:latin typeface="Arial"/>
                <a:cs typeface="Arial"/>
              </a:rPr>
              <a:t>critical </a:t>
            </a:r>
            <a:r>
              <a:rPr dirty="0" sz="1050" b="1">
                <a:solidFill>
                  <a:srgbClr val="010027"/>
                </a:solidFill>
                <a:latin typeface="Arial"/>
                <a:cs typeface="Arial"/>
              </a:rPr>
              <a:t>relationships</a:t>
            </a:r>
            <a:r>
              <a:rPr dirty="0" sz="1050" spc="-4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050" b="1">
                <a:solidFill>
                  <a:srgbClr val="010027"/>
                </a:solidFill>
                <a:latin typeface="Arial"/>
                <a:cs typeface="Arial"/>
              </a:rPr>
              <a:t>for</a:t>
            </a:r>
            <a:r>
              <a:rPr dirty="0" sz="1050" spc="-2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050" b="1">
                <a:solidFill>
                  <a:srgbClr val="010027"/>
                </a:solidFill>
                <a:latin typeface="Arial"/>
                <a:cs typeface="Arial"/>
              </a:rPr>
              <a:t>the</a:t>
            </a:r>
            <a:r>
              <a:rPr dirty="0" sz="1050" spc="-3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050" spc="-25" b="1">
                <a:solidFill>
                  <a:srgbClr val="010027"/>
                </a:solidFill>
                <a:latin typeface="Arial"/>
                <a:cs typeface="Arial"/>
              </a:rPr>
              <a:t>IRA</a:t>
            </a:r>
            <a:endParaRPr sz="10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1803126" y="6462776"/>
            <a:ext cx="173355" cy="1854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50" spc="-25">
                <a:solidFill>
                  <a:srgbClr val="03234D"/>
                </a:solidFill>
                <a:latin typeface="Tahoma"/>
                <a:cs typeface="Tahoma"/>
              </a:rPr>
              <a:t>47</a:t>
            </a:r>
            <a:endParaRPr sz="1050">
              <a:latin typeface="Tahoma"/>
              <a:cs typeface="Tahoma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122407" y="291889"/>
            <a:ext cx="1434083" cy="238419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39698" y="768858"/>
            <a:ext cx="10917174" cy="19050"/>
          </a:xfrm>
          <a:prstGeom prst="rect">
            <a:avLst/>
          </a:prstGeom>
        </p:spPr>
      </p:pic>
      <p:grpSp>
        <p:nvGrpSpPr>
          <p:cNvPr id="5" name="object 5" descr=""/>
          <p:cNvGrpSpPr/>
          <p:nvPr/>
        </p:nvGrpSpPr>
        <p:grpSpPr>
          <a:xfrm>
            <a:off x="0" y="6496050"/>
            <a:ext cx="12192000" cy="361950"/>
            <a:chOff x="0" y="6496050"/>
            <a:chExt cx="12192000" cy="361950"/>
          </a:xfrm>
        </p:grpSpPr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6694931"/>
              <a:ext cx="12192000" cy="163068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7887" y="6496050"/>
              <a:ext cx="4675632" cy="361949"/>
            </a:xfrm>
            <a:prstGeom prst="rect">
              <a:avLst/>
            </a:prstGeom>
          </p:spPr>
        </p:pic>
      </p:grpSp>
      <p:sp>
        <p:nvSpPr>
          <p:cNvPr id="8" name="object 8" descr=""/>
          <p:cNvSpPr txBox="1"/>
          <p:nvPr/>
        </p:nvSpPr>
        <p:spPr>
          <a:xfrm>
            <a:off x="2601976" y="6504940"/>
            <a:ext cx="569595" cy="293370"/>
          </a:xfrm>
          <a:prstGeom prst="rect">
            <a:avLst/>
          </a:prstGeom>
        </p:spPr>
        <p:txBody>
          <a:bodyPr wrap="square" lIns="0" tIns="65404" rIns="0" bIns="0" rtlCol="0" vert="horz">
            <a:spAutoFit/>
          </a:bodyPr>
          <a:lstStyle/>
          <a:p>
            <a:pPr marL="41910" marR="30480" indent="-3810">
              <a:lnSpc>
                <a:spcPct val="67100"/>
              </a:lnSpc>
              <a:spcBef>
                <a:spcPts val="515"/>
              </a:spcBef>
            </a:pPr>
            <a:r>
              <a:rPr dirty="0" sz="1050" spc="-10" b="1">
                <a:solidFill>
                  <a:srgbClr val="FFFFFF"/>
                </a:solidFill>
                <a:latin typeface="Calibri"/>
                <a:cs typeface="Calibri"/>
              </a:rPr>
              <a:t>Industry </a:t>
            </a:r>
            <a:r>
              <a:rPr dirty="0" baseline="-21164" sz="1575" spc="-315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050" spc="-210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baseline="-21164" sz="1575" spc="-315" b="1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dirty="0" sz="1050" spc="-210" b="1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dirty="0" baseline="-21164" sz="1575" spc="-315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050" spc="-210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baseline="-21164" sz="1575" spc="-315" b="1">
                <a:solidFill>
                  <a:srgbClr val="FFFFFF"/>
                </a:solidFill>
                <a:latin typeface="Calibri"/>
                <a:cs typeface="Calibri"/>
              </a:rPr>
              <a:t>ly</a:t>
            </a:r>
            <a:r>
              <a:rPr dirty="0" sz="1050" spc="-210" b="1">
                <a:solidFill>
                  <a:srgbClr val="FFFFFF"/>
                </a:solidFill>
                <a:latin typeface="Calibri"/>
                <a:cs typeface="Calibri"/>
              </a:rPr>
              <a:t>ly</a:t>
            </a:r>
            <a:r>
              <a:rPr dirty="0" baseline="-21164" sz="1575" spc="-315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sz="1050" spc="-210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baseline="-21164" sz="1575" spc="-315" b="1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dirty="0" sz="1050" spc="-210" b="1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4158234" y="6504940"/>
            <a:ext cx="637540" cy="293370"/>
          </a:xfrm>
          <a:prstGeom prst="rect">
            <a:avLst/>
          </a:prstGeom>
        </p:spPr>
        <p:txBody>
          <a:bodyPr wrap="square" lIns="0" tIns="65404" rIns="0" bIns="0" rtlCol="0" vert="horz">
            <a:spAutoFit/>
          </a:bodyPr>
          <a:lstStyle/>
          <a:p>
            <a:pPr marL="38100" marR="30480" indent="33655">
              <a:lnSpc>
                <a:spcPct val="67100"/>
              </a:lnSpc>
              <a:spcBef>
                <a:spcPts val="515"/>
              </a:spcBef>
            </a:pPr>
            <a:r>
              <a:rPr dirty="0" sz="1050" spc="-10" b="1">
                <a:solidFill>
                  <a:srgbClr val="FFFFFF"/>
                </a:solidFill>
                <a:latin typeface="Calibri"/>
                <a:cs typeface="Calibri"/>
              </a:rPr>
              <a:t>Company </a:t>
            </a:r>
            <a:r>
              <a:rPr dirty="0" sz="1050" spc="-484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baseline="-21164" sz="1575" spc="-390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sz="1050" spc="-270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baseline="-21164" sz="1575" spc="-390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sz="1050" spc="-300" b="1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baseline="-21164" sz="1575" spc="-382" b="1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sz="1050" spc="-150" b="1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dirty="0" baseline="-21164" sz="1575" spc="-390" b="1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dirty="0" sz="1050" spc="-270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baseline="-21164" sz="1575" spc="-390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sz="1050" spc="-35" b="1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dirty="0" baseline="-21164" sz="1575" spc="-390" b="1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dirty="0" sz="1050" spc="-300" b="1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baseline="-21164" sz="1575" spc="-382" b="1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sz="1050" spc="-565" b="1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r>
              <a:rPr dirty="0" baseline="-21164" sz="1575" spc="-30" b="1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endParaRPr baseline="-21164" sz="1575">
              <a:latin typeface="Calibri"/>
              <a:cs typeface="Calibri"/>
            </a:endParaRPr>
          </a:p>
        </p:txBody>
      </p:sp>
      <p:sp>
        <p:nvSpPr>
          <p:cNvPr id="10" name="object 10" descr=""/>
          <p:cNvSpPr/>
          <p:nvPr/>
        </p:nvSpPr>
        <p:spPr>
          <a:xfrm>
            <a:off x="5300471" y="6496050"/>
            <a:ext cx="1624965" cy="361950"/>
          </a:xfrm>
          <a:custGeom>
            <a:avLst/>
            <a:gdLst/>
            <a:ahLst/>
            <a:cxnLst/>
            <a:rect l="l" t="t" r="r" b="b"/>
            <a:pathLst>
              <a:path w="1624965" h="361950">
                <a:moveTo>
                  <a:pt x="1624583" y="0"/>
                </a:moveTo>
                <a:lnTo>
                  <a:pt x="90424" y="0"/>
                </a:lnTo>
                <a:lnTo>
                  <a:pt x="0" y="361949"/>
                </a:lnTo>
                <a:lnTo>
                  <a:pt x="1534032" y="361949"/>
                </a:lnTo>
                <a:lnTo>
                  <a:pt x="1624583" y="0"/>
                </a:lnTo>
                <a:close/>
              </a:path>
            </a:pathLst>
          </a:custGeom>
          <a:solidFill>
            <a:srgbClr val="2C716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 descr=""/>
          <p:cNvSpPr txBox="1"/>
          <p:nvPr/>
        </p:nvSpPr>
        <p:spPr>
          <a:xfrm>
            <a:off x="5769102" y="6504940"/>
            <a:ext cx="647700" cy="293370"/>
          </a:xfrm>
          <a:prstGeom prst="rect">
            <a:avLst/>
          </a:prstGeom>
        </p:spPr>
        <p:txBody>
          <a:bodyPr wrap="square" lIns="0" tIns="65404" rIns="0" bIns="0" rtlCol="0" vert="horz">
            <a:spAutoFit/>
          </a:bodyPr>
          <a:lstStyle/>
          <a:p>
            <a:pPr marL="38100" marR="30480" indent="60960">
              <a:lnSpc>
                <a:spcPct val="67100"/>
              </a:lnSpc>
              <a:spcBef>
                <a:spcPts val="515"/>
              </a:spcBef>
            </a:pPr>
            <a:r>
              <a:rPr dirty="0" sz="1050" spc="-10" b="1">
                <a:solidFill>
                  <a:srgbClr val="FFFFFF"/>
                </a:solidFill>
                <a:latin typeface="Calibri"/>
                <a:cs typeface="Calibri"/>
              </a:rPr>
              <a:t>Financial </a:t>
            </a:r>
            <a:r>
              <a:rPr dirty="0" sz="1050" spc="-250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baseline="-21164" sz="1575" spc="-375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sz="1050" spc="-250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baseline="-21164" sz="1575" spc="-375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sz="1050" spc="-250" b="1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baseline="-21164" sz="1575" spc="-375" b="1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sz="1050" spc="-250" b="1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dirty="0" baseline="-21164" sz="1575" spc="-375" b="1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dirty="0" sz="1050" spc="-250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baseline="-21164" sz="1575" spc="-375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sz="1050" spc="-250" b="1">
                <a:solidFill>
                  <a:srgbClr val="FFFFFF"/>
                </a:solidFill>
                <a:latin typeface="Calibri"/>
                <a:cs typeface="Calibri"/>
              </a:rPr>
              <a:t>ie</a:t>
            </a:r>
            <a:r>
              <a:rPr dirty="0" baseline="-21164" sz="1575" spc="-375" b="1">
                <a:solidFill>
                  <a:srgbClr val="FFFFFF"/>
                </a:solidFill>
                <a:latin typeface="Calibri"/>
                <a:cs typeface="Calibri"/>
              </a:rPr>
              <a:t>ie</a:t>
            </a:r>
            <a:r>
              <a:rPr dirty="0" sz="1050" spc="-250" b="1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r>
              <a:rPr dirty="0" baseline="-21164" sz="1575" spc="-375" b="1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endParaRPr baseline="-21164" sz="1575">
              <a:latin typeface="Calibri"/>
              <a:cs typeface="Calibri"/>
            </a:endParaRPr>
          </a:p>
        </p:txBody>
      </p:sp>
      <p:pic>
        <p:nvPicPr>
          <p:cNvPr id="12" name="object 12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922007" y="6496050"/>
            <a:ext cx="4676394" cy="361949"/>
          </a:xfrm>
          <a:prstGeom prst="rect">
            <a:avLst/>
          </a:prstGeom>
        </p:spPr>
      </p:pic>
      <p:sp>
        <p:nvSpPr>
          <p:cNvPr id="13" name="object 13" descr=""/>
          <p:cNvSpPr txBox="1"/>
          <p:nvPr/>
        </p:nvSpPr>
        <p:spPr>
          <a:xfrm>
            <a:off x="7416545" y="6504940"/>
            <a:ext cx="635635" cy="293370"/>
          </a:xfrm>
          <a:prstGeom prst="rect">
            <a:avLst/>
          </a:prstGeom>
        </p:spPr>
        <p:txBody>
          <a:bodyPr wrap="square" lIns="0" tIns="65404" rIns="0" bIns="0" rtlCol="0" vert="horz">
            <a:spAutoFit/>
          </a:bodyPr>
          <a:lstStyle/>
          <a:p>
            <a:pPr marL="39370" marR="30480" indent="-1905">
              <a:lnSpc>
                <a:spcPct val="67100"/>
              </a:lnSpc>
              <a:spcBef>
                <a:spcPts val="515"/>
              </a:spcBef>
            </a:pPr>
            <a:r>
              <a:rPr dirty="0" sz="1050" spc="-10" b="1">
                <a:solidFill>
                  <a:srgbClr val="FFFFFF"/>
                </a:solidFill>
                <a:latin typeface="Calibri"/>
                <a:cs typeface="Calibri"/>
              </a:rPr>
              <a:t>Feasibility </a:t>
            </a:r>
            <a:r>
              <a:rPr dirty="0" sz="1050" spc="-185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baseline="-21164" sz="1575" spc="-277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050" spc="-185" b="1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dirty="0" baseline="-21164" sz="1575" spc="-277" b="1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dirty="0" sz="1050" spc="-185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baseline="-21164" sz="1575" spc="-277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050" spc="-185" b="1">
                <a:solidFill>
                  <a:srgbClr val="FFFFFF"/>
                </a:solidFill>
                <a:latin typeface="Calibri"/>
                <a:cs typeface="Calibri"/>
              </a:rPr>
              <a:t>ly</a:t>
            </a:r>
            <a:r>
              <a:rPr dirty="0" baseline="-21164" sz="1575" spc="-277" b="1">
                <a:solidFill>
                  <a:srgbClr val="FFFFFF"/>
                </a:solidFill>
                <a:latin typeface="Calibri"/>
                <a:cs typeface="Calibri"/>
              </a:rPr>
              <a:t>ly</a:t>
            </a:r>
            <a:r>
              <a:rPr dirty="0" sz="1050" spc="-185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baseline="-21164" sz="1575" spc="-277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sz="1050" spc="-185" b="1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dirty="0" baseline="-21164" sz="1575" spc="-277" b="1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endParaRPr baseline="-21164" sz="1575">
              <a:latin typeface="Calibri"/>
              <a:cs typeface="Calibri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9007347" y="6504940"/>
            <a:ext cx="696595" cy="293370"/>
          </a:xfrm>
          <a:prstGeom prst="rect">
            <a:avLst/>
          </a:prstGeom>
        </p:spPr>
        <p:txBody>
          <a:bodyPr wrap="square" lIns="0" tIns="65404" rIns="0" bIns="0" rtlCol="0" vert="horz">
            <a:spAutoFit/>
          </a:bodyPr>
          <a:lstStyle/>
          <a:p>
            <a:pPr marL="54610" marR="30480" indent="-17145">
              <a:lnSpc>
                <a:spcPct val="67100"/>
              </a:lnSpc>
              <a:spcBef>
                <a:spcPts val="515"/>
              </a:spcBef>
            </a:pPr>
            <a:r>
              <a:rPr dirty="0" sz="1050" spc="-10" b="1">
                <a:solidFill>
                  <a:srgbClr val="FFFFFF"/>
                </a:solidFill>
                <a:latin typeface="Calibri"/>
                <a:cs typeface="Calibri"/>
              </a:rPr>
              <a:t>Alternative </a:t>
            </a:r>
            <a:r>
              <a:rPr dirty="0" sz="1050" spc="-160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baseline="-21164" sz="1575" spc="-240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sz="1050" spc="-160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baseline="-21164" sz="1575" spc="-240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sz="1050" spc="-160" b="1">
                <a:solidFill>
                  <a:srgbClr val="FFFFFF"/>
                </a:solidFill>
                <a:latin typeface="Calibri"/>
                <a:cs typeface="Calibri"/>
              </a:rPr>
              <a:t>lu</a:t>
            </a:r>
            <a:r>
              <a:rPr dirty="0" baseline="-21164" sz="1575" spc="-240" b="1">
                <a:solidFill>
                  <a:srgbClr val="FFFFFF"/>
                </a:solidFill>
                <a:latin typeface="Calibri"/>
                <a:cs typeface="Calibri"/>
              </a:rPr>
              <a:t>lu</a:t>
            </a:r>
            <a:r>
              <a:rPr dirty="0" sz="1050" spc="-160" b="1">
                <a:solidFill>
                  <a:srgbClr val="FFFFFF"/>
                </a:solidFill>
                <a:latin typeface="Calibri"/>
                <a:cs typeface="Calibri"/>
              </a:rPr>
              <a:t>ti</a:t>
            </a:r>
            <a:r>
              <a:rPr dirty="0" baseline="-21164" sz="1575" spc="-240" b="1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dirty="0" sz="1050" spc="-160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baseline="-21164" sz="1575" spc="-240" b="1">
                <a:solidFill>
                  <a:srgbClr val="FFFFFF"/>
                </a:solidFill>
                <a:latin typeface="Calibri"/>
                <a:cs typeface="Calibri"/>
              </a:rPr>
              <a:t>io</a:t>
            </a:r>
            <a:r>
              <a:rPr dirty="0" sz="1050" spc="-160" b="1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dirty="0" baseline="-21164" sz="1575" spc="-240" b="1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endParaRPr baseline="-21164" sz="1575">
              <a:latin typeface="Calibri"/>
              <a:cs typeface="Calibri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10567161" y="6589521"/>
            <a:ext cx="629285" cy="1854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50" spc="-10" b="1">
                <a:solidFill>
                  <a:srgbClr val="FFFFFF"/>
                </a:solidFill>
                <a:latin typeface="Calibri"/>
                <a:cs typeface="Calibri"/>
              </a:rPr>
              <a:t>Conclusion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718058" y="6283545"/>
            <a:ext cx="1300480" cy="514350"/>
          </a:xfrm>
          <a:prstGeom prst="rect">
            <a:avLst/>
          </a:prstGeom>
        </p:spPr>
        <p:txBody>
          <a:bodyPr wrap="square" lIns="0" tIns="55244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434"/>
              </a:spcBef>
            </a:pP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Source:</a:t>
            </a:r>
            <a:r>
              <a:rPr dirty="0" sz="800" spc="-3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(Bloomberg,</a:t>
            </a:r>
            <a:r>
              <a:rPr dirty="0" sz="800" spc="-2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 spc="-10">
                <a:solidFill>
                  <a:srgbClr val="010027"/>
                </a:solidFill>
                <a:latin typeface="Arial MT"/>
                <a:cs typeface="Arial MT"/>
              </a:rPr>
              <a:t>2023)</a:t>
            </a:r>
            <a:endParaRPr sz="800">
              <a:latin typeface="Arial MT"/>
              <a:cs typeface="Arial MT"/>
            </a:endParaRPr>
          </a:p>
          <a:p>
            <a:pPr algn="ctr" marL="361315" marR="349885" indent="-52705">
              <a:lnSpc>
                <a:spcPct val="67100"/>
              </a:lnSpc>
              <a:spcBef>
                <a:spcPts val="860"/>
              </a:spcBef>
            </a:pPr>
            <a:r>
              <a:rPr dirty="0" sz="1050" spc="-10" b="1">
                <a:solidFill>
                  <a:srgbClr val="FFFFFF"/>
                </a:solidFill>
                <a:latin typeface="Calibri"/>
                <a:cs typeface="Calibri"/>
              </a:rPr>
              <a:t>Executive </a:t>
            </a:r>
            <a:r>
              <a:rPr dirty="0" baseline="-21164" sz="1575" spc="-427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sz="1050" spc="-285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baseline="-21164" sz="1575" spc="-427" b="1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dirty="0" sz="1050" spc="-285" b="1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dirty="0" baseline="-21164" sz="1575" spc="-427" b="1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dirty="0" sz="1050" spc="-285" b="1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dirty="0" baseline="-21164" sz="1575" spc="-427" b="1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dirty="0" sz="1050" spc="-285" b="1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dirty="0" baseline="-21164" sz="1575" spc="-427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050" spc="-285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baseline="-21164" sz="1575" spc="-427" b="1">
                <a:solidFill>
                  <a:srgbClr val="FFFFFF"/>
                </a:solidFill>
                <a:latin typeface="Calibri"/>
                <a:cs typeface="Calibri"/>
              </a:rPr>
              <a:t>ry</a:t>
            </a:r>
            <a:r>
              <a:rPr dirty="0" sz="1050" spc="-285" b="1">
                <a:solidFill>
                  <a:srgbClr val="FFFFFF"/>
                </a:solidFill>
                <a:latin typeface="Calibri"/>
                <a:cs typeface="Calibri"/>
              </a:rPr>
              <a:t>ry</a:t>
            </a:r>
            <a:endParaRPr sz="1050">
              <a:latin typeface="Calibri"/>
              <a:cs typeface="Calibri"/>
            </a:endParaRPr>
          </a:p>
        </p:txBody>
      </p:sp>
      <p:grpSp>
        <p:nvGrpSpPr>
          <p:cNvPr id="17" name="object 17" descr=""/>
          <p:cNvGrpSpPr/>
          <p:nvPr/>
        </p:nvGrpSpPr>
        <p:grpSpPr>
          <a:xfrm>
            <a:off x="6899147" y="2649473"/>
            <a:ext cx="3347085" cy="626110"/>
            <a:chOff x="6899147" y="2649473"/>
            <a:chExt cx="3347085" cy="626110"/>
          </a:xfrm>
        </p:grpSpPr>
        <p:sp>
          <p:nvSpPr>
            <p:cNvPr id="18" name="object 18" descr=""/>
            <p:cNvSpPr/>
            <p:nvPr/>
          </p:nvSpPr>
          <p:spPr>
            <a:xfrm>
              <a:off x="7162800" y="2649473"/>
              <a:ext cx="3083560" cy="615950"/>
            </a:xfrm>
            <a:custGeom>
              <a:avLst/>
              <a:gdLst/>
              <a:ahLst/>
              <a:cxnLst/>
              <a:rect l="l" t="t" r="r" b="b"/>
              <a:pathLst>
                <a:path w="3083559" h="615950">
                  <a:moveTo>
                    <a:pt x="1398270" y="0"/>
                  </a:moveTo>
                  <a:lnTo>
                    <a:pt x="0" y="0"/>
                  </a:lnTo>
                  <a:lnTo>
                    <a:pt x="0" y="615696"/>
                  </a:lnTo>
                  <a:lnTo>
                    <a:pt x="1398270" y="615696"/>
                  </a:lnTo>
                  <a:lnTo>
                    <a:pt x="1398270" y="0"/>
                  </a:lnTo>
                  <a:close/>
                </a:path>
                <a:path w="3083559" h="615950">
                  <a:moveTo>
                    <a:pt x="3083052" y="0"/>
                  </a:moveTo>
                  <a:lnTo>
                    <a:pt x="1735836" y="0"/>
                  </a:lnTo>
                  <a:lnTo>
                    <a:pt x="1735836" y="615696"/>
                  </a:lnTo>
                  <a:lnTo>
                    <a:pt x="3083052" y="615696"/>
                  </a:lnTo>
                  <a:lnTo>
                    <a:pt x="308305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8600693" y="2649473"/>
              <a:ext cx="653415" cy="626110"/>
            </a:xfrm>
            <a:custGeom>
              <a:avLst/>
              <a:gdLst/>
              <a:ahLst/>
              <a:cxnLst/>
              <a:rect l="l" t="t" r="r" b="b"/>
              <a:pathLst>
                <a:path w="653415" h="626110">
                  <a:moveTo>
                    <a:pt x="326516" y="0"/>
                  </a:moveTo>
                  <a:lnTo>
                    <a:pt x="278264" y="3392"/>
                  </a:lnTo>
                  <a:lnTo>
                    <a:pt x="232211" y="13246"/>
                  </a:lnTo>
                  <a:lnTo>
                    <a:pt x="188861" y="29078"/>
                  </a:lnTo>
                  <a:lnTo>
                    <a:pt x="148720" y="50403"/>
                  </a:lnTo>
                  <a:lnTo>
                    <a:pt x="112293" y="76736"/>
                  </a:lnTo>
                  <a:lnTo>
                    <a:pt x="80085" y="107594"/>
                  </a:lnTo>
                  <a:lnTo>
                    <a:pt x="52601" y="142493"/>
                  </a:lnTo>
                  <a:lnTo>
                    <a:pt x="30345" y="180947"/>
                  </a:lnTo>
                  <a:lnTo>
                    <a:pt x="13823" y="222472"/>
                  </a:lnTo>
                  <a:lnTo>
                    <a:pt x="3540" y="266585"/>
                  </a:lnTo>
                  <a:lnTo>
                    <a:pt x="0" y="312800"/>
                  </a:lnTo>
                  <a:lnTo>
                    <a:pt x="3540" y="359016"/>
                  </a:lnTo>
                  <a:lnTo>
                    <a:pt x="13823" y="403129"/>
                  </a:lnTo>
                  <a:lnTo>
                    <a:pt x="30345" y="444654"/>
                  </a:lnTo>
                  <a:lnTo>
                    <a:pt x="52601" y="483108"/>
                  </a:lnTo>
                  <a:lnTo>
                    <a:pt x="80085" y="518007"/>
                  </a:lnTo>
                  <a:lnTo>
                    <a:pt x="112293" y="548865"/>
                  </a:lnTo>
                  <a:lnTo>
                    <a:pt x="148720" y="575198"/>
                  </a:lnTo>
                  <a:lnTo>
                    <a:pt x="188861" y="596523"/>
                  </a:lnTo>
                  <a:lnTo>
                    <a:pt x="232211" y="612355"/>
                  </a:lnTo>
                  <a:lnTo>
                    <a:pt x="278264" y="622209"/>
                  </a:lnTo>
                  <a:lnTo>
                    <a:pt x="326516" y="625601"/>
                  </a:lnTo>
                  <a:lnTo>
                    <a:pt x="374769" y="622209"/>
                  </a:lnTo>
                  <a:lnTo>
                    <a:pt x="420822" y="612355"/>
                  </a:lnTo>
                  <a:lnTo>
                    <a:pt x="464172" y="596523"/>
                  </a:lnTo>
                  <a:lnTo>
                    <a:pt x="504313" y="575198"/>
                  </a:lnTo>
                  <a:lnTo>
                    <a:pt x="540740" y="548865"/>
                  </a:lnTo>
                  <a:lnTo>
                    <a:pt x="572948" y="518007"/>
                  </a:lnTo>
                  <a:lnTo>
                    <a:pt x="600432" y="483108"/>
                  </a:lnTo>
                  <a:lnTo>
                    <a:pt x="622688" y="444654"/>
                  </a:lnTo>
                  <a:lnTo>
                    <a:pt x="639210" y="403129"/>
                  </a:lnTo>
                  <a:lnTo>
                    <a:pt x="649493" y="359016"/>
                  </a:lnTo>
                  <a:lnTo>
                    <a:pt x="653033" y="312800"/>
                  </a:lnTo>
                  <a:lnTo>
                    <a:pt x="649493" y="266585"/>
                  </a:lnTo>
                  <a:lnTo>
                    <a:pt x="639210" y="222472"/>
                  </a:lnTo>
                  <a:lnTo>
                    <a:pt x="622688" y="180947"/>
                  </a:lnTo>
                  <a:lnTo>
                    <a:pt x="600432" y="142493"/>
                  </a:lnTo>
                  <a:lnTo>
                    <a:pt x="572948" y="107594"/>
                  </a:lnTo>
                  <a:lnTo>
                    <a:pt x="540740" y="76736"/>
                  </a:lnTo>
                  <a:lnTo>
                    <a:pt x="504313" y="50403"/>
                  </a:lnTo>
                  <a:lnTo>
                    <a:pt x="464172" y="29078"/>
                  </a:lnTo>
                  <a:lnTo>
                    <a:pt x="420822" y="13246"/>
                  </a:lnTo>
                  <a:lnTo>
                    <a:pt x="374769" y="3392"/>
                  </a:lnTo>
                  <a:lnTo>
                    <a:pt x="326516" y="0"/>
                  </a:lnTo>
                  <a:close/>
                </a:path>
              </a:pathLst>
            </a:custGeom>
            <a:solidFill>
              <a:srgbClr val="00C2B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0" name="object 20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703563" y="2744723"/>
              <a:ext cx="447294" cy="435101"/>
            </a:xfrm>
            <a:prstGeom prst="rect">
              <a:avLst/>
            </a:prstGeom>
          </p:spPr>
        </p:pic>
        <p:sp>
          <p:nvSpPr>
            <p:cNvPr id="21" name="object 21" descr=""/>
            <p:cNvSpPr/>
            <p:nvPr/>
          </p:nvSpPr>
          <p:spPr>
            <a:xfrm>
              <a:off x="6899147" y="2649473"/>
              <a:ext cx="653415" cy="626110"/>
            </a:xfrm>
            <a:custGeom>
              <a:avLst/>
              <a:gdLst/>
              <a:ahLst/>
              <a:cxnLst/>
              <a:rect l="l" t="t" r="r" b="b"/>
              <a:pathLst>
                <a:path w="653415" h="626110">
                  <a:moveTo>
                    <a:pt x="326517" y="0"/>
                  </a:moveTo>
                  <a:lnTo>
                    <a:pt x="278264" y="3392"/>
                  </a:lnTo>
                  <a:lnTo>
                    <a:pt x="232211" y="13246"/>
                  </a:lnTo>
                  <a:lnTo>
                    <a:pt x="188861" y="29078"/>
                  </a:lnTo>
                  <a:lnTo>
                    <a:pt x="148720" y="50403"/>
                  </a:lnTo>
                  <a:lnTo>
                    <a:pt x="112293" y="76736"/>
                  </a:lnTo>
                  <a:lnTo>
                    <a:pt x="80085" y="107594"/>
                  </a:lnTo>
                  <a:lnTo>
                    <a:pt x="52601" y="142493"/>
                  </a:lnTo>
                  <a:lnTo>
                    <a:pt x="30345" y="180947"/>
                  </a:lnTo>
                  <a:lnTo>
                    <a:pt x="13823" y="222472"/>
                  </a:lnTo>
                  <a:lnTo>
                    <a:pt x="3540" y="266585"/>
                  </a:lnTo>
                  <a:lnTo>
                    <a:pt x="0" y="312800"/>
                  </a:lnTo>
                  <a:lnTo>
                    <a:pt x="3540" y="359016"/>
                  </a:lnTo>
                  <a:lnTo>
                    <a:pt x="13823" y="403129"/>
                  </a:lnTo>
                  <a:lnTo>
                    <a:pt x="30345" y="444654"/>
                  </a:lnTo>
                  <a:lnTo>
                    <a:pt x="52601" y="483108"/>
                  </a:lnTo>
                  <a:lnTo>
                    <a:pt x="80085" y="518007"/>
                  </a:lnTo>
                  <a:lnTo>
                    <a:pt x="112293" y="548865"/>
                  </a:lnTo>
                  <a:lnTo>
                    <a:pt x="148720" y="575198"/>
                  </a:lnTo>
                  <a:lnTo>
                    <a:pt x="188861" y="596523"/>
                  </a:lnTo>
                  <a:lnTo>
                    <a:pt x="232211" y="612355"/>
                  </a:lnTo>
                  <a:lnTo>
                    <a:pt x="278264" y="622209"/>
                  </a:lnTo>
                  <a:lnTo>
                    <a:pt x="326517" y="625601"/>
                  </a:lnTo>
                  <a:lnTo>
                    <a:pt x="374769" y="622209"/>
                  </a:lnTo>
                  <a:lnTo>
                    <a:pt x="420822" y="612355"/>
                  </a:lnTo>
                  <a:lnTo>
                    <a:pt x="464172" y="596523"/>
                  </a:lnTo>
                  <a:lnTo>
                    <a:pt x="504313" y="575198"/>
                  </a:lnTo>
                  <a:lnTo>
                    <a:pt x="540740" y="548865"/>
                  </a:lnTo>
                  <a:lnTo>
                    <a:pt x="572948" y="518007"/>
                  </a:lnTo>
                  <a:lnTo>
                    <a:pt x="600432" y="483108"/>
                  </a:lnTo>
                  <a:lnTo>
                    <a:pt x="622688" y="444654"/>
                  </a:lnTo>
                  <a:lnTo>
                    <a:pt x="639210" y="403129"/>
                  </a:lnTo>
                  <a:lnTo>
                    <a:pt x="649493" y="359016"/>
                  </a:lnTo>
                  <a:lnTo>
                    <a:pt x="653033" y="312800"/>
                  </a:lnTo>
                  <a:lnTo>
                    <a:pt x="649493" y="266585"/>
                  </a:lnTo>
                  <a:lnTo>
                    <a:pt x="639210" y="222472"/>
                  </a:lnTo>
                  <a:lnTo>
                    <a:pt x="622688" y="180947"/>
                  </a:lnTo>
                  <a:lnTo>
                    <a:pt x="600432" y="142493"/>
                  </a:lnTo>
                  <a:lnTo>
                    <a:pt x="572948" y="107594"/>
                  </a:lnTo>
                  <a:lnTo>
                    <a:pt x="540740" y="76736"/>
                  </a:lnTo>
                  <a:lnTo>
                    <a:pt x="504313" y="50403"/>
                  </a:lnTo>
                  <a:lnTo>
                    <a:pt x="464172" y="29078"/>
                  </a:lnTo>
                  <a:lnTo>
                    <a:pt x="420822" y="13246"/>
                  </a:lnTo>
                  <a:lnTo>
                    <a:pt x="374769" y="3392"/>
                  </a:lnTo>
                  <a:lnTo>
                    <a:pt x="326517" y="0"/>
                  </a:lnTo>
                  <a:close/>
                </a:path>
              </a:pathLst>
            </a:custGeom>
            <a:solidFill>
              <a:srgbClr val="00999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2" name="object 22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005065" y="2739389"/>
              <a:ext cx="447294" cy="435101"/>
            </a:xfrm>
            <a:prstGeom prst="rect">
              <a:avLst/>
            </a:prstGeom>
          </p:spPr>
        </p:pic>
      </p:grpSp>
      <p:grpSp>
        <p:nvGrpSpPr>
          <p:cNvPr id="23" name="object 23" descr=""/>
          <p:cNvGrpSpPr/>
          <p:nvPr/>
        </p:nvGrpSpPr>
        <p:grpSpPr>
          <a:xfrm>
            <a:off x="10303002" y="2640329"/>
            <a:ext cx="1599565" cy="624840"/>
            <a:chOff x="10303002" y="2640329"/>
            <a:chExt cx="1599565" cy="624840"/>
          </a:xfrm>
        </p:grpSpPr>
        <p:sp>
          <p:nvSpPr>
            <p:cNvPr id="24" name="object 24" descr=""/>
            <p:cNvSpPr/>
            <p:nvPr/>
          </p:nvSpPr>
          <p:spPr>
            <a:xfrm>
              <a:off x="10554462" y="2649473"/>
              <a:ext cx="1348105" cy="615950"/>
            </a:xfrm>
            <a:custGeom>
              <a:avLst/>
              <a:gdLst/>
              <a:ahLst/>
              <a:cxnLst/>
              <a:rect l="l" t="t" r="r" b="b"/>
              <a:pathLst>
                <a:path w="1348104" h="615950">
                  <a:moveTo>
                    <a:pt x="1347977" y="0"/>
                  </a:moveTo>
                  <a:lnTo>
                    <a:pt x="0" y="0"/>
                  </a:lnTo>
                  <a:lnTo>
                    <a:pt x="0" y="615696"/>
                  </a:lnTo>
                  <a:lnTo>
                    <a:pt x="1347977" y="615696"/>
                  </a:lnTo>
                  <a:lnTo>
                    <a:pt x="1347977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 descr=""/>
            <p:cNvSpPr/>
            <p:nvPr/>
          </p:nvSpPr>
          <p:spPr>
            <a:xfrm>
              <a:off x="10303002" y="2640329"/>
              <a:ext cx="653415" cy="624840"/>
            </a:xfrm>
            <a:custGeom>
              <a:avLst/>
              <a:gdLst/>
              <a:ahLst/>
              <a:cxnLst/>
              <a:rect l="l" t="t" r="r" b="b"/>
              <a:pathLst>
                <a:path w="653415" h="624839">
                  <a:moveTo>
                    <a:pt x="326517" y="0"/>
                  </a:moveTo>
                  <a:lnTo>
                    <a:pt x="278264" y="3386"/>
                  </a:lnTo>
                  <a:lnTo>
                    <a:pt x="232211" y="13223"/>
                  </a:lnTo>
                  <a:lnTo>
                    <a:pt x="188861" y="29029"/>
                  </a:lnTo>
                  <a:lnTo>
                    <a:pt x="148720" y="50320"/>
                  </a:lnTo>
                  <a:lnTo>
                    <a:pt x="112293" y="76615"/>
                  </a:lnTo>
                  <a:lnTo>
                    <a:pt x="80085" y="107429"/>
                  </a:lnTo>
                  <a:lnTo>
                    <a:pt x="52601" y="142282"/>
                  </a:lnTo>
                  <a:lnTo>
                    <a:pt x="30345" y="180690"/>
                  </a:lnTo>
                  <a:lnTo>
                    <a:pt x="13823" y="222171"/>
                  </a:lnTo>
                  <a:lnTo>
                    <a:pt x="3540" y="266241"/>
                  </a:lnTo>
                  <a:lnTo>
                    <a:pt x="0" y="312420"/>
                  </a:lnTo>
                  <a:lnTo>
                    <a:pt x="3540" y="358598"/>
                  </a:lnTo>
                  <a:lnTo>
                    <a:pt x="13823" y="402668"/>
                  </a:lnTo>
                  <a:lnTo>
                    <a:pt x="30345" y="444149"/>
                  </a:lnTo>
                  <a:lnTo>
                    <a:pt x="52601" y="482557"/>
                  </a:lnTo>
                  <a:lnTo>
                    <a:pt x="80085" y="517410"/>
                  </a:lnTo>
                  <a:lnTo>
                    <a:pt x="112293" y="548224"/>
                  </a:lnTo>
                  <a:lnTo>
                    <a:pt x="148720" y="574519"/>
                  </a:lnTo>
                  <a:lnTo>
                    <a:pt x="188861" y="595810"/>
                  </a:lnTo>
                  <a:lnTo>
                    <a:pt x="232211" y="611616"/>
                  </a:lnTo>
                  <a:lnTo>
                    <a:pt x="278264" y="621453"/>
                  </a:lnTo>
                  <a:lnTo>
                    <a:pt x="326517" y="624840"/>
                  </a:lnTo>
                  <a:lnTo>
                    <a:pt x="374769" y="621453"/>
                  </a:lnTo>
                  <a:lnTo>
                    <a:pt x="420822" y="611616"/>
                  </a:lnTo>
                  <a:lnTo>
                    <a:pt x="464172" y="595810"/>
                  </a:lnTo>
                  <a:lnTo>
                    <a:pt x="504313" y="574519"/>
                  </a:lnTo>
                  <a:lnTo>
                    <a:pt x="540740" y="548224"/>
                  </a:lnTo>
                  <a:lnTo>
                    <a:pt x="572948" y="517410"/>
                  </a:lnTo>
                  <a:lnTo>
                    <a:pt x="600432" y="482557"/>
                  </a:lnTo>
                  <a:lnTo>
                    <a:pt x="622688" y="444149"/>
                  </a:lnTo>
                  <a:lnTo>
                    <a:pt x="639210" y="402668"/>
                  </a:lnTo>
                  <a:lnTo>
                    <a:pt x="649493" y="358598"/>
                  </a:lnTo>
                  <a:lnTo>
                    <a:pt x="653033" y="312420"/>
                  </a:lnTo>
                  <a:lnTo>
                    <a:pt x="649493" y="266241"/>
                  </a:lnTo>
                  <a:lnTo>
                    <a:pt x="639210" y="222171"/>
                  </a:lnTo>
                  <a:lnTo>
                    <a:pt x="622688" y="180690"/>
                  </a:lnTo>
                  <a:lnTo>
                    <a:pt x="600432" y="142282"/>
                  </a:lnTo>
                  <a:lnTo>
                    <a:pt x="572948" y="107429"/>
                  </a:lnTo>
                  <a:lnTo>
                    <a:pt x="540740" y="76615"/>
                  </a:lnTo>
                  <a:lnTo>
                    <a:pt x="504313" y="50320"/>
                  </a:lnTo>
                  <a:lnTo>
                    <a:pt x="464172" y="29029"/>
                  </a:lnTo>
                  <a:lnTo>
                    <a:pt x="420822" y="13223"/>
                  </a:lnTo>
                  <a:lnTo>
                    <a:pt x="374769" y="3386"/>
                  </a:lnTo>
                  <a:lnTo>
                    <a:pt x="326517" y="0"/>
                  </a:lnTo>
                  <a:close/>
                </a:path>
              </a:pathLst>
            </a:custGeom>
            <a:solidFill>
              <a:srgbClr val="00CE9D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6" name="object 26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399776" y="2734817"/>
              <a:ext cx="458724" cy="446531"/>
            </a:xfrm>
            <a:prstGeom prst="rect">
              <a:avLst/>
            </a:prstGeom>
          </p:spPr>
        </p:pic>
      </p:grpSp>
      <p:grpSp>
        <p:nvGrpSpPr>
          <p:cNvPr id="27" name="object 27" descr=""/>
          <p:cNvGrpSpPr/>
          <p:nvPr/>
        </p:nvGrpSpPr>
        <p:grpSpPr>
          <a:xfrm>
            <a:off x="1009840" y="2736342"/>
            <a:ext cx="4442460" cy="1297305"/>
            <a:chOff x="1009840" y="2736342"/>
            <a:chExt cx="4442460" cy="1297305"/>
          </a:xfrm>
        </p:grpSpPr>
        <p:sp>
          <p:nvSpPr>
            <p:cNvPr id="28" name="object 28" descr=""/>
            <p:cNvSpPr/>
            <p:nvPr/>
          </p:nvSpPr>
          <p:spPr>
            <a:xfrm>
              <a:off x="1018412" y="2767965"/>
              <a:ext cx="0" cy="1247775"/>
            </a:xfrm>
            <a:custGeom>
              <a:avLst/>
              <a:gdLst/>
              <a:ahLst/>
              <a:cxnLst/>
              <a:rect l="l" t="t" r="r" b="b"/>
              <a:pathLst>
                <a:path w="0" h="1247775">
                  <a:moveTo>
                    <a:pt x="0" y="1247394"/>
                  </a:moveTo>
                  <a:lnTo>
                    <a:pt x="0" y="0"/>
                  </a:lnTo>
                </a:path>
              </a:pathLst>
            </a:custGeom>
            <a:ln w="9525">
              <a:solidFill>
                <a:srgbClr val="010027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 descr=""/>
            <p:cNvSpPr/>
            <p:nvPr/>
          </p:nvSpPr>
          <p:spPr>
            <a:xfrm>
              <a:off x="1014602" y="4028313"/>
              <a:ext cx="4432935" cy="0"/>
            </a:xfrm>
            <a:custGeom>
              <a:avLst/>
              <a:gdLst/>
              <a:ahLst/>
              <a:cxnLst/>
              <a:rect l="l" t="t" r="r" b="b"/>
              <a:pathLst>
                <a:path w="4432935" h="0">
                  <a:moveTo>
                    <a:pt x="0" y="0"/>
                  </a:moveTo>
                  <a:lnTo>
                    <a:pt x="4432808" y="0"/>
                  </a:lnTo>
                </a:path>
              </a:pathLst>
            </a:custGeom>
            <a:ln w="9525">
              <a:solidFill>
                <a:srgbClr val="010027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0" name="object 3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287012" y="2889504"/>
              <a:ext cx="885443" cy="307848"/>
            </a:xfrm>
            <a:prstGeom prst="rect">
              <a:avLst/>
            </a:prstGeom>
          </p:spPr>
        </p:pic>
        <p:sp>
          <p:nvSpPr>
            <p:cNvPr id="31" name="object 31" descr=""/>
            <p:cNvSpPr/>
            <p:nvPr/>
          </p:nvSpPr>
          <p:spPr>
            <a:xfrm>
              <a:off x="1498091" y="2736342"/>
              <a:ext cx="2651125" cy="891540"/>
            </a:xfrm>
            <a:custGeom>
              <a:avLst/>
              <a:gdLst/>
              <a:ahLst/>
              <a:cxnLst/>
              <a:rect l="l" t="t" r="r" b="b"/>
              <a:pathLst>
                <a:path w="2651125" h="891539">
                  <a:moveTo>
                    <a:pt x="1776222" y="0"/>
                  </a:moveTo>
                  <a:lnTo>
                    <a:pt x="0" y="0"/>
                  </a:lnTo>
                  <a:lnTo>
                    <a:pt x="0" y="891540"/>
                  </a:lnTo>
                  <a:lnTo>
                    <a:pt x="1776222" y="891540"/>
                  </a:lnTo>
                  <a:lnTo>
                    <a:pt x="1776222" y="371475"/>
                  </a:lnTo>
                  <a:lnTo>
                    <a:pt x="2651125" y="266827"/>
                  </a:lnTo>
                  <a:lnTo>
                    <a:pt x="1776222" y="148590"/>
                  </a:lnTo>
                  <a:lnTo>
                    <a:pt x="1776222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2" name="object 32" descr=""/>
          <p:cNvSpPr txBox="1"/>
          <p:nvPr/>
        </p:nvSpPr>
        <p:spPr>
          <a:xfrm>
            <a:off x="716533" y="2637282"/>
            <a:ext cx="216535" cy="1450975"/>
          </a:xfrm>
          <a:prstGeom prst="rect">
            <a:avLst/>
          </a:prstGeom>
        </p:spPr>
        <p:txBody>
          <a:bodyPr wrap="square" lIns="0" tIns="53340" rIns="0" bIns="0" rtlCol="0" vert="horz">
            <a:spAutoFit/>
          </a:bodyPr>
          <a:lstStyle/>
          <a:p>
            <a:pPr algn="r" marR="5080">
              <a:lnSpc>
                <a:spcPct val="100000"/>
              </a:lnSpc>
              <a:spcBef>
                <a:spcPts val="420"/>
              </a:spcBef>
            </a:pPr>
            <a:r>
              <a:rPr dirty="0" sz="900" spc="-25">
                <a:solidFill>
                  <a:srgbClr val="010027"/>
                </a:solidFill>
                <a:latin typeface="Arial MT"/>
                <a:cs typeface="Arial MT"/>
              </a:rPr>
              <a:t>350</a:t>
            </a:r>
            <a:endParaRPr sz="90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320"/>
              </a:spcBef>
            </a:pPr>
            <a:r>
              <a:rPr dirty="0" sz="900" spc="-25">
                <a:solidFill>
                  <a:srgbClr val="010027"/>
                </a:solidFill>
                <a:latin typeface="Arial MT"/>
                <a:cs typeface="Arial MT"/>
              </a:rPr>
              <a:t>300</a:t>
            </a:r>
            <a:endParaRPr sz="90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325"/>
              </a:spcBef>
            </a:pPr>
            <a:r>
              <a:rPr dirty="0" sz="900" spc="-25">
                <a:solidFill>
                  <a:srgbClr val="010027"/>
                </a:solidFill>
                <a:latin typeface="Arial MT"/>
                <a:cs typeface="Arial MT"/>
              </a:rPr>
              <a:t>250</a:t>
            </a:r>
            <a:endParaRPr sz="90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325"/>
              </a:spcBef>
            </a:pPr>
            <a:r>
              <a:rPr dirty="0" sz="900" spc="-25">
                <a:solidFill>
                  <a:srgbClr val="010027"/>
                </a:solidFill>
                <a:latin typeface="Arial MT"/>
                <a:cs typeface="Arial MT"/>
              </a:rPr>
              <a:t>200</a:t>
            </a:r>
            <a:endParaRPr sz="90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320"/>
              </a:spcBef>
            </a:pPr>
            <a:r>
              <a:rPr dirty="0" sz="900" spc="-25">
                <a:solidFill>
                  <a:srgbClr val="010027"/>
                </a:solidFill>
                <a:latin typeface="Arial MT"/>
                <a:cs typeface="Arial MT"/>
              </a:rPr>
              <a:t>150</a:t>
            </a:r>
            <a:endParaRPr sz="90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325"/>
              </a:spcBef>
            </a:pPr>
            <a:r>
              <a:rPr dirty="0" sz="900" spc="-25">
                <a:solidFill>
                  <a:srgbClr val="010027"/>
                </a:solidFill>
                <a:latin typeface="Arial MT"/>
                <a:cs typeface="Arial MT"/>
              </a:rPr>
              <a:t>100</a:t>
            </a:r>
            <a:endParaRPr sz="90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325"/>
              </a:spcBef>
            </a:pPr>
            <a:r>
              <a:rPr dirty="0" sz="900" spc="-25">
                <a:solidFill>
                  <a:srgbClr val="010027"/>
                </a:solidFill>
                <a:latin typeface="Arial MT"/>
                <a:cs typeface="Arial MT"/>
              </a:rPr>
              <a:t>50</a:t>
            </a:r>
            <a:endParaRPr sz="90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320"/>
              </a:spcBef>
            </a:pPr>
            <a:r>
              <a:rPr dirty="0" sz="900" spc="-50">
                <a:solidFill>
                  <a:srgbClr val="010027"/>
                </a:solidFill>
                <a:latin typeface="Arial MT"/>
                <a:cs typeface="Arial MT"/>
              </a:rPr>
              <a:t>0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33" name="object 33" descr=""/>
          <p:cNvSpPr txBox="1"/>
          <p:nvPr/>
        </p:nvSpPr>
        <p:spPr>
          <a:xfrm>
            <a:off x="916432" y="4106417"/>
            <a:ext cx="433324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21690" algn="l"/>
                <a:tab pos="1631314" algn="l"/>
                <a:tab pos="2440940" algn="l"/>
                <a:tab pos="3250565" algn="l"/>
                <a:tab pos="4059554" algn="l"/>
              </a:tabLst>
            </a:pPr>
            <a:r>
              <a:rPr dirty="0" sz="900" spc="-20">
                <a:solidFill>
                  <a:srgbClr val="010027"/>
                </a:solidFill>
                <a:latin typeface="Arial MT"/>
                <a:cs typeface="Arial MT"/>
              </a:rPr>
              <a:t>0.0%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	</a:t>
            </a:r>
            <a:r>
              <a:rPr dirty="0" sz="900" spc="-20">
                <a:solidFill>
                  <a:srgbClr val="010027"/>
                </a:solidFill>
                <a:latin typeface="Arial MT"/>
                <a:cs typeface="Arial MT"/>
              </a:rPr>
              <a:t>0.5%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	</a:t>
            </a:r>
            <a:r>
              <a:rPr dirty="0" sz="900" spc="-20">
                <a:solidFill>
                  <a:srgbClr val="010027"/>
                </a:solidFill>
                <a:latin typeface="Arial MT"/>
                <a:cs typeface="Arial MT"/>
              </a:rPr>
              <a:t>1.0%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	</a:t>
            </a:r>
            <a:r>
              <a:rPr dirty="0" sz="900" spc="-20">
                <a:solidFill>
                  <a:srgbClr val="010027"/>
                </a:solidFill>
                <a:latin typeface="Arial MT"/>
                <a:cs typeface="Arial MT"/>
              </a:rPr>
              <a:t>1.5%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	</a:t>
            </a:r>
            <a:r>
              <a:rPr dirty="0" sz="900" spc="-20">
                <a:solidFill>
                  <a:srgbClr val="010027"/>
                </a:solidFill>
                <a:latin typeface="Arial MT"/>
                <a:cs typeface="Arial MT"/>
              </a:rPr>
              <a:t>2.0%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	</a:t>
            </a:r>
            <a:r>
              <a:rPr dirty="0" sz="900" spc="-20">
                <a:solidFill>
                  <a:srgbClr val="010027"/>
                </a:solidFill>
                <a:latin typeface="Arial MT"/>
                <a:cs typeface="Arial MT"/>
              </a:rPr>
              <a:t>2.5%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34" name="object 3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009999"/>
                </a:solidFill>
              </a:rPr>
              <a:t>Attractive</a:t>
            </a:r>
            <a:r>
              <a:rPr dirty="0" spc="-65">
                <a:solidFill>
                  <a:srgbClr val="009999"/>
                </a:solidFill>
              </a:rPr>
              <a:t> </a:t>
            </a:r>
            <a:r>
              <a:rPr dirty="0">
                <a:solidFill>
                  <a:srgbClr val="009999"/>
                </a:solidFill>
              </a:rPr>
              <a:t>Cost</a:t>
            </a:r>
            <a:r>
              <a:rPr dirty="0" spc="-45">
                <a:solidFill>
                  <a:srgbClr val="009999"/>
                </a:solidFill>
              </a:rPr>
              <a:t> </a:t>
            </a:r>
            <a:r>
              <a:rPr dirty="0" spc="-10">
                <a:solidFill>
                  <a:srgbClr val="009999"/>
                </a:solidFill>
              </a:rPr>
              <a:t>Synergies</a:t>
            </a: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200" b="0">
                <a:latin typeface="Arial MT"/>
                <a:cs typeface="Arial MT"/>
              </a:rPr>
              <a:t>Siemens</a:t>
            </a:r>
            <a:r>
              <a:rPr dirty="0" sz="1200" spc="-40" b="0">
                <a:latin typeface="Arial MT"/>
                <a:cs typeface="Arial MT"/>
              </a:rPr>
              <a:t> </a:t>
            </a:r>
            <a:r>
              <a:rPr dirty="0" sz="1200" b="0">
                <a:latin typeface="Arial MT"/>
                <a:cs typeface="Arial MT"/>
              </a:rPr>
              <a:t>and</a:t>
            </a:r>
            <a:r>
              <a:rPr dirty="0" sz="1200" spc="-25" b="0">
                <a:latin typeface="Arial MT"/>
                <a:cs typeface="Arial MT"/>
              </a:rPr>
              <a:t> </a:t>
            </a:r>
            <a:r>
              <a:rPr dirty="0" sz="1200" b="0">
                <a:latin typeface="Arial MT"/>
                <a:cs typeface="Arial MT"/>
              </a:rPr>
              <a:t>Vestas</a:t>
            </a:r>
            <a:r>
              <a:rPr dirty="0" sz="1200" spc="-25" b="0">
                <a:latin typeface="Arial MT"/>
                <a:cs typeface="Arial MT"/>
              </a:rPr>
              <a:t> </a:t>
            </a:r>
            <a:r>
              <a:rPr dirty="0" sz="1200" b="0">
                <a:latin typeface="Arial MT"/>
                <a:cs typeface="Arial MT"/>
              </a:rPr>
              <a:t>proposed</a:t>
            </a:r>
            <a:r>
              <a:rPr dirty="0" sz="1200" spc="-40" b="0">
                <a:latin typeface="Arial MT"/>
                <a:cs typeface="Arial MT"/>
              </a:rPr>
              <a:t> </a:t>
            </a:r>
            <a:r>
              <a:rPr dirty="0" sz="1200" b="0">
                <a:latin typeface="Arial MT"/>
                <a:cs typeface="Arial MT"/>
              </a:rPr>
              <a:t>merger</a:t>
            </a:r>
            <a:r>
              <a:rPr dirty="0" sz="1200" spc="-40" b="0">
                <a:latin typeface="Arial MT"/>
                <a:cs typeface="Arial MT"/>
              </a:rPr>
              <a:t> </a:t>
            </a:r>
            <a:r>
              <a:rPr dirty="0" sz="1200" b="0">
                <a:latin typeface="Arial MT"/>
                <a:cs typeface="Arial MT"/>
              </a:rPr>
              <a:t>would</a:t>
            </a:r>
            <a:r>
              <a:rPr dirty="0" sz="1200" spc="-35" b="0">
                <a:latin typeface="Arial MT"/>
                <a:cs typeface="Arial MT"/>
              </a:rPr>
              <a:t> </a:t>
            </a:r>
            <a:r>
              <a:rPr dirty="0" sz="1200" b="0">
                <a:latin typeface="Arial MT"/>
                <a:cs typeface="Arial MT"/>
              </a:rPr>
              <a:t>reap</a:t>
            </a:r>
            <a:r>
              <a:rPr dirty="0" sz="1200" spc="-30" b="0">
                <a:latin typeface="Arial MT"/>
                <a:cs typeface="Arial MT"/>
              </a:rPr>
              <a:t> </a:t>
            </a:r>
            <a:r>
              <a:rPr dirty="0" sz="1200" b="0">
                <a:latin typeface="Arial MT"/>
                <a:cs typeface="Arial MT"/>
              </a:rPr>
              <a:t>several</a:t>
            </a:r>
            <a:r>
              <a:rPr dirty="0" sz="1200" spc="-40" b="0">
                <a:latin typeface="Arial MT"/>
                <a:cs typeface="Arial MT"/>
              </a:rPr>
              <a:t> </a:t>
            </a:r>
            <a:r>
              <a:rPr dirty="0" sz="1200" b="0">
                <a:latin typeface="Arial MT"/>
                <a:cs typeface="Arial MT"/>
              </a:rPr>
              <a:t>cost</a:t>
            </a:r>
            <a:r>
              <a:rPr dirty="0" sz="1200" spc="-20" b="0">
                <a:latin typeface="Arial MT"/>
                <a:cs typeface="Arial MT"/>
              </a:rPr>
              <a:t> </a:t>
            </a:r>
            <a:r>
              <a:rPr dirty="0" sz="1200" spc="-10" b="0">
                <a:latin typeface="Arial MT"/>
                <a:cs typeface="Arial MT"/>
              </a:rPr>
              <a:t>synergies</a:t>
            </a:r>
            <a:endParaRPr sz="1200">
              <a:latin typeface="Arial MT"/>
              <a:cs typeface="Arial MT"/>
            </a:endParaRPr>
          </a:p>
        </p:txBody>
      </p:sp>
      <p:pic>
        <p:nvPicPr>
          <p:cNvPr id="35" name="object 35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633983" y="943736"/>
            <a:ext cx="57150" cy="305180"/>
          </a:xfrm>
          <a:prstGeom prst="rect">
            <a:avLst/>
          </a:prstGeom>
        </p:spPr>
      </p:pic>
      <p:sp>
        <p:nvSpPr>
          <p:cNvPr id="36" name="object 36" descr=""/>
          <p:cNvSpPr txBox="1"/>
          <p:nvPr/>
        </p:nvSpPr>
        <p:spPr>
          <a:xfrm>
            <a:off x="610869" y="916959"/>
            <a:ext cx="5154930" cy="1664970"/>
          </a:xfrm>
          <a:prstGeom prst="rect">
            <a:avLst/>
          </a:prstGeom>
        </p:spPr>
        <p:txBody>
          <a:bodyPr wrap="square" lIns="0" tIns="73025" rIns="0" bIns="0" rtlCol="0" vert="horz">
            <a:spAutoFit/>
          </a:bodyPr>
          <a:lstStyle/>
          <a:p>
            <a:pPr algn="just" marL="142240">
              <a:lnSpc>
                <a:spcPct val="100000"/>
              </a:lnSpc>
              <a:spcBef>
                <a:spcPts val="575"/>
              </a:spcBef>
            </a:pPr>
            <a:r>
              <a:rPr dirty="0" sz="1400" b="1">
                <a:solidFill>
                  <a:srgbClr val="03234D"/>
                </a:solidFill>
                <a:latin typeface="Arial"/>
                <a:cs typeface="Arial"/>
              </a:rPr>
              <a:t>Operating</a:t>
            </a:r>
            <a:r>
              <a:rPr dirty="0" sz="1400" spc="-20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400" spc="-10" b="1">
                <a:solidFill>
                  <a:srgbClr val="03234D"/>
                </a:solidFill>
                <a:latin typeface="Arial"/>
                <a:cs typeface="Arial"/>
              </a:rPr>
              <a:t>efficiency</a:t>
            </a:r>
            <a:endParaRPr sz="1400">
              <a:latin typeface="Arial"/>
              <a:cs typeface="Arial"/>
            </a:endParaRPr>
          </a:p>
          <a:p>
            <a:pPr algn="just" marL="184150" marR="274955" indent="-171450">
              <a:lnSpc>
                <a:spcPct val="100000"/>
              </a:lnSpc>
              <a:spcBef>
                <a:spcPts val="360"/>
              </a:spcBef>
              <a:buClr>
                <a:srgbClr val="009999"/>
              </a:buClr>
              <a:buFont typeface="Wingdings"/>
              <a:buChar char=""/>
              <a:tabLst>
                <a:tab pos="184150" algn="l"/>
              </a:tabLst>
            </a:pP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By</a:t>
            </a:r>
            <a:r>
              <a:rPr dirty="0" sz="1050" spc="-3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having</a:t>
            </a:r>
            <a:r>
              <a:rPr dirty="0" sz="1050" spc="-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access</a:t>
            </a:r>
            <a:r>
              <a:rPr dirty="0" sz="105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to</a:t>
            </a:r>
            <a:r>
              <a:rPr dirty="0" sz="1050" spc="-3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Siemens</a:t>
            </a:r>
            <a:r>
              <a:rPr dirty="0" sz="1050" spc="-1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premier</a:t>
            </a:r>
            <a:r>
              <a:rPr dirty="0" sz="1050" spc="-1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global </a:t>
            </a:r>
            <a:r>
              <a:rPr dirty="0" sz="1050" spc="-10">
                <a:solidFill>
                  <a:srgbClr val="03234D"/>
                </a:solidFill>
                <a:latin typeface="Arial MT"/>
                <a:cs typeface="Arial MT"/>
              </a:rPr>
              <a:t>manufacturing</a:t>
            </a:r>
            <a:r>
              <a:rPr dirty="0" sz="1050" spc="-1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asset</a:t>
            </a:r>
            <a:r>
              <a:rPr dirty="0" sz="105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base,</a:t>
            </a:r>
            <a:r>
              <a:rPr dirty="0" sz="105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 spc="-10">
                <a:solidFill>
                  <a:srgbClr val="03234D"/>
                </a:solidFill>
                <a:latin typeface="Arial MT"/>
                <a:cs typeface="Arial MT"/>
              </a:rPr>
              <a:t>Vestas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would</a:t>
            </a:r>
            <a:r>
              <a:rPr dirty="0" sz="1050" spc="-1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have</a:t>
            </a:r>
            <a:r>
              <a:rPr dirty="0" sz="1050" spc="-1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the</a:t>
            </a:r>
            <a:r>
              <a:rPr dirty="0" sz="105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 b="1">
                <a:solidFill>
                  <a:srgbClr val="03234D"/>
                </a:solidFill>
                <a:latin typeface="Arial"/>
                <a:cs typeface="Arial"/>
              </a:rPr>
              <a:t>capability</a:t>
            </a:r>
            <a:r>
              <a:rPr dirty="0" sz="1050" spc="-35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050" b="1">
                <a:solidFill>
                  <a:srgbClr val="03234D"/>
                </a:solidFill>
                <a:latin typeface="Arial"/>
                <a:cs typeface="Arial"/>
              </a:rPr>
              <a:t>to</a:t>
            </a:r>
            <a:r>
              <a:rPr dirty="0" sz="1050" spc="-30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050" spc="-10" b="1">
                <a:solidFill>
                  <a:srgbClr val="03234D"/>
                </a:solidFill>
                <a:latin typeface="Arial"/>
                <a:cs typeface="Arial"/>
              </a:rPr>
              <a:t>manufacture</a:t>
            </a:r>
            <a:r>
              <a:rPr dirty="0" sz="1050" spc="-15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050" b="1">
                <a:solidFill>
                  <a:srgbClr val="03234D"/>
                </a:solidFill>
                <a:latin typeface="Arial"/>
                <a:cs typeface="Arial"/>
              </a:rPr>
              <a:t>in</a:t>
            </a:r>
            <a:r>
              <a:rPr dirty="0" sz="1050" spc="-35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050" b="1">
                <a:solidFill>
                  <a:srgbClr val="03234D"/>
                </a:solidFill>
                <a:latin typeface="Arial"/>
                <a:cs typeface="Arial"/>
              </a:rPr>
              <a:t>markets</a:t>
            </a:r>
            <a:r>
              <a:rPr dirty="0" sz="1050" spc="-20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050" b="1">
                <a:solidFill>
                  <a:srgbClr val="03234D"/>
                </a:solidFill>
                <a:latin typeface="Arial"/>
                <a:cs typeface="Arial"/>
              </a:rPr>
              <a:t>with</a:t>
            </a:r>
            <a:r>
              <a:rPr dirty="0" sz="1050" spc="-45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050" b="1">
                <a:solidFill>
                  <a:srgbClr val="03234D"/>
                </a:solidFill>
                <a:latin typeface="Arial"/>
                <a:cs typeface="Arial"/>
              </a:rPr>
              <a:t>lower</a:t>
            </a:r>
            <a:r>
              <a:rPr dirty="0" sz="1050" spc="-35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050" b="1">
                <a:solidFill>
                  <a:srgbClr val="03234D"/>
                </a:solidFill>
                <a:latin typeface="Arial"/>
                <a:cs typeface="Arial"/>
              </a:rPr>
              <a:t>labor</a:t>
            </a:r>
            <a:r>
              <a:rPr dirty="0" sz="1050" spc="-30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050" spc="-10" b="1">
                <a:solidFill>
                  <a:srgbClr val="03234D"/>
                </a:solidFill>
                <a:latin typeface="Arial"/>
                <a:cs typeface="Arial"/>
              </a:rPr>
              <a:t>costs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and</a:t>
            </a:r>
            <a:r>
              <a:rPr dirty="0" sz="105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access</a:t>
            </a:r>
            <a:r>
              <a:rPr dirty="0" sz="1050" spc="-4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to</a:t>
            </a:r>
            <a:r>
              <a:rPr dirty="0" sz="1050" spc="-4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cheaper</a:t>
            </a:r>
            <a:r>
              <a:rPr dirty="0" sz="105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 spc="-10">
                <a:solidFill>
                  <a:srgbClr val="03234D"/>
                </a:solidFill>
                <a:latin typeface="Arial MT"/>
                <a:cs typeface="Arial MT"/>
              </a:rPr>
              <a:t>inputs</a:t>
            </a:r>
            <a:endParaRPr sz="1050">
              <a:latin typeface="Arial MT"/>
              <a:cs typeface="Arial MT"/>
            </a:endParaRPr>
          </a:p>
          <a:p>
            <a:pPr algn="just" marL="183515" indent="-170815">
              <a:lnSpc>
                <a:spcPct val="100000"/>
              </a:lnSpc>
              <a:spcBef>
                <a:spcPts val="305"/>
              </a:spcBef>
              <a:buClr>
                <a:srgbClr val="009999"/>
              </a:buClr>
              <a:buFont typeface="Wingdings"/>
              <a:buChar char=""/>
              <a:tabLst>
                <a:tab pos="183515" algn="l"/>
              </a:tabLst>
            </a:pP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Siemens</a:t>
            </a:r>
            <a:r>
              <a:rPr dirty="0" sz="105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efficient</a:t>
            </a:r>
            <a:r>
              <a:rPr dirty="0" sz="105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manufacturing</a:t>
            </a:r>
            <a:r>
              <a:rPr dirty="0" sz="1050" spc="-1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capabilities</a:t>
            </a:r>
            <a:r>
              <a:rPr dirty="0" sz="1050" spc="-1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will</a:t>
            </a:r>
            <a:r>
              <a:rPr dirty="0" sz="1050" spc="-1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 b="1">
                <a:solidFill>
                  <a:srgbClr val="03234D"/>
                </a:solidFill>
                <a:latin typeface="Arial"/>
                <a:cs typeface="Arial"/>
              </a:rPr>
              <a:t>cut</a:t>
            </a:r>
            <a:r>
              <a:rPr dirty="0" sz="1050" spc="-30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050" b="1">
                <a:solidFill>
                  <a:srgbClr val="03234D"/>
                </a:solidFill>
                <a:latin typeface="Arial"/>
                <a:cs typeface="Arial"/>
              </a:rPr>
              <a:t>down</a:t>
            </a:r>
            <a:r>
              <a:rPr dirty="0" sz="1050" spc="-60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050" b="1">
                <a:solidFill>
                  <a:srgbClr val="03234D"/>
                </a:solidFill>
                <a:latin typeface="Arial"/>
                <a:cs typeface="Arial"/>
              </a:rPr>
              <a:t>on</a:t>
            </a:r>
            <a:r>
              <a:rPr dirty="0" sz="1050" spc="-45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050" b="1">
                <a:solidFill>
                  <a:srgbClr val="03234D"/>
                </a:solidFill>
                <a:latin typeface="Arial"/>
                <a:cs typeface="Arial"/>
              </a:rPr>
              <a:t>lead</a:t>
            </a:r>
            <a:r>
              <a:rPr dirty="0" sz="1050" spc="-35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050" spc="-10" b="1">
                <a:solidFill>
                  <a:srgbClr val="03234D"/>
                </a:solidFill>
                <a:latin typeface="Arial"/>
                <a:cs typeface="Arial"/>
              </a:rPr>
              <a:t>times</a:t>
            </a:r>
            <a:endParaRPr sz="1050">
              <a:latin typeface="Arial"/>
              <a:cs typeface="Arial"/>
            </a:endParaRPr>
          </a:p>
          <a:p>
            <a:pPr algn="just" marL="184150">
              <a:lnSpc>
                <a:spcPct val="100000"/>
              </a:lnSpc>
            </a:pP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improving</a:t>
            </a:r>
            <a:r>
              <a:rPr dirty="0" sz="1050" spc="-3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supply</a:t>
            </a:r>
            <a:r>
              <a:rPr dirty="0" sz="1050" spc="-3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chain</a:t>
            </a:r>
            <a:r>
              <a:rPr dirty="0" sz="1050" spc="-4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 spc="-10">
                <a:solidFill>
                  <a:srgbClr val="03234D"/>
                </a:solidFill>
                <a:latin typeface="Arial MT"/>
                <a:cs typeface="Arial MT"/>
              </a:rPr>
              <a:t>snags</a:t>
            </a:r>
            <a:endParaRPr sz="1050">
              <a:latin typeface="Arial MT"/>
              <a:cs typeface="Arial MT"/>
            </a:endParaRPr>
          </a:p>
          <a:p>
            <a:pPr algn="just" marL="183515" indent="-170815">
              <a:lnSpc>
                <a:spcPct val="100000"/>
              </a:lnSpc>
              <a:spcBef>
                <a:spcPts val="300"/>
              </a:spcBef>
              <a:buClr>
                <a:srgbClr val="009999"/>
              </a:buClr>
              <a:buFont typeface="Wingdings"/>
              <a:buChar char=""/>
              <a:tabLst>
                <a:tab pos="183515" algn="l"/>
              </a:tabLst>
            </a:pP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These</a:t>
            </a:r>
            <a:r>
              <a:rPr dirty="0" sz="105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factors</a:t>
            </a:r>
            <a:r>
              <a:rPr dirty="0" sz="105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will</a:t>
            </a:r>
            <a:r>
              <a:rPr dirty="0" sz="1050" spc="-1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all</a:t>
            </a:r>
            <a:r>
              <a:rPr dirty="0" sz="1050" spc="-1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 b="1">
                <a:solidFill>
                  <a:srgbClr val="03234D"/>
                </a:solidFill>
                <a:latin typeface="Arial"/>
                <a:cs typeface="Arial"/>
              </a:rPr>
              <a:t>improve</a:t>
            </a:r>
            <a:r>
              <a:rPr dirty="0" sz="1050" spc="-30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050" b="1">
                <a:solidFill>
                  <a:srgbClr val="03234D"/>
                </a:solidFill>
                <a:latin typeface="Arial"/>
                <a:cs typeface="Arial"/>
              </a:rPr>
              <a:t>the</a:t>
            </a:r>
            <a:r>
              <a:rPr dirty="0" sz="1050" spc="-20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050" b="1">
                <a:solidFill>
                  <a:srgbClr val="03234D"/>
                </a:solidFill>
                <a:latin typeface="Arial"/>
                <a:cs typeface="Arial"/>
              </a:rPr>
              <a:t>bottom</a:t>
            </a:r>
            <a:r>
              <a:rPr dirty="0" sz="1050" spc="-35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050" b="1">
                <a:solidFill>
                  <a:srgbClr val="03234D"/>
                </a:solidFill>
                <a:latin typeface="Arial"/>
                <a:cs typeface="Arial"/>
              </a:rPr>
              <a:t>line</a:t>
            </a:r>
            <a:r>
              <a:rPr dirty="0" sz="1050" spc="-35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of</a:t>
            </a:r>
            <a:r>
              <a:rPr dirty="0" sz="105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the</a:t>
            </a:r>
            <a:r>
              <a:rPr dirty="0" sz="105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 spc="-20">
                <a:solidFill>
                  <a:srgbClr val="03234D"/>
                </a:solidFill>
                <a:latin typeface="Arial MT"/>
                <a:cs typeface="Arial MT"/>
              </a:rPr>
              <a:t>pro-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forma</a:t>
            </a:r>
            <a:r>
              <a:rPr dirty="0" sz="1050" spc="-10">
                <a:solidFill>
                  <a:srgbClr val="03234D"/>
                </a:solidFill>
                <a:latin typeface="Arial MT"/>
                <a:cs typeface="Arial MT"/>
              </a:rPr>
              <a:t> company</a:t>
            </a:r>
            <a:endParaRPr sz="1050">
              <a:latin typeface="Arial MT"/>
              <a:cs typeface="Arial MT"/>
            </a:endParaRPr>
          </a:p>
          <a:p>
            <a:pPr marL="142240">
              <a:lnSpc>
                <a:spcPct val="100000"/>
              </a:lnSpc>
              <a:spcBef>
                <a:spcPts val="550"/>
              </a:spcBef>
            </a:pPr>
            <a:r>
              <a:rPr dirty="0" sz="1400" b="1">
                <a:solidFill>
                  <a:srgbClr val="03234D"/>
                </a:solidFill>
                <a:latin typeface="Arial"/>
                <a:cs typeface="Arial"/>
              </a:rPr>
              <a:t>Siemens</a:t>
            </a:r>
            <a:r>
              <a:rPr dirty="0" sz="1400" spc="-35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3234D"/>
                </a:solidFill>
                <a:latin typeface="Arial"/>
                <a:cs typeface="Arial"/>
              </a:rPr>
              <a:t>Gamesa</a:t>
            </a:r>
            <a:r>
              <a:rPr dirty="0" sz="1400" spc="-30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3234D"/>
                </a:solidFill>
                <a:latin typeface="Arial"/>
                <a:cs typeface="Arial"/>
              </a:rPr>
              <a:t>spin-off</a:t>
            </a:r>
            <a:r>
              <a:rPr dirty="0" sz="1400" spc="-45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3234D"/>
                </a:solidFill>
                <a:latin typeface="Arial"/>
                <a:cs typeface="Arial"/>
              </a:rPr>
              <a:t>suggests</a:t>
            </a:r>
            <a:r>
              <a:rPr dirty="0" sz="1400" spc="-45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3234D"/>
                </a:solidFill>
                <a:latin typeface="Arial"/>
                <a:cs typeface="Arial"/>
              </a:rPr>
              <a:t>positive</a:t>
            </a:r>
            <a:r>
              <a:rPr dirty="0" sz="1400" spc="-40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3234D"/>
                </a:solidFill>
                <a:latin typeface="Arial"/>
                <a:cs typeface="Arial"/>
              </a:rPr>
              <a:t>cost</a:t>
            </a:r>
            <a:r>
              <a:rPr dirty="0" sz="1400" spc="-30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400" spc="-10" b="1">
                <a:solidFill>
                  <a:srgbClr val="03234D"/>
                </a:solidFill>
                <a:latin typeface="Arial"/>
                <a:cs typeface="Arial"/>
              </a:rPr>
              <a:t>synergies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37" name="object 37" descr=""/>
          <p:cNvGrpSpPr/>
          <p:nvPr/>
        </p:nvGrpSpPr>
        <p:grpSpPr>
          <a:xfrm>
            <a:off x="1006792" y="4920894"/>
            <a:ext cx="4501515" cy="1131570"/>
            <a:chOff x="1006792" y="4920894"/>
            <a:chExt cx="4501515" cy="1131570"/>
          </a:xfrm>
        </p:grpSpPr>
        <p:sp>
          <p:nvSpPr>
            <p:cNvPr id="38" name="object 38" descr=""/>
            <p:cNvSpPr/>
            <p:nvPr/>
          </p:nvSpPr>
          <p:spPr>
            <a:xfrm>
              <a:off x="4520183" y="5015483"/>
              <a:ext cx="469900" cy="1032510"/>
            </a:xfrm>
            <a:custGeom>
              <a:avLst/>
              <a:gdLst/>
              <a:ahLst/>
              <a:cxnLst/>
              <a:rect l="l" t="t" r="r" b="b"/>
              <a:pathLst>
                <a:path w="469900" h="1032510">
                  <a:moveTo>
                    <a:pt x="469391" y="0"/>
                  </a:moveTo>
                  <a:lnTo>
                    <a:pt x="0" y="0"/>
                  </a:lnTo>
                  <a:lnTo>
                    <a:pt x="0" y="1032509"/>
                  </a:lnTo>
                  <a:lnTo>
                    <a:pt x="469391" y="1032509"/>
                  </a:lnTo>
                  <a:lnTo>
                    <a:pt x="469391" y="0"/>
                  </a:lnTo>
                  <a:close/>
                </a:path>
              </a:pathLst>
            </a:custGeom>
            <a:solidFill>
              <a:srgbClr val="00999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 descr=""/>
            <p:cNvSpPr/>
            <p:nvPr/>
          </p:nvSpPr>
          <p:spPr>
            <a:xfrm>
              <a:off x="1525524" y="5092445"/>
              <a:ext cx="1967230" cy="955675"/>
            </a:xfrm>
            <a:custGeom>
              <a:avLst/>
              <a:gdLst/>
              <a:ahLst/>
              <a:cxnLst/>
              <a:rect l="l" t="t" r="r" b="b"/>
              <a:pathLst>
                <a:path w="1967229" h="955675">
                  <a:moveTo>
                    <a:pt x="469392" y="878586"/>
                  </a:moveTo>
                  <a:lnTo>
                    <a:pt x="0" y="878586"/>
                  </a:lnTo>
                  <a:lnTo>
                    <a:pt x="0" y="955548"/>
                  </a:lnTo>
                  <a:lnTo>
                    <a:pt x="469392" y="955548"/>
                  </a:lnTo>
                  <a:lnTo>
                    <a:pt x="469392" y="878586"/>
                  </a:lnTo>
                  <a:close/>
                </a:path>
                <a:path w="1967229" h="955675">
                  <a:moveTo>
                    <a:pt x="1966722" y="0"/>
                  </a:moveTo>
                  <a:lnTo>
                    <a:pt x="1497330" y="0"/>
                  </a:lnTo>
                  <a:lnTo>
                    <a:pt x="1497330" y="955548"/>
                  </a:lnTo>
                  <a:lnTo>
                    <a:pt x="1966722" y="955548"/>
                  </a:lnTo>
                  <a:lnTo>
                    <a:pt x="1966722" y="0"/>
                  </a:lnTo>
                  <a:close/>
                </a:path>
              </a:pathLst>
            </a:custGeom>
            <a:solidFill>
              <a:srgbClr val="00C2B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 descr=""/>
            <p:cNvSpPr/>
            <p:nvPr/>
          </p:nvSpPr>
          <p:spPr>
            <a:xfrm>
              <a:off x="1011555" y="6047612"/>
              <a:ext cx="4491990" cy="0"/>
            </a:xfrm>
            <a:custGeom>
              <a:avLst/>
              <a:gdLst/>
              <a:ahLst/>
              <a:cxnLst/>
              <a:rect l="l" t="t" r="r" b="b"/>
              <a:pathLst>
                <a:path w="4491990" h="0">
                  <a:moveTo>
                    <a:pt x="0" y="0"/>
                  </a:moveTo>
                  <a:lnTo>
                    <a:pt x="4491990" y="0"/>
                  </a:lnTo>
                </a:path>
              </a:pathLst>
            </a:custGeom>
            <a:ln w="9525">
              <a:solidFill>
                <a:srgbClr val="010027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1" name="object 41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988312" y="4920894"/>
              <a:ext cx="929449" cy="1084707"/>
            </a:xfrm>
            <a:prstGeom prst="rect">
              <a:avLst/>
            </a:prstGeom>
          </p:spPr>
        </p:pic>
      </p:grpSp>
      <p:sp>
        <p:nvSpPr>
          <p:cNvPr id="42" name="object 42" descr=""/>
          <p:cNvSpPr txBox="1"/>
          <p:nvPr/>
        </p:nvSpPr>
        <p:spPr>
          <a:xfrm>
            <a:off x="1684527" y="5763259"/>
            <a:ext cx="15240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 b="1">
                <a:solidFill>
                  <a:srgbClr val="010027"/>
                </a:solidFill>
                <a:latin typeface="Arial"/>
                <a:cs typeface="Arial"/>
              </a:rPr>
              <a:t>23</a:t>
            </a:r>
            <a:endParaRPr sz="900">
              <a:latin typeface="Arial"/>
              <a:cs typeface="Arial"/>
            </a:endParaRPr>
          </a:p>
        </p:txBody>
      </p:sp>
      <p:sp>
        <p:nvSpPr>
          <p:cNvPr id="43" name="object 43" descr=""/>
          <p:cNvSpPr txBox="1"/>
          <p:nvPr/>
        </p:nvSpPr>
        <p:spPr>
          <a:xfrm>
            <a:off x="3149854" y="4884420"/>
            <a:ext cx="215265" cy="1631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 b="1">
                <a:solidFill>
                  <a:srgbClr val="010027"/>
                </a:solidFill>
                <a:latin typeface="Arial"/>
                <a:cs typeface="Arial"/>
              </a:rPr>
              <a:t>285</a:t>
            </a:r>
            <a:endParaRPr sz="900">
              <a:latin typeface="Arial"/>
              <a:cs typeface="Arial"/>
            </a:endParaRPr>
          </a:p>
        </p:txBody>
      </p:sp>
      <p:sp>
        <p:nvSpPr>
          <p:cNvPr id="44" name="object 44" descr=""/>
          <p:cNvSpPr txBox="1"/>
          <p:nvPr/>
        </p:nvSpPr>
        <p:spPr>
          <a:xfrm>
            <a:off x="4647184" y="4807711"/>
            <a:ext cx="21526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 b="1">
                <a:solidFill>
                  <a:srgbClr val="010027"/>
                </a:solidFill>
                <a:latin typeface="Arial"/>
                <a:cs typeface="Arial"/>
              </a:rPr>
              <a:t>308</a:t>
            </a:r>
            <a:endParaRPr sz="900">
              <a:latin typeface="Arial"/>
              <a:cs typeface="Arial"/>
            </a:endParaRPr>
          </a:p>
        </p:txBody>
      </p:sp>
      <p:sp>
        <p:nvSpPr>
          <p:cNvPr id="45" name="object 45" descr=""/>
          <p:cNvSpPr txBox="1"/>
          <p:nvPr/>
        </p:nvSpPr>
        <p:spPr>
          <a:xfrm>
            <a:off x="709930" y="4921503"/>
            <a:ext cx="216535" cy="1198880"/>
          </a:xfrm>
          <a:prstGeom prst="rect">
            <a:avLst/>
          </a:prstGeom>
        </p:spPr>
        <p:txBody>
          <a:bodyPr wrap="square" lIns="0" tIns="43180" rIns="0" bIns="0" rtlCol="0" vert="horz">
            <a:spAutoFit/>
          </a:bodyPr>
          <a:lstStyle/>
          <a:p>
            <a:pPr algn="r" marR="5080">
              <a:lnSpc>
                <a:spcPct val="100000"/>
              </a:lnSpc>
              <a:spcBef>
                <a:spcPts val="340"/>
              </a:spcBef>
            </a:pPr>
            <a:r>
              <a:rPr dirty="0" sz="900" spc="-25">
                <a:solidFill>
                  <a:srgbClr val="03234D"/>
                </a:solidFill>
                <a:latin typeface="Arial MT"/>
                <a:cs typeface="Arial MT"/>
              </a:rPr>
              <a:t>300</a:t>
            </a:r>
            <a:endParaRPr sz="90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240"/>
              </a:spcBef>
            </a:pPr>
            <a:r>
              <a:rPr dirty="0" sz="900" spc="-25">
                <a:solidFill>
                  <a:srgbClr val="03234D"/>
                </a:solidFill>
                <a:latin typeface="Arial MT"/>
                <a:cs typeface="Arial MT"/>
              </a:rPr>
              <a:t>250</a:t>
            </a:r>
            <a:endParaRPr sz="90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240"/>
              </a:spcBef>
            </a:pPr>
            <a:r>
              <a:rPr dirty="0" sz="900" spc="-25">
                <a:solidFill>
                  <a:srgbClr val="03234D"/>
                </a:solidFill>
                <a:latin typeface="Arial MT"/>
                <a:cs typeface="Arial MT"/>
              </a:rPr>
              <a:t>200</a:t>
            </a:r>
            <a:endParaRPr sz="90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240"/>
              </a:spcBef>
            </a:pPr>
            <a:r>
              <a:rPr dirty="0" sz="900" spc="-25">
                <a:solidFill>
                  <a:srgbClr val="03234D"/>
                </a:solidFill>
                <a:latin typeface="Arial MT"/>
                <a:cs typeface="Arial MT"/>
              </a:rPr>
              <a:t>150</a:t>
            </a:r>
            <a:endParaRPr sz="90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240"/>
              </a:spcBef>
            </a:pPr>
            <a:r>
              <a:rPr dirty="0" sz="900" spc="-25">
                <a:solidFill>
                  <a:srgbClr val="03234D"/>
                </a:solidFill>
                <a:latin typeface="Arial MT"/>
                <a:cs typeface="Arial MT"/>
              </a:rPr>
              <a:t>100</a:t>
            </a:r>
            <a:endParaRPr sz="900">
              <a:latin typeface="Arial MT"/>
              <a:cs typeface="Arial MT"/>
            </a:endParaRPr>
          </a:p>
          <a:p>
            <a:pPr algn="r" marR="5715">
              <a:lnSpc>
                <a:spcPct val="100000"/>
              </a:lnSpc>
              <a:spcBef>
                <a:spcPts val="240"/>
              </a:spcBef>
            </a:pPr>
            <a:r>
              <a:rPr dirty="0" sz="900" spc="-25">
                <a:solidFill>
                  <a:srgbClr val="03234D"/>
                </a:solidFill>
                <a:latin typeface="Arial MT"/>
                <a:cs typeface="Arial MT"/>
              </a:rPr>
              <a:t>50</a:t>
            </a:r>
            <a:endParaRPr sz="90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240"/>
              </a:spcBef>
            </a:pPr>
            <a:r>
              <a:rPr dirty="0" sz="900" spc="-50">
                <a:solidFill>
                  <a:srgbClr val="03234D"/>
                </a:solidFill>
                <a:latin typeface="Arial MT"/>
                <a:cs typeface="Arial MT"/>
              </a:rPr>
              <a:t>0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46" name="object 46" descr=""/>
          <p:cNvSpPr txBox="1"/>
          <p:nvPr/>
        </p:nvSpPr>
        <p:spPr>
          <a:xfrm>
            <a:off x="1572767" y="6093967"/>
            <a:ext cx="37528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>
                <a:solidFill>
                  <a:srgbClr val="010027"/>
                </a:solidFill>
                <a:latin typeface="Arial MT"/>
                <a:cs typeface="Arial MT"/>
              </a:rPr>
              <a:t>Vestas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47" name="object 47" descr=""/>
          <p:cNvSpPr txBox="1"/>
          <p:nvPr/>
        </p:nvSpPr>
        <p:spPr>
          <a:xfrm>
            <a:off x="3006851" y="6093967"/>
            <a:ext cx="470534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>
                <a:solidFill>
                  <a:srgbClr val="010027"/>
                </a:solidFill>
                <a:latin typeface="Arial MT"/>
                <a:cs typeface="Arial MT"/>
              </a:rPr>
              <a:t>Siemens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48" name="object 48" descr=""/>
          <p:cNvSpPr txBox="1"/>
          <p:nvPr/>
        </p:nvSpPr>
        <p:spPr>
          <a:xfrm>
            <a:off x="4472432" y="6093967"/>
            <a:ext cx="56515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Pro</a:t>
            </a:r>
            <a:r>
              <a:rPr dirty="0" sz="900" spc="-10">
                <a:solidFill>
                  <a:srgbClr val="010027"/>
                </a:solidFill>
                <a:latin typeface="Arial MT"/>
                <a:cs typeface="Arial MT"/>
              </a:rPr>
              <a:t> Forma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49" name="object 49" descr=""/>
          <p:cNvSpPr txBox="1"/>
          <p:nvPr/>
        </p:nvSpPr>
        <p:spPr>
          <a:xfrm>
            <a:off x="544481" y="5081366"/>
            <a:ext cx="153670" cy="761365"/>
          </a:xfrm>
          <a:prstGeom prst="rect">
            <a:avLst/>
          </a:prstGeom>
        </p:spPr>
        <p:txBody>
          <a:bodyPr wrap="square" lIns="0" tIns="1905" rIns="0" bIns="0" rtlCol="0" vert="vert27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# Of</a:t>
            </a:r>
            <a:r>
              <a:rPr dirty="0" sz="900" spc="-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900" spc="-10">
                <a:solidFill>
                  <a:srgbClr val="010027"/>
                </a:solidFill>
                <a:latin typeface="Arial MT"/>
                <a:cs typeface="Arial MT"/>
              </a:rPr>
              <a:t>Locations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50" name="object 50" descr=""/>
          <p:cNvSpPr txBox="1"/>
          <p:nvPr/>
        </p:nvSpPr>
        <p:spPr>
          <a:xfrm>
            <a:off x="1085088" y="4978146"/>
            <a:ext cx="1141730" cy="470534"/>
          </a:xfrm>
          <a:prstGeom prst="rect">
            <a:avLst/>
          </a:prstGeom>
          <a:solidFill>
            <a:srgbClr val="F1F1F1"/>
          </a:solidFill>
        </p:spPr>
        <p:txBody>
          <a:bodyPr wrap="square" lIns="0" tIns="43815" rIns="0" bIns="0" rtlCol="0" vert="horz">
            <a:spAutoFit/>
          </a:bodyPr>
          <a:lstStyle/>
          <a:p>
            <a:pPr algn="ctr" marL="134620" marR="127000">
              <a:lnSpc>
                <a:spcPct val="100000"/>
              </a:lnSpc>
              <a:spcBef>
                <a:spcPts val="345"/>
              </a:spcBef>
            </a:pPr>
            <a:r>
              <a:rPr dirty="0" sz="800" spc="-10" b="1">
                <a:solidFill>
                  <a:srgbClr val="010027"/>
                </a:solidFill>
                <a:latin typeface="Arial"/>
                <a:cs typeface="Arial"/>
              </a:rPr>
              <a:t>Co-manufacturing </a:t>
            </a:r>
            <a:r>
              <a:rPr dirty="0" sz="800" b="1">
                <a:solidFill>
                  <a:srgbClr val="010027"/>
                </a:solidFill>
                <a:latin typeface="Arial"/>
                <a:cs typeface="Arial"/>
              </a:rPr>
              <a:t>in</a:t>
            </a:r>
            <a:r>
              <a:rPr dirty="0" sz="800" spc="-3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800" b="1">
                <a:solidFill>
                  <a:srgbClr val="010027"/>
                </a:solidFill>
                <a:latin typeface="Arial"/>
                <a:cs typeface="Arial"/>
              </a:rPr>
              <a:t>cheaper</a:t>
            </a:r>
            <a:r>
              <a:rPr dirty="0" sz="800" spc="-10" b="1">
                <a:solidFill>
                  <a:srgbClr val="010027"/>
                </a:solidFill>
                <a:latin typeface="Arial"/>
                <a:cs typeface="Arial"/>
              </a:rPr>
              <a:t> labor markets</a:t>
            </a:r>
            <a:endParaRPr sz="800">
              <a:latin typeface="Arial"/>
              <a:cs typeface="Arial"/>
            </a:endParaRPr>
          </a:p>
        </p:txBody>
      </p:sp>
      <p:sp>
        <p:nvSpPr>
          <p:cNvPr id="51" name="object 51" descr=""/>
          <p:cNvSpPr txBox="1"/>
          <p:nvPr/>
        </p:nvSpPr>
        <p:spPr>
          <a:xfrm>
            <a:off x="709930" y="4233170"/>
            <a:ext cx="5353050" cy="713740"/>
          </a:xfrm>
          <a:prstGeom prst="rect">
            <a:avLst/>
          </a:prstGeom>
        </p:spPr>
        <p:txBody>
          <a:bodyPr wrap="square" lIns="0" tIns="45720" rIns="0" bIns="0" rtlCol="0" vert="horz">
            <a:spAutoFit/>
          </a:bodyPr>
          <a:lstStyle/>
          <a:p>
            <a:pPr marL="1118870">
              <a:lnSpc>
                <a:spcPct val="100000"/>
              </a:lnSpc>
              <a:spcBef>
                <a:spcPts val="360"/>
              </a:spcBef>
            </a:pP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Cost</a:t>
            </a:r>
            <a:r>
              <a:rPr dirty="0" sz="900" spc="-1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synergies as</a:t>
            </a:r>
            <a:r>
              <a:rPr dirty="0" sz="900" spc="-1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a</a:t>
            </a:r>
            <a:r>
              <a:rPr dirty="0" sz="900" spc="-2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%</a:t>
            </a:r>
            <a:r>
              <a:rPr dirty="0" sz="900" spc="-1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of</a:t>
            </a:r>
            <a:r>
              <a:rPr dirty="0" sz="900" spc="-1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operating</a:t>
            </a:r>
            <a:r>
              <a:rPr dirty="0" sz="900" spc="-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900" spc="-10">
                <a:solidFill>
                  <a:srgbClr val="010027"/>
                </a:solidFill>
                <a:latin typeface="Arial MT"/>
                <a:cs typeface="Arial MT"/>
              </a:rPr>
              <a:t>expenses</a:t>
            </a:r>
            <a:endParaRPr sz="900">
              <a:latin typeface="Arial MT"/>
              <a:cs typeface="Arial MT"/>
            </a:endParaRPr>
          </a:p>
          <a:p>
            <a:pPr marL="43180">
              <a:lnSpc>
                <a:spcPct val="100000"/>
              </a:lnSpc>
              <a:spcBef>
                <a:spcPts val="409"/>
              </a:spcBef>
            </a:pPr>
            <a:r>
              <a:rPr dirty="0" sz="1400" b="1">
                <a:solidFill>
                  <a:srgbClr val="03234D"/>
                </a:solidFill>
                <a:latin typeface="Arial"/>
                <a:cs typeface="Arial"/>
              </a:rPr>
              <a:t>Manufacturing</a:t>
            </a:r>
            <a:r>
              <a:rPr dirty="0" sz="1400" spc="-35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3234D"/>
                </a:solidFill>
                <a:latin typeface="Arial"/>
                <a:cs typeface="Arial"/>
              </a:rPr>
              <a:t>economies</a:t>
            </a:r>
            <a:r>
              <a:rPr dirty="0" sz="1400" spc="-35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3234D"/>
                </a:solidFill>
                <a:latin typeface="Arial"/>
                <a:cs typeface="Arial"/>
              </a:rPr>
              <a:t>of</a:t>
            </a:r>
            <a:r>
              <a:rPr dirty="0" sz="1400" spc="-30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3234D"/>
                </a:solidFill>
                <a:latin typeface="Arial"/>
                <a:cs typeface="Arial"/>
              </a:rPr>
              <a:t>scale</a:t>
            </a:r>
            <a:r>
              <a:rPr dirty="0" sz="1400" spc="-30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3234D"/>
                </a:solidFill>
                <a:latin typeface="Arial"/>
                <a:cs typeface="Arial"/>
              </a:rPr>
              <a:t>higher</a:t>
            </a:r>
            <a:r>
              <a:rPr dirty="0" sz="1400" spc="-25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3234D"/>
                </a:solidFill>
                <a:latin typeface="Arial"/>
                <a:cs typeface="Arial"/>
              </a:rPr>
              <a:t>on</a:t>
            </a:r>
            <a:r>
              <a:rPr dirty="0" sz="1400" spc="-25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3234D"/>
                </a:solidFill>
                <a:latin typeface="Arial"/>
                <a:cs typeface="Arial"/>
              </a:rPr>
              <a:t>a</a:t>
            </a:r>
            <a:r>
              <a:rPr dirty="0" sz="1400" spc="-20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400" spc="-10" b="1">
                <a:solidFill>
                  <a:srgbClr val="03234D"/>
                </a:solidFill>
                <a:latin typeface="Arial"/>
                <a:cs typeface="Arial"/>
              </a:rPr>
              <a:t>pro-</a:t>
            </a:r>
            <a:r>
              <a:rPr dirty="0" sz="1400" b="1">
                <a:solidFill>
                  <a:srgbClr val="03234D"/>
                </a:solidFill>
                <a:latin typeface="Arial"/>
                <a:cs typeface="Arial"/>
              </a:rPr>
              <a:t>forma</a:t>
            </a:r>
            <a:r>
              <a:rPr dirty="0" sz="1400" spc="-20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400" spc="-10" b="1">
                <a:solidFill>
                  <a:srgbClr val="03234D"/>
                </a:solidFill>
                <a:latin typeface="Arial"/>
                <a:cs typeface="Arial"/>
              </a:rPr>
              <a:t>basis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910"/>
              </a:spcBef>
            </a:pPr>
            <a:r>
              <a:rPr dirty="0" sz="900" spc="-25">
                <a:solidFill>
                  <a:srgbClr val="03234D"/>
                </a:solidFill>
                <a:latin typeface="Arial MT"/>
                <a:cs typeface="Arial MT"/>
              </a:rPr>
              <a:t>350</a:t>
            </a:r>
            <a:endParaRPr sz="900">
              <a:latin typeface="Arial MT"/>
              <a:cs typeface="Arial MT"/>
            </a:endParaRPr>
          </a:p>
        </p:txBody>
      </p:sp>
      <p:pic>
        <p:nvPicPr>
          <p:cNvPr id="52" name="object 52" descr="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618744" y="2306954"/>
            <a:ext cx="57150" cy="305181"/>
          </a:xfrm>
          <a:prstGeom prst="rect">
            <a:avLst/>
          </a:prstGeom>
        </p:spPr>
      </p:pic>
      <p:pic>
        <p:nvPicPr>
          <p:cNvPr id="53" name="object 53" descr="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6855714" y="933830"/>
            <a:ext cx="57150" cy="305181"/>
          </a:xfrm>
          <a:prstGeom prst="rect">
            <a:avLst/>
          </a:prstGeom>
        </p:spPr>
      </p:pic>
      <p:sp>
        <p:nvSpPr>
          <p:cNvPr id="54" name="object 54" descr=""/>
          <p:cNvSpPr txBox="1"/>
          <p:nvPr/>
        </p:nvSpPr>
        <p:spPr>
          <a:xfrm>
            <a:off x="6839966" y="866394"/>
            <a:ext cx="4393565" cy="164528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35255" marR="492125">
              <a:lnSpc>
                <a:spcPct val="100000"/>
              </a:lnSpc>
              <a:spcBef>
                <a:spcPts val="95"/>
              </a:spcBef>
            </a:pPr>
            <a:r>
              <a:rPr dirty="0" sz="1400" b="1">
                <a:solidFill>
                  <a:srgbClr val="03234D"/>
                </a:solidFill>
                <a:latin typeface="Arial"/>
                <a:cs typeface="Arial"/>
              </a:rPr>
              <a:t>Efficient</a:t>
            </a:r>
            <a:r>
              <a:rPr dirty="0" sz="1400" spc="-45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3234D"/>
                </a:solidFill>
                <a:latin typeface="Arial"/>
                <a:cs typeface="Arial"/>
              </a:rPr>
              <a:t>project</a:t>
            </a:r>
            <a:r>
              <a:rPr dirty="0" sz="1400" spc="-30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3234D"/>
                </a:solidFill>
                <a:latin typeface="Arial"/>
                <a:cs typeface="Arial"/>
              </a:rPr>
              <a:t>execution</a:t>
            </a:r>
            <a:r>
              <a:rPr dirty="0" sz="1400" spc="-50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3234D"/>
                </a:solidFill>
                <a:latin typeface="Arial"/>
                <a:cs typeface="Arial"/>
              </a:rPr>
              <a:t>aided</a:t>
            </a:r>
            <a:r>
              <a:rPr dirty="0" sz="1400" spc="-35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3234D"/>
                </a:solidFill>
                <a:latin typeface="Arial"/>
                <a:cs typeface="Arial"/>
              </a:rPr>
              <a:t>by</a:t>
            </a:r>
            <a:r>
              <a:rPr dirty="0" sz="1400" spc="-30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400" spc="-10" b="1">
                <a:solidFill>
                  <a:srgbClr val="03234D"/>
                </a:solidFill>
                <a:latin typeface="Arial"/>
                <a:cs typeface="Arial"/>
              </a:rPr>
              <a:t>Siemens </a:t>
            </a:r>
            <a:r>
              <a:rPr dirty="0" sz="1400" b="1">
                <a:solidFill>
                  <a:srgbClr val="03234D"/>
                </a:solidFill>
                <a:latin typeface="Arial"/>
                <a:cs typeface="Arial"/>
              </a:rPr>
              <a:t>infrastructure</a:t>
            </a:r>
            <a:r>
              <a:rPr dirty="0" sz="1400" spc="-80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400" spc="-10" b="1">
                <a:solidFill>
                  <a:srgbClr val="03234D"/>
                </a:solidFill>
                <a:latin typeface="Arial"/>
                <a:cs typeface="Arial"/>
              </a:rPr>
              <a:t>expertise</a:t>
            </a:r>
            <a:endParaRPr sz="1400">
              <a:latin typeface="Arial"/>
              <a:cs typeface="Arial"/>
            </a:endParaRPr>
          </a:p>
          <a:p>
            <a:pPr marL="184150" marR="8890" indent="-171450">
              <a:lnSpc>
                <a:spcPts val="1260"/>
              </a:lnSpc>
              <a:spcBef>
                <a:spcPts val="15"/>
              </a:spcBef>
              <a:buClr>
                <a:srgbClr val="009999"/>
              </a:buClr>
              <a:buFont typeface="Wingdings"/>
              <a:buChar char=""/>
              <a:tabLst>
                <a:tab pos="184150" algn="l"/>
              </a:tabLst>
            </a:pP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Consistent</a:t>
            </a:r>
            <a:r>
              <a:rPr dirty="0" sz="1050" spc="-5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program</a:t>
            </a:r>
            <a:r>
              <a:rPr dirty="0" sz="1050" spc="-3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planning</a:t>
            </a:r>
            <a:r>
              <a:rPr dirty="0" sz="1050" spc="-3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and</a:t>
            </a:r>
            <a:r>
              <a:rPr dirty="0" sz="1050" spc="-4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execution</a:t>
            </a:r>
            <a:r>
              <a:rPr dirty="0" sz="1050" spc="-4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excellence</a:t>
            </a:r>
            <a:r>
              <a:rPr dirty="0" sz="1050" spc="-3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are</a:t>
            </a:r>
            <a:r>
              <a:rPr dirty="0" sz="1050" spc="-4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essential</a:t>
            </a:r>
            <a:r>
              <a:rPr dirty="0" sz="1050" spc="-5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 spc="-25">
                <a:solidFill>
                  <a:srgbClr val="03234D"/>
                </a:solidFill>
                <a:latin typeface="Arial MT"/>
                <a:cs typeface="Arial MT"/>
              </a:rPr>
              <a:t>to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the</a:t>
            </a:r>
            <a:r>
              <a:rPr dirty="0" sz="105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success</a:t>
            </a:r>
            <a:r>
              <a:rPr dirty="0" sz="1050" spc="-3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of</a:t>
            </a:r>
            <a:r>
              <a:rPr dirty="0" sz="1050" spc="-3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Energy</a:t>
            </a:r>
            <a:r>
              <a:rPr dirty="0" sz="105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&amp;</a:t>
            </a:r>
            <a:r>
              <a:rPr dirty="0" sz="1050" spc="-3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Utilities</a:t>
            </a:r>
            <a:r>
              <a:rPr dirty="0" sz="105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capital</a:t>
            </a:r>
            <a:r>
              <a:rPr dirty="0" sz="105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 spc="-10">
                <a:solidFill>
                  <a:srgbClr val="03234D"/>
                </a:solidFill>
                <a:latin typeface="Arial MT"/>
                <a:cs typeface="Arial MT"/>
              </a:rPr>
              <a:t>projects</a:t>
            </a:r>
            <a:endParaRPr sz="1050">
              <a:latin typeface="Arial MT"/>
              <a:cs typeface="Arial MT"/>
            </a:endParaRPr>
          </a:p>
          <a:p>
            <a:pPr marL="184150" marR="5080" indent="-171450">
              <a:lnSpc>
                <a:spcPct val="100000"/>
              </a:lnSpc>
              <a:spcBef>
                <a:spcPts val="259"/>
              </a:spcBef>
              <a:buClr>
                <a:srgbClr val="009999"/>
              </a:buClr>
              <a:buFont typeface="Wingdings"/>
              <a:buChar char=""/>
              <a:tabLst>
                <a:tab pos="184150" algn="l"/>
              </a:tabLst>
            </a:pP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Siemens</a:t>
            </a:r>
            <a:r>
              <a:rPr dirty="0" sz="1050" spc="-3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provides</a:t>
            </a:r>
            <a:r>
              <a:rPr dirty="0" sz="1050" spc="-1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a</a:t>
            </a:r>
            <a:r>
              <a:rPr dirty="0" sz="1050" spc="-3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systems</a:t>
            </a:r>
            <a:r>
              <a:rPr dirty="0" sz="1050" spc="-5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approach</a:t>
            </a:r>
            <a:r>
              <a:rPr dirty="0" sz="105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to</a:t>
            </a:r>
            <a:r>
              <a:rPr dirty="0" sz="1050" spc="-4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program</a:t>
            </a:r>
            <a:r>
              <a:rPr dirty="0" sz="105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planning</a:t>
            </a:r>
            <a:r>
              <a:rPr dirty="0" sz="1050" spc="-1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 spc="-25">
                <a:solidFill>
                  <a:srgbClr val="03234D"/>
                </a:solidFill>
                <a:latin typeface="Arial MT"/>
                <a:cs typeface="Arial MT"/>
              </a:rPr>
              <a:t>and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execution</a:t>
            </a:r>
            <a:r>
              <a:rPr dirty="0" sz="105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by</a:t>
            </a:r>
            <a:r>
              <a:rPr dirty="0" sz="1050" spc="-4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 spc="-10">
                <a:solidFill>
                  <a:srgbClr val="03234D"/>
                </a:solidFill>
                <a:latin typeface="Arial MT"/>
                <a:cs typeface="Arial MT"/>
              </a:rPr>
              <a:t>integrating</a:t>
            </a:r>
            <a:r>
              <a:rPr dirty="0" sz="1050" spc="-1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cost,</a:t>
            </a:r>
            <a:r>
              <a:rPr dirty="0" sz="1050" spc="-4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schedule</a:t>
            </a:r>
            <a:r>
              <a:rPr dirty="0" sz="1050" spc="-1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and</a:t>
            </a:r>
            <a:r>
              <a:rPr dirty="0" sz="105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 spc="-10">
                <a:solidFill>
                  <a:srgbClr val="03234D"/>
                </a:solidFill>
                <a:latin typeface="Arial MT"/>
                <a:cs typeface="Arial MT"/>
              </a:rPr>
              <a:t>technical</a:t>
            </a:r>
            <a:r>
              <a:rPr dirty="0" sz="105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requirements</a:t>
            </a:r>
            <a:r>
              <a:rPr dirty="0" sz="105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in</a:t>
            </a:r>
            <a:r>
              <a:rPr dirty="0" sz="105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 spc="-50">
                <a:solidFill>
                  <a:srgbClr val="03234D"/>
                </a:solidFill>
                <a:latin typeface="Arial MT"/>
                <a:cs typeface="Arial MT"/>
              </a:rPr>
              <a:t>a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fully</a:t>
            </a:r>
            <a:r>
              <a:rPr dirty="0" sz="1050" spc="-5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planned,</a:t>
            </a:r>
            <a:r>
              <a:rPr dirty="0" sz="1050" spc="-4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resourced</a:t>
            </a:r>
            <a:r>
              <a:rPr dirty="0" sz="1050" spc="-3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and</a:t>
            </a:r>
            <a:r>
              <a:rPr dirty="0" sz="1050" spc="-5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 spc="-10">
                <a:solidFill>
                  <a:srgbClr val="03234D"/>
                </a:solidFill>
                <a:latin typeface="Arial MT"/>
                <a:cs typeface="Arial MT"/>
              </a:rPr>
              <a:t>budgeted</a:t>
            </a:r>
            <a:r>
              <a:rPr dirty="0" sz="1050" spc="-3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program</a:t>
            </a:r>
            <a:r>
              <a:rPr dirty="0" sz="1050" spc="-3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management</a:t>
            </a:r>
            <a:r>
              <a:rPr dirty="0" sz="1050" spc="-4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 spc="-10">
                <a:solidFill>
                  <a:srgbClr val="03234D"/>
                </a:solidFill>
                <a:latin typeface="Arial MT"/>
                <a:cs typeface="Arial MT"/>
              </a:rPr>
              <a:t>solution</a:t>
            </a:r>
            <a:endParaRPr sz="1050">
              <a:latin typeface="Arial MT"/>
              <a:cs typeface="Arial MT"/>
            </a:endParaRPr>
          </a:p>
          <a:p>
            <a:pPr marL="184150" marR="233045" indent="-171450">
              <a:lnSpc>
                <a:spcPct val="100000"/>
              </a:lnSpc>
              <a:spcBef>
                <a:spcPts val="300"/>
              </a:spcBef>
              <a:buClr>
                <a:srgbClr val="009999"/>
              </a:buClr>
              <a:buFont typeface="Wingdings"/>
              <a:buChar char=""/>
              <a:tabLst>
                <a:tab pos="184150" algn="l"/>
              </a:tabLst>
            </a:pP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By</a:t>
            </a:r>
            <a:r>
              <a:rPr dirty="0" sz="1050" spc="-5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leveraging</a:t>
            </a:r>
            <a:r>
              <a:rPr dirty="0" sz="105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Siemens</a:t>
            </a:r>
            <a:r>
              <a:rPr dirty="0" sz="1050" spc="-4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execution</a:t>
            </a:r>
            <a:r>
              <a:rPr dirty="0" sz="105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capabilities,</a:t>
            </a:r>
            <a:r>
              <a:rPr dirty="0" sz="1050" spc="-3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Vestas</a:t>
            </a:r>
            <a:r>
              <a:rPr dirty="0" sz="1050" spc="-4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will</a:t>
            </a:r>
            <a:r>
              <a:rPr dirty="0" sz="105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reap</a:t>
            </a:r>
            <a:r>
              <a:rPr dirty="0" sz="1050" spc="-4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 spc="-20">
                <a:solidFill>
                  <a:srgbClr val="03234D"/>
                </a:solidFill>
                <a:latin typeface="Arial MT"/>
                <a:cs typeface="Arial MT"/>
              </a:rPr>
              <a:t>cost </a:t>
            </a:r>
            <a:r>
              <a:rPr dirty="0" sz="1050" spc="-10">
                <a:solidFill>
                  <a:srgbClr val="03234D"/>
                </a:solidFill>
                <a:latin typeface="Arial MT"/>
                <a:cs typeface="Arial MT"/>
              </a:rPr>
              <a:t>synergies</a:t>
            </a:r>
            <a:endParaRPr sz="1050">
              <a:latin typeface="Arial MT"/>
              <a:cs typeface="Arial MT"/>
            </a:endParaRPr>
          </a:p>
        </p:txBody>
      </p:sp>
      <p:pic>
        <p:nvPicPr>
          <p:cNvPr id="55" name="object 55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618744" y="4429886"/>
            <a:ext cx="57150" cy="305181"/>
          </a:xfrm>
          <a:prstGeom prst="rect">
            <a:avLst/>
          </a:prstGeom>
        </p:spPr>
      </p:pic>
      <p:sp>
        <p:nvSpPr>
          <p:cNvPr id="56" name="object 56" descr=""/>
          <p:cNvSpPr txBox="1"/>
          <p:nvPr/>
        </p:nvSpPr>
        <p:spPr>
          <a:xfrm>
            <a:off x="7737093" y="2862325"/>
            <a:ext cx="615315" cy="1930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100" spc="-10" b="1">
                <a:solidFill>
                  <a:srgbClr val="03234D"/>
                </a:solidFill>
                <a:latin typeface="Arial"/>
                <a:cs typeface="Arial"/>
              </a:rPr>
              <a:t>Planning</a:t>
            </a:r>
            <a:endParaRPr sz="1100">
              <a:latin typeface="Arial"/>
              <a:cs typeface="Arial"/>
            </a:endParaRPr>
          </a:p>
        </p:txBody>
      </p:sp>
      <p:sp>
        <p:nvSpPr>
          <p:cNvPr id="57" name="object 57" descr=""/>
          <p:cNvSpPr txBox="1"/>
          <p:nvPr/>
        </p:nvSpPr>
        <p:spPr>
          <a:xfrm>
            <a:off x="9331959" y="2852674"/>
            <a:ext cx="777875" cy="1930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100" spc="-10" b="1">
                <a:solidFill>
                  <a:srgbClr val="03234D"/>
                </a:solidFill>
                <a:latin typeface="Arial"/>
                <a:cs typeface="Arial"/>
              </a:rPr>
              <a:t>Scheduling</a:t>
            </a:r>
            <a:endParaRPr sz="1100">
              <a:latin typeface="Arial"/>
              <a:cs typeface="Arial"/>
            </a:endParaRPr>
          </a:p>
        </p:txBody>
      </p:sp>
      <p:sp>
        <p:nvSpPr>
          <p:cNvPr id="58" name="object 58" descr=""/>
          <p:cNvSpPr txBox="1"/>
          <p:nvPr/>
        </p:nvSpPr>
        <p:spPr>
          <a:xfrm>
            <a:off x="11068811" y="2847086"/>
            <a:ext cx="692785" cy="1930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100" spc="-10" b="1">
                <a:solidFill>
                  <a:srgbClr val="03234D"/>
                </a:solidFill>
                <a:latin typeface="Arial"/>
                <a:cs typeface="Arial"/>
              </a:rPr>
              <a:t>Execution</a:t>
            </a:r>
            <a:endParaRPr sz="1100">
              <a:latin typeface="Arial"/>
              <a:cs typeface="Arial"/>
            </a:endParaRPr>
          </a:p>
        </p:txBody>
      </p:sp>
      <p:sp>
        <p:nvSpPr>
          <p:cNvPr id="59" name="object 59" descr=""/>
          <p:cNvSpPr txBox="1"/>
          <p:nvPr/>
        </p:nvSpPr>
        <p:spPr>
          <a:xfrm>
            <a:off x="541687" y="2941296"/>
            <a:ext cx="153670" cy="972185"/>
          </a:xfrm>
          <a:prstGeom prst="rect">
            <a:avLst/>
          </a:prstGeom>
        </p:spPr>
        <p:txBody>
          <a:bodyPr wrap="square" lIns="0" tIns="1905" rIns="0" bIns="0" rtlCol="0" vert="vert27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Synergies</a:t>
            </a:r>
            <a:r>
              <a:rPr dirty="0" sz="900" spc="-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in</a:t>
            </a:r>
            <a:r>
              <a:rPr dirty="0" sz="900" spc="-1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$</a:t>
            </a:r>
            <a:r>
              <a:rPr dirty="0" sz="900" spc="-1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900" spc="-25">
                <a:solidFill>
                  <a:srgbClr val="010027"/>
                </a:solidFill>
                <a:latin typeface="Arial MT"/>
                <a:cs typeface="Arial MT"/>
              </a:rPr>
              <a:t>Mm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60" name="object 60" descr=""/>
          <p:cNvSpPr txBox="1"/>
          <p:nvPr/>
        </p:nvSpPr>
        <p:spPr>
          <a:xfrm>
            <a:off x="1598930" y="2765805"/>
            <a:ext cx="1575435" cy="8261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The</a:t>
            </a:r>
            <a:r>
              <a:rPr dirty="0" sz="1050" spc="-5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transaction</a:t>
            </a:r>
            <a:r>
              <a:rPr dirty="0" sz="1050" spc="-4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 spc="-10">
                <a:solidFill>
                  <a:srgbClr val="010027"/>
                </a:solidFill>
                <a:latin typeface="Arial MT"/>
                <a:cs typeface="Arial MT"/>
              </a:rPr>
              <a:t>precedent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set</a:t>
            </a:r>
            <a:r>
              <a:rPr dirty="0" sz="1050" spc="-3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by</a:t>
            </a:r>
            <a:r>
              <a:rPr dirty="0" sz="1050" spc="-2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 b="1">
                <a:solidFill>
                  <a:srgbClr val="010027"/>
                </a:solidFill>
                <a:latin typeface="Arial"/>
                <a:cs typeface="Arial"/>
              </a:rPr>
              <a:t>Siemens</a:t>
            </a:r>
            <a:r>
              <a:rPr dirty="0" sz="1050" spc="-3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050" spc="-10" b="1">
                <a:solidFill>
                  <a:srgbClr val="010027"/>
                </a:solidFill>
                <a:latin typeface="Arial"/>
                <a:cs typeface="Arial"/>
              </a:rPr>
              <a:t>Gamesa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suggests</a:t>
            </a:r>
            <a:r>
              <a:rPr dirty="0" sz="1050" spc="-3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 b="1">
                <a:solidFill>
                  <a:srgbClr val="010027"/>
                </a:solidFill>
                <a:latin typeface="Arial"/>
                <a:cs typeface="Arial"/>
              </a:rPr>
              <a:t>potential</a:t>
            </a:r>
            <a:r>
              <a:rPr dirty="0" sz="1050" spc="-4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050" spc="-10" b="1">
                <a:solidFill>
                  <a:srgbClr val="010027"/>
                </a:solidFill>
                <a:latin typeface="Arial"/>
                <a:cs typeface="Arial"/>
              </a:rPr>
              <a:t>costs </a:t>
            </a:r>
            <a:r>
              <a:rPr dirty="0" sz="1050" b="1">
                <a:solidFill>
                  <a:srgbClr val="010027"/>
                </a:solidFill>
                <a:latin typeface="Arial"/>
                <a:cs typeface="Arial"/>
              </a:rPr>
              <a:t>synergies</a:t>
            </a:r>
            <a:r>
              <a:rPr dirty="0" sz="1050" spc="-2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050" b="1">
                <a:solidFill>
                  <a:srgbClr val="010027"/>
                </a:solidFill>
                <a:latin typeface="Arial"/>
                <a:cs typeface="Arial"/>
              </a:rPr>
              <a:t>of</a:t>
            </a:r>
            <a:r>
              <a:rPr dirty="0" sz="1050" spc="-5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050" b="1">
                <a:solidFill>
                  <a:srgbClr val="010027"/>
                </a:solidFill>
                <a:latin typeface="Arial"/>
                <a:cs typeface="Arial"/>
              </a:rPr>
              <a:t>1.6%</a:t>
            </a:r>
            <a:r>
              <a:rPr dirty="0" sz="1050" spc="-4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050" spc="-25" b="1">
                <a:solidFill>
                  <a:srgbClr val="010027"/>
                </a:solidFill>
                <a:latin typeface="Arial"/>
                <a:cs typeface="Arial"/>
              </a:rPr>
              <a:t>of </a:t>
            </a:r>
            <a:r>
              <a:rPr dirty="0" sz="1050" spc="-20" b="1">
                <a:solidFill>
                  <a:srgbClr val="010027"/>
                </a:solidFill>
                <a:latin typeface="Arial"/>
                <a:cs typeface="Arial"/>
              </a:rPr>
              <a:t>OpEx</a:t>
            </a:r>
            <a:endParaRPr sz="1050">
              <a:latin typeface="Arial"/>
              <a:cs typeface="Arial"/>
            </a:endParaRPr>
          </a:p>
        </p:txBody>
      </p:sp>
      <p:grpSp>
        <p:nvGrpSpPr>
          <p:cNvPr id="61" name="object 61" descr=""/>
          <p:cNvGrpSpPr/>
          <p:nvPr/>
        </p:nvGrpSpPr>
        <p:grpSpPr>
          <a:xfrm>
            <a:off x="3283077" y="2962655"/>
            <a:ext cx="3010535" cy="986155"/>
            <a:chOff x="3283077" y="2962655"/>
            <a:chExt cx="3010535" cy="986155"/>
          </a:xfrm>
        </p:grpSpPr>
        <p:pic>
          <p:nvPicPr>
            <p:cNvPr id="62" name="object 62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139184" y="2962655"/>
              <a:ext cx="91439" cy="91440"/>
            </a:xfrm>
            <a:prstGeom prst="rect">
              <a:avLst/>
            </a:prstGeom>
          </p:spPr>
        </p:pic>
        <p:sp>
          <p:nvSpPr>
            <p:cNvPr id="63" name="object 63" descr=""/>
            <p:cNvSpPr/>
            <p:nvPr/>
          </p:nvSpPr>
          <p:spPr>
            <a:xfrm>
              <a:off x="3283077" y="3278123"/>
              <a:ext cx="3010535" cy="670560"/>
            </a:xfrm>
            <a:custGeom>
              <a:avLst/>
              <a:gdLst/>
              <a:ahLst/>
              <a:cxnLst/>
              <a:rect l="l" t="t" r="r" b="b"/>
              <a:pathLst>
                <a:path w="3010535" h="670560">
                  <a:moveTo>
                    <a:pt x="3010281" y="0"/>
                  </a:moveTo>
                  <a:lnTo>
                    <a:pt x="1234059" y="0"/>
                  </a:lnTo>
                  <a:lnTo>
                    <a:pt x="1234059" y="111760"/>
                  </a:lnTo>
                  <a:lnTo>
                    <a:pt x="0" y="209296"/>
                  </a:lnTo>
                  <a:lnTo>
                    <a:pt x="1234059" y="279400"/>
                  </a:lnTo>
                  <a:lnTo>
                    <a:pt x="1234059" y="670559"/>
                  </a:lnTo>
                  <a:lnTo>
                    <a:pt x="3010281" y="670559"/>
                  </a:lnTo>
                  <a:lnTo>
                    <a:pt x="3010281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4" name="object 64" descr=""/>
          <p:cNvSpPr txBox="1"/>
          <p:nvPr/>
        </p:nvSpPr>
        <p:spPr>
          <a:xfrm>
            <a:off x="4807203" y="3277108"/>
            <a:ext cx="1196975" cy="665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33020" marR="5080" indent="-20955">
              <a:lnSpc>
                <a:spcPct val="100000"/>
              </a:lnSpc>
              <a:spcBef>
                <a:spcPts val="100"/>
              </a:spcBef>
            </a:pP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This</a:t>
            </a:r>
            <a:r>
              <a:rPr dirty="0" sz="1050" spc="-4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estimate</a:t>
            </a:r>
            <a:r>
              <a:rPr dirty="0" sz="1050" spc="-4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 spc="-10">
                <a:solidFill>
                  <a:srgbClr val="010027"/>
                </a:solidFill>
                <a:latin typeface="Arial MT"/>
                <a:cs typeface="Arial MT"/>
              </a:rPr>
              <a:t>yields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synergies</a:t>
            </a:r>
            <a:r>
              <a:rPr dirty="0" sz="1050" spc="-2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of</a:t>
            </a:r>
            <a:r>
              <a:rPr dirty="0" sz="1050" spc="-4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 spc="-10" b="1">
                <a:solidFill>
                  <a:srgbClr val="010027"/>
                </a:solidFill>
                <a:latin typeface="Arial"/>
                <a:cs typeface="Arial"/>
              </a:rPr>
              <a:t>~$400 </a:t>
            </a:r>
            <a:r>
              <a:rPr dirty="0" sz="1050" b="1">
                <a:solidFill>
                  <a:srgbClr val="010027"/>
                </a:solidFill>
                <a:latin typeface="Arial"/>
                <a:cs typeface="Arial"/>
              </a:rPr>
              <a:t>million</a:t>
            </a:r>
            <a:r>
              <a:rPr dirty="0" sz="1050" spc="-3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if</a:t>
            </a:r>
            <a:r>
              <a:rPr dirty="0" sz="1050" spc="-1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 spc="-10" b="1">
                <a:solidFill>
                  <a:srgbClr val="010027"/>
                </a:solidFill>
                <a:latin typeface="Arial"/>
                <a:cs typeface="Arial"/>
              </a:rPr>
              <a:t>Siemens </a:t>
            </a:r>
            <a:r>
              <a:rPr dirty="0" sz="1050" b="1">
                <a:solidFill>
                  <a:srgbClr val="010027"/>
                </a:solidFill>
                <a:latin typeface="Arial"/>
                <a:cs typeface="Arial"/>
              </a:rPr>
              <a:t>acquired</a:t>
            </a:r>
            <a:r>
              <a:rPr dirty="0" sz="1050" spc="-2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050" spc="-10" b="1">
                <a:solidFill>
                  <a:srgbClr val="010027"/>
                </a:solidFill>
                <a:latin typeface="Arial"/>
                <a:cs typeface="Arial"/>
              </a:rPr>
              <a:t>Vestas</a:t>
            </a:r>
            <a:endParaRPr sz="1050">
              <a:latin typeface="Arial"/>
              <a:cs typeface="Arial"/>
            </a:endParaRPr>
          </a:p>
        </p:txBody>
      </p:sp>
      <p:pic>
        <p:nvPicPr>
          <p:cNvPr id="65" name="object 65" descr="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9892410" y="4444872"/>
            <a:ext cx="907288" cy="867410"/>
          </a:xfrm>
          <a:prstGeom prst="rect">
            <a:avLst/>
          </a:prstGeom>
        </p:spPr>
      </p:pic>
      <p:sp>
        <p:nvSpPr>
          <p:cNvPr id="66" name="object 66" descr=""/>
          <p:cNvSpPr txBox="1"/>
          <p:nvPr/>
        </p:nvSpPr>
        <p:spPr>
          <a:xfrm>
            <a:off x="10127995" y="4725923"/>
            <a:ext cx="43815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53340">
              <a:lnSpc>
                <a:spcPct val="100000"/>
              </a:lnSpc>
              <a:spcBef>
                <a:spcPts val="100"/>
              </a:spcBef>
            </a:pPr>
            <a:r>
              <a:rPr dirty="0" sz="900" spc="-10" b="1">
                <a:solidFill>
                  <a:srgbClr val="03234D"/>
                </a:solidFill>
                <a:latin typeface="Arial"/>
                <a:cs typeface="Arial"/>
              </a:rPr>
              <a:t>Major Factors</a:t>
            </a:r>
            <a:endParaRPr sz="900">
              <a:latin typeface="Arial"/>
              <a:cs typeface="Arial"/>
            </a:endParaRPr>
          </a:p>
        </p:txBody>
      </p:sp>
      <p:grpSp>
        <p:nvGrpSpPr>
          <p:cNvPr id="67" name="object 67" descr=""/>
          <p:cNvGrpSpPr/>
          <p:nvPr/>
        </p:nvGrpSpPr>
        <p:grpSpPr>
          <a:xfrm>
            <a:off x="9891648" y="3359022"/>
            <a:ext cx="906780" cy="1070610"/>
            <a:chOff x="9891648" y="3359022"/>
            <a:chExt cx="906780" cy="1070610"/>
          </a:xfrm>
        </p:grpSpPr>
        <p:pic>
          <p:nvPicPr>
            <p:cNvPr id="68" name="object 68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286237" y="4240529"/>
              <a:ext cx="114300" cy="188975"/>
            </a:xfrm>
            <a:prstGeom prst="rect">
              <a:avLst/>
            </a:prstGeom>
          </p:spPr>
        </p:pic>
        <p:pic>
          <p:nvPicPr>
            <p:cNvPr id="69" name="object 69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891648" y="3359022"/>
              <a:ext cx="906526" cy="867409"/>
            </a:xfrm>
            <a:prstGeom prst="rect">
              <a:avLst/>
            </a:prstGeom>
          </p:spPr>
        </p:pic>
      </p:grpSp>
      <p:sp>
        <p:nvSpPr>
          <p:cNvPr id="70" name="object 70" descr=""/>
          <p:cNvSpPr txBox="1"/>
          <p:nvPr/>
        </p:nvSpPr>
        <p:spPr>
          <a:xfrm>
            <a:off x="10000488" y="3638042"/>
            <a:ext cx="72961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43180">
              <a:lnSpc>
                <a:spcPct val="100000"/>
              </a:lnSpc>
              <a:spcBef>
                <a:spcPts val="100"/>
              </a:spcBef>
            </a:pPr>
            <a:r>
              <a:rPr dirty="0" sz="900" b="1">
                <a:solidFill>
                  <a:srgbClr val="03234D"/>
                </a:solidFill>
                <a:latin typeface="Arial"/>
                <a:cs typeface="Arial"/>
              </a:rPr>
              <a:t>Involves</a:t>
            </a:r>
            <a:r>
              <a:rPr dirty="0" sz="900" spc="-40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900" spc="-25" b="1">
                <a:solidFill>
                  <a:srgbClr val="03234D"/>
                </a:solidFill>
                <a:latin typeface="Arial"/>
                <a:cs typeface="Arial"/>
              </a:rPr>
              <a:t>all </a:t>
            </a:r>
            <a:r>
              <a:rPr dirty="0" sz="900" spc="-10" b="1">
                <a:solidFill>
                  <a:srgbClr val="03234D"/>
                </a:solidFill>
                <a:latin typeface="Arial"/>
                <a:cs typeface="Arial"/>
              </a:rPr>
              <a:t>stakeholders</a:t>
            </a:r>
            <a:endParaRPr sz="900">
              <a:latin typeface="Arial"/>
              <a:cs typeface="Arial"/>
            </a:endParaRPr>
          </a:p>
        </p:txBody>
      </p:sp>
      <p:pic>
        <p:nvPicPr>
          <p:cNvPr id="71" name="object 71" descr="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11026267" y="4036440"/>
            <a:ext cx="906526" cy="867410"/>
          </a:xfrm>
          <a:prstGeom prst="rect">
            <a:avLst/>
          </a:prstGeom>
        </p:spPr>
      </p:pic>
      <p:sp>
        <p:nvSpPr>
          <p:cNvPr id="72" name="object 72" descr=""/>
          <p:cNvSpPr txBox="1"/>
          <p:nvPr/>
        </p:nvSpPr>
        <p:spPr>
          <a:xfrm>
            <a:off x="11137392" y="4246371"/>
            <a:ext cx="685165" cy="4368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900" spc="-10" b="1">
                <a:solidFill>
                  <a:srgbClr val="03234D"/>
                </a:solidFill>
                <a:latin typeface="Arial"/>
                <a:cs typeface="Arial"/>
              </a:rPr>
              <a:t>Transparent Communi- cation</a:t>
            </a:r>
            <a:endParaRPr sz="900">
              <a:latin typeface="Arial"/>
              <a:cs typeface="Arial"/>
            </a:endParaRPr>
          </a:p>
        </p:txBody>
      </p:sp>
      <p:sp>
        <p:nvSpPr>
          <p:cNvPr id="73" name="object 73" descr=""/>
          <p:cNvSpPr/>
          <p:nvPr/>
        </p:nvSpPr>
        <p:spPr>
          <a:xfrm>
            <a:off x="3654552" y="5344667"/>
            <a:ext cx="711835" cy="210820"/>
          </a:xfrm>
          <a:custGeom>
            <a:avLst/>
            <a:gdLst/>
            <a:ahLst/>
            <a:cxnLst/>
            <a:rect l="l" t="t" r="r" b="b"/>
            <a:pathLst>
              <a:path w="711835" h="210820">
                <a:moveTo>
                  <a:pt x="606551" y="0"/>
                </a:moveTo>
                <a:lnTo>
                  <a:pt x="606551" y="52577"/>
                </a:lnTo>
                <a:lnTo>
                  <a:pt x="0" y="52577"/>
                </a:lnTo>
                <a:lnTo>
                  <a:pt x="0" y="157733"/>
                </a:lnTo>
                <a:lnTo>
                  <a:pt x="606551" y="157733"/>
                </a:lnTo>
                <a:lnTo>
                  <a:pt x="606551" y="210311"/>
                </a:lnTo>
                <a:lnTo>
                  <a:pt x="711708" y="105155"/>
                </a:lnTo>
                <a:lnTo>
                  <a:pt x="606551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74" name="object 74" descr="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10883010" y="5072760"/>
            <a:ext cx="906526" cy="867410"/>
          </a:xfrm>
          <a:prstGeom prst="rect">
            <a:avLst/>
          </a:prstGeom>
        </p:spPr>
      </p:pic>
      <p:sp>
        <p:nvSpPr>
          <p:cNvPr id="75" name="object 75" descr=""/>
          <p:cNvSpPr txBox="1"/>
          <p:nvPr/>
        </p:nvSpPr>
        <p:spPr>
          <a:xfrm>
            <a:off x="11076178" y="5282691"/>
            <a:ext cx="521970" cy="4368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700" marR="5080" indent="-635">
              <a:lnSpc>
                <a:spcPct val="100000"/>
              </a:lnSpc>
              <a:spcBef>
                <a:spcPts val="100"/>
              </a:spcBef>
            </a:pPr>
            <a:r>
              <a:rPr dirty="0" sz="900" spc="-10" b="1">
                <a:solidFill>
                  <a:srgbClr val="03234D"/>
                </a:solidFill>
                <a:latin typeface="Arial"/>
                <a:cs typeface="Arial"/>
              </a:rPr>
              <a:t>Financial Compen- sation</a:t>
            </a:r>
            <a:endParaRPr sz="900">
              <a:latin typeface="Arial"/>
              <a:cs typeface="Arial"/>
            </a:endParaRPr>
          </a:p>
        </p:txBody>
      </p:sp>
      <p:pic>
        <p:nvPicPr>
          <p:cNvPr id="76" name="object 76" descr="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9884029" y="5559678"/>
            <a:ext cx="907288" cy="867409"/>
          </a:xfrm>
          <a:prstGeom prst="rect">
            <a:avLst/>
          </a:prstGeom>
        </p:spPr>
      </p:pic>
      <p:sp>
        <p:nvSpPr>
          <p:cNvPr id="77" name="object 77" descr=""/>
          <p:cNvSpPr txBox="1"/>
          <p:nvPr/>
        </p:nvSpPr>
        <p:spPr>
          <a:xfrm>
            <a:off x="10046461" y="5769864"/>
            <a:ext cx="606425" cy="4368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065" marR="5080">
              <a:lnSpc>
                <a:spcPct val="100000"/>
              </a:lnSpc>
              <a:spcBef>
                <a:spcPts val="100"/>
              </a:spcBef>
            </a:pPr>
            <a:r>
              <a:rPr dirty="0" sz="900" spc="-10" b="1">
                <a:solidFill>
                  <a:srgbClr val="03234D"/>
                </a:solidFill>
                <a:latin typeface="Arial"/>
                <a:cs typeface="Arial"/>
              </a:rPr>
              <a:t>Addresses Public Concerns</a:t>
            </a:r>
            <a:endParaRPr sz="900">
              <a:latin typeface="Arial"/>
              <a:cs typeface="Arial"/>
            </a:endParaRPr>
          </a:p>
        </p:txBody>
      </p:sp>
      <p:pic>
        <p:nvPicPr>
          <p:cNvPr id="78" name="object 78" descr="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8811132" y="4012310"/>
            <a:ext cx="907288" cy="868680"/>
          </a:xfrm>
          <a:prstGeom prst="rect">
            <a:avLst/>
          </a:prstGeom>
        </p:spPr>
      </p:pic>
      <p:sp>
        <p:nvSpPr>
          <p:cNvPr id="79" name="object 79" descr=""/>
          <p:cNvSpPr txBox="1"/>
          <p:nvPr/>
        </p:nvSpPr>
        <p:spPr>
          <a:xfrm>
            <a:off x="8945626" y="4223004"/>
            <a:ext cx="6223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69215">
              <a:lnSpc>
                <a:spcPct val="100000"/>
              </a:lnSpc>
              <a:spcBef>
                <a:spcPts val="100"/>
              </a:spcBef>
            </a:pPr>
            <a:r>
              <a:rPr dirty="0" sz="900" spc="-10" b="1">
                <a:solidFill>
                  <a:srgbClr val="03234D"/>
                </a:solidFill>
                <a:latin typeface="Arial"/>
                <a:cs typeface="Arial"/>
              </a:rPr>
              <a:t>Credible Regulatory</a:t>
            </a:r>
            <a:endParaRPr sz="900">
              <a:latin typeface="Arial"/>
              <a:cs typeface="Arial"/>
            </a:endParaRPr>
          </a:p>
        </p:txBody>
      </p:sp>
      <p:sp>
        <p:nvSpPr>
          <p:cNvPr id="80" name="object 80" descr=""/>
          <p:cNvSpPr txBox="1"/>
          <p:nvPr/>
        </p:nvSpPr>
        <p:spPr>
          <a:xfrm>
            <a:off x="8895333" y="4497070"/>
            <a:ext cx="721995" cy="1631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 b="1">
                <a:solidFill>
                  <a:srgbClr val="03234D"/>
                </a:solidFill>
                <a:latin typeface="Arial"/>
                <a:cs typeface="Arial"/>
              </a:rPr>
              <a:t>Environment</a:t>
            </a:r>
            <a:endParaRPr sz="900">
              <a:latin typeface="Arial"/>
              <a:cs typeface="Arial"/>
            </a:endParaRPr>
          </a:p>
        </p:txBody>
      </p:sp>
      <p:pic>
        <p:nvPicPr>
          <p:cNvPr id="81" name="object 81" descr="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8827896" y="5072760"/>
            <a:ext cx="906526" cy="867410"/>
          </a:xfrm>
          <a:prstGeom prst="rect">
            <a:avLst/>
          </a:prstGeom>
        </p:spPr>
      </p:pic>
      <p:sp>
        <p:nvSpPr>
          <p:cNvPr id="82" name="object 82" descr=""/>
          <p:cNvSpPr txBox="1"/>
          <p:nvPr/>
        </p:nvSpPr>
        <p:spPr>
          <a:xfrm>
            <a:off x="8971280" y="5282691"/>
            <a:ext cx="622300" cy="4368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700" marR="5080" indent="-1905">
              <a:lnSpc>
                <a:spcPct val="100000"/>
              </a:lnSpc>
              <a:spcBef>
                <a:spcPts val="100"/>
              </a:spcBef>
            </a:pPr>
            <a:r>
              <a:rPr dirty="0" sz="900" spc="-10" b="1">
                <a:solidFill>
                  <a:srgbClr val="03234D"/>
                </a:solidFill>
                <a:latin typeface="Arial"/>
                <a:cs typeface="Arial"/>
              </a:rPr>
              <a:t>Strong Regulatory Incentives</a:t>
            </a:r>
            <a:endParaRPr sz="900">
              <a:latin typeface="Arial"/>
              <a:cs typeface="Arial"/>
            </a:endParaRPr>
          </a:p>
        </p:txBody>
      </p:sp>
      <p:grpSp>
        <p:nvGrpSpPr>
          <p:cNvPr id="83" name="object 83" descr=""/>
          <p:cNvGrpSpPr/>
          <p:nvPr/>
        </p:nvGrpSpPr>
        <p:grpSpPr>
          <a:xfrm>
            <a:off x="9702038" y="4597146"/>
            <a:ext cx="1292225" cy="932815"/>
            <a:chOff x="9702038" y="4597146"/>
            <a:chExt cx="1292225" cy="932815"/>
          </a:xfrm>
        </p:grpSpPr>
        <p:pic>
          <p:nvPicPr>
            <p:cNvPr id="84" name="object 84" descr="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0811637" y="4597146"/>
              <a:ext cx="182499" cy="134239"/>
            </a:xfrm>
            <a:prstGeom prst="rect">
              <a:avLst/>
            </a:prstGeom>
          </p:spPr>
        </p:pic>
        <p:pic>
          <p:nvPicPr>
            <p:cNvPr id="85" name="object 85" descr="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0773791" y="5087493"/>
              <a:ext cx="156717" cy="152781"/>
            </a:xfrm>
            <a:prstGeom prst="rect">
              <a:avLst/>
            </a:prstGeom>
          </p:spPr>
        </p:pic>
        <p:pic>
          <p:nvPicPr>
            <p:cNvPr id="86" name="object 86" descr="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9702038" y="4624197"/>
              <a:ext cx="181482" cy="135762"/>
            </a:xfrm>
            <a:prstGeom prst="rect">
              <a:avLst/>
            </a:prstGeom>
          </p:spPr>
        </p:pic>
        <p:pic>
          <p:nvPicPr>
            <p:cNvPr id="87" name="object 87" descr="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9742678" y="5114925"/>
              <a:ext cx="179831" cy="137794"/>
            </a:xfrm>
            <a:prstGeom prst="rect">
              <a:avLst/>
            </a:prstGeom>
          </p:spPr>
        </p:pic>
        <p:pic>
          <p:nvPicPr>
            <p:cNvPr id="88" name="object 88" descr="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0274046" y="5340858"/>
              <a:ext cx="113537" cy="188975"/>
            </a:xfrm>
            <a:prstGeom prst="rect">
              <a:avLst/>
            </a:prstGeom>
          </p:spPr>
        </p:pic>
      </p:grpSp>
      <p:pic>
        <p:nvPicPr>
          <p:cNvPr id="89" name="object 89" descr="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6644640" y="3451478"/>
            <a:ext cx="57150" cy="305181"/>
          </a:xfrm>
          <a:prstGeom prst="rect">
            <a:avLst/>
          </a:prstGeom>
        </p:spPr>
      </p:pic>
      <p:sp>
        <p:nvSpPr>
          <p:cNvPr id="90" name="object 90" descr=""/>
          <p:cNvSpPr txBox="1"/>
          <p:nvPr/>
        </p:nvSpPr>
        <p:spPr>
          <a:xfrm>
            <a:off x="6641083" y="3352741"/>
            <a:ext cx="2287905" cy="1096645"/>
          </a:xfrm>
          <a:prstGeom prst="rect">
            <a:avLst/>
          </a:prstGeom>
        </p:spPr>
        <p:txBody>
          <a:bodyPr wrap="square" lIns="0" tIns="136525" rIns="0" bIns="0" rtlCol="0" vert="horz">
            <a:spAutoFit/>
          </a:bodyPr>
          <a:lstStyle/>
          <a:p>
            <a:pPr marL="139065">
              <a:lnSpc>
                <a:spcPct val="100000"/>
              </a:lnSpc>
              <a:spcBef>
                <a:spcPts val="1075"/>
              </a:spcBef>
            </a:pPr>
            <a:r>
              <a:rPr dirty="0" sz="1400" b="1">
                <a:solidFill>
                  <a:srgbClr val="03234D"/>
                </a:solidFill>
                <a:latin typeface="Arial"/>
                <a:cs typeface="Arial"/>
              </a:rPr>
              <a:t>Achieving</a:t>
            </a:r>
            <a:r>
              <a:rPr dirty="0" sz="1400" spc="-40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3234D"/>
                </a:solidFill>
                <a:latin typeface="Arial"/>
                <a:cs typeface="Arial"/>
              </a:rPr>
              <a:t>cost</a:t>
            </a:r>
            <a:r>
              <a:rPr dirty="0" sz="1400" spc="-25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400" spc="-10" b="1">
                <a:solidFill>
                  <a:srgbClr val="03234D"/>
                </a:solidFill>
                <a:latin typeface="Arial"/>
                <a:cs typeface="Arial"/>
              </a:rPr>
              <a:t>synergies</a:t>
            </a:r>
            <a:endParaRPr sz="1400">
              <a:latin typeface="Arial"/>
              <a:cs typeface="Arial"/>
            </a:endParaRPr>
          </a:p>
          <a:p>
            <a:pPr marL="184150" marR="314960" indent="-171450">
              <a:lnSpc>
                <a:spcPct val="100000"/>
              </a:lnSpc>
              <a:spcBef>
                <a:spcPts val="740"/>
              </a:spcBef>
              <a:buClr>
                <a:srgbClr val="009999"/>
              </a:buClr>
              <a:buFont typeface="Wingdings"/>
              <a:buChar char=""/>
              <a:tabLst>
                <a:tab pos="184150" algn="l"/>
              </a:tabLst>
            </a:pP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The</a:t>
            </a:r>
            <a:r>
              <a:rPr dirty="0" sz="105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factors</a:t>
            </a:r>
            <a:r>
              <a:rPr dirty="0" sz="1050" spc="-3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shown</a:t>
            </a:r>
            <a:r>
              <a:rPr dirty="0" sz="105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at</a:t>
            </a:r>
            <a:r>
              <a:rPr dirty="0" sz="105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right</a:t>
            </a:r>
            <a:r>
              <a:rPr dirty="0" sz="105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 spc="-25">
                <a:solidFill>
                  <a:srgbClr val="03234D"/>
                </a:solidFill>
                <a:latin typeface="Arial MT"/>
                <a:cs typeface="Arial MT"/>
              </a:rPr>
              <a:t>is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what </a:t>
            </a:r>
            <a:r>
              <a:rPr dirty="0" sz="1050" spc="-10">
                <a:solidFill>
                  <a:srgbClr val="03234D"/>
                </a:solidFill>
                <a:latin typeface="Arial MT"/>
                <a:cs typeface="Arial MT"/>
              </a:rPr>
              <a:t>management</a:t>
            </a:r>
            <a:r>
              <a:rPr dirty="0" sz="1050" spc="1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must</a:t>
            </a:r>
            <a:r>
              <a:rPr dirty="0" sz="1050" spc="-1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 spc="-10">
                <a:solidFill>
                  <a:srgbClr val="03234D"/>
                </a:solidFill>
                <a:latin typeface="Arial MT"/>
                <a:cs typeface="Arial MT"/>
              </a:rPr>
              <a:t>focus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on</a:t>
            </a:r>
            <a:r>
              <a:rPr dirty="0" sz="105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in</a:t>
            </a:r>
            <a:r>
              <a:rPr dirty="0" sz="105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order</a:t>
            </a:r>
            <a:r>
              <a:rPr dirty="0" sz="1050" spc="-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to</a:t>
            </a:r>
            <a:r>
              <a:rPr dirty="0" sz="105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 b="1">
                <a:solidFill>
                  <a:srgbClr val="03234D"/>
                </a:solidFill>
                <a:latin typeface="Arial"/>
                <a:cs typeface="Arial"/>
              </a:rPr>
              <a:t>unlock</a:t>
            </a:r>
            <a:r>
              <a:rPr dirty="0" sz="1050" spc="-35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050" spc="-20" b="1">
                <a:solidFill>
                  <a:srgbClr val="03234D"/>
                </a:solidFill>
                <a:latin typeface="Arial"/>
                <a:cs typeface="Arial"/>
              </a:rPr>
              <a:t>cost </a:t>
            </a:r>
            <a:r>
              <a:rPr dirty="0" sz="1050" b="1">
                <a:solidFill>
                  <a:srgbClr val="03234D"/>
                </a:solidFill>
                <a:latin typeface="Arial"/>
                <a:cs typeface="Arial"/>
              </a:rPr>
              <a:t>synergies</a:t>
            </a:r>
            <a:r>
              <a:rPr dirty="0" sz="1050" spc="-40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while</a:t>
            </a:r>
            <a:r>
              <a:rPr dirty="0" sz="1050" spc="-4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also</a:t>
            </a:r>
            <a:r>
              <a:rPr dirty="0" sz="1050" spc="-5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 spc="-10">
                <a:solidFill>
                  <a:srgbClr val="03234D"/>
                </a:solidFill>
                <a:latin typeface="Arial MT"/>
                <a:cs typeface="Arial MT"/>
              </a:rPr>
              <a:t>creating</a:t>
            </a:r>
            <a:endParaRPr sz="1050">
              <a:latin typeface="Arial MT"/>
              <a:cs typeface="Arial MT"/>
            </a:endParaRPr>
          </a:p>
        </p:txBody>
      </p:sp>
      <p:sp>
        <p:nvSpPr>
          <p:cNvPr id="91" name="object 91" descr=""/>
          <p:cNvSpPr txBox="1"/>
          <p:nvPr/>
        </p:nvSpPr>
        <p:spPr>
          <a:xfrm>
            <a:off x="6641083" y="4385817"/>
            <a:ext cx="2005964" cy="1740535"/>
          </a:xfrm>
          <a:prstGeom prst="rect">
            <a:avLst/>
          </a:prstGeom>
        </p:spPr>
        <p:txBody>
          <a:bodyPr wrap="square" lIns="0" tIns="50800" rIns="0" bIns="0" rtlCol="0" vert="horz">
            <a:spAutoFit/>
          </a:bodyPr>
          <a:lstStyle/>
          <a:p>
            <a:pPr marL="184150">
              <a:lnSpc>
                <a:spcPct val="100000"/>
              </a:lnSpc>
              <a:spcBef>
                <a:spcPts val="400"/>
              </a:spcBef>
            </a:pP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value</a:t>
            </a:r>
            <a:r>
              <a:rPr dirty="0" sz="1050" spc="-1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for</a:t>
            </a:r>
            <a:r>
              <a:rPr dirty="0" sz="1050" spc="-3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 spc="-10">
                <a:solidFill>
                  <a:srgbClr val="03234D"/>
                </a:solidFill>
                <a:latin typeface="Arial MT"/>
                <a:cs typeface="Arial MT"/>
              </a:rPr>
              <a:t>stakeholders</a:t>
            </a:r>
            <a:endParaRPr sz="1050">
              <a:latin typeface="Arial MT"/>
              <a:cs typeface="Arial MT"/>
            </a:endParaRPr>
          </a:p>
          <a:p>
            <a:pPr marL="184150" marR="5080" indent="-171450">
              <a:lnSpc>
                <a:spcPct val="100000"/>
              </a:lnSpc>
              <a:spcBef>
                <a:spcPts val="300"/>
              </a:spcBef>
              <a:buClr>
                <a:srgbClr val="009999"/>
              </a:buClr>
              <a:buFont typeface="Wingdings"/>
              <a:buChar char=""/>
              <a:tabLst>
                <a:tab pos="184150" algn="l"/>
              </a:tabLst>
            </a:pP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By</a:t>
            </a:r>
            <a:r>
              <a:rPr dirty="0" sz="1050" spc="-4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keeping</a:t>
            </a:r>
            <a:r>
              <a:rPr dirty="0" sz="1050" spc="-1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these</a:t>
            </a:r>
            <a:r>
              <a:rPr dirty="0" sz="105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factors</a:t>
            </a:r>
            <a:r>
              <a:rPr dirty="0" sz="1050" spc="-4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 spc="-25">
                <a:solidFill>
                  <a:srgbClr val="03234D"/>
                </a:solidFill>
                <a:latin typeface="Arial MT"/>
                <a:cs typeface="Arial MT"/>
              </a:rPr>
              <a:t>in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mind</a:t>
            </a:r>
            <a:r>
              <a:rPr dirty="0" sz="105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while</a:t>
            </a:r>
            <a:r>
              <a:rPr dirty="0" sz="1050" spc="-10">
                <a:solidFill>
                  <a:srgbClr val="03234D"/>
                </a:solidFill>
                <a:latin typeface="Arial MT"/>
                <a:cs typeface="Arial MT"/>
              </a:rPr>
              <a:t> transacting</a:t>
            </a:r>
            <a:r>
              <a:rPr dirty="0" sz="1050" spc="-1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 spc="-20">
                <a:solidFill>
                  <a:srgbClr val="03234D"/>
                </a:solidFill>
                <a:latin typeface="Arial MT"/>
                <a:cs typeface="Arial MT"/>
              </a:rPr>
              <a:t>with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Vestas,</a:t>
            </a:r>
            <a:r>
              <a:rPr dirty="0" sz="1050" spc="-4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 b="1">
                <a:solidFill>
                  <a:srgbClr val="03234D"/>
                </a:solidFill>
                <a:latin typeface="Arial"/>
                <a:cs typeface="Arial"/>
              </a:rPr>
              <a:t>Siemens</a:t>
            </a:r>
            <a:r>
              <a:rPr dirty="0" sz="1050" spc="-25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050" spc="-10" b="1">
                <a:solidFill>
                  <a:srgbClr val="03234D"/>
                </a:solidFill>
                <a:latin typeface="Arial"/>
                <a:cs typeface="Arial"/>
              </a:rPr>
              <a:t>could </a:t>
            </a:r>
            <a:r>
              <a:rPr dirty="0" sz="1050" b="1">
                <a:solidFill>
                  <a:srgbClr val="03234D"/>
                </a:solidFill>
                <a:latin typeface="Arial"/>
                <a:cs typeface="Arial"/>
              </a:rPr>
              <a:t>realize</a:t>
            </a:r>
            <a:r>
              <a:rPr dirty="0" sz="1050" spc="-60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050" b="1">
                <a:solidFill>
                  <a:srgbClr val="03234D"/>
                </a:solidFill>
                <a:latin typeface="Arial"/>
                <a:cs typeface="Arial"/>
              </a:rPr>
              <a:t>cost</a:t>
            </a:r>
            <a:r>
              <a:rPr dirty="0" sz="1050" spc="-55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050" b="1">
                <a:solidFill>
                  <a:srgbClr val="03234D"/>
                </a:solidFill>
                <a:latin typeface="Arial"/>
                <a:cs typeface="Arial"/>
              </a:rPr>
              <a:t>synergies</a:t>
            </a:r>
            <a:r>
              <a:rPr dirty="0" sz="1050" spc="-35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050" spc="-10" b="1">
                <a:solidFill>
                  <a:srgbClr val="03234D"/>
                </a:solidFill>
                <a:latin typeface="Arial"/>
                <a:cs typeface="Arial"/>
              </a:rPr>
              <a:t>above </a:t>
            </a:r>
            <a:r>
              <a:rPr dirty="0" sz="1050" b="1">
                <a:solidFill>
                  <a:srgbClr val="03234D"/>
                </a:solidFill>
                <a:latin typeface="Arial"/>
                <a:cs typeface="Arial"/>
              </a:rPr>
              <a:t>our</a:t>
            </a:r>
            <a:r>
              <a:rPr dirty="0" sz="1050" spc="-15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050" spc="-10" b="1">
                <a:solidFill>
                  <a:srgbClr val="03234D"/>
                </a:solidFill>
                <a:latin typeface="Arial"/>
                <a:cs typeface="Arial"/>
              </a:rPr>
              <a:t>projected</a:t>
            </a:r>
            <a:r>
              <a:rPr dirty="0" sz="1050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050" spc="-10" b="1">
                <a:solidFill>
                  <a:srgbClr val="03234D"/>
                </a:solidFill>
                <a:latin typeface="Arial"/>
                <a:cs typeface="Arial"/>
              </a:rPr>
              <a:t>figure</a:t>
            </a:r>
            <a:endParaRPr sz="1050">
              <a:latin typeface="Arial"/>
              <a:cs typeface="Arial"/>
            </a:endParaRPr>
          </a:p>
          <a:p>
            <a:pPr marL="184150" marR="217804" indent="-171450">
              <a:lnSpc>
                <a:spcPct val="100000"/>
              </a:lnSpc>
              <a:spcBef>
                <a:spcPts val="300"/>
              </a:spcBef>
              <a:buClr>
                <a:srgbClr val="009999"/>
              </a:buClr>
              <a:buFont typeface="Wingdings"/>
              <a:buChar char=""/>
              <a:tabLst>
                <a:tab pos="184150" algn="l"/>
              </a:tabLst>
            </a:pP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Most</a:t>
            </a:r>
            <a:r>
              <a:rPr dirty="0" sz="105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 spc="-10">
                <a:solidFill>
                  <a:srgbClr val="03234D"/>
                </a:solidFill>
                <a:latin typeface="Arial MT"/>
                <a:cs typeface="Arial MT"/>
              </a:rPr>
              <a:t>important</a:t>
            </a:r>
            <a:r>
              <a:rPr dirty="0" sz="1050" spc="-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would</a:t>
            </a:r>
            <a:r>
              <a:rPr dirty="0" sz="1050" spc="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 spc="-25">
                <a:solidFill>
                  <a:srgbClr val="03234D"/>
                </a:solidFill>
                <a:latin typeface="Arial MT"/>
                <a:cs typeface="Arial MT"/>
              </a:rPr>
              <a:t>be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focusing</a:t>
            </a:r>
            <a:r>
              <a:rPr dirty="0" sz="105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on</a:t>
            </a:r>
            <a:r>
              <a:rPr dirty="0" sz="105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the</a:t>
            </a:r>
            <a:r>
              <a:rPr dirty="0" sz="105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 spc="-10" b="1">
                <a:solidFill>
                  <a:srgbClr val="03234D"/>
                </a:solidFill>
                <a:latin typeface="Arial"/>
                <a:cs typeface="Arial"/>
              </a:rPr>
              <a:t>regulatory </a:t>
            </a:r>
            <a:r>
              <a:rPr dirty="0" sz="1050" b="1">
                <a:solidFill>
                  <a:srgbClr val="03234D"/>
                </a:solidFill>
                <a:latin typeface="Arial"/>
                <a:cs typeface="Arial"/>
              </a:rPr>
              <a:t>incentives</a:t>
            </a:r>
            <a:r>
              <a:rPr dirty="0" sz="1050" spc="-30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050" b="1">
                <a:solidFill>
                  <a:srgbClr val="03234D"/>
                </a:solidFill>
                <a:latin typeface="Arial"/>
                <a:cs typeface="Arial"/>
              </a:rPr>
              <a:t>with</a:t>
            </a:r>
            <a:r>
              <a:rPr dirty="0" sz="1050" spc="-55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050" b="1">
                <a:solidFill>
                  <a:srgbClr val="03234D"/>
                </a:solidFill>
                <a:latin typeface="Arial"/>
                <a:cs typeface="Arial"/>
              </a:rPr>
              <a:t>the</a:t>
            </a:r>
            <a:r>
              <a:rPr dirty="0" sz="1050" spc="-25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050" spc="-20" b="1">
                <a:solidFill>
                  <a:srgbClr val="03234D"/>
                </a:solidFill>
                <a:latin typeface="Arial"/>
                <a:cs typeface="Arial"/>
              </a:rPr>
              <a:t>GDIP </a:t>
            </a:r>
            <a:r>
              <a:rPr dirty="0" sz="1050" spc="-10" b="1">
                <a:solidFill>
                  <a:srgbClr val="03234D"/>
                </a:solidFill>
                <a:latin typeface="Arial"/>
                <a:cs typeface="Arial"/>
              </a:rPr>
              <a:t>program</a:t>
            </a:r>
            <a:r>
              <a:rPr dirty="0" sz="1050" spc="-5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050" b="1">
                <a:solidFill>
                  <a:srgbClr val="03234D"/>
                </a:solidFill>
                <a:latin typeface="Arial"/>
                <a:cs typeface="Arial"/>
              </a:rPr>
              <a:t>in</a:t>
            </a:r>
            <a:r>
              <a:rPr dirty="0" sz="1050" spc="-20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050" spc="-10" b="1">
                <a:solidFill>
                  <a:srgbClr val="03234D"/>
                </a:solidFill>
                <a:latin typeface="Arial"/>
                <a:cs typeface="Arial"/>
              </a:rPr>
              <a:t>Europe</a:t>
            </a:r>
            <a:endParaRPr sz="10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1803126" y="6462776"/>
            <a:ext cx="173355" cy="1854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50" spc="-25">
                <a:solidFill>
                  <a:srgbClr val="03234D"/>
                </a:solidFill>
                <a:latin typeface="Tahoma"/>
                <a:cs typeface="Tahoma"/>
              </a:rPr>
              <a:t>48</a:t>
            </a:r>
            <a:endParaRPr sz="1050">
              <a:latin typeface="Tahoma"/>
              <a:cs typeface="Tahoma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122407" y="291889"/>
            <a:ext cx="1434083" cy="238419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39698" y="768858"/>
            <a:ext cx="10917174" cy="19050"/>
          </a:xfrm>
          <a:prstGeom prst="rect">
            <a:avLst/>
          </a:prstGeom>
        </p:spPr>
      </p:pic>
      <p:grpSp>
        <p:nvGrpSpPr>
          <p:cNvPr id="5" name="object 5" descr=""/>
          <p:cNvGrpSpPr/>
          <p:nvPr/>
        </p:nvGrpSpPr>
        <p:grpSpPr>
          <a:xfrm>
            <a:off x="0" y="6496050"/>
            <a:ext cx="12192000" cy="361950"/>
            <a:chOff x="0" y="6496050"/>
            <a:chExt cx="12192000" cy="361950"/>
          </a:xfrm>
        </p:grpSpPr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6694931"/>
              <a:ext cx="12192000" cy="163068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7887" y="6496050"/>
              <a:ext cx="4675632" cy="361949"/>
            </a:xfrm>
            <a:prstGeom prst="rect">
              <a:avLst/>
            </a:prstGeom>
          </p:spPr>
        </p:pic>
      </p:grpSp>
      <p:sp>
        <p:nvSpPr>
          <p:cNvPr id="8" name="object 8" descr=""/>
          <p:cNvSpPr txBox="1"/>
          <p:nvPr/>
        </p:nvSpPr>
        <p:spPr>
          <a:xfrm>
            <a:off x="2601976" y="6504940"/>
            <a:ext cx="569595" cy="293370"/>
          </a:xfrm>
          <a:prstGeom prst="rect">
            <a:avLst/>
          </a:prstGeom>
        </p:spPr>
        <p:txBody>
          <a:bodyPr wrap="square" lIns="0" tIns="65404" rIns="0" bIns="0" rtlCol="0" vert="horz">
            <a:spAutoFit/>
          </a:bodyPr>
          <a:lstStyle/>
          <a:p>
            <a:pPr marL="41910" marR="30480" indent="-3810">
              <a:lnSpc>
                <a:spcPct val="67100"/>
              </a:lnSpc>
              <a:spcBef>
                <a:spcPts val="515"/>
              </a:spcBef>
            </a:pPr>
            <a:r>
              <a:rPr dirty="0" sz="1050" spc="-10" b="1">
                <a:solidFill>
                  <a:srgbClr val="FFFFFF"/>
                </a:solidFill>
                <a:latin typeface="Calibri"/>
                <a:cs typeface="Calibri"/>
              </a:rPr>
              <a:t>Industry </a:t>
            </a:r>
            <a:r>
              <a:rPr dirty="0" baseline="-21164" sz="1575" spc="-315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050" spc="-210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baseline="-21164" sz="1575" spc="-315" b="1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dirty="0" sz="1050" spc="-210" b="1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dirty="0" baseline="-21164" sz="1575" spc="-315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050" spc="-210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baseline="-21164" sz="1575" spc="-315" b="1">
                <a:solidFill>
                  <a:srgbClr val="FFFFFF"/>
                </a:solidFill>
                <a:latin typeface="Calibri"/>
                <a:cs typeface="Calibri"/>
              </a:rPr>
              <a:t>ly</a:t>
            </a:r>
            <a:r>
              <a:rPr dirty="0" sz="1050" spc="-210" b="1">
                <a:solidFill>
                  <a:srgbClr val="FFFFFF"/>
                </a:solidFill>
                <a:latin typeface="Calibri"/>
                <a:cs typeface="Calibri"/>
              </a:rPr>
              <a:t>ly</a:t>
            </a:r>
            <a:r>
              <a:rPr dirty="0" baseline="-21164" sz="1575" spc="-315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sz="1050" spc="-210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baseline="-21164" sz="1575" spc="-315" b="1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dirty="0" sz="1050" spc="-210" b="1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1041653" y="6504940"/>
            <a:ext cx="657860" cy="293370"/>
          </a:xfrm>
          <a:prstGeom prst="rect">
            <a:avLst/>
          </a:prstGeom>
        </p:spPr>
        <p:txBody>
          <a:bodyPr wrap="square" lIns="0" tIns="65404" rIns="0" bIns="0" rtlCol="0" vert="horz">
            <a:spAutoFit/>
          </a:bodyPr>
          <a:lstStyle/>
          <a:p>
            <a:pPr marL="38735" marR="30480" indent="-1270">
              <a:lnSpc>
                <a:spcPct val="67100"/>
              </a:lnSpc>
              <a:spcBef>
                <a:spcPts val="515"/>
              </a:spcBef>
            </a:pPr>
            <a:r>
              <a:rPr dirty="0" sz="1050" spc="-10" b="1">
                <a:solidFill>
                  <a:srgbClr val="FFFFFF"/>
                </a:solidFill>
                <a:latin typeface="Calibri"/>
                <a:cs typeface="Calibri"/>
              </a:rPr>
              <a:t>Executive </a:t>
            </a:r>
            <a:r>
              <a:rPr dirty="0" baseline="-21164" sz="1575" spc="-427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sz="1050" spc="-285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baseline="-21164" sz="1575" spc="-427" b="1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dirty="0" sz="1050" spc="-285" b="1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dirty="0" baseline="-21164" sz="1575" spc="-427" b="1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dirty="0" sz="1050" spc="-285" b="1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dirty="0" baseline="-21164" sz="1575" spc="-427" b="1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dirty="0" sz="1050" spc="-285" b="1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dirty="0" baseline="-21164" sz="1575" spc="-427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050" spc="-285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baseline="-21164" sz="1575" spc="-427" b="1">
                <a:solidFill>
                  <a:srgbClr val="FFFFFF"/>
                </a:solidFill>
                <a:latin typeface="Calibri"/>
                <a:cs typeface="Calibri"/>
              </a:rPr>
              <a:t>ry</a:t>
            </a:r>
            <a:r>
              <a:rPr dirty="0" sz="1050" spc="-285" b="1">
                <a:solidFill>
                  <a:srgbClr val="FFFFFF"/>
                </a:solidFill>
                <a:latin typeface="Calibri"/>
                <a:cs typeface="Calibri"/>
              </a:rPr>
              <a:t>ry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4158234" y="6504940"/>
            <a:ext cx="637540" cy="293370"/>
          </a:xfrm>
          <a:prstGeom prst="rect">
            <a:avLst/>
          </a:prstGeom>
        </p:spPr>
        <p:txBody>
          <a:bodyPr wrap="square" lIns="0" tIns="65404" rIns="0" bIns="0" rtlCol="0" vert="horz">
            <a:spAutoFit/>
          </a:bodyPr>
          <a:lstStyle/>
          <a:p>
            <a:pPr marL="38100" marR="30480" indent="33655">
              <a:lnSpc>
                <a:spcPct val="67100"/>
              </a:lnSpc>
              <a:spcBef>
                <a:spcPts val="515"/>
              </a:spcBef>
            </a:pPr>
            <a:r>
              <a:rPr dirty="0" sz="1050" spc="-10" b="1">
                <a:solidFill>
                  <a:srgbClr val="FFFFFF"/>
                </a:solidFill>
                <a:latin typeface="Calibri"/>
                <a:cs typeface="Calibri"/>
              </a:rPr>
              <a:t>Company </a:t>
            </a:r>
            <a:r>
              <a:rPr dirty="0" sz="1050" spc="-484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baseline="-21164" sz="1575" spc="-390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sz="1050" spc="-270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baseline="-21164" sz="1575" spc="-390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sz="1050" spc="-300" b="1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baseline="-21164" sz="1575" spc="-382" b="1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sz="1050" spc="-150" b="1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dirty="0" baseline="-21164" sz="1575" spc="-390" b="1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dirty="0" sz="1050" spc="-270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baseline="-21164" sz="1575" spc="-390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sz="1050" spc="-35" b="1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dirty="0" baseline="-21164" sz="1575" spc="-390" b="1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dirty="0" sz="1050" spc="-300" b="1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baseline="-21164" sz="1575" spc="-382" b="1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sz="1050" spc="-565" b="1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r>
              <a:rPr dirty="0" baseline="-21164" sz="1575" spc="-30" b="1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endParaRPr baseline="-21164" sz="1575">
              <a:latin typeface="Calibri"/>
              <a:cs typeface="Calibri"/>
            </a:endParaRPr>
          </a:p>
        </p:txBody>
      </p:sp>
      <p:sp>
        <p:nvSpPr>
          <p:cNvPr id="11" name="object 11" descr=""/>
          <p:cNvSpPr/>
          <p:nvPr/>
        </p:nvSpPr>
        <p:spPr>
          <a:xfrm>
            <a:off x="5300471" y="6496050"/>
            <a:ext cx="1624965" cy="361950"/>
          </a:xfrm>
          <a:custGeom>
            <a:avLst/>
            <a:gdLst/>
            <a:ahLst/>
            <a:cxnLst/>
            <a:rect l="l" t="t" r="r" b="b"/>
            <a:pathLst>
              <a:path w="1624965" h="361950">
                <a:moveTo>
                  <a:pt x="1624583" y="0"/>
                </a:moveTo>
                <a:lnTo>
                  <a:pt x="90424" y="0"/>
                </a:lnTo>
                <a:lnTo>
                  <a:pt x="0" y="361949"/>
                </a:lnTo>
                <a:lnTo>
                  <a:pt x="1534032" y="361949"/>
                </a:lnTo>
                <a:lnTo>
                  <a:pt x="1624583" y="0"/>
                </a:lnTo>
                <a:close/>
              </a:path>
            </a:pathLst>
          </a:custGeom>
          <a:solidFill>
            <a:srgbClr val="2C716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 descr=""/>
          <p:cNvSpPr txBox="1"/>
          <p:nvPr/>
        </p:nvSpPr>
        <p:spPr>
          <a:xfrm>
            <a:off x="5769102" y="6504940"/>
            <a:ext cx="647700" cy="293370"/>
          </a:xfrm>
          <a:prstGeom prst="rect">
            <a:avLst/>
          </a:prstGeom>
        </p:spPr>
        <p:txBody>
          <a:bodyPr wrap="square" lIns="0" tIns="65404" rIns="0" bIns="0" rtlCol="0" vert="horz">
            <a:spAutoFit/>
          </a:bodyPr>
          <a:lstStyle/>
          <a:p>
            <a:pPr marL="38100" marR="30480" indent="60960">
              <a:lnSpc>
                <a:spcPct val="67100"/>
              </a:lnSpc>
              <a:spcBef>
                <a:spcPts val="515"/>
              </a:spcBef>
            </a:pPr>
            <a:r>
              <a:rPr dirty="0" sz="1050" spc="-10" b="1">
                <a:solidFill>
                  <a:srgbClr val="FFFFFF"/>
                </a:solidFill>
                <a:latin typeface="Calibri"/>
                <a:cs typeface="Calibri"/>
              </a:rPr>
              <a:t>Financial </a:t>
            </a:r>
            <a:r>
              <a:rPr dirty="0" sz="1050" spc="-250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baseline="-21164" sz="1575" spc="-375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sz="1050" spc="-250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baseline="-21164" sz="1575" spc="-375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sz="1050" spc="-250" b="1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baseline="-21164" sz="1575" spc="-375" b="1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sz="1050" spc="-250" b="1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dirty="0" baseline="-21164" sz="1575" spc="-375" b="1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dirty="0" sz="1050" spc="-250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baseline="-21164" sz="1575" spc="-375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sz="1050" spc="-250" b="1">
                <a:solidFill>
                  <a:srgbClr val="FFFFFF"/>
                </a:solidFill>
                <a:latin typeface="Calibri"/>
                <a:cs typeface="Calibri"/>
              </a:rPr>
              <a:t>ie</a:t>
            </a:r>
            <a:r>
              <a:rPr dirty="0" baseline="-21164" sz="1575" spc="-375" b="1">
                <a:solidFill>
                  <a:srgbClr val="FFFFFF"/>
                </a:solidFill>
                <a:latin typeface="Calibri"/>
                <a:cs typeface="Calibri"/>
              </a:rPr>
              <a:t>ie</a:t>
            </a:r>
            <a:r>
              <a:rPr dirty="0" sz="1050" spc="-250" b="1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r>
              <a:rPr dirty="0" baseline="-21164" sz="1575" spc="-375" b="1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endParaRPr baseline="-21164" sz="1575">
              <a:latin typeface="Calibri"/>
              <a:cs typeface="Calibri"/>
            </a:endParaRPr>
          </a:p>
        </p:txBody>
      </p:sp>
      <p:pic>
        <p:nvPicPr>
          <p:cNvPr id="13" name="object 13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922007" y="6496050"/>
            <a:ext cx="4676394" cy="361949"/>
          </a:xfrm>
          <a:prstGeom prst="rect">
            <a:avLst/>
          </a:prstGeom>
        </p:spPr>
      </p:pic>
      <p:sp>
        <p:nvSpPr>
          <p:cNvPr id="14" name="object 14" descr=""/>
          <p:cNvSpPr txBox="1"/>
          <p:nvPr/>
        </p:nvSpPr>
        <p:spPr>
          <a:xfrm>
            <a:off x="7416545" y="6504940"/>
            <a:ext cx="635635" cy="293370"/>
          </a:xfrm>
          <a:prstGeom prst="rect">
            <a:avLst/>
          </a:prstGeom>
        </p:spPr>
        <p:txBody>
          <a:bodyPr wrap="square" lIns="0" tIns="65404" rIns="0" bIns="0" rtlCol="0" vert="horz">
            <a:spAutoFit/>
          </a:bodyPr>
          <a:lstStyle/>
          <a:p>
            <a:pPr marL="39370" marR="30480" indent="-1905">
              <a:lnSpc>
                <a:spcPct val="67100"/>
              </a:lnSpc>
              <a:spcBef>
                <a:spcPts val="515"/>
              </a:spcBef>
            </a:pPr>
            <a:r>
              <a:rPr dirty="0" sz="1050" spc="-10" b="1">
                <a:solidFill>
                  <a:srgbClr val="FFFFFF"/>
                </a:solidFill>
                <a:latin typeface="Calibri"/>
                <a:cs typeface="Calibri"/>
              </a:rPr>
              <a:t>Feasibility </a:t>
            </a:r>
            <a:r>
              <a:rPr dirty="0" sz="1050" spc="-185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baseline="-21164" sz="1575" spc="-277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050" spc="-185" b="1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dirty="0" baseline="-21164" sz="1575" spc="-277" b="1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dirty="0" sz="1050" spc="-185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baseline="-21164" sz="1575" spc="-277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050" spc="-185" b="1">
                <a:solidFill>
                  <a:srgbClr val="FFFFFF"/>
                </a:solidFill>
                <a:latin typeface="Calibri"/>
                <a:cs typeface="Calibri"/>
              </a:rPr>
              <a:t>ly</a:t>
            </a:r>
            <a:r>
              <a:rPr dirty="0" baseline="-21164" sz="1575" spc="-277" b="1">
                <a:solidFill>
                  <a:srgbClr val="FFFFFF"/>
                </a:solidFill>
                <a:latin typeface="Calibri"/>
                <a:cs typeface="Calibri"/>
              </a:rPr>
              <a:t>ly</a:t>
            </a:r>
            <a:r>
              <a:rPr dirty="0" sz="1050" spc="-185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baseline="-21164" sz="1575" spc="-277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sz="1050" spc="-185" b="1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dirty="0" baseline="-21164" sz="1575" spc="-277" b="1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endParaRPr baseline="-21164" sz="1575">
              <a:latin typeface="Calibri"/>
              <a:cs typeface="Calibri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9007347" y="6504940"/>
            <a:ext cx="696595" cy="293370"/>
          </a:xfrm>
          <a:prstGeom prst="rect">
            <a:avLst/>
          </a:prstGeom>
        </p:spPr>
        <p:txBody>
          <a:bodyPr wrap="square" lIns="0" tIns="65404" rIns="0" bIns="0" rtlCol="0" vert="horz">
            <a:spAutoFit/>
          </a:bodyPr>
          <a:lstStyle/>
          <a:p>
            <a:pPr marL="54610" marR="30480" indent="-17145">
              <a:lnSpc>
                <a:spcPct val="67100"/>
              </a:lnSpc>
              <a:spcBef>
                <a:spcPts val="515"/>
              </a:spcBef>
            </a:pPr>
            <a:r>
              <a:rPr dirty="0" sz="1050" spc="-10" b="1">
                <a:solidFill>
                  <a:srgbClr val="FFFFFF"/>
                </a:solidFill>
                <a:latin typeface="Calibri"/>
                <a:cs typeface="Calibri"/>
              </a:rPr>
              <a:t>Alternative </a:t>
            </a:r>
            <a:r>
              <a:rPr dirty="0" sz="1050" spc="-160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baseline="-21164" sz="1575" spc="-240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sz="1050" spc="-160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baseline="-21164" sz="1575" spc="-240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sz="1050" spc="-160" b="1">
                <a:solidFill>
                  <a:srgbClr val="FFFFFF"/>
                </a:solidFill>
                <a:latin typeface="Calibri"/>
                <a:cs typeface="Calibri"/>
              </a:rPr>
              <a:t>lu</a:t>
            </a:r>
            <a:r>
              <a:rPr dirty="0" baseline="-21164" sz="1575" spc="-240" b="1">
                <a:solidFill>
                  <a:srgbClr val="FFFFFF"/>
                </a:solidFill>
                <a:latin typeface="Calibri"/>
                <a:cs typeface="Calibri"/>
              </a:rPr>
              <a:t>lu</a:t>
            </a:r>
            <a:r>
              <a:rPr dirty="0" sz="1050" spc="-160" b="1">
                <a:solidFill>
                  <a:srgbClr val="FFFFFF"/>
                </a:solidFill>
                <a:latin typeface="Calibri"/>
                <a:cs typeface="Calibri"/>
              </a:rPr>
              <a:t>ti</a:t>
            </a:r>
            <a:r>
              <a:rPr dirty="0" baseline="-21164" sz="1575" spc="-240" b="1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dirty="0" sz="1050" spc="-160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baseline="-21164" sz="1575" spc="-240" b="1">
                <a:solidFill>
                  <a:srgbClr val="FFFFFF"/>
                </a:solidFill>
                <a:latin typeface="Calibri"/>
                <a:cs typeface="Calibri"/>
              </a:rPr>
              <a:t>io</a:t>
            </a:r>
            <a:r>
              <a:rPr dirty="0" sz="1050" spc="-160" b="1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dirty="0" baseline="-21164" sz="1575" spc="-240" b="1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endParaRPr baseline="-21164" sz="1575">
              <a:latin typeface="Calibri"/>
              <a:cs typeface="Calibri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10567161" y="6589521"/>
            <a:ext cx="629285" cy="1854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50" spc="-10" b="1">
                <a:solidFill>
                  <a:srgbClr val="FFFFFF"/>
                </a:solidFill>
                <a:latin typeface="Calibri"/>
                <a:cs typeface="Calibri"/>
              </a:rPr>
              <a:t>Conclusion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634491" y="510032"/>
            <a:ext cx="497649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03234D"/>
                </a:solidFill>
                <a:latin typeface="Arial MT"/>
                <a:cs typeface="Arial MT"/>
              </a:rPr>
              <a:t>By</a:t>
            </a:r>
            <a:r>
              <a:rPr dirty="0" sz="120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03234D"/>
                </a:solidFill>
                <a:latin typeface="Arial MT"/>
                <a:cs typeface="Arial MT"/>
              </a:rPr>
              <a:t>merging</a:t>
            </a:r>
            <a:r>
              <a:rPr dirty="0" sz="120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03234D"/>
                </a:solidFill>
                <a:latin typeface="Arial MT"/>
                <a:cs typeface="Arial MT"/>
              </a:rPr>
              <a:t>with</a:t>
            </a:r>
            <a:r>
              <a:rPr dirty="0" sz="1200" spc="-4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03234D"/>
                </a:solidFill>
                <a:latin typeface="Arial MT"/>
                <a:cs typeface="Arial MT"/>
              </a:rPr>
              <a:t>Siemens,</a:t>
            </a:r>
            <a:r>
              <a:rPr dirty="0" sz="120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03234D"/>
                </a:solidFill>
                <a:latin typeface="Arial MT"/>
                <a:cs typeface="Arial MT"/>
              </a:rPr>
              <a:t>Vestas</a:t>
            </a:r>
            <a:r>
              <a:rPr dirty="0" sz="120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03234D"/>
                </a:solidFill>
                <a:latin typeface="Arial MT"/>
                <a:cs typeface="Arial MT"/>
              </a:rPr>
              <a:t>can</a:t>
            </a:r>
            <a:r>
              <a:rPr dirty="0" sz="120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03234D"/>
                </a:solidFill>
                <a:latin typeface="Arial MT"/>
                <a:cs typeface="Arial MT"/>
              </a:rPr>
              <a:t>offer</a:t>
            </a:r>
            <a:r>
              <a:rPr dirty="0" sz="120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03234D"/>
                </a:solidFill>
                <a:latin typeface="Arial MT"/>
                <a:cs typeface="Arial MT"/>
              </a:rPr>
              <a:t>smarter</a:t>
            </a:r>
            <a:r>
              <a:rPr dirty="0" sz="120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03234D"/>
                </a:solidFill>
                <a:latin typeface="Arial MT"/>
                <a:cs typeface="Arial MT"/>
              </a:rPr>
              <a:t>wind</a:t>
            </a:r>
            <a:r>
              <a:rPr dirty="0" sz="120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03234D"/>
                </a:solidFill>
                <a:latin typeface="Arial MT"/>
                <a:cs typeface="Arial MT"/>
              </a:rPr>
              <a:t>turbine</a:t>
            </a:r>
            <a:r>
              <a:rPr dirty="0" sz="1200" spc="-4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03234D"/>
                </a:solidFill>
                <a:latin typeface="Arial MT"/>
                <a:cs typeface="Arial MT"/>
              </a:rPr>
              <a:t>solutions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xfrm>
            <a:off x="624077" y="204977"/>
            <a:ext cx="5542280" cy="3302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009999"/>
                </a:solidFill>
              </a:rPr>
              <a:t>Revenue</a:t>
            </a:r>
            <a:r>
              <a:rPr dirty="0" spc="-80">
                <a:solidFill>
                  <a:srgbClr val="009999"/>
                </a:solidFill>
              </a:rPr>
              <a:t> </a:t>
            </a:r>
            <a:r>
              <a:rPr dirty="0">
                <a:solidFill>
                  <a:srgbClr val="009999"/>
                </a:solidFill>
              </a:rPr>
              <a:t>Synergies</a:t>
            </a:r>
            <a:r>
              <a:rPr dirty="0" spc="-85">
                <a:solidFill>
                  <a:srgbClr val="009999"/>
                </a:solidFill>
              </a:rPr>
              <a:t> </a:t>
            </a:r>
            <a:r>
              <a:rPr dirty="0">
                <a:solidFill>
                  <a:srgbClr val="009999"/>
                </a:solidFill>
              </a:rPr>
              <a:t>From</a:t>
            </a:r>
            <a:r>
              <a:rPr dirty="0" spc="-95">
                <a:solidFill>
                  <a:srgbClr val="009999"/>
                </a:solidFill>
              </a:rPr>
              <a:t> </a:t>
            </a:r>
            <a:r>
              <a:rPr dirty="0">
                <a:solidFill>
                  <a:srgbClr val="009999"/>
                </a:solidFill>
              </a:rPr>
              <a:t>Economies</a:t>
            </a:r>
            <a:r>
              <a:rPr dirty="0" spc="-85">
                <a:solidFill>
                  <a:srgbClr val="009999"/>
                </a:solidFill>
              </a:rPr>
              <a:t> </a:t>
            </a:r>
            <a:r>
              <a:rPr dirty="0">
                <a:solidFill>
                  <a:srgbClr val="009999"/>
                </a:solidFill>
              </a:rPr>
              <a:t>of</a:t>
            </a:r>
            <a:r>
              <a:rPr dirty="0" spc="-95">
                <a:solidFill>
                  <a:srgbClr val="009999"/>
                </a:solidFill>
              </a:rPr>
              <a:t> </a:t>
            </a:r>
            <a:r>
              <a:rPr dirty="0" spc="-10">
                <a:solidFill>
                  <a:srgbClr val="009999"/>
                </a:solidFill>
              </a:rPr>
              <a:t>Scale</a:t>
            </a:r>
          </a:p>
        </p:txBody>
      </p:sp>
      <p:sp>
        <p:nvSpPr>
          <p:cNvPr id="19" name="object 19" descr=""/>
          <p:cNvSpPr txBox="1"/>
          <p:nvPr/>
        </p:nvSpPr>
        <p:spPr>
          <a:xfrm>
            <a:off x="743458" y="6326632"/>
            <a:ext cx="2011680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Source:</a:t>
            </a:r>
            <a:r>
              <a:rPr dirty="0" sz="800" spc="-3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(Bloomberg,</a:t>
            </a:r>
            <a:r>
              <a:rPr dirty="0" sz="800" spc="-2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2023),</a:t>
            </a:r>
            <a:r>
              <a:rPr dirty="0" sz="800" spc="-3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(FactSet,</a:t>
            </a:r>
            <a:r>
              <a:rPr dirty="0" sz="800" spc="-2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 spc="-10">
                <a:solidFill>
                  <a:srgbClr val="010027"/>
                </a:solidFill>
                <a:latin typeface="Arial MT"/>
                <a:cs typeface="Arial MT"/>
              </a:rPr>
              <a:t>2023)</a:t>
            </a:r>
            <a:endParaRPr sz="800">
              <a:latin typeface="Arial MT"/>
              <a:cs typeface="Arial MT"/>
            </a:endParaRPr>
          </a:p>
        </p:txBody>
      </p:sp>
      <p:grpSp>
        <p:nvGrpSpPr>
          <p:cNvPr id="20" name="object 20" descr=""/>
          <p:cNvGrpSpPr/>
          <p:nvPr/>
        </p:nvGrpSpPr>
        <p:grpSpPr>
          <a:xfrm>
            <a:off x="557022" y="850391"/>
            <a:ext cx="7772400" cy="1322070"/>
            <a:chOff x="557022" y="850391"/>
            <a:chExt cx="7772400" cy="1322070"/>
          </a:xfrm>
        </p:grpSpPr>
        <p:sp>
          <p:nvSpPr>
            <p:cNvPr id="21" name="object 21" descr=""/>
            <p:cNvSpPr/>
            <p:nvPr/>
          </p:nvSpPr>
          <p:spPr>
            <a:xfrm>
              <a:off x="1281684" y="850391"/>
              <a:ext cx="7047865" cy="1316355"/>
            </a:xfrm>
            <a:custGeom>
              <a:avLst/>
              <a:gdLst/>
              <a:ahLst/>
              <a:cxnLst/>
              <a:rect l="l" t="t" r="r" b="b"/>
              <a:pathLst>
                <a:path w="7047865" h="1316355">
                  <a:moveTo>
                    <a:pt x="7047738" y="0"/>
                  </a:moveTo>
                  <a:lnTo>
                    <a:pt x="0" y="0"/>
                  </a:lnTo>
                  <a:lnTo>
                    <a:pt x="0" y="1315974"/>
                  </a:lnTo>
                  <a:lnTo>
                    <a:pt x="7047738" y="1315974"/>
                  </a:lnTo>
                  <a:lnTo>
                    <a:pt x="704773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557022" y="857249"/>
              <a:ext cx="1320165" cy="1315720"/>
            </a:xfrm>
            <a:custGeom>
              <a:avLst/>
              <a:gdLst/>
              <a:ahLst/>
              <a:cxnLst/>
              <a:rect l="l" t="t" r="r" b="b"/>
              <a:pathLst>
                <a:path w="1320164" h="1315720">
                  <a:moveTo>
                    <a:pt x="659891" y="0"/>
                  </a:moveTo>
                  <a:lnTo>
                    <a:pt x="612764" y="1650"/>
                  </a:lnTo>
                  <a:lnTo>
                    <a:pt x="566531" y="6529"/>
                  </a:lnTo>
                  <a:lnTo>
                    <a:pt x="521305" y="14524"/>
                  </a:lnTo>
                  <a:lnTo>
                    <a:pt x="477196" y="25525"/>
                  </a:lnTo>
                  <a:lnTo>
                    <a:pt x="434316" y="39419"/>
                  </a:lnTo>
                  <a:lnTo>
                    <a:pt x="392777" y="56097"/>
                  </a:lnTo>
                  <a:lnTo>
                    <a:pt x="352692" y="75446"/>
                  </a:lnTo>
                  <a:lnTo>
                    <a:pt x="314170" y="97355"/>
                  </a:lnTo>
                  <a:lnTo>
                    <a:pt x="277324" y="121714"/>
                  </a:lnTo>
                  <a:lnTo>
                    <a:pt x="242267" y="148410"/>
                  </a:lnTo>
                  <a:lnTo>
                    <a:pt x="209108" y="177333"/>
                  </a:lnTo>
                  <a:lnTo>
                    <a:pt x="177961" y="208372"/>
                  </a:lnTo>
                  <a:lnTo>
                    <a:pt x="148936" y="241415"/>
                  </a:lnTo>
                  <a:lnTo>
                    <a:pt x="122145" y="276350"/>
                  </a:lnTo>
                  <a:lnTo>
                    <a:pt x="97701" y="313068"/>
                  </a:lnTo>
                  <a:lnTo>
                    <a:pt x="75714" y="351456"/>
                  </a:lnTo>
                  <a:lnTo>
                    <a:pt x="56296" y="391404"/>
                  </a:lnTo>
                  <a:lnTo>
                    <a:pt x="39560" y="432799"/>
                  </a:lnTo>
                  <a:lnTo>
                    <a:pt x="25616" y="475532"/>
                  </a:lnTo>
                  <a:lnTo>
                    <a:pt x="14576" y="519490"/>
                  </a:lnTo>
                  <a:lnTo>
                    <a:pt x="6552" y="564562"/>
                  </a:lnTo>
                  <a:lnTo>
                    <a:pt x="1656" y="610638"/>
                  </a:lnTo>
                  <a:lnTo>
                    <a:pt x="0" y="657605"/>
                  </a:lnTo>
                  <a:lnTo>
                    <a:pt x="1656" y="704573"/>
                  </a:lnTo>
                  <a:lnTo>
                    <a:pt x="6552" y="750649"/>
                  </a:lnTo>
                  <a:lnTo>
                    <a:pt x="14576" y="795721"/>
                  </a:lnTo>
                  <a:lnTo>
                    <a:pt x="25616" y="839679"/>
                  </a:lnTo>
                  <a:lnTo>
                    <a:pt x="39560" y="882412"/>
                  </a:lnTo>
                  <a:lnTo>
                    <a:pt x="56296" y="923807"/>
                  </a:lnTo>
                  <a:lnTo>
                    <a:pt x="75714" y="963755"/>
                  </a:lnTo>
                  <a:lnTo>
                    <a:pt x="97701" y="1002143"/>
                  </a:lnTo>
                  <a:lnTo>
                    <a:pt x="122145" y="1038861"/>
                  </a:lnTo>
                  <a:lnTo>
                    <a:pt x="148936" y="1073796"/>
                  </a:lnTo>
                  <a:lnTo>
                    <a:pt x="177961" y="1106839"/>
                  </a:lnTo>
                  <a:lnTo>
                    <a:pt x="209108" y="1137878"/>
                  </a:lnTo>
                  <a:lnTo>
                    <a:pt x="242267" y="1166801"/>
                  </a:lnTo>
                  <a:lnTo>
                    <a:pt x="277324" y="1193497"/>
                  </a:lnTo>
                  <a:lnTo>
                    <a:pt x="314170" y="1217856"/>
                  </a:lnTo>
                  <a:lnTo>
                    <a:pt x="352692" y="1239765"/>
                  </a:lnTo>
                  <a:lnTo>
                    <a:pt x="392777" y="1259114"/>
                  </a:lnTo>
                  <a:lnTo>
                    <a:pt x="434316" y="1275792"/>
                  </a:lnTo>
                  <a:lnTo>
                    <a:pt x="477196" y="1289686"/>
                  </a:lnTo>
                  <a:lnTo>
                    <a:pt x="521305" y="1300687"/>
                  </a:lnTo>
                  <a:lnTo>
                    <a:pt x="566531" y="1308682"/>
                  </a:lnTo>
                  <a:lnTo>
                    <a:pt x="612764" y="1313561"/>
                  </a:lnTo>
                  <a:lnTo>
                    <a:pt x="659891" y="1315212"/>
                  </a:lnTo>
                  <a:lnTo>
                    <a:pt x="707023" y="1313561"/>
                  </a:lnTo>
                  <a:lnTo>
                    <a:pt x="753260" y="1308682"/>
                  </a:lnTo>
                  <a:lnTo>
                    <a:pt x="798490" y="1300687"/>
                  </a:lnTo>
                  <a:lnTo>
                    <a:pt x="842601" y="1289686"/>
                  </a:lnTo>
                  <a:lnTo>
                    <a:pt x="885482" y="1275792"/>
                  </a:lnTo>
                  <a:lnTo>
                    <a:pt x="927022" y="1259114"/>
                  </a:lnTo>
                  <a:lnTo>
                    <a:pt x="967108" y="1239765"/>
                  </a:lnTo>
                  <a:lnTo>
                    <a:pt x="1005630" y="1217856"/>
                  </a:lnTo>
                  <a:lnTo>
                    <a:pt x="1042475" y="1193497"/>
                  </a:lnTo>
                  <a:lnTo>
                    <a:pt x="1077532" y="1166801"/>
                  </a:lnTo>
                  <a:lnTo>
                    <a:pt x="1110690" y="1137878"/>
                  </a:lnTo>
                  <a:lnTo>
                    <a:pt x="1141836" y="1106839"/>
                  </a:lnTo>
                  <a:lnTo>
                    <a:pt x="1170859" y="1073796"/>
                  </a:lnTo>
                  <a:lnTo>
                    <a:pt x="1197648" y="1038861"/>
                  </a:lnTo>
                  <a:lnTo>
                    <a:pt x="1222091" y="1002143"/>
                  </a:lnTo>
                  <a:lnTo>
                    <a:pt x="1244076" y="963755"/>
                  </a:lnTo>
                  <a:lnTo>
                    <a:pt x="1263492" y="923807"/>
                  </a:lnTo>
                  <a:lnTo>
                    <a:pt x="1280227" y="882412"/>
                  </a:lnTo>
                  <a:lnTo>
                    <a:pt x="1294170" y="839679"/>
                  </a:lnTo>
                  <a:lnTo>
                    <a:pt x="1305208" y="795721"/>
                  </a:lnTo>
                  <a:lnTo>
                    <a:pt x="1313231" y="750649"/>
                  </a:lnTo>
                  <a:lnTo>
                    <a:pt x="1318127" y="704573"/>
                  </a:lnTo>
                  <a:lnTo>
                    <a:pt x="1319784" y="657605"/>
                  </a:lnTo>
                  <a:lnTo>
                    <a:pt x="1318127" y="610638"/>
                  </a:lnTo>
                  <a:lnTo>
                    <a:pt x="1313231" y="564562"/>
                  </a:lnTo>
                  <a:lnTo>
                    <a:pt x="1305208" y="519490"/>
                  </a:lnTo>
                  <a:lnTo>
                    <a:pt x="1294170" y="475532"/>
                  </a:lnTo>
                  <a:lnTo>
                    <a:pt x="1280227" y="432799"/>
                  </a:lnTo>
                  <a:lnTo>
                    <a:pt x="1263492" y="391404"/>
                  </a:lnTo>
                  <a:lnTo>
                    <a:pt x="1244076" y="351456"/>
                  </a:lnTo>
                  <a:lnTo>
                    <a:pt x="1222091" y="313068"/>
                  </a:lnTo>
                  <a:lnTo>
                    <a:pt x="1197648" y="276350"/>
                  </a:lnTo>
                  <a:lnTo>
                    <a:pt x="1170859" y="241415"/>
                  </a:lnTo>
                  <a:lnTo>
                    <a:pt x="1141836" y="208372"/>
                  </a:lnTo>
                  <a:lnTo>
                    <a:pt x="1110690" y="177333"/>
                  </a:lnTo>
                  <a:lnTo>
                    <a:pt x="1077532" y="148410"/>
                  </a:lnTo>
                  <a:lnTo>
                    <a:pt x="1042475" y="121714"/>
                  </a:lnTo>
                  <a:lnTo>
                    <a:pt x="1005630" y="97355"/>
                  </a:lnTo>
                  <a:lnTo>
                    <a:pt x="967108" y="75446"/>
                  </a:lnTo>
                  <a:lnTo>
                    <a:pt x="927022" y="56097"/>
                  </a:lnTo>
                  <a:lnTo>
                    <a:pt x="885482" y="39419"/>
                  </a:lnTo>
                  <a:lnTo>
                    <a:pt x="842601" y="25525"/>
                  </a:lnTo>
                  <a:lnTo>
                    <a:pt x="798490" y="14524"/>
                  </a:lnTo>
                  <a:lnTo>
                    <a:pt x="753260" y="6529"/>
                  </a:lnTo>
                  <a:lnTo>
                    <a:pt x="707023" y="1650"/>
                  </a:lnTo>
                  <a:lnTo>
                    <a:pt x="659891" y="0"/>
                  </a:lnTo>
                  <a:close/>
                </a:path>
              </a:pathLst>
            </a:custGeom>
            <a:solidFill>
              <a:srgbClr val="2C716D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3" name="object 23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92995" y="1207225"/>
              <a:ext cx="96517" cy="96490"/>
            </a:xfrm>
            <a:prstGeom prst="rect">
              <a:avLst/>
            </a:prstGeom>
          </p:spPr>
        </p:pic>
        <p:pic>
          <p:nvPicPr>
            <p:cNvPr id="24" name="object 24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48218" y="1440410"/>
              <a:ext cx="96517" cy="96490"/>
            </a:xfrm>
            <a:prstGeom prst="rect">
              <a:avLst/>
            </a:prstGeom>
          </p:spPr>
        </p:pic>
        <p:sp>
          <p:nvSpPr>
            <p:cNvPr id="25" name="object 25" descr=""/>
            <p:cNvSpPr/>
            <p:nvPr/>
          </p:nvSpPr>
          <p:spPr>
            <a:xfrm>
              <a:off x="845312" y="1028356"/>
              <a:ext cx="821055" cy="974090"/>
            </a:xfrm>
            <a:custGeom>
              <a:avLst/>
              <a:gdLst/>
              <a:ahLst/>
              <a:cxnLst/>
              <a:rect l="l" t="t" r="r" b="b"/>
              <a:pathLst>
                <a:path w="821055" h="974089">
                  <a:moveTo>
                    <a:pt x="389077" y="441934"/>
                  </a:moveTo>
                  <a:lnTo>
                    <a:pt x="364286" y="430098"/>
                  </a:lnTo>
                  <a:lnTo>
                    <a:pt x="364286" y="456869"/>
                  </a:lnTo>
                  <a:lnTo>
                    <a:pt x="364159" y="460971"/>
                  </a:lnTo>
                  <a:lnTo>
                    <a:pt x="338404" y="473329"/>
                  </a:lnTo>
                  <a:lnTo>
                    <a:pt x="333959" y="491045"/>
                  </a:lnTo>
                  <a:lnTo>
                    <a:pt x="331304" y="497497"/>
                  </a:lnTo>
                  <a:lnTo>
                    <a:pt x="327774" y="503478"/>
                  </a:lnTo>
                  <a:lnTo>
                    <a:pt x="322580" y="512546"/>
                  </a:lnTo>
                  <a:lnTo>
                    <a:pt x="330581" y="538518"/>
                  </a:lnTo>
                  <a:lnTo>
                    <a:pt x="328549" y="540550"/>
                  </a:lnTo>
                  <a:lnTo>
                    <a:pt x="302615" y="531533"/>
                  </a:lnTo>
                  <a:lnTo>
                    <a:pt x="293103" y="536968"/>
                  </a:lnTo>
                  <a:lnTo>
                    <a:pt x="289013" y="539381"/>
                  </a:lnTo>
                  <a:lnTo>
                    <a:pt x="286981" y="540550"/>
                  </a:lnTo>
                  <a:lnTo>
                    <a:pt x="280682" y="543140"/>
                  </a:lnTo>
                  <a:lnTo>
                    <a:pt x="262699" y="547649"/>
                  </a:lnTo>
                  <a:lnTo>
                    <a:pt x="258000" y="557936"/>
                  </a:lnTo>
                  <a:lnTo>
                    <a:pt x="251777" y="571728"/>
                  </a:lnTo>
                  <a:lnTo>
                    <a:pt x="250291" y="571728"/>
                  </a:lnTo>
                  <a:lnTo>
                    <a:pt x="243116" y="556793"/>
                  </a:lnTo>
                  <a:lnTo>
                    <a:pt x="238150" y="546481"/>
                  </a:lnTo>
                  <a:lnTo>
                    <a:pt x="220433" y="542036"/>
                  </a:lnTo>
                  <a:lnTo>
                    <a:pt x="213982" y="539381"/>
                  </a:lnTo>
                  <a:lnTo>
                    <a:pt x="212750" y="538657"/>
                  </a:lnTo>
                  <a:lnTo>
                    <a:pt x="207987" y="535851"/>
                  </a:lnTo>
                  <a:lnTo>
                    <a:pt x="198920" y="530656"/>
                  </a:lnTo>
                  <a:lnTo>
                    <a:pt x="172935" y="538657"/>
                  </a:lnTo>
                  <a:lnTo>
                    <a:pt x="170929" y="536638"/>
                  </a:lnTo>
                  <a:lnTo>
                    <a:pt x="179971" y="510717"/>
                  </a:lnTo>
                  <a:lnTo>
                    <a:pt x="174548" y="501218"/>
                  </a:lnTo>
                  <a:lnTo>
                    <a:pt x="171005" y="495236"/>
                  </a:lnTo>
                  <a:lnTo>
                    <a:pt x="168351" y="488784"/>
                  </a:lnTo>
                  <a:lnTo>
                    <a:pt x="166649" y="482079"/>
                  </a:lnTo>
                  <a:lnTo>
                    <a:pt x="163906" y="471055"/>
                  </a:lnTo>
                  <a:lnTo>
                    <a:pt x="138658" y="458939"/>
                  </a:lnTo>
                  <a:lnTo>
                    <a:pt x="138620" y="457149"/>
                  </a:lnTo>
                  <a:lnTo>
                    <a:pt x="163868" y="445008"/>
                  </a:lnTo>
                  <a:lnTo>
                    <a:pt x="166611" y="434009"/>
                  </a:lnTo>
                  <a:lnTo>
                    <a:pt x="168313" y="427278"/>
                  </a:lnTo>
                  <a:lnTo>
                    <a:pt x="170967" y="420839"/>
                  </a:lnTo>
                  <a:lnTo>
                    <a:pt x="174510" y="414858"/>
                  </a:lnTo>
                  <a:lnTo>
                    <a:pt x="179933" y="405371"/>
                  </a:lnTo>
                  <a:lnTo>
                    <a:pt x="176314" y="395008"/>
                  </a:lnTo>
                  <a:lnTo>
                    <a:pt x="170903" y="379412"/>
                  </a:lnTo>
                  <a:lnTo>
                    <a:pt x="172478" y="377850"/>
                  </a:lnTo>
                  <a:lnTo>
                    <a:pt x="172631" y="377850"/>
                  </a:lnTo>
                  <a:lnTo>
                    <a:pt x="198475" y="386816"/>
                  </a:lnTo>
                  <a:lnTo>
                    <a:pt x="207987" y="381381"/>
                  </a:lnTo>
                  <a:lnTo>
                    <a:pt x="213956" y="377850"/>
                  </a:lnTo>
                  <a:lnTo>
                    <a:pt x="220408" y="375196"/>
                  </a:lnTo>
                  <a:lnTo>
                    <a:pt x="238125" y="370751"/>
                  </a:lnTo>
                  <a:lnTo>
                    <a:pt x="243039" y="360514"/>
                  </a:lnTo>
                  <a:lnTo>
                    <a:pt x="243103" y="360375"/>
                  </a:lnTo>
                  <a:lnTo>
                    <a:pt x="250278" y="345503"/>
                  </a:lnTo>
                  <a:lnTo>
                    <a:pt x="253225" y="345503"/>
                  </a:lnTo>
                  <a:lnTo>
                    <a:pt x="260400" y="360375"/>
                  </a:lnTo>
                  <a:lnTo>
                    <a:pt x="265379" y="370751"/>
                  </a:lnTo>
                  <a:lnTo>
                    <a:pt x="283095" y="375196"/>
                  </a:lnTo>
                  <a:lnTo>
                    <a:pt x="289547" y="377850"/>
                  </a:lnTo>
                  <a:lnTo>
                    <a:pt x="295516" y="381381"/>
                  </a:lnTo>
                  <a:lnTo>
                    <a:pt x="305028" y="386816"/>
                  </a:lnTo>
                  <a:lnTo>
                    <a:pt x="330873" y="377850"/>
                  </a:lnTo>
                  <a:lnTo>
                    <a:pt x="331025" y="377850"/>
                  </a:lnTo>
                  <a:lnTo>
                    <a:pt x="332600" y="379412"/>
                  </a:lnTo>
                  <a:lnTo>
                    <a:pt x="324408" y="402869"/>
                  </a:lnTo>
                  <a:lnTo>
                    <a:pt x="323570" y="405371"/>
                  </a:lnTo>
                  <a:lnTo>
                    <a:pt x="328993" y="414858"/>
                  </a:lnTo>
                  <a:lnTo>
                    <a:pt x="332498" y="420839"/>
                  </a:lnTo>
                  <a:lnTo>
                    <a:pt x="335153" y="427278"/>
                  </a:lnTo>
                  <a:lnTo>
                    <a:pt x="336867" y="434009"/>
                  </a:lnTo>
                  <a:lnTo>
                    <a:pt x="338836" y="441934"/>
                  </a:lnTo>
                  <a:lnTo>
                    <a:pt x="339636" y="445008"/>
                  </a:lnTo>
                  <a:lnTo>
                    <a:pt x="364286" y="456869"/>
                  </a:lnTo>
                  <a:lnTo>
                    <a:pt x="364286" y="430098"/>
                  </a:lnTo>
                  <a:lnTo>
                    <a:pt x="360324" y="428205"/>
                  </a:lnTo>
                  <a:lnTo>
                    <a:pt x="358419" y="421614"/>
                  </a:lnTo>
                  <a:lnTo>
                    <a:pt x="356044" y="415175"/>
                  </a:lnTo>
                  <a:lnTo>
                    <a:pt x="353237" y="408927"/>
                  </a:lnTo>
                  <a:lnTo>
                    <a:pt x="349986" y="402869"/>
                  </a:lnTo>
                  <a:lnTo>
                    <a:pt x="358648" y="377850"/>
                  </a:lnTo>
                  <a:lnTo>
                    <a:pt x="360324" y="372999"/>
                  </a:lnTo>
                  <a:lnTo>
                    <a:pt x="347726" y="360375"/>
                  </a:lnTo>
                  <a:lnTo>
                    <a:pt x="337400" y="350024"/>
                  </a:lnTo>
                  <a:lnTo>
                    <a:pt x="307517" y="360375"/>
                  </a:lnTo>
                  <a:lnTo>
                    <a:pt x="301498" y="357124"/>
                  </a:lnTo>
                  <a:lnTo>
                    <a:pt x="295249" y="354317"/>
                  </a:lnTo>
                  <a:lnTo>
                    <a:pt x="288823" y="351942"/>
                  </a:lnTo>
                  <a:lnTo>
                    <a:pt x="282244" y="350024"/>
                  </a:lnTo>
                  <a:lnTo>
                    <a:pt x="280073" y="345503"/>
                  </a:lnTo>
                  <a:lnTo>
                    <a:pt x="268478" y="321322"/>
                  </a:lnTo>
                  <a:lnTo>
                    <a:pt x="235115" y="321322"/>
                  </a:lnTo>
                  <a:lnTo>
                    <a:pt x="221322" y="350024"/>
                  </a:lnTo>
                  <a:lnTo>
                    <a:pt x="214731" y="351942"/>
                  </a:lnTo>
                  <a:lnTo>
                    <a:pt x="208292" y="354317"/>
                  </a:lnTo>
                  <a:lnTo>
                    <a:pt x="202031" y="357124"/>
                  </a:lnTo>
                  <a:lnTo>
                    <a:pt x="195986" y="360375"/>
                  </a:lnTo>
                  <a:lnTo>
                    <a:pt x="166128" y="350024"/>
                  </a:lnTo>
                  <a:lnTo>
                    <a:pt x="143205" y="372999"/>
                  </a:lnTo>
                  <a:lnTo>
                    <a:pt x="153555" y="402869"/>
                  </a:lnTo>
                  <a:lnTo>
                    <a:pt x="150291" y="408927"/>
                  </a:lnTo>
                  <a:lnTo>
                    <a:pt x="147472" y="415175"/>
                  </a:lnTo>
                  <a:lnTo>
                    <a:pt x="145110" y="421614"/>
                  </a:lnTo>
                  <a:lnTo>
                    <a:pt x="143446" y="427278"/>
                  </a:lnTo>
                  <a:lnTo>
                    <a:pt x="143078" y="428205"/>
                  </a:lnTo>
                  <a:lnTo>
                    <a:pt x="114490" y="441934"/>
                  </a:lnTo>
                  <a:lnTo>
                    <a:pt x="114490" y="474091"/>
                  </a:lnTo>
                  <a:lnTo>
                    <a:pt x="143205" y="487883"/>
                  </a:lnTo>
                  <a:lnTo>
                    <a:pt x="145122" y="494461"/>
                  </a:lnTo>
                  <a:lnTo>
                    <a:pt x="147485" y="500875"/>
                  </a:lnTo>
                  <a:lnTo>
                    <a:pt x="150304" y="507123"/>
                  </a:lnTo>
                  <a:lnTo>
                    <a:pt x="153555" y="513156"/>
                  </a:lnTo>
                  <a:lnTo>
                    <a:pt x="143205" y="543001"/>
                  </a:lnTo>
                  <a:lnTo>
                    <a:pt x="166128" y="565988"/>
                  </a:lnTo>
                  <a:lnTo>
                    <a:pt x="195999" y="556793"/>
                  </a:lnTo>
                  <a:lnTo>
                    <a:pt x="202057" y="560044"/>
                  </a:lnTo>
                  <a:lnTo>
                    <a:pt x="208305" y="562864"/>
                  </a:lnTo>
                  <a:lnTo>
                    <a:pt x="214744" y="565226"/>
                  </a:lnTo>
                  <a:lnTo>
                    <a:pt x="221335" y="567131"/>
                  </a:lnTo>
                  <a:lnTo>
                    <a:pt x="235115" y="595858"/>
                  </a:lnTo>
                  <a:lnTo>
                    <a:pt x="267271" y="595858"/>
                  </a:lnTo>
                  <a:lnTo>
                    <a:pt x="278333" y="571728"/>
                  </a:lnTo>
                  <a:lnTo>
                    <a:pt x="279908" y="568274"/>
                  </a:lnTo>
                  <a:lnTo>
                    <a:pt x="286512" y="566369"/>
                  </a:lnTo>
                  <a:lnTo>
                    <a:pt x="292938" y="564007"/>
                  </a:lnTo>
                  <a:lnTo>
                    <a:pt x="299199" y="561187"/>
                  </a:lnTo>
                  <a:lnTo>
                    <a:pt x="305244" y="557936"/>
                  </a:lnTo>
                  <a:lnTo>
                    <a:pt x="335114" y="568274"/>
                  </a:lnTo>
                  <a:lnTo>
                    <a:pt x="345440" y="557936"/>
                  </a:lnTo>
                  <a:lnTo>
                    <a:pt x="358038" y="545363"/>
                  </a:lnTo>
                  <a:lnTo>
                    <a:pt x="356565" y="540550"/>
                  </a:lnTo>
                  <a:lnTo>
                    <a:pt x="348881" y="515442"/>
                  </a:lnTo>
                  <a:lnTo>
                    <a:pt x="352120" y="509409"/>
                  </a:lnTo>
                  <a:lnTo>
                    <a:pt x="354926" y="503174"/>
                  </a:lnTo>
                  <a:lnTo>
                    <a:pt x="357301" y="496760"/>
                  </a:lnTo>
                  <a:lnTo>
                    <a:pt x="359219" y="490181"/>
                  </a:lnTo>
                  <a:lnTo>
                    <a:pt x="387934" y="476389"/>
                  </a:lnTo>
                  <a:lnTo>
                    <a:pt x="388975" y="445008"/>
                  </a:lnTo>
                  <a:lnTo>
                    <a:pt x="389077" y="441934"/>
                  </a:lnTo>
                  <a:close/>
                </a:path>
                <a:path w="821055" h="974089">
                  <a:moveTo>
                    <a:pt x="532650" y="208749"/>
                  </a:moveTo>
                  <a:lnTo>
                    <a:pt x="508419" y="197116"/>
                  </a:lnTo>
                  <a:lnTo>
                    <a:pt x="508419" y="223939"/>
                  </a:lnTo>
                  <a:lnTo>
                    <a:pt x="508419" y="227990"/>
                  </a:lnTo>
                  <a:lnTo>
                    <a:pt x="483158" y="240131"/>
                  </a:lnTo>
                  <a:lnTo>
                    <a:pt x="480428" y="251117"/>
                  </a:lnTo>
                  <a:lnTo>
                    <a:pt x="478256" y="257860"/>
                  </a:lnTo>
                  <a:lnTo>
                    <a:pt x="475221" y="264312"/>
                  </a:lnTo>
                  <a:lnTo>
                    <a:pt x="471398" y="270281"/>
                  </a:lnTo>
                  <a:lnTo>
                    <a:pt x="465975" y="279768"/>
                  </a:lnTo>
                  <a:lnTo>
                    <a:pt x="469595" y="290118"/>
                  </a:lnTo>
                  <a:lnTo>
                    <a:pt x="474980" y="305714"/>
                  </a:lnTo>
                  <a:lnTo>
                    <a:pt x="473354" y="307327"/>
                  </a:lnTo>
                  <a:lnTo>
                    <a:pt x="447408" y="298323"/>
                  </a:lnTo>
                  <a:lnTo>
                    <a:pt x="437896" y="303745"/>
                  </a:lnTo>
                  <a:lnTo>
                    <a:pt x="431825" y="307327"/>
                  </a:lnTo>
                  <a:lnTo>
                    <a:pt x="425475" y="309943"/>
                  </a:lnTo>
                  <a:lnTo>
                    <a:pt x="407974" y="314325"/>
                  </a:lnTo>
                  <a:lnTo>
                    <a:pt x="395897" y="338480"/>
                  </a:lnTo>
                  <a:lnTo>
                    <a:pt x="393839" y="338480"/>
                  </a:lnTo>
                  <a:lnTo>
                    <a:pt x="386689" y="323608"/>
                  </a:lnTo>
                  <a:lnTo>
                    <a:pt x="381698" y="313232"/>
                  </a:lnTo>
                  <a:lnTo>
                    <a:pt x="363969" y="308775"/>
                  </a:lnTo>
                  <a:lnTo>
                    <a:pt x="357632" y="306184"/>
                  </a:lnTo>
                  <a:lnTo>
                    <a:pt x="351536" y="302602"/>
                  </a:lnTo>
                  <a:lnTo>
                    <a:pt x="342023" y="297180"/>
                  </a:lnTo>
                  <a:lnTo>
                    <a:pt x="316090" y="306184"/>
                  </a:lnTo>
                  <a:lnTo>
                    <a:pt x="314477" y="304571"/>
                  </a:lnTo>
                  <a:lnTo>
                    <a:pt x="319862" y="288975"/>
                  </a:lnTo>
                  <a:lnTo>
                    <a:pt x="323481" y="278625"/>
                  </a:lnTo>
                  <a:lnTo>
                    <a:pt x="318058" y="269138"/>
                  </a:lnTo>
                  <a:lnTo>
                    <a:pt x="314540" y="263144"/>
                  </a:lnTo>
                  <a:lnTo>
                    <a:pt x="312013" y="256997"/>
                  </a:lnTo>
                  <a:lnTo>
                    <a:pt x="311886" y="256692"/>
                  </a:lnTo>
                  <a:lnTo>
                    <a:pt x="310172" y="249974"/>
                  </a:lnTo>
                  <a:lnTo>
                    <a:pt x="307441" y="238975"/>
                  </a:lnTo>
                  <a:lnTo>
                    <a:pt x="282181" y="226834"/>
                  </a:lnTo>
                  <a:lnTo>
                    <a:pt x="282232" y="225069"/>
                  </a:lnTo>
                  <a:lnTo>
                    <a:pt x="307467" y="212928"/>
                  </a:lnTo>
                  <a:lnTo>
                    <a:pt x="310210" y="201930"/>
                  </a:lnTo>
                  <a:lnTo>
                    <a:pt x="311924" y="195199"/>
                  </a:lnTo>
                  <a:lnTo>
                    <a:pt x="314579" y="188760"/>
                  </a:lnTo>
                  <a:lnTo>
                    <a:pt x="318096" y="182778"/>
                  </a:lnTo>
                  <a:lnTo>
                    <a:pt x="323265" y="173710"/>
                  </a:lnTo>
                  <a:lnTo>
                    <a:pt x="320205" y="163715"/>
                  </a:lnTo>
                  <a:lnTo>
                    <a:pt x="315391" y="148094"/>
                  </a:lnTo>
                  <a:lnTo>
                    <a:pt x="315277" y="147739"/>
                  </a:lnTo>
                  <a:lnTo>
                    <a:pt x="317258" y="145770"/>
                  </a:lnTo>
                  <a:lnTo>
                    <a:pt x="317487" y="145770"/>
                  </a:lnTo>
                  <a:lnTo>
                    <a:pt x="343255" y="154736"/>
                  </a:lnTo>
                  <a:lnTo>
                    <a:pt x="352767" y="149301"/>
                  </a:lnTo>
                  <a:lnTo>
                    <a:pt x="358762" y="145770"/>
                  </a:lnTo>
                  <a:lnTo>
                    <a:pt x="365188" y="143116"/>
                  </a:lnTo>
                  <a:lnTo>
                    <a:pt x="382930" y="138645"/>
                  </a:lnTo>
                  <a:lnTo>
                    <a:pt x="387807" y="128435"/>
                  </a:lnTo>
                  <a:lnTo>
                    <a:pt x="395046" y="113423"/>
                  </a:lnTo>
                  <a:lnTo>
                    <a:pt x="397141" y="113423"/>
                  </a:lnTo>
                  <a:lnTo>
                    <a:pt x="409206" y="137528"/>
                  </a:lnTo>
                  <a:lnTo>
                    <a:pt x="426681" y="141909"/>
                  </a:lnTo>
                  <a:lnTo>
                    <a:pt x="433133" y="144564"/>
                  </a:lnTo>
                  <a:lnTo>
                    <a:pt x="439127" y="148094"/>
                  </a:lnTo>
                  <a:lnTo>
                    <a:pt x="448614" y="153530"/>
                  </a:lnTo>
                  <a:lnTo>
                    <a:pt x="474408" y="144564"/>
                  </a:lnTo>
                  <a:lnTo>
                    <a:pt x="474637" y="144564"/>
                  </a:lnTo>
                  <a:lnTo>
                    <a:pt x="476186" y="146126"/>
                  </a:lnTo>
                  <a:lnTo>
                    <a:pt x="470738" y="161810"/>
                  </a:lnTo>
                  <a:lnTo>
                    <a:pt x="467118" y="172135"/>
                  </a:lnTo>
                  <a:lnTo>
                    <a:pt x="472541" y="181648"/>
                  </a:lnTo>
                  <a:lnTo>
                    <a:pt x="476059" y="187642"/>
                  </a:lnTo>
                  <a:lnTo>
                    <a:pt x="478713" y="194094"/>
                  </a:lnTo>
                  <a:lnTo>
                    <a:pt x="480428" y="200812"/>
                  </a:lnTo>
                  <a:lnTo>
                    <a:pt x="483158" y="211797"/>
                  </a:lnTo>
                  <a:lnTo>
                    <a:pt x="508419" y="223939"/>
                  </a:lnTo>
                  <a:lnTo>
                    <a:pt x="508419" y="197116"/>
                  </a:lnTo>
                  <a:lnTo>
                    <a:pt x="503936" y="194957"/>
                  </a:lnTo>
                  <a:lnTo>
                    <a:pt x="502132" y="188760"/>
                  </a:lnTo>
                  <a:lnTo>
                    <a:pt x="502018" y="188379"/>
                  </a:lnTo>
                  <a:lnTo>
                    <a:pt x="499643" y="181965"/>
                  </a:lnTo>
                  <a:lnTo>
                    <a:pt x="496836" y="175717"/>
                  </a:lnTo>
                  <a:lnTo>
                    <a:pt x="493598" y="169684"/>
                  </a:lnTo>
                  <a:lnTo>
                    <a:pt x="502297" y="144564"/>
                  </a:lnTo>
                  <a:lnTo>
                    <a:pt x="503936" y="139814"/>
                  </a:lnTo>
                  <a:lnTo>
                    <a:pt x="491350" y="127228"/>
                  </a:lnTo>
                  <a:lnTo>
                    <a:pt x="481012" y="116903"/>
                  </a:lnTo>
                  <a:lnTo>
                    <a:pt x="451129" y="127228"/>
                  </a:lnTo>
                  <a:lnTo>
                    <a:pt x="445109" y="123990"/>
                  </a:lnTo>
                  <a:lnTo>
                    <a:pt x="438861" y="121170"/>
                  </a:lnTo>
                  <a:lnTo>
                    <a:pt x="432435" y="118808"/>
                  </a:lnTo>
                  <a:lnTo>
                    <a:pt x="425856" y="116903"/>
                  </a:lnTo>
                  <a:lnTo>
                    <a:pt x="424116" y="113423"/>
                  </a:lnTo>
                  <a:lnTo>
                    <a:pt x="412026" y="89281"/>
                  </a:lnTo>
                  <a:lnTo>
                    <a:pt x="379844" y="89281"/>
                  </a:lnTo>
                  <a:lnTo>
                    <a:pt x="366077" y="118008"/>
                  </a:lnTo>
                  <a:lnTo>
                    <a:pt x="359473" y="119913"/>
                  </a:lnTo>
                  <a:lnTo>
                    <a:pt x="353034" y="122275"/>
                  </a:lnTo>
                  <a:lnTo>
                    <a:pt x="346786" y="125082"/>
                  </a:lnTo>
                  <a:lnTo>
                    <a:pt x="340728" y="128346"/>
                  </a:lnTo>
                  <a:lnTo>
                    <a:pt x="310883" y="118008"/>
                  </a:lnTo>
                  <a:lnTo>
                    <a:pt x="287959" y="140982"/>
                  </a:lnTo>
                  <a:lnTo>
                    <a:pt x="297141" y="170827"/>
                  </a:lnTo>
                  <a:lnTo>
                    <a:pt x="293890" y="176872"/>
                  </a:lnTo>
                  <a:lnTo>
                    <a:pt x="291084" y="183108"/>
                  </a:lnTo>
                  <a:lnTo>
                    <a:pt x="288721" y="189522"/>
                  </a:lnTo>
                  <a:lnTo>
                    <a:pt x="286804" y="196100"/>
                  </a:lnTo>
                  <a:lnTo>
                    <a:pt x="258102" y="209892"/>
                  </a:lnTo>
                  <a:lnTo>
                    <a:pt x="258102" y="242062"/>
                  </a:lnTo>
                  <a:lnTo>
                    <a:pt x="286804" y="255841"/>
                  </a:lnTo>
                  <a:lnTo>
                    <a:pt x="288721" y="262420"/>
                  </a:lnTo>
                  <a:lnTo>
                    <a:pt x="291096" y="268846"/>
                  </a:lnTo>
                  <a:lnTo>
                    <a:pt x="293903" y="275082"/>
                  </a:lnTo>
                  <a:lnTo>
                    <a:pt x="297141" y="281114"/>
                  </a:lnTo>
                  <a:lnTo>
                    <a:pt x="286804" y="310984"/>
                  </a:lnTo>
                  <a:lnTo>
                    <a:pt x="309727" y="333959"/>
                  </a:lnTo>
                  <a:lnTo>
                    <a:pt x="339598" y="323608"/>
                  </a:lnTo>
                  <a:lnTo>
                    <a:pt x="345630" y="326859"/>
                  </a:lnTo>
                  <a:lnTo>
                    <a:pt x="351866" y="329679"/>
                  </a:lnTo>
                  <a:lnTo>
                    <a:pt x="358292" y="332041"/>
                  </a:lnTo>
                  <a:lnTo>
                    <a:pt x="364871" y="333959"/>
                  </a:lnTo>
                  <a:lnTo>
                    <a:pt x="378637" y="362673"/>
                  </a:lnTo>
                  <a:lnTo>
                    <a:pt x="410819" y="362673"/>
                  </a:lnTo>
                  <a:lnTo>
                    <a:pt x="422922" y="338480"/>
                  </a:lnTo>
                  <a:lnTo>
                    <a:pt x="424611" y="335114"/>
                  </a:lnTo>
                  <a:lnTo>
                    <a:pt x="431203" y="333197"/>
                  </a:lnTo>
                  <a:lnTo>
                    <a:pt x="437642" y="330822"/>
                  </a:lnTo>
                  <a:lnTo>
                    <a:pt x="443890" y="328002"/>
                  </a:lnTo>
                  <a:lnTo>
                    <a:pt x="449948" y="324751"/>
                  </a:lnTo>
                  <a:lnTo>
                    <a:pt x="479806" y="335114"/>
                  </a:lnTo>
                  <a:lnTo>
                    <a:pt x="490156" y="324751"/>
                  </a:lnTo>
                  <a:lnTo>
                    <a:pt x="502793" y="312127"/>
                  </a:lnTo>
                  <a:lnTo>
                    <a:pt x="501129" y="307327"/>
                  </a:lnTo>
                  <a:lnTo>
                    <a:pt x="492455" y="282257"/>
                  </a:lnTo>
                  <a:lnTo>
                    <a:pt x="495973" y="276250"/>
                  </a:lnTo>
                  <a:lnTo>
                    <a:pt x="499059" y="270014"/>
                  </a:lnTo>
                  <a:lnTo>
                    <a:pt x="501713" y="263588"/>
                  </a:lnTo>
                  <a:lnTo>
                    <a:pt x="503936" y="256997"/>
                  </a:lnTo>
                  <a:lnTo>
                    <a:pt x="532650" y="243205"/>
                  </a:lnTo>
                  <a:lnTo>
                    <a:pt x="532650" y="208749"/>
                  </a:lnTo>
                  <a:close/>
                </a:path>
                <a:path w="821055" h="974089">
                  <a:moveTo>
                    <a:pt x="820458" y="558901"/>
                  </a:moveTo>
                  <a:lnTo>
                    <a:pt x="808545" y="527380"/>
                  </a:lnTo>
                  <a:lnTo>
                    <a:pt x="796315" y="506120"/>
                  </a:lnTo>
                  <a:lnTo>
                    <a:pt x="796315" y="565391"/>
                  </a:lnTo>
                  <a:lnTo>
                    <a:pt x="794448" y="574243"/>
                  </a:lnTo>
                  <a:lnTo>
                    <a:pt x="791032" y="581240"/>
                  </a:lnTo>
                  <a:lnTo>
                    <a:pt x="784479" y="586181"/>
                  </a:lnTo>
                  <a:lnTo>
                    <a:pt x="776795" y="587514"/>
                  </a:lnTo>
                  <a:lnTo>
                    <a:pt x="701167" y="587514"/>
                  </a:lnTo>
                  <a:lnTo>
                    <a:pt x="701154" y="684187"/>
                  </a:lnTo>
                  <a:lnTo>
                    <a:pt x="692454" y="730046"/>
                  </a:lnTo>
                  <a:lnTo>
                    <a:pt x="667207" y="769518"/>
                  </a:lnTo>
                  <a:lnTo>
                    <a:pt x="628599" y="795591"/>
                  </a:lnTo>
                  <a:lnTo>
                    <a:pt x="582942" y="804773"/>
                  </a:lnTo>
                  <a:lnTo>
                    <a:pt x="499694" y="804773"/>
                  </a:lnTo>
                  <a:lnTo>
                    <a:pt x="499694" y="949502"/>
                  </a:lnTo>
                  <a:lnTo>
                    <a:pt x="166712" y="949502"/>
                  </a:lnTo>
                  <a:lnTo>
                    <a:pt x="166712" y="656602"/>
                  </a:lnTo>
                  <a:lnTo>
                    <a:pt x="157340" y="649363"/>
                  </a:lnTo>
                  <a:lnTo>
                    <a:pt x="118110" y="613892"/>
                  </a:lnTo>
                  <a:lnTo>
                    <a:pt x="85166" y="573316"/>
                  </a:lnTo>
                  <a:lnTo>
                    <a:pt x="58915" y="528459"/>
                  </a:lnTo>
                  <a:lnTo>
                    <a:pt x="39751" y="480136"/>
                  </a:lnTo>
                  <a:lnTo>
                    <a:pt x="28092" y="429196"/>
                  </a:lnTo>
                  <a:lnTo>
                    <a:pt x="24358" y="376618"/>
                  </a:lnTo>
                  <a:lnTo>
                    <a:pt x="24345" y="375589"/>
                  </a:lnTo>
                  <a:lnTo>
                    <a:pt x="25666" y="329501"/>
                  </a:lnTo>
                  <a:lnTo>
                    <a:pt x="33108" y="284632"/>
                  </a:lnTo>
                  <a:lnTo>
                    <a:pt x="46380" y="241541"/>
                  </a:lnTo>
                  <a:lnTo>
                    <a:pt x="65176" y="200748"/>
                  </a:lnTo>
                  <a:lnTo>
                    <a:pt x="89217" y="162814"/>
                  </a:lnTo>
                  <a:lnTo>
                    <a:pt x="118198" y="128257"/>
                  </a:lnTo>
                  <a:lnTo>
                    <a:pt x="151841" y="97650"/>
                  </a:lnTo>
                  <a:lnTo>
                    <a:pt x="189826" y="71513"/>
                  </a:lnTo>
                  <a:lnTo>
                    <a:pt x="230898" y="50698"/>
                  </a:lnTo>
                  <a:lnTo>
                    <a:pt x="273405" y="35941"/>
                  </a:lnTo>
                  <a:lnTo>
                    <a:pt x="316750" y="27076"/>
                  </a:lnTo>
                  <a:lnTo>
                    <a:pt x="360400" y="23977"/>
                  </a:lnTo>
                  <a:lnTo>
                    <a:pt x="403796" y="26492"/>
                  </a:lnTo>
                  <a:lnTo>
                    <a:pt x="446379" y="34493"/>
                  </a:lnTo>
                  <a:lnTo>
                    <a:pt x="487603" y="47828"/>
                  </a:lnTo>
                  <a:lnTo>
                    <a:pt x="526923" y="66370"/>
                  </a:lnTo>
                  <a:lnTo>
                    <a:pt x="563765" y="89966"/>
                  </a:lnTo>
                  <a:lnTo>
                    <a:pt x="597598" y="118478"/>
                  </a:lnTo>
                  <a:lnTo>
                    <a:pt x="627849" y="151765"/>
                  </a:lnTo>
                  <a:lnTo>
                    <a:pt x="653973" y="189687"/>
                  </a:lnTo>
                  <a:lnTo>
                    <a:pt x="675779" y="233248"/>
                  </a:lnTo>
                  <a:lnTo>
                    <a:pt x="691045" y="279222"/>
                  </a:lnTo>
                  <a:lnTo>
                    <a:pt x="699592" y="326923"/>
                  </a:lnTo>
                  <a:lnTo>
                    <a:pt x="701230" y="375589"/>
                  </a:lnTo>
                  <a:lnTo>
                    <a:pt x="701230" y="388924"/>
                  </a:lnTo>
                  <a:lnTo>
                    <a:pt x="787996" y="539813"/>
                  </a:lnTo>
                  <a:lnTo>
                    <a:pt x="788365" y="540346"/>
                  </a:lnTo>
                  <a:lnTo>
                    <a:pt x="793178" y="548005"/>
                  </a:lnTo>
                  <a:lnTo>
                    <a:pt x="795858" y="556501"/>
                  </a:lnTo>
                  <a:lnTo>
                    <a:pt x="796315" y="565391"/>
                  </a:lnTo>
                  <a:lnTo>
                    <a:pt x="796315" y="506120"/>
                  </a:lnTo>
                  <a:lnTo>
                    <a:pt x="725297" y="382651"/>
                  </a:lnTo>
                  <a:lnTo>
                    <a:pt x="725271" y="375589"/>
                  </a:lnTo>
                  <a:lnTo>
                    <a:pt x="723976" y="329501"/>
                  </a:lnTo>
                  <a:lnTo>
                    <a:pt x="716114" y="279768"/>
                  </a:lnTo>
                  <a:lnTo>
                    <a:pt x="702322" y="234429"/>
                  </a:lnTo>
                  <a:lnTo>
                    <a:pt x="682955" y="191757"/>
                  </a:lnTo>
                  <a:lnTo>
                    <a:pt x="658418" y="152196"/>
                  </a:lnTo>
                  <a:lnTo>
                    <a:pt x="629132" y="116192"/>
                  </a:lnTo>
                  <a:lnTo>
                    <a:pt x="595515" y="84188"/>
                  </a:lnTo>
                  <a:lnTo>
                    <a:pt x="557987" y="56642"/>
                  </a:lnTo>
                  <a:lnTo>
                    <a:pt x="516940" y="33997"/>
                  </a:lnTo>
                  <a:lnTo>
                    <a:pt x="491324" y="23977"/>
                  </a:lnTo>
                  <a:lnTo>
                    <a:pt x="472808" y="16713"/>
                  </a:lnTo>
                  <a:lnTo>
                    <a:pt x="425996" y="5232"/>
                  </a:lnTo>
                  <a:lnTo>
                    <a:pt x="376936" y="0"/>
                  </a:lnTo>
                  <a:lnTo>
                    <a:pt x="327609" y="1384"/>
                  </a:lnTo>
                  <a:lnTo>
                    <a:pt x="280047" y="9182"/>
                  </a:lnTo>
                  <a:lnTo>
                    <a:pt x="234708" y="22961"/>
                  </a:lnTo>
                  <a:lnTo>
                    <a:pt x="192024" y="42329"/>
                  </a:lnTo>
                  <a:lnTo>
                    <a:pt x="152450" y="66852"/>
                  </a:lnTo>
                  <a:lnTo>
                    <a:pt x="116433" y="96126"/>
                  </a:lnTo>
                  <a:lnTo>
                    <a:pt x="84416" y="129743"/>
                  </a:lnTo>
                  <a:lnTo>
                    <a:pt x="56870" y="167271"/>
                  </a:lnTo>
                  <a:lnTo>
                    <a:pt x="34226" y="208292"/>
                  </a:lnTo>
                  <a:lnTo>
                    <a:pt x="16929" y="252412"/>
                  </a:lnTo>
                  <a:lnTo>
                    <a:pt x="5448" y="299212"/>
                  </a:lnTo>
                  <a:lnTo>
                    <a:pt x="203" y="348259"/>
                  </a:lnTo>
                  <a:lnTo>
                    <a:pt x="0" y="355346"/>
                  </a:lnTo>
                  <a:lnTo>
                    <a:pt x="0" y="369531"/>
                  </a:lnTo>
                  <a:lnTo>
                    <a:pt x="177" y="375589"/>
                  </a:lnTo>
                  <a:lnTo>
                    <a:pt x="203" y="376618"/>
                  </a:lnTo>
                  <a:lnTo>
                    <a:pt x="3225" y="425043"/>
                  </a:lnTo>
                  <a:lnTo>
                    <a:pt x="12471" y="472135"/>
                  </a:lnTo>
                  <a:lnTo>
                    <a:pt x="27673" y="517359"/>
                  </a:lnTo>
                  <a:lnTo>
                    <a:pt x="48552" y="560158"/>
                  </a:lnTo>
                  <a:lnTo>
                    <a:pt x="74841" y="599960"/>
                  </a:lnTo>
                  <a:lnTo>
                    <a:pt x="106273" y="636244"/>
                  </a:lnTo>
                  <a:lnTo>
                    <a:pt x="142582" y="668426"/>
                  </a:lnTo>
                  <a:lnTo>
                    <a:pt x="142582" y="973658"/>
                  </a:lnTo>
                  <a:lnTo>
                    <a:pt x="523824" y="973658"/>
                  </a:lnTo>
                  <a:lnTo>
                    <a:pt x="523824" y="949502"/>
                  </a:lnTo>
                  <a:lnTo>
                    <a:pt x="523824" y="828916"/>
                  </a:lnTo>
                  <a:lnTo>
                    <a:pt x="582942" y="828916"/>
                  </a:lnTo>
                  <a:lnTo>
                    <a:pt x="611047" y="826084"/>
                  </a:lnTo>
                  <a:lnTo>
                    <a:pt x="662266" y="804773"/>
                  </a:lnTo>
                  <a:lnTo>
                    <a:pt x="701878" y="764438"/>
                  </a:lnTo>
                  <a:lnTo>
                    <a:pt x="722668" y="712444"/>
                  </a:lnTo>
                  <a:lnTo>
                    <a:pt x="725297" y="684187"/>
                  </a:lnTo>
                  <a:lnTo>
                    <a:pt x="725297" y="611809"/>
                  </a:lnTo>
                  <a:lnTo>
                    <a:pt x="778383" y="611809"/>
                  </a:lnTo>
                  <a:lnTo>
                    <a:pt x="800404" y="603377"/>
                  </a:lnTo>
                  <a:lnTo>
                    <a:pt x="816089" y="584974"/>
                  </a:lnTo>
                  <a:lnTo>
                    <a:pt x="820458" y="55890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6" name="object 26" descr=""/>
          <p:cNvSpPr txBox="1"/>
          <p:nvPr/>
        </p:nvSpPr>
        <p:spPr>
          <a:xfrm>
            <a:off x="1974088" y="869441"/>
            <a:ext cx="117665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b="1">
                <a:solidFill>
                  <a:srgbClr val="03234D"/>
                </a:solidFill>
                <a:latin typeface="Arial"/>
                <a:cs typeface="Arial"/>
              </a:rPr>
              <a:t>Smart</a:t>
            </a:r>
            <a:r>
              <a:rPr dirty="0" sz="1200" spc="-10" b="1">
                <a:solidFill>
                  <a:srgbClr val="03234D"/>
                </a:solidFill>
                <a:latin typeface="Arial"/>
                <a:cs typeface="Arial"/>
              </a:rPr>
              <a:t> solutions</a:t>
            </a:r>
            <a:endParaRPr sz="1200">
              <a:latin typeface="Arial"/>
              <a:cs typeface="Arial"/>
            </a:endParaRPr>
          </a:p>
        </p:txBody>
      </p:sp>
      <p:sp>
        <p:nvSpPr>
          <p:cNvPr id="27" name="object 27" descr=""/>
          <p:cNvSpPr txBox="1"/>
          <p:nvPr/>
        </p:nvSpPr>
        <p:spPr>
          <a:xfrm>
            <a:off x="1974088" y="1090421"/>
            <a:ext cx="6205220" cy="1016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84150" marR="141605" indent="-171450">
              <a:lnSpc>
                <a:spcPct val="100000"/>
              </a:lnSpc>
              <a:spcBef>
                <a:spcPts val="100"/>
              </a:spcBef>
              <a:buClr>
                <a:srgbClr val="009999"/>
              </a:buClr>
              <a:buFont typeface="Wingdings"/>
              <a:buChar char=""/>
              <a:tabLst>
                <a:tab pos="184150" algn="l"/>
              </a:tabLst>
            </a:pPr>
            <a:r>
              <a:rPr dirty="0" sz="1200">
                <a:solidFill>
                  <a:srgbClr val="03234D"/>
                </a:solidFill>
                <a:latin typeface="Arial MT"/>
                <a:cs typeface="Arial MT"/>
              </a:rPr>
              <a:t>By</a:t>
            </a:r>
            <a:r>
              <a:rPr dirty="0" sz="120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03234D"/>
                </a:solidFill>
                <a:latin typeface="Arial MT"/>
                <a:cs typeface="Arial MT"/>
              </a:rPr>
              <a:t>Leveraging</a:t>
            </a:r>
            <a:r>
              <a:rPr dirty="0" sz="1200" spc="-4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03234D"/>
                </a:solidFill>
                <a:latin typeface="Arial MT"/>
                <a:cs typeface="Arial MT"/>
              </a:rPr>
              <a:t>Siemens</a:t>
            </a:r>
            <a:r>
              <a:rPr dirty="0" sz="1200" spc="-3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03234D"/>
                </a:solidFill>
                <a:latin typeface="Arial MT"/>
                <a:cs typeface="Arial MT"/>
              </a:rPr>
              <a:t>Digital</a:t>
            </a:r>
            <a:r>
              <a:rPr dirty="0" sz="1200" spc="-3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03234D"/>
                </a:solidFill>
                <a:latin typeface="Arial MT"/>
                <a:cs typeface="Arial MT"/>
              </a:rPr>
              <a:t>Industries</a:t>
            </a:r>
            <a:r>
              <a:rPr dirty="0" sz="1200" spc="-3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03234D"/>
                </a:solidFill>
                <a:latin typeface="Arial MT"/>
                <a:cs typeface="Arial MT"/>
              </a:rPr>
              <a:t>and</a:t>
            </a:r>
            <a:r>
              <a:rPr dirty="0" sz="1200" spc="-3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03234D"/>
                </a:solidFill>
                <a:latin typeface="Arial MT"/>
                <a:cs typeface="Arial MT"/>
              </a:rPr>
              <a:t>Smart</a:t>
            </a:r>
            <a:r>
              <a:rPr dirty="0" sz="120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03234D"/>
                </a:solidFill>
                <a:latin typeface="Arial MT"/>
                <a:cs typeface="Arial MT"/>
              </a:rPr>
              <a:t>Infrastructure</a:t>
            </a:r>
            <a:r>
              <a:rPr dirty="0" sz="1200" spc="-4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03234D"/>
                </a:solidFill>
                <a:latin typeface="Arial MT"/>
                <a:cs typeface="Arial MT"/>
              </a:rPr>
              <a:t>offerings,</a:t>
            </a:r>
            <a:r>
              <a:rPr dirty="0" sz="120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03234D"/>
                </a:solidFill>
                <a:latin typeface="Arial MT"/>
                <a:cs typeface="Arial MT"/>
              </a:rPr>
              <a:t>Vestas</a:t>
            </a:r>
            <a:r>
              <a:rPr dirty="0" sz="120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200" spc="-20">
                <a:solidFill>
                  <a:srgbClr val="03234D"/>
                </a:solidFill>
                <a:latin typeface="Arial MT"/>
                <a:cs typeface="Arial MT"/>
              </a:rPr>
              <a:t>will </a:t>
            </a:r>
            <a:r>
              <a:rPr dirty="0" sz="1200">
                <a:solidFill>
                  <a:srgbClr val="03234D"/>
                </a:solidFill>
                <a:latin typeface="Arial MT"/>
                <a:cs typeface="Arial MT"/>
              </a:rPr>
              <a:t>be</a:t>
            </a:r>
            <a:r>
              <a:rPr dirty="0" sz="120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03234D"/>
                </a:solidFill>
                <a:latin typeface="Arial MT"/>
                <a:cs typeface="Arial MT"/>
              </a:rPr>
              <a:t>able</a:t>
            </a:r>
            <a:r>
              <a:rPr dirty="0" sz="120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03234D"/>
                </a:solidFill>
                <a:latin typeface="Arial MT"/>
                <a:cs typeface="Arial MT"/>
              </a:rPr>
              <a:t>to</a:t>
            </a:r>
            <a:r>
              <a:rPr dirty="0" sz="1200" spc="-1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03234D"/>
                </a:solidFill>
                <a:latin typeface="Arial MT"/>
                <a:cs typeface="Arial MT"/>
              </a:rPr>
              <a:t>provide</a:t>
            </a:r>
            <a:r>
              <a:rPr dirty="0" sz="120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03234D"/>
                </a:solidFill>
                <a:latin typeface="Arial MT"/>
                <a:cs typeface="Arial MT"/>
              </a:rPr>
              <a:t>a</a:t>
            </a:r>
            <a:r>
              <a:rPr dirty="0" sz="1200" spc="-1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03234D"/>
                </a:solidFill>
                <a:latin typeface="Arial MT"/>
                <a:cs typeface="Arial MT"/>
              </a:rPr>
              <a:t>premier</a:t>
            </a:r>
            <a:r>
              <a:rPr dirty="0" sz="120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03234D"/>
                </a:solidFill>
                <a:latin typeface="Arial MT"/>
                <a:cs typeface="Arial MT"/>
              </a:rPr>
              <a:t>suite</a:t>
            </a:r>
            <a:r>
              <a:rPr dirty="0" sz="120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03234D"/>
                </a:solidFill>
                <a:latin typeface="Arial MT"/>
                <a:cs typeface="Arial MT"/>
              </a:rPr>
              <a:t>of</a:t>
            </a:r>
            <a:r>
              <a:rPr dirty="0" sz="1200" spc="-1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03234D"/>
                </a:solidFill>
                <a:latin typeface="Arial MT"/>
                <a:cs typeface="Arial MT"/>
              </a:rPr>
              <a:t>Wind</a:t>
            </a:r>
            <a:r>
              <a:rPr dirty="0" sz="1200" spc="-1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03234D"/>
                </a:solidFill>
                <a:latin typeface="Arial MT"/>
                <a:cs typeface="Arial MT"/>
              </a:rPr>
              <a:t>offerings</a:t>
            </a:r>
            <a:endParaRPr sz="1200">
              <a:latin typeface="Arial MT"/>
              <a:cs typeface="Arial MT"/>
            </a:endParaRPr>
          </a:p>
          <a:p>
            <a:pPr marL="184150" marR="5080" indent="-171450">
              <a:lnSpc>
                <a:spcPct val="100000"/>
              </a:lnSpc>
              <a:spcBef>
                <a:spcPts val="300"/>
              </a:spcBef>
              <a:buClr>
                <a:srgbClr val="009999"/>
              </a:buClr>
              <a:buFont typeface="Wingdings"/>
              <a:buChar char=""/>
              <a:tabLst>
                <a:tab pos="184150" algn="l"/>
              </a:tabLst>
            </a:pPr>
            <a:r>
              <a:rPr dirty="0" sz="1200">
                <a:solidFill>
                  <a:srgbClr val="03234D"/>
                </a:solidFill>
                <a:latin typeface="Arial MT"/>
                <a:cs typeface="Arial MT"/>
              </a:rPr>
              <a:t>Vestas</a:t>
            </a:r>
            <a:r>
              <a:rPr dirty="0" sz="120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03234D"/>
                </a:solidFill>
                <a:latin typeface="Arial MT"/>
                <a:cs typeface="Arial MT"/>
              </a:rPr>
              <a:t>would</a:t>
            </a:r>
            <a:r>
              <a:rPr dirty="0" sz="1200" spc="-3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03234D"/>
                </a:solidFill>
                <a:latin typeface="Arial MT"/>
                <a:cs typeface="Arial MT"/>
              </a:rPr>
              <a:t>be</a:t>
            </a:r>
            <a:r>
              <a:rPr dirty="0" sz="120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03234D"/>
                </a:solidFill>
                <a:latin typeface="Arial MT"/>
                <a:cs typeface="Arial MT"/>
              </a:rPr>
              <a:t>able</a:t>
            </a:r>
            <a:r>
              <a:rPr dirty="0" sz="1200" spc="-3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03234D"/>
                </a:solidFill>
                <a:latin typeface="Arial MT"/>
                <a:cs typeface="Arial MT"/>
              </a:rPr>
              <a:t>to</a:t>
            </a:r>
            <a:r>
              <a:rPr dirty="0" sz="120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03234D"/>
                </a:solidFill>
                <a:latin typeface="Arial MT"/>
                <a:cs typeface="Arial MT"/>
              </a:rPr>
              <a:t>increase</a:t>
            </a:r>
            <a:r>
              <a:rPr dirty="0" sz="1200" spc="-4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03234D"/>
                </a:solidFill>
                <a:latin typeface="Arial MT"/>
                <a:cs typeface="Arial MT"/>
              </a:rPr>
              <a:t>their</a:t>
            </a:r>
            <a:r>
              <a:rPr dirty="0" sz="120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03234D"/>
                </a:solidFill>
                <a:latin typeface="Arial MT"/>
                <a:cs typeface="Arial MT"/>
              </a:rPr>
              <a:t>product</a:t>
            </a:r>
            <a:r>
              <a:rPr dirty="0" sz="120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03234D"/>
                </a:solidFill>
                <a:latin typeface="Arial MT"/>
                <a:cs typeface="Arial MT"/>
              </a:rPr>
              <a:t>offering</a:t>
            </a:r>
            <a:r>
              <a:rPr dirty="0" sz="1200" spc="-3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03234D"/>
                </a:solidFill>
                <a:latin typeface="Arial MT"/>
                <a:cs typeface="Arial MT"/>
              </a:rPr>
              <a:t>beyond</a:t>
            </a:r>
            <a:r>
              <a:rPr dirty="0" sz="1200" spc="-4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03234D"/>
                </a:solidFill>
                <a:latin typeface="Arial MT"/>
                <a:cs typeface="Arial MT"/>
              </a:rPr>
              <a:t>turbines</a:t>
            </a:r>
            <a:r>
              <a:rPr dirty="0" sz="1200" spc="-3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03234D"/>
                </a:solidFill>
                <a:latin typeface="Arial MT"/>
                <a:cs typeface="Arial MT"/>
              </a:rPr>
              <a:t>and</a:t>
            </a:r>
            <a:r>
              <a:rPr dirty="0" sz="120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03234D"/>
                </a:solidFill>
                <a:latin typeface="Arial MT"/>
                <a:cs typeface="Arial MT"/>
              </a:rPr>
              <a:t>blades</a:t>
            </a:r>
            <a:r>
              <a:rPr dirty="0" sz="1200" spc="-3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200" spc="-25">
                <a:solidFill>
                  <a:srgbClr val="03234D"/>
                </a:solidFill>
                <a:latin typeface="Arial MT"/>
                <a:cs typeface="Arial MT"/>
              </a:rPr>
              <a:t>by </a:t>
            </a:r>
            <a:r>
              <a:rPr dirty="0" sz="1200">
                <a:solidFill>
                  <a:srgbClr val="03234D"/>
                </a:solidFill>
                <a:latin typeface="Arial MT"/>
                <a:cs typeface="Arial MT"/>
              </a:rPr>
              <a:t>offering</a:t>
            </a:r>
            <a:r>
              <a:rPr dirty="0" sz="1200" spc="-4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03234D"/>
                </a:solidFill>
                <a:latin typeface="Arial MT"/>
                <a:cs typeface="Arial MT"/>
              </a:rPr>
              <a:t>smart</a:t>
            </a:r>
            <a:r>
              <a:rPr dirty="0" sz="1200" spc="-1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03234D"/>
                </a:solidFill>
                <a:latin typeface="Arial MT"/>
                <a:cs typeface="Arial MT"/>
              </a:rPr>
              <a:t>solutions</a:t>
            </a:r>
            <a:r>
              <a:rPr dirty="0" sz="1200" spc="-4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03234D"/>
                </a:solidFill>
                <a:latin typeface="Arial MT"/>
                <a:cs typeface="Arial MT"/>
              </a:rPr>
              <a:t>such</a:t>
            </a:r>
            <a:r>
              <a:rPr dirty="0" sz="120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03234D"/>
                </a:solidFill>
                <a:latin typeface="Arial MT"/>
                <a:cs typeface="Arial MT"/>
              </a:rPr>
              <a:t>as</a:t>
            </a:r>
            <a:r>
              <a:rPr dirty="0" sz="120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03234D"/>
                </a:solidFill>
                <a:latin typeface="Arial MT"/>
                <a:cs typeface="Arial MT"/>
              </a:rPr>
              <a:t>communication</a:t>
            </a:r>
            <a:r>
              <a:rPr dirty="0" sz="1200" spc="-4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03234D"/>
                </a:solidFill>
                <a:latin typeface="Arial MT"/>
                <a:cs typeface="Arial MT"/>
              </a:rPr>
              <a:t>infrastructure,</a:t>
            </a:r>
            <a:r>
              <a:rPr dirty="0" sz="120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03234D"/>
                </a:solidFill>
                <a:latin typeface="Arial MT"/>
                <a:cs typeface="Arial MT"/>
              </a:rPr>
              <a:t>smart</a:t>
            </a:r>
            <a:r>
              <a:rPr dirty="0" sz="120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03234D"/>
                </a:solidFill>
                <a:latin typeface="Arial MT"/>
                <a:cs typeface="Arial MT"/>
              </a:rPr>
              <a:t>breakers,</a:t>
            </a:r>
            <a:r>
              <a:rPr dirty="0" sz="120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03234D"/>
                </a:solidFill>
                <a:latin typeface="Arial MT"/>
                <a:cs typeface="Arial MT"/>
              </a:rPr>
              <a:t>and</a:t>
            </a:r>
            <a:r>
              <a:rPr dirty="0" sz="1200" spc="-4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03234D"/>
                </a:solidFill>
                <a:latin typeface="Arial MT"/>
                <a:cs typeface="Arial MT"/>
              </a:rPr>
              <a:t>wiring</a:t>
            </a:r>
            <a:endParaRPr sz="1200">
              <a:latin typeface="Arial MT"/>
              <a:cs typeface="Arial MT"/>
            </a:endParaRPr>
          </a:p>
          <a:p>
            <a:pPr marL="183515" indent="-170815">
              <a:lnSpc>
                <a:spcPct val="100000"/>
              </a:lnSpc>
              <a:spcBef>
                <a:spcPts val="300"/>
              </a:spcBef>
              <a:buClr>
                <a:srgbClr val="009999"/>
              </a:buClr>
              <a:buFont typeface="Wingdings"/>
              <a:buChar char=""/>
              <a:tabLst>
                <a:tab pos="183515" algn="l"/>
              </a:tabLst>
            </a:pPr>
            <a:r>
              <a:rPr dirty="0" sz="1200">
                <a:solidFill>
                  <a:srgbClr val="03234D"/>
                </a:solidFill>
                <a:latin typeface="Arial MT"/>
                <a:cs typeface="Arial MT"/>
              </a:rPr>
              <a:t>By</a:t>
            </a:r>
            <a:r>
              <a:rPr dirty="0" sz="1200" spc="-1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03234D"/>
                </a:solidFill>
                <a:latin typeface="Arial MT"/>
                <a:cs typeface="Arial MT"/>
              </a:rPr>
              <a:t>offering</a:t>
            </a:r>
            <a:r>
              <a:rPr dirty="0" sz="120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03234D"/>
                </a:solidFill>
                <a:latin typeface="Arial MT"/>
                <a:cs typeface="Arial MT"/>
              </a:rPr>
              <a:t>more</a:t>
            </a:r>
            <a:r>
              <a:rPr dirty="0" sz="120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03234D"/>
                </a:solidFill>
                <a:latin typeface="Arial MT"/>
                <a:cs typeface="Arial MT"/>
              </a:rPr>
              <a:t>solutions</a:t>
            </a:r>
            <a:r>
              <a:rPr dirty="0" sz="1200" spc="-3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03234D"/>
                </a:solidFill>
                <a:latin typeface="Arial MT"/>
                <a:cs typeface="Arial MT"/>
              </a:rPr>
              <a:t>for</a:t>
            </a:r>
            <a:r>
              <a:rPr dirty="0" sz="1200" spc="-1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03234D"/>
                </a:solidFill>
                <a:latin typeface="Arial MT"/>
                <a:cs typeface="Arial MT"/>
              </a:rPr>
              <a:t>wind</a:t>
            </a:r>
            <a:r>
              <a:rPr dirty="0" sz="120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03234D"/>
                </a:solidFill>
                <a:latin typeface="Arial MT"/>
                <a:cs typeface="Arial MT"/>
              </a:rPr>
              <a:t>there</a:t>
            </a:r>
            <a:r>
              <a:rPr dirty="0" sz="120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03234D"/>
                </a:solidFill>
                <a:latin typeface="Arial MT"/>
                <a:cs typeface="Arial MT"/>
              </a:rPr>
              <a:t>is</a:t>
            </a:r>
            <a:r>
              <a:rPr dirty="0" sz="1200" spc="-1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03234D"/>
                </a:solidFill>
                <a:latin typeface="Arial MT"/>
                <a:cs typeface="Arial MT"/>
              </a:rPr>
              <a:t>more</a:t>
            </a:r>
            <a:r>
              <a:rPr dirty="0" sz="120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03234D"/>
                </a:solidFill>
                <a:latin typeface="Arial MT"/>
                <a:cs typeface="Arial MT"/>
              </a:rPr>
              <a:t>opportunity</a:t>
            </a:r>
            <a:r>
              <a:rPr dirty="0" sz="120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03234D"/>
                </a:solidFill>
                <a:latin typeface="Arial MT"/>
                <a:cs typeface="Arial MT"/>
              </a:rPr>
              <a:t>for</a:t>
            </a:r>
            <a:r>
              <a:rPr dirty="0" sz="120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03234D"/>
                </a:solidFill>
                <a:latin typeface="Arial MT"/>
                <a:cs typeface="Arial MT"/>
              </a:rPr>
              <a:t>revenue</a:t>
            </a:r>
            <a:r>
              <a:rPr dirty="0" sz="1200" spc="-3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03234D"/>
                </a:solidFill>
                <a:latin typeface="Arial MT"/>
                <a:cs typeface="Arial MT"/>
              </a:rPr>
              <a:t>growth</a:t>
            </a:r>
            <a:endParaRPr sz="1200">
              <a:latin typeface="Arial MT"/>
              <a:cs typeface="Arial MT"/>
            </a:endParaRPr>
          </a:p>
        </p:txBody>
      </p:sp>
      <p:grpSp>
        <p:nvGrpSpPr>
          <p:cNvPr id="28" name="object 28" descr=""/>
          <p:cNvGrpSpPr/>
          <p:nvPr/>
        </p:nvGrpSpPr>
        <p:grpSpPr>
          <a:xfrm>
            <a:off x="557022" y="2223516"/>
            <a:ext cx="7768590" cy="1316355"/>
            <a:chOff x="557022" y="2223516"/>
            <a:chExt cx="7768590" cy="1316355"/>
          </a:xfrm>
        </p:grpSpPr>
        <p:sp>
          <p:nvSpPr>
            <p:cNvPr id="29" name="object 29" descr=""/>
            <p:cNvSpPr/>
            <p:nvPr/>
          </p:nvSpPr>
          <p:spPr>
            <a:xfrm>
              <a:off x="1277873" y="2223516"/>
              <a:ext cx="7047865" cy="1316355"/>
            </a:xfrm>
            <a:custGeom>
              <a:avLst/>
              <a:gdLst/>
              <a:ahLst/>
              <a:cxnLst/>
              <a:rect l="l" t="t" r="r" b="b"/>
              <a:pathLst>
                <a:path w="7047865" h="1316354">
                  <a:moveTo>
                    <a:pt x="7047738" y="0"/>
                  </a:moveTo>
                  <a:lnTo>
                    <a:pt x="0" y="0"/>
                  </a:lnTo>
                  <a:lnTo>
                    <a:pt x="0" y="1315974"/>
                  </a:lnTo>
                  <a:lnTo>
                    <a:pt x="7047738" y="1315974"/>
                  </a:lnTo>
                  <a:lnTo>
                    <a:pt x="704773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 descr=""/>
            <p:cNvSpPr/>
            <p:nvPr/>
          </p:nvSpPr>
          <p:spPr>
            <a:xfrm>
              <a:off x="557022" y="2224278"/>
              <a:ext cx="1316990" cy="1301750"/>
            </a:xfrm>
            <a:custGeom>
              <a:avLst/>
              <a:gdLst/>
              <a:ahLst/>
              <a:cxnLst/>
              <a:rect l="l" t="t" r="r" b="b"/>
              <a:pathLst>
                <a:path w="1316989" h="1301750">
                  <a:moveTo>
                    <a:pt x="658368" y="0"/>
                  </a:moveTo>
                  <a:lnTo>
                    <a:pt x="609233" y="1784"/>
                  </a:lnTo>
                  <a:lnTo>
                    <a:pt x="561080" y="7055"/>
                  </a:lnTo>
                  <a:lnTo>
                    <a:pt x="514034" y="15686"/>
                  </a:lnTo>
                  <a:lnTo>
                    <a:pt x="468224" y="27551"/>
                  </a:lnTo>
                  <a:lnTo>
                    <a:pt x="423776" y="42524"/>
                  </a:lnTo>
                  <a:lnTo>
                    <a:pt x="380819" y="60480"/>
                  </a:lnTo>
                  <a:lnTo>
                    <a:pt x="339478" y="81292"/>
                  </a:lnTo>
                  <a:lnTo>
                    <a:pt x="299882" y="104836"/>
                  </a:lnTo>
                  <a:lnTo>
                    <a:pt x="262157" y="130985"/>
                  </a:lnTo>
                  <a:lnTo>
                    <a:pt x="226432" y="159613"/>
                  </a:lnTo>
                  <a:lnTo>
                    <a:pt x="192833" y="190595"/>
                  </a:lnTo>
                  <a:lnTo>
                    <a:pt x="161488" y="223804"/>
                  </a:lnTo>
                  <a:lnTo>
                    <a:pt x="132524" y="259116"/>
                  </a:lnTo>
                  <a:lnTo>
                    <a:pt x="106068" y="296403"/>
                  </a:lnTo>
                  <a:lnTo>
                    <a:pt x="82248" y="335541"/>
                  </a:lnTo>
                  <a:lnTo>
                    <a:pt x="61191" y="376403"/>
                  </a:lnTo>
                  <a:lnTo>
                    <a:pt x="43024" y="418865"/>
                  </a:lnTo>
                  <a:lnTo>
                    <a:pt x="27875" y="462799"/>
                  </a:lnTo>
                  <a:lnTo>
                    <a:pt x="15870" y="508080"/>
                  </a:lnTo>
                  <a:lnTo>
                    <a:pt x="7138" y="554582"/>
                  </a:lnTo>
                  <a:lnTo>
                    <a:pt x="1805" y="602180"/>
                  </a:lnTo>
                  <a:lnTo>
                    <a:pt x="0" y="650748"/>
                  </a:lnTo>
                  <a:lnTo>
                    <a:pt x="1805" y="699315"/>
                  </a:lnTo>
                  <a:lnTo>
                    <a:pt x="7138" y="746913"/>
                  </a:lnTo>
                  <a:lnTo>
                    <a:pt x="15870" y="793415"/>
                  </a:lnTo>
                  <a:lnTo>
                    <a:pt x="27875" y="838696"/>
                  </a:lnTo>
                  <a:lnTo>
                    <a:pt x="43024" y="882630"/>
                  </a:lnTo>
                  <a:lnTo>
                    <a:pt x="61191" y="925092"/>
                  </a:lnTo>
                  <a:lnTo>
                    <a:pt x="82248" y="965954"/>
                  </a:lnTo>
                  <a:lnTo>
                    <a:pt x="106068" y="1005092"/>
                  </a:lnTo>
                  <a:lnTo>
                    <a:pt x="132524" y="1042379"/>
                  </a:lnTo>
                  <a:lnTo>
                    <a:pt x="161488" y="1077691"/>
                  </a:lnTo>
                  <a:lnTo>
                    <a:pt x="192833" y="1110900"/>
                  </a:lnTo>
                  <a:lnTo>
                    <a:pt x="226432" y="1141882"/>
                  </a:lnTo>
                  <a:lnTo>
                    <a:pt x="262157" y="1170510"/>
                  </a:lnTo>
                  <a:lnTo>
                    <a:pt x="299882" y="1196659"/>
                  </a:lnTo>
                  <a:lnTo>
                    <a:pt x="339478" y="1220203"/>
                  </a:lnTo>
                  <a:lnTo>
                    <a:pt x="380819" y="1241015"/>
                  </a:lnTo>
                  <a:lnTo>
                    <a:pt x="423776" y="1258971"/>
                  </a:lnTo>
                  <a:lnTo>
                    <a:pt x="468224" y="1273944"/>
                  </a:lnTo>
                  <a:lnTo>
                    <a:pt x="514034" y="1285809"/>
                  </a:lnTo>
                  <a:lnTo>
                    <a:pt x="561080" y="1294440"/>
                  </a:lnTo>
                  <a:lnTo>
                    <a:pt x="609233" y="1299711"/>
                  </a:lnTo>
                  <a:lnTo>
                    <a:pt x="658368" y="1301496"/>
                  </a:lnTo>
                  <a:lnTo>
                    <a:pt x="707502" y="1299711"/>
                  </a:lnTo>
                  <a:lnTo>
                    <a:pt x="755655" y="1294440"/>
                  </a:lnTo>
                  <a:lnTo>
                    <a:pt x="802701" y="1285809"/>
                  </a:lnTo>
                  <a:lnTo>
                    <a:pt x="848511" y="1273944"/>
                  </a:lnTo>
                  <a:lnTo>
                    <a:pt x="892959" y="1258971"/>
                  </a:lnTo>
                  <a:lnTo>
                    <a:pt x="935916" y="1241015"/>
                  </a:lnTo>
                  <a:lnTo>
                    <a:pt x="977257" y="1220203"/>
                  </a:lnTo>
                  <a:lnTo>
                    <a:pt x="1016853" y="1196659"/>
                  </a:lnTo>
                  <a:lnTo>
                    <a:pt x="1054578" y="1170510"/>
                  </a:lnTo>
                  <a:lnTo>
                    <a:pt x="1090303" y="1141882"/>
                  </a:lnTo>
                  <a:lnTo>
                    <a:pt x="1123902" y="1110900"/>
                  </a:lnTo>
                  <a:lnTo>
                    <a:pt x="1155247" y="1077691"/>
                  </a:lnTo>
                  <a:lnTo>
                    <a:pt x="1184211" y="1042379"/>
                  </a:lnTo>
                  <a:lnTo>
                    <a:pt x="1210667" y="1005092"/>
                  </a:lnTo>
                  <a:lnTo>
                    <a:pt x="1234487" y="965954"/>
                  </a:lnTo>
                  <a:lnTo>
                    <a:pt x="1255544" y="925092"/>
                  </a:lnTo>
                  <a:lnTo>
                    <a:pt x="1273711" y="882630"/>
                  </a:lnTo>
                  <a:lnTo>
                    <a:pt x="1288860" y="838696"/>
                  </a:lnTo>
                  <a:lnTo>
                    <a:pt x="1300865" y="793415"/>
                  </a:lnTo>
                  <a:lnTo>
                    <a:pt x="1309597" y="746913"/>
                  </a:lnTo>
                  <a:lnTo>
                    <a:pt x="1314930" y="699315"/>
                  </a:lnTo>
                  <a:lnTo>
                    <a:pt x="1316736" y="650748"/>
                  </a:lnTo>
                  <a:lnTo>
                    <a:pt x="1314930" y="602180"/>
                  </a:lnTo>
                  <a:lnTo>
                    <a:pt x="1309597" y="554582"/>
                  </a:lnTo>
                  <a:lnTo>
                    <a:pt x="1300865" y="508080"/>
                  </a:lnTo>
                  <a:lnTo>
                    <a:pt x="1288860" y="462799"/>
                  </a:lnTo>
                  <a:lnTo>
                    <a:pt x="1273711" y="418865"/>
                  </a:lnTo>
                  <a:lnTo>
                    <a:pt x="1255544" y="376403"/>
                  </a:lnTo>
                  <a:lnTo>
                    <a:pt x="1234487" y="335541"/>
                  </a:lnTo>
                  <a:lnTo>
                    <a:pt x="1210667" y="296403"/>
                  </a:lnTo>
                  <a:lnTo>
                    <a:pt x="1184211" y="259116"/>
                  </a:lnTo>
                  <a:lnTo>
                    <a:pt x="1155247" y="223804"/>
                  </a:lnTo>
                  <a:lnTo>
                    <a:pt x="1123902" y="190595"/>
                  </a:lnTo>
                  <a:lnTo>
                    <a:pt x="1090303" y="159613"/>
                  </a:lnTo>
                  <a:lnTo>
                    <a:pt x="1054578" y="130985"/>
                  </a:lnTo>
                  <a:lnTo>
                    <a:pt x="1016853" y="104836"/>
                  </a:lnTo>
                  <a:lnTo>
                    <a:pt x="977257" y="81292"/>
                  </a:lnTo>
                  <a:lnTo>
                    <a:pt x="935916" y="60480"/>
                  </a:lnTo>
                  <a:lnTo>
                    <a:pt x="892959" y="42524"/>
                  </a:lnTo>
                  <a:lnTo>
                    <a:pt x="848511" y="27551"/>
                  </a:lnTo>
                  <a:lnTo>
                    <a:pt x="802701" y="15686"/>
                  </a:lnTo>
                  <a:lnTo>
                    <a:pt x="755655" y="7055"/>
                  </a:lnTo>
                  <a:lnTo>
                    <a:pt x="707502" y="1784"/>
                  </a:lnTo>
                  <a:lnTo>
                    <a:pt x="658368" y="0"/>
                  </a:lnTo>
                  <a:close/>
                </a:path>
              </a:pathLst>
            </a:custGeom>
            <a:solidFill>
              <a:srgbClr val="5C949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 descr=""/>
            <p:cNvSpPr/>
            <p:nvPr/>
          </p:nvSpPr>
          <p:spPr>
            <a:xfrm>
              <a:off x="989010" y="3101090"/>
              <a:ext cx="459740" cy="160655"/>
            </a:xfrm>
            <a:custGeom>
              <a:avLst/>
              <a:gdLst/>
              <a:ahLst/>
              <a:cxnLst/>
              <a:rect l="l" t="t" r="r" b="b"/>
              <a:pathLst>
                <a:path w="459740" h="160654">
                  <a:moveTo>
                    <a:pt x="26781" y="0"/>
                  </a:moveTo>
                  <a:lnTo>
                    <a:pt x="1614" y="33819"/>
                  </a:lnTo>
                  <a:lnTo>
                    <a:pt x="0" y="46777"/>
                  </a:lnTo>
                  <a:lnTo>
                    <a:pt x="0" y="160562"/>
                  </a:lnTo>
                  <a:lnTo>
                    <a:pt x="459118" y="160562"/>
                  </a:lnTo>
                  <a:lnTo>
                    <a:pt x="459118" y="120105"/>
                  </a:lnTo>
                  <a:lnTo>
                    <a:pt x="437438" y="98613"/>
                  </a:lnTo>
                  <a:lnTo>
                    <a:pt x="424585" y="83086"/>
                  </a:lnTo>
                  <a:lnTo>
                    <a:pt x="414960" y="65426"/>
                  </a:lnTo>
                  <a:lnTo>
                    <a:pt x="408922" y="46343"/>
                  </a:lnTo>
                  <a:lnTo>
                    <a:pt x="406830" y="26549"/>
                  </a:lnTo>
                  <a:lnTo>
                    <a:pt x="399178" y="18964"/>
                  </a:lnTo>
                  <a:lnTo>
                    <a:pt x="354302" y="41846"/>
                  </a:lnTo>
                  <a:lnTo>
                    <a:pt x="307274" y="57425"/>
                  </a:lnTo>
                  <a:lnTo>
                    <a:pt x="258931" y="65744"/>
                  </a:lnTo>
                  <a:lnTo>
                    <a:pt x="210110" y="66848"/>
                  </a:lnTo>
                  <a:lnTo>
                    <a:pt x="161648" y="60781"/>
                  </a:lnTo>
                  <a:lnTo>
                    <a:pt x="114381" y="47587"/>
                  </a:lnTo>
                  <a:lnTo>
                    <a:pt x="69146" y="27312"/>
                  </a:lnTo>
                  <a:lnTo>
                    <a:pt x="2678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2" name="object 32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57057" y="2600439"/>
              <a:ext cx="181096" cy="225039"/>
            </a:xfrm>
            <a:prstGeom prst="rect">
              <a:avLst/>
            </a:prstGeom>
          </p:spPr>
        </p:pic>
        <p:sp>
          <p:nvSpPr>
            <p:cNvPr id="33" name="object 33" descr=""/>
            <p:cNvSpPr/>
            <p:nvPr/>
          </p:nvSpPr>
          <p:spPr>
            <a:xfrm>
              <a:off x="682917" y="2552407"/>
              <a:ext cx="1071880" cy="762000"/>
            </a:xfrm>
            <a:custGeom>
              <a:avLst/>
              <a:gdLst/>
              <a:ahLst/>
              <a:cxnLst/>
              <a:rect l="l" t="t" r="r" b="b"/>
              <a:pathLst>
                <a:path w="1071880" h="762000">
                  <a:moveTo>
                    <a:pt x="294614" y="513283"/>
                  </a:moveTo>
                  <a:lnTo>
                    <a:pt x="264502" y="477278"/>
                  </a:lnTo>
                  <a:lnTo>
                    <a:pt x="240144" y="437934"/>
                  </a:lnTo>
                  <a:lnTo>
                    <a:pt x="221792" y="395859"/>
                  </a:lnTo>
                  <a:lnTo>
                    <a:pt x="209677" y="351663"/>
                  </a:lnTo>
                  <a:lnTo>
                    <a:pt x="204063" y="305943"/>
                  </a:lnTo>
                  <a:lnTo>
                    <a:pt x="186842" y="308127"/>
                  </a:lnTo>
                  <a:lnTo>
                    <a:pt x="135191" y="319862"/>
                  </a:lnTo>
                  <a:lnTo>
                    <a:pt x="77165" y="342138"/>
                  </a:lnTo>
                  <a:lnTo>
                    <a:pt x="22961" y="372960"/>
                  </a:lnTo>
                  <a:lnTo>
                    <a:pt x="1435" y="405307"/>
                  </a:lnTo>
                  <a:lnTo>
                    <a:pt x="0" y="418465"/>
                  </a:lnTo>
                  <a:lnTo>
                    <a:pt x="0" y="532257"/>
                  </a:lnTo>
                  <a:lnTo>
                    <a:pt x="275475" y="532257"/>
                  </a:lnTo>
                  <a:lnTo>
                    <a:pt x="279539" y="526796"/>
                  </a:lnTo>
                  <a:lnTo>
                    <a:pt x="284086" y="521817"/>
                  </a:lnTo>
                  <a:lnTo>
                    <a:pt x="289115" y="517321"/>
                  </a:lnTo>
                  <a:lnTo>
                    <a:pt x="294614" y="513283"/>
                  </a:lnTo>
                  <a:close/>
                </a:path>
                <a:path w="1071880" h="762000">
                  <a:moveTo>
                    <a:pt x="659358" y="238937"/>
                  </a:moveTo>
                  <a:lnTo>
                    <a:pt x="649236" y="189242"/>
                  </a:lnTo>
                  <a:lnTo>
                    <a:pt x="621626" y="148653"/>
                  </a:lnTo>
                  <a:lnTo>
                    <a:pt x="580682" y="121285"/>
                  </a:lnTo>
                  <a:lnTo>
                    <a:pt x="530542" y="111252"/>
                  </a:lnTo>
                  <a:lnTo>
                    <a:pt x="480402" y="121285"/>
                  </a:lnTo>
                  <a:lnTo>
                    <a:pt x="439458" y="148653"/>
                  </a:lnTo>
                  <a:lnTo>
                    <a:pt x="411861" y="189242"/>
                  </a:lnTo>
                  <a:lnTo>
                    <a:pt x="401739" y="238937"/>
                  </a:lnTo>
                  <a:lnTo>
                    <a:pt x="411861" y="288645"/>
                  </a:lnTo>
                  <a:lnTo>
                    <a:pt x="439458" y="329234"/>
                  </a:lnTo>
                  <a:lnTo>
                    <a:pt x="480402" y="356603"/>
                  </a:lnTo>
                  <a:lnTo>
                    <a:pt x="530542" y="366636"/>
                  </a:lnTo>
                  <a:lnTo>
                    <a:pt x="580682" y="356603"/>
                  </a:lnTo>
                  <a:lnTo>
                    <a:pt x="621626" y="329234"/>
                  </a:lnTo>
                  <a:lnTo>
                    <a:pt x="649236" y="288645"/>
                  </a:lnTo>
                  <a:lnTo>
                    <a:pt x="659358" y="238937"/>
                  </a:lnTo>
                  <a:close/>
                </a:path>
                <a:path w="1071880" h="762000">
                  <a:moveTo>
                    <a:pt x="1009269" y="696455"/>
                  </a:moveTo>
                  <a:lnTo>
                    <a:pt x="1005065" y="671029"/>
                  </a:lnTo>
                  <a:lnTo>
                    <a:pt x="990942" y="648563"/>
                  </a:lnTo>
                  <a:lnTo>
                    <a:pt x="987107" y="644779"/>
                  </a:lnTo>
                  <a:lnTo>
                    <a:pt x="867232" y="524662"/>
                  </a:lnTo>
                  <a:lnTo>
                    <a:pt x="858697" y="518350"/>
                  </a:lnTo>
                  <a:lnTo>
                    <a:pt x="853897" y="514794"/>
                  </a:lnTo>
                  <a:lnTo>
                    <a:pt x="839012" y="508228"/>
                  </a:lnTo>
                  <a:lnTo>
                    <a:pt x="831659" y="506971"/>
                  </a:lnTo>
                  <a:lnTo>
                    <a:pt x="822934" y="505472"/>
                  </a:lnTo>
                  <a:lnTo>
                    <a:pt x="806018" y="506971"/>
                  </a:lnTo>
                  <a:lnTo>
                    <a:pt x="762660" y="465251"/>
                  </a:lnTo>
                  <a:lnTo>
                    <a:pt x="780072" y="438696"/>
                  </a:lnTo>
                  <a:lnTo>
                    <a:pt x="780897" y="437438"/>
                  </a:lnTo>
                  <a:lnTo>
                    <a:pt x="788695" y="425538"/>
                  </a:lnTo>
                  <a:lnTo>
                    <a:pt x="807453" y="382752"/>
                  </a:lnTo>
                  <a:lnTo>
                    <a:pt x="818794" y="337591"/>
                  </a:lnTo>
                  <a:lnTo>
                    <a:pt x="822591" y="290779"/>
                  </a:lnTo>
                  <a:lnTo>
                    <a:pt x="819137" y="243967"/>
                  </a:lnTo>
                  <a:lnTo>
                    <a:pt x="808443" y="199694"/>
                  </a:lnTo>
                  <a:lnTo>
                    <a:pt x="790968" y="157962"/>
                  </a:lnTo>
                  <a:lnTo>
                    <a:pt x="767435" y="119964"/>
                  </a:lnTo>
                  <a:lnTo>
                    <a:pt x="765200" y="117360"/>
                  </a:lnTo>
                  <a:lnTo>
                    <a:pt x="765200" y="289509"/>
                  </a:lnTo>
                  <a:lnTo>
                    <a:pt x="761657" y="329869"/>
                  </a:lnTo>
                  <a:lnTo>
                    <a:pt x="751179" y="368693"/>
                  </a:lnTo>
                  <a:lnTo>
                    <a:pt x="733996" y="404901"/>
                  </a:lnTo>
                  <a:lnTo>
                    <a:pt x="710361" y="437438"/>
                  </a:lnTo>
                  <a:lnTo>
                    <a:pt x="692175" y="429374"/>
                  </a:lnTo>
                  <a:lnTo>
                    <a:pt x="673862" y="422262"/>
                  </a:lnTo>
                  <a:lnTo>
                    <a:pt x="636397" y="410883"/>
                  </a:lnTo>
                  <a:lnTo>
                    <a:pt x="583946" y="398868"/>
                  </a:lnTo>
                  <a:lnTo>
                    <a:pt x="530542" y="394449"/>
                  </a:lnTo>
                  <a:lnTo>
                    <a:pt x="503783" y="395592"/>
                  </a:lnTo>
                  <a:lnTo>
                    <a:pt x="450735" y="404050"/>
                  </a:lnTo>
                  <a:lnTo>
                    <a:pt x="406755" y="416115"/>
                  </a:lnTo>
                  <a:lnTo>
                    <a:pt x="355828" y="438696"/>
                  </a:lnTo>
                  <a:lnTo>
                    <a:pt x="329145" y="400570"/>
                  </a:lnTo>
                  <a:lnTo>
                    <a:pt x="311213" y="359143"/>
                  </a:lnTo>
                  <a:lnTo>
                    <a:pt x="301904" y="315734"/>
                  </a:lnTo>
                  <a:lnTo>
                    <a:pt x="301142" y="271653"/>
                  </a:lnTo>
                  <a:lnTo>
                    <a:pt x="308813" y="228231"/>
                  </a:lnTo>
                  <a:lnTo>
                    <a:pt x="324802" y="186766"/>
                  </a:lnTo>
                  <a:lnTo>
                    <a:pt x="349008" y="148602"/>
                  </a:lnTo>
                  <a:lnTo>
                    <a:pt x="381330" y="115049"/>
                  </a:lnTo>
                  <a:lnTo>
                    <a:pt x="414909" y="90881"/>
                  </a:lnTo>
                  <a:lnTo>
                    <a:pt x="451954" y="73482"/>
                  </a:lnTo>
                  <a:lnTo>
                    <a:pt x="491629" y="62953"/>
                  </a:lnTo>
                  <a:lnTo>
                    <a:pt x="533095" y="59410"/>
                  </a:lnTo>
                  <a:lnTo>
                    <a:pt x="580047" y="64071"/>
                  </a:lnTo>
                  <a:lnTo>
                    <a:pt x="623709" y="77406"/>
                  </a:lnTo>
                  <a:lnTo>
                    <a:pt x="663143" y="98552"/>
                  </a:lnTo>
                  <a:lnTo>
                    <a:pt x="697458" y="126580"/>
                  </a:lnTo>
                  <a:lnTo>
                    <a:pt x="725728" y="160591"/>
                  </a:lnTo>
                  <a:lnTo>
                    <a:pt x="746937" y="199491"/>
                  </a:lnTo>
                  <a:lnTo>
                    <a:pt x="747052" y="199694"/>
                  </a:lnTo>
                  <a:lnTo>
                    <a:pt x="760514" y="242963"/>
                  </a:lnTo>
                  <a:lnTo>
                    <a:pt x="765200" y="289509"/>
                  </a:lnTo>
                  <a:lnTo>
                    <a:pt x="765200" y="117360"/>
                  </a:lnTo>
                  <a:lnTo>
                    <a:pt x="738428" y="86118"/>
                  </a:lnTo>
                  <a:lnTo>
                    <a:pt x="707301" y="59410"/>
                  </a:lnTo>
                  <a:lnTo>
                    <a:pt x="666292" y="33261"/>
                  </a:lnTo>
                  <a:lnTo>
                    <a:pt x="624382" y="15430"/>
                  </a:lnTo>
                  <a:lnTo>
                    <a:pt x="579361" y="4140"/>
                  </a:lnTo>
                  <a:lnTo>
                    <a:pt x="531825" y="0"/>
                  </a:lnTo>
                  <a:lnTo>
                    <a:pt x="484327" y="3429"/>
                  </a:lnTo>
                  <a:lnTo>
                    <a:pt x="439381" y="14058"/>
                  </a:lnTo>
                  <a:lnTo>
                    <a:pt x="397586" y="31318"/>
                  </a:lnTo>
                  <a:lnTo>
                    <a:pt x="359498" y="54597"/>
                  </a:lnTo>
                  <a:lnTo>
                    <a:pt x="325691" y="83273"/>
                  </a:lnTo>
                  <a:lnTo>
                    <a:pt x="296748" y="116789"/>
                  </a:lnTo>
                  <a:lnTo>
                    <a:pt x="273240" y="154508"/>
                  </a:lnTo>
                  <a:lnTo>
                    <a:pt x="255739" y="195846"/>
                  </a:lnTo>
                  <a:lnTo>
                    <a:pt x="244817" y="240207"/>
                  </a:lnTo>
                  <a:lnTo>
                    <a:pt x="241046" y="286981"/>
                  </a:lnTo>
                  <a:lnTo>
                    <a:pt x="244817" y="333806"/>
                  </a:lnTo>
                  <a:lnTo>
                    <a:pt x="255739" y="378269"/>
                  </a:lnTo>
                  <a:lnTo>
                    <a:pt x="273240" y="419811"/>
                  </a:lnTo>
                  <a:lnTo>
                    <a:pt x="296748" y="457796"/>
                  </a:lnTo>
                  <a:lnTo>
                    <a:pt x="325691" y="491642"/>
                  </a:lnTo>
                  <a:lnTo>
                    <a:pt x="359498" y="520738"/>
                  </a:lnTo>
                  <a:lnTo>
                    <a:pt x="397586" y="544512"/>
                  </a:lnTo>
                  <a:lnTo>
                    <a:pt x="439381" y="562330"/>
                  </a:lnTo>
                  <a:lnTo>
                    <a:pt x="484327" y="573620"/>
                  </a:lnTo>
                  <a:lnTo>
                    <a:pt x="531825" y="577761"/>
                  </a:lnTo>
                  <a:lnTo>
                    <a:pt x="579272" y="573989"/>
                  </a:lnTo>
                  <a:lnTo>
                    <a:pt x="625398" y="562749"/>
                  </a:lnTo>
                  <a:lnTo>
                    <a:pt x="669378" y="544169"/>
                  </a:lnTo>
                  <a:lnTo>
                    <a:pt x="710361" y="518350"/>
                  </a:lnTo>
                  <a:lnTo>
                    <a:pt x="753732" y="560070"/>
                  </a:lnTo>
                  <a:lnTo>
                    <a:pt x="761796" y="607364"/>
                  </a:lnTo>
                  <a:lnTo>
                    <a:pt x="892733" y="740854"/>
                  </a:lnTo>
                  <a:lnTo>
                    <a:pt x="940092" y="761555"/>
                  </a:lnTo>
                  <a:lnTo>
                    <a:pt x="965733" y="757389"/>
                  </a:lnTo>
                  <a:lnTo>
                    <a:pt x="988390" y="743381"/>
                  </a:lnTo>
                  <a:lnTo>
                    <a:pt x="1003668" y="721639"/>
                  </a:lnTo>
                  <a:lnTo>
                    <a:pt x="1009269" y="696455"/>
                  </a:lnTo>
                  <a:close/>
                </a:path>
                <a:path w="1071880" h="762000">
                  <a:moveTo>
                    <a:pt x="1071283" y="418465"/>
                  </a:moveTo>
                  <a:lnTo>
                    <a:pt x="1058367" y="381850"/>
                  </a:lnTo>
                  <a:lnTo>
                    <a:pt x="1022540" y="355231"/>
                  </a:lnTo>
                  <a:lnTo>
                    <a:pt x="966190" y="328333"/>
                  </a:lnTo>
                  <a:lnTo>
                    <a:pt x="917702" y="314833"/>
                  </a:lnTo>
                  <a:lnTo>
                    <a:pt x="879970" y="308127"/>
                  </a:lnTo>
                  <a:lnTo>
                    <a:pt x="860856" y="305943"/>
                  </a:lnTo>
                  <a:lnTo>
                    <a:pt x="856335" y="346405"/>
                  </a:lnTo>
                  <a:lnTo>
                    <a:pt x="846670" y="385914"/>
                  </a:lnTo>
                  <a:lnTo>
                    <a:pt x="831977" y="424002"/>
                  </a:lnTo>
                  <a:lnTo>
                    <a:pt x="812393" y="460184"/>
                  </a:lnTo>
                  <a:lnTo>
                    <a:pt x="820051" y="467779"/>
                  </a:lnTo>
                  <a:lnTo>
                    <a:pt x="859256" y="475830"/>
                  </a:lnTo>
                  <a:lnTo>
                    <a:pt x="892733" y="498119"/>
                  </a:lnTo>
                  <a:lnTo>
                    <a:pt x="927176" y="532257"/>
                  </a:lnTo>
                  <a:lnTo>
                    <a:pt x="1071283" y="532257"/>
                  </a:lnTo>
                  <a:lnTo>
                    <a:pt x="1071283" y="41846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4" name="object 34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99222" y="2600676"/>
              <a:ext cx="177035" cy="223538"/>
            </a:xfrm>
            <a:prstGeom prst="rect">
              <a:avLst/>
            </a:prstGeom>
          </p:spPr>
        </p:pic>
      </p:grpSp>
      <p:sp>
        <p:nvSpPr>
          <p:cNvPr id="35" name="object 35" descr=""/>
          <p:cNvSpPr txBox="1"/>
          <p:nvPr/>
        </p:nvSpPr>
        <p:spPr>
          <a:xfrm>
            <a:off x="1946655" y="2250440"/>
            <a:ext cx="204279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b="1">
                <a:solidFill>
                  <a:srgbClr val="03234D"/>
                </a:solidFill>
                <a:latin typeface="Arial"/>
                <a:cs typeface="Arial"/>
              </a:rPr>
              <a:t>Outstanding</a:t>
            </a:r>
            <a:r>
              <a:rPr dirty="0" sz="1200" spc="-40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200" b="1">
                <a:solidFill>
                  <a:srgbClr val="03234D"/>
                </a:solidFill>
                <a:latin typeface="Arial"/>
                <a:cs typeface="Arial"/>
              </a:rPr>
              <a:t>customer</a:t>
            </a:r>
            <a:r>
              <a:rPr dirty="0" sz="1200" spc="-60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200" spc="-20" b="1">
                <a:solidFill>
                  <a:srgbClr val="03234D"/>
                </a:solidFill>
                <a:latin typeface="Arial"/>
                <a:cs typeface="Arial"/>
              </a:rPr>
              <a:t>base</a:t>
            </a:r>
            <a:endParaRPr sz="1200">
              <a:latin typeface="Arial"/>
              <a:cs typeface="Arial"/>
            </a:endParaRPr>
          </a:p>
        </p:txBody>
      </p:sp>
      <p:sp>
        <p:nvSpPr>
          <p:cNvPr id="36" name="object 36" descr=""/>
          <p:cNvSpPr txBox="1"/>
          <p:nvPr/>
        </p:nvSpPr>
        <p:spPr>
          <a:xfrm>
            <a:off x="1946655" y="2471420"/>
            <a:ext cx="6195695" cy="1016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84150" marR="198755" indent="-171450">
              <a:lnSpc>
                <a:spcPct val="100000"/>
              </a:lnSpc>
              <a:spcBef>
                <a:spcPts val="100"/>
              </a:spcBef>
              <a:buClr>
                <a:srgbClr val="009999"/>
              </a:buClr>
              <a:buFont typeface="Wingdings"/>
              <a:buChar char=""/>
              <a:tabLst>
                <a:tab pos="184150" algn="l"/>
              </a:tabLst>
            </a:pPr>
            <a:r>
              <a:rPr dirty="0" sz="1200">
                <a:solidFill>
                  <a:srgbClr val="03234D"/>
                </a:solidFill>
                <a:latin typeface="Arial MT"/>
                <a:cs typeface="Arial MT"/>
              </a:rPr>
              <a:t>Siemens</a:t>
            </a:r>
            <a:r>
              <a:rPr dirty="0" sz="1200" spc="-3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03234D"/>
                </a:solidFill>
                <a:latin typeface="Arial MT"/>
                <a:cs typeface="Arial MT"/>
              </a:rPr>
              <a:t>outstanding</a:t>
            </a:r>
            <a:r>
              <a:rPr dirty="0" sz="120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03234D"/>
                </a:solidFill>
                <a:latin typeface="Arial MT"/>
                <a:cs typeface="Arial MT"/>
              </a:rPr>
              <a:t>customer</a:t>
            </a:r>
            <a:r>
              <a:rPr dirty="0" sz="120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03234D"/>
                </a:solidFill>
                <a:latin typeface="Arial MT"/>
                <a:cs typeface="Arial MT"/>
              </a:rPr>
              <a:t>base</a:t>
            </a:r>
            <a:r>
              <a:rPr dirty="0" sz="120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03234D"/>
                </a:solidFill>
                <a:latin typeface="Arial MT"/>
                <a:cs typeface="Arial MT"/>
              </a:rPr>
              <a:t>presents</a:t>
            </a:r>
            <a:r>
              <a:rPr dirty="0" sz="120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03234D"/>
                </a:solidFill>
                <a:latin typeface="Arial MT"/>
                <a:cs typeface="Arial MT"/>
              </a:rPr>
              <a:t>a</a:t>
            </a:r>
            <a:r>
              <a:rPr dirty="0" sz="1200" spc="-1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03234D"/>
                </a:solidFill>
                <a:latin typeface="Arial MT"/>
                <a:cs typeface="Arial MT"/>
              </a:rPr>
              <a:t>great</a:t>
            </a:r>
            <a:r>
              <a:rPr dirty="0" sz="120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03234D"/>
                </a:solidFill>
                <a:latin typeface="Arial MT"/>
                <a:cs typeface="Arial MT"/>
              </a:rPr>
              <a:t>opportunity</a:t>
            </a:r>
            <a:r>
              <a:rPr dirty="0" sz="120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03234D"/>
                </a:solidFill>
                <a:latin typeface="Arial MT"/>
                <a:cs typeface="Arial MT"/>
              </a:rPr>
              <a:t>for</a:t>
            </a:r>
            <a:r>
              <a:rPr dirty="0" sz="120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03234D"/>
                </a:solidFill>
                <a:latin typeface="Arial MT"/>
                <a:cs typeface="Arial MT"/>
              </a:rPr>
              <a:t>cross</a:t>
            </a:r>
            <a:r>
              <a:rPr dirty="0" sz="1200" spc="-1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03234D"/>
                </a:solidFill>
                <a:latin typeface="Arial MT"/>
                <a:cs typeface="Arial MT"/>
              </a:rPr>
              <a:t>selling</a:t>
            </a:r>
            <a:r>
              <a:rPr dirty="0" sz="120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200" spc="-20">
                <a:solidFill>
                  <a:srgbClr val="03234D"/>
                </a:solidFill>
                <a:latin typeface="Arial MT"/>
                <a:cs typeface="Arial MT"/>
              </a:rPr>
              <a:t>with </a:t>
            </a:r>
            <a:r>
              <a:rPr dirty="0" sz="1200" spc="-10">
                <a:solidFill>
                  <a:srgbClr val="03234D"/>
                </a:solidFill>
                <a:latin typeface="Arial MT"/>
                <a:cs typeface="Arial MT"/>
              </a:rPr>
              <a:t>Vestas</a:t>
            </a:r>
            <a:endParaRPr sz="1200">
              <a:latin typeface="Arial MT"/>
              <a:cs typeface="Arial MT"/>
            </a:endParaRPr>
          </a:p>
          <a:p>
            <a:pPr marL="184150" marR="5080" indent="-171450">
              <a:lnSpc>
                <a:spcPct val="100000"/>
              </a:lnSpc>
              <a:spcBef>
                <a:spcPts val="300"/>
              </a:spcBef>
              <a:buClr>
                <a:srgbClr val="009999"/>
              </a:buClr>
              <a:buFont typeface="Wingdings"/>
              <a:buChar char=""/>
              <a:tabLst>
                <a:tab pos="184150" algn="l"/>
              </a:tabLst>
            </a:pPr>
            <a:r>
              <a:rPr dirty="0" sz="1200">
                <a:solidFill>
                  <a:srgbClr val="03234D"/>
                </a:solidFill>
                <a:latin typeface="Arial MT"/>
                <a:cs typeface="Arial MT"/>
              </a:rPr>
              <a:t>Many</a:t>
            </a:r>
            <a:r>
              <a:rPr dirty="0" sz="1200" spc="-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03234D"/>
                </a:solidFill>
                <a:latin typeface="Arial MT"/>
                <a:cs typeface="Arial MT"/>
              </a:rPr>
              <a:t>of</a:t>
            </a:r>
            <a:r>
              <a:rPr dirty="0" sz="1200" spc="-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03234D"/>
                </a:solidFill>
                <a:latin typeface="Arial MT"/>
                <a:cs typeface="Arial MT"/>
              </a:rPr>
              <a:t>Siemens</a:t>
            </a:r>
            <a:r>
              <a:rPr dirty="0" sz="120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03234D"/>
                </a:solidFill>
                <a:latin typeface="Arial MT"/>
                <a:cs typeface="Arial MT"/>
              </a:rPr>
              <a:t>customers</a:t>
            </a:r>
            <a:r>
              <a:rPr dirty="0" sz="1200" spc="-1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03234D"/>
                </a:solidFill>
                <a:latin typeface="Arial MT"/>
                <a:cs typeface="Arial MT"/>
              </a:rPr>
              <a:t>are</a:t>
            </a:r>
            <a:r>
              <a:rPr dirty="0" sz="1200" spc="-1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03234D"/>
                </a:solidFill>
                <a:latin typeface="Arial MT"/>
                <a:cs typeface="Arial MT"/>
              </a:rPr>
              <a:t>focused</a:t>
            </a:r>
            <a:r>
              <a:rPr dirty="0" sz="120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03234D"/>
                </a:solidFill>
                <a:latin typeface="Arial MT"/>
                <a:cs typeface="Arial MT"/>
              </a:rPr>
              <a:t>on</a:t>
            </a:r>
            <a:r>
              <a:rPr dirty="0" sz="1200" spc="-1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03234D"/>
                </a:solidFill>
                <a:latin typeface="Arial MT"/>
                <a:cs typeface="Arial MT"/>
              </a:rPr>
              <a:t>decarbonization</a:t>
            </a:r>
            <a:r>
              <a:rPr dirty="0" sz="120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03234D"/>
                </a:solidFill>
                <a:latin typeface="Arial MT"/>
                <a:cs typeface="Arial MT"/>
              </a:rPr>
              <a:t>initiatives,</a:t>
            </a:r>
            <a:r>
              <a:rPr dirty="0" sz="1200" spc="-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03234D"/>
                </a:solidFill>
                <a:latin typeface="Arial MT"/>
                <a:cs typeface="Arial MT"/>
              </a:rPr>
              <a:t>by</a:t>
            </a:r>
            <a:r>
              <a:rPr dirty="0" sz="1200" spc="-1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03234D"/>
                </a:solidFill>
                <a:latin typeface="Arial MT"/>
                <a:cs typeface="Arial MT"/>
              </a:rPr>
              <a:t>having</a:t>
            </a:r>
            <a:r>
              <a:rPr dirty="0" sz="120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03234D"/>
                </a:solidFill>
                <a:latin typeface="Arial MT"/>
                <a:cs typeface="Arial MT"/>
              </a:rPr>
              <a:t>access </a:t>
            </a:r>
            <a:r>
              <a:rPr dirty="0" sz="1200">
                <a:solidFill>
                  <a:srgbClr val="03234D"/>
                </a:solidFill>
                <a:latin typeface="Arial MT"/>
                <a:cs typeface="Arial MT"/>
              </a:rPr>
              <a:t>to</a:t>
            </a:r>
            <a:r>
              <a:rPr dirty="0" sz="120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03234D"/>
                </a:solidFill>
                <a:latin typeface="Arial MT"/>
                <a:cs typeface="Arial MT"/>
              </a:rPr>
              <a:t>the</a:t>
            </a:r>
            <a:r>
              <a:rPr dirty="0" sz="1200" spc="-1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03234D"/>
                </a:solidFill>
                <a:latin typeface="Arial MT"/>
                <a:cs typeface="Arial MT"/>
              </a:rPr>
              <a:t>Vestas</a:t>
            </a:r>
            <a:r>
              <a:rPr dirty="0" sz="1200" spc="-1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03234D"/>
                </a:solidFill>
                <a:latin typeface="Arial MT"/>
                <a:cs typeface="Arial MT"/>
              </a:rPr>
              <a:t>platform</a:t>
            </a:r>
            <a:r>
              <a:rPr dirty="0" sz="120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03234D"/>
                </a:solidFill>
                <a:latin typeface="Arial MT"/>
                <a:cs typeface="Arial MT"/>
              </a:rPr>
              <a:t>they</a:t>
            </a:r>
            <a:r>
              <a:rPr dirty="0" sz="1200" spc="-1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03234D"/>
                </a:solidFill>
                <a:latin typeface="Arial MT"/>
                <a:cs typeface="Arial MT"/>
              </a:rPr>
              <a:t>can</a:t>
            </a:r>
            <a:r>
              <a:rPr dirty="0" sz="120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03234D"/>
                </a:solidFill>
                <a:latin typeface="Arial MT"/>
                <a:cs typeface="Arial MT"/>
              </a:rPr>
              <a:t>further</a:t>
            </a:r>
            <a:r>
              <a:rPr dirty="0" sz="1200" spc="-1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03234D"/>
                </a:solidFill>
                <a:latin typeface="Arial MT"/>
                <a:cs typeface="Arial MT"/>
              </a:rPr>
              <a:t>these</a:t>
            </a:r>
            <a:r>
              <a:rPr dirty="0" sz="120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03234D"/>
                </a:solidFill>
                <a:latin typeface="Arial MT"/>
                <a:cs typeface="Arial MT"/>
              </a:rPr>
              <a:t>initiatives</a:t>
            </a:r>
            <a:endParaRPr sz="1200">
              <a:latin typeface="Arial MT"/>
              <a:cs typeface="Arial MT"/>
            </a:endParaRPr>
          </a:p>
          <a:p>
            <a:pPr marL="183515" indent="-170815">
              <a:lnSpc>
                <a:spcPct val="100000"/>
              </a:lnSpc>
              <a:spcBef>
                <a:spcPts val="300"/>
              </a:spcBef>
              <a:buClr>
                <a:srgbClr val="009999"/>
              </a:buClr>
              <a:buFont typeface="Wingdings"/>
              <a:buChar char=""/>
              <a:tabLst>
                <a:tab pos="183515" algn="l"/>
              </a:tabLst>
            </a:pPr>
            <a:r>
              <a:rPr dirty="0" sz="1200">
                <a:solidFill>
                  <a:srgbClr val="03234D"/>
                </a:solidFill>
                <a:latin typeface="Arial MT"/>
                <a:cs typeface="Arial MT"/>
              </a:rPr>
              <a:t>Furthermore,</a:t>
            </a:r>
            <a:r>
              <a:rPr dirty="0" sz="120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03234D"/>
                </a:solidFill>
                <a:latin typeface="Arial MT"/>
                <a:cs typeface="Arial MT"/>
              </a:rPr>
              <a:t>Siemens</a:t>
            </a:r>
            <a:r>
              <a:rPr dirty="0" sz="1200" spc="-1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03234D"/>
                </a:solidFill>
                <a:latin typeface="Arial MT"/>
                <a:cs typeface="Arial MT"/>
              </a:rPr>
              <a:t>customers</a:t>
            </a:r>
            <a:r>
              <a:rPr dirty="0" sz="1200" spc="-1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03234D"/>
                </a:solidFill>
                <a:latin typeface="Arial MT"/>
                <a:cs typeface="Arial MT"/>
              </a:rPr>
              <a:t>can</a:t>
            </a:r>
            <a:r>
              <a:rPr dirty="0" sz="1200" spc="-1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03234D"/>
                </a:solidFill>
                <a:latin typeface="Arial MT"/>
                <a:cs typeface="Arial MT"/>
              </a:rPr>
              <a:t>cross</a:t>
            </a:r>
            <a:r>
              <a:rPr dirty="0" sz="1200" spc="-1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03234D"/>
                </a:solidFill>
                <a:latin typeface="Arial MT"/>
                <a:cs typeface="Arial MT"/>
              </a:rPr>
              <a:t>sell</a:t>
            </a:r>
            <a:r>
              <a:rPr dirty="0" sz="1200" spc="-1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03234D"/>
                </a:solidFill>
                <a:latin typeface="Arial MT"/>
                <a:cs typeface="Arial MT"/>
              </a:rPr>
              <a:t>to</a:t>
            </a:r>
            <a:r>
              <a:rPr dirty="0" sz="1200" spc="-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03234D"/>
                </a:solidFill>
                <a:latin typeface="Arial MT"/>
                <a:cs typeface="Arial MT"/>
              </a:rPr>
              <a:t>Vestas</a:t>
            </a:r>
            <a:endParaRPr sz="1200">
              <a:latin typeface="Arial MT"/>
              <a:cs typeface="Arial MT"/>
            </a:endParaRPr>
          </a:p>
        </p:txBody>
      </p:sp>
      <p:grpSp>
        <p:nvGrpSpPr>
          <p:cNvPr id="37" name="object 37" descr=""/>
          <p:cNvGrpSpPr/>
          <p:nvPr/>
        </p:nvGrpSpPr>
        <p:grpSpPr>
          <a:xfrm>
            <a:off x="557022" y="3613403"/>
            <a:ext cx="7768590" cy="1316355"/>
            <a:chOff x="557022" y="3613403"/>
            <a:chExt cx="7768590" cy="1316355"/>
          </a:xfrm>
        </p:grpSpPr>
        <p:sp>
          <p:nvSpPr>
            <p:cNvPr id="38" name="object 38" descr=""/>
            <p:cNvSpPr/>
            <p:nvPr/>
          </p:nvSpPr>
          <p:spPr>
            <a:xfrm>
              <a:off x="1277873" y="3613403"/>
              <a:ext cx="7047865" cy="1316355"/>
            </a:xfrm>
            <a:custGeom>
              <a:avLst/>
              <a:gdLst/>
              <a:ahLst/>
              <a:cxnLst/>
              <a:rect l="l" t="t" r="r" b="b"/>
              <a:pathLst>
                <a:path w="7047865" h="1316354">
                  <a:moveTo>
                    <a:pt x="7047738" y="0"/>
                  </a:moveTo>
                  <a:lnTo>
                    <a:pt x="0" y="0"/>
                  </a:lnTo>
                  <a:lnTo>
                    <a:pt x="0" y="1315974"/>
                  </a:lnTo>
                  <a:lnTo>
                    <a:pt x="7047738" y="1315974"/>
                  </a:lnTo>
                  <a:lnTo>
                    <a:pt x="704773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 descr=""/>
            <p:cNvSpPr/>
            <p:nvPr/>
          </p:nvSpPr>
          <p:spPr>
            <a:xfrm>
              <a:off x="557022" y="3614165"/>
              <a:ext cx="1316990" cy="1302385"/>
            </a:xfrm>
            <a:custGeom>
              <a:avLst/>
              <a:gdLst/>
              <a:ahLst/>
              <a:cxnLst/>
              <a:rect l="l" t="t" r="r" b="b"/>
              <a:pathLst>
                <a:path w="1316989" h="1302385">
                  <a:moveTo>
                    <a:pt x="658368" y="0"/>
                  </a:moveTo>
                  <a:lnTo>
                    <a:pt x="609233" y="1785"/>
                  </a:lnTo>
                  <a:lnTo>
                    <a:pt x="561080" y="7058"/>
                  </a:lnTo>
                  <a:lnTo>
                    <a:pt x="514034" y="15693"/>
                  </a:lnTo>
                  <a:lnTo>
                    <a:pt x="468224" y="27563"/>
                  </a:lnTo>
                  <a:lnTo>
                    <a:pt x="423776" y="42544"/>
                  </a:lnTo>
                  <a:lnTo>
                    <a:pt x="380819" y="60508"/>
                  </a:lnTo>
                  <a:lnTo>
                    <a:pt x="339478" y="81331"/>
                  </a:lnTo>
                  <a:lnTo>
                    <a:pt x="299882" y="104886"/>
                  </a:lnTo>
                  <a:lnTo>
                    <a:pt x="262157" y="131049"/>
                  </a:lnTo>
                  <a:lnTo>
                    <a:pt x="226432" y="159692"/>
                  </a:lnTo>
                  <a:lnTo>
                    <a:pt x="192833" y="190690"/>
                  </a:lnTo>
                  <a:lnTo>
                    <a:pt x="161488" y="223918"/>
                  </a:lnTo>
                  <a:lnTo>
                    <a:pt x="132524" y="259249"/>
                  </a:lnTo>
                  <a:lnTo>
                    <a:pt x="106068" y="296557"/>
                  </a:lnTo>
                  <a:lnTo>
                    <a:pt x="82248" y="335718"/>
                  </a:lnTo>
                  <a:lnTo>
                    <a:pt x="61191" y="376605"/>
                  </a:lnTo>
                  <a:lnTo>
                    <a:pt x="43024" y="419092"/>
                  </a:lnTo>
                  <a:lnTo>
                    <a:pt x="27875" y="463054"/>
                  </a:lnTo>
                  <a:lnTo>
                    <a:pt x="15870" y="508364"/>
                  </a:lnTo>
                  <a:lnTo>
                    <a:pt x="7138" y="554897"/>
                  </a:lnTo>
                  <a:lnTo>
                    <a:pt x="1805" y="602527"/>
                  </a:lnTo>
                  <a:lnTo>
                    <a:pt x="0" y="651128"/>
                  </a:lnTo>
                  <a:lnTo>
                    <a:pt x="1805" y="699730"/>
                  </a:lnTo>
                  <a:lnTo>
                    <a:pt x="7138" y="747360"/>
                  </a:lnTo>
                  <a:lnTo>
                    <a:pt x="15870" y="793893"/>
                  </a:lnTo>
                  <a:lnTo>
                    <a:pt x="27875" y="839203"/>
                  </a:lnTo>
                  <a:lnTo>
                    <a:pt x="43024" y="883165"/>
                  </a:lnTo>
                  <a:lnTo>
                    <a:pt x="61191" y="925652"/>
                  </a:lnTo>
                  <a:lnTo>
                    <a:pt x="82248" y="966539"/>
                  </a:lnTo>
                  <a:lnTo>
                    <a:pt x="106068" y="1005700"/>
                  </a:lnTo>
                  <a:lnTo>
                    <a:pt x="132524" y="1043008"/>
                  </a:lnTo>
                  <a:lnTo>
                    <a:pt x="161488" y="1078339"/>
                  </a:lnTo>
                  <a:lnTo>
                    <a:pt x="192833" y="1111567"/>
                  </a:lnTo>
                  <a:lnTo>
                    <a:pt x="226432" y="1142565"/>
                  </a:lnTo>
                  <a:lnTo>
                    <a:pt x="262157" y="1171208"/>
                  </a:lnTo>
                  <a:lnTo>
                    <a:pt x="299882" y="1197371"/>
                  </a:lnTo>
                  <a:lnTo>
                    <a:pt x="339478" y="1220926"/>
                  </a:lnTo>
                  <a:lnTo>
                    <a:pt x="380819" y="1241749"/>
                  </a:lnTo>
                  <a:lnTo>
                    <a:pt x="423776" y="1259713"/>
                  </a:lnTo>
                  <a:lnTo>
                    <a:pt x="468224" y="1274694"/>
                  </a:lnTo>
                  <a:lnTo>
                    <a:pt x="514034" y="1286564"/>
                  </a:lnTo>
                  <a:lnTo>
                    <a:pt x="561080" y="1295199"/>
                  </a:lnTo>
                  <a:lnTo>
                    <a:pt x="609233" y="1300472"/>
                  </a:lnTo>
                  <a:lnTo>
                    <a:pt x="658368" y="1302257"/>
                  </a:lnTo>
                  <a:lnTo>
                    <a:pt x="707502" y="1300472"/>
                  </a:lnTo>
                  <a:lnTo>
                    <a:pt x="755655" y="1295199"/>
                  </a:lnTo>
                  <a:lnTo>
                    <a:pt x="802701" y="1286564"/>
                  </a:lnTo>
                  <a:lnTo>
                    <a:pt x="848511" y="1274694"/>
                  </a:lnTo>
                  <a:lnTo>
                    <a:pt x="892959" y="1259713"/>
                  </a:lnTo>
                  <a:lnTo>
                    <a:pt x="935916" y="1241749"/>
                  </a:lnTo>
                  <a:lnTo>
                    <a:pt x="977257" y="1220926"/>
                  </a:lnTo>
                  <a:lnTo>
                    <a:pt x="1016853" y="1197371"/>
                  </a:lnTo>
                  <a:lnTo>
                    <a:pt x="1054578" y="1171208"/>
                  </a:lnTo>
                  <a:lnTo>
                    <a:pt x="1090303" y="1142565"/>
                  </a:lnTo>
                  <a:lnTo>
                    <a:pt x="1123902" y="1111567"/>
                  </a:lnTo>
                  <a:lnTo>
                    <a:pt x="1155247" y="1078339"/>
                  </a:lnTo>
                  <a:lnTo>
                    <a:pt x="1184211" y="1043008"/>
                  </a:lnTo>
                  <a:lnTo>
                    <a:pt x="1210667" y="1005700"/>
                  </a:lnTo>
                  <a:lnTo>
                    <a:pt x="1234487" y="966539"/>
                  </a:lnTo>
                  <a:lnTo>
                    <a:pt x="1255544" y="925652"/>
                  </a:lnTo>
                  <a:lnTo>
                    <a:pt x="1273711" y="883165"/>
                  </a:lnTo>
                  <a:lnTo>
                    <a:pt x="1288860" y="839203"/>
                  </a:lnTo>
                  <a:lnTo>
                    <a:pt x="1300865" y="793893"/>
                  </a:lnTo>
                  <a:lnTo>
                    <a:pt x="1309597" y="747360"/>
                  </a:lnTo>
                  <a:lnTo>
                    <a:pt x="1314930" y="699730"/>
                  </a:lnTo>
                  <a:lnTo>
                    <a:pt x="1316736" y="651128"/>
                  </a:lnTo>
                  <a:lnTo>
                    <a:pt x="1314930" y="602527"/>
                  </a:lnTo>
                  <a:lnTo>
                    <a:pt x="1309597" y="554897"/>
                  </a:lnTo>
                  <a:lnTo>
                    <a:pt x="1300865" y="508364"/>
                  </a:lnTo>
                  <a:lnTo>
                    <a:pt x="1288860" y="463054"/>
                  </a:lnTo>
                  <a:lnTo>
                    <a:pt x="1273711" y="419092"/>
                  </a:lnTo>
                  <a:lnTo>
                    <a:pt x="1255544" y="376605"/>
                  </a:lnTo>
                  <a:lnTo>
                    <a:pt x="1234487" y="335718"/>
                  </a:lnTo>
                  <a:lnTo>
                    <a:pt x="1210667" y="296557"/>
                  </a:lnTo>
                  <a:lnTo>
                    <a:pt x="1184211" y="259249"/>
                  </a:lnTo>
                  <a:lnTo>
                    <a:pt x="1155247" y="223918"/>
                  </a:lnTo>
                  <a:lnTo>
                    <a:pt x="1123902" y="190690"/>
                  </a:lnTo>
                  <a:lnTo>
                    <a:pt x="1090303" y="159692"/>
                  </a:lnTo>
                  <a:lnTo>
                    <a:pt x="1054578" y="131049"/>
                  </a:lnTo>
                  <a:lnTo>
                    <a:pt x="1016853" y="104886"/>
                  </a:lnTo>
                  <a:lnTo>
                    <a:pt x="977257" y="81331"/>
                  </a:lnTo>
                  <a:lnTo>
                    <a:pt x="935916" y="60508"/>
                  </a:lnTo>
                  <a:lnTo>
                    <a:pt x="892959" y="42544"/>
                  </a:lnTo>
                  <a:lnTo>
                    <a:pt x="848511" y="27563"/>
                  </a:lnTo>
                  <a:lnTo>
                    <a:pt x="802701" y="15693"/>
                  </a:lnTo>
                  <a:lnTo>
                    <a:pt x="755655" y="7058"/>
                  </a:lnTo>
                  <a:lnTo>
                    <a:pt x="707502" y="1785"/>
                  </a:lnTo>
                  <a:lnTo>
                    <a:pt x="658368" y="0"/>
                  </a:lnTo>
                  <a:close/>
                </a:path>
              </a:pathLst>
            </a:custGeom>
            <a:solidFill>
              <a:srgbClr val="99D7D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0" name="object 40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72030" y="4325947"/>
              <a:ext cx="277849" cy="210780"/>
            </a:xfrm>
            <a:prstGeom prst="rect">
              <a:avLst/>
            </a:prstGeom>
          </p:spPr>
        </p:pic>
        <p:pic>
          <p:nvPicPr>
            <p:cNvPr id="41" name="object 41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02957" y="4044216"/>
              <a:ext cx="194323" cy="231961"/>
            </a:xfrm>
            <a:prstGeom prst="rect">
              <a:avLst/>
            </a:prstGeom>
          </p:spPr>
        </p:pic>
        <p:sp>
          <p:nvSpPr>
            <p:cNvPr id="42" name="object 42" descr=""/>
            <p:cNvSpPr/>
            <p:nvPr/>
          </p:nvSpPr>
          <p:spPr>
            <a:xfrm>
              <a:off x="922562" y="4131990"/>
              <a:ext cx="521334" cy="420370"/>
            </a:xfrm>
            <a:custGeom>
              <a:avLst/>
              <a:gdLst/>
              <a:ahLst/>
              <a:cxnLst/>
              <a:rect l="l" t="t" r="r" b="b"/>
              <a:pathLst>
                <a:path w="521334" h="420370">
                  <a:moveTo>
                    <a:pt x="465997" y="300382"/>
                  </a:moveTo>
                  <a:lnTo>
                    <a:pt x="309207" y="300382"/>
                  </a:lnTo>
                  <a:lnTo>
                    <a:pt x="316302" y="300946"/>
                  </a:lnTo>
                  <a:lnTo>
                    <a:pt x="322942" y="302699"/>
                  </a:lnTo>
                  <a:lnTo>
                    <a:pt x="348101" y="336467"/>
                  </a:lnTo>
                  <a:lnTo>
                    <a:pt x="347949" y="344315"/>
                  </a:lnTo>
                  <a:lnTo>
                    <a:pt x="346157" y="351706"/>
                  </a:lnTo>
                  <a:lnTo>
                    <a:pt x="342905" y="358548"/>
                  </a:lnTo>
                  <a:lnTo>
                    <a:pt x="338378" y="364750"/>
                  </a:lnTo>
                  <a:lnTo>
                    <a:pt x="305318" y="402786"/>
                  </a:lnTo>
                  <a:lnTo>
                    <a:pt x="318931" y="413514"/>
                  </a:lnTo>
                  <a:lnTo>
                    <a:pt x="325737" y="417415"/>
                  </a:lnTo>
                  <a:lnTo>
                    <a:pt x="333516" y="420341"/>
                  </a:lnTo>
                  <a:lnTo>
                    <a:pt x="342267" y="419365"/>
                  </a:lnTo>
                  <a:lnTo>
                    <a:pt x="357035" y="415007"/>
                  </a:lnTo>
                  <a:lnTo>
                    <a:pt x="368521" y="405712"/>
                  </a:lnTo>
                  <a:lnTo>
                    <a:pt x="375631" y="392759"/>
                  </a:lnTo>
                  <a:lnTo>
                    <a:pt x="377272" y="377429"/>
                  </a:lnTo>
                  <a:lnTo>
                    <a:pt x="377272" y="376453"/>
                  </a:lnTo>
                  <a:lnTo>
                    <a:pt x="390300" y="376453"/>
                  </a:lnTo>
                  <a:lnTo>
                    <a:pt x="420359" y="350822"/>
                  </a:lnTo>
                  <a:lnTo>
                    <a:pt x="422000" y="334517"/>
                  </a:lnTo>
                  <a:lnTo>
                    <a:pt x="435028" y="334517"/>
                  </a:lnTo>
                  <a:lnTo>
                    <a:pt x="465087" y="308886"/>
                  </a:lnTo>
                  <a:lnTo>
                    <a:pt x="465789" y="302333"/>
                  </a:lnTo>
                  <a:lnTo>
                    <a:pt x="465893" y="301358"/>
                  </a:lnTo>
                  <a:lnTo>
                    <a:pt x="465997" y="300382"/>
                  </a:lnTo>
                  <a:close/>
                </a:path>
                <a:path w="521334" h="420370">
                  <a:moveTo>
                    <a:pt x="390300" y="376453"/>
                  </a:moveTo>
                  <a:lnTo>
                    <a:pt x="377272" y="376453"/>
                  </a:lnTo>
                  <a:lnTo>
                    <a:pt x="380189" y="377429"/>
                  </a:lnTo>
                  <a:lnTo>
                    <a:pt x="386995" y="377429"/>
                  </a:lnTo>
                  <a:lnTo>
                    <a:pt x="390300" y="376453"/>
                  </a:lnTo>
                  <a:close/>
                </a:path>
                <a:path w="521334" h="420370">
                  <a:moveTo>
                    <a:pt x="435028" y="334517"/>
                  </a:moveTo>
                  <a:lnTo>
                    <a:pt x="422000" y="334517"/>
                  </a:lnTo>
                  <a:lnTo>
                    <a:pt x="424917" y="335492"/>
                  </a:lnTo>
                  <a:lnTo>
                    <a:pt x="431723" y="335492"/>
                  </a:lnTo>
                  <a:lnTo>
                    <a:pt x="435028" y="334517"/>
                  </a:lnTo>
                  <a:close/>
                </a:path>
                <a:path w="521334" h="420370">
                  <a:moveTo>
                    <a:pt x="519927" y="261372"/>
                  </a:moveTo>
                  <a:lnTo>
                    <a:pt x="254756" y="261372"/>
                  </a:lnTo>
                  <a:lnTo>
                    <a:pt x="262595" y="262088"/>
                  </a:lnTo>
                  <a:lnTo>
                    <a:pt x="270070" y="264176"/>
                  </a:lnTo>
                  <a:lnTo>
                    <a:pt x="296975" y="293556"/>
                  </a:lnTo>
                  <a:lnTo>
                    <a:pt x="297053" y="293769"/>
                  </a:lnTo>
                  <a:lnTo>
                    <a:pt x="298511" y="302333"/>
                  </a:lnTo>
                  <a:lnTo>
                    <a:pt x="301428" y="301358"/>
                  </a:lnTo>
                  <a:lnTo>
                    <a:pt x="305318" y="300382"/>
                  </a:lnTo>
                  <a:lnTo>
                    <a:pt x="465997" y="300382"/>
                  </a:lnTo>
                  <a:lnTo>
                    <a:pt x="466705" y="293769"/>
                  </a:lnTo>
                  <a:lnTo>
                    <a:pt x="466728" y="291605"/>
                  </a:lnTo>
                  <a:lnTo>
                    <a:pt x="465756" y="289654"/>
                  </a:lnTo>
                  <a:lnTo>
                    <a:pt x="465756" y="287704"/>
                  </a:lnTo>
                  <a:lnTo>
                    <a:pt x="499394" y="287704"/>
                  </a:lnTo>
                  <a:lnTo>
                    <a:pt x="500943" y="287247"/>
                  </a:lnTo>
                  <a:lnTo>
                    <a:pt x="512429" y="277951"/>
                  </a:lnTo>
                  <a:lnTo>
                    <a:pt x="519539" y="264998"/>
                  </a:lnTo>
                  <a:lnTo>
                    <a:pt x="519627" y="264176"/>
                  </a:lnTo>
                  <a:lnTo>
                    <a:pt x="519718" y="263322"/>
                  </a:lnTo>
                  <a:lnTo>
                    <a:pt x="519823" y="262347"/>
                  </a:lnTo>
                  <a:lnTo>
                    <a:pt x="519927" y="261372"/>
                  </a:lnTo>
                  <a:close/>
                </a:path>
                <a:path w="521334" h="420370">
                  <a:moveTo>
                    <a:pt x="499394" y="287704"/>
                  </a:moveTo>
                  <a:lnTo>
                    <a:pt x="465756" y="287704"/>
                  </a:lnTo>
                  <a:lnTo>
                    <a:pt x="471590" y="290630"/>
                  </a:lnTo>
                  <a:lnTo>
                    <a:pt x="478396" y="292580"/>
                  </a:lnTo>
                  <a:lnTo>
                    <a:pt x="486175" y="291605"/>
                  </a:lnTo>
                  <a:lnTo>
                    <a:pt x="499394" y="287704"/>
                  </a:lnTo>
                  <a:close/>
                </a:path>
                <a:path w="521334" h="420370">
                  <a:moveTo>
                    <a:pt x="501409" y="215534"/>
                  </a:moveTo>
                  <a:lnTo>
                    <a:pt x="193497" y="215534"/>
                  </a:lnTo>
                  <a:lnTo>
                    <a:pt x="202203" y="216265"/>
                  </a:lnTo>
                  <a:lnTo>
                    <a:pt x="210635" y="218460"/>
                  </a:lnTo>
                  <a:lnTo>
                    <a:pt x="241036" y="253295"/>
                  </a:lnTo>
                  <a:lnTo>
                    <a:pt x="241905" y="261372"/>
                  </a:lnTo>
                  <a:lnTo>
                    <a:pt x="242010" y="262347"/>
                  </a:lnTo>
                  <a:lnTo>
                    <a:pt x="242115" y="263322"/>
                  </a:lnTo>
                  <a:lnTo>
                    <a:pt x="246004" y="262347"/>
                  </a:lnTo>
                  <a:lnTo>
                    <a:pt x="250866" y="261372"/>
                  </a:lnTo>
                  <a:lnTo>
                    <a:pt x="519927" y="261372"/>
                  </a:lnTo>
                  <a:lnTo>
                    <a:pt x="521180" y="249668"/>
                  </a:lnTo>
                  <a:lnTo>
                    <a:pt x="510484" y="223336"/>
                  </a:lnTo>
                  <a:lnTo>
                    <a:pt x="501409" y="215534"/>
                  </a:lnTo>
                  <a:close/>
                </a:path>
                <a:path w="521334" h="420370">
                  <a:moveTo>
                    <a:pt x="211119" y="171647"/>
                  </a:moveTo>
                  <a:lnTo>
                    <a:pt x="128350" y="171647"/>
                  </a:lnTo>
                  <a:lnTo>
                    <a:pt x="137055" y="172378"/>
                  </a:lnTo>
                  <a:lnTo>
                    <a:pt x="145619" y="174634"/>
                  </a:lnTo>
                  <a:lnTo>
                    <a:pt x="175479" y="208448"/>
                  </a:lnTo>
                  <a:lnTo>
                    <a:pt x="176967" y="218460"/>
                  </a:lnTo>
                  <a:lnTo>
                    <a:pt x="181829" y="216509"/>
                  </a:lnTo>
                  <a:lnTo>
                    <a:pt x="187663" y="215534"/>
                  </a:lnTo>
                  <a:lnTo>
                    <a:pt x="501409" y="215534"/>
                  </a:lnTo>
                  <a:lnTo>
                    <a:pt x="454898" y="175548"/>
                  </a:lnTo>
                  <a:lnTo>
                    <a:pt x="232391" y="175548"/>
                  </a:lnTo>
                  <a:lnTo>
                    <a:pt x="221680" y="174634"/>
                  </a:lnTo>
                  <a:lnTo>
                    <a:pt x="211607" y="171891"/>
                  </a:lnTo>
                  <a:lnTo>
                    <a:pt x="211119" y="171647"/>
                  </a:lnTo>
                  <a:close/>
                </a:path>
                <a:path w="521334" h="420370">
                  <a:moveTo>
                    <a:pt x="84594" y="0"/>
                  </a:moveTo>
                  <a:lnTo>
                    <a:pt x="0" y="140438"/>
                  </a:lnTo>
                  <a:lnTo>
                    <a:pt x="66119" y="217485"/>
                  </a:lnTo>
                  <a:lnTo>
                    <a:pt x="91401" y="188226"/>
                  </a:lnTo>
                  <a:lnTo>
                    <a:pt x="98815" y="181110"/>
                  </a:lnTo>
                  <a:lnTo>
                    <a:pt x="107687" y="175914"/>
                  </a:lnTo>
                  <a:lnTo>
                    <a:pt x="117654" y="172729"/>
                  </a:lnTo>
                  <a:lnTo>
                    <a:pt x="128350" y="171647"/>
                  </a:lnTo>
                  <a:lnTo>
                    <a:pt x="211119" y="171647"/>
                  </a:lnTo>
                  <a:lnTo>
                    <a:pt x="202446" y="167319"/>
                  </a:lnTo>
                  <a:lnTo>
                    <a:pt x="194470" y="160919"/>
                  </a:lnTo>
                  <a:lnTo>
                    <a:pt x="180431" y="142343"/>
                  </a:lnTo>
                  <a:lnTo>
                    <a:pt x="174780" y="120567"/>
                  </a:lnTo>
                  <a:lnTo>
                    <a:pt x="177514" y="98243"/>
                  </a:lnTo>
                  <a:lnTo>
                    <a:pt x="188636" y="78021"/>
                  </a:lnTo>
                  <a:lnTo>
                    <a:pt x="243473" y="14629"/>
                  </a:lnTo>
                  <a:lnTo>
                    <a:pt x="170769" y="14629"/>
                  </a:lnTo>
                  <a:lnTo>
                    <a:pt x="128547" y="13348"/>
                  </a:lnTo>
                  <a:lnTo>
                    <a:pt x="84594" y="0"/>
                  </a:lnTo>
                  <a:close/>
                </a:path>
                <a:path w="521334" h="420370">
                  <a:moveTo>
                    <a:pt x="343239" y="78996"/>
                  </a:moveTo>
                  <a:lnTo>
                    <a:pt x="276147" y="156043"/>
                  </a:lnTo>
                  <a:lnTo>
                    <a:pt x="237253" y="175548"/>
                  </a:lnTo>
                  <a:lnTo>
                    <a:pt x="454898" y="175548"/>
                  </a:lnTo>
                  <a:lnTo>
                    <a:pt x="353935" y="88749"/>
                  </a:lnTo>
                  <a:lnTo>
                    <a:pt x="343239" y="78996"/>
                  </a:lnTo>
                  <a:close/>
                </a:path>
                <a:path w="521334" h="420370">
                  <a:moveTo>
                    <a:pt x="210255" y="11520"/>
                  </a:moveTo>
                  <a:lnTo>
                    <a:pt x="170769" y="14629"/>
                  </a:lnTo>
                  <a:lnTo>
                    <a:pt x="243473" y="14629"/>
                  </a:lnTo>
                  <a:lnTo>
                    <a:pt x="246004" y="11703"/>
                  </a:lnTo>
                  <a:lnTo>
                    <a:pt x="210255" y="1152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3" name="object 43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452645" y="4044216"/>
              <a:ext cx="194318" cy="231961"/>
            </a:xfrm>
            <a:prstGeom prst="rect">
              <a:avLst/>
            </a:prstGeom>
          </p:spPr>
        </p:pic>
        <p:sp>
          <p:nvSpPr>
            <p:cNvPr id="44" name="object 44" descr=""/>
            <p:cNvSpPr/>
            <p:nvPr/>
          </p:nvSpPr>
          <p:spPr>
            <a:xfrm>
              <a:off x="1115087" y="4123213"/>
              <a:ext cx="411480" cy="229235"/>
            </a:xfrm>
            <a:custGeom>
              <a:avLst/>
              <a:gdLst/>
              <a:ahLst/>
              <a:cxnLst/>
              <a:rect l="l" t="t" r="r" b="b"/>
              <a:pathLst>
                <a:path w="411480" h="229235">
                  <a:moveTo>
                    <a:pt x="357195" y="59491"/>
                  </a:moveTo>
                  <a:lnTo>
                    <a:pt x="148769" y="59491"/>
                  </a:lnTo>
                  <a:lnTo>
                    <a:pt x="330599" y="216509"/>
                  </a:lnTo>
                  <a:lnTo>
                    <a:pt x="337405" y="223336"/>
                  </a:lnTo>
                  <a:lnTo>
                    <a:pt x="341295" y="229188"/>
                  </a:lnTo>
                  <a:lnTo>
                    <a:pt x="411304" y="148240"/>
                  </a:lnTo>
                  <a:lnTo>
                    <a:pt x="357195" y="59491"/>
                  </a:lnTo>
                  <a:close/>
                </a:path>
                <a:path w="411480" h="229235">
                  <a:moveTo>
                    <a:pt x="119599" y="0"/>
                  </a:moveTo>
                  <a:lnTo>
                    <a:pt x="9723" y="100452"/>
                  </a:lnTo>
                  <a:lnTo>
                    <a:pt x="0" y="128857"/>
                  </a:lnTo>
                  <a:lnTo>
                    <a:pt x="3980" y="143105"/>
                  </a:lnTo>
                  <a:lnTo>
                    <a:pt x="42783" y="164820"/>
                  </a:lnTo>
                  <a:lnTo>
                    <a:pt x="50030" y="163509"/>
                  </a:lnTo>
                  <a:lnTo>
                    <a:pt x="57004" y="160919"/>
                  </a:lnTo>
                  <a:lnTo>
                    <a:pt x="63430" y="156865"/>
                  </a:lnTo>
                  <a:lnTo>
                    <a:pt x="69036" y="151166"/>
                  </a:lnTo>
                  <a:lnTo>
                    <a:pt x="148769" y="59491"/>
                  </a:lnTo>
                  <a:lnTo>
                    <a:pt x="357195" y="59491"/>
                  </a:lnTo>
                  <a:lnTo>
                    <a:pt x="336152" y="24976"/>
                  </a:lnTo>
                  <a:lnTo>
                    <a:pt x="271863" y="24976"/>
                  </a:lnTo>
                  <a:lnTo>
                    <a:pt x="220723" y="22553"/>
                  </a:lnTo>
                  <a:lnTo>
                    <a:pt x="172501" y="12267"/>
                  </a:lnTo>
                  <a:lnTo>
                    <a:pt x="124460" y="975"/>
                  </a:lnTo>
                  <a:lnTo>
                    <a:pt x="123488" y="975"/>
                  </a:lnTo>
                  <a:lnTo>
                    <a:pt x="119599" y="0"/>
                  </a:lnTo>
                  <a:close/>
                </a:path>
                <a:path w="411480" h="229235">
                  <a:moveTo>
                    <a:pt x="328654" y="12678"/>
                  </a:moveTo>
                  <a:lnTo>
                    <a:pt x="271863" y="24976"/>
                  </a:lnTo>
                  <a:lnTo>
                    <a:pt x="336152" y="24976"/>
                  </a:lnTo>
                  <a:lnTo>
                    <a:pt x="328654" y="1267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5" name="object 45" descr=""/>
          <p:cNvSpPr txBox="1"/>
          <p:nvPr/>
        </p:nvSpPr>
        <p:spPr>
          <a:xfrm>
            <a:off x="1944623" y="3636264"/>
            <a:ext cx="6116320" cy="1305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b="1">
                <a:solidFill>
                  <a:srgbClr val="03234D"/>
                </a:solidFill>
                <a:latin typeface="Arial"/>
                <a:cs typeface="Arial"/>
              </a:rPr>
              <a:t>Emphasis</a:t>
            </a:r>
            <a:r>
              <a:rPr dirty="0" sz="1200" spc="-40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200" b="1">
                <a:solidFill>
                  <a:srgbClr val="03234D"/>
                </a:solidFill>
                <a:latin typeface="Arial"/>
                <a:cs typeface="Arial"/>
              </a:rPr>
              <a:t>on</a:t>
            </a:r>
            <a:r>
              <a:rPr dirty="0" sz="1200" spc="-25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200" b="1">
                <a:solidFill>
                  <a:srgbClr val="03234D"/>
                </a:solidFill>
                <a:latin typeface="Arial"/>
                <a:cs typeface="Arial"/>
              </a:rPr>
              <a:t>reducing</a:t>
            </a:r>
            <a:r>
              <a:rPr dirty="0" sz="1200" spc="-30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200" spc="-10" b="1">
                <a:solidFill>
                  <a:srgbClr val="03234D"/>
                </a:solidFill>
                <a:latin typeface="Arial"/>
                <a:cs typeface="Arial"/>
              </a:rPr>
              <a:t>emissions</a:t>
            </a:r>
            <a:endParaRPr sz="1200">
              <a:latin typeface="Arial"/>
              <a:cs typeface="Arial"/>
            </a:endParaRPr>
          </a:p>
          <a:p>
            <a:pPr marL="184150" marR="61594" indent="-171450">
              <a:lnSpc>
                <a:spcPct val="100000"/>
              </a:lnSpc>
              <a:buClr>
                <a:srgbClr val="009999"/>
              </a:buClr>
              <a:buFont typeface="Wingdings"/>
              <a:buChar char=""/>
              <a:tabLst>
                <a:tab pos="184150" algn="l"/>
              </a:tabLst>
            </a:pPr>
            <a:r>
              <a:rPr dirty="0" sz="1200">
                <a:solidFill>
                  <a:srgbClr val="03234D"/>
                </a:solidFill>
                <a:latin typeface="Arial MT"/>
                <a:cs typeface="Arial MT"/>
              </a:rPr>
              <a:t>Being</a:t>
            </a:r>
            <a:r>
              <a:rPr dirty="0" sz="120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03234D"/>
                </a:solidFill>
                <a:latin typeface="Arial MT"/>
                <a:cs typeface="Arial MT"/>
              </a:rPr>
              <a:t>able</a:t>
            </a:r>
            <a:r>
              <a:rPr dirty="0" sz="1200" spc="-3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03234D"/>
                </a:solidFill>
                <a:latin typeface="Arial MT"/>
                <a:cs typeface="Arial MT"/>
              </a:rPr>
              <a:t>to</a:t>
            </a:r>
            <a:r>
              <a:rPr dirty="0" sz="120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03234D"/>
                </a:solidFill>
                <a:latin typeface="Arial MT"/>
                <a:cs typeface="Arial MT"/>
              </a:rPr>
              <a:t>efficiently</a:t>
            </a:r>
            <a:r>
              <a:rPr dirty="0" sz="120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03234D"/>
                </a:solidFill>
                <a:latin typeface="Arial MT"/>
                <a:cs typeface="Arial MT"/>
              </a:rPr>
              <a:t>cross</a:t>
            </a:r>
            <a:r>
              <a:rPr dirty="0" sz="120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03234D"/>
                </a:solidFill>
                <a:latin typeface="Arial MT"/>
                <a:cs typeface="Arial MT"/>
              </a:rPr>
              <a:t>sell</a:t>
            </a:r>
            <a:r>
              <a:rPr dirty="0" sz="1200" spc="-3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03234D"/>
                </a:solidFill>
                <a:latin typeface="Arial MT"/>
                <a:cs typeface="Arial MT"/>
              </a:rPr>
              <a:t>Vestas</a:t>
            </a:r>
            <a:r>
              <a:rPr dirty="0" sz="120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03234D"/>
                </a:solidFill>
                <a:latin typeface="Arial MT"/>
                <a:cs typeface="Arial MT"/>
              </a:rPr>
              <a:t>smart</a:t>
            </a:r>
            <a:r>
              <a:rPr dirty="0" sz="120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03234D"/>
                </a:solidFill>
                <a:latin typeface="Arial MT"/>
                <a:cs typeface="Arial MT"/>
              </a:rPr>
              <a:t>wind</a:t>
            </a:r>
            <a:r>
              <a:rPr dirty="0" sz="120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03234D"/>
                </a:solidFill>
                <a:latin typeface="Arial MT"/>
                <a:cs typeface="Arial MT"/>
              </a:rPr>
              <a:t>turbines</a:t>
            </a:r>
            <a:r>
              <a:rPr dirty="0" sz="1200" spc="-4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03234D"/>
                </a:solidFill>
                <a:latin typeface="Arial MT"/>
                <a:cs typeface="Arial MT"/>
              </a:rPr>
              <a:t>to</a:t>
            </a:r>
            <a:r>
              <a:rPr dirty="0" sz="120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03234D"/>
                </a:solidFill>
                <a:latin typeface="Arial MT"/>
                <a:cs typeface="Arial MT"/>
              </a:rPr>
              <a:t>these</a:t>
            </a:r>
            <a:r>
              <a:rPr dirty="0" sz="120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03234D"/>
                </a:solidFill>
                <a:latin typeface="Arial MT"/>
                <a:cs typeface="Arial MT"/>
              </a:rPr>
              <a:t>companies</a:t>
            </a:r>
            <a:r>
              <a:rPr dirty="0" sz="120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03234D"/>
                </a:solidFill>
                <a:latin typeface="Arial MT"/>
                <a:cs typeface="Arial MT"/>
              </a:rPr>
              <a:t>could </a:t>
            </a:r>
            <a:r>
              <a:rPr dirty="0" sz="1200">
                <a:solidFill>
                  <a:srgbClr val="03234D"/>
                </a:solidFill>
                <a:latin typeface="Arial MT"/>
                <a:cs typeface="Arial MT"/>
              </a:rPr>
              <a:t>greatly</a:t>
            </a:r>
            <a:r>
              <a:rPr dirty="0" sz="120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03234D"/>
                </a:solidFill>
                <a:latin typeface="Arial MT"/>
                <a:cs typeface="Arial MT"/>
              </a:rPr>
              <a:t>grow</a:t>
            </a:r>
            <a:r>
              <a:rPr dirty="0" sz="1200" spc="-1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03234D"/>
                </a:solidFill>
                <a:latin typeface="Arial MT"/>
                <a:cs typeface="Arial MT"/>
              </a:rPr>
              <a:t>revenues</a:t>
            </a:r>
            <a:endParaRPr sz="1200">
              <a:latin typeface="Arial MT"/>
              <a:cs typeface="Arial MT"/>
            </a:endParaRPr>
          </a:p>
          <a:p>
            <a:pPr marL="184150" marR="5080" indent="-171450">
              <a:lnSpc>
                <a:spcPct val="100000"/>
              </a:lnSpc>
              <a:buClr>
                <a:srgbClr val="009999"/>
              </a:buClr>
              <a:buFont typeface="Wingdings"/>
              <a:buChar char=""/>
              <a:tabLst>
                <a:tab pos="184150" algn="l"/>
              </a:tabLst>
            </a:pPr>
            <a:r>
              <a:rPr dirty="0" sz="1200">
                <a:solidFill>
                  <a:srgbClr val="03234D"/>
                </a:solidFill>
                <a:latin typeface="Arial MT"/>
                <a:cs typeface="Arial MT"/>
              </a:rPr>
              <a:t>These</a:t>
            </a:r>
            <a:r>
              <a:rPr dirty="0" sz="120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03234D"/>
                </a:solidFill>
                <a:latin typeface="Arial MT"/>
                <a:cs typeface="Arial MT"/>
              </a:rPr>
              <a:t>heavily</a:t>
            </a:r>
            <a:r>
              <a:rPr dirty="0" sz="120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03234D"/>
                </a:solidFill>
                <a:latin typeface="Arial MT"/>
                <a:cs typeface="Arial MT"/>
              </a:rPr>
              <a:t>industrial</a:t>
            </a:r>
            <a:r>
              <a:rPr dirty="0" sz="1200" spc="-3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03234D"/>
                </a:solidFill>
                <a:latin typeface="Arial MT"/>
                <a:cs typeface="Arial MT"/>
              </a:rPr>
              <a:t>capital</a:t>
            </a:r>
            <a:r>
              <a:rPr dirty="0" sz="1200" spc="-3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03234D"/>
                </a:solidFill>
                <a:latin typeface="Arial MT"/>
                <a:cs typeface="Arial MT"/>
              </a:rPr>
              <a:t>goods</a:t>
            </a:r>
            <a:r>
              <a:rPr dirty="0" sz="120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03234D"/>
                </a:solidFill>
                <a:latin typeface="Arial MT"/>
                <a:cs typeface="Arial MT"/>
              </a:rPr>
              <a:t>manufacturers</a:t>
            </a:r>
            <a:r>
              <a:rPr dirty="0" sz="1200" spc="-3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03234D"/>
                </a:solidFill>
                <a:latin typeface="Arial MT"/>
                <a:cs typeface="Arial MT"/>
              </a:rPr>
              <a:t>would</a:t>
            </a:r>
            <a:r>
              <a:rPr dirty="0" sz="1200" spc="-3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03234D"/>
                </a:solidFill>
                <a:latin typeface="Arial MT"/>
                <a:cs typeface="Arial MT"/>
              </a:rPr>
              <a:t>greatly</a:t>
            </a:r>
            <a:r>
              <a:rPr dirty="0" sz="1200" spc="-3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03234D"/>
                </a:solidFill>
                <a:latin typeface="Arial MT"/>
                <a:cs typeface="Arial MT"/>
              </a:rPr>
              <a:t>benefit</a:t>
            </a:r>
            <a:r>
              <a:rPr dirty="0" sz="120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03234D"/>
                </a:solidFill>
                <a:latin typeface="Arial MT"/>
                <a:cs typeface="Arial MT"/>
              </a:rPr>
              <a:t>by</a:t>
            </a:r>
            <a:r>
              <a:rPr dirty="0" sz="120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03234D"/>
                </a:solidFill>
                <a:latin typeface="Arial MT"/>
                <a:cs typeface="Arial MT"/>
              </a:rPr>
              <a:t>having</a:t>
            </a:r>
            <a:r>
              <a:rPr dirty="0" sz="120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200" spc="-25">
                <a:solidFill>
                  <a:srgbClr val="03234D"/>
                </a:solidFill>
                <a:latin typeface="Arial MT"/>
                <a:cs typeface="Arial MT"/>
              </a:rPr>
              <a:t>the </a:t>
            </a:r>
            <a:r>
              <a:rPr dirty="0" sz="1200">
                <a:solidFill>
                  <a:srgbClr val="03234D"/>
                </a:solidFill>
                <a:latin typeface="Arial MT"/>
                <a:cs typeface="Arial MT"/>
              </a:rPr>
              <a:t>capability</a:t>
            </a:r>
            <a:r>
              <a:rPr dirty="0" sz="1200" spc="-4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03234D"/>
                </a:solidFill>
                <a:latin typeface="Arial MT"/>
                <a:cs typeface="Arial MT"/>
              </a:rPr>
              <a:t>to</a:t>
            </a:r>
            <a:r>
              <a:rPr dirty="0" sz="120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03234D"/>
                </a:solidFill>
                <a:latin typeface="Arial MT"/>
                <a:cs typeface="Arial MT"/>
              </a:rPr>
              <a:t>efficiently</a:t>
            </a:r>
            <a:r>
              <a:rPr dirty="0" sz="1200" spc="-3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03234D"/>
                </a:solidFill>
                <a:latin typeface="Arial MT"/>
                <a:cs typeface="Arial MT"/>
              </a:rPr>
              <a:t>power</a:t>
            </a:r>
            <a:r>
              <a:rPr dirty="0" sz="120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03234D"/>
                </a:solidFill>
                <a:latin typeface="Arial MT"/>
                <a:cs typeface="Arial MT"/>
              </a:rPr>
              <a:t>their</a:t>
            </a:r>
            <a:r>
              <a:rPr dirty="0" sz="120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03234D"/>
                </a:solidFill>
                <a:latin typeface="Arial MT"/>
                <a:cs typeface="Arial MT"/>
              </a:rPr>
              <a:t>powerplants</a:t>
            </a:r>
            <a:r>
              <a:rPr dirty="0" sz="1200" spc="-4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03234D"/>
                </a:solidFill>
                <a:latin typeface="Arial MT"/>
                <a:cs typeface="Arial MT"/>
              </a:rPr>
              <a:t>using</a:t>
            </a:r>
            <a:r>
              <a:rPr dirty="0" sz="1200" spc="-3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03234D"/>
                </a:solidFill>
                <a:latin typeface="Arial MT"/>
                <a:cs typeface="Arial MT"/>
              </a:rPr>
              <a:t>Siemens</a:t>
            </a:r>
            <a:r>
              <a:rPr dirty="0" sz="120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03234D"/>
                </a:solidFill>
                <a:latin typeface="Arial MT"/>
                <a:cs typeface="Arial MT"/>
              </a:rPr>
              <a:t>and</a:t>
            </a:r>
            <a:r>
              <a:rPr dirty="0" sz="1200" spc="-4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03234D"/>
                </a:solidFill>
                <a:latin typeface="Arial MT"/>
                <a:cs typeface="Arial MT"/>
              </a:rPr>
              <a:t>Vestas</a:t>
            </a:r>
            <a:r>
              <a:rPr dirty="0" sz="120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03234D"/>
                </a:solidFill>
                <a:latin typeface="Arial MT"/>
                <a:cs typeface="Arial MT"/>
              </a:rPr>
              <a:t>wind</a:t>
            </a:r>
            <a:r>
              <a:rPr dirty="0" sz="1200" spc="-3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03234D"/>
                </a:solidFill>
                <a:latin typeface="Arial MT"/>
                <a:cs typeface="Arial MT"/>
              </a:rPr>
              <a:t>turbines</a:t>
            </a:r>
            <a:endParaRPr sz="1200">
              <a:latin typeface="Arial MT"/>
              <a:cs typeface="Arial MT"/>
            </a:endParaRPr>
          </a:p>
          <a:p>
            <a:pPr marL="184150" marR="500380" indent="-171450">
              <a:lnSpc>
                <a:spcPct val="100000"/>
              </a:lnSpc>
              <a:buClr>
                <a:srgbClr val="009999"/>
              </a:buClr>
              <a:buFont typeface="Wingdings"/>
              <a:buChar char=""/>
              <a:tabLst>
                <a:tab pos="184150" algn="l"/>
              </a:tabLst>
            </a:pPr>
            <a:r>
              <a:rPr dirty="0" sz="1200">
                <a:solidFill>
                  <a:srgbClr val="03234D"/>
                </a:solidFill>
                <a:latin typeface="Arial MT"/>
                <a:cs typeface="Arial MT"/>
              </a:rPr>
              <a:t>All</a:t>
            </a:r>
            <a:r>
              <a:rPr dirty="0" sz="120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03234D"/>
                </a:solidFill>
                <a:latin typeface="Arial MT"/>
                <a:cs typeface="Arial MT"/>
              </a:rPr>
              <a:t>of</a:t>
            </a:r>
            <a:r>
              <a:rPr dirty="0" sz="1200" spc="-1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03234D"/>
                </a:solidFill>
                <a:latin typeface="Arial MT"/>
                <a:cs typeface="Arial MT"/>
              </a:rPr>
              <a:t>the</a:t>
            </a:r>
            <a:r>
              <a:rPr dirty="0" sz="1200" spc="-1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03234D"/>
                </a:solidFill>
                <a:latin typeface="Arial MT"/>
                <a:cs typeface="Arial MT"/>
              </a:rPr>
              <a:t>select</a:t>
            </a:r>
            <a:r>
              <a:rPr dirty="0" sz="120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03234D"/>
                </a:solidFill>
                <a:latin typeface="Arial MT"/>
                <a:cs typeface="Arial MT"/>
              </a:rPr>
              <a:t>customer</a:t>
            </a:r>
            <a:r>
              <a:rPr dirty="0" sz="1200" spc="-1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03234D"/>
                </a:solidFill>
                <a:latin typeface="Arial MT"/>
                <a:cs typeface="Arial MT"/>
              </a:rPr>
              <a:t>additions</a:t>
            </a:r>
            <a:r>
              <a:rPr dirty="0" sz="120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03234D"/>
                </a:solidFill>
                <a:latin typeface="Arial MT"/>
                <a:cs typeface="Arial MT"/>
              </a:rPr>
              <a:t>highlighted</a:t>
            </a:r>
            <a:r>
              <a:rPr dirty="0" sz="1200" spc="-4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03234D"/>
                </a:solidFill>
                <a:latin typeface="Arial MT"/>
                <a:cs typeface="Arial MT"/>
              </a:rPr>
              <a:t>to</a:t>
            </a:r>
            <a:r>
              <a:rPr dirty="0" sz="120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03234D"/>
                </a:solidFill>
                <a:latin typeface="Arial MT"/>
                <a:cs typeface="Arial MT"/>
              </a:rPr>
              <a:t>the</a:t>
            </a:r>
            <a:r>
              <a:rPr dirty="0" sz="1200" spc="-1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03234D"/>
                </a:solidFill>
                <a:latin typeface="Arial MT"/>
                <a:cs typeface="Arial MT"/>
              </a:rPr>
              <a:t>right</a:t>
            </a:r>
            <a:r>
              <a:rPr dirty="0" sz="120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03234D"/>
                </a:solidFill>
                <a:latin typeface="Arial MT"/>
                <a:cs typeface="Arial MT"/>
              </a:rPr>
              <a:t>have</a:t>
            </a:r>
            <a:r>
              <a:rPr dirty="0" sz="120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03234D"/>
                </a:solidFill>
                <a:latin typeface="Arial MT"/>
                <a:cs typeface="Arial MT"/>
              </a:rPr>
              <a:t>outlined</a:t>
            </a:r>
            <a:r>
              <a:rPr dirty="0" sz="1200" spc="-4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03234D"/>
                </a:solidFill>
                <a:latin typeface="Arial MT"/>
                <a:cs typeface="Arial MT"/>
              </a:rPr>
              <a:t>net</a:t>
            </a:r>
            <a:r>
              <a:rPr dirty="0" sz="1200" spc="-20">
                <a:solidFill>
                  <a:srgbClr val="03234D"/>
                </a:solidFill>
                <a:latin typeface="Arial MT"/>
                <a:cs typeface="Arial MT"/>
              </a:rPr>
              <a:t> zero </a:t>
            </a:r>
            <a:r>
              <a:rPr dirty="0" sz="1200">
                <a:solidFill>
                  <a:srgbClr val="03234D"/>
                </a:solidFill>
                <a:latin typeface="Arial MT"/>
                <a:cs typeface="Arial MT"/>
              </a:rPr>
              <a:t>emissions</a:t>
            </a:r>
            <a:r>
              <a:rPr dirty="0" sz="1200" spc="-4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03234D"/>
                </a:solidFill>
                <a:latin typeface="Arial MT"/>
                <a:cs typeface="Arial MT"/>
              </a:rPr>
              <a:t>plans</a:t>
            </a:r>
            <a:endParaRPr sz="1200">
              <a:latin typeface="Arial MT"/>
              <a:cs typeface="Arial MT"/>
            </a:endParaRPr>
          </a:p>
        </p:txBody>
      </p:sp>
      <p:grpSp>
        <p:nvGrpSpPr>
          <p:cNvPr id="46" name="object 46" descr=""/>
          <p:cNvGrpSpPr/>
          <p:nvPr/>
        </p:nvGrpSpPr>
        <p:grpSpPr>
          <a:xfrm>
            <a:off x="557022" y="4981955"/>
            <a:ext cx="7768590" cy="1316355"/>
            <a:chOff x="557022" y="4981955"/>
            <a:chExt cx="7768590" cy="1316355"/>
          </a:xfrm>
        </p:grpSpPr>
        <p:sp>
          <p:nvSpPr>
            <p:cNvPr id="47" name="object 47" descr=""/>
            <p:cNvSpPr/>
            <p:nvPr/>
          </p:nvSpPr>
          <p:spPr>
            <a:xfrm>
              <a:off x="1277873" y="4981955"/>
              <a:ext cx="7047865" cy="1316355"/>
            </a:xfrm>
            <a:custGeom>
              <a:avLst/>
              <a:gdLst/>
              <a:ahLst/>
              <a:cxnLst/>
              <a:rect l="l" t="t" r="r" b="b"/>
              <a:pathLst>
                <a:path w="7047865" h="1316354">
                  <a:moveTo>
                    <a:pt x="7047738" y="0"/>
                  </a:moveTo>
                  <a:lnTo>
                    <a:pt x="0" y="0"/>
                  </a:lnTo>
                  <a:lnTo>
                    <a:pt x="0" y="1315974"/>
                  </a:lnTo>
                  <a:lnTo>
                    <a:pt x="7047738" y="1315974"/>
                  </a:lnTo>
                  <a:lnTo>
                    <a:pt x="704773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 descr=""/>
            <p:cNvSpPr/>
            <p:nvPr/>
          </p:nvSpPr>
          <p:spPr>
            <a:xfrm>
              <a:off x="557022" y="4983479"/>
              <a:ext cx="1316990" cy="1301750"/>
            </a:xfrm>
            <a:custGeom>
              <a:avLst/>
              <a:gdLst/>
              <a:ahLst/>
              <a:cxnLst/>
              <a:rect l="l" t="t" r="r" b="b"/>
              <a:pathLst>
                <a:path w="1316989" h="1301750">
                  <a:moveTo>
                    <a:pt x="658368" y="0"/>
                  </a:moveTo>
                  <a:lnTo>
                    <a:pt x="609233" y="1784"/>
                  </a:lnTo>
                  <a:lnTo>
                    <a:pt x="561080" y="7055"/>
                  </a:lnTo>
                  <a:lnTo>
                    <a:pt x="514034" y="15686"/>
                  </a:lnTo>
                  <a:lnTo>
                    <a:pt x="468224" y="27551"/>
                  </a:lnTo>
                  <a:lnTo>
                    <a:pt x="423776" y="42524"/>
                  </a:lnTo>
                  <a:lnTo>
                    <a:pt x="380819" y="60480"/>
                  </a:lnTo>
                  <a:lnTo>
                    <a:pt x="339478" y="81292"/>
                  </a:lnTo>
                  <a:lnTo>
                    <a:pt x="299882" y="104836"/>
                  </a:lnTo>
                  <a:lnTo>
                    <a:pt x="262157" y="130985"/>
                  </a:lnTo>
                  <a:lnTo>
                    <a:pt x="226432" y="159613"/>
                  </a:lnTo>
                  <a:lnTo>
                    <a:pt x="192833" y="190595"/>
                  </a:lnTo>
                  <a:lnTo>
                    <a:pt x="161488" y="223804"/>
                  </a:lnTo>
                  <a:lnTo>
                    <a:pt x="132524" y="259116"/>
                  </a:lnTo>
                  <a:lnTo>
                    <a:pt x="106068" y="296403"/>
                  </a:lnTo>
                  <a:lnTo>
                    <a:pt x="82248" y="335541"/>
                  </a:lnTo>
                  <a:lnTo>
                    <a:pt x="61191" y="376403"/>
                  </a:lnTo>
                  <a:lnTo>
                    <a:pt x="43024" y="418865"/>
                  </a:lnTo>
                  <a:lnTo>
                    <a:pt x="27875" y="462799"/>
                  </a:lnTo>
                  <a:lnTo>
                    <a:pt x="15870" y="508080"/>
                  </a:lnTo>
                  <a:lnTo>
                    <a:pt x="7138" y="554582"/>
                  </a:lnTo>
                  <a:lnTo>
                    <a:pt x="1805" y="602180"/>
                  </a:lnTo>
                  <a:lnTo>
                    <a:pt x="0" y="650748"/>
                  </a:lnTo>
                  <a:lnTo>
                    <a:pt x="1805" y="699313"/>
                  </a:lnTo>
                  <a:lnTo>
                    <a:pt x="7138" y="746910"/>
                  </a:lnTo>
                  <a:lnTo>
                    <a:pt x="15870" y="793411"/>
                  </a:lnTo>
                  <a:lnTo>
                    <a:pt x="27875" y="838692"/>
                  </a:lnTo>
                  <a:lnTo>
                    <a:pt x="43024" y="882625"/>
                  </a:lnTo>
                  <a:lnTo>
                    <a:pt x="61191" y="925086"/>
                  </a:lnTo>
                  <a:lnTo>
                    <a:pt x="82248" y="965948"/>
                  </a:lnTo>
                  <a:lnTo>
                    <a:pt x="106068" y="1005086"/>
                  </a:lnTo>
                  <a:lnTo>
                    <a:pt x="132524" y="1042374"/>
                  </a:lnTo>
                  <a:lnTo>
                    <a:pt x="161488" y="1077686"/>
                  </a:lnTo>
                  <a:lnTo>
                    <a:pt x="192833" y="1110895"/>
                  </a:lnTo>
                  <a:lnTo>
                    <a:pt x="226432" y="1141878"/>
                  </a:lnTo>
                  <a:lnTo>
                    <a:pt x="262157" y="1170506"/>
                  </a:lnTo>
                  <a:lnTo>
                    <a:pt x="299882" y="1196656"/>
                  </a:lnTo>
                  <a:lnTo>
                    <a:pt x="339478" y="1220200"/>
                  </a:lnTo>
                  <a:lnTo>
                    <a:pt x="380819" y="1241013"/>
                  </a:lnTo>
                  <a:lnTo>
                    <a:pt x="423776" y="1258970"/>
                  </a:lnTo>
                  <a:lnTo>
                    <a:pt x="468224" y="1273943"/>
                  </a:lnTo>
                  <a:lnTo>
                    <a:pt x="514034" y="1285809"/>
                  </a:lnTo>
                  <a:lnTo>
                    <a:pt x="561080" y="1294440"/>
                  </a:lnTo>
                  <a:lnTo>
                    <a:pt x="609233" y="1299711"/>
                  </a:lnTo>
                  <a:lnTo>
                    <a:pt x="658368" y="1301496"/>
                  </a:lnTo>
                  <a:lnTo>
                    <a:pt x="707502" y="1299711"/>
                  </a:lnTo>
                  <a:lnTo>
                    <a:pt x="755655" y="1294440"/>
                  </a:lnTo>
                  <a:lnTo>
                    <a:pt x="802701" y="1285809"/>
                  </a:lnTo>
                  <a:lnTo>
                    <a:pt x="848511" y="1273943"/>
                  </a:lnTo>
                  <a:lnTo>
                    <a:pt x="892959" y="1258970"/>
                  </a:lnTo>
                  <a:lnTo>
                    <a:pt x="935916" y="1241013"/>
                  </a:lnTo>
                  <a:lnTo>
                    <a:pt x="977257" y="1220200"/>
                  </a:lnTo>
                  <a:lnTo>
                    <a:pt x="1016853" y="1196656"/>
                  </a:lnTo>
                  <a:lnTo>
                    <a:pt x="1054578" y="1170506"/>
                  </a:lnTo>
                  <a:lnTo>
                    <a:pt x="1090303" y="1141878"/>
                  </a:lnTo>
                  <a:lnTo>
                    <a:pt x="1123902" y="1110895"/>
                  </a:lnTo>
                  <a:lnTo>
                    <a:pt x="1155247" y="1077686"/>
                  </a:lnTo>
                  <a:lnTo>
                    <a:pt x="1184211" y="1042374"/>
                  </a:lnTo>
                  <a:lnTo>
                    <a:pt x="1210667" y="1005086"/>
                  </a:lnTo>
                  <a:lnTo>
                    <a:pt x="1234487" y="965948"/>
                  </a:lnTo>
                  <a:lnTo>
                    <a:pt x="1255544" y="925086"/>
                  </a:lnTo>
                  <a:lnTo>
                    <a:pt x="1273711" y="882625"/>
                  </a:lnTo>
                  <a:lnTo>
                    <a:pt x="1288860" y="838692"/>
                  </a:lnTo>
                  <a:lnTo>
                    <a:pt x="1300865" y="793411"/>
                  </a:lnTo>
                  <a:lnTo>
                    <a:pt x="1309597" y="746910"/>
                  </a:lnTo>
                  <a:lnTo>
                    <a:pt x="1314930" y="699313"/>
                  </a:lnTo>
                  <a:lnTo>
                    <a:pt x="1316736" y="650748"/>
                  </a:lnTo>
                  <a:lnTo>
                    <a:pt x="1314930" y="602180"/>
                  </a:lnTo>
                  <a:lnTo>
                    <a:pt x="1309597" y="554582"/>
                  </a:lnTo>
                  <a:lnTo>
                    <a:pt x="1300865" y="508080"/>
                  </a:lnTo>
                  <a:lnTo>
                    <a:pt x="1288860" y="462799"/>
                  </a:lnTo>
                  <a:lnTo>
                    <a:pt x="1273711" y="418865"/>
                  </a:lnTo>
                  <a:lnTo>
                    <a:pt x="1255544" y="376403"/>
                  </a:lnTo>
                  <a:lnTo>
                    <a:pt x="1234487" y="335541"/>
                  </a:lnTo>
                  <a:lnTo>
                    <a:pt x="1210667" y="296403"/>
                  </a:lnTo>
                  <a:lnTo>
                    <a:pt x="1184211" y="259116"/>
                  </a:lnTo>
                  <a:lnTo>
                    <a:pt x="1155247" y="223804"/>
                  </a:lnTo>
                  <a:lnTo>
                    <a:pt x="1123902" y="190595"/>
                  </a:lnTo>
                  <a:lnTo>
                    <a:pt x="1090303" y="159613"/>
                  </a:lnTo>
                  <a:lnTo>
                    <a:pt x="1054578" y="130985"/>
                  </a:lnTo>
                  <a:lnTo>
                    <a:pt x="1016853" y="104836"/>
                  </a:lnTo>
                  <a:lnTo>
                    <a:pt x="977257" y="81292"/>
                  </a:lnTo>
                  <a:lnTo>
                    <a:pt x="935916" y="60480"/>
                  </a:lnTo>
                  <a:lnTo>
                    <a:pt x="892959" y="42524"/>
                  </a:lnTo>
                  <a:lnTo>
                    <a:pt x="848511" y="27551"/>
                  </a:lnTo>
                  <a:lnTo>
                    <a:pt x="802701" y="15686"/>
                  </a:lnTo>
                  <a:lnTo>
                    <a:pt x="755655" y="7055"/>
                  </a:lnTo>
                  <a:lnTo>
                    <a:pt x="707502" y="1784"/>
                  </a:lnTo>
                  <a:lnTo>
                    <a:pt x="658368" y="0"/>
                  </a:lnTo>
                  <a:close/>
                </a:path>
              </a:pathLst>
            </a:custGeom>
            <a:solidFill>
              <a:srgbClr val="CCEBE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 descr=""/>
            <p:cNvSpPr/>
            <p:nvPr/>
          </p:nvSpPr>
          <p:spPr>
            <a:xfrm>
              <a:off x="997409" y="5557915"/>
              <a:ext cx="197485" cy="506095"/>
            </a:xfrm>
            <a:custGeom>
              <a:avLst/>
              <a:gdLst/>
              <a:ahLst/>
              <a:cxnLst/>
              <a:rect l="l" t="t" r="r" b="b"/>
              <a:pathLst>
                <a:path w="197484" h="506095">
                  <a:moveTo>
                    <a:pt x="111170" y="0"/>
                  </a:moveTo>
                  <a:lnTo>
                    <a:pt x="60595" y="36592"/>
                  </a:lnTo>
                  <a:lnTo>
                    <a:pt x="39426" y="468030"/>
                  </a:lnTo>
                  <a:lnTo>
                    <a:pt x="0" y="468030"/>
                  </a:lnTo>
                  <a:lnTo>
                    <a:pt x="0" y="505721"/>
                  </a:lnTo>
                  <a:lnTo>
                    <a:pt x="197288" y="505721"/>
                  </a:lnTo>
                  <a:lnTo>
                    <a:pt x="197288" y="468030"/>
                  </a:lnTo>
                  <a:lnTo>
                    <a:pt x="157251" y="468030"/>
                  </a:lnTo>
                  <a:lnTo>
                    <a:pt x="126859" y="3235"/>
                  </a:lnTo>
                  <a:lnTo>
                    <a:pt x="11117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0" name="object 50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74615" y="5196585"/>
              <a:ext cx="491849" cy="480891"/>
            </a:xfrm>
            <a:prstGeom prst="rect">
              <a:avLst/>
            </a:prstGeom>
          </p:spPr>
        </p:pic>
        <p:sp>
          <p:nvSpPr>
            <p:cNvPr id="51" name="object 51" descr=""/>
            <p:cNvSpPr/>
            <p:nvPr/>
          </p:nvSpPr>
          <p:spPr>
            <a:xfrm>
              <a:off x="1401381" y="5456007"/>
              <a:ext cx="140970" cy="428625"/>
            </a:xfrm>
            <a:custGeom>
              <a:avLst/>
              <a:gdLst/>
              <a:ahLst/>
              <a:cxnLst/>
              <a:rect l="l" t="t" r="r" b="b"/>
              <a:pathLst>
                <a:path w="140969" h="428625">
                  <a:moveTo>
                    <a:pt x="46096" y="0"/>
                  </a:moveTo>
                  <a:lnTo>
                    <a:pt x="28606" y="400331"/>
                  </a:lnTo>
                  <a:lnTo>
                    <a:pt x="0" y="400331"/>
                  </a:lnTo>
                  <a:lnTo>
                    <a:pt x="0" y="428600"/>
                  </a:lnTo>
                  <a:lnTo>
                    <a:pt x="140920" y="428600"/>
                  </a:lnTo>
                  <a:lnTo>
                    <a:pt x="140920" y="400331"/>
                  </a:lnTo>
                  <a:lnTo>
                    <a:pt x="112329" y="400331"/>
                  </a:lnTo>
                  <a:lnTo>
                    <a:pt x="97203" y="51417"/>
                  </a:lnTo>
                  <a:lnTo>
                    <a:pt x="4609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2" name="object 52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252225" y="5194773"/>
              <a:ext cx="365265" cy="386998"/>
            </a:xfrm>
            <a:prstGeom prst="rect">
              <a:avLst/>
            </a:prstGeom>
          </p:spPr>
        </p:pic>
      </p:grpSp>
      <p:sp>
        <p:nvSpPr>
          <p:cNvPr id="53" name="object 53" descr=""/>
          <p:cNvSpPr txBox="1"/>
          <p:nvPr/>
        </p:nvSpPr>
        <p:spPr>
          <a:xfrm>
            <a:off x="1918461" y="5010911"/>
            <a:ext cx="393001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b="1">
                <a:solidFill>
                  <a:srgbClr val="03234D"/>
                </a:solidFill>
                <a:latin typeface="Arial"/>
                <a:cs typeface="Arial"/>
              </a:rPr>
              <a:t>Advancing</a:t>
            </a:r>
            <a:r>
              <a:rPr dirty="0" sz="1200" spc="-25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200" b="1">
                <a:solidFill>
                  <a:srgbClr val="03234D"/>
                </a:solidFill>
                <a:latin typeface="Arial"/>
                <a:cs typeface="Arial"/>
              </a:rPr>
              <a:t>IOT</a:t>
            </a:r>
            <a:r>
              <a:rPr dirty="0" sz="1200" spc="-25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200" b="1">
                <a:solidFill>
                  <a:srgbClr val="03234D"/>
                </a:solidFill>
                <a:latin typeface="Arial"/>
                <a:cs typeface="Arial"/>
              </a:rPr>
              <a:t>wind</a:t>
            </a:r>
            <a:r>
              <a:rPr dirty="0" sz="1200" spc="-35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200" b="1">
                <a:solidFill>
                  <a:srgbClr val="03234D"/>
                </a:solidFill>
                <a:latin typeface="Arial"/>
                <a:cs typeface="Arial"/>
              </a:rPr>
              <a:t>solutions</a:t>
            </a:r>
            <a:r>
              <a:rPr dirty="0" sz="1200" spc="-20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200" b="1">
                <a:solidFill>
                  <a:srgbClr val="03234D"/>
                </a:solidFill>
                <a:latin typeface="Arial"/>
                <a:cs typeface="Arial"/>
              </a:rPr>
              <a:t>with</a:t>
            </a:r>
            <a:r>
              <a:rPr dirty="0" sz="1200" spc="-35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200" b="1">
                <a:solidFill>
                  <a:srgbClr val="03234D"/>
                </a:solidFill>
                <a:latin typeface="Arial"/>
                <a:cs typeface="Arial"/>
              </a:rPr>
              <a:t>product</a:t>
            </a:r>
            <a:r>
              <a:rPr dirty="0" sz="1200" spc="-25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200" spc="-10" b="1">
                <a:solidFill>
                  <a:srgbClr val="03234D"/>
                </a:solidFill>
                <a:latin typeface="Arial"/>
                <a:cs typeface="Arial"/>
              </a:rPr>
              <a:t>synergies</a:t>
            </a:r>
            <a:endParaRPr sz="1200">
              <a:latin typeface="Arial"/>
              <a:cs typeface="Arial"/>
            </a:endParaRPr>
          </a:p>
        </p:txBody>
      </p:sp>
      <p:sp>
        <p:nvSpPr>
          <p:cNvPr id="54" name="object 54" descr=""/>
          <p:cNvSpPr txBox="1"/>
          <p:nvPr/>
        </p:nvSpPr>
        <p:spPr>
          <a:xfrm>
            <a:off x="1918461" y="5193791"/>
            <a:ext cx="6279515" cy="11226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84150" marR="5080" indent="-171450">
              <a:lnSpc>
                <a:spcPct val="100000"/>
              </a:lnSpc>
              <a:spcBef>
                <a:spcPts val="100"/>
              </a:spcBef>
              <a:buClr>
                <a:srgbClr val="009999"/>
              </a:buClr>
              <a:buFont typeface="Wingdings"/>
              <a:buChar char=""/>
              <a:tabLst>
                <a:tab pos="184150" algn="l"/>
              </a:tabLst>
            </a:pPr>
            <a:r>
              <a:rPr dirty="0" sz="1200">
                <a:solidFill>
                  <a:srgbClr val="03234D"/>
                </a:solidFill>
                <a:latin typeface="Arial MT"/>
                <a:cs typeface="Arial MT"/>
              </a:rPr>
              <a:t>Siemens</a:t>
            </a:r>
            <a:r>
              <a:rPr dirty="0" sz="1200" spc="-3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03234D"/>
                </a:solidFill>
                <a:latin typeface="Arial MT"/>
                <a:cs typeface="Arial MT"/>
              </a:rPr>
              <a:t>product</a:t>
            </a:r>
            <a:r>
              <a:rPr dirty="0" sz="120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03234D"/>
                </a:solidFill>
                <a:latin typeface="Arial MT"/>
                <a:cs typeface="Arial MT"/>
              </a:rPr>
              <a:t>offering</a:t>
            </a:r>
            <a:r>
              <a:rPr dirty="0" sz="120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03234D"/>
                </a:solidFill>
                <a:latin typeface="Arial MT"/>
                <a:cs typeface="Arial MT"/>
              </a:rPr>
              <a:t>in</a:t>
            </a:r>
            <a:r>
              <a:rPr dirty="0" sz="120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03234D"/>
                </a:solidFill>
                <a:latin typeface="Arial MT"/>
                <a:cs typeface="Arial MT"/>
              </a:rPr>
              <a:t>the</a:t>
            </a:r>
            <a:r>
              <a:rPr dirty="0" sz="120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03234D"/>
                </a:solidFill>
                <a:latin typeface="Arial MT"/>
                <a:cs typeface="Arial MT"/>
              </a:rPr>
              <a:t>smart</a:t>
            </a:r>
            <a:r>
              <a:rPr dirty="0" sz="120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03234D"/>
                </a:solidFill>
                <a:latin typeface="Arial MT"/>
                <a:cs typeface="Arial MT"/>
              </a:rPr>
              <a:t>infrastructure</a:t>
            </a:r>
            <a:r>
              <a:rPr dirty="0" sz="120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03234D"/>
                </a:solidFill>
                <a:latin typeface="Arial MT"/>
                <a:cs typeface="Arial MT"/>
              </a:rPr>
              <a:t>segment</a:t>
            </a:r>
            <a:r>
              <a:rPr dirty="0" sz="120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03234D"/>
                </a:solidFill>
                <a:latin typeface="Arial MT"/>
                <a:cs typeface="Arial MT"/>
              </a:rPr>
              <a:t>enables</a:t>
            </a:r>
            <a:r>
              <a:rPr dirty="0" sz="1200" spc="-3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03234D"/>
                </a:solidFill>
                <a:latin typeface="Arial MT"/>
                <a:cs typeface="Arial MT"/>
              </a:rPr>
              <a:t>interconnectivity</a:t>
            </a:r>
            <a:r>
              <a:rPr dirty="0" sz="120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200" spc="-25">
                <a:solidFill>
                  <a:srgbClr val="03234D"/>
                </a:solidFill>
                <a:latin typeface="Arial MT"/>
                <a:cs typeface="Arial MT"/>
              </a:rPr>
              <a:t>and </a:t>
            </a:r>
            <a:r>
              <a:rPr dirty="0" sz="1200">
                <a:solidFill>
                  <a:srgbClr val="03234D"/>
                </a:solidFill>
                <a:latin typeface="Arial MT"/>
                <a:cs typeface="Arial MT"/>
              </a:rPr>
              <a:t>efficiency</a:t>
            </a:r>
            <a:r>
              <a:rPr dirty="0" sz="1200" spc="-3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03234D"/>
                </a:solidFill>
                <a:latin typeface="Arial MT"/>
                <a:cs typeface="Arial MT"/>
              </a:rPr>
              <a:t>to</a:t>
            </a:r>
            <a:r>
              <a:rPr dirty="0" sz="120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03234D"/>
                </a:solidFill>
                <a:latin typeface="Arial MT"/>
                <a:cs typeface="Arial MT"/>
              </a:rPr>
              <a:t>wind</a:t>
            </a:r>
            <a:r>
              <a:rPr dirty="0" sz="1200" spc="-3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03234D"/>
                </a:solidFill>
                <a:latin typeface="Arial MT"/>
                <a:cs typeface="Arial MT"/>
              </a:rPr>
              <a:t>developers</a:t>
            </a:r>
            <a:endParaRPr sz="1200">
              <a:latin typeface="Arial MT"/>
              <a:cs typeface="Arial MT"/>
            </a:endParaRPr>
          </a:p>
          <a:p>
            <a:pPr marL="184150" marR="278130" indent="-171450">
              <a:lnSpc>
                <a:spcPct val="100000"/>
              </a:lnSpc>
              <a:buClr>
                <a:srgbClr val="009999"/>
              </a:buClr>
              <a:buFont typeface="Wingdings"/>
              <a:buChar char=""/>
              <a:tabLst>
                <a:tab pos="184150" algn="l"/>
              </a:tabLst>
            </a:pPr>
            <a:r>
              <a:rPr dirty="0" sz="1200">
                <a:solidFill>
                  <a:srgbClr val="03234D"/>
                </a:solidFill>
                <a:latin typeface="Arial MT"/>
                <a:cs typeface="Arial MT"/>
              </a:rPr>
              <a:t>Benefits</a:t>
            </a:r>
            <a:r>
              <a:rPr dirty="0" sz="1200" spc="-1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03234D"/>
                </a:solidFill>
                <a:latin typeface="Arial MT"/>
                <a:cs typeface="Arial MT"/>
              </a:rPr>
              <a:t>include</a:t>
            </a:r>
            <a:r>
              <a:rPr dirty="0" sz="120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03234D"/>
                </a:solidFill>
                <a:latin typeface="Arial MT"/>
                <a:cs typeface="Arial MT"/>
              </a:rPr>
              <a:t>turbine-to-</a:t>
            </a:r>
            <a:r>
              <a:rPr dirty="0" sz="1200">
                <a:solidFill>
                  <a:srgbClr val="03234D"/>
                </a:solidFill>
                <a:latin typeface="Arial MT"/>
                <a:cs typeface="Arial MT"/>
              </a:rPr>
              <a:t>turbine</a:t>
            </a:r>
            <a:r>
              <a:rPr dirty="0" sz="1200" spc="-3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03234D"/>
                </a:solidFill>
                <a:latin typeface="Arial MT"/>
                <a:cs typeface="Arial MT"/>
              </a:rPr>
              <a:t>communication,</a:t>
            </a:r>
            <a:r>
              <a:rPr dirty="0" sz="120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03234D"/>
                </a:solidFill>
                <a:latin typeface="Arial MT"/>
                <a:cs typeface="Arial MT"/>
              </a:rPr>
              <a:t>predictive</a:t>
            </a:r>
            <a:r>
              <a:rPr dirty="0" sz="120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03234D"/>
                </a:solidFill>
                <a:latin typeface="Arial MT"/>
                <a:cs typeface="Arial MT"/>
              </a:rPr>
              <a:t>maintenance,</a:t>
            </a:r>
            <a:r>
              <a:rPr dirty="0" sz="120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03234D"/>
                </a:solidFill>
                <a:latin typeface="Arial MT"/>
                <a:cs typeface="Arial MT"/>
              </a:rPr>
              <a:t>and</a:t>
            </a:r>
            <a:r>
              <a:rPr dirty="0" sz="120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03234D"/>
                </a:solidFill>
                <a:latin typeface="Arial MT"/>
                <a:cs typeface="Arial MT"/>
              </a:rPr>
              <a:t>instant </a:t>
            </a:r>
            <a:r>
              <a:rPr dirty="0" sz="1200">
                <a:solidFill>
                  <a:srgbClr val="03234D"/>
                </a:solidFill>
                <a:latin typeface="Arial MT"/>
                <a:cs typeface="Arial MT"/>
              </a:rPr>
              <a:t>data</a:t>
            </a:r>
            <a:r>
              <a:rPr dirty="0" sz="120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03234D"/>
                </a:solidFill>
                <a:latin typeface="Arial MT"/>
                <a:cs typeface="Arial MT"/>
              </a:rPr>
              <a:t>analysis</a:t>
            </a:r>
            <a:endParaRPr sz="1200">
              <a:latin typeface="Arial MT"/>
              <a:cs typeface="Arial MT"/>
            </a:endParaRPr>
          </a:p>
          <a:p>
            <a:pPr marL="184150" marR="337185" indent="-171450">
              <a:lnSpc>
                <a:spcPct val="100000"/>
              </a:lnSpc>
              <a:buClr>
                <a:srgbClr val="009999"/>
              </a:buClr>
              <a:buFont typeface="Wingdings"/>
              <a:buChar char=""/>
              <a:tabLst>
                <a:tab pos="184150" algn="l"/>
              </a:tabLst>
            </a:pPr>
            <a:r>
              <a:rPr dirty="0" sz="1200">
                <a:solidFill>
                  <a:srgbClr val="03234D"/>
                </a:solidFill>
                <a:latin typeface="Arial MT"/>
                <a:cs typeface="Arial MT"/>
              </a:rPr>
              <a:t>By</a:t>
            </a:r>
            <a:r>
              <a:rPr dirty="0" sz="120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03234D"/>
                </a:solidFill>
                <a:latin typeface="Arial MT"/>
                <a:cs typeface="Arial MT"/>
              </a:rPr>
              <a:t>streamlining</a:t>
            </a:r>
            <a:r>
              <a:rPr dirty="0" sz="1200" spc="-4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03234D"/>
                </a:solidFill>
                <a:latin typeface="Arial MT"/>
                <a:cs typeface="Arial MT"/>
              </a:rPr>
              <a:t>their</a:t>
            </a:r>
            <a:r>
              <a:rPr dirty="0" sz="120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03234D"/>
                </a:solidFill>
                <a:latin typeface="Arial MT"/>
                <a:cs typeface="Arial MT"/>
              </a:rPr>
              <a:t>offerings,</a:t>
            </a:r>
            <a:r>
              <a:rPr dirty="0" sz="120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03234D"/>
                </a:solidFill>
                <a:latin typeface="Arial MT"/>
                <a:cs typeface="Arial MT"/>
              </a:rPr>
              <a:t>the</a:t>
            </a:r>
            <a:r>
              <a:rPr dirty="0" sz="120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03234D"/>
                </a:solidFill>
                <a:latin typeface="Arial MT"/>
                <a:cs typeface="Arial MT"/>
              </a:rPr>
              <a:t>combined</a:t>
            </a:r>
            <a:r>
              <a:rPr dirty="0" sz="1200" spc="-4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03234D"/>
                </a:solidFill>
                <a:latin typeface="Arial MT"/>
                <a:cs typeface="Arial MT"/>
              </a:rPr>
              <a:t>company</a:t>
            </a:r>
            <a:r>
              <a:rPr dirty="0" sz="1200" spc="-3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03234D"/>
                </a:solidFill>
                <a:latin typeface="Arial MT"/>
                <a:cs typeface="Arial MT"/>
              </a:rPr>
              <a:t>could</a:t>
            </a:r>
            <a:r>
              <a:rPr dirty="0" sz="1200" spc="-4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03234D"/>
                </a:solidFill>
                <a:latin typeface="Arial MT"/>
                <a:cs typeface="Arial MT"/>
              </a:rPr>
              <a:t>be</a:t>
            </a:r>
            <a:r>
              <a:rPr dirty="0" sz="120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03234D"/>
                </a:solidFill>
                <a:latin typeface="Arial MT"/>
                <a:cs typeface="Arial MT"/>
              </a:rPr>
              <a:t>the</a:t>
            </a:r>
            <a:r>
              <a:rPr dirty="0" sz="120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03234D"/>
                </a:solidFill>
                <a:latin typeface="Arial MT"/>
                <a:cs typeface="Arial MT"/>
              </a:rPr>
              <a:t>preeminent</a:t>
            </a:r>
            <a:r>
              <a:rPr dirty="0" sz="1200" spc="-3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03234D"/>
                </a:solidFill>
                <a:latin typeface="Arial MT"/>
                <a:cs typeface="Arial MT"/>
              </a:rPr>
              <a:t>smart </a:t>
            </a:r>
            <a:r>
              <a:rPr dirty="0" sz="1200">
                <a:solidFill>
                  <a:srgbClr val="03234D"/>
                </a:solidFill>
                <a:latin typeface="Arial MT"/>
                <a:cs typeface="Arial MT"/>
              </a:rPr>
              <a:t>turbine</a:t>
            </a:r>
            <a:r>
              <a:rPr dirty="0" sz="120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03234D"/>
                </a:solidFill>
                <a:latin typeface="Arial MT"/>
                <a:cs typeface="Arial MT"/>
              </a:rPr>
              <a:t>manufacturer</a:t>
            </a:r>
            <a:endParaRPr sz="1200">
              <a:latin typeface="Arial MT"/>
              <a:cs typeface="Arial MT"/>
            </a:endParaRPr>
          </a:p>
        </p:txBody>
      </p:sp>
      <p:grpSp>
        <p:nvGrpSpPr>
          <p:cNvPr id="55" name="object 55" descr=""/>
          <p:cNvGrpSpPr/>
          <p:nvPr/>
        </p:nvGrpSpPr>
        <p:grpSpPr>
          <a:xfrm>
            <a:off x="8609203" y="4790059"/>
            <a:ext cx="3259454" cy="445770"/>
            <a:chOff x="8609203" y="4790059"/>
            <a:chExt cx="3259454" cy="445770"/>
          </a:xfrm>
        </p:grpSpPr>
        <p:sp>
          <p:nvSpPr>
            <p:cNvPr id="56" name="object 56" descr=""/>
            <p:cNvSpPr/>
            <p:nvPr/>
          </p:nvSpPr>
          <p:spPr>
            <a:xfrm>
              <a:off x="10061448" y="4791456"/>
              <a:ext cx="1807210" cy="439420"/>
            </a:xfrm>
            <a:custGeom>
              <a:avLst/>
              <a:gdLst/>
              <a:ahLst/>
              <a:cxnLst/>
              <a:rect l="l" t="t" r="r" b="b"/>
              <a:pathLst>
                <a:path w="1807209" h="439420">
                  <a:moveTo>
                    <a:pt x="1806702" y="0"/>
                  </a:moveTo>
                  <a:lnTo>
                    <a:pt x="0" y="0"/>
                  </a:lnTo>
                  <a:lnTo>
                    <a:pt x="0" y="438912"/>
                  </a:lnTo>
                  <a:lnTo>
                    <a:pt x="1806702" y="438912"/>
                  </a:lnTo>
                  <a:lnTo>
                    <a:pt x="1806702" y="0"/>
                  </a:lnTo>
                  <a:close/>
                </a:path>
              </a:pathLst>
            </a:custGeom>
            <a:solidFill>
              <a:srgbClr val="CCEBE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 descr=""/>
            <p:cNvSpPr/>
            <p:nvPr/>
          </p:nvSpPr>
          <p:spPr>
            <a:xfrm>
              <a:off x="8615553" y="4796409"/>
              <a:ext cx="1446530" cy="433070"/>
            </a:xfrm>
            <a:custGeom>
              <a:avLst/>
              <a:gdLst/>
              <a:ahLst/>
              <a:cxnLst/>
              <a:rect l="l" t="t" r="r" b="b"/>
              <a:pathLst>
                <a:path w="1446529" h="433070">
                  <a:moveTo>
                    <a:pt x="1446276" y="0"/>
                  </a:moveTo>
                  <a:lnTo>
                    <a:pt x="0" y="0"/>
                  </a:lnTo>
                  <a:lnTo>
                    <a:pt x="0" y="432815"/>
                  </a:lnTo>
                  <a:lnTo>
                    <a:pt x="1446276" y="432815"/>
                  </a:lnTo>
                  <a:lnTo>
                    <a:pt x="1446276" y="0"/>
                  </a:lnTo>
                  <a:close/>
                </a:path>
              </a:pathLst>
            </a:custGeom>
            <a:solidFill>
              <a:srgbClr val="00999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" name="object 58" descr=""/>
            <p:cNvSpPr/>
            <p:nvPr/>
          </p:nvSpPr>
          <p:spPr>
            <a:xfrm>
              <a:off x="8615553" y="4796409"/>
              <a:ext cx="1446530" cy="433070"/>
            </a:xfrm>
            <a:custGeom>
              <a:avLst/>
              <a:gdLst/>
              <a:ahLst/>
              <a:cxnLst/>
              <a:rect l="l" t="t" r="r" b="b"/>
              <a:pathLst>
                <a:path w="1446529" h="433070">
                  <a:moveTo>
                    <a:pt x="0" y="432815"/>
                  </a:moveTo>
                  <a:lnTo>
                    <a:pt x="1446276" y="432815"/>
                  </a:lnTo>
                  <a:lnTo>
                    <a:pt x="1446276" y="0"/>
                  </a:lnTo>
                  <a:lnTo>
                    <a:pt x="0" y="0"/>
                  </a:lnTo>
                  <a:lnTo>
                    <a:pt x="0" y="432815"/>
                  </a:lnTo>
                  <a:close/>
                </a:path>
              </a:pathLst>
            </a:custGeom>
            <a:ln w="12700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9" name="object 59" descr=""/>
          <p:cNvSpPr txBox="1"/>
          <p:nvPr/>
        </p:nvSpPr>
        <p:spPr>
          <a:xfrm>
            <a:off x="8871966" y="4828794"/>
            <a:ext cx="932815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 indent="255904">
              <a:lnSpc>
                <a:spcPct val="100000"/>
              </a:lnSpc>
              <a:spcBef>
                <a:spcPts val="95"/>
              </a:spcBef>
            </a:pPr>
            <a:r>
              <a:rPr dirty="0" sz="1100" spc="-10" b="1">
                <a:solidFill>
                  <a:srgbClr val="FFFFFF"/>
                </a:solidFill>
                <a:latin typeface="Arial"/>
                <a:cs typeface="Arial"/>
              </a:rPr>
              <a:t>Smart Infrastructure</a:t>
            </a:r>
            <a:endParaRPr sz="1100">
              <a:latin typeface="Arial"/>
              <a:cs typeface="Arial"/>
            </a:endParaRPr>
          </a:p>
        </p:txBody>
      </p:sp>
      <p:pic>
        <p:nvPicPr>
          <p:cNvPr id="60" name="object 60" descr="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9968483" y="4816602"/>
            <a:ext cx="883920" cy="409194"/>
          </a:xfrm>
          <a:prstGeom prst="rect">
            <a:avLst/>
          </a:prstGeom>
        </p:spPr>
      </p:pic>
      <p:sp>
        <p:nvSpPr>
          <p:cNvPr id="61" name="object 61" descr=""/>
          <p:cNvSpPr txBox="1"/>
          <p:nvPr/>
        </p:nvSpPr>
        <p:spPr>
          <a:xfrm>
            <a:off x="8613267" y="5378577"/>
            <a:ext cx="1447165" cy="426084"/>
          </a:xfrm>
          <a:prstGeom prst="rect">
            <a:avLst/>
          </a:prstGeom>
          <a:solidFill>
            <a:srgbClr val="009999"/>
          </a:solidFill>
          <a:ln w="12700">
            <a:solidFill>
              <a:srgbClr val="F1F1F1"/>
            </a:solidFill>
          </a:ln>
        </p:spPr>
        <p:txBody>
          <a:bodyPr wrap="square" lIns="0" tIns="125730" rIns="0" bIns="0" rtlCol="0" vert="horz">
            <a:spAutoFit/>
          </a:bodyPr>
          <a:lstStyle/>
          <a:p>
            <a:pPr marL="149860">
              <a:lnSpc>
                <a:spcPct val="100000"/>
              </a:lnSpc>
              <a:spcBef>
                <a:spcPts val="990"/>
              </a:spcBef>
            </a:pPr>
            <a:r>
              <a:rPr dirty="0" sz="1100" b="1">
                <a:solidFill>
                  <a:srgbClr val="FFFFFF"/>
                </a:solidFill>
                <a:latin typeface="Arial"/>
                <a:cs typeface="Arial"/>
              </a:rPr>
              <a:t>Vestas’</a:t>
            </a:r>
            <a:r>
              <a:rPr dirty="0" sz="1100" spc="-5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100" spc="-10" b="1">
                <a:solidFill>
                  <a:srgbClr val="FFFFFF"/>
                </a:solidFill>
                <a:latin typeface="Arial"/>
                <a:cs typeface="Arial"/>
              </a:rPr>
              <a:t>Offerings</a:t>
            </a:r>
            <a:endParaRPr sz="1100">
              <a:latin typeface="Arial"/>
              <a:cs typeface="Arial"/>
            </a:endParaRPr>
          </a:p>
        </p:txBody>
      </p:sp>
      <p:grpSp>
        <p:nvGrpSpPr>
          <p:cNvPr id="62" name="object 62" descr=""/>
          <p:cNvGrpSpPr/>
          <p:nvPr/>
        </p:nvGrpSpPr>
        <p:grpSpPr>
          <a:xfrm>
            <a:off x="10059923" y="5356097"/>
            <a:ext cx="1808480" cy="452120"/>
            <a:chOff x="10059923" y="5356097"/>
            <a:chExt cx="1808480" cy="452120"/>
          </a:xfrm>
        </p:grpSpPr>
        <p:sp>
          <p:nvSpPr>
            <p:cNvPr id="63" name="object 63" descr=""/>
            <p:cNvSpPr/>
            <p:nvPr/>
          </p:nvSpPr>
          <p:spPr>
            <a:xfrm>
              <a:off x="10059923" y="5378195"/>
              <a:ext cx="1808480" cy="429895"/>
            </a:xfrm>
            <a:custGeom>
              <a:avLst/>
              <a:gdLst/>
              <a:ahLst/>
              <a:cxnLst/>
              <a:rect l="l" t="t" r="r" b="b"/>
              <a:pathLst>
                <a:path w="1808479" h="429895">
                  <a:moveTo>
                    <a:pt x="1808226" y="0"/>
                  </a:moveTo>
                  <a:lnTo>
                    <a:pt x="0" y="0"/>
                  </a:lnTo>
                  <a:lnTo>
                    <a:pt x="0" y="429767"/>
                  </a:lnTo>
                  <a:lnTo>
                    <a:pt x="1808226" y="429767"/>
                  </a:lnTo>
                  <a:lnTo>
                    <a:pt x="1808226" y="0"/>
                  </a:lnTo>
                  <a:close/>
                </a:path>
              </a:pathLst>
            </a:custGeom>
            <a:solidFill>
              <a:srgbClr val="CCEBEA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4" name="object 64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0684001" y="5356097"/>
              <a:ext cx="493788" cy="435114"/>
            </a:xfrm>
            <a:prstGeom prst="rect">
              <a:avLst/>
            </a:prstGeom>
          </p:spPr>
        </p:pic>
      </p:grpSp>
      <p:grpSp>
        <p:nvGrpSpPr>
          <p:cNvPr id="65" name="object 65" descr=""/>
          <p:cNvGrpSpPr/>
          <p:nvPr/>
        </p:nvGrpSpPr>
        <p:grpSpPr>
          <a:xfrm>
            <a:off x="8612885" y="3327653"/>
            <a:ext cx="3397885" cy="1022350"/>
            <a:chOff x="8612885" y="3327653"/>
            <a:chExt cx="3397885" cy="1022350"/>
          </a:xfrm>
        </p:grpSpPr>
        <p:sp>
          <p:nvSpPr>
            <p:cNvPr id="66" name="object 66" descr=""/>
            <p:cNvSpPr/>
            <p:nvPr/>
          </p:nvSpPr>
          <p:spPr>
            <a:xfrm>
              <a:off x="8612885" y="3327653"/>
              <a:ext cx="3397885" cy="1022350"/>
            </a:xfrm>
            <a:custGeom>
              <a:avLst/>
              <a:gdLst/>
              <a:ahLst/>
              <a:cxnLst/>
              <a:rect l="l" t="t" r="r" b="b"/>
              <a:pathLst>
                <a:path w="3397884" h="1022350">
                  <a:moveTo>
                    <a:pt x="3397758" y="0"/>
                  </a:moveTo>
                  <a:lnTo>
                    <a:pt x="0" y="0"/>
                  </a:lnTo>
                  <a:lnTo>
                    <a:pt x="0" y="1021842"/>
                  </a:lnTo>
                  <a:lnTo>
                    <a:pt x="3397758" y="1021842"/>
                  </a:lnTo>
                  <a:lnTo>
                    <a:pt x="339775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7" name="object 67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701277" y="3448049"/>
              <a:ext cx="616457" cy="313944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1036045" y="3343655"/>
              <a:ext cx="768096" cy="432053"/>
            </a:xfrm>
            <a:prstGeom prst="rect">
              <a:avLst/>
            </a:prstGeom>
          </p:spPr>
        </p:pic>
        <p:pic>
          <p:nvPicPr>
            <p:cNvPr id="69" name="object 69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9966959" y="3419855"/>
              <a:ext cx="419861" cy="419862"/>
            </a:xfrm>
            <a:prstGeom prst="rect">
              <a:avLst/>
            </a:prstGeom>
          </p:spPr>
        </p:pic>
        <p:pic>
          <p:nvPicPr>
            <p:cNvPr id="70" name="object 70" descr="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8656319" y="3998213"/>
              <a:ext cx="781812" cy="227837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9646157" y="3950207"/>
              <a:ext cx="1191005" cy="324612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1201400" y="3800093"/>
              <a:ext cx="602742" cy="474725"/>
            </a:xfrm>
            <a:prstGeom prst="rect">
              <a:avLst/>
            </a:prstGeom>
          </p:spPr>
        </p:pic>
      </p:grpSp>
      <p:pic>
        <p:nvPicPr>
          <p:cNvPr id="73" name="object 73" descr="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8469630" y="2982086"/>
            <a:ext cx="57150" cy="305180"/>
          </a:xfrm>
          <a:prstGeom prst="rect">
            <a:avLst/>
          </a:prstGeom>
        </p:spPr>
      </p:pic>
      <p:sp>
        <p:nvSpPr>
          <p:cNvPr id="74" name="object 74" descr=""/>
          <p:cNvSpPr txBox="1"/>
          <p:nvPr/>
        </p:nvSpPr>
        <p:spPr>
          <a:xfrm>
            <a:off x="8592566" y="3004057"/>
            <a:ext cx="2286000" cy="2387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400" b="1">
                <a:solidFill>
                  <a:srgbClr val="03234D"/>
                </a:solidFill>
                <a:latin typeface="Arial"/>
                <a:cs typeface="Arial"/>
              </a:rPr>
              <a:t>Select</a:t>
            </a:r>
            <a:r>
              <a:rPr dirty="0" sz="1400" spc="-45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3234D"/>
                </a:solidFill>
                <a:latin typeface="Arial"/>
                <a:cs typeface="Arial"/>
              </a:rPr>
              <a:t>Customer</a:t>
            </a:r>
            <a:r>
              <a:rPr dirty="0" sz="1400" spc="-80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400" spc="-10" b="1">
                <a:solidFill>
                  <a:srgbClr val="03234D"/>
                </a:solidFill>
                <a:latin typeface="Arial"/>
                <a:cs typeface="Arial"/>
              </a:rPr>
              <a:t>Additions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75" name="object 75" descr="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8469630" y="4473321"/>
            <a:ext cx="57150" cy="305181"/>
          </a:xfrm>
          <a:prstGeom prst="rect">
            <a:avLst/>
          </a:prstGeom>
        </p:spPr>
      </p:pic>
      <p:sp>
        <p:nvSpPr>
          <p:cNvPr id="76" name="object 76" descr=""/>
          <p:cNvSpPr txBox="1"/>
          <p:nvPr/>
        </p:nvSpPr>
        <p:spPr>
          <a:xfrm>
            <a:off x="8592566" y="4496053"/>
            <a:ext cx="1443990" cy="2387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400" spc="-10" b="1">
                <a:solidFill>
                  <a:srgbClr val="03234D"/>
                </a:solidFill>
                <a:latin typeface="Arial"/>
                <a:cs typeface="Arial"/>
              </a:rPr>
              <a:t>Interconnectivity</a:t>
            </a:r>
            <a:endParaRPr sz="1400">
              <a:latin typeface="Arial"/>
              <a:cs typeface="Arial"/>
            </a:endParaRPr>
          </a:p>
        </p:txBody>
      </p:sp>
      <p:sp>
        <p:nvSpPr>
          <p:cNvPr id="77" name="object 77" descr=""/>
          <p:cNvSpPr txBox="1"/>
          <p:nvPr/>
        </p:nvSpPr>
        <p:spPr>
          <a:xfrm>
            <a:off x="8614791" y="5942457"/>
            <a:ext cx="1447165" cy="426084"/>
          </a:xfrm>
          <a:prstGeom prst="rect">
            <a:avLst/>
          </a:prstGeom>
          <a:solidFill>
            <a:srgbClr val="009999"/>
          </a:solidFill>
          <a:ln w="12700">
            <a:solidFill>
              <a:srgbClr val="F1F1F1"/>
            </a:solidFill>
          </a:ln>
        </p:spPr>
        <p:txBody>
          <a:bodyPr wrap="square" lIns="0" tIns="41275" rIns="0" bIns="0" rtlCol="0" vert="horz">
            <a:spAutoFit/>
          </a:bodyPr>
          <a:lstStyle/>
          <a:p>
            <a:pPr marL="459105" marR="240029" indent="-212725">
              <a:lnSpc>
                <a:spcPct val="100000"/>
              </a:lnSpc>
              <a:spcBef>
                <a:spcPts val="325"/>
              </a:spcBef>
            </a:pPr>
            <a:r>
              <a:rPr dirty="0" sz="1100" spc="-10" b="1">
                <a:solidFill>
                  <a:srgbClr val="FFFFFF"/>
                </a:solidFill>
                <a:latin typeface="Arial"/>
                <a:cs typeface="Arial"/>
              </a:rPr>
              <a:t>Premier </a:t>
            </a:r>
            <a:r>
              <a:rPr dirty="0" sz="1100" spc="-20" b="1">
                <a:solidFill>
                  <a:srgbClr val="FFFFFF"/>
                </a:solidFill>
                <a:latin typeface="Arial"/>
                <a:cs typeface="Arial"/>
              </a:rPr>
              <a:t>Smart </a:t>
            </a:r>
            <a:r>
              <a:rPr dirty="0" sz="1100" spc="-10" b="1">
                <a:solidFill>
                  <a:srgbClr val="FFFFFF"/>
                </a:solidFill>
                <a:latin typeface="Arial"/>
                <a:cs typeface="Arial"/>
              </a:rPr>
              <a:t>Product</a:t>
            </a:r>
            <a:endParaRPr sz="1100">
              <a:latin typeface="Arial"/>
              <a:cs typeface="Arial"/>
            </a:endParaRPr>
          </a:p>
        </p:txBody>
      </p:sp>
      <p:grpSp>
        <p:nvGrpSpPr>
          <p:cNvPr id="78" name="object 78" descr=""/>
          <p:cNvGrpSpPr/>
          <p:nvPr/>
        </p:nvGrpSpPr>
        <p:grpSpPr>
          <a:xfrm>
            <a:off x="9452609" y="4789932"/>
            <a:ext cx="2571750" cy="1698625"/>
            <a:chOff x="9452609" y="4789932"/>
            <a:chExt cx="2571750" cy="1698625"/>
          </a:xfrm>
        </p:grpSpPr>
        <p:sp>
          <p:nvSpPr>
            <p:cNvPr id="79" name="object 79" descr=""/>
            <p:cNvSpPr/>
            <p:nvPr/>
          </p:nvSpPr>
          <p:spPr>
            <a:xfrm>
              <a:off x="10061447" y="5942076"/>
              <a:ext cx="1808480" cy="429895"/>
            </a:xfrm>
            <a:custGeom>
              <a:avLst/>
              <a:gdLst/>
              <a:ahLst/>
              <a:cxnLst/>
              <a:rect l="l" t="t" r="r" b="b"/>
              <a:pathLst>
                <a:path w="1808479" h="429895">
                  <a:moveTo>
                    <a:pt x="1808226" y="0"/>
                  </a:moveTo>
                  <a:lnTo>
                    <a:pt x="0" y="0"/>
                  </a:lnTo>
                  <a:lnTo>
                    <a:pt x="0" y="429768"/>
                  </a:lnTo>
                  <a:lnTo>
                    <a:pt x="1808226" y="429768"/>
                  </a:lnTo>
                  <a:lnTo>
                    <a:pt x="1808226" y="0"/>
                  </a:lnTo>
                  <a:close/>
                </a:path>
              </a:pathLst>
            </a:custGeom>
            <a:solidFill>
              <a:srgbClr val="CCEBEA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0" name="object 80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0672571" y="5899404"/>
              <a:ext cx="530364" cy="460248"/>
            </a:xfrm>
            <a:prstGeom prst="rect">
              <a:avLst/>
            </a:prstGeom>
          </p:spPr>
        </p:pic>
        <p:pic>
          <p:nvPicPr>
            <p:cNvPr id="81" name="object 81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0621263" y="5810482"/>
              <a:ext cx="553465" cy="677706"/>
            </a:xfrm>
            <a:prstGeom prst="rect">
              <a:avLst/>
            </a:prstGeom>
          </p:spPr>
        </p:pic>
        <p:sp>
          <p:nvSpPr>
            <p:cNvPr id="82" name="object 82" descr=""/>
            <p:cNvSpPr/>
            <p:nvPr/>
          </p:nvSpPr>
          <p:spPr>
            <a:xfrm>
              <a:off x="9452610" y="5247131"/>
              <a:ext cx="1576705" cy="668655"/>
            </a:xfrm>
            <a:custGeom>
              <a:avLst/>
              <a:gdLst/>
              <a:ahLst/>
              <a:cxnLst/>
              <a:rect l="l" t="t" r="r" b="b"/>
              <a:pathLst>
                <a:path w="1576704" h="668654">
                  <a:moveTo>
                    <a:pt x="1576578" y="585216"/>
                  </a:moveTo>
                  <a:lnTo>
                    <a:pt x="0" y="585216"/>
                  </a:lnTo>
                  <a:lnTo>
                    <a:pt x="788289" y="668274"/>
                  </a:lnTo>
                  <a:lnTo>
                    <a:pt x="1576578" y="585216"/>
                  </a:lnTo>
                  <a:close/>
                </a:path>
                <a:path w="1576704" h="668654">
                  <a:moveTo>
                    <a:pt x="1576578" y="0"/>
                  </a:moveTo>
                  <a:lnTo>
                    <a:pt x="0" y="0"/>
                  </a:lnTo>
                  <a:lnTo>
                    <a:pt x="788289" y="83058"/>
                  </a:lnTo>
                  <a:lnTo>
                    <a:pt x="157657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3" name="object 83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0852403" y="4789932"/>
              <a:ext cx="591311" cy="439674"/>
            </a:xfrm>
            <a:prstGeom prst="rect">
              <a:avLst/>
            </a:prstGeom>
          </p:spPr>
        </p:pic>
        <p:pic>
          <p:nvPicPr>
            <p:cNvPr id="84" name="object 84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1408663" y="4790694"/>
              <a:ext cx="615696" cy="461772"/>
            </a:xfrm>
            <a:prstGeom prst="rect">
              <a:avLst/>
            </a:prstGeom>
          </p:spPr>
        </p:pic>
      </p:grpSp>
      <p:sp>
        <p:nvSpPr>
          <p:cNvPr id="85" name="object 85" descr=""/>
          <p:cNvSpPr txBox="1"/>
          <p:nvPr/>
        </p:nvSpPr>
        <p:spPr>
          <a:xfrm>
            <a:off x="8447691" y="1661330"/>
            <a:ext cx="153670" cy="438784"/>
          </a:xfrm>
          <a:prstGeom prst="rect">
            <a:avLst/>
          </a:prstGeom>
        </p:spPr>
        <p:txBody>
          <a:bodyPr wrap="square" lIns="0" tIns="1905" rIns="0" bIns="0" rtlCol="0" vert="vert27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In</a:t>
            </a:r>
            <a:r>
              <a:rPr dirty="0" sz="900" spc="-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$ </a:t>
            </a:r>
            <a:r>
              <a:rPr dirty="0" sz="900" spc="-25">
                <a:solidFill>
                  <a:srgbClr val="010027"/>
                </a:solidFill>
                <a:latin typeface="Arial MT"/>
                <a:cs typeface="Arial MT"/>
              </a:rPr>
              <a:t>Mm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86" name="object 86" descr=""/>
          <p:cNvSpPr/>
          <p:nvPr/>
        </p:nvSpPr>
        <p:spPr>
          <a:xfrm>
            <a:off x="9931145" y="1563624"/>
            <a:ext cx="492759" cy="21590"/>
          </a:xfrm>
          <a:custGeom>
            <a:avLst/>
            <a:gdLst/>
            <a:ahLst/>
            <a:cxnLst/>
            <a:rect l="l" t="t" r="r" b="b"/>
            <a:pathLst>
              <a:path w="492759" h="21590">
                <a:moveTo>
                  <a:pt x="492251" y="0"/>
                </a:moveTo>
                <a:lnTo>
                  <a:pt x="0" y="0"/>
                </a:lnTo>
                <a:lnTo>
                  <a:pt x="0" y="21336"/>
                </a:lnTo>
                <a:lnTo>
                  <a:pt x="492251" y="21336"/>
                </a:lnTo>
                <a:lnTo>
                  <a:pt x="492251" y="0"/>
                </a:lnTo>
                <a:close/>
              </a:path>
            </a:pathLst>
          </a:custGeom>
          <a:solidFill>
            <a:srgbClr val="2C716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7" name="object 87" descr=""/>
          <p:cNvSpPr/>
          <p:nvPr/>
        </p:nvSpPr>
        <p:spPr>
          <a:xfrm>
            <a:off x="10619993" y="1492758"/>
            <a:ext cx="491490" cy="36830"/>
          </a:xfrm>
          <a:custGeom>
            <a:avLst/>
            <a:gdLst/>
            <a:ahLst/>
            <a:cxnLst/>
            <a:rect l="l" t="t" r="r" b="b"/>
            <a:pathLst>
              <a:path w="491490" h="36830">
                <a:moveTo>
                  <a:pt x="491489" y="0"/>
                </a:moveTo>
                <a:lnTo>
                  <a:pt x="0" y="0"/>
                </a:lnTo>
                <a:lnTo>
                  <a:pt x="0" y="36575"/>
                </a:lnTo>
                <a:lnTo>
                  <a:pt x="491489" y="36575"/>
                </a:lnTo>
                <a:lnTo>
                  <a:pt x="491489" y="0"/>
                </a:lnTo>
                <a:close/>
              </a:path>
            </a:pathLst>
          </a:custGeom>
          <a:solidFill>
            <a:srgbClr val="2C716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8" name="object 88" descr=""/>
          <p:cNvSpPr/>
          <p:nvPr/>
        </p:nvSpPr>
        <p:spPr>
          <a:xfrm>
            <a:off x="11308080" y="1421891"/>
            <a:ext cx="491490" cy="48895"/>
          </a:xfrm>
          <a:custGeom>
            <a:avLst/>
            <a:gdLst/>
            <a:ahLst/>
            <a:cxnLst/>
            <a:rect l="l" t="t" r="r" b="b"/>
            <a:pathLst>
              <a:path w="491490" h="48894">
                <a:moveTo>
                  <a:pt x="491490" y="0"/>
                </a:moveTo>
                <a:lnTo>
                  <a:pt x="0" y="0"/>
                </a:lnTo>
                <a:lnTo>
                  <a:pt x="0" y="48768"/>
                </a:lnTo>
                <a:lnTo>
                  <a:pt x="491490" y="48768"/>
                </a:lnTo>
                <a:lnTo>
                  <a:pt x="491490" y="0"/>
                </a:lnTo>
                <a:close/>
              </a:path>
            </a:pathLst>
          </a:custGeom>
          <a:solidFill>
            <a:srgbClr val="2C716D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89" name="object 89" descr=""/>
          <p:cNvGrpSpPr/>
          <p:nvPr/>
        </p:nvGrpSpPr>
        <p:grpSpPr>
          <a:xfrm>
            <a:off x="9145143" y="1703070"/>
            <a:ext cx="2752725" cy="744855"/>
            <a:chOff x="9145143" y="1703070"/>
            <a:chExt cx="2752725" cy="744855"/>
          </a:xfrm>
        </p:grpSpPr>
        <p:sp>
          <p:nvSpPr>
            <p:cNvPr id="90" name="object 90" descr=""/>
            <p:cNvSpPr/>
            <p:nvPr/>
          </p:nvSpPr>
          <p:spPr>
            <a:xfrm>
              <a:off x="9931146" y="1703069"/>
              <a:ext cx="1180465" cy="739140"/>
            </a:xfrm>
            <a:custGeom>
              <a:avLst/>
              <a:gdLst/>
              <a:ahLst/>
              <a:cxnLst/>
              <a:rect l="l" t="t" r="r" b="b"/>
              <a:pathLst>
                <a:path w="1180465" h="739139">
                  <a:moveTo>
                    <a:pt x="492252" y="35814"/>
                  </a:moveTo>
                  <a:lnTo>
                    <a:pt x="0" y="35814"/>
                  </a:lnTo>
                  <a:lnTo>
                    <a:pt x="0" y="739140"/>
                  </a:lnTo>
                  <a:lnTo>
                    <a:pt x="492252" y="739140"/>
                  </a:lnTo>
                  <a:lnTo>
                    <a:pt x="492252" y="35814"/>
                  </a:lnTo>
                  <a:close/>
                </a:path>
                <a:path w="1180465" h="739139">
                  <a:moveTo>
                    <a:pt x="1180338" y="0"/>
                  </a:moveTo>
                  <a:lnTo>
                    <a:pt x="688848" y="0"/>
                  </a:lnTo>
                  <a:lnTo>
                    <a:pt x="688848" y="739140"/>
                  </a:lnTo>
                  <a:lnTo>
                    <a:pt x="1180338" y="739140"/>
                  </a:lnTo>
                  <a:lnTo>
                    <a:pt x="1180338" y="0"/>
                  </a:lnTo>
                  <a:close/>
                </a:path>
              </a:pathLst>
            </a:custGeom>
            <a:solidFill>
              <a:srgbClr val="00999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1" name="object 91" descr=""/>
            <p:cNvSpPr/>
            <p:nvPr/>
          </p:nvSpPr>
          <p:spPr>
            <a:xfrm>
              <a:off x="9145143" y="2442591"/>
              <a:ext cx="2752725" cy="0"/>
            </a:xfrm>
            <a:custGeom>
              <a:avLst/>
              <a:gdLst/>
              <a:ahLst/>
              <a:cxnLst/>
              <a:rect l="l" t="t" r="r" b="b"/>
              <a:pathLst>
                <a:path w="2752725" h="0">
                  <a:moveTo>
                    <a:pt x="0" y="0"/>
                  </a:moveTo>
                  <a:lnTo>
                    <a:pt x="2752343" y="0"/>
                  </a:lnTo>
                </a:path>
              </a:pathLst>
            </a:custGeom>
            <a:ln w="9525">
              <a:solidFill>
                <a:srgbClr val="010027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2" name="object 92" descr=""/>
          <p:cNvSpPr txBox="1"/>
          <p:nvPr/>
        </p:nvSpPr>
        <p:spPr>
          <a:xfrm>
            <a:off x="9243059" y="1773173"/>
            <a:ext cx="491490" cy="669290"/>
          </a:xfrm>
          <a:prstGeom prst="rect">
            <a:avLst/>
          </a:prstGeom>
          <a:solidFill>
            <a:srgbClr val="009999"/>
          </a:solidFill>
        </p:spPr>
        <p:txBody>
          <a:bodyPr wrap="square" lIns="0" tIns="13081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30"/>
              </a:spcBef>
            </a:pPr>
            <a:endParaRPr sz="900">
              <a:latin typeface="Times New Roman"/>
              <a:cs typeface="Times New Roman"/>
            </a:endParaRPr>
          </a:p>
          <a:p>
            <a:pPr marL="72390">
              <a:lnSpc>
                <a:spcPct val="100000"/>
              </a:lnSpc>
            </a:pPr>
            <a:r>
              <a:rPr dirty="0" sz="900" spc="-10" b="1">
                <a:solidFill>
                  <a:srgbClr val="FFFFFF"/>
                </a:solidFill>
                <a:latin typeface="Arial"/>
                <a:cs typeface="Arial"/>
              </a:rPr>
              <a:t>81,062</a:t>
            </a:r>
            <a:endParaRPr sz="900">
              <a:latin typeface="Arial"/>
              <a:cs typeface="Arial"/>
            </a:endParaRPr>
          </a:p>
        </p:txBody>
      </p:sp>
      <p:sp>
        <p:nvSpPr>
          <p:cNvPr id="93" name="object 93" descr=""/>
          <p:cNvSpPr txBox="1"/>
          <p:nvPr/>
        </p:nvSpPr>
        <p:spPr>
          <a:xfrm>
            <a:off x="10003535" y="2005584"/>
            <a:ext cx="36131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900" spc="-10" b="1">
                <a:solidFill>
                  <a:srgbClr val="FFFFFF"/>
                </a:solidFill>
                <a:latin typeface="Arial"/>
                <a:cs typeface="Arial"/>
              </a:rPr>
              <a:t>85,234</a:t>
            </a:r>
            <a:endParaRPr sz="900">
              <a:latin typeface="Arial"/>
              <a:cs typeface="Arial"/>
            </a:endParaRPr>
          </a:p>
        </p:txBody>
      </p:sp>
      <p:sp>
        <p:nvSpPr>
          <p:cNvPr id="94" name="object 94" descr=""/>
          <p:cNvSpPr txBox="1"/>
          <p:nvPr/>
        </p:nvSpPr>
        <p:spPr>
          <a:xfrm>
            <a:off x="10691876" y="1987550"/>
            <a:ext cx="36131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900" spc="-10" b="1">
                <a:solidFill>
                  <a:srgbClr val="FFFFFF"/>
                </a:solidFill>
                <a:latin typeface="Arial"/>
                <a:cs typeface="Arial"/>
              </a:rPr>
              <a:t>89,569</a:t>
            </a:r>
            <a:endParaRPr sz="900">
              <a:latin typeface="Arial"/>
              <a:cs typeface="Arial"/>
            </a:endParaRPr>
          </a:p>
        </p:txBody>
      </p:sp>
      <p:sp>
        <p:nvSpPr>
          <p:cNvPr id="95" name="object 95" descr=""/>
          <p:cNvSpPr txBox="1"/>
          <p:nvPr/>
        </p:nvSpPr>
        <p:spPr>
          <a:xfrm>
            <a:off x="11308080" y="1657350"/>
            <a:ext cx="504190" cy="784860"/>
          </a:xfrm>
          <a:prstGeom prst="rect">
            <a:avLst/>
          </a:prstGeom>
          <a:solidFill>
            <a:srgbClr val="009999"/>
          </a:solidFill>
        </p:spPr>
        <p:txBody>
          <a:bodyPr wrap="square" lIns="0" tIns="0" rIns="0" bIns="0" rtlCol="0" vert="horz">
            <a:spAutoFit/>
          </a:bodyPr>
          <a:lstStyle/>
          <a:p>
            <a:pPr marR="3175"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 marR="3175">
              <a:lnSpc>
                <a:spcPct val="100000"/>
              </a:lnSpc>
              <a:spcBef>
                <a:spcPts val="450"/>
              </a:spcBef>
            </a:pPr>
            <a:endParaRPr sz="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r>
              <a:rPr dirty="0" sz="900" spc="-10" b="1">
                <a:solidFill>
                  <a:srgbClr val="FFFFFF"/>
                </a:solidFill>
                <a:latin typeface="Arial"/>
                <a:cs typeface="Arial"/>
              </a:rPr>
              <a:t>95,088.00</a:t>
            </a:r>
            <a:endParaRPr sz="900">
              <a:latin typeface="Arial"/>
              <a:cs typeface="Arial"/>
            </a:endParaRPr>
          </a:p>
        </p:txBody>
      </p:sp>
      <p:sp>
        <p:nvSpPr>
          <p:cNvPr id="96" name="object 96" descr=""/>
          <p:cNvSpPr txBox="1"/>
          <p:nvPr/>
        </p:nvSpPr>
        <p:spPr>
          <a:xfrm>
            <a:off x="9243059" y="1647444"/>
            <a:ext cx="491490" cy="125730"/>
          </a:xfrm>
          <a:prstGeom prst="rect">
            <a:avLst/>
          </a:prstGeom>
          <a:solidFill>
            <a:srgbClr val="00C2B0"/>
          </a:solidFill>
        </p:spPr>
        <p:txBody>
          <a:bodyPr wrap="square" lIns="0" tIns="0" rIns="0" bIns="0" rtlCol="0" vert="horz">
            <a:spAutoFit/>
          </a:bodyPr>
          <a:lstStyle/>
          <a:p>
            <a:pPr marL="72390">
              <a:lnSpc>
                <a:spcPts val="965"/>
              </a:lnSpc>
            </a:pPr>
            <a:r>
              <a:rPr dirty="0" sz="900" spc="-10" b="1">
                <a:solidFill>
                  <a:srgbClr val="FFFFFF"/>
                </a:solidFill>
                <a:latin typeface="Arial"/>
                <a:cs typeface="Arial"/>
              </a:rPr>
              <a:t>16,421</a:t>
            </a:r>
            <a:endParaRPr sz="900">
              <a:latin typeface="Arial"/>
              <a:cs typeface="Arial"/>
            </a:endParaRPr>
          </a:p>
        </p:txBody>
      </p:sp>
      <p:sp>
        <p:nvSpPr>
          <p:cNvPr id="97" name="object 97" descr=""/>
          <p:cNvSpPr txBox="1"/>
          <p:nvPr/>
        </p:nvSpPr>
        <p:spPr>
          <a:xfrm>
            <a:off x="9931145" y="1584960"/>
            <a:ext cx="492759" cy="154305"/>
          </a:xfrm>
          <a:prstGeom prst="rect">
            <a:avLst/>
          </a:prstGeom>
          <a:solidFill>
            <a:srgbClr val="00C2B0"/>
          </a:solidFill>
        </p:spPr>
        <p:txBody>
          <a:bodyPr wrap="square" lIns="0" tIns="4445" rIns="0" bIns="0" rtlCol="0" vert="horz">
            <a:spAutoFit/>
          </a:bodyPr>
          <a:lstStyle/>
          <a:p>
            <a:pPr marL="71755">
              <a:lnSpc>
                <a:spcPct val="100000"/>
              </a:lnSpc>
              <a:spcBef>
                <a:spcPts val="35"/>
              </a:spcBef>
            </a:pPr>
            <a:r>
              <a:rPr dirty="0" sz="900" spc="-10" b="1">
                <a:solidFill>
                  <a:srgbClr val="FFFFFF"/>
                </a:solidFill>
                <a:latin typeface="Arial"/>
                <a:cs typeface="Arial"/>
              </a:rPr>
              <a:t>18,572</a:t>
            </a:r>
            <a:endParaRPr sz="900">
              <a:latin typeface="Arial"/>
              <a:cs typeface="Arial"/>
            </a:endParaRPr>
          </a:p>
        </p:txBody>
      </p:sp>
      <p:sp>
        <p:nvSpPr>
          <p:cNvPr id="98" name="object 98" descr=""/>
          <p:cNvSpPr txBox="1"/>
          <p:nvPr/>
        </p:nvSpPr>
        <p:spPr>
          <a:xfrm>
            <a:off x="10619993" y="1529333"/>
            <a:ext cx="491490" cy="191770"/>
          </a:xfrm>
          <a:prstGeom prst="rect">
            <a:avLst/>
          </a:prstGeom>
          <a:solidFill>
            <a:srgbClr val="00C2B0"/>
          </a:solidFill>
        </p:spPr>
        <p:txBody>
          <a:bodyPr wrap="square" lIns="0" tIns="13970" rIns="0" bIns="0" rtlCol="0" vert="horz">
            <a:spAutoFit/>
          </a:bodyPr>
          <a:lstStyle/>
          <a:p>
            <a:pPr marL="71755">
              <a:lnSpc>
                <a:spcPct val="100000"/>
              </a:lnSpc>
              <a:spcBef>
                <a:spcPts val="110"/>
              </a:spcBef>
            </a:pPr>
            <a:r>
              <a:rPr dirty="0" sz="900" spc="-10" b="1">
                <a:solidFill>
                  <a:srgbClr val="FFFFFF"/>
                </a:solidFill>
                <a:latin typeface="Arial"/>
                <a:cs typeface="Arial"/>
              </a:rPr>
              <a:t>21,002</a:t>
            </a:r>
            <a:endParaRPr sz="900">
              <a:latin typeface="Arial"/>
              <a:cs typeface="Arial"/>
            </a:endParaRPr>
          </a:p>
        </p:txBody>
      </p:sp>
      <p:sp>
        <p:nvSpPr>
          <p:cNvPr id="99" name="object 99" descr=""/>
          <p:cNvSpPr txBox="1"/>
          <p:nvPr/>
        </p:nvSpPr>
        <p:spPr>
          <a:xfrm>
            <a:off x="11308080" y="1470660"/>
            <a:ext cx="491490" cy="186690"/>
          </a:xfrm>
          <a:prstGeom prst="rect">
            <a:avLst/>
          </a:prstGeom>
          <a:solidFill>
            <a:srgbClr val="00C2B0"/>
          </a:solidFill>
        </p:spPr>
        <p:txBody>
          <a:bodyPr wrap="square" lIns="0" tIns="20955" rIns="0" bIns="0" rtlCol="0" vert="horz">
            <a:spAutoFit/>
          </a:bodyPr>
          <a:lstStyle/>
          <a:p>
            <a:pPr marL="71755">
              <a:lnSpc>
                <a:spcPct val="100000"/>
              </a:lnSpc>
              <a:spcBef>
                <a:spcPts val="165"/>
              </a:spcBef>
            </a:pPr>
            <a:r>
              <a:rPr dirty="0" sz="900" spc="-10" b="1">
                <a:solidFill>
                  <a:srgbClr val="FFFFFF"/>
                </a:solidFill>
                <a:latin typeface="Arial"/>
                <a:cs typeface="Arial"/>
              </a:rPr>
              <a:t>22,611</a:t>
            </a:r>
            <a:endParaRPr sz="900">
              <a:latin typeface="Arial"/>
              <a:cs typeface="Arial"/>
            </a:endParaRPr>
          </a:p>
        </p:txBody>
      </p:sp>
      <p:sp>
        <p:nvSpPr>
          <p:cNvPr id="100" name="object 100" descr=""/>
          <p:cNvSpPr txBox="1"/>
          <p:nvPr/>
        </p:nvSpPr>
        <p:spPr>
          <a:xfrm>
            <a:off x="10022331" y="1387855"/>
            <a:ext cx="31115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 b="1">
                <a:solidFill>
                  <a:srgbClr val="010027"/>
                </a:solidFill>
                <a:latin typeface="Arial"/>
                <a:cs typeface="Arial"/>
              </a:rPr>
              <a:t>2,595</a:t>
            </a:r>
            <a:endParaRPr sz="900">
              <a:latin typeface="Arial"/>
              <a:cs typeface="Arial"/>
            </a:endParaRPr>
          </a:p>
        </p:txBody>
      </p:sp>
      <p:sp>
        <p:nvSpPr>
          <p:cNvPr id="101" name="object 101" descr=""/>
          <p:cNvSpPr txBox="1"/>
          <p:nvPr/>
        </p:nvSpPr>
        <p:spPr>
          <a:xfrm>
            <a:off x="10710418" y="1349755"/>
            <a:ext cx="31115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 b="1">
                <a:solidFill>
                  <a:srgbClr val="010027"/>
                </a:solidFill>
                <a:latin typeface="Arial"/>
                <a:cs typeface="Arial"/>
              </a:rPr>
              <a:t>4,423</a:t>
            </a:r>
            <a:endParaRPr sz="900">
              <a:latin typeface="Arial"/>
              <a:cs typeface="Arial"/>
            </a:endParaRPr>
          </a:p>
        </p:txBody>
      </p:sp>
      <p:sp>
        <p:nvSpPr>
          <p:cNvPr id="102" name="object 102" descr=""/>
          <p:cNvSpPr txBox="1"/>
          <p:nvPr/>
        </p:nvSpPr>
        <p:spPr>
          <a:xfrm>
            <a:off x="8564118" y="1167892"/>
            <a:ext cx="1236980" cy="1347470"/>
          </a:xfrm>
          <a:prstGeom prst="rect">
            <a:avLst/>
          </a:prstGeom>
        </p:spPr>
        <p:txBody>
          <a:bodyPr wrap="square" lIns="0" tIns="4064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320"/>
              </a:spcBef>
            </a:pPr>
            <a:r>
              <a:rPr dirty="0" sz="900" spc="-10">
                <a:solidFill>
                  <a:srgbClr val="171717"/>
                </a:solidFill>
                <a:latin typeface="Arial MT"/>
                <a:cs typeface="Arial MT"/>
              </a:rPr>
              <a:t>140,000</a:t>
            </a:r>
            <a:endParaRPr sz="900">
              <a:latin typeface="Arial MT"/>
              <a:cs typeface="Arial MT"/>
            </a:endParaRPr>
          </a:p>
          <a:p>
            <a:pPr marL="38100">
              <a:lnSpc>
                <a:spcPct val="100000"/>
              </a:lnSpc>
              <a:spcBef>
                <a:spcPts val="219"/>
              </a:spcBef>
              <a:tabLst>
                <a:tab pos="842644" algn="l"/>
              </a:tabLst>
            </a:pPr>
            <a:r>
              <a:rPr dirty="0" sz="900" spc="-10">
                <a:solidFill>
                  <a:srgbClr val="171717"/>
                </a:solidFill>
                <a:latin typeface="Arial MT"/>
                <a:cs typeface="Arial MT"/>
              </a:rPr>
              <a:t>120,000</a:t>
            </a:r>
            <a:r>
              <a:rPr dirty="0" sz="900">
                <a:solidFill>
                  <a:srgbClr val="171717"/>
                </a:solidFill>
                <a:latin typeface="Arial MT"/>
                <a:cs typeface="Arial MT"/>
              </a:rPr>
              <a:t>	</a:t>
            </a:r>
            <a:r>
              <a:rPr dirty="0" baseline="-37037" sz="1350" spc="-37" b="1">
                <a:solidFill>
                  <a:srgbClr val="010027"/>
                </a:solidFill>
                <a:latin typeface="Arial"/>
                <a:cs typeface="Arial"/>
              </a:rPr>
              <a:t>975</a:t>
            </a:r>
            <a:endParaRPr baseline="-37037" sz="1350">
              <a:latin typeface="Arial"/>
              <a:cs typeface="Arial"/>
            </a:endParaRPr>
          </a:p>
          <a:p>
            <a:pPr marL="38100">
              <a:lnSpc>
                <a:spcPct val="100000"/>
              </a:lnSpc>
              <a:spcBef>
                <a:spcPts val="220"/>
              </a:spcBef>
              <a:tabLst>
                <a:tab pos="678815" algn="l"/>
                <a:tab pos="1198245" algn="l"/>
              </a:tabLst>
            </a:pPr>
            <a:r>
              <a:rPr dirty="0" sz="900" spc="-10">
                <a:solidFill>
                  <a:srgbClr val="171717"/>
                </a:solidFill>
                <a:latin typeface="Arial MT"/>
                <a:cs typeface="Arial MT"/>
              </a:rPr>
              <a:t>100,000</a:t>
            </a:r>
            <a:r>
              <a:rPr dirty="0" sz="900">
                <a:solidFill>
                  <a:srgbClr val="171717"/>
                </a:solidFill>
                <a:latin typeface="Arial MT"/>
                <a:cs typeface="Arial MT"/>
              </a:rPr>
              <a:t>	</a:t>
            </a:r>
            <a:r>
              <a:rPr dirty="0" u="sng" sz="900">
                <a:solidFill>
                  <a:srgbClr val="171717"/>
                </a:solidFill>
                <a:uFill>
                  <a:solidFill>
                    <a:srgbClr val="2C716D"/>
                  </a:solidFill>
                </a:uFill>
                <a:latin typeface="Arial MT"/>
                <a:cs typeface="Arial MT"/>
              </a:rPr>
              <a:t>	</a:t>
            </a:r>
            <a:endParaRPr sz="900">
              <a:latin typeface="Arial MT"/>
              <a:cs typeface="Arial MT"/>
            </a:endParaRPr>
          </a:p>
          <a:p>
            <a:pPr marL="101600">
              <a:lnSpc>
                <a:spcPct val="100000"/>
              </a:lnSpc>
              <a:spcBef>
                <a:spcPts val="220"/>
              </a:spcBef>
            </a:pPr>
            <a:r>
              <a:rPr dirty="0" sz="900" spc="-10">
                <a:solidFill>
                  <a:srgbClr val="171717"/>
                </a:solidFill>
                <a:latin typeface="Arial MT"/>
                <a:cs typeface="Arial MT"/>
              </a:rPr>
              <a:t>80,000</a:t>
            </a:r>
            <a:endParaRPr sz="900">
              <a:latin typeface="Arial MT"/>
              <a:cs typeface="Arial MT"/>
            </a:endParaRPr>
          </a:p>
          <a:p>
            <a:pPr marL="101600">
              <a:lnSpc>
                <a:spcPct val="100000"/>
              </a:lnSpc>
              <a:spcBef>
                <a:spcPts val="225"/>
              </a:spcBef>
            </a:pPr>
            <a:r>
              <a:rPr dirty="0" sz="900" spc="-10">
                <a:solidFill>
                  <a:srgbClr val="171717"/>
                </a:solidFill>
                <a:latin typeface="Arial MT"/>
                <a:cs typeface="Arial MT"/>
              </a:rPr>
              <a:t>60,000</a:t>
            </a:r>
            <a:endParaRPr sz="900">
              <a:latin typeface="Arial MT"/>
              <a:cs typeface="Arial MT"/>
            </a:endParaRPr>
          </a:p>
          <a:p>
            <a:pPr marL="101600">
              <a:lnSpc>
                <a:spcPct val="100000"/>
              </a:lnSpc>
              <a:spcBef>
                <a:spcPts val="219"/>
              </a:spcBef>
            </a:pPr>
            <a:r>
              <a:rPr dirty="0" sz="900" spc="-10">
                <a:solidFill>
                  <a:srgbClr val="171717"/>
                </a:solidFill>
                <a:latin typeface="Arial MT"/>
                <a:cs typeface="Arial MT"/>
              </a:rPr>
              <a:t>40,000</a:t>
            </a:r>
            <a:endParaRPr sz="900">
              <a:latin typeface="Arial MT"/>
              <a:cs typeface="Arial MT"/>
            </a:endParaRPr>
          </a:p>
          <a:p>
            <a:pPr marL="101600">
              <a:lnSpc>
                <a:spcPct val="100000"/>
              </a:lnSpc>
              <a:spcBef>
                <a:spcPts val="219"/>
              </a:spcBef>
            </a:pPr>
            <a:r>
              <a:rPr dirty="0" sz="900" spc="-10">
                <a:solidFill>
                  <a:srgbClr val="171717"/>
                </a:solidFill>
                <a:latin typeface="Arial MT"/>
                <a:cs typeface="Arial MT"/>
              </a:rPr>
              <a:t>20,000</a:t>
            </a:r>
            <a:endParaRPr sz="900">
              <a:latin typeface="Arial MT"/>
              <a:cs typeface="Arial MT"/>
            </a:endParaRPr>
          </a:p>
          <a:p>
            <a:pPr marL="374650">
              <a:lnSpc>
                <a:spcPct val="100000"/>
              </a:lnSpc>
              <a:spcBef>
                <a:spcPts val="220"/>
              </a:spcBef>
            </a:pPr>
            <a:r>
              <a:rPr dirty="0" sz="900" spc="-10">
                <a:solidFill>
                  <a:srgbClr val="171717"/>
                </a:solidFill>
                <a:latin typeface="Arial MT"/>
                <a:cs typeface="Arial MT"/>
              </a:rPr>
              <a:t>-</a:t>
            </a:r>
            <a:r>
              <a:rPr dirty="0" sz="900" spc="-50">
                <a:solidFill>
                  <a:srgbClr val="171717"/>
                </a:solidFill>
                <a:latin typeface="Arial MT"/>
                <a:cs typeface="Arial MT"/>
              </a:rPr>
              <a:t>-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103" name="object 103" descr=""/>
          <p:cNvSpPr txBox="1"/>
          <p:nvPr/>
        </p:nvSpPr>
        <p:spPr>
          <a:xfrm>
            <a:off x="9349740" y="2488438"/>
            <a:ext cx="234505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00405" algn="l"/>
                <a:tab pos="1388745" algn="l"/>
                <a:tab pos="2077085" algn="l"/>
              </a:tabLst>
            </a:pPr>
            <a:r>
              <a:rPr dirty="0" sz="900" spc="-20">
                <a:solidFill>
                  <a:srgbClr val="171717"/>
                </a:solidFill>
                <a:latin typeface="Arial MT"/>
                <a:cs typeface="Arial MT"/>
              </a:rPr>
              <a:t>2023</a:t>
            </a:r>
            <a:r>
              <a:rPr dirty="0" sz="900">
                <a:solidFill>
                  <a:srgbClr val="171717"/>
                </a:solidFill>
                <a:latin typeface="Arial MT"/>
                <a:cs typeface="Arial MT"/>
              </a:rPr>
              <a:t>	</a:t>
            </a:r>
            <a:r>
              <a:rPr dirty="0" sz="900" spc="-20">
                <a:solidFill>
                  <a:srgbClr val="171717"/>
                </a:solidFill>
                <a:latin typeface="Arial MT"/>
                <a:cs typeface="Arial MT"/>
              </a:rPr>
              <a:t>2024</a:t>
            </a:r>
            <a:r>
              <a:rPr dirty="0" sz="900">
                <a:solidFill>
                  <a:srgbClr val="171717"/>
                </a:solidFill>
                <a:latin typeface="Arial MT"/>
                <a:cs typeface="Arial MT"/>
              </a:rPr>
              <a:t>	</a:t>
            </a:r>
            <a:r>
              <a:rPr dirty="0" sz="900" spc="-20">
                <a:solidFill>
                  <a:srgbClr val="171717"/>
                </a:solidFill>
                <a:latin typeface="Arial MT"/>
                <a:cs typeface="Arial MT"/>
              </a:rPr>
              <a:t>2025</a:t>
            </a:r>
            <a:r>
              <a:rPr dirty="0" sz="900">
                <a:solidFill>
                  <a:srgbClr val="171717"/>
                </a:solidFill>
                <a:latin typeface="Arial MT"/>
                <a:cs typeface="Arial MT"/>
              </a:rPr>
              <a:t>	</a:t>
            </a:r>
            <a:r>
              <a:rPr dirty="0" sz="900" spc="-20">
                <a:solidFill>
                  <a:srgbClr val="171717"/>
                </a:solidFill>
                <a:latin typeface="Arial MT"/>
                <a:cs typeface="Arial MT"/>
              </a:rPr>
              <a:t>2026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104" name="object 104" descr=""/>
          <p:cNvSpPr txBox="1"/>
          <p:nvPr/>
        </p:nvSpPr>
        <p:spPr>
          <a:xfrm>
            <a:off x="9076181" y="930402"/>
            <a:ext cx="2646680" cy="4787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171717"/>
                </a:solidFill>
                <a:latin typeface="Arial MT"/>
                <a:cs typeface="Arial MT"/>
              </a:rPr>
              <a:t>Combined</a:t>
            </a:r>
            <a:r>
              <a:rPr dirty="0" sz="1200" spc="-3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171717"/>
                </a:solidFill>
                <a:latin typeface="Arial MT"/>
                <a:cs typeface="Arial MT"/>
              </a:rPr>
              <a:t>Revenue</a:t>
            </a:r>
            <a:r>
              <a:rPr dirty="0" sz="1200" spc="-2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171717"/>
                </a:solidFill>
                <a:latin typeface="Arial MT"/>
                <a:cs typeface="Arial MT"/>
              </a:rPr>
              <a:t>with</a:t>
            </a:r>
            <a:r>
              <a:rPr dirty="0" sz="1200" spc="-25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171717"/>
                </a:solidFill>
                <a:latin typeface="Arial MT"/>
                <a:cs typeface="Arial MT"/>
              </a:rPr>
              <a:t>Synergies</a:t>
            </a:r>
            <a:endParaRPr sz="120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1050"/>
              </a:spcBef>
            </a:pPr>
            <a:r>
              <a:rPr dirty="0" sz="900" spc="-10" b="1">
                <a:solidFill>
                  <a:srgbClr val="010027"/>
                </a:solidFill>
                <a:latin typeface="Arial"/>
                <a:cs typeface="Arial"/>
              </a:rPr>
              <a:t>5,885</a:t>
            </a:r>
            <a:endParaRPr sz="900">
              <a:latin typeface="Arial"/>
              <a:cs typeface="Arial"/>
            </a:endParaRPr>
          </a:p>
        </p:txBody>
      </p:sp>
      <p:sp>
        <p:nvSpPr>
          <p:cNvPr id="105" name="object 105" descr=""/>
          <p:cNvSpPr/>
          <p:nvPr/>
        </p:nvSpPr>
        <p:spPr>
          <a:xfrm>
            <a:off x="8738616" y="2794254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57150" y="0"/>
                </a:moveTo>
                <a:lnTo>
                  <a:pt x="0" y="0"/>
                </a:lnTo>
                <a:lnTo>
                  <a:pt x="0" y="57150"/>
                </a:lnTo>
                <a:lnTo>
                  <a:pt x="57150" y="57150"/>
                </a:lnTo>
                <a:lnTo>
                  <a:pt x="57150" y="0"/>
                </a:lnTo>
                <a:close/>
              </a:path>
            </a:pathLst>
          </a:custGeom>
          <a:solidFill>
            <a:srgbClr val="0099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6" name="object 106" descr=""/>
          <p:cNvSpPr/>
          <p:nvPr/>
        </p:nvSpPr>
        <p:spPr>
          <a:xfrm>
            <a:off x="9823704" y="2794254"/>
            <a:ext cx="58419" cy="57150"/>
          </a:xfrm>
          <a:custGeom>
            <a:avLst/>
            <a:gdLst/>
            <a:ahLst/>
            <a:cxnLst/>
            <a:rect l="l" t="t" r="r" b="b"/>
            <a:pathLst>
              <a:path w="58420" h="57150">
                <a:moveTo>
                  <a:pt x="57911" y="0"/>
                </a:moveTo>
                <a:lnTo>
                  <a:pt x="0" y="0"/>
                </a:lnTo>
                <a:lnTo>
                  <a:pt x="0" y="57150"/>
                </a:lnTo>
                <a:lnTo>
                  <a:pt x="57911" y="57150"/>
                </a:lnTo>
                <a:lnTo>
                  <a:pt x="57911" y="0"/>
                </a:lnTo>
                <a:close/>
              </a:path>
            </a:pathLst>
          </a:custGeom>
          <a:solidFill>
            <a:srgbClr val="00C2B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7" name="object 107" descr=""/>
          <p:cNvSpPr/>
          <p:nvPr/>
        </p:nvSpPr>
        <p:spPr>
          <a:xfrm>
            <a:off x="10770107" y="2794254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57150" y="0"/>
                </a:moveTo>
                <a:lnTo>
                  <a:pt x="0" y="0"/>
                </a:lnTo>
                <a:lnTo>
                  <a:pt x="0" y="57150"/>
                </a:lnTo>
                <a:lnTo>
                  <a:pt x="57150" y="57150"/>
                </a:lnTo>
                <a:lnTo>
                  <a:pt x="57150" y="0"/>
                </a:lnTo>
                <a:close/>
              </a:path>
            </a:pathLst>
          </a:custGeom>
          <a:solidFill>
            <a:srgbClr val="2C716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8" name="object 108" descr=""/>
          <p:cNvSpPr txBox="1"/>
          <p:nvPr/>
        </p:nvSpPr>
        <p:spPr>
          <a:xfrm>
            <a:off x="8807704" y="2732785"/>
            <a:ext cx="303530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097915" algn="l"/>
                <a:tab pos="2044064" algn="l"/>
              </a:tabLst>
            </a:pPr>
            <a:r>
              <a:rPr dirty="0" sz="900">
                <a:solidFill>
                  <a:srgbClr val="171717"/>
                </a:solidFill>
                <a:latin typeface="Arial MT"/>
                <a:cs typeface="Arial MT"/>
              </a:rPr>
              <a:t>Siemens</a:t>
            </a:r>
            <a:r>
              <a:rPr dirty="0" sz="900" spc="-3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dirty="0" sz="900" spc="-10">
                <a:solidFill>
                  <a:srgbClr val="171717"/>
                </a:solidFill>
                <a:latin typeface="Arial MT"/>
                <a:cs typeface="Arial MT"/>
              </a:rPr>
              <a:t>Revenue</a:t>
            </a:r>
            <a:r>
              <a:rPr dirty="0" sz="900">
                <a:solidFill>
                  <a:srgbClr val="171717"/>
                </a:solidFill>
                <a:latin typeface="Arial MT"/>
                <a:cs typeface="Arial MT"/>
              </a:rPr>
              <a:t>	Vestas</a:t>
            </a:r>
            <a:r>
              <a:rPr dirty="0" sz="900" spc="-15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dirty="0" sz="900" spc="-10">
                <a:solidFill>
                  <a:srgbClr val="171717"/>
                </a:solidFill>
                <a:latin typeface="Arial MT"/>
                <a:cs typeface="Arial MT"/>
              </a:rPr>
              <a:t>revenue</a:t>
            </a:r>
            <a:r>
              <a:rPr dirty="0" sz="900">
                <a:solidFill>
                  <a:srgbClr val="171717"/>
                </a:solidFill>
                <a:latin typeface="Arial MT"/>
                <a:cs typeface="Arial MT"/>
              </a:rPr>
              <a:t>	Revenue</a:t>
            </a:r>
            <a:r>
              <a:rPr dirty="0" sz="900" spc="-3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dirty="0" sz="900" spc="-10">
                <a:solidFill>
                  <a:srgbClr val="171717"/>
                </a:solidFill>
                <a:latin typeface="Arial MT"/>
                <a:cs typeface="Arial MT"/>
              </a:rPr>
              <a:t>synergies</a:t>
            </a:r>
            <a:endParaRPr sz="9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0" y="642366"/>
              <a:ext cx="12192000" cy="1737360"/>
            </a:xfrm>
            <a:custGeom>
              <a:avLst/>
              <a:gdLst/>
              <a:ahLst/>
              <a:cxnLst/>
              <a:rect l="l" t="t" r="r" b="b"/>
              <a:pathLst>
                <a:path w="12192000" h="1737360">
                  <a:moveTo>
                    <a:pt x="12192000" y="0"/>
                  </a:moveTo>
                  <a:lnTo>
                    <a:pt x="0" y="0"/>
                  </a:lnTo>
                  <a:lnTo>
                    <a:pt x="0" y="1737360"/>
                  </a:lnTo>
                  <a:lnTo>
                    <a:pt x="12192000" y="1737360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010027">
                <a:alpha val="72155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97508" y="948689"/>
              <a:ext cx="76200" cy="1170813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569974" y="1271523"/>
            <a:ext cx="6868795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>
                <a:solidFill>
                  <a:srgbClr val="FFFFFF"/>
                </a:solidFill>
              </a:rPr>
              <a:t>Acquisition</a:t>
            </a:r>
            <a:r>
              <a:rPr dirty="0" sz="3600" spc="-55">
                <a:solidFill>
                  <a:srgbClr val="FFFFFF"/>
                </a:solidFill>
              </a:rPr>
              <a:t> </a:t>
            </a:r>
            <a:r>
              <a:rPr dirty="0" sz="3600">
                <a:solidFill>
                  <a:srgbClr val="FFFFFF"/>
                </a:solidFill>
              </a:rPr>
              <a:t>Feasibility</a:t>
            </a:r>
            <a:r>
              <a:rPr dirty="0" sz="3600" spc="-190">
                <a:solidFill>
                  <a:srgbClr val="FFFFFF"/>
                </a:solidFill>
              </a:rPr>
              <a:t> </a:t>
            </a:r>
            <a:r>
              <a:rPr dirty="0" sz="3600" spc="-10">
                <a:solidFill>
                  <a:srgbClr val="FFFFFF"/>
                </a:solidFill>
              </a:rPr>
              <a:t>Analysis</a:t>
            </a:r>
            <a:endParaRPr sz="36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1840464" y="6462776"/>
            <a:ext cx="99695" cy="1854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50" spc="-50">
                <a:solidFill>
                  <a:srgbClr val="03234D"/>
                </a:solidFill>
                <a:latin typeface="Tahoma"/>
                <a:cs typeface="Tahoma"/>
              </a:rPr>
              <a:t>5</a:t>
            </a:r>
            <a:endParaRPr sz="1050">
              <a:latin typeface="Tahoma"/>
              <a:cs typeface="Tahoma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122407" y="291889"/>
            <a:ext cx="1434083" cy="238419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39698" y="768858"/>
            <a:ext cx="10917174" cy="19050"/>
          </a:xfrm>
          <a:prstGeom prst="rect">
            <a:avLst/>
          </a:prstGeom>
        </p:spPr>
      </p:pic>
      <p:grpSp>
        <p:nvGrpSpPr>
          <p:cNvPr id="5" name="object 5" descr=""/>
          <p:cNvGrpSpPr/>
          <p:nvPr/>
        </p:nvGrpSpPr>
        <p:grpSpPr>
          <a:xfrm>
            <a:off x="0" y="6496050"/>
            <a:ext cx="12192000" cy="361950"/>
            <a:chOff x="0" y="6496050"/>
            <a:chExt cx="12192000" cy="361950"/>
          </a:xfrm>
        </p:grpSpPr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6694931"/>
              <a:ext cx="12192000" cy="163068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058161" y="6496050"/>
              <a:ext cx="1624584" cy="361949"/>
            </a:xfrm>
            <a:prstGeom prst="rect">
              <a:avLst/>
            </a:prstGeom>
          </p:spPr>
        </p:pic>
      </p:grpSp>
      <p:sp>
        <p:nvSpPr>
          <p:cNvPr id="8" name="object 8" descr=""/>
          <p:cNvSpPr txBox="1"/>
          <p:nvPr/>
        </p:nvSpPr>
        <p:spPr>
          <a:xfrm>
            <a:off x="2601976" y="6504940"/>
            <a:ext cx="569595" cy="293370"/>
          </a:xfrm>
          <a:prstGeom prst="rect">
            <a:avLst/>
          </a:prstGeom>
        </p:spPr>
        <p:txBody>
          <a:bodyPr wrap="square" lIns="0" tIns="65404" rIns="0" bIns="0" rtlCol="0" vert="horz">
            <a:spAutoFit/>
          </a:bodyPr>
          <a:lstStyle/>
          <a:p>
            <a:pPr marL="41910" marR="30480" indent="-3810">
              <a:lnSpc>
                <a:spcPct val="67100"/>
              </a:lnSpc>
              <a:spcBef>
                <a:spcPts val="515"/>
              </a:spcBef>
            </a:pPr>
            <a:r>
              <a:rPr dirty="0" sz="1050" spc="-10" b="1">
                <a:solidFill>
                  <a:srgbClr val="FFFFFF"/>
                </a:solidFill>
                <a:latin typeface="Calibri"/>
                <a:cs typeface="Calibri"/>
              </a:rPr>
              <a:t>Industry </a:t>
            </a:r>
            <a:r>
              <a:rPr dirty="0" baseline="-21164" sz="1575" spc="-315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050" spc="-210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baseline="-21164" sz="1575" spc="-315" b="1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dirty="0" sz="1050" spc="-210" b="1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dirty="0" baseline="-21164" sz="1575" spc="-315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050" spc="-210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baseline="-21164" sz="1575" spc="-315" b="1">
                <a:solidFill>
                  <a:srgbClr val="FFFFFF"/>
                </a:solidFill>
                <a:latin typeface="Calibri"/>
                <a:cs typeface="Calibri"/>
              </a:rPr>
              <a:t>ly</a:t>
            </a:r>
            <a:r>
              <a:rPr dirty="0" sz="1050" spc="-210" b="1">
                <a:solidFill>
                  <a:srgbClr val="FFFFFF"/>
                </a:solidFill>
                <a:latin typeface="Calibri"/>
                <a:cs typeface="Calibri"/>
              </a:rPr>
              <a:t>ly</a:t>
            </a:r>
            <a:r>
              <a:rPr dirty="0" baseline="-21164" sz="1575" spc="-315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sz="1050" spc="-210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baseline="-21164" sz="1575" spc="-315" b="1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dirty="0" sz="1050" spc="-210" b="1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9" name="object 9" descr=""/>
          <p:cNvSpPr/>
          <p:nvPr/>
        </p:nvSpPr>
        <p:spPr>
          <a:xfrm>
            <a:off x="627887" y="6496050"/>
            <a:ext cx="1433830" cy="361950"/>
          </a:xfrm>
          <a:custGeom>
            <a:avLst/>
            <a:gdLst/>
            <a:ahLst/>
            <a:cxnLst/>
            <a:rect l="l" t="t" r="r" b="b"/>
            <a:pathLst>
              <a:path w="1433830" h="361950">
                <a:moveTo>
                  <a:pt x="1433322" y="0"/>
                </a:moveTo>
                <a:lnTo>
                  <a:pt x="90487" y="0"/>
                </a:lnTo>
                <a:lnTo>
                  <a:pt x="0" y="361949"/>
                </a:lnTo>
                <a:lnTo>
                  <a:pt x="1342898" y="361949"/>
                </a:lnTo>
                <a:lnTo>
                  <a:pt x="1433322" y="0"/>
                </a:lnTo>
                <a:close/>
              </a:path>
            </a:pathLst>
          </a:custGeom>
          <a:solidFill>
            <a:srgbClr val="2C716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 descr=""/>
          <p:cNvSpPr txBox="1"/>
          <p:nvPr/>
        </p:nvSpPr>
        <p:spPr>
          <a:xfrm>
            <a:off x="1041653" y="6504940"/>
            <a:ext cx="657860" cy="293370"/>
          </a:xfrm>
          <a:prstGeom prst="rect">
            <a:avLst/>
          </a:prstGeom>
        </p:spPr>
        <p:txBody>
          <a:bodyPr wrap="square" lIns="0" tIns="65404" rIns="0" bIns="0" rtlCol="0" vert="horz">
            <a:spAutoFit/>
          </a:bodyPr>
          <a:lstStyle/>
          <a:p>
            <a:pPr marL="38735" marR="30480" indent="-1270">
              <a:lnSpc>
                <a:spcPct val="67100"/>
              </a:lnSpc>
              <a:spcBef>
                <a:spcPts val="515"/>
              </a:spcBef>
            </a:pPr>
            <a:r>
              <a:rPr dirty="0" sz="1050" spc="-10" b="1">
                <a:solidFill>
                  <a:srgbClr val="FFFFFF"/>
                </a:solidFill>
                <a:latin typeface="Calibri"/>
                <a:cs typeface="Calibri"/>
              </a:rPr>
              <a:t>Executive </a:t>
            </a:r>
            <a:r>
              <a:rPr dirty="0" baseline="-21164" sz="1575" spc="-427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sz="1050" spc="-285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baseline="-21164" sz="1575" spc="-427" b="1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dirty="0" sz="1050" spc="-285" b="1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dirty="0" baseline="-21164" sz="1575" spc="-427" b="1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dirty="0" sz="1050" spc="-285" b="1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dirty="0" baseline="-21164" sz="1575" spc="-427" b="1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dirty="0" sz="1050" spc="-285" b="1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dirty="0" baseline="-21164" sz="1575" spc="-427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050" spc="-285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baseline="-21164" sz="1575" spc="-427" b="1">
                <a:solidFill>
                  <a:srgbClr val="FFFFFF"/>
                </a:solidFill>
                <a:latin typeface="Calibri"/>
                <a:cs typeface="Calibri"/>
              </a:rPr>
              <a:t>ry</a:t>
            </a:r>
            <a:r>
              <a:rPr dirty="0" sz="1050" spc="-285" b="1">
                <a:solidFill>
                  <a:srgbClr val="FFFFFF"/>
                </a:solidFill>
                <a:latin typeface="Calibri"/>
                <a:cs typeface="Calibri"/>
              </a:rPr>
              <a:t>ry</a:t>
            </a:r>
            <a:endParaRPr sz="1050">
              <a:latin typeface="Calibri"/>
              <a:cs typeface="Calibri"/>
            </a:endParaRPr>
          </a:p>
        </p:txBody>
      </p:sp>
      <p:pic>
        <p:nvPicPr>
          <p:cNvPr id="11" name="object 11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679697" y="6496050"/>
            <a:ext cx="7918704" cy="361949"/>
          </a:xfrm>
          <a:prstGeom prst="rect">
            <a:avLst/>
          </a:prstGeom>
        </p:spPr>
      </p:pic>
      <p:sp>
        <p:nvSpPr>
          <p:cNvPr id="12" name="object 12" descr=""/>
          <p:cNvSpPr txBox="1"/>
          <p:nvPr/>
        </p:nvSpPr>
        <p:spPr>
          <a:xfrm>
            <a:off x="4158234" y="6504940"/>
            <a:ext cx="637540" cy="293370"/>
          </a:xfrm>
          <a:prstGeom prst="rect">
            <a:avLst/>
          </a:prstGeom>
        </p:spPr>
        <p:txBody>
          <a:bodyPr wrap="square" lIns="0" tIns="65404" rIns="0" bIns="0" rtlCol="0" vert="horz">
            <a:spAutoFit/>
          </a:bodyPr>
          <a:lstStyle/>
          <a:p>
            <a:pPr marL="38100" marR="30480" indent="33655">
              <a:lnSpc>
                <a:spcPct val="67100"/>
              </a:lnSpc>
              <a:spcBef>
                <a:spcPts val="515"/>
              </a:spcBef>
            </a:pPr>
            <a:r>
              <a:rPr dirty="0" sz="1050" spc="-10" b="1">
                <a:solidFill>
                  <a:srgbClr val="FFFFFF"/>
                </a:solidFill>
                <a:latin typeface="Calibri"/>
                <a:cs typeface="Calibri"/>
              </a:rPr>
              <a:t>Company </a:t>
            </a:r>
            <a:r>
              <a:rPr dirty="0" sz="1050" spc="-484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baseline="-21164" sz="1575" spc="-390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sz="1050" spc="-270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baseline="-21164" sz="1575" spc="-390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sz="1050" spc="-300" b="1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baseline="-21164" sz="1575" spc="-382" b="1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sz="1050" spc="-150" b="1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dirty="0" baseline="-21164" sz="1575" spc="-390" b="1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dirty="0" sz="1050" spc="-270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baseline="-21164" sz="1575" spc="-390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sz="1050" spc="-35" b="1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dirty="0" baseline="-21164" sz="1575" spc="-390" b="1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dirty="0" sz="1050" spc="-300" b="1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baseline="-21164" sz="1575" spc="-382" b="1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sz="1050" spc="-565" b="1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r>
              <a:rPr dirty="0" baseline="-21164" sz="1575" spc="-30" b="1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endParaRPr baseline="-21164" sz="1575">
              <a:latin typeface="Calibri"/>
              <a:cs typeface="Calibri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5769102" y="6504940"/>
            <a:ext cx="647700" cy="293370"/>
          </a:xfrm>
          <a:prstGeom prst="rect">
            <a:avLst/>
          </a:prstGeom>
        </p:spPr>
        <p:txBody>
          <a:bodyPr wrap="square" lIns="0" tIns="65404" rIns="0" bIns="0" rtlCol="0" vert="horz">
            <a:spAutoFit/>
          </a:bodyPr>
          <a:lstStyle/>
          <a:p>
            <a:pPr marL="38100" marR="30480" indent="60960">
              <a:lnSpc>
                <a:spcPct val="67100"/>
              </a:lnSpc>
              <a:spcBef>
                <a:spcPts val="515"/>
              </a:spcBef>
            </a:pPr>
            <a:r>
              <a:rPr dirty="0" sz="1050" spc="-10" b="1">
                <a:solidFill>
                  <a:srgbClr val="FFFFFF"/>
                </a:solidFill>
                <a:latin typeface="Calibri"/>
                <a:cs typeface="Calibri"/>
              </a:rPr>
              <a:t>Financial </a:t>
            </a:r>
            <a:r>
              <a:rPr dirty="0" sz="1050" spc="-250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baseline="-21164" sz="1575" spc="-375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sz="1050" spc="-250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baseline="-21164" sz="1575" spc="-375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sz="1050" spc="-250" b="1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baseline="-21164" sz="1575" spc="-375" b="1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sz="1050" spc="-250" b="1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dirty="0" baseline="-21164" sz="1575" spc="-375" b="1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dirty="0" sz="1050" spc="-250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baseline="-21164" sz="1575" spc="-375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sz="1050" spc="-250" b="1">
                <a:solidFill>
                  <a:srgbClr val="FFFFFF"/>
                </a:solidFill>
                <a:latin typeface="Calibri"/>
                <a:cs typeface="Calibri"/>
              </a:rPr>
              <a:t>ie</a:t>
            </a:r>
            <a:r>
              <a:rPr dirty="0" baseline="-21164" sz="1575" spc="-375" b="1">
                <a:solidFill>
                  <a:srgbClr val="FFFFFF"/>
                </a:solidFill>
                <a:latin typeface="Calibri"/>
                <a:cs typeface="Calibri"/>
              </a:rPr>
              <a:t>ie</a:t>
            </a:r>
            <a:r>
              <a:rPr dirty="0" sz="1050" spc="-250" b="1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r>
              <a:rPr dirty="0" baseline="-21164" sz="1575" spc="-375" b="1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endParaRPr baseline="-21164" sz="1575">
              <a:latin typeface="Calibri"/>
              <a:cs typeface="Calibri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7416545" y="6504940"/>
            <a:ext cx="635635" cy="293370"/>
          </a:xfrm>
          <a:prstGeom prst="rect">
            <a:avLst/>
          </a:prstGeom>
        </p:spPr>
        <p:txBody>
          <a:bodyPr wrap="square" lIns="0" tIns="65404" rIns="0" bIns="0" rtlCol="0" vert="horz">
            <a:spAutoFit/>
          </a:bodyPr>
          <a:lstStyle/>
          <a:p>
            <a:pPr marL="39370" marR="30480" indent="-1905">
              <a:lnSpc>
                <a:spcPct val="67100"/>
              </a:lnSpc>
              <a:spcBef>
                <a:spcPts val="515"/>
              </a:spcBef>
            </a:pPr>
            <a:r>
              <a:rPr dirty="0" sz="1050" spc="-10" b="1">
                <a:solidFill>
                  <a:srgbClr val="FFFFFF"/>
                </a:solidFill>
                <a:latin typeface="Calibri"/>
                <a:cs typeface="Calibri"/>
              </a:rPr>
              <a:t>Feasibility </a:t>
            </a:r>
            <a:r>
              <a:rPr dirty="0" sz="1050" spc="-185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baseline="-21164" sz="1575" spc="-277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050" spc="-185" b="1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dirty="0" baseline="-21164" sz="1575" spc="-277" b="1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dirty="0" sz="1050" spc="-185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baseline="-21164" sz="1575" spc="-277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050" spc="-185" b="1">
                <a:solidFill>
                  <a:srgbClr val="FFFFFF"/>
                </a:solidFill>
                <a:latin typeface="Calibri"/>
                <a:cs typeface="Calibri"/>
              </a:rPr>
              <a:t>ly</a:t>
            </a:r>
            <a:r>
              <a:rPr dirty="0" baseline="-21164" sz="1575" spc="-277" b="1">
                <a:solidFill>
                  <a:srgbClr val="FFFFFF"/>
                </a:solidFill>
                <a:latin typeface="Calibri"/>
                <a:cs typeface="Calibri"/>
              </a:rPr>
              <a:t>ly</a:t>
            </a:r>
            <a:r>
              <a:rPr dirty="0" sz="1050" spc="-185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baseline="-21164" sz="1575" spc="-277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sz="1050" spc="-185" b="1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dirty="0" baseline="-21164" sz="1575" spc="-277" b="1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endParaRPr baseline="-21164" sz="1575">
              <a:latin typeface="Calibri"/>
              <a:cs typeface="Calibri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9007347" y="6504940"/>
            <a:ext cx="696595" cy="293370"/>
          </a:xfrm>
          <a:prstGeom prst="rect">
            <a:avLst/>
          </a:prstGeom>
        </p:spPr>
        <p:txBody>
          <a:bodyPr wrap="square" lIns="0" tIns="65404" rIns="0" bIns="0" rtlCol="0" vert="horz">
            <a:spAutoFit/>
          </a:bodyPr>
          <a:lstStyle/>
          <a:p>
            <a:pPr marL="54610" marR="30480" indent="-17145">
              <a:lnSpc>
                <a:spcPct val="67100"/>
              </a:lnSpc>
              <a:spcBef>
                <a:spcPts val="515"/>
              </a:spcBef>
            </a:pPr>
            <a:r>
              <a:rPr dirty="0" sz="1050" spc="-10" b="1">
                <a:solidFill>
                  <a:srgbClr val="FFFFFF"/>
                </a:solidFill>
                <a:latin typeface="Calibri"/>
                <a:cs typeface="Calibri"/>
              </a:rPr>
              <a:t>Alternative </a:t>
            </a:r>
            <a:r>
              <a:rPr dirty="0" sz="1050" spc="-160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baseline="-21164" sz="1575" spc="-240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sz="1050" spc="-160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baseline="-21164" sz="1575" spc="-240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sz="1050" spc="-160" b="1">
                <a:solidFill>
                  <a:srgbClr val="FFFFFF"/>
                </a:solidFill>
                <a:latin typeface="Calibri"/>
                <a:cs typeface="Calibri"/>
              </a:rPr>
              <a:t>lu</a:t>
            </a:r>
            <a:r>
              <a:rPr dirty="0" baseline="-21164" sz="1575" spc="-240" b="1">
                <a:solidFill>
                  <a:srgbClr val="FFFFFF"/>
                </a:solidFill>
                <a:latin typeface="Calibri"/>
                <a:cs typeface="Calibri"/>
              </a:rPr>
              <a:t>lu</a:t>
            </a:r>
            <a:r>
              <a:rPr dirty="0" sz="1050" spc="-160" b="1">
                <a:solidFill>
                  <a:srgbClr val="FFFFFF"/>
                </a:solidFill>
                <a:latin typeface="Calibri"/>
                <a:cs typeface="Calibri"/>
              </a:rPr>
              <a:t>ti</a:t>
            </a:r>
            <a:r>
              <a:rPr dirty="0" baseline="-21164" sz="1575" spc="-240" b="1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dirty="0" sz="1050" spc="-160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baseline="-21164" sz="1575" spc="-240" b="1">
                <a:solidFill>
                  <a:srgbClr val="FFFFFF"/>
                </a:solidFill>
                <a:latin typeface="Calibri"/>
                <a:cs typeface="Calibri"/>
              </a:rPr>
              <a:t>io</a:t>
            </a:r>
            <a:r>
              <a:rPr dirty="0" sz="1050" spc="-160" b="1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dirty="0" baseline="-21164" sz="1575" spc="-240" b="1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endParaRPr baseline="-21164" sz="1575">
              <a:latin typeface="Calibri"/>
              <a:cs typeface="Calibri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10567161" y="6589521"/>
            <a:ext cx="629285" cy="1854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50" spc="-10" b="1">
                <a:solidFill>
                  <a:srgbClr val="FFFFFF"/>
                </a:solidFill>
                <a:latin typeface="Calibri"/>
                <a:cs typeface="Calibri"/>
              </a:rPr>
              <a:t>Conclusion</a:t>
            </a:r>
            <a:endParaRPr sz="1050">
              <a:latin typeface="Calibri"/>
              <a:cs typeface="Calibri"/>
            </a:endParaRPr>
          </a:p>
        </p:txBody>
      </p:sp>
      <p:grpSp>
        <p:nvGrpSpPr>
          <p:cNvPr id="17" name="object 17" descr=""/>
          <p:cNvGrpSpPr/>
          <p:nvPr/>
        </p:nvGrpSpPr>
        <p:grpSpPr>
          <a:xfrm>
            <a:off x="649986" y="1437894"/>
            <a:ext cx="10892155" cy="4803140"/>
            <a:chOff x="649986" y="1437894"/>
            <a:chExt cx="10892155" cy="4803140"/>
          </a:xfrm>
        </p:grpSpPr>
        <p:sp>
          <p:nvSpPr>
            <p:cNvPr id="18" name="object 18" descr=""/>
            <p:cNvSpPr/>
            <p:nvPr/>
          </p:nvSpPr>
          <p:spPr>
            <a:xfrm>
              <a:off x="649986" y="1437894"/>
              <a:ext cx="5379085" cy="4803140"/>
            </a:xfrm>
            <a:custGeom>
              <a:avLst/>
              <a:gdLst/>
              <a:ahLst/>
              <a:cxnLst/>
              <a:rect l="l" t="t" r="r" b="b"/>
              <a:pathLst>
                <a:path w="5379085" h="4803140">
                  <a:moveTo>
                    <a:pt x="5378958" y="0"/>
                  </a:moveTo>
                  <a:lnTo>
                    <a:pt x="0" y="0"/>
                  </a:lnTo>
                  <a:lnTo>
                    <a:pt x="0" y="4802886"/>
                  </a:lnTo>
                  <a:lnTo>
                    <a:pt x="5378958" y="4802886"/>
                  </a:lnTo>
                  <a:lnTo>
                    <a:pt x="537895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9" name="object 19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379725" y="1560576"/>
              <a:ext cx="1987296" cy="402336"/>
            </a:xfrm>
            <a:prstGeom prst="rect">
              <a:avLst/>
            </a:prstGeom>
          </p:spPr>
        </p:pic>
        <p:sp>
          <p:nvSpPr>
            <p:cNvPr id="20" name="object 20" descr=""/>
            <p:cNvSpPr/>
            <p:nvPr/>
          </p:nvSpPr>
          <p:spPr>
            <a:xfrm>
              <a:off x="6028944" y="1437894"/>
              <a:ext cx="5513070" cy="4803140"/>
            </a:xfrm>
            <a:custGeom>
              <a:avLst/>
              <a:gdLst/>
              <a:ahLst/>
              <a:cxnLst/>
              <a:rect l="l" t="t" r="r" b="b"/>
              <a:pathLst>
                <a:path w="5513070" h="4803140">
                  <a:moveTo>
                    <a:pt x="5513070" y="0"/>
                  </a:moveTo>
                  <a:lnTo>
                    <a:pt x="0" y="0"/>
                  </a:lnTo>
                  <a:lnTo>
                    <a:pt x="0" y="4802886"/>
                  </a:lnTo>
                  <a:lnTo>
                    <a:pt x="5513070" y="4802886"/>
                  </a:lnTo>
                  <a:lnTo>
                    <a:pt x="5513070" y="0"/>
                  </a:lnTo>
                  <a:close/>
                </a:path>
              </a:pathLst>
            </a:custGeom>
            <a:solidFill>
              <a:srgbClr val="D9D9D9">
                <a:alpha val="58038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1" name="object 2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229600" y="1560576"/>
              <a:ext cx="1245107" cy="404622"/>
            </a:xfrm>
            <a:prstGeom prst="rect">
              <a:avLst/>
            </a:prstGeom>
          </p:spPr>
        </p:pic>
        <p:pic>
          <p:nvPicPr>
            <p:cNvPr id="22" name="object 22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86434" y="2111502"/>
              <a:ext cx="4230624" cy="68580"/>
            </a:xfrm>
            <a:prstGeom prst="rect">
              <a:avLst/>
            </a:prstGeom>
          </p:spPr>
        </p:pic>
        <p:pic>
          <p:nvPicPr>
            <p:cNvPr id="23" name="object 23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736841" y="2111502"/>
              <a:ext cx="4230624" cy="68580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86434" y="2552700"/>
              <a:ext cx="494538" cy="494538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736841" y="2552700"/>
              <a:ext cx="494538" cy="494538"/>
            </a:xfrm>
            <a:prstGeom prst="rect">
              <a:avLst/>
            </a:prstGeom>
          </p:spPr>
        </p:pic>
      </p:grpSp>
      <p:graphicFrame>
        <p:nvGraphicFramePr>
          <p:cNvPr id="26" name="object 26" descr=""/>
          <p:cNvGraphicFramePr>
            <a:graphicFrameLocks noGrp="1"/>
          </p:cNvGraphicFramePr>
          <p:nvPr/>
        </p:nvGraphicFramePr>
        <p:xfrm>
          <a:off x="649986" y="1037844"/>
          <a:ext cx="10968355" cy="520128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36575"/>
                <a:gridCol w="4841875"/>
                <a:gridCol w="4939030"/>
                <a:gridCol w="574040"/>
              </a:tblGrid>
              <a:tr h="399415">
                <a:tc gridSpan="2">
                  <a:txBody>
                    <a:bodyPr/>
                    <a:lstStyle/>
                    <a:p>
                      <a:pPr algn="ctr" marL="4381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200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Siemens</a:t>
                      </a:r>
                      <a:r>
                        <a:rPr dirty="0" sz="2000" spc="-8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00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should</a:t>
                      </a:r>
                      <a:r>
                        <a:rPr dirty="0" sz="2000" spc="-6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u="sng" sz="2000" b="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cs typeface="Arial"/>
                        </a:rPr>
                        <a:t>not</a:t>
                      </a:r>
                      <a:r>
                        <a:rPr dirty="0" sz="2000" spc="-6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000" spc="-1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acquire…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solidFill>
                      <a:srgbClr val="00C2B0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200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instead,</a:t>
                      </a:r>
                      <a:r>
                        <a:rPr dirty="0" sz="2000" spc="-6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00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Siemens</a:t>
                      </a:r>
                      <a:r>
                        <a:rPr dirty="0" sz="2000" spc="-6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00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should</a:t>
                      </a:r>
                      <a:r>
                        <a:rPr dirty="0" sz="2000" spc="-5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000" spc="-1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acquire…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solidFill>
                      <a:srgbClr val="009999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981835">
                <a:tc rowSpan="3">
                  <a:txBody>
                    <a:bodyPr/>
                    <a:lstStyle/>
                    <a:p>
                      <a:pPr marL="414020">
                        <a:lnSpc>
                          <a:spcPct val="100000"/>
                        </a:lnSpc>
                        <a:spcBef>
                          <a:spcPts val="1190"/>
                        </a:spcBef>
                        <a:tabLst>
                          <a:tab pos="1487805" algn="l"/>
                          <a:tab pos="3161665" algn="l"/>
                        </a:tabLst>
                      </a:pPr>
                      <a:r>
                        <a:rPr dirty="0" sz="1100" spc="-10">
                          <a:solidFill>
                            <a:srgbClr val="010027"/>
                          </a:solidFill>
                          <a:latin typeface="Calibri"/>
                          <a:cs typeface="Calibri"/>
                        </a:rPr>
                        <a:t>Reasoning</a:t>
                      </a:r>
                      <a:r>
                        <a:rPr dirty="0" sz="1100">
                          <a:solidFill>
                            <a:srgbClr val="010027"/>
                          </a:solidFill>
                          <a:latin typeface="Calibri"/>
                          <a:cs typeface="Calibri"/>
                        </a:rPr>
                        <a:t>	</a:t>
                      </a:r>
                      <a:r>
                        <a:rPr dirty="0" sz="1100" spc="-10">
                          <a:solidFill>
                            <a:srgbClr val="010027"/>
                          </a:solidFill>
                          <a:latin typeface="Calibri"/>
                          <a:cs typeface="Calibri"/>
                        </a:rPr>
                        <a:t>Valuation/Transaction</a:t>
                      </a:r>
                      <a:r>
                        <a:rPr dirty="0" sz="1100">
                          <a:solidFill>
                            <a:srgbClr val="010027"/>
                          </a:solidFill>
                          <a:latin typeface="Calibri"/>
                          <a:cs typeface="Calibri"/>
                        </a:rPr>
                        <a:t>	Key</a:t>
                      </a:r>
                      <a:r>
                        <a:rPr dirty="0" sz="1100" spc="-10">
                          <a:solidFill>
                            <a:srgbClr val="010027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100" spc="-20">
                          <a:solidFill>
                            <a:srgbClr val="010027"/>
                          </a:solidFill>
                          <a:latin typeface="Calibri"/>
                          <a:cs typeface="Calibri"/>
                        </a:rPr>
                        <a:t>Items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B="0" marT="151130" vert="vert27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5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5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5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5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5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endParaRPr sz="1050">
                        <a:latin typeface="Times New Roman"/>
                        <a:cs typeface="Times New Roman"/>
                      </a:endParaRPr>
                    </a:p>
                    <a:p>
                      <a:pPr marL="752475" marR="1001394" indent="-114300">
                        <a:lnSpc>
                          <a:spcPct val="100000"/>
                        </a:lnSpc>
                        <a:buClr>
                          <a:srgbClr val="009999"/>
                        </a:buClr>
                        <a:buFont typeface="Wingdings"/>
                        <a:buChar char=""/>
                        <a:tabLst>
                          <a:tab pos="752475" algn="l"/>
                        </a:tabLst>
                      </a:pPr>
                      <a:r>
                        <a:rPr dirty="0" sz="105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A</a:t>
                      </a:r>
                      <a:r>
                        <a:rPr dirty="0" sz="1050" spc="-3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Danish</a:t>
                      </a:r>
                      <a:r>
                        <a:rPr dirty="0" sz="1050" spc="-2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wind</a:t>
                      </a:r>
                      <a:r>
                        <a:rPr dirty="0" sz="1050" spc="-2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power</a:t>
                      </a:r>
                      <a:r>
                        <a:rPr dirty="0" sz="1050" spc="-15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company</a:t>
                      </a:r>
                      <a:r>
                        <a:rPr dirty="0" sz="1050" spc="-25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that</a:t>
                      </a:r>
                      <a:r>
                        <a:rPr dirty="0" sz="1050" spc="-35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 spc="-1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develops, manufactures,</a:t>
                      </a:r>
                      <a:r>
                        <a:rPr dirty="0" sz="1050" spc="-25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sells,</a:t>
                      </a:r>
                      <a:r>
                        <a:rPr dirty="0" sz="1050" spc="-2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and</a:t>
                      </a:r>
                      <a:r>
                        <a:rPr dirty="0" sz="1050" spc="-1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services</a:t>
                      </a:r>
                      <a:r>
                        <a:rPr dirty="0" sz="1050" spc="-2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wind</a:t>
                      </a:r>
                      <a:r>
                        <a:rPr dirty="0" sz="1050" spc="-15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power</a:t>
                      </a:r>
                      <a:r>
                        <a:rPr dirty="0" sz="1050" spc="-5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 spc="-1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plants</a:t>
                      </a:r>
                      <a:endParaRPr sz="1050">
                        <a:latin typeface="Arial MT"/>
                        <a:cs typeface="Arial MT"/>
                      </a:endParaRPr>
                    </a:p>
                    <a:p>
                      <a:pPr marL="752475" marR="716280" indent="-114300">
                        <a:lnSpc>
                          <a:spcPct val="100000"/>
                        </a:lnSpc>
                        <a:spcBef>
                          <a:spcPts val="300"/>
                        </a:spcBef>
                        <a:buClr>
                          <a:srgbClr val="009999"/>
                        </a:buClr>
                        <a:buFont typeface="Wingdings"/>
                        <a:buChar char=""/>
                        <a:tabLst>
                          <a:tab pos="752475" algn="l"/>
                        </a:tabLst>
                      </a:pPr>
                      <a:r>
                        <a:rPr dirty="0" sz="105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Onshore</a:t>
                      </a:r>
                      <a:r>
                        <a:rPr dirty="0" sz="1050" spc="-4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wind</a:t>
                      </a:r>
                      <a:r>
                        <a:rPr dirty="0" sz="1050" spc="-4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power</a:t>
                      </a:r>
                      <a:r>
                        <a:rPr dirty="0" sz="1050" spc="-3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is</a:t>
                      </a:r>
                      <a:r>
                        <a:rPr dirty="0" sz="1050" spc="-45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becoming</a:t>
                      </a:r>
                      <a:r>
                        <a:rPr dirty="0" sz="1050" spc="-3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less</a:t>
                      </a:r>
                      <a:r>
                        <a:rPr dirty="0" sz="1050" spc="-4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prominent;</a:t>
                      </a:r>
                      <a:r>
                        <a:rPr dirty="0" sz="1050" spc="-4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 spc="-1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Vestas </a:t>
                      </a:r>
                      <a:r>
                        <a:rPr dirty="0" sz="105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has</a:t>
                      </a:r>
                      <a:r>
                        <a:rPr dirty="0" sz="1050" spc="-3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shifted</a:t>
                      </a:r>
                      <a:r>
                        <a:rPr dirty="0" sz="1050" spc="-25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its</a:t>
                      </a:r>
                      <a:r>
                        <a:rPr dirty="0" sz="1050" spc="-3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 b="1">
                          <a:solidFill>
                            <a:srgbClr val="010027"/>
                          </a:solidFill>
                          <a:latin typeface="Arial"/>
                          <a:cs typeface="Arial"/>
                        </a:rPr>
                        <a:t>focus</a:t>
                      </a:r>
                      <a:r>
                        <a:rPr dirty="0" sz="1050" spc="-35" b="1">
                          <a:solidFill>
                            <a:srgbClr val="010027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50" b="1">
                          <a:solidFill>
                            <a:srgbClr val="010027"/>
                          </a:solidFill>
                          <a:latin typeface="Arial"/>
                          <a:cs typeface="Arial"/>
                        </a:rPr>
                        <a:t>towards</a:t>
                      </a:r>
                      <a:r>
                        <a:rPr dirty="0" sz="1050" spc="-35" b="1">
                          <a:solidFill>
                            <a:srgbClr val="010027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50" b="1">
                          <a:solidFill>
                            <a:srgbClr val="010027"/>
                          </a:solidFill>
                          <a:latin typeface="Arial"/>
                          <a:cs typeface="Arial"/>
                        </a:rPr>
                        <a:t>developing</a:t>
                      </a:r>
                      <a:r>
                        <a:rPr dirty="0" sz="1050" spc="-50" b="1">
                          <a:solidFill>
                            <a:srgbClr val="010027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50" spc="-10" b="1">
                          <a:solidFill>
                            <a:srgbClr val="010027"/>
                          </a:solidFill>
                          <a:latin typeface="Arial"/>
                          <a:cs typeface="Arial"/>
                        </a:rPr>
                        <a:t>offshore</a:t>
                      </a:r>
                      <a:r>
                        <a:rPr dirty="0" sz="1050" spc="500" b="1">
                          <a:solidFill>
                            <a:srgbClr val="010027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50" b="1">
                          <a:solidFill>
                            <a:srgbClr val="010027"/>
                          </a:solidFill>
                          <a:latin typeface="Arial"/>
                          <a:cs typeface="Arial"/>
                        </a:rPr>
                        <a:t>wind</a:t>
                      </a:r>
                      <a:r>
                        <a:rPr dirty="0" sz="1050" spc="-30" b="1">
                          <a:solidFill>
                            <a:srgbClr val="010027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50" spc="-1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projects</a:t>
                      </a:r>
                      <a:endParaRPr sz="1050">
                        <a:latin typeface="Arial MT"/>
                        <a:cs typeface="Arial MT"/>
                      </a:endParaRPr>
                    </a:p>
                  </a:txBody>
                  <a:tcPr marL="0" marR="0" marB="0" marT="0">
                    <a:lnB w="19050">
                      <a:solidFill>
                        <a:srgbClr val="A6A6A6"/>
                      </a:solidFill>
                      <a:prstDash val="sysDash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5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5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5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5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5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endParaRPr sz="1050">
                        <a:latin typeface="Times New Roman"/>
                        <a:cs typeface="Times New Roman"/>
                      </a:endParaRPr>
                    </a:p>
                    <a:p>
                      <a:pPr marL="1456690" marR="414655" indent="-114300">
                        <a:lnSpc>
                          <a:spcPct val="100000"/>
                        </a:lnSpc>
                        <a:buClr>
                          <a:srgbClr val="009999"/>
                        </a:buClr>
                        <a:buFont typeface="Wingdings"/>
                        <a:buChar char=""/>
                        <a:tabLst>
                          <a:tab pos="1456690" algn="l"/>
                        </a:tabLst>
                      </a:pPr>
                      <a:r>
                        <a:rPr dirty="0" sz="105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Energy</a:t>
                      </a:r>
                      <a:r>
                        <a:rPr dirty="0" sz="1050" spc="-5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storage</a:t>
                      </a:r>
                      <a:r>
                        <a:rPr dirty="0" sz="1050" spc="-4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hardware</a:t>
                      </a:r>
                      <a:r>
                        <a:rPr dirty="0" sz="1050" spc="-35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and</a:t>
                      </a:r>
                      <a:r>
                        <a:rPr dirty="0" sz="1050" spc="-45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advanced</a:t>
                      </a:r>
                      <a:r>
                        <a:rPr dirty="0" sz="1050" spc="-35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 spc="-1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technology </a:t>
                      </a:r>
                      <a:r>
                        <a:rPr dirty="0" sz="105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solutions</a:t>
                      </a:r>
                      <a:r>
                        <a:rPr dirty="0" sz="1050" spc="-25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to</a:t>
                      </a:r>
                      <a:r>
                        <a:rPr dirty="0" sz="1050" spc="-45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control</a:t>
                      </a:r>
                      <a:r>
                        <a:rPr dirty="0" sz="1050" spc="-3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solar</a:t>
                      </a:r>
                      <a:r>
                        <a:rPr dirty="0" sz="1050" spc="-25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asset</a:t>
                      </a:r>
                      <a:r>
                        <a:rPr dirty="0" sz="1050" spc="-45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 spc="-1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performance</a:t>
                      </a:r>
                      <a:endParaRPr sz="1050">
                        <a:latin typeface="Arial MT"/>
                        <a:cs typeface="Arial MT"/>
                      </a:endParaRPr>
                    </a:p>
                    <a:p>
                      <a:pPr marL="1456690" marR="103505" indent="-114300">
                        <a:lnSpc>
                          <a:spcPct val="100000"/>
                        </a:lnSpc>
                        <a:spcBef>
                          <a:spcPts val="300"/>
                        </a:spcBef>
                        <a:buClr>
                          <a:srgbClr val="009999"/>
                        </a:buClr>
                        <a:buFont typeface="Wingdings"/>
                        <a:buChar char=""/>
                        <a:tabLst>
                          <a:tab pos="1456690" algn="l"/>
                        </a:tabLst>
                      </a:pPr>
                      <a:r>
                        <a:rPr dirty="0" sz="105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Focused</a:t>
                      </a:r>
                      <a:r>
                        <a:rPr dirty="0" sz="1050" spc="-45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on</a:t>
                      </a:r>
                      <a:r>
                        <a:rPr dirty="0" sz="1050" spc="-5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providing</a:t>
                      </a:r>
                      <a:r>
                        <a:rPr dirty="0" sz="1050" spc="-3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commercial</a:t>
                      </a:r>
                      <a:r>
                        <a:rPr dirty="0" sz="1050" spc="-4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customers</a:t>
                      </a:r>
                      <a:r>
                        <a:rPr dirty="0" sz="1050" spc="-5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with</a:t>
                      </a:r>
                      <a:r>
                        <a:rPr dirty="0" sz="1050" spc="-4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data</a:t>
                      </a:r>
                      <a:r>
                        <a:rPr dirty="0" sz="1050" spc="-5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 spc="-25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to </a:t>
                      </a:r>
                      <a:r>
                        <a:rPr dirty="0" sz="105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make</a:t>
                      </a:r>
                      <a:r>
                        <a:rPr dirty="0" sz="1050" spc="-55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analytical</a:t>
                      </a:r>
                      <a:r>
                        <a:rPr dirty="0" sz="1050" spc="-35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decisions</a:t>
                      </a:r>
                      <a:r>
                        <a:rPr dirty="0" sz="1050" spc="-35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with</a:t>
                      </a:r>
                      <a:r>
                        <a:rPr dirty="0" sz="1050" spc="-5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produced</a:t>
                      </a:r>
                      <a:r>
                        <a:rPr dirty="0" sz="1050" spc="-35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 spc="-1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energy</a:t>
                      </a:r>
                      <a:endParaRPr sz="1050">
                        <a:latin typeface="Arial MT"/>
                        <a:cs typeface="Arial MT"/>
                      </a:endParaRPr>
                    </a:p>
                    <a:p>
                      <a:pPr marL="1456055" indent="-113664">
                        <a:lnSpc>
                          <a:spcPct val="100000"/>
                        </a:lnSpc>
                        <a:spcBef>
                          <a:spcPts val="300"/>
                        </a:spcBef>
                        <a:buClr>
                          <a:srgbClr val="009999"/>
                        </a:buClr>
                        <a:buFont typeface="Wingdings"/>
                        <a:buChar char=""/>
                        <a:tabLst>
                          <a:tab pos="1456055" algn="l"/>
                        </a:tabLst>
                      </a:pPr>
                      <a:r>
                        <a:rPr dirty="0" sz="1050" b="1">
                          <a:solidFill>
                            <a:srgbClr val="010027"/>
                          </a:solidFill>
                          <a:latin typeface="Arial"/>
                          <a:cs typeface="Arial"/>
                        </a:rPr>
                        <a:t>Direct</a:t>
                      </a:r>
                      <a:r>
                        <a:rPr dirty="0" sz="1050" spc="-15" b="1">
                          <a:solidFill>
                            <a:srgbClr val="010027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50" b="1">
                          <a:solidFill>
                            <a:srgbClr val="010027"/>
                          </a:solidFill>
                          <a:latin typeface="Arial"/>
                          <a:cs typeface="Arial"/>
                        </a:rPr>
                        <a:t>play</a:t>
                      </a:r>
                      <a:r>
                        <a:rPr dirty="0" sz="1050" spc="-30" b="1">
                          <a:solidFill>
                            <a:srgbClr val="010027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5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into</a:t>
                      </a:r>
                      <a:r>
                        <a:rPr dirty="0" sz="1050" spc="-25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smart</a:t>
                      </a:r>
                      <a:r>
                        <a:rPr dirty="0" sz="1050" spc="-35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and</a:t>
                      </a:r>
                      <a:r>
                        <a:rPr dirty="0" sz="1050" spc="-1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 microgrid </a:t>
                      </a:r>
                      <a:r>
                        <a:rPr dirty="0" sz="105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systems</a:t>
                      </a:r>
                      <a:r>
                        <a:rPr dirty="0" sz="1050" spc="-3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in</a:t>
                      </a:r>
                      <a:r>
                        <a:rPr dirty="0" sz="1050" spc="-2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the</a:t>
                      </a:r>
                      <a:r>
                        <a:rPr dirty="0" sz="1050" spc="-25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 spc="-2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U.S.</a:t>
                      </a:r>
                      <a:endParaRPr sz="1050">
                        <a:latin typeface="Arial MT"/>
                        <a:cs typeface="Arial MT"/>
                      </a:endParaRPr>
                    </a:p>
                  </a:txBody>
                  <a:tcPr marL="0" marR="0" marB="0" marT="0">
                    <a:lnB w="19050">
                      <a:solidFill>
                        <a:srgbClr val="A6A6A6"/>
                      </a:solidFill>
                      <a:prstDash val="sysDash"/>
                    </a:lnB>
                  </a:tcPr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D9D9D9">
                        <a:alpha val="58038"/>
                      </a:srgbClr>
                    </a:solidFill>
                  </a:tcPr>
                </a:tc>
              </a:tr>
              <a:tr h="140589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151130" vert="vert27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751840" indent="-113664">
                        <a:lnSpc>
                          <a:spcPct val="100000"/>
                        </a:lnSpc>
                        <a:spcBef>
                          <a:spcPts val="1205"/>
                        </a:spcBef>
                        <a:buClr>
                          <a:srgbClr val="009999"/>
                        </a:buClr>
                        <a:buFont typeface="Wingdings"/>
                        <a:buChar char=""/>
                        <a:tabLst>
                          <a:tab pos="751840" algn="l"/>
                        </a:tabLst>
                      </a:pPr>
                      <a:r>
                        <a:rPr dirty="0" sz="105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Vestas</a:t>
                      </a:r>
                      <a:r>
                        <a:rPr dirty="0" sz="1050" spc="-3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has</a:t>
                      </a:r>
                      <a:r>
                        <a:rPr dirty="0" sz="1050" spc="-1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a</a:t>
                      </a:r>
                      <a:r>
                        <a:rPr dirty="0" sz="1050" spc="-3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market</a:t>
                      </a:r>
                      <a:r>
                        <a:rPr dirty="0" sz="1050" spc="-15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cap</a:t>
                      </a:r>
                      <a:r>
                        <a:rPr dirty="0" sz="1050" spc="-2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of</a:t>
                      </a:r>
                      <a:r>
                        <a:rPr dirty="0" sz="1050" spc="-25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 b="1">
                          <a:solidFill>
                            <a:srgbClr val="010027"/>
                          </a:solidFill>
                          <a:latin typeface="Arial"/>
                          <a:cs typeface="Arial"/>
                        </a:rPr>
                        <a:t>~$30</a:t>
                      </a:r>
                      <a:r>
                        <a:rPr dirty="0" sz="1050" spc="-10" b="1">
                          <a:solidFill>
                            <a:srgbClr val="010027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50" spc="-25" b="1">
                          <a:solidFill>
                            <a:srgbClr val="010027"/>
                          </a:solidFill>
                          <a:latin typeface="Arial"/>
                          <a:cs typeface="Arial"/>
                        </a:rPr>
                        <a:t>Bn</a:t>
                      </a:r>
                      <a:endParaRPr sz="1050">
                        <a:latin typeface="Arial"/>
                        <a:cs typeface="Arial"/>
                      </a:endParaRPr>
                    </a:p>
                    <a:p>
                      <a:pPr marL="752475" marR="727075" indent="-114300">
                        <a:lnSpc>
                          <a:spcPct val="100000"/>
                        </a:lnSpc>
                        <a:spcBef>
                          <a:spcPts val="300"/>
                        </a:spcBef>
                        <a:buClr>
                          <a:srgbClr val="009999"/>
                        </a:buClr>
                        <a:buFont typeface="Wingdings"/>
                        <a:buChar char=""/>
                        <a:tabLst>
                          <a:tab pos="752475" algn="l"/>
                        </a:tabLst>
                      </a:pPr>
                      <a:r>
                        <a:rPr dirty="0" sz="105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Significant</a:t>
                      </a:r>
                      <a:r>
                        <a:rPr dirty="0" sz="1050" spc="-3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leverage</a:t>
                      </a:r>
                      <a:r>
                        <a:rPr dirty="0" sz="1050" spc="-5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would</a:t>
                      </a:r>
                      <a:r>
                        <a:rPr dirty="0" sz="1050" spc="-15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need</a:t>
                      </a:r>
                      <a:r>
                        <a:rPr dirty="0" sz="1050" spc="-25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to</a:t>
                      </a:r>
                      <a:r>
                        <a:rPr dirty="0" sz="1050" spc="-35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be</a:t>
                      </a:r>
                      <a:r>
                        <a:rPr dirty="0" sz="1050" spc="-3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taken</a:t>
                      </a:r>
                      <a:r>
                        <a:rPr dirty="0" sz="1050" spc="-35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on</a:t>
                      </a:r>
                      <a:r>
                        <a:rPr dirty="0" sz="1050" spc="-25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 by </a:t>
                      </a:r>
                      <a:r>
                        <a:rPr dirty="0" sz="105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Siemens</a:t>
                      </a:r>
                      <a:r>
                        <a:rPr dirty="0" sz="1050" spc="-25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to</a:t>
                      </a:r>
                      <a:r>
                        <a:rPr dirty="0" sz="1050" spc="-35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make</a:t>
                      </a:r>
                      <a:r>
                        <a:rPr dirty="0" sz="1050" spc="-25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a</a:t>
                      </a:r>
                      <a:r>
                        <a:rPr dirty="0" sz="1050" spc="-3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transaction</a:t>
                      </a:r>
                      <a:r>
                        <a:rPr dirty="0" sz="1050" spc="-25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of</a:t>
                      </a:r>
                      <a:r>
                        <a:rPr dirty="0" sz="1050" spc="-3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this</a:t>
                      </a:r>
                      <a:r>
                        <a:rPr dirty="0" sz="1050" spc="-35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size</a:t>
                      </a:r>
                      <a:r>
                        <a:rPr dirty="0" sz="1050" spc="-25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feasible</a:t>
                      </a:r>
                      <a:r>
                        <a:rPr dirty="0" sz="1050" spc="-15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–</a:t>
                      </a:r>
                      <a:r>
                        <a:rPr dirty="0" sz="1050" spc="-3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 spc="-2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risk </a:t>
                      </a:r>
                      <a:r>
                        <a:rPr dirty="0" sz="105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of</a:t>
                      </a:r>
                      <a:r>
                        <a:rPr dirty="0" sz="1050" spc="-2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 b="1">
                          <a:solidFill>
                            <a:srgbClr val="010027"/>
                          </a:solidFill>
                          <a:latin typeface="Arial"/>
                          <a:cs typeface="Arial"/>
                        </a:rPr>
                        <a:t>credit</a:t>
                      </a:r>
                      <a:r>
                        <a:rPr dirty="0" sz="1050" spc="-10" b="1">
                          <a:solidFill>
                            <a:srgbClr val="010027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50" b="1">
                          <a:solidFill>
                            <a:srgbClr val="010027"/>
                          </a:solidFill>
                          <a:latin typeface="Arial"/>
                          <a:cs typeface="Arial"/>
                        </a:rPr>
                        <a:t>rating</a:t>
                      </a:r>
                      <a:r>
                        <a:rPr dirty="0" sz="1050" spc="-20" b="1">
                          <a:solidFill>
                            <a:srgbClr val="010027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50" spc="-10" b="1">
                          <a:solidFill>
                            <a:srgbClr val="010027"/>
                          </a:solidFill>
                          <a:latin typeface="Arial"/>
                          <a:cs typeface="Arial"/>
                        </a:rPr>
                        <a:t>downgrade</a:t>
                      </a:r>
                      <a:endParaRPr sz="1050">
                        <a:latin typeface="Arial"/>
                        <a:cs typeface="Arial"/>
                      </a:endParaRPr>
                    </a:p>
                    <a:p>
                      <a:pPr marL="752475" marR="982344" indent="-114300">
                        <a:lnSpc>
                          <a:spcPct val="100000"/>
                        </a:lnSpc>
                        <a:spcBef>
                          <a:spcPts val="300"/>
                        </a:spcBef>
                        <a:buClr>
                          <a:srgbClr val="009999"/>
                        </a:buClr>
                        <a:buFont typeface="Wingdings"/>
                        <a:buChar char=""/>
                        <a:tabLst>
                          <a:tab pos="752475" algn="l"/>
                        </a:tabLst>
                      </a:pPr>
                      <a:r>
                        <a:rPr dirty="0" sz="105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Would</a:t>
                      </a:r>
                      <a:r>
                        <a:rPr dirty="0" sz="1050" spc="-3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be</a:t>
                      </a:r>
                      <a:r>
                        <a:rPr dirty="0" sz="1050" spc="-35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 b="1">
                          <a:solidFill>
                            <a:srgbClr val="010027"/>
                          </a:solidFill>
                          <a:latin typeface="Arial"/>
                          <a:cs typeface="Arial"/>
                        </a:rPr>
                        <a:t>the</a:t>
                      </a:r>
                      <a:r>
                        <a:rPr dirty="0" sz="1050" spc="-45" b="1">
                          <a:solidFill>
                            <a:srgbClr val="010027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50" b="1">
                          <a:solidFill>
                            <a:srgbClr val="010027"/>
                          </a:solidFill>
                          <a:latin typeface="Arial"/>
                          <a:cs typeface="Arial"/>
                        </a:rPr>
                        <a:t>largest</a:t>
                      </a:r>
                      <a:r>
                        <a:rPr dirty="0" sz="1050" spc="-35" b="1">
                          <a:solidFill>
                            <a:srgbClr val="010027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50" b="1">
                          <a:solidFill>
                            <a:srgbClr val="010027"/>
                          </a:solidFill>
                          <a:latin typeface="Arial"/>
                          <a:cs typeface="Arial"/>
                        </a:rPr>
                        <a:t>transaction</a:t>
                      </a:r>
                      <a:r>
                        <a:rPr dirty="0" sz="1050" spc="-25" b="1">
                          <a:solidFill>
                            <a:srgbClr val="010027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5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that</a:t>
                      </a:r>
                      <a:r>
                        <a:rPr dirty="0" sz="1050" spc="-5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Siemens</a:t>
                      </a:r>
                      <a:r>
                        <a:rPr dirty="0" sz="1050" spc="-3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 spc="-25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has </a:t>
                      </a:r>
                      <a:r>
                        <a:rPr dirty="0" sz="105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done</a:t>
                      </a:r>
                      <a:r>
                        <a:rPr dirty="0" sz="1050" spc="-1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to</a:t>
                      </a:r>
                      <a:r>
                        <a:rPr dirty="0" sz="1050" spc="-3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 spc="-2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date</a:t>
                      </a:r>
                      <a:endParaRPr sz="1050">
                        <a:latin typeface="Arial MT"/>
                        <a:cs typeface="Arial MT"/>
                      </a:endParaRPr>
                    </a:p>
                  </a:txBody>
                  <a:tcPr marL="0" marR="0" marB="0" marT="153035">
                    <a:lnT w="19050">
                      <a:solidFill>
                        <a:srgbClr val="A6A6A6"/>
                      </a:solidFill>
                      <a:prstDash val="sysDash"/>
                    </a:lnT>
                    <a:lnB w="19050">
                      <a:solidFill>
                        <a:srgbClr val="A6A6A6"/>
                      </a:solidFill>
                      <a:prstDash val="sysDash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1456055" indent="-113664">
                        <a:lnSpc>
                          <a:spcPct val="100000"/>
                        </a:lnSpc>
                        <a:spcBef>
                          <a:spcPts val="1205"/>
                        </a:spcBef>
                        <a:buClr>
                          <a:srgbClr val="009999"/>
                        </a:buClr>
                        <a:buFont typeface="Wingdings"/>
                        <a:buChar char=""/>
                        <a:tabLst>
                          <a:tab pos="1456055" algn="l"/>
                        </a:tabLst>
                      </a:pPr>
                      <a:r>
                        <a:rPr dirty="0" sz="105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Stem,</a:t>
                      </a:r>
                      <a:r>
                        <a:rPr dirty="0" sz="1050" spc="-3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Inc.</a:t>
                      </a:r>
                      <a:r>
                        <a:rPr dirty="0" sz="1050" spc="-3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has</a:t>
                      </a:r>
                      <a:r>
                        <a:rPr dirty="0" sz="1050" spc="-5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a</a:t>
                      </a:r>
                      <a:r>
                        <a:rPr dirty="0" sz="1050" spc="-25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market</a:t>
                      </a:r>
                      <a:r>
                        <a:rPr dirty="0" sz="1050" spc="-1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cap</a:t>
                      </a:r>
                      <a:r>
                        <a:rPr dirty="0" sz="1050" spc="-15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of</a:t>
                      </a:r>
                      <a:r>
                        <a:rPr dirty="0" sz="1050" spc="-15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 b="1">
                          <a:solidFill>
                            <a:srgbClr val="010027"/>
                          </a:solidFill>
                          <a:latin typeface="Arial"/>
                          <a:cs typeface="Arial"/>
                        </a:rPr>
                        <a:t>~$1.4</a:t>
                      </a:r>
                      <a:r>
                        <a:rPr dirty="0" sz="1050" spc="-15" b="1">
                          <a:solidFill>
                            <a:srgbClr val="010027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50" spc="-25" b="1">
                          <a:solidFill>
                            <a:srgbClr val="010027"/>
                          </a:solidFill>
                          <a:latin typeface="Arial"/>
                          <a:cs typeface="Arial"/>
                        </a:rPr>
                        <a:t>Bn</a:t>
                      </a:r>
                      <a:endParaRPr sz="1050">
                        <a:latin typeface="Arial"/>
                        <a:cs typeface="Arial"/>
                      </a:endParaRPr>
                    </a:p>
                    <a:p>
                      <a:pPr marL="1456690" marR="426084" indent="-114300">
                        <a:lnSpc>
                          <a:spcPct val="100000"/>
                        </a:lnSpc>
                        <a:spcBef>
                          <a:spcPts val="300"/>
                        </a:spcBef>
                        <a:buClr>
                          <a:srgbClr val="009999"/>
                        </a:buClr>
                        <a:buFont typeface="Wingdings"/>
                        <a:buChar char=""/>
                        <a:tabLst>
                          <a:tab pos="1456690" algn="l"/>
                        </a:tabLst>
                      </a:pPr>
                      <a:r>
                        <a:rPr dirty="0" sz="105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Team</a:t>
                      </a:r>
                      <a:r>
                        <a:rPr dirty="0" sz="1050" spc="-3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analysis</a:t>
                      </a:r>
                      <a:r>
                        <a:rPr dirty="0" sz="1050" spc="-15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suggests</a:t>
                      </a:r>
                      <a:r>
                        <a:rPr dirty="0" sz="1050" spc="-25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a</a:t>
                      </a:r>
                      <a:r>
                        <a:rPr dirty="0" sz="1050" spc="-2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 b="1">
                          <a:solidFill>
                            <a:srgbClr val="010027"/>
                          </a:solidFill>
                          <a:latin typeface="Arial"/>
                          <a:cs typeface="Arial"/>
                        </a:rPr>
                        <a:t>35%</a:t>
                      </a:r>
                      <a:r>
                        <a:rPr dirty="0" sz="1050" spc="-25" b="1">
                          <a:solidFill>
                            <a:srgbClr val="010027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50" b="1">
                          <a:solidFill>
                            <a:srgbClr val="010027"/>
                          </a:solidFill>
                          <a:latin typeface="Arial"/>
                          <a:cs typeface="Arial"/>
                        </a:rPr>
                        <a:t>premium</a:t>
                      </a:r>
                      <a:r>
                        <a:rPr dirty="0" sz="1050" spc="-30" b="1">
                          <a:solidFill>
                            <a:srgbClr val="010027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5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to</a:t>
                      </a:r>
                      <a:r>
                        <a:rPr dirty="0" sz="1050" spc="-35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 spc="-1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current </a:t>
                      </a:r>
                      <a:r>
                        <a:rPr dirty="0" sz="105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share</a:t>
                      </a:r>
                      <a:r>
                        <a:rPr dirty="0" sz="1050" spc="-2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price</a:t>
                      </a:r>
                      <a:r>
                        <a:rPr dirty="0" sz="1050" spc="-25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of</a:t>
                      </a:r>
                      <a:r>
                        <a:rPr dirty="0" sz="1050" spc="-25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 spc="-20" b="1">
                          <a:solidFill>
                            <a:srgbClr val="010027"/>
                          </a:solidFill>
                          <a:latin typeface="Arial"/>
                          <a:cs typeface="Arial"/>
                        </a:rPr>
                        <a:t>$7.37</a:t>
                      </a:r>
                      <a:endParaRPr sz="1050">
                        <a:latin typeface="Arial"/>
                        <a:cs typeface="Arial"/>
                      </a:endParaRPr>
                    </a:p>
                    <a:p>
                      <a:pPr marL="1456690" marR="177165" indent="-114300">
                        <a:lnSpc>
                          <a:spcPct val="100000"/>
                        </a:lnSpc>
                        <a:spcBef>
                          <a:spcPts val="300"/>
                        </a:spcBef>
                        <a:buClr>
                          <a:srgbClr val="009999"/>
                        </a:buClr>
                        <a:buFont typeface="Wingdings"/>
                        <a:buChar char=""/>
                        <a:tabLst>
                          <a:tab pos="1456690" algn="l"/>
                        </a:tabLst>
                      </a:pPr>
                      <a:r>
                        <a:rPr dirty="0" sz="105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Siemens</a:t>
                      </a:r>
                      <a:r>
                        <a:rPr dirty="0" sz="1050" spc="-35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Fluence</a:t>
                      </a:r>
                      <a:r>
                        <a:rPr dirty="0" sz="1050" spc="-35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would</a:t>
                      </a:r>
                      <a:r>
                        <a:rPr dirty="0" sz="1050" spc="-2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grow</a:t>
                      </a:r>
                      <a:r>
                        <a:rPr dirty="0" sz="1050" spc="-35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their</a:t>
                      </a:r>
                      <a:r>
                        <a:rPr dirty="0" sz="1050" spc="-4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total</a:t>
                      </a:r>
                      <a:r>
                        <a:rPr dirty="0" sz="1050" spc="-4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North</a:t>
                      </a:r>
                      <a:r>
                        <a:rPr dirty="0" sz="1050" spc="-3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 spc="-1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American </a:t>
                      </a:r>
                      <a:r>
                        <a:rPr dirty="0" sz="105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gigawatts</a:t>
                      </a:r>
                      <a:r>
                        <a:rPr dirty="0" sz="1050" spc="-2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deployed</a:t>
                      </a:r>
                      <a:r>
                        <a:rPr dirty="0" sz="1050" spc="-2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by</a:t>
                      </a:r>
                      <a:r>
                        <a:rPr dirty="0" sz="1050" spc="-4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~</a:t>
                      </a:r>
                      <a:r>
                        <a:rPr dirty="0" sz="1050" b="1">
                          <a:solidFill>
                            <a:srgbClr val="010027"/>
                          </a:solidFill>
                          <a:latin typeface="Arial"/>
                          <a:cs typeface="Arial"/>
                        </a:rPr>
                        <a:t>110%</a:t>
                      </a:r>
                      <a:r>
                        <a:rPr dirty="0" sz="1050" spc="-25" b="1">
                          <a:solidFill>
                            <a:srgbClr val="010027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5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if</a:t>
                      </a:r>
                      <a:r>
                        <a:rPr dirty="0" sz="1050" spc="-35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Siemens</a:t>
                      </a:r>
                      <a:r>
                        <a:rPr dirty="0" sz="1050" spc="-25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were</a:t>
                      </a:r>
                      <a:r>
                        <a:rPr dirty="0" sz="1050" spc="-3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 spc="-25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to </a:t>
                      </a:r>
                      <a:r>
                        <a:rPr dirty="0" sz="105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acquire</a:t>
                      </a:r>
                      <a:r>
                        <a:rPr dirty="0" sz="1050" spc="-55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 spc="-2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Stem</a:t>
                      </a:r>
                      <a:endParaRPr sz="1050">
                        <a:latin typeface="Arial MT"/>
                        <a:cs typeface="Arial MT"/>
                      </a:endParaRPr>
                    </a:p>
                  </a:txBody>
                  <a:tcPr marL="0" marR="0" marB="0" marT="153035">
                    <a:lnT w="19050">
                      <a:solidFill>
                        <a:srgbClr val="A6A6A6"/>
                      </a:solidFill>
                      <a:prstDash val="sysDash"/>
                    </a:lnT>
                    <a:lnB w="19050">
                      <a:solidFill>
                        <a:srgbClr val="A6A6A6"/>
                      </a:solidFill>
                      <a:prstDash val="sysDash"/>
                    </a:lnB>
                    <a:solidFill>
                      <a:srgbClr val="D9D9D9">
                        <a:alpha val="58038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solidFill>
                      <a:srgbClr val="D9D9D9">
                        <a:alpha val="58038"/>
                      </a:srgbClr>
                    </a:solidFill>
                  </a:tcPr>
                </a:tc>
              </a:tr>
              <a:tr h="141414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151130" vert="vert27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752475" marR="879475" indent="-114300">
                        <a:lnSpc>
                          <a:spcPct val="100000"/>
                        </a:lnSpc>
                        <a:spcBef>
                          <a:spcPts val="885"/>
                        </a:spcBef>
                        <a:buClr>
                          <a:srgbClr val="009999"/>
                        </a:buClr>
                        <a:buFont typeface="Wingdings"/>
                        <a:buChar char=""/>
                        <a:tabLst>
                          <a:tab pos="752475" algn="l"/>
                        </a:tabLst>
                      </a:pPr>
                      <a:r>
                        <a:rPr dirty="0" sz="105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Capitally</a:t>
                      </a:r>
                      <a:r>
                        <a:rPr dirty="0" sz="1050" spc="-5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intensive</a:t>
                      </a:r>
                      <a:r>
                        <a:rPr dirty="0" sz="1050" spc="-1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–</a:t>
                      </a:r>
                      <a:r>
                        <a:rPr dirty="0" sz="1050" spc="-3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Siemens</a:t>
                      </a:r>
                      <a:r>
                        <a:rPr dirty="0" sz="1050" spc="-1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 spc="-2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spun-</a:t>
                      </a:r>
                      <a:r>
                        <a:rPr dirty="0" sz="105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off</a:t>
                      </a:r>
                      <a:r>
                        <a:rPr dirty="0" sz="1050" spc="-2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their</a:t>
                      </a:r>
                      <a:r>
                        <a:rPr dirty="0" sz="1050" spc="-2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Gas</a:t>
                      </a:r>
                      <a:r>
                        <a:rPr dirty="0" sz="1050" spc="-3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 spc="-5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&amp; </a:t>
                      </a:r>
                      <a:r>
                        <a:rPr dirty="0" sz="105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Power</a:t>
                      </a:r>
                      <a:r>
                        <a:rPr dirty="0" sz="1050" spc="-35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segment</a:t>
                      </a:r>
                      <a:r>
                        <a:rPr dirty="0" sz="1050" spc="-35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which</a:t>
                      </a:r>
                      <a:r>
                        <a:rPr dirty="0" sz="1050" spc="-3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includes</a:t>
                      </a:r>
                      <a:r>
                        <a:rPr dirty="0" sz="1050" spc="-3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 b="1">
                          <a:solidFill>
                            <a:srgbClr val="010027"/>
                          </a:solidFill>
                          <a:latin typeface="Arial"/>
                          <a:cs typeface="Arial"/>
                        </a:rPr>
                        <a:t>Siemens</a:t>
                      </a:r>
                      <a:r>
                        <a:rPr dirty="0" sz="1050" spc="-40" b="1">
                          <a:solidFill>
                            <a:srgbClr val="010027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50" b="1">
                          <a:solidFill>
                            <a:srgbClr val="010027"/>
                          </a:solidFill>
                          <a:latin typeface="Arial"/>
                          <a:cs typeface="Arial"/>
                        </a:rPr>
                        <a:t>Gamesa</a:t>
                      </a:r>
                      <a:r>
                        <a:rPr dirty="0" sz="1050" spc="-30" b="1">
                          <a:solidFill>
                            <a:srgbClr val="010027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5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–</a:t>
                      </a:r>
                      <a:r>
                        <a:rPr dirty="0" sz="1050" spc="-4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 spc="-5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a </a:t>
                      </a:r>
                      <a:r>
                        <a:rPr dirty="0" sz="105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competitor</a:t>
                      </a:r>
                      <a:r>
                        <a:rPr dirty="0" sz="1050" spc="-3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to</a:t>
                      </a:r>
                      <a:r>
                        <a:rPr dirty="0" sz="1050" spc="-35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 spc="-1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Vestas</a:t>
                      </a:r>
                      <a:endParaRPr sz="1050">
                        <a:latin typeface="Arial MT"/>
                        <a:cs typeface="Arial MT"/>
                      </a:endParaRPr>
                    </a:p>
                    <a:p>
                      <a:pPr marL="752475" marR="771525" indent="-114300">
                        <a:lnSpc>
                          <a:spcPct val="100000"/>
                        </a:lnSpc>
                        <a:spcBef>
                          <a:spcPts val="300"/>
                        </a:spcBef>
                        <a:buClr>
                          <a:srgbClr val="009999"/>
                        </a:buClr>
                        <a:buFont typeface="Wingdings"/>
                        <a:buChar char=""/>
                        <a:tabLst>
                          <a:tab pos="752475" algn="l"/>
                        </a:tabLst>
                      </a:pPr>
                      <a:r>
                        <a:rPr dirty="0" sz="1050" b="1">
                          <a:solidFill>
                            <a:srgbClr val="010027"/>
                          </a:solidFill>
                          <a:latin typeface="Arial"/>
                          <a:cs typeface="Arial"/>
                        </a:rPr>
                        <a:t>Does</a:t>
                      </a:r>
                      <a:r>
                        <a:rPr dirty="0" sz="1050" spc="-20" b="1">
                          <a:solidFill>
                            <a:srgbClr val="010027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50" b="1">
                          <a:solidFill>
                            <a:srgbClr val="010027"/>
                          </a:solidFill>
                          <a:latin typeface="Arial"/>
                          <a:cs typeface="Arial"/>
                        </a:rPr>
                        <a:t>not</a:t>
                      </a:r>
                      <a:r>
                        <a:rPr dirty="0" sz="1050" spc="-35" b="1">
                          <a:solidFill>
                            <a:srgbClr val="010027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50" b="1">
                          <a:solidFill>
                            <a:srgbClr val="010027"/>
                          </a:solidFill>
                          <a:latin typeface="Arial"/>
                          <a:cs typeface="Arial"/>
                        </a:rPr>
                        <a:t>fit</a:t>
                      </a:r>
                      <a:r>
                        <a:rPr dirty="0" sz="1050" spc="-35" b="1">
                          <a:solidFill>
                            <a:srgbClr val="010027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50" b="1">
                          <a:solidFill>
                            <a:srgbClr val="010027"/>
                          </a:solidFill>
                          <a:latin typeface="Arial"/>
                          <a:cs typeface="Arial"/>
                        </a:rPr>
                        <a:t>the</a:t>
                      </a:r>
                      <a:r>
                        <a:rPr dirty="0" sz="1050" spc="-20" b="1">
                          <a:solidFill>
                            <a:srgbClr val="010027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50" b="1">
                          <a:solidFill>
                            <a:srgbClr val="010027"/>
                          </a:solidFill>
                          <a:latin typeface="Arial"/>
                          <a:cs typeface="Arial"/>
                        </a:rPr>
                        <a:t>broader</a:t>
                      </a:r>
                      <a:r>
                        <a:rPr dirty="0" sz="1050" spc="-25" b="1">
                          <a:solidFill>
                            <a:srgbClr val="010027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50" b="1">
                          <a:solidFill>
                            <a:srgbClr val="010027"/>
                          </a:solidFill>
                          <a:latin typeface="Arial"/>
                          <a:cs typeface="Arial"/>
                        </a:rPr>
                        <a:t>image</a:t>
                      </a:r>
                      <a:r>
                        <a:rPr dirty="0" sz="1050" spc="-25" b="1">
                          <a:solidFill>
                            <a:srgbClr val="010027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50" b="1">
                          <a:solidFill>
                            <a:srgbClr val="010027"/>
                          </a:solidFill>
                          <a:latin typeface="Arial"/>
                          <a:cs typeface="Arial"/>
                        </a:rPr>
                        <a:t>of</a:t>
                      </a:r>
                      <a:r>
                        <a:rPr dirty="0" sz="1050" spc="-35" b="1">
                          <a:solidFill>
                            <a:srgbClr val="010027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50" b="1">
                          <a:solidFill>
                            <a:srgbClr val="010027"/>
                          </a:solidFill>
                          <a:latin typeface="Arial"/>
                          <a:cs typeface="Arial"/>
                        </a:rPr>
                        <a:t>Siemens’</a:t>
                      </a:r>
                      <a:r>
                        <a:rPr dirty="0" sz="1050" spc="-20" b="1">
                          <a:solidFill>
                            <a:srgbClr val="010027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5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brand</a:t>
                      </a:r>
                      <a:r>
                        <a:rPr dirty="0" sz="1050" spc="-1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–</a:t>
                      </a:r>
                      <a:r>
                        <a:rPr dirty="0" sz="1050" spc="-2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 spc="-5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a </a:t>
                      </a:r>
                      <a:r>
                        <a:rPr dirty="0" sz="105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digitally</a:t>
                      </a:r>
                      <a:r>
                        <a:rPr dirty="0" sz="1050" spc="-35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focused</a:t>
                      </a:r>
                      <a:r>
                        <a:rPr dirty="0" sz="1050" spc="-45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company</a:t>
                      </a:r>
                      <a:r>
                        <a:rPr dirty="0" sz="1050" spc="-45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aiding</a:t>
                      </a:r>
                      <a:r>
                        <a:rPr dirty="0" sz="1050" spc="-3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renewable</a:t>
                      </a:r>
                      <a:r>
                        <a:rPr dirty="0" sz="1050" spc="-3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 spc="-1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adoption</a:t>
                      </a:r>
                      <a:endParaRPr sz="1050">
                        <a:latin typeface="Arial MT"/>
                        <a:cs typeface="Arial MT"/>
                      </a:endParaRPr>
                    </a:p>
                    <a:p>
                      <a:pPr algn="ctr" marL="113664" marR="207645" indent="-113664">
                        <a:lnSpc>
                          <a:spcPct val="100000"/>
                        </a:lnSpc>
                        <a:spcBef>
                          <a:spcPts val="305"/>
                        </a:spcBef>
                        <a:buClr>
                          <a:srgbClr val="009999"/>
                        </a:buClr>
                        <a:buFont typeface="Wingdings"/>
                        <a:buChar char=""/>
                        <a:tabLst>
                          <a:tab pos="113664" algn="l"/>
                        </a:tabLst>
                      </a:pPr>
                      <a:r>
                        <a:rPr dirty="0" sz="105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Wind</a:t>
                      </a:r>
                      <a:r>
                        <a:rPr dirty="0" sz="1050" spc="-3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project</a:t>
                      </a:r>
                      <a:r>
                        <a:rPr dirty="0" sz="1050" spc="-15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are</a:t>
                      </a:r>
                      <a:r>
                        <a:rPr dirty="0" sz="1050" spc="-25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 spc="-10" b="1">
                          <a:solidFill>
                            <a:srgbClr val="010027"/>
                          </a:solidFill>
                          <a:latin typeface="Arial"/>
                          <a:cs typeface="Arial"/>
                        </a:rPr>
                        <a:t>competitive</a:t>
                      </a:r>
                      <a:r>
                        <a:rPr dirty="0" sz="1050" spc="-25" b="1">
                          <a:solidFill>
                            <a:srgbClr val="010027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5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and</a:t>
                      </a:r>
                      <a:r>
                        <a:rPr dirty="0" sz="1050" spc="-2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take</a:t>
                      </a:r>
                      <a:r>
                        <a:rPr dirty="0" sz="1050" spc="-35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 b="1">
                          <a:solidFill>
                            <a:srgbClr val="010027"/>
                          </a:solidFill>
                          <a:latin typeface="Arial"/>
                          <a:cs typeface="Arial"/>
                        </a:rPr>
                        <a:t>many</a:t>
                      </a:r>
                      <a:r>
                        <a:rPr dirty="0" sz="1050" spc="-25" b="1">
                          <a:solidFill>
                            <a:srgbClr val="010027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50" b="1">
                          <a:solidFill>
                            <a:srgbClr val="010027"/>
                          </a:solidFill>
                          <a:latin typeface="Arial"/>
                          <a:cs typeface="Arial"/>
                        </a:rPr>
                        <a:t>years</a:t>
                      </a:r>
                      <a:r>
                        <a:rPr dirty="0" sz="1050" spc="-10" b="1">
                          <a:solidFill>
                            <a:srgbClr val="010027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50" spc="-25" b="1">
                          <a:solidFill>
                            <a:srgbClr val="010027"/>
                          </a:solidFill>
                          <a:latin typeface="Arial"/>
                          <a:cs typeface="Arial"/>
                        </a:rPr>
                        <a:t>to</a:t>
                      </a:r>
                      <a:endParaRPr sz="1050">
                        <a:latin typeface="Arial"/>
                        <a:cs typeface="Arial"/>
                      </a:endParaRPr>
                    </a:p>
                    <a:p>
                      <a:pPr marL="752475">
                        <a:lnSpc>
                          <a:spcPct val="100000"/>
                        </a:lnSpc>
                      </a:pPr>
                      <a:r>
                        <a:rPr dirty="0" sz="1050" b="1">
                          <a:solidFill>
                            <a:srgbClr val="010027"/>
                          </a:solidFill>
                          <a:latin typeface="Arial"/>
                          <a:cs typeface="Arial"/>
                        </a:rPr>
                        <a:t>complete</a:t>
                      </a:r>
                      <a:r>
                        <a:rPr dirty="0" sz="1050" spc="-55" b="1">
                          <a:solidFill>
                            <a:srgbClr val="010027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5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while</a:t>
                      </a:r>
                      <a:r>
                        <a:rPr dirty="0" sz="1050" spc="-5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achieving</a:t>
                      </a:r>
                      <a:r>
                        <a:rPr dirty="0" sz="1050" spc="-4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marginal</a:t>
                      </a:r>
                      <a:r>
                        <a:rPr dirty="0" sz="1050" spc="-35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 spc="-1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returns</a:t>
                      </a:r>
                      <a:endParaRPr sz="1050">
                        <a:latin typeface="Arial MT"/>
                        <a:cs typeface="Arial MT"/>
                      </a:endParaRPr>
                    </a:p>
                  </a:txBody>
                  <a:tcPr marL="0" marR="0" marB="0" marT="112395">
                    <a:lnT w="19050">
                      <a:solidFill>
                        <a:srgbClr val="A6A6A6"/>
                      </a:solidFill>
                      <a:prstDash val="sysDash"/>
                    </a:lnT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1456690" marR="366395" indent="-114300">
                        <a:lnSpc>
                          <a:spcPct val="100000"/>
                        </a:lnSpc>
                        <a:spcBef>
                          <a:spcPts val="885"/>
                        </a:spcBef>
                        <a:buClr>
                          <a:srgbClr val="009999"/>
                        </a:buClr>
                        <a:buFont typeface="Wingdings"/>
                        <a:buChar char=""/>
                        <a:tabLst>
                          <a:tab pos="1456690" algn="l"/>
                        </a:tabLst>
                      </a:pPr>
                      <a:r>
                        <a:rPr dirty="0" sz="1050" b="1">
                          <a:solidFill>
                            <a:srgbClr val="010027"/>
                          </a:solidFill>
                          <a:latin typeface="Arial"/>
                          <a:cs typeface="Arial"/>
                        </a:rPr>
                        <a:t>Battery</a:t>
                      </a:r>
                      <a:r>
                        <a:rPr dirty="0" sz="1050" spc="-30" b="1">
                          <a:solidFill>
                            <a:srgbClr val="010027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50" b="1">
                          <a:solidFill>
                            <a:srgbClr val="010027"/>
                          </a:solidFill>
                          <a:latin typeface="Arial"/>
                          <a:cs typeface="Arial"/>
                        </a:rPr>
                        <a:t>storage</a:t>
                      </a:r>
                      <a:r>
                        <a:rPr dirty="0" sz="1050" spc="-40" b="1">
                          <a:solidFill>
                            <a:srgbClr val="010027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50" b="1">
                          <a:solidFill>
                            <a:srgbClr val="010027"/>
                          </a:solidFill>
                          <a:latin typeface="Arial"/>
                          <a:cs typeface="Arial"/>
                        </a:rPr>
                        <a:t>and</a:t>
                      </a:r>
                      <a:r>
                        <a:rPr dirty="0" sz="1050" spc="-45" b="1">
                          <a:solidFill>
                            <a:srgbClr val="010027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50" b="1">
                          <a:solidFill>
                            <a:srgbClr val="010027"/>
                          </a:solidFill>
                          <a:latin typeface="Arial"/>
                          <a:cs typeface="Arial"/>
                        </a:rPr>
                        <a:t>solar</a:t>
                      </a:r>
                      <a:r>
                        <a:rPr dirty="0" sz="1050" spc="-50" b="1">
                          <a:solidFill>
                            <a:srgbClr val="010027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50" b="1">
                          <a:solidFill>
                            <a:srgbClr val="010027"/>
                          </a:solidFill>
                          <a:latin typeface="Arial"/>
                          <a:cs typeface="Arial"/>
                        </a:rPr>
                        <a:t>energy</a:t>
                      </a:r>
                      <a:r>
                        <a:rPr dirty="0" sz="1050" spc="-30" b="1">
                          <a:solidFill>
                            <a:srgbClr val="010027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5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are</a:t>
                      </a:r>
                      <a:r>
                        <a:rPr dirty="0" sz="1050" spc="-35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 spc="-1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experiencing </a:t>
                      </a:r>
                      <a:r>
                        <a:rPr dirty="0" sz="105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massive</a:t>
                      </a:r>
                      <a:r>
                        <a:rPr dirty="0" sz="1050" spc="-3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growth</a:t>
                      </a:r>
                      <a:r>
                        <a:rPr dirty="0" sz="1050" spc="-25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in</a:t>
                      </a:r>
                      <a:r>
                        <a:rPr dirty="0" sz="1050" spc="-25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the</a:t>
                      </a:r>
                      <a:r>
                        <a:rPr dirty="0" sz="1050" spc="-35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 spc="-2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U.S.</a:t>
                      </a:r>
                      <a:endParaRPr sz="1050">
                        <a:latin typeface="Arial MT"/>
                        <a:cs typeface="Arial MT"/>
                      </a:endParaRPr>
                    </a:p>
                    <a:p>
                      <a:pPr marL="1456690" marR="340995" indent="-114300">
                        <a:lnSpc>
                          <a:spcPct val="100000"/>
                        </a:lnSpc>
                        <a:spcBef>
                          <a:spcPts val="300"/>
                        </a:spcBef>
                        <a:buClr>
                          <a:srgbClr val="009999"/>
                        </a:buClr>
                        <a:buFont typeface="Wingdings"/>
                        <a:buChar char=""/>
                        <a:tabLst>
                          <a:tab pos="1456690" algn="l"/>
                        </a:tabLst>
                      </a:pPr>
                      <a:r>
                        <a:rPr dirty="0" sz="105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Stem’s</a:t>
                      </a:r>
                      <a:r>
                        <a:rPr dirty="0" sz="1050" spc="-35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business</a:t>
                      </a:r>
                      <a:r>
                        <a:rPr dirty="0" sz="1050" spc="-1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is</a:t>
                      </a:r>
                      <a:r>
                        <a:rPr dirty="0" sz="1050" spc="-2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 b="1">
                          <a:solidFill>
                            <a:srgbClr val="010027"/>
                          </a:solidFill>
                          <a:latin typeface="Arial"/>
                          <a:cs typeface="Arial"/>
                        </a:rPr>
                        <a:t>better</a:t>
                      </a:r>
                      <a:r>
                        <a:rPr dirty="0" sz="1050" spc="-15" b="1">
                          <a:solidFill>
                            <a:srgbClr val="010027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50" b="1">
                          <a:solidFill>
                            <a:srgbClr val="010027"/>
                          </a:solidFill>
                          <a:latin typeface="Arial"/>
                          <a:cs typeface="Arial"/>
                        </a:rPr>
                        <a:t>aligned</a:t>
                      </a:r>
                      <a:r>
                        <a:rPr dirty="0" sz="1050" spc="-45" b="1">
                          <a:solidFill>
                            <a:srgbClr val="010027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50" b="1">
                          <a:solidFill>
                            <a:srgbClr val="010027"/>
                          </a:solidFill>
                          <a:latin typeface="Arial"/>
                          <a:cs typeface="Arial"/>
                        </a:rPr>
                        <a:t>to</a:t>
                      </a:r>
                      <a:r>
                        <a:rPr dirty="0" sz="1050" spc="-35" b="1">
                          <a:solidFill>
                            <a:srgbClr val="010027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50" b="1">
                          <a:solidFill>
                            <a:srgbClr val="010027"/>
                          </a:solidFill>
                          <a:latin typeface="Arial"/>
                          <a:cs typeface="Arial"/>
                        </a:rPr>
                        <a:t>Siemens’</a:t>
                      </a:r>
                      <a:r>
                        <a:rPr dirty="0" sz="1050" spc="-30" b="1">
                          <a:solidFill>
                            <a:srgbClr val="010027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50" spc="-1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long- </a:t>
                      </a:r>
                      <a:r>
                        <a:rPr dirty="0" sz="105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term</a:t>
                      </a:r>
                      <a:r>
                        <a:rPr dirty="0" sz="1050" spc="-3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strategic</a:t>
                      </a:r>
                      <a:r>
                        <a:rPr dirty="0" sz="1050" spc="-2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 spc="-1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goals</a:t>
                      </a:r>
                      <a:endParaRPr sz="1050">
                        <a:latin typeface="Arial MT"/>
                        <a:cs typeface="Arial MT"/>
                      </a:endParaRPr>
                    </a:p>
                    <a:p>
                      <a:pPr marL="1456690" marR="229870" indent="-114300">
                        <a:lnSpc>
                          <a:spcPct val="100000"/>
                        </a:lnSpc>
                        <a:spcBef>
                          <a:spcPts val="305"/>
                        </a:spcBef>
                        <a:buClr>
                          <a:srgbClr val="009999"/>
                        </a:buClr>
                        <a:buFont typeface="Wingdings"/>
                        <a:buChar char=""/>
                        <a:tabLst>
                          <a:tab pos="1456690" algn="l"/>
                        </a:tabLst>
                      </a:pPr>
                      <a:r>
                        <a:rPr dirty="0" sz="105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Will</a:t>
                      </a:r>
                      <a:r>
                        <a:rPr dirty="0" sz="1050" spc="-2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see</a:t>
                      </a:r>
                      <a:r>
                        <a:rPr dirty="0" sz="1050" spc="-15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both</a:t>
                      </a:r>
                      <a:r>
                        <a:rPr dirty="0" sz="1050" spc="-2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ITC</a:t>
                      </a:r>
                      <a:r>
                        <a:rPr dirty="0" sz="1050" spc="-3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and</a:t>
                      </a:r>
                      <a:r>
                        <a:rPr dirty="0" sz="1050" spc="-5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PTC</a:t>
                      </a:r>
                      <a:r>
                        <a:rPr dirty="0" sz="1050" spc="-25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from</a:t>
                      </a:r>
                      <a:r>
                        <a:rPr dirty="0" sz="1050" spc="-2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the</a:t>
                      </a:r>
                      <a:r>
                        <a:rPr dirty="0" sz="1050" spc="-25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IRA,</a:t>
                      </a:r>
                      <a:r>
                        <a:rPr dirty="0" sz="1050" spc="-25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and</a:t>
                      </a:r>
                      <a:r>
                        <a:rPr dirty="0" sz="1050" spc="-1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 spc="-2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fits </a:t>
                      </a:r>
                      <a:r>
                        <a:rPr dirty="0" sz="105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seamlessly</a:t>
                      </a:r>
                      <a:r>
                        <a:rPr dirty="0" sz="1050" spc="-35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into</a:t>
                      </a:r>
                      <a:r>
                        <a:rPr dirty="0" sz="1050" spc="-35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 b="1">
                          <a:solidFill>
                            <a:srgbClr val="010027"/>
                          </a:solidFill>
                          <a:latin typeface="Arial"/>
                          <a:cs typeface="Arial"/>
                        </a:rPr>
                        <a:t>Fluence</a:t>
                      </a:r>
                      <a:r>
                        <a:rPr dirty="0" sz="1050" spc="-50" b="1">
                          <a:solidFill>
                            <a:srgbClr val="010027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5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–</a:t>
                      </a:r>
                      <a:r>
                        <a:rPr dirty="0" sz="1050" spc="-4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Siemens’</a:t>
                      </a:r>
                      <a:r>
                        <a:rPr dirty="0" sz="1050" spc="-25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clean</a:t>
                      </a:r>
                      <a:r>
                        <a:rPr dirty="0" sz="1050" spc="-35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energy</a:t>
                      </a:r>
                      <a:r>
                        <a:rPr dirty="0" sz="1050" spc="-3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50" spc="-2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tech </a:t>
                      </a:r>
                      <a:r>
                        <a:rPr dirty="0" sz="1050" spc="-1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business</a:t>
                      </a:r>
                      <a:endParaRPr sz="1050">
                        <a:latin typeface="Arial MT"/>
                        <a:cs typeface="Arial MT"/>
                      </a:endParaRPr>
                    </a:p>
                  </a:txBody>
                  <a:tcPr marL="0" marR="0" marB="0" marT="112395">
                    <a:lnT w="19050">
                      <a:solidFill>
                        <a:srgbClr val="A6A6A6"/>
                      </a:solidFill>
                      <a:prstDash val="sysDash"/>
                    </a:lnT>
                    <a:solidFill>
                      <a:srgbClr val="D9D9D9">
                        <a:alpha val="58038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solidFill>
                      <a:srgbClr val="D9D9D9">
                        <a:alpha val="58038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27" name="object 27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009999"/>
                </a:solidFill>
              </a:rPr>
              <a:t>Executive</a:t>
            </a:r>
            <a:r>
              <a:rPr dirty="0" spc="-80">
                <a:solidFill>
                  <a:srgbClr val="009999"/>
                </a:solidFill>
              </a:rPr>
              <a:t> </a:t>
            </a:r>
            <a:r>
              <a:rPr dirty="0" spc="-10">
                <a:solidFill>
                  <a:srgbClr val="009999"/>
                </a:solidFill>
              </a:rPr>
              <a:t>Summary</a:t>
            </a:r>
          </a:p>
          <a:p>
            <a:pPr marL="19685">
              <a:lnSpc>
                <a:spcPct val="100000"/>
              </a:lnSpc>
              <a:spcBef>
                <a:spcPts val="25"/>
              </a:spcBef>
            </a:pPr>
            <a:r>
              <a:rPr dirty="0" sz="1200" b="0">
                <a:solidFill>
                  <a:srgbClr val="010027"/>
                </a:solidFill>
                <a:latin typeface="Arial MT"/>
                <a:cs typeface="Arial MT"/>
              </a:rPr>
              <a:t>Should</a:t>
            </a:r>
            <a:r>
              <a:rPr dirty="0" sz="1200" spc="-40" b="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 b="0">
                <a:solidFill>
                  <a:srgbClr val="010027"/>
                </a:solidFill>
                <a:latin typeface="Arial MT"/>
                <a:cs typeface="Arial MT"/>
              </a:rPr>
              <a:t>Siemens</a:t>
            </a:r>
            <a:r>
              <a:rPr dirty="0" sz="1200" spc="-40" b="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 b="0">
                <a:solidFill>
                  <a:srgbClr val="010027"/>
                </a:solidFill>
                <a:latin typeface="Arial MT"/>
                <a:cs typeface="Arial MT"/>
              </a:rPr>
              <a:t>acquire</a:t>
            </a:r>
            <a:r>
              <a:rPr dirty="0" sz="1200" spc="-30" b="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 spc="-10" b="0">
                <a:solidFill>
                  <a:srgbClr val="010027"/>
                </a:solidFill>
                <a:latin typeface="Arial MT"/>
                <a:cs typeface="Arial MT"/>
              </a:rPr>
              <a:t>Vestas?</a:t>
            </a:r>
            <a:endParaRPr sz="1200">
              <a:latin typeface="Arial MT"/>
              <a:cs typeface="Arial MT"/>
            </a:endParaRPr>
          </a:p>
        </p:txBody>
      </p:sp>
      <p:pic>
        <p:nvPicPr>
          <p:cNvPr id="28" name="object 28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186433" y="5298185"/>
            <a:ext cx="470153" cy="470153"/>
          </a:xfrm>
          <a:prstGeom prst="rect">
            <a:avLst/>
          </a:prstGeom>
        </p:spPr>
      </p:pic>
      <p:pic>
        <p:nvPicPr>
          <p:cNvPr id="29" name="object 29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6736842" y="5298185"/>
            <a:ext cx="470153" cy="470153"/>
          </a:xfrm>
          <a:prstGeom prst="rect">
            <a:avLst/>
          </a:prstGeom>
        </p:spPr>
      </p:pic>
      <p:pic>
        <p:nvPicPr>
          <p:cNvPr id="30" name="object 30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6736842" y="3880103"/>
            <a:ext cx="486155" cy="486156"/>
          </a:xfrm>
          <a:prstGeom prst="rect">
            <a:avLst/>
          </a:prstGeom>
        </p:spPr>
      </p:pic>
      <p:pic>
        <p:nvPicPr>
          <p:cNvPr id="31" name="object 31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186433" y="3880103"/>
            <a:ext cx="486155" cy="486156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1803126" y="6462776"/>
            <a:ext cx="173355" cy="1854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50" spc="-25">
                <a:solidFill>
                  <a:srgbClr val="03234D"/>
                </a:solidFill>
                <a:latin typeface="Tahoma"/>
                <a:cs typeface="Tahoma"/>
              </a:rPr>
              <a:t>50</a:t>
            </a:r>
            <a:endParaRPr sz="1050">
              <a:latin typeface="Tahoma"/>
              <a:cs typeface="Tahoma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122407" y="291889"/>
            <a:ext cx="1434083" cy="238419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39698" y="768858"/>
            <a:ext cx="10917174" cy="19050"/>
          </a:xfrm>
          <a:prstGeom prst="rect">
            <a:avLst/>
          </a:prstGeom>
        </p:spPr>
      </p:pic>
      <p:grpSp>
        <p:nvGrpSpPr>
          <p:cNvPr id="5" name="object 5" descr=""/>
          <p:cNvGrpSpPr/>
          <p:nvPr/>
        </p:nvGrpSpPr>
        <p:grpSpPr>
          <a:xfrm>
            <a:off x="0" y="6496050"/>
            <a:ext cx="12192000" cy="361950"/>
            <a:chOff x="0" y="6496050"/>
            <a:chExt cx="12192000" cy="361950"/>
          </a:xfrm>
        </p:grpSpPr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6694931"/>
              <a:ext cx="12192000" cy="163068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7887" y="6496050"/>
              <a:ext cx="6297168" cy="361949"/>
            </a:xfrm>
            <a:prstGeom prst="rect">
              <a:avLst/>
            </a:prstGeom>
          </p:spPr>
        </p:pic>
      </p:grpSp>
      <p:sp>
        <p:nvSpPr>
          <p:cNvPr id="8" name="object 8" descr=""/>
          <p:cNvSpPr txBox="1"/>
          <p:nvPr/>
        </p:nvSpPr>
        <p:spPr>
          <a:xfrm>
            <a:off x="2601976" y="6504940"/>
            <a:ext cx="569595" cy="293370"/>
          </a:xfrm>
          <a:prstGeom prst="rect">
            <a:avLst/>
          </a:prstGeom>
        </p:spPr>
        <p:txBody>
          <a:bodyPr wrap="square" lIns="0" tIns="65404" rIns="0" bIns="0" rtlCol="0" vert="horz">
            <a:spAutoFit/>
          </a:bodyPr>
          <a:lstStyle/>
          <a:p>
            <a:pPr marL="41910" marR="30480" indent="-3810">
              <a:lnSpc>
                <a:spcPct val="67100"/>
              </a:lnSpc>
              <a:spcBef>
                <a:spcPts val="515"/>
              </a:spcBef>
            </a:pPr>
            <a:r>
              <a:rPr dirty="0" sz="1050" spc="-10" b="1">
                <a:solidFill>
                  <a:srgbClr val="FFFFFF"/>
                </a:solidFill>
                <a:latin typeface="Calibri"/>
                <a:cs typeface="Calibri"/>
              </a:rPr>
              <a:t>Industry </a:t>
            </a:r>
            <a:r>
              <a:rPr dirty="0" baseline="-21164" sz="1575" spc="-315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050" spc="-210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baseline="-21164" sz="1575" spc="-315" b="1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dirty="0" sz="1050" spc="-210" b="1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dirty="0" baseline="-21164" sz="1575" spc="-315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050" spc="-210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baseline="-21164" sz="1575" spc="-315" b="1">
                <a:solidFill>
                  <a:srgbClr val="FFFFFF"/>
                </a:solidFill>
                <a:latin typeface="Calibri"/>
                <a:cs typeface="Calibri"/>
              </a:rPr>
              <a:t>ly</a:t>
            </a:r>
            <a:r>
              <a:rPr dirty="0" sz="1050" spc="-210" b="1">
                <a:solidFill>
                  <a:srgbClr val="FFFFFF"/>
                </a:solidFill>
                <a:latin typeface="Calibri"/>
                <a:cs typeface="Calibri"/>
              </a:rPr>
              <a:t>ly</a:t>
            </a:r>
            <a:r>
              <a:rPr dirty="0" baseline="-21164" sz="1575" spc="-315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sz="1050" spc="-210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baseline="-21164" sz="1575" spc="-315" b="1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dirty="0" sz="1050" spc="-210" b="1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1041653" y="6504940"/>
            <a:ext cx="657860" cy="293370"/>
          </a:xfrm>
          <a:prstGeom prst="rect">
            <a:avLst/>
          </a:prstGeom>
        </p:spPr>
        <p:txBody>
          <a:bodyPr wrap="square" lIns="0" tIns="65404" rIns="0" bIns="0" rtlCol="0" vert="horz">
            <a:spAutoFit/>
          </a:bodyPr>
          <a:lstStyle/>
          <a:p>
            <a:pPr marL="38735" marR="30480" indent="-1270">
              <a:lnSpc>
                <a:spcPct val="67100"/>
              </a:lnSpc>
              <a:spcBef>
                <a:spcPts val="515"/>
              </a:spcBef>
            </a:pPr>
            <a:r>
              <a:rPr dirty="0" sz="1050" spc="-10" b="1">
                <a:solidFill>
                  <a:srgbClr val="FFFFFF"/>
                </a:solidFill>
                <a:latin typeface="Calibri"/>
                <a:cs typeface="Calibri"/>
              </a:rPr>
              <a:t>Executive </a:t>
            </a:r>
            <a:r>
              <a:rPr dirty="0" baseline="-21164" sz="1575" spc="-427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sz="1050" spc="-285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baseline="-21164" sz="1575" spc="-427" b="1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dirty="0" sz="1050" spc="-285" b="1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dirty="0" baseline="-21164" sz="1575" spc="-427" b="1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dirty="0" sz="1050" spc="-285" b="1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dirty="0" baseline="-21164" sz="1575" spc="-427" b="1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dirty="0" sz="1050" spc="-285" b="1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dirty="0" baseline="-21164" sz="1575" spc="-427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050" spc="-285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baseline="-21164" sz="1575" spc="-427" b="1">
                <a:solidFill>
                  <a:srgbClr val="FFFFFF"/>
                </a:solidFill>
                <a:latin typeface="Calibri"/>
                <a:cs typeface="Calibri"/>
              </a:rPr>
              <a:t>ry</a:t>
            </a:r>
            <a:r>
              <a:rPr dirty="0" sz="1050" spc="-285" b="1">
                <a:solidFill>
                  <a:srgbClr val="FFFFFF"/>
                </a:solidFill>
                <a:latin typeface="Calibri"/>
                <a:cs typeface="Calibri"/>
              </a:rPr>
              <a:t>ry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4158234" y="6504940"/>
            <a:ext cx="637540" cy="293370"/>
          </a:xfrm>
          <a:prstGeom prst="rect">
            <a:avLst/>
          </a:prstGeom>
        </p:spPr>
        <p:txBody>
          <a:bodyPr wrap="square" lIns="0" tIns="65404" rIns="0" bIns="0" rtlCol="0" vert="horz">
            <a:spAutoFit/>
          </a:bodyPr>
          <a:lstStyle/>
          <a:p>
            <a:pPr marL="38100" marR="30480" indent="33655">
              <a:lnSpc>
                <a:spcPct val="67100"/>
              </a:lnSpc>
              <a:spcBef>
                <a:spcPts val="515"/>
              </a:spcBef>
            </a:pPr>
            <a:r>
              <a:rPr dirty="0" sz="1050" spc="-10" b="1">
                <a:solidFill>
                  <a:srgbClr val="FFFFFF"/>
                </a:solidFill>
                <a:latin typeface="Calibri"/>
                <a:cs typeface="Calibri"/>
              </a:rPr>
              <a:t>Company </a:t>
            </a:r>
            <a:r>
              <a:rPr dirty="0" sz="1050" spc="-484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baseline="-21164" sz="1575" spc="-390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sz="1050" spc="-270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baseline="-21164" sz="1575" spc="-390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sz="1050" spc="-300" b="1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baseline="-21164" sz="1575" spc="-382" b="1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sz="1050" spc="-150" b="1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dirty="0" baseline="-21164" sz="1575" spc="-390" b="1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dirty="0" sz="1050" spc="-270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baseline="-21164" sz="1575" spc="-390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sz="1050" spc="-35" b="1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dirty="0" baseline="-21164" sz="1575" spc="-390" b="1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dirty="0" sz="1050" spc="-300" b="1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baseline="-21164" sz="1575" spc="-382" b="1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sz="1050" spc="-565" b="1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r>
              <a:rPr dirty="0" baseline="-21164" sz="1575" spc="-30" b="1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endParaRPr baseline="-21164" sz="1575">
              <a:latin typeface="Calibri"/>
              <a:cs typeface="Calibri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5769102" y="6504940"/>
            <a:ext cx="647700" cy="293370"/>
          </a:xfrm>
          <a:prstGeom prst="rect">
            <a:avLst/>
          </a:prstGeom>
        </p:spPr>
        <p:txBody>
          <a:bodyPr wrap="square" lIns="0" tIns="65404" rIns="0" bIns="0" rtlCol="0" vert="horz">
            <a:spAutoFit/>
          </a:bodyPr>
          <a:lstStyle/>
          <a:p>
            <a:pPr marL="38100" marR="30480" indent="60960">
              <a:lnSpc>
                <a:spcPct val="67100"/>
              </a:lnSpc>
              <a:spcBef>
                <a:spcPts val="515"/>
              </a:spcBef>
            </a:pPr>
            <a:r>
              <a:rPr dirty="0" sz="1050" spc="-10" b="1">
                <a:solidFill>
                  <a:srgbClr val="FFFFFF"/>
                </a:solidFill>
                <a:latin typeface="Calibri"/>
                <a:cs typeface="Calibri"/>
              </a:rPr>
              <a:t>Financial </a:t>
            </a:r>
            <a:r>
              <a:rPr dirty="0" sz="1050" spc="-250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baseline="-21164" sz="1575" spc="-375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sz="1050" spc="-250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baseline="-21164" sz="1575" spc="-375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sz="1050" spc="-250" b="1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baseline="-21164" sz="1575" spc="-375" b="1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sz="1050" spc="-250" b="1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dirty="0" baseline="-21164" sz="1575" spc="-375" b="1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dirty="0" sz="1050" spc="-250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baseline="-21164" sz="1575" spc="-375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sz="1050" spc="-250" b="1">
                <a:solidFill>
                  <a:srgbClr val="FFFFFF"/>
                </a:solidFill>
                <a:latin typeface="Calibri"/>
                <a:cs typeface="Calibri"/>
              </a:rPr>
              <a:t>ie</a:t>
            </a:r>
            <a:r>
              <a:rPr dirty="0" baseline="-21164" sz="1575" spc="-375" b="1">
                <a:solidFill>
                  <a:srgbClr val="FFFFFF"/>
                </a:solidFill>
                <a:latin typeface="Calibri"/>
                <a:cs typeface="Calibri"/>
              </a:rPr>
              <a:t>ie</a:t>
            </a:r>
            <a:r>
              <a:rPr dirty="0" sz="1050" spc="-250" b="1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r>
              <a:rPr dirty="0" baseline="-21164" sz="1575" spc="-375" b="1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endParaRPr baseline="-21164" sz="1575">
              <a:latin typeface="Calibri"/>
              <a:cs typeface="Calibri"/>
            </a:endParaRPr>
          </a:p>
        </p:txBody>
      </p:sp>
      <p:sp>
        <p:nvSpPr>
          <p:cNvPr id="12" name="object 12" descr=""/>
          <p:cNvSpPr/>
          <p:nvPr/>
        </p:nvSpPr>
        <p:spPr>
          <a:xfrm>
            <a:off x="6922007" y="6496050"/>
            <a:ext cx="1624330" cy="361950"/>
          </a:xfrm>
          <a:custGeom>
            <a:avLst/>
            <a:gdLst/>
            <a:ahLst/>
            <a:cxnLst/>
            <a:rect l="l" t="t" r="r" b="b"/>
            <a:pathLst>
              <a:path w="1624329" h="361950">
                <a:moveTo>
                  <a:pt x="1623822" y="0"/>
                </a:moveTo>
                <a:lnTo>
                  <a:pt x="90424" y="0"/>
                </a:lnTo>
                <a:lnTo>
                  <a:pt x="0" y="361949"/>
                </a:lnTo>
                <a:lnTo>
                  <a:pt x="1533271" y="361949"/>
                </a:lnTo>
                <a:lnTo>
                  <a:pt x="1623822" y="0"/>
                </a:lnTo>
                <a:close/>
              </a:path>
            </a:pathLst>
          </a:custGeom>
          <a:solidFill>
            <a:srgbClr val="2C716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 descr=""/>
          <p:cNvSpPr txBox="1"/>
          <p:nvPr/>
        </p:nvSpPr>
        <p:spPr>
          <a:xfrm>
            <a:off x="7416545" y="6504940"/>
            <a:ext cx="635635" cy="293370"/>
          </a:xfrm>
          <a:prstGeom prst="rect">
            <a:avLst/>
          </a:prstGeom>
        </p:spPr>
        <p:txBody>
          <a:bodyPr wrap="square" lIns="0" tIns="65404" rIns="0" bIns="0" rtlCol="0" vert="horz">
            <a:spAutoFit/>
          </a:bodyPr>
          <a:lstStyle/>
          <a:p>
            <a:pPr marL="39370" marR="30480" indent="-1905">
              <a:lnSpc>
                <a:spcPct val="67100"/>
              </a:lnSpc>
              <a:spcBef>
                <a:spcPts val="515"/>
              </a:spcBef>
            </a:pPr>
            <a:r>
              <a:rPr dirty="0" sz="1050" spc="-10" b="1">
                <a:solidFill>
                  <a:srgbClr val="FFFFFF"/>
                </a:solidFill>
                <a:latin typeface="Calibri"/>
                <a:cs typeface="Calibri"/>
              </a:rPr>
              <a:t>Feasibility </a:t>
            </a:r>
            <a:r>
              <a:rPr dirty="0" sz="1050" spc="-185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baseline="-21164" sz="1575" spc="-277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050" spc="-185" b="1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dirty="0" baseline="-21164" sz="1575" spc="-277" b="1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dirty="0" sz="1050" spc="-185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baseline="-21164" sz="1575" spc="-277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050" spc="-185" b="1">
                <a:solidFill>
                  <a:srgbClr val="FFFFFF"/>
                </a:solidFill>
                <a:latin typeface="Calibri"/>
                <a:cs typeface="Calibri"/>
              </a:rPr>
              <a:t>ly</a:t>
            </a:r>
            <a:r>
              <a:rPr dirty="0" baseline="-21164" sz="1575" spc="-277" b="1">
                <a:solidFill>
                  <a:srgbClr val="FFFFFF"/>
                </a:solidFill>
                <a:latin typeface="Calibri"/>
                <a:cs typeface="Calibri"/>
              </a:rPr>
              <a:t>ly</a:t>
            </a:r>
            <a:r>
              <a:rPr dirty="0" sz="1050" spc="-185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baseline="-21164" sz="1575" spc="-277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sz="1050" spc="-185" b="1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dirty="0" baseline="-21164" sz="1575" spc="-277" b="1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endParaRPr baseline="-21164" sz="1575">
              <a:latin typeface="Calibri"/>
              <a:cs typeface="Calibri"/>
            </a:endParaRPr>
          </a:p>
        </p:txBody>
      </p:sp>
      <p:pic>
        <p:nvPicPr>
          <p:cNvPr id="14" name="object 14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543543" y="6496050"/>
            <a:ext cx="3054857" cy="361949"/>
          </a:xfrm>
          <a:prstGeom prst="rect">
            <a:avLst/>
          </a:prstGeom>
        </p:spPr>
      </p:pic>
      <p:sp>
        <p:nvSpPr>
          <p:cNvPr id="15" name="object 15" descr=""/>
          <p:cNvSpPr txBox="1"/>
          <p:nvPr/>
        </p:nvSpPr>
        <p:spPr>
          <a:xfrm>
            <a:off x="9007347" y="6504940"/>
            <a:ext cx="696595" cy="293370"/>
          </a:xfrm>
          <a:prstGeom prst="rect">
            <a:avLst/>
          </a:prstGeom>
        </p:spPr>
        <p:txBody>
          <a:bodyPr wrap="square" lIns="0" tIns="65404" rIns="0" bIns="0" rtlCol="0" vert="horz">
            <a:spAutoFit/>
          </a:bodyPr>
          <a:lstStyle/>
          <a:p>
            <a:pPr marL="54610" marR="30480" indent="-17145">
              <a:lnSpc>
                <a:spcPct val="67100"/>
              </a:lnSpc>
              <a:spcBef>
                <a:spcPts val="515"/>
              </a:spcBef>
            </a:pPr>
            <a:r>
              <a:rPr dirty="0" sz="1050" spc="-10" b="1">
                <a:solidFill>
                  <a:srgbClr val="FFFFFF"/>
                </a:solidFill>
                <a:latin typeface="Calibri"/>
                <a:cs typeface="Calibri"/>
              </a:rPr>
              <a:t>Alternative </a:t>
            </a:r>
            <a:r>
              <a:rPr dirty="0" sz="1050" spc="-160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baseline="-21164" sz="1575" spc="-240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sz="1050" spc="-160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baseline="-21164" sz="1575" spc="-240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sz="1050" spc="-160" b="1">
                <a:solidFill>
                  <a:srgbClr val="FFFFFF"/>
                </a:solidFill>
                <a:latin typeface="Calibri"/>
                <a:cs typeface="Calibri"/>
              </a:rPr>
              <a:t>lu</a:t>
            </a:r>
            <a:r>
              <a:rPr dirty="0" baseline="-21164" sz="1575" spc="-240" b="1">
                <a:solidFill>
                  <a:srgbClr val="FFFFFF"/>
                </a:solidFill>
                <a:latin typeface="Calibri"/>
                <a:cs typeface="Calibri"/>
              </a:rPr>
              <a:t>lu</a:t>
            </a:r>
            <a:r>
              <a:rPr dirty="0" sz="1050" spc="-160" b="1">
                <a:solidFill>
                  <a:srgbClr val="FFFFFF"/>
                </a:solidFill>
                <a:latin typeface="Calibri"/>
                <a:cs typeface="Calibri"/>
              </a:rPr>
              <a:t>ti</a:t>
            </a:r>
            <a:r>
              <a:rPr dirty="0" baseline="-21164" sz="1575" spc="-240" b="1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dirty="0" sz="1050" spc="-160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baseline="-21164" sz="1575" spc="-240" b="1">
                <a:solidFill>
                  <a:srgbClr val="FFFFFF"/>
                </a:solidFill>
                <a:latin typeface="Calibri"/>
                <a:cs typeface="Calibri"/>
              </a:rPr>
              <a:t>io</a:t>
            </a:r>
            <a:r>
              <a:rPr dirty="0" sz="1050" spc="-160" b="1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dirty="0" baseline="-21164" sz="1575" spc="-240" b="1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endParaRPr baseline="-21164" sz="1575">
              <a:latin typeface="Calibri"/>
              <a:cs typeface="Calibri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10567161" y="6589521"/>
            <a:ext cx="629285" cy="1854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50" spc="-10" b="1">
                <a:solidFill>
                  <a:srgbClr val="FFFFFF"/>
                </a:solidFill>
                <a:latin typeface="Calibri"/>
                <a:cs typeface="Calibri"/>
              </a:rPr>
              <a:t>Conclusion</a:t>
            </a:r>
            <a:endParaRPr sz="1050">
              <a:latin typeface="Calibri"/>
              <a:cs typeface="Calibri"/>
            </a:endParaRPr>
          </a:p>
        </p:txBody>
      </p:sp>
      <p:grpSp>
        <p:nvGrpSpPr>
          <p:cNvPr id="17" name="object 17" descr=""/>
          <p:cNvGrpSpPr/>
          <p:nvPr/>
        </p:nvGrpSpPr>
        <p:grpSpPr>
          <a:xfrm>
            <a:off x="1170305" y="1734502"/>
            <a:ext cx="7045325" cy="4187190"/>
            <a:chOff x="1170305" y="1734502"/>
            <a:chExt cx="7045325" cy="4187190"/>
          </a:xfrm>
        </p:grpSpPr>
        <p:sp>
          <p:nvSpPr>
            <p:cNvPr id="18" name="object 18" descr=""/>
            <p:cNvSpPr/>
            <p:nvPr/>
          </p:nvSpPr>
          <p:spPr>
            <a:xfrm>
              <a:off x="1179195" y="1739264"/>
              <a:ext cx="0" cy="4123690"/>
            </a:xfrm>
            <a:custGeom>
              <a:avLst/>
              <a:gdLst/>
              <a:ahLst/>
              <a:cxnLst/>
              <a:rect l="l" t="t" r="r" b="b"/>
              <a:pathLst>
                <a:path w="0" h="4123690">
                  <a:moveTo>
                    <a:pt x="0" y="4123182"/>
                  </a:moveTo>
                  <a:lnTo>
                    <a:pt x="0" y="0"/>
                  </a:lnTo>
                </a:path>
              </a:pathLst>
            </a:custGeom>
            <a:ln w="9525">
              <a:solidFill>
                <a:srgbClr val="010027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9" name="object 19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128583" y="4591875"/>
              <a:ext cx="72009" cy="72009"/>
            </a:xfrm>
            <a:prstGeom prst="rect">
              <a:avLst/>
            </a:prstGeom>
          </p:spPr>
        </p:pic>
        <p:pic>
          <p:nvPicPr>
            <p:cNvPr id="20" name="object 20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085143" y="4691697"/>
              <a:ext cx="72009" cy="72008"/>
            </a:xfrm>
            <a:prstGeom prst="rect">
              <a:avLst/>
            </a:prstGeom>
          </p:spPr>
        </p:pic>
        <p:pic>
          <p:nvPicPr>
            <p:cNvPr id="21" name="object 21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070409" y="2159571"/>
              <a:ext cx="72008" cy="72008"/>
            </a:xfrm>
            <a:prstGeom prst="rect">
              <a:avLst/>
            </a:prstGeom>
          </p:spPr>
        </p:pic>
        <p:sp>
          <p:nvSpPr>
            <p:cNvPr id="22" name="object 22" descr=""/>
            <p:cNvSpPr/>
            <p:nvPr/>
          </p:nvSpPr>
          <p:spPr>
            <a:xfrm>
              <a:off x="1173480" y="5898642"/>
              <a:ext cx="7038975" cy="19685"/>
            </a:xfrm>
            <a:custGeom>
              <a:avLst/>
              <a:gdLst/>
              <a:ahLst/>
              <a:cxnLst/>
              <a:rect l="l" t="t" r="r" b="b"/>
              <a:pathLst>
                <a:path w="7038975" h="19685">
                  <a:moveTo>
                    <a:pt x="0" y="0"/>
                  </a:moveTo>
                  <a:lnTo>
                    <a:pt x="7038848" y="19418"/>
                  </a:lnTo>
                </a:path>
              </a:pathLst>
            </a:custGeom>
            <a:ln w="6350">
              <a:solidFill>
                <a:srgbClr val="010027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23" name="object 23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113849" y="4168965"/>
            <a:ext cx="72008" cy="72009"/>
          </a:xfrm>
          <a:prstGeom prst="rect">
            <a:avLst/>
          </a:prstGeom>
        </p:spPr>
      </p:pic>
      <p:pic>
        <p:nvPicPr>
          <p:cNvPr id="24" name="object 24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4099115" y="4636071"/>
            <a:ext cx="72009" cy="72009"/>
          </a:xfrm>
          <a:prstGeom prst="rect">
            <a:avLst/>
          </a:prstGeom>
        </p:spPr>
      </p:pic>
      <p:sp>
        <p:nvSpPr>
          <p:cNvPr id="25" name="object 25" descr=""/>
          <p:cNvSpPr txBox="1"/>
          <p:nvPr/>
        </p:nvSpPr>
        <p:spPr>
          <a:xfrm>
            <a:off x="941324" y="5772658"/>
            <a:ext cx="15240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>
                <a:solidFill>
                  <a:srgbClr val="010027"/>
                </a:solidFill>
                <a:latin typeface="Arial MT"/>
                <a:cs typeface="Arial MT"/>
              </a:rPr>
              <a:t>$0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26" name="object 26" descr=""/>
          <p:cNvSpPr txBox="1"/>
          <p:nvPr/>
        </p:nvSpPr>
        <p:spPr>
          <a:xfrm>
            <a:off x="814324" y="5360161"/>
            <a:ext cx="28003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0">
                <a:solidFill>
                  <a:srgbClr val="010027"/>
                </a:solidFill>
                <a:latin typeface="Arial MT"/>
                <a:cs typeface="Arial MT"/>
              </a:rPr>
              <a:t>$200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27" name="object 27" descr=""/>
          <p:cNvSpPr txBox="1"/>
          <p:nvPr/>
        </p:nvSpPr>
        <p:spPr>
          <a:xfrm>
            <a:off x="814324" y="4947920"/>
            <a:ext cx="28003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0">
                <a:solidFill>
                  <a:srgbClr val="010027"/>
                </a:solidFill>
                <a:latin typeface="Arial MT"/>
                <a:cs typeface="Arial MT"/>
              </a:rPr>
              <a:t>$400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28" name="object 28" descr=""/>
          <p:cNvSpPr txBox="1"/>
          <p:nvPr/>
        </p:nvSpPr>
        <p:spPr>
          <a:xfrm>
            <a:off x="814324" y="4535423"/>
            <a:ext cx="28003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0">
                <a:solidFill>
                  <a:srgbClr val="010027"/>
                </a:solidFill>
                <a:latin typeface="Arial MT"/>
                <a:cs typeface="Arial MT"/>
              </a:rPr>
              <a:t>$600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29" name="object 29" descr=""/>
          <p:cNvSpPr txBox="1"/>
          <p:nvPr/>
        </p:nvSpPr>
        <p:spPr>
          <a:xfrm>
            <a:off x="814324" y="4123182"/>
            <a:ext cx="28003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0">
                <a:solidFill>
                  <a:srgbClr val="010027"/>
                </a:solidFill>
                <a:latin typeface="Arial MT"/>
                <a:cs typeface="Arial MT"/>
              </a:rPr>
              <a:t>$800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30" name="object 30" descr=""/>
          <p:cNvSpPr txBox="1"/>
          <p:nvPr/>
        </p:nvSpPr>
        <p:spPr>
          <a:xfrm>
            <a:off x="719073" y="3710432"/>
            <a:ext cx="375285" cy="1631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>
                <a:solidFill>
                  <a:srgbClr val="010027"/>
                </a:solidFill>
                <a:latin typeface="Arial MT"/>
                <a:cs typeface="Arial MT"/>
              </a:rPr>
              <a:t>$1,000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31" name="object 31" descr=""/>
          <p:cNvSpPr txBox="1"/>
          <p:nvPr/>
        </p:nvSpPr>
        <p:spPr>
          <a:xfrm>
            <a:off x="719073" y="3298444"/>
            <a:ext cx="37465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>
                <a:solidFill>
                  <a:srgbClr val="010027"/>
                </a:solidFill>
                <a:latin typeface="Arial MT"/>
                <a:cs typeface="Arial MT"/>
              </a:rPr>
              <a:t>$1,200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32" name="object 32" descr=""/>
          <p:cNvSpPr txBox="1"/>
          <p:nvPr/>
        </p:nvSpPr>
        <p:spPr>
          <a:xfrm>
            <a:off x="719073" y="2886202"/>
            <a:ext cx="37465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>
                <a:solidFill>
                  <a:srgbClr val="010027"/>
                </a:solidFill>
                <a:latin typeface="Arial MT"/>
                <a:cs typeface="Arial MT"/>
              </a:rPr>
              <a:t>$1,400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33" name="object 33" descr=""/>
          <p:cNvSpPr txBox="1"/>
          <p:nvPr/>
        </p:nvSpPr>
        <p:spPr>
          <a:xfrm>
            <a:off x="719073" y="2473705"/>
            <a:ext cx="37465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>
                <a:solidFill>
                  <a:srgbClr val="010027"/>
                </a:solidFill>
                <a:latin typeface="Arial MT"/>
                <a:cs typeface="Arial MT"/>
              </a:rPr>
              <a:t>$1,600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34" name="object 34" descr=""/>
          <p:cNvSpPr txBox="1"/>
          <p:nvPr/>
        </p:nvSpPr>
        <p:spPr>
          <a:xfrm>
            <a:off x="719073" y="2061464"/>
            <a:ext cx="37465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>
                <a:solidFill>
                  <a:srgbClr val="010027"/>
                </a:solidFill>
                <a:latin typeface="Arial MT"/>
                <a:cs typeface="Arial MT"/>
              </a:rPr>
              <a:t>$1,800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35" name="object 35" descr=""/>
          <p:cNvSpPr txBox="1"/>
          <p:nvPr/>
        </p:nvSpPr>
        <p:spPr>
          <a:xfrm>
            <a:off x="719073" y="1648967"/>
            <a:ext cx="37465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>
                <a:solidFill>
                  <a:srgbClr val="010027"/>
                </a:solidFill>
                <a:latin typeface="Arial MT"/>
                <a:cs typeface="Arial MT"/>
              </a:rPr>
              <a:t>$2,000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36" name="object 36" descr=""/>
          <p:cNvSpPr txBox="1"/>
          <p:nvPr/>
        </p:nvSpPr>
        <p:spPr>
          <a:xfrm>
            <a:off x="1972310" y="5910579"/>
            <a:ext cx="27876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0" b="1">
                <a:solidFill>
                  <a:srgbClr val="010027"/>
                </a:solidFill>
                <a:latin typeface="Arial"/>
                <a:cs typeface="Arial"/>
              </a:rPr>
              <a:t>2018</a:t>
            </a:r>
            <a:endParaRPr sz="900">
              <a:latin typeface="Arial"/>
              <a:cs typeface="Arial"/>
            </a:endParaRPr>
          </a:p>
        </p:txBody>
      </p:sp>
      <p:sp>
        <p:nvSpPr>
          <p:cNvPr id="37" name="object 37" descr=""/>
          <p:cNvSpPr txBox="1"/>
          <p:nvPr/>
        </p:nvSpPr>
        <p:spPr>
          <a:xfrm>
            <a:off x="2943605" y="5922009"/>
            <a:ext cx="27876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0" b="1">
                <a:solidFill>
                  <a:srgbClr val="010027"/>
                </a:solidFill>
                <a:latin typeface="Arial"/>
                <a:cs typeface="Arial"/>
              </a:rPr>
              <a:t>2019</a:t>
            </a:r>
            <a:endParaRPr sz="900">
              <a:latin typeface="Arial"/>
              <a:cs typeface="Arial"/>
            </a:endParaRPr>
          </a:p>
        </p:txBody>
      </p:sp>
      <p:sp>
        <p:nvSpPr>
          <p:cNvPr id="38" name="object 38" descr=""/>
          <p:cNvSpPr txBox="1"/>
          <p:nvPr/>
        </p:nvSpPr>
        <p:spPr>
          <a:xfrm>
            <a:off x="3921759" y="5936488"/>
            <a:ext cx="45656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b="1">
                <a:solidFill>
                  <a:srgbClr val="010027"/>
                </a:solidFill>
                <a:latin typeface="Arial"/>
                <a:cs typeface="Arial"/>
              </a:rPr>
              <a:t>1H</a:t>
            </a:r>
            <a:r>
              <a:rPr dirty="0" sz="900" spc="-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900" spc="-20" b="1">
                <a:solidFill>
                  <a:srgbClr val="010027"/>
                </a:solidFill>
                <a:latin typeface="Arial"/>
                <a:cs typeface="Arial"/>
              </a:rPr>
              <a:t>2021</a:t>
            </a:r>
            <a:endParaRPr sz="900">
              <a:latin typeface="Arial"/>
              <a:cs typeface="Arial"/>
            </a:endParaRPr>
          </a:p>
        </p:txBody>
      </p:sp>
      <p:sp>
        <p:nvSpPr>
          <p:cNvPr id="39" name="object 39" descr=""/>
          <p:cNvSpPr txBox="1"/>
          <p:nvPr/>
        </p:nvSpPr>
        <p:spPr>
          <a:xfrm>
            <a:off x="5083555" y="5936488"/>
            <a:ext cx="45656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b="1">
                <a:solidFill>
                  <a:srgbClr val="010027"/>
                </a:solidFill>
                <a:latin typeface="Arial"/>
                <a:cs typeface="Arial"/>
              </a:rPr>
              <a:t>2H</a:t>
            </a:r>
            <a:r>
              <a:rPr dirty="0" sz="900" spc="-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900" spc="-20" b="1">
                <a:solidFill>
                  <a:srgbClr val="010027"/>
                </a:solidFill>
                <a:latin typeface="Arial"/>
                <a:cs typeface="Arial"/>
              </a:rPr>
              <a:t>2021</a:t>
            </a:r>
            <a:endParaRPr sz="900">
              <a:latin typeface="Arial"/>
              <a:cs typeface="Arial"/>
            </a:endParaRPr>
          </a:p>
        </p:txBody>
      </p:sp>
      <p:sp>
        <p:nvSpPr>
          <p:cNvPr id="40" name="object 40" descr=""/>
          <p:cNvSpPr txBox="1"/>
          <p:nvPr/>
        </p:nvSpPr>
        <p:spPr>
          <a:xfrm>
            <a:off x="6333997" y="5936488"/>
            <a:ext cx="27876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0" b="1">
                <a:solidFill>
                  <a:srgbClr val="010027"/>
                </a:solidFill>
                <a:latin typeface="Arial"/>
                <a:cs typeface="Arial"/>
              </a:rPr>
              <a:t>2022</a:t>
            </a:r>
            <a:endParaRPr sz="900">
              <a:latin typeface="Arial"/>
              <a:cs typeface="Arial"/>
            </a:endParaRPr>
          </a:p>
        </p:txBody>
      </p:sp>
      <p:pic>
        <p:nvPicPr>
          <p:cNvPr id="41" name="object 41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543811" y="4555997"/>
            <a:ext cx="1136141" cy="694182"/>
          </a:xfrm>
          <a:prstGeom prst="rect">
            <a:avLst/>
          </a:prstGeom>
        </p:spPr>
      </p:pic>
      <p:sp>
        <p:nvSpPr>
          <p:cNvPr id="42" name="object 42" descr=""/>
          <p:cNvSpPr txBox="1"/>
          <p:nvPr/>
        </p:nvSpPr>
        <p:spPr>
          <a:xfrm>
            <a:off x="1932939" y="5082285"/>
            <a:ext cx="432434" cy="1854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50" spc="-10" b="1">
                <a:solidFill>
                  <a:srgbClr val="03234D"/>
                </a:solidFill>
                <a:latin typeface="Arial"/>
                <a:cs typeface="Arial"/>
              </a:rPr>
              <a:t>$598.3</a:t>
            </a:r>
            <a:endParaRPr sz="1050">
              <a:latin typeface="Arial"/>
              <a:cs typeface="Arial"/>
            </a:endParaRPr>
          </a:p>
        </p:txBody>
      </p:sp>
      <p:grpSp>
        <p:nvGrpSpPr>
          <p:cNvPr id="43" name="object 43" descr=""/>
          <p:cNvGrpSpPr/>
          <p:nvPr/>
        </p:nvGrpSpPr>
        <p:grpSpPr>
          <a:xfrm>
            <a:off x="2679954" y="3915155"/>
            <a:ext cx="2898775" cy="1746250"/>
            <a:chOff x="2679954" y="3915155"/>
            <a:chExt cx="2898775" cy="1746250"/>
          </a:xfrm>
        </p:grpSpPr>
        <p:pic>
          <p:nvPicPr>
            <p:cNvPr id="44" name="object 4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679954" y="4313872"/>
              <a:ext cx="944880" cy="401078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489960" y="3915155"/>
              <a:ext cx="1302258" cy="266700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633722" y="4570475"/>
              <a:ext cx="944879" cy="1090422"/>
            </a:xfrm>
            <a:prstGeom prst="rect">
              <a:avLst/>
            </a:prstGeom>
          </p:spPr>
        </p:pic>
      </p:grpSp>
      <p:sp>
        <p:nvSpPr>
          <p:cNvPr id="47" name="object 47" descr=""/>
          <p:cNvSpPr txBox="1"/>
          <p:nvPr/>
        </p:nvSpPr>
        <p:spPr>
          <a:xfrm>
            <a:off x="2922270" y="4771390"/>
            <a:ext cx="432434" cy="1854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50" spc="-10" b="1">
                <a:solidFill>
                  <a:srgbClr val="03234D"/>
                </a:solidFill>
                <a:latin typeface="Arial"/>
                <a:cs typeface="Arial"/>
              </a:rPr>
              <a:t>$803.5</a:t>
            </a:r>
            <a:endParaRPr sz="1050">
              <a:latin typeface="Arial"/>
              <a:cs typeface="Arial"/>
            </a:endParaRPr>
          </a:p>
        </p:txBody>
      </p:sp>
      <p:sp>
        <p:nvSpPr>
          <p:cNvPr id="48" name="object 48" descr=""/>
          <p:cNvSpPr txBox="1"/>
          <p:nvPr/>
        </p:nvSpPr>
        <p:spPr>
          <a:xfrm>
            <a:off x="3894835" y="4220971"/>
            <a:ext cx="432434" cy="1854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50" spc="-10" b="1">
                <a:solidFill>
                  <a:srgbClr val="03234D"/>
                </a:solidFill>
                <a:latin typeface="Arial"/>
                <a:cs typeface="Arial"/>
              </a:rPr>
              <a:t>$576.9</a:t>
            </a:r>
            <a:endParaRPr sz="1050">
              <a:latin typeface="Arial"/>
              <a:cs typeface="Arial"/>
            </a:endParaRPr>
          </a:p>
        </p:txBody>
      </p:sp>
      <p:sp>
        <p:nvSpPr>
          <p:cNvPr id="49" name="object 49" descr=""/>
          <p:cNvSpPr txBox="1"/>
          <p:nvPr/>
        </p:nvSpPr>
        <p:spPr>
          <a:xfrm>
            <a:off x="5864859" y="2654046"/>
            <a:ext cx="544195" cy="1854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50" spc="-10" b="1">
                <a:solidFill>
                  <a:srgbClr val="03234D"/>
                </a:solidFill>
                <a:latin typeface="Arial"/>
                <a:cs typeface="Arial"/>
              </a:rPr>
              <a:t>$1,778.2</a:t>
            </a:r>
            <a:endParaRPr sz="1050">
              <a:latin typeface="Arial"/>
              <a:cs typeface="Arial"/>
            </a:endParaRPr>
          </a:p>
        </p:txBody>
      </p:sp>
      <p:pic>
        <p:nvPicPr>
          <p:cNvPr id="50" name="object 50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5308091" y="2151126"/>
            <a:ext cx="1526286" cy="616458"/>
          </a:xfrm>
          <a:prstGeom prst="rect">
            <a:avLst/>
          </a:prstGeom>
        </p:spPr>
      </p:pic>
      <p:sp>
        <p:nvSpPr>
          <p:cNvPr id="51" name="object 51" descr=""/>
          <p:cNvSpPr txBox="1"/>
          <p:nvPr/>
        </p:nvSpPr>
        <p:spPr>
          <a:xfrm>
            <a:off x="4852670" y="5424932"/>
            <a:ext cx="432434" cy="1854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50" spc="-10" b="1">
                <a:solidFill>
                  <a:srgbClr val="03234D"/>
                </a:solidFill>
                <a:latin typeface="Arial"/>
                <a:cs typeface="Arial"/>
              </a:rPr>
              <a:t>$550.0</a:t>
            </a:r>
            <a:endParaRPr sz="1050">
              <a:latin typeface="Arial"/>
              <a:cs typeface="Arial"/>
            </a:endParaRPr>
          </a:p>
        </p:txBody>
      </p:sp>
      <p:grpSp>
        <p:nvGrpSpPr>
          <p:cNvPr id="52" name="object 52" descr=""/>
          <p:cNvGrpSpPr/>
          <p:nvPr/>
        </p:nvGrpSpPr>
        <p:grpSpPr>
          <a:xfrm>
            <a:off x="6197727" y="848140"/>
            <a:ext cx="2026920" cy="1337310"/>
            <a:chOff x="6197727" y="848140"/>
            <a:chExt cx="2026920" cy="1337310"/>
          </a:xfrm>
        </p:grpSpPr>
        <p:pic>
          <p:nvPicPr>
            <p:cNvPr id="53" name="object 53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147560" y="848140"/>
              <a:ext cx="1076910" cy="236704"/>
            </a:xfrm>
            <a:prstGeom prst="rect">
              <a:avLst/>
            </a:prstGeom>
          </p:spPr>
        </p:pic>
        <p:sp>
          <p:nvSpPr>
            <p:cNvPr id="54" name="object 54" descr=""/>
            <p:cNvSpPr/>
            <p:nvPr/>
          </p:nvSpPr>
          <p:spPr>
            <a:xfrm>
              <a:off x="6197727" y="1526667"/>
              <a:ext cx="1245235" cy="659130"/>
            </a:xfrm>
            <a:custGeom>
              <a:avLst/>
              <a:gdLst/>
              <a:ahLst/>
              <a:cxnLst/>
              <a:rect l="l" t="t" r="r" b="b"/>
              <a:pathLst>
                <a:path w="1245234" h="659130">
                  <a:moveTo>
                    <a:pt x="49530" y="589280"/>
                  </a:moveTo>
                  <a:lnTo>
                    <a:pt x="0" y="658622"/>
                  </a:lnTo>
                  <a:lnTo>
                    <a:pt x="85217" y="656717"/>
                  </a:lnTo>
                  <a:lnTo>
                    <a:pt x="75001" y="637413"/>
                  </a:lnTo>
                  <a:lnTo>
                    <a:pt x="60578" y="637413"/>
                  </a:lnTo>
                  <a:lnTo>
                    <a:pt x="51688" y="620522"/>
                  </a:lnTo>
                  <a:lnTo>
                    <a:pt x="62918" y="614580"/>
                  </a:lnTo>
                  <a:lnTo>
                    <a:pt x="49530" y="589280"/>
                  </a:lnTo>
                  <a:close/>
                </a:path>
                <a:path w="1245234" h="659130">
                  <a:moveTo>
                    <a:pt x="62918" y="614580"/>
                  </a:moveTo>
                  <a:lnTo>
                    <a:pt x="51688" y="620522"/>
                  </a:lnTo>
                  <a:lnTo>
                    <a:pt x="60578" y="637413"/>
                  </a:lnTo>
                  <a:lnTo>
                    <a:pt x="71846" y="631450"/>
                  </a:lnTo>
                  <a:lnTo>
                    <a:pt x="62918" y="614580"/>
                  </a:lnTo>
                  <a:close/>
                </a:path>
                <a:path w="1245234" h="659130">
                  <a:moveTo>
                    <a:pt x="71846" y="631450"/>
                  </a:moveTo>
                  <a:lnTo>
                    <a:pt x="60578" y="637413"/>
                  </a:lnTo>
                  <a:lnTo>
                    <a:pt x="75001" y="637413"/>
                  </a:lnTo>
                  <a:lnTo>
                    <a:pt x="71846" y="631450"/>
                  </a:lnTo>
                  <a:close/>
                </a:path>
                <a:path w="1245234" h="659130">
                  <a:moveTo>
                    <a:pt x="1172932" y="27269"/>
                  </a:moveTo>
                  <a:lnTo>
                    <a:pt x="62918" y="614580"/>
                  </a:lnTo>
                  <a:lnTo>
                    <a:pt x="71846" y="631450"/>
                  </a:lnTo>
                  <a:lnTo>
                    <a:pt x="1181808" y="44042"/>
                  </a:lnTo>
                  <a:lnTo>
                    <a:pt x="1172932" y="27269"/>
                  </a:lnTo>
                  <a:close/>
                </a:path>
                <a:path w="1245234" h="659130">
                  <a:moveTo>
                    <a:pt x="1229486" y="21336"/>
                  </a:moveTo>
                  <a:lnTo>
                    <a:pt x="1184148" y="21336"/>
                  </a:lnTo>
                  <a:lnTo>
                    <a:pt x="1193038" y="38100"/>
                  </a:lnTo>
                  <a:lnTo>
                    <a:pt x="1181808" y="44042"/>
                  </a:lnTo>
                  <a:lnTo>
                    <a:pt x="1195197" y="69342"/>
                  </a:lnTo>
                  <a:lnTo>
                    <a:pt x="1229486" y="21336"/>
                  </a:lnTo>
                  <a:close/>
                </a:path>
                <a:path w="1245234" h="659130">
                  <a:moveTo>
                    <a:pt x="1184148" y="21336"/>
                  </a:moveTo>
                  <a:lnTo>
                    <a:pt x="1172932" y="27269"/>
                  </a:lnTo>
                  <a:lnTo>
                    <a:pt x="1181808" y="44042"/>
                  </a:lnTo>
                  <a:lnTo>
                    <a:pt x="1193038" y="38100"/>
                  </a:lnTo>
                  <a:lnTo>
                    <a:pt x="1184148" y="21336"/>
                  </a:lnTo>
                  <a:close/>
                </a:path>
                <a:path w="1245234" h="659130">
                  <a:moveTo>
                    <a:pt x="1244727" y="0"/>
                  </a:moveTo>
                  <a:lnTo>
                    <a:pt x="1159509" y="1905"/>
                  </a:lnTo>
                  <a:lnTo>
                    <a:pt x="1172932" y="27269"/>
                  </a:lnTo>
                  <a:lnTo>
                    <a:pt x="1184148" y="21336"/>
                  </a:lnTo>
                  <a:lnTo>
                    <a:pt x="1229486" y="21336"/>
                  </a:lnTo>
                  <a:lnTo>
                    <a:pt x="1244727" y="0"/>
                  </a:lnTo>
                  <a:close/>
                </a:path>
              </a:pathLst>
            </a:custGeom>
            <a:solidFill>
              <a:srgbClr val="009F9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5" name="object 55" descr=""/>
          <p:cNvSpPr txBox="1"/>
          <p:nvPr/>
        </p:nvSpPr>
        <p:spPr>
          <a:xfrm>
            <a:off x="7214361" y="1126235"/>
            <a:ext cx="788035" cy="1854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50" b="1">
                <a:solidFill>
                  <a:srgbClr val="03234D"/>
                </a:solidFill>
                <a:latin typeface="Arial"/>
                <a:cs typeface="Arial"/>
              </a:rPr>
              <a:t>Est.</a:t>
            </a:r>
            <a:r>
              <a:rPr dirty="0" sz="1050" spc="-5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050" spc="-10" b="1">
                <a:solidFill>
                  <a:srgbClr val="03234D"/>
                </a:solidFill>
                <a:latin typeface="Arial"/>
                <a:cs typeface="Arial"/>
              </a:rPr>
              <a:t>$30,000</a:t>
            </a:r>
            <a:endParaRPr sz="1050">
              <a:latin typeface="Arial"/>
              <a:cs typeface="Arial"/>
            </a:endParaRPr>
          </a:p>
        </p:txBody>
      </p:sp>
      <p:sp>
        <p:nvSpPr>
          <p:cNvPr id="56" name="object 56" descr=""/>
          <p:cNvSpPr txBox="1"/>
          <p:nvPr/>
        </p:nvSpPr>
        <p:spPr>
          <a:xfrm>
            <a:off x="6257544" y="1467357"/>
            <a:ext cx="732155" cy="2387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400" spc="-10" b="1">
                <a:solidFill>
                  <a:srgbClr val="03234D"/>
                </a:solidFill>
                <a:latin typeface="Arial"/>
                <a:cs typeface="Arial"/>
              </a:rPr>
              <a:t>+1,500%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57" name="object 57" descr=""/>
          <p:cNvGrpSpPr/>
          <p:nvPr/>
        </p:nvGrpSpPr>
        <p:grpSpPr>
          <a:xfrm>
            <a:off x="7515732" y="1422780"/>
            <a:ext cx="58419" cy="58419"/>
            <a:chOff x="7515732" y="1422780"/>
            <a:chExt cx="58419" cy="58419"/>
          </a:xfrm>
        </p:grpSpPr>
        <p:sp>
          <p:nvSpPr>
            <p:cNvPr id="58" name="object 58" descr=""/>
            <p:cNvSpPr/>
            <p:nvPr/>
          </p:nvSpPr>
          <p:spPr>
            <a:xfrm>
              <a:off x="7522082" y="1429130"/>
              <a:ext cx="45720" cy="45720"/>
            </a:xfrm>
            <a:custGeom>
              <a:avLst/>
              <a:gdLst/>
              <a:ahLst/>
              <a:cxnLst/>
              <a:rect l="l" t="t" r="r" b="b"/>
              <a:pathLst>
                <a:path w="45720" h="45719">
                  <a:moveTo>
                    <a:pt x="22860" y="0"/>
                  </a:moveTo>
                  <a:lnTo>
                    <a:pt x="13983" y="1803"/>
                  </a:lnTo>
                  <a:lnTo>
                    <a:pt x="6715" y="6715"/>
                  </a:lnTo>
                  <a:lnTo>
                    <a:pt x="1803" y="13983"/>
                  </a:lnTo>
                  <a:lnTo>
                    <a:pt x="0" y="22860"/>
                  </a:lnTo>
                  <a:lnTo>
                    <a:pt x="1803" y="31736"/>
                  </a:lnTo>
                  <a:lnTo>
                    <a:pt x="6715" y="39004"/>
                  </a:lnTo>
                  <a:lnTo>
                    <a:pt x="13983" y="43916"/>
                  </a:lnTo>
                  <a:lnTo>
                    <a:pt x="22860" y="45720"/>
                  </a:lnTo>
                  <a:lnTo>
                    <a:pt x="31736" y="43916"/>
                  </a:lnTo>
                  <a:lnTo>
                    <a:pt x="39004" y="39004"/>
                  </a:lnTo>
                  <a:lnTo>
                    <a:pt x="43916" y="31736"/>
                  </a:lnTo>
                  <a:lnTo>
                    <a:pt x="45720" y="22860"/>
                  </a:lnTo>
                  <a:lnTo>
                    <a:pt x="43916" y="13983"/>
                  </a:lnTo>
                  <a:lnTo>
                    <a:pt x="39004" y="6715"/>
                  </a:lnTo>
                  <a:lnTo>
                    <a:pt x="31736" y="1803"/>
                  </a:lnTo>
                  <a:lnTo>
                    <a:pt x="22860" y="0"/>
                  </a:lnTo>
                  <a:close/>
                </a:path>
              </a:pathLst>
            </a:custGeom>
            <a:solidFill>
              <a:srgbClr val="009F9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" name="object 59" descr=""/>
            <p:cNvSpPr/>
            <p:nvPr/>
          </p:nvSpPr>
          <p:spPr>
            <a:xfrm>
              <a:off x="7522082" y="1429130"/>
              <a:ext cx="45720" cy="45720"/>
            </a:xfrm>
            <a:custGeom>
              <a:avLst/>
              <a:gdLst/>
              <a:ahLst/>
              <a:cxnLst/>
              <a:rect l="l" t="t" r="r" b="b"/>
              <a:pathLst>
                <a:path w="45720" h="45719">
                  <a:moveTo>
                    <a:pt x="0" y="22860"/>
                  </a:moveTo>
                  <a:lnTo>
                    <a:pt x="1803" y="13983"/>
                  </a:lnTo>
                  <a:lnTo>
                    <a:pt x="6715" y="6715"/>
                  </a:lnTo>
                  <a:lnTo>
                    <a:pt x="13983" y="1803"/>
                  </a:lnTo>
                  <a:lnTo>
                    <a:pt x="22860" y="0"/>
                  </a:lnTo>
                  <a:lnTo>
                    <a:pt x="31736" y="1803"/>
                  </a:lnTo>
                  <a:lnTo>
                    <a:pt x="39004" y="6715"/>
                  </a:lnTo>
                  <a:lnTo>
                    <a:pt x="43916" y="13983"/>
                  </a:lnTo>
                  <a:lnTo>
                    <a:pt x="45720" y="22860"/>
                  </a:lnTo>
                  <a:lnTo>
                    <a:pt x="43916" y="31736"/>
                  </a:lnTo>
                  <a:lnTo>
                    <a:pt x="39004" y="39004"/>
                  </a:lnTo>
                  <a:lnTo>
                    <a:pt x="31736" y="43916"/>
                  </a:lnTo>
                  <a:lnTo>
                    <a:pt x="22860" y="45720"/>
                  </a:lnTo>
                  <a:lnTo>
                    <a:pt x="13983" y="43916"/>
                  </a:lnTo>
                  <a:lnTo>
                    <a:pt x="6715" y="39004"/>
                  </a:lnTo>
                  <a:lnTo>
                    <a:pt x="1803" y="31736"/>
                  </a:lnTo>
                  <a:lnTo>
                    <a:pt x="0" y="22860"/>
                  </a:lnTo>
                  <a:close/>
                </a:path>
              </a:pathLst>
            </a:custGeom>
            <a:ln w="12700">
              <a:solidFill>
                <a:srgbClr val="009F9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0" name="object 60" descr=""/>
          <p:cNvSpPr txBox="1"/>
          <p:nvPr/>
        </p:nvSpPr>
        <p:spPr>
          <a:xfrm>
            <a:off x="7495793" y="5945123"/>
            <a:ext cx="27876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0" b="1">
                <a:solidFill>
                  <a:srgbClr val="010027"/>
                </a:solidFill>
                <a:latin typeface="Arial"/>
                <a:cs typeface="Arial"/>
              </a:rPr>
              <a:t>2023</a:t>
            </a:r>
            <a:endParaRPr sz="900">
              <a:latin typeface="Arial"/>
              <a:cs typeface="Arial"/>
            </a:endParaRPr>
          </a:p>
        </p:txBody>
      </p:sp>
      <p:grpSp>
        <p:nvGrpSpPr>
          <p:cNvPr id="61" name="object 61" descr=""/>
          <p:cNvGrpSpPr/>
          <p:nvPr/>
        </p:nvGrpSpPr>
        <p:grpSpPr>
          <a:xfrm>
            <a:off x="4629594" y="929068"/>
            <a:ext cx="6920230" cy="5078095"/>
            <a:chOff x="4629594" y="929068"/>
            <a:chExt cx="6920230" cy="5078095"/>
          </a:xfrm>
        </p:grpSpPr>
        <p:sp>
          <p:nvSpPr>
            <p:cNvPr id="62" name="object 62" descr=""/>
            <p:cNvSpPr/>
            <p:nvPr/>
          </p:nvSpPr>
          <p:spPr>
            <a:xfrm>
              <a:off x="4643882" y="3204210"/>
              <a:ext cx="6891655" cy="2788285"/>
            </a:xfrm>
            <a:custGeom>
              <a:avLst/>
              <a:gdLst/>
              <a:ahLst/>
              <a:cxnLst/>
              <a:rect l="l" t="t" r="r" b="b"/>
              <a:pathLst>
                <a:path w="6891655" h="2788285">
                  <a:moveTo>
                    <a:pt x="6891273" y="0"/>
                  </a:moveTo>
                  <a:lnTo>
                    <a:pt x="4017771" y="0"/>
                  </a:lnTo>
                  <a:lnTo>
                    <a:pt x="4017771" y="464692"/>
                  </a:lnTo>
                  <a:lnTo>
                    <a:pt x="0" y="1178687"/>
                  </a:lnTo>
                  <a:lnTo>
                    <a:pt x="4017771" y="1161669"/>
                  </a:lnTo>
                  <a:lnTo>
                    <a:pt x="4017771" y="2788158"/>
                  </a:lnTo>
                  <a:lnTo>
                    <a:pt x="6891273" y="2788158"/>
                  </a:lnTo>
                  <a:lnTo>
                    <a:pt x="6891273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" name="object 63" descr=""/>
            <p:cNvSpPr/>
            <p:nvPr/>
          </p:nvSpPr>
          <p:spPr>
            <a:xfrm>
              <a:off x="4643882" y="3204210"/>
              <a:ext cx="6891655" cy="2788285"/>
            </a:xfrm>
            <a:custGeom>
              <a:avLst/>
              <a:gdLst/>
              <a:ahLst/>
              <a:cxnLst/>
              <a:rect l="l" t="t" r="r" b="b"/>
              <a:pathLst>
                <a:path w="6891655" h="2788285">
                  <a:moveTo>
                    <a:pt x="4017771" y="0"/>
                  </a:moveTo>
                  <a:lnTo>
                    <a:pt x="4496689" y="0"/>
                  </a:lnTo>
                  <a:lnTo>
                    <a:pt x="5215000" y="0"/>
                  </a:lnTo>
                  <a:lnTo>
                    <a:pt x="6891273" y="0"/>
                  </a:lnTo>
                  <a:lnTo>
                    <a:pt x="6891273" y="464692"/>
                  </a:lnTo>
                  <a:lnTo>
                    <a:pt x="6891273" y="1161669"/>
                  </a:lnTo>
                  <a:lnTo>
                    <a:pt x="6891273" y="2788158"/>
                  </a:lnTo>
                  <a:lnTo>
                    <a:pt x="5215000" y="2788158"/>
                  </a:lnTo>
                  <a:lnTo>
                    <a:pt x="4496689" y="2788158"/>
                  </a:lnTo>
                  <a:lnTo>
                    <a:pt x="4017771" y="2788158"/>
                  </a:lnTo>
                  <a:lnTo>
                    <a:pt x="4017771" y="1161669"/>
                  </a:lnTo>
                  <a:lnTo>
                    <a:pt x="0" y="1178687"/>
                  </a:lnTo>
                  <a:lnTo>
                    <a:pt x="4017771" y="464692"/>
                  </a:lnTo>
                  <a:lnTo>
                    <a:pt x="4017771" y="0"/>
                  </a:lnTo>
                  <a:close/>
                </a:path>
              </a:pathLst>
            </a:custGeom>
            <a:ln w="28575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4" name="object 64" descr=""/>
            <p:cNvSpPr/>
            <p:nvPr/>
          </p:nvSpPr>
          <p:spPr>
            <a:xfrm>
              <a:off x="7450455" y="943355"/>
              <a:ext cx="4084954" cy="2085339"/>
            </a:xfrm>
            <a:custGeom>
              <a:avLst/>
              <a:gdLst/>
              <a:ahLst/>
              <a:cxnLst/>
              <a:rect l="l" t="t" r="r" b="b"/>
              <a:pathLst>
                <a:path w="4084954" h="2085339">
                  <a:moveTo>
                    <a:pt x="4084701" y="0"/>
                  </a:moveTo>
                  <a:lnTo>
                    <a:pt x="1211199" y="0"/>
                  </a:lnTo>
                  <a:lnTo>
                    <a:pt x="1211199" y="1216152"/>
                  </a:lnTo>
                  <a:lnTo>
                    <a:pt x="0" y="1121791"/>
                  </a:lnTo>
                  <a:lnTo>
                    <a:pt x="1211199" y="1737360"/>
                  </a:lnTo>
                  <a:lnTo>
                    <a:pt x="1211199" y="2084832"/>
                  </a:lnTo>
                  <a:lnTo>
                    <a:pt x="4084701" y="2084832"/>
                  </a:lnTo>
                  <a:lnTo>
                    <a:pt x="408470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" name="object 65" descr=""/>
            <p:cNvSpPr/>
            <p:nvPr/>
          </p:nvSpPr>
          <p:spPr>
            <a:xfrm>
              <a:off x="7450455" y="943355"/>
              <a:ext cx="4084954" cy="2085339"/>
            </a:xfrm>
            <a:custGeom>
              <a:avLst/>
              <a:gdLst/>
              <a:ahLst/>
              <a:cxnLst/>
              <a:rect l="l" t="t" r="r" b="b"/>
              <a:pathLst>
                <a:path w="4084954" h="2085339">
                  <a:moveTo>
                    <a:pt x="1211199" y="0"/>
                  </a:moveTo>
                  <a:lnTo>
                    <a:pt x="1690116" y="0"/>
                  </a:lnTo>
                  <a:lnTo>
                    <a:pt x="2408428" y="0"/>
                  </a:lnTo>
                  <a:lnTo>
                    <a:pt x="4084701" y="0"/>
                  </a:lnTo>
                  <a:lnTo>
                    <a:pt x="4084701" y="1216152"/>
                  </a:lnTo>
                  <a:lnTo>
                    <a:pt x="4084701" y="1737360"/>
                  </a:lnTo>
                  <a:lnTo>
                    <a:pt x="4084701" y="2084832"/>
                  </a:lnTo>
                  <a:lnTo>
                    <a:pt x="2408428" y="2084832"/>
                  </a:lnTo>
                  <a:lnTo>
                    <a:pt x="1690116" y="2084832"/>
                  </a:lnTo>
                  <a:lnTo>
                    <a:pt x="1211199" y="2084832"/>
                  </a:lnTo>
                  <a:lnTo>
                    <a:pt x="1211199" y="1737360"/>
                  </a:lnTo>
                  <a:lnTo>
                    <a:pt x="0" y="1121791"/>
                  </a:lnTo>
                  <a:lnTo>
                    <a:pt x="1211199" y="1216152"/>
                  </a:lnTo>
                  <a:lnTo>
                    <a:pt x="1211199" y="0"/>
                  </a:lnTo>
                  <a:close/>
                </a:path>
              </a:pathLst>
            </a:custGeom>
            <a:ln w="28575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6" name="object 66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852153" y="1091564"/>
              <a:ext cx="57150" cy="233172"/>
            </a:xfrm>
            <a:prstGeom prst="rect">
              <a:avLst/>
            </a:prstGeom>
          </p:spPr>
        </p:pic>
      </p:grpSp>
      <p:sp>
        <p:nvSpPr>
          <p:cNvPr id="67" name="object 67" descr=""/>
          <p:cNvSpPr txBox="1"/>
          <p:nvPr/>
        </p:nvSpPr>
        <p:spPr>
          <a:xfrm>
            <a:off x="8960104" y="1059688"/>
            <a:ext cx="1670050" cy="2387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400" b="1">
                <a:solidFill>
                  <a:srgbClr val="010027"/>
                </a:solidFill>
                <a:latin typeface="Arial"/>
                <a:cs typeface="Arial"/>
              </a:rPr>
              <a:t>Inordinate</a:t>
            </a:r>
            <a:r>
              <a:rPr dirty="0" sz="1400" spc="-5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10027"/>
                </a:solidFill>
                <a:latin typeface="Arial"/>
                <a:cs typeface="Arial"/>
              </a:rPr>
              <a:t>deal</a:t>
            </a:r>
            <a:r>
              <a:rPr dirty="0" sz="1400" spc="-3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400" spc="-20" b="1">
                <a:solidFill>
                  <a:srgbClr val="010027"/>
                </a:solidFill>
                <a:latin typeface="Arial"/>
                <a:cs typeface="Arial"/>
              </a:rPr>
              <a:t>size</a:t>
            </a:r>
            <a:endParaRPr sz="1400">
              <a:latin typeface="Arial"/>
              <a:cs typeface="Arial"/>
            </a:endParaRPr>
          </a:p>
        </p:txBody>
      </p:sp>
      <p:sp>
        <p:nvSpPr>
          <p:cNvPr id="68" name="object 68" descr=""/>
          <p:cNvSpPr txBox="1"/>
          <p:nvPr/>
        </p:nvSpPr>
        <p:spPr>
          <a:xfrm>
            <a:off x="8960104" y="1273809"/>
            <a:ext cx="2534285" cy="1625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84150" marR="16510" indent="-171450">
              <a:lnSpc>
                <a:spcPct val="100000"/>
              </a:lnSpc>
              <a:spcBef>
                <a:spcPts val="100"/>
              </a:spcBef>
              <a:buClr>
                <a:srgbClr val="009F9F"/>
              </a:buClr>
              <a:buFont typeface="Wingdings"/>
              <a:buChar char=""/>
              <a:tabLst>
                <a:tab pos="184150" algn="l"/>
              </a:tabLst>
            </a:pP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Siemens</a:t>
            </a:r>
            <a:r>
              <a:rPr dirty="0" sz="1050" spc="-1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has</a:t>
            </a:r>
            <a:r>
              <a:rPr dirty="0" sz="1050" spc="-1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not</a:t>
            </a:r>
            <a:r>
              <a:rPr dirty="0" sz="1050" spc="-1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 spc="-10">
                <a:solidFill>
                  <a:srgbClr val="010027"/>
                </a:solidFill>
                <a:latin typeface="Arial MT"/>
                <a:cs typeface="Arial MT"/>
              </a:rPr>
              <a:t>completed </a:t>
            </a:r>
            <a:r>
              <a:rPr dirty="0" sz="1050" spc="-25">
                <a:solidFill>
                  <a:srgbClr val="010027"/>
                </a:solidFill>
                <a:latin typeface="Arial MT"/>
                <a:cs typeface="Arial MT"/>
              </a:rPr>
              <a:t>an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acquisition</a:t>
            </a:r>
            <a:r>
              <a:rPr dirty="0" sz="1050" spc="-4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with</a:t>
            </a:r>
            <a:r>
              <a:rPr dirty="0" sz="1050" spc="-5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total</a:t>
            </a:r>
            <a:r>
              <a:rPr dirty="0" sz="1050" spc="-5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consideration</a:t>
            </a:r>
            <a:r>
              <a:rPr dirty="0" sz="1050" spc="-3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 spc="-20">
                <a:solidFill>
                  <a:srgbClr val="010027"/>
                </a:solidFill>
                <a:latin typeface="Arial MT"/>
                <a:cs typeface="Arial MT"/>
              </a:rPr>
              <a:t>over</a:t>
            </a:r>
            <a:endParaRPr sz="1050">
              <a:latin typeface="Arial MT"/>
              <a:cs typeface="Arial MT"/>
            </a:endParaRPr>
          </a:p>
          <a:p>
            <a:pPr marL="184150">
              <a:lnSpc>
                <a:spcPct val="100000"/>
              </a:lnSpc>
            </a:pP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~$2bn</a:t>
            </a:r>
            <a:r>
              <a:rPr dirty="0" sz="1050" spc="-1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for</a:t>
            </a:r>
            <a:r>
              <a:rPr dirty="0" sz="1050" spc="-3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the</a:t>
            </a:r>
            <a:r>
              <a:rPr dirty="0" sz="1050" spc="-3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past</a:t>
            </a:r>
            <a:r>
              <a:rPr dirty="0" sz="1050" spc="-2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five</a:t>
            </a:r>
            <a:r>
              <a:rPr dirty="0" sz="1050" spc="-3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 spc="-20">
                <a:solidFill>
                  <a:srgbClr val="010027"/>
                </a:solidFill>
                <a:latin typeface="Arial MT"/>
                <a:cs typeface="Arial MT"/>
              </a:rPr>
              <a:t>years</a:t>
            </a:r>
            <a:endParaRPr sz="1050">
              <a:latin typeface="Arial MT"/>
              <a:cs typeface="Arial MT"/>
            </a:endParaRPr>
          </a:p>
          <a:p>
            <a:pPr marL="184150" marR="57150" indent="-171450">
              <a:lnSpc>
                <a:spcPct val="100000"/>
              </a:lnSpc>
              <a:buClr>
                <a:srgbClr val="009F9F"/>
              </a:buClr>
              <a:buFont typeface="Wingdings"/>
              <a:buChar char=""/>
              <a:tabLst>
                <a:tab pos="184150" algn="l"/>
              </a:tabLst>
            </a:pP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Siemens</a:t>
            </a:r>
            <a:r>
              <a:rPr dirty="0" sz="1050" spc="-3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boasts</a:t>
            </a:r>
            <a:r>
              <a:rPr dirty="0" sz="1050" spc="-3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a</a:t>
            </a:r>
            <a:r>
              <a:rPr dirty="0" sz="1050" spc="-3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dividend</a:t>
            </a:r>
            <a:r>
              <a:rPr dirty="0" sz="1050" spc="-1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yield</a:t>
            </a:r>
            <a:r>
              <a:rPr dirty="0" sz="1050" spc="-25">
                <a:solidFill>
                  <a:srgbClr val="010027"/>
                </a:solidFill>
                <a:latin typeface="Arial MT"/>
                <a:cs typeface="Arial MT"/>
              </a:rPr>
              <a:t> of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3.03%</a:t>
            </a:r>
            <a:r>
              <a:rPr dirty="0" sz="1050" spc="-3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as</a:t>
            </a:r>
            <a:r>
              <a:rPr dirty="0" sz="1050" spc="-3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returning</a:t>
            </a:r>
            <a:r>
              <a:rPr dirty="0" sz="1050" spc="-1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capital</a:t>
            </a:r>
            <a:r>
              <a:rPr dirty="0" sz="1050" spc="-3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to</a:t>
            </a:r>
            <a:r>
              <a:rPr dirty="0" sz="1050" spc="-4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 spc="-10">
                <a:solidFill>
                  <a:srgbClr val="010027"/>
                </a:solidFill>
                <a:latin typeface="Arial MT"/>
                <a:cs typeface="Arial MT"/>
              </a:rPr>
              <a:t>their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shareholders</a:t>
            </a:r>
            <a:r>
              <a:rPr dirty="0" sz="1050" spc="-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is</a:t>
            </a:r>
            <a:r>
              <a:rPr dirty="0" sz="1050" spc="-3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a</a:t>
            </a:r>
            <a:r>
              <a:rPr dirty="0" sz="1050" spc="-3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key</a:t>
            </a:r>
            <a:r>
              <a:rPr dirty="0" sz="1050" spc="-2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strategy</a:t>
            </a:r>
            <a:r>
              <a:rPr dirty="0" sz="1050" spc="-3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of</a:t>
            </a:r>
            <a:r>
              <a:rPr dirty="0" sz="1050" spc="-3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 spc="-10">
                <a:solidFill>
                  <a:srgbClr val="010027"/>
                </a:solidFill>
                <a:latin typeface="Arial MT"/>
                <a:cs typeface="Arial MT"/>
              </a:rPr>
              <a:t>theirs</a:t>
            </a:r>
            <a:endParaRPr sz="1050">
              <a:latin typeface="Arial MT"/>
              <a:cs typeface="Arial MT"/>
            </a:endParaRPr>
          </a:p>
          <a:p>
            <a:pPr marL="183515" indent="-170815">
              <a:lnSpc>
                <a:spcPct val="100000"/>
              </a:lnSpc>
              <a:buClr>
                <a:srgbClr val="009F9F"/>
              </a:buClr>
              <a:buFont typeface="Wingdings"/>
              <a:buChar char=""/>
              <a:tabLst>
                <a:tab pos="183515" algn="l"/>
              </a:tabLst>
            </a:pP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With</a:t>
            </a:r>
            <a:r>
              <a:rPr dirty="0" sz="1050" spc="-3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that</a:t>
            </a:r>
            <a:r>
              <a:rPr dirty="0" sz="1050" spc="-3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in</a:t>
            </a:r>
            <a:r>
              <a:rPr dirty="0" sz="1050" spc="-3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mind,</a:t>
            </a:r>
            <a:r>
              <a:rPr dirty="0" sz="1050" spc="-2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acquiring</a:t>
            </a:r>
            <a:r>
              <a:rPr dirty="0" sz="1050" spc="-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vestas</a:t>
            </a:r>
            <a:r>
              <a:rPr dirty="0" sz="1050" spc="-3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at</a:t>
            </a:r>
            <a:r>
              <a:rPr dirty="0" sz="1050" spc="-3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 spc="-50">
                <a:solidFill>
                  <a:srgbClr val="010027"/>
                </a:solidFill>
                <a:latin typeface="Arial MT"/>
                <a:cs typeface="Arial MT"/>
              </a:rPr>
              <a:t>a</a:t>
            </a:r>
            <a:endParaRPr sz="1050">
              <a:latin typeface="Arial MT"/>
              <a:cs typeface="Arial MT"/>
            </a:endParaRPr>
          </a:p>
          <a:p>
            <a:pPr marL="184150" marR="5080">
              <a:lnSpc>
                <a:spcPct val="100000"/>
              </a:lnSpc>
            </a:pP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$30bn</a:t>
            </a:r>
            <a:r>
              <a:rPr dirty="0" sz="1050" spc="-3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valuation,</a:t>
            </a:r>
            <a:r>
              <a:rPr dirty="0" sz="1050" spc="-3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roughly</a:t>
            </a:r>
            <a:r>
              <a:rPr dirty="0" sz="1050" spc="-3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20%</a:t>
            </a:r>
            <a:r>
              <a:rPr dirty="0" sz="1050" spc="-4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 spc="-25">
                <a:solidFill>
                  <a:srgbClr val="010027"/>
                </a:solidFill>
                <a:latin typeface="Arial MT"/>
                <a:cs typeface="Arial MT"/>
              </a:rPr>
              <a:t>of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Siemens</a:t>
            </a:r>
            <a:r>
              <a:rPr dirty="0" sz="1050" spc="-3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total</a:t>
            </a:r>
            <a:r>
              <a:rPr dirty="0" sz="1050" spc="-3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market</a:t>
            </a:r>
            <a:r>
              <a:rPr dirty="0" sz="1050" spc="-3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cap,</a:t>
            </a:r>
            <a:r>
              <a:rPr dirty="0" sz="1050" spc="-3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would</a:t>
            </a:r>
            <a:r>
              <a:rPr dirty="0" sz="1050" spc="-1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not</a:t>
            </a:r>
            <a:r>
              <a:rPr dirty="0" sz="1050" spc="-3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 spc="-25">
                <a:solidFill>
                  <a:srgbClr val="010027"/>
                </a:solidFill>
                <a:latin typeface="Arial MT"/>
                <a:cs typeface="Arial MT"/>
              </a:rPr>
              <a:t>be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prudent</a:t>
            </a:r>
            <a:r>
              <a:rPr dirty="0" sz="1050" spc="-1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of</a:t>
            </a:r>
            <a:r>
              <a:rPr dirty="0" sz="1050" spc="-3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 spc="-10">
                <a:solidFill>
                  <a:srgbClr val="010027"/>
                </a:solidFill>
                <a:latin typeface="Arial MT"/>
                <a:cs typeface="Arial MT"/>
              </a:rPr>
              <a:t>management</a:t>
            </a:r>
            <a:endParaRPr sz="1050">
              <a:latin typeface="Arial MT"/>
              <a:cs typeface="Arial MT"/>
            </a:endParaRPr>
          </a:p>
        </p:txBody>
      </p:sp>
      <p:sp>
        <p:nvSpPr>
          <p:cNvPr id="69" name="object 69" descr=""/>
          <p:cNvSpPr txBox="1"/>
          <p:nvPr/>
        </p:nvSpPr>
        <p:spPr>
          <a:xfrm>
            <a:off x="8965183" y="3308603"/>
            <a:ext cx="1854835" cy="2387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400" b="1">
                <a:solidFill>
                  <a:srgbClr val="010027"/>
                </a:solidFill>
                <a:latin typeface="Arial"/>
                <a:cs typeface="Arial"/>
              </a:rPr>
              <a:t>Wrong</a:t>
            </a:r>
            <a:r>
              <a:rPr dirty="0" sz="1400" spc="-4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10027"/>
                </a:solidFill>
                <a:latin typeface="Arial"/>
                <a:cs typeface="Arial"/>
              </a:rPr>
              <a:t>industry</a:t>
            </a:r>
            <a:r>
              <a:rPr dirty="0" sz="1400" spc="-5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400" spc="-10" b="1">
                <a:solidFill>
                  <a:srgbClr val="010027"/>
                </a:solidFill>
                <a:latin typeface="Arial"/>
                <a:cs typeface="Arial"/>
              </a:rPr>
              <a:t>focus</a:t>
            </a:r>
            <a:endParaRPr sz="1400">
              <a:latin typeface="Arial"/>
              <a:cs typeface="Arial"/>
            </a:endParaRPr>
          </a:p>
        </p:txBody>
      </p:sp>
      <p:sp>
        <p:nvSpPr>
          <p:cNvPr id="70" name="object 70" descr=""/>
          <p:cNvSpPr txBox="1"/>
          <p:nvPr/>
        </p:nvSpPr>
        <p:spPr>
          <a:xfrm>
            <a:off x="8965183" y="3522472"/>
            <a:ext cx="2419350" cy="5060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84150" marR="5080" indent="-171450">
              <a:lnSpc>
                <a:spcPct val="100000"/>
              </a:lnSpc>
              <a:spcBef>
                <a:spcPts val="100"/>
              </a:spcBef>
              <a:buClr>
                <a:srgbClr val="009F9F"/>
              </a:buClr>
              <a:buFont typeface="Wingdings"/>
              <a:buChar char=""/>
              <a:tabLst>
                <a:tab pos="184150" algn="l"/>
              </a:tabLst>
            </a:pP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Siemens</a:t>
            </a:r>
            <a:r>
              <a:rPr dirty="0" sz="1050" spc="-2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past</a:t>
            </a:r>
            <a:r>
              <a:rPr dirty="0" sz="1050" spc="-3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 spc="-10">
                <a:solidFill>
                  <a:srgbClr val="010027"/>
                </a:solidFill>
                <a:latin typeface="Arial MT"/>
                <a:cs typeface="Arial MT"/>
              </a:rPr>
              <a:t>acquisitions </a:t>
            </a:r>
            <a:r>
              <a:rPr dirty="0" sz="1050" spc="-20">
                <a:solidFill>
                  <a:srgbClr val="010027"/>
                </a:solidFill>
                <a:latin typeface="Arial MT"/>
                <a:cs typeface="Arial MT"/>
              </a:rPr>
              <a:t>were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focused</a:t>
            </a:r>
            <a:r>
              <a:rPr dirty="0" sz="1050" spc="-4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on</a:t>
            </a:r>
            <a:r>
              <a:rPr dirty="0" sz="1050" spc="-4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 spc="-10">
                <a:solidFill>
                  <a:srgbClr val="010027"/>
                </a:solidFill>
                <a:latin typeface="Arial MT"/>
                <a:cs typeface="Arial MT"/>
              </a:rPr>
              <a:t>tech-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enabled</a:t>
            </a:r>
            <a:r>
              <a:rPr dirty="0" sz="1050" spc="-2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solutions</a:t>
            </a:r>
            <a:r>
              <a:rPr dirty="0" sz="1050" spc="-25">
                <a:solidFill>
                  <a:srgbClr val="010027"/>
                </a:solidFill>
                <a:latin typeface="Arial MT"/>
                <a:cs typeface="Arial MT"/>
              </a:rPr>
              <a:t> for </a:t>
            </a:r>
            <a:r>
              <a:rPr dirty="0" sz="1050" spc="-10">
                <a:solidFill>
                  <a:srgbClr val="010027"/>
                </a:solidFill>
                <a:latin typeface="Arial MT"/>
                <a:cs typeface="Arial MT"/>
              </a:rPr>
              <a:t>industry</a:t>
            </a:r>
            <a:endParaRPr sz="1050">
              <a:latin typeface="Arial MT"/>
              <a:cs typeface="Arial MT"/>
            </a:endParaRPr>
          </a:p>
        </p:txBody>
      </p:sp>
      <p:sp>
        <p:nvSpPr>
          <p:cNvPr id="71" name="object 71" descr=""/>
          <p:cNvSpPr txBox="1"/>
          <p:nvPr/>
        </p:nvSpPr>
        <p:spPr>
          <a:xfrm>
            <a:off x="9250933" y="4003040"/>
            <a:ext cx="2093595" cy="14655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84150" marR="501650" indent="-171450">
              <a:lnSpc>
                <a:spcPct val="100000"/>
              </a:lnSpc>
              <a:spcBef>
                <a:spcPts val="100"/>
              </a:spcBef>
              <a:buClr>
                <a:srgbClr val="009F9F"/>
              </a:buClr>
              <a:buFont typeface="Wingdings"/>
              <a:buChar char=""/>
              <a:tabLst>
                <a:tab pos="184150" algn="l"/>
              </a:tabLst>
            </a:pPr>
            <a:r>
              <a:rPr dirty="0" sz="1050" b="1">
                <a:solidFill>
                  <a:srgbClr val="010027"/>
                </a:solidFill>
                <a:latin typeface="Arial"/>
                <a:cs typeface="Arial"/>
              </a:rPr>
              <a:t>Mendix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:</a:t>
            </a:r>
            <a:r>
              <a:rPr dirty="0" sz="1050" spc="-2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 spc="-10">
                <a:solidFill>
                  <a:srgbClr val="010027"/>
                </a:solidFill>
                <a:latin typeface="Arial MT"/>
                <a:cs typeface="Arial MT"/>
              </a:rPr>
              <a:t>Enterprise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 spc="-25">
                <a:solidFill>
                  <a:srgbClr val="010027"/>
                </a:solidFill>
                <a:latin typeface="Arial MT"/>
                <a:cs typeface="Arial MT"/>
              </a:rPr>
              <a:t>app </a:t>
            </a:r>
            <a:r>
              <a:rPr dirty="0" sz="1050" spc="-10">
                <a:solidFill>
                  <a:srgbClr val="010027"/>
                </a:solidFill>
                <a:latin typeface="Arial MT"/>
                <a:cs typeface="Arial MT"/>
              </a:rPr>
              <a:t>development</a:t>
            </a:r>
            <a:endParaRPr sz="1050">
              <a:latin typeface="Arial MT"/>
              <a:cs typeface="Arial MT"/>
            </a:endParaRPr>
          </a:p>
          <a:p>
            <a:pPr marL="183515" indent="-170815">
              <a:lnSpc>
                <a:spcPct val="100000"/>
              </a:lnSpc>
              <a:buClr>
                <a:srgbClr val="009F9F"/>
              </a:buClr>
              <a:buFont typeface="Wingdings"/>
              <a:buChar char=""/>
              <a:tabLst>
                <a:tab pos="183515" algn="l"/>
              </a:tabLst>
            </a:pPr>
            <a:r>
              <a:rPr dirty="0" sz="1050" b="1">
                <a:solidFill>
                  <a:srgbClr val="010027"/>
                </a:solidFill>
                <a:latin typeface="Arial"/>
                <a:cs typeface="Arial"/>
              </a:rPr>
              <a:t>Corindus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:</a:t>
            </a:r>
            <a:r>
              <a:rPr dirty="0" sz="1050" spc="-5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Vascular</a:t>
            </a:r>
            <a:r>
              <a:rPr dirty="0" sz="1050" spc="-3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 spc="-10">
                <a:solidFill>
                  <a:srgbClr val="010027"/>
                </a:solidFill>
                <a:latin typeface="Arial MT"/>
                <a:cs typeface="Arial MT"/>
              </a:rPr>
              <a:t>robotics</a:t>
            </a:r>
            <a:endParaRPr sz="1050">
              <a:latin typeface="Arial MT"/>
              <a:cs typeface="Arial MT"/>
            </a:endParaRPr>
          </a:p>
          <a:p>
            <a:pPr marL="184150" marR="5080" indent="-171450">
              <a:lnSpc>
                <a:spcPct val="100000"/>
              </a:lnSpc>
              <a:buClr>
                <a:srgbClr val="009F9F"/>
              </a:buClr>
              <a:buFont typeface="Wingdings"/>
              <a:buChar char=""/>
              <a:tabLst>
                <a:tab pos="184150" algn="l"/>
              </a:tabLst>
            </a:pPr>
            <a:r>
              <a:rPr dirty="0" sz="1050" spc="-10" b="1">
                <a:solidFill>
                  <a:srgbClr val="010027"/>
                </a:solidFill>
                <a:latin typeface="Arial"/>
                <a:cs typeface="Arial"/>
              </a:rPr>
              <a:t>Supplyframe</a:t>
            </a:r>
            <a:r>
              <a:rPr dirty="0" sz="1050" spc="-10">
                <a:solidFill>
                  <a:srgbClr val="010027"/>
                </a:solidFill>
                <a:latin typeface="Arial MT"/>
                <a:cs typeface="Arial MT"/>
              </a:rPr>
              <a:t>:</a:t>
            </a:r>
            <a:r>
              <a:rPr dirty="0" sz="1050" spc="5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 spc="-10">
                <a:solidFill>
                  <a:srgbClr val="010027"/>
                </a:solidFill>
                <a:latin typeface="Arial MT"/>
                <a:cs typeface="Arial MT"/>
              </a:rPr>
              <a:t>Design-to-source intelligence</a:t>
            </a:r>
            <a:r>
              <a:rPr dirty="0" sz="1050" spc="3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 spc="-10">
                <a:solidFill>
                  <a:srgbClr val="010027"/>
                </a:solidFill>
                <a:latin typeface="Arial MT"/>
                <a:cs typeface="Arial MT"/>
              </a:rPr>
              <a:t>solution</a:t>
            </a:r>
            <a:endParaRPr sz="1050">
              <a:latin typeface="Arial MT"/>
              <a:cs typeface="Arial MT"/>
            </a:endParaRPr>
          </a:p>
          <a:p>
            <a:pPr marL="184150" marR="257810" indent="-171450">
              <a:lnSpc>
                <a:spcPct val="100000"/>
              </a:lnSpc>
              <a:buClr>
                <a:srgbClr val="009F9F"/>
              </a:buClr>
              <a:buFont typeface="Wingdings"/>
              <a:buChar char=""/>
              <a:tabLst>
                <a:tab pos="184150" algn="l"/>
              </a:tabLst>
            </a:pPr>
            <a:r>
              <a:rPr dirty="0" sz="1050" b="1">
                <a:solidFill>
                  <a:srgbClr val="010027"/>
                </a:solidFill>
                <a:latin typeface="Arial"/>
                <a:cs typeface="Arial"/>
              </a:rPr>
              <a:t>Sqills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:</a:t>
            </a:r>
            <a:r>
              <a:rPr dirty="0" sz="1050" spc="-5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Public</a:t>
            </a:r>
            <a:r>
              <a:rPr dirty="0" sz="1050" spc="-10">
                <a:solidFill>
                  <a:srgbClr val="010027"/>
                </a:solidFill>
                <a:latin typeface="Arial MT"/>
                <a:cs typeface="Arial MT"/>
              </a:rPr>
              <a:t> transportation optimization</a:t>
            </a:r>
            <a:endParaRPr sz="1050">
              <a:latin typeface="Arial MT"/>
              <a:cs typeface="Arial MT"/>
            </a:endParaRPr>
          </a:p>
          <a:p>
            <a:pPr marL="184150" marR="520065" indent="-171450">
              <a:lnSpc>
                <a:spcPct val="100000"/>
              </a:lnSpc>
              <a:buClr>
                <a:srgbClr val="009F9F"/>
              </a:buClr>
              <a:buFont typeface="Wingdings"/>
              <a:buChar char=""/>
              <a:tabLst>
                <a:tab pos="184150" algn="l"/>
              </a:tabLst>
            </a:pPr>
            <a:r>
              <a:rPr dirty="0" sz="1050" b="1">
                <a:solidFill>
                  <a:srgbClr val="010027"/>
                </a:solidFill>
                <a:latin typeface="Arial"/>
                <a:cs typeface="Arial"/>
              </a:rPr>
              <a:t>Dude</a:t>
            </a:r>
            <a:r>
              <a:rPr dirty="0" sz="1050" spc="-3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050" b="1">
                <a:solidFill>
                  <a:srgbClr val="010027"/>
                </a:solidFill>
                <a:latin typeface="Arial"/>
                <a:cs typeface="Arial"/>
              </a:rPr>
              <a:t>Solutions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:</a:t>
            </a:r>
            <a:r>
              <a:rPr dirty="0" sz="1050" spc="-4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 spc="-10">
                <a:solidFill>
                  <a:srgbClr val="010027"/>
                </a:solidFill>
                <a:latin typeface="Arial MT"/>
                <a:cs typeface="Arial MT"/>
              </a:rPr>
              <a:t>Asset management</a:t>
            </a:r>
            <a:r>
              <a:rPr dirty="0" sz="1050" spc="2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 spc="-10">
                <a:solidFill>
                  <a:srgbClr val="010027"/>
                </a:solidFill>
                <a:latin typeface="Arial MT"/>
                <a:cs typeface="Arial MT"/>
              </a:rPr>
              <a:t>software</a:t>
            </a:r>
            <a:endParaRPr sz="1050">
              <a:latin typeface="Arial MT"/>
              <a:cs typeface="Arial MT"/>
            </a:endParaRPr>
          </a:p>
        </p:txBody>
      </p:sp>
      <p:sp>
        <p:nvSpPr>
          <p:cNvPr id="72" name="object 72" descr=""/>
          <p:cNvSpPr txBox="1"/>
          <p:nvPr/>
        </p:nvSpPr>
        <p:spPr>
          <a:xfrm>
            <a:off x="8965183" y="5443220"/>
            <a:ext cx="2006600" cy="1854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83515" indent="-170815">
              <a:lnSpc>
                <a:spcPct val="100000"/>
              </a:lnSpc>
              <a:spcBef>
                <a:spcPts val="100"/>
              </a:spcBef>
              <a:buClr>
                <a:srgbClr val="009F9F"/>
              </a:buClr>
              <a:buFont typeface="Wingdings"/>
              <a:buChar char=""/>
              <a:tabLst>
                <a:tab pos="183515" algn="l"/>
              </a:tabLst>
            </a:pP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Vestas</a:t>
            </a:r>
            <a:r>
              <a:rPr dirty="0" sz="1050" spc="-3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is</a:t>
            </a:r>
            <a:r>
              <a:rPr dirty="0" sz="1050" spc="-3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a</a:t>
            </a:r>
            <a:r>
              <a:rPr dirty="0" sz="1050" spc="-3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large</a:t>
            </a:r>
            <a:r>
              <a:rPr dirty="0" sz="1050" spc="-1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capital</a:t>
            </a:r>
            <a:r>
              <a:rPr dirty="0" sz="1050" spc="-20">
                <a:solidFill>
                  <a:srgbClr val="010027"/>
                </a:solidFill>
                <a:latin typeface="Arial MT"/>
                <a:cs typeface="Arial MT"/>
              </a:rPr>
              <a:t> goods</a:t>
            </a:r>
            <a:endParaRPr sz="1050">
              <a:latin typeface="Arial MT"/>
              <a:cs typeface="Arial MT"/>
            </a:endParaRPr>
          </a:p>
        </p:txBody>
      </p:sp>
      <p:sp>
        <p:nvSpPr>
          <p:cNvPr id="73" name="object 73" descr=""/>
          <p:cNvSpPr txBox="1"/>
          <p:nvPr/>
        </p:nvSpPr>
        <p:spPr>
          <a:xfrm>
            <a:off x="9136633" y="5603240"/>
            <a:ext cx="2204085" cy="3454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050" spc="-10">
                <a:solidFill>
                  <a:srgbClr val="010027"/>
                </a:solidFill>
                <a:latin typeface="Arial MT"/>
                <a:cs typeface="Arial MT"/>
              </a:rPr>
              <a:t>manufacturer;</a:t>
            </a:r>
            <a:r>
              <a:rPr dirty="0" sz="1050" spc="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this</a:t>
            </a:r>
            <a:r>
              <a:rPr dirty="0" sz="1050" spc="-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is</a:t>
            </a:r>
            <a:r>
              <a:rPr dirty="0" sz="1050" spc="-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in</a:t>
            </a:r>
            <a:r>
              <a:rPr dirty="0" sz="1050" spc="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stark </a:t>
            </a:r>
            <a:r>
              <a:rPr dirty="0" sz="1050" spc="-10">
                <a:solidFill>
                  <a:srgbClr val="010027"/>
                </a:solidFill>
                <a:latin typeface="Arial MT"/>
                <a:cs typeface="Arial MT"/>
              </a:rPr>
              <a:t>contrast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to</a:t>
            </a:r>
            <a:r>
              <a:rPr dirty="0" sz="1050" spc="-4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siemens</a:t>
            </a:r>
            <a:r>
              <a:rPr dirty="0" sz="1050" spc="-3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acquisition</a:t>
            </a:r>
            <a:r>
              <a:rPr dirty="0" sz="1050" spc="-2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 spc="-10">
                <a:solidFill>
                  <a:srgbClr val="010027"/>
                </a:solidFill>
                <a:latin typeface="Arial MT"/>
                <a:cs typeface="Arial MT"/>
              </a:rPr>
              <a:t>strategy</a:t>
            </a:r>
            <a:endParaRPr sz="1050">
              <a:latin typeface="Arial MT"/>
              <a:cs typeface="Arial MT"/>
            </a:endParaRPr>
          </a:p>
        </p:txBody>
      </p:sp>
      <p:grpSp>
        <p:nvGrpSpPr>
          <p:cNvPr id="74" name="object 74" descr=""/>
          <p:cNvGrpSpPr/>
          <p:nvPr/>
        </p:nvGrpSpPr>
        <p:grpSpPr>
          <a:xfrm>
            <a:off x="665987" y="1104138"/>
            <a:ext cx="8248650" cy="2433955"/>
            <a:chOff x="665987" y="1104138"/>
            <a:chExt cx="8248650" cy="2433955"/>
          </a:xfrm>
        </p:grpSpPr>
        <p:pic>
          <p:nvPicPr>
            <p:cNvPr id="75" name="object 75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857487" y="3321177"/>
              <a:ext cx="57150" cy="216535"/>
            </a:xfrm>
            <a:prstGeom prst="rect">
              <a:avLst/>
            </a:prstGeom>
          </p:spPr>
        </p:pic>
        <p:pic>
          <p:nvPicPr>
            <p:cNvPr id="76" name="object 76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65987" y="1104138"/>
              <a:ext cx="5145786" cy="88391"/>
            </a:xfrm>
            <a:prstGeom prst="rect">
              <a:avLst/>
            </a:prstGeom>
          </p:spPr>
        </p:pic>
      </p:grpSp>
      <p:sp>
        <p:nvSpPr>
          <p:cNvPr id="77" name="object 77" descr=""/>
          <p:cNvSpPr txBox="1"/>
          <p:nvPr/>
        </p:nvSpPr>
        <p:spPr>
          <a:xfrm>
            <a:off x="634491" y="510032"/>
            <a:ext cx="6227445" cy="5676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010027"/>
                </a:solidFill>
                <a:latin typeface="Arial MT"/>
                <a:cs typeface="Arial MT"/>
              </a:rPr>
              <a:t>An</a:t>
            </a:r>
            <a:r>
              <a:rPr dirty="0" sz="1200" spc="-2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010027"/>
                </a:solidFill>
                <a:latin typeface="Arial MT"/>
                <a:cs typeface="Arial MT"/>
              </a:rPr>
              <a:t>acquisition</a:t>
            </a:r>
            <a:r>
              <a:rPr dirty="0" sz="1200" spc="-4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010027"/>
                </a:solidFill>
                <a:latin typeface="Arial MT"/>
                <a:cs typeface="Arial MT"/>
              </a:rPr>
              <a:t>of</a:t>
            </a:r>
            <a:r>
              <a:rPr dirty="0" sz="1200" spc="-2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010027"/>
                </a:solidFill>
                <a:latin typeface="Arial MT"/>
                <a:cs typeface="Arial MT"/>
              </a:rPr>
              <a:t>Vestas</a:t>
            </a:r>
            <a:r>
              <a:rPr dirty="0" sz="1200" spc="-2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010027"/>
                </a:solidFill>
                <a:latin typeface="Arial MT"/>
                <a:cs typeface="Arial MT"/>
              </a:rPr>
              <a:t>would</a:t>
            </a:r>
            <a:r>
              <a:rPr dirty="0" sz="1200" spc="-3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010027"/>
                </a:solidFill>
                <a:latin typeface="Arial MT"/>
                <a:cs typeface="Arial MT"/>
              </a:rPr>
              <a:t>be</a:t>
            </a:r>
            <a:r>
              <a:rPr dirty="0" sz="1200" spc="-2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010027"/>
                </a:solidFill>
                <a:latin typeface="Arial MT"/>
                <a:cs typeface="Arial MT"/>
              </a:rPr>
              <a:t>an</a:t>
            </a:r>
            <a:r>
              <a:rPr dirty="0" sz="1200" spc="-2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010027"/>
                </a:solidFill>
                <a:latin typeface="Arial MT"/>
                <a:cs typeface="Arial MT"/>
              </a:rPr>
              <a:t>outlier</a:t>
            </a:r>
            <a:r>
              <a:rPr dirty="0" sz="1200" spc="-2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010027"/>
                </a:solidFill>
                <a:latin typeface="Arial MT"/>
                <a:cs typeface="Arial MT"/>
              </a:rPr>
              <a:t>in</a:t>
            </a:r>
            <a:r>
              <a:rPr dirty="0" sz="1200" spc="-2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010027"/>
                </a:solidFill>
                <a:latin typeface="Arial MT"/>
                <a:cs typeface="Arial MT"/>
              </a:rPr>
              <a:t>both</a:t>
            </a:r>
            <a:r>
              <a:rPr dirty="0" sz="1200" spc="-2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010027"/>
                </a:solidFill>
                <a:latin typeface="Arial MT"/>
                <a:cs typeface="Arial MT"/>
              </a:rPr>
              <a:t>deal</a:t>
            </a:r>
            <a:r>
              <a:rPr dirty="0" sz="1200" spc="-3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010027"/>
                </a:solidFill>
                <a:latin typeface="Arial MT"/>
                <a:cs typeface="Arial MT"/>
              </a:rPr>
              <a:t>size</a:t>
            </a:r>
            <a:r>
              <a:rPr dirty="0" sz="1200" spc="-2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010027"/>
                </a:solidFill>
                <a:latin typeface="Arial MT"/>
                <a:cs typeface="Arial MT"/>
              </a:rPr>
              <a:t>and</a:t>
            </a:r>
            <a:r>
              <a:rPr dirty="0" sz="1200" spc="-2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010027"/>
                </a:solidFill>
                <a:latin typeface="Arial MT"/>
                <a:cs typeface="Arial MT"/>
              </a:rPr>
              <a:t>industry</a:t>
            </a:r>
            <a:r>
              <a:rPr dirty="0" sz="1200" spc="-2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010027"/>
                </a:solidFill>
                <a:latin typeface="Arial MT"/>
                <a:cs typeface="Arial MT"/>
              </a:rPr>
              <a:t>focus</a:t>
            </a:r>
            <a:r>
              <a:rPr dirty="0" sz="1200" spc="-2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010027"/>
                </a:solidFill>
                <a:latin typeface="Arial MT"/>
                <a:cs typeface="Arial MT"/>
              </a:rPr>
              <a:t>for</a:t>
            </a:r>
            <a:r>
              <a:rPr dirty="0" sz="1200" spc="-2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010027"/>
                </a:solidFill>
                <a:latin typeface="Arial MT"/>
                <a:cs typeface="Arial MT"/>
              </a:rPr>
              <a:t>Siemens</a:t>
            </a:r>
            <a:endParaRPr sz="12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2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dirty="0" sz="1200" b="1">
                <a:solidFill>
                  <a:srgbClr val="03234D"/>
                </a:solidFill>
                <a:latin typeface="Arial"/>
                <a:cs typeface="Arial"/>
              </a:rPr>
              <a:t>Siemens</a:t>
            </a:r>
            <a:r>
              <a:rPr dirty="0" sz="1200" spc="-35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200" b="1">
                <a:solidFill>
                  <a:srgbClr val="03234D"/>
                </a:solidFill>
                <a:latin typeface="Arial"/>
                <a:cs typeface="Arial"/>
              </a:rPr>
              <a:t>major</a:t>
            </a:r>
            <a:r>
              <a:rPr dirty="0" sz="1200" spc="-30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200" b="1">
                <a:solidFill>
                  <a:srgbClr val="03234D"/>
                </a:solidFill>
                <a:latin typeface="Arial"/>
                <a:cs typeface="Arial"/>
              </a:rPr>
              <a:t>acquisitions</a:t>
            </a:r>
            <a:r>
              <a:rPr dirty="0" sz="1200" spc="-20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200" spc="-10" b="1">
                <a:solidFill>
                  <a:srgbClr val="03234D"/>
                </a:solidFill>
                <a:latin typeface="Arial"/>
                <a:cs typeface="Arial"/>
              </a:rPr>
              <a:t>2018-</a:t>
            </a:r>
            <a:r>
              <a:rPr dirty="0" sz="1200" b="1">
                <a:solidFill>
                  <a:srgbClr val="03234D"/>
                </a:solidFill>
                <a:latin typeface="Arial"/>
                <a:cs typeface="Arial"/>
              </a:rPr>
              <a:t>present</a:t>
            </a:r>
            <a:r>
              <a:rPr dirty="0" sz="1200" spc="-40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200" b="1">
                <a:solidFill>
                  <a:srgbClr val="03234D"/>
                </a:solidFill>
                <a:latin typeface="Arial"/>
                <a:cs typeface="Arial"/>
              </a:rPr>
              <a:t>in</a:t>
            </a:r>
            <a:r>
              <a:rPr dirty="0" sz="1200" spc="-25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200" b="1">
                <a:solidFill>
                  <a:srgbClr val="03234D"/>
                </a:solidFill>
                <a:latin typeface="Arial"/>
                <a:cs typeface="Arial"/>
              </a:rPr>
              <a:t>millions</a:t>
            </a:r>
            <a:r>
              <a:rPr dirty="0" sz="1200" spc="-25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200" b="1">
                <a:solidFill>
                  <a:srgbClr val="03234D"/>
                </a:solidFill>
                <a:latin typeface="Arial"/>
                <a:cs typeface="Arial"/>
              </a:rPr>
              <a:t>of</a:t>
            </a:r>
            <a:r>
              <a:rPr dirty="0" sz="1200" spc="-30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200" spc="-10" b="1">
                <a:solidFill>
                  <a:srgbClr val="03234D"/>
                </a:solidFill>
                <a:latin typeface="Arial"/>
                <a:cs typeface="Arial"/>
              </a:rPr>
              <a:t>dollars</a:t>
            </a:r>
            <a:endParaRPr sz="1200">
              <a:latin typeface="Arial"/>
              <a:cs typeface="Arial"/>
            </a:endParaRPr>
          </a:p>
        </p:txBody>
      </p:sp>
      <p:sp>
        <p:nvSpPr>
          <p:cNvPr id="78" name="object 78" descr=""/>
          <p:cNvSpPr txBox="1"/>
          <p:nvPr/>
        </p:nvSpPr>
        <p:spPr>
          <a:xfrm>
            <a:off x="634491" y="1213865"/>
            <a:ext cx="4843780" cy="1854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Siemens</a:t>
            </a:r>
            <a:r>
              <a:rPr dirty="0" sz="1050" spc="-3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has</a:t>
            </a:r>
            <a:r>
              <a:rPr dirty="0" sz="105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made</a:t>
            </a:r>
            <a:r>
              <a:rPr dirty="0" sz="1050" spc="-4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smaller,</a:t>
            </a:r>
            <a:r>
              <a:rPr dirty="0" sz="105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 spc="-10">
                <a:solidFill>
                  <a:srgbClr val="03234D"/>
                </a:solidFill>
                <a:latin typeface="Arial MT"/>
                <a:cs typeface="Arial MT"/>
              </a:rPr>
              <a:t>targeted</a:t>
            </a:r>
            <a:r>
              <a:rPr dirty="0" sz="1050" spc="-4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acquisitions</a:t>
            </a:r>
            <a:r>
              <a:rPr dirty="0" sz="105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related</a:t>
            </a:r>
            <a:r>
              <a:rPr dirty="0" sz="105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to</a:t>
            </a:r>
            <a:r>
              <a:rPr dirty="0" sz="1050" spc="-4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enterprise</a:t>
            </a:r>
            <a:r>
              <a:rPr dirty="0" sz="105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 spc="-10">
                <a:solidFill>
                  <a:srgbClr val="03234D"/>
                </a:solidFill>
                <a:latin typeface="Arial MT"/>
                <a:cs typeface="Arial MT"/>
              </a:rPr>
              <a:t>technology</a:t>
            </a:r>
            <a:endParaRPr sz="1050">
              <a:latin typeface="Arial MT"/>
              <a:cs typeface="Arial MT"/>
            </a:endParaRPr>
          </a:p>
        </p:txBody>
      </p:sp>
      <p:sp>
        <p:nvSpPr>
          <p:cNvPr id="79" name="object 79"/>
          <p:cNvSpPr txBox="1">
            <a:spLocks noGrp="1"/>
          </p:cNvSpPr>
          <p:nvPr>
            <p:ph type="title"/>
          </p:nvPr>
        </p:nvSpPr>
        <p:spPr>
          <a:xfrm>
            <a:off x="624077" y="204977"/>
            <a:ext cx="8260715" cy="3302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009C9B"/>
                </a:solidFill>
              </a:rPr>
              <a:t>Siemens</a:t>
            </a:r>
            <a:r>
              <a:rPr dirty="0" spc="-100">
                <a:solidFill>
                  <a:srgbClr val="009C9B"/>
                </a:solidFill>
              </a:rPr>
              <a:t> </a:t>
            </a:r>
            <a:r>
              <a:rPr dirty="0">
                <a:solidFill>
                  <a:srgbClr val="009C9B"/>
                </a:solidFill>
              </a:rPr>
              <a:t>Past</a:t>
            </a:r>
            <a:r>
              <a:rPr dirty="0" spc="-140">
                <a:solidFill>
                  <a:srgbClr val="009C9B"/>
                </a:solidFill>
              </a:rPr>
              <a:t> </a:t>
            </a:r>
            <a:r>
              <a:rPr dirty="0">
                <a:solidFill>
                  <a:srgbClr val="009C9B"/>
                </a:solidFill>
              </a:rPr>
              <a:t>Acquisitions</a:t>
            </a:r>
            <a:r>
              <a:rPr dirty="0" spc="-80">
                <a:solidFill>
                  <a:srgbClr val="009C9B"/>
                </a:solidFill>
              </a:rPr>
              <a:t> </a:t>
            </a:r>
            <a:r>
              <a:rPr dirty="0">
                <a:solidFill>
                  <a:srgbClr val="009C9B"/>
                </a:solidFill>
              </a:rPr>
              <a:t>Favor</a:t>
            </a:r>
            <a:r>
              <a:rPr dirty="0" spc="-80">
                <a:solidFill>
                  <a:srgbClr val="009C9B"/>
                </a:solidFill>
              </a:rPr>
              <a:t> </a:t>
            </a:r>
            <a:r>
              <a:rPr dirty="0" spc="-10">
                <a:solidFill>
                  <a:srgbClr val="009C9B"/>
                </a:solidFill>
              </a:rPr>
              <a:t>Smaller,</a:t>
            </a:r>
            <a:r>
              <a:rPr dirty="0" spc="-105">
                <a:solidFill>
                  <a:srgbClr val="009C9B"/>
                </a:solidFill>
              </a:rPr>
              <a:t> </a:t>
            </a:r>
            <a:r>
              <a:rPr dirty="0" spc="-20">
                <a:solidFill>
                  <a:srgbClr val="009C9B"/>
                </a:solidFill>
              </a:rPr>
              <a:t>Tech</a:t>
            </a:r>
            <a:r>
              <a:rPr dirty="0" spc="-80">
                <a:solidFill>
                  <a:srgbClr val="009C9B"/>
                </a:solidFill>
              </a:rPr>
              <a:t> </a:t>
            </a:r>
            <a:r>
              <a:rPr dirty="0">
                <a:solidFill>
                  <a:srgbClr val="009C9B"/>
                </a:solidFill>
              </a:rPr>
              <a:t>Focused</a:t>
            </a:r>
            <a:r>
              <a:rPr dirty="0" spc="-70">
                <a:solidFill>
                  <a:srgbClr val="009C9B"/>
                </a:solidFill>
              </a:rPr>
              <a:t> </a:t>
            </a:r>
            <a:r>
              <a:rPr dirty="0" spc="-10">
                <a:solidFill>
                  <a:srgbClr val="009C9B"/>
                </a:solidFill>
              </a:rPr>
              <a:t>Companies</a:t>
            </a:r>
          </a:p>
        </p:txBody>
      </p:sp>
      <p:sp>
        <p:nvSpPr>
          <p:cNvPr id="80" name="object 80" descr=""/>
          <p:cNvSpPr txBox="1"/>
          <p:nvPr/>
        </p:nvSpPr>
        <p:spPr>
          <a:xfrm>
            <a:off x="743458" y="6326632"/>
            <a:ext cx="279971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Source:</a:t>
            </a:r>
            <a:r>
              <a:rPr dirty="0" sz="800" spc="-2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(Annual</a:t>
            </a:r>
            <a:r>
              <a:rPr dirty="0" sz="800" spc="-2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Report,</a:t>
            </a:r>
            <a:r>
              <a:rPr dirty="0" sz="800" spc="-2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(Siemens,</a:t>
            </a:r>
            <a:r>
              <a:rPr dirty="0" sz="800" spc="-3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2022),</a:t>
            </a:r>
            <a:r>
              <a:rPr dirty="0" sz="800" spc="-2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(Bloomberg,</a:t>
            </a:r>
            <a:r>
              <a:rPr dirty="0" sz="800" spc="-2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 spc="-10">
                <a:solidFill>
                  <a:srgbClr val="010027"/>
                </a:solidFill>
                <a:latin typeface="Arial MT"/>
                <a:cs typeface="Arial MT"/>
              </a:rPr>
              <a:t>2023)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81" name="object 81" descr=""/>
          <p:cNvSpPr txBox="1"/>
          <p:nvPr/>
        </p:nvSpPr>
        <p:spPr>
          <a:xfrm>
            <a:off x="8644635" y="6326632"/>
            <a:ext cx="311340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i="1">
                <a:solidFill>
                  <a:srgbClr val="010027"/>
                </a:solidFill>
                <a:latin typeface="Arial"/>
                <a:cs typeface="Arial"/>
              </a:rPr>
              <a:t>Note:</a:t>
            </a:r>
            <a:r>
              <a:rPr dirty="0" sz="800" spc="-5" i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800" i="1">
                <a:solidFill>
                  <a:srgbClr val="010027"/>
                </a:solidFill>
                <a:latin typeface="Arial"/>
                <a:cs typeface="Arial"/>
              </a:rPr>
              <a:t>Expressed in</a:t>
            </a:r>
            <a:r>
              <a:rPr dirty="0" sz="800" spc="-10" i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800" i="1">
                <a:solidFill>
                  <a:srgbClr val="010027"/>
                </a:solidFill>
                <a:latin typeface="Arial"/>
                <a:cs typeface="Arial"/>
              </a:rPr>
              <a:t>USD</a:t>
            </a:r>
            <a:r>
              <a:rPr dirty="0" sz="800" spc="-10" i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800" i="1">
                <a:solidFill>
                  <a:srgbClr val="010027"/>
                </a:solidFill>
                <a:latin typeface="Arial"/>
                <a:cs typeface="Arial"/>
              </a:rPr>
              <a:t>with</a:t>
            </a:r>
            <a:r>
              <a:rPr dirty="0" sz="800" spc="-15" i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800" i="1">
                <a:solidFill>
                  <a:srgbClr val="010027"/>
                </a:solidFill>
                <a:latin typeface="Arial"/>
                <a:cs typeface="Arial"/>
              </a:rPr>
              <a:t>a</a:t>
            </a:r>
            <a:r>
              <a:rPr dirty="0" sz="800" spc="-10" i="1">
                <a:solidFill>
                  <a:srgbClr val="010027"/>
                </a:solidFill>
                <a:latin typeface="Arial"/>
                <a:cs typeface="Arial"/>
              </a:rPr>
              <a:t> conversion</a:t>
            </a:r>
            <a:r>
              <a:rPr dirty="0" sz="800" spc="5" i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800" i="1">
                <a:solidFill>
                  <a:srgbClr val="010027"/>
                </a:solidFill>
                <a:latin typeface="Arial"/>
                <a:cs typeface="Arial"/>
              </a:rPr>
              <a:t>rate</a:t>
            </a:r>
            <a:r>
              <a:rPr dirty="0" sz="800" spc="-15" i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800" i="1">
                <a:solidFill>
                  <a:srgbClr val="010027"/>
                </a:solidFill>
                <a:latin typeface="Arial"/>
                <a:cs typeface="Arial"/>
              </a:rPr>
              <a:t>of</a:t>
            </a:r>
            <a:r>
              <a:rPr dirty="0" sz="800" spc="-5" i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800" i="1">
                <a:solidFill>
                  <a:srgbClr val="010027"/>
                </a:solidFill>
                <a:latin typeface="Arial"/>
                <a:cs typeface="Arial"/>
              </a:rPr>
              <a:t>0.94 as</a:t>
            </a:r>
            <a:r>
              <a:rPr dirty="0" sz="800" spc="-10" i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800" i="1">
                <a:solidFill>
                  <a:srgbClr val="010027"/>
                </a:solidFill>
                <a:latin typeface="Arial"/>
                <a:cs typeface="Arial"/>
              </a:rPr>
              <a:t>of</a:t>
            </a:r>
            <a:r>
              <a:rPr dirty="0" sz="800" spc="-5" i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800" spc="-10" i="1">
                <a:solidFill>
                  <a:srgbClr val="010027"/>
                </a:solidFill>
                <a:latin typeface="Arial"/>
                <a:cs typeface="Arial"/>
              </a:rPr>
              <a:t>2/20/23</a:t>
            </a:r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1803126" y="6462776"/>
            <a:ext cx="173355" cy="1854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50" spc="-25">
                <a:solidFill>
                  <a:srgbClr val="03234D"/>
                </a:solidFill>
                <a:latin typeface="Tahoma"/>
                <a:cs typeface="Tahoma"/>
              </a:rPr>
              <a:t>51</a:t>
            </a:r>
            <a:endParaRPr sz="1050">
              <a:latin typeface="Tahoma"/>
              <a:cs typeface="Tahoma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122407" y="291889"/>
            <a:ext cx="1434083" cy="238419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39698" y="768858"/>
            <a:ext cx="10917174" cy="19050"/>
          </a:xfrm>
          <a:prstGeom prst="rect">
            <a:avLst/>
          </a:prstGeom>
        </p:spPr>
      </p:pic>
      <p:grpSp>
        <p:nvGrpSpPr>
          <p:cNvPr id="5" name="object 5" descr=""/>
          <p:cNvGrpSpPr/>
          <p:nvPr/>
        </p:nvGrpSpPr>
        <p:grpSpPr>
          <a:xfrm>
            <a:off x="0" y="6496050"/>
            <a:ext cx="12192000" cy="361950"/>
            <a:chOff x="0" y="6496050"/>
            <a:chExt cx="12192000" cy="361950"/>
          </a:xfrm>
        </p:grpSpPr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6694931"/>
              <a:ext cx="12192000" cy="163068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7887" y="6496050"/>
              <a:ext cx="6297168" cy="361949"/>
            </a:xfrm>
            <a:prstGeom prst="rect">
              <a:avLst/>
            </a:prstGeom>
          </p:spPr>
        </p:pic>
      </p:grpSp>
      <p:sp>
        <p:nvSpPr>
          <p:cNvPr id="8" name="object 8" descr=""/>
          <p:cNvSpPr txBox="1"/>
          <p:nvPr/>
        </p:nvSpPr>
        <p:spPr>
          <a:xfrm>
            <a:off x="2601976" y="6504940"/>
            <a:ext cx="569595" cy="293370"/>
          </a:xfrm>
          <a:prstGeom prst="rect">
            <a:avLst/>
          </a:prstGeom>
        </p:spPr>
        <p:txBody>
          <a:bodyPr wrap="square" lIns="0" tIns="65404" rIns="0" bIns="0" rtlCol="0" vert="horz">
            <a:spAutoFit/>
          </a:bodyPr>
          <a:lstStyle/>
          <a:p>
            <a:pPr marL="41910" marR="30480" indent="-3810">
              <a:lnSpc>
                <a:spcPct val="67100"/>
              </a:lnSpc>
              <a:spcBef>
                <a:spcPts val="515"/>
              </a:spcBef>
            </a:pPr>
            <a:r>
              <a:rPr dirty="0" sz="1050" spc="-10" b="1">
                <a:solidFill>
                  <a:srgbClr val="FFFFFF"/>
                </a:solidFill>
                <a:latin typeface="Calibri"/>
                <a:cs typeface="Calibri"/>
              </a:rPr>
              <a:t>Industry </a:t>
            </a:r>
            <a:r>
              <a:rPr dirty="0" baseline="-21164" sz="1575" spc="-315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050" spc="-210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baseline="-21164" sz="1575" spc="-315" b="1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dirty="0" sz="1050" spc="-210" b="1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dirty="0" baseline="-21164" sz="1575" spc="-315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050" spc="-210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baseline="-21164" sz="1575" spc="-315" b="1">
                <a:solidFill>
                  <a:srgbClr val="FFFFFF"/>
                </a:solidFill>
                <a:latin typeface="Calibri"/>
                <a:cs typeface="Calibri"/>
              </a:rPr>
              <a:t>ly</a:t>
            </a:r>
            <a:r>
              <a:rPr dirty="0" sz="1050" spc="-210" b="1">
                <a:solidFill>
                  <a:srgbClr val="FFFFFF"/>
                </a:solidFill>
                <a:latin typeface="Calibri"/>
                <a:cs typeface="Calibri"/>
              </a:rPr>
              <a:t>ly</a:t>
            </a:r>
            <a:r>
              <a:rPr dirty="0" baseline="-21164" sz="1575" spc="-315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sz="1050" spc="-210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baseline="-21164" sz="1575" spc="-315" b="1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dirty="0" sz="1050" spc="-210" b="1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1041653" y="6504940"/>
            <a:ext cx="657860" cy="293370"/>
          </a:xfrm>
          <a:prstGeom prst="rect">
            <a:avLst/>
          </a:prstGeom>
        </p:spPr>
        <p:txBody>
          <a:bodyPr wrap="square" lIns="0" tIns="65404" rIns="0" bIns="0" rtlCol="0" vert="horz">
            <a:spAutoFit/>
          </a:bodyPr>
          <a:lstStyle/>
          <a:p>
            <a:pPr marL="38735" marR="30480" indent="-1270">
              <a:lnSpc>
                <a:spcPct val="67100"/>
              </a:lnSpc>
              <a:spcBef>
                <a:spcPts val="515"/>
              </a:spcBef>
            </a:pPr>
            <a:r>
              <a:rPr dirty="0" sz="1050" spc="-10" b="1">
                <a:solidFill>
                  <a:srgbClr val="FFFFFF"/>
                </a:solidFill>
                <a:latin typeface="Calibri"/>
                <a:cs typeface="Calibri"/>
              </a:rPr>
              <a:t>Executive </a:t>
            </a:r>
            <a:r>
              <a:rPr dirty="0" baseline="-21164" sz="1575" spc="-427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sz="1050" spc="-285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baseline="-21164" sz="1575" spc="-427" b="1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dirty="0" sz="1050" spc="-285" b="1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dirty="0" baseline="-21164" sz="1575" spc="-427" b="1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dirty="0" sz="1050" spc="-285" b="1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dirty="0" baseline="-21164" sz="1575" spc="-427" b="1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dirty="0" sz="1050" spc="-285" b="1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dirty="0" baseline="-21164" sz="1575" spc="-427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050" spc="-285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baseline="-21164" sz="1575" spc="-427" b="1">
                <a:solidFill>
                  <a:srgbClr val="FFFFFF"/>
                </a:solidFill>
                <a:latin typeface="Calibri"/>
                <a:cs typeface="Calibri"/>
              </a:rPr>
              <a:t>ry</a:t>
            </a:r>
            <a:r>
              <a:rPr dirty="0" sz="1050" spc="-285" b="1">
                <a:solidFill>
                  <a:srgbClr val="FFFFFF"/>
                </a:solidFill>
                <a:latin typeface="Calibri"/>
                <a:cs typeface="Calibri"/>
              </a:rPr>
              <a:t>ry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4158234" y="6504940"/>
            <a:ext cx="637540" cy="293370"/>
          </a:xfrm>
          <a:prstGeom prst="rect">
            <a:avLst/>
          </a:prstGeom>
        </p:spPr>
        <p:txBody>
          <a:bodyPr wrap="square" lIns="0" tIns="65404" rIns="0" bIns="0" rtlCol="0" vert="horz">
            <a:spAutoFit/>
          </a:bodyPr>
          <a:lstStyle/>
          <a:p>
            <a:pPr marL="38100" marR="30480" indent="33655">
              <a:lnSpc>
                <a:spcPct val="67100"/>
              </a:lnSpc>
              <a:spcBef>
                <a:spcPts val="515"/>
              </a:spcBef>
            </a:pPr>
            <a:r>
              <a:rPr dirty="0" sz="1050" spc="-10" b="1">
                <a:solidFill>
                  <a:srgbClr val="FFFFFF"/>
                </a:solidFill>
                <a:latin typeface="Calibri"/>
                <a:cs typeface="Calibri"/>
              </a:rPr>
              <a:t>Company </a:t>
            </a:r>
            <a:r>
              <a:rPr dirty="0" sz="1050" spc="-484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baseline="-21164" sz="1575" spc="-390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sz="1050" spc="-270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baseline="-21164" sz="1575" spc="-390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sz="1050" spc="-300" b="1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baseline="-21164" sz="1575" spc="-382" b="1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sz="1050" spc="-150" b="1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dirty="0" baseline="-21164" sz="1575" spc="-390" b="1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dirty="0" sz="1050" spc="-270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baseline="-21164" sz="1575" spc="-390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sz="1050" spc="-35" b="1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dirty="0" baseline="-21164" sz="1575" spc="-390" b="1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dirty="0" sz="1050" spc="-300" b="1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baseline="-21164" sz="1575" spc="-382" b="1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sz="1050" spc="-565" b="1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r>
              <a:rPr dirty="0" baseline="-21164" sz="1575" spc="-30" b="1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endParaRPr baseline="-21164" sz="1575">
              <a:latin typeface="Calibri"/>
              <a:cs typeface="Calibri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5769102" y="6504940"/>
            <a:ext cx="647700" cy="293370"/>
          </a:xfrm>
          <a:prstGeom prst="rect">
            <a:avLst/>
          </a:prstGeom>
        </p:spPr>
        <p:txBody>
          <a:bodyPr wrap="square" lIns="0" tIns="65404" rIns="0" bIns="0" rtlCol="0" vert="horz">
            <a:spAutoFit/>
          </a:bodyPr>
          <a:lstStyle/>
          <a:p>
            <a:pPr marL="38100" marR="30480" indent="60960">
              <a:lnSpc>
                <a:spcPct val="67100"/>
              </a:lnSpc>
              <a:spcBef>
                <a:spcPts val="515"/>
              </a:spcBef>
            </a:pPr>
            <a:r>
              <a:rPr dirty="0" sz="1050" spc="-10" b="1">
                <a:solidFill>
                  <a:srgbClr val="FFFFFF"/>
                </a:solidFill>
                <a:latin typeface="Calibri"/>
                <a:cs typeface="Calibri"/>
              </a:rPr>
              <a:t>Financial </a:t>
            </a:r>
            <a:r>
              <a:rPr dirty="0" sz="1050" spc="-250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baseline="-21164" sz="1575" spc="-375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sz="1050" spc="-250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baseline="-21164" sz="1575" spc="-375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sz="1050" spc="-250" b="1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baseline="-21164" sz="1575" spc="-375" b="1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sz="1050" spc="-250" b="1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dirty="0" baseline="-21164" sz="1575" spc="-375" b="1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dirty="0" sz="1050" spc="-250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baseline="-21164" sz="1575" spc="-375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sz="1050" spc="-250" b="1">
                <a:solidFill>
                  <a:srgbClr val="FFFFFF"/>
                </a:solidFill>
                <a:latin typeface="Calibri"/>
                <a:cs typeface="Calibri"/>
              </a:rPr>
              <a:t>ie</a:t>
            </a:r>
            <a:r>
              <a:rPr dirty="0" baseline="-21164" sz="1575" spc="-375" b="1">
                <a:solidFill>
                  <a:srgbClr val="FFFFFF"/>
                </a:solidFill>
                <a:latin typeface="Calibri"/>
                <a:cs typeface="Calibri"/>
              </a:rPr>
              <a:t>ie</a:t>
            </a:r>
            <a:r>
              <a:rPr dirty="0" sz="1050" spc="-250" b="1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r>
              <a:rPr dirty="0" baseline="-21164" sz="1575" spc="-375" b="1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endParaRPr baseline="-21164" sz="1575">
              <a:latin typeface="Calibri"/>
              <a:cs typeface="Calibri"/>
            </a:endParaRPr>
          </a:p>
        </p:txBody>
      </p:sp>
      <p:sp>
        <p:nvSpPr>
          <p:cNvPr id="12" name="object 12" descr=""/>
          <p:cNvSpPr/>
          <p:nvPr/>
        </p:nvSpPr>
        <p:spPr>
          <a:xfrm>
            <a:off x="6922007" y="6496050"/>
            <a:ext cx="1624330" cy="361950"/>
          </a:xfrm>
          <a:custGeom>
            <a:avLst/>
            <a:gdLst/>
            <a:ahLst/>
            <a:cxnLst/>
            <a:rect l="l" t="t" r="r" b="b"/>
            <a:pathLst>
              <a:path w="1624329" h="361950">
                <a:moveTo>
                  <a:pt x="1623822" y="0"/>
                </a:moveTo>
                <a:lnTo>
                  <a:pt x="90424" y="0"/>
                </a:lnTo>
                <a:lnTo>
                  <a:pt x="0" y="361949"/>
                </a:lnTo>
                <a:lnTo>
                  <a:pt x="1533271" y="361949"/>
                </a:lnTo>
                <a:lnTo>
                  <a:pt x="1623822" y="0"/>
                </a:lnTo>
                <a:close/>
              </a:path>
            </a:pathLst>
          </a:custGeom>
          <a:solidFill>
            <a:srgbClr val="2C716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 descr=""/>
          <p:cNvSpPr txBox="1"/>
          <p:nvPr/>
        </p:nvSpPr>
        <p:spPr>
          <a:xfrm>
            <a:off x="7416545" y="6504940"/>
            <a:ext cx="635635" cy="293370"/>
          </a:xfrm>
          <a:prstGeom prst="rect">
            <a:avLst/>
          </a:prstGeom>
        </p:spPr>
        <p:txBody>
          <a:bodyPr wrap="square" lIns="0" tIns="65404" rIns="0" bIns="0" rtlCol="0" vert="horz">
            <a:spAutoFit/>
          </a:bodyPr>
          <a:lstStyle/>
          <a:p>
            <a:pPr marL="39370" marR="30480" indent="-1905">
              <a:lnSpc>
                <a:spcPct val="67100"/>
              </a:lnSpc>
              <a:spcBef>
                <a:spcPts val="515"/>
              </a:spcBef>
            </a:pPr>
            <a:r>
              <a:rPr dirty="0" sz="1050" spc="-10" b="1">
                <a:solidFill>
                  <a:srgbClr val="FFFFFF"/>
                </a:solidFill>
                <a:latin typeface="Calibri"/>
                <a:cs typeface="Calibri"/>
              </a:rPr>
              <a:t>Feasibility </a:t>
            </a:r>
            <a:r>
              <a:rPr dirty="0" sz="1050" spc="-185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baseline="-21164" sz="1575" spc="-277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050" spc="-185" b="1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dirty="0" baseline="-21164" sz="1575" spc="-277" b="1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dirty="0" sz="1050" spc="-185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baseline="-21164" sz="1575" spc="-277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050" spc="-185" b="1">
                <a:solidFill>
                  <a:srgbClr val="FFFFFF"/>
                </a:solidFill>
                <a:latin typeface="Calibri"/>
                <a:cs typeface="Calibri"/>
              </a:rPr>
              <a:t>ly</a:t>
            </a:r>
            <a:r>
              <a:rPr dirty="0" baseline="-21164" sz="1575" spc="-277" b="1">
                <a:solidFill>
                  <a:srgbClr val="FFFFFF"/>
                </a:solidFill>
                <a:latin typeface="Calibri"/>
                <a:cs typeface="Calibri"/>
              </a:rPr>
              <a:t>ly</a:t>
            </a:r>
            <a:r>
              <a:rPr dirty="0" sz="1050" spc="-185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baseline="-21164" sz="1575" spc="-277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sz="1050" spc="-185" b="1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dirty="0" baseline="-21164" sz="1575" spc="-277" b="1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endParaRPr baseline="-21164" sz="1575">
              <a:latin typeface="Calibri"/>
              <a:cs typeface="Calibri"/>
            </a:endParaRPr>
          </a:p>
        </p:txBody>
      </p:sp>
      <p:pic>
        <p:nvPicPr>
          <p:cNvPr id="14" name="object 14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543543" y="6496050"/>
            <a:ext cx="3054857" cy="361949"/>
          </a:xfrm>
          <a:prstGeom prst="rect">
            <a:avLst/>
          </a:prstGeom>
        </p:spPr>
      </p:pic>
      <p:sp>
        <p:nvSpPr>
          <p:cNvPr id="15" name="object 15" descr=""/>
          <p:cNvSpPr txBox="1"/>
          <p:nvPr/>
        </p:nvSpPr>
        <p:spPr>
          <a:xfrm>
            <a:off x="9007347" y="6504940"/>
            <a:ext cx="696595" cy="293370"/>
          </a:xfrm>
          <a:prstGeom prst="rect">
            <a:avLst/>
          </a:prstGeom>
        </p:spPr>
        <p:txBody>
          <a:bodyPr wrap="square" lIns="0" tIns="65404" rIns="0" bIns="0" rtlCol="0" vert="horz">
            <a:spAutoFit/>
          </a:bodyPr>
          <a:lstStyle/>
          <a:p>
            <a:pPr marL="54610" marR="30480" indent="-17145">
              <a:lnSpc>
                <a:spcPct val="67100"/>
              </a:lnSpc>
              <a:spcBef>
                <a:spcPts val="515"/>
              </a:spcBef>
            </a:pPr>
            <a:r>
              <a:rPr dirty="0" sz="1050" spc="-10" b="1">
                <a:solidFill>
                  <a:srgbClr val="FFFFFF"/>
                </a:solidFill>
                <a:latin typeface="Calibri"/>
                <a:cs typeface="Calibri"/>
              </a:rPr>
              <a:t>Alternative </a:t>
            </a:r>
            <a:r>
              <a:rPr dirty="0" sz="1050" spc="-160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baseline="-21164" sz="1575" spc="-240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sz="1050" spc="-160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baseline="-21164" sz="1575" spc="-240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sz="1050" spc="-160" b="1">
                <a:solidFill>
                  <a:srgbClr val="FFFFFF"/>
                </a:solidFill>
                <a:latin typeface="Calibri"/>
                <a:cs typeface="Calibri"/>
              </a:rPr>
              <a:t>lu</a:t>
            </a:r>
            <a:r>
              <a:rPr dirty="0" baseline="-21164" sz="1575" spc="-240" b="1">
                <a:solidFill>
                  <a:srgbClr val="FFFFFF"/>
                </a:solidFill>
                <a:latin typeface="Calibri"/>
                <a:cs typeface="Calibri"/>
              </a:rPr>
              <a:t>lu</a:t>
            </a:r>
            <a:r>
              <a:rPr dirty="0" sz="1050" spc="-160" b="1">
                <a:solidFill>
                  <a:srgbClr val="FFFFFF"/>
                </a:solidFill>
                <a:latin typeface="Calibri"/>
                <a:cs typeface="Calibri"/>
              </a:rPr>
              <a:t>ti</a:t>
            </a:r>
            <a:r>
              <a:rPr dirty="0" baseline="-21164" sz="1575" spc="-240" b="1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dirty="0" sz="1050" spc="-160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baseline="-21164" sz="1575" spc="-240" b="1">
                <a:solidFill>
                  <a:srgbClr val="FFFFFF"/>
                </a:solidFill>
                <a:latin typeface="Calibri"/>
                <a:cs typeface="Calibri"/>
              </a:rPr>
              <a:t>io</a:t>
            </a:r>
            <a:r>
              <a:rPr dirty="0" sz="1050" spc="-160" b="1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dirty="0" baseline="-21164" sz="1575" spc="-240" b="1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endParaRPr baseline="-21164" sz="1575">
              <a:latin typeface="Calibri"/>
              <a:cs typeface="Calibri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10567161" y="6589521"/>
            <a:ext cx="629285" cy="1854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50" spc="-10" b="1">
                <a:solidFill>
                  <a:srgbClr val="FFFFFF"/>
                </a:solidFill>
                <a:latin typeface="Calibri"/>
                <a:cs typeface="Calibri"/>
              </a:rPr>
              <a:t>Conclusion</a:t>
            </a:r>
            <a:endParaRPr sz="1050">
              <a:latin typeface="Calibri"/>
              <a:cs typeface="Calibri"/>
            </a:endParaRPr>
          </a:p>
        </p:txBody>
      </p:sp>
      <p:grpSp>
        <p:nvGrpSpPr>
          <p:cNvPr id="17" name="object 17" descr=""/>
          <p:cNvGrpSpPr/>
          <p:nvPr/>
        </p:nvGrpSpPr>
        <p:grpSpPr>
          <a:xfrm>
            <a:off x="5860922" y="5300471"/>
            <a:ext cx="5375910" cy="919480"/>
            <a:chOff x="5860922" y="5300471"/>
            <a:chExt cx="5375910" cy="919480"/>
          </a:xfrm>
        </p:grpSpPr>
        <p:sp>
          <p:nvSpPr>
            <p:cNvPr id="18" name="object 18" descr=""/>
            <p:cNvSpPr/>
            <p:nvPr/>
          </p:nvSpPr>
          <p:spPr>
            <a:xfrm>
              <a:off x="7598282" y="5517260"/>
              <a:ext cx="0" cy="673735"/>
            </a:xfrm>
            <a:custGeom>
              <a:avLst/>
              <a:gdLst/>
              <a:ahLst/>
              <a:cxnLst/>
              <a:rect l="l" t="t" r="r" b="b"/>
              <a:pathLst>
                <a:path w="0" h="673735">
                  <a:moveTo>
                    <a:pt x="0" y="673506"/>
                  </a:moveTo>
                  <a:lnTo>
                    <a:pt x="0" y="0"/>
                  </a:lnTo>
                </a:path>
              </a:pathLst>
            </a:custGeom>
            <a:ln w="57150">
              <a:solidFill>
                <a:srgbClr val="94EBD7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8844914" y="5517260"/>
              <a:ext cx="0" cy="673735"/>
            </a:xfrm>
            <a:custGeom>
              <a:avLst/>
              <a:gdLst/>
              <a:ahLst/>
              <a:cxnLst/>
              <a:rect l="l" t="t" r="r" b="b"/>
              <a:pathLst>
                <a:path w="0" h="673735">
                  <a:moveTo>
                    <a:pt x="0" y="673506"/>
                  </a:moveTo>
                  <a:lnTo>
                    <a:pt x="0" y="0"/>
                  </a:lnTo>
                </a:path>
              </a:pathLst>
            </a:custGeom>
            <a:ln w="57150">
              <a:solidFill>
                <a:srgbClr val="5ADFC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10086975" y="5517260"/>
              <a:ext cx="0" cy="673735"/>
            </a:xfrm>
            <a:custGeom>
              <a:avLst/>
              <a:gdLst/>
              <a:ahLst/>
              <a:cxnLst/>
              <a:rect l="l" t="t" r="r" b="b"/>
              <a:pathLst>
                <a:path w="0" h="673735">
                  <a:moveTo>
                    <a:pt x="0" y="673506"/>
                  </a:moveTo>
                  <a:lnTo>
                    <a:pt x="0" y="0"/>
                  </a:lnTo>
                </a:path>
              </a:pathLst>
            </a:custGeom>
            <a:ln w="57150">
              <a:solidFill>
                <a:srgbClr val="37D6B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 descr=""/>
            <p:cNvSpPr/>
            <p:nvPr/>
          </p:nvSpPr>
          <p:spPr>
            <a:xfrm>
              <a:off x="6299072" y="5517260"/>
              <a:ext cx="0" cy="673735"/>
            </a:xfrm>
            <a:custGeom>
              <a:avLst/>
              <a:gdLst/>
              <a:ahLst/>
              <a:cxnLst/>
              <a:rect l="l" t="t" r="r" b="b"/>
              <a:pathLst>
                <a:path w="0" h="673735">
                  <a:moveTo>
                    <a:pt x="0" y="673506"/>
                  </a:moveTo>
                  <a:lnTo>
                    <a:pt x="0" y="0"/>
                  </a:lnTo>
                </a:path>
              </a:pathLst>
            </a:custGeom>
            <a:ln w="57150">
              <a:solidFill>
                <a:srgbClr val="D1F8F3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2" name="object 22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860922" y="5390387"/>
              <a:ext cx="5261483" cy="57150"/>
            </a:xfrm>
            <a:prstGeom prst="rect">
              <a:avLst/>
            </a:prstGeom>
          </p:spPr>
        </p:pic>
        <p:pic>
          <p:nvPicPr>
            <p:cNvPr id="23" name="object 23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195186" y="5313552"/>
              <a:ext cx="210058" cy="210058"/>
            </a:xfrm>
            <a:prstGeom prst="rect">
              <a:avLst/>
            </a:prstGeom>
          </p:spPr>
        </p:pic>
        <p:pic>
          <p:nvPicPr>
            <p:cNvPr id="24" name="object 24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115426" y="5313552"/>
              <a:ext cx="210820" cy="210058"/>
            </a:xfrm>
            <a:prstGeom prst="rect">
              <a:avLst/>
            </a:prstGeom>
          </p:spPr>
        </p:pic>
        <p:pic>
          <p:nvPicPr>
            <p:cNvPr id="25" name="object 25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360534" y="5313552"/>
              <a:ext cx="210820" cy="210058"/>
            </a:xfrm>
            <a:prstGeom prst="rect">
              <a:avLst/>
            </a:prstGeom>
          </p:spPr>
        </p:pic>
        <p:pic>
          <p:nvPicPr>
            <p:cNvPr id="26" name="object 26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822739" y="5300471"/>
              <a:ext cx="236113" cy="235458"/>
            </a:xfrm>
            <a:prstGeom prst="rect">
              <a:avLst/>
            </a:prstGeom>
          </p:spPr>
        </p:pic>
        <p:sp>
          <p:nvSpPr>
            <p:cNvPr id="27" name="object 27" descr=""/>
            <p:cNvSpPr/>
            <p:nvPr/>
          </p:nvSpPr>
          <p:spPr>
            <a:xfrm>
              <a:off x="11122151" y="5330189"/>
              <a:ext cx="114300" cy="177165"/>
            </a:xfrm>
            <a:custGeom>
              <a:avLst/>
              <a:gdLst/>
              <a:ahLst/>
              <a:cxnLst/>
              <a:rect l="l" t="t" r="r" b="b"/>
              <a:pathLst>
                <a:path w="114300" h="177164">
                  <a:moveTo>
                    <a:pt x="0" y="0"/>
                  </a:moveTo>
                  <a:lnTo>
                    <a:pt x="0" y="176784"/>
                  </a:lnTo>
                  <a:lnTo>
                    <a:pt x="114300" y="883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3CCA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 descr=""/>
            <p:cNvSpPr/>
            <p:nvPr/>
          </p:nvSpPr>
          <p:spPr>
            <a:xfrm>
              <a:off x="10852403" y="5578601"/>
              <a:ext cx="177165" cy="114300"/>
            </a:xfrm>
            <a:custGeom>
              <a:avLst/>
              <a:gdLst/>
              <a:ahLst/>
              <a:cxnLst/>
              <a:rect l="l" t="t" r="r" b="b"/>
              <a:pathLst>
                <a:path w="177165" h="114300">
                  <a:moveTo>
                    <a:pt x="176784" y="0"/>
                  </a:moveTo>
                  <a:lnTo>
                    <a:pt x="0" y="0"/>
                  </a:lnTo>
                  <a:lnTo>
                    <a:pt x="88392" y="114300"/>
                  </a:lnTo>
                  <a:lnTo>
                    <a:pt x="176784" y="0"/>
                  </a:lnTo>
                  <a:close/>
                </a:path>
              </a:pathLst>
            </a:custGeom>
            <a:solidFill>
              <a:srgbClr val="2CD3B1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9" name="object 29" descr=""/>
          <p:cNvSpPr txBox="1"/>
          <p:nvPr/>
        </p:nvSpPr>
        <p:spPr>
          <a:xfrm>
            <a:off x="9003283" y="5781294"/>
            <a:ext cx="903605" cy="6318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99400"/>
              </a:lnSpc>
              <a:spcBef>
                <a:spcPts val="100"/>
              </a:spcBef>
            </a:pP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POC</a:t>
            </a:r>
            <a:r>
              <a:rPr dirty="0" sz="800" spc="-10">
                <a:solidFill>
                  <a:srgbClr val="010027"/>
                </a:solidFill>
                <a:latin typeface="Arial MT"/>
                <a:cs typeface="Arial MT"/>
              </a:rPr>
              <a:t> divests </a:t>
            </a:r>
            <a:r>
              <a:rPr dirty="0" sz="800" b="1">
                <a:solidFill>
                  <a:srgbClr val="010027"/>
                </a:solidFill>
                <a:latin typeface="Arial"/>
                <a:cs typeface="Arial"/>
              </a:rPr>
              <a:t>Siemens</a:t>
            </a:r>
            <a:r>
              <a:rPr dirty="0" sz="800" spc="-3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800" spc="-10" b="1">
                <a:solidFill>
                  <a:srgbClr val="010027"/>
                </a:solidFill>
                <a:latin typeface="Arial"/>
                <a:cs typeface="Arial"/>
              </a:rPr>
              <a:t>Parcel </a:t>
            </a:r>
            <a:r>
              <a:rPr dirty="0" sz="800" b="1">
                <a:solidFill>
                  <a:srgbClr val="010027"/>
                </a:solidFill>
                <a:latin typeface="Arial"/>
                <a:cs typeface="Arial"/>
              </a:rPr>
              <a:t>Logistics</a:t>
            </a:r>
            <a:r>
              <a:rPr dirty="0" sz="800" spc="-3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800" spc="-10">
                <a:solidFill>
                  <a:srgbClr val="010027"/>
                </a:solidFill>
                <a:latin typeface="Arial MT"/>
                <a:cs typeface="Arial MT"/>
              </a:rPr>
              <a:t>business 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for a </a:t>
            </a:r>
            <a:r>
              <a:rPr dirty="0" sz="800" spc="-10">
                <a:solidFill>
                  <a:srgbClr val="010027"/>
                </a:solidFill>
                <a:latin typeface="Arial MT"/>
                <a:cs typeface="Arial MT"/>
              </a:rPr>
              <a:t>post-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tax</a:t>
            </a:r>
            <a:r>
              <a:rPr dirty="0" sz="800" spc="2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 spc="-20">
                <a:solidFill>
                  <a:srgbClr val="010027"/>
                </a:solidFill>
                <a:latin typeface="Arial MT"/>
                <a:cs typeface="Arial MT"/>
              </a:rPr>
              <a:t>gain 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of</a:t>
            </a:r>
            <a:r>
              <a:rPr dirty="0" sz="800" spc="-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 spc="-10">
                <a:solidFill>
                  <a:srgbClr val="010027"/>
                </a:solidFill>
                <a:latin typeface="Arial MT"/>
                <a:cs typeface="Arial MT"/>
              </a:rPr>
              <a:t>$0.8bn</a:t>
            </a:r>
            <a:endParaRPr sz="800">
              <a:latin typeface="Arial MT"/>
              <a:cs typeface="Arial MT"/>
            </a:endParaRPr>
          </a:p>
        </p:txBody>
      </p:sp>
      <p:grpSp>
        <p:nvGrpSpPr>
          <p:cNvPr id="30" name="object 30" descr=""/>
          <p:cNvGrpSpPr/>
          <p:nvPr/>
        </p:nvGrpSpPr>
        <p:grpSpPr>
          <a:xfrm>
            <a:off x="7991147" y="5313553"/>
            <a:ext cx="959485" cy="1078230"/>
            <a:chOff x="7991147" y="5313553"/>
            <a:chExt cx="959485" cy="1078230"/>
          </a:xfrm>
        </p:grpSpPr>
        <p:pic>
          <p:nvPicPr>
            <p:cNvPr id="31" name="object 31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991147" y="5579651"/>
              <a:ext cx="481476" cy="208974"/>
            </a:xfrm>
            <a:prstGeom prst="rect">
              <a:avLst/>
            </a:prstGeom>
          </p:spPr>
        </p:pic>
        <p:pic>
          <p:nvPicPr>
            <p:cNvPr id="32" name="object 32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740266" y="5313553"/>
              <a:ext cx="210057" cy="210058"/>
            </a:xfrm>
            <a:prstGeom prst="rect">
              <a:avLst/>
            </a:prstGeom>
          </p:spPr>
        </p:pic>
        <p:pic>
          <p:nvPicPr>
            <p:cNvPr id="33" name="object 33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740266" y="6181471"/>
              <a:ext cx="210057" cy="210058"/>
            </a:xfrm>
            <a:prstGeom prst="rect">
              <a:avLst/>
            </a:prstGeom>
          </p:spPr>
        </p:pic>
      </p:grpSp>
      <p:sp>
        <p:nvSpPr>
          <p:cNvPr id="34" name="object 34" descr=""/>
          <p:cNvSpPr txBox="1"/>
          <p:nvPr/>
        </p:nvSpPr>
        <p:spPr>
          <a:xfrm>
            <a:off x="5890514" y="5433059"/>
            <a:ext cx="4925060" cy="178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629150" algn="l"/>
              </a:tabLst>
            </a:pPr>
            <a:r>
              <a:rPr dirty="0" sz="1000" spc="-20" b="1">
                <a:solidFill>
                  <a:srgbClr val="010027"/>
                </a:solidFill>
                <a:latin typeface="Arial"/>
                <a:cs typeface="Arial"/>
              </a:rPr>
              <a:t>2020</a:t>
            </a:r>
            <a:r>
              <a:rPr dirty="0" sz="1000" b="1">
                <a:solidFill>
                  <a:srgbClr val="010027"/>
                </a:solidFill>
                <a:latin typeface="Arial"/>
                <a:cs typeface="Arial"/>
              </a:rPr>
              <a:t>	</a:t>
            </a:r>
            <a:r>
              <a:rPr dirty="0" sz="1000" spc="-20" b="1">
                <a:solidFill>
                  <a:srgbClr val="010027"/>
                </a:solidFill>
                <a:latin typeface="Arial"/>
                <a:cs typeface="Arial"/>
              </a:rPr>
              <a:t>2023</a:t>
            </a:r>
            <a:endParaRPr sz="1000">
              <a:latin typeface="Arial"/>
              <a:cs typeface="Arial"/>
            </a:endParaRPr>
          </a:p>
        </p:txBody>
      </p:sp>
      <p:sp>
        <p:nvSpPr>
          <p:cNvPr id="35" name="object 35" descr=""/>
          <p:cNvSpPr txBox="1"/>
          <p:nvPr/>
        </p:nvSpPr>
        <p:spPr>
          <a:xfrm>
            <a:off x="6441440" y="5657341"/>
            <a:ext cx="914400" cy="75374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99500"/>
              </a:lnSpc>
              <a:spcBef>
                <a:spcPts val="100"/>
              </a:spcBef>
            </a:pP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Siemens</a:t>
            </a:r>
            <a:r>
              <a:rPr dirty="0" sz="800" spc="-1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 spc="-10">
                <a:solidFill>
                  <a:srgbClr val="010027"/>
                </a:solidFill>
                <a:latin typeface="Arial MT"/>
                <a:cs typeface="Arial MT"/>
              </a:rPr>
              <a:t>spun-</a:t>
            </a:r>
            <a:r>
              <a:rPr dirty="0" sz="800" spc="-25">
                <a:solidFill>
                  <a:srgbClr val="010027"/>
                </a:solidFill>
                <a:latin typeface="Arial MT"/>
                <a:cs typeface="Arial MT"/>
              </a:rPr>
              <a:t>off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 their</a:t>
            </a:r>
            <a:r>
              <a:rPr dirty="0" sz="800" spc="-2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Gas</a:t>
            </a:r>
            <a:r>
              <a:rPr dirty="0" sz="800" spc="-1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&amp;</a:t>
            </a:r>
            <a:r>
              <a:rPr dirty="0" sz="800" spc="-1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 spc="-10">
                <a:solidFill>
                  <a:srgbClr val="010027"/>
                </a:solidFill>
                <a:latin typeface="Arial MT"/>
                <a:cs typeface="Arial MT"/>
              </a:rPr>
              <a:t>Power 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segment</a:t>
            </a:r>
            <a:r>
              <a:rPr dirty="0" sz="800" spc="-2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to</a:t>
            </a:r>
            <a:r>
              <a:rPr dirty="0" sz="800" spc="-2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 spc="-10">
                <a:solidFill>
                  <a:srgbClr val="010027"/>
                </a:solidFill>
                <a:latin typeface="Arial MT"/>
                <a:cs typeface="Arial MT"/>
              </a:rPr>
              <a:t>create 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the</a:t>
            </a:r>
            <a:r>
              <a:rPr dirty="0" sz="800" spc="-2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 spc="-10">
                <a:solidFill>
                  <a:srgbClr val="010027"/>
                </a:solidFill>
                <a:latin typeface="Arial MT"/>
                <a:cs typeface="Arial MT"/>
              </a:rPr>
              <a:t>independent 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company,</a:t>
            </a:r>
            <a:r>
              <a:rPr dirty="0" sz="800" spc="-3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 spc="-10" b="1">
                <a:solidFill>
                  <a:srgbClr val="010027"/>
                </a:solidFill>
                <a:latin typeface="Arial"/>
                <a:cs typeface="Arial"/>
              </a:rPr>
              <a:t>Siemens Energy</a:t>
            </a:r>
            <a:endParaRPr sz="800">
              <a:latin typeface="Arial"/>
              <a:cs typeface="Arial"/>
            </a:endParaRPr>
          </a:p>
        </p:txBody>
      </p:sp>
      <p:grpSp>
        <p:nvGrpSpPr>
          <p:cNvPr id="36" name="object 36" descr=""/>
          <p:cNvGrpSpPr/>
          <p:nvPr/>
        </p:nvGrpSpPr>
        <p:grpSpPr>
          <a:xfrm>
            <a:off x="6686550" y="5313553"/>
            <a:ext cx="3505835" cy="1078230"/>
            <a:chOff x="6686550" y="5313553"/>
            <a:chExt cx="3505835" cy="1078230"/>
          </a:xfrm>
        </p:grpSpPr>
        <p:pic>
          <p:nvPicPr>
            <p:cNvPr id="37" name="object 3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686550" y="5533644"/>
              <a:ext cx="463296" cy="159258"/>
            </a:xfrm>
            <a:prstGeom prst="rect">
              <a:avLst/>
            </a:prstGeom>
          </p:spPr>
        </p:pic>
        <p:pic>
          <p:nvPicPr>
            <p:cNvPr id="38" name="object 38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491348" y="5325745"/>
              <a:ext cx="210820" cy="210058"/>
            </a:xfrm>
            <a:prstGeom prst="rect">
              <a:avLst/>
            </a:prstGeom>
          </p:spPr>
        </p:pic>
        <p:pic>
          <p:nvPicPr>
            <p:cNvPr id="39" name="object 39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492873" y="6181471"/>
              <a:ext cx="210820" cy="210058"/>
            </a:xfrm>
            <a:prstGeom prst="rect">
              <a:avLst/>
            </a:prstGeom>
          </p:spPr>
        </p:pic>
        <p:pic>
          <p:nvPicPr>
            <p:cNvPr id="40" name="object 40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981565" y="5313553"/>
              <a:ext cx="210819" cy="210058"/>
            </a:xfrm>
            <a:prstGeom prst="rect">
              <a:avLst/>
            </a:prstGeom>
          </p:spPr>
        </p:pic>
        <p:pic>
          <p:nvPicPr>
            <p:cNvPr id="41" name="object 41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981565" y="6181471"/>
              <a:ext cx="210819" cy="210058"/>
            </a:xfrm>
            <a:prstGeom prst="rect">
              <a:avLst/>
            </a:prstGeom>
          </p:spPr>
        </p:pic>
      </p:grpSp>
      <p:sp>
        <p:nvSpPr>
          <p:cNvPr id="42" name="object 42" descr=""/>
          <p:cNvSpPr txBox="1"/>
          <p:nvPr/>
        </p:nvSpPr>
        <p:spPr>
          <a:xfrm>
            <a:off x="7765795" y="5784341"/>
            <a:ext cx="899794" cy="6350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Clean</a:t>
            </a:r>
            <a:r>
              <a:rPr dirty="0" sz="800" spc="-1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exit</a:t>
            </a:r>
            <a:r>
              <a:rPr dirty="0" sz="800" spc="-2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 spc="-20">
                <a:solidFill>
                  <a:srgbClr val="010027"/>
                </a:solidFill>
                <a:latin typeface="Arial MT"/>
                <a:cs typeface="Arial MT"/>
              </a:rPr>
              <a:t>from </a:t>
            </a:r>
            <a:r>
              <a:rPr dirty="0" sz="800" b="1">
                <a:solidFill>
                  <a:srgbClr val="010027"/>
                </a:solidFill>
                <a:latin typeface="Arial"/>
                <a:cs typeface="Arial"/>
              </a:rPr>
              <a:t>Valeo</a:t>
            </a:r>
            <a:r>
              <a:rPr dirty="0" sz="800" spc="-4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800" b="1">
                <a:solidFill>
                  <a:srgbClr val="010027"/>
                </a:solidFill>
                <a:latin typeface="Arial"/>
                <a:cs typeface="Arial"/>
              </a:rPr>
              <a:t>Siemens</a:t>
            </a:r>
            <a:r>
              <a:rPr dirty="0" sz="800" spc="-3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800" spc="-25" b="1">
                <a:solidFill>
                  <a:srgbClr val="010027"/>
                </a:solidFill>
                <a:latin typeface="Arial"/>
                <a:cs typeface="Arial"/>
              </a:rPr>
              <a:t>JV</a:t>
            </a:r>
            <a:r>
              <a:rPr dirty="0" sz="80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–</a:t>
            </a:r>
            <a:r>
              <a:rPr dirty="0" sz="800" spc="-2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Valeo</a:t>
            </a:r>
            <a:r>
              <a:rPr dirty="0" sz="800" spc="-2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bought </a:t>
            </a:r>
            <a:r>
              <a:rPr dirty="0" sz="800" spc="-25">
                <a:solidFill>
                  <a:srgbClr val="010027"/>
                </a:solidFill>
                <a:latin typeface="Arial MT"/>
                <a:cs typeface="Arial MT"/>
              </a:rPr>
              <a:t>the</a:t>
            </a:r>
            <a:r>
              <a:rPr dirty="0" sz="800" spc="-10">
                <a:solidFill>
                  <a:srgbClr val="010027"/>
                </a:solidFill>
                <a:latin typeface="Arial MT"/>
                <a:cs typeface="Arial MT"/>
              </a:rPr>
              <a:t> remaining</a:t>
            </a:r>
            <a:r>
              <a:rPr dirty="0" sz="800" spc="1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stake</a:t>
            </a:r>
            <a:r>
              <a:rPr dirty="0" sz="800" spc="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 spc="-25">
                <a:solidFill>
                  <a:srgbClr val="010027"/>
                </a:solidFill>
                <a:latin typeface="Arial MT"/>
                <a:cs typeface="Arial MT"/>
              </a:rPr>
              <a:t>in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 the</a:t>
            </a:r>
            <a:r>
              <a:rPr dirty="0" sz="800" spc="-2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 spc="-25">
                <a:solidFill>
                  <a:srgbClr val="010027"/>
                </a:solidFill>
                <a:latin typeface="Arial MT"/>
                <a:cs typeface="Arial MT"/>
              </a:rPr>
              <a:t>JV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43" name="object 43" descr=""/>
          <p:cNvSpPr txBox="1"/>
          <p:nvPr/>
        </p:nvSpPr>
        <p:spPr>
          <a:xfrm>
            <a:off x="10224769" y="5999988"/>
            <a:ext cx="853440" cy="3911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dirty="0" sz="800" b="1">
                <a:solidFill>
                  <a:srgbClr val="010027"/>
                </a:solidFill>
                <a:latin typeface="Arial"/>
                <a:cs typeface="Arial"/>
              </a:rPr>
              <a:t>Atlantia</a:t>
            </a:r>
            <a:r>
              <a:rPr dirty="0" sz="800" spc="-1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agrees</a:t>
            </a:r>
            <a:r>
              <a:rPr dirty="0" sz="800" spc="-1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 spc="-25">
                <a:solidFill>
                  <a:srgbClr val="010027"/>
                </a:solidFill>
                <a:latin typeface="Arial MT"/>
                <a:cs typeface="Arial MT"/>
              </a:rPr>
              <a:t>to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 acquire</a:t>
            </a:r>
            <a:r>
              <a:rPr dirty="0" sz="800" spc="-2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 spc="-10" b="1">
                <a:solidFill>
                  <a:srgbClr val="010027"/>
                </a:solidFill>
                <a:latin typeface="Arial"/>
                <a:cs typeface="Arial"/>
              </a:rPr>
              <a:t>Siemens </a:t>
            </a:r>
            <a:r>
              <a:rPr dirty="0" sz="800" b="1">
                <a:solidFill>
                  <a:srgbClr val="010027"/>
                </a:solidFill>
                <a:latin typeface="Arial"/>
                <a:cs typeface="Arial"/>
              </a:rPr>
              <a:t>Yunex</a:t>
            </a:r>
            <a:r>
              <a:rPr dirty="0" sz="800" spc="-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for</a:t>
            </a:r>
            <a:r>
              <a:rPr dirty="0" sz="800" spc="-2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 spc="-10">
                <a:solidFill>
                  <a:srgbClr val="010027"/>
                </a:solidFill>
                <a:latin typeface="Arial MT"/>
                <a:cs typeface="Arial MT"/>
              </a:rPr>
              <a:t>$1.1Bn</a:t>
            </a:r>
            <a:endParaRPr sz="800">
              <a:latin typeface="Arial MT"/>
              <a:cs typeface="Arial MT"/>
            </a:endParaRPr>
          </a:p>
        </p:txBody>
      </p:sp>
      <p:grpSp>
        <p:nvGrpSpPr>
          <p:cNvPr id="44" name="object 44" descr=""/>
          <p:cNvGrpSpPr/>
          <p:nvPr/>
        </p:nvGrpSpPr>
        <p:grpSpPr>
          <a:xfrm>
            <a:off x="6193663" y="5313553"/>
            <a:ext cx="4795520" cy="1078230"/>
            <a:chOff x="6193663" y="5313553"/>
            <a:chExt cx="4795520" cy="1078230"/>
          </a:xfrm>
        </p:grpSpPr>
        <p:pic>
          <p:nvPicPr>
            <p:cNvPr id="45" name="object 45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0392917" y="5670042"/>
              <a:ext cx="595883" cy="335279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9275826" y="5535168"/>
              <a:ext cx="387096" cy="227837"/>
            </a:xfrm>
            <a:prstGeom prst="rect">
              <a:avLst/>
            </a:prstGeom>
          </p:spPr>
        </p:pic>
        <p:pic>
          <p:nvPicPr>
            <p:cNvPr id="47" name="object 47" descr="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193663" y="6181471"/>
              <a:ext cx="210820" cy="210058"/>
            </a:xfrm>
            <a:prstGeom prst="rect">
              <a:avLst/>
            </a:prstGeom>
          </p:spPr>
        </p:pic>
        <p:pic>
          <p:nvPicPr>
            <p:cNvPr id="48" name="object 48" descr="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6842887" y="5313553"/>
              <a:ext cx="210820" cy="210058"/>
            </a:xfrm>
            <a:prstGeom prst="rect">
              <a:avLst/>
            </a:prstGeom>
          </p:spPr>
        </p:pic>
      </p:grpSp>
      <p:pic>
        <p:nvPicPr>
          <p:cNvPr id="49" name="object 49" descr="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633983" y="899541"/>
            <a:ext cx="57150" cy="305181"/>
          </a:xfrm>
          <a:prstGeom prst="rect">
            <a:avLst/>
          </a:prstGeom>
        </p:spPr>
      </p:pic>
      <p:sp>
        <p:nvSpPr>
          <p:cNvPr id="50" name="object 50" descr=""/>
          <p:cNvSpPr txBox="1"/>
          <p:nvPr/>
        </p:nvSpPr>
        <p:spPr>
          <a:xfrm>
            <a:off x="715263" y="783844"/>
            <a:ext cx="4187825" cy="183324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100" marR="146050">
              <a:lnSpc>
                <a:spcPct val="100000"/>
              </a:lnSpc>
              <a:spcBef>
                <a:spcPts val="95"/>
              </a:spcBef>
            </a:pPr>
            <a:r>
              <a:rPr dirty="0" sz="1400" b="1">
                <a:solidFill>
                  <a:srgbClr val="03234D"/>
                </a:solidFill>
                <a:latin typeface="Arial"/>
                <a:cs typeface="Arial"/>
              </a:rPr>
              <a:t>The</a:t>
            </a:r>
            <a:r>
              <a:rPr dirty="0" sz="1400" spc="-20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3234D"/>
                </a:solidFill>
                <a:latin typeface="Arial"/>
                <a:cs typeface="Arial"/>
              </a:rPr>
              <a:t>gusts</a:t>
            </a:r>
            <a:r>
              <a:rPr dirty="0" sz="1400" spc="-35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3234D"/>
                </a:solidFill>
                <a:latin typeface="Arial"/>
                <a:cs typeface="Arial"/>
              </a:rPr>
              <a:t>of</a:t>
            </a:r>
            <a:r>
              <a:rPr dirty="0" sz="1400" spc="-10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3234D"/>
                </a:solidFill>
                <a:latin typeface="Arial"/>
                <a:cs typeface="Arial"/>
              </a:rPr>
              <a:t>wind</a:t>
            </a:r>
            <a:r>
              <a:rPr dirty="0" sz="1400" spc="-20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3234D"/>
                </a:solidFill>
                <a:latin typeface="Arial"/>
                <a:cs typeface="Arial"/>
              </a:rPr>
              <a:t>were</a:t>
            </a:r>
            <a:r>
              <a:rPr dirty="0" sz="1400" spc="-20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3234D"/>
                </a:solidFill>
                <a:latin typeface="Arial"/>
                <a:cs typeface="Arial"/>
              </a:rPr>
              <a:t>too</a:t>
            </a:r>
            <a:r>
              <a:rPr dirty="0" sz="1400" spc="-25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3234D"/>
                </a:solidFill>
                <a:latin typeface="Arial"/>
                <a:cs typeface="Arial"/>
              </a:rPr>
              <a:t>strong</a:t>
            </a:r>
            <a:r>
              <a:rPr dirty="0" sz="1400" spc="-25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3234D"/>
                </a:solidFill>
                <a:latin typeface="Arial"/>
                <a:cs typeface="Arial"/>
              </a:rPr>
              <a:t>for</a:t>
            </a:r>
            <a:r>
              <a:rPr dirty="0" sz="1400" spc="-15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400" spc="-10" b="1">
                <a:solidFill>
                  <a:srgbClr val="03234D"/>
                </a:solidFill>
                <a:latin typeface="Arial"/>
                <a:cs typeface="Arial"/>
              </a:rPr>
              <a:t>Siemens’ </a:t>
            </a:r>
            <a:r>
              <a:rPr dirty="0" sz="1400" b="1">
                <a:solidFill>
                  <a:srgbClr val="03234D"/>
                </a:solidFill>
                <a:latin typeface="Arial"/>
                <a:cs typeface="Arial"/>
              </a:rPr>
              <a:t>business</a:t>
            </a:r>
            <a:r>
              <a:rPr dirty="0" sz="1400" spc="-50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400" spc="-10" b="1">
                <a:solidFill>
                  <a:srgbClr val="03234D"/>
                </a:solidFill>
                <a:latin typeface="Arial"/>
                <a:cs typeface="Arial"/>
              </a:rPr>
              <a:t>model</a:t>
            </a:r>
            <a:endParaRPr sz="1400">
              <a:latin typeface="Arial"/>
              <a:cs typeface="Arial"/>
            </a:endParaRPr>
          </a:p>
          <a:p>
            <a:pPr marL="208915" indent="-170815">
              <a:lnSpc>
                <a:spcPts val="1070"/>
              </a:lnSpc>
              <a:buClr>
                <a:srgbClr val="009F9F"/>
              </a:buClr>
              <a:buFont typeface="Wingdings"/>
              <a:buChar char=""/>
              <a:tabLst>
                <a:tab pos="208915" algn="l"/>
              </a:tabLst>
            </a:pP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In</a:t>
            </a:r>
            <a:r>
              <a:rPr dirty="0" sz="1050" spc="-3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2020,</a:t>
            </a:r>
            <a:r>
              <a:rPr dirty="0" sz="105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Siemens</a:t>
            </a:r>
            <a:r>
              <a:rPr dirty="0" sz="1050" spc="-1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 b="1">
                <a:solidFill>
                  <a:srgbClr val="03234D"/>
                </a:solidFill>
                <a:latin typeface="Arial"/>
                <a:cs typeface="Arial"/>
              </a:rPr>
              <a:t>spun</a:t>
            </a:r>
            <a:r>
              <a:rPr dirty="0" sz="1050" spc="-45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050" b="1">
                <a:solidFill>
                  <a:srgbClr val="03234D"/>
                </a:solidFill>
                <a:latin typeface="Arial"/>
                <a:cs typeface="Arial"/>
              </a:rPr>
              <a:t>off</a:t>
            </a:r>
            <a:r>
              <a:rPr dirty="0" sz="1050" spc="-40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their</a:t>
            </a:r>
            <a:r>
              <a:rPr dirty="0" sz="105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energy</a:t>
            </a:r>
            <a:r>
              <a:rPr dirty="0" sz="105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business</a:t>
            </a:r>
            <a:r>
              <a:rPr dirty="0" sz="1050" spc="-1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which</a:t>
            </a:r>
            <a:r>
              <a:rPr dirty="0" sz="105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resulted</a:t>
            </a:r>
            <a:r>
              <a:rPr dirty="0" sz="1050" spc="-25">
                <a:solidFill>
                  <a:srgbClr val="03234D"/>
                </a:solidFill>
                <a:latin typeface="Arial MT"/>
                <a:cs typeface="Arial MT"/>
              </a:rPr>
              <a:t> in</a:t>
            </a:r>
            <a:endParaRPr sz="1050">
              <a:latin typeface="Arial MT"/>
              <a:cs typeface="Arial MT"/>
            </a:endParaRPr>
          </a:p>
          <a:p>
            <a:pPr marL="208915">
              <a:lnSpc>
                <a:spcPct val="100000"/>
              </a:lnSpc>
            </a:pPr>
            <a:r>
              <a:rPr dirty="0" sz="1050" b="1">
                <a:solidFill>
                  <a:srgbClr val="03234D"/>
                </a:solidFill>
                <a:latin typeface="Arial"/>
                <a:cs typeface="Arial"/>
              </a:rPr>
              <a:t>Siemens</a:t>
            </a:r>
            <a:r>
              <a:rPr dirty="0" sz="1050" spc="-25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050" b="1">
                <a:solidFill>
                  <a:srgbClr val="03234D"/>
                </a:solidFill>
                <a:latin typeface="Arial"/>
                <a:cs typeface="Arial"/>
              </a:rPr>
              <a:t>Gamesa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,</a:t>
            </a:r>
            <a:r>
              <a:rPr dirty="0" sz="1050" spc="-1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a</a:t>
            </a:r>
            <a:r>
              <a:rPr dirty="0" sz="105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 spc="-10">
                <a:solidFill>
                  <a:srgbClr val="03234D"/>
                </a:solidFill>
                <a:latin typeface="Arial MT"/>
                <a:cs typeface="Arial MT"/>
              </a:rPr>
              <a:t>manufacturer</a:t>
            </a:r>
            <a:r>
              <a:rPr dirty="0" sz="1050" spc="-1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of</a:t>
            </a:r>
            <a:r>
              <a:rPr dirty="0" sz="105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wind</a:t>
            </a:r>
            <a:r>
              <a:rPr dirty="0" sz="1050" spc="-1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 spc="-10">
                <a:solidFill>
                  <a:srgbClr val="03234D"/>
                </a:solidFill>
                <a:latin typeface="Arial MT"/>
                <a:cs typeface="Arial MT"/>
              </a:rPr>
              <a:t>turbines</a:t>
            </a:r>
            <a:endParaRPr sz="1050">
              <a:latin typeface="Arial MT"/>
              <a:cs typeface="Arial MT"/>
            </a:endParaRPr>
          </a:p>
          <a:p>
            <a:pPr marL="208915" marR="120014" indent="-171450">
              <a:lnSpc>
                <a:spcPct val="100000"/>
              </a:lnSpc>
              <a:buClr>
                <a:srgbClr val="009F9F"/>
              </a:buClr>
              <a:buFont typeface="Wingdings"/>
              <a:buChar char=""/>
              <a:tabLst>
                <a:tab pos="208915" algn="l"/>
              </a:tabLst>
            </a:pP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On</a:t>
            </a:r>
            <a:r>
              <a:rPr dirty="0" sz="1050" spc="-4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January</a:t>
            </a:r>
            <a:r>
              <a:rPr dirty="0" sz="105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25</a:t>
            </a:r>
            <a:r>
              <a:rPr dirty="0" baseline="23809" sz="1050">
                <a:solidFill>
                  <a:srgbClr val="03234D"/>
                </a:solidFill>
                <a:latin typeface="Arial MT"/>
                <a:cs typeface="Arial MT"/>
              </a:rPr>
              <a:t>th</a:t>
            </a:r>
            <a:r>
              <a:rPr dirty="0" baseline="23809" sz="1050" spc="112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of</a:t>
            </a:r>
            <a:r>
              <a:rPr dirty="0" sz="1050" spc="-4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this</a:t>
            </a:r>
            <a:r>
              <a:rPr dirty="0" sz="1050" spc="-4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year,</a:t>
            </a:r>
            <a:r>
              <a:rPr dirty="0" sz="105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Siemens</a:t>
            </a:r>
            <a:r>
              <a:rPr dirty="0" sz="105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Gamesa</a:t>
            </a:r>
            <a:r>
              <a:rPr dirty="0" sz="105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was</a:t>
            </a:r>
            <a:r>
              <a:rPr dirty="0" sz="1050" spc="-3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delisted</a:t>
            </a:r>
            <a:r>
              <a:rPr dirty="0" sz="105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 spc="-20">
                <a:solidFill>
                  <a:srgbClr val="03234D"/>
                </a:solidFill>
                <a:latin typeface="Arial MT"/>
                <a:cs typeface="Arial MT"/>
              </a:rPr>
              <a:t>from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the</a:t>
            </a:r>
            <a:r>
              <a:rPr dirty="0" sz="1050" spc="-4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CNMV</a:t>
            </a:r>
            <a:r>
              <a:rPr dirty="0" sz="105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due</a:t>
            </a:r>
            <a:r>
              <a:rPr dirty="0" sz="1050" spc="-1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to</a:t>
            </a:r>
            <a:r>
              <a:rPr dirty="0" sz="1050" spc="-3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 b="1">
                <a:solidFill>
                  <a:srgbClr val="03234D"/>
                </a:solidFill>
                <a:latin typeface="Arial"/>
                <a:cs typeface="Arial"/>
              </a:rPr>
              <a:t>serious</a:t>
            </a:r>
            <a:r>
              <a:rPr dirty="0" sz="1050" spc="-30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050" b="1">
                <a:solidFill>
                  <a:srgbClr val="03234D"/>
                </a:solidFill>
                <a:latin typeface="Arial"/>
                <a:cs typeface="Arial"/>
              </a:rPr>
              <a:t>financial</a:t>
            </a:r>
            <a:r>
              <a:rPr dirty="0" sz="1050" spc="-45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050" b="1">
                <a:solidFill>
                  <a:srgbClr val="03234D"/>
                </a:solidFill>
                <a:latin typeface="Arial"/>
                <a:cs typeface="Arial"/>
              </a:rPr>
              <a:t>challenges</a:t>
            </a:r>
            <a:r>
              <a:rPr dirty="0" sz="1050" spc="-35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facing</a:t>
            </a:r>
            <a:r>
              <a:rPr dirty="0" sz="105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the</a:t>
            </a:r>
            <a:r>
              <a:rPr dirty="0" sz="1050" spc="-3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 spc="-20">
                <a:solidFill>
                  <a:srgbClr val="03234D"/>
                </a:solidFill>
                <a:latin typeface="Arial MT"/>
                <a:cs typeface="Arial MT"/>
              </a:rPr>
              <a:t>wind </a:t>
            </a:r>
            <a:r>
              <a:rPr dirty="0" sz="1050" spc="-10">
                <a:solidFill>
                  <a:srgbClr val="03234D"/>
                </a:solidFill>
                <a:latin typeface="Arial MT"/>
                <a:cs typeface="Arial MT"/>
              </a:rPr>
              <a:t>industry</a:t>
            </a:r>
            <a:endParaRPr sz="1050">
              <a:latin typeface="Arial MT"/>
              <a:cs typeface="Arial MT"/>
            </a:endParaRPr>
          </a:p>
          <a:p>
            <a:pPr marL="208915" marR="48260" indent="-171450">
              <a:lnSpc>
                <a:spcPct val="100000"/>
              </a:lnSpc>
              <a:spcBef>
                <a:spcPts val="5"/>
              </a:spcBef>
              <a:buClr>
                <a:srgbClr val="009F9F"/>
              </a:buClr>
              <a:buFont typeface="Wingdings"/>
              <a:buChar char=""/>
              <a:tabLst>
                <a:tab pos="208915" algn="l"/>
              </a:tabLst>
            </a:pP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These</a:t>
            </a:r>
            <a:r>
              <a:rPr dirty="0" sz="1050" spc="-4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challenges</a:t>
            </a:r>
            <a:r>
              <a:rPr dirty="0" sz="105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include</a:t>
            </a:r>
            <a:r>
              <a:rPr dirty="0" sz="105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but</a:t>
            </a:r>
            <a:r>
              <a:rPr dirty="0" sz="1050" spc="-4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are</a:t>
            </a:r>
            <a:r>
              <a:rPr dirty="0" sz="1050" spc="-3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not</a:t>
            </a:r>
            <a:r>
              <a:rPr dirty="0" sz="1050" spc="-3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limited</a:t>
            </a:r>
            <a:r>
              <a:rPr dirty="0" sz="1050" spc="-3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to</a:t>
            </a:r>
            <a:r>
              <a:rPr dirty="0" sz="1050" spc="-4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higher</a:t>
            </a:r>
            <a:r>
              <a:rPr dirty="0" sz="105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input</a:t>
            </a:r>
            <a:r>
              <a:rPr dirty="0" sz="1050" spc="-3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 spc="-10">
                <a:solidFill>
                  <a:srgbClr val="03234D"/>
                </a:solidFill>
                <a:latin typeface="Arial MT"/>
                <a:cs typeface="Arial MT"/>
              </a:rPr>
              <a:t>prices,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supply</a:t>
            </a:r>
            <a:r>
              <a:rPr dirty="0" sz="1050" spc="-4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chain</a:t>
            </a:r>
            <a:r>
              <a:rPr dirty="0" sz="105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constraints,</a:t>
            </a:r>
            <a:r>
              <a:rPr dirty="0" sz="1050" spc="-4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and</a:t>
            </a:r>
            <a:r>
              <a:rPr dirty="0" sz="1050" spc="-4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lower</a:t>
            </a:r>
            <a:r>
              <a:rPr dirty="0" sz="105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order</a:t>
            </a:r>
            <a:r>
              <a:rPr dirty="0" sz="105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 spc="-10">
                <a:solidFill>
                  <a:srgbClr val="03234D"/>
                </a:solidFill>
                <a:latin typeface="Arial MT"/>
                <a:cs typeface="Arial MT"/>
              </a:rPr>
              <a:t>volumes</a:t>
            </a:r>
            <a:endParaRPr sz="1050">
              <a:latin typeface="Arial MT"/>
              <a:cs typeface="Arial MT"/>
            </a:endParaRPr>
          </a:p>
          <a:p>
            <a:pPr marL="38100">
              <a:lnSpc>
                <a:spcPct val="100000"/>
              </a:lnSpc>
              <a:spcBef>
                <a:spcPts val="560"/>
              </a:spcBef>
            </a:pPr>
            <a:r>
              <a:rPr dirty="0" sz="1400" spc="-10" b="1">
                <a:solidFill>
                  <a:srgbClr val="03234D"/>
                </a:solidFill>
                <a:latin typeface="Arial"/>
                <a:cs typeface="Arial"/>
              </a:rPr>
              <a:t>Turbine</a:t>
            </a:r>
            <a:r>
              <a:rPr dirty="0" sz="1400" spc="-45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3234D"/>
                </a:solidFill>
                <a:latin typeface="Arial"/>
                <a:cs typeface="Arial"/>
              </a:rPr>
              <a:t>orders</a:t>
            </a:r>
            <a:r>
              <a:rPr dirty="0" sz="1400" spc="-30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3234D"/>
                </a:solidFill>
                <a:latin typeface="Arial"/>
                <a:cs typeface="Arial"/>
              </a:rPr>
              <a:t>across</a:t>
            </a:r>
            <a:r>
              <a:rPr dirty="0" sz="1400" spc="-40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3234D"/>
                </a:solidFill>
                <a:latin typeface="Arial"/>
                <a:cs typeface="Arial"/>
              </a:rPr>
              <a:t>the</a:t>
            </a:r>
            <a:r>
              <a:rPr dirty="0" sz="1400" spc="-35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3234D"/>
                </a:solidFill>
                <a:latin typeface="Arial"/>
                <a:cs typeface="Arial"/>
              </a:rPr>
              <a:t>sector</a:t>
            </a:r>
            <a:r>
              <a:rPr dirty="0" sz="1400" spc="-35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3234D"/>
                </a:solidFill>
                <a:latin typeface="Arial"/>
                <a:cs typeface="Arial"/>
              </a:rPr>
              <a:t>slowing</a:t>
            </a:r>
            <a:r>
              <a:rPr dirty="0" sz="1400" spc="-45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400" spc="-20" b="1">
                <a:solidFill>
                  <a:srgbClr val="03234D"/>
                </a:solidFill>
                <a:latin typeface="Arial"/>
                <a:cs typeface="Arial"/>
              </a:rPr>
              <a:t>down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51" name="object 51" descr=""/>
          <p:cNvGrpSpPr/>
          <p:nvPr/>
        </p:nvGrpSpPr>
        <p:grpSpPr>
          <a:xfrm>
            <a:off x="1187386" y="3281934"/>
            <a:ext cx="3748404" cy="1706880"/>
            <a:chOff x="1187386" y="3281934"/>
            <a:chExt cx="3748404" cy="1706880"/>
          </a:xfrm>
        </p:grpSpPr>
        <p:sp>
          <p:nvSpPr>
            <p:cNvPr id="52" name="object 52" descr=""/>
            <p:cNvSpPr/>
            <p:nvPr/>
          </p:nvSpPr>
          <p:spPr>
            <a:xfrm>
              <a:off x="3275076" y="3870198"/>
              <a:ext cx="1442085" cy="1114425"/>
            </a:xfrm>
            <a:custGeom>
              <a:avLst/>
              <a:gdLst/>
              <a:ahLst/>
              <a:cxnLst/>
              <a:rect l="l" t="t" r="r" b="b"/>
              <a:pathLst>
                <a:path w="1442085" h="1114425">
                  <a:moveTo>
                    <a:pt x="195834" y="0"/>
                  </a:moveTo>
                  <a:lnTo>
                    <a:pt x="0" y="0"/>
                  </a:lnTo>
                  <a:lnTo>
                    <a:pt x="0" y="1114044"/>
                  </a:lnTo>
                  <a:lnTo>
                    <a:pt x="195834" y="1114044"/>
                  </a:lnTo>
                  <a:lnTo>
                    <a:pt x="195834" y="0"/>
                  </a:lnTo>
                  <a:close/>
                </a:path>
                <a:path w="1442085" h="1114425">
                  <a:moveTo>
                    <a:pt x="818388" y="169164"/>
                  </a:moveTo>
                  <a:lnTo>
                    <a:pt x="623316" y="169164"/>
                  </a:lnTo>
                  <a:lnTo>
                    <a:pt x="623316" y="1114044"/>
                  </a:lnTo>
                  <a:lnTo>
                    <a:pt x="818388" y="1114044"/>
                  </a:lnTo>
                  <a:lnTo>
                    <a:pt x="818388" y="169164"/>
                  </a:lnTo>
                  <a:close/>
                </a:path>
                <a:path w="1442085" h="1114425">
                  <a:moveTo>
                    <a:pt x="1441704" y="21348"/>
                  </a:moveTo>
                  <a:lnTo>
                    <a:pt x="1246632" y="21348"/>
                  </a:lnTo>
                  <a:lnTo>
                    <a:pt x="1246632" y="1114044"/>
                  </a:lnTo>
                  <a:lnTo>
                    <a:pt x="1441704" y="1114044"/>
                  </a:lnTo>
                  <a:lnTo>
                    <a:pt x="1441704" y="21348"/>
                  </a:lnTo>
                  <a:close/>
                </a:path>
              </a:pathLst>
            </a:custGeom>
            <a:solidFill>
              <a:srgbClr val="009F9F">
                <a:alpha val="50195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 descr=""/>
            <p:cNvSpPr/>
            <p:nvPr/>
          </p:nvSpPr>
          <p:spPr>
            <a:xfrm>
              <a:off x="1405890" y="3281934"/>
              <a:ext cx="1442085" cy="1702435"/>
            </a:xfrm>
            <a:custGeom>
              <a:avLst/>
              <a:gdLst/>
              <a:ahLst/>
              <a:cxnLst/>
              <a:rect l="l" t="t" r="r" b="b"/>
              <a:pathLst>
                <a:path w="1442085" h="1702435">
                  <a:moveTo>
                    <a:pt x="195834" y="615696"/>
                  </a:moveTo>
                  <a:lnTo>
                    <a:pt x="0" y="615696"/>
                  </a:lnTo>
                  <a:lnTo>
                    <a:pt x="0" y="1702308"/>
                  </a:lnTo>
                  <a:lnTo>
                    <a:pt x="195834" y="1702308"/>
                  </a:lnTo>
                  <a:lnTo>
                    <a:pt x="195834" y="615696"/>
                  </a:lnTo>
                  <a:close/>
                </a:path>
                <a:path w="1442085" h="1702435">
                  <a:moveTo>
                    <a:pt x="818388" y="0"/>
                  </a:moveTo>
                  <a:lnTo>
                    <a:pt x="623316" y="0"/>
                  </a:lnTo>
                  <a:lnTo>
                    <a:pt x="623316" y="1702308"/>
                  </a:lnTo>
                  <a:lnTo>
                    <a:pt x="818388" y="1702308"/>
                  </a:lnTo>
                  <a:lnTo>
                    <a:pt x="818388" y="0"/>
                  </a:lnTo>
                  <a:close/>
                </a:path>
                <a:path w="1442085" h="1702435">
                  <a:moveTo>
                    <a:pt x="1441704" y="100584"/>
                  </a:moveTo>
                  <a:lnTo>
                    <a:pt x="1246632" y="100584"/>
                  </a:lnTo>
                  <a:lnTo>
                    <a:pt x="1246632" y="1702308"/>
                  </a:lnTo>
                  <a:lnTo>
                    <a:pt x="1441704" y="1702308"/>
                  </a:lnTo>
                  <a:lnTo>
                    <a:pt x="1441704" y="100584"/>
                  </a:lnTo>
                  <a:close/>
                </a:path>
              </a:pathLst>
            </a:custGeom>
            <a:solidFill>
              <a:srgbClr val="009F9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 descr=""/>
            <p:cNvSpPr/>
            <p:nvPr/>
          </p:nvSpPr>
          <p:spPr>
            <a:xfrm>
              <a:off x="1192149" y="4983861"/>
              <a:ext cx="3738879" cy="0"/>
            </a:xfrm>
            <a:custGeom>
              <a:avLst/>
              <a:gdLst/>
              <a:ahLst/>
              <a:cxnLst/>
              <a:rect l="l" t="t" r="r" b="b"/>
              <a:pathLst>
                <a:path w="3738879" h="0">
                  <a:moveTo>
                    <a:pt x="0" y="0"/>
                  </a:moveTo>
                  <a:lnTo>
                    <a:pt x="3738372" y="0"/>
                  </a:lnTo>
                </a:path>
              </a:pathLst>
            </a:custGeom>
            <a:ln w="9525">
              <a:solidFill>
                <a:srgbClr val="010027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5" name="object 55" descr=""/>
          <p:cNvSpPr txBox="1"/>
          <p:nvPr/>
        </p:nvSpPr>
        <p:spPr>
          <a:xfrm>
            <a:off x="1333246" y="3689604"/>
            <a:ext cx="34163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 b="1">
                <a:solidFill>
                  <a:srgbClr val="010027"/>
                </a:solidFill>
                <a:latin typeface="Arial"/>
                <a:cs typeface="Arial"/>
              </a:rPr>
              <a:t>13001</a:t>
            </a:r>
            <a:endParaRPr sz="900">
              <a:latin typeface="Arial"/>
              <a:cs typeface="Arial"/>
            </a:endParaRPr>
          </a:p>
        </p:txBody>
      </p:sp>
      <p:sp>
        <p:nvSpPr>
          <p:cNvPr id="56" name="object 56" descr=""/>
          <p:cNvSpPr txBox="1"/>
          <p:nvPr/>
        </p:nvSpPr>
        <p:spPr>
          <a:xfrm>
            <a:off x="1956307" y="3073908"/>
            <a:ext cx="34163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 b="1">
                <a:solidFill>
                  <a:srgbClr val="010027"/>
                </a:solidFill>
                <a:latin typeface="Arial"/>
                <a:cs typeface="Arial"/>
              </a:rPr>
              <a:t>17534</a:t>
            </a:r>
            <a:endParaRPr sz="900">
              <a:latin typeface="Arial"/>
              <a:cs typeface="Arial"/>
            </a:endParaRPr>
          </a:p>
        </p:txBody>
      </p:sp>
      <p:sp>
        <p:nvSpPr>
          <p:cNvPr id="57" name="object 57" descr=""/>
          <p:cNvSpPr txBox="1"/>
          <p:nvPr/>
        </p:nvSpPr>
        <p:spPr>
          <a:xfrm>
            <a:off x="2579370" y="3175000"/>
            <a:ext cx="34163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 b="1">
                <a:solidFill>
                  <a:srgbClr val="010027"/>
                </a:solidFill>
                <a:latin typeface="Arial"/>
                <a:cs typeface="Arial"/>
              </a:rPr>
              <a:t>16789</a:t>
            </a:r>
            <a:endParaRPr sz="900">
              <a:latin typeface="Arial"/>
              <a:cs typeface="Arial"/>
            </a:endParaRPr>
          </a:p>
        </p:txBody>
      </p:sp>
      <p:sp>
        <p:nvSpPr>
          <p:cNvPr id="58" name="object 58" descr=""/>
          <p:cNvSpPr txBox="1"/>
          <p:nvPr/>
        </p:nvSpPr>
        <p:spPr>
          <a:xfrm>
            <a:off x="3202432" y="3662171"/>
            <a:ext cx="34163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 b="1">
                <a:solidFill>
                  <a:srgbClr val="010027"/>
                </a:solidFill>
                <a:latin typeface="Arial"/>
                <a:cs typeface="Arial"/>
              </a:rPr>
              <a:t>13203</a:t>
            </a:r>
            <a:endParaRPr sz="900">
              <a:latin typeface="Arial"/>
              <a:cs typeface="Arial"/>
            </a:endParaRPr>
          </a:p>
        </p:txBody>
      </p:sp>
      <p:sp>
        <p:nvSpPr>
          <p:cNvPr id="59" name="object 59" descr=""/>
          <p:cNvSpPr txBox="1"/>
          <p:nvPr/>
        </p:nvSpPr>
        <p:spPr>
          <a:xfrm>
            <a:off x="3825494" y="3831590"/>
            <a:ext cx="34163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 b="1">
                <a:solidFill>
                  <a:srgbClr val="010027"/>
                </a:solidFill>
                <a:latin typeface="Arial"/>
                <a:cs typeface="Arial"/>
              </a:rPr>
              <a:t>11956</a:t>
            </a:r>
            <a:endParaRPr sz="900">
              <a:latin typeface="Arial"/>
              <a:cs typeface="Arial"/>
            </a:endParaRPr>
          </a:p>
        </p:txBody>
      </p:sp>
      <p:sp>
        <p:nvSpPr>
          <p:cNvPr id="60" name="object 60" descr=""/>
          <p:cNvSpPr txBox="1"/>
          <p:nvPr/>
        </p:nvSpPr>
        <p:spPr>
          <a:xfrm>
            <a:off x="4448555" y="3683508"/>
            <a:ext cx="341630" cy="1631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 b="1">
                <a:solidFill>
                  <a:srgbClr val="010027"/>
                </a:solidFill>
                <a:latin typeface="Arial"/>
                <a:cs typeface="Arial"/>
              </a:rPr>
              <a:t>13043</a:t>
            </a:r>
            <a:endParaRPr sz="900">
              <a:latin typeface="Arial"/>
              <a:cs typeface="Arial"/>
            </a:endParaRPr>
          </a:p>
        </p:txBody>
      </p:sp>
      <p:sp>
        <p:nvSpPr>
          <p:cNvPr id="61" name="object 61" descr=""/>
          <p:cNvSpPr txBox="1"/>
          <p:nvPr/>
        </p:nvSpPr>
        <p:spPr>
          <a:xfrm>
            <a:off x="795527" y="4893817"/>
            <a:ext cx="31178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>
                <a:solidFill>
                  <a:srgbClr val="010027"/>
                </a:solidFill>
                <a:latin typeface="Arial MT"/>
                <a:cs typeface="Arial MT"/>
              </a:rPr>
              <a:t>5,000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62" name="object 62" descr=""/>
          <p:cNvSpPr txBox="1"/>
          <p:nvPr/>
        </p:nvSpPr>
        <p:spPr>
          <a:xfrm>
            <a:off x="795527" y="4622292"/>
            <a:ext cx="31178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>
                <a:solidFill>
                  <a:srgbClr val="010027"/>
                </a:solidFill>
                <a:latin typeface="Arial MT"/>
                <a:cs typeface="Arial MT"/>
              </a:rPr>
              <a:t>7,000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63" name="object 63" descr=""/>
          <p:cNvSpPr txBox="1"/>
          <p:nvPr/>
        </p:nvSpPr>
        <p:spPr>
          <a:xfrm>
            <a:off x="795527" y="4350511"/>
            <a:ext cx="31178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>
                <a:solidFill>
                  <a:srgbClr val="010027"/>
                </a:solidFill>
                <a:latin typeface="Arial MT"/>
                <a:cs typeface="Arial MT"/>
              </a:rPr>
              <a:t>9,000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64" name="object 64" descr=""/>
          <p:cNvSpPr txBox="1"/>
          <p:nvPr/>
        </p:nvSpPr>
        <p:spPr>
          <a:xfrm>
            <a:off x="731773" y="4078985"/>
            <a:ext cx="37465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>
                <a:solidFill>
                  <a:srgbClr val="010027"/>
                </a:solidFill>
                <a:latin typeface="Arial MT"/>
                <a:cs typeface="Arial MT"/>
              </a:rPr>
              <a:t>11,000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65" name="object 65" descr=""/>
          <p:cNvSpPr txBox="1"/>
          <p:nvPr/>
        </p:nvSpPr>
        <p:spPr>
          <a:xfrm>
            <a:off x="731773" y="3807205"/>
            <a:ext cx="37465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>
                <a:solidFill>
                  <a:srgbClr val="010027"/>
                </a:solidFill>
                <a:latin typeface="Arial MT"/>
                <a:cs typeface="Arial MT"/>
              </a:rPr>
              <a:t>13,000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66" name="object 66" descr=""/>
          <p:cNvSpPr txBox="1"/>
          <p:nvPr/>
        </p:nvSpPr>
        <p:spPr>
          <a:xfrm>
            <a:off x="731773" y="3535679"/>
            <a:ext cx="37465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>
                <a:solidFill>
                  <a:srgbClr val="010027"/>
                </a:solidFill>
                <a:latin typeface="Arial MT"/>
                <a:cs typeface="Arial MT"/>
              </a:rPr>
              <a:t>15,000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67" name="object 67" descr=""/>
          <p:cNvSpPr txBox="1"/>
          <p:nvPr/>
        </p:nvSpPr>
        <p:spPr>
          <a:xfrm>
            <a:off x="731773" y="3263900"/>
            <a:ext cx="37465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>
                <a:solidFill>
                  <a:srgbClr val="010027"/>
                </a:solidFill>
                <a:latin typeface="Arial MT"/>
                <a:cs typeface="Arial MT"/>
              </a:rPr>
              <a:t>17,000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68" name="object 68" descr=""/>
          <p:cNvSpPr txBox="1"/>
          <p:nvPr/>
        </p:nvSpPr>
        <p:spPr>
          <a:xfrm>
            <a:off x="731773" y="2992373"/>
            <a:ext cx="37465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>
                <a:solidFill>
                  <a:srgbClr val="010027"/>
                </a:solidFill>
                <a:latin typeface="Arial MT"/>
                <a:cs typeface="Arial MT"/>
              </a:rPr>
              <a:t>19,000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69" name="object 69" descr=""/>
          <p:cNvSpPr txBox="1"/>
          <p:nvPr/>
        </p:nvSpPr>
        <p:spPr>
          <a:xfrm>
            <a:off x="1326133" y="5029961"/>
            <a:ext cx="347154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35635" algn="l"/>
                <a:tab pos="1258570" algn="l"/>
                <a:tab pos="1881505" algn="l"/>
                <a:tab pos="2504440" algn="l"/>
                <a:tab pos="3127375" algn="l"/>
              </a:tabLst>
            </a:pPr>
            <a:r>
              <a:rPr dirty="0" sz="900" spc="-10">
                <a:solidFill>
                  <a:srgbClr val="010027"/>
                </a:solidFill>
                <a:latin typeface="Arial MT"/>
                <a:cs typeface="Arial MT"/>
              </a:rPr>
              <a:t>2019A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	</a:t>
            </a:r>
            <a:r>
              <a:rPr dirty="0" sz="900" spc="-10">
                <a:solidFill>
                  <a:srgbClr val="010027"/>
                </a:solidFill>
                <a:latin typeface="Arial MT"/>
                <a:cs typeface="Arial MT"/>
              </a:rPr>
              <a:t>2020A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	</a:t>
            </a:r>
            <a:r>
              <a:rPr dirty="0" sz="900" spc="-10">
                <a:solidFill>
                  <a:srgbClr val="010027"/>
                </a:solidFill>
                <a:latin typeface="Arial MT"/>
                <a:cs typeface="Arial MT"/>
              </a:rPr>
              <a:t>2021A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	</a:t>
            </a:r>
            <a:r>
              <a:rPr dirty="0" sz="900" spc="-10">
                <a:solidFill>
                  <a:srgbClr val="010027"/>
                </a:solidFill>
                <a:latin typeface="Arial MT"/>
                <a:cs typeface="Arial MT"/>
              </a:rPr>
              <a:t>2022E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	</a:t>
            </a:r>
            <a:r>
              <a:rPr dirty="0" sz="900" spc="-10">
                <a:solidFill>
                  <a:srgbClr val="010027"/>
                </a:solidFill>
                <a:latin typeface="Arial MT"/>
                <a:cs typeface="Arial MT"/>
              </a:rPr>
              <a:t>2023E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	</a:t>
            </a:r>
            <a:r>
              <a:rPr dirty="0" sz="900" spc="-10">
                <a:solidFill>
                  <a:srgbClr val="010027"/>
                </a:solidFill>
                <a:latin typeface="Arial MT"/>
                <a:cs typeface="Arial MT"/>
              </a:rPr>
              <a:t>2024E</a:t>
            </a:r>
            <a:endParaRPr sz="900">
              <a:latin typeface="Arial MT"/>
              <a:cs typeface="Arial MT"/>
            </a:endParaRPr>
          </a:p>
        </p:txBody>
      </p:sp>
      <p:pic>
        <p:nvPicPr>
          <p:cNvPr id="70" name="object 70" descr="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633983" y="2335910"/>
            <a:ext cx="57150" cy="305180"/>
          </a:xfrm>
          <a:prstGeom prst="rect">
            <a:avLst/>
          </a:prstGeom>
        </p:spPr>
      </p:pic>
      <p:pic>
        <p:nvPicPr>
          <p:cNvPr id="71" name="object 71" descr="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6576059" y="851535"/>
            <a:ext cx="57150" cy="305180"/>
          </a:xfrm>
          <a:prstGeom prst="rect">
            <a:avLst/>
          </a:prstGeom>
        </p:spPr>
      </p:pic>
      <p:pic>
        <p:nvPicPr>
          <p:cNvPr id="72" name="object 72" descr="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2568701" y="2706776"/>
            <a:ext cx="1766696" cy="1180820"/>
          </a:xfrm>
          <a:prstGeom prst="rect">
            <a:avLst/>
          </a:prstGeom>
        </p:spPr>
      </p:pic>
      <p:sp>
        <p:nvSpPr>
          <p:cNvPr id="73" name="object 73" descr=""/>
          <p:cNvSpPr txBox="1"/>
          <p:nvPr/>
        </p:nvSpPr>
        <p:spPr>
          <a:xfrm>
            <a:off x="3653535" y="2958592"/>
            <a:ext cx="506730" cy="2698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10" b="1">
                <a:solidFill>
                  <a:srgbClr val="03234D"/>
                </a:solidFill>
                <a:latin typeface="Calibri"/>
                <a:cs typeface="Calibri"/>
              </a:rPr>
              <a:t>(25%)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74" name="object 74" descr=""/>
          <p:cNvSpPr/>
          <p:nvPr/>
        </p:nvSpPr>
        <p:spPr>
          <a:xfrm>
            <a:off x="4197197" y="2772409"/>
            <a:ext cx="2337435" cy="826769"/>
          </a:xfrm>
          <a:custGeom>
            <a:avLst/>
            <a:gdLst/>
            <a:ahLst/>
            <a:cxnLst/>
            <a:rect l="l" t="t" r="r" b="b"/>
            <a:pathLst>
              <a:path w="2337434" h="826770">
                <a:moveTo>
                  <a:pt x="2336952" y="689610"/>
                </a:moveTo>
                <a:lnTo>
                  <a:pt x="454812" y="689610"/>
                </a:lnTo>
                <a:lnTo>
                  <a:pt x="454812" y="826770"/>
                </a:lnTo>
                <a:lnTo>
                  <a:pt x="2336952" y="826770"/>
                </a:lnTo>
                <a:lnTo>
                  <a:pt x="2336952" y="689610"/>
                </a:lnTo>
                <a:close/>
              </a:path>
              <a:path w="2337434" h="826770">
                <a:moveTo>
                  <a:pt x="2336952" y="0"/>
                </a:moveTo>
                <a:lnTo>
                  <a:pt x="454812" y="0"/>
                </a:lnTo>
                <a:lnTo>
                  <a:pt x="454812" y="482600"/>
                </a:lnTo>
                <a:lnTo>
                  <a:pt x="0" y="482600"/>
                </a:lnTo>
                <a:lnTo>
                  <a:pt x="0" y="486410"/>
                </a:lnTo>
                <a:lnTo>
                  <a:pt x="2336952" y="486410"/>
                </a:lnTo>
                <a:lnTo>
                  <a:pt x="2336952" y="482600"/>
                </a:lnTo>
                <a:lnTo>
                  <a:pt x="2336952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5" name="object 75" descr=""/>
          <p:cNvSpPr txBox="1"/>
          <p:nvPr/>
        </p:nvSpPr>
        <p:spPr>
          <a:xfrm>
            <a:off x="4760976" y="2850134"/>
            <a:ext cx="1663700" cy="3454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57150">
              <a:lnSpc>
                <a:spcPct val="100000"/>
              </a:lnSpc>
              <a:spcBef>
                <a:spcPts val="100"/>
              </a:spcBef>
            </a:pP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Slowing</a:t>
            </a:r>
            <a:r>
              <a:rPr dirty="0" sz="1050" spc="-4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turbine</a:t>
            </a:r>
            <a:r>
              <a:rPr dirty="0" sz="1050" spc="-5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orders</a:t>
            </a:r>
            <a:r>
              <a:rPr dirty="0" sz="1050" spc="-4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 spc="-25">
                <a:solidFill>
                  <a:srgbClr val="03234D"/>
                </a:solidFill>
                <a:latin typeface="Arial MT"/>
                <a:cs typeface="Arial MT"/>
              </a:rPr>
              <a:t>for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Vestas,</a:t>
            </a:r>
            <a:r>
              <a:rPr dirty="0" sz="1050" spc="-3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Siemens</a:t>
            </a:r>
            <a:r>
              <a:rPr dirty="0" sz="1050" spc="-1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 spc="-10">
                <a:solidFill>
                  <a:srgbClr val="03234D"/>
                </a:solidFill>
                <a:latin typeface="Arial MT"/>
                <a:cs typeface="Arial MT"/>
              </a:rPr>
              <a:t>Gamesa’s</a:t>
            </a:r>
            <a:endParaRPr sz="1050">
              <a:latin typeface="Arial MT"/>
              <a:cs typeface="Arial MT"/>
            </a:endParaRPr>
          </a:p>
        </p:txBody>
      </p:sp>
      <p:sp>
        <p:nvSpPr>
          <p:cNvPr id="76" name="object 76" descr=""/>
          <p:cNvSpPr txBox="1"/>
          <p:nvPr/>
        </p:nvSpPr>
        <p:spPr>
          <a:xfrm>
            <a:off x="4247194" y="3258820"/>
            <a:ext cx="2287270" cy="203200"/>
          </a:xfrm>
          <a:prstGeom prst="rect">
            <a:avLst/>
          </a:prstGeom>
          <a:solidFill>
            <a:srgbClr val="E7E6E6"/>
          </a:solidFill>
        </p:spPr>
        <p:txBody>
          <a:bodyPr wrap="square" lIns="0" tIns="0" rIns="0" bIns="0" rtlCol="0" vert="horz">
            <a:spAutoFit/>
          </a:bodyPr>
          <a:lstStyle/>
          <a:p>
            <a:pPr algn="ctr" marL="403860">
              <a:lnSpc>
                <a:spcPts val="660"/>
              </a:lnSpc>
            </a:pP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closet</a:t>
            </a:r>
            <a:r>
              <a:rPr dirty="0" sz="1050" spc="-3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comp</a:t>
            </a:r>
            <a:r>
              <a:rPr dirty="0" sz="105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does</a:t>
            </a:r>
            <a:r>
              <a:rPr dirty="0" sz="105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not</a:t>
            </a:r>
            <a:r>
              <a:rPr dirty="0" sz="105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 spc="-20">
                <a:solidFill>
                  <a:srgbClr val="03234D"/>
                </a:solidFill>
                <a:latin typeface="Arial MT"/>
                <a:cs typeface="Arial MT"/>
              </a:rPr>
              <a:t>bode</a:t>
            </a:r>
            <a:endParaRPr sz="1050">
              <a:latin typeface="Arial MT"/>
              <a:cs typeface="Arial MT"/>
            </a:endParaRPr>
          </a:p>
          <a:p>
            <a:pPr algn="ctr" marL="404495">
              <a:lnSpc>
                <a:spcPts val="940"/>
              </a:lnSpc>
            </a:pP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well</a:t>
            </a:r>
            <a:r>
              <a:rPr dirty="0" sz="105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for</a:t>
            </a:r>
            <a:r>
              <a:rPr dirty="0" sz="1050" spc="-4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broader</a:t>
            </a:r>
            <a:r>
              <a:rPr dirty="0" sz="1050" spc="-1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 spc="-10">
                <a:solidFill>
                  <a:srgbClr val="03234D"/>
                </a:solidFill>
                <a:latin typeface="Arial MT"/>
                <a:cs typeface="Arial MT"/>
              </a:rPr>
              <a:t>industry</a:t>
            </a:r>
            <a:endParaRPr sz="1050">
              <a:latin typeface="Arial MT"/>
              <a:cs typeface="Arial MT"/>
            </a:endParaRPr>
          </a:p>
        </p:txBody>
      </p:sp>
      <p:sp>
        <p:nvSpPr>
          <p:cNvPr id="77" name="object 77" descr=""/>
          <p:cNvSpPr/>
          <p:nvPr/>
        </p:nvSpPr>
        <p:spPr>
          <a:xfrm>
            <a:off x="7341489" y="3020948"/>
            <a:ext cx="4127500" cy="0"/>
          </a:xfrm>
          <a:custGeom>
            <a:avLst/>
            <a:gdLst/>
            <a:ahLst/>
            <a:cxnLst/>
            <a:rect l="l" t="t" r="r" b="b"/>
            <a:pathLst>
              <a:path w="4127500" h="0">
                <a:moveTo>
                  <a:pt x="0" y="0"/>
                </a:moveTo>
                <a:lnTo>
                  <a:pt x="4126991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78" name="object 78" descr=""/>
          <p:cNvGrpSpPr/>
          <p:nvPr/>
        </p:nvGrpSpPr>
        <p:grpSpPr>
          <a:xfrm>
            <a:off x="7600442" y="1356233"/>
            <a:ext cx="3608070" cy="1480820"/>
            <a:chOff x="7600442" y="1356233"/>
            <a:chExt cx="3608070" cy="1480820"/>
          </a:xfrm>
        </p:grpSpPr>
        <p:sp>
          <p:nvSpPr>
            <p:cNvPr id="79" name="object 79" descr=""/>
            <p:cNvSpPr/>
            <p:nvPr/>
          </p:nvSpPr>
          <p:spPr>
            <a:xfrm>
              <a:off x="7636383" y="1391793"/>
              <a:ext cx="3537585" cy="1410970"/>
            </a:xfrm>
            <a:custGeom>
              <a:avLst/>
              <a:gdLst/>
              <a:ahLst/>
              <a:cxnLst/>
              <a:rect l="l" t="t" r="r" b="b"/>
              <a:pathLst>
                <a:path w="3537584" h="1410970">
                  <a:moveTo>
                    <a:pt x="0" y="1410462"/>
                  </a:moveTo>
                  <a:lnTo>
                    <a:pt x="589026" y="949452"/>
                  </a:lnTo>
                  <a:lnTo>
                    <a:pt x="1178814" y="566166"/>
                  </a:lnTo>
                  <a:lnTo>
                    <a:pt x="1768602" y="537210"/>
                  </a:lnTo>
                  <a:lnTo>
                    <a:pt x="2358390" y="468630"/>
                  </a:lnTo>
                  <a:lnTo>
                    <a:pt x="2947416" y="269748"/>
                  </a:lnTo>
                  <a:lnTo>
                    <a:pt x="3537204" y="0"/>
                  </a:lnTo>
                </a:path>
              </a:pathLst>
            </a:custGeom>
            <a:ln w="19050">
              <a:solidFill>
                <a:srgbClr val="009F9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80" name="object 80" descr="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7600442" y="2767457"/>
              <a:ext cx="69596" cy="69595"/>
            </a:xfrm>
            <a:prstGeom prst="rect">
              <a:avLst/>
            </a:prstGeom>
          </p:spPr>
        </p:pic>
        <p:pic>
          <p:nvPicPr>
            <p:cNvPr id="81" name="object 81" descr="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8190230" y="2305685"/>
              <a:ext cx="69596" cy="69595"/>
            </a:xfrm>
            <a:prstGeom prst="rect">
              <a:avLst/>
            </a:prstGeom>
          </p:spPr>
        </p:pic>
        <p:pic>
          <p:nvPicPr>
            <p:cNvPr id="82" name="object 82" descr="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8780018" y="1923161"/>
              <a:ext cx="69596" cy="69596"/>
            </a:xfrm>
            <a:prstGeom prst="rect">
              <a:avLst/>
            </a:prstGeom>
          </p:spPr>
        </p:pic>
        <p:pic>
          <p:nvPicPr>
            <p:cNvPr id="83" name="object 83" descr="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9369044" y="1893443"/>
              <a:ext cx="69596" cy="69596"/>
            </a:xfrm>
            <a:prstGeom prst="rect">
              <a:avLst/>
            </a:prstGeom>
          </p:spPr>
        </p:pic>
        <p:pic>
          <p:nvPicPr>
            <p:cNvPr id="84" name="object 84" descr="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9958832" y="1824863"/>
              <a:ext cx="69596" cy="69596"/>
            </a:xfrm>
            <a:prstGeom prst="rect">
              <a:avLst/>
            </a:prstGeom>
          </p:spPr>
        </p:pic>
        <p:pic>
          <p:nvPicPr>
            <p:cNvPr id="85" name="object 85" descr="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0548620" y="1625981"/>
              <a:ext cx="69596" cy="69596"/>
            </a:xfrm>
            <a:prstGeom prst="rect">
              <a:avLst/>
            </a:prstGeom>
          </p:spPr>
        </p:pic>
        <p:pic>
          <p:nvPicPr>
            <p:cNvPr id="86" name="object 86" descr="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1138408" y="1356233"/>
              <a:ext cx="69596" cy="69595"/>
            </a:xfrm>
            <a:prstGeom prst="rect">
              <a:avLst/>
            </a:prstGeom>
          </p:spPr>
        </p:pic>
      </p:grpSp>
      <p:sp>
        <p:nvSpPr>
          <p:cNvPr id="87" name="object 87" descr=""/>
          <p:cNvSpPr txBox="1"/>
          <p:nvPr/>
        </p:nvSpPr>
        <p:spPr>
          <a:xfrm>
            <a:off x="6944868" y="2930397"/>
            <a:ext cx="31178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>
                <a:solidFill>
                  <a:srgbClr val="03234D"/>
                </a:solidFill>
                <a:latin typeface="Arial MT"/>
                <a:cs typeface="Arial MT"/>
              </a:rPr>
              <a:t>1,750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88" name="object 88" descr=""/>
          <p:cNvSpPr txBox="1"/>
          <p:nvPr/>
        </p:nvSpPr>
        <p:spPr>
          <a:xfrm>
            <a:off x="6944868" y="2685034"/>
            <a:ext cx="31178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>
                <a:solidFill>
                  <a:srgbClr val="03234D"/>
                </a:solidFill>
                <a:latin typeface="Arial MT"/>
                <a:cs typeface="Arial MT"/>
              </a:rPr>
              <a:t>1,850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89" name="object 89" descr=""/>
          <p:cNvSpPr txBox="1"/>
          <p:nvPr/>
        </p:nvSpPr>
        <p:spPr>
          <a:xfrm>
            <a:off x="6944868" y="2439670"/>
            <a:ext cx="31178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>
                <a:solidFill>
                  <a:srgbClr val="03234D"/>
                </a:solidFill>
                <a:latin typeface="Arial MT"/>
                <a:cs typeface="Arial MT"/>
              </a:rPr>
              <a:t>1,950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90" name="object 90" descr=""/>
          <p:cNvSpPr txBox="1"/>
          <p:nvPr/>
        </p:nvSpPr>
        <p:spPr>
          <a:xfrm>
            <a:off x="6944868" y="2194305"/>
            <a:ext cx="31178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>
                <a:solidFill>
                  <a:srgbClr val="03234D"/>
                </a:solidFill>
                <a:latin typeface="Arial MT"/>
                <a:cs typeface="Arial MT"/>
              </a:rPr>
              <a:t>2,050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91" name="object 91" descr=""/>
          <p:cNvSpPr txBox="1"/>
          <p:nvPr/>
        </p:nvSpPr>
        <p:spPr>
          <a:xfrm>
            <a:off x="6944868" y="1948941"/>
            <a:ext cx="31178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>
                <a:solidFill>
                  <a:srgbClr val="03234D"/>
                </a:solidFill>
                <a:latin typeface="Arial MT"/>
                <a:cs typeface="Arial MT"/>
              </a:rPr>
              <a:t>2,150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92" name="object 92" descr=""/>
          <p:cNvSpPr txBox="1"/>
          <p:nvPr/>
        </p:nvSpPr>
        <p:spPr>
          <a:xfrm>
            <a:off x="6944868" y="1703578"/>
            <a:ext cx="31178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>
                <a:solidFill>
                  <a:srgbClr val="03234D"/>
                </a:solidFill>
                <a:latin typeface="Arial MT"/>
                <a:cs typeface="Arial MT"/>
              </a:rPr>
              <a:t>2,250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93" name="object 93" descr=""/>
          <p:cNvSpPr txBox="1"/>
          <p:nvPr/>
        </p:nvSpPr>
        <p:spPr>
          <a:xfrm>
            <a:off x="6944868" y="1458214"/>
            <a:ext cx="31178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>
                <a:solidFill>
                  <a:srgbClr val="03234D"/>
                </a:solidFill>
                <a:latin typeface="Arial MT"/>
                <a:cs typeface="Arial MT"/>
              </a:rPr>
              <a:t>2,350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94" name="object 94" descr=""/>
          <p:cNvSpPr txBox="1"/>
          <p:nvPr/>
        </p:nvSpPr>
        <p:spPr>
          <a:xfrm>
            <a:off x="6682485" y="784859"/>
            <a:ext cx="4050029" cy="59055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dirty="0" sz="1400" b="1">
                <a:solidFill>
                  <a:srgbClr val="03234D"/>
                </a:solidFill>
                <a:latin typeface="Arial"/>
                <a:cs typeface="Arial"/>
              </a:rPr>
              <a:t>Global</a:t>
            </a:r>
            <a:r>
              <a:rPr dirty="0" sz="1400" spc="-40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3234D"/>
                </a:solidFill>
                <a:latin typeface="Arial"/>
                <a:cs typeface="Arial"/>
              </a:rPr>
              <a:t>installed</a:t>
            </a:r>
            <a:r>
              <a:rPr dirty="0" sz="1400" spc="-40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3234D"/>
                </a:solidFill>
                <a:latin typeface="Arial"/>
                <a:cs typeface="Arial"/>
              </a:rPr>
              <a:t>natural</a:t>
            </a:r>
            <a:r>
              <a:rPr dirty="0" sz="1400" spc="-40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3234D"/>
                </a:solidFill>
                <a:latin typeface="Arial"/>
                <a:cs typeface="Arial"/>
              </a:rPr>
              <a:t>gas</a:t>
            </a:r>
            <a:r>
              <a:rPr dirty="0" sz="1400" spc="-25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3234D"/>
                </a:solidFill>
                <a:latin typeface="Arial"/>
                <a:cs typeface="Arial"/>
              </a:rPr>
              <a:t>generation</a:t>
            </a:r>
            <a:r>
              <a:rPr dirty="0" sz="1400" spc="-45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400" spc="-10" b="1">
                <a:solidFill>
                  <a:srgbClr val="03234D"/>
                </a:solidFill>
                <a:latin typeface="Arial"/>
                <a:cs typeface="Arial"/>
              </a:rPr>
              <a:t>capacity </a:t>
            </a:r>
            <a:r>
              <a:rPr dirty="0" sz="1400" b="1">
                <a:solidFill>
                  <a:srgbClr val="03234D"/>
                </a:solidFill>
                <a:latin typeface="Arial"/>
                <a:cs typeface="Arial"/>
              </a:rPr>
              <a:t>outlook</a:t>
            </a:r>
            <a:r>
              <a:rPr dirty="0" sz="1400" spc="-50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3234D"/>
                </a:solidFill>
                <a:latin typeface="Arial"/>
                <a:cs typeface="Arial"/>
              </a:rPr>
              <a:t>2020-</a:t>
            </a:r>
            <a:r>
              <a:rPr dirty="0" sz="1400" spc="-20" b="1">
                <a:solidFill>
                  <a:srgbClr val="03234D"/>
                </a:solidFill>
                <a:latin typeface="Arial"/>
                <a:cs typeface="Arial"/>
              </a:rPr>
              <a:t>2050</a:t>
            </a:r>
            <a:endParaRPr sz="1400">
              <a:latin typeface="Arial"/>
              <a:cs typeface="Arial"/>
            </a:endParaRPr>
          </a:p>
          <a:p>
            <a:pPr marL="274955">
              <a:lnSpc>
                <a:spcPct val="100000"/>
              </a:lnSpc>
              <a:spcBef>
                <a:spcPts val="15"/>
              </a:spcBef>
            </a:pPr>
            <a:r>
              <a:rPr dirty="0" sz="900" spc="-10">
                <a:solidFill>
                  <a:srgbClr val="03234D"/>
                </a:solidFill>
                <a:latin typeface="Arial MT"/>
                <a:cs typeface="Arial MT"/>
              </a:rPr>
              <a:t>2,450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95" name="object 95" descr=""/>
          <p:cNvSpPr txBox="1"/>
          <p:nvPr/>
        </p:nvSpPr>
        <p:spPr>
          <a:xfrm>
            <a:off x="7458709" y="3066541"/>
            <a:ext cx="389382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01980" algn="l"/>
                <a:tab pos="1191895" algn="l"/>
                <a:tab pos="1781175" algn="l"/>
                <a:tab pos="2370455" algn="l"/>
                <a:tab pos="2960370" algn="l"/>
                <a:tab pos="3550285" algn="l"/>
              </a:tabLst>
            </a:pPr>
            <a:r>
              <a:rPr dirty="0" sz="900" spc="-10">
                <a:solidFill>
                  <a:srgbClr val="03234D"/>
                </a:solidFill>
                <a:latin typeface="Arial MT"/>
                <a:cs typeface="Arial MT"/>
              </a:rPr>
              <a:t>2020A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	</a:t>
            </a:r>
            <a:r>
              <a:rPr dirty="0" sz="900" spc="-10">
                <a:solidFill>
                  <a:srgbClr val="03234D"/>
                </a:solidFill>
                <a:latin typeface="Arial MT"/>
                <a:cs typeface="Arial MT"/>
              </a:rPr>
              <a:t>2025E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	</a:t>
            </a:r>
            <a:r>
              <a:rPr dirty="0" sz="900" spc="-10">
                <a:solidFill>
                  <a:srgbClr val="03234D"/>
                </a:solidFill>
                <a:latin typeface="Arial MT"/>
                <a:cs typeface="Arial MT"/>
              </a:rPr>
              <a:t>2030E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	</a:t>
            </a:r>
            <a:r>
              <a:rPr dirty="0" sz="900" spc="-10">
                <a:solidFill>
                  <a:srgbClr val="03234D"/>
                </a:solidFill>
                <a:latin typeface="Arial MT"/>
                <a:cs typeface="Arial MT"/>
              </a:rPr>
              <a:t>2035E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	</a:t>
            </a:r>
            <a:r>
              <a:rPr dirty="0" sz="900" spc="-10">
                <a:solidFill>
                  <a:srgbClr val="03234D"/>
                </a:solidFill>
                <a:latin typeface="Arial MT"/>
                <a:cs typeface="Arial MT"/>
              </a:rPr>
              <a:t>2040E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	</a:t>
            </a:r>
            <a:r>
              <a:rPr dirty="0" sz="900" spc="-10">
                <a:solidFill>
                  <a:srgbClr val="03234D"/>
                </a:solidFill>
                <a:latin typeface="Arial MT"/>
                <a:cs typeface="Arial MT"/>
              </a:rPr>
              <a:t>2045E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	</a:t>
            </a:r>
            <a:r>
              <a:rPr dirty="0" sz="900" spc="-10">
                <a:solidFill>
                  <a:srgbClr val="03234D"/>
                </a:solidFill>
                <a:latin typeface="Arial MT"/>
                <a:cs typeface="Arial MT"/>
              </a:rPr>
              <a:t>2050E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96" name="object 96" descr=""/>
          <p:cNvSpPr txBox="1"/>
          <p:nvPr/>
        </p:nvSpPr>
        <p:spPr>
          <a:xfrm>
            <a:off x="6779165" y="1414015"/>
            <a:ext cx="153670" cy="1498600"/>
          </a:xfrm>
          <a:prstGeom prst="rect">
            <a:avLst/>
          </a:prstGeom>
        </p:spPr>
        <p:txBody>
          <a:bodyPr wrap="square" lIns="0" tIns="1905" rIns="0" bIns="0" rtlCol="0" vert="vert27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 sz="900" b="1">
                <a:solidFill>
                  <a:srgbClr val="03234D"/>
                </a:solidFill>
                <a:latin typeface="Arial"/>
                <a:cs typeface="Arial"/>
              </a:rPr>
              <a:t>Capacity</a:t>
            </a:r>
            <a:r>
              <a:rPr dirty="0" sz="900" spc="-20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900" b="1">
                <a:solidFill>
                  <a:srgbClr val="03234D"/>
                </a:solidFill>
                <a:latin typeface="Arial"/>
                <a:cs typeface="Arial"/>
              </a:rPr>
              <a:t>in</a:t>
            </a:r>
            <a:r>
              <a:rPr dirty="0" sz="900" spc="-30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900" b="1">
                <a:solidFill>
                  <a:srgbClr val="03234D"/>
                </a:solidFill>
                <a:latin typeface="Arial"/>
                <a:cs typeface="Arial"/>
              </a:rPr>
              <a:t>gigawatts</a:t>
            </a:r>
            <a:r>
              <a:rPr dirty="0" sz="900" spc="-45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900" spc="-20" b="1">
                <a:solidFill>
                  <a:srgbClr val="03234D"/>
                </a:solidFill>
                <a:latin typeface="Arial"/>
                <a:cs typeface="Arial"/>
              </a:rPr>
              <a:t>(GW)</a:t>
            </a:r>
            <a:endParaRPr sz="900">
              <a:latin typeface="Arial"/>
              <a:cs typeface="Arial"/>
            </a:endParaRPr>
          </a:p>
        </p:txBody>
      </p:sp>
      <p:sp>
        <p:nvSpPr>
          <p:cNvPr id="97" name="object 97" descr=""/>
          <p:cNvSpPr txBox="1"/>
          <p:nvPr/>
        </p:nvSpPr>
        <p:spPr>
          <a:xfrm>
            <a:off x="740663" y="5169408"/>
            <a:ext cx="4278630" cy="13042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83515" marR="81280" indent="-171450">
              <a:lnSpc>
                <a:spcPct val="100000"/>
              </a:lnSpc>
              <a:spcBef>
                <a:spcPts val="100"/>
              </a:spcBef>
              <a:buClr>
                <a:srgbClr val="009F9F"/>
              </a:buClr>
              <a:buFont typeface="Wingdings"/>
              <a:buChar char=""/>
              <a:tabLst>
                <a:tab pos="183515" algn="l"/>
              </a:tabLst>
            </a:pP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Slowing</a:t>
            </a:r>
            <a:r>
              <a:rPr dirty="0" sz="105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turbine</a:t>
            </a:r>
            <a:r>
              <a:rPr dirty="0" sz="105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orders</a:t>
            </a:r>
            <a:r>
              <a:rPr dirty="0" sz="105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reflecting</a:t>
            </a:r>
            <a:r>
              <a:rPr dirty="0" sz="105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 b="1">
                <a:solidFill>
                  <a:srgbClr val="03234D"/>
                </a:solidFill>
                <a:latin typeface="Arial"/>
                <a:cs typeface="Arial"/>
              </a:rPr>
              <a:t>lower</a:t>
            </a:r>
            <a:r>
              <a:rPr dirty="0" sz="1050" spc="-50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050" b="1">
                <a:solidFill>
                  <a:srgbClr val="03234D"/>
                </a:solidFill>
                <a:latin typeface="Arial"/>
                <a:cs typeface="Arial"/>
              </a:rPr>
              <a:t>demand</a:t>
            </a:r>
            <a:r>
              <a:rPr dirty="0" sz="1050" spc="-35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050" b="1">
                <a:solidFill>
                  <a:srgbClr val="03234D"/>
                </a:solidFill>
                <a:latin typeface="Arial"/>
                <a:cs typeface="Arial"/>
              </a:rPr>
              <a:t>globally</a:t>
            </a:r>
            <a:r>
              <a:rPr dirty="0" sz="1050" spc="-55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for</a:t>
            </a:r>
            <a:r>
              <a:rPr dirty="0" sz="1050" spc="-3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 spc="-20">
                <a:solidFill>
                  <a:srgbClr val="03234D"/>
                </a:solidFill>
                <a:latin typeface="Arial MT"/>
                <a:cs typeface="Arial MT"/>
              </a:rPr>
              <a:t>wind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power,</a:t>
            </a:r>
            <a:r>
              <a:rPr dirty="0" sz="105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showing</a:t>
            </a:r>
            <a:r>
              <a:rPr dirty="0" sz="1050" spc="-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a</a:t>
            </a:r>
            <a:r>
              <a:rPr dirty="0" sz="105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 b="1">
                <a:solidFill>
                  <a:srgbClr val="03234D"/>
                </a:solidFill>
                <a:latin typeface="Arial"/>
                <a:cs typeface="Arial"/>
              </a:rPr>
              <a:t>shift</a:t>
            </a:r>
            <a:r>
              <a:rPr dirty="0" sz="1050" spc="-40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050" b="1">
                <a:solidFill>
                  <a:srgbClr val="03234D"/>
                </a:solidFill>
                <a:latin typeface="Arial"/>
                <a:cs typeface="Arial"/>
              </a:rPr>
              <a:t>back</a:t>
            </a:r>
            <a:r>
              <a:rPr dirty="0" sz="1050" spc="-20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050" b="1">
                <a:solidFill>
                  <a:srgbClr val="03234D"/>
                </a:solidFill>
                <a:latin typeface="Arial"/>
                <a:cs typeface="Arial"/>
              </a:rPr>
              <a:t>to</a:t>
            </a:r>
            <a:r>
              <a:rPr dirty="0" sz="1050" spc="-30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050" b="1">
                <a:solidFill>
                  <a:srgbClr val="03234D"/>
                </a:solidFill>
                <a:latin typeface="Arial"/>
                <a:cs typeface="Arial"/>
              </a:rPr>
              <a:t>traditional</a:t>
            </a:r>
            <a:r>
              <a:rPr dirty="0" sz="1050" spc="-50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050" b="1">
                <a:solidFill>
                  <a:srgbClr val="03234D"/>
                </a:solidFill>
                <a:latin typeface="Arial"/>
                <a:cs typeface="Arial"/>
              </a:rPr>
              <a:t>fossil</a:t>
            </a:r>
            <a:r>
              <a:rPr dirty="0" sz="1050" spc="-30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050" b="1">
                <a:solidFill>
                  <a:srgbClr val="03234D"/>
                </a:solidFill>
                <a:latin typeface="Arial"/>
                <a:cs typeface="Arial"/>
              </a:rPr>
              <a:t>fuels</a:t>
            </a:r>
            <a:r>
              <a:rPr dirty="0" sz="1050" spc="-35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050" b="1">
                <a:solidFill>
                  <a:srgbClr val="03234D"/>
                </a:solidFill>
                <a:latin typeface="Arial"/>
                <a:cs typeface="Arial"/>
              </a:rPr>
              <a:t>or</a:t>
            </a:r>
            <a:r>
              <a:rPr dirty="0" sz="1050" spc="-30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050" spc="-10" b="1">
                <a:solidFill>
                  <a:srgbClr val="03234D"/>
                </a:solidFill>
                <a:latin typeface="Arial"/>
                <a:cs typeface="Arial"/>
              </a:rPr>
              <a:t>favoring </a:t>
            </a:r>
            <a:r>
              <a:rPr dirty="0" sz="1050" b="1">
                <a:solidFill>
                  <a:srgbClr val="03234D"/>
                </a:solidFill>
                <a:latin typeface="Arial"/>
                <a:cs typeface="Arial"/>
              </a:rPr>
              <a:t>other</a:t>
            </a:r>
            <a:r>
              <a:rPr dirty="0" sz="1050" spc="-30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050" b="1">
                <a:solidFill>
                  <a:srgbClr val="03234D"/>
                </a:solidFill>
                <a:latin typeface="Arial"/>
                <a:cs typeface="Arial"/>
              </a:rPr>
              <a:t>sources</a:t>
            </a:r>
            <a:r>
              <a:rPr dirty="0" sz="1050" spc="-10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050" b="1">
                <a:solidFill>
                  <a:srgbClr val="03234D"/>
                </a:solidFill>
                <a:latin typeface="Arial"/>
                <a:cs typeface="Arial"/>
              </a:rPr>
              <a:t>of</a:t>
            </a:r>
            <a:r>
              <a:rPr dirty="0" sz="1050" spc="-30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050" spc="-10" b="1">
                <a:solidFill>
                  <a:srgbClr val="03234D"/>
                </a:solidFill>
                <a:latin typeface="Arial"/>
                <a:cs typeface="Arial"/>
              </a:rPr>
              <a:t>alternative</a:t>
            </a:r>
            <a:r>
              <a:rPr dirty="0" sz="1050" spc="-5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050" spc="-10" b="1">
                <a:solidFill>
                  <a:srgbClr val="03234D"/>
                </a:solidFill>
                <a:latin typeface="Arial"/>
                <a:cs typeface="Arial"/>
              </a:rPr>
              <a:t>energy</a:t>
            </a:r>
            <a:endParaRPr sz="1050">
              <a:latin typeface="Arial"/>
              <a:cs typeface="Arial"/>
            </a:endParaRPr>
          </a:p>
          <a:p>
            <a:pPr marL="183515" marR="270510" indent="-171450">
              <a:lnSpc>
                <a:spcPct val="100000"/>
              </a:lnSpc>
              <a:buClr>
                <a:srgbClr val="009F9F"/>
              </a:buClr>
              <a:buFont typeface="Wingdings"/>
              <a:buChar char=""/>
              <a:tabLst>
                <a:tab pos="183515" algn="l"/>
              </a:tabLst>
            </a:pP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Turbine</a:t>
            </a:r>
            <a:r>
              <a:rPr dirty="0" sz="1050" spc="-1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orders</a:t>
            </a:r>
            <a:r>
              <a:rPr dirty="0" sz="1050" spc="-1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may</a:t>
            </a:r>
            <a:r>
              <a:rPr dirty="0" sz="105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be</a:t>
            </a:r>
            <a:r>
              <a:rPr dirty="0" sz="105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buoyed</a:t>
            </a:r>
            <a:r>
              <a:rPr dirty="0" sz="1050" spc="-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by</a:t>
            </a:r>
            <a:r>
              <a:rPr dirty="0" sz="105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 b="1">
                <a:solidFill>
                  <a:srgbClr val="03234D"/>
                </a:solidFill>
                <a:latin typeface="Arial"/>
                <a:cs typeface="Arial"/>
              </a:rPr>
              <a:t>the</a:t>
            </a:r>
            <a:r>
              <a:rPr dirty="0" sz="1050" spc="-35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050" b="1">
                <a:solidFill>
                  <a:srgbClr val="03234D"/>
                </a:solidFill>
                <a:latin typeface="Arial"/>
                <a:cs typeface="Arial"/>
              </a:rPr>
              <a:t>IRA</a:t>
            </a:r>
            <a:r>
              <a:rPr dirty="0" sz="1050" spc="-30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050" b="1">
                <a:solidFill>
                  <a:srgbClr val="03234D"/>
                </a:solidFill>
                <a:latin typeface="Arial"/>
                <a:cs typeface="Arial"/>
              </a:rPr>
              <a:t>in</a:t>
            </a:r>
            <a:r>
              <a:rPr dirty="0" sz="1050" spc="-40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050" b="1">
                <a:solidFill>
                  <a:srgbClr val="03234D"/>
                </a:solidFill>
                <a:latin typeface="Arial"/>
                <a:cs typeface="Arial"/>
              </a:rPr>
              <a:t>the</a:t>
            </a:r>
            <a:r>
              <a:rPr dirty="0" sz="1050" spc="-25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050" b="1">
                <a:solidFill>
                  <a:srgbClr val="03234D"/>
                </a:solidFill>
                <a:latin typeface="Arial"/>
                <a:cs typeface="Arial"/>
              </a:rPr>
              <a:t>United</a:t>
            </a:r>
            <a:r>
              <a:rPr dirty="0" sz="1050" spc="-35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050" spc="-10" b="1">
                <a:solidFill>
                  <a:srgbClr val="03234D"/>
                </a:solidFill>
                <a:latin typeface="Arial"/>
                <a:cs typeface="Arial"/>
              </a:rPr>
              <a:t>States</a:t>
            </a:r>
            <a:r>
              <a:rPr dirty="0" sz="1050" spc="-10">
                <a:solidFill>
                  <a:srgbClr val="03234D"/>
                </a:solidFill>
                <a:latin typeface="Arial MT"/>
                <a:cs typeface="Arial MT"/>
              </a:rPr>
              <a:t>,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however,</a:t>
            </a:r>
            <a:r>
              <a:rPr dirty="0" sz="105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the</a:t>
            </a:r>
            <a:r>
              <a:rPr dirty="0" sz="1050" spc="-4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near</a:t>
            </a:r>
            <a:r>
              <a:rPr dirty="0" sz="105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zero</a:t>
            </a:r>
            <a:r>
              <a:rPr dirty="0" sz="1050" spc="-3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interest</a:t>
            </a:r>
            <a:r>
              <a:rPr dirty="0" sz="1050" spc="-4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rate</a:t>
            </a:r>
            <a:r>
              <a:rPr dirty="0" sz="1050" spc="-3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environment</a:t>
            </a:r>
            <a:r>
              <a:rPr dirty="0" sz="105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of</a:t>
            </a:r>
            <a:r>
              <a:rPr dirty="0" sz="1050" spc="-4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late</a:t>
            </a:r>
            <a:r>
              <a:rPr dirty="0" sz="1050" spc="-4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2020</a:t>
            </a:r>
            <a:r>
              <a:rPr dirty="0" sz="1050" spc="-25">
                <a:solidFill>
                  <a:srgbClr val="03234D"/>
                </a:solidFill>
                <a:latin typeface="Arial MT"/>
                <a:cs typeface="Arial MT"/>
              </a:rPr>
              <a:t> to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early</a:t>
            </a:r>
            <a:r>
              <a:rPr dirty="0" sz="105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2021</a:t>
            </a:r>
            <a:r>
              <a:rPr dirty="0" sz="105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may</a:t>
            </a:r>
            <a:r>
              <a:rPr dirty="0" sz="1050" spc="-3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have</a:t>
            </a:r>
            <a:r>
              <a:rPr dirty="0" sz="105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boosted</a:t>
            </a:r>
            <a:r>
              <a:rPr dirty="0" sz="105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turbine</a:t>
            </a:r>
            <a:r>
              <a:rPr dirty="0" sz="105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sales,</a:t>
            </a:r>
            <a:r>
              <a:rPr dirty="0" sz="105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 spc="-10">
                <a:solidFill>
                  <a:srgbClr val="03234D"/>
                </a:solidFill>
                <a:latin typeface="Arial MT"/>
                <a:cs typeface="Arial MT"/>
              </a:rPr>
              <a:t>indicating</a:t>
            </a:r>
            <a:r>
              <a:rPr dirty="0" sz="105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a</a:t>
            </a:r>
            <a:r>
              <a:rPr dirty="0" sz="105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 spc="-10">
                <a:solidFill>
                  <a:srgbClr val="03234D"/>
                </a:solidFill>
                <a:latin typeface="Arial MT"/>
                <a:cs typeface="Arial MT"/>
              </a:rPr>
              <a:t>slight bubble</a:t>
            </a:r>
            <a:endParaRPr sz="1050">
              <a:latin typeface="Arial MT"/>
              <a:cs typeface="Arial MT"/>
            </a:endParaRPr>
          </a:p>
          <a:p>
            <a:pPr marL="15240">
              <a:lnSpc>
                <a:spcPct val="100000"/>
              </a:lnSpc>
              <a:spcBef>
                <a:spcPts val="290"/>
              </a:spcBef>
            </a:pP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Source:</a:t>
            </a:r>
            <a:r>
              <a:rPr dirty="0" sz="800" spc="-2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(Annual</a:t>
            </a:r>
            <a:r>
              <a:rPr dirty="0" sz="800" spc="-1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Report</a:t>
            </a:r>
            <a:r>
              <a:rPr dirty="0" sz="800" spc="-2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(Siemens,</a:t>
            </a:r>
            <a:r>
              <a:rPr dirty="0" sz="800" spc="-2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2022)),</a:t>
            </a:r>
            <a:r>
              <a:rPr dirty="0" sz="800" spc="-1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(Annual</a:t>
            </a:r>
            <a:r>
              <a:rPr dirty="0" sz="800" spc="-1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Report</a:t>
            </a:r>
            <a:r>
              <a:rPr dirty="0" sz="800" spc="-2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(Vestas,</a:t>
            </a:r>
            <a:r>
              <a:rPr dirty="0" sz="800" spc="-2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2022)),</a:t>
            </a:r>
            <a:r>
              <a:rPr dirty="0" sz="800" spc="-1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(Bloomberg,</a:t>
            </a:r>
            <a:r>
              <a:rPr dirty="0" sz="800" spc="-1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 spc="-10">
                <a:solidFill>
                  <a:srgbClr val="010027"/>
                </a:solidFill>
                <a:latin typeface="Arial MT"/>
                <a:cs typeface="Arial MT"/>
              </a:rPr>
              <a:t>2023)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98" name="object 98" descr=""/>
          <p:cNvSpPr txBox="1"/>
          <p:nvPr/>
        </p:nvSpPr>
        <p:spPr>
          <a:xfrm>
            <a:off x="6728459" y="3298444"/>
            <a:ext cx="4755515" cy="3454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84150" marR="5080" indent="-171450">
              <a:lnSpc>
                <a:spcPct val="100000"/>
              </a:lnSpc>
              <a:spcBef>
                <a:spcPts val="100"/>
              </a:spcBef>
              <a:buClr>
                <a:srgbClr val="009F9F"/>
              </a:buClr>
              <a:buFont typeface="Wingdings"/>
              <a:buChar char=""/>
              <a:tabLst>
                <a:tab pos="184150" algn="l"/>
              </a:tabLst>
            </a:pP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Greater</a:t>
            </a:r>
            <a:r>
              <a:rPr dirty="0" sz="1050" spc="-4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natural</a:t>
            </a:r>
            <a:r>
              <a:rPr dirty="0" sz="105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gas</a:t>
            </a:r>
            <a:r>
              <a:rPr dirty="0" sz="1050" spc="-3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supply</a:t>
            </a:r>
            <a:r>
              <a:rPr dirty="0" sz="105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will</a:t>
            </a:r>
            <a:r>
              <a:rPr dirty="0" sz="1050" spc="-3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result</a:t>
            </a:r>
            <a:r>
              <a:rPr dirty="0" sz="1050" spc="-3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in</a:t>
            </a:r>
            <a:r>
              <a:rPr dirty="0" sz="1050" spc="-3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lower</a:t>
            </a:r>
            <a:r>
              <a:rPr dirty="0" sz="105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prices,</a:t>
            </a:r>
            <a:r>
              <a:rPr dirty="0" sz="1050" spc="-4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making</a:t>
            </a:r>
            <a:r>
              <a:rPr dirty="0" sz="105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investments</a:t>
            </a:r>
            <a:r>
              <a:rPr dirty="0" sz="1050" spc="-4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 spc="-20">
                <a:solidFill>
                  <a:srgbClr val="03234D"/>
                </a:solidFill>
                <a:latin typeface="Arial MT"/>
                <a:cs typeface="Arial MT"/>
              </a:rPr>
              <a:t>into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wind</a:t>
            </a:r>
            <a:r>
              <a:rPr dirty="0" sz="105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power</a:t>
            </a:r>
            <a:r>
              <a:rPr dirty="0" sz="1050" spc="-1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less</a:t>
            </a:r>
            <a:r>
              <a:rPr dirty="0" sz="105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attractive,</a:t>
            </a:r>
            <a:r>
              <a:rPr dirty="0" sz="1050" spc="-4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especially</a:t>
            </a:r>
            <a:r>
              <a:rPr dirty="0" sz="1050" spc="-1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in</a:t>
            </a:r>
            <a:r>
              <a:rPr dirty="0" sz="105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a</a:t>
            </a:r>
            <a:r>
              <a:rPr dirty="0" sz="105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high</a:t>
            </a:r>
            <a:r>
              <a:rPr dirty="0" sz="1050" spc="-1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interest</a:t>
            </a:r>
            <a:r>
              <a:rPr dirty="0" sz="1050" spc="-3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rate</a:t>
            </a:r>
            <a:r>
              <a:rPr dirty="0" sz="105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 spc="-10">
                <a:solidFill>
                  <a:srgbClr val="03234D"/>
                </a:solidFill>
                <a:latin typeface="Arial MT"/>
                <a:cs typeface="Arial MT"/>
              </a:rPr>
              <a:t>environment</a:t>
            </a:r>
            <a:endParaRPr sz="1050">
              <a:latin typeface="Arial MT"/>
              <a:cs typeface="Arial MT"/>
            </a:endParaRPr>
          </a:p>
        </p:txBody>
      </p:sp>
      <p:grpSp>
        <p:nvGrpSpPr>
          <p:cNvPr id="99" name="object 99" descr=""/>
          <p:cNvGrpSpPr/>
          <p:nvPr/>
        </p:nvGrpSpPr>
        <p:grpSpPr>
          <a:xfrm>
            <a:off x="9216643" y="1990598"/>
            <a:ext cx="1847850" cy="639445"/>
            <a:chOff x="9216643" y="1990598"/>
            <a:chExt cx="1847850" cy="639445"/>
          </a:xfrm>
        </p:grpSpPr>
        <p:sp>
          <p:nvSpPr>
            <p:cNvPr id="100" name="object 100" descr=""/>
            <p:cNvSpPr/>
            <p:nvPr/>
          </p:nvSpPr>
          <p:spPr>
            <a:xfrm>
              <a:off x="9222993" y="1996948"/>
              <a:ext cx="1835150" cy="626745"/>
            </a:xfrm>
            <a:custGeom>
              <a:avLst/>
              <a:gdLst/>
              <a:ahLst/>
              <a:cxnLst/>
              <a:rect l="l" t="t" r="r" b="b"/>
              <a:pathLst>
                <a:path w="1835150" h="626744">
                  <a:moveTo>
                    <a:pt x="0" y="0"/>
                  </a:moveTo>
                  <a:lnTo>
                    <a:pt x="425069" y="289687"/>
                  </a:lnTo>
                  <a:lnTo>
                    <a:pt x="425069" y="626237"/>
                  </a:lnTo>
                  <a:lnTo>
                    <a:pt x="1834769" y="626237"/>
                  </a:lnTo>
                  <a:lnTo>
                    <a:pt x="1834769" y="49402"/>
                  </a:lnTo>
                  <a:lnTo>
                    <a:pt x="425069" y="49402"/>
                  </a:lnTo>
                  <a:lnTo>
                    <a:pt x="425069" y="1455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1" name="object 101" descr=""/>
            <p:cNvSpPr/>
            <p:nvPr/>
          </p:nvSpPr>
          <p:spPr>
            <a:xfrm>
              <a:off x="9222993" y="1996948"/>
              <a:ext cx="1835150" cy="626745"/>
            </a:xfrm>
            <a:custGeom>
              <a:avLst/>
              <a:gdLst/>
              <a:ahLst/>
              <a:cxnLst/>
              <a:rect l="l" t="t" r="r" b="b"/>
              <a:pathLst>
                <a:path w="1835150" h="626744">
                  <a:moveTo>
                    <a:pt x="425069" y="49402"/>
                  </a:moveTo>
                  <a:lnTo>
                    <a:pt x="660019" y="49402"/>
                  </a:lnTo>
                  <a:lnTo>
                    <a:pt x="1012444" y="49402"/>
                  </a:lnTo>
                  <a:lnTo>
                    <a:pt x="1834769" y="49402"/>
                  </a:lnTo>
                  <a:lnTo>
                    <a:pt x="1834769" y="145541"/>
                  </a:lnTo>
                  <a:lnTo>
                    <a:pt x="1834769" y="289687"/>
                  </a:lnTo>
                  <a:lnTo>
                    <a:pt x="1834769" y="626237"/>
                  </a:lnTo>
                  <a:lnTo>
                    <a:pt x="1012444" y="626237"/>
                  </a:lnTo>
                  <a:lnTo>
                    <a:pt x="660019" y="626237"/>
                  </a:lnTo>
                  <a:lnTo>
                    <a:pt x="425069" y="626237"/>
                  </a:lnTo>
                  <a:lnTo>
                    <a:pt x="425069" y="289687"/>
                  </a:lnTo>
                  <a:lnTo>
                    <a:pt x="0" y="0"/>
                  </a:lnTo>
                  <a:lnTo>
                    <a:pt x="425069" y="145541"/>
                  </a:lnTo>
                  <a:lnTo>
                    <a:pt x="425069" y="49402"/>
                  </a:lnTo>
                  <a:close/>
                </a:path>
              </a:pathLst>
            </a:custGeom>
            <a:ln w="12700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2" name="object 102" descr=""/>
          <p:cNvSpPr txBox="1"/>
          <p:nvPr/>
        </p:nvSpPr>
        <p:spPr>
          <a:xfrm>
            <a:off x="9734804" y="2077973"/>
            <a:ext cx="1236345" cy="50545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Cheaper</a:t>
            </a:r>
            <a:r>
              <a:rPr dirty="0" sz="1050" spc="-4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natural</a:t>
            </a:r>
            <a:r>
              <a:rPr dirty="0" sz="1050" spc="-5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 spc="-25">
                <a:solidFill>
                  <a:srgbClr val="03234D"/>
                </a:solidFill>
                <a:latin typeface="Arial MT"/>
                <a:cs typeface="Arial MT"/>
              </a:rPr>
              <a:t>gas </a:t>
            </a:r>
            <a:r>
              <a:rPr dirty="0" sz="1050" spc="-20">
                <a:solidFill>
                  <a:srgbClr val="03234D"/>
                </a:solidFill>
                <a:latin typeface="Arial MT"/>
                <a:cs typeface="Arial MT"/>
              </a:rPr>
              <a:t>de-</a:t>
            </a:r>
            <a:r>
              <a:rPr dirty="0" sz="1050" spc="-10">
                <a:solidFill>
                  <a:srgbClr val="03234D"/>
                </a:solidFill>
                <a:latin typeface="Arial MT"/>
                <a:cs typeface="Arial MT"/>
              </a:rPr>
              <a:t>incentivizes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investment</a:t>
            </a:r>
            <a:r>
              <a:rPr dirty="0" sz="105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in</a:t>
            </a:r>
            <a:r>
              <a:rPr dirty="0" sz="105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 spc="-20">
                <a:solidFill>
                  <a:srgbClr val="03234D"/>
                </a:solidFill>
                <a:latin typeface="Arial MT"/>
                <a:cs typeface="Arial MT"/>
              </a:rPr>
              <a:t>wind</a:t>
            </a:r>
            <a:endParaRPr sz="1050">
              <a:latin typeface="Arial MT"/>
              <a:cs typeface="Arial MT"/>
            </a:endParaRPr>
          </a:p>
        </p:txBody>
      </p:sp>
      <p:pic>
        <p:nvPicPr>
          <p:cNvPr id="103" name="object 103" descr="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5455920" y="3779139"/>
            <a:ext cx="57150" cy="305181"/>
          </a:xfrm>
          <a:prstGeom prst="rect">
            <a:avLst/>
          </a:prstGeom>
        </p:spPr>
      </p:pic>
      <p:sp>
        <p:nvSpPr>
          <p:cNvPr id="104" name="object 104" descr=""/>
          <p:cNvSpPr txBox="1"/>
          <p:nvPr/>
        </p:nvSpPr>
        <p:spPr>
          <a:xfrm>
            <a:off x="5540502" y="3701541"/>
            <a:ext cx="6238240" cy="75247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1204595">
              <a:lnSpc>
                <a:spcPct val="100000"/>
              </a:lnSpc>
              <a:spcBef>
                <a:spcPts val="95"/>
              </a:spcBef>
            </a:pPr>
            <a:r>
              <a:rPr dirty="0" sz="1400" b="1">
                <a:solidFill>
                  <a:srgbClr val="03234D"/>
                </a:solidFill>
                <a:latin typeface="Arial"/>
                <a:cs typeface="Arial"/>
              </a:rPr>
              <a:t>Siemens</a:t>
            </a:r>
            <a:r>
              <a:rPr dirty="0" sz="1400" spc="-30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3234D"/>
                </a:solidFill>
                <a:latin typeface="Arial"/>
                <a:cs typeface="Arial"/>
              </a:rPr>
              <a:t>divesting</a:t>
            </a:r>
            <a:r>
              <a:rPr dirty="0" sz="1400" spc="-50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3234D"/>
                </a:solidFill>
                <a:latin typeface="Arial"/>
                <a:cs typeface="Arial"/>
              </a:rPr>
              <a:t>from</a:t>
            </a:r>
            <a:r>
              <a:rPr dirty="0" sz="1400" spc="-25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3234D"/>
                </a:solidFill>
                <a:latin typeface="Arial"/>
                <a:cs typeface="Arial"/>
              </a:rPr>
              <a:t>other</a:t>
            </a:r>
            <a:r>
              <a:rPr dirty="0" sz="1400" spc="-35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3234D"/>
                </a:solidFill>
                <a:latin typeface="Arial"/>
                <a:cs typeface="Arial"/>
              </a:rPr>
              <a:t>capital</a:t>
            </a:r>
            <a:r>
              <a:rPr dirty="0" sz="1400" spc="-45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3234D"/>
                </a:solidFill>
                <a:latin typeface="Arial"/>
                <a:cs typeface="Arial"/>
              </a:rPr>
              <a:t>goods</a:t>
            </a:r>
            <a:r>
              <a:rPr dirty="0" sz="1400" spc="-35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400" spc="-10" b="1">
                <a:solidFill>
                  <a:srgbClr val="03234D"/>
                </a:solidFill>
                <a:latin typeface="Arial"/>
                <a:cs typeface="Arial"/>
              </a:rPr>
              <a:t>manufacturers, re-</a:t>
            </a:r>
            <a:r>
              <a:rPr dirty="0" sz="1400" b="1">
                <a:solidFill>
                  <a:srgbClr val="03234D"/>
                </a:solidFill>
                <a:latin typeface="Arial"/>
                <a:cs typeface="Arial"/>
              </a:rPr>
              <a:t>evaluating</a:t>
            </a:r>
            <a:r>
              <a:rPr dirty="0" sz="1400" spc="-55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400" spc="-10" b="1">
                <a:solidFill>
                  <a:srgbClr val="03234D"/>
                </a:solidFill>
                <a:latin typeface="Arial"/>
                <a:cs typeface="Arial"/>
              </a:rPr>
              <a:t>strategy</a:t>
            </a:r>
            <a:endParaRPr sz="1400">
              <a:latin typeface="Arial"/>
              <a:cs typeface="Arial"/>
            </a:endParaRPr>
          </a:p>
          <a:p>
            <a:pPr marL="205740" indent="-170815">
              <a:lnSpc>
                <a:spcPts val="1105"/>
              </a:lnSpc>
              <a:buClr>
                <a:srgbClr val="009F9F"/>
              </a:buClr>
              <a:buFont typeface="Wingdings"/>
              <a:buChar char=""/>
              <a:tabLst>
                <a:tab pos="205740" algn="l"/>
              </a:tabLst>
            </a:pP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Siemens</a:t>
            </a:r>
            <a:r>
              <a:rPr dirty="0" sz="105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strategy</a:t>
            </a:r>
            <a:r>
              <a:rPr dirty="0" sz="1050" spc="-3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has</a:t>
            </a:r>
            <a:r>
              <a:rPr dirty="0" sz="105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changed</a:t>
            </a:r>
            <a:r>
              <a:rPr dirty="0" sz="1050" spc="-1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in</a:t>
            </a:r>
            <a:r>
              <a:rPr dirty="0" sz="105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the</a:t>
            </a:r>
            <a:r>
              <a:rPr dirty="0" sz="1050" spc="-4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past</a:t>
            </a:r>
            <a:r>
              <a:rPr dirty="0" sz="105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3</a:t>
            </a:r>
            <a:r>
              <a:rPr dirty="0" sz="1050" spc="-3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years</a:t>
            </a:r>
            <a:r>
              <a:rPr dirty="0" sz="105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as</a:t>
            </a:r>
            <a:r>
              <a:rPr dirty="0" sz="105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they</a:t>
            </a:r>
            <a:r>
              <a:rPr dirty="0" sz="1050" spc="-3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have</a:t>
            </a:r>
            <a:r>
              <a:rPr dirty="0" sz="105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let</a:t>
            </a:r>
            <a:r>
              <a:rPr dirty="0" sz="105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divisions</a:t>
            </a:r>
            <a:r>
              <a:rPr dirty="0" sz="1050" spc="-1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have</a:t>
            </a:r>
            <a:r>
              <a:rPr dirty="0" sz="105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more</a:t>
            </a:r>
            <a:r>
              <a:rPr dirty="0" sz="1050" spc="-3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freedom</a:t>
            </a:r>
            <a:r>
              <a:rPr dirty="0" sz="105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 spc="-10">
                <a:solidFill>
                  <a:srgbClr val="03234D"/>
                </a:solidFill>
                <a:latin typeface="Arial MT"/>
                <a:cs typeface="Arial MT"/>
              </a:rPr>
              <a:t>while</a:t>
            </a:r>
            <a:endParaRPr sz="1050">
              <a:latin typeface="Arial MT"/>
              <a:cs typeface="Arial MT"/>
            </a:endParaRPr>
          </a:p>
          <a:p>
            <a:pPr marL="206375">
              <a:lnSpc>
                <a:spcPct val="100000"/>
              </a:lnSpc>
            </a:pP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still</a:t>
            </a:r>
            <a:r>
              <a:rPr dirty="0" sz="1050" spc="-5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realizing</a:t>
            </a:r>
            <a:r>
              <a:rPr dirty="0" sz="1050" spc="-4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accretive</a:t>
            </a:r>
            <a:r>
              <a:rPr dirty="0" sz="1050" spc="-5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 spc="-10">
                <a:solidFill>
                  <a:srgbClr val="03234D"/>
                </a:solidFill>
                <a:latin typeface="Arial MT"/>
                <a:cs typeface="Arial MT"/>
              </a:rPr>
              <a:t>synergies</a:t>
            </a:r>
            <a:endParaRPr sz="1050">
              <a:latin typeface="Arial MT"/>
              <a:cs typeface="Arial MT"/>
            </a:endParaRPr>
          </a:p>
        </p:txBody>
      </p:sp>
      <p:sp>
        <p:nvSpPr>
          <p:cNvPr id="105" name="object 105" descr=""/>
          <p:cNvSpPr txBox="1"/>
          <p:nvPr/>
        </p:nvSpPr>
        <p:spPr>
          <a:xfrm>
            <a:off x="5562853" y="4428490"/>
            <a:ext cx="6024245" cy="98551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84150" marR="319405" indent="-171450">
              <a:lnSpc>
                <a:spcPct val="100000"/>
              </a:lnSpc>
              <a:spcBef>
                <a:spcPts val="100"/>
              </a:spcBef>
              <a:buClr>
                <a:srgbClr val="009F9F"/>
              </a:buClr>
              <a:buFont typeface="Wingdings"/>
              <a:buChar char=""/>
              <a:tabLst>
                <a:tab pos="184150" algn="l"/>
              </a:tabLst>
            </a:pP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This</a:t>
            </a:r>
            <a:r>
              <a:rPr dirty="0" sz="1050" spc="-5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means</a:t>
            </a:r>
            <a:r>
              <a:rPr dirty="0" sz="1050" spc="-4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building</a:t>
            </a:r>
            <a:r>
              <a:rPr dirty="0" sz="1050" spc="-3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more</a:t>
            </a:r>
            <a:r>
              <a:rPr dirty="0" sz="1050" spc="-5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exposure</a:t>
            </a:r>
            <a:r>
              <a:rPr dirty="0" sz="105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to</a:t>
            </a:r>
            <a:r>
              <a:rPr dirty="0" sz="1050" spc="-5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automation,</a:t>
            </a:r>
            <a:r>
              <a:rPr dirty="0" sz="1050" spc="-3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software</a:t>
            </a:r>
            <a:r>
              <a:rPr dirty="0" sz="1050" spc="-5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building</a:t>
            </a:r>
            <a:r>
              <a:rPr dirty="0" sz="105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technologies,</a:t>
            </a:r>
            <a:r>
              <a:rPr dirty="0" sz="105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and</a:t>
            </a:r>
            <a:r>
              <a:rPr dirty="0" sz="1050" spc="-4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 spc="-10">
                <a:solidFill>
                  <a:srgbClr val="03234D"/>
                </a:solidFill>
                <a:latin typeface="Arial MT"/>
                <a:cs typeface="Arial MT"/>
              </a:rPr>
              <a:t>public transport/mobility</a:t>
            </a:r>
            <a:endParaRPr sz="1050">
              <a:latin typeface="Arial MT"/>
              <a:cs typeface="Arial MT"/>
            </a:endParaRPr>
          </a:p>
          <a:p>
            <a:pPr marL="184150" marR="5080" indent="-171450">
              <a:lnSpc>
                <a:spcPct val="100000"/>
              </a:lnSpc>
              <a:buClr>
                <a:srgbClr val="009F9F"/>
              </a:buClr>
              <a:buFont typeface="Wingdings"/>
              <a:buChar char=""/>
              <a:tabLst>
                <a:tab pos="184150" algn="l"/>
              </a:tabLst>
            </a:pP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Siemens</a:t>
            </a:r>
            <a:r>
              <a:rPr dirty="0" sz="105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has</a:t>
            </a:r>
            <a:r>
              <a:rPr dirty="0" sz="105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shown</a:t>
            </a:r>
            <a:r>
              <a:rPr dirty="0" sz="105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this</a:t>
            </a:r>
            <a:r>
              <a:rPr dirty="0" sz="1050" spc="-3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change</a:t>
            </a:r>
            <a:r>
              <a:rPr dirty="0" sz="1050" spc="-1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of</a:t>
            </a:r>
            <a:r>
              <a:rPr dirty="0" sz="1050" spc="-4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strategy</a:t>
            </a:r>
            <a:r>
              <a:rPr dirty="0" sz="1050" spc="-3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by</a:t>
            </a:r>
            <a:r>
              <a:rPr dirty="0" sz="105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divesting</a:t>
            </a:r>
            <a:r>
              <a:rPr dirty="0" sz="105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their</a:t>
            </a:r>
            <a:r>
              <a:rPr dirty="0" sz="105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exposure</a:t>
            </a:r>
            <a:r>
              <a:rPr dirty="0" sz="1050" spc="-1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to</a:t>
            </a:r>
            <a:r>
              <a:rPr dirty="0" sz="1050" spc="-4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capitally</a:t>
            </a:r>
            <a:r>
              <a:rPr dirty="0" sz="1050" spc="-1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 spc="-10">
                <a:solidFill>
                  <a:srgbClr val="03234D"/>
                </a:solidFill>
                <a:latin typeface="Arial MT"/>
                <a:cs typeface="Arial MT"/>
              </a:rPr>
              <a:t>intensive</a:t>
            </a:r>
            <a:r>
              <a:rPr dirty="0" sz="105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 spc="-10">
                <a:solidFill>
                  <a:srgbClr val="03234D"/>
                </a:solidFill>
                <a:latin typeface="Arial MT"/>
                <a:cs typeface="Arial MT"/>
              </a:rPr>
              <a:t>heavy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industries</a:t>
            </a:r>
            <a:r>
              <a:rPr dirty="0" sz="105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as</a:t>
            </a:r>
            <a:r>
              <a:rPr dirty="0" sz="105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shown</a:t>
            </a:r>
            <a:r>
              <a:rPr dirty="0" sz="105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in</a:t>
            </a:r>
            <a:r>
              <a:rPr dirty="0" sz="1050" spc="-3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the</a:t>
            </a:r>
            <a:r>
              <a:rPr dirty="0" sz="1050" spc="-4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timeline</a:t>
            </a:r>
            <a:r>
              <a:rPr dirty="0" sz="105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 spc="-10">
                <a:solidFill>
                  <a:srgbClr val="03234D"/>
                </a:solidFill>
                <a:latin typeface="Arial MT"/>
                <a:cs typeface="Arial MT"/>
              </a:rPr>
              <a:t>below</a:t>
            </a:r>
            <a:endParaRPr sz="1050">
              <a:latin typeface="Arial MT"/>
              <a:cs typeface="Arial MT"/>
            </a:endParaRPr>
          </a:p>
          <a:p>
            <a:pPr marL="184150" marR="210820" indent="-171450">
              <a:lnSpc>
                <a:spcPct val="100000"/>
              </a:lnSpc>
              <a:buClr>
                <a:srgbClr val="009F9F"/>
              </a:buClr>
              <a:buFont typeface="Wingdings"/>
              <a:buChar char=""/>
              <a:tabLst>
                <a:tab pos="184150" algn="l"/>
              </a:tabLst>
            </a:pP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Viewing</a:t>
            </a:r>
            <a:r>
              <a:rPr dirty="0" sz="105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Siemens</a:t>
            </a:r>
            <a:r>
              <a:rPr dirty="0" sz="1050" spc="-3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through</a:t>
            </a:r>
            <a:r>
              <a:rPr dirty="0" sz="105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this</a:t>
            </a:r>
            <a:r>
              <a:rPr dirty="0" sz="1050" spc="-5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framework</a:t>
            </a:r>
            <a:r>
              <a:rPr dirty="0" sz="105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makes</a:t>
            </a:r>
            <a:r>
              <a:rPr dirty="0" sz="1050" spc="-4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Vestas</a:t>
            </a:r>
            <a:r>
              <a:rPr dirty="0" sz="1050" spc="-5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seem</a:t>
            </a:r>
            <a:r>
              <a:rPr dirty="0" sz="1050" spc="-3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like</a:t>
            </a:r>
            <a:r>
              <a:rPr dirty="0" sz="1050" spc="-3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an</a:t>
            </a:r>
            <a:r>
              <a:rPr dirty="0" sz="1050" spc="-4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unusual</a:t>
            </a:r>
            <a:r>
              <a:rPr dirty="0" sz="105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target</a:t>
            </a:r>
            <a:r>
              <a:rPr dirty="0" sz="1050" spc="-4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given</a:t>
            </a:r>
            <a:r>
              <a:rPr dirty="0" sz="105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 spc="-10">
                <a:solidFill>
                  <a:srgbClr val="03234D"/>
                </a:solidFill>
                <a:latin typeface="Arial MT"/>
                <a:cs typeface="Arial MT"/>
              </a:rPr>
              <a:t>their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current</a:t>
            </a:r>
            <a:r>
              <a:rPr dirty="0" sz="1050" spc="-4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 spc="-10">
                <a:solidFill>
                  <a:srgbClr val="03234D"/>
                </a:solidFill>
                <a:latin typeface="Arial MT"/>
                <a:cs typeface="Arial MT"/>
              </a:rPr>
              <a:t>strategy</a:t>
            </a:r>
            <a:endParaRPr sz="1050">
              <a:latin typeface="Arial MT"/>
              <a:cs typeface="Arial MT"/>
            </a:endParaRPr>
          </a:p>
        </p:txBody>
      </p:sp>
      <p:grpSp>
        <p:nvGrpSpPr>
          <p:cNvPr id="106" name="object 106" descr=""/>
          <p:cNvGrpSpPr/>
          <p:nvPr/>
        </p:nvGrpSpPr>
        <p:grpSpPr>
          <a:xfrm>
            <a:off x="5137403" y="1196339"/>
            <a:ext cx="1249045" cy="1249045"/>
            <a:chOff x="5137403" y="1196339"/>
            <a:chExt cx="1249045" cy="1249045"/>
          </a:xfrm>
        </p:grpSpPr>
        <p:pic>
          <p:nvPicPr>
            <p:cNvPr id="107" name="object 107" descr="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5137403" y="1196339"/>
              <a:ext cx="1248918" cy="1248917"/>
            </a:xfrm>
            <a:prstGeom prst="rect">
              <a:avLst/>
            </a:prstGeom>
          </p:spPr>
        </p:pic>
        <p:pic>
          <p:nvPicPr>
            <p:cNvPr id="108" name="object 108" descr="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5412485" y="1329689"/>
              <a:ext cx="738377" cy="738377"/>
            </a:xfrm>
            <a:prstGeom prst="rect">
              <a:avLst/>
            </a:prstGeom>
          </p:spPr>
        </p:pic>
      </p:grpSp>
      <p:sp>
        <p:nvSpPr>
          <p:cNvPr id="109" name="object 109"/>
          <p:cNvSpPr txBox="1">
            <a:spLocks noGrp="1"/>
          </p:cNvSpPr>
          <p:nvPr>
            <p:ph type="title"/>
          </p:nvPr>
        </p:nvSpPr>
        <p:spPr>
          <a:xfrm>
            <a:off x="624077" y="211836"/>
            <a:ext cx="5177790" cy="3302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20">
                <a:solidFill>
                  <a:srgbClr val="009C9B"/>
                </a:solidFill>
              </a:rPr>
              <a:t>Vestas</a:t>
            </a:r>
            <a:r>
              <a:rPr dirty="0" spc="-75">
                <a:solidFill>
                  <a:srgbClr val="009C9B"/>
                </a:solidFill>
              </a:rPr>
              <a:t> </a:t>
            </a:r>
            <a:r>
              <a:rPr dirty="0">
                <a:solidFill>
                  <a:srgbClr val="009C9B"/>
                </a:solidFill>
              </a:rPr>
              <a:t>and</a:t>
            </a:r>
            <a:r>
              <a:rPr dirty="0" spc="-60">
                <a:solidFill>
                  <a:srgbClr val="009C9B"/>
                </a:solidFill>
              </a:rPr>
              <a:t> </a:t>
            </a:r>
            <a:r>
              <a:rPr dirty="0">
                <a:solidFill>
                  <a:srgbClr val="009C9B"/>
                </a:solidFill>
              </a:rPr>
              <a:t>Siemens</a:t>
            </a:r>
            <a:r>
              <a:rPr dirty="0" spc="-75">
                <a:solidFill>
                  <a:srgbClr val="009C9B"/>
                </a:solidFill>
              </a:rPr>
              <a:t> </a:t>
            </a:r>
            <a:r>
              <a:rPr dirty="0" spc="-10">
                <a:solidFill>
                  <a:srgbClr val="009C9B"/>
                </a:solidFill>
              </a:rPr>
              <a:t>Strategies</a:t>
            </a:r>
            <a:r>
              <a:rPr dirty="0" spc="-70">
                <a:solidFill>
                  <a:srgbClr val="009C9B"/>
                </a:solidFill>
              </a:rPr>
              <a:t> </a:t>
            </a:r>
            <a:r>
              <a:rPr dirty="0">
                <a:solidFill>
                  <a:srgbClr val="009C9B"/>
                </a:solidFill>
              </a:rPr>
              <a:t>Don’t</a:t>
            </a:r>
            <a:r>
              <a:rPr dirty="0" spc="-130">
                <a:solidFill>
                  <a:srgbClr val="009C9B"/>
                </a:solidFill>
              </a:rPr>
              <a:t> </a:t>
            </a:r>
            <a:r>
              <a:rPr dirty="0" spc="-10">
                <a:solidFill>
                  <a:srgbClr val="009C9B"/>
                </a:solidFill>
              </a:rPr>
              <a:t>Align</a:t>
            </a:r>
          </a:p>
        </p:txBody>
      </p:sp>
      <p:sp>
        <p:nvSpPr>
          <p:cNvPr id="110" name="object 110" descr=""/>
          <p:cNvSpPr txBox="1"/>
          <p:nvPr/>
        </p:nvSpPr>
        <p:spPr>
          <a:xfrm>
            <a:off x="634491" y="510032"/>
            <a:ext cx="588835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010027"/>
                </a:solidFill>
                <a:latin typeface="Arial MT"/>
                <a:cs typeface="Arial MT"/>
              </a:rPr>
              <a:t>Siemens</a:t>
            </a:r>
            <a:r>
              <a:rPr dirty="0" sz="1200" spc="-3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010027"/>
                </a:solidFill>
                <a:latin typeface="Arial MT"/>
                <a:cs typeface="Arial MT"/>
              </a:rPr>
              <a:t>already</a:t>
            </a:r>
            <a:r>
              <a:rPr dirty="0" sz="1200" spc="-3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010027"/>
                </a:solidFill>
                <a:latin typeface="Arial MT"/>
                <a:cs typeface="Arial MT"/>
              </a:rPr>
              <a:t>divested</a:t>
            </a:r>
            <a:r>
              <a:rPr dirty="0" sz="1200" spc="-3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010027"/>
                </a:solidFill>
                <a:latin typeface="Arial MT"/>
                <a:cs typeface="Arial MT"/>
              </a:rPr>
              <a:t>from</a:t>
            </a:r>
            <a:r>
              <a:rPr dirty="0" sz="1200" spc="-1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010027"/>
                </a:solidFill>
                <a:latin typeface="Arial MT"/>
                <a:cs typeface="Arial MT"/>
              </a:rPr>
              <a:t>the</a:t>
            </a:r>
            <a:r>
              <a:rPr dirty="0" sz="1200" spc="-2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010027"/>
                </a:solidFill>
                <a:latin typeface="Arial MT"/>
                <a:cs typeface="Arial MT"/>
              </a:rPr>
              <a:t>wind</a:t>
            </a:r>
            <a:r>
              <a:rPr dirty="0" sz="1200" spc="-2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010027"/>
                </a:solidFill>
                <a:latin typeface="Arial MT"/>
                <a:cs typeface="Arial MT"/>
              </a:rPr>
              <a:t>space,</a:t>
            </a:r>
            <a:r>
              <a:rPr dirty="0" sz="1200" spc="-3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010027"/>
                </a:solidFill>
                <a:latin typeface="Arial MT"/>
                <a:cs typeface="Arial MT"/>
              </a:rPr>
              <a:t>recognizing</a:t>
            </a:r>
            <a:r>
              <a:rPr dirty="0" sz="1200" spc="-3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010027"/>
                </a:solidFill>
                <a:latin typeface="Arial MT"/>
                <a:cs typeface="Arial MT"/>
              </a:rPr>
              <a:t>more</a:t>
            </a:r>
            <a:r>
              <a:rPr dirty="0" sz="1200" spc="-2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010027"/>
                </a:solidFill>
                <a:latin typeface="Arial MT"/>
                <a:cs typeface="Arial MT"/>
              </a:rPr>
              <a:t>growth</a:t>
            </a:r>
            <a:r>
              <a:rPr dirty="0" sz="1200" spc="-3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010027"/>
                </a:solidFill>
                <a:latin typeface="Arial MT"/>
                <a:cs typeface="Arial MT"/>
              </a:rPr>
              <a:t>in</a:t>
            </a:r>
            <a:r>
              <a:rPr dirty="0" sz="1200" spc="-2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010027"/>
                </a:solidFill>
                <a:latin typeface="Arial MT"/>
                <a:cs typeface="Arial MT"/>
              </a:rPr>
              <a:t>other</a:t>
            </a:r>
            <a:r>
              <a:rPr dirty="0" sz="1200" spc="-1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010027"/>
                </a:solidFill>
                <a:latin typeface="Arial MT"/>
                <a:cs typeface="Arial MT"/>
              </a:rPr>
              <a:t>areas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11" name="object 111" descr=""/>
          <p:cNvSpPr txBox="1"/>
          <p:nvPr/>
        </p:nvSpPr>
        <p:spPr>
          <a:xfrm>
            <a:off x="740663" y="2626360"/>
            <a:ext cx="1652905" cy="1930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100" b="1">
                <a:solidFill>
                  <a:srgbClr val="010027"/>
                </a:solidFill>
                <a:latin typeface="Arial"/>
                <a:cs typeface="Arial"/>
              </a:rPr>
              <a:t>Vestas’</a:t>
            </a:r>
            <a:r>
              <a:rPr dirty="0" sz="1100" spc="-3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100" spc="-10" b="1">
                <a:solidFill>
                  <a:srgbClr val="010027"/>
                </a:solidFill>
                <a:latin typeface="Arial"/>
                <a:cs typeface="Arial"/>
              </a:rPr>
              <a:t>projected</a:t>
            </a:r>
            <a:r>
              <a:rPr dirty="0" sz="1100" spc="-2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100" spc="-10" b="1">
                <a:solidFill>
                  <a:srgbClr val="010027"/>
                </a:solidFill>
                <a:latin typeface="Arial"/>
                <a:cs typeface="Arial"/>
              </a:rPr>
              <a:t>orders</a:t>
            </a:r>
            <a:endParaRPr sz="1100">
              <a:latin typeface="Arial"/>
              <a:cs typeface="Arial"/>
            </a:endParaRPr>
          </a:p>
        </p:txBody>
      </p:sp>
      <p:pic>
        <p:nvPicPr>
          <p:cNvPr id="112" name="object 112" descr=""/>
          <p:cNvPicPr/>
          <p:nvPr/>
        </p:nvPicPr>
        <p:blipFill>
          <a:blip r:embed="rId34" cstate="print"/>
          <a:stretch>
            <a:fillRect/>
          </a:stretch>
        </p:blipFill>
        <p:spPr>
          <a:xfrm>
            <a:off x="662177" y="2836926"/>
            <a:ext cx="3291840" cy="56387"/>
          </a:xfrm>
          <a:prstGeom prst="rect">
            <a:avLst/>
          </a:prstGeom>
        </p:spPr>
      </p:pic>
      <p:sp>
        <p:nvSpPr>
          <p:cNvPr id="113" name="object 113" descr=""/>
          <p:cNvSpPr txBox="1"/>
          <p:nvPr/>
        </p:nvSpPr>
        <p:spPr>
          <a:xfrm>
            <a:off x="538342" y="3533090"/>
            <a:ext cx="167640" cy="853440"/>
          </a:xfrm>
          <a:prstGeom prst="rect">
            <a:avLst/>
          </a:prstGeom>
        </p:spPr>
        <p:txBody>
          <a:bodyPr wrap="square" lIns="0" tIns="635" rIns="0" bIns="0" rtlCol="0" vert="vert27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000">
                <a:solidFill>
                  <a:srgbClr val="010027"/>
                </a:solidFill>
                <a:latin typeface="Arial MT"/>
                <a:cs typeface="Arial MT"/>
              </a:rPr>
              <a:t>In</a:t>
            </a:r>
            <a:r>
              <a:rPr dirty="0" sz="1000" spc="-2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10027"/>
                </a:solidFill>
                <a:latin typeface="Arial MT"/>
                <a:cs typeface="Arial MT"/>
              </a:rPr>
              <a:t>$</a:t>
            </a:r>
            <a:r>
              <a:rPr dirty="0" sz="1000" spc="-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00" spc="-10">
                <a:solidFill>
                  <a:srgbClr val="010027"/>
                </a:solidFill>
                <a:latin typeface="Arial MT"/>
                <a:cs typeface="Arial MT"/>
              </a:rPr>
              <a:t>thousands</a:t>
            </a:r>
            <a:endParaRPr sz="10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1803126" y="6462776"/>
            <a:ext cx="173355" cy="1854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50" spc="-25">
                <a:solidFill>
                  <a:srgbClr val="03234D"/>
                </a:solidFill>
                <a:latin typeface="Tahoma"/>
                <a:cs typeface="Tahoma"/>
              </a:rPr>
              <a:t>52</a:t>
            </a:r>
            <a:endParaRPr sz="1050">
              <a:latin typeface="Tahoma"/>
              <a:cs typeface="Tahoma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122407" y="291889"/>
            <a:ext cx="1434083" cy="238419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39698" y="768858"/>
            <a:ext cx="10917174" cy="19050"/>
          </a:xfrm>
          <a:prstGeom prst="rect">
            <a:avLst/>
          </a:prstGeom>
        </p:spPr>
      </p:pic>
      <p:grpSp>
        <p:nvGrpSpPr>
          <p:cNvPr id="5" name="object 5" descr=""/>
          <p:cNvGrpSpPr/>
          <p:nvPr/>
        </p:nvGrpSpPr>
        <p:grpSpPr>
          <a:xfrm>
            <a:off x="0" y="6496050"/>
            <a:ext cx="12192000" cy="361950"/>
            <a:chOff x="0" y="6496050"/>
            <a:chExt cx="12192000" cy="361950"/>
          </a:xfrm>
        </p:grpSpPr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6694931"/>
              <a:ext cx="12192000" cy="163068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7887" y="6496050"/>
              <a:ext cx="6297168" cy="361949"/>
            </a:xfrm>
            <a:prstGeom prst="rect">
              <a:avLst/>
            </a:prstGeom>
          </p:spPr>
        </p:pic>
      </p:grpSp>
      <p:sp>
        <p:nvSpPr>
          <p:cNvPr id="8" name="object 8" descr=""/>
          <p:cNvSpPr txBox="1"/>
          <p:nvPr/>
        </p:nvSpPr>
        <p:spPr>
          <a:xfrm>
            <a:off x="2601976" y="6504940"/>
            <a:ext cx="569595" cy="293370"/>
          </a:xfrm>
          <a:prstGeom prst="rect">
            <a:avLst/>
          </a:prstGeom>
        </p:spPr>
        <p:txBody>
          <a:bodyPr wrap="square" lIns="0" tIns="65404" rIns="0" bIns="0" rtlCol="0" vert="horz">
            <a:spAutoFit/>
          </a:bodyPr>
          <a:lstStyle/>
          <a:p>
            <a:pPr marL="41910" marR="30480" indent="-3810">
              <a:lnSpc>
                <a:spcPct val="67100"/>
              </a:lnSpc>
              <a:spcBef>
                <a:spcPts val="515"/>
              </a:spcBef>
            </a:pPr>
            <a:r>
              <a:rPr dirty="0" sz="1050" spc="-10" b="1">
                <a:solidFill>
                  <a:srgbClr val="FFFFFF"/>
                </a:solidFill>
                <a:latin typeface="Calibri"/>
                <a:cs typeface="Calibri"/>
              </a:rPr>
              <a:t>Industry </a:t>
            </a:r>
            <a:r>
              <a:rPr dirty="0" baseline="-21164" sz="1575" spc="-315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050" spc="-210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baseline="-21164" sz="1575" spc="-315" b="1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dirty="0" sz="1050" spc="-210" b="1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dirty="0" baseline="-21164" sz="1575" spc="-315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050" spc="-210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baseline="-21164" sz="1575" spc="-315" b="1">
                <a:solidFill>
                  <a:srgbClr val="FFFFFF"/>
                </a:solidFill>
                <a:latin typeface="Calibri"/>
                <a:cs typeface="Calibri"/>
              </a:rPr>
              <a:t>ly</a:t>
            </a:r>
            <a:r>
              <a:rPr dirty="0" sz="1050" spc="-210" b="1">
                <a:solidFill>
                  <a:srgbClr val="FFFFFF"/>
                </a:solidFill>
                <a:latin typeface="Calibri"/>
                <a:cs typeface="Calibri"/>
              </a:rPr>
              <a:t>ly</a:t>
            </a:r>
            <a:r>
              <a:rPr dirty="0" baseline="-21164" sz="1575" spc="-315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sz="1050" spc="-210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baseline="-21164" sz="1575" spc="-315" b="1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dirty="0" sz="1050" spc="-210" b="1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1041653" y="6504940"/>
            <a:ext cx="657860" cy="293370"/>
          </a:xfrm>
          <a:prstGeom prst="rect">
            <a:avLst/>
          </a:prstGeom>
        </p:spPr>
        <p:txBody>
          <a:bodyPr wrap="square" lIns="0" tIns="65404" rIns="0" bIns="0" rtlCol="0" vert="horz">
            <a:spAutoFit/>
          </a:bodyPr>
          <a:lstStyle/>
          <a:p>
            <a:pPr marL="38735" marR="30480" indent="-1270">
              <a:lnSpc>
                <a:spcPct val="67100"/>
              </a:lnSpc>
              <a:spcBef>
                <a:spcPts val="515"/>
              </a:spcBef>
            </a:pPr>
            <a:r>
              <a:rPr dirty="0" sz="1050" spc="-10" b="1">
                <a:solidFill>
                  <a:srgbClr val="FFFFFF"/>
                </a:solidFill>
                <a:latin typeface="Calibri"/>
                <a:cs typeface="Calibri"/>
              </a:rPr>
              <a:t>Executive </a:t>
            </a:r>
            <a:r>
              <a:rPr dirty="0" baseline="-21164" sz="1575" spc="-427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sz="1050" spc="-285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baseline="-21164" sz="1575" spc="-427" b="1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dirty="0" sz="1050" spc="-285" b="1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dirty="0" baseline="-21164" sz="1575" spc="-427" b="1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dirty="0" sz="1050" spc="-285" b="1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dirty="0" baseline="-21164" sz="1575" spc="-427" b="1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dirty="0" sz="1050" spc="-285" b="1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dirty="0" baseline="-21164" sz="1575" spc="-427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050" spc="-285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baseline="-21164" sz="1575" spc="-427" b="1">
                <a:solidFill>
                  <a:srgbClr val="FFFFFF"/>
                </a:solidFill>
                <a:latin typeface="Calibri"/>
                <a:cs typeface="Calibri"/>
              </a:rPr>
              <a:t>ry</a:t>
            </a:r>
            <a:r>
              <a:rPr dirty="0" sz="1050" spc="-285" b="1">
                <a:solidFill>
                  <a:srgbClr val="FFFFFF"/>
                </a:solidFill>
                <a:latin typeface="Calibri"/>
                <a:cs typeface="Calibri"/>
              </a:rPr>
              <a:t>ry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4158234" y="6504940"/>
            <a:ext cx="637540" cy="293370"/>
          </a:xfrm>
          <a:prstGeom prst="rect">
            <a:avLst/>
          </a:prstGeom>
        </p:spPr>
        <p:txBody>
          <a:bodyPr wrap="square" lIns="0" tIns="65404" rIns="0" bIns="0" rtlCol="0" vert="horz">
            <a:spAutoFit/>
          </a:bodyPr>
          <a:lstStyle/>
          <a:p>
            <a:pPr marL="38100" marR="30480" indent="33655">
              <a:lnSpc>
                <a:spcPct val="67100"/>
              </a:lnSpc>
              <a:spcBef>
                <a:spcPts val="515"/>
              </a:spcBef>
            </a:pPr>
            <a:r>
              <a:rPr dirty="0" sz="1050" spc="-10" b="1">
                <a:solidFill>
                  <a:srgbClr val="FFFFFF"/>
                </a:solidFill>
                <a:latin typeface="Calibri"/>
                <a:cs typeface="Calibri"/>
              </a:rPr>
              <a:t>Company </a:t>
            </a:r>
            <a:r>
              <a:rPr dirty="0" sz="1050" spc="-484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baseline="-21164" sz="1575" spc="-390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sz="1050" spc="-270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baseline="-21164" sz="1575" spc="-390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sz="1050" spc="-300" b="1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baseline="-21164" sz="1575" spc="-382" b="1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sz="1050" spc="-150" b="1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dirty="0" baseline="-21164" sz="1575" spc="-390" b="1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dirty="0" sz="1050" spc="-270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baseline="-21164" sz="1575" spc="-390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sz="1050" spc="-35" b="1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dirty="0" baseline="-21164" sz="1575" spc="-390" b="1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dirty="0" sz="1050" spc="-300" b="1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baseline="-21164" sz="1575" spc="-382" b="1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sz="1050" spc="-565" b="1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r>
              <a:rPr dirty="0" baseline="-21164" sz="1575" spc="-30" b="1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endParaRPr baseline="-21164" sz="1575">
              <a:latin typeface="Calibri"/>
              <a:cs typeface="Calibri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5769102" y="6504940"/>
            <a:ext cx="647700" cy="293370"/>
          </a:xfrm>
          <a:prstGeom prst="rect">
            <a:avLst/>
          </a:prstGeom>
        </p:spPr>
        <p:txBody>
          <a:bodyPr wrap="square" lIns="0" tIns="65404" rIns="0" bIns="0" rtlCol="0" vert="horz">
            <a:spAutoFit/>
          </a:bodyPr>
          <a:lstStyle/>
          <a:p>
            <a:pPr marL="38100" marR="30480" indent="60960">
              <a:lnSpc>
                <a:spcPct val="67100"/>
              </a:lnSpc>
              <a:spcBef>
                <a:spcPts val="515"/>
              </a:spcBef>
            </a:pPr>
            <a:r>
              <a:rPr dirty="0" sz="1050" spc="-10" b="1">
                <a:solidFill>
                  <a:srgbClr val="FFFFFF"/>
                </a:solidFill>
                <a:latin typeface="Calibri"/>
                <a:cs typeface="Calibri"/>
              </a:rPr>
              <a:t>Financial </a:t>
            </a:r>
            <a:r>
              <a:rPr dirty="0" sz="1050" spc="-250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baseline="-21164" sz="1575" spc="-375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sz="1050" spc="-250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baseline="-21164" sz="1575" spc="-375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sz="1050" spc="-250" b="1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baseline="-21164" sz="1575" spc="-375" b="1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sz="1050" spc="-250" b="1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dirty="0" baseline="-21164" sz="1575" spc="-375" b="1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dirty="0" sz="1050" spc="-250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baseline="-21164" sz="1575" spc="-375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sz="1050" spc="-250" b="1">
                <a:solidFill>
                  <a:srgbClr val="FFFFFF"/>
                </a:solidFill>
                <a:latin typeface="Calibri"/>
                <a:cs typeface="Calibri"/>
              </a:rPr>
              <a:t>ie</a:t>
            </a:r>
            <a:r>
              <a:rPr dirty="0" baseline="-21164" sz="1575" spc="-375" b="1">
                <a:solidFill>
                  <a:srgbClr val="FFFFFF"/>
                </a:solidFill>
                <a:latin typeface="Calibri"/>
                <a:cs typeface="Calibri"/>
              </a:rPr>
              <a:t>ie</a:t>
            </a:r>
            <a:r>
              <a:rPr dirty="0" sz="1050" spc="-250" b="1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r>
              <a:rPr dirty="0" baseline="-21164" sz="1575" spc="-375" b="1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endParaRPr baseline="-21164" sz="1575">
              <a:latin typeface="Calibri"/>
              <a:cs typeface="Calibri"/>
            </a:endParaRPr>
          </a:p>
        </p:txBody>
      </p:sp>
      <p:sp>
        <p:nvSpPr>
          <p:cNvPr id="12" name="object 12" descr=""/>
          <p:cNvSpPr/>
          <p:nvPr/>
        </p:nvSpPr>
        <p:spPr>
          <a:xfrm>
            <a:off x="6922007" y="6496050"/>
            <a:ext cx="1624330" cy="361950"/>
          </a:xfrm>
          <a:custGeom>
            <a:avLst/>
            <a:gdLst/>
            <a:ahLst/>
            <a:cxnLst/>
            <a:rect l="l" t="t" r="r" b="b"/>
            <a:pathLst>
              <a:path w="1624329" h="361950">
                <a:moveTo>
                  <a:pt x="1623822" y="0"/>
                </a:moveTo>
                <a:lnTo>
                  <a:pt x="90424" y="0"/>
                </a:lnTo>
                <a:lnTo>
                  <a:pt x="0" y="361949"/>
                </a:lnTo>
                <a:lnTo>
                  <a:pt x="1533271" y="361949"/>
                </a:lnTo>
                <a:lnTo>
                  <a:pt x="1623822" y="0"/>
                </a:lnTo>
                <a:close/>
              </a:path>
            </a:pathLst>
          </a:custGeom>
          <a:solidFill>
            <a:srgbClr val="2C716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 descr=""/>
          <p:cNvSpPr txBox="1"/>
          <p:nvPr/>
        </p:nvSpPr>
        <p:spPr>
          <a:xfrm>
            <a:off x="7416545" y="6504940"/>
            <a:ext cx="635635" cy="293370"/>
          </a:xfrm>
          <a:prstGeom prst="rect">
            <a:avLst/>
          </a:prstGeom>
        </p:spPr>
        <p:txBody>
          <a:bodyPr wrap="square" lIns="0" tIns="65404" rIns="0" bIns="0" rtlCol="0" vert="horz">
            <a:spAutoFit/>
          </a:bodyPr>
          <a:lstStyle/>
          <a:p>
            <a:pPr marL="39370" marR="30480" indent="-1905">
              <a:lnSpc>
                <a:spcPct val="67100"/>
              </a:lnSpc>
              <a:spcBef>
                <a:spcPts val="515"/>
              </a:spcBef>
            </a:pPr>
            <a:r>
              <a:rPr dirty="0" sz="1050" spc="-10" b="1">
                <a:solidFill>
                  <a:srgbClr val="FFFFFF"/>
                </a:solidFill>
                <a:latin typeface="Calibri"/>
                <a:cs typeface="Calibri"/>
              </a:rPr>
              <a:t>Feasibility </a:t>
            </a:r>
            <a:r>
              <a:rPr dirty="0" sz="1050" spc="-185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baseline="-21164" sz="1575" spc="-277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050" spc="-185" b="1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dirty="0" baseline="-21164" sz="1575" spc="-277" b="1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dirty="0" sz="1050" spc="-185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baseline="-21164" sz="1575" spc="-277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050" spc="-185" b="1">
                <a:solidFill>
                  <a:srgbClr val="FFFFFF"/>
                </a:solidFill>
                <a:latin typeface="Calibri"/>
                <a:cs typeface="Calibri"/>
              </a:rPr>
              <a:t>ly</a:t>
            </a:r>
            <a:r>
              <a:rPr dirty="0" baseline="-21164" sz="1575" spc="-277" b="1">
                <a:solidFill>
                  <a:srgbClr val="FFFFFF"/>
                </a:solidFill>
                <a:latin typeface="Calibri"/>
                <a:cs typeface="Calibri"/>
              </a:rPr>
              <a:t>ly</a:t>
            </a:r>
            <a:r>
              <a:rPr dirty="0" sz="1050" spc="-185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baseline="-21164" sz="1575" spc="-277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sz="1050" spc="-185" b="1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dirty="0" baseline="-21164" sz="1575" spc="-277" b="1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endParaRPr baseline="-21164" sz="1575">
              <a:latin typeface="Calibri"/>
              <a:cs typeface="Calibri"/>
            </a:endParaRPr>
          </a:p>
        </p:txBody>
      </p:sp>
      <p:pic>
        <p:nvPicPr>
          <p:cNvPr id="14" name="object 14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543543" y="6496050"/>
            <a:ext cx="3054857" cy="361949"/>
          </a:xfrm>
          <a:prstGeom prst="rect">
            <a:avLst/>
          </a:prstGeom>
        </p:spPr>
      </p:pic>
      <p:sp>
        <p:nvSpPr>
          <p:cNvPr id="15" name="object 15" descr=""/>
          <p:cNvSpPr txBox="1"/>
          <p:nvPr/>
        </p:nvSpPr>
        <p:spPr>
          <a:xfrm>
            <a:off x="9007347" y="6504940"/>
            <a:ext cx="696595" cy="293370"/>
          </a:xfrm>
          <a:prstGeom prst="rect">
            <a:avLst/>
          </a:prstGeom>
        </p:spPr>
        <p:txBody>
          <a:bodyPr wrap="square" lIns="0" tIns="65404" rIns="0" bIns="0" rtlCol="0" vert="horz">
            <a:spAutoFit/>
          </a:bodyPr>
          <a:lstStyle/>
          <a:p>
            <a:pPr marL="54610" marR="30480" indent="-17145">
              <a:lnSpc>
                <a:spcPct val="67100"/>
              </a:lnSpc>
              <a:spcBef>
                <a:spcPts val="515"/>
              </a:spcBef>
            </a:pPr>
            <a:r>
              <a:rPr dirty="0" sz="1050" spc="-10" b="1">
                <a:solidFill>
                  <a:srgbClr val="FFFFFF"/>
                </a:solidFill>
                <a:latin typeface="Calibri"/>
                <a:cs typeface="Calibri"/>
              </a:rPr>
              <a:t>Alternative </a:t>
            </a:r>
            <a:r>
              <a:rPr dirty="0" sz="1050" spc="-160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baseline="-21164" sz="1575" spc="-240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sz="1050" spc="-160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baseline="-21164" sz="1575" spc="-240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sz="1050" spc="-160" b="1">
                <a:solidFill>
                  <a:srgbClr val="FFFFFF"/>
                </a:solidFill>
                <a:latin typeface="Calibri"/>
                <a:cs typeface="Calibri"/>
              </a:rPr>
              <a:t>lu</a:t>
            </a:r>
            <a:r>
              <a:rPr dirty="0" baseline="-21164" sz="1575" spc="-240" b="1">
                <a:solidFill>
                  <a:srgbClr val="FFFFFF"/>
                </a:solidFill>
                <a:latin typeface="Calibri"/>
                <a:cs typeface="Calibri"/>
              </a:rPr>
              <a:t>lu</a:t>
            </a:r>
            <a:r>
              <a:rPr dirty="0" sz="1050" spc="-160" b="1">
                <a:solidFill>
                  <a:srgbClr val="FFFFFF"/>
                </a:solidFill>
                <a:latin typeface="Calibri"/>
                <a:cs typeface="Calibri"/>
              </a:rPr>
              <a:t>ti</a:t>
            </a:r>
            <a:r>
              <a:rPr dirty="0" baseline="-21164" sz="1575" spc="-240" b="1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dirty="0" sz="1050" spc="-160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baseline="-21164" sz="1575" spc="-240" b="1">
                <a:solidFill>
                  <a:srgbClr val="FFFFFF"/>
                </a:solidFill>
                <a:latin typeface="Calibri"/>
                <a:cs typeface="Calibri"/>
              </a:rPr>
              <a:t>io</a:t>
            </a:r>
            <a:r>
              <a:rPr dirty="0" sz="1050" spc="-160" b="1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dirty="0" baseline="-21164" sz="1575" spc="-240" b="1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endParaRPr baseline="-21164" sz="1575">
              <a:latin typeface="Calibri"/>
              <a:cs typeface="Calibri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10567161" y="6589521"/>
            <a:ext cx="629285" cy="1854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50" spc="-10" b="1">
                <a:solidFill>
                  <a:srgbClr val="FFFFFF"/>
                </a:solidFill>
                <a:latin typeface="Calibri"/>
                <a:cs typeface="Calibri"/>
              </a:rPr>
              <a:t>Conclusion</a:t>
            </a:r>
            <a:endParaRPr sz="1050">
              <a:latin typeface="Calibri"/>
              <a:cs typeface="Calibri"/>
            </a:endParaRPr>
          </a:p>
        </p:txBody>
      </p:sp>
      <p:graphicFrame>
        <p:nvGraphicFramePr>
          <p:cNvPr id="17" name="object 17" descr=""/>
          <p:cNvGraphicFramePr>
            <a:graphicFrameLocks noGrp="1"/>
          </p:cNvGraphicFramePr>
          <p:nvPr/>
        </p:nvGraphicFramePr>
        <p:xfrm>
          <a:off x="8122134" y="1821471"/>
          <a:ext cx="3526790" cy="19170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56890"/>
                <a:gridCol w="385445"/>
              </a:tblGrid>
              <a:tr h="323215">
                <a:tc gridSpan="2">
                  <a:txBody>
                    <a:bodyPr/>
                    <a:lstStyle/>
                    <a:p>
                      <a:pPr algn="ctr" marL="13335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dirty="0" sz="1600" b="1">
                          <a:latin typeface="Calibri"/>
                          <a:cs typeface="Calibri"/>
                        </a:rPr>
                        <a:t>25%</a:t>
                      </a:r>
                      <a:r>
                        <a:rPr dirty="0" sz="1600" spc="-10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 spc="-20" b="1">
                          <a:latin typeface="Calibri"/>
                          <a:cs typeface="Calibri"/>
                        </a:rPr>
                        <a:t>Debt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8890"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335915">
                <a:tc>
                  <a:txBody>
                    <a:bodyPr/>
                    <a:lstStyle/>
                    <a:p>
                      <a:pPr marL="24130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dirty="0" sz="1150" spc="-3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Pro-</a:t>
                      </a:r>
                      <a:r>
                        <a:rPr dirty="0" sz="1150" spc="-1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Forma</a:t>
                      </a:r>
                      <a:r>
                        <a:rPr dirty="0" sz="1150" spc="-5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150" spc="-25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Moody's-</a:t>
                      </a:r>
                      <a:r>
                        <a:rPr dirty="0" sz="1150" spc="-1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adjusted</a:t>
                      </a:r>
                      <a:r>
                        <a:rPr dirty="0" sz="115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150" spc="-1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EBITDA</a:t>
                      </a:r>
                      <a:r>
                        <a:rPr dirty="0" sz="1150" spc="35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150" spc="-1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Breakdown</a:t>
                      </a:r>
                      <a:endParaRPr sz="1150">
                        <a:latin typeface="Calibri"/>
                        <a:cs typeface="Calibri"/>
                      </a:endParaRPr>
                    </a:p>
                    <a:p>
                      <a:pPr marL="17145">
                        <a:lnSpc>
                          <a:spcPts val="950"/>
                        </a:lnSpc>
                        <a:spcBef>
                          <a:spcPts val="185"/>
                        </a:spcBef>
                      </a:pPr>
                      <a:r>
                        <a:rPr dirty="0" sz="800" spc="-25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FY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4445">
                    <a:lnL w="9525">
                      <a:solidFill>
                        <a:srgbClr val="000000"/>
                      </a:solidFill>
                      <a:prstDash val="solid"/>
                    </a:lnL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00999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 algn="r" marR="9525">
                        <a:lnSpc>
                          <a:spcPts val="950"/>
                        </a:lnSpc>
                      </a:pPr>
                      <a:r>
                        <a:rPr dirty="0" sz="800" spc="-2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2022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86360"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009999"/>
                    </a:solidFill>
                  </a:tcPr>
                </a:tc>
              </a:tr>
              <a:tr h="152400">
                <a:tc>
                  <a:txBody>
                    <a:bodyPr/>
                    <a:lstStyle/>
                    <a:p>
                      <a:pPr marL="17145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dirty="0" sz="800" b="1">
                          <a:latin typeface="Calibri"/>
                          <a:cs typeface="Calibri"/>
                        </a:rPr>
                        <a:t>Reported</a:t>
                      </a:r>
                      <a:r>
                        <a:rPr dirty="0" sz="800" spc="-10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 b="1">
                          <a:latin typeface="Calibri"/>
                          <a:cs typeface="Calibri"/>
                        </a:rPr>
                        <a:t>pro</a:t>
                      </a:r>
                      <a:r>
                        <a:rPr dirty="0" sz="800" spc="-10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 b="1">
                          <a:latin typeface="Calibri"/>
                          <a:cs typeface="Calibri"/>
                        </a:rPr>
                        <a:t>forma</a:t>
                      </a:r>
                      <a:r>
                        <a:rPr dirty="0" sz="800" spc="-35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 b="1">
                          <a:latin typeface="Calibri"/>
                          <a:cs typeface="Calibri"/>
                        </a:rPr>
                        <a:t>pre-tax </a:t>
                      </a:r>
                      <a:r>
                        <a:rPr dirty="0" sz="800" spc="-10" b="1">
                          <a:latin typeface="Calibri"/>
                          <a:cs typeface="Calibri"/>
                        </a:rPr>
                        <a:t>income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9525">
                      <a:solidFill>
                        <a:srgbClr val="000000"/>
                      </a:solidFill>
                      <a:prstDash val="solid"/>
                    </a:lnL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r" marR="5715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dirty="0" sz="800" spc="-10">
                          <a:latin typeface="Calibri"/>
                          <a:cs typeface="Calibri"/>
                        </a:rPr>
                        <a:t>5,502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139700">
                <a:tc>
                  <a:txBody>
                    <a:bodyPr/>
                    <a:lstStyle/>
                    <a:p>
                      <a:pPr marL="79375">
                        <a:lnSpc>
                          <a:spcPts val="919"/>
                        </a:lnSpc>
                      </a:pPr>
                      <a:r>
                        <a:rPr dirty="0" sz="800">
                          <a:latin typeface="Calibri"/>
                          <a:cs typeface="Calibri"/>
                        </a:rPr>
                        <a:t>Add</a:t>
                      </a:r>
                      <a:r>
                        <a:rPr dirty="0" sz="800" spc="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>
                          <a:latin typeface="Calibri"/>
                          <a:cs typeface="Calibri"/>
                        </a:rPr>
                        <a:t>back</a:t>
                      </a:r>
                      <a:r>
                        <a:rPr dirty="0" sz="800" spc="3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>
                          <a:latin typeface="Calibri"/>
                          <a:cs typeface="Calibri"/>
                        </a:rPr>
                        <a:t>Interest</a:t>
                      </a:r>
                      <a:r>
                        <a:rPr dirty="0" sz="800" spc="1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 spc="-10">
                          <a:latin typeface="Calibri"/>
                          <a:cs typeface="Calibri"/>
                        </a:rPr>
                        <a:t>expense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algn="r" marR="9525">
                        <a:lnSpc>
                          <a:spcPts val="919"/>
                        </a:lnSpc>
                      </a:pPr>
                      <a:r>
                        <a:rPr dirty="0" sz="800" spc="-25">
                          <a:latin typeface="Calibri"/>
                          <a:cs typeface="Calibri"/>
                        </a:rPr>
                        <a:t>689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27635">
                <a:tc>
                  <a:txBody>
                    <a:bodyPr/>
                    <a:lstStyle/>
                    <a:p>
                      <a:pPr marL="79375">
                        <a:lnSpc>
                          <a:spcPts val="905"/>
                        </a:lnSpc>
                      </a:pPr>
                      <a:r>
                        <a:rPr dirty="0" sz="800">
                          <a:latin typeface="Calibri"/>
                          <a:cs typeface="Calibri"/>
                        </a:rPr>
                        <a:t>Add</a:t>
                      </a:r>
                      <a:r>
                        <a:rPr dirty="0" sz="800" spc="-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>
                          <a:latin typeface="Calibri"/>
                          <a:cs typeface="Calibri"/>
                        </a:rPr>
                        <a:t>back</a:t>
                      </a:r>
                      <a:r>
                        <a:rPr dirty="0" sz="800" spc="-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 spc="-25">
                          <a:latin typeface="Calibri"/>
                          <a:cs typeface="Calibri"/>
                        </a:rPr>
                        <a:t>D&amp;A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5715">
                        <a:lnSpc>
                          <a:spcPts val="905"/>
                        </a:lnSpc>
                      </a:pPr>
                      <a:r>
                        <a:rPr dirty="0" sz="800" spc="-10">
                          <a:latin typeface="Calibri"/>
                          <a:cs typeface="Calibri"/>
                        </a:rPr>
                        <a:t>3,609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39700">
                <a:tc>
                  <a:txBody>
                    <a:bodyPr/>
                    <a:lstStyle/>
                    <a:p>
                      <a:pPr marL="17145">
                        <a:lnSpc>
                          <a:spcPts val="950"/>
                        </a:lnSpc>
                        <a:spcBef>
                          <a:spcPts val="55"/>
                        </a:spcBef>
                      </a:pPr>
                      <a:r>
                        <a:rPr dirty="0" sz="800" b="1">
                          <a:latin typeface="Calibri"/>
                          <a:cs typeface="Calibri"/>
                        </a:rPr>
                        <a:t>Reported</a:t>
                      </a:r>
                      <a:r>
                        <a:rPr dirty="0" sz="800" spc="-5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 b="1">
                          <a:latin typeface="Calibri"/>
                          <a:cs typeface="Calibri"/>
                        </a:rPr>
                        <a:t>pro</a:t>
                      </a:r>
                      <a:r>
                        <a:rPr dirty="0" sz="800" spc="-10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 b="1">
                          <a:latin typeface="Calibri"/>
                          <a:cs typeface="Calibri"/>
                        </a:rPr>
                        <a:t>forma</a:t>
                      </a:r>
                      <a:r>
                        <a:rPr dirty="0" sz="800" spc="-35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 spc="-10" b="1">
                          <a:latin typeface="Calibri"/>
                          <a:cs typeface="Calibri"/>
                        </a:rPr>
                        <a:t>EBITDA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9525">
                      <a:solidFill>
                        <a:srgbClr val="000000"/>
                      </a:solidFill>
                      <a:prstDash val="solid"/>
                    </a:lnL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5715">
                        <a:lnSpc>
                          <a:spcPts val="944"/>
                        </a:lnSpc>
                        <a:spcBef>
                          <a:spcPts val="55"/>
                        </a:spcBef>
                      </a:pPr>
                      <a:r>
                        <a:rPr dirty="0" sz="800" spc="-10">
                          <a:latin typeface="Calibri"/>
                          <a:cs typeface="Calibri"/>
                        </a:rPr>
                        <a:t>9,800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51765">
                <a:tc>
                  <a:txBody>
                    <a:bodyPr/>
                    <a:lstStyle/>
                    <a:p>
                      <a:pPr marL="79375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dirty="0" sz="800">
                          <a:latin typeface="Calibri"/>
                          <a:cs typeface="Calibri"/>
                        </a:rPr>
                        <a:t>Equity</a:t>
                      </a:r>
                      <a:r>
                        <a:rPr dirty="0" sz="800" spc="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>
                          <a:latin typeface="Calibri"/>
                          <a:cs typeface="Calibri"/>
                        </a:rPr>
                        <a:t>income</a:t>
                      </a:r>
                      <a:r>
                        <a:rPr dirty="0" sz="800" spc="5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 spc="-10">
                          <a:latin typeface="Calibri"/>
                          <a:cs typeface="Calibri"/>
                        </a:rPr>
                        <a:t>adjustment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9525">
                      <a:solidFill>
                        <a:srgbClr val="000000"/>
                      </a:solidFill>
                      <a:prstDash val="solid"/>
                    </a:lnL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r" marR="5715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dirty="0" sz="800" spc="-10">
                          <a:latin typeface="Calibri"/>
                          <a:cs typeface="Calibri"/>
                        </a:rPr>
                        <a:t>2,085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139700">
                <a:tc>
                  <a:txBody>
                    <a:bodyPr/>
                    <a:lstStyle/>
                    <a:p>
                      <a:pPr marL="79375">
                        <a:lnSpc>
                          <a:spcPts val="919"/>
                        </a:lnSpc>
                      </a:pPr>
                      <a:r>
                        <a:rPr dirty="0" sz="800">
                          <a:latin typeface="Calibri"/>
                          <a:cs typeface="Calibri"/>
                        </a:rPr>
                        <a:t>SFS</a:t>
                      </a:r>
                      <a:r>
                        <a:rPr dirty="0" sz="800" spc="1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 spc="-10">
                          <a:latin typeface="Calibri"/>
                          <a:cs typeface="Calibri"/>
                        </a:rPr>
                        <a:t>adjustment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algn="r" marR="5715">
                        <a:lnSpc>
                          <a:spcPts val="919"/>
                        </a:lnSpc>
                      </a:pPr>
                      <a:r>
                        <a:rPr dirty="0" sz="800">
                          <a:latin typeface="Calibri"/>
                          <a:cs typeface="Calibri"/>
                        </a:rPr>
                        <a:t>-</a:t>
                      </a:r>
                      <a:r>
                        <a:rPr dirty="0" sz="800" spc="-10">
                          <a:latin typeface="Calibri"/>
                          <a:cs typeface="Calibri"/>
                        </a:rPr>
                        <a:t>1,135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39700">
                <a:tc>
                  <a:txBody>
                    <a:bodyPr/>
                    <a:lstStyle/>
                    <a:p>
                      <a:pPr marL="79375">
                        <a:lnSpc>
                          <a:spcPts val="919"/>
                        </a:lnSpc>
                      </a:pPr>
                      <a:r>
                        <a:rPr dirty="0" sz="800">
                          <a:latin typeface="Calibri"/>
                          <a:cs typeface="Calibri"/>
                        </a:rPr>
                        <a:t>Pension</a:t>
                      </a:r>
                      <a:r>
                        <a:rPr dirty="0" sz="800" spc="7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 spc="-10">
                          <a:latin typeface="Calibri"/>
                          <a:cs typeface="Calibri"/>
                        </a:rPr>
                        <a:t>adjustment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algn="r" marR="5080">
                        <a:lnSpc>
                          <a:spcPts val="919"/>
                        </a:lnSpc>
                      </a:pPr>
                      <a:r>
                        <a:rPr dirty="0" sz="800">
                          <a:latin typeface="Calibri"/>
                          <a:cs typeface="Calibri"/>
                        </a:rPr>
                        <a:t>-</a:t>
                      </a:r>
                      <a:r>
                        <a:rPr dirty="0" sz="800" spc="-25">
                          <a:latin typeface="Calibri"/>
                          <a:cs typeface="Calibri"/>
                        </a:rPr>
                        <a:t>17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27635">
                <a:tc>
                  <a:txBody>
                    <a:bodyPr/>
                    <a:lstStyle/>
                    <a:p>
                      <a:pPr marL="79375">
                        <a:lnSpc>
                          <a:spcPts val="905"/>
                        </a:lnSpc>
                      </a:pPr>
                      <a:r>
                        <a:rPr dirty="0" sz="800">
                          <a:latin typeface="Calibri"/>
                          <a:cs typeface="Calibri"/>
                        </a:rPr>
                        <a:t>Unusual</a:t>
                      </a:r>
                      <a:r>
                        <a:rPr dirty="0" sz="800" spc="-10">
                          <a:latin typeface="Calibri"/>
                          <a:cs typeface="Calibri"/>
                        </a:rPr>
                        <a:t> items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5715">
                        <a:lnSpc>
                          <a:spcPts val="905"/>
                        </a:lnSpc>
                      </a:pPr>
                      <a:r>
                        <a:rPr dirty="0" sz="800">
                          <a:latin typeface="Calibri"/>
                          <a:cs typeface="Calibri"/>
                        </a:rPr>
                        <a:t>-</a:t>
                      </a:r>
                      <a:r>
                        <a:rPr dirty="0" sz="800" spc="-10">
                          <a:latin typeface="Calibri"/>
                          <a:cs typeface="Calibri"/>
                        </a:rPr>
                        <a:t>1,014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39700">
                <a:tc>
                  <a:txBody>
                    <a:bodyPr/>
                    <a:lstStyle/>
                    <a:p>
                      <a:pPr marL="17145">
                        <a:lnSpc>
                          <a:spcPts val="950"/>
                        </a:lnSpc>
                        <a:spcBef>
                          <a:spcPts val="55"/>
                        </a:spcBef>
                      </a:pPr>
                      <a:r>
                        <a:rPr dirty="0" sz="800" b="1">
                          <a:latin typeface="Calibri"/>
                          <a:cs typeface="Calibri"/>
                        </a:rPr>
                        <a:t>Adjusted pro forma</a:t>
                      </a:r>
                      <a:r>
                        <a:rPr dirty="0" sz="800" spc="-25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 spc="-10" b="1">
                          <a:latin typeface="Calibri"/>
                          <a:cs typeface="Calibri"/>
                        </a:rPr>
                        <a:t>EBITDA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9525">
                      <a:solidFill>
                        <a:srgbClr val="000000"/>
                      </a:solidFill>
                      <a:prstDash val="solid"/>
                    </a:lnL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5715">
                        <a:lnSpc>
                          <a:spcPts val="950"/>
                        </a:lnSpc>
                        <a:spcBef>
                          <a:spcPts val="55"/>
                        </a:spcBef>
                      </a:pPr>
                      <a:r>
                        <a:rPr dirty="0" sz="800" spc="-10">
                          <a:latin typeface="Calibri"/>
                          <a:cs typeface="Calibri"/>
                        </a:rPr>
                        <a:t>9,719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>
        <p:nvGraphicFramePr>
          <p:cNvPr id="18" name="object 18" descr=""/>
          <p:cNvGraphicFramePr>
            <a:graphicFrameLocks noGrp="1"/>
          </p:cNvGraphicFramePr>
          <p:nvPr/>
        </p:nvGraphicFramePr>
        <p:xfrm>
          <a:off x="8122134" y="3882566"/>
          <a:ext cx="3526790" cy="13144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28265"/>
                <a:gridCol w="814069"/>
              </a:tblGrid>
              <a:tr h="335915">
                <a:tc>
                  <a:txBody>
                    <a:bodyPr/>
                    <a:lstStyle/>
                    <a:p>
                      <a:pPr marL="24130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dirty="0" sz="1150" spc="-25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Moody's-</a:t>
                      </a:r>
                      <a:r>
                        <a:rPr dirty="0" sz="1150" spc="-1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adjusted</a:t>
                      </a:r>
                      <a:r>
                        <a:rPr dirty="0" sz="115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Debt</a:t>
                      </a:r>
                      <a:r>
                        <a:rPr dirty="0" sz="1150" spc="5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150" spc="-1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Breakdown</a:t>
                      </a:r>
                      <a:endParaRPr sz="1150">
                        <a:latin typeface="Calibri"/>
                        <a:cs typeface="Calibri"/>
                      </a:endParaRPr>
                    </a:p>
                    <a:p>
                      <a:pPr marL="17145">
                        <a:lnSpc>
                          <a:spcPts val="950"/>
                        </a:lnSpc>
                        <a:spcBef>
                          <a:spcPts val="185"/>
                        </a:spcBef>
                      </a:pPr>
                      <a:r>
                        <a:rPr dirty="0" sz="800" spc="-25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FY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4445">
                    <a:lnL w="9525">
                      <a:solidFill>
                        <a:srgbClr val="000000"/>
                      </a:solidFill>
                      <a:prstDash val="solid"/>
                    </a:lnL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00999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 algn="r" marR="9525">
                        <a:lnSpc>
                          <a:spcPts val="950"/>
                        </a:lnSpc>
                        <a:spcBef>
                          <a:spcPts val="5"/>
                        </a:spcBef>
                      </a:pPr>
                      <a:r>
                        <a:rPr dirty="0" sz="800" spc="-2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2022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85725"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009999"/>
                    </a:solidFill>
                  </a:tcPr>
                </a:tc>
              </a:tr>
              <a:tr h="152400">
                <a:tc>
                  <a:txBody>
                    <a:bodyPr/>
                    <a:lstStyle/>
                    <a:p>
                      <a:pPr marL="17145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dirty="0" sz="800" spc="-10" b="1">
                          <a:latin typeface="Calibri"/>
                          <a:cs typeface="Calibri"/>
                        </a:rPr>
                        <a:t>Total</a:t>
                      </a:r>
                      <a:r>
                        <a:rPr dirty="0" sz="800" spc="25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 b="1">
                          <a:latin typeface="Calibri"/>
                          <a:cs typeface="Calibri"/>
                        </a:rPr>
                        <a:t>unadjusted</a:t>
                      </a:r>
                      <a:r>
                        <a:rPr dirty="0" sz="800" spc="10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 spc="-20" b="1">
                          <a:latin typeface="Calibri"/>
                          <a:cs typeface="Calibri"/>
                        </a:rPr>
                        <a:t>debt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9525">
                      <a:solidFill>
                        <a:srgbClr val="000000"/>
                      </a:solidFill>
                      <a:prstDash val="solid"/>
                    </a:lnL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r" marR="5715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dirty="0" sz="800" spc="-10">
                          <a:latin typeface="Calibri"/>
                          <a:cs typeface="Calibri"/>
                        </a:rPr>
                        <a:t>50,636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139700">
                <a:tc>
                  <a:txBody>
                    <a:bodyPr/>
                    <a:lstStyle/>
                    <a:p>
                      <a:pPr marL="79375">
                        <a:lnSpc>
                          <a:spcPts val="919"/>
                        </a:lnSpc>
                      </a:pPr>
                      <a:r>
                        <a:rPr dirty="0" sz="800" spc="-10">
                          <a:latin typeface="Calibri"/>
                          <a:cs typeface="Calibri"/>
                        </a:rPr>
                        <a:t>25%</a:t>
                      </a:r>
                      <a:r>
                        <a:rPr dirty="0" sz="800" spc="1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>
                          <a:latin typeface="Calibri"/>
                          <a:cs typeface="Calibri"/>
                        </a:rPr>
                        <a:t>Debt</a:t>
                      </a:r>
                      <a:r>
                        <a:rPr dirty="0" sz="800" spc="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>
                          <a:latin typeface="Calibri"/>
                          <a:cs typeface="Calibri"/>
                        </a:rPr>
                        <a:t>financing</a:t>
                      </a:r>
                      <a:r>
                        <a:rPr dirty="0" sz="800" spc="-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>
                          <a:latin typeface="Calibri"/>
                          <a:cs typeface="Calibri"/>
                        </a:rPr>
                        <a:t>of</a:t>
                      </a:r>
                      <a:r>
                        <a:rPr dirty="0" sz="800" spc="2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 spc="-10">
                          <a:latin typeface="Calibri"/>
                          <a:cs typeface="Calibri"/>
                        </a:rPr>
                        <a:t>Vestas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algn="r" marR="5715">
                        <a:lnSpc>
                          <a:spcPts val="919"/>
                        </a:lnSpc>
                      </a:pPr>
                      <a:r>
                        <a:rPr dirty="0" sz="800" spc="-10">
                          <a:latin typeface="Calibri"/>
                          <a:cs typeface="Calibri"/>
                        </a:rPr>
                        <a:t>7,500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39700">
                <a:tc>
                  <a:txBody>
                    <a:bodyPr/>
                    <a:lstStyle/>
                    <a:p>
                      <a:pPr marL="79375">
                        <a:lnSpc>
                          <a:spcPts val="919"/>
                        </a:lnSpc>
                      </a:pPr>
                      <a:r>
                        <a:rPr dirty="0" sz="800">
                          <a:latin typeface="Calibri"/>
                          <a:cs typeface="Calibri"/>
                        </a:rPr>
                        <a:t>Pension</a:t>
                      </a:r>
                      <a:r>
                        <a:rPr dirty="0" sz="800" spc="7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 spc="-10">
                          <a:latin typeface="Calibri"/>
                          <a:cs typeface="Calibri"/>
                        </a:rPr>
                        <a:t>adjustment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algn="r" marR="5715">
                        <a:lnSpc>
                          <a:spcPts val="919"/>
                        </a:lnSpc>
                      </a:pPr>
                      <a:r>
                        <a:rPr dirty="0" sz="800" spc="-10">
                          <a:latin typeface="Calibri"/>
                          <a:cs typeface="Calibri"/>
                        </a:rPr>
                        <a:t>1,979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27635">
                <a:tc>
                  <a:txBody>
                    <a:bodyPr/>
                    <a:lstStyle/>
                    <a:p>
                      <a:pPr marL="79375">
                        <a:lnSpc>
                          <a:spcPts val="905"/>
                        </a:lnSpc>
                      </a:pPr>
                      <a:r>
                        <a:rPr dirty="0" sz="800">
                          <a:latin typeface="Calibri"/>
                          <a:cs typeface="Calibri"/>
                        </a:rPr>
                        <a:t>Other</a:t>
                      </a:r>
                      <a:r>
                        <a:rPr dirty="0" sz="800" spc="-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>
                          <a:latin typeface="Calibri"/>
                          <a:cs typeface="Calibri"/>
                        </a:rPr>
                        <a:t>standard</a:t>
                      </a:r>
                      <a:r>
                        <a:rPr dirty="0" sz="800" spc="1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 spc="-10">
                          <a:latin typeface="Calibri"/>
                          <a:cs typeface="Calibri"/>
                        </a:rPr>
                        <a:t>adjustments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5715">
                        <a:lnSpc>
                          <a:spcPts val="905"/>
                        </a:lnSpc>
                      </a:pPr>
                      <a:r>
                        <a:rPr dirty="0" sz="800">
                          <a:latin typeface="Calibri"/>
                          <a:cs typeface="Calibri"/>
                        </a:rPr>
                        <a:t>-</a:t>
                      </a:r>
                      <a:r>
                        <a:rPr dirty="0" sz="800" spc="-10">
                          <a:latin typeface="Calibri"/>
                          <a:cs typeface="Calibri"/>
                        </a:rPr>
                        <a:t>30,827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39700">
                <a:tc>
                  <a:txBody>
                    <a:bodyPr/>
                    <a:lstStyle/>
                    <a:p>
                      <a:pPr marL="17145">
                        <a:lnSpc>
                          <a:spcPts val="950"/>
                        </a:lnSpc>
                        <a:spcBef>
                          <a:spcPts val="55"/>
                        </a:spcBef>
                      </a:pPr>
                      <a:r>
                        <a:rPr dirty="0" sz="800" spc="-10" b="1">
                          <a:latin typeface="Calibri"/>
                          <a:cs typeface="Calibri"/>
                        </a:rPr>
                        <a:t>Total</a:t>
                      </a:r>
                      <a:r>
                        <a:rPr dirty="0" sz="800" spc="5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 b="1">
                          <a:latin typeface="Calibri"/>
                          <a:cs typeface="Calibri"/>
                        </a:rPr>
                        <a:t>adjusted</a:t>
                      </a:r>
                      <a:r>
                        <a:rPr dirty="0" sz="800" spc="-10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 b="1">
                          <a:latin typeface="Calibri"/>
                          <a:cs typeface="Calibri"/>
                        </a:rPr>
                        <a:t>pro</a:t>
                      </a:r>
                      <a:r>
                        <a:rPr dirty="0" sz="800" spc="-15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 b="1">
                          <a:latin typeface="Calibri"/>
                          <a:cs typeface="Calibri"/>
                        </a:rPr>
                        <a:t>forma</a:t>
                      </a:r>
                      <a:r>
                        <a:rPr dirty="0" sz="800" spc="-35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 spc="-20" b="1">
                          <a:latin typeface="Calibri"/>
                          <a:cs typeface="Calibri"/>
                        </a:rPr>
                        <a:t>debt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9525">
                      <a:solidFill>
                        <a:srgbClr val="000000"/>
                      </a:solidFill>
                      <a:prstDash val="solid"/>
                    </a:lnL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5715">
                        <a:lnSpc>
                          <a:spcPts val="950"/>
                        </a:lnSpc>
                        <a:spcBef>
                          <a:spcPts val="55"/>
                        </a:spcBef>
                      </a:pPr>
                      <a:r>
                        <a:rPr dirty="0" sz="800" spc="-10">
                          <a:latin typeface="Calibri"/>
                          <a:cs typeface="Calibri"/>
                        </a:rPr>
                        <a:t>29,288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39700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39700">
                <a:tc>
                  <a:txBody>
                    <a:bodyPr/>
                    <a:lstStyle/>
                    <a:p>
                      <a:pPr marL="17145">
                        <a:lnSpc>
                          <a:spcPts val="950"/>
                        </a:lnSpc>
                        <a:spcBef>
                          <a:spcPts val="55"/>
                        </a:spcBef>
                      </a:pPr>
                      <a:r>
                        <a:rPr dirty="0" sz="800" b="1">
                          <a:latin typeface="Calibri"/>
                          <a:cs typeface="Calibri"/>
                        </a:rPr>
                        <a:t>Moody's</a:t>
                      </a:r>
                      <a:r>
                        <a:rPr dirty="0" sz="800" spc="5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 b="1">
                          <a:latin typeface="Calibri"/>
                          <a:cs typeface="Calibri"/>
                        </a:rPr>
                        <a:t>Adjusted</a:t>
                      </a:r>
                      <a:r>
                        <a:rPr dirty="0" sz="800" spc="5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 b="1">
                          <a:latin typeface="Calibri"/>
                          <a:cs typeface="Calibri"/>
                        </a:rPr>
                        <a:t>pro</a:t>
                      </a:r>
                      <a:r>
                        <a:rPr dirty="0" sz="800" spc="5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 b="1">
                          <a:latin typeface="Calibri"/>
                          <a:cs typeface="Calibri"/>
                        </a:rPr>
                        <a:t>forma</a:t>
                      </a:r>
                      <a:r>
                        <a:rPr dirty="0" sz="800" spc="-25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 b="1">
                          <a:latin typeface="Calibri"/>
                          <a:cs typeface="Calibri"/>
                        </a:rPr>
                        <a:t>Debt</a:t>
                      </a:r>
                      <a:r>
                        <a:rPr dirty="0" sz="800" spc="-10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 b="1">
                          <a:latin typeface="Calibri"/>
                          <a:cs typeface="Calibri"/>
                        </a:rPr>
                        <a:t>to</a:t>
                      </a:r>
                      <a:r>
                        <a:rPr dirty="0" sz="800" spc="5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 spc="-10" b="1">
                          <a:latin typeface="Calibri"/>
                          <a:cs typeface="Calibri"/>
                        </a:rPr>
                        <a:t>EBITDA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L w="9525">
                      <a:solidFill>
                        <a:srgbClr val="000000"/>
                      </a:solidFill>
                      <a:prstDash val="solid"/>
                    </a:lnL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0160">
                        <a:lnSpc>
                          <a:spcPts val="950"/>
                        </a:lnSpc>
                        <a:spcBef>
                          <a:spcPts val="55"/>
                        </a:spcBef>
                      </a:pPr>
                      <a:r>
                        <a:rPr dirty="0" sz="800" spc="-20" b="1">
                          <a:latin typeface="Calibri"/>
                          <a:cs typeface="Calibri"/>
                        </a:rPr>
                        <a:t>3.0x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6985"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>
        <p:nvGraphicFramePr>
          <p:cNvPr id="19" name="object 19" descr=""/>
          <p:cNvGraphicFramePr>
            <a:graphicFrameLocks noGrp="1"/>
          </p:cNvGraphicFramePr>
          <p:nvPr/>
        </p:nvGraphicFramePr>
        <p:xfrm>
          <a:off x="4426434" y="1823018"/>
          <a:ext cx="3550285" cy="190690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77845"/>
                <a:gridCol w="388619"/>
              </a:tblGrid>
              <a:tr h="321945">
                <a:tc gridSpan="2">
                  <a:txBody>
                    <a:bodyPr/>
                    <a:lstStyle/>
                    <a:p>
                      <a:pPr algn="ctr" marL="4445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dirty="0" sz="1600" b="1">
                          <a:latin typeface="Calibri"/>
                          <a:cs typeface="Calibri"/>
                        </a:rPr>
                        <a:t>50%</a:t>
                      </a:r>
                      <a:r>
                        <a:rPr dirty="0" sz="1600" spc="-10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 spc="-20" b="1">
                          <a:latin typeface="Calibri"/>
                          <a:cs typeface="Calibri"/>
                        </a:rPr>
                        <a:t>Debt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8890"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334010">
                <a:tc>
                  <a:txBody>
                    <a:bodyPr/>
                    <a:lstStyle/>
                    <a:p>
                      <a:pPr marL="24130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dirty="0" sz="1150" spc="-3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Pro-</a:t>
                      </a:r>
                      <a:r>
                        <a:rPr dirty="0" sz="115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Forma</a:t>
                      </a:r>
                      <a:r>
                        <a:rPr dirty="0" sz="1150" spc="-25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150" spc="-2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Moody's-</a:t>
                      </a:r>
                      <a:r>
                        <a:rPr dirty="0" sz="1150" spc="-1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adjusted</a:t>
                      </a:r>
                      <a:r>
                        <a:rPr dirty="0" sz="1150" spc="-2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15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EBITDA</a:t>
                      </a:r>
                      <a:r>
                        <a:rPr dirty="0" sz="1150" spc="1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150" spc="-1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Breakdown</a:t>
                      </a:r>
                      <a:endParaRPr sz="1150">
                        <a:latin typeface="Calibri"/>
                        <a:cs typeface="Calibri"/>
                      </a:endParaRPr>
                    </a:p>
                    <a:p>
                      <a:pPr marL="17145">
                        <a:lnSpc>
                          <a:spcPts val="944"/>
                        </a:lnSpc>
                        <a:spcBef>
                          <a:spcPts val="175"/>
                        </a:spcBef>
                      </a:pPr>
                      <a:r>
                        <a:rPr dirty="0" sz="800" spc="-25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FY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3810">
                    <a:lnL w="9525">
                      <a:solidFill>
                        <a:srgbClr val="000000"/>
                      </a:solidFill>
                      <a:prstDash val="solid"/>
                    </a:lnL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00999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660"/>
                        </a:spcBef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 algn="r" marR="9525">
                        <a:lnSpc>
                          <a:spcPts val="944"/>
                        </a:lnSpc>
                        <a:spcBef>
                          <a:spcPts val="5"/>
                        </a:spcBef>
                      </a:pPr>
                      <a:r>
                        <a:rPr dirty="0" sz="800" spc="-2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2022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83820"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009999"/>
                    </a:solidFill>
                  </a:tcPr>
                </a:tc>
              </a:tr>
              <a:tr h="151130">
                <a:tc>
                  <a:txBody>
                    <a:bodyPr/>
                    <a:lstStyle/>
                    <a:p>
                      <a:pPr marL="17145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dirty="0" sz="800" b="1">
                          <a:latin typeface="Calibri"/>
                          <a:cs typeface="Calibri"/>
                        </a:rPr>
                        <a:t>Reported</a:t>
                      </a:r>
                      <a:r>
                        <a:rPr dirty="0" sz="800" spc="5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 b="1">
                          <a:latin typeface="Calibri"/>
                          <a:cs typeface="Calibri"/>
                        </a:rPr>
                        <a:t>pro</a:t>
                      </a:r>
                      <a:r>
                        <a:rPr dirty="0" sz="800" spc="5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 b="1">
                          <a:latin typeface="Calibri"/>
                          <a:cs typeface="Calibri"/>
                        </a:rPr>
                        <a:t>forma</a:t>
                      </a:r>
                      <a:r>
                        <a:rPr dirty="0" sz="800" spc="-20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 b="1">
                          <a:latin typeface="Calibri"/>
                          <a:cs typeface="Calibri"/>
                        </a:rPr>
                        <a:t>pre-tax</a:t>
                      </a:r>
                      <a:r>
                        <a:rPr dirty="0" sz="800" spc="10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 spc="-10" b="1">
                          <a:latin typeface="Calibri"/>
                          <a:cs typeface="Calibri"/>
                        </a:rPr>
                        <a:t>income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6350">
                    <a:lnL w="9525">
                      <a:solidFill>
                        <a:srgbClr val="000000"/>
                      </a:solidFill>
                      <a:prstDash val="solid"/>
                    </a:lnL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r" marR="5715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dirty="0" sz="800" spc="-10">
                          <a:latin typeface="Calibri"/>
                          <a:cs typeface="Calibri"/>
                        </a:rPr>
                        <a:t>5,502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6350"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139065">
                <a:tc>
                  <a:txBody>
                    <a:bodyPr/>
                    <a:lstStyle/>
                    <a:p>
                      <a:pPr marL="80010">
                        <a:lnSpc>
                          <a:spcPts val="915"/>
                        </a:lnSpc>
                      </a:pPr>
                      <a:r>
                        <a:rPr dirty="0" sz="800">
                          <a:latin typeface="Calibri"/>
                          <a:cs typeface="Calibri"/>
                        </a:rPr>
                        <a:t>Add</a:t>
                      </a:r>
                      <a:r>
                        <a:rPr dirty="0" sz="800" spc="3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>
                          <a:latin typeface="Calibri"/>
                          <a:cs typeface="Calibri"/>
                        </a:rPr>
                        <a:t>back</a:t>
                      </a:r>
                      <a:r>
                        <a:rPr dirty="0" sz="800" spc="4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>
                          <a:latin typeface="Calibri"/>
                          <a:cs typeface="Calibri"/>
                        </a:rPr>
                        <a:t>Interest</a:t>
                      </a:r>
                      <a:r>
                        <a:rPr dirty="0" sz="800" spc="3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 spc="-10">
                          <a:latin typeface="Calibri"/>
                          <a:cs typeface="Calibri"/>
                        </a:rPr>
                        <a:t>expense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algn="r" marR="9525">
                        <a:lnSpc>
                          <a:spcPts val="915"/>
                        </a:lnSpc>
                      </a:pPr>
                      <a:r>
                        <a:rPr dirty="0" sz="800" spc="-25">
                          <a:latin typeface="Calibri"/>
                          <a:cs typeface="Calibri"/>
                        </a:rPr>
                        <a:t>689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27000">
                <a:tc>
                  <a:txBody>
                    <a:bodyPr/>
                    <a:lstStyle/>
                    <a:p>
                      <a:pPr marL="80010">
                        <a:lnSpc>
                          <a:spcPts val="900"/>
                        </a:lnSpc>
                      </a:pPr>
                      <a:r>
                        <a:rPr dirty="0" sz="800">
                          <a:latin typeface="Calibri"/>
                          <a:cs typeface="Calibri"/>
                        </a:rPr>
                        <a:t>Add back</a:t>
                      </a:r>
                      <a:r>
                        <a:rPr dirty="0" sz="800" spc="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 spc="-25">
                          <a:latin typeface="Calibri"/>
                          <a:cs typeface="Calibri"/>
                        </a:rPr>
                        <a:t>D&amp;A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5715">
                        <a:lnSpc>
                          <a:spcPts val="900"/>
                        </a:lnSpc>
                      </a:pPr>
                      <a:r>
                        <a:rPr dirty="0" sz="800" spc="-10">
                          <a:latin typeface="Calibri"/>
                          <a:cs typeface="Calibri"/>
                        </a:rPr>
                        <a:t>3,609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39065">
                <a:tc>
                  <a:txBody>
                    <a:bodyPr/>
                    <a:lstStyle/>
                    <a:p>
                      <a:pPr marL="17145">
                        <a:lnSpc>
                          <a:spcPts val="944"/>
                        </a:lnSpc>
                        <a:spcBef>
                          <a:spcPts val="50"/>
                        </a:spcBef>
                      </a:pPr>
                      <a:r>
                        <a:rPr dirty="0" sz="800" b="1">
                          <a:latin typeface="Calibri"/>
                          <a:cs typeface="Calibri"/>
                        </a:rPr>
                        <a:t>Reported</a:t>
                      </a:r>
                      <a:r>
                        <a:rPr dirty="0" sz="800" spc="5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 b="1">
                          <a:latin typeface="Calibri"/>
                          <a:cs typeface="Calibri"/>
                        </a:rPr>
                        <a:t>pro</a:t>
                      </a:r>
                      <a:r>
                        <a:rPr dirty="0" sz="800" spc="5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 b="1">
                          <a:latin typeface="Calibri"/>
                          <a:cs typeface="Calibri"/>
                        </a:rPr>
                        <a:t>forma</a:t>
                      </a:r>
                      <a:r>
                        <a:rPr dirty="0" sz="800" spc="-15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 spc="-10" b="1">
                          <a:latin typeface="Calibri"/>
                          <a:cs typeface="Calibri"/>
                        </a:rPr>
                        <a:t>EBITDA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6350">
                    <a:lnL w="9525">
                      <a:solidFill>
                        <a:srgbClr val="000000"/>
                      </a:solidFill>
                      <a:prstDash val="solid"/>
                    </a:lnL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5715">
                        <a:lnSpc>
                          <a:spcPts val="944"/>
                        </a:lnSpc>
                        <a:spcBef>
                          <a:spcPts val="50"/>
                        </a:spcBef>
                      </a:pPr>
                      <a:r>
                        <a:rPr dirty="0" sz="800" spc="-10">
                          <a:latin typeface="Calibri"/>
                          <a:cs typeface="Calibri"/>
                        </a:rPr>
                        <a:t>9,800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6350"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51130">
                <a:tc>
                  <a:txBody>
                    <a:bodyPr/>
                    <a:lstStyle/>
                    <a:p>
                      <a:pPr marL="80010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dirty="0" sz="800">
                          <a:latin typeface="Calibri"/>
                          <a:cs typeface="Calibri"/>
                        </a:rPr>
                        <a:t>Equity</a:t>
                      </a:r>
                      <a:r>
                        <a:rPr dirty="0" sz="800" spc="4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>
                          <a:latin typeface="Calibri"/>
                          <a:cs typeface="Calibri"/>
                        </a:rPr>
                        <a:t>income</a:t>
                      </a:r>
                      <a:r>
                        <a:rPr dirty="0" sz="800" spc="6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 spc="-10">
                          <a:latin typeface="Calibri"/>
                          <a:cs typeface="Calibri"/>
                        </a:rPr>
                        <a:t>adjustment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6350">
                    <a:lnL w="9525">
                      <a:solidFill>
                        <a:srgbClr val="000000"/>
                      </a:solidFill>
                      <a:prstDash val="solid"/>
                    </a:lnL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r" marR="5715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dirty="0" sz="800" spc="-10">
                          <a:latin typeface="Calibri"/>
                          <a:cs typeface="Calibri"/>
                        </a:rPr>
                        <a:t>2,085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6350"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139065">
                <a:tc>
                  <a:txBody>
                    <a:bodyPr/>
                    <a:lstStyle/>
                    <a:p>
                      <a:pPr marL="80010">
                        <a:lnSpc>
                          <a:spcPts val="915"/>
                        </a:lnSpc>
                      </a:pPr>
                      <a:r>
                        <a:rPr dirty="0" sz="800">
                          <a:latin typeface="Calibri"/>
                          <a:cs typeface="Calibri"/>
                        </a:rPr>
                        <a:t>SFS</a:t>
                      </a:r>
                      <a:r>
                        <a:rPr dirty="0" sz="800" spc="2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 spc="-10">
                          <a:latin typeface="Calibri"/>
                          <a:cs typeface="Calibri"/>
                        </a:rPr>
                        <a:t>adjustment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algn="r" marR="5715">
                        <a:lnSpc>
                          <a:spcPts val="915"/>
                        </a:lnSpc>
                      </a:pPr>
                      <a:r>
                        <a:rPr dirty="0" sz="800">
                          <a:latin typeface="Calibri"/>
                          <a:cs typeface="Calibri"/>
                        </a:rPr>
                        <a:t>-</a:t>
                      </a:r>
                      <a:r>
                        <a:rPr dirty="0" sz="800" spc="-10">
                          <a:latin typeface="Calibri"/>
                          <a:cs typeface="Calibri"/>
                        </a:rPr>
                        <a:t>1,135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39065">
                <a:tc>
                  <a:txBody>
                    <a:bodyPr/>
                    <a:lstStyle/>
                    <a:p>
                      <a:pPr marL="80010">
                        <a:lnSpc>
                          <a:spcPts val="915"/>
                        </a:lnSpc>
                      </a:pPr>
                      <a:r>
                        <a:rPr dirty="0" sz="800">
                          <a:latin typeface="Calibri"/>
                          <a:cs typeface="Calibri"/>
                        </a:rPr>
                        <a:t>Pension</a:t>
                      </a:r>
                      <a:r>
                        <a:rPr dirty="0" sz="800" spc="9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 spc="-10">
                          <a:latin typeface="Calibri"/>
                          <a:cs typeface="Calibri"/>
                        </a:rPr>
                        <a:t>adjustment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algn="r" marR="5715">
                        <a:lnSpc>
                          <a:spcPts val="915"/>
                        </a:lnSpc>
                      </a:pPr>
                      <a:r>
                        <a:rPr dirty="0" sz="800">
                          <a:latin typeface="Calibri"/>
                          <a:cs typeface="Calibri"/>
                        </a:rPr>
                        <a:t>-</a:t>
                      </a:r>
                      <a:r>
                        <a:rPr dirty="0" sz="800" spc="-25">
                          <a:latin typeface="Calibri"/>
                          <a:cs typeface="Calibri"/>
                        </a:rPr>
                        <a:t>17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26364">
                <a:tc>
                  <a:txBody>
                    <a:bodyPr/>
                    <a:lstStyle/>
                    <a:p>
                      <a:pPr marL="80010">
                        <a:lnSpc>
                          <a:spcPts val="900"/>
                        </a:lnSpc>
                      </a:pPr>
                      <a:r>
                        <a:rPr dirty="0" sz="800">
                          <a:latin typeface="Calibri"/>
                          <a:cs typeface="Calibri"/>
                        </a:rPr>
                        <a:t>Unusual</a:t>
                      </a:r>
                      <a:r>
                        <a:rPr dirty="0" sz="800" spc="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 spc="-10">
                          <a:latin typeface="Calibri"/>
                          <a:cs typeface="Calibri"/>
                        </a:rPr>
                        <a:t>items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5715">
                        <a:lnSpc>
                          <a:spcPts val="900"/>
                        </a:lnSpc>
                      </a:pPr>
                      <a:r>
                        <a:rPr dirty="0" sz="800">
                          <a:latin typeface="Calibri"/>
                          <a:cs typeface="Calibri"/>
                        </a:rPr>
                        <a:t>-</a:t>
                      </a:r>
                      <a:r>
                        <a:rPr dirty="0" sz="800" spc="-10">
                          <a:latin typeface="Calibri"/>
                          <a:cs typeface="Calibri"/>
                        </a:rPr>
                        <a:t>1,014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39065">
                <a:tc>
                  <a:txBody>
                    <a:bodyPr/>
                    <a:lstStyle/>
                    <a:p>
                      <a:pPr marL="17145">
                        <a:lnSpc>
                          <a:spcPts val="950"/>
                        </a:lnSpc>
                        <a:spcBef>
                          <a:spcPts val="50"/>
                        </a:spcBef>
                      </a:pPr>
                      <a:r>
                        <a:rPr dirty="0" sz="800" b="1">
                          <a:latin typeface="Calibri"/>
                          <a:cs typeface="Calibri"/>
                        </a:rPr>
                        <a:t>Adjusted</a:t>
                      </a:r>
                      <a:r>
                        <a:rPr dirty="0" sz="800" spc="10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 b="1">
                          <a:latin typeface="Calibri"/>
                          <a:cs typeface="Calibri"/>
                        </a:rPr>
                        <a:t>pro</a:t>
                      </a:r>
                      <a:r>
                        <a:rPr dirty="0" sz="800" spc="15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 b="1">
                          <a:latin typeface="Calibri"/>
                          <a:cs typeface="Calibri"/>
                        </a:rPr>
                        <a:t>forma</a:t>
                      </a:r>
                      <a:r>
                        <a:rPr dirty="0" sz="800" spc="-10" b="1">
                          <a:latin typeface="Calibri"/>
                          <a:cs typeface="Calibri"/>
                        </a:rPr>
                        <a:t> EBITDA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6350">
                    <a:lnL w="9525">
                      <a:solidFill>
                        <a:srgbClr val="000000"/>
                      </a:solidFill>
                      <a:prstDash val="solid"/>
                    </a:lnL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5715">
                        <a:lnSpc>
                          <a:spcPts val="950"/>
                        </a:lnSpc>
                        <a:spcBef>
                          <a:spcPts val="50"/>
                        </a:spcBef>
                      </a:pPr>
                      <a:r>
                        <a:rPr dirty="0" sz="800" spc="-10">
                          <a:latin typeface="Calibri"/>
                          <a:cs typeface="Calibri"/>
                        </a:rPr>
                        <a:t>9,719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6350"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>
        <p:nvGraphicFramePr>
          <p:cNvPr id="20" name="object 20" descr=""/>
          <p:cNvGraphicFramePr>
            <a:graphicFrameLocks noGrp="1"/>
          </p:cNvGraphicFramePr>
          <p:nvPr/>
        </p:nvGraphicFramePr>
        <p:xfrm>
          <a:off x="4426434" y="3871297"/>
          <a:ext cx="3550285" cy="13074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46680"/>
                <a:gridCol w="820419"/>
              </a:tblGrid>
              <a:tr h="334010">
                <a:tc>
                  <a:txBody>
                    <a:bodyPr/>
                    <a:lstStyle/>
                    <a:p>
                      <a:pPr marL="24130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dirty="0" sz="1150" spc="-2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Moody's-</a:t>
                      </a:r>
                      <a:r>
                        <a:rPr dirty="0" sz="1150" spc="-1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adjusted</a:t>
                      </a:r>
                      <a:r>
                        <a:rPr dirty="0" sz="115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Debt</a:t>
                      </a:r>
                      <a:r>
                        <a:rPr dirty="0" sz="1150" spc="5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150" spc="-1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Breakdown</a:t>
                      </a:r>
                      <a:endParaRPr sz="1150">
                        <a:latin typeface="Calibri"/>
                        <a:cs typeface="Calibri"/>
                      </a:endParaRPr>
                    </a:p>
                    <a:p>
                      <a:pPr marL="17145">
                        <a:lnSpc>
                          <a:spcPts val="944"/>
                        </a:lnSpc>
                        <a:spcBef>
                          <a:spcPts val="175"/>
                        </a:spcBef>
                      </a:pPr>
                      <a:r>
                        <a:rPr dirty="0" sz="800" spc="-25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FY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3810">
                    <a:lnL w="9525">
                      <a:solidFill>
                        <a:srgbClr val="000000"/>
                      </a:solidFill>
                      <a:prstDash val="solid"/>
                    </a:lnL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00999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660"/>
                        </a:spcBef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 algn="r" marR="9525">
                        <a:lnSpc>
                          <a:spcPts val="944"/>
                        </a:lnSpc>
                        <a:spcBef>
                          <a:spcPts val="5"/>
                        </a:spcBef>
                      </a:pPr>
                      <a:r>
                        <a:rPr dirty="0" sz="800" spc="-2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2022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83820"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009999"/>
                    </a:solidFill>
                  </a:tcPr>
                </a:tc>
              </a:tr>
              <a:tr h="151130">
                <a:tc>
                  <a:txBody>
                    <a:bodyPr/>
                    <a:lstStyle/>
                    <a:p>
                      <a:pPr marL="17145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dirty="0" sz="800" b="1">
                          <a:latin typeface="Calibri"/>
                          <a:cs typeface="Calibri"/>
                        </a:rPr>
                        <a:t>Total</a:t>
                      </a:r>
                      <a:r>
                        <a:rPr dirty="0" sz="800" spc="10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 b="1">
                          <a:latin typeface="Calibri"/>
                          <a:cs typeface="Calibri"/>
                        </a:rPr>
                        <a:t>unadjusted </a:t>
                      </a:r>
                      <a:r>
                        <a:rPr dirty="0" sz="800" spc="-20" b="1">
                          <a:latin typeface="Calibri"/>
                          <a:cs typeface="Calibri"/>
                        </a:rPr>
                        <a:t>debt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6350">
                    <a:lnL w="9525">
                      <a:solidFill>
                        <a:srgbClr val="000000"/>
                      </a:solidFill>
                      <a:prstDash val="solid"/>
                    </a:lnL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r" marR="5715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dirty="0" sz="800" spc="-10">
                          <a:latin typeface="Calibri"/>
                          <a:cs typeface="Calibri"/>
                        </a:rPr>
                        <a:t>50,636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6350"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139065">
                <a:tc>
                  <a:txBody>
                    <a:bodyPr/>
                    <a:lstStyle/>
                    <a:p>
                      <a:pPr marL="80010">
                        <a:lnSpc>
                          <a:spcPts val="915"/>
                        </a:lnSpc>
                      </a:pPr>
                      <a:r>
                        <a:rPr dirty="0" sz="800">
                          <a:latin typeface="Calibri"/>
                          <a:cs typeface="Calibri"/>
                        </a:rPr>
                        <a:t>50%</a:t>
                      </a:r>
                      <a:r>
                        <a:rPr dirty="0" sz="800" spc="2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>
                          <a:latin typeface="Calibri"/>
                          <a:cs typeface="Calibri"/>
                        </a:rPr>
                        <a:t>Debt</a:t>
                      </a:r>
                      <a:r>
                        <a:rPr dirty="0" sz="800" spc="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>
                          <a:latin typeface="Calibri"/>
                          <a:cs typeface="Calibri"/>
                        </a:rPr>
                        <a:t>financing of</a:t>
                      </a:r>
                      <a:r>
                        <a:rPr dirty="0" sz="800" spc="4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 spc="-10">
                          <a:latin typeface="Calibri"/>
                          <a:cs typeface="Calibri"/>
                        </a:rPr>
                        <a:t>Vestas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algn="r" marR="5715">
                        <a:lnSpc>
                          <a:spcPts val="915"/>
                        </a:lnSpc>
                      </a:pPr>
                      <a:r>
                        <a:rPr dirty="0" sz="800" spc="-10">
                          <a:latin typeface="Calibri"/>
                          <a:cs typeface="Calibri"/>
                        </a:rPr>
                        <a:t>15,000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39065">
                <a:tc>
                  <a:txBody>
                    <a:bodyPr/>
                    <a:lstStyle/>
                    <a:p>
                      <a:pPr marL="80010">
                        <a:lnSpc>
                          <a:spcPts val="915"/>
                        </a:lnSpc>
                      </a:pPr>
                      <a:r>
                        <a:rPr dirty="0" sz="800">
                          <a:latin typeface="Calibri"/>
                          <a:cs typeface="Calibri"/>
                        </a:rPr>
                        <a:t>Pension</a:t>
                      </a:r>
                      <a:r>
                        <a:rPr dirty="0" sz="800" spc="9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 spc="-10">
                          <a:latin typeface="Calibri"/>
                          <a:cs typeface="Calibri"/>
                        </a:rPr>
                        <a:t>adjustment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algn="r" marR="5715">
                        <a:lnSpc>
                          <a:spcPts val="915"/>
                        </a:lnSpc>
                      </a:pPr>
                      <a:r>
                        <a:rPr dirty="0" sz="800" spc="-10">
                          <a:latin typeface="Calibri"/>
                          <a:cs typeface="Calibri"/>
                        </a:rPr>
                        <a:t>1,979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27000">
                <a:tc>
                  <a:txBody>
                    <a:bodyPr/>
                    <a:lstStyle/>
                    <a:p>
                      <a:pPr marL="80010">
                        <a:lnSpc>
                          <a:spcPts val="900"/>
                        </a:lnSpc>
                      </a:pPr>
                      <a:r>
                        <a:rPr dirty="0" sz="800">
                          <a:latin typeface="Calibri"/>
                          <a:cs typeface="Calibri"/>
                        </a:rPr>
                        <a:t>Other</a:t>
                      </a:r>
                      <a:r>
                        <a:rPr dirty="0" sz="800" spc="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>
                          <a:latin typeface="Calibri"/>
                          <a:cs typeface="Calibri"/>
                        </a:rPr>
                        <a:t>standard</a:t>
                      </a:r>
                      <a:r>
                        <a:rPr dirty="0" sz="800" spc="3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 spc="-10">
                          <a:latin typeface="Calibri"/>
                          <a:cs typeface="Calibri"/>
                        </a:rPr>
                        <a:t>adjustments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5715">
                        <a:lnSpc>
                          <a:spcPts val="900"/>
                        </a:lnSpc>
                      </a:pPr>
                      <a:r>
                        <a:rPr dirty="0" sz="800">
                          <a:latin typeface="Calibri"/>
                          <a:cs typeface="Calibri"/>
                        </a:rPr>
                        <a:t>-</a:t>
                      </a:r>
                      <a:r>
                        <a:rPr dirty="0" sz="800" spc="-10">
                          <a:latin typeface="Calibri"/>
                          <a:cs typeface="Calibri"/>
                        </a:rPr>
                        <a:t>30,827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39065">
                <a:tc>
                  <a:txBody>
                    <a:bodyPr/>
                    <a:lstStyle/>
                    <a:p>
                      <a:pPr marL="17145">
                        <a:lnSpc>
                          <a:spcPts val="944"/>
                        </a:lnSpc>
                        <a:spcBef>
                          <a:spcPts val="50"/>
                        </a:spcBef>
                      </a:pPr>
                      <a:r>
                        <a:rPr dirty="0" sz="800" b="1">
                          <a:latin typeface="Calibri"/>
                          <a:cs typeface="Calibri"/>
                        </a:rPr>
                        <a:t>Total adjusted</a:t>
                      </a:r>
                      <a:r>
                        <a:rPr dirty="0" sz="800" spc="-10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 b="1">
                          <a:latin typeface="Calibri"/>
                          <a:cs typeface="Calibri"/>
                        </a:rPr>
                        <a:t>pro</a:t>
                      </a:r>
                      <a:r>
                        <a:rPr dirty="0" sz="800" spc="-10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 b="1">
                          <a:latin typeface="Calibri"/>
                          <a:cs typeface="Calibri"/>
                        </a:rPr>
                        <a:t>forma</a:t>
                      </a:r>
                      <a:r>
                        <a:rPr dirty="0" sz="800" spc="-30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 spc="-20" b="1">
                          <a:latin typeface="Calibri"/>
                          <a:cs typeface="Calibri"/>
                        </a:rPr>
                        <a:t>debt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6350">
                    <a:lnL w="9525">
                      <a:solidFill>
                        <a:srgbClr val="000000"/>
                      </a:solidFill>
                      <a:prstDash val="solid"/>
                    </a:lnL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5715">
                        <a:lnSpc>
                          <a:spcPts val="944"/>
                        </a:lnSpc>
                        <a:spcBef>
                          <a:spcPts val="50"/>
                        </a:spcBef>
                      </a:pPr>
                      <a:r>
                        <a:rPr dirty="0" sz="800" spc="-10">
                          <a:latin typeface="Calibri"/>
                          <a:cs typeface="Calibri"/>
                        </a:rPr>
                        <a:t>36,788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6350"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39065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39065">
                <a:tc>
                  <a:txBody>
                    <a:bodyPr/>
                    <a:lstStyle/>
                    <a:p>
                      <a:pPr marL="17145">
                        <a:lnSpc>
                          <a:spcPts val="944"/>
                        </a:lnSpc>
                        <a:spcBef>
                          <a:spcPts val="50"/>
                        </a:spcBef>
                      </a:pPr>
                      <a:r>
                        <a:rPr dirty="0" sz="800" b="1">
                          <a:latin typeface="Calibri"/>
                          <a:cs typeface="Calibri"/>
                        </a:rPr>
                        <a:t>Moody's</a:t>
                      </a:r>
                      <a:r>
                        <a:rPr dirty="0" sz="800" spc="15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 b="1">
                          <a:latin typeface="Calibri"/>
                          <a:cs typeface="Calibri"/>
                        </a:rPr>
                        <a:t>adjusted</a:t>
                      </a:r>
                      <a:r>
                        <a:rPr dirty="0" sz="800" spc="15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 b="1">
                          <a:latin typeface="Calibri"/>
                          <a:cs typeface="Calibri"/>
                        </a:rPr>
                        <a:t>pro</a:t>
                      </a:r>
                      <a:r>
                        <a:rPr dirty="0" sz="800" spc="20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 b="1">
                          <a:latin typeface="Calibri"/>
                          <a:cs typeface="Calibri"/>
                        </a:rPr>
                        <a:t>forma</a:t>
                      </a:r>
                      <a:r>
                        <a:rPr dirty="0" sz="800" spc="-10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 b="1">
                          <a:latin typeface="Calibri"/>
                          <a:cs typeface="Calibri"/>
                        </a:rPr>
                        <a:t>debt to</a:t>
                      </a:r>
                      <a:r>
                        <a:rPr dirty="0" sz="800" spc="15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 spc="-10" b="1">
                          <a:latin typeface="Calibri"/>
                          <a:cs typeface="Calibri"/>
                        </a:rPr>
                        <a:t>EBITDA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6350">
                    <a:lnL w="9525">
                      <a:solidFill>
                        <a:srgbClr val="000000"/>
                      </a:solidFill>
                      <a:prstDash val="solid"/>
                    </a:lnL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0160">
                        <a:lnSpc>
                          <a:spcPts val="944"/>
                        </a:lnSpc>
                        <a:spcBef>
                          <a:spcPts val="50"/>
                        </a:spcBef>
                      </a:pPr>
                      <a:r>
                        <a:rPr dirty="0" sz="800" spc="-20" b="1">
                          <a:latin typeface="Calibri"/>
                          <a:cs typeface="Calibri"/>
                        </a:rPr>
                        <a:t>3.8x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6350"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>
        <p:nvGraphicFramePr>
          <p:cNvPr id="21" name="object 21" descr=""/>
          <p:cNvGraphicFramePr>
            <a:graphicFrameLocks noGrp="1"/>
          </p:cNvGraphicFramePr>
          <p:nvPr/>
        </p:nvGraphicFramePr>
        <p:xfrm>
          <a:off x="721590" y="1819973"/>
          <a:ext cx="3551554" cy="191134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70860"/>
                <a:gridCol w="394335"/>
              </a:tblGrid>
              <a:tr h="327660"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dirty="0" sz="1600" b="1">
                          <a:latin typeface="Calibri"/>
                          <a:cs typeface="Calibri"/>
                        </a:rPr>
                        <a:t>100%</a:t>
                      </a:r>
                      <a:r>
                        <a:rPr dirty="0" sz="1600" spc="-35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 spc="-20" b="1">
                          <a:latin typeface="Calibri"/>
                          <a:cs typeface="Calibri"/>
                        </a:rPr>
                        <a:t>Debt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8890"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333375">
                <a:tc>
                  <a:txBody>
                    <a:bodyPr/>
                    <a:lstStyle/>
                    <a:p>
                      <a:pPr marL="24130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dirty="0" sz="115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Pro</a:t>
                      </a:r>
                      <a:r>
                        <a:rPr dirty="0" sz="1150" spc="-35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15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Forma</a:t>
                      </a:r>
                      <a:r>
                        <a:rPr dirty="0" sz="1150" spc="-4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150" spc="-2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Moody's-</a:t>
                      </a:r>
                      <a:r>
                        <a:rPr dirty="0" sz="1150" spc="-1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adjusted</a:t>
                      </a:r>
                      <a:r>
                        <a:rPr dirty="0" sz="1150" spc="-35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15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EBITDA</a:t>
                      </a:r>
                      <a:r>
                        <a:rPr dirty="0" sz="1150" spc="-1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Breakdown</a:t>
                      </a:r>
                      <a:endParaRPr sz="1150">
                        <a:latin typeface="Calibri"/>
                        <a:cs typeface="Calibri"/>
                      </a:endParaRPr>
                    </a:p>
                    <a:p>
                      <a:pPr marL="17145">
                        <a:lnSpc>
                          <a:spcPts val="944"/>
                        </a:lnSpc>
                        <a:spcBef>
                          <a:spcPts val="175"/>
                        </a:spcBef>
                      </a:pPr>
                      <a:r>
                        <a:rPr dirty="0" sz="800" spc="-25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FY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3175">
                    <a:lnL w="9525">
                      <a:solidFill>
                        <a:srgbClr val="000000"/>
                      </a:solidFill>
                      <a:prstDash val="solid"/>
                    </a:lnL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00999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660"/>
                        </a:spcBef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 algn="r" marR="12065">
                        <a:lnSpc>
                          <a:spcPts val="944"/>
                        </a:lnSpc>
                      </a:pPr>
                      <a:r>
                        <a:rPr dirty="0" sz="800" spc="-2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2022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83820"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009999"/>
                    </a:solidFill>
                  </a:tcPr>
                </a:tc>
              </a:tr>
              <a:tr h="151130">
                <a:tc>
                  <a:txBody>
                    <a:bodyPr/>
                    <a:lstStyle/>
                    <a:p>
                      <a:pPr marL="17145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dirty="0" sz="800" b="1">
                          <a:latin typeface="Calibri"/>
                          <a:cs typeface="Calibri"/>
                        </a:rPr>
                        <a:t>Reported pro forma</a:t>
                      </a:r>
                      <a:r>
                        <a:rPr dirty="0" sz="800" spc="-20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 b="1">
                          <a:latin typeface="Calibri"/>
                          <a:cs typeface="Calibri"/>
                        </a:rPr>
                        <a:t>pre-tax</a:t>
                      </a:r>
                      <a:r>
                        <a:rPr dirty="0" sz="800" spc="10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 spc="-10" b="1">
                          <a:latin typeface="Calibri"/>
                          <a:cs typeface="Calibri"/>
                        </a:rPr>
                        <a:t>income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5715">
                    <a:lnL w="9525">
                      <a:solidFill>
                        <a:srgbClr val="000000"/>
                      </a:solidFill>
                      <a:prstDash val="solid"/>
                    </a:lnL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r" marR="8255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dirty="0" sz="800" spc="-10">
                          <a:latin typeface="Calibri"/>
                          <a:cs typeface="Calibri"/>
                        </a:rPr>
                        <a:t>5,502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5715"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139065">
                <a:tc>
                  <a:txBody>
                    <a:bodyPr/>
                    <a:lstStyle/>
                    <a:p>
                      <a:pPr marL="80010">
                        <a:lnSpc>
                          <a:spcPts val="915"/>
                        </a:lnSpc>
                      </a:pPr>
                      <a:r>
                        <a:rPr dirty="0" sz="800">
                          <a:latin typeface="Calibri"/>
                          <a:cs typeface="Calibri"/>
                        </a:rPr>
                        <a:t>Add</a:t>
                      </a:r>
                      <a:r>
                        <a:rPr dirty="0" sz="800" spc="3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>
                          <a:latin typeface="Calibri"/>
                          <a:cs typeface="Calibri"/>
                        </a:rPr>
                        <a:t>back</a:t>
                      </a:r>
                      <a:r>
                        <a:rPr dirty="0" sz="800" spc="4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>
                          <a:latin typeface="Calibri"/>
                          <a:cs typeface="Calibri"/>
                        </a:rPr>
                        <a:t>Interest</a:t>
                      </a:r>
                      <a:r>
                        <a:rPr dirty="0" sz="800" spc="3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 spc="-10">
                          <a:latin typeface="Calibri"/>
                          <a:cs typeface="Calibri"/>
                        </a:rPr>
                        <a:t>expense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algn="r" marR="12065">
                        <a:lnSpc>
                          <a:spcPts val="915"/>
                        </a:lnSpc>
                      </a:pPr>
                      <a:r>
                        <a:rPr dirty="0" sz="800" spc="-25">
                          <a:latin typeface="Calibri"/>
                          <a:cs typeface="Calibri"/>
                        </a:rPr>
                        <a:t>689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26364">
                <a:tc>
                  <a:txBody>
                    <a:bodyPr/>
                    <a:lstStyle/>
                    <a:p>
                      <a:pPr marL="80010">
                        <a:lnSpc>
                          <a:spcPts val="900"/>
                        </a:lnSpc>
                      </a:pPr>
                      <a:r>
                        <a:rPr dirty="0" sz="800">
                          <a:latin typeface="Calibri"/>
                          <a:cs typeface="Calibri"/>
                        </a:rPr>
                        <a:t>Add back</a:t>
                      </a:r>
                      <a:r>
                        <a:rPr dirty="0" sz="800" spc="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 spc="-25">
                          <a:latin typeface="Calibri"/>
                          <a:cs typeface="Calibri"/>
                        </a:rPr>
                        <a:t>D&amp;A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8255">
                        <a:lnSpc>
                          <a:spcPts val="900"/>
                        </a:lnSpc>
                      </a:pPr>
                      <a:r>
                        <a:rPr dirty="0" sz="800" spc="-10">
                          <a:latin typeface="Calibri"/>
                          <a:cs typeface="Calibri"/>
                        </a:rPr>
                        <a:t>3,609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39065">
                <a:tc>
                  <a:txBody>
                    <a:bodyPr/>
                    <a:lstStyle/>
                    <a:p>
                      <a:pPr marL="17145">
                        <a:lnSpc>
                          <a:spcPts val="944"/>
                        </a:lnSpc>
                        <a:spcBef>
                          <a:spcPts val="50"/>
                        </a:spcBef>
                      </a:pPr>
                      <a:r>
                        <a:rPr dirty="0" sz="800" b="1">
                          <a:latin typeface="Calibri"/>
                          <a:cs typeface="Calibri"/>
                        </a:rPr>
                        <a:t>Reported pro forma</a:t>
                      </a:r>
                      <a:r>
                        <a:rPr dirty="0" sz="800" spc="-20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 spc="-10" b="1">
                          <a:latin typeface="Calibri"/>
                          <a:cs typeface="Calibri"/>
                        </a:rPr>
                        <a:t>EBITDA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6350">
                    <a:lnL w="9525">
                      <a:solidFill>
                        <a:srgbClr val="000000"/>
                      </a:solidFill>
                      <a:prstDash val="solid"/>
                    </a:lnL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8255">
                        <a:lnSpc>
                          <a:spcPts val="944"/>
                        </a:lnSpc>
                        <a:spcBef>
                          <a:spcPts val="50"/>
                        </a:spcBef>
                      </a:pPr>
                      <a:r>
                        <a:rPr dirty="0" sz="800" spc="-10">
                          <a:latin typeface="Calibri"/>
                          <a:cs typeface="Calibri"/>
                        </a:rPr>
                        <a:t>9,800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6350"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51130">
                <a:tc>
                  <a:txBody>
                    <a:bodyPr/>
                    <a:lstStyle/>
                    <a:p>
                      <a:pPr marL="80010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dirty="0" sz="800">
                          <a:latin typeface="Calibri"/>
                          <a:cs typeface="Calibri"/>
                        </a:rPr>
                        <a:t>Equity</a:t>
                      </a:r>
                      <a:r>
                        <a:rPr dirty="0" sz="800" spc="3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>
                          <a:latin typeface="Calibri"/>
                          <a:cs typeface="Calibri"/>
                        </a:rPr>
                        <a:t>income</a:t>
                      </a:r>
                      <a:r>
                        <a:rPr dirty="0" sz="800" spc="6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 spc="-10">
                          <a:latin typeface="Calibri"/>
                          <a:cs typeface="Calibri"/>
                        </a:rPr>
                        <a:t>adjustment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5715">
                    <a:lnL w="9525">
                      <a:solidFill>
                        <a:srgbClr val="000000"/>
                      </a:solidFill>
                      <a:prstDash val="solid"/>
                    </a:lnL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r" marR="8255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dirty="0" sz="800" spc="-10">
                          <a:latin typeface="Calibri"/>
                          <a:cs typeface="Calibri"/>
                        </a:rPr>
                        <a:t>2,085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5715"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139065">
                <a:tc>
                  <a:txBody>
                    <a:bodyPr/>
                    <a:lstStyle/>
                    <a:p>
                      <a:pPr marL="80010">
                        <a:lnSpc>
                          <a:spcPts val="915"/>
                        </a:lnSpc>
                      </a:pPr>
                      <a:r>
                        <a:rPr dirty="0" sz="800">
                          <a:latin typeface="Calibri"/>
                          <a:cs typeface="Calibri"/>
                        </a:rPr>
                        <a:t>SFS</a:t>
                      </a:r>
                      <a:r>
                        <a:rPr dirty="0" sz="800" spc="2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 spc="-10">
                          <a:latin typeface="Calibri"/>
                          <a:cs typeface="Calibri"/>
                        </a:rPr>
                        <a:t>adjustment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algn="r" marR="8255">
                        <a:lnSpc>
                          <a:spcPts val="915"/>
                        </a:lnSpc>
                      </a:pPr>
                      <a:r>
                        <a:rPr dirty="0" sz="800">
                          <a:latin typeface="Calibri"/>
                          <a:cs typeface="Calibri"/>
                        </a:rPr>
                        <a:t>-</a:t>
                      </a:r>
                      <a:r>
                        <a:rPr dirty="0" sz="800" spc="-10">
                          <a:latin typeface="Calibri"/>
                          <a:cs typeface="Calibri"/>
                        </a:rPr>
                        <a:t>1,135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39065">
                <a:tc>
                  <a:txBody>
                    <a:bodyPr/>
                    <a:lstStyle/>
                    <a:p>
                      <a:pPr marL="80010">
                        <a:lnSpc>
                          <a:spcPts val="915"/>
                        </a:lnSpc>
                      </a:pPr>
                      <a:r>
                        <a:rPr dirty="0" sz="800">
                          <a:latin typeface="Calibri"/>
                          <a:cs typeface="Calibri"/>
                        </a:rPr>
                        <a:t>Pension</a:t>
                      </a:r>
                      <a:r>
                        <a:rPr dirty="0" sz="800" spc="9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 spc="-10">
                          <a:latin typeface="Calibri"/>
                          <a:cs typeface="Calibri"/>
                        </a:rPr>
                        <a:t>adjustment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algn="r" marR="8255">
                        <a:lnSpc>
                          <a:spcPts val="915"/>
                        </a:lnSpc>
                      </a:pPr>
                      <a:r>
                        <a:rPr dirty="0" sz="800">
                          <a:latin typeface="Calibri"/>
                          <a:cs typeface="Calibri"/>
                        </a:rPr>
                        <a:t>-</a:t>
                      </a:r>
                      <a:r>
                        <a:rPr dirty="0" sz="800" spc="-25">
                          <a:latin typeface="Calibri"/>
                          <a:cs typeface="Calibri"/>
                        </a:rPr>
                        <a:t>17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26364">
                <a:tc>
                  <a:txBody>
                    <a:bodyPr/>
                    <a:lstStyle/>
                    <a:p>
                      <a:pPr marL="80010">
                        <a:lnSpc>
                          <a:spcPts val="900"/>
                        </a:lnSpc>
                      </a:pPr>
                      <a:r>
                        <a:rPr dirty="0" sz="800">
                          <a:latin typeface="Calibri"/>
                          <a:cs typeface="Calibri"/>
                        </a:rPr>
                        <a:t>Unusual</a:t>
                      </a:r>
                      <a:r>
                        <a:rPr dirty="0" sz="800" spc="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 spc="-10">
                          <a:latin typeface="Calibri"/>
                          <a:cs typeface="Calibri"/>
                        </a:rPr>
                        <a:t>items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8255">
                        <a:lnSpc>
                          <a:spcPts val="900"/>
                        </a:lnSpc>
                      </a:pPr>
                      <a:r>
                        <a:rPr dirty="0" sz="800">
                          <a:latin typeface="Calibri"/>
                          <a:cs typeface="Calibri"/>
                        </a:rPr>
                        <a:t>-</a:t>
                      </a:r>
                      <a:r>
                        <a:rPr dirty="0" sz="800" spc="-10">
                          <a:latin typeface="Calibri"/>
                          <a:cs typeface="Calibri"/>
                        </a:rPr>
                        <a:t>1,014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39065">
                <a:tc>
                  <a:txBody>
                    <a:bodyPr/>
                    <a:lstStyle/>
                    <a:p>
                      <a:pPr marL="17145">
                        <a:lnSpc>
                          <a:spcPts val="944"/>
                        </a:lnSpc>
                        <a:spcBef>
                          <a:spcPts val="45"/>
                        </a:spcBef>
                      </a:pPr>
                      <a:r>
                        <a:rPr dirty="0" sz="800" b="1">
                          <a:latin typeface="Calibri"/>
                          <a:cs typeface="Calibri"/>
                        </a:rPr>
                        <a:t>Adjusted</a:t>
                      </a:r>
                      <a:r>
                        <a:rPr dirty="0" sz="800" spc="10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 b="1">
                          <a:latin typeface="Calibri"/>
                          <a:cs typeface="Calibri"/>
                        </a:rPr>
                        <a:t>pro</a:t>
                      </a:r>
                      <a:r>
                        <a:rPr dirty="0" sz="800" spc="10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 b="1">
                          <a:latin typeface="Calibri"/>
                          <a:cs typeface="Calibri"/>
                        </a:rPr>
                        <a:t>forma</a:t>
                      </a:r>
                      <a:r>
                        <a:rPr dirty="0" sz="800" spc="-15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 spc="-10" b="1">
                          <a:latin typeface="Calibri"/>
                          <a:cs typeface="Calibri"/>
                        </a:rPr>
                        <a:t>EBITDA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5715">
                    <a:lnL w="9525">
                      <a:solidFill>
                        <a:srgbClr val="000000"/>
                      </a:solidFill>
                      <a:prstDash val="solid"/>
                    </a:lnL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8255">
                        <a:lnSpc>
                          <a:spcPts val="944"/>
                        </a:lnSpc>
                        <a:spcBef>
                          <a:spcPts val="45"/>
                        </a:spcBef>
                      </a:pPr>
                      <a:r>
                        <a:rPr dirty="0" sz="800" spc="-10">
                          <a:latin typeface="Calibri"/>
                          <a:cs typeface="Calibri"/>
                        </a:rPr>
                        <a:t>9,719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5715"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>
        <p:nvGraphicFramePr>
          <p:cNvPr id="22" name="object 22" descr=""/>
          <p:cNvGraphicFramePr>
            <a:graphicFrameLocks noGrp="1"/>
          </p:cNvGraphicFramePr>
          <p:nvPr/>
        </p:nvGraphicFramePr>
        <p:xfrm>
          <a:off x="721590" y="3872641"/>
          <a:ext cx="3546475" cy="13049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43505"/>
                <a:gridCol w="819149"/>
              </a:tblGrid>
              <a:tr h="333375">
                <a:tc>
                  <a:txBody>
                    <a:bodyPr/>
                    <a:lstStyle/>
                    <a:p>
                      <a:pPr marL="24130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dirty="0" sz="1150" spc="-2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Moody's-</a:t>
                      </a:r>
                      <a:r>
                        <a:rPr dirty="0" sz="1150" spc="-1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adjusted</a:t>
                      </a:r>
                      <a:r>
                        <a:rPr dirty="0" sz="115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Debt</a:t>
                      </a:r>
                      <a:r>
                        <a:rPr dirty="0" sz="1150" spc="5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150" spc="-1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Breakdown</a:t>
                      </a:r>
                      <a:endParaRPr sz="1150">
                        <a:latin typeface="Calibri"/>
                        <a:cs typeface="Calibri"/>
                      </a:endParaRPr>
                    </a:p>
                    <a:p>
                      <a:pPr marL="17145">
                        <a:lnSpc>
                          <a:spcPts val="944"/>
                        </a:lnSpc>
                        <a:spcBef>
                          <a:spcPts val="175"/>
                        </a:spcBef>
                      </a:pPr>
                      <a:r>
                        <a:rPr dirty="0" sz="800" spc="-25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FY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3175">
                    <a:lnL w="9525">
                      <a:solidFill>
                        <a:srgbClr val="000000"/>
                      </a:solidFill>
                      <a:prstDash val="solid"/>
                    </a:lnL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00999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660"/>
                        </a:spcBef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 algn="r" marR="9525">
                        <a:lnSpc>
                          <a:spcPts val="944"/>
                        </a:lnSpc>
                      </a:pPr>
                      <a:r>
                        <a:rPr dirty="0" sz="800" spc="-2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2022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83820"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009999"/>
                    </a:solidFill>
                  </a:tcPr>
                </a:tc>
              </a:tr>
              <a:tr h="151130">
                <a:tc>
                  <a:txBody>
                    <a:bodyPr/>
                    <a:lstStyle/>
                    <a:p>
                      <a:pPr marL="17145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dirty="0" sz="800" spc="-10" b="1">
                          <a:latin typeface="Calibri"/>
                          <a:cs typeface="Calibri"/>
                        </a:rPr>
                        <a:t>Total</a:t>
                      </a:r>
                      <a:r>
                        <a:rPr dirty="0" sz="800" spc="35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 b="1">
                          <a:latin typeface="Calibri"/>
                          <a:cs typeface="Calibri"/>
                        </a:rPr>
                        <a:t>unadjusted</a:t>
                      </a:r>
                      <a:r>
                        <a:rPr dirty="0" sz="800" spc="20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 spc="-20" b="1">
                          <a:latin typeface="Calibri"/>
                          <a:cs typeface="Calibri"/>
                        </a:rPr>
                        <a:t>debt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5715">
                    <a:lnL w="9525">
                      <a:solidFill>
                        <a:srgbClr val="000000"/>
                      </a:solidFill>
                      <a:prstDash val="solid"/>
                    </a:lnL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r" marR="5715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dirty="0" sz="800" spc="-10">
                          <a:latin typeface="Calibri"/>
                          <a:cs typeface="Calibri"/>
                        </a:rPr>
                        <a:t>50,636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5715"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139065">
                <a:tc>
                  <a:txBody>
                    <a:bodyPr/>
                    <a:lstStyle/>
                    <a:p>
                      <a:pPr marL="80010">
                        <a:lnSpc>
                          <a:spcPts val="915"/>
                        </a:lnSpc>
                      </a:pPr>
                      <a:r>
                        <a:rPr dirty="0" sz="800" spc="-10">
                          <a:latin typeface="Calibri"/>
                          <a:cs typeface="Calibri"/>
                        </a:rPr>
                        <a:t>100%</a:t>
                      </a:r>
                      <a:r>
                        <a:rPr dirty="0" sz="800" spc="3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>
                          <a:latin typeface="Calibri"/>
                          <a:cs typeface="Calibri"/>
                        </a:rPr>
                        <a:t>Debt</a:t>
                      </a:r>
                      <a:r>
                        <a:rPr dirty="0" sz="800" spc="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>
                          <a:latin typeface="Calibri"/>
                          <a:cs typeface="Calibri"/>
                        </a:rPr>
                        <a:t>financing</a:t>
                      </a:r>
                      <a:r>
                        <a:rPr dirty="0" sz="800" spc="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>
                          <a:latin typeface="Calibri"/>
                          <a:cs typeface="Calibri"/>
                        </a:rPr>
                        <a:t>of</a:t>
                      </a:r>
                      <a:r>
                        <a:rPr dirty="0" sz="800" spc="4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 spc="-10">
                          <a:latin typeface="Calibri"/>
                          <a:cs typeface="Calibri"/>
                        </a:rPr>
                        <a:t>Vestas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algn="r" marR="5715">
                        <a:lnSpc>
                          <a:spcPts val="915"/>
                        </a:lnSpc>
                      </a:pPr>
                      <a:r>
                        <a:rPr dirty="0" sz="800" spc="-10">
                          <a:latin typeface="Calibri"/>
                          <a:cs typeface="Calibri"/>
                        </a:rPr>
                        <a:t>30,000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39065">
                <a:tc>
                  <a:txBody>
                    <a:bodyPr/>
                    <a:lstStyle/>
                    <a:p>
                      <a:pPr marL="80010">
                        <a:lnSpc>
                          <a:spcPts val="915"/>
                        </a:lnSpc>
                      </a:pPr>
                      <a:r>
                        <a:rPr dirty="0" sz="800">
                          <a:latin typeface="Calibri"/>
                          <a:cs typeface="Calibri"/>
                        </a:rPr>
                        <a:t>Pension</a:t>
                      </a:r>
                      <a:r>
                        <a:rPr dirty="0" sz="800" spc="9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 spc="-10">
                          <a:latin typeface="Calibri"/>
                          <a:cs typeface="Calibri"/>
                        </a:rPr>
                        <a:t>adjustment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algn="r" marR="5715">
                        <a:lnSpc>
                          <a:spcPts val="915"/>
                        </a:lnSpc>
                      </a:pPr>
                      <a:r>
                        <a:rPr dirty="0" sz="800" spc="-10">
                          <a:latin typeface="Calibri"/>
                          <a:cs typeface="Calibri"/>
                        </a:rPr>
                        <a:t>1,979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26364">
                <a:tc>
                  <a:txBody>
                    <a:bodyPr/>
                    <a:lstStyle/>
                    <a:p>
                      <a:pPr marL="80010">
                        <a:lnSpc>
                          <a:spcPts val="900"/>
                        </a:lnSpc>
                      </a:pPr>
                      <a:r>
                        <a:rPr dirty="0" sz="800">
                          <a:latin typeface="Calibri"/>
                          <a:cs typeface="Calibri"/>
                        </a:rPr>
                        <a:t>Other</a:t>
                      </a:r>
                      <a:r>
                        <a:rPr dirty="0" sz="800" spc="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>
                          <a:latin typeface="Calibri"/>
                          <a:cs typeface="Calibri"/>
                        </a:rPr>
                        <a:t>standard</a:t>
                      </a:r>
                      <a:r>
                        <a:rPr dirty="0" sz="800" spc="3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 spc="-10">
                          <a:latin typeface="Calibri"/>
                          <a:cs typeface="Calibri"/>
                        </a:rPr>
                        <a:t>adjustments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5715">
                        <a:lnSpc>
                          <a:spcPts val="900"/>
                        </a:lnSpc>
                      </a:pPr>
                      <a:r>
                        <a:rPr dirty="0" sz="800">
                          <a:latin typeface="Calibri"/>
                          <a:cs typeface="Calibri"/>
                        </a:rPr>
                        <a:t>-</a:t>
                      </a:r>
                      <a:r>
                        <a:rPr dirty="0" sz="800" spc="-10">
                          <a:latin typeface="Calibri"/>
                          <a:cs typeface="Calibri"/>
                        </a:rPr>
                        <a:t>30,827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38430">
                <a:tc>
                  <a:txBody>
                    <a:bodyPr/>
                    <a:lstStyle/>
                    <a:p>
                      <a:pPr marL="17145">
                        <a:lnSpc>
                          <a:spcPts val="944"/>
                        </a:lnSpc>
                        <a:spcBef>
                          <a:spcPts val="45"/>
                        </a:spcBef>
                      </a:pPr>
                      <a:r>
                        <a:rPr dirty="0" sz="800" spc="-10" b="1">
                          <a:latin typeface="Calibri"/>
                          <a:cs typeface="Calibri"/>
                        </a:rPr>
                        <a:t>Total</a:t>
                      </a:r>
                      <a:r>
                        <a:rPr dirty="0" sz="800" spc="10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 b="1">
                          <a:latin typeface="Calibri"/>
                          <a:cs typeface="Calibri"/>
                        </a:rPr>
                        <a:t>adjusted pro</a:t>
                      </a:r>
                      <a:r>
                        <a:rPr dirty="0" sz="800" spc="-5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 b="1">
                          <a:latin typeface="Calibri"/>
                          <a:cs typeface="Calibri"/>
                        </a:rPr>
                        <a:t>forma</a:t>
                      </a:r>
                      <a:r>
                        <a:rPr dirty="0" sz="800" spc="-20" b="1">
                          <a:latin typeface="Calibri"/>
                          <a:cs typeface="Calibri"/>
                        </a:rPr>
                        <a:t> debt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5715">
                    <a:lnL w="9525">
                      <a:solidFill>
                        <a:srgbClr val="000000"/>
                      </a:solidFill>
                      <a:prstDash val="solid"/>
                    </a:lnL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5715">
                        <a:lnSpc>
                          <a:spcPts val="944"/>
                        </a:lnSpc>
                        <a:spcBef>
                          <a:spcPts val="45"/>
                        </a:spcBef>
                      </a:pPr>
                      <a:r>
                        <a:rPr dirty="0" sz="800" spc="-10">
                          <a:latin typeface="Calibri"/>
                          <a:cs typeface="Calibri"/>
                        </a:rPr>
                        <a:t>51,788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5715"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39065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38430">
                <a:tc>
                  <a:txBody>
                    <a:bodyPr/>
                    <a:lstStyle/>
                    <a:p>
                      <a:pPr marL="17145">
                        <a:lnSpc>
                          <a:spcPts val="944"/>
                        </a:lnSpc>
                        <a:spcBef>
                          <a:spcPts val="45"/>
                        </a:spcBef>
                      </a:pPr>
                      <a:r>
                        <a:rPr dirty="0" sz="800" b="1">
                          <a:latin typeface="Calibri"/>
                          <a:cs typeface="Calibri"/>
                        </a:rPr>
                        <a:t>Moody's</a:t>
                      </a:r>
                      <a:r>
                        <a:rPr dirty="0" sz="800" spc="10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 b="1">
                          <a:latin typeface="Calibri"/>
                          <a:cs typeface="Calibri"/>
                        </a:rPr>
                        <a:t>adjusted</a:t>
                      </a:r>
                      <a:r>
                        <a:rPr dirty="0" sz="800" spc="15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 b="1">
                          <a:latin typeface="Calibri"/>
                          <a:cs typeface="Calibri"/>
                        </a:rPr>
                        <a:t>pro</a:t>
                      </a:r>
                      <a:r>
                        <a:rPr dirty="0" sz="800" spc="10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 b="1">
                          <a:latin typeface="Calibri"/>
                          <a:cs typeface="Calibri"/>
                        </a:rPr>
                        <a:t>forma</a:t>
                      </a:r>
                      <a:r>
                        <a:rPr dirty="0" sz="800" spc="-10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 b="1">
                          <a:latin typeface="Calibri"/>
                          <a:cs typeface="Calibri"/>
                        </a:rPr>
                        <a:t>debt</a:t>
                      </a:r>
                      <a:r>
                        <a:rPr dirty="0" sz="800" spc="-5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 b="1">
                          <a:latin typeface="Calibri"/>
                          <a:cs typeface="Calibri"/>
                        </a:rPr>
                        <a:t>to</a:t>
                      </a:r>
                      <a:r>
                        <a:rPr dirty="0" sz="800" spc="15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 spc="-10" b="1">
                          <a:latin typeface="Calibri"/>
                          <a:cs typeface="Calibri"/>
                        </a:rPr>
                        <a:t>EBITDA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5715">
                    <a:lnL w="9525">
                      <a:solidFill>
                        <a:srgbClr val="000000"/>
                      </a:solidFill>
                      <a:prstDash val="solid"/>
                    </a:lnL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0160">
                        <a:lnSpc>
                          <a:spcPts val="944"/>
                        </a:lnSpc>
                        <a:spcBef>
                          <a:spcPts val="45"/>
                        </a:spcBef>
                      </a:pPr>
                      <a:r>
                        <a:rPr dirty="0" sz="800" spc="-20" b="1">
                          <a:latin typeface="Calibri"/>
                          <a:cs typeface="Calibri"/>
                        </a:rPr>
                        <a:t>5.3x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5715"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pic>
        <p:nvPicPr>
          <p:cNvPr id="23" name="object 23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507236" y="1000505"/>
            <a:ext cx="1075178" cy="230886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507236" y="1326641"/>
            <a:ext cx="1078991" cy="205739"/>
          </a:xfrm>
          <a:prstGeom prst="rect">
            <a:avLst/>
          </a:prstGeom>
        </p:spPr>
      </p:pic>
      <p:sp>
        <p:nvSpPr>
          <p:cNvPr id="25" name="object 25" descr=""/>
          <p:cNvSpPr/>
          <p:nvPr/>
        </p:nvSpPr>
        <p:spPr>
          <a:xfrm>
            <a:off x="2665857" y="988694"/>
            <a:ext cx="719455" cy="256540"/>
          </a:xfrm>
          <a:custGeom>
            <a:avLst/>
            <a:gdLst/>
            <a:ahLst/>
            <a:cxnLst/>
            <a:rect l="l" t="t" r="r" b="b"/>
            <a:pathLst>
              <a:path w="719454" h="256540">
                <a:moveTo>
                  <a:pt x="0" y="256032"/>
                </a:moveTo>
                <a:lnTo>
                  <a:pt x="719328" y="256032"/>
                </a:lnTo>
                <a:lnTo>
                  <a:pt x="719328" y="0"/>
                </a:lnTo>
                <a:lnTo>
                  <a:pt x="0" y="0"/>
                </a:lnTo>
                <a:lnTo>
                  <a:pt x="0" y="256032"/>
                </a:lnTo>
                <a:close/>
              </a:path>
            </a:pathLst>
          </a:custGeom>
          <a:ln w="12700">
            <a:solidFill>
              <a:srgbClr val="F1F1F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 descr=""/>
          <p:cNvSpPr txBox="1"/>
          <p:nvPr/>
        </p:nvSpPr>
        <p:spPr>
          <a:xfrm>
            <a:off x="2659507" y="982344"/>
            <a:ext cx="732155" cy="269240"/>
          </a:xfrm>
          <a:prstGeom prst="rect">
            <a:avLst/>
          </a:prstGeom>
          <a:solidFill>
            <a:srgbClr val="F1F1F1"/>
          </a:solidFill>
        </p:spPr>
        <p:txBody>
          <a:bodyPr wrap="square" lIns="0" tIns="2222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75"/>
              </a:spcBef>
            </a:pPr>
            <a:r>
              <a:rPr dirty="0" sz="1400" spc="-25" b="1">
                <a:solidFill>
                  <a:srgbClr val="010027"/>
                </a:solidFill>
                <a:latin typeface="Arial"/>
                <a:cs typeface="Arial"/>
              </a:rPr>
              <a:t>A1</a:t>
            </a:r>
            <a:endParaRPr sz="1400">
              <a:latin typeface="Arial"/>
              <a:cs typeface="Arial"/>
            </a:endParaRPr>
          </a:p>
        </p:txBody>
      </p:sp>
      <p:sp>
        <p:nvSpPr>
          <p:cNvPr id="27" name="object 27" descr=""/>
          <p:cNvSpPr/>
          <p:nvPr/>
        </p:nvSpPr>
        <p:spPr>
          <a:xfrm>
            <a:off x="2665857" y="1309497"/>
            <a:ext cx="719455" cy="257810"/>
          </a:xfrm>
          <a:custGeom>
            <a:avLst/>
            <a:gdLst/>
            <a:ahLst/>
            <a:cxnLst/>
            <a:rect l="l" t="t" r="r" b="b"/>
            <a:pathLst>
              <a:path w="719454" h="257809">
                <a:moveTo>
                  <a:pt x="0" y="257555"/>
                </a:moveTo>
                <a:lnTo>
                  <a:pt x="719328" y="257555"/>
                </a:lnTo>
                <a:lnTo>
                  <a:pt x="719328" y="0"/>
                </a:lnTo>
                <a:lnTo>
                  <a:pt x="0" y="0"/>
                </a:lnTo>
                <a:lnTo>
                  <a:pt x="0" y="257555"/>
                </a:lnTo>
                <a:close/>
              </a:path>
            </a:pathLst>
          </a:custGeom>
          <a:ln w="12700">
            <a:solidFill>
              <a:srgbClr val="F1F1F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 descr=""/>
          <p:cNvSpPr txBox="1"/>
          <p:nvPr/>
        </p:nvSpPr>
        <p:spPr>
          <a:xfrm>
            <a:off x="2659507" y="1303147"/>
            <a:ext cx="732155" cy="270510"/>
          </a:xfrm>
          <a:prstGeom prst="rect">
            <a:avLst/>
          </a:prstGeom>
          <a:solidFill>
            <a:srgbClr val="F1F1F1"/>
          </a:solidFill>
        </p:spPr>
        <p:txBody>
          <a:bodyPr wrap="square" lIns="0" tIns="2286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80"/>
              </a:spcBef>
            </a:pPr>
            <a:r>
              <a:rPr dirty="0" sz="1400" spc="-25" b="1">
                <a:solidFill>
                  <a:srgbClr val="010027"/>
                </a:solidFill>
                <a:latin typeface="Arial"/>
                <a:cs typeface="Arial"/>
              </a:rPr>
              <a:t>A+</a:t>
            </a:r>
            <a:endParaRPr sz="1400">
              <a:latin typeface="Arial"/>
              <a:cs typeface="Arial"/>
            </a:endParaRPr>
          </a:p>
        </p:txBody>
      </p:sp>
      <p:sp>
        <p:nvSpPr>
          <p:cNvPr id="29" name="object 29" descr=""/>
          <p:cNvSpPr/>
          <p:nvPr/>
        </p:nvSpPr>
        <p:spPr>
          <a:xfrm>
            <a:off x="3897629" y="4992623"/>
            <a:ext cx="304800" cy="231140"/>
          </a:xfrm>
          <a:custGeom>
            <a:avLst/>
            <a:gdLst/>
            <a:ahLst/>
            <a:cxnLst/>
            <a:rect l="l" t="t" r="r" b="b"/>
            <a:pathLst>
              <a:path w="304800" h="231139">
                <a:moveTo>
                  <a:pt x="0" y="115443"/>
                </a:moveTo>
                <a:lnTo>
                  <a:pt x="29394" y="47265"/>
                </a:lnTo>
                <a:lnTo>
                  <a:pt x="62380" y="22274"/>
                </a:lnTo>
                <a:lnTo>
                  <a:pt x="104217" y="5885"/>
                </a:lnTo>
                <a:lnTo>
                  <a:pt x="152400" y="0"/>
                </a:lnTo>
                <a:lnTo>
                  <a:pt x="200582" y="5885"/>
                </a:lnTo>
                <a:lnTo>
                  <a:pt x="242419" y="22274"/>
                </a:lnTo>
                <a:lnTo>
                  <a:pt x="275405" y="47265"/>
                </a:lnTo>
                <a:lnTo>
                  <a:pt x="297033" y="78955"/>
                </a:lnTo>
                <a:lnTo>
                  <a:pt x="304800" y="115443"/>
                </a:lnTo>
                <a:lnTo>
                  <a:pt x="297033" y="151930"/>
                </a:lnTo>
                <a:lnTo>
                  <a:pt x="275405" y="183620"/>
                </a:lnTo>
                <a:lnTo>
                  <a:pt x="242419" y="208611"/>
                </a:lnTo>
                <a:lnTo>
                  <a:pt x="200582" y="225000"/>
                </a:lnTo>
                <a:lnTo>
                  <a:pt x="152400" y="230886"/>
                </a:lnTo>
                <a:lnTo>
                  <a:pt x="104217" y="225000"/>
                </a:lnTo>
                <a:lnTo>
                  <a:pt x="62380" y="208611"/>
                </a:lnTo>
                <a:lnTo>
                  <a:pt x="29394" y="183620"/>
                </a:lnTo>
                <a:lnTo>
                  <a:pt x="7766" y="151930"/>
                </a:lnTo>
                <a:lnTo>
                  <a:pt x="0" y="115443"/>
                </a:lnTo>
                <a:close/>
              </a:path>
            </a:pathLst>
          </a:custGeom>
          <a:ln w="28574">
            <a:solidFill>
              <a:srgbClr val="009C9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 descr=""/>
          <p:cNvSpPr/>
          <p:nvPr/>
        </p:nvSpPr>
        <p:spPr>
          <a:xfrm>
            <a:off x="7597140" y="4996434"/>
            <a:ext cx="304800" cy="231140"/>
          </a:xfrm>
          <a:custGeom>
            <a:avLst/>
            <a:gdLst/>
            <a:ahLst/>
            <a:cxnLst/>
            <a:rect l="l" t="t" r="r" b="b"/>
            <a:pathLst>
              <a:path w="304800" h="231139">
                <a:moveTo>
                  <a:pt x="0" y="115443"/>
                </a:moveTo>
                <a:lnTo>
                  <a:pt x="29394" y="47265"/>
                </a:lnTo>
                <a:lnTo>
                  <a:pt x="62380" y="22274"/>
                </a:lnTo>
                <a:lnTo>
                  <a:pt x="104217" y="5885"/>
                </a:lnTo>
                <a:lnTo>
                  <a:pt x="152400" y="0"/>
                </a:lnTo>
                <a:lnTo>
                  <a:pt x="200582" y="5885"/>
                </a:lnTo>
                <a:lnTo>
                  <a:pt x="242419" y="22274"/>
                </a:lnTo>
                <a:lnTo>
                  <a:pt x="275405" y="47265"/>
                </a:lnTo>
                <a:lnTo>
                  <a:pt x="297033" y="78955"/>
                </a:lnTo>
                <a:lnTo>
                  <a:pt x="304800" y="115443"/>
                </a:lnTo>
                <a:lnTo>
                  <a:pt x="297033" y="151930"/>
                </a:lnTo>
                <a:lnTo>
                  <a:pt x="275405" y="183620"/>
                </a:lnTo>
                <a:lnTo>
                  <a:pt x="242419" y="208611"/>
                </a:lnTo>
                <a:lnTo>
                  <a:pt x="200582" y="225000"/>
                </a:lnTo>
                <a:lnTo>
                  <a:pt x="152400" y="230886"/>
                </a:lnTo>
                <a:lnTo>
                  <a:pt x="104217" y="225000"/>
                </a:lnTo>
                <a:lnTo>
                  <a:pt x="62380" y="208611"/>
                </a:lnTo>
                <a:lnTo>
                  <a:pt x="29394" y="183620"/>
                </a:lnTo>
                <a:lnTo>
                  <a:pt x="7766" y="151930"/>
                </a:lnTo>
                <a:lnTo>
                  <a:pt x="0" y="115443"/>
                </a:lnTo>
                <a:close/>
              </a:path>
            </a:pathLst>
          </a:custGeom>
          <a:ln w="28574">
            <a:solidFill>
              <a:srgbClr val="009C9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 descr=""/>
          <p:cNvSpPr/>
          <p:nvPr/>
        </p:nvSpPr>
        <p:spPr>
          <a:xfrm>
            <a:off x="11301983" y="5023865"/>
            <a:ext cx="304800" cy="231140"/>
          </a:xfrm>
          <a:custGeom>
            <a:avLst/>
            <a:gdLst/>
            <a:ahLst/>
            <a:cxnLst/>
            <a:rect l="l" t="t" r="r" b="b"/>
            <a:pathLst>
              <a:path w="304800" h="231139">
                <a:moveTo>
                  <a:pt x="0" y="115442"/>
                </a:moveTo>
                <a:lnTo>
                  <a:pt x="29394" y="47265"/>
                </a:lnTo>
                <a:lnTo>
                  <a:pt x="62380" y="22274"/>
                </a:lnTo>
                <a:lnTo>
                  <a:pt x="104217" y="5885"/>
                </a:lnTo>
                <a:lnTo>
                  <a:pt x="152400" y="0"/>
                </a:lnTo>
                <a:lnTo>
                  <a:pt x="200582" y="5885"/>
                </a:lnTo>
                <a:lnTo>
                  <a:pt x="242419" y="22274"/>
                </a:lnTo>
                <a:lnTo>
                  <a:pt x="275405" y="47265"/>
                </a:lnTo>
                <a:lnTo>
                  <a:pt x="297033" y="78955"/>
                </a:lnTo>
                <a:lnTo>
                  <a:pt x="304800" y="115442"/>
                </a:lnTo>
                <a:lnTo>
                  <a:pt x="297033" y="151930"/>
                </a:lnTo>
                <a:lnTo>
                  <a:pt x="275405" y="183620"/>
                </a:lnTo>
                <a:lnTo>
                  <a:pt x="242419" y="208611"/>
                </a:lnTo>
                <a:lnTo>
                  <a:pt x="200582" y="225000"/>
                </a:lnTo>
                <a:lnTo>
                  <a:pt x="152400" y="230885"/>
                </a:lnTo>
                <a:lnTo>
                  <a:pt x="104217" y="225000"/>
                </a:lnTo>
                <a:lnTo>
                  <a:pt x="62380" y="208611"/>
                </a:lnTo>
                <a:lnTo>
                  <a:pt x="29394" y="183620"/>
                </a:lnTo>
                <a:lnTo>
                  <a:pt x="7766" y="151930"/>
                </a:lnTo>
                <a:lnTo>
                  <a:pt x="0" y="115442"/>
                </a:lnTo>
                <a:close/>
              </a:path>
            </a:pathLst>
          </a:custGeom>
          <a:ln w="28575">
            <a:solidFill>
              <a:srgbClr val="009C9C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32" name="object 32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991600" y="1000505"/>
            <a:ext cx="1075178" cy="230886"/>
          </a:xfrm>
          <a:prstGeom prst="rect">
            <a:avLst/>
          </a:prstGeom>
        </p:spPr>
      </p:pic>
      <p:sp>
        <p:nvSpPr>
          <p:cNvPr id="33" name="object 33" descr=""/>
          <p:cNvSpPr/>
          <p:nvPr/>
        </p:nvSpPr>
        <p:spPr>
          <a:xfrm>
            <a:off x="10150220" y="988694"/>
            <a:ext cx="719455" cy="256540"/>
          </a:xfrm>
          <a:custGeom>
            <a:avLst/>
            <a:gdLst/>
            <a:ahLst/>
            <a:cxnLst/>
            <a:rect l="l" t="t" r="r" b="b"/>
            <a:pathLst>
              <a:path w="719454" h="256540">
                <a:moveTo>
                  <a:pt x="0" y="256032"/>
                </a:moveTo>
                <a:lnTo>
                  <a:pt x="719327" y="256032"/>
                </a:lnTo>
                <a:lnTo>
                  <a:pt x="719327" y="0"/>
                </a:lnTo>
                <a:lnTo>
                  <a:pt x="0" y="0"/>
                </a:lnTo>
                <a:lnTo>
                  <a:pt x="0" y="256032"/>
                </a:lnTo>
                <a:close/>
              </a:path>
            </a:pathLst>
          </a:custGeom>
          <a:ln w="12700">
            <a:solidFill>
              <a:srgbClr val="F1F1F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 descr=""/>
          <p:cNvSpPr txBox="1"/>
          <p:nvPr/>
        </p:nvSpPr>
        <p:spPr>
          <a:xfrm>
            <a:off x="10143870" y="982344"/>
            <a:ext cx="732155" cy="269240"/>
          </a:xfrm>
          <a:prstGeom prst="rect">
            <a:avLst/>
          </a:prstGeom>
          <a:solidFill>
            <a:srgbClr val="F1F1F1"/>
          </a:solidFill>
        </p:spPr>
        <p:txBody>
          <a:bodyPr wrap="square" lIns="0" tIns="22225" rIns="0" bIns="0" rtlCol="0" vert="horz">
            <a:spAutoFit/>
          </a:bodyPr>
          <a:lstStyle/>
          <a:p>
            <a:pPr marL="191770">
              <a:lnSpc>
                <a:spcPct val="100000"/>
              </a:lnSpc>
              <a:spcBef>
                <a:spcPts val="175"/>
              </a:spcBef>
            </a:pPr>
            <a:r>
              <a:rPr dirty="0" sz="1400" spc="-20" b="1">
                <a:solidFill>
                  <a:srgbClr val="010027"/>
                </a:solidFill>
                <a:latin typeface="Arial"/>
                <a:cs typeface="Arial"/>
              </a:rPr>
              <a:t>1.9x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35" name="object 35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991600" y="1326641"/>
            <a:ext cx="1079753" cy="236982"/>
          </a:xfrm>
          <a:prstGeom prst="rect">
            <a:avLst/>
          </a:prstGeom>
        </p:spPr>
      </p:pic>
      <p:sp>
        <p:nvSpPr>
          <p:cNvPr id="36" name="object 36" descr=""/>
          <p:cNvSpPr/>
          <p:nvPr/>
        </p:nvSpPr>
        <p:spPr>
          <a:xfrm>
            <a:off x="10145648" y="1307972"/>
            <a:ext cx="719455" cy="257810"/>
          </a:xfrm>
          <a:custGeom>
            <a:avLst/>
            <a:gdLst/>
            <a:ahLst/>
            <a:cxnLst/>
            <a:rect l="l" t="t" r="r" b="b"/>
            <a:pathLst>
              <a:path w="719454" h="257809">
                <a:moveTo>
                  <a:pt x="0" y="257555"/>
                </a:moveTo>
                <a:lnTo>
                  <a:pt x="719327" y="257555"/>
                </a:lnTo>
                <a:lnTo>
                  <a:pt x="719327" y="0"/>
                </a:lnTo>
                <a:lnTo>
                  <a:pt x="0" y="0"/>
                </a:lnTo>
                <a:lnTo>
                  <a:pt x="0" y="257555"/>
                </a:lnTo>
                <a:close/>
              </a:path>
            </a:pathLst>
          </a:custGeom>
          <a:ln w="12700">
            <a:solidFill>
              <a:srgbClr val="F1F1F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" name="object 37" descr=""/>
          <p:cNvSpPr txBox="1"/>
          <p:nvPr/>
        </p:nvSpPr>
        <p:spPr>
          <a:xfrm>
            <a:off x="10139298" y="1301622"/>
            <a:ext cx="732155" cy="270510"/>
          </a:xfrm>
          <a:prstGeom prst="rect">
            <a:avLst/>
          </a:prstGeom>
          <a:solidFill>
            <a:srgbClr val="F1F1F1"/>
          </a:solidFill>
        </p:spPr>
        <p:txBody>
          <a:bodyPr wrap="square" lIns="0" tIns="22860" rIns="0" bIns="0" rtlCol="0" vert="horz">
            <a:spAutoFit/>
          </a:bodyPr>
          <a:lstStyle/>
          <a:p>
            <a:pPr marL="191770">
              <a:lnSpc>
                <a:spcPct val="100000"/>
              </a:lnSpc>
              <a:spcBef>
                <a:spcPts val="180"/>
              </a:spcBef>
            </a:pPr>
            <a:r>
              <a:rPr dirty="0" sz="1400" spc="-20" b="1">
                <a:solidFill>
                  <a:srgbClr val="010027"/>
                </a:solidFill>
                <a:latin typeface="Arial"/>
                <a:cs typeface="Arial"/>
              </a:rPr>
              <a:t>1.6x</a:t>
            </a:r>
            <a:endParaRPr sz="1400">
              <a:latin typeface="Arial"/>
              <a:cs typeface="Arial"/>
            </a:endParaRPr>
          </a:p>
        </p:txBody>
      </p:sp>
      <p:sp>
        <p:nvSpPr>
          <p:cNvPr id="38" name="object 38" descr=""/>
          <p:cNvSpPr txBox="1"/>
          <p:nvPr/>
        </p:nvSpPr>
        <p:spPr>
          <a:xfrm>
            <a:off x="2770123" y="5253482"/>
            <a:ext cx="6510655" cy="1854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83515" indent="-170815">
              <a:lnSpc>
                <a:spcPct val="100000"/>
              </a:lnSpc>
              <a:spcBef>
                <a:spcPts val="100"/>
              </a:spcBef>
              <a:buClr>
                <a:srgbClr val="009999"/>
              </a:buClr>
              <a:buFont typeface="Wingdings"/>
              <a:buChar char=""/>
              <a:tabLst>
                <a:tab pos="183515" algn="l"/>
              </a:tabLst>
            </a:pPr>
            <a:r>
              <a:rPr dirty="0" sz="1050" b="1">
                <a:solidFill>
                  <a:srgbClr val="03234D"/>
                </a:solidFill>
                <a:latin typeface="Arial"/>
                <a:cs typeface="Arial"/>
              </a:rPr>
              <a:t>Moody’s</a:t>
            </a:r>
            <a:r>
              <a:rPr dirty="0" sz="1050" spc="-25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050" b="1">
                <a:solidFill>
                  <a:srgbClr val="03234D"/>
                </a:solidFill>
                <a:latin typeface="Arial"/>
                <a:cs typeface="Arial"/>
              </a:rPr>
              <a:t>range</a:t>
            </a:r>
            <a:r>
              <a:rPr dirty="0" sz="1050" spc="-20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050" b="1">
                <a:solidFill>
                  <a:srgbClr val="03234D"/>
                </a:solidFill>
                <a:latin typeface="Arial"/>
                <a:cs typeface="Arial"/>
              </a:rPr>
              <a:t>for</a:t>
            </a:r>
            <a:r>
              <a:rPr dirty="0" sz="1050" spc="-20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050" b="1">
                <a:solidFill>
                  <a:srgbClr val="03234D"/>
                </a:solidFill>
                <a:latin typeface="Arial"/>
                <a:cs typeface="Arial"/>
              </a:rPr>
              <a:t>global</a:t>
            </a:r>
            <a:r>
              <a:rPr dirty="0" sz="1050" spc="-45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050" spc="-10" b="1">
                <a:solidFill>
                  <a:srgbClr val="03234D"/>
                </a:solidFill>
                <a:latin typeface="Arial"/>
                <a:cs typeface="Arial"/>
              </a:rPr>
              <a:t>industrials</a:t>
            </a:r>
            <a:r>
              <a:rPr dirty="0" sz="1050" spc="-40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050" b="1">
                <a:solidFill>
                  <a:srgbClr val="03234D"/>
                </a:solidFill>
                <a:latin typeface="Arial"/>
                <a:cs typeface="Arial"/>
              </a:rPr>
              <a:t>scorecard</a:t>
            </a:r>
            <a:r>
              <a:rPr dirty="0" sz="1050" spc="-5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050" b="1">
                <a:solidFill>
                  <a:srgbClr val="03234D"/>
                </a:solidFill>
                <a:latin typeface="Arial"/>
                <a:cs typeface="Arial"/>
              </a:rPr>
              <a:t>range</a:t>
            </a:r>
            <a:r>
              <a:rPr dirty="0" sz="1050" spc="-30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050" b="1">
                <a:solidFill>
                  <a:srgbClr val="03234D"/>
                </a:solidFill>
                <a:latin typeface="Arial"/>
                <a:cs typeface="Arial"/>
              </a:rPr>
              <a:t>for</a:t>
            </a:r>
            <a:r>
              <a:rPr dirty="0" sz="1050" spc="-25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050" spc="-10" b="1">
                <a:solidFill>
                  <a:srgbClr val="03234D"/>
                </a:solidFill>
                <a:latin typeface="Arial"/>
                <a:cs typeface="Arial"/>
              </a:rPr>
              <a:t>Debt/EDBITDA</a:t>
            </a:r>
            <a:r>
              <a:rPr dirty="0" sz="1050" spc="-15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050" b="1">
                <a:solidFill>
                  <a:srgbClr val="03234D"/>
                </a:solidFill>
                <a:latin typeface="Arial"/>
                <a:cs typeface="Arial"/>
              </a:rPr>
              <a:t>is</a:t>
            </a:r>
            <a:r>
              <a:rPr dirty="0" sz="1050" spc="-30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050" b="1">
                <a:solidFill>
                  <a:srgbClr val="03234D"/>
                </a:solidFill>
                <a:latin typeface="Arial"/>
                <a:cs typeface="Arial"/>
              </a:rPr>
              <a:t>1.6x</a:t>
            </a:r>
            <a:r>
              <a:rPr dirty="0" sz="1050" spc="-10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050" b="1">
                <a:solidFill>
                  <a:srgbClr val="03234D"/>
                </a:solidFill>
                <a:latin typeface="Arial"/>
                <a:cs typeface="Arial"/>
              </a:rPr>
              <a:t>-</a:t>
            </a:r>
            <a:r>
              <a:rPr dirty="0" sz="1050" spc="-30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050" b="1">
                <a:solidFill>
                  <a:srgbClr val="03234D"/>
                </a:solidFill>
                <a:latin typeface="Arial"/>
                <a:cs typeface="Arial"/>
              </a:rPr>
              <a:t>1.9x</a:t>
            </a:r>
            <a:r>
              <a:rPr dirty="0" sz="1050" spc="-20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050" b="1">
                <a:solidFill>
                  <a:srgbClr val="03234D"/>
                </a:solidFill>
                <a:latin typeface="Arial"/>
                <a:cs typeface="Arial"/>
              </a:rPr>
              <a:t>for</a:t>
            </a:r>
            <a:r>
              <a:rPr dirty="0" sz="1050" spc="-30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050" b="1">
                <a:solidFill>
                  <a:srgbClr val="03234D"/>
                </a:solidFill>
                <a:latin typeface="Arial"/>
                <a:cs typeface="Arial"/>
              </a:rPr>
              <a:t>an</a:t>
            </a:r>
            <a:r>
              <a:rPr dirty="0" sz="1050" spc="-25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050" b="1">
                <a:solidFill>
                  <a:srgbClr val="03234D"/>
                </a:solidFill>
                <a:latin typeface="Arial"/>
                <a:cs typeface="Arial"/>
              </a:rPr>
              <a:t>A</a:t>
            </a:r>
            <a:r>
              <a:rPr dirty="0" sz="1050" spc="-25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050" spc="-10" b="1">
                <a:solidFill>
                  <a:srgbClr val="03234D"/>
                </a:solidFill>
                <a:latin typeface="Arial"/>
                <a:cs typeface="Arial"/>
              </a:rPr>
              <a:t>rating</a:t>
            </a:r>
            <a:endParaRPr sz="1050">
              <a:latin typeface="Arial"/>
              <a:cs typeface="Arial"/>
            </a:endParaRPr>
          </a:p>
        </p:txBody>
      </p:sp>
      <p:pic>
        <p:nvPicPr>
          <p:cNvPr id="39" name="object 39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5023865" y="949071"/>
            <a:ext cx="57150" cy="305180"/>
          </a:xfrm>
          <a:prstGeom prst="rect">
            <a:avLst/>
          </a:prstGeom>
        </p:spPr>
      </p:pic>
      <p:sp>
        <p:nvSpPr>
          <p:cNvPr id="40" name="object 40" descr=""/>
          <p:cNvSpPr txBox="1"/>
          <p:nvPr/>
        </p:nvSpPr>
        <p:spPr>
          <a:xfrm>
            <a:off x="5116829" y="984250"/>
            <a:ext cx="1959610" cy="2387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400" b="1">
                <a:solidFill>
                  <a:srgbClr val="010027"/>
                </a:solidFill>
                <a:latin typeface="Arial"/>
                <a:cs typeface="Arial"/>
              </a:rPr>
              <a:t>Siemens’</a:t>
            </a:r>
            <a:r>
              <a:rPr dirty="0" sz="1400" spc="-8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10027"/>
                </a:solidFill>
                <a:latin typeface="Arial"/>
                <a:cs typeface="Arial"/>
              </a:rPr>
              <a:t>Credit</a:t>
            </a:r>
            <a:r>
              <a:rPr dirty="0" sz="1400" spc="-10" b="1">
                <a:solidFill>
                  <a:srgbClr val="010027"/>
                </a:solidFill>
                <a:latin typeface="Arial"/>
                <a:cs typeface="Arial"/>
              </a:rPr>
              <a:t> Rating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41" name="object 41" descr=""/>
          <p:cNvGrpSpPr/>
          <p:nvPr/>
        </p:nvGrpSpPr>
        <p:grpSpPr>
          <a:xfrm>
            <a:off x="746125" y="5432425"/>
            <a:ext cx="3463290" cy="871855"/>
            <a:chOff x="746125" y="5432425"/>
            <a:chExt cx="3463290" cy="871855"/>
          </a:xfrm>
        </p:grpSpPr>
        <p:sp>
          <p:nvSpPr>
            <p:cNvPr id="42" name="object 42" descr=""/>
            <p:cNvSpPr/>
            <p:nvPr/>
          </p:nvSpPr>
          <p:spPr>
            <a:xfrm>
              <a:off x="752475" y="5438775"/>
              <a:ext cx="3450590" cy="859155"/>
            </a:xfrm>
            <a:custGeom>
              <a:avLst/>
              <a:gdLst/>
              <a:ahLst/>
              <a:cxnLst/>
              <a:rect l="l" t="t" r="r" b="b"/>
              <a:pathLst>
                <a:path w="3450590" h="859154">
                  <a:moveTo>
                    <a:pt x="3450336" y="0"/>
                  </a:moveTo>
                  <a:lnTo>
                    <a:pt x="0" y="0"/>
                  </a:lnTo>
                  <a:lnTo>
                    <a:pt x="0" y="858774"/>
                  </a:lnTo>
                  <a:lnTo>
                    <a:pt x="3450336" y="858774"/>
                  </a:lnTo>
                  <a:lnTo>
                    <a:pt x="3450336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 descr=""/>
            <p:cNvSpPr/>
            <p:nvPr/>
          </p:nvSpPr>
          <p:spPr>
            <a:xfrm>
              <a:off x="752475" y="5438775"/>
              <a:ext cx="3450590" cy="859155"/>
            </a:xfrm>
            <a:custGeom>
              <a:avLst/>
              <a:gdLst/>
              <a:ahLst/>
              <a:cxnLst/>
              <a:rect l="l" t="t" r="r" b="b"/>
              <a:pathLst>
                <a:path w="3450590" h="859154">
                  <a:moveTo>
                    <a:pt x="0" y="858774"/>
                  </a:moveTo>
                  <a:lnTo>
                    <a:pt x="3450336" y="858774"/>
                  </a:lnTo>
                  <a:lnTo>
                    <a:pt x="3450336" y="0"/>
                  </a:lnTo>
                  <a:lnTo>
                    <a:pt x="0" y="0"/>
                  </a:lnTo>
                  <a:lnTo>
                    <a:pt x="0" y="858774"/>
                  </a:lnTo>
                  <a:close/>
                </a:path>
              </a:pathLst>
            </a:custGeom>
            <a:ln w="12700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4" name="object 44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49629" y="5494401"/>
              <a:ext cx="57150" cy="253911"/>
            </a:xfrm>
            <a:prstGeom prst="rect">
              <a:avLst/>
            </a:prstGeom>
          </p:spPr>
        </p:pic>
        <p:sp>
          <p:nvSpPr>
            <p:cNvPr id="45" name="object 45" descr=""/>
            <p:cNvSpPr/>
            <p:nvPr/>
          </p:nvSpPr>
          <p:spPr>
            <a:xfrm>
              <a:off x="1047368" y="5886069"/>
              <a:ext cx="0" cy="273050"/>
            </a:xfrm>
            <a:custGeom>
              <a:avLst/>
              <a:gdLst/>
              <a:ahLst/>
              <a:cxnLst/>
              <a:rect l="l" t="t" r="r" b="b"/>
              <a:pathLst>
                <a:path w="0" h="273050">
                  <a:moveTo>
                    <a:pt x="0" y="0"/>
                  </a:moveTo>
                  <a:lnTo>
                    <a:pt x="0" y="273049"/>
                  </a:lnTo>
                </a:path>
              </a:pathLst>
            </a:custGeom>
            <a:ln w="19050">
              <a:solidFill>
                <a:srgbClr val="55555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 descr=""/>
            <p:cNvSpPr/>
            <p:nvPr/>
          </p:nvSpPr>
          <p:spPr>
            <a:xfrm>
              <a:off x="1047368" y="5984366"/>
              <a:ext cx="2839720" cy="76200"/>
            </a:xfrm>
            <a:custGeom>
              <a:avLst/>
              <a:gdLst/>
              <a:ahLst/>
              <a:cxnLst/>
              <a:rect l="l" t="t" r="r" b="b"/>
              <a:pathLst>
                <a:path w="2839720" h="76200">
                  <a:moveTo>
                    <a:pt x="2763011" y="0"/>
                  </a:moveTo>
                  <a:lnTo>
                    <a:pt x="2763011" y="76200"/>
                  </a:lnTo>
                  <a:lnTo>
                    <a:pt x="2820161" y="47625"/>
                  </a:lnTo>
                  <a:lnTo>
                    <a:pt x="2775711" y="47625"/>
                  </a:lnTo>
                  <a:lnTo>
                    <a:pt x="2775711" y="28575"/>
                  </a:lnTo>
                  <a:lnTo>
                    <a:pt x="2820161" y="28575"/>
                  </a:lnTo>
                  <a:lnTo>
                    <a:pt x="2763011" y="0"/>
                  </a:lnTo>
                  <a:close/>
                </a:path>
                <a:path w="2839720" h="76200">
                  <a:moveTo>
                    <a:pt x="2763011" y="28575"/>
                  </a:moveTo>
                  <a:lnTo>
                    <a:pt x="0" y="28575"/>
                  </a:lnTo>
                  <a:lnTo>
                    <a:pt x="0" y="47625"/>
                  </a:lnTo>
                  <a:lnTo>
                    <a:pt x="2763011" y="47625"/>
                  </a:lnTo>
                  <a:lnTo>
                    <a:pt x="2763011" y="28575"/>
                  </a:lnTo>
                  <a:close/>
                </a:path>
                <a:path w="2839720" h="76200">
                  <a:moveTo>
                    <a:pt x="2820161" y="28575"/>
                  </a:moveTo>
                  <a:lnTo>
                    <a:pt x="2775711" y="28575"/>
                  </a:lnTo>
                  <a:lnTo>
                    <a:pt x="2775711" y="47625"/>
                  </a:lnTo>
                  <a:lnTo>
                    <a:pt x="2820161" y="47625"/>
                  </a:lnTo>
                  <a:lnTo>
                    <a:pt x="2839211" y="38100"/>
                  </a:lnTo>
                  <a:lnTo>
                    <a:pt x="2820161" y="28575"/>
                  </a:lnTo>
                  <a:close/>
                </a:path>
              </a:pathLst>
            </a:custGeom>
            <a:solidFill>
              <a:srgbClr val="55555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 descr=""/>
            <p:cNvSpPr/>
            <p:nvPr/>
          </p:nvSpPr>
          <p:spPr>
            <a:xfrm>
              <a:off x="1128140" y="5886069"/>
              <a:ext cx="1537970" cy="273050"/>
            </a:xfrm>
            <a:custGeom>
              <a:avLst/>
              <a:gdLst/>
              <a:ahLst/>
              <a:cxnLst/>
              <a:rect l="l" t="t" r="r" b="b"/>
              <a:pathLst>
                <a:path w="1537970" h="273050">
                  <a:moveTo>
                    <a:pt x="728472" y="0"/>
                  </a:moveTo>
                  <a:lnTo>
                    <a:pt x="728472" y="273049"/>
                  </a:lnTo>
                </a:path>
                <a:path w="1537970" h="273050">
                  <a:moveTo>
                    <a:pt x="1537716" y="0"/>
                  </a:moveTo>
                  <a:lnTo>
                    <a:pt x="1537716" y="273049"/>
                  </a:lnTo>
                </a:path>
                <a:path w="1537970" h="273050">
                  <a:moveTo>
                    <a:pt x="404622" y="74675"/>
                  </a:moveTo>
                  <a:lnTo>
                    <a:pt x="404622" y="188975"/>
                  </a:lnTo>
                </a:path>
                <a:path w="1537970" h="273050">
                  <a:moveTo>
                    <a:pt x="485394" y="74675"/>
                  </a:moveTo>
                  <a:lnTo>
                    <a:pt x="485394" y="188975"/>
                  </a:lnTo>
                </a:path>
                <a:path w="1537970" h="273050">
                  <a:moveTo>
                    <a:pt x="566928" y="74675"/>
                  </a:moveTo>
                  <a:lnTo>
                    <a:pt x="566928" y="188975"/>
                  </a:lnTo>
                </a:path>
                <a:path w="1537970" h="273050">
                  <a:moveTo>
                    <a:pt x="647700" y="74675"/>
                  </a:moveTo>
                  <a:lnTo>
                    <a:pt x="647700" y="188975"/>
                  </a:lnTo>
                </a:path>
                <a:path w="1537970" h="273050">
                  <a:moveTo>
                    <a:pt x="809244" y="74675"/>
                  </a:moveTo>
                  <a:lnTo>
                    <a:pt x="809244" y="188975"/>
                  </a:lnTo>
                </a:path>
                <a:path w="1537970" h="273050">
                  <a:moveTo>
                    <a:pt x="890016" y="74675"/>
                  </a:moveTo>
                  <a:lnTo>
                    <a:pt x="890016" y="188975"/>
                  </a:lnTo>
                </a:path>
                <a:path w="1537970" h="273050">
                  <a:moveTo>
                    <a:pt x="970788" y="74675"/>
                  </a:moveTo>
                  <a:lnTo>
                    <a:pt x="970788" y="188975"/>
                  </a:lnTo>
                </a:path>
                <a:path w="1537970" h="273050">
                  <a:moveTo>
                    <a:pt x="1052322" y="74675"/>
                  </a:moveTo>
                  <a:lnTo>
                    <a:pt x="1052322" y="188975"/>
                  </a:lnTo>
                </a:path>
                <a:path w="1537970" h="273050">
                  <a:moveTo>
                    <a:pt x="1208532" y="74675"/>
                  </a:moveTo>
                  <a:lnTo>
                    <a:pt x="1208532" y="188975"/>
                  </a:lnTo>
                </a:path>
                <a:path w="1537970" h="273050">
                  <a:moveTo>
                    <a:pt x="1289304" y="74675"/>
                  </a:moveTo>
                  <a:lnTo>
                    <a:pt x="1289304" y="188975"/>
                  </a:lnTo>
                </a:path>
                <a:path w="1537970" h="273050">
                  <a:moveTo>
                    <a:pt x="1370076" y="74675"/>
                  </a:moveTo>
                  <a:lnTo>
                    <a:pt x="1370076" y="188975"/>
                  </a:lnTo>
                </a:path>
                <a:path w="1537970" h="273050">
                  <a:moveTo>
                    <a:pt x="1451610" y="74675"/>
                  </a:moveTo>
                  <a:lnTo>
                    <a:pt x="1451610" y="188975"/>
                  </a:lnTo>
                </a:path>
                <a:path w="1537970" h="273050">
                  <a:moveTo>
                    <a:pt x="0" y="74675"/>
                  </a:moveTo>
                  <a:lnTo>
                    <a:pt x="0" y="188975"/>
                  </a:lnTo>
                </a:path>
                <a:path w="1537970" h="273050">
                  <a:moveTo>
                    <a:pt x="80772" y="74675"/>
                  </a:moveTo>
                  <a:lnTo>
                    <a:pt x="80772" y="188975"/>
                  </a:lnTo>
                </a:path>
                <a:path w="1537970" h="273050">
                  <a:moveTo>
                    <a:pt x="162306" y="74675"/>
                  </a:moveTo>
                  <a:lnTo>
                    <a:pt x="162306" y="188975"/>
                  </a:lnTo>
                </a:path>
                <a:path w="1537970" h="273050">
                  <a:moveTo>
                    <a:pt x="243078" y="74675"/>
                  </a:moveTo>
                  <a:lnTo>
                    <a:pt x="243078" y="188975"/>
                  </a:lnTo>
                </a:path>
              </a:pathLst>
            </a:custGeom>
            <a:ln w="19050">
              <a:solidFill>
                <a:srgbClr val="55555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 descr=""/>
            <p:cNvSpPr/>
            <p:nvPr/>
          </p:nvSpPr>
          <p:spPr>
            <a:xfrm>
              <a:off x="2330196" y="5910833"/>
              <a:ext cx="250825" cy="212725"/>
            </a:xfrm>
            <a:custGeom>
              <a:avLst/>
              <a:gdLst/>
              <a:ahLst/>
              <a:cxnLst/>
              <a:rect l="l" t="t" r="r" b="b"/>
              <a:pathLst>
                <a:path w="250825" h="212725">
                  <a:moveTo>
                    <a:pt x="250698" y="0"/>
                  </a:moveTo>
                  <a:lnTo>
                    <a:pt x="0" y="0"/>
                  </a:lnTo>
                  <a:lnTo>
                    <a:pt x="0" y="212597"/>
                  </a:lnTo>
                  <a:lnTo>
                    <a:pt x="250698" y="212597"/>
                  </a:lnTo>
                  <a:lnTo>
                    <a:pt x="250698" y="0"/>
                  </a:lnTo>
                  <a:close/>
                </a:path>
              </a:pathLst>
            </a:custGeom>
            <a:solidFill>
              <a:srgbClr val="00C2B0">
                <a:alpha val="36077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 descr=""/>
            <p:cNvSpPr/>
            <p:nvPr/>
          </p:nvSpPr>
          <p:spPr>
            <a:xfrm>
              <a:off x="2330196" y="5910833"/>
              <a:ext cx="250825" cy="212725"/>
            </a:xfrm>
            <a:custGeom>
              <a:avLst/>
              <a:gdLst/>
              <a:ahLst/>
              <a:cxnLst/>
              <a:rect l="l" t="t" r="r" b="b"/>
              <a:pathLst>
                <a:path w="250825" h="212725">
                  <a:moveTo>
                    <a:pt x="0" y="212597"/>
                  </a:moveTo>
                  <a:lnTo>
                    <a:pt x="250698" y="212597"/>
                  </a:lnTo>
                  <a:lnTo>
                    <a:pt x="250698" y="0"/>
                  </a:lnTo>
                  <a:lnTo>
                    <a:pt x="0" y="0"/>
                  </a:lnTo>
                  <a:lnTo>
                    <a:pt x="0" y="212597"/>
                  </a:lnTo>
                  <a:close/>
                </a:path>
              </a:pathLst>
            </a:custGeom>
            <a:ln w="6350">
              <a:solidFill>
                <a:srgbClr val="006E6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 descr=""/>
            <p:cNvSpPr/>
            <p:nvPr/>
          </p:nvSpPr>
          <p:spPr>
            <a:xfrm>
              <a:off x="1451991" y="5960744"/>
              <a:ext cx="806450" cy="114300"/>
            </a:xfrm>
            <a:custGeom>
              <a:avLst/>
              <a:gdLst/>
              <a:ahLst/>
              <a:cxnLst/>
              <a:rect l="l" t="t" r="r" b="b"/>
              <a:pathLst>
                <a:path w="806450" h="114300">
                  <a:moveTo>
                    <a:pt x="0" y="0"/>
                  </a:moveTo>
                  <a:lnTo>
                    <a:pt x="0" y="114299"/>
                  </a:lnTo>
                </a:path>
                <a:path w="806450" h="114300">
                  <a:moveTo>
                    <a:pt x="806196" y="0"/>
                  </a:moveTo>
                  <a:lnTo>
                    <a:pt x="806196" y="114299"/>
                  </a:lnTo>
                </a:path>
              </a:pathLst>
            </a:custGeom>
            <a:ln w="19050">
              <a:solidFill>
                <a:srgbClr val="555555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1" name="object 51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893186" y="5898413"/>
              <a:ext cx="148208" cy="247777"/>
            </a:xfrm>
            <a:prstGeom prst="rect">
              <a:avLst/>
            </a:prstGeom>
          </p:spPr>
        </p:pic>
        <p:sp>
          <p:nvSpPr>
            <p:cNvPr id="52" name="object 52" descr=""/>
            <p:cNvSpPr/>
            <p:nvPr/>
          </p:nvSpPr>
          <p:spPr>
            <a:xfrm>
              <a:off x="2548889" y="5987033"/>
              <a:ext cx="57150" cy="60325"/>
            </a:xfrm>
            <a:custGeom>
              <a:avLst/>
              <a:gdLst/>
              <a:ahLst/>
              <a:cxnLst/>
              <a:rect l="l" t="t" r="r" b="b"/>
              <a:pathLst>
                <a:path w="57150" h="60325">
                  <a:moveTo>
                    <a:pt x="28575" y="0"/>
                  </a:moveTo>
                  <a:lnTo>
                    <a:pt x="17466" y="2365"/>
                  </a:lnTo>
                  <a:lnTo>
                    <a:pt x="8381" y="8815"/>
                  </a:lnTo>
                  <a:lnTo>
                    <a:pt x="2250" y="18382"/>
                  </a:lnTo>
                  <a:lnTo>
                    <a:pt x="0" y="30098"/>
                  </a:lnTo>
                  <a:lnTo>
                    <a:pt x="2250" y="41815"/>
                  </a:lnTo>
                  <a:lnTo>
                    <a:pt x="8381" y="51382"/>
                  </a:lnTo>
                  <a:lnTo>
                    <a:pt x="17466" y="57832"/>
                  </a:lnTo>
                  <a:lnTo>
                    <a:pt x="28575" y="60197"/>
                  </a:lnTo>
                  <a:lnTo>
                    <a:pt x="39683" y="57832"/>
                  </a:lnTo>
                  <a:lnTo>
                    <a:pt x="48768" y="51382"/>
                  </a:lnTo>
                  <a:lnTo>
                    <a:pt x="54899" y="41815"/>
                  </a:lnTo>
                  <a:lnTo>
                    <a:pt x="57150" y="30098"/>
                  </a:lnTo>
                  <a:lnTo>
                    <a:pt x="54899" y="18382"/>
                  </a:lnTo>
                  <a:lnTo>
                    <a:pt x="48768" y="8815"/>
                  </a:lnTo>
                  <a:lnTo>
                    <a:pt x="39683" y="2365"/>
                  </a:lnTo>
                  <a:lnTo>
                    <a:pt x="28575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 descr=""/>
            <p:cNvSpPr/>
            <p:nvPr/>
          </p:nvSpPr>
          <p:spPr>
            <a:xfrm>
              <a:off x="3588257" y="5987033"/>
              <a:ext cx="57150" cy="60325"/>
            </a:xfrm>
            <a:custGeom>
              <a:avLst/>
              <a:gdLst/>
              <a:ahLst/>
              <a:cxnLst/>
              <a:rect l="l" t="t" r="r" b="b"/>
              <a:pathLst>
                <a:path w="57150" h="60325">
                  <a:moveTo>
                    <a:pt x="28575" y="0"/>
                  </a:moveTo>
                  <a:lnTo>
                    <a:pt x="17466" y="2365"/>
                  </a:lnTo>
                  <a:lnTo>
                    <a:pt x="8382" y="8815"/>
                  </a:lnTo>
                  <a:lnTo>
                    <a:pt x="2250" y="18382"/>
                  </a:lnTo>
                  <a:lnTo>
                    <a:pt x="0" y="30098"/>
                  </a:lnTo>
                  <a:lnTo>
                    <a:pt x="2250" y="41815"/>
                  </a:lnTo>
                  <a:lnTo>
                    <a:pt x="8382" y="51382"/>
                  </a:lnTo>
                  <a:lnTo>
                    <a:pt x="17466" y="57832"/>
                  </a:lnTo>
                  <a:lnTo>
                    <a:pt x="28575" y="60197"/>
                  </a:lnTo>
                  <a:lnTo>
                    <a:pt x="39683" y="57832"/>
                  </a:lnTo>
                  <a:lnTo>
                    <a:pt x="48767" y="51382"/>
                  </a:lnTo>
                  <a:lnTo>
                    <a:pt x="54899" y="41815"/>
                  </a:lnTo>
                  <a:lnTo>
                    <a:pt x="57150" y="30098"/>
                  </a:lnTo>
                  <a:lnTo>
                    <a:pt x="54899" y="18382"/>
                  </a:lnTo>
                  <a:lnTo>
                    <a:pt x="48767" y="8815"/>
                  </a:lnTo>
                  <a:lnTo>
                    <a:pt x="39683" y="2365"/>
                  </a:lnTo>
                  <a:lnTo>
                    <a:pt x="28575" y="0"/>
                  </a:lnTo>
                  <a:close/>
                </a:path>
              </a:pathLst>
            </a:custGeom>
            <a:solidFill>
              <a:srgbClr val="00A49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4" name="object 54" descr=""/>
          <p:cNvSpPr txBox="1"/>
          <p:nvPr/>
        </p:nvSpPr>
        <p:spPr>
          <a:xfrm>
            <a:off x="1653032" y="5495047"/>
            <a:ext cx="2270125" cy="369570"/>
          </a:xfrm>
          <a:prstGeom prst="rect">
            <a:avLst/>
          </a:prstGeom>
        </p:spPr>
        <p:txBody>
          <a:bodyPr wrap="square" lIns="0" tIns="2794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220"/>
              </a:spcBef>
            </a:pPr>
            <a:r>
              <a:rPr dirty="0" sz="1400" spc="-10" b="1">
                <a:solidFill>
                  <a:srgbClr val="FF0000"/>
                </a:solidFill>
                <a:latin typeface="Calibri"/>
                <a:cs typeface="Calibri"/>
              </a:rPr>
              <a:t>DOWNGRADE</a:t>
            </a:r>
            <a:r>
              <a:rPr dirty="0" sz="1400" spc="-5" b="1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sz="1400" b="1">
                <a:solidFill>
                  <a:srgbClr val="FF0000"/>
                </a:solidFill>
                <a:latin typeface="Calibri"/>
                <a:cs typeface="Calibri"/>
              </a:rPr>
              <a:t>to</a:t>
            </a:r>
            <a:r>
              <a:rPr dirty="0" sz="1400" spc="-35" b="1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sz="1400" spc="-20" b="1">
                <a:solidFill>
                  <a:srgbClr val="03234D"/>
                </a:solidFill>
                <a:latin typeface="Calibri"/>
                <a:cs typeface="Calibri"/>
              </a:rPr>
              <a:t>Baa3</a:t>
            </a:r>
            <a:endParaRPr sz="1400">
              <a:latin typeface="Calibri"/>
              <a:cs typeface="Calibri"/>
            </a:endParaRPr>
          </a:p>
          <a:p>
            <a:pPr marL="591185">
              <a:lnSpc>
                <a:spcPct val="100000"/>
              </a:lnSpc>
              <a:spcBef>
                <a:spcPts val="65"/>
              </a:spcBef>
              <a:tabLst>
                <a:tab pos="1619885" algn="l"/>
              </a:tabLst>
            </a:pPr>
            <a:r>
              <a:rPr dirty="0" sz="700" b="1">
                <a:solidFill>
                  <a:srgbClr val="03234D"/>
                </a:solidFill>
                <a:latin typeface="Arial"/>
                <a:cs typeface="Arial"/>
              </a:rPr>
              <a:t>Current:</a:t>
            </a:r>
            <a:r>
              <a:rPr dirty="0" sz="700" spc="-20" b="1">
                <a:solidFill>
                  <a:srgbClr val="03234D"/>
                </a:solidFill>
                <a:latin typeface="Arial"/>
                <a:cs typeface="Arial"/>
              </a:rPr>
              <a:t> 1.9x</a:t>
            </a:r>
            <a:r>
              <a:rPr dirty="0" sz="700" b="1">
                <a:solidFill>
                  <a:srgbClr val="03234D"/>
                </a:solidFill>
                <a:latin typeface="Arial"/>
                <a:cs typeface="Arial"/>
              </a:rPr>
              <a:t>	Proposed:</a:t>
            </a:r>
            <a:r>
              <a:rPr dirty="0" sz="700" spc="-25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700" spc="-20" b="1">
                <a:solidFill>
                  <a:srgbClr val="03234D"/>
                </a:solidFill>
                <a:latin typeface="Arial"/>
                <a:cs typeface="Arial"/>
              </a:rPr>
              <a:t>5.3x</a:t>
            </a:r>
            <a:endParaRPr sz="700">
              <a:latin typeface="Arial"/>
              <a:cs typeface="Arial"/>
            </a:endParaRPr>
          </a:p>
        </p:txBody>
      </p:sp>
      <p:grpSp>
        <p:nvGrpSpPr>
          <p:cNvPr id="55" name="object 55" descr=""/>
          <p:cNvGrpSpPr/>
          <p:nvPr/>
        </p:nvGrpSpPr>
        <p:grpSpPr>
          <a:xfrm>
            <a:off x="1038478" y="5907659"/>
            <a:ext cx="1292225" cy="219075"/>
            <a:chOff x="1038478" y="5907659"/>
            <a:chExt cx="1292225" cy="219075"/>
          </a:xfrm>
        </p:grpSpPr>
        <p:sp>
          <p:nvSpPr>
            <p:cNvPr id="56" name="object 56" descr=""/>
            <p:cNvSpPr/>
            <p:nvPr/>
          </p:nvSpPr>
          <p:spPr>
            <a:xfrm>
              <a:off x="1041653" y="5910834"/>
              <a:ext cx="1285875" cy="212725"/>
            </a:xfrm>
            <a:custGeom>
              <a:avLst/>
              <a:gdLst/>
              <a:ahLst/>
              <a:cxnLst/>
              <a:rect l="l" t="t" r="r" b="b"/>
              <a:pathLst>
                <a:path w="1285875" h="212725">
                  <a:moveTo>
                    <a:pt x="1285494" y="0"/>
                  </a:moveTo>
                  <a:lnTo>
                    <a:pt x="0" y="0"/>
                  </a:lnTo>
                  <a:lnTo>
                    <a:pt x="0" y="212597"/>
                  </a:lnTo>
                  <a:lnTo>
                    <a:pt x="1285494" y="212597"/>
                  </a:lnTo>
                  <a:lnTo>
                    <a:pt x="1285494" y="0"/>
                  </a:lnTo>
                  <a:close/>
                </a:path>
              </a:pathLst>
            </a:custGeom>
            <a:solidFill>
              <a:srgbClr val="010027">
                <a:alpha val="1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 descr=""/>
            <p:cNvSpPr/>
            <p:nvPr/>
          </p:nvSpPr>
          <p:spPr>
            <a:xfrm>
              <a:off x="1041653" y="5910834"/>
              <a:ext cx="1285875" cy="212725"/>
            </a:xfrm>
            <a:custGeom>
              <a:avLst/>
              <a:gdLst/>
              <a:ahLst/>
              <a:cxnLst/>
              <a:rect l="l" t="t" r="r" b="b"/>
              <a:pathLst>
                <a:path w="1285875" h="212725">
                  <a:moveTo>
                    <a:pt x="0" y="212597"/>
                  </a:moveTo>
                  <a:lnTo>
                    <a:pt x="1285494" y="212597"/>
                  </a:lnTo>
                  <a:lnTo>
                    <a:pt x="1285494" y="0"/>
                  </a:lnTo>
                  <a:lnTo>
                    <a:pt x="0" y="0"/>
                  </a:lnTo>
                  <a:lnTo>
                    <a:pt x="0" y="212597"/>
                  </a:lnTo>
                  <a:close/>
                </a:path>
              </a:pathLst>
            </a:custGeom>
            <a:ln w="6350">
              <a:solidFill>
                <a:srgbClr val="010027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8" name="object 58" descr=""/>
          <p:cNvSpPr txBox="1"/>
          <p:nvPr/>
        </p:nvSpPr>
        <p:spPr>
          <a:xfrm>
            <a:off x="743458" y="6139434"/>
            <a:ext cx="2073275" cy="33464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763270">
              <a:lnSpc>
                <a:spcPct val="100000"/>
              </a:lnSpc>
              <a:spcBef>
                <a:spcPts val="100"/>
              </a:spcBef>
              <a:tabLst>
                <a:tab pos="1696720" algn="l"/>
              </a:tabLst>
            </a:pPr>
            <a:r>
              <a:rPr dirty="0" sz="700" b="1">
                <a:solidFill>
                  <a:srgbClr val="03234D"/>
                </a:solidFill>
                <a:latin typeface="Arial"/>
                <a:cs typeface="Arial"/>
              </a:rPr>
              <a:t>Aaa</a:t>
            </a:r>
            <a:r>
              <a:rPr dirty="0" sz="700" spc="-5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700" b="1">
                <a:solidFill>
                  <a:srgbClr val="03234D"/>
                </a:solidFill>
                <a:latin typeface="Arial"/>
                <a:cs typeface="Arial"/>
              </a:rPr>
              <a:t>-</a:t>
            </a:r>
            <a:r>
              <a:rPr dirty="0" sz="700" spc="-5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700" spc="-25" b="1">
                <a:solidFill>
                  <a:srgbClr val="03234D"/>
                </a:solidFill>
                <a:latin typeface="Arial"/>
                <a:cs typeface="Arial"/>
              </a:rPr>
              <a:t>Aa</a:t>
            </a:r>
            <a:r>
              <a:rPr dirty="0" sz="700" b="1">
                <a:solidFill>
                  <a:srgbClr val="03234D"/>
                </a:solidFill>
                <a:latin typeface="Arial"/>
                <a:cs typeface="Arial"/>
              </a:rPr>
              <a:t>	</a:t>
            </a:r>
            <a:r>
              <a:rPr dirty="0" sz="700" spc="-50" b="1">
                <a:solidFill>
                  <a:srgbClr val="03234D"/>
                </a:solidFill>
                <a:latin typeface="Arial"/>
                <a:cs typeface="Arial"/>
              </a:rPr>
              <a:t>A</a:t>
            </a:r>
            <a:endParaRPr sz="7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630"/>
              </a:spcBef>
            </a:pP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Source:</a:t>
            </a:r>
            <a:r>
              <a:rPr dirty="0" sz="800" spc="-2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(Moody’s,</a:t>
            </a:r>
            <a:r>
              <a:rPr dirty="0" sz="800" spc="-2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2022),</a:t>
            </a:r>
            <a:r>
              <a:rPr dirty="0" sz="800" spc="-2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(S&amp;P</a:t>
            </a:r>
            <a:r>
              <a:rPr dirty="0" sz="800" spc="-3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Global,</a:t>
            </a:r>
            <a:r>
              <a:rPr dirty="0" sz="800" spc="-2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 spc="-10">
                <a:solidFill>
                  <a:srgbClr val="010027"/>
                </a:solidFill>
                <a:latin typeface="Arial MT"/>
                <a:cs typeface="Arial MT"/>
              </a:rPr>
              <a:t>2022)</a:t>
            </a:r>
            <a:endParaRPr sz="800">
              <a:latin typeface="Arial MT"/>
              <a:cs typeface="Arial MT"/>
            </a:endParaRPr>
          </a:p>
        </p:txBody>
      </p:sp>
      <p:grpSp>
        <p:nvGrpSpPr>
          <p:cNvPr id="59" name="object 59" descr=""/>
          <p:cNvGrpSpPr/>
          <p:nvPr/>
        </p:nvGrpSpPr>
        <p:grpSpPr>
          <a:xfrm>
            <a:off x="4423536" y="5442330"/>
            <a:ext cx="3463290" cy="871855"/>
            <a:chOff x="4423536" y="5442330"/>
            <a:chExt cx="3463290" cy="871855"/>
          </a:xfrm>
        </p:grpSpPr>
        <p:sp>
          <p:nvSpPr>
            <p:cNvPr id="60" name="object 60" descr=""/>
            <p:cNvSpPr/>
            <p:nvPr/>
          </p:nvSpPr>
          <p:spPr>
            <a:xfrm>
              <a:off x="4429886" y="5448680"/>
              <a:ext cx="3450590" cy="859155"/>
            </a:xfrm>
            <a:custGeom>
              <a:avLst/>
              <a:gdLst/>
              <a:ahLst/>
              <a:cxnLst/>
              <a:rect l="l" t="t" r="r" b="b"/>
              <a:pathLst>
                <a:path w="3450590" h="859154">
                  <a:moveTo>
                    <a:pt x="3450336" y="0"/>
                  </a:moveTo>
                  <a:lnTo>
                    <a:pt x="0" y="0"/>
                  </a:lnTo>
                  <a:lnTo>
                    <a:pt x="0" y="858774"/>
                  </a:lnTo>
                  <a:lnTo>
                    <a:pt x="3450336" y="858774"/>
                  </a:lnTo>
                  <a:lnTo>
                    <a:pt x="3450336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" name="object 61" descr=""/>
            <p:cNvSpPr/>
            <p:nvPr/>
          </p:nvSpPr>
          <p:spPr>
            <a:xfrm>
              <a:off x="4429886" y="5448680"/>
              <a:ext cx="3450590" cy="859155"/>
            </a:xfrm>
            <a:custGeom>
              <a:avLst/>
              <a:gdLst/>
              <a:ahLst/>
              <a:cxnLst/>
              <a:rect l="l" t="t" r="r" b="b"/>
              <a:pathLst>
                <a:path w="3450590" h="859154">
                  <a:moveTo>
                    <a:pt x="0" y="858774"/>
                  </a:moveTo>
                  <a:lnTo>
                    <a:pt x="3450336" y="858774"/>
                  </a:lnTo>
                  <a:lnTo>
                    <a:pt x="3450336" y="0"/>
                  </a:lnTo>
                  <a:lnTo>
                    <a:pt x="0" y="0"/>
                  </a:lnTo>
                  <a:lnTo>
                    <a:pt x="0" y="858774"/>
                  </a:lnTo>
                  <a:close/>
                </a:path>
              </a:pathLst>
            </a:custGeom>
            <a:ln w="12700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2" name="object 62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525517" y="5475350"/>
              <a:ext cx="57150" cy="273011"/>
            </a:xfrm>
            <a:prstGeom prst="rect">
              <a:avLst/>
            </a:prstGeom>
          </p:spPr>
        </p:pic>
        <p:sp>
          <p:nvSpPr>
            <p:cNvPr id="63" name="object 63" descr=""/>
            <p:cNvSpPr/>
            <p:nvPr/>
          </p:nvSpPr>
          <p:spPr>
            <a:xfrm>
              <a:off x="6018275" y="5910833"/>
              <a:ext cx="250825" cy="212725"/>
            </a:xfrm>
            <a:custGeom>
              <a:avLst/>
              <a:gdLst/>
              <a:ahLst/>
              <a:cxnLst/>
              <a:rect l="l" t="t" r="r" b="b"/>
              <a:pathLst>
                <a:path w="250825" h="212725">
                  <a:moveTo>
                    <a:pt x="250698" y="0"/>
                  </a:moveTo>
                  <a:lnTo>
                    <a:pt x="0" y="0"/>
                  </a:lnTo>
                  <a:lnTo>
                    <a:pt x="0" y="212597"/>
                  </a:lnTo>
                  <a:lnTo>
                    <a:pt x="250698" y="212597"/>
                  </a:lnTo>
                  <a:lnTo>
                    <a:pt x="250698" y="0"/>
                  </a:lnTo>
                  <a:close/>
                </a:path>
              </a:pathLst>
            </a:custGeom>
            <a:solidFill>
              <a:srgbClr val="00C2B0">
                <a:alpha val="36077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" name="object 64" descr=""/>
            <p:cNvSpPr/>
            <p:nvPr/>
          </p:nvSpPr>
          <p:spPr>
            <a:xfrm>
              <a:off x="6018275" y="5910833"/>
              <a:ext cx="250825" cy="212725"/>
            </a:xfrm>
            <a:custGeom>
              <a:avLst/>
              <a:gdLst/>
              <a:ahLst/>
              <a:cxnLst/>
              <a:rect l="l" t="t" r="r" b="b"/>
              <a:pathLst>
                <a:path w="250825" h="212725">
                  <a:moveTo>
                    <a:pt x="0" y="212597"/>
                  </a:moveTo>
                  <a:lnTo>
                    <a:pt x="250698" y="212597"/>
                  </a:lnTo>
                  <a:lnTo>
                    <a:pt x="250698" y="0"/>
                  </a:lnTo>
                  <a:lnTo>
                    <a:pt x="0" y="0"/>
                  </a:lnTo>
                  <a:lnTo>
                    <a:pt x="0" y="212597"/>
                  </a:lnTo>
                  <a:close/>
                </a:path>
              </a:pathLst>
            </a:custGeom>
            <a:ln w="6350">
              <a:solidFill>
                <a:srgbClr val="006E6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5" name="object 65" descr=""/>
            <p:cNvSpPr/>
            <p:nvPr/>
          </p:nvSpPr>
          <p:spPr>
            <a:xfrm>
              <a:off x="4735448" y="5886068"/>
              <a:ext cx="0" cy="273050"/>
            </a:xfrm>
            <a:custGeom>
              <a:avLst/>
              <a:gdLst/>
              <a:ahLst/>
              <a:cxnLst/>
              <a:rect l="l" t="t" r="r" b="b"/>
              <a:pathLst>
                <a:path w="0" h="273050">
                  <a:moveTo>
                    <a:pt x="0" y="0"/>
                  </a:moveTo>
                  <a:lnTo>
                    <a:pt x="0" y="273049"/>
                  </a:lnTo>
                </a:path>
              </a:pathLst>
            </a:custGeom>
            <a:ln w="19050">
              <a:solidFill>
                <a:srgbClr val="55555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6" name="object 66" descr=""/>
            <p:cNvSpPr/>
            <p:nvPr/>
          </p:nvSpPr>
          <p:spPr>
            <a:xfrm>
              <a:off x="4735448" y="5984366"/>
              <a:ext cx="2839720" cy="76200"/>
            </a:xfrm>
            <a:custGeom>
              <a:avLst/>
              <a:gdLst/>
              <a:ahLst/>
              <a:cxnLst/>
              <a:rect l="l" t="t" r="r" b="b"/>
              <a:pathLst>
                <a:path w="2839720" h="76200">
                  <a:moveTo>
                    <a:pt x="2763011" y="0"/>
                  </a:moveTo>
                  <a:lnTo>
                    <a:pt x="2763011" y="76200"/>
                  </a:lnTo>
                  <a:lnTo>
                    <a:pt x="2820161" y="47625"/>
                  </a:lnTo>
                  <a:lnTo>
                    <a:pt x="2775711" y="47625"/>
                  </a:lnTo>
                  <a:lnTo>
                    <a:pt x="2775711" y="28575"/>
                  </a:lnTo>
                  <a:lnTo>
                    <a:pt x="2820161" y="28575"/>
                  </a:lnTo>
                  <a:lnTo>
                    <a:pt x="2763011" y="0"/>
                  </a:lnTo>
                  <a:close/>
                </a:path>
                <a:path w="2839720" h="76200">
                  <a:moveTo>
                    <a:pt x="2763011" y="28575"/>
                  </a:moveTo>
                  <a:lnTo>
                    <a:pt x="0" y="28575"/>
                  </a:lnTo>
                  <a:lnTo>
                    <a:pt x="0" y="47625"/>
                  </a:lnTo>
                  <a:lnTo>
                    <a:pt x="2763011" y="47625"/>
                  </a:lnTo>
                  <a:lnTo>
                    <a:pt x="2763011" y="28575"/>
                  </a:lnTo>
                  <a:close/>
                </a:path>
                <a:path w="2839720" h="76200">
                  <a:moveTo>
                    <a:pt x="2820161" y="28575"/>
                  </a:moveTo>
                  <a:lnTo>
                    <a:pt x="2775711" y="28575"/>
                  </a:lnTo>
                  <a:lnTo>
                    <a:pt x="2775711" y="47625"/>
                  </a:lnTo>
                  <a:lnTo>
                    <a:pt x="2820161" y="47625"/>
                  </a:lnTo>
                  <a:lnTo>
                    <a:pt x="2839211" y="38100"/>
                  </a:lnTo>
                  <a:lnTo>
                    <a:pt x="2820161" y="28575"/>
                  </a:lnTo>
                  <a:close/>
                </a:path>
              </a:pathLst>
            </a:custGeom>
            <a:solidFill>
              <a:srgbClr val="55555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" name="object 67" descr=""/>
            <p:cNvSpPr/>
            <p:nvPr/>
          </p:nvSpPr>
          <p:spPr>
            <a:xfrm>
              <a:off x="4816220" y="5886068"/>
              <a:ext cx="1537970" cy="273050"/>
            </a:xfrm>
            <a:custGeom>
              <a:avLst/>
              <a:gdLst/>
              <a:ahLst/>
              <a:cxnLst/>
              <a:rect l="l" t="t" r="r" b="b"/>
              <a:pathLst>
                <a:path w="1537970" h="273050">
                  <a:moveTo>
                    <a:pt x="728471" y="0"/>
                  </a:moveTo>
                  <a:lnTo>
                    <a:pt x="728471" y="273049"/>
                  </a:lnTo>
                </a:path>
                <a:path w="1537970" h="273050">
                  <a:moveTo>
                    <a:pt x="1537715" y="0"/>
                  </a:moveTo>
                  <a:lnTo>
                    <a:pt x="1537715" y="273049"/>
                  </a:lnTo>
                </a:path>
                <a:path w="1537970" h="273050">
                  <a:moveTo>
                    <a:pt x="404621" y="74675"/>
                  </a:moveTo>
                  <a:lnTo>
                    <a:pt x="404621" y="188975"/>
                  </a:lnTo>
                </a:path>
                <a:path w="1537970" h="273050">
                  <a:moveTo>
                    <a:pt x="485393" y="74675"/>
                  </a:moveTo>
                  <a:lnTo>
                    <a:pt x="485393" y="188975"/>
                  </a:lnTo>
                </a:path>
                <a:path w="1537970" h="273050">
                  <a:moveTo>
                    <a:pt x="566927" y="74675"/>
                  </a:moveTo>
                  <a:lnTo>
                    <a:pt x="566927" y="188975"/>
                  </a:lnTo>
                </a:path>
                <a:path w="1537970" h="273050">
                  <a:moveTo>
                    <a:pt x="647700" y="74675"/>
                  </a:moveTo>
                  <a:lnTo>
                    <a:pt x="647700" y="188975"/>
                  </a:lnTo>
                </a:path>
                <a:path w="1537970" h="273050">
                  <a:moveTo>
                    <a:pt x="809243" y="74675"/>
                  </a:moveTo>
                  <a:lnTo>
                    <a:pt x="809243" y="188975"/>
                  </a:lnTo>
                </a:path>
                <a:path w="1537970" h="273050">
                  <a:moveTo>
                    <a:pt x="890015" y="74675"/>
                  </a:moveTo>
                  <a:lnTo>
                    <a:pt x="890015" y="188975"/>
                  </a:lnTo>
                </a:path>
                <a:path w="1537970" h="273050">
                  <a:moveTo>
                    <a:pt x="970788" y="74675"/>
                  </a:moveTo>
                  <a:lnTo>
                    <a:pt x="970788" y="188975"/>
                  </a:lnTo>
                </a:path>
                <a:path w="1537970" h="273050">
                  <a:moveTo>
                    <a:pt x="1052321" y="74675"/>
                  </a:moveTo>
                  <a:lnTo>
                    <a:pt x="1052321" y="188975"/>
                  </a:lnTo>
                </a:path>
                <a:path w="1537970" h="273050">
                  <a:moveTo>
                    <a:pt x="1208531" y="74675"/>
                  </a:moveTo>
                  <a:lnTo>
                    <a:pt x="1208531" y="188975"/>
                  </a:lnTo>
                </a:path>
                <a:path w="1537970" h="273050">
                  <a:moveTo>
                    <a:pt x="1289303" y="74675"/>
                  </a:moveTo>
                  <a:lnTo>
                    <a:pt x="1289303" y="188975"/>
                  </a:lnTo>
                </a:path>
                <a:path w="1537970" h="273050">
                  <a:moveTo>
                    <a:pt x="1370076" y="74675"/>
                  </a:moveTo>
                  <a:lnTo>
                    <a:pt x="1370076" y="188975"/>
                  </a:lnTo>
                </a:path>
                <a:path w="1537970" h="273050">
                  <a:moveTo>
                    <a:pt x="1451609" y="74675"/>
                  </a:moveTo>
                  <a:lnTo>
                    <a:pt x="1451609" y="188975"/>
                  </a:lnTo>
                </a:path>
                <a:path w="1537970" h="273050">
                  <a:moveTo>
                    <a:pt x="0" y="74675"/>
                  </a:moveTo>
                  <a:lnTo>
                    <a:pt x="0" y="188975"/>
                  </a:lnTo>
                </a:path>
                <a:path w="1537970" h="273050">
                  <a:moveTo>
                    <a:pt x="80771" y="74675"/>
                  </a:moveTo>
                  <a:lnTo>
                    <a:pt x="80771" y="188975"/>
                  </a:lnTo>
                </a:path>
                <a:path w="1537970" h="273050">
                  <a:moveTo>
                    <a:pt x="162305" y="74675"/>
                  </a:moveTo>
                  <a:lnTo>
                    <a:pt x="162305" y="188975"/>
                  </a:lnTo>
                </a:path>
                <a:path w="1537970" h="273050">
                  <a:moveTo>
                    <a:pt x="243077" y="74675"/>
                  </a:moveTo>
                  <a:lnTo>
                    <a:pt x="243077" y="188975"/>
                  </a:lnTo>
                </a:path>
                <a:path w="1537970" h="273050">
                  <a:moveTo>
                    <a:pt x="323850" y="74675"/>
                  </a:moveTo>
                  <a:lnTo>
                    <a:pt x="323850" y="188975"/>
                  </a:lnTo>
                </a:path>
                <a:path w="1537970" h="273050">
                  <a:moveTo>
                    <a:pt x="1130045" y="74675"/>
                  </a:moveTo>
                  <a:lnTo>
                    <a:pt x="1130045" y="188975"/>
                  </a:lnTo>
                </a:path>
              </a:pathLst>
            </a:custGeom>
            <a:ln w="19050">
              <a:solidFill>
                <a:srgbClr val="55555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8" name="object 68" descr=""/>
          <p:cNvSpPr txBox="1"/>
          <p:nvPr/>
        </p:nvSpPr>
        <p:spPr>
          <a:xfrm>
            <a:off x="5339588" y="5495047"/>
            <a:ext cx="1890395" cy="369570"/>
          </a:xfrm>
          <a:prstGeom prst="rect">
            <a:avLst/>
          </a:prstGeom>
        </p:spPr>
        <p:txBody>
          <a:bodyPr wrap="square" lIns="0" tIns="2794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220"/>
              </a:spcBef>
            </a:pPr>
            <a:r>
              <a:rPr dirty="0" sz="1400" spc="-10" b="1">
                <a:solidFill>
                  <a:srgbClr val="FF0000"/>
                </a:solidFill>
                <a:latin typeface="Calibri"/>
                <a:cs typeface="Calibri"/>
              </a:rPr>
              <a:t>DOWNGRADE</a:t>
            </a:r>
            <a:r>
              <a:rPr dirty="0" sz="1400" spc="-5" b="1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sz="1400" b="1">
                <a:solidFill>
                  <a:srgbClr val="FF0000"/>
                </a:solidFill>
                <a:latin typeface="Calibri"/>
                <a:cs typeface="Calibri"/>
              </a:rPr>
              <a:t>to</a:t>
            </a:r>
            <a:r>
              <a:rPr dirty="0" sz="1400" spc="-35" b="1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sz="1400" spc="-20" b="1">
                <a:solidFill>
                  <a:srgbClr val="03234D"/>
                </a:solidFill>
                <a:latin typeface="Calibri"/>
                <a:cs typeface="Calibri"/>
              </a:rPr>
              <a:t>Baa2</a:t>
            </a:r>
            <a:endParaRPr sz="1400">
              <a:latin typeface="Calibri"/>
              <a:cs typeface="Calibri"/>
            </a:endParaRPr>
          </a:p>
          <a:p>
            <a:pPr marL="513715">
              <a:lnSpc>
                <a:spcPct val="100000"/>
              </a:lnSpc>
              <a:spcBef>
                <a:spcPts val="65"/>
              </a:spcBef>
              <a:tabLst>
                <a:tab pos="1239520" algn="l"/>
              </a:tabLst>
            </a:pPr>
            <a:r>
              <a:rPr dirty="0" sz="700" b="1">
                <a:solidFill>
                  <a:srgbClr val="03234D"/>
                </a:solidFill>
                <a:latin typeface="Arial"/>
                <a:cs typeface="Arial"/>
              </a:rPr>
              <a:t>Current:</a:t>
            </a:r>
            <a:r>
              <a:rPr dirty="0" sz="700" spc="-20" b="1">
                <a:solidFill>
                  <a:srgbClr val="03234D"/>
                </a:solidFill>
                <a:latin typeface="Arial"/>
                <a:cs typeface="Arial"/>
              </a:rPr>
              <a:t> 1.9x</a:t>
            </a:r>
            <a:r>
              <a:rPr dirty="0" sz="700" b="1">
                <a:solidFill>
                  <a:srgbClr val="03234D"/>
                </a:solidFill>
                <a:latin typeface="Arial"/>
                <a:cs typeface="Arial"/>
              </a:rPr>
              <a:t>	Proposed:</a:t>
            </a:r>
            <a:r>
              <a:rPr dirty="0" sz="700" spc="-25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700" spc="-20" b="1">
                <a:solidFill>
                  <a:srgbClr val="03234D"/>
                </a:solidFill>
                <a:latin typeface="Arial"/>
                <a:cs typeface="Arial"/>
              </a:rPr>
              <a:t>3.8x</a:t>
            </a:r>
            <a:endParaRPr sz="700">
              <a:latin typeface="Arial"/>
              <a:cs typeface="Arial"/>
            </a:endParaRPr>
          </a:p>
        </p:txBody>
      </p:sp>
      <p:grpSp>
        <p:nvGrpSpPr>
          <p:cNvPr id="69" name="object 69" descr=""/>
          <p:cNvGrpSpPr/>
          <p:nvPr/>
        </p:nvGrpSpPr>
        <p:grpSpPr>
          <a:xfrm>
            <a:off x="4726559" y="5898413"/>
            <a:ext cx="2221865" cy="248285"/>
            <a:chOff x="4726559" y="5898413"/>
            <a:chExt cx="2221865" cy="248285"/>
          </a:xfrm>
        </p:grpSpPr>
        <p:sp>
          <p:nvSpPr>
            <p:cNvPr id="70" name="object 70" descr=""/>
            <p:cNvSpPr/>
            <p:nvPr/>
          </p:nvSpPr>
          <p:spPr>
            <a:xfrm>
              <a:off x="6238494" y="5987033"/>
              <a:ext cx="57150" cy="59690"/>
            </a:xfrm>
            <a:custGeom>
              <a:avLst/>
              <a:gdLst/>
              <a:ahLst/>
              <a:cxnLst/>
              <a:rect l="l" t="t" r="r" b="b"/>
              <a:pathLst>
                <a:path w="57150" h="59689">
                  <a:moveTo>
                    <a:pt x="28575" y="0"/>
                  </a:moveTo>
                  <a:lnTo>
                    <a:pt x="17466" y="2336"/>
                  </a:lnTo>
                  <a:lnTo>
                    <a:pt x="8382" y="8705"/>
                  </a:lnTo>
                  <a:lnTo>
                    <a:pt x="2250" y="18152"/>
                  </a:lnTo>
                  <a:lnTo>
                    <a:pt x="0" y="29717"/>
                  </a:lnTo>
                  <a:lnTo>
                    <a:pt x="2250" y="41283"/>
                  </a:lnTo>
                  <a:lnTo>
                    <a:pt x="8382" y="50730"/>
                  </a:lnTo>
                  <a:lnTo>
                    <a:pt x="17466" y="57099"/>
                  </a:lnTo>
                  <a:lnTo>
                    <a:pt x="28575" y="59435"/>
                  </a:lnTo>
                  <a:lnTo>
                    <a:pt x="39683" y="57099"/>
                  </a:lnTo>
                  <a:lnTo>
                    <a:pt x="48767" y="50730"/>
                  </a:lnTo>
                  <a:lnTo>
                    <a:pt x="54899" y="41283"/>
                  </a:lnTo>
                  <a:lnTo>
                    <a:pt x="57150" y="29717"/>
                  </a:lnTo>
                  <a:lnTo>
                    <a:pt x="54899" y="18152"/>
                  </a:lnTo>
                  <a:lnTo>
                    <a:pt x="48767" y="8705"/>
                  </a:lnTo>
                  <a:lnTo>
                    <a:pt x="39683" y="2336"/>
                  </a:lnTo>
                  <a:lnTo>
                    <a:pt x="28575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1" name="object 71" descr=""/>
            <p:cNvSpPr/>
            <p:nvPr/>
          </p:nvSpPr>
          <p:spPr>
            <a:xfrm>
              <a:off x="6890766" y="5987033"/>
              <a:ext cx="57150" cy="60325"/>
            </a:xfrm>
            <a:custGeom>
              <a:avLst/>
              <a:gdLst/>
              <a:ahLst/>
              <a:cxnLst/>
              <a:rect l="l" t="t" r="r" b="b"/>
              <a:pathLst>
                <a:path w="57150" h="60325">
                  <a:moveTo>
                    <a:pt x="28575" y="0"/>
                  </a:moveTo>
                  <a:lnTo>
                    <a:pt x="17466" y="2365"/>
                  </a:lnTo>
                  <a:lnTo>
                    <a:pt x="8381" y="8815"/>
                  </a:lnTo>
                  <a:lnTo>
                    <a:pt x="2250" y="18382"/>
                  </a:lnTo>
                  <a:lnTo>
                    <a:pt x="0" y="30098"/>
                  </a:lnTo>
                  <a:lnTo>
                    <a:pt x="2250" y="41815"/>
                  </a:lnTo>
                  <a:lnTo>
                    <a:pt x="8381" y="51382"/>
                  </a:lnTo>
                  <a:lnTo>
                    <a:pt x="17466" y="57832"/>
                  </a:lnTo>
                  <a:lnTo>
                    <a:pt x="28575" y="60197"/>
                  </a:lnTo>
                  <a:lnTo>
                    <a:pt x="39683" y="57832"/>
                  </a:lnTo>
                  <a:lnTo>
                    <a:pt x="48768" y="51382"/>
                  </a:lnTo>
                  <a:lnTo>
                    <a:pt x="54899" y="41815"/>
                  </a:lnTo>
                  <a:lnTo>
                    <a:pt x="57150" y="30098"/>
                  </a:lnTo>
                  <a:lnTo>
                    <a:pt x="54899" y="18382"/>
                  </a:lnTo>
                  <a:lnTo>
                    <a:pt x="48768" y="8815"/>
                  </a:lnTo>
                  <a:lnTo>
                    <a:pt x="39683" y="2365"/>
                  </a:lnTo>
                  <a:lnTo>
                    <a:pt x="28575" y="0"/>
                  </a:lnTo>
                  <a:close/>
                </a:path>
              </a:pathLst>
            </a:custGeom>
            <a:solidFill>
              <a:srgbClr val="00A49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2" name="object 72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502146" y="5898413"/>
              <a:ext cx="148081" cy="247777"/>
            </a:xfrm>
            <a:prstGeom prst="rect">
              <a:avLst/>
            </a:prstGeom>
          </p:spPr>
        </p:pic>
        <p:sp>
          <p:nvSpPr>
            <p:cNvPr id="73" name="object 73" descr=""/>
            <p:cNvSpPr/>
            <p:nvPr/>
          </p:nvSpPr>
          <p:spPr>
            <a:xfrm>
              <a:off x="4729734" y="5910833"/>
              <a:ext cx="1285240" cy="212725"/>
            </a:xfrm>
            <a:custGeom>
              <a:avLst/>
              <a:gdLst/>
              <a:ahLst/>
              <a:cxnLst/>
              <a:rect l="l" t="t" r="r" b="b"/>
              <a:pathLst>
                <a:path w="1285239" h="212725">
                  <a:moveTo>
                    <a:pt x="1284732" y="0"/>
                  </a:moveTo>
                  <a:lnTo>
                    <a:pt x="0" y="0"/>
                  </a:lnTo>
                  <a:lnTo>
                    <a:pt x="0" y="212597"/>
                  </a:lnTo>
                  <a:lnTo>
                    <a:pt x="1284732" y="212597"/>
                  </a:lnTo>
                  <a:lnTo>
                    <a:pt x="1284732" y="0"/>
                  </a:lnTo>
                  <a:close/>
                </a:path>
              </a:pathLst>
            </a:custGeom>
            <a:solidFill>
              <a:srgbClr val="010027">
                <a:alpha val="1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4" name="object 74" descr=""/>
            <p:cNvSpPr/>
            <p:nvPr/>
          </p:nvSpPr>
          <p:spPr>
            <a:xfrm>
              <a:off x="4729734" y="5910833"/>
              <a:ext cx="1285240" cy="212725"/>
            </a:xfrm>
            <a:custGeom>
              <a:avLst/>
              <a:gdLst/>
              <a:ahLst/>
              <a:cxnLst/>
              <a:rect l="l" t="t" r="r" b="b"/>
              <a:pathLst>
                <a:path w="1285239" h="212725">
                  <a:moveTo>
                    <a:pt x="0" y="212597"/>
                  </a:moveTo>
                  <a:lnTo>
                    <a:pt x="1284732" y="212597"/>
                  </a:lnTo>
                  <a:lnTo>
                    <a:pt x="1284732" y="0"/>
                  </a:lnTo>
                  <a:lnTo>
                    <a:pt x="0" y="0"/>
                  </a:lnTo>
                  <a:lnTo>
                    <a:pt x="0" y="212597"/>
                  </a:lnTo>
                  <a:close/>
                </a:path>
              </a:pathLst>
            </a:custGeom>
            <a:ln w="6350">
              <a:solidFill>
                <a:srgbClr val="010027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5" name="object 75" descr=""/>
          <p:cNvSpPr txBox="1"/>
          <p:nvPr/>
        </p:nvSpPr>
        <p:spPr>
          <a:xfrm>
            <a:off x="6117844" y="6139434"/>
            <a:ext cx="77470" cy="1327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700" spc="-50" b="1">
                <a:solidFill>
                  <a:srgbClr val="03234D"/>
                </a:solidFill>
                <a:latin typeface="Arial"/>
                <a:cs typeface="Arial"/>
              </a:rPr>
              <a:t>A</a:t>
            </a:r>
            <a:endParaRPr sz="700">
              <a:latin typeface="Arial"/>
              <a:cs typeface="Arial"/>
            </a:endParaRPr>
          </a:p>
        </p:txBody>
      </p:sp>
      <p:sp>
        <p:nvSpPr>
          <p:cNvPr id="76" name="object 76" descr=""/>
          <p:cNvSpPr txBox="1"/>
          <p:nvPr/>
        </p:nvSpPr>
        <p:spPr>
          <a:xfrm>
            <a:off x="5183885" y="6139434"/>
            <a:ext cx="364490" cy="1327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700" b="1">
                <a:solidFill>
                  <a:srgbClr val="03234D"/>
                </a:solidFill>
                <a:latin typeface="Arial"/>
                <a:cs typeface="Arial"/>
              </a:rPr>
              <a:t>Aaa</a:t>
            </a:r>
            <a:r>
              <a:rPr dirty="0" sz="700" spc="-5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700" b="1">
                <a:solidFill>
                  <a:srgbClr val="03234D"/>
                </a:solidFill>
                <a:latin typeface="Arial"/>
                <a:cs typeface="Arial"/>
              </a:rPr>
              <a:t>-</a:t>
            </a:r>
            <a:r>
              <a:rPr dirty="0" sz="700" spc="-5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700" spc="-25" b="1">
                <a:solidFill>
                  <a:srgbClr val="03234D"/>
                </a:solidFill>
                <a:latin typeface="Arial"/>
                <a:cs typeface="Arial"/>
              </a:rPr>
              <a:t>Aa</a:t>
            </a:r>
            <a:endParaRPr sz="700">
              <a:latin typeface="Arial"/>
              <a:cs typeface="Arial"/>
            </a:endParaRPr>
          </a:p>
        </p:txBody>
      </p:sp>
      <p:grpSp>
        <p:nvGrpSpPr>
          <p:cNvPr id="77" name="object 77" descr=""/>
          <p:cNvGrpSpPr/>
          <p:nvPr/>
        </p:nvGrpSpPr>
        <p:grpSpPr>
          <a:xfrm>
            <a:off x="8078851" y="5458333"/>
            <a:ext cx="3463290" cy="871855"/>
            <a:chOff x="8078851" y="5458333"/>
            <a:chExt cx="3463290" cy="871855"/>
          </a:xfrm>
        </p:grpSpPr>
        <p:sp>
          <p:nvSpPr>
            <p:cNvPr id="78" name="object 78" descr=""/>
            <p:cNvSpPr/>
            <p:nvPr/>
          </p:nvSpPr>
          <p:spPr>
            <a:xfrm>
              <a:off x="8085201" y="5464683"/>
              <a:ext cx="3450590" cy="859155"/>
            </a:xfrm>
            <a:custGeom>
              <a:avLst/>
              <a:gdLst/>
              <a:ahLst/>
              <a:cxnLst/>
              <a:rect l="l" t="t" r="r" b="b"/>
              <a:pathLst>
                <a:path w="3450590" h="859154">
                  <a:moveTo>
                    <a:pt x="3450335" y="0"/>
                  </a:moveTo>
                  <a:lnTo>
                    <a:pt x="0" y="0"/>
                  </a:lnTo>
                  <a:lnTo>
                    <a:pt x="0" y="858774"/>
                  </a:lnTo>
                  <a:lnTo>
                    <a:pt x="3450335" y="858774"/>
                  </a:lnTo>
                  <a:lnTo>
                    <a:pt x="3450335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9" name="object 79" descr=""/>
            <p:cNvSpPr/>
            <p:nvPr/>
          </p:nvSpPr>
          <p:spPr>
            <a:xfrm>
              <a:off x="8085201" y="5464683"/>
              <a:ext cx="3450590" cy="859155"/>
            </a:xfrm>
            <a:custGeom>
              <a:avLst/>
              <a:gdLst/>
              <a:ahLst/>
              <a:cxnLst/>
              <a:rect l="l" t="t" r="r" b="b"/>
              <a:pathLst>
                <a:path w="3450590" h="859154">
                  <a:moveTo>
                    <a:pt x="0" y="858774"/>
                  </a:moveTo>
                  <a:lnTo>
                    <a:pt x="3450335" y="858774"/>
                  </a:lnTo>
                  <a:lnTo>
                    <a:pt x="3450335" y="0"/>
                  </a:lnTo>
                  <a:lnTo>
                    <a:pt x="0" y="0"/>
                  </a:lnTo>
                  <a:lnTo>
                    <a:pt x="0" y="858774"/>
                  </a:lnTo>
                  <a:close/>
                </a:path>
              </a:pathLst>
            </a:custGeom>
            <a:ln w="12700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80" name="object 80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201406" y="5494401"/>
              <a:ext cx="57150" cy="253911"/>
            </a:xfrm>
            <a:prstGeom prst="rect">
              <a:avLst/>
            </a:prstGeom>
          </p:spPr>
        </p:pic>
        <p:sp>
          <p:nvSpPr>
            <p:cNvPr id="81" name="object 81" descr=""/>
            <p:cNvSpPr/>
            <p:nvPr/>
          </p:nvSpPr>
          <p:spPr>
            <a:xfrm>
              <a:off x="8390763" y="5886069"/>
              <a:ext cx="0" cy="273050"/>
            </a:xfrm>
            <a:custGeom>
              <a:avLst/>
              <a:gdLst/>
              <a:ahLst/>
              <a:cxnLst/>
              <a:rect l="l" t="t" r="r" b="b"/>
              <a:pathLst>
                <a:path w="0" h="273050">
                  <a:moveTo>
                    <a:pt x="0" y="0"/>
                  </a:moveTo>
                  <a:lnTo>
                    <a:pt x="0" y="273049"/>
                  </a:lnTo>
                </a:path>
              </a:pathLst>
            </a:custGeom>
            <a:ln w="19050">
              <a:solidFill>
                <a:srgbClr val="55555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2" name="object 82" descr=""/>
            <p:cNvSpPr/>
            <p:nvPr/>
          </p:nvSpPr>
          <p:spPr>
            <a:xfrm>
              <a:off x="8390763" y="5984367"/>
              <a:ext cx="2839720" cy="76200"/>
            </a:xfrm>
            <a:custGeom>
              <a:avLst/>
              <a:gdLst/>
              <a:ahLst/>
              <a:cxnLst/>
              <a:rect l="l" t="t" r="r" b="b"/>
              <a:pathLst>
                <a:path w="2839720" h="76200">
                  <a:moveTo>
                    <a:pt x="2763011" y="0"/>
                  </a:moveTo>
                  <a:lnTo>
                    <a:pt x="2763011" y="76200"/>
                  </a:lnTo>
                  <a:lnTo>
                    <a:pt x="2820161" y="47625"/>
                  </a:lnTo>
                  <a:lnTo>
                    <a:pt x="2775711" y="47625"/>
                  </a:lnTo>
                  <a:lnTo>
                    <a:pt x="2775711" y="28575"/>
                  </a:lnTo>
                  <a:lnTo>
                    <a:pt x="2820161" y="28575"/>
                  </a:lnTo>
                  <a:lnTo>
                    <a:pt x="2763011" y="0"/>
                  </a:lnTo>
                  <a:close/>
                </a:path>
                <a:path w="2839720" h="76200">
                  <a:moveTo>
                    <a:pt x="2763011" y="28575"/>
                  </a:moveTo>
                  <a:lnTo>
                    <a:pt x="0" y="28575"/>
                  </a:lnTo>
                  <a:lnTo>
                    <a:pt x="0" y="47625"/>
                  </a:lnTo>
                  <a:lnTo>
                    <a:pt x="2763011" y="47625"/>
                  </a:lnTo>
                  <a:lnTo>
                    <a:pt x="2763011" y="28575"/>
                  </a:lnTo>
                  <a:close/>
                </a:path>
                <a:path w="2839720" h="76200">
                  <a:moveTo>
                    <a:pt x="2820161" y="28575"/>
                  </a:moveTo>
                  <a:lnTo>
                    <a:pt x="2775711" y="28575"/>
                  </a:lnTo>
                  <a:lnTo>
                    <a:pt x="2775711" y="47625"/>
                  </a:lnTo>
                  <a:lnTo>
                    <a:pt x="2820161" y="47625"/>
                  </a:lnTo>
                  <a:lnTo>
                    <a:pt x="2839211" y="38100"/>
                  </a:lnTo>
                  <a:lnTo>
                    <a:pt x="2820161" y="28575"/>
                  </a:lnTo>
                  <a:close/>
                </a:path>
              </a:pathLst>
            </a:custGeom>
            <a:solidFill>
              <a:srgbClr val="55555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3" name="object 83" descr=""/>
            <p:cNvSpPr/>
            <p:nvPr/>
          </p:nvSpPr>
          <p:spPr>
            <a:xfrm>
              <a:off x="8471535" y="5886069"/>
              <a:ext cx="1537970" cy="273050"/>
            </a:xfrm>
            <a:custGeom>
              <a:avLst/>
              <a:gdLst/>
              <a:ahLst/>
              <a:cxnLst/>
              <a:rect l="l" t="t" r="r" b="b"/>
              <a:pathLst>
                <a:path w="1537970" h="273050">
                  <a:moveTo>
                    <a:pt x="728472" y="0"/>
                  </a:moveTo>
                  <a:lnTo>
                    <a:pt x="728472" y="273049"/>
                  </a:lnTo>
                </a:path>
                <a:path w="1537970" h="273050">
                  <a:moveTo>
                    <a:pt x="1537716" y="0"/>
                  </a:moveTo>
                  <a:lnTo>
                    <a:pt x="1537716" y="273049"/>
                  </a:lnTo>
                </a:path>
                <a:path w="1537970" h="273050">
                  <a:moveTo>
                    <a:pt x="404622" y="74675"/>
                  </a:moveTo>
                  <a:lnTo>
                    <a:pt x="404622" y="188975"/>
                  </a:lnTo>
                </a:path>
                <a:path w="1537970" h="273050">
                  <a:moveTo>
                    <a:pt x="485394" y="74675"/>
                  </a:moveTo>
                  <a:lnTo>
                    <a:pt x="485394" y="188975"/>
                  </a:lnTo>
                </a:path>
                <a:path w="1537970" h="273050">
                  <a:moveTo>
                    <a:pt x="566166" y="74675"/>
                  </a:moveTo>
                  <a:lnTo>
                    <a:pt x="566166" y="188975"/>
                  </a:lnTo>
                </a:path>
                <a:path w="1537970" h="273050">
                  <a:moveTo>
                    <a:pt x="647700" y="74675"/>
                  </a:moveTo>
                  <a:lnTo>
                    <a:pt x="647700" y="188975"/>
                  </a:lnTo>
                </a:path>
                <a:path w="1537970" h="273050">
                  <a:moveTo>
                    <a:pt x="809244" y="74675"/>
                  </a:moveTo>
                  <a:lnTo>
                    <a:pt x="809244" y="188975"/>
                  </a:lnTo>
                </a:path>
                <a:path w="1537970" h="273050">
                  <a:moveTo>
                    <a:pt x="890016" y="74675"/>
                  </a:moveTo>
                  <a:lnTo>
                    <a:pt x="890016" y="188975"/>
                  </a:lnTo>
                </a:path>
                <a:path w="1537970" h="273050">
                  <a:moveTo>
                    <a:pt x="970788" y="74675"/>
                  </a:moveTo>
                  <a:lnTo>
                    <a:pt x="970788" y="188975"/>
                  </a:lnTo>
                </a:path>
                <a:path w="1537970" h="273050">
                  <a:moveTo>
                    <a:pt x="1052322" y="74675"/>
                  </a:moveTo>
                  <a:lnTo>
                    <a:pt x="1052322" y="188975"/>
                  </a:lnTo>
                </a:path>
                <a:path w="1537970" h="273050">
                  <a:moveTo>
                    <a:pt x="1208532" y="74675"/>
                  </a:moveTo>
                  <a:lnTo>
                    <a:pt x="1208532" y="188975"/>
                  </a:lnTo>
                </a:path>
                <a:path w="1537970" h="273050">
                  <a:moveTo>
                    <a:pt x="1289304" y="74675"/>
                  </a:moveTo>
                  <a:lnTo>
                    <a:pt x="1289304" y="188975"/>
                  </a:lnTo>
                </a:path>
                <a:path w="1537970" h="273050">
                  <a:moveTo>
                    <a:pt x="1370076" y="74675"/>
                  </a:moveTo>
                  <a:lnTo>
                    <a:pt x="1370076" y="188975"/>
                  </a:lnTo>
                </a:path>
                <a:path w="1537970" h="273050">
                  <a:moveTo>
                    <a:pt x="1450848" y="74675"/>
                  </a:moveTo>
                  <a:lnTo>
                    <a:pt x="1450848" y="188975"/>
                  </a:lnTo>
                </a:path>
                <a:path w="1537970" h="273050">
                  <a:moveTo>
                    <a:pt x="0" y="74675"/>
                  </a:moveTo>
                  <a:lnTo>
                    <a:pt x="0" y="188975"/>
                  </a:lnTo>
                </a:path>
                <a:path w="1537970" h="273050">
                  <a:moveTo>
                    <a:pt x="80772" y="74675"/>
                  </a:moveTo>
                  <a:lnTo>
                    <a:pt x="80772" y="188975"/>
                  </a:lnTo>
                </a:path>
                <a:path w="1537970" h="273050">
                  <a:moveTo>
                    <a:pt x="162306" y="74675"/>
                  </a:moveTo>
                  <a:lnTo>
                    <a:pt x="162306" y="188975"/>
                  </a:lnTo>
                </a:path>
                <a:path w="1537970" h="273050">
                  <a:moveTo>
                    <a:pt x="243078" y="74675"/>
                  </a:moveTo>
                  <a:lnTo>
                    <a:pt x="243078" y="188975"/>
                  </a:lnTo>
                </a:path>
              </a:pathLst>
            </a:custGeom>
            <a:ln w="19050">
              <a:solidFill>
                <a:srgbClr val="55555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4" name="object 84" descr=""/>
            <p:cNvSpPr/>
            <p:nvPr/>
          </p:nvSpPr>
          <p:spPr>
            <a:xfrm>
              <a:off x="9673590" y="5910834"/>
              <a:ext cx="250825" cy="212725"/>
            </a:xfrm>
            <a:custGeom>
              <a:avLst/>
              <a:gdLst/>
              <a:ahLst/>
              <a:cxnLst/>
              <a:rect l="l" t="t" r="r" b="b"/>
              <a:pathLst>
                <a:path w="250825" h="212725">
                  <a:moveTo>
                    <a:pt x="250698" y="0"/>
                  </a:moveTo>
                  <a:lnTo>
                    <a:pt x="0" y="0"/>
                  </a:lnTo>
                  <a:lnTo>
                    <a:pt x="0" y="212597"/>
                  </a:lnTo>
                  <a:lnTo>
                    <a:pt x="250698" y="212597"/>
                  </a:lnTo>
                  <a:lnTo>
                    <a:pt x="250698" y="0"/>
                  </a:lnTo>
                  <a:close/>
                </a:path>
              </a:pathLst>
            </a:custGeom>
            <a:solidFill>
              <a:srgbClr val="00C2B0">
                <a:alpha val="36077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5" name="object 85" descr=""/>
            <p:cNvSpPr/>
            <p:nvPr/>
          </p:nvSpPr>
          <p:spPr>
            <a:xfrm>
              <a:off x="9673590" y="5910834"/>
              <a:ext cx="250825" cy="212725"/>
            </a:xfrm>
            <a:custGeom>
              <a:avLst/>
              <a:gdLst/>
              <a:ahLst/>
              <a:cxnLst/>
              <a:rect l="l" t="t" r="r" b="b"/>
              <a:pathLst>
                <a:path w="250825" h="212725">
                  <a:moveTo>
                    <a:pt x="0" y="212597"/>
                  </a:moveTo>
                  <a:lnTo>
                    <a:pt x="250698" y="212597"/>
                  </a:lnTo>
                  <a:lnTo>
                    <a:pt x="250698" y="0"/>
                  </a:lnTo>
                  <a:lnTo>
                    <a:pt x="0" y="0"/>
                  </a:lnTo>
                  <a:lnTo>
                    <a:pt x="0" y="212597"/>
                  </a:lnTo>
                  <a:close/>
                </a:path>
              </a:pathLst>
            </a:custGeom>
            <a:ln w="6350">
              <a:solidFill>
                <a:srgbClr val="006E6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6" name="object 86" descr=""/>
            <p:cNvSpPr/>
            <p:nvPr/>
          </p:nvSpPr>
          <p:spPr>
            <a:xfrm>
              <a:off x="8795385" y="5960745"/>
              <a:ext cx="806450" cy="114300"/>
            </a:xfrm>
            <a:custGeom>
              <a:avLst/>
              <a:gdLst/>
              <a:ahLst/>
              <a:cxnLst/>
              <a:rect l="l" t="t" r="r" b="b"/>
              <a:pathLst>
                <a:path w="806450" h="114300">
                  <a:moveTo>
                    <a:pt x="0" y="0"/>
                  </a:moveTo>
                  <a:lnTo>
                    <a:pt x="0" y="114299"/>
                  </a:lnTo>
                </a:path>
                <a:path w="806450" h="114300">
                  <a:moveTo>
                    <a:pt x="806196" y="0"/>
                  </a:moveTo>
                  <a:lnTo>
                    <a:pt x="806196" y="114299"/>
                  </a:lnTo>
                </a:path>
              </a:pathLst>
            </a:custGeom>
            <a:ln w="19050">
              <a:solidFill>
                <a:srgbClr val="555555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87" name="object 87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236580" y="5898413"/>
              <a:ext cx="148209" cy="247777"/>
            </a:xfrm>
            <a:prstGeom prst="rect">
              <a:avLst/>
            </a:prstGeom>
          </p:spPr>
        </p:pic>
        <p:sp>
          <p:nvSpPr>
            <p:cNvPr id="88" name="object 88" descr=""/>
            <p:cNvSpPr/>
            <p:nvPr/>
          </p:nvSpPr>
          <p:spPr>
            <a:xfrm>
              <a:off x="9892283" y="5987034"/>
              <a:ext cx="57150" cy="60325"/>
            </a:xfrm>
            <a:custGeom>
              <a:avLst/>
              <a:gdLst/>
              <a:ahLst/>
              <a:cxnLst/>
              <a:rect l="l" t="t" r="r" b="b"/>
              <a:pathLst>
                <a:path w="57150" h="60325">
                  <a:moveTo>
                    <a:pt x="28575" y="0"/>
                  </a:moveTo>
                  <a:lnTo>
                    <a:pt x="17466" y="2365"/>
                  </a:lnTo>
                  <a:lnTo>
                    <a:pt x="8381" y="8815"/>
                  </a:lnTo>
                  <a:lnTo>
                    <a:pt x="2250" y="18382"/>
                  </a:lnTo>
                  <a:lnTo>
                    <a:pt x="0" y="30098"/>
                  </a:lnTo>
                  <a:lnTo>
                    <a:pt x="2250" y="41815"/>
                  </a:lnTo>
                  <a:lnTo>
                    <a:pt x="8381" y="51382"/>
                  </a:lnTo>
                  <a:lnTo>
                    <a:pt x="17466" y="57832"/>
                  </a:lnTo>
                  <a:lnTo>
                    <a:pt x="28575" y="60197"/>
                  </a:lnTo>
                  <a:lnTo>
                    <a:pt x="39683" y="57832"/>
                  </a:lnTo>
                  <a:lnTo>
                    <a:pt x="48768" y="51382"/>
                  </a:lnTo>
                  <a:lnTo>
                    <a:pt x="54899" y="41815"/>
                  </a:lnTo>
                  <a:lnTo>
                    <a:pt x="57150" y="30098"/>
                  </a:lnTo>
                  <a:lnTo>
                    <a:pt x="54899" y="18382"/>
                  </a:lnTo>
                  <a:lnTo>
                    <a:pt x="48768" y="8815"/>
                  </a:lnTo>
                  <a:lnTo>
                    <a:pt x="39683" y="2365"/>
                  </a:lnTo>
                  <a:lnTo>
                    <a:pt x="28575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9" name="object 89" descr=""/>
            <p:cNvSpPr/>
            <p:nvPr/>
          </p:nvSpPr>
          <p:spPr>
            <a:xfrm>
              <a:off x="10437114" y="5987034"/>
              <a:ext cx="57150" cy="60325"/>
            </a:xfrm>
            <a:custGeom>
              <a:avLst/>
              <a:gdLst/>
              <a:ahLst/>
              <a:cxnLst/>
              <a:rect l="l" t="t" r="r" b="b"/>
              <a:pathLst>
                <a:path w="57150" h="60325">
                  <a:moveTo>
                    <a:pt x="28575" y="0"/>
                  </a:moveTo>
                  <a:lnTo>
                    <a:pt x="17466" y="2365"/>
                  </a:lnTo>
                  <a:lnTo>
                    <a:pt x="8381" y="8815"/>
                  </a:lnTo>
                  <a:lnTo>
                    <a:pt x="2250" y="18382"/>
                  </a:lnTo>
                  <a:lnTo>
                    <a:pt x="0" y="30098"/>
                  </a:lnTo>
                  <a:lnTo>
                    <a:pt x="2250" y="41815"/>
                  </a:lnTo>
                  <a:lnTo>
                    <a:pt x="8381" y="51382"/>
                  </a:lnTo>
                  <a:lnTo>
                    <a:pt x="17466" y="57832"/>
                  </a:lnTo>
                  <a:lnTo>
                    <a:pt x="28575" y="60197"/>
                  </a:lnTo>
                  <a:lnTo>
                    <a:pt x="39683" y="57832"/>
                  </a:lnTo>
                  <a:lnTo>
                    <a:pt x="48767" y="51382"/>
                  </a:lnTo>
                  <a:lnTo>
                    <a:pt x="54899" y="41815"/>
                  </a:lnTo>
                  <a:lnTo>
                    <a:pt x="57150" y="30098"/>
                  </a:lnTo>
                  <a:lnTo>
                    <a:pt x="54899" y="18382"/>
                  </a:lnTo>
                  <a:lnTo>
                    <a:pt x="48767" y="8815"/>
                  </a:lnTo>
                  <a:lnTo>
                    <a:pt x="39683" y="2365"/>
                  </a:lnTo>
                  <a:lnTo>
                    <a:pt x="28575" y="0"/>
                  </a:lnTo>
                  <a:close/>
                </a:path>
              </a:pathLst>
            </a:custGeom>
            <a:solidFill>
              <a:srgbClr val="00A49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0" name="object 90" descr=""/>
          <p:cNvSpPr txBox="1"/>
          <p:nvPr/>
        </p:nvSpPr>
        <p:spPr>
          <a:xfrm>
            <a:off x="8995156" y="5495047"/>
            <a:ext cx="1644650" cy="369570"/>
          </a:xfrm>
          <a:prstGeom prst="rect">
            <a:avLst/>
          </a:prstGeom>
        </p:spPr>
        <p:txBody>
          <a:bodyPr wrap="square" lIns="0" tIns="2794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220"/>
              </a:spcBef>
            </a:pPr>
            <a:r>
              <a:rPr dirty="0" sz="1400" spc="-10" b="1">
                <a:solidFill>
                  <a:srgbClr val="FF0000"/>
                </a:solidFill>
                <a:latin typeface="Calibri"/>
                <a:cs typeface="Calibri"/>
              </a:rPr>
              <a:t>DOWNGRADE</a:t>
            </a:r>
            <a:r>
              <a:rPr dirty="0" sz="1400" spc="-5" b="1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sz="1400" b="1">
                <a:solidFill>
                  <a:srgbClr val="FF0000"/>
                </a:solidFill>
                <a:latin typeface="Calibri"/>
                <a:cs typeface="Calibri"/>
              </a:rPr>
              <a:t>to</a:t>
            </a:r>
            <a:r>
              <a:rPr dirty="0" sz="1400" spc="-35" b="1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sz="1400" spc="-20" b="1">
                <a:solidFill>
                  <a:srgbClr val="03234D"/>
                </a:solidFill>
                <a:latin typeface="Calibri"/>
                <a:cs typeface="Calibri"/>
              </a:rPr>
              <a:t>Baa2</a:t>
            </a:r>
            <a:endParaRPr sz="1400">
              <a:latin typeface="Calibri"/>
              <a:cs typeface="Calibri"/>
            </a:endParaRPr>
          </a:p>
          <a:p>
            <a:pPr marL="593090">
              <a:lnSpc>
                <a:spcPct val="100000"/>
              </a:lnSpc>
              <a:spcBef>
                <a:spcPts val="65"/>
              </a:spcBef>
            </a:pPr>
            <a:r>
              <a:rPr dirty="0" sz="700" b="1">
                <a:solidFill>
                  <a:srgbClr val="03234D"/>
                </a:solidFill>
                <a:latin typeface="Arial"/>
                <a:cs typeface="Arial"/>
              </a:rPr>
              <a:t>Current:</a:t>
            </a:r>
            <a:r>
              <a:rPr dirty="0" sz="700" spc="-20" b="1">
                <a:solidFill>
                  <a:srgbClr val="03234D"/>
                </a:solidFill>
                <a:latin typeface="Arial"/>
                <a:cs typeface="Arial"/>
              </a:rPr>
              <a:t> 1.9x</a:t>
            </a:r>
            <a:endParaRPr sz="700">
              <a:latin typeface="Arial"/>
              <a:cs typeface="Arial"/>
            </a:endParaRPr>
          </a:p>
        </p:txBody>
      </p:sp>
      <p:sp>
        <p:nvSpPr>
          <p:cNvPr id="91" name="object 91" descr=""/>
          <p:cNvSpPr txBox="1"/>
          <p:nvPr/>
        </p:nvSpPr>
        <p:spPr>
          <a:xfrm>
            <a:off x="10154666" y="6125972"/>
            <a:ext cx="650240" cy="1327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700" b="1">
                <a:solidFill>
                  <a:srgbClr val="03234D"/>
                </a:solidFill>
                <a:latin typeface="Arial"/>
                <a:cs typeface="Arial"/>
              </a:rPr>
              <a:t>Proposed:</a:t>
            </a:r>
            <a:r>
              <a:rPr dirty="0" sz="700" spc="-40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700" spc="-20" b="1">
                <a:solidFill>
                  <a:srgbClr val="03234D"/>
                </a:solidFill>
                <a:latin typeface="Arial"/>
                <a:cs typeface="Arial"/>
              </a:rPr>
              <a:t>3.0x</a:t>
            </a:r>
            <a:endParaRPr sz="700">
              <a:latin typeface="Arial"/>
              <a:cs typeface="Arial"/>
            </a:endParaRPr>
          </a:p>
        </p:txBody>
      </p:sp>
      <p:grpSp>
        <p:nvGrpSpPr>
          <p:cNvPr id="92" name="object 92" descr=""/>
          <p:cNvGrpSpPr/>
          <p:nvPr/>
        </p:nvGrpSpPr>
        <p:grpSpPr>
          <a:xfrm>
            <a:off x="8380348" y="5907659"/>
            <a:ext cx="1291590" cy="219075"/>
            <a:chOff x="8380348" y="5907659"/>
            <a:chExt cx="1291590" cy="219075"/>
          </a:xfrm>
        </p:grpSpPr>
        <p:sp>
          <p:nvSpPr>
            <p:cNvPr id="93" name="object 93" descr=""/>
            <p:cNvSpPr/>
            <p:nvPr/>
          </p:nvSpPr>
          <p:spPr>
            <a:xfrm>
              <a:off x="8383523" y="5910834"/>
              <a:ext cx="1285240" cy="212725"/>
            </a:xfrm>
            <a:custGeom>
              <a:avLst/>
              <a:gdLst/>
              <a:ahLst/>
              <a:cxnLst/>
              <a:rect l="l" t="t" r="r" b="b"/>
              <a:pathLst>
                <a:path w="1285240" h="212725">
                  <a:moveTo>
                    <a:pt x="1284731" y="0"/>
                  </a:moveTo>
                  <a:lnTo>
                    <a:pt x="0" y="0"/>
                  </a:lnTo>
                  <a:lnTo>
                    <a:pt x="0" y="212597"/>
                  </a:lnTo>
                  <a:lnTo>
                    <a:pt x="1284731" y="212597"/>
                  </a:lnTo>
                  <a:lnTo>
                    <a:pt x="1284731" y="0"/>
                  </a:lnTo>
                  <a:close/>
                </a:path>
              </a:pathLst>
            </a:custGeom>
            <a:solidFill>
              <a:srgbClr val="010027">
                <a:alpha val="1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4" name="object 94" descr=""/>
            <p:cNvSpPr/>
            <p:nvPr/>
          </p:nvSpPr>
          <p:spPr>
            <a:xfrm>
              <a:off x="8383523" y="5910834"/>
              <a:ext cx="1285240" cy="212725"/>
            </a:xfrm>
            <a:custGeom>
              <a:avLst/>
              <a:gdLst/>
              <a:ahLst/>
              <a:cxnLst/>
              <a:rect l="l" t="t" r="r" b="b"/>
              <a:pathLst>
                <a:path w="1285240" h="212725">
                  <a:moveTo>
                    <a:pt x="0" y="212597"/>
                  </a:moveTo>
                  <a:lnTo>
                    <a:pt x="1284731" y="212597"/>
                  </a:lnTo>
                  <a:lnTo>
                    <a:pt x="1284731" y="0"/>
                  </a:lnTo>
                  <a:lnTo>
                    <a:pt x="0" y="0"/>
                  </a:lnTo>
                  <a:lnTo>
                    <a:pt x="0" y="212597"/>
                  </a:lnTo>
                  <a:close/>
                </a:path>
              </a:pathLst>
            </a:custGeom>
            <a:ln w="6349">
              <a:solidFill>
                <a:srgbClr val="010027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5" name="object 95" descr=""/>
          <p:cNvSpPr txBox="1"/>
          <p:nvPr/>
        </p:nvSpPr>
        <p:spPr>
          <a:xfrm>
            <a:off x="8835135" y="6139434"/>
            <a:ext cx="1011555" cy="1327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  <a:tabLst>
                <a:tab pos="933450" algn="l"/>
              </a:tabLst>
            </a:pPr>
            <a:r>
              <a:rPr dirty="0" sz="700" b="1">
                <a:solidFill>
                  <a:srgbClr val="03234D"/>
                </a:solidFill>
                <a:latin typeface="Arial"/>
                <a:cs typeface="Arial"/>
              </a:rPr>
              <a:t>Aaa</a:t>
            </a:r>
            <a:r>
              <a:rPr dirty="0" sz="700" spc="-5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700" b="1">
                <a:solidFill>
                  <a:srgbClr val="03234D"/>
                </a:solidFill>
                <a:latin typeface="Arial"/>
                <a:cs typeface="Arial"/>
              </a:rPr>
              <a:t>-</a:t>
            </a:r>
            <a:r>
              <a:rPr dirty="0" sz="700" spc="-5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700" spc="-25" b="1">
                <a:solidFill>
                  <a:srgbClr val="03234D"/>
                </a:solidFill>
                <a:latin typeface="Arial"/>
                <a:cs typeface="Arial"/>
              </a:rPr>
              <a:t>Aa</a:t>
            </a:r>
            <a:r>
              <a:rPr dirty="0" sz="700" b="1">
                <a:solidFill>
                  <a:srgbClr val="03234D"/>
                </a:solidFill>
                <a:latin typeface="Arial"/>
                <a:cs typeface="Arial"/>
              </a:rPr>
              <a:t>	</a:t>
            </a:r>
            <a:r>
              <a:rPr dirty="0" sz="700" spc="-50" b="1">
                <a:solidFill>
                  <a:srgbClr val="03234D"/>
                </a:solidFill>
                <a:latin typeface="Arial"/>
                <a:cs typeface="Arial"/>
              </a:rPr>
              <a:t>A</a:t>
            </a:r>
            <a:endParaRPr sz="700">
              <a:latin typeface="Arial"/>
              <a:cs typeface="Arial"/>
            </a:endParaRPr>
          </a:p>
        </p:txBody>
      </p:sp>
      <p:sp>
        <p:nvSpPr>
          <p:cNvPr id="96" name="object 96" descr=""/>
          <p:cNvSpPr txBox="1"/>
          <p:nvPr/>
        </p:nvSpPr>
        <p:spPr>
          <a:xfrm>
            <a:off x="4498340" y="1291336"/>
            <a:ext cx="3327400" cy="48323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84150" marR="5080" indent="-171450">
              <a:lnSpc>
                <a:spcPct val="100000"/>
              </a:lnSpc>
              <a:spcBef>
                <a:spcPts val="100"/>
              </a:spcBef>
              <a:buClr>
                <a:srgbClr val="009999"/>
              </a:buClr>
              <a:buFont typeface="Wingdings"/>
              <a:buChar char=""/>
              <a:tabLst>
                <a:tab pos="184150" algn="l"/>
              </a:tabLst>
            </a:pP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If</a:t>
            </a:r>
            <a:r>
              <a:rPr dirty="0" sz="1000" spc="-1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Siemens</a:t>
            </a:r>
            <a:r>
              <a:rPr dirty="0" sz="1000" spc="-3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were</a:t>
            </a:r>
            <a:r>
              <a:rPr dirty="0" sz="100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to</a:t>
            </a:r>
            <a:r>
              <a:rPr dirty="0" sz="100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acquire</a:t>
            </a:r>
            <a:r>
              <a:rPr dirty="0" sz="100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Vestas</a:t>
            </a:r>
            <a:r>
              <a:rPr dirty="0" sz="1000" spc="-3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at</a:t>
            </a:r>
            <a:r>
              <a:rPr dirty="0" sz="1000" spc="-1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the</a:t>
            </a:r>
            <a:r>
              <a:rPr dirty="0" sz="1000" spc="-3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below</a:t>
            </a:r>
            <a:r>
              <a:rPr dirty="0" sz="100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levels</a:t>
            </a:r>
            <a:r>
              <a:rPr dirty="0" sz="1000" spc="-25">
                <a:solidFill>
                  <a:srgbClr val="03234D"/>
                </a:solidFill>
                <a:latin typeface="Arial MT"/>
                <a:cs typeface="Arial MT"/>
              </a:rPr>
              <a:t> of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debt,</a:t>
            </a:r>
            <a:r>
              <a:rPr dirty="0" sz="1000" spc="-3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the</a:t>
            </a:r>
            <a:r>
              <a:rPr dirty="0" sz="100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company</a:t>
            </a:r>
            <a:r>
              <a:rPr dirty="0" sz="100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would</a:t>
            </a:r>
            <a:r>
              <a:rPr dirty="0" sz="100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be</a:t>
            </a:r>
            <a:r>
              <a:rPr dirty="0" sz="1000" spc="-1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at</a:t>
            </a:r>
            <a:r>
              <a:rPr dirty="0" sz="100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risk</a:t>
            </a:r>
            <a:r>
              <a:rPr dirty="0" sz="1000" spc="-1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of</a:t>
            </a:r>
            <a:r>
              <a:rPr dirty="0" sz="1000" spc="-1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 spc="-10">
                <a:solidFill>
                  <a:srgbClr val="03234D"/>
                </a:solidFill>
                <a:latin typeface="Arial MT"/>
                <a:cs typeface="Arial MT"/>
              </a:rPr>
              <a:t>being</a:t>
            </a:r>
            <a:r>
              <a:rPr dirty="0" sz="1000" spc="50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 spc="-10">
                <a:solidFill>
                  <a:srgbClr val="03234D"/>
                </a:solidFill>
                <a:latin typeface="Arial MT"/>
                <a:cs typeface="Arial MT"/>
              </a:rPr>
              <a:t>downgraded</a:t>
            </a:r>
            <a:r>
              <a:rPr dirty="0" sz="100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by</a:t>
            </a:r>
            <a:r>
              <a:rPr dirty="0" sz="1000" spc="-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Moody’s</a:t>
            </a:r>
            <a:r>
              <a:rPr dirty="0" sz="1000" spc="-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and</a:t>
            </a:r>
            <a:r>
              <a:rPr dirty="0" sz="1000" spc="-1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S&amp;P</a:t>
            </a:r>
            <a:r>
              <a:rPr dirty="0" sz="1000" spc="-10">
                <a:solidFill>
                  <a:srgbClr val="03234D"/>
                </a:solidFill>
                <a:latin typeface="Arial MT"/>
                <a:cs typeface="Arial MT"/>
              </a:rPr>
              <a:t> Global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97" name="object 97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009C9B"/>
                </a:solidFill>
              </a:rPr>
              <a:t>Siemens</a:t>
            </a:r>
            <a:r>
              <a:rPr dirty="0" spc="-120">
                <a:solidFill>
                  <a:srgbClr val="009C9B"/>
                </a:solidFill>
              </a:rPr>
              <a:t> </a:t>
            </a:r>
            <a:r>
              <a:rPr dirty="0">
                <a:solidFill>
                  <a:srgbClr val="009C9B"/>
                </a:solidFill>
              </a:rPr>
              <a:t>Downgrade</a:t>
            </a:r>
            <a:r>
              <a:rPr dirty="0" spc="-60">
                <a:solidFill>
                  <a:srgbClr val="009C9B"/>
                </a:solidFill>
              </a:rPr>
              <a:t> </a:t>
            </a:r>
            <a:r>
              <a:rPr dirty="0">
                <a:solidFill>
                  <a:srgbClr val="009C9B"/>
                </a:solidFill>
              </a:rPr>
              <a:t>Risk</a:t>
            </a:r>
            <a:r>
              <a:rPr dirty="0" spc="-85">
                <a:solidFill>
                  <a:srgbClr val="009C9B"/>
                </a:solidFill>
              </a:rPr>
              <a:t> </a:t>
            </a:r>
            <a:r>
              <a:rPr dirty="0" spc="-10">
                <a:solidFill>
                  <a:srgbClr val="009C9B"/>
                </a:solidFill>
              </a:rPr>
              <a:t>Post-</a:t>
            </a:r>
            <a:r>
              <a:rPr dirty="0" spc="-30">
                <a:solidFill>
                  <a:srgbClr val="009C9B"/>
                </a:solidFill>
              </a:rPr>
              <a:t>Vestas</a:t>
            </a:r>
            <a:r>
              <a:rPr dirty="0" spc="-110">
                <a:solidFill>
                  <a:srgbClr val="009C9B"/>
                </a:solidFill>
              </a:rPr>
              <a:t> </a:t>
            </a:r>
            <a:r>
              <a:rPr dirty="0" spc="-10">
                <a:solidFill>
                  <a:srgbClr val="009C9B"/>
                </a:solidFill>
              </a:rPr>
              <a:t>Acquisition</a:t>
            </a:r>
          </a:p>
          <a:p>
            <a:pPr marL="22860">
              <a:lnSpc>
                <a:spcPct val="100000"/>
              </a:lnSpc>
              <a:spcBef>
                <a:spcPts val="5"/>
              </a:spcBef>
            </a:pPr>
            <a:r>
              <a:rPr dirty="0" sz="1200" b="0">
                <a:solidFill>
                  <a:srgbClr val="010027"/>
                </a:solidFill>
                <a:latin typeface="Arial MT"/>
                <a:cs typeface="Arial MT"/>
              </a:rPr>
              <a:t>Siemens</a:t>
            </a:r>
            <a:r>
              <a:rPr dirty="0" sz="1200" spc="-35" b="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 b="0">
                <a:solidFill>
                  <a:srgbClr val="010027"/>
                </a:solidFill>
                <a:latin typeface="Arial MT"/>
                <a:cs typeface="Arial MT"/>
              </a:rPr>
              <a:t>faces</a:t>
            </a:r>
            <a:r>
              <a:rPr dirty="0" sz="1200" spc="-20" b="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 b="0">
                <a:solidFill>
                  <a:srgbClr val="010027"/>
                </a:solidFill>
                <a:latin typeface="Arial MT"/>
                <a:cs typeface="Arial MT"/>
              </a:rPr>
              <a:t>massive</a:t>
            </a:r>
            <a:r>
              <a:rPr dirty="0" sz="1200" spc="-35" b="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 b="0">
                <a:solidFill>
                  <a:srgbClr val="010027"/>
                </a:solidFill>
                <a:latin typeface="Arial MT"/>
                <a:cs typeface="Arial MT"/>
              </a:rPr>
              <a:t>downgrade</a:t>
            </a:r>
            <a:r>
              <a:rPr dirty="0" sz="1200" spc="-30" b="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 b="0">
                <a:solidFill>
                  <a:srgbClr val="010027"/>
                </a:solidFill>
                <a:latin typeface="Arial MT"/>
                <a:cs typeface="Arial MT"/>
              </a:rPr>
              <a:t>risk</a:t>
            </a:r>
            <a:r>
              <a:rPr dirty="0" sz="1200" spc="-40" b="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 b="0">
                <a:solidFill>
                  <a:srgbClr val="010027"/>
                </a:solidFill>
                <a:latin typeface="Arial MT"/>
                <a:cs typeface="Arial MT"/>
              </a:rPr>
              <a:t>in</a:t>
            </a:r>
            <a:r>
              <a:rPr dirty="0" sz="1200" spc="-25" b="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 b="0">
                <a:solidFill>
                  <a:srgbClr val="010027"/>
                </a:solidFill>
                <a:latin typeface="Arial MT"/>
                <a:cs typeface="Arial MT"/>
              </a:rPr>
              <a:t>almost</a:t>
            </a:r>
            <a:r>
              <a:rPr dirty="0" sz="1200" spc="-20" b="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 b="0">
                <a:solidFill>
                  <a:srgbClr val="010027"/>
                </a:solidFill>
                <a:latin typeface="Arial MT"/>
                <a:cs typeface="Arial MT"/>
              </a:rPr>
              <a:t>every</a:t>
            </a:r>
            <a:r>
              <a:rPr dirty="0" sz="1200" spc="-35" b="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 b="0">
                <a:solidFill>
                  <a:srgbClr val="010027"/>
                </a:solidFill>
                <a:latin typeface="Arial MT"/>
                <a:cs typeface="Arial MT"/>
              </a:rPr>
              <a:t>acquisition</a:t>
            </a:r>
            <a:r>
              <a:rPr dirty="0" sz="1200" spc="-45" b="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 b="0">
                <a:solidFill>
                  <a:srgbClr val="010027"/>
                </a:solidFill>
                <a:latin typeface="Arial MT"/>
                <a:cs typeface="Arial MT"/>
              </a:rPr>
              <a:t>debt</a:t>
            </a:r>
            <a:r>
              <a:rPr dirty="0" sz="1200" spc="-20" b="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 b="0">
                <a:solidFill>
                  <a:srgbClr val="010027"/>
                </a:solidFill>
                <a:latin typeface="Arial MT"/>
                <a:cs typeface="Arial MT"/>
              </a:rPr>
              <a:t>financing</a:t>
            </a:r>
            <a:r>
              <a:rPr dirty="0" sz="1200" spc="-40" b="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 spc="-10" b="0">
                <a:solidFill>
                  <a:srgbClr val="010027"/>
                </a:solidFill>
                <a:latin typeface="Arial MT"/>
                <a:cs typeface="Arial MT"/>
              </a:rPr>
              <a:t>scenario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98" name="object 98" descr=""/>
          <p:cNvSpPr txBox="1"/>
          <p:nvPr/>
        </p:nvSpPr>
        <p:spPr>
          <a:xfrm>
            <a:off x="8644635" y="6326632"/>
            <a:ext cx="311340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i="1">
                <a:solidFill>
                  <a:srgbClr val="010027"/>
                </a:solidFill>
                <a:latin typeface="Arial"/>
                <a:cs typeface="Arial"/>
              </a:rPr>
              <a:t>Note:</a:t>
            </a:r>
            <a:r>
              <a:rPr dirty="0" sz="800" spc="-5" i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800" i="1">
                <a:solidFill>
                  <a:srgbClr val="010027"/>
                </a:solidFill>
                <a:latin typeface="Arial"/>
                <a:cs typeface="Arial"/>
              </a:rPr>
              <a:t>Expressed in</a:t>
            </a:r>
            <a:r>
              <a:rPr dirty="0" sz="800" spc="-10" i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800" i="1">
                <a:solidFill>
                  <a:srgbClr val="010027"/>
                </a:solidFill>
                <a:latin typeface="Arial"/>
                <a:cs typeface="Arial"/>
              </a:rPr>
              <a:t>USD</a:t>
            </a:r>
            <a:r>
              <a:rPr dirty="0" sz="800" spc="-10" i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800" i="1">
                <a:solidFill>
                  <a:srgbClr val="010027"/>
                </a:solidFill>
                <a:latin typeface="Arial"/>
                <a:cs typeface="Arial"/>
              </a:rPr>
              <a:t>with</a:t>
            </a:r>
            <a:r>
              <a:rPr dirty="0" sz="800" spc="-15" i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800" i="1">
                <a:solidFill>
                  <a:srgbClr val="010027"/>
                </a:solidFill>
                <a:latin typeface="Arial"/>
                <a:cs typeface="Arial"/>
              </a:rPr>
              <a:t>a</a:t>
            </a:r>
            <a:r>
              <a:rPr dirty="0" sz="800" spc="-10" i="1">
                <a:solidFill>
                  <a:srgbClr val="010027"/>
                </a:solidFill>
                <a:latin typeface="Arial"/>
                <a:cs typeface="Arial"/>
              </a:rPr>
              <a:t> conversion</a:t>
            </a:r>
            <a:r>
              <a:rPr dirty="0" sz="800" spc="5" i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800" i="1">
                <a:solidFill>
                  <a:srgbClr val="010027"/>
                </a:solidFill>
                <a:latin typeface="Arial"/>
                <a:cs typeface="Arial"/>
              </a:rPr>
              <a:t>rate</a:t>
            </a:r>
            <a:r>
              <a:rPr dirty="0" sz="800" spc="-15" i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800" i="1">
                <a:solidFill>
                  <a:srgbClr val="010027"/>
                </a:solidFill>
                <a:latin typeface="Arial"/>
                <a:cs typeface="Arial"/>
              </a:rPr>
              <a:t>of</a:t>
            </a:r>
            <a:r>
              <a:rPr dirty="0" sz="800" spc="-5" i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800" i="1">
                <a:solidFill>
                  <a:srgbClr val="010027"/>
                </a:solidFill>
                <a:latin typeface="Arial"/>
                <a:cs typeface="Arial"/>
              </a:rPr>
              <a:t>0.94 as</a:t>
            </a:r>
            <a:r>
              <a:rPr dirty="0" sz="800" spc="-10" i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800" i="1">
                <a:solidFill>
                  <a:srgbClr val="010027"/>
                </a:solidFill>
                <a:latin typeface="Arial"/>
                <a:cs typeface="Arial"/>
              </a:rPr>
              <a:t>of</a:t>
            </a:r>
            <a:r>
              <a:rPr dirty="0" sz="800" spc="-5" i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800" spc="-10" i="1">
                <a:solidFill>
                  <a:srgbClr val="010027"/>
                </a:solidFill>
                <a:latin typeface="Arial"/>
                <a:cs typeface="Arial"/>
              </a:rPr>
              <a:t>2/20/23</a:t>
            </a:r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1803126" y="6462776"/>
            <a:ext cx="173355" cy="1854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50" spc="-25">
                <a:solidFill>
                  <a:srgbClr val="03234D"/>
                </a:solidFill>
                <a:latin typeface="Tahoma"/>
                <a:cs typeface="Tahoma"/>
              </a:rPr>
              <a:t>53</a:t>
            </a:r>
            <a:endParaRPr sz="1050">
              <a:latin typeface="Tahoma"/>
              <a:cs typeface="Tahoma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122407" y="291889"/>
            <a:ext cx="1434083" cy="238419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39698" y="768858"/>
            <a:ext cx="10917174" cy="19050"/>
          </a:xfrm>
          <a:prstGeom prst="rect">
            <a:avLst/>
          </a:prstGeom>
        </p:spPr>
      </p:pic>
      <p:grpSp>
        <p:nvGrpSpPr>
          <p:cNvPr id="5" name="object 5" descr=""/>
          <p:cNvGrpSpPr/>
          <p:nvPr/>
        </p:nvGrpSpPr>
        <p:grpSpPr>
          <a:xfrm>
            <a:off x="0" y="6496050"/>
            <a:ext cx="12192000" cy="361950"/>
            <a:chOff x="0" y="6496050"/>
            <a:chExt cx="12192000" cy="361950"/>
          </a:xfrm>
        </p:grpSpPr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6694931"/>
              <a:ext cx="12192000" cy="163068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7887" y="6496050"/>
              <a:ext cx="6297168" cy="361949"/>
            </a:xfrm>
            <a:prstGeom prst="rect">
              <a:avLst/>
            </a:prstGeom>
          </p:spPr>
        </p:pic>
      </p:grpSp>
      <p:sp>
        <p:nvSpPr>
          <p:cNvPr id="8" name="object 8" descr=""/>
          <p:cNvSpPr txBox="1"/>
          <p:nvPr/>
        </p:nvSpPr>
        <p:spPr>
          <a:xfrm>
            <a:off x="2601976" y="6504940"/>
            <a:ext cx="569595" cy="293370"/>
          </a:xfrm>
          <a:prstGeom prst="rect">
            <a:avLst/>
          </a:prstGeom>
        </p:spPr>
        <p:txBody>
          <a:bodyPr wrap="square" lIns="0" tIns="65404" rIns="0" bIns="0" rtlCol="0" vert="horz">
            <a:spAutoFit/>
          </a:bodyPr>
          <a:lstStyle/>
          <a:p>
            <a:pPr marL="41910" marR="30480" indent="-3810">
              <a:lnSpc>
                <a:spcPct val="67100"/>
              </a:lnSpc>
              <a:spcBef>
                <a:spcPts val="515"/>
              </a:spcBef>
            </a:pPr>
            <a:r>
              <a:rPr dirty="0" sz="1050" spc="-10" b="1">
                <a:solidFill>
                  <a:srgbClr val="FFFFFF"/>
                </a:solidFill>
                <a:latin typeface="Calibri"/>
                <a:cs typeface="Calibri"/>
              </a:rPr>
              <a:t>Industry </a:t>
            </a:r>
            <a:r>
              <a:rPr dirty="0" baseline="-21164" sz="1575" spc="-315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050" spc="-210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baseline="-21164" sz="1575" spc="-315" b="1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dirty="0" sz="1050" spc="-210" b="1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dirty="0" baseline="-21164" sz="1575" spc="-315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050" spc="-210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baseline="-21164" sz="1575" spc="-315" b="1">
                <a:solidFill>
                  <a:srgbClr val="FFFFFF"/>
                </a:solidFill>
                <a:latin typeface="Calibri"/>
                <a:cs typeface="Calibri"/>
              </a:rPr>
              <a:t>ly</a:t>
            </a:r>
            <a:r>
              <a:rPr dirty="0" sz="1050" spc="-210" b="1">
                <a:solidFill>
                  <a:srgbClr val="FFFFFF"/>
                </a:solidFill>
                <a:latin typeface="Calibri"/>
                <a:cs typeface="Calibri"/>
              </a:rPr>
              <a:t>ly</a:t>
            </a:r>
            <a:r>
              <a:rPr dirty="0" baseline="-21164" sz="1575" spc="-315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sz="1050" spc="-210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baseline="-21164" sz="1575" spc="-315" b="1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dirty="0" sz="1050" spc="-210" b="1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1041653" y="6504940"/>
            <a:ext cx="657860" cy="293370"/>
          </a:xfrm>
          <a:prstGeom prst="rect">
            <a:avLst/>
          </a:prstGeom>
        </p:spPr>
        <p:txBody>
          <a:bodyPr wrap="square" lIns="0" tIns="65404" rIns="0" bIns="0" rtlCol="0" vert="horz">
            <a:spAutoFit/>
          </a:bodyPr>
          <a:lstStyle/>
          <a:p>
            <a:pPr marL="38735" marR="30480" indent="-1270">
              <a:lnSpc>
                <a:spcPct val="67100"/>
              </a:lnSpc>
              <a:spcBef>
                <a:spcPts val="515"/>
              </a:spcBef>
            </a:pPr>
            <a:r>
              <a:rPr dirty="0" sz="1050" spc="-10" b="1">
                <a:solidFill>
                  <a:srgbClr val="FFFFFF"/>
                </a:solidFill>
                <a:latin typeface="Calibri"/>
                <a:cs typeface="Calibri"/>
              </a:rPr>
              <a:t>Executive </a:t>
            </a:r>
            <a:r>
              <a:rPr dirty="0" baseline="-21164" sz="1575" spc="-427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sz="1050" spc="-285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baseline="-21164" sz="1575" spc="-427" b="1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dirty="0" sz="1050" spc="-285" b="1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dirty="0" baseline="-21164" sz="1575" spc="-427" b="1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dirty="0" sz="1050" spc="-285" b="1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dirty="0" baseline="-21164" sz="1575" spc="-427" b="1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dirty="0" sz="1050" spc="-285" b="1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dirty="0" baseline="-21164" sz="1575" spc="-427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050" spc="-285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baseline="-21164" sz="1575" spc="-427" b="1">
                <a:solidFill>
                  <a:srgbClr val="FFFFFF"/>
                </a:solidFill>
                <a:latin typeface="Calibri"/>
                <a:cs typeface="Calibri"/>
              </a:rPr>
              <a:t>ry</a:t>
            </a:r>
            <a:r>
              <a:rPr dirty="0" sz="1050" spc="-285" b="1">
                <a:solidFill>
                  <a:srgbClr val="FFFFFF"/>
                </a:solidFill>
                <a:latin typeface="Calibri"/>
                <a:cs typeface="Calibri"/>
              </a:rPr>
              <a:t>ry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4158234" y="6504940"/>
            <a:ext cx="637540" cy="293370"/>
          </a:xfrm>
          <a:prstGeom prst="rect">
            <a:avLst/>
          </a:prstGeom>
        </p:spPr>
        <p:txBody>
          <a:bodyPr wrap="square" lIns="0" tIns="65404" rIns="0" bIns="0" rtlCol="0" vert="horz">
            <a:spAutoFit/>
          </a:bodyPr>
          <a:lstStyle/>
          <a:p>
            <a:pPr marL="38100" marR="30480" indent="33655">
              <a:lnSpc>
                <a:spcPct val="67100"/>
              </a:lnSpc>
              <a:spcBef>
                <a:spcPts val="515"/>
              </a:spcBef>
            </a:pPr>
            <a:r>
              <a:rPr dirty="0" sz="1050" spc="-10" b="1">
                <a:solidFill>
                  <a:srgbClr val="FFFFFF"/>
                </a:solidFill>
                <a:latin typeface="Calibri"/>
                <a:cs typeface="Calibri"/>
              </a:rPr>
              <a:t>Company </a:t>
            </a:r>
            <a:r>
              <a:rPr dirty="0" sz="1050" spc="-484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baseline="-21164" sz="1575" spc="-390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sz="1050" spc="-270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baseline="-21164" sz="1575" spc="-390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sz="1050" spc="-300" b="1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baseline="-21164" sz="1575" spc="-382" b="1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sz="1050" spc="-150" b="1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dirty="0" baseline="-21164" sz="1575" spc="-390" b="1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dirty="0" sz="1050" spc="-270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baseline="-21164" sz="1575" spc="-390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sz="1050" spc="-35" b="1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dirty="0" baseline="-21164" sz="1575" spc="-390" b="1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dirty="0" sz="1050" spc="-300" b="1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baseline="-21164" sz="1575" spc="-382" b="1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sz="1050" spc="-565" b="1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r>
              <a:rPr dirty="0" baseline="-21164" sz="1575" spc="-30" b="1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endParaRPr baseline="-21164" sz="1575">
              <a:latin typeface="Calibri"/>
              <a:cs typeface="Calibri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5769102" y="6504940"/>
            <a:ext cx="647700" cy="293370"/>
          </a:xfrm>
          <a:prstGeom prst="rect">
            <a:avLst/>
          </a:prstGeom>
        </p:spPr>
        <p:txBody>
          <a:bodyPr wrap="square" lIns="0" tIns="65404" rIns="0" bIns="0" rtlCol="0" vert="horz">
            <a:spAutoFit/>
          </a:bodyPr>
          <a:lstStyle/>
          <a:p>
            <a:pPr marL="38100" marR="30480" indent="60960">
              <a:lnSpc>
                <a:spcPct val="67100"/>
              </a:lnSpc>
              <a:spcBef>
                <a:spcPts val="515"/>
              </a:spcBef>
            </a:pPr>
            <a:r>
              <a:rPr dirty="0" sz="1050" spc="-10" b="1">
                <a:solidFill>
                  <a:srgbClr val="FFFFFF"/>
                </a:solidFill>
                <a:latin typeface="Calibri"/>
                <a:cs typeface="Calibri"/>
              </a:rPr>
              <a:t>Financial </a:t>
            </a:r>
            <a:r>
              <a:rPr dirty="0" sz="1050" spc="-250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baseline="-21164" sz="1575" spc="-375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sz="1050" spc="-250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baseline="-21164" sz="1575" spc="-375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sz="1050" spc="-250" b="1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baseline="-21164" sz="1575" spc="-375" b="1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sz="1050" spc="-250" b="1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dirty="0" baseline="-21164" sz="1575" spc="-375" b="1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dirty="0" sz="1050" spc="-250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baseline="-21164" sz="1575" spc="-375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sz="1050" spc="-250" b="1">
                <a:solidFill>
                  <a:srgbClr val="FFFFFF"/>
                </a:solidFill>
                <a:latin typeface="Calibri"/>
                <a:cs typeface="Calibri"/>
              </a:rPr>
              <a:t>ie</a:t>
            </a:r>
            <a:r>
              <a:rPr dirty="0" baseline="-21164" sz="1575" spc="-375" b="1">
                <a:solidFill>
                  <a:srgbClr val="FFFFFF"/>
                </a:solidFill>
                <a:latin typeface="Calibri"/>
                <a:cs typeface="Calibri"/>
              </a:rPr>
              <a:t>ie</a:t>
            </a:r>
            <a:r>
              <a:rPr dirty="0" sz="1050" spc="-250" b="1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r>
              <a:rPr dirty="0" baseline="-21164" sz="1575" spc="-375" b="1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endParaRPr baseline="-21164" sz="1575">
              <a:latin typeface="Calibri"/>
              <a:cs typeface="Calibri"/>
            </a:endParaRPr>
          </a:p>
        </p:txBody>
      </p:sp>
      <p:sp>
        <p:nvSpPr>
          <p:cNvPr id="12" name="object 12" descr=""/>
          <p:cNvSpPr/>
          <p:nvPr/>
        </p:nvSpPr>
        <p:spPr>
          <a:xfrm>
            <a:off x="6922007" y="6496050"/>
            <a:ext cx="1624330" cy="361950"/>
          </a:xfrm>
          <a:custGeom>
            <a:avLst/>
            <a:gdLst/>
            <a:ahLst/>
            <a:cxnLst/>
            <a:rect l="l" t="t" r="r" b="b"/>
            <a:pathLst>
              <a:path w="1624329" h="361950">
                <a:moveTo>
                  <a:pt x="1623822" y="0"/>
                </a:moveTo>
                <a:lnTo>
                  <a:pt x="90424" y="0"/>
                </a:lnTo>
                <a:lnTo>
                  <a:pt x="0" y="361949"/>
                </a:lnTo>
                <a:lnTo>
                  <a:pt x="1533271" y="361949"/>
                </a:lnTo>
                <a:lnTo>
                  <a:pt x="1623822" y="0"/>
                </a:lnTo>
                <a:close/>
              </a:path>
            </a:pathLst>
          </a:custGeom>
          <a:solidFill>
            <a:srgbClr val="2C716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 descr=""/>
          <p:cNvSpPr txBox="1"/>
          <p:nvPr/>
        </p:nvSpPr>
        <p:spPr>
          <a:xfrm>
            <a:off x="7416545" y="6504940"/>
            <a:ext cx="635635" cy="293370"/>
          </a:xfrm>
          <a:prstGeom prst="rect">
            <a:avLst/>
          </a:prstGeom>
        </p:spPr>
        <p:txBody>
          <a:bodyPr wrap="square" lIns="0" tIns="65404" rIns="0" bIns="0" rtlCol="0" vert="horz">
            <a:spAutoFit/>
          </a:bodyPr>
          <a:lstStyle/>
          <a:p>
            <a:pPr marL="39370" marR="30480" indent="-1905">
              <a:lnSpc>
                <a:spcPct val="67100"/>
              </a:lnSpc>
              <a:spcBef>
                <a:spcPts val="515"/>
              </a:spcBef>
            </a:pPr>
            <a:r>
              <a:rPr dirty="0" sz="1050" spc="-10" b="1">
                <a:solidFill>
                  <a:srgbClr val="FFFFFF"/>
                </a:solidFill>
                <a:latin typeface="Calibri"/>
                <a:cs typeface="Calibri"/>
              </a:rPr>
              <a:t>Feasibility </a:t>
            </a:r>
            <a:r>
              <a:rPr dirty="0" sz="1050" spc="-185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baseline="-21164" sz="1575" spc="-277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050" spc="-185" b="1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dirty="0" baseline="-21164" sz="1575" spc="-277" b="1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dirty="0" sz="1050" spc="-185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baseline="-21164" sz="1575" spc="-277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050" spc="-185" b="1">
                <a:solidFill>
                  <a:srgbClr val="FFFFFF"/>
                </a:solidFill>
                <a:latin typeface="Calibri"/>
                <a:cs typeface="Calibri"/>
              </a:rPr>
              <a:t>ly</a:t>
            </a:r>
            <a:r>
              <a:rPr dirty="0" baseline="-21164" sz="1575" spc="-277" b="1">
                <a:solidFill>
                  <a:srgbClr val="FFFFFF"/>
                </a:solidFill>
                <a:latin typeface="Calibri"/>
                <a:cs typeface="Calibri"/>
              </a:rPr>
              <a:t>ly</a:t>
            </a:r>
            <a:r>
              <a:rPr dirty="0" sz="1050" spc="-185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baseline="-21164" sz="1575" spc="-277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sz="1050" spc="-185" b="1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dirty="0" baseline="-21164" sz="1575" spc="-277" b="1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endParaRPr baseline="-21164" sz="1575">
              <a:latin typeface="Calibri"/>
              <a:cs typeface="Calibri"/>
            </a:endParaRPr>
          </a:p>
        </p:txBody>
      </p:sp>
      <p:pic>
        <p:nvPicPr>
          <p:cNvPr id="14" name="object 14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543543" y="6496050"/>
            <a:ext cx="3054857" cy="361949"/>
          </a:xfrm>
          <a:prstGeom prst="rect">
            <a:avLst/>
          </a:prstGeom>
        </p:spPr>
      </p:pic>
      <p:sp>
        <p:nvSpPr>
          <p:cNvPr id="15" name="object 15" descr=""/>
          <p:cNvSpPr txBox="1"/>
          <p:nvPr/>
        </p:nvSpPr>
        <p:spPr>
          <a:xfrm>
            <a:off x="9007347" y="6504940"/>
            <a:ext cx="696595" cy="293370"/>
          </a:xfrm>
          <a:prstGeom prst="rect">
            <a:avLst/>
          </a:prstGeom>
        </p:spPr>
        <p:txBody>
          <a:bodyPr wrap="square" lIns="0" tIns="65404" rIns="0" bIns="0" rtlCol="0" vert="horz">
            <a:spAutoFit/>
          </a:bodyPr>
          <a:lstStyle/>
          <a:p>
            <a:pPr marL="54610" marR="30480" indent="-17145">
              <a:lnSpc>
                <a:spcPct val="67100"/>
              </a:lnSpc>
              <a:spcBef>
                <a:spcPts val="515"/>
              </a:spcBef>
            </a:pPr>
            <a:r>
              <a:rPr dirty="0" sz="1050" spc="-10" b="1">
                <a:solidFill>
                  <a:srgbClr val="FFFFFF"/>
                </a:solidFill>
                <a:latin typeface="Calibri"/>
                <a:cs typeface="Calibri"/>
              </a:rPr>
              <a:t>Alternative </a:t>
            </a:r>
            <a:r>
              <a:rPr dirty="0" sz="1050" spc="-160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baseline="-21164" sz="1575" spc="-240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sz="1050" spc="-160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baseline="-21164" sz="1575" spc="-240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sz="1050" spc="-160" b="1">
                <a:solidFill>
                  <a:srgbClr val="FFFFFF"/>
                </a:solidFill>
                <a:latin typeface="Calibri"/>
                <a:cs typeface="Calibri"/>
              </a:rPr>
              <a:t>lu</a:t>
            </a:r>
            <a:r>
              <a:rPr dirty="0" baseline="-21164" sz="1575" spc="-240" b="1">
                <a:solidFill>
                  <a:srgbClr val="FFFFFF"/>
                </a:solidFill>
                <a:latin typeface="Calibri"/>
                <a:cs typeface="Calibri"/>
              </a:rPr>
              <a:t>lu</a:t>
            </a:r>
            <a:r>
              <a:rPr dirty="0" sz="1050" spc="-160" b="1">
                <a:solidFill>
                  <a:srgbClr val="FFFFFF"/>
                </a:solidFill>
                <a:latin typeface="Calibri"/>
                <a:cs typeface="Calibri"/>
              </a:rPr>
              <a:t>ti</a:t>
            </a:r>
            <a:r>
              <a:rPr dirty="0" baseline="-21164" sz="1575" spc="-240" b="1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dirty="0" sz="1050" spc="-160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baseline="-21164" sz="1575" spc="-240" b="1">
                <a:solidFill>
                  <a:srgbClr val="FFFFFF"/>
                </a:solidFill>
                <a:latin typeface="Calibri"/>
                <a:cs typeface="Calibri"/>
              </a:rPr>
              <a:t>io</a:t>
            </a:r>
            <a:r>
              <a:rPr dirty="0" sz="1050" spc="-160" b="1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dirty="0" baseline="-21164" sz="1575" spc="-240" b="1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endParaRPr baseline="-21164" sz="1575">
              <a:latin typeface="Calibri"/>
              <a:cs typeface="Calibri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10567161" y="6589521"/>
            <a:ext cx="629285" cy="1854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50" spc="-10" b="1">
                <a:solidFill>
                  <a:srgbClr val="FFFFFF"/>
                </a:solidFill>
                <a:latin typeface="Calibri"/>
                <a:cs typeface="Calibri"/>
              </a:rPr>
              <a:t>Conclusion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668527" y="4025391"/>
            <a:ext cx="4401185" cy="178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83515" indent="-170815">
              <a:lnSpc>
                <a:spcPct val="100000"/>
              </a:lnSpc>
              <a:spcBef>
                <a:spcPts val="100"/>
              </a:spcBef>
              <a:buClr>
                <a:srgbClr val="009F9F"/>
              </a:buClr>
              <a:buFont typeface="Wingdings"/>
              <a:buChar char=""/>
              <a:tabLst>
                <a:tab pos="183515" algn="l"/>
              </a:tabLst>
            </a:pP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Siemens</a:t>
            </a:r>
            <a:r>
              <a:rPr dirty="0" sz="1000" spc="-4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uses</a:t>
            </a:r>
            <a:r>
              <a:rPr dirty="0" sz="100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the</a:t>
            </a:r>
            <a:r>
              <a:rPr dirty="0" sz="1000" spc="-3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following</a:t>
            </a:r>
            <a:r>
              <a:rPr dirty="0" sz="1000" spc="-3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 b="1">
                <a:solidFill>
                  <a:srgbClr val="03234D"/>
                </a:solidFill>
                <a:latin typeface="Arial"/>
                <a:cs typeface="Arial"/>
              </a:rPr>
              <a:t>hedge</a:t>
            </a:r>
            <a:r>
              <a:rPr dirty="0" sz="1000" spc="-30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000" b="1">
                <a:solidFill>
                  <a:srgbClr val="03234D"/>
                </a:solidFill>
                <a:latin typeface="Arial"/>
                <a:cs typeface="Arial"/>
              </a:rPr>
              <a:t>accounting</a:t>
            </a:r>
            <a:r>
              <a:rPr dirty="0" sz="1000" spc="-35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000" b="1">
                <a:solidFill>
                  <a:srgbClr val="03234D"/>
                </a:solidFill>
                <a:latin typeface="Arial"/>
                <a:cs typeface="Arial"/>
              </a:rPr>
              <a:t>method</a:t>
            </a:r>
            <a:r>
              <a:rPr dirty="0" sz="1000" spc="-20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to</a:t>
            </a:r>
            <a:r>
              <a:rPr dirty="0" sz="1000" spc="-3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prevent</a:t>
            </a:r>
            <a:r>
              <a:rPr dirty="0" sz="1000" spc="-3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FX</a:t>
            </a:r>
            <a:r>
              <a:rPr dirty="0" sz="100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 spc="-10">
                <a:solidFill>
                  <a:srgbClr val="03234D"/>
                </a:solidFill>
                <a:latin typeface="Arial MT"/>
                <a:cs typeface="Arial MT"/>
              </a:rPr>
              <a:t>risk: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668527" y="4955032"/>
            <a:ext cx="4839970" cy="178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83515" indent="-170815">
              <a:lnSpc>
                <a:spcPct val="100000"/>
              </a:lnSpc>
              <a:spcBef>
                <a:spcPts val="100"/>
              </a:spcBef>
              <a:buClr>
                <a:srgbClr val="009F9F"/>
              </a:buClr>
              <a:buFont typeface="Wingdings"/>
              <a:buChar char=""/>
              <a:tabLst>
                <a:tab pos="183515" algn="l"/>
              </a:tabLst>
            </a:pP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To</a:t>
            </a:r>
            <a:r>
              <a:rPr dirty="0" sz="100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hedge</a:t>
            </a:r>
            <a:r>
              <a:rPr dirty="0" sz="1000" spc="-4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FX</a:t>
            </a:r>
            <a:r>
              <a:rPr dirty="0" sz="100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risk,</a:t>
            </a:r>
            <a:r>
              <a:rPr dirty="0" sz="100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Siemens</a:t>
            </a:r>
            <a:r>
              <a:rPr dirty="0" sz="1000" spc="-3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has</a:t>
            </a:r>
            <a:r>
              <a:rPr dirty="0" sz="1000" spc="-3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employed</a:t>
            </a:r>
            <a:r>
              <a:rPr dirty="0" sz="1000" spc="-3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forward</a:t>
            </a:r>
            <a:r>
              <a:rPr dirty="0" sz="1000" spc="-4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currency</a:t>
            </a:r>
            <a:r>
              <a:rPr dirty="0" sz="1000" spc="-4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contracts,</a:t>
            </a:r>
            <a:r>
              <a:rPr dirty="0" sz="1000" spc="-4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but</a:t>
            </a:r>
            <a:r>
              <a:rPr dirty="0" sz="1000" spc="-3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 spc="-10">
                <a:solidFill>
                  <a:srgbClr val="03234D"/>
                </a:solidFill>
                <a:latin typeface="Arial MT"/>
                <a:cs typeface="Arial MT"/>
              </a:rPr>
              <a:t>Siemens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839977" y="5107432"/>
            <a:ext cx="4177665" cy="178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should</a:t>
            </a:r>
            <a:r>
              <a:rPr dirty="0" sz="100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use</a:t>
            </a:r>
            <a:r>
              <a:rPr dirty="0" sz="1000" spc="-1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a</a:t>
            </a:r>
            <a:r>
              <a:rPr dirty="0" sz="1000" spc="-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 spc="-10" b="1">
                <a:solidFill>
                  <a:srgbClr val="03234D"/>
                </a:solidFill>
                <a:latin typeface="Arial"/>
                <a:cs typeface="Arial"/>
              </a:rPr>
              <a:t>deal-contingent</a:t>
            </a:r>
            <a:r>
              <a:rPr dirty="0" sz="1000" spc="-15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000" b="1">
                <a:solidFill>
                  <a:srgbClr val="03234D"/>
                </a:solidFill>
                <a:latin typeface="Arial"/>
                <a:cs typeface="Arial"/>
              </a:rPr>
              <a:t>FX</a:t>
            </a:r>
            <a:r>
              <a:rPr dirty="0" sz="1000" spc="-5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hedge</a:t>
            </a:r>
            <a:r>
              <a:rPr dirty="0" sz="100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to</a:t>
            </a:r>
            <a:r>
              <a:rPr dirty="0" sz="1000" spc="-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mitigate</a:t>
            </a:r>
            <a:r>
              <a:rPr dirty="0" sz="100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exposure</a:t>
            </a:r>
            <a:r>
              <a:rPr dirty="0" sz="100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to</a:t>
            </a:r>
            <a:r>
              <a:rPr dirty="0" sz="1000" spc="-1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 spc="-10">
                <a:solidFill>
                  <a:srgbClr val="03234D"/>
                </a:solidFill>
                <a:latin typeface="Arial MT"/>
                <a:cs typeface="Arial MT"/>
              </a:rPr>
              <a:t>variability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668527" y="5259832"/>
            <a:ext cx="5097780" cy="635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84150" marR="5080" indent="-171450">
              <a:lnSpc>
                <a:spcPct val="100000"/>
              </a:lnSpc>
              <a:spcBef>
                <a:spcPts val="100"/>
              </a:spcBef>
              <a:buClr>
                <a:srgbClr val="009F9F"/>
              </a:buClr>
              <a:buFont typeface="Wingdings"/>
              <a:buChar char=""/>
              <a:tabLst>
                <a:tab pos="184150" algn="l"/>
              </a:tabLst>
            </a:pP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A</a:t>
            </a:r>
            <a:r>
              <a:rPr dirty="0" sz="100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 spc="-10" b="1">
                <a:solidFill>
                  <a:srgbClr val="010027"/>
                </a:solidFill>
                <a:latin typeface="Arial"/>
                <a:cs typeface="Arial"/>
              </a:rPr>
              <a:t>deal-</a:t>
            </a:r>
            <a:r>
              <a:rPr dirty="0" sz="1000" b="1">
                <a:solidFill>
                  <a:srgbClr val="010027"/>
                </a:solidFill>
                <a:latin typeface="Arial"/>
                <a:cs typeface="Arial"/>
              </a:rPr>
              <a:t>contingent</a:t>
            </a:r>
            <a:r>
              <a:rPr dirty="0" sz="1000" spc="-2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000" b="1">
                <a:solidFill>
                  <a:srgbClr val="010027"/>
                </a:solidFill>
                <a:latin typeface="Arial"/>
                <a:cs typeface="Arial"/>
              </a:rPr>
              <a:t>FX</a:t>
            </a:r>
            <a:r>
              <a:rPr dirty="0" sz="1000" spc="-2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000" b="1">
                <a:solidFill>
                  <a:srgbClr val="010027"/>
                </a:solidFill>
                <a:latin typeface="Arial"/>
                <a:cs typeface="Arial"/>
              </a:rPr>
              <a:t>hedge</a:t>
            </a:r>
            <a:r>
              <a:rPr dirty="0" sz="1000" spc="-2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combines</a:t>
            </a:r>
            <a:r>
              <a:rPr dirty="0" sz="100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the</a:t>
            </a:r>
            <a:r>
              <a:rPr dirty="0" sz="100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standard</a:t>
            </a:r>
            <a:r>
              <a:rPr dirty="0" sz="1000" spc="-4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forward</a:t>
            </a:r>
            <a:r>
              <a:rPr dirty="0" sz="1000" spc="-3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currency</a:t>
            </a:r>
            <a:r>
              <a:rPr dirty="0" sz="100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forward</a:t>
            </a:r>
            <a:r>
              <a:rPr dirty="0" sz="1000" spc="-4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 spc="-10">
                <a:solidFill>
                  <a:srgbClr val="03234D"/>
                </a:solidFill>
                <a:latin typeface="Arial MT"/>
                <a:cs typeface="Arial MT"/>
              </a:rPr>
              <a:t>contract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with</a:t>
            </a:r>
            <a:r>
              <a:rPr dirty="0" sz="1000" spc="-1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an</a:t>
            </a:r>
            <a:r>
              <a:rPr dirty="0" sz="100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FX</a:t>
            </a:r>
            <a:r>
              <a:rPr dirty="0" sz="100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option</a:t>
            </a:r>
            <a:r>
              <a:rPr dirty="0" sz="1000" spc="-3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to</a:t>
            </a:r>
            <a:r>
              <a:rPr dirty="0" sz="100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lock</a:t>
            </a:r>
            <a:r>
              <a:rPr dirty="0" sz="100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in</a:t>
            </a:r>
            <a:r>
              <a:rPr dirty="0" sz="1000" spc="-1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a</a:t>
            </a:r>
            <a:r>
              <a:rPr dirty="0" sz="1000" spc="-1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forward</a:t>
            </a:r>
            <a:r>
              <a:rPr dirty="0" sz="1000" spc="-3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rate</a:t>
            </a:r>
            <a:r>
              <a:rPr dirty="0" sz="100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and</a:t>
            </a:r>
            <a:r>
              <a:rPr dirty="0" sz="100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mitigate</a:t>
            </a:r>
            <a:r>
              <a:rPr dirty="0" sz="100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price</a:t>
            </a:r>
            <a:r>
              <a:rPr dirty="0" sz="100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volatility</a:t>
            </a:r>
            <a:r>
              <a:rPr dirty="0" sz="1000" spc="-1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 spc="-20">
                <a:solidFill>
                  <a:srgbClr val="03234D"/>
                </a:solidFill>
                <a:latin typeface="Arial MT"/>
                <a:cs typeface="Arial MT"/>
              </a:rPr>
              <a:t>risk</a:t>
            </a:r>
            <a:endParaRPr sz="1000">
              <a:latin typeface="Arial MT"/>
              <a:cs typeface="Arial MT"/>
            </a:endParaRPr>
          </a:p>
          <a:p>
            <a:pPr marL="184150" marR="259079" indent="-171450">
              <a:lnSpc>
                <a:spcPct val="100000"/>
              </a:lnSpc>
              <a:buClr>
                <a:srgbClr val="009F9F"/>
              </a:buClr>
              <a:buFont typeface="Wingdings"/>
              <a:buChar char=""/>
              <a:tabLst>
                <a:tab pos="184150" algn="l"/>
              </a:tabLst>
            </a:pP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Vestas</a:t>
            </a:r>
            <a:r>
              <a:rPr dirty="0" sz="1000" spc="-3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employs</a:t>
            </a:r>
            <a:r>
              <a:rPr dirty="0" sz="100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a</a:t>
            </a:r>
            <a:r>
              <a:rPr dirty="0" sz="100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 b="1">
                <a:solidFill>
                  <a:srgbClr val="03234D"/>
                </a:solidFill>
                <a:latin typeface="Arial"/>
                <a:cs typeface="Arial"/>
              </a:rPr>
              <a:t>hedge</a:t>
            </a:r>
            <a:r>
              <a:rPr dirty="0" sz="900" spc="15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000" b="1">
                <a:solidFill>
                  <a:srgbClr val="03234D"/>
                </a:solidFill>
                <a:latin typeface="Arial"/>
                <a:cs typeface="Arial"/>
              </a:rPr>
              <a:t>accounting</a:t>
            </a:r>
            <a:r>
              <a:rPr dirty="0" sz="1000" spc="-35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000" b="1">
                <a:solidFill>
                  <a:srgbClr val="03234D"/>
                </a:solidFill>
                <a:latin typeface="Arial"/>
                <a:cs typeface="Arial"/>
              </a:rPr>
              <a:t>model</a:t>
            </a:r>
            <a:r>
              <a:rPr dirty="0" sz="1000" spc="-30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and</a:t>
            </a:r>
            <a:r>
              <a:rPr dirty="0" sz="100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applies</a:t>
            </a:r>
            <a:r>
              <a:rPr dirty="0" sz="1000" spc="-3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the</a:t>
            </a:r>
            <a:r>
              <a:rPr dirty="0" sz="1000" spc="-3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following</a:t>
            </a:r>
            <a:r>
              <a:rPr dirty="0" sz="100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 spc="-10">
                <a:solidFill>
                  <a:srgbClr val="03234D"/>
                </a:solidFill>
                <a:latin typeface="Arial MT"/>
                <a:cs typeface="Arial MT"/>
              </a:rPr>
              <a:t>sensitivity assumption</a:t>
            </a:r>
            <a:r>
              <a:rPr dirty="0" sz="100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to</a:t>
            </a:r>
            <a:r>
              <a:rPr dirty="0" sz="1000" spc="-1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foreign</a:t>
            </a:r>
            <a:r>
              <a:rPr dirty="0" sz="100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exchange</a:t>
            </a:r>
            <a:r>
              <a:rPr dirty="0" sz="100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rates</a:t>
            </a:r>
            <a:r>
              <a:rPr dirty="0" sz="100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 spc="-10">
                <a:solidFill>
                  <a:srgbClr val="03234D"/>
                </a:solidFill>
                <a:latin typeface="Arial MT"/>
                <a:cs typeface="Arial MT"/>
              </a:rPr>
              <a:t>movements</a:t>
            </a:r>
            <a:r>
              <a:rPr dirty="0" sz="100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on</a:t>
            </a:r>
            <a:r>
              <a:rPr dirty="0" sz="1000" spc="-1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USD</a:t>
            </a:r>
            <a:r>
              <a:rPr dirty="0" sz="1000" spc="-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and</a:t>
            </a:r>
            <a:r>
              <a:rPr dirty="0" sz="100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EUR</a:t>
            </a:r>
            <a:r>
              <a:rPr dirty="0" sz="1000" spc="-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to</a:t>
            </a:r>
            <a:r>
              <a:rPr dirty="0" sz="1000" spc="-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reduce</a:t>
            </a:r>
            <a:r>
              <a:rPr dirty="0" sz="100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 spc="-10">
                <a:solidFill>
                  <a:srgbClr val="03234D"/>
                </a:solidFill>
                <a:latin typeface="Arial MT"/>
                <a:cs typeface="Arial MT"/>
              </a:rPr>
              <a:t>risk:</a:t>
            </a:r>
            <a:endParaRPr sz="1000">
              <a:latin typeface="Arial MT"/>
              <a:cs typeface="Arial MT"/>
            </a:endParaRPr>
          </a:p>
        </p:txBody>
      </p:sp>
      <p:graphicFrame>
        <p:nvGraphicFramePr>
          <p:cNvPr id="21" name="object 21" descr=""/>
          <p:cNvGraphicFramePr>
            <a:graphicFrameLocks noGrp="1"/>
          </p:cNvGraphicFramePr>
          <p:nvPr/>
        </p:nvGraphicFramePr>
        <p:xfrm>
          <a:off x="594359" y="889253"/>
          <a:ext cx="3868420" cy="31584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735070"/>
              </a:tblGrid>
              <a:tr h="316865">
                <a:tc>
                  <a:txBody>
                    <a:bodyPr/>
                    <a:lstStyle/>
                    <a:p>
                      <a:pPr marL="61594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dirty="0" sz="140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Siemens</a:t>
                      </a:r>
                      <a:r>
                        <a:rPr dirty="0" sz="1400" spc="-3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FX</a:t>
                      </a:r>
                      <a:r>
                        <a:rPr dirty="0" sz="1400" spc="-3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spc="-2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risk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4450">
                    <a:solidFill>
                      <a:srgbClr val="009999"/>
                    </a:solidFill>
                  </a:tcPr>
                </a:tc>
              </a:tr>
              <a:tr h="2514600">
                <a:tc>
                  <a:txBody>
                    <a:bodyPr/>
                    <a:lstStyle/>
                    <a:p>
                      <a:pPr marL="229235" marR="165735" indent="-171450">
                        <a:lnSpc>
                          <a:spcPct val="100000"/>
                        </a:lnSpc>
                        <a:spcBef>
                          <a:spcPts val="200"/>
                        </a:spcBef>
                        <a:buClr>
                          <a:srgbClr val="009F9F"/>
                        </a:buClr>
                        <a:buFont typeface="Wingdings"/>
                        <a:buChar char=""/>
                        <a:tabLst>
                          <a:tab pos="229235" algn="l"/>
                        </a:tabLst>
                      </a:pPr>
                      <a:r>
                        <a:rPr dirty="0" sz="110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Siemens’</a:t>
                      </a:r>
                      <a:r>
                        <a:rPr dirty="0" sz="1100" spc="-3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principal</a:t>
                      </a:r>
                      <a:r>
                        <a:rPr dirty="0" sz="1100" spc="-25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currency</a:t>
                      </a:r>
                      <a:r>
                        <a:rPr dirty="0" sz="1100" spc="-45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is</a:t>
                      </a:r>
                      <a:r>
                        <a:rPr dirty="0" sz="1100" spc="-4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the</a:t>
                      </a:r>
                      <a:r>
                        <a:rPr dirty="0" sz="1100" spc="-25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 b="1">
                          <a:solidFill>
                            <a:srgbClr val="010027"/>
                          </a:solidFill>
                          <a:latin typeface="Arial"/>
                          <a:cs typeface="Arial"/>
                        </a:rPr>
                        <a:t>Euro</a:t>
                      </a:r>
                      <a:r>
                        <a:rPr dirty="0" sz="110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,</a:t>
                      </a:r>
                      <a:r>
                        <a:rPr dirty="0" sz="1100" spc="-35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but</a:t>
                      </a:r>
                      <a:r>
                        <a:rPr dirty="0" sz="1100" spc="-45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 spc="-25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the </a:t>
                      </a:r>
                      <a:r>
                        <a:rPr dirty="0" sz="110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company</a:t>
                      </a:r>
                      <a:r>
                        <a:rPr dirty="0" sz="1100" spc="-35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transacts</a:t>
                      </a:r>
                      <a:r>
                        <a:rPr dirty="0" sz="1100" spc="-5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in</a:t>
                      </a:r>
                      <a:r>
                        <a:rPr dirty="0" sz="1100" spc="-25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 b="1">
                          <a:solidFill>
                            <a:srgbClr val="010027"/>
                          </a:solidFill>
                          <a:latin typeface="Arial"/>
                          <a:cs typeface="Arial"/>
                        </a:rPr>
                        <a:t>U.S.</a:t>
                      </a:r>
                      <a:r>
                        <a:rPr dirty="0" sz="1100" spc="-30" b="1">
                          <a:solidFill>
                            <a:srgbClr val="010027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 b="1">
                          <a:solidFill>
                            <a:srgbClr val="010027"/>
                          </a:solidFill>
                          <a:latin typeface="Arial"/>
                          <a:cs typeface="Arial"/>
                        </a:rPr>
                        <a:t>Dollar</a:t>
                      </a:r>
                      <a:r>
                        <a:rPr dirty="0" sz="110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,</a:t>
                      </a:r>
                      <a:r>
                        <a:rPr dirty="0" sz="1100" spc="-4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the</a:t>
                      </a:r>
                      <a:r>
                        <a:rPr dirty="0" sz="1100" spc="-35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 b="1">
                          <a:solidFill>
                            <a:srgbClr val="010027"/>
                          </a:solidFill>
                          <a:latin typeface="Arial"/>
                          <a:cs typeface="Arial"/>
                        </a:rPr>
                        <a:t>British</a:t>
                      </a:r>
                      <a:r>
                        <a:rPr dirty="0" sz="1100" spc="-30" b="1">
                          <a:solidFill>
                            <a:srgbClr val="010027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 spc="-10" b="1">
                          <a:solidFill>
                            <a:srgbClr val="010027"/>
                          </a:solidFill>
                          <a:latin typeface="Arial"/>
                          <a:cs typeface="Arial"/>
                        </a:rPr>
                        <a:t>pound</a:t>
                      </a:r>
                      <a:r>
                        <a:rPr dirty="0" sz="1100" spc="-1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, </a:t>
                      </a:r>
                      <a:r>
                        <a:rPr dirty="0" sz="110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and</a:t>
                      </a:r>
                      <a:r>
                        <a:rPr dirty="0" sz="1100" spc="-3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 spc="-1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emerging</a:t>
                      </a:r>
                      <a:r>
                        <a:rPr dirty="0" sz="1100" spc="-2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market</a:t>
                      </a:r>
                      <a:r>
                        <a:rPr dirty="0" sz="1100" spc="-4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currencies</a:t>
                      </a:r>
                      <a:r>
                        <a:rPr dirty="0" sz="1100" spc="-35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such</a:t>
                      </a:r>
                      <a:r>
                        <a:rPr dirty="0" sz="1100" spc="-25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as</a:t>
                      </a:r>
                      <a:r>
                        <a:rPr dirty="0" sz="1100" spc="-3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the</a:t>
                      </a:r>
                      <a:r>
                        <a:rPr dirty="0" sz="1100" spc="-2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 spc="-10" b="1">
                          <a:solidFill>
                            <a:srgbClr val="010027"/>
                          </a:solidFill>
                          <a:latin typeface="Arial"/>
                          <a:cs typeface="Arial"/>
                        </a:rPr>
                        <a:t>Chinese </a:t>
                      </a:r>
                      <a:r>
                        <a:rPr dirty="0" sz="1100" b="1">
                          <a:solidFill>
                            <a:srgbClr val="010027"/>
                          </a:solidFill>
                          <a:latin typeface="Arial"/>
                          <a:cs typeface="Arial"/>
                        </a:rPr>
                        <a:t>yuan</a:t>
                      </a:r>
                      <a:r>
                        <a:rPr dirty="0" sz="110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,</a:t>
                      </a:r>
                      <a:r>
                        <a:rPr dirty="0" sz="1100" spc="-3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exposing</a:t>
                      </a:r>
                      <a:r>
                        <a:rPr dirty="0" sz="1100" spc="-3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the</a:t>
                      </a:r>
                      <a:r>
                        <a:rPr dirty="0" sz="1100" spc="-4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company</a:t>
                      </a:r>
                      <a:r>
                        <a:rPr dirty="0" sz="1100" spc="-4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to</a:t>
                      </a:r>
                      <a:r>
                        <a:rPr dirty="0" sz="1100" spc="-4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currency</a:t>
                      </a:r>
                      <a:r>
                        <a:rPr dirty="0" sz="1100" spc="-45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 spc="-2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risk</a:t>
                      </a:r>
                      <a:endParaRPr sz="1100">
                        <a:latin typeface="Arial MT"/>
                        <a:cs typeface="Arial MT"/>
                      </a:endParaRPr>
                    </a:p>
                    <a:p>
                      <a:pPr marL="229235" marR="188595" indent="-171450">
                        <a:lnSpc>
                          <a:spcPct val="100000"/>
                        </a:lnSpc>
                        <a:spcBef>
                          <a:spcPts val="305"/>
                        </a:spcBef>
                        <a:buClr>
                          <a:srgbClr val="009F9F"/>
                        </a:buClr>
                        <a:buFont typeface="Wingdings"/>
                        <a:buChar char=""/>
                        <a:tabLst>
                          <a:tab pos="229235" algn="l"/>
                        </a:tabLst>
                      </a:pPr>
                      <a:r>
                        <a:rPr dirty="0" sz="110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The</a:t>
                      </a:r>
                      <a:r>
                        <a:rPr dirty="0" sz="1100" spc="-2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company</a:t>
                      </a:r>
                      <a:r>
                        <a:rPr dirty="0" sz="1100" spc="-3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 spc="-1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consolidated</a:t>
                      </a:r>
                      <a:r>
                        <a:rPr dirty="0" sz="1100" spc="-25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statements</a:t>
                      </a:r>
                      <a:r>
                        <a:rPr dirty="0" sz="1100" spc="-45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are</a:t>
                      </a:r>
                      <a:r>
                        <a:rPr dirty="0" sz="1100" spc="-25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 spc="-1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expressed </a:t>
                      </a:r>
                      <a:r>
                        <a:rPr dirty="0" sz="110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in</a:t>
                      </a:r>
                      <a:r>
                        <a:rPr dirty="0" sz="1100" spc="-25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Euro,</a:t>
                      </a:r>
                      <a:r>
                        <a:rPr dirty="0" sz="1100" spc="-3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but</a:t>
                      </a:r>
                      <a:r>
                        <a:rPr dirty="0" sz="1100" spc="-3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for</a:t>
                      </a:r>
                      <a:r>
                        <a:rPr dirty="0" sz="1100" spc="-3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the</a:t>
                      </a:r>
                      <a:r>
                        <a:rPr dirty="0" sz="1100" spc="-3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beginning</a:t>
                      </a:r>
                      <a:r>
                        <a:rPr dirty="0" sz="1100" spc="-15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of</a:t>
                      </a:r>
                      <a:r>
                        <a:rPr dirty="0" sz="1100" spc="-3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March</a:t>
                      </a:r>
                      <a:r>
                        <a:rPr dirty="0" sz="1100" spc="-3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2023</a:t>
                      </a:r>
                      <a:r>
                        <a:rPr dirty="0" sz="1100" spc="-25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 the </a:t>
                      </a:r>
                      <a:r>
                        <a:rPr dirty="0" sz="110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statements</a:t>
                      </a:r>
                      <a:r>
                        <a:rPr dirty="0" sz="1100" spc="-55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were</a:t>
                      </a:r>
                      <a:r>
                        <a:rPr dirty="0" sz="1100" spc="-25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 spc="-1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converted</a:t>
                      </a:r>
                      <a:r>
                        <a:rPr dirty="0" sz="1100" spc="-4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in</a:t>
                      </a:r>
                      <a:r>
                        <a:rPr dirty="0" sz="1100" spc="-3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US</a:t>
                      </a:r>
                      <a:r>
                        <a:rPr dirty="0" sz="1100" spc="-25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Dollar</a:t>
                      </a:r>
                      <a:r>
                        <a:rPr dirty="0" sz="1100" spc="-2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applying</a:t>
                      </a:r>
                      <a:r>
                        <a:rPr dirty="0" sz="1100" spc="-2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 spc="-25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an </a:t>
                      </a:r>
                      <a:r>
                        <a:rPr dirty="0" sz="1100" spc="-1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exchange</a:t>
                      </a:r>
                      <a:r>
                        <a:rPr dirty="0" sz="1100" spc="-5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rate</a:t>
                      </a:r>
                      <a:r>
                        <a:rPr dirty="0" sz="1100" spc="-25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of</a:t>
                      </a:r>
                      <a:r>
                        <a:rPr dirty="0" sz="1100" spc="-1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 b="1">
                          <a:solidFill>
                            <a:srgbClr val="010027"/>
                          </a:solidFill>
                          <a:latin typeface="Arial"/>
                          <a:cs typeface="Arial"/>
                        </a:rPr>
                        <a:t>€0.94</a:t>
                      </a:r>
                      <a:r>
                        <a:rPr dirty="0" sz="1100" spc="-15" b="1">
                          <a:solidFill>
                            <a:srgbClr val="010027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 b="1">
                          <a:solidFill>
                            <a:srgbClr val="010027"/>
                          </a:solidFill>
                          <a:latin typeface="Arial"/>
                          <a:cs typeface="Arial"/>
                        </a:rPr>
                        <a:t>=</a:t>
                      </a:r>
                      <a:r>
                        <a:rPr dirty="0" sz="1100" spc="-20" b="1">
                          <a:solidFill>
                            <a:srgbClr val="010027"/>
                          </a:solidFill>
                          <a:latin typeface="Arial"/>
                          <a:cs typeface="Arial"/>
                        </a:rPr>
                        <a:t> $1.00</a:t>
                      </a:r>
                      <a:endParaRPr sz="1100">
                        <a:latin typeface="Arial"/>
                        <a:cs typeface="Arial"/>
                      </a:endParaRPr>
                    </a:p>
                    <a:p>
                      <a:pPr marL="229235" marR="339090" indent="-171450">
                        <a:lnSpc>
                          <a:spcPct val="100000"/>
                        </a:lnSpc>
                        <a:spcBef>
                          <a:spcPts val="295"/>
                        </a:spcBef>
                        <a:buClr>
                          <a:srgbClr val="009F9F"/>
                        </a:buClr>
                        <a:buFont typeface="Wingdings"/>
                        <a:buChar char=""/>
                        <a:tabLst>
                          <a:tab pos="229235" algn="l"/>
                        </a:tabLst>
                      </a:pPr>
                      <a:r>
                        <a:rPr dirty="0" sz="110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This</a:t>
                      </a:r>
                      <a:r>
                        <a:rPr dirty="0" sz="1100" spc="-3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can</a:t>
                      </a:r>
                      <a:r>
                        <a:rPr dirty="0" sz="1100" spc="-3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cause</a:t>
                      </a:r>
                      <a:r>
                        <a:rPr dirty="0" sz="1100" spc="-4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 spc="-1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unalignment</a:t>
                      </a:r>
                      <a:r>
                        <a:rPr dirty="0" sz="1100" spc="-3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in</a:t>
                      </a:r>
                      <a:r>
                        <a:rPr dirty="0" sz="1100" spc="-3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financial</a:t>
                      </a:r>
                      <a:r>
                        <a:rPr dirty="0" sz="1100" spc="-3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 spc="-1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statements </a:t>
                      </a:r>
                      <a:r>
                        <a:rPr dirty="0" sz="110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due</a:t>
                      </a:r>
                      <a:r>
                        <a:rPr dirty="0" sz="1100" spc="-25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to</a:t>
                      </a:r>
                      <a:r>
                        <a:rPr dirty="0" sz="1100" spc="-3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fluctuating</a:t>
                      </a:r>
                      <a:r>
                        <a:rPr dirty="0" sz="1100" spc="-3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 spc="-1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exchange</a:t>
                      </a:r>
                      <a:r>
                        <a:rPr dirty="0" sz="1100" spc="-2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 spc="-1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rates</a:t>
                      </a:r>
                      <a:endParaRPr sz="1100">
                        <a:latin typeface="Arial MT"/>
                        <a:cs typeface="Arial MT"/>
                      </a:endParaRPr>
                    </a:p>
                    <a:p>
                      <a:pPr marL="229235" marR="226060" indent="-171450">
                        <a:lnSpc>
                          <a:spcPct val="100000"/>
                        </a:lnSpc>
                        <a:spcBef>
                          <a:spcPts val="305"/>
                        </a:spcBef>
                        <a:buClr>
                          <a:srgbClr val="009F9F"/>
                        </a:buClr>
                        <a:buFont typeface="Wingdings"/>
                        <a:buChar char=""/>
                        <a:tabLst>
                          <a:tab pos="229235" algn="l"/>
                        </a:tabLst>
                      </a:pPr>
                      <a:r>
                        <a:rPr dirty="0" sz="1100" spc="-1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Fluctuating</a:t>
                      </a:r>
                      <a:r>
                        <a:rPr dirty="0" sz="1100" spc="-2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rates</a:t>
                      </a:r>
                      <a:r>
                        <a:rPr dirty="0" sz="1100" spc="-3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can</a:t>
                      </a:r>
                      <a:r>
                        <a:rPr dirty="0" sz="1100" spc="-2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also</a:t>
                      </a:r>
                      <a:r>
                        <a:rPr dirty="0" sz="1100" spc="-1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affect</a:t>
                      </a:r>
                      <a:r>
                        <a:rPr dirty="0" sz="1100" spc="-45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interest</a:t>
                      </a:r>
                      <a:r>
                        <a:rPr dirty="0" sz="1100" spc="-35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rates</a:t>
                      </a:r>
                      <a:r>
                        <a:rPr dirty="0" sz="1100" spc="-2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in</a:t>
                      </a:r>
                      <a:r>
                        <a:rPr dirty="0" sz="1100" spc="-2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 spc="-25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the </a:t>
                      </a:r>
                      <a:r>
                        <a:rPr dirty="0" sz="110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deal,</a:t>
                      </a:r>
                      <a:r>
                        <a:rPr dirty="0" sz="1100" spc="-4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which</a:t>
                      </a:r>
                      <a:r>
                        <a:rPr dirty="0" sz="1100" spc="-25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can</a:t>
                      </a:r>
                      <a:r>
                        <a:rPr dirty="0" sz="1100" spc="-4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make</a:t>
                      </a:r>
                      <a:r>
                        <a:rPr dirty="0" sz="1100" spc="-35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debt</a:t>
                      </a:r>
                      <a:r>
                        <a:rPr dirty="0" sz="1100" spc="-45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financing</a:t>
                      </a:r>
                      <a:r>
                        <a:rPr dirty="0" sz="1100" spc="-35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more</a:t>
                      </a:r>
                      <a:r>
                        <a:rPr dirty="0" sz="1100" spc="-35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costly</a:t>
                      </a:r>
                      <a:r>
                        <a:rPr dirty="0" sz="1100" spc="-45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 spc="-25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and </a:t>
                      </a:r>
                      <a:r>
                        <a:rPr dirty="0" sz="110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increase</a:t>
                      </a:r>
                      <a:r>
                        <a:rPr dirty="0" sz="1100" spc="-2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the</a:t>
                      </a:r>
                      <a:r>
                        <a:rPr dirty="0" sz="1100" spc="-25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difficulty</a:t>
                      </a:r>
                      <a:r>
                        <a:rPr dirty="0" sz="1100" spc="-25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of</a:t>
                      </a:r>
                      <a:r>
                        <a:rPr dirty="0" sz="1100" spc="-2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 spc="-1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generating</a:t>
                      </a:r>
                      <a:r>
                        <a:rPr dirty="0" sz="1100" spc="-25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100" spc="-1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returns</a:t>
                      </a:r>
                      <a:endParaRPr sz="1100">
                        <a:latin typeface="Arial MT"/>
                        <a:cs typeface="Arial MT"/>
                      </a:endParaRPr>
                    </a:p>
                  </a:txBody>
                  <a:tcPr marL="0" marR="0" marB="0" marT="25400">
                    <a:solidFill>
                      <a:srgbClr val="F1F1F1"/>
                    </a:solidFill>
                  </a:tcPr>
                </a:tc>
              </a:tr>
              <a:tr h="327025">
                <a:tc>
                  <a:txBody>
                    <a:bodyPr/>
                    <a:lstStyle/>
                    <a:p>
                      <a:pPr marL="102235">
                        <a:lnSpc>
                          <a:spcPct val="100000"/>
                        </a:lnSpc>
                        <a:spcBef>
                          <a:spcPts val="459"/>
                        </a:spcBef>
                      </a:pPr>
                      <a:r>
                        <a:rPr dirty="0" sz="1400" b="1">
                          <a:solidFill>
                            <a:srgbClr val="03234D"/>
                          </a:solidFill>
                          <a:latin typeface="Arial"/>
                          <a:cs typeface="Arial"/>
                        </a:rPr>
                        <a:t>Managing</a:t>
                      </a:r>
                      <a:r>
                        <a:rPr dirty="0" sz="1400" spc="-40" b="1">
                          <a:solidFill>
                            <a:srgbClr val="03234D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b="1">
                          <a:solidFill>
                            <a:srgbClr val="03234D"/>
                          </a:solidFill>
                          <a:latin typeface="Arial"/>
                          <a:cs typeface="Arial"/>
                        </a:rPr>
                        <a:t>FX</a:t>
                      </a:r>
                      <a:r>
                        <a:rPr dirty="0" sz="1400" spc="-15" b="1">
                          <a:solidFill>
                            <a:srgbClr val="03234D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spc="-20" b="1">
                          <a:solidFill>
                            <a:srgbClr val="03234D"/>
                          </a:solidFill>
                          <a:latin typeface="Arial"/>
                          <a:cs typeface="Arial"/>
                        </a:rPr>
                        <a:t>Risk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58419">
                    <a:lnL w="571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</a:tbl>
          </a:graphicData>
        </a:graphic>
      </p:graphicFrame>
      <p:sp>
        <p:nvSpPr>
          <p:cNvPr id="22" name="object 22" descr=""/>
          <p:cNvSpPr txBox="1"/>
          <p:nvPr/>
        </p:nvSpPr>
        <p:spPr>
          <a:xfrm>
            <a:off x="8574531" y="911097"/>
            <a:ext cx="2890520" cy="2387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400" b="1">
                <a:solidFill>
                  <a:srgbClr val="03234D"/>
                </a:solidFill>
                <a:latin typeface="Arial"/>
                <a:cs typeface="Arial"/>
              </a:rPr>
              <a:t>Most</a:t>
            </a:r>
            <a:r>
              <a:rPr dirty="0" sz="1400" spc="-35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3234D"/>
                </a:solidFill>
                <a:latin typeface="Arial"/>
                <a:cs typeface="Arial"/>
              </a:rPr>
              <a:t>prevalent</a:t>
            </a:r>
            <a:r>
              <a:rPr dirty="0" sz="1400" spc="-45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3234D"/>
                </a:solidFill>
                <a:latin typeface="Arial"/>
                <a:cs typeface="Arial"/>
              </a:rPr>
              <a:t>FX</a:t>
            </a:r>
            <a:r>
              <a:rPr dirty="0" sz="1400" spc="-15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3234D"/>
                </a:solidFill>
                <a:latin typeface="Arial"/>
                <a:cs typeface="Arial"/>
              </a:rPr>
              <a:t>exchange</a:t>
            </a:r>
            <a:r>
              <a:rPr dirty="0" sz="1400" spc="-40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400" spc="-20" b="1">
                <a:solidFill>
                  <a:srgbClr val="03234D"/>
                </a:solidFill>
                <a:latin typeface="Arial"/>
                <a:cs typeface="Arial"/>
              </a:rPr>
              <a:t>rates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23" name="object 23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455914" y="887349"/>
            <a:ext cx="57150" cy="305180"/>
          </a:xfrm>
          <a:prstGeom prst="rect">
            <a:avLst/>
          </a:prstGeom>
        </p:spPr>
      </p:pic>
      <p:sp>
        <p:nvSpPr>
          <p:cNvPr id="24" name="object 2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009C9B"/>
                </a:solidFill>
              </a:rPr>
              <a:t>Foreign</a:t>
            </a:r>
            <a:r>
              <a:rPr dirty="0" spc="-100">
                <a:solidFill>
                  <a:srgbClr val="009C9B"/>
                </a:solidFill>
              </a:rPr>
              <a:t> </a:t>
            </a:r>
            <a:r>
              <a:rPr dirty="0">
                <a:solidFill>
                  <a:srgbClr val="009C9B"/>
                </a:solidFill>
              </a:rPr>
              <a:t>Exchange</a:t>
            </a:r>
            <a:r>
              <a:rPr dirty="0" spc="-90">
                <a:solidFill>
                  <a:srgbClr val="009C9B"/>
                </a:solidFill>
              </a:rPr>
              <a:t> </a:t>
            </a:r>
            <a:r>
              <a:rPr dirty="0" spc="-20">
                <a:solidFill>
                  <a:srgbClr val="009C9B"/>
                </a:solidFill>
              </a:rPr>
              <a:t>Risk</a:t>
            </a:r>
          </a:p>
          <a:p>
            <a:pPr marL="19685">
              <a:lnSpc>
                <a:spcPct val="100000"/>
              </a:lnSpc>
              <a:spcBef>
                <a:spcPts val="5"/>
              </a:spcBef>
            </a:pPr>
            <a:r>
              <a:rPr dirty="0" sz="1200" b="0">
                <a:solidFill>
                  <a:srgbClr val="010027"/>
                </a:solidFill>
                <a:latin typeface="Arial MT"/>
                <a:cs typeface="Arial MT"/>
              </a:rPr>
              <a:t>By</a:t>
            </a:r>
            <a:r>
              <a:rPr dirty="0" sz="1200" spc="-10" b="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 b="0">
                <a:solidFill>
                  <a:srgbClr val="010027"/>
                </a:solidFill>
                <a:latin typeface="Arial MT"/>
                <a:cs typeface="Arial MT"/>
              </a:rPr>
              <a:t>acquiring</a:t>
            </a:r>
            <a:r>
              <a:rPr dirty="0" sz="1200" spc="-35" b="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 b="0">
                <a:solidFill>
                  <a:srgbClr val="010027"/>
                </a:solidFill>
                <a:latin typeface="Arial MT"/>
                <a:cs typeface="Arial MT"/>
              </a:rPr>
              <a:t>Vestas,</a:t>
            </a:r>
            <a:r>
              <a:rPr dirty="0" sz="1200" spc="-15" b="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 b="0">
                <a:solidFill>
                  <a:srgbClr val="010027"/>
                </a:solidFill>
                <a:latin typeface="Arial MT"/>
                <a:cs typeface="Arial MT"/>
              </a:rPr>
              <a:t>Siemens</a:t>
            </a:r>
            <a:r>
              <a:rPr dirty="0" sz="1200" spc="-30" b="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 b="0">
                <a:solidFill>
                  <a:srgbClr val="010027"/>
                </a:solidFill>
                <a:latin typeface="Arial MT"/>
                <a:cs typeface="Arial MT"/>
              </a:rPr>
              <a:t>faces</a:t>
            </a:r>
            <a:r>
              <a:rPr dirty="0" sz="1200" spc="-10" b="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 b="0">
                <a:solidFill>
                  <a:srgbClr val="010027"/>
                </a:solidFill>
                <a:latin typeface="Arial MT"/>
                <a:cs typeface="Arial MT"/>
              </a:rPr>
              <a:t>potential</a:t>
            </a:r>
            <a:r>
              <a:rPr dirty="0" sz="1200" spc="-35" b="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 b="0">
                <a:solidFill>
                  <a:srgbClr val="010027"/>
                </a:solidFill>
                <a:latin typeface="Arial MT"/>
                <a:cs typeface="Arial MT"/>
              </a:rPr>
              <a:t>currency</a:t>
            </a:r>
            <a:r>
              <a:rPr dirty="0" sz="1200" spc="-30" b="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 b="0">
                <a:solidFill>
                  <a:srgbClr val="010027"/>
                </a:solidFill>
                <a:latin typeface="Arial MT"/>
                <a:cs typeface="Arial MT"/>
              </a:rPr>
              <a:t>risk</a:t>
            </a:r>
            <a:r>
              <a:rPr dirty="0" sz="1200" spc="-20" b="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 b="0">
                <a:solidFill>
                  <a:srgbClr val="010027"/>
                </a:solidFill>
                <a:latin typeface="Arial MT"/>
                <a:cs typeface="Arial MT"/>
              </a:rPr>
              <a:t>that</a:t>
            </a:r>
            <a:r>
              <a:rPr dirty="0" sz="1200" spc="-10" b="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 b="0">
                <a:solidFill>
                  <a:srgbClr val="010027"/>
                </a:solidFill>
                <a:latin typeface="Arial MT"/>
                <a:cs typeface="Arial MT"/>
              </a:rPr>
              <a:t>is</a:t>
            </a:r>
            <a:r>
              <a:rPr dirty="0" sz="1200" spc="-15" b="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 b="0">
                <a:solidFill>
                  <a:srgbClr val="010027"/>
                </a:solidFill>
                <a:latin typeface="Arial MT"/>
                <a:cs typeface="Arial MT"/>
              </a:rPr>
              <a:t>typically</a:t>
            </a:r>
            <a:r>
              <a:rPr dirty="0" sz="1200" spc="-25" b="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 b="0">
                <a:solidFill>
                  <a:srgbClr val="010027"/>
                </a:solidFill>
                <a:latin typeface="Arial MT"/>
                <a:cs typeface="Arial MT"/>
              </a:rPr>
              <a:t>present</a:t>
            </a:r>
            <a:r>
              <a:rPr dirty="0" sz="1200" spc="-35" b="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 b="0">
                <a:solidFill>
                  <a:srgbClr val="010027"/>
                </a:solidFill>
                <a:latin typeface="Arial MT"/>
                <a:cs typeface="Arial MT"/>
              </a:rPr>
              <a:t>in</a:t>
            </a:r>
            <a:r>
              <a:rPr dirty="0" sz="1200" spc="-15" b="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 spc="-10" b="0">
                <a:solidFill>
                  <a:srgbClr val="010027"/>
                </a:solidFill>
                <a:latin typeface="Arial MT"/>
                <a:cs typeface="Arial MT"/>
              </a:rPr>
              <a:t>cross-</a:t>
            </a:r>
            <a:r>
              <a:rPr dirty="0" sz="1200" b="0">
                <a:solidFill>
                  <a:srgbClr val="010027"/>
                </a:solidFill>
                <a:latin typeface="Arial MT"/>
                <a:cs typeface="Arial MT"/>
              </a:rPr>
              <a:t>border</a:t>
            </a:r>
            <a:r>
              <a:rPr dirty="0" sz="1200" spc="-30" b="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 spc="-10" b="0">
                <a:solidFill>
                  <a:srgbClr val="010027"/>
                </a:solidFill>
                <a:latin typeface="Arial MT"/>
                <a:cs typeface="Arial MT"/>
              </a:rPr>
              <a:t>transactions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25" name="object 25" descr=""/>
          <p:cNvSpPr txBox="1"/>
          <p:nvPr/>
        </p:nvSpPr>
        <p:spPr>
          <a:xfrm>
            <a:off x="743458" y="6332473"/>
            <a:ext cx="11014710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7913370" algn="l"/>
              </a:tabLst>
            </a:pPr>
            <a:r>
              <a:rPr dirty="0" baseline="3472" sz="1200">
                <a:solidFill>
                  <a:srgbClr val="010027"/>
                </a:solidFill>
                <a:latin typeface="Arial MT"/>
                <a:cs typeface="Arial MT"/>
              </a:rPr>
              <a:t>Source:</a:t>
            </a:r>
            <a:r>
              <a:rPr dirty="0" baseline="3472" sz="1200" spc="-3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baseline="3472" sz="1200">
                <a:solidFill>
                  <a:srgbClr val="010027"/>
                </a:solidFill>
                <a:latin typeface="Arial MT"/>
                <a:cs typeface="Arial MT"/>
              </a:rPr>
              <a:t>(Annual</a:t>
            </a:r>
            <a:r>
              <a:rPr dirty="0" baseline="3472" sz="1200" spc="-22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baseline="3472" sz="1200">
                <a:solidFill>
                  <a:srgbClr val="010027"/>
                </a:solidFill>
                <a:latin typeface="Arial MT"/>
                <a:cs typeface="Arial MT"/>
              </a:rPr>
              <a:t>Report</a:t>
            </a:r>
            <a:r>
              <a:rPr dirty="0" baseline="3472" sz="1200" spc="-22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baseline="3472" sz="1200">
                <a:solidFill>
                  <a:srgbClr val="010027"/>
                </a:solidFill>
                <a:latin typeface="Arial MT"/>
                <a:cs typeface="Arial MT"/>
              </a:rPr>
              <a:t>(Siemens,</a:t>
            </a:r>
            <a:r>
              <a:rPr dirty="0" baseline="3472" sz="1200" spc="-44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baseline="3472" sz="1200">
                <a:solidFill>
                  <a:srgbClr val="010027"/>
                </a:solidFill>
                <a:latin typeface="Arial MT"/>
                <a:cs typeface="Arial MT"/>
              </a:rPr>
              <a:t>2022)),</a:t>
            </a:r>
            <a:r>
              <a:rPr dirty="0" baseline="3472" sz="1200" spc="-1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baseline="3472" sz="1200">
                <a:solidFill>
                  <a:srgbClr val="010027"/>
                </a:solidFill>
                <a:latin typeface="Arial MT"/>
                <a:cs typeface="Arial MT"/>
              </a:rPr>
              <a:t>(Annual</a:t>
            </a:r>
            <a:r>
              <a:rPr dirty="0" baseline="3472" sz="1200" spc="-22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baseline="3472" sz="1200">
                <a:solidFill>
                  <a:srgbClr val="010027"/>
                </a:solidFill>
                <a:latin typeface="Arial MT"/>
                <a:cs typeface="Arial MT"/>
              </a:rPr>
              <a:t>Report</a:t>
            </a:r>
            <a:r>
              <a:rPr dirty="0" baseline="3472" sz="1200" spc="-37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baseline="3472" sz="1200">
                <a:solidFill>
                  <a:srgbClr val="010027"/>
                </a:solidFill>
                <a:latin typeface="Arial MT"/>
                <a:cs typeface="Arial MT"/>
              </a:rPr>
              <a:t>(Vestas,</a:t>
            </a:r>
            <a:r>
              <a:rPr dirty="0" baseline="3472" sz="1200" spc="-3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baseline="3472" sz="1200">
                <a:solidFill>
                  <a:srgbClr val="010027"/>
                </a:solidFill>
                <a:latin typeface="Arial MT"/>
                <a:cs typeface="Arial MT"/>
              </a:rPr>
              <a:t>2022)),</a:t>
            </a:r>
            <a:r>
              <a:rPr dirty="0" baseline="3472" sz="1200" spc="-22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baseline="3472" sz="1200">
                <a:solidFill>
                  <a:srgbClr val="010027"/>
                </a:solidFill>
                <a:latin typeface="Arial MT"/>
                <a:cs typeface="Arial MT"/>
              </a:rPr>
              <a:t>(Danmarks</a:t>
            </a:r>
            <a:r>
              <a:rPr dirty="0" baseline="3472" sz="1200" spc="-3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baseline="3472" sz="1200">
                <a:solidFill>
                  <a:srgbClr val="010027"/>
                </a:solidFill>
                <a:latin typeface="Arial MT"/>
                <a:cs typeface="Arial MT"/>
              </a:rPr>
              <a:t>National</a:t>
            </a:r>
            <a:r>
              <a:rPr dirty="0" baseline="3472" sz="1200" spc="-3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baseline="3472" sz="1200">
                <a:solidFill>
                  <a:srgbClr val="010027"/>
                </a:solidFill>
                <a:latin typeface="Arial MT"/>
                <a:cs typeface="Arial MT"/>
              </a:rPr>
              <a:t>Bank,</a:t>
            </a:r>
            <a:r>
              <a:rPr dirty="0" baseline="3472" sz="1200" spc="-3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baseline="3472" sz="1200">
                <a:solidFill>
                  <a:srgbClr val="010027"/>
                </a:solidFill>
                <a:latin typeface="Arial MT"/>
                <a:cs typeface="Arial MT"/>
              </a:rPr>
              <a:t>2023),</a:t>
            </a:r>
            <a:r>
              <a:rPr dirty="0" baseline="3472" sz="1200" spc="-22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baseline="3472" sz="1200">
                <a:solidFill>
                  <a:srgbClr val="010027"/>
                </a:solidFill>
                <a:latin typeface="Arial MT"/>
                <a:cs typeface="Arial MT"/>
              </a:rPr>
              <a:t>(European</a:t>
            </a:r>
            <a:r>
              <a:rPr dirty="0" baseline="3472" sz="1200" spc="-22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baseline="3472" sz="1200">
                <a:solidFill>
                  <a:srgbClr val="010027"/>
                </a:solidFill>
                <a:latin typeface="Arial MT"/>
                <a:cs typeface="Arial MT"/>
              </a:rPr>
              <a:t>Central</a:t>
            </a:r>
            <a:r>
              <a:rPr dirty="0" baseline="3472" sz="1200" spc="-3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baseline="3472" sz="1200">
                <a:solidFill>
                  <a:srgbClr val="010027"/>
                </a:solidFill>
                <a:latin typeface="Arial MT"/>
                <a:cs typeface="Arial MT"/>
              </a:rPr>
              <a:t>Bank,</a:t>
            </a:r>
            <a:r>
              <a:rPr dirty="0" baseline="3472" sz="1200" spc="-37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baseline="3472" sz="1200">
                <a:solidFill>
                  <a:srgbClr val="010027"/>
                </a:solidFill>
                <a:latin typeface="Arial MT"/>
                <a:cs typeface="Arial MT"/>
              </a:rPr>
              <a:t>2023),</a:t>
            </a:r>
            <a:r>
              <a:rPr dirty="0" baseline="3472" sz="1200" spc="-15">
                <a:solidFill>
                  <a:srgbClr val="010027"/>
                </a:solidFill>
                <a:latin typeface="Arial MT"/>
                <a:cs typeface="Arial MT"/>
              </a:rPr>
              <a:t> (Statistics</a:t>
            </a:r>
            <a:r>
              <a:rPr dirty="0" baseline="3472" sz="1200" spc="-52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baseline="3472" sz="1200">
                <a:solidFill>
                  <a:srgbClr val="010027"/>
                </a:solidFill>
                <a:latin typeface="Arial MT"/>
                <a:cs typeface="Arial MT"/>
              </a:rPr>
              <a:t>Denmark,</a:t>
            </a:r>
            <a:r>
              <a:rPr dirty="0" baseline="3472" sz="1200" spc="-37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baseline="3472" sz="1200" spc="-15">
                <a:solidFill>
                  <a:srgbClr val="010027"/>
                </a:solidFill>
                <a:latin typeface="Arial MT"/>
                <a:cs typeface="Arial MT"/>
              </a:rPr>
              <a:t>2023)</a:t>
            </a:r>
            <a:r>
              <a:rPr dirty="0" baseline="3472" sz="1200">
                <a:solidFill>
                  <a:srgbClr val="010027"/>
                </a:solidFill>
                <a:latin typeface="Arial MT"/>
                <a:cs typeface="Arial MT"/>
              </a:rPr>
              <a:t>	</a:t>
            </a:r>
            <a:r>
              <a:rPr dirty="0" sz="800" i="1">
                <a:solidFill>
                  <a:srgbClr val="010027"/>
                </a:solidFill>
                <a:latin typeface="Arial"/>
                <a:cs typeface="Arial"/>
              </a:rPr>
              <a:t>Note:</a:t>
            </a:r>
            <a:r>
              <a:rPr dirty="0" sz="800" spc="-5" i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800" i="1">
                <a:solidFill>
                  <a:srgbClr val="010027"/>
                </a:solidFill>
                <a:latin typeface="Arial"/>
                <a:cs typeface="Arial"/>
              </a:rPr>
              <a:t>Expressed in</a:t>
            </a:r>
            <a:r>
              <a:rPr dirty="0" sz="800" spc="-10" i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800" i="1">
                <a:solidFill>
                  <a:srgbClr val="010027"/>
                </a:solidFill>
                <a:latin typeface="Arial"/>
                <a:cs typeface="Arial"/>
              </a:rPr>
              <a:t>USD</a:t>
            </a:r>
            <a:r>
              <a:rPr dirty="0" sz="800" spc="-10" i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800" i="1">
                <a:solidFill>
                  <a:srgbClr val="010027"/>
                </a:solidFill>
                <a:latin typeface="Arial"/>
                <a:cs typeface="Arial"/>
              </a:rPr>
              <a:t>with</a:t>
            </a:r>
            <a:r>
              <a:rPr dirty="0" sz="800" spc="-15" i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800" i="1">
                <a:solidFill>
                  <a:srgbClr val="010027"/>
                </a:solidFill>
                <a:latin typeface="Arial"/>
                <a:cs typeface="Arial"/>
              </a:rPr>
              <a:t>a</a:t>
            </a:r>
            <a:r>
              <a:rPr dirty="0" sz="800" spc="-10" i="1">
                <a:solidFill>
                  <a:srgbClr val="010027"/>
                </a:solidFill>
                <a:latin typeface="Arial"/>
                <a:cs typeface="Arial"/>
              </a:rPr>
              <a:t> conversion</a:t>
            </a:r>
            <a:r>
              <a:rPr dirty="0" sz="800" spc="5" i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800" i="1">
                <a:solidFill>
                  <a:srgbClr val="010027"/>
                </a:solidFill>
                <a:latin typeface="Arial"/>
                <a:cs typeface="Arial"/>
              </a:rPr>
              <a:t>rate</a:t>
            </a:r>
            <a:r>
              <a:rPr dirty="0" sz="800" spc="-15" i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800" i="1">
                <a:solidFill>
                  <a:srgbClr val="010027"/>
                </a:solidFill>
                <a:latin typeface="Arial"/>
                <a:cs typeface="Arial"/>
              </a:rPr>
              <a:t>of</a:t>
            </a:r>
            <a:r>
              <a:rPr dirty="0" sz="800" spc="-5" i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800" i="1">
                <a:solidFill>
                  <a:srgbClr val="010027"/>
                </a:solidFill>
                <a:latin typeface="Arial"/>
                <a:cs typeface="Arial"/>
              </a:rPr>
              <a:t>0.94 as</a:t>
            </a:r>
            <a:r>
              <a:rPr dirty="0" sz="800" spc="-10" i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800" i="1">
                <a:solidFill>
                  <a:srgbClr val="010027"/>
                </a:solidFill>
                <a:latin typeface="Arial"/>
                <a:cs typeface="Arial"/>
              </a:rPr>
              <a:t>of</a:t>
            </a:r>
            <a:r>
              <a:rPr dirty="0" sz="800" spc="-5" i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800" spc="-10" i="1">
                <a:solidFill>
                  <a:srgbClr val="010027"/>
                </a:solidFill>
                <a:latin typeface="Arial"/>
                <a:cs typeface="Arial"/>
              </a:rPr>
              <a:t>2/20/23</a:t>
            </a:r>
            <a:endParaRPr sz="800">
              <a:latin typeface="Arial"/>
              <a:cs typeface="Arial"/>
            </a:endParaRPr>
          </a:p>
        </p:txBody>
      </p:sp>
      <p:sp>
        <p:nvSpPr>
          <p:cNvPr id="26" name="object 26" descr=""/>
          <p:cNvSpPr txBox="1"/>
          <p:nvPr/>
        </p:nvSpPr>
        <p:spPr>
          <a:xfrm>
            <a:off x="4562094" y="890016"/>
            <a:ext cx="3681729" cy="316230"/>
          </a:xfrm>
          <a:prstGeom prst="rect">
            <a:avLst/>
          </a:prstGeom>
          <a:solidFill>
            <a:srgbClr val="009999"/>
          </a:solidFill>
        </p:spPr>
        <p:txBody>
          <a:bodyPr wrap="square" lIns="0" tIns="41910" rIns="0" bIns="0" rtlCol="0" vert="horz">
            <a:spAutoFit/>
          </a:bodyPr>
          <a:lstStyle/>
          <a:p>
            <a:pPr marL="85725">
              <a:lnSpc>
                <a:spcPct val="100000"/>
              </a:lnSpc>
              <a:spcBef>
                <a:spcPts val="330"/>
              </a:spcBef>
            </a:pPr>
            <a:r>
              <a:rPr dirty="0" sz="1200" spc="-10" b="1">
                <a:solidFill>
                  <a:srgbClr val="FFFFFF"/>
                </a:solidFill>
                <a:latin typeface="Arial"/>
                <a:cs typeface="Arial"/>
              </a:rPr>
              <a:t>Vestas</a:t>
            </a:r>
            <a:r>
              <a:rPr dirty="0" sz="1200" spc="-4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200" b="1">
                <a:solidFill>
                  <a:srgbClr val="FFFFFF"/>
                </a:solidFill>
                <a:latin typeface="Arial"/>
                <a:cs typeface="Arial"/>
              </a:rPr>
              <a:t>FX</a:t>
            </a:r>
            <a:r>
              <a:rPr dirty="0" sz="1200" spc="-2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200" spc="-20" b="1">
                <a:solidFill>
                  <a:srgbClr val="FFFFFF"/>
                </a:solidFill>
                <a:latin typeface="Arial"/>
                <a:cs typeface="Arial"/>
              </a:rPr>
              <a:t>risk</a:t>
            </a:r>
            <a:endParaRPr sz="1200">
              <a:latin typeface="Arial"/>
              <a:cs typeface="Arial"/>
            </a:endParaRPr>
          </a:p>
        </p:txBody>
      </p:sp>
      <p:sp>
        <p:nvSpPr>
          <p:cNvPr id="27" name="object 27" descr=""/>
          <p:cNvSpPr txBox="1"/>
          <p:nvPr/>
        </p:nvSpPr>
        <p:spPr>
          <a:xfrm>
            <a:off x="4562094" y="1206246"/>
            <a:ext cx="3681729" cy="2515870"/>
          </a:xfrm>
          <a:prstGeom prst="rect">
            <a:avLst/>
          </a:prstGeom>
          <a:solidFill>
            <a:srgbClr val="F1F1F1"/>
          </a:solidFill>
        </p:spPr>
        <p:txBody>
          <a:bodyPr wrap="square" lIns="0" tIns="38735" rIns="0" bIns="0" rtlCol="0" vert="horz">
            <a:spAutoFit/>
          </a:bodyPr>
          <a:lstStyle/>
          <a:p>
            <a:pPr marL="275590" marR="214629" indent="-171450">
              <a:lnSpc>
                <a:spcPct val="100000"/>
              </a:lnSpc>
              <a:spcBef>
                <a:spcPts val="305"/>
              </a:spcBef>
              <a:buClr>
                <a:srgbClr val="009F9F"/>
              </a:buClr>
              <a:buFont typeface="Wingdings"/>
              <a:buChar char=""/>
              <a:tabLst>
                <a:tab pos="275590" algn="l"/>
              </a:tabLst>
            </a:pPr>
            <a:r>
              <a:rPr dirty="0" sz="1100">
                <a:solidFill>
                  <a:srgbClr val="03234D"/>
                </a:solidFill>
                <a:latin typeface="Arial MT"/>
                <a:cs typeface="Arial MT"/>
              </a:rPr>
              <a:t>Vestas’</a:t>
            </a:r>
            <a:r>
              <a:rPr dirty="0" sz="1100" spc="-4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100">
                <a:solidFill>
                  <a:srgbClr val="03234D"/>
                </a:solidFill>
                <a:latin typeface="Arial MT"/>
                <a:cs typeface="Arial MT"/>
              </a:rPr>
              <a:t>principal</a:t>
            </a:r>
            <a:r>
              <a:rPr dirty="0" sz="110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100">
                <a:solidFill>
                  <a:srgbClr val="03234D"/>
                </a:solidFill>
                <a:latin typeface="Arial MT"/>
                <a:cs typeface="Arial MT"/>
              </a:rPr>
              <a:t>currency</a:t>
            </a:r>
            <a:r>
              <a:rPr dirty="0" sz="1100" spc="-5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100">
                <a:solidFill>
                  <a:srgbClr val="03234D"/>
                </a:solidFill>
                <a:latin typeface="Arial MT"/>
                <a:cs typeface="Arial MT"/>
              </a:rPr>
              <a:t>is</a:t>
            </a:r>
            <a:r>
              <a:rPr dirty="0" sz="1100" spc="-4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100">
                <a:solidFill>
                  <a:srgbClr val="03234D"/>
                </a:solidFill>
                <a:latin typeface="Arial MT"/>
                <a:cs typeface="Arial MT"/>
              </a:rPr>
              <a:t>the</a:t>
            </a:r>
            <a:r>
              <a:rPr dirty="0" sz="110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100" b="1">
                <a:solidFill>
                  <a:srgbClr val="03234D"/>
                </a:solidFill>
                <a:latin typeface="Arial"/>
                <a:cs typeface="Arial"/>
              </a:rPr>
              <a:t>Danish</a:t>
            </a:r>
            <a:r>
              <a:rPr dirty="0" sz="1100" spc="-30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100" b="1">
                <a:solidFill>
                  <a:srgbClr val="03234D"/>
                </a:solidFill>
                <a:latin typeface="Arial"/>
                <a:cs typeface="Arial"/>
              </a:rPr>
              <a:t>Krone</a:t>
            </a:r>
            <a:r>
              <a:rPr dirty="0" sz="1100">
                <a:solidFill>
                  <a:srgbClr val="03234D"/>
                </a:solidFill>
                <a:latin typeface="Arial MT"/>
                <a:cs typeface="Arial MT"/>
              </a:rPr>
              <a:t>,</a:t>
            </a:r>
            <a:r>
              <a:rPr dirty="0" sz="1100" spc="-3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100" spc="-25">
                <a:solidFill>
                  <a:srgbClr val="03234D"/>
                </a:solidFill>
                <a:latin typeface="Arial MT"/>
                <a:cs typeface="Arial MT"/>
              </a:rPr>
              <a:t>but </a:t>
            </a:r>
            <a:r>
              <a:rPr dirty="0" sz="1100">
                <a:solidFill>
                  <a:srgbClr val="03234D"/>
                </a:solidFill>
                <a:latin typeface="Arial MT"/>
                <a:cs typeface="Arial MT"/>
              </a:rPr>
              <a:t>most</a:t>
            </a:r>
            <a:r>
              <a:rPr dirty="0" sz="1100" spc="-4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100">
                <a:solidFill>
                  <a:srgbClr val="03234D"/>
                </a:solidFill>
                <a:latin typeface="Arial MT"/>
                <a:cs typeface="Arial MT"/>
              </a:rPr>
              <a:t>of</a:t>
            </a:r>
            <a:r>
              <a:rPr dirty="0" sz="110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100">
                <a:solidFill>
                  <a:srgbClr val="03234D"/>
                </a:solidFill>
                <a:latin typeface="Arial MT"/>
                <a:cs typeface="Arial MT"/>
              </a:rPr>
              <a:t>its</a:t>
            </a:r>
            <a:r>
              <a:rPr dirty="0" sz="110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100">
                <a:solidFill>
                  <a:srgbClr val="03234D"/>
                </a:solidFill>
                <a:latin typeface="Arial MT"/>
                <a:cs typeface="Arial MT"/>
              </a:rPr>
              <a:t>sales</a:t>
            </a:r>
            <a:r>
              <a:rPr dirty="0" sz="110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100">
                <a:solidFill>
                  <a:srgbClr val="03234D"/>
                </a:solidFill>
                <a:latin typeface="Arial MT"/>
                <a:cs typeface="Arial MT"/>
              </a:rPr>
              <a:t>are</a:t>
            </a:r>
            <a:r>
              <a:rPr dirty="0" sz="110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100">
                <a:solidFill>
                  <a:srgbClr val="03234D"/>
                </a:solidFill>
                <a:latin typeface="Arial MT"/>
                <a:cs typeface="Arial MT"/>
              </a:rPr>
              <a:t>done</a:t>
            </a:r>
            <a:r>
              <a:rPr dirty="0" sz="110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100">
                <a:solidFill>
                  <a:srgbClr val="03234D"/>
                </a:solidFill>
                <a:latin typeface="Arial MT"/>
                <a:cs typeface="Arial MT"/>
              </a:rPr>
              <a:t>in</a:t>
            </a:r>
            <a:r>
              <a:rPr dirty="0" sz="110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100" b="1">
                <a:solidFill>
                  <a:srgbClr val="03234D"/>
                </a:solidFill>
                <a:latin typeface="Arial"/>
                <a:cs typeface="Arial"/>
              </a:rPr>
              <a:t>USD</a:t>
            </a:r>
            <a:r>
              <a:rPr dirty="0" sz="1100" spc="-5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03234D"/>
                </a:solidFill>
                <a:latin typeface="Arial MT"/>
                <a:cs typeface="Arial MT"/>
              </a:rPr>
              <a:t>and</a:t>
            </a:r>
            <a:r>
              <a:rPr dirty="0" sz="110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100" spc="-25" b="1">
                <a:solidFill>
                  <a:srgbClr val="03234D"/>
                </a:solidFill>
                <a:latin typeface="Arial"/>
                <a:cs typeface="Arial"/>
              </a:rPr>
              <a:t>EUR</a:t>
            </a:r>
            <a:endParaRPr sz="1100">
              <a:latin typeface="Arial"/>
              <a:cs typeface="Arial"/>
            </a:endParaRPr>
          </a:p>
          <a:p>
            <a:pPr marL="275590" marR="132080" indent="-171450">
              <a:lnSpc>
                <a:spcPct val="100000"/>
              </a:lnSpc>
              <a:spcBef>
                <a:spcPts val="300"/>
              </a:spcBef>
              <a:buClr>
                <a:srgbClr val="009F9F"/>
              </a:buClr>
              <a:buFont typeface="Wingdings"/>
              <a:buChar char=""/>
              <a:tabLst>
                <a:tab pos="275590" algn="l"/>
              </a:tabLst>
            </a:pPr>
            <a:r>
              <a:rPr dirty="0" sz="1100">
                <a:solidFill>
                  <a:srgbClr val="03234D"/>
                </a:solidFill>
                <a:latin typeface="Arial MT"/>
                <a:cs typeface="Arial MT"/>
              </a:rPr>
              <a:t>Vestas’</a:t>
            </a:r>
            <a:r>
              <a:rPr dirty="0" sz="1100" spc="-4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100">
                <a:solidFill>
                  <a:srgbClr val="03234D"/>
                </a:solidFill>
                <a:latin typeface="Arial MT"/>
                <a:cs typeface="Arial MT"/>
              </a:rPr>
              <a:t>currency</a:t>
            </a:r>
            <a:r>
              <a:rPr dirty="0" sz="1100" spc="-3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100">
                <a:solidFill>
                  <a:srgbClr val="03234D"/>
                </a:solidFill>
                <a:latin typeface="Arial MT"/>
                <a:cs typeface="Arial MT"/>
              </a:rPr>
              <a:t>exposure</a:t>
            </a:r>
            <a:r>
              <a:rPr dirty="0" sz="110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100">
                <a:solidFill>
                  <a:srgbClr val="03234D"/>
                </a:solidFill>
                <a:latin typeface="Arial MT"/>
                <a:cs typeface="Arial MT"/>
              </a:rPr>
              <a:t>in</a:t>
            </a:r>
            <a:r>
              <a:rPr dirty="0" sz="110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100">
                <a:solidFill>
                  <a:srgbClr val="03234D"/>
                </a:solidFill>
                <a:latin typeface="Arial MT"/>
                <a:cs typeface="Arial MT"/>
              </a:rPr>
              <a:t>USD</a:t>
            </a:r>
            <a:r>
              <a:rPr dirty="0" sz="1100" spc="-1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100">
                <a:solidFill>
                  <a:srgbClr val="03234D"/>
                </a:solidFill>
                <a:latin typeface="Arial MT"/>
                <a:cs typeface="Arial MT"/>
              </a:rPr>
              <a:t>has</a:t>
            </a:r>
            <a:r>
              <a:rPr dirty="0" sz="110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100" spc="-10">
                <a:solidFill>
                  <a:srgbClr val="03234D"/>
                </a:solidFill>
                <a:latin typeface="Arial MT"/>
                <a:cs typeface="Arial MT"/>
              </a:rPr>
              <a:t>decreased</a:t>
            </a:r>
            <a:r>
              <a:rPr dirty="0" sz="1100" spc="-3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100" spc="-25">
                <a:solidFill>
                  <a:srgbClr val="03234D"/>
                </a:solidFill>
                <a:latin typeface="Arial MT"/>
                <a:cs typeface="Arial MT"/>
              </a:rPr>
              <a:t>as </a:t>
            </a:r>
            <a:r>
              <a:rPr dirty="0" sz="1100">
                <a:solidFill>
                  <a:srgbClr val="03234D"/>
                </a:solidFill>
                <a:latin typeface="Arial MT"/>
                <a:cs typeface="Arial MT"/>
              </a:rPr>
              <a:t>a</a:t>
            </a:r>
            <a:r>
              <a:rPr dirty="0" sz="110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100">
                <a:solidFill>
                  <a:srgbClr val="03234D"/>
                </a:solidFill>
                <a:latin typeface="Arial MT"/>
                <a:cs typeface="Arial MT"/>
              </a:rPr>
              <a:t>result</a:t>
            </a:r>
            <a:r>
              <a:rPr dirty="0" sz="1100" spc="-3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100">
                <a:solidFill>
                  <a:srgbClr val="03234D"/>
                </a:solidFill>
                <a:latin typeface="Arial MT"/>
                <a:cs typeface="Arial MT"/>
              </a:rPr>
              <a:t>of</a:t>
            </a:r>
            <a:r>
              <a:rPr dirty="0" sz="110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100">
                <a:solidFill>
                  <a:srgbClr val="03234D"/>
                </a:solidFill>
                <a:latin typeface="Arial MT"/>
                <a:cs typeface="Arial MT"/>
              </a:rPr>
              <a:t>increased</a:t>
            </a:r>
            <a:r>
              <a:rPr dirty="0" sz="110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100">
                <a:solidFill>
                  <a:srgbClr val="03234D"/>
                </a:solidFill>
                <a:latin typeface="Arial MT"/>
                <a:cs typeface="Arial MT"/>
              </a:rPr>
              <a:t>sourcing</a:t>
            </a:r>
            <a:r>
              <a:rPr dirty="0" sz="110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100">
                <a:solidFill>
                  <a:srgbClr val="03234D"/>
                </a:solidFill>
                <a:latin typeface="Arial MT"/>
                <a:cs typeface="Arial MT"/>
              </a:rPr>
              <a:t>of</a:t>
            </a:r>
            <a:r>
              <a:rPr dirty="0" sz="110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100">
                <a:solidFill>
                  <a:srgbClr val="03234D"/>
                </a:solidFill>
                <a:latin typeface="Arial MT"/>
                <a:cs typeface="Arial MT"/>
              </a:rPr>
              <a:t>materials</a:t>
            </a:r>
            <a:r>
              <a:rPr dirty="0" sz="110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100" spc="-25">
                <a:solidFill>
                  <a:srgbClr val="03234D"/>
                </a:solidFill>
                <a:latin typeface="Arial MT"/>
                <a:cs typeface="Arial MT"/>
              </a:rPr>
              <a:t>and </a:t>
            </a:r>
            <a:r>
              <a:rPr dirty="0" sz="1100">
                <a:solidFill>
                  <a:srgbClr val="03234D"/>
                </a:solidFill>
                <a:latin typeface="Arial MT"/>
                <a:cs typeface="Arial MT"/>
              </a:rPr>
              <a:t>components</a:t>
            </a:r>
            <a:r>
              <a:rPr dirty="0" sz="1100" spc="-5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100">
                <a:solidFill>
                  <a:srgbClr val="03234D"/>
                </a:solidFill>
                <a:latin typeface="Arial MT"/>
                <a:cs typeface="Arial MT"/>
              </a:rPr>
              <a:t>in</a:t>
            </a:r>
            <a:r>
              <a:rPr dirty="0" sz="1100" spc="-4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100" spc="-25">
                <a:solidFill>
                  <a:srgbClr val="03234D"/>
                </a:solidFill>
                <a:latin typeface="Arial MT"/>
                <a:cs typeface="Arial MT"/>
              </a:rPr>
              <a:t>USD</a:t>
            </a:r>
            <a:endParaRPr sz="1100">
              <a:latin typeface="Arial MT"/>
              <a:cs typeface="Arial MT"/>
            </a:endParaRPr>
          </a:p>
          <a:p>
            <a:pPr marL="275590" marR="363855" indent="-171450">
              <a:lnSpc>
                <a:spcPct val="100000"/>
              </a:lnSpc>
              <a:spcBef>
                <a:spcPts val="300"/>
              </a:spcBef>
              <a:buClr>
                <a:srgbClr val="009F9F"/>
              </a:buClr>
              <a:buFont typeface="Wingdings"/>
              <a:buChar char=""/>
              <a:tabLst>
                <a:tab pos="275590" algn="l"/>
              </a:tabLst>
            </a:pPr>
            <a:r>
              <a:rPr dirty="0" sz="1100">
                <a:solidFill>
                  <a:srgbClr val="03234D"/>
                </a:solidFill>
                <a:latin typeface="Arial MT"/>
                <a:cs typeface="Arial MT"/>
              </a:rPr>
              <a:t>Because</a:t>
            </a:r>
            <a:r>
              <a:rPr dirty="0" sz="110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100">
                <a:solidFill>
                  <a:srgbClr val="03234D"/>
                </a:solidFill>
                <a:latin typeface="Arial MT"/>
                <a:cs typeface="Arial MT"/>
              </a:rPr>
              <a:t>Vestas</a:t>
            </a:r>
            <a:r>
              <a:rPr dirty="0" sz="110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100">
                <a:solidFill>
                  <a:srgbClr val="03234D"/>
                </a:solidFill>
                <a:latin typeface="Arial MT"/>
                <a:cs typeface="Arial MT"/>
              </a:rPr>
              <a:t>is</a:t>
            </a:r>
            <a:r>
              <a:rPr dirty="0" sz="110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100">
                <a:solidFill>
                  <a:srgbClr val="03234D"/>
                </a:solidFill>
                <a:latin typeface="Arial MT"/>
                <a:cs typeface="Arial MT"/>
              </a:rPr>
              <a:t>a</a:t>
            </a:r>
            <a:r>
              <a:rPr dirty="0" sz="110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100" spc="-10">
                <a:solidFill>
                  <a:srgbClr val="03234D"/>
                </a:solidFill>
                <a:latin typeface="Arial MT"/>
                <a:cs typeface="Arial MT"/>
              </a:rPr>
              <a:t>project-</a:t>
            </a:r>
            <a:r>
              <a:rPr dirty="0" sz="1100">
                <a:solidFill>
                  <a:srgbClr val="03234D"/>
                </a:solidFill>
                <a:latin typeface="Arial MT"/>
                <a:cs typeface="Arial MT"/>
              </a:rPr>
              <a:t>based</a:t>
            </a:r>
            <a:r>
              <a:rPr dirty="0" sz="110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100">
                <a:solidFill>
                  <a:srgbClr val="03234D"/>
                </a:solidFill>
                <a:latin typeface="Arial MT"/>
                <a:cs typeface="Arial MT"/>
              </a:rPr>
              <a:t>business,</a:t>
            </a:r>
            <a:r>
              <a:rPr dirty="0" sz="110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100" spc="-20">
                <a:solidFill>
                  <a:srgbClr val="03234D"/>
                </a:solidFill>
                <a:latin typeface="Arial MT"/>
                <a:cs typeface="Arial MT"/>
              </a:rPr>
              <a:t>risk </a:t>
            </a:r>
            <a:r>
              <a:rPr dirty="0" sz="1100">
                <a:solidFill>
                  <a:srgbClr val="03234D"/>
                </a:solidFill>
                <a:latin typeface="Arial MT"/>
                <a:cs typeface="Arial MT"/>
              </a:rPr>
              <a:t>exposures</a:t>
            </a:r>
            <a:r>
              <a:rPr dirty="0" sz="1100" spc="-5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100">
                <a:solidFill>
                  <a:srgbClr val="03234D"/>
                </a:solidFill>
                <a:latin typeface="Arial MT"/>
                <a:cs typeface="Arial MT"/>
              </a:rPr>
              <a:t>to</a:t>
            </a:r>
            <a:r>
              <a:rPr dirty="0" sz="1100" spc="-5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100">
                <a:solidFill>
                  <a:srgbClr val="03234D"/>
                </a:solidFill>
                <a:latin typeface="Arial MT"/>
                <a:cs typeface="Arial MT"/>
              </a:rPr>
              <a:t>specific</a:t>
            </a:r>
            <a:r>
              <a:rPr dirty="0" sz="1100" spc="-5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100">
                <a:solidFill>
                  <a:srgbClr val="03234D"/>
                </a:solidFill>
                <a:latin typeface="Arial MT"/>
                <a:cs typeface="Arial MT"/>
              </a:rPr>
              <a:t>foreign</a:t>
            </a:r>
            <a:r>
              <a:rPr dirty="0" sz="1100" spc="-5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100">
                <a:solidFill>
                  <a:srgbClr val="03234D"/>
                </a:solidFill>
                <a:latin typeface="Arial MT"/>
                <a:cs typeface="Arial MT"/>
              </a:rPr>
              <a:t>currencies</a:t>
            </a:r>
            <a:r>
              <a:rPr dirty="0" sz="1100" spc="-5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100" spc="-10">
                <a:solidFill>
                  <a:srgbClr val="03234D"/>
                </a:solidFill>
                <a:latin typeface="Arial MT"/>
                <a:cs typeface="Arial MT"/>
              </a:rPr>
              <a:t>change </a:t>
            </a:r>
            <a:r>
              <a:rPr dirty="0" sz="1100">
                <a:solidFill>
                  <a:srgbClr val="03234D"/>
                </a:solidFill>
                <a:latin typeface="Arial MT"/>
                <a:cs typeface="Arial MT"/>
              </a:rPr>
              <a:t>each</a:t>
            </a:r>
            <a:r>
              <a:rPr dirty="0" sz="110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100">
                <a:solidFill>
                  <a:srgbClr val="03234D"/>
                </a:solidFill>
                <a:latin typeface="Arial MT"/>
                <a:cs typeface="Arial MT"/>
              </a:rPr>
              <a:t>year</a:t>
            </a:r>
            <a:r>
              <a:rPr dirty="0" sz="110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100">
                <a:solidFill>
                  <a:srgbClr val="03234D"/>
                </a:solidFill>
                <a:latin typeface="Arial MT"/>
                <a:cs typeface="Arial MT"/>
              </a:rPr>
              <a:t>based</a:t>
            </a:r>
            <a:r>
              <a:rPr dirty="0" sz="110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100">
                <a:solidFill>
                  <a:srgbClr val="03234D"/>
                </a:solidFill>
                <a:latin typeface="Arial MT"/>
                <a:cs typeface="Arial MT"/>
              </a:rPr>
              <a:t>on</a:t>
            </a:r>
            <a:r>
              <a:rPr dirty="0" sz="110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100">
                <a:solidFill>
                  <a:srgbClr val="03234D"/>
                </a:solidFill>
                <a:latin typeface="Arial MT"/>
                <a:cs typeface="Arial MT"/>
              </a:rPr>
              <a:t>which</a:t>
            </a:r>
            <a:r>
              <a:rPr dirty="0" sz="1100" spc="-1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100" spc="-10">
                <a:solidFill>
                  <a:srgbClr val="03234D"/>
                </a:solidFill>
                <a:latin typeface="Arial MT"/>
                <a:cs typeface="Arial MT"/>
              </a:rPr>
              <a:t>geographical</a:t>
            </a:r>
            <a:r>
              <a:rPr dirty="0" sz="110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100">
                <a:solidFill>
                  <a:srgbClr val="03234D"/>
                </a:solidFill>
                <a:latin typeface="Arial MT"/>
                <a:cs typeface="Arial MT"/>
              </a:rPr>
              <a:t>areas</a:t>
            </a:r>
            <a:r>
              <a:rPr dirty="0" sz="1100" spc="-25">
                <a:solidFill>
                  <a:srgbClr val="03234D"/>
                </a:solidFill>
                <a:latin typeface="Arial MT"/>
                <a:cs typeface="Arial MT"/>
              </a:rPr>
              <a:t> in </a:t>
            </a:r>
            <a:r>
              <a:rPr dirty="0" sz="1100">
                <a:solidFill>
                  <a:srgbClr val="03234D"/>
                </a:solidFill>
                <a:latin typeface="Arial MT"/>
                <a:cs typeface="Arial MT"/>
              </a:rPr>
              <a:t>which</a:t>
            </a:r>
            <a:r>
              <a:rPr dirty="0" sz="110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100">
                <a:solidFill>
                  <a:srgbClr val="03234D"/>
                </a:solidFill>
                <a:latin typeface="Arial MT"/>
                <a:cs typeface="Arial MT"/>
              </a:rPr>
              <a:t>Vestas</a:t>
            </a:r>
            <a:r>
              <a:rPr dirty="0" sz="110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100">
                <a:solidFill>
                  <a:srgbClr val="03234D"/>
                </a:solidFill>
                <a:latin typeface="Arial MT"/>
                <a:cs typeface="Arial MT"/>
              </a:rPr>
              <a:t>has</a:t>
            </a:r>
            <a:r>
              <a:rPr dirty="0" sz="110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100" spc="-10">
                <a:solidFill>
                  <a:srgbClr val="03234D"/>
                </a:solidFill>
                <a:latin typeface="Arial MT"/>
                <a:cs typeface="Arial MT"/>
              </a:rPr>
              <a:t>activities</a:t>
            </a:r>
            <a:endParaRPr sz="1100">
              <a:latin typeface="Arial MT"/>
              <a:cs typeface="Arial MT"/>
            </a:endParaRPr>
          </a:p>
          <a:p>
            <a:pPr marL="275590" marR="220979" indent="-171450">
              <a:lnSpc>
                <a:spcPct val="100000"/>
              </a:lnSpc>
              <a:spcBef>
                <a:spcPts val="300"/>
              </a:spcBef>
              <a:buClr>
                <a:srgbClr val="009F9F"/>
              </a:buClr>
              <a:buFont typeface="Wingdings"/>
              <a:buChar char=""/>
              <a:tabLst>
                <a:tab pos="275590" algn="l"/>
              </a:tabLst>
            </a:pPr>
            <a:r>
              <a:rPr dirty="0" sz="1100">
                <a:solidFill>
                  <a:srgbClr val="03234D"/>
                </a:solidFill>
                <a:latin typeface="Arial MT"/>
                <a:cs typeface="Arial MT"/>
              </a:rPr>
              <a:t>Vestas’</a:t>
            </a:r>
            <a:r>
              <a:rPr dirty="0" sz="110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100">
                <a:solidFill>
                  <a:srgbClr val="03234D"/>
                </a:solidFill>
                <a:latin typeface="Arial MT"/>
                <a:cs typeface="Arial MT"/>
              </a:rPr>
              <a:t>Euro</a:t>
            </a:r>
            <a:r>
              <a:rPr dirty="0" sz="110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100" spc="-10">
                <a:solidFill>
                  <a:srgbClr val="03234D"/>
                </a:solidFill>
                <a:latin typeface="Arial MT"/>
                <a:cs typeface="Arial MT"/>
              </a:rPr>
              <a:t>exchange</a:t>
            </a:r>
            <a:r>
              <a:rPr dirty="0" sz="110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100">
                <a:solidFill>
                  <a:srgbClr val="03234D"/>
                </a:solidFill>
                <a:latin typeface="Arial MT"/>
                <a:cs typeface="Arial MT"/>
              </a:rPr>
              <a:t>rate</a:t>
            </a:r>
            <a:r>
              <a:rPr dirty="0" sz="110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100">
                <a:solidFill>
                  <a:srgbClr val="03234D"/>
                </a:solidFill>
                <a:latin typeface="Arial MT"/>
                <a:cs typeface="Arial MT"/>
              </a:rPr>
              <a:t>risk</a:t>
            </a:r>
            <a:r>
              <a:rPr dirty="0" sz="110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100">
                <a:solidFill>
                  <a:srgbClr val="03234D"/>
                </a:solidFill>
                <a:latin typeface="Arial MT"/>
                <a:cs typeface="Arial MT"/>
              </a:rPr>
              <a:t>is</a:t>
            </a:r>
            <a:r>
              <a:rPr dirty="0" sz="110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100">
                <a:solidFill>
                  <a:srgbClr val="03234D"/>
                </a:solidFill>
                <a:latin typeface="Arial MT"/>
                <a:cs typeface="Arial MT"/>
              </a:rPr>
              <a:t>low</a:t>
            </a:r>
            <a:r>
              <a:rPr dirty="0" sz="1100" spc="-1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100">
                <a:solidFill>
                  <a:srgbClr val="03234D"/>
                </a:solidFill>
                <a:latin typeface="Arial MT"/>
                <a:cs typeface="Arial MT"/>
              </a:rPr>
              <a:t>due</a:t>
            </a:r>
            <a:r>
              <a:rPr dirty="0" sz="1100" spc="-25">
                <a:solidFill>
                  <a:srgbClr val="03234D"/>
                </a:solidFill>
                <a:latin typeface="Arial MT"/>
                <a:cs typeface="Arial MT"/>
              </a:rPr>
              <a:t> to </a:t>
            </a:r>
            <a:r>
              <a:rPr dirty="0" sz="1100">
                <a:solidFill>
                  <a:srgbClr val="03234D"/>
                </a:solidFill>
                <a:latin typeface="Arial MT"/>
                <a:cs typeface="Arial MT"/>
              </a:rPr>
              <a:t>Denmark’s</a:t>
            </a:r>
            <a:r>
              <a:rPr dirty="0" sz="1100" spc="-3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100">
                <a:solidFill>
                  <a:srgbClr val="03234D"/>
                </a:solidFill>
                <a:latin typeface="Arial MT"/>
                <a:cs typeface="Arial MT"/>
              </a:rPr>
              <a:t>fixed</a:t>
            </a:r>
            <a:r>
              <a:rPr dirty="0" sz="110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100" spc="-10">
                <a:solidFill>
                  <a:srgbClr val="03234D"/>
                </a:solidFill>
                <a:latin typeface="Arial MT"/>
                <a:cs typeface="Arial MT"/>
              </a:rPr>
              <a:t>exchanged</a:t>
            </a:r>
            <a:r>
              <a:rPr dirty="0" sz="1100" spc="-3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100">
                <a:solidFill>
                  <a:srgbClr val="03234D"/>
                </a:solidFill>
                <a:latin typeface="Arial MT"/>
                <a:cs typeface="Arial MT"/>
              </a:rPr>
              <a:t>rate</a:t>
            </a:r>
            <a:r>
              <a:rPr dirty="0" sz="1100" spc="-5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100">
                <a:solidFill>
                  <a:srgbClr val="03234D"/>
                </a:solidFill>
                <a:latin typeface="Arial MT"/>
                <a:cs typeface="Arial MT"/>
              </a:rPr>
              <a:t>policy</a:t>
            </a:r>
            <a:r>
              <a:rPr dirty="0" sz="110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100">
                <a:solidFill>
                  <a:srgbClr val="03234D"/>
                </a:solidFill>
                <a:latin typeface="Arial MT"/>
                <a:cs typeface="Arial MT"/>
              </a:rPr>
              <a:t>towards</a:t>
            </a:r>
            <a:r>
              <a:rPr dirty="0" sz="1100" spc="-3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100" spc="-25">
                <a:solidFill>
                  <a:srgbClr val="03234D"/>
                </a:solidFill>
                <a:latin typeface="Arial MT"/>
                <a:cs typeface="Arial MT"/>
              </a:rPr>
              <a:t>the </a:t>
            </a:r>
            <a:r>
              <a:rPr dirty="0" sz="1100">
                <a:solidFill>
                  <a:srgbClr val="03234D"/>
                </a:solidFill>
                <a:latin typeface="Arial MT"/>
                <a:cs typeface="Arial MT"/>
              </a:rPr>
              <a:t>Euro,</a:t>
            </a:r>
            <a:r>
              <a:rPr dirty="0" sz="110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100">
                <a:solidFill>
                  <a:srgbClr val="03234D"/>
                </a:solidFill>
                <a:latin typeface="Arial MT"/>
                <a:cs typeface="Arial MT"/>
              </a:rPr>
              <a:t>but</a:t>
            </a:r>
            <a:r>
              <a:rPr dirty="0" sz="110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100" spc="-10">
                <a:solidFill>
                  <a:srgbClr val="03234D"/>
                </a:solidFill>
                <a:latin typeface="Arial MT"/>
                <a:cs typeface="Arial MT"/>
              </a:rPr>
              <a:t>transactional</a:t>
            </a:r>
            <a:r>
              <a:rPr dirty="0" sz="110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100">
                <a:solidFill>
                  <a:srgbClr val="03234D"/>
                </a:solidFill>
                <a:latin typeface="Arial MT"/>
                <a:cs typeface="Arial MT"/>
              </a:rPr>
              <a:t>risk</a:t>
            </a:r>
            <a:r>
              <a:rPr dirty="0" sz="110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100">
                <a:solidFill>
                  <a:srgbClr val="03234D"/>
                </a:solidFill>
                <a:latin typeface="Arial MT"/>
                <a:cs typeface="Arial MT"/>
              </a:rPr>
              <a:t>remains</a:t>
            </a:r>
            <a:r>
              <a:rPr dirty="0" sz="1100" spc="-1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100">
                <a:solidFill>
                  <a:srgbClr val="03234D"/>
                </a:solidFill>
                <a:latin typeface="Arial MT"/>
                <a:cs typeface="Arial MT"/>
              </a:rPr>
              <a:t>due</a:t>
            </a:r>
            <a:r>
              <a:rPr dirty="0" sz="1100" spc="-1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100">
                <a:solidFill>
                  <a:srgbClr val="03234D"/>
                </a:solidFill>
                <a:latin typeface="Arial MT"/>
                <a:cs typeface="Arial MT"/>
              </a:rPr>
              <a:t>to</a:t>
            </a:r>
            <a:r>
              <a:rPr dirty="0" sz="110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100" spc="-10">
                <a:solidFill>
                  <a:srgbClr val="03234D"/>
                </a:solidFill>
                <a:latin typeface="Arial MT"/>
                <a:cs typeface="Arial MT"/>
              </a:rPr>
              <a:t>potential exchange</a:t>
            </a:r>
            <a:r>
              <a:rPr dirty="0" sz="1100" spc="-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100">
                <a:solidFill>
                  <a:srgbClr val="03234D"/>
                </a:solidFill>
                <a:latin typeface="Arial MT"/>
                <a:cs typeface="Arial MT"/>
              </a:rPr>
              <a:t>rate</a:t>
            </a:r>
            <a:r>
              <a:rPr dirty="0" sz="110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100" spc="-10">
                <a:solidFill>
                  <a:srgbClr val="03234D"/>
                </a:solidFill>
                <a:latin typeface="Arial MT"/>
                <a:cs typeface="Arial MT"/>
              </a:rPr>
              <a:t>fluctuations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28" name="object 28" descr=""/>
          <p:cNvSpPr txBox="1"/>
          <p:nvPr/>
        </p:nvSpPr>
        <p:spPr>
          <a:xfrm>
            <a:off x="6050279" y="5202935"/>
            <a:ext cx="5180330" cy="1092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84150" marR="5080" indent="-171450">
              <a:lnSpc>
                <a:spcPct val="100000"/>
              </a:lnSpc>
              <a:spcBef>
                <a:spcPts val="100"/>
              </a:spcBef>
              <a:buClr>
                <a:srgbClr val="009F9F"/>
              </a:buClr>
              <a:buFont typeface="Wingdings"/>
              <a:buChar char=""/>
              <a:tabLst>
                <a:tab pos="184150" algn="l"/>
              </a:tabLst>
            </a:pP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Because</a:t>
            </a:r>
            <a:r>
              <a:rPr dirty="0" sz="1000" spc="-4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the</a:t>
            </a:r>
            <a:r>
              <a:rPr dirty="0" sz="1000" spc="-4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principal</a:t>
            </a:r>
            <a:r>
              <a:rPr dirty="0" sz="1000" spc="-3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currencies</a:t>
            </a:r>
            <a:r>
              <a:rPr dirty="0" sz="1000" spc="-4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of</a:t>
            </a:r>
            <a:r>
              <a:rPr dirty="0" sz="100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Siemens</a:t>
            </a:r>
            <a:r>
              <a:rPr dirty="0" sz="1000" spc="-4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and</a:t>
            </a:r>
            <a:r>
              <a:rPr dirty="0" sz="1000" spc="-4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Vestas</a:t>
            </a:r>
            <a:r>
              <a:rPr dirty="0" sz="100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differ,</a:t>
            </a:r>
            <a:r>
              <a:rPr dirty="0" sz="1000" spc="-4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foreign</a:t>
            </a:r>
            <a:r>
              <a:rPr dirty="0" sz="1000" spc="-4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exchange</a:t>
            </a:r>
            <a:r>
              <a:rPr dirty="0" sz="1000" spc="-4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risk</a:t>
            </a:r>
            <a:r>
              <a:rPr dirty="0" sz="1000" spc="-25">
                <a:solidFill>
                  <a:srgbClr val="03234D"/>
                </a:solidFill>
                <a:latin typeface="Arial MT"/>
                <a:cs typeface="Arial MT"/>
              </a:rPr>
              <a:t> can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potentially</a:t>
            </a:r>
            <a:r>
              <a:rPr dirty="0" sz="100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affect</a:t>
            </a:r>
            <a:r>
              <a:rPr dirty="0" sz="1000" spc="-3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valuations</a:t>
            </a:r>
            <a:r>
              <a:rPr dirty="0" sz="100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of</a:t>
            </a:r>
            <a:r>
              <a:rPr dirty="0" sz="1000" spc="-1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the</a:t>
            </a:r>
            <a:r>
              <a:rPr dirty="0" sz="100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 spc="-20">
                <a:solidFill>
                  <a:srgbClr val="03234D"/>
                </a:solidFill>
                <a:latin typeface="Arial MT"/>
                <a:cs typeface="Arial MT"/>
              </a:rPr>
              <a:t>deal</a:t>
            </a:r>
            <a:endParaRPr sz="1000">
              <a:latin typeface="Arial MT"/>
              <a:cs typeface="Arial MT"/>
            </a:endParaRPr>
          </a:p>
          <a:p>
            <a:pPr marL="184150" marR="378460" indent="-171450">
              <a:lnSpc>
                <a:spcPct val="100000"/>
              </a:lnSpc>
              <a:buClr>
                <a:srgbClr val="009F9F"/>
              </a:buClr>
              <a:buFont typeface="Wingdings"/>
              <a:buChar char=""/>
              <a:tabLst>
                <a:tab pos="184150" algn="l"/>
              </a:tabLst>
            </a:pP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It</a:t>
            </a:r>
            <a:r>
              <a:rPr dirty="0" sz="1000" spc="-1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is</a:t>
            </a:r>
            <a:r>
              <a:rPr dirty="0" sz="1000" spc="-1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assumed</a:t>
            </a:r>
            <a:r>
              <a:rPr dirty="0" sz="1000" spc="-4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that</a:t>
            </a:r>
            <a:r>
              <a:rPr dirty="0" sz="100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Vestas’</a:t>
            </a:r>
            <a:r>
              <a:rPr dirty="0" sz="100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equity</a:t>
            </a:r>
            <a:r>
              <a:rPr dirty="0" sz="100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holders</a:t>
            </a:r>
            <a:r>
              <a:rPr dirty="0" sz="1000" spc="-3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would</a:t>
            </a:r>
            <a:r>
              <a:rPr dirty="0" sz="100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like</a:t>
            </a:r>
            <a:r>
              <a:rPr dirty="0" sz="100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to</a:t>
            </a:r>
            <a:r>
              <a:rPr dirty="0" sz="100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be</a:t>
            </a:r>
            <a:r>
              <a:rPr dirty="0" sz="100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paid</a:t>
            </a:r>
            <a:r>
              <a:rPr dirty="0" sz="100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in</a:t>
            </a:r>
            <a:r>
              <a:rPr dirty="0" sz="100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Danish</a:t>
            </a:r>
            <a:r>
              <a:rPr dirty="0" sz="1000" spc="-3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kroner.</a:t>
            </a:r>
            <a:r>
              <a:rPr dirty="0" sz="100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 spc="-25">
                <a:solidFill>
                  <a:srgbClr val="03234D"/>
                </a:solidFill>
                <a:latin typeface="Arial MT"/>
                <a:cs typeface="Arial MT"/>
              </a:rPr>
              <a:t>To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mitigate</a:t>
            </a:r>
            <a:r>
              <a:rPr dirty="0" sz="1000" spc="-3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any</a:t>
            </a:r>
            <a:r>
              <a:rPr dirty="0" sz="100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currency</a:t>
            </a:r>
            <a:r>
              <a:rPr dirty="0" sz="100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 spc="-10">
                <a:solidFill>
                  <a:srgbClr val="03234D"/>
                </a:solidFill>
                <a:latin typeface="Arial MT"/>
                <a:cs typeface="Arial MT"/>
              </a:rPr>
              <a:t>fluctuation,</a:t>
            </a:r>
            <a:r>
              <a:rPr dirty="0" sz="100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Siemens</a:t>
            </a:r>
            <a:r>
              <a:rPr dirty="0" sz="100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would</a:t>
            </a:r>
            <a:r>
              <a:rPr dirty="0" sz="100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issue</a:t>
            </a:r>
            <a:r>
              <a:rPr dirty="0" sz="100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 b="1">
                <a:solidFill>
                  <a:srgbClr val="03234D"/>
                </a:solidFill>
                <a:latin typeface="Arial"/>
                <a:cs typeface="Arial"/>
              </a:rPr>
              <a:t>notes</a:t>
            </a:r>
            <a:r>
              <a:rPr dirty="0" sz="1000" spc="-15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in</a:t>
            </a:r>
            <a:r>
              <a:rPr dirty="0" sz="1000" spc="-1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the</a:t>
            </a:r>
            <a:r>
              <a:rPr dirty="0" sz="100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 spc="-10" b="1">
                <a:solidFill>
                  <a:srgbClr val="03234D"/>
                </a:solidFill>
                <a:latin typeface="Arial"/>
                <a:cs typeface="Arial"/>
              </a:rPr>
              <a:t>Nasdaq Copenhagen</a:t>
            </a:r>
            <a:r>
              <a:rPr dirty="0" sz="1000" spc="-20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to</a:t>
            </a:r>
            <a:r>
              <a:rPr dirty="0" sz="1000" spc="-1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raise</a:t>
            </a:r>
            <a:r>
              <a:rPr dirty="0" sz="1000" spc="-1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the</a:t>
            </a:r>
            <a:r>
              <a:rPr dirty="0" sz="100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funds</a:t>
            </a:r>
            <a:r>
              <a:rPr dirty="0" sz="100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necessary</a:t>
            </a:r>
            <a:r>
              <a:rPr dirty="0" sz="1000" spc="-1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to</a:t>
            </a:r>
            <a:r>
              <a:rPr dirty="0" sz="100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finance</a:t>
            </a:r>
            <a:r>
              <a:rPr dirty="0" sz="1000" spc="-3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the</a:t>
            </a:r>
            <a:r>
              <a:rPr dirty="0" sz="100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 spc="-10">
                <a:solidFill>
                  <a:srgbClr val="03234D"/>
                </a:solidFill>
                <a:latin typeface="Arial MT"/>
                <a:cs typeface="Arial MT"/>
              </a:rPr>
              <a:t>transaction</a:t>
            </a:r>
            <a:endParaRPr sz="1000">
              <a:latin typeface="Arial MT"/>
              <a:cs typeface="Arial MT"/>
            </a:endParaRPr>
          </a:p>
          <a:p>
            <a:pPr marL="184150" marR="134620" indent="-171450">
              <a:lnSpc>
                <a:spcPct val="100000"/>
              </a:lnSpc>
              <a:buClr>
                <a:srgbClr val="009F9F"/>
              </a:buClr>
              <a:buFont typeface="Wingdings"/>
              <a:buChar char=""/>
              <a:tabLst>
                <a:tab pos="184150" algn="l"/>
              </a:tabLst>
            </a:pP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Interest</a:t>
            </a:r>
            <a:r>
              <a:rPr dirty="0" sz="1000" spc="-3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and</a:t>
            </a:r>
            <a:r>
              <a:rPr dirty="0" sz="100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 spc="-10">
                <a:solidFill>
                  <a:srgbClr val="03234D"/>
                </a:solidFill>
                <a:latin typeface="Arial MT"/>
                <a:cs typeface="Arial MT"/>
              </a:rPr>
              <a:t>amortization</a:t>
            </a:r>
            <a:r>
              <a:rPr dirty="0" sz="100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expenses</a:t>
            </a:r>
            <a:r>
              <a:rPr dirty="0" sz="100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would</a:t>
            </a:r>
            <a:r>
              <a:rPr dirty="0" sz="100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be</a:t>
            </a:r>
            <a:r>
              <a:rPr dirty="0" sz="100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covered</a:t>
            </a:r>
            <a:r>
              <a:rPr dirty="0" sz="100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with</a:t>
            </a:r>
            <a:r>
              <a:rPr dirty="0" sz="1000" spc="-1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the</a:t>
            </a:r>
            <a:r>
              <a:rPr dirty="0" sz="100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cash</a:t>
            </a:r>
            <a:r>
              <a:rPr dirty="0" sz="100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flows</a:t>
            </a:r>
            <a:r>
              <a:rPr dirty="0" sz="1000" spc="-1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generated</a:t>
            </a:r>
            <a:r>
              <a:rPr dirty="0" sz="100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 spc="-25">
                <a:solidFill>
                  <a:srgbClr val="03234D"/>
                </a:solidFill>
                <a:latin typeface="Arial MT"/>
                <a:cs typeface="Arial MT"/>
              </a:rPr>
              <a:t>by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the</a:t>
            </a:r>
            <a:r>
              <a:rPr dirty="0" sz="1000" spc="-4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integration</a:t>
            </a:r>
            <a:r>
              <a:rPr dirty="0" sz="1000" spc="-4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of</a:t>
            </a:r>
            <a:r>
              <a:rPr dirty="0" sz="100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Siemens’</a:t>
            </a:r>
            <a:r>
              <a:rPr dirty="0" sz="1000" spc="-4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and</a:t>
            </a:r>
            <a:r>
              <a:rPr dirty="0" sz="1000" spc="-3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Vestas’</a:t>
            </a:r>
            <a:r>
              <a:rPr dirty="0" sz="100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wind</a:t>
            </a:r>
            <a:r>
              <a:rPr dirty="0" sz="1000" spc="-3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power</a:t>
            </a:r>
            <a:r>
              <a:rPr dirty="0" sz="100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 spc="-10">
                <a:solidFill>
                  <a:srgbClr val="03234D"/>
                </a:solidFill>
                <a:latin typeface="Arial MT"/>
                <a:cs typeface="Arial MT"/>
              </a:rPr>
              <a:t>infrastructure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29" name="object 29" descr=""/>
          <p:cNvSpPr/>
          <p:nvPr/>
        </p:nvSpPr>
        <p:spPr>
          <a:xfrm>
            <a:off x="8860155" y="3599307"/>
            <a:ext cx="2524125" cy="34290"/>
          </a:xfrm>
          <a:custGeom>
            <a:avLst/>
            <a:gdLst/>
            <a:ahLst/>
            <a:cxnLst/>
            <a:rect l="l" t="t" r="r" b="b"/>
            <a:pathLst>
              <a:path w="2524125" h="34289">
                <a:moveTo>
                  <a:pt x="0" y="0"/>
                </a:moveTo>
                <a:lnTo>
                  <a:pt x="2523744" y="0"/>
                </a:lnTo>
              </a:path>
              <a:path w="2524125" h="34289">
                <a:moveTo>
                  <a:pt x="0" y="0"/>
                </a:moveTo>
                <a:lnTo>
                  <a:pt x="0" y="34289"/>
                </a:lnTo>
              </a:path>
              <a:path w="2524125" h="34289">
                <a:moveTo>
                  <a:pt x="413003" y="0"/>
                </a:moveTo>
                <a:lnTo>
                  <a:pt x="413003" y="34289"/>
                </a:lnTo>
              </a:path>
              <a:path w="2524125" h="34289">
                <a:moveTo>
                  <a:pt x="830579" y="0"/>
                </a:moveTo>
                <a:lnTo>
                  <a:pt x="830579" y="34289"/>
                </a:lnTo>
              </a:path>
              <a:path w="2524125" h="34289">
                <a:moveTo>
                  <a:pt x="1241298" y="0"/>
                </a:moveTo>
                <a:lnTo>
                  <a:pt x="1241298" y="34289"/>
                </a:lnTo>
              </a:path>
              <a:path w="2524125" h="34289">
                <a:moveTo>
                  <a:pt x="1658874" y="0"/>
                </a:moveTo>
                <a:lnTo>
                  <a:pt x="1658874" y="34289"/>
                </a:lnTo>
              </a:path>
              <a:path w="2524125" h="34289">
                <a:moveTo>
                  <a:pt x="2069592" y="0"/>
                </a:moveTo>
                <a:lnTo>
                  <a:pt x="2069592" y="34289"/>
                </a:lnTo>
              </a:path>
              <a:path w="2524125" h="34289">
                <a:moveTo>
                  <a:pt x="2487168" y="0"/>
                </a:moveTo>
                <a:lnTo>
                  <a:pt x="2487168" y="34289"/>
                </a:lnTo>
              </a:path>
            </a:pathLst>
          </a:custGeom>
          <a:ln w="9525">
            <a:solidFill>
              <a:srgbClr val="010027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30" name="object 30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856543" y="2885884"/>
            <a:ext cx="2540500" cy="603123"/>
          </a:xfrm>
          <a:prstGeom prst="rect">
            <a:avLst/>
          </a:prstGeom>
        </p:spPr>
      </p:pic>
      <p:sp>
        <p:nvSpPr>
          <p:cNvPr id="31" name="object 31" descr=""/>
          <p:cNvSpPr txBox="1"/>
          <p:nvPr/>
        </p:nvSpPr>
        <p:spPr>
          <a:xfrm>
            <a:off x="8527033" y="2594406"/>
            <a:ext cx="248285" cy="1076960"/>
          </a:xfrm>
          <a:prstGeom prst="rect">
            <a:avLst/>
          </a:prstGeom>
        </p:spPr>
        <p:txBody>
          <a:bodyPr wrap="square" lIns="0" tIns="8572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75"/>
              </a:spcBef>
            </a:pPr>
            <a:r>
              <a:rPr dirty="0" sz="900" spc="-20">
                <a:solidFill>
                  <a:srgbClr val="010027"/>
                </a:solidFill>
                <a:latin typeface="Arial MT"/>
                <a:cs typeface="Arial MT"/>
              </a:rPr>
              <a:t>1.30</a:t>
            </a:r>
            <a:endParaRPr sz="9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575"/>
              </a:spcBef>
            </a:pPr>
            <a:r>
              <a:rPr dirty="0" sz="900" spc="-20">
                <a:solidFill>
                  <a:srgbClr val="010027"/>
                </a:solidFill>
                <a:latin typeface="Arial MT"/>
                <a:cs typeface="Arial MT"/>
              </a:rPr>
              <a:t>1.20</a:t>
            </a:r>
            <a:endParaRPr sz="9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575"/>
              </a:spcBef>
            </a:pPr>
            <a:r>
              <a:rPr dirty="0" sz="900" spc="-20">
                <a:solidFill>
                  <a:srgbClr val="010027"/>
                </a:solidFill>
                <a:latin typeface="Arial MT"/>
                <a:cs typeface="Arial MT"/>
              </a:rPr>
              <a:t>1.10</a:t>
            </a:r>
            <a:endParaRPr sz="9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575"/>
              </a:spcBef>
            </a:pPr>
            <a:r>
              <a:rPr dirty="0" sz="900" spc="-20">
                <a:solidFill>
                  <a:srgbClr val="010027"/>
                </a:solidFill>
                <a:latin typeface="Arial MT"/>
                <a:cs typeface="Arial MT"/>
              </a:rPr>
              <a:t>1.00</a:t>
            </a:r>
            <a:endParaRPr sz="9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580"/>
              </a:spcBef>
            </a:pPr>
            <a:r>
              <a:rPr dirty="0" sz="900" spc="-20">
                <a:solidFill>
                  <a:srgbClr val="010027"/>
                </a:solidFill>
                <a:latin typeface="Arial MT"/>
                <a:cs typeface="Arial MT"/>
              </a:rPr>
              <a:t>0.90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32" name="object 32" descr=""/>
          <p:cNvSpPr txBox="1"/>
          <p:nvPr/>
        </p:nvSpPr>
        <p:spPr>
          <a:xfrm>
            <a:off x="8731504" y="3644900"/>
            <a:ext cx="274828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22275" algn="l"/>
                <a:tab pos="842644" algn="l"/>
                <a:tab pos="1250315" algn="l"/>
                <a:tab pos="1671320" algn="l"/>
                <a:tab pos="2078989" algn="l"/>
                <a:tab pos="2499995" algn="l"/>
              </a:tabLst>
            </a:pP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F-</a:t>
            </a:r>
            <a:r>
              <a:rPr dirty="0" sz="900" spc="-25">
                <a:solidFill>
                  <a:srgbClr val="010027"/>
                </a:solidFill>
                <a:latin typeface="Arial MT"/>
                <a:cs typeface="Arial MT"/>
              </a:rPr>
              <a:t>20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	A-</a:t>
            </a:r>
            <a:r>
              <a:rPr dirty="0" sz="900" spc="-25">
                <a:solidFill>
                  <a:srgbClr val="010027"/>
                </a:solidFill>
                <a:latin typeface="Arial MT"/>
                <a:cs typeface="Arial MT"/>
              </a:rPr>
              <a:t>20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	F-</a:t>
            </a:r>
            <a:r>
              <a:rPr dirty="0" sz="900" spc="-25">
                <a:solidFill>
                  <a:srgbClr val="010027"/>
                </a:solidFill>
                <a:latin typeface="Arial MT"/>
                <a:cs typeface="Arial MT"/>
              </a:rPr>
              <a:t>21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	A-</a:t>
            </a:r>
            <a:r>
              <a:rPr dirty="0" sz="900" spc="-25">
                <a:solidFill>
                  <a:srgbClr val="010027"/>
                </a:solidFill>
                <a:latin typeface="Arial MT"/>
                <a:cs typeface="Arial MT"/>
              </a:rPr>
              <a:t>21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	F-</a:t>
            </a:r>
            <a:r>
              <a:rPr dirty="0" sz="900" spc="-25">
                <a:solidFill>
                  <a:srgbClr val="010027"/>
                </a:solidFill>
                <a:latin typeface="Arial MT"/>
                <a:cs typeface="Arial MT"/>
              </a:rPr>
              <a:t>22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	A-</a:t>
            </a:r>
            <a:r>
              <a:rPr dirty="0" sz="900" spc="-25">
                <a:solidFill>
                  <a:srgbClr val="010027"/>
                </a:solidFill>
                <a:latin typeface="Arial MT"/>
                <a:cs typeface="Arial MT"/>
              </a:rPr>
              <a:t>22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	F-</a:t>
            </a:r>
            <a:r>
              <a:rPr dirty="0" sz="900" spc="-25">
                <a:solidFill>
                  <a:srgbClr val="010027"/>
                </a:solidFill>
                <a:latin typeface="Arial MT"/>
                <a:cs typeface="Arial MT"/>
              </a:rPr>
              <a:t>23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33" name="object 33" descr=""/>
          <p:cNvSpPr/>
          <p:nvPr/>
        </p:nvSpPr>
        <p:spPr>
          <a:xfrm>
            <a:off x="8863965" y="2308479"/>
            <a:ext cx="2524125" cy="34290"/>
          </a:xfrm>
          <a:custGeom>
            <a:avLst/>
            <a:gdLst/>
            <a:ahLst/>
            <a:cxnLst/>
            <a:rect l="l" t="t" r="r" b="b"/>
            <a:pathLst>
              <a:path w="2524125" h="34289">
                <a:moveTo>
                  <a:pt x="0" y="0"/>
                </a:moveTo>
                <a:lnTo>
                  <a:pt x="2523743" y="0"/>
                </a:lnTo>
              </a:path>
              <a:path w="2524125" h="34289">
                <a:moveTo>
                  <a:pt x="0" y="0"/>
                </a:moveTo>
                <a:lnTo>
                  <a:pt x="0" y="34290"/>
                </a:lnTo>
              </a:path>
              <a:path w="2524125" h="34289">
                <a:moveTo>
                  <a:pt x="413003" y="0"/>
                </a:moveTo>
                <a:lnTo>
                  <a:pt x="413003" y="34290"/>
                </a:lnTo>
              </a:path>
              <a:path w="2524125" h="34289">
                <a:moveTo>
                  <a:pt x="830579" y="0"/>
                </a:moveTo>
                <a:lnTo>
                  <a:pt x="830579" y="34290"/>
                </a:lnTo>
              </a:path>
              <a:path w="2524125" h="34289">
                <a:moveTo>
                  <a:pt x="1241298" y="0"/>
                </a:moveTo>
                <a:lnTo>
                  <a:pt x="1241298" y="34290"/>
                </a:lnTo>
              </a:path>
              <a:path w="2524125" h="34289">
                <a:moveTo>
                  <a:pt x="1658874" y="0"/>
                </a:moveTo>
                <a:lnTo>
                  <a:pt x="1658874" y="34290"/>
                </a:lnTo>
              </a:path>
              <a:path w="2524125" h="34289">
                <a:moveTo>
                  <a:pt x="2069591" y="0"/>
                </a:moveTo>
                <a:lnTo>
                  <a:pt x="2069591" y="34290"/>
                </a:lnTo>
              </a:path>
              <a:path w="2524125" h="34289">
                <a:moveTo>
                  <a:pt x="2487167" y="0"/>
                </a:moveTo>
                <a:lnTo>
                  <a:pt x="2487167" y="34290"/>
                </a:lnTo>
              </a:path>
            </a:pathLst>
          </a:custGeom>
          <a:ln w="9525">
            <a:solidFill>
              <a:srgbClr val="01002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 descr=""/>
          <p:cNvSpPr/>
          <p:nvPr/>
        </p:nvSpPr>
        <p:spPr>
          <a:xfrm>
            <a:off x="8865107" y="1404366"/>
            <a:ext cx="2521585" cy="765175"/>
          </a:xfrm>
          <a:custGeom>
            <a:avLst/>
            <a:gdLst/>
            <a:ahLst/>
            <a:cxnLst/>
            <a:rect l="l" t="t" r="r" b="b"/>
            <a:pathLst>
              <a:path w="2521584" h="765175">
                <a:moveTo>
                  <a:pt x="0" y="74675"/>
                </a:moveTo>
                <a:lnTo>
                  <a:pt x="2286" y="67818"/>
                </a:lnTo>
                <a:lnTo>
                  <a:pt x="9144" y="32004"/>
                </a:lnTo>
                <a:lnTo>
                  <a:pt x="11430" y="50292"/>
                </a:lnTo>
                <a:lnTo>
                  <a:pt x="13716" y="19812"/>
                </a:lnTo>
                <a:lnTo>
                  <a:pt x="16001" y="30480"/>
                </a:lnTo>
                <a:lnTo>
                  <a:pt x="18288" y="29718"/>
                </a:lnTo>
                <a:lnTo>
                  <a:pt x="25146" y="4572"/>
                </a:lnTo>
                <a:lnTo>
                  <a:pt x="27432" y="16763"/>
                </a:lnTo>
                <a:lnTo>
                  <a:pt x="29718" y="4572"/>
                </a:lnTo>
                <a:lnTo>
                  <a:pt x="32003" y="20574"/>
                </a:lnTo>
                <a:lnTo>
                  <a:pt x="34290" y="57150"/>
                </a:lnTo>
                <a:lnTo>
                  <a:pt x="41148" y="11430"/>
                </a:lnTo>
                <a:lnTo>
                  <a:pt x="43434" y="6096"/>
                </a:lnTo>
                <a:lnTo>
                  <a:pt x="45720" y="34289"/>
                </a:lnTo>
                <a:lnTo>
                  <a:pt x="48006" y="3810"/>
                </a:lnTo>
                <a:lnTo>
                  <a:pt x="50292" y="0"/>
                </a:lnTo>
                <a:lnTo>
                  <a:pt x="56388" y="16763"/>
                </a:lnTo>
                <a:lnTo>
                  <a:pt x="58674" y="16001"/>
                </a:lnTo>
                <a:lnTo>
                  <a:pt x="60960" y="3048"/>
                </a:lnTo>
                <a:lnTo>
                  <a:pt x="63246" y="4572"/>
                </a:lnTo>
                <a:lnTo>
                  <a:pt x="65532" y="62484"/>
                </a:lnTo>
                <a:lnTo>
                  <a:pt x="72390" y="71628"/>
                </a:lnTo>
                <a:lnTo>
                  <a:pt x="74675" y="75437"/>
                </a:lnTo>
                <a:lnTo>
                  <a:pt x="76962" y="48006"/>
                </a:lnTo>
                <a:lnTo>
                  <a:pt x="79248" y="112775"/>
                </a:lnTo>
                <a:lnTo>
                  <a:pt x="81534" y="65532"/>
                </a:lnTo>
                <a:lnTo>
                  <a:pt x="88392" y="52578"/>
                </a:lnTo>
                <a:lnTo>
                  <a:pt x="90677" y="104394"/>
                </a:lnTo>
                <a:lnTo>
                  <a:pt x="92964" y="96774"/>
                </a:lnTo>
                <a:lnTo>
                  <a:pt x="95250" y="67818"/>
                </a:lnTo>
                <a:lnTo>
                  <a:pt x="97536" y="45720"/>
                </a:lnTo>
                <a:lnTo>
                  <a:pt x="104394" y="80010"/>
                </a:lnTo>
                <a:lnTo>
                  <a:pt x="106680" y="83820"/>
                </a:lnTo>
                <a:lnTo>
                  <a:pt x="108966" y="79248"/>
                </a:lnTo>
                <a:lnTo>
                  <a:pt x="111251" y="107442"/>
                </a:lnTo>
                <a:lnTo>
                  <a:pt x="113538" y="85344"/>
                </a:lnTo>
                <a:lnTo>
                  <a:pt x="120396" y="59436"/>
                </a:lnTo>
                <a:lnTo>
                  <a:pt x="122682" y="118110"/>
                </a:lnTo>
                <a:lnTo>
                  <a:pt x="124968" y="133350"/>
                </a:lnTo>
                <a:lnTo>
                  <a:pt x="127253" y="137922"/>
                </a:lnTo>
                <a:lnTo>
                  <a:pt x="129540" y="138684"/>
                </a:lnTo>
                <a:lnTo>
                  <a:pt x="136398" y="156210"/>
                </a:lnTo>
                <a:lnTo>
                  <a:pt x="138684" y="169925"/>
                </a:lnTo>
                <a:lnTo>
                  <a:pt x="140970" y="160782"/>
                </a:lnTo>
                <a:lnTo>
                  <a:pt x="143256" y="157734"/>
                </a:lnTo>
                <a:lnTo>
                  <a:pt x="145542" y="168401"/>
                </a:lnTo>
                <a:lnTo>
                  <a:pt x="152400" y="175260"/>
                </a:lnTo>
                <a:lnTo>
                  <a:pt x="154686" y="182118"/>
                </a:lnTo>
                <a:lnTo>
                  <a:pt x="156210" y="168401"/>
                </a:lnTo>
                <a:lnTo>
                  <a:pt x="158496" y="95250"/>
                </a:lnTo>
                <a:lnTo>
                  <a:pt x="160782" y="129539"/>
                </a:lnTo>
                <a:lnTo>
                  <a:pt x="167640" y="134874"/>
                </a:lnTo>
                <a:lnTo>
                  <a:pt x="169925" y="118110"/>
                </a:lnTo>
                <a:lnTo>
                  <a:pt x="172212" y="123444"/>
                </a:lnTo>
                <a:lnTo>
                  <a:pt x="174498" y="141732"/>
                </a:lnTo>
                <a:lnTo>
                  <a:pt x="176784" y="147828"/>
                </a:lnTo>
                <a:lnTo>
                  <a:pt x="183642" y="150875"/>
                </a:lnTo>
                <a:lnTo>
                  <a:pt x="185927" y="171450"/>
                </a:lnTo>
                <a:lnTo>
                  <a:pt x="188214" y="174498"/>
                </a:lnTo>
                <a:lnTo>
                  <a:pt x="190500" y="166116"/>
                </a:lnTo>
                <a:lnTo>
                  <a:pt x="192786" y="208787"/>
                </a:lnTo>
                <a:lnTo>
                  <a:pt x="199644" y="174498"/>
                </a:lnTo>
                <a:lnTo>
                  <a:pt x="201930" y="189737"/>
                </a:lnTo>
                <a:lnTo>
                  <a:pt x="204216" y="182880"/>
                </a:lnTo>
                <a:lnTo>
                  <a:pt x="206501" y="161544"/>
                </a:lnTo>
                <a:lnTo>
                  <a:pt x="208788" y="165354"/>
                </a:lnTo>
                <a:lnTo>
                  <a:pt x="215646" y="163068"/>
                </a:lnTo>
                <a:lnTo>
                  <a:pt x="217932" y="164592"/>
                </a:lnTo>
                <a:lnTo>
                  <a:pt x="220218" y="210312"/>
                </a:lnTo>
                <a:lnTo>
                  <a:pt x="222503" y="181356"/>
                </a:lnTo>
                <a:lnTo>
                  <a:pt x="224790" y="243839"/>
                </a:lnTo>
                <a:lnTo>
                  <a:pt x="231648" y="167639"/>
                </a:lnTo>
                <a:lnTo>
                  <a:pt x="233934" y="182880"/>
                </a:lnTo>
                <a:lnTo>
                  <a:pt x="236220" y="188975"/>
                </a:lnTo>
                <a:lnTo>
                  <a:pt x="238506" y="169925"/>
                </a:lnTo>
                <a:lnTo>
                  <a:pt x="240792" y="213360"/>
                </a:lnTo>
                <a:lnTo>
                  <a:pt x="247650" y="185166"/>
                </a:lnTo>
                <a:lnTo>
                  <a:pt x="249936" y="179832"/>
                </a:lnTo>
                <a:lnTo>
                  <a:pt x="252222" y="212598"/>
                </a:lnTo>
                <a:lnTo>
                  <a:pt x="254508" y="188975"/>
                </a:lnTo>
                <a:lnTo>
                  <a:pt x="256794" y="195834"/>
                </a:lnTo>
                <a:lnTo>
                  <a:pt x="262890" y="175260"/>
                </a:lnTo>
                <a:lnTo>
                  <a:pt x="265175" y="179070"/>
                </a:lnTo>
                <a:lnTo>
                  <a:pt x="267462" y="193548"/>
                </a:lnTo>
                <a:lnTo>
                  <a:pt x="269748" y="183642"/>
                </a:lnTo>
                <a:lnTo>
                  <a:pt x="272034" y="182118"/>
                </a:lnTo>
                <a:lnTo>
                  <a:pt x="278892" y="205739"/>
                </a:lnTo>
                <a:lnTo>
                  <a:pt x="281177" y="215646"/>
                </a:lnTo>
                <a:lnTo>
                  <a:pt x="283464" y="198882"/>
                </a:lnTo>
                <a:lnTo>
                  <a:pt x="285750" y="192024"/>
                </a:lnTo>
                <a:lnTo>
                  <a:pt x="288036" y="208787"/>
                </a:lnTo>
                <a:lnTo>
                  <a:pt x="294894" y="220980"/>
                </a:lnTo>
                <a:lnTo>
                  <a:pt x="297180" y="224028"/>
                </a:lnTo>
                <a:lnTo>
                  <a:pt x="299466" y="215646"/>
                </a:lnTo>
                <a:lnTo>
                  <a:pt x="301751" y="214122"/>
                </a:lnTo>
                <a:lnTo>
                  <a:pt x="304038" y="202692"/>
                </a:lnTo>
                <a:lnTo>
                  <a:pt x="310896" y="229362"/>
                </a:lnTo>
                <a:lnTo>
                  <a:pt x="313182" y="241554"/>
                </a:lnTo>
                <a:lnTo>
                  <a:pt x="315468" y="245363"/>
                </a:lnTo>
                <a:lnTo>
                  <a:pt x="317753" y="247650"/>
                </a:lnTo>
                <a:lnTo>
                  <a:pt x="320040" y="252222"/>
                </a:lnTo>
                <a:lnTo>
                  <a:pt x="326898" y="297180"/>
                </a:lnTo>
                <a:lnTo>
                  <a:pt x="329184" y="290322"/>
                </a:lnTo>
                <a:lnTo>
                  <a:pt x="331470" y="268224"/>
                </a:lnTo>
                <a:lnTo>
                  <a:pt x="333756" y="278892"/>
                </a:lnTo>
                <a:lnTo>
                  <a:pt x="336042" y="286512"/>
                </a:lnTo>
                <a:lnTo>
                  <a:pt x="342900" y="294894"/>
                </a:lnTo>
                <a:lnTo>
                  <a:pt x="345186" y="319278"/>
                </a:lnTo>
                <a:lnTo>
                  <a:pt x="347472" y="315468"/>
                </a:lnTo>
                <a:lnTo>
                  <a:pt x="349758" y="316230"/>
                </a:lnTo>
                <a:lnTo>
                  <a:pt x="352044" y="317754"/>
                </a:lnTo>
                <a:lnTo>
                  <a:pt x="358901" y="307086"/>
                </a:lnTo>
                <a:lnTo>
                  <a:pt x="361188" y="306324"/>
                </a:lnTo>
                <a:lnTo>
                  <a:pt x="363474" y="313944"/>
                </a:lnTo>
                <a:lnTo>
                  <a:pt x="364998" y="299466"/>
                </a:lnTo>
                <a:lnTo>
                  <a:pt x="367284" y="257556"/>
                </a:lnTo>
                <a:lnTo>
                  <a:pt x="374142" y="276606"/>
                </a:lnTo>
                <a:lnTo>
                  <a:pt x="376427" y="233172"/>
                </a:lnTo>
                <a:lnTo>
                  <a:pt x="378714" y="230124"/>
                </a:lnTo>
                <a:lnTo>
                  <a:pt x="381000" y="244601"/>
                </a:lnTo>
                <a:lnTo>
                  <a:pt x="383286" y="243839"/>
                </a:lnTo>
                <a:lnTo>
                  <a:pt x="390144" y="281178"/>
                </a:lnTo>
                <a:lnTo>
                  <a:pt x="392430" y="261366"/>
                </a:lnTo>
                <a:lnTo>
                  <a:pt x="394716" y="271272"/>
                </a:lnTo>
                <a:lnTo>
                  <a:pt x="397001" y="265175"/>
                </a:lnTo>
                <a:lnTo>
                  <a:pt x="399288" y="264413"/>
                </a:lnTo>
                <a:lnTo>
                  <a:pt x="406146" y="261366"/>
                </a:lnTo>
                <a:lnTo>
                  <a:pt x="408432" y="272034"/>
                </a:lnTo>
                <a:lnTo>
                  <a:pt x="410718" y="284988"/>
                </a:lnTo>
                <a:lnTo>
                  <a:pt x="413003" y="284988"/>
                </a:lnTo>
                <a:lnTo>
                  <a:pt x="415290" y="288798"/>
                </a:lnTo>
                <a:lnTo>
                  <a:pt x="422148" y="308610"/>
                </a:lnTo>
                <a:lnTo>
                  <a:pt x="424434" y="303275"/>
                </a:lnTo>
                <a:lnTo>
                  <a:pt x="426720" y="300228"/>
                </a:lnTo>
                <a:lnTo>
                  <a:pt x="429006" y="303275"/>
                </a:lnTo>
                <a:lnTo>
                  <a:pt x="431292" y="326136"/>
                </a:lnTo>
                <a:lnTo>
                  <a:pt x="438150" y="296418"/>
                </a:lnTo>
                <a:lnTo>
                  <a:pt x="440436" y="297180"/>
                </a:lnTo>
                <a:lnTo>
                  <a:pt x="442722" y="320039"/>
                </a:lnTo>
                <a:lnTo>
                  <a:pt x="445008" y="335280"/>
                </a:lnTo>
                <a:lnTo>
                  <a:pt x="447294" y="332994"/>
                </a:lnTo>
                <a:lnTo>
                  <a:pt x="454151" y="297180"/>
                </a:lnTo>
                <a:lnTo>
                  <a:pt x="456438" y="307086"/>
                </a:lnTo>
                <a:lnTo>
                  <a:pt x="458724" y="323850"/>
                </a:lnTo>
                <a:lnTo>
                  <a:pt x="461010" y="323088"/>
                </a:lnTo>
                <a:lnTo>
                  <a:pt x="463296" y="339851"/>
                </a:lnTo>
                <a:lnTo>
                  <a:pt x="469392" y="289560"/>
                </a:lnTo>
                <a:lnTo>
                  <a:pt x="471677" y="345186"/>
                </a:lnTo>
                <a:lnTo>
                  <a:pt x="473964" y="339851"/>
                </a:lnTo>
                <a:lnTo>
                  <a:pt x="476250" y="333756"/>
                </a:lnTo>
                <a:lnTo>
                  <a:pt x="478536" y="338328"/>
                </a:lnTo>
                <a:lnTo>
                  <a:pt x="485394" y="329946"/>
                </a:lnTo>
                <a:lnTo>
                  <a:pt x="487680" y="317754"/>
                </a:lnTo>
                <a:lnTo>
                  <a:pt x="489966" y="303275"/>
                </a:lnTo>
                <a:lnTo>
                  <a:pt x="492251" y="252222"/>
                </a:lnTo>
                <a:lnTo>
                  <a:pt x="494538" y="288798"/>
                </a:lnTo>
                <a:lnTo>
                  <a:pt x="501396" y="295656"/>
                </a:lnTo>
                <a:lnTo>
                  <a:pt x="503682" y="278130"/>
                </a:lnTo>
                <a:lnTo>
                  <a:pt x="505968" y="295656"/>
                </a:lnTo>
                <a:lnTo>
                  <a:pt x="508253" y="309372"/>
                </a:lnTo>
                <a:lnTo>
                  <a:pt x="510540" y="306324"/>
                </a:lnTo>
                <a:lnTo>
                  <a:pt x="517398" y="335280"/>
                </a:lnTo>
                <a:lnTo>
                  <a:pt x="519684" y="329946"/>
                </a:lnTo>
                <a:lnTo>
                  <a:pt x="521970" y="330708"/>
                </a:lnTo>
                <a:lnTo>
                  <a:pt x="524256" y="313944"/>
                </a:lnTo>
                <a:lnTo>
                  <a:pt x="526542" y="347472"/>
                </a:lnTo>
                <a:lnTo>
                  <a:pt x="533400" y="303275"/>
                </a:lnTo>
                <a:lnTo>
                  <a:pt x="535686" y="301751"/>
                </a:lnTo>
                <a:lnTo>
                  <a:pt x="537972" y="278892"/>
                </a:lnTo>
                <a:lnTo>
                  <a:pt x="540258" y="305562"/>
                </a:lnTo>
                <a:lnTo>
                  <a:pt x="542544" y="310134"/>
                </a:lnTo>
                <a:lnTo>
                  <a:pt x="549401" y="336804"/>
                </a:lnTo>
                <a:lnTo>
                  <a:pt x="551688" y="294894"/>
                </a:lnTo>
                <a:lnTo>
                  <a:pt x="553974" y="323088"/>
                </a:lnTo>
                <a:lnTo>
                  <a:pt x="556260" y="335280"/>
                </a:lnTo>
                <a:lnTo>
                  <a:pt x="558546" y="317754"/>
                </a:lnTo>
                <a:lnTo>
                  <a:pt x="565403" y="337566"/>
                </a:lnTo>
                <a:lnTo>
                  <a:pt x="567690" y="320801"/>
                </a:lnTo>
                <a:lnTo>
                  <a:pt x="569976" y="301751"/>
                </a:lnTo>
                <a:lnTo>
                  <a:pt x="572262" y="274320"/>
                </a:lnTo>
                <a:lnTo>
                  <a:pt x="573786" y="278892"/>
                </a:lnTo>
                <a:lnTo>
                  <a:pt x="580644" y="262128"/>
                </a:lnTo>
                <a:lnTo>
                  <a:pt x="582930" y="290322"/>
                </a:lnTo>
                <a:lnTo>
                  <a:pt x="585216" y="290322"/>
                </a:lnTo>
                <a:lnTo>
                  <a:pt x="587501" y="268986"/>
                </a:lnTo>
                <a:lnTo>
                  <a:pt x="589788" y="223266"/>
                </a:lnTo>
                <a:lnTo>
                  <a:pt x="596646" y="284988"/>
                </a:lnTo>
                <a:lnTo>
                  <a:pt x="598932" y="272034"/>
                </a:lnTo>
                <a:lnTo>
                  <a:pt x="601218" y="274320"/>
                </a:lnTo>
                <a:lnTo>
                  <a:pt x="603503" y="250698"/>
                </a:lnTo>
                <a:lnTo>
                  <a:pt x="605790" y="238506"/>
                </a:lnTo>
                <a:lnTo>
                  <a:pt x="612648" y="262128"/>
                </a:lnTo>
                <a:lnTo>
                  <a:pt x="614934" y="248412"/>
                </a:lnTo>
                <a:lnTo>
                  <a:pt x="617220" y="217170"/>
                </a:lnTo>
                <a:lnTo>
                  <a:pt x="619506" y="227075"/>
                </a:lnTo>
                <a:lnTo>
                  <a:pt x="621792" y="274320"/>
                </a:lnTo>
                <a:lnTo>
                  <a:pt x="628650" y="278130"/>
                </a:lnTo>
                <a:lnTo>
                  <a:pt x="630936" y="313182"/>
                </a:lnTo>
                <a:lnTo>
                  <a:pt x="633222" y="305562"/>
                </a:lnTo>
                <a:lnTo>
                  <a:pt x="635508" y="298704"/>
                </a:lnTo>
                <a:lnTo>
                  <a:pt x="637794" y="309372"/>
                </a:lnTo>
                <a:lnTo>
                  <a:pt x="644651" y="291846"/>
                </a:lnTo>
                <a:lnTo>
                  <a:pt x="646938" y="291846"/>
                </a:lnTo>
                <a:lnTo>
                  <a:pt x="649224" y="294894"/>
                </a:lnTo>
                <a:lnTo>
                  <a:pt x="651510" y="289560"/>
                </a:lnTo>
                <a:lnTo>
                  <a:pt x="653796" y="316230"/>
                </a:lnTo>
                <a:lnTo>
                  <a:pt x="660653" y="301751"/>
                </a:lnTo>
                <a:lnTo>
                  <a:pt x="662940" y="302513"/>
                </a:lnTo>
                <a:lnTo>
                  <a:pt x="665226" y="298704"/>
                </a:lnTo>
                <a:lnTo>
                  <a:pt x="667512" y="308610"/>
                </a:lnTo>
                <a:lnTo>
                  <a:pt x="669798" y="316992"/>
                </a:lnTo>
                <a:lnTo>
                  <a:pt x="676656" y="312420"/>
                </a:lnTo>
                <a:lnTo>
                  <a:pt x="678180" y="319278"/>
                </a:lnTo>
                <a:lnTo>
                  <a:pt x="680466" y="326898"/>
                </a:lnTo>
                <a:lnTo>
                  <a:pt x="682751" y="329946"/>
                </a:lnTo>
                <a:lnTo>
                  <a:pt x="685038" y="342138"/>
                </a:lnTo>
                <a:lnTo>
                  <a:pt x="691896" y="334518"/>
                </a:lnTo>
                <a:lnTo>
                  <a:pt x="694182" y="345186"/>
                </a:lnTo>
                <a:lnTo>
                  <a:pt x="696468" y="342138"/>
                </a:lnTo>
                <a:lnTo>
                  <a:pt x="698753" y="340613"/>
                </a:lnTo>
                <a:lnTo>
                  <a:pt x="701040" y="295656"/>
                </a:lnTo>
                <a:lnTo>
                  <a:pt x="707898" y="354330"/>
                </a:lnTo>
                <a:lnTo>
                  <a:pt x="710184" y="378713"/>
                </a:lnTo>
                <a:lnTo>
                  <a:pt x="712470" y="345186"/>
                </a:lnTo>
                <a:lnTo>
                  <a:pt x="714756" y="310896"/>
                </a:lnTo>
                <a:lnTo>
                  <a:pt x="717042" y="765048"/>
                </a:lnTo>
                <a:lnTo>
                  <a:pt x="723900" y="351282"/>
                </a:lnTo>
                <a:lnTo>
                  <a:pt x="726186" y="355854"/>
                </a:lnTo>
                <a:lnTo>
                  <a:pt x="728472" y="351282"/>
                </a:lnTo>
                <a:lnTo>
                  <a:pt x="730758" y="345186"/>
                </a:lnTo>
                <a:lnTo>
                  <a:pt x="733044" y="374142"/>
                </a:lnTo>
                <a:lnTo>
                  <a:pt x="739901" y="353568"/>
                </a:lnTo>
                <a:lnTo>
                  <a:pt x="742188" y="351282"/>
                </a:lnTo>
                <a:lnTo>
                  <a:pt x="744474" y="322325"/>
                </a:lnTo>
                <a:lnTo>
                  <a:pt x="746760" y="336804"/>
                </a:lnTo>
                <a:lnTo>
                  <a:pt x="749046" y="345186"/>
                </a:lnTo>
                <a:lnTo>
                  <a:pt x="755903" y="334518"/>
                </a:lnTo>
                <a:lnTo>
                  <a:pt x="758190" y="353568"/>
                </a:lnTo>
                <a:lnTo>
                  <a:pt x="760476" y="348234"/>
                </a:lnTo>
                <a:lnTo>
                  <a:pt x="762762" y="374904"/>
                </a:lnTo>
                <a:lnTo>
                  <a:pt x="765048" y="357378"/>
                </a:lnTo>
                <a:lnTo>
                  <a:pt x="771906" y="344424"/>
                </a:lnTo>
                <a:lnTo>
                  <a:pt x="774192" y="339851"/>
                </a:lnTo>
                <a:lnTo>
                  <a:pt x="776477" y="355092"/>
                </a:lnTo>
                <a:lnTo>
                  <a:pt x="778764" y="348996"/>
                </a:lnTo>
                <a:lnTo>
                  <a:pt x="781050" y="358139"/>
                </a:lnTo>
                <a:lnTo>
                  <a:pt x="787146" y="362712"/>
                </a:lnTo>
                <a:lnTo>
                  <a:pt x="789432" y="357378"/>
                </a:lnTo>
                <a:lnTo>
                  <a:pt x="791718" y="357378"/>
                </a:lnTo>
                <a:lnTo>
                  <a:pt x="794003" y="361188"/>
                </a:lnTo>
                <a:lnTo>
                  <a:pt x="796290" y="406908"/>
                </a:lnTo>
                <a:lnTo>
                  <a:pt x="803148" y="368808"/>
                </a:lnTo>
                <a:lnTo>
                  <a:pt x="805434" y="368808"/>
                </a:lnTo>
                <a:lnTo>
                  <a:pt x="807720" y="358901"/>
                </a:lnTo>
                <a:lnTo>
                  <a:pt x="810006" y="368808"/>
                </a:lnTo>
                <a:lnTo>
                  <a:pt x="812292" y="372618"/>
                </a:lnTo>
                <a:lnTo>
                  <a:pt x="819150" y="362712"/>
                </a:lnTo>
                <a:lnTo>
                  <a:pt x="821436" y="376428"/>
                </a:lnTo>
                <a:lnTo>
                  <a:pt x="823722" y="379475"/>
                </a:lnTo>
                <a:lnTo>
                  <a:pt x="826008" y="371856"/>
                </a:lnTo>
                <a:lnTo>
                  <a:pt x="828294" y="367284"/>
                </a:lnTo>
                <a:lnTo>
                  <a:pt x="835151" y="377951"/>
                </a:lnTo>
                <a:lnTo>
                  <a:pt x="837438" y="358139"/>
                </a:lnTo>
                <a:lnTo>
                  <a:pt x="839724" y="405384"/>
                </a:lnTo>
                <a:lnTo>
                  <a:pt x="842010" y="347472"/>
                </a:lnTo>
                <a:lnTo>
                  <a:pt x="844296" y="353568"/>
                </a:lnTo>
                <a:lnTo>
                  <a:pt x="851153" y="368808"/>
                </a:lnTo>
                <a:lnTo>
                  <a:pt x="853440" y="372618"/>
                </a:lnTo>
                <a:lnTo>
                  <a:pt x="855726" y="374142"/>
                </a:lnTo>
                <a:lnTo>
                  <a:pt x="858012" y="400050"/>
                </a:lnTo>
                <a:lnTo>
                  <a:pt x="860298" y="330708"/>
                </a:lnTo>
                <a:lnTo>
                  <a:pt x="867156" y="379475"/>
                </a:lnTo>
                <a:lnTo>
                  <a:pt x="869442" y="368808"/>
                </a:lnTo>
                <a:lnTo>
                  <a:pt x="871727" y="374142"/>
                </a:lnTo>
                <a:lnTo>
                  <a:pt x="874014" y="367284"/>
                </a:lnTo>
                <a:lnTo>
                  <a:pt x="876300" y="364998"/>
                </a:lnTo>
                <a:lnTo>
                  <a:pt x="883158" y="374904"/>
                </a:lnTo>
                <a:lnTo>
                  <a:pt x="885444" y="377951"/>
                </a:lnTo>
                <a:lnTo>
                  <a:pt x="886968" y="365760"/>
                </a:lnTo>
                <a:lnTo>
                  <a:pt x="889253" y="364236"/>
                </a:lnTo>
                <a:lnTo>
                  <a:pt x="891540" y="371856"/>
                </a:lnTo>
                <a:lnTo>
                  <a:pt x="898398" y="360425"/>
                </a:lnTo>
                <a:lnTo>
                  <a:pt x="900684" y="369570"/>
                </a:lnTo>
                <a:lnTo>
                  <a:pt x="902970" y="367284"/>
                </a:lnTo>
                <a:lnTo>
                  <a:pt x="905256" y="361950"/>
                </a:lnTo>
                <a:lnTo>
                  <a:pt x="907542" y="369570"/>
                </a:lnTo>
                <a:lnTo>
                  <a:pt x="914400" y="381000"/>
                </a:lnTo>
                <a:lnTo>
                  <a:pt x="916686" y="374904"/>
                </a:lnTo>
                <a:lnTo>
                  <a:pt x="918972" y="369570"/>
                </a:lnTo>
                <a:lnTo>
                  <a:pt x="921258" y="358901"/>
                </a:lnTo>
                <a:lnTo>
                  <a:pt x="923544" y="322325"/>
                </a:lnTo>
                <a:lnTo>
                  <a:pt x="930401" y="358901"/>
                </a:lnTo>
                <a:lnTo>
                  <a:pt x="932688" y="364236"/>
                </a:lnTo>
                <a:lnTo>
                  <a:pt x="934974" y="365760"/>
                </a:lnTo>
                <a:lnTo>
                  <a:pt x="937260" y="365760"/>
                </a:lnTo>
                <a:lnTo>
                  <a:pt x="939546" y="347472"/>
                </a:lnTo>
                <a:lnTo>
                  <a:pt x="946403" y="362712"/>
                </a:lnTo>
                <a:lnTo>
                  <a:pt x="948690" y="360425"/>
                </a:lnTo>
                <a:lnTo>
                  <a:pt x="950976" y="362712"/>
                </a:lnTo>
                <a:lnTo>
                  <a:pt x="953262" y="360425"/>
                </a:lnTo>
                <a:lnTo>
                  <a:pt x="955548" y="358901"/>
                </a:lnTo>
                <a:lnTo>
                  <a:pt x="962406" y="382524"/>
                </a:lnTo>
                <a:lnTo>
                  <a:pt x="964692" y="381762"/>
                </a:lnTo>
                <a:lnTo>
                  <a:pt x="966977" y="369570"/>
                </a:lnTo>
                <a:lnTo>
                  <a:pt x="969264" y="374142"/>
                </a:lnTo>
                <a:lnTo>
                  <a:pt x="971550" y="336804"/>
                </a:lnTo>
                <a:lnTo>
                  <a:pt x="978408" y="395478"/>
                </a:lnTo>
                <a:lnTo>
                  <a:pt x="980694" y="371094"/>
                </a:lnTo>
                <a:lnTo>
                  <a:pt x="982980" y="393192"/>
                </a:lnTo>
                <a:lnTo>
                  <a:pt x="985266" y="372618"/>
                </a:lnTo>
                <a:lnTo>
                  <a:pt x="987551" y="379475"/>
                </a:lnTo>
                <a:lnTo>
                  <a:pt x="993648" y="377951"/>
                </a:lnTo>
                <a:lnTo>
                  <a:pt x="995934" y="368808"/>
                </a:lnTo>
                <a:lnTo>
                  <a:pt x="998220" y="358139"/>
                </a:lnTo>
                <a:lnTo>
                  <a:pt x="1000506" y="381762"/>
                </a:lnTo>
                <a:lnTo>
                  <a:pt x="1002792" y="364998"/>
                </a:lnTo>
                <a:lnTo>
                  <a:pt x="1009650" y="364998"/>
                </a:lnTo>
                <a:lnTo>
                  <a:pt x="1011936" y="381762"/>
                </a:lnTo>
                <a:lnTo>
                  <a:pt x="1014222" y="378713"/>
                </a:lnTo>
                <a:lnTo>
                  <a:pt x="1016508" y="371856"/>
                </a:lnTo>
                <a:lnTo>
                  <a:pt x="1018794" y="398525"/>
                </a:lnTo>
                <a:lnTo>
                  <a:pt x="1025651" y="371094"/>
                </a:lnTo>
                <a:lnTo>
                  <a:pt x="1027938" y="377951"/>
                </a:lnTo>
                <a:lnTo>
                  <a:pt x="1030224" y="381762"/>
                </a:lnTo>
                <a:lnTo>
                  <a:pt x="1032510" y="375666"/>
                </a:lnTo>
                <a:lnTo>
                  <a:pt x="1034796" y="371856"/>
                </a:lnTo>
                <a:lnTo>
                  <a:pt x="1041653" y="374904"/>
                </a:lnTo>
                <a:lnTo>
                  <a:pt x="1043940" y="371094"/>
                </a:lnTo>
                <a:lnTo>
                  <a:pt x="1046226" y="381000"/>
                </a:lnTo>
                <a:lnTo>
                  <a:pt x="1048512" y="372618"/>
                </a:lnTo>
                <a:lnTo>
                  <a:pt x="1050798" y="368046"/>
                </a:lnTo>
                <a:lnTo>
                  <a:pt x="1057656" y="364998"/>
                </a:lnTo>
                <a:lnTo>
                  <a:pt x="1059942" y="372618"/>
                </a:lnTo>
                <a:lnTo>
                  <a:pt x="1062227" y="367284"/>
                </a:lnTo>
                <a:lnTo>
                  <a:pt x="1064514" y="351282"/>
                </a:lnTo>
                <a:lnTo>
                  <a:pt x="1066800" y="361950"/>
                </a:lnTo>
                <a:lnTo>
                  <a:pt x="1073658" y="357378"/>
                </a:lnTo>
                <a:lnTo>
                  <a:pt x="1075944" y="371856"/>
                </a:lnTo>
                <a:lnTo>
                  <a:pt x="1078230" y="368808"/>
                </a:lnTo>
                <a:lnTo>
                  <a:pt x="1080516" y="401574"/>
                </a:lnTo>
                <a:lnTo>
                  <a:pt x="1082802" y="374142"/>
                </a:lnTo>
                <a:lnTo>
                  <a:pt x="1089660" y="381000"/>
                </a:lnTo>
                <a:lnTo>
                  <a:pt x="1091946" y="375666"/>
                </a:lnTo>
                <a:lnTo>
                  <a:pt x="1094232" y="358901"/>
                </a:lnTo>
                <a:lnTo>
                  <a:pt x="1095756" y="369570"/>
                </a:lnTo>
                <a:lnTo>
                  <a:pt x="1098042" y="393192"/>
                </a:lnTo>
                <a:lnTo>
                  <a:pt x="1104900" y="381000"/>
                </a:lnTo>
                <a:lnTo>
                  <a:pt x="1107186" y="371094"/>
                </a:lnTo>
                <a:lnTo>
                  <a:pt x="1109472" y="368046"/>
                </a:lnTo>
                <a:lnTo>
                  <a:pt x="1111758" y="371856"/>
                </a:lnTo>
                <a:lnTo>
                  <a:pt x="1114044" y="375666"/>
                </a:lnTo>
                <a:lnTo>
                  <a:pt x="1120902" y="361950"/>
                </a:lnTo>
                <a:lnTo>
                  <a:pt x="1123188" y="381762"/>
                </a:lnTo>
                <a:lnTo>
                  <a:pt x="1125474" y="369570"/>
                </a:lnTo>
                <a:lnTo>
                  <a:pt x="1127760" y="375666"/>
                </a:lnTo>
                <a:lnTo>
                  <a:pt x="1130046" y="367284"/>
                </a:lnTo>
                <a:lnTo>
                  <a:pt x="1136903" y="384810"/>
                </a:lnTo>
                <a:lnTo>
                  <a:pt x="1139190" y="371094"/>
                </a:lnTo>
                <a:lnTo>
                  <a:pt x="1141476" y="374904"/>
                </a:lnTo>
                <a:lnTo>
                  <a:pt x="1143762" y="365760"/>
                </a:lnTo>
                <a:lnTo>
                  <a:pt x="1146048" y="376428"/>
                </a:lnTo>
                <a:lnTo>
                  <a:pt x="1152906" y="351282"/>
                </a:lnTo>
                <a:lnTo>
                  <a:pt x="1155192" y="362712"/>
                </a:lnTo>
                <a:lnTo>
                  <a:pt x="1157477" y="357378"/>
                </a:lnTo>
                <a:lnTo>
                  <a:pt x="1159764" y="348996"/>
                </a:lnTo>
                <a:lnTo>
                  <a:pt x="1162050" y="348234"/>
                </a:lnTo>
                <a:lnTo>
                  <a:pt x="1168908" y="355854"/>
                </a:lnTo>
                <a:lnTo>
                  <a:pt x="1171194" y="358901"/>
                </a:lnTo>
                <a:lnTo>
                  <a:pt x="1173480" y="358901"/>
                </a:lnTo>
                <a:lnTo>
                  <a:pt x="1175766" y="350520"/>
                </a:lnTo>
                <a:lnTo>
                  <a:pt x="1178052" y="375666"/>
                </a:lnTo>
                <a:lnTo>
                  <a:pt x="1184910" y="361950"/>
                </a:lnTo>
                <a:lnTo>
                  <a:pt x="1187196" y="364998"/>
                </a:lnTo>
                <a:lnTo>
                  <a:pt x="1189482" y="357378"/>
                </a:lnTo>
                <a:lnTo>
                  <a:pt x="1191768" y="355092"/>
                </a:lnTo>
                <a:lnTo>
                  <a:pt x="1194053" y="339851"/>
                </a:lnTo>
                <a:lnTo>
                  <a:pt x="1200150" y="369570"/>
                </a:lnTo>
                <a:lnTo>
                  <a:pt x="1202436" y="365760"/>
                </a:lnTo>
                <a:lnTo>
                  <a:pt x="1204722" y="369570"/>
                </a:lnTo>
                <a:lnTo>
                  <a:pt x="1207008" y="355092"/>
                </a:lnTo>
                <a:lnTo>
                  <a:pt x="1209294" y="361950"/>
                </a:lnTo>
                <a:lnTo>
                  <a:pt x="1216152" y="360425"/>
                </a:lnTo>
                <a:lnTo>
                  <a:pt x="1218438" y="368808"/>
                </a:lnTo>
                <a:lnTo>
                  <a:pt x="1220724" y="368046"/>
                </a:lnTo>
                <a:lnTo>
                  <a:pt x="1223010" y="361188"/>
                </a:lnTo>
                <a:lnTo>
                  <a:pt x="1225296" y="394716"/>
                </a:lnTo>
                <a:lnTo>
                  <a:pt x="1232153" y="361188"/>
                </a:lnTo>
                <a:lnTo>
                  <a:pt x="1234440" y="352044"/>
                </a:lnTo>
                <a:lnTo>
                  <a:pt x="1236726" y="352044"/>
                </a:lnTo>
                <a:lnTo>
                  <a:pt x="1239012" y="368808"/>
                </a:lnTo>
                <a:lnTo>
                  <a:pt x="1241298" y="378713"/>
                </a:lnTo>
                <a:lnTo>
                  <a:pt x="1248156" y="378713"/>
                </a:lnTo>
                <a:lnTo>
                  <a:pt x="1250442" y="374904"/>
                </a:lnTo>
                <a:lnTo>
                  <a:pt x="1252727" y="371094"/>
                </a:lnTo>
                <a:lnTo>
                  <a:pt x="1255014" y="375666"/>
                </a:lnTo>
                <a:lnTo>
                  <a:pt x="1257300" y="379475"/>
                </a:lnTo>
                <a:lnTo>
                  <a:pt x="1264158" y="371094"/>
                </a:lnTo>
                <a:lnTo>
                  <a:pt x="1266444" y="358901"/>
                </a:lnTo>
                <a:lnTo>
                  <a:pt x="1268730" y="367284"/>
                </a:lnTo>
                <a:lnTo>
                  <a:pt x="1271016" y="381762"/>
                </a:lnTo>
                <a:lnTo>
                  <a:pt x="1273302" y="347472"/>
                </a:lnTo>
                <a:lnTo>
                  <a:pt x="1280160" y="375666"/>
                </a:lnTo>
                <a:lnTo>
                  <a:pt x="1282446" y="388620"/>
                </a:lnTo>
                <a:lnTo>
                  <a:pt x="1284732" y="386334"/>
                </a:lnTo>
                <a:lnTo>
                  <a:pt x="1287018" y="360425"/>
                </a:lnTo>
                <a:lnTo>
                  <a:pt x="1289303" y="335280"/>
                </a:lnTo>
                <a:lnTo>
                  <a:pt x="1296162" y="377951"/>
                </a:lnTo>
                <a:lnTo>
                  <a:pt x="1298448" y="371856"/>
                </a:lnTo>
                <a:lnTo>
                  <a:pt x="1300734" y="374142"/>
                </a:lnTo>
                <a:lnTo>
                  <a:pt x="1303020" y="377951"/>
                </a:lnTo>
                <a:lnTo>
                  <a:pt x="1304544" y="364998"/>
                </a:lnTo>
                <a:lnTo>
                  <a:pt x="1311402" y="382524"/>
                </a:lnTo>
                <a:lnTo>
                  <a:pt x="1313688" y="369570"/>
                </a:lnTo>
                <a:lnTo>
                  <a:pt x="1315974" y="375666"/>
                </a:lnTo>
                <a:lnTo>
                  <a:pt x="1318260" y="367284"/>
                </a:lnTo>
                <a:lnTo>
                  <a:pt x="1320546" y="405384"/>
                </a:lnTo>
                <a:lnTo>
                  <a:pt x="1327403" y="372618"/>
                </a:lnTo>
                <a:lnTo>
                  <a:pt x="1329690" y="377951"/>
                </a:lnTo>
                <a:lnTo>
                  <a:pt x="1331976" y="368808"/>
                </a:lnTo>
                <a:lnTo>
                  <a:pt x="1334262" y="336804"/>
                </a:lnTo>
                <a:lnTo>
                  <a:pt x="1336548" y="348996"/>
                </a:lnTo>
                <a:lnTo>
                  <a:pt x="1343406" y="358139"/>
                </a:lnTo>
                <a:lnTo>
                  <a:pt x="1345692" y="357378"/>
                </a:lnTo>
                <a:lnTo>
                  <a:pt x="1347977" y="331470"/>
                </a:lnTo>
                <a:lnTo>
                  <a:pt x="1350264" y="326898"/>
                </a:lnTo>
                <a:lnTo>
                  <a:pt x="1352550" y="361188"/>
                </a:lnTo>
                <a:lnTo>
                  <a:pt x="1359408" y="339851"/>
                </a:lnTo>
                <a:lnTo>
                  <a:pt x="1361694" y="332994"/>
                </a:lnTo>
                <a:lnTo>
                  <a:pt x="1363980" y="326136"/>
                </a:lnTo>
                <a:lnTo>
                  <a:pt x="1366266" y="323088"/>
                </a:lnTo>
                <a:lnTo>
                  <a:pt x="1368552" y="342138"/>
                </a:lnTo>
                <a:lnTo>
                  <a:pt x="1375410" y="336804"/>
                </a:lnTo>
                <a:lnTo>
                  <a:pt x="1377696" y="326136"/>
                </a:lnTo>
                <a:lnTo>
                  <a:pt x="1379982" y="329184"/>
                </a:lnTo>
                <a:lnTo>
                  <a:pt x="1382268" y="342138"/>
                </a:lnTo>
                <a:lnTo>
                  <a:pt x="1384553" y="313944"/>
                </a:lnTo>
                <a:lnTo>
                  <a:pt x="1391412" y="358139"/>
                </a:lnTo>
                <a:lnTo>
                  <a:pt x="1393698" y="355854"/>
                </a:lnTo>
                <a:lnTo>
                  <a:pt x="1395984" y="329946"/>
                </a:lnTo>
                <a:lnTo>
                  <a:pt x="1398270" y="346710"/>
                </a:lnTo>
                <a:lnTo>
                  <a:pt x="1400556" y="341375"/>
                </a:lnTo>
                <a:lnTo>
                  <a:pt x="1407414" y="348234"/>
                </a:lnTo>
                <a:lnTo>
                  <a:pt x="1408938" y="337566"/>
                </a:lnTo>
                <a:lnTo>
                  <a:pt x="1411224" y="364236"/>
                </a:lnTo>
                <a:lnTo>
                  <a:pt x="1413510" y="354330"/>
                </a:lnTo>
                <a:lnTo>
                  <a:pt x="1415796" y="355092"/>
                </a:lnTo>
                <a:lnTo>
                  <a:pt x="1422653" y="339851"/>
                </a:lnTo>
                <a:lnTo>
                  <a:pt x="1424940" y="362712"/>
                </a:lnTo>
                <a:lnTo>
                  <a:pt x="1427226" y="348234"/>
                </a:lnTo>
                <a:lnTo>
                  <a:pt x="1429512" y="362712"/>
                </a:lnTo>
                <a:lnTo>
                  <a:pt x="1431798" y="316230"/>
                </a:lnTo>
                <a:lnTo>
                  <a:pt x="1438656" y="362712"/>
                </a:lnTo>
                <a:lnTo>
                  <a:pt x="1440942" y="368046"/>
                </a:lnTo>
                <a:lnTo>
                  <a:pt x="1443227" y="371094"/>
                </a:lnTo>
                <a:lnTo>
                  <a:pt x="1445514" y="379475"/>
                </a:lnTo>
                <a:lnTo>
                  <a:pt x="1447800" y="319278"/>
                </a:lnTo>
                <a:lnTo>
                  <a:pt x="1454658" y="364998"/>
                </a:lnTo>
                <a:lnTo>
                  <a:pt x="1456944" y="374142"/>
                </a:lnTo>
                <a:lnTo>
                  <a:pt x="1459230" y="386334"/>
                </a:lnTo>
                <a:lnTo>
                  <a:pt x="1461516" y="381000"/>
                </a:lnTo>
                <a:lnTo>
                  <a:pt x="1463802" y="383286"/>
                </a:lnTo>
                <a:lnTo>
                  <a:pt x="1470660" y="377951"/>
                </a:lnTo>
                <a:lnTo>
                  <a:pt x="1472946" y="368808"/>
                </a:lnTo>
                <a:lnTo>
                  <a:pt x="1475232" y="361188"/>
                </a:lnTo>
                <a:lnTo>
                  <a:pt x="1477518" y="374142"/>
                </a:lnTo>
                <a:lnTo>
                  <a:pt x="1479803" y="357378"/>
                </a:lnTo>
                <a:lnTo>
                  <a:pt x="1486662" y="357378"/>
                </a:lnTo>
                <a:lnTo>
                  <a:pt x="1488948" y="375666"/>
                </a:lnTo>
                <a:lnTo>
                  <a:pt x="1491234" y="368808"/>
                </a:lnTo>
                <a:lnTo>
                  <a:pt x="1493520" y="372618"/>
                </a:lnTo>
                <a:lnTo>
                  <a:pt x="1495806" y="399288"/>
                </a:lnTo>
                <a:lnTo>
                  <a:pt x="1502664" y="376428"/>
                </a:lnTo>
                <a:lnTo>
                  <a:pt x="1504950" y="375666"/>
                </a:lnTo>
                <a:lnTo>
                  <a:pt x="1507236" y="410718"/>
                </a:lnTo>
                <a:lnTo>
                  <a:pt x="1509522" y="372618"/>
                </a:lnTo>
                <a:lnTo>
                  <a:pt x="1511808" y="351282"/>
                </a:lnTo>
                <a:lnTo>
                  <a:pt x="1517903" y="369570"/>
                </a:lnTo>
                <a:lnTo>
                  <a:pt x="1520190" y="393192"/>
                </a:lnTo>
                <a:lnTo>
                  <a:pt x="1522476" y="385572"/>
                </a:lnTo>
                <a:lnTo>
                  <a:pt x="1524762" y="374904"/>
                </a:lnTo>
                <a:lnTo>
                  <a:pt x="1527048" y="376428"/>
                </a:lnTo>
                <a:lnTo>
                  <a:pt x="1533906" y="371094"/>
                </a:lnTo>
                <a:lnTo>
                  <a:pt x="1536192" y="368046"/>
                </a:lnTo>
                <a:lnTo>
                  <a:pt x="1538477" y="361950"/>
                </a:lnTo>
                <a:lnTo>
                  <a:pt x="1540764" y="376428"/>
                </a:lnTo>
                <a:lnTo>
                  <a:pt x="1543050" y="364236"/>
                </a:lnTo>
                <a:lnTo>
                  <a:pt x="1549908" y="358901"/>
                </a:lnTo>
                <a:lnTo>
                  <a:pt x="1552194" y="355092"/>
                </a:lnTo>
                <a:lnTo>
                  <a:pt x="1554480" y="344424"/>
                </a:lnTo>
                <a:lnTo>
                  <a:pt x="1556766" y="375666"/>
                </a:lnTo>
                <a:lnTo>
                  <a:pt x="1559052" y="342138"/>
                </a:lnTo>
                <a:lnTo>
                  <a:pt x="1565910" y="344424"/>
                </a:lnTo>
                <a:lnTo>
                  <a:pt x="1568196" y="333756"/>
                </a:lnTo>
                <a:lnTo>
                  <a:pt x="1570482" y="312420"/>
                </a:lnTo>
                <a:lnTo>
                  <a:pt x="1572768" y="320801"/>
                </a:lnTo>
                <a:lnTo>
                  <a:pt x="1575053" y="313944"/>
                </a:lnTo>
                <a:lnTo>
                  <a:pt x="1581912" y="306324"/>
                </a:lnTo>
                <a:lnTo>
                  <a:pt x="1584198" y="313182"/>
                </a:lnTo>
                <a:lnTo>
                  <a:pt x="1586484" y="305562"/>
                </a:lnTo>
                <a:lnTo>
                  <a:pt x="1588770" y="298704"/>
                </a:lnTo>
                <a:lnTo>
                  <a:pt x="1591056" y="319278"/>
                </a:lnTo>
                <a:lnTo>
                  <a:pt x="1597914" y="302513"/>
                </a:lnTo>
                <a:lnTo>
                  <a:pt x="1600200" y="320801"/>
                </a:lnTo>
                <a:lnTo>
                  <a:pt x="1602486" y="339851"/>
                </a:lnTo>
                <a:lnTo>
                  <a:pt x="1604772" y="304038"/>
                </a:lnTo>
                <a:lnTo>
                  <a:pt x="1607058" y="329946"/>
                </a:lnTo>
                <a:lnTo>
                  <a:pt x="1613916" y="320039"/>
                </a:lnTo>
                <a:lnTo>
                  <a:pt x="1616202" y="335280"/>
                </a:lnTo>
                <a:lnTo>
                  <a:pt x="1617726" y="343662"/>
                </a:lnTo>
                <a:lnTo>
                  <a:pt x="1620012" y="327660"/>
                </a:lnTo>
                <a:lnTo>
                  <a:pt x="1622298" y="304038"/>
                </a:lnTo>
                <a:lnTo>
                  <a:pt x="1629156" y="290322"/>
                </a:lnTo>
                <a:lnTo>
                  <a:pt x="1631442" y="305562"/>
                </a:lnTo>
                <a:lnTo>
                  <a:pt x="1633727" y="323088"/>
                </a:lnTo>
                <a:lnTo>
                  <a:pt x="1636014" y="337566"/>
                </a:lnTo>
                <a:lnTo>
                  <a:pt x="1638300" y="330708"/>
                </a:lnTo>
                <a:lnTo>
                  <a:pt x="1645158" y="306324"/>
                </a:lnTo>
                <a:lnTo>
                  <a:pt x="1647444" y="307086"/>
                </a:lnTo>
                <a:lnTo>
                  <a:pt x="1649730" y="334518"/>
                </a:lnTo>
                <a:lnTo>
                  <a:pt x="1652016" y="334518"/>
                </a:lnTo>
                <a:lnTo>
                  <a:pt x="1654302" y="342138"/>
                </a:lnTo>
                <a:lnTo>
                  <a:pt x="1661160" y="320039"/>
                </a:lnTo>
                <a:lnTo>
                  <a:pt x="1663446" y="331470"/>
                </a:lnTo>
                <a:lnTo>
                  <a:pt x="1665732" y="315468"/>
                </a:lnTo>
                <a:lnTo>
                  <a:pt x="1668018" y="319278"/>
                </a:lnTo>
                <a:lnTo>
                  <a:pt x="1670303" y="343662"/>
                </a:lnTo>
                <a:lnTo>
                  <a:pt x="1677162" y="344424"/>
                </a:lnTo>
                <a:lnTo>
                  <a:pt x="1679448" y="343662"/>
                </a:lnTo>
                <a:lnTo>
                  <a:pt x="1681734" y="330708"/>
                </a:lnTo>
                <a:lnTo>
                  <a:pt x="1684020" y="337566"/>
                </a:lnTo>
                <a:lnTo>
                  <a:pt x="1686306" y="377951"/>
                </a:lnTo>
                <a:lnTo>
                  <a:pt x="1693164" y="306324"/>
                </a:lnTo>
                <a:lnTo>
                  <a:pt x="1695450" y="276606"/>
                </a:lnTo>
                <a:lnTo>
                  <a:pt x="1697736" y="305562"/>
                </a:lnTo>
                <a:lnTo>
                  <a:pt x="1700022" y="342138"/>
                </a:lnTo>
                <a:lnTo>
                  <a:pt x="1702308" y="350520"/>
                </a:lnTo>
                <a:lnTo>
                  <a:pt x="1709166" y="338328"/>
                </a:lnTo>
                <a:lnTo>
                  <a:pt x="1711452" y="361950"/>
                </a:lnTo>
                <a:lnTo>
                  <a:pt x="1713738" y="329946"/>
                </a:lnTo>
                <a:lnTo>
                  <a:pt x="1716024" y="312420"/>
                </a:lnTo>
                <a:lnTo>
                  <a:pt x="1718310" y="315468"/>
                </a:lnTo>
                <a:lnTo>
                  <a:pt x="1724406" y="335280"/>
                </a:lnTo>
                <a:lnTo>
                  <a:pt x="1726692" y="341375"/>
                </a:lnTo>
                <a:lnTo>
                  <a:pt x="1728977" y="348996"/>
                </a:lnTo>
                <a:lnTo>
                  <a:pt x="1731264" y="333756"/>
                </a:lnTo>
                <a:lnTo>
                  <a:pt x="1733550" y="334518"/>
                </a:lnTo>
                <a:lnTo>
                  <a:pt x="1740408" y="397001"/>
                </a:lnTo>
                <a:lnTo>
                  <a:pt x="1742694" y="353568"/>
                </a:lnTo>
                <a:lnTo>
                  <a:pt x="1744980" y="357378"/>
                </a:lnTo>
                <a:lnTo>
                  <a:pt x="1747266" y="346710"/>
                </a:lnTo>
                <a:lnTo>
                  <a:pt x="1749552" y="300228"/>
                </a:lnTo>
                <a:lnTo>
                  <a:pt x="1756410" y="358139"/>
                </a:lnTo>
                <a:lnTo>
                  <a:pt x="1758696" y="364236"/>
                </a:lnTo>
                <a:lnTo>
                  <a:pt x="1760982" y="365760"/>
                </a:lnTo>
                <a:lnTo>
                  <a:pt x="1763268" y="364236"/>
                </a:lnTo>
                <a:lnTo>
                  <a:pt x="1765553" y="355854"/>
                </a:lnTo>
                <a:lnTo>
                  <a:pt x="1772412" y="354330"/>
                </a:lnTo>
                <a:lnTo>
                  <a:pt x="1774698" y="367284"/>
                </a:lnTo>
                <a:lnTo>
                  <a:pt x="1776984" y="395478"/>
                </a:lnTo>
                <a:lnTo>
                  <a:pt x="1779270" y="342138"/>
                </a:lnTo>
                <a:lnTo>
                  <a:pt x="1781556" y="378713"/>
                </a:lnTo>
                <a:lnTo>
                  <a:pt x="1788414" y="352044"/>
                </a:lnTo>
                <a:lnTo>
                  <a:pt x="1790700" y="340613"/>
                </a:lnTo>
                <a:lnTo>
                  <a:pt x="1792986" y="336804"/>
                </a:lnTo>
                <a:lnTo>
                  <a:pt x="1795272" y="312420"/>
                </a:lnTo>
                <a:lnTo>
                  <a:pt x="1797558" y="365760"/>
                </a:lnTo>
                <a:lnTo>
                  <a:pt x="1804416" y="353568"/>
                </a:lnTo>
                <a:lnTo>
                  <a:pt x="1806702" y="331470"/>
                </a:lnTo>
                <a:lnTo>
                  <a:pt x="1808988" y="324612"/>
                </a:lnTo>
                <a:lnTo>
                  <a:pt x="1811274" y="326136"/>
                </a:lnTo>
                <a:lnTo>
                  <a:pt x="1813560" y="345186"/>
                </a:lnTo>
                <a:lnTo>
                  <a:pt x="1820418" y="377951"/>
                </a:lnTo>
                <a:lnTo>
                  <a:pt x="1822703" y="340613"/>
                </a:lnTo>
                <a:lnTo>
                  <a:pt x="1824990" y="322325"/>
                </a:lnTo>
                <a:lnTo>
                  <a:pt x="1826514" y="337566"/>
                </a:lnTo>
                <a:lnTo>
                  <a:pt x="1828800" y="303275"/>
                </a:lnTo>
                <a:lnTo>
                  <a:pt x="1835658" y="379475"/>
                </a:lnTo>
                <a:lnTo>
                  <a:pt x="1837944" y="364998"/>
                </a:lnTo>
                <a:lnTo>
                  <a:pt x="1840230" y="348234"/>
                </a:lnTo>
                <a:lnTo>
                  <a:pt x="1842516" y="320801"/>
                </a:lnTo>
                <a:lnTo>
                  <a:pt x="1844802" y="326136"/>
                </a:lnTo>
                <a:lnTo>
                  <a:pt x="1851660" y="324612"/>
                </a:lnTo>
                <a:lnTo>
                  <a:pt x="1853946" y="329184"/>
                </a:lnTo>
                <a:lnTo>
                  <a:pt x="1856232" y="279654"/>
                </a:lnTo>
                <a:lnTo>
                  <a:pt x="1858518" y="275844"/>
                </a:lnTo>
                <a:lnTo>
                  <a:pt x="1860803" y="323850"/>
                </a:lnTo>
                <a:lnTo>
                  <a:pt x="1867662" y="331470"/>
                </a:lnTo>
                <a:lnTo>
                  <a:pt x="1869948" y="344424"/>
                </a:lnTo>
                <a:lnTo>
                  <a:pt x="1872234" y="338328"/>
                </a:lnTo>
                <a:lnTo>
                  <a:pt x="1874520" y="372618"/>
                </a:lnTo>
                <a:lnTo>
                  <a:pt x="1876806" y="390144"/>
                </a:lnTo>
                <a:lnTo>
                  <a:pt x="1883664" y="336804"/>
                </a:lnTo>
                <a:lnTo>
                  <a:pt x="1885950" y="336804"/>
                </a:lnTo>
                <a:lnTo>
                  <a:pt x="1888236" y="358901"/>
                </a:lnTo>
                <a:lnTo>
                  <a:pt x="1890522" y="353568"/>
                </a:lnTo>
                <a:lnTo>
                  <a:pt x="1892808" y="336804"/>
                </a:lnTo>
                <a:lnTo>
                  <a:pt x="1899666" y="347472"/>
                </a:lnTo>
                <a:lnTo>
                  <a:pt x="1901952" y="381000"/>
                </a:lnTo>
                <a:lnTo>
                  <a:pt x="1904238" y="361950"/>
                </a:lnTo>
                <a:lnTo>
                  <a:pt x="1906524" y="350520"/>
                </a:lnTo>
                <a:lnTo>
                  <a:pt x="1908810" y="378713"/>
                </a:lnTo>
                <a:lnTo>
                  <a:pt x="1915668" y="339851"/>
                </a:lnTo>
                <a:lnTo>
                  <a:pt x="1917953" y="339851"/>
                </a:lnTo>
                <a:lnTo>
                  <a:pt x="1920240" y="347472"/>
                </a:lnTo>
                <a:lnTo>
                  <a:pt x="1922526" y="355092"/>
                </a:lnTo>
                <a:lnTo>
                  <a:pt x="1924812" y="323088"/>
                </a:lnTo>
                <a:lnTo>
                  <a:pt x="1930908" y="348234"/>
                </a:lnTo>
                <a:lnTo>
                  <a:pt x="1933194" y="406146"/>
                </a:lnTo>
                <a:lnTo>
                  <a:pt x="1935480" y="360425"/>
                </a:lnTo>
                <a:lnTo>
                  <a:pt x="1937766" y="331470"/>
                </a:lnTo>
                <a:lnTo>
                  <a:pt x="1940052" y="323088"/>
                </a:lnTo>
                <a:lnTo>
                  <a:pt x="1946910" y="315468"/>
                </a:lnTo>
                <a:lnTo>
                  <a:pt x="1949196" y="347472"/>
                </a:lnTo>
                <a:lnTo>
                  <a:pt x="1951482" y="336804"/>
                </a:lnTo>
                <a:lnTo>
                  <a:pt x="1953768" y="368046"/>
                </a:lnTo>
                <a:lnTo>
                  <a:pt x="1956053" y="330708"/>
                </a:lnTo>
                <a:lnTo>
                  <a:pt x="1962912" y="331470"/>
                </a:lnTo>
                <a:lnTo>
                  <a:pt x="1965198" y="330708"/>
                </a:lnTo>
                <a:lnTo>
                  <a:pt x="1967484" y="326898"/>
                </a:lnTo>
                <a:lnTo>
                  <a:pt x="1969770" y="324612"/>
                </a:lnTo>
                <a:lnTo>
                  <a:pt x="1972056" y="342138"/>
                </a:lnTo>
                <a:lnTo>
                  <a:pt x="1978914" y="340613"/>
                </a:lnTo>
                <a:lnTo>
                  <a:pt x="1981200" y="327660"/>
                </a:lnTo>
                <a:lnTo>
                  <a:pt x="1983486" y="285750"/>
                </a:lnTo>
                <a:lnTo>
                  <a:pt x="1985772" y="315468"/>
                </a:lnTo>
                <a:lnTo>
                  <a:pt x="1988058" y="293370"/>
                </a:lnTo>
                <a:lnTo>
                  <a:pt x="1994916" y="290322"/>
                </a:lnTo>
                <a:lnTo>
                  <a:pt x="1997202" y="297180"/>
                </a:lnTo>
                <a:lnTo>
                  <a:pt x="1999488" y="305562"/>
                </a:lnTo>
                <a:lnTo>
                  <a:pt x="2001774" y="282701"/>
                </a:lnTo>
                <a:lnTo>
                  <a:pt x="2004060" y="305562"/>
                </a:lnTo>
                <a:lnTo>
                  <a:pt x="2010918" y="275844"/>
                </a:lnTo>
                <a:lnTo>
                  <a:pt x="2013203" y="308610"/>
                </a:lnTo>
                <a:lnTo>
                  <a:pt x="2015490" y="253746"/>
                </a:lnTo>
                <a:lnTo>
                  <a:pt x="2017776" y="312420"/>
                </a:lnTo>
                <a:lnTo>
                  <a:pt x="2020062" y="340613"/>
                </a:lnTo>
                <a:lnTo>
                  <a:pt x="2026920" y="275082"/>
                </a:lnTo>
                <a:lnTo>
                  <a:pt x="2029206" y="290322"/>
                </a:lnTo>
                <a:lnTo>
                  <a:pt x="2031492" y="323088"/>
                </a:lnTo>
                <a:lnTo>
                  <a:pt x="2033777" y="320801"/>
                </a:lnTo>
                <a:lnTo>
                  <a:pt x="2035302" y="312420"/>
                </a:lnTo>
                <a:lnTo>
                  <a:pt x="2042160" y="313182"/>
                </a:lnTo>
                <a:lnTo>
                  <a:pt x="2044446" y="326136"/>
                </a:lnTo>
                <a:lnTo>
                  <a:pt x="2046732" y="344424"/>
                </a:lnTo>
                <a:lnTo>
                  <a:pt x="2049018" y="365760"/>
                </a:lnTo>
                <a:lnTo>
                  <a:pt x="2051303" y="374142"/>
                </a:lnTo>
                <a:lnTo>
                  <a:pt x="2058162" y="348996"/>
                </a:lnTo>
                <a:lnTo>
                  <a:pt x="2060448" y="358139"/>
                </a:lnTo>
                <a:lnTo>
                  <a:pt x="2062734" y="342138"/>
                </a:lnTo>
                <a:lnTo>
                  <a:pt x="2065020" y="352044"/>
                </a:lnTo>
                <a:lnTo>
                  <a:pt x="2067306" y="402336"/>
                </a:lnTo>
                <a:lnTo>
                  <a:pt x="2074164" y="364236"/>
                </a:lnTo>
                <a:lnTo>
                  <a:pt x="2076450" y="368808"/>
                </a:lnTo>
                <a:lnTo>
                  <a:pt x="2078736" y="362712"/>
                </a:lnTo>
                <a:lnTo>
                  <a:pt x="2081022" y="354330"/>
                </a:lnTo>
                <a:lnTo>
                  <a:pt x="2083308" y="375666"/>
                </a:lnTo>
                <a:lnTo>
                  <a:pt x="2090166" y="371856"/>
                </a:lnTo>
                <a:lnTo>
                  <a:pt x="2092452" y="364998"/>
                </a:lnTo>
                <a:lnTo>
                  <a:pt x="2094738" y="329184"/>
                </a:lnTo>
                <a:lnTo>
                  <a:pt x="2097024" y="357378"/>
                </a:lnTo>
                <a:lnTo>
                  <a:pt x="2099310" y="384810"/>
                </a:lnTo>
                <a:lnTo>
                  <a:pt x="2106168" y="386334"/>
                </a:lnTo>
                <a:lnTo>
                  <a:pt x="2108454" y="374904"/>
                </a:lnTo>
                <a:lnTo>
                  <a:pt x="2110740" y="415289"/>
                </a:lnTo>
                <a:lnTo>
                  <a:pt x="2113026" y="374142"/>
                </a:lnTo>
                <a:lnTo>
                  <a:pt x="2115312" y="406146"/>
                </a:lnTo>
                <a:lnTo>
                  <a:pt x="2122170" y="396239"/>
                </a:lnTo>
                <a:lnTo>
                  <a:pt x="2124456" y="361950"/>
                </a:lnTo>
                <a:lnTo>
                  <a:pt x="2126742" y="357378"/>
                </a:lnTo>
                <a:lnTo>
                  <a:pt x="2129028" y="358139"/>
                </a:lnTo>
                <a:lnTo>
                  <a:pt x="2131314" y="361188"/>
                </a:lnTo>
                <a:lnTo>
                  <a:pt x="2138172" y="372618"/>
                </a:lnTo>
                <a:lnTo>
                  <a:pt x="2139696" y="372618"/>
                </a:lnTo>
                <a:lnTo>
                  <a:pt x="2141982" y="382524"/>
                </a:lnTo>
                <a:lnTo>
                  <a:pt x="2144268" y="400050"/>
                </a:lnTo>
                <a:lnTo>
                  <a:pt x="2146554" y="374904"/>
                </a:lnTo>
                <a:lnTo>
                  <a:pt x="2153412" y="368046"/>
                </a:lnTo>
                <a:lnTo>
                  <a:pt x="2155698" y="364998"/>
                </a:lnTo>
                <a:lnTo>
                  <a:pt x="2157984" y="369570"/>
                </a:lnTo>
                <a:lnTo>
                  <a:pt x="2160270" y="364998"/>
                </a:lnTo>
                <a:lnTo>
                  <a:pt x="2162556" y="401574"/>
                </a:lnTo>
                <a:lnTo>
                  <a:pt x="2169414" y="361950"/>
                </a:lnTo>
                <a:lnTo>
                  <a:pt x="2171700" y="365760"/>
                </a:lnTo>
                <a:lnTo>
                  <a:pt x="2173986" y="358901"/>
                </a:lnTo>
                <a:lnTo>
                  <a:pt x="2176272" y="322325"/>
                </a:lnTo>
                <a:lnTo>
                  <a:pt x="2178558" y="317754"/>
                </a:lnTo>
                <a:lnTo>
                  <a:pt x="2185416" y="362712"/>
                </a:lnTo>
                <a:lnTo>
                  <a:pt x="2187702" y="369570"/>
                </a:lnTo>
                <a:lnTo>
                  <a:pt x="2189988" y="335280"/>
                </a:lnTo>
                <a:lnTo>
                  <a:pt x="2192274" y="369570"/>
                </a:lnTo>
                <a:lnTo>
                  <a:pt x="2194560" y="368808"/>
                </a:lnTo>
                <a:lnTo>
                  <a:pt x="2201418" y="372618"/>
                </a:lnTo>
                <a:lnTo>
                  <a:pt x="2203704" y="364998"/>
                </a:lnTo>
                <a:lnTo>
                  <a:pt x="2205990" y="348996"/>
                </a:lnTo>
                <a:lnTo>
                  <a:pt x="2208276" y="364998"/>
                </a:lnTo>
                <a:lnTo>
                  <a:pt x="2210562" y="358139"/>
                </a:lnTo>
                <a:lnTo>
                  <a:pt x="2217420" y="332994"/>
                </a:lnTo>
                <a:lnTo>
                  <a:pt x="2219706" y="361950"/>
                </a:lnTo>
                <a:lnTo>
                  <a:pt x="2221992" y="384810"/>
                </a:lnTo>
                <a:lnTo>
                  <a:pt x="2224278" y="333756"/>
                </a:lnTo>
                <a:lnTo>
                  <a:pt x="2226564" y="309372"/>
                </a:lnTo>
                <a:lnTo>
                  <a:pt x="2233422" y="271272"/>
                </a:lnTo>
                <a:lnTo>
                  <a:pt x="2235708" y="295656"/>
                </a:lnTo>
                <a:lnTo>
                  <a:pt x="2237994" y="297180"/>
                </a:lnTo>
                <a:lnTo>
                  <a:pt x="2240280" y="289560"/>
                </a:lnTo>
                <a:lnTo>
                  <a:pt x="2242566" y="294894"/>
                </a:lnTo>
                <a:lnTo>
                  <a:pt x="2248662" y="358901"/>
                </a:lnTo>
                <a:lnTo>
                  <a:pt x="2250948" y="348996"/>
                </a:lnTo>
                <a:lnTo>
                  <a:pt x="2253234" y="350520"/>
                </a:lnTo>
                <a:lnTo>
                  <a:pt x="2255520" y="341375"/>
                </a:lnTo>
                <a:lnTo>
                  <a:pt x="2257806" y="358901"/>
                </a:lnTo>
                <a:lnTo>
                  <a:pt x="2264664" y="347472"/>
                </a:lnTo>
                <a:lnTo>
                  <a:pt x="2266950" y="357378"/>
                </a:lnTo>
                <a:lnTo>
                  <a:pt x="2269236" y="358901"/>
                </a:lnTo>
                <a:lnTo>
                  <a:pt x="2271522" y="379475"/>
                </a:lnTo>
                <a:lnTo>
                  <a:pt x="2273808" y="348234"/>
                </a:lnTo>
                <a:lnTo>
                  <a:pt x="2280666" y="352044"/>
                </a:lnTo>
                <a:lnTo>
                  <a:pt x="2282952" y="358139"/>
                </a:lnTo>
                <a:lnTo>
                  <a:pt x="2285238" y="355092"/>
                </a:lnTo>
                <a:lnTo>
                  <a:pt x="2287524" y="389382"/>
                </a:lnTo>
                <a:lnTo>
                  <a:pt x="2289810" y="364236"/>
                </a:lnTo>
                <a:lnTo>
                  <a:pt x="2296668" y="379475"/>
                </a:lnTo>
                <a:lnTo>
                  <a:pt x="2298954" y="372618"/>
                </a:lnTo>
                <a:lnTo>
                  <a:pt x="2301240" y="362712"/>
                </a:lnTo>
                <a:lnTo>
                  <a:pt x="2303526" y="377951"/>
                </a:lnTo>
                <a:lnTo>
                  <a:pt x="2305812" y="382524"/>
                </a:lnTo>
                <a:lnTo>
                  <a:pt x="2312670" y="355854"/>
                </a:lnTo>
                <a:lnTo>
                  <a:pt x="2314956" y="339851"/>
                </a:lnTo>
                <a:lnTo>
                  <a:pt x="2317242" y="347472"/>
                </a:lnTo>
                <a:lnTo>
                  <a:pt x="2319528" y="342138"/>
                </a:lnTo>
                <a:lnTo>
                  <a:pt x="2321814" y="361188"/>
                </a:lnTo>
                <a:lnTo>
                  <a:pt x="2328672" y="367284"/>
                </a:lnTo>
                <a:lnTo>
                  <a:pt x="2330958" y="354330"/>
                </a:lnTo>
                <a:lnTo>
                  <a:pt x="2333244" y="335280"/>
                </a:lnTo>
                <a:lnTo>
                  <a:pt x="2335530" y="362712"/>
                </a:lnTo>
                <a:lnTo>
                  <a:pt x="2337816" y="368808"/>
                </a:lnTo>
                <a:lnTo>
                  <a:pt x="2344674" y="342138"/>
                </a:lnTo>
                <a:lnTo>
                  <a:pt x="2346960" y="348234"/>
                </a:lnTo>
                <a:lnTo>
                  <a:pt x="2348484" y="364998"/>
                </a:lnTo>
                <a:lnTo>
                  <a:pt x="2350770" y="384810"/>
                </a:lnTo>
                <a:lnTo>
                  <a:pt x="2353056" y="361950"/>
                </a:lnTo>
                <a:lnTo>
                  <a:pt x="2359914" y="355854"/>
                </a:lnTo>
                <a:lnTo>
                  <a:pt x="2362200" y="364236"/>
                </a:lnTo>
                <a:lnTo>
                  <a:pt x="2364486" y="374142"/>
                </a:lnTo>
                <a:lnTo>
                  <a:pt x="2366772" y="364998"/>
                </a:lnTo>
                <a:lnTo>
                  <a:pt x="2369058" y="371856"/>
                </a:lnTo>
                <a:lnTo>
                  <a:pt x="2375916" y="391668"/>
                </a:lnTo>
                <a:lnTo>
                  <a:pt x="2378202" y="334518"/>
                </a:lnTo>
                <a:lnTo>
                  <a:pt x="2380488" y="386334"/>
                </a:lnTo>
                <a:lnTo>
                  <a:pt x="2382774" y="368808"/>
                </a:lnTo>
                <a:lnTo>
                  <a:pt x="2385060" y="350520"/>
                </a:lnTo>
                <a:lnTo>
                  <a:pt x="2391918" y="374142"/>
                </a:lnTo>
                <a:lnTo>
                  <a:pt x="2394204" y="342138"/>
                </a:lnTo>
                <a:lnTo>
                  <a:pt x="2396490" y="358139"/>
                </a:lnTo>
                <a:lnTo>
                  <a:pt x="2398776" y="371856"/>
                </a:lnTo>
                <a:lnTo>
                  <a:pt x="2401062" y="355854"/>
                </a:lnTo>
                <a:lnTo>
                  <a:pt x="2407920" y="368046"/>
                </a:lnTo>
                <a:lnTo>
                  <a:pt x="2410206" y="342138"/>
                </a:lnTo>
                <a:lnTo>
                  <a:pt x="2412492" y="338328"/>
                </a:lnTo>
                <a:lnTo>
                  <a:pt x="2414778" y="351282"/>
                </a:lnTo>
                <a:lnTo>
                  <a:pt x="2417064" y="344424"/>
                </a:lnTo>
                <a:lnTo>
                  <a:pt x="2423922" y="348234"/>
                </a:lnTo>
                <a:lnTo>
                  <a:pt x="2426208" y="381000"/>
                </a:lnTo>
                <a:lnTo>
                  <a:pt x="2428494" y="339851"/>
                </a:lnTo>
                <a:lnTo>
                  <a:pt x="2430780" y="368808"/>
                </a:lnTo>
                <a:lnTo>
                  <a:pt x="2433066" y="354330"/>
                </a:lnTo>
                <a:lnTo>
                  <a:pt x="2439924" y="385572"/>
                </a:lnTo>
                <a:lnTo>
                  <a:pt x="2442210" y="347472"/>
                </a:lnTo>
                <a:lnTo>
                  <a:pt x="2444496" y="333756"/>
                </a:lnTo>
                <a:lnTo>
                  <a:pt x="2446782" y="312420"/>
                </a:lnTo>
                <a:lnTo>
                  <a:pt x="2449068" y="305562"/>
                </a:lnTo>
                <a:lnTo>
                  <a:pt x="2455164" y="268224"/>
                </a:lnTo>
                <a:lnTo>
                  <a:pt x="2457450" y="308610"/>
                </a:lnTo>
                <a:lnTo>
                  <a:pt x="2459736" y="360425"/>
                </a:lnTo>
                <a:lnTo>
                  <a:pt x="2462022" y="322325"/>
                </a:lnTo>
                <a:lnTo>
                  <a:pt x="2464308" y="244601"/>
                </a:lnTo>
                <a:lnTo>
                  <a:pt x="2471166" y="236220"/>
                </a:lnTo>
                <a:lnTo>
                  <a:pt x="2473452" y="230124"/>
                </a:lnTo>
                <a:lnTo>
                  <a:pt x="2475738" y="211074"/>
                </a:lnTo>
                <a:lnTo>
                  <a:pt x="2478024" y="291846"/>
                </a:lnTo>
                <a:lnTo>
                  <a:pt x="2480310" y="272034"/>
                </a:lnTo>
                <a:lnTo>
                  <a:pt x="2487168" y="279654"/>
                </a:lnTo>
                <a:lnTo>
                  <a:pt x="2489454" y="288798"/>
                </a:lnTo>
                <a:lnTo>
                  <a:pt x="2491740" y="301751"/>
                </a:lnTo>
                <a:lnTo>
                  <a:pt x="2494026" y="271272"/>
                </a:lnTo>
                <a:lnTo>
                  <a:pt x="2496312" y="279654"/>
                </a:lnTo>
                <a:lnTo>
                  <a:pt x="2503170" y="300228"/>
                </a:lnTo>
                <a:lnTo>
                  <a:pt x="2505456" y="296418"/>
                </a:lnTo>
                <a:lnTo>
                  <a:pt x="2507742" y="326136"/>
                </a:lnTo>
                <a:lnTo>
                  <a:pt x="2510028" y="316230"/>
                </a:lnTo>
                <a:lnTo>
                  <a:pt x="2512314" y="332994"/>
                </a:lnTo>
                <a:lnTo>
                  <a:pt x="2519172" y="290322"/>
                </a:lnTo>
                <a:lnTo>
                  <a:pt x="2521458" y="295656"/>
                </a:lnTo>
              </a:path>
            </a:pathLst>
          </a:custGeom>
          <a:ln w="28574">
            <a:solidFill>
              <a:srgbClr val="0099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" name="object 35" descr=""/>
          <p:cNvSpPr txBox="1"/>
          <p:nvPr/>
        </p:nvSpPr>
        <p:spPr>
          <a:xfrm>
            <a:off x="8531097" y="1180846"/>
            <a:ext cx="248285" cy="1200150"/>
          </a:xfrm>
          <a:prstGeom prst="rect">
            <a:avLst/>
          </a:prstGeom>
        </p:spPr>
        <p:txBody>
          <a:bodyPr wrap="square" lIns="0" tIns="7112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60"/>
              </a:spcBef>
            </a:pPr>
            <a:r>
              <a:rPr dirty="0" sz="900" spc="-20">
                <a:solidFill>
                  <a:srgbClr val="010027"/>
                </a:solidFill>
                <a:latin typeface="Arial MT"/>
                <a:cs typeface="Arial MT"/>
              </a:rPr>
              <a:t>7.48</a:t>
            </a:r>
            <a:endParaRPr sz="9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459"/>
              </a:spcBef>
            </a:pPr>
            <a:r>
              <a:rPr dirty="0" sz="900" spc="-20">
                <a:solidFill>
                  <a:srgbClr val="010027"/>
                </a:solidFill>
                <a:latin typeface="Arial MT"/>
                <a:cs typeface="Arial MT"/>
              </a:rPr>
              <a:t>7.46</a:t>
            </a:r>
            <a:endParaRPr sz="9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459"/>
              </a:spcBef>
            </a:pPr>
            <a:r>
              <a:rPr dirty="0" sz="900" spc="-20">
                <a:solidFill>
                  <a:srgbClr val="010027"/>
                </a:solidFill>
                <a:latin typeface="Arial MT"/>
                <a:cs typeface="Arial MT"/>
              </a:rPr>
              <a:t>7.44</a:t>
            </a:r>
            <a:endParaRPr sz="9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465"/>
              </a:spcBef>
            </a:pPr>
            <a:r>
              <a:rPr dirty="0" sz="900" spc="-20">
                <a:solidFill>
                  <a:srgbClr val="010027"/>
                </a:solidFill>
                <a:latin typeface="Arial MT"/>
                <a:cs typeface="Arial MT"/>
              </a:rPr>
              <a:t>7.42</a:t>
            </a:r>
            <a:endParaRPr sz="9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459"/>
              </a:spcBef>
            </a:pPr>
            <a:r>
              <a:rPr dirty="0" sz="900" spc="-20">
                <a:solidFill>
                  <a:srgbClr val="010027"/>
                </a:solidFill>
                <a:latin typeface="Arial MT"/>
                <a:cs typeface="Arial MT"/>
              </a:rPr>
              <a:t>7.40</a:t>
            </a:r>
            <a:endParaRPr sz="9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459"/>
              </a:spcBef>
            </a:pPr>
            <a:r>
              <a:rPr dirty="0" sz="900" spc="-20">
                <a:solidFill>
                  <a:srgbClr val="010027"/>
                </a:solidFill>
                <a:latin typeface="Arial MT"/>
                <a:cs typeface="Arial MT"/>
              </a:rPr>
              <a:t>7.38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36" name="object 36" descr=""/>
          <p:cNvSpPr txBox="1"/>
          <p:nvPr/>
        </p:nvSpPr>
        <p:spPr>
          <a:xfrm>
            <a:off x="8735568" y="2354326"/>
            <a:ext cx="274828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22275" algn="l"/>
                <a:tab pos="842644" algn="l"/>
                <a:tab pos="1250315" algn="l"/>
                <a:tab pos="1671320" algn="l"/>
                <a:tab pos="2078989" algn="l"/>
                <a:tab pos="2499995" algn="l"/>
              </a:tabLst>
            </a:pP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F-</a:t>
            </a:r>
            <a:r>
              <a:rPr dirty="0" sz="900" spc="-25">
                <a:solidFill>
                  <a:srgbClr val="010027"/>
                </a:solidFill>
                <a:latin typeface="Arial MT"/>
                <a:cs typeface="Arial MT"/>
              </a:rPr>
              <a:t>20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	A-</a:t>
            </a:r>
            <a:r>
              <a:rPr dirty="0" sz="900" spc="-25">
                <a:solidFill>
                  <a:srgbClr val="010027"/>
                </a:solidFill>
                <a:latin typeface="Arial MT"/>
                <a:cs typeface="Arial MT"/>
              </a:rPr>
              <a:t>20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	F-</a:t>
            </a:r>
            <a:r>
              <a:rPr dirty="0" sz="900" spc="-25">
                <a:solidFill>
                  <a:srgbClr val="010027"/>
                </a:solidFill>
                <a:latin typeface="Arial MT"/>
                <a:cs typeface="Arial MT"/>
              </a:rPr>
              <a:t>21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	A-</a:t>
            </a:r>
            <a:r>
              <a:rPr dirty="0" sz="900" spc="-25">
                <a:solidFill>
                  <a:srgbClr val="010027"/>
                </a:solidFill>
                <a:latin typeface="Arial MT"/>
                <a:cs typeface="Arial MT"/>
              </a:rPr>
              <a:t>21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	F-</a:t>
            </a:r>
            <a:r>
              <a:rPr dirty="0" sz="900" spc="-25">
                <a:solidFill>
                  <a:srgbClr val="010027"/>
                </a:solidFill>
                <a:latin typeface="Arial MT"/>
                <a:cs typeface="Arial MT"/>
              </a:rPr>
              <a:t>22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	A-</a:t>
            </a:r>
            <a:r>
              <a:rPr dirty="0" sz="900" spc="-25">
                <a:solidFill>
                  <a:srgbClr val="010027"/>
                </a:solidFill>
                <a:latin typeface="Arial MT"/>
                <a:cs typeface="Arial MT"/>
              </a:rPr>
              <a:t>22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	F-</a:t>
            </a:r>
            <a:r>
              <a:rPr dirty="0" sz="900" spc="-25">
                <a:solidFill>
                  <a:srgbClr val="010027"/>
                </a:solidFill>
                <a:latin typeface="Arial MT"/>
                <a:cs typeface="Arial MT"/>
              </a:rPr>
              <a:t>23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37" name="object 37" descr=""/>
          <p:cNvSpPr txBox="1"/>
          <p:nvPr/>
        </p:nvSpPr>
        <p:spPr>
          <a:xfrm>
            <a:off x="10593323" y="1232916"/>
            <a:ext cx="818515" cy="291465"/>
          </a:xfrm>
          <a:prstGeom prst="rect">
            <a:avLst/>
          </a:prstGeom>
          <a:solidFill>
            <a:srgbClr val="E7E6E6"/>
          </a:solidFill>
        </p:spPr>
        <p:txBody>
          <a:bodyPr wrap="square" lIns="0" tIns="43815" rIns="0" bIns="0" rtlCol="0" vert="horz">
            <a:spAutoFit/>
          </a:bodyPr>
          <a:lstStyle/>
          <a:p>
            <a:pPr marL="115570">
              <a:lnSpc>
                <a:spcPct val="100000"/>
              </a:lnSpc>
              <a:spcBef>
                <a:spcPts val="345"/>
              </a:spcBef>
            </a:pPr>
            <a:r>
              <a:rPr dirty="0" sz="1200" spc="-10" b="1">
                <a:solidFill>
                  <a:srgbClr val="010027"/>
                </a:solidFill>
                <a:latin typeface="Calibri"/>
                <a:cs typeface="Calibri"/>
              </a:rPr>
              <a:t>EUR/DKK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8" name="object 38" descr=""/>
          <p:cNvSpPr txBox="1"/>
          <p:nvPr/>
        </p:nvSpPr>
        <p:spPr>
          <a:xfrm>
            <a:off x="10593323" y="2662427"/>
            <a:ext cx="818515" cy="291465"/>
          </a:xfrm>
          <a:prstGeom prst="rect">
            <a:avLst/>
          </a:prstGeom>
          <a:solidFill>
            <a:srgbClr val="E7E6E6"/>
          </a:solidFill>
        </p:spPr>
        <p:txBody>
          <a:bodyPr wrap="square" lIns="0" tIns="44450" rIns="0" bIns="0" rtlCol="0" vert="horz">
            <a:spAutoFit/>
          </a:bodyPr>
          <a:lstStyle/>
          <a:p>
            <a:pPr marL="112395">
              <a:lnSpc>
                <a:spcPct val="100000"/>
              </a:lnSpc>
              <a:spcBef>
                <a:spcPts val="350"/>
              </a:spcBef>
            </a:pPr>
            <a:r>
              <a:rPr dirty="0" sz="1200" spc="-10" b="1">
                <a:solidFill>
                  <a:srgbClr val="010027"/>
                </a:solidFill>
                <a:latin typeface="Calibri"/>
                <a:cs typeface="Calibri"/>
              </a:rPr>
              <a:t>EUR/USD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9" name="object 39" descr=""/>
          <p:cNvSpPr txBox="1"/>
          <p:nvPr/>
        </p:nvSpPr>
        <p:spPr>
          <a:xfrm>
            <a:off x="6190234" y="3770883"/>
            <a:ext cx="4572000" cy="2387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400" b="1">
                <a:solidFill>
                  <a:srgbClr val="03234D"/>
                </a:solidFill>
                <a:latin typeface="Arial"/>
                <a:cs typeface="Arial"/>
              </a:rPr>
              <a:t>Acquisition</a:t>
            </a:r>
            <a:r>
              <a:rPr dirty="0" sz="1400" spc="-40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3234D"/>
                </a:solidFill>
                <a:latin typeface="Arial"/>
                <a:cs typeface="Arial"/>
              </a:rPr>
              <a:t>cost</a:t>
            </a:r>
            <a:r>
              <a:rPr dirty="0" sz="1400" spc="-20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3234D"/>
                </a:solidFill>
                <a:latin typeface="Arial"/>
                <a:cs typeface="Arial"/>
              </a:rPr>
              <a:t>scenario</a:t>
            </a:r>
            <a:r>
              <a:rPr dirty="0" sz="1400" spc="-30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3234D"/>
                </a:solidFill>
                <a:latin typeface="Arial"/>
                <a:cs typeface="Arial"/>
              </a:rPr>
              <a:t>analysis</a:t>
            </a:r>
            <a:r>
              <a:rPr dirty="0" sz="1400" spc="-20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3234D"/>
                </a:solidFill>
                <a:latin typeface="Arial"/>
                <a:cs typeface="Arial"/>
              </a:rPr>
              <a:t>at</a:t>
            </a:r>
            <a:r>
              <a:rPr dirty="0" sz="1400" spc="-20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3234D"/>
                </a:solidFill>
                <a:latin typeface="Arial"/>
                <a:cs typeface="Arial"/>
              </a:rPr>
              <a:t>$35.81</a:t>
            </a:r>
            <a:r>
              <a:rPr dirty="0" sz="1400" spc="-25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3234D"/>
                </a:solidFill>
                <a:latin typeface="Arial"/>
                <a:cs typeface="Arial"/>
              </a:rPr>
              <a:t>per</a:t>
            </a:r>
            <a:r>
              <a:rPr dirty="0" sz="1400" spc="-10" b="1">
                <a:solidFill>
                  <a:srgbClr val="03234D"/>
                </a:solidFill>
                <a:latin typeface="Arial"/>
                <a:cs typeface="Arial"/>
              </a:rPr>
              <a:t> share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40" name="object 40" descr=""/>
          <p:cNvGrpSpPr/>
          <p:nvPr/>
        </p:nvGrpSpPr>
        <p:grpSpPr>
          <a:xfrm>
            <a:off x="6071615" y="3747134"/>
            <a:ext cx="1719580" cy="1434465"/>
            <a:chOff x="6071615" y="3747134"/>
            <a:chExt cx="1719580" cy="1434465"/>
          </a:xfrm>
        </p:grpSpPr>
        <p:pic>
          <p:nvPicPr>
            <p:cNvPr id="41" name="object 41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071615" y="3747134"/>
              <a:ext cx="57150" cy="305181"/>
            </a:xfrm>
            <a:prstGeom prst="rect">
              <a:avLst/>
            </a:prstGeom>
          </p:spPr>
        </p:pic>
        <p:sp>
          <p:nvSpPr>
            <p:cNvPr id="42" name="object 42" descr=""/>
            <p:cNvSpPr/>
            <p:nvPr/>
          </p:nvSpPr>
          <p:spPr>
            <a:xfrm>
              <a:off x="6071615" y="4083557"/>
              <a:ext cx="1719580" cy="1098550"/>
            </a:xfrm>
            <a:custGeom>
              <a:avLst/>
              <a:gdLst/>
              <a:ahLst/>
              <a:cxnLst/>
              <a:rect l="l" t="t" r="r" b="b"/>
              <a:pathLst>
                <a:path w="1719579" h="1098550">
                  <a:moveTo>
                    <a:pt x="1719072" y="0"/>
                  </a:moveTo>
                  <a:lnTo>
                    <a:pt x="0" y="0"/>
                  </a:lnTo>
                  <a:lnTo>
                    <a:pt x="0" y="1098041"/>
                  </a:lnTo>
                  <a:lnTo>
                    <a:pt x="1719072" y="1098041"/>
                  </a:lnTo>
                  <a:lnTo>
                    <a:pt x="1719072" y="0"/>
                  </a:lnTo>
                  <a:close/>
                </a:path>
              </a:pathLst>
            </a:custGeom>
            <a:solidFill>
              <a:srgbClr val="009999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3" name="object 43" descr=""/>
          <p:cNvSpPr txBox="1"/>
          <p:nvPr/>
        </p:nvSpPr>
        <p:spPr>
          <a:xfrm>
            <a:off x="6100190" y="4083558"/>
            <a:ext cx="1691005" cy="1098550"/>
          </a:xfrm>
          <a:prstGeom prst="rect">
            <a:avLst/>
          </a:prstGeom>
        </p:spPr>
        <p:txBody>
          <a:bodyPr wrap="square" lIns="0" tIns="40640" rIns="0" bIns="0" rtlCol="0" vert="horz">
            <a:spAutoFit/>
          </a:bodyPr>
          <a:lstStyle/>
          <a:p>
            <a:pPr marL="65405">
              <a:lnSpc>
                <a:spcPct val="100000"/>
              </a:lnSpc>
              <a:spcBef>
                <a:spcPts val="320"/>
              </a:spcBef>
            </a:pPr>
            <a:r>
              <a:rPr dirty="0" sz="1200" b="1">
                <a:solidFill>
                  <a:srgbClr val="FFFFFF"/>
                </a:solidFill>
                <a:latin typeface="Arial"/>
                <a:cs typeface="Arial"/>
              </a:rPr>
              <a:t>Bear</a:t>
            </a:r>
            <a:r>
              <a:rPr dirty="0" sz="1200" spc="-3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200" spc="-20" b="1">
                <a:solidFill>
                  <a:srgbClr val="FFFFFF"/>
                </a:solidFill>
                <a:latin typeface="Arial"/>
                <a:cs typeface="Arial"/>
              </a:rPr>
              <a:t>case</a:t>
            </a:r>
            <a:endParaRPr sz="1200">
              <a:latin typeface="Arial"/>
              <a:cs typeface="Arial"/>
            </a:endParaRPr>
          </a:p>
          <a:p>
            <a:pPr marL="158115">
              <a:lnSpc>
                <a:spcPct val="100000"/>
              </a:lnSpc>
              <a:spcBef>
                <a:spcPts val="810"/>
              </a:spcBef>
            </a:pPr>
            <a:r>
              <a:rPr dirty="0" sz="2800" spc="-10" b="1">
                <a:solidFill>
                  <a:srgbClr val="FFFFFF"/>
                </a:solidFill>
                <a:latin typeface="Arial"/>
                <a:cs typeface="Arial"/>
              </a:rPr>
              <a:t>$36.28B</a:t>
            </a:r>
            <a:endParaRPr sz="2800">
              <a:latin typeface="Arial"/>
              <a:cs typeface="Arial"/>
            </a:endParaRPr>
          </a:p>
          <a:p>
            <a:pPr marL="545465">
              <a:lnSpc>
                <a:spcPct val="100000"/>
              </a:lnSpc>
              <a:spcBef>
                <a:spcPts val="1005"/>
              </a:spcBef>
            </a:pPr>
            <a:r>
              <a:rPr dirty="0" sz="1100">
                <a:solidFill>
                  <a:srgbClr val="FFFFFF"/>
                </a:solidFill>
                <a:latin typeface="Arial MT"/>
                <a:cs typeface="Arial MT"/>
              </a:rPr>
              <a:t>EUR/DKK</a:t>
            </a:r>
            <a:r>
              <a:rPr dirty="0" sz="11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100">
                <a:solidFill>
                  <a:srgbClr val="FFFFFF"/>
                </a:solidFill>
                <a:latin typeface="Arial MT"/>
                <a:cs typeface="Arial MT"/>
              </a:rPr>
              <a:t>=</a:t>
            </a:r>
            <a:r>
              <a:rPr dirty="0" sz="1100" spc="-3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100" spc="-20">
                <a:solidFill>
                  <a:srgbClr val="FFFFFF"/>
                </a:solidFill>
                <a:latin typeface="Arial MT"/>
                <a:cs typeface="Arial MT"/>
              </a:rPr>
              <a:t>7.48</a:t>
            </a:r>
            <a:endParaRPr sz="1100">
              <a:latin typeface="Arial MT"/>
              <a:cs typeface="Arial MT"/>
            </a:endParaRPr>
          </a:p>
        </p:txBody>
      </p:sp>
      <p:pic>
        <p:nvPicPr>
          <p:cNvPr id="44" name="object 44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7410450" y="4083558"/>
            <a:ext cx="297179" cy="297180"/>
          </a:xfrm>
          <a:prstGeom prst="rect">
            <a:avLst/>
          </a:prstGeom>
        </p:spPr>
      </p:pic>
      <p:sp>
        <p:nvSpPr>
          <p:cNvPr id="45" name="object 45" descr=""/>
          <p:cNvSpPr/>
          <p:nvPr/>
        </p:nvSpPr>
        <p:spPr>
          <a:xfrm>
            <a:off x="9811511" y="4083558"/>
            <a:ext cx="1719580" cy="1098550"/>
          </a:xfrm>
          <a:custGeom>
            <a:avLst/>
            <a:gdLst/>
            <a:ahLst/>
            <a:cxnLst/>
            <a:rect l="l" t="t" r="r" b="b"/>
            <a:pathLst>
              <a:path w="1719579" h="1098550">
                <a:moveTo>
                  <a:pt x="1719072" y="0"/>
                </a:moveTo>
                <a:lnTo>
                  <a:pt x="0" y="0"/>
                </a:lnTo>
                <a:lnTo>
                  <a:pt x="0" y="1098041"/>
                </a:lnTo>
                <a:lnTo>
                  <a:pt x="1719072" y="1098041"/>
                </a:lnTo>
                <a:lnTo>
                  <a:pt x="1719072" y="0"/>
                </a:lnTo>
                <a:close/>
              </a:path>
            </a:pathLst>
          </a:custGeom>
          <a:solidFill>
            <a:srgbClr val="00CE9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6" name="object 46" descr=""/>
          <p:cNvSpPr txBox="1"/>
          <p:nvPr/>
        </p:nvSpPr>
        <p:spPr>
          <a:xfrm>
            <a:off x="9811511" y="4083558"/>
            <a:ext cx="1719580" cy="1098550"/>
          </a:xfrm>
          <a:prstGeom prst="rect">
            <a:avLst/>
          </a:prstGeom>
        </p:spPr>
        <p:txBody>
          <a:bodyPr wrap="square" lIns="0" tIns="40640" rIns="0" bIns="0" rtlCol="0" vert="horz">
            <a:spAutoFit/>
          </a:bodyPr>
          <a:lstStyle/>
          <a:p>
            <a:pPr marL="91440">
              <a:lnSpc>
                <a:spcPct val="100000"/>
              </a:lnSpc>
              <a:spcBef>
                <a:spcPts val="320"/>
              </a:spcBef>
            </a:pPr>
            <a:r>
              <a:rPr dirty="0" sz="1200" b="1">
                <a:solidFill>
                  <a:srgbClr val="FFFFFF"/>
                </a:solidFill>
                <a:latin typeface="Arial"/>
                <a:cs typeface="Arial"/>
              </a:rPr>
              <a:t>Bull</a:t>
            </a:r>
            <a:r>
              <a:rPr dirty="0" sz="1200" spc="-2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200" spc="-20" b="1">
                <a:solidFill>
                  <a:srgbClr val="FFFFFF"/>
                </a:solidFill>
                <a:latin typeface="Arial"/>
                <a:cs typeface="Arial"/>
              </a:rPr>
              <a:t>case</a:t>
            </a:r>
            <a:endParaRPr sz="1200">
              <a:latin typeface="Arial"/>
              <a:cs typeface="Arial"/>
            </a:endParaRPr>
          </a:p>
          <a:p>
            <a:pPr marL="186690">
              <a:lnSpc>
                <a:spcPct val="100000"/>
              </a:lnSpc>
              <a:spcBef>
                <a:spcPts val="800"/>
              </a:spcBef>
            </a:pPr>
            <a:r>
              <a:rPr dirty="0" sz="2800" spc="-10" b="1">
                <a:solidFill>
                  <a:srgbClr val="FFFFFF"/>
                </a:solidFill>
                <a:latin typeface="Arial"/>
                <a:cs typeface="Arial"/>
              </a:rPr>
              <a:t>$35.99B</a:t>
            </a:r>
            <a:endParaRPr sz="2800">
              <a:latin typeface="Arial"/>
              <a:cs typeface="Arial"/>
            </a:endParaRPr>
          </a:p>
          <a:p>
            <a:pPr marL="705485">
              <a:lnSpc>
                <a:spcPct val="100000"/>
              </a:lnSpc>
              <a:spcBef>
                <a:spcPts val="980"/>
              </a:spcBef>
            </a:pPr>
            <a:r>
              <a:rPr dirty="0" sz="1100" b="1">
                <a:solidFill>
                  <a:srgbClr val="FFFFFF"/>
                </a:solidFill>
                <a:latin typeface="Calibri"/>
                <a:cs typeface="Calibri"/>
              </a:rPr>
              <a:t>EUR/DKK</a:t>
            </a:r>
            <a:r>
              <a:rPr dirty="0" sz="1100" spc="-2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dirty="0" sz="1100" spc="-2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100" spc="-20" b="1">
                <a:solidFill>
                  <a:srgbClr val="FFFFFF"/>
                </a:solidFill>
                <a:latin typeface="Calibri"/>
                <a:cs typeface="Calibri"/>
              </a:rPr>
              <a:t>7.42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47" name="object 47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1121390" y="4057650"/>
            <a:ext cx="348996" cy="348995"/>
          </a:xfrm>
          <a:prstGeom prst="rect">
            <a:avLst/>
          </a:prstGeom>
        </p:spPr>
      </p:pic>
      <p:sp>
        <p:nvSpPr>
          <p:cNvPr id="48" name="object 48" descr=""/>
          <p:cNvSpPr/>
          <p:nvPr/>
        </p:nvSpPr>
        <p:spPr>
          <a:xfrm>
            <a:off x="7941564" y="4083558"/>
            <a:ext cx="1719580" cy="1098550"/>
          </a:xfrm>
          <a:custGeom>
            <a:avLst/>
            <a:gdLst/>
            <a:ahLst/>
            <a:cxnLst/>
            <a:rect l="l" t="t" r="r" b="b"/>
            <a:pathLst>
              <a:path w="1719579" h="1098550">
                <a:moveTo>
                  <a:pt x="1719072" y="0"/>
                </a:moveTo>
                <a:lnTo>
                  <a:pt x="0" y="0"/>
                </a:lnTo>
                <a:lnTo>
                  <a:pt x="0" y="1098041"/>
                </a:lnTo>
                <a:lnTo>
                  <a:pt x="1719072" y="1098041"/>
                </a:lnTo>
                <a:lnTo>
                  <a:pt x="1719072" y="0"/>
                </a:lnTo>
                <a:close/>
              </a:path>
            </a:pathLst>
          </a:custGeom>
          <a:solidFill>
            <a:srgbClr val="00C2B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9" name="object 49" descr=""/>
          <p:cNvSpPr txBox="1"/>
          <p:nvPr/>
        </p:nvSpPr>
        <p:spPr>
          <a:xfrm>
            <a:off x="8020811" y="4068276"/>
            <a:ext cx="1560195" cy="1076960"/>
          </a:xfrm>
          <a:prstGeom prst="rect">
            <a:avLst/>
          </a:prstGeom>
        </p:spPr>
        <p:txBody>
          <a:bodyPr wrap="square" lIns="0" tIns="5651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45"/>
              </a:spcBef>
            </a:pPr>
            <a:r>
              <a:rPr dirty="0" sz="1200" b="1">
                <a:solidFill>
                  <a:srgbClr val="FFFFFF"/>
                </a:solidFill>
                <a:latin typeface="Arial"/>
                <a:cs typeface="Arial"/>
              </a:rPr>
              <a:t>Base</a:t>
            </a:r>
            <a:r>
              <a:rPr dirty="0" sz="1200" spc="-4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200" spc="-20" b="1">
                <a:solidFill>
                  <a:srgbClr val="FFFFFF"/>
                </a:solidFill>
                <a:latin typeface="Arial"/>
                <a:cs typeface="Arial"/>
              </a:rPr>
              <a:t>case</a:t>
            </a:r>
            <a:endParaRPr sz="1200">
              <a:latin typeface="Arial"/>
              <a:cs typeface="Arial"/>
            </a:endParaRPr>
          </a:p>
          <a:p>
            <a:pPr marL="107314">
              <a:lnSpc>
                <a:spcPct val="100000"/>
              </a:lnSpc>
              <a:spcBef>
                <a:spcPts val="805"/>
              </a:spcBef>
            </a:pPr>
            <a:r>
              <a:rPr dirty="0" sz="2800" spc="-10" b="1">
                <a:solidFill>
                  <a:srgbClr val="FFFFFF"/>
                </a:solidFill>
                <a:latin typeface="Arial"/>
                <a:cs typeface="Arial"/>
              </a:rPr>
              <a:t>$36.09B</a:t>
            </a:r>
            <a:endParaRPr sz="2800">
              <a:latin typeface="Arial"/>
              <a:cs typeface="Arial"/>
            </a:endParaRPr>
          </a:p>
          <a:p>
            <a:pPr marL="494665">
              <a:lnSpc>
                <a:spcPct val="100000"/>
              </a:lnSpc>
              <a:spcBef>
                <a:spcPts val="1005"/>
              </a:spcBef>
            </a:pPr>
            <a:r>
              <a:rPr dirty="0" sz="1100">
                <a:solidFill>
                  <a:srgbClr val="FFFFFF"/>
                </a:solidFill>
                <a:latin typeface="Arial MT"/>
                <a:cs typeface="Arial MT"/>
              </a:rPr>
              <a:t>EUR/DKK</a:t>
            </a:r>
            <a:r>
              <a:rPr dirty="0" sz="11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100">
                <a:solidFill>
                  <a:srgbClr val="FFFFFF"/>
                </a:solidFill>
                <a:latin typeface="Arial MT"/>
                <a:cs typeface="Arial MT"/>
              </a:rPr>
              <a:t>=</a:t>
            </a:r>
            <a:r>
              <a:rPr dirty="0" sz="1100" spc="-3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100" spc="-20">
                <a:solidFill>
                  <a:srgbClr val="FFFFFF"/>
                </a:solidFill>
                <a:latin typeface="Arial MT"/>
                <a:cs typeface="Arial MT"/>
              </a:rPr>
              <a:t>7.44</a:t>
            </a:r>
            <a:endParaRPr sz="1100">
              <a:latin typeface="Arial MT"/>
              <a:cs typeface="Arial MT"/>
            </a:endParaRPr>
          </a:p>
        </p:txBody>
      </p:sp>
      <p:pic>
        <p:nvPicPr>
          <p:cNvPr id="50" name="object 50" descr="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9384975" y="4130978"/>
            <a:ext cx="191759" cy="191016"/>
          </a:xfrm>
          <a:prstGeom prst="rect">
            <a:avLst/>
          </a:prstGeom>
        </p:spPr>
      </p:pic>
      <p:graphicFrame>
        <p:nvGraphicFramePr>
          <p:cNvPr id="51" name="object 51" descr=""/>
          <p:cNvGraphicFramePr>
            <a:graphicFrameLocks noGrp="1"/>
          </p:cNvGraphicFramePr>
          <p:nvPr/>
        </p:nvGraphicFramePr>
        <p:xfrm>
          <a:off x="583031" y="4196969"/>
          <a:ext cx="5099685" cy="68897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60445"/>
                <a:gridCol w="318135"/>
                <a:gridCol w="314960"/>
                <a:gridCol w="815975"/>
              </a:tblGrid>
              <a:tr h="154305">
                <a:tc rowSpan="2"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dirty="0" sz="900" spc="-1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Siemens</a:t>
                      </a:r>
                      <a:r>
                        <a:rPr dirty="0" sz="900" spc="-2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Hedge</a:t>
                      </a:r>
                      <a:r>
                        <a:rPr dirty="0" sz="900" spc="-4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Accounting</a:t>
                      </a:r>
                      <a:r>
                        <a:rPr dirty="0" sz="900" spc="-5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 spc="-1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Method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4254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9999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dirty="0" sz="500" spc="-1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Millions</a:t>
                      </a:r>
                      <a:r>
                        <a:rPr dirty="0" sz="500" spc="2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50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of</a:t>
                      </a:r>
                      <a:r>
                        <a:rPr dirty="0" sz="500" spc="2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500" spc="-1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euros</a:t>
                      </a:r>
                      <a:endParaRPr sz="500">
                        <a:latin typeface="Calibri"/>
                        <a:cs typeface="Calibri"/>
                      </a:endParaRPr>
                    </a:p>
                  </a:txBody>
                  <a:tcPr marL="0" marR="0" marB="0" marT="3556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9999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dirty="0" sz="500" spc="-1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Millions</a:t>
                      </a:r>
                      <a:r>
                        <a:rPr dirty="0" sz="500" spc="1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50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of</a:t>
                      </a:r>
                      <a:r>
                        <a:rPr dirty="0" sz="500" spc="1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50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U.S.</a:t>
                      </a:r>
                      <a:r>
                        <a:rPr dirty="0" sz="500" spc="1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500" spc="-1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dollars</a:t>
                      </a:r>
                      <a:endParaRPr sz="500">
                        <a:latin typeface="Calibri"/>
                        <a:cs typeface="Calibri"/>
                      </a:endParaRPr>
                    </a:p>
                  </a:txBody>
                  <a:tcPr marL="0" marR="0" marB="0" marT="3810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9999"/>
                    </a:solidFill>
                  </a:tcPr>
                </a:tc>
              </a:tr>
              <a:tr h="8064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4254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9999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ts val="530"/>
                        </a:lnSpc>
                        <a:spcBef>
                          <a:spcPts val="5"/>
                        </a:spcBef>
                      </a:pPr>
                      <a:r>
                        <a:rPr dirty="0" sz="500" spc="-2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2021</a:t>
                      </a:r>
                      <a:endParaRPr sz="500">
                        <a:latin typeface="Calibri"/>
                        <a:cs typeface="Calibri"/>
                      </a:endParaRPr>
                    </a:p>
                  </a:txBody>
                  <a:tcPr marL="0" marR="0" marB="0" marT="6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9999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ts val="530"/>
                        </a:lnSpc>
                        <a:spcBef>
                          <a:spcPts val="5"/>
                        </a:spcBef>
                      </a:pPr>
                      <a:r>
                        <a:rPr dirty="0" sz="500" spc="-2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2022</a:t>
                      </a:r>
                      <a:endParaRPr sz="500">
                        <a:latin typeface="Calibri"/>
                        <a:cs typeface="Calibri"/>
                      </a:endParaRPr>
                    </a:p>
                  </a:txBody>
                  <a:tcPr marL="0" marR="0" marB="0" marT="6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99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530"/>
                        </a:lnSpc>
                        <a:spcBef>
                          <a:spcPts val="5"/>
                        </a:spcBef>
                      </a:pPr>
                      <a:r>
                        <a:rPr dirty="0" sz="500" spc="-2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2022</a:t>
                      </a:r>
                      <a:endParaRPr sz="500">
                        <a:latin typeface="Calibri"/>
                        <a:cs typeface="Calibri"/>
                      </a:endParaRPr>
                    </a:p>
                  </a:txBody>
                  <a:tcPr marL="0" marR="0" marB="0" marT="6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9999"/>
                    </a:solidFill>
                  </a:tcPr>
                </a:tc>
              </a:tr>
              <a:tr h="90805">
                <a:tc>
                  <a:txBody>
                    <a:bodyPr/>
                    <a:lstStyle/>
                    <a:p>
                      <a:pPr marL="4445">
                        <a:lnSpc>
                          <a:spcPts val="530"/>
                        </a:lnSpc>
                        <a:spcBef>
                          <a:spcPts val="90"/>
                        </a:spcBef>
                      </a:pPr>
                      <a:r>
                        <a:rPr dirty="0" sz="500" b="1">
                          <a:solidFill>
                            <a:srgbClr val="03234D"/>
                          </a:solidFill>
                          <a:latin typeface="Calibri"/>
                          <a:cs typeface="Calibri"/>
                        </a:rPr>
                        <a:t>Effects</a:t>
                      </a:r>
                      <a:r>
                        <a:rPr dirty="0" sz="500" spc="5" b="1">
                          <a:solidFill>
                            <a:srgbClr val="03234D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500" b="1">
                          <a:solidFill>
                            <a:srgbClr val="03234D"/>
                          </a:solidFill>
                          <a:latin typeface="Calibri"/>
                          <a:cs typeface="Calibri"/>
                        </a:rPr>
                        <a:t>of</a:t>
                      </a:r>
                      <a:r>
                        <a:rPr dirty="0" sz="500" spc="-5" b="1">
                          <a:solidFill>
                            <a:srgbClr val="03234D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500" b="1">
                          <a:solidFill>
                            <a:srgbClr val="03234D"/>
                          </a:solidFill>
                          <a:latin typeface="Calibri"/>
                          <a:cs typeface="Calibri"/>
                        </a:rPr>
                        <a:t>changes</a:t>
                      </a:r>
                      <a:r>
                        <a:rPr dirty="0" sz="500" spc="-25" b="1">
                          <a:solidFill>
                            <a:srgbClr val="03234D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500" b="1">
                          <a:solidFill>
                            <a:srgbClr val="03234D"/>
                          </a:solidFill>
                          <a:latin typeface="Calibri"/>
                          <a:cs typeface="Calibri"/>
                        </a:rPr>
                        <a:t>in</a:t>
                      </a:r>
                      <a:r>
                        <a:rPr dirty="0" sz="500" spc="-15" b="1">
                          <a:solidFill>
                            <a:srgbClr val="03234D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500" b="1">
                          <a:solidFill>
                            <a:srgbClr val="03234D"/>
                          </a:solidFill>
                          <a:latin typeface="Calibri"/>
                          <a:cs typeface="Calibri"/>
                        </a:rPr>
                        <a:t>exchange</a:t>
                      </a:r>
                      <a:r>
                        <a:rPr dirty="0" sz="500" spc="-25" b="1">
                          <a:solidFill>
                            <a:srgbClr val="03234D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500" b="1">
                          <a:solidFill>
                            <a:srgbClr val="03234D"/>
                          </a:solidFill>
                          <a:latin typeface="Calibri"/>
                          <a:cs typeface="Calibri"/>
                        </a:rPr>
                        <a:t>rates</a:t>
                      </a:r>
                      <a:r>
                        <a:rPr dirty="0" sz="500" spc="-20" b="1">
                          <a:solidFill>
                            <a:srgbClr val="03234D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500" b="1">
                          <a:solidFill>
                            <a:srgbClr val="03234D"/>
                          </a:solidFill>
                          <a:latin typeface="Calibri"/>
                          <a:cs typeface="Calibri"/>
                        </a:rPr>
                        <a:t>on</a:t>
                      </a:r>
                      <a:r>
                        <a:rPr dirty="0" sz="500" spc="-15" b="1">
                          <a:solidFill>
                            <a:srgbClr val="03234D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500" b="1">
                          <a:solidFill>
                            <a:srgbClr val="03234D"/>
                          </a:solidFill>
                          <a:latin typeface="Calibri"/>
                          <a:cs typeface="Calibri"/>
                        </a:rPr>
                        <a:t>cash</a:t>
                      </a:r>
                      <a:r>
                        <a:rPr dirty="0" sz="500" spc="-15" b="1">
                          <a:solidFill>
                            <a:srgbClr val="03234D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500" b="1">
                          <a:solidFill>
                            <a:srgbClr val="03234D"/>
                          </a:solidFill>
                          <a:latin typeface="Calibri"/>
                          <a:cs typeface="Calibri"/>
                        </a:rPr>
                        <a:t>and</a:t>
                      </a:r>
                      <a:r>
                        <a:rPr dirty="0" sz="500" spc="-20" b="1">
                          <a:solidFill>
                            <a:srgbClr val="03234D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500" b="1">
                          <a:solidFill>
                            <a:srgbClr val="03234D"/>
                          </a:solidFill>
                          <a:latin typeface="Calibri"/>
                          <a:cs typeface="Calibri"/>
                        </a:rPr>
                        <a:t>cash</a:t>
                      </a:r>
                      <a:r>
                        <a:rPr dirty="0" sz="500" spc="-15" b="1">
                          <a:solidFill>
                            <a:srgbClr val="03234D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500" spc="-10" b="1">
                          <a:solidFill>
                            <a:srgbClr val="03234D"/>
                          </a:solidFill>
                          <a:latin typeface="Calibri"/>
                          <a:cs typeface="Calibri"/>
                        </a:rPr>
                        <a:t>equivalents</a:t>
                      </a:r>
                      <a:endParaRPr sz="500">
                        <a:latin typeface="Calibri"/>
                        <a:cs typeface="Calibri"/>
                      </a:endParaRPr>
                    </a:p>
                  </a:txBody>
                  <a:tcPr marL="0" marR="0" marB="0" marT="1143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ts val="530"/>
                        </a:lnSpc>
                        <a:spcBef>
                          <a:spcPts val="90"/>
                        </a:spcBef>
                      </a:pPr>
                      <a:r>
                        <a:rPr dirty="0" sz="500" spc="-25">
                          <a:solidFill>
                            <a:srgbClr val="03234D"/>
                          </a:solidFill>
                          <a:latin typeface="Calibri"/>
                          <a:cs typeface="Calibri"/>
                        </a:rPr>
                        <a:t>204</a:t>
                      </a:r>
                      <a:endParaRPr sz="500">
                        <a:latin typeface="Calibri"/>
                        <a:cs typeface="Calibri"/>
                      </a:endParaRPr>
                    </a:p>
                  </a:txBody>
                  <a:tcPr marL="0" marR="0" marB="0" marT="1143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ts val="530"/>
                        </a:lnSpc>
                        <a:spcBef>
                          <a:spcPts val="90"/>
                        </a:spcBef>
                      </a:pPr>
                      <a:r>
                        <a:rPr dirty="0" sz="500" spc="-25">
                          <a:solidFill>
                            <a:srgbClr val="03234D"/>
                          </a:solidFill>
                          <a:latin typeface="Calibri"/>
                          <a:cs typeface="Calibri"/>
                        </a:rPr>
                        <a:t>679</a:t>
                      </a:r>
                      <a:endParaRPr sz="500">
                        <a:latin typeface="Calibri"/>
                        <a:cs typeface="Calibri"/>
                      </a:endParaRPr>
                    </a:p>
                  </a:txBody>
                  <a:tcPr marL="0" marR="0" marB="0" marT="1143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530"/>
                        </a:lnSpc>
                        <a:spcBef>
                          <a:spcPts val="90"/>
                        </a:spcBef>
                      </a:pPr>
                      <a:r>
                        <a:rPr dirty="0" sz="500" spc="-25">
                          <a:solidFill>
                            <a:srgbClr val="03234D"/>
                          </a:solidFill>
                          <a:latin typeface="Calibri"/>
                          <a:cs typeface="Calibri"/>
                        </a:rPr>
                        <a:t>714</a:t>
                      </a:r>
                      <a:endParaRPr sz="500">
                        <a:latin typeface="Calibri"/>
                        <a:cs typeface="Calibri"/>
                      </a:endParaRPr>
                    </a:p>
                  </a:txBody>
                  <a:tcPr marL="0" marR="0" marB="0" marT="1143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</a:tr>
              <a:tr h="90805">
                <a:tc>
                  <a:txBody>
                    <a:bodyPr/>
                    <a:lstStyle/>
                    <a:p>
                      <a:pPr marL="4445">
                        <a:lnSpc>
                          <a:spcPts val="530"/>
                        </a:lnSpc>
                        <a:spcBef>
                          <a:spcPts val="90"/>
                        </a:spcBef>
                      </a:pPr>
                      <a:r>
                        <a:rPr dirty="0" sz="500" b="1">
                          <a:solidFill>
                            <a:srgbClr val="03234D"/>
                          </a:solidFill>
                          <a:latin typeface="Calibri"/>
                          <a:cs typeface="Calibri"/>
                        </a:rPr>
                        <a:t>Change</a:t>
                      </a:r>
                      <a:r>
                        <a:rPr dirty="0" sz="500" spc="-25" b="1">
                          <a:solidFill>
                            <a:srgbClr val="03234D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500" b="1">
                          <a:solidFill>
                            <a:srgbClr val="03234D"/>
                          </a:solidFill>
                          <a:latin typeface="Calibri"/>
                          <a:cs typeface="Calibri"/>
                        </a:rPr>
                        <a:t>in</a:t>
                      </a:r>
                      <a:r>
                        <a:rPr dirty="0" sz="500" spc="-10" b="1">
                          <a:solidFill>
                            <a:srgbClr val="03234D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500" b="1">
                          <a:solidFill>
                            <a:srgbClr val="03234D"/>
                          </a:solidFill>
                          <a:latin typeface="Calibri"/>
                          <a:cs typeface="Calibri"/>
                        </a:rPr>
                        <a:t>cash</a:t>
                      </a:r>
                      <a:r>
                        <a:rPr dirty="0" sz="500" spc="-5" b="1">
                          <a:solidFill>
                            <a:srgbClr val="03234D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500" b="1">
                          <a:solidFill>
                            <a:srgbClr val="03234D"/>
                          </a:solidFill>
                          <a:latin typeface="Calibri"/>
                          <a:cs typeface="Calibri"/>
                        </a:rPr>
                        <a:t>and</a:t>
                      </a:r>
                      <a:r>
                        <a:rPr dirty="0" sz="500" spc="-15" b="1">
                          <a:solidFill>
                            <a:srgbClr val="03234D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500" b="1">
                          <a:solidFill>
                            <a:srgbClr val="03234D"/>
                          </a:solidFill>
                          <a:latin typeface="Calibri"/>
                          <a:cs typeface="Calibri"/>
                        </a:rPr>
                        <a:t>cash</a:t>
                      </a:r>
                      <a:r>
                        <a:rPr dirty="0" sz="500" spc="-5" b="1">
                          <a:solidFill>
                            <a:srgbClr val="03234D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500" spc="-10" b="1">
                          <a:solidFill>
                            <a:srgbClr val="03234D"/>
                          </a:solidFill>
                          <a:latin typeface="Calibri"/>
                          <a:cs typeface="Calibri"/>
                        </a:rPr>
                        <a:t>equivalents</a:t>
                      </a:r>
                      <a:endParaRPr sz="500">
                        <a:latin typeface="Calibri"/>
                        <a:cs typeface="Calibri"/>
                      </a:endParaRPr>
                    </a:p>
                  </a:txBody>
                  <a:tcPr marL="0" marR="0" marB="0" marT="1143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530"/>
                        </a:lnSpc>
                        <a:spcBef>
                          <a:spcPts val="90"/>
                        </a:spcBef>
                      </a:pPr>
                      <a:r>
                        <a:rPr dirty="0" sz="500" spc="-10">
                          <a:solidFill>
                            <a:srgbClr val="03234D"/>
                          </a:solidFill>
                          <a:latin typeface="Calibri"/>
                          <a:cs typeface="Calibri"/>
                        </a:rPr>
                        <a:t>(4,509)</a:t>
                      </a:r>
                      <a:endParaRPr sz="500">
                        <a:latin typeface="Calibri"/>
                        <a:cs typeface="Calibri"/>
                      </a:endParaRPr>
                    </a:p>
                  </a:txBody>
                  <a:tcPr marL="0" marR="0" marB="0" marT="1143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ts val="530"/>
                        </a:lnSpc>
                        <a:spcBef>
                          <a:spcPts val="90"/>
                        </a:spcBef>
                      </a:pPr>
                      <a:r>
                        <a:rPr dirty="0" sz="500" spc="-25">
                          <a:solidFill>
                            <a:srgbClr val="03234D"/>
                          </a:solidFill>
                          <a:latin typeface="Calibri"/>
                          <a:cs typeface="Calibri"/>
                        </a:rPr>
                        <a:t>927</a:t>
                      </a:r>
                      <a:endParaRPr sz="500">
                        <a:latin typeface="Calibri"/>
                        <a:cs typeface="Calibri"/>
                      </a:endParaRPr>
                    </a:p>
                  </a:txBody>
                  <a:tcPr marL="0" marR="0" marB="0" marT="1143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530"/>
                        </a:lnSpc>
                        <a:spcBef>
                          <a:spcPts val="90"/>
                        </a:spcBef>
                      </a:pPr>
                      <a:r>
                        <a:rPr dirty="0" sz="500" spc="-25">
                          <a:solidFill>
                            <a:srgbClr val="03234D"/>
                          </a:solidFill>
                          <a:latin typeface="Calibri"/>
                          <a:cs typeface="Calibri"/>
                        </a:rPr>
                        <a:t>975</a:t>
                      </a:r>
                      <a:endParaRPr sz="500">
                        <a:latin typeface="Calibri"/>
                        <a:cs typeface="Calibri"/>
                      </a:endParaRPr>
                    </a:p>
                  </a:txBody>
                  <a:tcPr marL="0" marR="0" marB="0" marT="1143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</a:tr>
              <a:tr h="90805">
                <a:tc>
                  <a:txBody>
                    <a:bodyPr/>
                    <a:lstStyle/>
                    <a:p>
                      <a:pPr marL="4445">
                        <a:lnSpc>
                          <a:spcPts val="530"/>
                        </a:lnSpc>
                        <a:spcBef>
                          <a:spcPts val="90"/>
                        </a:spcBef>
                      </a:pPr>
                      <a:r>
                        <a:rPr dirty="0" sz="500" b="1">
                          <a:solidFill>
                            <a:srgbClr val="03234D"/>
                          </a:solidFill>
                          <a:latin typeface="Calibri"/>
                          <a:cs typeface="Calibri"/>
                        </a:rPr>
                        <a:t>Cash</a:t>
                      </a:r>
                      <a:r>
                        <a:rPr dirty="0" sz="500" spc="10" b="1">
                          <a:solidFill>
                            <a:srgbClr val="03234D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500" b="1">
                          <a:solidFill>
                            <a:srgbClr val="03234D"/>
                          </a:solidFill>
                          <a:latin typeface="Calibri"/>
                          <a:cs typeface="Calibri"/>
                        </a:rPr>
                        <a:t>and</a:t>
                      </a:r>
                      <a:r>
                        <a:rPr dirty="0" sz="500" spc="10" b="1">
                          <a:solidFill>
                            <a:srgbClr val="03234D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500" b="1">
                          <a:solidFill>
                            <a:srgbClr val="03234D"/>
                          </a:solidFill>
                          <a:latin typeface="Calibri"/>
                          <a:cs typeface="Calibri"/>
                        </a:rPr>
                        <a:t>cash</a:t>
                      </a:r>
                      <a:r>
                        <a:rPr dirty="0" sz="500" spc="15" b="1">
                          <a:solidFill>
                            <a:srgbClr val="03234D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500" spc="-10" b="1">
                          <a:solidFill>
                            <a:srgbClr val="03234D"/>
                          </a:solidFill>
                          <a:latin typeface="Calibri"/>
                          <a:cs typeface="Calibri"/>
                        </a:rPr>
                        <a:t>equivalents</a:t>
                      </a:r>
                      <a:r>
                        <a:rPr dirty="0" sz="500" spc="15" b="1">
                          <a:solidFill>
                            <a:srgbClr val="03234D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500" b="1">
                          <a:solidFill>
                            <a:srgbClr val="03234D"/>
                          </a:solidFill>
                          <a:latin typeface="Calibri"/>
                          <a:cs typeface="Calibri"/>
                        </a:rPr>
                        <a:t>at</a:t>
                      </a:r>
                      <a:r>
                        <a:rPr dirty="0" sz="500" spc="20" b="1">
                          <a:solidFill>
                            <a:srgbClr val="03234D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500" spc="-10" b="1">
                          <a:solidFill>
                            <a:srgbClr val="03234D"/>
                          </a:solidFill>
                          <a:latin typeface="Calibri"/>
                          <a:cs typeface="Calibri"/>
                        </a:rPr>
                        <a:t>beginning</a:t>
                      </a:r>
                      <a:r>
                        <a:rPr dirty="0" sz="500" b="1">
                          <a:solidFill>
                            <a:srgbClr val="03234D"/>
                          </a:solidFill>
                          <a:latin typeface="Calibri"/>
                          <a:cs typeface="Calibri"/>
                        </a:rPr>
                        <a:t> of</a:t>
                      </a:r>
                      <a:r>
                        <a:rPr dirty="0" sz="500" spc="20" b="1">
                          <a:solidFill>
                            <a:srgbClr val="03234D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500" spc="-10" b="1">
                          <a:solidFill>
                            <a:srgbClr val="03234D"/>
                          </a:solidFill>
                          <a:latin typeface="Calibri"/>
                          <a:cs typeface="Calibri"/>
                        </a:rPr>
                        <a:t>period</a:t>
                      </a:r>
                      <a:endParaRPr sz="500">
                        <a:latin typeface="Calibri"/>
                        <a:cs typeface="Calibri"/>
                      </a:endParaRPr>
                    </a:p>
                  </a:txBody>
                  <a:tcPr marL="0" marR="0" marB="0" marT="1143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530"/>
                        </a:lnSpc>
                        <a:spcBef>
                          <a:spcPts val="90"/>
                        </a:spcBef>
                      </a:pPr>
                      <a:r>
                        <a:rPr dirty="0" sz="500" spc="-10">
                          <a:solidFill>
                            <a:srgbClr val="03234D"/>
                          </a:solidFill>
                          <a:latin typeface="Calibri"/>
                          <a:cs typeface="Calibri"/>
                        </a:rPr>
                        <a:t>14,054</a:t>
                      </a:r>
                      <a:endParaRPr sz="500">
                        <a:latin typeface="Calibri"/>
                        <a:cs typeface="Calibri"/>
                      </a:endParaRPr>
                    </a:p>
                  </a:txBody>
                  <a:tcPr marL="0" marR="0" marB="0" marT="1143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530"/>
                        </a:lnSpc>
                        <a:spcBef>
                          <a:spcPts val="90"/>
                        </a:spcBef>
                      </a:pPr>
                      <a:r>
                        <a:rPr dirty="0" sz="500" spc="-10">
                          <a:solidFill>
                            <a:srgbClr val="03234D"/>
                          </a:solidFill>
                          <a:latin typeface="Calibri"/>
                          <a:cs typeface="Calibri"/>
                        </a:rPr>
                        <a:t>9,545</a:t>
                      </a:r>
                      <a:endParaRPr sz="500">
                        <a:latin typeface="Calibri"/>
                        <a:cs typeface="Calibri"/>
                      </a:endParaRPr>
                    </a:p>
                  </a:txBody>
                  <a:tcPr marL="0" marR="0" marB="0" marT="1143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530"/>
                        </a:lnSpc>
                        <a:spcBef>
                          <a:spcPts val="90"/>
                        </a:spcBef>
                      </a:pPr>
                      <a:r>
                        <a:rPr dirty="0" sz="500" spc="-10">
                          <a:solidFill>
                            <a:srgbClr val="03234D"/>
                          </a:solidFill>
                          <a:latin typeface="Calibri"/>
                          <a:cs typeface="Calibri"/>
                        </a:rPr>
                        <a:t>10,035</a:t>
                      </a:r>
                      <a:endParaRPr sz="500">
                        <a:latin typeface="Calibri"/>
                        <a:cs typeface="Calibri"/>
                      </a:endParaRPr>
                    </a:p>
                  </a:txBody>
                  <a:tcPr marL="0" marR="0" marB="0" marT="1143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</a:tr>
              <a:tr h="90805">
                <a:tc>
                  <a:txBody>
                    <a:bodyPr/>
                    <a:lstStyle/>
                    <a:p>
                      <a:pPr marL="4445">
                        <a:lnSpc>
                          <a:spcPts val="530"/>
                        </a:lnSpc>
                        <a:spcBef>
                          <a:spcPts val="90"/>
                        </a:spcBef>
                      </a:pPr>
                      <a:r>
                        <a:rPr dirty="0" sz="500" b="1">
                          <a:solidFill>
                            <a:srgbClr val="03234D"/>
                          </a:solidFill>
                          <a:latin typeface="Calibri"/>
                          <a:cs typeface="Calibri"/>
                        </a:rPr>
                        <a:t>Less:</a:t>
                      </a:r>
                      <a:r>
                        <a:rPr dirty="0" sz="500" spc="-5" b="1">
                          <a:solidFill>
                            <a:srgbClr val="03234D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500" b="1">
                          <a:solidFill>
                            <a:srgbClr val="03234D"/>
                          </a:solidFill>
                          <a:latin typeface="Calibri"/>
                          <a:cs typeface="Calibri"/>
                        </a:rPr>
                        <a:t>Cash</a:t>
                      </a:r>
                      <a:r>
                        <a:rPr dirty="0" sz="500" spc="5" b="1">
                          <a:solidFill>
                            <a:srgbClr val="03234D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500" b="1">
                          <a:solidFill>
                            <a:srgbClr val="03234D"/>
                          </a:solidFill>
                          <a:latin typeface="Calibri"/>
                          <a:cs typeface="Calibri"/>
                        </a:rPr>
                        <a:t>and</a:t>
                      </a:r>
                      <a:r>
                        <a:rPr dirty="0" sz="500" spc="-5" b="1">
                          <a:solidFill>
                            <a:srgbClr val="03234D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500" b="1">
                          <a:solidFill>
                            <a:srgbClr val="03234D"/>
                          </a:solidFill>
                          <a:latin typeface="Calibri"/>
                          <a:cs typeface="Calibri"/>
                        </a:rPr>
                        <a:t>cash</a:t>
                      </a:r>
                      <a:r>
                        <a:rPr dirty="0" sz="500" spc="5" b="1">
                          <a:solidFill>
                            <a:srgbClr val="03234D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500" spc="-10" b="1">
                          <a:solidFill>
                            <a:srgbClr val="03234D"/>
                          </a:solidFill>
                          <a:latin typeface="Calibri"/>
                          <a:cs typeface="Calibri"/>
                        </a:rPr>
                        <a:t>equivalents </a:t>
                      </a:r>
                      <a:r>
                        <a:rPr dirty="0" sz="500" b="1">
                          <a:solidFill>
                            <a:srgbClr val="03234D"/>
                          </a:solidFill>
                          <a:latin typeface="Calibri"/>
                          <a:cs typeface="Calibri"/>
                        </a:rPr>
                        <a:t>of</a:t>
                      </a:r>
                      <a:r>
                        <a:rPr dirty="0" sz="500" spc="15" b="1">
                          <a:solidFill>
                            <a:srgbClr val="03234D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500" b="1">
                          <a:solidFill>
                            <a:srgbClr val="03234D"/>
                          </a:solidFill>
                          <a:latin typeface="Calibri"/>
                          <a:cs typeface="Calibri"/>
                        </a:rPr>
                        <a:t>assets</a:t>
                      </a:r>
                      <a:r>
                        <a:rPr dirty="0" sz="500" spc="10" b="1">
                          <a:solidFill>
                            <a:srgbClr val="03234D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500" b="1">
                          <a:solidFill>
                            <a:srgbClr val="03234D"/>
                          </a:solidFill>
                          <a:latin typeface="Calibri"/>
                          <a:cs typeface="Calibri"/>
                        </a:rPr>
                        <a:t>classified</a:t>
                      </a:r>
                      <a:r>
                        <a:rPr dirty="0" sz="500" spc="30" b="1">
                          <a:solidFill>
                            <a:srgbClr val="03234D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500" b="1">
                          <a:solidFill>
                            <a:srgbClr val="03234D"/>
                          </a:solidFill>
                          <a:latin typeface="Calibri"/>
                          <a:cs typeface="Calibri"/>
                        </a:rPr>
                        <a:t>as</a:t>
                      </a:r>
                      <a:r>
                        <a:rPr dirty="0" sz="500" spc="-5" b="1">
                          <a:solidFill>
                            <a:srgbClr val="03234D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500" b="1">
                          <a:solidFill>
                            <a:srgbClr val="03234D"/>
                          </a:solidFill>
                          <a:latin typeface="Calibri"/>
                          <a:cs typeface="Calibri"/>
                        </a:rPr>
                        <a:t>held</a:t>
                      </a:r>
                      <a:r>
                        <a:rPr dirty="0" sz="500" spc="-5" b="1">
                          <a:solidFill>
                            <a:srgbClr val="03234D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500" b="1">
                          <a:solidFill>
                            <a:srgbClr val="03234D"/>
                          </a:solidFill>
                          <a:latin typeface="Calibri"/>
                          <a:cs typeface="Calibri"/>
                        </a:rPr>
                        <a:t>for</a:t>
                      </a:r>
                      <a:r>
                        <a:rPr dirty="0" sz="500" spc="10" b="1">
                          <a:solidFill>
                            <a:srgbClr val="03234D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500" b="1">
                          <a:solidFill>
                            <a:srgbClr val="03234D"/>
                          </a:solidFill>
                          <a:latin typeface="Calibri"/>
                          <a:cs typeface="Calibri"/>
                        </a:rPr>
                        <a:t>disposal</a:t>
                      </a:r>
                      <a:r>
                        <a:rPr dirty="0" sz="500" spc="5" b="1">
                          <a:solidFill>
                            <a:srgbClr val="03234D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500" b="1">
                          <a:solidFill>
                            <a:srgbClr val="03234D"/>
                          </a:solidFill>
                          <a:latin typeface="Calibri"/>
                          <a:cs typeface="Calibri"/>
                        </a:rPr>
                        <a:t>and</a:t>
                      </a:r>
                      <a:r>
                        <a:rPr dirty="0" sz="500" spc="-5" b="1">
                          <a:solidFill>
                            <a:srgbClr val="03234D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500" spc="-10" b="1">
                          <a:solidFill>
                            <a:srgbClr val="03234D"/>
                          </a:solidFill>
                          <a:latin typeface="Calibri"/>
                          <a:cs typeface="Calibri"/>
                        </a:rPr>
                        <a:t>discontinued operations</a:t>
                      </a:r>
                      <a:r>
                        <a:rPr dirty="0" sz="500" spc="-5" b="1">
                          <a:solidFill>
                            <a:srgbClr val="03234D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500" b="1">
                          <a:solidFill>
                            <a:srgbClr val="03234D"/>
                          </a:solidFill>
                          <a:latin typeface="Calibri"/>
                          <a:cs typeface="Calibri"/>
                        </a:rPr>
                        <a:t>at</a:t>
                      </a:r>
                      <a:r>
                        <a:rPr dirty="0" sz="500" spc="10" b="1">
                          <a:solidFill>
                            <a:srgbClr val="03234D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500" b="1">
                          <a:solidFill>
                            <a:srgbClr val="03234D"/>
                          </a:solidFill>
                          <a:latin typeface="Calibri"/>
                          <a:cs typeface="Calibri"/>
                        </a:rPr>
                        <a:t>end</a:t>
                      </a:r>
                      <a:r>
                        <a:rPr dirty="0" sz="500" spc="-10" b="1">
                          <a:solidFill>
                            <a:srgbClr val="03234D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500" b="1">
                          <a:solidFill>
                            <a:srgbClr val="03234D"/>
                          </a:solidFill>
                          <a:latin typeface="Calibri"/>
                          <a:cs typeface="Calibri"/>
                        </a:rPr>
                        <a:t>of</a:t>
                      </a:r>
                      <a:r>
                        <a:rPr dirty="0" sz="500" spc="15" b="1">
                          <a:solidFill>
                            <a:srgbClr val="03234D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500" spc="-10" b="1">
                          <a:solidFill>
                            <a:srgbClr val="03234D"/>
                          </a:solidFill>
                          <a:latin typeface="Calibri"/>
                          <a:cs typeface="Calibri"/>
                        </a:rPr>
                        <a:t>period</a:t>
                      </a:r>
                      <a:endParaRPr sz="500">
                        <a:latin typeface="Calibri"/>
                        <a:cs typeface="Calibri"/>
                      </a:endParaRPr>
                    </a:p>
                  </a:txBody>
                  <a:tcPr marL="0" marR="0" marB="0" marT="1143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ts val="530"/>
                        </a:lnSpc>
                        <a:spcBef>
                          <a:spcPts val="90"/>
                        </a:spcBef>
                      </a:pPr>
                      <a:r>
                        <a:rPr dirty="0" sz="500" spc="-50">
                          <a:solidFill>
                            <a:srgbClr val="03234D"/>
                          </a:solidFill>
                          <a:latin typeface="Calibri"/>
                          <a:cs typeface="Calibri"/>
                        </a:rPr>
                        <a:t>0</a:t>
                      </a:r>
                      <a:endParaRPr sz="500">
                        <a:latin typeface="Calibri"/>
                        <a:cs typeface="Calibri"/>
                      </a:endParaRPr>
                    </a:p>
                  </a:txBody>
                  <a:tcPr marL="0" marR="0" marB="0" marT="1143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ts val="530"/>
                        </a:lnSpc>
                        <a:spcBef>
                          <a:spcPts val="90"/>
                        </a:spcBef>
                      </a:pPr>
                      <a:r>
                        <a:rPr dirty="0" sz="500" spc="-25">
                          <a:solidFill>
                            <a:srgbClr val="03234D"/>
                          </a:solidFill>
                          <a:latin typeface="Calibri"/>
                          <a:cs typeface="Calibri"/>
                        </a:rPr>
                        <a:t>(7)</a:t>
                      </a:r>
                      <a:endParaRPr sz="500">
                        <a:latin typeface="Calibri"/>
                        <a:cs typeface="Calibri"/>
                      </a:endParaRPr>
                    </a:p>
                  </a:txBody>
                  <a:tcPr marL="0" marR="0" marB="0" marT="1143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530"/>
                        </a:lnSpc>
                        <a:spcBef>
                          <a:spcPts val="90"/>
                        </a:spcBef>
                      </a:pPr>
                      <a:r>
                        <a:rPr dirty="0" sz="500" spc="-25">
                          <a:solidFill>
                            <a:srgbClr val="03234D"/>
                          </a:solidFill>
                          <a:latin typeface="Calibri"/>
                          <a:cs typeface="Calibri"/>
                        </a:rPr>
                        <a:t>(7)</a:t>
                      </a:r>
                      <a:endParaRPr sz="500">
                        <a:latin typeface="Calibri"/>
                        <a:cs typeface="Calibri"/>
                      </a:endParaRPr>
                    </a:p>
                  </a:txBody>
                  <a:tcPr marL="0" marR="0" marB="0" marT="1143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</a:tr>
              <a:tr h="90805">
                <a:tc>
                  <a:txBody>
                    <a:bodyPr/>
                    <a:lstStyle/>
                    <a:p>
                      <a:pPr marL="4445">
                        <a:lnSpc>
                          <a:spcPts val="530"/>
                        </a:lnSpc>
                        <a:spcBef>
                          <a:spcPts val="90"/>
                        </a:spcBef>
                      </a:pPr>
                      <a:r>
                        <a:rPr dirty="0" sz="500" b="1">
                          <a:solidFill>
                            <a:srgbClr val="03234D"/>
                          </a:solidFill>
                          <a:latin typeface="Calibri"/>
                          <a:cs typeface="Calibri"/>
                        </a:rPr>
                        <a:t>Cash and cash</a:t>
                      </a:r>
                      <a:r>
                        <a:rPr dirty="0" sz="500" spc="5" b="1">
                          <a:solidFill>
                            <a:srgbClr val="03234D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500" spc="-10" b="1">
                          <a:solidFill>
                            <a:srgbClr val="03234D"/>
                          </a:solidFill>
                          <a:latin typeface="Calibri"/>
                          <a:cs typeface="Calibri"/>
                        </a:rPr>
                        <a:t>equivalents</a:t>
                      </a:r>
                      <a:r>
                        <a:rPr dirty="0" sz="500" spc="5" b="1">
                          <a:solidFill>
                            <a:srgbClr val="03234D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500" b="1">
                          <a:solidFill>
                            <a:srgbClr val="03234D"/>
                          </a:solidFill>
                          <a:latin typeface="Calibri"/>
                          <a:cs typeface="Calibri"/>
                        </a:rPr>
                        <a:t>at</a:t>
                      </a:r>
                      <a:r>
                        <a:rPr dirty="0" sz="500" spc="10" b="1">
                          <a:solidFill>
                            <a:srgbClr val="03234D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500" b="1">
                          <a:solidFill>
                            <a:srgbClr val="03234D"/>
                          </a:solidFill>
                          <a:latin typeface="Calibri"/>
                          <a:cs typeface="Calibri"/>
                        </a:rPr>
                        <a:t>end</a:t>
                      </a:r>
                      <a:r>
                        <a:rPr dirty="0" sz="500" spc="-10" b="1">
                          <a:solidFill>
                            <a:srgbClr val="03234D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500" b="1">
                          <a:solidFill>
                            <a:srgbClr val="03234D"/>
                          </a:solidFill>
                          <a:latin typeface="Calibri"/>
                          <a:cs typeface="Calibri"/>
                        </a:rPr>
                        <a:t>of</a:t>
                      </a:r>
                      <a:r>
                        <a:rPr dirty="0" sz="500" spc="20" b="1">
                          <a:solidFill>
                            <a:srgbClr val="03234D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500" spc="-10" b="1">
                          <a:solidFill>
                            <a:srgbClr val="03234D"/>
                          </a:solidFill>
                          <a:latin typeface="Calibri"/>
                          <a:cs typeface="Calibri"/>
                        </a:rPr>
                        <a:t>period</a:t>
                      </a:r>
                      <a:endParaRPr sz="500">
                        <a:latin typeface="Calibri"/>
                        <a:cs typeface="Calibri"/>
                      </a:endParaRPr>
                    </a:p>
                  </a:txBody>
                  <a:tcPr marL="0" marR="0" marB="0" marT="1143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530"/>
                        </a:lnSpc>
                        <a:spcBef>
                          <a:spcPts val="90"/>
                        </a:spcBef>
                      </a:pPr>
                      <a:r>
                        <a:rPr dirty="0" sz="500" spc="-10">
                          <a:solidFill>
                            <a:srgbClr val="03234D"/>
                          </a:solidFill>
                          <a:latin typeface="Calibri"/>
                          <a:cs typeface="Calibri"/>
                        </a:rPr>
                        <a:t>9,545</a:t>
                      </a:r>
                      <a:endParaRPr sz="500">
                        <a:latin typeface="Calibri"/>
                        <a:cs typeface="Calibri"/>
                      </a:endParaRPr>
                    </a:p>
                  </a:txBody>
                  <a:tcPr marL="0" marR="0" marB="0" marT="1143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530"/>
                        </a:lnSpc>
                        <a:spcBef>
                          <a:spcPts val="90"/>
                        </a:spcBef>
                      </a:pPr>
                      <a:r>
                        <a:rPr dirty="0" sz="500" spc="-10">
                          <a:solidFill>
                            <a:srgbClr val="03234D"/>
                          </a:solidFill>
                          <a:latin typeface="Calibri"/>
                          <a:cs typeface="Calibri"/>
                        </a:rPr>
                        <a:t>10,465</a:t>
                      </a:r>
                      <a:endParaRPr sz="500">
                        <a:latin typeface="Calibri"/>
                        <a:cs typeface="Calibri"/>
                      </a:endParaRPr>
                    </a:p>
                  </a:txBody>
                  <a:tcPr marL="0" marR="0" marB="0" marT="1143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530"/>
                        </a:lnSpc>
                        <a:spcBef>
                          <a:spcPts val="90"/>
                        </a:spcBef>
                      </a:pPr>
                      <a:r>
                        <a:rPr dirty="0" sz="500" spc="-10">
                          <a:solidFill>
                            <a:srgbClr val="03234D"/>
                          </a:solidFill>
                          <a:latin typeface="Calibri"/>
                          <a:cs typeface="Calibri"/>
                        </a:rPr>
                        <a:t>11,002</a:t>
                      </a:r>
                      <a:endParaRPr sz="500">
                        <a:latin typeface="Calibri"/>
                        <a:cs typeface="Calibri"/>
                      </a:endParaRPr>
                    </a:p>
                  </a:txBody>
                  <a:tcPr marL="0" marR="0" marB="0" marT="1143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>
        <p:nvGraphicFramePr>
          <p:cNvPr id="52" name="object 52" descr=""/>
          <p:cNvGraphicFramePr>
            <a:graphicFrameLocks noGrp="1"/>
          </p:cNvGraphicFramePr>
          <p:nvPr/>
        </p:nvGraphicFramePr>
        <p:xfrm>
          <a:off x="583031" y="5890818"/>
          <a:ext cx="5099685" cy="42037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10689"/>
                <a:gridCol w="334010"/>
                <a:gridCol w="768350"/>
                <a:gridCol w="664210"/>
                <a:gridCol w="742950"/>
                <a:gridCol w="791845"/>
              </a:tblGrid>
              <a:tr h="138430">
                <a:tc>
                  <a:txBody>
                    <a:bodyPr/>
                    <a:lstStyle/>
                    <a:p>
                      <a:pPr marL="24130">
                        <a:lnSpc>
                          <a:spcPts val="775"/>
                        </a:lnSpc>
                        <a:spcBef>
                          <a:spcPts val="210"/>
                        </a:spcBef>
                      </a:pPr>
                      <a:r>
                        <a:rPr dirty="0" sz="70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Vestas</a:t>
                      </a:r>
                      <a:r>
                        <a:rPr dirty="0" sz="700" spc="-2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70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FX</a:t>
                      </a:r>
                      <a:r>
                        <a:rPr dirty="0" sz="700" spc="-15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70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Risk</a:t>
                      </a:r>
                      <a:r>
                        <a:rPr dirty="0" sz="700" spc="-1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70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Sensitivity</a:t>
                      </a:r>
                      <a:r>
                        <a:rPr dirty="0" sz="700" spc="-15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70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Analysis</a:t>
                      </a:r>
                      <a:r>
                        <a:rPr dirty="0" sz="700" spc="-15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700" spc="-1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(mEUR)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B="0" marT="2667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999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9999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dirty="0" sz="500" spc="-2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2021</a:t>
                      </a:r>
                      <a:endParaRPr sz="500">
                        <a:latin typeface="Calibri"/>
                        <a:cs typeface="Calibri"/>
                      </a:endParaRPr>
                    </a:p>
                  </a:txBody>
                  <a:tcPr marL="0" marR="0" marB="0" marT="2730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9999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algn="ctr" marL="635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dirty="0" sz="500" spc="-2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2022</a:t>
                      </a:r>
                      <a:endParaRPr sz="500">
                        <a:latin typeface="Calibri"/>
                        <a:cs typeface="Calibri"/>
                      </a:endParaRPr>
                    </a:p>
                  </a:txBody>
                  <a:tcPr marL="0" marR="0" marB="0" marT="2730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9999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86690">
                <a:tc>
                  <a:txBody>
                    <a:bodyPr/>
                    <a:lstStyle/>
                    <a:p>
                      <a:pPr marL="3810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dirty="0" sz="600" b="1">
                          <a:solidFill>
                            <a:srgbClr val="03234D"/>
                          </a:solidFill>
                          <a:latin typeface="Calibri"/>
                          <a:cs typeface="Calibri"/>
                        </a:rPr>
                        <a:t>Foreign</a:t>
                      </a:r>
                      <a:r>
                        <a:rPr dirty="0" sz="600" spc="-25" b="1">
                          <a:solidFill>
                            <a:srgbClr val="03234D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600" b="1">
                          <a:solidFill>
                            <a:srgbClr val="03234D"/>
                          </a:solidFill>
                          <a:latin typeface="Calibri"/>
                          <a:cs typeface="Calibri"/>
                        </a:rPr>
                        <a:t>Currency</a:t>
                      </a:r>
                      <a:r>
                        <a:rPr dirty="0" sz="600" spc="-25" b="1">
                          <a:solidFill>
                            <a:srgbClr val="03234D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600" spc="-20" b="1">
                          <a:solidFill>
                            <a:srgbClr val="03234D"/>
                          </a:solidFill>
                          <a:latin typeface="Calibri"/>
                          <a:cs typeface="Calibri"/>
                        </a:rPr>
                        <a:t>Risk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B="0" marT="45719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dirty="0" sz="600" spc="-10" b="1">
                          <a:solidFill>
                            <a:srgbClr val="03234D"/>
                          </a:solidFill>
                          <a:latin typeface="Calibri"/>
                          <a:cs typeface="Calibri"/>
                        </a:rPr>
                        <a:t>Change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B="0" marT="45719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20979" marR="36830" indent="-177165">
                        <a:lnSpc>
                          <a:spcPct val="100000"/>
                        </a:lnSpc>
                      </a:pPr>
                      <a:r>
                        <a:rPr dirty="0" sz="600" b="1">
                          <a:solidFill>
                            <a:srgbClr val="03234D"/>
                          </a:solidFill>
                          <a:latin typeface="Calibri"/>
                          <a:cs typeface="Calibri"/>
                        </a:rPr>
                        <a:t>Effect</a:t>
                      </a:r>
                      <a:r>
                        <a:rPr dirty="0" sz="600" spc="-25" b="1">
                          <a:solidFill>
                            <a:srgbClr val="03234D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600" b="1">
                          <a:solidFill>
                            <a:srgbClr val="03234D"/>
                          </a:solidFill>
                          <a:latin typeface="Calibri"/>
                          <a:cs typeface="Calibri"/>
                        </a:rPr>
                        <a:t>on</a:t>
                      </a:r>
                      <a:r>
                        <a:rPr dirty="0" sz="600" spc="5" b="1">
                          <a:solidFill>
                            <a:srgbClr val="03234D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600" spc="-10" b="1">
                          <a:solidFill>
                            <a:srgbClr val="03234D"/>
                          </a:solidFill>
                          <a:latin typeface="Calibri"/>
                          <a:cs typeface="Calibri"/>
                        </a:rPr>
                        <a:t>profit/(loss)</a:t>
                      </a:r>
                      <a:r>
                        <a:rPr dirty="0" sz="600" spc="500" b="1">
                          <a:solidFill>
                            <a:srgbClr val="03234D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600" b="1">
                          <a:solidFill>
                            <a:srgbClr val="03234D"/>
                          </a:solidFill>
                          <a:latin typeface="Calibri"/>
                          <a:cs typeface="Calibri"/>
                        </a:rPr>
                        <a:t>before</a:t>
                      </a:r>
                      <a:r>
                        <a:rPr dirty="0" sz="600" spc="-30" b="1">
                          <a:solidFill>
                            <a:srgbClr val="03234D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600" spc="-25" b="1">
                          <a:solidFill>
                            <a:srgbClr val="03234D"/>
                          </a:solidFill>
                          <a:latin typeface="Calibri"/>
                          <a:cs typeface="Calibri"/>
                        </a:rPr>
                        <a:t>tax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8910" marR="74295" indent="-87630">
                        <a:lnSpc>
                          <a:spcPct val="100000"/>
                        </a:lnSpc>
                      </a:pPr>
                      <a:r>
                        <a:rPr dirty="0" sz="600" b="1">
                          <a:solidFill>
                            <a:srgbClr val="03234D"/>
                          </a:solidFill>
                          <a:latin typeface="Calibri"/>
                          <a:cs typeface="Calibri"/>
                        </a:rPr>
                        <a:t>Effect</a:t>
                      </a:r>
                      <a:r>
                        <a:rPr dirty="0" sz="600" spc="-25" b="1">
                          <a:solidFill>
                            <a:srgbClr val="03234D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600" b="1">
                          <a:solidFill>
                            <a:srgbClr val="03234D"/>
                          </a:solidFill>
                          <a:latin typeface="Calibri"/>
                          <a:cs typeface="Calibri"/>
                        </a:rPr>
                        <a:t>on</a:t>
                      </a:r>
                      <a:r>
                        <a:rPr dirty="0" sz="600" spc="5" b="1">
                          <a:solidFill>
                            <a:srgbClr val="03234D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600" spc="-10" b="1">
                          <a:solidFill>
                            <a:srgbClr val="03234D"/>
                          </a:solidFill>
                          <a:latin typeface="Calibri"/>
                          <a:cs typeface="Calibri"/>
                        </a:rPr>
                        <a:t>equity</a:t>
                      </a:r>
                      <a:r>
                        <a:rPr dirty="0" sz="600" spc="500" b="1">
                          <a:solidFill>
                            <a:srgbClr val="03234D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600" b="1">
                          <a:solidFill>
                            <a:srgbClr val="03234D"/>
                          </a:solidFill>
                          <a:latin typeface="Calibri"/>
                          <a:cs typeface="Calibri"/>
                        </a:rPr>
                        <a:t>before</a:t>
                      </a:r>
                      <a:r>
                        <a:rPr dirty="0" sz="600" spc="-30" b="1">
                          <a:solidFill>
                            <a:srgbClr val="03234D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600" spc="-25" b="1">
                          <a:solidFill>
                            <a:srgbClr val="03234D"/>
                          </a:solidFill>
                          <a:latin typeface="Calibri"/>
                          <a:cs typeface="Calibri"/>
                        </a:rPr>
                        <a:t>tax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08279" marR="24130" indent="-177165">
                        <a:lnSpc>
                          <a:spcPct val="100000"/>
                        </a:lnSpc>
                      </a:pPr>
                      <a:r>
                        <a:rPr dirty="0" sz="600" b="1">
                          <a:solidFill>
                            <a:srgbClr val="03234D"/>
                          </a:solidFill>
                          <a:latin typeface="Calibri"/>
                          <a:cs typeface="Calibri"/>
                        </a:rPr>
                        <a:t>Effect</a:t>
                      </a:r>
                      <a:r>
                        <a:rPr dirty="0" sz="600" spc="-25" b="1">
                          <a:solidFill>
                            <a:srgbClr val="03234D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600" b="1">
                          <a:solidFill>
                            <a:srgbClr val="03234D"/>
                          </a:solidFill>
                          <a:latin typeface="Calibri"/>
                          <a:cs typeface="Calibri"/>
                        </a:rPr>
                        <a:t>on</a:t>
                      </a:r>
                      <a:r>
                        <a:rPr dirty="0" sz="600" spc="5" b="1">
                          <a:solidFill>
                            <a:srgbClr val="03234D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600" spc="-10" b="1">
                          <a:solidFill>
                            <a:srgbClr val="03234D"/>
                          </a:solidFill>
                          <a:latin typeface="Calibri"/>
                          <a:cs typeface="Calibri"/>
                        </a:rPr>
                        <a:t>profit/(loss)</a:t>
                      </a:r>
                      <a:r>
                        <a:rPr dirty="0" sz="600" spc="500" b="1">
                          <a:solidFill>
                            <a:srgbClr val="03234D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600" b="1">
                          <a:solidFill>
                            <a:srgbClr val="03234D"/>
                          </a:solidFill>
                          <a:latin typeface="Calibri"/>
                          <a:cs typeface="Calibri"/>
                        </a:rPr>
                        <a:t>before</a:t>
                      </a:r>
                      <a:r>
                        <a:rPr dirty="0" sz="600" spc="-30" b="1">
                          <a:solidFill>
                            <a:srgbClr val="03234D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600" spc="-25" b="1">
                          <a:solidFill>
                            <a:srgbClr val="03234D"/>
                          </a:solidFill>
                          <a:latin typeface="Calibri"/>
                          <a:cs typeface="Calibri"/>
                        </a:rPr>
                        <a:t>tax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46075" marR="23495" indent="-314960">
                        <a:lnSpc>
                          <a:spcPct val="100000"/>
                        </a:lnSpc>
                      </a:pPr>
                      <a:r>
                        <a:rPr dirty="0" sz="600" b="1">
                          <a:solidFill>
                            <a:srgbClr val="03234D"/>
                          </a:solidFill>
                          <a:latin typeface="Calibri"/>
                          <a:cs typeface="Calibri"/>
                        </a:rPr>
                        <a:t>Effect</a:t>
                      </a:r>
                      <a:r>
                        <a:rPr dirty="0" sz="600" spc="-30" b="1">
                          <a:solidFill>
                            <a:srgbClr val="03234D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600" b="1">
                          <a:solidFill>
                            <a:srgbClr val="03234D"/>
                          </a:solidFill>
                          <a:latin typeface="Calibri"/>
                          <a:cs typeface="Calibri"/>
                        </a:rPr>
                        <a:t>on</a:t>
                      </a:r>
                      <a:r>
                        <a:rPr dirty="0" sz="600" spc="-5" b="1">
                          <a:solidFill>
                            <a:srgbClr val="03234D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600" b="1">
                          <a:solidFill>
                            <a:srgbClr val="03234D"/>
                          </a:solidFill>
                          <a:latin typeface="Calibri"/>
                          <a:cs typeface="Calibri"/>
                        </a:rPr>
                        <a:t>equity</a:t>
                      </a:r>
                      <a:r>
                        <a:rPr dirty="0" sz="600" spc="-5" b="1">
                          <a:solidFill>
                            <a:srgbClr val="03234D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600" spc="-10" b="1">
                          <a:solidFill>
                            <a:srgbClr val="03234D"/>
                          </a:solidFill>
                          <a:latin typeface="Calibri"/>
                          <a:cs typeface="Calibri"/>
                        </a:rPr>
                        <a:t>before</a:t>
                      </a:r>
                      <a:r>
                        <a:rPr dirty="0" sz="600" spc="500" b="1">
                          <a:solidFill>
                            <a:srgbClr val="03234D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600" spc="-25" b="1">
                          <a:solidFill>
                            <a:srgbClr val="03234D"/>
                          </a:solidFill>
                          <a:latin typeface="Calibri"/>
                          <a:cs typeface="Calibri"/>
                        </a:rPr>
                        <a:t>tax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</a:tr>
              <a:tr h="95250">
                <a:tc>
                  <a:txBody>
                    <a:bodyPr/>
                    <a:lstStyle/>
                    <a:p>
                      <a:pPr marL="3810">
                        <a:lnSpc>
                          <a:spcPts val="650"/>
                        </a:lnSpc>
                      </a:pPr>
                      <a:r>
                        <a:rPr dirty="0" sz="600" spc="-25">
                          <a:solidFill>
                            <a:srgbClr val="03234D"/>
                          </a:solidFill>
                          <a:latin typeface="Calibri"/>
                          <a:cs typeface="Calibri"/>
                        </a:rPr>
                        <a:t>USD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ts val="650"/>
                        </a:lnSpc>
                      </a:pPr>
                      <a:r>
                        <a:rPr dirty="0" sz="600" spc="-25">
                          <a:solidFill>
                            <a:srgbClr val="03234D"/>
                          </a:solidFill>
                          <a:latin typeface="Calibri"/>
                          <a:cs typeface="Calibri"/>
                        </a:rPr>
                        <a:t>10%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ts val="650"/>
                        </a:lnSpc>
                      </a:pPr>
                      <a:r>
                        <a:rPr dirty="0" sz="600" spc="-20">
                          <a:solidFill>
                            <a:srgbClr val="03234D"/>
                          </a:solidFill>
                          <a:latin typeface="Calibri"/>
                          <a:cs typeface="Calibri"/>
                        </a:rPr>
                        <a:t>(20)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650"/>
                        </a:lnSpc>
                      </a:pPr>
                      <a:r>
                        <a:rPr dirty="0" sz="600" spc="-25">
                          <a:solidFill>
                            <a:srgbClr val="03234D"/>
                          </a:solidFill>
                          <a:latin typeface="Calibri"/>
                          <a:cs typeface="Calibri"/>
                        </a:rPr>
                        <a:t>146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650"/>
                        </a:lnSpc>
                      </a:pPr>
                      <a:r>
                        <a:rPr dirty="0" sz="600" spc="-20">
                          <a:solidFill>
                            <a:srgbClr val="03234D"/>
                          </a:solidFill>
                          <a:latin typeface="Calibri"/>
                          <a:cs typeface="Calibri"/>
                        </a:rPr>
                        <a:t>(49)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ts val="650"/>
                        </a:lnSpc>
                      </a:pPr>
                      <a:r>
                        <a:rPr dirty="0" sz="600" spc="-25">
                          <a:solidFill>
                            <a:srgbClr val="03234D"/>
                          </a:solidFill>
                          <a:latin typeface="Calibri"/>
                          <a:cs typeface="Calibri"/>
                        </a:rPr>
                        <a:t>159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1803126" y="6462776"/>
            <a:ext cx="173355" cy="1854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50" spc="-25">
                <a:solidFill>
                  <a:srgbClr val="03234D"/>
                </a:solidFill>
                <a:latin typeface="Tahoma"/>
                <a:cs typeface="Tahoma"/>
              </a:rPr>
              <a:t>54</a:t>
            </a:r>
            <a:endParaRPr sz="1050">
              <a:latin typeface="Tahoma"/>
              <a:cs typeface="Tahoma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122407" y="291889"/>
            <a:ext cx="1434083" cy="238419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39698" y="768858"/>
            <a:ext cx="10917174" cy="19050"/>
          </a:xfrm>
          <a:prstGeom prst="rect">
            <a:avLst/>
          </a:prstGeom>
        </p:spPr>
      </p:pic>
      <p:grpSp>
        <p:nvGrpSpPr>
          <p:cNvPr id="5" name="object 5" descr=""/>
          <p:cNvGrpSpPr/>
          <p:nvPr/>
        </p:nvGrpSpPr>
        <p:grpSpPr>
          <a:xfrm>
            <a:off x="0" y="6496050"/>
            <a:ext cx="12192000" cy="361950"/>
            <a:chOff x="0" y="6496050"/>
            <a:chExt cx="12192000" cy="361950"/>
          </a:xfrm>
        </p:grpSpPr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6694931"/>
              <a:ext cx="12192000" cy="163068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7887" y="6496050"/>
              <a:ext cx="6297168" cy="361949"/>
            </a:xfrm>
            <a:prstGeom prst="rect">
              <a:avLst/>
            </a:prstGeom>
          </p:spPr>
        </p:pic>
      </p:grpSp>
      <p:sp>
        <p:nvSpPr>
          <p:cNvPr id="8" name="object 8" descr=""/>
          <p:cNvSpPr txBox="1"/>
          <p:nvPr/>
        </p:nvSpPr>
        <p:spPr>
          <a:xfrm>
            <a:off x="2601976" y="6504940"/>
            <a:ext cx="569595" cy="293370"/>
          </a:xfrm>
          <a:prstGeom prst="rect">
            <a:avLst/>
          </a:prstGeom>
        </p:spPr>
        <p:txBody>
          <a:bodyPr wrap="square" lIns="0" tIns="65404" rIns="0" bIns="0" rtlCol="0" vert="horz">
            <a:spAutoFit/>
          </a:bodyPr>
          <a:lstStyle/>
          <a:p>
            <a:pPr marL="41910" marR="30480" indent="-3810">
              <a:lnSpc>
                <a:spcPct val="67100"/>
              </a:lnSpc>
              <a:spcBef>
                <a:spcPts val="515"/>
              </a:spcBef>
            </a:pPr>
            <a:r>
              <a:rPr dirty="0" sz="1050" spc="-10" b="1">
                <a:solidFill>
                  <a:srgbClr val="FFFFFF"/>
                </a:solidFill>
                <a:latin typeface="Calibri"/>
                <a:cs typeface="Calibri"/>
              </a:rPr>
              <a:t>Industry </a:t>
            </a:r>
            <a:r>
              <a:rPr dirty="0" baseline="-21164" sz="1575" spc="-315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050" spc="-210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baseline="-21164" sz="1575" spc="-315" b="1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dirty="0" sz="1050" spc="-210" b="1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dirty="0" baseline="-21164" sz="1575" spc="-315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050" spc="-210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baseline="-21164" sz="1575" spc="-315" b="1">
                <a:solidFill>
                  <a:srgbClr val="FFFFFF"/>
                </a:solidFill>
                <a:latin typeface="Calibri"/>
                <a:cs typeface="Calibri"/>
              </a:rPr>
              <a:t>ly</a:t>
            </a:r>
            <a:r>
              <a:rPr dirty="0" sz="1050" spc="-210" b="1">
                <a:solidFill>
                  <a:srgbClr val="FFFFFF"/>
                </a:solidFill>
                <a:latin typeface="Calibri"/>
                <a:cs typeface="Calibri"/>
              </a:rPr>
              <a:t>ly</a:t>
            </a:r>
            <a:r>
              <a:rPr dirty="0" baseline="-21164" sz="1575" spc="-315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sz="1050" spc="-210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baseline="-21164" sz="1575" spc="-315" b="1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dirty="0" sz="1050" spc="-210" b="1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1041653" y="6504940"/>
            <a:ext cx="657860" cy="293370"/>
          </a:xfrm>
          <a:prstGeom prst="rect">
            <a:avLst/>
          </a:prstGeom>
        </p:spPr>
        <p:txBody>
          <a:bodyPr wrap="square" lIns="0" tIns="65404" rIns="0" bIns="0" rtlCol="0" vert="horz">
            <a:spAutoFit/>
          </a:bodyPr>
          <a:lstStyle/>
          <a:p>
            <a:pPr marL="38735" marR="30480" indent="-1270">
              <a:lnSpc>
                <a:spcPct val="67100"/>
              </a:lnSpc>
              <a:spcBef>
                <a:spcPts val="515"/>
              </a:spcBef>
            </a:pPr>
            <a:r>
              <a:rPr dirty="0" sz="1050" spc="-10" b="1">
                <a:solidFill>
                  <a:srgbClr val="FFFFFF"/>
                </a:solidFill>
                <a:latin typeface="Calibri"/>
                <a:cs typeface="Calibri"/>
              </a:rPr>
              <a:t>Executive </a:t>
            </a:r>
            <a:r>
              <a:rPr dirty="0" baseline="-21164" sz="1575" spc="-427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sz="1050" spc="-285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baseline="-21164" sz="1575" spc="-427" b="1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dirty="0" sz="1050" spc="-285" b="1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dirty="0" baseline="-21164" sz="1575" spc="-427" b="1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dirty="0" sz="1050" spc="-285" b="1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dirty="0" baseline="-21164" sz="1575" spc="-427" b="1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dirty="0" sz="1050" spc="-285" b="1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dirty="0" baseline="-21164" sz="1575" spc="-427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050" spc="-285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baseline="-21164" sz="1575" spc="-427" b="1">
                <a:solidFill>
                  <a:srgbClr val="FFFFFF"/>
                </a:solidFill>
                <a:latin typeface="Calibri"/>
                <a:cs typeface="Calibri"/>
              </a:rPr>
              <a:t>ry</a:t>
            </a:r>
            <a:r>
              <a:rPr dirty="0" sz="1050" spc="-285" b="1">
                <a:solidFill>
                  <a:srgbClr val="FFFFFF"/>
                </a:solidFill>
                <a:latin typeface="Calibri"/>
                <a:cs typeface="Calibri"/>
              </a:rPr>
              <a:t>ry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4158234" y="6504940"/>
            <a:ext cx="637540" cy="293370"/>
          </a:xfrm>
          <a:prstGeom prst="rect">
            <a:avLst/>
          </a:prstGeom>
        </p:spPr>
        <p:txBody>
          <a:bodyPr wrap="square" lIns="0" tIns="65404" rIns="0" bIns="0" rtlCol="0" vert="horz">
            <a:spAutoFit/>
          </a:bodyPr>
          <a:lstStyle/>
          <a:p>
            <a:pPr marL="38100" marR="30480" indent="33655">
              <a:lnSpc>
                <a:spcPct val="67100"/>
              </a:lnSpc>
              <a:spcBef>
                <a:spcPts val="515"/>
              </a:spcBef>
            </a:pPr>
            <a:r>
              <a:rPr dirty="0" sz="1050" spc="-10" b="1">
                <a:solidFill>
                  <a:srgbClr val="FFFFFF"/>
                </a:solidFill>
                <a:latin typeface="Calibri"/>
                <a:cs typeface="Calibri"/>
              </a:rPr>
              <a:t>Company </a:t>
            </a:r>
            <a:r>
              <a:rPr dirty="0" sz="1050" spc="-484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baseline="-21164" sz="1575" spc="-390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sz="1050" spc="-270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baseline="-21164" sz="1575" spc="-390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sz="1050" spc="-300" b="1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baseline="-21164" sz="1575" spc="-382" b="1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sz="1050" spc="-150" b="1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dirty="0" baseline="-21164" sz="1575" spc="-390" b="1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dirty="0" sz="1050" spc="-270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baseline="-21164" sz="1575" spc="-390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sz="1050" spc="-35" b="1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dirty="0" baseline="-21164" sz="1575" spc="-390" b="1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dirty="0" sz="1050" spc="-300" b="1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baseline="-21164" sz="1575" spc="-382" b="1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sz="1050" spc="-565" b="1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r>
              <a:rPr dirty="0" baseline="-21164" sz="1575" spc="-30" b="1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endParaRPr baseline="-21164" sz="1575">
              <a:latin typeface="Calibri"/>
              <a:cs typeface="Calibri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5769102" y="6504940"/>
            <a:ext cx="647700" cy="293370"/>
          </a:xfrm>
          <a:prstGeom prst="rect">
            <a:avLst/>
          </a:prstGeom>
        </p:spPr>
        <p:txBody>
          <a:bodyPr wrap="square" lIns="0" tIns="65404" rIns="0" bIns="0" rtlCol="0" vert="horz">
            <a:spAutoFit/>
          </a:bodyPr>
          <a:lstStyle/>
          <a:p>
            <a:pPr marL="38100" marR="30480" indent="60960">
              <a:lnSpc>
                <a:spcPct val="67100"/>
              </a:lnSpc>
              <a:spcBef>
                <a:spcPts val="515"/>
              </a:spcBef>
            </a:pPr>
            <a:r>
              <a:rPr dirty="0" sz="1050" spc="-10" b="1">
                <a:solidFill>
                  <a:srgbClr val="FFFFFF"/>
                </a:solidFill>
                <a:latin typeface="Calibri"/>
                <a:cs typeface="Calibri"/>
              </a:rPr>
              <a:t>Financial </a:t>
            </a:r>
            <a:r>
              <a:rPr dirty="0" sz="1050" spc="-250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baseline="-21164" sz="1575" spc="-375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sz="1050" spc="-250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baseline="-21164" sz="1575" spc="-375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sz="1050" spc="-250" b="1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baseline="-21164" sz="1575" spc="-375" b="1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sz="1050" spc="-250" b="1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dirty="0" baseline="-21164" sz="1575" spc="-375" b="1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dirty="0" sz="1050" spc="-250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baseline="-21164" sz="1575" spc="-375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sz="1050" spc="-250" b="1">
                <a:solidFill>
                  <a:srgbClr val="FFFFFF"/>
                </a:solidFill>
                <a:latin typeface="Calibri"/>
                <a:cs typeface="Calibri"/>
              </a:rPr>
              <a:t>ie</a:t>
            </a:r>
            <a:r>
              <a:rPr dirty="0" baseline="-21164" sz="1575" spc="-375" b="1">
                <a:solidFill>
                  <a:srgbClr val="FFFFFF"/>
                </a:solidFill>
                <a:latin typeface="Calibri"/>
                <a:cs typeface="Calibri"/>
              </a:rPr>
              <a:t>ie</a:t>
            </a:r>
            <a:r>
              <a:rPr dirty="0" sz="1050" spc="-250" b="1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r>
              <a:rPr dirty="0" baseline="-21164" sz="1575" spc="-375" b="1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endParaRPr baseline="-21164" sz="1575">
              <a:latin typeface="Calibri"/>
              <a:cs typeface="Calibri"/>
            </a:endParaRPr>
          </a:p>
        </p:txBody>
      </p:sp>
      <p:grpSp>
        <p:nvGrpSpPr>
          <p:cNvPr id="12" name="object 12" descr=""/>
          <p:cNvGrpSpPr/>
          <p:nvPr/>
        </p:nvGrpSpPr>
        <p:grpSpPr>
          <a:xfrm>
            <a:off x="6922007" y="6496050"/>
            <a:ext cx="4676775" cy="361950"/>
            <a:chOff x="6922007" y="6496050"/>
            <a:chExt cx="4676775" cy="361950"/>
          </a:xfrm>
        </p:grpSpPr>
        <p:sp>
          <p:nvSpPr>
            <p:cNvPr id="13" name="object 13" descr=""/>
            <p:cNvSpPr/>
            <p:nvPr/>
          </p:nvSpPr>
          <p:spPr>
            <a:xfrm>
              <a:off x="6922007" y="6496050"/>
              <a:ext cx="1624330" cy="361950"/>
            </a:xfrm>
            <a:custGeom>
              <a:avLst/>
              <a:gdLst/>
              <a:ahLst/>
              <a:cxnLst/>
              <a:rect l="l" t="t" r="r" b="b"/>
              <a:pathLst>
                <a:path w="1624329" h="361950">
                  <a:moveTo>
                    <a:pt x="1623822" y="0"/>
                  </a:moveTo>
                  <a:lnTo>
                    <a:pt x="90424" y="0"/>
                  </a:lnTo>
                  <a:lnTo>
                    <a:pt x="0" y="361949"/>
                  </a:lnTo>
                  <a:lnTo>
                    <a:pt x="1533271" y="361949"/>
                  </a:lnTo>
                  <a:lnTo>
                    <a:pt x="1623822" y="0"/>
                  </a:lnTo>
                  <a:close/>
                </a:path>
              </a:pathLst>
            </a:custGeom>
            <a:solidFill>
              <a:srgbClr val="2C716D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543543" y="6496050"/>
              <a:ext cx="3054857" cy="361949"/>
            </a:xfrm>
            <a:prstGeom prst="rect">
              <a:avLst/>
            </a:prstGeom>
          </p:spPr>
        </p:pic>
      </p:grpSp>
      <p:sp>
        <p:nvSpPr>
          <p:cNvPr id="15" name="object 15" descr=""/>
          <p:cNvSpPr txBox="1"/>
          <p:nvPr/>
        </p:nvSpPr>
        <p:spPr>
          <a:xfrm>
            <a:off x="9007347" y="6504940"/>
            <a:ext cx="696595" cy="293370"/>
          </a:xfrm>
          <a:prstGeom prst="rect">
            <a:avLst/>
          </a:prstGeom>
        </p:spPr>
        <p:txBody>
          <a:bodyPr wrap="square" lIns="0" tIns="65404" rIns="0" bIns="0" rtlCol="0" vert="horz">
            <a:spAutoFit/>
          </a:bodyPr>
          <a:lstStyle/>
          <a:p>
            <a:pPr marL="54610" marR="30480" indent="-17145">
              <a:lnSpc>
                <a:spcPct val="67100"/>
              </a:lnSpc>
              <a:spcBef>
                <a:spcPts val="515"/>
              </a:spcBef>
            </a:pPr>
            <a:r>
              <a:rPr dirty="0" sz="1050" spc="-10" b="1">
                <a:solidFill>
                  <a:srgbClr val="FFFFFF"/>
                </a:solidFill>
                <a:latin typeface="Calibri"/>
                <a:cs typeface="Calibri"/>
              </a:rPr>
              <a:t>Alternative </a:t>
            </a:r>
            <a:r>
              <a:rPr dirty="0" sz="1050" spc="-160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baseline="-21164" sz="1575" spc="-240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sz="1050" spc="-160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baseline="-21164" sz="1575" spc="-240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sz="1050" spc="-160" b="1">
                <a:solidFill>
                  <a:srgbClr val="FFFFFF"/>
                </a:solidFill>
                <a:latin typeface="Calibri"/>
                <a:cs typeface="Calibri"/>
              </a:rPr>
              <a:t>lu</a:t>
            </a:r>
            <a:r>
              <a:rPr dirty="0" baseline="-21164" sz="1575" spc="-240" b="1">
                <a:solidFill>
                  <a:srgbClr val="FFFFFF"/>
                </a:solidFill>
                <a:latin typeface="Calibri"/>
                <a:cs typeface="Calibri"/>
              </a:rPr>
              <a:t>lu</a:t>
            </a:r>
            <a:r>
              <a:rPr dirty="0" sz="1050" spc="-160" b="1">
                <a:solidFill>
                  <a:srgbClr val="FFFFFF"/>
                </a:solidFill>
                <a:latin typeface="Calibri"/>
                <a:cs typeface="Calibri"/>
              </a:rPr>
              <a:t>ti</a:t>
            </a:r>
            <a:r>
              <a:rPr dirty="0" baseline="-21164" sz="1575" spc="-240" b="1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dirty="0" sz="1050" spc="-160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baseline="-21164" sz="1575" spc="-240" b="1">
                <a:solidFill>
                  <a:srgbClr val="FFFFFF"/>
                </a:solidFill>
                <a:latin typeface="Calibri"/>
                <a:cs typeface="Calibri"/>
              </a:rPr>
              <a:t>io</a:t>
            </a:r>
            <a:r>
              <a:rPr dirty="0" sz="1050" spc="-160" b="1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dirty="0" baseline="-21164" sz="1575" spc="-240" b="1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endParaRPr baseline="-21164" sz="1575">
              <a:latin typeface="Calibri"/>
              <a:cs typeface="Calibri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10567161" y="6589521"/>
            <a:ext cx="629285" cy="1854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50" spc="-10" b="1">
                <a:solidFill>
                  <a:srgbClr val="FFFFFF"/>
                </a:solidFill>
                <a:latin typeface="Calibri"/>
                <a:cs typeface="Calibri"/>
              </a:rPr>
              <a:t>Conclusion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009C9B"/>
                </a:solidFill>
              </a:rPr>
              <a:t>ESG</a:t>
            </a:r>
            <a:r>
              <a:rPr dirty="0" spc="-50">
                <a:solidFill>
                  <a:srgbClr val="009C9B"/>
                </a:solidFill>
              </a:rPr>
              <a:t> </a:t>
            </a:r>
            <a:r>
              <a:rPr dirty="0" spc="-10">
                <a:solidFill>
                  <a:srgbClr val="009C9B"/>
                </a:solidFill>
              </a:rPr>
              <a:t>Implications</a:t>
            </a:r>
          </a:p>
          <a:p>
            <a:pPr marL="19685">
              <a:lnSpc>
                <a:spcPct val="100000"/>
              </a:lnSpc>
              <a:spcBef>
                <a:spcPts val="5"/>
              </a:spcBef>
            </a:pPr>
            <a:r>
              <a:rPr dirty="0" sz="1200" b="0">
                <a:latin typeface="Arial MT"/>
                <a:cs typeface="Arial MT"/>
              </a:rPr>
              <a:t>ESG</a:t>
            </a:r>
            <a:r>
              <a:rPr dirty="0" sz="1200" spc="-5" b="0">
                <a:latin typeface="Arial MT"/>
                <a:cs typeface="Arial MT"/>
              </a:rPr>
              <a:t> </a:t>
            </a:r>
            <a:r>
              <a:rPr dirty="0" sz="1200" b="0">
                <a:latin typeface="Arial MT"/>
                <a:cs typeface="Arial MT"/>
              </a:rPr>
              <a:t>standards</a:t>
            </a:r>
            <a:r>
              <a:rPr dirty="0" sz="1200" spc="-25" b="0">
                <a:latin typeface="Arial MT"/>
                <a:cs typeface="Arial MT"/>
              </a:rPr>
              <a:t> </a:t>
            </a:r>
            <a:r>
              <a:rPr dirty="0" sz="1200" b="0">
                <a:latin typeface="Arial MT"/>
                <a:cs typeface="Arial MT"/>
              </a:rPr>
              <a:t>have</a:t>
            </a:r>
            <a:r>
              <a:rPr dirty="0" sz="1200" spc="-15" b="0">
                <a:latin typeface="Arial MT"/>
                <a:cs typeface="Arial MT"/>
              </a:rPr>
              <a:t> </a:t>
            </a:r>
            <a:r>
              <a:rPr dirty="0" sz="1200" b="0">
                <a:latin typeface="Arial MT"/>
                <a:cs typeface="Arial MT"/>
              </a:rPr>
              <a:t>the</a:t>
            </a:r>
            <a:r>
              <a:rPr dirty="0" sz="1200" spc="-15" b="0">
                <a:latin typeface="Arial MT"/>
                <a:cs typeface="Arial MT"/>
              </a:rPr>
              <a:t> </a:t>
            </a:r>
            <a:r>
              <a:rPr dirty="0" sz="1200" b="0">
                <a:latin typeface="Arial MT"/>
                <a:cs typeface="Arial MT"/>
              </a:rPr>
              <a:t>potential</a:t>
            </a:r>
            <a:r>
              <a:rPr dirty="0" sz="1200" spc="-25" b="0">
                <a:latin typeface="Arial MT"/>
                <a:cs typeface="Arial MT"/>
              </a:rPr>
              <a:t> </a:t>
            </a:r>
            <a:r>
              <a:rPr dirty="0" sz="1200" b="0">
                <a:latin typeface="Arial MT"/>
                <a:cs typeface="Arial MT"/>
              </a:rPr>
              <a:t>to</a:t>
            </a:r>
            <a:r>
              <a:rPr dirty="0" sz="1200" spc="-10" b="0">
                <a:latin typeface="Arial MT"/>
                <a:cs typeface="Arial MT"/>
              </a:rPr>
              <a:t> </a:t>
            </a:r>
            <a:r>
              <a:rPr dirty="0" sz="1200" b="0">
                <a:latin typeface="Arial MT"/>
                <a:cs typeface="Arial MT"/>
              </a:rPr>
              <a:t>impact</a:t>
            </a:r>
            <a:r>
              <a:rPr dirty="0" sz="1200" spc="-20" b="0">
                <a:latin typeface="Arial MT"/>
                <a:cs typeface="Arial MT"/>
              </a:rPr>
              <a:t> </a:t>
            </a:r>
            <a:r>
              <a:rPr dirty="0" sz="1200" spc="-10" b="0">
                <a:latin typeface="Arial MT"/>
                <a:cs typeface="Arial MT"/>
              </a:rPr>
              <a:t>Siemens’</a:t>
            </a:r>
            <a:r>
              <a:rPr dirty="0" sz="1200" spc="-70" b="0">
                <a:latin typeface="Arial MT"/>
                <a:cs typeface="Arial MT"/>
              </a:rPr>
              <a:t> </a:t>
            </a:r>
            <a:r>
              <a:rPr dirty="0" sz="1200" b="0">
                <a:latin typeface="Arial MT"/>
                <a:cs typeface="Arial MT"/>
              </a:rPr>
              <a:t>acquisition</a:t>
            </a:r>
            <a:r>
              <a:rPr dirty="0" sz="1200" spc="-20" b="0">
                <a:latin typeface="Arial MT"/>
                <a:cs typeface="Arial MT"/>
              </a:rPr>
              <a:t> </a:t>
            </a:r>
            <a:r>
              <a:rPr dirty="0" sz="1200" b="0">
                <a:latin typeface="Arial MT"/>
                <a:cs typeface="Arial MT"/>
              </a:rPr>
              <a:t>of</a:t>
            </a:r>
            <a:r>
              <a:rPr dirty="0" sz="1200" spc="-20" b="0">
                <a:latin typeface="Arial MT"/>
                <a:cs typeface="Arial MT"/>
              </a:rPr>
              <a:t> </a:t>
            </a:r>
            <a:r>
              <a:rPr dirty="0" sz="1200" spc="-10" b="0">
                <a:latin typeface="Arial MT"/>
                <a:cs typeface="Arial MT"/>
              </a:rPr>
              <a:t>Vestas</a:t>
            </a:r>
            <a:endParaRPr sz="1200">
              <a:latin typeface="Arial MT"/>
              <a:cs typeface="Arial MT"/>
            </a:endParaRPr>
          </a:p>
        </p:txBody>
      </p:sp>
      <p:grpSp>
        <p:nvGrpSpPr>
          <p:cNvPr id="18" name="object 18" descr=""/>
          <p:cNvGrpSpPr/>
          <p:nvPr/>
        </p:nvGrpSpPr>
        <p:grpSpPr>
          <a:xfrm>
            <a:off x="620268" y="857250"/>
            <a:ext cx="8023225" cy="5448300"/>
            <a:chOff x="620268" y="857250"/>
            <a:chExt cx="8023225" cy="5448300"/>
          </a:xfrm>
        </p:grpSpPr>
        <p:sp>
          <p:nvSpPr>
            <p:cNvPr id="19" name="object 19" descr=""/>
            <p:cNvSpPr/>
            <p:nvPr/>
          </p:nvSpPr>
          <p:spPr>
            <a:xfrm>
              <a:off x="643509" y="866775"/>
              <a:ext cx="7990840" cy="5429250"/>
            </a:xfrm>
            <a:custGeom>
              <a:avLst/>
              <a:gdLst/>
              <a:ahLst/>
              <a:cxnLst/>
              <a:rect l="l" t="t" r="r" b="b"/>
              <a:pathLst>
                <a:path w="7990840" h="5429250">
                  <a:moveTo>
                    <a:pt x="0" y="2714244"/>
                  </a:moveTo>
                  <a:lnTo>
                    <a:pt x="7990332" y="2714244"/>
                  </a:lnTo>
                </a:path>
                <a:path w="7990840" h="5429250">
                  <a:moveTo>
                    <a:pt x="7990332" y="0"/>
                  </a:moveTo>
                  <a:lnTo>
                    <a:pt x="7990332" y="5428729"/>
                  </a:lnTo>
                </a:path>
              </a:pathLst>
            </a:custGeom>
            <a:ln w="19050">
              <a:solidFill>
                <a:srgbClr val="010027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0" name="object 20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20268" y="3648075"/>
              <a:ext cx="57150" cy="305181"/>
            </a:xfrm>
            <a:prstGeom prst="rect">
              <a:avLst/>
            </a:prstGeom>
          </p:spPr>
        </p:pic>
        <p:pic>
          <p:nvPicPr>
            <p:cNvPr id="21" name="object 21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20268" y="887348"/>
              <a:ext cx="57150" cy="305180"/>
            </a:xfrm>
            <a:prstGeom prst="rect">
              <a:avLst/>
            </a:prstGeom>
          </p:spPr>
        </p:pic>
        <p:sp>
          <p:nvSpPr>
            <p:cNvPr id="22" name="object 22" descr=""/>
            <p:cNvSpPr/>
            <p:nvPr/>
          </p:nvSpPr>
          <p:spPr>
            <a:xfrm>
              <a:off x="3003804" y="3741419"/>
              <a:ext cx="1495425" cy="2409190"/>
            </a:xfrm>
            <a:custGeom>
              <a:avLst/>
              <a:gdLst/>
              <a:ahLst/>
              <a:cxnLst/>
              <a:rect l="l" t="t" r="r" b="b"/>
              <a:pathLst>
                <a:path w="1495425" h="2409190">
                  <a:moveTo>
                    <a:pt x="731520" y="1951482"/>
                  </a:moveTo>
                  <a:lnTo>
                    <a:pt x="0" y="1951482"/>
                  </a:lnTo>
                  <a:lnTo>
                    <a:pt x="0" y="2408682"/>
                  </a:lnTo>
                  <a:lnTo>
                    <a:pt x="731520" y="2408682"/>
                  </a:lnTo>
                  <a:lnTo>
                    <a:pt x="731520" y="1951482"/>
                  </a:lnTo>
                  <a:close/>
                </a:path>
                <a:path w="1495425" h="2409190">
                  <a:moveTo>
                    <a:pt x="731520" y="1463814"/>
                  </a:moveTo>
                  <a:lnTo>
                    <a:pt x="0" y="1463814"/>
                  </a:lnTo>
                  <a:lnTo>
                    <a:pt x="0" y="1921002"/>
                  </a:lnTo>
                  <a:lnTo>
                    <a:pt x="731520" y="1921002"/>
                  </a:lnTo>
                  <a:lnTo>
                    <a:pt x="731520" y="1463814"/>
                  </a:lnTo>
                  <a:close/>
                </a:path>
                <a:path w="1495425" h="2409190">
                  <a:moveTo>
                    <a:pt x="731520" y="975360"/>
                  </a:moveTo>
                  <a:lnTo>
                    <a:pt x="0" y="975360"/>
                  </a:lnTo>
                  <a:lnTo>
                    <a:pt x="0" y="1432560"/>
                  </a:lnTo>
                  <a:lnTo>
                    <a:pt x="731520" y="1432560"/>
                  </a:lnTo>
                  <a:lnTo>
                    <a:pt x="731520" y="975360"/>
                  </a:lnTo>
                  <a:close/>
                </a:path>
                <a:path w="1495425" h="2409190">
                  <a:moveTo>
                    <a:pt x="731520" y="487680"/>
                  </a:moveTo>
                  <a:lnTo>
                    <a:pt x="0" y="487680"/>
                  </a:lnTo>
                  <a:lnTo>
                    <a:pt x="0" y="944880"/>
                  </a:lnTo>
                  <a:lnTo>
                    <a:pt x="731520" y="944880"/>
                  </a:lnTo>
                  <a:lnTo>
                    <a:pt x="731520" y="487680"/>
                  </a:lnTo>
                  <a:close/>
                </a:path>
                <a:path w="1495425" h="2409190">
                  <a:moveTo>
                    <a:pt x="731520" y="0"/>
                  </a:moveTo>
                  <a:lnTo>
                    <a:pt x="0" y="0"/>
                  </a:lnTo>
                  <a:lnTo>
                    <a:pt x="0" y="457200"/>
                  </a:lnTo>
                  <a:lnTo>
                    <a:pt x="731520" y="457200"/>
                  </a:lnTo>
                  <a:lnTo>
                    <a:pt x="731520" y="0"/>
                  </a:lnTo>
                  <a:close/>
                </a:path>
                <a:path w="1495425" h="2409190">
                  <a:moveTo>
                    <a:pt x="1495044" y="487680"/>
                  </a:moveTo>
                  <a:lnTo>
                    <a:pt x="763524" y="487680"/>
                  </a:lnTo>
                  <a:lnTo>
                    <a:pt x="763524" y="944880"/>
                  </a:lnTo>
                  <a:lnTo>
                    <a:pt x="1495044" y="944880"/>
                  </a:lnTo>
                  <a:lnTo>
                    <a:pt x="1495044" y="487680"/>
                  </a:lnTo>
                  <a:close/>
                </a:path>
                <a:path w="1495425" h="2409190">
                  <a:moveTo>
                    <a:pt x="1495044" y="0"/>
                  </a:moveTo>
                  <a:lnTo>
                    <a:pt x="763524" y="0"/>
                  </a:lnTo>
                  <a:lnTo>
                    <a:pt x="763524" y="457200"/>
                  </a:lnTo>
                  <a:lnTo>
                    <a:pt x="1495044" y="457200"/>
                  </a:lnTo>
                  <a:lnTo>
                    <a:pt x="1495044" y="0"/>
                  </a:lnTo>
                  <a:close/>
                </a:path>
              </a:pathLst>
            </a:custGeom>
            <a:solidFill>
              <a:srgbClr val="009999">
                <a:alpha val="21960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3767328" y="4716779"/>
              <a:ext cx="731520" cy="457200"/>
            </a:xfrm>
            <a:custGeom>
              <a:avLst/>
              <a:gdLst/>
              <a:ahLst/>
              <a:cxnLst/>
              <a:rect l="l" t="t" r="r" b="b"/>
              <a:pathLst>
                <a:path w="731520" h="457200">
                  <a:moveTo>
                    <a:pt x="731520" y="0"/>
                  </a:moveTo>
                  <a:lnTo>
                    <a:pt x="0" y="0"/>
                  </a:lnTo>
                  <a:lnTo>
                    <a:pt x="0" y="457200"/>
                  </a:lnTo>
                  <a:lnTo>
                    <a:pt x="731520" y="457200"/>
                  </a:lnTo>
                  <a:lnTo>
                    <a:pt x="731520" y="0"/>
                  </a:lnTo>
                  <a:close/>
                </a:path>
              </a:pathLst>
            </a:custGeom>
            <a:solidFill>
              <a:srgbClr val="009999">
                <a:alpha val="45881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 descr=""/>
            <p:cNvSpPr/>
            <p:nvPr/>
          </p:nvSpPr>
          <p:spPr>
            <a:xfrm>
              <a:off x="3767328" y="5205234"/>
              <a:ext cx="731520" cy="944880"/>
            </a:xfrm>
            <a:custGeom>
              <a:avLst/>
              <a:gdLst/>
              <a:ahLst/>
              <a:cxnLst/>
              <a:rect l="l" t="t" r="r" b="b"/>
              <a:pathLst>
                <a:path w="731520" h="944879">
                  <a:moveTo>
                    <a:pt x="731520" y="487667"/>
                  </a:moveTo>
                  <a:lnTo>
                    <a:pt x="0" y="487667"/>
                  </a:lnTo>
                  <a:lnTo>
                    <a:pt x="0" y="944867"/>
                  </a:lnTo>
                  <a:lnTo>
                    <a:pt x="731520" y="944867"/>
                  </a:lnTo>
                  <a:lnTo>
                    <a:pt x="731520" y="487667"/>
                  </a:lnTo>
                  <a:close/>
                </a:path>
                <a:path w="731520" h="944879">
                  <a:moveTo>
                    <a:pt x="731520" y="0"/>
                  </a:moveTo>
                  <a:lnTo>
                    <a:pt x="0" y="0"/>
                  </a:lnTo>
                  <a:lnTo>
                    <a:pt x="0" y="457187"/>
                  </a:lnTo>
                  <a:lnTo>
                    <a:pt x="731520" y="457187"/>
                  </a:lnTo>
                  <a:lnTo>
                    <a:pt x="731520" y="0"/>
                  </a:lnTo>
                  <a:close/>
                </a:path>
              </a:pathLst>
            </a:custGeom>
            <a:solidFill>
              <a:srgbClr val="009999">
                <a:alpha val="21960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 descr=""/>
            <p:cNvSpPr/>
            <p:nvPr/>
          </p:nvSpPr>
          <p:spPr>
            <a:xfrm>
              <a:off x="4530090" y="3741419"/>
              <a:ext cx="731520" cy="944880"/>
            </a:xfrm>
            <a:custGeom>
              <a:avLst/>
              <a:gdLst/>
              <a:ahLst/>
              <a:cxnLst/>
              <a:rect l="l" t="t" r="r" b="b"/>
              <a:pathLst>
                <a:path w="731520" h="944879">
                  <a:moveTo>
                    <a:pt x="731520" y="487680"/>
                  </a:moveTo>
                  <a:lnTo>
                    <a:pt x="0" y="487680"/>
                  </a:lnTo>
                  <a:lnTo>
                    <a:pt x="0" y="944880"/>
                  </a:lnTo>
                  <a:lnTo>
                    <a:pt x="731520" y="944880"/>
                  </a:lnTo>
                  <a:lnTo>
                    <a:pt x="731520" y="487680"/>
                  </a:lnTo>
                  <a:close/>
                </a:path>
                <a:path w="731520" h="944879">
                  <a:moveTo>
                    <a:pt x="731520" y="0"/>
                  </a:moveTo>
                  <a:lnTo>
                    <a:pt x="0" y="0"/>
                  </a:lnTo>
                  <a:lnTo>
                    <a:pt x="0" y="457200"/>
                  </a:lnTo>
                  <a:lnTo>
                    <a:pt x="731520" y="457200"/>
                  </a:lnTo>
                  <a:lnTo>
                    <a:pt x="731520" y="0"/>
                  </a:lnTo>
                  <a:close/>
                </a:path>
              </a:pathLst>
            </a:custGeom>
            <a:solidFill>
              <a:srgbClr val="009999">
                <a:alpha val="7803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 descr=""/>
            <p:cNvSpPr/>
            <p:nvPr/>
          </p:nvSpPr>
          <p:spPr>
            <a:xfrm>
              <a:off x="4530089" y="4716779"/>
              <a:ext cx="731520" cy="457200"/>
            </a:xfrm>
            <a:custGeom>
              <a:avLst/>
              <a:gdLst/>
              <a:ahLst/>
              <a:cxnLst/>
              <a:rect l="l" t="t" r="r" b="b"/>
              <a:pathLst>
                <a:path w="731520" h="457200">
                  <a:moveTo>
                    <a:pt x="731520" y="0"/>
                  </a:moveTo>
                  <a:lnTo>
                    <a:pt x="0" y="0"/>
                  </a:lnTo>
                  <a:lnTo>
                    <a:pt x="0" y="457200"/>
                  </a:lnTo>
                  <a:lnTo>
                    <a:pt x="731520" y="457200"/>
                  </a:lnTo>
                  <a:lnTo>
                    <a:pt x="731520" y="0"/>
                  </a:lnTo>
                  <a:close/>
                </a:path>
              </a:pathLst>
            </a:custGeom>
            <a:solidFill>
              <a:srgbClr val="009999">
                <a:alpha val="45881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 descr=""/>
            <p:cNvSpPr/>
            <p:nvPr/>
          </p:nvSpPr>
          <p:spPr>
            <a:xfrm>
              <a:off x="4530089" y="5692902"/>
              <a:ext cx="731520" cy="457200"/>
            </a:xfrm>
            <a:custGeom>
              <a:avLst/>
              <a:gdLst/>
              <a:ahLst/>
              <a:cxnLst/>
              <a:rect l="l" t="t" r="r" b="b"/>
              <a:pathLst>
                <a:path w="731520" h="457200">
                  <a:moveTo>
                    <a:pt x="731520" y="0"/>
                  </a:moveTo>
                  <a:lnTo>
                    <a:pt x="0" y="0"/>
                  </a:lnTo>
                  <a:lnTo>
                    <a:pt x="0" y="457200"/>
                  </a:lnTo>
                  <a:lnTo>
                    <a:pt x="731520" y="457200"/>
                  </a:lnTo>
                  <a:lnTo>
                    <a:pt x="731520" y="0"/>
                  </a:lnTo>
                  <a:close/>
                </a:path>
              </a:pathLst>
            </a:custGeom>
            <a:solidFill>
              <a:srgbClr val="009999">
                <a:alpha val="21960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 descr=""/>
            <p:cNvSpPr/>
            <p:nvPr/>
          </p:nvSpPr>
          <p:spPr>
            <a:xfrm>
              <a:off x="4530089" y="5205221"/>
              <a:ext cx="731520" cy="457200"/>
            </a:xfrm>
            <a:custGeom>
              <a:avLst/>
              <a:gdLst/>
              <a:ahLst/>
              <a:cxnLst/>
              <a:rect l="l" t="t" r="r" b="b"/>
              <a:pathLst>
                <a:path w="731520" h="457200">
                  <a:moveTo>
                    <a:pt x="731520" y="0"/>
                  </a:moveTo>
                  <a:lnTo>
                    <a:pt x="0" y="0"/>
                  </a:lnTo>
                  <a:lnTo>
                    <a:pt x="0" y="457199"/>
                  </a:lnTo>
                  <a:lnTo>
                    <a:pt x="731520" y="457199"/>
                  </a:lnTo>
                  <a:lnTo>
                    <a:pt x="731520" y="0"/>
                  </a:lnTo>
                  <a:close/>
                </a:path>
              </a:pathLst>
            </a:custGeom>
            <a:solidFill>
              <a:srgbClr val="009999">
                <a:alpha val="45881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 descr=""/>
            <p:cNvSpPr/>
            <p:nvPr/>
          </p:nvSpPr>
          <p:spPr>
            <a:xfrm>
              <a:off x="5292852" y="3741420"/>
              <a:ext cx="731520" cy="457200"/>
            </a:xfrm>
            <a:custGeom>
              <a:avLst/>
              <a:gdLst/>
              <a:ahLst/>
              <a:cxnLst/>
              <a:rect l="l" t="t" r="r" b="b"/>
              <a:pathLst>
                <a:path w="731520" h="457200">
                  <a:moveTo>
                    <a:pt x="731520" y="0"/>
                  </a:moveTo>
                  <a:lnTo>
                    <a:pt x="0" y="0"/>
                  </a:lnTo>
                  <a:lnTo>
                    <a:pt x="0" y="457199"/>
                  </a:lnTo>
                  <a:lnTo>
                    <a:pt x="731520" y="457199"/>
                  </a:lnTo>
                  <a:lnTo>
                    <a:pt x="731520" y="0"/>
                  </a:lnTo>
                  <a:close/>
                </a:path>
              </a:pathLst>
            </a:custGeom>
            <a:solidFill>
              <a:srgbClr val="00999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 descr=""/>
            <p:cNvSpPr/>
            <p:nvPr/>
          </p:nvSpPr>
          <p:spPr>
            <a:xfrm>
              <a:off x="5292852" y="4229100"/>
              <a:ext cx="731520" cy="944880"/>
            </a:xfrm>
            <a:custGeom>
              <a:avLst/>
              <a:gdLst/>
              <a:ahLst/>
              <a:cxnLst/>
              <a:rect l="l" t="t" r="r" b="b"/>
              <a:pathLst>
                <a:path w="731520" h="944879">
                  <a:moveTo>
                    <a:pt x="731520" y="487680"/>
                  </a:moveTo>
                  <a:lnTo>
                    <a:pt x="0" y="487680"/>
                  </a:lnTo>
                  <a:lnTo>
                    <a:pt x="0" y="944880"/>
                  </a:lnTo>
                  <a:lnTo>
                    <a:pt x="731520" y="944880"/>
                  </a:lnTo>
                  <a:lnTo>
                    <a:pt x="731520" y="487680"/>
                  </a:lnTo>
                  <a:close/>
                </a:path>
                <a:path w="731520" h="944879">
                  <a:moveTo>
                    <a:pt x="731520" y="0"/>
                  </a:moveTo>
                  <a:lnTo>
                    <a:pt x="0" y="0"/>
                  </a:lnTo>
                  <a:lnTo>
                    <a:pt x="0" y="457200"/>
                  </a:lnTo>
                  <a:lnTo>
                    <a:pt x="731520" y="457200"/>
                  </a:lnTo>
                  <a:lnTo>
                    <a:pt x="731520" y="0"/>
                  </a:lnTo>
                  <a:close/>
                </a:path>
              </a:pathLst>
            </a:custGeom>
            <a:solidFill>
              <a:srgbClr val="009999">
                <a:alpha val="7803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 descr=""/>
            <p:cNvSpPr/>
            <p:nvPr/>
          </p:nvSpPr>
          <p:spPr>
            <a:xfrm>
              <a:off x="5292852" y="5205234"/>
              <a:ext cx="731520" cy="944880"/>
            </a:xfrm>
            <a:custGeom>
              <a:avLst/>
              <a:gdLst/>
              <a:ahLst/>
              <a:cxnLst/>
              <a:rect l="l" t="t" r="r" b="b"/>
              <a:pathLst>
                <a:path w="731520" h="944879">
                  <a:moveTo>
                    <a:pt x="731520" y="487667"/>
                  </a:moveTo>
                  <a:lnTo>
                    <a:pt x="0" y="487667"/>
                  </a:lnTo>
                  <a:lnTo>
                    <a:pt x="0" y="944867"/>
                  </a:lnTo>
                  <a:lnTo>
                    <a:pt x="731520" y="944867"/>
                  </a:lnTo>
                  <a:lnTo>
                    <a:pt x="731520" y="487667"/>
                  </a:lnTo>
                  <a:close/>
                </a:path>
                <a:path w="731520" h="944879">
                  <a:moveTo>
                    <a:pt x="731520" y="0"/>
                  </a:moveTo>
                  <a:lnTo>
                    <a:pt x="0" y="0"/>
                  </a:lnTo>
                  <a:lnTo>
                    <a:pt x="0" y="457187"/>
                  </a:lnTo>
                  <a:lnTo>
                    <a:pt x="731520" y="457187"/>
                  </a:lnTo>
                  <a:lnTo>
                    <a:pt x="731520" y="0"/>
                  </a:lnTo>
                  <a:close/>
                </a:path>
              </a:pathLst>
            </a:custGeom>
            <a:solidFill>
              <a:srgbClr val="009999">
                <a:alpha val="21960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 descr=""/>
            <p:cNvSpPr/>
            <p:nvPr/>
          </p:nvSpPr>
          <p:spPr>
            <a:xfrm>
              <a:off x="6056376" y="3741419"/>
              <a:ext cx="731520" cy="944880"/>
            </a:xfrm>
            <a:custGeom>
              <a:avLst/>
              <a:gdLst/>
              <a:ahLst/>
              <a:cxnLst/>
              <a:rect l="l" t="t" r="r" b="b"/>
              <a:pathLst>
                <a:path w="731520" h="944879">
                  <a:moveTo>
                    <a:pt x="731520" y="487680"/>
                  </a:moveTo>
                  <a:lnTo>
                    <a:pt x="0" y="487680"/>
                  </a:lnTo>
                  <a:lnTo>
                    <a:pt x="0" y="944880"/>
                  </a:lnTo>
                  <a:lnTo>
                    <a:pt x="731520" y="944880"/>
                  </a:lnTo>
                  <a:lnTo>
                    <a:pt x="731520" y="487680"/>
                  </a:lnTo>
                  <a:close/>
                </a:path>
                <a:path w="731520" h="944879">
                  <a:moveTo>
                    <a:pt x="731520" y="0"/>
                  </a:moveTo>
                  <a:lnTo>
                    <a:pt x="0" y="0"/>
                  </a:lnTo>
                  <a:lnTo>
                    <a:pt x="0" y="457200"/>
                  </a:lnTo>
                  <a:lnTo>
                    <a:pt x="731520" y="457200"/>
                  </a:lnTo>
                  <a:lnTo>
                    <a:pt x="731520" y="0"/>
                  </a:lnTo>
                  <a:close/>
                </a:path>
              </a:pathLst>
            </a:custGeom>
            <a:solidFill>
              <a:srgbClr val="00999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 descr=""/>
            <p:cNvSpPr/>
            <p:nvPr/>
          </p:nvSpPr>
          <p:spPr>
            <a:xfrm>
              <a:off x="6056376" y="4716779"/>
              <a:ext cx="731520" cy="457200"/>
            </a:xfrm>
            <a:custGeom>
              <a:avLst/>
              <a:gdLst/>
              <a:ahLst/>
              <a:cxnLst/>
              <a:rect l="l" t="t" r="r" b="b"/>
              <a:pathLst>
                <a:path w="731520" h="457200">
                  <a:moveTo>
                    <a:pt x="731520" y="0"/>
                  </a:moveTo>
                  <a:lnTo>
                    <a:pt x="0" y="0"/>
                  </a:lnTo>
                  <a:lnTo>
                    <a:pt x="0" y="457200"/>
                  </a:lnTo>
                  <a:lnTo>
                    <a:pt x="731520" y="457200"/>
                  </a:lnTo>
                  <a:lnTo>
                    <a:pt x="731520" y="0"/>
                  </a:lnTo>
                  <a:close/>
                </a:path>
              </a:pathLst>
            </a:custGeom>
            <a:solidFill>
              <a:srgbClr val="009999">
                <a:alpha val="7803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 descr=""/>
            <p:cNvSpPr/>
            <p:nvPr/>
          </p:nvSpPr>
          <p:spPr>
            <a:xfrm>
              <a:off x="6056376" y="5205234"/>
              <a:ext cx="731520" cy="944880"/>
            </a:xfrm>
            <a:custGeom>
              <a:avLst/>
              <a:gdLst/>
              <a:ahLst/>
              <a:cxnLst/>
              <a:rect l="l" t="t" r="r" b="b"/>
              <a:pathLst>
                <a:path w="731520" h="944879">
                  <a:moveTo>
                    <a:pt x="731520" y="487667"/>
                  </a:moveTo>
                  <a:lnTo>
                    <a:pt x="0" y="487667"/>
                  </a:lnTo>
                  <a:lnTo>
                    <a:pt x="0" y="944867"/>
                  </a:lnTo>
                  <a:lnTo>
                    <a:pt x="731520" y="944867"/>
                  </a:lnTo>
                  <a:lnTo>
                    <a:pt x="731520" y="487667"/>
                  </a:lnTo>
                  <a:close/>
                </a:path>
                <a:path w="731520" h="944879">
                  <a:moveTo>
                    <a:pt x="731520" y="0"/>
                  </a:moveTo>
                  <a:lnTo>
                    <a:pt x="0" y="0"/>
                  </a:lnTo>
                  <a:lnTo>
                    <a:pt x="0" y="457187"/>
                  </a:lnTo>
                  <a:lnTo>
                    <a:pt x="731520" y="457187"/>
                  </a:lnTo>
                  <a:lnTo>
                    <a:pt x="731520" y="0"/>
                  </a:lnTo>
                  <a:close/>
                </a:path>
              </a:pathLst>
            </a:custGeom>
            <a:solidFill>
              <a:srgbClr val="009999">
                <a:alpha val="21960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5" name="object 35" descr=""/>
          <p:cNvSpPr txBox="1"/>
          <p:nvPr/>
        </p:nvSpPr>
        <p:spPr>
          <a:xfrm>
            <a:off x="727201" y="3671570"/>
            <a:ext cx="192087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20" b="1">
                <a:solidFill>
                  <a:srgbClr val="03234D"/>
                </a:solidFill>
                <a:latin typeface="Arial"/>
                <a:cs typeface="Arial"/>
              </a:rPr>
              <a:t>Vestas’</a:t>
            </a:r>
            <a:r>
              <a:rPr dirty="0" sz="1400" spc="-90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3234D"/>
                </a:solidFill>
                <a:latin typeface="Arial"/>
                <a:cs typeface="Arial"/>
              </a:rPr>
              <a:t>ESG</a:t>
            </a:r>
            <a:r>
              <a:rPr dirty="0" sz="1400" spc="15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400" spc="-10" b="1">
                <a:solidFill>
                  <a:srgbClr val="03234D"/>
                </a:solidFill>
                <a:latin typeface="Arial"/>
                <a:cs typeface="Arial"/>
              </a:rPr>
              <a:t>initiatives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36" name="object 36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8717280" y="887349"/>
            <a:ext cx="57150" cy="305180"/>
          </a:xfrm>
          <a:prstGeom prst="rect">
            <a:avLst/>
          </a:prstGeom>
        </p:spPr>
      </p:pic>
      <p:sp>
        <p:nvSpPr>
          <p:cNvPr id="37" name="object 37" descr=""/>
          <p:cNvSpPr txBox="1"/>
          <p:nvPr/>
        </p:nvSpPr>
        <p:spPr>
          <a:xfrm>
            <a:off x="6381496" y="5965697"/>
            <a:ext cx="8191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-50">
                <a:solidFill>
                  <a:srgbClr val="03234D"/>
                </a:solidFill>
                <a:latin typeface="Arial MT"/>
                <a:cs typeface="Arial MT"/>
              </a:rPr>
              <a:t>5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38" name="object 38" descr=""/>
          <p:cNvSpPr txBox="1"/>
          <p:nvPr/>
        </p:nvSpPr>
        <p:spPr>
          <a:xfrm>
            <a:off x="3082798" y="5965697"/>
            <a:ext cx="2617470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021715" algn="l"/>
                <a:tab pos="1784350" algn="l"/>
                <a:tab pos="2547620" algn="l"/>
              </a:tabLst>
            </a:pPr>
            <a:r>
              <a:rPr dirty="0" sz="800" spc="-50">
                <a:solidFill>
                  <a:srgbClr val="03234D"/>
                </a:solidFill>
                <a:latin typeface="Arial MT"/>
                <a:cs typeface="Arial MT"/>
              </a:rPr>
              <a:t>1</a:t>
            </a:r>
            <a:r>
              <a:rPr dirty="0" sz="800">
                <a:solidFill>
                  <a:srgbClr val="03234D"/>
                </a:solidFill>
                <a:latin typeface="Arial MT"/>
                <a:cs typeface="Arial MT"/>
              </a:rPr>
              <a:t>	</a:t>
            </a:r>
            <a:r>
              <a:rPr dirty="0" sz="800" spc="-50">
                <a:solidFill>
                  <a:srgbClr val="03234D"/>
                </a:solidFill>
                <a:latin typeface="Arial MT"/>
                <a:cs typeface="Arial MT"/>
              </a:rPr>
              <a:t>2</a:t>
            </a:r>
            <a:r>
              <a:rPr dirty="0" sz="800">
                <a:solidFill>
                  <a:srgbClr val="03234D"/>
                </a:solidFill>
                <a:latin typeface="Arial MT"/>
                <a:cs typeface="Arial MT"/>
              </a:rPr>
              <a:t>	</a:t>
            </a:r>
            <a:r>
              <a:rPr dirty="0" sz="800" spc="-50">
                <a:solidFill>
                  <a:srgbClr val="03234D"/>
                </a:solidFill>
                <a:latin typeface="Arial MT"/>
                <a:cs typeface="Arial MT"/>
              </a:rPr>
              <a:t>3</a:t>
            </a:r>
            <a:r>
              <a:rPr dirty="0" sz="800">
                <a:solidFill>
                  <a:srgbClr val="03234D"/>
                </a:solidFill>
                <a:latin typeface="Arial MT"/>
                <a:cs typeface="Arial MT"/>
              </a:rPr>
              <a:t>	</a:t>
            </a:r>
            <a:r>
              <a:rPr dirty="0" sz="800" spc="-50">
                <a:solidFill>
                  <a:srgbClr val="03234D"/>
                </a:solidFill>
                <a:latin typeface="Arial MT"/>
                <a:cs typeface="Arial MT"/>
              </a:rPr>
              <a:t>4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39" name="object 39" descr=""/>
          <p:cNvSpPr txBox="1"/>
          <p:nvPr/>
        </p:nvSpPr>
        <p:spPr>
          <a:xfrm>
            <a:off x="3082798" y="5357114"/>
            <a:ext cx="8191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-50">
                <a:solidFill>
                  <a:srgbClr val="03234D"/>
                </a:solidFill>
                <a:latin typeface="Arial MT"/>
                <a:cs typeface="Arial MT"/>
              </a:rPr>
              <a:t>2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40" name="object 40" descr=""/>
          <p:cNvSpPr txBox="1"/>
          <p:nvPr/>
        </p:nvSpPr>
        <p:spPr>
          <a:xfrm>
            <a:off x="3082798" y="4869179"/>
            <a:ext cx="8191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-50">
                <a:solidFill>
                  <a:srgbClr val="03234D"/>
                </a:solidFill>
                <a:latin typeface="Arial MT"/>
                <a:cs typeface="Arial MT"/>
              </a:rPr>
              <a:t>3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41" name="object 41" descr=""/>
          <p:cNvSpPr txBox="1"/>
          <p:nvPr/>
        </p:nvSpPr>
        <p:spPr>
          <a:xfrm>
            <a:off x="3082798" y="4381246"/>
            <a:ext cx="8191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-50">
                <a:solidFill>
                  <a:srgbClr val="03234D"/>
                </a:solidFill>
                <a:latin typeface="Arial MT"/>
                <a:cs typeface="Arial MT"/>
              </a:rPr>
              <a:t>4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42" name="object 42" descr=""/>
          <p:cNvSpPr txBox="1"/>
          <p:nvPr/>
        </p:nvSpPr>
        <p:spPr>
          <a:xfrm>
            <a:off x="3082798" y="3893311"/>
            <a:ext cx="8191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-50">
                <a:solidFill>
                  <a:srgbClr val="03234D"/>
                </a:solidFill>
                <a:latin typeface="Arial MT"/>
                <a:cs typeface="Arial MT"/>
              </a:rPr>
              <a:t>5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43" name="object 43" descr=""/>
          <p:cNvSpPr txBox="1"/>
          <p:nvPr/>
        </p:nvSpPr>
        <p:spPr>
          <a:xfrm>
            <a:off x="743458" y="6184900"/>
            <a:ext cx="5222240" cy="2889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095625">
              <a:lnSpc>
                <a:spcPct val="100000"/>
              </a:lnSpc>
              <a:spcBef>
                <a:spcPts val="100"/>
              </a:spcBef>
            </a:pP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Internal</a:t>
            </a:r>
            <a:r>
              <a:rPr dirty="0" sz="90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assessment</a:t>
            </a:r>
            <a:r>
              <a:rPr dirty="0" sz="90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(Impact</a:t>
            </a:r>
            <a:r>
              <a:rPr dirty="0" sz="90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on</a:t>
            </a:r>
            <a:r>
              <a:rPr dirty="0" sz="90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 spc="-10">
                <a:solidFill>
                  <a:srgbClr val="03234D"/>
                </a:solidFill>
                <a:latin typeface="Arial MT"/>
                <a:cs typeface="Arial MT"/>
              </a:rPr>
              <a:t>business)</a:t>
            </a:r>
            <a:endParaRPr sz="9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Source:</a:t>
            </a:r>
            <a:r>
              <a:rPr dirty="0" sz="800" spc="1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 spc="-10">
                <a:solidFill>
                  <a:srgbClr val="010027"/>
                </a:solidFill>
                <a:latin typeface="Arial MT"/>
                <a:cs typeface="Arial MT"/>
              </a:rPr>
              <a:t>(Sustainability</a:t>
            </a:r>
            <a:r>
              <a:rPr dirty="0" sz="800" spc="1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Report</a:t>
            </a:r>
            <a:r>
              <a:rPr dirty="0" sz="800" spc="1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(Siemens,</a:t>
            </a:r>
            <a:r>
              <a:rPr dirty="0" sz="800" spc="1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2022)),</a:t>
            </a:r>
            <a:r>
              <a:rPr dirty="0" sz="800" spc="2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 spc="-10">
                <a:solidFill>
                  <a:srgbClr val="010027"/>
                </a:solidFill>
                <a:latin typeface="Arial MT"/>
                <a:cs typeface="Arial MT"/>
              </a:rPr>
              <a:t>(Sustainability</a:t>
            </a:r>
            <a:r>
              <a:rPr dirty="0" sz="800" spc="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Report</a:t>
            </a:r>
            <a:r>
              <a:rPr dirty="0" sz="800" spc="1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(Vestas,</a:t>
            </a:r>
            <a:r>
              <a:rPr dirty="0" sz="800" spc="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 spc="-10">
                <a:solidFill>
                  <a:srgbClr val="010027"/>
                </a:solidFill>
                <a:latin typeface="Arial MT"/>
                <a:cs typeface="Arial MT"/>
              </a:rPr>
              <a:t>2022))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44" name="object 44" descr=""/>
          <p:cNvSpPr txBox="1"/>
          <p:nvPr/>
        </p:nvSpPr>
        <p:spPr>
          <a:xfrm>
            <a:off x="2812447" y="3852984"/>
            <a:ext cx="153670" cy="2187575"/>
          </a:xfrm>
          <a:prstGeom prst="rect">
            <a:avLst/>
          </a:prstGeom>
        </p:spPr>
        <p:txBody>
          <a:bodyPr wrap="square" lIns="0" tIns="1905" rIns="0" bIns="0" rtlCol="0" vert="vert27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 sz="800">
                <a:solidFill>
                  <a:srgbClr val="03234D"/>
                </a:solidFill>
                <a:latin typeface="Arial MT"/>
                <a:cs typeface="Arial MT"/>
              </a:rPr>
              <a:t>External</a:t>
            </a:r>
            <a:r>
              <a:rPr dirty="0" sz="800" spc="-1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assessment</a:t>
            </a:r>
            <a:r>
              <a:rPr dirty="0" sz="900" spc="-5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3234D"/>
                </a:solidFill>
                <a:latin typeface="Arial MT"/>
                <a:cs typeface="Arial MT"/>
              </a:rPr>
              <a:t>(Impact</a:t>
            </a:r>
            <a:r>
              <a:rPr dirty="0" sz="80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3234D"/>
                </a:solidFill>
                <a:latin typeface="Arial MT"/>
                <a:cs typeface="Arial MT"/>
              </a:rPr>
              <a:t>on</a:t>
            </a:r>
            <a:r>
              <a:rPr dirty="0" sz="80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800" spc="-10">
                <a:solidFill>
                  <a:srgbClr val="03234D"/>
                </a:solidFill>
                <a:latin typeface="Arial MT"/>
                <a:cs typeface="Arial MT"/>
              </a:rPr>
              <a:t>stakeholders)</a:t>
            </a:r>
            <a:endParaRPr sz="800">
              <a:latin typeface="Arial MT"/>
              <a:cs typeface="Arial MT"/>
            </a:endParaRPr>
          </a:p>
        </p:txBody>
      </p:sp>
      <p:grpSp>
        <p:nvGrpSpPr>
          <p:cNvPr id="45" name="object 45" descr=""/>
          <p:cNvGrpSpPr/>
          <p:nvPr/>
        </p:nvGrpSpPr>
        <p:grpSpPr>
          <a:xfrm>
            <a:off x="4694046" y="5336413"/>
            <a:ext cx="414020" cy="195580"/>
            <a:chOff x="4694046" y="5336413"/>
            <a:chExt cx="414020" cy="195580"/>
          </a:xfrm>
        </p:grpSpPr>
        <p:pic>
          <p:nvPicPr>
            <p:cNvPr id="46" name="object 46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694046" y="5336413"/>
              <a:ext cx="195579" cy="195580"/>
            </a:xfrm>
            <a:prstGeom prst="rect">
              <a:avLst/>
            </a:prstGeom>
          </p:spPr>
        </p:pic>
        <p:pic>
          <p:nvPicPr>
            <p:cNvPr id="47" name="object 47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911978" y="5336413"/>
              <a:ext cx="195580" cy="195580"/>
            </a:xfrm>
            <a:prstGeom prst="rect">
              <a:avLst/>
            </a:prstGeom>
          </p:spPr>
        </p:pic>
      </p:grpSp>
      <p:sp>
        <p:nvSpPr>
          <p:cNvPr id="48" name="object 48" descr=""/>
          <p:cNvSpPr txBox="1"/>
          <p:nvPr/>
        </p:nvSpPr>
        <p:spPr>
          <a:xfrm>
            <a:off x="4748021" y="5358129"/>
            <a:ext cx="311150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24790" algn="l"/>
              </a:tabLst>
            </a:pPr>
            <a:r>
              <a:rPr dirty="0" sz="800" spc="-5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dirty="0" sz="800">
                <a:solidFill>
                  <a:srgbClr val="FFFFFF"/>
                </a:solidFill>
                <a:latin typeface="Arial MT"/>
                <a:cs typeface="Arial MT"/>
              </a:rPr>
              <a:t>	</a:t>
            </a:r>
            <a:r>
              <a:rPr dirty="0" sz="800" spc="-50">
                <a:solidFill>
                  <a:srgbClr val="FFFFFF"/>
                </a:solidFill>
                <a:latin typeface="Arial MT"/>
                <a:cs typeface="Arial MT"/>
              </a:rPr>
              <a:t>U</a:t>
            </a:r>
            <a:endParaRPr sz="800">
              <a:latin typeface="Arial MT"/>
              <a:cs typeface="Arial MT"/>
            </a:endParaRPr>
          </a:p>
        </p:txBody>
      </p:sp>
      <p:pic>
        <p:nvPicPr>
          <p:cNvPr id="49" name="object 49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4798440" y="4847971"/>
            <a:ext cx="195580" cy="195580"/>
          </a:xfrm>
          <a:prstGeom prst="rect">
            <a:avLst/>
          </a:prstGeom>
        </p:spPr>
      </p:pic>
      <p:sp>
        <p:nvSpPr>
          <p:cNvPr id="50" name="object 50" descr=""/>
          <p:cNvSpPr txBox="1"/>
          <p:nvPr/>
        </p:nvSpPr>
        <p:spPr>
          <a:xfrm>
            <a:off x="4539234" y="4870196"/>
            <a:ext cx="403225" cy="31051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r" marR="5080">
              <a:lnSpc>
                <a:spcPct val="100000"/>
              </a:lnSpc>
              <a:spcBef>
                <a:spcPts val="95"/>
              </a:spcBef>
            </a:pPr>
            <a:r>
              <a:rPr dirty="0" sz="800" spc="-50">
                <a:solidFill>
                  <a:srgbClr val="FFFFFF"/>
                </a:solidFill>
                <a:latin typeface="Arial MT"/>
                <a:cs typeface="Arial MT"/>
              </a:rPr>
              <a:t>S</a:t>
            </a:r>
            <a:endParaRPr sz="8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565"/>
              </a:spcBef>
            </a:pPr>
            <a:r>
              <a:rPr dirty="0" sz="600" spc="-10">
                <a:solidFill>
                  <a:srgbClr val="FFFFFF"/>
                </a:solidFill>
                <a:latin typeface="Arial MT"/>
                <a:cs typeface="Arial MT"/>
              </a:rPr>
              <a:t>Important</a:t>
            </a:r>
            <a:endParaRPr sz="600">
              <a:latin typeface="Arial MT"/>
              <a:cs typeface="Arial MT"/>
            </a:endParaRPr>
          </a:p>
        </p:txBody>
      </p:sp>
      <p:pic>
        <p:nvPicPr>
          <p:cNvPr id="51" name="object 51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4798440" y="4360290"/>
            <a:ext cx="195580" cy="195579"/>
          </a:xfrm>
          <a:prstGeom prst="rect">
            <a:avLst/>
          </a:prstGeom>
        </p:spPr>
      </p:pic>
      <p:sp>
        <p:nvSpPr>
          <p:cNvPr id="52" name="object 52" descr=""/>
          <p:cNvSpPr txBox="1"/>
          <p:nvPr/>
        </p:nvSpPr>
        <p:spPr>
          <a:xfrm>
            <a:off x="4847082" y="4382261"/>
            <a:ext cx="99060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-50">
                <a:solidFill>
                  <a:srgbClr val="FFFFFF"/>
                </a:solidFill>
                <a:latin typeface="Arial MT"/>
                <a:cs typeface="Arial MT"/>
              </a:rPr>
              <a:t>R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53" name="object 53" descr=""/>
          <p:cNvSpPr/>
          <p:nvPr/>
        </p:nvSpPr>
        <p:spPr>
          <a:xfrm>
            <a:off x="5358003" y="4854321"/>
            <a:ext cx="601345" cy="182880"/>
          </a:xfrm>
          <a:custGeom>
            <a:avLst/>
            <a:gdLst/>
            <a:ahLst/>
            <a:cxnLst/>
            <a:rect l="l" t="t" r="r" b="b"/>
            <a:pathLst>
              <a:path w="601345" h="182879">
                <a:moveTo>
                  <a:pt x="0" y="91439"/>
                </a:moveTo>
                <a:lnTo>
                  <a:pt x="7179" y="55828"/>
                </a:lnTo>
                <a:lnTo>
                  <a:pt x="26765" y="26765"/>
                </a:lnTo>
                <a:lnTo>
                  <a:pt x="55828" y="7179"/>
                </a:lnTo>
                <a:lnTo>
                  <a:pt x="91439" y="0"/>
                </a:lnTo>
                <a:lnTo>
                  <a:pt x="127051" y="7179"/>
                </a:lnTo>
                <a:lnTo>
                  <a:pt x="156114" y="26765"/>
                </a:lnTo>
                <a:lnTo>
                  <a:pt x="175700" y="55828"/>
                </a:lnTo>
                <a:lnTo>
                  <a:pt x="182880" y="91439"/>
                </a:lnTo>
                <a:lnTo>
                  <a:pt x="175700" y="127051"/>
                </a:lnTo>
                <a:lnTo>
                  <a:pt x="156114" y="156114"/>
                </a:lnTo>
                <a:lnTo>
                  <a:pt x="127051" y="175700"/>
                </a:lnTo>
                <a:lnTo>
                  <a:pt x="91439" y="182879"/>
                </a:lnTo>
                <a:lnTo>
                  <a:pt x="55828" y="175700"/>
                </a:lnTo>
                <a:lnTo>
                  <a:pt x="26765" y="156114"/>
                </a:lnTo>
                <a:lnTo>
                  <a:pt x="7179" y="127051"/>
                </a:lnTo>
                <a:lnTo>
                  <a:pt x="0" y="91439"/>
                </a:lnTo>
                <a:close/>
              </a:path>
              <a:path w="601345" h="182879">
                <a:moveTo>
                  <a:pt x="209550" y="91439"/>
                </a:moveTo>
                <a:lnTo>
                  <a:pt x="216729" y="55828"/>
                </a:lnTo>
                <a:lnTo>
                  <a:pt x="236315" y="26765"/>
                </a:lnTo>
                <a:lnTo>
                  <a:pt x="265378" y="7179"/>
                </a:lnTo>
                <a:lnTo>
                  <a:pt x="300989" y="0"/>
                </a:lnTo>
                <a:lnTo>
                  <a:pt x="336601" y="7179"/>
                </a:lnTo>
                <a:lnTo>
                  <a:pt x="365664" y="26765"/>
                </a:lnTo>
                <a:lnTo>
                  <a:pt x="385250" y="55828"/>
                </a:lnTo>
                <a:lnTo>
                  <a:pt x="392430" y="91439"/>
                </a:lnTo>
                <a:lnTo>
                  <a:pt x="385250" y="127051"/>
                </a:lnTo>
                <a:lnTo>
                  <a:pt x="365664" y="156114"/>
                </a:lnTo>
                <a:lnTo>
                  <a:pt x="336601" y="175700"/>
                </a:lnTo>
                <a:lnTo>
                  <a:pt x="300989" y="182879"/>
                </a:lnTo>
                <a:lnTo>
                  <a:pt x="265378" y="175700"/>
                </a:lnTo>
                <a:lnTo>
                  <a:pt x="236315" y="156114"/>
                </a:lnTo>
                <a:lnTo>
                  <a:pt x="216729" y="127051"/>
                </a:lnTo>
                <a:lnTo>
                  <a:pt x="209550" y="91439"/>
                </a:lnTo>
                <a:close/>
              </a:path>
              <a:path w="601345" h="182879">
                <a:moveTo>
                  <a:pt x="418338" y="91439"/>
                </a:moveTo>
                <a:lnTo>
                  <a:pt x="425517" y="55828"/>
                </a:lnTo>
                <a:lnTo>
                  <a:pt x="445103" y="26765"/>
                </a:lnTo>
                <a:lnTo>
                  <a:pt x="474166" y="7179"/>
                </a:lnTo>
                <a:lnTo>
                  <a:pt x="509777" y="0"/>
                </a:lnTo>
                <a:lnTo>
                  <a:pt x="545389" y="7179"/>
                </a:lnTo>
                <a:lnTo>
                  <a:pt x="574452" y="26765"/>
                </a:lnTo>
                <a:lnTo>
                  <a:pt x="594038" y="55828"/>
                </a:lnTo>
                <a:lnTo>
                  <a:pt x="601218" y="91439"/>
                </a:lnTo>
                <a:lnTo>
                  <a:pt x="594038" y="127051"/>
                </a:lnTo>
                <a:lnTo>
                  <a:pt x="574452" y="156114"/>
                </a:lnTo>
                <a:lnTo>
                  <a:pt x="545389" y="175700"/>
                </a:lnTo>
                <a:lnTo>
                  <a:pt x="509777" y="182879"/>
                </a:lnTo>
                <a:lnTo>
                  <a:pt x="474166" y="175700"/>
                </a:lnTo>
                <a:lnTo>
                  <a:pt x="445103" y="156114"/>
                </a:lnTo>
                <a:lnTo>
                  <a:pt x="425517" y="127051"/>
                </a:lnTo>
                <a:lnTo>
                  <a:pt x="418338" y="91439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4" name="object 54" descr=""/>
          <p:cNvSpPr txBox="1"/>
          <p:nvPr/>
        </p:nvSpPr>
        <p:spPr>
          <a:xfrm>
            <a:off x="5396991" y="4870196"/>
            <a:ext cx="523240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27965" algn="l"/>
                <a:tab pos="431165" algn="l"/>
              </a:tabLst>
            </a:pPr>
            <a:r>
              <a:rPr dirty="0" sz="800" spc="-50">
                <a:solidFill>
                  <a:srgbClr val="FFFFFF"/>
                </a:solidFill>
                <a:latin typeface="Arial MT"/>
                <a:cs typeface="Arial MT"/>
              </a:rPr>
              <a:t>O</a:t>
            </a:r>
            <a:r>
              <a:rPr dirty="0" sz="800">
                <a:solidFill>
                  <a:srgbClr val="FFFFFF"/>
                </a:solidFill>
                <a:latin typeface="Arial MT"/>
                <a:cs typeface="Arial MT"/>
              </a:rPr>
              <a:t>	</a:t>
            </a:r>
            <a:r>
              <a:rPr dirty="0" sz="800" spc="-50">
                <a:solidFill>
                  <a:srgbClr val="FFFFFF"/>
                </a:solidFill>
                <a:latin typeface="Arial MT"/>
                <a:cs typeface="Arial MT"/>
              </a:rPr>
              <a:t>P</a:t>
            </a:r>
            <a:r>
              <a:rPr dirty="0" sz="800">
                <a:solidFill>
                  <a:srgbClr val="FFFFFF"/>
                </a:solidFill>
                <a:latin typeface="Arial MT"/>
                <a:cs typeface="Arial MT"/>
              </a:rPr>
              <a:t>	</a:t>
            </a:r>
            <a:r>
              <a:rPr dirty="0" sz="800" spc="-50">
                <a:solidFill>
                  <a:srgbClr val="FFFFFF"/>
                </a:solidFill>
                <a:latin typeface="Arial MT"/>
                <a:cs typeface="Arial MT"/>
              </a:rPr>
              <a:t>Q</a:t>
            </a:r>
            <a:endParaRPr sz="800">
              <a:latin typeface="Arial MT"/>
              <a:cs typeface="Arial MT"/>
            </a:endParaRPr>
          </a:p>
        </p:txBody>
      </p:sp>
      <p:grpSp>
        <p:nvGrpSpPr>
          <p:cNvPr id="55" name="object 55" descr=""/>
          <p:cNvGrpSpPr/>
          <p:nvPr/>
        </p:nvGrpSpPr>
        <p:grpSpPr>
          <a:xfrm>
            <a:off x="5456046" y="4360290"/>
            <a:ext cx="414020" cy="195580"/>
            <a:chOff x="5456046" y="4360290"/>
            <a:chExt cx="414020" cy="195580"/>
          </a:xfrm>
        </p:grpSpPr>
        <p:pic>
          <p:nvPicPr>
            <p:cNvPr id="56" name="object 56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456046" y="4360290"/>
              <a:ext cx="195579" cy="195579"/>
            </a:xfrm>
            <a:prstGeom prst="rect">
              <a:avLst/>
            </a:prstGeom>
          </p:spPr>
        </p:pic>
        <p:pic>
          <p:nvPicPr>
            <p:cNvPr id="57" name="object 57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673978" y="4360290"/>
              <a:ext cx="195580" cy="195579"/>
            </a:xfrm>
            <a:prstGeom prst="rect">
              <a:avLst/>
            </a:prstGeom>
          </p:spPr>
        </p:pic>
      </p:grpSp>
      <p:sp>
        <p:nvSpPr>
          <p:cNvPr id="58" name="object 58" descr=""/>
          <p:cNvSpPr txBox="1"/>
          <p:nvPr/>
        </p:nvSpPr>
        <p:spPr>
          <a:xfrm>
            <a:off x="5300471" y="4382261"/>
            <a:ext cx="521970" cy="31369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10820">
              <a:lnSpc>
                <a:spcPct val="100000"/>
              </a:lnSpc>
              <a:spcBef>
                <a:spcPts val="95"/>
              </a:spcBef>
              <a:tabLst>
                <a:tab pos="434340" algn="l"/>
              </a:tabLst>
            </a:pPr>
            <a:r>
              <a:rPr dirty="0" sz="800" spc="-50">
                <a:solidFill>
                  <a:srgbClr val="FFFFFF"/>
                </a:solidFill>
                <a:latin typeface="Arial MT"/>
                <a:cs typeface="Arial MT"/>
              </a:rPr>
              <a:t>M</a:t>
            </a:r>
            <a:r>
              <a:rPr dirty="0" sz="800">
                <a:solidFill>
                  <a:srgbClr val="FFFFFF"/>
                </a:solidFill>
                <a:latin typeface="Arial MT"/>
                <a:cs typeface="Arial MT"/>
              </a:rPr>
              <a:t>	</a:t>
            </a:r>
            <a:r>
              <a:rPr dirty="0" sz="800" spc="-50">
                <a:solidFill>
                  <a:srgbClr val="FFFFFF"/>
                </a:solidFill>
                <a:latin typeface="Arial MT"/>
                <a:cs typeface="Arial MT"/>
              </a:rPr>
              <a:t>N</a:t>
            </a:r>
            <a:endParaRPr sz="8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590"/>
              </a:spcBef>
            </a:pPr>
            <a:r>
              <a:rPr dirty="0" sz="600">
                <a:solidFill>
                  <a:srgbClr val="FFFFFF"/>
                </a:solidFill>
                <a:latin typeface="Arial MT"/>
                <a:cs typeface="Arial MT"/>
              </a:rPr>
              <a:t>Very</a:t>
            </a:r>
            <a:r>
              <a:rPr dirty="0" sz="600" spc="-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600" spc="-10">
                <a:solidFill>
                  <a:srgbClr val="FFFFFF"/>
                </a:solidFill>
                <a:latin typeface="Arial MT"/>
                <a:cs typeface="Arial MT"/>
              </a:rPr>
              <a:t>important</a:t>
            </a:r>
            <a:endParaRPr sz="600">
              <a:latin typeface="Arial MT"/>
              <a:cs typeface="Arial MT"/>
            </a:endParaRPr>
          </a:p>
        </p:txBody>
      </p:sp>
      <p:grpSp>
        <p:nvGrpSpPr>
          <p:cNvPr id="59" name="object 59" descr=""/>
          <p:cNvGrpSpPr/>
          <p:nvPr/>
        </p:nvGrpSpPr>
        <p:grpSpPr>
          <a:xfrm>
            <a:off x="5456046" y="3870325"/>
            <a:ext cx="414020" cy="195580"/>
            <a:chOff x="5456046" y="3870325"/>
            <a:chExt cx="414020" cy="195580"/>
          </a:xfrm>
        </p:grpSpPr>
        <p:pic>
          <p:nvPicPr>
            <p:cNvPr id="60" name="object 60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456046" y="3870325"/>
              <a:ext cx="195579" cy="195580"/>
            </a:xfrm>
            <a:prstGeom prst="rect">
              <a:avLst/>
            </a:prstGeom>
          </p:spPr>
        </p:pic>
        <p:pic>
          <p:nvPicPr>
            <p:cNvPr id="61" name="object 61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673978" y="3870325"/>
              <a:ext cx="195580" cy="195580"/>
            </a:xfrm>
            <a:prstGeom prst="rect">
              <a:avLst/>
            </a:prstGeom>
          </p:spPr>
        </p:pic>
      </p:grpSp>
      <p:sp>
        <p:nvSpPr>
          <p:cNvPr id="62" name="object 62" descr=""/>
          <p:cNvSpPr txBox="1"/>
          <p:nvPr/>
        </p:nvSpPr>
        <p:spPr>
          <a:xfrm>
            <a:off x="5504688" y="3892041"/>
            <a:ext cx="29400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52729" algn="l"/>
              </a:tabLst>
            </a:pPr>
            <a:r>
              <a:rPr dirty="0" sz="800" spc="-50">
                <a:solidFill>
                  <a:srgbClr val="FFFFFF"/>
                </a:solidFill>
                <a:latin typeface="Arial MT"/>
                <a:cs typeface="Arial MT"/>
              </a:rPr>
              <a:t>H</a:t>
            </a:r>
            <a:r>
              <a:rPr dirty="0" sz="800">
                <a:solidFill>
                  <a:srgbClr val="FFFFFF"/>
                </a:solidFill>
                <a:latin typeface="Arial MT"/>
                <a:cs typeface="Arial MT"/>
              </a:rPr>
              <a:t>	</a:t>
            </a:r>
            <a:r>
              <a:rPr dirty="0" sz="800" spc="-50">
                <a:solidFill>
                  <a:srgbClr val="FFFFFF"/>
                </a:solidFill>
                <a:latin typeface="Arial MT"/>
                <a:cs typeface="Arial MT"/>
              </a:rPr>
              <a:t>I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63" name="object 63" descr=""/>
          <p:cNvSpPr/>
          <p:nvPr/>
        </p:nvSpPr>
        <p:spPr>
          <a:xfrm>
            <a:off x="6121527" y="3765422"/>
            <a:ext cx="601980" cy="365760"/>
          </a:xfrm>
          <a:custGeom>
            <a:avLst/>
            <a:gdLst/>
            <a:ahLst/>
            <a:cxnLst/>
            <a:rect l="l" t="t" r="r" b="b"/>
            <a:pathLst>
              <a:path w="601979" h="365760">
                <a:moveTo>
                  <a:pt x="108965" y="274319"/>
                </a:moveTo>
                <a:lnTo>
                  <a:pt x="116145" y="238708"/>
                </a:lnTo>
                <a:lnTo>
                  <a:pt x="135731" y="209645"/>
                </a:lnTo>
                <a:lnTo>
                  <a:pt x="164794" y="190059"/>
                </a:lnTo>
                <a:lnTo>
                  <a:pt x="200406" y="182879"/>
                </a:lnTo>
                <a:lnTo>
                  <a:pt x="236017" y="190059"/>
                </a:lnTo>
                <a:lnTo>
                  <a:pt x="265080" y="209645"/>
                </a:lnTo>
                <a:lnTo>
                  <a:pt x="284666" y="238708"/>
                </a:lnTo>
                <a:lnTo>
                  <a:pt x="291846" y="274319"/>
                </a:lnTo>
                <a:lnTo>
                  <a:pt x="284666" y="309931"/>
                </a:lnTo>
                <a:lnTo>
                  <a:pt x="265080" y="338994"/>
                </a:lnTo>
                <a:lnTo>
                  <a:pt x="236017" y="358580"/>
                </a:lnTo>
                <a:lnTo>
                  <a:pt x="200406" y="365759"/>
                </a:lnTo>
                <a:lnTo>
                  <a:pt x="164794" y="358580"/>
                </a:lnTo>
                <a:lnTo>
                  <a:pt x="135731" y="338994"/>
                </a:lnTo>
                <a:lnTo>
                  <a:pt x="116145" y="309931"/>
                </a:lnTo>
                <a:lnTo>
                  <a:pt x="108965" y="274319"/>
                </a:lnTo>
                <a:close/>
              </a:path>
              <a:path w="601979" h="365760">
                <a:moveTo>
                  <a:pt x="327660" y="274319"/>
                </a:moveTo>
                <a:lnTo>
                  <a:pt x="334839" y="238708"/>
                </a:lnTo>
                <a:lnTo>
                  <a:pt x="354425" y="209645"/>
                </a:lnTo>
                <a:lnTo>
                  <a:pt x="383488" y="190059"/>
                </a:lnTo>
                <a:lnTo>
                  <a:pt x="419100" y="182879"/>
                </a:lnTo>
                <a:lnTo>
                  <a:pt x="454711" y="190059"/>
                </a:lnTo>
                <a:lnTo>
                  <a:pt x="483774" y="209645"/>
                </a:lnTo>
                <a:lnTo>
                  <a:pt x="503360" y="238708"/>
                </a:lnTo>
                <a:lnTo>
                  <a:pt x="510540" y="274319"/>
                </a:lnTo>
                <a:lnTo>
                  <a:pt x="503360" y="309931"/>
                </a:lnTo>
                <a:lnTo>
                  <a:pt x="483774" y="338994"/>
                </a:lnTo>
                <a:lnTo>
                  <a:pt x="454711" y="358580"/>
                </a:lnTo>
                <a:lnTo>
                  <a:pt x="419100" y="365759"/>
                </a:lnTo>
                <a:lnTo>
                  <a:pt x="383488" y="358580"/>
                </a:lnTo>
                <a:lnTo>
                  <a:pt x="354425" y="338994"/>
                </a:lnTo>
                <a:lnTo>
                  <a:pt x="334839" y="309931"/>
                </a:lnTo>
                <a:lnTo>
                  <a:pt x="327660" y="274319"/>
                </a:lnTo>
                <a:close/>
              </a:path>
              <a:path w="601979" h="365760">
                <a:moveTo>
                  <a:pt x="0" y="91439"/>
                </a:moveTo>
                <a:lnTo>
                  <a:pt x="7179" y="55828"/>
                </a:lnTo>
                <a:lnTo>
                  <a:pt x="26765" y="26765"/>
                </a:lnTo>
                <a:lnTo>
                  <a:pt x="55828" y="7179"/>
                </a:lnTo>
                <a:lnTo>
                  <a:pt x="91439" y="0"/>
                </a:lnTo>
                <a:lnTo>
                  <a:pt x="127051" y="7179"/>
                </a:lnTo>
                <a:lnTo>
                  <a:pt x="156114" y="26765"/>
                </a:lnTo>
                <a:lnTo>
                  <a:pt x="175700" y="55828"/>
                </a:lnTo>
                <a:lnTo>
                  <a:pt x="182880" y="91439"/>
                </a:lnTo>
                <a:lnTo>
                  <a:pt x="175700" y="127051"/>
                </a:lnTo>
                <a:lnTo>
                  <a:pt x="156114" y="156114"/>
                </a:lnTo>
                <a:lnTo>
                  <a:pt x="127051" y="175700"/>
                </a:lnTo>
                <a:lnTo>
                  <a:pt x="91439" y="182879"/>
                </a:lnTo>
                <a:lnTo>
                  <a:pt x="55828" y="175700"/>
                </a:lnTo>
                <a:lnTo>
                  <a:pt x="26765" y="156114"/>
                </a:lnTo>
                <a:lnTo>
                  <a:pt x="7179" y="127051"/>
                </a:lnTo>
                <a:lnTo>
                  <a:pt x="0" y="91439"/>
                </a:lnTo>
                <a:close/>
              </a:path>
              <a:path w="601979" h="365760">
                <a:moveTo>
                  <a:pt x="210312" y="91439"/>
                </a:moveTo>
                <a:lnTo>
                  <a:pt x="217491" y="55828"/>
                </a:lnTo>
                <a:lnTo>
                  <a:pt x="237077" y="26765"/>
                </a:lnTo>
                <a:lnTo>
                  <a:pt x="266140" y="7179"/>
                </a:lnTo>
                <a:lnTo>
                  <a:pt x="301751" y="0"/>
                </a:lnTo>
                <a:lnTo>
                  <a:pt x="337363" y="7179"/>
                </a:lnTo>
                <a:lnTo>
                  <a:pt x="366426" y="26765"/>
                </a:lnTo>
                <a:lnTo>
                  <a:pt x="386012" y="55828"/>
                </a:lnTo>
                <a:lnTo>
                  <a:pt x="393192" y="91439"/>
                </a:lnTo>
                <a:lnTo>
                  <a:pt x="386012" y="127051"/>
                </a:lnTo>
                <a:lnTo>
                  <a:pt x="366426" y="156114"/>
                </a:lnTo>
                <a:lnTo>
                  <a:pt x="337363" y="175700"/>
                </a:lnTo>
                <a:lnTo>
                  <a:pt x="301751" y="182879"/>
                </a:lnTo>
                <a:lnTo>
                  <a:pt x="266140" y="175700"/>
                </a:lnTo>
                <a:lnTo>
                  <a:pt x="237077" y="156114"/>
                </a:lnTo>
                <a:lnTo>
                  <a:pt x="217491" y="127051"/>
                </a:lnTo>
                <a:lnTo>
                  <a:pt x="210312" y="91439"/>
                </a:lnTo>
                <a:close/>
              </a:path>
              <a:path w="601979" h="365760">
                <a:moveTo>
                  <a:pt x="419100" y="91439"/>
                </a:moveTo>
                <a:lnTo>
                  <a:pt x="426279" y="55828"/>
                </a:lnTo>
                <a:lnTo>
                  <a:pt x="445865" y="26765"/>
                </a:lnTo>
                <a:lnTo>
                  <a:pt x="474928" y="7179"/>
                </a:lnTo>
                <a:lnTo>
                  <a:pt x="510540" y="0"/>
                </a:lnTo>
                <a:lnTo>
                  <a:pt x="546151" y="7179"/>
                </a:lnTo>
                <a:lnTo>
                  <a:pt x="575214" y="26765"/>
                </a:lnTo>
                <a:lnTo>
                  <a:pt x="594800" y="55828"/>
                </a:lnTo>
                <a:lnTo>
                  <a:pt x="601979" y="91439"/>
                </a:lnTo>
                <a:lnTo>
                  <a:pt x="594800" y="127051"/>
                </a:lnTo>
                <a:lnTo>
                  <a:pt x="575214" y="156114"/>
                </a:lnTo>
                <a:lnTo>
                  <a:pt x="546151" y="175700"/>
                </a:lnTo>
                <a:lnTo>
                  <a:pt x="510540" y="182879"/>
                </a:lnTo>
                <a:lnTo>
                  <a:pt x="474928" y="175700"/>
                </a:lnTo>
                <a:lnTo>
                  <a:pt x="445865" y="156114"/>
                </a:lnTo>
                <a:lnTo>
                  <a:pt x="426279" y="127051"/>
                </a:lnTo>
                <a:lnTo>
                  <a:pt x="419100" y="91439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4" name="object 64" descr=""/>
          <p:cNvSpPr txBox="1"/>
          <p:nvPr/>
        </p:nvSpPr>
        <p:spPr>
          <a:xfrm>
            <a:off x="6025388" y="3578860"/>
            <a:ext cx="2646045" cy="32194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816610">
              <a:lnSpc>
                <a:spcPct val="100000"/>
              </a:lnSpc>
              <a:spcBef>
                <a:spcPts val="100"/>
              </a:spcBef>
            </a:pPr>
            <a:r>
              <a:rPr dirty="0" sz="700" b="1">
                <a:solidFill>
                  <a:srgbClr val="03234D"/>
                </a:solidFill>
                <a:latin typeface="Arial"/>
                <a:cs typeface="Arial"/>
              </a:rPr>
              <a:t>A</a:t>
            </a:r>
            <a:r>
              <a:rPr dirty="0" sz="700" spc="-10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03234D"/>
                </a:solidFill>
                <a:latin typeface="Arial MT"/>
                <a:cs typeface="Arial MT"/>
              </a:rPr>
              <a:t>- Materials</a:t>
            </a:r>
            <a:r>
              <a:rPr dirty="0" sz="700" spc="-1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700" spc="-10">
                <a:solidFill>
                  <a:srgbClr val="03234D"/>
                </a:solidFill>
                <a:latin typeface="Arial MT"/>
                <a:cs typeface="Arial MT"/>
              </a:rPr>
              <a:t>efficiency</a:t>
            </a:r>
            <a:endParaRPr sz="700">
              <a:latin typeface="Arial MT"/>
              <a:cs typeface="Arial MT"/>
            </a:endParaRPr>
          </a:p>
          <a:p>
            <a:pPr marL="816610">
              <a:lnSpc>
                <a:spcPts val="795"/>
              </a:lnSpc>
            </a:pPr>
            <a:r>
              <a:rPr dirty="0" sz="700" b="1">
                <a:solidFill>
                  <a:srgbClr val="03234D"/>
                </a:solidFill>
                <a:latin typeface="Arial"/>
                <a:cs typeface="Arial"/>
              </a:rPr>
              <a:t>B -</a:t>
            </a:r>
            <a:r>
              <a:rPr dirty="0" sz="700" spc="5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700" spc="-10">
                <a:solidFill>
                  <a:srgbClr val="03234D"/>
                </a:solidFill>
                <a:latin typeface="Arial MT"/>
                <a:cs typeface="Arial MT"/>
              </a:rPr>
              <a:t>Emissions</a:t>
            </a:r>
            <a:endParaRPr sz="700">
              <a:latin typeface="Arial MT"/>
              <a:cs typeface="Arial MT"/>
            </a:endParaRPr>
          </a:p>
          <a:p>
            <a:pPr marL="153670">
              <a:lnSpc>
                <a:spcPts val="900"/>
              </a:lnSpc>
              <a:tabLst>
                <a:tab pos="363220" algn="l"/>
                <a:tab pos="569595" algn="l"/>
                <a:tab pos="815975" algn="l"/>
              </a:tabLst>
            </a:pPr>
            <a:r>
              <a:rPr dirty="0" sz="800" spc="-5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dirty="0" sz="800">
                <a:solidFill>
                  <a:srgbClr val="FFFFFF"/>
                </a:solidFill>
                <a:latin typeface="Arial MT"/>
                <a:cs typeface="Arial MT"/>
              </a:rPr>
              <a:t>	</a:t>
            </a:r>
            <a:r>
              <a:rPr dirty="0" sz="800" spc="-50">
                <a:solidFill>
                  <a:srgbClr val="FFFFFF"/>
                </a:solidFill>
                <a:latin typeface="Arial MT"/>
                <a:cs typeface="Arial MT"/>
              </a:rPr>
              <a:t>B</a:t>
            </a:r>
            <a:r>
              <a:rPr dirty="0" sz="800">
                <a:solidFill>
                  <a:srgbClr val="FFFFFF"/>
                </a:solidFill>
                <a:latin typeface="Arial MT"/>
                <a:cs typeface="Arial MT"/>
              </a:rPr>
              <a:t>	</a:t>
            </a:r>
            <a:r>
              <a:rPr dirty="0" sz="800" spc="-50">
                <a:solidFill>
                  <a:srgbClr val="FFFFFF"/>
                </a:solidFill>
                <a:latin typeface="Arial MT"/>
                <a:cs typeface="Arial MT"/>
              </a:rPr>
              <a:t>C</a:t>
            </a:r>
            <a:r>
              <a:rPr dirty="0" sz="800">
                <a:solidFill>
                  <a:srgbClr val="FFFFFF"/>
                </a:solidFill>
                <a:latin typeface="Arial MT"/>
                <a:cs typeface="Arial MT"/>
              </a:rPr>
              <a:t>	</a:t>
            </a:r>
            <a:r>
              <a:rPr dirty="0" sz="700" b="1">
                <a:solidFill>
                  <a:srgbClr val="03234D"/>
                </a:solidFill>
                <a:latin typeface="Arial"/>
                <a:cs typeface="Arial"/>
              </a:rPr>
              <a:t>C</a:t>
            </a:r>
            <a:r>
              <a:rPr dirty="0" sz="700" spc="-5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700" b="1">
                <a:solidFill>
                  <a:srgbClr val="03234D"/>
                </a:solidFill>
                <a:latin typeface="Arial"/>
                <a:cs typeface="Arial"/>
              </a:rPr>
              <a:t>-</a:t>
            </a:r>
            <a:r>
              <a:rPr dirty="0" sz="700" spc="5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03234D"/>
                </a:solidFill>
                <a:latin typeface="Arial MT"/>
                <a:cs typeface="Arial MT"/>
              </a:rPr>
              <a:t>Waste</a:t>
            </a:r>
            <a:r>
              <a:rPr dirty="0" sz="700" spc="-1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700" spc="-10">
                <a:solidFill>
                  <a:srgbClr val="03234D"/>
                </a:solidFill>
                <a:latin typeface="Arial MT"/>
                <a:cs typeface="Arial MT"/>
              </a:rPr>
              <a:t>management</a:t>
            </a:r>
            <a:endParaRPr sz="700">
              <a:latin typeface="Arial MT"/>
              <a:cs typeface="Arial MT"/>
            </a:endParaRPr>
          </a:p>
          <a:p>
            <a:pPr marL="816610">
              <a:lnSpc>
                <a:spcPts val="775"/>
              </a:lnSpc>
            </a:pPr>
            <a:r>
              <a:rPr dirty="0" sz="700" b="1">
                <a:solidFill>
                  <a:srgbClr val="03234D"/>
                </a:solidFill>
                <a:latin typeface="Arial"/>
                <a:cs typeface="Arial"/>
              </a:rPr>
              <a:t>D</a:t>
            </a:r>
            <a:r>
              <a:rPr dirty="0" sz="700" spc="5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700" b="1">
                <a:solidFill>
                  <a:srgbClr val="03234D"/>
                </a:solidFill>
                <a:latin typeface="Arial"/>
                <a:cs typeface="Arial"/>
              </a:rPr>
              <a:t>-</a:t>
            </a:r>
            <a:r>
              <a:rPr dirty="0" sz="700" spc="15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700" spc="-10">
                <a:solidFill>
                  <a:srgbClr val="03234D"/>
                </a:solidFill>
                <a:latin typeface="Arial MT"/>
                <a:cs typeface="Arial MT"/>
              </a:rPr>
              <a:t>Occupational</a:t>
            </a:r>
            <a:r>
              <a:rPr dirty="0" sz="700" spc="-1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700">
                <a:solidFill>
                  <a:srgbClr val="03234D"/>
                </a:solidFill>
                <a:latin typeface="Arial MT"/>
                <a:cs typeface="Arial MT"/>
              </a:rPr>
              <a:t>health</a:t>
            </a:r>
            <a:r>
              <a:rPr dirty="0" sz="700" spc="-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700">
                <a:solidFill>
                  <a:srgbClr val="03234D"/>
                </a:solidFill>
                <a:latin typeface="Arial MT"/>
                <a:cs typeface="Arial MT"/>
              </a:rPr>
              <a:t>and</a:t>
            </a:r>
            <a:r>
              <a:rPr dirty="0" sz="700" spc="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700" spc="-10">
                <a:solidFill>
                  <a:srgbClr val="03234D"/>
                </a:solidFill>
                <a:latin typeface="Arial MT"/>
                <a:cs typeface="Arial MT"/>
              </a:rPr>
              <a:t>safety</a:t>
            </a:r>
            <a:endParaRPr sz="700">
              <a:latin typeface="Arial MT"/>
              <a:cs typeface="Arial MT"/>
            </a:endParaRPr>
          </a:p>
          <a:p>
            <a:pPr marL="260350">
              <a:lnSpc>
                <a:spcPts val="900"/>
              </a:lnSpc>
              <a:tabLst>
                <a:tab pos="480695" algn="l"/>
                <a:tab pos="815975" algn="l"/>
              </a:tabLst>
            </a:pPr>
            <a:r>
              <a:rPr dirty="0" baseline="17361" sz="1200" spc="-75">
                <a:solidFill>
                  <a:srgbClr val="FFFFFF"/>
                </a:solidFill>
                <a:latin typeface="Arial MT"/>
                <a:cs typeface="Arial MT"/>
              </a:rPr>
              <a:t>D</a:t>
            </a:r>
            <a:r>
              <a:rPr dirty="0" baseline="17361" sz="1200">
                <a:solidFill>
                  <a:srgbClr val="FFFFFF"/>
                </a:solidFill>
                <a:latin typeface="Arial MT"/>
                <a:cs typeface="Arial MT"/>
              </a:rPr>
              <a:t>	</a:t>
            </a:r>
            <a:r>
              <a:rPr dirty="0" baseline="17361" sz="1200" spc="-75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dirty="0" baseline="17361" sz="1200">
                <a:solidFill>
                  <a:srgbClr val="FFFFFF"/>
                </a:solidFill>
                <a:latin typeface="Arial MT"/>
                <a:cs typeface="Arial MT"/>
              </a:rPr>
              <a:t>	</a:t>
            </a:r>
            <a:r>
              <a:rPr dirty="0" sz="700" b="1">
                <a:solidFill>
                  <a:srgbClr val="03234D"/>
                </a:solidFill>
                <a:latin typeface="Arial"/>
                <a:cs typeface="Arial"/>
              </a:rPr>
              <a:t>E -</a:t>
            </a:r>
            <a:r>
              <a:rPr dirty="0" sz="700" spc="10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03234D"/>
                </a:solidFill>
                <a:latin typeface="Arial MT"/>
                <a:cs typeface="Arial MT"/>
              </a:rPr>
              <a:t>Supply</a:t>
            </a:r>
            <a:r>
              <a:rPr dirty="0" sz="700" spc="-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700" spc="-10">
                <a:solidFill>
                  <a:srgbClr val="03234D"/>
                </a:solidFill>
                <a:latin typeface="Arial MT"/>
                <a:cs typeface="Arial MT"/>
              </a:rPr>
              <a:t>chain</a:t>
            </a:r>
            <a:endParaRPr sz="700">
              <a:latin typeface="Arial MT"/>
              <a:cs typeface="Arial MT"/>
            </a:endParaRPr>
          </a:p>
          <a:p>
            <a:pPr marL="38100">
              <a:lnSpc>
                <a:spcPts val="830"/>
              </a:lnSpc>
              <a:tabLst>
                <a:tab pos="815975" algn="l"/>
              </a:tabLst>
            </a:pPr>
            <a:r>
              <a:rPr dirty="0" baseline="23148" sz="900" spc="-15">
                <a:solidFill>
                  <a:srgbClr val="FFFFFF"/>
                </a:solidFill>
                <a:latin typeface="Arial MT"/>
                <a:cs typeface="Arial MT"/>
              </a:rPr>
              <a:t>Crucial</a:t>
            </a:r>
            <a:r>
              <a:rPr dirty="0" baseline="23148" sz="900">
                <a:solidFill>
                  <a:srgbClr val="FFFFFF"/>
                </a:solidFill>
                <a:latin typeface="Arial MT"/>
                <a:cs typeface="Arial MT"/>
              </a:rPr>
              <a:t>	</a:t>
            </a:r>
            <a:r>
              <a:rPr dirty="0" sz="700" b="1">
                <a:solidFill>
                  <a:srgbClr val="03234D"/>
                </a:solidFill>
                <a:latin typeface="Arial"/>
                <a:cs typeface="Arial"/>
              </a:rPr>
              <a:t>F</a:t>
            </a:r>
            <a:r>
              <a:rPr dirty="0" sz="700" spc="-10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700" b="1">
                <a:solidFill>
                  <a:srgbClr val="03234D"/>
                </a:solidFill>
                <a:latin typeface="Arial"/>
                <a:cs typeface="Arial"/>
              </a:rPr>
              <a:t>-</a:t>
            </a:r>
            <a:r>
              <a:rPr dirty="0" sz="700" spc="-5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03234D"/>
                </a:solidFill>
                <a:latin typeface="Arial MT"/>
                <a:cs typeface="Arial MT"/>
              </a:rPr>
              <a:t>Product</a:t>
            </a:r>
            <a:r>
              <a:rPr dirty="0" sz="700" spc="-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700">
                <a:solidFill>
                  <a:srgbClr val="03234D"/>
                </a:solidFill>
                <a:latin typeface="Arial MT"/>
                <a:cs typeface="Arial MT"/>
              </a:rPr>
              <a:t>health</a:t>
            </a:r>
            <a:r>
              <a:rPr dirty="0" sz="70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700">
                <a:solidFill>
                  <a:srgbClr val="03234D"/>
                </a:solidFill>
                <a:latin typeface="Arial MT"/>
                <a:cs typeface="Arial MT"/>
              </a:rPr>
              <a:t>and</a:t>
            </a:r>
            <a:r>
              <a:rPr dirty="0" sz="700" spc="-10">
                <a:solidFill>
                  <a:srgbClr val="03234D"/>
                </a:solidFill>
                <a:latin typeface="Arial MT"/>
                <a:cs typeface="Arial MT"/>
              </a:rPr>
              <a:t> safety</a:t>
            </a:r>
            <a:endParaRPr sz="700">
              <a:latin typeface="Arial MT"/>
              <a:cs typeface="Arial MT"/>
            </a:endParaRPr>
          </a:p>
          <a:p>
            <a:pPr marL="816610">
              <a:lnSpc>
                <a:spcPct val="100000"/>
              </a:lnSpc>
            </a:pPr>
            <a:r>
              <a:rPr dirty="0" sz="700" b="1">
                <a:solidFill>
                  <a:srgbClr val="03234D"/>
                </a:solidFill>
                <a:latin typeface="Arial"/>
                <a:cs typeface="Arial"/>
              </a:rPr>
              <a:t>G</a:t>
            </a:r>
            <a:r>
              <a:rPr dirty="0" sz="700" spc="-5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700" b="1">
                <a:solidFill>
                  <a:srgbClr val="03234D"/>
                </a:solidFill>
                <a:latin typeface="Arial"/>
                <a:cs typeface="Arial"/>
              </a:rPr>
              <a:t>-</a:t>
            </a:r>
            <a:r>
              <a:rPr dirty="0" sz="700" spc="-5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03234D"/>
                </a:solidFill>
                <a:latin typeface="Arial MT"/>
                <a:cs typeface="Arial MT"/>
              </a:rPr>
              <a:t>Community</a:t>
            </a:r>
            <a:r>
              <a:rPr dirty="0" sz="700" spc="-10">
                <a:solidFill>
                  <a:srgbClr val="03234D"/>
                </a:solidFill>
                <a:latin typeface="Arial MT"/>
                <a:cs typeface="Arial MT"/>
              </a:rPr>
              <a:t> relations</a:t>
            </a:r>
            <a:endParaRPr sz="700">
              <a:latin typeface="Arial MT"/>
              <a:cs typeface="Arial MT"/>
            </a:endParaRPr>
          </a:p>
          <a:p>
            <a:pPr marL="816610">
              <a:lnSpc>
                <a:spcPct val="100000"/>
              </a:lnSpc>
            </a:pPr>
            <a:r>
              <a:rPr dirty="0" sz="700" b="1">
                <a:solidFill>
                  <a:srgbClr val="03234D"/>
                </a:solidFill>
                <a:latin typeface="Arial"/>
                <a:cs typeface="Arial"/>
              </a:rPr>
              <a:t>H</a:t>
            </a:r>
            <a:r>
              <a:rPr dirty="0" sz="700" spc="-10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700" b="1">
                <a:solidFill>
                  <a:srgbClr val="03234D"/>
                </a:solidFill>
                <a:latin typeface="Arial"/>
                <a:cs typeface="Arial"/>
              </a:rPr>
              <a:t>-</a:t>
            </a:r>
            <a:r>
              <a:rPr dirty="0" sz="700" spc="-10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03234D"/>
                </a:solidFill>
                <a:latin typeface="Arial MT"/>
                <a:cs typeface="Arial MT"/>
              </a:rPr>
              <a:t>Broader</a:t>
            </a:r>
            <a:r>
              <a:rPr dirty="0" sz="700" spc="-10">
                <a:solidFill>
                  <a:srgbClr val="03234D"/>
                </a:solidFill>
                <a:latin typeface="Arial MT"/>
                <a:cs typeface="Arial MT"/>
              </a:rPr>
              <a:t> environment</a:t>
            </a:r>
            <a:endParaRPr sz="700">
              <a:latin typeface="Arial MT"/>
              <a:cs typeface="Arial MT"/>
            </a:endParaRPr>
          </a:p>
          <a:p>
            <a:pPr marL="816610">
              <a:lnSpc>
                <a:spcPct val="100000"/>
              </a:lnSpc>
            </a:pPr>
            <a:r>
              <a:rPr dirty="0" sz="700" b="1">
                <a:solidFill>
                  <a:srgbClr val="03234D"/>
                </a:solidFill>
                <a:latin typeface="Arial"/>
                <a:cs typeface="Arial"/>
              </a:rPr>
              <a:t>I - </a:t>
            </a:r>
            <a:r>
              <a:rPr dirty="0" sz="700">
                <a:solidFill>
                  <a:srgbClr val="03234D"/>
                </a:solidFill>
                <a:latin typeface="Arial MT"/>
                <a:cs typeface="Arial MT"/>
              </a:rPr>
              <a:t>Diversity</a:t>
            </a:r>
            <a:r>
              <a:rPr dirty="0" sz="700" spc="-1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700">
                <a:solidFill>
                  <a:srgbClr val="03234D"/>
                </a:solidFill>
                <a:latin typeface="Arial MT"/>
                <a:cs typeface="Arial MT"/>
              </a:rPr>
              <a:t>and</a:t>
            </a:r>
            <a:r>
              <a:rPr dirty="0" sz="700" spc="-1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700" spc="-10">
                <a:solidFill>
                  <a:srgbClr val="03234D"/>
                </a:solidFill>
                <a:latin typeface="Arial MT"/>
                <a:cs typeface="Arial MT"/>
              </a:rPr>
              <a:t>inclusion</a:t>
            </a:r>
            <a:endParaRPr sz="700">
              <a:latin typeface="Arial MT"/>
              <a:cs typeface="Arial MT"/>
            </a:endParaRPr>
          </a:p>
          <a:p>
            <a:pPr marL="816610">
              <a:lnSpc>
                <a:spcPct val="100000"/>
              </a:lnSpc>
            </a:pPr>
            <a:r>
              <a:rPr dirty="0" sz="700" b="1">
                <a:solidFill>
                  <a:srgbClr val="03234D"/>
                </a:solidFill>
                <a:latin typeface="Arial"/>
                <a:cs typeface="Arial"/>
              </a:rPr>
              <a:t>J</a:t>
            </a:r>
            <a:r>
              <a:rPr dirty="0" sz="700" spc="-10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700" b="1">
                <a:solidFill>
                  <a:srgbClr val="03234D"/>
                </a:solidFill>
                <a:latin typeface="Arial"/>
                <a:cs typeface="Arial"/>
              </a:rPr>
              <a:t>- </a:t>
            </a:r>
            <a:r>
              <a:rPr dirty="0" sz="700">
                <a:solidFill>
                  <a:srgbClr val="03234D"/>
                </a:solidFill>
                <a:latin typeface="Arial MT"/>
                <a:cs typeface="Arial MT"/>
              </a:rPr>
              <a:t>Business</a:t>
            </a:r>
            <a:r>
              <a:rPr dirty="0" sz="70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700" spc="-10">
                <a:solidFill>
                  <a:srgbClr val="03234D"/>
                </a:solidFill>
                <a:latin typeface="Arial MT"/>
                <a:cs typeface="Arial MT"/>
              </a:rPr>
              <a:t>ethics</a:t>
            </a:r>
            <a:endParaRPr sz="700">
              <a:latin typeface="Arial MT"/>
              <a:cs typeface="Arial MT"/>
            </a:endParaRPr>
          </a:p>
          <a:p>
            <a:pPr marL="816610">
              <a:lnSpc>
                <a:spcPct val="100000"/>
              </a:lnSpc>
            </a:pPr>
            <a:r>
              <a:rPr dirty="0" sz="700" b="1">
                <a:solidFill>
                  <a:srgbClr val="03234D"/>
                </a:solidFill>
                <a:latin typeface="Arial"/>
                <a:cs typeface="Arial"/>
              </a:rPr>
              <a:t>K</a:t>
            </a:r>
            <a:r>
              <a:rPr dirty="0" sz="700" spc="-10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700" b="1">
                <a:solidFill>
                  <a:srgbClr val="03234D"/>
                </a:solidFill>
                <a:latin typeface="Arial"/>
                <a:cs typeface="Arial"/>
              </a:rPr>
              <a:t>-</a:t>
            </a:r>
            <a:r>
              <a:rPr dirty="0" sz="700" spc="-5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03234D"/>
                </a:solidFill>
                <a:latin typeface="Arial MT"/>
                <a:cs typeface="Arial MT"/>
              </a:rPr>
              <a:t>Stakeholder</a:t>
            </a:r>
            <a:r>
              <a:rPr dirty="0" sz="70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700" spc="-10">
                <a:solidFill>
                  <a:srgbClr val="03234D"/>
                </a:solidFill>
                <a:latin typeface="Arial MT"/>
                <a:cs typeface="Arial MT"/>
              </a:rPr>
              <a:t>dialogue</a:t>
            </a:r>
            <a:endParaRPr sz="700">
              <a:latin typeface="Arial MT"/>
              <a:cs typeface="Arial MT"/>
            </a:endParaRPr>
          </a:p>
          <a:p>
            <a:pPr marL="816610">
              <a:lnSpc>
                <a:spcPct val="100000"/>
              </a:lnSpc>
            </a:pPr>
            <a:r>
              <a:rPr dirty="0" sz="700" b="1">
                <a:solidFill>
                  <a:srgbClr val="03234D"/>
                </a:solidFill>
                <a:latin typeface="Arial"/>
                <a:cs typeface="Arial"/>
              </a:rPr>
              <a:t>L</a:t>
            </a:r>
            <a:r>
              <a:rPr dirty="0" sz="700" spc="-5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700" b="1">
                <a:solidFill>
                  <a:srgbClr val="03234D"/>
                </a:solidFill>
                <a:latin typeface="Arial"/>
                <a:cs typeface="Arial"/>
              </a:rPr>
              <a:t>- </a:t>
            </a:r>
            <a:r>
              <a:rPr dirty="0" sz="700">
                <a:solidFill>
                  <a:srgbClr val="03234D"/>
                </a:solidFill>
                <a:latin typeface="Arial MT"/>
                <a:cs typeface="Arial MT"/>
              </a:rPr>
              <a:t>Regulatory</a:t>
            </a:r>
            <a:r>
              <a:rPr dirty="0" sz="700" spc="-1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700">
                <a:solidFill>
                  <a:srgbClr val="03234D"/>
                </a:solidFill>
                <a:latin typeface="Arial MT"/>
                <a:cs typeface="Arial MT"/>
              </a:rPr>
              <a:t>and</a:t>
            </a:r>
            <a:r>
              <a:rPr dirty="0" sz="700" spc="-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700" spc="-10">
                <a:solidFill>
                  <a:srgbClr val="03234D"/>
                </a:solidFill>
                <a:latin typeface="Arial MT"/>
                <a:cs typeface="Arial MT"/>
              </a:rPr>
              <a:t>legal</a:t>
            </a:r>
            <a:endParaRPr sz="700">
              <a:latin typeface="Arial MT"/>
              <a:cs typeface="Arial MT"/>
            </a:endParaRPr>
          </a:p>
          <a:p>
            <a:pPr marL="816610">
              <a:lnSpc>
                <a:spcPct val="100000"/>
              </a:lnSpc>
            </a:pPr>
            <a:r>
              <a:rPr dirty="0" sz="700" b="1">
                <a:solidFill>
                  <a:srgbClr val="03234D"/>
                </a:solidFill>
                <a:latin typeface="Arial"/>
                <a:cs typeface="Arial"/>
              </a:rPr>
              <a:t>M</a:t>
            </a:r>
            <a:r>
              <a:rPr dirty="0" sz="700" spc="-5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700" b="1">
                <a:solidFill>
                  <a:srgbClr val="03234D"/>
                </a:solidFill>
                <a:latin typeface="Arial"/>
                <a:cs typeface="Arial"/>
              </a:rPr>
              <a:t>- </a:t>
            </a:r>
            <a:r>
              <a:rPr dirty="0" sz="700">
                <a:solidFill>
                  <a:srgbClr val="03234D"/>
                </a:solidFill>
                <a:latin typeface="Arial MT"/>
                <a:cs typeface="Arial MT"/>
              </a:rPr>
              <a:t>Human</a:t>
            </a:r>
            <a:r>
              <a:rPr dirty="0" sz="700" spc="-10">
                <a:solidFill>
                  <a:srgbClr val="03234D"/>
                </a:solidFill>
                <a:latin typeface="Arial MT"/>
                <a:cs typeface="Arial MT"/>
              </a:rPr>
              <a:t> rights</a:t>
            </a:r>
            <a:endParaRPr sz="700">
              <a:latin typeface="Arial MT"/>
              <a:cs typeface="Arial MT"/>
            </a:endParaRPr>
          </a:p>
          <a:p>
            <a:pPr marL="816610">
              <a:lnSpc>
                <a:spcPct val="100000"/>
              </a:lnSpc>
            </a:pPr>
            <a:r>
              <a:rPr dirty="0" sz="700" b="1">
                <a:solidFill>
                  <a:srgbClr val="03234D"/>
                </a:solidFill>
                <a:latin typeface="Arial"/>
                <a:cs typeface="Arial"/>
              </a:rPr>
              <a:t>N -</a:t>
            </a:r>
            <a:r>
              <a:rPr dirty="0" sz="700" spc="5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03234D"/>
                </a:solidFill>
                <a:latin typeface="Arial MT"/>
                <a:cs typeface="Arial MT"/>
              </a:rPr>
              <a:t>Labor</a:t>
            </a:r>
            <a:r>
              <a:rPr dirty="0" sz="700" spc="-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700" spc="-10">
                <a:solidFill>
                  <a:srgbClr val="03234D"/>
                </a:solidFill>
                <a:latin typeface="Arial MT"/>
                <a:cs typeface="Arial MT"/>
              </a:rPr>
              <a:t>conditions</a:t>
            </a:r>
            <a:endParaRPr sz="700">
              <a:latin typeface="Arial MT"/>
              <a:cs typeface="Arial MT"/>
            </a:endParaRPr>
          </a:p>
          <a:p>
            <a:pPr marL="816610">
              <a:lnSpc>
                <a:spcPct val="100000"/>
              </a:lnSpc>
            </a:pPr>
            <a:r>
              <a:rPr dirty="0" sz="700" b="1">
                <a:solidFill>
                  <a:srgbClr val="03234D"/>
                </a:solidFill>
                <a:latin typeface="Arial"/>
                <a:cs typeface="Arial"/>
              </a:rPr>
              <a:t>O</a:t>
            </a:r>
            <a:r>
              <a:rPr dirty="0" sz="700" spc="-5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700" b="1">
                <a:solidFill>
                  <a:srgbClr val="03234D"/>
                </a:solidFill>
                <a:latin typeface="Arial"/>
                <a:cs typeface="Arial"/>
              </a:rPr>
              <a:t>-</a:t>
            </a:r>
            <a:r>
              <a:rPr dirty="0" sz="700" spc="-5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03234D"/>
                </a:solidFill>
                <a:latin typeface="Arial MT"/>
                <a:cs typeface="Arial MT"/>
              </a:rPr>
              <a:t>Ecological</a:t>
            </a:r>
            <a:r>
              <a:rPr dirty="0" sz="700" spc="-3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700">
                <a:solidFill>
                  <a:srgbClr val="03234D"/>
                </a:solidFill>
                <a:latin typeface="Arial MT"/>
                <a:cs typeface="Arial MT"/>
              </a:rPr>
              <a:t>impact</a:t>
            </a:r>
            <a:r>
              <a:rPr dirty="0" sz="700" spc="-1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700">
                <a:solidFill>
                  <a:srgbClr val="03234D"/>
                </a:solidFill>
                <a:latin typeface="Arial MT"/>
                <a:cs typeface="Arial MT"/>
              </a:rPr>
              <a:t>of project</a:t>
            </a:r>
            <a:r>
              <a:rPr dirty="0" sz="70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700" spc="-10">
                <a:solidFill>
                  <a:srgbClr val="03234D"/>
                </a:solidFill>
                <a:latin typeface="Arial MT"/>
                <a:cs typeface="Arial MT"/>
              </a:rPr>
              <a:t>development</a:t>
            </a:r>
            <a:endParaRPr sz="700">
              <a:latin typeface="Arial MT"/>
              <a:cs typeface="Arial MT"/>
            </a:endParaRPr>
          </a:p>
          <a:p>
            <a:pPr marL="816610">
              <a:lnSpc>
                <a:spcPct val="100000"/>
              </a:lnSpc>
            </a:pPr>
            <a:r>
              <a:rPr dirty="0" sz="700" b="1">
                <a:solidFill>
                  <a:srgbClr val="03234D"/>
                </a:solidFill>
                <a:latin typeface="Arial"/>
                <a:cs typeface="Arial"/>
              </a:rPr>
              <a:t>P</a:t>
            </a:r>
            <a:r>
              <a:rPr dirty="0" sz="700" spc="-10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700" b="1">
                <a:solidFill>
                  <a:srgbClr val="03234D"/>
                </a:solidFill>
                <a:latin typeface="Arial"/>
                <a:cs typeface="Arial"/>
              </a:rPr>
              <a:t>-</a:t>
            </a:r>
            <a:r>
              <a:rPr dirty="0" sz="700" spc="5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03234D"/>
                </a:solidFill>
                <a:latin typeface="Arial MT"/>
                <a:cs typeface="Arial MT"/>
              </a:rPr>
              <a:t>Employee</a:t>
            </a:r>
            <a:r>
              <a:rPr dirty="0" sz="700" spc="-10">
                <a:solidFill>
                  <a:srgbClr val="03234D"/>
                </a:solidFill>
                <a:latin typeface="Arial MT"/>
                <a:cs typeface="Arial MT"/>
              </a:rPr>
              <a:t> engagement</a:t>
            </a:r>
            <a:endParaRPr sz="700">
              <a:latin typeface="Arial MT"/>
              <a:cs typeface="Arial MT"/>
            </a:endParaRPr>
          </a:p>
          <a:p>
            <a:pPr marL="816610">
              <a:lnSpc>
                <a:spcPct val="100000"/>
              </a:lnSpc>
            </a:pPr>
            <a:r>
              <a:rPr dirty="0" sz="700" b="1">
                <a:solidFill>
                  <a:srgbClr val="03234D"/>
                </a:solidFill>
                <a:latin typeface="Arial"/>
                <a:cs typeface="Arial"/>
              </a:rPr>
              <a:t>Q</a:t>
            </a:r>
            <a:r>
              <a:rPr dirty="0" sz="700" spc="-5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700" b="1">
                <a:solidFill>
                  <a:srgbClr val="03234D"/>
                </a:solidFill>
                <a:latin typeface="Arial"/>
                <a:cs typeface="Arial"/>
              </a:rPr>
              <a:t>-</a:t>
            </a:r>
            <a:r>
              <a:rPr dirty="0" sz="700" spc="-5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03234D"/>
                </a:solidFill>
                <a:latin typeface="Arial MT"/>
                <a:cs typeface="Arial MT"/>
              </a:rPr>
              <a:t>Talent</a:t>
            </a:r>
            <a:r>
              <a:rPr dirty="0" sz="70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700">
                <a:solidFill>
                  <a:srgbClr val="03234D"/>
                </a:solidFill>
                <a:latin typeface="Arial MT"/>
                <a:cs typeface="Arial MT"/>
              </a:rPr>
              <a:t>attraction</a:t>
            </a:r>
            <a:r>
              <a:rPr dirty="0" sz="700" spc="-1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700">
                <a:solidFill>
                  <a:srgbClr val="03234D"/>
                </a:solidFill>
                <a:latin typeface="Arial MT"/>
                <a:cs typeface="Arial MT"/>
              </a:rPr>
              <a:t>and</a:t>
            </a:r>
            <a:r>
              <a:rPr dirty="0" sz="700" spc="-10">
                <a:solidFill>
                  <a:srgbClr val="03234D"/>
                </a:solidFill>
                <a:latin typeface="Arial MT"/>
                <a:cs typeface="Arial MT"/>
              </a:rPr>
              <a:t> retention</a:t>
            </a:r>
            <a:endParaRPr sz="700">
              <a:latin typeface="Arial MT"/>
              <a:cs typeface="Arial MT"/>
            </a:endParaRPr>
          </a:p>
          <a:p>
            <a:pPr marL="816610">
              <a:lnSpc>
                <a:spcPct val="100000"/>
              </a:lnSpc>
            </a:pPr>
            <a:r>
              <a:rPr dirty="0" sz="700" b="1">
                <a:solidFill>
                  <a:srgbClr val="03234D"/>
                </a:solidFill>
                <a:latin typeface="Arial"/>
                <a:cs typeface="Arial"/>
              </a:rPr>
              <a:t>R</a:t>
            </a:r>
            <a:r>
              <a:rPr dirty="0" sz="700" spc="-5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700" b="1">
                <a:solidFill>
                  <a:srgbClr val="03234D"/>
                </a:solidFill>
                <a:latin typeface="Arial"/>
                <a:cs typeface="Arial"/>
              </a:rPr>
              <a:t>-</a:t>
            </a:r>
            <a:r>
              <a:rPr dirty="0" sz="700" spc="5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03234D"/>
                </a:solidFill>
                <a:latin typeface="Arial MT"/>
                <a:cs typeface="Arial MT"/>
              </a:rPr>
              <a:t>Critical</a:t>
            </a:r>
            <a:r>
              <a:rPr dirty="0" sz="70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700">
                <a:solidFill>
                  <a:srgbClr val="03234D"/>
                </a:solidFill>
                <a:latin typeface="Arial MT"/>
                <a:cs typeface="Arial MT"/>
              </a:rPr>
              <a:t>incident</a:t>
            </a:r>
            <a:r>
              <a:rPr dirty="0" sz="70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700">
                <a:solidFill>
                  <a:srgbClr val="03234D"/>
                </a:solidFill>
                <a:latin typeface="Arial MT"/>
                <a:cs typeface="Arial MT"/>
              </a:rPr>
              <a:t>risk </a:t>
            </a:r>
            <a:r>
              <a:rPr dirty="0" sz="700" spc="-10">
                <a:solidFill>
                  <a:srgbClr val="03234D"/>
                </a:solidFill>
                <a:latin typeface="Arial MT"/>
                <a:cs typeface="Arial MT"/>
              </a:rPr>
              <a:t>management</a:t>
            </a:r>
            <a:endParaRPr sz="700">
              <a:latin typeface="Arial MT"/>
              <a:cs typeface="Arial MT"/>
            </a:endParaRPr>
          </a:p>
          <a:p>
            <a:pPr marL="816610">
              <a:lnSpc>
                <a:spcPct val="100000"/>
              </a:lnSpc>
            </a:pPr>
            <a:r>
              <a:rPr dirty="0" sz="700" b="1">
                <a:solidFill>
                  <a:srgbClr val="03234D"/>
                </a:solidFill>
                <a:latin typeface="Arial"/>
                <a:cs typeface="Arial"/>
              </a:rPr>
              <a:t>S</a:t>
            </a:r>
            <a:r>
              <a:rPr dirty="0" sz="700" spc="-20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700" b="1">
                <a:solidFill>
                  <a:srgbClr val="03234D"/>
                </a:solidFill>
                <a:latin typeface="Arial"/>
                <a:cs typeface="Arial"/>
              </a:rPr>
              <a:t>-</a:t>
            </a:r>
            <a:r>
              <a:rPr dirty="0" sz="700" spc="-5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03234D"/>
                </a:solidFill>
                <a:latin typeface="Arial MT"/>
                <a:cs typeface="Arial MT"/>
              </a:rPr>
              <a:t>Corporate</a:t>
            </a:r>
            <a:r>
              <a:rPr dirty="0" sz="700" spc="-1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700" spc="-10">
                <a:solidFill>
                  <a:srgbClr val="03234D"/>
                </a:solidFill>
                <a:latin typeface="Arial MT"/>
                <a:cs typeface="Arial MT"/>
              </a:rPr>
              <a:t>governance</a:t>
            </a:r>
            <a:endParaRPr sz="700">
              <a:latin typeface="Arial MT"/>
              <a:cs typeface="Arial MT"/>
            </a:endParaRPr>
          </a:p>
          <a:p>
            <a:pPr marL="816610">
              <a:lnSpc>
                <a:spcPct val="100000"/>
              </a:lnSpc>
            </a:pPr>
            <a:r>
              <a:rPr dirty="0" sz="700" b="1">
                <a:solidFill>
                  <a:srgbClr val="03234D"/>
                </a:solidFill>
                <a:latin typeface="Arial"/>
                <a:cs typeface="Arial"/>
              </a:rPr>
              <a:t>T</a:t>
            </a:r>
            <a:r>
              <a:rPr dirty="0" sz="700" spc="-10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700" b="1">
                <a:solidFill>
                  <a:srgbClr val="03234D"/>
                </a:solidFill>
                <a:latin typeface="Arial"/>
                <a:cs typeface="Arial"/>
              </a:rPr>
              <a:t>-</a:t>
            </a:r>
            <a:r>
              <a:rPr dirty="0" sz="700" spc="-5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03234D"/>
                </a:solidFill>
                <a:latin typeface="Arial MT"/>
                <a:cs typeface="Arial MT"/>
              </a:rPr>
              <a:t>Responsible</a:t>
            </a:r>
            <a:r>
              <a:rPr dirty="0" sz="70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700" spc="-25">
                <a:solidFill>
                  <a:srgbClr val="03234D"/>
                </a:solidFill>
                <a:latin typeface="Arial MT"/>
                <a:cs typeface="Arial MT"/>
              </a:rPr>
              <a:t>tax</a:t>
            </a:r>
            <a:endParaRPr sz="700">
              <a:latin typeface="Arial MT"/>
              <a:cs typeface="Arial MT"/>
            </a:endParaRPr>
          </a:p>
          <a:p>
            <a:pPr marL="816610">
              <a:lnSpc>
                <a:spcPct val="100000"/>
              </a:lnSpc>
            </a:pPr>
            <a:r>
              <a:rPr dirty="0" sz="700" b="1">
                <a:solidFill>
                  <a:srgbClr val="03234D"/>
                </a:solidFill>
                <a:latin typeface="Arial"/>
                <a:cs typeface="Arial"/>
              </a:rPr>
              <a:t>U</a:t>
            </a:r>
            <a:r>
              <a:rPr dirty="0" sz="700" spc="-5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700" b="1">
                <a:solidFill>
                  <a:srgbClr val="03234D"/>
                </a:solidFill>
                <a:latin typeface="Arial"/>
                <a:cs typeface="Arial"/>
              </a:rPr>
              <a:t>-</a:t>
            </a:r>
            <a:r>
              <a:rPr dirty="0" sz="700" spc="5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03234D"/>
                </a:solidFill>
                <a:latin typeface="Arial MT"/>
                <a:cs typeface="Arial MT"/>
              </a:rPr>
              <a:t>Water</a:t>
            </a:r>
            <a:r>
              <a:rPr dirty="0" sz="700" spc="-1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700" spc="-10">
                <a:solidFill>
                  <a:srgbClr val="03234D"/>
                </a:solidFill>
                <a:latin typeface="Arial MT"/>
                <a:cs typeface="Arial MT"/>
              </a:rPr>
              <a:t>management</a:t>
            </a:r>
            <a:endParaRPr sz="700">
              <a:latin typeface="Arial MT"/>
              <a:cs typeface="Arial MT"/>
            </a:endParaRPr>
          </a:p>
          <a:p>
            <a:pPr marL="816610">
              <a:lnSpc>
                <a:spcPct val="100000"/>
              </a:lnSpc>
            </a:pPr>
            <a:r>
              <a:rPr dirty="0" sz="700" b="1">
                <a:solidFill>
                  <a:srgbClr val="03234D"/>
                </a:solidFill>
                <a:latin typeface="Arial"/>
                <a:cs typeface="Arial"/>
              </a:rPr>
              <a:t>0:</a:t>
            </a:r>
            <a:r>
              <a:rPr dirty="0" sz="700" spc="-5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03234D"/>
                </a:solidFill>
                <a:latin typeface="Arial MT"/>
                <a:cs typeface="Arial MT"/>
              </a:rPr>
              <a:t>Not</a:t>
            </a:r>
            <a:r>
              <a:rPr dirty="0" sz="700" spc="-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700" spc="-10">
                <a:solidFill>
                  <a:srgbClr val="03234D"/>
                </a:solidFill>
                <a:latin typeface="Arial MT"/>
                <a:cs typeface="Arial MT"/>
              </a:rPr>
              <a:t>relevant</a:t>
            </a:r>
            <a:endParaRPr sz="700">
              <a:latin typeface="Arial MT"/>
              <a:cs typeface="Arial MT"/>
            </a:endParaRPr>
          </a:p>
          <a:p>
            <a:pPr marL="816610">
              <a:lnSpc>
                <a:spcPct val="100000"/>
              </a:lnSpc>
            </a:pPr>
            <a:r>
              <a:rPr dirty="0" sz="700" b="1">
                <a:solidFill>
                  <a:srgbClr val="03234D"/>
                </a:solidFill>
                <a:latin typeface="Arial"/>
                <a:cs typeface="Arial"/>
              </a:rPr>
              <a:t>1: </a:t>
            </a:r>
            <a:r>
              <a:rPr dirty="0" sz="700">
                <a:solidFill>
                  <a:srgbClr val="03234D"/>
                </a:solidFill>
                <a:latin typeface="Arial MT"/>
                <a:cs typeface="Arial MT"/>
              </a:rPr>
              <a:t>Of</a:t>
            </a:r>
            <a:r>
              <a:rPr dirty="0" sz="700" spc="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700">
                <a:solidFill>
                  <a:srgbClr val="03234D"/>
                </a:solidFill>
                <a:latin typeface="Arial MT"/>
                <a:cs typeface="Arial MT"/>
              </a:rPr>
              <a:t>little</a:t>
            </a:r>
            <a:r>
              <a:rPr dirty="0" sz="70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700" spc="-10">
                <a:solidFill>
                  <a:srgbClr val="03234D"/>
                </a:solidFill>
                <a:latin typeface="Arial MT"/>
                <a:cs typeface="Arial MT"/>
              </a:rPr>
              <a:t>importance</a:t>
            </a:r>
            <a:endParaRPr sz="700">
              <a:latin typeface="Arial MT"/>
              <a:cs typeface="Arial MT"/>
            </a:endParaRPr>
          </a:p>
          <a:p>
            <a:pPr marL="816610">
              <a:lnSpc>
                <a:spcPct val="100000"/>
              </a:lnSpc>
            </a:pPr>
            <a:r>
              <a:rPr dirty="0" sz="700" b="1">
                <a:solidFill>
                  <a:srgbClr val="03234D"/>
                </a:solidFill>
                <a:latin typeface="Arial"/>
                <a:cs typeface="Arial"/>
              </a:rPr>
              <a:t>2:</a:t>
            </a:r>
            <a:r>
              <a:rPr dirty="0" sz="700" spc="-15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03234D"/>
                </a:solidFill>
                <a:latin typeface="Arial MT"/>
                <a:cs typeface="Arial MT"/>
              </a:rPr>
              <a:t>Somewhat</a:t>
            </a:r>
            <a:r>
              <a:rPr dirty="0" sz="70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700" spc="-10">
                <a:solidFill>
                  <a:srgbClr val="03234D"/>
                </a:solidFill>
                <a:latin typeface="Arial MT"/>
                <a:cs typeface="Arial MT"/>
              </a:rPr>
              <a:t>important</a:t>
            </a:r>
            <a:endParaRPr sz="700">
              <a:latin typeface="Arial MT"/>
              <a:cs typeface="Arial MT"/>
            </a:endParaRPr>
          </a:p>
          <a:p>
            <a:pPr marL="816610">
              <a:lnSpc>
                <a:spcPct val="100000"/>
              </a:lnSpc>
            </a:pPr>
            <a:r>
              <a:rPr dirty="0" sz="700" b="1">
                <a:solidFill>
                  <a:srgbClr val="03234D"/>
                </a:solidFill>
                <a:latin typeface="Arial"/>
                <a:cs typeface="Arial"/>
              </a:rPr>
              <a:t>3:</a:t>
            </a:r>
            <a:r>
              <a:rPr dirty="0" sz="700" spc="-5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700" spc="-10">
                <a:solidFill>
                  <a:srgbClr val="03234D"/>
                </a:solidFill>
                <a:latin typeface="Arial MT"/>
                <a:cs typeface="Arial MT"/>
              </a:rPr>
              <a:t>Important</a:t>
            </a:r>
            <a:endParaRPr sz="700">
              <a:latin typeface="Arial MT"/>
              <a:cs typeface="Arial MT"/>
            </a:endParaRPr>
          </a:p>
          <a:p>
            <a:pPr marL="816610">
              <a:lnSpc>
                <a:spcPct val="100000"/>
              </a:lnSpc>
            </a:pPr>
            <a:r>
              <a:rPr dirty="0" sz="700" b="1">
                <a:solidFill>
                  <a:srgbClr val="03234D"/>
                </a:solidFill>
                <a:latin typeface="Arial"/>
                <a:cs typeface="Arial"/>
              </a:rPr>
              <a:t>4:</a:t>
            </a:r>
            <a:r>
              <a:rPr dirty="0" sz="700" spc="-5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03234D"/>
                </a:solidFill>
                <a:latin typeface="Arial MT"/>
                <a:cs typeface="Arial MT"/>
              </a:rPr>
              <a:t>Very</a:t>
            </a:r>
            <a:r>
              <a:rPr dirty="0" sz="700" spc="-1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700" spc="-10">
                <a:solidFill>
                  <a:srgbClr val="03234D"/>
                </a:solidFill>
                <a:latin typeface="Arial MT"/>
                <a:cs typeface="Arial MT"/>
              </a:rPr>
              <a:t>important</a:t>
            </a:r>
            <a:endParaRPr sz="700">
              <a:latin typeface="Arial MT"/>
              <a:cs typeface="Arial MT"/>
            </a:endParaRPr>
          </a:p>
          <a:p>
            <a:pPr marL="816610">
              <a:lnSpc>
                <a:spcPct val="100000"/>
              </a:lnSpc>
            </a:pPr>
            <a:r>
              <a:rPr dirty="0" sz="700" b="1">
                <a:solidFill>
                  <a:srgbClr val="03234D"/>
                </a:solidFill>
                <a:latin typeface="Arial"/>
                <a:cs typeface="Arial"/>
              </a:rPr>
              <a:t>5:</a:t>
            </a:r>
            <a:r>
              <a:rPr dirty="0" sz="700" spc="-10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700" spc="-10">
                <a:solidFill>
                  <a:srgbClr val="03234D"/>
                </a:solidFill>
                <a:latin typeface="Arial MT"/>
                <a:cs typeface="Arial MT"/>
              </a:rPr>
              <a:t>Critical</a:t>
            </a:r>
            <a:endParaRPr sz="700">
              <a:latin typeface="Arial MT"/>
              <a:cs typeface="Arial MT"/>
            </a:endParaRPr>
          </a:p>
          <a:p>
            <a:pPr marL="1430655" marR="649605" indent="-1905">
              <a:lnSpc>
                <a:spcPct val="67100"/>
              </a:lnSpc>
              <a:spcBef>
                <a:spcPts val="775"/>
              </a:spcBef>
            </a:pPr>
            <a:r>
              <a:rPr dirty="0" sz="1050" spc="-10" b="1">
                <a:solidFill>
                  <a:srgbClr val="FFFFFF"/>
                </a:solidFill>
                <a:latin typeface="Calibri"/>
                <a:cs typeface="Calibri"/>
              </a:rPr>
              <a:t>Feasibility </a:t>
            </a:r>
            <a:r>
              <a:rPr dirty="0" sz="1050" spc="-185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baseline="-21164" sz="1575" spc="-277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050" spc="-185" b="1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dirty="0" baseline="-21164" sz="1575" spc="-277" b="1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dirty="0" sz="1050" spc="-185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baseline="-21164" sz="1575" spc="-277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050" spc="-185" b="1">
                <a:solidFill>
                  <a:srgbClr val="FFFFFF"/>
                </a:solidFill>
                <a:latin typeface="Calibri"/>
                <a:cs typeface="Calibri"/>
              </a:rPr>
              <a:t>ly</a:t>
            </a:r>
            <a:r>
              <a:rPr dirty="0" baseline="-21164" sz="1575" spc="-277" b="1">
                <a:solidFill>
                  <a:srgbClr val="FFFFFF"/>
                </a:solidFill>
                <a:latin typeface="Calibri"/>
                <a:cs typeface="Calibri"/>
              </a:rPr>
              <a:t>ly</a:t>
            </a:r>
            <a:r>
              <a:rPr dirty="0" sz="1050" spc="-185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baseline="-21164" sz="1575" spc="-277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sz="1050" spc="-185" b="1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dirty="0" baseline="-21164" sz="1575" spc="-277" b="1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endParaRPr baseline="-21164" sz="1575">
              <a:latin typeface="Calibri"/>
              <a:cs typeface="Calibri"/>
            </a:endParaRPr>
          </a:p>
        </p:txBody>
      </p:sp>
      <p:grpSp>
        <p:nvGrpSpPr>
          <p:cNvPr id="65" name="object 65" descr=""/>
          <p:cNvGrpSpPr/>
          <p:nvPr/>
        </p:nvGrpSpPr>
        <p:grpSpPr>
          <a:xfrm>
            <a:off x="6224142" y="4360290"/>
            <a:ext cx="414655" cy="195580"/>
            <a:chOff x="6224142" y="4360290"/>
            <a:chExt cx="414655" cy="195580"/>
          </a:xfrm>
        </p:grpSpPr>
        <p:pic>
          <p:nvPicPr>
            <p:cNvPr id="66" name="object 66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224142" y="4360290"/>
              <a:ext cx="195580" cy="195579"/>
            </a:xfrm>
            <a:prstGeom prst="rect">
              <a:avLst/>
            </a:prstGeom>
          </p:spPr>
        </p:pic>
        <p:pic>
          <p:nvPicPr>
            <p:cNvPr id="67" name="object 67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442836" y="4360290"/>
              <a:ext cx="195580" cy="195579"/>
            </a:xfrm>
            <a:prstGeom prst="rect">
              <a:avLst/>
            </a:prstGeom>
          </p:spPr>
        </p:pic>
      </p:grpSp>
      <p:sp>
        <p:nvSpPr>
          <p:cNvPr id="68" name="object 68" descr=""/>
          <p:cNvSpPr txBox="1"/>
          <p:nvPr/>
        </p:nvSpPr>
        <p:spPr>
          <a:xfrm>
            <a:off x="6278626" y="4382261"/>
            <a:ext cx="313690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21615" algn="l"/>
              </a:tabLst>
            </a:pPr>
            <a:r>
              <a:rPr dirty="0" sz="800" spc="-50">
                <a:solidFill>
                  <a:srgbClr val="FFFFFF"/>
                </a:solidFill>
                <a:latin typeface="Arial MT"/>
                <a:cs typeface="Arial MT"/>
              </a:rPr>
              <a:t>F</a:t>
            </a:r>
            <a:r>
              <a:rPr dirty="0" sz="800">
                <a:solidFill>
                  <a:srgbClr val="FFFFFF"/>
                </a:solidFill>
                <a:latin typeface="Arial MT"/>
                <a:cs typeface="Arial MT"/>
              </a:rPr>
              <a:t>	</a:t>
            </a:r>
            <a:r>
              <a:rPr dirty="0" sz="800" spc="-50">
                <a:solidFill>
                  <a:srgbClr val="FFFFFF"/>
                </a:solidFill>
                <a:latin typeface="Arial MT"/>
                <a:cs typeface="Arial MT"/>
              </a:rPr>
              <a:t>G</a:t>
            </a:r>
            <a:endParaRPr sz="800">
              <a:latin typeface="Arial MT"/>
              <a:cs typeface="Arial MT"/>
            </a:endParaRPr>
          </a:p>
        </p:txBody>
      </p:sp>
      <p:pic>
        <p:nvPicPr>
          <p:cNvPr id="69" name="object 69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6324727" y="4847971"/>
            <a:ext cx="195579" cy="195580"/>
          </a:xfrm>
          <a:prstGeom prst="rect">
            <a:avLst/>
          </a:prstGeom>
        </p:spPr>
      </p:pic>
      <p:sp>
        <p:nvSpPr>
          <p:cNvPr id="70" name="object 70" descr=""/>
          <p:cNvSpPr txBox="1"/>
          <p:nvPr/>
        </p:nvSpPr>
        <p:spPr>
          <a:xfrm>
            <a:off x="6384544" y="4870196"/>
            <a:ext cx="76200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-50">
                <a:solidFill>
                  <a:srgbClr val="FFFFFF"/>
                </a:solidFill>
                <a:latin typeface="Arial MT"/>
                <a:cs typeface="Arial MT"/>
              </a:rPr>
              <a:t>J</a:t>
            </a:r>
            <a:endParaRPr sz="800">
              <a:latin typeface="Arial MT"/>
              <a:cs typeface="Arial MT"/>
            </a:endParaRPr>
          </a:p>
        </p:txBody>
      </p:sp>
      <p:grpSp>
        <p:nvGrpSpPr>
          <p:cNvPr id="71" name="object 71" descr=""/>
          <p:cNvGrpSpPr/>
          <p:nvPr/>
        </p:nvGrpSpPr>
        <p:grpSpPr>
          <a:xfrm>
            <a:off x="4687951" y="3870325"/>
            <a:ext cx="414020" cy="195580"/>
            <a:chOff x="4687951" y="3870325"/>
            <a:chExt cx="414020" cy="195580"/>
          </a:xfrm>
        </p:grpSpPr>
        <p:pic>
          <p:nvPicPr>
            <p:cNvPr id="72" name="object 72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687951" y="3870325"/>
              <a:ext cx="195579" cy="195580"/>
            </a:xfrm>
            <a:prstGeom prst="rect">
              <a:avLst/>
            </a:prstGeom>
          </p:spPr>
        </p:pic>
        <p:pic>
          <p:nvPicPr>
            <p:cNvPr id="73" name="object 73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905883" y="3870325"/>
              <a:ext cx="195579" cy="195580"/>
            </a:xfrm>
            <a:prstGeom prst="rect">
              <a:avLst/>
            </a:prstGeom>
          </p:spPr>
        </p:pic>
      </p:grpSp>
      <p:sp>
        <p:nvSpPr>
          <p:cNvPr id="74" name="object 74" descr=""/>
          <p:cNvSpPr txBox="1"/>
          <p:nvPr/>
        </p:nvSpPr>
        <p:spPr>
          <a:xfrm>
            <a:off x="4738878" y="3892041"/>
            <a:ext cx="30543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35585" algn="l"/>
              </a:tabLst>
            </a:pPr>
            <a:r>
              <a:rPr dirty="0" sz="800" spc="-50">
                <a:solidFill>
                  <a:srgbClr val="FFFFFF"/>
                </a:solidFill>
                <a:latin typeface="Arial MT"/>
                <a:cs typeface="Arial MT"/>
              </a:rPr>
              <a:t>K</a:t>
            </a:r>
            <a:r>
              <a:rPr dirty="0" sz="800">
                <a:solidFill>
                  <a:srgbClr val="FFFFFF"/>
                </a:solidFill>
                <a:latin typeface="Arial MT"/>
                <a:cs typeface="Arial MT"/>
              </a:rPr>
              <a:t>	</a:t>
            </a:r>
            <a:r>
              <a:rPr dirty="0" sz="800" spc="-50">
                <a:solidFill>
                  <a:srgbClr val="FFFFFF"/>
                </a:solidFill>
                <a:latin typeface="Arial MT"/>
                <a:cs typeface="Arial MT"/>
              </a:rPr>
              <a:t>L</a:t>
            </a:r>
            <a:endParaRPr sz="800">
              <a:latin typeface="Arial MT"/>
              <a:cs typeface="Arial MT"/>
            </a:endParaRPr>
          </a:p>
        </p:txBody>
      </p:sp>
      <p:grpSp>
        <p:nvGrpSpPr>
          <p:cNvPr id="75" name="object 75" descr=""/>
          <p:cNvGrpSpPr/>
          <p:nvPr/>
        </p:nvGrpSpPr>
        <p:grpSpPr>
          <a:xfrm>
            <a:off x="614172" y="4058411"/>
            <a:ext cx="554355" cy="2087880"/>
            <a:chOff x="614172" y="4058411"/>
            <a:chExt cx="554355" cy="2087880"/>
          </a:xfrm>
        </p:grpSpPr>
        <p:sp>
          <p:nvSpPr>
            <p:cNvPr id="76" name="object 76" descr=""/>
            <p:cNvSpPr/>
            <p:nvPr/>
          </p:nvSpPr>
          <p:spPr>
            <a:xfrm>
              <a:off x="614172" y="4058411"/>
              <a:ext cx="554355" cy="524510"/>
            </a:xfrm>
            <a:custGeom>
              <a:avLst/>
              <a:gdLst/>
              <a:ahLst/>
              <a:cxnLst/>
              <a:rect l="l" t="t" r="r" b="b"/>
              <a:pathLst>
                <a:path w="554355" h="524510">
                  <a:moveTo>
                    <a:pt x="553973" y="0"/>
                  </a:moveTo>
                  <a:lnTo>
                    <a:pt x="0" y="0"/>
                  </a:lnTo>
                  <a:lnTo>
                    <a:pt x="0" y="524256"/>
                  </a:lnTo>
                  <a:lnTo>
                    <a:pt x="553973" y="524256"/>
                  </a:lnTo>
                  <a:lnTo>
                    <a:pt x="553973" y="0"/>
                  </a:lnTo>
                  <a:close/>
                </a:path>
              </a:pathLst>
            </a:custGeom>
            <a:solidFill>
              <a:srgbClr val="00999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7" name="object 77" descr=""/>
            <p:cNvSpPr/>
            <p:nvPr/>
          </p:nvSpPr>
          <p:spPr>
            <a:xfrm>
              <a:off x="614172" y="5622036"/>
              <a:ext cx="554355" cy="524510"/>
            </a:xfrm>
            <a:custGeom>
              <a:avLst/>
              <a:gdLst/>
              <a:ahLst/>
              <a:cxnLst/>
              <a:rect l="l" t="t" r="r" b="b"/>
              <a:pathLst>
                <a:path w="554355" h="524510">
                  <a:moveTo>
                    <a:pt x="553973" y="0"/>
                  </a:moveTo>
                  <a:lnTo>
                    <a:pt x="0" y="0"/>
                  </a:lnTo>
                  <a:lnTo>
                    <a:pt x="0" y="524255"/>
                  </a:lnTo>
                  <a:lnTo>
                    <a:pt x="553973" y="524255"/>
                  </a:lnTo>
                  <a:lnTo>
                    <a:pt x="553973" y="0"/>
                  </a:lnTo>
                  <a:close/>
                </a:path>
              </a:pathLst>
            </a:custGeom>
            <a:solidFill>
              <a:srgbClr val="00CE9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8" name="object 78" descr=""/>
            <p:cNvSpPr/>
            <p:nvPr/>
          </p:nvSpPr>
          <p:spPr>
            <a:xfrm>
              <a:off x="614172" y="4840223"/>
              <a:ext cx="554355" cy="524510"/>
            </a:xfrm>
            <a:custGeom>
              <a:avLst/>
              <a:gdLst/>
              <a:ahLst/>
              <a:cxnLst/>
              <a:rect l="l" t="t" r="r" b="b"/>
              <a:pathLst>
                <a:path w="554355" h="524510">
                  <a:moveTo>
                    <a:pt x="553973" y="0"/>
                  </a:moveTo>
                  <a:lnTo>
                    <a:pt x="0" y="0"/>
                  </a:lnTo>
                  <a:lnTo>
                    <a:pt x="0" y="524256"/>
                  </a:lnTo>
                  <a:lnTo>
                    <a:pt x="553973" y="524256"/>
                  </a:lnTo>
                  <a:lnTo>
                    <a:pt x="553973" y="0"/>
                  </a:lnTo>
                  <a:close/>
                </a:path>
              </a:pathLst>
            </a:custGeom>
            <a:solidFill>
              <a:srgbClr val="00C2B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9" name="object 79" descr=""/>
          <p:cNvSpPr txBox="1"/>
          <p:nvPr/>
        </p:nvSpPr>
        <p:spPr>
          <a:xfrm>
            <a:off x="1168146" y="4058411"/>
            <a:ext cx="1647825" cy="524510"/>
          </a:xfrm>
          <a:prstGeom prst="rect">
            <a:avLst/>
          </a:prstGeom>
          <a:solidFill>
            <a:srgbClr val="E7E6E6"/>
          </a:solidFill>
        </p:spPr>
        <p:txBody>
          <a:bodyPr wrap="square" lIns="0" tIns="15240" rIns="0" bIns="0" rtlCol="0" vert="horz">
            <a:spAutoFit/>
          </a:bodyPr>
          <a:lstStyle/>
          <a:p>
            <a:pPr marL="27940">
              <a:lnSpc>
                <a:spcPct val="100000"/>
              </a:lnSpc>
              <a:spcBef>
                <a:spcPts val="120"/>
              </a:spcBef>
            </a:pPr>
            <a:r>
              <a:rPr dirty="0" sz="800" spc="-10" b="1">
                <a:solidFill>
                  <a:srgbClr val="03234D"/>
                </a:solidFill>
                <a:latin typeface="Arial"/>
                <a:cs typeface="Arial"/>
              </a:rPr>
              <a:t>Environmental</a:t>
            </a:r>
            <a:endParaRPr sz="800">
              <a:latin typeface="Arial"/>
              <a:cs typeface="Arial"/>
            </a:endParaRPr>
          </a:p>
          <a:p>
            <a:pPr marL="132715" marR="135255" indent="-114300">
              <a:lnSpc>
                <a:spcPct val="100000"/>
              </a:lnSpc>
              <a:spcBef>
                <a:spcPts val="15"/>
              </a:spcBef>
              <a:buClr>
                <a:srgbClr val="009999"/>
              </a:buClr>
              <a:buFont typeface="Wingdings"/>
              <a:buChar char=""/>
              <a:tabLst>
                <a:tab pos="132715" algn="l"/>
              </a:tabLst>
            </a:pPr>
            <a:r>
              <a:rPr dirty="0" sz="700">
                <a:solidFill>
                  <a:srgbClr val="03234D"/>
                </a:solidFill>
                <a:latin typeface="Arial MT"/>
                <a:cs typeface="Arial MT"/>
              </a:rPr>
              <a:t>Using</a:t>
            </a:r>
            <a:r>
              <a:rPr dirty="0" sz="700" spc="-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700" spc="-10">
                <a:solidFill>
                  <a:srgbClr val="03234D"/>
                </a:solidFill>
                <a:latin typeface="Arial MT"/>
                <a:cs typeface="Arial MT"/>
              </a:rPr>
              <a:t>nature-</a:t>
            </a:r>
            <a:r>
              <a:rPr dirty="0" sz="700">
                <a:solidFill>
                  <a:srgbClr val="03234D"/>
                </a:solidFill>
                <a:latin typeface="Arial MT"/>
                <a:cs typeface="Arial MT"/>
              </a:rPr>
              <a:t>based</a:t>
            </a:r>
            <a:r>
              <a:rPr dirty="0" sz="700" spc="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700">
                <a:solidFill>
                  <a:srgbClr val="03234D"/>
                </a:solidFill>
                <a:latin typeface="Arial MT"/>
                <a:cs typeface="Arial MT"/>
              </a:rPr>
              <a:t>solutions</a:t>
            </a:r>
            <a:r>
              <a:rPr dirty="0" sz="700" spc="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700" spc="-25">
                <a:solidFill>
                  <a:srgbClr val="03234D"/>
                </a:solidFill>
                <a:latin typeface="Arial MT"/>
                <a:cs typeface="Arial MT"/>
              </a:rPr>
              <a:t>so</a:t>
            </a:r>
            <a:r>
              <a:rPr dirty="0" sz="700" spc="50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700">
                <a:solidFill>
                  <a:srgbClr val="03234D"/>
                </a:solidFill>
                <a:latin typeface="Arial MT"/>
                <a:cs typeface="Arial MT"/>
              </a:rPr>
              <a:t>wind</a:t>
            </a:r>
            <a:r>
              <a:rPr dirty="0" sz="700" spc="-1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700">
                <a:solidFill>
                  <a:srgbClr val="03234D"/>
                </a:solidFill>
                <a:latin typeface="Arial MT"/>
                <a:cs typeface="Arial MT"/>
              </a:rPr>
              <a:t>farms can</a:t>
            </a:r>
            <a:r>
              <a:rPr dirty="0" sz="700" spc="-1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700">
                <a:solidFill>
                  <a:srgbClr val="03234D"/>
                </a:solidFill>
                <a:latin typeface="Arial MT"/>
                <a:cs typeface="Arial MT"/>
              </a:rPr>
              <a:t>have</a:t>
            </a:r>
            <a:r>
              <a:rPr dirty="0" sz="700" spc="-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700">
                <a:solidFill>
                  <a:srgbClr val="03234D"/>
                </a:solidFill>
                <a:latin typeface="Arial MT"/>
                <a:cs typeface="Arial MT"/>
              </a:rPr>
              <a:t>a</a:t>
            </a:r>
            <a:r>
              <a:rPr dirty="0" sz="700" spc="-1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700">
                <a:solidFill>
                  <a:srgbClr val="03234D"/>
                </a:solidFill>
                <a:latin typeface="Arial MT"/>
                <a:cs typeface="Arial MT"/>
              </a:rPr>
              <a:t>net-</a:t>
            </a:r>
            <a:r>
              <a:rPr dirty="0" sz="700" spc="-10">
                <a:solidFill>
                  <a:srgbClr val="03234D"/>
                </a:solidFill>
                <a:latin typeface="Arial MT"/>
                <a:cs typeface="Arial MT"/>
              </a:rPr>
              <a:t>positive</a:t>
            </a:r>
            <a:r>
              <a:rPr dirty="0" sz="700" spc="50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700">
                <a:solidFill>
                  <a:srgbClr val="03234D"/>
                </a:solidFill>
                <a:latin typeface="Arial MT"/>
                <a:cs typeface="Arial MT"/>
              </a:rPr>
              <a:t>biodiversity</a:t>
            </a:r>
            <a:r>
              <a:rPr dirty="0" sz="700" spc="-10">
                <a:solidFill>
                  <a:srgbClr val="03234D"/>
                </a:solidFill>
                <a:latin typeface="Arial MT"/>
                <a:cs typeface="Arial MT"/>
              </a:rPr>
              <a:t> impact</a:t>
            </a:r>
            <a:endParaRPr sz="700">
              <a:latin typeface="Arial MT"/>
              <a:cs typeface="Arial MT"/>
            </a:endParaRPr>
          </a:p>
        </p:txBody>
      </p:sp>
      <p:sp>
        <p:nvSpPr>
          <p:cNvPr id="80" name="object 80" descr=""/>
          <p:cNvSpPr txBox="1"/>
          <p:nvPr/>
        </p:nvSpPr>
        <p:spPr>
          <a:xfrm>
            <a:off x="1168146" y="5622035"/>
            <a:ext cx="1647825" cy="524510"/>
          </a:xfrm>
          <a:prstGeom prst="rect">
            <a:avLst/>
          </a:prstGeom>
          <a:solidFill>
            <a:srgbClr val="E7E6E6"/>
          </a:solidFill>
        </p:spPr>
        <p:txBody>
          <a:bodyPr wrap="square" lIns="0" tIns="15240" rIns="0" bIns="0" rtlCol="0" vert="horz">
            <a:spAutoFit/>
          </a:bodyPr>
          <a:lstStyle/>
          <a:p>
            <a:pPr marL="27940">
              <a:lnSpc>
                <a:spcPct val="100000"/>
              </a:lnSpc>
              <a:spcBef>
                <a:spcPts val="120"/>
              </a:spcBef>
            </a:pPr>
            <a:r>
              <a:rPr dirty="0" sz="800" spc="-10" b="1">
                <a:solidFill>
                  <a:srgbClr val="03234D"/>
                </a:solidFill>
                <a:latin typeface="Arial"/>
                <a:cs typeface="Arial"/>
              </a:rPr>
              <a:t>Governance</a:t>
            </a:r>
            <a:endParaRPr sz="800">
              <a:latin typeface="Arial"/>
              <a:cs typeface="Arial"/>
            </a:endParaRPr>
          </a:p>
          <a:p>
            <a:pPr marL="132715" marR="90805" indent="-114300">
              <a:lnSpc>
                <a:spcPct val="100000"/>
              </a:lnSpc>
              <a:spcBef>
                <a:spcPts val="15"/>
              </a:spcBef>
              <a:buClr>
                <a:srgbClr val="009999"/>
              </a:buClr>
              <a:buFont typeface="Wingdings"/>
              <a:buChar char=""/>
              <a:tabLst>
                <a:tab pos="132715" algn="l"/>
              </a:tabLst>
            </a:pPr>
            <a:r>
              <a:rPr dirty="0" sz="700">
                <a:solidFill>
                  <a:srgbClr val="03234D"/>
                </a:solidFill>
                <a:latin typeface="Arial MT"/>
                <a:cs typeface="Arial MT"/>
              </a:rPr>
              <a:t>Strengthening</a:t>
            </a:r>
            <a:r>
              <a:rPr dirty="0" sz="70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700">
                <a:solidFill>
                  <a:srgbClr val="03234D"/>
                </a:solidFill>
                <a:latin typeface="Arial MT"/>
                <a:cs typeface="Arial MT"/>
              </a:rPr>
              <a:t>policies,</a:t>
            </a:r>
            <a:r>
              <a:rPr dirty="0" sz="70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700" spc="-10">
                <a:solidFill>
                  <a:srgbClr val="03234D"/>
                </a:solidFill>
                <a:latin typeface="Arial MT"/>
                <a:cs typeface="Arial MT"/>
              </a:rPr>
              <a:t>processes,</a:t>
            </a:r>
            <a:r>
              <a:rPr dirty="0" sz="700" spc="50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700">
                <a:solidFill>
                  <a:srgbClr val="03234D"/>
                </a:solidFill>
                <a:latin typeface="Arial MT"/>
                <a:cs typeface="Arial MT"/>
              </a:rPr>
              <a:t>training,</a:t>
            </a:r>
            <a:r>
              <a:rPr dirty="0" sz="70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700">
                <a:solidFill>
                  <a:srgbClr val="03234D"/>
                </a:solidFill>
                <a:latin typeface="Arial MT"/>
                <a:cs typeface="Arial MT"/>
              </a:rPr>
              <a:t>and</a:t>
            </a:r>
            <a:r>
              <a:rPr dirty="0" sz="700" spc="-1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700">
                <a:solidFill>
                  <a:srgbClr val="03234D"/>
                </a:solidFill>
                <a:latin typeface="Arial MT"/>
                <a:cs typeface="Arial MT"/>
              </a:rPr>
              <a:t>communication</a:t>
            </a:r>
            <a:r>
              <a:rPr dirty="0" sz="700" spc="-1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700" spc="-10">
                <a:solidFill>
                  <a:srgbClr val="03234D"/>
                </a:solidFill>
                <a:latin typeface="Arial MT"/>
                <a:cs typeface="Arial MT"/>
              </a:rPr>
              <a:t>around</a:t>
            </a:r>
            <a:r>
              <a:rPr dirty="0" sz="700" spc="50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700">
                <a:solidFill>
                  <a:srgbClr val="03234D"/>
                </a:solidFill>
                <a:latin typeface="Arial MT"/>
                <a:cs typeface="Arial MT"/>
              </a:rPr>
              <a:t>business</a:t>
            </a:r>
            <a:r>
              <a:rPr dirty="0" sz="700" spc="-1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700">
                <a:solidFill>
                  <a:srgbClr val="03234D"/>
                </a:solidFill>
                <a:latin typeface="Arial MT"/>
                <a:cs typeface="Arial MT"/>
              </a:rPr>
              <a:t>to</a:t>
            </a:r>
            <a:r>
              <a:rPr dirty="0" sz="700" spc="-1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700">
                <a:solidFill>
                  <a:srgbClr val="03234D"/>
                </a:solidFill>
                <a:latin typeface="Arial MT"/>
                <a:cs typeface="Arial MT"/>
              </a:rPr>
              <a:t>foster</a:t>
            </a:r>
            <a:r>
              <a:rPr dirty="0" sz="700" spc="-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700" spc="-10">
                <a:solidFill>
                  <a:srgbClr val="03234D"/>
                </a:solidFill>
                <a:latin typeface="Arial MT"/>
                <a:cs typeface="Arial MT"/>
              </a:rPr>
              <a:t>integrity</a:t>
            </a:r>
            <a:endParaRPr sz="700">
              <a:latin typeface="Arial MT"/>
              <a:cs typeface="Arial MT"/>
            </a:endParaRPr>
          </a:p>
        </p:txBody>
      </p:sp>
      <p:sp>
        <p:nvSpPr>
          <p:cNvPr id="81" name="object 81" descr=""/>
          <p:cNvSpPr txBox="1"/>
          <p:nvPr/>
        </p:nvSpPr>
        <p:spPr>
          <a:xfrm>
            <a:off x="1168146" y="4840223"/>
            <a:ext cx="1647825" cy="524510"/>
          </a:xfrm>
          <a:prstGeom prst="rect">
            <a:avLst/>
          </a:prstGeom>
          <a:solidFill>
            <a:srgbClr val="E7E6E6"/>
          </a:solidFill>
        </p:spPr>
        <p:txBody>
          <a:bodyPr wrap="square" lIns="0" tIns="15875" rIns="0" bIns="0" rtlCol="0" vert="horz">
            <a:spAutoFit/>
          </a:bodyPr>
          <a:lstStyle/>
          <a:p>
            <a:pPr marL="27940">
              <a:lnSpc>
                <a:spcPct val="100000"/>
              </a:lnSpc>
              <a:spcBef>
                <a:spcPts val="125"/>
              </a:spcBef>
            </a:pPr>
            <a:r>
              <a:rPr dirty="0" sz="800" spc="-10" b="1">
                <a:solidFill>
                  <a:srgbClr val="03234D"/>
                </a:solidFill>
                <a:latin typeface="Arial"/>
                <a:cs typeface="Arial"/>
              </a:rPr>
              <a:t>Social</a:t>
            </a:r>
            <a:endParaRPr sz="800">
              <a:latin typeface="Arial"/>
              <a:cs typeface="Arial"/>
            </a:endParaRPr>
          </a:p>
          <a:p>
            <a:pPr marL="132715" marR="134620" indent="-114300">
              <a:lnSpc>
                <a:spcPct val="100000"/>
              </a:lnSpc>
              <a:spcBef>
                <a:spcPts val="10"/>
              </a:spcBef>
              <a:buClr>
                <a:srgbClr val="009999"/>
              </a:buClr>
              <a:buFont typeface="Wingdings"/>
              <a:buChar char=""/>
              <a:tabLst>
                <a:tab pos="132715" algn="l"/>
              </a:tabLst>
            </a:pPr>
            <a:r>
              <a:rPr dirty="0" sz="700">
                <a:solidFill>
                  <a:srgbClr val="03234D"/>
                </a:solidFill>
                <a:latin typeface="Arial MT"/>
                <a:cs typeface="Arial MT"/>
              </a:rPr>
              <a:t>Become</a:t>
            </a:r>
            <a:r>
              <a:rPr dirty="0" sz="70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700">
                <a:solidFill>
                  <a:srgbClr val="03234D"/>
                </a:solidFill>
                <a:latin typeface="Arial MT"/>
                <a:cs typeface="Arial MT"/>
              </a:rPr>
              <a:t>the</a:t>
            </a:r>
            <a:r>
              <a:rPr dirty="0" sz="700" spc="-1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700">
                <a:solidFill>
                  <a:srgbClr val="03234D"/>
                </a:solidFill>
                <a:latin typeface="Arial MT"/>
                <a:cs typeface="Arial MT"/>
              </a:rPr>
              <a:t>safest,</a:t>
            </a:r>
            <a:r>
              <a:rPr dirty="0" sz="700" spc="-1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700">
                <a:solidFill>
                  <a:srgbClr val="03234D"/>
                </a:solidFill>
                <a:latin typeface="Arial MT"/>
                <a:cs typeface="Arial MT"/>
              </a:rPr>
              <a:t>most</a:t>
            </a:r>
            <a:r>
              <a:rPr dirty="0" sz="700" spc="-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700" spc="-10">
                <a:solidFill>
                  <a:srgbClr val="03234D"/>
                </a:solidFill>
                <a:latin typeface="Arial MT"/>
                <a:cs typeface="Arial MT"/>
              </a:rPr>
              <a:t>inclusive,</a:t>
            </a:r>
            <a:r>
              <a:rPr dirty="0" sz="700" spc="50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700">
                <a:solidFill>
                  <a:srgbClr val="03234D"/>
                </a:solidFill>
                <a:latin typeface="Arial MT"/>
                <a:cs typeface="Arial MT"/>
              </a:rPr>
              <a:t>and</a:t>
            </a:r>
            <a:r>
              <a:rPr dirty="0" sz="70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700">
                <a:solidFill>
                  <a:srgbClr val="03234D"/>
                </a:solidFill>
                <a:latin typeface="Arial MT"/>
                <a:cs typeface="Arial MT"/>
              </a:rPr>
              <a:t>most</a:t>
            </a:r>
            <a:r>
              <a:rPr dirty="0" sz="700" spc="-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700">
                <a:solidFill>
                  <a:srgbClr val="03234D"/>
                </a:solidFill>
                <a:latin typeface="Arial MT"/>
                <a:cs typeface="Arial MT"/>
              </a:rPr>
              <a:t>socially</a:t>
            </a:r>
            <a:r>
              <a:rPr dirty="0" sz="70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700" spc="-10">
                <a:solidFill>
                  <a:srgbClr val="03234D"/>
                </a:solidFill>
                <a:latin typeface="Arial MT"/>
                <a:cs typeface="Arial MT"/>
              </a:rPr>
              <a:t>responsible</a:t>
            </a:r>
            <a:r>
              <a:rPr dirty="0" sz="700" spc="50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700" spc="-10">
                <a:solidFill>
                  <a:srgbClr val="03234D"/>
                </a:solidFill>
                <a:latin typeface="Arial MT"/>
                <a:cs typeface="Arial MT"/>
              </a:rPr>
              <a:t>company</a:t>
            </a:r>
            <a:endParaRPr sz="700">
              <a:latin typeface="Arial MT"/>
              <a:cs typeface="Arial MT"/>
            </a:endParaRPr>
          </a:p>
        </p:txBody>
      </p:sp>
      <p:grpSp>
        <p:nvGrpSpPr>
          <p:cNvPr id="82" name="object 82" descr=""/>
          <p:cNvGrpSpPr/>
          <p:nvPr/>
        </p:nvGrpSpPr>
        <p:grpSpPr>
          <a:xfrm>
            <a:off x="633983" y="880491"/>
            <a:ext cx="8009890" cy="5192395"/>
            <a:chOff x="633983" y="880491"/>
            <a:chExt cx="8009890" cy="5192395"/>
          </a:xfrm>
        </p:grpSpPr>
        <p:pic>
          <p:nvPicPr>
            <p:cNvPr id="83" name="object 8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29233" y="4940807"/>
              <a:ext cx="323850" cy="323849"/>
            </a:xfrm>
            <a:prstGeom prst="rect">
              <a:avLst/>
            </a:prstGeom>
          </p:spPr>
        </p:pic>
        <p:pic>
          <p:nvPicPr>
            <p:cNvPr id="84" name="object 8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77417" y="4106417"/>
              <a:ext cx="427481" cy="428244"/>
            </a:xfrm>
            <a:prstGeom prst="rect">
              <a:avLst/>
            </a:prstGeom>
          </p:spPr>
        </p:pic>
        <p:pic>
          <p:nvPicPr>
            <p:cNvPr id="85" name="object 8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03325" y="5695950"/>
              <a:ext cx="375666" cy="376428"/>
            </a:xfrm>
            <a:prstGeom prst="rect">
              <a:avLst/>
            </a:prstGeom>
          </p:spPr>
        </p:pic>
        <p:pic>
          <p:nvPicPr>
            <p:cNvPr id="86" name="object 8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282439" y="2825495"/>
              <a:ext cx="1142238" cy="321521"/>
            </a:xfrm>
            <a:prstGeom prst="rect">
              <a:avLst/>
            </a:prstGeom>
          </p:spPr>
        </p:pic>
        <p:sp>
          <p:nvSpPr>
            <p:cNvPr id="87" name="object 87" descr=""/>
            <p:cNvSpPr/>
            <p:nvPr/>
          </p:nvSpPr>
          <p:spPr>
            <a:xfrm>
              <a:off x="643508" y="3581019"/>
              <a:ext cx="7990840" cy="0"/>
            </a:xfrm>
            <a:custGeom>
              <a:avLst/>
              <a:gdLst/>
              <a:ahLst/>
              <a:cxnLst/>
              <a:rect l="l" t="t" r="r" b="b"/>
              <a:pathLst>
                <a:path w="7990840" h="0">
                  <a:moveTo>
                    <a:pt x="0" y="0"/>
                  </a:moveTo>
                  <a:lnTo>
                    <a:pt x="7990332" y="0"/>
                  </a:lnTo>
                </a:path>
              </a:pathLst>
            </a:custGeom>
            <a:ln w="19050">
              <a:solidFill>
                <a:srgbClr val="010027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88" name="object 88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16145" y="880491"/>
              <a:ext cx="57150" cy="305181"/>
            </a:xfrm>
            <a:prstGeom prst="rect">
              <a:avLst/>
            </a:prstGeom>
          </p:spPr>
        </p:pic>
        <p:sp>
          <p:nvSpPr>
            <p:cNvPr id="89" name="object 89" descr=""/>
            <p:cNvSpPr/>
            <p:nvPr/>
          </p:nvSpPr>
          <p:spPr>
            <a:xfrm>
              <a:off x="3996308" y="1301115"/>
              <a:ext cx="131445" cy="2030730"/>
            </a:xfrm>
            <a:custGeom>
              <a:avLst/>
              <a:gdLst/>
              <a:ahLst/>
              <a:cxnLst/>
              <a:rect l="l" t="t" r="r" b="b"/>
              <a:pathLst>
                <a:path w="131445" h="2030729">
                  <a:moveTo>
                    <a:pt x="0" y="0"/>
                  </a:moveTo>
                  <a:lnTo>
                    <a:pt x="0" y="2030730"/>
                  </a:lnTo>
                  <a:lnTo>
                    <a:pt x="131063" y="10153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0" name="object 90" descr=""/>
            <p:cNvSpPr/>
            <p:nvPr/>
          </p:nvSpPr>
          <p:spPr>
            <a:xfrm>
              <a:off x="3996308" y="1301115"/>
              <a:ext cx="131445" cy="2030730"/>
            </a:xfrm>
            <a:custGeom>
              <a:avLst/>
              <a:gdLst/>
              <a:ahLst/>
              <a:cxnLst/>
              <a:rect l="l" t="t" r="r" b="b"/>
              <a:pathLst>
                <a:path w="131445" h="2030729">
                  <a:moveTo>
                    <a:pt x="0" y="0"/>
                  </a:moveTo>
                  <a:lnTo>
                    <a:pt x="131063" y="1015364"/>
                  </a:lnTo>
                  <a:lnTo>
                    <a:pt x="0" y="2030730"/>
                  </a:lnTo>
                  <a:lnTo>
                    <a:pt x="0" y="0"/>
                  </a:lnTo>
                  <a:close/>
                </a:path>
              </a:pathLst>
            </a:custGeom>
            <a:ln w="12699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91" name="object 91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287774" y="1615440"/>
              <a:ext cx="1154429" cy="307848"/>
            </a:xfrm>
            <a:prstGeom prst="rect">
              <a:avLst/>
            </a:prstGeom>
          </p:spPr>
        </p:pic>
      </p:grpSp>
      <p:sp>
        <p:nvSpPr>
          <p:cNvPr id="92" name="object 92" descr=""/>
          <p:cNvSpPr txBox="1"/>
          <p:nvPr/>
        </p:nvSpPr>
        <p:spPr>
          <a:xfrm>
            <a:off x="9096247" y="4870703"/>
            <a:ext cx="2466975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100" b="1">
                <a:solidFill>
                  <a:srgbClr val="010027"/>
                </a:solidFill>
                <a:latin typeface="Arial"/>
                <a:cs typeface="Arial"/>
              </a:rPr>
              <a:t>Acquisition</a:t>
            </a:r>
            <a:r>
              <a:rPr dirty="0" sz="1100" spc="-4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100" b="1">
                <a:solidFill>
                  <a:srgbClr val="010027"/>
                </a:solidFill>
                <a:latin typeface="Arial"/>
                <a:cs typeface="Arial"/>
              </a:rPr>
              <a:t>gives</a:t>
            </a:r>
            <a:r>
              <a:rPr dirty="0" sz="1100" spc="-4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100" spc="-10" b="1">
                <a:solidFill>
                  <a:srgbClr val="010027"/>
                </a:solidFill>
                <a:latin typeface="Arial"/>
                <a:cs typeface="Arial"/>
              </a:rPr>
              <a:t>Siemens</a:t>
            </a:r>
            <a:r>
              <a:rPr dirty="0" sz="1100" spc="-4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100" b="1">
                <a:solidFill>
                  <a:srgbClr val="010027"/>
                </a:solidFill>
                <a:latin typeface="Arial"/>
                <a:cs typeface="Arial"/>
              </a:rPr>
              <a:t>access</a:t>
            </a:r>
            <a:r>
              <a:rPr dirty="0" sz="1100" spc="-4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100" spc="-25" b="1">
                <a:solidFill>
                  <a:srgbClr val="010027"/>
                </a:solidFill>
                <a:latin typeface="Arial"/>
                <a:cs typeface="Arial"/>
              </a:rPr>
              <a:t>to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100" b="1">
                <a:solidFill>
                  <a:srgbClr val="010027"/>
                </a:solidFill>
                <a:latin typeface="Arial"/>
                <a:cs typeface="Arial"/>
              </a:rPr>
              <a:t>Vestas’</a:t>
            </a:r>
            <a:r>
              <a:rPr dirty="0" sz="1100" spc="-3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100" b="1">
                <a:solidFill>
                  <a:srgbClr val="010027"/>
                </a:solidFill>
                <a:latin typeface="Arial"/>
                <a:cs typeface="Arial"/>
              </a:rPr>
              <a:t>quality</a:t>
            </a:r>
            <a:r>
              <a:rPr dirty="0" sz="1100" spc="-3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100" spc="-10" b="1">
                <a:solidFill>
                  <a:srgbClr val="010027"/>
                </a:solidFill>
                <a:latin typeface="Arial"/>
                <a:cs typeface="Arial"/>
              </a:rPr>
              <a:t>memberships</a:t>
            </a:r>
            <a:endParaRPr sz="1100">
              <a:latin typeface="Arial"/>
              <a:cs typeface="Arial"/>
            </a:endParaRPr>
          </a:p>
        </p:txBody>
      </p:sp>
      <p:pic>
        <p:nvPicPr>
          <p:cNvPr id="93" name="object 93" descr="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9016745" y="5212079"/>
            <a:ext cx="2560320" cy="56387"/>
          </a:xfrm>
          <a:prstGeom prst="rect">
            <a:avLst/>
          </a:prstGeom>
        </p:spPr>
      </p:pic>
      <p:pic>
        <p:nvPicPr>
          <p:cNvPr id="94" name="object 94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8891120" y="5359471"/>
            <a:ext cx="959167" cy="323292"/>
          </a:xfrm>
          <a:prstGeom prst="rect">
            <a:avLst/>
          </a:prstGeom>
        </p:spPr>
      </p:pic>
      <p:pic>
        <p:nvPicPr>
          <p:cNvPr id="95" name="object 95" descr="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8951214" y="5775197"/>
            <a:ext cx="833627" cy="514349"/>
          </a:xfrm>
          <a:prstGeom prst="rect">
            <a:avLst/>
          </a:prstGeom>
        </p:spPr>
      </p:pic>
      <p:pic>
        <p:nvPicPr>
          <p:cNvPr id="96" name="object 96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9984679" y="5364834"/>
            <a:ext cx="808075" cy="313306"/>
          </a:xfrm>
          <a:prstGeom prst="rect">
            <a:avLst/>
          </a:prstGeom>
        </p:spPr>
      </p:pic>
      <p:pic>
        <p:nvPicPr>
          <p:cNvPr id="97" name="object 97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9968483" y="5761482"/>
            <a:ext cx="845820" cy="541020"/>
          </a:xfrm>
          <a:prstGeom prst="rect">
            <a:avLst/>
          </a:prstGeom>
        </p:spPr>
      </p:pic>
      <p:pic>
        <p:nvPicPr>
          <p:cNvPr id="98" name="object 98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10956119" y="5326465"/>
            <a:ext cx="966054" cy="380067"/>
          </a:xfrm>
          <a:prstGeom prst="rect">
            <a:avLst/>
          </a:prstGeom>
        </p:spPr>
      </p:pic>
      <p:sp>
        <p:nvSpPr>
          <p:cNvPr id="99" name="object 99" descr=""/>
          <p:cNvSpPr txBox="1"/>
          <p:nvPr/>
        </p:nvSpPr>
        <p:spPr>
          <a:xfrm>
            <a:off x="631190" y="921512"/>
            <a:ext cx="3249930" cy="246824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08585">
              <a:lnSpc>
                <a:spcPct val="100000"/>
              </a:lnSpc>
              <a:spcBef>
                <a:spcPts val="95"/>
              </a:spcBef>
            </a:pPr>
            <a:r>
              <a:rPr dirty="0" sz="1400" b="1">
                <a:solidFill>
                  <a:srgbClr val="03234D"/>
                </a:solidFill>
                <a:latin typeface="Arial"/>
                <a:cs typeface="Arial"/>
              </a:rPr>
              <a:t>Siemens</a:t>
            </a:r>
            <a:r>
              <a:rPr dirty="0" sz="1400" spc="-25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3234D"/>
                </a:solidFill>
                <a:latin typeface="Arial"/>
                <a:cs typeface="Arial"/>
              </a:rPr>
              <a:t>has</a:t>
            </a:r>
            <a:r>
              <a:rPr dirty="0" sz="1400" spc="-30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3234D"/>
                </a:solidFill>
                <a:latin typeface="Arial"/>
                <a:cs typeface="Arial"/>
              </a:rPr>
              <a:t>strong</a:t>
            </a:r>
            <a:r>
              <a:rPr dirty="0" sz="1400" spc="-45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3234D"/>
                </a:solidFill>
                <a:latin typeface="Arial"/>
                <a:cs typeface="Arial"/>
              </a:rPr>
              <a:t>ESG</a:t>
            </a:r>
            <a:r>
              <a:rPr dirty="0" sz="1400" spc="-20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400" spc="-10" b="1">
                <a:solidFill>
                  <a:srgbClr val="03234D"/>
                </a:solidFill>
                <a:latin typeface="Arial"/>
                <a:cs typeface="Arial"/>
              </a:rPr>
              <a:t>goals…</a:t>
            </a:r>
            <a:endParaRPr sz="1400">
              <a:latin typeface="Arial"/>
              <a:cs typeface="Arial"/>
            </a:endParaRPr>
          </a:p>
          <a:p>
            <a:pPr marL="184150" marR="94615" indent="-171450">
              <a:lnSpc>
                <a:spcPct val="100000"/>
              </a:lnSpc>
              <a:spcBef>
                <a:spcPts val="750"/>
              </a:spcBef>
              <a:buClr>
                <a:srgbClr val="009C9B"/>
              </a:buClr>
              <a:buFont typeface="Wingdings"/>
              <a:buChar char=""/>
              <a:tabLst>
                <a:tab pos="184150" algn="l"/>
              </a:tabLst>
            </a:pP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Siemens</a:t>
            </a:r>
            <a:r>
              <a:rPr dirty="0" sz="1000" spc="-4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 b="1">
                <a:solidFill>
                  <a:srgbClr val="03234D"/>
                </a:solidFill>
                <a:latin typeface="Arial"/>
                <a:cs typeface="Arial"/>
              </a:rPr>
              <a:t>DEGREE</a:t>
            </a:r>
            <a:r>
              <a:rPr dirty="0" sz="1000" spc="-35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framework</a:t>
            </a:r>
            <a:r>
              <a:rPr dirty="0" sz="100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sets</a:t>
            </a:r>
            <a:r>
              <a:rPr dirty="0" sz="100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clear</a:t>
            </a:r>
            <a:r>
              <a:rPr dirty="0" sz="100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 spc="-10">
                <a:solidFill>
                  <a:srgbClr val="03234D"/>
                </a:solidFill>
                <a:latin typeface="Arial MT"/>
                <a:cs typeface="Arial MT"/>
              </a:rPr>
              <a:t>measurable ambitions</a:t>
            </a:r>
            <a:endParaRPr sz="1000">
              <a:latin typeface="Arial MT"/>
              <a:cs typeface="Arial MT"/>
            </a:endParaRPr>
          </a:p>
          <a:p>
            <a:pPr marL="183515" indent="-170815">
              <a:lnSpc>
                <a:spcPct val="100000"/>
              </a:lnSpc>
              <a:buClr>
                <a:srgbClr val="009C9B"/>
              </a:buClr>
              <a:buFont typeface="Wingdings"/>
              <a:buChar char=""/>
              <a:tabLst>
                <a:tab pos="183515" algn="l"/>
              </a:tabLst>
            </a:pPr>
            <a:r>
              <a:rPr dirty="0" sz="1000" b="1">
                <a:solidFill>
                  <a:srgbClr val="03234D"/>
                </a:solidFill>
                <a:latin typeface="Arial"/>
                <a:cs typeface="Arial"/>
              </a:rPr>
              <a:t>Net</a:t>
            </a:r>
            <a:r>
              <a:rPr dirty="0" sz="1000" spc="-20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000" b="1">
                <a:solidFill>
                  <a:srgbClr val="03234D"/>
                </a:solidFill>
                <a:latin typeface="Arial"/>
                <a:cs typeface="Arial"/>
              </a:rPr>
              <a:t>Zero</a:t>
            </a:r>
            <a:r>
              <a:rPr dirty="0" sz="1000" spc="-20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operations</a:t>
            </a:r>
            <a:r>
              <a:rPr dirty="0" sz="100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by</a:t>
            </a:r>
            <a:r>
              <a:rPr dirty="0" sz="100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 b="1">
                <a:solidFill>
                  <a:srgbClr val="03234D"/>
                </a:solidFill>
                <a:latin typeface="Arial"/>
                <a:cs typeface="Arial"/>
              </a:rPr>
              <a:t>2030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,</a:t>
            </a:r>
            <a:r>
              <a:rPr dirty="0" sz="100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with</a:t>
            </a:r>
            <a:r>
              <a:rPr dirty="0" sz="100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55%</a:t>
            </a:r>
            <a:r>
              <a:rPr dirty="0" sz="100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 spc="-10">
                <a:solidFill>
                  <a:srgbClr val="03234D"/>
                </a:solidFill>
                <a:latin typeface="Arial MT"/>
                <a:cs typeface="Arial MT"/>
              </a:rPr>
              <a:t>emissions</a:t>
            </a:r>
            <a:endParaRPr sz="1000">
              <a:latin typeface="Arial MT"/>
              <a:cs typeface="Arial MT"/>
            </a:endParaRPr>
          </a:p>
          <a:p>
            <a:pPr marL="184150">
              <a:lnSpc>
                <a:spcPct val="100000"/>
              </a:lnSpc>
            </a:pP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reduction</a:t>
            </a:r>
            <a:r>
              <a:rPr dirty="0" sz="100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by</a:t>
            </a:r>
            <a:r>
              <a:rPr dirty="0" sz="1000" spc="-1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2025</a:t>
            </a:r>
            <a:r>
              <a:rPr dirty="0" sz="100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and</a:t>
            </a:r>
            <a:r>
              <a:rPr dirty="0" sz="100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90%</a:t>
            </a:r>
            <a:r>
              <a:rPr dirty="0" sz="100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by</a:t>
            </a:r>
            <a:r>
              <a:rPr dirty="0" sz="1000" spc="-1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 spc="-20">
                <a:solidFill>
                  <a:srgbClr val="03234D"/>
                </a:solidFill>
                <a:latin typeface="Arial MT"/>
                <a:cs typeface="Arial MT"/>
              </a:rPr>
              <a:t>2030</a:t>
            </a:r>
            <a:endParaRPr sz="1000">
              <a:latin typeface="Arial MT"/>
              <a:cs typeface="Arial MT"/>
            </a:endParaRPr>
          </a:p>
          <a:p>
            <a:pPr marL="184150" marR="5080" indent="-171450">
              <a:lnSpc>
                <a:spcPct val="100000"/>
              </a:lnSpc>
              <a:spcBef>
                <a:spcPts val="5"/>
              </a:spcBef>
              <a:buClr>
                <a:srgbClr val="009C9B"/>
              </a:buClr>
              <a:buFont typeface="Wingdings"/>
              <a:buChar char=""/>
              <a:tabLst>
                <a:tab pos="184150" algn="l"/>
              </a:tabLst>
            </a:pP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Striving</a:t>
            </a:r>
            <a:r>
              <a:rPr dirty="0" sz="1000" spc="-1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to</a:t>
            </a:r>
            <a:r>
              <a:rPr dirty="0" sz="100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train</a:t>
            </a:r>
            <a:r>
              <a:rPr dirty="0" sz="1000" spc="-1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 b="1">
                <a:solidFill>
                  <a:srgbClr val="03234D"/>
                </a:solidFill>
                <a:latin typeface="Arial"/>
                <a:cs typeface="Arial"/>
              </a:rPr>
              <a:t>100%</a:t>
            </a:r>
            <a:r>
              <a:rPr dirty="0" sz="1000" spc="-20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of</a:t>
            </a:r>
            <a:r>
              <a:rPr dirty="0" sz="100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 spc="-10">
                <a:solidFill>
                  <a:srgbClr val="03234D"/>
                </a:solidFill>
                <a:latin typeface="Arial MT"/>
                <a:cs typeface="Arial MT"/>
              </a:rPr>
              <a:t>employees</a:t>
            </a:r>
            <a:r>
              <a:rPr dirty="0" sz="100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people</a:t>
            </a:r>
            <a:r>
              <a:rPr dirty="0" sz="1000" spc="-25">
                <a:solidFill>
                  <a:srgbClr val="03234D"/>
                </a:solidFill>
                <a:latin typeface="Arial MT"/>
                <a:cs typeface="Arial MT"/>
              </a:rPr>
              <a:t> on </a:t>
            </a:r>
            <a:r>
              <a:rPr dirty="0" sz="1000" b="1">
                <a:solidFill>
                  <a:srgbClr val="03234D"/>
                </a:solidFill>
                <a:latin typeface="Arial"/>
                <a:cs typeface="Arial"/>
              </a:rPr>
              <a:t>Siemens’</a:t>
            </a:r>
            <a:r>
              <a:rPr dirty="0" sz="1000" spc="-40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000" b="1">
                <a:solidFill>
                  <a:srgbClr val="03234D"/>
                </a:solidFill>
                <a:latin typeface="Arial"/>
                <a:cs typeface="Arial"/>
              </a:rPr>
              <a:t>Business</a:t>
            </a:r>
            <a:r>
              <a:rPr dirty="0" sz="1000" spc="-50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000" b="1">
                <a:solidFill>
                  <a:srgbClr val="03234D"/>
                </a:solidFill>
                <a:latin typeface="Arial"/>
                <a:cs typeface="Arial"/>
              </a:rPr>
              <a:t>Conduct</a:t>
            </a:r>
            <a:r>
              <a:rPr dirty="0" sz="1000" spc="-15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000" b="1">
                <a:solidFill>
                  <a:srgbClr val="03234D"/>
                </a:solidFill>
                <a:latin typeface="Arial"/>
                <a:cs typeface="Arial"/>
              </a:rPr>
              <a:t>Guidelines</a:t>
            </a:r>
            <a:r>
              <a:rPr dirty="0" sz="1000" spc="-35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every</a:t>
            </a:r>
            <a:r>
              <a:rPr dirty="0" sz="1000" spc="-3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 spc="-10">
                <a:solidFill>
                  <a:srgbClr val="03234D"/>
                </a:solidFill>
                <a:latin typeface="Arial MT"/>
                <a:cs typeface="Arial MT"/>
              </a:rPr>
              <a:t>three years</a:t>
            </a:r>
            <a:endParaRPr sz="1000">
              <a:latin typeface="Arial MT"/>
              <a:cs typeface="Arial MT"/>
            </a:endParaRPr>
          </a:p>
          <a:p>
            <a:pPr marL="184150" marR="424180" indent="-171450">
              <a:lnSpc>
                <a:spcPct val="100000"/>
              </a:lnSpc>
              <a:buClr>
                <a:srgbClr val="009C9B"/>
              </a:buClr>
              <a:buFont typeface="Wingdings"/>
              <a:buChar char=""/>
              <a:tabLst>
                <a:tab pos="184150" algn="l"/>
              </a:tabLst>
            </a:pPr>
            <a:r>
              <a:rPr dirty="0" sz="1000" spc="-10" b="1">
                <a:solidFill>
                  <a:srgbClr val="03234D"/>
                </a:solidFill>
                <a:latin typeface="Arial"/>
                <a:cs typeface="Arial"/>
              </a:rPr>
              <a:t>ESG-</a:t>
            </a:r>
            <a:r>
              <a:rPr dirty="0" sz="1000" b="1">
                <a:solidFill>
                  <a:srgbClr val="03234D"/>
                </a:solidFill>
                <a:latin typeface="Arial"/>
                <a:cs typeface="Arial"/>
              </a:rPr>
              <a:t>secured</a:t>
            </a:r>
            <a:r>
              <a:rPr dirty="0" sz="1000" spc="-35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000" b="1">
                <a:solidFill>
                  <a:srgbClr val="03234D"/>
                </a:solidFill>
                <a:latin typeface="Arial"/>
                <a:cs typeface="Arial"/>
              </a:rPr>
              <a:t>supply</a:t>
            </a:r>
            <a:r>
              <a:rPr dirty="0" sz="1000" spc="-30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000" b="1">
                <a:solidFill>
                  <a:srgbClr val="03234D"/>
                </a:solidFill>
                <a:latin typeface="Arial"/>
                <a:cs typeface="Arial"/>
              </a:rPr>
              <a:t>chain</a:t>
            </a:r>
            <a:r>
              <a:rPr dirty="0" sz="1000" spc="-25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based</a:t>
            </a:r>
            <a:r>
              <a:rPr dirty="0" sz="1000" spc="-4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on</a:t>
            </a:r>
            <a:r>
              <a:rPr dirty="0" sz="100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 spc="-10">
                <a:solidFill>
                  <a:srgbClr val="03234D"/>
                </a:solidFill>
                <a:latin typeface="Arial MT"/>
                <a:cs typeface="Arial MT"/>
              </a:rPr>
              <a:t>supplier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commitment</a:t>
            </a:r>
            <a:r>
              <a:rPr dirty="0" sz="1000" spc="-3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to</a:t>
            </a:r>
            <a:r>
              <a:rPr dirty="0" sz="100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the</a:t>
            </a:r>
            <a:r>
              <a:rPr dirty="0" sz="100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Supplier</a:t>
            </a:r>
            <a:r>
              <a:rPr dirty="0" sz="100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Code</a:t>
            </a:r>
            <a:r>
              <a:rPr dirty="0" sz="1000" spc="-3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of</a:t>
            </a:r>
            <a:r>
              <a:rPr dirty="0" sz="100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 spc="-10">
                <a:solidFill>
                  <a:srgbClr val="03234D"/>
                </a:solidFill>
                <a:latin typeface="Arial MT"/>
                <a:cs typeface="Arial MT"/>
              </a:rPr>
              <a:t>Conduct</a:t>
            </a:r>
            <a:endParaRPr sz="1000">
              <a:latin typeface="Arial MT"/>
              <a:cs typeface="Arial MT"/>
            </a:endParaRPr>
          </a:p>
          <a:p>
            <a:pPr marL="184150" marR="238125" indent="-171450">
              <a:lnSpc>
                <a:spcPct val="100000"/>
              </a:lnSpc>
              <a:buClr>
                <a:srgbClr val="009C9B"/>
              </a:buClr>
              <a:buFont typeface="Wingdings"/>
              <a:buChar char=""/>
              <a:tabLst>
                <a:tab pos="184150" algn="l"/>
              </a:tabLst>
            </a:pPr>
            <a:r>
              <a:rPr dirty="0" sz="1000" spc="-10">
                <a:solidFill>
                  <a:srgbClr val="03234D"/>
                </a:solidFill>
                <a:latin typeface="Arial MT"/>
                <a:cs typeface="Arial MT"/>
              </a:rPr>
              <a:t>Next-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level</a:t>
            </a:r>
            <a:r>
              <a:rPr dirty="0" sz="100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robust</a:t>
            </a:r>
            <a:r>
              <a:rPr dirty="0" sz="1000" spc="-1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 spc="-10" b="1">
                <a:solidFill>
                  <a:srgbClr val="03234D"/>
                </a:solidFill>
                <a:latin typeface="Arial"/>
                <a:cs typeface="Arial"/>
              </a:rPr>
              <a:t>eco-</a:t>
            </a:r>
            <a:r>
              <a:rPr dirty="0" sz="1000" b="1">
                <a:solidFill>
                  <a:srgbClr val="03234D"/>
                </a:solidFill>
                <a:latin typeface="Arial"/>
                <a:cs typeface="Arial"/>
              </a:rPr>
              <a:t>design</a:t>
            </a:r>
            <a:r>
              <a:rPr dirty="0" sz="1000" spc="-15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for</a:t>
            </a:r>
            <a:r>
              <a:rPr dirty="0" sz="1000" spc="-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100%</a:t>
            </a:r>
            <a:r>
              <a:rPr dirty="0" sz="1000" spc="-1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of</a:t>
            </a:r>
            <a:r>
              <a:rPr dirty="0" sz="1000" spc="-10">
                <a:solidFill>
                  <a:srgbClr val="03234D"/>
                </a:solidFill>
                <a:latin typeface="Arial MT"/>
                <a:cs typeface="Arial MT"/>
              </a:rPr>
              <a:t> relevant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Siemens</a:t>
            </a:r>
            <a:r>
              <a:rPr dirty="0" sz="1000" spc="-3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product</a:t>
            </a:r>
            <a:r>
              <a:rPr dirty="0" sz="1000" spc="-3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families</a:t>
            </a:r>
            <a:r>
              <a:rPr dirty="0" sz="100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by</a:t>
            </a:r>
            <a:r>
              <a:rPr dirty="0" sz="1000" spc="-20">
                <a:solidFill>
                  <a:srgbClr val="03234D"/>
                </a:solidFill>
                <a:latin typeface="Arial MT"/>
                <a:cs typeface="Arial MT"/>
              </a:rPr>
              <a:t> 2030</a:t>
            </a:r>
            <a:endParaRPr sz="1000">
              <a:latin typeface="Arial MT"/>
              <a:cs typeface="Arial MT"/>
            </a:endParaRPr>
          </a:p>
          <a:p>
            <a:pPr marL="183515" indent="-170815">
              <a:lnSpc>
                <a:spcPct val="100000"/>
              </a:lnSpc>
              <a:buClr>
                <a:srgbClr val="009C9B"/>
              </a:buClr>
              <a:buFont typeface="Wingdings"/>
              <a:buChar char=""/>
              <a:tabLst>
                <a:tab pos="183515" algn="l"/>
              </a:tabLst>
            </a:pPr>
            <a:r>
              <a:rPr dirty="0" sz="1000" b="1">
                <a:solidFill>
                  <a:srgbClr val="03234D"/>
                </a:solidFill>
                <a:latin typeface="Arial"/>
                <a:cs typeface="Arial"/>
              </a:rPr>
              <a:t>30%</a:t>
            </a:r>
            <a:r>
              <a:rPr dirty="0" sz="1000" spc="-15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000" b="1">
                <a:solidFill>
                  <a:srgbClr val="03234D"/>
                </a:solidFill>
                <a:latin typeface="Arial"/>
                <a:cs typeface="Arial"/>
              </a:rPr>
              <a:t>female</a:t>
            </a:r>
            <a:r>
              <a:rPr dirty="0" sz="1000" spc="-25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share</a:t>
            </a:r>
            <a:r>
              <a:rPr dirty="0" sz="100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in</a:t>
            </a:r>
            <a:r>
              <a:rPr dirty="0" sz="1000" spc="-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top</a:t>
            </a:r>
            <a:r>
              <a:rPr dirty="0" sz="100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 spc="-10">
                <a:solidFill>
                  <a:srgbClr val="03234D"/>
                </a:solidFill>
                <a:latin typeface="Arial MT"/>
                <a:cs typeface="Arial MT"/>
              </a:rPr>
              <a:t>management</a:t>
            </a:r>
            <a:r>
              <a:rPr dirty="0" sz="1000" spc="-1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by</a:t>
            </a:r>
            <a:r>
              <a:rPr dirty="0" sz="1000" spc="-1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 spc="-20">
                <a:solidFill>
                  <a:srgbClr val="03234D"/>
                </a:solidFill>
                <a:latin typeface="Arial MT"/>
                <a:cs typeface="Arial MT"/>
              </a:rPr>
              <a:t>2025</a:t>
            </a:r>
            <a:endParaRPr sz="1000">
              <a:latin typeface="Arial MT"/>
              <a:cs typeface="Arial MT"/>
            </a:endParaRPr>
          </a:p>
          <a:p>
            <a:pPr marL="184150" marR="104139" indent="-171450">
              <a:lnSpc>
                <a:spcPct val="100000"/>
              </a:lnSpc>
              <a:buClr>
                <a:srgbClr val="009C9B"/>
              </a:buClr>
              <a:buFont typeface="Wingdings"/>
              <a:buChar char=""/>
              <a:tabLst>
                <a:tab pos="184150" algn="l"/>
              </a:tabLst>
            </a:pP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Access</a:t>
            </a:r>
            <a:r>
              <a:rPr dirty="0" sz="1000" spc="-4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to</a:t>
            </a:r>
            <a:r>
              <a:rPr dirty="0" sz="100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 b="1">
                <a:solidFill>
                  <a:srgbClr val="03234D"/>
                </a:solidFill>
                <a:latin typeface="Arial"/>
                <a:cs typeface="Arial"/>
              </a:rPr>
              <a:t>employee</a:t>
            </a:r>
            <a:r>
              <a:rPr dirty="0" sz="1000" spc="-30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000" b="1">
                <a:solidFill>
                  <a:srgbClr val="03234D"/>
                </a:solidFill>
                <a:latin typeface="Arial"/>
                <a:cs typeface="Arial"/>
              </a:rPr>
              <a:t>assistance</a:t>
            </a:r>
            <a:r>
              <a:rPr dirty="0" sz="1000" spc="-40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000" b="1">
                <a:solidFill>
                  <a:srgbClr val="03234D"/>
                </a:solidFill>
                <a:latin typeface="Arial"/>
                <a:cs typeface="Arial"/>
              </a:rPr>
              <a:t>program:</a:t>
            </a:r>
            <a:r>
              <a:rPr dirty="0" sz="1000" spc="-25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000" spc="-10">
                <a:solidFill>
                  <a:srgbClr val="03234D"/>
                </a:solidFill>
                <a:latin typeface="Arial MT"/>
                <a:cs typeface="Arial MT"/>
              </a:rPr>
              <a:t>maintain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high</a:t>
            </a:r>
            <a:r>
              <a:rPr dirty="0" sz="100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level</a:t>
            </a:r>
            <a:r>
              <a:rPr dirty="0" sz="1000" spc="-1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and</a:t>
            </a:r>
            <a:r>
              <a:rPr dirty="0" sz="100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expand</a:t>
            </a:r>
            <a:r>
              <a:rPr dirty="0" sz="1000" spc="-4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globally</a:t>
            </a:r>
            <a:r>
              <a:rPr dirty="0" sz="1000" spc="-1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to</a:t>
            </a:r>
            <a:r>
              <a:rPr dirty="0" sz="100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100%</a:t>
            </a:r>
            <a:r>
              <a:rPr dirty="0" sz="100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by</a:t>
            </a:r>
            <a:r>
              <a:rPr dirty="0" sz="1000" spc="-20">
                <a:solidFill>
                  <a:srgbClr val="03234D"/>
                </a:solidFill>
                <a:latin typeface="Arial MT"/>
                <a:cs typeface="Arial MT"/>
              </a:rPr>
              <a:t> 2025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100" name="object 100" descr=""/>
          <p:cNvSpPr txBox="1"/>
          <p:nvPr/>
        </p:nvSpPr>
        <p:spPr>
          <a:xfrm>
            <a:off x="4354321" y="908303"/>
            <a:ext cx="3698240" cy="2387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400" b="1">
                <a:solidFill>
                  <a:srgbClr val="03234D"/>
                </a:solidFill>
                <a:latin typeface="Arial"/>
                <a:cs typeface="Arial"/>
              </a:rPr>
              <a:t>…</a:t>
            </a:r>
            <a:r>
              <a:rPr dirty="0" sz="1400" spc="-15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3234D"/>
                </a:solidFill>
                <a:latin typeface="Arial"/>
                <a:cs typeface="Arial"/>
              </a:rPr>
              <a:t>and</a:t>
            </a:r>
            <a:r>
              <a:rPr dirty="0" sz="1400" spc="-25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3234D"/>
                </a:solidFill>
                <a:latin typeface="Arial"/>
                <a:cs typeface="Arial"/>
              </a:rPr>
              <a:t>it</a:t>
            </a:r>
            <a:r>
              <a:rPr dirty="0" sz="1400" spc="-15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3234D"/>
                </a:solidFill>
                <a:latin typeface="Arial"/>
                <a:cs typeface="Arial"/>
              </a:rPr>
              <a:t>shows</a:t>
            </a:r>
            <a:r>
              <a:rPr dirty="0" sz="1400" spc="-25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3234D"/>
                </a:solidFill>
                <a:latin typeface="Arial"/>
                <a:cs typeface="Arial"/>
              </a:rPr>
              <a:t>through</a:t>
            </a:r>
            <a:r>
              <a:rPr dirty="0" sz="1400" spc="-30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3234D"/>
                </a:solidFill>
                <a:latin typeface="Arial"/>
                <a:cs typeface="Arial"/>
              </a:rPr>
              <a:t>their</a:t>
            </a:r>
            <a:r>
              <a:rPr dirty="0" sz="1400" spc="-15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400" spc="-10" b="1">
                <a:solidFill>
                  <a:srgbClr val="03234D"/>
                </a:solidFill>
                <a:latin typeface="Arial"/>
                <a:cs typeface="Arial"/>
              </a:rPr>
              <a:t>achievements</a:t>
            </a:r>
            <a:endParaRPr sz="1400">
              <a:latin typeface="Arial"/>
              <a:cs typeface="Arial"/>
            </a:endParaRPr>
          </a:p>
        </p:txBody>
      </p:sp>
      <p:sp>
        <p:nvSpPr>
          <p:cNvPr id="101" name="object 101" descr=""/>
          <p:cNvSpPr txBox="1"/>
          <p:nvPr/>
        </p:nvSpPr>
        <p:spPr>
          <a:xfrm>
            <a:off x="4641850" y="1321308"/>
            <a:ext cx="35623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25" b="1">
                <a:solidFill>
                  <a:srgbClr val="009C9C"/>
                </a:solidFill>
                <a:latin typeface="Arial"/>
                <a:cs typeface="Arial"/>
              </a:rPr>
              <a:t>AA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2" name="object 102" descr=""/>
          <p:cNvSpPr txBox="1"/>
          <p:nvPr/>
        </p:nvSpPr>
        <p:spPr>
          <a:xfrm>
            <a:off x="4361688" y="1937258"/>
            <a:ext cx="99695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73685" marR="5080" indent="-261620">
              <a:lnSpc>
                <a:spcPct val="100000"/>
              </a:lnSpc>
              <a:spcBef>
                <a:spcPts val="100"/>
              </a:spcBef>
            </a:pP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Constant</a:t>
            </a:r>
            <a:r>
              <a:rPr dirty="0" sz="90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leader</a:t>
            </a:r>
            <a:r>
              <a:rPr dirty="0" sz="90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 spc="-25">
                <a:solidFill>
                  <a:srgbClr val="03234D"/>
                </a:solidFill>
                <a:latin typeface="Arial MT"/>
                <a:cs typeface="Arial MT"/>
              </a:rPr>
              <a:t>for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six</a:t>
            </a:r>
            <a:r>
              <a:rPr dirty="0" sz="90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 spc="-10">
                <a:solidFill>
                  <a:srgbClr val="03234D"/>
                </a:solidFill>
                <a:latin typeface="Arial MT"/>
                <a:cs typeface="Arial MT"/>
              </a:rPr>
              <a:t>years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103" name="object 103" descr=""/>
          <p:cNvSpPr txBox="1"/>
          <p:nvPr/>
        </p:nvSpPr>
        <p:spPr>
          <a:xfrm>
            <a:off x="4618228" y="2339340"/>
            <a:ext cx="433705" cy="4622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1800" spc="-25" b="1">
                <a:solidFill>
                  <a:srgbClr val="009C9C"/>
                </a:solidFill>
                <a:latin typeface="Arial"/>
                <a:cs typeface="Arial"/>
              </a:rPr>
              <a:t>80</a:t>
            </a:r>
            <a:endParaRPr sz="18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15"/>
              </a:spcBef>
            </a:pPr>
            <a:r>
              <a:rPr dirty="0" sz="1050" spc="-10" b="1">
                <a:solidFill>
                  <a:srgbClr val="009C9C"/>
                </a:solidFill>
                <a:latin typeface="Arial"/>
                <a:cs typeface="Arial"/>
              </a:rPr>
              <a:t>Points</a:t>
            </a:r>
            <a:endParaRPr sz="1050">
              <a:latin typeface="Arial"/>
              <a:cs typeface="Arial"/>
            </a:endParaRPr>
          </a:p>
        </p:txBody>
      </p:sp>
      <p:sp>
        <p:nvSpPr>
          <p:cNvPr id="104" name="object 104" descr=""/>
          <p:cNvSpPr txBox="1"/>
          <p:nvPr/>
        </p:nvSpPr>
        <p:spPr>
          <a:xfrm>
            <a:off x="4236973" y="3177794"/>
            <a:ext cx="132969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63220" marR="30480" indent="-325755">
              <a:lnSpc>
                <a:spcPct val="100000"/>
              </a:lnSpc>
              <a:spcBef>
                <a:spcPts val="100"/>
              </a:spcBef>
            </a:pP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2</a:t>
            </a:r>
            <a:r>
              <a:rPr dirty="0" baseline="23148" sz="900">
                <a:solidFill>
                  <a:srgbClr val="03234D"/>
                </a:solidFill>
                <a:latin typeface="Arial MT"/>
                <a:cs typeface="Arial MT"/>
              </a:rPr>
              <a:t>nd</a:t>
            </a:r>
            <a:r>
              <a:rPr dirty="0" baseline="23148" sz="900" spc="89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in</a:t>
            </a:r>
            <a:r>
              <a:rPr dirty="0" sz="90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Industrials</a:t>
            </a:r>
            <a:r>
              <a:rPr dirty="0" sz="90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 spc="-10">
                <a:solidFill>
                  <a:srgbClr val="03234D"/>
                </a:solidFill>
                <a:latin typeface="Arial MT"/>
                <a:cs typeface="Arial MT"/>
              </a:rPr>
              <a:t>industry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for</a:t>
            </a:r>
            <a:r>
              <a:rPr dirty="0" sz="900" spc="-1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20</a:t>
            </a:r>
            <a:r>
              <a:rPr dirty="0" sz="900" spc="-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 spc="-10">
                <a:solidFill>
                  <a:srgbClr val="03234D"/>
                </a:solidFill>
                <a:latin typeface="Arial MT"/>
                <a:cs typeface="Arial MT"/>
              </a:rPr>
              <a:t>years</a:t>
            </a:r>
            <a:endParaRPr sz="900">
              <a:latin typeface="Arial MT"/>
              <a:cs typeface="Arial MT"/>
            </a:endParaRPr>
          </a:p>
        </p:txBody>
      </p:sp>
      <p:grpSp>
        <p:nvGrpSpPr>
          <p:cNvPr id="105" name="object 105" descr=""/>
          <p:cNvGrpSpPr/>
          <p:nvPr/>
        </p:nvGrpSpPr>
        <p:grpSpPr>
          <a:xfrm>
            <a:off x="4196969" y="1368552"/>
            <a:ext cx="3997325" cy="956944"/>
            <a:chOff x="4196969" y="1368552"/>
            <a:chExt cx="3997325" cy="956944"/>
          </a:xfrm>
        </p:grpSpPr>
        <p:sp>
          <p:nvSpPr>
            <p:cNvPr id="106" name="object 106" descr=""/>
            <p:cNvSpPr/>
            <p:nvPr/>
          </p:nvSpPr>
          <p:spPr>
            <a:xfrm>
              <a:off x="4209669" y="2309241"/>
              <a:ext cx="1302385" cy="3810"/>
            </a:xfrm>
            <a:custGeom>
              <a:avLst/>
              <a:gdLst/>
              <a:ahLst/>
              <a:cxnLst/>
              <a:rect l="l" t="t" r="r" b="b"/>
              <a:pathLst>
                <a:path w="1302385" h="3810">
                  <a:moveTo>
                    <a:pt x="0" y="0"/>
                  </a:moveTo>
                  <a:lnTo>
                    <a:pt x="1301877" y="3301"/>
                  </a:lnTo>
                </a:path>
              </a:pathLst>
            </a:custGeom>
            <a:ln w="25400">
              <a:solidFill>
                <a:srgbClr val="03234D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07" name="object 107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7484364" y="1368552"/>
              <a:ext cx="709422" cy="536448"/>
            </a:xfrm>
            <a:prstGeom prst="rect">
              <a:avLst/>
            </a:prstGeom>
          </p:spPr>
        </p:pic>
      </p:grpSp>
      <p:sp>
        <p:nvSpPr>
          <p:cNvPr id="108" name="object 108" descr=""/>
          <p:cNvSpPr txBox="1"/>
          <p:nvPr/>
        </p:nvSpPr>
        <p:spPr>
          <a:xfrm>
            <a:off x="7230109" y="1941067"/>
            <a:ext cx="121983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08610" marR="5080" indent="-296545">
              <a:lnSpc>
                <a:spcPct val="100000"/>
              </a:lnSpc>
              <a:spcBef>
                <a:spcPts val="100"/>
              </a:spcBef>
            </a:pP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Part</a:t>
            </a:r>
            <a:r>
              <a:rPr dirty="0" sz="900" spc="-1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of</a:t>
            </a:r>
            <a:r>
              <a:rPr dirty="0" sz="900" spc="-1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the</a:t>
            </a:r>
            <a:r>
              <a:rPr dirty="0" sz="900" spc="-1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 spc="-10">
                <a:solidFill>
                  <a:srgbClr val="03234D"/>
                </a:solidFill>
                <a:latin typeface="Arial MT"/>
                <a:cs typeface="Arial MT"/>
              </a:rPr>
              <a:t>FTSE4Good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index</a:t>
            </a:r>
            <a:r>
              <a:rPr dirty="0" sz="90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 spc="-10">
                <a:solidFill>
                  <a:srgbClr val="03234D"/>
                </a:solidFill>
                <a:latin typeface="Arial MT"/>
                <a:cs typeface="Arial MT"/>
              </a:rPr>
              <a:t>family</a:t>
            </a:r>
            <a:endParaRPr sz="900">
              <a:latin typeface="Arial MT"/>
              <a:cs typeface="Arial MT"/>
            </a:endParaRPr>
          </a:p>
        </p:txBody>
      </p:sp>
      <p:grpSp>
        <p:nvGrpSpPr>
          <p:cNvPr id="109" name="object 109" descr=""/>
          <p:cNvGrpSpPr/>
          <p:nvPr/>
        </p:nvGrpSpPr>
        <p:grpSpPr>
          <a:xfrm>
            <a:off x="5791161" y="1540772"/>
            <a:ext cx="2712720" cy="1544955"/>
            <a:chOff x="5791161" y="1540772"/>
            <a:chExt cx="2712720" cy="1544955"/>
          </a:xfrm>
        </p:grpSpPr>
        <p:sp>
          <p:nvSpPr>
            <p:cNvPr id="110" name="object 110" descr=""/>
            <p:cNvSpPr/>
            <p:nvPr/>
          </p:nvSpPr>
          <p:spPr>
            <a:xfrm>
              <a:off x="7189088" y="2315336"/>
              <a:ext cx="1302385" cy="3810"/>
            </a:xfrm>
            <a:custGeom>
              <a:avLst/>
              <a:gdLst/>
              <a:ahLst/>
              <a:cxnLst/>
              <a:rect l="l" t="t" r="r" b="b"/>
              <a:pathLst>
                <a:path w="1302384" h="3810">
                  <a:moveTo>
                    <a:pt x="0" y="0"/>
                  </a:moveTo>
                  <a:lnTo>
                    <a:pt x="1301877" y="3301"/>
                  </a:lnTo>
                </a:path>
              </a:pathLst>
            </a:custGeom>
            <a:ln w="25400">
              <a:solidFill>
                <a:srgbClr val="03234D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11" name="object 111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7351030" y="2727969"/>
              <a:ext cx="1032476" cy="357358"/>
            </a:xfrm>
            <a:prstGeom prst="rect">
              <a:avLst/>
            </a:prstGeom>
          </p:spPr>
        </p:pic>
        <p:pic>
          <p:nvPicPr>
            <p:cNvPr id="112" name="object 112" descr="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5791161" y="1540772"/>
              <a:ext cx="1130810" cy="392986"/>
            </a:xfrm>
            <a:prstGeom prst="rect">
              <a:avLst/>
            </a:prstGeom>
          </p:spPr>
        </p:pic>
      </p:grpSp>
      <p:sp>
        <p:nvSpPr>
          <p:cNvPr id="113" name="object 113" descr=""/>
          <p:cNvSpPr txBox="1"/>
          <p:nvPr/>
        </p:nvSpPr>
        <p:spPr>
          <a:xfrm>
            <a:off x="7770368" y="2377947"/>
            <a:ext cx="26733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25" b="1">
                <a:solidFill>
                  <a:srgbClr val="009C9C"/>
                </a:solidFill>
                <a:latin typeface="Arial"/>
                <a:cs typeface="Arial"/>
              </a:rPr>
              <a:t>A-</a:t>
            </a:r>
            <a:endParaRPr sz="1800">
              <a:latin typeface="Arial"/>
              <a:cs typeface="Arial"/>
            </a:endParaRPr>
          </a:p>
        </p:txBody>
      </p:sp>
      <p:sp>
        <p:nvSpPr>
          <p:cNvPr id="114" name="object 114" descr=""/>
          <p:cNvSpPr txBox="1"/>
          <p:nvPr/>
        </p:nvSpPr>
        <p:spPr>
          <a:xfrm>
            <a:off x="7433056" y="3179571"/>
            <a:ext cx="86995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 marR="5080" indent="-26034">
              <a:lnSpc>
                <a:spcPct val="100000"/>
              </a:lnSpc>
              <a:spcBef>
                <a:spcPts val="100"/>
              </a:spcBef>
            </a:pP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Over</a:t>
            </a:r>
            <a:r>
              <a:rPr dirty="0" sz="900" spc="-1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10</a:t>
            </a:r>
            <a:r>
              <a:rPr dirty="0" sz="900" spc="-1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years </a:t>
            </a:r>
            <a:r>
              <a:rPr dirty="0" sz="900" spc="-25">
                <a:solidFill>
                  <a:srgbClr val="03234D"/>
                </a:solidFill>
                <a:latin typeface="Arial MT"/>
                <a:cs typeface="Arial MT"/>
              </a:rPr>
              <a:t>at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leadership</a:t>
            </a:r>
            <a:r>
              <a:rPr dirty="0" sz="900" spc="-4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 spc="-10">
                <a:solidFill>
                  <a:srgbClr val="03234D"/>
                </a:solidFill>
                <a:latin typeface="Arial MT"/>
                <a:cs typeface="Arial MT"/>
              </a:rPr>
              <a:t>level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115" name="object 115" descr=""/>
          <p:cNvSpPr txBox="1"/>
          <p:nvPr/>
        </p:nvSpPr>
        <p:spPr>
          <a:xfrm>
            <a:off x="5699252" y="1935226"/>
            <a:ext cx="125666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243840">
              <a:lnSpc>
                <a:spcPct val="100000"/>
              </a:lnSpc>
              <a:spcBef>
                <a:spcPts val="100"/>
              </a:spcBef>
            </a:pP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Constituent</a:t>
            </a:r>
            <a:r>
              <a:rPr dirty="0" sz="900" spc="-5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 spc="-25">
                <a:solidFill>
                  <a:srgbClr val="03234D"/>
                </a:solidFill>
                <a:latin typeface="Arial MT"/>
                <a:cs typeface="Arial MT"/>
              </a:rPr>
              <a:t>for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EUROZONE</a:t>
            </a:r>
            <a:r>
              <a:rPr dirty="0" sz="90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since</a:t>
            </a:r>
            <a:r>
              <a:rPr dirty="0" sz="900" spc="-20">
                <a:solidFill>
                  <a:srgbClr val="03234D"/>
                </a:solidFill>
                <a:latin typeface="Arial MT"/>
                <a:cs typeface="Arial MT"/>
              </a:rPr>
              <a:t> 2020</a:t>
            </a:r>
            <a:endParaRPr sz="900">
              <a:latin typeface="Arial MT"/>
              <a:cs typeface="Arial MT"/>
            </a:endParaRPr>
          </a:p>
        </p:txBody>
      </p:sp>
      <p:grpSp>
        <p:nvGrpSpPr>
          <p:cNvPr id="116" name="object 116" descr=""/>
          <p:cNvGrpSpPr/>
          <p:nvPr/>
        </p:nvGrpSpPr>
        <p:grpSpPr>
          <a:xfrm>
            <a:off x="5725540" y="2302636"/>
            <a:ext cx="1327785" cy="819150"/>
            <a:chOff x="5725540" y="2302636"/>
            <a:chExt cx="1327785" cy="819150"/>
          </a:xfrm>
        </p:grpSpPr>
        <p:sp>
          <p:nvSpPr>
            <p:cNvPr id="117" name="object 117" descr=""/>
            <p:cNvSpPr/>
            <p:nvPr/>
          </p:nvSpPr>
          <p:spPr>
            <a:xfrm>
              <a:off x="5738240" y="2315336"/>
              <a:ext cx="1302385" cy="3810"/>
            </a:xfrm>
            <a:custGeom>
              <a:avLst/>
              <a:gdLst/>
              <a:ahLst/>
              <a:cxnLst/>
              <a:rect l="l" t="t" r="r" b="b"/>
              <a:pathLst>
                <a:path w="1302384" h="3810">
                  <a:moveTo>
                    <a:pt x="0" y="0"/>
                  </a:moveTo>
                  <a:lnTo>
                    <a:pt x="1301877" y="3301"/>
                  </a:lnTo>
                </a:path>
              </a:pathLst>
            </a:custGeom>
            <a:ln w="25400">
              <a:solidFill>
                <a:srgbClr val="03234D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18" name="object 118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5799625" y="2883541"/>
              <a:ext cx="1253426" cy="238239"/>
            </a:xfrm>
            <a:prstGeom prst="rect">
              <a:avLst/>
            </a:prstGeom>
          </p:spPr>
        </p:pic>
      </p:grpSp>
      <p:sp>
        <p:nvSpPr>
          <p:cNvPr id="119" name="object 119" descr=""/>
          <p:cNvSpPr txBox="1"/>
          <p:nvPr/>
        </p:nvSpPr>
        <p:spPr>
          <a:xfrm>
            <a:off x="5708141" y="3192271"/>
            <a:ext cx="132588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516890" marR="5080" indent="-504825">
              <a:lnSpc>
                <a:spcPct val="100000"/>
              </a:lnSpc>
              <a:spcBef>
                <a:spcPts val="100"/>
              </a:spcBef>
            </a:pP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No.</a:t>
            </a:r>
            <a:r>
              <a:rPr dirty="0" sz="90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1</a:t>
            </a:r>
            <a:r>
              <a:rPr dirty="0" sz="900" spc="-1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in</a:t>
            </a:r>
            <a:r>
              <a:rPr dirty="0" sz="900" spc="-1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Siemens</a:t>
            </a:r>
            <a:r>
              <a:rPr dirty="0" sz="900" spc="-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 spc="-10">
                <a:solidFill>
                  <a:srgbClr val="03234D"/>
                </a:solidFill>
                <a:latin typeface="Arial MT"/>
                <a:cs typeface="Arial MT"/>
              </a:rPr>
              <a:t>industry group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120" name="object 120" descr=""/>
          <p:cNvSpPr txBox="1"/>
          <p:nvPr/>
        </p:nvSpPr>
        <p:spPr>
          <a:xfrm>
            <a:off x="5824220" y="2414778"/>
            <a:ext cx="11049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 b="1">
                <a:solidFill>
                  <a:srgbClr val="009C9C"/>
                </a:solidFill>
                <a:latin typeface="Arial"/>
                <a:cs typeface="Arial"/>
              </a:rPr>
              <a:t>PREMIUM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121" name="object 121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10940050" y="5853693"/>
            <a:ext cx="1032476" cy="357358"/>
          </a:xfrm>
          <a:prstGeom prst="rect">
            <a:avLst/>
          </a:prstGeom>
        </p:spPr>
      </p:pic>
      <p:sp>
        <p:nvSpPr>
          <p:cNvPr id="122" name="object 122" descr=""/>
          <p:cNvSpPr/>
          <p:nvPr/>
        </p:nvSpPr>
        <p:spPr>
          <a:xfrm>
            <a:off x="8877681" y="2387726"/>
            <a:ext cx="2878455" cy="2262505"/>
          </a:xfrm>
          <a:custGeom>
            <a:avLst/>
            <a:gdLst/>
            <a:ahLst/>
            <a:cxnLst/>
            <a:rect l="l" t="t" r="r" b="b"/>
            <a:pathLst>
              <a:path w="2878454" h="2262504">
                <a:moveTo>
                  <a:pt x="973074" y="0"/>
                </a:moveTo>
                <a:lnTo>
                  <a:pt x="973074" y="2262505"/>
                </a:lnTo>
              </a:path>
              <a:path w="2878454" h="2262504">
                <a:moveTo>
                  <a:pt x="1904238" y="0"/>
                </a:moveTo>
                <a:lnTo>
                  <a:pt x="1904238" y="2262505"/>
                </a:lnTo>
              </a:path>
              <a:path w="2878454" h="2262504">
                <a:moveTo>
                  <a:pt x="0" y="0"/>
                </a:moveTo>
                <a:lnTo>
                  <a:pt x="2878074" y="0"/>
                </a:lnTo>
              </a:path>
            </a:pathLst>
          </a:custGeom>
          <a:ln w="19050">
            <a:solidFill>
              <a:srgbClr val="010027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123" name="object 123" descr="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10896046" y="2161116"/>
            <a:ext cx="757815" cy="147658"/>
          </a:xfrm>
          <a:prstGeom prst="rect">
            <a:avLst/>
          </a:prstGeom>
        </p:spPr>
      </p:pic>
      <p:sp>
        <p:nvSpPr>
          <p:cNvPr id="124" name="object 124" descr=""/>
          <p:cNvSpPr txBox="1"/>
          <p:nvPr/>
        </p:nvSpPr>
        <p:spPr>
          <a:xfrm>
            <a:off x="9891014" y="2402585"/>
            <a:ext cx="85026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15900" marR="5080" indent="-203835">
              <a:lnSpc>
                <a:spcPct val="100000"/>
              </a:lnSpc>
              <a:spcBef>
                <a:spcPts val="100"/>
              </a:spcBef>
            </a:pPr>
            <a:r>
              <a:rPr dirty="0" sz="900" b="1">
                <a:solidFill>
                  <a:srgbClr val="010027"/>
                </a:solidFill>
                <a:latin typeface="Arial"/>
                <a:cs typeface="Arial"/>
              </a:rPr>
              <a:t>Carbon</a:t>
            </a:r>
            <a:r>
              <a:rPr dirty="0" sz="900" spc="-3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900" spc="-10" b="1">
                <a:solidFill>
                  <a:srgbClr val="010027"/>
                </a:solidFill>
                <a:latin typeface="Arial"/>
                <a:cs typeface="Arial"/>
              </a:rPr>
              <a:t>Neutral </a:t>
            </a:r>
            <a:r>
              <a:rPr dirty="0" sz="900" b="1">
                <a:solidFill>
                  <a:srgbClr val="010027"/>
                </a:solidFill>
                <a:latin typeface="Arial"/>
                <a:cs typeface="Arial"/>
              </a:rPr>
              <a:t>by</a:t>
            </a:r>
            <a:r>
              <a:rPr dirty="0" sz="900" spc="-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900" spc="-20" b="1">
                <a:solidFill>
                  <a:srgbClr val="010027"/>
                </a:solidFill>
                <a:latin typeface="Arial"/>
                <a:cs typeface="Arial"/>
              </a:rPr>
              <a:t>2030</a:t>
            </a:r>
            <a:endParaRPr sz="900">
              <a:latin typeface="Arial"/>
              <a:cs typeface="Arial"/>
            </a:endParaRPr>
          </a:p>
        </p:txBody>
      </p:sp>
      <p:grpSp>
        <p:nvGrpSpPr>
          <p:cNvPr id="125" name="object 125" descr=""/>
          <p:cNvGrpSpPr/>
          <p:nvPr/>
        </p:nvGrpSpPr>
        <p:grpSpPr>
          <a:xfrm>
            <a:off x="10179737" y="2787116"/>
            <a:ext cx="1572260" cy="210820"/>
            <a:chOff x="10179737" y="2787116"/>
            <a:chExt cx="1572260" cy="210820"/>
          </a:xfrm>
        </p:grpSpPr>
        <p:sp>
          <p:nvSpPr>
            <p:cNvPr id="126" name="object 126" descr=""/>
            <p:cNvSpPr/>
            <p:nvPr/>
          </p:nvSpPr>
          <p:spPr>
            <a:xfrm>
              <a:off x="10179737" y="2787116"/>
              <a:ext cx="262890" cy="185420"/>
            </a:xfrm>
            <a:custGeom>
              <a:avLst/>
              <a:gdLst/>
              <a:ahLst/>
              <a:cxnLst/>
              <a:rect l="l" t="t" r="r" b="b"/>
              <a:pathLst>
                <a:path w="262890" h="185419">
                  <a:moveTo>
                    <a:pt x="239573" y="0"/>
                  </a:moveTo>
                  <a:lnTo>
                    <a:pt x="94068" y="137960"/>
                  </a:lnTo>
                  <a:lnTo>
                    <a:pt x="24156" y="66129"/>
                  </a:lnTo>
                  <a:lnTo>
                    <a:pt x="0" y="89218"/>
                  </a:lnTo>
                  <a:lnTo>
                    <a:pt x="92931" y="184992"/>
                  </a:lnTo>
                  <a:lnTo>
                    <a:pt x="117371" y="162189"/>
                  </a:lnTo>
                  <a:lnTo>
                    <a:pt x="262592" y="23943"/>
                  </a:lnTo>
                  <a:lnTo>
                    <a:pt x="239573" y="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7" name="object 127" descr=""/>
            <p:cNvSpPr/>
            <p:nvPr/>
          </p:nvSpPr>
          <p:spPr>
            <a:xfrm>
              <a:off x="10989564" y="2831591"/>
              <a:ext cx="762000" cy="166370"/>
            </a:xfrm>
            <a:custGeom>
              <a:avLst/>
              <a:gdLst/>
              <a:ahLst/>
              <a:cxnLst/>
              <a:rect l="l" t="t" r="r" b="b"/>
              <a:pathLst>
                <a:path w="762000" h="166369">
                  <a:moveTo>
                    <a:pt x="0" y="166115"/>
                  </a:moveTo>
                  <a:lnTo>
                    <a:pt x="762000" y="166115"/>
                  </a:lnTo>
                  <a:lnTo>
                    <a:pt x="762000" y="0"/>
                  </a:lnTo>
                  <a:lnTo>
                    <a:pt x="0" y="0"/>
                  </a:lnTo>
                  <a:lnTo>
                    <a:pt x="0" y="166115"/>
                  </a:lnTo>
                  <a:close/>
                </a:path>
              </a:pathLst>
            </a:custGeom>
            <a:solidFill>
              <a:srgbClr val="0100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8" name="object 128" descr=""/>
            <p:cNvSpPr/>
            <p:nvPr/>
          </p:nvSpPr>
          <p:spPr>
            <a:xfrm>
              <a:off x="10824210" y="2831591"/>
              <a:ext cx="165735" cy="166370"/>
            </a:xfrm>
            <a:custGeom>
              <a:avLst/>
              <a:gdLst/>
              <a:ahLst/>
              <a:cxnLst/>
              <a:rect l="l" t="t" r="r" b="b"/>
              <a:pathLst>
                <a:path w="165734" h="166369">
                  <a:moveTo>
                    <a:pt x="165353" y="0"/>
                  </a:moveTo>
                  <a:lnTo>
                    <a:pt x="0" y="0"/>
                  </a:lnTo>
                  <a:lnTo>
                    <a:pt x="0" y="166115"/>
                  </a:lnTo>
                  <a:lnTo>
                    <a:pt x="165353" y="166115"/>
                  </a:lnTo>
                  <a:lnTo>
                    <a:pt x="165353" y="0"/>
                  </a:lnTo>
                  <a:close/>
                </a:path>
              </a:pathLst>
            </a:custGeom>
            <a:solidFill>
              <a:srgbClr val="3A58FB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9" name="object 129" descr=""/>
          <p:cNvSpPr txBox="1"/>
          <p:nvPr/>
        </p:nvSpPr>
        <p:spPr>
          <a:xfrm>
            <a:off x="11461750" y="2998723"/>
            <a:ext cx="307340" cy="11683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" b="1">
                <a:solidFill>
                  <a:srgbClr val="010027"/>
                </a:solidFill>
                <a:latin typeface="Arial"/>
                <a:cs typeface="Arial"/>
              </a:rPr>
              <a:t>2030:</a:t>
            </a:r>
            <a:r>
              <a:rPr dirty="0" sz="600" spc="-3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010027"/>
                </a:solidFill>
                <a:latin typeface="Arial MT"/>
                <a:cs typeface="Arial MT"/>
              </a:rPr>
              <a:t>0t</a:t>
            </a:r>
            <a:endParaRPr sz="600">
              <a:latin typeface="Arial MT"/>
              <a:cs typeface="Arial MT"/>
            </a:endParaRPr>
          </a:p>
        </p:txBody>
      </p:sp>
      <p:sp>
        <p:nvSpPr>
          <p:cNvPr id="130" name="object 130" descr=""/>
          <p:cNvSpPr txBox="1"/>
          <p:nvPr/>
        </p:nvSpPr>
        <p:spPr>
          <a:xfrm>
            <a:off x="10818621" y="2698241"/>
            <a:ext cx="541020" cy="11683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" b="1">
                <a:solidFill>
                  <a:srgbClr val="010027"/>
                </a:solidFill>
                <a:latin typeface="Arial"/>
                <a:cs typeface="Arial"/>
              </a:rPr>
              <a:t>2022:</a:t>
            </a:r>
            <a:r>
              <a:rPr dirty="0" sz="600" spc="-3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010027"/>
                </a:solidFill>
                <a:latin typeface="Arial MT"/>
                <a:cs typeface="Arial MT"/>
              </a:rPr>
              <a:t>100,000t</a:t>
            </a:r>
            <a:endParaRPr sz="600">
              <a:latin typeface="Arial MT"/>
              <a:cs typeface="Arial MT"/>
            </a:endParaRPr>
          </a:p>
        </p:txBody>
      </p:sp>
      <p:sp>
        <p:nvSpPr>
          <p:cNvPr id="131" name="object 131" descr=""/>
          <p:cNvSpPr txBox="1"/>
          <p:nvPr/>
        </p:nvSpPr>
        <p:spPr>
          <a:xfrm>
            <a:off x="9878821" y="3142488"/>
            <a:ext cx="87693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88290" marR="5080" indent="-276225">
              <a:lnSpc>
                <a:spcPct val="100000"/>
              </a:lnSpc>
              <a:spcBef>
                <a:spcPts val="100"/>
              </a:spcBef>
            </a:pPr>
            <a:r>
              <a:rPr dirty="0" sz="900" b="1">
                <a:solidFill>
                  <a:srgbClr val="010027"/>
                </a:solidFill>
                <a:latin typeface="Arial"/>
                <a:cs typeface="Arial"/>
              </a:rPr>
              <a:t>Net</a:t>
            </a:r>
            <a:r>
              <a:rPr dirty="0" sz="900" spc="-1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900" b="1">
                <a:solidFill>
                  <a:srgbClr val="010027"/>
                </a:solidFill>
                <a:latin typeface="Arial"/>
                <a:cs typeface="Arial"/>
              </a:rPr>
              <a:t>zero</a:t>
            </a:r>
            <a:r>
              <a:rPr dirty="0" sz="900" spc="-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900" spc="-10" b="1">
                <a:solidFill>
                  <a:srgbClr val="010027"/>
                </a:solidFill>
                <a:latin typeface="Arial"/>
                <a:cs typeface="Arial"/>
              </a:rPr>
              <a:t>supply chain</a:t>
            </a:r>
            <a:endParaRPr sz="900">
              <a:latin typeface="Arial"/>
              <a:cs typeface="Arial"/>
            </a:endParaRPr>
          </a:p>
        </p:txBody>
      </p:sp>
      <p:grpSp>
        <p:nvGrpSpPr>
          <p:cNvPr id="132" name="object 132" descr=""/>
          <p:cNvGrpSpPr/>
          <p:nvPr/>
        </p:nvGrpSpPr>
        <p:grpSpPr>
          <a:xfrm>
            <a:off x="10179737" y="3496817"/>
            <a:ext cx="1572260" cy="248285"/>
            <a:chOff x="10179737" y="3496817"/>
            <a:chExt cx="1572260" cy="248285"/>
          </a:xfrm>
        </p:grpSpPr>
        <p:sp>
          <p:nvSpPr>
            <p:cNvPr id="133" name="object 133" descr=""/>
            <p:cNvSpPr/>
            <p:nvPr/>
          </p:nvSpPr>
          <p:spPr>
            <a:xfrm>
              <a:off x="10179737" y="3559784"/>
              <a:ext cx="262890" cy="185420"/>
            </a:xfrm>
            <a:custGeom>
              <a:avLst/>
              <a:gdLst/>
              <a:ahLst/>
              <a:cxnLst/>
              <a:rect l="l" t="t" r="r" b="b"/>
              <a:pathLst>
                <a:path w="262890" h="185420">
                  <a:moveTo>
                    <a:pt x="239573" y="0"/>
                  </a:moveTo>
                  <a:lnTo>
                    <a:pt x="94068" y="137960"/>
                  </a:lnTo>
                  <a:lnTo>
                    <a:pt x="24156" y="66129"/>
                  </a:lnTo>
                  <a:lnTo>
                    <a:pt x="0" y="89217"/>
                  </a:lnTo>
                  <a:lnTo>
                    <a:pt x="92931" y="184991"/>
                  </a:lnTo>
                  <a:lnTo>
                    <a:pt x="117371" y="162189"/>
                  </a:lnTo>
                  <a:lnTo>
                    <a:pt x="262592" y="23943"/>
                  </a:lnTo>
                  <a:lnTo>
                    <a:pt x="239573" y="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4" name="object 134" descr=""/>
            <p:cNvSpPr/>
            <p:nvPr/>
          </p:nvSpPr>
          <p:spPr>
            <a:xfrm>
              <a:off x="10962894" y="3496817"/>
              <a:ext cx="788670" cy="166370"/>
            </a:xfrm>
            <a:custGeom>
              <a:avLst/>
              <a:gdLst/>
              <a:ahLst/>
              <a:cxnLst/>
              <a:rect l="l" t="t" r="r" b="b"/>
              <a:pathLst>
                <a:path w="788670" h="166370">
                  <a:moveTo>
                    <a:pt x="0" y="166116"/>
                  </a:moveTo>
                  <a:lnTo>
                    <a:pt x="788670" y="166116"/>
                  </a:lnTo>
                  <a:lnTo>
                    <a:pt x="788670" y="0"/>
                  </a:lnTo>
                  <a:lnTo>
                    <a:pt x="0" y="0"/>
                  </a:lnTo>
                  <a:lnTo>
                    <a:pt x="0" y="166116"/>
                  </a:lnTo>
                  <a:close/>
                </a:path>
              </a:pathLst>
            </a:custGeom>
            <a:solidFill>
              <a:srgbClr val="0100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5" name="object 135" descr=""/>
            <p:cNvSpPr/>
            <p:nvPr/>
          </p:nvSpPr>
          <p:spPr>
            <a:xfrm>
              <a:off x="10824210" y="3496817"/>
              <a:ext cx="139065" cy="166370"/>
            </a:xfrm>
            <a:custGeom>
              <a:avLst/>
              <a:gdLst/>
              <a:ahLst/>
              <a:cxnLst/>
              <a:rect l="l" t="t" r="r" b="b"/>
              <a:pathLst>
                <a:path w="139065" h="166370">
                  <a:moveTo>
                    <a:pt x="138683" y="0"/>
                  </a:moveTo>
                  <a:lnTo>
                    <a:pt x="0" y="0"/>
                  </a:lnTo>
                  <a:lnTo>
                    <a:pt x="0" y="166116"/>
                  </a:lnTo>
                  <a:lnTo>
                    <a:pt x="138683" y="166116"/>
                  </a:lnTo>
                  <a:lnTo>
                    <a:pt x="138683" y="0"/>
                  </a:lnTo>
                  <a:close/>
                </a:path>
              </a:pathLst>
            </a:custGeom>
            <a:solidFill>
              <a:srgbClr val="3A58FB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6" name="object 136" descr=""/>
          <p:cNvSpPr txBox="1"/>
          <p:nvPr/>
        </p:nvSpPr>
        <p:spPr>
          <a:xfrm>
            <a:off x="11461750" y="3658870"/>
            <a:ext cx="694055" cy="11683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" b="1">
                <a:solidFill>
                  <a:srgbClr val="010027"/>
                </a:solidFill>
                <a:latin typeface="Arial"/>
                <a:cs typeface="Arial"/>
              </a:rPr>
              <a:t>2030:</a:t>
            </a:r>
            <a:r>
              <a:rPr dirty="0" sz="600" spc="-2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010027"/>
                </a:solidFill>
                <a:latin typeface="Arial MT"/>
                <a:cs typeface="Arial MT"/>
              </a:rPr>
              <a:t>3.75</a:t>
            </a:r>
            <a:r>
              <a:rPr dirty="0" sz="600" spc="-2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600" spc="-10">
                <a:solidFill>
                  <a:srgbClr val="010027"/>
                </a:solidFill>
                <a:latin typeface="Arial MT"/>
                <a:cs typeface="Arial MT"/>
              </a:rPr>
              <a:t>kg/MWh</a:t>
            </a:r>
            <a:endParaRPr sz="600">
              <a:latin typeface="Arial MT"/>
              <a:cs typeface="Arial MT"/>
            </a:endParaRPr>
          </a:p>
        </p:txBody>
      </p:sp>
      <p:sp>
        <p:nvSpPr>
          <p:cNvPr id="137" name="object 137" descr=""/>
          <p:cNvSpPr txBox="1"/>
          <p:nvPr/>
        </p:nvSpPr>
        <p:spPr>
          <a:xfrm>
            <a:off x="10818621" y="3363467"/>
            <a:ext cx="694055" cy="11683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" b="1">
                <a:solidFill>
                  <a:srgbClr val="010027"/>
                </a:solidFill>
                <a:latin typeface="Arial"/>
                <a:cs typeface="Arial"/>
              </a:rPr>
              <a:t>2022:</a:t>
            </a:r>
            <a:r>
              <a:rPr dirty="0" sz="600" spc="-2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010027"/>
                </a:solidFill>
                <a:latin typeface="Arial MT"/>
                <a:cs typeface="Arial MT"/>
              </a:rPr>
              <a:t>6.46</a:t>
            </a:r>
            <a:r>
              <a:rPr dirty="0" sz="600" spc="-2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600" spc="-10">
                <a:solidFill>
                  <a:srgbClr val="010027"/>
                </a:solidFill>
                <a:latin typeface="Arial MT"/>
                <a:cs typeface="Arial MT"/>
              </a:rPr>
              <a:t>kg/MWh</a:t>
            </a:r>
            <a:endParaRPr sz="600">
              <a:latin typeface="Arial MT"/>
              <a:cs typeface="Arial MT"/>
            </a:endParaRPr>
          </a:p>
        </p:txBody>
      </p:sp>
      <p:sp>
        <p:nvSpPr>
          <p:cNvPr id="138" name="object 138" descr=""/>
          <p:cNvSpPr txBox="1"/>
          <p:nvPr/>
        </p:nvSpPr>
        <p:spPr>
          <a:xfrm>
            <a:off x="9928352" y="3882390"/>
            <a:ext cx="77660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97790" marR="5080" indent="-85725">
              <a:lnSpc>
                <a:spcPct val="100000"/>
              </a:lnSpc>
              <a:spcBef>
                <a:spcPts val="100"/>
              </a:spcBef>
            </a:pPr>
            <a:r>
              <a:rPr dirty="0" sz="900" spc="-10" b="1">
                <a:solidFill>
                  <a:srgbClr val="010027"/>
                </a:solidFill>
                <a:latin typeface="Arial"/>
                <a:cs typeface="Arial"/>
              </a:rPr>
              <a:t>Opportunities </a:t>
            </a:r>
            <a:r>
              <a:rPr dirty="0" sz="900" b="1">
                <a:solidFill>
                  <a:srgbClr val="010027"/>
                </a:solidFill>
                <a:latin typeface="Arial"/>
                <a:cs typeface="Arial"/>
              </a:rPr>
              <a:t>for</a:t>
            </a:r>
            <a:r>
              <a:rPr dirty="0" sz="900" spc="-3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900" spc="-10" b="1">
                <a:solidFill>
                  <a:srgbClr val="010027"/>
                </a:solidFill>
                <a:latin typeface="Arial"/>
                <a:cs typeface="Arial"/>
              </a:rPr>
              <a:t>women</a:t>
            </a:r>
            <a:endParaRPr sz="900">
              <a:latin typeface="Arial"/>
              <a:cs typeface="Arial"/>
            </a:endParaRPr>
          </a:p>
        </p:txBody>
      </p:sp>
      <p:grpSp>
        <p:nvGrpSpPr>
          <p:cNvPr id="139" name="object 139" descr=""/>
          <p:cNvGrpSpPr/>
          <p:nvPr/>
        </p:nvGrpSpPr>
        <p:grpSpPr>
          <a:xfrm>
            <a:off x="8917685" y="2014727"/>
            <a:ext cx="1525270" cy="2643505"/>
            <a:chOff x="8917685" y="2014727"/>
            <a:chExt cx="1525270" cy="2643505"/>
          </a:xfrm>
        </p:grpSpPr>
        <p:sp>
          <p:nvSpPr>
            <p:cNvPr id="140" name="object 140" descr=""/>
            <p:cNvSpPr/>
            <p:nvPr/>
          </p:nvSpPr>
          <p:spPr>
            <a:xfrm>
              <a:off x="10179737" y="4298924"/>
              <a:ext cx="262890" cy="185420"/>
            </a:xfrm>
            <a:custGeom>
              <a:avLst/>
              <a:gdLst/>
              <a:ahLst/>
              <a:cxnLst/>
              <a:rect l="l" t="t" r="r" b="b"/>
              <a:pathLst>
                <a:path w="262890" h="185420">
                  <a:moveTo>
                    <a:pt x="239573" y="0"/>
                  </a:moveTo>
                  <a:lnTo>
                    <a:pt x="94068" y="137960"/>
                  </a:lnTo>
                  <a:lnTo>
                    <a:pt x="24156" y="66129"/>
                  </a:lnTo>
                  <a:lnTo>
                    <a:pt x="0" y="89218"/>
                  </a:lnTo>
                  <a:lnTo>
                    <a:pt x="92931" y="184992"/>
                  </a:lnTo>
                  <a:lnTo>
                    <a:pt x="117371" y="162189"/>
                  </a:lnTo>
                  <a:lnTo>
                    <a:pt x="262592" y="23943"/>
                  </a:lnTo>
                  <a:lnTo>
                    <a:pt x="239573" y="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41" name="object 141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8917685" y="2014727"/>
              <a:ext cx="840485" cy="472439"/>
            </a:xfrm>
            <a:prstGeom prst="rect">
              <a:avLst/>
            </a:prstGeom>
          </p:spPr>
        </p:pic>
        <p:sp>
          <p:nvSpPr>
            <p:cNvPr id="142" name="object 142" descr=""/>
            <p:cNvSpPr/>
            <p:nvPr/>
          </p:nvSpPr>
          <p:spPr>
            <a:xfrm>
              <a:off x="9083801" y="3981576"/>
              <a:ext cx="660400" cy="676910"/>
            </a:xfrm>
            <a:custGeom>
              <a:avLst/>
              <a:gdLst/>
              <a:ahLst/>
              <a:cxnLst/>
              <a:rect l="l" t="t" r="r" b="b"/>
              <a:pathLst>
                <a:path w="660400" h="676910">
                  <a:moveTo>
                    <a:pt x="321691" y="0"/>
                  </a:moveTo>
                  <a:lnTo>
                    <a:pt x="321691" y="338200"/>
                  </a:lnTo>
                  <a:lnTo>
                    <a:pt x="0" y="442722"/>
                  </a:lnTo>
                  <a:lnTo>
                    <a:pt x="18148" y="487428"/>
                  </a:lnTo>
                  <a:lnTo>
                    <a:pt x="41995" y="528398"/>
                  </a:lnTo>
                  <a:lnTo>
                    <a:pt x="70983" y="565225"/>
                  </a:lnTo>
                  <a:lnTo>
                    <a:pt x="104556" y="597501"/>
                  </a:lnTo>
                  <a:lnTo>
                    <a:pt x="142157" y="624821"/>
                  </a:lnTo>
                  <a:lnTo>
                    <a:pt x="183228" y="646778"/>
                  </a:lnTo>
                  <a:lnTo>
                    <a:pt x="227212" y="662964"/>
                  </a:lnTo>
                  <a:lnTo>
                    <a:pt x="273552" y="672974"/>
                  </a:lnTo>
                  <a:lnTo>
                    <a:pt x="321691" y="676402"/>
                  </a:lnTo>
                  <a:lnTo>
                    <a:pt x="367589" y="673315"/>
                  </a:lnTo>
                  <a:lnTo>
                    <a:pt x="411609" y="664323"/>
                  </a:lnTo>
                  <a:lnTo>
                    <a:pt x="453348" y="649829"/>
                  </a:lnTo>
                  <a:lnTo>
                    <a:pt x="492402" y="630235"/>
                  </a:lnTo>
                  <a:lnTo>
                    <a:pt x="528369" y="605943"/>
                  </a:lnTo>
                  <a:lnTo>
                    <a:pt x="560847" y="577357"/>
                  </a:lnTo>
                  <a:lnTo>
                    <a:pt x="589433" y="544879"/>
                  </a:lnTo>
                  <a:lnTo>
                    <a:pt x="613725" y="508912"/>
                  </a:lnTo>
                  <a:lnTo>
                    <a:pt x="633319" y="469858"/>
                  </a:lnTo>
                  <a:lnTo>
                    <a:pt x="647813" y="428119"/>
                  </a:lnTo>
                  <a:lnTo>
                    <a:pt x="656805" y="384099"/>
                  </a:lnTo>
                  <a:lnTo>
                    <a:pt x="659892" y="338200"/>
                  </a:lnTo>
                  <a:lnTo>
                    <a:pt x="656805" y="292302"/>
                  </a:lnTo>
                  <a:lnTo>
                    <a:pt x="647813" y="248282"/>
                  </a:lnTo>
                  <a:lnTo>
                    <a:pt x="633319" y="206543"/>
                  </a:lnTo>
                  <a:lnTo>
                    <a:pt x="613725" y="167489"/>
                  </a:lnTo>
                  <a:lnTo>
                    <a:pt x="589433" y="131522"/>
                  </a:lnTo>
                  <a:lnTo>
                    <a:pt x="560847" y="99044"/>
                  </a:lnTo>
                  <a:lnTo>
                    <a:pt x="528369" y="70458"/>
                  </a:lnTo>
                  <a:lnTo>
                    <a:pt x="492402" y="46166"/>
                  </a:lnTo>
                  <a:lnTo>
                    <a:pt x="453348" y="26572"/>
                  </a:lnTo>
                  <a:lnTo>
                    <a:pt x="411609" y="12078"/>
                  </a:lnTo>
                  <a:lnTo>
                    <a:pt x="367589" y="3086"/>
                  </a:lnTo>
                  <a:lnTo>
                    <a:pt x="321691" y="0"/>
                  </a:lnTo>
                  <a:close/>
                </a:path>
              </a:pathLst>
            </a:custGeom>
            <a:solidFill>
              <a:srgbClr val="00999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3" name="object 143" descr=""/>
            <p:cNvSpPr/>
            <p:nvPr/>
          </p:nvSpPr>
          <p:spPr>
            <a:xfrm>
              <a:off x="9067530" y="3981576"/>
              <a:ext cx="338455" cy="443230"/>
            </a:xfrm>
            <a:custGeom>
              <a:avLst/>
              <a:gdLst/>
              <a:ahLst/>
              <a:cxnLst/>
              <a:rect l="l" t="t" r="r" b="b"/>
              <a:pathLst>
                <a:path w="338454" h="443229">
                  <a:moveTo>
                    <a:pt x="337962" y="0"/>
                  </a:moveTo>
                  <a:lnTo>
                    <a:pt x="285083" y="4159"/>
                  </a:lnTo>
                  <a:lnTo>
                    <a:pt x="233441" y="16510"/>
                  </a:lnTo>
                  <a:lnTo>
                    <a:pt x="190744" y="33641"/>
                  </a:lnTo>
                  <a:lnTo>
                    <a:pt x="151659" y="55807"/>
                  </a:lnTo>
                  <a:lnTo>
                    <a:pt x="116445" y="82498"/>
                  </a:lnTo>
                  <a:lnTo>
                    <a:pt x="85359" y="113208"/>
                  </a:lnTo>
                  <a:lnTo>
                    <a:pt x="58661" y="147430"/>
                  </a:lnTo>
                  <a:lnTo>
                    <a:pt x="36607" y="184657"/>
                  </a:lnTo>
                  <a:lnTo>
                    <a:pt x="19456" y="224382"/>
                  </a:lnTo>
                  <a:lnTo>
                    <a:pt x="7466" y="266097"/>
                  </a:lnTo>
                  <a:lnTo>
                    <a:pt x="894" y="309296"/>
                  </a:lnTo>
                  <a:lnTo>
                    <a:pt x="0" y="353471"/>
                  </a:lnTo>
                  <a:lnTo>
                    <a:pt x="5039" y="398115"/>
                  </a:lnTo>
                  <a:lnTo>
                    <a:pt x="16271" y="442722"/>
                  </a:lnTo>
                  <a:lnTo>
                    <a:pt x="337962" y="338200"/>
                  </a:lnTo>
                  <a:lnTo>
                    <a:pt x="337962" y="0"/>
                  </a:lnTo>
                  <a:close/>
                </a:path>
              </a:pathLst>
            </a:custGeom>
            <a:solidFill>
              <a:srgbClr val="00C2B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4" name="object 144" descr=""/>
            <p:cNvSpPr/>
            <p:nvPr/>
          </p:nvSpPr>
          <p:spPr>
            <a:xfrm>
              <a:off x="9067530" y="3981576"/>
              <a:ext cx="338455" cy="443230"/>
            </a:xfrm>
            <a:custGeom>
              <a:avLst/>
              <a:gdLst/>
              <a:ahLst/>
              <a:cxnLst/>
              <a:rect l="l" t="t" r="r" b="b"/>
              <a:pathLst>
                <a:path w="338454" h="443229">
                  <a:moveTo>
                    <a:pt x="16271" y="442722"/>
                  </a:moveTo>
                  <a:lnTo>
                    <a:pt x="5039" y="398115"/>
                  </a:lnTo>
                  <a:lnTo>
                    <a:pt x="0" y="353471"/>
                  </a:lnTo>
                  <a:lnTo>
                    <a:pt x="894" y="309296"/>
                  </a:lnTo>
                  <a:lnTo>
                    <a:pt x="7466" y="266097"/>
                  </a:lnTo>
                  <a:lnTo>
                    <a:pt x="19456" y="224382"/>
                  </a:lnTo>
                  <a:lnTo>
                    <a:pt x="36607" y="184657"/>
                  </a:lnTo>
                  <a:lnTo>
                    <a:pt x="58661" y="147430"/>
                  </a:lnTo>
                  <a:lnTo>
                    <a:pt x="85359" y="113208"/>
                  </a:lnTo>
                  <a:lnTo>
                    <a:pt x="116445" y="82498"/>
                  </a:lnTo>
                  <a:lnTo>
                    <a:pt x="151659" y="55807"/>
                  </a:lnTo>
                  <a:lnTo>
                    <a:pt x="190744" y="33641"/>
                  </a:lnTo>
                  <a:lnTo>
                    <a:pt x="233441" y="16510"/>
                  </a:lnTo>
                  <a:lnTo>
                    <a:pt x="285083" y="4159"/>
                  </a:lnTo>
                  <a:lnTo>
                    <a:pt x="337962" y="0"/>
                  </a:lnTo>
                  <a:lnTo>
                    <a:pt x="337962" y="338200"/>
                  </a:lnTo>
                  <a:lnTo>
                    <a:pt x="16271" y="442722"/>
                  </a:lnTo>
                  <a:close/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5" name="object 145" descr=""/>
          <p:cNvSpPr txBox="1"/>
          <p:nvPr/>
        </p:nvSpPr>
        <p:spPr>
          <a:xfrm>
            <a:off x="9136888" y="4148073"/>
            <a:ext cx="228600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-25" b="1">
                <a:solidFill>
                  <a:srgbClr val="FFFFFF"/>
                </a:solidFill>
                <a:latin typeface="Arial"/>
                <a:cs typeface="Arial"/>
              </a:rPr>
              <a:t>30%</a:t>
            </a:r>
            <a:endParaRPr sz="800">
              <a:latin typeface="Arial"/>
              <a:cs typeface="Arial"/>
            </a:endParaRPr>
          </a:p>
        </p:txBody>
      </p:sp>
      <p:grpSp>
        <p:nvGrpSpPr>
          <p:cNvPr id="146" name="object 146" descr=""/>
          <p:cNvGrpSpPr/>
          <p:nvPr/>
        </p:nvGrpSpPr>
        <p:grpSpPr>
          <a:xfrm>
            <a:off x="9348978" y="2831592"/>
            <a:ext cx="2216785" cy="1826895"/>
            <a:chOff x="9348978" y="2831592"/>
            <a:chExt cx="2216785" cy="1826895"/>
          </a:xfrm>
        </p:grpSpPr>
        <p:sp>
          <p:nvSpPr>
            <p:cNvPr id="147" name="object 147" descr=""/>
            <p:cNvSpPr/>
            <p:nvPr/>
          </p:nvSpPr>
          <p:spPr>
            <a:xfrm>
              <a:off x="9348978" y="2831592"/>
              <a:ext cx="463550" cy="166370"/>
            </a:xfrm>
            <a:custGeom>
              <a:avLst/>
              <a:gdLst/>
              <a:ahLst/>
              <a:cxnLst/>
              <a:rect l="l" t="t" r="r" b="b"/>
              <a:pathLst>
                <a:path w="463550" h="166369">
                  <a:moveTo>
                    <a:pt x="0" y="166115"/>
                  </a:moveTo>
                  <a:lnTo>
                    <a:pt x="463296" y="166115"/>
                  </a:lnTo>
                  <a:lnTo>
                    <a:pt x="463296" y="0"/>
                  </a:lnTo>
                  <a:lnTo>
                    <a:pt x="0" y="0"/>
                  </a:lnTo>
                  <a:lnTo>
                    <a:pt x="0" y="166115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8" name="object 148" descr=""/>
            <p:cNvSpPr/>
            <p:nvPr/>
          </p:nvSpPr>
          <p:spPr>
            <a:xfrm>
              <a:off x="10905871" y="3981577"/>
              <a:ext cx="660400" cy="676910"/>
            </a:xfrm>
            <a:custGeom>
              <a:avLst/>
              <a:gdLst/>
              <a:ahLst/>
              <a:cxnLst/>
              <a:rect l="l" t="t" r="r" b="b"/>
              <a:pathLst>
                <a:path w="660400" h="676910">
                  <a:moveTo>
                    <a:pt x="321690" y="0"/>
                  </a:moveTo>
                  <a:lnTo>
                    <a:pt x="321690" y="338200"/>
                  </a:lnTo>
                  <a:lnTo>
                    <a:pt x="0" y="442722"/>
                  </a:lnTo>
                  <a:lnTo>
                    <a:pt x="18114" y="487428"/>
                  </a:lnTo>
                  <a:lnTo>
                    <a:pt x="41943" y="528398"/>
                  </a:lnTo>
                  <a:lnTo>
                    <a:pt x="70927" y="565225"/>
                  </a:lnTo>
                  <a:lnTo>
                    <a:pt x="104504" y="597501"/>
                  </a:lnTo>
                  <a:lnTo>
                    <a:pt x="142115" y="624821"/>
                  </a:lnTo>
                  <a:lnTo>
                    <a:pt x="183199" y="646778"/>
                  </a:lnTo>
                  <a:lnTo>
                    <a:pt x="227197" y="662964"/>
                  </a:lnTo>
                  <a:lnTo>
                    <a:pt x="273547" y="672974"/>
                  </a:lnTo>
                  <a:lnTo>
                    <a:pt x="321690" y="676402"/>
                  </a:lnTo>
                  <a:lnTo>
                    <a:pt x="367589" y="673315"/>
                  </a:lnTo>
                  <a:lnTo>
                    <a:pt x="411609" y="664323"/>
                  </a:lnTo>
                  <a:lnTo>
                    <a:pt x="453348" y="649829"/>
                  </a:lnTo>
                  <a:lnTo>
                    <a:pt x="492402" y="630235"/>
                  </a:lnTo>
                  <a:lnTo>
                    <a:pt x="528369" y="605943"/>
                  </a:lnTo>
                  <a:lnTo>
                    <a:pt x="560847" y="577357"/>
                  </a:lnTo>
                  <a:lnTo>
                    <a:pt x="589433" y="544879"/>
                  </a:lnTo>
                  <a:lnTo>
                    <a:pt x="613725" y="508912"/>
                  </a:lnTo>
                  <a:lnTo>
                    <a:pt x="633319" y="469858"/>
                  </a:lnTo>
                  <a:lnTo>
                    <a:pt x="647813" y="428119"/>
                  </a:lnTo>
                  <a:lnTo>
                    <a:pt x="656805" y="384099"/>
                  </a:lnTo>
                  <a:lnTo>
                    <a:pt x="659892" y="338200"/>
                  </a:lnTo>
                  <a:lnTo>
                    <a:pt x="656805" y="292302"/>
                  </a:lnTo>
                  <a:lnTo>
                    <a:pt x="647813" y="248282"/>
                  </a:lnTo>
                  <a:lnTo>
                    <a:pt x="633319" y="206543"/>
                  </a:lnTo>
                  <a:lnTo>
                    <a:pt x="613725" y="167489"/>
                  </a:lnTo>
                  <a:lnTo>
                    <a:pt x="589433" y="131522"/>
                  </a:lnTo>
                  <a:lnTo>
                    <a:pt x="560847" y="99044"/>
                  </a:lnTo>
                  <a:lnTo>
                    <a:pt x="528369" y="70458"/>
                  </a:lnTo>
                  <a:lnTo>
                    <a:pt x="492402" y="46166"/>
                  </a:lnTo>
                  <a:lnTo>
                    <a:pt x="453348" y="26572"/>
                  </a:lnTo>
                  <a:lnTo>
                    <a:pt x="411609" y="12078"/>
                  </a:lnTo>
                  <a:lnTo>
                    <a:pt x="367589" y="3086"/>
                  </a:lnTo>
                  <a:lnTo>
                    <a:pt x="321690" y="0"/>
                  </a:lnTo>
                  <a:close/>
                </a:path>
              </a:pathLst>
            </a:custGeom>
            <a:solidFill>
              <a:srgbClr val="0100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9" name="object 149" descr=""/>
            <p:cNvSpPr/>
            <p:nvPr/>
          </p:nvSpPr>
          <p:spPr>
            <a:xfrm>
              <a:off x="10889555" y="3981577"/>
              <a:ext cx="338455" cy="443230"/>
            </a:xfrm>
            <a:custGeom>
              <a:avLst/>
              <a:gdLst/>
              <a:ahLst/>
              <a:cxnLst/>
              <a:rect l="l" t="t" r="r" b="b"/>
              <a:pathLst>
                <a:path w="338454" h="443229">
                  <a:moveTo>
                    <a:pt x="338006" y="0"/>
                  </a:moveTo>
                  <a:lnTo>
                    <a:pt x="285079" y="4159"/>
                  </a:lnTo>
                  <a:lnTo>
                    <a:pt x="233485" y="16510"/>
                  </a:lnTo>
                  <a:lnTo>
                    <a:pt x="190785" y="33641"/>
                  </a:lnTo>
                  <a:lnTo>
                    <a:pt x="151694" y="55807"/>
                  </a:lnTo>
                  <a:lnTo>
                    <a:pt x="116471" y="82498"/>
                  </a:lnTo>
                  <a:lnTo>
                    <a:pt x="85375" y="113208"/>
                  </a:lnTo>
                  <a:lnTo>
                    <a:pt x="58666" y="147430"/>
                  </a:lnTo>
                  <a:lnTo>
                    <a:pt x="36604" y="184657"/>
                  </a:lnTo>
                  <a:lnTo>
                    <a:pt x="19446" y="224382"/>
                  </a:lnTo>
                  <a:lnTo>
                    <a:pt x="7454" y="266097"/>
                  </a:lnTo>
                  <a:lnTo>
                    <a:pt x="885" y="309296"/>
                  </a:lnTo>
                  <a:lnTo>
                    <a:pt x="0" y="353471"/>
                  </a:lnTo>
                  <a:lnTo>
                    <a:pt x="5057" y="398115"/>
                  </a:lnTo>
                  <a:lnTo>
                    <a:pt x="16315" y="442722"/>
                  </a:lnTo>
                  <a:lnTo>
                    <a:pt x="338006" y="338200"/>
                  </a:lnTo>
                  <a:lnTo>
                    <a:pt x="338006" y="0"/>
                  </a:lnTo>
                  <a:close/>
                </a:path>
              </a:pathLst>
            </a:custGeom>
            <a:solidFill>
              <a:srgbClr val="3A58F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0" name="object 150" descr=""/>
            <p:cNvSpPr/>
            <p:nvPr/>
          </p:nvSpPr>
          <p:spPr>
            <a:xfrm>
              <a:off x="10889555" y="3981577"/>
              <a:ext cx="338455" cy="443230"/>
            </a:xfrm>
            <a:custGeom>
              <a:avLst/>
              <a:gdLst/>
              <a:ahLst/>
              <a:cxnLst/>
              <a:rect l="l" t="t" r="r" b="b"/>
              <a:pathLst>
                <a:path w="338454" h="443229">
                  <a:moveTo>
                    <a:pt x="16315" y="442722"/>
                  </a:moveTo>
                  <a:lnTo>
                    <a:pt x="5057" y="398115"/>
                  </a:lnTo>
                  <a:lnTo>
                    <a:pt x="0" y="353471"/>
                  </a:lnTo>
                  <a:lnTo>
                    <a:pt x="885" y="309296"/>
                  </a:lnTo>
                  <a:lnTo>
                    <a:pt x="7454" y="266097"/>
                  </a:lnTo>
                  <a:lnTo>
                    <a:pt x="19446" y="224382"/>
                  </a:lnTo>
                  <a:lnTo>
                    <a:pt x="36604" y="184657"/>
                  </a:lnTo>
                  <a:lnTo>
                    <a:pt x="58666" y="147430"/>
                  </a:lnTo>
                  <a:lnTo>
                    <a:pt x="85375" y="113208"/>
                  </a:lnTo>
                  <a:lnTo>
                    <a:pt x="116471" y="82498"/>
                  </a:lnTo>
                  <a:lnTo>
                    <a:pt x="151694" y="55807"/>
                  </a:lnTo>
                  <a:lnTo>
                    <a:pt x="190785" y="33641"/>
                  </a:lnTo>
                  <a:lnTo>
                    <a:pt x="233485" y="16510"/>
                  </a:lnTo>
                  <a:lnTo>
                    <a:pt x="285079" y="4159"/>
                  </a:lnTo>
                  <a:lnTo>
                    <a:pt x="338006" y="0"/>
                  </a:lnTo>
                  <a:lnTo>
                    <a:pt x="338006" y="338200"/>
                  </a:lnTo>
                  <a:lnTo>
                    <a:pt x="16315" y="442722"/>
                  </a:lnTo>
                  <a:close/>
                </a:path>
              </a:pathLst>
            </a:custGeom>
            <a:ln w="1904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1" name="object 151" descr=""/>
          <p:cNvSpPr txBox="1"/>
          <p:nvPr/>
        </p:nvSpPr>
        <p:spPr>
          <a:xfrm>
            <a:off x="10959083" y="4148073"/>
            <a:ext cx="228600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-25" b="1">
                <a:solidFill>
                  <a:srgbClr val="FFFFFF"/>
                </a:solidFill>
                <a:latin typeface="Arial"/>
                <a:cs typeface="Arial"/>
              </a:rPr>
              <a:t>30%</a:t>
            </a:r>
            <a:endParaRPr sz="800">
              <a:latin typeface="Arial"/>
              <a:cs typeface="Arial"/>
            </a:endParaRPr>
          </a:p>
        </p:txBody>
      </p:sp>
      <p:sp>
        <p:nvSpPr>
          <p:cNvPr id="152" name="object 152" descr=""/>
          <p:cNvSpPr/>
          <p:nvPr/>
        </p:nvSpPr>
        <p:spPr>
          <a:xfrm>
            <a:off x="8884919" y="2830829"/>
            <a:ext cx="464184" cy="166370"/>
          </a:xfrm>
          <a:custGeom>
            <a:avLst/>
            <a:gdLst/>
            <a:ahLst/>
            <a:cxnLst/>
            <a:rect l="l" t="t" r="r" b="b"/>
            <a:pathLst>
              <a:path w="464184" h="166369">
                <a:moveTo>
                  <a:pt x="464057" y="0"/>
                </a:moveTo>
                <a:lnTo>
                  <a:pt x="0" y="0"/>
                </a:lnTo>
                <a:lnTo>
                  <a:pt x="0" y="166115"/>
                </a:lnTo>
                <a:lnTo>
                  <a:pt x="464057" y="166115"/>
                </a:lnTo>
                <a:lnTo>
                  <a:pt x="464057" y="0"/>
                </a:lnTo>
                <a:close/>
              </a:path>
            </a:pathLst>
          </a:custGeom>
          <a:solidFill>
            <a:srgbClr val="0099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3" name="object 153" descr=""/>
          <p:cNvSpPr txBox="1"/>
          <p:nvPr/>
        </p:nvSpPr>
        <p:spPr>
          <a:xfrm>
            <a:off x="11608816" y="4247133"/>
            <a:ext cx="314960" cy="11683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" b="1">
                <a:solidFill>
                  <a:srgbClr val="010027"/>
                </a:solidFill>
                <a:latin typeface="Arial"/>
                <a:cs typeface="Arial"/>
              </a:rPr>
              <a:t>By</a:t>
            </a:r>
            <a:r>
              <a:rPr dirty="0" sz="600" spc="-2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600" spc="-20" b="1">
                <a:solidFill>
                  <a:srgbClr val="010027"/>
                </a:solidFill>
                <a:latin typeface="Arial"/>
                <a:cs typeface="Arial"/>
              </a:rPr>
              <a:t>2030</a:t>
            </a:r>
            <a:endParaRPr sz="600">
              <a:latin typeface="Arial"/>
              <a:cs typeface="Arial"/>
            </a:endParaRPr>
          </a:p>
        </p:txBody>
      </p:sp>
      <p:sp>
        <p:nvSpPr>
          <p:cNvPr id="154" name="object 154" descr=""/>
          <p:cNvSpPr txBox="1"/>
          <p:nvPr/>
        </p:nvSpPr>
        <p:spPr>
          <a:xfrm>
            <a:off x="8714740" y="4247133"/>
            <a:ext cx="314960" cy="11683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" b="1">
                <a:solidFill>
                  <a:srgbClr val="010027"/>
                </a:solidFill>
                <a:latin typeface="Arial"/>
                <a:cs typeface="Arial"/>
              </a:rPr>
              <a:t>By</a:t>
            </a:r>
            <a:r>
              <a:rPr dirty="0" sz="600" spc="-2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600" spc="-20" b="1">
                <a:solidFill>
                  <a:srgbClr val="010027"/>
                </a:solidFill>
                <a:latin typeface="Arial"/>
                <a:cs typeface="Arial"/>
              </a:rPr>
              <a:t>2030</a:t>
            </a:r>
            <a:endParaRPr sz="600">
              <a:latin typeface="Arial"/>
              <a:cs typeface="Arial"/>
            </a:endParaRPr>
          </a:p>
        </p:txBody>
      </p:sp>
      <p:sp>
        <p:nvSpPr>
          <p:cNvPr id="155" name="object 155" descr=""/>
          <p:cNvSpPr txBox="1"/>
          <p:nvPr/>
        </p:nvSpPr>
        <p:spPr>
          <a:xfrm>
            <a:off x="8875521" y="2698241"/>
            <a:ext cx="541020" cy="11683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" b="1">
                <a:solidFill>
                  <a:srgbClr val="010027"/>
                </a:solidFill>
                <a:latin typeface="Arial"/>
                <a:cs typeface="Arial"/>
              </a:rPr>
              <a:t>2022:</a:t>
            </a:r>
            <a:r>
              <a:rPr dirty="0" sz="600" spc="-3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010027"/>
                </a:solidFill>
                <a:latin typeface="Arial MT"/>
                <a:cs typeface="Arial MT"/>
              </a:rPr>
              <a:t>339,000t</a:t>
            </a:r>
            <a:endParaRPr sz="600">
              <a:latin typeface="Arial MT"/>
              <a:cs typeface="Arial MT"/>
            </a:endParaRPr>
          </a:p>
        </p:txBody>
      </p:sp>
      <p:sp>
        <p:nvSpPr>
          <p:cNvPr id="156" name="object 156" descr=""/>
          <p:cNvSpPr txBox="1"/>
          <p:nvPr/>
        </p:nvSpPr>
        <p:spPr>
          <a:xfrm>
            <a:off x="8823706" y="884990"/>
            <a:ext cx="2847340" cy="1449705"/>
          </a:xfrm>
          <a:prstGeom prst="rect">
            <a:avLst/>
          </a:prstGeom>
        </p:spPr>
        <p:txBody>
          <a:bodyPr wrap="square" lIns="0" tIns="38100" rIns="0" bIns="0" rtlCol="0" vert="horz">
            <a:spAutoFit/>
          </a:bodyPr>
          <a:lstStyle/>
          <a:p>
            <a:pPr marL="13970">
              <a:lnSpc>
                <a:spcPct val="100000"/>
              </a:lnSpc>
              <a:spcBef>
                <a:spcPts val="300"/>
              </a:spcBef>
            </a:pPr>
            <a:r>
              <a:rPr dirty="0" sz="1400" b="1">
                <a:solidFill>
                  <a:srgbClr val="03234D"/>
                </a:solidFill>
                <a:latin typeface="Arial"/>
                <a:cs typeface="Arial"/>
              </a:rPr>
              <a:t>Post</a:t>
            </a:r>
            <a:r>
              <a:rPr dirty="0" sz="1400" spc="-50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3234D"/>
                </a:solidFill>
                <a:latin typeface="Arial"/>
                <a:cs typeface="Arial"/>
              </a:rPr>
              <a:t>merger</a:t>
            </a:r>
            <a:r>
              <a:rPr dirty="0" sz="1400" spc="-45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3234D"/>
                </a:solidFill>
                <a:latin typeface="Arial"/>
                <a:cs typeface="Arial"/>
              </a:rPr>
              <a:t>ESG</a:t>
            </a:r>
            <a:r>
              <a:rPr dirty="0" sz="1400" spc="-40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400" spc="-10" b="1">
                <a:solidFill>
                  <a:srgbClr val="03234D"/>
                </a:solidFill>
                <a:latin typeface="Arial"/>
                <a:cs typeface="Arial"/>
              </a:rPr>
              <a:t>implications</a:t>
            </a:r>
            <a:endParaRPr sz="1400">
              <a:latin typeface="Arial"/>
              <a:cs typeface="Arial"/>
            </a:endParaRPr>
          </a:p>
          <a:p>
            <a:pPr marL="184150" marR="5080" indent="-171450">
              <a:lnSpc>
                <a:spcPct val="100000"/>
              </a:lnSpc>
              <a:spcBef>
                <a:spcPts val="155"/>
              </a:spcBef>
              <a:buClr>
                <a:srgbClr val="009C9B"/>
              </a:buClr>
              <a:buFont typeface="Wingdings"/>
              <a:buChar char=""/>
              <a:tabLst>
                <a:tab pos="184150" algn="l"/>
              </a:tabLst>
            </a:pP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The</a:t>
            </a:r>
            <a:r>
              <a:rPr dirty="0" sz="1050" spc="-6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proposed</a:t>
            </a:r>
            <a:r>
              <a:rPr dirty="0" sz="1050" spc="-3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acquisition</a:t>
            </a:r>
            <a:r>
              <a:rPr dirty="0" sz="1050" spc="-3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would</a:t>
            </a:r>
            <a:r>
              <a:rPr dirty="0" sz="1050" spc="-3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 spc="-25">
                <a:solidFill>
                  <a:srgbClr val="03234D"/>
                </a:solidFill>
                <a:latin typeface="Arial MT"/>
                <a:cs typeface="Arial MT"/>
              </a:rPr>
              <a:t>be</a:t>
            </a:r>
            <a:r>
              <a:rPr dirty="0" sz="1050" spc="50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massively</a:t>
            </a:r>
            <a:r>
              <a:rPr dirty="0" sz="105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 b="1">
                <a:solidFill>
                  <a:srgbClr val="03234D"/>
                </a:solidFill>
                <a:latin typeface="Arial"/>
                <a:cs typeface="Arial"/>
              </a:rPr>
              <a:t>ESG</a:t>
            </a:r>
            <a:r>
              <a:rPr dirty="0" sz="1050" spc="-50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050" b="1">
                <a:solidFill>
                  <a:srgbClr val="03234D"/>
                </a:solidFill>
                <a:latin typeface="Arial"/>
                <a:cs typeface="Arial"/>
              </a:rPr>
              <a:t>accretive</a:t>
            </a:r>
            <a:r>
              <a:rPr dirty="0" sz="1050" spc="-15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as</a:t>
            </a:r>
            <a:r>
              <a:rPr dirty="0" sz="1050" spc="-3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 spc="-20">
                <a:solidFill>
                  <a:srgbClr val="03234D"/>
                </a:solidFill>
                <a:latin typeface="Arial MT"/>
                <a:cs typeface="Arial MT"/>
              </a:rPr>
              <a:t>both</a:t>
            </a:r>
            <a:r>
              <a:rPr dirty="0" sz="1050" spc="50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companies</a:t>
            </a:r>
            <a:r>
              <a:rPr dirty="0" sz="105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ESG</a:t>
            </a:r>
            <a:r>
              <a:rPr dirty="0" sz="1050" spc="-5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goals</a:t>
            </a:r>
            <a:r>
              <a:rPr dirty="0" sz="1050" spc="-3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align</a:t>
            </a:r>
            <a:r>
              <a:rPr dirty="0" sz="105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almost</a:t>
            </a:r>
            <a:r>
              <a:rPr dirty="0" sz="1050" spc="-3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 spc="-10">
                <a:solidFill>
                  <a:srgbClr val="03234D"/>
                </a:solidFill>
                <a:latin typeface="Arial MT"/>
                <a:cs typeface="Arial MT"/>
              </a:rPr>
              <a:t>perfectly.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It</a:t>
            </a:r>
            <a:r>
              <a:rPr dirty="0" sz="1050" spc="-4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is</a:t>
            </a:r>
            <a:r>
              <a:rPr dirty="0" sz="105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possible</a:t>
            </a:r>
            <a:r>
              <a:rPr dirty="0" sz="1050" spc="-1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that</a:t>
            </a:r>
            <a:r>
              <a:rPr dirty="0" sz="1050" spc="-3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the</a:t>
            </a:r>
            <a:r>
              <a:rPr dirty="0" sz="105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merger</a:t>
            </a:r>
            <a:r>
              <a:rPr dirty="0" sz="105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could</a:t>
            </a:r>
            <a:r>
              <a:rPr dirty="0" sz="1050" spc="-1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 spc="-10" b="1">
                <a:solidFill>
                  <a:srgbClr val="03234D"/>
                </a:solidFill>
                <a:latin typeface="Arial"/>
                <a:cs typeface="Arial"/>
              </a:rPr>
              <a:t>boost </a:t>
            </a:r>
            <a:r>
              <a:rPr dirty="0" sz="1050" b="1">
                <a:solidFill>
                  <a:srgbClr val="03234D"/>
                </a:solidFill>
                <a:latin typeface="Arial"/>
                <a:cs typeface="Arial"/>
              </a:rPr>
              <a:t>Siemens</a:t>
            </a:r>
            <a:r>
              <a:rPr dirty="0" sz="1050" spc="-35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050" b="1">
                <a:solidFill>
                  <a:srgbClr val="03234D"/>
                </a:solidFill>
                <a:latin typeface="Arial"/>
                <a:cs typeface="Arial"/>
              </a:rPr>
              <a:t>ESG</a:t>
            </a:r>
            <a:r>
              <a:rPr dirty="0" sz="1050" spc="-45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050" b="1">
                <a:solidFill>
                  <a:srgbClr val="03234D"/>
                </a:solidFill>
                <a:latin typeface="Arial"/>
                <a:cs typeface="Arial"/>
              </a:rPr>
              <a:t>score</a:t>
            </a:r>
            <a:r>
              <a:rPr dirty="0" sz="1050" spc="-15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050" spc="-10">
                <a:solidFill>
                  <a:srgbClr val="03234D"/>
                </a:solidFill>
                <a:latin typeface="Arial MT"/>
                <a:cs typeface="Arial MT"/>
              </a:rPr>
              <a:t>considering </a:t>
            </a:r>
            <a:r>
              <a:rPr dirty="0" sz="1050" spc="-25">
                <a:solidFill>
                  <a:srgbClr val="03234D"/>
                </a:solidFill>
                <a:latin typeface="Arial MT"/>
                <a:cs typeface="Arial MT"/>
              </a:rPr>
              <a:t>the</a:t>
            </a:r>
            <a:r>
              <a:rPr dirty="0" sz="1050" spc="50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amount</a:t>
            </a:r>
            <a:r>
              <a:rPr dirty="0" sz="1050" spc="-1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of</a:t>
            </a:r>
            <a:r>
              <a:rPr dirty="0" sz="105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ESG</a:t>
            </a:r>
            <a:r>
              <a:rPr dirty="0" sz="105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 spc="-10">
                <a:solidFill>
                  <a:srgbClr val="03234D"/>
                </a:solidFill>
                <a:latin typeface="Arial MT"/>
                <a:cs typeface="Arial MT"/>
              </a:rPr>
              <a:t>synergies</a:t>
            </a:r>
            <a:endParaRPr sz="1050">
              <a:latin typeface="Arial MT"/>
              <a:cs typeface="Arial MT"/>
            </a:endParaRPr>
          </a:p>
          <a:p>
            <a:pPr algn="ctr" marL="137795">
              <a:lnSpc>
                <a:spcPct val="100000"/>
              </a:lnSpc>
              <a:spcBef>
                <a:spcPts val="535"/>
              </a:spcBef>
            </a:pPr>
            <a:r>
              <a:rPr dirty="0" sz="900" b="1">
                <a:solidFill>
                  <a:srgbClr val="010027"/>
                </a:solidFill>
                <a:latin typeface="Arial"/>
                <a:cs typeface="Arial"/>
              </a:rPr>
              <a:t>ESG</a:t>
            </a:r>
            <a:r>
              <a:rPr dirty="0" sz="900" spc="-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900" spc="-10" b="1">
                <a:solidFill>
                  <a:srgbClr val="010027"/>
                </a:solidFill>
                <a:latin typeface="Arial"/>
                <a:cs typeface="Arial"/>
              </a:rPr>
              <a:t>targets</a:t>
            </a:r>
            <a:endParaRPr sz="900">
              <a:latin typeface="Arial"/>
              <a:cs typeface="Arial"/>
            </a:endParaRPr>
          </a:p>
        </p:txBody>
      </p:sp>
      <p:grpSp>
        <p:nvGrpSpPr>
          <p:cNvPr id="157" name="object 157" descr=""/>
          <p:cNvGrpSpPr/>
          <p:nvPr/>
        </p:nvGrpSpPr>
        <p:grpSpPr>
          <a:xfrm>
            <a:off x="8884919" y="3496817"/>
            <a:ext cx="927735" cy="166370"/>
            <a:chOff x="8884919" y="3496817"/>
            <a:chExt cx="927735" cy="166370"/>
          </a:xfrm>
        </p:grpSpPr>
        <p:sp>
          <p:nvSpPr>
            <p:cNvPr id="158" name="object 158" descr=""/>
            <p:cNvSpPr/>
            <p:nvPr/>
          </p:nvSpPr>
          <p:spPr>
            <a:xfrm>
              <a:off x="8948165" y="3496817"/>
              <a:ext cx="864235" cy="166370"/>
            </a:xfrm>
            <a:custGeom>
              <a:avLst/>
              <a:gdLst/>
              <a:ahLst/>
              <a:cxnLst/>
              <a:rect l="l" t="t" r="r" b="b"/>
              <a:pathLst>
                <a:path w="864234" h="166370">
                  <a:moveTo>
                    <a:pt x="0" y="166116"/>
                  </a:moveTo>
                  <a:lnTo>
                    <a:pt x="864107" y="166116"/>
                  </a:lnTo>
                  <a:lnTo>
                    <a:pt x="864107" y="0"/>
                  </a:lnTo>
                  <a:lnTo>
                    <a:pt x="0" y="0"/>
                  </a:lnTo>
                  <a:lnTo>
                    <a:pt x="0" y="166116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9" name="object 159" descr=""/>
            <p:cNvSpPr/>
            <p:nvPr/>
          </p:nvSpPr>
          <p:spPr>
            <a:xfrm>
              <a:off x="8884919" y="3496817"/>
              <a:ext cx="63500" cy="166370"/>
            </a:xfrm>
            <a:custGeom>
              <a:avLst/>
              <a:gdLst/>
              <a:ahLst/>
              <a:cxnLst/>
              <a:rect l="l" t="t" r="r" b="b"/>
              <a:pathLst>
                <a:path w="63500" h="166370">
                  <a:moveTo>
                    <a:pt x="63246" y="0"/>
                  </a:moveTo>
                  <a:lnTo>
                    <a:pt x="0" y="0"/>
                  </a:lnTo>
                  <a:lnTo>
                    <a:pt x="0" y="166116"/>
                  </a:lnTo>
                  <a:lnTo>
                    <a:pt x="63246" y="166116"/>
                  </a:lnTo>
                  <a:lnTo>
                    <a:pt x="63246" y="0"/>
                  </a:lnTo>
                  <a:close/>
                </a:path>
              </a:pathLst>
            </a:custGeom>
            <a:solidFill>
              <a:srgbClr val="009999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0" name="object 160" descr=""/>
          <p:cNvSpPr txBox="1"/>
          <p:nvPr/>
        </p:nvSpPr>
        <p:spPr>
          <a:xfrm>
            <a:off x="9489693" y="2997453"/>
            <a:ext cx="307340" cy="11683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" b="1">
                <a:solidFill>
                  <a:srgbClr val="010027"/>
                </a:solidFill>
                <a:latin typeface="Arial"/>
                <a:cs typeface="Arial"/>
              </a:rPr>
              <a:t>2030:</a:t>
            </a:r>
            <a:r>
              <a:rPr dirty="0" sz="600" spc="-3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010027"/>
                </a:solidFill>
                <a:latin typeface="Arial MT"/>
                <a:cs typeface="Arial MT"/>
              </a:rPr>
              <a:t>0t</a:t>
            </a:r>
            <a:endParaRPr sz="600">
              <a:latin typeface="Arial MT"/>
              <a:cs typeface="Arial MT"/>
            </a:endParaRPr>
          </a:p>
        </p:txBody>
      </p:sp>
      <p:sp>
        <p:nvSpPr>
          <p:cNvPr id="161" name="object 161" descr=""/>
          <p:cNvSpPr txBox="1"/>
          <p:nvPr/>
        </p:nvSpPr>
        <p:spPr>
          <a:xfrm>
            <a:off x="9489693" y="3658870"/>
            <a:ext cx="307340" cy="11683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" b="1">
                <a:solidFill>
                  <a:srgbClr val="010027"/>
                </a:solidFill>
                <a:latin typeface="Arial"/>
                <a:cs typeface="Arial"/>
              </a:rPr>
              <a:t>2030:</a:t>
            </a:r>
            <a:r>
              <a:rPr dirty="0" sz="600" spc="-3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010027"/>
                </a:solidFill>
                <a:latin typeface="Arial MT"/>
                <a:cs typeface="Arial MT"/>
              </a:rPr>
              <a:t>0t</a:t>
            </a:r>
            <a:endParaRPr sz="600">
              <a:latin typeface="Arial MT"/>
              <a:cs typeface="Arial MT"/>
            </a:endParaRPr>
          </a:p>
        </p:txBody>
      </p:sp>
      <p:sp>
        <p:nvSpPr>
          <p:cNvPr id="162" name="object 162" descr=""/>
          <p:cNvSpPr txBox="1"/>
          <p:nvPr/>
        </p:nvSpPr>
        <p:spPr>
          <a:xfrm>
            <a:off x="8875521" y="3363467"/>
            <a:ext cx="605155" cy="11683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" b="1">
                <a:solidFill>
                  <a:srgbClr val="010027"/>
                </a:solidFill>
                <a:latin typeface="Arial"/>
                <a:cs typeface="Arial"/>
              </a:rPr>
              <a:t>2022:</a:t>
            </a:r>
            <a:r>
              <a:rPr dirty="0" sz="600" spc="-3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010027"/>
                </a:solidFill>
                <a:latin typeface="Arial MT"/>
                <a:cs typeface="Arial MT"/>
              </a:rPr>
              <a:t>8,098,000t</a:t>
            </a:r>
            <a:endParaRPr sz="600">
              <a:latin typeface="Arial MT"/>
              <a:cs typeface="Arial MT"/>
            </a:endParaRPr>
          </a:p>
        </p:txBody>
      </p:sp>
      <p:grpSp>
        <p:nvGrpSpPr>
          <p:cNvPr id="163" name="object 163" descr=""/>
          <p:cNvGrpSpPr/>
          <p:nvPr/>
        </p:nvGrpSpPr>
        <p:grpSpPr>
          <a:xfrm>
            <a:off x="9295003" y="4726051"/>
            <a:ext cx="2043430" cy="143510"/>
            <a:chOff x="9295003" y="4726051"/>
            <a:chExt cx="2043430" cy="143510"/>
          </a:xfrm>
        </p:grpSpPr>
        <p:sp>
          <p:nvSpPr>
            <p:cNvPr id="164" name="object 164" descr=""/>
            <p:cNvSpPr/>
            <p:nvPr/>
          </p:nvSpPr>
          <p:spPr>
            <a:xfrm>
              <a:off x="9301353" y="4732401"/>
              <a:ext cx="2030730" cy="130810"/>
            </a:xfrm>
            <a:custGeom>
              <a:avLst/>
              <a:gdLst/>
              <a:ahLst/>
              <a:cxnLst/>
              <a:rect l="l" t="t" r="r" b="b"/>
              <a:pathLst>
                <a:path w="2030729" h="130810">
                  <a:moveTo>
                    <a:pt x="2030729" y="0"/>
                  </a:moveTo>
                  <a:lnTo>
                    <a:pt x="0" y="0"/>
                  </a:lnTo>
                  <a:lnTo>
                    <a:pt x="1015365" y="130301"/>
                  </a:lnTo>
                  <a:lnTo>
                    <a:pt x="2030729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5" name="object 165" descr=""/>
            <p:cNvSpPr/>
            <p:nvPr/>
          </p:nvSpPr>
          <p:spPr>
            <a:xfrm>
              <a:off x="9301353" y="4732401"/>
              <a:ext cx="2030730" cy="130810"/>
            </a:xfrm>
            <a:custGeom>
              <a:avLst/>
              <a:gdLst/>
              <a:ahLst/>
              <a:cxnLst/>
              <a:rect l="l" t="t" r="r" b="b"/>
              <a:pathLst>
                <a:path w="2030729" h="130810">
                  <a:moveTo>
                    <a:pt x="2030729" y="0"/>
                  </a:moveTo>
                  <a:lnTo>
                    <a:pt x="1015365" y="130301"/>
                  </a:lnTo>
                  <a:lnTo>
                    <a:pt x="0" y="0"/>
                  </a:lnTo>
                  <a:lnTo>
                    <a:pt x="2030729" y="0"/>
                  </a:lnTo>
                  <a:close/>
                </a:path>
              </a:pathLst>
            </a:custGeom>
            <a:ln w="12700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1803126" y="6462776"/>
            <a:ext cx="173355" cy="1854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50" spc="-25">
                <a:solidFill>
                  <a:srgbClr val="03234D"/>
                </a:solidFill>
                <a:latin typeface="Tahoma"/>
                <a:cs typeface="Tahoma"/>
              </a:rPr>
              <a:t>55</a:t>
            </a:r>
            <a:endParaRPr sz="1050">
              <a:latin typeface="Tahoma"/>
              <a:cs typeface="Tahoma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122407" y="291889"/>
            <a:ext cx="1434083" cy="238419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39698" y="768858"/>
            <a:ext cx="10917174" cy="19050"/>
          </a:xfrm>
          <a:prstGeom prst="rect">
            <a:avLst/>
          </a:prstGeom>
        </p:spPr>
      </p:pic>
      <p:grpSp>
        <p:nvGrpSpPr>
          <p:cNvPr id="5" name="object 5" descr=""/>
          <p:cNvGrpSpPr/>
          <p:nvPr/>
        </p:nvGrpSpPr>
        <p:grpSpPr>
          <a:xfrm>
            <a:off x="0" y="6496050"/>
            <a:ext cx="12192000" cy="361950"/>
            <a:chOff x="0" y="6496050"/>
            <a:chExt cx="12192000" cy="361950"/>
          </a:xfrm>
        </p:grpSpPr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6694931"/>
              <a:ext cx="12192000" cy="163068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7887" y="6496050"/>
              <a:ext cx="6297168" cy="361949"/>
            </a:xfrm>
            <a:prstGeom prst="rect">
              <a:avLst/>
            </a:prstGeom>
          </p:spPr>
        </p:pic>
      </p:grpSp>
      <p:sp>
        <p:nvSpPr>
          <p:cNvPr id="8" name="object 8" descr=""/>
          <p:cNvSpPr txBox="1"/>
          <p:nvPr/>
        </p:nvSpPr>
        <p:spPr>
          <a:xfrm>
            <a:off x="2601976" y="6504940"/>
            <a:ext cx="569595" cy="293370"/>
          </a:xfrm>
          <a:prstGeom prst="rect">
            <a:avLst/>
          </a:prstGeom>
        </p:spPr>
        <p:txBody>
          <a:bodyPr wrap="square" lIns="0" tIns="65404" rIns="0" bIns="0" rtlCol="0" vert="horz">
            <a:spAutoFit/>
          </a:bodyPr>
          <a:lstStyle/>
          <a:p>
            <a:pPr marL="41910" marR="30480" indent="-3810">
              <a:lnSpc>
                <a:spcPct val="67100"/>
              </a:lnSpc>
              <a:spcBef>
                <a:spcPts val="515"/>
              </a:spcBef>
            </a:pPr>
            <a:r>
              <a:rPr dirty="0" sz="1050" spc="-10" b="1">
                <a:solidFill>
                  <a:srgbClr val="FFFFFF"/>
                </a:solidFill>
                <a:latin typeface="Calibri"/>
                <a:cs typeface="Calibri"/>
              </a:rPr>
              <a:t>Industry </a:t>
            </a:r>
            <a:r>
              <a:rPr dirty="0" baseline="-21164" sz="1575" spc="-315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050" spc="-210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baseline="-21164" sz="1575" spc="-315" b="1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dirty="0" sz="1050" spc="-210" b="1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dirty="0" baseline="-21164" sz="1575" spc="-315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050" spc="-210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baseline="-21164" sz="1575" spc="-315" b="1">
                <a:solidFill>
                  <a:srgbClr val="FFFFFF"/>
                </a:solidFill>
                <a:latin typeface="Calibri"/>
                <a:cs typeface="Calibri"/>
              </a:rPr>
              <a:t>ly</a:t>
            </a:r>
            <a:r>
              <a:rPr dirty="0" sz="1050" spc="-210" b="1">
                <a:solidFill>
                  <a:srgbClr val="FFFFFF"/>
                </a:solidFill>
                <a:latin typeface="Calibri"/>
                <a:cs typeface="Calibri"/>
              </a:rPr>
              <a:t>ly</a:t>
            </a:r>
            <a:r>
              <a:rPr dirty="0" baseline="-21164" sz="1575" spc="-315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sz="1050" spc="-210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baseline="-21164" sz="1575" spc="-315" b="1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dirty="0" sz="1050" spc="-210" b="1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4158234" y="6504940"/>
            <a:ext cx="637540" cy="293370"/>
          </a:xfrm>
          <a:prstGeom prst="rect">
            <a:avLst/>
          </a:prstGeom>
        </p:spPr>
        <p:txBody>
          <a:bodyPr wrap="square" lIns="0" tIns="65404" rIns="0" bIns="0" rtlCol="0" vert="horz">
            <a:spAutoFit/>
          </a:bodyPr>
          <a:lstStyle/>
          <a:p>
            <a:pPr marL="38100" marR="30480" indent="33655">
              <a:lnSpc>
                <a:spcPct val="67100"/>
              </a:lnSpc>
              <a:spcBef>
                <a:spcPts val="515"/>
              </a:spcBef>
            </a:pPr>
            <a:r>
              <a:rPr dirty="0" sz="1050" spc="-10" b="1">
                <a:solidFill>
                  <a:srgbClr val="FFFFFF"/>
                </a:solidFill>
                <a:latin typeface="Calibri"/>
                <a:cs typeface="Calibri"/>
              </a:rPr>
              <a:t>Company </a:t>
            </a:r>
            <a:r>
              <a:rPr dirty="0" sz="1050" spc="-484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baseline="-21164" sz="1575" spc="-390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sz="1050" spc="-270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baseline="-21164" sz="1575" spc="-390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sz="1050" spc="-300" b="1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baseline="-21164" sz="1575" spc="-382" b="1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sz="1050" spc="-150" b="1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dirty="0" baseline="-21164" sz="1575" spc="-390" b="1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dirty="0" sz="1050" spc="-270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baseline="-21164" sz="1575" spc="-390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sz="1050" spc="-35" b="1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dirty="0" baseline="-21164" sz="1575" spc="-390" b="1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dirty="0" sz="1050" spc="-300" b="1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baseline="-21164" sz="1575" spc="-382" b="1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sz="1050" spc="-565" b="1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r>
              <a:rPr dirty="0" baseline="-21164" sz="1575" spc="-30" b="1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endParaRPr baseline="-21164" sz="1575">
              <a:latin typeface="Calibri"/>
              <a:cs typeface="Calibri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5769102" y="6504940"/>
            <a:ext cx="647700" cy="293370"/>
          </a:xfrm>
          <a:prstGeom prst="rect">
            <a:avLst/>
          </a:prstGeom>
        </p:spPr>
        <p:txBody>
          <a:bodyPr wrap="square" lIns="0" tIns="65404" rIns="0" bIns="0" rtlCol="0" vert="horz">
            <a:spAutoFit/>
          </a:bodyPr>
          <a:lstStyle/>
          <a:p>
            <a:pPr marL="38100" marR="30480" indent="60960">
              <a:lnSpc>
                <a:spcPct val="67100"/>
              </a:lnSpc>
              <a:spcBef>
                <a:spcPts val="515"/>
              </a:spcBef>
            </a:pPr>
            <a:r>
              <a:rPr dirty="0" sz="1050" spc="-10" b="1">
                <a:solidFill>
                  <a:srgbClr val="FFFFFF"/>
                </a:solidFill>
                <a:latin typeface="Calibri"/>
                <a:cs typeface="Calibri"/>
              </a:rPr>
              <a:t>Financial </a:t>
            </a:r>
            <a:r>
              <a:rPr dirty="0" sz="1050" spc="-250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baseline="-21164" sz="1575" spc="-375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sz="1050" spc="-250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baseline="-21164" sz="1575" spc="-375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sz="1050" spc="-250" b="1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baseline="-21164" sz="1575" spc="-375" b="1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sz="1050" spc="-250" b="1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dirty="0" baseline="-21164" sz="1575" spc="-375" b="1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dirty="0" sz="1050" spc="-250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baseline="-21164" sz="1575" spc="-375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sz="1050" spc="-250" b="1">
                <a:solidFill>
                  <a:srgbClr val="FFFFFF"/>
                </a:solidFill>
                <a:latin typeface="Calibri"/>
                <a:cs typeface="Calibri"/>
              </a:rPr>
              <a:t>ie</a:t>
            </a:r>
            <a:r>
              <a:rPr dirty="0" baseline="-21164" sz="1575" spc="-375" b="1">
                <a:solidFill>
                  <a:srgbClr val="FFFFFF"/>
                </a:solidFill>
                <a:latin typeface="Calibri"/>
                <a:cs typeface="Calibri"/>
              </a:rPr>
              <a:t>ie</a:t>
            </a:r>
            <a:r>
              <a:rPr dirty="0" sz="1050" spc="-250" b="1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r>
              <a:rPr dirty="0" baseline="-21164" sz="1575" spc="-375" b="1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endParaRPr baseline="-21164" sz="1575">
              <a:latin typeface="Calibri"/>
              <a:cs typeface="Calibri"/>
            </a:endParaRPr>
          </a:p>
        </p:txBody>
      </p:sp>
      <p:sp>
        <p:nvSpPr>
          <p:cNvPr id="11" name="object 11" descr=""/>
          <p:cNvSpPr/>
          <p:nvPr/>
        </p:nvSpPr>
        <p:spPr>
          <a:xfrm>
            <a:off x="6922007" y="6496050"/>
            <a:ext cx="1624330" cy="361950"/>
          </a:xfrm>
          <a:custGeom>
            <a:avLst/>
            <a:gdLst/>
            <a:ahLst/>
            <a:cxnLst/>
            <a:rect l="l" t="t" r="r" b="b"/>
            <a:pathLst>
              <a:path w="1624329" h="361950">
                <a:moveTo>
                  <a:pt x="1623822" y="0"/>
                </a:moveTo>
                <a:lnTo>
                  <a:pt x="90424" y="0"/>
                </a:lnTo>
                <a:lnTo>
                  <a:pt x="0" y="361949"/>
                </a:lnTo>
                <a:lnTo>
                  <a:pt x="1533271" y="361949"/>
                </a:lnTo>
                <a:lnTo>
                  <a:pt x="1623822" y="0"/>
                </a:lnTo>
                <a:close/>
              </a:path>
            </a:pathLst>
          </a:custGeom>
          <a:solidFill>
            <a:srgbClr val="2C716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 descr=""/>
          <p:cNvSpPr txBox="1"/>
          <p:nvPr/>
        </p:nvSpPr>
        <p:spPr>
          <a:xfrm>
            <a:off x="7416545" y="6504940"/>
            <a:ext cx="635635" cy="293370"/>
          </a:xfrm>
          <a:prstGeom prst="rect">
            <a:avLst/>
          </a:prstGeom>
        </p:spPr>
        <p:txBody>
          <a:bodyPr wrap="square" lIns="0" tIns="65404" rIns="0" bIns="0" rtlCol="0" vert="horz">
            <a:spAutoFit/>
          </a:bodyPr>
          <a:lstStyle/>
          <a:p>
            <a:pPr marL="39370" marR="30480" indent="-1905">
              <a:lnSpc>
                <a:spcPct val="67100"/>
              </a:lnSpc>
              <a:spcBef>
                <a:spcPts val="515"/>
              </a:spcBef>
            </a:pPr>
            <a:r>
              <a:rPr dirty="0" sz="1050" spc="-10" b="1">
                <a:solidFill>
                  <a:srgbClr val="FFFFFF"/>
                </a:solidFill>
                <a:latin typeface="Calibri"/>
                <a:cs typeface="Calibri"/>
              </a:rPr>
              <a:t>Feasibility </a:t>
            </a:r>
            <a:r>
              <a:rPr dirty="0" sz="1050" spc="-185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baseline="-21164" sz="1575" spc="-277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050" spc="-185" b="1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dirty="0" baseline="-21164" sz="1575" spc="-277" b="1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dirty="0" sz="1050" spc="-185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baseline="-21164" sz="1575" spc="-277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050" spc="-185" b="1">
                <a:solidFill>
                  <a:srgbClr val="FFFFFF"/>
                </a:solidFill>
                <a:latin typeface="Calibri"/>
                <a:cs typeface="Calibri"/>
              </a:rPr>
              <a:t>ly</a:t>
            </a:r>
            <a:r>
              <a:rPr dirty="0" baseline="-21164" sz="1575" spc="-277" b="1">
                <a:solidFill>
                  <a:srgbClr val="FFFFFF"/>
                </a:solidFill>
                <a:latin typeface="Calibri"/>
                <a:cs typeface="Calibri"/>
              </a:rPr>
              <a:t>ly</a:t>
            </a:r>
            <a:r>
              <a:rPr dirty="0" sz="1050" spc="-185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baseline="-21164" sz="1575" spc="-277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sz="1050" spc="-185" b="1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dirty="0" baseline="-21164" sz="1575" spc="-277" b="1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endParaRPr baseline="-21164" sz="1575">
              <a:latin typeface="Calibri"/>
              <a:cs typeface="Calibri"/>
            </a:endParaRPr>
          </a:p>
        </p:txBody>
      </p:sp>
      <p:pic>
        <p:nvPicPr>
          <p:cNvPr id="13" name="object 13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543543" y="6496050"/>
            <a:ext cx="3054857" cy="361949"/>
          </a:xfrm>
          <a:prstGeom prst="rect">
            <a:avLst/>
          </a:prstGeom>
        </p:spPr>
      </p:pic>
      <p:sp>
        <p:nvSpPr>
          <p:cNvPr id="14" name="object 14" descr=""/>
          <p:cNvSpPr txBox="1"/>
          <p:nvPr/>
        </p:nvSpPr>
        <p:spPr>
          <a:xfrm>
            <a:off x="9007347" y="6504940"/>
            <a:ext cx="696595" cy="293370"/>
          </a:xfrm>
          <a:prstGeom prst="rect">
            <a:avLst/>
          </a:prstGeom>
        </p:spPr>
        <p:txBody>
          <a:bodyPr wrap="square" lIns="0" tIns="65404" rIns="0" bIns="0" rtlCol="0" vert="horz">
            <a:spAutoFit/>
          </a:bodyPr>
          <a:lstStyle/>
          <a:p>
            <a:pPr marL="54610" marR="30480" indent="-17145">
              <a:lnSpc>
                <a:spcPct val="67100"/>
              </a:lnSpc>
              <a:spcBef>
                <a:spcPts val="515"/>
              </a:spcBef>
            </a:pPr>
            <a:r>
              <a:rPr dirty="0" sz="1050" spc="-10" b="1">
                <a:solidFill>
                  <a:srgbClr val="FFFFFF"/>
                </a:solidFill>
                <a:latin typeface="Calibri"/>
                <a:cs typeface="Calibri"/>
              </a:rPr>
              <a:t>Alternative </a:t>
            </a:r>
            <a:r>
              <a:rPr dirty="0" sz="1050" spc="-160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baseline="-21164" sz="1575" spc="-240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sz="1050" spc="-160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baseline="-21164" sz="1575" spc="-240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sz="1050" spc="-160" b="1">
                <a:solidFill>
                  <a:srgbClr val="FFFFFF"/>
                </a:solidFill>
                <a:latin typeface="Calibri"/>
                <a:cs typeface="Calibri"/>
              </a:rPr>
              <a:t>lu</a:t>
            </a:r>
            <a:r>
              <a:rPr dirty="0" baseline="-21164" sz="1575" spc="-240" b="1">
                <a:solidFill>
                  <a:srgbClr val="FFFFFF"/>
                </a:solidFill>
                <a:latin typeface="Calibri"/>
                <a:cs typeface="Calibri"/>
              </a:rPr>
              <a:t>lu</a:t>
            </a:r>
            <a:r>
              <a:rPr dirty="0" sz="1050" spc="-160" b="1">
                <a:solidFill>
                  <a:srgbClr val="FFFFFF"/>
                </a:solidFill>
                <a:latin typeface="Calibri"/>
                <a:cs typeface="Calibri"/>
              </a:rPr>
              <a:t>ti</a:t>
            </a:r>
            <a:r>
              <a:rPr dirty="0" baseline="-21164" sz="1575" spc="-240" b="1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dirty="0" sz="1050" spc="-160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baseline="-21164" sz="1575" spc="-240" b="1">
                <a:solidFill>
                  <a:srgbClr val="FFFFFF"/>
                </a:solidFill>
                <a:latin typeface="Calibri"/>
                <a:cs typeface="Calibri"/>
              </a:rPr>
              <a:t>io</a:t>
            </a:r>
            <a:r>
              <a:rPr dirty="0" sz="1050" spc="-160" b="1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dirty="0" baseline="-21164" sz="1575" spc="-240" b="1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endParaRPr baseline="-21164" sz="1575">
              <a:latin typeface="Calibri"/>
              <a:cs typeface="Calibri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10567161" y="6589521"/>
            <a:ext cx="629285" cy="1854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50" spc="-10" b="1">
                <a:solidFill>
                  <a:srgbClr val="FFFFFF"/>
                </a:solidFill>
                <a:latin typeface="Calibri"/>
                <a:cs typeface="Calibri"/>
              </a:rPr>
              <a:t>Conclusion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718058" y="6283545"/>
            <a:ext cx="1341120" cy="514350"/>
          </a:xfrm>
          <a:prstGeom prst="rect">
            <a:avLst/>
          </a:prstGeom>
        </p:spPr>
        <p:txBody>
          <a:bodyPr wrap="square" lIns="0" tIns="55244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434"/>
              </a:spcBef>
            </a:pP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Source:</a:t>
            </a:r>
            <a:r>
              <a:rPr dirty="0" sz="800" spc="-4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(</a:t>
            </a:r>
            <a:r>
              <a:rPr dirty="0" sz="800">
                <a:solidFill>
                  <a:srgbClr val="03234D"/>
                </a:solidFill>
                <a:latin typeface="Arial MT"/>
                <a:cs typeface="Arial MT"/>
              </a:rPr>
              <a:t>Damodaran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,</a:t>
            </a:r>
            <a:r>
              <a:rPr dirty="0" sz="800" spc="-3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 spc="-10">
                <a:solidFill>
                  <a:srgbClr val="010027"/>
                </a:solidFill>
                <a:latin typeface="Arial MT"/>
                <a:cs typeface="Arial MT"/>
              </a:rPr>
              <a:t>2022)</a:t>
            </a:r>
            <a:endParaRPr sz="800">
              <a:latin typeface="Arial MT"/>
              <a:cs typeface="Arial MT"/>
            </a:endParaRPr>
          </a:p>
          <a:p>
            <a:pPr algn="ctr" marL="361315" marR="389890" indent="-52705">
              <a:lnSpc>
                <a:spcPct val="67100"/>
              </a:lnSpc>
              <a:spcBef>
                <a:spcPts val="860"/>
              </a:spcBef>
            </a:pPr>
            <a:r>
              <a:rPr dirty="0" sz="1050" spc="-10" b="1">
                <a:solidFill>
                  <a:srgbClr val="FFFFFF"/>
                </a:solidFill>
                <a:latin typeface="Calibri"/>
                <a:cs typeface="Calibri"/>
              </a:rPr>
              <a:t>Executive </a:t>
            </a:r>
            <a:r>
              <a:rPr dirty="0" baseline="-21164" sz="1575" spc="-427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sz="1050" spc="-285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baseline="-21164" sz="1575" spc="-427" b="1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dirty="0" sz="1050" spc="-285" b="1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dirty="0" baseline="-21164" sz="1575" spc="-427" b="1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dirty="0" sz="1050" spc="-285" b="1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dirty="0" baseline="-21164" sz="1575" spc="-427" b="1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dirty="0" sz="1050" spc="-285" b="1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dirty="0" baseline="-21164" sz="1575" spc="-427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050" spc="-285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baseline="-21164" sz="1575" spc="-427" b="1">
                <a:solidFill>
                  <a:srgbClr val="FFFFFF"/>
                </a:solidFill>
                <a:latin typeface="Calibri"/>
                <a:cs typeface="Calibri"/>
              </a:rPr>
              <a:t>ry</a:t>
            </a:r>
            <a:r>
              <a:rPr dirty="0" sz="1050" spc="-285" b="1">
                <a:solidFill>
                  <a:srgbClr val="FFFFFF"/>
                </a:solidFill>
                <a:latin typeface="Calibri"/>
                <a:cs typeface="Calibri"/>
              </a:rPr>
              <a:t>ry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ts val="2375"/>
              </a:lnSpc>
              <a:spcBef>
                <a:spcPts val="95"/>
              </a:spcBef>
            </a:pPr>
            <a:r>
              <a:rPr dirty="0">
                <a:solidFill>
                  <a:srgbClr val="009999"/>
                </a:solidFill>
              </a:rPr>
              <a:t>Financing</a:t>
            </a:r>
            <a:r>
              <a:rPr dirty="0" spc="-55">
                <a:solidFill>
                  <a:srgbClr val="009999"/>
                </a:solidFill>
              </a:rPr>
              <a:t> </a:t>
            </a:r>
            <a:r>
              <a:rPr dirty="0" spc="-10">
                <a:solidFill>
                  <a:srgbClr val="009999"/>
                </a:solidFill>
              </a:rPr>
              <a:t>Scenario</a:t>
            </a:r>
            <a:r>
              <a:rPr dirty="0" spc="-120">
                <a:solidFill>
                  <a:srgbClr val="009999"/>
                </a:solidFill>
              </a:rPr>
              <a:t> </a:t>
            </a:r>
            <a:r>
              <a:rPr dirty="0" spc="-10">
                <a:solidFill>
                  <a:srgbClr val="009999"/>
                </a:solidFill>
              </a:rPr>
              <a:t>Analysis</a:t>
            </a:r>
          </a:p>
          <a:p>
            <a:pPr marL="19685">
              <a:lnSpc>
                <a:spcPts val="1415"/>
              </a:lnSpc>
            </a:pPr>
            <a:r>
              <a:rPr dirty="0" sz="1200" b="0">
                <a:solidFill>
                  <a:srgbClr val="010027"/>
                </a:solidFill>
                <a:latin typeface="Arial MT"/>
                <a:cs typeface="Arial MT"/>
              </a:rPr>
              <a:t>After</a:t>
            </a:r>
            <a:r>
              <a:rPr dirty="0" sz="1200" spc="-25" b="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 b="0">
                <a:solidFill>
                  <a:srgbClr val="010027"/>
                </a:solidFill>
                <a:latin typeface="Arial MT"/>
                <a:cs typeface="Arial MT"/>
              </a:rPr>
              <a:t>analyzing</a:t>
            </a:r>
            <a:r>
              <a:rPr dirty="0" sz="1200" spc="-45" b="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 b="0">
                <a:solidFill>
                  <a:srgbClr val="010027"/>
                </a:solidFill>
                <a:latin typeface="Arial MT"/>
                <a:cs typeface="Arial MT"/>
              </a:rPr>
              <a:t>three</a:t>
            </a:r>
            <a:r>
              <a:rPr dirty="0" sz="1200" spc="-40" b="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 b="0">
                <a:solidFill>
                  <a:srgbClr val="010027"/>
                </a:solidFill>
                <a:latin typeface="Arial MT"/>
                <a:cs typeface="Arial MT"/>
              </a:rPr>
              <a:t>different</a:t>
            </a:r>
            <a:r>
              <a:rPr dirty="0" sz="1200" spc="-25" b="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 b="0">
                <a:solidFill>
                  <a:srgbClr val="010027"/>
                </a:solidFill>
                <a:latin typeface="Arial MT"/>
                <a:cs typeface="Arial MT"/>
              </a:rPr>
              <a:t>structures</a:t>
            </a:r>
            <a:r>
              <a:rPr dirty="0" sz="1200" spc="-35" b="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 b="0">
                <a:solidFill>
                  <a:srgbClr val="010027"/>
                </a:solidFill>
                <a:latin typeface="Arial MT"/>
                <a:cs typeface="Arial MT"/>
              </a:rPr>
              <a:t>for</a:t>
            </a:r>
            <a:r>
              <a:rPr dirty="0" sz="1200" spc="-25" b="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 b="0">
                <a:solidFill>
                  <a:srgbClr val="010027"/>
                </a:solidFill>
                <a:latin typeface="Arial MT"/>
                <a:cs typeface="Arial MT"/>
              </a:rPr>
              <a:t>this</a:t>
            </a:r>
            <a:r>
              <a:rPr dirty="0" sz="1200" spc="-25" b="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 b="0">
                <a:solidFill>
                  <a:srgbClr val="010027"/>
                </a:solidFill>
                <a:latin typeface="Arial MT"/>
                <a:cs typeface="Arial MT"/>
              </a:rPr>
              <a:t>acquisition,</a:t>
            </a:r>
            <a:r>
              <a:rPr dirty="0" sz="1200" spc="-30" b="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 b="0">
                <a:solidFill>
                  <a:srgbClr val="010027"/>
                </a:solidFill>
                <a:latin typeface="Arial MT"/>
                <a:cs typeface="Arial MT"/>
              </a:rPr>
              <a:t>none</a:t>
            </a:r>
            <a:r>
              <a:rPr dirty="0" sz="1200" spc="-40" b="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 b="0">
                <a:solidFill>
                  <a:srgbClr val="010027"/>
                </a:solidFill>
                <a:latin typeface="Arial MT"/>
                <a:cs typeface="Arial MT"/>
              </a:rPr>
              <a:t>are</a:t>
            </a:r>
            <a:r>
              <a:rPr dirty="0" sz="1200" spc="-35" b="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 b="0">
                <a:solidFill>
                  <a:srgbClr val="010027"/>
                </a:solidFill>
                <a:latin typeface="Arial MT"/>
                <a:cs typeface="Arial MT"/>
              </a:rPr>
              <a:t>feasible</a:t>
            </a:r>
            <a:r>
              <a:rPr dirty="0" sz="1200" spc="-35" b="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 b="0">
                <a:solidFill>
                  <a:srgbClr val="010027"/>
                </a:solidFill>
                <a:latin typeface="Arial MT"/>
                <a:cs typeface="Arial MT"/>
              </a:rPr>
              <a:t>or</a:t>
            </a:r>
            <a:r>
              <a:rPr dirty="0" sz="1200" spc="-25" b="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 spc="-10" b="0">
                <a:solidFill>
                  <a:srgbClr val="010027"/>
                </a:solidFill>
                <a:latin typeface="Arial MT"/>
                <a:cs typeface="Arial MT"/>
              </a:rPr>
              <a:t>logical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623316" y="925067"/>
            <a:ext cx="3366770" cy="298450"/>
          </a:xfrm>
          <a:prstGeom prst="rect">
            <a:avLst/>
          </a:prstGeom>
          <a:solidFill>
            <a:srgbClr val="009999"/>
          </a:solidFill>
        </p:spPr>
        <p:txBody>
          <a:bodyPr wrap="square" lIns="0" tIns="36830" rIns="0" bIns="0" rtlCol="0" vert="horz">
            <a:spAutoFit/>
          </a:bodyPr>
          <a:lstStyle/>
          <a:p>
            <a:pPr marL="1067435">
              <a:lnSpc>
                <a:spcPct val="100000"/>
              </a:lnSpc>
              <a:spcBef>
                <a:spcPts val="290"/>
              </a:spcBef>
            </a:pPr>
            <a:r>
              <a:rPr dirty="0" sz="1400" b="1">
                <a:solidFill>
                  <a:srgbClr val="FFFFFF"/>
                </a:solidFill>
                <a:latin typeface="Arial"/>
                <a:cs typeface="Arial"/>
              </a:rPr>
              <a:t>Debt</a:t>
            </a:r>
            <a:r>
              <a:rPr dirty="0" sz="1400" spc="-10" b="1">
                <a:solidFill>
                  <a:srgbClr val="FFFFFF"/>
                </a:solidFill>
                <a:latin typeface="Arial"/>
                <a:cs typeface="Arial"/>
              </a:rPr>
              <a:t> financing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19" name="object 19" descr=""/>
          <p:cNvGrpSpPr/>
          <p:nvPr/>
        </p:nvGrpSpPr>
        <p:grpSpPr>
          <a:xfrm>
            <a:off x="8189214" y="925067"/>
            <a:ext cx="3366770" cy="1959610"/>
            <a:chOff x="8189214" y="925067"/>
            <a:chExt cx="3366770" cy="1959610"/>
          </a:xfrm>
        </p:grpSpPr>
        <p:sp>
          <p:nvSpPr>
            <p:cNvPr id="20" name="object 20" descr=""/>
            <p:cNvSpPr/>
            <p:nvPr/>
          </p:nvSpPr>
          <p:spPr>
            <a:xfrm>
              <a:off x="8189214" y="925067"/>
              <a:ext cx="3366770" cy="298450"/>
            </a:xfrm>
            <a:custGeom>
              <a:avLst/>
              <a:gdLst/>
              <a:ahLst/>
              <a:cxnLst/>
              <a:rect l="l" t="t" r="r" b="b"/>
              <a:pathLst>
                <a:path w="3366770" h="298450">
                  <a:moveTo>
                    <a:pt x="3366516" y="0"/>
                  </a:moveTo>
                  <a:lnTo>
                    <a:pt x="0" y="0"/>
                  </a:lnTo>
                  <a:lnTo>
                    <a:pt x="0" y="297941"/>
                  </a:lnTo>
                  <a:lnTo>
                    <a:pt x="3366516" y="297941"/>
                  </a:lnTo>
                  <a:lnTo>
                    <a:pt x="3366516" y="0"/>
                  </a:lnTo>
                  <a:close/>
                </a:path>
              </a:pathLst>
            </a:custGeom>
            <a:solidFill>
              <a:srgbClr val="009999">
                <a:alpha val="54901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 descr=""/>
            <p:cNvSpPr/>
            <p:nvPr/>
          </p:nvSpPr>
          <p:spPr>
            <a:xfrm>
              <a:off x="8189214" y="1223009"/>
              <a:ext cx="3366770" cy="1661160"/>
            </a:xfrm>
            <a:custGeom>
              <a:avLst/>
              <a:gdLst/>
              <a:ahLst/>
              <a:cxnLst/>
              <a:rect l="l" t="t" r="r" b="b"/>
              <a:pathLst>
                <a:path w="3366770" h="1661160">
                  <a:moveTo>
                    <a:pt x="3366516" y="0"/>
                  </a:moveTo>
                  <a:lnTo>
                    <a:pt x="0" y="0"/>
                  </a:lnTo>
                  <a:lnTo>
                    <a:pt x="0" y="1661160"/>
                  </a:lnTo>
                  <a:lnTo>
                    <a:pt x="3366516" y="1661160"/>
                  </a:lnTo>
                  <a:lnTo>
                    <a:pt x="3366516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2" name="object 22" descr=""/>
          <p:cNvSpPr txBox="1"/>
          <p:nvPr/>
        </p:nvSpPr>
        <p:spPr>
          <a:xfrm>
            <a:off x="8165655" y="825854"/>
            <a:ext cx="3430270" cy="1823720"/>
          </a:xfrm>
          <a:prstGeom prst="rect">
            <a:avLst/>
          </a:prstGeom>
        </p:spPr>
        <p:txBody>
          <a:bodyPr wrap="square" lIns="0" tIns="136525" rIns="0" bIns="0" rtlCol="0" vert="horz">
            <a:spAutoFit/>
          </a:bodyPr>
          <a:lstStyle/>
          <a:p>
            <a:pPr marL="915035">
              <a:lnSpc>
                <a:spcPct val="100000"/>
              </a:lnSpc>
              <a:spcBef>
                <a:spcPts val="1075"/>
              </a:spcBef>
            </a:pPr>
            <a:r>
              <a:rPr dirty="0" sz="1400" b="1">
                <a:solidFill>
                  <a:srgbClr val="FFFFFF"/>
                </a:solidFill>
                <a:latin typeface="Arial"/>
                <a:cs typeface="Arial"/>
              </a:rPr>
              <a:t>Equity/cash</a:t>
            </a:r>
            <a:r>
              <a:rPr dirty="0" sz="1400" spc="-7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spc="-10" b="1">
                <a:solidFill>
                  <a:srgbClr val="FFFFFF"/>
                </a:solidFill>
                <a:latin typeface="Arial"/>
                <a:cs typeface="Arial"/>
              </a:rPr>
              <a:t>hybrid</a:t>
            </a:r>
            <a:endParaRPr sz="1400">
              <a:latin typeface="Arial"/>
              <a:cs typeface="Arial"/>
            </a:endParaRPr>
          </a:p>
          <a:p>
            <a:pPr marL="287020" marR="222250" indent="-171450">
              <a:lnSpc>
                <a:spcPct val="100000"/>
              </a:lnSpc>
              <a:spcBef>
                <a:spcPts val="700"/>
              </a:spcBef>
              <a:buClr>
                <a:srgbClr val="009999"/>
              </a:buClr>
              <a:buFont typeface="Wingdings"/>
              <a:buChar char=""/>
              <a:tabLst>
                <a:tab pos="287020" algn="l"/>
              </a:tabLst>
            </a:pP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By</a:t>
            </a:r>
            <a:r>
              <a:rPr dirty="0" sz="1000" spc="-1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financing</a:t>
            </a:r>
            <a:r>
              <a:rPr dirty="0" sz="1000" spc="-4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this</a:t>
            </a:r>
            <a:r>
              <a:rPr dirty="0" sz="100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acquisition</a:t>
            </a:r>
            <a:r>
              <a:rPr dirty="0" sz="1000" spc="-4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with</a:t>
            </a:r>
            <a:r>
              <a:rPr dirty="0" sz="1000" spc="-1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40%</a:t>
            </a:r>
            <a:r>
              <a:rPr dirty="0" sz="1000" spc="-3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debt</a:t>
            </a:r>
            <a:r>
              <a:rPr dirty="0" sz="100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and</a:t>
            </a:r>
            <a:r>
              <a:rPr dirty="0" sz="1000" spc="-3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 spc="-25">
                <a:solidFill>
                  <a:srgbClr val="03234D"/>
                </a:solidFill>
                <a:latin typeface="Arial MT"/>
                <a:cs typeface="Arial MT"/>
              </a:rPr>
              <a:t>60%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equity,</a:t>
            </a:r>
            <a:r>
              <a:rPr dirty="0" sz="1000" spc="-4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there</a:t>
            </a:r>
            <a:r>
              <a:rPr dirty="0" sz="1000" spc="-3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would</a:t>
            </a:r>
            <a:r>
              <a:rPr dirty="0" sz="1000" spc="-3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be</a:t>
            </a:r>
            <a:r>
              <a:rPr dirty="0" sz="100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 b="1">
                <a:solidFill>
                  <a:srgbClr val="03234D"/>
                </a:solidFill>
                <a:latin typeface="Arial"/>
                <a:cs typeface="Arial"/>
              </a:rPr>
              <a:t>dilutive</a:t>
            </a:r>
            <a:r>
              <a:rPr dirty="0" sz="1000" spc="-20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000" b="1">
                <a:solidFill>
                  <a:srgbClr val="03234D"/>
                </a:solidFill>
                <a:latin typeface="Arial"/>
                <a:cs typeface="Arial"/>
              </a:rPr>
              <a:t>to</a:t>
            </a:r>
            <a:r>
              <a:rPr dirty="0" sz="1000" spc="-10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000" b="1">
                <a:solidFill>
                  <a:srgbClr val="03234D"/>
                </a:solidFill>
                <a:latin typeface="Arial"/>
                <a:cs typeface="Arial"/>
              </a:rPr>
              <a:t>EPS</a:t>
            </a:r>
            <a:r>
              <a:rPr dirty="0" sz="1000" spc="-30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000" b="1">
                <a:solidFill>
                  <a:srgbClr val="03234D"/>
                </a:solidFill>
                <a:latin typeface="Arial"/>
                <a:cs typeface="Arial"/>
              </a:rPr>
              <a:t>by</a:t>
            </a:r>
            <a:r>
              <a:rPr dirty="0" sz="1000" spc="-20" b="1">
                <a:solidFill>
                  <a:srgbClr val="03234D"/>
                </a:solidFill>
                <a:latin typeface="Arial"/>
                <a:cs typeface="Arial"/>
              </a:rPr>
              <a:t> 1.2%</a:t>
            </a:r>
            <a:endParaRPr sz="1000">
              <a:latin typeface="Arial"/>
              <a:cs typeface="Arial"/>
            </a:endParaRPr>
          </a:p>
          <a:p>
            <a:pPr marL="287020" marR="125730" indent="-171450">
              <a:lnSpc>
                <a:spcPct val="100000"/>
              </a:lnSpc>
              <a:buClr>
                <a:srgbClr val="009999"/>
              </a:buClr>
              <a:buFont typeface="Wingdings"/>
              <a:buChar char=""/>
              <a:tabLst>
                <a:tab pos="287020" algn="l"/>
              </a:tabLst>
            </a:pP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By using</a:t>
            </a:r>
            <a:r>
              <a:rPr dirty="0" sz="100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a </a:t>
            </a:r>
            <a:r>
              <a:rPr dirty="0" sz="1000" spc="-10">
                <a:solidFill>
                  <a:srgbClr val="03234D"/>
                </a:solidFill>
                <a:latin typeface="Arial MT"/>
                <a:cs typeface="Arial MT"/>
              </a:rPr>
              <a:t>combination</a:t>
            </a:r>
            <a:r>
              <a:rPr dirty="0" sz="100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of debt</a:t>
            </a:r>
            <a:r>
              <a:rPr dirty="0" sz="100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and</a:t>
            </a:r>
            <a:r>
              <a:rPr dirty="0" sz="100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equity</a:t>
            </a:r>
            <a:r>
              <a:rPr dirty="0" sz="1000" spc="-1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you</a:t>
            </a:r>
            <a:r>
              <a:rPr dirty="0" sz="1000" spc="-20">
                <a:solidFill>
                  <a:srgbClr val="03234D"/>
                </a:solidFill>
                <a:latin typeface="Arial MT"/>
                <a:cs typeface="Arial MT"/>
              </a:rPr>
              <a:t> reap</a:t>
            </a:r>
            <a:r>
              <a:rPr dirty="0" sz="1000" spc="50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the</a:t>
            </a:r>
            <a:r>
              <a:rPr dirty="0" sz="100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benefits</a:t>
            </a:r>
            <a:r>
              <a:rPr dirty="0" sz="100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of</a:t>
            </a:r>
            <a:r>
              <a:rPr dirty="0" sz="1000" spc="-1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both.</a:t>
            </a:r>
            <a:r>
              <a:rPr dirty="0" sz="100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 spc="-10">
                <a:solidFill>
                  <a:srgbClr val="03234D"/>
                </a:solidFill>
                <a:latin typeface="Arial MT"/>
                <a:cs typeface="Arial MT"/>
              </a:rPr>
              <a:t>Retaining</a:t>
            </a:r>
            <a:r>
              <a:rPr dirty="0" sz="100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ownership</a:t>
            </a:r>
            <a:r>
              <a:rPr dirty="0" sz="100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in</a:t>
            </a:r>
            <a:r>
              <a:rPr dirty="0" sz="1000" spc="-1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 spc="-25">
                <a:solidFill>
                  <a:srgbClr val="03234D"/>
                </a:solidFill>
                <a:latin typeface="Arial MT"/>
                <a:cs typeface="Arial MT"/>
              </a:rPr>
              <a:t>the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company</a:t>
            </a:r>
            <a:r>
              <a:rPr dirty="0" sz="1000" spc="-3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through</a:t>
            </a:r>
            <a:r>
              <a:rPr dirty="0" sz="1000" spc="-4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issuing</a:t>
            </a:r>
            <a:r>
              <a:rPr dirty="0" sz="1000" spc="-3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equity</a:t>
            </a:r>
            <a:r>
              <a:rPr dirty="0" sz="1000" spc="-3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but</a:t>
            </a:r>
            <a:r>
              <a:rPr dirty="0" sz="1000" spc="-3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also</a:t>
            </a:r>
            <a:r>
              <a:rPr dirty="0" sz="100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keeping</a:t>
            </a:r>
            <a:r>
              <a:rPr dirty="0" sz="1000" spc="-3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 spc="-20">
                <a:solidFill>
                  <a:srgbClr val="03234D"/>
                </a:solidFill>
                <a:latin typeface="Arial MT"/>
                <a:cs typeface="Arial MT"/>
              </a:rPr>
              <a:t>your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cost</a:t>
            </a:r>
            <a:r>
              <a:rPr dirty="0" sz="100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of</a:t>
            </a:r>
            <a:r>
              <a:rPr dirty="0" sz="100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capital</a:t>
            </a:r>
            <a:r>
              <a:rPr dirty="0" sz="100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with</a:t>
            </a:r>
            <a:r>
              <a:rPr dirty="0" sz="100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debt</a:t>
            </a:r>
            <a:r>
              <a:rPr dirty="0" sz="100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 spc="-10">
                <a:solidFill>
                  <a:srgbClr val="03234D"/>
                </a:solidFill>
                <a:latin typeface="Arial MT"/>
                <a:cs typeface="Arial MT"/>
              </a:rPr>
              <a:t>financing</a:t>
            </a:r>
            <a:endParaRPr sz="1000">
              <a:latin typeface="Arial MT"/>
              <a:cs typeface="Arial MT"/>
            </a:endParaRPr>
          </a:p>
          <a:p>
            <a:pPr marL="287020" marR="184785" indent="-171450">
              <a:lnSpc>
                <a:spcPct val="100000"/>
              </a:lnSpc>
              <a:spcBef>
                <a:spcPts val="5"/>
              </a:spcBef>
              <a:buClr>
                <a:srgbClr val="009999"/>
              </a:buClr>
              <a:buFont typeface="Wingdings"/>
              <a:buChar char=""/>
              <a:tabLst>
                <a:tab pos="287020" algn="l"/>
              </a:tabLst>
            </a:pP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While</a:t>
            </a:r>
            <a:r>
              <a:rPr dirty="0" sz="1000" spc="-1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this</a:t>
            </a:r>
            <a:r>
              <a:rPr dirty="0" sz="1000" spc="-1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 spc="-10">
                <a:solidFill>
                  <a:srgbClr val="03234D"/>
                </a:solidFill>
                <a:latin typeface="Arial MT"/>
                <a:cs typeface="Arial MT"/>
              </a:rPr>
              <a:t>structure</a:t>
            </a:r>
            <a:r>
              <a:rPr dirty="0" sz="100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is the</a:t>
            </a:r>
            <a:r>
              <a:rPr dirty="0" sz="100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most</a:t>
            </a:r>
            <a:r>
              <a:rPr dirty="0" sz="1000" spc="-1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favorable</a:t>
            </a:r>
            <a:r>
              <a:rPr dirty="0" sz="100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to</a:t>
            </a:r>
            <a:r>
              <a:rPr dirty="0" sz="1000" spc="-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the</a:t>
            </a:r>
            <a:r>
              <a:rPr dirty="0" sz="100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 spc="-10">
                <a:solidFill>
                  <a:srgbClr val="03234D"/>
                </a:solidFill>
                <a:latin typeface="Arial MT"/>
                <a:cs typeface="Arial MT"/>
              </a:rPr>
              <a:t>other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proposed</a:t>
            </a:r>
            <a:r>
              <a:rPr dirty="0" sz="1000" spc="-5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structures,</a:t>
            </a:r>
            <a:r>
              <a:rPr dirty="0" sz="1000" spc="-4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the</a:t>
            </a:r>
            <a:r>
              <a:rPr dirty="0" sz="1000" spc="-3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deal</a:t>
            </a:r>
            <a:r>
              <a:rPr dirty="0" sz="100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size</a:t>
            </a:r>
            <a:r>
              <a:rPr dirty="0" sz="100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is</a:t>
            </a:r>
            <a:r>
              <a:rPr dirty="0" sz="1000" spc="-1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still</a:t>
            </a:r>
            <a:r>
              <a:rPr dirty="0" sz="100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too</a:t>
            </a:r>
            <a:r>
              <a:rPr dirty="0" sz="1000" spc="-3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large</a:t>
            </a:r>
            <a:r>
              <a:rPr dirty="0" sz="100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 spc="-25">
                <a:solidFill>
                  <a:srgbClr val="03234D"/>
                </a:solidFill>
                <a:latin typeface="Arial MT"/>
                <a:cs typeface="Arial MT"/>
              </a:rPr>
              <a:t>to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mitigate</a:t>
            </a:r>
            <a:r>
              <a:rPr dirty="0" sz="1000" spc="-3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the</a:t>
            </a:r>
            <a:r>
              <a:rPr dirty="0" sz="1000" spc="-3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negatives</a:t>
            </a:r>
            <a:r>
              <a:rPr dirty="0" sz="1000" spc="-3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with</a:t>
            </a:r>
            <a:r>
              <a:rPr dirty="0" sz="100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any</a:t>
            </a:r>
            <a:r>
              <a:rPr dirty="0" sz="1000" spc="-3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 spc="-10">
                <a:solidFill>
                  <a:srgbClr val="03234D"/>
                </a:solidFill>
                <a:latin typeface="Arial MT"/>
                <a:cs typeface="Arial MT"/>
              </a:rPr>
              <a:t>structure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23" name="object 23" descr=""/>
          <p:cNvSpPr txBox="1"/>
          <p:nvPr/>
        </p:nvSpPr>
        <p:spPr>
          <a:xfrm>
            <a:off x="4406646" y="925067"/>
            <a:ext cx="3366135" cy="298450"/>
          </a:xfrm>
          <a:prstGeom prst="rect">
            <a:avLst/>
          </a:prstGeom>
          <a:solidFill>
            <a:srgbClr val="00C2B0"/>
          </a:solidFill>
        </p:spPr>
        <p:txBody>
          <a:bodyPr wrap="square" lIns="0" tIns="36830" rIns="0" bIns="0" rtlCol="0" vert="horz">
            <a:spAutoFit/>
          </a:bodyPr>
          <a:lstStyle/>
          <a:p>
            <a:pPr marL="993775">
              <a:lnSpc>
                <a:spcPct val="100000"/>
              </a:lnSpc>
              <a:spcBef>
                <a:spcPts val="290"/>
              </a:spcBef>
            </a:pPr>
            <a:r>
              <a:rPr dirty="0" sz="1400" b="1">
                <a:solidFill>
                  <a:srgbClr val="FFFFFF"/>
                </a:solidFill>
                <a:latin typeface="Arial"/>
                <a:cs typeface="Arial"/>
              </a:rPr>
              <a:t>Equity</a:t>
            </a:r>
            <a:r>
              <a:rPr dirty="0" sz="1400" spc="-5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spc="-10" b="1">
                <a:solidFill>
                  <a:srgbClr val="FFFFFF"/>
                </a:solidFill>
                <a:latin typeface="Arial"/>
                <a:cs typeface="Arial"/>
              </a:rPr>
              <a:t>financing</a:t>
            </a:r>
            <a:endParaRPr sz="1400">
              <a:latin typeface="Arial"/>
              <a:cs typeface="Arial"/>
            </a:endParaRPr>
          </a:p>
        </p:txBody>
      </p:sp>
      <p:sp>
        <p:nvSpPr>
          <p:cNvPr id="24" name="object 24" descr=""/>
          <p:cNvSpPr txBox="1"/>
          <p:nvPr/>
        </p:nvSpPr>
        <p:spPr>
          <a:xfrm>
            <a:off x="623316" y="1223010"/>
            <a:ext cx="3366770" cy="1661160"/>
          </a:xfrm>
          <a:prstGeom prst="rect">
            <a:avLst/>
          </a:prstGeom>
          <a:solidFill>
            <a:srgbClr val="E7E6E6"/>
          </a:solidFill>
        </p:spPr>
        <p:txBody>
          <a:bodyPr wrap="square" lIns="0" tIns="41910" rIns="0" bIns="0" rtlCol="0" vert="horz">
            <a:spAutoFit/>
          </a:bodyPr>
          <a:lstStyle/>
          <a:p>
            <a:pPr marL="248285" marR="106680" indent="-171450">
              <a:lnSpc>
                <a:spcPct val="100000"/>
              </a:lnSpc>
              <a:spcBef>
                <a:spcPts val="330"/>
              </a:spcBef>
              <a:buClr>
                <a:srgbClr val="009999"/>
              </a:buClr>
              <a:buFont typeface="Wingdings"/>
              <a:buChar char=""/>
              <a:tabLst>
                <a:tab pos="248285" algn="l"/>
              </a:tabLst>
            </a:pP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By</a:t>
            </a:r>
            <a:r>
              <a:rPr dirty="0" sz="1000" spc="-1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financing</a:t>
            </a:r>
            <a:r>
              <a:rPr dirty="0" sz="1000" spc="-4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this</a:t>
            </a:r>
            <a:r>
              <a:rPr dirty="0" sz="100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acquisition</a:t>
            </a:r>
            <a:r>
              <a:rPr dirty="0" sz="1000" spc="-3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with</a:t>
            </a:r>
            <a:r>
              <a:rPr dirty="0" sz="100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100%</a:t>
            </a:r>
            <a:r>
              <a:rPr dirty="0" sz="1000" spc="-3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debt</a:t>
            </a:r>
            <a:r>
              <a:rPr dirty="0" sz="1000" spc="-3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using</a:t>
            </a:r>
            <a:r>
              <a:rPr dirty="0" sz="1000" spc="-4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 spc="-25">
                <a:solidFill>
                  <a:srgbClr val="03234D"/>
                </a:solidFill>
                <a:latin typeface="Arial MT"/>
                <a:cs typeface="Arial MT"/>
              </a:rPr>
              <a:t>20-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year</a:t>
            </a:r>
            <a:r>
              <a:rPr dirty="0" sz="1000" spc="-1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notes</a:t>
            </a:r>
            <a:r>
              <a:rPr dirty="0" sz="100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marked</a:t>
            </a:r>
            <a:r>
              <a:rPr dirty="0" sz="100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at</a:t>
            </a:r>
            <a:r>
              <a:rPr dirty="0" sz="1000" spc="-1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SOFR</a:t>
            </a:r>
            <a:r>
              <a:rPr dirty="0" sz="1000" spc="-1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plus</a:t>
            </a:r>
            <a:r>
              <a:rPr dirty="0" sz="100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1.00</a:t>
            </a:r>
            <a:r>
              <a:rPr dirty="0" sz="100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(6.60%)</a:t>
            </a:r>
            <a:r>
              <a:rPr dirty="0" sz="100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 spc="-10">
                <a:solidFill>
                  <a:srgbClr val="03234D"/>
                </a:solidFill>
                <a:latin typeface="Arial MT"/>
                <a:cs typeface="Arial MT"/>
              </a:rPr>
              <a:t>would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have</a:t>
            </a:r>
            <a:r>
              <a:rPr dirty="0" sz="1000" spc="-4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 b="1">
                <a:solidFill>
                  <a:srgbClr val="03234D"/>
                </a:solidFill>
                <a:latin typeface="Arial"/>
                <a:cs typeface="Arial"/>
              </a:rPr>
              <a:t>massive</a:t>
            </a:r>
            <a:r>
              <a:rPr dirty="0" sz="1000" spc="-40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000" b="1">
                <a:solidFill>
                  <a:srgbClr val="03234D"/>
                </a:solidFill>
                <a:latin typeface="Arial"/>
                <a:cs typeface="Arial"/>
              </a:rPr>
              <a:t>implications</a:t>
            </a:r>
            <a:r>
              <a:rPr dirty="0" sz="1000" spc="-45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000" b="1">
                <a:solidFill>
                  <a:srgbClr val="03234D"/>
                </a:solidFill>
                <a:latin typeface="Arial"/>
                <a:cs typeface="Arial"/>
              </a:rPr>
              <a:t>that</a:t>
            </a:r>
            <a:r>
              <a:rPr dirty="0" sz="1000" spc="-30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000" b="1">
                <a:solidFill>
                  <a:srgbClr val="03234D"/>
                </a:solidFill>
                <a:latin typeface="Arial"/>
                <a:cs typeface="Arial"/>
              </a:rPr>
              <a:t>would</a:t>
            </a:r>
            <a:r>
              <a:rPr dirty="0" sz="1000" spc="-35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000" spc="-10" b="1">
                <a:solidFill>
                  <a:srgbClr val="03234D"/>
                </a:solidFill>
                <a:latin typeface="Arial"/>
                <a:cs typeface="Arial"/>
              </a:rPr>
              <a:t>negatively </a:t>
            </a:r>
            <a:r>
              <a:rPr dirty="0" sz="1000" b="1">
                <a:solidFill>
                  <a:srgbClr val="03234D"/>
                </a:solidFill>
                <a:latin typeface="Arial"/>
                <a:cs typeface="Arial"/>
              </a:rPr>
              <a:t>impact</a:t>
            </a:r>
            <a:r>
              <a:rPr dirty="0" sz="1000" spc="-45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000" b="1">
                <a:solidFill>
                  <a:srgbClr val="03234D"/>
                </a:solidFill>
                <a:latin typeface="Arial"/>
                <a:cs typeface="Arial"/>
              </a:rPr>
              <a:t>Siemens’</a:t>
            </a:r>
            <a:r>
              <a:rPr dirty="0" sz="1000" spc="-50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000" b="1">
                <a:solidFill>
                  <a:srgbClr val="03234D"/>
                </a:solidFill>
                <a:latin typeface="Arial"/>
                <a:cs typeface="Arial"/>
              </a:rPr>
              <a:t>leverage</a:t>
            </a:r>
            <a:r>
              <a:rPr dirty="0" sz="1000" spc="-50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000" spc="-10" b="1">
                <a:solidFill>
                  <a:srgbClr val="03234D"/>
                </a:solidFill>
                <a:latin typeface="Arial"/>
                <a:cs typeface="Arial"/>
              </a:rPr>
              <a:t>ratios</a:t>
            </a:r>
            <a:endParaRPr sz="1000">
              <a:latin typeface="Arial"/>
              <a:cs typeface="Arial"/>
            </a:endParaRPr>
          </a:p>
          <a:p>
            <a:pPr marL="248285" marR="160020" indent="-171450">
              <a:lnSpc>
                <a:spcPct val="100000"/>
              </a:lnSpc>
              <a:buClr>
                <a:srgbClr val="009999"/>
              </a:buClr>
              <a:buFont typeface="Wingdings"/>
              <a:buChar char=""/>
              <a:tabLst>
                <a:tab pos="248285" algn="l"/>
              </a:tabLst>
            </a:pP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Referring</a:t>
            </a:r>
            <a:r>
              <a:rPr dirty="0" sz="1000" spc="-3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to</a:t>
            </a:r>
            <a:r>
              <a:rPr dirty="0" sz="1000" spc="-1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the</a:t>
            </a:r>
            <a:r>
              <a:rPr dirty="0" sz="100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slide</a:t>
            </a:r>
            <a:r>
              <a:rPr dirty="0" sz="100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52,</a:t>
            </a:r>
            <a:r>
              <a:rPr dirty="0" sz="100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we</a:t>
            </a:r>
            <a:r>
              <a:rPr dirty="0" sz="1000" spc="-1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can</a:t>
            </a:r>
            <a:r>
              <a:rPr dirty="0" sz="100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see</a:t>
            </a:r>
            <a:r>
              <a:rPr dirty="0" sz="100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that</a:t>
            </a:r>
            <a:r>
              <a:rPr dirty="0" sz="100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 spc="-10">
                <a:solidFill>
                  <a:srgbClr val="03234D"/>
                </a:solidFill>
                <a:latin typeface="Arial MT"/>
                <a:cs typeface="Arial MT"/>
              </a:rPr>
              <a:t>Siemens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Adjusted</a:t>
            </a:r>
            <a:r>
              <a:rPr dirty="0" sz="1000" spc="-4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Debt/EBITDA</a:t>
            </a:r>
            <a:r>
              <a:rPr dirty="0" sz="1000" spc="-4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ratio</a:t>
            </a:r>
            <a:r>
              <a:rPr dirty="0" sz="1000" spc="-3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would</a:t>
            </a:r>
            <a:r>
              <a:rPr dirty="0" sz="1000" spc="-4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increase</a:t>
            </a:r>
            <a:r>
              <a:rPr dirty="0" sz="1000" spc="-4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by</a:t>
            </a:r>
            <a:r>
              <a:rPr dirty="0" sz="100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 spc="-20">
                <a:solidFill>
                  <a:srgbClr val="03234D"/>
                </a:solidFill>
                <a:latin typeface="Arial MT"/>
                <a:cs typeface="Arial MT"/>
              </a:rPr>
              <a:t>4.1x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resulting</a:t>
            </a:r>
            <a:r>
              <a:rPr dirty="0" sz="100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in</a:t>
            </a:r>
            <a:r>
              <a:rPr dirty="0" sz="1000" spc="-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their</a:t>
            </a:r>
            <a:r>
              <a:rPr dirty="0" sz="1000" spc="-1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credit</a:t>
            </a:r>
            <a:r>
              <a:rPr dirty="0" sz="100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 spc="-10">
                <a:solidFill>
                  <a:srgbClr val="03234D"/>
                </a:solidFill>
                <a:latin typeface="Arial MT"/>
                <a:cs typeface="Arial MT"/>
              </a:rPr>
              <a:t>worthiness</a:t>
            </a:r>
            <a:r>
              <a:rPr dirty="0" sz="100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being</a:t>
            </a:r>
            <a:r>
              <a:rPr dirty="0" sz="100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 spc="-10">
                <a:solidFill>
                  <a:srgbClr val="03234D"/>
                </a:solidFill>
                <a:latin typeface="Arial MT"/>
                <a:cs typeface="Arial MT"/>
              </a:rPr>
              <a:t>downgraded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to</a:t>
            </a:r>
            <a:r>
              <a:rPr dirty="0" sz="1000" spc="-20">
                <a:solidFill>
                  <a:srgbClr val="03234D"/>
                </a:solidFill>
                <a:latin typeface="Arial MT"/>
                <a:cs typeface="Arial MT"/>
              </a:rPr>
              <a:t> Baa3</a:t>
            </a:r>
            <a:endParaRPr sz="1000">
              <a:latin typeface="Arial MT"/>
              <a:cs typeface="Arial MT"/>
            </a:endParaRPr>
          </a:p>
          <a:p>
            <a:pPr marL="247650" indent="-170815">
              <a:lnSpc>
                <a:spcPct val="100000"/>
              </a:lnSpc>
              <a:buClr>
                <a:srgbClr val="009999"/>
              </a:buClr>
              <a:buFont typeface="Wingdings"/>
              <a:buChar char=""/>
              <a:tabLst>
                <a:tab pos="247650" algn="l"/>
              </a:tabLst>
            </a:pP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Due</a:t>
            </a:r>
            <a:r>
              <a:rPr dirty="0" sz="100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to</a:t>
            </a:r>
            <a:r>
              <a:rPr dirty="0" sz="100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these</a:t>
            </a:r>
            <a:r>
              <a:rPr dirty="0" sz="1000" spc="-3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reasons,</a:t>
            </a:r>
            <a:r>
              <a:rPr dirty="0" sz="100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debt</a:t>
            </a:r>
            <a:r>
              <a:rPr dirty="0" sz="1000" spc="-3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financing</a:t>
            </a:r>
            <a:r>
              <a:rPr dirty="0" sz="100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is</a:t>
            </a:r>
            <a:r>
              <a:rPr dirty="0" sz="1000" spc="-1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 spc="-10">
                <a:solidFill>
                  <a:srgbClr val="03234D"/>
                </a:solidFill>
                <a:latin typeface="Arial MT"/>
                <a:cs typeface="Arial MT"/>
              </a:rPr>
              <a:t>infeasible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25" name="object 25" descr=""/>
          <p:cNvSpPr txBox="1"/>
          <p:nvPr/>
        </p:nvSpPr>
        <p:spPr>
          <a:xfrm>
            <a:off x="4406646" y="1223010"/>
            <a:ext cx="3366135" cy="1661160"/>
          </a:xfrm>
          <a:prstGeom prst="rect">
            <a:avLst/>
          </a:prstGeom>
          <a:solidFill>
            <a:srgbClr val="E7E6E6"/>
          </a:solidFill>
        </p:spPr>
        <p:txBody>
          <a:bodyPr wrap="square" lIns="0" tIns="41910" rIns="0" bIns="0" rtlCol="0" vert="horz">
            <a:spAutoFit/>
          </a:bodyPr>
          <a:lstStyle/>
          <a:p>
            <a:pPr marL="262890" marR="281305" indent="-171450">
              <a:lnSpc>
                <a:spcPct val="100000"/>
              </a:lnSpc>
              <a:spcBef>
                <a:spcPts val="330"/>
              </a:spcBef>
              <a:buClr>
                <a:srgbClr val="009999"/>
              </a:buClr>
              <a:buFont typeface="Wingdings"/>
              <a:buChar char=""/>
              <a:tabLst>
                <a:tab pos="262890" algn="l"/>
              </a:tabLst>
            </a:pP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By</a:t>
            </a:r>
            <a:r>
              <a:rPr dirty="0" sz="100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financing</a:t>
            </a:r>
            <a:r>
              <a:rPr dirty="0" sz="1000" spc="-4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this</a:t>
            </a:r>
            <a:r>
              <a:rPr dirty="0" sz="100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acquisition</a:t>
            </a:r>
            <a:r>
              <a:rPr dirty="0" sz="1000" spc="-4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with</a:t>
            </a:r>
            <a:r>
              <a:rPr dirty="0" sz="100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100%</a:t>
            </a:r>
            <a:r>
              <a:rPr dirty="0" sz="1000" spc="-3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 spc="-10">
                <a:solidFill>
                  <a:srgbClr val="03234D"/>
                </a:solidFill>
                <a:latin typeface="Arial MT"/>
                <a:cs typeface="Arial MT"/>
              </a:rPr>
              <a:t>equity,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Siemens</a:t>
            </a:r>
            <a:r>
              <a:rPr dirty="0" sz="100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would</a:t>
            </a:r>
            <a:r>
              <a:rPr dirty="0" sz="1000" spc="-3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have</a:t>
            </a:r>
            <a:r>
              <a:rPr dirty="0" sz="100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to</a:t>
            </a:r>
            <a:r>
              <a:rPr dirty="0" sz="100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issue</a:t>
            </a:r>
            <a:r>
              <a:rPr dirty="0" sz="100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211</a:t>
            </a:r>
            <a:r>
              <a:rPr dirty="0" sz="100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million</a:t>
            </a:r>
            <a:r>
              <a:rPr dirty="0" sz="1000" spc="-10">
                <a:solidFill>
                  <a:srgbClr val="03234D"/>
                </a:solidFill>
                <a:latin typeface="Arial MT"/>
                <a:cs typeface="Arial MT"/>
              </a:rPr>
              <a:t> shares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resulting</a:t>
            </a:r>
            <a:r>
              <a:rPr dirty="0" sz="1000" spc="-3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in</a:t>
            </a:r>
            <a:r>
              <a:rPr dirty="0" sz="1000" spc="-1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a</a:t>
            </a:r>
            <a:r>
              <a:rPr dirty="0" sz="100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1.2%</a:t>
            </a:r>
            <a:r>
              <a:rPr dirty="0" sz="100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dilutive</a:t>
            </a:r>
            <a:r>
              <a:rPr dirty="0" sz="1000" spc="-1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effect</a:t>
            </a:r>
            <a:r>
              <a:rPr dirty="0" sz="1000" spc="-3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to</a:t>
            </a:r>
            <a:r>
              <a:rPr dirty="0" sz="100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pro</a:t>
            </a:r>
            <a:r>
              <a:rPr dirty="0" sz="100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forma</a:t>
            </a:r>
            <a:r>
              <a:rPr dirty="0" sz="1000" spc="-25">
                <a:solidFill>
                  <a:srgbClr val="03234D"/>
                </a:solidFill>
                <a:latin typeface="Arial MT"/>
                <a:cs typeface="Arial MT"/>
              </a:rPr>
              <a:t> EPS</a:t>
            </a:r>
            <a:endParaRPr sz="1000">
              <a:latin typeface="Arial MT"/>
              <a:cs typeface="Arial MT"/>
            </a:endParaRPr>
          </a:p>
          <a:p>
            <a:pPr marL="262890" marR="127000" indent="-171450">
              <a:lnSpc>
                <a:spcPct val="100000"/>
              </a:lnSpc>
              <a:buClr>
                <a:srgbClr val="009999"/>
              </a:buClr>
              <a:buFont typeface="Wingdings"/>
              <a:buChar char=""/>
              <a:tabLst>
                <a:tab pos="262890" algn="l"/>
              </a:tabLst>
            </a:pP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Equity</a:t>
            </a:r>
            <a:r>
              <a:rPr dirty="0" sz="1000" spc="-3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financing</a:t>
            </a:r>
            <a:r>
              <a:rPr dirty="0" sz="1000" spc="-3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in</a:t>
            </a:r>
            <a:r>
              <a:rPr dirty="0" sz="1000" spc="-1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the</a:t>
            </a:r>
            <a:r>
              <a:rPr dirty="0" sz="1000" spc="-3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green</a:t>
            </a:r>
            <a:r>
              <a:rPr dirty="0" sz="1000" spc="-4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energy</a:t>
            </a:r>
            <a:r>
              <a:rPr dirty="0" sz="1000" spc="-3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sector</a:t>
            </a:r>
            <a:r>
              <a:rPr dirty="0" sz="1000" spc="-25">
                <a:solidFill>
                  <a:srgbClr val="03234D"/>
                </a:solidFill>
                <a:latin typeface="Arial MT"/>
                <a:cs typeface="Arial MT"/>
              </a:rPr>
              <a:t> is </a:t>
            </a:r>
            <a:r>
              <a:rPr dirty="0" sz="1000" spc="-10">
                <a:solidFill>
                  <a:srgbClr val="03234D"/>
                </a:solidFill>
                <a:latin typeface="Arial MT"/>
                <a:cs typeface="Arial MT"/>
              </a:rPr>
              <a:t>exceptionally</a:t>
            </a:r>
            <a:r>
              <a:rPr dirty="0" sz="100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expensive.</a:t>
            </a:r>
            <a:r>
              <a:rPr dirty="0" sz="100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Green</a:t>
            </a:r>
            <a:r>
              <a:rPr dirty="0" sz="100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&amp;</a:t>
            </a:r>
            <a:r>
              <a:rPr dirty="0" sz="100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renewable</a:t>
            </a:r>
            <a:r>
              <a:rPr dirty="0" sz="100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 spc="-10">
                <a:solidFill>
                  <a:srgbClr val="03234D"/>
                </a:solidFill>
                <a:latin typeface="Arial MT"/>
                <a:cs typeface="Arial MT"/>
              </a:rPr>
              <a:t>energy companies</a:t>
            </a:r>
            <a:r>
              <a:rPr dirty="0" sz="100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have</a:t>
            </a:r>
            <a:r>
              <a:rPr dirty="0" sz="100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an</a:t>
            </a:r>
            <a:r>
              <a:rPr dirty="0" sz="1000" spc="-1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average</a:t>
            </a:r>
            <a:r>
              <a:rPr dirty="0" sz="100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cost</a:t>
            </a:r>
            <a:r>
              <a:rPr dirty="0" sz="1000" spc="-1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of</a:t>
            </a:r>
            <a:r>
              <a:rPr dirty="0" sz="1000" spc="-1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equity</a:t>
            </a:r>
            <a:r>
              <a:rPr dirty="0" sz="1000" spc="-1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of</a:t>
            </a:r>
            <a:r>
              <a:rPr dirty="0" sz="1000" spc="-1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 spc="-10">
                <a:solidFill>
                  <a:srgbClr val="03234D"/>
                </a:solidFill>
                <a:latin typeface="Arial MT"/>
                <a:cs typeface="Arial MT"/>
              </a:rPr>
              <a:t>13.39%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vs the</a:t>
            </a:r>
            <a:r>
              <a:rPr dirty="0" sz="100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total</a:t>
            </a:r>
            <a:r>
              <a:rPr dirty="0" sz="100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market</a:t>
            </a:r>
            <a:r>
              <a:rPr dirty="0" sz="100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average</a:t>
            </a:r>
            <a:r>
              <a:rPr dirty="0" sz="100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of</a:t>
            </a:r>
            <a:r>
              <a:rPr dirty="0" sz="100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 spc="-10">
                <a:solidFill>
                  <a:srgbClr val="03234D"/>
                </a:solidFill>
                <a:latin typeface="Arial MT"/>
                <a:cs typeface="Arial MT"/>
              </a:rPr>
              <a:t>10.75%</a:t>
            </a:r>
            <a:endParaRPr sz="1000">
              <a:latin typeface="Arial MT"/>
              <a:cs typeface="Arial MT"/>
            </a:endParaRPr>
          </a:p>
          <a:p>
            <a:pPr marL="262890" marR="355600" indent="-171450">
              <a:lnSpc>
                <a:spcPct val="100000"/>
              </a:lnSpc>
              <a:buClr>
                <a:srgbClr val="009999"/>
              </a:buClr>
              <a:buFont typeface="Wingdings"/>
              <a:buChar char=""/>
              <a:tabLst>
                <a:tab pos="262890" algn="l"/>
              </a:tabLst>
            </a:pP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Current</a:t>
            </a:r>
            <a:r>
              <a:rPr dirty="0" sz="1000" spc="-3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market</a:t>
            </a:r>
            <a:r>
              <a:rPr dirty="0" sz="100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conditions</a:t>
            </a:r>
            <a:r>
              <a:rPr dirty="0" sz="1000" spc="-3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have</a:t>
            </a:r>
            <a:r>
              <a:rPr dirty="0" sz="1000" spc="-3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made</a:t>
            </a:r>
            <a:r>
              <a:rPr dirty="0" sz="1000" spc="-3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equity</a:t>
            </a:r>
            <a:r>
              <a:rPr dirty="0" sz="100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 spc="-20">
                <a:solidFill>
                  <a:srgbClr val="03234D"/>
                </a:solidFill>
                <a:latin typeface="Arial MT"/>
                <a:cs typeface="Arial MT"/>
              </a:rPr>
              <a:t>less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attractive</a:t>
            </a:r>
            <a:r>
              <a:rPr dirty="0" sz="100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to</a:t>
            </a:r>
            <a:r>
              <a:rPr dirty="0" sz="100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 spc="-10">
                <a:solidFill>
                  <a:srgbClr val="03234D"/>
                </a:solidFill>
                <a:latin typeface="Arial MT"/>
                <a:cs typeface="Arial MT"/>
              </a:rPr>
              <a:t>individual</a:t>
            </a:r>
            <a:r>
              <a:rPr dirty="0" sz="100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investors,</a:t>
            </a:r>
            <a:r>
              <a:rPr dirty="0" sz="100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favoring</a:t>
            </a:r>
            <a:r>
              <a:rPr dirty="0" sz="1000" spc="-3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 spc="-10">
                <a:solidFill>
                  <a:srgbClr val="03234D"/>
                </a:solidFill>
                <a:latin typeface="Arial MT"/>
                <a:cs typeface="Arial MT"/>
              </a:rPr>
              <a:t>bonds</a:t>
            </a:r>
            <a:endParaRPr sz="1000">
              <a:latin typeface="Arial MT"/>
              <a:cs typeface="Arial MT"/>
            </a:endParaRPr>
          </a:p>
          <a:p>
            <a:pPr marL="262255" indent="-170815">
              <a:lnSpc>
                <a:spcPct val="100000"/>
              </a:lnSpc>
              <a:buClr>
                <a:srgbClr val="009999"/>
              </a:buClr>
              <a:buFont typeface="Wingdings"/>
              <a:buChar char=""/>
              <a:tabLst>
                <a:tab pos="262255" algn="l"/>
              </a:tabLst>
            </a:pP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Due</a:t>
            </a:r>
            <a:r>
              <a:rPr dirty="0" sz="100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to</a:t>
            </a:r>
            <a:r>
              <a:rPr dirty="0" sz="100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these</a:t>
            </a:r>
            <a:r>
              <a:rPr dirty="0" sz="100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reasons</a:t>
            </a:r>
            <a:r>
              <a:rPr dirty="0" sz="100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equity</a:t>
            </a:r>
            <a:r>
              <a:rPr dirty="0" sz="100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financing</a:t>
            </a:r>
            <a:r>
              <a:rPr dirty="0" sz="100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is</a:t>
            </a:r>
            <a:r>
              <a:rPr dirty="0" sz="1000" spc="-1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not</a:t>
            </a:r>
            <a:r>
              <a:rPr dirty="0" sz="100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 spc="-10">
                <a:solidFill>
                  <a:srgbClr val="03234D"/>
                </a:solidFill>
                <a:latin typeface="Arial MT"/>
                <a:cs typeface="Arial MT"/>
              </a:rPr>
              <a:t>ideal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26" name="object 26" descr=""/>
          <p:cNvSpPr/>
          <p:nvPr/>
        </p:nvSpPr>
        <p:spPr>
          <a:xfrm>
            <a:off x="629412" y="2964179"/>
            <a:ext cx="355600" cy="1601470"/>
          </a:xfrm>
          <a:custGeom>
            <a:avLst/>
            <a:gdLst/>
            <a:ahLst/>
            <a:cxnLst/>
            <a:rect l="l" t="t" r="r" b="b"/>
            <a:pathLst>
              <a:path w="355600" h="1601470">
                <a:moveTo>
                  <a:pt x="355092" y="0"/>
                </a:moveTo>
                <a:lnTo>
                  <a:pt x="0" y="0"/>
                </a:lnTo>
                <a:lnTo>
                  <a:pt x="0" y="1600962"/>
                </a:lnTo>
                <a:lnTo>
                  <a:pt x="355092" y="1600962"/>
                </a:lnTo>
                <a:lnTo>
                  <a:pt x="355092" y="0"/>
                </a:lnTo>
                <a:close/>
              </a:path>
            </a:pathLst>
          </a:custGeom>
          <a:solidFill>
            <a:srgbClr val="0099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 descr=""/>
          <p:cNvSpPr txBox="1"/>
          <p:nvPr/>
        </p:nvSpPr>
        <p:spPr>
          <a:xfrm>
            <a:off x="693728" y="3344746"/>
            <a:ext cx="224154" cy="726440"/>
          </a:xfrm>
          <a:prstGeom prst="rect">
            <a:avLst/>
          </a:prstGeom>
        </p:spPr>
        <p:txBody>
          <a:bodyPr wrap="square" lIns="0" tIns="0" rIns="0" bIns="0" rtlCol="0" vert="vert270">
            <a:spAutoFit/>
          </a:bodyPr>
          <a:lstStyle/>
          <a:p>
            <a:pPr marL="12700">
              <a:lnSpc>
                <a:spcPts val="1645"/>
              </a:lnSpc>
            </a:pPr>
            <a:r>
              <a:rPr dirty="0" sz="1400" spc="-10" b="1">
                <a:solidFill>
                  <a:srgbClr val="FFFFFF"/>
                </a:solidFill>
                <a:latin typeface="Arial"/>
                <a:cs typeface="Arial"/>
              </a:rPr>
              <a:t>Benefits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28" name="object 28" descr=""/>
          <p:cNvGrpSpPr/>
          <p:nvPr/>
        </p:nvGrpSpPr>
        <p:grpSpPr>
          <a:xfrm>
            <a:off x="4406646" y="2964179"/>
            <a:ext cx="3366135" cy="1601470"/>
            <a:chOff x="4406646" y="2964179"/>
            <a:chExt cx="3366135" cy="1601470"/>
          </a:xfrm>
        </p:grpSpPr>
        <p:sp>
          <p:nvSpPr>
            <p:cNvPr id="29" name="object 29" descr=""/>
            <p:cNvSpPr/>
            <p:nvPr/>
          </p:nvSpPr>
          <p:spPr>
            <a:xfrm>
              <a:off x="4406646" y="2964179"/>
              <a:ext cx="3366135" cy="1601470"/>
            </a:xfrm>
            <a:custGeom>
              <a:avLst/>
              <a:gdLst/>
              <a:ahLst/>
              <a:cxnLst/>
              <a:rect l="l" t="t" r="r" b="b"/>
              <a:pathLst>
                <a:path w="3366134" h="1601470">
                  <a:moveTo>
                    <a:pt x="3365754" y="0"/>
                  </a:moveTo>
                  <a:lnTo>
                    <a:pt x="0" y="0"/>
                  </a:lnTo>
                  <a:lnTo>
                    <a:pt x="0" y="1600962"/>
                  </a:lnTo>
                  <a:lnTo>
                    <a:pt x="3365754" y="1600962"/>
                  </a:lnTo>
                  <a:lnTo>
                    <a:pt x="3365754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 descr=""/>
            <p:cNvSpPr/>
            <p:nvPr/>
          </p:nvSpPr>
          <p:spPr>
            <a:xfrm>
              <a:off x="7726680" y="2964179"/>
              <a:ext cx="45720" cy="1601470"/>
            </a:xfrm>
            <a:custGeom>
              <a:avLst/>
              <a:gdLst/>
              <a:ahLst/>
              <a:cxnLst/>
              <a:rect l="l" t="t" r="r" b="b"/>
              <a:pathLst>
                <a:path w="45720" h="1601470">
                  <a:moveTo>
                    <a:pt x="45720" y="0"/>
                  </a:moveTo>
                  <a:lnTo>
                    <a:pt x="0" y="0"/>
                  </a:lnTo>
                  <a:lnTo>
                    <a:pt x="0" y="1600962"/>
                  </a:lnTo>
                  <a:lnTo>
                    <a:pt x="45720" y="1600962"/>
                  </a:lnTo>
                  <a:lnTo>
                    <a:pt x="45720" y="0"/>
                  </a:lnTo>
                  <a:close/>
                </a:path>
              </a:pathLst>
            </a:custGeom>
            <a:solidFill>
              <a:srgbClr val="009999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1" name="object 31" descr=""/>
          <p:cNvGrpSpPr/>
          <p:nvPr/>
        </p:nvGrpSpPr>
        <p:grpSpPr>
          <a:xfrm>
            <a:off x="8189214" y="2964179"/>
            <a:ext cx="3366770" cy="1601470"/>
            <a:chOff x="8189214" y="2964179"/>
            <a:chExt cx="3366770" cy="1601470"/>
          </a:xfrm>
        </p:grpSpPr>
        <p:sp>
          <p:nvSpPr>
            <p:cNvPr id="32" name="object 32" descr=""/>
            <p:cNvSpPr/>
            <p:nvPr/>
          </p:nvSpPr>
          <p:spPr>
            <a:xfrm>
              <a:off x="8189214" y="2964179"/>
              <a:ext cx="3366770" cy="1601470"/>
            </a:xfrm>
            <a:custGeom>
              <a:avLst/>
              <a:gdLst/>
              <a:ahLst/>
              <a:cxnLst/>
              <a:rect l="l" t="t" r="r" b="b"/>
              <a:pathLst>
                <a:path w="3366770" h="1601470">
                  <a:moveTo>
                    <a:pt x="3366516" y="0"/>
                  </a:moveTo>
                  <a:lnTo>
                    <a:pt x="0" y="0"/>
                  </a:lnTo>
                  <a:lnTo>
                    <a:pt x="0" y="1600962"/>
                  </a:lnTo>
                  <a:lnTo>
                    <a:pt x="3366516" y="1600962"/>
                  </a:lnTo>
                  <a:lnTo>
                    <a:pt x="3366516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 descr=""/>
            <p:cNvSpPr/>
            <p:nvPr/>
          </p:nvSpPr>
          <p:spPr>
            <a:xfrm>
              <a:off x="11510010" y="2964179"/>
              <a:ext cx="45720" cy="1601470"/>
            </a:xfrm>
            <a:custGeom>
              <a:avLst/>
              <a:gdLst/>
              <a:ahLst/>
              <a:cxnLst/>
              <a:rect l="l" t="t" r="r" b="b"/>
              <a:pathLst>
                <a:path w="45720" h="1601470">
                  <a:moveTo>
                    <a:pt x="45720" y="0"/>
                  </a:moveTo>
                  <a:lnTo>
                    <a:pt x="0" y="0"/>
                  </a:lnTo>
                  <a:lnTo>
                    <a:pt x="0" y="1600962"/>
                  </a:lnTo>
                  <a:lnTo>
                    <a:pt x="45720" y="1600962"/>
                  </a:lnTo>
                  <a:lnTo>
                    <a:pt x="45720" y="0"/>
                  </a:lnTo>
                  <a:close/>
                </a:path>
              </a:pathLst>
            </a:custGeom>
            <a:solidFill>
              <a:srgbClr val="009999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4" name="object 34" descr=""/>
          <p:cNvSpPr/>
          <p:nvPr/>
        </p:nvSpPr>
        <p:spPr>
          <a:xfrm>
            <a:off x="3944111" y="2964179"/>
            <a:ext cx="45720" cy="1601470"/>
          </a:xfrm>
          <a:custGeom>
            <a:avLst/>
            <a:gdLst/>
            <a:ahLst/>
            <a:cxnLst/>
            <a:rect l="l" t="t" r="r" b="b"/>
            <a:pathLst>
              <a:path w="45720" h="1601470">
                <a:moveTo>
                  <a:pt x="45720" y="0"/>
                </a:moveTo>
                <a:lnTo>
                  <a:pt x="0" y="0"/>
                </a:lnTo>
                <a:lnTo>
                  <a:pt x="0" y="1600962"/>
                </a:lnTo>
                <a:lnTo>
                  <a:pt x="45720" y="1600962"/>
                </a:lnTo>
                <a:lnTo>
                  <a:pt x="45720" y="0"/>
                </a:lnTo>
                <a:close/>
              </a:path>
            </a:pathLst>
          </a:custGeom>
          <a:solidFill>
            <a:srgbClr val="0099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 descr=""/>
          <p:cNvSpPr txBox="1"/>
          <p:nvPr/>
        </p:nvSpPr>
        <p:spPr>
          <a:xfrm>
            <a:off x="984503" y="2964179"/>
            <a:ext cx="3005455" cy="1601470"/>
          </a:xfrm>
          <a:prstGeom prst="rect">
            <a:avLst/>
          </a:prstGeom>
          <a:solidFill>
            <a:srgbClr val="E7E6E6"/>
          </a:solidFill>
        </p:spPr>
        <p:txBody>
          <a:bodyPr wrap="square" lIns="0" tIns="42545" rIns="0" bIns="0" rtlCol="0" vert="horz">
            <a:spAutoFit/>
          </a:bodyPr>
          <a:lstStyle/>
          <a:p>
            <a:pPr algn="just" marL="262255" indent="-170815">
              <a:lnSpc>
                <a:spcPct val="100000"/>
              </a:lnSpc>
              <a:spcBef>
                <a:spcPts val="335"/>
              </a:spcBef>
              <a:buClr>
                <a:srgbClr val="00AF50"/>
              </a:buClr>
              <a:buFont typeface="Wingdings"/>
              <a:buChar char=""/>
              <a:tabLst>
                <a:tab pos="262255" algn="l"/>
              </a:tabLst>
            </a:pPr>
            <a:r>
              <a:rPr dirty="0" sz="1000" spc="-10">
                <a:solidFill>
                  <a:srgbClr val="03234D"/>
                </a:solidFill>
                <a:latin typeface="Arial MT"/>
                <a:cs typeface="Arial MT"/>
              </a:rPr>
              <a:t>Shareholder</a:t>
            </a:r>
            <a:r>
              <a:rPr dirty="0" sz="1000" spc="-1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dilution</a:t>
            </a:r>
            <a:r>
              <a:rPr dirty="0" sz="100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not</a:t>
            </a:r>
            <a:r>
              <a:rPr dirty="0" sz="100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 spc="-10">
                <a:solidFill>
                  <a:srgbClr val="03234D"/>
                </a:solidFill>
                <a:latin typeface="Arial MT"/>
                <a:cs typeface="Arial MT"/>
              </a:rPr>
              <a:t>affected</a:t>
            </a:r>
            <a:endParaRPr sz="1000">
              <a:latin typeface="Arial MT"/>
              <a:cs typeface="Arial MT"/>
            </a:endParaRPr>
          </a:p>
          <a:p>
            <a:pPr algn="just" marL="262890" marR="158115" indent="-171450">
              <a:lnSpc>
                <a:spcPct val="100000"/>
              </a:lnSpc>
              <a:spcBef>
                <a:spcPts val="300"/>
              </a:spcBef>
              <a:buClr>
                <a:srgbClr val="00AF50"/>
              </a:buClr>
              <a:buFont typeface="Wingdings"/>
              <a:buChar char=""/>
              <a:tabLst>
                <a:tab pos="262890" algn="l"/>
              </a:tabLst>
            </a:pPr>
            <a:r>
              <a:rPr dirty="0" sz="1000" b="1">
                <a:solidFill>
                  <a:srgbClr val="03234D"/>
                </a:solidFill>
                <a:latin typeface="Arial"/>
                <a:cs typeface="Arial"/>
              </a:rPr>
              <a:t>Tax</a:t>
            </a:r>
            <a:r>
              <a:rPr dirty="0" sz="1000" spc="-30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000" b="1">
                <a:solidFill>
                  <a:srgbClr val="03234D"/>
                </a:solidFill>
                <a:latin typeface="Arial"/>
                <a:cs typeface="Arial"/>
              </a:rPr>
              <a:t>deductibility</a:t>
            </a:r>
            <a:r>
              <a:rPr dirty="0" sz="1000" spc="-30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of</a:t>
            </a:r>
            <a:r>
              <a:rPr dirty="0" sz="100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interest</a:t>
            </a:r>
            <a:r>
              <a:rPr dirty="0" sz="1000" spc="-4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expense</a:t>
            </a:r>
            <a:r>
              <a:rPr dirty="0" sz="1000" spc="-4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poses</a:t>
            </a:r>
            <a:r>
              <a:rPr dirty="0" sz="100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 spc="-50">
                <a:solidFill>
                  <a:srgbClr val="03234D"/>
                </a:solidFill>
                <a:latin typeface="Arial MT"/>
                <a:cs typeface="Arial MT"/>
              </a:rPr>
              <a:t>a </a:t>
            </a:r>
            <a:r>
              <a:rPr dirty="0" sz="1000" b="1">
                <a:solidFill>
                  <a:srgbClr val="03234D"/>
                </a:solidFill>
                <a:latin typeface="Arial"/>
                <a:cs typeface="Arial"/>
              </a:rPr>
              <a:t>major</a:t>
            </a:r>
            <a:r>
              <a:rPr dirty="0" sz="1000" spc="-20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000" b="1">
                <a:solidFill>
                  <a:srgbClr val="03234D"/>
                </a:solidFill>
                <a:latin typeface="Arial"/>
                <a:cs typeface="Arial"/>
              </a:rPr>
              <a:t>benefit</a:t>
            </a:r>
            <a:r>
              <a:rPr dirty="0" sz="1000" spc="-20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000" b="1">
                <a:solidFill>
                  <a:srgbClr val="03234D"/>
                </a:solidFill>
                <a:latin typeface="Arial"/>
                <a:cs typeface="Arial"/>
              </a:rPr>
              <a:t>to</a:t>
            </a:r>
            <a:r>
              <a:rPr dirty="0" sz="1000" spc="-5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000" b="1">
                <a:solidFill>
                  <a:srgbClr val="03234D"/>
                </a:solidFill>
                <a:latin typeface="Arial"/>
                <a:cs typeface="Arial"/>
              </a:rPr>
              <a:t>book</a:t>
            </a:r>
            <a:r>
              <a:rPr dirty="0" sz="1000" spc="-15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000" b="1">
                <a:solidFill>
                  <a:srgbClr val="03234D"/>
                </a:solidFill>
                <a:latin typeface="Arial"/>
                <a:cs typeface="Arial"/>
              </a:rPr>
              <a:t>taxes</a:t>
            </a:r>
            <a:r>
              <a:rPr dirty="0" sz="1000" spc="-35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after</a:t>
            </a:r>
            <a:r>
              <a:rPr dirty="0" sz="100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D&amp;A</a:t>
            </a:r>
            <a:r>
              <a:rPr dirty="0" sz="100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 spc="-10">
                <a:solidFill>
                  <a:srgbClr val="03234D"/>
                </a:solidFill>
                <a:latin typeface="Arial MT"/>
                <a:cs typeface="Arial MT"/>
              </a:rPr>
              <a:t>write- </a:t>
            </a:r>
            <a:r>
              <a:rPr dirty="0" sz="1000" spc="-25">
                <a:solidFill>
                  <a:srgbClr val="03234D"/>
                </a:solidFill>
                <a:latin typeface="Arial MT"/>
                <a:cs typeface="Arial MT"/>
              </a:rPr>
              <a:t>ups</a:t>
            </a:r>
            <a:endParaRPr sz="1000">
              <a:latin typeface="Arial MT"/>
              <a:cs typeface="Arial MT"/>
            </a:endParaRPr>
          </a:p>
          <a:p>
            <a:pPr marL="262890" marR="361950" indent="-171450">
              <a:lnSpc>
                <a:spcPct val="100000"/>
              </a:lnSpc>
              <a:spcBef>
                <a:spcPts val="300"/>
              </a:spcBef>
              <a:buClr>
                <a:srgbClr val="00AF50"/>
              </a:buClr>
              <a:buFont typeface="Wingdings"/>
              <a:buChar char=""/>
              <a:tabLst>
                <a:tab pos="262890" algn="l"/>
              </a:tabLst>
            </a:pP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The</a:t>
            </a:r>
            <a:r>
              <a:rPr dirty="0" sz="1000" spc="-3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resulting</a:t>
            </a:r>
            <a:r>
              <a:rPr dirty="0" sz="1000" spc="-4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debt</a:t>
            </a:r>
            <a:r>
              <a:rPr dirty="0" sz="1000" spc="-4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would</a:t>
            </a:r>
            <a:r>
              <a:rPr dirty="0" sz="1000" spc="-4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be</a:t>
            </a:r>
            <a:r>
              <a:rPr dirty="0" sz="100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 b="1">
                <a:solidFill>
                  <a:srgbClr val="03234D"/>
                </a:solidFill>
                <a:latin typeface="Arial"/>
                <a:cs typeface="Arial"/>
              </a:rPr>
              <a:t>cheaper</a:t>
            </a:r>
            <a:r>
              <a:rPr dirty="0" sz="1000" spc="-45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000" spc="-20" b="1">
                <a:solidFill>
                  <a:srgbClr val="03234D"/>
                </a:solidFill>
                <a:latin typeface="Arial"/>
                <a:cs typeface="Arial"/>
              </a:rPr>
              <a:t>than </a:t>
            </a:r>
            <a:r>
              <a:rPr dirty="0" sz="1000" spc="-10" b="1">
                <a:solidFill>
                  <a:srgbClr val="03234D"/>
                </a:solidFill>
                <a:latin typeface="Arial"/>
                <a:cs typeface="Arial"/>
              </a:rPr>
              <a:t>equity</a:t>
            </a:r>
            <a:endParaRPr sz="1000">
              <a:latin typeface="Arial"/>
              <a:cs typeface="Arial"/>
            </a:endParaRPr>
          </a:p>
          <a:p>
            <a:pPr marL="262890" marR="353060" indent="-171450">
              <a:lnSpc>
                <a:spcPct val="100000"/>
              </a:lnSpc>
              <a:spcBef>
                <a:spcPts val="300"/>
              </a:spcBef>
              <a:buClr>
                <a:srgbClr val="00AF50"/>
              </a:buClr>
              <a:buFont typeface="Wingdings"/>
              <a:buChar char=""/>
              <a:tabLst>
                <a:tab pos="262890" algn="l"/>
              </a:tabLst>
            </a:pPr>
            <a:r>
              <a:rPr dirty="0" sz="1000" b="1">
                <a:solidFill>
                  <a:srgbClr val="03234D"/>
                </a:solidFill>
                <a:latin typeface="Arial"/>
                <a:cs typeface="Arial"/>
              </a:rPr>
              <a:t>Siemens</a:t>
            </a:r>
            <a:r>
              <a:rPr dirty="0" sz="1000" spc="-35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is a</a:t>
            </a:r>
            <a:r>
              <a:rPr dirty="0" sz="1000" spc="-1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leader</a:t>
            </a:r>
            <a:r>
              <a:rPr dirty="0" sz="100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in</a:t>
            </a:r>
            <a:r>
              <a:rPr dirty="0" sz="1000" spc="-1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the</a:t>
            </a:r>
            <a:r>
              <a:rPr dirty="0" sz="100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market,</a:t>
            </a:r>
            <a:r>
              <a:rPr dirty="0" sz="100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 spc="-10">
                <a:solidFill>
                  <a:srgbClr val="03234D"/>
                </a:solidFill>
                <a:latin typeface="Arial MT"/>
                <a:cs typeface="Arial MT"/>
              </a:rPr>
              <a:t>leading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them</a:t>
            </a:r>
            <a:r>
              <a:rPr dirty="0" sz="100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to</a:t>
            </a:r>
            <a:r>
              <a:rPr dirty="0" sz="100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holding</a:t>
            </a:r>
            <a:r>
              <a:rPr dirty="0" sz="100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 b="1">
                <a:solidFill>
                  <a:srgbClr val="03234D"/>
                </a:solidFill>
                <a:latin typeface="Arial"/>
                <a:cs typeface="Arial"/>
              </a:rPr>
              <a:t>negotiating</a:t>
            </a:r>
            <a:r>
              <a:rPr dirty="0" sz="1000" spc="-25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000" b="1">
                <a:solidFill>
                  <a:srgbClr val="03234D"/>
                </a:solidFill>
                <a:latin typeface="Arial"/>
                <a:cs typeface="Arial"/>
              </a:rPr>
              <a:t>power</a:t>
            </a:r>
            <a:r>
              <a:rPr dirty="0" sz="1000" spc="-25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000" spc="-20">
                <a:solidFill>
                  <a:srgbClr val="03234D"/>
                </a:solidFill>
                <a:latin typeface="Arial MT"/>
                <a:cs typeface="Arial MT"/>
              </a:rPr>
              <a:t>with </a:t>
            </a:r>
            <a:r>
              <a:rPr dirty="0" sz="1000" spc="-10">
                <a:solidFill>
                  <a:srgbClr val="03234D"/>
                </a:solidFill>
                <a:latin typeface="Arial MT"/>
                <a:cs typeface="Arial MT"/>
              </a:rPr>
              <a:t>lenders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36" name="object 36" descr=""/>
          <p:cNvSpPr txBox="1"/>
          <p:nvPr/>
        </p:nvSpPr>
        <p:spPr>
          <a:xfrm>
            <a:off x="4406646" y="3216148"/>
            <a:ext cx="3320415" cy="10553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262255" indent="-170815">
              <a:lnSpc>
                <a:spcPct val="100000"/>
              </a:lnSpc>
              <a:spcBef>
                <a:spcPts val="105"/>
              </a:spcBef>
              <a:buClr>
                <a:srgbClr val="00AF50"/>
              </a:buClr>
              <a:buFont typeface="Wingdings"/>
              <a:buChar char=""/>
              <a:tabLst>
                <a:tab pos="262255" algn="l"/>
              </a:tabLst>
            </a:pP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Credit</a:t>
            </a:r>
            <a:r>
              <a:rPr dirty="0" sz="100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rating</a:t>
            </a:r>
            <a:r>
              <a:rPr dirty="0" sz="1000" spc="-3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is</a:t>
            </a:r>
            <a:r>
              <a:rPr dirty="0" sz="1000" spc="-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not</a:t>
            </a:r>
            <a:r>
              <a:rPr dirty="0" sz="1000" spc="-3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affected</a:t>
            </a:r>
            <a:r>
              <a:rPr dirty="0" sz="1000" spc="-4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by</a:t>
            </a:r>
            <a:r>
              <a:rPr dirty="0" sz="1000" spc="-1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changes</a:t>
            </a:r>
            <a:r>
              <a:rPr dirty="0" sz="100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 spc="-25">
                <a:solidFill>
                  <a:srgbClr val="03234D"/>
                </a:solidFill>
                <a:latin typeface="Arial MT"/>
                <a:cs typeface="Arial MT"/>
              </a:rPr>
              <a:t>to</a:t>
            </a:r>
            <a:endParaRPr sz="1000">
              <a:latin typeface="Arial MT"/>
              <a:cs typeface="Arial MT"/>
            </a:endParaRPr>
          </a:p>
          <a:p>
            <a:pPr marL="262890">
              <a:lnSpc>
                <a:spcPct val="100000"/>
              </a:lnSpc>
            </a:pP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Debt/EBITDA</a:t>
            </a:r>
            <a:r>
              <a:rPr dirty="0" sz="1000" spc="-5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 spc="-20">
                <a:solidFill>
                  <a:srgbClr val="03234D"/>
                </a:solidFill>
                <a:latin typeface="Arial MT"/>
                <a:cs typeface="Arial MT"/>
              </a:rPr>
              <a:t>ratio</a:t>
            </a:r>
            <a:endParaRPr sz="1000">
              <a:latin typeface="Arial MT"/>
              <a:cs typeface="Arial MT"/>
            </a:endParaRPr>
          </a:p>
          <a:p>
            <a:pPr marL="262890" marR="252095" indent="-171450">
              <a:lnSpc>
                <a:spcPct val="100000"/>
              </a:lnSpc>
              <a:spcBef>
                <a:spcPts val="300"/>
              </a:spcBef>
              <a:buClr>
                <a:srgbClr val="00AF50"/>
              </a:buClr>
              <a:buFont typeface="Wingdings"/>
              <a:buChar char=""/>
              <a:tabLst>
                <a:tab pos="262890" algn="l"/>
              </a:tabLst>
            </a:pPr>
            <a:r>
              <a:rPr dirty="0" sz="1000">
                <a:solidFill>
                  <a:srgbClr val="010027"/>
                </a:solidFill>
                <a:latin typeface="Arial MT"/>
                <a:cs typeface="Arial MT"/>
              </a:rPr>
              <a:t>No</a:t>
            </a:r>
            <a:r>
              <a:rPr dirty="0" sz="1000" spc="-2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10027"/>
                </a:solidFill>
                <a:latin typeface="Arial MT"/>
                <a:cs typeface="Arial MT"/>
              </a:rPr>
              <a:t>institution</a:t>
            </a:r>
            <a:r>
              <a:rPr dirty="0" sz="1000" spc="-3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10027"/>
                </a:solidFill>
                <a:latin typeface="Arial MT"/>
                <a:cs typeface="Arial MT"/>
              </a:rPr>
              <a:t>holds</a:t>
            </a:r>
            <a:r>
              <a:rPr dirty="0" sz="1000" spc="-3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10027"/>
                </a:solidFill>
                <a:latin typeface="Arial MT"/>
                <a:cs typeface="Arial MT"/>
              </a:rPr>
              <a:t>&gt;3.5%</a:t>
            </a:r>
            <a:r>
              <a:rPr dirty="0" sz="1000" spc="-3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10027"/>
                </a:solidFill>
                <a:latin typeface="Arial MT"/>
                <a:cs typeface="Arial MT"/>
              </a:rPr>
              <a:t>of</a:t>
            </a:r>
            <a:r>
              <a:rPr dirty="0" sz="1000" spc="-2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10027"/>
                </a:solidFill>
                <a:latin typeface="Arial MT"/>
                <a:cs typeface="Arial MT"/>
              </a:rPr>
              <a:t>shares,</a:t>
            </a:r>
            <a:r>
              <a:rPr dirty="0" sz="1000" spc="-4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00" spc="-10">
                <a:solidFill>
                  <a:srgbClr val="010027"/>
                </a:solidFill>
                <a:latin typeface="Arial MT"/>
                <a:cs typeface="Arial MT"/>
              </a:rPr>
              <a:t>meaning </a:t>
            </a:r>
            <a:r>
              <a:rPr dirty="0" sz="1000">
                <a:solidFill>
                  <a:srgbClr val="010027"/>
                </a:solidFill>
                <a:latin typeface="Arial MT"/>
                <a:cs typeface="Arial MT"/>
              </a:rPr>
              <a:t>dilutive</a:t>
            </a:r>
            <a:r>
              <a:rPr dirty="0" sz="1000" spc="-2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10027"/>
                </a:solidFill>
                <a:latin typeface="Arial MT"/>
                <a:cs typeface="Arial MT"/>
              </a:rPr>
              <a:t>effect</a:t>
            </a:r>
            <a:r>
              <a:rPr dirty="0" sz="1000" spc="-3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10027"/>
                </a:solidFill>
                <a:latin typeface="Arial MT"/>
                <a:cs typeface="Arial MT"/>
              </a:rPr>
              <a:t>is</a:t>
            </a:r>
            <a:r>
              <a:rPr dirty="0" sz="1000" spc="-1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10027"/>
                </a:solidFill>
                <a:latin typeface="Arial MT"/>
                <a:cs typeface="Arial MT"/>
              </a:rPr>
              <a:t>not</a:t>
            </a:r>
            <a:r>
              <a:rPr dirty="0" sz="1000" spc="-2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10027"/>
                </a:solidFill>
                <a:latin typeface="Arial MT"/>
                <a:cs typeface="Arial MT"/>
              </a:rPr>
              <a:t>massive</a:t>
            </a:r>
            <a:r>
              <a:rPr dirty="0" sz="1000" spc="-2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10027"/>
                </a:solidFill>
                <a:latin typeface="Arial MT"/>
                <a:cs typeface="Arial MT"/>
              </a:rPr>
              <a:t>for</a:t>
            </a:r>
            <a:r>
              <a:rPr dirty="0" sz="1000" spc="-1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10027"/>
                </a:solidFill>
                <a:latin typeface="Arial MT"/>
                <a:cs typeface="Arial MT"/>
              </a:rPr>
              <a:t>a</a:t>
            </a:r>
            <a:r>
              <a:rPr dirty="0" sz="1000" spc="-1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10027"/>
                </a:solidFill>
                <a:latin typeface="Arial MT"/>
                <a:cs typeface="Arial MT"/>
              </a:rPr>
              <a:t>single</a:t>
            </a:r>
            <a:r>
              <a:rPr dirty="0" sz="1000" spc="-3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00" spc="-10">
                <a:solidFill>
                  <a:srgbClr val="010027"/>
                </a:solidFill>
                <a:latin typeface="Arial MT"/>
                <a:cs typeface="Arial MT"/>
              </a:rPr>
              <a:t>institution</a:t>
            </a:r>
            <a:endParaRPr sz="1000">
              <a:latin typeface="Arial MT"/>
              <a:cs typeface="Arial MT"/>
            </a:endParaRPr>
          </a:p>
          <a:p>
            <a:pPr marL="262255" indent="-170815">
              <a:lnSpc>
                <a:spcPct val="100000"/>
              </a:lnSpc>
              <a:spcBef>
                <a:spcPts val="300"/>
              </a:spcBef>
              <a:buClr>
                <a:srgbClr val="00AF50"/>
              </a:buClr>
              <a:buFont typeface="Wingdings"/>
              <a:buChar char=""/>
              <a:tabLst>
                <a:tab pos="262255" algn="l"/>
              </a:tabLst>
            </a:pP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Sizeable</a:t>
            </a:r>
            <a:r>
              <a:rPr dirty="0" sz="1000" spc="-7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 b="1">
                <a:solidFill>
                  <a:srgbClr val="03234D"/>
                </a:solidFill>
                <a:latin typeface="Arial"/>
                <a:cs typeface="Arial"/>
              </a:rPr>
              <a:t>interest</a:t>
            </a:r>
            <a:r>
              <a:rPr dirty="0" sz="1000" spc="-65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000" b="1">
                <a:solidFill>
                  <a:srgbClr val="03234D"/>
                </a:solidFill>
                <a:latin typeface="Arial"/>
                <a:cs typeface="Arial"/>
              </a:rPr>
              <a:t>payments</a:t>
            </a:r>
            <a:r>
              <a:rPr dirty="0" sz="1000" spc="-60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000" spc="-10" b="1">
                <a:solidFill>
                  <a:srgbClr val="03234D"/>
                </a:solidFill>
                <a:latin typeface="Arial"/>
                <a:cs typeface="Arial"/>
              </a:rPr>
              <a:t>avoided</a:t>
            </a:r>
            <a:endParaRPr sz="1000">
              <a:latin typeface="Arial"/>
              <a:cs typeface="Arial"/>
            </a:endParaRPr>
          </a:p>
          <a:p>
            <a:pPr marL="262255" indent="-170815">
              <a:lnSpc>
                <a:spcPct val="100000"/>
              </a:lnSpc>
              <a:spcBef>
                <a:spcPts val="300"/>
              </a:spcBef>
              <a:buClr>
                <a:srgbClr val="00AF50"/>
              </a:buClr>
              <a:buFont typeface="Wingdings"/>
              <a:buChar char=""/>
              <a:tabLst>
                <a:tab pos="262255" algn="l"/>
              </a:tabLst>
            </a:pP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Vestas’</a:t>
            </a:r>
            <a:r>
              <a:rPr dirty="0" sz="100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 spc="-10">
                <a:solidFill>
                  <a:srgbClr val="03234D"/>
                </a:solidFill>
                <a:latin typeface="Arial MT"/>
                <a:cs typeface="Arial MT"/>
              </a:rPr>
              <a:t>shareholders</a:t>
            </a:r>
            <a:r>
              <a:rPr dirty="0" sz="1000" spc="-1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 b="1">
                <a:solidFill>
                  <a:srgbClr val="03234D"/>
                </a:solidFill>
                <a:latin typeface="Arial"/>
                <a:cs typeface="Arial"/>
              </a:rPr>
              <a:t>avoid</a:t>
            </a:r>
            <a:r>
              <a:rPr dirty="0" sz="1000" spc="-15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000" b="1">
                <a:solidFill>
                  <a:srgbClr val="03234D"/>
                </a:solidFill>
                <a:latin typeface="Arial"/>
                <a:cs typeface="Arial"/>
              </a:rPr>
              <a:t>double</a:t>
            </a:r>
            <a:r>
              <a:rPr dirty="0" sz="1000" spc="-10" b="1">
                <a:solidFill>
                  <a:srgbClr val="03234D"/>
                </a:solidFill>
                <a:latin typeface="Arial"/>
                <a:cs typeface="Arial"/>
              </a:rPr>
              <a:t> taxation</a:t>
            </a:r>
            <a:endParaRPr sz="1000">
              <a:latin typeface="Arial"/>
              <a:cs typeface="Arial"/>
            </a:endParaRPr>
          </a:p>
        </p:txBody>
      </p:sp>
      <p:sp>
        <p:nvSpPr>
          <p:cNvPr id="37" name="object 37" descr=""/>
          <p:cNvSpPr txBox="1"/>
          <p:nvPr/>
        </p:nvSpPr>
        <p:spPr>
          <a:xfrm>
            <a:off x="8189214" y="2964179"/>
            <a:ext cx="3366770" cy="1601470"/>
          </a:xfrm>
          <a:prstGeom prst="rect">
            <a:avLst/>
          </a:prstGeom>
        </p:spPr>
        <p:txBody>
          <a:bodyPr wrap="square" lIns="0" tIns="11874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35"/>
              </a:spcBef>
            </a:pPr>
            <a:endParaRPr sz="1000">
              <a:latin typeface="Times New Roman"/>
              <a:cs typeface="Times New Roman"/>
            </a:endParaRPr>
          </a:p>
          <a:p>
            <a:pPr marL="262890" indent="-170815">
              <a:lnSpc>
                <a:spcPct val="100000"/>
              </a:lnSpc>
              <a:buClr>
                <a:srgbClr val="00AF50"/>
              </a:buClr>
              <a:buFont typeface="Wingdings"/>
              <a:buChar char=""/>
              <a:tabLst>
                <a:tab pos="262890" algn="l"/>
              </a:tabLst>
            </a:pPr>
            <a:r>
              <a:rPr dirty="0" sz="1000" b="1">
                <a:solidFill>
                  <a:srgbClr val="03234D"/>
                </a:solidFill>
                <a:latin typeface="Arial"/>
                <a:cs typeface="Arial"/>
              </a:rPr>
              <a:t>Reduced</a:t>
            </a:r>
            <a:r>
              <a:rPr dirty="0" sz="1000" spc="-30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000" b="1">
                <a:solidFill>
                  <a:srgbClr val="03234D"/>
                </a:solidFill>
                <a:latin typeface="Arial"/>
                <a:cs typeface="Arial"/>
              </a:rPr>
              <a:t>default</a:t>
            </a:r>
            <a:r>
              <a:rPr dirty="0" sz="1000" spc="-25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000" b="1">
                <a:solidFill>
                  <a:srgbClr val="03234D"/>
                </a:solidFill>
                <a:latin typeface="Arial"/>
                <a:cs typeface="Arial"/>
              </a:rPr>
              <a:t>risk</a:t>
            </a:r>
            <a:r>
              <a:rPr dirty="0" sz="1000" spc="-30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on</a:t>
            </a:r>
            <a:r>
              <a:rPr dirty="0" sz="100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massive</a:t>
            </a:r>
            <a:r>
              <a:rPr dirty="0" sz="100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debt</a:t>
            </a:r>
            <a:r>
              <a:rPr dirty="0" sz="100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 spc="-20">
                <a:solidFill>
                  <a:srgbClr val="03234D"/>
                </a:solidFill>
                <a:latin typeface="Arial MT"/>
                <a:cs typeface="Arial MT"/>
              </a:rPr>
              <a:t>load</a:t>
            </a:r>
            <a:endParaRPr sz="1000">
              <a:latin typeface="Arial MT"/>
              <a:cs typeface="Arial MT"/>
            </a:endParaRPr>
          </a:p>
          <a:p>
            <a:pPr marL="263525" marR="132080" indent="-171450">
              <a:lnSpc>
                <a:spcPct val="100000"/>
              </a:lnSpc>
              <a:spcBef>
                <a:spcPts val="305"/>
              </a:spcBef>
              <a:buClr>
                <a:srgbClr val="00AF50"/>
              </a:buClr>
              <a:buFont typeface="Wingdings"/>
              <a:buChar char=""/>
              <a:tabLst>
                <a:tab pos="263525" algn="l"/>
              </a:tabLst>
            </a:pPr>
            <a:r>
              <a:rPr dirty="0" sz="1000" spc="-10">
                <a:solidFill>
                  <a:srgbClr val="03234D"/>
                </a:solidFill>
                <a:latin typeface="Arial MT"/>
                <a:cs typeface="Arial MT"/>
              </a:rPr>
              <a:t>Controlling</a:t>
            </a:r>
            <a:r>
              <a:rPr dirty="0" sz="100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stake</a:t>
            </a:r>
            <a:r>
              <a:rPr dirty="0" sz="100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is</a:t>
            </a:r>
            <a:r>
              <a:rPr dirty="0" sz="1000" spc="1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 spc="-10">
                <a:solidFill>
                  <a:srgbClr val="03234D"/>
                </a:solidFill>
                <a:latin typeface="Arial MT"/>
                <a:cs typeface="Arial MT"/>
              </a:rPr>
              <a:t>maintained</a:t>
            </a:r>
            <a:r>
              <a:rPr dirty="0" sz="100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as no</a:t>
            </a:r>
            <a:r>
              <a:rPr dirty="0" sz="1000" spc="-1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new</a:t>
            </a:r>
            <a:r>
              <a:rPr dirty="0" sz="1000" spc="-1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shares</a:t>
            </a:r>
            <a:r>
              <a:rPr dirty="0" sz="1000" spc="-1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 spc="-25">
                <a:solidFill>
                  <a:srgbClr val="03234D"/>
                </a:solidFill>
                <a:latin typeface="Arial MT"/>
                <a:cs typeface="Arial MT"/>
              </a:rPr>
              <a:t>are </a:t>
            </a:r>
            <a:r>
              <a:rPr dirty="0" sz="1000" spc="-10">
                <a:solidFill>
                  <a:srgbClr val="03234D"/>
                </a:solidFill>
                <a:latin typeface="Arial MT"/>
                <a:cs typeface="Arial MT"/>
              </a:rPr>
              <a:t>issued</a:t>
            </a:r>
            <a:endParaRPr sz="1000">
              <a:latin typeface="Arial MT"/>
              <a:cs typeface="Arial MT"/>
            </a:endParaRPr>
          </a:p>
          <a:p>
            <a:pPr marL="263525" marR="183515" indent="-171450">
              <a:lnSpc>
                <a:spcPct val="100000"/>
              </a:lnSpc>
              <a:spcBef>
                <a:spcPts val="300"/>
              </a:spcBef>
              <a:buClr>
                <a:srgbClr val="00AF50"/>
              </a:buClr>
              <a:buFont typeface="Wingdings"/>
              <a:buChar char=""/>
              <a:tabLst>
                <a:tab pos="263525" algn="l"/>
              </a:tabLst>
            </a:pPr>
            <a:r>
              <a:rPr dirty="0" sz="1000" b="1">
                <a:solidFill>
                  <a:srgbClr val="03234D"/>
                </a:solidFill>
                <a:latin typeface="Arial"/>
                <a:cs typeface="Arial"/>
              </a:rPr>
              <a:t>WACC</a:t>
            </a:r>
            <a:r>
              <a:rPr dirty="0" sz="1000" spc="5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000" b="1">
                <a:solidFill>
                  <a:srgbClr val="03234D"/>
                </a:solidFill>
                <a:latin typeface="Arial"/>
                <a:cs typeface="Arial"/>
              </a:rPr>
              <a:t>is</a:t>
            </a:r>
            <a:r>
              <a:rPr dirty="0" sz="1000" spc="-10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000" b="1">
                <a:solidFill>
                  <a:srgbClr val="03234D"/>
                </a:solidFill>
                <a:latin typeface="Arial"/>
                <a:cs typeface="Arial"/>
              </a:rPr>
              <a:t>not</a:t>
            </a:r>
            <a:r>
              <a:rPr dirty="0" sz="1000" spc="5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000" spc="-10" b="1">
                <a:solidFill>
                  <a:srgbClr val="03234D"/>
                </a:solidFill>
                <a:latin typeface="Arial"/>
                <a:cs typeface="Arial"/>
              </a:rPr>
              <a:t>significantly</a:t>
            </a:r>
            <a:r>
              <a:rPr dirty="0" sz="1000" spc="-25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000" b="1">
                <a:solidFill>
                  <a:srgbClr val="03234D"/>
                </a:solidFill>
                <a:latin typeface="Arial"/>
                <a:cs typeface="Arial"/>
              </a:rPr>
              <a:t>affected</a:t>
            </a:r>
            <a:r>
              <a:rPr dirty="0" sz="1000" spc="-15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as</a:t>
            </a:r>
            <a:r>
              <a:rPr dirty="0" sz="1000" spc="-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debt</a:t>
            </a:r>
            <a:r>
              <a:rPr dirty="0" sz="100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 spc="-25">
                <a:solidFill>
                  <a:srgbClr val="03234D"/>
                </a:solidFill>
                <a:latin typeface="Arial MT"/>
                <a:cs typeface="Arial MT"/>
              </a:rPr>
              <a:t>and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equity</a:t>
            </a:r>
            <a:r>
              <a:rPr dirty="0" sz="1000" spc="-1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 spc="-10">
                <a:solidFill>
                  <a:srgbClr val="03234D"/>
                </a:solidFill>
                <a:latin typeface="Arial MT"/>
                <a:cs typeface="Arial MT"/>
              </a:rPr>
              <a:t>considerations</a:t>
            </a:r>
            <a:r>
              <a:rPr dirty="0" sz="1000" spc="-1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are</a:t>
            </a:r>
            <a:r>
              <a:rPr dirty="0" sz="1000" spc="-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not</a:t>
            </a:r>
            <a:r>
              <a:rPr dirty="0" sz="1000" spc="-1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stretched</a:t>
            </a:r>
            <a:r>
              <a:rPr dirty="0" sz="100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to</a:t>
            </a:r>
            <a:r>
              <a:rPr dirty="0" sz="1000" spc="-1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their</a:t>
            </a:r>
            <a:r>
              <a:rPr dirty="0" sz="1000" spc="-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 spc="-10">
                <a:solidFill>
                  <a:srgbClr val="03234D"/>
                </a:solidFill>
                <a:latin typeface="Arial MT"/>
                <a:cs typeface="Arial MT"/>
              </a:rPr>
              <a:t>limits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38" name="object 38" descr=""/>
          <p:cNvSpPr/>
          <p:nvPr/>
        </p:nvSpPr>
        <p:spPr>
          <a:xfrm>
            <a:off x="629412" y="4664964"/>
            <a:ext cx="355600" cy="1600200"/>
          </a:xfrm>
          <a:custGeom>
            <a:avLst/>
            <a:gdLst/>
            <a:ahLst/>
            <a:cxnLst/>
            <a:rect l="l" t="t" r="r" b="b"/>
            <a:pathLst>
              <a:path w="355600" h="1600200">
                <a:moveTo>
                  <a:pt x="355092" y="0"/>
                </a:moveTo>
                <a:lnTo>
                  <a:pt x="0" y="0"/>
                </a:lnTo>
                <a:lnTo>
                  <a:pt x="0" y="1600200"/>
                </a:lnTo>
                <a:lnTo>
                  <a:pt x="355092" y="1600200"/>
                </a:lnTo>
                <a:lnTo>
                  <a:pt x="355092" y="0"/>
                </a:lnTo>
                <a:close/>
              </a:path>
            </a:pathLst>
          </a:custGeom>
          <a:solidFill>
            <a:srgbClr val="00C2B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 descr=""/>
          <p:cNvSpPr txBox="1"/>
          <p:nvPr/>
        </p:nvSpPr>
        <p:spPr>
          <a:xfrm>
            <a:off x="693728" y="5216447"/>
            <a:ext cx="224154" cy="499745"/>
          </a:xfrm>
          <a:prstGeom prst="rect">
            <a:avLst/>
          </a:prstGeom>
        </p:spPr>
        <p:txBody>
          <a:bodyPr wrap="square" lIns="0" tIns="0" rIns="0" bIns="0" rtlCol="0" vert="vert270">
            <a:spAutoFit/>
          </a:bodyPr>
          <a:lstStyle/>
          <a:p>
            <a:pPr marL="12700">
              <a:lnSpc>
                <a:spcPts val="1645"/>
              </a:lnSpc>
            </a:pPr>
            <a:r>
              <a:rPr dirty="0" sz="1400" spc="-10" b="1">
                <a:solidFill>
                  <a:srgbClr val="FFFFFF"/>
                </a:solidFill>
                <a:latin typeface="Arial"/>
                <a:cs typeface="Arial"/>
              </a:rPr>
              <a:t>Risks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40" name="object 40" descr=""/>
          <p:cNvGrpSpPr/>
          <p:nvPr/>
        </p:nvGrpSpPr>
        <p:grpSpPr>
          <a:xfrm>
            <a:off x="4406646" y="4664964"/>
            <a:ext cx="3366135" cy="1600200"/>
            <a:chOff x="4406646" y="4664964"/>
            <a:chExt cx="3366135" cy="1600200"/>
          </a:xfrm>
        </p:grpSpPr>
        <p:sp>
          <p:nvSpPr>
            <p:cNvPr id="41" name="object 41" descr=""/>
            <p:cNvSpPr/>
            <p:nvPr/>
          </p:nvSpPr>
          <p:spPr>
            <a:xfrm>
              <a:off x="4406646" y="4664964"/>
              <a:ext cx="3366135" cy="1600200"/>
            </a:xfrm>
            <a:custGeom>
              <a:avLst/>
              <a:gdLst/>
              <a:ahLst/>
              <a:cxnLst/>
              <a:rect l="l" t="t" r="r" b="b"/>
              <a:pathLst>
                <a:path w="3366134" h="1600200">
                  <a:moveTo>
                    <a:pt x="3365754" y="0"/>
                  </a:moveTo>
                  <a:lnTo>
                    <a:pt x="0" y="0"/>
                  </a:lnTo>
                  <a:lnTo>
                    <a:pt x="0" y="1600200"/>
                  </a:lnTo>
                  <a:lnTo>
                    <a:pt x="3365754" y="1600200"/>
                  </a:lnTo>
                  <a:lnTo>
                    <a:pt x="3365754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 descr=""/>
            <p:cNvSpPr/>
            <p:nvPr/>
          </p:nvSpPr>
          <p:spPr>
            <a:xfrm>
              <a:off x="7726680" y="4664964"/>
              <a:ext cx="45720" cy="1600200"/>
            </a:xfrm>
            <a:custGeom>
              <a:avLst/>
              <a:gdLst/>
              <a:ahLst/>
              <a:cxnLst/>
              <a:rect l="l" t="t" r="r" b="b"/>
              <a:pathLst>
                <a:path w="45720" h="1600200">
                  <a:moveTo>
                    <a:pt x="45720" y="0"/>
                  </a:moveTo>
                  <a:lnTo>
                    <a:pt x="0" y="0"/>
                  </a:lnTo>
                  <a:lnTo>
                    <a:pt x="0" y="1600200"/>
                  </a:lnTo>
                  <a:lnTo>
                    <a:pt x="45720" y="1600200"/>
                  </a:lnTo>
                  <a:lnTo>
                    <a:pt x="45720" y="0"/>
                  </a:lnTo>
                  <a:close/>
                </a:path>
              </a:pathLst>
            </a:custGeom>
            <a:solidFill>
              <a:srgbClr val="00C2B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43" name="object 43" descr=""/>
          <p:cNvGrpSpPr/>
          <p:nvPr/>
        </p:nvGrpSpPr>
        <p:grpSpPr>
          <a:xfrm>
            <a:off x="8189214" y="4664964"/>
            <a:ext cx="3366770" cy="1600200"/>
            <a:chOff x="8189214" y="4664964"/>
            <a:chExt cx="3366770" cy="1600200"/>
          </a:xfrm>
        </p:grpSpPr>
        <p:sp>
          <p:nvSpPr>
            <p:cNvPr id="44" name="object 44" descr=""/>
            <p:cNvSpPr/>
            <p:nvPr/>
          </p:nvSpPr>
          <p:spPr>
            <a:xfrm>
              <a:off x="8189214" y="4664964"/>
              <a:ext cx="3366770" cy="1600200"/>
            </a:xfrm>
            <a:custGeom>
              <a:avLst/>
              <a:gdLst/>
              <a:ahLst/>
              <a:cxnLst/>
              <a:rect l="l" t="t" r="r" b="b"/>
              <a:pathLst>
                <a:path w="3366770" h="1600200">
                  <a:moveTo>
                    <a:pt x="3366516" y="0"/>
                  </a:moveTo>
                  <a:lnTo>
                    <a:pt x="0" y="0"/>
                  </a:lnTo>
                  <a:lnTo>
                    <a:pt x="0" y="1600200"/>
                  </a:lnTo>
                  <a:lnTo>
                    <a:pt x="3366516" y="1600200"/>
                  </a:lnTo>
                  <a:lnTo>
                    <a:pt x="3366516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 descr=""/>
            <p:cNvSpPr/>
            <p:nvPr/>
          </p:nvSpPr>
          <p:spPr>
            <a:xfrm>
              <a:off x="11510010" y="4664964"/>
              <a:ext cx="45720" cy="1600200"/>
            </a:xfrm>
            <a:custGeom>
              <a:avLst/>
              <a:gdLst/>
              <a:ahLst/>
              <a:cxnLst/>
              <a:rect l="l" t="t" r="r" b="b"/>
              <a:pathLst>
                <a:path w="45720" h="1600200">
                  <a:moveTo>
                    <a:pt x="45720" y="0"/>
                  </a:moveTo>
                  <a:lnTo>
                    <a:pt x="0" y="0"/>
                  </a:lnTo>
                  <a:lnTo>
                    <a:pt x="0" y="1600200"/>
                  </a:lnTo>
                  <a:lnTo>
                    <a:pt x="45720" y="1600200"/>
                  </a:lnTo>
                  <a:lnTo>
                    <a:pt x="45720" y="0"/>
                  </a:lnTo>
                  <a:close/>
                </a:path>
              </a:pathLst>
            </a:custGeom>
            <a:solidFill>
              <a:srgbClr val="00C2B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6" name="object 46" descr=""/>
          <p:cNvSpPr/>
          <p:nvPr/>
        </p:nvSpPr>
        <p:spPr>
          <a:xfrm>
            <a:off x="3944111" y="4664964"/>
            <a:ext cx="45720" cy="1600200"/>
          </a:xfrm>
          <a:custGeom>
            <a:avLst/>
            <a:gdLst/>
            <a:ahLst/>
            <a:cxnLst/>
            <a:rect l="l" t="t" r="r" b="b"/>
            <a:pathLst>
              <a:path w="45720" h="1600200">
                <a:moveTo>
                  <a:pt x="45720" y="0"/>
                </a:moveTo>
                <a:lnTo>
                  <a:pt x="0" y="0"/>
                </a:lnTo>
                <a:lnTo>
                  <a:pt x="0" y="1600200"/>
                </a:lnTo>
                <a:lnTo>
                  <a:pt x="45720" y="1600200"/>
                </a:lnTo>
                <a:lnTo>
                  <a:pt x="45720" y="0"/>
                </a:lnTo>
                <a:close/>
              </a:path>
            </a:pathLst>
          </a:custGeom>
          <a:solidFill>
            <a:srgbClr val="00C2B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" name="object 47" descr=""/>
          <p:cNvSpPr txBox="1"/>
          <p:nvPr/>
        </p:nvSpPr>
        <p:spPr>
          <a:xfrm>
            <a:off x="984503" y="4664964"/>
            <a:ext cx="3005455" cy="1600200"/>
          </a:xfrm>
          <a:prstGeom prst="rect">
            <a:avLst/>
          </a:prstGeom>
          <a:solidFill>
            <a:srgbClr val="E7E6E6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60"/>
              </a:spcBef>
            </a:pPr>
            <a:endParaRPr sz="1000">
              <a:latin typeface="Times New Roman"/>
              <a:cs typeface="Times New Roman"/>
            </a:endParaRPr>
          </a:p>
          <a:p>
            <a:pPr marL="91440">
              <a:lnSpc>
                <a:spcPct val="100000"/>
              </a:lnSpc>
              <a:spcBef>
                <a:spcPts val="5"/>
              </a:spcBef>
            </a:pPr>
            <a:r>
              <a:rPr dirty="0" sz="1000">
                <a:solidFill>
                  <a:srgbClr val="FF0000"/>
                </a:solidFill>
                <a:latin typeface="Wingdings"/>
                <a:cs typeface="Wingdings"/>
              </a:rPr>
              <a:t></a:t>
            </a:r>
            <a:r>
              <a:rPr dirty="0" sz="1000" spc="45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1000" b="1">
                <a:solidFill>
                  <a:srgbClr val="03234D"/>
                </a:solidFill>
                <a:latin typeface="Arial"/>
                <a:cs typeface="Arial"/>
              </a:rPr>
              <a:t>Credit</a:t>
            </a:r>
            <a:r>
              <a:rPr dirty="0" sz="1000" spc="-20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000" b="1">
                <a:solidFill>
                  <a:srgbClr val="03234D"/>
                </a:solidFill>
                <a:latin typeface="Arial"/>
                <a:cs typeface="Arial"/>
              </a:rPr>
              <a:t>rating</a:t>
            </a:r>
            <a:r>
              <a:rPr dirty="0" sz="1000" spc="-20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000" b="1">
                <a:solidFill>
                  <a:srgbClr val="03234D"/>
                </a:solidFill>
                <a:latin typeface="Arial"/>
                <a:cs typeface="Arial"/>
              </a:rPr>
              <a:t>downgrade</a:t>
            </a:r>
            <a:r>
              <a:rPr dirty="0" sz="1000" spc="-30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is</a:t>
            </a:r>
            <a:r>
              <a:rPr dirty="0" sz="1000" spc="-1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almost</a:t>
            </a:r>
            <a:r>
              <a:rPr dirty="0" sz="1000" spc="-1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 spc="-10">
                <a:solidFill>
                  <a:srgbClr val="03234D"/>
                </a:solidFill>
                <a:latin typeface="Arial MT"/>
                <a:cs typeface="Arial MT"/>
              </a:rPr>
              <a:t>certain</a:t>
            </a:r>
            <a:endParaRPr sz="1000">
              <a:latin typeface="Arial MT"/>
              <a:cs typeface="Arial MT"/>
            </a:endParaRPr>
          </a:p>
          <a:p>
            <a:pPr marL="262890" marR="311150" indent="-171450">
              <a:lnSpc>
                <a:spcPct val="100000"/>
              </a:lnSpc>
              <a:spcBef>
                <a:spcPts val="300"/>
              </a:spcBef>
            </a:pPr>
            <a:r>
              <a:rPr dirty="0" sz="1000">
                <a:solidFill>
                  <a:srgbClr val="FF0000"/>
                </a:solidFill>
                <a:latin typeface="Wingdings"/>
                <a:cs typeface="Wingdings"/>
              </a:rPr>
              <a:t></a:t>
            </a:r>
            <a:r>
              <a:rPr dirty="0" sz="1000" spc="44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1000" b="1">
                <a:solidFill>
                  <a:srgbClr val="03234D"/>
                </a:solidFill>
                <a:latin typeface="Arial"/>
                <a:cs typeface="Arial"/>
              </a:rPr>
              <a:t>Significant</a:t>
            </a:r>
            <a:r>
              <a:rPr dirty="0" sz="1000" spc="-25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000" b="1">
                <a:solidFill>
                  <a:srgbClr val="03234D"/>
                </a:solidFill>
                <a:latin typeface="Arial"/>
                <a:cs typeface="Arial"/>
              </a:rPr>
              <a:t>leverage</a:t>
            </a:r>
            <a:r>
              <a:rPr dirty="0" sz="1000" spc="-30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to</a:t>
            </a:r>
            <a:r>
              <a:rPr dirty="0" sz="100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acquire</a:t>
            </a:r>
            <a:r>
              <a:rPr dirty="0" sz="100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a</a:t>
            </a:r>
            <a:r>
              <a:rPr dirty="0" sz="1000" spc="-1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 spc="-10">
                <a:solidFill>
                  <a:srgbClr val="03234D"/>
                </a:solidFill>
                <a:latin typeface="Arial MT"/>
                <a:cs typeface="Arial MT"/>
              </a:rPr>
              <a:t>business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whose</a:t>
            </a:r>
            <a:r>
              <a:rPr dirty="0" sz="1000" spc="-5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projects</a:t>
            </a:r>
            <a:r>
              <a:rPr dirty="0" sz="1000" spc="-4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yield</a:t>
            </a:r>
            <a:r>
              <a:rPr dirty="0" sz="100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minimal</a:t>
            </a:r>
            <a:r>
              <a:rPr dirty="0" sz="100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 spc="-10">
                <a:solidFill>
                  <a:srgbClr val="03234D"/>
                </a:solidFill>
                <a:latin typeface="Arial MT"/>
                <a:cs typeface="Arial MT"/>
              </a:rPr>
              <a:t>returns</a:t>
            </a:r>
            <a:endParaRPr sz="1000">
              <a:latin typeface="Arial MT"/>
              <a:cs typeface="Arial MT"/>
            </a:endParaRPr>
          </a:p>
          <a:p>
            <a:pPr marL="262890" marR="147320" indent="-171450">
              <a:lnSpc>
                <a:spcPct val="100000"/>
              </a:lnSpc>
              <a:spcBef>
                <a:spcPts val="300"/>
              </a:spcBef>
            </a:pPr>
            <a:r>
              <a:rPr dirty="0" sz="1000">
                <a:solidFill>
                  <a:srgbClr val="FF0000"/>
                </a:solidFill>
                <a:latin typeface="Wingdings"/>
                <a:cs typeface="Wingdings"/>
              </a:rPr>
              <a:t></a:t>
            </a:r>
            <a:r>
              <a:rPr dirty="0" sz="1000" spc="475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1000" b="1">
                <a:solidFill>
                  <a:srgbClr val="03234D"/>
                </a:solidFill>
                <a:latin typeface="Arial"/>
                <a:cs typeface="Arial"/>
              </a:rPr>
              <a:t>Default</a:t>
            </a:r>
            <a:r>
              <a:rPr dirty="0" sz="1000" spc="-20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000" b="1">
                <a:solidFill>
                  <a:srgbClr val="03234D"/>
                </a:solidFill>
                <a:latin typeface="Arial"/>
                <a:cs typeface="Arial"/>
              </a:rPr>
              <a:t>risk</a:t>
            </a:r>
            <a:r>
              <a:rPr dirty="0" sz="1000" spc="-20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000" b="1">
                <a:solidFill>
                  <a:srgbClr val="03234D"/>
                </a:solidFill>
                <a:latin typeface="Arial"/>
                <a:cs typeface="Arial"/>
              </a:rPr>
              <a:t>is</a:t>
            </a:r>
            <a:r>
              <a:rPr dirty="0" sz="1000" spc="-10" b="1">
                <a:solidFill>
                  <a:srgbClr val="03234D"/>
                </a:solidFill>
                <a:latin typeface="Arial"/>
                <a:cs typeface="Arial"/>
              </a:rPr>
              <a:t> significantly</a:t>
            </a:r>
            <a:r>
              <a:rPr dirty="0" sz="1000" spc="-25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000" b="1">
                <a:solidFill>
                  <a:srgbClr val="03234D"/>
                </a:solidFill>
                <a:latin typeface="Arial"/>
                <a:cs typeface="Arial"/>
              </a:rPr>
              <a:t>raised</a:t>
            </a:r>
            <a:r>
              <a:rPr dirty="0" sz="1000" spc="-10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–</a:t>
            </a:r>
            <a:r>
              <a:rPr dirty="0" sz="1000" spc="-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 spc="-20">
                <a:solidFill>
                  <a:srgbClr val="03234D"/>
                </a:solidFill>
                <a:latin typeface="Arial MT"/>
                <a:cs typeface="Arial MT"/>
              </a:rPr>
              <a:t>could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ruffle</a:t>
            </a:r>
            <a:r>
              <a:rPr dirty="0" sz="1000" spc="-1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the</a:t>
            </a:r>
            <a:r>
              <a:rPr dirty="0" sz="100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feathers</a:t>
            </a:r>
            <a:r>
              <a:rPr dirty="0" sz="100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of</a:t>
            </a:r>
            <a:r>
              <a:rPr dirty="0" sz="1000" spc="-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 spc="-10">
                <a:solidFill>
                  <a:srgbClr val="03234D"/>
                </a:solidFill>
                <a:latin typeface="Arial MT"/>
                <a:cs typeface="Arial MT"/>
              </a:rPr>
              <a:t>investors</a:t>
            </a:r>
            <a:r>
              <a:rPr dirty="0" sz="100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on</a:t>
            </a:r>
            <a:r>
              <a:rPr dirty="0" sz="1000" spc="-1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both</a:t>
            </a:r>
            <a:r>
              <a:rPr dirty="0" sz="100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sides</a:t>
            </a:r>
            <a:r>
              <a:rPr dirty="0" sz="100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 spc="-25">
                <a:solidFill>
                  <a:srgbClr val="03234D"/>
                </a:solidFill>
                <a:latin typeface="Arial MT"/>
                <a:cs typeface="Arial MT"/>
              </a:rPr>
              <a:t>of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the</a:t>
            </a:r>
            <a:r>
              <a:rPr dirty="0" sz="100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debt</a:t>
            </a:r>
            <a:r>
              <a:rPr dirty="0" sz="100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and</a:t>
            </a:r>
            <a:r>
              <a:rPr dirty="0" sz="100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equity</a:t>
            </a:r>
            <a:r>
              <a:rPr dirty="0" sz="100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 spc="-10">
                <a:solidFill>
                  <a:srgbClr val="03234D"/>
                </a:solidFill>
                <a:latin typeface="Arial MT"/>
                <a:cs typeface="Arial MT"/>
              </a:rPr>
              <a:t>aisles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48" name="object 48" descr=""/>
          <p:cNvSpPr txBox="1"/>
          <p:nvPr/>
        </p:nvSpPr>
        <p:spPr>
          <a:xfrm>
            <a:off x="4406646" y="4929123"/>
            <a:ext cx="3320415" cy="11766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62890" marR="93345" indent="-171450">
              <a:lnSpc>
                <a:spcPct val="100000"/>
              </a:lnSpc>
              <a:spcBef>
                <a:spcPts val="100"/>
              </a:spcBef>
            </a:pPr>
            <a:r>
              <a:rPr dirty="0" sz="1050">
                <a:solidFill>
                  <a:srgbClr val="FF0000"/>
                </a:solidFill>
                <a:latin typeface="Wingdings"/>
                <a:cs typeface="Wingdings"/>
              </a:rPr>
              <a:t></a:t>
            </a:r>
            <a:r>
              <a:rPr dirty="0" sz="1050" spc="40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~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21%</a:t>
            </a:r>
            <a:r>
              <a:rPr dirty="0" sz="100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of</a:t>
            </a:r>
            <a:r>
              <a:rPr dirty="0" sz="1000" spc="-1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shares</a:t>
            </a:r>
            <a:r>
              <a:rPr dirty="0" sz="1000" spc="-4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are</a:t>
            </a:r>
            <a:r>
              <a:rPr dirty="0" sz="100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held</a:t>
            </a:r>
            <a:r>
              <a:rPr dirty="0" sz="100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by</a:t>
            </a:r>
            <a:r>
              <a:rPr dirty="0" sz="100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institutions</a:t>
            </a:r>
            <a:r>
              <a:rPr dirty="0" sz="1000" spc="-3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leaving</a:t>
            </a:r>
            <a:r>
              <a:rPr dirty="0" sz="1000" spc="-3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 spc="-20">
                <a:solidFill>
                  <a:srgbClr val="03234D"/>
                </a:solidFill>
                <a:latin typeface="Arial MT"/>
                <a:cs typeface="Arial MT"/>
              </a:rPr>
              <a:t>many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parties</a:t>
            </a:r>
            <a:r>
              <a:rPr dirty="0" sz="1000" spc="-3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to</a:t>
            </a:r>
            <a:r>
              <a:rPr dirty="0" sz="100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be</a:t>
            </a:r>
            <a:r>
              <a:rPr dirty="0" sz="100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negotiated</a:t>
            </a:r>
            <a:r>
              <a:rPr dirty="0" sz="100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 spc="-20">
                <a:solidFill>
                  <a:srgbClr val="03234D"/>
                </a:solidFill>
                <a:latin typeface="Arial MT"/>
                <a:cs typeface="Arial MT"/>
              </a:rPr>
              <a:t>with</a:t>
            </a:r>
            <a:endParaRPr sz="1000">
              <a:latin typeface="Arial MT"/>
              <a:cs typeface="Arial MT"/>
            </a:endParaRPr>
          </a:p>
          <a:p>
            <a:pPr marL="262890" marR="190500" indent="-171450">
              <a:lnSpc>
                <a:spcPct val="100000"/>
              </a:lnSpc>
              <a:spcBef>
                <a:spcPts val="300"/>
              </a:spcBef>
            </a:pPr>
            <a:r>
              <a:rPr dirty="0" sz="1000">
                <a:solidFill>
                  <a:srgbClr val="FF0000"/>
                </a:solidFill>
                <a:latin typeface="Wingdings"/>
                <a:cs typeface="Wingdings"/>
              </a:rPr>
              <a:t></a:t>
            </a:r>
            <a:r>
              <a:rPr dirty="0" sz="1000" spc="459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100%</a:t>
            </a:r>
            <a:r>
              <a:rPr dirty="0" sz="100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equity</a:t>
            </a:r>
            <a:r>
              <a:rPr dirty="0" sz="100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would</a:t>
            </a:r>
            <a:r>
              <a:rPr dirty="0" sz="100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require</a:t>
            </a:r>
            <a:r>
              <a:rPr dirty="0" sz="100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issuing</a:t>
            </a:r>
            <a:r>
              <a:rPr dirty="0" sz="100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 b="1">
                <a:solidFill>
                  <a:srgbClr val="03234D"/>
                </a:solidFill>
                <a:latin typeface="Arial"/>
                <a:cs typeface="Arial"/>
              </a:rPr>
              <a:t>211</a:t>
            </a:r>
            <a:r>
              <a:rPr dirty="0" sz="1000" spc="-25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000" b="1">
                <a:solidFill>
                  <a:srgbClr val="03234D"/>
                </a:solidFill>
                <a:latin typeface="Arial"/>
                <a:cs typeface="Arial"/>
              </a:rPr>
              <a:t>Mm</a:t>
            </a:r>
            <a:r>
              <a:rPr dirty="0" sz="1000" spc="-5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000" spc="-10" b="1">
                <a:solidFill>
                  <a:srgbClr val="03234D"/>
                </a:solidFill>
                <a:latin typeface="Arial"/>
                <a:cs typeface="Arial"/>
              </a:rPr>
              <a:t>shares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to</a:t>
            </a:r>
            <a:r>
              <a:rPr dirty="0" sz="100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be</a:t>
            </a:r>
            <a:r>
              <a:rPr dirty="0" sz="100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issued</a:t>
            </a:r>
            <a:r>
              <a:rPr dirty="0" sz="100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–</a:t>
            </a:r>
            <a:r>
              <a:rPr dirty="0" sz="100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 b="1">
                <a:solidFill>
                  <a:srgbClr val="03234D"/>
                </a:solidFill>
                <a:latin typeface="Arial"/>
                <a:cs typeface="Arial"/>
              </a:rPr>
              <a:t>roughly</a:t>
            </a:r>
            <a:r>
              <a:rPr dirty="0" sz="1000" spc="-15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000" b="1">
                <a:solidFill>
                  <a:srgbClr val="03234D"/>
                </a:solidFill>
                <a:latin typeface="Arial"/>
                <a:cs typeface="Arial"/>
              </a:rPr>
              <a:t>26%</a:t>
            </a:r>
            <a:r>
              <a:rPr dirty="0" sz="1000" spc="-25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000" b="1">
                <a:solidFill>
                  <a:srgbClr val="03234D"/>
                </a:solidFill>
                <a:latin typeface="Arial"/>
                <a:cs typeface="Arial"/>
              </a:rPr>
              <a:t>of</a:t>
            </a:r>
            <a:r>
              <a:rPr dirty="0" sz="1000" spc="-5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000" b="1">
                <a:solidFill>
                  <a:srgbClr val="03234D"/>
                </a:solidFill>
                <a:latin typeface="Arial"/>
                <a:cs typeface="Arial"/>
              </a:rPr>
              <a:t>current</a:t>
            </a:r>
            <a:r>
              <a:rPr dirty="0" sz="1000" spc="-20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000" spc="-10" b="1">
                <a:solidFill>
                  <a:srgbClr val="03234D"/>
                </a:solidFill>
                <a:latin typeface="Arial"/>
                <a:cs typeface="Arial"/>
              </a:rPr>
              <a:t>shares outstanding</a:t>
            </a:r>
            <a:endParaRPr sz="1000">
              <a:latin typeface="Arial"/>
              <a:cs typeface="Arial"/>
            </a:endParaRPr>
          </a:p>
          <a:p>
            <a:pPr marL="262890" marR="242570" indent="-171450">
              <a:lnSpc>
                <a:spcPct val="100000"/>
              </a:lnSpc>
              <a:spcBef>
                <a:spcPts val="300"/>
              </a:spcBef>
            </a:pPr>
            <a:r>
              <a:rPr dirty="0" sz="1000">
                <a:solidFill>
                  <a:srgbClr val="FF0000"/>
                </a:solidFill>
                <a:latin typeface="Wingdings"/>
                <a:cs typeface="Wingdings"/>
              </a:rPr>
              <a:t></a:t>
            </a:r>
            <a:r>
              <a:rPr dirty="0" sz="1000" spc="484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In</a:t>
            </a:r>
            <a:r>
              <a:rPr dirty="0" sz="1000" spc="-1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a </a:t>
            </a:r>
            <a:r>
              <a:rPr dirty="0" sz="1000" b="1">
                <a:solidFill>
                  <a:srgbClr val="03234D"/>
                </a:solidFill>
                <a:latin typeface="Arial"/>
                <a:cs typeface="Arial"/>
              </a:rPr>
              <a:t>60/40</a:t>
            </a:r>
            <a:r>
              <a:rPr dirty="0" sz="1000" spc="-25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000" spc="-10" b="1">
                <a:solidFill>
                  <a:srgbClr val="03234D"/>
                </a:solidFill>
                <a:latin typeface="Arial"/>
                <a:cs typeface="Arial"/>
              </a:rPr>
              <a:t>consideration</a:t>
            </a:r>
            <a:r>
              <a:rPr dirty="0" sz="1000" spc="-10">
                <a:solidFill>
                  <a:srgbClr val="03234D"/>
                </a:solidFill>
                <a:latin typeface="Arial MT"/>
                <a:cs typeface="Arial MT"/>
              </a:rPr>
              <a:t>,</a:t>
            </a:r>
            <a:r>
              <a:rPr dirty="0" sz="100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Siemens</a:t>
            </a:r>
            <a:r>
              <a:rPr dirty="0" sz="1000" spc="-1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would</a:t>
            </a:r>
            <a:r>
              <a:rPr dirty="0" sz="100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need</a:t>
            </a:r>
            <a:r>
              <a:rPr dirty="0" sz="100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 spc="-25">
                <a:solidFill>
                  <a:srgbClr val="03234D"/>
                </a:solidFill>
                <a:latin typeface="Arial MT"/>
                <a:cs typeface="Arial MT"/>
              </a:rPr>
              <a:t>to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issues</a:t>
            </a:r>
            <a:r>
              <a:rPr dirty="0" sz="1000" spc="-3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84</a:t>
            </a:r>
            <a:r>
              <a:rPr dirty="0" sz="100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MM</a:t>
            </a:r>
            <a:r>
              <a:rPr dirty="0" sz="1000" spc="-1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shares</a:t>
            </a:r>
            <a:r>
              <a:rPr dirty="0" sz="100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to</a:t>
            </a:r>
            <a:r>
              <a:rPr dirty="0" sz="100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acquire</a:t>
            </a:r>
            <a:r>
              <a:rPr dirty="0" sz="100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 spc="-10">
                <a:solidFill>
                  <a:srgbClr val="03234D"/>
                </a:solidFill>
                <a:latin typeface="Arial MT"/>
                <a:cs typeface="Arial MT"/>
              </a:rPr>
              <a:t>Vestas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49" name="object 49" descr=""/>
          <p:cNvSpPr txBox="1"/>
          <p:nvPr/>
        </p:nvSpPr>
        <p:spPr>
          <a:xfrm>
            <a:off x="8189214" y="4780534"/>
            <a:ext cx="3321050" cy="1321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R="38100">
              <a:lnSpc>
                <a:spcPct val="100000"/>
              </a:lnSpc>
              <a:spcBef>
                <a:spcPts val="100"/>
              </a:spcBef>
            </a:pPr>
            <a:r>
              <a:rPr dirty="0" sz="1000">
                <a:solidFill>
                  <a:srgbClr val="FF0000"/>
                </a:solidFill>
                <a:latin typeface="Wingdings"/>
                <a:cs typeface="Wingdings"/>
              </a:rPr>
              <a:t></a:t>
            </a:r>
            <a:r>
              <a:rPr dirty="0" sz="1000" spc="465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In</a:t>
            </a:r>
            <a:r>
              <a:rPr dirty="0" sz="1000" spc="-1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the</a:t>
            </a:r>
            <a:r>
              <a:rPr dirty="0" sz="100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scenario</a:t>
            </a:r>
            <a:r>
              <a:rPr dirty="0" sz="100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with</a:t>
            </a:r>
            <a:r>
              <a:rPr dirty="0" sz="1000" spc="-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the</a:t>
            </a:r>
            <a:r>
              <a:rPr dirty="0" sz="100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lowest</a:t>
            </a:r>
            <a:r>
              <a:rPr dirty="0" sz="1000" spc="-1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cash</a:t>
            </a:r>
            <a:r>
              <a:rPr dirty="0" sz="100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 spc="-10">
                <a:solidFill>
                  <a:srgbClr val="03234D"/>
                </a:solidFill>
                <a:latin typeface="Arial MT"/>
                <a:cs typeface="Arial MT"/>
              </a:rPr>
              <a:t>consideration</a:t>
            </a:r>
            <a:r>
              <a:rPr dirty="0" sz="1000" spc="-25">
                <a:solidFill>
                  <a:srgbClr val="03234D"/>
                </a:solidFill>
                <a:latin typeface="Arial MT"/>
                <a:cs typeface="Arial MT"/>
              </a:rPr>
              <a:t> of</a:t>
            </a:r>
            <a:endParaRPr sz="1000">
              <a:latin typeface="Arial MT"/>
              <a:cs typeface="Arial MT"/>
            </a:endParaRPr>
          </a:p>
          <a:p>
            <a:pPr algn="ctr" marR="20320">
              <a:lnSpc>
                <a:spcPct val="100000"/>
              </a:lnSpc>
            </a:pPr>
            <a:r>
              <a:rPr dirty="0" sz="1000" b="1">
                <a:solidFill>
                  <a:srgbClr val="03234D"/>
                </a:solidFill>
                <a:latin typeface="Arial"/>
                <a:cs typeface="Arial"/>
              </a:rPr>
              <a:t>1%,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this</a:t>
            </a:r>
            <a:r>
              <a:rPr dirty="0" sz="1000" spc="-1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requires</a:t>
            </a:r>
            <a:r>
              <a:rPr dirty="0" sz="100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Siemens</a:t>
            </a:r>
            <a:r>
              <a:rPr dirty="0" sz="100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to</a:t>
            </a:r>
            <a:r>
              <a:rPr dirty="0" sz="100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hand</a:t>
            </a:r>
            <a:r>
              <a:rPr dirty="0" sz="100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over</a:t>
            </a:r>
            <a:r>
              <a:rPr dirty="0" sz="1000" spc="-1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 b="1">
                <a:solidFill>
                  <a:srgbClr val="03234D"/>
                </a:solidFill>
                <a:latin typeface="Arial"/>
                <a:cs typeface="Arial"/>
              </a:rPr>
              <a:t>$304</a:t>
            </a:r>
            <a:r>
              <a:rPr dirty="0" sz="1000" spc="-35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000" spc="-25" b="1">
                <a:solidFill>
                  <a:srgbClr val="03234D"/>
                </a:solidFill>
                <a:latin typeface="Arial"/>
                <a:cs typeface="Arial"/>
              </a:rPr>
              <a:t>MM</a:t>
            </a:r>
            <a:endParaRPr sz="1000">
              <a:latin typeface="Arial"/>
              <a:cs typeface="Arial"/>
            </a:endParaRPr>
          </a:p>
          <a:p>
            <a:pPr marL="263525" marR="205104" indent="-171450">
              <a:lnSpc>
                <a:spcPct val="100000"/>
              </a:lnSpc>
              <a:spcBef>
                <a:spcPts val="300"/>
              </a:spcBef>
            </a:pPr>
            <a:r>
              <a:rPr dirty="0" sz="1000">
                <a:solidFill>
                  <a:srgbClr val="FF0000"/>
                </a:solidFill>
                <a:latin typeface="Wingdings"/>
                <a:cs typeface="Wingdings"/>
              </a:rPr>
              <a:t></a:t>
            </a:r>
            <a:r>
              <a:rPr dirty="0" sz="1000" spc="445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1000" b="1">
                <a:solidFill>
                  <a:srgbClr val="03234D"/>
                </a:solidFill>
                <a:latin typeface="Arial"/>
                <a:cs typeface="Arial"/>
              </a:rPr>
              <a:t>Debt</a:t>
            </a:r>
            <a:r>
              <a:rPr dirty="0" sz="1000" spc="-15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000" b="1">
                <a:solidFill>
                  <a:srgbClr val="03234D"/>
                </a:solidFill>
                <a:latin typeface="Arial"/>
                <a:cs typeface="Arial"/>
              </a:rPr>
              <a:t>is</a:t>
            </a:r>
            <a:r>
              <a:rPr dirty="0" sz="1000" spc="-25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000" b="1">
                <a:solidFill>
                  <a:srgbClr val="03234D"/>
                </a:solidFill>
                <a:latin typeface="Arial"/>
                <a:cs typeface="Arial"/>
              </a:rPr>
              <a:t>necessary</a:t>
            </a:r>
            <a:r>
              <a:rPr dirty="0" sz="1000" spc="-35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for</a:t>
            </a:r>
            <a:r>
              <a:rPr dirty="0" sz="1000" spc="-1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this</a:t>
            </a:r>
            <a:r>
              <a:rPr dirty="0" sz="100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deal</a:t>
            </a:r>
            <a:r>
              <a:rPr dirty="0" sz="100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as</a:t>
            </a:r>
            <a:r>
              <a:rPr dirty="0" sz="100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Siemens</a:t>
            </a:r>
            <a:r>
              <a:rPr dirty="0" sz="100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 spc="-20">
                <a:solidFill>
                  <a:srgbClr val="03234D"/>
                </a:solidFill>
                <a:latin typeface="Arial MT"/>
                <a:cs typeface="Arial MT"/>
              </a:rPr>
              <a:t>does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not</a:t>
            </a:r>
            <a:r>
              <a:rPr dirty="0" sz="100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have</a:t>
            </a:r>
            <a:r>
              <a:rPr dirty="0" sz="100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enough</a:t>
            </a:r>
            <a:r>
              <a:rPr dirty="0" sz="1000" spc="-3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cash</a:t>
            </a:r>
            <a:r>
              <a:rPr dirty="0" sz="100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on</a:t>
            </a:r>
            <a:r>
              <a:rPr dirty="0" sz="100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hand</a:t>
            </a:r>
            <a:r>
              <a:rPr dirty="0" sz="100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to</a:t>
            </a:r>
            <a:r>
              <a:rPr dirty="0" sz="1000" spc="-1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purchase</a:t>
            </a:r>
            <a:r>
              <a:rPr dirty="0" sz="100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 spc="-10">
                <a:solidFill>
                  <a:srgbClr val="03234D"/>
                </a:solidFill>
                <a:latin typeface="Arial MT"/>
                <a:cs typeface="Arial MT"/>
              </a:rPr>
              <a:t>Vestas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with</a:t>
            </a:r>
            <a:r>
              <a:rPr dirty="0" sz="100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cash</a:t>
            </a:r>
            <a:r>
              <a:rPr dirty="0" sz="1000" spc="-3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 spc="-20">
                <a:solidFill>
                  <a:srgbClr val="03234D"/>
                </a:solidFill>
                <a:latin typeface="Arial MT"/>
                <a:cs typeface="Arial MT"/>
              </a:rPr>
              <a:t>alone</a:t>
            </a:r>
            <a:endParaRPr sz="1000">
              <a:latin typeface="Arial MT"/>
              <a:cs typeface="Arial MT"/>
            </a:endParaRPr>
          </a:p>
          <a:p>
            <a:pPr marL="263525" marR="130810" indent="-171450">
              <a:lnSpc>
                <a:spcPct val="100000"/>
              </a:lnSpc>
              <a:spcBef>
                <a:spcPts val="300"/>
              </a:spcBef>
            </a:pPr>
            <a:r>
              <a:rPr dirty="0" sz="1000">
                <a:solidFill>
                  <a:srgbClr val="FF0000"/>
                </a:solidFill>
                <a:latin typeface="Wingdings"/>
                <a:cs typeface="Wingdings"/>
              </a:rPr>
              <a:t></a:t>
            </a:r>
            <a:r>
              <a:rPr dirty="0" sz="1000" spc="455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If</a:t>
            </a:r>
            <a:r>
              <a:rPr dirty="0" sz="1000" spc="-1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Siemens</a:t>
            </a:r>
            <a:r>
              <a:rPr dirty="0" sz="100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used</a:t>
            </a:r>
            <a:r>
              <a:rPr dirty="0" sz="1000" spc="-4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all their</a:t>
            </a:r>
            <a:r>
              <a:rPr dirty="0" sz="1000" spc="-1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cash</a:t>
            </a:r>
            <a:r>
              <a:rPr dirty="0" sz="1000" spc="-3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(~$10</a:t>
            </a:r>
            <a:r>
              <a:rPr dirty="0" sz="100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Bn),</a:t>
            </a:r>
            <a:r>
              <a:rPr dirty="0" sz="100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they</a:t>
            </a:r>
            <a:r>
              <a:rPr dirty="0" sz="100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 spc="-10">
                <a:solidFill>
                  <a:srgbClr val="03234D"/>
                </a:solidFill>
                <a:latin typeface="Arial MT"/>
                <a:cs typeface="Arial MT"/>
              </a:rPr>
              <a:t>would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still</a:t>
            </a:r>
            <a:r>
              <a:rPr dirty="0" sz="1000" spc="-1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need</a:t>
            </a:r>
            <a:r>
              <a:rPr dirty="0" sz="1000" spc="-4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to</a:t>
            </a:r>
            <a:r>
              <a:rPr dirty="0" sz="100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raise</a:t>
            </a:r>
            <a:r>
              <a:rPr dirty="0" sz="100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 b="1">
                <a:solidFill>
                  <a:srgbClr val="03234D"/>
                </a:solidFill>
                <a:latin typeface="Arial"/>
                <a:cs typeface="Arial"/>
              </a:rPr>
              <a:t>almost</a:t>
            </a:r>
            <a:r>
              <a:rPr dirty="0" sz="1000" spc="-30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000" b="1">
                <a:solidFill>
                  <a:srgbClr val="03234D"/>
                </a:solidFill>
                <a:latin typeface="Arial"/>
                <a:cs typeface="Arial"/>
              </a:rPr>
              <a:t>~$20Bn</a:t>
            </a:r>
            <a:r>
              <a:rPr dirty="0" sz="1000" spc="-25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000" b="1">
                <a:solidFill>
                  <a:srgbClr val="03234D"/>
                </a:solidFill>
                <a:latin typeface="Arial"/>
                <a:cs typeface="Arial"/>
              </a:rPr>
              <a:t>to</a:t>
            </a:r>
            <a:r>
              <a:rPr dirty="0" sz="1000" spc="-10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000" b="1">
                <a:solidFill>
                  <a:srgbClr val="03234D"/>
                </a:solidFill>
                <a:latin typeface="Arial"/>
                <a:cs typeface="Arial"/>
              </a:rPr>
              <a:t>complete</a:t>
            </a:r>
            <a:r>
              <a:rPr dirty="0" sz="1000" spc="-40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000" spc="-25" b="1">
                <a:solidFill>
                  <a:srgbClr val="03234D"/>
                </a:solidFill>
                <a:latin typeface="Arial"/>
                <a:cs typeface="Arial"/>
              </a:rPr>
              <a:t>the </a:t>
            </a:r>
            <a:r>
              <a:rPr dirty="0" sz="1000" spc="-20" b="1">
                <a:solidFill>
                  <a:srgbClr val="03234D"/>
                </a:solidFill>
                <a:latin typeface="Arial"/>
                <a:cs typeface="Arial"/>
              </a:rPr>
              <a:t>deal</a:t>
            </a:r>
            <a:endParaRPr sz="1000">
              <a:latin typeface="Arial"/>
              <a:cs typeface="Arial"/>
            </a:endParaRPr>
          </a:p>
        </p:txBody>
      </p:sp>
      <p:sp>
        <p:nvSpPr>
          <p:cNvPr id="50" name="object 50" descr=""/>
          <p:cNvSpPr/>
          <p:nvPr/>
        </p:nvSpPr>
        <p:spPr>
          <a:xfrm>
            <a:off x="8145018" y="855725"/>
            <a:ext cx="3450590" cy="2084070"/>
          </a:xfrm>
          <a:custGeom>
            <a:avLst/>
            <a:gdLst/>
            <a:ahLst/>
            <a:cxnLst/>
            <a:rect l="l" t="t" r="r" b="b"/>
            <a:pathLst>
              <a:path w="3450590" h="2084070">
                <a:moveTo>
                  <a:pt x="0" y="2084070"/>
                </a:moveTo>
                <a:lnTo>
                  <a:pt x="3450335" y="2084070"/>
                </a:lnTo>
                <a:lnTo>
                  <a:pt x="3450335" y="0"/>
                </a:lnTo>
                <a:lnTo>
                  <a:pt x="0" y="0"/>
                </a:lnTo>
                <a:lnTo>
                  <a:pt x="0" y="2084070"/>
                </a:lnTo>
                <a:close/>
              </a:path>
            </a:pathLst>
          </a:custGeom>
          <a:ln w="41275">
            <a:solidFill>
              <a:srgbClr val="00C2B0"/>
            </a:solidFill>
            <a:prstDash val="sysDash"/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1803126" y="6462776"/>
            <a:ext cx="173355" cy="1854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50" spc="-25">
                <a:solidFill>
                  <a:srgbClr val="03234D"/>
                </a:solidFill>
                <a:latin typeface="Tahoma"/>
                <a:cs typeface="Tahoma"/>
              </a:rPr>
              <a:t>56</a:t>
            </a:r>
            <a:endParaRPr sz="1050">
              <a:latin typeface="Tahoma"/>
              <a:cs typeface="Tahoma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122407" y="291889"/>
            <a:ext cx="1434083" cy="238419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39698" y="768858"/>
            <a:ext cx="10917174" cy="19050"/>
          </a:xfrm>
          <a:prstGeom prst="rect">
            <a:avLst/>
          </a:prstGeom>
        </p:spPr>
      </p:pic>
      <p:grpSp>
        <p:nvGrpSpPr>
          <p:cNvPr id="5" name="object 5" descr=""/>
          <p:cNvGrpSpPr/>
          <p:nvPr/>
        </p:nvGrpSpPr>
        <p:grpSpPr>
          <a:xfrm>
            <a:off x="0" y="6496050"/>
            <a:ext cx="12192000" cy="361950"/>
            <a:chOff x="0" y="6496050"/>
            <a:chExt cx="12192000" cy="361950"/>
          </a:xfrm>
        </p:grpSpPr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6694931"/>
              <a:ext cx="12192000" cy="163068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7887" y="6496050"/>
              <a:ext cx="6297168" cy="361949"/>
            </a:xfrm>
            <a:prstGeom prst="rect">
              <a:avLst/>
            </a:prstGeom>
          </p:spPr>
        </p:pic>
      </p:grpSp>
      <p:sp>
        <p:nvSpPr>
          <p:cNvPr id="8" name="object 8" descr=""/>
          <p:cNvSpPr txBox="1"/>
          <p:nvPr/>
        </p:nvSpPr>
        <p:spPr>
          <a:xfrm>
            <a:off x="2601976" y="6504940"/>
            <a:ext cx="569595" cy="293370"/>
          </a:xfrm>
          <a:prstGeom prst="rect">
            <a:avLst/>
          </a:prstGeom>
        </p:spPr>
        <p:txBody>
          <a:bodyPr wrap="square" lIns="0" tIns="65404" rIns="0" bIns="0" rtlCol="0" vert="horz">
            <a:spAutoFit/>
          </a:bodyPr>
          <a:lstStyle/>
          <a:p>
            <a:pPr marL="41910" marR="30480" indent="-3810">
              <a:lnSpc>
                <a:spcPct val="67100"/>
              </a:lnSpc>
              <a:spcBef>
                <a:spcPts val="515"/>
              </a:spcBef>
            </a:pPr>
            <a:r>
              <a:rPr dirty="0" sz="1050" spc="-10" b="1">
                <a:solidFill>
                  <a:srgbClr val="FFFFFF"/>
                </a:solidFill>
                <a:latin typeface="Calibri"/>
                <a:cs typeface="Calibri"/>
              </a:rPr>
              <a:t>Industry </a:t>
            </a:r>
            <a:r>
              <a:rPr dirty="0" baseline="-21164" sz="1575" spc="-315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050" spc="-210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baseline="-21164" sz="1575" spc="-315" b="1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dirty="0" sz="1050" spc="-210" b="1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dirty="0" baseline="-21164" sz="1575" spc="-315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050" spc="-210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baseline="-21164" sz="1575" spc="-315" b="1">
                <a:solidFill>
                  <a:srgbClr val="FFFFFF"/>
                </a:solidFill>
                <a:latin typeface="Calibri"/>
                <a:cs typeface="Calibri"/>
              </a:rPr>
              <a:t>ly</a:t>
            </a:r>
            <a:r>
              <a:rPr dirty="0" sz="1050" spc="-210" b="1">
                <a:solidFill>
                  <a:srgbClr val="FFFFFF"/>
                </a:solidFill>
                <a:latin typeface="Calibri"/>
                <a:cs typeface="Calibri"/>
              </a:rPr>
              <a:t>ly</a:t>
            </a:r>
            <a:r>
              <a:rPr dirty="0" baseline="-21164" sz="1575" spc="-315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sz="1050" spc="-210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baseline="-21164" sz="1575" spc="-315" b="1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dirty="0" sz="1050" spc="-210" b="1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4158234" y="6504940"/>
            <a:ext cx="637540" cy="293370"/>
          </a:xfrm>
          <a:prstGeom prst="rect">
            <a:avLst/>
          </a:prstGeom>
        </p:spPr>
        <p:txBody>
          <a:bodyPr wrap="square" lIns="0" tIns="65404" rIns="0" bIns="0" rtlCol="0" vert="horz">
            <a:spAutoFit/>
          </a:bodyPr>
          <a:lstStyle/>
          <a:p>
            <a:pPr marL="38100" marR="30480" indent="33655">
              <a:lnSpc>
                <a:spcPct val="67100"/>
              </a:lnSpc>
              <a:spcBef>
                <a:spcPts val="515"/>
              </a:spcBef>
            </a:pPr>
            <a:r>
              <a:rPr dirty="0" sz="1050" spc="-10" b="1">
                <a:solidFill>
                  <a:srgbClr val="FFFFFF"/>
                </a:solidFill>
                <a:latin typeface="Calibri"/>
                <a:cs typeface="Calibri"/>
              </a:rPr>
              <a:t>Company </a:t>
            </a:r>
            <a:r>
              <a:rPr dirty="0" sz="1050" spc="-484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baseline="-21164" sz="1575" spc="-390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sz="1050" spc="-270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baseline="-21164" sz="1575" spc="-390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sz="1050" spc="-300" b="1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baseline="-21164" sz="1575" spc="-382" b="1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sz="1050" spc="-150" b="1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dirty="0" baseline="-21164" sz="1575" spc="-390" b="1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dirty="0" sz="1050" spc="-270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baseline="-21164" sz="1575" spc="-390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sz="1050" spc="-35" b="1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dirty="0" baseline="-21164" sz="1575" spc="-390" b="1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dirty="0" sz="1050" spc="-300" b="1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baseline="-21164" sz="1575" spc="-382" b="1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sz="1050" spc="-565" b="1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r>
              <a:rPr dirty="0" baseline="-21164" sz="1575" spc="-30" b="1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endParaRPr baseline="-21164" sz="1575">
              <a:latin typeface="Calibri"/>
              <a:cs typeface="Calibri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5769102" y="6504940"/>
            <a:ext cx="647700" cy="293370"/>
          </a:xfrm>
          <a:prstGeom prst="rect">
            <a:avLst/>
          </a:prstGeom>
        </p:spPr>
        <p:txBody>
          <a:bodyPr wrap="square" lIns="0" tIns="65404" rIns="0" bIns="0" rtlCol="0" vert="horz">
            <a:spAutoFit/>
          </a:bodyPr>
          <a:lstStyle/>
          <a:p>
            <a:pPr marL="38100" marR="30480" indent="60960">
              <a:lnSpc>
                <a:spcPct val="67100"/>
              </a:lnSpc>
              <a:spcBef>
                <a:spcPts val="515"/>
              </a:spcBef>
            </a:pPr>
            <a:r>
              <a:rPr dirty="0" sz="1050" spc="-10" b="1">
                <a:solidFill>
                  <a:srgbClr val="FFFFFF"/>
                </a:solidFill>
                <a:latin typeface="Calibri"/>
                <a:cs typeface="Calibri"/>
              </a:rPr>
              <a:t>Financial </a:t>
            </a:r>
            <a:r>
              <a:rPr dirty="0" sz="1050" spc="-250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baseline="-21164" sz="1575" spc="-375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sz="1050" spc="-250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baseline="-21164" sz="1575" spc="-375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sz="1050" spc="-250" b="1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baseline="-21164" sz="1575" spc="-375" b="1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sz="1050" spc="-250" b="1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dirty="0" baseline="-21164" sz="1575" spc="-375" b="1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dirty="0" sz="1050" spc="-250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baseline="-21164" sz="1575" spc="-375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sz="1050" spc="-250" b="1">
                <a:solidFill>
                  <a:srgbClr val="FFFFFF"/>
                </a:solidFill>
                <a:latin typeface="Calibri"/>
                <a:cs typeface="Calibri"/>
              </a:rPr>
              <a:t>ie</a:t>
            </a:r>
            <a:r>
              <a:rPr dirty="0" baseline="-21164" sz="1575" spc="-375" b="1">
                <a:solidFill>
                  <a:srgbClr val="FFFFFF"/>
                </a:solidFill>
                <a:latin typeface="Calibri"/>
                <a:cs typeface="Calibri"/>
              </a:rPr>
              <a:t>ie</a:t>
            </a:r>
            <a:r>
              <a:rPr dirty="0" sz="1050" spc="-250" b="1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r>
              <a:rPr dirty="0" baseline="-21164" sz="1575" spc="-375" b="1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endParaRPr baseline="-21164" sz="1575">
              <a:latin typeface="Calibri"/>
              <a:cs typeface="Calibri"/>
            </a:endParaRPr>
          </a:p>
        </p:txBody>
      </p:sp>
      <p:sp>
        <p:nvSpPr>
          <p:cNvPr id="11" name="object 11" descr=""/>
          <p:cNvSpPr/>
          <p:nvPr/>
        </p:nvSpPr>
        <p:spPr>
          <a:xfrm>
            <a:off x="6922007" y="6496050"/>
            <a:ext cx="1624330" cy="361950"/>
          </a:xfrm>
          <a:custGeom>
            <a:avLst/>
            <a:gdLst/>
            <a:ahLst/>
            <a:cxnLst/>
            <a:rect l="l" t="t" r="r" b="b"/>
            <a:pathLst>
              <a:path w="1624329" h="361950">
                <a:moveTo>
                  <a:pt x="1623822" y="0"/>
                </a:moveTo>
                <a:lnTo>
                  <a:pt x="90424" y="0"/>
                </a:lnTo>
                <a:lnTo>
                  <a:pt x="0" y="361949"/>
                </a:lnTo>
                <a:lnTo>
                  <a:pt x="1533271" y="361949"/>
                </a:lnTo>
                <a:lnTo>
                  <a:pt x="1623822" y="0"/>
                </a:lnTo>
                <a:close/>
              </a:path>
            </a:pathLst>
          </a:custGeom>
          <a:solidFill>
            <a:srgbClr val="2C716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 descr=""/>
          <p:cNvSpPr txBox="1"/>
          <p:nvPr/>
        </p:nvSpPr>
        <p:spPr>
          <a:xfrm>
            <a:off x="7416545" y="6504940"/>
            <a:ext cx="635635" cy="293370"/>
          </a:xfrm>
          <a:prstGeom prst="rect">
            <a:avLst/>
          </a:prstGeom>
        </p:spPr>
        <p:txBody>
          <a:bodyPr wrap="square" lIns="0" tIns="65404" rIns="0" bIns="0" rtlCol="0" vert="horz">
            <a:spAutoFit/>
          </a:bodyPr>
          <a:lstStyle/>
          <a:p>
            <a:pPr marL="39370" marR="30480" indent="-1905">
              <a:lnSpc>
                <a:spcPct val="67100"/>
              </a:lnSpc>
              <a:spcBef>
                <a:spcPts val="515"/>
              </a:spcBef>
            </a:pPr>
            <a:r>
              <a:rPr dirty="0" sz="1050" spc="-10" b="1">
                <a:solidFill>
                  <a:srgbClr val="FFFFFF"/>
                </a:solidFill>
                <a:latin typeface="Calibri"/>
                <a:cs typeface="Calibri"/>
              </a:rPr>
              <a:t>Feasibility </a:t>
            </a:r>
            <a:r>
              <a:rPr dirty="0" sz="1050" spc="-185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baseline="-21164" sz="1575" spc="-277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050" spc="-185" b="1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dirty="0" baseline="-21164" sz="1575" spc="-277" b="1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dirty="0" sz="1050" spc="-185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baseline="-21164" sz="1575" spc="-277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050" spc="-185" b="1">
                <a:solidFill>
                  <a:srgbClr val="FFFFFF"/>
                </a:solidFill>
                <a:latin typeface="Calibri"/>
                <a:cs typeface="Calibri"/>
              </a:rPr>
              <a:t>ly</a:t>
            </a:r>
            <a:r>
              <a:rPr dirty="0" baseline="-21164" sz="1575" spc="-277" b="1">
                <a:solidFill>
                  <a:srgbClr val="FFFFFF"/>
                </a:solidFill>
                <a:latin typeface="Calibri"/>
                <a:cs typeface="Calibri"/>
              </a:rPr>
              <a:t>ly</a:t>
            </a:r>
            <a:r>
              <a:rPr dirty="0" sz="1050" spc="-185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baseline="-21164" sz="1575" spc="-277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sz="1050" spc="-185" b="1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dirty="0" baseline="-21164" sz="1575" spc="-277" b="1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endParaRPr baseline="-21164" sz="1575">
              <a:latin typeface="Calibri"/>
              <a:cs typeface="Calibri"/>
            </a:endParaRPr>
          </a:p>
        </p:txBody>
      </p:sp>
      <p:pic>
        <p:nvPicPr>
          <p:cNvPr id="13" name="object 13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543543" y="6496050"/>
            <a:ext cx="3054857" cy="361949"/>
          </a:xfrm>
          <a:prstGeom prst="rect">
            <a:avLst/>
          </a:prstGeom>
        </p:spPr>
      </p:pic>
      <p:sp>
        <p:nvSpPr>
          <p:cNvPr id="14" name="object 14" descr=""/>
          <p:cNvSpPr txBox="1"/>
          <p:nvPr/>
        </p:nvSpPr>
        <p:spPr>
          <a:xfrm>
            <a:off x="9007347" y="6504940"/>
            <a:ext cx="696595" cy="293370"/>
          </a:xfrm>
          <a:prstGeom prst="rect">
            <a:avLst/>
          </a:prstGeom>
        </p:spPr>
        <p:txBody>
          <a:bodyPr wrap="square" lIns="0" tIns="65404" rIns="0" bIns="0" rtlCol="0" vert="horz">
            <a:spAutoFit/>
          </a:bodyPr>
          <a:lstStyle/>
          <a:p>
            <a:pPr marL="54610" marR="30480" indent="-17145">
              <a:lnSpc>
                <a:spcPct val="67100"/>
              </a:lnSpc>
              <a:spcBef>
                <a:spcPts val="515"/>
              </a:spcBef>
            </a:pPr>
            <a:r>
              <a:rPr dirty="0" sz="1050" spc="-10" b="1">
                <a:solidFill>
                  <a:srgbClr val="FFFFFF"/>
                </a:solidFill>
                <a:latin typeface="Calibri"/>
                <a:cs typeface="Calibri"/>
              </a:rPr>
              <a:t>Alternative </a:t>
            </a:r>
            <a:r>
              <a:rPr dirty="0" sz="1050" spc="-160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baseline="-21164" sz="1575" spc="-240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sz="1050" spc="-160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baseline="-21164" sz="1575" spc="-240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sz="1050" spc="-160" b="1">
                <a:solidFill>
                  <a:srgbClr val="FFFFFF"/>
                </a:solidFill>
                <a:latin typeface="Calibri"/>
                <a:cs typeface="Calibri"/>
              </a:rPr>
              <a:t>lu</a:t>
            </a:r>
            <a:r>
              <a:rPr dirty="0" baseline="-21164" sz="1575" spc="-240" b="1">
                <a:solidFill>
                  <a:srgbClr val="FFFFFF"/>
                </a:solidFill>
                <a:latin typeface="Calibri"/>
                <a:cs typeface="Calibri"/>
              </a:rPr>
              <a:t>lu</a:t>
            </a:r>
            <a:r>
              <a:rPr dirty="0" sz="1050" spc="-160" b="1">
                <a:solidFill>
                  <a:srgbClr val="FFFFFF"/>
                </a:solidFill>
                <a:latin typeface="Calibri"/>
                <a:cs typeface="Calibri"/>
              </a:rPr>
              <a:t>ti</a:t>
            </a:r>
            <a:r>
              <a:rPr dirty="0" baseline="-21164" sz="1575" spc="-240" b="1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dirty="0" sz="1050" spc="-160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baseline="-21164" sz="1575" spc="-240" b="1">
                <a:solidFill>
                  <a:srgbClr val="FFFFFF"/>
                </a:solidFill>
                <a:latin typeface="Calibri"/>
                <a:cs typeface="Calibri"/>
              </a:rPr>
              <a:t>io</a:t>
            </a:r>
            <a:r>
              <a:rPr dirty="0" sz="1050" spc="-160" b="1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dirty="0" baseline="-21164" sz="1575" spc="-240" b="1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endParaRPr baseline="-21164" sz="1575">
              <a:latin typeface="Calibri"/>
              <a:cs typeface="Calibri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10567161" y="6589521"/>
            <a:ext cx="629285" cy="1854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50" spc="-10" b="1">
                <a:solidFill>
                  <a:srgbClr val="FFFFFF"/>
                </a:solidFill>
                <a:latin typeface="Calibri"/>
                <a:cs typeface="Calibri"/>
              </a:rPr>
              <a:t>Conclusion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718058" y="6283545"/>
            <a:ext cx="1300480" cy="514350"/>
          </a:xfrm>
          <a:prstGeom prst="rect">
            <a:avLst/>
          </a:prstGeom>
        </p:spPr>
        <p:txBody>
          <a:bodyPr wrap="square" lIns="0" tIns="55244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434"/>
              </a:spcBef>
            </a:pP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Source:</a:t>
            </a:r>
            <a:r>
              <a:rPr dirty="0" sz="800" spc="-3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(Bloomberg,</a:t>
            </a:r>
            <a:r>
              <a:rPr dirty="0" sz="800" spc="-2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 spc="-10">
                <a:solidFill>
                  <a:srgbClr val="010027"/>
                </a:solidFill>
                <a:latin typeface="Arial MT"/>
                <a:cs typeface="Arial MT"/>
              </a:rPr>
              <a:t>2023)</a:t>
            </a:r>
            <a:endParaRPr sz="800">
              <a:latin typeface="Arial MT"/>
              <a:cs typeface="Arial MT"/>
            </a:endParaRPr>
          </a:p>
          <a:p>
            <a:pPr algn="ctr" marL="361315" marR="349885" indent="-52705">
              <a:lnSpc>
                <a:spcPct val="67100"/>
              </a:lnSpc>
              <a:spcBef>
                <a:spcPts val="860"/>
              </a:spcBef>
            </a:pPr>
            <a:r>
              <a:rPr dirty="0" sz="1050" spc="-10" b="1">
                <a:solidFill>
                  <a:srgbClr val="FFFFFF"/>
                </a:solidFill>
                <a:latin typeface="Calibri"/>
                <a:cs typeface="Calibri"/>
              </a:rPr>
              <a:t>Executive </a:t>
            </a:r>
            <a:r>
              <a:rPr dirty="0" baseline="-21164" sz="1575" spc="-427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sz="1050" spc="-285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baseline="-21164" sz="1575" spc="-427" b="1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dirty="0" sz="1050" spc="-285" b="1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dirty="0" baseline="-21164" sz="1575" spc="-427" b="1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dirty="0" sz="1050" spc="-285" b="1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dirty="0" baseline="-21164" sz="1575" spc="-427" b="1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dirty="0" sz="1050" spc="-285" b="1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dirty="0" baseline="-21164" sz="1575" spc="-427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050" spc="-285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baseline="-21164" sz="1575" spc="-427" b="1">
                <a:solidFill>
                  <a:srgbClr val="FFFFFF"/>
                </a:solidFill>
                <a:latin typeface="Calibri"/>
                <a:cs typeface="Calibri"/>
              </a:rPr>
              <a:t>ry</a:t>
            </a:r>
            <a:r>
              <a:rPr dirty="0" sz="1050" spc="-285" b="1">
                <a:solidFill>
                  <a:srgbClr val="FFFFFF"/>
                </a:solidFill>
                <a:latin typeface="Calibri"/>
                <a:cs typeface="Calibri"/>
              </a:rPr>
              <a:t>ry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ts val="2375"/>
              </a:lnSpc>
              <a:spcBef>
                <a:spcPts val="95"/>
              </a:spcBef>
            </a:pPr>
            <a:r>
              <a:rPr dirty="0">
                <a:solidFill>
                  <a:srgbClr val="009999"/>
                </a:solidFill>
              </a:rPr>
              <a:t>Siemens</a:t>
            </a:r>
            <a:r>
              <a:rPr dirty="0" spc="-50">
                <a:solidFill>
                  <a:srgbClr val="009999"/>
                </a:solidFill>
              </a:rPr>
              <a:t> </a:t>
            </a:r>
            <a:r>
              <a:rPr dirty="0">
                <a:solidFill>
                  <a:srgbClr val="009999"/>
                </a:solidFill>
              </a:rPr>
              <a:t>+</a:t>
            </a:r>
            <a:r>
              <a:rPr dirty="0" spc="-55">
                <a:solidFill>
                  <a:srgbClr val="009999"/>
                </a:solidFill>
              </a:rPr>
              <a:t> </a:t>
            </a:r>
            <a:r>
              <a:rPr dirty="0" spc="-20">
                <a:solidFill>
                  <a:srgbClr val="009999"/>
                </a:solidFill>
              </a:rPr>
              <a:t>Vestas</a:t>
            </a:r>
            <a:r>
              <a:rPr dirty="0" spc="-50">
                <a:solidFill>
                  <a:srgbClr val="009999"/>
                </a:solidFill>
              </a:rPr>
              <a:t> </a:t>
            </a:r>
            <a:r>
              <a:rPr dirty="0">
                <a:solidFill>
                  <a:srgbClr val="009999"/>
                </a:solidFill>
              </a:rPr>
              <a:t>|</a:t>
            </a:r>
            <a:r>
              <a:rPr dirty="0" spc="-45">
                <a:solidFill>
                  <a:srgbClr val="009999"/>
                </a:solidFill>
              </a:rPr>
              <a:t> </a:t>
            </a:r>
            <a:r>
              <a:rPr dirty="0">
                <a:solidFill>
                  <a:srgbClr val="009999"/>
                </a:solidFill>
              </a:rPr>
              <a:t>Merger</a:t>
            </a:r>
            <a:r>
              <a:rPr dirty="0" spc="-50">
                <a:solidFill>
                  <a:srgbClr val="009999"/>
                </a:solidFill>
              </a:rPr>
              <a:t> </a:t>
            </a:r>
            <a:r>
              <a:rPr dirty="0" spc="-10">
                <a:solidFill>
                  <a:srgbClr val="009999"/>
                </a:solidFill>
              </a:rPr>
              <a:t>Model</a:t>
            </a:r>
          </a:p>
          <a:p>
            <a:pPr marL="19685">
              <a:lnSpc>
                <a:spcPts val="1415"/>
              </a:lnSpc>
            </a:pPr>
            <a:r>
              <a:rPr dirty="0" sz="1200" b="0">
                <a:solidFill>
                  <a:srgbClr val="010027"/>
                </a:solidFill>
                <a:latin typeface="Arial MT"/>
                <a:cs typeface="Arial MT"/>
              </a:rPr>
              <a:t>An</a:t>
            </a:r>
            <a:r>
              <a:rPr dirty="0" sz="1200" spc="-40" b="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 b="0">
                <a:solidFill>
                  <a:srgbClr val="010027"/>
                </a:solidFill>
                <a:latin typeface="Arial MT"/>
                <a:cs typeface="Arial MT"/>
              </a:rPr>
              <a:t>acquisition</a:t>
            </a:r>
            <a:r>
              <a:rPr dirty="0" sz="1200" spc="-50" b="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 b="0">
                <a:solidFill>
                  <a:srgbClr val="010027"/>
                </a:solidFill>
                <a:latin typeface="Arial MT"/>
                <a:cs typeface="Arial MT"/>
              </a:rPr>
              <a:t>of</a:t>
            </a:r>
            <a:r>
              <a:rPr dirty="0" sz="1200" spc="-20" b="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 b="0">
                <a:solidFill>
                  <a:srgbClr val="010027"/>
                </a:solidFill>
                <a:latin typeface="Arial MT"/>
                <a:cs typeface="Arial MT"/>
              </a:rPr>
              <a:t>Vestas</a:t>
            </a:r>
            <a:r>
              <a:rPr dirty="0" sz="1200" spc="-25" b="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 b="0">
                <a:solidFill>
                  <a:srgbClr val="010027"/>
                </a:solidFill>
                <a:latin typeface="Arial MT"/>
                <a:cs typeface="Arial MT"/>
              </a:rPr>
              <a:t>would</a:t>
            </a:r>
            <a:r>
              <a:rPr dirty="0" sz="1200" spc="-40" b="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 b="0">
                <a:solidFill>
                  <a:srgbClr val="010027"/>
                </a:solidFill>
                <a:latin typeface="Arial MT"/>
                <a:cs typeface="Arial MT"/>
              </a:rPr>
              <a:t>be</a:t>
            </a:r>
            <a:r>
              <a:rPr dirty="0" sz="1200" spc="-20" b="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 b="0">
                <a:solidFill>
                  <a:srgbClr val="010027"/>
                </a:solidFill>
                <a:latin typeface="Arial MT"/>
                <a:cs typeface="Arial MT"/>
              </a:rPr>
              <a:t>dilutive</a:t>
            </a:r>
            <a:r>
              <a:rPr dirty="0" sz="1200" spc="-40" b="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 b="0">
                <a:solidFill>
                  <a:srgbClr val="010027"/>
                </a:solidFill>
                <a:latin typeface="Arial MT"/>
                <a:cs typeface="Arial MT"/>
              </a:rPr>
              <a:t>to</a:t>
            </a:r>
            <a:r>
              <a:rPr dirty="0" sz="1200" spc="-25" b="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 b="0">
                <a:solidFill>
                  <a:srgbClr val="010027"/>
                </a:solidFill>
                <a:latin typeface="Arial MT"/>
                <a:cs typeface="Arial MT"/>
              </a:rPr>
              <a:t>Siemens</a:t>
            </a:r>
            <a:r>
              <a:rPr dirty="0" sz="1200" spc="-20" b="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 spc="-25" b="0">
                <a:solidFill>
                  <a:srgbClr val="010027"/>
                </a:solidFill>
                <a:latin typeface="Arial MT"/>
                <a:cs typeface="Arial MT"/>
              </a:rPr>
              <a:t>EPS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743458" y="873759"/>
            <a:ext cx="1424940" cy="2387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400" b="1">
                <a:solidFill>
                  <a:srgbClr val="03234D"/>
                </a:solidFill>
                <a:latin typeface="Arial"/>
                <a:cs typeface="Arial"/>
              </a:rPr>
              <a:t>Company</a:t>
            </a:r>
            <a:r>
              <a:rPr dirty="0" sz="1400" spc="-70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400" spc="-10" b="1">
                <a:solidFill>
                  <a:srgbClr val="03234D"/>
                </a:solidFill>
                <a:latin typeface="Arial"/>
                <a:cs typeface="Arial"/>
              </a:rPr>
              <a:t>profile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19" name="object 19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36269" y="850011"/>
            <a:ext cx="57150" cy="305180"/>
          </a:xfrm>
          <a:prstGeom prst="rect">
            <a:avLst/>
          </a:prstGeom>
        </p:spPr>
      </p:pic>
      <p:sp>
        <p:nvSpPr>
          <p:cNvPr id="20" name="object 20" descr=""/>
          <p:cNvSpPr txBox="1"/>
          <p:nvPr/>
        </p:nvSpPr>
        <p:spPr>
          <a:xfrm>
            <a:off x="4606544" y="875283"/>
            <a:ext cx="2279015" cy="2387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400" b="1">
                <a:solidFill>
                  <a:srgbClr val="03234D"/>
                </a:solidFill>
                <a:latin typeface="Arial"/>
                <a:cs typeface="Arial"/>
              </a:rPr>
              <a:t>Accretion/dilution</a:t>
            </a:r>
            <a:r>
              <a:rPr dirty="0" sz="1400" spc="-100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400" spc="-10" b="1">
                <a:solidFill>
                  <a:srgbClr val="03234D"/>
                </a:solidFill>
                <a:latin typeface="Arial"/>
                <a:cs typeface="Arial"/>
              </a:rPr>
              <a:t>analysis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21" name="object 21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4465320" y="845438"/>
            <a:ext cx="57150" cy="305181"/>
          </a:xfrm>
          <a:prstGeom prst="rect">
            <a:avLst/>
          </a:prstGeom>
        </p:spPr>
      </p:pic>
      <p:sp>
        <p:nvSpPr>
          <p:cNvPr id="22" name="object 22" descr=""/>
          <p:cNvSpPr txBox="1"/>
          <p:nvPr/>
        </p:nvSpPr>
        <p:spPr>
          <a:xfrm>
            <a:off x="743458" y="3440429"/>
            <a:ext cx="3361690" cy="2387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400" spc="-10" b="1">
                <a:solidFill>
                  <a:srgbClr val="03234D"/>
                </a:solidFill>
                <a:latin typeface="Arial"/>
                <a:cs typeface="Arial"/>
              </a:rPr>
              <a:t>Transaction</a:t>
            </a:r>
            <a:r>
              <a:rPr dirty="0" sz="1400" spc="-50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3234D"/>
                </a:solidFill>
                <a:latin typeface="Arial"/>
                <a:cs typeface="Arial"/>
              </a:rPr>
              <a:t>and</a:t>
            </a:r>
            <a:r>
              <a:rPr dirty="0" sz="1400" spc="-25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3234D"/>
                </a:solidFill>
                <a:latin typeface="Arial"/>
                <a:cs typeface="Arial"/>
              </a:rPr>
              <a:t>financing</a:t>
            </a:r>
            <a:r>
              <a:rPr dirty="0" sz="1400" spc="-45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400" spc="-10" b="1">
                <a:solidFill>
                  <a:srgbClr val="03234D"/>
                </a:solidFill>
                <a:latin typeface="Arial"/>
                <a:cs typeface="Arial"/>
              </a:rPr>
              <a:t>assumptions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23" name="object 23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677418" y="3410330"/>
            <a:ext cx="57150" cy="305181"/>
          </a:xfrm>
          <a:prstGeom prst="rect">
            <a:avLst/>
          </a:prstGeom>
        </p:spPr>
      </p:pic>
      <p:sp>
        <p:nvSpPr>
          <p:cNvPr id="24" name="object 24" descr=""/>
          <p:cNvSpPr/>
          <p:nvPr/>
        </p:nvSpPr>
        <p:spPr>
          <a:xfrm>
            <a:off x="8273033" y="3287140"/>
            <a:ext cx="3188335" cy="446405"/>
          </a:xfrm>
          <a:custGeom>
            <a:avLst/>
            <a:gdLst/>
            <a:ahLst/>
            <a:cxnLst/>
            <a:rect l="l" t="t" r="r" b="b"/>
            <a:pathLst>
              <a:path w="3188334" h="446404">
                <a:moveTo>
                  <a:pt x="3188081" y="0"/>
                </a:moveTo>
                <a:lnTo>
                  <a:pt x="1850136" y="137287"/>
                </a:lnTo>
                <a:lnTo>
                  <a:pt x="1850136" y="75564"/>
                </a:lnTo>
                <a:lnTo>
                  <a:pt x="0" y="75564"/>
                </a:lnTo>
                <a:lnTo>
                  <a:pt x="0" y="445897"/>
                </a:lnTo>
                <a:lnTo>
                  <a:pt x="1850136" y="445897"/>
                </a:lnTo>
                <a:lnTo>
                  <a:pt x="1850136" y="229870"/>
                </a:lnTo>
                <a:lnTo>
                  <a:pt x="3188081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 descr=""/>
          <p:cNvSpPr txBox="1"/>
          <p:nvPr/>
        </p:nvSpPr>
        <p:spPr>
          <a:xfrm>
            <a:off x="8435847" y="3348228"/>
            <a:ext cx="152654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55270" marR="5080" indent="-243204">
              <a:lnSpc>
                <a:spcPct val="100000"/>
              </a:lnSpc>
              <a:spcBef>
                <a:spcPts val="100"/>
              </a:spcBef>
            </a:pPr>
            <a:r>
              <a:rPr dirty="0" u="sng" sz="1200" b="1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</a:rPr>
              <a:t>Dilutive</a:t>
            </a:r>
            <a:r>
              <a:rPr dirty="0" sz="1200" spc="-20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200" b="1">
                <a:solidFill>
                  <a:srgbClr val="010027"/>
                </a:solidFill>
                <a:latin typeface="Arial"/>
                <a:cs typeface="Arial"/>
              </a:rPr>
              <a:t>to</a:t>
            </a:r>
            <a:r>
              <a:rPr dirty="0" sz="1200" spc="-1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200" spc="-10" b="1">
                <a:solidFill>
                  <a:srgbClr val="010027"/>
                </a:solidFill>
                <a:latin typeface="Arial"/>
                <a:cs typeface="Arial"/>
              </a:rPr>
              <a:t>pro-</a:t>
            </a:r>
            <a:r>
              <a:rPr dirty="0" sz="1200" spc="-20" b="1">
                <a:solidFill>
                  <a:srgbClr val="010027"/>
                </a:solidFill>
                <a:latin typeface="Arial"/>
                <a:cs typeface="Arial"/>
              </a:rPr>
              <a:t>forma </a:t>
            </a:r>
            <a:r>
              <a:rPr dirty="0" sz="1200" b="1">
                <a:solidFill>
                  <a:srgbClr val="010027"/>
                </a:solidFill>
                <a:latin typeface="Arial"/>
                <a:cs typeface="Arial"/>
              </a:rPr>
              <a:t>EPS by</a:t>
            </a:r>
            <a:r>
              <a:rPr dirty="0" sz="1200" spc="-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200" spc="-10" b="1">
                <a:solidFill>
                  <a:srgbClr val="010027"/>
                </a:solidFill>
                <a:latin typeface="Arial"/>
                <a:cs typeface="Arial"/>
              </a:rPr>
              <a:t>(1.5%)</a:t>
            </a:r>
            <a:endParaRPr sz="1200">
              <a:latin typeface="Arial"/>
              <a:cs typeface="Arial"/>
            </a:endParaRPr>
          </a:p>
        </p:txBody>
      </p:sp>
      <p:sp>
        <p:nvSpPr>
          <p:cNvPr id="26" name="object 26" descr=""/>
          <p:cNvSpPr/>
          <p:nvPr/>
        </p:nvSpPr>
        <p:spPr>
          <a:xfrm>
            <a:off x="652928" y="1209135"/>
            <a:ext cx="3443604" cy="156845"/>
          </a:xfrm>
          <a:custGeom>
            <a:avLst/>
            <a:gdLst/>
            <a:ahLst/>
            <a:cxnLst/>
            <a:rect l="l" t="t" r="r" b="b"/>
            <a:pathLst>
              <a:path w="3443604" h="156844">
                <a:moveTo>
                  <a:pt x="0" y="156299"/>
                </a:moveTo>
                <a:lnTo>
                  <a:pt x="3443052" y="156300"/>
                </a:lnTo>
                <a:lnTo>
                  <a:pt x="3443110" y="0"/>
                </a:lnTo>
                <a:lnTo>
                  <a:pt x="0" y="0"/>
                </a:lnTo>
                <a:lnTo>
                  <a:pt x="0" y="156299"/>
                </a:lnTo>
                <a:close/>
              </a:path>
            </a:pathLst>
          </a:custGeom>
          <a:solidFill>
            <a:srgbClr val="009999"/>
          </a:solidFill>
        </p:spPr>
        <p:txBody>
          <a:bodyPr wrap="square" lIns="0" tIns="0" rIns="0" bIns="0" rtlCol="0"/>
          <a:lstStyle/>
          <a:p/>
        </p:txBody>
      </p:sp>
      <p:graphicFrame>
        <p:nvGraphicFramePr>
          <p:cNvPr id="27" name="object 27" descr=""/>
          <p:cNvGraphicFramePr>
            <a:graphicFrameLocks noGrp="1"/>
          </p:cNvGraphicFramePr>
          <p:nvPr/>
        </p:nvGraphicFramePr>
        <p:xfrm>
          <a:off x="649578" y="1211670"/>
          <a:ext cx="16882110" cy="9766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55035"/>
                <a:gridCol w="1245234"/>
                <a:gridCol w="7255509"/>
                <a:gridCol w="1035050"/>
                <a:gridCol w="372109"/>
                <a:gridCol w="2374264"/>
                <a:gridCol w="1068704"/>
              </a:tblGrid>
              <a:tr h="165100">
                <a:tc>
                  <a:txBody>
                    <a:bodyPr/>
                    <a:lstStyle/>
                    <a:p>
                      <a:pPr>
                        <a:lnSpc>
                          <a:spcPts val="1120"/>
                        </a:lnSpc>
                        <a:tabLst>
                          <a:tab pos="3446145" algn="l"/>
                        </a:tabLst>
                      </a:pPr>
                      <a:r>
                        <a:rPr dirty="0" u="sng" sz="950" spc="-55" b="1">
                          <a:solidFill>
                            <a:srgbClr val="FFFFFF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cs typeface="Arial"/>
                        </a:rPr>
                        <a:t> </a:t>
                      </a:r>
                      <a:r>
                        <a:rPr dirty="0" u="sng" sz="950" b="1">
                          <a:solidFill>
                            <a:srgbClr val="FFFFFF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cs typeface="Arial"/>
                        </a:rPr>
                        <a:t>Siemens</a:t>
                      </a:r>
                      <a:r>
                        <a:rPr dirty="0" u="sng" sz="950" spc="70" b="1">
                          <a:solidFill>
                            <a:srgbClr val="FFFFFF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cs typeface="Arial"/>
                        </a:rPr>
                        <a:t> </a:t>
                      </a:r>
                      <a:r>
                        <a:rPr dirty="0" u="sng" sz="950" b="1">
                          <a:solidFill>
                            <a:srgbClr val="FFFFFF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cs typeface="Arial"/>
                        </a:rPr>
                        <a:t>Financial</a:t>
                      </a:r>
                      <a:r>
                        <a:rPr dirty="0" u="sng" sz="950" spc="90" b="1">
                          <a:solidFill>
                            <a:srgbClr val="FFFFFF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cs typeface="Arial"/>
                        </a:rPr>
                        <a:t> </a:t>
                      </a:r>
                      <a:r>
                        <a:rPr dirty="0" u="sng" sz="950" spc="-10" b="1">
                          <a:solidFill>
                            <a:srgbClr val="FFFFFF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cs typeface="Arial"/>
                        </a:rPr>
                        <a:t>Profile</a:t>
                      </a:r>
                      <a:r>
                        <a:rPr dirty="0" u="sng" sz="950" b="1">
                          <a:solidFill>
                            <a:srgbClr val="FFFFFF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cs typeface="Arial"/>
                        </a:rPr>
                        <a:t>	</a:t>
                      </a:r>
                      <a:endParaRPr sz="95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solidFill>
                      <a:srgbClr val="00999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  <a:tabLst>
                          <a:tab pos="7249159" algn="l"/>
                        </a:tabLst>
                      </a:pPr>
                      <a:r>
                        <a:rPr dirty="0" u="sng" sz="950" spc="60" b="1">
                          <a:solidFill>
                            <a:srgbClr val="FFFFFF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cs typeface="Arial"/>
                        </a:rPr>
                        <a:t> </a:t>
                      </a:r>
                      <a:r>
                        <a:rPr dirty="0" u="sng" sz="950" b="1">
                          <a:solidFill>
                            <a:srgbClr val="FFFFFF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cs typeface="Arial"/>
                        </a:rPr>
                        <a:t>Accretion/Dilution</a:t>
                      </a:r>
                      <a:r>
                        <a:rPr dirty="0" u="sng" sz="950" spc="185" b="1">
                          <a:solidFill>
                            <a:srgbClr val="FFFFFF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cs typeface="Arial"/>
                        </a:rPr>
                        <a:t> </a:t>
                      </a:r>
                      <a:r>
                        <a:rPr dirty="0" u="sng" sz="950" spc="-10" b="1">
                          <a:solidFill>
                            <a:srgbClr val="FFFFFF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cs typeface="Arial"/>
                        </a:rPr>
                        <a:t>Analysis</a:t>
                      </a:r>
                      <a:r>
                        <a:rPr dirty="0" u="sng" sz="950" b="1">
                          <a:solidFill>
                            <a:srgbClr val="FFFFFF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cs typeface="Arial"/>
                        </a:rPr>
                        <a:t>	</a:t>
                      </a:r>
                      <a:endParaRPr sz="950">
                        <a:latin typeface="Arial"/>
                        <a:cs typeface="Arial"/>
                      </a:endParaRPr>
                    </a:p>
                  </a:txBody>
                  <a:tcPr marL="0" marR="0" marB="0" marT="6350">
                    <a:solidFill>
                      <a:srgbClr val="009999"/>
                    </a:solidFill>
                  </a:tcPr>
                </a:tc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009999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53035">
                <a:tc>
                  <a:txBody>
                    <a:bodyPr/>
                    <a:lstStyle/>
                    <a:p>
                      <a:pPr marL="20955" marR="871855">
                        <a:lnSpc>
                          <a:spcPts val="1085"/>
                        </a:lnSpc>
                      </a:pPr>
                      <a:r>
                        <a:rPr dirty="0" sz="950">
                          <a:latin typeface="Arial MT"/>
                          <a:cs typeface="Arial MT"/>
                        </a:rPr>
                        <a:t>Fully</a:t>
                      </a:r>
                      <a:r>
                        <a:rPr dirty="0" sz="950" spc="3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50">
                          <a:latin typeface="Arial MT"/>
                          <a:cs typeface="Arial MT"/>
                        </a:rPr>
                        <a:t>Diluted</a:t>
                      </a:r>
                      <a:r>
                        <a:rPr dirty="0" sz="950" spc="1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50">
                          <a:latin typeface="Arial MT"/>
                          <a:cs typeface="Arial MT"/>
                        </a:rPr>
                        <a:t>Shares</a:t>
                      </a:r>
                      <a:r>
                        <a:rPr dirty="0" sz="950" spc="3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50" spc="-10">
                          <a:latin typeface="Arial MT"/>
                          <a:cs typeface="Arial MT"/>
                        </a:rPr>
                        <a:t>Outstanding</a:t>
                      </a:r>
                      <a:endParaRPr sz="950">
                        <a:latin typeface="Arial MT"/>
                        <a:cs typeface="Arial MT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430530">
                        <a:lnSpc>
                          <a:spcPts val="1085"/>
                        </a:lnSpc>
                      </a:pPr>
                      <a:r>
                        <a:rPr dirty="0" sz="950" spc="-25">
                          <a:latin typeface="Arial MT"/>
                          <a:cs typeface="Arial MT"/>
                        </a:rPr>
                        <a:t>800</a:t>
                      </a:r>
                      <a:endParaRPr sz="950">
                        <a:latin typeface="Arial MT"/>
                        <a:cs typeface="Arial MT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9685" marR="4849495">
                        <a:lnSpc>
                          <a:spcPts val="1080"/>
                        </a:lnSpc>
                        <a:spcBef>
                          <a:spcPts val="25"/>
                        </a:spcBef>
                      </a:pPr>
                      <a:r>
                        <a:rPr dirty="0" sz="950">
                          <a:latin typeface="Arial MT"/>
                          <a:cs typeface="Arial MT"/>
                        </a:rPr>
                        <a:t>Acquirer</a:t>
                      </a:r>
                      <a:r>
                        <a:rPr dirty="0" sz="950" spc="4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50">
                          <a:latin typeface="Arial MT"/>
                          <a:cs typeface="Arial MT"/>
                        </a:rPr>
                        <a:t>Standalone</a:t>
                      </a:r>
                      <a:r>
                        <a:rPr dirty="0" sz="950" spc="5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50">
                          <a:latin typeface="Arial MT"/>
                          <a:cs typeface="Arial MT"/>
                        </a:rPr>
                        <a:t>Net</a:t>
                      </a:r>
                      <a:r>
                        <a:rPr dirty="0" sz="950" spc="10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50" spc="-10">
                          <a:latin typeface="Arial MT"/>
                          <a:cs typeface="Arial MT"/>
                        </a:rPr>
                        <a:t>Income</a:t>
                      </a:r>
                      <a:endParaRPr sz="950">
                        <a:latin typeface="Arial MT"/>
                        <a:cs typeface="Arial MT"/>
                      </a:endParaRPr>
                    </a:p>
                  </a:txBody>
                  <a:tcPr marL="0" marR="0" marB="0" marT="3175"/>
                </a:tc>
                <a:tc>
                  <a:txBody>
                    <a:bodyPr/>
                    <a:lstStyle/>
                    <a:p>
                      <a:pPr algn="r" marR="57150">
                        <a:lnSpc>
                          <a:spcPts val="1080"/>
                        </a:lnSpc>
                        <a:spcBef>
                          <a:spcPts val="25"/>
                        </a:spcBef>
                      </a:pPr>
                      <a:r>
                        <a:rPr dirty="0" sz="950" spc="-10">
                          <a:latin typeface="Arial MT"/>
                          <a:cs typeface="Arial MT"/>
                        </a:rPr>
                        <a:t>$6,936</a:t>
                      </a:r>
                      <a:endParaRPr sz="950">
                        <a:latin typeface="Arial MT"/>
                        <a:cs typeface="Arial MT"/>
                      </a:endParaRPr>
                    </a:p>
                  </a:txBody>
                  <a:tcPr marL="0" marR="0" marB="0" marT="3175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27940">
                        <a:lnSpc>
                          <a:spcPts val="1080"/>
                        </a:lnSpc>
                        <a:spcBef>
                          <a:spcPts val="25"/>
                        </a:spcBef>
                      </a:pPr>
                      <a:r>
                        <a:rPr dirty="0" sz="950">
                          <a:latin typeface="Arial MT"/>
                          <a:cs typeface="Arial MT"/>
                        </a:rPr>
                        <a:t>Target</a:t>
                      </a:r>
                      <a:r>
                        <a:rPr dirty="0" sz="950" spc="5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50">
                          <a:latin typeface="Arial MT"/>
                          <a:cs typeface="Arial MT"/>
                        </a:rPr>
                        <a:t>Standalone</a:t>
                      </a:r>
                      <a:r>
                        <a:rPr dirty="0" sz="950" spc="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50">
                          <a:latin typeface="Arial MT"/>
                          <a:cs typeface="Arial MT"/>
                        </a:rPr>
                        <a:t>Net</a:t>
                      </a:r>
                      <a:r>
                        <a:rPr dirty="0" sz="950" spc="5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50" spc="-10">
                          <a:latin typeface="Arial MT"/>
                          <a:cs typeface="Arial MT"/>
                        </a:rPr>
                        <a:t>Income</a:t>
                      </a:r>
                      <a:endParaRPr sz="950">
                        <a:latin typeface="Arial MT"/>
                        <a:cs typeface="Arial MT"/>
                      </a:endParaRPr>
                    </a:p>
                  </a:txBody>
                  <a:tcPr marL="0" marR="0" marB="0" marT="3175"/>
                </a:tc>
                <a:tc>
                  <a:txBody>
                    <a:bodyPr/>
                    <a:lstStyle/>
                    <a:p>
                      <a:pPr algn="r" marR="57150">
                        <a:lnSpc>
                          <a:spcPts val="1080"/>
                        </a:lnSpc>
                        <a:spcBef>
                          <a:spcPts val="25"/>
                        </a:spcBef>
                      </a:pPr>
                      <a:r>
                        <a:rPr dirty="0" sz="950" spc="-10">
                          <a:latin typeface="Arial MT"/>
                          <a:cs typeface="Arial MT"/>
                        </a:rPr>
                        <a:t>$2,002</a:t>
                      </a:r>
                      <a:endParaRPr sz="950">
                        <a:latin typeface="Arial MT"/>
                        <a:cs typeface="Arial MT"/>
                      </a:endParaRPr>
                    </a:p>
                  </a:txBody>
                  <a:tcPr marL="0" marR="0" marB="0" marT="3175"/>
                </a:tc>
              </a:tr>
              <a:tr h="159385">
                <a:tc>
                  <a:txBody>
                    <a:bodyPr/>
                    <a:lstStyle/>
                    <a:p>
                      <a:pPr marL="20955" marR="871855">
                        <a:lnSpc>
                          <a:spcPts val="1045"/>
                        </a:lnSpc>
                      </a:pPr>
                      <a:r>
                        <a:rPr dirty="0" sz="950">
                          <a:latin typeface="Arial MT"/>
                          <a:cs typeface="Arial MT"/>
                        </a:rPr>
                        <a:t>Current</a:t>
                      </a:r>
                      <a:r>
                        <a:rPr dirty="0" sz="950" spc="2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50">
                          <a:latin typeface="Arial MT"/>
                          <a:cs typeface="Arial MT"/>
                        </a:rPr>
                        <a:t>Share</a:t>
                      </a:r>
                      <a:r>
                        <a:rPr dirty="0" sz="950" spc="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50" spc="-20">
                          <a:latin typeface="Arial MT"/>
                          <a:cs typeface="Arial MT"/>
                        </a:rPr>
                        <a:t>Price</a:t>
                      </a:r>
                      <a:endParaRPr sz="950">
                        <a:latin typeface="Arial MT"/>
                        <a:cs typeface="Arial MT"/>
                      </a:endParaRPr>
                    </a:p>
                  </a:txBody>
                  <a:tcPr marL="0" marR="0" marB="0" marT="0"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429895">
                        <a:lnSpc>
                          <a:spcPts val="1075"/>
                        </a:lnSpc>
                      </a:pPr>
                      <a:r>
                        <a:rPr dirty="0" sz="950" spc="-10">
                          <a:latin typeface="Arial MT"/>
                          <a:cs typeface="Arial MT"/>
                        </a:rPr>
                        <a:t>$153.94</a:t>
                      </a:r>
                      <a:endParaRPr sz="950">
                        <a:latin typeface="Arial MT"/>
                        <a:cs typeface="Arial MT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9685" marR="4849495">
                        <a:lnSpc>
                          <a:spcPts val="1110"/>
                        </a:lnSpc>
                        <a:spcBef>
                          <a:spcPts val="100"/>
                        </a:spcBef>
                      </a:pPr>
                      <a:r>
                        <a:rPr dirty="0" sz="950">
                          <a:latin typeface="Arial MT"/>
                          <a:cs typeface="Arial MT"/>
                        </a:rPr>
                        <a:t>%</a:t>
                      </a:r>
                      <a:r>
                        <a:rPr dirty="0" sz="950" spc="4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50">
                          <a:latin typeface="Arial MT"/>
                          <a:cs typeface="Arial MT"/>
                        </a:rPr>
                        <a:t>Tax</a:t>
                      </a:r>
                      <a:r>
                        <a:rPr dirty="0" sz="950" spc="5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50" spc="-20">
                          <a:latin typeface="Arial MT"/>
                          <a:cs typeface="Arial MT"/>
                        </a:rPr>
                        <a:t>Rate</a:t>
                      </a:r>
                      <a:endParaRPr sz="950">
                        <a:latin typeface="Arial MT"/>
                        <a:cs typeface="Arial MT"/>
                      </a:endParaRPr>
                    </a:p>
                  </a:txBody>
                  <a:tcPr marL="0" marR="0" marB="0" marT="12700"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62865">
                        <a:lnSpc>
                          <a:spcPts val="1110"/>
                        </a:lnSpc>
                        <a:spcBef>
                          <a:spcPts val="100"/>
                        </a:spcBef>
                      </a:pPr>
                      <a:r>
                        <a:rPr dirty="0" sz="950" spc="-10">
                          <a:latin typeface="Arial MT"/>
                          <a:cs typeface="Arial MT"/>
                        </a:rPr>
                        <a:t>22.0%</a:t>
                      </a:r>
                      <a:endParaRPr sz="950">
                        <a:latin typeface="Arial MT"/>
                        <a:cs typeface="Arial MT"/>
                      </a:endParaRPr>
                    </a:p>
                  </a:txBody>
                  <a:tcPr marL="0" marR="0" marB="0" marT="12700"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27940">
                        <a:lnSpc>
                          <a:spcPts val="1110"/>
                        </a:lnSpc>
                        <a:spcBef>
                          <a:spcPts val="100"/>
                        </a:spcBef>
                      </a:pPr>
                      <a:r>
                        <a:rPr dirty="0" sz="950">
                          <a:latin typeface="Arial MT"/>
                          <a:cs typeface="Arial MT"/>
                        </a:rPr>
                        <a:t>%</a:t>
                      </a:r>
                      <a:r>
                        <a:rPr dirty="0" sz="950" spc="4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50">
                          <a:latin typeface="Arial MT"/>
                          <a:cs typeface="Arial MT"/>
                        </a:rPr>
                        <a:t>Tax</a:t>
                      </a:r>
                      <a:r>
                        <a:rPr dirty="0" sz="950" spc="5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50" spc="-20">
                          <a:latin typeface="Arial MT"/>
                          <a:cs typeface="Arial MT"/>
                        </a:rPr>
                        <a:t>Rate</a:t>
                      </a:r>
                      <a:endParaRPr sz="950">
                        <a:latin typeface="Arial MT"/>
                        <a:cs typeface="Arial MT"/>
                      </a:endParaRPr>
                    </a:p>
                  </a:txBody>
                  <a:tcPr marL="0" marR="0" marB="0" marT="12700"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62865">
                        <a:lnSpc>
                          <a:spcPts val="1110"/>
                        </a:lnSpc>
                        <a:spcBef>
                          <a:spcPts val="100"/>
                        </a:spcBef>
                      </a:pPr>
                      <a:r>
                        <a:rPr dirty="0" sz="950" spc="-10">
                          <a:latin typeface="Arial MT"/>
                          <a:cs typeface="Arial MT"/>
                        </a:rPr>
                        <a:t>22.0%</a:t>
                      </a:r>
                      <a:endParaRPr sz="950">
                        <a:latin typeface="Arial MT"/>
                        <a:cs typeface="Arial MT"/>
                      </a:endParaRPr>
                    </a:p>
                  </a:txBody>
                  <a:tcPr marL="0" marR="0" marB="0" marT="12700"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54305">
                <a:tc>
                  <a:txBody>
                    <a:bodyPr/>
                    <a:lstStyle/>
                    <a:p>
                      <a:pPr marL="20955" marR="871855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dirty="0" sz="950" b="1">
                          <a:latin typeface="Arial"/>
                          <a:cs typeface="Arial"/>
                        </a:rPr>
                        <a:t>Equity</a:t>
                      </a:r>
                      <a:r>
                        <a:rPr dirty="0" sz="950" spc="4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950" spc="-10" b="1">
                          <a:latin typeface="Arial"/>
                          <a:cs typeface="Arial"/>
                        </a:rPr>
                        <a:t>Value</a:t>
                      </a:r>
                      <a:endParaRPr sz="950">
                        <a:latin typeface="Arial"/>
                        <a:cs typeface="Arial"/>
                      </a:endParaRPr>
                    </a:p>
                  </a:txBody>
                  <a:tcPr marL="0" marR="0" marB="0" marT="1905"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r" marR="429895">
                        <a:lnSpc>
                          <a:spcPts val="990"/>
                        </a:lnSpc>
                      </a:pPr>
                      <a:r>
                        <a:rPr dirty="0" sz="950" spc="-10" b="1">
                          <a:latin typeface="Arial"/>
                          <a:cs typeface="Arial"/>
                        </a:rPr>
                        <a:t>$123,149</a:t>
                      </a:r>
                      <a:endParaRPr sz="95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9685" marR="4849495">
                        <a:lnSpc>
                          <a:spcPts val="994"/>
                        </a:lnSpc>
                        <a:spcBef>
                          <a:spcPts val="65"/>
                        </a:spcBef>
                      </a:pPr>
                      <a:r>
                        <a:rPr dirty="0" sz="950" spc="10" b="1">
                          <a:latin typeface="Arial"/>
                          <a:cs typeface="Arial"/>
                        </a:rPr>
                        <a:t>Earnings</a:t>
                      </a:r>
                      <a:r>
                        <a:rPr dirty="0" sz="950" spc="-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950" spc="10" b="1">
                          <a:latin typeface="Arial"/>
                          <a:cs typeface="Arial"/>
                        </a:rPr>
                        <a:t>Before</a:t>
                      </a:r>
                      <a:r>
                        <a:rPr dirty="0" sz="950" spc="18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950" spc="10" b="1">
                          <a:latin typeface="Arial"/>
                          <a:cs typeface="Arial"/>
                        </a:rPr>
                        <a:t>Taxes</a:t>
                      </a:r>
                      <a:r>
                        <a:rPr dirty="0" sz="950" spc="-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950" spc="-10" b="1">
                          <a:latin typeface="Arial"/>
                          <a:cs typeface="Arial"/>
                        </a:rPr>
                        <a:t>(EBT)</a:t>
                      </a:r>
                      <a:endParaRPr sz="950">
                        <a:latin typeface="Arial"/>
                        <a:cs typeface="Arial"/>
                      </a:endParaRPr>
                    </a:p>
                  </a:txBody>
                  <a:tcPr marL="0" marR="0" marB="0" marT="8255"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r" marR="57150">
                        <a:lnSpc>
                          <a:spcPts val="994"/>
                        </a:lnSpc>
                        <a:spcBef>
                          <a:spcPts val="65"/>
                        </a:spcBef>
                      </a:pPr>
                      <a:r>
                        <a:rPr dirty="0" sz="950" spc="-10" b="1">
                          <a:latin typeface="Arial"/>
                          <a:cs typeface="Arial"/>
                        </a:rPr>
                        <a:t>$8,893</a:t>
                      </a:r>
                      <a:endParaRPr sz="950">
                        <a:latin typeface="Arial"/>
                        <a:cs typeface="Arial"/>
                      </a:endParaRPr>
                    </a:p>
                  </a:txBody>
                  <a:tcPr marL="0" marR="0" marB="0" marT="8255"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27940">
                        <a:lnSpc>
                          <a:spcPts val="994"/>
                        </a:lnSpc>
                        <a:spcBef>
                          <a:spcPts val="65"/>
                        </a:spcBef>
                      </a:pPr>
                      <a:r>
                        <a:rPr dirty="0" sz="950" spc="10" b="1">
                          <a:latin typeface="Arial"/>
                          <a:cs typeface="Arial"/>
                        </a:rPr>
                        <a:t>Earnings</a:t>
                      </a:r>
                      <a:r>
                        <a:rPr dirty="0" sz="950" spc="-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950" spc="10" b="1">
                          <a:latin typeface="Arial"/>
                          <a:cs typeface="Arial"/>
                        </a:rPr>
                        <a:t>Before</a:t>
                      </a:r>
                      <a:r>
                        <a:rPr dirty="0" sz="950" spc="18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950" spc="10" b="1">
                          <a:latin typeface="Arial"/>
                          <a:cs typeface="Arial"/>
                        </a:rPr>
                        <a:t>Taxes</a:t>
                      </a:r>
                      <a:r>
                        <a:rPr dirty="0" sz="950" spc="-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950" spc="-10" b="1">
                          <a:latin typeface="Arial"/>
                          <a:cs typeface="Arial"/>
                        </a:rPr>
                        <a:t>(EBT)</a:t>
                      </a:r>
                      <a:endParaRPr sz="950">
                        <a:latin typeface="Arial"/>
                        <a:cs typeface="Arial"/>
                      </a:endParaRPr>
                    </a:p>
                  </a:txBody>
                  <a:tcPr marL="0" marR="0" marB="0" marT="8255"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r" marR="57150">
                        <a:lnSpc>
                          <a:spcPts val="994"/>
                        </a:lnSpc>
                        <a:spcBef>
                          <a:spcPts val="65"/>
                        </a:spcBef>
                      </a:pPr>
                      <a:r>
                        <a:rPr dirty="0" sz="950" spc="-10" b="1">
                          <a:latin typeface="Arial"/>
                          <a:cs typeface="Arial"/>
                        </a:rPr>
                        <a:t>$2,566</a:t>
                      </a:r>
                      <a:endParaRPr sz="950">
                        <a:latin typeface="Arial"/>
                        <a:cs typeface="Arial"/>
                      </a:endParaRPr>
                    </a:p>
                  </a:txBody>
                  <a:tcPr marL="0" marR="0" marB="0" marT="8255"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157480">
                <a:tc>
                  <a:txBody>
                    <a:bodyPr/>
                    <a:lstStyle/>
                    <a:p>
                      <a:pPr marL="20955" marR="871855">
                        <a:lnSpc>
                          <a:spcPts val="990"/>
                        </a:lnSpc>
                      </a:pPr>
                      <a:r>
                        <a:rPr dirty="0" sz="950">
                          <a:latin typeface="Arial MT"/>
                          <a:cs typeface="Arial MT"/>
                        </a:rPr>
                        <a:t>Forecasted Earnings</a:t>
                      </a:r>
                      <a:r>
                        <a:rPr dirty="0" sz="950" spc="2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50">
                          <a:latin typeface="Arial MT"/>
                          <a:cs typeface="Arial MT"/>
                        </a:rPr>
                        <a:t>Per</a:t>
                      </a:r>
                      <a:r>
                        <a:rPr dirty="0" sz="950" spc="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50">
                          <a:latin typeface="Arial MT"/>
                          <a:cs typeface="Arial MT"/>
                        </a:rPr>
                        <a:t>Share</a:t>
                      </a:r>
                      <a:r>
                        <a:rPr dirty="0" sz="950" spc="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50">
                          <a:latin typeface="Arial MT"/>
                          <a:cs typeface="Arial MT"/>
                        </a:rPr>
                        <a:t>(EPS)</a:t>
                      </a:r>
                      <a:r>
                        <a:rPr dirty="0" sz="950" spc="3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baseline="-18518" sz="900">
                          <a:latin typeface="Arial MT"/>
                          <a:cs typeface="Arial MT"/>
                        </a:rPr>
                        <a:t>t</a:t>
                      </a:r>
                      <a:r>
                        <a:rPr dirty="0" baseline="-18518" sz="900" spc="7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baseline="-18518" sz="900">
                          <a:latin typeface="Arial MT"/>
                          <a:cs typeface="Arial MT"/>
                        </a:rPr>
                        <a:t>+</a:t>
                      </a:r>
                      <a:r>
                        <a:rPr dirty="0" baseline="-18518" sz="900" spc="22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baseline="-18518" sz="900" spc="-75">
                          <a:latin typeface="Arial MT"/>
                          <a:cs typeface="Arial MT"/>
                        </a:rPr>
                        <a:t>1</a:t>
                      </a:r>
                      <a:endParaRPr baseline="-18518" sz="900">
                        <a:latin typeface="Arial MT"/>
                        <a:cs typeface="Arial MT"/>
                      </a:endParaRPr>
                    </a:p>
                  </a:txBody>
                  <a:tcPr marL="0" marR="0" marB="0" marT="0"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429895">
                        <a:lnSpc>
                          <a:spcPts val="990"/>
                        </a:lnSpc>
                      </a:pPr>
                      <a:r>
                        <a:rPr dirty="0" sz="950" spc="-10">
                          <a:latin typeface="Arial MT"/>
                          <a:cs typeface="Arial MT"/>
                        </a:rPr>
                        <a:t>$8.67</a:t>
                      </a:r>
                      <a:endParaRPr sz="950">
                        <a:latin typeface="Arial MT"/>
                        <a:cs typeface="Arial MT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R="4849495"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</a:tr>
              <a:tr h="187325">
                <a:tc gridSpan="2">
                  <a:txBody>
                    <a:bodyPr/>
                    <a:lstStyle/>
                    <a:p>
                      <a:pPr marL="20955">
                        <a:lnSpc>
                          <a:spcPts val="930"/>
                        </a:lnSpc>
                        <a:tabLst>
                          <a:tab pos="3079750" algn="l"/>
                        </a:tabLst>
                      </a:pPr>
                      <a:r>
                        <a:rPr dirty="0" sz="950" b="1">
                          <a:latin typeface="Arial"/>
                          <a:cs typeface="Arial"/>
                        </a:rPr>
                        <a:t>P/E</a:t>
                      </a:r>
                      <a:r>
                        <a:rPr dirty="0" sz="950" spc="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950" spc="-10" b="1">
                          <a:latin typeface="Arial"/>
                          <a:cs typeface="Arial"/>
                        </a:rPr>
                        <a:t>Multiple</a:t>
                      </a:r>
                      <a:r>
                        <a:rPr dirty="0" sz="950" b="1">
                          <a:latin typeface="Arial"/>
                          <a:cs typeface="Arial"/>
                        </a:rPr>
                        <a:t>	</a:t>
                      </a:r>
                      <a:r>
                        <a:rPr dirty="0" sz="950" spc="-10" b="1">
                          <a:latin typeface="Arial"/>
                          <a:cs typeface="Arial"/>
                        </a:rPr>
                        <a:t>17.8x</a:t>
                      </a:r>
                      <a:endParaRPr sz="95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5"/>
                        </a:spcBef>
                        <a:tabLst>
                          <a:tab pos="3432810" algn="l"/>
                        </a:tabLst>
                      </a:pPr>
                      <a:r>
                        <a:rPr dirty="0" u="sng" sz="950" spc="-10" b="1">
                          <a:solidFill>
                            <a:srgbClr val="FFFFFF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cs typeface="Arial"/>
                        </a:rPr>
                        <a:t> </a:t>
                      </a:r>
                      <a:r>
                        <a:rPr dirty="0" u="sng" sz="950" b="1">
                          <a:solidFill>
                            <a:srgbClr val="FFFFFF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cs typeface="Arial"/>
                        </a:rPr>
                        <a:t>Pro</a:t>
                      </a:r>
                      <a:r>
                        <a:rPr dirty="0" u="sng" sz="950" spc="85" b="1">
                          <a:solidFill>
                            <a:srgbClr val="FFFFFF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cs typeface="Arial"/>
                        </a:rPr>
                        <a:t> </a:t>
                      </a:r>
                      <a:r>
                        <a:rPr dirty="0" u="sng" sz="950" b="1">
                          <a:solidFill>
                            <a:srgbClr val="FFFFFF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cs typeface="Arial"/>
                        </a:rPr>
                        <a:t>Forma</a:t>
                      </a:r>
                      <a:r>
                        <a:rPr dirty="0" u="sng" sz="950" spc="145" b="1">
                          <a:solidFill>
                            <a:srgbClr val="FFFFFF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cs typeface="Arial"/>
                        </a:rPr>
                        <a:t> </a:t>
                      </a:r>
                      <a:r>
                        <a:rPr dirty="0" u="sng" sz="950" spc="-10" b="1">
                          <a:solidFill>
                            <a:srgbClr val="FFFFFF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cs typeface="Arial"/>
                        </a:rPr>
                        <a:t>Financials</a:t>
                      </a:r>
                      <a:r>
                        <a:rPr dirty="0" u="sng" sz="950" b="1">
                          <a:solidFill>
                            <a:srgbClr val="FFFFFF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cs typeface="Arial"/>
                        </a:rPr>
                        <a:t>	</a:t>
                      </a:r>
                      <a:endParaRPr sz="950">
                        <a:latin typeface="Arial"/>
                        <a:cs typeface="Arial"/>
                      </a:endParaRPr>
                    </a:p>
                  </a:txBody>
                  <a:tcPr marL="0" marR="0" marB="0" marT="13335">
                    <a:solidFill>
                      <a:srgbClr val="009999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5"/>
                        </a:spcBef>
                        <a:tabLst>
                          <a:tab pos="3442335" algn="l"/>
                        </a:tabLst>
                      </a:pPr>
                      <a:r>
                        <a:rPr dirty="0" u="sng" sz="950" spc="-10" b="1">
                          <a:solidFill>
                            <a:srgbClr val="FFFFFF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cs typeface="Arial"/>
                        </a:rPr>
                        <a:t> </a:t>
                      </a:r>
                      <a:r>
                        <a:rPr dirty="0" u="sng" sz="950" b="1">
                          <a:solidFill>
                            <a:srgbClr val="FFFFFF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cs typeface="Arial"/>
                        </a:rPr>
                        <a:t>Pro</a:t>
                      </a:r>
                      <a:r>
                        <a:rPr dirty="0" u="sng" sz="950" spc="85" b="1">
                          <a:solidFill>
                            <a:srgbClr val="FFFFFF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cs typeface="Arial"/>
                        </a:rPr>
                        <a:t> </a:t>
                      </a:r>
                      <a:r>
                        <a:rPr dirty="0" u="sng" sz="950" b="1">
                          <a:solidFill>
                            <a:srgbClr val="FFFFFF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cs typeface="Arial"/>
                        </a:rPr>
                        <a:t>Forma</a:t>
                      </a:r>
                      <a:r>
                        <a:rPr dirty="0" u="sng" sz="950" spc="145" b="1">
                          <a:solidFill>
                            <a:srgbClr val="FFFFFF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cs typeface="Arial"/>
                        </a:rPr>
                        <a:t> </a:t>
                      </a:r>
                      <a:r>
                        <a:rPr dirty="0" u="sng" sz="950" spc="-25" b="1">
                          <a:solidFill>
                            <a:srgbClr val="FFFFFF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cs typeface="Arial"/>
                        </a:rPr>
                        <a:t>EPS</a:t>
                      </a:r>
                      <a:r>
                        <a:rPr dirty="0" u="sng" sz="950" b="1">
                          <a:solidFill>
                            <a:srgbClr val="FFFFFF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cs typeface="Arial"/>
                        </a:rPr>
                        <a:t>	</a:t>
                      </a:r>
                      <a:endParaRPr sz="950">
                        <a:latin typeface="Arial"/>
                        <a:cs typeface="Arial"/>
                      </a:endParaRPr>
                    </a:p>
                  </a:txBody>
                  <a:tcPr marL="0" marR="0" marB="0" marT="13335">
                    <a:solidFill>
                      <a:srgbClr val="009999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</a:tbl>
          </a:graphicData>
        </a:graphic>
      </p:graphicFrame>
      <p:graphicFrame>
        <p:nvGraphicFramePr>
          <p:cNvPr id="28" name="object 28" descr=""/>
          <p:cNvGraphicFramePr>
            <a:graphicFrameLocks noGrp="1"/>
          </p:cNvGraphicFramePr>
          <p:nvPr/>
        </p:nvGraphicFramePr>
        <p:xfrm>
          <a:off x="649578" y="2285841"/>
          <a:ext cx="4363720" cy="9264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51225"/>
                <a:gridCol w="836295"/>
              </a:tblGrid>
              <a:tr h="156210">
                <a:tc>
                  <a:txBody>
                    <a:bodyPr/>
                    <a:lstStyle/>
                    <a:p>
                      <a:pPr>
                        <a:lnSpc>
                          <a:spcPts val="1130"/>
                        </a:lnSpc>
                        <a:tabLst>
                          <a:tab pos="3445510" algn="l"/>
                        </a:tabLst>
                      </a:pPr>
                      <a:r>
                        <a:rPr dirty="0" u="sng" sz="950" spc="-75" b="1">
                          <a:solidFill>
                            <a:srgbClr val="FFFFFF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cs typeface="Arial"/>
                        </a:rPr>
                        <a:t> </a:t>
                      </a:r>
                      <a:r>
                        <a:rPr dirty="0" u="sng" sz="950" b="1">
                          <a:solidFill>
                            <a:srgbClr val="FFFFFF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cs typeface="Arial"/>
                        </a:rPr>
                        <a:t>Vestas</a:t>
                      </a:r>
                      <a:r>
                        <a:rPr dirty="0" u="sng" sz="950" spc="35" b="1">
                          <a:solidFill>
                            <a:srgbClr val="FFFFFF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cs typeface="Arial"/>
                        </a:rPr>
                        <a:t> </a:t>
                      </a:r>
                      <a:r>
                        <a:rPr dirty="0" u="sng" sz="950" b="1">
                          <a:solidFill>
                            <a:srgbClr val="FFFFFF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cs typeface="Arial"/>
                        </a:rPr>
                        <a:t>Financial</a:t>
                      </a:r>
                      <a:r>
                        <a:rPr dirty="0" u="sng" sz="950" spc="60" b="1">
                          <a:solidFill>
                            <a:srgbClr val="FFFFFF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cs typeface="Arial"/>
                        </a:rPr>
                        <a:t> </a:t>
                      </a:r>
                      <a:r>
                        <a:rPr dirty="0" u="sng" sz="950" spc="-10" b="1">
                          <a:solidFill>
                            <a:srgbClr val="FFFFFF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cs typeface="Arial"/>
                        </a:rPr>
                        <a:t>Profile</a:t>
                      </a:r>
                      <a:r>
                        <a:rPr dirty="0" u="sng" sz="950" b="1">
                          <a:solidFill>
                            <a:srgbClr val="FFFFFF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cs typeface="Arial"/>
                        </a:rPr>
                        <a:t>	</a:t>
                      </a:r>
                      <a:endParaRPr sz="95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solidFill>
                      <a:srgbClr val="00999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009999"/>
                    </a:solidFill>
                  </a:tcPr>
                </a:tc>
              </a:tr>
              <a:tr h="159385">
                <a:tc>
                  <a:txBody>
                    <a:bodyPr/>
                    <a:lstStyle/>
                    <a:p>
                      <a:pPr marL="20955" marR="835025">
                        <a:lnSpc>
                          <a:spcPts val="1120"/>
                        </a:lnSpc>
                        <a:spcBef>
                          <a:spcPts val="35"/>
                        </a:spcBef>
                      </a:pPr>
                      <a:r>
                        <a:rPr dirty="0" sz="950">
                          <a:latin typeface="Arial MT"/>
                          <a:cs typeface="Arial MT"/>
                        </a:rPr>
                        <a:t>Fully</a:t>
                      </a:r>
                      <a:r>
                        <a:rPr dirty="0" sz="950" spc="3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50">
                          <a:latin typeface="Arial MT"/>
                          <a:cs typeface="Arial MT"/>
                        </a:rPr>
                        <a:t>Diluted</a:t>
                      </a:r>
                      <a:r>
                        <a:rPr dirty="0" sz="950" spc="1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50">
                          <a:latin typeface="Arial MT"/>
                          <a:cs typeface="Arial MT"/>
                        </a:rPr>
                        <a:t>Shares</a:t>
                      </a:r>
                      <a:r>
                        <a:rPr dirty="0" sz="950" spc="3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50" spc="-10">
                          <a:latin typeface="Arial MT"/>
                          <a:cs typeface="Arial MT"/>
                        </a:rPr>
                        <a:t>Outstanding</a:t>
                      </a:r>
                      <a:endParaRPr sz="950">
                        <a:latin typeface="Arial MT"/>
                        <a:cs typeface="Arial MT"/>
                      </a:endParaRPr>
                    </a:p>
                  </a:txBody>
                  <a:tcPr marL="0" marR="0" marB="0" marT="4445"/>
                </a:tc>
                <a:tc>
                  <a:txBody>
                    <a:bodyPr/>
                    <a:lstStyle/>
                    <a:p>
                      <a:pPr algn="r" marR="54610">
                        <a:lnSpc>
                          <a:spcPts val="1120"/>
                        </a:lnSpc>
                        <a:spcBef>
                          <a:spcPts val="35"/>
                        </a:spcBef>
                      </a:pPr>
                      <a:r>
                        <a:rPr dirty="0" sz="950" spc="-10">
                          <a:latin typeface="Arial MT"/>
                          <a:cs typeface="Arial MT"/>
                        </a:rPr>
                        <a:t>1,006</a:t>
                      </a:r>
                      <a:endParaRPr sz="950">
                        <a:latin typeface="Arial MT"/>
                        <a:cs typeface="Arial MT"/>
                      </a:endParaRPr>
                    </a:p>
                  </a:txBody>
                  <a:tcPr marL="0" marR="0" marB="0" marT="4445"/>
                </a:tc>
              </a:tr>
              <a:tr h="151130">
                <a:tc>
                  <a:txBody>
                    <a:bodyPr/>
                    <a:lstStyle/>
                    <a:p>
                      <a:pPr marL="20955" marR="835025">
                        <a:lnSpc>
                          <a:spcPts val="1090"/>
                        </a:lnSpc>
                      </a:pPr>
                      <a:r>
                        <a:rPr dirty="0" sz="950">
                          <a:latin typeface="Arial MT"/>
                          <a:cs typeface="Arial MT"/>
                        </a:rPr>
                        <a:t>Current</a:t>
                      </a:r>
                      <a:r>
                        <a:rPr dirty="0" sz="950" spc="2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50">
                          <a:latin typeface="Arial MT"/>
                          <a:cs typeface="Arial MT"/>
                        </a:rPr>
                        <a:t>Share</a:t>
                      </a:r>
                      <a:r>
                        <a:rPr dirty="0" sz="950" spc="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50" spc="-20">
                          <a:latin typeface="Arial MT"/>
                          <a:cs typeface="Arial MT"/>
                        </a:rPr>
                        <a:t>Price</a:t>
                      </a:r>
                      <a:endParaRPr sz="950">
                        <a:latin typeface="Arial MT"/>
                        <a:cs typeface="Arial MT"/>
                      </a:endParaRPr>
                    </a:p>
                  </a:txBody>
                  <a:tcPr marL="0" marR="0" marB="0" marT="0"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54610">
                        <a:lnSpc>
                          <a:spcPts val="1090"/>
                        </a:lnSpc>
                      </a:pPr>
                      <a:r>
                        <a:rPr dirty="0" sz="950" spc="-10">
                          <a:latin typeface="Arial MT"/>
                          <a:cs typeface="Arial MT"/>
                        </a:rPr>
                        <a:t>$29.31</a:t>
                      </a:r>
                      <a:endParaRPr sz="950">
                        <a:latin typeface="Arial MT"/>
                        <a:cs typeface="Arial MT"/>
                      </a:endParaRPr>
                    </a:p>
                  </a:txBody>
                  <a:tcPr marL="0" marR="0" marB="0" marT="0"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54305">
                <a:tc>
                  <a:txBody>
                    <a:bodyPr/>
                    <a:lstStyle/>
                    <a:p>
                      <a:pPr marL="20955" marR="835025">
                        <a:lnSpc>
                          <a:spcPts val="1100"/>
                        </a:lnSpc>
                        <a:spcBef>
                          <a:spcPts val="15"/>
                        </a:spcBef>
                      </a:pPr>
                      <a:r>
                        <a:rPr dirty="0" sz="950" b="1">
                          <a:latin typeface="Arial"/>
                          <a:cs typeface="Arial"/>
                        </a:rPr>
                        <a:t>Equity</a:t>
                      </a:r>
                      <a:r>
                        <a:rPr dirty="0" sz="950" spc="4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950" spc="-10" b="1">
                          <a:latin typeface="Arial"/>
                          <a:cs typeface="Arial"/>
                        </a:rPr>
                        <a:t>Value</a:t>
                      </a:r>
                      <a:endParaRPr sz="950">
                        <a:latin typeface="Arial"/>
                        <a:cs typeface="Arial"/>
                      </a:endParaRPr>
                    </a:p>
                  </a:txBody>
                  <a:tcPr marL="0" marR="0" marB="0" marT="1905"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r" marR="54610">
                        <a:lnSpc>
                          <a:spcPts val="1100"/>
                        </a:lnSpc>
                        <a:spcBef>
                          <a:spcPts val="15"/>
                        </a:spcBef>
                      </a:pPr>
                      <a:r>
                        <a:rPr dirty="0" sz="950" spc="-10" b="1">
                          <a:latin typeface="Arial"/>
                          <a:cs typeface="Arial"/>
                        </a:rPr>
                        <a:t>$29,486</a:t>
                      </a:r>
                      <a:endParaRPr sz="950">
                        <a:latin typeface="Arial"/>
                        <a:cs typeface="Arial"/>
                      </a:endParaRPr>
                    </a:p>
                  </a:txBody>
                  <a:tcPr marL="0" marR="0" marB="0" marT="1905"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157480">
                <a:tc>
                  <a:txBody>
                    <a:bodyPr/>
                    <a:lstStyle/>
                    <a:p>
                      <a:pPr marL="20955" marR="835025">
                        <a:lnSpc>
                          <a:spcPts val="1100"/>
                        </a:lnSpc>
                      </a:pPr>
                      <a:r>
                        <a:rPr dirty="0" sz="950">
                          <a:latin typeface="Arial MT"/>
                          <a:cs typeface="Arial MT"/>
                        </a:rPr>
                        <a:t>Forecasted Earnings</a:t>
                      </a:r>
                      <a:r>
                        <a:rPr dirty="0" sz="950" spc="2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50">
                          <a:latin typeface="Arial MT"/>
                          <a:cs typeface="Arial MT"/>
                        </a:rPr>
                        <a:t>Per</a:t>
                      </a:r>
                      <a:r>
                        <a:rPr dirty="0" sz="950" spc="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50">
                          <a:latin typeface="Arial MT"/>
                          <a:cs typeface="Arial MT"/>
                        </a:rPr>
                        <a:t>Share</a:t>
                      </a:r>
                      <a:r>
                        <a:rPr dirty="0" sz="950" spc="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50">
                          <a:latin typeface="Arial MT"/>
                          <a:cs typeface="Arial MT"/>
                        </a:rPr>
                        <a:t>(EPS)</a:t>
                      </a:r>
                      <a:r>
                        <a:rPr dirty="0" sz="950" spc="3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baseline="-18518" sz="900">
                          <a:latin typeface="Arial MT"/>
                          <a:cs typeface="Arial MT"/>
                        </a:rPr>
                        <a:t>t</a:t>
                      </a:r>
                      <a:r>
                        <a:rPr dirty="0" baseline="-18518" sz="900" spc="7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baseline="-18518" sz="900">
                          <a:latin typeface="Arial MT"/>
                          <a:cs typeface="Arial MT"/>
                        </a:rPr>
                        <a:t>+</a:t>
                      </a:r>
                      <a:r>
                        <a:rPr dirty="0" baseline="-18518" sz="900" spc="22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baseline="-18518" sz="900" spc="-75">
                          <a:latin typeface="Arial MT"/>
                          <a:cs typeface="Arial MT"/>
                        </a:rPr>
                        <a:t>1</a:t>
                      </a:r>
                      <a:endParaRPr baseline="-18518" sz="900">
                        <a:latin typeface="Arial MT"/>
                        <a:cs typeface="Arial MT"/>
                      </a:endParaRPr>
                    </a:p>
                  </a:txBody>
                  <a:tcPr marL="0" marR="0" marB="0" marT="0"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54610">
                        <a:lnSpc>
                          <a:spcPts val="1100"/>
                        </a:lnSpc>
                      </a:pPr>
                      <a:r>
                        <a:rPr dirty="0" sz="950" spc="-10">
                          <a:latin typeface="Arial MT"/>
                          <a:cs typeface="Arial MT"/>
                        </a:rPr>
                        <a:t>$1.99</a:t>
                      </a:r>
                      <a:endParaRPr sz="950">
                        <a:latin typeface="Arial MT"/>
                        <a:cs typeface="Arial MT"/>
                      </a:endParaRPr>
                    </a:p>
                  </a:txBody>
                  <a:tcPr marL="0" marR="0" marB="0" marT="0"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47955">
                <a:tc>
                  <a:txBody>
                    <a:bodyPr/>
                    <a:lstStyle/>
                    <a:p>
                      <a:pPr marL="20955" marR="835025">
                        <a:lnSpc>
                          <a:spcPts val="1050"/>
                        </a:lnSpc>
                        <a:spcBef>
                          <a:spcPts val="15"/>
                        </a:spcBef>
                      </a:pPr>
                      <a:r>
                        <a:rPr dirty="0" sz="950" b="1">
                          <a:latin typeface="Arial"/>
                          <a:cs typeface="Arial"/>
                        </a:rPr>
                        <a:t>P/E</a:t>
                      </a:r>
                      <a:r>
                        <a:rPr dirty="0" sz="950" spc="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950" spc="-10" b="1">
                          <a:latin typeface="Arial"/>
                          <a:cs typeface="Arial"/>
                        </a:rPr>
                        <a:t>Multiple</a:t>
                      </a:r>
                      <a:endParaRPr sz="950">
                        <a:latin typeface="Arial"/>
                        <a:cs typeface="Arial"/>
                      </a:endParaRPr>
                    </a:p>
                  </a:txBody>
                  <a:tcPr marL="0" marR="0" marB="0" marT="1905"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r" marR="54610">
                        <a:lnSpc>
                          <a:spcPts val="1050"/>
                        </a:lnSpc>
                        <a:spcBef>
                          <a:spcPts val="15"/>
                        </a:spcBef>
                      </a:pPr>
                      <a:r>
                        <a:rPr dirty="0" sz="950" spc="-10" b="1">
                          <a:latin typeface="Arial"/>
                          <a:cs typeface="Arial"/>
                        </a:rPr>
                        <a:t>14.7x</a:t>
                      </a:r>
                      <a:endParaRPr sz="950">
                        <a:latin typeface="Arial"/>
                        <a:cs typeface="Arial"/>
                      </a:endParaRPr>
                    </a:p>
                  </a:txBody>
                  <a:tcPr marL="0" marR="0" marB="0" marT="1905"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</a:tbl>
          </a:graphicData>
        </a:graphic>
      </p:graphicFrame>
      <p:sp>
        <p:nvSpPr>
          <p:cNvPr id="29" name="object 29" descr=""/>
          <p:cNvSpPr txBox="1"/>
          <p:nvPr/>
        </p:nvSpPr>
        <p:spPr>
          <a:xfrm>
            <a:off x="678363" y="3778775"/>
            <a:ext cx="3679190" cy="163195"/>
          </a:xfrm>
          <a:prstGeom prst="rect">
            <a:avLst/>
          </a:prstGeom>
          <a:solidFill>
            <a:srgbClr val="009999"/>
          </a:solidFill>
        </p:spPr>
        <p:txBody>
          <a:bodyPr wrap="square" lIns="0" tIns="508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40"/>
              </a:spcBef>
              <a:tabLst>
                <a:tab pos="3665854" algn="l"/>
              </a:tabLst>
            </a:pPr>
            <a:r>
              <a:rPr dirty="0" u="sng" sz="950" spc="5" b="1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sng" sz="950" spc="20" b="1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Transaction</a:t>
            </a:r>
            <a:r>
              <a:rPr dirty="0" u="sng" sz="950" spc="204" b="1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sng" sz="950" spc="-10" b="1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Assumptions</a:t>
            </a:r>
            <a:r>
              <a:rPr dirty="0" u="sng" sz="950" b="1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	</a:t>
            </a:r>
            <a:endParaRPr sz="950">
              <a:latin typeface="Arial"/>
              <a:cs typeface="Arial"/>
            </a:endParaRPr>
          </a:p>
        </p:txBody>
      </p:sp>
      <p:sp>
        <p:nvSpPr>
          <p:cNvPr id="30" name="object 30" descr=""/>
          <p:cNvSpPr txBox="1"/>
          <p:nvPr/>
        </p:nvSpPr>
        <p:spPr>
          <a:xfrm>
            <a:off x="684684" y="3921631"/>
            <a:ext cx="1247775" cy="351155"/>
          </a:xfrm>
          <a:prstGeom prst="rect">
            <a:avLst/>
          </a:prstGeom>
        </p:spPr>
        <p:txBody>
          <a:bodyPr wrap="square" lIns="0" tIns="2984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34"/>
              </a:spcBef>
            </a:pPr>
            <a:r>
              <a:rPr dirty="0" sz="950">
                <a:latin typeface="Arial MT"/>
                <a:cs typeface="Arial MT"/>
              </a:rPr>
              <a:t>Offer</a:t>
            </a:r>
            <a:r>
              <a:rPr dirty="0" sz="950" spc="114">
                <a:latin typeface="Arial MT"/>
                <a:cs typeface="Arial MT"/>
              </a:rPr>
              <a:t> </a:t>
            </a:r>
            <a:r>
              <a:rPr dirty="0" sz="950">
                <a:latin typeface="Arial MT"/>
                <a:cs typeface="Arial MT"/>
              </a:rPr>
              <a:t>Price</a:t>
            </a:r>
            <a:r>
              <a:rPr dirty="0" sz="950" spc="120">
                <a:latin typeface="Arial MT"/>
                <a:cs typeface="Arial MT"/>
              </a:rPr>
              <a:t> </a:t>
            </a:r>
            <a:r>
              <a:rPr dirty="0" sz="950">
                <a:latin typeface="Arial MT"/>
                <a:cs typeface="Arial MT"/>
              </a:rPr>
              <a:t>Per</a:t>
            </a:r>
            <a:r>
              <a:rPr dirty="0" sz="950" spc="120">
                <a:latin typeface="Arial MT"/>
                <a:cs typeface="Arial MT"/>
              </a:rPr>
              <a:t> </a:t>
            </a:r>
            <a:r>
              <a:rPr dirty="0" sz="950" spc="-10">
                <a:latin typeface="Arial MT"/>
                <a:cs typeface="Arial MT"/>
              </a:rPr>
              <a:t>Share</a:t>
            </a:r>
            <a:endParaRPr sz="9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dirty="0" sz="950">
                <a:latin typeface="Arial MT"/>
                <a:cs typeface="Arial MT"/>
              </a:rPr>
              <a:t>%</a:t>
            </a:r>
            <a:r>
              <a:rPr dirty="0" sz="950" spc="100">
                <a:latin typeface="Arial MT"/>
                <a:cs typeface="Arial MT"/>
              </a:rPr>
              <a:t> </a:t>
            </a:r>
            <a:r>
              <a:rPr dirty="0" sz="950">
                <a:latin typeface="Arial MT"/>
                <a:cs typeface="Arial MT"/>
              </a:rPr>
              <a:t>Offer</a:t>
            </a:r>
            <a:r>
              <a:rPr dirty="0" sz="950" spc="100">
                <a:latin typeface="Arial MT"/>
                <a:cs typeface="Arial MT"/>
              </a:rPr>
              <a:t> </a:t>
            </a:r>
            <a:r>
              <a:rPr dirty="0" sz="950" spc="-10">
                <a:latin typeface="Arial MT"/>
                <a:cs typeface="Arial MT"/>
              </a:rPr>
              <a:t>Premium</a:t>
            </a:r>
            <a:endParaRPr sz="950">
              <a:latin typeface="Arial MT"/>
              <a:cs typeface="Arial MT"/>
            </a:endParaRPr>
          </a:p>
        </p:txBody>
      </p:sp>
      <p:sp>
        <p:nvSpPr>
          <p:cNvPr id="31" name="object 31" descr=""/>
          <p:cNvSpPr txBox="1"/>
          <p:nvPr/>
        </p:nvSpPr>
        <p:spPr>
          <a:xfrm>
            <a:off x="3869791" y="3921631"/>
            <a:ext cx="421005" cy="35115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41275" marR="5080" indent="-29209">
              <a:lnSpc>
                <a:spcPct val="112500"/>
              </a:lnSpc>
              <a:spcBef>
                <a:spcPts val="90"/>
              </a:spcBef>
            </a:pPr>
            <a:r>
              <a:rPr dirty="0" sz="950" spc="-10">
                <a:latin typeface="Arial MT"/>
                <a:cs typeface="Arial MT"/>
              </a:rPr>
              <a:t>$38.10 </a:t>
            </a:r>
            <a:r>
              <a:rPr dirty="0" sz="950" spc="-20">
                <a:latin typeface="Arial MT"/>
                <a:cs typeface="Arial MT"/>
              </a:rPr>
              <a:t>30.0%</a:t>
            </a:r>
            <a:endParaRPr sz="950">
              <a:latin typeface="Arial MT"/>
              <a:cs typeface="Arial MT"/>
            </a:endParaRPr>
          </a:p>
        </p:txBody>
      </p:sp>
      <p:sp>
        <p:nvSpPr>
          <p:cNvPr id="32" name="object 32" descr=""/>
          <p:cNvSpPr txBox="1"/>
          <p:nvPr/>
        </p:nvSpPr>
        <p:spPr>
          <a:xfrm>
            <a:off x="684684" y="4254666"/>
            <a:ext cx="3605529" cy="176530"/>
          </a:xfrm>
          <a:prstGeom prst="rect">
            <a:avLst/>
          </a:prstGeom>
        </p:spPr>
        <p:txBody>
          <a:bodyPr wrap="square" lIns="0" tIns="177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  <a:tabLst>
                <a:tab pos="3126105" algn="l"/>
              </a:tabLst>
            </a:pPr>
            <a:r>
              <a:rPr dirty="0" sz="950" b="1">
                <a:latin typeface="Arial"/>
                <a:cs typeface="Arial"/>
              </a:rPr>
              <a:t>Offer</a:t>
            </a:r>
            <a:r>
              <a:rPr dirty="0" sz="950" spc="185" b="1">
                <a:latin typeface="Arial"/>
                <a:cs typeface="Arial"/>
              </a:rPr>
              <a:t> </a:t>
            </a:r>
            <a:r>
              <a:rPr dirty="0" sz="950" spc="-10" b="1">
                <a:latin typeface="Arial"/>
                <a:cs typeface="Arial"/>
              </a:rPr>
              <a:t>Value</a:t>
            </a:r>
            <a:r>
              <a:rPr dirty="0" sz="950" b="1">
                <a:latin typeface="Arial"/>
                <a:cs typeface="Arial"/>
              </a:rPr>
              <a:t>	</a:t>
            </a:r>
            <a:r>
              <a:rPr dirty="0" sz="950" spc="-10" b="1">
                <a:latin typeface="Arial"/>
                <a:cs typeface="Arial"/>
              </a:rPr>
              <a:t>$38,332</a:t>
            </a:r>
            <a:endParaRPr sz="950">
              <a:latin typeface="Arial"/>
              <a:cs typeface="Arial"/>
            </a:endParaRPr>
          </a:p>
        </p:txBody>
      </p:sp>
      <p:sp>
        <p:nvSpPr>
          <p:cNvPr id="33" name="object 33" descr=""/>
          <p:cNvSpPr txBox="1"/>
          <p:nvPr/>
        </p:nvSpPr>
        <p:spPr>
          <a:xfrm>
            <a:off x="678363" y="4588449"/>
            <a:ext cx="3679190" cy="167640"/>
          </a:xfrm>
          <a:prstGeom prst="rect">
            <a:avLst/>
          </a:prstGeom>
          <a:solidFill>
            <a:srgbClr val="009999"/>
          </a:solidFill>
        </p:spPr>
        <p:txBody>
          <a:bodyPr wrap="square" lIns="0" tIns="952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75"/>
              </a:spcBef>
              <a:tabLst>
                <a:tab pos="3665854" algn="l"/>
              </a:tabLst>
            </a:pPr>
            <a:r>
              <a:rPr dirty="0" u="sng" sz="950" spc="-5" b="1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sng" sz="950" spc="20" b="1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Cash</a:t>
            </a:r>
            <a:r>
              <a:rPr dirty="0" u="sng" sz="950" spc="185" b="1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sng" sz="950" spc="20" b="1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Consideration</a:t>
            </a:r>
            <a:r>
              <a:rPr dirty="0" u="sng" sz="950" spc="180" b="1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sng" sz="950" spc="20" b="1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(All-Debt</a:t>
            </a:r>
            <a:r>
              <a:rPr dirty="0" u="sng" sz="950" spc="155" b="1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sng" sz="950" spc="35" b="1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Funded)</a:t>
            </a:r>
            <a:r>
              <a:rPr dirty="0" u="sng" sz="950" b="1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	</a:t>
            </a:r>
            <a:endParaRPr sz="950">
              <a:latin typeface="Arial"/>
              <a:cs typeface="Arial"/>
            </a:endParaRPr>
          </a:p>
        </p:txBody>
      </p:sp>
      <p:sp>
        <p:nvSpPr>
          <p:cNvPr id="34" name="object 34" descr=""/>
          <p:cNvSpPr txBox="1"/>
          <p:nvPr/>
        </p:nvSpPr>
        <p:spPr>
          <a:xfrm>
            <a:off x="684684" y="4747963"/>
            <a:ext cx="668020" cy="334645"/>
          </a:xfrm>
          <a:prstGeom prst="rect">
            <a:avLst/>
          </a:prstGeom>
        </p:spPr>
        <p:txBody>
          <a:bodyPr wrap="square" lIns="0" tIns="177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dirty="0" sz="950">
                <a:latin typeface="Arial MT"/>
                <a:cs typeface="Arial MT"/>
              </a:rPr>
              <a:t>Offer</a:t>
            </a:r>
            <a:r>
              <a:rPr dirty="0" sz="950" spc="130">
                <a:latin typeface="Arial MT"/>
                <a:cs typeface="Arial MT"/>
              </a:rPr>
              <a:t> </a:t>
            </a:r>
            <a:r>
              <a:rPr dirty="0" sz="950" spc="-10">
                <a:latin typeface="Arial MT"/>
                <a:cs typeface="Arial MT"/>
              </a:rPr>
              <a:t>Value</a:t>
            </a:r>
            <a:endParaRPr sz="9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950">
                <a:latin typeface="Arial MT"/>
                <a:cs typeface="Arial MT"/>
              </a:rPr>
              <a:t>%</a:t>
            </a:r>
            <a:r>
              <a:rPr dirty="0" sz="950" spc="70">
                <a:latin typeface="Arial MT"/>
                <a:cs typeface="Arial MT"/>
              </a:rPr>
              <a:t> </a:t>
            </a:r>
            <a:r>
              <a:rPr dirty="0" sz="950" spc="-20">
                <a:latin typeface="Arial MT"/>
                <a:cs typeface="Arial MT"/>
              </a:rPr>
              <a:t>Cash</a:t>
            </a:r>
            <a:endParaRPr sz="950">
              <a:latin typeface="Arial MT"/>
              <a:cs typeface="Arial MT"/>
            </a:endParaRPr>
          </a:p>
        </p:txBody>
      </p:sp>
      <p:sp>
        <p:nvSpPr>
          <p:cNvPr id="35" name="object 35" descr=""/>
          <p:cNvSpPr txBox="1"/>
          <p:nvPr/>
        </p:nvSpPr>
        <p:spPr>
          <a:xfrm>
            <a:off x="3798525" y="4747963"/>
            <a:ext cx="492759" cy="334645"/>
          </a:xfrm>
          <a:prstGeom prst="rect">
            <a:avLst/>
          </a:prstGeom>
        </p:spPr>
        <p:txBody>
          <a:bodyPr wrap="square" lIns="0" tIns="4445" rIns="0" bIns="0" rtlCol="0" vert="horz">
            <a:spAutoFit/>
          </a:bodyPr>
          <a:lstStyle/>
          <a:p>
            <a:pPr marL="112395" marR="5080" indent="-100330">
              <a:lnSpc>
                <a:spcPct val="109200"/>
              </a:lnSpc>
              <a:spcBef>
                <a:spcPts val="35"/>
              </a:spcBef>
            </a:pPr>
            <a:r>
              <a:rPr dirty="0" sz="950" spc="-10">
                <a:latin typeface="Arial MT"/>
                <a:cs typeface="Arial MT"/>
              </a:rPr>
              <a:t>$38,332 </a:t>
            </a:r>
            <a:r>
              <a:rPr dirty="0" sz="950" spc="-20">
                <a:latin typeface="Arial MT"/>
                <a:cs typeface="Arial MT"/>
              </a:rPr>
              <a:t>40.0%</a:t>
            </a:r>
            <a:endParaRPr sz="950">
              <a:latin typeface="Arial MT"/>
              <a:cs typeface="Arial MT"/>
            </a:endParaRPr>
          </a:p>
        </p:txBody>
      </p:sp>
      <p:sp>
        <p:nvSpPr>
          <p:cNvPr id="36" name="object 36" descr=""/>
          <p:cNvSpPr txBox="1"/>
          <p:nvPr/>
        </p:nvSpPr>
        <p:spPr>
          <a:xfrm>
            <a:off x="684684" y="5052326"/>
            <a:ext cx="1634489" cy="518795"/>
          </a:xfrm>
          <a:prstGeom prst="rect">
            <a:avLst/>
          </a:prstGeom>
        </p:spPr>
        <p:txBody>
          <a:bodyPr wrap="square" lIns="0" tIns="3429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70"/>
              </a:spcBef>
            </a:pPr>
            <a:r>
              <a:rPr dirty="0" sz="950" b="1">
                <a:latin typeface="Arial"/>
                <a:cs typeface="Arial"/>
              </a:rPr>
              <a:t>Total</a:t>
            </a:r>
            <a:r>
              <a:rPr dirty="0" sz="950" spc="240" b="1">
                <a:latin typeface="Arial"/>
                <a:cs typeface="Arial"/>
              </a:rPr>
              <a:t> </a:t>
            </a:r>
            <a:r>
              <a:rPr dirty="0" sz="950" b="1">
                <a:latin typeface="Arial"/>
                <a:cs typeface="Arial"/>
              </a:rPr>
              <a:t>Debt</a:t>
            </a:r>
            <a:r>
              <a:rPr dirty="0" sz="950" spc="220" b="1">
                <a:latin typeface="Arial"/>
                <a:cs typeface="Arial"/>
              </a:rPr>
              <a:t> </a:t>
            </a:r>
            <a:r>
              <a:rPr dirty="0" sz="950" spc="-10" b="1">
                <a:latin typeface="Arial"/>
                <a:cs typeface="Arial"/>
              </a:rPr>
              <a:t>Financing</a:t>
            </a:r>
            <a:endParaRPr sz="9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dirty="0" sz="950">
                <a:latin typeface="Arial MT"/>
                <a:cs typeface="Arial MT"/>
              </a:rPr>
              <a:t>Financing</a:t>
            </a:r>
            <a:r>
              <a:rPr dirty="0" sz="950" spc="315">
                <a:latin typeface="Arial MT"/>
                <a:cs typeface="Arial MT"/>
              </a:rPr>
              <a:t> </a:t>
            </a:r>
            <a:r>
              <a:rPr dirty="0" sz="950" spc="-25">
                <a:latin typeface="Arial MT"/>
                <a:cs typeface="Arial MT"/>
              </a:rPr>
              <a:t>Fee</a:t>
            </a:r>
            <a:endParaRPr sz="9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950">
                <a:latin typeface="Arial MT"/>
                <a:cs typeface="Arial MT"/>
              </a:rPr>
              <a:t>Financing</a:t>
            </a:r>
            <a:r>
              <a:rPr dirty="0" sz="950" spc="170">
                <a:latin typeface="Arial MT"/>
                <a:cs typeface="Arial MT"/>
              </a:rPr>
              <a:t> </a:t>
            </a:r>
            <a:r>
              <a:rPr dirty="0" sz="950">
                <a:latin typeface="Arial MT"/>
                <a:cs typeface="Arial MT"/>
              </a:rPr>
              <a:t>Fee</a:t>
            </a:r>
            <a:r>
              <a:rPr dirty="0" sz="950" spc="175">
                <a:latin typeface="Arial MT"/>
                <a:cs typeface="Arial MT"/>
              </a:rPr>
              <a:t> </a:t>
            </a:r>
            <a:r>
              <a:rPr dirty="0" sz="950">
                <a:latin typeface="Arial MT"/>
                <a:cs typeface="Arial MT"/>
              </a:rPr>
              <a:t>%</a:t>
            </a:r>
            <a:r>
              <a:rPr dirty="0" sz="950" spc="175">
                <a:latin typeface="Arial MT"/>
                <a:cs typeface="Arial MT"/>
              </a:rPr>
              <a:t> </a:t>
            </a:r>
            <a:r>
              <a:rPr dirty="0" sz="950">
                <a:latin typeface="Arial MT"/>
                <a:cs typeface="Arial MT"/>
              </a:rPr>
              <a:t>Total</a:t>
            </a:r>
            <a:r>
              <a:rPr dirty="0" sz="950" spc="175">
                <a:latin typeface="Arial MT"/>
                <a:cs typeface="Arial MT"/>
              </a:rPr>
              <a:t> </a:t>
            </a:r>
            <a:r>
              <a:rPr dirty="0" sz="950" spc="-20">
                <a:latin typeface="Arial MT"/>
                <a:cs typeface="Arial MT"/>
              </a:rPr>
              <a:t>Debt</a:t>
            </a:r>
            <a:endParaRPr sz="950">
              <a:latin typeface="Arial MT"/>
              <a:cs typeface="Arial MT"/>
            </a:endParaRPr>
          </a:p>
        </p:txBody>
      </p:sp>
      <p:sp>
        <p:nvSpPr>
          <p:cNvPr id="37" name="object 37" descr=""/>
          <p:cNvSpPr txBox="1"/>
          <p:nvPr/>
        </p:nvSpPr>
        <p:spPr>
          <a:xfrm>
            <a:off x="3798525" y="5052326"/>
            <a:ext cx="492125" cy="518795"/>
          </a:xfrm>
          <a:prstGeom prst="rect">
            <a:avLst/>
          </a:prstGeom>
        </p:spPr>
        <p:txBody>
          <a:bodyPr wrap="square" lIns="0" tIns="3429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70"/>
              </a:spcBef>
            </a:pPr>
            <a:r>
              <a:rPr dirty="0" sz="950" spc="-10" b="1">
                <a:latin typeface="Arial"/>
                <a:cs typeface="Arial"/>
              </a:rPr>
              <a:t>$15,333</a:t>
            </a:r>
            <a:endParaRPr sz="950">
              <a:latin typeface="Arial"/>
              <a:cs typeface="Arial"/>
            </a:endParaRPr>
          </a:p>
          <a:p>
            <a:pPr marL="183515" marR="5080" indent="-100330">
              <a:lnSpc>
                <a:spcPct val="109300"/>
              </a:lnSpc>
              <a:spcBef>
                <a:spcPts val="70"/>
              </a:spcBef>
            </a:pPr>
            <a:r>
              <a:rPr dirty="0" sz="950" spc="-10">
                <a:latin typeface="Arial MT"/>
                <a:cs typeface="Arial MT"/>
              </a:rPr>
              <a:t>$1,024 </a:t>
            </a:r>
            <a:r>
              <a:rPr dirty="0" sz="950" spc="-20">
                <a:latin typeface="Arial MT"/>
                <a:cs typeface="Arial MT"/>
              </a:rPr>
              <a:t>6.7%</a:t>
            </a:r>
            <a:endParaRPr sz="950">
              <a:latin typeface="Arial MT"/>
              <a:cs typeface="Arial MT"/>
            </a:endParaRPr>
          </a:p>
        </p:txBody>
      </p:sp>
      <p:grpSp>
        <p:nvGrpSpPr>
          <p:cNvPr id="38" name="object 38" descr=""/>
          <p:cNvGrpSpPr/>
          <p:nvPr/>
        </p:nvGrpSpPr>
        <p:grpSpPr>
          <a:xfrm>
            <a:off x="673607" y="4262690"/>
            <a:ext cx="3670935" cy="5080"/>
            <a:chOff x="673607" y="4262690"/>
            <a:chExt cx="3670935" cy="5080"/>
          </a:xfrm>
        </p:grpSpPr>
        <p:sp>
          <p:nvSpPr>
            <p:cNvPr id="39" name="object 39" descr=""/>
            <p:cNvSpPr/>
            <p:nvPr/>
          </p:nvSpPr>
          <p:spPr>
            <a:xfrm>
              <a:off x="675985" y="4265013"/>
              <a:ext cx="3666490" cy="0"/>
            </a:xfrm>
            <a:custGeom>
              <a:avLst/>
              <a:gdLst/>
              <a:ahLst/>
              <a:cxnLst/>
              <a:rect l="l" t="t" r="r" b="b"/>
              <a:pathLst>
                <a:path w="3666490" h="0">
                  <a:moveTo>
                    <a:pt x="0" y="0"/>
                  </a:moveTo>
                  <a:lnTo>
                    <a:pt x="3666058" y="0"/>
                  </a:lnTo>
                </a:path>
              </a:pathLst>
            </a:custGeom>
            <a:ln w="46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 descr=""/>
            <p:cNvSpPr/>
            <p:nvPr/>
          </p:nvSpPr>
          <p:spPr>
            <a:xfrm>
              <a:off x="673607" y="4262721"/>
              <a:ext cx="3670935" cy="5080"/>
            </a:xfrm>
            <a:custGeom>
              <a:avLst/>
              <a:gdLst/>
              <a:ahLst/>
              <a:cxnLst/>
              <a:rect l="l" t="t" r="r" b="b"/>
              <a:pathLst>
                <a:path w="3670935" h="5079">
                  <a:moveTo>
                    <a:pt x="3670845" y="0"/>
                  </a:moveTo>
                  <a:lnTo>
                    <a:pt x="0" y="0"/>
                  </a:lnTo>
                  <a:lnTo>
                    <a:pt x="0" y="4644"/>
                  </a:lnTo>
                  <a:lnTo>
                    <a:pt x="3670845" y="4644"/>
                  </a:lnTo>
                  <a:lnTo>
                    <a:pt x="367084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41" name="object 41" descr=""/>
          <p:cNvGrpSpPr/>
          <p:nvPr/>
        </p:nvGrpSpPr>
        <p:grpSpPr>
          <a:xfrm>
            <a:off x="673607" y="5077040"/>
            <a:ext cx="3670935" cy="5080"/>
            <a:chOff x="673607" y="5077040"/>
            <a:chExt cx="3670935" cy="5080"/>
          </a:xfrm>
        </p:grpSpPr>
        <p:sp>
          <p:nvSpPr>
            <p:cNvPr id="42" name="object 42" descr=""/>
            <p:cNvSpPr/>
            <p:nvPr/>
          </p:nvSpPr>
          <p:spPr>
            <a:xfrm>
              <a:off x="675985" y="5079368"/>
              <a:ext cx="3666490" cy="0"/>
            </a:xfrm>
            <a:custGeom>
              <a:avLst/>
              <a:gdLst/>
              <a:ahLst/>
              <a:cxnLst/>
              <a:rect l="l" t="t" r="r" b="b"/>
              <a:pathLst>
                <a:path w="3666490" h="0">
                  <a:moveTo>
                    <a:pt x="0" y="0"/>
                  </a:moveTo>
                  <a:lnTo>
                    <a:pt x="3666058" y="0"/>
                  </a:lnTo>
                </a:path>
              </a:pathLst>
            </a:custGeom>
            <a:ln w="46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 descr=""/>
            <p:cNvSpPr/>
            <p:nvPr/>
          </p:nvSpPr>
          <p:spPr>
            <a:xfrm>
              <a:off x="673607" y="5077040"/>
              <a:ext cx="3670935" cy="5080"/>
            </a:xfrm>
            <a:custGeom>
              <a:avLst/>
              <a:gdLst/>
              <a:ahLst/>
              <a:cxnLst/>
              <a:rect l="l" t="t" r="r" b="b"/>
              <a:pathLst>
                <a:path w="3670935" h="5079">
                  <a:moveTo>
                    <a:pt x="3670845" y="0"/>
                  </a:moveTo>
                  <a:lnTo>
                    <a:pt x="0" y="0"/>
                  </a:lnTo>
                  <a:lnTo>
                    <a:pt x="0" y="4644"/>
                  </a:lnTo>
                  <a:lnTo>
                    <a:pt x="3670845" y="4644"/>
                  </a:lnTo>
                  <a:lnTo>
                    <a:pt x="367084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4" name="object 44" descr=""/>
          <p:cNvSpPr txBox="1"/>
          <p:nvPr/>
        </p:nvSpPr>
        <p:spPr>
          <a:xfrm>
            <a:off x="4493698" y="3778775"/>
            <a:ext cx="3679825" cy="163195"/>
          </a:xfrm>
          <a:prstGeom prst="rect">
            <a:avLst/>
          </a:prstGeom>
          <a:solidFill>
            <a:srgbClr val="009999"/>
          </a:solidFill>
        </p:spPr>
        <p:txBody>
          <a:bodyPr wrap="square" lIns="0" tIns="508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40"/>
              </a:spcBef>
              <a:tabLst>
                <a:tab pos="3666490" algn="l"/>
              </a:tabLst>
            </a:pPr>
            <a:r>
              <a:rPr dirty="0" u="sng" sz="950" spc="-20" b="1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sng" sz="950" b="1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Form</a:t>
            </a:r>
            <a:r>
              <a:rPr dirty="0" u="sng" sz="950" spc="225" b="1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sng" sz="950" b="1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of</a:t>
            </a:r>
            <a:r>
              <a:rPr dirty="0" u="sng" sz="950" spc="125" b="1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sng" sz="950" spc="-10" b="1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Consideration</a:t>
            </a:r>
            <a:r>
              <a:rPr dirty="0" u="sng" sz="950" b="1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	</a:t>
            </a:r>
            <a:endParaRPr sz="950">
              <a:latin typeface="Arial"/>
              <a:cs typeface="Arial"/>
            </a:endParaRPr>
          </a:p>
        </p:txBody>
      </p:sp>
      <p:sp>
        <p:nvSpPr>
          <p:cNvPr id="45" name="object 45" descr=""/>
          <p:cNvSpPr txBox="1"/>
          <p:nvPr/>
        </p:nvSpPr>
        <p:spPr>
          <a:xfrm>
            <a:off x="4500022" y="3921631"/>
            <a:ext cx="503555" cy="351155"/>
          </a:xfrm>
          <a:prstGeom prst="rect">
            <a:avLst/>
          </a:prstGeom>
        </p:spPr>
        <p:txBody>
          <a:bodyPr wrap="square" lIns="0" tIns="2984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34"/>
              </a:spcBef>
            </a:pPr>
            <a:r>
              <a:rPr dirty="0" sz="950" spc="50">
                <a:latin typeface="Arial MT"/>
                <a:cs typeface="Arial MT"/>
              </a:rPr>
              <a:t>%</a:t>
            </a:r>
            <a:r>
              <a:rPr dirty="0" sz="950" spc="30">
                <a:latin typeface="Arial MT"/>
                <a:cs typeface="Arial MT"/>
              </a:rPr>
              <a:t> </a:t>
            </a:r>
            <a:r>
              <a:rPr dirty="0" sz="950" spc="-10">
                <a:latin typeface="Arial MT"/>
                <a:cs typeface="Arial MT"/>
              </a:rPr>
              <a:t>Stock</a:t>
            </a:r>
            <a:endParaRPr sz="9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dirty="0" sz="950" spc="50">
                <a:latin typeface="Arial MT"/>
                <a:cs typeface="Arial MT"/>
              </a:rPr>
              <a:t>%</a:t>
            </a:r>
            <a:r>
              <a:rPr dirty="0" sz="950" spc="30">
                <a:latin typeface="Arial MT"/>
                <a:cs typeface="Arial MT"/>
              </a:rPr>
              <a:t> </a:t>
            </a:r>
            <a:r>
              <a:rPr dirty="0" sz="950" spc="-20">
                <a:latin typeface="Arial MT"/>
                <a:cs typeface="Arial MT"/>
              </a:rPr>
              <a:t>Cash</a:t>
            </a:r>
            <a:endParaRPr sz="950">
              <a:latin typeface="Arial MT"/>
              <a:cs typeface="Arial MT"/>
            </a:endParaRPr>
          </a:p>
        </p:txBody>
      </p:sp>
      <p:sp>
        <p:nvSpPr>
          <p:cNvPr id="46" name="object 46" descr=""/>
          <p:cNvSpPr txBox="1"/>
          <p:nvPr/>
        </p:nvSpPr>
        <p:spPr>
          <a:xfrm>
            <a:off x="7714682" y="3921631"/>
            <a:ext cx="392430" cy="351155"/>
          </a:xfrm>
          <a:prstGeom prst="rect">
            <a:avLst/>
          </a:prstGeom>
        </p:spPr>
        <p:txBody>
          <a:bodyPr wrap="square" lIns="0" tIns="2984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34"/>
              </a:spcBef>
            </a:pPr>
            <a:r>
              <a:rPr dirty="0" sz="950" spc="-10">
                <a:latin typeface="Arial MT"/>
                <a:cs typeface="Arial MT"/>
              </a:rPr>
              <a:t>60.0%</a:t>
            </a:r>
            <a:endParaRPr sz="9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dirty="0" sz="950" spc="-10">
                <a:latin typeface="Arial MT"/>
                <a:cs typeface="Arial MT"/>
              </a:rPr>
              <a:t>40.0%</a:t>
            </a:r>
            <a:endParaRPr sz="950">
              <a:latin typeface="Arial MT"/>
              <a:cs typeface="Arial MT"/>
            </a:endParaRPr>
          </a:p>
        </p:txBody>
      </p:sp>
      <p:sp>
        <p:nvSpPr>
          <p:cNvPr id="47" name="object 47" descr=""/>
          <p:cNvSpPr txBox="1"/>
          <p:nvPr/>
        </p:nvSpPr>
        <p:spPr>
          <a:xfrm>
            <a:off x="4493698" y="4588449"/>
            <a:ext cx="3679825" cy="167640"/>
          </a:xfrm>
          <a:prstGeom prst="rect">
            <a:avLst/>
          </a:prstGeom>
          <a:solidFill>
            <a:srgbClr val="009999"/>
          </a:solidFill>
        </p:spPr>
        <p:txBody>
          <a:bodyPr wrap="square" lIns="0" tIns="952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75"/>
              </a:spcBef>
              <a:tabLst>
                <a:tab pos="3666490" algn="l"/>
              </a:tabLst>
            </a:pPr>
            <a:r>
              <a:rPr dirty="0" u="sng" sz="950" spc="-10" b="1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sng" sz="950" b="1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Stock</a:t>
            </a:r>
            <a:r>
              <a:rPr dirty="0" u="sng" sz="950" spc="140" b="1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sng" sz="950" spc="-10" b="1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Consideration</a:t>
            </a:r>
            <a:r>
              <a:rPr dirty="0" u="sng" sz="950" b="1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	</a:t>
            </a:r>
            <a:endParaRPr sz="950">
              <a:latin typeface="Arial"/>
              <a:cs typeface="Arial"/>
            </a:endParaRPr>
          </a:p>
        </p:txBody>
      </p:sp>
      <p:sp>
        <p:nvSpPr>
          <p:cNvPr id="48" name="object 48" descr=""/>
          <p:cNvSpPr txBox="1"/>
          <p:nvPr/>
        </p:nvSpPr>
        <p:spPr>
          <a:xfrm>
            <a:off x="4500022" y="4747963"/>
            <a:ext cx="668020" cy="334645"/>
          </a:xfrm>
          <a:prstGeom prst="rect">
            <a:avLst/>
          </a:prstGeom>
        </p:spPr>
        <p:txBody>
          <a:bodyPr wrap="square" lIns="0" tIns="177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dirty="0" sz="950">
                <a:latin typeface="Arial MT"/>
                <a:cs typeface="Arial MT"/>
              </a:rPr>
              <a:t>Offer</a:t>
            </a:r>
            <a:r>
              <a:rPr dirty="0" sz="950" spc="130">
                <a:latin typeface="Arial MT"/>
                <a:cs typeface="Arial MT"/>
              </a:rPr>
              <a:t> </a:t>
            </a:r>
            <a:r>
              <a:rPr dirty="0" sz="950" spc="-10">
                <a:latin typeface="Arial MT"/>
                <a:cs typeface="Arial MT"/>
              </a:rPr>
              <a:t>Value</a:t>
            </a:r>
            <a:endParaRPr sz="9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950" spc="50">
                <a:latin typeface="Arial MT"/>
                <a:cs typeface="Arial MT"/>
              </a:rPr>
              <a:t>%</a:t>
            </a:r>
            <a:r>
              <a:rPr dirty="0" sz="950" spc="30">
                <a:latin typeface="Arial MT"/>
                <a:cs typeface="Arial MT"/>
              </a:rPr>
              <a:t> </a:t>
            </a:r>
            <a:r>
              <a:rPr dirty="0" sz="950" spc="-10">
                <a:latin typeface="Arial MT"/>
                <a:cs typeface="Arial MT"/>
              </a:rPr>
              <a:t>Stock</a:t>
            </a:r>
            <a:endParaRPr sz="950">
              <a:latin typeface="Arial MT"/>
              <a:cs typeface="Arial MT"/>
            </a:endParaRPr>
          </a:p>
        </p:txBody>
      </p:sp>
      <p:sp>
        <p:nvSpPr>
          <p:cNvPr id="49" name="object 49" descr=""/>
          <p:cNvSpPr txBox="1"/>
          <p:nvPr/>
        </p:nvSpPr>
        <p:spPr>
          <a:xfrm>
            <a:off x="7614484" y="4747963"/>
            <a:ext cx="492759" cy="334645"/>
          </a:xfrm>
          <a:prstGeom prst="rect">
            <a:avLst/>
          </a:prstGeom>
        </p:spPr>
        <p:txBody>
          <a:bodyPr wrap="square" lIns="0" tIns="4445" rIns="0" bIns="0" rtlCol="0" vert="horz">
            <a:spAutoFit/>
          </a:bodyPr>
          <a:lstStyle/>
          <a:p>
            <a:pPr marL="112395" marR="5080" indent="-100330">
              <a:lnSpc>
                <a:spcPct val="109200"/>
              </a:lnSpc>
              <a:spcBef>
                <a:spcPts val="35"/>
              </a:spcBef>
            </a:pPr>
            <a:r>
              <a:rPr dirty="0" sz="950" spc="-10">
                <a:latin typeface="Arial MT"/>
                <a:cs typeface="Arial MT"/>
              </a:rPr>
              <a:t>$38,332 </a:t>
            </a:r>
            <a:r>
              <a:rPr dirty="0" sz="950" spc="-20">
                <a:latin typeface="Arial MT"/>
                <a:cs typeface="Arial MT"/>
              </a:rPr>
              <a:t>60.0%</a:t>
            </a:r>
            <a:endParaRPr sz="950">
              <a:latin typeface="Arial MT"/>
              <a:cs typeface="Arial MT"/>
            </a:endParaRPr>
          </a:p>
        </p:txBody>
      </p:sp>
      <p:sp>
        <p:nvSpPr>
          <p:cNvPr id="50" name="object 50" descr=""/>
          <p:cNvSpPr txBox="1"/>
          <p:nvPr/>
        </p:nvSpPr>
        <p:spPr>
          <a:xfrm>
            <a:off x="4500022" y="5052326"/>
            <a:ext cx="2008505" cy="360680"/>
          </a:xfrm>
          <a:prstGeom prst="rect">
            <a:avLst/>
          </a:prstGeom>
        </p:spPr>
        <p:txBody>
          <a:bodyPr wrap="square" lIns="0" tIns="3429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70"/>
              </a:spcBef>
            </a:pPr>
            <a:r>
              <a:rPr dirty="0" sz="950" b="1">
                <a:latin typeface="Arial"/>
                <a:cs typeface="Arial"/>
              </a:rPr>
              <a:t>Stock</a:t>
            </a:r>
            <a:r>
              <a:rPr dirty="0" sz="950" spc="215" b="1">
                <a:latin typeface="Arial"/>
                <a:cs typeface="Arial"/>
              </a:rPr>
              <a:t> </a:t>
            </a:r>
            <a:r>
              <a:rPr dirty="0" sz="950" spc="-10" b="1">
                <a:latin typeface="Arial"/>
                <a:cs typeface="Arial"/>
              </a:rPr>
              <a:t>Consideration</a:t>
            </a:r>
            <a:endParaRPr sz="9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dirty="0" sz="950">
                <a:latin typeface="Arial MT"/>
                <a:cs typeface="Arial MT"/>
              </a:rPr>
              <a:t>Number</a:t>
            </a:r>
            <a:r>
              <a:rPr dirty="0" sz="950" spc="185">
                <a:latin typeface="Arial MT"/>
                <a:cs typeface="Arial MT"/>
              </a:rPr>
              <a:t> </a:t>
            </a:r>
            <a:r>
              <a:rPr dirty="0" sz="950">
                <a:latin typeface="Arial MT"/>
                <a:cs typeface="Arial MT"/>
              </a:rPr>
              <a:t>of</a:t>
            </a:r>
            <a:r>
              <a:rPr dirty="0" sz="950" spc="155">
                <a:latin typeface="Arial MT"/>
                <a:cs typeface="Arial MT"/>
              </a:rPr>
              <a:t> </a:t>
            </a:r>
            <a:r>
              <a:rPr dirty="0" sz="950">
                <a:latin typeface="Arial MT"/>
                <a:cs typeface="Arial MT"/>
              </a:rPr>
              <a:t>Acquirer</a:t>
            </a:r>
            <a:r>
              <a:rPr dirty="0" sz="950" spc="190">
                <a:latin typeface="Arial MT"/>
                <a:cs typeface="Arial MT"/>
              </a:rPr>
              <a:t> </a:t>
            </a:r>
            <a:r>
              <a:rPr dirty="0" sz="950">
                <a:latin typeface="Arial MT"/>
                <a:cs typeface="Arial MT"/>
              </a:rPr>
              <a:t>Shares</a:t>
            </a:r>
            <a:r>
              <a:rPr dirty="0" sz="950" spc="220">
                <a:latin typeface="Arial MT"/>
                <a:cs typeface="Arial MT"/>
              </a:rPr>
              <a:t> </a:t>
            </a:r>
            <a:r>
              <a:rPr dirty="0" sz="950" spc="-10">
                <a:latin typeface="Arial MT"/>
                <a:cs typeface="Arial MT"/>
              </a:rPr>
              <a:t>Issued</a:t>
            </a:r>
            <a:endParaRPr sz="950">
              <a:latin typeface="Arial MT"/>
              <a:cs typeface="Arial MT"/>
            </a:endParaRPr>
          </a:p>
        </p:txBody>
      </p:sp>
      <p:sp>
        <p:nvSpPr>
          <p:cNvPr id="51" name="object 51" descr=""/>
          <p:cNvSpPr txBox="1"/>
          <p:nvPr/>
        </p:nvSpPr>
        <p:spPr>
          <a:xfrm>
            <a:off x="7614484" y="5052326"/>
            <a:ext cx="492125" cy="360680"/>
          </a:xfrm>
          <a:prstGeom prst="rect">
            <a:avLst/>
          </a:prstGeom>
        </p:spPr>
        <p:txBody>
          <a:bodyPr wrap="square" lIns="0" tIns="3429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70"/>
              </a:spcBef>
            </a:pPr>
            <a:r>
              <a:rPr dirty="0" sz="950" spc="-10" b="1">
                <a:latin typeface="Arial"/>
                <a:cs typeface="Arial"/>
              </a:rPr>
              <a:t>$22,999</a:t>
            </a:r>
            <a:endParaRPr sz="950">
              <a:latin typeface="Arial"/>
              <a:cs typeface="Arial"/>
            </a:endParaRPr>
          </a:p>
          <a:p>
            <a:pPr marL="264795">
              <a:lnSpc>
                <a:spcPct val="100000"/>
              </a:lnSpc>
              <a:spcBef>
                <a:spcPts val="180"/>
              </a:spcBef>
            </a:pPr>
            <a:r>
              <a:rPr dirty="0" sz="950" spc="-25">
                <a:latin typeface="Arial MT"/>
                <a:cs typeface="Arial MT"/>
              </a:rPr>
              <a:t>149</a:t>
            </a:r>
            <a:endParaRPr sz="950">
              <a:latin typeface="Arial MT"/>
              <a:cs typeface="Arial MT"/>
            </a:endParaRPr>
          </a:p>
        </p:txBody>
      </p:sp>
      <p:grpSp>
        <p:nvGrpSpPr>
          <p:cNvPr id="52" name="object 52" descr=""/>
          <p:cNvGrpSpPr/>
          <p:nvPr/>
        </p:nvGrpSpPr>
        <p:grpSpPr>
          <a:xfrm>
            <a:off x="4488941" y="5077040"/>
            <a:ext cx="3672204" cy="5080"/>
            <a:chOff x="4488941" y="5077040"/>
            <a:chExt cx="3672204" cy="5080"/>
          </a:xfrm>
        </p:grpSpPr>
        <p:sp>
          <p:nvSpPr>
            <p:cNvPr id="53" name="object 53" descr=""/>
            <p:cNvSpPr/>
            <p:nvPr/>
          </p:nvSpPr>
          <p:spPr>
            <a:xfrm>
              <a:off x="4491320" y="5079368"/>
              <a:ext cx="3667125" cy="0"/>
            </a:xfrm>
            <a:custGeom>
              <a:avLst/>
              <a:gdLst/>
              <a:ahLst/>
              <a:cxnLst/>
              <a:rect l="l" t="t" r="r" b="b"/>
              <a:pathLst>
                <a:path w="3667125" h="0">
                  <a:moveTo>
                    <a:pt x="0" y="0"/>
                  </a:moveTo>
                  <a:lnTo>
                    <a:pt x="3666789" y="0"/>
                  </a:lnTo>
                </a:path>
              </a:pathLst>
            </a:custGeom>
            <a:ln w="46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 descr=""/>
            <p:cNvSpPr/>
            <p:nvPr/>
          </p:nvSpPr>
          <p:spPr>
            <a:xfrm>
              <a:off x="4488941" y="5077040"/>
              <a:ext cx="3672204" cy="5080"/>
            </a:xfrm>
            <a:custGeom>
              <a:avLst/>
              <a:gdLst/>
              <a:ahLst/>
              <a:cxnLst/>
              <a:rect l="l" t="t" r="r" b="b"/>
              <a:pathLst>
                <a:path w="3672204" h="5079">
                  <a:moveTo>
                    <a:pt x="3671577" y="0"/>
                  </a:moveTo>
                  <a:lnTo>
                    <a:pt x="0" y="0"/>
                  </a:lnTo>
                  <a:lnTo>
                    <a:pt x="0" y="4644"/>
                  </a:lnTo>
                  <a:lnTo>
                    <a:pt x="3671577" y="4644"/>
                  </a:lnTo>
                  <a:lnTo>
                    <a:pt x="367157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5" name="object 55" descr=""/>
          <p:cNvSpPr txBox="1"/>
          <p:nvPr/>
        </p:nvSpPr>
        <p:spPr>
          <a:xfrm>
            <a:off x="8261788" y="3766718"/>
            <a:ext cx="3679825" cy="167005"/>
          </a:xfrm>
          <a:prstGeom prst="rect">
            <a:avLst/>
          </a:prstGeom>
          <a:solidFill>
            <a:srgbClr val="009999"/>
          </a:solidFill>
        </p:spPr>
        <p:txBody>
          <a:bodyPr wrap="square" lIns="0" tIns="127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"/>
              </a:spcBef>
              <a:tabLst>
                <a:tab pos="3666490" algn="l"/>
              </a:tabLst>
            </a:pPr>
            <a:r>
              <a:rPr dirty="0" u="sng" sz="1000" spc="-55" b="1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sng" sz="1000" b="1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Purchase</a:t>
            </a:r>
            <a:r>
              <a:rPr dirty="0" u="sng" sz="1000" spc="70" b="1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sng" sz="1000" b="1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Price</a:t>
            </a:r>
            <a:r>
              <a:rPr dirty="0" u="sng" sz="1000" spc="70" b="1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sng" sz="1000" spc="-10" b="1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Accounting</a:t>
            </a:r>
            <a:r>
              <a:rPr dirty="0" u="sng" sz="1000" b="1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	</a:t>
            </a:r>
            <a:endParaRPr sz="1000">
              <a:latin typeface="Arial"/>
              <a:cs typeface="Arial"/>
            </a:endParaRPr>
          </a:p>
        </p:txBody>
      </p:sp>
      <p:sp>
        <p:nvSpPr>
          <p:cNvPr id="56" name="object 56" descr=""/>
          <p:cNvSpPr txBox="1"/>
          <p:nvPr/>
        </p:nvSpPr>
        <p:spPr>
          <a:xfrm>
            <a:off x="8268112" y="3912939"/>
            <a:ext cx="1798955" cy="359410"/>
          </a:xfrm>
          <a:prstGeom prst="rect">
            <a:avLst/>
          </a:prstGeom>
        </p:spPr>
        <p:txBody>
          <a:bodyPr wrap="square" lIns="0" tIns="266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10"/>
              </a:spcBef>
            </a:pPr>
            <a:r>
              <a:rPr dirty="0" sz="1000">
                <a:latin typeface="Arial MT"/>
                <a:cs typeface="Arial MT"/>
              </a:rPr>
              <a:t>Offer</a:t>
            </a:r>
            <a:r>
              <a:rPr dirty="0" sz="1000" spc="-10">
                <a:latin typeface="Arial MT"/>
                <a:cs typeface="Arial MT"/>
              </a:rPr>
              <a:t> </a:t>
            </a:r>
            <a:r>
              <a:rPr dirty="0" sz="1000" spc="-20">
                <a:latin typeface="Arial MT"/>
                <a:cs typeface="Arial MT"/>
              </a:rPr>
              <a:t>Value</a:t>
            </a:r>
            <a:endParaRPr sz="10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000">
                <a:latin typeface="Arial MT"/>
                <a:cs typeface="Arial MT"/>
              </a:rPr>
              <a:t>Less:</a:t>
            </a:r>
            <a:r>
              <a:rPr dirty="0" sz="1000" spc="5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Net</a:t>
            </a:r>
            <a:r>
              <a:rPr dirty="0" sz="1000" spc="5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Tangible</a:t>
            </a:r>
            <a:r>
              <a:rPr dirty="0" sz="1000" spc="3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Book</a:t>
            </a:r>
            <a:r>
              <a:rPr dirty="0" sz="1000" spc="55">
                <a:latin typeface="Arial MT"/>
                <a:cs typeface="Arial MT"/>
              </a:rPr>
              <a:t> </a:t>
            </a:r>
            <a:r>
              <a:rPr dirty="0" sz="1000" spc="-10">
                <a:latin typeface="Arial MT"/>
                <a:cs typeface="Arial MT"/>
              </a:rPr>
              <a:t>Value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57" name="object 57" descr=""/>
          <p:cNvSpPr txBox="1"/>
          <p:nvPr/>
        </p:nvSpPr>
        <p:spPr>
          <a:xfrm>
            <a:off x="11382573" y="3912939"/>
            <a:ext cx="535305" cy="35941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12395" marR="5080" indent="-100330">
              <a:lnSpc>
                <a:spcPct val="109400"/>
              </a:lnSpc>
              <a:spcBef>
                <a:spcPts val="95"/>
              </a:spcBef>
            </a:pPr>
            <a:r>
              <a:rPr dirty="0" sz="1000" spc="-10">
                <a:latin typeface="Arial MT"/>
                <a:cs typeface="Arial MT"/>
              </a:rPr>
              <a:t>$38,332 (2,000)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58" name="object 58" descr=""/>
          <p:cNvSpPr txBox="1"/>
          <p:nvPr/>
        </p:nvSpPr>
        <p:spPr>
          <a:xfrm>
            <a:off x="8268113" y="4236989"/>
            <a:ext cx="1927860" cy="701675"/>
          </a:xfrm>
          <a:prstGeom prst="rect">
            <a:avLst/>
          </a:prstGeom>
        </p:spPr>
        <p:txBody>
          <a:bodyPr wrap="square" lIns="0" tIns="3111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45"/>
              </a:spcBef>
            </a:pPr>
            <a:r>
              <a:rPr dirty="0" sz="1000" b="1">
                <a:latin typeface="Arial"/>
                <a:cs typeface="Arial"/>
              </a:rPr>
              <a:t>Purchase</a:t>
            </a:r>
            <a:r>
              <a:rPr dirty="0" sz="1000" spc="100" b="1">
                <a:latin typeface="Arial"/>
                <a:cs typeface="Arial"/>
              </a:rPr>
              <a:t> </a:t>
            </a:r>
            <a:r>
              <a:rPr dirty="0" sz="1000" spc="-10" b="1">
                <a:latin typeface="Arial"/>
                <a:cs typeface="Arial"/>
              </a:rPr>
              <a:t>Premium</a:t>
            </a:r>
            <a:endParaRPr sz="1000">
              <a:latin typeface="Arial"/>
              <a:cs typeface="Arial"/>
            </a:endParaRPr>
          </a:p>
          <a:p>
            <a:pPr marL="12700" marR="370840">
              <a:lnSpc>
                <a:spcPct val="109200"/>
              </a:lnSpc>
              <a:spcBef>
                <a:spcPts val="40"/>
              </a:spcBef>
            </a:pPr>
            <a:r>
              <a:rPr dirty="0" sz="1000">
                <a:latin typeface="Arial MT"/>
                <a:cs typeface="Arial MT"/>
              </a:rPr>
              <a:t>Less:</a:t>
            </a:r>
            <a:r>
              <a:rPr dirty="0" sz="1000" spc="10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PP&amp;E</a:t>
            </a:r>
            <a:r>
              <a:rPr dirty="0" sz="1000" spc="8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Write-</a:t>
            </a:r>
            <a:r>
              <a:rPr dirty="0" sz="1000" spc="-25">
                <a:latin typeface="Arial MT"/>
                <a:cs typeface="Arial MT"/>
              </a:rPr>
              <a:t>Up</a:t>
            </a:r>
            <a:r>
              <a:rPr dirty="0" sz="1000">
                <a:latin typeface="Arial MT"/>
                <a:cs typeface="Arial MT"/>
              </a:rPr>
              <a:t> Less:</a:t>
            </a:r>
            <a:r>
              <a:rPr dirty="0" sz="1000" spc="16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Intangibles</a:t>
            </a:r>
            <a:r>
              <a:rPr dirty="0" sz="1000" spc="16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Write-</a:t>
            </a:r>
            <a:r>
              <a:rPr dirty="0" sz="1000" spc="-25">
                <a:latin typeface="Arial MT"/>
                <a:cs typeface="Arial MT"/>
              </a:rPr>
              <a:t>Up</a:t>
            </a:r>
            <a:endParaRPr sz="10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1000">
                <a:latin typeface="Arial MT"/>
                <a:cs typeface="Arial MT"/>
              </a:rPr>
              <a:t>Plus:</a:t>
            </a:r>
            <a:r>
              <a:rPr dirty="0" sz="1000" spc="4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Deferred</a:t>
            </a:r>
            <a:r>
              <a:rPr dirty="0" sz="1000" spc="2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Tax</a:t>
            </a:r>
            <a:r>
              <a:rPr dirty="0" sz="1000" spc="-3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Liability</a:t>
            </a:r>
            <a:r>
              <a:rPr dirty="0" sz="1000" spc="45">
                <a:latin typeface="Arial MT"/>
                <a:cs typeface="Arial MT"/>
              </a:rPr>
              <a:t> </a:t>
            </a:r>
            <a:r>
              <a:rPr dirty="0" sz="1000" spc="-10">
                <a:latin typeface="Arial MT"/>
                <a:cs typeface="Arial MT"/>
              </a:rPr>
              <a:t>(DTL)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59" name="object 59" descr=""/>
          <p:cNvSpPr txBox="1"/>
          <p:nvPr/>
        </p:nvSpPr>
        <p:spPr>
          <a:xfrm>
            <a:off x="11382573" y="4236989"/>
            <a:ext cx="535305" cy="701675"/>
          </a:xfrm>
          <a:prstGeom prst="rect">
            <a:avLst/>
          </a:prstGeom>
        </p:spPr>
        <p:txBody>
          <a:bodyPr wrap="square" lIns="0" tIns="3111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45"/>
              </a:spcBef>
            </a:pPr>
            <a:r>
              <a:rPr dirty="0" sz="1000" spc="-10" b="1">
                <a:latin typeface="Arial"/>
                <a:cs typeface="Arial"/>
              </a:rPr>
              <a:t>$36,332</a:t>
            </a:r>
            <a:endParaRPr sz="1000">
              <a:latin typeface="Arial"/>
              <a:cs typeface="Arial"/>
            </a:endParaRPr>
          </a:p>
          <a:p>
            <a:pPr marL="112395">
              <a:lnSpc>
                <a:spcPct val="100000"/>
              </a:lnSpc>
              <a:spcBef>
                <a:spcPts val="150"/>
              </a:spcBef>
            </a:pPr>
            <a:r>
              <a:rPr dirty="0" sz="1000" spc="-10">
                <a:latin typeface="Arial MT"/>
                <a:cs typeface="Arial MT"/>
              </a:rPr>
              <a:t>(9,083)</a:t>
            </a:r>
            <a:endParaRPr sz="1000">
              <a:latin typeface="Arial MT"/>
              <a:cs typeface="Arial MT"/>
            </a:endParaRPr>
          </a:p>
          <a:p>
            <a:pPr marL="112395">
              <a:lnSpc>
                <a:spcPct val="100000"/>
              </a:lnSpc>
              <a:spcBef>
                <a:spcPts val="115"/>
              </a:spcBef>
            </a:pPr>
            <a:r>
              <a:rPr dirty="0" sz="1000" spc="-10">
                <a:latin typeface="Arial MT"/>
                <a:cs typeface="Arial MT"/>
              </a:rPr>
              <a:t>(3,633)</a:t>
            </a:r>
            <a:endParaRPr sz="1000">
              <a:latin typeface="Arial MT"/>
              <a:cs typeface="Arial MT"/>
            </a:endParaRPr>
          </a:p>
          <a:p>
            <a:pPr marL="155575">
              <a:lnSpc>
                <a:spcPct val="100000"/>
              </a:lnSpc>
              <a:spcBef>
                <a:spcPts val="110"/>
              </a:spcBef>
            </a:pPr>
            <a:r>
              <a:rPr dirty="0" sz="1000" spc="-10">
                <a:latin typeface="Arial MT"/>
                <a:cs typeface="Arial MT"/>
              </a:rPr>
              <a:t>2,798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60" name="object 60" descr=""/>
          <p:cNvSpPr txBox="1"/>
          <p:nvPr/>
        </p:nvSpPr>
        <p:spPr>
          <a:xfrm>
            <a:off x="8268113" y="4921106"/>
            <a:ext cx="3606165" cy="17970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3126740" algn="l"/>
              </a:tabLst>
            </a:pPr>
            <a:r>
              <a:rPr dirty="0" sz="1000" b="1">
                <a:latin typeface="Arial"/>
                <a:cs typeface="Arial"/>
              </a:rPr>
              <a:t>Goodwill</a:t>
            </a:r>
            <a:r>
              <a:rPr dirty="0" sz="1000" spc="145" b="1">
                <a:latin typeface="Arial"/>
                <a:cs typeface="Arial"/>
              </a:rPr>
              <a:t> </a:t>
            </a:r>
            <a:r>
              <a:rPr dirty="0" sz="1000" spc="-10" b="1">
                <a:latin typeface="Arial"/>
                <a:cs typeface="Arial"/>
              </a:rPr>
              <a:t>Created</a:t>
            </a:r>
            <a:r>
              <a:rPr dirty="0" sz="1000" b="1">
                <a:latin typeface="Arial"/>
                <a:cs typeface="Arial"/>
              </a:rPr>
              <a:t>	</a:t>
            </a:r>
            <a:r>
              <a:rPr dirty="0" sz="1000" spc="-10" b="1">
                <a:latin typeface="Arial"/>
                <a:cs typeface="Arial"/>
              </a:rPr>
              <a:t>$26,414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61" name="object 61" descr=""/>
          <p:cNvGrpSpPr/>
          <p:nvPr/>
        </p:nvGrpSpPr>
        <p:grpSpPr>
          <a:xfrm>
            <a:off x="8257031" y="4261967"/>
            <a:ext cx="3672204" cy="5080"/>
            <a:chOff x="8257031" y="4261967"/>
            <a:chExt cx="3672204" cy="5080"/>
          </a:xfrm>
        </p:grpSpPr>
        <p:sp>
          <p:nvSpPr>
            <p:cNvPr id="62" name="object 62" descr=""/>
            <p:cNvSpPr/>
            <p:nvPr/>
          </p:nvSpPr>
          <p:spPr>
            <a:xfrm>
              <a:off x="8259409" y="4264347"/>
              <a:ext cx="3667125" cy="0"/>
            </a:xfrm>
            <a:custGeom>
              <a:avLst/>
              <a:gdLst/>
              <a:ahLst/>
              <a:cxnLst/>
              <a:rect l="l" t="t" r="r" b="b"/>
              <a:pathLst>
                <a:path w="3667125" h="0">
                  <a:moveTo>
                    <a:pt x="0" y="0"/>
                  </a:moveTo>
                  <a:lnTo>
                    <a:pt x="3666789" y="0"/>
                  </a:lnTo>
                </a:path>
              </a:pathLst>
            </a:custGeom>
            <a:ln w="474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3" name="object 63" descr=""/>
            <p:cNvSpPr/>
            <p:nvPr/>
          </p:nvSpPr>
          <p:spPr>
            <a:xfrm>
              <a:off x="8257031" y="4261967"/>
              <a:ext cx="3672204" cy="5080"/>
            </a:xfrm>
            <a:custGeom>
              <a:avLst/>
              <a:gdLst/>
              <a:ahLst/>
              <a:cxnLst/>
              <a:rect l="l" t="t" r="r" b="b"/>
              <a:pathLst>
                <a:path w="3672204" h="5079">
                  <a:moveTo>
                    <a:pt x="3671577" y="0"/>
                  </a:moveTo>
                  <a:lnTo>
                    <a:pt x="0" y="0"/>
                  </a:lnTo>
                  <a:lnTo>
                    <a:pt x="0" y="4746"/>
                  </a:lnTo>
                  <a:lnTo>
                    <a:pt x="3671577" y="4747"/>
                  </a:lnTo>
                  <a:lnTo>
                    <a:pt x="367157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4" name="object 64" descr=""/>
          <p:cNvGrpSpPr/>
          <p:nvPr/>
        </p:nvGrpSpPr>
        <p:grpSpPr>
          <a:xfrm>
            <a:off x="8257031" y="4928739"/>
            <a:ext cx="3672204" cy="5080"/>
            <a:chOff x="8257031" y="4928739"/>
            <a:chExt cx="3672204" cy="5080"/>
          </a:xfrm>
        </p:grpSpPr>
        <p:sp>
          <p:nvSpPr>
            <p:cNvPr id="65" name="object 65" descr=""/>
            <p:cNvSpPr/>
            <p:nvPr/>
          </p:nvSpPr>
          <p:spPr>
            <a:xfrm>
              <a:off x="8259409" y="4931119"/>
              <a:ext cx="3667125" cy="0"/>
            </a:xfrm>
            <a:custGeom>
              <a:avLst/>
              <a:gdLst/>
              <a:ahLst/>
              <a:cxnLst/>
              <a:rect l="l" t="t" r="r" b="b"/>
              <a:pathLst>
                <a:path w="3667125" h="0">
                  <a:moveTo>
                    <a:pt x="0" y="0"/>
                  </a:moveTo>
                  <a:lnTo>
                    <a:pt x="3666789" y="0"/>
                  </a:lnTo>
                </a:path>
              </a:pathLst>
            </a:custGeom>
            <a:ln w="474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6" name="object 66" descr=""/>
            <p:cNvSpPr/>
            <p:nvPr/>
          </p:nvSpPr>
          <p:spPr>
            <a:xfrm>
              <a:off x="8257031" y="4928739"/>
              <a:ext cx="3672204" cy="5080"/>
            </a:xfrm>
            <a:custGeom>
              <a:avLst/>
              <a:gdLst/>
              <a:ahLst/>
              <a:cxnLst/>
              <a:rect l="l" t="t" r="r" b="b"/>
              <a:pathLst>
                <a:path w="3672204" h="5079">
                  <a:moveTo>
                    <a:pt x="3671577" y="0"/>
                  </a:moveTo>
                  <a:lnTo>
                    <a:pt x="0" y="0"/>
                  </a:lnTo>
                  <a:lnTo>
                    <a:pt x="0" y="4746"/>
                  </a:lnTo>
                  <a:lnTo>
                    <a:pt x="3671577" y="4747"/>
                  </a:lnTo>
                  <a:lnTo>
                    <a:pt x="367157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7" name="object 67" descr=""/>
          <p:cNvSpPr txBox="1"/>
          <p:nvPr/>
        </p:nvSpPr>
        <p:spPr>
          <a:xfrm>
            <a:off x="8261788" y="5105556"/>
            <a:ext cx="3679825" cy="167005"/>
          </a:xfrm>
          <a:prstGeom prst="rect">
            <a:avLst/>
          </a:prstGeom>
          <a:solidFill>
            <a:srgbClr val="009999"/>
          </a:solidFill>
        </p:spPr>
        <p:txBody>
          <a:bodyPr wrap="square" lIns="0" tIns="127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"/>
              </a:spcBef>
              <a:tabLst>
                <a:tab pos="3666490" algn="l"/>
              </a:tabLst>
            </a:pPr>
            <a:r>
              <a:rPr dirty="0" u="sng" sz="1000" spc="-85" b="1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sng" sz="1000" b="1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Asset</a:t>
            </a:r>
            <a:r>
              <a:rPr dirty="0" u="sng" sz="1000" spc="30" b="1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sng" sz="1000" b="1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Write-</a:t>
            </a:r>
            <a:r>
              <a:rPr dirty="0" u="sng" sz="1000" spc="-25" b="1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Ups</a:t>
            </a:r>
            <a:r>
              <a:rPr dirty="0" u="sng" sz="1000" b="1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	</a:t>
            </a:r>
            <a:endParaRPr sz="1000">
              <a:latin typeface="Arial"/>
              <a:cs typeface="Arial"/>
            </a:endParaRPr>
          </a:p>
        </p:txBody>
      </p:sp>
      <p:sp>
        <p:nvSpPr>
          <p:cNvPr id="68" name="object 68" descr=""/>
          <p:cNvSpPr txBox="1"/>
          <p:nvPr/>
        </p:nvSpPr>
        <p:spPr>
          <a:xfrm>
            <a:off x="8268113" y="5251515"/>
            <a:ext cx="1343025" cy="35877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9400"/>
              </a:lnSpc>
              <a:spcBef>
                <a:spcPts val="95"/>
              </a:spcBef>
            </a:pPr>
            <a:r>
              <a:rPr dirty="0" sz="1000">
                <a:latin typeface="Arial MT"/>
                <a:cs typeface="Arial MT"/>
              </a:rPr>
              <a:t>%</a:t>
            </a:r>
            <a:r>
              <a:rPr dirty="0" sz="1000" spc="4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Allocation</a:t>
            </a:r>
            <a:r>
              <a:rPr dirty="0" sz="1000" spc="50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to</a:t>
            </a:r>
            <a:r>
              <a:rPr dirty="0" sz="1000" spc="50">
                <a:latin typeface="Arial MT"/>
                <a:cs typeface="Arial MT"/>
              </a:rPr>
              <a:t> </a:t>
            </a:r>
            <a:r>
              <a:rPr dirty="0" sz="1000" spc="-20">
                <a:latin typeface="Arial MT"/>
                <a:cs typeface="Arial MT"/>
              </a:rPr>
              <a:t>PP&amp;E </a:t>
            </a:r>
            <a:r>
              <a:rPr dirty="0" sz="1000">
                <a:latin typeface="Arial MT"/>
                <a:cs typeface="Arial MT"/>
              </a:rPr>
              <a:t>Useful</a:t>
            </a:r>
            <a:r>
              <a:rPr dirty="0" sz="1000" spc="5">
                <a:latin typeface="Arial MT"/>
                <a:cs typeface="Arial MT"/>
              </a:rPr>
              <a:t> </a:t>
            </a:r>
            <a:r>
              <a:rPr dirty="0" sz="1000">
                <a:latin typeface="Arial MT"/>
                <a:cs typeface="Arial MT"/>
              </a:rPr>
              <a:t>Life</a:t>
            </a:r>
            <a:r>
              <a:rPr dirty="0" sz="1000" spc="10">
                <a:latin typeface="Arial MT"/>
                <a:cs typeface="Arial MT"/>
              </a:rPr>
              <a:t> </a:t>
            </a:r>
            <a:r>
              <a:rPr dirty="0" sz="1000" spc="-10">
                <a:latin typeface="Arial MT"/>
                <a:cs typeface="Arial MT"/>
              </a:rPr>
              <a:t>Assumption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69" name="object 69" descr=""/>
          <p:cNvSpPr txBox="1"/>
          <p:nvPr/>
        </p:nvSpPr>
        <p:spPr>
          <a:xfrm>
            <a:off x="11330191" y="5251515"/>
            <a:ext cx="544830" cy="358775"/>
          </a:xfrm>
          <a:prstGeom prst="rect">
            <a:avLst/>
          </a:prstGeom>
        </p:spPr>
        <p:txBody>
          <a:bodyPr wrap="square" lIns="0" tIns="26669" rIns="0" bIns="0" rtlCol="0" vert="horz">
            <a:spAutoFit/>
          </a:bodyPr>
          <a:lstStyle/>
          <a:p>
            <a:pPr algn="r" marR="5080">
              <a:lnSpc>
                <a:spcPct val="100000"/>
              </a:lnSpc>
              <a:spcBef>
                <a:spcPts val="209"/>
              </a:spcBef>
            </a:pPr>
            <a:r>
              <a:rPr dirty="0" sz="1000" spc="-10">
                <a:latin typeface="Arial MT"/>
                <a:cs typeface="Arial MT"/>
              </a:rPr>
              <a:t>25.0%</a:t>
            </a:r>
            <a:endParaRPr sz="1000">
              <a:latin typeface="Arial MT"/>
              <a:cs typeface="Arial MT"/>
            </a:endParaRPr>
          </a:p>
          <a:p>
            <a:pPr algn="r" marR="7620">
              <a:lnSpc>
                <a:spcPct val="100000"/>
              </a:lnSpc>
              <a:spcBef>
                <a:spcPts val="110"/>
              </a:spcBef>
            </a:pPr>
            <a:r>
              <a:rPr dirty="0" sz="1000">
                <a:latin typeface="Arial MT"/>
                <a:cs typeface="Arial MT"/>
              </a:rPr>
              <a:t>20</a:t>
            </a:r>
            <a:r>
              <a:rPr dirty="0" sz="1000" spc="25">
                <a:latin typeface="Arial MT"/>
                <a:cs typeface="Arial MT"/>
              </a:rPr>
              <a:t> </a:t>
            </a:r>
            <a:r>
              <a:rPr dirty="0" sz="1000" spc="-20">
                <a:latin typeface="Arial MT"/>
                <a:cs typeface="Arial MT"/>
              </a:rPr>
              <a:t>Years</a:t>
            </a:r>
            <a:endParaRPr sz="1000">
              <a:latin typeface="Arial MT"/>
              <a:cs typeface="Arial MT"/>
            </a:endParaRPr>
          </a:p>
        </p:txBody>
      </p:sp>
      <p:graphicFrame>
        <p:nvGraphicFramePr>
          <p:cNvPr id="70" name="object 70" descr=""/>
          <p:cNvGraphicFramePr>
            <a:graphicFrameLocks noGrp="1"/>
          </p:cNvGraphicFramePr>
          <p:nvPr/>
        </p:nvGraphicFramePr>
        <p:xfrm>
          <a:off x="673608" y="5565631"/>
          <a:ext cx="12419965" cy="6445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529840"/>
                <a:gridCol w="1141094"/>
                <a:gridCol w="149225"/>
                <a:gridCol w="3667760"/>
                <a:gridCol w="1087120"/>
                <a:gridCol w="96520"/>
                <a:gridCol w="2347595"/>
                <a:gridCol w="1324609"/>
              </a:tblGrid>
              <a:tr h="36830"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R="1082040"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00999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009999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30175">
                <a:tc>
                  <a:txBody>
                    <a:bodyPr/>
                    <a:lstStyle/>
                    <a:p>
                      <a:pPr marL="23495">
                        <a:lnSpc>
                          <a:spcPts val="905"/>
                        </a:lnSpc>
                      </a:pPr>
                      <a:r>
                        <a:rPr dirty="0" sz="950">
                          <a:latin typeface="Arial MT"/>
                          <a:cs typeface="Arial MT"/>
                        </a:rPr>
                        <a:t>Borrowing</a:t>
                      </a:r>
                      <a:r>
                        <a:rPr dirty="0" sz="950" spc="254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50" spc="-20">
                          <a:latin typeface="Arial MT"/>
                          <a:cs typeface="Arial MT"/>
                        </a:rPr>
                        <a:t>Term</a:t>
                      </a:r>
                      <a:endParaRPr sz="950">
                        <a:latin typeface="Arial MT"/>
                        <a:cs typeface="Arial MT"/>
                      </a:endParaRPr>
                    </a:p>
                  </a:txBody>
                  <a:tcPr marL="0" marR="0" marB="0" marT="0"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61594">
                        <a:lnSpc>
                          <a:spcPts val="905"/>
                        </a:lnSpc>
                      </a:pPr>
                      <a:r>
                        <a:rPr dirty="0" sz="950">
                          <a:latin typeface="Arial MT"/>
                          <a:cs typeface="Arial MT"/>
                        </a:rPr>
                        <a:t>20</a:t>
                      </a:r>
                      <a:r>
                        <a:rPr dirty="0" sz="950" spc="10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50" spc="-10">
                          <a:latin typeface="Arial MT"/>
                          <a:cs typeface="Arial MT"/>
                        </a:rPr>
                        <a:t>Years</a:t>
                      </a:r>
                      <a:endParaRPr sz="950">
                        <a:latin typeface="Arial MT"/>
                        <a:cs typeface="Arial MT"/>
                      </a:endParaRPr>
                    </a:p>
                  </a:txBody>
                  <a:tcPr marL="0" marR="0" marB="0" marT="0"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925"/>
                        </a:lnSpc>
                        <a:tabLst>
                          <a:tab pos="3666490" algn="l"/>
                        </a:tabLst>
                      </a:pPr>
                      <a:r>
                        <a:rPr dirty="0" u="sng" sz="950" spc="-30" b="1">
                          <a:solidFill>
                            <a:srgbClr val="FFFFFF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cs typeface="Arial"/>
                        </a:rPr>
                        <a:t> </a:t>
                      </a:r>
                      <a:r>
                        <a:rPr dirty="0" u="sng" sz="950" b="1">
                          <a:solidFill>
                            <a:srgbClr val="FFFFFF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cs typeface="Arial"/>
                        </a:rPr>
                        <a:t>Deal</a:t>
                      </a:r>
                      <a:r>
                        <a:rPr dirty="0" u="sng" sz="950" spc="140" b="1">
                          <a:solidFill>
                            <a:srgbClr val="FFFFFF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cs typeface="Arial"/>
                        </a:rPr>
                        <a:t> </a:t>
                      </a:r>
                      <a:r>
                        <a:rPr dirty="0" u="sng" sz="950" spc="-10" b="1">
                          <a:solidFill>
                            <a:srgbClr val="FFFFFF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cs typeface="Arial"/>
                        </a:rPr>
                        <a:t>Assumptions</a:t>
                      </a:r>
                      <a:r>
                        <a:rPr dirty="0" u="sng" sz="950" b="1">
                          <a:solidFill>
                            <a:srgbClr val="FFFFFF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cs typeface="Arial"/>
                        </a:rPr>
                        <a:t>	</a:t>
                      </a:r>
                      <a:endParaRPr sz="95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solidFill>
                      <a:srgbClr val="00999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00999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23495">
                        <a:lnSpc>
                          <a:spcPts val="894"/>
                        </a:lnSpc>
                        <a:spcBef>
                          <a:spcPts val="25"/>
                        </a:spcBef>
                      </a:pPr>
                      <a:r>
                        <a:rPr dirty="0" sz="1000" b="1">
                          <a:latin typeface="Arial"/>
                          <a:cs typeface="Arial"/>
                        </a:rPr>
                        <a:t>Incremental</a:t>
                      </a:r>
                      <a:r>
                        <a:rPr dirty="0" sz="1000" spc="21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10" b="1">
                          <a:latin typeface="Arial"/>
                          <a:cs typeface="Arial"/>
                        </a:rPr>
                        <a:t>Depreciation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3175"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r" marR="59055">
                        <a:lnSpc>
                          <a:spcPts val="894"/>
                        </a:lnSpc>
                        <a:spcBef>
                          <a:spcPts val="25"/>
                        </a:spcBef>
                      </a:pPr>
                      <a:r>
                        <a:rPr dirty="0" sz="1000" spc="-20" b="1">
                          <a:latin typeface="Arial"/>
                          <a:cs typeface="Arial"/>
                        </a:rPr>
                        <a:t>$454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3175"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161925">
                <a:tc>
                  <a:txBody>
                    <a:bodyPr/>
                    <a:lstStyle/>
                    <a:p>
                      <a:pPr marL="23495">
                        <a:lnSpc>
                          <a:spcPts val="1140"/>
                        </a:lnSpc>
                        <a:spcBef>
                          <a:spcPts val="55"/>
                        </a:spcBef>
                      </a:pPr>
                      <a:r>
                        <a:rPr dirty="0" sz="950" spc="10" b="1">
                          <a:latin typeface="Arial"/>
                          <a:cs typeface="Arial"/>
                        </a:rPr>
                        <a:t>Financing</a:t>
                      </a:r>
                      <a:r>
                        <a:rPr dirty="0" sz="950" spc="254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950" spc="10" b="1">
                          <a:latin typeface="Arial"/>
                          <a:cs typeface="Arial"/>
                        </a:rPr>
                        <a:t>Fee</a:t>
                      </a:r>
                      <a:r>
                        <a:rPr dirty="0" sz="950" spc="22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950" spc="-10" b="1">
                          <a:latin typeface="Arial"/>
                          <a:cs typeface="Arial"/>
                        </a:rPr>
                        <a:t>Amortization</a:t>
                      </a:r>
                      <a:endParaRPr sz="950">
                        <a:latin typeface="Arial"/>
                        <a:cs typeface="Arial"/>
                      </a:endParaRPr>
                    </a:p>
                  </a:txBody>
                  <a:tcPr marL="0" marR="0" marB="0" marT="6985"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r" marR="59055">
                        <a:lnSpc>
                          <a:spcPts val="1140"/>
                        </a:lnSpc>
                        <a:spcBef>
                          <a:spcPts val="55"/>
                        </a:spcBef>
                      </a:pPr>
                      <a:r>
                        <a:rPr dirty="0" sz="950" spc="-25" b="1">
                          <a:latin typeface="Arial"/>
                          <a:cs typeface="Arial"/>
                        </a:rPr>
                        <a:t>$51</a:t>
                      </a:r>
                      <a:endParaRPr sz="950">
                        <a:latin typeface="Arial"/>
                        <a:cs typeface="Arial"/>
                      </a:endParaRPr>
                    </a:p>
                  </a:txBody>
                  <a:tcPr marL="0" marR="0" marB="0" marT="6985"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8415" marR="1082040">
                        <a:lnSpc>
                          <a:spcPts val="1140"/>
                        </a:lnSpc>
                        <a:spcBef>
                          <a:spcPts val="40"/>
                        </a:spcBef>
                      </a:pPr>
                      <a:r>
                        <a:rPr dirty="0" sz="950">
                          <a:latin typeface="Arial MT"/>
                          <a:cs typeface="Arial MT"/>
                        </a:rPr>
                        <a:t>Synergies,</a:t>
                      </a:r>
                      <a:r>
                        <a:rPr dirty="0" sz="950" spc="34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50" spc="-25">
                          <a:latin typeface="Arial MT"/>
                          <a:cs typeface="Arial MT"/>
                        </a:rPr>
                        <a:t>net</a:t>
                      </a:r>
                      <a:endParaRPr sz="950">
                        <a:latin typeface="Arial MT"/>
                        <a:cs typeface="Arial MT"/>
                      </a:endParaRPr>
                    </a:p>
                  </a:txBody>
                  <a:tcPr marL="0" marR="0" marB="0" marT="5080"/>
                </a:tc>
                <a:tc>
                  <a:txBody>
                    <a:bodyPr/>
                    <a:lstStyle/>
                    <a:p>
                      <a:pPr algn="r" marR="59055">
                        <a:lnSpc>
                          <a:spcPts val="1140"/>
                        </a:lnSpc>
                        <a:spcBef>
                          <a:spcPts val="40"/>
                        </a:spcBef>
                      </a:pPr>
                      <a:r>
                        <a:rPr dirty="0" sz="950" spc="-20">
                          <a:latin typeface="Arial MT"/>
                          <a:cs typeface="Arial MT"/>
                        </a:rPr>
                        <a:t>$400</a:t>
                      </a:r>
                      <a:endParaRPr sz="950">
                        <a:latin typeface="Arial MT"/>
                        <a:cs typeface="Arial MT"/>
                      </a:endParaRPr>
                    </a:p>
                  </a:txBody>
                  <a:tcPr marL="0" marR="0" marB="0" marT="508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23495">
                        <a:lnSpc>
                          <a:spcPts val="1160"/>
                        </a:lnSpc>
                      </a:pPr>
                      <a:r>
                        <a:rPr dirty="0" sz="1000">
                          <a:latin typeface="Arial MT"/>
                          <a:cs typeface="Arial MT"/>
                        </a:rPr>
                        <a:t>%</a:t>
                      </a:r>
                      <a:r>
                        <a:rPr dirty="0" sz="1000" spc="4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>
                          <a:latin typeface="Arial MT"/>
                          <a:cs typeface="Arial MT"/>
                        </a:rPr>
                        <a:t>Allocation</a:t>
                      </a:r>
                      <a:r>
                        <a:rPr dirty="0" sz="1000" spc="5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>
                          <a:latin typeface="Arial MT"/>
                          <a:cs typeface="Arial MT"/>
                        </a:rPr>
                        <a:t>to</a:t>
                      </a:r>
                      <a:r>
                        <a:rPr dirty="0" sz="1000" spc="4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 spc="-10">
                          <a:latin typeface="Arial MT"/>
                          <a:cs typeface="Arial MT"/>
                        </a:rPr>
                        <a:t>Intangibles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57785">
                        <a:lnSpc>
                          <a:spcPts val="1160"/>
                        </a:lnSpc>
                      </a:pPr>
                      <a:r>
                        <a:rPr dirty="0" sz="1000" spc="-10">
                          <a:latin typeface="Arial MT"/>
                          <a:cs typeface="Arial MT"/>
                        </a:rPr>
                        <a:t>10.0%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0"/>
                </a:tc>
              </a:tr>
              <a:tr h="157480">
                <a:tc>
                  <a:txBody>
                    <a:bodyPr/>
                    <a:lstStyle/>
                    <a:p>
                      <a:pPr marL="23495">
                        <a:lnSpc>
                          <a:spcPts val="1090"/>
                        </a:lnSpc>
                        <a:spcBef>
                          <a:spcPts val="80"/>
                        </a:spcBef>
                      </a:pPr>
                      <a:r>
                        <a:rPr dirty="0" sz="950">
                          <a:latin typeface="Arial MT"/>
                          <a:cs typeface="Arial MT"/>
                        </a:rPr>
                        <a:t>%</a:t>
                      </a:r>
                      <a:r>
                        <a:rPr dirty="0" sz="950" spc="16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50">
                          <a:latin typeface="Arial MT"/>
                          <a:cs typeface="Arial MT"/>
                        </a:rPr>
                        <a:t>Interest</a:t>
                      </a:r>
                      <a:r>
                        <a:rPr dirty="0" sz="950" spc="20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50" spc="-20">
                          <a:latin typeface="Arial MT"/>
                          <a:cs typeface="Arial MT"/>
                        </a:rPr>
                        <a:t>Rate</a:t>
                      </a:r>
                      <a:endParaRPr sz="950">
                        <a:latin typeface="Arial MT"/>
                        <a:cs typeface="Arial MT"/>
                      </a:endParaRPr>
                    </a:p>
                  </a:txBody>
                  <a:tcPr marL="0" marR="0" marB="0" marT="10160"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58419">
                        <a:lnSpc>
                          <a:spcPts val="1090"/>
                        </a:lnSpc>
                        <a:spcBef>
                          <a:spcPts val="80"/>
                        </a:spcBef>
                      </a:pPr>
                      <a:r>
                        <a:rPr dirty="0" sz="950" spc="-20">
                          <a:latin typeface="Arial MT"/>
                          <a:cs typeface="Arial MT"/>
                        </a:rPr>
                        <a:t>5.1%</a:t>
                      </a:r>
                      <a:endParaRPr sz="950">
                        <a:latin typeface="Arial MT"/>
                        <a:cs typeface="Arial MT"/>
                      </a:endParaRPr>
                    </a:p>
                  </a:txBody>
                  <a:tcPr marL="0" marR="0" marB="0" marT="10160"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8415" marR="1082040">
                        <a:lnSpc>
                          <a:spcPts val="1060"/>
                        </a:lnSpc>
                        <a:spcBef>
                          <a:spcPts val="80"/>
                        </a:spcBef>
                      </a:pPr>
                      <a:r>
                        <a:rPr dirty="0" sz="950" spc="10">
                          <a:latin typeface="Arial MT"/>
                          <a:cs typeface="Arial MT"/>
                        </a:rPr>
                        <a:t>Transaction</a:t>
                      </a:r>
                      <a:r>
                        <a:rPr dirty="0" sz="950" spc="25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50" spc="-20">
                          <a:latin typeface="Arial MT"/>
                          <a:cs typeface="Arial MT"/>
                        </a:rPr>
                        <a:t>Fees</a:t>
                      </a:r>
                      <a:endParaRPr sz="950">
                        <a:latin typeface="Arial MT"/>
                        <a:cs typeface="Arial MT"/>
                      </a:endParaRPr>
                    </a:p>
                  </a:txBody>
                  <a:tcPr marL="0" marR="0" marB="0" marT="10160"/>
                </a:tc>
                <a:tc>
                  <a:txBody>
                    <a:bodyPr/>
                    <a:lstStyle/>
                    <a:p>
                      <a:pPr algn="r" marR="59055">
                        <a:lnSpc>
                          <a:spcPts val="1060"/>
                        </a:lnSpc>
                        <a:spcBef>
                          <a:spcPts val="80"/>
                        </a:spcBef>
                      </a:pPr>
                      <a:r>
                        <a:rPr dirty="0" sz="950" spc="-20">
                          <a:latin typeface="Arial MT"/>
                          <a:cs typeface="Arial MT"/>
                        </a:rPr>
                        <a:t>$958</a:t>
                      </a:r>
                      <a:endParaRPr sz="950">
                        <a:latin typeface="Arial MT"/>
                        <a:cs typeface="Arial MT"/>
                      </a:endParaRPr>
                    </a:p>
                  </a:txBody>
                  <a:tcPr marL="0" marR="0" marB="0" marT="1016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23495">
                        <a:lnSpc>
                          <a:spcPts val="1140"/>
                        </a:lnSpc>
                      </a:pPr>
                      <a:r>
                        <a:rPr dirty="0" sz="1000">
                          <a:latin typeface="Arial MT"/>
                          <a:cs typeface="Arial MT"/>
                        </a:rPr>
                        <a:t>Useful</a:t>
                      </a:r>
                      <a:r>
                        <a:rPr dirty="0" sz="1000" spc="1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>
                          <a:latin typeface="Arial MT"/>
                          <a:cs typeface="Arial MT"/>
                        </a:rPr>
                        <a:t>Life</a:t>
                      </a:r>
                      <a:r>
                        <a:rPr dirty="0" sz="1000" spc="1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 spc="-10">
                          <a:latin typeface="Arial MT"/>
                          <a:cs typeface="Arial MT"/>
                        </a:rPr>
                        <a:t>Assumption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0"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60960">
                        <a:lnSpc>
                          <a:spcPts val="1140"/>
                        </a:lnSpc>
                      </a:pPr>
                      <a:r>
                        <a:rPr dirty="0" sz="1000">
                          <a:latin typeface="Arial MT"/>
                          <a:cs typeface="Arial MT"/>
                        </a:rPr>
                        <a:t>20</a:t>
                      </a:r>
                      <a:r>
                        <a:rPr dirty="0" sz="1000" spc="3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 spc="-10">
                          <a:latin typeface="Arial MT"/>
                          <a:cs typeface="Arial MT"/>
                        </a:rPr>
                        <a:t>Years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0"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58115">
                <a:tc>
                  <a:txBody>
                    <a:bodyPr/>
                    <a:lstStyle/>
                    <a:p>
                      <a:pPr marL="23495">
                        <a:lnSpc>
                          <a:spcPts val="1060"/>
                        </a:lnSpc>
                        <a:spcBef>
                          <a:spcPts val="55"/>
                        </a:spcBef>
                      </a:pPr>
                      <a:r>
                        <a:rPr dirty="0" sz="950" b="1">
                          <a:latin typeface="Arial"/>
                          <a:cs typeface="Arial"/>
                        </a:rPr>
                        <a:t>Annual</a:t>
                      </a:r>
                      <a:r>
                        <a:rPr dirty="0" sz="950" spc="29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950" b="1">
                          <a:latin typeface="Arial"/>
                          <a:cs typeface="Arial"/>
                        </a:rPr>
                        <a:t>Interest</a:t>
                      </a:r>
                      <a:r>
                        <a:rPr dirty="0" sz="950" spc="26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950" spc="-10" b="1">
                          <a:latin typeface="Arial"/>
                          <a:cs typeface="Arial"/>
                        </a:rPr>
                        <a:t>Expense</a:t>
                      </a:r>
                      <a:endParaRPr sz="950">
                        <a:latin typeface="Arial"/>
                        <a:cs typeface="Arial"/>
                      </a:endParaRPr>
                    </a:p>
                  </a:txBody>
                  <a:tcPr marL="0" marR="0" marB="0" marT="6985"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r" marR="59055">
                        <a:lnSpc>
                          <a:spcPts val="1060"/>
                        </a:lnSpc>
                        <a:spcBef>
                          <a:spcPts val="55"/>
                        </a:spcBef>
                      </a:pPr>
                      <a:r>
                        <a:rPr dirty="0" sz="950" spc="-20" b="1">
                          <a:latin typeface="Arial"/>
                          <a:cs typeface="Arial"/>
                        </a:rPr>
                        <a:t>$777</a:t>
                      </a:r>
                      <a:endParaRPr sz="950">
                        <a:latin typeface="Arial"/>
                        <a:cs typeface="Arial"/>
                      </a:endParaRPr>
                    </a:p>
                  </a:txBody>
                  <a:tcPr marL="0" marR="0" marB="0" marT="6985"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8415" marR="1082040">
                        <a:lnSpc>
                          <a:spcPts val="1060"/>
                        </a:lnSpc>
                        <a:spcBef>
                          <a:spcPts val="85"/>
                        </a:spcBef>
                      </a:pPr>
                      <a:r>
                        <a:rPr dirty="0" sz="950" spc="10">
                          <a:latin typeface="Arial MT"/>
                          <a:cs typeface="Arial MT"/>
                        </a:rPr>
                        <a:t>Transaction</a:t>
                      </a:r>
                      <a:r>
                        <a:rPr dirty="0" sz="950" spc="12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50" spc="10">
                          <a:latin typeface="Arial MT"/>
                          <a:cs typeface="Arial MT"/>
                        </a:rPr>
                        <a:t>Fees</a:t>
                      </a:r>
                      <a:r>
                        <a:rPr dirty="0" sz="950" spc="15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50" spc="50">
                          <a:latin typeface="Arial MT"/>
                          <a:cs typeface="Arial MT"/>
                        </a:rPr>
                        <a:t>%</a:t>
                      </a:r>
                      <a:r>
                        <a:rPr dirty="0" sz="950" spc="12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50" spc="10">
                          <a:latin typeface="Arial MT"/>
                          <a:cs typeface="Arial MT"/>
                        </a:rPr>
                        <a:t>Offer</a:t>
                      </a:r>
                      <a:r>
                        <a:rPr dirty="0" sz="950" spc="12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50" spc="-20">
                          <a:latin typeface="Arial MT"/>
                          <a:cs typeface="Arial MT"/>
                        </a:rPr>
                        <a:t>Value</a:t>
                      </a:r>
                      <a:endParaRPr sz="950">
                        <a:latin typeface="Arial MT"/>
                        <a:cs typeface="Arial MT"/>
                      </a:endParaRPr>
                    </a:p>
                  </a:txBody>
                  <a:tcPr marL="0" marR="0" marB="0" marT="10795"/>
                </a:tc>
                <a:tc>
                  <a:txBody>
                    <a:bodyPr/>
                    <a:lstStyle/>
                    <a:p>
                      <a:pPr algn="r" marR="58419">
                        <a:lnSpc>
                          <a:spcPts val="1060"/>
                        </a:lnSpc>
                        <a:spcBef>
                          <a:spcPts val="85"/>
                        </a:spcBef>
                      </a:pPr>
                      <a:r>
                        <a:rPr dirty="0" sz="950" spc="-20">
                          <a:latin typeface="Arial MT"/>
                          <a:cs typeface="Arial MT"/>
                        </a:rPr>
                        <a:t>2.5%</a:t>
                      </a:r>
                      <a:endParaRPr sz="950">
                        <a:latin typeface="Arial MT"/>
                        <a:cs typeface="Arial MT"/>
                      </a:endParaRPr>
                    </a:p>
                  </a:txBody>
                  <a:tcPr marL="0" marR="0" marB="0" marT="10795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23495">
                        <a:lnSpc>
                          <a:spcPts val="1115"/>
                        </a:lnSpc>
                        <a:spcBef>
                          <a:spcPts val="30"/>
                        </a:spcBef>
                      </a:pPr>
                      <a:r>
                        <a:rPr dirty="0" sz="1000" b="1">
                          <a:latin typeface="Arial"/>
                          <a:cs typeface="Arial"/>
                        </a:rPr>
                        <a:t>Incremental</a:t>
                      </a:r>
                      <a:r>
                        <a:rPr dirty="0" sz="1000" spc="21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10" b="1">
                          <a:latin typeface="Arial"/>
                          <a:cs typeface="Arial"/>
                        </a:rPr>
                        <a:t>Amortization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3810"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r" marR="59055">
                        <a:lnSpc>
                          <a:spcPts val="1115"/>
                        </a:lnSpc>
                        <a:spcBef>
                          <a:spcPts val="30"/>
                        </a:spcBef>
                      </a:pPr>
                      <a:r>
                        <a:rPr dirty="0" sz="1000" spc="-20" b="1">
                          <a:latin typeface="Arial"/>
                          <a:cs typeface="Arial"/>
                        </a:rPr>
                        <a:t>$182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3810"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</a:tbl>
          </a:graphicData>
        </a:graphic>
      </p:graphicFrame>
      <p:pic>
        <p:nvPicPr>
          <p:cNvPr id="71" name="object 71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8277985" y="2993965"/>
            <a:ext cx="9524" cy="334923"/>
          </a:xfrm>
          <a:prstGeom prst="rect">
            <a:avLst/>
          </a:prstGeom>
        </p:spPr>
      </p:pic>
      <p:pic>
        <p:nvPicPr>
          <p:cNvPr id="72" name="object 72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1711314" y="3003489"/>
            <a:ext cx="9524" cy="325399"/>
          </a:xfrm>
          <a:prstGeom prst="rect">
            <a:avLst/>
          </a:prstGeom>
        </p:spPr>
      </p:pic>
      <p:graphicFrame>
        <p:nvGraphicFramePr>
          <p:cNvPr id="73" name="object 73" descr=""/>
          <p:cNvGraphicFramePr>
            <a:graphicFrameLocks noGrp="1"/>
          </p:cNvGraphicFramePr>
          <p:nvPr/>
        </p:nvGraphicFramePr>
        <p:xfrm>
          <a:off x="4463033" y="2190147"/>
          <a:ext cx="7334884" cy="11322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80335"/>
                <a:gridCol w="1139189"/>
                <a:gridCol w="2752090"/>
                <a:gridCol w="682625"/>
              </a:tblGrid>
              <a:tr h="162560">
                <a:tc>
                  <a:txBody>
                    <a:bodyPr/>
                    <a:lstStyle/>
                    <a:p>
                      <a:pPr marL="27940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dirty="0" sz="950">
                          <a:latin typeface="Arial MT"/>
                          <a:cs typeface="Arial MT"/>
                        </a:rPr>
                        <a:t>Consolidated</a:t>
                      </a:r>
                      <a:r>
                        <a:rPr dirty="0" sz="950" spc="7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50" spc="-25">
                          <a:latin typeface="Arial MT"/>
                          <a:cs typeface="Arial MT"/>
                        </a:rPr>
                        <a:t>EBT</a:t>
                      </a:r>
                      <a:endParaRPr sz="950">
                        <a:latin typeface="Arial MT"/>
                        <a:cs typeface="Arial MT"/>
                      </a:endParaRPr>
                    </a:p>
                  </a:txBody>
                  <a:tcPr marL="0" marR="0" marB="0" marT="3810"/>
                </a:tc>
                <a:tc>
                  <a:txBody>
                    <a:bodyPr/>
                    <a:lstStyle/>
                    <a:p>
                      <a:pPr marL="256540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dirty="0" sz="950" spc="-10">
                          <a:latin typeface="Arial MT"/>
                          <a:cs typeface="Arial MT"/>
                        </a:rPr>
                        <a:t>$11,459</a:t>
                      </a:r>
                      <a:endParaRPr sz="950">
                        <a:latin typeface="Arial MT"/>
                        <a:cs typeface="Arial MT"/>
                      </a:endParaRPr>
                    </a:p>
                  </a:txBody>
                  <a:tcPr marL="0" marR="0" marB="0" marT="3810"/>
                </a:tc>
                <a:tc>
                  <a:txBody>
                    <a:bodyPr/>
                    <a:lstStyle/>
                    <a:p>
                      <a:pPr marL="24130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dirty="0" sz="950">
                          <a:latin typeface="Arial MT"/>
                          <a:cs typeface="Arial MT"/>
                        </a:rPr>
                        <a:t>Pro</a:t>
                      </a:r>
                      <a:r>
                        <a:rPr dirty="0" sz="950" spc="3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50">
                          <a:latin typeface="Arial MT"/>
                          <a:cs typeface="Arial MT"/>
                        </a:rPr>
                        <a:t>Forma</a:t>
                      </a:r>
                      <a:r>
                        <a:rPr dirty="0" sz="950" spc="3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50">
                          <a:latin typeface="Arial MT"/>
                          <a:cs typeface="Arial MT"/>
                        </a:rPr>
                        <a:t>Net</a:t>
                      </a:r>
                      <a:r>
                        <a:rPr dirty="0" sz="950" spc="7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50" spc="-10">
                          <a:latin typeface="Arial MT"/>
                          <a:cs typeface="Arial MT"/>
                        </a:rPr>
                        <a:t>Income</a:t>
                      </a:r>
                      <a:endParaRPr sz="950">
                        <a:latin typeface="Arial MT"/>
                        <a:cs typeface="Arial MT"/>
                      </a:endParaRPr>
                    </a:p>
                  </a:txBody>
                  <a:tcPr marL="0" marR="0" marB="0" marT="3810"/>
                </a:tc>
                <a:tc>
                  <a:txBody>
                    <a:bodyPr/>
                    <a:lstStyle/>
                    <a:p>
                      <a:pPr marL="247650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dirty="0" sz="950" spc="-10">
                          <a:latin typeface="Arial MT"/>
                          <a:cs typeface="Arial MT"/>
                        </a:rPr>
                        <a:t>$8,108</a:t>
                      </a:r>
                      <a:endParaRPr sz="950">
                        <a:latin typeface="Arial MT"/>
                        <a:cs typeface="Arial MT"/>
                      </a:endParaRPr>
                    </a:p>
                  </a:txBody>
                  <a:tcPr marL="0" marR="0" marB="0" marT="3810"/>
                </a:tc>
              </a:tr>
              <a:tr h="162560">
                <a:tc>
                  <a:txBody>
                    <a:bodyPr/>
                    <a:lstStyle/>
                    <a:p>
                      <a:pPr marL="27940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dirty="0" sz="950">
                          <a:latin typeface="Arial MT"/>
                          <a:cs typeface="Arial MT"/>
                        </a:rPr>
                        <a:t>Less:</a:t>
                      </a:r>
                      <a:r>
                        <a:rPr dirty="0" sz="950" spc="12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50">
                          <a:latin typeface="Arial MT"/>
                          <a:cs typeface="Arial MT"/>
                        </a:rPr>
                        <a:t>Interest</a:t>
                      </a:r>
                      <a:r>
                        <a:rPr dirty="0" sz="950" spc="12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50">
                          <a:latin typeface="Arial MT"/>
                          <a:cs typeface="Arial MT"/>
                        </a:rPr>
                        <a:t>Expense</a:t>
                      </a:r>
                      <a:r>
                        <a:rPr dirty="0" sz="950" spc="7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50">
                          <a:latin typeface="Arial MT"/>
                          <a:cs typeface="Arial MT"/>
                        </a:rPr>
                        <a:t>and</a:t>
                      </a:r>
                      <a:r>
                        <a:rPr dirty="0" sz="950" spc="7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50">
                          <a:latin typeface="Arial MT"/>
                          <a:cs typeface="Arial MT"/>
                        </a:rPr>
                        <a:t>Financing</a:t>
                      </a:r>
                      <a:r>
                        <a:rPr dirty="0" sz="950" spc="7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50" spc="-20">
                          <a:latin typeface="Arial MT"/>
                          <a:cs typeface="Arial MT"/>
                        </a:rPr>
                        <a:t>Fees</a:t>
                      </a:r>
                      <a:endParaRPr sz="950">
                        <a:latin typeface="Arial MT"/>
                        <a:cs typeface="Arial MT"/>
                      </a:endParaRPr>
                    </a:p>
                  </a:txBody>
                  <a:tcPr marL="0" marR="0" marB="0" marT="3810"/>
                </a:tc>
                <a:tc>
                  <a:txBody>
                    <a:bodyPr/>
                    <a:lstStyle/>
                    <a:p>
                      <a:pPr algn="r" marR="393700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dirty="0" sz="950" spc="-10">
                          <a:latin typeface="Arial MT"/>
                          <a:cs typeface="Arial MT"/>
                        </a:rPr>
                        <a:t>(829)</a:t>
                      </a:r>
                      <a:endParaRPr sz="950">
                        <a:latin typeface="Arial MT"/>
                        <a:cs typeface="Arial MT"/>
                      </a:endParaRPr>
                    </a:p>
                  </a:txBody>
                  <a:tcPr marL="0" marR="0" marB="0" marT="3810"/>
                </a:tc>
                <a:tc>
                  <a:txBody>
                    <a:bodyPr/>
                    <a:lstStyle/>
                    <a:p>
                      <a:pPr marL="24130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dirty="0" sz="950" spc="-10">
                          <a:latin typeface="Arial MT"/>
                          <a:cs typeface="Arial MT"/>
                        </a:rPr>
                        <a:t>Pre-</a:t>
                      </a:r>
                      <a:r>
                        <a:rPr dirty="0" sz="950">
                          <a:latin typeface="Arial MT"/>
                          <a:cs typeface="Arial MT"/>
                        </a:rPr>
                        <a:t>Deal</a:t>
                      </a:r>
                      <a:r>
                        <a:rPr dirty="0" sz="950" spc="7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50">
                          <a:latin typeface="Arial MT"/>
                          <a:cs typeface="Arial MT"/>
                        </a:rPr>
                        <a:t>Acquirer</a:t>
                      </a:r>
                      <a:r>
                        <a:rPr dirty="0" sz="950" spc="3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50">
                          <a:latin typeface="Arial MT"/>
                          <a:cs typeface="Arial MT"/>
                        </a:rPr>
                        <a:t>Shares</a:t>
                      </a:r>
                      <a:r>
                        <a:rPr dirty="0" sz="950" spc="10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50" spc="-10">
                          <a:latin typeface="Arial MT"/>
                          <a:cs typeface="Arial MT"/>
                        </a:rPr>
                        <a:t>Outstanding</a:t>
                      </a:r>
                      <a:endParaRPr sz="950">
                        <a:latin typeface="Arial MT"/>
                        <a:cs typeface="Arial MT"/>
                      </a:endParaRPr>
                    </a:p>
                  </a:txBody>
                  <a:tcPr marL="0" marR="0" marB="0" marT="3810"/>
                </a:tc>
                <a:tc>
                  <a:txBody>
                    <a:bodyPr/>
                    <a:lstStyle/>
                    <a:p>
                      <a:pPr algn="r" marR="55244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dirty="0" sz="950" spc="-25">
                          <a:latin typeface="Arial MT"/>
                          <a:cs typeface="Arial MT"/>
                        </a:rPr>
                        <a:t>800</a:t>
                      </a:r>
                      <a:endParaRPr sz="950">
                        <a:latin typeface="Arial MT"/>
                        <a:cs typeface="Arial MT"/>
                      </a:endParaRPr>
                    </a:p>
                  </a:txBody>
                  <a:tcPr marL="0" marR="0" marB="0" marT="3810"/>
                </a:tc>
              </a:tr>
              <a:tr h="157480">
                <a:tc>
                  <a:txBody>
                    <a:bodyPr/>
                    <a:lstStyle/>
                    <a:p>
                      <a:pPr marL="27940">
                        <a:lnSpc>
                          <a:spcPts val="1110"/>
                        </a:lnSpc>
                        <a:spcBef>
                          <a:spcPts val="30"/>
                        </a:spcBef>
                      </a:pPr>
                      <a:r>
                        <a:rPr dirty="0" sz="950">
                          <a:latin typeface="Arial MT"/>
                          <a:cs typeface="Arial MT"/>
                        </a:rPr>
                        <a:t>Plus:</a:t>
                      </a:r>
                      <a:r>
                        <a:rPr dirty="0" sz="950" spc="15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50">
                          <a:latin typeface="Arial MT"/>
                          <a:cs typeface="Arial MT"/>
                        </a:rPr>
                        <a:t>Synergies,</a:t>
                      </a:r>
                      <a:r>
                        <a:rPr dirty="0" sz="950" spc="15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50" spc="-25">
                          <a:latin typeface="Arial MT"/>
                          <a:cs typeface="Arial MT"/>
                        </a:rPr>
                        <a:t>net</a:t>
                      </a:r>
                      <a:endParaRPr sz="950">
                        <a:latin typeface="Arial MT"/>
                        <a:cs typeface="Arial MT"/>
                      </a:endParaRPr>
                    </a:p>
                  </a:txBody>
                  <a:tcPr marL="0" marR="0" marB="0" marT="3810"/>
                </a:tc>
                <a:tc>
                  <a:txBody>
                    <a:bodyPr/>
                    <a:lstStyle/>
                    <a:p>
                      <a:pPr algn="ctr" marL="52069">
                        <a:lnSpc>
                          <a:spcPts val="1110"/>
                        </a:lnSpc>
                        <a:spcBef>
                          <a:spcPts val="30"/>
                        </a:spcBef>
                      </a:pPr>
                      <a:r>
                        <a:rPr dirty="0" sz="950" spc="-25">
                          <a:latin typeface="Arial MT"/>
                          <a:cs typeface="Arial MT"/>
                        </a:rPr>
                        <a:t>400</a:t>
                      </a:r>
                      <a:endParaRPr sz="950">
                        <a:latin typeface="Arial MT"/>
                        <a:cs typeface="Arial MT"/>
                      </a:endParaRPr>
                    </a:p>
                  </a:txBody>
                  <a:tcPr marL="0" marR="0" marB="0" marT="3810"/>
                </a:tc>
                <a:tc>
                  <a:txBody>
                    <a:bodyPr/>
                    <a:lstStyle/>
                    <a:p>
                      <a:pPr marL="24130">
                        <a:lnSpc>
                          <a:spcPts val="1110"/>
                        </a:lnSpc>
                        <a:spcBef>
                          <a:spcPts val="30"/>
                        </a:spcBef>
                      </a:pPr>
                      <a:r>
                        <a:rPr dirty="0" sz="950">
                          <a:latin typeface="Arial MT"/>
                          <a:cs typeface="Arial MT"/>
                        </a:rPr>
                        <a:t>Plus:</a:t>
                      </a:r>
                      <a:r>
                        <a:rPr dirty="0" sz="950" spc="9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50">
                          <a:latin typeface="Arial MT"/>
                          <a:cs typeface="Arial MT"/>
                        </a:rPr>
                        <a:t>New</a:t>
                      </a:r>
                      <a:r>
                        <a:rPr dirty="0" sz="950" spc="3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50">
                          <a:latin typeface="Arial MT"/>
                          <a:cs typeface="Arial MT"/>
                        </a:rPr>
                        <a:t>Shares</a:t>
                      </a:r>
                      <a:r>
                        <a:rPr dirty="0" sz="950" spc="9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50" spc="-10">
                          <a:latin typeface="Arial MT"/>
                          <a:cs typeface="Arial MT"/>
                        </a:rPr>
                        <a:t>Issuances</a:t>
                      </a:r>
                      <a:endParaRPr sz="950">
                        <a:latin typeface="Arial MT"/>
                        <a:cs typeface="Arial MT"/>
                      </a:endParaRPr>
                    </a:p>
                  </a:txBody>
                  <a:tcPr marL="0" marR="0" marB="0" marT="3810"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55244">
                        <a:lnSpc>
                          <a:spcPts val="1110"/>
                        </a:lnSpc>
                        <a:spcBef>
                          <a:spcPts val="30"/>
                        </a:spcBef>
                      </a:pPr>
                      <a:r>
                        <a:rPr dirty="0" sz="950" spc="-25">
                          <a:latin typeface="Arial MT"/>
                          <a:cs typeface="Arial MT"/>
                        </a:rPr>
                        <a:t>149</a:t>
                      </a:r>
                      <a:endParaRPr sz="950">
                        <a:latin typeface="Arial MT"/>
                        <a:cs typeface="Arial MT"/>
                      </a:endParaRPr>
                    </a:p>
                  </a:txBody>
                  <a:tcPr marL="0" marR="0" marB="0" marT="3810"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62560">
                <a:tc>
                  <a:txBody>
                    <a:bodyPr/>
                    <a:lstStyle/>
                    <a:p>
                      <a:pPr marL="27940">
                        <a:lnSpc>
                          <a:spcPts val="1115"/>
                        </a:lnSpc>
                        <a:spcBef>
                          <a:spcPts val="65"/>
                        </a:spcBef>
                      </a:pPr>
                      <a:r>
                        <a:rPr dirty="0" sz="950">
                          <a:latin typeface="Arial MT"/>
                          <a:cs typeface="Arial MT"/>
                        </a:rPr>
                        <a:t>Less:</a:t>
                      </a:r>
                      <a:r>
                        <a:rPr dirty="0" sz="950" spc="12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50">
                          <a:latin typeface="Arial MT"/>
                          <a:cs typeface="Arial MT"/>
                        </a:rPr>
                        <a:t>Incremental</a:t>
                      </a:r>
                      <a:r>
                        <a:rPr dirty="0" sz="950" spc="9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50" spc="-10">
                          <a:latin typeface="Arial MT"/>
                          <a:cs typeface="Arial MT"/>
                        </a:rPr>
                        <a:t>Depreciation</a:t>
                      </a:r>
                      <a:endParaRPr sz="950">
                        <a:latin typeface="Arial MT"/>
                        <a:cs typeface="Arial MT"/>
                      </a:endParaRPr>
                    </a:p>
                  </a:txBody>
                  <a:tcPr marL="0" marR="0" marB="0" marT="8255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393700">
                        <a:lnSpc>
                          <a:spcPts val="1115"/>
                        </a:lnSpc>
                        <a:spcBef>
                          <a:spcPts val="65"/>
                        </a:spcBef>
                      </a:pPr>
                      <a:r>
                        <a:rPr dirty="0" sz="950" spc="-10">
                          <a:latin typeface="Arial MT"/>
                          <a:cs typeface="Arial MT"/>
                        </a:rPr>
                        <a:t>(636)</a:t>
                      </a:r>
                      <a:endParaRPr sz="950">
                        <a:latin typeface="Arial MT"/>
                        <a:cs typeface="Arial MT"/>
                      </a:endParaRPr>
                    </a:p>
                  </a:txBody>
                  <a:tcPr marL="0" marR="0" marB="0" marT="8255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4130">
                        <a:lnSpc>
                          <a:spcPts val="1115"/>
                        </a:lnSpc>
                        <a:spcBef>
                          <a:spcPts val="65"/>
                        </a:spcBef>
                      </a:pPr>
                      <a:r>
                        <a:rPr dirty="0" sz="950" b="1">
                          <a:latin typeface="Arial"/>
                          <a:cs typeface="Arial"/>
                        </a:rPr>
                        <a:t>Pro</a:t>
                      </a:r>
                      <a:r>
                        <a:rPr dirty="0" sz="950" spc="12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950" b="1">
                          <a:latin typeface="Arial"/>
                          <a:cs typeface="Arial"/>
                        </a:rPr>
                        <a:t>Forma</a:t>
                      </a:r>
                      <a:r>
                        <a:rPr dirty="0" sz="950" spc="19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950" b="1">
                          <a:latin typeface="Arial"/>
                          <a:cs typeface="Arial"/>
                        </a:rPr>
                        <a:t>Diluted</a:t>
                      </a:r>
                      <a:r>
                        <a:rPr dirty="0" sz="950" spc="12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950" spc="-10" b="1">
                          <a:latin typeface="Arial"/>
                          <a:cs typeface="Arial"/>
                        </a:rPr>
                        <a:t>Shares</a:t>
                      </a:r>
                      <a:endParaRPr sz="950">
                        <a:latin typeface="Arial"/>
                        <a:cs typeface="Arial"/>
                      </a:endParaRPr>
                    </a:p>
                  </a:txBody>
                  <a:tcPr marL="0" marR="0" marB="0" marT="8255"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r" marR="55244">
                        <a:lnSpc>
                          <a:spcPts val="1115"/>
                        </a:lnSpc>
                        <a:spcBef>
                          <a:spcPts val="65"/>
                        </a:spcBef>
                      </a:pPr>
                      <a:r>
                        <a:rPr dirty="0" sz="950" spc="-25" b="1">
                          <a:latin typeface="Arial"/>
                          <a:cs typeface="Arial"/>
                        </a:rPr>
                        <a:t>949</a:t>
                      </a:r>
                      <a:endParaRPr sz="950">
                        <a:latin typeface="Arial"/>
                        <a:cs typeface="Arial"/>
                      </a:endParaRPr>
                    </a:p>
                  </a:txBody>
                  <a:tcPr marL="0" marR="0" marB="0" marT="8255"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162560">
                <a:tc>
                  <a:txBody>
                    <a:bodyPr/>
                    <a:lstStyle/>
                    <a:p>
                      <a:pPr marL="27940">
                        <a:lnSpc>
                          <a:spcPts val="1115"/>
                        </a:lnSpc>
                        <a:spcBef>
                          <a:spcPts val="65"/>
                        </a:spcBef>
                      </a:pPr>
                      <a:r>
                        <a:rPr dirty="0" sz="950" b="1">
                          <a:latin typeface="Arial"/>
                          <a:cs typeface="Arial"/>
                        </a:rPr>
                        <a:t>Pro</a:t>
                      </a:r>
                      <a:r>
                        <a:rPr dirty="0" sz="950" spc="9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950" b="1">
                          <a:latin typeface="Arial"/>
                          <a:cs typeface="Arial"/>
                        </a:rPr>
                        <a:t>Forma</a:t>
                      </a:r>
                      <a:r>
                        <a:rPr dirty="0" sz="950" spc="15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950" b="1">
                          <a:latin typeface="Arial"/>
                          <a:cs typeface="Arial"/>
                        </a:rPr>
                        <a:t>Adjusted</a:t>
                      </a:r>
                      <a:r>
                        <a:rPr dirty="0" sz="950" spc="9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950" spc="-25" b="1">
                          <a:latin typeface="Arial"/>
                          <a:cs typeface="Arial"/>
                        </a:rPr>
                        <a:t>EBT</a:t>
                      </a:r>
                      <a:endParaRPr sz="950">
                        <a:latin typeface="Arial"/>
                        <a:cs typeface="Arial"/>
                      </a:endParaRPr>
                    </a:p>
                  </a:txBody>
                  <a:tcPr marL="0" marR="0" marB="0" marT="8255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256540">
                        <a:lnSpc>
                          <a:spcPts val="1115"/>
                        </a:lnSpc>
                        <a:spcBef>
                          <a:spcPts val="65"/>
                        </a:spcBef>
                      </a:pPr>
                      <a:r>
                        <a:rPr dirty="0" sz="950" spc="-10" b="1">
                          <a:latin typeface="Arial"/>
                          <a:cs typeface="Arial"/>
                        </a:rPr>
                        <a:t>$10,394</a:t>
                      </a:r>
                      <a:endParaRPr sz="950">
                        <a:latin typeface="Arial"/>
                        <a:cs typeface="Arial"/>
                      </a:endParaRPr>
                    </a:p>
                  </a:txBody>
                  <a:tcPr marL="0" marR="0" marB="0" marT="8255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61925">
                <a:tc>
                  <a:txBody>
                    <a:bodyPr/>
                    <a:lstStyle/>
                    <a:p>
                      <a:pPr marL="27940">
                        <a:lnSpc>
                          <a:spcPts val="1110"/>
                        </a:lnSpc>
                        <a:spcBef>
                          <a:spcPts val="65"/>
                        </a:spcBef>
                      </a:pPr>
                      <a:r>
                        <a:rPr dirty="0" sz="950">
                          <a:latin typeface="Arial MT"/>
                          <a:cs typeface="Arial MT"/>
                        </a:rPr>
                        <a:t>Less:</a:t>
                      </a:r>
                      <a:r>
                        <a:rPr dirty="0" sz="950" spc="14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50" spc="-10">
                          <a:latin typeface="Arial MT"/>
                          <a:cs typeface="Arial MT"/>
                        </a:rPr>
                        <a:t>Taxes</a:t>
                      </a:r>
                      <a:endParaRPr sz="950">
                        <a:latin typeface="Arial MT"/>
                        <a:cs typeface="Arial MT"/>
                      </a:endParaRPr>
                    </a:p>
                  </a:txBody>
                  <a:tcPr marL="0" marR="0" marB="0" marT="8255"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394335">
                        <a:lnSpc>
                          <a:spcPts val="1110"/>
                        </a:lnSpc>
                        <a:spcBef>
                          <a:spcPts val="65"/>
                        </a:spcBef>
                      </a:pPr>
                      <a:r>
                        <a:rPr dirty="0" sz="950" spc="-10">
                          <a:latin typeface="Arial MT"/>
                          <a:cs typeface="Arial MT"/>
                        </a:rPr>
                        <a:t>(2,287)</a:t>
                      </a:r>
                      <a:endParaRPr sz="950">
                        <a:latin typeface="Arial MT"/>
                        <a:cs typeface="Arial MT"/>
                      </a:endParaRPr>
                    </a:p>
                  </a:txBody>
                  <a:tcPr marL="0" marR="0" marB="0" marT="8255"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3495">
                        <a:lnSpc>
                          <a:spcPts val="1110"/>
                        </a:lnSpc>
                        <a:spcBef>
                          <a:spcPts val="65"/>
                        </a:spcBef>
                      </a:pPr>
                      <a:r>
                        <a:rPr dirty="0" sz="950" b="1">
                          <a:latin typeface="Arial"/>
                          <a:cs typeface="Arial"/>
                        </a:rPr>
                        <a:t>Pro</a:t>
                      </a:r>
                      <a:r>
                        <a:rPr dirty="0" sz="950" spc="10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950" b="1">
                          <a:latin typeface="Arial"/>
                          <a:cs typeface="Arial"/>
                        </a:rPr>
                        <a:t>Forma</a:t>
                      </a:r>
                      <a:r>
                        <a:rPr dirty="0" sz="950" spc="16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950" spc="-25" b="1">
                          <a:latin typeface="Arial"/>
                          <a:cs typeface="Arial"/>
                        </a:rPr>
                        <a:t>EPS</a:t>
                      </a:r>
                      <a:endParaRPr sz="950">
                        <a:latin typeface="Arial"/>
                        <a:cs typeface="Arial"/>
                      </a:endParaRPr>
                    </a:p>
                  </a:txBody>
                  <a:tcPr marL="0" marR="0" marB="0" marT="8255">
                    <a:lnL w="9525">
                      <a:solidFill>
                        <a:srgbClr val="000000"/>
                      </a:solidFill>
                      <a:prstDash val="solid"/>
                    </a:lnL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marR="52069">
                        <a:lnSpc>
                          <a:spcPts val="1110"/>
                        </a:lnSpc>
                        <a:spcBef>
                          <a:spcPts val="65"/>
                        </a:spcBef>
                      </a:pPr>
                      <a:r>
                        <a:rPr dirty="0" sz="950" spc="-10" b="1">
                          <a:latin typeface="Arial"/>
                          <a:cs typeface="Arial"/>
                        </a:rPr>
                        <a:t>$8.54</a:t>
                      </a:r>
                      <a:endParaRPr sz="950">
                        <a:latin typeface="Arial"/>
                        <a:cs typeface="Arial"/>
                      </a:endParaRPr>
                    </a:p>
                  </a:txBody>
                  <a:tcPr marL="0" marR="0" marB="0" marT="8255"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162560">
                <a:tc>
                  <a:txBody>
                    <a:bodyPr/>
                    <a:lstStyle/>
                    <a:p>
                      <a:pPr marL="27940">
                        <a:lnSpc>
                          <a:spcPts val="1115"/>
                        </a:lnSpc>
                        <a:spcBef>
                          <a:spcPts val="65"/>
                        </a:spcBef>
                      </a:pPr>
                      <a:r>
                        <a:rPr dirty="0" sz="950" b="1">
                          <a:latin typeface="Arial"/>
                          <a:cs typeface="Arial"/>
                        </a:rPr>
                        <a:t>Pro</a:t>
                      </a:r>
                      <a:r>
                        <a:rPr dirty="0" sz="950" spc="10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950" b="1">
                          <a:latin typeface="Arial"/>
                          <a:cs typeface="Arial"/>
                        </a:rPr>
                        <a:t>Forma</a:t>
                      </a:r>
                      <a:r>
                        <a:rPr dirty="0" sz="950" spc="16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950" b="1">
                          <a:latin typeface="Arial"/>
                          <a:cs typeface="Arial"/>
                        </a:rPr>
                        <a:t>Net</a:t>
                      </a:r>
                      <a:r>
                        <a:rPr dirty="0" sz="950" spc="6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950" spc="-10" b="1">
                          <a:latin typeface="Arial"/>
                          <a:cs typeface="Arial"/>
                        </a:rPr>
                        <a:t>Income</a:t>
                      </a:r>
                      <a:endParaRPr sz="950">
                        <a:latin typeface="Arial"/>
                        <a:cs typeface="Arial"/>
                      </a:endParaRPr>
                    </a:p>
                  </a:txBody>
                  <a:tcPr marL="0" marR="0" marB="0" marT="8255"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323215">
                        <a:lnSpc>
                          <a:spcPts val="1115"/>
                        </a:lnSpc>
                        <a:spcBef>
                          <a:spcPts val="65"/>
                        </a:spcBef>
                      </a:pPr>
                      <a:r>
                        <a:rPr dirty="0" sz="950" spc="-10" b="1">
                          <a:latin typeface="Arial"/>
                          <a:cs typeface="Arial"/>
                        </a:rPr>
                        <a:t>$8,108</a:t>
                      </a:r>
                      <a:endParaRPr sz="950">
                        <a:latin typeface="Arial"/>
                        <a:cs typeface="Arial"/>
                      </a:endParaRPr>
                    </a:p>
                  </a:txBody>
                  <a:tcPr marL="0" marR="0" marB="0" marT="8255"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23495">
                        <a:lnSpc>
                          <a:spcPts val="1115"/>
                        </a:lnSpc>
                        <a:spcBef>
                          <a:spcPts val="65"/>
                        </a:spcBef>
                      </a:pPr>
                      <a:r>
                        <a:rPr dirty="0" sz="950" b="1">
                          <a:latin typeface="Arial"/>
                          <a:cs typeface="Arial"/>
                        </a:rPr>
                        <a:t>%</a:t>
                      </a:r>
                      <a:r>
                        <a:rPr dirty="0" sz="950" spc="-6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950" b="1">
                          <a:latin typeface="Arial"/>
                          <a:cs typeface="Arial"/>
                        </a:rPr>
                        <a:t>Accretion</a:t>
                      </a:r>
                      <a:r>
                        <a:rPr dirty="0" sz="950" spc="7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950" b="1">
                          <a:latin typeface="Arial"/>
                          <a:cs typeface="Arial"/>
                        </a:rPr>
                        <a:t>/</a:t>
                      </a:r>
                      <a:r>
                        <a:rPr dirty="0" sz="950" spc="11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950" spc="-10" b="1">
                          <a:latin typeface="Arial"/>
                          <a:cs typeface="Arial"/>
                        </a:rPr>
                        <a:t>(Dilution)</a:t>
                      </a:r>
                      <a:endParaRPr sz="950">
                        <a:latin typeface="Arial"/>
                        <a:cs typeface="Arial"/>
                      </a:endParaRPr>
                    </a:p>
                  </a:txBody>
                  <a:tcPr marL="0" marR="0" marB="0" marT="8255">
                    <a:lnL w="9525">
                      <a:solidFill>
                        <a:srgbClr val="000000"/>
                      </a:solidFill>
                      <a:prstDash val="solid"/>
                    </a:lnL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3335">
                        <a:lnSpc>
                          <a:spcPts val="1115"/>
                        </a:lnSpc>
                        <a:spcBef>
                          <a:spcPts val="65"/>
                        </a:spcBef>
                      </a:pPr>
                      <a:r>
                        <a:rPr dirty="0" sz="950" spc="-10" b="1">
                          <a:latin typeface="Arial"/>
                          <a:cs typeface="Arial"/>
                        </a:rPr>
                        <a:t>(1.5%)</a:t>
                      </a:r>
                      <a:endParaRPr sz="950">
                        <a:latin typeface="Arial"/>
                        <a:cs typeface="Arial"/>
                      </a:endParaRPr>
                    </a:p>
                  </a:txBody>
                  <a:tcPr marL="0" marR="0" marB="0" marT="8255">
                    <a:lnR w="9525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74" name="object 74" descr=""/>
          <p:cNvSpPr txBox="1"/>
          <p:nvPr/>
        </p:nvSpPr>
        <p:spPr>
          <a:xfrm>
            <a:off x="8644635" y="6326632"/>
            <a:ext cx="311340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i="1">
                <a:solidFill>
                  <a:srgbClr val="010027"/>
                </a:solidFill>
                <a:latin typeface="Arial"/>
                <a:cs typeface="Arial"/>
              </a:rPr>
              <a:t>Note:</a:t>
            </a:r>
            <a:r>
              <a:rPr dirty="0" sz="800" spc="-5" i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800" i="1">
                <a:solidFill>
                  <a:srgbClr val="010027"/>
                </a:solidFill>
                <a:latin typeface="Arial"/>
                <a:cs typeface="Arial"/>
              </a:rPr>
              <a:t>Expressed in</a:t>
            </a:r>
            <a:r>
              <a:rPr dirty="0" sz="800" spc="-10" i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800" i="1">
                <a:solidFill>
                  <a:srgbClr val="010027"/>
                </a:solidFill>
                <a:latin typeface="Arial"/>
                <a:cs typeface="Arial"/>
              </a:rPr>
              <a:t>USD</a:t>
            </a:r>
            <a:r>
              <a:rPr dirty="0" sz="800" spc="-10" i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800" i="1">
                <a:solidFill>
                  <a:srgbClr val="010027"/>
                </a:solidFill>
                <a:latin typeface="Arial"/>
                <a:cs typeface="Arial"/>
              </a:rPr>
              <a:t>with</a:t>
            </a:r>
            <a:r>
              <a:rPr dirty="0" sz="800" spc="-15" i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800" i="1">
                <a:solidFill>
                  <a:srgbClr val="010027"/>
                </a:solidFill>
                <a:latin typeface="Arial"/>
                <a:cs typeface="Arial"/>
              </a:rPr>
              <a:t>a</a:t>
            </a:r>
            <a:r>
              <a:rPr dirty="0" sz="800" spc="-10" i="1">
                <a:solidFill>
                  <a:srgbClr val="010027"/>
                </a:solidFill>
                <a:latin typeface="Arial"/>
                <a:cs typeface="Arial"/>
              </a:rPr>
              <a:t> conversion</a:t>
            </a:r>
            <a:r>
              <a:rPr dirty="0" sz="800" spc="5" i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800" i="1">
                <a:solidFill>
                  <a:srgbClr val="010027"/>
                </a:solidFill>
                <a:latin typeface="Arial"/>
                <a:cs typeface="Arial"/>
              </a:rPr>
              <a:t>rate</a:t>
            </a:r>
            <a:r>
              <a:rPr dirty="0" sz="800" spc="-15" i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800" i="1">
                <a:solidFill>
                  <a:srgbClr val="010027"/>
                </a:solidFill>
                <a:latin typeface="Arial"/>
                <a:cs typeface="Arial"/>
              </a:rPr>
              <a:t>of</a:t>
            </a:r>
            <a:r>
              <a:rPr dirty="0" sz="800" spc="-5" i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800" i="1">
                <a:solidFill>
                  <a:srgbClr val="010027"/>
                </a:solidFill>
                <a:latin typeface="Arial"/>
                <a:cs typeface="Arial"/>
              </a:rPr>
              <a:t>0.94 as</a:t>
            </a:r>
            <a:r>
              <a:rPr dirty="0" sz="800" spc="-10" i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800" i="1">
                <a:solidFill>
                  <a:srgbClr val="010027"/>
                </a:solidFill>
                <a:latin typeface="Arial"/>
                <a:cs typeface="Arial"/>
              </a:rPr>
              <a:t>of</a:t>
            </a:r>
            <a:r>
              <a:rPr dirty="0" sz="800" spc="-5" i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800" spc="-10" i="1">
                <a:solidFill>
                  <a:srgbClr val="010027"/>
                </a:solidFill>
                <a:latin typeface="Arial"/>
                <a:cs typeface="Arial"/>
              </a:rPr>
              <a:t>2/20/23</a:t>
            </a:r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7998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0" y="642366"/>
              <a:ext cx="12192000" cy="1737360"/>
            </a:xfrm>
            <a:custGeom>
              <a:avLst/>
              <a:gdLst/>
              <a:ahLst/>
              <a:cxnLst/>
              <a:rect l="l" t="t" r="r" b="b"/>
              <a:pathLst>
                <a:path w="12192000" h="1737360">
                  <a:moveTo>
                    <a:pt x="12192000" y="0"/>
                  </a:moveTo>
                  <a:lnTo>
                    <a:pt x="0" y="0"/>
                  </a:lnTo>
                  <a:lnTo>
                    <a:pt x="0" y="1737360"/>
                  </a:lnTo>
                  <a:lnTo>
                    <a:pt x="12192000" y="1737360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010027">
                <a:alpha val="72155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97508" y="948689"/>
              <a:ext cx="76200" cy="1170813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569974" y="1271523"/>
            <a:ext cx="4342765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>
                <a:solidFill>
                  <a:srgbClr val="FFFFFF"/>
                </a:solidFill>
              </a:rPr>
              <a:t>Alternative</a:t>
            </a:r>
            <a:r>
              <a:rPr dirty="0" sz="3600" spc="-55">
                <a:solidFill>
                  <a:srgbClr val="FFFFFF"/>
                </a:solidFill>
              </a:rPr>
              <a:t> </a:t>
            </a:r>
            <a:r>
              <a:rPr dirty="0" sz="3600" spc="-10">
                <a:solidFill>
                  <a:srgbClr val="FFFFFF"/>
                </a:solidFill>
              </a:rPr>
              <a:t>Solution</a:t>
            </a:r>
            <a:endParaRPr sz="360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1803126" y="6462776"/>
            <a:ext cx="173355" cy="1854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50" spc="-25">
                <a:solidFill>
                  <a:srgbClr val="03234D"/>
                </a:solidFill>
                <a:latin typeface="Tahoma"/>
                <a:cs typeface="Tahoma"/>
              </a:rPr>
              <a:t>58</a:t>
            </a:r>
            <a:endParaRPr sz="1050">
              <a:latin typeface="Tahoma"/>
              <a:cs typeface="Tahoma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122407" y="291889"/>
            <a:ext cx="1434083" cy="238419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39698" y="768858"/>
            <a:ext cx="10917174" cy="19050"/>
          </a:xfrm>
          <a:prstGeom prst="rect">
            <a:avLst/>
          </a:prstGeom>
        </p:spPr>
      </p:pic>
      <p:grpSp>
        <p:nvGrpSpPr>
          <p:cNvPr id="5" name="object 5" descr=""/>
          <p:cNvGrpSpPr/>
          <p:nvPr/>
        </p:nvGrpSpPr>
        <p:grpSpPr>
          <a:xfrm>
            <a:off x="0" y="6496050"/>
            <a:ext cx="12192000" cy="361950"/>
            <a:chOff x="0" y="6496050"/>
            <a:chExt cx="12192000" cy="361950"/>
          </a:xfrm>
        </p:grpSpPr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6694931"/>
              <a:ext cx="12192000" cy="163068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7887" y="6496050"/>
              <a:ext cx="7917942" cy="361949"/>
            </a:xfrm>
            <a:prstGeom prst="rect">
              <a:avLst/>
            </a:prstGeom>
          </p:spPr>
        </p:pic>
      </p:grpSp>
      <p:sp>
        <p:nvSpPr>
          <p:cNvPr id="8" name="object 8" descr=""/>
          <p:cNvSpPr txBox="1"/>
          <p:nvPr/>
        </p:nvSpPr>
        <p:spPr>
          <a:xfrm>
            <a:off x="2601976" y="6504940"/>
            <a:ext cx="569595" cy="293370"/>
          </a:xfrm>
          <a:prstGeom prst="rect">
            <a:avLst/>
          </a:prstGeom>
        </p:spPr>
        <p:txBody>
          <a:bodyPr wrap="square" lIns="0" tIns="65404" rIns="0" bIns="0" rtlCol="0" vert="horz">
            <a:spAutoFit/>
          </a:bodyPr>
          <a:lstStyle/>
          <a:p>
            <a:pPr marL="41910" marR="30480" indent="-3810">
              <a:lnSpc>
                <a:spcPct val="67100"/>
              </a:lnSpc>
              <a:spcBef>
                <a:spcPts val="515"/>
              </a:spcBef>
            </a:pPr>
            <a:r>
              <a:rPr dirty="0" sz="1050" spc="-10" b="1">
                <a:solidFill>
                  <a:srgbClr val="FFFFFF"/>
                </a:solidFill>
                <a:latin typeface="Calibri"/>
                <a:cs typeface="Calibri"/>
              </a:rPr>
              <a:t>Industry </a:t>
            </a:r>
            <a:r>
              <a:rPr dirty="0" baseline="-21164" sz="1575" spc="-315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050" spc="-210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baseline="-21164" sz="1575" spc="-315" b="1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dirty="0" sz="1050" spc="-210" b="1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dirty="0" baseline="-21164" sz="1575" spc="-315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050" spc="-210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baseline="-21164" sz="1575" spc="-315" b="1">
                <a:solidFill>
                  <a:srgbClr val="FFFFFF"/>
                </a:solidFill>
                <a:latin typeface="Calibri"/>
                <a:cs typeface="Calibri"/>
              </a:rPr>
              <a:t>ly</a:t>
            </a:r>
            <a:r>
              <a:rPr dirty="0" sz="1050" spc="-210" b="1">
                <a:solidFill>
                  <a:srgbClr val="FFFFFF"/>
                </a:solidFill>
                <a:latin typeface="Calibri"/>
                <a:cs typeface="Calibri"/>
              </a:rPr>
              <a:t>ly</a:t>
            </a:r>
            <a:r>
              <a:rPr dirty="0" baseline="-21164" sz="1575" spc="-315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sz="1050" spc="-210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baseline="-21164" sz="1575" spc="-315" b="1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dirty="0" sz="1050" spc="-210" b="1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4158234" y="6504940"/>
            <a:ext cx="637540" cy="293370"/>
          </a:xfrm>
          <a:prstGeom prst="rect">
            <a:avLst/>
          </a:prstGeom>
        </p:spPr>
        <p:txBody>
          <a:bodyPr wrap="square" lIns="0" tIns="65404" rIns="0" bIns="0" rtlCol="0" vert="horz">
            <a:spAutoFit/>
          </a:bodyPr>
          <a:lstStyle/>
          <a:p>
            <a:pPr marL="38100" marR="30480" indent="33655">
              <a:lnSpc>
                <a:spcPct val="67100"/>
              </a:lnSpc>
              <a:spcBef>
                <a:spcPts val="515"/>
              </a:spcBef>
            </a:pPr>
            <a:r>
              <a:rPr dirty="0" sz="1050" spc="-10" b="1">
                <a:solidFill>
                  <a:srgbClr val="FFFFFF"/>
                </a:solidFill>
                <a:latin typeface="Calibri"/>
                <a:cs typeface="Calibri"/>
              </a:rPr>
              <a:t>Company </a:t>
            </a:r>
            <a:r>
              <a:rPr dirty="0" sz="1050" spc="-484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baseline="-21164" sz="1575" spc="-390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sz="1050" spc="-270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baseline="-21164" sz="1575" spc="-390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sz="1050" spc="-300" b="1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baseline="-21164" sz="1575" spc="-382" b="1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sz="1050" spc="-150" b="1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dirty="0" baseline="-21164" sz="1575" spc="-390" b="1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dirty="0" sz="1050" spc="-270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baseline="-21164" sz="1575" spc="-390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sz="1050" spc="-35" b="1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dirty="0" baseline="-21164" sz="1575" spc="-390" b="1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dirty="0" sz="1050" spc="-300" b="1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baseline="-21164" sz="1575" spc="-382" b="1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sz="1050" spc="-565" b="1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r>
              <a:rPr dirty="0" baseline="-21164" sz="1575" spc="-30" b="1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endParaRPr baseline="-21164" sz="1575">
              <a:latin typeface="Calibri"/>
              <a:cs typeface="Calibri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5769102" y="6504940"/>
            <a:ext cx="647700" cy="293370"/>
          </a:xfrm>
          <a:prstGeom prst="rect">
            <a:avLst/>
          </a:prstGeom>
        </p:spPr>
        <p:txBody>
          <a:bodyPr wrap="square" lIns="0" tIns="65404" rIns="0" bIns="0" rtlCol="0" vert="horz">
            <a:spAutoFit/>
          </a:bodyPr>
          <a:lstStyle/>
          <a:p>
            <a:pPr marL="38100" marR="30480" indent="60960">
              <a:lnSpc>
                <a:spcPct val="67100"/>
              </a:lnSpc>
              <a:spcBef>
                <a:spcPts val="515"/>
              </a:spcBef>
            </a:pPr>
            <a:r>
              <a:rPr dirty="0" sz="1050" spc="-10" b="1">
                <a:solidFill>
                  <a:srgbClr val="FFFFFF"/>
                </a:solidFill>
                <a:latin typeface="Calibri"/>
                <a:cs typeface="Calibri"/>
              </a:rPr>
              <a:t>Financial </a:t>
            </a:r>
            <a:r>
              <a:rPr dirty="0" sz="1050" spc="-250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baseline="-21164" sz="1575" spc="-375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sz="1050" spc="-250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baseline="-21164" sz="1575" spc="-375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sz="1050" spc="-250" b="1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baseline="-21164" sz="1575" spc="-375" b="1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sz="1050" spc="-250" b="1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dirty="0" baseline="-21164" sz="1575" spc="-375" b="1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dirty="0" sz="1050" spc="-250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baseline="-21164" sz="1575" spc="-375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sz="1050" spc="-250" b="1">
                <a:solidFill>
                  <a:srgbClr val="FFFFFF"/>
                </a:solidFill>
                <a:latin typeface="Calibri"/>
                <a:cs typeface="Calibri"/>
              </a:rPr>
              <a:t>ie</a:t>
            </a:r>
            <a:r>
              <a:rPr dirty="0" baseline="-21164" sz="1575" spc="-375" b="1">
                <a:solidFill>
                  <a:srgbClr val="FFFFFF"/>
                </a:solidFill>
                <a:latin typeface="Calibri"/>
                <a:cs typeface="Calibri"/>
              </a:rPr>
              <a:t>ie</a:t>
            </a:r>
            <a:r>
              <a:rPr dirty="0" sz="1050" spc="-250" b="1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r>
              <a:rPr dirty="0" baseline="-21164" sz="1575" spc="-375" b="1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endParaRPr baseline="-21164" sz="1575">
              <a:latin typeface="Calibri"/>
              <a:cs typeface="Calibri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7416545" y="6504940"/>
            <a:ext cx="635635" cy="293370"/>
          </a:xfrm>
          <a:prstGeom prst="rect">
            <a:avLst/>
          </a:prstGeom>
        </p:spPr>
        <p:txBody>
          <a:bodyPr wrap="square" lIns="0" tIns="65404" rIns="0" bIns="0" rtlCol="0" vert="horz">
            <a:spAutoFit/>
          </a:bodyPr>
          <a:lstStyle/>
          <a:p>
            <a:pPr marL="39370" marR="30480" indent="-1905">
              <a:lnSpc>
                <a:spcPct val="67100"/>
              </a:lnSpc>
              <a:spcBef>
                <a:spcPts val="515"/>
              </a:spcBef>
            </a:pPr>
            <a:r>
              <a:rPr dirty="0" sz="1050" spc="-10" b="1">
                <a:solidFill>
                  <a:srgbClr val="FFFFFF"/>
                </a:solidFill>
                <a:latin typeface="Calibri"/>
                <a:cs typeface="Calibri"/>
              </a:rPr>
              <a:t>Feasibility </a:t>
            </a:r>
            <a:r>
              <a:rPr dirty="0" sz="1050" spc="-185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baseline="-21164" sz="1575" spc="-277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050" spc="-185" b="1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dirty="0" baseline="-21164" sz="1575" spc="-277" b="1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dirty="0" sz="1050" spc="-185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baseline="-21164" sz="1575" spc="-277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050" spc="-185" b="1">
                <a:solidFill>
                  <a:srgbClr val="FFFFFF"/>
                </a:solidFill>
                <a:latin typeface="Calibri"/>
                <a:cs typeface="Calibri"/>
              </a:rPr>
              <a:t>ly</a:t>
            </a:r>
            <a:r>
              <a:rPr dirty="0" baseline="-21164" sz="1575" spc="-277" b="1">
                <a:solidFill>
                  <a:srgbClr val="FFFFFF"/>
                </a:solidFill>
                <a:latin typeface="Calibri"/>
                <a:cs typeface="Calibri"/>
              </a:rPr>
              <a:t>ly</a:t>
            </a:r>
            <a:r>
              <a:rPr dirty="0" sz="1050" spc="-185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baseline="-21164" sz="1575" spc="-277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sz="1050" spc="-185" b="1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dirty="0" baseline="-21164" sz="1575" spc="-277" b="1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endParaRPr baseline="-21164" sz="1575">
              <a:latin typeface="Calibri"/>
              <a:cs typeface="Calibri"/>
            </a:endParaRPr>
          </a:p>
        </p:txBody>
      </p:sp>
      <p:sp>
        <p:nvSpPr>
          <p:cNvPr id="12" name="object 12" descr=""/>
          <p:cNvSpPr/>
          <p:nvPr/>
        </p:nvSpPr>
        <p:spPr>
          <a:xfrm>
            <a:off x="8543543" y="6496050"/>
            <a:ext cx="1624330" cy="361950"/>
          </a:xfrm>
          <a:custGeom>
            <a:avLst/>
            <a:gdLst/>
            <a:ahLst/>
            <a:cxnLst/>
            <a:rect l="l" t="t" r="r" b="b"/>
            <a:pathLst>
              <a:path w="1624329" h="361950">
                <a:moveTo>
                  <a:pt x="1623822" y="0"/>
                </a:moveTo>
                <a:lnTo>
                  <a:pt x="90424" y="0"/>
                </a:lnTo>
                <a:lnTo>
                  <a:pt x="0" y="361949"/>
                </a:lnTo>
                <a:lnTo>
                  <a:pt x="1533271" y="361949"/>
                </a:lnTo>
                <a:lnTo>
                  <a:pt x="1623822" y="0"/>
                </a:lnTo>
                <a:close/>
              </a:path>
            </a:pathLst>
          </a:custGeom>
          <a:solidFill>
            <a:srgbClr val="2C716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 descr=""/>
          <p:cNvSpPr txBox="1"/>
          <p:nvPr/>
        </p:nvSpPr>
        <p:spPr>
          <a:xfrm>
            <a:off x="9007347" y="6504940"/>
            <a:ext cx="696595" cy="293370"/>
          </a:xfrm>
          <a:prstGeom prst="rect">
            <a:avLst/>
          </a:prstGeom>
        </p:spPr>
        <p:txBody>
          <a:bodyPr wrap="square" lIns="0" tIns="65404" rIns="0" bIns="0" rtlCol="0" vert="horz">
            <a:spAutoFit/>
          </a:bodyPr>
          <a:lstStyle/>
          <a:p>
            <a:pPr marL="54610" marR="30480" indent="-17145">
              <a:lnSpc>
                <a:spcPct val="67100"/>
              </a:lnSpc>
              <a:spcBef>
                <a:spcPts val="515"/>
              </a:spcBef>
            </a:pPr>
            <a:r>
              <a:rPr dirty="0" sz="1050" spc="-10" b="1">
                <a:solidFill>
                  <a:srgbClr val="FFFFFF"/>
                </a:solidFill>
                <a:latin typeface="Calibri"/>
                <a:cs typeface="Calibri"/>
              </a:rPr>
              <a:t>Alternative </a:t>
            </a:r>
            <a:r>
              <a:rPr dirty="0" sz="1050" spc="-160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baseline="-21164" sz="1575" spc="-240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sz="1050" spc="-160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baseline="-21164" sz="1575" spc="-240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sz="1050" spc="-160" b="1">
                <a:solidFill>
                  <a:srgbClr val="FFFFFF"/>
                </a:solidFill>
                <a:latin typeface="Calibri"/>
                <a:cs typeface="Calibri"/>
              </a:rPr>
              <a:t>lu</a:t>
            </a:r>
            <a:r>
              <a:rPr dirty="0" baseline="-21164" sz="1575" spc="-240" b="1">
                <a:solidFill>
                  <a:srgbClr val="FFFFFF"/>
                </a:solidFill>
                <a:latin typeface="Calibri"/>
                <a:cs typeface="Calibri"/>
              </a:rPr>
              <a:t>lu</a:t>
            </a:r>
            <a:r>
              <a:rPr dirty="0" sz="1050" spc="-160" b="1">
                <a:solidFill>
                  <a:srgbClr val="FFFFFF"/>
                </a:solidFill>
                <a:latin typeface="Calibri"/>
                <a:cs typeface="Calibri"/>
              </a:rPr>
              <a:t>ti</a:t>
            </a:r>
            <a:r>
              <a:rPr dirty="0" baseline="-21164" sz="1575" spc="-240" b="1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dirty="0" sz="1050" spc="-160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baseline="-21164" sz="1575" spc="-240" b="1">
                <a:solidFill>
                  <a:srgbClr val="FFFFFF"/>
                </a:solidFill>
                <a:latin typeface="Calibri"/>
                <a:cs typeface="Calibri"/>
              </a:rPr>
              <a:t>io</a:t>
            </a:r>
            <a:r>
              <a:rPr dirty="0" sz="1050" spc="-160" b="1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dirty="0" baseline="-21164" sz="1575" spc="-240" b="1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endParaRPr baseline="-21164" sz="1575">
              <a:latin typeface="Calibri"/>
              <a:cs typeface="Calibri"/>
            </a:endParaRPr>
          </a:p>
        </p:txBody>
      </p:sp>
      <p:pic>
        <p:nvPicPr>
          <p:cNvPr id="14" name="object 14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164318" y="6496050"/>
            <a:ext cx="1434083" cy="361949"/>
          </a:xfrm>
          <a:prstGeom prst="rect">
            <a:avLst/>
          </a:prstGeom>
        </p:spPr>
      </p:pic>
      <p:sp>
        <p:nvSpPr>
          <p:cNvPr id="15" name="object 15" descr=""/>
          <p:cNvSpPr txBox="1"/>
          <p:nvPr/>
        </p:nvSpPr>
        <p:spPr>
          <a:xfrm>
            <a:off x="10567161" y="6589521"/>
            <a:ext cx="629285" cy="1854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50" spc="-10" b="1">
                <a:solidFill>
                  <a:srgbClr val="FFFFFF"/>
                </a:solidFill>
                <a:latin typeface="Calibri"/>
                <a:cs typeface="Calibri"/>
              </a:rPr>
              <a:t>Conclusion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718058" y="6295305"/>
            <a:ext cx="1301115" cy="502920"/>
          </a:xfrm>
          <a:prstGeom prst="rect">
            <a:avLst/>
          </a:prstGeom>
        </p:spPr>
        <p:txBody>
          <a:bodyPr wrap="square" lIns="0" tIns="5016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395"/>
              </a:spcBef>
            </a:pP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Source:</a:t>
            </a:r>
            <a:r>
              <a:rPr dirty="0" sz="800" spc="-4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(Bloomberg,</a:t>
            </a:r>
            <a:r>
              <a:rPr dirty="0" sz="800" spc="-3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 spc="-10">
                <a:solidFill>
                  <a:srgbClr val="010027"/>
                </a:solidFill>
                <a:latin typeface="Arial MT"/>
                <a:cs typeface="Arial MT"/>
              </a:rPr>
              <a:t>2023)</a:t>
            </a:r>
            <a:endParaRPr sz="800">
              <a:latin typeface="Arial MT"/>
              <a:cs typeface="Arial MT"/>
            </a:endParaRPr>
          </a:p>
          <a:p>
            <a:pPr algn="ctr" marL="361315" marR="350520" indent="-52705">
              <a:lnSpc>
                <a:spcPct val="67100"/>
              </a:lnSpc>
              <a:spcBef>
                <a:spcPts val="810"/>
              </a:spcBef>
            </a:pPr>
            <a:r>
              <a:rPr dirty="0" sz="1050" spc="-10" b="1">
                <a:solidFill>
                  <a:srgbClr val="FFFFFF"/>
                </a:solidFill>
                <a:latin typeface="Calibri"/>
                <a:cs typeface="Calibri"/>
              </a:rPr>
              <a:t>Executive </a:t>
            </a:r>
            <a:r>
              <a:rPr dirty="0" baseline="-21164" sz="1575" spc="-427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sz="1050" spc="-285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baseline="-21164" sz="1575" spc="-427" b="1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dirty="0" sz="1050" spc="-285" b="1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dirty="0" baseline="-21164" sz="1575" spc="-427" b="1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dirty="0" sz="1050" spc="-285" b="1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dirty="0" baseline="-21164" sz="1575" spc="-427" b="1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dirty="0" sz="1050" spc="-285" b="1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dirty="0" baseline="-21164" sz="1575" spc="-427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050" spc="-285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baseline="-21164" sz="1575" spc="-427" b="1">
                <a:solidFill>
                  <a:srgbClr val="FFFFFF"/>
                </a:solidFill>
                <a:latin typeface="Calibri"/>
                <a:cs typeface="Calibri"/>
              </a:rPr>
              <a:t>ry</a:t>
            </a:r>
            <a:r>
              <a:rPr dirty="0" sz="1050" spc="-285" b="1">
                <a:solidFill>
                  <a:srgbClr val="FFFFFF"/>
                </a:solidFill>
                <a:latin typeface="Calibri"/>
                <a:cs typeface="Calibri"/>
              </a:rPr>
              <a:t>ry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3175">
              <a:lnSpc>
                <a:spcPts val="2375"/>
              </a:lnSpc>
              <a:spcBef>
                <a:spcPts val="95"/>
              </a:spcBef>
            </a:pPr>
            <a:r>
              <a:rPr dirty="0" spc="-20">
                <a:solidFill>
                  <a:srgbClr val="009C9B"/>
                </a:solidFill>
              </a:rPr>
              <a:t>Vestas</a:t>
            </a:r>
            <a:r>
              <a:rPr dirty="0" spc="-75">
                <a:solidFill>
                  <a:srgbClr val="009C9B"/>
                </a:solidFill>
              </a:rPr>
              <a:t> </a:t>
            </a:r>
            <a:r>
              <a:rPr dirty="0">
                <a:solidFill>
                  <a:srgbClr val="009C9B"/>
                </a:solidFill>
              </a:rPr>
              <a:t>and</a:t>
            </a:r>
            <a:r>
              <a:rPr dirty="0" spc="-60">
                <a:solidFill>
                  <a:srgbClr val="009C9B"/>
                </a:solidFill>
              </a:rPr>
              <a:t> </a:t>
            </a:r>
            <a:r>
              <a:rPr dirty="0">
                <a:solidFill>
                  <a:srgbClr val="009C9B"/>
                </a:solidFill>
              </a:rPr>
              <a:t>Siemens</a:t>
            </a:r>
            <a:r>
              <a:rPr dirty="0" spc="-75">
                <a:solidFill>
                  <a:srgbClr val="009C9B"/>
                </a:solidFill>
              </a:rPr>
              <a:t> </a:t>
            </a:r>
            <a:r>
              <a:rPr dirty="0" spc="-10">
                <a:solidFill>
                  <a:srgbClr val="009C9B"/>
                </a:solidFill>
              </a:rPr>
              <a:t>Strategies</a:t>
            </a:r>
            <a:r>
              <a:rPr dirty="0" spc="-70">
                <a:solidFill>
                  <a:srgbClr val="009C9B"/>
                </a:solidFill>
              </a:rPr>
              <a:t> </a:t>
            </a:r>
            <a:r>
              <a:rPr dirty="0">
                <a:solidFill>
                  <a:srgbClr val="009C9B"/>
                </a:solidFill>
              </a:rPr>
              <a:t>Don’t</a:t>
            </a:r>
            <a:r>
              <a:rPr dirty="0" spc="-130">
                <a:solidFill>
                  <a:srgbClr val="009C9B"/>
                </a:solidFill>
              </a:rPr>
              <a:t> </a:t>
            </a:r>
            <a:r>
              <a:rPr dirty="0" spc="-10">
                <a:solidFill>
                  <a:srgbClr val="009C9B"/>
                </a:solidFill>
              </a:rPr>
              <a:t>Align</a:t>
            </a:r>
          </a:p>
          <a:p>
            <a:pPr marL="19685">
              <a:lnSpc>
                <a:spcPts val="1415"/>
              </a:lnSpc>
            </a:pPr>
            <a:r>
              <a:rPr dirty="0" sz="1200" b="0">
                <a:solidFill>
                  <a:srgbClr val="010027"/>
                </a:solidFill>
                <a:latin typeface="Arial MT"/>
                <a:cs typeface="Arial MT"/>
              </a:rPr>
              <a:t>Siemens</a:t>
            </a:r>
            <a:r>
              <a:rPr dirty="0" sz="1200" spc="-30" b="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 b="0">
                <a:solidFill>
                  <a:srgbClr val="010027"/>
                </a:solidFill>
                <a:latin typeface="Arial MT"/>
                <a:cs typeface="Arial MT"/>
              </a:rPr>
              <a:t>already</a:t>
            </a:r>
            <a:r>
              <a:rPr dirty="0" sz="1200" spc="-30" b="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 b="0">
                <a:solidFill>
                  <a:srgbClr val="010027"/>
                </a:solidFill>
                <a:latin typeface="Arial MT"/>
                <a:cs typeface="Arial MT"/>
              </a:rPr>
              <a:t>divested</a:t>
            </a:r>
            <a:r>
              <a:rPr dirty="0" sz="1200" spc="-30" b="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 b="0">
                <a:solidFill>
                  <a:srgbClr val="010027"/>
                </a:solidFill>
                <a:latin typeface="Arial MT"/>
                <a:cs typeface="Arial MT"/>
              </a:rPr>
              <a:t>from</a:t>
            </a:r>
            <a:r>
              <a:rPr dirty="0" sz="1200" spc="-15" b="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 b="0">
                <a:solidFill>
                  <a:srgbClr val="010027"/>
                </a:solidFill>
                <a:latin typeface="Arial MT"/>
                <a:cs typeface="Arial MT"/>
              </a:rPr>
              <a:t>the</a:t>
            </a:r>
            <a:r>
              <a:rPr dirty="0" sz="1200" spc="-25" b="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 b="0">
                <a:solidFill>
                  <a:srgbClr val="010027"/>
                </a:solidFill>
                <a:latin typeface="Arial MT"/>
                <a:cs typeface="Arial MT"/>
              </a:rPr>
              <a:t>wind</a:t>
            </a:r>
            <a:r>
              <a:rPr dirty="0" sz="1200" spc="-25" b="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 b="0">
                <a:solidFill>
                  <a:srgbClr val="010027"/>
                </a:solidFill>
                <a:latin typeface="Arial MT"/>
                <a:cs typeface="Arial MT"/>
              </a:rPr>
              <a:t>space,</a:t>
            </a:r>
            <a:r>
              <a:rPr dirty="0" sz="1200" spc="-30" b="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 b="0">
                <a:solidFill>
                  <a:srgbClr val="010027"/>
                </a:solidFill>
                <a:latin typeface="Arial MT"/>
                <a:cs typeface="Arial MT"/>
              </a:rPr>
              <a:t>recognizing</a:t>
            </a:r>
            <a:r>
              <a:rPr dirty="0" sz="1200" spc="-35" b="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 b="0">
                <a:solidFill>
                  <a:srgbClr val="010027"/>
                </a:solidFill>
                <a:latin typeface="Arial MT"/>
                <a:cs typeface="Arial MT"/>
              </a:rPr>
              <a:t>more</a:t>
            </a:r>
            <a:r>
              <a:rPr dirty="0" sz="1200" spc="-20" b="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 b="0">
                <a:solidFill>
                  <a:srgbClr val="010027"/>
                </a:solidFill>
                <a:latin typeface="Arial MT"/>
                <a:cs typeface="Arial MT"/>
              </a:rPr>
              <a:t>growth</a:t>
            </a:r>
            <a:r>
              <a:rPr dirty="0" sz="1200" spc="-30" b="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 b="0">
                <a:solidFill>
                  <a:srgbClr val="010027"/>
                </a:solidFill>
                <a:latin typeface="Arial MT"/>
                <a:cs typeface="Arial MT"/>
              </a:rPr>
              <a:t>in</a:t>
            </a:r>
            <a:r>
              <a:rPr dirty="0" sz="1200" spc="-20" b="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 b="0">
                <a:solidFill>
                  <a:srgbClr val="010027"/>
                </a:solidFill>
                <a:latin typeface="Arial MT"/>
                <a:cs typeface="Arial MT"/>
              </a:rPr>
              <a:t>other</a:t>
            </a:r>
            <a:r>
              <a:rPr dirty="0" sz="1200" spc="-15" b="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 spc="-10" b="0">
                <a:solidFill>
                  <a:srgbClr val="010027"/>
                </a:solidFill>
                <a:latin typeface="Arial MT"/>
                <a:cs typeface="Arial MT"/>
              </a:rPr>
              <a:t>areas</a:t>
            </a:r>
            <a:endParaRPr sz="1200">
              <a:latin typeface="Arial MT"/>
              <a:cs typeface="Arial MT"/>
            </a:endParaRPr>
          </a:p>
        </p:txBody>
      </p:sp>
      <p:pic>
        <p:nvPicPr>
          <p:cNvPr id="18" name="object 18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913382" y="899541"/>
            <a:ext cx="57150" cy="305181"/>
          </a:xfrm>
          <a:prstGeom prst="rect">
            <a:avLst/>
          </a:prstGeom>
        </p:spPr>
      </p:pic>
      <p:sp>
        <p:nvSpPr>
          <p:cNvPr id="19" name="object 19" descr=""/>
          <p:cNvSpPr txBox="1"/>
          <p:nvPr/>
        </p:nvSpPr>
        <p:spPr>
          <a:xfrm>
            <a:off x="2020570" y="941832"/>
            <a:ext cx="575437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375535" algn="l"/>
                <a:tab pos="4344035" algn="l"/>
              </a:tabLst>
            </a:pPr>
            <a:r>
              <a:rPr dirty="0" sz="1200" b="1">
                <a:solidFill>
                  <a:srgbClr val="03234D"/>
                </a:solidFill>
                <a:latin typeface="Arial"/>
                <a:cs typeface="Arial"/>
              </a:rPr>
              <a:t>Relevance</a:t>
            </a:r>
            <a:r>
              <a:rPr dirty="0" sz="1200" spc="-35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200" b="1">
                <a:solidFill>
                  <a:srgbClr val="03234D"/>
                </a:solidFill>
                <a:latin typeface="Arial"/>
                <a:cs typeface="Arial"/>
              </a:rPr>
              <a:t>&amp;</a:t>
            </a:r>
            <a:r>
              <a:rPr dirty="0" sz="1200" spc="-20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200" spc="-10" b="1">
                <a:solidFill>
                  <a:srgbClr val="03234D"/>
                </a:solidFill>
                <a:latin typeface="Arial"/>
                <a:cs typeface="Arial"/>
              </a:rPr>
              <a:t>rationale</a:t>
            </a:r>
            <a:r>
              <a:rPr dirty="0" sz="1200" b="1">
                <a:solidFill>
                  <a:srgbClr val="03234D"/>
                </a:solidFill>
                <a:latin typeface="Arial"/>
                <a:cs typeface="Arial"/>
              </a:rPr>
              <a:t>	Product</a:t>
            </a:r>
            <a:r>
              <a:rPr dirty="0" sz="1200" spc="-25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200" spc="-10" b="1">
                <a:solidFill>
                  <a:srgbClr val="03234D"/>
                </a:solidFill>
                <a:latin typeface="Arial"/>
                <a:cs typeface="Arial"/>
              </a:rPr>
              <a:t>alignment</a:t>
            </a:r>
            <a:r>
              <a:rPr dirty="0" sz="1200" b="1">
                <a:solidFill>
                  <a:srgbClr val="03234D"/>
                </a:solidFill>
                <a:latin typeface="Arial"/>
                <a:cs typeface="Arial"/>
              </a:rPr>
              <a:t>	Strategic</a:t>
            </a:r>
            <a:r>
              <a:rPr dirty="0" sz="1200" spc="-60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200" spc="-10" b="1">
                <a:solidFill>
                  <a:srgbClr val="03234D"/>
                </a:solidFill>
                <a:latin typeface="Arial"/>
                <a:cs typeface="Arial"/>
              </a:rPr>
              <a:t>feasibility</a:t>
            </a:r>
            <a:endParaRPr sz="1200">
              <a:latin typeface="Arial"/>
              <a:cs typeface="Arial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8392668" y="941832"/>
            <a:ext cx="143446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b="1">
                <a:solidFill>
                  <a:srgbClr val="03234D"/>
                </a:solidFill>
                <a:latin typeface="Arial"/>
                <a:cs typeface="Arial"/>
              </a:rPr>
              <a:t>Financial</a:t>
            </a:r>
            <a:r>
              <a:rPr dirty="0" sz="1200" spc="-70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200" spc="-10" b="1">
                <a:solidFill>
                  <a:srgbClr val="03234D"/>
                </a:solidFill>
                <a:latin typeface="Arial"/>
                <a:cs typeface="Arial"/>
              </a:rPr>
              <a:t>feasibility</a:t>
            </a:r>
            <a:endParaRPr sz="1200">
              <a:latin typeface="Arial"/>
              <a:cs typeface="Arial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10427716" y="941832"/>
            <a:ext cx="66040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 b="1">
                <a:solidFill>
                  <a:srgbClr val="03234D"/>
                </a:solidFill>
                <a:latin typeface="Arial"/>
                <a:cs typeface="Arial"/>
              </a:rPr>
              <a:t>Decision</a:t>
            </a:r>
            <a:endParaRPr sz="1200">
              <a:latin typeface="Arial"/>
              <a:cs typeface="Arial"/>
            </a:endParaRPr>
          </a:p>
        </p:txBody>
      </p:sp>
      <p:pic>
        <p:nvPicPr>
          <p:cNvPr id="22" name="object 22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345947" y="1732026"/>
            <a:ext cx="1449324" cy="322325"/>
          </a:xfrm>
          <a:prstGeom prst="rect">
            <a:avLst/>
          </a:prstGeom>
        </p:spPr>
      </p:pic>
      <p:sp>
        <p:nvSpPr>
          <p:cNvPr id="23" name="object 23" descr=""/>
          <p:cNvSpPr txBox="1"/>
          <p:nvPr/>
        </p:nvSpPr>
        <p:spPr>
          <a:xfrm>
            <a:off x="1931670" y="1455165"/>
            <a:ext cx="2173605" cy="8636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84150" marR="51435" indent="-171450">
              <a:lnSpc>
                <a:spcPct val="100000"/>
              </a:lnSpc>
              <a:spcBef>
                <a:spcPts val="95"/>
              </a:spcBef>
              <a:buClr>
                <a:srgbClr val="009F9F"/>
              </a:buClr>
              <a:buFont typeface="Wingdings"/>
              <a:buChar char=""/>
              <a:tabLst>
                <a:tab pos="184150" algn="l"/>
              </a:tabLst>
            </a:pPr>
            <a:r>
              <a:rPr dirty="0" sz="1100">
                <a:solidFill>
                  <a:srgbClr val="03234D"/>
                </a:solidFill>
                <a:latin typeface="Arial MT"/>
                <a:cs typeface="Arial MT"/>
              </a:rPr>
              <a:t>Premier</a:t>
            </a:r>
            <a:r>
              <a:rPr dirty="0" sz="1100" spc="-4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100">
                <a:solidFill>
                  <a:srgbClr val="03234D"/>
                </a:solidFill>
                <a:latin typeface="Arial MT"/>
                <a:cs typeface="Arial MT"/>
              </a:rPr>
              <a:t>brand</a:t>
            </a:r>
            <a:r>
              <a:rPr dirty="0" sz="1100" spc="-5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100">
                <a:solidFill>
                  <a:srgbClr val="03234D"/>
                </a:solidFill>
                <a:latin typeface="Arial MT"/>
                <a:cs typeface="Arial MT"/>
              </a:rPr>
              <a:t>with</a:t>
            </a:r>
            <a:r>
              <a:rPr dirty="0" sz="1100" spc="-3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100" spc="-20">
                <a:solidFill>
                  <a:srgbClr val="03234D"/>
                </a:solidFill>
                <a:latin typeface="Arial MT"/>
                <a:cs typeface="Arial MT"/>
              </a:rPr>
              <a:t>large </a:t>
            </a:r>
            <a:r>
              <a:rPr dirty="0" sz="1100">
                <a:solidFill>
                  <a:srgbClr val="03234D"/>
                </a:solidFill>
                <a:latin typeface="Arial MT"/>
                <a:cs typeface="Arial MT"/>
              </a:rPr>
              <a:t>customer</a:t>
            </a:r>
            <a:r>
              <a:rPr dirty="0" sz="1100" spc="-5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100">
                <a:solidFill>
                  <a:srgbClr val="03234D"/>
                </a:solidFill>
                <a:latin typeface="Arial MT"/>
                <a:cs typeface="Arial MT"/>
              </a:rPr>
              <a:t>base</a:t>
            </a:r>
            <a:r>
              <a:rPr dirty="0" sz="110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100">
                <a:solidFill>
                  <a:srgbClr val="03234D"/>
                </a:solidFill>
                <a:latin typeface="Arial MT"/>
                <a:cs typeface="Arial MT"/>
              </a:rPr>
              <a:t>already</a:t>
            </a:r>
            <a:r>
              <a:rPr dirty="0" sz="110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100">
                <a:solidFill>
                  <a:srgbClr val="03234D"/>
                </a:solidFill>
                <a:latin typeface="Arial MT"/>
                <a:cs typeface="Arial MT"/>
              </a:rPr>
              <a:t>in</a:t>
            </a:r>
            <a:r>
              <a:rPr dirty="0" sz="110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100" spc="-10">
                <a:solidFill>
                  <a:srgbClr val="03234D"/>
                </a:solidFill>
                <a:latin typeface="Arial MT"/>
                <a:cs typeface="Arial MT"/>
              </a:rPr>
              <a:t>place</a:t>
            </a:r>
            <a:endParaRPr sz="1100">
              <a:latin typeface="Arial MT"/>
              <a:cs typeface="Arial MT"/>
            </a:endParaRPr>
          </a:p>
          <a:p>
            <a:pPr marL="184150" marR="5080" indent="-171450">
              <a:lnSpc>
                <a:spcPct val="100000"/>
              </a:lnSpc>
              <a:buClr>
                <a:srgbClr val="009F9F"/>
              </a:buClr>
              <a:buFont typeface="Wingdings"/>
              <a:buChar char=""/>
              <a:tabLst>
                <a:tab pos="184150" algn="l"/>
              </a:tabLst>
            </a:pPr>
            <a:r>
              <a:rPr dirty="0" sz="1100">
                <a:solidFill>
                  <a:srgbClr val="03234D"/>
                </a:solidFill>
                <a:latin typeface="Arial MT"/>
                <a:cs typeface="Arial MT"/>
              </a:rPr>
              <a:t>Generac</a:t>
            </a:r>
            <a:r>
              <a:rPr dirty="0" sz="1100" spc="-4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100">
                <a:solidFill>
                  <a:srgbClr val="03234D"/>
                </a:solidFill>
                <a:latin typeface="Arial MT"/>
                <a:cs typeface="Arial MT"/>
              </a:rPr>
              <a:t>is</a:t>
            </a:r>
            <a:r>
              <a:rPr dirty="0" sz="110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100">
                <a:solidFill>
                  <a:srgbClr val="03234D"/>
                </a:solidFill>
                <a:latin typeface="Arial MT"/>
                <a:cs typeface="Arial MT"/>
              </a:rPr>
              <a:t>currently</a:t>
            </a:r>
            <a:r>
              <a:rPr dirty="0" sz="1100" spc="-4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100" spc="-10">
                <a:solidFill>
                  <a:srgbClr val="03234D"/>
                </a:solidFill>
                <a:latin typeface="Arial MT"/>
                <a:cs typeface="Arial MT"/>
              </a:rPr>
              <a:t>expanding </a:t>
            </a:r>
            <a:r>
              <a:rPr dirty="0" sz="1100">
                <a:solidFill>
                  <a:srgbClr val="03234D"/>
                </a:solidFill>
                <a:latin typeface="Arial MT"/>
                <a:cs typeface="Arial MT"/>
              </a:rPr>
              <a:t>their</a:t>
            </a:r>
            <a:r>
              <a:rPr dirty="0" sz="110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100">
                <a:solidFill>
                  <a:srgbClr val="03234D"/>
                </a:solidFill>
                <a:latin typeface="Arial MT"/>
                <a:cs typeface="Arial MT"/>
              </a:rPr>
              <a:t>smart</a:t>
            </a:r>
            <a:r>
              <a:rPr dirty="0" sz="110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100">
                <a:solidFill>
                  <a:srgbClr val="03234D"/>
                </a:solidFill>
                <a:latin typeface="Arial MT"/>
                <a:cs typeface="Arial MT"/>
              </a:rPr>
              <a:t>grid</a:t>
            </a:r>
            <a:r>
              <a:rPr dirty="0" sz="110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100" spc="-10">
                <a:solidFill>
                  <a:srgbClr val="03234D"/>
                </a:solidFill>
                <a:latin typeface="Arial MT"/>
                <a:cs typeface="Arial MT"/>
              </a:rPr>
              <a:t>solutions</a:t>
            </a:r>
            <a:r>
              <a:rPr dirty="0" sz="1100" spc="50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100">
                <a:solidFill>
                  <a:srgbClr val="03234D"/>
                </a:solidFill>
                <a:latin typeface="Arial MT"/>
                <a:cs typeface="Arial MT"/>
              </a:rPr>
              <a:t>moving</a:t>
            </a:r>
            <a:r>
              <a:rPr dirty="0" sz="110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100">
                <a:solidFill>
                  <a:srgbClr val="03234D"/>
                </a:solidFill>
                <a:latin typeface="Arial MT"/>
                <a:cs typeface="Arial MT"/>
              </a:rPr>
              <a:t>away</a:t>
            </a:r>
            <a:r>
              <a:rPr dirty="0" sz="110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100">
                <a:solidFill>
                  <a:srgbClr val="03234D"/>
                </a:solidFill>
                <a:latin typeface="Arial MT"/>
                <a:cs typeface="Arial MT"/>
              </a:rPr>
              <a:t>from</a:t>
            </a:r>
            <a:r>
              <a:rPr dirty="0" sz="1100" spc="-4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100">
                <a:solidFill>
                  <a:srgbClr val="03234D"/>
                </a:solidFill>
                <a:latin typeface="Arial MT"/>
                <a:cs typeface="Arial MT"/>
              </a:rPr>
              <a:t>C&amp;I</a:t>
            </a:r>
            <a:r>
              <a:rPr dirty="0" sz="1100" spc="-1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100" spc="-10">
                <a:solidFill>
                  <a:srgbClr val="03234D"/>
                </a:solidFill>
                <a:latin typeface="Arial MT"/>
                <a:cs typeface="Arial MT"/>
              </a:rPr>
              <a:t>products</a:t>
            </a:r>
            <a:endParaRPr sz="1100">
              <a:latin typeface="Arial MT"/>
              <a:cs typeface="Arial MT"/>
            </a:endParaRPr>
          </a:p>
        </p:txBody>
      </p:sp>
      <p:grpSp>
        <p:nvGrpSpPr>
          <p:cNvPr id="24" name="object 24" descr=""/>
          <p:cNvGrpSpPr/>
          <p:nvPr/>
        </p:nvGrpSpPr>
        <p:grpSpPr>
          <a:xfrm>
            <a:off x="4617084" y="1477644"/>
            <a:ext cx="835660" cy="835660"/>
            <a:chOff x="4617084" y="1477644"/>
            <a:chExt cx="835660" cy="835660"/>
          </a:xfrm>
        </p:grpSpPr>
        <p:sp>
          <p:nvSpPr>
            <p:cNvPr id="25" name="object 25" descr=""/>
            <p:cNvSpPr/>
            <p:nvPr/>
          </p:nvSpPr>
          <p:spPr>
            <a:xfrm>
              <a:off x="4623434" y="1483994"/>
              <a:ext cx="822960" cy="822960"/>
            </a:xfrm>
            <a:custGeom>
              <a:avLst/>
              <a:gdLst/>
              <a:ahLst/>
              <a:cxnLst/>
              <a:rect l="l" t="t" r="r" b="b"/>
              <a:pathLst>
                <a:path w="822960" h="822960">
                  <a:moveTo>
                    <a:pt x="0" y="411479"/>
                  </a:moveTo>
                  <a:lnTo>
                    <a:pt x="2769" y="363502"/>
                  </a:lnTo>
                  <a:lnTo>
                    <a:pt x="10870" y="317147"/>
                  </a:lnTo>
                  <a:lnTo>
                    <a:pt x="23994" y="272725"/>
                  </a:lnTo>
                  <a:lnTo>
                    <a:pt x="41832" y="230543"/>
                  </a:lnTo>
                  <a:lnTo>
                    <a:pt x="64075" y="190913"/>
                  </a:lnTo>
                  <a:lnTo>
                    <a:pt x="90413" y="154141"/>
                  </a:lnTo>
                  <a:lnTo>
                    <a:pt x="120538" y="120538"/>
                  </a:lnTo>
                  <a:lnTo>
                    <a:pt x="154141" y="90413"/>
                  </a:lnTo>
                  <a:lnTo>
                    <a:pt x="190913" y="64075"/>
                  </a:lnTo>
                  <a:lnTo>
                    <a:pt x="230543" y="41832"/>
                  </a:lnTo>
                  <a:lnTo>
                    <a:pt x="272725" y="23994"/>
                  </a:lnTo>
                  <a:lnTo>
                    <a:pt x="317147" y="10870"/>
                  </a:lnTo>
                  <a:lnTo>
                    <a:pt x="363502" y="2769"/>
                  </a:lnTo>
                  <a:lnTo>
                    <a:pt x="411479" y="0"/>
                  </a:lnTo>
                  <a:lnTo>
                    <a:pt x="459457" y="2769"/>
                  </a:lnTo>
                  <a:lnTo>
                    <a:pt x="505812" y="10870"/>
                  </a:lnTo>
                  <a:lnTo>
                    <a:pt x="550234" y="23994"/>
                  </a:lnTo>
                  <a:lnTo>
                    <a:pt x="592416" y="41832"/>
                  </a:lnTo>
                  <a:lnTo>
                    <a:pt x="632046" y="64075"/>
                  </a:lnTo>
                  <a:lnTo>
                    <a:pt x="668818" y="90413"/>
                  </a:lnTo>
                  <a:lnTo>
                    <a:pt x="702421" y="120538"/>
                  </a:lnTo>
                  <a:lnTo>
                    <a:pt x="732546" y="154141"/>
                  </a:lnTo>
                  <a:lnTo>
                    <a:pt x="758884" y="190913"/>
                  </a:lnTo>
                  <a:lnTo>
                    <a:pt x="781127" y="230543"/>
                  </a:lnTo>
                  <a:lnTo>
                    <a:pt x="798965" y="272725"/>
                  </a:lnTo>
                  <a:lnTo>
                    <a:pt x="812089" y="317147"/>
                  </a:lnTo>
                  <a:lnTo>
                    <a:pt x="820190" y="363502"/>
                  </a:lnTo>
                  <a:lnTo>
                    <a:pt x="822960" y="411479"/>
                  </a:lnTo>
                  <a:lnTo>
                    <a:pt x="820190" y="459457"/>
                  </a:lnTo>
                  <a:lnTo>
                    <a:pt x="812089" y="505812"/>
                  </a:lnTo>
                  <a:lnTo>
                    <a:pt x="798965" y="550234"/>
                  </a:lnTo>
                  <a:lnTo>
                    <a:pt x="781127" y="592416"/>
                  </a:lnTo>
                  <a:lnTo>
                    <a:pt x="758884" y="632046"/>
                  </a:lnTo>
                  <a:lnTo>
                    <a:pt x="732546" y="668818"/>
                  </a:lnTo>
                  <a:lnTo>
                    <a:pt x="702421" y="702421"/>
                  </a:lnTo>
                  <a:lnTo>
                    <a:pt x="668818" y="732546"/>
                  </a:lnTo>
                  <a:lnTo>
                    <a:pt x="632046" y="758884"/>
                  </a:lnTo>
                  <a:lnTo>
                    <a:pt x="592416" y="781127"/>
                  </a:lnTo>
                  <a:lnTo>
                    <a:pt x="550234" y="798965"/>
                  </a:lnTo>
                  <a:lnTo>
                    <a:pt x="505812" y="812089"/>
                  </a:lnTo>
                  <a:lnTo>
                    <a:pt x="459457" y="820190"/>
                  </a:lnTo>
                  <a:lnTo>
                    <a:pt x="411479" y="822959"/>
                  </a:lnTo>
                  <a:lnTo>
                    <a:pt x="363502" y="820190"/>
                  </a:lnTo>
                  <a:lnTo>
                    <a:pt x="317147" y="812089"/>
                  </a:lnTo>
                  <a:lnTo>
                    <a:pt x="272725" y="798965"/>
                  </a:lnTo>
                  <a:lnTo>
                    <a:pt x="230543" y="781127"/>
                  </a:lnTo>
                  <a:lnTo>
                    <a:pt x="190913" y="758884"/>
                  </a:lnTo>
                  <a:lnTo>
                    <a:pt x="154141" y="732546"/>
                  </a:lnTo>
                  <a:lnTo>
                    <a:pt x="120538" y="702421"/>
                  </a:lnTo>
                  <a:lnTo>
                    <a:pt x="90413" y="668818"/>
                  </a:lnTo>
                  <a:lnTo>
                    <a:pt x="64075" y="632046"/>
                  </a:lnTo>
                  <a:lnTo>
                    <a:pt x="41832" y="592416"/>
                  </a:lnTo>
                  <a:lnTo>
                    <a:pt x="23994" y="550234"/>
                  </a:lnTo>
                  <a:lnTo>
                    <a:pt x="10870" y="505812"/>
                  </a:lnTo>
                  <a:lnTo>
                    <a:pt x="2769" y="459457"/>
                  </a:lnTo>
                  <a:lnTo>
                    <a:pt x="0" y="411479"/>
                  </a:lnTo>
                  <a:close/>
                </a:path>
              </a:pathLst>
            </a:custGeom>
            <a:ln w="12700">
              <a:solidFill>
                <a:srgbClr val="009C9B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 descr=""/>
            <p:cNvSpPr/>
            <p:nvPr/>
          </p:nvSpPr>
          <p:spPr>
            <a:xfrm>
              <a:off x="4807076" y="1483613"/>
              <a:ext cx="227965" cy="411480"/>
            </a:xfrm>
            <a:custGeom>
              <a:avLst/>
              <a:gdLst/>
              <a:ahLst/>
              <a:cxnLst/>
              <a:rect l="l" t="t" r="r" b="b"/>
              <a:pathLst>
                <a:path w="227964" h="411480">
                  <a:moveTo>
                    <a:pt x="227457" y="0"/>
                  </a:moveTo>
                  <a:lnTo>
                    <a:pt x="179210" y="2840"/>
                  </a:lnTo>
                  <a:lnTo>
                    <a:pt x="131865" y="11265"/>
                  </a:lnTo>
                  <a:lnTo>
                    <a:pt x="85898" y="25127"/>
                  </a:lnTo>
                  <a:lnTo>
                    <a:pt x="41785" y="44281"/>
                  </a:lnTo>
                  <a:lnTo>
                    <a:pt x="0" y="68580"/>
                  </a:lnTo>
                  <a:lnTo>
                    <a:pt x="227457" y="411480"/>
                  </a:lnTo>
                  <a:lnTo>
                    <a:pt x="227457" y="0"/>
                  </a:lnTo>
                  <a:close/>
                </a:path>
              </a:pathLst>
            </a:custGeom>
            <a:solidFill>
              <a:srgbClr val="009C9B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7" name="object 27" descr=""/>
          <p:cNvGrpSpPr/>
          <p:nvPr/>
        </p:nvGrpSpPr>
        <p:grpSpPr>
          <a:xfrm>
            <a:off x="6628765" y="1477644"/>
            <a:ext cx="835660" cy="835660"/>
            <a:chOff x="6628765" y="1477644"/>
            <a:chExt cx="835660" cy="835660"/>
          </a:xfrm>
        </p:grpSpPr>
        <p:sp>
          <p:nvSpPr>
            <p:cNvPr id="28" name="object 28" descr=""/>
            <p:cNvSpPr/>
            <p:nvPr/>
          </p:nvSpPr>
          <p:spPr>
            <a:xfrm>
              <a:off x="6635115" y="1483994"/>
              <a:ext cx="822960" cy="822960"/>
            </a:xfrm>
            <a:custGeom>
              <a:avLst/>
              <a:gdLst/>
              <a:ahLst/>
              <a:cxnLst/>
              <a:rect l="l" t="t" r="r" b="b"/>
              <a:pathLst>
                <a:path w="822959" h="822960">
                  <a:moveTo>
                    <a:pt x="0" y="411479"/>
                  </a:moveTo>
                  <a:lnTo>
                    <a:pt x="2769" y="363502"/>
                  </a:lnTo>
                  <a:lnTo>
                    <a:pt x="10870" y="317147"/>
                  </a:lnTo>
                  <a:lnTo>
                    <a:pt x="23994" y="272725"/>
                  </a:lnTo>
                  <a:lnTo>
                    <a:pt x="41832" y="230543"/>
                  </a:lnTo>
                  <a:lnTo>
                    <a:pt x="64075" y="190913"/>
                  </a:lnTo>
                  <a:lnTo>
                    <a:pt x="90413" y="154141"/>
                  </a:lnTo>
                  <a:lnTo>
                    <a:pt x="120538" y="120538"/>
                  </a:lnTo>
                  <a:lnTo>
                    <a:pt x="154141" y="90413"/>
                  </a:lnTo>
                  <a:lnTo>
                    <a:pt x="190913" y="64075"/>
                  </a:lnTo>
                  <a:lnTo>
                    <a:pt x="230543" y="41832"/>
                  </a:lnTo>
                  <a:lnTo>
                    <a:pt x="272725" y="23994"/>
                  </a:lnTo>
                  <a:lnTo>
                    <a:pt x="317147" y="10870"/>
                  </a:lnTo>
                  <a:lnTo>
                    <a:pt x="363502" y="2769"/>
                  </a:lnTo>
                  <a:lnTo>
                    <a:pt x="411479" y="0"/>
                  </a:lnTo>
                  <a:lnTo>
                    <a:pt x="459457" y="2769"/>
                  </a:lnTo>
                  <a:lnTo>
                    <a:pt x="505812" y="10870"/>
                  </a:lnTo>
                  <a:lnTo>
                    <a:pt x="550234" y="23994"/>
                  </a:lnTo>
                  <a:lnTo>
                    <a:pt x="592416" y="41832"/>
                  </a:lnTo>
                  <a:lnTo>
                    <a:pt x="632046" y="64075"/>
                  </a:lnTo>
                  <a:lnTo>
                    <a:pt x="668818" y="90413"/>
                  </a:lnTo>
                  <a:lnTo>
                    <a:pt x="702421" y="120538"/>
                  </a:lnTo>
                  <a:lnTo>
                    <a:pt x="732546" y="154141"/>
                  </a:lnTo>
                  <a:lnTo>
                    <a:pt x="758884" y="190913"/>
                  </a:lnTo>
                  <a:lnTo>
                    <a:pt x="781127" y="230543"/>
                  </a:lnTo>
                  <a:lnTo>
                    <a:pt x="798965" y="272725"/>
                  </a:lnTo>
                  <a:lnTo>
                    <a:pt x="812089" y="317147"/>
                  </a:lnTo>
                  <a:lnTo>
                    <a:pt x="820190" y="363502"/>
                  </a:lnTo>
                  <a:lnTo>
                    <a:pt x="822959" y="411479"/>
                  </a:lnTo>
                  <a:lnTo>
                    <a:pt x="820190" y="459457"/>
                  </a:lnTo>
                  <a:lnTo>
                    <a:pt x="812089" y="505812"/>
                  </a:lnTo>
                  <a:lnTo>
                    <a:pt x="798965" y="550234"/>
                  </a:lnTo>
                  <a:lnTo>
                    <a:pt x="781127" y="592416"/>
                  </a:lnTo>
                  <a:lnTo>
                    <a:pt x="758884" y="632046"/>
                  </a:lnTo>
                  <a:lnTo>
                    <a:pt x="732546" y="668818"/>
                  </a:lnTo>
                  <a:lnTo>
                    <a:pt x="702421" y="702421"/>
                  </a:lnTo>
                  <a:lnTo>
                    <a:pt x="668818" y="732546"/>
                  </a:lnTo>
                  <a:lnTo>
                    <a:pt x="632046" y="758884"/>
                  </a:lnTo>
                  <a:lnTo>
                    <a:pt x="592416" y="781127"/>
                  </a:lnTo>
                  <a:lnTo>
                    <a:pt x="550234" y="798965"/>
                  </a:lnTo>
                  <a:lnTo>
                    <a:pt x="505812" y="812089"/>
                  </a:lnTo>
                  <a:lnTo>
                    <a:pt x="459457" y="820190"/>
                  </a:lnTo>
                  <a:lnTo>
                    <a:pt x="411479" y="822959"/>
                  </a:lnTo>
                  <a:lnTo>
                    <a:pt x="363502" y="820190"/>
                  </a:lnTo>
                  <a:lnTo>
                    <a:pt x="317147" y="812089"/>
                  </a:lnTo>
                  <a:lnTo>
                    <a:pt x="272725" y="798965"/>
                  </a:lnTo>
                  <a:lnTo>
                    <a:pt x="230543" y="781127"/>
                  </a:lnTo>
                  <a:lnTo>
                    <a:pt x="190913" y="758884"/>
                  </a:lnTo>
                  <a:lnTo>
                    <a:pt x="154141" y="732546"/>
                  </a:lnTo>
                  <a:lnTo>
                    <a:pt x="120538" y="702421"/>
                  </a:lnTo>
                  <a:lnTo>
                    <a:pt x="90413" y="668818"/>
                  </a:lnTo>
                  <a:lnTo>
                    <a:pt x="64075" y="632046"/>
                  </a:lnTo>
                  <a:lnTo>
                    <a:pt x="41832" y="592416"/>
                  </a:lnTo>
                  <a:lnTo>
                    <a:pt x="23994" y="550234"/>
                  </a:lnTo>
                  <a:lnTo>
                    <a:pt x="10870" y="505812"/>
                  </a:lnTo>
                  <a:lnTo>
                    <a:pt x="2769" y="459457"/>
                  </a:lnTo>
                  <a:lnTo>
                    <a:pt x="0" y="411479"/>
                  </a:lnTo>
                  <a:close/>
                </a:path>
              </a:pathLst>
            </a:custGeom>
            <a:ln w="12700">
              <a:solidFill>
                <a:srgbClr val="009C9B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 descr=""/>
            <p:cNvSpPr/>
            <p:nvPr/>
          </p:nvSpPr>
          <p:spPr>
            <a:xfrm>
              <a:off x="6634734" y="1483613"/>
              <a:ext cx="411480" cy="822960"/>
            </a:xfrm>
            <a:custGeom>
              <a:avLst/>
              <a:gdLst/>
              <a:ahLst/>
              <a:cxnLst/>
              <a:rect l="l" t="t" r="r" b="b"/>
              <a:pathLst>
                <a:path w="411479" h="822960">
                  <a:moveTo>
                    <a:pt x="411480" y="0"/>
                  </a:moveTo>
                  <a:lnTo>
                    <a:pt x="363789" y="2735"/>
                  </a:lnTo>
                  <a:lnTo>
                    <a:pt x="317694" y="10739"/>
                  </a:lnTo>
                  <a:lnTo>
                    <a:pt x="273499" y="23709"/>
                  </a:lnTo>
                  <a:lnTo>
                    <a:pt x="231510" y="41343"/>
                  </a:lnTo>
                  <a:lnTo>
                    <a:pt x="192031" y="63339"/>
                  </a:lnTo>
                  <a:lnTo>
                    <a:pt x="155368" y="89393"/>
                  </a:lnTo>
                  <a:lnTo>
                    <a:pt x="121824" y="119205"/>
                  </a:lnTo>
                  <a:lnTo>
                    <a:pt x="91706" y="152471"/>
                  </a:lnTo>
                  <a:lnTo>
                    <a:pt x="65318" y="188888"/>
                  </a:lnTo>
                  <a:lnTo>
                    <a:pt x="42965" y="228155"/>
                  </a:lnTo>
                  <a:lnTo>
                    <a:pt x="24951" y="269969"/>
                  </a:lnTo>
                  <a:lnTo>
                    <a:pt x="11583" y="314028"/>
                  </a:lnTo>
                  <a:lnTo>
                    <a:pt x="3164" y="360029"/>
                  </a:lnTo>
                  <a:lnTo>
                    <a:pt x="0" y="407670"/>
                  </a:lnTo>
                  <a:lnTo>
                    <a:pt x="2338" y="455696"/>
                  </a:lnTo>
                  <a:lnTo>
                    <a:pt x="10019" y="502140"/>
                  </a:lnTo>
                  <a:lnTo>
                    <a:pt x="22737" y="546691"/>
                  </a:lnTo>
                  <a:lnTo>
                    <a:pt x="40188" y="589039"/>
                  </a:lnTo>
                  <a:lnTo>
                    <a:pt x="62064" y="628872"/>
                  </a:lnTo>
                  <a:lnTo>
                    <a:pt x="88060" y="665881"/>
                  </a:lnTo>
                  <a:lnTo>
                    <a:pt x="117871" y="699754"/>
                  </a:lnTo>
                  <a:lnTo>
                    <a:pt x="151191" y="730180"/>
                  </a:lnTo>
                  <a:lnTo>
                    <a:pt x="187714" y="756849"/>
                  </a:lnTo>
                  <a:lnTo>
                    <a:pt x="227133" y="779450"/>
                  </a:lnTo>
                  <a:lnTo>
                    <a:pt x="269144" y="797672"/>
                  </a:lnTo>
                  <a:lnTo>
                    <a:pt x="313441" y="811205"/>
                  </a:lnTo>
                  <a:lnTo>
                    <a:pt x="359718" y="819738"/>
                  </a:lnTo>
                  <a:lnTo>
                    <a:pt x="407670" y="822960"/>
                  </a:lnTo>
                  <a:lnTo>
                    <a:pt x="411480" y="411480"/>
                  </a:lnTo>
                  <a:lnTo>
                    <a:pt x="411480" y="0"/>
                  </a:lnTo>
                  <a:close/>
                </a:path>
              </a:pathLst>
            </a:custGeom>
            <a:solidFill>
              <a:srgbClr val="009C9B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0" name="object 30" descr=""/>
          <p:cNvGrpSpPr/>
          <p:nvPr/>
        </p:nvGrpSpPr>
        <p:grpSpPr>
          <a:xfrm>
            <a:off x="8632825" y="1477644"/>
            <a:ext cx="835660" cy="835660"/>
            <a:chOff x="8632825" y="1477644"/>
            <a:chExt cx="835660" cy="835660"/>
          </a:xfrm>
        </p:grpSpPr>
        <p:sp>
          <p:nvSpPr>
            <p:cNvPr id="31" name="object 31" descr=""/>
            <p:cNvSpPr/>
            <p:nvPr/>
          </p:nvSpPr>
          <p:spPr>
            <a:xfrm>
              <a:off x="8639175" y="1483994"/>
              <a:ext cx="822960" cy="822960"/>
            </a:xfrm>
            <a:custGeom>
              <a:avLst/>
              <a:gdLst/>
              <a:ahLst/>
              <a:cxnLst/>
              <a:rect l="l" t="t" r="r" b="b"/>
              <a:pathLst>
                <a:path w="822959" h="822960">
                  <a:moveTo>
                    <a:pt x="0" y="411479"/>
                  </a:moveTo>
                  <a:lnTo>
                    <a:pt x="2769" y="363502"/>
                  </a:lnTo>
                  <a:lnTo>
                    <a:pt x="10870" y="317147"/>
                  </a:lnTo>
                  <a:lnTo>
                    <a:pt x="23994" y="272725"/>
                  </a:lnTo>
                  <a:lnTo>
                    <a:pt x="41832" y="230543"/>
                  </a:lnTo>
                  <a:lnTo>
                    <a:pt x="64075" y="190913"/>
                  </a:lnTo>
                  <a:lnTo>
                    <a:pt x="90413" y="154141"/>
                  </a:lnTo>
                  <a:lnTo>
                    <a:pt x="120538" y="120538"/>
                  </a:lnTo>
                  <a:lnTo>
                    <a:pt x="154141" y="90413"/>
                  </a:lnTo>
                  <a:lnTo>
                    <a:pt x="190913" y="64075"/>
                  </a:lnTo>
                  <a:lnTo>
                    <a:pt x="230543" y="41832"/>
                  </a:lnTo>
                  <a:lnTo>
                    <a:pt x="272725" y="23994"/>
                  </a:lnTo>
                  <a:lnTo>
                    <a:pt x="317147" y="10870"/>
                  </a:lnTo>
                  <a:lnTo>
                    <a:pt x="363502" y="2769"/>
                  </a:lnTo>
                  <a:lnTo>
                    <a:pt x="411479" y="0"/>
                  </a:lnTo>
                  <a:lnTo>
                    <a:pt x="459457" y="2769"/>
                  </a:lnTo>
                  <a:lnTo>
                    <a:pt x="505812" y="10870"/>
                  </a:lnTo>
                  <a:lnTo>
                    <a:pt x="550234" y="23994"/>
                  </a:lnTo>
                  <a:lnTo>
                    <a:pt x="592416" y="41832"/>
                  </a:lnTo>
                  <a:lnTo>
                    <a:pt x="632046" y="64075"/>
                  </a:lnTo>
                  <a:lnTo>
                    <a:pt x="668818" y="90413"/>
                  </a:lnTo>
                  <a:lnTo>
                    <a:pt x="702421" y="120538"/>
                  </a:lnTo>
                  <a:lnTo>
                    <a:pt x="732546" y="154141"/>
                  </a:lnTo>
                  <a:lnTo>
                    <a:pt x="758884" y="190913"/>
                  </a:lnTo>
                  <a:lnTo>
                    <a:pt x="781127" y="230543"/>
                  </a:lnTo>
                  <a:lnTo>
                    <a:pt x="798965" y="272725"/>
                  </a:lnTo>
                  <a:lnTo>
                    <a:pt x="812089" y="317147"/>
                  </a:lnTo>
                  <a:lnTo>
                    <a:pt x="820190" y="363502"/>
                  </a:lnTo>
                  <a:lnTo>
                    <a:pt x="822959" y="411479"/>
                  </a:lnTo>
                  <a:lnTo>
                    <a:pt x="820190" y="459457"/>
                  </a:lnTo>
                  <a:lnTo>
                    <a:pt x="812089" y="505812"/>
                  </a:lnTo>
                  <a:lnTo>
                    <a:pt x="798965" y="550234"/>
                  </a:lnTo>
                  <a:lnTo>
                    <a:pt x="781127" y="592416"/>
                  </a:lnTo>
                  <a:lnTo>
                    <a:pt x="758884" y="632046"/>
                  </a:lnTo>
                  <a:lnTo>
                    <a:pt x="732546" y="668818"/>
                  </a:lnTo>
                  <a:lnTo>
                    <a:pt x="702421" y="702421"/>
                  </a:lnTo>
                  <a:lnTo>
                    <a:pt x="668818" y="732546"/>
                  </a:lnTo>
                  <a:lnTo>
                    <a:pt x="632046" y="758884"/>
                  </a:lnTo>
                  <a:lnTo>
                    <a:pt x="592416" y="781127"/>
                  </a:lnTo>
                  <a:lnTo>
                    <a:pt x="550234" y="798965"/>
                  </a:lnTo>
                  <a:lnTo>
                    <a:pt x="505812" y="812089"/>
                  </a:lnTo>
                  <a:lnTo>
                    <a:pt x="459457" y="820190"/>
                  </a:lnTo>
                  <a:lnTo>
                    <a:pt x="411479" y="822959"/>
                  </a:lnTo>
                  <a:lnTo>
                    <a:pt x="363502" y="820190"/>
                  </a:lnTo>
                  <a:lnTo>
                    <a:pt x="317147" y="812089"/>
                  </a:lnTo>
                  <a:lnTo>
                    <a:pt x="272725" y="798965"/>
                  </a:lnTo>
                  <a:lnTo>
                    <a:pt x="230543" y="781127"/>
                  </a:lnTo>
                  <a:lnTo>
                    <a:pt x="190913" y="758884"/>
                  </a:lnTo>
                  <a:lnTo>
                    <a:pt x="154141" y="732546"/>
                  </a:lnTo>
                  <a:lnTo>
                    <a:pt x="120538" y="702421"/>
                  </a:lnTo>
                  <a:lnTo>
                    <a:pt x="90413" y="668818"/>
                  </a:lnTo>
                  <a:lnTo>
                    <a:pt x="64075" y="632046"/>
                  </a:lnTo>
                  <a:lnTo>
                    <a:pt x="41832" y="592416"/>
                  </a:lnTo>
                  <a:lnTo>
                    <a:pt x="23994" y="550234"/>
                  </a:lnTo>
                  <a:lnTo>
                    <a:pt x="10870" y="505812"/>
                  </a:lnTo>
                  <a:lnTo>
                    <a:pt x="2769" y="459457"/>
                  </a:lnTo>
                  <a:lnTo>
                    <a:pt x="0" y="411479"/>
                  </a:lnTo>
                  <a:close/>
                </a:path>
              </a:pathLst>
            </a:custGeom>
            <a:ln w="12700">
              <a:solidFill>
                <a:srgbClr val="009C9B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 descr=""/>
            <p:cNvSpPr/>
            <p:nvPr/>
          </p:nvSpPr>
          <p:spPr>
            <a:xfrm>
              <a:off x="8638793" y="1483613"/>
              <a:ext cx="411480" cy="411480"/>
            </a:xfrm>
            <a:custGeom>
              <a:avLst/>
              <a:gdLst/>
              <a:ahLst/>
              <a:cxnLst/>
              <a:rect l="l" t="t" r="r" b="b"/>
              <a:pathLst>
                <a:path w="411479" h="411480">
                  <a:moveTo>
                    <a:pt x="411479" y="0"/>
                  </a:moveTo>
                  <a:lnTo>
                    <a:pt x="363738" y="2739"/>
                  </a:lnTo>
                  <a:lnTo>
                    <a:pt x="317600" y="10754"/>
                  </a:lnTo>
                  <a:lnTo>
                    <a:pt x="273371" y="23743"/>
                  </a:lnTo>
                  <a:lnTo>
                    <a:pt x="231354" y="41402"/>
                  </a:lnTo>
                  <a:lnTo>
                    <a:pt x="191856" y="63430"/>
                  </a:lnTo>
                  <a:lnTo>
                    <a:pt x="155181" y="89523"/>
                  </a:lnTo>
                  <a:lnTo>
                    <a:pt x="121634" y="119379"/>
                  </a:lnTo>
                  <a:lnTo>
                    <a:pt x="91519" y="152696"/>
                  </a:lnTo>
                  <a:lnTo>
                    <a:pt x="65143" y="189169"/>
                  </a:lnTo>
                  <a:lnTo>
                    <a:pt x="42809" y="228498"/>
                  </a:lnTo>
                  <a:lnTo>
                    <a:pt x="24823" y="270378"/>
                  </a:lnTo>
                  <a:lnTo>
                    <a:pt x="11489" y="314508"/>
                  </a:lnTo>
                  <a:lnTo>
                    <a:pt x="3113" y="360584"/>
                  </a:lnTo>
                  <a:lnTo>
                    <a:pt x="0" y="408305"/>
                  </a:lnTo>
                  <a:lnTo>
                    <a:pt x="411479" y="411480"/>
                  </a:lnTo>
                  <a:lnTo>
                    <a:pt x="411479" y="0"/>
                  </a:lnTo>
                  <a:close/>
                </a:path>
              </a:pathLst>
            </a:custGeom>
            <a:solidFill>
              <a:srgbClr val="009C9B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3" name="object 33" descr=""/>
          <p:cNvSpPr txBox="1"/>
          <p:nvPr/>
        </p:nvSpPr>
        <p:spPr>
          <a:xfrm>
            <a:off x="10204704" y="1367027"/>
            <a:ext cx="1318260" cy="1031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184150" marR="5080" indent="-171450">
              <a:lnSpc>
                <a:spcPct val="100000"/>
              </a:lnSpc>
              <a:spcBef>
                <a:spcPts val="95"/>
              </a:spcBef>
              <a:buClr>
                <a:srgbClr val="009F9F"/>
              </a:buClr>
              <a:buFont typeface="Wingdings"/>
              <a:buChar char=""/>
              <a:tabLst>
                <a:tab pos="184150" algn="l"/>
              </a:tabLst>
            </a:pPr>
            <a:r>
              <a:rPr dirty="0" sz="1100">
                <a:solidFill>
                  <a:srgbClr val="03234D"/>
                </a:solidFill>
                <a:latin typeface="Arial MT"/>
                <a:cs typeface="Arial MT"/>
              </a:rPr>
              <a:t>~$10Bn</a:t>
            </a:r>
            <a:r>
              <a:rPr dirty="0" sz="1100" spc="-5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100" spc="-10">
                <a:solidFill>
                  <a:srgbClr val="03234D"/>
                </a:solidFill>
                <a:latin typeface="Arial MT"/>
                <a:cs typeface="Arial MT"/>
              </a:rPr>
              <a:t>valuation: </a:t>
            </a:r>
            <a:r>
              <a:rPr dirty="0" sz="1100">
                <a:solidFill>
                  <a:srgbClr val="03234D"/>
                </a:solidFill>
                <a:latin typeface="Arial MT"/>
                <a:cs typeface="Arial MT"/>
              </a:rPr>
              <a:t>too</a:t>
            </a:r>
            <a:r>
              <a:rPr dirty="0" sz="110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100" spc="-10">
                <a:solidFill>
                  <a:srgbClr val="03234D"/>
                </a:solidFill>
                <a:latin typeface="Arial MT"/>
                <a:cs typeface="Arial MT"/>
              </a:rPr>
              <a:t>large</a:t>
            </a:r>
            <a:endParaRPr sz="1100">
              <a:latin typeface="Arial MT"/>
              <a:cs typeface="Arial MT"/>
            </a:endParaRPr>
          </a:p>
          <a:p>
            <a:pPr algn="just" marL="184150" marR="141605" indent="-171450">
              <a:lnSpc>
                <a:spcPct val="100000"/>
              </a:lnSpc>
              <a:buClr>
                <a:srgbClr val="009F9F"/>
              </a:buClr>
              <a:buFont typeface="Wingdings"/>
              <a:buChar char=""/>
              <a:tabLst>
                <a:tab pos="184150" algn="l"/>
              </a:tabLst>
            </a:pPr>
            <a:r>
              <a:rPr dirty="0" sz="1100">
                <a:solidFill>
                  <a:srgbClr val="03234D"/>
                </a:solidFill>
                <a:latin typeface="Arial MT"/>
                <a:cs typeface="Arial MT"/>
              </a:rPr>
              <a:t>Too</a:t>
            </a:r>
            <a:r>
              <a:rPr dirty="0" sz="1100" spc="-4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100">
                <a:solidFill>
                  <a:srgbClr val="03234D"/>
                </a:solidFill>
                <a:latin typeface="Arial MT"/>
                <a:cs typeface="Arial MT"/>
              </a:rPr>
              <a:t>much</a:t>
            </a:r>
            <a:r>
              <a:rPr dirty="0" sz="1100" spc="-4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100" spc="-10">
                <a:solidFill>
                  <a:srgbClr val="03234D"/>
                </a:solidFill>
                <a:latin typeface="Arial MT"/>
                <a:cs typeface="Arial MT"/>
              </a:rPr>
              <a:t>fossil </a:t>
            </a:r>
            <a:r>
              <a:rPr dirty="0" sz="1100">
                <a:solidFill>
                  <a:srgbClr val="03234D"/>
                </a:solidFill>
                <a:latin typeface="Arial MT"/>
                <a:cs typeface="Arial MT"/>
              </a:rPr>
              <a:t>fuel</a:t>
            </a:r>
            <a:r>
              <a:rPr dirty="0" sz="1100" spc="-4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100">
                <a:solidFill>
                  <a:srgbClr val="03234D"/>
                </a:solidFill>
                <a:latin typeface="Arial MT"/>
                <a:cs typeface="Arial MT"/>
              </a:rPr>
              <a:t>exposure</a:t>
            </a:r>
            <a:r>
              <a:rPr dirty="0" sz="1100" spc="-4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100" spc="-25">
                <a:solidFill>
                  <a:srgbClr val="03234D"/>
                </a:solidFill>
                <a:latin typeface="Arial MT"/>
                <a:cs typeface="Arial MT"/>
              </a:rPr>
              <a:t>in </a:t>
            </a:r>
            <a:r>
              <a:rPr dirty="0" sz="1100">
                <a:solidFill>
                  <a:srgbClr val="03234D"/>
                </a:solidFill>
                <a:latin typeface="Arial MT"/>
                <a:cs typeface="Arial MT"/>
              </a:rPr>
              <a:t>large</a:t>
            </a:r>
            <a:r>
              <a:rPr dirty="0" sz="1100" spc="-4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100" spc="-10">
                <a:solidFill>
                  <a:srgbClr val="03234D"/>
                </a:solidFill>
                <a:latin typeface="Arial MT"/>
                <a:cs typeface="Arial MT"/>
              </a:rPr>
              <a:t>generator segment</a:t>
            </a:r>
            <a:endParaRPr sz="1100">
              <a:latin typeface="Arial MT"/>
              <a:cs typeface="Arial MT"/>
            </a:endParaRPr>
          </a:p>
        </p:txBody>
      </p:sp>
      <p:pic>
        <p:nvPicPr>
          <p:cNvPr id="34" name="object 34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343826" y="2990850"/>
            <a:ext cx="1397808" cy="300932"/>
          </a:xfrm>
          <a:prstGeom prst="rect">
            <a:avLst/>
          </a:prstGeom>
        </p:spPr>
      </p:pic>
      <p:sp>
        <p:nvSpPr>
          <p:cNvPr id="35" name="object 35" descr=""/>
          <p:cNvSpPr txBox="1"/>
          <p:nvPr/>
        </p:nvSpPr>
        <p:spPr>
          <a:xfrm>
            <a:off x="1931670" y="2703830"/>
            <a:ext cx="2074545" cy="8636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84150" marR="53975" indent="-171450">
              <a:lnSpc>
                <a:spcPct val="100000"/>
              </a:lnSpc>
              <a:spcBef>
                <a:spcPts val="95"/>
              </a:spcBef>
              <a:buClr>
                <a:srgbClr val="009F9F"/>
              </a:buClr>
              <a:buFont typeface="Wingdings"/>
              <a:buChar char=""/>
              <a:tabLst>
                <a:tab pos="184150" algn="l"/>
              </a:tabLst>
            </a:pPr>
            <a:r>
              <a:rPr dirty="0" sz="1100" spc="-10">
                <a:solidFill>
                  <a:srgbClr val="03234D"/>
                </a:solidFill>
                <a:latin typeface="Arial MT"/>
                <a:cs typeface="Arial MT"/>
              </a:rPr>
              <a:t>Manufacturing</a:t>
            </a:r>
            <a:r>
              <a:rPr dirty="0" sz="1100" spc="-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100">
                <a:solidFill>
                  <a:srgbClr val="03234D"/>
                </a:solidFill>
                <a:latin typeface="Arial MT"/>
                <a:cs typeface="Arial MT"/>
              </a:rPr>
              <a:t>of</a:t>
            </a:r>
            <a:r>
              <a:rPr dirty="0" sz="1100" spc="1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100">
                <a:solidFill>
                  <a:srgbClr val="03234D"/>
                </a:solidFill>
                <a:latin typeface="Arial MT"/>
                <a:cs typeface="Arial MT"/>
              </a:rPr>
              <a:t>solar </a:t>
            </a:r>
            <a:r>
              <a:rPr dirty="0" sz="1100" spc="-10">
                <a:solidFill>
                  <a:srgbClr val="03234D"/>
                </a:solidFill>
                <a:latin typeface="Arial MT"/>
                <a:cs typeface="Arial MT"/>
              </a:rPr>
              <a:t>panels </a:t>
            </a:r>
            <a:r>
              <a:rPr dirty="0" sz="1100">
                <a:solidFill>
                  <a:srgbClr val="03234D"/>
                </a:solidFill>
                <a:latin typeface="Arial MT"/>
                <a:cs typeface="Arial MT"/>
              </a:rPr>
              <a:t>could</a:t>
            </a:r>
            <a:r>
              <a:rPr dirty="0" sz="1100" spc="-3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100">
                <a:solidFill>
                  <a:srgbClr val="03234D"/>
                </a:solidFill>
                <a:latin typeface="Arial MT"/>
                <a:cs typeface="Arial MT"/>
              </a:rPr>
              <a:t>be</a:t>
            </a:r>
            <a:r>
              <a:rPr dirty="0" sz="1100" spc="-3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100">
                <a:solidFill>
                  <a:srgbClr val="03234D"/>
                </a:solidFill>
                <a:latin typeface="Arial MT"/>
                <a:cs typeface="Arial MT"/>
              </a:rPr>
              <a:t>optimized</a:t>
            </a:r>
            <a:r>
              <a:rPr dirty="0" sz="1100" spc="-3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100" spc="-20">
                <a:solidFill>
                  <a:srgbClr val="03234D"/>
                </a:solidFill>
                <a:latin typeface="Arial MT"/>
                <a:cs typeface="Arial MT"/>
              </a:rPr>
              <a:t>with </a:t>
            </a:r>
            <a:r>
              <a:rPr dirty="0" sz="1100">
                <a:solidFill>
                  <a:srgbClr val="03234D"/>
                </a:solidFill>
                <a:latin typeface="Arial MT"/>
                <a:cs typeface="Arial MT"/>
              </a:rPr>
              <a:t>Siemens</a:t>
            </a:r>
            <a:r>
              <a:rPr dirty="0" sz="1100" spc="-5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100" spc="-10">
                <a:solidFill>
                  <a:srgbClr val="03234D"/>
                </a:solidFill>
                <a:latin typeface="Arial MT"/>
                <a:cs typeface="Arial MT"/>
              </a:rPr>
              <a:t>System</a:t>
            </a:r>
            <a:endParaRPr sz="1100">
              <a:latin typeface="Arial MT"/>
              <a:cs typeface="Arial MT"/>
            </a:endParaRPr>
          </a:p>
          <a:p>
            <a:pPr marL="184150" marR="5080" indent="-171450">
              <a:lnSpc>
                <a:spcPct val="100000"/>
              </a:lnSpc>
              <a:buClr>
                <a:srgbClr val="009F9F"/>
              </a:buClr>
              <a:buFont typeface="Wingdings"/>
              <a:buChar char=""/>
              <a:tabLst>
                <a:tab pos="184150" algn="l"/>
              </a:tabLst>
            </a:pPr>
            <a:r>
              <a:rPr dirty="0" sz="1100">
                <a:solidFill>
                  <a:srgbClr val="03234D"/>
                </a:solidFill>
                <a:latin typeface="Arial MT"/>
                <a:cs typeface="Arial MT"/>
              </a:rPr>
              <a:t>Solar</a:t>
            </a:r>
            <a:r>
              <a:rPr dirty="0" sz="110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100">
                <a:solidFill>
                  <a:srgbClr val="03234D"/>
                </a:solidFill>
                <a:latin typeface="Arial MT"/>
                <a:cs typeface="Arial MT"/>
              </a:rPr>
              <a:t>power</a:t>
            </a:r>
            <a:r>
              <a:rPr dirty="0" sz="110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100">
                <a:solidFill>
                  <a:srgbClr val="03234D"/>
                </a:solidFill>
                <a:latin typeface="Arial MT"/>
                <a:cs typeface="Arial MT"/>
              </a:rPr>
              <a:t>is</a:t>
            </a:r>
            <a:r>
              <a:rPr dirty="0" sz="110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100">
                <a:solidFill>
                  <a:srgbClr val="03234D"/>
                </a:solidFill>
                <a:latin typeface="Arial MT"/>
                <a:cs typeface="Arial MT"/>
              </a:rPr>
              <a:t>growing</a:t>
            </a:r>
            <a:r>
              <a:rPr dirty="0" sz="110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100">
                <a:solidFill>
                  <a:srgbClr val="03234D"/>
                </a:solidFill>
                <a:latin typeface="Arial MT"/>
                <a:cs typeface="Arial MT"/>
              </a:rPr>
              <a:t>to</a:t>
            </a:r>
            <a:r>
              <a:rPr dirty="0" sz="110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100">
                <a:solidFill>
                  <a:srgbClr val="03234D"/>
                </a:solidFill>
                <a:latin typeface="Arial MT"/>
                <a:cs typeface="Arial MT"/>
              </a:rPr>
              <a:t>be</a:t>
            </a:r>
            <a:r>
              <a:rPr dirty="0" sz="110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100" spc="-50">
                <a:solidFill>
                  <a:srgbClr val="03234D"/>
                </a:solidFill>
                <a:latin typeface="Arial MT"/>
                <a:cs typeface="Arial MT"/>
              </a:rPr>
              <a:t>a </a:t>
            </a:r>
            <a:r>
              <a:rPr dirty="0" sz="1100">
                <a:solidFill>
                  <a:srgbClr val="03234D"/>
                </a:solidFill>
                <a:latin typeface="Arial MT"/>
                <a:cs typeface="Arial MT"/>
              </a:rPr>
              <a:t>more</a:t>
            </a:r>
            <a:r>
              <a:rPr dirty="0" sz="1100" spc="-3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100">
                <a:solidFill>
                  <a:srgbClr val="03234D"/>
                </a:solidFill>
                <a:latin typeface="Arial MT"/>
                <a:cs typeface="Arial MT"/>
              </a:rPr>
              <a:t>attractive</a:t>
            </a:r>
            <a:r>
              <a:rPr dirty="0" sz="1100" spc="-5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100" spc="-10">
                <a:solidFill>
                  <a:srgbClr val="03234D"/>
                </a:solidFill>
                <a:latin typeface="Arial MT"/>
                <a:cs typeface="Arial MT"/>
              </a:rPr>
              <a:t>vertical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36" name="object 36" descr=""/>
          <p:cNvSpPr txBox="1"/>
          <p:nvPr/>
        </p:nvSpPr>
        <p:spPr>
          <a:xfrm>
            <a:off x="10204704" y="2554986"/>
            <a:ext cx="1128395" cy="11988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84150" marR="106045" indent="-171450">
              <a:lnSpc>
                <a:spcPct val="100000"/>
              </a:lnSpc>
              <a:spcBef>
                <a:spcPts val="95"/>
              </a:spcBef>
              <a:buClr>
                <a:srgbClr val="009F9F"/>
              </a:buClr>
              <a:buFont typeface="Wingdings"/>
              <a:buChar char=""/>
              <a:tabLst>
                <a:tab pos="184150" algn="l"/>
              </a:tabLst>
            </a:pPr>
            <a:r>
              <a:rPr dirty="0" sz="1100">
                <a:solidFill>
                  <a:srgbClr val="03234D"/>
                </a:solidFill>
                <a:latin typeface="Arial MT"/>
                <a:cs typeface="Arial MT"/>
              </a:rPr>
              <a:t>~$28</a:t>
            </a:r>
            <a:r>
              <a:rPr dirty="0" sz="110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100" spc="-25">
                <a:solidFill>
                  <a:srgbClr val="03234D"/>
                </a:solidFill>
                <a:latin typeface="Arial MT"/>
                <a:cs typeface="Arial MT"/>
              </a:rPr>
              <a:t>Bn </a:t>
            </a:r>
            <a:r>
              <a:rPr dirty="0" sz="1100">
                <a:solidFill>
                  <a:srgbClr val="03234D"/>
                </a:solidFill>
                <a:latin typeface="Arial MT"/>
                <a:cs typeface="Arial MT"/>
              </a:rPr>
              <a:t>valuation:</a:t>
            </a:r>
            <a:r>
              <a:rPr dirty="0" sz="1100" spc="-7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100" spc="-25">
                <a:solidFill>
                  <a:srgbClr val="03234D"/>
                </a:solidFill>
                <a:latin typeface="Arial MT"/>
                <a:cs typeface="Arial MT"/>
              </a:rPr>
              <a:t>too </a:t>
            </a:r>
            <a:r>
              <a:rPr dirty="0" sz="1100" spc="-10">
                <a:solidFill>
                  <a:srgbClr val="03234D"/>
                </a:solidFill>
                <a:latin typeface="Arial MT"/>
                <a:cs typeface="Arial MT"/>
              </a:rPr>
              <a:t>large</a:t>
            </a:r>
            <a:endParaRPr sz="1100">
              <a:latin typeface="Arial MT"/>
              <a:cs typeface="Arial MT"/>
            </a:endParaRPr>
          </a:p>
          <a:p>
            <a:pPr marL="184150" marR="5080" indent="-171450">
              <a:lnSpc>
                <a:spcPct val="100000"/>
              </a:lnSpc>
              <a:buClr>
                <a:srgbClr val="009F9F"/>
              </a:buClr>
              <a:buFont typeface="Wingdings"/>
              <a:buChar char=""/>
              <a:tabLst>
                <a:tab pos="184150" algn="l"/>
              </a:tabLst>
            </a:pPr>
            <a:r>
              <a:rPr dirty="0" sz="1100" spc="-10">
                <a:solidFill>
                  <a:srgbClr val="03234D"/>
                </a:solidFill>
                <a:latin typeface="Arial MT"/>
                <a:cs typeface="Arial MT"/>
              </a:rPr>
              <a:t>Capitally intensive </a:t>
            </a:r>
            <a:r>
              <a:rPr dirty="0" sz="1100">
                <a:solidFill>
                  <a:srgbClr val="03234D"/>
                </a:solidFill>
                <a:latin typeface="Arial MT"/>
                <a:cs typeface="Arial MT"/>
              </a:rPr>
              <a:t>business</a:t>
            </a:r>
            <a:r>
              <a:rPr dirty="0" sz="1100" spc="-5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100" spc="-20">
                <a:solidFill>
                  <a:srgbClr val="03234D"/>
                </a:solidFill>
                <a:latin typeface="Arial MT"/>
                <a:cs typeface="Arial MT"/>
              </a:rPr>
              <a:t>much </a:t>
            </a:r>
            <a:r>
              <a:rPr dirty="0" sz="1100">
                <a:solidFill>
                  <a:srgbClr val="03234D"/>
                </a:solidFill>
                <a:latin typeface="Arial MT"/>
                <a:cs typeface="Arial MT"/>
              </a:rPr>
              <a:t>like</a:t>
            </a:r>
            <a:r>
              <a:rPr dirty="0" sz="1100" spc="-4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100" spc="-10">
                <a:solidFill>
                  <a:srgbClr val="03234D"/>
                </a:solidFill>
                <a:latin typeface="Arial MT"/>
                <a:cs typeface="Arial MT"/>
              </a:rPr>
              <a:t>Vestas</a:t>
            </a:r>
            <a:endParaRPr sz="1100">
              <a:latin typeface="Arial MT"/>
              <a:cs typeface="Arial MT"/>
            </a:endParaRPr>
          </a:p>
        </p:txBody>
      </p:sp>
      <p:grpSp>
        <p:nvGrpSpPr>
          <p:cNvPr id="37" name="object 37" descr=""/>
          <p:cNvGrpSpPr/>
          <p:nvPr/>
        </p:nvGrpSpPr>
        <p:grpSpPr>
          <a:xfrm>
            <a:off x="4617084" y="2726563"/>
            <a:ext cx="835660" cy="835660"/>
            <a:chOff x="4617084" y="2726563"/>
            <a:chExt cx="835660" cy="835660"/>
          </a:xfrm>
        </p:grpSpPr>
        <p:sp>
          <p:nvSpPr>
            <p:cNvPr id="38" name="object 38" descr=""/>
            <p:cNvSpPr/>
            <p:nvPr/>
          </p:nvSpPr>
          <p:spPr>
            <a:xfrm>
              <a:off x="4623434" y="2732913"/>
              <a:ext cx="822960" cy="822960"/>
            </a:xfrm>
            <a:custGeom>
              <a:avLst/>
              <a:gdLst/>
              <a:ahLst/>
              <a:cxnLst/>
              <a:rect l="l" t="t" r="r" b="b"/>
              <a:pathLst>
                <a:path w="822960" h="822960">
                  <a:moveTo>
                    <a:pt x="0" y="411479"/>
                  </a:moveTo>
                  <a:lnTo>
                    <a:pt x="2769" y="363502"/>
                  </a:lnTo>
                  <a:lnTo>
                    <a:pt x="10870" y="317147"/>
                  </a:lnTo>
                  <a:lnTo>
                    <a:pt x="23994" y="272725"/>
                  </a:lnTo>
                  <a:lnTo>
                    <a:pt x="41832" y="230543"/>
                  </a:lnTo>
                  <a:lnTo>
                    <a:pt x="64075" y="190913"/>
                  </a:lnTo>
                  <a:lnTo>
                    <a:pt x="90413" y="154141"/>
                  </a:lnTo>
                  <a:lnTo>
                    <a:pt x="120538" y="120538"/>
                  </a:lnTo>
                  <a:lnTo>
                    <a:pt x="154141" y="90413"/>
                  </a:lnTo>
                  <a:lnTo>
                    <a:pt x="190913" y="64075"/>
                  </a:lnTo>
                  <a:lnTo>
                    <a:pt x="230543" y="41832"/>
                  </a:lnTo>
                  <a:lnTo>
                    <a:pt x="272725" y="23994"/>
                  </a:lnTo>
                  <a:lnTo>
                    <a:pt x="317147" y="10870"/>
                  </a:lnTo>
                  <a:lnTo>
                    <a:pt x="363502" y="2769"/>
                  </a:lnTo>
                  <a:lnTo>
                    <a:pt x="411479" y="0"/>
                  </a:lnTo>
                  <a:lnTo>
                    <a:pt x="459457" y="2769"/>
                  </a:lnTo>
                  <a:lnTo>
                    <a:pt x="505812" y="10870"/>
                  </a:lnTo>
                  <a:lnTo>
                    <a:pt x="550234" y="23994"/>
                  </a:lnTo>
                  <a:lnTo>
                    <a:pt x="592416" y="41832"/>
                  </a:lnTo>
                  <a:lnTo>
                    <a:pt x="632046" y="64075"/>
                  </a:lnTo>
                  <a:lnTo>
                    <a:pt x="668818" y="90413"/>
                  </a:lnTo>
                  <a:lnTo>
                    <a:pt x="702421" y="120538"/>
                  </a:lnTo>
                  <a:lnTo>
                    <a:pt x="732546" y="154141"/>
                  </a:lnTo>
                  <a:lnTo>
                    <a:pt x="758884" y="190913"/>
                  </a:lnTo>
                  <a:lnTo>
                    <a:pt x="781127" y="230543"/>
                  </a:lnTo>
                  <a:lnTo>
                    <a:pt x="798965" y="272725"/>
                  </a:lnTo>
                  <a:lnTo>
                    <a:pt x="812089" y="317147"/>
                  </a:lnTo>
                  <a:lnTo>
                    <a:pt x="820190" y="363502"/>
                  </a:lnTo>
                  <a:lnTo>
                    <a:pt x="822960" y="411479"/>
                  </a:lnTo>
                  <a:lnTo>
                    <a:pt x="820190" y="459457"/>
                  </a:lnTo>
                  <a:lnTo>
                    <a:pt x="812089" y="505812"/>
                  </a:lnTo>
                  <a:lnTo>
                    <a:pt x="798965" y="550234"/>
                  </a:lnTo>
                  <a:lnTo>
                    <a:pt x="781127" y="592416"/>
                  </a:lnTo>
                  <a:lnTo>
                    <a:pt x="758884" y="632046"/>
                  </a:lnTo>
                  <a:lnTo>
                    <a:pt x="732546" y="668818"/>
                  </a:lnTo>
                  <a:lnTo>
                    <a:pt x="702421" y="702421"/>
                  </a:lnTo>
                  <a:lnTo>
                    <a:pt x="668818" y="732546"/>
                  </a:lnTo>
                  <a:lnTo>
                    <a:pt x="632046" y="758884"/>
                  </a:lnTo>
                  <a:lnTo>
                    <a:pt x="592416" y="781127"/>
                  </a:lnTo>
                  <a:lnTo>
                    <a:pt x="550234" y="798965"/>
                  </a:lnTo>
                  <a:lnTo>
                    <a:pt x="505812" y="812089"/>
                  </a:lnTo>
                  <a:lnTo>
                    <a:pt x="459457" y="820190"/>
                  </a:lnTo>
                  <a:lnTo>
                    <a:pt x="411479" y="822960"/>
                  </a:lnTo>
                  <a:lnTo>
                    <a:pt x="363502" y="820190"/>
                  </a:lnTo>
                  <a:lnTo>
                    <a:pt x="317147" y="812089"/>
                  </a:lnTo>
                  <a:lnTo>
                    <a:pt x="272725" y="798965"/>
                  </a:lnTo>
                  <a:lnTo>
                    <a:pt x="230543" y="781127"/>
                  </a:lnTo>
                  <a:lnTo>
                    <a:pt x="190913" y="758884"/>
                  </a:lnTo>
                  <a:lnTo>
                    <a:pt x="154141" y="732546"/>
                  </a:lnTo>
                  <a:lnTo>
                    <a:pt x="120538" y="702421"/>
                  </a:lnTo>
                  <a:lnTo>
                    <a:pt x="90413" y="668818"/>
                  </a:lnTo>
                  <a:lnTo>
                    <a:pt x="64075" y="632046"/>
                  </a:lnTo>
                  <a:lnTo>
                    <a:pt x="41832" y="592416"/>
                  </a:lnTo>
                  <a:lnTo>
                    <a:pt x="23994" y="550234"/>
                  </a:lnTo>
                  <a:lnTo>
                    <a:pt x="10870" y="505812"/>
                  </a:lnTo>
                  <a:lnTo>
                    <a:pt x="2769" y="459457"/>
                  </a:lnTo>
                  <a:lnTo>
                    <a:pt x="0" y="411479"/>
                  </a:lnTo>
                  <a:close/>
                </a:path>
              </a:pathLst>
            </a:custGeom>
            <a:ln w="12700">
              <a:solidFill>
                <a:srgbClr val="009C9B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 descr=""/>
            <p:cNvSpPr/>
            <p:nvPr/>
          </p:nvSpPr>
          <p:spPr>
            <a:xfrm>
              <a:off x="4623434" y="2732532"/>
              <a:ext cx="411480" cy="429259"/>
            </a:xfrm>
            <a:custGeom>
              <a:avLst/>
              <a:gdLst/>
              <a:ahLst/>
              <a:cxnLst/>
              <a:rect l="l" t="t" r="r" b="b"/>
              <a:pathLst>
                <a:path w="411479" h="429260">
                  <a:moveTo>
                    <a:pt x="411099" y="0"/>
                  </a:moveTo>
                  <a:lnTo>
                    <a:pt x="405256" y="0"/>
                  </a:lnTo>
                  <a:lnTo>
                    <a:pt x="393700" y="380"/>
                  </a:lnTo>
                  <a:lnTo>
                    <a:pt x="345867" y="5159"/>
                  </a:lnTo>
                  <a:lnTo>
                    <a:pt x="299885" y="15199"/>
                  </a:lnTo>
                  <a:lnTo>
                    <a:pt x="256050" y="30178"/>
                  </a:lnTo>
                  <a:lnTo>
                    <a:pt x="214655" y="49774"/>
                  </a:lnTo>
                  <a:lnTo>
                    <a:pt x="175998" y="73666"/>
                  </a:lnTo>
                  <a:lnTo>
                    <a:pt x="140373" y="101531"/>
                  </a:lnTo>
                  <a:lnTo>
                    <a:pt x="108076" y="133048"/>
                  </a:lnTo>
                  <a:lnTo>
                    <a:pt x="79403" y="167895"/>
                  </a:lnTo>
                  <a:lnTo>
                    <a:pt x="54648" y="205749"/>
                  </a:lnTo>
                  <a:lnTo>
                    <a:pt x="34108" y="246290"/>
                  </a:lnTo>
                  <a:lnTo>
                    <a:pt x="18078" y="289195"/>
                  </a:lnTo>
                  <a:lnTo>
                    <a:pt x="6852" y="334143"/>
                  </a:lnTo>
                  <a:lnTo>
                    <a:pt x="728" y="380811"/>
                  </a:lnTo>
                  <a:lnTo>
                    <a:pt x="0" y="428878"/>
                  </a:lnTo>
                  <a:lnTo>
                    <a:pt x="411099" y="411479"/>
                  </a:lnTo>
                  <a:lnTo>
                    <a:pt x="411099" y="0"/>
                  </a:lnTo>
                  <a:close/>
                </a:path>
              </a:pathLst>
            </a:custGeom>
            <a:solidFill>
              <a:srgbClr val="009C9B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40" name="object 40" descr=""/>
          <p:cNvGrpSpPr/>
          <p:nvPr/>
        </p:nvGrpSpPr>
        <p:grpSpPr>
          <a:xfrm>
            <a:off x="6647815" y="2726563"/>
            <a:ext cx="835660" cy="835660"/>
            <a:chOff x="6647815" y="2726563"/>
            <a:chExt cx="835660" cy="835660"/>
          </a:xfrm>
        </p:grpSpPr>
        <p:sp>
          <p:nvSpPr>
            <p:cNvPr id="41" name="object 41" descr=""/>
            <p:cNvSpPr/>
            <p:nvPr/>
          </p:nvSpPr>
          <p:spPr>
            <a:xfrm>
              <a:off x="6654165" y="2732913"/>
              <a:ext cx="822960" cy="822960"/>
            </a:xfrm>
            <a:custGeom>
              <a:avLst/>
              <a:gdLst/>
              <a:ahLst/>
              <a:cxnLst/>
              <a:rect l="l" t="t" r="r" b="b"/>
              <a:pathLst>
                <a:path w="822959" h="822960">
                  <a:moveTo>
                    <a:pt x="0" y="411479"/>
                  </a:moveTo>
                  <a:lnTo>
                    <a:pt x="2769" y="363502"/>
                  </a:lnTo>
                  <a:lnTo>
                    <a:pt x="10870" y="317147"/>
                  </a:lnTo>
                  <a:lnTo>
                    <a:pt x="23994" y="272725"/>
                  </a:lnTo>
                  <a:lnTo>
                    <a:pt x="41832" y="230543"/>
                  </a:lnTo>
                  <a:lnTo>
                    <a:pt x="64075" y="190913"/>
                  </a:lnTo>
                  <a:lnTo>
                    <a:pt x="90413" y="154141"/>
                  </a:lnTo>
                  <a:lnTo>
                    <a:pt x="120538" y="120538"/>
                  </a:lnTo>
                  <a:lnTo>
                    <a:pt x="154141" y="90413"/>
                  </a:lnTo>
                  <a:lnTo>
                    <a:pt x="190913" y="64075"/>
                  </a:lnTo>
                  <a:lnTo>
                    <a:pt x="230543" y="41832"/>
                  </a:lnTo>
                  <a:lnTo>
                    <a:pt x="272725" y="23994"/>
                  </a:lnTo>
                  <a:lnTo>
                    <a:pt x="317147" y="10870"/>
                  </a:lnTo>
                  <a:lnTo>
                    <a:pt x="363502" y="2769"/>
                  </a:lnTo>
                  <a:lnTo>
                    <a:pt x="411479" y="0"/>
                  </a:lnTo>
                  <a:lnTo>
                    <a:pt x="459457" y="2769"/>
                  </a:lnTo>
                  <a:lnTo>
                    <a:pt x="505812" y="10870"/>
                  </a:lnTo>
                  <a:lnTo>
                    <a:pt x="550234" y="23994"/>
                  </a:lnTo>
                  <a:lnTo>
                    <a:pt x="592416" y="41832"/>
                  </a:lnTo>
                  <a:lnTo>
                    <a:pt x="632046" y="64075"/>
                  </a:lnTo>
                  <a:lnTo>
                    <a:pt x="668818" y="90413"/>
                  </a:lnTo>
                  <a:lnTo>
                    <a:pt x="702421" y="120538"/>
                  </a:lnTo>
                  <a:lnTo>
                    <a:pt x="732546" y="154141"/>
                  </a:lnTo>
                  <a:lnTo>
                    <a:pt x="758884" y="190913"/>
                  </a:lnTo>
                  <a:lnTo>
                    <a:pt x="781127" y="230543"/>
                  </a:lnTo>
                  <a:lnTo>
                    <a:pt x="798965" y="272725"/>
                  </a:lnTo>
                  <a:lnTo>
                    <a:pt x="812089" y="317147"/>
                  </a:lnTo>
                  <a:lnTo>
                    <a:pt x="820190" y="363502"/>
                  </a:lnTo>
                  <a:lnTo>
                    <a:pt x="822959" y="411479"/>
                  </a:lnTo>
                  <a:lnTo>
                    <a:pt x="820190" y="459457"/>
                  </a:lnTo>
                  <a:lnTo>
                    <a:pt x="812089" y="505812"/>
                  </a:lnTo>
                  <a:lnTo>
                    <a:pt x="798965" y="550234"/>
                  </a:lnTo>
                  <a:lnTo>
                    <a:pt x="781127" y="592416"/>
                  </a:lnTo>
                  <a:lnTo>
                    <a:pt x="758884" y="632046"/>
                  </a:lnTo>
                  <a:lnTo>
                    <a:pt x="732546" y="668818"/>
                  </a:lnTo>
                  <a:lnTo>
                    <a:pt x="702421" y="702421"/>
                  </a:lnTo>
                  <a:lnTo>
                    <a:pt x="668818" y="732546"/>
                  </a:lnTo>
                  <a:lnTo>
                    <a:pt x="632046" y="758884"/>
                  </a:lnTo>
                  <a:lnTo>
                    <a:pt x="592416" y="781127"/>
                  </a:lnTo>
                  <a:lnTo>
                    <a:pt x="550234" y="798965"/>
                  </a:lnTo>
                  <a:lnTo>
                    <a:pt x="505812" y="812089"/>
                  </a:lnTo>
                  <a:lnTo>
                    <a:pt x="459457" y="820190"/>
                  </a:lnTo>
                  <a:lnTo>
                    <a:pt x="411479" y="822960"/>
                  </a:lnTo>
                  <a:lnTo>
                    <a:pt x="363502" y="820190"/>
                  </a:lnTo>
                  <a:lnTo>
                    <a:pt x="317147" y="812089"/>
                  </a:lnTo>
                  <a:lnTo>
                    <a:pt x="272725" y="798965"/>
                  </a:lnTo>
                  <a:lnTo>
                    <a:pt x="230543" y="781127"/>
                  </a:lnTo>
                  <a:lnTo>
                    <a:pt x="190913" y="758884"/>
                  </a:lnTo>
                  <a:lnTo>
                    <a:pt x="154141" y="732546"/>
                  </a:lnTo>
                  <a:lnTo>
                    <a:pt x="120538" y="702421"/>
                  </a:lnTo>
                  <a:lnTo>
                    <a:pt x="90413" y="668818"/>
                  </a:lnTo>
                  <a:lnTo>
                    <a:pt x="64075" y="632046"/>
                  </a:lnTo>
                  <a:lnTo>
                    <a:pt x="41832" y="592416"/>
                  </a:lnTo>
                  <a:lnTo>
                    <a:pt x="23994" y="550234"/>
                  </a:lnTo>
                  <a:lnTo>
                    <a:pt x="10870" y="505812"/>
                  </a:lnTo>
                  <a:lnTo>
                    <a:pt x="2769" y="459457"/>
                  </a:lnTo>
                  <a:lnTo>
                    <a:pt x="0" y="411479"/>
                  </a:lnTo>
                  <a:close/>
                </a:path>
              </a:pathLst>
            </a:custGeom>
            <a:ln w="12700">
              <a:solidFill>
                <a:srgbClr val="009C9B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 descr=""/>
            <p:cNvSpPr/>
            <p:nvPr/>
          </p:nvSpPr>
          <p:spPr>
            <a:xfrm>
              <a:off x="6654345" y="2732532"/>
              <a:ext cx="650875" cy="822960"/>
            </a:xfrm>
            <a:custGeom>
              <a:avLst/>
              <a:gdLst/>
              <a:ahLst/>
              <a:cxnLst/>
              <a:rect l="l" t="t" r="r" b="b"/>
              <a:pathLst>
                <a:path w="650875" h="822960">
                  <a:moveTo>
                    <a:pt x="410919" y="0"/>
                  </a:moveTo>
                  <a:lnTo>
                    <a:pt x="359685" y="3200"/>
                  </a:lnTo>
                  <a:lnTo>
                    <a:pt x="309536" y="12679"/>
                  </a:lnTo>
                  <a:lnTo>
                    <a:pt x="261039" y="28254"/>
                  </a:lnTo>
                  <a:lnTo>
                    <a:pt x="214761" y="49743"/>
                  </a:lnTo>
                  <a:lnTo>
                    <a:pt x="171270" y="76962"/>
                  </a:lnTo>
                  <a:lnTo>
                    <a:pt x="133864" y="107181"/>
                  </a:lnTo>
                  <a:lnTo>
                    <a:pt x="100887" y="140784"/>
                  </a:lnTo>
                  <a:lnTo>
                    <a:pt x="72410" y="177339"/>
                  </a:lnTo>
                  <a:lnTo>
                    <a:pt x="48503" y="216416"/>
                  </a:lnTo>
                  <a:lnTo>
                    <a:pt x="29238" y="257585"/>
                  </a:lnTo>
                  <a:lnTo>
                    <a:pt x="14685" y="300413"/>
                  </a:lnTo>
                  <a:lnTo>
                    <a:pt x="4915" y="344471"/>
                  </a:lnTo>
                  <a:lnTo>
                    <a:pt x="0" y="389328"/>
                  </a:lnTo>
                  <a:lnTo>
                    <a:pt x="8" y="434553"/>
                  </a:lnTo>
                  <a:lnTo>
                    <a:pt x="5012" y="479716"/>
                  </a:lnTo>
                  <a:lnTo>
                    <a:pt x="15083" y="524386"/>
                  </a:lnTo>
                  <a:lnTo>
                    <a:pt x="30291" y="568132"/>
                  </a:lnTo>
                  <a:lnTo>
                    <a:pt x="50706" y="610523"/>
                  </a:lnTo>
                  <a:lnTo>
                    <a:pt x="76401" y="651128"/>
                  </a:lnTo>
                  <a:lnTo>
                    <a:pt x="106620" y="688534"/>
                  </a:lnTo>
                  <a:lnTo>
                    <a:pt x="140223" y="721511"/>
                  </a:lnTo>
                  <a:lnTo>
                    <a:pt x="176778" y="749988"/>
                  </a:lnTo>
                  <a:lnTo>
                    <a:pt x="215855" y="773895"/>
                  </a:lnTo>
                  <a:lnTo>
                    <a:pt x="257024" y="793160"/>
                  </a:lnTo>
                  <a:lnTo>
                    <a:pt x="299852" y="807713"/>
                  </a:lnTo>
                  <a:lnTo>
                    <a:pt x="343910" y="817483"/>
                  </a:lnTo>
                  <a:lnTo>
                    <a:pt x="388767" y="822399"/>
                  </a:lnTo>
                  <a:lnTo>
                    <a:pt x="433993" y="822390"/>
                  </a:lnTo>
                  <a:lnTo>
                    <a:pt x="479155" y="817386"/>
                  </a:lnTo>
                  <a:lnTo>
                    <a:pt x="523825" y="807315"/>
                  </a:lnTo>
                  <a:lnTo>
                    <a:pt x="567571" y="792107"/>
                  </a:lnTo>
                  <a:lnTo>
                    <a:pt x="609962" y="771692"/>
                  </a:lnTo>
                  <a:lnTo>
                    <a:pt x="650568" y="745997"/>
                  </a:lnTo>
                  <a:lnTo>
                    <a:pt x="410919" y="411479"/>
                  </a:lnTo>
                  <a:lnTo>
                    <a:pt x="410919" y="0"/>
                  </a:lnTo>
                  <a:close/>
                </a:path>
              </a:pathLst>
            </a:custGeom>
            <a:solidFill>
              <a:srgbClr val="009C9B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43" name="object 43" descr=""/>
          <p:cNvGrpSpPr/>
          <p:nvPr/>
        </p:nvGrpSpPr>
        <p:grpSpPr>
          <a:xfrm>
            <a:off x="8651875" y="2726563"/>
            <a:ext cx="835660" cy="835660"/>
            <a:chOff x="8651875" y="2726563"/>
            <a:chExt cx="835660" cy="835660"/>
          </a:xfrm>
        </p:grpSpPr>
        <p:sp>
          <p:nvSpPr>
            <p:cNvPr id="44" name="object 44" descr=""/>
            <p:cNvSpPr/>
            <p:nvPr/>
          </p:nvSpPr>
          <p:spPr>
            <a:xfrm>
              <a:off x="8658225" y="2732913"/>
              <a:ext cx="822960" cy="822960"/>
            </a:xfrm>
            <a:custGeom>
              <a:avLst/>
              <a:gdLst/>
              <a:ahLst/>
              <a:cxnLst/>
              <a:rect l="l" t="t" r="r" b="b"/>
              <a:pathLst>
                <a:path w="822959" h="822960">
                  <a:moveTo>
                    <a:pt x="0" y="411479"/>
                  </a:moveTo>
                  <a:lnTo>
                    <a:pt x="2769" y="363502"/>
                  </a:lnTo>
                  <a:lnTo>
                    <a:pt x="10870" y="317147"/>
                  </a:lnTo>
                  <a:lnTo>
                    <a:pt x="23994" y="272725"/>
                  </a:lnTo>
                  <a:lnTo>
                    <a:pt x="41832" y="230543"/>
                  </a:lnTo>
                  <a:lnTo>
                    <a:pt x="64075" y="190913"/>
                  </a:lnTo>
                  <a:lnTo>
                    <a:pt x="90413" y="154141"/>
                  </a:lnTo>
                  <a:lnTo>
                    <a:pt x="120538" y="120538"/>
                  </a:lnTo>
                  <a:lnTo>
                    <a:pt x="154141" y="90413"/>
                  </a:lnTo>
                  <a:lnTo>
                    <a:pt x="190913" y="64075"/>
                  </a:lnTo>
                  <a:lnTo>
                    <a:pt x="230543" y="41832"/>
                  </a:lnTo>
                  <a:lnTo>
                    <a:pt x="272725" y="23994"/>
                  </a:lnTo>
                  <a:lnTo>
                    <a:pt x="317147" y="10870"/>
                  </a:lnTo>
                  <a:lnTo>
                    <a:pt x="363502" y="2769"/>
                  </a:lnTo>
                  <a:lnTo>
                    <a:pt x="411479" y="0"/>
                  </a:lnTo>
                  <a:lnTo>
                    <a:pt x="459457" y="2769"/>
                  </a:lnTo>
                  <a:lnTo>
                    <a:pt x="505812" y="10870"/>
                  </a:lnTo>
                  <a:lnTo>
                    <a:pt x="550234" y="23994"/>
                  </a:lnTo>
                  <a:lnTo>
                    <a:pt x="592416" y="41832"/>
                  </a:lnTo>
                  <a:lnTo>
                    <a:pt x="632046" y="64075"/>
                  </a:lnTo>
                  <a:lnTo>
                    <a:pt x="668818" y="90413"/>
                  </a:lnTo>
                  <a:lnTo>
                    <a:pt x="702421" y="120538"/>
                  </a:lnTo>
                  <a:lnTo>
                    <a:pt x="732546" y="154141"/>
                  </a:lnTo>
                  <a:lnTo>
                    <a:pt x="758884" y="190913"/>
                  </a:lnTo>
                  <a:lnTo>
                    <a:pt x="781127" y="230543"/>
                  </a:lnTo>
                  <a:lnTo>
                    <a:pt x="798965" y="272725"/>
                  </a:lnTo>
                  <a:lnTo>
                    <a:pt x="812089" y="317147"/>
                  </a:lnTo>
                  <a:lnTo>
                    <a:pt x="820190" y="363502"/>
                  </a:lnTo>
                  <a:lnTo>
                    <a:pt x="822959" y="411479"/>
                  </a:lnTo>
                  <a:lnTo>
                    <a:pt x="820190" y="459457"/>
                  </a:lnTo>
                  <a:lnTo>
                    <a:pt x="812089" y="505812"/>
                  </a:lnTo>
                  <a:lnTo>
                    <a:pt x="798965" y="550234"/>
                  </a:lnTo>
                  <a:lnTo>
                    <a:pt x="781127" y="592416"/>
                  </a:lnTo>
                  <a:lnTo>
                    <a:pt x="758884" y="632046"/>
                  </a:lnTo>
                  <a:lnTo>
                    <a:pt x="732546" y="668818"/>
                  </a:lnTo>
                  <a:lnTo>
                    <a:pt x="702421" y="702421"/>
                  </a:lnTo>
                  <a:lnTo>
                    <a:pt x="668818" y="732546"/>
                  </a:lnTo>
                  <a:lnTo>
                    <a:pt x="632046" y="758884"/>
                  </a:lnTo>
                  <a:lnTo>
                    <a:pt x="592416" y="781127"/>
                  </a:lnTo>
                  <a:lnTo>
                    <a:pt x="550234" y="798965"/>
                  </a:lnTo>
                  <a:lnTo>
                    <a:pt x="505812" y="812089"/>
                  </a:lnTo>
                  <a:lnTo>
                    <a:pt x="459457" y="820190"/>
                  </a:lnTo>
                  <a:lnTo>
                    <a:pt x="411479" y="822960"/>
                  </a:lnTo>
                  <a:lnTo>
                    <a:pt x="363502" y="820190"/>
                  </a:lnTo>
                  <a:lnTo>
                    <a:pt x="317147" y="812089"/>
                  </a:lnTo>
                  <a:lnTo>
                    <a:pt x="272725" y="798965"/>
                  </a:lnTo>
                  <a:lnTo>
                    <a:pt x="230543" y="781127"/>
                  </a:lnTo>
                  <a:lnTo>
                    <a:pt x="190913" y="758884"/>
                  </a:lnTo>
                  <a:lnTo>
                    <a:pt x="154141" y="732546"/>
                  </a:lnTo>
                  <a:lnTo>
                    <a:pt x="120538" y="702421"/>
                  </a:lnTo>
                  <a:lnTo>
                    <a:pt x="90413" y="668818"/>
                  </a:lnTo>
                  <a:lnTo>
                    <a:pt x="64075" y="632046"/>
                  </a:lnTo>
                  <a:lnTo>
                    <a:pt x="41832" y="592416"/>
                  </a:lnTo>
                  <a:lnTo>
                    <a:pt x="23994" y="550234"/>
                  </a:lnTo>
                  <a:lnTo>
                    <a:pt x="10870" y="505812"/>
                  </a:lnTo>
                  <a:lnTo>
                    <a:pt x="2769" y="459457"/>
                  </a:lnTo>
                  <a:lnTo>
                    <a:pt x="0" y="411479"/>
                  </a:lnTo>
                  <a:close/>
                </a:path>
              </a:pathLst>
            </a:custGeom>
            <a:ln w="12700">
              <a:solidFill>
                <a:srgbClr val="009C9B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 descr=""/>
            <p:cNvSpPr/>
            <p:nvPr/>
          </p:nvSpPr>
          <p:spPr>
            <a:xfrm>
              <a:off x="8774556" y="2732532"/>
              <a:ext cx="295275" cy="411480"/>
            </a:xfrm>
            <a:custGeom>
              <a:avLst/>
              <a:gdLst/>
              <a:ahLst/>
              <a:cxnLst/>
              <a:rect l="l" t="t" r="r" b="b"/>
              <a:pathLst>
                <a:path w="295275" h="411480">
                  <a:moveTo>
                    <a:pt x="294767" y="0"/>
                  </a:moveTo>
                  <a:lnTo>
                    <a:pt x="247554" y="2715"/>
                  </a:lnTo>
                  <a:lnTo>
                    <a:pt x="201339" y="10742"/>
                  </a:lnTo>
                  <a:lnTo>
                    <a:pt x="156543" y="23903"/>
                  </a:lnTo>
                  <a:lnTo>
                    <a:pt x="113590" y="42020"/>
                  </a:lnTo>
                  <a:lnTo>
                    <a:pt x="72900" y="64916"/>
                  </a:lnTo>
                  <a:lnTo>
                    <a:pt x="34896" y="92413"/>
                  </a:lnTo>
                  <a:lnTo>
                    <a:pt x="0" y="124332"/>
                  </a:lnTo>
                  <a:lnTo>
                    <a:pt x="294767" y="411479"/>
                  </a:lnTo>
                  <a:lnTo>
                    <a:pt x="294767" y="0"/>
                  </a:lnTo>
                  <a:close/>
                </a:path>
              </a:pathLst>
            </a:custGeom>
            <a:solidFill>
              <a:srgbClr val="009C9B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46" name="object 46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393191" y="5007864"/>
            <a:ext cx="11285220" cy="1267968"/>
          </a:xfrm>
          <a:prstGeom prst="rect">
            <a:avLst/>
          </a:prstGeom>
        </p:spPr>
      </p:pic>
      <p:sp>
        <p:nvSpPr>
          <p:cNvPr id="47" name="object 47" descr=""/>
          <p:cNvSpPr txBox="1"/>
          <p:nvPr/>
        </p:nvSpPr>
        <p:spPr>
          <a:xfrm>
            <a:off x="1931670" y="5209285"/>
            <a:ext cx="2136775" cy="8636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84150" marR="69850" indent="-171450">
              <a:lnSpc>
                <a:spcPct val="100000"/>
              </a:lnSpc>
              <a:spcBef>
                <a:spcPts val="95"/>
              </a:spcBef>
              <a:buClr>
                <a:srgbClr val="009F9F"/>
              </a:buClr>
              <a:buFont typeface="Wingdings"/>
              <a:buChar char=""/>
              <a:tabLst>
                <a:tab pos="184150" algn="l"/>
              </a:tabLst>
            </a:pPr>
            <a:r>
              <a:rPr dirty="0" sz="1100">
                <a:solidFill>
                  <a:srgbClr val="03234D"/>
                </a:solidFill>
                <a:latin typeface="Arial MT"/>
                <a:cs typeface="Arial MT"/>
              </a:rPr>
              <a:t>Direct</a:t>
            </a:r>
            <a:r>
              <a:rPr dirty="0" sz="110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100" spc="-10">
                <a:solidFill>
                  <a:srgbClr val="03234D"/>
                </a:solidFill>
                <a:latin typeface="Arial MT"/>
                <a:cs typeface="Arial MT"/>
              </a:rPr>
              <a:t>competitor</a:t>
            </a:r>
            <a:r>
              <a:rPr dirty="0" sz="110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100">
                <a:solidFill>
                  <a:srgbClr val="03234D"/>
                </a:solidFill>
                <a:latin typeface="Arial MT"/>
                <a:cs typeface="Arial MT"/>
              </a:rPr>
              <a:t>with</a:t>
            </a:r>
            <a:r>
              <a:rPr dirty="0" sz="1100" spc="-10">
                <a:solidFill>
                  <a:srgbClr val="03234D"/>
                </a:solidFill>
                <a:latin typeface="Arial MT"/>
                <a:cs typeface="Arial MT"/>
              </a:rPr>
              <a:t> Fluence </a:t>
            </a:r>
            <a:r>
              <a:rPr dirty="0" sz="1100">
                <a:solidFill>
                  <a:srgbClr val="03234D"/>
                </a:solidFill>
                <a:latin typeface="Arial MT"/>
                <a:cs typeface="Arial MT"/>
              </a:rPr>
              <a:t>–</a:t>
            </a:r>
            <a:r>
              <a:rPr dirty="0" sz="110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100">
                <a:solidFill>
                  <a:srgbClr val="03234D"/>
                </a:solidFill>
                <a:latin typeface="Arial MT"/>
                <a:cs typeface="Arial MT"/>
              </a:rPr>
              <a:t>a</a:t>
            </a:r>
            <a:r>
              <a:rPr dirty="0" sz="110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100">
                <a:solidFill>
                  <a:srgbClr val="03234D"/>
                </a:solidFill>
                <a:latin typeface="Arial MT"/>
                <a:cs typeface="Arial MT"/>
              </a:rPr>
              <a:t>Siemens</a:t>
            </a:r>
            <a:r>
              <a:rPr dirty="0" sz="110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100" spc="-10">
                <a:solidFill>
                  <a:srgbClr val="03234D"/>
                </a:solidFill>
                <a:latin typeface="Arial MT"/>
                <a:cs typeface="Arial MT"/>
              </a:rPr>
              <a:t>investment</a:t>
            </a:r>
            <a:endParaRPr sz="1100">
              <a:latin typeface="Arial MT"/>
              <a:cs typeface="Arial MT"/>
            </a:endParaRPr>
          </a:p>
          <a:p>
            <a:pPr marL="184150" marR="5080" indent="-171450">
              <a:lnSpc>
                <a:spcPct val="100000"/>
              </a:lnSpc>
              <a:buClr>
                <a:srgbClr val="009F9F"/>
              </a:buClr>
              <a:buFont typeface="Wingdings"/>
              <a:buChar char=""/>
              <a:tabLst>
                <a:tab pos="184150" algn="l"/>
              </a:tabLst>
            </a:pPr>
            <a:r>
              <a:rPr dirty="0" sz="1100">
                <a:solidFill>
                  <a:srgbClr val="03234D"/>
                </a:solidFill>
                <a:latin typeface="Arial MT"/>
                <a:cs typeface="Arial MT"/>
              </a:rPr>
              <a:t>Combining</a:t>
            </a:r>
            <a:r>
              <a:rPr dirty="0" sz="1100" spc="-3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100">
                <a:solidFill>
                  <a:srgbClr val="03234D"/>
                </a:solidFill>
                <a:latin typeface="Arial MT"/>
                <a:cs typeface="Arial MT"/>
              </a:rPr>
              <a:t>the</a:t>
            </a:r>
            <a:r>
              <a:rPr dirty="0" sz="1100" spc="-5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100">
                <a:solidFill>
                  <a:srgbClr val="03234D"/>
                </a:solidFill>
                <a:latin typeface="Arial MT"/>
                <a:cs typeface="Arial MT"/>
              </a:rPr>
              <a:t>two</a:t>
            </a:r>
            <a:r>
              <a:rPr dirty="0" sz="1100" spc="-4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100">
                <a:solidFill>
                  <a:srgbClr val="03234D"/>
                </a:solidFill>
                <a:latin typeface="Arial MT"/>
                <a:cs typeface="Arial MT"/>
              </a:rPr>
              <a:t>would</a:t>
            </a:r>
            <a:r>
              <a:rPr dirty="0" sz="1100" spc="-3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100" spc="-20">
                <a:solidFill>
                  <a:srgbClr val="03234D"/>
                </a:solidFill>
                <a:latin typeface="Arial MT"/>
                <a:cs typeface="Arial MT"/>
              </a:rPr>
              <a:t>make </a:t>
            </a:r>
            <a:r>
              <a:rPr dirty="0" sz="1100">
                <a:solidFill>
                  <a:srgbClr val="03234D"/>
                </a:solidFill>
                <a:latin typeface="Arial MT"/>
                <a:cs typeface="Arial MT"/>
              </a:rPr>
              <a:t>them</a:t>
            </a:r>
            <a:r>
              <a:rPr dirty="0" sz="1100" spc="-3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100">
                <a:solidFill>
                  <a:srgbClr val="03234D"/>
                </a:solidFill>
                <a:latin typeface="Arial MT"/>
                <a:cs typeface="Arial MT"/>
              </a:rPr>
              <a:t>the</a:t>
            </a:r>
            <a:r>
              <a:rPr dirty="0" sz="110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100">
                <a:solidFill>
                  <a:srgbClr val="03234D"/>
                </a:solidFill>
                <a:latin typeface="Arial MT"/>
                <a:cs typeface="Arial MT"/>
              </a:rPr>
              <a:t>market</a:t>
            </a:r>
            <a:r>
              <a:rPr dirty="0" sz="110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100">
                <a:solidFill>
                  <a:srgbClr val="03234D"/>
                </a:solidFill>
                <a:latin typeface="Arial MT"/>
                <a:cs typeface="Arial MT"/>
              </a:rPr>
              <a:t>leader</a:t>
            </a:r>
            <a:r>
              <a:rPr dirty="0" sz="1100" spc="-25">
                <a:solidFill>
                  <a:srgbClr val="03234D"/>
                </a:solidFill>
                <a:latin typeface="Arial MT"/>
                <a:cs typeface="Arial MT"/>
              </a:rPr>
              <a:t> in </a:t>
            </a:r>
            <a:r>
              <a:rPr dirty="0" sz="1100">
                <a:solidFill>
                  <a:srgbClr val="03234D"/>
                </a:solidFill>
                <a:latin typeface="Arial MT"/>
                <a:cs typeface="Arial MT"/>
              </a:rPr>
              <a:t>energy</a:t>
            </a:r>
            <a:r>
              <a:rPr dirty="0" sz="1100" spc="-10">
                <a:solidFill>
                  <a:srgbClr val="03234D"/>
                </a:solidFill>
                <a:latin typeface="Arial MT"/>
                <a:cs typeface="Arial MT"/>
              </a:rPr>
              <a:t> storage</a:t>
            </a:r>
            <a:endParaRPr sz="1100">
              <a:latin typeface="Arial MT"/>
              <a:cs typeface="Arial MT"/>
            </a:endParaRPr>
          </a:p>
        </p:txBody>
      </p:sp>
      <p:grpSp>
        <p:nvGrpSpPr>
          <p:cNvPr id="48" name="object 48" descr=""/>
          <p:cNvGrpSpPr/>
          <p:nvPr/>
        </p:nvGrpSpPr>
        <p:grpSpPr>
          <a:xfrm>
            <a:off x="345947" y="5007102"/>
            <a:ext cx="11210925" cy="1050925"/>
            <a:chOff x="345947" y="5007102"/>
            <a:chExt cx="11210925" cy="1050925"/>
          </a:xfrm>
        </p:grpSpPr>
        <p:sp>
          <p:nvSpPr>
            <p:cNvPr id="49" name="object 49" descr=""/>
            <p:cNvSpPr/>
            <p:nvPr/>
          </p:nvSpPr>
          <p:spPr>
            <a:xfrm>
              <a:off x="4623434" y="5228463"/>
              <a:ext cx="822960" cy="822960"/>
            </a:xfrm>
            <a:custGeom>
              <a:avLst/>
              <a:gdLst/>
              <a:ahLst/>
              <a:cxnLst/>
              <a:rect l="l" t="t" r="r" b="b"/>
              <a:pathLst>
                <a:path w="822960" h="822960">
                  <a:moveTo>
                    <a:pt x="411479" y="0"/>
                  </a:moveTo>
                  <a:lnTo>
                    <a:pt x="363502" y="2769"/>
                  </a:lnTo>
                  <a:lnTo>
                    <a:pt x="317147" y="10870"/>
                  </a:lnTo>
                  <a:lnTo>
                    <a:pt x="272725" y="23994"/>
                  </a:lnTo>
                  <a:lnTo>
                    <a:pt x="230543" y="41832"/>
                  </a:lnTo>
                  <a:lnTo>
                    <a:pt x="190913" y="64075"/>
                  </a:lnTo>
                  <a:lnTo>
                    <a:pt x="154141" y="90413"/>
                  </a:lnTo>
                  <a:lnTo>
                    <a:pt x="120538" y="120538"/>
                  </a:lnTo>
                  <a:lnTo>
                    <a:pt x="90413" y="154141"/>
                  </a:lnTo>
                  <a:lnTo>
                    <a:pt x="64075" y="190913"/>
                  </a:lnTo>
                  <a:lnTo>
                    <a:pt x="41832" y="230543"/>
                  </a:lnTo>
                  <a:lnTo>
                    <a:pt x="23994" y="272725"/>
                  </a:lnTo>
                  <a:lnTo>
                    <a:pt x="10870" y="317147"/>
                  </a:lnTo>
                  <a:lnTo>
                    <a:pt x="2769" y="363502"/>
                  </a:lnTo>
                  <a:lnTo>
                    <a:pt x="0" y="411480"/>
                  </a:lnTo>
                  <a:lnTo>
                    <a:pt x="2769" y="459467"/>
                  </a:lnTo>
                  <a:lnTo>
                    <a:pt x="10870" y="505828"/>
                  </a:lnTo>
                  <a:lnTo>
                    <a:pt x="23994" y="550255"/>
                  </a:lnTo>
                  <a:lnTo>
                    <a:pt x="41832" y="592438"/>
                  </a:lnTo>
                  <a:lnTo>
                    <a:pt x="64075" y="632069"/>
                  </a:lnTo>
                  <a:lnTo>
                    <a:pt x="90413" y="668839"/>
                  </a:lnTo>
                  <a:lnTo>
                    <a:pt x="120538" y="702440"/>
                  </a:lnTo>
                  <a:lnTo>
                    <a:pt x="154141" y="732562"/>
                  </a:lnTo>
                  <a:lnTo>
                    <a:pt x="190913" y="758897"/>
                  </a:lnTo>
                  <a:lnTo>
                    <a:pt x="230543" y="781136"/>
                  </a:lnTo>
                  <a:lnTo>
                    <a:pt x="272725" y="798971"/>
                  </a:lnTo>
                  <a:lnTo>
                    <a:pt x="317147" y="812092"/>
                  </a:lnTo>
                  <a:lnTo>
                    <a:pt x="363502" y="820191"/>
                  </a:lnTo>
                  <a:lnTo>
                    <a:pt x="411479" y="822960"/>
                  </a:lnTo>
                  <a:lnTo>
                    <a:pt x="459457" y="820191"/>
                  </a:lnTo>
                  <a:lnTo>
                    <a:pt x="505812" y="812092"/>
                  </a:lnTo>
                  <a:lnTo>
                    <a:pt x="550234" y="798971"/>
                  </a:lnTo>
                  <a:lnTo>
                    <a:pt x="592416" y="781136"/>
                  </a:lnTo>
                  <a:lnTo>
                    <a:pt x="632046" y="758897"/>
                  </a:lnTo>
                  <a:lnTo>
                    <a:pt x="668818" y="732562"/>
                  </a:lnTo>
                  <a:lnTo>
                    <a:pt x="702421" y="702440"/>
                  </a:lnTo>
                  <a:lnTo>
                    <a:pt x="732546" y="668839"/>
                  </a:lnTo>
                  <a:lnTo>
                    <a:pt x="758884" y="632069"/>
                  </a:lnTo>
                  <a:lnTo>
                    <a:pt x="781127" y="592438"/>
                  </a:lnTo>
                  <a:lnTo>
                    <a:pt x="798965" y="550255"/>
                  </a:lnTo>
                  <a:lnTo>
                    <a:pt x="812089" y="505828"/>
                  </a:lnTo>
                  <a:lnTo>
                    <a:pt x="820190" y="459467"/>
                  </a:lnTo>
                  <a:lnTo>
                    <a:pt x="822960" y="411480"/>
                  </a:lnTo>
                  <a:lnTo>
                    <a:pt x="820190" y="363502"/>
                  </a:lnTo>
                  <a:lnTo>
                    <a:pt x="812089" y="317147"/>
                  </a:lnTo>
                  <a:lnTo>
                    <a:pt x="798965" y="272725"/>
                  </a:lnTo>
                  <a:lnTo>
                    <a:pt x="781127" y="230543"/>
                  </a:lnTo>
                  <a:lnTo>
                    <a:pt x="758884" y="190913"/>
                  </a:lnTo>
                  <a:lnTo>
                    <a:pt x="732546" y="154141"/>
                  </a:lnTo>
                  <a:lnTo>
                    <a:pt x="702421" y="120538"/>
                  </a:lnTo>
                  <a:lnTo>
                    <a:pt x="668818" y="90413"/>
                  </a:lnTo>
                  <a:lnTo>
                    <a:pt x="632046" y="64075"/>
                  </a:lnTo>
                  <a:lnTo>
                    <a:pt x="592416" y="41832"/>
                  </a:lnTo>
                  <a:lnTo>
                    <a:pt x="550234" y="23994"/>
                  </a:lnTo>
                  <a:lnTo>
                    <a:pt x="505812" y="10870"/>
                  </a:lnTo>
                  <a:lnTo>
                    <a:pt x="459457" y="2769"/>
                  </a:lnTo>
                  <a:lnTo>
                    <a:pt x="41147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 descr=""/>
            <p:cNvSpPr/>
            <p:nvPr/>
          </p:nvSpPr>
          <p:spPr>
            <a:xfrm>
              <a:off x="4623434" y="5228463"/>
              <a:ext cx="822960" cy="822960"/>
            </a:xfrm>
            <a:custGeom>
              <a:avLst/>
              <a:gdLst/>
              <a:ahLst/>
              <a:cxnLst/>
              <a:rect l="l" t="t" r="r" b="b"/>
              <a:pathLst>
                <a:path w="822960" h="822960">
                  <a:moveTo>
                    <a:pt x="0" y="411480"/>
                  </a:moveTo>
                  <a:lnTo>
                    <a:pt x="2769" y="363502"/>
                  </a:lnTo>
                  <a:lnTo>
                    <a:pt x="10870" y="317147"/>
                  </a:lnTo>
                  <a:lnTo>
                    <a:pt x="23994" y="272725"/>
                  </a:lnTo>
                  <a:lnTo>
                    <a:pt x="41832" y="230543"/>
                  </a:lnTo>
                  <a:lnTo>
                    <a:pt x="64075" y="190913"/>
                  </a:lnTo>
                  <a:lnTo>
                    <a:pt x="90413" y="154141"/>
                  </a:lnTo>
                  <a:lnTo>
                    <a:pt x="120538" y="120538"/>
                  </a:lnTo>
                  <a:lnTo>
                    <a:pt x="154141" y="90413"/>
                  </a:lnTo>
                  <a:lnTo>
                    <a:pt x="190913" y="64075"/>
                  </a:lnTo>
                  <a:lnTo>
                    <a:pt x="230543" y="41832"/>
                  </a:lnTo>
                  <a:lnTo>
                    <a:pt x="272725" y="23994"/>
                  </a:lnTo>
                  <a:lnTo>
                    <a:pt x="317147" y="10870"/>
                  </a:lnTo>
                  <a:lnTo>
                    <a:pt x="363502" y="2769"/>
                  </a:lnTo>
                  <a:lnTo>
                    <a:pt x="411479" y="0"/>
                  </a:lnTo>
                  <a:lnTo>
                    <a:pt x="459457" y="2769"/>
                  </a:lnTo>
                  <a:lnTo>
                    <a:pt x="505812" y="10870"/>
                  </a:lnTo>
                  <a:lnTo>
                    <a:pt x="550234" y="23994"/>
                  </a:lnTo>
                  <a:lnTo>
                    <a:pt x="592416" y="41832"/>
                  </a:lnTo>
                  <a:lnTo>
                    <a:pt x="632046" y="64075"/>
                  </a:lnTo>
                  <a:lnTo>
                    <a:pt x="668818" y="90413"/>
                  </a:lnTo>
                  <a:lnTo>
                    <a:pt x="702421" y="120538"/>
                  </a:lnTo>
                  <a:lnTo>
                    <a:pt x="732546" y="154141"/>
                  </a:lnTo>
                  <a:lnTo>
                    <a:pt x="758884" y="190913"/>
                  </a:lnTo>
                  <a:lnTo>
                    <a:pt x="781127" y="230543"/>
                  </a:lnTo>
                  <a:lnTo>
                    <a:pt x="798965" y="272725"/>
                  </a:lnTo>
                  <a:lnTo>
                    <a:pt x="812089" y="317147"/>
                  </a:lnTo>
                  <a:lnTo>
                    <a:pt x="820190" y="363502"/>
                  </a:lnTo>
                  <a:lnTo>
                    <a:pt x="822960" y="411480"/>
                  </a:lnTo>
                  <a:lnTo>
                    <a:pt x="820190" y="459467"/>
                  </a:lnTo>
                  <a:lnTo>
                    <a:pt x="812089" y="505828"/>
                  </a:lnTo>
                  <a:lnTo>
                    <a:pt x="798965" y="550255"/>
                  </a:lnTo>
                  <a:lnTo>
                    <a:pt x="781127" y="592438"/>
                  </a:lnTo>
                  <a:lnTo>
                    <a:pt x="758884" y="632069"/>
                  </a:lnTo>
                  <a:lnTo>
                    <a:pt x="732546" y="668839"/>
                  </a:lnTo>
                  <a:lnTo>
                    <a:pt x="702421" y="702440"/>
                  </a:lnTo>
                  <a:lnTo>
                    <a:pt x="668818" y="732562"/>
                  </a:lnTo>
                  <a:lnTo>
                    <a:pt x="632046" y="758897"/>
                  </a:lnTo>
                  <a:lnTo>
                    <a:pt x="592416" y="781136"/>
                  </a:lnTo>
                  <a:lnTo>
                    <a:pt x="550234" y="798971"/>
                  </a:lnTo>
                  <a:lnTo>
                    <a:pt x="505812" y="812092"/>
                  </a:lnTo>
                  <a:lnTo>
                    <a:pt x="459457" y="820191"/>
                  </a:lnTo>
                  <a:lnTo>
                    <a:pt x="411479" y="822960"/>
                  </a:lnTo>
                  <a:lnTo>
                    <a:pt x="363502" y="820191"/>
                  </a:lnTo>
                  <a:lnTo>
                    <a:pt x="317147" y="812092"/>
                  </a:lnTo>
                  <a:lnTo>
                    <a:pt x="272725" y="798971"/>
                  </a:lnTo>
                  <a:lnTo>
                    <a:pt x="230543" y="781136"/>
                  </a:lnTo>
                  <a:lnTo>
                    <a:pt x="190913" y="758897"/>
                  </a:lnTo>
                  <a:lnTo>
                    <a:pt x="154141" y="732562"/>
                  </a:lnTo>
                  <a:lnTo>
                    <a:pt x="120538" y="702440"/>
                  </a:lnTo>
                  <a:lnTo>
                    <a:pt x="90413" y="668839"/>
                  </a:lnTo>
                  <a:lnTo>
                    <a:pt x="64075" y="632069"/>
                  </a:lnTo>
                  <a:lnTo>
                    <a:pt x="41832" y="592438"/>
                  </a:lnTo>
                  <a:lnTo>
                    <a:pt x="23994" y="550255"/>
                  </a:lnTo>
                  <a:lnTo>
                    <a:pt x="10870" y="505828"/>
                  </a:lnTo>
                  <a:lnTo>
                    <a:pt x="2769" y="459467"/>
                  </a:lnTo>
                  <a:lnTo>
                    <a:pt x="0" y="411480"/>
                  </a:lnTo>
                  <a:close/>
                </a:path>
              </a:pathLst>
            </a:custGeom>
            <a:ln w="12700">
              <a:solidFill>
                <a:srgbClr val="009C9B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 descr=""/>
            <p:cNvSpPr/>
            <p:nvPr/>
          </p:nvSpPr>
          <p:spPr>
            <a:xfrm>
              <a:off x="4623012" y="5228082"/>
              <a:ext cx="823594" cy="823594"/>
            </a:xfrm>
            <a:custGeom>
              <a:avLst/>
              <a:gdLst/>
              <a:ahLst/>
              <a:cxnLst/>
              <a:rect l="l" t="t" r="r" b="b"/>
              <a:pathLst>
                <a:path w="823595" h="823595">
                  <a:moveTo>
                    <a:pt x="411521" y="0"/>
                  </a:moveTo>
                  <a:lnTo>
                    <a:pt x="364422" y="2701"/>
                  </a:lnTo>
                  <a:lnTo>
                    <a:pt x="318464" y="10658"/>
                  </a:lnTo>
                  <a:lnTo>
                    <a:pt x="274037" y="23654"/>
                  </a:lnTo>
                  <a:lnTo>
                    <a:pt x="231528" y="41470"/>
                  </a:lnTo>
                  <a:lnTo>
                    <a:pt x="191328" y="63887"/>
                  </a:lnTo>
                  <a:lnTo>
                    <a:pt x="153824" y="90687"/>
                  </a:lnTo>
                  <a:lnTo>
                    <a:pt x="119406" y="121651"/>
                  </a:lnTo>
                  <a:lnTo>
                    <a:pt x="88462" y="156561"/>
                  </a:lnTo>
                  <a:lnTo>
                    <a:pt x="61382" y="195199"/>
                  </a:lnTo>
                  <a:lnTo>
                    <a:pt x="38529" y="237488"/>
                  </a:lnTo>
                  <a:lnTo>
                    <a:pt x="21064" y="281194"/>
                  </a:lnTo>
                  <a:lnTo>
                    <a:pt x="8888" y="325893"/>
                  </a:lnTo>
                  <a:lnTo>
                    <a:pt x="1900" y="371159"/>
                  </a:lnTo>
                  <a:lnTo>
                    <a:pt x="0" y="416568"/>
                  </a:lnTo>
                  <a:lnTo>
                    <a:pt x="3086" y="461694"/>
                  </a:lnTo>
                  <a:lnTo>
                    <a:pt x="11058" y="506114"/>
                  </a:lnTo>
                  <a:lnTo>
                    <a:pt x="23817" y="549401"/>
                  </a:lnTo>
                  <a:lnTo>
                    <a:pt x="41260" y="591131"/>
                  </a:lnTo>
                  <a:lnTo>
                    <a:pt x="63289" y="630879"/>
                  </a:lnTo>
                  <a:lnTo>
                    <a:pt x="89802" y="668220"/>
                  </a:lnTo>
                  <a:lnTo>
                    <a:pt x="120698" y="702730"/>
                  </a:lnTo>
                  <a:lnTo>
                    <a:pt x="155878" y="733983"/>
                  </a:lnTo>
                  <a:lnTo>
                    <a:pt x="195240" y="761555"/>
                  </a:lnTo>
                  <a:lnTo>
                    <a:pt x="237536" y="784419"/>
                  </a:lnTo>
                  <a:lnTo>
                    <a:pt x="281247" y="801893"/>
                  </a:lnTo>
                  <a:lnTo>
                    <a:pt x="325948" y="814078"/>
                  </a:lnTo>
                  <a:lnTo>
                    <a:pt x="371215" y="821073"/>
                  </a:lnTo>
                  <a:lnTo>
                    <a:pt x="416623" y="822980"/>
                  </a:lnTo>
                  <a:lnTo>
                    <a:pt x="461749" y="819899"/>
                  </a:lnTo>
                  <a:lnTo>
                    <a:pt x="506168" y="811930"/>
                  </a:lnTo>
                  <a:lnTo>
                    <a:pt x="549455" y="799173"/>
                  </a:lnTo>
                  <a:lnTo>
                    <a:pt x="591187" y="781730"/>
                  </a:lnTo>
                  <a:lnTo>
                    <a:pt x="630939" y="759700"/>
                  </a:lnTo>
                  <a:lnTo>
                    <a:pt x="668286" y="733183"/>
                  </a:lnTo>
                  <a:lnTo>
                    <a:pt x="702805" y="702282"/>
                  </a:lnTo>
                  <a:lnTo>
                    <a:pt x="734071" y="667094"/>
                  </a:lnTo>
                  <a:lnTo>
                    <a:pt x="761660" y="627722"/>
                  </a:lnTo>
                  <a:lnTo>
                    <a:pt x="784513" y="585441"/>
                  </a:lnTo>
                  <a:lnTo>
                    <a:pt x="801978" y="541742"/>
                  </a:lnTo>
                  <a:lnTo>
                    <a:pt x="814154" y="497049"/>
                  </a:lnTo>
                  <a:lnTo>
                    <a:pt x="821142" y="451789"/>
                  </a:lnTo>
                  <a:lnTo>
                    <a:pt x="823043" y="406384"/>
                  </a:lnTo>
                  <a:lnTo>
                    <a:pt x="819956" y="361260"/>
                  </a:lnTo>
                  <a:lnTo>
                    <a:pt x="811984" y="316842"/>
                  </a:lnTo>
                  <a:lnTo>
                    <a:pt x="799225" y="273554"/>
                  </a:lnTo>
                  <a:lnTo>
                    <a:pt x="781782" y="231821"/>
                  </a:lnTo>
                  <a:lnTo>
                    <a:pt x="759753" y="192067"/>
                  </a:lnTo>
                  <a:lnTo>
                    <a:pt x="733240" y="154718"/>
                  </a:lnTo>
                  <a:lnTo>
                    <a:pt x="702344" y="120197"/>
                  </a:lnTo>
                  <a:lnTo>
                    <a:pt x="667164" y="88930"/>
                  </a:lnTo>
                  <a:lnTo>
                    <a:pt x="627802" y="61341"/>
                  </a:lnTo>
                  <a:lnTo>
                    <a:pt x="411521" y="411480"/>
                  </a:lnTo>
                  <a:lnTo>
                    <a:pt x="411521" y="0"/>
                  </a:lnTo>
                  <a:close/>
                </a:path>
              </a:pathLst>
            </a:custGeom>
            <a:solidFill>
              <a:srgbClr val="009C9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 descr=""/>
            <p:cNvSpPr/>
            <p:nvPr/>
          </p:nvSpPr>
          <p:spPr>
            <a:xfrm>
              <a:off x="6654926" y="5228463"/>
              <a:ext cx="822960" cy="822960"/>
            </a:xfrm>
            <a:custGeom>
              <a:avLst/>
              <a:gdLst/>
              <a:ahLst/>
              <a:cxnLst/>
              <a:rect l="l" t="t" r="r" b="b"/>
              <a:pathLst>
                <a:path w="822959" h="822960">
                  <a:moveTo>
                    <a:pt x="411479" y="0"/>
                  </a:moveTo>
                  <a:lnTo>
                    <a:pt x="363502" y="2769"/>
                  </a:lnTo>
                  <a:lnTo>
                    <a:pt x="317147" y="10870"/>
                  </a:lnTo>
                  <a:lnTo>
                    <a:pt x="272725" y="23994"/>
                  </a:lnTo>
                  <a:lnTo>
                    <a:pt x="230543" y="41832"/>
                  </a:lnTo>
                  <a:lnTo>
                    <a:pt x="190913" y="64075"/>
                  </a:lnTo>
                  <a:lnTo>
                    <a:pt x="154141" y="90413"/>
                  </a:lnTo>
                  <a:lnTo>
                    <a:pt x="120538" y="120538"/>
                  </a:lnTo>
                  <a:lnTo>
                    <a:pt x="90413" y="154141"/>
                  </a:lnTo>
                  <a:lnTo>
                    <a:pt x="64075" y="190913"/>
                  </a:lnTo>
                  <a:lnTo>
                    <a:pt x="41832" y="230543"/>
                  </a:lnTo>
                  <a:lnTo>
                    <a:pt x="23994" y="272725"/>
                  </a:lnTo>
                  <a:lnTo>
                    <a:pt x="10870" y="317147"/>
                  </a:lnTo>
                  <a:lnTo>
                    <a:pt x="2769" y="363502"/>
                  </a:lnTo>
                  <a:lnTo>
                    <a:pt x="0" y="411480"/>
                  </a:lnTo>
                  <a:lnTo>
                    <a:pt x="2769" y="459467"/>
                  </a:lnTo>
                  <a:lnTo>
                    <a:pt x="10870" y="505828"/>
                  </a:lnTo>
                  <a:lnTo>
                    <a:pt x="23994" y="550255"/>
                  </a:lnTo>
                  <a:lnTo>
                    <a:pt x="41832" y="592438"/>
                  </a:lnTo>
                  <a:lnTo>
                    <a:pt x="64075" y="632069"/>
                  </a:lnTo>
                  <a:lnTo>
                    <a:pt x="90413" y="668839"/>
                  </a:lnTo>
                  <a:lnTo>
                    <a:pt x="120538" y="702440"/>
                  </a:lnTo>
                  <a:lnTo>
                    <a:pt x="154141" y="732562"/>
                  </a:lnTo>
                  <a:lnTo>
                    <a:pt x="190913" y="758897"/>
                  </a:lnTo>
                  <a:lnTo>
                    <a:pt x="230543" y="781136"/>
                  </a:lnTo>
                  <a:lnTo>
                    <a:pt x="272725" y="798971"/>
                  </a:lnTo>
                  <a:lnTo>
                    <a:pt x="317147" y="812092"/>
                  </a:lnTo>
                  <a:lnTo>
                    <a:pt x="363502" y="820191"/>
                  </a:lnTo>
                  <a:lnTo>
                    <a:pt x="411479" y="822960"/>
                  </a:lnTo>
                  <a:lnTo>
                    <a:pt x="459457" y="820191"/>
                  </a:lnTo>
                  <a:lnTo>
                    <a:pt x="505812" y="812092"/>
                  </a:lnTo>
                  <a:lnTo>
                    <a:pt x="550234" y="798971"/>
                  </a:lnTo>
                  <a:lnTo>
                    <a:pt x="592416" y="781136"/>
                  </a:lnTo>
                  <a:lnTo>
                    <a:pt x="632046" y="758897"/>
                  </a:lnTo>
                  <a:lnTo>
                    <a:pt x="668818" y="732562"/>
                  </a:lnTo>
                  <a:lnTo>
                    <a:pt x="702421" y="702440"/>
                  </a:lnTo>
                  <a:lnTo>
                    <a:pt x="732546" y="668839"/>
                  </a:lnTo>
                  <a:lnTo>
                    <a:pt x="758884" y="632069"/>
                  </a:lnTo>
                  <a:lnTo>
                    <a:pt x="781127" y="592438"/>
                  </a:lnTo>
                  <a:lnTo>
                    <a:pt x="798965" y="550255"/>
                  </a:lnTo>
                  <a:lnTo>
                    <a:pt x="812089" y="505828"/>
                  </a:lnTo>
                  <a:lnTo>
                    <a:pt x="820190" y="459467"/>
                  </a:lnTo>
                  <a:lnTo>
                    <a:pt x="822959" y="411480"/>
                  </a:lnTo>
                  <a:lnTo>
                    <a:pt x="820190" y="363502"/>
                  </a:lnTo>
                  <a:lnTo>
                    <a:pt x="812089" y="317147"/>
                  </a:lnTo>
                  <a:lnTo>
                    <a:pt x="798965" y="272725"/>
                  </a:lnTo>
                  <a:lnTo>
                    <a:pt x="781127" y="230543"/>
                  </a:lnTo>
                  <a:lnTo>
                    <a:pt x="758884" y="190913"/>
                  </a:lnTo>
                  <a:lnTo>
                    <a:pt x="732546" y="154141"/>
                  </a:lnTo>
                  <a:lnTo>
                    <a:pt x="702421" y="120538"/>
                  </a:lnTo>
                  <a:lnTo>
                    <a:pt x="668818" y="90413"/>
                  </a:lnTo>
                  <a:lnTo>
                    <a:pt x="632046" y="64075"/>
                  </a:lnTo>
                  <a:lnTo>
                    <a:pt x="592416" y="41832"/>
                  </a:lnTo>
                  <a:lnTo>
                    <a:pt x="550234" y="23994"/>
                  </a:lnTo>
                  <a:lnTo>
                    <a:pt x="505812" y="10870"/>
                  </a:lnTo>
                  <a:lnTo>
                    <a:pt x="459457" y="2769"/>
                  </a:lnTo>
                  <a:lnTo>
                    <a:pt x="41147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 descr=""/>
            <p:cNvSpPr/>
            <p:nvPr/>
          </p:nvSpPr>
          <p:spPr>
            <a:xfrm>
              <a:off x="6654926" y="5228463"/>
              <a:ext cx="822960" cy="822960"/>
            </a:xfrm>
            <a:custGeom>
              <a:avLst/>
              <a:gdLst/>
              <a:ahLst/>
              <a:cxnLst/>
              <a:rect l="l" t="t" r="r" b="b"/>
              <a:pathLst>
                <a:path w="822959" h="822960">
                  <a:moveTo>
                    <a:pt x="0" y="411480"/>
                  </a:moveTo>
                  <a:lnTo>
                    <a:pt x="2769" y="363502"/>
                  </a:lnTo>
                  <a:lnTo>
                    <a:pt x="10870" y="317147"/>
                  </a:lnTo>
                  <a:lnTo>
                    <a:pt x="23994" y="272725"/>
                  </a:lnTo>
                  <a:lnTo>
                    <a:pt x="41832" y="230543"/>
                  </a:lnTo>
                  <a:lnTo>
                    <a:pt x="64075" y="190913"/>
                  </a:lnTo>
                  <a:lnTo>
                    <a:pt x="90413" y="154141"/>
                  </a:lnTo>
                  <a:lnTo>
                    <a:pt x="120538" y="120538"/>
                  </a:lnTo>
                  <a:lnTo>
                    <a:pt x="154141" y="90413"/>
                  </a:lnTo>
                  <a:lnTo>
                    <a:pt x="190913" y="64075"/>
                  </a:lnTo>
                  <a:lnTo>
                    <a:pt x="230543" y="41832"/>
                  </a:lnTo>
                  <a:lnTo>
                    <a:pt x="272725" y="23994"/>
                  </a:lnTo>
                  <a:lnTo>
                    <a:pt x="317147" y="10870"/>
                  </a:lnTo>
                  <a:lnTo>
                    <a:pt x="363502" y="2769"/>
                  </a:lnTo>
                  <a:lnTo>
                    <a:pt x="411479" y="0"/>
                  </a:lnTo>
                  <a:lnTo>
                    <a:pt x="459457" y="2769"/>
                  </a:lnTo>
                  <a:lnTo>
                    <a:pt x="505812" y="10870"/>
                  </a:lnTo>
                  <a:lnTo>
                    <a:pt x="550234" y="23994"/>
                  </a:lnTo>
                  <a:lnTo>
                    <a:pt x="592416" y="41832"/>
                  </a:lnTo>
                  <a:lnTo>
                    <a:pt x="632046" y="64075"/>
                  </a:lnTo>
                  <a:lnTo>
                    <a:pt x="668818" y="90413"/>
                  </a:lnTo>
                  <a:lnTo>
                    <a:pt x="702421" y="120538"/>
                  </a:lnTo>
                  <a:lnTo>
                    <a:pt x="732546" y="154141"/>
                  </a:lnTo>
                  <a:lnTo>
                    <a:pt x="758884" y="190913"/>
                  </a:lnTo>
                  <a:lnTo>
                    <a:pt x="781127" y="230543"/>
                  </a:lnTo>
                  <a:lnTo>
                    <a:pt x="798965" y="272725"/>
                  </a:lnTo>
                  <a:lnTo>
                    <a:pt x="812089" y="317147"/>
                  </a:lnTo>
                  <a:lnTo>
                    <a:pt x="820190" y="363502"/>
                  </a:lnTo>
                  <a:lnTo>
                    <a:pt x="822959" y="411480"/>
                  </a:lnTo>
                  <a:lnTo>
                    <a:pt x="820190" y="459467"/>
                  </a:lnTo>
                  <a:lnTo>
                    <a:pt x="812089" y="505828"/>
                  </a:lnTo>
                  <a:lnTo>
                    <a:pt x="798965" y="550255"/>
                  </a:lnTo>
                  <a:lnTo>
                    <a:pt x="781127" y="592438"/>
                  </a:lnTo>
                  <a:lnTo>
                    <a:pt x="758884" y="632069"/>
                  </a:lnTo>
                  <a:lnTo>
                    <a:pt x="732546" y="668839"/>
                  </a:lnTo>
                  <a:lnTo>
                    <a:pt x="702421" y="702440"/>
                  </a:lnTo>
                  <a:lnTo>
                    <a:pt x="668818" y="732562"/>
                  </a:lnTo>
                  <a:lnTo>
                    <a:pt x="632046" y="758897"/>
                  </a:lnTo>
                  <a:lnTo>
                    <a:pt x="592416" y="781136"/>
                  </a:lnTo>
                  <a:lnTo>
                    <a:pt x="550234" y="798971"/>
                  </a:lnTo>
                  <a:lnTo>
                    <a:pt x="505812" y="812092"/>
                  </a:lnTo>
                  <a:lnTo>
                    <a:pt x="459457" y="820191"/>
                  </a:lnTo>
                  <a:lnTo>
                    <a:pt x="411479" y="822960"/>
                  </a:lnTo>
                  <a:lnTo>
                    <a:pt x="363502" y="820191"/>
                  </a:lnTo>
                  <a:lnTo>
                    <a:pt x="317147" y="812092"/>
                  </a:lnTo>
                  <a:lnTo>
                    <a:pt x="272725" y="798971"/>
                  </a:lnTo>
                  <a:lnTo>
                    <a:pt x="230543" y="781136"/>
                  </a:lnTo>
                  <a:lnTo>
                    <a:pt x="190913" y="758897"/>
                  </a:lnTo>
                  <a:lnTo>
                    <a:pt x="154141" y="732562"/>
                  </a:lnTo>
                  <a:lnTo>
                    <a:pt x="120538" y="702440"/>
                  </a:lnTo>
                  <a:lnTo>
                    <a:pt x="90413" y="668839"/>
                  </a:lnTo>
                  <a:lnTo>
                    <a:pt x="64075" y="632069"/>
                  </a:lnTo>
                  <a:lnTo>
                    <a:pt x="41832" y="592438"/>
                  </a:lnTo>
                  <a:lnTo>
                    <a:pt x="23994" y="550255"/>
                  </a:lnTo>
                  <a:lnTo>
                    <a:pt x="10870" y="505828"/>
                  </a:lnTo>
                  <a:lnTo>
                    <a:pt x="2769" y="459467"/>
                  </a:lnTo>
                  <a:lnTo>
                    <a:pt x="0" y="411480"/>
                  </a:lnTo>
                  <a:close/>
                </a:path>
              </a:pathLst>
            </a:custGeom>
            <a:ln w="12700">
              <a:solidFill>
                <a:srgbClr val="009C9B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 descr=""/>
            <p:cNvSpPr/>
            <p:nvPr/>
          </p:nvSpPr>
          <p:spPr>
            <a:xfrm>
              <a:off x="6654442" y="5228082"/>
              <a:ext cx="823594" cy="823594"/>
            </a:xfrm>
            <a:custGeom>
              <a:avLst/>
              <a:gdLst/>
              <a:ahLst/>
              <a:cxnLst/>
              <a:rect l="l" t="t" r="r" b="b"/>
              <a:pathLst>
                <a:path w="823595" h="823595">
                  <a:moveTo>
                    <a:pt x="411583" y="0"/>
                  </a:moveTo>
                  <a:lnTo>
                    <a:pt x="340812" y="6143"/>
                  </a:lnTo>
                  <a:lnTo>
                    <a:pt x="272137" y="24384"/>
                  </a:lnTo>
                  <a:lnTo>
                    <a:pt x="227939" y="43239"/>
                  </a:lnTo>
                  <a:lnTo>
                    <a:pt x="187072" y="66560"/>
                  </a:lnTo>
                  <a:lnTo>
                    <a:pt x="149725" y="93950"/>
                  </a:lnTo>
                  <a:lnTo>
                    <a:pt x="116082" y="125015"/>
                  </a:lnTo>
                  <a:lnTo>
                    <a:pt x="86331" y="159359"/>
                  </a:lnTo>
                  <a:lnTo>
                    <a:pt x="60658" y="196588"/>
                  </a:lnTo>
                  <a:lnTo>
                    <a:pt x="39250" y="236307"/>
                  </a:lnTo>
                  <a:lnTo>
                    <a:pt x="22294" y="278120"/>
                  </a:lnTo>
                  <a:lnTo>
                    <a:pt x="9975" y="321632"/>
                  </a:lnTo>
                  <a:lnTo>
                    <a:pt x="2482" y="366449"/>
                  </a:lnTo>
                  <a:lnTo>
                    <a:pt x="0" y="412176"/>
                  </a:lnTo>
                  <a:lnTo>
                    <a:pt x="2715" y="458417"/>
                  </a:lnTo>
                  <a:lnTo>
                    <a:pt x="10815" y="504777"/>
                  </a:lnTo>
                  <a:lnTo>
                    <a:pt x="24487" y="550862"/>
                  </a:lnTo>
                  <a:lnTo>
                    <a:pt x="43342" y="595077"/>
                  </a:lnTo>
                  <a:lnTo>
                    <a:pt x="66663" y="635955"/>
                  </a:lnTo>
                  <a:lnTo>
                    <a:pt x="94054" y="673312"/>
                  </a:lnTo>
                  <a:lnTo>
                    <a:pt x="125119" y="706960"/>
                  </a:lnTo>
                  <a:lnTo>
                    <a:pt x="159465" y="736715"/>
                  </a:lnTo>
                  <a:lnTo>
                    <a:pt x="196696" y="762391"/>
                  </a:lnTo>
                  <a:lnTo>
                    <a:pt x="236418" y="783801"/>
                  </a:lnTo>
                  <a:lnTo>
                    <a:pt x="278235" y="800759"/>
                  </a:lnTo>
                  <a:lnTo>
                    <a:pt x="321752" y="813081"/>
                  </a:lnTo>
                  <a:lnTo>
                    <a:pt x="366576" y="820579"/>
                  </a:lnTo>
                  <a:lnTo>
                    <a:pt x="412310" y="823069"/>
                  </a:lnTo>
                  <a:lnTo>
                    <a:pt x="458560" y="820364"/>
                  </a:lnTo>
                  <a:lnTo>
                    <a:pt x="504931" y="812278"/>
                  </a:lnTo>
                  <a:lnTo>
                    <a:pt x="551029" y="798626"/>
                  </a:lnTo>
                  <a:lnTo>
                    <a:pt x="595226" y="779767"/>
                  </a:lnTo>
                  <a:lnTo>
                    <a:pt x="636093" y="756443"/>
                  </a:lnTo>
                  <a:lnTo>
                    <a:pt x="673440" y="729048"/>
                  </a:lnTo>
                  <a:lnTo>
                    <a:pt x="707083" y="697978"/>
                  </a:lnTo>
                  <a:lnTo>
                    <a:pt x="736834" y="663627"/>
                  </a:lnTo>
                  <a:lnTo>
                    <a:pt x="762507" y="626391"/>
                  </a:lnTo>
                  <a:lnTo>
                    <a:pt x="783915" y="586665"/>
                  </a:lnTo>
                  <a:lnTo>
                    <a:pt x="800871" y="544843"/>
                  </a:lnTo>
                  <a:lnTo>
                    <a:pt x="813190" y="501321"/>
                  </a:lnTo>
                  <a:lnTo>
                    <a:pt x="820683" y="456494"/>
                  </a:lnTo>
                  <a:lnTo>
                    <a:pt x="823166" y="410757"/>
                  </a:lnTo>
                  <a:lnTo>
                    <a:pt x="820450" y="364504"/>
                  </a:lnTo>
                  <a:lnTo>
                    <a:pt x="812350" y="318131"/>
                  </a:lnTo>
                  <a:lnTo>
                    <a:pt x="798679" y="272034"/>
                  </a:lnTo>
                  <a:lnTo>
                    <a:pt x="411583" y="411480"/>
                  </a:lnTo>
                  <a:lnTo>
                    <a:pt x="411583" y="0"/>
                  </a:lnTo>
                  <a:close/>
                </a:path>
              </a:pathLst>
            </a:custGeom>
            <a:solidFill>
              <a:srgbClr val="009C9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 descr=""/>
            <p:cNvSpPr/>
            <p:nvPr/>
          </p:nvSpPr>
          <p:spPr>
            <a:xfrm>
              <a:off x="8705468" y="5228463"/>
              <a:ext cx="822960" cy="822960"/>
            </a:xfrm>
            <a:custGeom>
              <a:avLst/>
              <a:gdLst/>
              <a:ahLst/>
              <a:cxnLst/>
              <a:rect l="l" t="t" r="r" b="b"/>
              <a:pathLst>
                <a:path w="822959" h="822960">
                  <a:moveTo>
                    <a:pt x="411479" y="0"/>
                  </a:moveTo>
                  <a:lnTo>
                    <a:pt x="363502" y="2769"/>
                  </a:lnTo>
                  <a:lnTo>
                    <a:pt x="317147" y="10870"/>
                  </a:lnTo>
                  <a:lnTo>
                    <a:pt x="272725" y="23994"/>
                  </a:lnTo>
                  <a:lnTo>
                    <a:pt x="230543" y="41832"/>
                  </a:lnTo>
                  <a:lnTo>
                    <a:pt x="190913" y="64075"/>
                  </a:lnTo>
                  <a:lnTo>
                    <a:pt x="154141" y="90413"/>
                  </a:lnTo>
                  <a:lnTo>
                    <a:pt x="120538" y="120538"/>
                  </a:lnTo>
                  <a:lnTo>
                    <a:pt x="90413" y="154141"/>
                  </a:lnTo>
                  <a:lnTo>
                    <a:pt x="64075" y="190913"/>
                  </a:lnTo>
                  <a:lnTo>
                    <a:pt x="41832" y="230543"/>
                  </a:lnTo>
                  <a:lnTo>
                    <a:pt x="23994" y="272725"/>
                  </a:lnTo>
                  <a:lnTo>
                    <a:pt x="10870" y="317147"/>
                  </a:lnTo>
                  <a:lnTo>
                    <a:pt x="2769" y="363502"/>
                  </a:lnTo>
                  <a:lnTo>
                    <a:pt x="0" y="411480"/>
                  </a:lnTo>
                  <a:lnTo>
                    <a:pt x="2769" y="459467"/>
                  </a:lnTo>
                  <a:lnTo>
                    <a:pt x="10870" y="505828"/>
                  </a:lnTo>
                  <a:lnTo>
                    <a:pt x="23994" y="550255"/>
                  </a:lnTo>
                  <a:lnTo>
                    <a:pt x="41832" y="592438"/>
                  </a:lnTo>
                  <a:lnTo>
                    <a:pt x="64075" y="632069"/>
                  </a:lnTo>
                  <a:lnTo>
                    <a:pt x="90413" y="668839"/>
                  </a:lnTo>
                  <a:lnTo>
                    <a:pt x="120538" y="702440"/>
                  </a:lnTo>
                  <a:lnTo>
                    <a:pt x="154141" y="732562"/>
                  </a:lnTo>
                  <a:lnTo>
                    <a:pt x="190913" y="758897"/>
                  </a:lnTo>
                  <a:lnTo>
                    <a:pt x="230543" y="781136"/>
                  </a:lnTo>
                  <a:lnTo>
                    <a:pt x="272725" y="798971"/>
                  </a:lnTo>
                  <a:lnTo>
                    <a:pt x="317147" y="812092"/>
                  </a:lnTo>
                  <a:lnTo>
                    <a:pt x="363502" y="820191"/>
                  </a:lnTo>
                  <a:lnTo>
                    <a:pt x="411479" y="822960"/>
                  </a:lnTo>
                  <a:lnTo>
                    <a:pt x="459457" y="820191"/>
                  </a:lnTo>
                  <a:lnTo>
                    <a:pt x="505812" y="812092"/>
                  </a:lnTo>
                  <a:lnTo>
                    <a:pt x="550234" y="798971"/>
                  </a:lnTo>
                  <a:lnTo>
                    <a:pt x="592416" y="781136"/>
                  </a:lnTo>
                  <a:lnTo>
                    <a:pt x="632046" y="758897"/>
                  </a:lnTo>
                  <a:lnTo>
                    <a:pt x="668818" y="732562"/>
                  </a:lnTo>
                  <a:lnTo>
                    <a:pt x="702421" y="702440"/>
                  </a:lnTo>
                  <a:lnTo>
                    <a:pt x="732546" y="668839"/>
                  </a:lnTo>
                  <a:lnTo>
                    <a:pt x="758884" y="632069"/>
                  </a:lnTo>
                  <a:lnTo>
                    <a:pt x="781127" y="592438"/>
                  </a:lnTo>
                  <a:lnTo>
                    <a:pt x="798965" y="550255"/>
                  </a:lnTo>
                  <a:lnTo>
                    <a:pt x="812089" y="505828"/>
                  </a:lnTo>
                  <a:lnTo>
                    <a:pt x="820190" y="459467"/>
                  </a:lnTo>
                  <a:lnTo>
                    <a:pt x="822959" y="411480"/>
                  </a:lnTo>
                  <a:lnTo>
                    <a:pt x="820190" y="363502"/>
                  </a:lnTo>
                  <a:lnTo>
                    <a:pt x="812089" y="317147"/>
                  </a:lnTo>
                  <a:lnTo>
                    <a:pt x="798965" y="272725"/>
                  </a:lnTo>
                  <a:lnTo>
                    <a:pt x="781127" y="230543"/>
                  </a:lnTo>
                  <a:lnTo>
                    <a:pt x="758884" y="190913"/>
                  </a:lnTo>
                  <a:lnTo>
                    <a:pt x="732546" y="154141"/>
                  </a:lnTo>
                  <a:lnTo>
                    <a:pt x="702421" y="120538"/>
                  </a:lnTo>
                  <a:lnTo>
                    <a:pt x="668818" y="90413"/>
                  </a:lnTo>
                  <a:lnTo>
                    <a:pt x="632046" y="64075"/>
                  </a:lnTo>
                  <a:lnTo>
                    <a:pt x="592416" y="41832"/>
                  </a:lnTo>
                  <a:lnTo>
                    <a:pt x="550234" y="23994"/>
                  </a:lnTo>
                  <a:lnTo>
                    <a:pt x="505812" y="10870"/>
                  </a:lnTo>
                  <a:lnTo>
                    <a:pt x="459457" y="2769"/>
                  </a:lnTo>
                  <a:lnTo>
                    <a:pt x="41147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 descr=""/>
            <p:cNvSpPr/>
            <p:nvPr/>
          </p:nvSpPr>
          <p:spPr>
            <a:xfrm>
              <a:off x="8705468" y="5228463"/>
              <a:ext cx="822960" cy="822960"/>
            </a:xfrm>
            <a:custGeom>
              <a:avLst/>
              <a:gdLst/>
              <a:ahLst/>
              <a:cxnLst/>
              <a:rect l="l" t="t" r="r" b="b"/>
              <a:pathLst>
                <a:path w="822959" h="822960">
                  <a:moveTo>
                    <a:pt x="0" y="411480"/>
                  </a:moveTo>
                  <a:lnTo>
                    <a:pt x="2769" y="363502"/>
                  </a:lnTo>
                  <a:lnTo>
                    <a:pt x="10870" y="317147"/>
                  </a:lnTo>
                  <a:lnTo>
                    <a:pt x="23994" y="272725"/>
                  </a:lnTo>
                  <a:lnTo>
                    <a:pt x="41832" y="230543"/>
                  </a:lnTo>
                  <a:lnTo>
                    <a:pt x="64075" y="190913"/>
                  </a:lnTo>
                  <a:lnTo>
                    <a:pt x="90413" y="154141"/>
                  </a:lnTo>
                  <a:lnTo>
                    <a:pt x="120538" y="120538"/>
                  </a:lnTo>
                  <a:lnTo>
                    <a:pt x="154141" y="90413"/>
                  </a:lnTo>
                  <a:lnTo>
                    <a:pt x="190913" y="64075"/>
                  </a:lnTo>
                  <a:lnTo>
                    <a:pt x="230543" y="41832"/>
                  </a:lnTo>
                  <a:lnTo>
                    <a:pt x="272725" y="23994"/>
                  </a:lnTo>
                  <a:lnTo>
                    <a:pt x="317147" y="10870"/>
                  </a:lnTo>
                  <a:lnTo>
                    <a:pt x="363502" y="2769"/>
                  </a:lnTo>
                  <a:lnTo>
                    <a:pt x="411479" y="0"/>
                  </a:lnTo>
                  <a:lnTo>
                    <a:pt x="459457" y="2769"/>
                  </a:lnTo>
                  <a:lnTo>
                    <a:pt x="505812" y="10870"/>
                  </a:lnTo>
                  <a:lnTo>
                    <a:pt x="550234" y="23994"/>
                  </a:lnTo>
                  <a:lnTo>
                    <a:pt x="592416" y="41832"/>
                  </a:lnTo>
                  <a:lnTo>
                    <a:pt x="632046" y="64075"/>
                  </a:lnTo>
                  <a:lnTo>
                    <a:pt x="668818" y="90413"/>
                  </a:lnTo>
                  <a:lnTo>
                    <a:pt x="702421" y="120538"/>
                  </a:lnTo>
                  <a:lnTo>
                    <a:pt x="732546" y="154141"/>
                  </a:lnTo>
                  <a:lnTo>
                    <a:pt x="758884" y="190913"/>
                  </a:lnTo>
                  <a:lnTo>
                    <a:pt x="781127" y="230543"/>
                  </a:lnTo>
                  <a:lnTo>
                    <a:pt x="798965" y="272725"/>
                  </a:lnTo>
                  <a:lnTo>
                    <a:pt x="812089" y="317147"/>
                  </a:lnTo>
                  <a:lnTo>
                    <a:pt x="820190" y="363502"/>
                  </a:lnTo>
                  <a:lnTo>
                    <a:pt x="822959" y="411480"/>
                  </a:lnTo>
                  <a:lnTo>
                    <a:pt x="820190" y="459467"/>
                  </a:lnTo>
                  <a:lnTo>
                    <a:pt x="812089" y="505828"/>
                  </a:lnTo>
                  <a:lnTo>
                    <a:pt x="798965" y="550255"/>
                  </a:lnTo>
                  <a:lnTo>
                    <a:pt x="781127" y="592438"/>
                  </a:lnTo>
                  <a:lnTo>
                    <a:pt x="758884" y="632069"/>
                  </a:lnTo>
                  <a:lnTo>
                    <a:pt x="732546" y="668839"/>
                  </a:lnTo>
                  <a:lnTo>
                    <a:pt x="702421" y="702440"/>
                  </a:lnTo>
                  <a:lnTo>
                    <a:pt x="668818" y="732562"/>
                  </a:lnTo>
                  <a:lnTo>
                    <a:pt x="632046" y="758897"/>
                  </a:lnTo>
                  <a:lnTo>
                    <a:pt x="592416" y="781136"/>
                  </a:lnTo>
                  <a:lnTo>
                    <a:pt x="550234" y="798971"/>
                  </a:lnTo>
                  <a:lnTo>
                    <a:pt x="505812" y="812092"/>
                  </a:lnTo>
                  <a:lnTo>
                    <a:pt x="459457" y="820191"/>
                  </a:lnTo>
                  <a:lnTo>
                    <a:pt x="411479" y="822960"/>
                  </a:lnTo>
                  <a:lnTo>
                    <a:pt x="363502" y="820191"/>
                  </a:lnTo>
                  <a:lnTo>
                    <a:pt x="317147" y="812092"/>
                  </a:lnTo>
                  <a:lnTo>
                    <a:pt x="272725" y="798971"/>
                  </a:lnTo>
                  <a:lnTo>
                    <a:pt x="230543" y="781136"/>
                  </a:lnTo>
                  <a:lnTo>
                    <a:pt x="190913" y="758897"/>
                  </a:lnTo>
                  <a:lnTo>
                    <a:pt x="154141" y="732562"/>
                  </a:lnTo>
                  <a:lnTo>
                    <a:pt x="120538" y="702440"/>
                  </a:lnTo>
                  <a:lnTo>
                    <a:pt x="90413" y="668839"/>
                  </a:lnTo>
                  <a:lnTo>
                    <a:pt x="64075" y="632069"/>
                  </a:lnTo>
                  <a:lnTo>
                    <a:pt x="41832" y="592438"/>
                  </a:lnTo>
                  <a:lnTo>
                    <a:pt x="23994" y="550255"/>
                  </a:lnTo>
                  <a:lnTo>
                    <a:pt x="10870" y="505828"/>
                  </a:lnTo>
                  <a:lnTo>
                    <a:pt x="2769" y="459467"/>
                  </a:lnTo>
                  <a:lnTo>
                    <a:pt x="0" y="411480"/>
                  </a:lnTo>
                  <a:close/>
                </a:path>
              </a:pathLst>
            </a:custGeom>
            <a:ln w="12700">
              <a:solidFill>
                <a:srgbClr val="009C9B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 descr=""/>
            <p:cNvSpPr/>
            <p:nvPr/>
          </p:nvSpPr>
          <p:spPr>
            <a:xfrm>
              <a:off x="8705643" y="5228082"/>
              <a:ext cx="822325" cy="822960"/>
            </a:xfrm>
            <a:custGeom>
              <a:avLst/>
              <a:gdLst/>
              <a:ahLst/>
              <a:cxnLst/>
              <a:rect l="l" t="t" r="r" b="b"/>
              <a:pathLst>
                <a:path w="822325" h="822960">
                  <a:moveTo>
                    <a:pt x="410924" y="0"/>
                  </a:moveTo>
                  <a:lnTo>
                    <a:pt x="361428" y="2988"/>
                  </a:lnTo>
                  <a:lnTo>
                    <a:pt x="313082" y="11808"/>
                  </a:lnTo>
                  <a:lnTo>
                    <a:pt x="266369" y="26242"/>
                  </a:lnTo>
                  <a:lnTo>
                    <a:pt x="221772" y="46072"/>
                  </a:lnTo>
                  <a:lnTo>
                    <a:pt x="179771" y="71081"/>
                  </a:lnTo>
                  <a:lnTo>
                    <a:pt x="140849" y="101050"/>
                  </a:lnTo>
                  <a:lnTo>
                    <a:pt x="105489" y="135763"/>
                  </a:lnTo>
                  <a:lnTo>
                    <a:pt x="75390" y="173256"/>
                  </a:lnTo>
                  <a:lnTo>
                    <a:pt x="50338" y="213111"/>
                  </a:lnTo>
                  <a:lnTo>
                    <a:pt x="30311" y="254891"/>
                  </a:lnTo>
                  <a:lnTo>
                    <a:pt x="15286" y="298161"/>
                  </a:lnTo>
                  <a:lnTo>
                    <a:pt x="5241" y="342485"/>
                  </a:lnTo>
                  <a:lnTo>
                    <a:pt x="153" y="387428"/>
                  </a:lnTo>
                  <a:lnTo>
                    <a:pt x="0" y="432554"/>
                  </a:lnTo>
                  <a:lnTo>
                    <a:pt x="4758" y="477426"/>
                  </a:lnTo>
                  <a:lnTo>
                    <a:pt x="14407" y="521610"/>
                  </a:lnTo>
                  <a:lnTo>
                    <a:pt x="28922" y="564670"/>
                  </a:lnTo>
                  <a:lnTo>
                    <a:pt x="48283" y="606170"/>
                  </a:lnTo>
                  <a:lnTo>
                    <a:pt x="72465" y="645674"/>
                  </a:lnTo>
                  <a:lnTo>
                    <a:pt x="101447" y="682747"/>
                  </a:lnTo>
                  <a:lnTo>
                    <a:pt x="135207" y="716953"/>
                  </a:lnTo>
                  <a:lnTo>
                    <a:pt x="172700" y="747049"/>
                  </a:lnTo>
                  <a:lnTo>
                    <a:pt x="212552" y="772098"/>
                  </a:lnTo>
                  <a:lnTo>
                    <a:pt x="254330" y="792122"/>
                  </a:lnTo>
                  <a:lnTo>
                    <a:pt x="297596" y="807143"/>
                  </a:lnTo>
                  <a:lnTo>
                    <a:pt x="341916" y="817185"/>
                  </a:lnTo>
                  <a:lnTo>
                    <a:pt x="386853" y="822269"/>
                  </a:lnTo>
                  <a:lnTo>
                    <a:pt x="431974" y="822418"/>
                  </a:lnTo>
                  <a:lnTo>
                    <a:pt x="476842" y="817654"/>
                  </a:lnTo>
                  <a:lnTo>
                    <a:pt x="521022" y="808000"/>
                  </a:lnTo>
                  <a:lnTo>
                    <a:pt x="564078" y="793478"/>
                  </a:lnTo>
                  <a:lnTo>
                    <a:pt x="605575" y="774110"/>
                  </a:lnTo>
                  <a:lnTo>
                    <a:pt x="645078" y="749920"/>
                  </a:lnTo>
                  <a:lnTo>
                    <a:pt x="682151" y="720928"/>
                  </a:lnTo>
                  <a:lnTo>
                    <a:pt x="716359" y="687158"/>
                  </a:lnTo>
                  <a:lnTo>
                    <a:pt x="746458" y="649680"/>
                  </a:lnTo>
                  <a:lnTo>
                    <a:pt x="771509" y="609839"/>
                  </a:lnTo>
                  <a:lnTo>
                    <a:pt x="791537" y="568070"/>
                  </a:lnTo>
                  <a:lnTo>
                    <a:pt x="806561" y="524810"/>
                  </a:lnTo>
                  <a:lnTo>
                    <a:pt x="816607" y="480495"/>
                  </a:lnTo>
                  <a:lnTo>
                    <a:pt x="821695" y="435559"/>
                  </a:lnTo>
                  <a:lnTo>
                    <a:pt x="821848" y="390439"/>
                  </a:lnTo>
                  <a:lnTo>
                    <a:pt x="817089" y="345570"/>
                  </a:lnTo>
                  <a:lnTo>
                    <a:pt x="807441" y="301389"/>
                  </a:lnTo>
                  <a:lnTo>
                    <a:pt x="792925" y="258331"/>
                  </a:lnTo>
                  <a:lnTo>
                    <a:pt x="773565" y="216832"/>
                  </a:lnTo>
                  <a:lnTo>
                    <a:pt x="749383" y="177327"/>
                  </a:lnTo>
                  <a:lnTo>
                    <a:pt x="720400" y="140253"/>
                  </a:lnTo>
                  <a:lnTo>
                    <a:pt x="686641" y="106045"/>
                  </a:lnTo>
                  <a:lnTo>
                    <a:pt x="410924" y="411480"/>
                  </a:lnTo>
                  <a:lnTo>
                    <a:pt x="410924" y="0"/>
                  </a:lnTo>
                  <a:close/>
                </a:path>
              </a:pathLst>
            </a:custGeom>
            <a:solidFill>
              <a:srgbClr val="009C9B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8" name="object 5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45947" y="5413248"/>
              <a:ext cx="1449324" cy="470916"/>
            </a:xfrm>
            <a:prstGeom prst="rect">
              <a:avLst/>
            </a:prstGeom>
          </p:spPr>
        </p:pic>
        <p:pic>
          <p:nvPicPr>
            <p:cNvPr id="59" name="object 59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9698" y="5007102"/>
              <a:ext cx="10917174" cy="19050"/>
            </a:xfrm>
            <a:prstGeom prst="rect">
              <a:avLst/>
            </a:prstGeom>
          </p:spPr>
        </p:pic>
      </p:grpSp>
      <p:sp>
        <p:nvSpPr>
          <p:cNvPr id="60" name="object 60" descr=""/>
          <p:cNvSpPr txBox="1"/>
          <p:nvPr/>
        </p:nvSpPr>
        <p:spPr>
          <a:xfrm>
            <a:off x="10204704" y="5209285"/>
            <a:ext cx="1290955" cy="8636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84150" marR="94615" indent="-171450">
              <a:lnSpc>
                <a:spcPct val="100000"/>
              </a:lnSpc>
              <a:spcBef>
                <a:spcPts val="95"/>
              </a:spcBef>
              <a:buClr>
                <a:srgbClr val="009F9F"/>
              </a:buClr>
              <a:buFont typeface="Wingdings"/>
              <a:buChar char=""/>
              <a:tabLst>
                <a:tab pos="184150" algn="l"/>
              </a:tabLst>
            </a:pPr>
            <a:r>
              <a:rPr dirty="0" sz="1100">
                <a:solidFill>
                  <a:srgbClr val="03234D"/>
                </a:solidFill>
                <a:latin typeface="Arial MT"/>
                <a:cs typeface="Arial MT"/>
              </a:rPr>
              <a:t>~$1Bn</a:t>
            </a:r>
            <a:r>
              <a:rPr dirty="0" sz="1100" spc="-4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100" spc="-10">
                <a:solidFill>
                  <a:srgbClr val="03234D"/>
                </a:solidFill>
                <a:latin typeface="Arial MT"/>
                <a:cs typeface="Arial MT"/>
              </a:rPr>
              <a:t>valuation </a:t>
            </a:r>
            <a:r>
              <a:rPr dirty="0" sz="1100">
                <a:solidFill>
                  <a:srgbClr val="03234D"/>
                </a:solidFill>
                <a:latin typeface="Arial MT"/>
                <a:cs typeface="Arial MT"/>
              </a:rPr>
              <a:t>in</a:t>
            </a:r>
            <a:r>
              <a:rPr dirty="0" sz="110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100">
                <a:solidFill>
                  <a:srgbClr val="03234D"/>
                </a:solidFill>
                <a:latin typeface="Arial MT"/>
                <a:cs typeface="Arial MT"/>
              </a:rPr>
              <a:t>line</a:t>
            </a:r>
            <a:r>
              <a:rPr dirty="0" sz="110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100" spc="-20">
                <a:solidFill>
                  <a:srgbClr val="03234D"/>
                </a:solidFill>
                <a:latin typeface="Arial MT"/>
                <a:cs typeface="Arial MT"/>
              </a:rPr>
              <a:t>with </a:t>
            </a:r>
            <a:r>
              <a:rPr dirty="0" sz="1100" spc="-10">
                <a:solidFill>
                  <a:srgbClr val="03234D"/>
                </a:solidFill>
                <a:latin typeface="Arial MT"/>
                <a:cs typeface="Arial MT"/>
              </a:rPr>
              <a:t>precedents</a:t>
            </a:r>
            <a:endParaRPr sz="1100">
              <a:latin typeface="Arial MT"/>
              <a:cs typeface="Arial MT"/>
            </a:endParaRPr>
          </a:p>
          <a:p>
            <a:pPr marL="184150" marR="5080" indent="-171450">
              <a:lnSpc>
                <a:spcPct val="100000"/>
              </a:lnSpc>
              <a:buClr>
                <a:srgbClr val="009F9F"/>
              </a:buClr>
              <a:buFont typeface="Wingdings"/>
              <a:buChar char=""/>
              <a:tabLst>
                <a:tab pos="184150" algn="l"/>
              </a:tabLst>
            </a:pPr>
            <a:r>
              <a:rPr dirty="0" sz="1100">
                <a:solidFill>
                  <a:srgbClr val="03234D"/>
                </a:solidFill>
                <a:latin typeface="Arial MT"/>
                <a:cs typeface="Arial MT"/>
              </a:rPr>
              <a:t>Complimentary</a:t>
            </a:r>
            <a:r>
              <a:rPr dirty="0" sz="1100" spc="-7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100" spc="-25">
                <a:solidFill>
                  <a:srgbClr val="03234D"/>
                </a:solidFill>
                <a:latin typeface="Arial MT"/>
                <a:cs typeface="Arial MT"/>
              </a:rPr>
              <a:t>to </a:t>
            </a:r>
            <a:r>
              <a:rPr dirty="0" sz="1100">
                <a:solidFill>
                  <a:srgbClr val="03234D"/>
                </a:solidFill>
                <a:latin typeface="Arial MT"/>
                <a:cs typeface="Arial MT"/>
              </a:rPr>
              <a:t>Siemens</a:t>
            </a:r>
            <a:r>
              <a:rPr dirty="0" sz="1100" spc="-4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100" spc="-10">
                <a:solidFill>
                  <a:srgbClr val="03234D"/>
                </a:solidFill>
                <a:latin typeface="Arial MT"/>
                <a:cs typeface="Arial MT"/>
              </a:rPr>
              <a:t>strategy</a:t>
            </a:r>
            <a:endParaRPr sz="1100">
              <a:latin typeface="Arial MT"/>
              <a:cs typeface="Arial MT"/>
            </a:endParaRPr>
          </a:p>
        </p:txBody>
      </p:sp>
      <p:pic>
        <p:nvPicPr>
          <p:cNvPr id="61" name="object 61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39698" y="1261872"/>
            <a:ext cx="10917174" cy="19050"/>
          </a:xfrm>
          <a:prstGeom prst="rect">
            <a:avLst/>
          </a:prstGeom>
        </p:spPr>
      </p:pic>
      <p:pic>
        <p:nvPicPr>
          <p:cNvPr id="62" name="object 62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39698" y="2510027"/>
            <a:ext cx="10917174" cy="19050"/>
          </a:xfrm>
          <a:prstGeom prst="rect">
            <a:avLst/>
          </a:prstGeom>
        </p:spPr>
      </p:pic>
      <p:pic>
        <p:nvPicPr>
          <p:cNvPr id="63" name="object 63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339243" y="4258645"/>
            <a:ext cx="1461970" cy="263189"/>
          </a:xfrm>
          <a:prstGeom prst="rect">
            <a:avLst/>
          </a:prstGeom>
        </p:spPr>
      </p:pic>
      <p:sp>
        <p:nvSpPr>
          <p:cNvPr id="64" name="object 64" descr=""/>
          <p:cNvSpPr txBox="1"/>
          <p:nvPr/>
        </p:nvSpPr>
        <p:spPr>
          <a:xfrm>
            <a:off x="1931670" y="3955033"/>
            <a:ext cx="2035810" cy="8636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84150" marR="50800" indent="-171450">
              <a:lnSpc>
                <a:spcPct val="100000"/>
              </a:lnSpc>
              <a:spcBef>
                <a:spcPts val="95"/>
              </a:spcBef>
              <a:buClr>
                <a:srgbClr val="009F9F"/>
              </a:buClr>
              <a:buFont typeface="Wingdings"/>
              <a:buChar char=""/>
              <a:tabLst>
                <a:tab pos="184150" algn="l"/>
              </a:tabLst>
            </a:pPr>
            <a:r>
              <a:rPr dirty="0" sz="1100">
                <a:solidFill>
                  <a:srgbClr val="03234D"/>
                </a:solidFill>
                <a:latin typeface="Arial MT"/>
                <a:cs typeface="Arial MT"/>
              </a:rPr>
              <a:t>Large</a:t>
            </a:r>
            <a:r>
              <a:rPr dirty="0" sz="1100" spc="-4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100">
                <a:solidFill>
                  <a:srgbClr val="03234D"/>
                </a:solidFill>
                <a:latin typeface="Arial MT"/>
                <a:cs typeface="Arial MT"/>
              </a:rPr>
              <a:t>exposure</a:t>
            </a:r>
            <a:r>
              <a:rPr dirty="0" sz="1100" spc="-4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100">
                <a:solidFill>
                  <a:srgbClr val="03234D"/>
                </a:solidFill>
                <a:latin typeface="Arial MT"/>
                <a:cs typeface="Arial MT"/>
              </a:rPr>
              <a:t>in</a:t>
            </a:r>
            <a:r>
              <a:rPr dirty="0" sz="1100" spc="-3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100" spc="-10">
                <a:solidFill>
                  <a:srgbClr val="03234D"/>
                </a:solidFill>
                <a:latin typeface="Arial MT"/>
                <a:cs typeface="Arial MT"/>
              </a:rPr>
              <a:t>residential </a:t>
            </a:r>
            <a:r>
              <a:rPr dirty="0" sz="1100">
                <a:solidFill>
                  <a:srgbClr val="03234D"/>
                </a:solidFill>
                <a:latin typeface="Arial MT"/>
                <a:cs typeface="Arial MT"/>
              </a:rPr>
              <a:t>solar</a:t>
            </a:r>
            <a:r>
              <a:rPr dirty="0" sz="1100" spc="-5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100">
                <a:solidFill>
                  <a:srgbClr val="03234D"/>
                </a:solidFill>
                <a:latin typeface="Arial MT"/>
                <a:cs typeface="Arial MT"/>
              </a:rPr>
              <a:t>installation</a:t>
            </a:r>
            <a:r>
              <a:rPr dirty="0" sz="1100" spc="-5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100" spc="-25">
                <a:solidFill>
                  <a:srgbClr val="03234D"/>
                </a:solidFill>
                <a:latin typeface="Arial MT"/>
                <a:cs typeface="Arial MT"/>
              </a:rPr>
              <a:t>and </a:t>
            </a:r>
            <a:r>
              <a:rPr dirty="0" sz="1100" spc="-10">
                <a:solidFill>
                  <a:srgbClr val="03234D"/>
                </a:solidFill>
                <a:latin typeface="Arial MT"/>
                <a:cs typeface="Arial MT"/>
              </a:rPr>
              <a:t>maintenance</a:t>
            </a:r>
            <a:endParaRPr sz="1100">
              <a:latin typeface="Arial MT"/>
              <a:cs typeface="Arial MT"/>
            </a:endParaRPr>
          </a:p>
          <a:p>
            <a:pPr marL="184150" marR="5080" indent="-171450">
              <a:lnSpc>
                <a:spcPct val="100000"/>
              </a:lnSpc>
              <a:buClr>
                <a:srgbClr val="009F9F"/>
              </a:buClr>
              <a:buFont typeface="Wingdings"/>
              <a:buChar char=""/>
              <a:tabLst>
                <a:tab pos="184150" algn="l"/>
              </a:tabLst>
            </a:pPr>
            <a:r>
              <a:rPr dirty="0" sz="1100">
                <a:solidFill>
                  <a:srgbClr val="03234D"/>
                </a:solidFill>
                <a:latin typeface="Arial MT"/>
                <a:cs typeface="Arial MT"/>
              </a:rPr>
              <a:t>Siemens</a:t>
            </a:r>
            <a:r>
              <a:rPr dirty="0" sz="1100" spc="-4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100">
                <a:solidFill>
                  <a:srgbClr val="03234D"/>
                </a:solidFill>
                <a:latin typeface="Arial MT"/>
                <a:cs typeface="Arial MT"/>
              </a:rPr>
              <a:t>metering</a:t>
            </a:r>
            <a:r>
              <a:rPr dirty="0" sz="1100" spc="-6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100" spc="-10">
                <a:solidFill>
                  <a:srgbClr val="03234D"/>
                </a:solidFill>
                <a:latin typeface="Arial MT"/>
                <a:cs typeface="Arial MT"/>
              </a:rPr>
              <a:t>technology </a:t>
            </a:r>
            <a:r>
              <a:rPr dirty="0" sz="1100">
                <a:solidFill>
                  <a:srgbClr val="03234D"/>
                </a:solidFill>
                <a:latin typeface="Arial MT"/>
                <a:cs typeface="Arial MT"/>
              </a:rPr>
              <a:t>would</a:t>
            </a:r>
            <a:r>
              <a:rPr dirty="0" sz="110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100">
                <a:solidFill>
                  <a:srgbClr val="03234D"/>
                </a:solidFill>
                <a:latin typeface="Arial MT"/>
                <a:cs typeface="Arial MT"/>
              </a:rPr>
              <a:t>be</a:t>
            </a:r>
            <a:r>
              <a:rPr dirty="0" sz="110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100">
                <a:solidFill>
                  <a:srgbClr val="03234D"/>
                </a:solidFill>
                <a:latin typeface="Arial MT"/>
                <a:cs typeface="Arial MT"/>
              </a:rPr>
              <a:t>a</a:t>
            </a:r>
            <a:r>
              <a:rPr dirty="0" sz="110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100">
                <a:solidFill>
                  <a:srgbClr val="03234D"/>
                </a:solidFill>
                <a:latin typeface="Arial MT"/>
                <a:cs typeface="Arial MT"/>
              </a:rPr>
              <a:t>great</a:t>
            </a:r>
            <a:r>
              <a:rPr dirty="0" sz="1100" spc="-4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100" spc="-10">
                <a:solidFill>
                  <a:srgbClr val="03234D"/>
                </a:solidFill>
                <a:latin typeface="Arial MT"/>
                <a:cs typeface="Arial MT"/>
              </a:rPr>
              <a:t>synergy</a:t>
            </a:r>
            <a:endParaRPr sz="1100">
              <a:latin typeface="Arial MT"/>
              <a:cs typeface="Arial MT"/>
            </a:endParaRPr>
          </a:p>
        </p:txBody>
      </p:sp>
      <p:grpSp>
        <p:nvGrpSpPr>
          <p:cNvPr id="65" name="object 65" descr=""/>
          <p:cNvGrpSpPr/>
          <p:nvPr/>
        </p:nvGrpSpPr>
        <p:grpSpPr>
          <a:xfrm>
            <a:off x="4617084" y="3974719"/>
            <a:ext cx="835660" cy="835660"/>
            <a:chOff x="4617084" y="3974719"/>
            <a:chExt cx="835660" cy="835660"/>
          </a:xfrm>
        </p:grpSpPr>
        <p:sp>
          <p:nvSpPr>
            <p:cNvPr id="66" name="object 66" descr=""/>
            <p:cNvSpPr/>
            <p:nvPr/>
          </p:nvSpPr>
          <p:spPr>
            <a:xfrm>
              <a:off x="4623434" y="3981069"/>
              <a:ext cx="822960" cy="822960"/>
            </a:xfrm>
            <a:custGeom>
              <a:avLst/>
              <a:gdLst/>
              <a:ahLst/>
              <a:cxnLst/>
              <a:rect l="l" t="t" r="r" b="b"/>
              <a:pathLst>
                <a:path w="822960" h="822960">
                  <a:moveTo>
                    <a:pt x="0" y="411479"/>
                  </a:moveTo>
                  <a:lnTo>
                    <a:pt x="2769" y="363502"/>
                  </a:lnTo>
                  <a:lnTo>
                    <a:pt x="10870" y="317147"/>
                  </a:lnTo>
                  <a:lnTo>
                    <a:pt x="23994" y="272725"/>
                  </a:lnTo>
                  <a:lnTo>
                    <a:pt x="41832" y="230543"/>
                  </a:lnTo>
                  <a:lnTo>
                    <a:pt x="64075" y="190913"/>
                  </a:lnTo>
                  <a:lnTo>
                    <a:pt x="90413" y="154141"/>
                  </a:lnTo>
                  <a:lnTo>
                    <a:pt x="120538" y="120538"/>
                  </a:lnTo>
                  <a:lnTo>
                    <a:pt x="154141" y="90413"/>
                  </a:lnTo>
                  <a:lnTo>
                    <a:pt x="190913" y="64075"/>
                  </a:lnTo>
                  <a:lnTo>
                    <a:pt x="230543" y="41832"/>
                  </a:lnTo>
                  <a:lnTo>
                    <a:pt x="272725" y="23994"/>
                  </a:lnTo>
                  <a:lnTo>
                    <a:pt x="317147" y="10870"/>
                  </a:lnTo>
                  <a:lnTo>
                    <a:pt x="363502" y="2769"/>
                  </a:lnTo>
                  <a:lnTo>
                    <a:pt x="411479" y="0"/>
                  </a:lnTo>
                  <a:lnTo>
                    <a:pt x="459457" y="2769"/>
                  </a:lnTo>
                  <a:lnTo>
                    <a:pt x="505812" y="10870"/>
                  </a:lnTo>
                  <a:lnTo>
                    <a:pt x="550234" y="23994"/>
                  </a:lnTo>
                  <a:lnTo>
                    <a:pt x="592416" y="41832"/>
                  </a:lnTo>
                  <a:lnTo>
                    <a:pt x="632046" y="64075"/>
                  </a:lnTo>
                  <a:lnTo>
                    <a:pt x="668818" y="90413"/>
                  </a:lnTo>
                  <a:lnTo>
                    <a:pt x="702421" y="120538"/>
                  </a:lnTo>
                  <a:lnTo>
                    <a:pt x="732546" y="154141"/>
                  </a:lnTo>
                  <a:lnTo>
                    <a:pt x="758884" y="190913"/>
                  </a:lnTo>
                  <a:lnTo>
                    <a:pt x="781127" y="230543"/>
                  </a:lnTo>
                  <a:lnTo>
                    <a:pt x="798965" y="272725"/>
                  </a:lnTo>
                  <a:lnTo>
                    <a:pt x="812089" y="317147"/>
                  </a:lnTo>
                  <a:lnTo>
                    <a:pt x="820190" y="363502"/>
                  </a:lnTo>
                  <a:lnTo>
                    <a:pt x="822960" y="411479"/>
                  </a:lnTo>
                  <a:lnTo>
                    <a:pt x="820190" y="459457"/>
                  </a:lnTo>
                  <a:lnTo>
                    <a:pt x="812089" y="505812"/>
                  </a:lnTo>
                  <a:lnTo>
                    <a:pt x="798965" y="550234"/>
                  </a:lnTo>
                  <a:lnTo>
                    <a:pt x="781127" y="592416"/>
                  </a:lnTo>
                  <a:lnTo>
                    <a:pt x="758884" y="632046"/>
                  </a:lnTo>
                  <a:lnTo>
                    <a:pt x="732546" y="668818"/>
                  </a:lnTo>
                  <a:lnTo>
                    <a:pt x="702421" y="702421"/>
                  </a:lnTo>
                  <a:lnTo>
                    <a:pt x="668818" y="732546"/>
                  </a:lnTo>
                  <a:lnTo>
                    <a:pt x="632046" y="758884"/>
                  </a:lnTo>
                  <a:lnTo>
                    <a:pt x="592416" y="781127"/>
                  </a:lnTo>
                  <a:lnTo>
                    <a:pt x="550234" y="798965"/>
                  </a:lnTo>
                  <a:lnTo>
                    <a:pt x="505812" y="812089"/>
                  </a:lnTo>
                  <a:lnTo>
                    <a:pt x="459457" y="820190"/>
                  </a:lnTo>
                  <a:lnTo>
                    <a:pt x="411479" y="822959"/>
                  </a:lnTo>
                  <a:lnTo>
                    <a:pt x="363502" y="820190"/>
                  </a:lnTo>
                  <a:lnTo>
                    <a:pt x="317147" y="812089"/>
                  </a:lnTo>
                  <a:lnTo>
                    <a:pt x="272725" y="798965"/>
                  </a:lnTo>
                  <a:lnTo>
                    <a:pt x="230543" y="781127"/>
                  </a:lnTo>
                  <a:lnTo>
                    <a:pt x="190913" y="758884"/>
                  </a:lnTo>
                  <a:lnTo>
                    <a:pt x="154141" y="732546"/>
                  </a:lnTo>
                  <a:lnTo>
                    <a:pt x="120538" y="702421"/>
                  </a:lnTo>
                  <a:lnTo>
                    <a:pt x="90413" y="668818"/>
                  </a:lnTo>
                  <a:lnTo>
                    <a:pt x="64075" y="632046"/>
                  </a:lnTo>
                  <a:lnTo>
                    <a:pt x="41832" y="592416"/>
                  </a:lnTo>
                  <a:lnTo>
                    <a:pt x="23994" y="550234"/>
                  </a:lnTo>
                  <a:lnTo>
                    <a:pt x="10870" y="505812"/>
                  </a:lnTo>
                  <a:lnTo>
                    <a:pt x="2769" y="459457"/>
                  </a:lnTo>
                  <a:lnTo>
                    <a:pt x="0" y="411479"/>
                  </a:lnTo>
                  <a:close/>
                </a:path>
              </a:pathLst>
            </a:custGeom>
            <a:ln w="12700">
              <a:solidFill>
                <a:srgbClr val="009C9B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7" name="object 67" descr=""/>
            <p:cNvSpPr/>
            <p:nvPr/>
          </p:nvSpPr>
          <p:spPr>
            <a:xfrm>
              <a:off x="4623391" y="3980688"/>
              <a:ext cx="655955" cy="822960"/>
            </a:xfrm>
            <a:custGeom>
              <a:avLst/>
              <a:gdLst/>
              <a:ahLst/>
              <a:cxnLst/>
              <a:rect l="l" t="t" r="r" b="b"/>
              <a:pathLst>
                <a:path w="655954" h="822960">
                  <a:moveTo>
                    <a:pt x="411141" y="0"/>
                  </a:moveTo>
                  <a:lnTo>
                    <a:pt x="358723" y="3350"/>
                  </a:lnTo>
                  <a:lnTo>
                    <a:pt x="307475" y="13273"/>
                  </a:lnTo>
                  <a:lnTo>
                    <a:pt x="257989" y="29571"/>
                  </a:lnTo>
                  <a:lnTo>
                    <a:pt x="210855" y="52051"/>
                  </a:lnTo>
                  <a:lnTo>
                    <a:pt x="166666" y="80518"/>
                  </a:lnTo>
                  <a:lnTo>
                    <a:pt x="129720" y="111250"/>
                  </a:lnTo>
                  <a:lnTo>
                    <a:pt x="97248" y="145303"/>
                  </a:lnTo>
                  <a:lnTo>
                    <a:pt x="69314" y="182246"/>
                  </a:lnTo>
                  <a:lnTo>
                    <a:pt x="45984" y="221646"/>
                  </a:lnTo>
                  <a:lnTo>
                    <a:pt x="27322" y="263073"/>
                  </a:lnTo>
                  <a:lnTo>
                    <a:pt x="13394" y="306095"/>
                  </a:lnTo>
                  <a:lnTo>
                    <a:pt x="4265" y="350281"/>
                  </a:lnTo>
                  <a:lnTo>
                    <a:pt x="0" y="395201"/>
                  </a:lnTo>
                  <a:lnTo>
                    <a:pt x="662" y="440421"/>
                  </a:lnTo>
                  <a:lnTo>
                    <a:pt x="6319" y="485512"/>
                  </a:lnTo>
                  <a:lnTo>
                    <a:pt x="17034" y="530042"/>
                  </a:lnTo>
                  <a:lnTo>
                    <a:pt x="32872" y="573580"/>
                  </a:lnTo>
                  <a:lnTo>
                    <a:pt x="53899" y="615695"/>
                  </a:lnTo>
                  <a:lnTo>
                    <a:pt x="80179" y="655955"/>
                  </a:lnTo>
                  <a:lnTo>
                    <a:pt x="110912" y="692901"/>
                  </a:lnTo>
                  <a:lnTo>
                    <a:pt x="144965" y="725373"/>
                  </a:lnTo>
                  <a:lnTo>
                    <a:pt x="181908" y="753307"/>
                  </a:lnTo>
                  <a:lnTo>
                    <a:pt x="221308" y="776637"/>
                  </a:lnTo>
                  <a:lnTo>
                    <a:pt x="262735" y="795299"/>
                  </a:lnTo>
                  <a:lnTo>
                    <a:pt x="305757" y="809226"/>
                  </a:lnTo>
                  <a:lnTo>
                    <a:pt x="349943" y="818356"/>
                  </a:lnTo>
                  <a:lnTo>
                    <a:pt x="394862" y="822621"/>
                  </a:lnTo>
                  <a:lnTo>
                    <a:pt x="440083" y="821959"/>
                  </a:lnTo>
                  <a:lnTo>
                    <a:pt x="485174" y="816302"/>
                  </a:lnTo>
                  <a:lnTo>
                    <a:pt x="529704" y="805587"/>
                  </a:lnTo>
                  <a:lnTo>
                    <a:pt x="573242" y="789749"/>
                  </a:lnTo>
                  <a:lnTo>
                    <a:pt x="615357" y="768722"/>
                  </a:lnTo>
                  <a:lnTo>
                    <a:pt x="655616" y="742442"/>
                  </a:lnTo>
                  <a:lnTo>
                    <a:pt x="411141" y="411480"/>
                  </a:lnTo>
                  <a:lnTo>
                    <a:pt x="411141" y="0"/>
                  </a:lnTo>
                  <a:close/>
                </a:path>
              </a:pathLst>
            </a:custGeom>
            <a:solidFill>
              <a:srgbClr val="009C9B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8" name="object 68" descr=""/>
          <p:cNvGrpSpPr/>
          <p:nvPr/>
        </p:nvGrpSpPr>
        <p:grpSpPr>
          <a:xfrm>
            <a:off x="6650101" y="3974719"/>
            <a:ext cx="835660" cy="835660"/>
            <a:chOff x="6650101" y="3974719"/>
            <a:chExt cx="835660" cy="835660"/>
          </a:xfrm>
        </p:grpSpPr>
        <p:sp>
          <p:nvSpPr>
            <p:cNvPr id="69" name="object 69" descr=""/>
            <p:cNvSpPr/>
            <p:nvPr/>
          </p:nvSpPr>
          <p:spPr>
            <a:xfrm>
              <a:off x="6656451" y="3981069"/>
              <a:ext cx="822960" cy="822960"/>
            </a:xfrm>
            <a:custGeom>
              <a:avLst/>
              <a:gdLst/>
              <a:ahLst/>
              <a:cxnLst/>
              <a:rect l="l" t="t" r="r" b="b"/>
              <a:pathLst>
                <a:path w="822959" h="822960">
                  <a:moveTo>
                    <a:pt x="0" y="411479"/>
                  </a:moveTo>
                  <a:lnTo>
                    <a:pt x="2769" y="363502"/>
                  </a:lnTo>
                  <a:lnTo>
                    <a:pt x="10870" y="317147"/>
                  </a:lnTo>
                  <a:lnTo>
                    <a:pt x="23994" y="272725"/>
                  </a:lnTo>
                  <a:lnTo>
                    <a:pt x="41832" y="230543"/>
                  </a:lnTo>
                  <a:lnTo>
                    <a:pt x="64075" y="190913"/>
                  </a:lnTo>
                  <a:lnTo>
                    <a:pt x="90413" y="154141"/>
                  </a:lnTo>
                  <a:lnTo>
                    <a:pt x="120538" y="120538"/>
                  </a:lnTo>
                  <a:lnTo>
                    <a:pt x="154141" y="90413"/>
                  </a:lnTo>
                  <a:lnTo>
                    <a:pt x="190913" y="64075"/>
                  </a:lnTo>
                  <a:lnTo>
                    <a:pt x="230543" y="41832"/>
                  </a:lnTo>
                  <a:lnTo>
                    <a:pt x="272725" y="23994"/>
                  </a:lnTo>
                  <a:lnTo>
                    <a:pt x="317147" y="10870"/>
                  </a:lnTo>
                  <a:lnTo>
                    <a:pt x="363502" y="2769"/>
                  </a:lnTo>
                  <a:lnTo>
                    <a:pt x="411479" y="0"/>
                  </a:lnTo>
                  <a:lnTo>
                    <a:pt x="459457" y="2769"/>
                  </a:lnTo>
                  <a:lnTo>
                    <a:pt x="505812" y="10870"/>
                  </a:lnTo>
                  <a:lnTo>
                    <a:pt x="550234" y="23994"/>
                  </a:lnTo>
                  <a:lnTo>
                    <a:pt x="592416" y="41832"/>
                  </a:lnTo>
                  <a:lnTo>
                    <a:pt x="632046" y="64075"/>
                  </a:lnTo>
                  <a:lnTo>
                    <a:pt x="668818" y="90413"/>
                  </a:lnTo>
                  <a:lnTo>
                    <a:pt x="702421" y="120538"/>
                  </a:lnTo>
                  <a:lnTo>
                    <a:pt x="732546" y="154141"/>
                  </a:lnTo>
                  <a:lnTo>
                    <a:pt x="758884" y="190913"/>
                  </a:lnTo>
                  <a:lnTo>
                    <a:pt x="781127" y="230543"/>
                  </a:lnTo>
                  <a:lnTo>
                    <a:pt x="798965" y="272725"/>
                  </a:lnTo>
                  <a:lnTo>
                    <a:pt x="812089" y="317147"/>
                  </a:lnTo>
                  <a:lnTo>
                    <a:pt x="820190" y="363502"/>
                  </a:lnTo>
                  <a:lnTo>
                    <a:pt x="822959" y="411479"/>
                  </a:lnTo>
                  <a:lnTo>
                    <a:pt x="820190" y="459457"/>
                  </a:lnTo>
                  <a:lnTo>
                    <a:pt x="812089" y="505812"/>
                  </a:lnTo>
                  <a:lnTo>
                    <a:pt x="798965" y="550234"/>
                  </a:lnTo>
                  <a:lnTo>
                    <a:pt x="781127" y="592416"/>
                  </a:lnTo>
                  <a:lnTo>
                    <a:pt x="758884" y="632046"/>
                  </a:lnTo>
                  <a:lnTo>
                    <a:pt x="732546" y="668818"/>
                  </a:lnTo>
                  <a:lnTo>
                    <a:pt x="702421" y="702421"/>
                  </a:lnTo>
                  <a:lnTo>
                    <a:pt x="668818" y="732546"/>
                  </a:lnTo>
                  <a:lnTo>
                    <a:pt x="632046" y="758884"/>
                  </a:lnTo>
                  <a:lnTo>
                    <a:pt x="592416" y="781127"/>
                  </a:lnTo>
                  <a:lnTo>
                    <a:pt x="550234" y="798965"/>
                  </a:lnTo>
                  <a:lnTo>
                    <a:pt x="505812" y="812089"/>
                  </a:lnTo>
                  <a:lnTo>
                    <a:pt x="459457" y="820190"/>
                  </a:lnTo>
                  <a:lnTo>
                    <a:pt x="411479" y="822959"/>
                  </a:lnTo>
                  <a:lnTo>
                    <a:pt x="363502" y="820190"/>
                  </a:lnTo>
                  <a:lnTo>
                    <a:pt x="317147" y="812089"/>
                  </a:lnTo>
                  <a:lnTo>
                    <a:pt x="272725" y="798965"/>
                  </a:lnTo>
                  <a:lnTo>
                    <a:pt x="230543" y="781127"/>
                  </a:lnTo>
                  <a:lnTo>
                    <a:pt x="190913" y="758884"/>
                  </a:lnTo>
                  <a:lnTo>
                    <a:pt x="154141" y="732546"/>
                  </a:lnTo>
                  <a:lnTo>
                    <a:pt x="120538" y="702421"/>
                  </a:lnTo>
                  <a:lnTo>
                    <a:pt x="90413" y="668818"/>
                  </a:lnTo>
                  <a:lnTo>
                    <a:pt x="64075" y="632046"/>
                  </a:lnTo>
                  <a:lnTo>
                    <a:pt x="41832" y="592416"/>
                  </a:lnTo>
                  <a:lnTo>
                    <a:pt x="23994" y="550234"/>
                  </a:lnTo>
                  <a:lnTo>
                    <a:pt x="10870" y="505812"/>
                  </a:lnTo>
                  <a:lnTo>
                    <a:pt x="2769" y="459457"/>
                  </a:lnTo>
                  <a:lnTo>
                    <a:pt x="0" y="411479"/>
                  </a:lnTo>
                  <a:close/>
                </a:path>
              </a:pathLst>
            </a:custGeom>
            <a:ln w="12700">
              <a:solidFill>
                <a:srgbClr val="009C9B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0" name="object 70" descr=""/>
            <p:cNvSpPr/>
            <p:nvPr/>
          </p:nvSpPr>
          <p:spPr>
            <a:xfrm>
              <a:off x="6656070" y="3980688"/>
              <a:ext cx="411480" cy="822960"/>
            </a:xfrm>
            <a:custGeom>
              <a:avLst/>
              <a:gdLst/>
              <a:ahLst/>
              <a:cxnLst/>
              <a:rect l="l" t="t" r="r" b="b"/>
              <a:pathLst>
                <a:path w="411479" h="822960">
                  <a:moveTo>
                    <a:pt x="411479" y="0"/>
                  </a:moveTo>
                  <a:lnTo>
                    <a:pt x="363556" y="2759"/>
                  </a:lnTo>
                  <a:lnTo>
                    <a:pt x="317254" y="10834"/>
                  </a:lnTo>
                  <a:lnTo>
                    <a:pt x="272880" y="23916"/>
                  </a:lnTo>
                  <a:lnTo>
                    <a:pt x="230743" y="41700"/>
                  </a:lnTo>
                  <a:lnTo>
                    <a:pt x="191150" y="63878"/>
                  </a:lnTo>
                  <a:lnTo>
                    <a:pt x="154408" y="90143"/>
                  </a:lnTo>
                  <a:lnTo>
                    <a:pt x="120824" y="120189"/>
                  </a:lnTo>
                  <a:lnTo>
                    <a:pt x="90706" y="153709"/>
                  </a:lnTo>
                  <a:lnTo>
                    <a:pt x="64362" y="190395"/>
                  </a:lnTo>
                  <a:lnTo>
                    <a:pt x="42098" y="229942"/>
                  </a:lnTo>
                  <a:lnTo>
                    <a:pt x="24223" y="272041"/>
                  </a:lnTo>
                  <a:lnTo>
                    <a:pt x="11043" y="316387"/>
                  </a:lnTo>
                  <a:lnTo>
                    <a:pt x="2866" y="362673"/>
                  </a:lnTo>
                  <a:lnTo>
                    <a:pt x="0" y="410591"/>
                  </a:lnTo>
                  <a:lnTo>
                    <a:pt x="2662" y="458598"/>
                  </a:lnTo>
                  <a:lnTo>
                    <a:pt x="10660" y="504986"/>
                  </a:lnTo>
                  <a:lnTo>
                    <a:pt x="23687" y="549446"/>
                  </a:lnTo>
                  <a:lnTo>
                    <a:pt x="41433" y="591670"/>
                  </a:lnTo>
                  <a:lnTo>
                    <a:pt x="63590" y="631348"/>
                  </a:lnTo>
                  <a:lnTo>
                    <a:pt x="89850" y="668172"/>
                  </a:lnTo>
                  <a:lnTo>
                    <a:pt x="119903" y="701833"/>
                  </a:lnTo>
                  <a:lnTo>
                    <a:pt x="153442" y="732023"/>
                  </a:lnTo>
                  <a:lnTo>
                    <a:pt x="190158" y="758432"/>
                  </a:lnTo>
                  <a:lnTo>
                    <a:pt x="229742" y="780751"/>
                  </a:lnTo>
                  <a:lnTo>
                    <a:pt x="271886" y="798672"/>
                  </a:lnTo>
                  <a:lnTo>
                    <a:pt x="316281" y="811887"/>
                  </a:lnTo>
                  <a:lnTo>
                    <a:pt x="362618" y="820085"/>
                  </a:lnTo>
                  <a:lnTo>
                    <a:pt x="410590" y="822960"/>
                  </a:lnTo>
                  <a:lnTo>
                    <a:pt x="411479" y="411480"/>
                  </a:lnTo>
                  <a:lnTo>
                    <a:pt x="411479" y="0"/>
                  </a:lnTo>
                  <a:close/>
                </a:path>
              </a:pathLst>
            </a:custGeom>
            <a:solidFill>
              <a:srgbClr val="009C9B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1" name="object 71" descr=""/>
          <p:cNvGrpSpPr/>
          <p:nvPr/>
        </p:nvGrpSpPr>
        <p:grpSpPr>
          <a:xfrm>
            <a:off x="8651113" y="3974719"/>
            <a:ext cx="835660" cy="835660"/>
            <a:chOff x="8651113" y="3974719"/>
            <a:chExt cx="835660" cy="835660"/>
          </a:xfrm>
        </p:grpSpPr>
        <p:sp>
          <p:nvSpPr>
            <p:cNvPr id="72" name="object 72" descr=""/>
            <p:cNvSpPr/>
            <p:nvPr/>
          </p:nvSpPr>
          <p:spPr>
            <a:xfrm>
              <a:off x="8657463" y="3981069"/>
              <a:ext cx="822960" cy="822960"/>
            </a:xfrm>
            <a:custGeom>
              <a:avLst/>
              <a:gdLst/>
              <a:ahLst/>
              <a:cxnLst/>
              <a:rect l="l" t="t" r="r" b="b"/>
              <a:pathLst>
                <a:path w="822959" h="822960">
                  <a:moveTo>
                    <a:pt x="0" y="411479"/>
                  </a:moveTo>
                  <a:lnTo>
                    <a:pt x="2769" y="363502"/>
                  </a:lnTo>
                  <a:lnTo>
                    <a:pt x="10870" y="317147"/>
                  </a:lnTo>
                  <a:lnTo>
                    <a:pt x="23994" y="272725"/>
                  </a:lnTo>
                  <a:lnTo>
                    <a:pt x="41832" y="230543"/>
                  </a:lnTo>
                  <a:lnTo>
                    <a:pt x="64075" y="190913"/>
                  </a:lnTo>
                  <a:lnTo>
                    <a:pt x="90413" y="154141"/>
                  </a:lnTo>
                  <a:lnTo>
                    <a:pt x="120538" y="120538"/>
                  </a:lnTo>
                  <a:lnTo>
                    <a:pt x="154141" y="90413"/>
                  </a:lnTo>
                  <a:lnTo>
                    <a:pt x="190913" y="64075"/>
                  </a:lnTo>
                  <a:lnTo>
                    <a:pt x="230543" y="41832"/>
                  </a:lnTo>
                  <a:lnTo>
                    <a:pt x="272725" y="23994"/>
                  </a:lnTo>
                  <a:lnTo>
                    <a:pt x="317147" y="10870"/>
                  </a:lnTo>
                  <a:lnTo>
                    <a:pt x="363502" y="2769"/>
                  </a:lnTo>
                  <a:lnTo>
                    <a:pt x="411479" y="0"/>
                  </a:lnTo>
                  <a:lnTo>
                    <a:pt x="459457" y="2769"/>
                  </a:lnTo>
                  <a:lnTo>
                    <a:pt x="505812" y="10870"/>
                  </a:lnTo>
                  <a:lnTo>
                    <a:pt x="550234" y="23994"/>
                  </a:lnTo>
                  <a:lnTo>
                    <a:pt x="592416" y="41832"/>
                  </a:lnTo>
                  <a:lnTo>
                    <a:pt x="632046" y="64075"/>
                  </a:lnTo>
                  <a:lnTo>
                    <a:pt x="668818" y="90413"/>
                  </a:lnTo>
                  <a:lnTo>
                    <a:pt x="702421" y="120538"/>
                  </a:lnTo>
                  <a:lnTo>
                    <a:pt x="732546" y="154141"/>
                  </a:lnTo>
                  <a:lnTo>
                    <a:pt x="758884" y="190913"/>
                  </a:lnTo>
                  <a:lnTo>
                    <a:pt x="781127" y="230543"/>
                  </a:lnTo>
                  <a:lnTo>
                    <a:pt x="798965" y="272725"/>
                  </a:lnTo>
                  <a:lnTo>
                    <a:pt x="812089" y="317147"/>
                  </a:lnTo>
                  <a:lnTo>
                    <a:pt x="820190" y="363502"/>
                  </a:lnTo>
                  <a:lnTo>
                    <a:pt x="822959" y="411479"/>
                  </a:lnTo>
                  <a:lnTo>
                    <a:pt x="820190" y="459457"/>
                  </a:lnTo>
                  <a:lnTo>
                    <a:pt x="812089" y="505812"/>
                  </a:lnTo>
                  <a:lnTo>
                    <a:pt x="798965" y="550234"/>
                  </a:lnTo>
                  <a:lnTo>
                    <a:pt x="781127" y="592416"/>
                  </a:lnTo>
                  <a:lnTo>
                    <a:pt x="758884" y="632046"/>
                  </a:lnTo>
                  <a:lnTo>
                    <a:pt x="732546" y="668818"/>
                  </a:lnTo>
                  <a:lnTo>
                    <a:pt x="702421" y="702421"/>
                  </a:lnTo>
                  <a:lnTo>
                    <a:pt x="668818" y="732546"/>
                  </a:lnTo>
                  <a:lnTo>
                    <a:pt x="632046" y="758884"/>
                  </a:lnTo>
                  <a:lnTo>
                    <a:pt x="592416" y="781127"/>
                  </a:lnTo>
                  <a:lnTo>
                    <a:pt x="550234" y="798965"/>
                  </a:lnTo>
                  <a:lnTo>
                    <a:pt x="505812" y="812089"/>
                  </a:lnTo>
                  <a:lnTo>
                    <a:pt x="459457" y="820190"/>
                  </a:lnTo>
                  <a:lnTo>
                    <a:pt x="411479" y="822959"/>
                  </a:lnTo>
                  <a:lnTo>
                    <a:pt x="363502" y="820190"/>
                  </a:lnTo>
                  <a:lnTo>
                    <a:pt x="317147" y="812089"/>
                  </a:lnTo>
                  <a:lnTo>
                    <a:pt x="272725" y="798965"/>
                  </a:lnTo>
                  <a:lnTo>
                    <a:pt x="230543" y="781127"/>
                  </a:lnTo>
                  <a:lnTo>
                    <a:pt x="190913" y="758884"/>
                  </a:lnTo>
                  <a:lnTo>
                    <a:pt x="154141" y="732546"/>
                  </a:lnTo>
                  <a:lnTo>
                    <a:pt x="120538" y="702421"/>
                  </a:lnTo>
                  <a:lnTo>
                    <a:pt x="90413" y="668818"/>
                  </a:lnTo>
                  <a:lnTo>
                    <a:pt x="64075" y="632046"/>
                  </a:lnTo>
                  <a:lnTo>
                    <a:pt x="41832" y="592416"/>
                  </a:lnTo>
                  <a:lnTo>
                    <a:pt x="23994" y="550234"/>
                  </a:lnTo>
                  <a:lnTo>
                    <a:pt x="10870" y="505812"/>
                  </a:lnTo>
                  <a:lnTo>
                    <a:pt x="2769" y="459457"/>
                  </a:lnTo>
                  <a:lnTo>
                    <a:pt x="0" y="411479"/>
                  </a:lnTo>
                  <a:close/>
                </a:path>
              </a:pathLst>
            </a:custGeom>
            <a:ln w="12700">
              <a:solidFill>
                <a:srgbClr val="009C9B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3" name="object 73" descr=""/>
            <p:cNvSpPr/>
            <p:nvPr/>
          </p:nvSpPr>
          <p:spPr>
            <a:xfrm>
              <a:off x="8657082" y="3980688"/>
              <a:ext cx="822960" cy="822960"/>
            </a:xfrm>
            <a:custGeom>
              <a:avLst/>
              <a:gdLst/>
              <a:ahLst/>
              <a:cxnLst/>
              <a:rect l="l" t="t" r="r" b="b"/>
              <a:pathLst>
                <a:path w="822959" h="822960">
                  <a:moveTo>
                    <a:pt x="411479" y="0"/>
                  </a:moveTo>
                  <a:lnTo>
                    <a:pt x="363868" y="2725"/>
                  </a:lnTo>
                  <a:lnTo>
                    <a:pt x="317847" y="10702"/>
                  </a:lnTo>
                  <a:lnTo>
                    <a:pt x="273719" y="23630"/>
                  </a:lnTo>
                  <a:lnTo>
                    <a:pt x="231787" y="41208"/>
                  </a:lnTo>
                  <a:lnTo>
                    <a:pt x="192356" y="63136"/>
                  </a:lnTo>
                  <a:lnTo>
                    <a:pt x="155727" y="89114"/>
                  </a:lnTo>
                  <a:lnTo>
                    <a:pt x="122205" y="118840"/>
                  </a:lnTo>
                  <a:lnTo>
                    <a:pt x="92093" y="152014"/>
                  </a:lnTo>
                  <a:lnTo>
                    <a:pt x="65693" y="188337"/>
                  </a:lnTo>
                  <a:lnTo>
                    <a:pt x="43309" y="227507"/>
                  </a:lnTo>
                  <a:lnTo>
                    <a:pt x="25245" y="269224"/>
                  </a:lnTo>
                  <a:lnTo>
                    <a:pt x="11803" y="313188"/>
                  </a:lnTo>
                  <a:lnTo>
                    <a:pt x="3287" y="359098"/>
                  </a:lnTo>
                  <a:lnTo>
                    <a:pt x="0" y="406654"/>
                  </a:lnTo>
                  <a:lnTo>
                    <a:pt x="2205" y="454687"/>
                  </a:lnTo>
                  <a:lnTo>
                    <a:pt x="9763" y="501153"/>
                  </a:lnTo>
                  <a:lnTo>
                    <a:pt x="22365" y="545740"/>
                  </a:lnTo>
                  <a:lnTo>
                    <a:pt x="39709" y="588135"/>
                  </a:lnTo>
                  <a:lnTo>
                    <a:pt x="61487" y="628028"/>
                  </a:lnTo>
                  <a:lnTo>
                    <a:pt x="87394" y="665105"/>
                  </a:lnTo>
                  <a:lnTo>
                    <a:pt x="117125" y="699055"/>
                  </a:lnTo>
                  <a:lnTo>
                    <a:pt x="150375" y="729567"/>
                  </a:lnTo>
                  <a:lnTo>
                    <a:pt x="186838" y="756328"/>
                  </a:lnTo>
                  <a:lnTo>
                    <a:pt x="226208" y="779026"/>
                  </a:lnTo>
                  <a:lnTo>
                    <a:pt x="268180" y="797351"/>
                  </a:lnTo>
                  <a:lnTo>
                    <a:pt x="312448" y="810989"/>
                  </a:lnTo>
                  <a:lnTo>
                    <a:pt x="358708" y="819629"/>
                  </a:lnTo>
                  <a:lnTo>
                    <a:pt x="406653" y="822960"/>
                  </a:lnTo>
                  <a:lnTo>
                    <a:pt x="454687" y="820754"/>
                  </a:lnTo>
                  <a:lnTo>
                    <a:pt x="501153" y="813196"/>
                  </a:lnTo>
                  <a:lnTo>
                    <a:pt x="545740" y="800594"/>
                  </a:lnTo>
                  <a:lnTo>
                    <a:pt x="588135" y="783250"/>
                  </a:lnTo>
                  <a:lnTo>
                    <a:pt x="628028" y="761472"/>
                  </a:lnTo>
                  <a:lnTo>
                    <a:pt x="665105" y="735565"/>
                  </a:lnTo>
                  <a:lnTo>
                    <a:pt x="699055" y="705834"/>
                  </a:lnTo>
                  <a:lnTo>
                    <a:pt x="729567" y="672584"/>
                  </a:lnTo>
                  <a:lnTo>
                    <a:pt x="756328" y="636121"/>
                  </a:lnTo>
                  <a:lnTo>
                    <a:pt x="779026" y="596751"/>
                  </a:lnTo>
                  <a:lnTo>
                    <a:pt x="797351" y="554779"/>
                  </a:lnTo>
                  <a:lnTo>
                    <a:pt x="810989" y="510511"/>
                  </a:lnTo>
                  <a:lnTo>
                    <a:pt x="819629" y="464251"/>
                  </a:lnTo>
                  <a:lnTo>
                    <a:pt x="822960" y="416306"/>
                  </a:lnTo>
                  <a:lnTo>
                    <a:pt x="411479" y="411480"/>
                  </a:lnTo>
                  <a:lnTo>
                    <a:pt x="411479" y="0"/>
                  </a:lnTo>
                  <a:close/>
                </a:path>
              </a:pathLst>
            </a:custGeom>
            <a:solidFill>
              <a:srgbClr val="009C9B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4" name="object 74" descr=""/>
          <p:cNvSpPr txBox="1"/>
          <p:nvPr/>
        </p:nvSpPr>
        <p:spPr>
          <a:xfrm>
            <a:off x="10204704" y="3891026"/>
            <a:ext cx="1264285" cy="1031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184150" marR="5080" indent="-171450">
              <a:lnSpc>
                <a:spcPct val="100000"/>
              </a:lnSpc>
              <a:spcBef>
                <a:spcPts val="95"/>
              </a:spcBef>
              <a:buClr>
                <a:srgbClr val="009F9F"/>
              </a:buClr>
              <a:buFont typeface="Wingdings"/>
              <a:buChar char=""/>
              <a:tabLst>
                <a:tab pos="184150" algn="l"/>
              </a:tabLst>
            </a:pPr>
            <a:r>
              <a:rPr dirty="0" sz="1100">
                <a:solidFill>
                  <a:srgbClr val="03234D"/>
                </a:solidFill>
                <a:latin typeface="Arial MT"/>
                <a:cs typeface="Arial MT"/>
              </a:rPr>
              <a:t>~$5</a:t>
            </a:r>
            <a:r>
              <a:rPr dirty="0" sz="110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100">
                <a:solidFill>
                  <a:srgbClr val="03234D"/>
                </a:solidFill>
                <a:latin typeface="Arial MT"/>
                <a:cs typeface="Arial MT"/>
              </a:rPr>
              <a:t>Bn</a:t>
            </a:r>
            <a:r>
              <a:rPr dirty="0" sz="110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100" spc="-10">
                <a:solidFill>
                  <a:srgbClr val="03234D"/>
                </a:solidFill>
                <a:latin typeface="Arial MT"/>
                <a:cs typeface="Arial MT"/>
              </a:rPr>
              <a:t>valuation </a:t>
            </a:r>
            <a:r>
              <a:rPr dirty="0" sz="1100">
                <a:solidFill>
                  <a:srgbClr val="03234D"/>
                </a:solidFill>
                <a:latin typeface="Arial MT"/>
                <a:cs typeface="Arial MT"/>
              </a:rPr>
              <a:t>attractive,</a:t>
            </a:r>
            <a:r>
              <a:rPr dirty="0" sz="1100" spc="-4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100">
                <a:solidFill>
                  <a:srgbClr val="03234D"/>
                </a:solidFill>
                <a:latin typeface="Arial MT"/>
                <a:cs typeface="Arial MT"/>
              </a:rPr>
              <a:t>but</a:t>
            </a:r>
            <a:r>
              <a:rPr dirty="0" sz="110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100" spc="-25">
                <a:solidFill>
                  <a:srgbClr val="03234D"/>
                </a:solidFill>
                <a:latin typeface="Arial MT"/>
                <a:cs typeface="Arial MT"/>
              </a:rPr>
              <a:t>not </a:t>
            </a:r>
            <a:r>
              <a:rPr dirty="0" sz="1100">
                <a:solidFill>
                  <a:srgbClr val="03234D"/>
                </a:solidFill>
                <a:latin typeface="Arial MT"/>
                <a:cs typeface="Arial MT"/>
              </a:rPr>
              <a:t>best</a:t>
            </a:r>
            <a:r>
              <a:rPr dirty="0" sz="1100" spc="-4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100">
                <a:solidFill>
                  <a:srgbClr val="03234D"/>
                </a:solidFill>
                <a:latin typeface="Arial MT"/>
                <a:cs typeface="Arial MT"/>
              </a:rPr>
              <a:t>strategic</a:t>
            </a:r>
            <a:r>
              <a:rPr dirty="0" sz="1100" spc="-4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100" spc="-25">
                <a:solidFill>
                  <a:srgbClr val="03234D"/>
                </a:solidFill>
                <a:latin typeface="Arial MT"/>
                <a:cs typeface="Arial MT"/>
              </a:rPr>
              <a:t>fit</a:t>
            </a:r>
            <a:endParaRPr sz="1100">
              <a:latin typeface="Arial MT"/>
              <a:cs typeface="Arial MT"/>
            </a:endParaRPr>
          </a:p>
          <a:p>
            <a:pPr marL="184150" marR="7620" indent="-171450">
              <a:lnSpc>
                <a:spcPct val="100000"/>
              </a:lnSpc>
              <a:buClr>
                <a:srgbClr val="009F9F"/>
              </a:buClr>
              <a:buFont typeface="Wingdings"/>
              <a:buChar char=""/>
              <a:tabLst>
                <a:tab pos="184150" algn="l"/>
              </a:tabLst>
            </a:pPr>
            <a:r>
              <a:rPr dirty="0" sz="1100">
                <a:solidFill>
                  <a:srgbClr val="03234D"/>
                </a:solidFill>
                <a:latin typeface="Arial MT"/>
                <a:cs typeface="Arial MT"/>
              </a:rPr>
              <a:t>Siemens</a:t>
            </a:r>
            <a:r>
              <a:rPr dirty="0" sz="1100" spc="-5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100" spc="-10">
                <a:solidFill>
                  <a:srgbClr val="03234D"/>
                </a:solidFill>
                <a:latin typeface="Arial MT"/>
                <a:cs typeface="Arial MT"/>
              </a:rPr>
              <a:t>focuses </a:t>
            </a:r>
            <a:r>
              <a:rPr dirty="0" sz="1100">
                <a:solidFill>
                  <a:srgbClr val="03234D"/>
                </a:solidFill>
                <a:latin typeface="Arial MT"/>
                <a:cs typeface="Arial MT"/>
              </a:rPr>
              <a:t>on</a:t>
            </a:r>
            <a:r>
              <a:rPr dirty="0" sz="1100" spc="-3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100">
                <a:solidFill>
                  <a:srgbClr val="03234D"/>
                </a:solidFill>
                <a:latin typeface="Arial MT"/>
                <a:cs typeface="Arial MT"/>
              </a:rPr>
              <a:t>industry</a:t>
            </a:r>
            <a:r>
              <a:rPr dirty="0" sz="1100" spc="-3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100" spc="-20">
                <a:solidFill>
                  <a:srgbClr val="03234D"/>
                </a:solidFill>
                <a:latin typeface="Arial MT"/>
                <a:cs typeface="Arial MT"/>
              </a:rPr>
              <a:t>over </a:t>
            </a:r>
            <a:r>
              <a:rPr dirty="0" sz="1100" spc="-10">
                <a:solidFill>
                  <a:srgbClr val="03234D"/>
                </a:solidFill>
                <a:latin typeface="Arial MT"/>
                <a:cs typeface="Arial MT"/>
              </a:rPr>
              <a:t>residential</a:t>
            </a:r>
            <a:endParaRPr sz="1100">
              <a:latin typeface="Arial MT"/>
              <a:cs typeface="Arial MT"/>
            </a:endParaRPr>
          </a:p>
        </p:txBody>
      </p:sp>
      <p:pic>
        <p:nvPicPr>
          <p:cNvPr id="75" name="object 7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39698" y="3758946"/>
            <a:ext cx="10917174" cy="1905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1803126" y="6462776"/>
            <a:ext cx="173355" cy="1854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50" spc="-25">
                <a:solidFill>
                  <a:srgbClr val="03234D"/>
                </a:solidFill>
                <a:latin typeface="Tahoma"/>
                <a:cs typeface="Tahoma"/>
              </a:rPr>
              <a:t>59</a:t>
            </a:r>
            <a:endParaRPr sz="1050">
              <a:latin typeface="Tahoma"/>
              <a:cs typeface="Tahoma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122407" y="291889"/>
            <a:ext cx="1434083" cy="238419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39698" y="768858"/>
            <a:ext cx="10917174" cy="19050"/>
          </a:xfrm>
          <a:prstGeom prst="rect">
            <a:avLst/>
          </a:prstGeom>
        </p:spPr>
      </p:pic>
      <p:grpSp>
        <p:nvGrpSpPr>
          <p:cNvPr id="5" name="object 5" descr=""/>
          <p:cNvGrpSpPr/>
          <p:nvPr/>
        </p:nvGrpSpPr>
        <p:grpSpPr>
          <a:xfrm>
            <a:off x="0" y="6496050"/>
            <a:ext cx="12192000" cy="361950"/>
            <a:chOff x="0" y="6496050"/>
            <a:chExt cx="12192000" cy="361950"/>
          </a:xfrm>
        </p:grpSpPr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6694931"/>
              <a:ext cx="12192000" cy="163068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7887" y="6496050"/>
              <a:ext cx="7917942" cy="361949"/>
            </a:xfrm>
            <a:prstGeom prst="rect">
              <a:avLst/>
            </a:prstGeom>
          </p:spPr>
        </p:pic>
      </p:grpSp>
      <p:sp>
        <p:nvSpPr>
          <p:cNvPr id="8" name="object 8" descr=""/>
          <p:cNvSpPr txBox="1"/>
          <p:nvPr/>
        </p:nvSpPr>
        <p:spPr>
          <a:xfrm>
            <a:off x="2601976" y="6504940"/>
            <a:ext cx="569595" cy="293370"/>
          </a:xfrm>
          <a:prstGeom prst="rect">
            <a:avLst/>
          </a:prstGeom>
        </p:spPr>
        <p:txBody>
          <a:bodyPr wrap="square" lIns="0" tIns="65404" rIns="0" bIns="0" rtlCol="0" vert="horz">
            <a:spAutoFit/>
          </a:bodyPr>
          <a:lstStyle/>
          <a:p>
            <a:pPr marL="41910" marR="30480" indent="-3810">
              <a:lnSpc>
                <a:spcPct val="67100"/>
              </a:lnSpc>
              <a:spcBef>
                <a:spcPts val="515"/>
              </a:spcBef>
            </a:pPr>
            <a:r>
              <a:rPr dirty="0" sz="1050" spc="-10" b="1">
                <a:solidFill>
                  <a:srgbClr val="FFFFFF"/>
                </a:solidFill>
                <a:latin typeface="Calibri"/>
                <a:cs typeface="Calibri"/>
              </a:rPr>
              <a:t>Industry </a:t>
            </a:r>
            <a:r>
              <a:rPr dirty="0" baseline="-21164" sz="1575" spc="-315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050" spc="-210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baseline="-21164" sz="1575" spc="-315" b="1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dirty="0" sz="1050" spc="-210" b="1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dirty="0" baseline="-21164" sz="1575" spc="-315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050" spc="-210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baseline="-21164" sz="1575" spc="-315" b="1">
                <a:solidFill>
                  <a:srgbClr val="FFFFFF"/>
                </a:solidFill>
                <a:latin typeface="Calibri"/>
                <a:cs typeface="Calibri"/>
              </a:rPr>
              <a:t>ly</a:t>
            </a:r>
            <a:r>
              <a:rPr dirty="0" sz="1050" spc="-210" b="1">
                <a:solidFill>
                  <a:srgbClr val="FFFFFF"/>
                </a:solidFill>
                <a:latin typeface="Calibri"/>
                <a:cs typeface="Calibri"/>
              </a:rPr>
              <a:t>ly</a:t>
            </a:r>
            <a:r>
              <a:rPr dirty="0" baseline="-21164" sz="1575" spc="-315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sz="1050" spc="-210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baseline="-21164" sz="1575" spc="-315" b="1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dirty="0" sz="1050" spc="-210" b="1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1041653" y="6504940"/>
            <a:ext cx="657860" cy="293370"/>
          </a:xfrm>
          <a:prstGeom prst="rect">
            <a:avLst/>
          </a:prstGeom>
        </p:spPr>
        <p:txBody>
          <a:bodyPr wrap="square" lIns="0" tIns="65404" rIns="0" bIns="0" rtlCol="0" vert="horz">
            <a:spAutoFit/>
          </a:bodyPr>
          <a:lstStyle/>
          <a:p>
            <a:pPr marL="38735" marR="30480" indent="-1270">
              <a:lnSpc>
                <a:spcPct val="67100"/>
              </a:lnSpc>
              <a:spcBef>
                <a:spcPts val="515"/>
              </a:spcBef>
            </a:pPr>
            <a:r>
              <a:rPr dirty="0" sz="1050" spc="-10" b="1">
                <a:solidFill>
                  <a:srgbClr val="FFFFFF"/>
                </a:solidFill>
                <a:latin typeface="Calibri"/>
                <a:cs typeface="Calibri"/>
              </a:rPr>
              <a:t>Executive </a:t>
            </a:r>
            <a:r>
              <a:rPr dirty="0" baseline="-21164" sz="1575" spc="-427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sz="1050" spc="-285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baseline="-21164" sz="1575" spc="-427" b="1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dirty="0" sz="1050" spc="-285" b="1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dirty="0" baseline="-21164" sz="1575" spc="-427" b="1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dirty="0" sz="1050" spc="-285" b="1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dirty="0" baseline="-21164" sz="1575" spc="-427" b="1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dirty="0" sz="1050" spc="-285" b="1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dirty="0" baseline="-21164" sz="1575" spc="-427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050" spc="-285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baseline="-21164" sz="1575" spc="-427" b="1">
                <a:solidFill>
                  <a:srgbClr val="FFFFFF"/>
                </a:solidFill>
                <a:latin typeface="Calibri"/>
                <a:cs typeface="Calibri"/>
              </a:rPr>
              <a:t>ry</a:t>
            </a:r>
            <a:r>
              <a:rPr dirty="0" sz="1050" spc="-285" b="1">
                <a:solidFill>
                  <a:srgbClr val="FFFFFF"/>
                </a:solidFill>
                <a:latin typeface="Calibri"/>
                <a:cs typeface="Calibri"/>
              </a:rPr>
              <a:t>ry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4158234" y="6504940"/>
            <a:ext cx="637540" cy="293370"/>
          </a:xfrm>
          <a:prstGeom prst="rect">
            <a:avLst/>
          </a:prstGeom>
        </p:spPr>
        <p:txBody>
          <a:bodyPr wrap="square" lIns="0" tIns="65404" rIns="0" bIns="0" rtlCol="0" vert="horz">
            <a:spAutoFit/>
          </a:bodyPr>
          <a:lstStyle/>
          <a:p>
            <a:pPr marL="38100" marR="30480" indent="33655">
              <a:lnSpc>
                <a:spcPct val="67100"/>
              </a:lnSpc>
              <a:spcBef>
                <a:spcPts val="515"/>
              </a:spcBef>
            </a:pPr>
            <a:r>
              <a:rPr dirty="0" sz="1050" spc="-10" b="1">
                <a:solidFill>
                  <a:srgbClr val="FFFFFF"/>
                </a:solidFill>
                <a:latin typeface="Calibri"/>
                <a:cs typeface="Calibri"/>
              </a:rPr>
              <a:t>Company </a:t>
            </a:r>
            <a:r>
              <a:rPr dirty="0" sz="1050" spc="-484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baseline="-21164" sz="1575" spc="-390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sz="1050" spc="-270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baseline="-21164" sz="1575" spc="-390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sz="1050" spc="-300" b="1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baseline="-21164" sz="1575" spc="-382" b="1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sz="1050" spc="-150" b="1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dirty="0" baseline="-21164" sz="1575" spc="-390" b="1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dirty="0" sz="1050" spc="-270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baseline="-21164" sz="1575" spc="-390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sz="1050" spc="-35" b="1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dirty="0" baseline="-21164" sz="1575" spc="-390" b="1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dirty="0" sz="1050" spc="-300" b="1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baseline="-21164" sz="1575" spc="-382" b="1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sz="1050" spc="-565" b="1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r>
              <a:rPr dirty="0" baseline="-21164" sz="1575" spc="-30" b="1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endParaRPr baseline="-21164" sz="1575">
              <a:latin typeface="Calibri"/>
              <a:cs typeface="Calibri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5769102" y="6504940"/>
            <a:ext cx="647700" cy="293370"/>
          </a:xfrm>
          <a:prstGeom prst="rect">
            <a:avLst/>
          </a:prstGeom>
        </p:spPr>
        <p:txBody>
          <a:bodyPr wrap="square" lIns="0" tIns="65404" rIns="0" bIns="0" rtlCol="0" vert="horz">
            <a:spAutoFit/>
          </a:bodyPr>
          <a:lstStyle/>
          <a:p>
            <a:pPr marL="38100" marR="30480" indent="60960">
              <a:lnSpc>
                <a:spcPct val="67100"/>
              </a:lnSpc>
              <a:spcBef>
                <a:spcPts val="515"/>
              </a:spcBef>
            </a:pPr>
            <a:r>
              <a:rPr dirty="0" sz="1050" spc="-10" b="1">
                <a:solidFill>
                  <a:srgbClr val="FFFFFF"/>
                </a:solidFill>
                <a:latin typeface="Calibri"/>
                <a:cs typeface="Calibri"/>
              </a:rPr>
              <a:t>Financial </a:t>
            </a:r>
            <a:r>
              <a:rPr dirty="0" sz="1050" spc="-250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baseline="-21164" sz="1575" spc="-375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sz="1050" spc="-250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baseline="-21164" sz="1575" spc="-375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sz="1050" spc="-250" b="1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baseline="-21164" sz="1575" spc="-375" b="1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sz="1050" spc="-250" b="1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dirty="0" baseline="-21164" sz="1575" spc="-375" b="1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dirty="0" sz="1050" spc="-250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baseline="-21164" sz="1575" spc="-375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sz="1050" spc="-250" b="1">
                <a:solidFill>
                  <a:srgbClr val="FFFFFF"/>
                </a:solidFill>
                <a:latin typeface="Calibri"/>
                <a:cs typeface="Calibri"/>
              </a:rPr>
              <a:t>ie</a:t>
            </a:r>
            <a:r>
              <a:rPr dirty="0" baseline="-21164" sz="1575" spc="-375" b="1">
                <a:solidFill>
                  <a:srgbClr val="FFFFFF"/>
                </a:solidFill>
                <a:latin typeface="Calibri"/>
                <a:cs typeface="Calibri"/>
              </a:rPr>
              <a:t>ie</a:t>
            </a:r>
            <a:r>
              <a:rPr dirty="0" sz="1050" spc="-250" b="1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r>
              <a:rPr dirty="0" baseline="-21164" sz="1575" spc="-375" b="1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endParaRPr baseline="-21164" sz="1575">
              <a:latin typeface="Calibri"/>
              <a:cs typeface="Calibri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7416545" y="6504940"/>
            <a:ext cx="635635" cy="293370"/>
          </a:xfrm>
          <a:prstGeom prst="rect">
            <a:avLst/>
          </a:prstGeom>
        </p:spPr>
        <p:txBody>
          <a:bodyPr wrap="square" lIns="0" tIns="65404" rIns="0" bIns="0" rtlCol="0" vert="horz">
            <a:spAutoFit/>
          </a:bodyPr>
          <a:lstStyle/>
          <a:p>
            <a:pPr marL="39370" marR="30480" indent="-1905">
              <a:lnSpc>
                <a:spcPct val="67100"/>
              </a:lnSpc>
              <a:spcBef>
                <a:spcPts val="515"/>
              </a:spcBef>
            </a:pPr>
            <a:r>
              <a:rPr dirty="0" sz="1050" spc="-10" b="1">
                <a:solidFill>
                  <a:srgbClr val="FFFFFF"/>
                </a:solidFill>
                <a:latin typeface="Calibri"/>
                <a:cs typeface="Calibri"/>
              </a:rPr>
              <a:t>Feasibility </a:t>
            </a:r>
            <a:r>
              <a:rPr dirty="0" sz="1050" spc="-185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baseline="-21164" sz="1575" spc="-277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050" spc="-185" b="1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dirty="0" baseline="-21164" sz="1575" spc="-277" b="1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dirty="0" sz="1050" spc="-185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baseline="-21164" sz="1575" spc="-277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050" spc="-185" b="1">
                <a:solidFill>
                  <a:srgbClr val="FFFFFF"/>
                </a:solidFill>
                <a:latin typeface="Calibri"/>
                <a:cs typeface="Calibri"/>
              </a:rPr>
              <a:t>ly</a:t>
            </a:r>
            <a:r>
              <a:rPr dirty="0" baseline="-21164" sz="1575" spc="-277" b="1">
                <a:solidFill>
                  <a:srgbClr val="FFFFFF"/>
                </a:solidFill>
                <a:latin typeface="Calibri"/>
                <a:cs typeface="Calibri"/>
              </a:rPr>
              <a:t>ly</a:t>
            </a:r>
            <a:r>
              <a:rPr dirty="0" sz="1050" spc="-185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baseline="-21164" sz="1575" spc="-277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sz="1050" spc="-185" b="1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dirty="0" baseline="-21164" sz="1575" spc="-277" b="1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endParaRPr baseline="-21164" sz="1575">
              <a:latin typeface="Calibri"/>
              <a:cs typeface="Calibri"/>
            </a:endParaRPr>
          </a:p>
        </p:txBody>
      </p:sp>
      <p:sp>
        <p:nvSpPr>
          <p:cNvPr id="13" name="object 13" descr=""/>
          <p:cNvSpPr/>
          <p:nvPr/>
        </p:nvSpPr>
        <p:spPr>
          <a:xfrm>
            <a:off x="8543543" y="6496050"/>
            <a:ext cx="1624330" cy="361950"/>
          </a:xfrm>
          <a:custGeom>
            <a:avLst/>
            <a:gdLst/>
            <a:ahLst/>
            <a:cxnLst/>
            <a:rect l="l" t="t" r="r" b="b"/>
            <a:pathLst>
              <a:path w="1624329" h="361950">
                <a:moveTo>
                  <a:pt x="1623822" y="0"/>
                </a:moveTo>
                <a:lnTo>
                  <a:pt x="90424" y="0"/>
                </a:lnTo>
                <a:lnTo>
                  <a:pt x="0" y="361949"/>
                </a:lnTo>
                <a:lnTo>
                  <a:pt x="1533271" y="361949"/>
                </a:lnTo>
                <a:lnTo>
                  <a:pt x="1623822" y="0"/>
                </a:lnTo>
                <a:close/>
              </a:path>
            </a:pathLst>
          </a:custGeom>
          <a:solidFill>
            <a:srgbClr val="2C716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 descr=""/>
          <p:cNvSpPr txBox="1"/>
          <p:nvPr/>
        </p:nvSpPr>
        <p:spPr>
          <a:xfrm>
            <a:off x="9007347" y="6504940"/>
            <a:ext cx="696595" cy="293370"/>
          </a:xfrm>
          <a:prstGeom prst="rect">
            <a:avLst/>
          </a:prstGeom>
        </p:spPr>
        <p:txBody>
          <a:bodyPr wrap="square" lIns="0" tIns="65404" rIns="0" bIns="0" rtlCol="0" vert="horz">
            <a:spAutoFit/>
          </a:bodyPr>
          <a:lstStyle/>
          <a:p>
            <a:pPr marL="54610" marR="30480" indent="-17145">
              <a:lnSpc>
                <a:spcPct val="67100"/>
              </a:lnSpc>
              <a:spcBef>
                <a:spcPts val="515"/>
              </a:spcBef>
            </a:pPr>
            <a:r>
              <a:rPr dirty="0" sz="1050" spc="-10" b="1">
                <a:solidFill>
                  <a:srgbClr val="FFFFFF"/>
                </a:solidFill>
                <a:latin typeface="Calibri"/>
                <a:cs typeface="Calibri"/>
              </a:rPr>
              <a:t>Alternative </a:t>
            </a:r>
            <a:r>
              <a:rPr dirty="0" sz="1050" spc="-160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baseline="-21164" sz="1575" spc="-240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sz="1050" spc="-160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baseline="-21164" sz="1575" spc="-240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sz="1050" spc="-160" b="1">
                <a:solidFill>
                  <a:srgbClr val="FFFFFF"/>
                </a:solidFill>
                <a:latin typeface="Calibri"/>
                <a:cs typeface="Calibri"/>
              </a:rPr>
              <a:t>lu</a:t>
            </a:r>
            <a:r>
              <a:rPr dirty="0" baseline="-21164" sz="1575" spc="-240" b="1">
                <a:solidFill>
                  <a:srgbClr val="FFFFFF"/>
                </a:solidFill>
                <a:latin typeface="Calibri"/>
                <a:cs typeface="Calibri"/>
              </a:rPr>
              <a:t>lu</a:t>
            </a:r>
            <a:r>
              <a:rPr dirty="0" sz="1050" spc="-160" b="1">
                <a:solidFill>
                  <a:srgbClr val="FFFFFF"/>
                </a:solidFill>
                <a:latin typeface="Calibri"/>
                <a:cs typeface="Calibri"/>
              </a:rPr>
              <a:t>ti</a:t>
            </a:r>
            <a:r>
              <a:rPr dirty="0" baseline="-21164" sz="1575" spc="-240" b="1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dirty="0" sz="1050" spc="-160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baseline="-21164" sz="1575" spc="-240" b="1">
                <a:solidFill>
                  <a:srgbClr val="FFFFFF"/>
                </a:solidFill>
                <a:latin typeface="Calibri"/>
                <a:cs typeface="Calibri"/>
              </a:rPr>
              <a:t>io</a:t>
            </a:r>
            <a:r>
              <a:rPr dirty="0" sz="1050" spc="-160" b="1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dirty="0" baseline="-21164" sz="1575" spc="-240" b="1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endParaRPr baseline="-21164" sz="1575">
              <a:latin typeface="Calibri"/>
              <a:cs typeface="Calibri"/>
            </a:endParaRPr>
          </a:p>
        </p:txBody>
      </p:sp>
      <p:pic>
        <p:nvPicPr>
          <p:cNvPr id="15" name="object 15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164318" y="6496050"/>
            <a:ext cx="1434083" cy="361949"/>
          </a:xfrm>
          <a:prstGeom prst="rect">
            <a:avLst/>
          </a:prstGeom>
        </p:spPr>
      </p:pic>
      <p:sp>
        <p:nvSpPr>
          <p:cNvPr id="16" name="object 16" descr=""/>
          <p:cNvSpPr txBox="1"/>
          <p:nvPr/>
        </p:nvSpPr>
        <p:spPr>
          <a:xfrm>
            <a:off x="10567161" y="6589521"/>
            <a:ext cx="629285" cy="1854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50" spc="-10" b="1">
                <a:solidFill>
                  <a:srgbClr val="FFFFFF"/>
                </a:solidFill>
                <a:latin typeface="Calibri"/>
                <a:cs typeface="Calibri"/>
              </a:rPr>
              <a:t>Conclusion</a:t>
            </a:r>
            <a:endParaRPr sz="1050">
              <a:latin typeface="Calibri"/>
              <a:cs typeface="Calibri"/>
            </a:endParaRPr>
          </a:p>
        </p:txBody>
      </p:sp>
      <p:grpSp>
        <p:nvGrpSpPr>
          <p:cNvPr id="17" name="object 17" descr=""/>
          <p:cNvGrpSpPr/>
          <p:nvPr/>
        </p:nvGrpSpPr>
        <p:grpSpPr>
          <a:xfrm>
            <a:off x="9051035" y="4516373"/>
            <a:ext cx="2595880" cy="631825"/>
            <a:chOff x="9051035" y="4516373"/>
            <a:chExt cx="2595880" cy="631825"/>
          </a:xfrm>
        </p:grpSpPr>
        <p:pic>
          <p:nvPicPr>
            <p:cNvPr id="18" name="object 18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051035" y="4530089"/>
              <a:ext cx="2595372" cy="617982"/>
            </a:xfrm>
            <a:prstGeom prst="rect">
              <a:avLst/>
            </a:prstGeom>
          </p:spPr>
        </p:pic>
        <p:pic>
          <p:nvPicPr>
            <p:cNvPr id="19" name="object 19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892027" y="4622291"/>
              <a:ext cx="426720" cy="426719"/>
            </a:xfrm>
            <a:prstGeom prst="rect">
              <a:avLst/>
            </a:prstGeom>
          </p:spPr>
        </p:pic>
        <p:pic>
          <p:nvPicPr>
            <p:cNvPr id="20" name="object 20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179051" y="4622291"/>
              <a:ext cx="450342" cy="450342"/>
            </a:xfrm>
            <a:prstGeom prst="rect">
              <a:avLst/>
            </a:prstGeom>
          </p:spPr>
        </p:pic>
        <p:pic>
          <p:nvPicPr>
            <p:cNvPr id="21" name="object 21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757409" y="4516373"/>
              <a:ext cx="997457" cy="631698"/>
            </a:xfrm>
            <a:prstGeom prst="rect">
              <a:avLst/>
            </a:prstGeom>
          </p:spPr>
        </p:pic>
      </p:grpSp>
      <p:pic>
        <p:nvPicPr>
          <p:cNvPr id="22" name="object 22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643127" y="949071"/>
            <a:ext cx="57150" cy="305180"/>
          </a:xfrm>
          <a:prstGeom prst="rect">
            <a:avLst/>
          </a:prstGeom>
        </p:spPr>
      </p:pic>
      <p:sp>
        <p:nvSpPr>
          <p:cNvPr id="23" name="object 23" descr=""/>
          <p:cNvSpPr txBox="1"/>
          <p:nvPr/>
        </p:nvSpPr>
        <p:spPr>
          <a:xfrm>
            <a:off x="729487" y="958088"/>
            <a:ext cx="1918335" cy="2387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400" b="1">
                <a:solidFill>
                  <a:srgbClr val="010027"/>
                </a:solidFill>
                <a:latin typeface="Arial"/>
                <a:cs typeface="Arial"/>
              </a:rPr>
              <a:t>Overview</a:t>
            </a:r>
            <a:r>
              <a:rPr dirty="0" sz="1400" spc="-6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10027"/>
                </a:solidFill>
                <a:latin typeface="Arial"/>
                <a:cs typeface="Arial"/>
              </a:rPr>
              <a:t>of</a:t>
            </a:r>
            <a:r>
              <a:rPr dirty="0" sz="1400" spc="-5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10027"/>
                </a:solidFill>
                <a:latin typeface="Arial"/>
                <a:cs typeface="Arial"/>
              </a:rPr>
              <a:t>Stem,</a:t>
            </a:r>
            <a:r>
              <a:rPr dirty="0" sz="1400" spc="-3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400" spc="-20" b="1">
                <a:solidFill>
                  <a:srgbClr val="010027"/>
                </a:solidFill>
                <a:latin typeface="Arial"/>
                <a:cs typeface="Arial"/>
              </a:rPr>
              <a:t>Inc.</a:t>
            </a:r>
            <a:endParaRPr sz="1400">
              <a:latin typeface="Arial"/>
              <a:cs typeface="Arial"/>
            </a:endParaRPr>
          </a:p>
        </p:txBody>
      </p:sp>
      <p:sp>
        <p:nvSpPr>
          <p:cNvPr id="24" name="object 2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009999"/>
                </a:solidFill>
              </a:rPr>
              <a:t>Stem,</a:t>
            </a:r>
            <a:r>
              <a:rPr dirty="0" spc="-10">
                <a:solidFill>
                  <a:srgbClr val="009999"/>
                </a:solidFill>
              </a:rPr>
              <a:t> </a:t>
            </a:r>
            <a:r>
              <a:rPr dirty="0">
                <a:solidFill>
                  <a:srgbClr val="009999"/>
                </a:solidFill>
              </a:rPr>
              <a:t>Inc.</a:t>
            </a:r>
            <a:r>
              <a:rPr dirty="0" spc="-10">
                <a:solidFill>
                  <a:srgbClr val="009999"/>
                </a:solidFill>
              </a:rPr>
              <a:t> Overview</a:t>
            </a:r>
          </a:p>
          <a:p>
            <a:pPr marL="19685">
              <a:lnSpc>
                <a:spcPct val="100000"/>
              </a:lnSpc>
              <a:spcBef>
                <a:spcPts val="25"/>
              </a:spcBef>
            </a:pPr>
            <a:r>
              <a:rPr dirty="0" sz="1200" b="0">
                <a:solidFill>
                  <a:srgbClr val="010027"/>
                </a:solidFill>
                <a:latin typeface="Arial MT"/>
                <a:cs typeface="Arial MT"/>
              </a:rPr>
              <a:t>A</a:t>
            </a:r>
            <a:r>
              <a:rPr dirty="0" sz="1200" spc="-85" b="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 b="0">
                <a:solidFill>
                  <a:srgbClr val="010027"/>
                </a:solidFill>
                <a:latin typeface="Arial MT"/>
                <a:cs typeface="Arial MT"/>
              </a:rPr>
              <a:t>world</a:t>
            </a:r>
            <a:r>
              <a:rPr dirty="0" sz="1200" spc="-35" b="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 b="0">
                <a:solidFill>
                  <a:srgbClr val="010027"/>
                </a:solidFill>
                <a:latin typeface="Arial MT"/>
                <a:cs typeface="Arial MT"/>
              </a:rPr>
              <a:t>leader</a:t>
            </a:r>
            <a:r>
              <a:rPr dirty="0" sz="1200" spc="-35" b="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 b="0">
                <a:solidFill>
                  <a:srgbClr val="010027"/>
                </a:solidFill>
                <a:latin typeface="Arial MT"/>
                <a:cs typeface="Arial MT"/>
              </a:rPr>
              <a:t>in</a:t>
            </a:r>
            <a:r>
              <a:rPr dirty="0" sz="1200" spc="-25" b="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 b="0">
                <a:solidFill>
                  <a:srgbClr val="010027"/>
                </a:solidFill>
                <a:latin typeface="Arial MT"/>
                <a:cs typeface="Arial MT"/>
              </a:rPr>
              <a:t>energy</a:t>
            </a:r>
            <a:r>
              <a:rPr dirty="0" sz="1200" spc="-40" b="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 b="0">
                <a:solidFill>
                  <a:srgbClr val="010027"/>
                </a:solidFill>
                <a:latin typeface="Arial MT"/>
                <a:cs typeface="Arial MT"/>
              </a:rPr>
              <a:t>solutions</a:t>
            </a:r>
            <a:r>
              <a:rPr dirty="0" sz="1200" spc="-35" b="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 b="0">
                <a:solidFill>
                  <a:srgbClr val="010027"/>
                </a:solidFill>
                <a:latin typeface="Arial MT"/>
                <a:cs typeface="Arial MT"/>
              </a:rPr>
              <a:t>with</a:t>
            </a:r>
            <a:r>
              <a:rPr dirty="0" sz="1200" spc="-20" b="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 b="0">
                <a:solidFill>
                  <a:srgbClr val="010027"/>
                </a:solidFill>
                <a:latin typeface="Arial MT"/>
                <a:cs typeface="Arial MT"/>
              </a:rPr>
              <a:t>successful</a:t>
            </a:r>
            <a:r>
              <a:rPr dirty="0" sz="1200" spc="-35" b="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 b="0">
                <a:solidFill>
                  <a:srgbClr val="010027"/>
                </a:solidFill>
                <a:latin typeface="Arial MT"/>
                <a:cs typeface="Arial MT"/>
              </a:rPr>
              <a:t>technology</a:t>
            </a:r>
            <a:r>
              <a:rPr dirty="0" sz="1200" spc="-30" b="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 b="0">
                <a:solidFill>
                  <a:srgbClr val="010027"/>
                </a:solidFill>
                <a:latin typeface="Arial MT"/>
                <a:cs typeface="Arial MT"/>
              </a:rPr>
              <a:t>platform</a:t>
            </a:r>
            <a:r>
              <a:rPr dirty="0" sz="1200" spc="-30" b="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 b="0">
                <a:solidFill>
                  <a:srgbClr val="010027"/>
                </a:solidFill>
                <a:latin typeface="Arial MT"/>
                <a:cs typeface="Arial MT"/>
              </a:rPr>
              <a:t>and</a:t>
            </a:r>
            <a:r>
              <a:rPr dirty="0" sz="1200" spc="-35" b="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 b="0">
                <a:solidFill>
                  <a:srgbClr val="010027"/>
                </a:solidFill>
                <a:latin typeface="Arial MT"/>
                <a:cs typeface="Arial MT"/>
              </a:rPr>
              <a:t>proven</a:t>
            </a:r>
            <a:r>
              <a:rPr dirty="0" sz="1200" spc="-35" b="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 spc="-10" b="0">
                <a:solidFill>
                  <a:srgbClr val="010027"/>
                </a:solidFill>
                <a:latin typeface="Arial MT"/>
                <a:cs typeface="Arial MT"/>
              </a:rPr>
              <a:t>management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25" name="object 25" descr=""/>
          <p:cNvSpPr txBox="1"/>
          <p:nvPr/>
        </p:nvSpPr>
        <p:spPr>
          <a:xfrm>
            <a:off x="631190" y="1192021"/>
            <a:ext cx="3620770" cy="1260475"/>
          </a:xfrm>
          <a:prstGeom prst="rect">
            <a:avLst/>
          </a:prstGeom>
        </p:spPr>
        <p:txBody>
          <a:bodyPr wrap="square" lIns="0" tIns="50800" rIns="0" bIns="0" rtlCol="0" vert="horz">
            <a:spAutoFit/>
          </a:bodyPr>
          <a:lstStyle/>
          <a:p>
            <a:pPr marL="126364" indent="-113664">
              <a:lnSpc>
                <a:spcPct val="100000"/>
              </a:lnSpc>
              <a:spcBef>
                <a:spcPts val="400"/>
              </a:spcBef>
              <a:buClr>
                <a:srgbClr val="009999"/>
              </a:buClr>
              <a:buFont typeface="Wingdings"/>
              <a:buChar char=""/>
              <a:tabLst>
                <a:tab pos="126364" algn="l"/>
              </a:tabLst>
            </a:pPr>
            <a:r>
              <a:rPr dirty="0" sz="1050" b="1">
                <a:solidFill>
                  <a:srgbClr val="010027"/>
                </a:solidFill>
                <a:latin typeface="Arial"/>
                <a:cs typeface="Arial"/>
              </a:rPr>
              <a:t>Stem,</a:t>
            </a:r>
            <a:r>
              <a:rPr dirty="0" sz="1050" spc="-2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050" b="1">
                <a:solidFill>
                  <a:srgbClr val="010027"/>
                </a:solidFill>
                <a:latin typeface="Arial"/>
                <a:cs typeface="Arial"/>
              </a:rPr>
              <a:t>Inc.</a:t>
            </a:r>
            <a:r>
              <a:rPr dirty="0" sz="1050" spc="-4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is</a:t>
            </a:r>
            <a:r>
              <a:rPr dirty="0" sz="1050" spc="-2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a</a:t>
            </a:r>
            <a:r>
              <a:rPr dirty="0" sz="1050" spc="-2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leader</a:t>
            </a:r>
            <a:r>
              <a:rPr dirty="0" sz="1050" spc="-1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in</a:t>
            </a:r>
            <a:r>
              <a:rPr dirty="0" sz="1050" spc="-2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 spc="-10">
                <a:solidFill>
                  <a:srgbClr val="010027"/>
                </a:solidFill>
                <a:latin typeface="Arial MT"/>
                <a:cs typeface="Arial MT"/>
              </a:rPr>
              <a:t>AI-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driven</a:t>
            </a:r>
            <a:r>
              <a:rPr dirty="0" sz="1050" spc="-1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clean</a:t>
            </a:r>
            <a:r>
              <a:rPr dirty="0" sz="1050" spc="-1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energy</a:t>
            </a:r>
            <a:r>
              <a:rPr dirty="0" sz="1050" spc="-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 spc="-10">
                <a:solidFill>
                  <a:srgbClr val="010027"/>
                </a:solidFill>
                <a:latin typeface="Arial MT"/>
                <a:cs typeface="Arial MT"/>
              </a:rPr>
              <a:t>solutions</a:t>
            </a:r>
            <a:endParaRPr sz="1050">
              <a:latin typeface="Arial MT"/>
              <a:cs typeface="Arial MT"/>
            </a:endParaRPr>
          </a:p>
          <a:p>
            <a:pPr marL="127000" marR="5080" indent="-114300">
              <a:lnSpc>
                <a:spcPct val="100000"/>
              </a:lnSpc>
              <a:spcBef>
                <a:spcPts val="300"/>
              </a:spcBef>
              <a:buClr>
                <a:srgbClr val="009999"/>
              </a:buClr>
              <a:buFont typeface="Wingdings"/>
              <a:buChar char=""/>
              <a:tabLst>
                <a:tab pos="127000" algn="l"/>
              </a:tabLst>
            </a:pP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The</a:t>
            </a:r>
            <a:r>
              <a:rPr dirty="0" sz="1050" spc="-5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company</a:t>
            </a:r>
            <a:r>
              <a:rPr dirty="0" sz="1050" spc="-4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provides</a:t>
            </a:r>
            <a:r>
              <a:rPr dirty="0" sz="1050" spc="-2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customers</a:t>
            </a:r>
            <a:r>
              <a:rPr dirty="0" sz="1050" spc="-4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with</a:t>
            </a:r>
            <a:r>
              <a:rPr dirty="0" sz="1050" spc="-4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digitally</a:t>
            </a:r>
            <a:r>
              <a:rPr dirty="0" sz="1050" spc="-3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 spc="-10">
                <a:solidFill>
                  <a:srgbClr val="010027"/>
                </a:solidFill>
                <a:latin typeface="Arial MT"/>
                <a:cs typeface="Arial MT"/>
              </a:rPr>
              <a:t>integrated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energy</a:t>
            </a:r>
            <a:r>
              <a:rPr dirty="0" sz="1050" spc="-3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storage</a:t>
            </a:r>
            <a:r>
              <a:rPr dirty="0" sz="1050" spc="-3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systems</a:t>
            </a:r>
            <a:r>
              <a:rPr dirty="0" sz="1050" spc="-5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that</a:t>
            </a:r>
            <a:r>
              <a:rPr dirty="0" sz="1050" spc="-4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include</a:t>
            </a:r>
            <a:r>
              <a:rPr dirty="0" sz="1050" spc="-2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hardware</a:t>
            </a:r>
            <a:r>
              <a:rPr dirty="0" sz="1050" spc="-2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that</a:t>
            </a:r>
            <a:r>
              <a:rPr dirty="0" sz="1050" spc="-4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aid</a:t>
            </a:r>
            <a:r>
              <a:rPr dirty="0" sz="1050" spc="-4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 spc="-20">
                <a:solidFill>
                  <a:srgbClr val="010027"/>
                </a:solidFill>
                <a:latin typeface="Arial MT"/>
                <a:cs typeface="Arial MT"/>
              </a:rPr>
              <a:t>with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data</a:t>
            </a:r>
            <a:r>
              <a:rPr dirty="0" sz="1050" spc="-3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collection</a:t>
            </a:r>
            <a:r>
              <a:rPr dirty="0" sz="1050" spc="-2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and</a:t>
            </a:r>
            <a:r>
              <a:rPr dirty="0" sz="1050" spc="-2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 spc="-10">
                <a:solidFill>
                  <a:srgbClr val="010027"/>
                </a:solidFill>
                <a:latin typeface="Arial MT"/>
                <a:cs typeface="Arial MT"/>
              </a:rPr>
              <a:t>real-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time</a:t>
            </a:r>
            <a:r>
              <a:rPr dirty="0" sz="1050" spc="-2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 spc="-10">
                <a:solidFill>
                  <a:srgbClr val="010027"/>
                </a:solidFill>
                <a:latin typeface="Arial MT"/>
                <a:cs typeface="Arial MT"/>
              </a:rPr>
              <a:t>operation</a:t>
            </a:r>
            <a:endParaRPr sz="1050">
              <a:latin typeface="Arial MT"/>
              <a:cs typeface="Arial MT"/>
            </a:endParaRPr>
          </a:p>
          <a:p>
            <a:pPr marL="127000" marR="238125" indent="-114300">
              <a:lnSpc>
                <a:spcPct val="100000"/>
              </a:lnSpc>
              <a:spcBef>
                <a:spcPts val="300"/>
              </a:spcBef>
              <a:buClr>
                <a:srgbClr val="009999"/>
              </a:buClr>
              <a:buFont typeface="Wingdings"/>
              <a:buChar char=""/>
              <a:tabLst>
                <a:tab pos="127000" algn="l"/>
              </a:tabLst>
            </a:pPr>
            <a:r>
              <a:rPr dirty="0" sz="1050" b="1">
                <a:solidFill>
                  <a:srgbClr val="010027"/>
                </a:solidFill>
                <a:latin typeface="Arial"/>
                <a:cs typeface="Arial"/>
              </a:rPr>
              <a:t>Athena</a:t>
            </a:r>
            <a:r>
              <a:rPr dirty="0" sz="1050" spc="-2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is</a:t>
            </a:r>
            <a:r>
              <a:rPr dirty="0" sz="1050" spc="-2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an</a:t>
            </a:r>
            <a:r>
              <a:rPr dirty="0" sz="1050" spc="-3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AI</a:t>
            </a:r>
            <a:r>
              <a:rPr dirty="0" sz="1050" spc="-3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platform</a:t>
            </a:r>
            <a:r>
              <a:rPr dirty="0" sz="1050" spc="-2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that</a:t>
            </a:r>
            <a:r>
              <a:rPr dirty="0" sz="1050" spc="-2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helps</a:t>
            </a:r>
            <a:r>
              <a:rPr dirty="0" sz="1050" spc="-1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to</a:t>
            </a:r>
            <a:r>
              <a:rPr dirty="0" sz="1050" spc="-3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reduce </a:t>
            </a:r>
            <a:r>
              <a:rPr dirty="0" sz="1050" spc="-10">
                <a:solidFill>
                  <a:srgbClr val="010027"/>
                </a:solidFill>
                <a:latin typeface="Arial MT"/>
                <a:cs typeface="Arial MT"/>
              </a:rPr>
              <a:t>customer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energy</a:t>
            </a:r>
            <a:r>
              <a:rPr dirty="0" sz="1050" spc="-2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costs</a:t>
            </a:r>
            <a:r>
              <a:rPr dirty="0" sz="1050" spc="-4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through</a:t>
            </a:r>
            <a:r>
              <a:rPr dirty="0" sz="1050" spc="-2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 spc="-10">
                <a:solidFill>
                  <a:srgbClr val="010027"/>
                </a:solidFill>
                <a:latin typeface="Arial MT"/>
                <a:cs typeface="Arial MT"/>
              </a:rPr>
              <a:t>time-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of</a:t>
            </a:r>
            <a:r>
              <a:rPr dirty="0" sz="1050" spc="-3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use</a:t>
            </a:r>
            <a:r>
              <a:rPr dirty="0" sz="1050" spc="-3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and</a:t>
            </a:r>
            <a:r>
              <a:rPr dirty="0" sz="1050" spc="-2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demand</a:t>
            </a:r>
            <a:r>
              <a:rPr dirty="0" sz="1050" spc="-2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 spc="-10">
                <a:solidFill>
                  <a:srgbClr val="010027"/>
                </a:solidFill>
                <a:latin typeface="Arial MT"/>
                <a:cs typeface="Arial MT"/>
              </a:rPr>
              <a:t>change management</a:t>
            </a:r>
            <a:r>
              <a:rPr dirty="0" sz="1050" spc="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 spc="-10">
                <a:solidFill>
                  <a:srgbClr val="010027"/>
                </a:solidFill>
                <a:latin typeface="Arial MT"/>
                <a:cs typeface="Arial MT"/>
              </a:rPr>
              <a:t>innovations</a:t>
            </a:r>
            <a:r>
              <a:rPr dirty="0" sz="1050" spc="1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and a</a:t>
            </a:r>
            <a:r>
              <a:rPr dirty="0" sz="1050" spc="-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network of</a:t>
            </a:r>
            <a:r>
              <a:rPr dirty="0" sz="1050" spc="-1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 spc="-10">
                <a:solidFill>
                  <a:srgbClr val="010027"/>
                </a:solidFill>
                <a:latin typeface="Arial MT"/>
                <a:cs typeface="Arial MT"/>
              </a:rPr>
              <a:t>VPP’s</a:t>
            </a:r>
            <a:endParaRPr sz="1050">
              <a:latin typeface="Arial MT"/>
              <a:cs typeface="Arial MT"/>
            </a:endParaRPr>
          </a:p>
        </p:txBody>
      </p:sp>
      <p:pic>
        <p:nvPicPr>
          <p:cNvPr id="26" name="object 26" descr="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9046464" y="949071"/>
            <a:ext cx="57150" cy="305180"/>
          </a:xfrm>
          <a:prstGeom prst="rect">
            <a:avLst/>
          </a:prstGeom>
        </p:spPr>
      </p:pic>
      <p:sp>
        <p:nvSpPr>
          <p:cNvPr id="27" name="object 27" descr=""/>
          <p:cNvSpPr txBox="1"/>
          <p:nvPr/>
        </p:nvSpPr>
        <p:spPr>
          <a:xfrm>
            <a:off x="9121393" y="977645"/>
            <a:ext cx="2506980" cy="2387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400" b="1">
                <a:solidFill>
                  <a:srgbClr val="010027"/>
                </a:solidFill>
                <a:latin typeface="Arial"/>
                <a:cs typeface="Arial"/>
              </a:rPr>
              <a:t>Front</a:t>
            </a:r>
            <a:r>
              <a:rPr dirty="0" sz="1400" spc="-2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10027"/>
                </a:solidFill>
                <a:latin typeface="Arial"/>
                <a:cs typeface="Arial"/>
              </a:rPr>
              <a:t>of</a:t>
            </a:r>
            <a:r>
              <a:rPr dirty="0" sz="1400" spc="-1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10027"/>
                </a:solidFill>
                <a:latin typeface="Arial"/>
                <a:cs typeface="Arial"/>
              </a:rPr>
              <a:t>the</a:t>
            </a:r>
            <a:r>
              <a:rPr dirty="0" sz="1400" spc="-2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10027"/>
                </a:solidFill>
                <a:latin typeface="Arial"/>
                <a:cs typeface="Arial"/>
              </a:rPr>
              <a:t>Meter</a:t>
            </a:r>
            <a:r>
              <a:rPr dirty="0" sz="1400" spc="-2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400" spc="-10" b="1">
                <a:solidFill>
                  <a:srgbClr val="010027"/>
                </a:solidFill>
                <a:latin typeface="Arial"/>
                <a:cs typeface="Arial"/>
              </a:rPr>
              <a:t>Customers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28" name="object 28" descr="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9638538" y="1443227"/>
            <a:ext cx="609600" cy="147827"/>
          </a:xfrm>
          <a:prstGeom prst="rect">
            <a:avLst/>
          </a:prstGeom>
        </p:spPr>
      </p:pic>
      <p:pic>
        <p:nvPicPr>
          <p:cNvPr id="29" name="object 29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9074657" y="1345691"/>
            <a:ext cx="341375" cy="342900"/>
          </a:xfrm>
          <a:prstGeom prst="rect">
            <a:avLst/>
          </a:prstGeom>
        </p:spPr>
      </p:pic>
      <p:pic>
        <p:nvPicPr>
          <p:cNvPr id="30" name="object 30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10484512" y="1317773"/>
            <a:ext cx="295903" cy="342404"/>
          </a:xfrm>
          <a:prstGeom prst="rect">
            <a:avLst/>
          </a:prstGeom>
        </p:spPr>
      </p:pic>
      <p:pic>
        <p:nvPicPr>
          <p:cNvPr id="31" name="object 31" descr="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11035283" y="1411224"/>
            <a:ext cx="534162" cy="211836"/>
          </a:xfrm>
          <a:prstGeom prst="rect">
            <a:avLst/>
          </a:prstGeom>
        </p:spPr>
      </p:pic>
      <p:pic>
        <p:nvPicPr>
          <p:cNvPr id="32" name="object 32" descr="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9204197" y="1770126"/>
            <a:ext cx="868679" cy="208025"/>
          </a:xfrm>
          <a:prstGeom prst="rect">
            <a:avLst/>
          </a:prstGeom>
        </p:spPr>
      </p:pic>
      <p:pic>
        <p:nvPicPr>
          <p:cNvPr id="33" name="object 33" descr="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10228447" y="1719193"/>
            <a:ext cx="333573" cy="333573"/>
          </a:xfrm>
          <a:prstGeom prst="rect">
            <a:avLst/>
          </a:prstGeom>
        </p:spPr>
      </p:pic>
      <p:pic>
        <p:nvPicPr>
          <p:cNvPr id="34" name="object 34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10735933" y="1716180"/>
            <a:ext cx="735214" cy="331997"/>
          </a:xfrm>
          <a:prstGeom prst="rect">
            <a:avLst/>
          </a:prstGeom>
        </p:spPr>
      </p:pic>
      <p:pic>
        <p:nvPicPr>
          <p:cNvPr id="35" name="object 35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9116017" y="2064291"/>
            <a:ext cx="353858" cy="414461"/>
          </a:xfrm>
          <a:prstGeom prst="rect">
            <a:avLst/>
          </a:prstGeom>
        </p:spPr>
      </p:pic>
      <p:pic>
        <p:nvPicPr>
          <p:cNvPr id="36" name="object 36" descr="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9687306" y="2177033"/>
            <a:ext cx="627888" cy="188975"/>
          </a:xfrm>
          <a:prstGeom prst="rect">
            <a:avLst/>
          </a:prstGeom>
        </p:spPr>
      </p:pic>
      <p:pic>
        <p:nvPicPr>
          <p:cNvPr id="37" name="object 37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10486676" y="2102418"/>
            <a:ext cx="313116" cy="342839"/>
          </a:xfrm>
          <a:prstGeom prst="rect">
            <a:avLst/>
          </a:prstGeom>
        </p:spPr>
      </p:pic>
      <p:pic>
        <p:nvPicPr>
          <p:cNvPr id="38" name="object 38" descr="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10980478" y="2209236"/>
            <a:ext cx="570562" cy="133798"/>
          </a:xfrm>
          <a:prstGeom prst="rect">
            <a:avLst/>
          </a:prstGeom>
        </p:spPr>
      </p:pic>
      <p:pic>
        <p:nvPicPr>
          <p:cNvPr id="39" name="object 39" descr="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9054845" y="2612517"/>
            <a:ext cx="57150" cy="305181"/>
          </a:xfrm>
          <a:prstGeom prst="rect">
            <a:avLst/>
          </a:prstGeom>
        </p:spPr>
      </p:pic>
      <p:sp>
        <p:nvSpPr>
          <p:cNvPr id="40" name="object 40" descr=""/>
          <p:cNvSpPr txBox="1"/>
          <p:nvPr/>
        </p:nvSpPr>
        <p:spPr>
          <a:xfrm>
            <a:off x="9130283" y="2643377"/>
            <a:ext cx="2438400" cy="2387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400" b="1">
                <a:solidFill>
                  <a:srgbClr val="010027"/>
                </a:solidFill>
                <a:latin typeface="Arial"/>
                <a:cs typeface="Arial"/>
              </a:rPr>
              <a:t>Behind</a:t>
            </a:r>
            <a:r>
              <a:rPr dirty="0" sz="1400" spc="-2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10027"/>
                </a:solidFill>
                <a:latin typeface="Arial"/>
                <a:cs typeface="Arial"/>
              </a:rPr>
              <a:t>the</a:t>
            </a:r>
            <a:r>
              <a:rPr dirty="0" sz="1400" spc="-2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10027"/>
                </a:solidFill>
                <a:latin typeface="Arial"/>
                <a:cs typeface="Arial"/>
              </a:rPr>
              <a:t>Meter</a:t>
            </a:r>
            <a:r>
              <a:rPr dirty="0" sz="1400" spc="-2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400" spc="-10" b="1">
                <a:solidFill>
                  <a:srgbClr val="010027"/>
                </a:solidFill>
                <a:latin typeface="Arial"/>
                <a:cs typeface="Arial"/>
              </a:rPr>
              <a:t>Customers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41" name="object 41" descr=""/>
          <p:cNvGrpSpPr/>
          <p:nvPr/>
        </p:nvGrpSpPr>
        <p:grpSpPr>
          <a:xfrm>
            <a:off x="9083040" y="3015233"/>
            <a:ext cx="624205" cy="489584"/>
            <a:chOff x="9083040" y="3015233"/>
            <a:chExt cx="624205" cy="489584"/>
          </a:xfrm>
        </p:grpSpPr>
        <p:pic>
          <p:nvPicPr>
            <p:cNvPr id="42" name="object 42" descr="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9083040" y="3015233"/>
              <a:ext cx="571500" cy="251460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9083040" y="3268217"/>
              <a:ext cx="624077" cy="236220"/>
            </a:xfrm>
            <a:prstGeom prst="rect">
              <a:avLst/>
            </a:prstGeom>
          </p:spPr>
        </p:pic>
      </p:grpSp>
      <p:pic>
        <p:nvPicPr>
          <p:cNvPr id="44" name="object 44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9898435" y="3021808"/>
            <a:ext cx="705501" cy="138489"/>
          </a:xfrm>
          <a:prstGeom prst="rect">
            <a:avLst/>
          </a:prstGeom>
        </p:spPr>
      </p:pic>
      <p:pic>
        <p:nvPicPr>
          <p:cNvPr id="45" name="object 45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10904280" y="2968095"/>
            <a:ext cx="660548" cy="271822"/>
          </a:xfrm>
          <a:prstGeom prst="rect">
            <a:avLst/>
          </a:prstGeom>
        </p:spPr>
      </p:pic>
      <p:pic>
        <p:nvPicPr>
          <p:cNvPr id="46" name="object 46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9991396" y="3330151"/>
            <a:ext cx="519579" cy="154368"/>
          </a:xfrm>
          <a:prstGeom prst="rect">
            <a:avLst/>
          </a:prstGeom>
        </p:spPr>
      </p:pic>
      <p:pic>
        <p:nvPicPr>
          <p:cNvPr id="47" name="object 47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10868435" y="3319271"/>
            <a:ext cx="696410" cy="171450"/>
          </a:xfrm>
          <a:prstGeom prst="rect">
            <a:avLst/>
          </a:prstGeom>
        </p:spPr>
      </p:pic>
      <p:pic>
        <p:nvPicPr>
          <p:cNvPr id="48" name="object 48"/>
          <p:cNvPicPr/>
          <p:nvPr/>
        </p:nvPicPr>
        <p:blipFill>
          <a:blip r:embed="rId31" cstate="print"/>
          <a:stretch>
            <a:fillRect/>
          </a:stretch>
        </p:blipFill>
        <p:spPr>
          <a:xfrm>
            <a:off x="9096945" y="3632788"/>
            <a:ext cx="555119" cy="120372"/>
          </a:xfrm>
          <a:prstGeom prst="rect">
            <a:avLst/>
          </a:prstGeom>
        </p:spPr>
      </p:pic>
      <p:pic>
        <p:nvPicPr>
          <p:cNvPr id="49" name="object 49"/>
          <p:cNvPicPr/>
          <p:nvPr/>
        </p:nvPicPr>
        <p:blipFill>
          <a:blip r:embed="rId32" cstate="print"/>
          <a:stretch>
            <a:fillRect/>
          </a:stretch>
        </p:blipFill>
        <p:spPr>
          <a:xfrm>
            <a:off x="9966959" y="3588258"/>
            <a:ext cx="633983" cy="230123"/>
          </a:xfrm>
          <a:prstGeom prst="rect">
            <a:avLst/>
          </a:prstGeom>
        </p:spPr>
      </p:pic>
      <p:pic>
        <p:nvPicPr>
          <p:cNvPr id="50" name="object 50"/>
          <p:cNvPicPr/>
          <p:nvPr/>
        </p:nvPicPr>
        <p:blipFill>
          <a:blip r:embed="rId33" cstate="print"/>
          <a:stretch>
            <a:fillRect/>
          </a:stretch>
        </p:blipFill>
        <p:spPr>
          <a:xfrm>
            <a:off x="11100054" y="3599688"/>
            <a:ext cx="478535" cy="218694"/>
          </a:xfrm>
          <a:prstGeom prst="rect">
            <a:avLst/>
          </a:prstGeom>
        </p:spPr>
      </p:pic>
      <p:sp>
        <p:nvSpPr>
          <p:cNvPr id="51" name="object 51" descr=""/>
          <p:cNvSpPr/>
          <p:nvPr/>
        </p:nvSpPr>
        <p:spPr>
          <a:xfrm>
            <a:off x="8687561" y="948689"/>
            <a:ext cx="142875" cy="2870200"/>
          </a:xfrm>
          <a:custGeom>
            <a:avLst/>
            <a:gdLst/>
            <a:ahLst/>
            <a:cxnLst/>
            <a:rect l="l" t="t" r="r" b="b"/>
            <a:pathLst>
              <a:path w="142875" h="2870200">
                <a:moveTo>
                  <a:pt x="0" y="0"/>
                </a:moveTo>
                <a:lnTo>
                  <a:pt x="0" y="2869692"/>
                </a:lnTo>
                <a:lnTo>
                  <a:pt x="142494" y="1434846"/>
                </a:lnTo>
                <a:lnTo>
                  <a:pt x="0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52" name="object 52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4504944" y="3968115"/>
            <a:ext cx="57150" cy="305181"/>
          </a:xfrm>
          <a:prstGeom prst="rect">
            <a:avLst/>
          </a:prstGeom>
        </p:spPr>
      </p:pic>
      <p:grpSp>
        <p:nvGrpSpPr>
          <p:cNvPr id="53" name="object 53" descr=""/>
          <p:cNvGrpSpPr/>
          <p:nvPr/>
        </p:nvGrpSpPr>
        <p:grpSpPr>
          <a:xfrm>
            <a:off x="627746" y="2488525"/>
            <a:ext cx="923290" cy="923290"/>
            <a:chOff x="627746" y="2488525"/>
            <a:chExt cx="923290" cy="923290"/>
          </a:xfrm>
        </p:grpSpPr>
        <p:pic>
          <p:nvPicPr>
            <p:cNvPr id="54" name="object 54" descr="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627746" y="2488525"/>
              <a:ext cx="923089" cy="923089"/>
            </a:xfrm>
            <a:prstGeom prst="rect">
              <a:avLst/>
            </a:prstGeom>
          </p:spPr>
        </p:pic>
        <p:pic>
          <p:nvPicPr>
            <p:cNvPr id="55" name="object 55" descr="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639318" y="2500121"/>
              <a:ext cx="853440" cy="853439"/>
            </a:xfrm>
            <a:prstGeom prst="rect">
              <a:avLst/>
            </a:prstGeom>
          </p:spPr>
        </p:pic>
      </p:grpSp>
      <p:grpSp>
        <p:nvGrpSpPr>
          <p:cNvPr id="56" name="object 56" descr=""/>
          <p:cNvGrpSpPr/>
          <p:nvPr/>
        </p:nvGrpSpPr>
        <p:grpSpPr>
          <a:xfrm>
            <a:off x="1897249" y="2488525"/>
            <a:ext cx="923925" cy="923290"/>
            <a:chOff x="1897249" y="2488525"/>
            <a:chExt cx="923925" cy="923290"/>
          </a:xfrm>
        </p:grpSpPr>
        <p:pic>
          <p:nvPicPr>
            <p:cNvPr id="57" name="object 57" descr="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897249" y="2488525"/>
              <a:ext cx="923817" cy="923089"/>
            </a:xfrm>
            <a:prstGeom prst="rect">
              <a:avLst/>
            </a:prstGeom>
          </p:spPr>
        </p:pic>
        <p:pic>
          <p:nvPicPr>
            <p:cNvPr id="58" name="object 58" descr="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1908809" y="2500121"/>
              <a:ext cx="854201" cy="853439"/>
            </a:xfrm>
            <a:prstGeom prst="rect">
              <a:avLst/>
            </a:prstGeom>
          </p:spPr>
        </p:pic>
      </p:grpSp>
      <p:grpSp>
        <p:nvGrpSpPr>
          <p:cNvPr id="59" name="object 59" descr=""/>
          <p:cNvGrpSpPr/>
          <p:nvPr/>
        </p:nvGrpSpPr>
        <p:grpSpPr>
          <a:xfrm>
            <a:off x="3167503" y="2488525"/>
            <a:ext cx="923925" cy="923290"/>
            <a:chOff x="3167503" y="2488525"/>
            <a:chExt cx="923925" cy="923290"/>
          </a:xfrm>
        </p:grpSpPr>
        <p:pic>
          <p:nvPicPr>
            <p:cNvPr id="60" name="object 60" descr="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3167503" y="2488525"/>
              <a:ext cx="923817" cy="923089"/>
            </a:xfrm>
            <a:prstGeom prst="rect">
              <a:avLst/>
            </a:prstGeom>
          </p:spPr>
        </p:pic>
        <p:pic>
          <p:nvPicPr>
            <p:cNvPr id="61" name="object 61" descr="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3179064" y="2500121"/>
              <a:ext cx="854201" cy="853439"/>
            </a:xfrm>
            <a:prstGeom prst="rect">
              <a:avLst/>
            </a:prstGeom>
          </p:spPr>
        </p:pic>
      </p:grpSp>
      <p:sp>
        <p:nvSpPr>
          <p:cNvPr id="62" name="object 62" descr=""/>
          <p:cNvSpPr txBox="1"/>
          <p:nvPr/>
        </p:nvSpPr>
        <p:spPr>
          <a:xfrm>
            <a:off x="605281" y="3370834"/>
            <a:ext cx="9144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900" b="1">
                <a:solidFill>
                  <a:srgbClr val="010027"/>
                </a:solidFill>
                <a:latin typeface="Arial"/>
                <a:cs typeface="Arial"/>
              </a:rPr>
              <a:t>John</a:t>
            </a:r>
            <a:r>
              <a:rPr dirty="0" sz="900" spc="-3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900" spc="-10" b="1">
                <a:solidFill>
                  <a:srgbClr val="010027"/>
                </a:solidFill>
                <a:latin typeface="Arial"/>
                <a:cs typeface="Arial"/>
              </a:rPr>
              <a:t>Carrington</a:t>
            </a:r>
            <a:endParaRPr sz="900">
              <a:latin typeface="Arial"/>
              <a:cs typeface="Arial"/>
            </a:endParaRPr>
          </a:p>
          <a:p>
            <a:pPr algn="ctr" marL="635">
              <a:lnSpc>
                <a:spcPct val="100000"/>
              </a:lnSpc>
            </a:pPr>
            <a:r>
              <a:rPr dirty="0" sz="900" spc="-25">
                <a:solidFill>
                  <a:srgbClr val="010027"/>
                </a:solidFill>
                <a:latin typeface="Arial MT"/>
                <a:cs typeface="Arial MT"/>
              </a:rPr>
              <a:t>CEO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63" name="object 63" descr=""/>
          <p:cNvSpPr txBox="1"/>
          <p:nvPr/>
        </p:nvSpPr>
        <p:spPr>
          <a:xfrm>
            <a:off x="1892554" y="3370834"/>
            <a:ext cx="90106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900" b="1">
                <a:solidFill>
                  <a:srgbClr val="010027"/>
                </a:solidFill>
                <a:latin typeface="Arial"/>
                <a:cs typeface="Arial"/>
              </a:rPr>
              <a:t>Michael</a:t>
            </a:r>
            <a:r>
              <a:rPr dirty="0" sz="900" spc="-3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900" spc="-10" b="1">
                <a:solidFill>
                  <a:srgbClr val="010027"/>
                </a:solidFill>
                <a:latin typeface="Arial"/>
                <a:cs typeface="Arial"/>
              </a:rPr>
              <a:t>Carlson</a:t>
            </a:r>
            <a:endParaRPr sz="9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dirty="0" sz="900" spc="-25">
                <a:solidFill>
                  <a:srgbClr val="010027"/>
                </a:solidFill>
                <a:latin typeface="Arial MT"/>
                <a:cs typeface="Arial MT"/>
              </a:rPr>
              <a:t>COO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64" name="object 64" descr=""/>
          <p:cNvSpPr txBox="1"/>
          <p:nvPr/>
        </p:nvSpPr>
        <p:spPr>
          <a:xfrm>
            <a:off x="3345688" y="3370834"/>
            <a:ext cx="5207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900" b="1">
                <a:solidFill>
                  <a:srgbClr val="010027"/>
                </a:solidFill>
                <a:latin typeface="Arial"/>
                <a:cs typeface="Arial"/>
              </a:rPr>
              <a:t>Bill</a:t>
            </a:r>
            <a:r>
              <a:rPr dirty="0" sz="900" spc="-2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900" spc="-20" b="1">
                <a:solidFill>
                  <a:srgbClr val="010027"/>
                </a:solidFill>
                <a:latin typeface="Arial"/>
                <a:cs typeface="Arial"/>
              </a:rPr>
              <a:t>Bush</a:t>
            </a:r>
            <a:endParaRPr sz="9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dirty="0" sz="900" spc="-25">
                <a:solidFill>
                  <a:srgbClr val="010027"/>
                </a:solidFill>
                <a:latin typeface="Arial MT"/>
                <a:cs typeface="Arial MT"/>
              </a:rPr>
              <a:t>CFO</a:t>
            </a:r>
            <a:endParaRPr sz="900">
              <a:latin typeface="Arial MT"/>
              <a:cs typeface="Arial MT"/>
            </a:endParaRPr>
          </a:p>
        </p:txBody>
      </p:sp>
      <p:pic>
        <p:nvPicPr>
          <p:cNvPr id="65" name="object 65" descr=""/>
          <p:cNvPicPr/>
          <p:nvPr/>
        </p:nvPicPr>
        <p:blipFill>
          <a:blip r:embed="rId38" cstate="print"/>
          <a:stretch>
            <a:fillRect/>
          </a:stretch>
        </p:blipFill>
        <p:spPr>
          <a:xfrm>
            <a:off x="1232916" y="3678935"/>
            <a:ext cx="263652" cy="263651"/>
          </a:xfrm>
          <a:prstGeom prst="rect">
            <a:avLst/>
          </a:prstGeom>
        </p:spPr>
      </p:pic>
      <p:pic>
        <p:nvPicPr>
          <p:cNvPr id="66" name="object 66"/>
          <p:cNvPicPr/>
          <p:nvPr/>
        </p:nvPicPr>
        <p:blipFill>
          <a:blip r:embed="rId39" cstate="print"/>
          <a:stretch>
            <a:fillRect/>
          </a:stretch>
        </p:blipFill>
        <p:spPr>
          <a:xfrm>
            <a:off x="563155" y="3749344"/>
            <a:ext cx="548564" cy="132283"/>
          </a:xfrm>
          <a:prstGeom prst="rect">
            <a:avLst/>
          </a:prstGeom>
        </p:spPr>
      </p:pic>
      <p:grpSp>
        <p:nvGrpSpPr>
          <p:cNvPr id="67" name="object 67"/>
          <p:cNvGrpSpPr/>
          <p:nvPr/>
        </p:nvGrpSpPr>
        <p:grpSpPr>
          <a:xfrm>
            <a:off x="1844167" y="3652265"/>
            <a:ext cx="641350" cy="317500"/>
            <a:chOff x="1844167" y="3652265"/>
            <a:chExt cx="641350" cy="317500"/>
          </a:xfrm>
        </p:grpSpPr>
        <p:pic>
          <p:nvPicPr>
            <p:cNvPr id="68" name="object 68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1885950" y="3652265"/>
              <a:ext cx="562356" cy="316992"/>
            </a:xfrm>
            <a:prstGeom prst="rect">
              <a:avLst/>
            </a:prstGeom>
          </p:spPr>
        </p:pic>
        <p:sp>
          <p:nvSpPr>
            <p:cNvPr id="69" name="object 69" descr=""/>
            <p:cNvSpPr/>
            <p:nvPr/>
          </p:nvSpPr>
          <p:spPr>
            <a:xfrm>
              <a:off x="1850517" y="3708272"/>
              <a:ext cx="628650" cy="203835"/>
            </a:xfrm>
            <a:custGeom>
              <a:avLst/>
              <a:gdLst/>
              <a:ahLst/>
              <a:cxnLst/>
              <a:rect l="l" t="t" r="r" b="b"/>
              <a:pathLst>
                <a:path w="628650" h="203835">
                  <a:moveTo>
                    <a:pt x="0" y="203453"/>
                  </a:moveTo>
                  <a:lnTo>
                    <a:pt x="628650" y="203453"/>
                  </a:lnTo>
                  <a:lnTo>
                    <a:pt x="628650" y="0"/>
                  </a:lnTo>
                  <a:lnTo>
                    <a:pt x="0" y="0"/>
                  </a:lnTo>
                  <a:lnTo>
                    <a:pt x="0" y="203453"/>
                  </a:lnTo>
                  <a:close/>
                </a:path>
              </a:pathLst>
            </a:custGeom>
            <a:ln w="12700">
              <a:solidFill>
                <a:srgbClr val="009999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70" name="object 70"/>
          <p:cNvPicPr/>
          <p:nvPr/>
        </p:nvPicPr>
        <p:blipFill>
          <a:blip r:embed="rId41" cstate="print"/>
          <a:stretch>
            <a:fillRect/>
          </a:stretch>
        </p:blipFill>
        <p:spPr>
          <a:xfrm>
            <a:off x="2564517" y="3743928"/>
            <a:ext cx="185096" cy="133665"/>
          </a:xfrm>
          <a:prstGeom prst="rect">
            <a:avLst/>
          </a:prstGeom>
        </p:spPr>
      </p:pic>
      <p:pic>
        <p:nvPicPr>
          <p:cNvPr id="71" name="object 71"/>
          <p:cNvPicPr/>
          <p:nvPr/>
        </p:nvPicPr>
        <p:blipFill>
          <a:blip r:embed="rId42" cstate="print"/>
          <a:stretch>
            <a:fillRect/>
          </a:stretch>
        </p:blipFill>
        <p:spPr>
          <a:xfrm>
            <a:off x="3639362" y="3742676"/>
            <a:ext cx="371703" cy="126780"/>
          </a:xfrm>
          <a:prstGeom prst="rect">
            <a:avLst/>
          </a:prstGeom>
        </p:spPr>
      </p:pic>
      <p:pic>
        <p:nvPicPr>
          <p:cNvPr id="72" name="object 72" descr=""/>
          <p:cNvPicPr/>
          <p:nvPr/>
        </p:nvPicPr>
        <p:blipFill>
          <a:blip r:embed="rId43" cstate="print"/>
          <a:stretch>
            <a:fillRect/>
          </a:stretch>
        </p:blipFill>
        <p:spPr>
          <a:xfrm>
            <a:off x="3268217" y="3697223"/>
            <a:ext cx="298703" cy="227075"/>
          </a:xfrm>
          <a:prstGeom prst="rect">
            <a:avLst/>
          </a:prstGeom>
        </p:spPr>
      </p:pic>
      <p:pic>
        <p:nvPicPr>
          <p:cNvPr id="73" name="object 73" descr="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9046464" y="3963542"/>
            <a:ext cx="57150" cy="305181"/>
          </a:xfrm>
          <a:prstGeom prst="rect">
            <a:avLst/>
          </a:prstGeom>
        </p:spPr>
      </p:pic>
      <p:sp>
        <p:nvSpPr>
          <p:cNvPr id="74" name="object 74" descr=""/>
          <p:cNvSpPr txBox="1"/>
          <p:nvPr/>
        </p:nvSpPr>
        <p:spPr>
          <a:xfrm>
            <a:off x="9121393" y="3861815"/>
            <a:ext cx="2220595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dirty="0" sz="1400" b="1">
                <a:solidFill>
                  <a:srgbClr val="010027"/>
                </a:solidFill>
                <a:latin typeface="Arial"/>
                <a:cs typeface="Arial"/>
              </a:rPr>
              <a:t>..that</a:t>
            </a:r>
            <a:r>
              <a:rPr dirty="0" sz="1400" spc="-2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10027"/>
                </a:solidFill>
                <a:latin typeface="Arial"/>
                <a:cs typeface="Arial"/>
              </a:rPr>
              <a:t>includes</a:t>
            </a:r>
            <a:r>
              <a:rPr dirty="0" sz="1400" spc="-2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400" spc="-10" b="1">
                <a:solidFill>
                  <a:srgbClr val="010027"/>
                </a:solidFill>
                <a:latin typeface="Arial"/>
                <a:cs typeface="Arial"/>
              </a:rPr>
              <a:t>time-of-</a:t>
            </a:r>
            <a:r>
              <a:rPr dirty="0" sz="1400" spc="-25" b="1">
                <a:solidFill>
                  <a:srgbClr val="010027"/>
                </a:solidFill>
                <a:latin typeface="Arial"/>
                <a:cs typeface="Arial"/>
              </a:rPr>
              <a:t>use </a:t>
            </a:r>
            <a:r>
              <a:rPr dirty="0" sz="1400" spc="-10" b="1">
                <a:solidFill>
                  <a:srgbClr val="010027"/>
                </a:solidFill>
                <a:latin typeface="Arial"/>
                <a:cs typeface="Arial"/>
              </a:rPr>
              <a:t>arbitrage</a:t>
            </a:r>
            <a:endParaRPr sz="1400">
              <a:latin typeface="Arial"/>
              <a:cs typeface="Arial"/>
            </a:endParaRPr>
          </a:p>
        </p:txBody>
      </p:sp>
      <p:sp>
        <p:nvSpPr>
          <p:cNvPr id="75" name="object 75" descr=""/>
          <p:cNvSpPr/>
          <p:nvPr/>
        </p:nvSpPr>
        <p:spPr>
          <a:xfrm>
            <a:off x="8678418" y="3963161"/>
            <a:ext cx="142240" cy="2302510"/>
          </a:xfrm>
          <a:custGeom>
            <a:avLst/>
            <a:gdLst/>
            <a:ahLst/>
            <a:cxnLst/>
            <a:rect l="l" t="t" r="r" b="b"/>
            <a:pathLst>
              <a:path w="142240" h="2302510">
                <a:moveTo>
                  <a:pt x="0" y="0"/>
                </a:moveTo>
                <a:lnTo>
                  <a:pt x="0" y="2302002"/>
                </a:lnTo>
                <a:lnTo>
                  <a:pt x="141731" y="1151001"/>
                </a:lnTo>
                <a:lnTo>
                  <a:pt x="0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6" name="object 76" descr=""/>
          <p:cNvSpPr txBox="1"/>
          <p:nvPr/>
        </p:nvSpPr>
        <p:spPr>
          <a:xfrm>
            <a:off x="9150350" y="5323840"/>
            <a:ext cx="2216785" cy="863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0" marR="5080" indent="-114300">
              <a:lnSpc>
                <a:spcPct val="100000"/>
              </a:lnSpc>
              <a:spcBef>
                <a:spcPts val="100"/>
              </a:spcBef>
              <a:buClr>
                <a:srgbClr val="009999"/>
              </a:buClr>
              <a:buFont typeface="Wingdings"/>
              <a:buChar char=""/>
              <a:tabLst>
                <a:tab pos="127000" algn="l"/>
              </a:tabLst>
            </a:pP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Identifies</a:t>
            </a:r>
            <a:r>
              <a:rPr dirty="0" sz="1050" spc="-3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and</a:t>
            </a:r>
            <a:r>
              <a:rPr dirty="0" sz="1050" spc="-3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predicts</a:t>
            </a:r>
            <a:r>
              <a:rPr dirty="0" sz="1050" spc="-3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the</a:t>
            </a:r>
            <a:r>
              <a:rPr dirty="0" sz="1050" spc="-3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 spc="-20" b="1">
                <a:solidFill>
                  <a:srgbClr val="010027"/>
                </a:solidFill>
                <a:latin typeface="Arial"/>
                <a:cs typeface="Arial"/>
              </a:rPr>
              <a:t>best </a:t>
            </a:r>
            <a:r>
              <a:rPr dirty="0" sz="1050" b="1">
                <a:solidFill>
                  <a:srgbClr val="010027"/>
                </a:solidFill>
                <a:latin typeface="Arial"/>
                <a:cs typeface="Arial"/>
              </a:rPr>
              <a:t>times</a:t>
            </a:r>
            <a:r>
              <a:rPr dirty="0" sz="1050" spc="-3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050" b="1">
                <a:solidFill>
                  <a:srgbClr val="010027"/>
                </a:solidFill>
                <a:latin typeface="Arial"/>
                <a:cs typeface="Arial"/>
              </a:rPr>
              <a:t>to</a:t>
            </a:r>
            <a:r>
              <a:rPr dirty="0" sz="1050" spc="-3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050" b="1">
                <a:solidFill>
                  <a:srgbClr val="010027"/>
                </a:solidFill>
                <a:latin typeface="Arial"/>
                <a:cs typeface="Arial"/>
              </a:rPr>
              <a:t>store</a:t>
            </a:r>
            <a:r>
              <a:rPr dirty="0" sz="1050" spc="-3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energy</a:t>
            </a:r>
            <a:r>
              <a:rPr dirty="0" sz="1050" spc="-2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and</a:t>
            </a:r>
            <a:r>
              <a:rPr dirty="0" sz="1050" spc="-2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 spc="-10" b="1">
                <a:solidFill>
                  <a:srgbClr val="010027"/>
                </a:solidFill>
                <a:latin typeface="Arial"/>
                <a:cs typeface="Arial"/>
              </a:rPr>
              <a:t>release </a:t>
            </a:r>
            <a:r>
              <a:rPr dirty="0" sz="1050" b="1">
                <a:solidFill>
                  <a:srgbClr val="010027"/>
                </a:solidFill>
                <a:latin typeface="Arial"/>
                <a:cs typeface="Arial"/>
              </a:rPr>
              <a:t>it</a:t>
            </a:r>
            <a:r>
              <a:rPr dirty="0" sz="1050" spc="-3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back</a:t>
            </a:r>
            <a:r>
              <a:rPr dirty="0" sz="1050" spc="-1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into</a:t>
            </a:r>
            <a:r>
              <a:rPr dirty="0" sz="1050" spc="-1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the</a:t>
            </a:r>
            <a:r>
              <a:rPr dirty="0" sz="1050" spc="-1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 spc="-20">
                <a:solidFill>
                  <a:srgbClr val="010027"/>
                </a:solidFill>
                <a:latin typeface="Arial MT"/>
                <a:cs typeface="Arial MT"/>
              </a:rPr>
              <a:t>grid</a:t>
            </a:r>
            <a:endParaRPr sz="1050">
              <a:latin typeface="Arial MT"/>
              <a:cs typeface="Arial MT"/>
            </a:endParaRPr>
          </a:p>
          <a:p>
            <a:pPr marL="127000" marR="315595" indent="-114300">
              <a:lnSpc>
                <a:spcPct val="100000"/>
              </a:lnSpc>
              <a:spcBef>
                <a:spcPts val="300"/>
              </a:spcBef>
              <a:buClr>
                <a:srgbClr val="009999"/>
              </a:buClr>
              <a:buFont typeface="Wingdings"/>
              <a:buChar char=""/>
              <a:tabLst>
                <a:tab pos="127000" algn="l"/>
              </a:tabLst>
            </a:pP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Maximize</a:t>
            </a:r>
            <a:r>
              <a:rPr dirty="0" sz="1050" spc="-3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savings</a:t>
            </a:r>
            <a:r>
              <a:rPr dirty="0" sz="1050" spc="-3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by</a:t>
            </a:r>
            <a:r>
              <a:rPr dirty="0" sz="1050" spc="-4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 spc="-10">
                <a:solidFill>
                  <a:srgbClr val="010027"/>
                </a:solidFill>
                <a:latin typeface="Arial MT"/>
                <a:cs typeface="Arial MT"/>
              </a:rPr>
              <a:t>lowering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demand</a:t>
            </a:r>
            <a:r>
              <a:rPr dirty="0" sz="1050" spc="-4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and</a:t>
            </a:r>
            <a:r>
              <a:rPr dirty="0" sz="1050" spc="-3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energy</a:t>
            </a:r>
            <a:r>
              <a:rPr dirty="0" sz="1050" spc="-3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 spc="-10">
                <a:solidFill>
                  <a:srgbClr val="010027"/>
                </a:solidFill>
                <a:latin typeface="Arial MT"/>
                <a:cs typeface="Arial MT"/>
              </a:rPr>
              <a:t>charges</a:t>
            </a:r>
            <a:endParaRPr sz="1050">
              <a:latin typeface="Arial MT"/>
              <a:cs typeface="Arial MT"/>
            </a:endParaRPr>
          </a:p>
        </p:txBody>
      </p:sp>
      <p:pic>
        <p:nvPicPr>
          <p:cNvPr id="77" name="object 77" descr=""/>
          <p:cNvPicPr/>
          <p:nvPr/>
        </p:nvPicPr>
        <p:blipFill>
          <a:blip r:embed="rId44" cstate="print"/>
          <a:stretch>
            <a:fillRect/>
          </a:stretch>
        </p:blipFill>
        <p:spPr>
          <a:xfrm>
            <a:off x="4544591" y="1600057"/>
            <a:ext cx="595074" cy="567213"/>
          </a:xfrm>
          <a:prstGeom prst="rect">
            <a:avLst/>
          </a:prstGeom>
        </p:spPr>
      </p:pic>
      <p:pic>
        <p:nvPicPr>
          <p:cNvPr id="78" name="object 78" descr=""/>
          <p:cNvPicPr/>
          <p:nvPr/>
        </p:nvPicPr>
        <p:blipFill>
          <a:blip r:embed="rId45" cstate="print"/>
          <a:stretch>
            <a:fillRect/>
          </a:stretch>
        </p:blipFill>
        <p:spPr>
          <a:xfrm>
            <a:off x="5448109" y="1599295"/>
            <a:ext cx="504825" cy="544353"/>
          </a:xfrm>
          <a:prstGeom prst="rect">
            <a:avLst/>
          </a:prstGeom>
        </p:spPr>
      </p:pic>
      <p:pic>
        <p:nvPicPr>
          <p:cNvPr id="79" name="object 79" descr=""/>
          <p:cNvPicPr/>
          <p:nvPr/>
        </p:nvPicPr>
        <p:blipFill>
          <a:blip r:embed="rId46" cstate="print"/>
          <a:stretch>
            <a:fillRect/>
          </a:stretch>
        </p:blipFill>
        <p:spPr>
          <a:xfrm>
            <a:off x="6178754" y="1604069"/>
            <a:ext cx="568297" cy="540900"/>
          </a:xfrm>
          <a:prstGeom prst="rect">
            <a:avLst/>
          </a:prstGeom>
        </p:spPr>
      </p:pic>
      <p:pic>
        <p:nvPicPr>
          <p:cNvPr id="80" name="object 80" descr=""/>
          <p:cNvPicPr/>
          <p:nvPr/>
        </p:nvPicPr>
        <p:blipFill>
          <a:blip r:embed="rId47" cstate="print"/>
          <a:stretch>
            <a:fillRect/>
          </a:stretch>
        </p:blipFill>
        <p:spPr>
          <a:xfrm>
            <a:off x="7099768" y="1590305"/>
            <a:ext cx="577929" cy="577572"/>
          </a:xfrm>
          <a:prstGeom prst="rect">
            <a:avLst/>
          </a:prstGeom>
        </p:spPr>
      </p:pic>
      <p:sp>
        <p:nvSpPr>
          <p:cNvPr id="81" name="object 81" descr=""/>
          <p:cNvSpPr txBox="1"/>
          <p:nvPr/>
        </p:nvSpPr>
        <p:spPr>
          <a:xfrm>
            <a:off x="4589017" y="1434846"/>
            <a:ext cx="495934" cy="1327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00" spc="-10" b="1">
                <a:solidFill>
                  <a:srgbClr val="010027"/>
                </a:solidFill>
                <a:latin typeface="Arial"/>
                <a:cs typeface="Arial"/>
              </a:rPr>
              <a:t>Generation</a:t>
            </a:r>
            <a:endParaRPr sz="700">
              <a:latin typeface="Arial"/>
              <a:cs typeface="Arial"/>
            </a:endParaRPr>
          </a:p>
        </p:txBody>
      </p:sp>
      <p:pic>
        <p:nvPicPr>
          <p:cNvPr id="82" name="object 82"/>
          <p:cNvPicPr/>
          <p:nvPr/>
        </p:nvPicPr>
        <p:blipFill>
          <a:blip r:embed="rId48" cstate="print"/>
          <a:stretch>
            <a:fillRect/>
          </a:stretch>
        </p:blipFill>
        <p:spPr>
          <a:xfrm>
            <a:off x="7857791" y="1600057"/>
            <a:ext cx="595788" cy="567213"/>
          </a:xfrm>
          <a:prstGeom prst="rect">
            <a:avLst/>
          </a:prstGeom>
        </p:spPr>
      </p:pic>
      <p:grpSp>
        <p:nvGrpSpPr>
          <p:cNvPr id="83" name="object 83" descr=""/>
          <p:cNvGrpSpPr/>
          <p:nvPr/>
        </p:nvGrpSpPr>
        <p:grpSpPr>
          <a:xfrm>
            <a:off x="4463796" y="1405127"/>
            <a:ext cx="4044315" cy="1146810"/>
            <a:chOff x="4463796" y="1405127"/>
            <a:chExt cx="4044315" cy="1146810"/>
          </a:xfrm>
        </p:grpSpPr>
        <p:sp>
          <p:nvSpPr>
            <p:cNvPr id="84" name="object 84" descr=""/>
            <p:cNvSpPr/>
            <p:nvPr/>
          </p:nvSpPr>
          <p:spPr>
            <a:xfrm>
              <a:off x="4463796" y="2291333"/>
              <a:ext cx="4044315" cy="114300"/>
            </a:xfrm>
            <a:custGeom>
              <a:avLst/>
              <a:gdLst/>
              <a:ahLst/>
              <a:cxnLst/>
              <a:rect l="l" t="t" r="r" b="b"/>
              <a:pathLst>
                <a:path w="4044315" h="114300">
                  <a:moveTo>
                    <a:pt x="114300" y="0"/>
                  </a:moveTo>
                  <a:lnTo>
                    <a:pt x="0" y="57150"/>
                  </a:lnTo>
                  <a:lnTo>
                    <a:pt x="114300" y="114300"/>
                  </a:lnTo>
                  <a:lnTo>
                    <a:pt x="114300" y="76200"/>
                  </a:lnTo>
                  <a:lnTo>
                    <a:pt x="95250" y="76200"/>
                  </a:lnTo>
                  <a:lnTo>
                    <a:pt x="95250" y="38100"/>
                  </a:lnTo>
                  <a:lnTo>
                    <a:pt x="114300" y="38100"/>
                  </a:lnTo>
                  <a:lnTo>
                    <a:pt x="114300" y="0"/>
                  </a:lnTo>
                  <a:close/>
                </a:path>
                <a:path w="4044315" h="114300">
                  <a:moveTo>
                    <a:pt x="3929506" y="0"/>
                  </a:moveTo>
                  <a:lnTo>
                    <a:pt x="3929506" y="114300"/>
                  </a:lnTo>
                  <a:lnTo>
                    <a:pt x="4005706" y="76200"/>
                  </a:lnTo>
                  <a:lnTo>
                    <a:pt x="3948556" y="76200"/>
                  </a:lnTo>
                  <a:lnTo>
                    <a:pt x="3948556" y="38100"/>
                  </a:lnTo>
                  <a:lnTo>
                    <a:pt x="4005706" y="38100"/>
                  </a:lnTo>
                  <a:lnTo>
                    <a:pt x="3929506" y="0"/>
                  </a:lnTo>
                  <a:close/>
                </a:path>
                <a:path w="4044315" h="114300">
                  <a:moveTo>
                    <a:pt x="114300" y="38100"/>
                  </a:moveTo>
                  <a:lnTo>
                    <a:pt x="95250" y="38100"/>
                  </a:lnTo>
                  <a:lnTo>
                    <a:pt x="95250" y="76200"/>
                  </a:lnTo>
                  <a:lnTo>
                    <a:pt x="114300" y="76200"/>
                  </a:lnTo>
                  <a:lnTo>
                    <a:pt x="114300" y="38100"/>
                  </a:lnTo>
                  <a:close/>
                </a:path>
                <a:path w="4044315" h="114300">
                  <a:moveTo>
                    <a:pt x="3929506" y="38100"/>
                  </a:moveTo>
                  <a:lnTo>
                    <a:pt x="114300" y="38100"/>
                  </a:lnTo>
                  <a:lnTo>
                    <a:pt x="114300" y="76200"/>
                  </a:lnTo>
                  <a:lnTo>
                    <a:pt x="3929506" y="76200"/>
                  </a:lnTo>
                  <a:lnTo>
                    <a:pt x="3929506" y="38100"/>
                  </a:lnTo>
                  <a:close/>
                </a:path>
                <a:path w="4044315" h="114300">
                  <a:moveTo>
                    <a:pt x="4005706" y="38100"/>
                  </a:moveTo>
                  <a:lnTo>
                    <a:pt x="3948556" y="38100"/>
                  </a:lnTo>
                  <a:lnTo>
                    <a:pt x="3948556" y="76200"/>
                  </a:lnTo>
                  <a:lnTo>
                    <a:pt x="4005706" y="76200"/>
                  </a:lnTo>
                  <a:lnTo>
                    <a:pt x="4043806" y="57150"/>
                  </a:lnTo>
                  <a:lnTo>
                    <a:pt x="4005706" y="38100"/>
                  </a:lnTo>
                  <a:close/>
                </a:path>
              </a:pathLst>
            </a:custGeom>
            <a:solidFill>
              <a:srgbClr val="0100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5" name="object 85" descr=""/>
            <p:cNvSpPr/>
            <p:nvPr/>
          </p:nvSpPr>
          <p:spPr>
            <a:xfrm>
              <a:off x="6920484" y="1424177"/>
              <a:ext cx="0" cy="924560"/>
            </a:xfrm>
            <a:custGeom>
              <a:avLst/>
              <a:gdLst/>
              <a:ahLst/>
              <a:cxnLst/>
              <a:rect l="l" t="t" r="r" b="b"/>
              <a:pathLst>
                <a:path w="0" h="924560">
                  <a:moveTo>
                    <a:pt x="0" y="608838"/>
                  </a:moveTo>
                  <a:lnTo>
                    <a:pt x="0" y="924051"/>
                  </a:lnTo>
                </a:path>
                <a:path w="0" h="924560">
                  <a:moveTo>
                    <a:pt x="0" y="0"/>
                  </a:moveTo>
                  <a:lnTo>
                    <a:pt x="0" y="374141"/>
                  </a:lnTo>
                </a:path>
              </a:pathLst>
            </a:custGeom>
            <a:ln w="38100">
              <a:solidFill>
                <a:srgbClr val="010027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6" name="object 86" descr=""/>
            <p:cNvSpPr/>
            <p:nvPr/>
          </p:nvSpPr>
          <p:spPr>
            <a:xfrm>
              <a:off x="7093458" y="2237231"/>
              <a:ext cx="1145540" cy="314960"/>
            </a:xfrm>
            <a:custGeom>
              <a:avLst/>
              <a:gdLst/>
              <a:ahLst/>
              <a:cxnLst/>
              <a:rect l="l" t="t" r="r" b="b"/>
              <a:pathLst>
                <a:path w="1145540" h="314960">
                  <a:moveTo>
                    <a:pt x="1145286" y="0"/>
                  </a:moveTo>
                  <a:lnTo>
                    <a:pt x="0" y="0"/>
                  </a:lnTo>
                  <a:lnTo>
                    <a:pt x="0" y="314706"/>
                  </a:lnTo>
                  <a:lnTo>
                    <a:pt x="1145286" y="314706"/>
                  </a:lnTo>
                  <a:lnTo>
                    <a:pt x="114528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7" name="object 87" descr=""/>
          <p:cNvSpPr txBox="1"/>
          <p:nvPr/>
        </p:nvSpPr>
        <p:spPr>
          <a:xfrm>
            <a:off x="7274559" y="2272283"/>
            <a:ext cx="78486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70510" marR="5080" indent="-258445">
              <a:lnSpc>
                <a:spcPct val="100000"/>
              </a:lnSpc>
              <a:spcBef>
                <a:spcPts val="100"/>
              </a:spcBef>
            </a:pPr>
            <a:r>
              <a:rPr dirty="0" sz="700" b="1">
                <a:solidFill>
                  <a:srgbClr val="010027"/>
                </a:solidFill>
                <a:latin typeface="Arial"/>
                <a:cs typeface="Arial"/>
              </a:rPr>
              <a:t>Front</a:t>
            </a:r>
            <a:r>
              <a:rPr dirty="0" sz="700" spc="-1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700" b="1">
                <a:solidFill>
                  <a:srgbClr val="010027"/>
                </a:solidFill>
                <a:latin typeface="Arial"/>
                <a:cs typeface="Arial"/>
              </a:rPr>
              <a:t>of</a:t>
            </a:r>
            <a:r>
              <a:rPr dirty="0" sz="700" spc="-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700" b="1">
                <a:solidFill>
                  <a:srgbClr val="010027"/>
                </a:solidFill>
                <a:latin typeface="Arial"/>
                <a:cs typeface="Arial"/>
              </a:rPr>
              <a:t>the</a:t>
            </a:r>
            <a:r>
              <a:rPr dirty="0" sz="700" spc="-1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700" spc="-10" b="1">
                <a:solidFill>
                  <a:srgbClr val="010027"/>
                </a:solidFill>
                <a:latin typeface="Arial"/>
                <a:cs typeface="Arial"/>
              </a:rPr>
              <a:t>Meter</a:t>
            </a:r>
            <a:r>
              <a:rPr dirty="0" sz="700" spc="50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700" spc="-10" b="1">
                <a:solidFill>
                  <a:srgbClr val="010027"/>
                </a:solidFill>
                <a:latin typeface="Arial"/>
                <a:cs typeface="Arial"/>
              </a:rPr>
              <a:t>(FTM)</a:t>
            </a:r>
            <a:endParaRPr sz="700">
              <a:latin typeface="Arial"/>
              <a:cs typeface="Arial"/>
            </a:endParaRPr>
          </a:p>
        </p:txBody>
      </p:sp>
      <p:sp>
        <p:nvSpPr>
          <p:cNvPr id="88" name="object 88" descr=""/>
          <p:cNvSpPr/>
          <p:nvPr/>
        </p:nvSpPr>
        <p:spPr>
          <a:xfrm>
            <a:off x="5180838" y="2237232"/>
            <a:ext cx="1145540" cy="314960"/>
          </a:xfrm>
          <a:custGeom>
            <a:avLst/>
            <a:gdLst/>
            <a:ahLst/>
            <a:cxnLst/>
            <a:rect l="l" t="t" r="r" b="b"/>
            <a:pathLst>
              <a:path w="1145539" h="314960">
                <a:moveTo>
                  <a:pt x="1145286" y="0"/>
                </a:moveTo>
                <a:lnTo>
                  <a:pt x="0" y="0"/>
                </a:lnTo>
                <a:lnTo>
                  <a:pt x="0" y="314706"/>
                </a:lnTo>
                <a:lnTo>
                  <a:pt x="1145286" y="314706"/>
                </a:lnTo>
                <a:lnTo>
                  <a:pt x="114528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9" name="object 89" descr=""/>
          <p:cNvSpPr txBox="1"/>
          <p:nvPr/>
        </p:nvSpPr>
        <p:spPr>
          <a:xfrm>
            <a:off x="5379973" y="2272283"/>
            <a:ext cx="74803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47015" marR="5080" indent="-234950">
              <a:lnSpc>
                <a:spcPct val="100000"/>
              </a:lnSpc>
              <a:spcBef>
                <a:spcPts val="100"/>
              </a:spcBef>
            </a:pPr>
            <a:r>
              <a:rPr dirty="0" sz="700" b="1">
                <a:solidFill>
                  <a:srgbClr val="010027"/>
                </a:solidFill>
                <a:latin typeface="Arial"/>
                <a:cs typeface="Arial"/>
              </a:rPr>
              <a:t>Behind</a:t>
            </a:r>
            <a:r>
              <a:rPr dirty="0" sz="700" spc="-2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700" b="1">
                <a:solidFill>
                  <a:srgbClr val="010027"/>
                </a:solidFill>
                <a:latin typeface="Arial"/>
                <a:cs typeface="Arial"/>
              </a:rPr>
              <a:t>the</a:t>
            </a:r>
            <a:r>
              <a:rPr dirty="0" sz="700" spc="-10" b="1">
                <a:solidFill>
                  <a:srgbClr val="010027"/>
                </a:solidFill>
                <a:latin typeface="Arial"/>
                <a:cs typeface="Arial"/>
              </a:rPr>
              <a:t> Meter</a:t>
            </a:r>
            <a:r>
              <a:rPr dirty="0" sz="700" spc="50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700" spc="-10" b="1">
                <a:solidFill>
                  <a:srgbClr val="010027"/>
                </a:solidFill>
                <a:latin typeface="Arial"/>
                <a:cs typeface="Arial"/>
              </a:rPr>
              <a:t>(BTM)</a:t>
            </a:r>
            <a:endParaRPr sz="700">
              <a:latin typeface="Arial"/>
              <a:cs typeface="Arial"/>
            </a:endParaRPr>
          </a:p>
        </p:txBody>
      </p:sp>
      <p:sp>
        <p:nvSpPr>
          <p:cNvPr id="90" name="object 90" descr=""/>
          <p:cNvSpPr txBox="1"/>
          <p:nvPr/>
        </p:nvSpPr>
        <p:spPr>
          <a:xfrm>
            <a:off x="5376164" y="1434846"/>
            <a:ext cx="605155" cy="1327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00" spc="-10" b="1">
                <a:solidFill>
                  <a:srgbClr val="010027"/>
                </a:solidFill>
                <a:latin typeface="Arial"/>
                <a:cs typeface="Arial"/>
              </a:rPr>
              <a:t>Transmission</a:t>
            </a:r>
            <a:endParaRPr sz="700">
              <a:latin typeface="Arial"/>
              <a:cs typeface="Arial"/>
            </a:endParaRPr>
          </a:p>
        </p:txBody>
      </p:sp>
      <p:sp>
        <p:nvSpPr>
          <p:cNvPr id="91" name="object 91" descr=""/>
          <p:cNvSpPr txBox="1"/>
          <p:nvPr/>
        </p:nvSpPr>
        <p:spPr>
          <a:xfrm>
            <a:off x="6200647" y="1434846"/>
            <a:ext cx="525780" cy="1327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00" spc="-10" b="1">
                <a:solidFill>
                  <a:srgbClr val="010027"/>
                </a:solidFill>
                <a:latin typeface="Arial"/>
                <a:cs typeface="Arial"/>
              </a:rPr>
              <a:t>Distribution</a:t>
            </a:r>
            <a:endParaRPr sz="700">
              <a:latin typeface="Arial"/>
              <a:cs typeface="Arial"/>
            </a:endParaRPr>
          </a:p>
        </p:txBody>
      </p:sp>
      <p:sp>
        <p:nvSpPr>
          <p:cNvPr id="92" name="object 92" descr=""/>
          <p:cNvSpPr txBox="1"/>
          <p:nvPr/>
        </p:nvSpPr>
        <p:spPr>
          <a:xfrm>
            <a:off x="7089647" y="1434846"/>
            <a:ext cx="1285240" cy="1327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00" b="1">
                <a:solidFill>
                  <a:srgbClr val="010027"/>
                </a:solidFill>
                <a:latin typeface="Arial"/>
                <a:cs typeface="Arial"/>
              </a:rPr>
              <a:t>Residential</a:t>
            </a:r>
            <a:r>
              <a:rPr dirty="0" sz="700" spc="-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700" b="1">
                <a:solidFill>
                  <a:srgbClr val="010027"/>
                </a:solidFill>
                <a:latin typeface="Arial"/>
                <a:cs typeface="Arial"/>
              </a:rPr>
              <a:t>+</a:t>
            </a:r>
            <a:r>
              <a:rPr dirty="0" sz="700" spc="-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700" b="1">
                <a:solidFill>
                  <a:srgbClr val="010027"/>
                </a:solidFill>
                <a:latin typeface="Arial"/>
                <a:cs typeface="Arial"/>
              </a:rPr>
              <a:t>C&amp;I</a:t>
            </a:r>
            <a:r>
              <a:rPr dirty="0" sz="700" spc="280" b="1">
                <a:solidFill>
                  <a:srgbClr val="010027"/>
                </a:solidFill>
                <a:latin typeface="Arial"/>
                <a:cs typeface="Arial"/>
              </a:rPr>
              <a:t>  </a:t>
            </a:r>
            <a:r>
              <a:rPr dirty="0" sz="700" spc="-10" b="1">
                <a:solidFill>
                  <a:srgbClr val="010027"/>
                </a:solidFill>
                <a:latin typeface="Arial"/>
                <a:cs typeface="Arial"/>
              </a:rPr>
              <a:t>Microgrid</a:t>
            </a:r>
            <a:endParaRPr sz="700">
              <a:latin typeface="Arial"/>
              <a:cs typeface="Arial"/>
            </a:endParaRPr>
          </a:p>
        </p:txBody>
      </p:sp>
      <p:grpSp>
        <p:nvGrpSpPr>
          <p:cNvPr id="93" name="object 93" descr=""/>
          <p:cNvGrpSpPr/>
          <p:nvPr/>
        </p:nvGrpSpPr>
        <p:grpSpPr>
          <a:xfrm>
            <a:off x="5307520" y="1798320"/>
            <a:ext cx="3060065" cy="1739264"/>
            <a:chOff x="5307520" y="1798320"/>
            <a:chExt cx="3060065" cy="1739264"/>
          </a:xfrm>
        </p:grpSpPr>
        <p:pic>
          <p:nvPicPr>
            <p:cNvPr id="94" name="object 94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6811014" y="1798320"/>
              <a:ext cx="218938" cy="234696"/>
            </a:xfrm>
            <a:prstGeom prst="rect">
              <a:avLst/>
            </a:prstGeom>
          </p:spPr>
        </p:pic>
        <p:sp>
          <p:nvSpPr>
            <p:cNvPr id="95" name="object 95" descr=""/>
            <p:cNvSpPr/>
            <p:nvPr/>
          </p:nvSpPr>
          <p:spPr>
            <a:xfrm>
              <a:off x="5550408" y="2843783"/>
              <a:ext cx="2574290" cy="688975"/>
            </a:xfrm>
            <a:custGeom>
              <a:avLst/>
              <a:gdLst/>
              <a:ahLst/>
              <a:cxnLst/>
              <a:rect l="l" t="t" r="r" b="b"/>
              <a:pathLst>
                <a:path w="2574290" h="688975">
                  <a:moveTo>
                    <a:pt x="540258" y="642366"/>
                  </a:moveTo>
                  <a:lnTo>
                    <a:pt x="0" y="642366"/>
                  </a:lnTo>
                  <a:lnTo>
                    <a:pt x="0" y="688860"/>
                  </a:lnTo>
                  <a:lnTo>
                    <a:pt x="540258" y="688860"/>
                  </a:lnTo>
                  <a:lnTo>
                    <a:pt x="540258" y="642366"/>
                  </a:lnTo>
                  <a:close/>
                </a:path>
                <a:path w="2574290" h="688975">
                  <a:moveTo>
                    <a:pt x="1557528" y="451866"/>
                  </a:moveTo>
                  <a:lnTo>
                    <a:pt x="1016508" y="451866"/>
                  </a:lnTo>
                  <a:lnTo>
                    <a:pt x="1016508" y="688860"/>
                  </a:lnTo>
                  <a:lnTo>
                    <a:pt x="1557528" y="688860"/>
                  </a:lnTo>
                  <a:lnTo>
                    <a:pt x="1557528" y="451866"/>
                  </a:lnTo>
                  <a:close/>
                </a:path>
                <a:path w="2574290" h="688975">
                  <a:moveTo>
                    <a:pt x="2574036" y="0"/>
                  </a:moveTo>
                  <a:lnTo>
                    <a:pt x="2033016" y="0"/>
                  </a:lnTo>
                  <a:lnTo>
                    <a:pt x="2033016" y="688860"/>
                  </a:lnTo>
                  <a:lnTo>
                    <a:pt x="2574036" y="688860"/>
                  </a:lnTo>
                  <a:lnTo>
                    <a:pt x="2574036" y="0"/>
                  </a:lnTo>
                  <a:close/>
                </a:path>
              </a:pathLst>
            </a:custGeom>
            <a:solidFill>
              <a:srgbClr val="00999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6" name="object 96" descr=""/>
            <p:cNvSpPr/>
            <p:nvPr/>
          </p:nvSpPr>
          <p:spPr>
            <a:xfrm>
              <a:off x="5550408" y="2727959"/>
              <a:ext cx="2574290" cy="758190"/>
            </a:xfrm>
            <a:custGeom>
              <a:avLst/>
              <a:gdLst/>
              <a:ahLst/>
              <a:cxnLst/>
              <a:rect l="l" t="t" r="r" b="b"/>
              <a:pathLst>
                <a:path w="2574290" h="758189">
                  <a:moveTo>
                    <a:pt x="540258" y="723900"/>
                  </a:moveTo>
                  <a:lnTo>
                    <a:pt x="0" y="723900"/>
                  </a:lnTo>
                  <a:lnTo>
                    <a:pt x="0" y="758190"/>
                  </a:lnTo>
                  <a:lnTo>
                    <a:pt x="540258" y="758190"/>
                  </a:lnTo>
                  <a:lnTo>
                    <a:pt x="540258" y="723900"/>
                  </a:lnTo>
                  <a:close/>
                </a:path>
                <a:path w="2574290" h="758189">
                  <a:moveTo>
                    <a:pt x="1557528" y="521970"/>
                  </a:moveTo>
                  <a:lnTo>
                    <a:pt x="1016508" y="521970"/>
                  </a:lnTo>
                  <a:lnTo>
                    <a:pt x="1016508" y="567690"/>
                  </a:lnTo>
                  <a:lnTo>
                    <a:pt x="1557528" y="567690"/>
                  </a:lnTo>
                  <a:lnTo>
                    <a:pt x="1557528" y="521970"/>
                  </a:lnTo>
                  <a:close/>
                </a:path>
                <a:path w="2574290" h="758189">
                  <a:moveTo>
                    <a:pt x="2574036" y="0"/>
                  </a:moveTo>
                  <a:lnTo>
                    <a:pt x="2033016" y="0"/>
                  </a:lnTo>
                  <a:lnTo>
                    <a:pt x="2033016" y="115824"/>
                  </a:lnTo>
                  <a:lnTo>
                    <a:pt x="2574036" y="115824"/>
                  </a:lnTo>
                  <a:lnTo>
                    <a:pt x="2574036" y="0"/>
                  </a:lnTo>
                  <a:close/>
                </a:path>
              </a:pathLst>
            </a:custGeom>
            <a:solidFill>
              <a:srgbClr val="00C2B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7" name="object 97" descr=""/>
            <p:cNvSpPr/>
            <p:nvPr/>
          </p:nvSpPr>
          <p:spPr>
            <a:xfrm>
              <a:off x="5312283" y="3532251"/>
              <a:ext cx="3050540" cy="0"/>
            </a:xfrm>
            <a:custGeom>
              <a:avLst/>
              <a:gdLst/>
              <a:ahLst/>
              <a:cxnLst/>
              <a:rect l="l" t="t" r="r" b="b"/>
              <a:pathLst>
                <a:path w="3050540" h="0">
                  <a:moveTo>
                    <a:pt x="0" y="0"/>
                  </a:moveTo>
                  <a:lnTo>
                    <a:pt x="3050286" y="0"/>
                  </a:lnTo>
                </a:path>
              </a:pathLst>
            </a:custGeom>
            <a:ln w="9525">
              <a:solidFill>
                <a:srgbClr val="010027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98" name="object 98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4504944" y="949071"/>
            <a:ext cx="57150" cy="305180"/>
          </a:xfrm>
          <a:prstGeom prst="rect">
            <a:avLst/>
          </a:prstGeom>
        </p:spPr>
      </p:pic>
      <p:sp>
        <p:nvSpPr>
          <p:cNvPr id="99" name="object 99" descr=""/>
          <p:cNvSpPr txBox="1"/>
          <p:nvPr/>
        </p:nvSpPr>
        <p:spPr>
          <a:xfrm>
            <a:off x="4579620" y="977645"/>
            <a:ext cx="3312160" cy="2387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400" b="1">
                <a:solidFill>
                  <a:srgbClr val="010027"/>
                </a:solidFill>
                <a:latin typeface="Arial"/>
                <a:cs typeface="Arial"/>
              </a:rPr>
              <a:t>Front</a:t>
            </a:r>
            <a:r>
              <a:rPr dirty="0" sz="1400" spc="-2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10027"/>
                </a:solidFill>
                <a:latin typeface="Arial"/>
                <a:cs typeface="Arial"/>
              </a:rPr>
              <a:t>of</a:t>
            </a:r>
            <a:r>
              <a:rPr dirty="0" sz="1400" spc="-1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10027"/>
                </a:solidFill>
                <a:latin typeface="Arial"/>
                <a:cs typeface="Arial"/>
              </a:rPr>
              <a:t>the</a:t>
            </a:r>
            <a:r>
              <a:rPr dirty="0" sz="1400" spc="-2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10027"/>
                </a:solidFill>
                <a:latin typeface="Arial"/>
                <a:cs typeface="Arial"/>
              </a:rPr>
              <a:t>Meter</a:t>
            </a:r>
            <a:r>
              <a:rPr dirty="0" sz="1400" spc="-1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10027"/>
                </a:solidFill>
                <a:latin typeface="Arial"/>
                <a:cs typeface="Arial"/>
              </a:rPr>
              <a:t>vs.</a:t>
            </a:r>
            <a:r>
              <a:rPr dirty="0" sz="1400" spc="-2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10027"/>
                </a:solidFill>
                <a:latin typeface="Arial"/>
                <a:cs typeface="Arial"/>
              </a:rPr>
              <a:t>Behind</a:t>
            </a:r>
            <a:r>
              <a:rPr dirty="0" sz="1400" spc="-2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10027"/>
                </a:solidFill>
                <a:latin typeface="Arial"/>
                <a:cs typeface="Arial"/>
              </a:rPr>
              <a:t>the</a:t>
            </a:r>
            <a:r>
              <a:rPr dirty="0" sz="1400" spc="-1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400" spc="-10" b="1">
                <a:solidFill>
                  <a:srgbClr val="010027"/>
                </a:solidFill>
                <a:latin typeface="Arial"/>
                <a:cs typeface="Arial"/>
              </a:rPr>
              <a:t>Meter</a:t>
            </a:r>
            <a:endParaRPr sz="1400">
              <a:latin typeface="Arial"/>
              <a:cs typeface="Arial"/>
            </a:endParaRPr>
          </a:p>
        </p:txBody>
      </p:sp>
      <p:sp>
        <p:nvSpPr>
          <p:cNvPr id="100" name="object 100" descr=""/>
          <p:cNvSpPr txBox="1"/>
          <p:nvPr/>
        </p:nvSpPr>
        <p:spPr>
          <a:xfrm>
            <a:off x="4724653" y="2555747"/>
            <a:ext cx="502284" cy="10490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r" marR="5080">
              <a:lnSpc>
                <a:spcPct val="100000"/>
              </a:lnSpc>
              <a:spcBef>
                <a:spcPts val="100"/>
              </a:spcBef>
            </a:pPr>
            <a:r>
              <a:rPr dirty="0" sz="900" spc="-10">
                <a:solidFill>
                  <a:srgbClr val="010027"/>
                </a:solidFill>
                <a:latin typeface="Arial MT"/>
                <a:cs typeface="Arial MT"/>
              </a:rPr>
              <a:t>$400,000</a:t>
            </a:r>
            <a:endParaRPr sz="90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665"/>
              </a:spcBef>
            </a:pPr>
            <a:r>
              <a:rPr dirty="0" sz="900" spc="-10">
                <a:solidFill>
                  <a:srgbClr val="010027"/>
                </a:solidFill>
                <a:latin typeface="Arial MT"/>
                <a:cs typeface="Arial MT"/>
              </a:rPr>
              <a:t>$300,000</a:t>
            </a:r>
            <a:endParaRPr sz="90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665"/>
              </a:spcBef>
            </a:pPr>
            <a:r>
              <a:rPr dirty="0" sz="900" spc="-10">
                <a:solidFill>
                  <a:srgbClr val="010027"/>
                </a:solidFill>
                <a:latin typeface="Arial MT"/>
                <a:cs typeface="Arial MT"/>
              </a:rPr>
              <a:t>$200,000</a:t>
            </a:r>
            <a:endParaRPr sz="90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660"/>
              </a:spcBef>
            </a:pPr>
            <a:r>
              <a:rPr dirty="0" sz="900" spc="-10">
                <a:solidFill>
                  <a:srgbClr val="010027"/>
                </a:solidFill>
                <a:latin typeface="Arial MT"/>
                <a:cs typeface="Arial MT"/>
              </a:rPr>
              <a:t>$100,000</a:t>
            </a:r>
            <a:endParaRPr sz="90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670"/>
              </a:spcBef>
            </a:pPr>
            <a:r>
              <a:rPr dirty="0" sz="900" spc="-25">
                <a:solidFill>
                  <a:srgbClr val="010027"/>
                </a:solidFill>
                <a:latin typeface="Arial MT"/>
                <a:cs typeface="Arial MT"/>
              </a:rPr>
              <a:t>$0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101" name="object 101" descr=""/>
          <p:cNvSpPr/>
          <p:nvPr/>
        </p:nvSpPr>
        <p:spPr>
          <a:xfrm>
            <a:off x="5765291" y="3794759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57150" y="0"/>
                </a:moveTo>
                <a:lnTo>
                  <a:pt x="0" y="0"/>
                </a:lnTo>
                <a:lnTo>
                  <a:pt x="0" y="57150"/>
                </a:lnTo>
                <a:lnTo>
                  <a:pt x="57150" y="57150"/>
                </a:lnTo>
                <a:lnTo>
                  <a:pt x="57150" y="0"/>
                </a:lnTo>
                <a:close/>
              </a:path>
            </a:pathLst>
          </a:custGeom>
          <a:solidFill>
            <a:srgbClr val="0099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2" name="object 102" descr=""/>
          <p:cNvSpPr txBox="1"/>
          <p:nvPr/>
        </p:nvSpPr>
        <p:spPr>
          <a:xfrm>
            <a:off x="5680964" y="3560825"/>
            <a:ext cx="674370" cy="335280"/>
          </a:xfrm>
          <a:prstGeom prst="rect">
            <a:avLst/>
          </a:prstGeom>
        </p:spPr>
        <p:txBody>
          <a:bodyPr wrap="square" lIns="0" tIns="298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35"/>
              </a:spcBef>
            </a:pPr>
            <a:r>
              <a:rPr dirty="0" sz="900" spc="-20">
                <a:solidFill>
                  <a:srgbClr val="010027"/>
                </a:solidFill>
                <a:latin typeface="Arial MT"/>
                <a:cs typeface="Arial MT"/>
              </a:rPr>
              <a:t>2020</a:t>
            </a:r>
            <a:endParaRPr sz="900">
              <a:latin typeface="Arial MT"/>
              <a:cs typeface="Arial MT"/>
            </a:endParaRPr>
          </a:p>
          <a:p>
            <a:pPr marL="165735">
              <a:lnSpc>
                <a:spcPct val="100000"/>
              </a:lnSpc>
              <a:spcBef>
                <a:spcPts val="140"/>
              </a:spcBef>
            </a:pPr>
            <a:r>
              <a:rPr dirty="0" sz="900" spc="-10">
                <a:solidFill>
                  <a:srgbClr val="010027"/>
                </a:solidFill>
                <a:latin typeface="Arial MT"/>
                <a:cs typeface="Arial MT"/>
              </a:rPr>
              <a:t>Hardware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103" name="object 103" descr=""/>
          <p:cNvSpPr txBox="1"/>
          <p:nvPr/>
        </p:nvSpPr>
        <p:spPr>
          <a:xfrm>
            <a:off x="6488429" y="3560825"/>
            <a:ext cx="1506220" cy="335280"/>
          </a:xfrm>
          <a:prstGeom prst="rect">
            <a:avLst/>
          </a:prstGeom>
        </p:spPr>
        <p:txBody>
          <a:bodyPr wrap="square" lIns="0" tIns="29845" rIns="0" bIns="0" rtlCol="0" vert="horz">
            <a:spAutoFit/>
          </a:bodyPr>
          <a:lstStyle/>
          <a:p>
            <a:pPr marL="222250">
              <a:lnSpc>
                <a:spcPct val="100000"/>
              </a:lnSpc>
              <a:spcBef>
                <a:spcPts val="235"/>
              </a:spcBef>
              <a:tabLst>
                <a:tab pos="1238885" algn="l"/>
              </a:tabLst>
            </a:pPr>
            <a:r>
              <a:rPr dirty="0" sz="900" spc="-20">
                <a:solidFill>
                  <a:srgbClr val="010027"/>
                </a:solidFill>
                <a:latin typeface="Arial MT"/>
                <a:cs typeface="Arial MT"/>
              </a:rPr>
              <a:t>2021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	</a:t>
            </a:r>
            <a:r>
              <a:rPr dirty="0" sz="900" spc="-20">
                <a:solidFill>
                  <a:srgbClr val="010027"/>
                </a:solidFill>
                <a:latin typeface="Arial MT"/>
                <a:cs typeface="Arial MT"/>
              </a:rPr>
              <a:t>2022</a:t>
            </a:r>
            <a:endParaRPr sz="9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Services</a:t>
            </a:r>
            <a:r>
              <a:rPr dirty="0" sz="900" spc="-2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and</a:t>
            </a:r>
            <a:r>
              <a:rPr dirty="0" sz="900" spc="-1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900" spc="-20">
                <a:solidFill>
                  <a:srgbClr val="010027"/>
                </a:solidFill>
                <a:latin typeface="Arial MT"/>
                <a:cs typeface="Arial MT"/>
              </a:rPr>
              <a:t>other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104" name="object 104" descr=""/>
          <p:cNvSpPr txBox="1"/>
          <p:nvPr/>
        </p:nvSpPr>
        <p:spPr>
          <a:xfrm>
            <a:off x="4579620" y="3861815"/>
            <a:ext cx="3752215" cy="8255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452120">
              <a:lnSpc>
                <a:spcPct val="100000"/>
              </a:lnSpc>
              <a:spcBef>
                <a:spcPts val="95"/>
              </a:spcBef>
            </a:pPr>
            <a:r>
              <a:rPr dirty="0" sz="1400" b="1">
                <a:solidFill>
                  <a:srgbClr val="010027"/>
                </a:solidFill>
                <a:latin typeface="Arial"/>
                <a:cs typeface="Arial"/>
              </a:rPr>
              <a:t>Athena</a:t>
            </a:r>
            <a:r>
              <a:rPr dirty="0" sz="1400" spc="-3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10027"/>
                </a:solidFill>
                <a:latin typeface="Arial"/>
                <a:cs typeface="Arial"/>
              </a:rPr>
              <a:t>-</a:t>
            </a:r>
            <a:r>
              <a:rPr dirty="0" sz="1400" spc="-2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10027"/>
                </a:solidFill>
                <a:latin typeface="Arial"/>
                <a:cs typeface="Arial"/>
              </a:rPr>
              <a:t>a</a:t>
            </a:r>
            <a:r>
              <a:rPr dirty="0" sz="1400" spc="-1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10027"/>
                </a:solidFill>
                <a:latin typeface="Arial"/>
                <a:cs typeface="Arial"/>
              </a:rPr>
              <a:t>leading</a:t>
            </a:r>
            <a:r>
              <a:rPr dirty="0" sz="1400" spc="-3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10027"/>
                </a:solidFill>
                <a:latin typeface="Arial"/>
                <a:cs typeface="Arial"/>
              </a:rPr>
              <a:t>energy</a:t>
            </a:r>
            <a:r>
              <a:rPr dirty="0" sz="1400" spc="-3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400" spc="-10" b="1">
                <a:solidFill>
                  <a:srgbClr val="010027"/>
                </a:solidFill>
                <a:latin typeface="Arial"/>
                <a:cs typeface="Arial"/>
              </a:rPr>
              <a:t>performance </a:t>
            </a:r>
            <a:r>
              <a:rPr dirty="0" sz="1400" b="1">
                <a:solidFill>
                  <a:srgbClr val="010027"/>
                </a:solidFill>
                <a:latin typeface="Arial"/>
                <a:cs typeface="Arial"/>
              </a:rPr>
              <a:t>AI</a:t>
            </a:r>
            <a:r>
              <a:rPr dirty="0" sz="1400" spc="-2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400" spc="-10" b="1">
                <a:solidFill>
                  <a:srgbClr val="010027"/>
                </a:solidFill>
                <a:latin typeface="Arial"/>
                <a:cs typeface="Arial"/>
              </a:rPr>
              <a:t>platform…</a:t>
            </a:r>
            <a:endParaRPr sz="1400">
              <a:latin typeface="Arial"/>
              <a:cs typeface="Arial"/>
            </a:endParaRPr>
          </a:p>
          <a:p>
            <a:pPr marL="548005" marR="5080" indent="-114300">
              <a:lnSpc>
                <a:spcPct val="100000"/>
              </a:lnSpc>
              <a:spcBef>
                <a:spcPts val="420"/>
              </a:spcBef>
              <a:buClr>
                <a:srgbClr val="009999"/>
              </a:buClr>
              <a:buFont typeface="Wingdings"/>
              <a:buChar char=""/>
              <a:tabLst>
                <a:tab pos="548005" algn="l"/>
              </a:tabLst>
            </a:pP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Uses</a:t>
            </a:r>
            <a:r>
              <a:rPr dirty="0" sz="1050" spc="-4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advanced</a:t>
            </a:r>
            <a:r>
              <a:rPr dirty="0" sz="1050" spc="-2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AI</a:t>
            </a:r>
            <a:r>
              <a:rPr dirty="0" sz="1050" spc="-5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to</a:t>
            </a:r>
            <a:r>
              <a:rPr dirty="0" sz="1050" spc="-4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optimize</a:t>
            </a:r>
            <a:r>
              <a:rPr dirty="0" sz="1050" spc="-3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customer</a:t>
            </a:r>
            <a:r>
              <a:rPr dirty="0" sz="1050" spc="-5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operations</a:t>
            </a:r>
            <a:r>
              <a:rPr dirty="0" sz="1050" spc="-25">
                <a:solidFill>
                  <a:srgbClr val="010027"/>
                </a:solidFill>
                <a:latin typeface="Arial MT"/>
                <a:cs typeface="Arial MT"/>
              </a:rPr>
              <a:t> by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automatically</a:t>
            </a:r>
            <a:r>
              <a:rPr dirty="0" sz="1050" spc="-10">
                <a:solidFill>
                  <a:srgbClr val="010027"/>
                </a:solidFill>
                <a:latin typeface="Arial MT"/>
                <a:cs typeface="Arial MT"/>
              </a:rPr>
              <a:t> controlling</a:t>
            </a:r>
            <a:r>
              <a:rPr dirty="0" sz="1050" spc="-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system</a:t>
            </a:r>
            <a:r>
              <a:rPr dirty="0" sz="1050" spc="-3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 spc="-10">
                <a:solidFill>
                  <a:srgbClr val="010027"/>
                </a:solidFill>
                <a:latin typeface="Arial MT"/>
                <a:cs typeface="Arial MT"/>
              </a:rPr>
              <a:t>batteries</a:t>
            </a:r>
            <a:endParaRPr sz="1050">
              <a:latin typeface="Arial MT"/>
              <a:cs typeface="Arial MT"/>
            </a:endParaRPr>
          </a:p>
        </p:txBody>
      </p:sp>
      <p:sp>
        <p:nvSpPr>
          <p:cNvPr id="105" name="object 105" descr=""/>
          <p:cNvSpPr/>
          <p:nvPr/>
        </p:nvSpPr>
        <p:spPr>
          <a:xfrm>
            <a:off x="6419088" y="3794759"/>
            <a:ext cx="58419" cy="57150"/>
          </a:xfrm>
          <a:custGeom>
            <a:avLst/>
            <a:gdLst/>
            <a:ahLst/>
            <a:cxnLst/>
            <a:rect l="l" t="t" r="r" b="b"/>
            <a:pathLst>
              <a:path w="58420" h="57150">
                <a:moveTo>
                  <a:pt x="57912" y="0"/>
                </a:moveTo>
                <a:lnTo>
                  <a:pt x="0" y="0"/>
                </a:lnTo>
                <a:lnTo>
                  <a:pt x="0" y="57150"/>
                </a:lnTo>
                <a:lnTo>
                  <a:pt x="57912" y="57150"/>
                </a:lnTo>
                <a:lnTo>
                  <a:pt x="57912" y="0"/>
                </a:lnTo>
                <a:close/>
              </a:path>
            </a:pathLst>
          </a:custGeom>
          <a:solidFill>
            <a:srgbClr val="00C2B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6" name="object 106" descr=""/>
          <p:cNvSpPr txBox="1"/>
          <p:nvPr/>
        </p:nvSpPr>
        <p:spPr>
          <a:xfrm>
            <a:off x="4424585" y="2661521"/>
            <a:ext cx="290830" cy="698500"/>
          </a:xfrm>
          <a:prstGeom prst="rect">
            <a:avLst/>
          </a:prstGeom>
        </p:spPr>
        <p:txBody>
          <a:bodyPr wrap="square" lIns="0" tIns="1905" rIns="0" bIns="0" rtlCol="0" vert="vert270">
            <a:spAutoFit/>
          </a:bodyPr>
          <a:lstStyle/>
          <a:p>
            <a:pPr marL="86360" marR="5080" indent="-74295">
              <a:lnSpc>
                <a:spcPct val="100000"/>
              </a:lnSpc>
              <a:spcBef>
                <a:spcPts val="15"/>
              </a:spcBef>
            </a:pP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Revenue</a:t>
            </a:r>
            <a:r>
              <a:rPr dirty="0" sz="900" spc="-1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in</a:t>
            </a:r>
            <a:r>
              <a:rPr dirty="0" sz="900" spc="-2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900" spc="-50">
                <a:solidFill>
                  <a:srgbClr val="010027"/>
                </a:solidFill>
                <a:latin typeface="Arial MT"/>
                <a:cs typeface="Arial MT"/>
              </a:rPr>
              <a:t>$</a:t>
            </a:r>
            <a:r>
              <a:rPr dirty="0" sz="900" spc="-10">
                <a:solidFill>
                  <a:srgbClr val="010027"/>
                </a:solidFill>
                <a:latin typeface="Arial MT"/>
                <a:cs typeface="Arial MT"/>
              </a:rPr>
              <a:t> thousands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107" name="object 107" descr=""/>
          <p:cNvSpPr txBox="1"/>
          <p:nvPr/>
        </p:nvSpPr>
        <p:spPr>
          <a:xfrm>
            <a:off x="5627115" y="3279902"/>
            <a:ext cx="37401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 b="1">
                <a:solidFill>
                  <a:srgbClr val="010027"/>
                </a:solidFill>
                <a:latin typeface="Arial"/>
                <a:cs typeface="Arial"/>
              </a:rPr>
              <a:t>36,307</a:t>
            </a:r>
            <a:endParaRPr sz="900">
              <a:latin typeface="Arial"/>
              <a:cs typeface="Arial"/>
            </a:endParaRPr>
          </a:p>
        </p:txBody>
      </p:sp>
      <p:sp>
        <p:nvSpPr>
          <p:cNvPr id="108" name="object 108" descr=""/>
          <p:cNvSpPr txBox="1"/>
          <p:nvPr/>
        </p:nvSpPr>
        <p:spPr>
          <a:xfrm>
            <a:off x="6619493" y="3065017"/>
            <a:ext cx="43815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 b="1">
                <a:solidFill>
                  <a:srgbClr val="010027"/>
                </a:solidFill>
                <a:latin typeface="Arial"/>
                <a:cs typeface="Arial"/>
              </a:rPr>
              <a:t>127,371</a:t>
            </a:r>
            <a:endParaRPr sz="900">
              <a:latin typeface="Arial"/>
              <a:cs typeface="Arial"/>
            </a:endParaRPr>
          </a:p>
        </p:txBody>
      </p:sp>
      <p:sp>
        <p:nvSpPr>
          <p:cNvPr id="109" name="object 109" descr=""/>
          <p:cNvSpPr txBox="1"/>
          <p:nvPr/>
        </p:nvSpPr>
        <p:spPr>
          <a:xfrm>
            <a:off x="7643876" y="2565653"/>
            <a:ext cx="43815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 b="1">
                <a:solidFill>
                  <a:srgbClr val="010027"/>
                </a:solidFill>
                <a:latin typeface="Arial"/>
                <a:cs typeface="Arial"/>
              </a:rPr>
              <a:t>362,980</a:t>
            </a:r>
            <a:endParaRPr sz="900">
              <a:latin typeface="Arial"/>
              <a:cs typeface="Arial"/>
            </a:endParaRPr>
          </a:p>
        </p:txBody>
      </p:sp>
      <p:sp>
        <p:nvSpPr>
          <p:cNvPr id="110" name="object 110" descr=""/>
          <p:cNvSpPr/>
          <p:nvPr/>
        </p:nvSpPr>
        <p:spPr>
          <a:xfrm>
            <a:off x="5584697" y="2560320"/>
            <a:ext cx="1968500" cy="516890"/>
          </a:xfrm>
          <a:custGeom>
            <a:avLst/>
            <a:gdLst/>
            <a:ahLst/>
            <a:cxnLst/>
            <a:rect l="l" t="t" r="r" b="b"/>
            <a:pathLst>
              <a:path w="1968500" h="516889">
                <a:moveTo>
                  <a:pt x="1508759" y="0"/>
                </a:moveTo>
                <a:lnTo>
                  <a:pt x="0" y="0"/>
                </a:lnTo>
                <a:lnTo>
                  <a:pt x="0" y="454913"/>
                </a:lnTo>
                <a:lnTo>
                  <a:pt x="1508759" y="454913"/>
                </a:lnTo>
                <a:lnTo>
                  <a:pt x="1508759" y="379094"/>
                </a:lnTo>
                <a:lnTo>
                  <a:pt x="1968500" y="516889"/>
                </a:lnTo>
                <a:lnTo>
                  <a:pt x="1508759" y="265302"/>
                </a:lnTo>
                <a:lnTo>
                  <a:pt x="1508759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1" name="object 111" descr=""/>
          <p:cNvSpPr txBox="1"/>
          <p:nvPr/>
        </p:nvSpPr>
        <p:spPr>
          <a:xfrm>
            <a:off x="5744464" y="2590038"/>
            <a:ext cx="119062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Revenue</a:t>
            </a:r>
            <a:r>
              <a:rPr dirty="0" sz="800" spc="-3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outside</a:t>
            </a:r>
            <a:r>
              <a:rPr dirty="0" sz="800" spc="-3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the</a:t>
            </a:r>
            <a:r>
              <a:rPr dirty="0" sz="800" spc="-3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 spc="-20">
                <a:solidFill>
                  <a:srgbClr val="010027"/>
                </a:solidFill>
                <a:latin typeface="Arial MT"/>
                <a:cs typeface="Arial MT"/>
              </a:rPr>
              <a:t>U.S.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112" name="object 112" descr=""/>
          <p:cNvSpPr txBox="1"/>
          <p:nvPr/>
        </p:nvSpPr>
        <p:spPr>
          <a:xfrm>
            <a:off x="5695696" y="2711957"/>
            <a:ext cx="128778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grew</a:t>
            </a:r>
            <a:r>
              <a:rPr dirty="0" sz="800" spc="-3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 b="1">
                <a:solidFill>
                  <a:srgbClr val="010027"/>
                </a:solidFill>
                <a:latin typeface="Arial"/>
                <a:cs typeface="Arial"/>
              </a:rPr>
              <a:t>6416%</a:t>
            </a:r>
            <a:r>
              <a:rPr dirty="0" sz="800" spc="-1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between</a:t>
            </a:r>
            <a:r>
              <a:rPr dirty="0" sz="800" spc="-1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‘21</a:t>
            </a:r>
            <a:r>
              <a:rPr dirty="0" sz="800" spc="-3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 spc="-25">
                <a:solidFill>
                  <a:srgbClr val="010027"/>
                </a:solidFill>
                <a:latin typeface="Arial MT"/>
                <a:cs typeface="Arial MT"/>
              </a:rPr>
              <a:t>to</a:t>
            </a:r>
            <a:endParaRPr sz="800">
              <a:latin typeface="Arial MT"/>
              <a:cs typeface="Arial MT"/>
            </a:endParaRPr>
          </a:p>
          <a:p>
            <a:pPr algn="ctr" marL="635">
              <a:lnSpc>
                <a:spcPct val="100000"/>
              </a:lnSpc>
            </a:pPr>
            <a:r>
              <a:rPr dirty="0" sz="800" spc="-25">
                <a:solidFill>
                  <a:srgbClr val="010027"/>
                </a:solidFill>
                <a:latin typeface="Arial MT"/>
                <a:cs typeface="Arial MT"/>
              </a:rPr>
              <a:t>‘22</a:t>
            </a:r>
            <a:endParaRPr sz="800">
              <a:latin typeface="Arial MT"/>
              <a:cs typeface="Arial MT"/>
            </a:endParaRPr>
          </a:p>
        </p:txBody>
      </p:sp>
      <p:graphicFrame>
        <p:nvGraphicFramePr>
          <p:cNvPr id="113" name="object 113" descr=""/>
          <p:cNvGraphicFramePr>
            <a:graphicFrameLocks noGrp="1"/>
          </p:cNvGraphicFramePr>
          <p:nvPr/>
        </p:nvGraphicFramePr>
        <p:xfrm>
          <a:off x="545591" y="4063746"/>
          <a:ext cx="3912235" cy="216471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36880"/>
                <a:gridCol w="3399790"/>
              </a:tblGrid>
              <a:tr h="4241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9999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dirty="0" sz="900" b="1">
                          <a:solidFill>
                            <a:srgbClr val="010027"/>
                          </a:solidFill>
                          <a:latin typeface="Arial"/>
                          <a:cs typeface="Arial"/>
                        </a:rPr>
                        <a:t>Energy</a:t>
                      </a:r>
                      <a:r>
                        <a:rPr dirty="0" sz="900" spc="-25" b="1">
                          <a:solidFill>
                            <a:srgbClr val="010027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900" b="1">
                          <a:solidFill>
                            <a:srgbClr val="010027"/>
                          </a:solidFill>
                          <a:latin typeface="Arial"/>
                          <a:cs typeface="Arial"/>
                        </a:rPr>
                        <a:t>+</a:t>
                      </a:r>
                      <a:r>
                        <a:rPr dirty="0" sz="900" spc="-20" b="1">
                          <a:solidFill>
                            <a:srgbClr val="010027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900" b="1">
                          <a:solidFill>
                            <a:srgbClr val="010027"/>
                          </a:solidFill>
                          <a:latin typeface="Arial"/>
                          <a:cs typeface="Arial"/>
                        </a:rPr>
                        <a:t>Solar</a:t>
                      </a:r>
                      <a:r>
                        <a:rPr dirty="0" sz="900" spc="-20" b="1">
                          <a:solidFill>
                            <a:srgbClr val="010027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900" b="1">
                          <a:solidFill>
                            <a:srgbClr val="010027"/>
                          </a:solidFill>
                          <a:latin typeface="Arial"/>
                          <a:cs typeface="Arial"/>
                        </a:rPr>
                        <a:t>Storage</a:t>
                      </a:r>
                      <a:r>
                        <a:rPr dirty="0" sz="900" spc="-15" b="1">
                          <a:solidFill>
                            <a:srgbClr val="010027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900" b="1">
                          <a:solidFill>
                            <a:srgbClr val="010027"/>
                          </a:solidFill>
                          <a:latin typeface="Arial"/>
                          <a:cs typeface="Arial"/>
                        </a:rPr>
                        <a:t>+</a:t>
                      </a:r>
                      <a:r>
                        <a:rPr dirty="0" sz="900" spc="-20" b="1">
                          <a:solidFill>
                            <a:srgbClr val="010027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900" b="1">
                          <a:solidFill>
                            <a:srgbClr val="010027"/>
                          </a:solidFill>
                          <a:latin typeface="Arial"/>
                          <a:cs typeface="Arial"/>
                        </a:rPr>
                        <a:t>Demand</a:t>
                      </a:r>
                      <a:r>
                        <a:rPr dirty="0" sz="900" spc="-15" b="1">
                          <a:solidFill>
                            <a:srgbClr val="010027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900" spc="-10" b="1">
                          <a:solidFill>
                            <a:srgbClr val="010027"/>
                          </a:solidFill>
                          <a:latin typeface="Arial"/>
                          <a:cs typeface="Arial"/>
                        </a:rPr>
                        <a:t>Response</a:t>
                      </a:r>
                      <a:endParaRPr sz="900">
                        <a:latin typeface="Arial"/>
                        <a:cs typeface="Arial"/>
                      </a:endParaRPr>
                    </a:p>
                    <a:p>
                      <a:pPr marL="205740" marR="372110" indent="-114300">
                        <a:lnSpc>
                          <a:spcPct val="100000"/>
                        </a:lnSpc>
                        <a:spcBef>
                          <a:spcPts val="165"/>
                        </a:spcBef>
                        <a:buClr>
                          <a:srgbClr val="009999"/>
                        </a:buClr>
                        <a:buFont typeface="Wingdings"/>
                        <a:buChar char=""/>
                        <a:tabLst>
                          <a:tab pos="205740" algn="l"/>
                        </a:tabLst>
                      </a:pPr>
                      <a:r>
                        <a:rPr dirty="0" sz="70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Hardware</a:t>
                      </a:r>
                      <a:r>
                        <a:rPr dirty="0" sz="700" spc="-15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70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segment</a:t>
                      </a:r>
                      <a:r>
                        <a:rPr dirty="0" sz="700" spc="-2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70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with</a:t>
                      </a:r>
                      <a:r>
                        <a:rPr dirty="0" sz="700" spc="-2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70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additional</a:t>
                      </a:r>
                      <a:r>
                        <a:rPr dirty="0" sz="700" spc="-15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70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software</a:t>
                      </a:r>
                      <a:r>
                        <a:rPr dirty="0" sz="700" spc="-2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70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benefits</a:t>
                      </a:r>
                      <a:r>
                        <a:rPr dirty="0" sz="700" spc="-25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70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to</a:t>
                      </a:r>
                      <a:r>
                        <a:rPr dirty="0" sz="700" spc="-15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70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act</a:t>
                      </a:r>
                      <a:r>
                        <a:rPr dirty="0" sz="700" spc="-1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70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as</a:t>
                      </a:r>
                      <a:r>
                        <a:rPr dirty="0" sz="700" spc="-15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70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a</a:t>
                      </a:r>
                      <a:r>
                        <a:rPr dirty="0" sz="700" spc="-1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 facilities</a:t>
                      </a:r>
                      <a:r>
                        <a:rPr dirty="0" sz="700" spc="50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700" spc="-1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manager</a:t>
                      </a:r>
                      <a:endParaRPr sz="700">
                        <a:latin typeface="Arial MT"/>
                        <a:cs typeface="Arial MT"/>
                      </a:endParaRPr>
                    </a:p>
                  </a:txBody>
                  <a:tcPr marL="0" marR="0" marB="0" marT="8255"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6E6"/>
                    </a:solidFill>
                  </a:tcPr>
                </a:tc>
              </a:tr>
              <a:tr h="43878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C2B0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dirty="0" sz="900" b="1">
                          <a:solidFill>
                            <a:srgbClr val="010027"/>
                          </a:solidFill>
                          <a:latin typeface="Arial"/>
                          <a:cs typeface="Arial"/>
                        </a:rPr>
                        <a:t>Athena</a:t>
                      </a:r>
                      <a:r>
                        <a:rPr dirty="0" sz="900" spc="-40" b="1">
                          <a:solidFill>
                            <a:srgbClr val="010027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900" spc="-10" b="1">
                          <a:solidFill>
                            <a:srgbClr val="010027"/>
                          </a:solidFill>
                          <a:latin typeface="Arial"/>
                          <a:cs typeface="Arial"/>
                        </a:rPr>
                        <a:t>Platform</a:t>
                      </a:r>
                      <a:endParaRPr sz="900">
                        <a:latin typeface="Arial"/>
                        <a:cs typeface="Arial"/>
                      </a:endParaRPr>
                    </a:p>
                    <a:p>
                      <a:pPr marL="205740" marR="253365" indent="-114300">
                        <a:lnSpc>
                          <a:spcPct val="100000"/>
                        </a:lnSpc>
                        <a:spcBef>
                          <a:spcPts val="45"/>
                        </a:spcBef>
                        <a:buClr>
                          <a:srgbClr val="009999"/>
                        </a:buClr>
                        <a:buFont typeface="Wingdings"/>
                        <a:buChar char=""/>
                        <a:tabLst>
                          <a:tab pos="205740" algn="l"/>
                        </a:tabLst>
                      </a:pPr>
                      <a:r>
                        <a:rPr dirty="0" sz="70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Stem’s</a:t>
                      </a:r>
                      <a:r>
                        <a:rPr dirty="0" sz="700" spc="-15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70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leading</a:t>
                      </a:r>
                      <a:r>
                        <a:rPr dirty="0" sz="700" spc="-25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70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AI</a:t>
                      </a:r>
                      <a:r>
                        <a:rPr dirty="0" sz="700" spc="-1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70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platform</a:t>
                      </a:r>
                      <a:r>
                        <a:rPr dirty="0" sz="700" spc="-1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70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combined</a:t>
                      </a:r>
                      <a:r>
                        <a:rPr dirty="0" sz="700" spc="-3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70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with</a:t>
                      </a:r>
                      <a:r>
                        <a:rPr dirty="0" sz="700" spc="-15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70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the PowerTrack</a:t>
                      </a:r>
                      <a:r>
                        <a:rPr dirty="0" sz="700" spc="-2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70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offering</a:t>
                      </a:r>
                      <a:r>
                        <a:rPr dirty="0" sz="700" spc="-2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700" spc="-1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delivers</a:t>
                      </a:r>
                      <a:r>
                        <a:rPr dirty="0" sz="700" spc="50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70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enhanced</a:t>
                      </a:r>
                      <a:r>
                        <a:rPr dirty="0" sz="700" spc="-3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70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solar</a:t>
                      </a:r>
                      <a:r>
                        <a:rPr dirty="0" sz="700" spc="-3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70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project</a:t>
                      </a:r>
                      <a:r>
                        <a:rPr dirty="0" sz="700" spc="-25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700" spc="-1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returns</a:t>
                      </a:r>
                      <a:endParaRPr sz="700">
                        <a:latin typeface="Arial MT"/>
                        <a:cs typeface="Arial MT"/>
                      </a:endParaRPr>
                    </a:p>
                  </a:txBody>
                  <a:tcPr marL="0" marR="0" marB="0" marT="24765"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6E6"/>
                    </a:solidFill>
                  </a:tcPr>
                </a:tc>
              </a:tr>
              <a:tr h="43878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CE9D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dirty="0" sz="900" b="1">
                          <a:solidFill>
                            <a:srgbClr val="010027"/>
                          </a:solidFill>
                          <a:latin typeface="Arial"/>
                          <a:cs typeface="Arial"/>
                        </a:rPr>
                        <a:t>Commercial</a:t>
                      </a:r>
                      <a:r>
                        <a:rPr dirty="0" sz="900" spc="-30" b="1">
                          <a:solidFill>
                            <a:srgbClr val="010027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900" b="1">
                          <a:solidFill>
                            <a:srgbClr val="010027"/>
                          </a:solidFill>
                          <a:latin typeface="Arial"/>
                          <a:cs typeface="Arial"/>
                        </a:rPr>
                        <a:t>EV</a:t>
                      </a:r>
                      <a:r>
                        <a:rPr dirty="0" sz="900" spc="-20" b="1">
                          <a:solidFill>
                            <a:srgbClr val="010027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900" spc="-10" b="1">
                          <a:solidFill>
                            <a:srgbClr val="010027"/>
                          </a:solidFill>
                          <a:latin typeface="Arial"/>
                          <a:cs typeface="Arial"/>
                        </a:rPr>
                        <a:t>Charging</a:t>
                      </a:r>
                      <a:endParaRPr sz="900">
                        <a:latin typeface="Arial"/>
                        <a:cs typeface="Arial"/>
                      </a:endParaRPr>
                    </a:p>
                    <a:p>
                      <a:pPr marL="205740" marR="309245" indent="-114300">
                        <a:lnSpc>
                          <a:spcPct val="100000"/>
                        </a:lnSpc>
                        <a:spcBef>
                          <a:spcPts val="60"/>
                        </a:spcBef>
                        <a:buClr>
                          <a:srgbClr val="009999"/>
                        </a:buClr>
                        <a:buFont typeface="Wingdings"/>
                        <a:buChar char=""/>
                        <a:tabLst>
                          <a:tab pos="205740" algn="l"/>
                        </a:tabLst>
                      </a:pPr>
                      <a:r>
                        <a:rPr dirty="0" sz="70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Targeting</a:t>
                      </a:r>
                      <a:r>
                        <a:rPr dirty="0" sz="700" spc="-15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70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commercial</a:t>
                      </a:r>
                      <a:r>
                        <a:rPr dirty="0" sz="700" spc="-15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70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vehicle</a:t>
                      </a:r>
                      <a:r>
                        <a:rPr dirty="0" sz="700" spc="-15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70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fleets</a:t>
                      </a:r>
                      <a:r>
                        <a:rPr dirty="0" sz="700" spc="-15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70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to aid</a:t>
                      </a:r>
                      <a:r>
                        <a:rPr dirty="0" sz="700" spc="-15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70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the</a:t>
                      </a:r>
                      <a:r>
                        <a:rPr dirty="0" sz="700" spc="-5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70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clean</a:t>
                      </a:r>
                      <a:r>
                        <a:rPr dirty="0" sz="700" spc="-25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70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energy</a:t>
                      </a:r>
                      <a:r>
                        <a:rPr dirty="0" sz="700" spc="-1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70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transition</a:t>
                      </a:r>
                      <a:r>
                        <a:rPr dirty="0" sz="700" spc="-2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700" spc="-25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and</a:t>
                      </a:r>
                      <a:r>
                        <a:rPr dirty="0" sz="700" spc="50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70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reduce</a:t>
                      </a:r>
                      <a:r>
                        <a:rPr dirty="0" sz="700" spc="-15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70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the</a:t>
                      </a:r>
                      <a:r>
                        <a:rPr dirty="0" sz="700" spc="-15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70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share</a:t>
                      </a:r>
                      <a:r>
                        <a:rPr dirty="0" sz="700" spc="-15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70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of</a:t>
                      </a:r>
                      <a:r>
                        <a:rPr dirty="0" sz="700" spc="5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70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greenhouse</a:t>
                      </a:r>
                      <a:r>
                        <a:rPr dirty="0" sz="700" spc="-15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70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gas</a:t>
                      </a:r>
                      <a:r>
                        <a:rPr dirty="0" sz="700" spc="-3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70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emissions</a:t>
                      </a:r>
                      <a:r>
                        <a:rPr dirty="0" sz="700" spc="-25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70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in</a:t>
                      </a:r>
                      <a:r>
                        <a:rPr dirty="0" sz="700" spc="-15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70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the</a:t>
                      </a:r>
                      <a:r>
                        <a:rPr dirty="0" sz="700" spc="-5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700" spc="-2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U.S.</a:t>
                      </a:r>
                      <a:endParaRPr sz="700">
                        <a:latin typeface="Arial MT"/>
                        <a:cs typeface="Arial MT"/>
                      </a:endParaRPr>
                    </a:p>
                  </a:txBody>
                  <a:tcPr marL="0" marR="0" marB="0" marT="26034"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6E6"/>
                    </a:solidFill>
                  </a:tcPr>
                </a:tc>
              </a:tr>
              <a:tr h="4394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555555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dirty="0" sz="900" b="1">
                          <a:solidFill>
                            <a:srgbClr val="010027"/>
                          </a:solidFill>
                          <a:latin typeface="Arial"/>
                          <a:cs typeface="Arial"/>
                        </a:rPr>
                        <a:t>Utility</a:t>
                      </a:r>
                      <a:r>
                        <a:rPr dirty="0" sz="900" spc="-25" b="1">
                          <a:solidFill>
                            <a:srgbClr val="010027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900" b="1">
                          <a:solidFill>
                            <a:srgbClr val="010027"/>
                          </a:solidFill>
                          <a:latin typeface="Arial"/>
                          <a:cs typeface="Arial"/>
                        </a:rPr>
                        <a:t>Bill</a:t>
                      </a:r>
                      <a:r>
                        <a:rPr dirty="0" sz="900" spc="-10" b="1">
                          <a:solidFill>
                            <a:srgbClr val="010027"/>
                          </a:solidFill>
                          <a:latin typeface="Arial"/>
                          <a:cs typeface="Arial"/>
                        </a:rPr>
                        <a:t> Optimization</a:t>
                      </a:r>
                      <a:endParaRPr sz="900">
                        <a:latin typeface="Arial"/>
                        <a:cs typeface="Arial"/>
                      </a:endParaRPr>
                    </a:p>
                    <a:p>
                      <a:pPr marL="205740" marR="111125" indent="-114300">
                        <a:lnSpc>
                          <a:spcPct val="100000"/>
                        </a:lnSpc>
                        <a:spcBef>
                          <a:spcPts val="45"/>
                        </a:spcBef>
                        <a:buClr>
                          <a:srgbClr val="009999"/>
                        </a:buClr>
                        <a:buFont typeface="Wingdings"/>
                        <a:buChar char=""/>
                        <a:tabLst>
                          <a:tab pos="205740" algn="l"/>
                        </a:tabLst>
                      </a:pPr>
                      <a:r>
                        <a:rPr dirty="0" sz="70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Identifying</a:t>
                      </a:r>
                      <a:r>
                        <a:rPr dirty="0" sz="700" spc="-15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70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best</a:t>
                      </a:r>
                      <a:r>
                        <a:rPr dirty="0" sz="700" spc="-1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70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times</a:t>
                      </a:r>
                      <a:r>
                        <a:rPr dirty="0" sz="700" spc="-5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70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to</a:t>
                      </a:r>
                      <a:r>
                        <a:rPr dirty="0" sz="700" spc="-5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70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consume</a:t>
                      </a:r>
                      <a:r>
                        <a:rPr dirty="0" sz="700" spc="-15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70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stored</a:t>
                      </a:r>
                      <a:r>
                        <a:rPr dirty="0" sz="700" spc="-15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70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energy</a:t>
                      </a:r>
                      <a:r>
                        <a:rPr dirty="0" sz="700" spc="-1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70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and</a:t>
                      </a:r>
                      <a:r>
                        <a:rPr dirty="0" sz="700" spc="-15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70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release</a:t>
                      </a:r>
                      <a:r>
                        <a:rPr dirty="0" sz="700" spc="-2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70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energy</a:t>
                      </a:r>
                      <a:r>
                        <a:rPr dirty="0" sz="700" spc="-15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700" spc="-1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produced</a:t>
                      </a:r>
                      <a:r>
                        <a:rPr dirty="0" sz="700" spc="50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70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back</a:t>
                      </a:r>
                      <a:r>
                        <a:rPr dirty="0" sz="700" spc="-2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70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into</a:t>
                      </a:r>
                      <a:r>
                        <a:rPr dirty="0" sz="700" spc="-1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70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the</a:t>
                      </a:r>
                      <a:r>
                        <a:rPr dirty="0" sz="700" spc="-1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70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grid</a:t>
                      </a:r>
                      <a:r>
                        <a:rPr dirty="0" sz="700" spc="-1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70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–</a:t>
                      </a:r>
                      <a:r>
                        <a:rPr dirty="0" sz="700" spc="-5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70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reducing</a:t>
                      </a:r>
                      <a:r>
                        <a:rPr dirty="0" sz="700" spc="-25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70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expense</a:t>
                      </a:r>
                      <a:r>
                        <a:rPr dirty="0" sz="700" spc="-5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70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and</a:t>
                      </a:r>
                      <a:r>
                        <a:rPr dirty="0" sz="700" spc="-15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70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increasing</a:t>
                      </a:r>
                      <a:r>
                        <a:rPr dirty="0" sz="700" spc="-1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 profitability</a:t>
                      </a:r>
                      <a:endParaRPr sz="700">
                        <a:latin typeface="Arial MT"/>
                        <a:cs typeface="Arial MT"/>
                      </a:endParaRPr>
                    </a:p>
                  </a:txBody>
                  <a:tcPr marL="0" marR="0" marB="0" marT="27940"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6E6"/>
                    </a:solidFill>
                  </a:tcPr>
                </a:tc>
              </a:tr>
              <a:tr h="4235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38100">
                      <a:solidFill>
                        <a:srgbClr val="FFFFFF"/>
                      </a:solidFill>
                      <a:prstDash val="solid"/>
                    </a:lnT>
                    <a:solidFill>
                      <a:srgbClr val="010027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14"/>
                        </a:spcBef>
                      </a:pPr>
                      <a:r>
                        <a:rPr dirty="0" sz="900" spc="-10" b="1">
                          <a:solidFill>
                            <a:srgbClr val="010027"/>
                          </a:solidFill>
                          <a:latin typeface="Arial"/>
                          <a:cs typeface="Arial"/>
                        </a:rPr>
                        <a:t>Sustainability</a:t>
                      </a:r>
                      <a:endParaRPr sz="900">
                        <a:latin typeface="Arial"/>
                        <a:cs typeface="Arial"/>
                      </a:endParaRPr>
                    </a:p>
                    <a:p>
                      <a:pPr marL="205740" marR="128905" indent="-114300">
                        <a:lnSpc>
                          <a:spcPct val="100000"/>
                        </a:lnSpc>
                        <a:spcBef>
                          <a:spcPts val="90"/>
                        </a:spcBef>
                        <a:buClr>
                          <a:srgbClr val="009999"/>
                        </a:buClr>
                        <a:buFont typeface="Wingdings"/>
                        <a:buChar char=""/>
                        <a:tabLst>
                          <a:tab pos="205740" algn="l"/>
                        </a:tabLst>
                      </a:pPr>
                      <a:r>
                        <a:rPr dirty="0" sz="70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A</a:t>
                      </a:r>
                      <a:r>
                        <a:rPr dirty="0" sz="700" spc="-5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70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strong</a:t>
                      </a:r>
                      <a:r>
                        <a:rPr dirty="0" sz="700" spc="5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700" spc="-1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value-proposition</a:t>
                      </a:r>
                      <a:r>
                        <a:rPr dirty="0" sz="70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 for</a:t>
                      </a:r>
                      <a:r>
                        <a:rPr dirty="0" sz="700" spc="-5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70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companies</a:t>
                      </a:r>
                      <a:r>
                        <a:rPr dirty="0" sz="700" spc="-1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70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looking</a:t>
                      </a:r>
                      <a:r>
                        <a:rPr dirty="0" sz="700" spc="-1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70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to</a:t>
                      </a:r>
                      <a:r>
                        <a:rPr dirty="0" sz="700" spc="5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70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maximize</a:t>
                      </a:r>
                      <a:r>
                        <a:rPr dirty="0" sz="700" spc="5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70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their</a:t>
                      </a:r>
                      <a:r>
                        <a:rPr dirty="0" sz="700" spc="5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700" spc="-25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ESG</a:t>
                      </a:r>
                      <a:r>
                        <a:rPr dirty="0" sz="700" spc="50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70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objectives.</a:t>
                      </a:r>
                      <a:r>
                        <a:rPr dirty="0" sz="700" spc="-1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70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Stem’s</a:t>
                      </a:r>
                      <a:r>
                        <a:rPr dirty="0" sz="700" spc="5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70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offerings</a:t>
                      </a:r>
                      <a:r>
                        <a:rPr dirty="0" sz="700" spc="-1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70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help</a:t>
                      </a:r>
                      <a:r>
                        <a:rPr dirty="0" sz="700" spc="-5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70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develop evidence</a:t>
                      </a:r>
                      <a:r>
                        <a:rPr dirty="0" sz="700" spc="-1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70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of</a:t>
                      </a:r>
                      <a:r>
                        <a:rPr dirty="0" sz="700" spc="1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700" spc="-1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sustainability leadership</a:t>
                      </a:r>
                      <a:endParaRPr sz="700">
                        <a:latin typeface="Arial MT"/>
                        <a:cs typeface="Arial MT"/>
                      </a:endParaRPr>
                    </a:p>
                  </a:txBody>
                  <a:tcPr marL="0" marR="0" marB="0" marT="14604">
                    <a:lnT w="38100">
                      <a:solidFill>
                        <a:srgbClr val="FFFFFF"/>
                      </a:solidFill>
                      <a:prstDash val="solid"/>
                    </a:lnT>
                    <a:solidFill>
                      <a:srgbClr val="E7E6E6"/>
                    </a:solidFill>
                  </a:tcPr>
                </a:tc>
              </a:tr>
            </a:tbl>
          </a:graphicData>
        </a:graphic>
      </p:graphicFrame>
      <p:pic>
        <p:nvPicPr>
          <p:cNvPr id="114" name="object 114"/>
          <p:cNvPicPr/>
          <p:nvPr/>
        </p:nvPicPr>
        <p:blipFill>
          <a:blip r:embed="rId50" cstate="print"/>
          <a:stretch>
            <a:fillRect/>
          </a:stretch>
        </p:blipFill>
        <p:spPr>
          <a:xfrm>
            <a:off x="602741" y="4110228"/>
            <a:ext cx="316230" cy="316230"/>
          </a:xfrm>
          <a:prstGeom prst="rect">
            <a:avLst/>
          </a:prstGeom>
        </p:spPr>
      </p:pic>
      <p:pic>
        <p:nvPicPr>
          <p:cNvPr id="115" name="object 115"/>
          <p:cNvPicPr/>
          <p:nvPr/>
        </p:nvPicPr>
        <p:blipFill>
          <a:blip r:embed="rId51" cstate="print"/>
          <a:stretch>
            <a:fillRect/>
          </a:stretch>
        </p:blipFill>
        <p:spPr>
          <a:xfrm>
            <a:off x="607313" y="4550664"/>
            <a:ext cx="313182" cy="313181"/>
          </a:xfrm>
          <a:prstGeom prst="rect">
            <a:avLst/>
          </a:prstGeom>
        </p:spPr>
      </p:pic>
      <p:pic>
        <p:nvPicPr>
          <p:cNvPr id="116" name="object 116"/>
          <p:cNvPicPr/>
          <p:nvPr/>
        </p:nvPicPr>
        <p:blipFill>
          <a:blip r:embed="rId52" cstate="print"/>
          <a:stretch>
            <a:fillRect/>
          </a:stretch>
        </p:blipFill>
        <p:spPr>
          <a:xfrm>
            <a:off x="577595" y="4960620"/>
            <a:ext cx="372617" cy="372618"/>
          </a:xfrm>
          <a:prstGeom prst="rect">
            <a:avLst/>
          </a:prstGeom>
        </p:spPr>
      </p:pic>
      <p:pic>
        <p:nvPicPr>
          <p:cNvPr id="117" name="object 117"/>
          <p:cNvPicPr/>
          <p:nvPr/>
        </p:nvPicPr>
        <p:blipFill>
          <a:blip r:embed="rId53" cstate="print"/>
          <a:stretch>
            <a:fillRect/>
          </a:stretch>
        </p:blipFill>
        <p:spPr>
          <a:xfrm>
            <a:off x="621030" y="5442965"/>
            <a:ext cx="285750" cy="285750"/>
          </a:xfrm>
          <a:prstGeom prst="rect">
            <a:avLst/>
          </a:prstGeom>
        </p:spPr>
      </p:pic>
      <p:pic>
        <p:nvPicPr>
          <p:cNvPr id="118" name="object 118"/>
          <p:cNvPicPr/>
          <p:nvPr/>
        </p:nvPicPr>
        <p:blipFill>
          <a:blip r:embed="rId54" cstate="print"/>
          <a:stretch>
            <a:fillRect/>
          </a:stretch>
        </p:blipFill>
        <p:spPr>
          <a:xfrm>
            <a:off x="599694" y="5860541"/>
            <a:ext cx="328422" cy="329183"/>
          </a:xfrm>
          <a:prstGeom prst="rect">
            <a:avLst/>
          </a:prstGeom>
        </p:spPr>
      </p:pic>
      <p:sp>
        <p:nvSpPr>
          <p:cNvPr id="119" name="object 119" descr=""/>
          <p:cNvSpPr/>
          <p:nvPr/>
        </p:nvSpPr>
        <p:spPr>
          <a:xfrm>
            <a:off x="6578345" y="4757165"/>
            <a:ext cx="0" cy="1472565"/>
          </a:xfrm>
          <a:custGeom>
            <a:avLst/>
            <a:gdLst/>
            <a:ahLst/>
            <a:cxnLst/>
            <a:rect l="l" t="t" r="r" b="b"/>
            <a:pathLst>
              <a:path w="0" h="1472564">
                <a:moveTo>
                  <a:pt x="0" y="0"/>
                </a:moveTo>
                <a:lnTo>
                  <a:pt x="0" y="1472323"/>
                </a:lnTo>
              </a:path>
            </a:pathLst>
          </a:custGeom>
          <a:ln w="38100">
            <a:solidFill>
              <a:srgbClr val="010027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120" name="object 120" descr=""/>
          <p:cNvPicPr/>
          <p:nvPr/>
        </p:nvPicPr>
        <p:blipFill>
          <a:blip r:embed="rId55" cstate="print"/>
          <a:stretch>
            <a:fillRect/>
          </a:stretch>
        </p:blipFill>
        <p:spPr>
          <a:xfrm>
            <a:off x="6672833" y="4906517"/>
            <a:ext cx="1645920" cy="56387"/>
          </a:xfrm>
          <a:prstGeom prst="rect">
            <a:avLst/>
          </a:prstGeom>
        </p:spPr>
      </p:pic>
      <p:sp>
        <p:nvSpPr>
          <p:cNvPr id="121" name="object 121" descr=""/>
          <p:cNvSpPr txBox="1"/>
          <p:nvPr/>
        </p:nvSpPr>
        <p:spPr>
          <a:xfrm>
            <a:off x="6657593" y="4655007"/>
            <a:ext cx="1490345" cy="1555750"/>
          </a:xfrm>
          <a:prstGeom prst="rect">
            <a:avLst/>
          </a:prstGeom>
        </p:spPr>
        <p:txBody>
          <a:bodyPr wrap="square" lIns="0" tIns="8572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75"/>
              </a:spcBef>
            </a:pPr>
            <a:r>
              <a:rPr dirty="0" sz="1100" b="1">
                <a:solidFill>
                  <a:srgbClr val="010027"/>
                </a:solidFill>
                <a:latin typeface="Arial"/>
                <a:cs typeface="Arial"/>
              </a:rPr>
              <a:t>Athena</a:t>
            </a:r>
            <a:r>
              <a:rPr dirty="0" sz="1100" spc="-3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100" spc="-10" b="1">
                <a:solidFill>
                  <a:srgbClr val="010027"/>
                </a:solidFill>
                <a:latin typeface="Arial"/>
                <a:cs typeface="Arial"/>
              </a:rPr>
              <a:t>statistics</a:t>
            </a:r>
            <a:endParaRPr sz="1100">
              <a:latin typeface="Arial"/>
              <a:cs typeface="Arial"/>
            </a:endParaRPr>
          </a:p>
          <a:p>
            <a:pPr marL="80645" marR="70485">
              <a:lnSpc>
                <a:spcPct val="100000"/>
              </a:lnSpc>
              <a:spcBef>
                <a:spcPts val="570"/>
              </a:spcBef>
            </a:pPr>
            <a:r>
              <a:rPr dirty="0" sz="1100" b="1">
                <a:solidFill>
                  <a:srgbClr val="010027"/>
                </a:solidFill>
                <a:latin typeface="Arial"/>
                <a:cs typeface="Arial"/>
              </a:rPr>
              <a:t>30</a:t>
            </a:r>
            <a:r>
              <a:rPr dirty="0" sz="1100" spc="-2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010027"/>
                </a:solidFill>
                <a:latin typeface="Arial MT"/>
                <a:cs typeface="Arial MT"/>
              </a:rPr>
              <a:t>of</a:t>
            </a:r>
            <a:r>
              <a:rPr dirty="0" sz="1100" spc="-2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100">
                <a:solidFill>
                  <a:srgbClr val="010027"/>
                </a:solidFill>
                <a:latin typeface="Arial MT"/>
                <a:cs typeface="Arial MT"/>
              </a:rPr>
              <a:t>the</a:t>
            </a:r>
            <a:r>
              <a:rPr dirty="0" sz="1100" spc="-2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100">
                <a:solidFill>
                  <a:srgbClr val="010027"/>
                </a:solidFill>
                <a:latin typeface="Arial MT"/>
                <a:cs typeface="Arial MT"/>
              </a:rPr>
              <a:t>Fortune</a:t>
            </a:r>
            <a:r>
              <a:rPr dirty="0" sz="1100" spc="-2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100" spc="-25">
                <a:solidFill>
                  <a:srgbClr val="010027"/>
                </a:solidFill>
                <a:latin typeface="Arial MT"/>
                <a:cs typeface="Arial MT"/>
              </a:rPr>
              <a:t>500 </a:t>
            </a:r>
            <a:r>
              <a:rPr dirty="0" sz="1100">
                <a:solidFill>
                  <a:srgbClr val="010027"/>
                </a:solidFill>
                <a:latin typeface="Arial MT"/>
                <a:cs typeface="Arial MT"/>
              </a:rPr>
              <a:t>use</a:t>
            </a:r>
            <a:r>
              <a:rPr dirty="0" sz="1100" spc="-2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100" spc="-10">
                <a:solidFill>
                  <a:srgbClr val="010027"/>
                </a:solidFill>
                <a:latin typeface="Arial MT"/>
                <a:cs typeface="Arial MT"/>
              </a:rPr>
              <a:t>Athena</a:t>
            </a:r>
            <a:endParaRPr sz="1100">
              <a:latin typeface="Arial MT"/>
              <a:cs typeface="Arial MT"/>
            </a:endParaRPr>
          </a:p>
          <a:p>
            <a:pPr marL="80645">
              <a:lnSpc>
                <a:spcPct val="100000"/>
              </a:lnSpc>
              <a:spcBef>
                <a:spcPts val="385"/>
              </a:spcBef>
            </a:pPr>
            <a:r>
              <a:rPr dirty="0" sz="1100" b="1">
                <a:solidFill>
                  <a:srgbClr val="010027"/>
                </a:solidFill>
                <a:latin typeface="Arial"/>
                <a:cs typeface="Arial"/>
              </a:rPr>
              <a:t>40+</a:t>
            </a:r>
            <a:r>
              <a:rPr dirty="0" sz="1100" spc="-3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100" spc="-10">
                <a:solidFill>
                  <a:srgbClr val="010027"/>
                </a:solidFill>
                <a:latin typeface="Arial MT"/>
                <a:cs typeface="Arial MT"/>
              </a:rPr>
              <a:t>Utilities</a:t>
            </a:r>
            <a:endParaRPr sz="1100">
              <a:latin typeface="Arial MT"/>
              <a:cs typeface="Arial MT"/>
            </a:endParaRPr>
          </a:p>
          <a:p>
            <a:pPr marL="80645">
              <a:lnSpc>
                <a:spcPct val="100000"/>
              </a:lnSpc>
              <a:spcBef>
                <a:spcPts val="650"/>
              </a:spcBef>
            </a:pPr>
            <a:r>
              <a:rPr dirty="0" sz="1100" b="1">
                <a:solidFill>
                  <a:srgbClr val="010027"/>
                </a:solidFill>
                <a:latin typeface="Arial"/>
                <a:cs typeface="Arial"/>
              </a:rPr>
              <a:t>31+</a:t>
            </a:r>
            <a:r>
              <a:rPr dirty="0" sz="1100" spc="-1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100" b="1">
                <a:solidFill>
                  <a:srgbClr val="010027"/>
                </a:solidFill>
                <a:latin typeface="Arial"/>
                <a:cs typeface="Arial"/>
              </a:rPr>
              <a:t>MM</a:t>
            </a:r>
            <a:r>
              <a:rPr dirty="0" sz="1100" spc="-1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100" spc="-10">
                <a:solidFill>
                  <a:srgbClr val="010027"/>
                </a:solidFill>
                <a:latin typeface="Arial MT"/>
                <a:cs typeface="Arial MT"/>
              </a:rPr>
              <a:t>runtime</a:t>
            </a:r>
            <a:r>
              <a:rPr dirty="0" sz="1100" spc="-2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100" spc="-10">
                <a:solidFill>
                  <a:srgbClr val="010027"/>
                </a:solidFill>
                <a:latin typeface="Arial MT"/>
                <a:cs typeface="Arial MT"/>
              </a:rPr>
              <a:t>hours</a:t>
            </a:r>
            <a:endParaRPr sz="1100">
              <a:latin typeface="Arial MT"/>
              <a:cs typeface="Arial MT"/>
            </a:endParaRPr>
          </a:p>
          <a:p>
            <a:pPr marL="80645">
              <a:lnSpc>
                <a:spcPct val="100000"/>
              </a:lnSpc>
              <a:spcBef>
                <a:spcPts val="630"/>
              </a:spcBef>
            </a:pPr>
            <a:r>
              <a:rPr dirty="0" sz="1100" b="1">
                <a:solidFill>
                  <a:srgbClr val="010027"/>
                </a:solidFill>
                <a:latin typeface="Arial"/>
                <a:cs typeface="Arial"/>
              </a:rPr>
              <a:t>&gt;200,000</a:t>
            </a:r>
            <a:r>
              <a:rPr dirty="0" sz="1100" spc="-3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010027"/>
                </a:solidFill>
                <a:latin typeface="Arial MT"/>
                <a:cs typeface="Arial MT"/>
              </a:rPr>
              <a:t>sites</a:t>
            </a:r>
            <a:r>
              <a:rPr dirty="0" sz="1100" spc="-3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100" b="1">
                <a:solidFill>
                  <a:srgbClr val="010027"/>
                </a:solidFill>
                <a:latin typeface="Arial"/>
                <a:cs typeface="Arial"/>
              </a:rPr>
              <a:t>in</a:t>
            </a:r>
            <a:r>
              <a:rPr dirty="0" sz="1100" spc="-3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100" spc="-25" b="1">
                <a:solidFill>
                  <a:srgbClr val="010027"/>
                </a:solidFill>
                <a:latin typeface="Arial"/>
                <a:cs typeface="Arial"/>
              </a:rPr>
              <a:t>50+</a:t>
            </a:r>
            <a:endParaRPr sz="1100">
              <a:latin typeface="Arial"/>
              <a:cs typeface="Arial"/>
            </a:endParaRPr>
          </a:p>
          <a:p>
            <a:pPr marL="80645">
              <a:lnSpc>
                <a:spcPct val="100000"/>
              </a:lnSpc>
            </a:pPr>
            <a:r>
              <a:rPr dirty="0" sz="1100" spc="-10">
                <a:solidFill>
                  <a:srgbClr val="010027"/>
                </a:solidFill>
                <a:latin typeface="Arial MT"/>
                <a:cs typeface="Arial MT"/>
              </a:rPr>
              <a:t>countries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122" name="object 122" descr=""/>
          <p:cNvSpPr/>
          <p:nvPr/>
        </p:nvSpPr>
        <p:spPr>
          <a:xfrm>
            <a:off x="5887973" y="5074920"/>
            <a:ext cx="504190" cy="504190"/>
          </a:xfrm>
          <a:custGeom>
            <a:avLst/>
            <a:gdLst/>
            <a:ahLst/>
            <a:cxnLst/>
            <a:rect l="l" t="t" r="r" b="b"/>
            <a:pathLst>
              <a:path w="504189" h="504189">
                <a:moveTo>
                  <a:pt x="251840" y="0"/>
                </a:moveTo>
                <a:lnTo>
                  <a:pt x="206578" y="4058"/>
                </a:lnTo>
                <a:lnTo>
                  <a:pt x="163974" y="15758"/>
                </a:lnTo>
                <a:lnTo>
                  <a:pt x="124742" y="34388"/>
                </a:lnTo>
                <a:lnTo>
                  <a:pt x="89592" y="59237"/>
                </a:lnTo>
                <a:lnTo>
                  <a:pt x="59237" y="89592"/>
                </a:lnTo>
                <a:lnTo>
                  <a:pt x="34388" y="124742"/>
                </a:lnTo>
                <a:lnTo>
                  <a:pt x="15758" y="163974"/>
                </a:lnTo>
                <a:lnTo>
                  <a:pt x="4058" y="206578"/>
                </a:lnTo>
                <a:lnTo>
                  <a:pt x="0" y="251840"/>
                </a:lnTo>
                <a:lnTo>
                  <a:pt x="4058" y="297103"/>
                </a:lnTo>
                <a:lnTo>
                  <a:pt x="15758" y="339707"/>
                </a:lnTo>
                <a:lnTo>
                  <a:pt x="34388" y="378939"/>
                </a:lnTo>
                <a:lnTo>
                  <a:pt x="59237" y="414089"/>
                </a:lnTo>
                <a:lnTo>
                  <a:pt x="89592" y="444444"/>
                </a:lnTo>
                <a:lnTo>
                  <a:pt x="124742" y="469293"/>
                </a:lnTo>
                <a:lnTo>
                  <a:pt x="163974" y="487923"/>
                </a:lnTo>
                <a:lnTo>
                  <a:pt x="206578" y="499623"/>
                </a:lnTo>
                <a:lnTo>
                  <a:pt x="251840" y="503681"/>
                </a:lnTo>
                <a:lnTo>
                  <a:pt x="297103" y="499623"/>
                </a:lnTo>
                <a:lnTo>
                  <a:pt x="339707" y="487923"/>
                </a:lnTo>
                <a:lnTo>
                  <a:pt x="378939" y="469293"/>
                </a:lnTo>
                <a:lnTo>
                  <a:pt x="414089" y="444444"/>
                </a:lnTo>
                <a:lnTo>
                  <a:pt x="444444" y="414089"/>
                </a:lnTo>
                <a:lnTo>
                  <a:pt x="469293" y="378939"/>
                </a:lnTo>
                <a:lnTo>
                  <a:pt x="487923" y="339707"/>
                </a:lnTo>
                <a:lnTo>
                  <a:pt x="499623" y="297103"/>
                </a:lnTo>
                <a:lnTo>
                  <a:pt x="503681" y="251840"/>
                </a:lnTo>
                <a:lnTo>
                  <a:pt x="499623" y="206578"/>
                </a:lnTo>
                <a:lnTo>
                  <a:pt x="487923" y="163974"/>
                </a:lnTo>
                <a:lnTo>
                  <a:pt x="469293" y="124742"/>
                </a:lnTo>
                <a:lnTo>
                  <a:pt x="444444" y="89592"/>
                </a:lnTo>
                <a:lnTo>
                  <a:pt x="414089" y="59237"/>
                </a:lnTo>
                <a:lnTo>
                  <a:pt x="378939" y="34388"/>
                </a:lnTo>
                <a:lnTo>
                  <a:pt x="339707" y="15758"/>
                </a:lnTo>
                <a:lnTo>
                  <a:pt x="297103" y="4058"/>
                </a:lnTo>
                <a:lnTo>
                  <a:pt x="251840" y="0"/>
                </a:lnTo>
                <a:close/>
              </a:path>
            </a:pathLst>
          </a:custGeom>
          <a:solidFill>
            <a:srgbClr val="00C2B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3" name="object 123" descr=""/>
          <p:cNvSpPr txBox="1"/>
          <p:nvPr/>
        </p:nvSpPr>
        <p:spPr>
          <a:xfrm>
            <a:off x="5000752" y="4712461"/>
            <a:ext cx="1202055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dirty="0" sz="1100" b="1">
                <a:solidFill>
                  <a:srgbClr val="010027"/>
                </a:solidFill>
                <a:latin typeface="Arial"/>
                <a:cs typeface="Arial"/>
              </a:rPr>
              <a:t>Will</a:t>
            </a:r>
            <a:r>
              <a:rPr dirty="0" sz="1100" spc="-2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100" spc="-10" b="1">
                <a:solidFill>
                  <a:srgbClr val="010027"/>
                </a:solidFill>
                <a:latin typeface="Arial"/>
                <a:cs typeface="Arial"/>
              </a:rPr>
              <a:t>automatically </a:t>
            </a:r>
            <a:r>
              <a:rPr dirty="0" sz="1100" b="1">
                <a:solidFill>
                  <a:srgbClr val="010027"/>
                </a:solidFill>
                <a:latin typeface="Arial"/>
                <a:cs typeface="Arial"/>
              </a:rPr>
              <a:t>switch</a:t>
            </a:r>
            <a:r>
              <a:rPr dirty="0" sz="1100" spc="-2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100" spc="-25" b="1">
                <a:solidFill>
                  <a:srgbClr val="010027"/>
                </a:solidFill>
                <a:latin typeface="Arial"/>
                <a:cs typeface="Arial"/>
              </a:rPr>
              <a:t>to…</a:t>
            </a:r>
            <a:endParaRPr sz="1100">
              <a:latin typeface="Arial"/>
              <a:cs typeface="Arial"/>
            </a:endParaRPr>
          </a:p>
        </p:txBody>
      </p:sp>
      <p:grpSp>
        <p:nvGrpSpPr>
          <p:cNvPr id="124" name="object 124" descr=""/>
          <p:cNvGrpSpPr/>
          <p:nvPr/>
        </p:nvGrpSpPr>
        <p:grpSpPr>
          <a:xfrm>
            <a:off x="5467350" y="5718047"/>
            <a:ext cx="504190" cy="502920"/>
            <a:chOff x="5467350" y="5718047"/>
            <a:chExt cx="504190" cy="502920"/>
          </a:xfrm>
        </p:grpSpPr>
        <p:sp>
          <p:nvSpPr>
            <p:cNvPr id="125" name="object 125" descr=""/>
            <p:cNvSpPr/>
            <p:nvPr/>
          </p:nvSpPr>
          <p:spPr>
            <a:xfrm>
              <a:off x="5467350" y="5718047"/>
              <a:ext cx="504190" cy="502920"/>
            </a:xfrm>
            <a:custGeom>
              <a:avLst/>
              <a:gdLst/>
              <a:ahLst/>
              <a:cxnLst/>
              <a:rect l="l" t="t" r="r" b="b"/>
              <a:pathLst>
                <a:path w="504189" h="502920">
                  <a:moveTo>
                    <a:pt x="251840" y="0"/>
                  </a:moveTo>
                  <a:lnTo>
                    <a:pt x="206578" y="4051"/>
                  </a:lnTo>
                  <a:lnTo>
                    <a:pt x="163974" y="15732"/>
                  </a:lnTo>
                  <a:lnTo>
                    <a:pt x="124742" y="34332"/>
                  </a:lnTo>
                  <a:lnTo>
                    <a:pt x="89592" y="59141"/>
                  </a:lnTo>
                  <a:lnTo>
                    <a:pt x="59237" y="89448"/>
                  </a:lnTo>
                  <a:lnTo>
                    <a:pt x="34388" y="124544"/>
                  </a:lnTo>
                  <a:lnTo>
                    <a:pt x="15758" y="163718"/>
                  </a:lnTo>
                  <a:lnTo>
                    <a:pt x="4058" y="206260"/>
                  </a:lnTo>
                  <a:lnTo>
                    <a:pt x="0" y="251459"/>
                  </a:lnTo>
                  <a:lnTo>
                    <a:pt x="4058" y="296659"/>
                  </a:lnTo>
                  <a:lnTo>
                    <a:pt x="15758" y="339201"/>
                  </a:lnTo>
                  <a:lnTo>
                    <a:pt x="34388" y="378375"/>
                  </a:lnTo>
                  <a:lnTo>
                    <a:pt x="59237" y="413471"/>
                  </a:lnTo>
                  <a:lnTo>
                    <a:pt x="89592" y="443778"/>
                  </a:lnTo>
                  <a:lnTo>
                    <a:pt x="124742" y="468587"/>
                  </a:lnTo>
                  <a:lnTo>
                    <a:pt x="163974" y="487187"/>
                  </a:lnTo>
                  <a:lnTo>
                    <a:pt x="206578" y="498868"/>
                  </a:lnTo>
                  <a:lnTo>
                    <a:pt x="251840" y="502919"/>
                  </a:lnTo>
                  <a:lnTo>
                    <a:pt x="297103" y="498868"/>
                  </a:lnTo>
                  <a:lnTo>
                    <a:pt x="339707" y="487187"/>
                  </a:lnTo>
                  <a:lnTo>
                    <a:pt x="378939" y="468587"/>
                  </a:lnTo>
                  <a:lnTo>
                    <a:pt x="414089" y="443778"/>
                  </a:lnTo>
                  <a:lnTo>
                    <a:pt x="444444" y="413471"/>
                  </a:lnTo>
                  <a:lnTo>
                    <a:pt x="469293" y="378375"/>
                  </a:lnTo>
                  <a:lnTo>
                    <a:pt x="487923" y="339201"/>
                  </a:lnTo>
                  <a:lnTo>
                    <a:pt x="499623" y="296659"/>
                  </a:lnTo>
                  <a:lnTo>
                    <a:pt x="503682" y="251459"/>
                  </a:lnTo>
                  <a:lnTo>
                    <a:pt x="499623" y="206260"/>
                  </a:lnTo>
                  <a:lnTo>
                    <a:pt x="487923" y="163718"/>
                  </a:lnTo>
                  <a:lnTo>
                    <a:pt x="469293" y="124544"/>
                  </a:lnTo>
                  <a:lnTo>
                    <a:pt x="444444" y="89448"/>
                  </a:lnTo>
                  <a:lnTo>
                    <a:pt x="414089" y="59141"/>
                  </a:lnTo>
                  <a:lnTo>
                    <a:pt x="378939" y="34332"/>
                  </a:lnTo>
                  <a:lnTo>
                    <a:pt x="339707" y="15732"/>
                  </a:lnTo>
                  <a:lnTo>
                    <a:pt x="297103" y="4051"/>
                  </a:lnTo>
                  <a:lnTo>
                    <a:pt x="251840" y="0"/>
                  </a:lnTo>
                  <a:close/>
                </a:path>
              </a:pathLst>
            </a:custGeom>
            <a:solidFill>
              <a:srgbClr val="00CE9D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6" name="object 126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5542788" y="5792723"/>
              <a:ext cx="352806" cy="353567"/>
            </a:xfrm>
            <a:prstGeom prst="rect">
              <a:avLst/>
            </a:prstGeom>
          </p:spPr>
        </p:pic>
      </p:grpSp>
      <p:sp>
        <p:nvSpPr>
          <p:cNvPr id="127" name="object 127" descr=""/>
          <p:cNvSpPr txBox="1"/>
          <p:nvPr/>
        </p:nvSpPr>
        <p:spPr>
          <a:xfrm>
            <a:off x="743458" y="6225794"/>
            <a:ext cx="5902325" cy="24828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4747895">
              <a:lnSpc>
                <a:spcPts val="875"/>
              </a:lnSpc>
              <a:spcBef>
                <a:spcPts val="95"/>
              </a:spcBef>
            </a:pP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Grid</a:t>
            </a:r>
            <a:r>
              <a:rPr dirty="0" sz="800" spc="-2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 spc="-10">
                <a:solidFill>
                  <a:srgbClr val="010027"/>
                </a:solidFill>
                <a:latin typeface="Arial MT"/>
                <a:cs typeface="Arial MT"/>
              </a:rPr>
              <a:t>Power</a:t>
            </a:r>
            <a:endParaRPr sz="800">
              <a:latin typeface="Arial MT"/>
              <a:cs typeface="Arial MT"/>
            </a:endParaRPr>
          </a:p>
          <a:p>
            <a:pPr marL="12700">
              <a:lnSpc>
                <a:spcPts val="875"/>
              </a:lnSpc>
            </a:pP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Source:</a:t>
            </a:r>
            <a:r>
              <a:rPr dirty="0" sz="800" spc="-10">
                <a:solidFill>
                  <a:srgbClr val="010027"/>
                </a:solidFill>
                <a:latin typeface="Arial MT"/>
                <a:cs typeface="Arial MT"/>
              </a:rPr>
              <a:t> (10-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K</a:t>
            </a:r>
            <a:r>
              <a:rPr dirty="0" sz="800" spc="-1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(Stem,</a:t>
            </a:r>
            <a:r>
              <a:rPr dirty="0" sz="800" spc="-1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Inc.</a:t>
            </a:r>
            <a:r>
              <a:rPr dirty="0" sz="800" spc="-1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2022)),</a:t>
            </a:r>
            <a:r>
              <a:rPr dirty="0" sz="800" spc="-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(Climate</a:t>
            </a:r>
            <a:r>
              <a:rPr dirty="0" sz="800" spc="-2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Tech</a:t>
            </a:r>
            <a:r>
              <a:rPr dirty="0" sz="800" spc="-2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VC,</a:t>
            </a:r>
            <a:r>
              <a:rPr dirty="0" sz="800" spc="-1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2022),</a:t>
            </a:r>
            <a:r>
              <a:rPr dirty="0" sz="800" spc="-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(Investor</a:t>
            </a:r>
            <a:r>
              <a:rPr dirty="0" sz="800" spc="-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Day</a:t>
            </a:r>
            <a:r>
              <a:rPr dirty="0" sz="800" spc="-2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(Stem,</a:t>
            </a:r>
            <a:r>
              <a:rPr dirty="0" sz="800" spc="-1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Inc.</a:t>
            </a:r>
            <a:r>
              <a:rPr dirty="0" sz="800" spc="-1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2022)),</a:t>
            </a:r>
            <a:r>
              <a:rPr dirty="0" sz="800" spc="-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(Bloomberg,</a:t>
            </a:r>
            <a:r>
              <a:rPr dirty="0" sz="800" spc="-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2023)</a:t>
            </a:r>
            <a:r>
              <a:rPr dirty="0" sz="800" spc="-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(Stem,</a:t>
            </a:r>
            <a:r>
              <a:rPr dirty="0" sz="800" spc="-1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Inc.</a:t>
            </a:r>
            <a:r>
              <a:rPr dirty="0" sz="800" spc="-1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 spc="-10">
                <a:solidFill>
                  <a:srgbClr val="010027"/>
                </a:solidFill>
                <a:latin typeface="Arial MT"/>
                <a:cs typeface="Arial MT"/>
              </a:rPr>
              <a:t>2023)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128" name="object 128" descr=""/>
          <p:cNvSpPr txBox="1"/>
          <p:nvPr/>
        </p:nvSpPr>
        <p:spPr>
          <a:xfrm>
            <a:off x="5116067" y="5555234"/>
            <a:ext cx="38036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 indent="17145">
              <a:lnSpc>
                <a:spcPct val="100000"/>
              </a:lnSpc>
              <a:spcBef>
                <a:spcPts val="95"/>
              </a:spcBef>
            </a:pPr>
            <a:r>
              <a:rPr dirty="0" sz="800" spc="-10">
                <a:solidFill>
                  <a:srgbClr val="010027"/>
                </a:solidFill>
                <a:latin typeface="Arial MT"/>
                <a:cs typeface="Arial MT"/>
              </a:rPr>
              <a:t>Battery Storage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129" name="object 129" descr=""/>
          <p:cNvSpPr txBox="1"/>
          <p:nvPr/>
        </p:nvSpPr>
        <p:spPr>
          <a:xfrm>
            <a:off x="5891529" y="5555234"/>
            <a:ext cx="52832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 indent="104139">
              <a:lnSpc>
                <a:spcPct val="100000"/>
              </a:lnSpc>
              <a:spcBef>
                <a:spcPts val="95"/>
              </a:spcBef>
            </a:pPr>
            <a:r>
              <a:rPr dirty="0" sz="800" spc="-10">
                <a:solidFill>
                  <a:srgbClr val="010027"/>
                </a:solidFill>
                <a:latin typeface="Arial MT"/>
                <a:cs typeface="Arial MT"/>
              </a:rPr>
              <a:t>Onsite Generation</a:t>
            </a:r>
            <a:endParaRPr sz="800">
              <a:latin typeface="Arial MT"/>
              <a:cs typeface="Arial MT"/>
            </a:endParaRPr>
          </a:p>
        </p:txBody>
      </p:sp>
      <p:grpSp>
        <p:nvGrpSpPr>
          <p:cNvPr id="130" name="object 130" descr=""/>
          <p:cNvGrpSpPr/>
          <p:nvPr/>
        </p:nvGrpSpPr>
        <p:grpSpPr>
          <a:xfrm>
            <a:off x="5046726" y="5067300"/>
            <a:ext cx="504190" cy="504190"/>
            <a:chOff x="5046726" y="5067300"/>
            <a:chExt cx="504190" cy="504190"/>
          </a:xfrm>
        </p:grpSpPr>
        <p:sp>
          <p:nvSpPr>
            <p:cNvPr id="131" name="object 131" descr=""/>
            <p:cNvSpPr/>
            <p:nvPr/>
          </p:nvSpPr>
          <p:spPr>
            <a:xfrm>
              <a:off x="5046726" y="5067300"/>
              <a:ext cx="504190" cy="504190"/>
            </a:xfrm>
            <a:custGeom>
              <a:avLst/>
              <a:gdLst/>
              <a:ahLst/>
              <a:cxnLst/>
              <a:rect l="l" t="t" r="r" b="b"/>
              <a:pathLst>
                <a:path w="504189" h="504189">
                  <a:moveTo>
                    <a:pt x="251840" y="0"/>
                  </a:moveTo>
                  <a:lnTo>
                    <a:pt x="206578" y="4058"/>
                  </a:lnTo>
                  <a:lnTo>
                    <a:pt x="163974" y="15758"/>
                  </a:lnTo>
                  <a:lnTo>
                    <a:pt x="124742" y="34388"/>
                  </a:lnTo>
                  <a:lnTo>
                    <a:pt x="89592" y="59237"/>
                  </a:lnTo>
                  <a:lnTo>
                    <a:pt x="59237" y="89592"/>
                  </a:lnTo>
                  <a:lnTo>
                    <a:pt x="34388" y="124742"/>
                  </a:lnTo>
                  <a:lnTo>
                    <a:pt x="15758" y="163974"/>
                  </a:lnTo>
                  <a:lnTo>
                    <a:pt x="4058" y="206578"/>
                  </a:lnTo>
                  <a:lnTo>
                    <a:pt x="0" y="251840"/>
                  </a:lnTo>
                  <a:lnTo>
                    <a:pt x="4058" y="297103"/>
                  </a:lnTo>
                  <a:lnTo>
                    <a:pt x="15758" y="339707"/>
                  </a:lnTo>
                  <a:lnTo>
                    <a:pt x="34388" y="378939"/>
                  </a:lnTo>
                  <a:lnTo>
                    <a:pt x="59237" y="414089"/>
                  </a:lnTo>
                  <a:lnTo>
                    <a:pt x="89592" y="444444"/>
                  </a:lnTo>
                  <a:lnTo>
                    <a:pt x="124742" y="469293"/>
                  </a:lnTo>
                  <a:lnTo>
                    <a:pt x="163974" y="487923"/>
                  </a:lnTo>
                  <a:lnTo>
                    <a:pt x="206578" y="499623"/>
                  </a:lnTo>
                  <a:lnTo>
                    <a:pt x="251840" y="503681"/>
                  </a:lnTo>
                  <a:lnTo>
                    <a:pt x="297103" y="499623"/>
                  </a:lnTo>
                  <a:lnTo>
                    <a:pt x="339707" y="487923"/>
                  </a:lnTo>
                  <a:lnTo>
                    <a:pt x="378939" y="469293"/>
                  </a:lnTo>
                  <a:lnTo>
                    <a:pt x="414089" y="444444"/>
                  </a:lnTo>
                  <a:lnTo>
                    <a:pt x="444444" y="414089"/>
                  </a:lnTo>
                  <a:lnTo>
                    <a:pt x="469293" y="378939"/>
                  </a:lnTo>
                  <a:lnTo>
                    <a:pt x="487923" y="339707"/>
                  </a:lnTo>
                  <a:lnTo>
                    <a:pt x="499623" y="297103"/>
                  </a:lnTo>
                  <a:lnTo>
                    <a:pt x="503682" y="251840"/>
                  </a:lnTo>
                  <a:lnTo>
                    <a:pt x="499623" y="206578"/>
                  </a:lnTo>
                  <a:lnTo>
                    <a:pt x="487923" y="163974"/>
                  </a:lnTo>
                  <a:lnTo>
                    <a:pt x="469293" y="124742"/>
                  </a:lnTo>
                  <a:lnTo>
                    <a:pt x="444444" y="89592"/>
                  </a:lnTo>
                  <a:lnTo>
                    <a:pt x="414089" y="59237"/>
                  </a:lnTo>
                  <a:lnTo>
                    <a:pt x="378939" y="34388"/>
                  </a:lnTo>
                  <a:lnTo>
                    <a:pt x="339707" y="15758"/>
                  </a:lnTo>
                  <a:lnTo>
                    <a:pt x="297103" y="4058"/>
                  </a:lnTo>
                  <a:lnTo>
                    <a:pt x="251840" y="0"/>
                  </a:lnTo>
                  <a:close/>
                </a:path>
              </a:pathLst>
            </a:custGeom>
            <a:solidFill>
              <a:srgbClr val="00999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2" name="object 132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5140452" y="5161026"/>
              <a:ext cx="316229" cy="316230"/>
            </a:xfrm>
            <a:prstGeom prst="rect">
              <a:avLst/>
            </a:prstGeom>
          </p:spPr>
        </p:pic>
      </p:grpSp>
      <p:pic>
        <p:nvPicPr>
          <p:cNvPr id="133" name="object 133"/>
          <p:cNvPicPr/>
          <p:nvPr/>
        </p:nvPicPr>
        <p:blipFill>
          <a:blip r:embed="rId57" cstate="print"/>
          <a:stretch>
            <a:fillRect/>
          </a:stretch>
        </p:blipFill>
        <p:spPr>
          <a:xfrm>
            <a:off x="5990082" y="5177028"/>
            <a:ext cx="299465" cy="29946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7999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0" y="642366"/>
              <a:ext cx="12192000" cy="1737360"/>
            </a:xfrm>
            <a:custGeom>
              <a:avLst/>
              <a:gdLst/>
              <a:ahLst/>
              <a:cxnLst/>
              <a:rect l="l" t="t" r="r" b="b"/>
              <a:pathLst>
                <a:path w="12192000" h="1737360">
                  <a:moveTo>
                    <a:pt x="12192000" y="0"/>
                  </a:moveTo>
                  <a:lnTo>
                    <a:pt x="0" y="0"/>
                  </a:lnTo>
                  <a:lnTo>
                    <a:pt x="0" y="1737360"/>
                  </a:lnTo>
                  <a:lnTo>
                    <a:pt x="12192000" y="1737360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010027">
                <a:alpha val="72155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97508" y="948689"/>
              <a:ext cx="76200" cy="1170813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569974" y="1271523"/>
            <a:ext cx="3820160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10">
                <a:solidFill>
                  <a:srgbClr val="FFFFFF"/>
                </a:solidFill>
              </a:rPr>
              <a:t>Industry</a:t>
            </a:r>
            <a:r>
              <a:rPr dirty="0" sz="3600" spc="-180">
                <a:solidFill>
                  <a:srgbClr val="FFFFFF"/>
                </a:solidFill>
              </a:rPr>
              <a:t> </a:t>
            </a:r>
            <a:r>
              <a:rPr dirty="0" sz="3600" spc="-10">
                <a:solidFill>
                  <a:srgbClr val="FFFFFF"/>
                </a:solidFill>
              </a:rPr>
              <a:t>Analysis</a:t>
            </a:r>
            <a:endParaRPr sz="360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1803126" y="6462776"/>
            <a:ext cx="173355" cy="1854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50" spc="-25">
                <a:solidFill>
                  <a:srgbClr val="03234D"/>
                </a:solidFill>
                <a:latin typeface="Tahoma"/>
                <a:cs typeface="Tahoma"/>
              </a:rPr>
              <a:t>60</a:t>
            </a:r>
            <a:endParaRPr sz="1050">
              <a:latin typeface="Tahoma"/>
              <a:cs typeface="Tahoma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122407" y="291889"/>
            <a:ext cx="1434083" cy="238419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39698" y="768858"/>
            <a:ext cx="10917174" cy="19050"/>
          </a:xfrm>
          <a:prstGeom prst="rect">
            <a:avLst/>
          </a:prstGeom>
        </p:spPr>
      </p:pic>
      <p:grpSp>
        <p:nvGrpSpPr>
          <p:cNvPr id="5" name="object 5" descr=""/>
          <p:cNvGrpSpPr/>
          <p:nvPr/>
        </p:nvGrpSpPr>
        <p:grpSpPr>
          <a:xfrm>
            <a:off x="0" y="6496050"/>
            <a:ext cx="12192000" cy="361950"/>
            <a:chOff x="0" y="6496050"/>
            <a:chExt cx="12192000" cy="361950"/>
          </a:xfrm>
        </p:grpSpPr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6694931"/>
              <a:ext cx="12192000" cy="163068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7887" y="6496050"/>
              <a:ext cx="7917942" cy="361949"/>
            </a:xfrm>
            <a:prstGeom prst="rect">
              <a:avLst/>
            </a:prstGeom>
          </p:spPr>
        </p:pic>
      </p:grpSp>
      <p:sp>
        <p:nvSpPr>
          <p:cNvPr id="8" name="object 8" descr=""/>
          <p:cNvSpPr txBox="1"/>
          <p:nvPr/>
        </p:nvSpPr>
        <p:spPr>
          <a:xfrm>
            <a:off x="2601976" y="6504940"/>
            <a:ext cx="569595" cy="293370"/>
          </a:xfrm>
          <a:prstGeom prst="rect">
            <a:avLst/>
          </a:prstGeom>
        </p:spPr>
        <p:txBody>
          <a:bodyPr wrap="square" lIns="0" tIns="65404" rIns="0" bIns="0" rtlCol="0" vert="horz">
            <a:spAutoFit/>
          </a:bodyPr>
          <a:lstStyle/>
          <a:p>
            <a:pPr marL="41910" marR="30480" indent="-3810">
              <a:lnSpc>
                <a:spcPct val="67100"/>
              </a:lnSpc>
              <a:spcBef>
                <a:spcPts val="515"/>
              </a:spcBef>
            </a:pPr>
            <a:r>
              <a:rPr dirty="0" sz="1050" spc="-10" b="1">
                <a:solidFill>
                  <a:srgbClr val="FFFFFF"/>
                </a:solidFill>
                <a:latin typeface="Calibri"/>
                <a:cs typeface="Calibri"/>
              </a:rPr>
              <a:t>Industry </a:t>
            </a:r>
            <a:r>
              <a:rPr dirty="0" baseline="-21164" sz="1575" spc="-315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050" spc="-210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baseline="-21164" sz="1575" spc="-315" b="1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dirty="0" sz="1050" spc="-210" b="1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dirty="0" baseline="-21164" sz="1575" spc="-315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050" spc="-210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baseline="-21164" sz="1575" spc="-315" b="1">
                <a:solidFill>
                  <a:srgbClr val="FFFFFF"/>
                </a:solidFill>
                <a:latin typeface="Calibri"/>
                <a:cs typeface="Calibri"/>
              </a:rPr>
              <a:t>ly</a:t>
            </a:r>
            <a:r>
              <a:rPr dirty="0" sz="1050" spc="-210" b="1">
                <a:solidFill>
                  <a:srgbClr val="FFFFFF"/>
                </a:solidFill>
                <a:latin typeface="Calibri"/>
                <a:cs typeface="Calibri"/>
              </a:rPr>
              <a:t>ly</a:t>
            </a:r>
            <a:r>
              <a:rPr dirty="0" baseline="-21164" sz="1575" spc="-315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sz="1050" spc="-210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baseline="-21164" sz="1575" spc="-315" b="1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dirty="0" sz="1050" spc="-210" b="1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1041653" y="6504940"/>
            <a:ext cx="657860" cy="293370"/>
          </a:xfrm>
          <a:prstGeom prst="rect">
            <a:avLst/>
          </a:prstGeom>
        </p:spPr>
        <p:txBody>
          <a:bodyPr wrap="square" lIns="0" tIns="65404" rIns="0" bIns="0" rtlCol="0" vert="horz">
            <a:spAutoFit/>
          </a:bodyPr>
          <a:lstStyle/>
          <a:p>
            <a:pPr marL="38735" marR="30480" indent="-1270">
              <a:lnSpc>
                <a:spcPct val="67100"/>
              </a:lnSpc>
              <a:spcBef>
                <a:spcPts val="515"/>
              </a:spcBef>
            </a:pPr>
            <a:r>
              <a:rPr dirty="0" sz="1050" spc="-10" b="1">
                <a:solidFill>
                  <a:srgbClr val="FFFFFF"/>
                </a:solidFill>
                <a:latin typeface="Calibri"/>
                <a:cs typeface="Calibri"/>
              </a:rPr>
              <a:t>Executive </a:t>
            </a:r>
            <a:r>
              <a:rPr dirty="0" baseline="-21164" sz="1575" spc="-427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sz="1050" spc="-285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baseline="-21164" sz="1575" spc="-427" b="1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dirty="0" sz="1050" spc="-285" b="1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dirty="0" baseline="-21164" sz="1575" spc="-427" b="1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dirty="0" sz="1050" spc="-285" b="1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dirty="0" baseline="-21164" sz="1575" spc="-427" b="1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dirty="0" sz="1050" spc="-285" b="1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dirty="0" baseline="-21164" sz="1575" spc="-427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050" spc="-285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baseline="-21164" sz="1575" spc="-427" b="1">
                <a:solidFill>
                  <a:srgbClr val="FFFFFF"/>
                </a:solidFill>
                <a:latin typeface="Calibri"/>
                <a:cs typeface="Calibri"/>
              </a:rPr>
              <a:t>ry</a:t>
            </a:r>
            <a:r>
              <a:rPr dirty="0" sz="1050" spc="-285" b="1">
                <a:solidFill>
                  <a:srgbClr val="FFFFFF"/>
                </a:solidFill>
                <a:latin typeface="Calibri"/>
                <a:cs typeface="Calibri"/>
              </a:rPr>
              <a:t>ry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4158234" y="6504940"/>
            <a:ext cx="637540" cy="293370"/>
          </a:xfrm>
          <a:prstGeom prst="rect">
            <a:avLst/>
          </a:prstGeom>
        </p:spPr>
        <p:txBody>
          <a:bodyPr wrap="square" lIns="0" tIns="65404" rIns="0" bIns="0" rtlCol="0" vert="horz">
            <a:spAutoFit/>
          </a:bodyPr>
          <a:lstStyle/>
          <a:p>
            <a:pPr marL="38100" marR="30480" indent="33655">
              <a:lnSpc>
                <a:spcPct val="67100"/>
              </a:lnSpc>
              <a:spcBef>
                <a:spcPts val="515"/>
              </a:spcBef>
            </a:pPr>
            <a:r>
              <a:rPr dirty="0" sz="1050" spc="-10" b="1">
                <a:solidFill>
                  <a:srgbClr val="FFFFFF"/>
                </a:solidFill>
                <a:latin typeface="Calibri"/>
                <a:cs typeface="Calibri"/>
              </a:rPr>
              <a:t>Company </a:t>
            </a:r>
            <a:r>
              <a:rPr dirty="0" sz="1050" spc="-484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baseline="-21164" sz="1575" spc="-390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sz="1050" spc="-270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baseline="-21164" sz="1575" spc="-390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sz="1050" spc="-300" b="1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baseline="-21164" sz="1575" spc="-382" b="1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sz="1050" spc="-150" b="1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dirty="0" baseline="-21164" sz="1575" spc="-390" b="1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dirty="0" sz="1050" spc="-270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baseline="-21164" sz="1575" spc="-390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sz="1050" spc="-35" b="1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dirty="0" baseline="-21164" sz="1575" spc="-390" b="1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dirty="0" sz="1050" spc="-300" b="1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baseline="-21164" sz="1575" spc="-382" b="1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sz="1050" spc="-565" b="1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r>
              <a:rPr dirty="0" baseline="-21164" sz="1575" spc="-30" b="1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endParaRPr baseline="-21164" sz="1575">
              <a:latin typeface="Calibri"/>
              <a:cs typeface="Calibri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5769102" y="6504940"/>
            <a:ext cx="647700" cy="293370"/>
          </a:xfrm>
          <a:prstGeom prst="rect">
            <a:avLst/>
          </a:prstGeom>
        </p:spPr>
        <p:txBody>
          <a:bodyPr wrap="square" lIns="0" tIns="65404" rIns="0" bIns="0" rtlCol="0" vert="horz">
            <a:spAutoFit/>
          </a:bodyPr>
          <a:lstStyle/>
          <a:p>
            <a:pPr marL="38100" marR="30480" indent="60960">
              <a:lnSpc>
                <a:spcPct val="67100"/>
              </a:lnSpc>
              <a:spcBef>
                <a:spcPts val="515"/>
              </a:spcBef>
            </a:pPr>
            <a:r>
              <a:rPr dirty="0" sz="1050" spc="-10" b="1">
                <a:solidFill>
                  <a:srgbClr val="FFFFFF"/>
                </a:solidFill>
                <a:latin typeface="Calibri"/>
                <a:cs typeface="Calibri"/>
              </a:rPr>
              <a:t>Financial </a:t>
            </a:r>
            <a:r>
              <a:rPr dirty="0" sz="1050" spc="-250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baseline="-21164" sz="1575" spc="-375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sz="1050" spc="-250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baseline="-21164" sz="1575" spc="-375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sz="1050" spc="-250" b="1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baseline="-21164" sz="1575" spc="-375" b="1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sz="1050" spc="-250" b="1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dirty="0" baseline="-21164" sz="1575" spc="-375" b="1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dirty="0" sz="1050" spc="-250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baseline="-21164" sz="1575" spc="-375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sz="1050" spc="-250" b="1">
                <a:solidFill>
                  <a:srgbClr val="FFFFFF"/>
                </a:solidFill>
                <a:latin typeface="Calibri"/>
                <a:cs typeface="Calibri"/>
              </a:rPr>
              <a:t>ie</a:t>
            </a:r>
            <a:r>
              <a:rPr dirty="0" baseline="-21164" sz="1575" spc="-375" b="1">
                <a:solidFill>
                  <a:srgbClr val="FFFFFF"/>
                </a:solidFill>
                <a:latin typeface="Calibri"/>
                <a:cs typeface="Calibri"/>
              </a:rPr>
              <a:t>ie</a:t>
            </a:r>
            <a:r>
              <a:rPr dirty="0" sz="1050" spc="-250" b="1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r>
              <a:rPr dirty="0" baseline="-21164" sz="1575" spc="-375" b="1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endParaRPr baseline="-21164" sz="1575">
              <a:latin typeface="Calibri"/>
              <a:cs typeface="Calibri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7416545" y="6504940"/>
            <a:ext cx="635635" cy="293370"/>
          </a:xfrm>
          <a:prstGeom prst="rect">
            <a:avLst/>
          </a:prstGeom>
        </p:spPr>
        <p:txBody>
          <a:bodyPr wrap="square" lIns="0" tIns="65404" rIns="0" bIns="0" rtlCol="0" vert="horz">
            <a:spAutoFit/>
          </a:bodyPr>
          <a:lstStyle/>
          <a:p>
            <a:pPr marL="39370" marR="30480" indent="-1905">
              <a:lnSpc>
                <a:spcPct val="67100"/>
              </a:lnSpc>
              <a:spcBef>
                <a:spcPts val="515"/>
              </a:spcBef>
            </a:pPr>
            <a:r>
              <a:rPr dirty="0" sz="1050" spc="-10" b="1">
                <a:solidFill>
                  <a:srgbClr val="FFFFFF"/>
                </a:solidFill>
                <a:latin typeface="Calibri"/>
                <a:cs typeface="Calibri"/>
              </a:rPr>
              <a:t>Feasibility </a:t>
            </a:r>
            <a:r>
              <a:rPr dirty="0" sz="1050" spc="-185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baseline="-21164" sz="1575" spc="-277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050" spc="-185" b="1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dirty="0" baseline="-21164" sz="1575" spc="-277" b="1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dirty="0" sz="1050" spc="-185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baseline="-21164" sz="1575" spc="-277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050" spc="-185" b="1">
                <a:solidFill>
                  <a:srgbClr val="FFFFFF"/>
                </a:solidFill>
                <a:latin typeface="Calibri"/>
                <a:cs typeface="Calibri"/>
              </a:rPr>
              <a:t>ly</a:t>
            </a:r>
            <a:r>
              <a:rPr dirty="0" baseline="-21164" sz="1575" spc="-277" b="1">
                <a:solidFill>
                  <a:srgbClr val="FFFFFF"/>
                </a:solidFill>
                <a:latin typeface="Calibri"/>
                <a:cs typeface="Calibri"/>
              </a:rPr>
              <a:t>ly</a:t>
            </a:r>
            <a:r>
              <a:rPr dirty="0" sz="1050" spc="-185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baseline="-21164" sz="1575" spc="-277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sz="1050" spc="-185" b="1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dirty="0" baseline="-21164" sz="1575" spc="-277" b="1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endParaRPr baseline="-21164" sz="1575">
              <a:latin typeface="Calibri"/>
              <a:cs typeface="Calibri"/>
            </a:endParaRPr>
          </a:p>
        </p:txBody>
      </p:sp>
      <p:sp>
        <p:nvSpPr>
          <p:cNvPr id="13" name="object 13" descr=""/>
          <p:cNvSpPr/>
          <p:nvPr/>
        </p:nvSpPr>
        <p:spPr>
          <a:xfrm>
            <a:off x="8543543" y="6496050"/>
            <a:ext cx="1624330" cy="361950"/>
          </a:xfrm>
          <a:custGeom>
            <a:avLst/>
            <a:gdLst/>
            <a:ahLst/>
            <a:cxnLst/>
            <a:rect l="l" t="t" r="r" b="b"/>
            <a:pathLst>
              <a:path w="1624329" h="361950">
                <a:moveTo>
                  <a:pt x="1623822" y="0"/>
                </a:moveTo>
                <a:lnTo>
                  <a:pt x="90424" y="0"/>
                </a:lnTo>
                <a:lnTo>
                  <a:pt x="0" y="361949"/>
                </a:lnTo>
                <a:lnTo>
                  <a:pt x="1533271" y="361949"/>
                </a:lnTo>
                <a:lnTo>
                  <a:pt x="1623822" y="0"/>
                </a:lnTo>
                <a:close/>
              </a:path>
            </a:pathLst>
          </a:custGeom>
          <a:solidFill>
            <a:srgbClr val="2C716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 descr=""/>
          <p:cNvSpPr txBox="1"/>
          <p:nvPr/>
        </p:nvSpPr>
        <p:spPr>
          <a:xfrm>
            <a:off x="9007347" y="6504940"/>
            <a:ext cx="696595" cy="293370"/>
          </a:xfrm>
          <a:prstGeom prst="rect">
            <a:avLst/>
          </a:prstGeom>
        </p:spPr>
        <p:txBody>
          <a:bodyPr wrap="square" lIns="0" tIns="65404" rIns="0" bIns="0" rtlCol="0" vert="horz">
            <a:spAutoFit/>
          </a:bodyPr>
          <a:lstStyle/>
          <a:p>
            <a:pPr marL="54610" marR="30480" indent="-17145">
              <a:lnSpc>
                <a:spcPct val="67100"/>
              </a:lnSpc>
              <a:spcBef>
                <a:spcPts val="515"/>
              </a:spcBef>
            </a:pPr>
            <a:r>
              <a:rPr dirty="0" sz="1050" spc="-10" b="1">
                <a:solidFill>
                  <a:srgbClr val="FFFFFF"/>
                </a:solidFill>
                <a:latin typeface="Calibri"/>
                <a:cs typeface="Calibri"/>
              </a:rPr>
              <a:t>Alternative </a:t>
            </a:r>
            <a:r>
              <a:rPr dirty="0" sz="1050" spc="-160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baseline="-21164" sz="1575" spc="-240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sz="1050" spc="-160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baseline="-21164" sz="1575" spc="-240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sz="1050" spc="-160" b="1">
                <a:solidFill>
                  <a:srgbClr val="FFFFFF"/>
                </a:solidFill>
                <a:latin typeface="Calibri"/>
                <a:cs typeface="Calibri"/>
              </a:rPr>
              <a:t>lu</a:t>
            </a:r>
            <a:r>
              <a:rPr dirty="0" baseline="-21164" sz="1575" spc="-240" b="1">
                <a:solidFill>
                  <a:srgbClr val="FFFFFF"/>
                </a:solidFill>
                <a:latin typeface="Calibri"/>
                <a:cs typeface="Calibri"/>
              </a:rPr>
              <a:t>lu</a:t>
            </a:r>
            <a:r>
              <a:rPr dirty="0" sz="1050" spc="-160" b="1">
                <a:solidFill>
                  <a:srgbClr val="FFFFFF"/>
                </a:solidFill>
                <a:latin typeface="Calibri"/>
                <a:cs typeface="Calibri"/>
              </a:rPr>
              <a:t>ti</a:t>
            </a:r>
            <a:r>
              <a:rPr dirty="0" baseline="-21164" sz="1575" spc="-240" b="1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dirty="0" sz="1050" spc="-160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baseline="-21164" sz="1575" spc="-240" b="1">
                <a:solidFill>
                  <a:srgbClr val="FFFFFF"/>
                </a:solidFill>
                <a:latin typeface="Calibri"/>
                <a:cs typeface="Calibri"/>
              </a:rPr>
              <a:t>io</a:t>
            </a:r>
            <a:r>
              <a:rPr dirty="0" sz="1050" spc="-160" b="1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dirty="0" baseline="-21164" sz="1575" spc="-240" b="1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endParaRPr baseline="-21164" sz="1575">
              <a:latin typeface="Calibri"/>
              <a:cs typeface="Calibri"/>
            </a:endParaRPr>
          </a:p>
        </p:txBody>
      </p:sp>
      <p:pic>
        <p:nvPicPr>
          <p:cNvPr id="15" name="object 15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164318" y="6496050"/>
            <a:ext cx="1434083" cy="361949"/>
          </a:xfrm>
          <a:prstGeom prst="rect">
            <a:avLst/>
          </a:prstGeom>
        </p:spPr>
      </p:pic>
      <p:sp>
        <p:nvSpPr>
          <p:cNvPr id="16" name="object 16" descr=""/>
          <p:cNvSpPr txBox="1"/>
          <p:nvPr/>
        </p:nvSpPr>
        <p:spPr>
          <a:xfrm>
            <a:off x="10567161" y="6589521"/>
            <a:ext cx="629285" cy="1854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50" spc="-10" b="1">
                <a:solidFill>
                  <a:srgbClr val="FFFFFF"/>
                </a:solidFill>
                <a:latin typeface="Calibri"/>
                <a:cs typeface="Calibri"/>
              </a:rPr>
              <a:t>Conclusion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631190" y="519429"/>
            <a:ext cx="733361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010027"/>
                </a:solidFill>
                <a:latin typeface="Arial MT"/>
                <a:cs typeface="Arial MT"/>
              </a:rPr>
              <a:t>The</a:t>
            </a:r>
            <a:r>
              <a:rPr dirty="0" sz="1200" spc="-1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010027"/>
                </a:solidFill>
                <a:latin typeface="Arial MT"/>
                <a:cs typeface="Arial MT"/>
              </a:rPr>
              <a:t>vision</a:t>
            </a:r>
            <a:r>
              <a:rPr dirty="0" sz="1200" spc="-1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010027"/>
                </a:solidFill>
                <a:latin typeface="Arial MT"/>
                <a:cs typeface="Arial MT"/>
              </a:rPr>
              <a:t>for</a:t>
            </a:r>
            <a:r>
              <a:rPr dirty="0" sz="1200" spc="-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010027"/>
                </a:solidFill>
                <a:latin typeface="Arial MT"/>
                <a:cs typeface="Arial MT"/>
              </a:rPr>
              <a:t>decentralized</a:t>
            </a:r>
            <a:r>
              <a:rPr dirty="0" sz="1200" spc="-3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010027"/>
                </a:solidFill>
                <a:latin typeface="Arial MT"/>
                <a:cs typeface="Arial MT"/>
              </a:rPr>
              <a:t>grids</a:t>
            </a:r>
            <a:r>
              <a:rPr dirty="0" sz="1200" spc="-2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010027"/>
                </a:solidFill>
                <a:latin typeface="Arial MT"/>
                <a:cs typeface="Arial MT"/>
              </a:rPr>
              <a:t>has</a:t>
            </a:r>
            <a:r>
              <a:rPr dirty="0" sz="1200" spc="-2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010027"/>
                </a:solidFill>
                <a:latin typeface="Arial MT"/>
                <a:cs typeface="Arial MT"/>
              </a:rPr>
              <a:t>evolved</a:t>
            </a:r>
            <a:r>
              <a:rPr dirty="0" sz="1200" spc="-2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010027"/>
                </a:solidFill>
                <a:latin typeface="Arial MT"/>
                <a:cs typeface="Arial MT"/>
              </a:rPr>
              <a:t>over</a:t>
            </a:r>
            <a:r>
              <a:rPr dirty="0" sz="1200" spc="-1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010027"/>
                </a:solidFill>
                <a:latin typeface="Arial MT"/>
                <a:cs typeface="Arial MT"/>
              </a:rPr>
              <a:t>recent</a:t>
            </a:r>
            <a:r>
              <a:rPr dirty="0" sz="1200" spc="-2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010027"/>
                </a:solidFill>
                <a:latin typeface="Arial MT"/>
                <a:cs typeface="Arial MT"/>
              </a:rPr>
              <a:t>decades,</a:t>
            </a:r>
            <a:r>
              <a:rPr dirty="0" sz="1200" spc="-1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010027"/>
                </a:solidFill>
                <a:latin typeface="Arial MT"/>
                <a:cs typeface="Arial MT"/>
              </a:rPr>
              <a:t>but</a:t>
            </a:r>
            <a:r>
              <a:rPr dirty="0" sz="1200" spc="-1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010027"/>
                </a:solidFill>
                <a:latin typeface="Arial MT"/>
                <a:cs typeface="Arial MT"/>
              </a:rPr>
              <a:t>now</a:t>
            </a:r>
            <a:r>
              <a:rPr dirty="0" sz="1200" spc="-1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010027"/>
                </a:solidFill>
                <a:latin typeface="Arial MT"/>
                <a:cs typeface="Arial MT"/>
              </a:rPr>
              <a:t>the</a:t>
            </a:r>
            <a:r>
              <a:rPr dirty="0" sz="1200" spc="-1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010027"/>
                </a:solidFill>
                <a:latin typeface="Arial MT"/>
                <a:cs typeface="Arial MT"/>
              </a:rPr>
              <a:t>grid</a:t>
            </a:r>
            <a:r>
              <a:rPr dirty="0" sz="1200" spc="-1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010027"/>
                </a:solidFill>
                <a:latin typeface="Arial MT"/>
                <a:cs typeface="Arial MT"/>
              </a:rPr>
              <a:t>is</a:t>
            </a:r>
            <a:r>
              <a:rPr dirty="0" sz="1200" spc="-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010027"/>
                </a:solidFill>
                <a:latin typeface="Arial MT"/>
                <a:cs typeface="Arial MT"/>
              </a:rPr>
              <a:t>taking</a:t>
            </a:r>
            <a:r>
              <a:rPr dirty="0" sz="1200" spc="-2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010027"/>
                </a:solidFill>
                <a:latin typeface="Arial MT"/>
                <a:cs typeface="Arial MT"/>
              </a:rPr>
              <a:t>the</a:t>
            </a:r>
            <a:r>
              <a:rPr dirty="0" sz="1200" spc="-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010027"/>
                </a:solidFill>
                <a:latin typeface="Arial MT"/>
                <a:cs typeface="Arial MT"/>
              </a:rPr>
              <a:t>main</a:t>
            </a:r>
            <a:r>
              <a:rPr dirty="0" sz="1200" spc="-2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010027"/>
                </a:solidFill>
                <a:latin typeface="Arial MT"/>
                <a:cs typeface="Arial MT"/>
              </a:rPr>
              <a:t>stage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xfrm>
            <a:off x="624077" y="204977"/>
            <a:ext cx="4116704" cy="3302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009999"/>
                </a:solidFill>
              </a:rPr>
              <a:t>Powering</a:t>
            </a:r>
            <a:r>
              <a:rPr dirty="0" spc="-75">
                <a:solidFill>
                  <a:srgbClr val="009999"/>
                </a:solidFill>
              </a:rPr>
              <a:t> </a:t>
            </a:r>
            <a:r>
              <a:rPr dirty="0">
                <a:solidFill>
                  <a:srgbClr val="009999"/>
                </a:solidFill>
              </a:rPr>
              <a:t>Up:</a:t>
            </a:r>
            <a:r>
              <a:rPr dirty="0" spc="-70">
                <a:solidFill>
                  <a:srgbClr val="009999"/>
                </a:solidFill>
              </a:rPr>
              <a:t> </a:t>
            </a:r>
            <a:r>
              <a:rPr dirty="0">
                <a:solidFill>
                  <a:srgbClr val="009999"/>
                </a:solidFill>
              </a:rPr>
              <a:t>Decentralized</a:t>
            </a:r>
            <a:r>
              <a:rPr dirty="0" spc="-75">
                <a:solidFill>
                  <a:srgbClr val="009999"/>
                </a:solidFill>
              </a:rPr>
              <a:t> </a:t>
            </a:r>
            <a:r>
              <a:rPr dirty="0" spc="-10">
                <a:solidFill>
                  <a:srgbClr val="009999"/>
                </a:solidFill>
              </a:rPr>
              <a:t>Grids</a:t>
            </a:r>
          </a:p>
        </p:txBody>
      </p:sp>
      <p:pic>
        <p:nvPicPr>
          <p:cNvPr id="19" name="object 19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43127" y="949071"/>
            <a:ext cx="57150" cy="305180"/>
          </a:xfrm>
          <a:prstGeom prst="rect">
            <a:avLst/>
          </a:prstGeom>
        </p:spPr>
      </p:pic>
      <p:sp>
        <p:nvSpPr>
          <p:cNvPr id="20" name="object 20" descr=""/>
          <p:cNvSpPr txBox="1"/>
          <p:nvPr/>
        </p:nvSpPr>
        <p:spPr>
          <a:xfrm>
            <a:off x="717804" y="865632"/>
            <a:ext cx="3127375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dirty="0" sz="1400" b="1">
                <a:solidFill>
                  <a:srgbClr val="010027"/>
                </a:solidFill>
                <a:latin typeface="Arial"/>
                <a:cs typeface="Arial"/>
              </a:rPr>
              <a:t>Even</a:t>
            </a:r>
            <a:r>
              <a:rPr dirty="0" sz="1400" spc="-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10027"/>
                </a:solidFill>
                <a:latin typeface="Arial"/>
                <a:cs typeface="Arial"/>
              </a:rPr>
              <a:t>in</a:t>
            </a:r>
            <a:r>
              <a:rPr dirty="0" sz="1400" spc="-1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10027"/>
                </a:solidFill>
                <a:latin typeface="Arial"/>
                <a:cs typeface="Arial"/>
              </a:rPr>
              <a:t>2009,</a:t>
            </a:r>
            <a:r>
              <a:rPr dirty="0" sz="1400" spc="-2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10027"/>
                </a:solidFill>
                <a:latin typeface="Arial"/>
                <a:cs typeface="Arial"/>
              </a:rPr>
              <a:t>a</a:t>
            </a:r>
            <a:r>
              <a:rPr dirty="0" sz="1400" spc="-1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10027"/>
                </a:solidFill>
                <a:latin typeface="Arial"/>
                <a:cs typeface="Arial"/>
              </a:rPr>
              <a:t>shift</a:t>
            </a:r>
            <a:r>
              <a:rPr dirty="0" sz="1400" spc="-2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10027"/>
                </a:solidFill>
                <a:latin typeface="Arial"/>
                <a:cs typeface="Arial"/>
              </a:rPr>
              <a:t>to</a:t>
            </a:r>
            <a:r>
              <a:rPr dirty="0" sz="1400" spc="-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400" spc="-10" b="1">
                <a:solidFill>
                  <a:srgbClr val="010027"/>
                </a:solidFill>
                <a:latin typeface="Arial"/>
                <a:cs typeface="Arial"/>
              </a:rPr>
              <a:t>decarbonized </a:t>
            </a:r>
            <a:r>
              <a:rPr dirty="0" sz="1400" b="1">
                <a:solidFill>
                  <a:srgbClr val="010027"/>
                </a:solidFill>
                <a:latin typeface="Arial"/>
                <a:cs typeface="Arial"/>
              </a:rPr>
              <a:t>grid</a:t>
            </a:r>
            <a:r>
              <a:rPr dirty="0" sz="1400" spc="-2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10027"/>
                </a:solidFill>
                <a:latin typeface="Arial"/>
                <a:cs typeface="Arial"/>
              </a:rPr>
              <a:t>was</a:t>
            </a:r>
            <a:r>
              <a:rPr dirty="0" sz="1400" spc="-2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10027"/>
                </a:solidFill>
                <a:latin typeface="Arial"/>
                <a:cs typeface="Arial"/>
              </a:rPr>
              <a:t>a</a:t>
            </a:r>
            <a:r>
              <a:rPr dirty="0" sz="1400" spc="-1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10027"/>
                </a:solidFill>
                <a:latin typeface="Arial"/>
                <a:cs typeface="Arial"/>
              </a:rPr>
              <a:t>focus</a:t>
            </a:r>
            <a:r>
              <a:rPr dirty="0" sz="1400" spc="-3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10027"/>
                </a:solidFill>
                <a:latin typeface="Arial"/>
                <a:cs typeface="Arial"/>
              </a:rPr>
              <a:t>for</a:t>
            </a:r>
            <a:r>
              <a:rPr dirty="0" sz="1400" spc="-1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10027"/>
                </a:solidFill>
                <a:latin typeface="Arial"/>
                <a:cs typeface="Arial"/>
              </a:rPr>
              <a:t>the</a:t>
            </a:r>
            <a:r>
              <a:rPr dirty="0" sz="1400" spc="-2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400" spc="-10" b="1">
                <a:solidFill>
                  <a:srgbClr val="010027"/>
                </a:solidFill>
                <a:latin typeface="Arial"/>
                <a:cs typeface="Arial"/>
              </a:rPr>
              <a:t>future…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21" name="object 21" descr=""/>
          <p:cNvGrpSpPr/>
          <p:nvPr/>
        </p:nvGrpSpPr>
        <p:grpSpPr>
          <a:xfrm>
            <a:off x="611123" y="3968115"/>
            <a:ext cx="6276975" cy="391795"/>
            <a:chOff x="611123" y="3968115"/>
            <a:chExt cx="6276975" cy="391795"/>
          </a:xfrm>
        </p:grpSpPr>
        <p:pic>
          <p:nvPicPr>
            <p:cNvPr id="22" name="object 22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11123" y="3968115"/>
              <a:ext cx="57150" cy="305181"/>
            </a:xfrm>
            <a:prstGeom prst="rect">
              <a:avLst/>
            </a:prstGeom>
          </p:spPr>
        </p:pic>
        <p:pic>
          <p:nvPicPr>
            <p:cNvPr id="23" name="object 23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69797" y="4303014"/>
              <a:ext cx="6217920" cy="56387"/>
            </a:xfrm>
            <a:prstGeom prst="rect">
              <a:avLst/>
            </a:prstGeom>
          </p:spPr>
        </p:pic>
      </p:grpSp>
      <p:sp>
        <p:nvSpPr>
          <p:cNvPr id="24" name="object 24" descr=""/>
          <p:cNvSpPr txBox="1"/>
          <p:nvPr/>
        </p:nvSpPr>
        <p:spPr>
          <a:xfrm>
            <a:off x="717804" y="4010152"/>
            <a:ext cx="5387340" cy="2387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400" b="1">
                <a:solidFill>
                  <a:srgbClr val="010027"/>
                </a:solidFill>
                <a:latin typeface="Arial"/>
                <a:cs typeface="Arial"/>
              </a:rPr>
              <a:t>Decarbonizing</a:t>
            </a:r>
            <a:r>
              <a:rPr dirty="0" sz="1400" spc="-3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10027"/>
                </a:solidFill>
                <a:latin typeface="Arial"/>
                <a:cs typeface="Arial"/>
              </a:rPr>
              <a:t>the</a:t>
            </a:r>
            <a:r>
              <a:rPr dirty="0" sz="1400" spc="-3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10027"/>
                </a:solidFill>
                <a:latin typeface="Arial"/>
                <a:cs typeface="Arial"/>
              </a:rPr>
              <a:t>grid</a:t>
            </a:r>
            <a:r>
              <a:rPr dirty="0" sz="1400" spc="-2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10027"/>
                </a:solidFill>
                <a:latin typeface="Arial"/>
                <a:cs typeface="Arial"/>
              </a:rPr>
              <a:t>could</a:t>
            </a:r>
            <a:r>
              <a:rPr dirty="0" sz="1400" spc="-3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10027"/>
                </a:solidFill>
                <a:latin typeface="Arial"/>
                <a:cs typeface="Arial"/>
              </a:rPr>
              <a:t>result</a:t>
            </a:r>
            <a:r>
              <a:rPr dirty="0" sz="1400" spc="-3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10027"/>
                </a:solidFill>
                <a:latin typeface="Arial"/>
                <a:cs typeface="Arial"/>
              </a:rPr>
              <a:t>in</a:t>
            </a:r>
            <a:r>
              <a:rPr dirty="0" sz="1400" spc="-2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10027"/>
                </a:solidFill>
                <a:latin typeface="Arial"/>
                <a:cs typeface="Arial"/>
              </a:rPr>
              <a:t>significant</a:t>
            </a:r>
            <a:r>
              <a:rPr dirty="0" sz="1400" spc="-4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10027"/>
                </a:solidFill>
                <a:latin typeface="Arial"/>
                <a:cs typeface="Arial"/>
              </a:rPr>
              <a:t>solar</a:t>
            </a:r>
            <a:r>
              <a:rPr dirty="0" sz="1400" spc="-2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400" spc="-10" b="1">
                <a:solidFill>
                  <a:srgbClr val="010027"/>
                </a:solidFill>
                <a:latin typeface="Arial"/>
                <a:cs typeface="Arial"/>
              </a:rPr>
              <a:t>output…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25" name="object 25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156704" y="3968115"/>
            <a:ext cx="57150" cy="305181"/>
          </a:xfrm>
          <a:prstGeom prst="rect">
            <a:avLst/>
          </a:prstGeom>
        </p:spPr>
      </p:pic>
      <p:sp>
        <p:nvSpPr>
          <p:cNvPr id="26" name="object 26" descr=""/>
          <p:cNvSpPr txBox="1"/>
          <p:nvPr/>
        </p:nvSpPr>
        <p:spPr>
          <a:xfrm>
            <a:off x="743458" y="6326632"/>
            <a:ext cx="782002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Source:</a:t>
            </a:r>
            <a:r>
              <a:rPr dirty="0" sz="800" spc="-1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(IEA</a:t>
            </a:r>
            <a:r>
              <a:rPr dirty="0" sz="800" spc="-2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(2),</a:t>
            </a:r>
            <a:r>
              <a:rPr dirty="0" sz="800" spc="-3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2022),</a:t>
            </a:r>
            <a:r>
              <a:rPr dirty="0" sz="800" spc="-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 spc="-10">
                <a:solidFill>
                  <a:srgbClr val="010027"/>
                </a:solidFill>
                <a:latin typeface="Arial MT"/>
                <a:cs typeface="Arial MT"/>
              </a:rPr>
              <a:t>(Precision</a:t>
            </a:r>
            <a:r>
              <a:rPr dirty="0" sz="800" spc="-2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Business</a:t>
            </a:r>
            <a:r>
              <a:rPr dirty="0" sz="800" spc="-2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Insights,</a:t>
            </a:r>
            <a:r>
              <a:rPr dirty="0" sz="800" spc="-1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2022),</a:t>
            </a:r>
            <a:r>
              <a:rPr dirty="0" sz="800" spc="-1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(SmartGrid.gov,</a:t>
            </a:r>
            <a:r>
              <a:rPr dirty="0" sz="800" spc="-1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2022),</a:t>
            </a:r>
            <a:r>
              <a:rPr dirty="0" sz="800" spc="-1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(Wood</a:t>
            </a:r>
            <a:r>
              <a:rPr dirty="0" sz="800" spc="-2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Mackenzie</a:t>
            </a:r>
            <a:r>
              <a:rPr dirty="0" sz="800" spc="-2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(3),</a:t>
            </a:r>
            <a:r>
              <a:rPr dirty="0" sz="800" spc="-2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2022),</a:t>
            </a:r>
            <a:r>
              <a:rPr dirty="0" sz="800" spc="-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(Solar</a:t>
            </a:r>
            <a:r>
              <a:rPr dirty="0" sz="800" spc="-3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Energy</a:t>
            </a:r>
            <a:r>
              <a:rPr dirty="0" sz="800" spc="-10">
                <a:solidFill>
                  <a:srgbClr val="010027"/>
                </a:solidFill>
                <a:latin typeface="Arial MT"/>
                <a:cs typeface="Arial MT"/>
              </a:rPr>
              <a:t> Technologies</a:t>
            </a:r>
            <a:r>
              <a:rPr dirty="0" sz="800" spc="-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Office,</a:t>
            </a:r>
            <a:r>
              <a:rPr dirty="0" sz="800" spc="-1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2023),</a:t>
            </a:r>
            <a:r>
              <a:rPr dirty="0" sz="800" spc="-1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(Statista,</a:t>
            </a:r>
            <a:r>
              <a:rPr dirty="0" sz="800" spc="-1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 spc="-10">
                <a:solidFill>
                  <a:srgbClr val="010027"/>
                </a:solidFill>
                <a:latin typeface="Arial MT"/>
                <a:cs typeface="Arial MT"/>
              </a:rPr>
              <a:t>2023)</a:t>
            </a:r>
            <a:endParaRPr sz="800">
              <a:latin typeface="Arial MT"/>
              <a:cs typeface="Arial MT"/>
            </a:endParaRPr>
          </a:p>
        </p:txBody>
      </p:sp>
      <p:grpSp>
        <p:nvGrpSpPr>
          <p:cNvPr id="27" name="object 27" descr=""/>
          <p:cNvGrpSpPr/>
          <p:nvPr/>
        </p:nvGrpSpPr>
        <p:grpSpPr>
          <a:xfrm>
            <a:off x="3664648" y="4520374"/>
            <a:ext cx="2975610" cy="1360170"/>
            <a:chOff x="3664648" y="4520374"/>
            <a:chExt cx="2975610" cy="1360170"/>
          </a:xfrm>
        </p:grpSpPr>
        <p:sp>
          <p:nvSpPr>
            <p:cNvPr id="28" name="object 28" descr=""/>
            <p:cNvSpPr/>
            <p:nvPr/>
          </p:nvSpPr>
          <p:spPr>
            <a:xfrm>
              <a:off x="3669410" y="4525136"/>
              <a:ext cx="2970530" cy="1136650"/>
            </a:xfrm>
            <a:custGeom>
              <a:avLst/>
              <a:gdLst/>
              <a:ahLst/>
              <a:cxnLst/>
              <a:rect l="l" t="t" r="r" b="b"/>
              <a:pathLst>
                <a:path w="2970529" h="1136650">
                  <a:moveTo>
                    <a:pt x="0" y="1136142"/>
                  </a:moveTo>
                  <a:lnTo>
                    <a:pt x="2970275" y="1136142"/>
                  </a:lnTo>
                </a:path>
                <a:path w="2970529" h="1136650">
                  <a:moveTo>
                    <a:pt x="0" y="946404"/>
                  </a:moveTo>
                  <a:lnTo>
                    <a:pt x="2970275" y="946404"/>
                  </a:lnTo>
                </a:path>
                <a:path w="2970529" h="1136650">
                  <a:moveTo>
                    <a:pt x="0" y="757428"/>
                  </a:moveTo>
                  <a:lnTo>
                    <a:pt x="2970275" y="757428"/>
                  </a:lnTo>
                </a:path>
                <a:path w="2970529" h="1136650">
                  <a:moveTo>
                    <a:pt x="0" y="567689"/>
                  </a:moveTo>
                  <a:lnTo>
                    <a:pt x="2970275" y="567689"/>
                  </a:lnTo>
                </a:path>
                <a:path w="2970529" h="1136650">
                  <a:moveTo>
                    <a:pt x="0" y="378713"/>
                  </a:moveTo>
                  <a:lnTo>
                    <a:pt x="2970275" y="378713"/>
                  </a:lnTo>
                </a:path>
                <a:path w="2970529" h="1136650">
                  <a:moveTo>
                    <a:pt x="0" y="188975"/>
                  </a:moveTo>
                  <a:lnTo>
                    <a:pt x="2970275" y="188975"/>
                  </a:lnTo>
                </a:path>
                <a:path w="2970529" h="1136650">
                  <a:moveTo>
                    <a:pt x="0" y="0"/>
                  </a:moveTo>
                  <a:lnTo>
                    <a:pt x="2970275" y="0"/>
                  </a:lnTo>
                </a:path>
              </a:pathLst>
            </a:custGeom>
            <a:ln w="9525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 descr=""/>
            <p:cNvSpPr/>
            <p:nvPr/>
          </p:nvSpPr>
          <p:spPr>
            <a:xfrm>
              <a:off x="3669410" y="4525136"/>
              <a:ext cx="2970530" cy="1325245"/>
            </a:xfrm>
            <a:custGeom>
              <a:avLst/>
              <a:gdLst/>
              <a:ahLst/>
              <a:cxnLst/>
              <a:rect l="l" t="t" r="r" b="b"/>
              <a:pathLst>
                <a:path w="2970529" h="1325245">
                  <a:moveTo>
                    <a:pt x="0" y="1325118"/>
                  </a:moveTo>
                  <a:lnTo>
                    <a:pt x="0" y="0"/>
                  </a:lnTo>
                </a:path>
                <a:path w="2970529" h="1325245">
                  <a:moveTo>
                    <a:pt x="0" y="1325118"/>
                  </a:moveTo>
                  <a:lnTo>
                    <a:pt x="2970275" y="1325118"/>
                  </a:lnTo>
                </a:path>
              </a:pathLst>
            </a:custGeom>
            <a:ln w="9525">
              <a:solidFill>
                <a:srgbClr val="010027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 descr=""/>
            <p:cNvSpPr/>
            <p:nvPr/>
          </p:nvSpPr>
          <p:spPr>
            <a:xfrm>
              <a:off x="4041266" y="5244464"/>
              <a:ext cx="2227580" cy="600710"/>
            </a:xfrm>
            <a:custGeom>
              <a:avLst/>
              <a:gdLst/>
              <a:ahLst/>
              <a:cxnLst/>
              <a:rect l="l" t="t" r="r" b="b"/>
              <a:pathLst>
                <a:path w="2227579" h="600710">
                  <a:moveTo>
                    <a:pt x="0" y="600456"/>
                  </a:moveTo>
                  <a:lnTo>
                    <a:pt x="371094" y="521208"/>
                  </a:lnTo>
                  <a:lnTo>
                    <a:pt x="742188" y="397764"/>
                  </a:lnTo>
                  <a:lnTo>
                    <a:pt x="1113282" y="227076"/>
                  </a:lnTo>
                  <a:lnTo>
                    <a:pt x="2227326" y="0"/>
                  </a:lnTo>
                </a:path>
              </a:pathLst>
            </a:custGeom>
            <a:ln w="19050">
              <a:solidFill>
                <a:srgbClr val="009999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1" name="object 31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004373" y="5807913"/>
              <a:ext cx="72009" cy="72009"/>
            </a:xfrm>
            <a:prstGeom prst="rect">
              <a:avLst/>
            </a:prstGeom>
          </p:spPr>
        </p:pic>
        <p:pic>
          <p:nvPicPr>
            <p:cNvPr id="32" name="object 32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375467" y="5728665"/>
              <a:ext cx="72009" cy="72009"/>
            </a:xfrm>
            <a:prstGeom prst="rect">
              <a:avLst/>
            </a:prstGeom>
          </p:spPr>
        </p:pic>
        <p:pic>
          <p:nvPicPr>
            <p:cNvPr id="33" name="object 33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746561" y="5605221"/>
              <a:ext cx="72009" cy="72009"/>
            </a:xfrm>
            <a:prstGeom prst="rect">
              <a:avLst/>
            </a:prstGeom>
          </p:spPr>
        </p:pic>
        <p:pic>
          <p:nvPicPr>
            <p:cNvPr id="34" name="object 34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117655" y="5434520"/>
              <a:ext cx="72009" cy="72008"/>
            </a:xfrm>
            <a:prstGeom prst="rect">
              <a:avLst/>
            </a:prstGeom>
          </p:spPr>
        </p:pic>
        <p:pic>
          <p:nvPicPr>
            <p:cNvPr id="35" name="object 35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231699" y="5207444"/>
              <a:ext cx="72009" cy="72009"/>
            </a:xfrm>
            <a:prstGeom prst="rect">
              <a:avLst/>
            </a:prstGeom>
          </p:spPr>
        </p:pic>
        <p:pic>
          <p:nvPicPr>
            <p:cNvPr id="36" name="object 36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231699" y="4677092"/>
              <a:ext cx="72009" cy="72008"/>
            </a:xfrm>
            <a:prstGeom prst="rect">
              <a:avLst/>
            </a:prstGeom>
          </p:spPr>
        </p:pic>
      </p:grpSp>
      <p:sp>
        <p:nvSpPr>
          <p:cNvPr id="37" name="object 37" descr=""/>
          <p:cNvSpPr txBox="1"/>
          <p:nvPr/>
        </p:nvSpPr>
        <p:spPr>
          <a:xfrm>
            <a:off x="3304540" y="4382261"/>
            <a:ext cx="280035" cy="1541145"/>
          </a:xfrm>
          <a:prstGeom prst="rect">
            <a:avLst/>
          </a:prstGeom>
        </p:spPr>
        <p:txBody>
          <a:bodyPr wrap="square" lIns="0" tIns="64769" rIns="0" bIns="0" rtlCol="0" vert="horz">
            <a:spAutoFit/>
          </a:bodyPr>
          <a:lstStyle/>
          <a:p>
            <a:pPr algn="r" marR="5080">
              <a:lnSpc>
                <a:spcPct val="100000"/>
              </a:lnSpc>
              <a:spcBef>
                <a:spcPts val="509"/>
              </a:spcBef>
            </a:pPr>
            <a:r>
              <a:rPr dirty="0" sz="900" spc="-20">
                <a:solidFill>
                  <a:srgbClr val="010027"/>
                </a:solidFill>
                <a:latin typeface="Arial MT"/>
                <a:cs typeface="Arial MT"/>
              </a:rPr>
              <a:t>3500</a:t>
            </a:r>
            <a:endParaRPr sz="90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414"/>
              </a:spcBef>
            </a:pPr>
            <a:r>
              <a:rPr dirty="0" sz="900" spc="-20">
                <a:solidFill>
                  <a:srgbClr val="010027"/>
                </a:solidFill>
                <a:latin typeface="Arial MT"/>
                <a:cs typeface="Arial MT"/>
              </a:rPr>
              <a:t>3000</a:t>
            </a:r>
            <a:endParaRPr sz="90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409"/>
              </a:spcBef>
            </a:pPr>
            <a:r>
              <a:rPr dirty="0" sz="900" spc="-20">
                <a:solidFill>
                  <a:srgbClr val="010027"/>
                </a:solidFill>
                <a:latin typeface="Arial MT"/>
                <a:cs typeface="Arial MT"/>
              </a:rPr>
              <a:t>2500</a:t>
            </a:r>
            <a:endParaRPr sz="90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409"/>
              </a:spcBef>
            </a:pPr>
            <a:r>
              <a:rPr dirty="0" sz="900" spc="-20">
                <a:solidFill>
                  <a:srgbClr val="010027"/>
                </a:solidFill>
                <a:latin typeface="Arial MT"/>
                <a:cs typeface="Arial MT"/>
              </a:rPr>
              <a:t>2000</a:t>
            </a:r>
            <a:endParaRPr sz="90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409"/>
              </a:spcBef>
            </a:pPr>
            <a:r>
              <a:rPr dirty="0" sz="900" spc="-20">
                <a:solidFill>
                  <a:srgbClr val="010027"/>
                </a:solidFill>
                <a:latin typeface="Arial MT"/>
                <a:cs typeface="Arial MT"/>
              </a:rPr>
              <a:t>1500</a:t>
            </a:r>
            <a:endParaRPr sz="90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415"/>
              </a:spcBef>
            </a:pPr>
            <a:r>
              <a:rPr dirty="0" sz="900" spc="-20">
                <a:solidFill>
                  <a:srgbClr val="010027"/>
                </a:solidFill>
                <a:latin typeface="Arial MT"/>
                <a:cs typeface="Arial MT"/>
              </a:rPr>
              <a:t>1000</a:t>
            </a:r>
            <a:endParaRPr sz="90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409"/>
              </a:spcBef>
            </a:pPr>
            <a:r>
              <a:rPr dirty="0" sz="900" spc="-25">
                <a:solidFill>
                  <a:srgbClr val="010027"/>
                </a:solidFill>
                <a:latin typeface="Arial MT"/>
                <a:cs typeface="Arial MT"/>
              </a:rPr>
              <a:t>500</a:t>
            </a:r>
            <a:endParaRPr sz="90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409"/>
              </a:spcBef>
            </a:pPr>
            <a:r>
              <a:rPr dirty="0" sz="900" spc="-50">
                <a:solidFill>
                  <a:srgbClr val="010027"/>
                </a:solidFill>
                <a:latin typeface="Arial MT"/>
                <a:cs typeface="Arial MT"/>
              </a:rPr>
              <a:t>0</a:t>
            </a:r>
            <a:endParaRPr sz="900">
              <a:latin typeface="Arial MT"/>
              <a:cs typeface="Arial MT"/>
            </a:endParaRPr>
          </a:p>
        </p:txBody>
      </p:sp>
      <p:pic>
        <p:nvPicPr>
          <p:cNvPr id="38" name="object 38" descr="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3544442" y="6143815"/>
            <a:ext cx="243840" cy="72009"/>
          </a:xfrm>
          <a:prstGeom prst="rect">
            <a:avLst/>
          </a:prstGeom>
        </p:spPr>
      </p:pic>
      <p:grpSp>
        <p:nvGrpSpPr>
          <p:cNvPr id="39" name="object 39" descr=""/>
          <p:cNvGrpSpPr/>
          <p:nvPr/>
        </p:nvGrpSpPr>
        <p:grpSpPr>
          <a:xfrm>
            <a:off x="4878704" y="6143815"/>
            <a:ext cx="243840" cy="72390"/>
            <a:chOff x="4878704" y="6143815"/>
            <a:chExt cx="243840" cy="72390"/>
          </a:xfrm>
        </p:grpSpPr>
        <p:sp>
          <p:nvSpPr>
            <p:cNvPr id="40" name="object 40" descr=""/>
            <p:cNvSpPr/>
            <p:nvPr/>
          </p:nvSpPr>
          <p:spPr>
            <a:xfrm>
              <a:off x="4878704" y="6180201"/>
              <a:ext cx="243840" cy="0"/>
            </a:xfrm>
            <a:custGeom>
              <a:avLst/>
              <a:gdLst/>
              <a:ahLst/>
              <a:cxnLst/>
              <a:rect l="l" t="t" r="r" b="b"/>
              <a:pathLst>
                <a:path w="243839" h="0">
                  <a:moveTo>
                    <a:pt x="0" y="0"/>
                  </a:moveTo>
                  <a:lnTo>
                    <a:pt x="243840" y="0"/>
                  </a:lnTo>
                </a:path>
              </a:pathLst>
            </a:custGeom>
            <a:ln w="19050">
              <a:solidFill>
                <a:srgbClr val="00C2B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 descr=""/>
            <p:cNvSpPr/>
            <p:nvPr/>
          </p:nvSpPr>
          <p:spPr>
            <a:xfrm>
              <a:off x="4969001" y="6148578"/>
              <a:ext cx="62865" cy="62865"/>
            </a:xfrm>
            <a:custGeom>
              <a:avLst/>
              <a:gdLst/>
              <a:ahLst/>
              <a:cxnLst/>
              <a:rect l="l" t="t" r="r" b="b"/>
              <a:pathLst>
                <a:path w="62864" h="62864">
                  <a:moveTo>
                    <a:pt x="62484" y="31242"/>
                  </a:moveTo>
                  <a:lnTo>
                    <a:pt x="60031" y="43404"/>
                  </a:lnTo>
                  <a:lnTo>
                    <a:pt x="53339" y="53335"/>
                  </a:lnTo>
                  <a:lnTo>
                    <a:pt x="43410" y="60029"/>
                  </a:lnTo>
                  <a:lnTo>
                    <a:pt x="31242" y="62484"/>
                  </a:lnTo>
                  <a:lnTo>
                    <a:pt x="19073" y="60029"/>
                  </a:lnTo>
                  <a:lnTo>
                    <a:pt x="9144" y="53335"/>
                  </a:lnTo>
                  <a:lnTo>
                    <a:pt x="2452" y="43404"/>
                  </a:lnTo>
                  <a:lnTo>
                    <a:pt x="0" y="31242"/>
                  </a:lnTo>
                  <a:lnTo>
                    <a:pt x="2452" y="19079"/>
                  </a:lnTo>
                  <a:lnTo>
                    <a:pt x="9144" y="9148"/>
                  </a:lnTo>
                  <a:lnTo>
                    <a:pt x="19073" y="2454"/>
                  </a:lnTo>
                  <a:lnTo>
                    <a:pt x="31242" y="0"/>
                  </a:lnTo>
                  <a:lnTo>
                    <a:pt x="43410" y="2454"/>
                  </a:lnTo>
                  <a:lnTo>
                    <a:pt x="53340" y="9148"/>
                  </a:lnTo>
                  <a:lnTo>
                    <a:pt x="60031" y="19079"/>
                  </a:lnTo>
                  <a:lnTo>
                    <a:pt x="62484" y="31242"/>
                  </a:lnTo>
                  <a:close/>
                </a:path>
              </a:pathLst>
            </a:custGeom>
            <a:ln w="9525">
              <a:solidFill>
                <a:srgbClr val="00C2B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2" name="object 42" descr=""/>
          <p:cNvSpPr txBox="1"/>
          <p:nvPr/>
        </p:nvSpPr>
        <p:spPr>
          <a:xfrm>
            <a:off x="3530091" y="5840222"/>
            <a:ext cx="3249930" cy="412750"/>
          </a:xfrm>
          <a:prstGeom prst="rect">
            <a:avLst/>
          </a:prstGeom>
        </p:spPr>
        <p:txBody>
          <a:bodyPr wrap="square" lIns="0" tIns="685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40"/>
              </a:spcBef>
            </a:pP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2015</a:t>
            </a:r>
            <a:r>
              <a:rPr dirty="0" sz="900" spc="210">
                <a:solidFill>
                  <a:srgbClr val="010027"/>
                </a:solidFill>
                <a:latin typeface="Arial MT"/>
                <a:cs typeface="Arial MT"/>
              </a:rPr>
              <a:t>  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2020</a:t>
            </a:r>
            <a:r>
              <a:rPr dirty="0" sz="900" spc="210">
                <a:solidFill>
                  <a:srgbClr val="010027"/>
                </a:solidFill>
                <a:latin typeface="Arial MT"/>
                <a:cs typeface="Arial MT"/>
              </a:rPr>
              <a:t>  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2025</a:t>
            </a:r>
            <a:r>
              <a:rPr dirty="0" sz="900" spc="210">
                <a:solidFill>
                  <a:srgbClr val="010027"/>
                </a:solidFill>
                <a:latin typeface="Arial MT"/>
                <a:cs typeface="Arial MT"/>
              </a:rPr>
              <a:t>  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2030</a:t>
            </a:r>
            <a:r>
              <a:rPr dirty="0" sz="900" spc="210">
                <a:solidFill>
                  <a:srgbClr val="010027"/>
                </a:solidFill>
                <a:latin typeface="Arial MT"/>
                <a:cs typeface="Arial MT"/>
              </a:rPr>
              <a:t>  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2035</a:t>
            </a:r>
            <a:r>
              <a:rPr dirty="0" sz="900" spc="210">
                <a:solidFill>
                  <a:srgbClr val="010027"/>
                </a:solidFill>
                <a:latin typeface="Arial MT"/>
                <a:cs typeface="Arial MT"/>
              </a:rPr>
              <a:t>  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2040</a:t>
            </a:r>
            <a:r>
              <a:rPr dirty="0" sz="900" spc="210">
                <a:solidFill>
                  <a:srgbClr val="010027"/>
                </a:solidFill>
                <a:latin typeface="Arial MT"/>
                <a:cs typeface="Arial MT"/>
              </a:rPr>
              <a:t>  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2045</a:t>
            </a:r>
            <a:r>
              <a:rPr dirty="0" sz="900" spc="210">
                <a:solidFill>
                  <a:srgbClr val="010027"/>
                </a:solidFill>
                <a:latin typeface="Arial MT"/>
                <a:cs typeface="Arial MT"/>
              </a:rPr>
              <a:t>  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2050</a:t>
            </a:r>
            <a:r>
              <a:rPr dirty="0" sz="900" spc="210">
                <a:solidFill>
                  <a:srgbClr val="010027"/>
                </a:solidFill>
                <a:latin typeface="Arial MT"/>
                <a:cs typeface="Arial MT"/>
              </a:rPr>
              <a:t>  </a:t>
            </a:r>
            <a:r>
              <a:rPr dirty="0" sz="900" spc="-20">
                <a:solidFill>
                  <a:srgbClr val="010027"/>
                </a:solidFill>
                <a:latin typeface="Arial MT"/>
                <a:cs typeface="Arial MT"/>
              </a:rPr>
              <a:t>2055</a:t>
            </a:r>
            <a:endParaRPr sz="900">
              <a:latin typeface="Arial MT"/>
              <a:cs typeface="Arial MT"/>
            </a:endParaRPr>
          </a:p>
          <a:p>
            <a:pPr marL="283845">
              <a:lnSpc>
                <a:spcPct val="100000"/>
              </a:lnSpc>
              <a:spcBef>
                <a:spcPts val="445"/>
              </a:spcBef>
              <a:tabLst>
                <a:tab pos="1618615" algn="l"/>
              </a:tabLst>
            </a:pP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Decarbonized</a:t>
            </a:r>
            <a:r>
              <a:rPr dirty="0" sz="900" spc="-5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900" spc="-20">
                <a:solidFill>
                  <a:srgbClr val="010027"/>
                </a:solidFill>
                <a:latin typeface="Arial MT"/>
                <a:cs typeface="Arial MT"/>
              </a:rPr>
              <a:t>Grid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	Decarbonized</a:t>
            </a:r>
            <a:r>
              <a:rPr dirty="0" sz="900" spc="-4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Energy</a:t>
            </a:r>
            <a:r>
              <a:rPr dirty="0" sz="900" spc="-3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900" spc="-10">
                <a:solidFill>
                  <a:srgbClr val="010027"/>
                </a:solidFill>
                <a:latin typeface="Arial MT"/>
                <a:cs typeface="Arial MT"/>
              </a:rPr>
              <a:t>System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43" name="object 43" descr=""/>
          <p:cNvSpPr txBox="1"/>
          <p:nvPr/>
        </p:nvSpPr>
        <p:spPr>
          <a:xfrm>
            <a:off x="3149759" y="4533430"/>
            <a:ext cx="173355" cy="1313180"/>
          </a:xfrm>
          <a:prstGeom prst="rect">
            <a:avLst/>
          </a:prstGeom>
        </p:spPr>
        <p:txBody>
          <a:bodyPr wrap="square" lIns="0" tIns="1905" rIns="0" bIns="0" rtlCol="0" vert="vert27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Installed</a:t>
            </a:r>
            <a:r>
              <a:rPr dirty="0" sz="900" spc="-3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capacity</a:t>
            </a:r>
            <a:r>
              <a:rPr dirty="0" sz="900" spc="-3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900" spc="-10">
                <a:solidFill>
                  <a:srgbClr val="010027"/>
                </a:solidFill>
                <a:latin typeface="Arial MT"/>
                <a:cs typeface="Arial MT"/>
              </a:rPr>
              <a:t>(GW</a:t>
            </a:r>
            <a:r>
              <a:rPr dirty="0" baseline="-18518" sz="900" spc="-15">
                <a:solidFill>
                  <a:srgbClr val="010027"/>
                </a:solidFill>
                <a:latin typeface="Arial MT"/>
                <a:cs typeface="Arial MT"/>
              </a:rPr>
              <a:t>AC</a:t>
            </a:r>
            <a:r>
              <a:rPr dirty="0" sz="900" spc="-10">
                <a:solidFill>
                  <a:srgbClr val="010027"/>
                </a:solidFill>
                <a:latin typeface="Arial MT"/>
                <a:cs typeface="Arial MT"/>
              </a:rPr>
              <a:t>)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44" name="object 44" descr=""/>
          <p:cNvSpPr txBox="1"/>
          <p:nvPr/>
        </p:nvSpPr>
        <p:spPr>
          <a:xfrm>
            <a:off x="4255770" y="5576316"/>
            <a:ext cx="342900" cy="13271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700">
                <a:solidFill>
                  <a:srgbClr val="010027"/>
                </a:solidFill>
                <a:latin typeface="Arial MT"/>
                <a:cs typeface="Arial MT"/>
              </a:rPr>
              <a:t>by</a:t>
            </a:r>
            <a:r>
              <a:rPr dirty="0" sz="700" spc="-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700" spc="-20">
                <a:solidFill>
                  <a:srgbClr val="010027"/>
                </a:solidFill>
                <a:latin typeface="Arial MT"/>
                <a:cs typeface="Arial MT"/>
              </a:rPr>
              <a:t>2025</a:t>
            </a:r>
            <a:endParaRPr sz="700">
              <a:latin typeface="Arial MT"/>
              <a:cs typeface="Arial MT"/>
            </a:endParaRPr>
          </a:p>
        </p:txBody>
      </p:sp>
      <p:sp>
        <p:nvSpPr>
          <p:cNvPr id="45" name="object 45" descr=""/>
          <p:cNvSpPr txBox="1"/>
          <p:nvPr/>
        </p:nvSpPr>
        <p:spPr>
          <a:xfrm>
            <a:off x="4957317" y="5181346"/>
            <a:ext cx="401955" cy="1327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00" b="1">
                <a:solidFill>
                  <a:srgbClr val="010027"/>
                </a:solidFill>
                <a:latin typeface="Arial"/>
                <a:cs typeface="Arial"/>
              </a:rPr>
              <a:t>1000</a:t>
            </a:r>
            <a:r>
              <a:rPr dirty="0" sz="700" spc="-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700" spc="-25" b="1">
                <a:solidFill>
                  <a:srgbClr val="010027"/>
                </a:solidFill>
                <a:latin typeface="Arial"/>
                <a:cs typeface="Arial"/>
              </a:rPr>
              <a:t>GW</a:t>
            </a:r>
            <a:endParaRPr sz="700">
              <a:latin typeface="Arial"/>
              <a:cs typeface="Arial"/>
            </a:endParaRPr>
          </a:p>
        </p:txBody>
      </p:sp>
      <p:sp>
        <p:nvSpPr>
          <p:cNvPr id="46" name="object 46" descr=""/>
          <p:cNvSpPr txBox="1"/>
          <p:nvPr/>
        </p:nvSpPr>
        <p:spPr>
          <a:xfrm>
            <a:off x="4225797" y="5250738"/>
            <a:ext cx="1129030" cy="314325"/>
          </a:xfrm>
          <a:prstGeom prst="rect">
            <a:avLst/>
          </a:prstGeom>
        </p:spPr>
        <p:txBody>
          <a:bodyPr wrap="square" lIns="0" tIns="50165" rIns="0" bIns="0" rtlCol="0" vert="horz">
            <a:spAutoFit/>
          </a:bodyPr>
          <a:lstStyle/>
          <a:p>
            <a:pPr marL="381000">
              <a:lnSpc>
                <a:spcPct val="100000"/>
              </a:lnSpc>
              <a:spcBef>
                <a:spcPts val="395"/>
              </a:spcBef>
            </a:pPr>
            <a:r>
              <a:rPr dirty="0" baseline="-23809" sz="1050" b="1">
                <a:solidFill>
                  <a:srgbClr val="010027"/>
                </a:solidFill>
                <a:latin typeface="Arial"/>
                <a:cs typeface="Arial"/>
              </a:rPr>
              <a:t>550</a:t>
            </a:r>
            <a:r>
              <a:rPr dirty="0" baseline="-23809" sz="1050" spc="-1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baseline="-23809" sz="1050" b="1">
                <a:solidFill>
                  <a:srgbClr val="010027"/>
                </a:solidFill>
                <a:latin typeface="Arial"/>
                <a:cs typeface="Arial"/>
              </a:rPr>
              <a:t>GW</a:t>
            </a:r>
            <a:r>
              <a:rPr dirty="0" baseline="-23809" sz="1050" spc="487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010027"/>
                </a:solidFill>
                <a:latin typeface="Arial MT"/>
                <a:cs typeface="Arial MT"/>
              </a:rPr>
              <a:t>by</a:t>
            </a:r>
            <a:r>
              <a:rPr dirty="0" sz="700" spc="-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700" spc="-20">
                <a:solidFill>
                  <a:srgbClr val="010027"/>
                </a:solidFill>
                <a:latin typeface="Arial MT"/>
                <a:cs typeface="Arial MT"/>
              </a:rPr>
              <a:t>2035</a:t>
            </a:r>
            <a:endParaRPr sz="700">
              <a:latin typeface="Arial MT"/>
              <a:cs typeface="Arial MT"/>
            </a:endParaRPr>
          </a:p>
          <a:p>
            <a:pPr marL="38100">
              <a:lnSpc>
                <a:spcPct val="100000"/>
              </a:lnSpc>
              <a:spcBef>
                <a:spcPts val="295"/>
              </a:spcBef>
            </a:pPr>
            <a:r>
              <a:rPr dirty="0" baseline="-23809" sz="1050" b="1">
                <a:solidFill>
                  <a:srgbClr val="010027"/>
                </a:solidFill>
                <a:latin typeface="Arial"/>
                <a:cs typeface="Arial"/>
              </a:rPr>
              <a:t>225</a:t>
            </a:r>
            <a:r>
              <a:rPr dirty="0" baseline="-23809" sz="1050" spc="-1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baseline="-23809" sz="1050" b="1">
                <a:solidFill>
                  <a:srgbClr val="010027"/>
                </a:solidFill>
                <a:latin typeface="Arial"/>
                <a:cs typeface="Arial"/>
              </a:rPr>
              <a:t>GW</a:t>
            </a:r>
            <a:r>
              <a:rPr dirty="0" baseline="-23809" sz="1050" spc="-52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010027"/>
                </a:solidFill>
                <a:latin typeface="Arial MT"/>
                <a:cs typeface="Arial MT"/>
              </a:rPr>
              <a:t>by</a:t>
            </a:r>
            <a:r>
              <a:rPr dirty="0" sz="700" spc="-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700" spc="-20">
                <a:solidFill>
                  <a:srgbClr val="010027"/>
                </a:solidFill>
                <a:latin typeface="Arial MT"/>
                <a:cs typeface="Arial MT"/>
              </a:rPr>
              <a:t>2030</a:t>
            </a:r>
            <a:endParaRPr sz="700">
              <a:latin typeface="Arial MT"/>
              <a:cs typeface="Arial MT"/>
            </a:endParaRPr>
          </a:p>
        </p:txBody>
      </p:sp>
      <p:sp>
        <p:nvSpPr>
          <p:cNvPr id="47" name="object 47" descr=""/>
          <p:cNvSpPr txBox="1"/>
          <p:nvPr/>
        </p:nvSpPr>
        <p:spPr>
          <a:xfrm>
            <a:off x="6073140" y="4457700"/>
            <a:ext cx="401955" cy="1327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00" b="1">
                <a:solidFill>
                  <a:srgbClr val="010027"/>
                </a:solidFill>
                <a:latin typeface="Arial"/>
                <a:cs typeface="Arial"/>
              </a:rPr>
              <a:t>3000</a:t>
            </a:r>
            <a:r>
              <a:rPr dirty="0" sz="700" spc="-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700" spc="-25" b="1">
                <a:solidFill>
                  <a:srgbClr val="010027"/>
                </a:solidFill>
                <a:latin typeface="Arial"/>
                <a:cs typeface="Arial"/>
              </a:rPr>
              <a:t>GW</a:t>
            </a:r>
            <a:endParaRPr sz="700">
              <a:latin typeface="Arial"/>
              <a:cs typeface="Arial"/>
            </a:endParaRPr>
          </a:p>
        </p:txBody>
      </p:sp>
      <p:sp>
        <p:nvSpPr>
          <p:cNvPr id="48" name="object 48" descr=""/>
          <p:cNvSpPr txBox="1"/>
          <p:nvPr/>
        </p:nvSpPr>
        <p:spPr>
          <a:xfrm>
            <a:off x="6102096" y="4564379"/>
            <a:ext cx="342900" cy="1327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00">
                <a:solidFill>
                  <a:srgbClr val="010027"/>
                </a:solidFill>
                <a:latin typeface="Arial MT"/>
                <a:cs typeface="Arial MT"/>
              </a:rPr>
              <a:t>by </a:t>
            </a:r>
            <a:r>
              <a:rPr dirty="0" sz="700" spc="-20">
                <a:solidFill>
                  <a:srgbClr val="010027"/>
                </a:solidFill>
                <a:latin typeface="Arial MT"/>
                <a:cs typeface="Arial MT"/>
              </a:rPr>
              <a:t>2050</a:t>
            </a:r>
            <a:endParaRPr sz="700">
              <a:latin typeface="Arial MT"/>
              <a:cs typeface="Arial MT"/>
            </a:endParaRPr>
          </a:p>
        </p:txBody>
      </p:sp>
      <p:pic>
        <p:nvPicPr>
          <p:cNvPr id="49" name="object 49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4624578" y="949071"/>
            <a:ext cx="57150" cy="305180"/>
          </a:xfrm>
          <a:prstGeom prst="rect">
            <a:avLst/>
          </a:prstGeom>
        </p:spPr>
      </p:pic>
      <p:sp>
        <p:nvSpPr>
          <p:cNvPr id="50" name="object 50" descr=""/>
          <p:cNvSpPr txBox="1"/>
          <p:nvPr/>
        </p:nvSpPr>
        <p:spPr>
          <a:xfrm>
            <a:off x="4710176" y="967232"/>
            <a:ext cx="3250565" cy="2387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400" b="1">
                <a:solidFill>
                  <a:srgbClr val="010027"/>
                </a:solidFill>
                <a:latin typeface="Arial"/>
                <a:cs typeface="Arial"/>
              </a:rPr>
              <a:t>…that</a:t>
            </a:r>
            <a:r>
              <a:rPr dirty="0" sz="1400" spc="-2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10027"/>
                </a:solidFill>
                <a:latin typeface="Arial"/>
                <a:cs typeface="Arial"/>
              </a:rPr>
              <a:t>focus</a:t>
            </a:r>
            <a:r>
              <a:rPr dirty="0" sz="1400" spc="-3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10027"/>
                </a:solidFill>
                <a:latin typeface="Arial"/>
                <a:cs typeface="Arial"/>
              </a:rPr>
              <a:t>opened</a:t>
            </a:r>
            <a:r>
              <a:rPr dirty="0" sz="1400" spc="-3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10027"/>
                </a:solidFill>
                <a:latin typeface="Arial"/>
                <a:cs typeface="Arial"/>
              </a:rPr>
              <a:t>doors</a:t>
            </a:r>
            <a:r>
              <a:rPr dirty="0" sz="1400" spc="-2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10027"/>
                </a:solidFill>
                <a:latin typeface="Arial"/>
                <a:cs typeface="Arial"/>
              </a:rPr>
              <a:t>for</a:t>
            </a:r>
            <a:r>
              <a:rPr dirty="0" sz="1400" spc="-1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400" spc="-10" b="1">
                <a:solidFill>
                  <a:srgbClr val="010027"/>
                </a:solidFill>
                <a:latin typeface="Arial"/>
                <a:cs typeface="Arial"/>
              </a:rPr>
              <a:t>today…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51" name="object 51" descr=""/>
          <p:cNvGrpSpPr/>
          <p:nvPr/>
        </p:nvGrpSpPr>
        <p:grpSpPr>
          <a:xfrm>
            <a:off x="709422" y="2309622"/>
            <a:ext cx="3039110" cy="914400"/>
            <a:chOff x="709422" y="2309622"/>
            <a:chExt cx="3039110" cy="914400"/>
          </a:xfrm>
        </p:grpSpPr>
        <p:sp>
          <p:nvSpPr>
            <p:cNvPr id="52" name="object 52" descr=""/>
            <p:cNvSpPr/>
            <p:nvPr/>
          </p:nvSpPr>
          <p:spPr>
            <a:xfrm>
              <a:off x="1179576" y="2309622"/>
              <a:ext cx="2569210" cy="914400"/>
            </a:xfrm>
            <a:custGeom>
              <a:avLst/>
              <a:gdLst/>
              <a:ahLst/>
              <a:cxnLst/>
              <a:rect l="l" t="t" r="r" b="b"/>
              <a:pathLst>
                <a:path w="2569210" h="914400">
                  <a:moveTo>
                    <a:pt x="0" y="0"/>
                  </a:moveTo>
                  <a:lnTo>
                    <a:pt x="0" y="914400"/>
                  </a:lnTo>
                  <a:lnTo>
                    <a:pt x="2568702" y="685800"/>
                  </a:lnTo>
                  <a:lnTo>
                    <a:pt x="2568702" y="228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2B0">
                <a:alpha val="23921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 descr=""/>
            <p:cNvSpPr/>
            <p:nvPr/>
          </p:nvSpPr>
          <p:spPr>
            <a:xfrm>
              <a:off x="709422" y="2309622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914400" h="914400">
                  <a:moveTo>
                    <a:pt x="457200" y="0"/>
                  </a:moveTo>
                  <a:lnTo>
                    <a:pt x="410454" y="2360"/>
                  </a:lnTo>
                  <a:lnTo>
                    <a:pt x="365059" y="9289"/>
                  </a:lnTo>
                  <a:lnTo>
                    <a:pt x="321243" y="20557"/>
                  </a:lnTo>
                  <a:lnTo>
                    <a:pt x="279238" y="35933"/>
                  </a:lnTo>
                  <a:lnTo>
                    <a:pt x="239272" y="55187"/>
                  </a:lnTo>
                  <a:lnTo>
                    <a:pt x="201576" y="78090"/>
                  </a:lnTo>
                  <a:lnTo>
                    <a:pt x="166379" y="104411"/>
                  </a:lnTo>
                  <a:lnTo>
                    <a:pt x="133911" y="133921"/>
                  </a:lnTo>
                  <a:lnTo>
                    <a:pt x="104403" y="166390"/>
                  </a:lnTo>
                  <a:lnTo>
                    <a:pt x="78083" y="201587"/>
                  </a:lnTo>
                  <a:lnTo>
                    <a:pt x="55182" y="239283"/>
                  </a:lnTo>
                  <a:lnTo>
                    <a:pt x="35929" y="279249"/>
                  </a:lnTo>
                  <a:lnTo>
                    <a:pt x="20555" y="321253"/>
                  </a:lnTo>
                  <a:lnTo>
                    <a:pt x="9288" y="365066"/>
                  </a:lnTo>
                  <a:lnTo>
                    <a:pt x="2360" y="410458"/>
                  </a:lnTo>
                  <a:lnTo>
                    <a:pt x="0" y="457200"/>
                  </a:lnTo>
                  <a:lnTo>
                    <a:pt x="2360" y="503941"/>
                  </a:lnTo>
                  <a:lnTo>
                    <a:pt x="9288" y="549333"/>
                  </a:lnTo>
                  <a:lnTo>
                    <a:pt x="20555" y="593146"/>
                  </a:lnTo>
                  <a:lnTo>
                    <a:pt x="35929" y="635150"/>
                  </a:lnTo>
                  <a:lnTo>
                    <a:pt x="55182" y="675116"/>
                  </a:lnTo>
                  <a:lnTo>
                    <a:pt x="78083" y="712812"/>
                  </a:lnTo>
                  <a:lnTo>
                    <a:pt x="104403" y="748009"/>
                  </a:lnTo>
                  <a:lnTo>
                    <a:pt x="133911" y="780478"/>
                  </a:lnTo>
                  <a:lnTo>
                    <a:pt x="166379" y="809988"/>
                  </a:lnTo>
                  <a:lnTo>
                    <a:pt x="201576" y="836309"/>
                  </a:lnTo>
                  <a:lnTo>
                    <a:pt x="239272" y="859212"/>
                  </a:lnTo>
                  <a:lnTo>
                    <a:pt x="279238" y="878466"/>
                  </a:lnTo>
                  <a:lnTo>
                    <a:pt x="321243" y="893842"/>
                  </a:lnTo>
                  <a:lnTo>
                    <a:pt x="365059" y="905110"/>
                  </a:lnTo>
                  <a:lnTo>
                    <a:pt x="410454" y="912039"/>
                  </a:lnTo>
                  <a:lnTo>
                    <a:pt x="457200" y="914400"/>
                  </a:lnTo>
                  <a:lnTo>
                    <a:pt x="503941" y="912039"/>
                  </a:lnTo>
                  <a:lnTo>
                    <a:pt x="549333" y="905110"/>
                  </a:lnTo>
                  <a:lnTo>
                    <a:pt x="593146" y="893842"/>
                  </a:lnTo>
                  <a:lnTo>
                    <a:pt x="635150" y="878466"/>
                  </a:lnTo>
                  <a:lnTo>
                    <a:pt x="675116" y="859212"/>
                  </a:lnTo>
                  <a:lnTo>
                    <a:pt x="712812" y="836309"/>
                  </a:lnTo>
                  <a:lnTo>
                    <a:pt x="748009" y="809988"/>
                  </a:lnTo>
                  <a:lnTo>
                    <a:pt x="780478" y="780478"/>
                  </a:lnTo>
                  <a:lnTo>
                    <a:pt x="809988" y="748009"/>
                  </a:lnTo>
                  <a:lnTo>
                    <a:pt x="836309" y="712812"/>
                  </a:lnTo>
                  <a:lnTo>
                    <a:pt x="859212" y="675116"/>
                  </a:lnTo>
                  <a:lnTo>
                    <a:pt x="878466" y="635150"/>
                  </a:lnTo>
                  <a:lnTo>
                    <a:pt x="893842" y="593146"/>
                  </a:lnTo>
                  <a:lnTo>
                    <a:pt x="905110" y="549333"/>
                  </a:lnTo>
                  <a:lnTo>
                    <a:pt x="912039" y="503941"/>
                  </a:lnTo>
                  <a:lnTo>
                    <a:pt x="914400" y="457200"/>
                  </a:lnTo>
                  <a:lnTo>
                    <a:pt x="912039" y="410458"/>
                  </a:lnTo>
                  <a:lnTo>
                    <a:pt x="905110" y="365066"/>
                  </a:lnTo>
                  <a:lnTo>
                    <a:pt x="893842" y="321253"/>
                  </a:lnTo>
                  <a:lnTo>
                    <a:pt x="878466" y="279249"/>
                  </a:lnTo>
                  <a:lnTo>
                    <a:pt x="859212" y="239283"/>
                  </a:lnTo>
                  <a:lnTo>
                    <a:pt x="836309" y="201587"/>
                  </a:lnTo>
                  <a:lnTo>
                    <a:pt x="809988" y="166390"/>
                  </a:lnTo>
                  <a:lnTo>
                    <a:pt x="780478" y="133921"/>
                  </a:lnTo>
                  <a:lnTo>
                    <a:pt x="748009" y="104411"/>
                  </a:lnTo>
                  <a:lnTo>
                    <a:pt x="712812" y="78090"/>
                  </a:lnTo>
                  <a:lnTo>
                    <a:pt x="675116" y="55187"/>
                  </a:lnTo>
                  <a:lnTo>
                    <a:pt x="635150" y="35933"/>
                  </a:lnTo>
                  <a:lnTo>
                    <a:pt x="593146" y="20557"/>
                  </a:lnTo>
                  <a:lnTo>
                    <a:pt x="549333" y="9289"/>
                  </a:lnTo>
                  <a:lnTo>
                    <a:pt x="503941" y="2360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009999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4" name="object 54" descr=""/>
          <p:cNvSpPr txBox="1"/>
          <p:nvPr/>
        </p:nvSpPr>
        <p:spPr>
          <a:xfrm>
            <a:off x="940561" y="2499106"/>
            <a:ext cx="452120" cy="528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dirty="0" sz="1100" spc="-25" b="1">
                <a:solidFill>
                  <a:srgbClr val="FFFFFF"/>
                </a:solidFill>
                <a:latin typeface="Arial"/>
                <a:cs typeface="Arial"/>
              </a:rPr>
              <a:t>$8</a:t>
            </a:r>
            <a:endParaRPr sz="1100">
              <a:latin typeface="Arial"/>
              <a:cs typeface="Arial"/>
            </a:endParaRPr>
          </a:p>
          <a:p>
            <a:pPr algn="ctr" marL="12700" marR="5080">
              <a:lnSpc>
                <a:spcPct val="100000"/>
              </a:lnSpc>
            </a:pPr>
            <a:r>
              <a:rPr dirty="0" sz="1100" spc="-10" b="1">
                <a:solidFill>
                  <a:srgbClr val="FFFFFF"/>
                </a:solidFill>
                <a:latin typeface="Arial"/>
                <a:cs typeface="Arial"/>
              </a:rPr>
              <a:t>Billion </a:t>
            </a:r>
            <a:r>
              <a:rPr dirty="0" sz="1100" spc="-25" b="1">
                <a:solidFill>
                  <a:srgbClr val="FFFFFF"/>
                </a:solidFill>
                <a:latin typeface="Arial"/>
                <a:cs typeface="Arial"/>
              </a:rPr>
              <a:t>USD</a:t>
            </a:r>
            <a:endParaRPr sz="1100">
              <a:latin typeface="Arial"/>
              <a:cs typeface="Arial"/>
            </a:endParaRPr>
          </a:p>
        </p:txBody>
      </p:sp>
      <p:sp>
        <p:nvSpPr>
          <p:cNvPr id="55" name="object 55" descr=""/>
          <p:cNvSpPr/>
          <p:nvPr/>
        </p:nvSpPr>
        <p:spPr>
          <a:xfrm>
            <a:off x="1405127" y="1962150"/>
            <a:ext cx="1851660" cy="1077595"/>
          </a:xfrm>
          <a:custGeom>
            <a:avLst/>
            <a:gdLst/>
            <a:ahLst/>
            <a:cxnLst/>
            <a:rect l="l" t="t" r="r" b="b"/>
            <a:pathLst>
              <a:path w="1851660" h="1077595">
                <a:moveTo>
                  <a:pt x="1851660" y="0"/>
                </a:moveTo>
                <a:lnTo>
                  <a:pt x="0" y="0"/>
                </a:lnTo>
                <a:lnTo>
                  <a:pt x="0" y="835913"/>
                </a:lnTo>
                <a:lnTo>
                  <a:pt x="1080135" y="835913"/>
                </a:lnTo>
                <a:lnTo>
                  <a:pt x="939038" y="1077595"/>
                </a:lnTo>
                <a:lnTo>
                  <a:pt x="1543049" y="835913"/>
                </a:lnTo>
                <a:lnTo>
                  <a:pt x="1851660" y="835913"/>
                </a:lnTo>
                <a:lnTo>
                  <a:pt x="1851660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6" name="object 56" descr=""/>
          <p:cNvSpPr txBox="1"/>
          <p:nvPr/>
        </p:nvSpPr>
        <p:spPr>
          <a:xfrm>
            <a:off x="1493266" y="1999742"/>
            <a:ext cx="1675764" cy="7569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 marL="12065" marR="5080" indent="-1270">
              <a:lnSpc>
                <a:spcPct val="100000"/>
              </a:lnSpc>
              <a:spcBef>
                <a:spcPts val="95"/>
              </a:spcBef>
            </a:pP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“Electric</a:t>
            </a:r>
            <a:r>
              <a:rPr dirty="0" sz="800" spc="-2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system</a:t>
            </a:r>
            <a:r>
              <a:rPr dirty="0" sz="800" spc="-1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will</a:t>
            </a:r>
            <a:r>
              <a:rPr dirty="0" sz="800" spc="-2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move</a:t>
            </a:r>
            <a:r>
              <a:rPr dirty="0" sz="800" spc="-1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from</a:t>
            </a:r>
            <a:r>
              <a:rPr dirty="0" sz="800" spc="-1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 spc="-50">
                <a:solidFill>
                  <a:srgbClr val="010027"/>
                </a:solidFill>
                <a:latin typeface="Arial MT"/>
                <a:cs typeface="Arial MT"/>
              </a:rPr>
              <a:t>a</a:t>
            </a:r>
            <a:r>
              <a:rPr dirty="0" sz="800" spc="-10">
                <a:solidFill>
                  <a:srgbClr val="010027"/>
                </a:solidFill>
                <a:latin typeface="Arial MT"/>
                <a:cs typeface="Arial MT"/>
              </a:rPr>
              <a:t> centralized,</a:t>
            </a:r>
            <a:r>
              <a:rPr dirty="0" sz="800" spc="11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 spc="-10">
                <a:solidFill>
                  <a:srgbClr val="010027"/>
                </a:solidFill>
                <a:latin typeface="Arial MT"/>
                <a:cs typeface="Arial MT"/>
              </a:rPr>
              <a:t>producer-controlled 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network</a:t>
            </a:r>
            <a:r>
              <a:rPr dirty="0" sz="800" spc="-2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to</a:t>
            </a:r>
            <a:r>
              <a:rPr dirty="0" sz="800" spc="-2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a</a:t>
            </a:r>
            <a:r>
              <a:rPr dirty="0" sz="800" spc="-2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 b="1">
                <a:solidFill>
                  <a:srgbClr val="010027"/>
                </a:solidFill>
                <a:latin typeface="Arial"/>
                <a:cs typeface="Arial"/>
              </a:rPr>
              <a:t>less</a:t>
            </a:r>
            <a:r>
              <a:rPr dirty="0" sz="800" spc="-1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800" b="1">
                <a:solidFill>
                  <a:srgbClr val="010027"/>
                </a:solidFill>
                <a:latin typeface="Arial"/>
                <a:cs typeface="Arial"/>
              </a:rPr>
              <a:t>centralized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,</a:t>
            </a:r>
            <a:r>
              <a:rPr dirty="0" sz="800" spc="-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 spc="-20">
                <a:solidFill>
                  <a:srgbClr val="010027"/>
                </a:solidFill>
                <a:latin typeface="Arial MT"/>
                <a:cs typeface="Arial MT"/>
              </a:rPr>
              <a:t>more </a:t>
            </a:r>
            <a:r>
              <a:rPr dirty="0" sz="800" spc="-10" b="1">
                <a:solidFill>
                  <a:srgbClr val="010027"/>
                </a:solidFill>
                <a:latin typeface="Arial"/>
                <a:cs typeface="Arial"/>
              </a:rPr>
              <a:t>consumer-</a:t>
            </a:r>
            <a:r>
              <a:rPr dirty="0" sz="800" b="1">
                <a:solidFill>
                  <a:srgbClr val="010027"/>
                </a:solidFill>
                <a:latin typeface="Arial"/>
                <a:cs typeface="Arial"/>
              </a:rPr>
              <a:t>interactive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,</a:t>
            </a:r>
            <a:r>
              <a:rPr dirty="0" sz="800" spc="-1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 spc="-20">
                <a:solidFill>
                  <a:srgbClr val="010027"/>
                </a:solidFill>
                <a:latin typeface="Arial MT"/>
                <a:cs typeface="Arial MT"/>
              </a:rPr>
              <a:t>more 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environmentally</a:t>
            </a:r>
            <a:r>
              <a:rPr dirty="0" sz="800" spc="-4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 b="1">
                <a:solidFill>
                  <a:srgbClr val="010027"/>
                </a:solidFill>
                <a:latin typeface="Arial"/>
                <a:cs typeface="Arial"/>
              </a:rPr>
              <a:t>responsive</a:t>
            </a:r>
            <a:r>
              <a:rPr dirty="0" sz="800" spc="-3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800" spc="-10">
                <a:solidFill>
                  <a:srgbClr val="010027"/>
                </a:solidFill>
                <a:latin typeface="Arial MT"/>
                <a:cs typeface="Arial MT"/>
              </a:rPr>
              <a:t>model.” 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–</a:t>
            </a:r>
            <a:r>
              <a:rPr dirty="0" sz="800" spc="-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U.S.</a:t>
            </a:r>
            <a:r>
              <a:rPr dirty="0" sz="800" spc="-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 spc="-25">
                <a:solidFill>
                  <a:srgbClr val="010027"/>
                </a:solidFill>
                <a:latin typeface="Arial MT"/>
                <a:cs typeface="Arial MT"/>
              </a:rPr>
              <a:t>DoE</a:t>
            </a:r>
            <a:endParaRPr sz="800">
              <a:latin typeface="Arial MT"/>
              <a:cs typeface="Arial MT"/>
            </a:endParaRPr>
          </a:p>
        </p:txBody>
      </p:sp>
      <p:grpSp>
        <p:nvGrpSpPr>
          <p:cNvPr id="57" name="object 57" descr=""/>
          <p:cNvGrpSpPr/>
          <p:nvPr/>
        </p:nvGrpSpPr>
        <p:grpSpPr>
          <a:xfrm>
            <a:off x="3345545" y="2313622"/>
            <a:ext cx="805180" cy="864869"/>
            <a:chOff x="3345545" y="2313622"/>
            <a:chExt cx="805180" cy="864869"/>
          </a:xfrm>
        </p:grpSpPr>
        <p:sp>
          <p:nvSpPr>
            <p:cNvPr id="58" name="object 58" descr=""/>
            <p:cNvSpPr/>
            <p:nvPr/>
          </p:nvSpPr>
          <p:spPr>
            <a:xfrm>
              <a:off x="3748023" y="2382774"/>
              <a:ext cx="393065" cy="695960"/>
            </a:xfrm>
            <a:custGeom>
              <a:avLst/>
              <a:gdLst/>
              <a:ahLst/>
              <a:cxnLst/>
              <a:rect l="l" t="t" r="r" b="b"/>
              <a:pathLst>
                <a:path w="393064" h="695960">
                  <a:moveTo>
                    <a:pt x="0" y="0"/>
                  </a:moveTo>
                  <a:lnTo>
                    <a:pt x="0" y="393191"/>
                  </a:lnTo>
                  <a:lnTo>
                    <a:pt x="250571" y="695960"/>
                  </a:lnTo>
                  <a:lnTo>
                    <a:pt x="286855" y="661820"/>
                  </a:lnTo>
                  <a:lnTo>
                    <a:pt x="318253" y="623761"/>
                  </a:lnTo>
                  <a:lnTo>
                    <a:pt x="344510" y="582313"/>
                  </a:lnTo>
                  <a:lnTo>
                    <a:pt x="365373" y="538003"/>
                  </a:lnTo>
                  <a:lnTo>
                    <a:pt x="380588" y="491360"/>
                  </a:lnTo>
                  <a:lnTo>
                    <a:pt x="389903" y="442913"/>
                  </a:lnTo>
                  <a:lnTo>
                    <a:pt x="393064" y="393191"/>
                  </a:lnTo>
                  <a:lnTo>
                    <a:pt x="390001" y="343867"/>
                  </a:lnTo>
                  <a:lnTo>
                    <a:pt x="381057" y="296372"/>
                  </a:lnTo>
                  <a:lnTo>
                    <a:pt x="366602" y="251075"/>
                  </a:lnTo>
                  <a:lnTo>
                    <a:pt x="347003" y="208343"/>
                  </a:lnTo>
                  <a:lnTo>
                    <a:pt x="322629" y="168545"/>
                  </a:lnTo>
                  <a:lnTo>
                    <a:pt x="293850" y="132051"/>
                  </a:lnTo>
                  <a:lnTo>
                    <a:pt x="261033" y="99227"/>
                  </a:lnTo>
                  <a:lnTo>
                    <a:pt x="224548" y="70442"/>
                  </a:lnTo>
                  <a:lnTo>
                    <a:pt x="184763" y="46065"/>
                  </a:lnTo>
                  <a:lnTo>
                    <a:pt x="142047" y="26464"/>
                  </a:lnTo>
                  <a:lnTo>
                    <a:pt x="96769" y="12007"/>
                  </a:lnTo>
                  <a:lnTo>
                    <a:pt x="49297" y="30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99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" name="object 59" descr=""/>
            <p:cNvSpPr/>
            <p:nvPr/>
          </p:nvSpPr>
          <p:spPr>
            <a:xfrm>
              <a:off x="3748023" y="2382774"/>
              <a:ext cx="393065" cy="695960"/>
            </a:xfrm>
            <a:custGeom>
              <a:avLst/>
              <a:gdLst/>
              <a:ahLst/>
              <a:cxnLst/>
              <a:rect l="l" t="t" r="r" b="b"/>
              <a:pathLst>
                <a:path w="393064" h="695960">
                  <a:moveTo>
                    <a:pt x="0" y="0"/>
                  </a:moveTo>
                  <a:lnTo>
                    <a:pt x="49297" y="3063"/>
                  </a:lnTo>
                  <a:lnTo>
                    <a:pt x="96769" y="12007"/>
                  </a:lnTo>
                  <a:lnTo>
                    <a:pt x="142047" y="26464"/>
                  </a:lnTo>
                  <a:lnTo>
                    <a:pt x="184763" y="46065"/>
                  </a:lnTo>
                  <a:lnTo>
                    <a:pt x="224548" y="70442"/>
                  </a:lnTo>
                  <a:lnTo>
                    <a:pt x="261033" y="99227"/>
                  </a:lnTo>
                  <a:lnTo>
                    <a:pt x="293850" y="132051"/>
                  </a:lnTo>
                  <a:lnTo>
                    <a:pt x="322629" y="168545"/>
                  </a:lnTo>
                  <a:lnTo>
                    <a:pt x="347003" y="208343"/>
                  </a:lnTo>
                  <a:lnTo>
                    <a:pt x="366602" y="251075"/>
                  </a:lnTo>
                  <a:lnTo>
                    <a:pt x="381057" y="296372"/>
                  </a:lnTo>
                  <a:lnTo>
                    <a:pt x="390001" y="343867"/>
                  </a:lnTo>
                  <a:lnTo>
                    <a:pt x="393064" y="393191"/>
                  </a:lnTo>
                  <a:lnTo>
                    <a:pt x="389903" y="442913"/>
                  </a:lnTo>
                  <a:lnTo>
                    <a:pt x="380588" y="491360"/>
                  </a:lnTo>
                  <a:lnTo>
                    <a:pt x="365373" y="538003"/>
                  </a:lnTo>
                  <a:lnTo>
                    <a:pt x="344510" y="582313"/>
                  </a:lnTo>
                  <a:lnTo>
                    <a:pt x="318253" y="623761"/>
                  </a:lnTo>
                  <a:lnTo>
                    <a:pt x="286855" y="661820"/>
                  </a:lnTo>
                  <a:lnTo>
                    <a:pt x="250571" y="695960"/>
                  </a:lnTo>
                  <a:lnTo>
                    <a:pt x="0" y="393191"/>
                  </a:lnTo>
                  <a:lnTo>
                    <a:pt x="0" y="0"/>
                  </a:lnTo>
                  <a:close/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0" name="object 60" descr=""/>
            <p:cNvSpPr/>
            <p:nvPr/>
          </p:nvSpPr>
          <p:spPr>
            <a:xfrm>
              <a:off x="3382517" y="2775966"/>
              <a:ext cx="616585" cy="393065"/>
            </a:xfrm>
            <a:custGeom>
              <a:avLst/>
              <a:gdLst/>
              <a:ahLst/>
              <a:cxnLst/>
              <a:rect l="l" t="t" r="r" b="b"/>
              <a:pathLst>
                <a:path w="616585" h="393064">
                  <a:moveTo>
                    <a:pt x="365506" y="0"/>
                  </a:moveTo>
                  <a:lnTo>
                    <a:pt x="0" y="144653"/>
                  </a:lnTo>
                  <a:lnTo>
                    <a:pt x="12461" y="172900"/>
                  </a:lnTo>
                  <a:lnTo>
                    <a:pt x="27114" y="200040"/>
                  </a:lnTo>
                  <a:lnTo>
                    <a:pt x="62611" y="250571"/>
                  </a:lnTo>
                  <a:lnTo>
                    <a:pt x="96386" y="286606"/>
                  </a:lnTo>
                  <a:lnTo>
                    <a:pt x="133532" y="317485"/>
                  </a:lnTo>
                  <a:lnTo>
                    <a:pt x="173531" y="343157"/>
                  </a:lnTo>
                  <a:lnTo>
                    <a:pt x="215862" y="363573"/>
                  </a:lnTo>
                  <a:lnTo>
                    <a:pt x="260006" y="378686"/>
                  </a:lnTo>
                  <a:lnTo>
                    <a:pt x="305444" y="388445"/>
                  </a:lnTo>
                  <a:lnTo>
                    <a:pt x="351655" y="392803"/>
                  </a:lnTo>
                  <a:lnTo>
                    <a:pt x="398120" y="391709"/>
                  </a:lnTo>
                  <a:lnTo>
                    <a:pt x="444320" y="385116"/>
                  </a:lnTo>
                  <a:lnTo>
                    <a:pt x="489736" y="372974"/>
                  </a:lnTo>
                  <a:lnTo>
                    <a:pt x="533847" y="355235"/>
                  </a:lnTo>
                  <a:lnTo>
                    <a:pt x="576133" y="331849"/>
                  </a:lnTo>
                  <a:lnTo>
                    <a:pt x="616077" y="302768"/>
                  </a:lnTo>
                  <a:lnTo>
                    <a:pt x="365506" y="0"/>
                  </a:lnTo>
                  <a:close/>
                </a:path>
              </a:pathLst>
            </a:custGeom>
            <a:solidFill>
              <a:srgbClr val="00C2B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" name="object 61" descr=""/>
            <p:cNvSpPr/>
            <p:nvPr/>
          </p:nvSpPr>
          <p:spPr>
            <a:xfrm>
              <a:off x="3382517" y="2775966"/>
              <a:ext cx="616585" cy="393065"/>
            </a:xfrm>
            <a:custGeom>
              <a:avLst/>
              <a:gdLst/>
              <a:ahLst/>
              <a:cxnLst/>
              <a:rect l="l" t="t" r="r" b="b"/>
              <a:pathLst>
                <a:path w="616585" h="393064">
                  <a:moveTo>
                    <a:pt x="616077" y="302768"/>
                  </a:moveTo>
                  <a:lnTo>
                    <a:pt x="576133" y="331849"/>
                  </a:lnTo>
                  <a:lnTo>
                    <a:pt x="533847" y="355235"/>
                  </a:lnTo>
                  <a:lnTo>
                    <a:pt x="489736" y="372974"/>
                  </a:lnTo>
                  <a:lnTo>
                    <a:pt x="444320" y="385116"/>
                  </a:lnTo>
                  <a:lnTo>
                    <a:pt x="398120" y="391709"/>
                  </a:lnTo>
                  <a:lnTo>
                    <a:pt x="351655" y="392803"/>
                  </a:lnTo>
                  <a:lnTo>
                    <a:pt x="305444" y="388445"/>
                  </a:lnTo>
                  <a:lnTo>
                    <a:pt x="260006" y="378686"/>
                  </a:lnTo>
                  <a:lnTo>
                    <a:pt x="215862" y="363573"/>
                  </a:lnTo>
                  <a:lnTo>
                    <a:pt x="173531" y="343157"/>
                  </a:lnTo>
                  <a:lnTo>
                    <a:pt x="133532" y="317485"/>
                  </a:lnTo>
                  <a:lnTo>
                    <a:pt x="96386" y="286606"/>
                  </a:lnTo>
                  <a:lnTo>
                    <a:pt x="62611" y="250571"/>
                  </a:lnTo>
                  <a:lnTo>
                    <a:pt x="27114" y="200040"/>
                  </a:lnTo>
                  <a:lnTo>
                    <a:pt x="0" y="144653"/>
                  </a:lnTo>
                  <a:lnTo>
                    <a:pt x="365506" y="0"/>
                  </a:lnTo>
                  <a:lnTo>
                    <a:pt x="616077" y="302768"/>
                  </a:lnTo>
                  <a:close/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2" name="object 62" descr=""/>
            <p:cNvSpPr/>
            <p:nvPr/>
          </p:nvSpPr>
          <p:spPr>
            <a:xfrm>
              <a:off x="3355070" y="2608580"/>
              <a:ext cx="393065" cy="312420"/>
            </a:xfrm>
            <a:custGeom>
              <a:avLst/>
              <a:gdLst/>
              <a:ahLst/>
              <a:cxnLst/>
              <a:rect l="l" t="t" r="r" b="b"/>
              <a:pathLst>
                <a:path w="393064" h="312419">
                  <a:moveTo>
                    <a:pt x="37226" y="0"/>
                  </a:moveTo>
                  <a:lnTo>
                    <a:pt x="17672" y="50189"/>
                  </a:lnTo>
                  <a:lnTo>
                    <a:pt x="5255" y="102093"/>
                  </a:lnTo>
                  <a:lnTo>
                    <a:pt x="0" y="154971"/>
                  </a:lnTo>
                  <a:lnTo>
                    <a:pt x="1930" y="208082"/>
                  </a:lnTo>
                  <a:lnTo>
                    <a:pt x="11071" y="260685"/>
                  </a:lnTo>
                  <a:lnTo>
                    <a:pt x="27447" y="312039"/>
                  </a:lnTo>
                  <a:lnTo>
                    <a:pt x="392953" y="167386"/>
                  </a:lnTo>
                  <a:lnTo>
                    <a:pt x="37226" y="0"/>
                  </a:lnTo>
                  <a:close/>
                </a:path>
              </a:pathLst>
            </a:custGeom>
            <a:solidFill>
              <a:srgbClr val="2C716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" name="object 63" descr=""/>
            <p:cNvSpPr/>
            <p:nvPr/>
          </p:nvSpPr>
          <p:spPr>
            <a:xfrm>
              <a:off x="3355070" y="2608580"/>
              <a:ext cx="393065" cy="312420"/>
            </a:xfrm>
            <a:custGeom>
              <a:avLst/>
              <a:gdLst/>
              <a:ahLst/>
              <a:cxnLst/>
              <a:rect l="l" t="t" r="r" b="b"/>
              <a:pathLst>
                <a:path w="393064" h="312419">
                  <a:moveTo>
                    <a:pt x="27447" y="312039"/>
                  </a:moveTo>
                  <a:lnTo>
                    <a:pt x="11071" y="260685"/>
                  </a:lnTo>
                  <a:lnTo>
                    <a:pt x="1930" y="208082"/>
                  </a:lnTo>
                  <a:lnTo>
                    <a:pt x="0" y="154971"/>
                  </a:lnTo>
                  <a:lnTo>
                    <a:pt x="5255" y="102093"/>
                  </a:lnTo>
                  <a:lnTo>
                    <a:pt x="17672" y="50189"/>
                  </a:lnTo>
                  <a:lnTo>
                    <a:pt x="37226" y="0"/>
                  </a:lnTo>
                  <a:lnTo>
                    <a:pt x="392953" y="167386"/>
                  </a:lnTo>
                  <a:lnTo>
                    <a:pt x="27447" y="312039"/>
                  </a:lnTo>
                  <a:close/>
                </a:path>
              </a:pathLst>
            </a:custGeom>
            <a:ln w="1904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4" name="object 64" descr=""/>
            <p:cNvSpPr/>
            <p:nvPr/>
          </p:nvSpPr>
          <p:spPr>
            <a:xfrm>
              <a:off x="3392296" y="2431415"/>
              <a:ext cx="356235" cy="344805"/>
            </a:xfrm>
            <a:custGeom>
              <a:avLst/>
              <a:gdLst/>
              <a:ahLst/>
              <a:cxnLst/>
              <a:rect l="l" t="t" r="r" b="b"/>
              <a:pathLst>
                <a:path w="356235" h="344805">
                  <a:moveTo>
                    <a:pt x="166369" y="0"/>
                  </a:moveTo>
                  <a:lnTo>
                    <a:pt x="124512" y="26569"/>
                  </a:lnTo>
                  <a:lnTo>
                    <a:pt x="86538" y="57991"/>
                  </a:lnTo>
                  <a:lnTo>
                    <a:pt x="52856" y="93844"/>
                  </a:lnTo>
                  <a:lnTo>
                    <a:pt x="23873" y="133709"/>
                  </a:lnTo>
                  <a:lnTo>
                    <a:pt x="0" y="177164"/>
                  </a:lnTo>
                  <a:lnTo>
                    <a:pt x="355726" y="344550"/>
                  </a:lnTo>
                  <a:lnTo>
                    <a:pt x="166369" y="0"/>
                  </a:lnTo>
                  <a:close/>
                </a:path>
              </a:pathLst>
            </a:custGeom>
            <a:solidFill>
              <a:srgbClr val="5C949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" name="object 65" descr=""/>
            <p:cNvSpPr/>
            <p:nvPr/>
          </p:nvSpPr>
          <p:spPr>
            <a:xfrm>
              <a:off x="3392296" y="2431415"/>
              <a:ext cx="356235" cy="344805"/>
            </a:xfrm>
            <a:custGeom>
              <a:avLst/>
              <a:gdLst/>
              <a:ahLst/>
              <a:cxnLst/>
              <a:rect l="l" t="t" r="r" b="b"/>
              <a:pathLst>
                <a:path w="356235" h="344805">
                  <a:moveTo>
                    <a:pt x="0" y="177164"/>
                  </a:moveTo>
                  <a:lnTo>
                    <a:pt x="23873" y="133709"/>
                  </a:lnTo>
                  <a:lnTo>
                    <a:pt x="52856" y="93844"/>
                  </a:lnTo>
                  <a:lnTo>
                    <a:pt x="86538" y="57991"/>
                  </a:lnTo>
                  <a:lnTo>
                    <a:pt x="124512" y="26569"/>
                  </a:lnTo>
                  <a:lnTo>
                    <a:pt x="166369" y="0"/>
                  </a:lnTo>
                  <a:lnTo>
                    <a:pt x="355726" y="344550"/>
                  </a:lnTo>
                  <a:lnTo>
                    <a:pt x="0" y="177164"/>
                  </a:lnTo>
                  <a:close/>
                </a:path>
              </a:pathLst>
            </a:custGeom>
            <a:ln w="1904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6" name="object 66" descr=""/>
            <p:cNvSpPr/>
            <p:nvPr/>
          </p:nvSpPr>
          <p:spPr>
            <a:xfrm>
              <a:off x="3558666" y="2389759"/>
              <a:ext cx="189865" cy="386715"/>
            </a:xfrm>
            <a:custGeom>
              <a:avLst/>
              <a:gdLst/>
              <a:ahLst/>
              <a:cxnLst/>
              <a:rect l="l" t="t" r="r" b="b"/>
              <a:pathLst>
                <a:path w="189864" h="386714">
                  <a:moveTo>
                    <a:pt x="115697" y="0"/>
                  </a:moveTo>
                  <a:lnTo>
                    <a:pt x="85599" y="6990"/>
                  </a:lnTo>
                  <a:lnTo>
                    <a:pt x="56181" y="16303"/>
                  </a:lnTo>
                  <a:lnTo>
                    <a:pt x="27596" y="27878"/>
                  </a:lnTo>
                  <a:lnTo>
                    <a:pt x="0" y="41655"/>
                  </a:lnTo>
                  <a:lnTo>
                    <a:pt x="189357" y="386206"/>
                  </a:lnTo>
                  <a:lnTo>
                    <a:pt x="115697" y="0"/>
                  </a:lnTo>
                  <a:close/>
                </a:path>
              </a:pathLst>
            </a:custGeom>
            <a:solidFill>
              <a:srgbClr val="00918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" name="object 67" descr=""/>
            <p:cNvSpPr/>
            <p:nvPr/>
          </p:nvSpPr>
          <p:spPr>
            <a:xfrm>
              <a:off x="3558666" y="2389759"/>
              <a:ext cx="189865" cy="386715"/>
            </a:xfrm>
            <a:custGeom>
              <a:avLst/>
              <a:gdLst/>
              <a:ahLst/>
              <a:cxnLst/>
              <a:rect l="l" t="t" r="r" b="b"/>
              <a:pathLst>
                <a:path w="189864" h="386714">
                  <a:moveTo>
                    <a:pt x="0" y="41655"/>
                  </a:moveTo>
                  <a:lnTo>
                    <a:pt x="27596" y="27878"/>
                  </a:lnTo>
                  <a:lnTo>
                    <a:pt x="56181" y="16303"/>
                  </a:lnTo>
                  <a:lnTo>
                    <a:pt x="85599" y="6990"/>
                  </a:lnTo>
                  <a:lnTo>
                    <a:pt x="115697" y="0"/>
                  </a:lnTo>
                  <a:lnTo>
                    <a:pt x="189357" y="386206"/>
                  </a:lnTo>
                  <a:lnTo>
                    <a:pt x="0" y="41655"/>
                  </a:lnTo>
                  <a:close/>
                </a:path>
              </a:pathLst>
            </a:custGeom>
            <a:ln w="1904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8" name="object 68" descr=""/>
            <p:cNvSpPr/>
            <p:nvPr/>
          </p:nvSpPr>
          <p:spPr>
            <a:xfrm>
              <a:off x="3674363" y="2382774"/>
              <a:ext cx="73660" cy="393700"/>
            </a:xfrm>
            <a:custGeom>
              <a:avLst/>
              <a:gdLst/>
              <a:ahLst/>
              <a:cxnLst/>
              <a:rect l="l" t="t" r="r" b="b"/>
              <a:pathLst>
                <a:path w="73660" h="393700">
                  <a:moveTo>
                    <a:pt x="73660" y="0"/>
                  </a:moveTo>
                  <a:lnTo>
                    <a:pt x="55114" y="448"/>
                  </a:lnTo>
                  <a:lnTo>
                    <a:pt x="36639" y="1777"/>
                  </a:lnTo>
                  <a:lnTo>
                    <a:pt x="18260" y="3964"/>
                  </a:lnTo>
                  <a:lnTo>
                    <a:pt x="0" y="6985"/>
                  </a:lnTo>
                  <a:lnTo>
                    <a:pt x="73660" y="393191"/>
                  </a:lnTo>
                  <a:lnTo>
                    <a:pt x="73660" y="0"/>
                  </a:lnTo>
                  <a:close/>
                </a:path>
              </a:pathLst>
            </a:custGeom>
            <a:solidFill>
              <a:srgbClr val="67C4B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9" name="object 69" descr=""/>
            <p:cNvSpPr/>
            <p:nvPr/>
          </p:nvSpPr>
          <p:spPr>
            <a:xfrm>
              <a:off x="3674363" y="2382774"/>
              <a:ext cx="73660" cy="393700"/>
            </a:xfrm>
            <a:custGeom>
              <a:avLst/>
              <a:gdLst/>
              <a:ahLst/>
              <a:cxnLst/>
              <a:rect l="l" t="t" r="r" b="b"/>
              <a:pathLst>
                <a:path w="73660" h="393700">
                  <a:moveTo>
                    <a:pt x="0" y="6985"/>
                  </a:moveTo>
                  <a:lnTo>
                    <a:pt x="18260" y="3964"/>
                  </a:lnTo>
                  <a:lnTo>
                    <a:pt x="36639" y="1777"/>
                  </a:lnTo>
                  <a:lnTo>
                    <a:pt x="55114" y="448"/>
                  </a:lnTo>
                  <a:lnTo>
                    <a:pt x="73660" y="0"/>
                  </a:lnTo>
                  <a:lnTo>
                    <a:pt x="73660" y="393191"/>
                  </a:lnTo>
                  <a:lnTo>
                    <a:pt x="0" y="6985"/>
                  </a:lnTo>
                  <a:close/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0" name="object 70" descr=""/>
            <p:cNvSpPr/>
            <p:nvPr/>
          </p:nvSpPr>
          <p:spPr>
            <a:xfrm>
              <a:off x="3711320" y="2318385"/>
              <a:ext cx="57150" cy="66675"/>
            </a:xfrm>
            <a:custGeom>
              <a:avLst/>
              <a:gdLst/>
              <a:ahLst/>
              <a:cxnLst/>
              <a:rect l="l" t="t" r="r" b="b"/>
              <a:pathLst>
                <a:path w="57150" h="66675">
                  <a:moveTo>
                    <a:pt x="0" y="66293"/>
                  </a:moveTo>
                  <a:lnTo>
                    <a:pt x="0" y="0"/>
                  </a:lnTo>
                  <a:lnTo>
                    <a:pt x="57150" y="0"/>
                  </a:lnTo>
                </a:path>
              </a:pathLst>
            </a:custGeom>
            <a:ln w="9525">
              <a:solidFill>
                <a:srgbClr val="E7E6E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1" name="object 71" descr=""/>
          <p:cNvSpPr txBox="1"/>
          <p:nvPr/>
        </p:nvSpPr>
        <p:spPr>
          <a:xfrm>
            <a:off x="3808221" y="2595371"/>
            <a:ext cx="25336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 b="1">
                <a:solidFill>
                  <a:srgbClr val="FFFFFF"/>
                </a:solidFill>
                <a:latin typeface="Arial"/>
                <a:cs typeface="Arial"/>
              </a:rPr>
              <a:t>39%</a:t>
            </a:r>
            <a:endParaRPr sz="900">
              <a:latin typeface="Arial"/>
              <a:cs typeface="Arial"/>
            </a:endParaRPr>
          </a:p>
        </p:txBody>
      </p:sp>
      <p:sp>
        <p:nvSpPr>
          <p:cNvPr id="72" name="object 72" descr=""/>
          <p:cNvSpPr txBox="1"/>
          <p:nvPr/>
        </p:nvSpPr>
        <p:spPr>
          <a:xfrm>
            <a:off x="3401821" y="2671571"/>
            <a:ext cx="39306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 b="1">
                <a:solidFill>
                  <a:srgbClr val="FFFFFF"/>
                </a:solidFill>
                <a:latin typeface="Arial"/>
                <a:cs typeface="Arial"/>
              </a:rPr>
              <a:t>13%</a:t>
            </a:r>
            <a:endParaRPr sz="900">
              <a:latin typeface="Arial"/>
              <a:cs typeface="Arial"/>
            </a:endParaRPr>
          </a:p>
          <a:p>
            <a:pPr marL="152400">
              <a:lnSpc>
                <a:spcPct val="100000"/>
              </a:lnSpc>
              <a:spcBef>
                <a:spcPts val="720"/>
              </a:spcBef>
            </a:pPr>
            <a:r>
              <a:rPr dirty="0" sz="900" spc="-25" b="1">
                <a:solidFill>
                  <a:srgbClr val="FFFFFF"/>
                </a:solidFill>
                <a:latin typeface="Arial"/>
                <a:cs typeface="Arial"/>
              </a:rPr>
              <a:t>30%</a:t>
            </a:r>
            <a:endParaRPr sz="900">
              <a:latin typeface="Arial"/>
              <a:cs typeface="Arial"/>
            </a:endParaRPr>
          </a:p>
        </p:txBody>
      </p:sp>
      <p:sp>
        <p:nvSpPr>
          <p:cNvPr id="73" name="object 73" descr=""/>
          <p:cNvSpPr txBox="1"/>
          <p:nvPr/>
        </p:nvSpPr>
        <p:spPr>
          <a:xfrm>
            <a:off x="3296920" y="2195296"/>
            <a:ext cx="337185" cy="369570"/>
          </a:xfrm>
          <a:prstGeom prst="rect">
            <a:avLst/>
          </a:prstGeom>
        </p:spPr>
        <p:txBody>
          <a:bodyPr wrap="square" lIns="0" tIns="47625" rIns="0" bIns="0" rtlCol="0" vert="horz">
            <a:spAutoFit/>
          </a:bodyPr>
          <a:lstStyle/>
          <a:p>
            <a:pPr marL="159385">
              <a:lnSpc>
                <a:spcPct val="100000"/>
              </a:lnSpc>
              <a:spcBef>
                <a:spcPts val="375"/>
              </a:spcBef>
            </a:pPr>
            <a:r>
              <a:rPr dirty="0" sz="900" spc="-25" b="1">
                <a:solidFill>
                  <a:srgbClr val="010027"/>
                </a:solidFill>
                <a:latin typeface="Arial"/>
                <a:cs typeface="Arial"/>
              </a:rPr>
              <a:t>5%</a:t>
            </a:r>
            <a:endParaRPr sz="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70"/>
              </a:spcBef>
            </a:pPr>
            <a:r>
              <a:rPr dirty="0" sz="900" spc="-25" b="1">
                <a:solidFill>
                  <a:srgbClr val="010027"/>
                </a:solidFill>
                <a:latin typeface="Arial"/>
                <a:cs typeface="Arial"/>
              </a:rPr>
              <a:t>10%</a:t>
            </a:r>
            <a:endParaRPr sz="900">
              <a:latin typeface="Arial"/>
              <a:cs typeface="Arial"/>
            </a:endParaRPr>
          </a:p>
        </p:txBody>
      </p:sp>
      <p:sp>
        <p:nvSpPr>
          <p:cNvPr id="74" name="object 74" descr=""/>
          <p:cNvSpPr txBox="1"/>
          <p:nvPr/>
        </p:nvSpPr>
        <p:spPr>
          <a:xfrm>
            <a:off x="3769614" y="2195321"/>
            <a:ext cx="19050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 b="1">
                <a:solidFill>
                  <a:srgbClr val="010027"/>
                </a:solidFill>
                <a:latin typeface="Arial"/>
                <a:cs typeface="Arial"/>
              </a:rPr>
              <a:t>3%</a:t>
            </a:r>
            <a:endParaRPr sz="900">
              <a:latin typeface="Arial"/>
              <a:cs typeface="Arial"/>
            </a:endParaRPr>
          </a:p>
        </p:txBody>
      </p:sp>
      <p:sp>
        <p:nvSpPr>
          <p:cNvPr id="75" name="object 75" descr=""/>
          <p:cNvSpPr txBox="1"/>
          <p:nvPr/>
        </p:nvSpPr>
        <p:spPr>
          <a:xfrm>
            <a:off x="619251" y="1321308"/>
            <a:ext cx="3355975" cy="5060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0" marR="5080" indent="-114300">
              <a:lnSpc>
                <a:spcPct val="100000"/>
              </a:lnSpc>
              <a:spcBef>
                <a:spcPts val="100"/>
              </a:spcBef>
              <a:buClr>
                <a:srgbClr val="009999"/>
              </a:buClr>
              <a:buFont typeface="Wingdings"/>
              <a:buChar char=""/>
              <a:tabLst>
                <a:tab pos="127000" algn="l"/>
              </a:tabLst>
            </a:pP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The</a:t>
            </a:r>
            <a:r>
              <a:rPr dirty="0" sz="1050" spc="-2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Smart</a:t>
            </a:r>
            <a:r>
              <a:rPr dirty="0" sz="1050" spc="-2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Grid</a:t>
            </a:r>
            <a:r>
              <a:rPr dirty="0" sz="1050" spc="-1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 spc="-10">
                <a:solidFill>
                  <a:srgbClr val="010027"/>
                </a:solidFill>
                <a:latin typeface="Arial MT"/>
                <a:cs typeface="Arial MT"/>
              </a:rPr>
              <a:t>Investment</a:t>
            </a:r>
            <a:r>
              <a:rPr dirty="0" sz="1050" spc="-2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Grant</a:t>
            </a:r>
            <a:r>
              <a:rPr dirty="0" sz="1050" spc="-2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aimed</a:t>
            </a:r>
            <a:r>
              <a:rPr dirty="0" sz="1050" spc="-1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to</a:t>
            </a:r>
            <a:r>
              <a:rPr dirty="0" sz="1050" spc="-2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 spc="-10">
                <a:solidFill>
                  <a:srgbClr val="010027"/>
                </a:solidFill>
                <a:latin typeface="Arial MT"/>
                <a:cs typeface="Arial MT"/>
              </a:rPr>
              <a:t>accelerate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the</a:t>
            </a:r>
            <a:r>
              <a:rPr dirty="0" sz="1050" spc="-4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 spc="-10">
                <a:solidFill>
                  <a:srgbClr val="010027"/>
                </a:solidFill>
                <a:latin typeface="Arial MT"/>
                <a:cs typeface="Arial MT"/>
              </a:rPr>
              <a:t>modernization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of</a:t>
            </a:r>
            <a:r>
              <a:rPr dirty="0" sz="1050" spc="-4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the</a:t>
            </a:r>
            <a:r>
              <a:rPr dirty="0" sz="1050" spc="-4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nation’s</a:t>
            </a:r>
            <a:r>
              <a:rPr dirty="0" sz="1050" spc="-1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electrical</a:t>
            </a:r>
            <a:r>
              <a:rPr dirty="0" sz="1050" spc="-2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grid</a:t>
            </a:r>
            <a:r>
              <a:rPr dirty="0" sz="1050" spc="-2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with</a:t>
            </a:r>
            <a:r>
              <a:rPr dirty="0" sz="1050" spc="-25">
                <a:solidFill>
                  <a:srgbClr val="010027"/>
                </a:solidFill>
                <a:latin typeface="Arial MT"/>
                <a:cs typeface="Arial MT"/>
              </a:rPr>
              <a:t> an</a:t>
            </a:r>
            <a:endParaRPr sz="1050">
              <a:latin typeface="Arial MT"/>
              <a:cs typeface="Arial MT"/>
            </a:endParaRPr>
          </a:p>
          <a:p>
            <a:pPr marL="127000">
              <a:lnSpc>
                <a:spcPct val="100000"/>
              </a:lnSpc>
              <a:spcBef>
                <a:spcPts val="5"/>
              </a:spcBef>
            </a:pP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$8</a:t>
            </a:r>
            <a:r>
              <a:rPr dirty="0" sz="1050" spc="-1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Bn</a:t>
            </a:r>
            <a:r>
              <a:rPr dirty="0" sz="1050" spc="-2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 spc="-10">
                <a:solidFill>
                  <a:srgbClr val="010027"/>
                </a:solidFill>
                <a:latin typeface="Arial MT"/>
                <a:cs typeface="Arial MT"/>
              </a:rPr>
              <a:t>investment</a:t>
            </a:r>
            <a:endParaRPr sz="1050">
              <a:latin typeface="Arial MT"/>
              <a:cs typeface="Arial MT"/>
            </a:endParaRPr>
          </a:p>
        </p:txBody>
      </p:sp>
      <p:sp>
        <p:nvSpPr>
          <p:cNvPr id="76" name="object 76" descr=""/>
          <p:cNvSpPr txBox="1"/>
          <p:nvPr/>
        </p:nvSpPr>
        <p:spPr>
          <a:xfrm>
            <a:off x="796798" y="3605784"/>
            <a:ext cx="605155" cy="1327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00" spc="-10" b="1">
                <a:solidFill>
                  <a:srgbClr val="010027"/>
                </a:solidFill>
                <a:latin typeface="Arial"/>
                <a:cs typeface="Arial"/>
              </a:rPr>
              <a:t>Transmission</a:t>
            </a:r>
            <a:endParaRPr sz="700">
              <a:latin typeface="Arial"/>
              <a:cs typeface="Arial"/>
            </a:endParaRPr>
          </a:p>
        </p:txBody>
      </p:sp>
      <p:sp>
        <p:nvSpPr>
          <p:cNvPr id="77" name="object 77" descr=""/>
          <p:cNvSpPr txBox="1"/>
          <p:nvPr/>
        </p:nvSpPr>
        <p:spPr>
          <a:xfrm>
            <a:off x="796798" y="3405124"/>
            <a:ext cx="989965" cy="1327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00" b="1">
                <a:solidFill>
                  <a:srgbClr val="010027"/>
                </a:solidFill>
                <a:latin typeface="Arial"/>
                <a:cs typeface="Arial"/>
              </a:rPr>
              <a:t>Cross</a:t>
            </a:r>
            <a:r>
              <a:rPr dirty="0" sz="700" spc="-2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700" b="1">
                <a:solidFill>
                  <a:srgbClr val="010027"/>
                </a:solidFill>
                <a:latin typeface="Arial"/>
                <a:cs typeface="Arial"/>
              </a:rPr>
              <a:t>Cutting</a:t>
            </a:r>
            <a:r>
              <a:rPr dirty="0" sz="700" spc="-2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700" spc="-10" b="1">
                <a:solidFill>
                  <a:srgbClr val="010027"/>
                </a:solidFill>
                <a:latin typeface="Arial"/>
                <a:cs typeface="Arial"/>
              </a:rPr>
              <a:t>Projects</a:t>
            </a:r>
            <a:endParaRPr sz="700">
              <a:latin typeface="Arial"/>
              <a:cs typeface="Arial"/>
            </a:endParaRPr>
          </a:p>
        </p:txBody>
      </p:sp>
      <p:sp>
        <p:nvSpPr>
          <p:cNvPr id="78" name="object 78" descr=""/>
          <p:cNvSpPr txBox="1"/>
          <p:nvPr/>
        </p:nvSpPr>
        <p:spPr>
          <a:xfrm>
            <a:off x="3247135" y="3604005"/>
            <a:ext cx="1123950" cy="1327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00" b="1">
                <a:solidFill>
                  <a:srgbClr val="010027"/>
                </a:solidFill>
                <a:latin typeface="Arial"/>
                <a:cs typeface="Arial"/>
              </a:rPr>
              <a:t>Equipment</a:t>
            </a:r>
            <a:r>
              <a:rPr dirty="0" sz="700" spc="-3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700" spc="-10" b="1">
                <a:solidFill>
                  <a:srgbClr val="010027"/>
                </a:solidFill>
                <a:latin typeface="Arial"/>
                <a:cs typeface="Arial"/>
              </a:rPr>
              <a:t>Manufacturing</a:t>
            </a:r>
            <a:endParaRPr sz="700">
              <a:latin typeface="Arial"/>
              <a:cs typeface="Arial"/>
            </a:endParaRPr>
          </a:p>
        </p:txBody>
      </p:sp>
      <p:sp>
        <p:nvSpPr>
          <p:cNvPr id="79" name="object 79" descr=""/>
          <p:cNvSpPr/>
          <p:nvPr/>
        </p:nvSpPr>
        <p:spPr>
          <a:xfrm>
            <a:off x="664463" y="3426714"/>
            <a:ext cx="106680" cy="91440"/>
          </a:xfrm>
          <a:custGeom>
            <a:avLst/>
            <a:gdLst/>
            <a:ahLst/>
            <a:cxnLst/>
            <a:rect l="l" t="t" r="r" b="b"/>
            <a:pathLst>
              <a:path w="106679" h="91439">
                <a:moveTo>
                  <a:pt x="106679" y="0"/>
                </a:moveTo>
                <a:lnTo>
                  <a:pt x="0" y="0"/>
                </a:lnTo>
                <a:lnTo>
                  <a:pt x="0" y="91439"/>
                </a:lnTo>
                <a:lnTo>
                  <a:pt x="106679" y="91439"/>
                </a:lnTo>
                <a:lnTo>
                  <a:pt x="106679" y="0"/>
                </a:lnTo>
                <a:close/>
              </a:path>
            </a:pathLst>
          </a:custGeom>
          <a:solidFill>
            <a:srgbClr val="0099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0" name="object 80" descr=""/>
          <p:cNvSpPr/>
          <p:nvPr/>
        </p:nvSpPr>
        <p:spPr>
          <a:xfrm>
            <a:off x="1898904" y="3426714"/>
            <a:ext cx="106045" cy="91440"/>
          </a:xfrm>
          <a:custGeom>
            <a:avLst/>
            <a:gdLst/>
            <a:ahLst/>
            <a:cxnLst/>
            <a:rect l="l" t="t" r="r" b="b"/>
            <a:pathLst>
              <a:path w="106044" h="91439">
                <a:moveTo>
                  <a:pt x="105918" y="0"/>
                </a:moveTo>
                <a:lnTo>
                  <a:pt x="0" y="0"/>
                </a:lnTo>
                <a:lnTo>
                  <a:pt x="0" y="91439"/>
                </a:lnTo>
                <a:lnTo>
                  <a:pt x="105918" y="91439"/>
                </a:lnTo>
                <a:lnTo>
                  <a:pt x="105918" y="0"/>
                </a:lnTo>
                <a:close/>
              </a:path>
            </a:pathLst>
          </a:custGeom>
          <a:solidFill>
            <a:srgbClr val="00C2B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1" name="object 81" descr=""/>
          <p:cNvSpPr txBox="1"/>
          <p:nvPr/>
        </p:nvSpPr>
        <p:spPr>
          <a:xfrm>
            <a:off x="2045461" y="3406902"/>
            <a:ext cx="846455" cy="1327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00" b="1">
                <a:solidFill>
                  <a:srgbClr val="010027"/>
                </a:solidFill>
                <a:latin typeface="Arial"/>
                <a:cs typeface="Arial"/>
              </a:rPr>
              <a:t>Advanced</a:t>
            </a:r>
            <a:r>
              <a:rPr dirty="0" sz="700" spc="-4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700" spc="-10" b="1">
                <a:solidFill>
                  <a:srgbClr val="010027"/>
                </a:solidFill>
                <a:latin typeface="Arial"/>
                <a:cs typeface="Arial"/>
              </a:rPr>
              <a:t>Metering</a:t>
            </a:r>
            <a:endParaRPr sz="700">
              <a:latin typeface="Arial"/>
              <a:cs typeface="Arial"/>
            </a:endParaRPr>
          </a:p>
        </p:txBody>
      </p:sp>
      <p:sp>
        <p:nvSpPr>
          <p:cNvPr id="82" name="object 82" descr=""/>
          <p:cNvSpPr/>
          <p:nvPr/>
        </p:nvSpPr>
        <p:spPr>
          <a:xfrm>
            <a:off x="3118104" y="3426714"/>
            <a:ext cx="106045" cy="91440"/>
          </a:xfrm>
          <a:custGeom>
            <a:avLst/>
            <a:gdLst/>
            <a:ahLst/>
            <a:cxnLst/>
            <a:rect l="l" t="t" r="r" b="b"/>
            <a:pathLst>
              <a:path w="106044" h="91439">
                <a:moveTo>
                  <a:pt x="105918" y="0"/>
                </a:moveTo>
                <a:lnTo>
                  <a:pt x="0" y="0"/>
                </a:lnTo>
                <a:lnTo>
                  <a:pt x="0" y="91439"/>
                </a:lnTo>
                <a:lnTo>
                  <a:pt x="105918" y="91439"/>
                </a:lnTo>
                <a:lnTo>
                  <a:pt x="105918" y="0"/>
                </a:lnTo>
                <a:close/>
              </a:path>
            </a:pathLst>
          </a:custGeom>
          <a:solidFill>
            <a:srgbClr val="2C716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3" name="object 83" descr=""/>
          <p:cNvSpPr txBox="1"/>
          <p:nvPr/>
        </p:nvSpPr>
        <p:spPr>
          <a:xfrm>
            <a:off x="3247135" y="3406902"/>
            <a:ext cx="525780" cy="1327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00" spc="-10" b="1">
                <a:solidFill>
                  <a:srgbClr val="010027"/>
                </a:solidFill>
                <a:latin typeface="Arial"/>
                <a:cs typeface="Arial"/>
              </a:rPr>
              <a:t>Distribution</a:t>
            </a:r>
            <a:endParaRPr sz="700">
              <a:latin typeface="Arial"/>
              <a:cs typeface="Arial"/>
            </a:endParaRPr>
          </a:p>
        </p:txBody>
      </p:sp>
      <p:sp>
        <p:nvSpPr>
          <p:cNvPr id="84" name="object 84" descr=""/>
          <p:cNvSpPr/>
          <p:nvPr/>
        </p:nvSpPr>
        <p:spPr>
          <a:xfrm>
            <a:off x="664463" y="3630167"/>
            <a:ext cx="106680" cy="91440"/>
          </a:xfrm>
          <a:custGeom>
            <a:avLst/>
            <a:gdLst/>
            <a:ahLst/>
            <a:cxnLst/>
            <a:rect l="l" t="t" r="r" b="b"/>
            <a:pathLst>
              <a:path w="106679" h="91439">
                <a:moveTo>
                  <a:pt x="106679" y="0"/>
                </a:moveTo>
                <a:lnTo>
                  <a:pt x="0" y="0"/>
                </a:lnTo>
                <a:lnTo>
                  <a:pt x="0" y="91439"/>
                </a:lnTo>
                <a:lnTo>
                  <a:pt x="106679" y="91439"/>
                </a:lnTo>
                <a:lnTo>
                  <a:pt x="106679" y="0"/>
                </a:lnTo>
                <a:close/>
              </a:path>
            </a:pathLst>
          </a:custGeom>
          <a:solidFill>
            <a:srgbClr val="5C949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5" name="object 85" descr=""/>
          <p:cNvSpPr/>
          <p:nvPr/>
        </p:nvSpPr>
        <p:spPr>
          <a:xfrm>
            <a:off x="1898904" y="3630167"/>
            <a:ext cx="106045" cy="91440"/>
          </a:xfrm>
          <a:custGeom>
            <a:avLst/>
            <a:gdLst/>
            <a:ahLst/>
            <a:cxnLst/>
            <a:rect l="l" t="t" r="r" b="b"/>
            <a:pathLst>
              <a:path w="106044" h="91439">
                <a:moveTo>
                  <a:pt x="105918" y="0"/>
                </a:moveTo>
                <a:lnTo>
                  <a:pt x="0" y="0"/>
                </a:lnTo>
                <a:lnTo>
                  <a:pt x="0" y="91439"/>
                </a:lnTo>
                <a:lnTo>
                  <a:pt x="105918" y="91439"/>
                </a:lnTo>
                <a:lnTo>
                  <a:pt x="105918" y="0"/>
                </a:lnTo>
                <a:close/>
              </a:path>
            </a:pathLst>
          </a:custGeom>
          <a:solidFill>
            <a:srgbClr val="00918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6" name="object 86" descr=""/>
          <p:cNvSpPr/>
          <p:nvPr/>
        </p:nvSpPr>
        <p:spPr>
          <a:xfrm>
            <a:off x="3118104" y="3630167"/>
            <a:ext cx="106045" cy="91440"/>
          </a:xfrm>
          <a:custGeom>
            <a:avLst/>
            <a:gdLst/>
            <a:ahLst/>
            <a:cxnLst/>
            <a:rect l="l" t="t" r="r" b="b"/>
            <a:pathLst>
              <a:path w="106044" h="91439">
                <a:moveTo>
                  <a:pt x="105918" y="0"/>
                </a:moveTo>
                <a:lnTo>
                  <a:pt x="0" y="0"/>
                </a:lnTo>
                <a:lnTo>
                  <a:pt x="0" y="91439"/>
                </a:lnTo>
                <a:lnTo>
                  <a:pt x="105918" y="91439"/>
                </a:lnTo>
                <a:lnTo>
                  <a:pt x="105918" y="0"/>
                </a:lnTo>
                <a:close/>
              </a:path>
            </a:pathLst>
          </a:custGeom>
          <a:solidFill>
            <a:srgbClr val="67C4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7" name="object 87" descr=""/>
          <p:cNvSpPr txBox="1"/>
          <p:nvPr/>
        </p:nvSpPr>
        <p:spPr>
          <a:xfrm>
            <a:off x="2045461" y="3605784"/>
            <a:ext cx="833755" cy="1327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00" b="1">
                <a:solidFill>
                  <a:srgbClr val="010027"/>
                </a:solidFill>
                <a:latin typeface="Arial"/>
                <a:cs typeface="Arial"/>
              </a:rPr>
              <a:t>Computer</a:t>
            </a:r>
            <a:r>
              <a:rPr dirty="0" sz="700" spc="-4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700" spc="-10" b="1">
                <a:solidFill>
                  <a:srgbClr val="010027"/>
                </a:solidFill>
                <a:latin typeface="Arial"/>
                <a:cs typeface="Arial"/>
              </a:rPr>
              <a:t>Systems</a:t>
            </a:r>
            <a:endParaRPr sz="700">
              <a:latin typeface="Arial"/>
              <a:cs typeface="Arial"/>
            </a:endParaRPr>
          </a:p>
        </p:txBody>
      </p:sp>
      <p:pic>
        <p:nvPicPr>
          <p:cNvPr id="88" name="object 88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606028" y="949071"/>
            <a:ext cx="57150" cy="305180"/>
          </a:xfrm>
          <a:prstGeom prst="rect">
            <a:avLst/>
          </a:prstGeom>
        </p:spPr>
      </p:pic>
      <p:sp>
        <p:nvSpPr>
          <p:cNvPr id="89" name="object 89" descr=""/>
          <p:cNvSpPr/>
          <p:nvPr/>
        </p:nvSpPr>
        <p:spPr>
          <a:xfrm>
            <a:off x="4390644" y="948689"/>
            <a:ext cx="142240" cy="2870200"/>
          </a:xfrm>
          <a:custGeom>
            <a:avLst/>
            <a:gdLst/>
            <a:ahLst/>
            <a:cxnLst/>
            <a:rect l="l" t="t" r="r" b="b"/>
            <a:pathLst>
              <a:path w="142239" h="2870200">
                <a:moveTo>
                  <a:pt x="0" y="0"/>
                </a:moveTo>
                <a:lnTo>
                  <a:pt x="0" y="2869692"/>
                </a:lnTo>
                <a:lnTo>
                  <a:pt x="141731" y="1434846"/>
                </a:lnTo>
                <a:lnTo>
                  <a:pt x="0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0" name="object 90" descr=""/>
          <p:cNvSpPr/>
          <p:nvPr/>
        </p:nvSpPr>
        <p:spPr>
          <a:xfrm>
            <a:off x="8362188" y="948689"/>
            <a:ext cx="142875" cy="2870200"/>
          </a:xfrm>
          <a:custGeom>
            <a:avLst/>
            <a:gdLst/>
            <a:ahLst/>
            <a:cxnLst/>
            <a:rect l="l" t="t" r="r" b="b"/>
            <a:pathLst>
              <a:path w="142875" h="2870200">
                <a:moveTo>
                  <a:pt x="0" y="0"/>
                </a:moveTo>
                <a:lnTo>
                  <a:pt x="0" y="2869692"/>
                </a:lnTo>
                <a:lnTo>
                  <a:pt x="142493" y="1434846"/>
                </a:lnTo>
                <a:lnTo>
                  <a:pt x="0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1" name="object 91" descr=""/>
          <p:cNvSpPr txBox="1"/>
          <p:nvPr/>
        </p:nvSpPr>
        <p:spPr>
          <a:xfrm>
            <a:off x="4608829" y="1321308"/>
            <a:ext cx="2070100" cy="7042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0" marR="12065" indent="-114300">
              <a:lnSpc>
                <a:spcPct val="100000"/>
              </a:lnSpc>
              <a:spcBef>
                <a:spcPts val="100"/>
              </a:spcBef>
              <a:buClr>
                <a:srgbClr val="009999"/>
              </a:buClr>
              <a:buFont typeface="Wingdings"/>
              <a:buChar char=""/>
              <a:tabLst>
                <a:tab pos="127000" algn="l"/>
              </a:tabLst>
            </a:pP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US</a:t>
            </a:r>
            <a:r>
              <a:rPr dirty="0" sz="1050" spc="-5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microgrid</a:t>
            </a:r>
            <a:r>
              <a:rPr dirty="0" sz="1050" spc="-4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market</a:t>
            </a:r>
            <a:r>
              <a:rPr dirty="0" sz="1050" spc="-5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reached</a:t>
            </a:r>
            <a:r>
              <a:rPr dirty="0" sz="1050" spc="-4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 spc="-25">
                <a:solidFill>
                  <a:srgbClr val="010027"/>
                </a:solidFill>
                <a:latin typeface="Arial MT"/>
                <a:cs typeface="Arial MT"/>
              </a:rPr>
              <a:t>10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GW</a:t>
            </a:r>
            <a:r>
              <a:rPr dirty="0" sz="1050" spc="-2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in</a:t>
            </a:r>
            <a:r>
              <a:rPr dirty="0" sz="1050" spc="-1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Q3</a:t>
            </a:r>
            <a:r>
              <a:rPr dirty="0" sz="1050" spc="-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 spc="-25">
                <a:solidFill>
                  <a:srgbClr val="010027"/>
                </a:solidFill>
                <a:latin typeface="Arial MT"/>
                <a:cs typeface="Arial MT"/>
              </a:rPr>
              <a:t>’22</a:t>
            </a:r>
            <a:endParaRPr sz="1050">
              <a:latin typeface="Arial MT"/>
              <a:cs typeface="Arial MT"/>
            </a:endParaRPr>
          </a:p>
          <a:p>
            <a:pPr marL="126364" indent="-113664">
              <a:lnSpc>
                <a:spcPct val="100000"/>
              </a:lnSpc>
              <a:spcBef>
                <a:spcPts val="305"/>
              </a:spcBef>
              <a:buClr>
                <a:srgbClr val="009999"/>
              </a:buClr>
              <a:buFont typeface="Wingdings"/>
              <a:buChar char=""/>
              <a:tabLst>
                <a:tab pos="126364" algn="l"/>
              </a:tabLst>
            </a:pP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For</a:t>
            </a:r>
            <a:r>
              <a:rPr dirty="0" sz="1050" spc="-3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comparison,</a:t>
            </a:r>
            <a:r>
              <a:rPr dirty="0" sz="1050" spc="-1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1H</a:t>
            </a:r>
            <a:r>
              <a:rPr dirty="0" sz="1050" spc="-2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‘20</a:t>
            </a:r>
            <a:r>
              <a:rPr dirty="0" sz="1050" spc="-2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had</a:t>
            </a:r>
            <a:r>
              <a:rPr dirty="0" sz="1050" spc="-1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 spc="-20">
                <a:solidFill>
                  <a:srgbClr val="010027"/>
                </a:solidFill>
                <a:latin typeface="Arial MT"/>
                <a:cs typeface="Arial MT"/>
              </a:rPr>
              <a:t>only</a:t>
            </a:r>
            <a:endParaRPr sz="1050">
              <a:latin typeface="Arial MT"/>
              <a:cs typeface="Arial MT"/>
            </a:endParaRPr>
          </a:p>
          <a:p>
            <a:pPr marL="127000">
              <a:lnSpc>
                <a:spcPct val="100000"/>
              </a:lnSpc>
            </a:pPr>
            <a:r>
              <a:rPr dirty="0" sz="1050" b="1">
                <a:solidFill>
                  <a:srgbClr val="010027"/>
                </a:solidFill>
                <a:latin typeface="Arial"/>
                <a:cs typeface="Arial"/>
              </a:rPr>
              <a:t>60</a:t>
            </a:r>
            <a:r>
              <a:rPr dirty="0" sz="1050" spc="-1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050" b="1">
                <a:solidFill>
                  <a:srgbClr val="010027"/>
                </a:solidFill>
                <a:latin typeface="Arial"/>
                <a:cs typeface="Arial"/>
              </a:rPr>
              <a:t>MW</a:t>
            </a:r>
            <a:r>
              <a:rPr dirty="0" sz="1050" spc="-1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050" spc="-10">
                <a:solidFill>
                  <a:srgbClr val="010027"/>
                </a:solidFill>
                <a:latin typeface="Arial MT"/>
                <a:cs typeface="Arial MT"/>
              </a:rPr>
              <a:t>connected</a:t>
            </a:r>
            <a:endParaRPr sz="1050">
              <a:latin typeface="Arial MT"/>
              <a:cs typeface="Arial MT"/>
            </a:endParaRPr>
          </a:p>
        </p:txBody>
      </p:sp>
      <p:sp>
        <p:nvSpPr>
          <p:cNvPr id="92" name="object 92" descr=""/>
          <p:cNvSpPr txBox="1"/>
          <p:nvPr/>
        </p:nvSpPr>
        <p:spPr>
          <a:xfrm>
            <a:off x="7076693" y="1775460"/>
            <a:ext cx="381000" cy="375920"/>
          </a:xfrm>
          <a:prstGeom prst="rect">
            <a:avLst/>
          </a:prstGeom>
          <a:solidFill>
            <a:srgbClr val="009999"/>
          </a:solidFill>
        </p:spPr>
        <p:txBody>
          <a:bodyPr wrap="square" lIns="0" tIns="11557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910"/>
              </a:spcBef>
            </a:pPr>
            <a:r>
              <a:rPr dirty="0" sz="900" spc="-50" b="1">
                <a:solidFill>
                  <a:srgbClr val="010027"/>
                </a:solidFill>
                <a:latin typeface="Arial"/>
                <a:cs typeface="Arial"/>
              </a:rPr>
              <a:t>7</a:t>
            </a:r>
            <a:endParaRPr sz="900">
              <a:latin typeface="Arial"/>
              <a:cs typeface="Arial"/>
            </a:endParaRPr>
          </a:p>
        </p:txBody>
      </p:sp>
      <p:sp>
        <p:nvSpPr>
          <p:cNvPr id="93" name="object 93" descr=""/>
          <p:cNvSpPr txBox="1"/>
          <p:nvPr/>
        </p:nvSpPr>
        <p:spPr>
          <a:xfrm>
            <a:off x="7076693" y="1584197"/>
            <a:ext cx="381000" cy="191770"/>
          </a:xfrm>
          <a:prstGeom prst="rect">
            <a:avLst/>
          </a:prstGeom>
          <a:solidFill>
            <a:srgbClr val="00C2B0"/>
          </a:solidFill>
        </p:spPr>
        <p:txBody>
          <a:bodyPr wrap="square" lIns="0" tIns="381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300"/>
              </a:spcBef>
            </a:pPr>
            <a:r>
              <a:rPr dirty="0" sz="900" spc="-50" b="1">
                <a:solidFill>
                  <a:srgbClr val="010027"/>
                </a:solidFill>
                <a:latin typeface="Arial"/>
                <a:cs typeface="Arial"/>
              </a:rPr>
              <a:t>3</a:t>
            </a:r>
            <a:endParaRPr sz="900">
              <a:latin typeface="Arial"/>
              <a:cs typeface="Arial"/>
            </a:endParaRPr>
          </a:p>
        </p:txBody>
      </p:sp>
      <p:sp>
        <p:nvSpPr>
          <p:cNvPr id="94" name="object 94" descr=""/>
          <p:cNvSpPr txBox="1"/>
          <p:nvPr/>
        </p:nvSpPr>
        <p:spPr>
          <a:xfrm>
            <a:off x="4608829" y="2060955"/>
            <a:ext cx="2390140" cy="40830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r" marR="65405">
              <a:lnSpc>
                <a:spcPct val="100000"/>
              </a:lnSpc>
              <a:spcBef>
                <a:spcPts val="100"/>
              </a:spcBef>
            </a:pPr>
            <a:r>
              <a:rPr dirty="0" sz="900" spc="-50">
                <a:solidFill>
                  <a:srgbClr val="010027"/>
                </a:solidFill>
                <a:latin typeface="Arial MT"/>
                <a:cs typeface="Arial MT"/>
              </a:rPr>
              <a:t>0</a:t>
            </a:r>
            <a:endParaRPr sz="9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730"/>
              </a:spcBef>
            </a:pPr>
            <a:r>
              <a:rPr dirty="0" sz="1000" b="1">
                <a:solidFill>
                  <a:srgbClr val="010027"/>
                </a:solidFill>
                <a:latin typeface="Arial"/>
                <a:cs typeface="Arial"/>
              </a:rPr>
              <a:t>New</a:t>
            </a:r>
            <a:r>
              <a:rPr dirty="0" sz="1000" spc="-2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000" b="1">
                <a:solidFill>
                  <a:srgbClr val="010027"/>
                </a:solidFill>
                <a:latin typeface="Arial"/>
                <a:cs typeface="Arial"/>
              </a:rPr>
              <a:t>microgrid</a:t>
            </a:r>
            <a:r>
              <a:rPr dirty="0" sz="1000" spc="-3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000" b="1">
                <a:solidFill>
                  <a:srgbClr val="010027"/>
                </a:solidFill>
                <a:latin typeface="Arial"/>
                <a:cs typeface="Arial"/>
              </a:rPr>
              <a:t>installations</a:t>
            </a:r>
            <a:r>
              <a:rPr dirty="0" sz="1000" spc="-4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000" b="1">
                <a:solidFill>
                  <a:srgbClr val="010027"/>
                </a:solidFill>
                <a:latin typeface="Arial"/>
                <a:cs typeface="Arial"/>
              </a:rPr>
              <a:t>in</a:t>
            </a:r>
            <a:r>
              <a:rPr dirty="0" sz="1000" spc="-2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000" b="1">
                <a:solidFill>
                  <a:srgbClr val="010027"/>
                </a:solidFill>
                <a:latin typeface="Arial"/>
                <a:cs typeface="Arial"/>
              </a:rPr>
              <a:t>the</a:t>
            </a:r>
            <a:r>
              <a:rPr dirty="0" sz="1000" spc="-2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000" spc="-25" b="1">
                <a:solidFill>
                  <a:srgbClr val="010027"/>
                </a:solidFill>
                <a:latin typeface="Arial"/>
                <a:cs typeface="Arial"/>
              </a:rPr>
              <a:t>US…</a:t>
            </a:r>
            <a:endParaRPr sz="1000">
              <a:latin typeface="Arial"/>
              <a:cs typeface="Arial"/>
            </a:endParaRPr>
          </a:p>
        </p:txBody>
      </p:sp>
      <p:sp>
        <p:nvSpPr>
          <p:cNvPr id="95" name="object 95" descr=""/>
          <p:cNvSpPr txBox="1"/>
          <p:nvPr/>
        </p:nvSpPr>
        <p:spPr>
          <a:xfrm>
            <a:off x="6849109" y="1792478"/>
            <a:ext cx="8953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50">
                <a:solidFill>
                  <a:srgbClr val="010027"/>
                </a:solidFill>
                <a:latin typeface="Arial MT"/>
                <a:cs typeface="Arial MT"/>
              </a:rPr>
              <a:t>5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96" name="object 96" descr=""/>
          <p:cNvSpPr txBox="1"/>
          <p:nvPr/>
        </p:nvSpPr>
        <p:spPr>
          <a:xfrm>
            <a:off x="6785609" y="1524000"/>
            <a:ext cx="15240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>
                <a:solidFill>
                  <a:srgbClr val="010027"/>
                </a:solidFill>
                <a:latin typeface="Arial MT"/>
                <a:cs typeface="Arial MT"/>
              </a:rPr>
              <a:t>10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97" name="object 97" descr=""/>
          <p:cNvSpPr txBox="1"/>
          <p:nvPr/>
        </p:nvSpPr>
        <p:spPr>
          <a:xfrm>
            <a:off x="6785609" y="1255267"/>
            <a:ext cx="1289050" cy="1631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60680" algn="l"/>
              </a:tabLst>
            </a:pPr>
            <a:r>
              <a:rPr dirty="0" sz="900" spc="-25">
                <a:solidFill>
                  <a:srgbClr val="010027"/>
                </a:solidFill>
                <a:latin typeface="Arial MT"/>
                <a:cs typeface="Arial MT"/>
              </a:rPr>
              <a:t>15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	</a:t>
            </a:r>
            <a:r>
              <a:rPr dirty="0" baseline="3086" sz="1350">
                <a:solidFill>
                  <a:srgbClr val="010027"/>
                </a:solidFill>
                <a:latin typeface="Arial MT"/>
                <a:cs typeface="Arial MT"/>
              </a:rPr>
              <a:t>In</a:t>
            </a:r>
            <a:r>
              <a:rPr dirty="0" baseline="3086" sz="1350" spc="-6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baseline="3086" sz="1350">
                <a:solidFill>
                  <a:srgbClr val="010027"/>
                </a:solidFill>
                <a:latin typeface="Arial MT"/>
                <a:cs typeface="Arial MT"/>
              </a:rPr>
              <a:t>gigawatts</a:t>
            </a:r>
            <a:r>
              <a:rPr dirty="0" baseline="3086" sz="1350" spc="-7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baseline="3086" sz="1350" spc="-30">
                <a:solidFill>
                  <a:srgbClr val="010027"/>
                </a:solidFill>
                <a:latin typeface="Arial MT"/>
                <a:cs typeface="Arial MT"/>
              </a:rPr>
              <a:t>(GW)</a:t>
            </a:r>
            <a:endParaRPr baseline="3086" sz="1350">
              <a:latin typeface="Arial MT"/>
              <a:cs typeface="Arial MT"/>
            </a:endParaRPr>
          </a:p>
        </p:txBody>
      </p:sp>
      <p:sp>
        <p:nvSpPr>
          <p:cNvPr id="98" name="object 98" descr=""/>
          <p:cNvSpPr/>
          <p:nvPr/>
        </p:nvSpPr>
        <p:spPr>
          <a:xfrm>
            <a:off x="7521702" y="1555241"/>
            <a:ext cx="58419" cy="58419"/>
          </a:xfrm>
          <a:custGeom>
            <a:avLst/>
            <a:gdLst/>
            <a:ahLst/>
            <a:cxnLst/>
            <a:rect l="l" t="t" r="r" b="b"/>
            <a:pathLst>
              <a:path w="58420" h="58419">
                <a:moveTo>
                  <a:pt x="57911" y="0"/>
                </a:moveTo>
                <a:lnTo>
                  <a:pt x="0" y="0"/>
                </a:lnTo>
                <a:lnTo>
                  <a:pt x="0" y="57912"/>
                </a:lnTo>
                <a:lnTo>
                  <a:pt x="57911" y="57912"/>
                </a:lnTo>
                <a:lnTo>
                  <a:pt x="57911" y="0"/>
                </a:lnTo>
                <a:close/>
              </a:path>
            </a:pathLst>
          </a:custGeom>
          <a:solidFill>
            <a:srgbClr val="00C2B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9" name="object 99" descr=""/>
          <p:cNvSpPr txBox="1"/>
          <p:nvPr/>
        </p:nvSpPr>
        <p:spPr>
          <a:xfrm>
            <a:off x="7591297" y="1493773"/>
            <a:ext cx="58483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In</a:t>
            </a:r>
            <a:r>
              <a:rPr dirty="0" sz="900" spc="-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900" spc="-10">
                <a:solidFill>
                  <a:srgbClr val="010027"/>
                </a:solidFill>
                <a:latin typeface="Arial MT"/>
                <a:cs typeface="Arial MT"/>
              </a:rPr>
              <a:t>planning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100" name="object 100" descr=""/>
          <p:cNvSpPr/>
          <p:nvPr/>
        </p:nvSpPr>
        <p:spPr>
          <a:xfrm>
            <a:off x="7521702" y="1884426"/>
            <a:ext cx="58419" cy="57150"/>
          </a:xfrm>
          <a:custGeom>
            <a:avLst/>
            <a:gdLst/>
            <a:ahLst/>
            <a:cxnLst/>
            <a:rect l="l" t="t" r="r" b="b"/>
            <a:pathLst>
              <a:path w="58420" h="57150">
                <a:moveTo>
                  <a:pt x="57911" y="0"/>
                </a:moveTo>
                <a:lnTo>
                  <a:pt x="0" y="0"/>
                </a:lnTo>
                <a:lnTo>
                  <a:pt x="0" y="57150"/>
                </a:lnTo>
                <a:lnTo>
                  <a:pt x="57911" y="57150"/>
                </a:lnTo>
                <a:lnTo>
                  <a:pt x="57911" y="0"/>
                </a:lnTo>
                <a:close/>
              </a:path>
            </a:pathLst>
          </a:custGeom>
          <a:solidFill>
            <a:srgbClr val="0099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1" name="object 101" descr=""/>
          <p:cNvSpPr txBox="1"/>
          <p:nvPr/>
        </p:nvSpPr>
        <p:spPr>
          <a:xfrm>
            <a:off x="7591297" y="1822703"/>
            <a:ext cx="62928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In</a:t>
            </a:r>
            <a:r>
              <a:rPr dirty="0" sz="900" spc="-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900" spc="-10">
                <a:solidFill>
                  <a:srgbClr val="010027"/>
                </a:solidFill>
                <a:latin typeface="Arial MT"/>
                <a:cs typeface="Arial MT"/>
              </a:rPr>
              <a:t>operation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102" name="object 102" descr=""/>
          <p:cNvSpPr txBox="1"/>
          <p:nvPr/>
        </p:nvSpPr>
        <p:spPr>
          <a:xfrm>
            <a:off x="4654963" y="2505931"/>
            <a:ext cx="153670" cy="1016000"/>
          </a:xfrm>
          <a:prstGeom prst="rect">
            <a:avLst/>
          </a:prstGeom>
        </p:spPr>
        <p:txBody>
          <a:bodyPr wrap="square" lIns="0" tIns="1905" rIns="0" bIns="0" rtlCol="0" vert="vert27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In</a:t>
            </a:r>
            <a:r>
              <a:rPr dirty="0" sz="900" spc="-3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megawatts</a:t>
            </a:r>
            <a:r>
              <a:rPr dirty="0" sz="900" spc="-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900" spc="-20">
                <a:solidFill>
                  <a:srgbClr val="010027"/>
                </a:solidFill>
                <a:latin typeface="Arial MT"/>
                <a:cs typeface="Arial MT"/>
              </a:rPr>
              <a:t>(MW)</a:t>
            </a:r>
            <a:endParaRPr sz="900">
              <a:latin typeface="Arial MT"/>
              <a:cs typeface="Arial MT"/>
            </a:endParaRPr>
          </a:p>
        </p:txBody>
      </p:sp>
      <p:pic>
        <p:nvPicPr>
          <p:cNvPr id="103" name="object 103" descr="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8651747" y="1386839"/>
            <a:ext cx="2834640" cy="56387"/>
          </a:xfrm>
          <a:prstGeom prst="rect">
            <a:avLst/>
          </a:prstGeom>
        </p:spPr>
      </p:pic>
      <p:sp>
        <p:nvSpPr>
          <p:cNvPr id="104" name="object 104" descr=""/>
          <p:cNvSpPr txBox="1"/>
          <p:nvPr/>
        </p:nvSpPr>
        <p:spPr>
          <a:xfrm>
            <a:off x="8620157" y="3061230"/>
            <a:ext cx="153670" cy="387985"/>
          </a:xfrm>
          <a:prstGeom prst="rect">
            <a:avLst/>
          </a:prstGeom>
        </p:spPr>
        <p:txBody>
          <a:bodyPr wrap="square" lIns="0" tIns="1905" rIns="0" bIns="0" rtlCol="0" vert="vert27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In</a:t>
            </a:r>
            <a:r>
              <a:rPr dirty="0" sz="900" spc="-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$ </a:t>
            </a:r>
            <a:r>
              <a:rPr dirty="0" sz="900" spc="-25">
                <a:solidFill>
                  <a:srgbClr val="010027"/>
                </a:solidFill>
                <a:latin typeface="Arial MT"/>
                <a:cs typeface="Arial MT"/>
              </a:rPr>
              <a:t>Bn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105" name="object 105" descr=""/>
          <p:cNvSpPr txBox="1"/>
          <p:nvPr/>
        </p:nvSpPr>
        <p:spPr>
          <a:xfrm>
            <a:off x="7254747" y="3905758"/>
            <a:ext cx="4187825" cy="59817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1590" marR="5080">
              <a:lnSpc>
                <a:spcPct val="100000"/>
              </a:lnSpc>
              <a:spcBef>
                <a:spcPts val="95"/>
              </a:spcBef>
            </a:pPr>
            <a:r>
              <a:rPr dirty="0" sz="1400" b="1">
                <a:solidFill>
                  <a:srgbClr val="010027"/>
                </a:solidFill>
                <a:latin typeface="Arial"/>
                <a:cs typeface="Arial"/>
              </a:rPr>
              <a:t>Investment</a:t>
            </a:r>
            <a:r>
              <a:rPr dirty="0" sz="1400" spc="-4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10027"/>
                </a:solidFill>
                <a:latin typeface="Arial"/>
                <a:cs typeface="Arial"/>
              </a:rPr>
              <a:t>in</a:t>
            </a:r>
            <a:r>
              <a:rPr dirty="0" sz="1400" spc="-2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10027"/>
                </a:solidFill>
                <a:latin typeface="Arial"/>
                <a:cs typeface="Arial"/>
              </a:rPr>
              <a:t>digital</a:t>
            </a:r>
            <a:r>
              <a:rPr dirty="0" sz="1400" spc="-3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10027"/>
                </a:solidFill>
                <a:latin typeface="Arial"/>
                <a:cs typeface="Arial"/>
              </a:rPr>
              <a:t>infrastructure</a:t>
            </a:r>
            <a:r>
              <a:rPr dirty="0" sz="1400" spc="-2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10027"/>
                </a:solidFill>
                <a:latin typeface="Arial"/>
                <a:cs typeface="Arial"/>
              </a:rPr>
              <a:t>bodes</a:t>
            </a:r>
            <a:r>
              <a:rPr dirty="0" sz="1400" spc="-3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10027"/>
                </a:solidFill>
                <a:latin typeface="Arial"/>
                <a:cs typeface="Arial"/>
              </a:rPr>
              <a:t>well</a:t>
            </a:r>
            <a:r>
              <a:rPr dirty="0" sz="1400" spc="-1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400" spc="-25" b="1">
                <a:solidFill>
                  <a:srgbClr val="010027"/>
                </a:solidFill>
                <a:latin typeface="Arial"/>
                <a:cs typeface="Arial"/>
              </a:rPr>
              <a:t>for </a:t>
            </a:r>
            <a:r>
              <a:rPr dirty="0" sz="1400" spc="-20" b="1">
                <a:solidFill>
                  <a:srgbClr val="010027"/>
                </a:solidFill>
                <a:latin typeface="Arial"/>
                <a:cs typeface="Arial"/>
              </a:rPr>
              <a:t>Stem’s</a:t>
            </a:r>
            <a:r>
              <a:rPr dirty="0" sz="1400" spc="-5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10027"/>
                </a:solidFill>
                <a:latin typeface="Arial"/>
                <a:cs typeface="Arial"/>
              </a:rPr>
              <a:t>Athena</a:t>
            </a:r>
            <a:r>
              <a:rPr dirty="0" sz="1400" spc="-1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400" spc="-10" b="1">
                <a:solidFill>
                  <a:srgbClr val="010027"/>
                </a:solidFill>
                <a:latin typeface="Arial"/>
                <a:cs typeface="Arial"/>
              </a:rPr>
              <a:t>software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dirty="0" sz="900" spc="-25">
                <a:solidFill>
                  <a:srgbClr val="010027"/>
                </a:solidFill>
                <a:latin typeface="Arial MT"/>
                <a:cs typeface="Arial MT"/>
              </a:rPr>
              <a:t>$60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106" name="object 106" descr=""/>
          <p:cNvSpPr/>
          <p:nvPr/>
        </p:nvSpPr>
        <p:spPr>
          <a:xfrm>
            <a:off x="1104519" y="5841110"/>
            <a:ext cx="1815464" cy="0"/>
          </a:xfrm>
          <a:custGeom>
            <a:avLst/>
            <a:gdLst/>
            <a:ahLst/>
            <a:cxnLst/>
            <a:rect l="l" t="t" r="r" b="b"/>
            <a:pathLst>
              <a:path w="1815464" h="0">
                <a:moveTo>
                  <a:pt x="0" y="0"/>
                </a:moveTo>
                <a:lnTo>
                  <a:pt x="1815083" y="0"/>
                </a:lnTo>
              </a:path>
            </a:pathLst>
          </a:custGeom>
          <a:ln w="9525">
            <a:solidFill>
              <a:srgbClr val="01002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7" name="object 107" descr=""/>
          <p:cNvSpPr txBox="1"/>
          <p:nvPr/>
        </p:nvSpPr>
        <p:spPr>
          <a:xfrm>
            <a:off x="1291589" y="5631179"/>
            <a:ext cx="533400" cy="210820"/>
          </a:xfrm>
          <a:prstGeom prst="rect">
            <a:avLst/>
          </a:prstGeom>
          <a:solidFill>
            <a:srgbClr val="009999"/>
          </a:solidFill>
        </p:spPr>
        <p:txBody>
          <a:bodyPr wrap="square" lIns="0" tIns="33019" rIns="0" bIns="0" rtlCol="0" vert="horz">
            <a:spAutoFit/>
          </a:bodyPr>
          <a:lstStyle/>
          <a:p>
            <a:pPr marL="171450">
              <a:lnSpc>
                <a:spcPct val="100000"/>
              </a:lnSpc>
              <a:spcBef>
                <a:spcPts val="259"/>
              </a:spcBef>
            </a:pPr>
            <a:r>
              <a:rPr dirty="0" sz="900" spc="-25" b="1">
                <a:solidFill>
                  <a:srgbClr val="FFFFFF"/>
                </a:solidFill>
                <a:latin typeface="Arial"/>
                <a:cs typeface="Arial"/>
              </a:rPr>
              <a:t>148</a:t>
            </a:r>
            <a:endParaRPr sz="900">
              <a:latin typeface="Arial"/>
              <a:cs typeface="Arial"/>
            </a:endParaRPr>
          </a:p>
        </p:txBody>
      </p:sp>
      <p:sp>
        <p:nvSpPr>
          <p:cNvPr id="108" name="object 108" descr=""/>
          <p:cNvSpPr txBox="1"/>
          <p:nvPr/>
        </p:nvSpPr>
        <p:spPr>
          <a:xfrm>
            <a:off x="2199132" y="5513832"/>
            <a:ext cx="534670" cy="327660"/>
          </a:xfrm>
          <a:prstGeom prst="rect">
            <a:avLst/>
          </a:prstGeom>
          <a:solidFill>
            <a:srgbClr val="009999"/>
          </a:solidFill>
        </p:spPr>
        <p:txBody>
          <a:bodyPr wrap="square" lIns="0" tIns="91440" rIns="0" bIns="0" rtlCol="0" vert="horz">
            <a:spAutoFit/>
          </a:bodyPr>
          <a:lstStyle/>
          <a:p>
            <a:pPr marL="171450">
              <a:lnSpc>
                <a:spcPct val="100000"/>
              </a:lnSpc>
              <a:spcBef>
                <a:spcPts val="720"/>
              </a:spcBef>
            </a:pPr>
            <a:r>
              <a:rPr dirty="0" sz="900" spc="-25" b="1">
                <a:solidFill>
                  <a:srgbClr val="FFFFFF"/>
                </a:solidFill>
                <a:latin typeface="Arial"/>
                <a:cs typeface="Arial"/>
              </a:rPr>
              <a:t>231</a:t>
            </a:r>
            <a:endParaRPr sz="900">
              <a:latin typeface="Arial"/>
              <a:cs typeface="Arial"/>
            </a:endParaRPr>
          </a:p>
        </p:txBody>
      </p:sp>
      <p:sp>
        <p:nvSpPr>
          <p:cNvPr id="109" name="object 109" descr=""/>
          <p:cNvSpPr txBox="1"/>
          <p:nvPr/>
        </p:nvSpPr>
        <p:spPr>
          <a:xfrm>
            <a:off x="1291589" y="5515736"/>
            <a:ext cx="533400" cy="115570"/>
          </a:xfrm>
          <a:prstGeom prst="rect">
            <a:avLst/>
          </a:prstGeom>
          <a:solidFill>
            <a:srgbClr val="00C2B0"/>
          </a:solidFill>
        </p:spPr>
        <p:txBody>
          <a:bodyPr wrap="square" lIns="0" tIns="0" rIns="0" bIns="0" rtlCol="0" vert="horz">
            <a:spAutoFit/>
          </a:bodyPr>
          <a:lstStyle/>
          <a:p>
            <a:pPr algn="ctr">
              <a:lnSpc>
                <a:spcPts val="910"/>
              </a:lnSpc>
            </a:pPr>
            <a:r>
              <a:rPr dirty="0" sz="900" spc="-25" b="1">
                <a:solidFill>
                  <a:srgbClr val="FFFFFF"/>
                </a:solidFill>
                <a:latin typeface="Arial"/>
                <a:cs typeface="Arial"/>
              </a:rPr>
              <a:t>80</a:t>
            </a:r>
            <a:endParaRPr sz="900">
              <a:latin typeface="Arial"/>
              <a:cs typeface="Arial"/>
            </a:endParaRPr>
          </a:p>
        </p:txBody>
      </p:sp>
      <p:sp>
        <p:nvSpPr>
          <p:cNvPr id="110" name="object 110" descr=""/>
          <p:cNvSpPr txBox="1"/>
          <p:nvPr/>
        </p:nvSpPr>
        <p:spPr>
          <a:xfrm>
            <a:off x="2199132" y="5326379"/>
            <a:ext cx="534670" cy="189865"/>
          </a:xfrm>
          <a:prstGeom prst="rect">
            <a:avLst/>
          </a:prstGeom>
          <a:solidFill>
            <a:srgbClr val="00C2B0"/>
          </a:solidFill>
        </p:spPr>
        <p:txBody>
          <a:bodyPr wrap="square" lIns="0" tIns="21590" rIns="0" bIns="0" rtlCol="0" vert="horz">
            <a:spAutoFit/>
          </a:bodyPr>
          <a:lstStyle/>
          <a:p>
            <a:pPr marL="171450">
              <a:lnSpc>
                <a:spcPct val="100000"/>
              </a:lnSpc>
              <a:spcBef>
                <a:spcPts val="170"/>
              </a:spcBef>
            </a:pPr>
            <a:r>
              <a:rPr dirty="0" sz="900" spc="-25" b="1">
                <a:solidFill>
                  <a:srgbClr val="FFFFFF"/>
                </a:solidFill>
                <a:latin typeface="Arial"/>
                <a:cs typeface="Arial"/>
              </a:rPr>
              <a:t>132</a:t>
            </a:r>
            <a:endParaRPr sz="900">
              <a:latin typeface="Arial"/>
              <a:cs typeface="Arial"/>
            </a:endParaRPr>
          </a:p>
        </p:txBody>
      </p:sp>
      <p:sp>
        <p:nvSpPr>
          <p:cNvPr id="111" name="object 111" descr=""/>
          <p:cNvSpPr txBox="1"/>
          <p:nvPr/>
        </p:nvSpPr>
        <p:spPr>
          <a:xfrm>
            <a:off x="1291589" y="5403341"/>
            <a:ext cx="533400" cy="112395"/>
          </a:xfrm>
          <a:prstGeom prst="rect">
            <a:avLst/>
          </a:prstGeom>
          <a:solidFill>
            <a:srgbClr val="2C716D"/>
          </a:solidFill>
        </p:spPr>
        <p:txBody>
          <a:bodyPr wrap="square" lIns="0" tIns="0" rIns="0" bIns="0" rtlCol="0" vert="horz">
            <a:spAutoFit/>
          </a:bodyPr>
          <a:lstStyle/>
          <a:p>
            <a:pPr algn="ctr">
              <a:lnSpc>
                <a:spcPts val="885"/>
              </a:lnSpc>
            </a:pPr>
            <a:r>
              <a:rPr dirty="0" sz="900" spc="-25" b="1">
                <a:solidFill>
                  <a:srgbClr val="FFFFFF"/>
                </a:solidFill>
                <a:latin typeface="Arial"/>
                <a:cs typeface="Arial"/>
              </a:rPr>
              <a:t>81</a:t>
            </a:r>
            <a:endParaRPr sz="900">
              <a:latin typeface="Arial"/>
              <a:cs typeface="Arial"/>
            </a:endParaRPr>
          </a:p>
        </p:txBody>
      </p:sp>
      <p:sp>
        <p:nvSpPr>
          <p:cNvPr id="112" name="object 112" descr=""/>
          <p:cNvSpPr txBox="1"/>
          <p:nvPr/>
        </p:nvSpPr>
        <p:spPr>
          <a:xfrm>
            <a:off x="2199132" y="5016246"/>
            <a:ext cx="534670" cy="310515"/>
          </a:xfrm>
          <a:prstGeom prst="rect">
            <a:avLst/>
          </a:prstGeom>
          <a:solidFill>
            <a:srgbClr val="2C716D"/>
          </a:solidFill>
        </p:spPr>
        <p:txBody>
          <a:bodyPr wrap="square" lIns="0" tIns="83185" rIns="0" bIns="0" rtlCol="0" vert="horz">
            <a:spAutoFit/>
          </a:bodyPr>
          <a:lstStyle/>
          <a:p>
            <a:pPr marL="171450">
              <a:lnSpc>
                <a:spcPct val="100000"/>
              </a:lnSpc>
              <a:spcBef>
                <a:spcPts val="655"/>
              </a:spcBef>
            </a:pPr>
            <a:r>
              <a:rPr dirty="0" sz="900" spc="-25" b="1">
                <a:solidFill>
                  <a:srgbClr val="FFFFFF"/>
                </a:solidFill>
                <a:latin typeface="Arial"/>
                <a:cs typeface="Arial"/>
              </a:rPr>
              <a:t>219</a:t>
            </a:r>
            <a:endParaRPr sz="900">
              <a:latin typeface="Arial"/>
              <a:cs typeface="Arial"/>
            </a:endParaRPr>
          </a:p>
        </p:txBody>
      </p:sp>
      <p:sp>
        <p:nvSpPr>
          <p:cNvPr id="113" name="object 113" descr=""/>
          <p:cNvSpPr txBox="1"/>
          <p:nvPr/>
        </p:nvSpPr>
        <p:spPr>
          <a:xfrm>
            <a:off x="866394" y="5751067"/>
            <a:ext cx="15240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>
                <a:solidFill>
                  <a:srgbClr val="353352"/>
                </a:solidFill>
                <a:latin typeface="Arial MT"/>
                <a:cs typeface="Arial MT"/>
              </a:rPr>
              <a:t>$0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114" name="object 114" descr=""/>
          <p:cNvSpPr txBox="1"/>
          <p:nvPr/>
        </p:nvSpPr>
        <p:spPr>
          <a:xfrm>
            <a:off x="739394" y="5467603"/>
            <a:ext cx="28003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0">
                <a:solidFill>
                  <a:srgbClr val="353352"/>
                </a:solidFill>
                <a:latin typeface="Arial MT"/>
                <a:cs typeface="Arial MT"/>
              </a:rPr>
              <a:t>$200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115" name="object 115" descr=""/>
          <p:cNvSpPr txBox="1"/>
          <p:nvPr/>
        </p:nvSpPr>
        <p:spPr>
          <a:xfrm>
            <a:off x="739394" y="5184140"/>
            <a:ext cx="28003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0">
                <a:solidFill>
                  <a:srgbClr val="353352"/>
                </a:solidFill>
                <a:latin typeface="Arial MT"/>
                <a:cs typeface="Arial MT"/>
              </a:rPr>
              <a:t>$400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116" name="object 116" descr=""/>
          <p:cNvSpPr txBox="1"/>
          <p:nvPr/>
        </p:nvSpPr>
        <p:spPr>
          <a:xfrm>
            <a:off x="739394" y="4900676"/>
            <a:ext cx="28003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0">
                <a:solidFill>
                  <a:srgbClr val="353352"/>
                </a:solidFill>
                <a:latin typeface="Arial MT"/>
                <a:cs typeface="Arial MT"/>
              </a:rPr>
              <a:t>$600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117" name="object 117" descr=""/>
          <p:cNvSpPr txBox="1"/>
          <p:nvPr/>
        </p:nvSpPr>
        <p:spPr>
          <a:xfrm>
            <a:off x="739394" y="4366259"/>
            <a:ext cx="2027555" cy="4140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6670" marR="5080">
              <a:lnSpc>
                <a:spcPct val="100000"/>
              </a:lnSpc>
              <a:spcBef>
                <a:spcPts val="95"/>
              </a:spcBef>
            </a:pPr>
            <a:r>
              <a:rPr dirty="0" sz="800" b="1">
                <a:solidFill>
                  <a:srgbClr val="010027"/>
                </a:solidFill>
                <a:latin typeface="Arial"/>
                <a:cs typeface="Arial"/>
              </a:rPr>
              <a:t>Grid</a:t>
            </a:r>
            <a:r>
              <a:rPr dirty="0" sz="800" spc="-2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800" b="1">
                <a:solidFill>
                  <a:srgbClr val="010027"/>
                </a:solidFill>
                <a:latin typeface="Arial"/>
                <a:cs typeface="Arial"/>
              </a:rPr>
              <a:t>investment</a:t>
            </a:r>
            <a:r>
              <a:rPr dirty="0" sz="800" spc="-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800" b="1">
                <a:solidFill>
                  <a:srgbClr val="010027"/>
                </a:solidFill>
                <a:latin typeface="Arial"/>
                <a:cs typeface="Arial"/>
              </a:rPr>
              <a:t>needs</a:t>
            </a:r>
            <a:r>
              <a:rPr dirty="0" sz="800" spc="-1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800" b="1">
                <a:solidFill>
                  <a:srgbClr val="010027"/>
                </a:solidFill>
                <a:latin typeface="Arial"/>
                <a:cs typeface="Arial"/>
              </a:rPr>
              <a:t>to</a:t>
            </a:r>
            <a:r>
              <a:rPr dirty="0" sz="800" spc="-3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800" b="1">
                <a:solidFill>
                  <a:srgbClr val="010027"/>
                </a:solidFill>
                <a:latin typeface="Arial"/>
                <a:cs typeface="Arial"/>
              </a:rPr>
              <a:t>double</a:t>
            </a:r>
            <a:r>
              <a:rPr dirty="0" sz="800" spc="-1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800" b="1">
                <a:solidFill>
                  <a:srgbClr val="010027"/>
                </a:solidFill>
                <a:latin typeface="Arial"/>
                <a:cs typeface="Arial"/>
              </a:rPr>
              <a:t>by</a:t>
            </a:r>
            <a:r>
              <a:rPr dirty="0" sz="800" spc="-2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800" spc="-20" b="1">
                <a:solidFill>
                  <a:srgbClr val="010027"/>
                </a:solidFill>
                <a:latin typeface="Arial"/>
                <a:cs typeface="Arial"/>
              </a:rPr>
              <a:t>2030 </a:t>
            </a:r>
            <a:r>
              <a:rPr dirty="0" sz="800" b="1">
                <a:solidFill>
                  <a:srgbClr val="010027"/>
                </a:solidFill>
                <a:latin typeface="Arial"/>
                <a:cs typeface="Arial"/>
              </a:rPr>
              <a:t>to</a:t>
            </a:r>
            <a:r>
              <a:rPr dirty="0" sz="800" spc="-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800" spc="-10" b="1">
                <a:solidFill>
                  <a:srgbClr val="010027"/>
                </a:solidFill>
                <a:latin typeface="Arial"/>
                <a:cs typeface="Arial"/>
              </a:rPr>
              <a:t>correspond</a:t>
            </a:r>
            <a:r>
              <a:rPr dirty="0" sz="800" spc="1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800" b="1">
                <a:solidFill>
                  <a:srgbClr val="010027"/>
                </a:solidFill>
                <a:latin typeface="Arial"/>
                <a:cs typeface="Arial"/>
              </a:rPr>
              <a:t>with</a:t>
            </a:r>
            <a:r>
              <a:rPr dirty="0" sz="800" spc="-1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800" b="1">
                <a:solidFill>
                  <a:srgbClr val="010027"/>
                </a:solidFill>
                <a:latin typeface="Arial"/>
                <a:cs typeface="Arial"/>
              </a:rPr>
              <a:t>Net Zero</a:t>
            </a:r>
            <a:r>
              <a:rPr dirty="0" sz="800" spc="1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800" spc="-10" b="1">
                <a:solidFill>
                  <a:srgbClr val="010027"/>
                </a:solidFill>
                <a:latin typeface="Arial"/>
                <a:cs typeface="Arial"/>
              </a:rPr>
              <a:t>scenarios…</a:t>
            </a:r>
            <a:endParaRPr sz="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dirty="0" sz="900" spc="-20">
                <a:solidFill>
                  <a:srgbClr val="353352"/>
                </a:solidFill>
                <a:latin typeface="Arial MT"/>
                <a:cs typeface="Arial MT"/>
              </a:rPr>
              <a:t>$800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118" name="object 118" descr=""/>
          <p:cNvSpPr txBox="1"/>
          <p:nvPr/>
        </p:nvSpPr>
        <p:spPr>
          <a:xfrm>
            <a:off x="1272539" y="5887211"/>
            <a:ext cx="147955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20115" algn="l"/>
              </a:tabLst>
            </a:pPr>
            <a:r>
              <a:rPr dirty="0" sz="900">
                <a:solidFill>
                  <a:srgbClr val="353352"/>
                </a:solidFill>
                <a:latin typeface="Arial MT"/>
                <a:cs typeface="Arial MT"/>
              </a:rPr>
              <a:t>2015-</a:t>
            </a:r>
            <a:r>
              <a:rPr dirty="0" sz="900" spc="-20">
                <a:solidFill>
                  <a:srgbClr val="353352"/>
                </a:solidFill>
                <a:latin typeface="Arial MT"/>
                <a:cs typeface="Arial MT"/>
              </a:rPr>
              <a:t>2021</a:t>
            </a:r>
            <a:r>
              <a:rPr dirty="0" sz="900">
                <a:solidFill>
                  <a:srgbClr val="353352"/>
                </a:solidFill>
                <a:latin typeface="Arial MT"/>
                <a:cs typeface="Arial MT"/>
              </a:rPr>
              <a:t>	2022-</a:t>
            </a:r>
            <a:r>
              <a:rPr dirty="0" sz="900" spc="-20">
                <a:solidFill>
                  <a:srgbClr val="353352"/>
                </a:solidFill>
                <a:latin typeface="Arial MT"/>
                <a:cs typeface="Arial MT"/>
              </a:rPr>
              <a:t>2030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119" name="object 119" descr=""/>
          <p:cNvSpPr/>
          <p:nvPr/>
        </p:nvSpPr>
        <p:spPr>
          <a:xfrm>
            <a:off x="831341" y="6109715"/>
            <a:ext cx="44450" cy="45085"/>
          </a:xfrm>
          <a:custGeom>
            <a:avLst/>
            <a:gdLst/>
            <a:ahLst/>
            <a:cxnLst/>
            <a:rect l="l" t="t" r="r" b="b"/>
            <a:pathLst>
              <a:path w="44450" h="45085">
                <a:moveTo>
                  <a:pt x="44196" y="0"/>
                </a:moveTo>
                <a:lnTo>
                  <a:pt x="0" y="0"/>
                </a:lnTo>
                <a:lnTo>
                  <a:pt x="0" y="44958"/>
                </a:lnTo>
                <a:lnTo>
                  <a:pt x="44196" y="44958"/>
                </a:lnTo>
                <a:lnTo>
                  <a:pt x="44196" y="0"/>
                </a:lnTo>
                <a:close/>
              </a:path>
            </a:pathLst>
          </a:custGeom>
          <a:solidFill>
            <a:srgbClr val="0099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0" name="object 120" descr=""/>
          <p:cNvSpPr/>
          <p:nvPr/>
        </p:nvSpPr>
        <p:spPr>
          <a:xfrm>
            <a:off x="1777745" y="6109715"/>
            <a:ext cx="45085" cy="45085"/>
          </a:xfrm>
          <a:custGeom>
            <a:avLst/>
            <a:gdLst/>
            <a:ahLst/>
            <a:cxnLst/>
            <a:rect l="l" t="t" r="r" b="b"/>
            <a:pathLst>
              <a:path w="45085" h="45085">
                <a:moveTo>
                  <a:pt x="44957" y="0"/>
                </a:moveTo>
                <a:lnTo>
                  <a:pt x="0" y="0"/>
                </a:lnTo>
                <a:lnTo>
                  <a:pt x="0" y="44958"/>
                </a:lnTo>
                <a:lnTo>
                  <a:pt x="44957" y="44958"/>
                </a:lnTo>
                <a:lnTo>
                  <a:pt x="44957" y="0"/>
                </a:lnTo>
                <a:close/>
              </a:path>
            </a:pathLst>
          </a:custGeom>
          <a:solidFill>
            <a:srgbClr val="00C2B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1" name="object 121" descr=""/>
          <p:cNvSpPr/>
          <p:nvPr/>
        </p:nvSpPr>
        <p:spPr>
          <a:xfrm>
            <a:off x="2106929" y="6109715"/>
            <a:ext cx="45085" cy="45085"/>
          </a:xfrm>
          <a:custGeom>
            <a:avLst/>
            <a:gdLst/>
            <a:ahLst/>
            <a:cxnLst/>
            <a:rect l="l" t="t" r="r" b="b"/>
            <a:pathLst>
              <a:path w="45085" h="45085">
                <a:moveTo>
                  <a:pt x="44957" y="0"/>
                </a:moveTo>
                <a:lnTo>
                  <a:pt x="0" y="0"/>
                </a:lnTo>
                <a:lnTo>
                  <a:pt x="0" y="44958"/>
                </a:lnTo>
                <a:lnTo>
                  <a:pt x="44957" y="44958"/>
                </a:lnTo>
                <a:lnTo>
                  <a:pt x="44957" y="0"/>
                </a:lnTo>
                <a:close/>
              </a:path>
            </a:pathLst>
          </a:custGeom>
          <a:solidFill>
            <a:srgbClr val="2C716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2" name="object 122" descr=""/>
          <p:cNvSpPr txBox="1"/>
          <p:nvPr/>
        </p:nvSpPr>
        <p:spPr>
          <a:xfrm>
            <a:off x="880872" y="6059678"/>
            <a:ext cx="1978660" cy="1327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00">
                <a:solidFill>
                  <a:srgbClr val="353352"/>
                </a:solidFill>
                <a:latin typeface="Arial MT"/>
                <a:cs typeface="Arial MT"/>
              </a:rPr>
              <a:t>Advanced</a:t>
            </a:r>
            <a:r>
              <a:rPr dirty="0" sz="700" spc="-10">
                <a:solidFill>
                  <a:srgbClr val="353352"/>
                </a:solidFill>
                <a:latin typeface="Arial MT"/>
                <a:cs typeface="Arial MT"/>
              </a:rPr>
              <a:t> </a:t>
            </a:r>
            <a:r>
              <a:rPr dirty="0" sz="700">
                <a:solidFill>
                  <a:srgbClr val="353352"/>
                </a:solidFill>
                <a:latin typeface="Arial MT"/>
                <a:cs typeface="Arial MT"/>
              </a:rPr>
              <a:t>economies</a:t>
            </a:r>
            <a:r>
              <a:rPr dirty="0" sz="700" spc="175">
                <a:solidFill>
                  <a:srgbClr val="353352"/>
                </a:solidFill>
                <a:latin typeface="Arial MT"/>
                <a:cs typeface="Arial MT"/>
              </a:rPr>
              <a:t>  </a:t>
            </a:r>
            <a:r>
              <a:rPr dirty="0" sz="700">
                <a:solidFill>
                  <a:srgbClr val="353352"/>
                </a:solidFill>
                <a:latin typeface="Arial MT"/>
                <a:cs typeface="Arial MT"/>
              </a:rPr>
              <a:t>China</a:t>
            </a:r>
            <a:r>
              <a:rPr dirty="0" sz="700" spc="180">
                <a:solidFill>
                  <a:srgbClr val="353352"/>
                </a:solidFill>
                <a:latin typeface="Arial MT"/>
                <a:cs typeface="Arial MT"/>
              </a:rPr>
              <a:t>  </a:t>
            </a:r>
            <a:r>
              <a:rPr dirty="0" sz="700">
                <a:solidFill>
                  <a:srgbClr val="353352"/>
                </a:solidFill>
                <a:latin typeface="Arial MT"/>
                <a:cs typeface="Arial MT"/>
              </a:rPr>
              <a:t>Emerging</a:t>
            </a:r>
            <a:r>
              <a:rPr dirty="0" sz="700" spc="-5">
                <a:solidFill>
                  <a:srgbClr val="353352"/>
                </a:solidFill>
                <a:latin typeface="Arial MT"/>
                <a:cs typeface="Arial MT"/>
              </a:rPr>
              <a:t> </a:t>
            </a:r>
            <a:r>
              <a:rPr dirty="0" sz="700" spc="-10">
                <a:solidFill>
                  <a:srgbClr val="353352"/>
                </a:solidFill>
                <a:latin typeface="Arial MT"/>
                <a:cs typeface="Arial MT"/>
              </a:rPr>
              <a:t>market</a:t>
            </a:r>
            <a:endParaRPr sz="700">
              <a:latin typeface="Arial MT"/>
              <a:cs typeface="Arial MT"/>
            </a:endParaRPr>
          </a:p>
        </p:txBody>
      </p:sp>
      <p:sp>
        <p:nvSpPr>
          <p:cNvPr id="123" name="object 123" descr=""/>
          <p:cNvSpPr txBox="1"/>
          <p:nvPr/>
        </p:nvSpPr>
        <p:spPr>
          <a:xfrm>
            <a:off x="534067" y="5066813"/>
            <a:ext cx="153670" cy="387985"/>
          </a:xfrm>
          <a:prstGeom prst="rect">
            <a:avLst/>
          </a:prstGeom>
        </p:spPr>
        <p:txBody>
          <a:bodyPr wrap="square" lIns="0" tIns="1905" rIns="0" bIns="0" rtlCol="0" vert="vert27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In</a:t>
            </a:r>
            <a:r>
              <a:rPr dirty="0" sz="900" spc="-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$ </a:t>
            </a:r>
            <a:r>
              <a:rPr dirty="0" sz="900" spc="-25">
                <a:solidFill>
                  <a:srgbClr val="010027"/>
                </a:solidFill>
                <a:latin typeface="Arial MT"/>
                <a:cs typeface="Arial MT"/>
              </a:rPr>
              <a:t>Bn</a:t>
            </a:r>
            <a:endParaRPr sz="900">
              <a:latin typeface="Arial MT"/>
              <a:cs typeface="Arial MT"/>
            </a:endParaRPr>
          </a:p>
        </p:txBody>
      </p:sp>
      <p:grpSp>
        <p:nvGrpSpPr>
          <p:cNvPr id="124" name="object 124" descr=""/>
          <p:cNvGrpSpPr/>
          <p:nvPr/>
        </p:nvGrpSpPr>
        <p:grpSpPr>
          <a:xfrm>
            <a:off x="7555610" y="4526279"/>
            <a:ext cx="4312920" cy="1236980"/>
            <a:chOff x="7555610" y="4526279"/>
            <a:chExt cx="4312920" cy="1236980"/>
          </a:xfrm>
        </p:grpSpPr>
        <p:sp>
          <p:nvSpPr>
            <p:cNvPr id="125" name="object 125" descr=""/>
            <p:cNvSpPr/>
            <p:nvPr/>
          </p:nvSpPr>
          <p:spPr>
            <a:xfrm>
              <a:off x="7741158" y="5284469"/>
              <a:ext cx="3942715" cy="473709"/>
            </a:xfrm>
            <a:custGeom>
              <a:avLst/>
              <a:gdLst/>
              <a:ahLst/>
              <a:cxnLst/>
              <a:rect l="l" t="t" r="r" b="b"/>
              <a:pathLst>
                <a:path w="3942715" h="473710">
                  <a:moveTo>
                    <a:pt x="246126" y="261366"/>
                  </a:moveTo>
                  <a:lnTo>
                    <a:pt x="0" y="261366"/>
                  </a:lnTo>
                  <a:lnTo>
                    <a:pt x="0" y="473202"/>
                  </a:lnTo>
                  <a:lnTo>
                    <a:pt x="246126" y="473202"/>
                  </a:lnTo>
                  <a:lnTo>
                    <a:pt x="246126" y="261366"/>
                  </a:lnTo>
                  <a:close/>
                </a:path>
                <a:path w="3942715" h="473710">
                  <a:moveTo>
                    <a:pt x="861822" y="181356"/>
                  </a:moveTo>
                  <a:lnTo>
                    <a:pt x="615696" y="181356"/>
                  </a:lnTo>
                  <a:lnTo>
                    <a:pt x="615696" y="473202"/>
                  </a:lnTo>
                  <a:lnTo>
                    <a:pt x="861822" y="473202"/>
                  </a:lnTo>
                  <a:lnTo>
                    <a:pt x="861822" y="181356"/>
                  </a:lnTo>
                  <a:close/>
                </a:path>
                <a:path w="3942715" h="473710">
                  <a:moveTo>
                    <a:pt x="1478280" y="124206"/>
                  </a:moveTo>
                  <a:lnTo>
                    <a:pt x="1232154" y="124206"/>
                  </a:lnTo>
                  <a:lnTo>
                    <a:pt x="1232154" y="473202"/>
                  </a:lnTo>
                  <a:lnTo>
                    <a:pt x="1478280" y="473202"/>
                  </a:lnTo>
                  <a:lnTo>
                    <a:pt x="1478280" y="124206"/>
                  </a:lnTo>
                  <a:close/>
                </a:path>
                <a:path w="3942715" h="473710">
                  <a:moveTo>
                    <a:pt x="2094738" y="97536"/>
                  </a:moveTo>
                  <a:lnTo>
                    <a:pt x="1847850" y="97536"/>
                  </a:lnTo>
                  <a:lnTo>
                    <a:pt x="1847850" y="473202"/>
                  </a:lnTo>
                  <a:lnTo>
                    <a:pt x="2094738" y="473202"/>
                  </a:lnTo>
                  <a:lnTo>
                    <a:pt x="2094738" y="97536"/>
                  </a:lnTo>
                  <a:close/>
                </a:path>
                <a:path w="3942715" h="473710">
                  <a:moveTo>
                    <a:pt x="2710434" y="73152"/>
                  </a:moveTo>
                  <a:lnTo>
                    <a:pt x="2464308" y="73152"/>
                  </a:lnTo>
                  <a:lnTo>
                    <a:pt x="2464308" y="473202"/>
                  </a:lnTo>
                  <a:lnTo>
                    <a:pt x="2710434" y="473202"/>
                  </a:lnTo>
                  <a:lnTo>
                    <a:pt x="2710434" y="73152"/>
                  </a:lnTo>
                  <a:close/>
                </a:path>
                <a:path w="3942715" h="473710">
                  <a:moveTo>
                    <a:pt x="3326892" y="57912"/>
                  </a:moveTo>
                  <a:lnTo>
                    <a:pt x="3080004" y="57912"/>
                  </a:lnTo>
                  <a:lnTo>
                    <a:pt x="3080004" y="473202"/>
                  </a:lnTo>
                  <a:lnTo>
                    <a:pt x="3326892" y="473202"/>
                  </a:lnTo>
                  <a:lnTo>
                    <a:pt x="3326892" y="57912"/>
                  </a:lnTo>
                  <a:close/>
                </a:path>
                <a:path w="3942715" h="473710">
                  <a:moveTo>
                    <a:pt x="3942588" y="0"/>
                  </a:moveTo>
                  <a:lnTo>
                    <a:pt x="3696462" y="0"/>
                  </a:lnTo>
                  <a:lnTo>
                    <a:pt x="3696462" y="473202"/>
                  </a:lnTo>
                  <a:lnTo>
                    <a:pt x="3942588" y="473202"/>
                  </a:lnTo>
                  <a:lnTo>
                    <a:pt x="3942588" y="0"/>
                  </a:lnTo>
                  <a:close/>
                </a:path>
              </a:pathLst>
            </a:custGeom>
            <a:solidFill>
              <a:srgbClr val="00999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6" name="object 126" descr=""/>
            <p:cNvSpPr/>
            <p:nvPr/>
          </p:nvSpPr>
          <p:spPr>
            <a:xfrm>
              <a:off x="7741158" y="4981955"/>
              <a:ext cx="3942715" cy="563880"/>
            </a:xfrm>
            <a:custGeom>
              <a:avLst/>
              <a:gdLst/>
              <a:ahLst/>
              <a:cxnLst/>
              <a:rect l="l" t="t" r="r" b="b"/>
              <a:pathLst>
                <a:path w="3942715" h="563879">
                  <a:moveTo>
                    <a:pt x="246126" y="307086"/>
                  </a:moveTo>
                  <a:lnTo>
                    <a:pt x="0" y="307086"/>
                  </a:lnTo>
                  <a:lnTo>
                    <a:pt x="0" y="563880"/>
                  </a:lnTo>
                  <a:lnTo>
                    <a:pt x="246126" y="563880"/>
                  </a:lnTo>
                  <a:lnTo>
                    <a:pt x="246126" y="307086"/>
                  </a:lnTo>
                  <a:close/>
                </a:path>
                <a:path w="3942715" h="563879">
                  <a:moveTo>
                    <a:pt x="861822" y="218694"/>
                  </a:moveTo>
                  <a:lnTo>
                    <a:pt x="615696" y="218694"/>
                  </a:lnTo>
                  <a:lnTo>
                    <a:pt x="615696" y="483870"/>
                  </a:lnTo>
                  <a:lnTo>
                    <a:pt x="861822" y="483870"/>
                  </a:lnTo>
                  <a:lnTo>
                    <a:pt x="861822" y="218694"/>
                  </a:lnTo>
                  <a:close/>
                </a:path>
                <a:path w="3942715" h="563879">
                  <a:moveTo>
                    <a:pt x="1478280" y="154686"/>
                  </a:moveTo>
                  <a:lnTo>
                    <a:pt x="1232154" y="154686"/>
                  </a:lnTo>
                  <a:lnTo>
                    <a:pt x="1232154" y="426720"/>
                  </a:lnTo>
                  <a:lnTo>
                    <a:pt x="1478280" y="426720"/>
                  </a:lnTo>
                  <a:lnTo>
                    <a:pt x="1478280" y="154686"/>
                  </a:lnTo>
                  <a:close/>
                </a:path>
                <a:path w="3942715" h="563879">
                  <a:moveTo>
                    <a:pt x="2094738" y="121158"/>
                  </a:moveTo>
                  <a:lnTo>
                    <a:pt x="1847850" y="121158"/>
                  </a:lnTo>
                  <a:lnTo>
                    <a:pt x="1847850" y="400050"/>
                  </a:lnTo>
                  <a:lnTo>
                    <a:pt x="2094738" y="400050"/>
                  </a:lnTo>
                  <a:lnTo>
                    <a:pt x="2094738" y="121158"/>
                  </a:lnTo>
                  <a:close/>
                </a:path>
                <a:path w="3942715" h="563879">
                  <a:moveTo>
                    <a:pt x="2710434" y="88392"/>
                  </a:moveTo>
                  <a:lnTo>
                    <a:pt x="2464308" y="88392"/>
                  </a:lnTo>
                  <a:lnTo>
                    <a:pt x="2464308" y="375666"/>
                  </a:lnTo>
                  <a:lnTo>
                    <a:pt x="2710434" y="375666"/>
                  </a:lnTo>
                  <a:lnTo>
                    <a:pt x="2710434" y="88392"/>
                  </a:lnTo>
                  <a:close/>
                </a:path>
                <a:path w="3942715" h="563879">
                  <a:moveTo>
                    <a:pt x="3326892" y="92964"/>
                  </a:moveTo>
                  <a:lnTo>
                    <a:pt x="3080004" y="92964"/>
                  </a:lnTo>
                  <a:lnTo>
                    <a:pt x="3080004" y="360426"/>
                  </a:lnTo>
                  <a:lnTo>
                    <a:pt x="3326892" y="360426"/>
                  </a:lnTo>
                  <a:lnTo>
                    <a:pt x="3326892" y="92964"/>
                  </a:lnTo>
                  <a:close/>
                </a:path>
                <a:path w="3942715" h="563879">
                  <a:moveTo>
                    <a:pt x="3942588" y="0"/>
                  </a:moveTo>
                  <a:lnTo>
                    <a:pt x="3696462" y="0"/>
                  </a:lnTo>
                  <a:lnTo>
                    <a:pt x="3696462" y="302514"/>
                  </a:lnTo>
                  <a:lnTo>
                    <a:pt x="3942588" y="302514"/>
                  </a:lnTo>
                  <a:lnTo>
                    <a:pt x="3942588" y="0"/>
                  </a:lnTo>
                  <a:close/>
                </a:path>
              </a:pathLst>
            </a:custGeom>
            <a:solidFill>
              <a:srgbClr val="00C2B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7" name="object 127" descr=""/>
            <p:cNvSpPr/>
            <p:nvPr/>
          </p:nvSpPr>
          <p:spPr>
            <a:xfrm>
              <a:off x="7741158" y="4791455"/>
              <a:ext cx="3942715" cy="497840"/>
            </a:xfrm>
            <a:custGeom>
              <a:avLst/>
              <a:gdLst/>
              <a:ahLst/>
              <a:cxnLst/>
              <a:rect l="l" t="t" r="r" b="b"/>
              <a:pathLst>
                <a:path w="3942715" h="497839">
                  <a:moveTo>
                    <a:pt x="246126" y="320802"/>
                  </a:moveTo>
                  <a:lnTo>
                    <a:pt x="0" y="320802"/>
                  </a:lnTo>
                  <a:lnTo>
                    <a:pt x="0" y="497586"/>
                  </a:lnTo>
                  <a:lnTo>
                    <a:pt x="246126" y="497586"/>
                  </a:lnTo>
                  <a:lnTo>
                    <a:pt x="246126" y="320802"/>
                  </a:lnTo>
                  <a:close/>
                </a:path>
                <a:path w="3942715" h="497839">
                  <a:moveTo>
                    <a:pt x="861822" y="227838"/>
                  </a:moveTo>
                  <a:lnTo>
                    <a:pt x="615696" y="227838"/>
                  </a:lnTo>
                  <a:lnTo>
                    <a:pt x="615696" y="409194"/>
                  </a:lnTo>
                  <a:lnTo>
                    <a:pt x="861822" y="409194"/>
                  </a:lnTo>
                  <a:lnTo>
                    <a:pt x="861822" y="227838"/>
                  </a:lnTo>
                  <a:close/>
                </a:path>
                <a:path w="3942715" h="497839">
                  <a:moveTo>
                    <a:pt x="1478280" y="161544"/>
                  </a:moveTo>
                  <a:lnTo>
                    <a:pt x="1232154" y="161544"/>
                  </a:lnTo>
                  <a:lnTo>
                    <a:pt x="1232154" y="345186"/>
                  </a:lnTo>
                  <a:lnTo>
                    <a:pt x="1478280" y="345186"/>
                  </a:lnTo>
                  <a:lnTo>
                    <a:pt x="1478280" y="161544"/>
                  </a:lnTo>
                  <a:close/>
                </a:path>
                <a:path w="3942715" h="497839">
                  <a:moveTo>
                    <a:pt x="2094738" y="124206"/>
                  </a:moveTo>
                  <a:lnTo>
                    <a:pt x="1847850" y="124206"/>
                  </a:lnTo>
                  <a:lnTo>
                    <a:pt x="1847850" y="311658"/>
                  </a:lnTo>
                  <a:lnTo>
                    <a:pt x="2094738" y="311658"/>
                  </a:lnTo>
                  <a:lnTo>
                    <a:pt x="2094738" y="124206"/>
                  </a:lnTo>
                  <a:close/>
                </a:path>
                <a:path w="3942715" h="497839">
                  <a:moveTo>
                    <a:pt x="2710434" y="86106"/>
                  </a:moveTo>
                  <a:lnTo>
                    <a:pt x="2464308" y="86106"/>
                  </a:lnTo>
                  <a:lnTo>
                    <a:pt x="2464308" y="278892"/>
                  </a:lnTo>
                  <a:lnTo>
                    <a:pt x="2710434" y="278892"/>
                  </a:lnTo>
                  <a:lnTo>
                    <a:pt x="2710434" y="86106"/>
                  </a:lnTo>
                  <a:close/>
                </a:path>
                <a:path w="3942715" h="497839">
                  <a:moveTo>
                    <a:pt x="3326892" y="124206"/>
                  </a:moveTo>
                  <a:lnTo>
                    <a:pt x="3080004" y="124206"/>
                  </a:lnTo>
                  <a:lnTo>
                    <a:pt x="3080004" y="283464"/>
                  </a:lnTo>
                  <a:lnTo>
                    <a:pt x="3326892" y="283464"/>
                  </a:lnTo>
                  <a:lnTo>
                    <a:pt x="3326892" y="124206"/>
                  </a:lnTo>
                  <a:close/>
                </a:path>
                <a:path w="3942715" h="497839">
                  <a:moveTo>
                    <a:pt x="3942588" y="0"/>
                  </a:moveTo>
                  <a:lnTo>
                    <a:pt x="3696462" y="0"/>
                  </a:lnTo>
                  <a:lnTo>
                    <a:pt x="3696462" y="190500"/>
                  </a:lnTo>
                  <a:lnTo>
                    <a:pt x="3942588" y="190500"/>
                  </a:lnTo>
                  <a:lnTo>
                    <a:pt x="3942588" y="0"/>
                  </a:lnTo>
                  <a:close/>
                </a:path>
              </a:pathLst>
            </a:custGeom>
            <a:solidFill>
              <a:srgbClr val="2C716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8" name="object 128" descr=""/>
            <p:cNvSpPr/>
            <p:nvPr/>
          </p:nvSpPr>
          <p:spPr>
            <a:xfrm>
              <a:off x="7741158" y="4763261"/>
              <a:ext cx="3942715" cy="349250"/>
            </a:xfrm>
            <a:custGeom>
              <a:avLst/>
              <a:gdLst/>
              <a:ahLst/>
              <a:cxnLst/>
              <a:rect l="l" t="t" r="r" b="b"/>
              <a:pathLst>
                <a:path w="3942715" h="349250">
                  <a:moveTo>
                    <a:pt x="246126" y="336042"/>
                  </a:moveTo>
                  <a:lnTo>
                    <a:pt x="0" y="336042"/>
                  </a:lnTo>
                  <a:lnTo>
                    <a:pt x="0" y="348996"/>
                  </a:lnTo>
                  <a:lnTo>
                    <a:pt x="246126" y="348996"/>
                  </a:lnTo>
                  <a:lnTo>
                    <a:pt x="246126" y="336042"/>
                  </a:lnTo>
                  <a:close/>
                </a:path>
                <a:path w="3942715" h="349250">
                  <a:moveTo>
                    <a:pt x="861822" y="240792"/>
                  </a:moveTo>
                  <a:lnTo>
                    <a:pt x="615696" y="240792"/>
                  </a:lnTo>
                  <a:lnTo>
                    <a:pt x="615696" y="256032"/>
                  </a:lnTo>
                  <a:lnTo>
                    <a:pt x="861822" y="256032"/>
                  </a:lnTo>
                  <a:lnTo>
                    <a:pt x="861822" y="240792"/>
                  </a:lnTo>
                  <a:close/>
                </a:path>
                <a:path w="3942715" h="349250">
                  <a:moveTo>
                    <a:pt x="1478280" y="172212"/>
                  </a:moveTo>
                  <a:lnTo>
                    <a:pt x="1232154" y="172212"/>
                  </a:lnTo>
                  <a:lnTo>
                    <a:pt x="1232154" y="189738"/>
                  </a:lnTo>
                  <a:lnTo>
                    <a:pt x="1478280" y="189738"/>
                  </a:lnTo>
                  <a:lnTo>
                    <a:pt x="1478280" y="172212"/>
                  </a:lnTo>
                  <a:close/>
                </a:path>
                <a:path w="3942715" h="349250">
                  <a:moveTo>
                    <a:pt x="2094738" y="132588"/>
                  </a:moveTo>
                  <a:lnTo>
                    <a:pt x="1847850" y="132588"/>
                  </a:lnTo>
                  <a:lnTo>
                    <a:pt x="1847850" y="152400"/>
                  </a:lnTo>
                  <a:lnTo>
                    <a:pt x="2094738" y="152400"/>
                  </a:lnTo>
                  <a:lnTo>
                    <a:pt x="2094738" y="132588"/>
                  </a:lnTo>
                  <a:close/>
                </a:path>
                <a:path w="3942715" h="349250">
                  <a:moveTo>
                    <a:pt x="2710434" y="92202"/>
                  </a:moveTo>
                  <a:lnTo>
                    <a:pt x="2464308" y="92202"/>
                  </a:lnTo>
                  <a:lnTo>
                    <a:pt x="2464308" y="114300"/>
                  </a:lnTo>
                  <a:lnTo>
                    <a:pt x="2710434" y="114300"/>
                  </a:lnTo>
                  <a:lnTo>
                    <a:pt x="2710434" y="92202"/>
                  </a:lnTo>
                  <a:close/>
                </a:path>
                <a:path w="3942715" h="349250">
                  <a:moveTo>
                    <a:pt x="3326892" y="128016"/>
                  </a:moveTo>
                  <a:lnTo>
                    <a:pt x="3080004" y="128016"/>
                  </a:lnTo>
                  <a:lnTo>
                    <a:pt x="3080004" y="152400"/>
                  </a:lnTo>
                  <a:lnTo>
                    <a:pt x="3326892" y="152400"/>
                  </a:lnTo>
                  <a:lnTo>
                    <a:pt x="3326892" y="128016"/>
                  </a:lnTo>
                  <a:close/>
                </a:path>
                <a:path w="3942715" h="349250">
                  <a:moveTo>
                    <a:pt x="3942588" y="0"/>
                  </a:moveTo>
                  <a:lnTo>
                    <a:pt x="3696462" y="0"/>
                  </a:lnTo>
                  <a:lnTo>
                    <a:pt x="3696462" y="28194"/>
                  </a:lnTo>
                  <a:lnTo>
                    <a:pt x="3942588" y="28194"/>
                  </a:lnTo>
                  <a:lnTo>
                    <a:pt x="3942588" y="0"/>
                  </a:lnTo>
                  <a:close/>
                </a:path>
              </a:pathLst>
            </a:custGeom>
            <a:solidFill>
              <a:srgbClr val="5C949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9" name="object 129" descr=""/>
            <p:cNvSpPr/>
            <p:nvPr/>
          </p:nvSpPr>
          <p:spPr>
            <a:xfrm>
              <a:off x="7741158" y="4648199"/>
              <a:ext cx="3942715" cy="451484"/>
            </a:xfrm>
            <a:custGeom>
              <a:avLst/>
              <a:gdLst/>
              <a:ahLst/>
              <a:cxnLst/>
              <a:rect l="l" t="t" r="r" b="b"/>
              <a:pathLst>
                <a:path w="3942715" h="451485">
                  <a:moveTo>
                    <a:pt x="246126" y="336042"/>
                  </a:moveTo>
                  <a:lnTo>
                    <a:pt x="0" y="336042"/>
                  </a:lnTo>
                  <a:lnTo>
                    <a:pt x="0" y="451104"/>
                  </a:lnTo>
                  <a:lnTo>
                    <a:pt x="246126" y="451104"/>
                  </a:lnTo>
                  <a:lnTo>
                    <a:pt x="246126" y="336042"/>
                  </a:lnTo>
                  <a:close/>
                </a:path>
                <a:path w="3942715" h="451485">
                  <a:moveTo>
                    <a:pt x="861822" y="238506"/>
                  </a:moveTo>
                  <a:lnTo>
                    <a:pt x="615696" y="238506"/>
                  </a:lnTo>
                  <a:lnTo>
                    <a:pt x="615696" y="355854"/>
                  </a:lnTo>
                  <a:lnTo>
                    <a:pt x="861822" y="355854"/>
                  </a:lnTo>
                  <a:lnTo>
                    <a:pt x="861822" y="238506"/>
                  </a:lnTo>
                  <a:close/>
                </a:path>
                <a:path w="3942715" h="451485">
                  <a:moveTo>
                    <a:pt x="1478280" y="169926"/>
                  </a:moveTo>
                  <a:lnTo>
                    <a:pt x="1232154" y="169926"/>
                  </a:lnTo>
                  <a:lnTo>
                    <a:pt x="1232154" y="287274"/>
                  </a:lnTo>
                  <a:lnTo>
                    <a:pt x="1478280" y="287274"/>
                  </a:lnTo>
                  <a:lnTo>
                    <a:pt x="1478280" y="169926"/>
                  </a:lnTo>
                  <a:close/>
                </a:path>
                <a:path w="3942715" h="451485">
                  <a:moveTo>
                    <a:pt x="2094738" y="132588"/>
                  </a:moveTo>
                  <a:lnTo>
                    <a:pt x="1847850" y="132588"/>
                  </a:lnTo>
                  <a:lnTo>
                    <a:pt x="1847850" y="247650"/>
                  </a:lnTo>
                  <a:lnTo>
                    <a:pt x="2094738" y="247650"/>
                  </a:lnTo>
                  <a:lnTo>
                    <a:pt x="2094738" y="132588"/>
                  </a:lnTo>
                  <a:close/>
                </a:path>
                <a:path w="3942715" h="451485">
                  <a:moveTo>
                    <a:pt x="2710434" y="90678"/>
                  </a:moveTo>
                  <a:lnTo>
                    <a:pt x="2464308" y="90678"/>
                  </a:lnTo>
                  <a:lnTo>
                    <a:pt x="2464308" y="207264"/>
                  </a:lnTo>
                  <a:lnTo>
                    <a:pt x="2710434" y="207264"/>
                  </a:lnTo>
                  <a:lnTo>
                    <a:pt x="2710434" y="90678"/>
                  </a:lnTo>
                  <a:close/>
                </a:path>
                <a:path w="3942715" h="451485">
                  <a:moveTo>
                    <a:pt x="3326892" y="125730"/>
                  </a:moveTo>
                  <a:lnTo>
                    <a:pt x="3080004" y="125730"/>
                  </a:lnTo>
                  <a:lnTo>
                    <a:pt x="3080004" y="243078"/>
                  </a:lnTo>
                  <a:lnTo>
                    <a:pt x="3326892" y="243078"/>
                  </a:lnTo>
                  <a:lnTo>
                    <a:pt x="3326892" y="125730"/>
                  </a:lnTo>
                  <a:close/>
                </a:path>
                <a:path w="3942715" h="451485">
                  <a:moveTo>
                    <a:pt x="3942588" y="0"/>
                  </a:moveTo>
                  <a:lnTo>
                    <a:pt x="3696462" y="0"/>
                  </a:lnTo>
                  <a:lnTo>
                    <a:pt x="3696462" y="115062"/>
                  </a:lnTo>
                  <a:lnTo>
                    <a:pt x="3942588" y="115062"/>
                  </a:lnTo>
                  <a:lnTo>
                    <a:pt x="3942588" y="0"/>
                  </a:lnTo>
                  <a:close/>
                </a:path>
              </a:pathLst>
            </a:custGeom>
            <a:solidFill>
              <a:srgbClr val="00918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0" name="object 130" descr=""/>
            <p:cNvSpPr/>
            <p:nvPr/>
          </p:nvSpPr>
          <p:spPr>
            <a:xfrm>
              <a:off x="7741158" y="4526279"/>
              <a:ext cx="3942715" cy="458470"/>
            </a:xfrm>
            <a:custGeom>
              <a:avLst/>
              <a:gdLst/>
              <a:ahLst/>
              <a:cxnLst/>
              <a:rect l="l" t="t" r="r" b="b"/>
              <a:pathLst>
                <a:path w="3942715" h="458470">
                  <a:moveTo>
                    <a:pt x="246126" y="439674"/>
                  </a:moveTo>
                  <a:lnTo>
                    <a:pt x="0" y="439674"/>
                  </a:lnTo>
                  <a:lnTo>
                    <a:pt x="0" y="457962"/>
                  </a:lnTo>
                  <a:lnTo>
                    <a:pt x="246126" y="457962"/>
                  </a:lnTo>
                  <a:lnTo>
                    <a:pt x="246126" y="439674"/>
                  </a:lnTo>
                  <a:close/>
                </a:path>
                <a:path w="3942715" h="458470">
                  <a:moveTo>
                    <a:pt x="861822" y="333756"/>
                  </a:moveTo>
                  <a:lnTo>
                    <a:pt x="615696" y="333756"/>
                  </a:lnTo>
                  <a:lnTo>
                    <a:pt x="615696" y="360426"/>
                  </a:lnTo>
                  <a:lnTo>
                    <a:pt x="861822" y="360426"/>
                  </a:lnTo>
                  <a:lnTo>
                    <a:pt x="861822" y="333756"/>
                  </a:lnTo>
                  <a:close/>
                </a:path>
                <a:path w="3942715" h="458470">
                  <a:moveTo>
                    <a:pt x="1478280" y="267462"/>
                  </a:moveTo>
                  <a:lnTo>
                    <a:pt x="1232154" y="267462"/>
                  </a:lnTo>
                  <a:lnTo>
                    <a:pt x="1232154" y="291846"/>
                  </a:lnTo>
                  <a:lnTo>
                    <a:pt x="1478280" y="291846"/>
                  </a:lnTo>
                  <a:lnTo>
                    <a:pt x="1478280" y="267462"/>
                  </a:lnTo>
                  <a:close/>
                </a:path>
                <a:path w="3942715" h="458470">
                  <a:moveTo>
                    <a:pt x="2094738" y="218694"/>
                  </a:moveTo>
                  <a:lnTo>
                    <a:pt x="1847850" y="218694"/>
                  </a:lnTo>
                  <a:lnTo>
                    <a:pt x="1847850" y="254508"/>
                  </a:lnTo>
                  <a:lnTo>
                    <a:pt x="2094738" y="254508"/>
                  </a:lnTo>
                  <a:lnTo>
                    <a:pt x="2094738" y="218694"/>
                  </a:lnTo>
                  <a:close/>
                </a:path>
                <a:path w="3942715" h="458470">
                  <a:moveTo>
                    <a:pt x="2710434" y="168402"/>
                  </a:moveTo>
                  <a:lnTo>
                    <a:pt x="2464308" y="168402"/>
                  </a:lnTo>
                  <a:lnTo>
                    <a:pt x="2464308" y="212598"/>
                  </a:lnTo>
                  <a:lnTo>
                    <a:pt x="2710434" y="212598"/>
                  </a:lnTo>
                  <a:lnTo>
                    <a:pt x="2710434" y="168402"/>
                  </a:lnTo>
                  <a:close/>
                </a:path>
                <a:path w="3942715" h="458470">
                  <a:moveTo>
                    <a:pt x="3326892" y="150114"/>
                  </a:moveTo>
                  <a:lnTo>
                    <a:pt x="3080004" y="150114"/>
                  </a:lnTo>
                  <a:lnTo>
                    <a:pt x="3080004" y="247650"/>
                  </a:lnTo>
                  <a:lnTo>
                    <a:pt x="3326892" y="247650"/>
                  </a:lnTo>
                  <a:lnTo>
                    <a:pt x="3326892" y="150114"/>
                  </a:lnTo>
                  <a:close/>
                </a:path>
                <a:path w="3942715" h="458470">
                  <a:moveTo>
                    <a:pt x="3942588" y="0"/>
                  </a:moveTo>
                  <a:lnTo>
                    <a:pt x="3696462" y="0"/>
                  </a:lnTo>
                  <a:lnTo>
                    <a:pt x="3696462" y="121920"/>
                  </a:lnTo>
                  <a:lnTo>
                    <a:pt x="3942588" y="121920"/>
                  </a:lnTo>
                  <a:lnTo>
                    <a:pt x="3942588" y="0"/>
                  </a:lnTo>
                  <a:close/>
                </a:path>
              </a:pathLst>
            </a:custGeom>
            <a:solidFill>
              <a:srgbClr val="67C4B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1" name="object 131" descr=""/>
            <p:cNvSpPr/>
            <p:nvPr/>
          </p:nvSpPr>
          <p:spPr>
            <a:xfrm>
              <a:off x="7555610" y="5758052"/>
              <a:ext cx="4312920" cy="0"/>
            </a:xfrm>
            <a:custGeom>
              <a:avLst/>
              <a:gdLst/>
              <a:ahLst/>
              <a:cxnLst/>
              <a:rect l="l" t="t" r="r" b="b"/>
              <a:pathLst>
                <a:path w="4312920" h="0">
                  <a:moveTo>
                    <a:pt x="0" y="0"/>
                  </a:moveTo>
                  <a:lnTo>
                    <a:pt x="4312920" y="0"/>
                  </a:lnTo>
                </a:path>
              </a:pathLst>
            </a:custGeom>
            <a:ln w="9525">
              <a:solidFill>
                <a:srgbClr val="010027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2" name="object 132" descr=""/>
          <p:cNvSpPr txBox="1"/>
          <p:nvPr/>
        </p:nvSpPr>
        <p:spPr>
          <a:xfrm>
            <a:off x="7254747" y="4562347"/>
            <a:ext cx="216535" cy="12680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>
                <a:solidFill>
                  <a:srgbClr val="010027"/>
                </a:solidFill>
                <a:latin typeface="Arial MT"/>
                <a:cs typeface="Arial MT"/>
              </a:rPr>
              <a:t>$50</a:t>
            </a:r>
            <a:endParaRPr sz="9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660"/>
              </a:spcBef>
            </a:pPr>
            <a:r>
              <a:rPr dirty="0" sz="900" spc="-25">
                <a:solidFill>
                  <a:srgbClr val="010027"/>
                </a:solidFill>
                <a:latin typeface="Arial MT"/>
                <a:cs typeface="Arial MT"/>
              </a:rPr>
              <a:t>$40</a:t>
            </a:r>
            <a:endParaRPr sz="9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660"/>
              </a:spcBef>
            </a:pPr>
            <a:r>
              <a:rPr dirty="0" sz="900" spc="-25">
                <a:solidFill>
                  <a:srgbClr val="010027"/>
                </a:solidFill>
                <a:latin typeface="Arial MT"/>
                <a:cs typeface="Arial MT"/>
              </a:rPr>
              <a:t>$30</a:t>
            </a:r>
            <a:endParaRPr sz="9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660"/>
              </a:spcBef>
            </a:pPr>
            <a:r>
              <a:rPr dirty="0" sz="900" spc="-25">
                <a:solidFill>
                  <a:srgbClr val="010027"/>
                </a:solidFill>
                <a:latin typeface="Arial MT"/>
                <a:cs typeface="Arial MT"/>
              </a:rPr>
              <a:t>$20</a:t>
            </a:r>
            <a:endParaRPr sz="9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660"/>
              </a:spcBef>
            </a:pPr>
            <a:r>
              <a:rPr dirty="0" sz="900" spc="-25">
                <a:solidFill>
                  <a:srgbClr val="010027"/>
                </a:solidFill>
                <a:latin typeface="Arial MT"/>
                <a:cs typeface="Arial MT"/>
              </a:rPr>
              <a:t>$10</a:t>
            </a:r>
            <a:endParaRPr sz="900">
              <a:latin typeface="Arial MT"/>
              <a:cs typeface="Arial MT"/>
            </a:endParaRPr>
          </a:p>
          <a:p>
            <a:pPr marL="76200">
              <a:lnSpc>
                <a:spcPct val="100000"/>
              </a:lnSpc>
              <a:spcBef>
                <a:spcPts val="660"/>
              </a:spcBef>
            </a:pPr>
            <a:r>
              <a:rPr dirty="0" sz="900" spc="-25">
                <a:solidFill>
                  <a:srgbClr val="010027"/>
                </a:solidFill>
                <a:latin typeface="Arial MT"/>
                <a:cs typeface="Arial MT"/>
              </a:rPr>
              <a:t>$0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133" name="object 133" descr=""/>
          <p:cNvSpPr txBox="1"/>
          <p:nvPr/>
        </p:nvSpPr>
        <p:spPr>
          <a:xfrm>
            <a:off x="7724647" y="5803900"/>
            <a:ext cx="28003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0">
                <a:solidFill>
                  <a:srgbClr val="010027"/>
                </a:solidFill>
                <a:latin typeface="Arial MT"/>
                <a:cs typeface="Arial MT"/>
              </a:rPr>
              <a:t>2015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134" name="object 134" descr=""/>
          <p:cNvSpPr txBox="1"/>
          <p:nvPr/>
        </p:nvSpPr>
        <p:spPr>
          <a:xfrm>
            <a:off x="8340852" y="5803900"/>
            <a:ext cx="89598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28650" algn="l"/>
              </a:tabLst>
            </a:pPr>
            <a:r>
              <a:rPr dirty="0" sz="900" spc="-20">
                <a:solidFill>
                  <a:srgbClr val="010027"/>
                </a:solidFill>
                <a:latin typeface="Arial MT"/>
                <a:cs typeface="Arial MT"/>
              </a:rPr>
              <a:t>2016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	</a:t>
            </a:r>
            <a:r>
              <a:rPr dirty="0" sz="900" spc="-20">
                <a:solidFill>
                  <a:srgbClr val="010027"/>
                </a:solidFill>
                <a:latin typeface="Arial MT"/>
                <a:cs typeface="Arial MT"/>
              </a:rPr>
              <a:t>2017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135" name="object 135" descr=""/>
          <p:cNvSpPr txBox="1"/>
          <p:nvPr/>
        </p:nvSpPr>
        <p:spPr>
          <a:xfrm>
            <a:off x="9573259" y="5803900"/>
            <a:ext cx="28003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0">
                <a:solidFill>
                  <a:srgbClr val="010027"/>
                </a:solidFill>
                <a:latin typeface="Arial MT"/>
                <a:cs typeface="Arial MT"/>
              </a:rPr>
              <a:t>2018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136" name="object 136" descr=""/>
          <p:cNvSpPr txBox="1"/>
          <p:nvPr/>
        </p:nvSpPr>
        <p:spPr>
          <a:xfrm>
            <a:off x="10805414" y="5803900"/>
            <a:ext cx="28003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0">
                <a:solidFill>
                  <a:srgbClr val="010027"/>
                </a:solidFill>
                <a:latin typeface="Arial MT"/>
                <a:cs typeface="Arial MT"/>
              </a:rPr>
              <a:t>2020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137" name="object 137" descr=""/>
          <p:cNvSpPr txBox="1"/>
          <p:nvPr/>
        </p:nvSpPr>
        <p:spPr>
          <a:xfrm>
            <a:off x="9999218" y="5803900"/>
            <a:ext cx="826135" cy="4603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02565">
              <a:lnSpc>
                <a:spcPts val="1019"/>
              </a:lnSpc>
              <a:spcBef>
                <a:spcPts val="100"/>
              </a:spcBef>
            </a:pPr>
            <a:r>
              <a:rPr dirty="0" sz="900" spc="-20">
                <a:solidFill>
                  <a:srgbClr val="010027"/>
                </a:solidFill>
                <a:latin typeface="Arial MT"/>
                <a:cs typeface="Arial MT"/>
              </a:rPr>
              <a:t>2019</a:t>
            </a:r>
            <a:endParaRPr sz="900">
              <a:latin typeface="Arial MT"/>
              <a:cs typeface="Arial MT"/>
            </a:endParaRPr>
          </a:p>
          <a:p>
            <a:pPr marL="12700">
              <a:lnSpc>
                <a:spcPts val="765"/>
              </a:lnSpc>
            </a:pPr>
            <a:r>
              <a:rPr dirty="0" sz="700">
                <a:solidFill>
                  <a:srgbClr val="010027"/>
                </a:solidFill>
                <a:latin typeface="Arial MT"/>
                <a:cs typeface="Arial MT"/>
              </a:rPr>
              <a:t>Automation</a:t>
            </a:r>
            <a:r>
              <a:rPr dirty="0" sz="700" spc="-3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700" spc="-10">
                <a:solidFill>
                  <a:srgbClr val="010027"/>
                </a:solidFill>
                <a:latin typeface="Arial MT"/>
                <a:cs typeface="Arial MT"/>
              </a:rPr>
              <a:t>systems</a:t>
            </a:r>
            <a:endParaRPr sz="700">
              <a:latin typeface="Arial MT"/>
              <a:cs typeface="Arial MT"/>
            </a:endParaRPr>
          </a:p>
          <a:p>
            <a:pPr marL="12700" marR="320675">
              <a:lnSpc>
                <a:spcPts val="810"/>
              </a:lnSpc>
              <a:spcBef>
                <a:spcPts val="35"/>
              </a:spcBef>
            </a:pPr>
            <a:r>
              <a:rPr dirty="0" sz="700" spc="-10">
                <a:solidFill>
                  <a:srgbClr val="010027"/>
                </a:solidFill>
                <a:latin typeface="Arial MT"/>
                <a:cs typeface="Arial MT"/>
              </a:rPr>
              <a:t>Analytics</a:t>
            </a:r>
            <a:r>
              <a:rPr dirty="0" sz="700" spc="50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700">
                <a:solidFill>
                  <a:srgbClr val="010027"/>
                </a:solidFill>
                <a:latin typeface="Arial MT"/>
                <a:cs typeface="Arial MT"/>
              </a:rPr>
              <a:t>EV </a:t>
            </a:r>
            <a:r>
              <a:rPr dirty="0" sz="700" spc="-10">
                <a:solidFill>
                  <a:srgbClr val="010027"/>
                </a:solidFill>
                <a:latin typeface="Arial MT"/>
                <a:cs typeface="Arial MT"/>
              </a:rPr>
              <a:t>charging</a:t>
            </a:r>
            <a:endParaRPr sz="700">
              <a:latin typeface="Arial MT"/>
              <a:cs typeface="Arial MT"/>
            </a:endParaRPr>
          </a:p>
        </p:txBody>
      </p:sp>
      <p:sp>
        <p:nvSpPr>
          <p:cNvPr id="138" name="object 138" descr=""/>
          <p:cNvSpPr txBox="1"/>
          <p:nvPr/>
        </p:nvSpPr>
        <p:spPr>
          <a:xfrm>
            <a:off x="11421618" y="5803900"/>
            <a:ext cx="28003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0">
                <a:solidFill>
                  <a:srgbClr val="010027"/>
                </a:solidFill>
                <a:latin typeface="Arial MT"/>
                <a:cs typeface="Arial MT"/>
              </a:rPr>
              <a:t>2021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139" name="object 139" descr=""/>
          <p:cNvSpPr/>
          <p:nvPr/>
        </p:nvSpPr>
        <p:spPr>
          <a:xfrm>
            <a:off x="8167878" y="5976365"/>
            <a:ext cx="45085" cy="45085"/>
          </a:xfrm>
          <a:custGeom>
            <a:avLst/>
            <a:gdLst/>
            <a:ahLst/>
            <a:cxnLst/>
            <a:rect l="l" t="t" r="r" b="b"/>
            <a:pathLst>
              <a:path w="45084" h="45085">
                <a:moveTo>
                  <a:pt x="44957" y="0"/>
                </a:moveTo>
                <a:lnTo>
                  <a:pt x="0" y="0"/>
                </a:lnTo>
                <a:lnTo>
                  <a:pt x="0" y="44958"/>
                </a:lnTo>
                <a:lnTo>
                  <a:pt x="44957" y="44958"/>
                </a:lnTo>
                <a:lnTo>
                  <a:pt x="44957" y="0"/>
                </a:lnTo>
                <a:close/>
              </a:path>
            </a:pathLst>
          </a:custGeom>
          <a:solidFill>
            <a:srgbClr val="0099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0" name="object 140" descr=""/>
          <p:cNvSpPr txBox="1"/>
          <p:nvPr/>
        </p:nvSpPr>
        <p:spPr>
          <a:xfrm>
            <a:off x="8218423" y="5925820"/>
            <a:ext cx="559435" cy="1327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00">
                <a:solidFill>
                  <a:srgbClr val="010027"/>
                </a:solidFill>
                <a:latin typeface="Arial MT"/>
                <a:cs typeface="Arial MT"/>
              </a:rPr>
              <a:t>Smart</a:t>
            </a:r>
            <a:r>
              <a:rPr dirty="0" sz="700" spc="-2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700" spc="-10">
                <a:solidFill>
                  <a:srgbClr val="010027"/>
                </a:solidFill>
                <a:latin typeface="Arial MT"/>
                <a:cs typeface="Arial MT"/>
              </a:rPr>
              <a:t>meters</a:t>
            </a:r>
            <a:endParaRPr sz="700">
              <a:latin typeface="Arial MT"/>
              <a:cs typeface="Arial MT"/>
            </a:endParaRPr>
          </a:p>
        </p:txBody>
      </p:sp>
      <p:sp>
        <p:nvSpPr>
          <p:cNvPr id="141" name="object 141" descr=""/>
          <p:cNvSpPr/>
          <p:nvPr/>
        </p:nvSpPr>
        <p:spPr>
          <a:xfrm>
            <a:off x="9948671" y="5976365"/>
            <a:ext cx="45085" cy="45085"/>
          </a:xfrm>
          <a:custGeom>
            <a:avLst/>
            <a:gdLst/>
            <a:ahLst/>
            <a:cxnLst/>
            <a:rect l="l" t="t" r="r" b="b"/>
            <a:pathLst>
              <a:path w="45084" h="45085">
                <a:moveTo>
                  <a:pt x="44957" y="0"/>
                </a:moveTo>
                <a:lnTo>
                  <a:pt x="0" y="0"/>
                </a:lnTo>
                <a:lnTo>
                  <a:pt x="0" y="44958"/>
                </a:lnTo>
                <a:lnTo>
                  <a:pt x="44957" y="44958"/>
                </a:lnTo>
                <a:lnTo>
                  <a:pt x="44957" y="0"/>
                </a:lnTo>
                <a:close/>
              </a:path>
            </a:pathLst>
          </a:custGeom>
          <a:solidFill>
            <a:srgbClr val="00C2B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2" name="object 142" descr=""/>
          <p:cNvSpPr/>
          <p:nvPr/>
        </p:nvSpPr>
        <p:spPr>
          <a:xfrm>
            <a:off x="8167878" y="6079235"/>
            <a:ext cx="45085" cy="44450"/>
          </a:xfrm>
          <a:custGeom>
            <a:avLst/>
            <a:gdLst/>
            <a:ahLst/>
            <a:cxnLst/>
            <a:rect l="l" t="t" r="r" b="b"/>
            <a:pathLst>
              <a:path w="45084" h="44450">
                <a:moveTo>
                  <a:pt x="44957" y="0"/>
                </a:moveTo>
                <a:lnTo>
                  <a:pt x="0" y="0"/>
                </a:lnTo>
                <a:lnTo>
                  <a:pt x="0" y="44195"/>
                </a:lnTo>
                <a:lnTo>
                  <a:pt x="44957" y="44195"/>
                </a:lnTo>
                <a:lnTo>
                  <a:pt x="44957" y="0"/>
                </a:lnTo>
                <a:close/>
              </a:path>
            </a:pathLst>
          </a:custGeom>
          <a:solidFill>
            <a:srgbClr val="2C716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3" name="object 143" descr=""/>
          <p:cNvSpPr txBox="1"/>
          <p:nvPr/>
        </p:nvSpPr>
        <p:spPr>
          <a:xfrm>
            <a:off x="8218423" y="6028690"/>
            <a:ext cx="1310640" cy="235585"/>
          </a:xfrm>
          <a:prstGeom prst="rect">
            <a:avLst/>
          </a:prstGeom>
        </p:spPr>
        <p:txBody>
          <a:bodyPr wrap="square" lIns="0" tIns="19050" rIns="0" bIns="0" rtlCol="0" vert="horz">
            <a:spAutoFit/>
          </a:bodyPr>
          <a:lstStyle/>
          <a:p>
            <a:pPr marL="12700" marR="5080">
              <a:lnSpc>
                <a:spcPts val="810"/>
              </a:lnSpc>
              <a:spcBef>
                <a:spcPts val="150"/>
              </a:spcBef>
            </a:pPr>
            <a:r>
              <a:rPr dirty="0" sz="700">
                <a:solidFill>
                  <a:srgbClr val="010027"/>
                </a:solidFill>
                <a:latin typeface="Arial MT"/>
                <a:cs typeface="Arial MT"/>
              </a:rPr>
              <a:t>Networking</a:t>
            </a:r>
            <a:r>
              <a:rPr dirty="0" sz="700" spc="-2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700">
                <a:solidFill>
                  <a:srgbClr val="010027"/>
                </a:solidFill>
                <a:latin typeface="Arial MT"/>
                <a:cs typeface="Arial MT"/>
              </a:rPr>
              <a:t>and</a:t>
            </a:r>
            <a:r>
              <a:rPr dirty="0" sz="700" spc="-1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700" spc="-10">
                <a:solidFill>
                  <a:srgbClr val="010027"/>
                </a:solidFill>
                <a:latin typeface="Arial MT"/>
                <a:cs typeface="Arial MT"/>
              </a:rPr>
              <a:t>communications</a:t>
            </a:r>
            <a:r>
              <a:rPr dirty="0" sz="700" spc="50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700" spc="-10">
                <a:solidFill>
                  <a:srgbClr val="010027"/>
                </a:solidFill>
                <a:latin typeface="Arial MT"/>
                <a:cs typeface="Arial MT"/>
              </a:rPr>
              <a:t>Transformers</a:t>
            </a:r>
            <a:endParaRPr sz="700">
              <a:latin typeface="Arial MT"/>
              <a:cs typeface="Arial MT"/>
            </a:endParaRPr>
          </a:p>
        </p:txBody>
      </p:sp>
      <p:sp>
        <p:nvSpPr>
          <p:cNvPr id="144" name="object 144" descr=""/>
          <p:cNvSpPr/>
          <p:nvPr/>
        </p:nvSpPr>
        <p:spPr>
          <a:xfrm>
            <a:off x="9948671" y="6079235"/>
            <a:ext cx="45085" cy="44450"/>
          </a:xfrm>
          <a:custGeom>
            <a:avLst/>
            <a:gdLst/>
            <a:ahLst/>
            <a:cxnLst/>
            <a:rect l="l" t="t" r="r" b="b"/>
            <a:pathLst>
              <a:path w="45084" h="44450">
                <a:moveTo>
                  <a:pt x="44957" y="0"/>
                </a:moveTo>
                <a:lnTo>
                  <a:pt x="0" y="0"/>
                </a:lnTo>
                <a:lnTo>
                  <a:pt x="0" y="44195"/>
                </a:lnTo>
                <a:lnTo>
                  <a:pt x="44957" y="44195"/>
                </a:lnTo>
                <a:lnTo>
                  <a:pt x="44957" y="0"/>
                </a:lnTo>
                <a:close/>
              </a:path>
            </a:pathLst>
          </a:custGeom>
          <a:solidFill>
            <a:srgbClr val="5C949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5" name="object 145" descr=""/>
          <p:cNvSpPr/>
          <p:nvPr/>
        </p:nvSpPr>
        <p:spPr>
          <a:xfrm>
            <a:off x="8167878" y="6181344"/>
            <a:ext cx="45085" cy="45085"/>
          </a:xfrm>
          <a:custGeom>
            <a:avLst/>
            <a:gdLst/>
            <a:ahLst/>
            <a:cxnLst/>
            <a:rect l="l" t="t" r="r" b="b"/>
            <a:pathLst>
              <a:path w="45084" h="45085">
                <a:moveTo>
                  <a:pt x="44957" y="0"/>
                </a:moveTo>
                <a:lnTo>
                  <a:pt x="0" y="0"/>
                </a:lnTo>
                <a:lnTo>
                  <a:pt x="0" y="44957"/>
                </a:lnTo>
                <a:lnTo>
                  <a:pt x="44957" y="44957"/>
                </a:lnTo>
                <a:lnTo>
                  <a:pt x="44957" y="0"/>
                </a:lnTo>
                <a:close/>
              </a:path>
            </a:pathLst>
          </a:custGeom>
          <a:solidFill>
            <a:srgbClr val="00918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6" name="object 146" descr=""/>
          <p:cNvSpPr/>
          <p:nvPr/>
        </p:nvSpPr>
        <p:spPr>
          <a:xfrm>
            <a:off x="9948671" y="6181344"/>
            <a:ext cx="45085" cy="45085"/>
          </a:xfrm>
          <a:custGeom>
            <a:avLst/>
            <a:gdLst/>
            <a:ahLst/>
            <a:cxnLst/>
            <a:rect l="l" t="t" r="r" b="b"/>
            <a:pathLst>
              <a:path w="45084" h="45085">
                <a:moveTo>
                  <a:pt x="44957" y="0"/>
                </a:moveTo>
                <a:lnTo>
                  <a:pt x="0" y="0"/>
                </a:lnTo>
                <a:lnTo>
                  <a:pt x="0" y="44957"/>
                </a:lnTo>
                <a:lnTo>
                  <a:pt x="44957" y="44957"/>
                </a:lnTo>
                <a:lnTo>
                  <a:pt x="44957" y="0"/>
                </a:lnTo>
                <a:close/>
              </a:path>
            </a:pathLst>
          </a:custGeom>
          <a:solidFill>
            <a:srgbClr val="67C4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7" name="object 147" descr=""/>
          <p:cNvSpPr txBox="1"/>
          <p:nvPr/>
        </p:nvSpPr>
        <p:spPr>
          <a:xfrm>
            <a:off x="7110634" y="4856756"/>
            <a:ext cx="153670" cy="387985"/>
          </a:xfrm>
          <a:prstGeom prst="rect">
            <a:avLst/>
          </a:prstGeom>
        </p:spPr>
        <p:txBody>
          <a:bodyPr wrap="square" lIns="0" tIns="1905" rIns="0" bIns="0" rtlCol="0" vert="vert27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In</a:t>
            </a:r>
            <a:r>
              <a:rPr dirty="0" sz="900" spc="-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$ </a:t>
            </a:r>
            <a:r>
              <a:rPr dirty="0" sz="900" spc="-25">
                <a:solidFill>
                  <a:srgbClr val="010027"/>
                </a:solidFill>
                <a:latin typeface="Arial MT"/>
                <a:cs typeface="Arial MT"/>
              </a:rPr>
              <a:t>Bn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148" name="object 148" descr=""/>
          <p:cNvSpPr/>
          <p:nvPr/>
        </p:nvSpPr>
        <p:spPr>
          <a:xfrm>
            <a:off x="2980944" y="4456176"/>
            <a:ext cx="142240" cy="1711960"/>
          </a:xfrm>
          <a:custGeom>
            <a:avLst/>
            <a:gdLst/>
            <a:ahLst/>
            <a:cxnLst/>
            <a:rect l="l" t="t" r="r" b="b"/>
            <a:pathLst>
              <a:path w="142239" h="1711960">
                <a:moveTo>
                  <a:pt x="0" y="0"/>
                </a:moveTo>
                <a:lnTo>
                  <a:pt x="0" y="1711452"/>
                </a:lnTo>
                <a:lnTo>
                  <a:pt x="141731" y="855726"/>
                </a:lnTo>
                <a:lnTo>
                  <a:pt x="0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9" name="object 149" descr=""/>
          <p:cNvSpPr/>
          <p:nvPr/>
        </p:nvSpPr>
        <p:spPr>
          <a:xfrm>
            <a:off x="8402574" y="1652777"/>
            <a:ext cx="3244215" cy="2276475"/>
          </a:xfrm>
          <a:custGeom>
            <a:avLst/>
            <a:gdLst/>
            <a:ahLst/>
            <a:cxnLst/>
            <a:rect l="l" t="t" r="r" b="b"/>
            <a:pathLst>
              <a:path w="3244215" h="2276475">
                <a:moveTo>
                  <a:pt x="1648206" y="441198"/>
                </a:moveTo>
                <a:lnTo>
                  <a:pt x="690372" y="441198"/>
                </a:lnTo>
                <a:lnTo>
                  <a:pt x="690372" y="806958"/>
                </a:lnTo>
                <a:lnTo>
                  <a:pt x="1648206" y="806958"/>
                </a:lnTo>
                <a:lnTo>
                  <a:pt x="1648206" y="441198"/>
                </a:lnTo>
                <a:close/>
              </a:path>
              <a:path w="3244215" h="2276475">
                <a:moveTo>
                  <a:pt x="1648206" y="0"/>
                </a:moveTo>
                <a:lnTo>
                  <a:pt x="690372" y="0"/>
                </a:lnTo>
                <a:lnTo>
                  <a:pt x="690372" y="365760"/>
                </a:lnTo>
                <a:lnTo>
                  <a:pt x="1648206" y="365760"/>
                </a:lnTo>
                <a:lnTo>
                  <a:pt x="1648206" y="0"/>
                </a:lnTo>
                <a:close/>
              </a:path>
              <a:path w="3244215" h="2276475">
                <a:moveTo>
                  <a:pt x="3243834" y="2198370"/>
                </a:moveTo>
                <a:lnTo>
                  <a:pt x="0" y="2198370"/>
                </a:lnTo>
                <a:lnTo>
                  <a:pt x="1621917" y="2276094"/>
                </a:lnTo>
                <a:lnTo>
                  <a:pt x="3243834" y="219837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0" name="object 150" descr=""/>
          <p:cNvSpPr txBox="1"/>
          <p:nvPr/>
        </p:nvSpPr>
        <p:spPr>
          <a:xfrm>
            <a:off x="8727185" y="1652777"/>
            <a:ext cx="365760" cy="365760"/>
          </a:xfrm>
          <a:prstGeom prst="rect">
            <a:avLst/>
          </a:prstGeom>
          <a:solidFill>
            <a:srgbClr val="009999"/>
          </a:solidFill>
        </p:spPr>
        <p:txBody>
          <a:bodyPr wrap="square" lIns="0" tIns="39370" rIns="0" bIns="0" rtlCol="0" vert="horz">
            <a:spAutoFit/>
          </a:bodyPr>
          <a:lstStyle/>
          <a:p>
            <a:pPr marL="119380">
              <a:lnSpc>
                <a:spcPct val="100000"/>
              </a:lnSpc>
              <a:spcBef>
                <a:spcPts val="310"/>
              </a:spcBef>
            </a:pPr>
            <a:r>
              <a:rPr dirty="0" sz="1800" spc="-50" b="1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1800">
              <a:latin typeface="Arial"/>
              <a:cs typeface="Arial"/>
            </a:endParaRPr>
          </a:p>
        </p:txBody>
      </p:sp>
      <p:sp>
        <p:nvSpPr>
          <p:cNvPr id="151" name="object 151" descr=""/>
          <p:cNvSpPr txBox="1"/>
          <p:nvPr/>
        </p:nvSpPr>
        <p:spPr>
          <a:xfrm>
            <a:off x="8727185" y="2093976"/>
            <a:ext cx="365760" cy="365760"/>
          </a:xfrm>
          <a:prstGeom prst="rect">
            <a:avLst/>
          </a:prstGeom>
          <a:solidFill>
            <a:srgbClr val="00CE9D"/>
          </a:solidFill>
        </p:spPr>
        <p:txBody>
          <a:bodyPr wrap="square" lIns="0" tIns="40005" rIns="0" bIns="0" rtlCol="0" vert="horz">
            <a:spAutoFit/>
          </a:bodyPr>
          <a:lstStyle/>
          <a:p>
            <a:pPr marL="119380">
              <a:lnSpc>
                <a:spcPct val="100000"/>
              </a:lnSpc>
              <a:spcBef>
                <a:spcPts val="315"/>
              </a:spcBef>
            </a:pPr>
            <a:r>
              <a:rPr dirty="0" sz="1800" spc="-50" b="1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1800">
              <a:latin typeface="Arial"/>
              <a:cs typeface="Arial"/>
            </a:endParaRPr>
          </a:p>
        </p:txBody>
      </p:sp>
      <p:sp>
        <p:nvSpPr>
          <p:cNvPr id="152" name="object 152" descr=""/>
          <p:cNvSpPr/>
          <p:nvPr/>
        </p:nvSpPr>
        <p:spPr>
          <a:xfrm>
            <a:off x="10126218" y="1652777"/>
            <a:ext cx="365760" cy="365760"/>
          </a:xfrm>
          <a:custGeom>
            <a:avLst/>
            <a:gdLst/>
            <a:ahLst/>
            <a:cxnLst/>
            <a:rect l="l" t="t" r="r" b="b"/>
            <a:pathLst>
              <a:path w="365759" h="365760">
                <a:moveTo>
                  <a:pt x="365759" y="0"/>
                </a:moveTo>
                <a:lnTo>
                  <a:pt x="0" y="0"/>
                </a:lnTo>
                <a:lnTo>
                  <a:pt x="0" y="365760"/>
                </a:lnTo>
                <a:lnTo>
                  <a:pt x="365759" y="365760"/>
                </a:lnTo>
                <a:lnTo>
                  <a:pt x="365759" y="0"/>
                </a:lnTo>
                <a:close/>
              </a:path>
            </a:pathLst>
          </a:custGeom>
          <a:solidFill>
            <a:srgbClr val="00C2B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3" name="object 153" descr=""/>
          <p:cNvSpPr txBox="1"/>
          <p:nvPr/>
        </p:nvSpPr>
        <p:spPr>
          <a:xfrm>
            <a:off x="10233406" y="1679955"/>
            <a:ext cx="15303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0" b="1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1800">
              <a:latin typeface="Arial"/>
              <a:cs typeface="Arial"/>
            </a:endParaRPr>
          </a:p>
        </p:txBody>
      </p:sp>
      <p:sp>
        <p:nvSpPr>
          <p:cNvPr id="154" name="object 154" descr=""/>
          <p:cNvSpPr/>
          <p:nvPr/>
        </p:nvSpPr>
        <p:spPr>
          <a:xfrm>
            <a:off x="10126218" y="2093976"/>
            <a:ext cx="365760" cy="365760"/>
          </a:xfrm>
          <a:custGeom>
            <a:avLst/>
            <a:gdLst/>
            <a:ahLst/>
            <a:cxnLst/>
            <a:rect l="l" t="t" r="r" b="b"/>
            <a:pathLst>
              <a:path w="365759" h="365760">
                <a:moveTo>
                  <a:pt x="365759" y="0"/>
                </a:moveTo>
                <a:lnTo>
                  <a:pt x="0" y="0"/>
                </a:lnTo>
                <a:lnTo>
                  <a:pt x="0" y="365760"/>
                </a:lnTo>
                <a:lnTo>
                  <a:pt x="365759" y="365760"/>
                </a:lnTo>
                <a:lnTo>
                  <a:pt x="365759" y="0"/>
                </a:lnTo>
                <a:close/>
              </a:path>
            </a:pathLst>
          </a:custGeom>
          <a:solidFill>
            <a:srgbClr val="55555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5" name="object 155" descr=""/>
          <p:cNvSpPr txBox="1"/>
          <p:nvPr/>
        </p:nvSpPr>
        <p:spPr>
          <a:xfrm>
            <a:off x="10233406" y="2121408"/>
            <a:ext cx="15303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0" b="1">
                <a:solidFill>
                  <a:srgbClr val="FFFFFF"/>
                </a:solidFill>
                <a:latin typeface="Arial"/>
                <a:cs typeface="Arial"/>
              </a:rPr>
              <a:t>4</a:t>
            </a:r>
            <a:endParaRPr sz="1800">
              <a:latin typeface="Arial"/>
              <a:cs typeface="Arial"/>
            </a:endParaRPr>
          </a:p>
        </p:txBody>
      </p:sp>
      <p:sp>
        <p:nvSpPr>
          <p:cNvPr id="156" name="object 156" descr=""/>
          <p:cNvSpPr txBox="1"/>
          <p:nvPr/>
        </p:nvSpPr>
        <p:spPr>
          <a:xfrm>
            <a:off x="9223247" y="1685797"/>
            <a:ext cx="67818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4765" marR="5080" indent="-12700">
              <a:lnSpc>
                <a:spcPct val="100000"/>
              </a:lnSpc>
              <a:spcBef>
                <a:spcPts val="100"/>
              </a:spcBef>
            </a:pPr>
            <a:r>
              <a:rPr dirty="0" sz="900" spc="-10" b="1">
                <a:solidFill>
                  <a:srgbClr val="010027"/>
                </a:solidFill>
                <a:latin typeface="Arial"/>
                <a:cs typeface="Arial"/>
              </a:rPr>
              <a:t>Commercial </a:t>
            </a:r>
            <a:r>
              <a:rPr dirty="0" sz="900" b="1">
                <a:solidFill>
                  <a:srgbClr val="010027"/>
                </a:solidFill>
                <a:latin typeface="Arial"/>
                <a:cs typeface="Arial"/>
              </a:rPr>
              <a:t>&amp;</a:t>
            </a:r>
            <a:r>
              <a:rPr dirty="0" sz="900" spc="-10" b="1">
                <a:solidFill>
                  <a:srgbClr val="010027"/>
                </a:solidFill>
                <a:latin typeface="Arial"/>
                <a:cs typeface="Arial"/>
              </a:rPr>
              <a:t> Industrial</a:t>
            </a:r>
            <a:endParaRPr sz="900">
              <a:latin typeface="Arial"/>
              <a:cs typeface="Arial"/>
            </a:endParaRPr>
          </a:p>
        </p:txBody>
      </p:sp>
      <p:sp>
        <p:nvSpPr>
          <p:cNvPr id="157" name="object 157" descr=""/>
          <p:cNvSpPr txBox="1"/>
          <p:nvPr/>
        </p:nvSpPr>
        <p:spPr>
          <a:xfrm>
            <a:off x="10491978" y="1652777"/>
            <a:ext cx="958215" cy="365760"/>
          </a:xfrm>
          <a:prstGeom prst="rect">
            <a:avLst/>
          </a:prstGeom>
          <a:solidFill>
            <a:srgbClr val="E7E6E6"/>
          </a:solidFill>
        </p:spPr>
        <p:txBody>
          <a:bodyPr wrap="square" lIns="0" tIns="129539" rIns="0" bIns="0" rtlCol="0" vert="horz">
            <a:spAutoFit/>
          </a:bodyPr>
          <a:lstStyle/>
          <a:p>
            <a:pPr marL="125095">
              <a:lnSpc>
                <a:spcPct val="100000"/>
              </a:lnSpc>
              <a:spcBef>
                <a:spcPts val="1019"/>
              </a:spcBef>
            </a:pPr>
            <a:r>
              <a:rPr dirty="0" sz="900" spc="-10" b="1">
                <a:solidFill>
                  <a:srgbClr val="010027"/>
                </a:solidFill>
                <a:latin typeface="Arial"/>
                <a:cs typeface="Arial"/>
              </a:rPr>
              <a:t>Government</a:t>
            </a:r>
            <a:endParaRPr sz="900">
              <a:latin typeface="Arial"/>
              <a:cs typeface="Arial"/>
            </a:endParaRPr>
          </a:p>
        </p:txBody>
      </p:sp>
      <p:sp>
        <p:nvSpPr>
          <p:cNvPr id="158" name="object 158" descr=""/>
          <p:cNvSpPr txBox="1"/>
          <p:nvPr/>
        </p:nvSpPr>
        <p:spPr>
          <a:xfrm>
            <a:off x="10491978" y="2093976"/>
            <a:ext cx="958215" cy="365760"/>
          </a:xfrm>
          <a:prstGeom prst="rect">
            <a:avLst/>
          </a:prstGeom>
          <a:solidFill>
            <a:srgbClr val="E7E6E6"/>
          </a:solidFill>
        </p:spPr>
        <p:txBody>
          <a:bodyPr wrap="square" lIns="0" tIns="120015" rIns="0" bIns="0" rtlCol="0" vert="horz">
            <a:spAutoFit/>
          </a:bodyPr>
          <a:lstStyle/>
          <a:p>
            <a:pPr marL="184150">
              <a:lnSpc>
                <a:spcPct val="100000"/>
              </a:lnSpc>
              <a:spcBef>
                <a:spcPts val="945"/>
              </a:spcBef>
            </a:pPr>
            <a:r>
              <a:rPr dirty="0" sz="900" spc="-10" b="1">
                <a:solidFill>
                  <a:srgbClr val="010027"/>
                </a:solidFill>
                <a:latin typeface="Arial"/>
                <a:cs typeface="Arial"/>
              </a:rPr>
              <a:t>Education</a:t>
            </a:r>
            <a:endParaRPr sz="900">
              <a:latin typeface="Arial"/>
              <a:cs typeface="Arial"/>
            </a:endParaRPr>
          </a:p>
        </p:txBody>
      </p:sp>
      <p:sp>
        <p:nvSpPr>
          <p:cNvPr id="159" name="object 159" descr=""/>
          <p:cNvSpPr txBox="1"/>
          <p:nvPr/>
        </p:nvSpPr>
        <p:spPr>
          <a:xfrm>
            <a:off x="9245345" y="2201164"/>
            <a:ext cx="63563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 b="1">
                <a:solidFill>
                  <a:srgbClr val="010027"/>
                </a:solidFill>
                <a:latin typeface="Arial"/>
                <a:cs typeface="Arial"/>
              </a:rPr>
              <a:t>Residential</a:t>
            </a:r>
            <a:endParaRPr sz="900">
              <a:latin typeface="Arial"/>
              <a:cs typeface="Arial"/>
            </a:endParaRPr>
          </a:p>
        </p:txBody>
      </p:sp>
      <p:sp>
        <p:nvSpPr>
          <p:cNvPr id="160" name="object 160" descr=""/>
          <p:cNvSpPr txBox="1"/>
          <p:nvPr/>
        </p:nvSpPr>
        <p:spPr>
          <a:xfrm>
            <a:off x="8713469" y="865632"/>
            <a:ext cx="2530475" cy="76263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236220">
              <a:lnSpc>
                <a:spcPct val="100000"/>
              </a:lnSpc>
              <a:spcBef>
                <a:spcPts val="95"/>
              </a:spcBef>
            </a:pPr>
            <a:r>
              <a:rPr dirty="0" sz="1400" b="1">
                <a:solidFill>
                  <a:srgbClr val="010027"/>
                </a:solidFill>
                <a:latin typeface="Arial"/>
                <a:cs typeface="Arial"/>
              </a:rPr>
              <a:t>…and</a:t>
            </a:r>
            <a:r>
              <a:rPr dirty="0" sz="1400" spc="-3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10027"/>
                </a:solidFill>
                <a:latin typeface="Arial"/>
                <a:cs typeface="Arial"/>
              </a:rPr>
              <a:t>keeps</a:t>
            </a:r>
            <a:r>
              <a:rPr dirty="0" sz="1400" spc="-3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10027"/>
                </a:solidFill>
                <a:latin typeface="Arial"/>
                <a:cs typeface="Arial"/>
              </a:rPr>
              <a:t>them</a:t>
            </a:r>
            <a:r>
              <a:rPr dirty="0" sz="1400" spc="-1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10027"/>
                </a:solidFill>
                <a:latin typeface="Arial"/>
                <a:cs typeface="Arial"/>
              </a:rPr>
              <a:t>open</a:t>
            </a:r>
            <a:r>
              <a:rPr dirty="0" sz="1400" spc="-2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400" spc="-25" b="1">
                <a:solidFill>
                  <a:srgbClr val="010027"/>
                </a:solidFill>
                <a:latin typeface="Arial"/>
                <a:cs typeface="Arial"/>
              </a:rPr>
              <a:t>for </a:t>
            </a:r>
            <a:r>
              <a:rPr dirty="0" sz="1400" spc="-10" b="1">
                <a:solidFill>
                  <a:srgbClr val="010027"/>
                </a:solidFill>
                <a:latin typeface="Arial"/>
                <a:cs typeface="Arial"/>
              </a:rPr>
              <a:t>tomorrow.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245"/>
              </a:spcBef>
            </a:pPr>
            <a:r>
              <a:rPr dirty="0" sz="1000" b="1">
                <a:solidFill>
                  <a:srgbClr val="010027"/>
                </a:solidFill>
                <a:latin typeface="Arial"/>
                <a:cs typeface="Arial"/>
              </a:rPr>
              <a:t>Industries</a:t>
            </a:r>
            <a:r>
              <a:rPr dirty="0" sz="1000" spc="-3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000" b="1">
                <a:solidFill>
                  <a:srgbClr val="010027"/>
                </a:solidFill>
                <a:latin typeface="Arial"/>
                <a:cs typeface="Arial"/>
              </a:rPr>
              <a:t>leading</a:t>
            </a:r>
            <a:r>
              <a:rPr dirty="0" sz="1000" spc="-3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000" b="1">
                <a:solidFill>
                  <a:srgbClr val="010027"/>
                </a:solidFill>
                <a:latin typeface="Arial"/>
                <a:cs typeface="Arial"/>
              </a:rPr>
              <a:t>in</a:t>
            </a:r>
            <a:r>
              <a:rPr dirty="0" sz="1000" spc="-2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000" b="1">
                <a:solidFill>
                  <a:srgbClr val="010027"/>
                </a:solidFill>
                <a:latin typeface="Arial"/>
                <a:cs typeface="Arial"/>
              </a:rPr>
              <a:t>project</a:t>
            </a:r>
            <a:r>
              <a:rPr dirty="0" sz="1000" spc="-2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000" spc="-10" b="1">
                <a:solidFill>
                  <a:srgbClr val="010027"/>
                </a:solidFill>
                <a:latin typeface="Arial"/>
                <a:cs typeface="Arial"/>
              </a:rPr>
              <a:t>development</a:t>
            </a:r>
            <a:endParaRPr sz="1000">
              <a:latin typeface="Arial"/>
              <a:cs typeface="Arial"/>
            </a:endParaRPr>
          </a:p>
        </p:txBody>
      </p:sp>
      <p:pic>
        <p:nvPicPr>
          <p:cNvPr id="161" name="object 161" descr="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4652771" y="2221229"/>
            <a:ext cx="3566159" cy="56387"/>
          </a:xfrm>
          <a:prstGeom prst="rect">
            <a:avLst/>
          </a:prstGeom>
        </p:spPr>
      </p:pic>
      <p:grpSp>
        <p:nvGrpSpPr>
          <p:cNvPr id="162" name="object 162" descr=""/>
          <p:cNvGrpSpPr/>
          <p:nvPr/>
        </p:nvGrpSpPr>
        <p:grpSpPr>
          <a:xfrm>
            <a:off x="5207127" y="2635757"/>
            <a:ext cx="3005455" cy="639445"/>
            <a:chOff x="5207127" y="2635757"/>
            <a:chExt cx="3005455" cy="639445"/>
          </a:xfrm>
        </p:grpSpPr>
        <p:sp>
          <p:nvSpPr>
            <p:cNvPr id="163" name="object 163" descr=""/>
            <p:cNvSpPr/>
            <p:nvPr/>
          </p:nvSpPr>
          <p:spPr>
            <a:xfrm>
              <a:off x="5207127" y="2683382"/>
              <a:ext cx="3005455" cy="440055"/>
            </a:xfrm>
            <a:custGeom>
              <a:avLst/>
              <a:gdLst/>
              <a:ahLst/>
              <a:cxnLst/>
              <a:rect l="l" t="t" r="r" b="b"/>
              <a:pathLst>
                <a:path w="3005454" h="440055">
                  <a:moveTo>
                    <a:pt x="2949321" y="439674"/>
                  </a:moveTo>
                  <a:lnTo>
                    <a:pt x="3005328" y="439674"/>
                  </a:lnTo>
                </a:path>
                <a:path w="3005454" h="440055">
                  <a:moveTo>
                    <a:pt x="2573654" y="439674"/>
                  </a:moveTo>
                  <a:lnTo>
                    <a:pt x="2686430" y="439674"/>
                  </a:lnTo>
                </a:path>
                <a:path w="3005454" h="440055">
                  <a:moveTo>
                    <a:pt x="0" y="439674"/>
                  </a:moveTo>
                  <a:lnTo>
                    <a:pt x="56769" y="439674"/>
                  </a:lnTo>
                </a:path>
                <a:path w="3005454" h="440055">
                  <a:moveTo>
                    <a:pt x="1258443" y="439674"/>
                  </a:moveTo>
                  <a:lnTo>
                    <a:pt x="1371219" y="439674"/>
                  </a:lnTo>
                </a:path>
                <a:path w="3005454" h="440055">
                  <a:moveTo>
                    <a:pt x="2197989" y="439674"/>
                  </a:moveTo>
                  <a:lnTo>
                    <a:pt x="2310765" y="439674"/>
                  </a:lnTo>
                </a:path>
                <a:path w="3005454" h="440055">
                  <a:moveTo>
                    <a:pt x="1070990" y="439674"/>
                  </a:moveTo>
                  <a:lnTo>
                    <a:pt x="1183767" y="439674"/>
                  </a:lnTo>
                </a:path>
                <a:path w="3005454" h="440055">
                  <a:moveTo>
                    <a:pt x="1634108" y="439674"/>
                  </a:moveTo>
                  <a:lnTo>
                    <a:pt x="1746884" y="439674"/>
                  </a:lnTo>
                </a:path>
                <a:path w="3005454" h="440055">
                  <a:moveTo>
                    <a:pt x="131445" y="439674"/>
                  </a:moveTo>
                  <a:lnTo>
                    <a:pt x="432435" y="439674"/>
                  </a:lnTo>
                </a:path>
                <a:path w="3005454" h="440055">
                  <a:moveTo>
                    <a:pt x="2761106" y="439674"/>
                  </a:moveTo>
                  <a:lnTo>
                    <a:pt x="2873882" y="439674"/>
                  </a:lnTo>
                </a:path>
                <a:path w="3005454" h="440055">
                  <a:moveTo>
                    <a:pt x="1822323" y="439674"/>
                  </a:moveTo>
                  <a:lnTo>
                    <a:pt x="1935099" y="439674"/>
                  </a:lnTo>
                </a:path>
                <a:path w="3005454" h="440055">
                  <a:moveTo>
                    <a:pt x="882776" y="439674"/>
                  </a:moveTo>
                  <a:lnTo>
                    <a:pt x="995552" y="439674"/>
                  </a:lnTo>
                </a:path>
                <a:path w="3005454" h="440055">
                  <a:moveTo>
                    <a:pt x="695325" y="439674"/>
                  </a:moveTo>
                  <a:lnTo>
                    <a:pt x="808101" y="439674"/>
                  </a:lnTo>
                </a:path>
                <a:path w="3005454" h="440055">
                  <a:moveTo>
                    <a:pt x="1446656" y="439674"/>
                  </a:moveTo>
                  <a:lnTo>
                    <a:pt x="1559432" y="439674"/>
                  </a:lnTo>
                </a:path>
                <a:path w="3005454" h="440055">
                  <a:moveTo>
                    <a:pt x="2009775" y="439674"/>
                  </a:moveTo>
                  <a:lnTo>
                    <a:pt x="2122551" y="439674"/>
                  </a:lnTo>
                </a:path>
                <a:path w="3005454" h="440055">
                  <a:moveTo>
                    <a:pt x="507111" y="439674"/>
                  </a:moveTo>
                  <a:lnTo>
                    <a:pt x="619887" y="439674"/>
                  </a:lnTo>
                </a:path>
                <a:path w="3005454" h="440055">
                  <a:moveTo>
                    <a:pt x="2385441" y="439674"/>
                  </a:moveTo>
                  <a:lnTo>
                    <a:pt x="2498217" y="439674"/>
                  </a:lnTo>
                </a:path>
                <a:path w="3005454" h="440055">
                  <a:moveTo>
                    <a:pt x="2949321" y="293369"/>
                  </a:moveTo>
                  <a:lnTo>
                    <a:pt x="3005328" y="293369"/>
                  </a:lnTo>
                </a:path>
                <a:path w="3005454" h="440055">
                  <a:moveTo>
                    <a:pt x="2197989" y="293369"/>
                  </a:moveTo>
                  <a:lnTo>
                    <a:pt x="2310765" y="293369"/>
                  </a:lnTo>
                </a:path>
                <a:path w="3005454" h="440055">
                  <a:moveTo>
                    <a:pt x="0" y="293369"/>
                  </a:moveTo>
                  <a:lnTo>
                    <a:pt x="619887" y="293369"/>
                  </a:lnTo>
                </a:path>
                <a:path w="3005454" h="440055">
                  <a:moveTo>
                    <a:pt x="1258443" y="293369"/>
                  </a:moveTo>
                  <a:lnTo>
                    <a:pt x="1371219" y="293369"/>
                  </a:lnTo>
                </a:path>
                <a:path w="3005454" h="440055">
                  <a:moveTo>
                    <a:pt x="695325" y="293369"/>
                  </a:moveTo>
                  <a:lnTo>
                    <a:pt x="1183767" y="293369"/>
                  </a:lnTo>
                </a:path>
                <a:path w="3005454" h="440055">
                  <a:moveTo>
                    <a:pt x="2761106" y="293369"/>
                  </a:moveTo>
                  <a:lnTo>
                    <a:pt x="2873882" y="293369"/>
                  </a:lnTo>
                </a:path>
                <a:path w="3005454" h="440055">
                  <a:moveTo>
                    <a:pt x="2573654" y="293369"/>
                  </a:moveTo>
                  <a:lnTo>
                    <a:pt x="2686430" y="293369"/>
                  </a:lnTo>
                </a:path>
                <a:path w="3005454" h="440055">
                  <a:moveTo>
                    <a:pt x="1822323" y="293369"/>
                  </a:moveTo>
                  <a:lnTo>
                    <a:pt x="1935099" y="293369"/>
                  </a:lnTo>
                </a:path>
                <a:path w="3005454" h="440055">
                  <a:moveTo>
                    <a:pt x="1446656" y="293369"/>
                  </a:moveTo>
                  <a:lnTo>
                    <a:pt x="1559432" y="293369"/>
                  </a:lnTo>
                </a:path>
                <a:path w="3005454" h="440055">
                  <a:moveTo>
                    <a:pt x="2009775" y="293369"/>
                  </a:moveTo>
                  <a:lnTo>
                    <a:pt x="2122551" y="293369"/>
                  </a:lnTo>
                </a:path>
                <a:path w="3005454" h="440055">
                  <a:moveTo>
                    <a:pt x="1634108" y="293369"/>
                  </a:moveTo>
                  <a:lnTo>
                    <a:pt x="1746884" y="293369"/>
                  </a:lnTo>
                </a:path>
                <a:path w="3005454" h="440055">
                  <a:moveTo>
                    <a:pt x="2385441" y="293369"/>
                  </a:moveTo>
                  <a:lnTo>
                    <a:pt x="2498217" y="293369"/>
                  </a:lnTo>
                </a:path>
                <a:path w="3005454" h="440055">
                  <a:moveTo>
                    <a:pt x="2197989" y="146303"/>
                  </a:moveTo>
                  <a:lnTo>
                    <a:pt x="2310765" y="146303"/>
                  </a:lnTo>
                </a:path>
                <a:path w="3005454" h="440055">
                  <a:moveTo>
                    <a:pt x="2385441" y="146303"/>
                  </a:moveTo>
                  <a:lnTo>
                    <a:pt x="2498217" y="146303"/>
                  </a:lnTo>
                </a:path>
                <a:path w="3005454" h="440055">
                  <a:moveTo>
                    <a:pt x="2573654" y="146303"/>
                  </a:moveTo>
                  <a:lnTo>
                    <a:pt x="2686430" y="146303"/>
                  </a:lnTo>
                </a:path>
                <a:path w="3005454" h="440055">
                  <a:moveTo>
                    <a:pt x="1822323" y="146303"/>
                  </a:moveTo>
                  <a:lnTo>
                    <a:pt x="2122551" y="146303"/>
                  </a:lnTo>
                </a:path>
                <a:path w="3005454" h="440055">
                  <a:moveTo>
                    <a:pt x="0" y="146303"/>
                  </a:moveTo>
                  <a:lnTo>
                    <a:pt x="1559432" y="146303"/>
                  </a:lnTo>
                </a:path>
                <a:path w="3005454" h="440055">
                  <a:moveTo>
                    <a:pt x="2761106" y="146303"/>
                  </a:moveTo>
                  <a:lnTo>
                    <a:pt x="2873882" y="146303"/>
                  </a:lnTo>
                </a:path>
                <a:path w="3005454" h="440055">
                  <a:moveTo>
                    <a:pt x="2949321" y="146303"/>
                  </a:moveTo>
                  <a:lnTo>
                    <a:pt x="3005328" y="146303"/>
                  </a:lnTo>
                </a:path>
                <a:path w="3005454" h="440055">
                  <a:moveTo>
                    <a:pt x="1634108" y="146303"/>
                  </a:moveTo>
                  <a:lnTo>
                    <a:pt x="1746884" y="146303"/>
                  </a:lnTo>
                </a:path>
                <a:path w="3005454" h="440055">
                  <a:moveTo>
                    <a:pt x="2949321" y="0"/>
                  </a:moveTo>
                  <a:lnTo>
                    <a:pt x="3005328" y="0"/>
                  </a:lnTo>
                </a:path>
                <a:path w="3005454" h="440055">
                  <a:moveTo>
                    <a:pt x="0" y="0"/>
                  </a:moveTo>
                  <a:lnTo>
                    <a:pt x="2873882" y="0"/>
                  </a:lnTo>
                </a:path>
              </a:pathLst>
            </a:custGeom>
            <a:ln w="9525">
              <a:solidFill>
                <a:srgbClr val="E7E6E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4" name="object 164" descr=""/>
            <p:cNvSpPr/>
            <p:nvPr/>
          </p:nvSpPr>
          <p:spPr>
            <a:xfrm>
              <a:off x="5263896" y="2767583"/>
              <a:ext cx="1953260" cy="502284"/>
            </a:xfrm>
            <a:custGeom>
              <a:avLst/>
              <a:gdLst/>
              <a:ahLst/>
              <a:cxnLst/>
              <a:rect l="l" t="t" r="r" b="b"/>
              <a:pathLst>
                <a:path w="1953259" h="502285">
                  <a:moveTo>
                    <a:pt x="74676" y="329946"/>
                  </a:moveTo>
                  <a:lnTo>
                    <a:pt x="0" y="329946"/>
                  </a:lnTo>
                  <a:lnTo>
                    <a:pt x="0" y="502158"/>
                  </a:lnTo>
                  <a:lnTo>
                    <a:pt x="74676" y="502158"/>
                  </a:lnTo>
                  <a:lnTo>
                    <a:pt x="74676" y="329946"/>
                  </a:lnTo>
                  <a:close/>
                </a:path>
                <a:path w="1953259" h="502285">
                  <a:moveTo>
                    <a:pt x="262890" y="377952"/>
                  </a:moveTo>
                  <a:lnTo>
                    <a:pt x="187452" y="377952"/>
                  </a:lnTo>
                  <a:lnTo>
                    <a:pt x="187452" y="502158"/>
                  </a:lnTo>
                  <a:lnTo>
                    <a:pt x="262890" y="502158"/>
                  </a:lnTo>
                  <a:lnTo>
                    <a:pt x="262890" y="377952"/>
                  </a:lnTo>
                  <a:close/>
                </a:path>
                <a:path w="1953259" h="502285">
                  <a:moveTo>
                    <a:pt x="450342" y="337566"/>
                  </a:moveTo>
                  <a:lnTo>
                    <a:pt x="375666" y="337566"/>
                  </a:lnTo>
                  <a:lnTo>
                    <a:pt x="375666" y="502158"/>
                  </a:lnTo>
                  <a:lnTo>
                    <a:pt x="450342" y="502158"/>
                  </a:lnTo>
                  <a:lnTo>
                    <a:pt x="450342" y="337566"/>
                  </a:lnTo>
                  <a:close/>
                </a:path>
                <a:path w="1953259" h="502285">
                  <a:moveTo>
                    <a:pt x="638556" y="190500"/>
                  </a:moveTo>
                  <a:lnTo>
                    <a:pt x="563118" y="190500"/>
                  </a:lnTo>
                  <a:lnTo>
                    <a:pt x="563118" y="502158"/>
                  </a:lnTo>
                  <a:lnTo>
                    <a:pt x="638556" y="502158"/>
                  </a:lnTo>
                  <a:lnTo>
                    <a:pt x="638556" y="190500"/>
                  </a:lnTo>
                  <a:close/>
                </a:path>
                <a:path w="1953259" h="502285">
                  <a:moveTo>
                    <a:pt x="826008" y="341376"/>
                  </a:moveTo>
                  <a:lnTo>
                    <a:pt x="751332" y="341376"/>
                  </a:lnTo>
                  <a:lnTo>
                    <a:pt x="751332" y="502158"/>
                  </a:lnTo>
                  <a:lnTo>
                    <a:pt x="826008" y="502158"/>
                  </a:lnTo>
                  <a:lnTo>
                    <a:pt x="826008" y="341376"/>
                  </a:lnTo>
                  <a:close/>
                </a:path>
                <a:path w="1953259" h="502285">
                  <a:moveTo>
                    <a:pt x="1014222" y="252984"/>
                  </a:moveTo>
                  <a:lnTo>
                    <a:pt x="938784" y="252984"/>
                  </a:lnTo>
                  <a:lnTo>
                    <a:pt x="938784" y="502158"/>
                  </a:lnTo>
                  <a:lnTo>
                    <a:pt x="1014222" y="502158"/>
                  </a:lnTo>
                  <a:lnTo>
                    <a:pt x="1014222" y="252984"/>
                  </a:lnTo>
                  <a:close/>
                </a:path>
                <a:path w="1953259" h="502285">
                  <a:moveTo>
                    <a:pt x="1201674" y="105918"/>
                  </a:moveTo>
                  <a:lnTo>
                    <a:pt x="1126998" y="105918"/>
                  </a:lnTo>
                  <a:lnTo>
                    <a:pt x="1126998" y="502158"/>
                  </a:lnTo>
                  <a:lnTo>
                    <a:pt x="1201674" y="502158"/>
                  </a:lnTo>
                  <a:lnTo>
                    <a:pt x="1201674" y="105918"/>
                  </a:lnTo>
                  <a:close/>
                </a:path>
                <a:path w="1953259" h="502285">
                  <a:moveTo>
                    <a:pt x="1389875" y="198120"/>
                  </a:moveTo>
                  <a:lnTo>
                    <a:pt x="1314450" y="198120"/>
                  </a:lnTo>
                  <a:lnTo>
                    <a:pt x="1314450" y="502158"/>
                  </a:lnTo>
                  <a:lnTo>
                    <a:pt x="1389875" y="502158"/>
                  </a:lnTo>
                  <a:lnTo>
                    <a:pt x="1389875" y="198120"/>
                  </a:lnTo>
                  <a:close/>
                </a:path>
                <a:path w="1953259" h="502285">
                  <a:moveTo>
                    <a:pt x="1577340" y="0"/>
                  </a:moveTo>
                  <a:lnTo>
                    <a:pt x="1502664" y="0"/>
                  </a:lnTo>
                  <a:lnTo>
                    <a:pt x="1502664" y="502158"/>
                  </a:lnTo>
                  <a:lnTo>
                    <a:pt x="1577340" y="502158"/>
                  </a:lnTo>
                  <a:lnTo>
                    <a:pt x="1577340" y="0"/>
                  </a:lnTo>
                  <a:close/>
                </a:path>
                <a:path w="1953259" h="502285">
                  <a:moveTo>
                    <a:pt x="1765554" y="36576"/>
                  </a:moveTo>
                  <a:lnTo>
                    <a:pt x="1690116" y="36576"/>
                  </a:lnTo>
                  <a:lnTo>
                    <a:pt x="1690116" y="502158"/>
                  </a:lnTo>
                  <a:lnTo>
                    <a:pt x="1765554" y="502158"/>
                  </a:lnTo>
                  <a:lnTo>
                    <a:pt x="1765554" y="36576"/>
                  </a:lnTo>
                  <a:close/>
                </a:path>
                <a:path w="1953259" h="502285">
                  <a:moveTo>
                    <a:pt x="1953006" y="458724"/>
                  </a:moveTo>
                  <a:lnTo>
                    <a:pt x="1878330" y="458724"/>
                  </a:lnTo>
                  <a:lnTo>
                    <a:pt x="1878330" y="502158"/>
                  </a:lnTo>
                  <a:lnTo>
                    <a:pt x="1953006" y="502158"/>
                  </a:lnTo>
                  <a:lnTo>
                    <a:pt x="1953006" y="458724"/>
                  </a:lnTo>
                  <a:close/>
                </a:path>
              </a:pathLst>
            </a:custGeom>
            <a:solidFill>
              <a:srgbClr val="00999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5" name="object 165" descr=""/>
            <p:cNvSpPr/>
            <p:nvPr/>
          </p:nvSpPr>
          <p:spPr>
            <a:xfrm>
              <a:off x="7142226" y="2961893"/>
              <a:ext cx="826135" cy="307975"/>
            </a:xfrm>
            <a:custGeom>
              <a:avLst/>
              <a:gdLst/>
              <a:ahLst/>
              <a:cxnLst/>
              <a:rect l="l" t="t" r="r" b="b"/>
              <a:pathLst>
                <a:path w="826134" h="307975">
                  <a:moveTo>
                    <a:pt x="74676" y="0"/>
                  </a:moveTo>
                  <a:lnTo>
                    <a:pt x="0" y="0"/>
                  </a:lnTo>
                  <a:lnTo>
                    <a:pt x="0" y="264414"/>
                  </a:lnTo>
                  <a:lnTo>
                    <a:pt x="74676" y="264414"/>
                  </a:lnTo>
                  <a:lnTo>
                    <a:pt x="74676" y="0"/>
                  </a:lnTo>
                  <a:close/>
                </a:path>
                <a:path w="826134" h="307975">
                  <a:moveTo>
                    <a:pt x="262890" y="102870"/>
                  </a:moveTo>
                  <a:lnTo>
                    <a:pt x="187452" y="102870"/>
                  </a:lnTo>
                  <a:lnTo>
                    <a:pt x="187452" y="307848"/>
                  </a:lnTo>
                  <a:lnTo>
                    <a:pt x="262890" y="307848"/>
                  </a:lnTo>
                  <a:lnTo>
                    <a:pt x="262890" y="102870"/>
                  </a:lnTo>
                  <a:close/>
                </a:path>
                <a:path w="826134" h="307975">
                  <a:moveTo>
                    <a:pt x="450342" y="102870"/>
                  </a:moveTo>
                  <a:lnTo>
                    <a:pt x="375666" y="102870"/>
                  </a:lnTo>
                  <a:lnTo>
                    <a:pt x="375666" y="307848"/>
                  </a:lnTo>
                  <a:lnTo>
                    <a:pt x="450342" y="307848"/>
                  </a:lnTo>
                  <a:lnTo>
                    <a:pt x="450342" y="102870"/>
                  </a:lnTo>
                  <a:close/>
                </a:path>
                <a:path w="826134" h="307975">
                  <a:moveTo>
                    <a:pt x="638556" y="246126"/>
                  </a:moveTo>
                  <a:lnTo>
                    <a:pt x="563118" y="246126"/>
                  </a:lnTo>
                  <a:lnTo>
                    <a:pt x="563118" y="307848"/>
                  </a:lnTo>
                  <a:lnTo>
                    <a:pt x="638556" y="307848"/>
                  </a:lnTo>
                  <a:lnTo>
                    <a:pt x="638556" y="246126"/>
                  </a:lnTo>
                  <a:close/>
                </a:path>
                <a:path w="826134" h="307975">
                  <a:moveTo>
                    <a:pt x="826008" y="234696"/>
                  </a:moveTo>
                  <a:lnTo>
                    <a:pt x="751332" y="234696"/>
                  </a:lnTo>
                  <a:lnTo>
                    <a:pt x="751332" y="307848"/>
                  </a:lnTo>
                  <a:lnTo>
                    <a:pt x="826008" y="307848"/>
                  </a:lnTo>
                  <a:lnTo>
                    <a:pt x="826008" y="234696"/>
                  </a:lnTo>
                  <a:close/>
                </a:path>
              </a:pathLst>
            </a:custGeom>
            <a:solidFill>
              <a:srgbClr val="00C2B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6" name="object 166" descr=""/>
            <p:cNvSpPr/>
            <p:nvPr/>
          </p:nvSpPr>
          <p:spPr>
            <a:xfrm>
              <a:off x="7142226" y="2635757"/>
              <a:ext cx="1014730" cy="634365"/>
            </a:xfrm>
            <a:custGeom>
              <a:avLst/>
              <a:gdLst/>
              <a:ahLst/>
              <a:cxnLst/>
              <a:rect l="l" t="t" r="r" b="b"/>
              <a:pathLst>
                <a:path w="1014729" h="634364">
                  <a:moveTo>
                    <a:pt x="74676" y="219456"/>
                  </a:moveTo>
                  <a:lnTo>
                    <a:pt x="0" y="219456"/>
                  </a:lnTo>
                  <a:lnTo>
                    <a:pt x="0" y="326136"/>
                  </a:lnTo>
                  <a:lnTo>
                    <a:pt x="74676" y="326136"/>
                  </a:lnTo>
                  <a:lnTo>
                    <a:pt x="74676" y="219456"/>
                  </a:lnTo>
                  <a:close/>
                </a:path>
                <a:path w="1014729" h="634364">
                  <a:moveTo>
                    <a:pt x="262890" y="120396"/>
                  </a:moveTo>
                  <a:lnTo>
                    <a:pt x="187452" y="120396"/>
                  </a:lnTo>
                  <a:lnTo>
                    <a:pt x="187452" y="429006"/>
                  </a:lnTo>
                  <a:lnTo>
                    <a:pt x="262890" y="429006"/>
                  </a:lnTo>
                  <a:lnTo>
                    <a:pt x="262890" y="120396"/>
                  </a:lnTo>
                  <a:close/>
                </a:path>
                <a:path w="1014729" h="634364">
                  <a:moveTo>
                    <a:pt x="450342" y="61722"/>
                  </a:moveTo>
                  <a:lnTo>
                    <a:pt x="375666" y="61722"/>
                  </a:lnTo>
                  <a:lnTo>
                    <a:pt x="375666" y="429006"/>
                  </a:lnTo>
                  <a:lnTo>
                    <a:pt x="450342" y="429006"/>
                  </a:lnTo>
                  <a:lnTo>
                    <a:pt x="450342" y="61722"/>
                  </a:lnTo>
                  <a:close/>
                </a:path>
                <a:path w="1014729" h="634364">
                  <a:moveTo>
                    <a:pt x="638556" y="160782"/>
                  </a:moveTo>
                  <a:lnTo>
                    <a:pt x="563118" y="160782"/>
                  </a:lnTo>
                  <a:lnTo>
                    <a:pt x="563118" y="572262"/>
                  </a:lnTo>
                  <a:lnTo>
                    <a:pt x="638556" y="572262"/>
                  </a:lnTo>
                  <a:lnTo>
                    <a:pt x="638556" y="160782"/>
                  </a:lnTo>
                  <a:close/>
                </a:path>
                <a:path w="1014729" h="634364">
                  <a:moveTo>
                    <a:pt x="826008" y="43434"/>
                  </a:moveTo>
                  <a:lnTo>
                    <a:pt x="751332" y="43434"/>
                  </a:lnTo>
                  <a:lnTo>
                    <a:pt x="751332" y="560832"/>
                  </a:lnTo>
                  <a:lnTo>
                    <a:pt x="826008" y="560832"/>
                  </a:lnTo>
                  <a:lnTo>
                    <a:pt x="826008" y="43434"/>
                  </a:lnTo>
                  <a:close/>
                </a:path>
                <a:path w="1014729" h="634364">
                  <a:moveTo>
                    <a:pt x="1014222" y="0"/>
                  </a:moveTo>
                  <a:lnTo>
                    <a:pt x="938784" y="0"/>
                  </a:lnTo>
                  <a:lnTo>
                    <a:pt x="938784" y="633984"/>
                  </a:lnTo>
                  <a:lnTo>
                    <a:pt x="1014222" y="633984"/>
                  </a:lnTo>
                  <a:lnTo>
                    <a:pt x="1014222" y="0"/>
                  </a:lnTo>
                  <a:close/>
                </a:path>
              </a:pathLst>
            </a:custGeom>
            <a:solidFill>
              <a:srgbClr val="2C716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7" name="object 167" descr=""/>
            <p:cNvSpPr/>
            <p:nvPr/>
          </p:nvSpPr>
          <p:spPr>
            <a:xfrm>
              <a:off x="5207127" y="3270122"/>
              <a:ext cx="3005455" cy="0"/>
            </a:xfrm>
            <a:custGeom>
              <a:avLst/>
              <a:gdLst/>
              <a:ahLst/>
              <a:cxnLst/>
              <a:rect l="l" t="t" r="r" b="b"/>
              <a:pathLst>
                <a:path w="3005454" h="0">
                  <a:moveTo>
                    <a:pt x="0" y="0"/>
                  </a:moveTo>
                  <a:lnTo>
                    <a:pt x="3005328" y="0"/>
                  </a:lnTo>
                </a:path>
              </a:pathLst>
            </a:custGeom>
            <a:ln w="9525">
              <a:solidFill>
                <a:srgbClr val="010027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8" name="object 168" descr=""/>
          <p:cNvSpPr/>
          <p:nvPr/>
        </p:nvSpPr>
        <p:spPr>
          <a:xfrm>
            <a:off x="5207127" y="2536317"/>
            <a:ext cx="3005455" cy="0"/>
          </a:xfrm>
          <a:custGeom>
            <a:avLst/>
            <a:gdLst/>
            <a:ahLst/>
            <a:cxnLst/>
            <a:rect l="l" t="t" r="r" b="b"/>
            <a:pathLst>
              <a:path w="3005454" h="0">
                <a:moveTo>
                  <a:pt x="0" y="0"/>
                </a:moveTo>
                <a:lnTo>
                  <a:pt x="3005328" y="0"/>
                </a:lnTo>
              </a:path>
            </a:pathLst>
          </a:custGeom>
          <a:ln w="9525">
            <a:solidFill>
              <a:srgbClr val="E7E6E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9" name="object 169" descr=""/>
          <p:cNvSpPr txBox="1"/>
          <p:nvPr/>
        </p:nvSpPr>
        <p:spPr>
          <a:xfrm>
            <a:off x="4810759" y="2436368"/>
            <a:ext cx="311785" cy="906144"/>
          </a:xfrm>
          <a:prstGeom prst="rect">
            <a:avLst/>
          </a:prstGeom>
        </p:spPr>
        <p:txBody>
          <a:bodyPr wrap="square" lIns="0" tIns="22225" rIns="0" bIns="0" rtlCol="0" vert="horz">
            <a:spAutoFit/>
          </a:bodyPr>
          <a:lstStyle/>
          <a:p>
            <a:pPr algn="r" marR="5080">
              <a:lnSpc>
                <a:spcPct val="100000"/>
              </a:lnSpc>
              <a:spcBef>
                <a:spcPts val="175"/>
              </a:spcBef>
            </a:pPr>
            <a:r>
              <a:rPr dirty="0" sz="900" spc="-10">
                <a:solidFill>
                  <a:srgbClr val="010027"/>
                </a:solidFill>
                <a:latin typeface="Arial MT"/>
                <a:cs typeface="Arial MT"/>
              </a:rPr>
              <a:t>1,000</a:t>
            </a:r>
            <a:endParaRPr sz="90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75"/>
              </a:spcBef>
            </a:pPr>
            <a:r>
              <a:rPr dirty="0" sz="900" spc="-25">
                <a:solidFill>
                  <a:srgbClr val="010027"/>
                </a:solidFill>
                <a:latin typeface="Arial MT"/>
                <a:cs typeface="Arial MT"/>
              </a:rPr>
              <a:t>800</a:t>
            </a:r>
            <a:endParaRPr sz="90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75"/>
              </a:spcBef>
            </a:pPr>
            <a:r>
              <a:rPr dirty="0" sz="900" spc="-25">
                <a:solidFill>
                  <a:srgbClr val="010027"/>
                </a:solidFill>
                <a:latin typeface="Arial MT"/>
                <a:cs typeface="Arial MT"/>
              </a:rPr>
              <a:t>600</a:t>
            </a:r>
            <a:endParaRPr sz="90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75"/>
              </a:spcBef>
            </a:pPr>
            <a:r>
              <a:rPr dirty="0" sz="900" spc="-25">
                <a:solidFill>
                  <a:srgbClr val="010027"/>
                </a:solidFill>
                <a:latin typeface="Arial MT"/>
                <a:cs typeface="Arial MT"/>
              </a:rPr>
              <a:t>400</a:t>
            </a:r>
            <a:endParaRPr sz="90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75"/>
              </a:spcBef>
            </a:pPr>
            <a:r>
              <a:rPr dirty="0" sz="900" spc="-25">
                <a:solidFill>
                  <a:srgbClr val="010027"/>
                </a:solidFill>
                <a:latin typeface="Arial MT"/>
                <a:cs typeface="Arial MT"/>
              </a:rPr>
              <a:t>200</a:t>
            </a:r>
            <a:endParaRPr sz="90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75"/>
              </a:spcBef>
            </a:pPr>
            <a:r>
              <a:rPr dirty="0" sz="900" spc="-50">
                <a:solidFill>
                  <a:srgbClr val="010027"/>
                </a:solidFill>
                <a:latin typeface="Arial MT"/>
                <a:cs typeface="Arial MT"/>
              </a:rPr>
              <a:t>0</a:t>
            </a:r>
            <a:endParaRPr sz="900">
              <a:latin typeface="Arial MT"/>
              <a:cs typeface="Arial MT"/>
            </a:endParaRPr>
          </a:p>
        </p:txBody>
      </p:sp>
      <p:pic>
        <p:nvPicPr>
          <p:cNvPr id="170" name="object 170" descr="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5050916" y="3359911"/>
            <a:ext cx="3091815" cy="283590"/>
          </a:xfrm>
          <a:prstGeom prst="rect">
            <a:avLst/>
          </a:prstGeom>
        </p:spPr>
      </p:pic>
      <p:sp>
        <p:nvSpPr>
          <p:cNvPr id="171" name="object 171" descr=""/>
          <p:cNvSpPr/>
          <p:nvPr/>
        </p:nvSpPr>
        <p:spPr>
          <a:xfrm>
            <a:off x="5594603" y="3818382"/>
            <a:ext cx="58419" cy="57150"/>
          </a:xfrm>
          <a:custGeom>
            <a:avLst/>
            <a:gdLst/>
            <a:ahLst/>
            <a:cxnLst/>
            <a:rect l="l" t="t" r="r" b="b"/>
            <a:pathLst>
              <a:path w="58420" h="57150">
                <a:moveTo>
                  <a:pt x="57912" y="0"/>
                </a:moveTo>
                <a:lnTo>
                  <a:pt x="0" y="0"/>
                </a:lnTo>
                <a:lnTo>
                  <a:pt x="0" y="57150"/>
                </a:lnTo>
                <a:lnTo>
                  <a:pt x="57912" y="57150"/>
                </a:lnTo>
                <a:lnTo>
                  <a:pt x="57912" y="0"/>
                </a:lnTo>
                <a:close/>
              </a:path>
            </a:pathLst>
          </a:custGeom>
          <a:solidFill>
            <a:srgbClr val="0099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2" name="object 172" descr=""/>
          <p:cNvSpPr txBox="1"/>
          <p:nvPr/>
        </p:nvSpPr>
        <p:spPr>
          <a:xfrm>
            <a:off x="5663946" y="3756659"/>
            <a:ext cx="61658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>
                <a:solidFill>
                  <a:srgbClr val="010027"/>
                </a:solidFill>
                <a:latin typeface="Arial MT"/>
                <a:cs typeface="Arial MT"/>
              </a:rPr>
              <a:t>Operational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173" name="object 173" descr=""/>
          <p:cNvSpPr/>
          <p:nvPr/>
        </p:nvSpPr>
        <p:spPr>
          <a:xfrm>
            <a:off x="6390894" y="3818382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57150" y="0"/>
                </a:moveTo>
                <a:lnTo>
                  <a:pt x="0" y="0"/>
                </a:lnTo>
                <a:lnTo>
                  <a:pt x="0" y="57150"/>
                </a:lnTo>
                <a:lnTo>
                  <a:pt x="57150" y="57150"/>
                </a:lnTo>
                <a:lnTo>
                  <a:pt x="57150" y="0"/>
                </a:lnTo>
                <a:close/>
              </a:path>
            </a:pathLst>
          </a:custGeom>
          <a:solidFill>
            <a:srgbClr val="00C2B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4" name="object 174" descr=""/>
          <p:cNvSpPr txBox="1"/>
          <p:nvPr/>
        </p:nvSpPr>
        <p:spPr>
          <a:xfrm>
            <a:off x="6459728" y="3756659"/>
            <a:ext cx="445134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>
                <a:solidFill>
                  <a:srgbClr val="010027"/>
                </a:solidFill>
                <a:latin typeface="Arial MT"/>
                <a:cs typeface="Arial MT"/>
              </a:rPr>
              <a:t>Planned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175" name="object 175" descr=""/>
          <p:cNvSpPr/>
          <p:nvPr/>
        </p:nvSpPr>
        <p:spPr>
          <a:xfrm>
            <a:off x="7014971" y="3818382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57150" y="0"/>
                </a:moveTo>
                <a:lnTo>
                  <a:pt x="0" y="0"/>
                </a:lnTo>
                <a:lnTo>
                  <a:pt x="0" y="57150"/>
                </a:lnTo>
                <a:lnTo>
                  <a:pt x="57150" y="57150"/>
                </a:lnTo>
                <a:lnTo>
                  <a:pt x="57150" y="0"/>
                </a:lnTo>
                <a:close/>
              </a:path>
            </a:pathLst>
          </a:custGeom>
          <a:solidFill>
            <a:srgbClr val="2C716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6" name="object 176" descr=""/>
          <p:cNvSpPr txBox="1"/>
          <p:nvPr/>
        </p:nvSpPr>
        <p:spPr>
          <a:xfrm>
            <a:off x="7084059" y="3756659"/>
            <a:ext cx="470534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>
                <a:solidFill>
                  <a:srgbClr val="010027"/>
                </a:solidFill>
                <a:latin typeface="Arial MT"/>
                <a:cs typeface="Arial MT"/>
              </a:rPr>
              <a:t>Forecast</a:t>
            </a:r>
            <a:endParaRPr sz="900">
              <a:latin typeface="Arial MT"/>
              <a:cs typeface="Arial MT"/>
            </a:endParaRPr>
          </a:p>
        </p:txBody>
      </p:sp>
      <p:grpSp>
        <p:nvGrpSpPr>
          <p:cNvPr id="177" name="object 177" descr=""/>
          <p:cNvGrpSpPr/>
          <p:nvPr/>
        </p:nvGrpSpPr>
        <p:grpSpPr>
          <a:xfrm>
            <a:off x="9107043" y="2988564"/>
            <a:ext cx="2306320" cy="586105"/>
            <a:chOff x="9107043" y="2988564"/>
            <a:chExt cx="2306320" cy="586105"/>
          </a:xfrm>
        </p:grpSpPr>
        <p:sp>
          <p:nvSpPr>
            <p:cNvPr id="178" name="object 178" descr=""/>
            <p:cNvSpPr/>
            <p:nvPr/>
          </p:nvSpPr>
          <p:spPr>
            <a:xfrm>
              <a:off x="9208770" y="3320796"/>
              <a:ext cx="182245" cy="248920"/>
            </a:xfrm>
            <a:custGeom>
              <a:avLst/>
              <a:gdLst/>
              <a:ahLst/>
              <a:cxnLst/>
              <a:rect l="l" t="t" r="r" b="b"/>
              <a:pathLst>
                <a:path w="182245" h="248920">
                  <a:moveTo>
                    <a:pt x="182118" y="0"/>
                  </a:moveTo>
                  <a:lnTo>
                    <a:pt x="0" y="0"/>
                  </a:lnTo>
                  <a:lnTo>
                    <a:pt x="0" y="248412"/>
                  </a:lnTo>
                  <a:lnTo>
                    <a:pt x="182118" y="248412"/>
                  </a:lnTo>
                  <a:lnTo>
                    <a:pt x="182118" y="0"/>
                  </a:lnTo>
                  <a:close/>
                </a:path>
              </a:pathLst>
            </a:custGeom>
            <a:solidFill>
              <a:srgbClr val="99D5D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9" name="object 179" descr=""/>
            <p:cNvSpPr/>
            <p:nvPr/>
          </p:nvSpPr>
          <p:spPr>
            <a:xfrm>
              <a:off x="9592818" y="3279648"/>
              <a:ext cx="182245" cy="289560"/>
            </a:xfrm>
            <a:custGeom>
              <a:avLst/>
              <a:gdLst/>
              <a:ahLst/>
              <a:cxnLst/>
              <a:rect l="l" t="t" r="r" b="b"/>
              <a:pathLst>
                <a:path w="182245" h="289560">
                  <a:moveTo>
                    <a:pt x="182118" y="0"/>
                  </a:moveTo>
                  <a:lnTo>
                    <a:pt x="0" y="0"/>
                  </a:lnTo>
                  <a:lnTo>
                    <a:pt x="0" y="289560"/>
                  </a:lnTo>
                  <a:lnTo>
                    <a:pt x="182118" y="289560"/>
                  </a:lnTo>
                  <a:lnTo>
                    <a:pt x="182118" y="0"/>
                  </a:lnTo>
                  <a:close/>
                </a:path>
              </a:pathLst>
            </a:custGeom>
            <a:solidFill>
              <a:srgbClr val="7ECC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0" name="object 180" descr=""/>
            <p:cNvSpPr/>
            <p:nvPr/>
          </p:nvSpPr>
          <p:spPr>
            <a:xfrm>
              <a:off x="9976866" y="3229356"/>
              <a:ext cx="182245" cy="340360"/>
            </a:xfrm>
            <a:custGeom>
              <a:avLst/>
              <a:gdLst/>
              <a:ahLst/>
              <a:cxnLst/>
              <a:rect l="l" t="t" r="r" b="b"/>
              <a:pathLst>
                <a:path w="182245" h="340360">
                  <a:moveTo>
                    <a:pt x="182118" y="0"/>
                  </a:moveTo>
                  <a:lnTo>
                    <a:pt x="0" y="0"/>
                  </a:lnTo>
                  <a:lnTo>
                    <a:pt x="0" y="339851"/>
                  </a:lnTo>
                  <a:lnTo>
                    <a:pt x="182118" y="339851"/>
                  </a:lnTo>
                  <a:lnTo>
                    <a:pt x="182118" y="0"/>
                  </a:lnTo>
                  <a:close/>
                </a:path>
              </a:pathLst>
            </a:custGeom>
            <a:solidFill>
              <a:srgbClr val="73C6C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1" name="object 181" descr=""/>
            <p:cNvSpPr/>
            <p:nvPr/>
          </p:nvSpPr>
          <p:spPr>
            <a:xfrm>
              <a:off x="10360914" y="3166110"/>
              <a:ext cx="182245" cy="403225"/>
            </a:xfrm>
            <a:custGeom>
              <a:avLst/>
              <a:gdLst/>
              <a:ahLst/>
              <a:cxnLst/>
              <a:rect l="l" t="t" r="r" b="b"/>
              <a:pathLst>
                <a:path w="182245" h="403225">
                  <a:moveTo>
                    <a:pt x="182118" y="0"/>
                  </a:moveTo>
                  <a:lnTo>
                    <a:pt x="0" y="0"/>
                  </a:lnTo>
                  <a:lnTo>
                    <a:pt x="0" y="403098"/>
                  </a:lnTo>
                  <a:lnTo>
                    <a:pt x="182118" y="403098"/>
                  </a:lnTo>
                  <a:lnTo>
                    <a:pt x="182118" y="0"/>
                  </a:lnTo>
                  <a:close/>
                </a:path>
              </a:pathLst>
            </a:custGeom>
            <a:solidFill>
              <a:srgbClr val="58BCB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2" name="object 182" descr=""/>
            <p:cNvSpPr/>
            <p:nvPr/>
          </p:nvSpPr>
          <p:spPr>
            <a:xfrm>
              <a:off x="10744962" y="3087624"/>
              <a:ext cx="182245" cy="481965"/>
            </a:xfrm>
            <a:custGeom>
              <a:avLst/>
              <a:gdLst/>
              <a:ahLst/>
              <a:cxnLst/>
              <a:rect l="l" t="t" r="r" b="b"/>
              <a:pathLst>
                <a:path w="182245" h="481964">
                  <a:moveTo>
                    <a:pt x="182118" y="0"/>
                  </a:moveTo>
                  <a:lnTo>
                    <a:pt x="0" y="0"/>
                  </a:lnTo>
                  <a:lnTo>
                    <a:pt x="0" y="481584"/>
                  </a:lnTo>
                  <a:lnTo>
                    <a:pt x="182118" y="481584"/>
                  </a:lnTo>
                  <a:lnTo>
                    <a:pt x="182118" y="0"/>
                  </a:lnTo>
                  <a:close/>
                </a:path>
              </a:pathLst>
            </a:custGeom>
            <a:solidFill>
              <a:srgbClr val="00C2B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3" name="object 183" descr=""/>
            <p:cNvSpPr/>
            <p:nvPr/>
          </p:nvSpPr>
          <p:spPr>
            <a:xfrm>
              <a:off x="11129010" y="2988564"/>
              <a:ext cx="182245" cy="581025"/>
            </a:xfrm>
            <a:custGeom>
              <a:avLst/>
              <a:gdLst/>
              <a:ahLst/>
              <a:cxnLst/>
              <a:rect l="l" t="t" r="r" b="b"/>
              <a:pathLst>
                <a:path w="182245" h="581025">
                  <a:moveTo>
                    <a:pt x="182118" y="0"/>
                  </a:moveTo>
                  <a:lnTo>
                    <a:pt x="0" y="0"/>
                  </a:lnTo>
                  <a:lnTo>
                    <a:pt x="0" y="580643"/>
                  </a:lnTo>
                  <a:lnTo>
                    <a:pt x="182118" y="580643"/>
                  </a:lnTo>
                  <a:lnTo>
                    <a:pt x="182118" y="0"/>
                  </a:lnTo>
                  <a:close/>
                </a:path>
              </a:pathLst>
            </a:custGeom>
            <a:solidFill>
              <a:srgbClr val="00999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4" name="object 184" descr=""/>
            <p:cNvSpPr/>
            <p:nvPr/>
          </p:nvSpPr>
          <p:spPr>
            <a:xfrm>
              <a:off x="9107043" y="3569589"/>
              <a:ext cx="2306320" cy="0"/>
            </a:xfrm>
            <a:custGeom>
              <a:avLst/>
              <a:gdLst/>
              <a:ahLst/>
              <a:cxnLst/>
              <a:rect l="l" t="t" r="r" b="b"/>
              <a:pathLst>
                <a:path w="2306320" h="0">
                  <a:moveTo>
                    <a:pt x="0" y="0"/>
                  </a:moveTo>
                  <a:lnTo>
                    <a:pt x="2305811" y="0"/>
                  </a:lnTo>
                </a:path>
              </a:pathLst>
            </a:custGeom>
            <a:ln w="9525">
              <a:solidFill>
                <a:srgbClr val="010027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5" name="object 185" descr=""/>
          <p:cNvSpPr txBox="1"/>
          <p:nvPr/>
        </p:nvSpPr>
        <p:spPr>
          <a:xfrm>
            <a:off x="9192514" y="3112770"/>
            <a:ext cx="21526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 b="1">
                <a:solidFill>
                  <a:srgbClr val="010027"/>
                </a:solidFill>
                <a:latin typeface="Arial"/>
                <a:cs typeface="Arial"/>
              </a:rPr>
              <a:t>$19</a:t>
            </a:r>
            <a:endParaRPr sz="900">
              <a:latin typeface="Arial"/>
              <a:cs typeface="Arial"/>
            </a:endParaRPr>
          </a:p>
        </p:txBody>
      </p:sp>
      <p:sp>
        <p:nvSpPr>
          <p:cNvPr id="186" name="object 186" descr=""/>
          <p:cNvSpPr txBox="1"/>
          <p:nvPr/>
        </p:nvSpPr>
        <p:spPr>
          <a:xfrm>
            <a:off x="9576816" y="3072129"/>
            <a:ext cx="21526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 b="1">
                <a:solidFill>
                  <a:srgbClr val="010027"/>
                </a:solidFill>
                <a:latin typeface="Arial"/>
                <a:cs typeface="Arial"/>
              </a:rPr>
              <a:t>$22</a:t>
            </a:r>
            <a:endParaRPr sz="900">
              <a:latin typeface="Arial"/>
              <a:cs typeface="Arial"/>
            </a:endParaRPr>
          </a:p>
        </p:txBody>
      </p:sp>
      <p:sp>
        <p:nvSpPr>
          <p:cNvPr id="187" name="object 187" descr=""/>
          <p:cNvSpPr txBox="1"/>
          <p:nvPr/>
        </p:nvSpPr>
        <p:spPr>
          <a:xfrm>
            <a:off x="9960864" y="3021329"/>
            <a:ext cx="21526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 b="1">
                <a:solidFill>
                  <a:srgbClr val="010027"/>
                </a:solidFill>
                <a:latin typeface="Arial"/>
                <a:cs typeface="Arial"/>
              </a:rPr>
              <a:t>$26</a:t>
            </a:r>
            <a:endParaRPr sz="900">
              <a:latin typeface="Arial"/>
              <a:cs typeface="Arial"/>
            </a:endParaRPr>
          </a:p>
        </p:txBody>
      </p:sp>
      <p:sp>
        <p:nvSpPr>
          <p:cNvPr id="188" name="object 188" descr=""/>
          <p:cNvSpPr txBox="1"/>
          <p:nvPr/>
        </p:nvSpPr>
        <p:spPr>
          <a:xfrm>
            <a:off x="10345166" y="2958591"/>
            <a:ext cx="21526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 b="1">
                <a:solidFill>
                  <a:srgbClr val="010027"/>
                </a:solidFill>
                <a:latin typeface="Arial"/>
                <a:cs typeface="Arial"/>
              </a:rPr>
              <a:t>$30</a:t>
            </a:r>
            <a:endParaRPr sz="900">
              <a:latin typeface="Arial"/>
              <a:cs typeface="Arial"/>
            </a:endParaRPr>
          </a:p>
        </p:txBody>
      </p:sp>
      <p:sp>
        <p:nvSpPr>
          <p:cNvPr id="189" name="object 189" descr=""/>
          <p:cNvSpPr txBox="1"/>
          <p:nvPr/>
        </p:nvSpPr>
        <p:spPr>
          <a:xfrm>
            <a:off x="10729468" y="2879852"/>
            <a:ext cx="21526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 b="1">
                <a:solidFill>
                  <a:srgbClr val="010027"/>
                </a:solidFill>
                <a:latin typeface="Arial"/>
                <a:cs typeface="Arial"/>
              </a:rPr>
              <a:t>$36</a:t>
            </a:r>
            <a:endParaRPr sz="900">
              <a:latin typeface="Arial"/>
              <a:cs typeface="Arial"/>
            </a:endParaRPr>
          </a:p>
        </p:txBody>
      </p:sp>
      <p:sp>
        <p:nvSpPr>
          <p:cNvPr id="190" name="object 190" descr=""/>
          <p:cNvSpPr txBox="1"/>
          <p:nvPr/>
        </p:nvSpPr>
        <p:spPr>
          <a:xfrm>
            <a:off x="8727693" y="2492133"/>
            <a:ext cx="2600960" cy="451484"/>
          </a:xfrm>
          <a:prstGeom prst="rect">
            <a:avLst/>
          </a:prstGeom>
        </p:spPr>
        <p:txBody>
          <a:bodyPr wrap="square" lIns="0" tIns="8445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65"/>
              </a:spcBef>
            </a:pPr>
            <a:r>
              <a:rPr dirty="0" sz="1000" b="1">
                <a:solidFill>
                  <a:srgbClr val="010027"/>
                </a:solidFill>
                <a:latin typeface="Arial"/>
                <a:cs typeface="Arial"/>
              </a:rPr>
              <a:t>Projected</a:t>
            </a:r>
            <a:r>
              <a:rPr dirty="0" sz="1000" spc="-4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000" b="1">
                <a:solidFill>
                  <a:srgbClr val="010027"/>
                </a:solidFill>
                <a:latin typeface="Arial"/>
                <a:cs typeface="Arial"/>
              </a:rPr>
              <a:t>global</a:t>
            </a:r>
            <a:r>
              <a:rPr dirty="0" sz="1000" spc="-2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000" b="1">
                <a:solidFill>
                  <a:srgbClr val="010027"/>
                </a:solidFill>
                <a:latin typeface="Arial"/>
                <a:cs typeface="Arial"/>
              </a:rPr>
              <a:t>microgrid</a:t>
            </a:r>
            <a:r>
              <a:rPr dirty="0" sz="1000" spc="-3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000" b="1">
                <a:solidFill>
                  <a:srgbClr val="010027"/>
                </a:solidFill>
                <a:latin typeface="Arial"/>
                <a:cs typeface="Arial"/>
              </a:rPr>
              <a:t>market</a:t>
            </a:r>
            <a:r>
              <a:rPr dirty="0" sz="1000" spc="-3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000" spc="-10" b="1">
                <a:solidFill>
                  <a:srgbClr val="010027"/>
                </a:solidFill>
                <a:latin typeface="Arial"/>
                <a:cs typeface="Arial"/>
              </a:rPr>
              <a:t>size…</a:t>
            </a:r>
            <a:endParaRPr sz="1000">
              <a:latin typeface="Arial"/>
              <a:cs typeface="Arial"/>
            </a:endParaRPr>
          </a:p>
          <a:p>
            <a:pPr marL="2398395">
              <a:lnSpc>
                <a:spcPct val="100000"/>
              </a:lnSpc>
              <a:spcBef>
                <a:spcPts val="505"/>
              </a:spcBef>
            </a:pPr>
            <a:r>
              <a:rPr dirty="0" sz="900" spc="-25" b="1">
                <a:solidFill>
                  <a:srgbClr val="010027"/>
                </a:solidFill>
                <a:latin typeface="Arial"/>
                <a:cs typeface="Arial"/>
              </a:rPr>
              <a:t>$44</a:t>
            </a:r>
            <a:endParaRPr sz="900">
              <a:latin typeface="Arial"/>
              <a:cs typeface="Arial"/>
            </a:endParaRPr>
          </a:p>
        </p:txBody>
      </p:sp>
      <p:sp>
        <p:nvSpPr>
          <p:cNvPr id="191" name="object 191" descr=""/>
          <p:cNvSpPr txBox="1"/>
          <p:nvPr/>
        </p:nvSpPr>
        <p:spPr>
          <a:xfrm>
            <a:off x="8806433" y="2817876"/>
            <a:ext cx="216535" cy="8242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1060"/>
              </a:lnSpc>
              <a:spcBef>
                <a:spcPts val="100"/>
              </a:spcBef>
            </a:pPr>
            <a:r>
              <a:rPr dirty="0" sz="900" spc="-25">
                <a:solidFill>
                  <a:srgbClr val="010027"/>
                </a:solidFill>
                <a:latin typeface="Arial MT"/>
                <a:cs typeface="Arial MT"/>
              </a:rPr>
              <a:t>$50</a:t>
            </a:r>
            <a:endParaRPr sz="900">
              <a:latin typeface="Arial MT"/>
              <a:cs typeface="Arial MT"/>
            </a:endParaRPr>
          </a:p>
          <a:p>
            <a:pPr marL="12700">
              <a:lnSpc>
                <a:spcPts val="1040"/>
              </a:lnSpc>
            </a:pPr>
            <a:r>
              <a:rPr dirty="0" sz="900" spc="-25">
                <a:solidFill>
                  <a:srgbClr val="010027"/>
                </a:solidFill>
                <a:latin typeface="Arial MT"/>
                <a:cs typeface="Arial MT"/>
              </a:rPr>
              <a:t>$40</a:t>
            </a:r>
            <a:endParaRPr sz="900">
              <a:latin typeface="Arial MT"/>
              <a:cs typeface="Arial MT"/>
            </a:endParaRPr>
          </a:p>
          <a:p>
            <a:pPr marL="12700">
              <a:lnSpc>
                <a:spcPts val="1040"/>
              </a:lnSpc>
            </a:pPr>
            <a:r>
              <a:rPr dirty="0" sz="900" spc="-25">
                <a:solidFill>
                  <a:srgbClr val="010027"/>
                </a:solidFill>
                <a:latin typeface="Arial MT"/>
                <a:cs typeface="Arial MT"/>
              </a:rPr>
              <a:t>$30</a:t>
            </a:r>
            <a:endParaRPr sz="900">
              <a:latin typeface="Arial MT"/>
              <a:cs typeface="Arial MT"/>
            </a:endParaRPr>
          </a:p>
          <a:p>
            <a:pPr marL="12700">
              <a:lnSpc>
                <a:spcPts val="1040"/>
              </a:lnSpc>
            </a:pPr>
            <a:r>
              <a:rPr dirty="0" sz="900" spc="-25">
                <a:solidFill>
                  <a:srgbClr val="010027"/>
                </a:solidFill>
                <a:latin typeface="Arial MT"/>
                <a:cs typeface="Arial MT"/>
              </a:rPr>
              <a:t>$20</a:t>
            </a:r>
            <a:endParaRPr sz="900">
              <a:latin typeface="Arial MT"/>
              <a:cs typeface="Arial MT"/>
            </a:endParaRPr>
          </a:p>
          <a:p>
            <a:pPr marL="12700">
              <a:lnSpc>
                <a:spcPts val="1040"/>
              </a:lnSpc>
            </a:pPr>
            <a:r>
              <a:rPr dirty="0" sz="900" spc="-25">
                <a:solidFill>
                  <a:srgbClr val="010027"/>
                </a:solidFill>
                <a:latin typeface="Arial MT"/>
                <a:cs typeface="Arial MT"/>
              </a:rPr>
              <a:t>$10</a:t>
            </a:r>
            <a:endParaRPr sz="900">
              <a:latin typeface="Arial MT"/>
              <a:cs typeface="Arial MT"/>
            </a:endParaRPr>
          </a:p>
          <a:p>
            <a:pPr marL="76200">
              <a:lnSpc>
                <a:spcPts val="1060"/>
              </a:lnSpc>
            </a:pPr>
            <a:r>
              <a:rPr dirty="0" sz="900" spc="-25">
                <a:solidFill>
                  <a:srgbClr val="010027"/>
                </a:solidFill>
                <a:latin typeface="Arial MT"/>
                <a:cs typeface="Arial MT"/>
              </a:rPr>
              <a:t>$0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192" name="object 192" descr=""/>
          <p:cNvSpPr txBox="1"/>
          <p:nvPr/>
        </p:nvSpPr>
        <p:spPr>
          <a:xfrm>
            <a:off x="9122156" y="3615435"/>
            <a:ext cx="227711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2023E</a:t>
            </a:r>
            <a:r>
              <a:rPr dirty="0" sz="900" spc="17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2024E</a:t>
            </a:r>
            <a:r>
              <a:rPr dirty="0" sz="900" spc="17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2025E</a:t>
            </a:r>
            <a:r>
              <a:rPr dirty="0" sz="900" spc="17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2026E</a:t>
            </a:r>
            <a:r>
              <a:rPr dirty="0" sz="900" spc="17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2027E</a:t>
            </a:r>
            <a:r>
              <a:rPr dirty="0" sz="900" spc="17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900" spc="-10">
                <a:solidFill>
                  <a:srgbClr val="010027"/>
                </a:solidFill>
                <a:latin typeface="Arial MT"/>
                <a:cs typeface="Arial MT"/>
              </a:rPr>
              <a:t>2028E</a:t>
            </a:r>
            <a:endParaRPr sz="9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1803126" y="6462776"/>
            <a:ext cx="173355" cy="1854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50" spc="-25">
                <a:solidFill>
                  <a:srgbClr val="03234D"/>
                </a:solidFill>
                <a:latin typeface="Tahoma"/>
                <a:cs typeface="Tahoma"/>
              </a:rPr>
              <a:t>61</a:t>
            </a:r>
            <a:endParaRPr sz="1050">
              <a:latin typeface="Tahoma"/>
              <a:cs typeface="Tahoma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122407" y="291889"/>
            <a:ext cx="1434083" cy="238419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39698" y="768858"/>
            <a:ext cx="10917174" cy="19050"/>
          </a:xfrm>
          <a:prstGeom prst="rect">
            <a:avLst/>
          </a:prstGeom>
        </p:spPr>
      </p:pic>
      <p:grpSp>
        <p:nvGrpSpPr>
          <p:cNvPr id="5" name="object 5" descr=""/>
          <p:cNvGrpSpPr/>
          <p:nvPr/>
        </p:nvGrpSpPr>
        <p:grpSpPr>
          <a:xfrm>
            <a:off x="0" y="6496050"/>
            <a:ext cx="12192000" cy="361950"/>
            <a:chOff x="0" y="6496050"/>
            <a:chExt cx="12192000" cy="361950"/>
          </a:xfrm>
        </p:grpSpPr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6694931"/>
              <a:ext cx="12192000" cy="163068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7887" y="6496050"/>
              <a:ext cx="7917942" cy="361949"/>
            </a:xfrm>
            <a:prstGeom prst="rect">
              <a:avLst/>
            </a:prstGeom>
          </p:spPr>
        </p:pic>
      </p:grpSp>
      <p:sp>
        <p:nvSpPr>
          <p:cNvPr id="8" name="object 8" descr=""/>
          <p:cNvSpPr txBox="1"/>
          <p:nvPr/>
        </p:nvSpPr>
        <p:spPr>
          <a:xfrm>
            <a:off x="2601976" y="6504940"/>
            <a:ext cx="569595" cy="293370"/>
          </a:xfrm>
          <a:prstGeom prst="rect">
            <a:avLst/>
          </a:prstGeom>
        </p:spPr>
        <p:txBody>
          <a:bodyPr wrap="square" lIns="0" tIns="65404" rIns="0" bIns="0" rtlCol="0" vert="horz">
            <a:spAutoFit/>
          </a:bodyPr>
          <a:lstStyle/>
          <a:p>
            <a:pPr marL="41910" marR="30480" indent="-3810">
              <a:lnSpc>
                <a:spcPct val="67100"/>
              </a:lnSpc>
              <a:spcBef>
                <a:spcPts val="515"/>
              </a:spcBef>
            </a:pPr>
            <a:r>
              <a:rPr dirty="0" sz="1050" spc="-10" b="1">
                <a:solidFill>
                  <a:srgbClr val="FFFFFF"/>
                </a:solidFill>
                <a:latin typeface="Calibri"/>
                <a:cs typeface="Calibri"/>
              </a:rPr>
              <a:t>Industry </a:t>
            </a:r>
            <a:r>
              <a:rPr dirty="0" baseline="-21164" sz="1575" spc="-315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050" spc="-210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baseline="-21164" sz="1575" spc="-315" b="1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dirty="0" sz="1050" spc="-210" b="1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dirty="0" baseline="-21164" sz="1575" spc="-315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050" spc="-210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baseline="-21164" sz="1575" spc="-315" b="1">
                <a:solidFill>
                  <a:srgbClr val="FFFFFF"/>
                </a:solidFill>
                <a:latin typeface="Calibri"/>
                <a:cs typeface="Calibri"/>
              </a:rPr>
              <a:t>ly</a:t>
            </a:r>
            <a:r>
              <a:rPr dirty="0" sz="1050" spc="-210" b="1">
                <a:solidFill>
                  <a:srgbClr val="FFFFFF"/>
                </a:solidFill>
                <a:latin typeface="Calibri"/>
                <a:cs typeface="Calibri"/>
              </a:rPr>
              <a:t>ly</a:t>
            </a:r>
            <a:r>
              <a:rPr dirty="0" baseline="-21164" sz="1575" spc="-315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sz="1050" spc="-210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baseline="-21164" sz="1575" spc="-315" b="1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dirty="0" sz="1050" spc="-210" b="1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1041653" y="6504940"/>
            <a:ext cx="657860" cy="293370"/>
          </a:xfrm>
          <a:prstGeom prst="rect">
            <a:avLst/>
          </a:prstGeom>
        </p:spPr>
        <p:txBody>
          <a:bodyPr wrap="square" lIns="0" tIns="65404" rIns="0" bIns="0" rtlCol="0" vert="horz">
            <a:spAutoFit/>
          </a:bodyPr>
          <a:lstStyle/>
          <a:p>
            <a:pPr marL="38735" marR="30480" indent="-1270">
              <a:lnSpc>
                <a:spcPct val="67100"/>
              </a:lnSpc>
              <a:spcBef>
                <a:spcPts val="515"/>
              </a:spcBef>
            </a:pPr>
            <a:r>
              <a:rPr dirty="0" sz="1050" spc="-10" b="1">
                <a:solidFill>
                  <a:srgbClr val="FFFFFF"/>
                </a:solidFill>
                <a:latin typeface="Calibri"/>
                <a:cs typeface="Calibri"/>
              </a:rPr>
              <a:t>Executive </a:t>
            </a:r>
            <a:r>
              <a:rPr dirty="0" baseline="-21164" sz="1575" spc="-427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sz="1050" spc="-285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baseline="-21164" sz="1575" spc="-427" b="1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dirty="0" sz="1050" spc="-285" b="1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dirty="0" baseline="-21164" sz="1575" spc="-427" b="1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dirty="0" sz="1050" spc="-285" b="1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dirty="0" baseline="-21164" sz="1575" spc="-427" b="1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dirty="0" sz="1050" spc="-285" b="1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dirty="0" baseline="-21164" sz="1575" spc="-427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050" spc="-285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baseline="-21164" sz="1575" spc="-427" b="1">
                <a:solidFill>
                  <a:srgbClr val="FFFFFF"/>
                </a:solidFill>
                <a:latin typeface="Calibri"/>
                <a:cs typeface="Calibri"/>
              </a:rPr>
              <a:t>ry</a:t>
            </a:r>
            <a:r>
              <a:rPr dirty="0" sz="1050" spc="-285" b="1">
                <a:solidFill>
                  <a:srgbClr val="FFFFFF"/>
                </a:solidFill>
                <a:latin typeface="Calibri"/>
                <a:cs typeface="Calibri"/>
              </a:rPr>
              <a:t>ry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4158234" y="6504940"/>
            <a:ext cx="637540" cy="293370"/>
          </a:xfrm>
          <a:prstGeom prst="rect">
            <a:avLst/>
          </a:prstGeom>
        </p:spPr>
        <p:txBody>
          <a:bodyPr wrap="square" lIns="0" tIns="65404" rIns="0" bIns="0" rtlCol="0" vert="horz">
            <a:spAutoFit/>
          </a:bodyPr>
          <a:lstStyle/>
          <a:p>
            <a:pPr marL="38100" marR="30480" indent="33655">
              <a:lnSpc>
                <a:spcPct val="67100"/>
              </a:lnSpc>
              <a:spcBef>
                <a:spcPts val="515"/>
              </a:spcBef>
            </a:pPr>
            <a:r>
              <a:rPr dirty="0" sz="1050" spc="-10" b="1">
                <a:solidFill>
                  <a:srgbClr val="FFFFFF"/>
                </a:solidFill>
                <a:latin typeface="Calibri"/>
                <a:cs typeface="Calibri"/>
              </a:rPr>
              <a:t>Company </a:t>
            </a:r>
            <a:r>
              <a:rPr dirty="0" sz="1050" spc="-484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baseline="-21164" sz="1575" spc="-390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sz="1050" spc="-270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baseline="-21164" sz="1575" spc="-390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sz="1050" spc="-300" b="1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baseline="-21164" sz="1575" spc="-382" b="1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sz="1050" spc="-150" b="1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dirty="0" baseline="-21164" sz="1575" spc="-390" b="1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dirty="0" sz="1050" spc="-270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baseline="-21164" sz="1575" spc="-390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sz="1050" spc="-35" b="1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dirty="0" baseline="-21164" sz="1575" spc="-390" b="1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dirty="0" sz="1050" spc="-300" b="1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baseline="-21164" sz="1575" spc="-382" b="1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sz="1050" spc="-565" b="1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r>
              <a:rPr dirty="0" baseline="-21164" sz="1575" spc="-30" b="1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endParaRPr baseline="-21164" sz="1575">
              <a:latin typeface="Calibri"/>
              <a:cs typeface="Calibri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5769102" y="6504940"/>
            <a:ext cx="647700" cy="293370"/>
          </a:xfrm>
          <a:prstGeom prst="rect">
            <a:avLst/>
          </a:prstGeom>
        </p:spPr>
        <p:txBody>
          <a:bodyPr wrap="square" lIns="0" tIns="65404" rIns="0" bIns="0" rtlCol="0" vert="horz">
            <a:spAutoFit/>
          </a:bodyPr>
          <a:lstStyle/>
          <a:p>
            <a:pPr marL="38100" marR="30480" indent="60960">
              <a:lnSpc>
                <a:spcPct val="67100"/>
              </a:lnSpc>
              <a:spcBef>
                <a:spcPts val="515"/>
              </a:spcBef>
            </a:pPr>
            <a:r>
              <a:rPr dirty="0" sz="1050" spc="-10" b="1">
                <a:solidFill>
                  <a:srgbClr val="FFFFFF"/>
                </a:solidFill>
                <a:latin typeface="Calibri"/>
                <a:cs typeface="Calibri"/>
              </a:rPr>
              <a:t>Financial </a:t>
            </a:r>
            <a:r>
              <a:rPr dirty="0" sz="1050" spc="-250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baseline="-21164" sz="1575" spc="-375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sz="1050" spc="-250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baseline="-21164" sz="1575" spc="-375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sz="1050" spc="-250" b="1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baseline="-21164" sz="1575" spc="-375" b="1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sz="1050" spc="-250" b="1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dirty="0" baseline="-21164" sz="1575" spc="-375" b="1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dirty="0" sz="1050" spc="-250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baseline="-21164" sz="1575" spc="-375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sz="1050" spc="-250" b="1">
                <a:solidFill>
                  <a:srgbClr val="FFFFFF"/>
                </a:solidFill>
                <a:latin typeface="Calibri"/>
                <a:cs typeface="Calibri"/>
              </a:rPr>
              <a:t>ie</a:t>
            </a:r>
            <a:r>
              <a:rPr dirty="0" baseline="-21164" sz="1575" spc="-375" b="1">
                <a:solidFill>
                  <a:srgbClr val="FFFFFF"/>
                </a:solidFill>
                <a:latin typeface="Calibri"/>
                <a:cs typeface="Calibri"/>
              </a:rPr>
              <a:t>ie</a:t>
            </a:r>
            <a:r>
              <a:rPr dirty="0" sz="1050" spc="-250" b="1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r>
              <a:rPr dirty="0" baseline="-21164" sz="1575" spc="-375" b="1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endParaRPr baseline="-21164" sz="1575">
              <a:latin typeface="Calibri"/>
              <a:cs typeface="Calibri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7416545" y="6504940"/>
            <a:ext cx="635635" cy="293370"/>
          </a:xfrm>
          <a:prstGeom prst="rect">
            <a:avLst/>
          </a:prstGeom>
        </p:spPr>
        <p:txBody>
          <a:bodyPr wrap="square" lIns="0" tIns="65404" rIns="0" bIns="0" rtlCol="0" vert="horz">
            <a:spAutoFit/>
          </a:bodyPr>
          <a:lstStyle/>
          <a:p>
            <a:pPr marL="39370" marR="30480" indent="-1905">
              <a:lnSpc>
                <a:spcPct val="67100"/>
              </a:lnSpc>
              <a:spcBef>
                <a:spcPts val="515"/>
              </a:spcBef>
            </a:pPr>
            <a:r>
              <a:rPr dirty="0" sz="1050" spc="-10" b="1">
                <a:solidFill>
                  <a:srgbClr val="FFFFFF"/>
                </a:solidFill>
                <a:latin typeface="Calibri"/>
                <a:cs typeface="Calibri"/>
              </a:rPr>
              <a:t>Feasibility </a:t>
            </a:r>
            <a:r>
              <a:rPr dirty="0" sz="1050" spc="-185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baseline="-21164" sz="1575" spc="-277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050" spc="-185" b="1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dirty="0" baseline="-21164" sz="1575" spc="-277" b="1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dirty="0" sz="1050" spc="-185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baseline="-21164" sz="1575" spc="-277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050" spc="-185" b="1">
                <a:solidFill>
                  <a:srgbClr val="FFFFFF"/>
                </a:solidFill>
                <a:latin typeface="Calibri"/>
                <a:cs typeface="Calibri"/>
              </a:rPr>
              <a:t>ly</a:t>
            </a:r>
            <a:r>
              <a:rPr dirty="0" baseline="-21164" sz="1575" spc="-277" b="1">
                <a:solidFill>
                  <a:srgbClr val="FFFFFF"/>
                </a:solidFill>
                <a:latin typeface="Calibri"/>
                <a:cs typeface="Calibri"/>
              </a:rPr>
              <a:t>ly</a:t>
            </a:r>
            <a:r>
              <a:rPr dirty="0" sz="1050" spc="-185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baseline="-21164" sz="1575" spc="-277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sz="1050" spc="-185" b="1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dirty="0" baseline="-21164" sz="1575" spc="-277" b="1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endParaRPr baseline="-21164" sz="1575">
              <a:latin typeface="Calibri"/>
              <a:cs typeface="Calibri"/>
            </a:endParaRPr>
          </a:p>
        </p:txBody>
      </p:sp>
      <p:grpSp>
        <p:nvGrpSpPr>
          <p:cNvPr id="13" name="object 13" descr=""/>
          <p:cNvGrpSpPr/>
          <p:nvPr/>
        </p:nvGrpSpPr>
        <p:grpSpPr>
          <a:xfrm>
            <a:off x="8543543" y="6496050"/>
            <a:ext cx="3054985" cy="361950"/>
            <a:chOff x="8543543" y="6496050"/>
            <a:chExt cx="3054985" cy="361950"/>
          </a:xfrm>
        </p:grpSpPr>
        <p:sp>
          <p:nvSpPr>
            <p:cNvPr id="14" name="object 14" descr=""/>
            <p:cNvSpPr/>
            <p:nvPr/>
          </p:nvSpPr>
          <p:spPr>
            <a:xfrm>
              <a:off x="8543543" y="6496050"/>
              <a:ext cx="1624330" cy="361950"/>
            </a:xfrm>
            <a:custGeom>
              <a:avLst/>
              <a:gdLst/>
              <a:ahLst/>
              <a:cxnLst/>
              <a:rect l="l" t="t" r="r" b="b"/>
              <a:pathLst>
                <a:path w="1624329" h="361950">
                  <a:moveTo>
                    <a:pt x="1623822" y="0"/>
                  </a:moveTo>
                  <a:lnTo>
                    <a:pt x="90424" y="0"/>
                  </a:lnTo>
                  <a:lnTo>
                    <a:pt x="0" y="361949"/>
                  </a:lnTo>
                  <a:lnTo>
                    <a:pt x="1533271" y="361949"/>
                  </a:lnTo>
                  <a:lnTo>
                    <a:pt x="1623822" y="0"/>
                  </a:lnTo>
                  <a:close/>
                </a:path>
              </a:pathLst>
            </a:custGeom>
            <a:solidFill>
              <a:srgbClr val="2C716D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164317" y="6496050"/>
              <a:ext cx="1434083" cy="361949"/>
            </a:xfrm>
            <a:prstGeom prst="rect">
              <a:avLst/>
            </a:prstGeom>
          </p:spPr>
        </p:pic>
      </p:grpSp>
      <p:sp>
        <p:nvSpPr>
          <p:cNvPr id="16" name="object 16" descr=""/>
          <p:cNvSpPr txBox="1"/>
          <p:nvPr/>
        </p:nvSpPr>
        <p:spPr>
          <a:xfrm>
            <a:off x="10567161" y="6589521"/>
            <a:ext cx="629285" cy="1854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50" spc="-10" b="1">
                <a:solidFill>
                  <a:srgbClr val="FFFFFF"/>
                </a:solidFill>
                <a:latin typeface="Calibri"/>
                <a:cs typeface="Calibri"/>
              </a:rPr>
              <a:t>Conclusion</a:t>
            </a:r>
            <a:endParaRPr sz="1050">
              <a:latin typeface="Calibri"/>
              <a:cs typeface="Calibri"/>
            </a:endParaRPr>
          </a:p>
        </p:txBody>
      </p:sp>
      <p:grpSp>
        <p:nvGrpSpPr>
          <p:cNvPr id="17" name="object 17" descr=""/>
          <p:cNvGrpSpPr/>
          <p:nvPr/>
        </p:nvGrpSpPr>
        <p:grpSpPr>
          <a:xfrm>
            <a:off x="5753100" y="5117591"/>
            <a:ext cx="2672715" cy="1158240"/>
            <a:chOff x="5753100" y="5117591"/>
            <a:chExt cx="2672715" cy="1158240"/>
          </a:xfrm>
        </p:grpSpPr>
        <p:sp>
          <p:nvSpPr>
            <p:cNvPr id="18" name="object 18" descr=""/>
            <p:cNvSpPr/>
            <p:nvPr/>
          </p:nvSpPr>
          <p:spPr>
            <a:xfrm>
              <a:off x="5772150" y="5174741"/>
              <a:ext cx="1264920" cy="1082040"/>
            </a:xfrm>
            <a:custGeom>
              <a:avLst/>
              <a:gdLst/>
              <a:ahLst/>
              <a:cxnLst/>
              <a:rect l="l" t="t" r="r" b="b"/>
              <a:pathLst>
                <a:path w="1264920" h="1082039">
                  <a:moveTo>
                    <a:pt x="0" y="1081887"/>
                  </a:moveTo>
                  <a:lnTo>
                    <a:pt x="47394" y="1079892"/>
                  </a:lnTo>
                  <a:lnTo>
                    <a:pt x="94552" y="1074043"/>
                  </a:lnTo>
                  <a:lnTo>
                    <a:pt x="141236" y="1064543"/>
                  </a:lnTo>
                  <a:lnTo>
                    <a:pt x="187208" y="1051594"/>
                  </a:lnTo>
                  <a:lnTo>
                    <a:pt x="232231" y="1035400"/>
                  </a:lnTo>
                  <a:lnTo>
                    <a:pt x="276068" y="1016162"/>
                  </a:lnTo>
                  <a:lnTo>
                    <a:pt x="318483" y="994085"/>
                  </a:lnTo>
                  <a:lnTo>
                    <a:pt x="359237" y="969371"/>
                  </a:lnTo>
                  <a:lnTo>
                    <a:pt x="398094" y="942222"/>
                  </a:lnTo>
                  <a:lnTo>
                    <a:pt x="434816" y="912842"/>
                  </a:lnTo>
                  <a:lnTo>
                    <a:pt x="469166" y="881434"/>
                  </a:lnTo>
                  <a:lnTo>
                    <a:pt x="500908" y="848199"/>
                  </a:lnTo>
                  <a:lnTo>
                    <a:pt x="529803" y="813342"/>
                  </a:lnTo>
                  <a:lnTo>
                    <a:pt x="555616" y="777065"/>
                  </a:lnTo>
                  <a:lnTo>
                    <a:pt x="578107" y="739571"/>
                  </a:lnTo>
                  <a:lnTo>
                    <a:pt x="597042" y="701063"/>
                  </a:lnTo>
                  <a:lnTo>
                    <a:pt x="612181" y="661743"/>
                  </a:lnTo>
                  <a:lnTo>
                    <a:pt x="623289" y="621814"/>
                  </a:lnTo>
                  <a:lnTo>
                    <a:pt x="630127" y="581480"/>
                  </a:lnTo>
                  <a:lnTo>
                    <a:pt x="632460" y="540943"/>
                  </a:lnTo>
                  <a:lnTo>
                    <a:pt x="634792" y="500411"/>
                  </a:lnTo>
                  <a:lnTo>
                    <a:pt x="641630" y="460081"/>
                  </a:lnTo>
                  <a:lnTo>
                    <a:pt x="652738" y="420156"/>
                  </a:lnTo>
                  <a:lnTo>
                    <a:pt x="667877" y="380839"/>
                  </a:lnTo>
                  <a:lnTo>
                    <a:pt x="686812" y="342332"/>
                  </a:lnTo>
                  <a:lnTo>
                    <a:pt x="709303" y="304838"/>
                  </a:lnTo>
                  <a:lnTo>
                    <a:pt x="735116" y="268561"/>
                  </a:lnTo>
                  <a:lnTo>
                    <a:pt x="764011" y="233704"/>
                  </a:lnTo>
                  <a:lnTo>
                    <a:pt x="795753" y="200469"/>
                  </a:lnTo>
                  <a:lnTo>
                    <a:pt x="830103" y="169059"/>
                  </a:lnTo>
                  <a:lnTo>
                    <a:pt x="866825" y="139677"/>
                  </a:lnTo>
                  <a:lnTo>
                    <a:pt x="905682" y="112527"/>
                  </a:lnTo>
                  <a:lnTo>
                    <a:pt x="946436" y="87811"/>
                  </a:lnTo>
                  <a:lnTo>
                    <a:pt x="988851" y="65731"/>
                  </a:lnTo>
                  <a:lnTo>
                    <a:pt x="1032688" y="46492"/>
                  </a:lnTo>
                  <a:lnTo>
                    <a:pt x="1077711" y="30296"/>
                  </a:lnTo>
                  <a:lnTo>
                    <a:pt x="1123683" y="17346"/>
                  </a:lnTo>
                  <a:lnTo>
                    <a:pt x="1170367" y="7844"/>
                  </a:lnTo>
                  <a:lnTo>
                    <a:pt x="1217525" y="1995"/>
                  </a:lnTo>
                  <a:lnTo>
                    <a:pt x="1264920" y="0"/>
                  </a:lnTo>
                </a:path>
              </a:pathLst>
            </a:custGeom>
            <a:ln w="38100">
              <a:solidFill>
                <a:srgbClr val="00CE9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5773674" y="5117591"/>
              <a:ext cx="2651760" cy="114300"/>
            </a:xfrm>
            <a:custGeom>
              <a:avLst/>
              <a:gdLst/>
              <a:ahLst/>
              <a:cxnLst/>
              <a:rect l="l" t="t" r="r" b="b"/>
              <a:pathLst>
                <a:path w="2651759" h="114300">
                  <a:moveTo>
                    <a:pt x="2537459" y="0"/>
                  </a:moveTo>
                  <a:lnTo>
                    <a:pt x="2537459" y="114299"/>
                  </a:lnTo>
                  <a:lnTo>
                    <a:pt x="2613659" y="76199"/>
                  </a:lnTo>
                  <a:lnTo>
                    <a:pt x="2556509" y="76199"/>
                  </a:lnTo>
                  <a:lnTo>
                    <a:pt x="2556509" y="38099"/>
                  </a:lnTo>
                  <a:lnTo>
                    <a:pt x="2613659" y="38099"/>
                  </a:lnTo>
                  <a:lnTo>
                    <a:pt x="2537459" y="0"/>
                  </a:lnTo>
                  <a:close/>
                </a:path>
                <a:path w="2651759" h="114300">
                  <a:moveTo>
                    <a:pt x="2537459" y="38099"/>
                  </a:moveTo>
                  <a:lnTo>
                    <a:pt x="0" y="38099"/>
                  </a:lnTo>
                  <a:lnTo>
                    <a:pt x="0" y="76199"/>
                  </a:lnTo>
                  <a:lnTo>
                    <a:pt x="2537459" y="76199"/>
                  </a:lnTo>
                  <a:lnTo>
                    <a:pt x="2537459" y="38099"/>
                  </a:lnTo>
                  <a:close/>
                </a:path>
                <a:path w="2651759" h="114300">
                  <a:moveTo>
                    <a:pt x="2613659" y="38099"/>
                  </a:moveTo>
                  <a:lnTo>
                    <a:pt x="2556509" y="38099"/>
                  </a:lnTo>
                  <a:lnTo>
                    <a:pt x="2556509" y="76199"/>
                  </a:lnTo>
                  <a:lnTo>
                    <a:pt x="2613659" y="76199"/>
                  </a:lnTo>
                  <a:lnTo>
                    <a:pt x="2651759" y="57149"/>
                  </a:lnTo>
                  <a:lnTo>
                    <a:pt x="2613659" y="38099"/>
                  </a:lnTo>
                  <a:close/>
                </a:path>
              </a:pathLst>
            </a:custGeom>
            <a:solidFill>
              <a:srgbClr val="00C2B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0" name="object 20" descr=""/>
          <p:cNvSpPr txBox="1"/>
          <p:nvPr/>
        </p:nvSpPr>
        <p:spPr>
          <a:xfrm>
            <a:off x="737616" y="6326632"/>
            <a:ext cx="201739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Source:</a:t>
            </a:r>
            <a:r>
              <a:rPr dirty="0" sz="800" spc="-3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(EIA.gov,</a:t>
            </a:r>
            <a:r>
              <a:rPr dirty="0" sz="800" spc="-2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2021),</a:t>
            </a:r>
            <a:r>
              <a:rPr dirty="0" sz="800" spc="-3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(Bloomberg,</a:t>
            </a:r>
            <a:r>
              <a:rPr dirty="0" sz="800" spc="-2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 spc="-10">
                <a:solidFill>
                  <a:srgbClr val="010027"/>
                </a:solidFill>
                <a:latin typeface="Arial MT"/>
                <a:cs typeface="Arial MT"/>
              </a:rPr>
              <a:t>2023)</a:t>
            </a:r>
            <a:endParaRPr sz="800">
              <a:latin typeface="Arial MT"/>
              <a:cs typeface="Arial MT"/>
            </a:endParaRPr>
          </a:p>
        </p:txBody>
      </p:sp>
      <p:grpSp>
        <p:nvGrpSpPr>
          <p:cNvPr id="21" name="object 21" descr=""/>
          <p:cNvGrpSpPr/>
          <p:nvPr/>
        </p:nvGrpSpPr>
        <p:grpSpPr>
          <a:xfrm>
            <a:off x="653161" y="5341746"/>
            <a:ext cx="5028565" cy="949325"/>
            <a:chOff x="653161" y="5341746"/>
            <a:chExt cx="5028565" cy="949325"/>
          </a:xfrm>
        </p:grpSpPr>
        <p:sp>
          <p:nvSpPr>
            <p:cNvPr id="22" name="object 22" descr=""/>
            <p:cNvSpPr/>
            <p:nvPr/>
          </p:nvSpPr>
          <p:spPr>
            <a:xfrm>
              <a:off x="659511" y="5348096"/>
              <a:ext cx="5015865" cy="936625"/>
            </a:xfrm>
            <a:custGeom>
              <a:avLst/>
              <a:gdLst/>
              <a:ahLst/>
              <a:cxnLst/>
              <a:rect l="l" t="t" r="r" b="b"/>
              <a:pathLst>
                <a:path w="5015865" h="936625">
                  <a:moveTo>
                    <a:pt x="5015484" y="0"/>
                  </a:moveTo>
                  <a:lnTo>
                    <a:pt x="0" y="0"/>
                  </a:lnTo>
                  <a:lnTo>
                    <a:pt x="0" y="936497"/>
                  </a:lnTo>
                  <a:lnTo>
                    <a:pt x="5015484" y="936497"/>
                  </a:lnTo>
                  <a:lnTo>
                    <a:pt x="5015484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659511" y="5348096"/>
              <a:ext cx="5015865" cy="936625"/>
            </a:xfrm>
            <a:custGeom>
              <a:avLst/>
              <a:gdLst/>
              <a:ahLst/>
              <a:cxnLst/>
              <a:rect l="l" t="t" r="r" b="b"/>
              <a:pathLst>
                <a:path w="5015865" h="936625">
                  <a:moveTo>
                    <a:pt x="0" y="936497"/>
                  </a:moveTo>
                  <a:lnTo>
                    <a:pt x="5015484" y="936497"/>
                  </a:lnTo>
                  <a:lnTo>
                    <a:pt x="5015484" y="0"/>
                  </a:lnTo>
                  <a:lnTo>
                    <a:pt x="0" y="0"/>
                  </a:lnTo>
                  <a:lnTo>
                    <a:pt x="0" y="936497"/>
                  </a:lnTo>
                  <a:close/>
                </a:path>
              </a:pathLst>
            </a:custGeom>
            <a:ln w="12700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 descr=""/>
            <p:cNvSpPr/>
            <p:nvPr/>
          </p:nvSpPr>
          <p:spPr>
            <a:xfrm>
              <a:off x="661035" y="6033134"/>
              <a:ext cx="1666875" cy="251460"/>
            </a:xfrm>
            <a:custGeom>
              <a:avLst/>
              <a:gdLst/>
              <a:ahLst/>
              <a:cxnLst/>
              <a:rect l="l" t="t" r="r" b="b"/>
              <a:pathLst>
                <a:path w="1666875" h="251460">
                  <a:moveTo>
                    <a:pt x="0" y="251459"/>
                  </a:moveTo>
                  <a:lnTo>
                    <a:pt x="1666493" y="251459"/>
                  </a:lnTo>
                  <a:lnTo>
                    <a:pt x="1666493" y="0"/>
                  </a:lnTo>
                  <a:lnTo>
                    <a:pt x="0" y="0"/>
                  </a:lnTo>
                  <a:lnTo>
                    <a:pt x="0" y="251459"/>
                  </a:lnTo>
                  <a:close/>
                </a:path>
              </a:pathLst>
            </a:custGeom>
            <a:ln w="12700">
              <a:solidFill>
                <a:srgbClr val="00CE9D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5" name="object 25" descr=""/>
          <p:cNvGrpSpPr/>
          <p:nvPr/>
        </p:nvGrpSpPr>
        <p:grpSpPr>
          <a:xfrm>
            <a:off x="636269" y="3245739"/>
            <a:ext cx="5052060" cy="1025525"/>
            <a:chOff x="636269" y="3245739"/>
            <a:chExt cx="5052060" cy="1025525"/>
          </a:xfrm>
        </p:grpSpPr>
        <p:sp>
          <p:nvSpPr>
            <p:cNvPr id="26" name="object 26" descr=""/>
            <p:cNvSpPr/>
            <p:nvPr/>
          </p:nvSpPr>
          <p:spPr>
            <a:xfrm>
              <a:off x="662558" y="3564255"/>
              <a:ext cx="5019675" cy="700405"/>
            </a:xfrm>
            <a:custGeom>
              <a:avLst/>
              <a:gdLst/>
              <a:ahLst/>
              <a:cxnLst/>
              <a:rect l="l" t="t" r="r" b="b"/>
              <a:pathLst>
                <a:path w="5019675" h="700404">
                  <a:moveTo>
                    <a:pt x="5019294" y="0"/>
                  </a:moveTo>
                  <a:lnTo>
                    <a:pt x="0" y="0"/>
                  </a:lnTo>
                  <a:lnTo>
                    <a:pt x="0" y="700278"/>
                  </a:lnTo>
                  <a:lnTo>
                    <a:pt x="5019294" y="700278"/>
                  </a:lnTo>
                  <a:lnTo>
                    <a:pt x="5019294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 descr=""/>
            <p:cNvSpPr/>
            <p:nvPr/>
          </p:nvSpPr>
          <p:spPr>
            <a:xfrm>
              <a:off x="662558" y="3564255"/>
              <a:ext cx="5019675" cy="700405"/>
            </a:xfrm>
            <a:custGeom>
              <a:avLst/>
              <a:gdLst/>
              <a:ahLst/>
              <a:cxnLst/>
              <a:rect l="l" t="t" r="r" b="b"/>
              <a:pathLst>
                <a:path w="5019675" h="700404">
                  <a:moveTo>
                    <a:pt x="0" y="700278"/>
                  </a:moveTo>
                  <a:lnTo>
                    <a:pt x="5019294" y="700278"/>
                  </a:lnTo>
                  <a:lnTo>
                    <a:pt x="5019294" y="0"/>
                  </a:lnTo>
                  <a:lnTo>
                    <a:pt x="0" y="0"/>
                  </a:lnTo>
                  <a:lnTo>
                    <a:pt x="0" y="700278"/>
                  </a:lnTo>
                  <a:close/>
                </a:path>
              </a:pathLst>
            </a:custGeom>
            <a:ln w="12700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8" name="object 28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36269" y="3245739"/>
              <a:ext cx="57150" cy="305181"/>
            </a:xfrm>
            <a:prstGeom prst="rect">
              <a:avLst/>
            </a:prstGeom>
          </p:spPr>
        </p:pic>
      </p:grpSp>
      <p:grpSp>
        <p:nvGrpSpPr>
          <p:cNvPr id="29" name="object 29" descr=""/>
          <p:cNvGrpSpPr/>
          <p:nvPr/>
        </p:nvGrpSpPr>
        <p:grpSpPr>
          <a:xfrm>
            <a:off x="654684" y="4345813"/>
            <a:ext cx="5029200" cy="868044"/>
            <a:chOff x="654684" y="4345813"/>
            <a:chExt cx="5029200" cy="868044"/>
          </a:xfrm>
        </p:grpSpPr>
        <p:sp>
          <p:nvSpPr>
            <p:cNvPr id="30" name="object 30" descr=""/>
            <p:cNvSpPr/>
            <p:nvPr/>
          </p:nvSpPr>
          <p:spPr>
            <a:xfrm>
              <a:off x="662558" y="4352163"/>
              <a:ext cx="5015230" cy="855344"/>
            </a:xfrm>
            <a:custGeom>
              <a:avLst/>
              <a:gdLst/>
              <a:ahLst/>
              <a:cxnLst/>
              <a:rect l="l" t="t" r="r" b="b"/>
              <a:pathLst>
                <a:path w="5015230" h="855345">
                  <a:moveTo>
                    <a:pt x="5014722" y="0"/>
                  </a:moveTo>
                  <a:lnTo>
                    <a:pt x="0" y="0"/>
                  </a:lnTo>
                  <a:lnTo>
                    <a:pt x="0" y="854963"/>
                  </a:lnTo>
                  <a:lnTo>
                    <a:pt x="5014722" y="854963"/>
                  </a:lnTo>
                  <a:lnTo>
                    <a:pt x="501472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 descr=""/>
            <p:cNvSpPr/>
            <p:nvPr/>
          </p:nvSpPr>
          <p:spPr>
            <a:xfrm>
              <a:off x="662558" y="4352163"/>
              <a:ext cx="5015230" cy="855344"/>
            </a:xfrm>
            <a:custGeom>
              <a:avLst/>
              <a:gdLst/>
              <a:ahLst/>
              <a:cxnLst/>
              <a:rect l="l" t="t" r="r" b="b"/>
              <a:pathLst>
                <a:path w="5015230" h="855345">
                  <a:moveTo>
                    <a:pt x="0" y="854963"/>
                  </a:moveTo>
                  <a:lnTo>
                    <a:pt x="5014722" y="854963"/>
                  </a:lnTo>
                  <a:lnTo>
                    <a:pt x="5014722" y="0"/>
                  </a:lnTo>
                  <a:lnTo>
                    <a:pt x="0" y="0"/>
                  </a:lnTo>
                  <a:lnTo>
                    <a:pt x="0" y="854963"/>
                  </a:lnTo>
                  <a:close/>
                </a:path>
              </a:pathLst>
            </a:custGeom>
            <a:ln w="12700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2" name="object 3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91005" y="4382262"/>
              <a:ext cx="605028" cy="483869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73123" y="4481322"/>
              <a:ext cx="241553" cy="241554"/>
            </a:xfrm>
            <a:prstGeom prst="rect">
              <a:avLst/>
            </a:prstGeom>
          </p:spPr>
        </p:pic>
        <p:sp>
          <p:nvSpPr>
            <p:cNvPr id="34" name="object 34" descr=""/>
            <p:cNvSpPr/>
            <p:nvPr/>
          </p:nvSpPr>
          <p:spPr>
            <a:xfrm>
              <a:off x="661034" y="4955667"/>
              <a:ext cx="1666875" cy="251460"/>
            </a:xfrm>
            <a:custGeom>
              <a:avLst/>
              <a:gdLst/>
              <a:ahLst/>
              <a:cxnLst/>
              <a:rect l="l" t="t" r="r" b="b"/>
              <a:pathLst>
                <a:path w="1666875" h="251460">
                  <a:moveTo>
                    <a:pt x="1666493" y="0"/>
                  </a:moveTo>
                  <a:lnTo>
                    <a:pt x="0" y="0"/>
                  </a:lnTo>
                  <a:lnTo>
                    <a:pt x="0" y="251460"/>
                  </a:lnTo>
                  <a:lnTo>
                    <a:pt x="1666493" y="251460"/>
                  </a:lnTo>
                  <a:lnTo>
                    <a:pt x="1666493" y="0"/>
                  </a:lnTo>
                  <a:close/>
                </a:path>
              </a:pathLst>
            </a:custGeom>
            <a:solidFill>
              <a:srgbClr val="00C2B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 descr=""/>
            <p:cNvSpPr/>
            <p:nvPr/>
          </p:nvSpPr>
          <p:spPr>
            <a:xfrm>
              <a:off x="661034" y="4955667"/>
              <a:ext cx="1666875" cy="251460"/>
            </a:xfrm>
            <a:custGeom>
              <a:avLst/>
              <a:gdLst/>
              <a:ahLst/>
              <a:cxnLst/>
              <a:rect l="l" t="t" r="r" b="b"/>
              <a:pathLst>
                <a:path w="1666875" h="251460">
                  <a:moveTo>
                    <a:pt x="0" y="251460"/>
                  </a:moveTo>
                  <a:lnTo>
                    <a:pt x="1666493" y="251460"/>
                  </a:lnTo>
                  <a:lnTo>
                    <a:pt x="1666493" y="0"/>
                  </a:lnTo>
                  <a:lnTo>
                    <a:pt x="0" y="0"/>
                  </a:lnTo>
                  <a:lnTo>
                    <a:pt x="0" y="251460"/>
                  </a:lnTo>
                  <a:close/>
                </a:path>
              </a:pathLst>
            </a:custGeom>
            <a:ln w="12700">
              <a:solidFill>
                <a:srgbClr val="00C2B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6" name="object 36" descr=""/>
          <p:cNvSpPr/>
          <p:nvPr/>
        </p:nvSpPr>
        <p:spPr>
          <a:xfrm>
            <a:off x="3420998" y="1172336"/>
            <a:ext cx="1994535" cy="402590"/>
          </a:xfrm>
          <a:custGeom>
            <a:avLst/>
            <a:gdLst/>
            <a:ahLst/>
            <a:cxnLst/>
            <a:rect l="l" t="t" r="r" b="b"/>
            <a:pathLst>
              <a:path w="1994535" h="402590">
                <a:moveTo>
                  <a:pt x="0" y="402336"/>
                </a:moveTo>
                <a:lnTo>
                  <a:pt x="1994153" y="402336"/>
                </a:lnTo>
                <a:lnTo>
                  <a:pt x="1994153" y="0"/>
                </a:lnTo>
                <a:lnTo>
                  <a:pt x="0" y="0"/>
                </a:lnTo>
                <a:lnTo>
                  <a:pt x="0" y="402336"/>
                </a:lnTo>
                <a:close/>
              </a:path>
            </a:pathLst>
          </a:custGeom>
          <a:ln w="12700">
            <a:solidFill>
              <a:srgbClr val="F1F1F1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37" name="object 37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761237" y="1190244"/>
            <a:ext cx="1572006" cy="402336"/>
          </a:xfrm>
          <a:prstGeom prst="rect">
            <a:avLst/>
          </a:prstGeom>
        </p:spPr>
      </p:pic>
      <p:pic>
        <p:nvPicPr>
          <p:cNvPr id="38" name="object 38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620268" y="887349"/>
            <a:ext cx="57150" cy="305180"/>
          </a:xfrm>
          <a:prstGeom prst="rect">
            <a:avLst/>
          </a:prstGeom>
        </p:spPr>
      </p:pic>
      <p:sp>
        <p:nvSpPr>
          <p:cNvPr id="39" name="object 39" descr=""/>
          <p:cNvSpPr txBox="1"/>
          <p:nvPr/>
        </p:nvSpPr>
        <p:spPr>
          <a:xfrm>
            <a:off x="727201" y="929639"/>
            <a:ext cx="3573145" cy="2387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400" b="1">
                <a:solidFill>
                  <a:srgbClr val="03234D"/>
                </a:solidFill>
                <a:latin typeface="Arial"/>
                <a:cs typeface="Arial"/>
              </a:rPr>
              <a:t>Siemens’</a:t>
            </a:r>
            <a:r>
              <a:rPr dirty="0" sz="1400" spc="-100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3234D"/>
                </a:solidFill>
                <a:latin typeface="Arial"/>
                <a:cs typeface="Arial"/>
              </a:rPr>
              <a:t>exposure</a:t>
            </a:r>
            <a:r>
              <a:rPr dirty="0" sz="1400" spc="-35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3234D"/>
                </a:solidFill>
                <a:latin typeface="Arial"/>
                <a:cs typeface="Arial"/>
              </a:rPr>
              <a:t>to</a:t>
            </a:r>
            <a:r>
              <a:rPr dirty="0" sz="1400" spc="-30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3234D"/>
                </a:solidFill>
                <a:latin typeface="Arial"/>
                <a:cs typeface="Arial"/>
              </a:rPr>
              <a:t>U.S.</a:t>
            </a:r>
            <a:r>
              <a:rPr dirty="0" sz="1400" spc="-20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3234D"/>
                </a:solidFill>
                <a:latin typeface="Arial"/>
                <a:cs typeface="Arial"/>
              </a:rPr>
              <a:t>battery</a:t>
            </a:r>
            <a:r>
              <a:rPr dirty="0" sz="1400" spc="-45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400" spc="-10" b="1">
                <a:solidFill>
                  <a:srgbClr val="03234D"/>
                </a:solidFill>
                <a:latin typeface="Arial"/>
                <a:cs typeface="Arial"/>
              </a:rPr>
              <a:t>storage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40" name="object 40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4154423" y="1577339"/>
            <a:ext cx="946403" cy="1018031"/>
          </a:xfrm>
          <a:prstGeom prst="rect">
            <a:avLst/>
          </a:prstGeom>
        </p:spPr>
      </p:pic>
      <p:sp>
        <p:nvSpPr>
          <p:cNvPr id="41" name="object 41" descr=""/>
          <p:cNvSpPr txBox="1"/>
          <p:nvPr/>
        </p:nvSpPr>
        <p:spPr>
          <a:xfrm>
            <a:off x="3414648" y="1165986"/>
            <a:ext cx="2007235" cy="415290"/>
          </a:xfrm>
          <a:prstGeom prst="rect">
            <a:avLst/>
          </a:prstGeom>
          <a:solidFill>
            <a:srgbClr val="F1F1F1"/>
          </a:solidFill>
        </p:spPr>
        <p:txBody>
          <a:bodyPr wrap="square" lIns="0" tIns="53975" rIns="0" bIns="0" rtlCol="0" vert="horz">
            <a:spAutoFit/>
          </a:bodyPr>
          <a:lstStyle/>
          <a:p>
            <a:pPr marL="123825" marR="66675">
              <a:lnSpc>
                <a:spcPct val="100000"/>
              </a:lnSpc>
              <a:spcBef>
                <a:spcPts val="425"/>
              </a:spcBef>
            </a:pPr>
            <a:r>
              <a:rPr dirty="0" sz="1050" b="1">
                <a:solidFill>
                  <a:srgbClr val="03234D"/>
                </a:solidFill>
                <a:latin typeface="Arial"/>
                <a:cs typeface="Arial"/>
              </a:rPr>
              <a:t>Siemens</a:t>
            </a:r>
            <a:r>
              <a:rPr dirty="0" sz="1050" spc="-40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050" b="1">
                <a:solidFill>
                  <a:srgbClr val="03234D"/>
                </a:solidFill>
                <a:latin typeface="Arial"/>
                <a:cs typeface="Arial"/>
              </a:rPr>
              <a:t>Acquired</a:t>
            </a:r>
            <a:r>
              <a:rPr dirty="0" sz="1050" spc="-40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050" spc="-10" b="1">
                <a:solidFill>
                  <a:srgbClr val="03234D"/>
                </a:solidFill>
                <a:latin typeface="Arial"/>
                <a:cs typeface="Arial"/>
              </a:rPr>
              <a:t>Fluence </a:t>
            </a:r>
            <a:r>
              <a:rPr dirty="0" sz="1050" b="1">
                <a:solidFill>
                  <a:srgbClr val="03234D"/>
                </a:solidFill>
                <a:latin typeface="Arial"/>
                <a:cs typeface="Arial"/>
              </a:rPr>
              <a:t>through</a:t>
            </a:r>
            <a:r>
              <a:rPr dirty="0" sz="1050" spc="-30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050" b="1">
                <a:solidFill>
                  <a:srgbClr val="03234D"/>
                </a:solidFill>
                <a:latin typeface="Arial"/>
                <a:cs typeface="Arial"/>
              </a:rPr>
              <a:t>a</a:t>
            </a:r>
            <a:r>
              <a:rPr dirty="0" sz="1050" spc="-10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050" b="1">
                <a:solidFill>
                  <a:srgbClr val="03234D"/>
                </a:solidFill>
                <a:latin typeface="Arial"/>
                <a:cs typeface="Arial"/>
              </a:rPr>
              <a:t>JV</a:t>
            </a:r>
            <a:r>
              <a:rPr dirty="0" sz="1050" spc="-5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050" b="1">
                <a:solidFill>
                  <a:srgbClr val="03234D"/>
                </a:solidFill>
                <a:latin typeface="Arial"/>
                <a:cs typeface="Arial"/>
              </a:rPr>
              <a:t>in</a:t>
            </a:r>
            <a:r>
              <a:rPr dirty="0" sz="1050" spc="-25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050" b="1">
                <a:solidFill>
                  <a:srgbClr val="03234D"/>
                </a:solidFill>
                <a:latin typeface="Arial"/>
                <a:cs typeface="Arial"/>
              </a:rPr>
              <a:t>June</a:t>
            </a:r>
            <a:r>
              <a:rPr dirty="0" sz="1050" spc="-15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050" b="1">
                <a:solidFill>
                  <a:srgbClr val="03234D"/>
                </a:solidFill>
                <a:latin typeface="Arial"/>
                <a:cs typeface="Arial"/>
              </a:rPr>
              <a:t>of</a:t>
            </a:r>
            <a:r>
              <a:rPr dirty="0" sz="1050" spc="-20" b="1">
                <a:solidFill>
                  <a:srgbClr val="03234D"/>
                </a:solidFill>
                <a:latin typeface="Arial"/>
                <a:cs typeface="Arial"/>
              </a:rPr>
              <a:t> 2017</a:t>
            </a:r>
            <a:endParaRPr sz="1050">
              <a:latin typeface="Arial"/>
              <a:cs typeface="Arial"/>
            </a:endParaRPr>
          </a:p>
        </p:txBody>
      </p:sp>
      <p:sp>
        <p:nvSpPr>
          <p:cNvPr id="42" name="object 42" descr=""/>
          <p:cNvSpPr txBox="1"/>
          <p:nvPr/>
        </p:nvSpPr>
        <p:spPr>
          <a:xfrm>
            <a:off x="619251" y="1671065"/>
            <a:ext cx="3405504" cy="102361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84150" marR="502284" indent="-171450">
              <a:lnSpc>
                <a:spcPct val="100000"/>
              </a:lnSpc>
              <a:spcBef>
                <a:spcPts val="100"/>
              </a:spcBef>
              <a:buClr>
                <a:srgbClr val="009C9B"/>
              </a:buClr>
              <a:buFont typeface="Wingdings"/>
              <a:buChar char=""/>
              <a:tabLst>
                <a:tab pos="184150" algn="l"/>
              </a:tabLst>
            </a:pP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Fluence</a:t>
            </a:r>
            <a:r>
              <a:rPr dirty="0" sz="105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is</a:t>
            </a:r>
            <a:r>
              <a:rPr dirty="0" sz="1050" spc="-4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a</a:t>
            </a:r>
            <a:r>
              <a:rPr dirty="0" sz="105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global</a:t>
            </a:r>
            <a:r>
              <a:rPr dirty="0" sz="1050" spc="-1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provider</a:t>
            </a:r>
            <a:r>
              <a:rPr dirty="0" sz="1050" spc="-1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of</a:t>
            </a:r>
            <a:r>
              <a:rPr dirty="0" sz="1050" spc="-4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energy</a:t>
            </a:r>
            <a:r>
              <a:rPr dirty="0" sz="105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 spc="-10">
                <a:solidFill>
                  <a:srgbClr val="03234D"/>
                </a:solidFill>
                <a:latin typeface="Arial MT"/>
                <a:cs typeface="Arial MT"/>
              </a:rPr>
              <a:t>storage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products,</a:t>
            </a:r>
            <a:r>
              <a:rPr dirty="0" sz="1050" spc="-4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services,</a:t>
            </a:r>
            <a:r>
              <a:rPr dirty="0" sz="1050" spc="-4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and</a:t>
            </a:r>
            <a:r>
              <a:rPr dirty="0" sz="105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artificial</a:t>
            </a:r>
            <a:r>
              <a:rPr dirty="0" sz="1050" spc="-3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 spc="-10">
                <a:solidFill>
                  <a:srgbClr val="03234D"/>
                </a:solidFill>
                <a:latin typeface="Arial MT"/>
                <a:cs typeface="Arial MT"/>
              </a:rPr>
              <a:t>intelligence</a:t>
            </a:r>
            <a:endParaRPr sz="1050">
              <a:latin typeface="Arial MT"/>
              <a:cs typeface="Arial MT"/>
            </a:endParaRPr>
          </a:p>
          <a:p>
            <a:pPr marL="184150" marR="5080" indent="-171450">
              <a:lnSpc>
                <a:spcPct val="100000"/>
              </a:lnSpc>
              <a:spcBef>
                <a:spcPts val="300"/>
              </a:spcBef>
              <a:buClr>
                <a:srgbClr val="009C9B"/>
              </a:buClr>
              <a:buFont typeface="Wingdings"/>
              <a:buChar char=""/>
              <a:tabLst>
                <a:tab pos="184150" algn="l"/>
              </a:tabLst>
            </a:pP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Fluence</a:t>
            </a:r>
            <a:r>
              <a:rPr dirty="0" sz="1050" spc="-5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Cube</a:t>
            </a:r>
            <a:r>
              <a:rPr dirty="0" sz="1050" spc="-4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technology</a:t>
            </a:r>
            <a:r>
              <a:rPr dirty="0" sz="1050" spc="-4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combined</a:t>
            </a:r>
            <a:r>
              <a:rPr dirty="0" sz="1050" spc="-4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with</a:t>
            </a:r>
            <a:r>
              <a:rPr dirty="0" sz="1050" spc="-5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 spc="-20">
                <a:solidFill>
                  <a:srgbClr val="03234D"/>
                </a:solidFill>
                <a:latin typeface="Arial MT"/>
                <a:cs typeface="Arial MT"/>
              </a:rPr>
              <a:t>their </a:t>
            </a:r>
            <a:r>
              <a:rPr dirty="0" sz="1050" b="1">
                <a:solidFill>
                  <a:srgbClr val="03234D"/>
                </a:solidFill>
                <a:latin typeface="Arial"/>
                <a:cs typeface="Arial"/>
              </a:rPr>
              <a:t>Gridstack</a:t>
            </a:r>
            <a:r>
              <a:rPr dirty="0" sz="1050" spc="-40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050" b="1">
                <a:solidFill>
                  <a:srgbClr val="03234D"/>
                </a:solidFill>
                <a:latin typeface="Arial"/>
                <a:cs typeface="Arial"/>
              </a:rPr>
              <a:t>AI</a:t>
            </a:r>
            <a:r>
              <a:rPr dirty="0" sz="1050" spc="-45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helps</a:t>
            </a:r>
            <a:r>
              <a:rPr dirty="0" sz="105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energy</a:t>
            </a:r>
            <a:r>
              <a:rPr dirty="0" sz="1050" spc="-3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providers</a:t>
            </a:r>
            <a:r>
              <a:rPr dirty="0" sz="105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and</a:t>
            </a:r>
            <a:r>
              <a:rPr dirty="0" sz="105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producers</a:t>
            </a:r>
            <a:r>
              <a:rPr dirty="0" sz="1050" spc="-25">
                <a:solidFill>
                  <a:srgbClr val="03234D"/>
                </a:solidFill>
                <a:latin typeface="Arial MT"/>
                <a:cs typeface="Arial MT"/>
              </a:rPr>
              <a:t> in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flexing</a:t>
            </a:r>
            <a:r>
              <a:rPr dirty="0" sz="1050" spc="-4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peak</a:t>
            </a:r>
            <a:r>
              <a:rPr dirty="0" sz="1050" spc="-4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capacity,</a:t>
            </a:r>
            <a:r>
              <a:rPr dirty="0" sz="1050" spc="-4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allowing</a:t>
            </a:r>
            <a:r>
              <a:rPr dirty="0" sz="105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producers</a:t>
            </a:r>
            <a:r>
              <a:rPr dirty="0" sz="105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to</a:t>
            </a:r>
            <a:r>
              <a:rPr dirty="0" sz="1050" spc="-5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 spc="-10">
                <a:solidFill>
                  <a:srgbClr val="03234D"/>
                </a:solidFill>
                <a:latin typeface="Arial MT"/>
                <a:cs typeface="Arial MT"/>
              </a:rPr>
              <a:t>arbitrage prices</a:t>
            </a:r>
            <a:endParaRPr sz="1050">
              <a:latin typeface="Arial MT"/>
              <a:cs typeface="Arial MT"/>
            </a:endParaRPr>
          </a:p>
        </p:txBody>
      </p:sp>
      <p:pic>
        <p:nvPicPr>
          <p:cNvPr id="43" name="object 43" descr="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817625" y="2868167"/>
            <a:ext cx="400812" cy="401574"/>
          </a:xfrm>
          <a:prstGeom prst="rect">
            <a:avLst/>
          </a:prstGeom>
        </p:spPr>
      </p:pic>
      <p:pic>
        <p:nvPicPr>
          <p:cNvPr id="44" name="object 44" descr="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3263646" y="2867608"/>
            <a:ext cx="520446" cy="475083"/>
          </a:xfrm>
          <a:prstGeom prst="rect">
            <a:avLst/>
          </a:prstGeom>
        </p:spPr>
      </p:pic>
      <p:sp>
        <p:nvSpPr>
          <p:cNvPr id="45" name="object 45" descr=""/>
          <p:cNvSpPr txBox="1"/>
          <p:nvPr/>
        </p:nvSpPr>
        <p:spPr>
          <a:xfrm>
            <a:off x="3863340" y="2944114"/>
            <a:ext cx="1160145" cy="3454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Which</a:t>
            </a:r>
            <a:r>
              <a:rPr dirty="0" sz="1050" spc="-4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makes</a:t>
            </a:r>
            <a:r>
              <a:rPr dirty="0" sz="1050" spc="-4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 spc="-20">
                <a:solidFill>
                  <a:srgbClr val="03234D"/>
                </a:solidFill>
                <a:latin typeface="Arial MT"/>
                <a:cs typeface="Arial MT"/>
              </a:rPr>
              <a:t>them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extremely</a:t>
            </a:r>
            <a:r>
              <a:rPr dirty="0" sz="1050" spc="-5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 spc="-10">
                <a:solidFill>
                  <a:srgbClr val="03234D"/>
                </a:solidFill>
                <a:latin typeface="Arial MT"/>
                <a:cs typeface="Arial MT"/>
              </a:rPr>
              <a:t>scalable</a:t>
            </a:r>
            <a:endParaRPr sz="1050">
              <a:latin typeface="Arial MT"/>
              <a:cs typeface="Arial MT"/>
            </a:endParaRPr>
          </a:p>
        </p:txBody>
      </p:sp>
      <p:sp>
        <p:nvSpPr>
          <p:cNvPr id="46" name="object 46" descr=""/>
          <p:cNvSpPr txBox="1"/>
          <p:nvPr/>
        </p:nvSpPr>
        <p:spPr>
          <a:xfrm>
            <a:off x="743458" y="2884932"/>
            <a:ext cx="2388235" cy="6426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566420" marR="560705">
              <a:lnSpc>
                <a:spcPct val="100000"/>
              </a:lnSpc>
              <a:spcBef>
                <a:spcPts val="100"/>
              </a:spcBef>
            </a:pP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Fluence</a:t>
            </a:r>
            <a:r>
              <a:rPr dirty="0" sz="1050" spc="-4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Systems</a:t>
            </a:r>
            <a:r>
              <a:rPr dirty="0" sz="1050" spc="-5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 spc="-25">
                <a:solidFill>
                  <a:srgbClr val="03234D"/>
                </a:solidFill>
                <a:latin typeface="Arial MT"/>
                <a:cs typeface="Arial MT"/>
              </a:rPr>
              <a:t>are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completely</a:t>
            </a:r>
            <a:r>
              <a:rPr dirty="0" sz="1050" spc="-4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 spc="-10">
                <a:solidFill>
                  <a:srgbClr val="03234D"/>
                </a:solidFill>
                <a:latin typeface="Arial MT"/>
                <a:cs typeface="Arial MT"/>
              </a:rPr>
              <a:t>modular</a:t>
            </a:r>
            <a:endParaRPr sz="10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655"/>
              </a:spcBef>
            </a:pPr>
            <a:r>
              <a:rPr dirty="0" sz="1400" b="1">
                <a:solidFill>
                  <a:srgbClr val="03234D"/>
                </a:solidFill>
                <a:latin typeface="Arial"/>
                <a:cs typeface="Arial"/>
              </a:rPr>
              <a:t>Fluence</a:t>
            </a:r>
            <a:r>
              <a:rPr dirty="0" sz="1400" spc="-55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3234D"/>
                </a:solidFill>
                <a:latin typeface="Arial"/>
                <a:cs typeface="Arial"/>
              </a:rPr>
              <a:t>business</a:t>
            </a:r>
            <a:r>
              <a:rPr dirty="0" sz="1400" spc="-50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400" spc="-10" b="1">
                <a:solidFill>
                  <a:srgbClr val="03234D"/>
                </a:solidFill>
                <a:latin typeface="Arial"/>
                <a:cs typeface="Arial"/>
              </a:rPr>
              <a:t>segments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47" name="object 47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287274" y="3602735"/>
            <a:ext cx="2449830" cy="397763"/>
          </a:xfrm>
          <a:prstGeom prst="rect">
            <a:avLst/>
          </a:prstGeom>
        </p:spPr>
      </p:pic>
      <p:sp>
        <p:nvSpPr>
          <p:cNvPr id="48" name="object 48" descr=""/>
          <p:cNvSpPr txBox="1"/>
          <p:nvPr/>
        </p:nvSpPr>
        <p:spPr>
          <a:xfrm>
            <a:off x="2481072" y="3676650"/>
            <a:ext cx="2803525" cy="48323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84150" marR="5080" indent="-171450">
              <a:lnSpc>
                <a:spcPct val="100000"/>
              </a:lnSpc>
              <a:spcBef>
                <a:spcPts val="100"/>
              </a:spcBef>
              <a:buClr>
                <a:srgbClr val="009C9B"/>
              </a:buClr>
              <a:buFont typeface="Wingdings"/>
              <a:buChar char=""/>
              <a:tabLst>
                <a:tab pos="184150" algn="l"/>
              </a:tabLst>
            </a:pPr>
            <a:r>
              <a:rPr dirty="0" sz="1000" spc="-10">
                <a:solidFill>
                  <a:srgbClr val="03234D"/>
                </a:solidFill>
                <a:latin typeface="Arial MT"/>
                <a:cs typeface="Arial MT"/>
              </a:rPr>
              <a:t>Components</a:t>
            </a:r>
            <a:r>
              <a:rPr dirty="0" sz="100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(including</a:t>
            </a:r>
            <a:r>
              <a:rPr dirty="0" sz="1000" spc="-1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batteries),</a:t>
            </a:r>
            <a:r>
              <a:rPr dirty="0" sz="1000" spc="-10">
                <a:solidFill>
                  <a:srgbClr val="03234D"/>
                </a:solidFill>
                <a:latin typeface="Arial MT"/>
                <a:cs typeface="Arial MT"/>
              </a:rPr>
              <a:t> professional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services,</a:t>
            </a:r>
            <a:r>
              <a:rPr dirty="0" sz="100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and</a:t>
            </a:r>
            <a:r>
              <a:rPr dirty="0" sz="100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labor</a:t>
            </a:r>
            <a:r>
              <a:rPr dirty="0" sz="100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required</a:t>
            </a:r>
            <a:r>
              <a:rPr dirty="0" sz="100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to</a:t>
            </a:r>
            <a:r>
              <a:rPr dirty="0" sz="100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 spc="-10">
                <a:solidFill>
                  <a:srgbClr val="03234D"/>
                </a:solidFill>
                <a:latin typeface="Arial MT"/>
                <a:cs typeface="Arial MT"/>
              </a:rPr>
              <a:t>manufacture,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assemble,</a:t>
            </a:r>
            <a:r>
              <a:rPr dirty="0" sz="1000" spc="-4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and</a:t>
            </a:r>
            <a:r>
              <a:rPr dirty="0" sz="1000" spc="-4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install</a:t>
            </a:r>
            <a:r>
              <a:rPr dirty="0" sz="1000" spc="-3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 spc="-10">
                <a:solidFill>
                  <a:srgbClr val="03234D"/>
                </a:solidFill>
                <a:latin typeface="Arial MT"/>
                <a:cs typeface="Arial MT"/>
              </a:rPr>
              <a:t>products</a:t>
            </a:r>
            <a:endParaRPr sz="1000">
              <a:latin typeface="Arial MT"/>
              <a:cs typeface="Arial MT"/>
            </a:endParaRPr>
          </a:p>
        </p:txBody>
      </p:sp>
      <p:grpSp>
        <p:nvGrpSpPr>
          <p:cNvPr id="49" name="object 49" descr=""/>
          <p:cNvGrpSpPr/>
          <p:nvPr/>
        </p:nvGrpSpPr>
        <p:grpSpPr>
          <a:xfrm>
            <a:off x="653161" y="4005960"/>
            <a:ext cx="1680845" cy="265430"/>
            <a:chOff x="653161" y="4005960"/>
            <a:chExt cx="1680845" cy="265430"/>
          </a:xfrm>
        </p:grpSpPr>
        <p:sp>
          <p:nvSpPr>
            <p:cNvPr id="50" name="object 50" descr=""/>
            <p:cNvSpPr/>
            <p:nvPr/>
          </p:nvSpPr>
          <p:spPr>
            <a:xfrm>
              <a:off x="659511" y="4012310"/>
              <a:ext cx="1668145" cy="252729"/>
            </a:xfrm>
            <a:custGeom>
              <a:avLst/>
              <a:gdLst/>
              <a:ahLst/>
              <a:cxnLst/>
              <a:rect l="l" t="t" r="r" b="b"/>
              <a:pathLst>
                <a:path w="1668145" h="252729">
                  <a:moveTo>
                    <a:pt x="1668018" y="0"/>
                  </a:moveTo>
                  <a:lnTo>
                    <a:pt x="0" y="0"/>
                  </a:lnTo>
                  <a:lnTo>
                    <a:pt x="0" y="252221"/>
                  </a:lnTo>
                  <a:lnTo>
                    <a:pt x="1668018" y="252221"/>
                  </a:lnTo>
                  <a:lnTo>
                    <a:pt x="1668018" y="0"/>
                  </a:lnTo>
                  <a:close/>
                </a:path>
              </a:pathLst>
            </a:custGeom>
            <a:solidFill>
              <a:srgbClr val="009C9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 descr=""/>
            <p:cNvSpPr/>
            <p:nvPr/>
          </p:nvSpPr>
          <p:spPr>
            <a:xfrm>
              <a:off x="659511" y="4012310"/>
              <a:ext cx="1668145" cy="252729"/>
            </a:xfrm>
            <a:custGeom>
              <a:avLst/>
              <a:gdLst/>
              <a:ahLst/>
              <a:cxnLst/>
              <a:rect l="l" t="t" r="r" b="b"/>
              <a:pathLst>
                <a:path w="1668145" h="252729">
                  <a:moveTo>
                    <a:pt x="0" y="252221"/>
                  </a:moveTo>
                  <a:lnTo>
                    <a:pt x="1668018" y="252221"/>
                  </a:lnTo>
                  <a:lnTo>
                    <a:pt x="1668018" y="0"/>
                  </a:lnTo>
                  <a:lnTo>
                    <a:pt x="0" y="0"/>
                  </a:lnTo>
                  <a:lnTo>
                    <a:pt x="0" y="252221"/>
                  </a:lnTo>
                  <a:close/>
                </a:path>
              </a:pathLst>
            </a:custGeom>
            <a:ln w="12700">
              <a:solidFill>
                <a:srgbClr val="009C9B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2" name="object 52" descr=""/>
          <p:cNvSpPr txBox="1"/>
          <p:nvPr/>
        </p:nvSpPr>
        <p:spPr>
          <a:xfrm>
            <a:off x="794512" y="4054094"/>
            <a:ext cx="139700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b="1">
                <a:solidFill>
                  <a:srgbClr val="FFFFFF"/>
                </a:solidFill>
                <a:latin typeface="Arial"/>
                <a:cs typeface="Arial"/>
              </a:rPr>
              <a:t>Energy</a:t>
            </a:r>
            <a:r>
              <a:rPr dirty="0" sz="900" spc="-4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900" b="1">
                <a:solidFill>
                  <a:srgbClr val="FFFFFF"/>
                </a:solidFill>
                <a:latin typeface="Arial"/>
                <a:cs typeface="Arial"/>
              </a:rPr>
              <a:t>Storage</a:t>
            </a:r>
            <a:r>
              <a:rPr dirty="0" sz="900" spc="-3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900" spc="-10" b="1">
                <a:solidFill>
                  <a:srgbClr val="FFFFFF"/>
                </a:solidFill>
                <a:latin typeface="Arial"/>
                <a:cs typeface="Arial"/>
              </a:rPr>
              <a:t>Products</a:t>
            </a:r>
            <a:endParaRPr sz="900">
              <a:latin typeface="Arial"/>
              <a:cs typeface="Arial"/>
            </a:endParaRPr>
          </a:p>
        </p:txBody>
      </p:sp>
      <p:sp>
        <p:nvSpPr>
          <p:cNvPr id="53" name="object 53" descr=""/>
          <p:cNvSpPr txBox="1"/>
          <p:nvPr/>
        </p:nvSpPr>
        <p:spPr>
          <a:xfrm>
            <a:off x="667384" y="4988814"/>
            <a:ext cx="1654175" cy="178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635">
              <a:lnSpc>
                <a:spcPct val="100000"/>
              </a:lnSpc>
              <a:spcBef>
                <a:spcPts val="100"/>
              </a:spcBef>
            </a:pPr>
            <a:r>
              <a:rPr dirty="0" sz="1000" spc="-10" b="1">
                <a:solidFill>
                  <a:srgbClr val="FFFFFF"/>
                </a:solidFill>
                <a:latin typeface="Arial"/>
                <a:cs typeface="Arial"/>
              </a:rPr>
              <a:t>Services</a:t>
            </a:r>
            <a:endParaRPr sz="1000">
              <a:latin typeface="Arial"/>
              <a:cs typeface="Arial"/>
            </a:endParaRPr>
          </a:p>
        </p:txBody>
      </p:sp>
      <p:sp>
        <p:nvSpPr>
          <p:cNvPr id="54" name="object 54" descr=""/>
          <p:cNvSpPr txBox="1"/>
          <p:nvPr/>
        </p:nvSpPr>
        <p:spPr>
          <a:xfrm>
            <a:off x="661034" y="6033134"/>
            <a:ext cx="1666875" cy="251460"/>
          </a:xfrm>
          <a:prstGeom prst="rect">
            <a:avLst/>
          </a:prstGeom>
          <a:solidFill>
            <a:srgbClr val="00CE9D"/>
          </a:solidFill>
        </p:spPr>
        <p:txBody>
          <a:bodyPr wrap="square" lIns="0" tIns="45720" rIns="0" bIns="0" rtlCol="0" vert="horz">
            <a:spAutoFit/>
          </a:bodyPr>
          <a:lstStyle/>
          <a:p>
            <a:pPr marL="92075">
              <a:lnSpc>
                <a:spcPct val="100000"/>
              </a:lnSpc>
              <a:spcBef>
                <a:spcPts val="360"/>
              </a:spcBef>
            </a:pPr>
            <a:r>
              <a:rPr dirty="0" sz="1000" b="1">
                <a:solidFill>
                  <a:srgbClr val="FFFFFF"/>
                </a:solidFill>
                <a:latin typeface="Arial"/>
                <a:cs typeface="Arial"/>
              </a:rPr>
              <a:t>Digital</a:t>
            </a:r>
            <a:r>
              <a:rPr dirty="0" sz="1000" spc="-3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00" b="1">
                <a:solidFill>
                  <a:srgbClr val="FFFFFF"/>
                </a:solidFill>
                <a:latin typeface="Arial"/>
                <a:cs typeface="Arial"/>
              </a:rPr>
              <a:t>Apps</a:t>
            </a:r>
            <a:r>
              <a:rPr dirty="0" sz="1000" spc="-1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00" b="1">
                <a:solidFill>
                  <a:srgbClr val="FFFFFF"/>
                </a:solidFill>
                <a:latin typeface="Arial"/>
                <a:cs typeface="Arial"/>
              </a:rPr>
              <a:t>&amp;</a:t>
            </a:r>
            <a:r>
              <a:rPr dirty="0" sz="1000" spc="-2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00" spc="-10" b="1">
                <a:solidFill>
                  <a:srgbClr val="FFFFFF"/>
                </a:solidFill>
                <a:latin typeface="Arial"/>
                <a:cs typeface="Arial"/>
              </a:rPr>
              <a:t>Solutions</a:t>
            </a:r>
            <a:endParaRPr sz="1000">
              <a:latin typeface="Arial"/>
              <a:cs typeface="Arial"/>
            </a:endParaRPr>
          </a:p>
        </p:txBody>
      </p:sp>
      <p:sp>
        <p:nvSpPr>
          <p:cNvPr id="55" name="object 55" descr=""/>
          <p:cNvSpPr txBox="1"/>
          <p:nvPr/>
        </p:nvSpPr>
        <p:spPr>
          <a:xfrm>
            <a:off x="666623" y="4358894"/>
            <a:ext cx="5004435" cy="635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989455" marR="20955" indent="-171450">
              <a:lnSpc>
                <a:spcPct val="100000"/>
              </a:lnSpc>
              <a:spcBef>
                <a:spcPts val="100"/>
              </a:spcBef>
              <a:buClr>
                <a:srgbClr val="009C9B"/>
              </a:buClr>
              <a:buFont typeface="Wingdings"/>
              <a:buChar char=""/>
              <a:tabLst>
                <a:tab pos="1989455" algn="l"/>
              </a:tabLst>
            </a:pP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Recurring</a:t>
            </a:r>
            <a:r>
              <a:rPr dirty="0" sz="1000" spc="-3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operational</a:t>
            </a:r>
            <a:r>
              <a:rPr dirty="0" sz="100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and</a:t>
            </a:r>
            <a:r>
              <a:rPr dirty="0" sz="100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 spc="-10">
                <a:solidFill>
                  <a:srgbClr val="03234D"/>
                </a:solidFill>
                <a:latin typeface="Arial MT"/>
                <a:cs typeface="Arial MT"/>
              </a:rPr>
              <a:t>maintenance</a:t>
            </a:r>
            <a:r>
              <a:rPr dirty="0" sz="1000" spc="-3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services</a:t>
            </a:r>
            <a:r>
              <a:rPr dirty="0" sz="100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 spc="-20">
                <a:solidFill>
                  <a:srgbClr val="03234D"/>
                </a:solidFill>
                <a:latin typeface="Arial MT"/>
                <a:cs typeface="Arial MT"/>
              </a:rPr>
              <a:t>that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energy</a:t>
            </a:r>
            <a:r>
              <a:rPr dirty="0" sz="1000" spc="-3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storage</a:t>
            </a:r>
            <a:r>
              <a:rPr dirty="0" sz="1000" spc="-4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products</a:t>
            </a:r>
            <a:r>
              <a:rPr dirty="0" sz="100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require,</a:t>
            </a:r>
            <a:r>
              <a:rPr dirty="0" sz="100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 spc="-10">
                <a:solidFill>
                  <a:srgbClr val="03234D"/>
                </a:solidFill>
                <a:latin typeface="Arial MT"/>
                <a:cs typeface="Arial MT"/>
              </a:rPr>
              <a:t>management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services</a:t>
            </a:r>
            <a:r>
              <a:rPr dirty="0" sz="100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that</a:t>
            </a:r>
            <a:r>
              <a:rPr dirty="0" sz="100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are</a:t>
            </a:r>
            <a:r>
              <a:rPr dirty="0" sz="1000" spc="-1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provided</a:t>
            </a:r>
            <a:r>
              <a:rPr dirty="0" sz="1000" spc="-3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by</a:t>
            </a:r>
            <a:r>
              <a:rPr dirty="0" sz="100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third</a:t>
            </a:r>
            <a:r>
              <a:rPr dirty="0" sz="100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parties</a:t>
            </a:r>
            <a:r>
              <a:rPr dirty="0" sz="1000" spc="-3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when</a:t>
            </a:r>
            <a:r>
              <a:rPr dirty="0" sz="100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 spc="-10">
                <a:solidFill>
                  <a:srgbClr val="03234D"/>
                </a:solidFill>
                <a:latin typeface="Arial MT"/>
                <a:cs typeface="Arial MT"/>
              </a:rPr>
              <a:t>asset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owners</a:t>
            </a:r>
            <a:r>
              <a:rPr dirty="0" sz="100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outsource</a:t>
            </a:r>
            <a:r>
              <a:rPr dirty="0" sz="1000" spc="-3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the</a:t>
            </a:r>
            <a:r>
              <a:rPr dirty="0" sz="100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operations</a:t>
            </a:r>
            <a:r>
              <a:rPr dirty="0" sz="100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of</a:t>
            </a:r>
            <a:r>
              <a:rPr dirty="0" sz="100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their</a:t>
            </a:r>
            <a:r>
              <a:rPr dirty="0" sz="100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 spc="-10">
                <a:solidFill>
                  <a:srgbClr val="03234D"/>
                </a:solidFill>
                <a:latin typeface="Arial MT"/>
                <a:cs typeface="Arial MT"/>
              </a:rPr>
              <a:t>systems,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56" name="object 56" descr=""/>
          <p:cNvSpPr txBox="1"/>
          <p:nvPr/>
        </p:nvSpPr>
        <p:spPr>
          <a:xfrm>
            <a:off x="2643885" y="4968494"/>
            <a:ext cx="1556385" cy="178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and</a:t>
            </a:r>
            <a:r>
              <a:rPr dirty="0" sz="100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the</a:t>
            </a:r>
            <a:r>
              <a:rPr dirty="0" sz="100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provision</a:t>
            </a:r>
            <a:r>
              <a:rPr dirty="0" sz="100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of</a:t>
            </a:r>
            <a:r>
              <a:rPr dirty="0" sz="1000" spc="-1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 spc="-20">
                <a:solidFill>
                  <a:srgbClr val="03234D"/>
                </a:solidFill>
                <a:latin typeface="Arial MT"/>
                <a:cs typeface="Arial MT"/>
              </a:rPr>
              <a:t>ESaaS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57" name="object 57" descr=""/>
          <p:cNvSpPr txBox="1"/>
          <p:nvPr/>
        </p:nvSpPr>
        <p:spPr>
          <a:xfrm>
            <a:off x="666623" y="5387085"/>
            <a:ext cx="5002530" cy="635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980564" marR="132715" indent="-171450">
              <a:lnSpc>
                <a:spcPct val="100000"/>
              </a:lnSpc>
              <a:spcBef>
                <a:spcPts val="100"/>
              </a:spcBef>
              <a:buClr>
                <a:srgbClr val="009C9B"/>
              </a:buClr>
              <a:buFont typeface="Wingdings"/>
              <a:buChar char=""/>
              <a:tabLst>
                <a:tab pos="1980564" algn="l"/>
              </a:tabLst>
            </a:pPr>
            <a:r>
              <a:rPr dirty="0" sz="1000" spc="-10">
                <a:solidFill>
                  <a:srgbClr val="03234D"/>
                </a:solidFill>
                <a:latin typeface="Arial MT"/>
                <a:cs typeface="Arial MT"/>
              </a:rPr>
              <a:t>Operating</a:t>
            </a:r>
            <a:r>
              <a:rPr dirty="0" sz="100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systems,</a:t>
            </a:r>
            <a:r>
              <a:rPr dirty="0" sz="100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applications,</a:t>
            </a:r>
            <a:r>
              <a:rPr dirty="0" sz="100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such</a:t>
            </a:r>
            <a:r>
              <a:rPr dirty="0" sz="100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as</a:t>
            </a:r>
            <a:r>
              <a:rPr dirty="0" sz="1000" spc="-1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 spc="-10">
                <a:solidFill>
                  <a:srgbClr val="03234D"/>
                </a:solidFill>
                <a:latin typeface="Arial MT"/>
                <a:cs typeface="Arial MT"/>
              </a:rPr>
              <a:t>trading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platforms</a:t>
            </a:r>
            <a:r>
              <a:rPr dirty="0" sz="100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that</a:t>
            </a:r>
            <a:r>
              <a:rPr dirty="0" sz="100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allow</a:t>
            </a:r>
            <a:r>
              <a:rPr dirty="0" sz="100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system</a:t>
            </a:r>
            <a:r>
              <a:rPr dirty="0" sz="100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owners</a:t>
            </a:r>
            <a:r>
              <a:rPr dirty="0" sz="100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to</a:t>
            </a:r>
            <a:r>
              <a:rPr dirty="0" sz="1000" spc="-1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manage</a:t>
            </a:r>
            <a:r>
              <a:rPr dirty="0" sz="1000" spc="-4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 spc="-10">
                <a:solidFill>
                  <a:srgbClr val="03234D"/>
                </a:solidFill>
                <a:latin typeface="Arial MT"/>
                <a:cs typeface="Arial MT"/>
              </a:rPr>
              <a:t>their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grid</a:t>
            </a:r>
            <a:r>
              <a:rPr dirty="0" sz="1000" spc="-10">
                <a:solidFill>
                  <a:srgbClr val="03234D"/>
                </a:solidFill>
                <a:latin typeface="Arial MT"/>
                <a:cs typeface="Arial MT"/>
              </a:rPr>
              <a:t> participation.</a:t>
            </a:r>
            <a:r>
              <a:rPr dirty="0" sz="100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These</a:t>
            </a:r>
            <a:r>
              <a:rPr dirty="0" sz="100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trading</a:t>
            </a:r>
            <a:r>
              <a:rPr dirty="0" sz="100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platforms</a:t>
            </a:r>
            <a:r>
              <a:rPr dirty="0" sz="1000" spc="-1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can</a:t>
            </a:r>
            <a:r>
              <a:rPr dirty="0" sz="100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 spc="-25">
                <a:solidFill>
                  <a:srgbClr val="03234D"/>
                </a:solidFill>
                <a:latin typeface="Arial MT"/>
                <a:cs typeface="Arial MT"/>
              </a:rPr>
              <a:t>be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deployed</a:t>
            </a:r>
            <a:r>
              <a:rPr dirty="0" sz="1000" spc="-4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on</a:t>
            </a:r>
            <a:r>
              <a:rPr dirty="0" sz="100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both</a:t>
            </a:r>
            <a:r>
              <a:rPr dirty="0" sz="1000" spc="-3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energy</a:t>
            </a:r>
            <a:r>
              <a:rPr dirty="0" sz="100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storage</a:t>
            </a:r>
            <a:r>
              <a:rPr dirty="0" sz="1000" spc="-3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assets</a:t>
            </a:r>
            <a:r>
              <a:rPr dirty="0" sz="100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 spc="-25">
                <a:solidFill>
                  <a:srgbClr val="03234D"/>
                </a:solidFill>
                <a:latin typeface="Arial MT"/>
                <a:cs typeface="Arial MT"/>
              </a:rPr>
              <a:t>and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58" name="object 58" descr=""/>
          <p:cNvSpPr txBox="1"/>
          <p:nvPr/>
        </p:nvSpPr>
        <p:spPr>
          <a:xfrm>
            <a:off x="2634995" y="5996685"/>
            <a:ext cx="2627630" cy="178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renewable</a:t>
            </a:r>
            <a:r>
              <a:rPr dirty="0" sz="100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and</a:t>
            </a:r>
            <a:r>
              <a:rPr dirty="0" sz="100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 spc="-10">
                <a:solidFill>
                  <a:srgbClr val="03234D"/>
                </a:solidFill>
                <a:latin typeface="Arial MT"/>
                <a:cs typeface="Arial MT"/>
              </a:rPr>
              <a:t>conventional</a:t>
            </a:r>
            <a:r>
              <a:rPr dirty="0" sz="100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generation</a:t>
            </a:r>
            <a:r>
              <a:rPr dirty="0" sz="1000" spc="-3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 spc="-10">
                <a:solidFill>
                  <a:srgbClr val="03234D"/>
                </a:solidFill>
                <a:latin typeface="Arial MT"/>
                <a:cs typeface="Arial MT"/>
              </a:rPr>
              <a:t>assets</a:t>
            </a:r>
            <a:endParaRPr sz="1000">
              <a:latin typeface="Arial MT"/>
              <a:cs typeface="Arial MT"/>
            </a:endParaRPr>
          </a:p>
        </p:txBody>
      </p:sp>
      <p:grpSp>
        <p:nvGrpSpPr>
          <p:cNvPr id="59" name="object 59" descr=""/>
          <p:cNvGrpSpPr/>
          <p:nvPr/>
        </p:nvGrpSpPr>
        <p:grpSpPr>
          <a:xfrm>
            <a:off x="1175003" y="5433059"/>
            <a:ext cx="4506595" cy="857885"/>
            <a:chOff x="1175003" y="5433059"/>
            <a:chExt cx="4506595" cy="857885"/>
          </a:xfrm>
        </p:grpSpPr>
        <p:pic>
          <p:nvPicPr>
            <p:cNvPr id="60" name="object 60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75003" y="5433059"/>
              <a:ext cx="675132" cy="513588"/>
            </a:xfrm>
            <a:prstGeom prst="rect">
              <a:avLst/>
            </a:prstGeom>
          </p:spPr>
        </p:pic>
        <p:sp>
          <p:nvSpPr>
            <p:cNvPr id="61" name="object 61" descr=""/>
            <p:cNvSpPr/>
            <p:nvPr/>
          </p:nvSpPr>
          <p:spPr>
            <a:xfrm>
              <a:off x="2327528" y="6229730"/>
              <a:ext cx="3347720" cy="55244"/>
            </a:xfrm>
            <a:custGeom>
              <a:avLst/>
              <a:gdLst/>
              <a:ahLst/>
              <a:cxnLst/>
              <a:rect l="l" t="t" r="r" b="b"/>
              <a:pathLst>
                <a:path w="3347720" h="55245">
                  <a:moveTo>
                    <a:pt x="3347466" y="0"/>
                  </a:moveTo>
                  <a:lnTo>
                    <a:pt x="0" y="0"/>
                  </a:lnTo>
                  <a:lnTo>
                    <a:pt x="0" y="54864"/>
                  </a:lnTo>
                  <a:lnTo>
                    <a:pt x="3347466" y="54864"/>
                  </a:lnTo>
                  <a:lnTo>
                    <a:pt x="3347466" y="0"/>
                  </a:lnTo>
                  <a:close/>
                </a:path>
              </a:pathLst>
            </a:custGeom>
            <a:solidFill>
              <a:srgbClr val="00CE9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" name="object 62" descr=""/>
            <p:cNvSpPr/>
            <p:nvPr/>
          </p:nvSpPr>
          <p:spPr>
            <a:xfrm>
              <a:off x="2327528" y="6229730"/>
              <a:ext cx="3347720" cy="55244"/>
            </a:xfrm>
            <a:custGeom>
              <a:avLst/>
              <a:gdLst/>
              <a:ahLst/>
              <a:cxnLst/>
              <a:rect l="l" t="t" r="r" b="b"/>
              <a:pathLst>
                <a:path w="3347720" h="55245">
                  <a:moveTo>
                    <a:pt x="0" y="54864"/>
                  </a:moveTo>
                  <a:lnTo>
                    <a:pt x="3347466" y="54864"/>
                  </a:lnTo>
                  <a:lnTo>
                    <a:pt x="3347466" y="0"/>
                  </a:lnTo>
                  <a:lnTo>
                    <a:pt x="0" y="0"/>
                  </a:lnTo>
                  <a:lnTo>
                    <a:pt x="0" y="54864"/>
                  </a:lnTo>
                  <a:close/>
                </a:path>
              </a:pathLst>
            </a:custGeom>
            <a:ln w="12700">
              <a:solidFill>
                <a:srgbClr val="00CE9D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63" name="object 63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589264" y="1639442"/>
            <a:ext cx="57150" cy="305181"/>
          </a:xfrm>
          <a:prstGeom prst="rect">
            <a:avLst/>
          </a:prstGeom>
        </p:spPr>
      </p:pic>
      <p:sp>
        <p:nvSpPr>
          <p:cNvPr id="64" name="object 64" descr=""/>
          <p:cNvSpPr txBox="1"/>
          <p:nvPr/>
        </p:nvSpPr>
        <p:spPr>
          <a:xfrm>
            <a:off x="8696959" y="1681733"/>
            <a:ext cx="2022475" cy="4140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ts val="1650"/>
              </a:lnSpc>
              <a:spcBef>
                <a:spcPts val="95"/>
              </a:spcBef>
            </a:pPr>
            <a:r>
              <a:rPr dirty="0" sz="1400" b="1">
                <a:solidFill>
                  <a:srgbClr val="03234D"/>
                </a:solidFill>
                <a:latin typeface="Arial"/>
                <a:cs typeface="Arial"/>
              </a:rPr>
              <a:t>Post</a:t>
            </a:r>
            <a:r>
              <a:rPr dirty="0" sz="1400" spc="-55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3234D"/>
                </a:solidFill>
                <a:latin typeface="Arial"/>
                <a:cs typeface="Arial"/>
              </a:rPr>
              <a:t>merger</a:t>
            </a:r>
            <a:r>
              <a:rPr dirty="0" sz="1400" spc="-55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400" spc="-10" b="1">
                <a:solidFill>
                  <a:srgbClr val="03234D"/>
                </a:solidFill>
                <a:latin typeface="Arial"/>
                <a:cs typeface="Arial"/>
              </a:rPr>
              <a:t>synergies</a:t>
            </a:r>
            <a:endParaRPr sz="1400">
              <a:latin typeface="Arial"/>
              <a:cs typeface="Arial"/>
            </a:endParaRPr>
          </a:p>
          <a:p>
            <a:pPr marL="1021080">
              <a:lnSpc>
                <a:spcPts val="1410"/>
              </a:lnSpc>
            </a:pPr>
            <a:r>
              <a:rPr dirty="0" sz="1200" b="1">
                <a:solidFill>
                  <a:srgbClr val="010027"/>
                </a:solidFill>
                <a:latin typeface="Arial"/>
                <a:cs typeface="Arial"/>
              </a:rPr>
              <a:t>GW</a:t>
            </a:r>
            <a:r>
              <a:rPr dirty="0" sz="1200" spc="-2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200" spc="-10" b="1">
                <a:solidFill>
                  <a:srgbClr val="010027"/>
                </a:solidFill>
                <a:latin typeface="Arial"/>
                <a:cs typeface="Arial"/>
              </a:rPr>
              <a:t>Deployed</a:t>
            </a:r>
            <a:endParaRPr sz="1200">
              <a:latin typeface="Arial"/>
              <a:cs typeface="Arial"/>
            </a:endParaRPr>
          </a:p>
        </p:txBody>
      </p:sp>
      <p:sp>
        <p:nvSpPr>
          <p:cNvPr id="65" name="object 65" descr=""/>
          <p:cNvSpPr/>
          <p:nvPr/>
        </p:nvSpPr>
        <p:spPr>
          <a:xfrm>
            <a:off x="5748528" y="4178808"/>
            <a:ext cx="2651760" cy="114300"/>
          </a:xfrm>
          <a:custGeom>
            <a:avLst/>
            <a:gdLst/>
            <a:ahLst/>
            <a:cxnLst/>
            <a:rect l="l" t="t" r="r" b="b"/>
            <a:pathLst>
              <a:path w="2651759" h="114300">
                <a:moveTo>
                  <a:pt x="2537460" y="0"/>
                </a:moveTo>
                <a:lnTo>
                  <a:pt x="2537460" y="114300"/>
                </a:lnTo>
                <a:lnTo>
                  <a:pt x="2613660" y="76200"/>
                </a:lnTo>
                <a:lnTo>
                  <a:pt x="2556510" y="76200"/>
                </a:lnTo>
                <a:lnTo>
                  <a:pt x="2556510" y="38100"/>
                </a:lnTo>
                <a:lnTo>
                  <a:pt x="2613660" y="38100"/>
                </a:lnTo>
                <a:lnTo>
                  <a:pt x="2537460" y="0"/>
                </a:lnTo>
                <a:close/>
              </a:path>
              <a:path w="2651759" h="114300">
                <a:moveTo>
                  <a:pt x="2537460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2537460" y="76200"/>
                </a:lnTo>
                <a:lnTo>
                  <a:pt x="2537460" y="38100"/>
                </a:lnTo>
                <a:close/>
              </a:path>
              <a:path w="2651759" h="114300">
                <a:moveTo>
                  <a:pt x="2613660" y="38100"/>
                </a:moveTo>
                <a:lnTo>
                  <a:pt x="2556510" y="38100"/>
                </a:lnTo>
                <a:lnTo>
                  <a:pt x="2556510" y="76200"/>
                </a:lnTo>
                <a:lnTo>
                  <a:pt x="2613660" y="76200"/>
                </a:lnTo>
                <a:lnTo>
                  <a:pt x="2651760" y="57150"/>
                </a:lnTo>
                <a:lnTo>
                  <a:pt x="2613660" y="38100"/>
                </a:lnTo>
                <a:close/>
              </a:path>
            </a:pathLst>
          </a:custGeom>
          <a:solidFill>
            <a:srgbClr val="009C9B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66" name="object 66" descr=""/>
          <p:cNvGrpSpPr/>
          <p:nvPr/>
        </p:nvGrpSpPr>
        <p:grpSpPr>
          <a:xfrm>
            <a:off x="8776334" y="2326385"/>
            <a:ext cx="2904490" cy="1651635"/>
            <a:chOff x="8776334" y="2326385"/>
            <a:chExt cx="2904490" cy="1651635"/>
          </a:xfrm>
        </p:grpSpPr>
        <p:sp>
          <p:nvSpPr>
            <p:cNvPr id="67" name="object 67" descr=""/>
            <p:cNvSpPr/>
            <p:nvPr/>
          </p:nvSpPr>
          <p:spPr>
            <a:xfrm>
              <a:off x="9108948" y="3105911"/>
              <a:ext cx="1271270" cy="867410"/>
            </a:xfrm>
            <a:custGeom>
              <a:avLst/>
              <a:gdLst/>
              <a:ahLst/>
              <a:cxnLst/>
              <a:rect l="l" t="t" r="r" b="b"/>
              <a:pathLst>
                <a:path w="1271270" h="867410">
                  <a:moveTo>
                    <a:pt x="303276" y="86868"/>
                  </a:moveTo>
                  <a:lnTo>
                    <a:pt x="0" y="86868"/>
                  </a:lnTo>
                  <a:lnTo>
                    <a:pt x="0" y="867156"/>
                  </a:lnTo>
                  <a:lnTo>
                    <a:pt x="303276" y="867156"/>
                  </a:lnTo>
                  <a:lnTo>
                    <a:pt x="303276" y="86868"/>
                  </a:lnTo>
                  <a:close/>
                </a:path>
                <a:path w="1271270" h="867410">
                  <a:moveTo>
                    <a:pt x="1271016" y="0"/>
                  </a:moveTo>
                  <a:lnTo>
                    <a:pt x="967740" y="0"/>
                  </a:lnTo>
                  <a:lnTo>
                    <a:pt x="967740" y="867156"/>
                  </a:lnTo>
                  <a:lnTo>
                    <a:pt x="1271016" y="867156"/>
                  </a:lnTo>
                  <a:lnTo>
                    <a:pt x="1271016" y="0"/>
                  </a:lnTo>
                  <a:close/>
                </a:path>
              </a:pathLst>
            </a:custGeom>
            <a:solidFill>
              <a:srgbClr val="00C2B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8" name="object 68" descr=""/>
            <p:cNvSpPr/>
            <p:nvPr/>
          </p:nvSpPr>
          <p:spPr>
            <a:xfrm>
              <a:off x="11044427" y="2326385"/>
              <a:ext cx="303530" cy="1647189"/>
            </a:xfrm>
            <a:custGeom>
              <a:avLst/>
              <a:gdLst/>
              <a:ahLst/>
              <a:cxnLst/>
              <a:rect l="l" t="t" r="r" b="b"/>
              <a:pathLst>
                <a:path w="303529" h="1647189">
                  <a:moveTo>
                    <a:pt x="303275" y="0"/>
                  </a:moveTo>
                  <a:lnTo>
                    <a:pt x="0" y="0"/>
                  </a:lnTo>
                  <a:lnTo>
                    <a:pt x="0" y="1646682"/>
                  </a:lnTo>
                  <a:lnTo>
                    <a:pt x="303275" y="1646682"/>
                  </a:lnTo>
                  <a:lnTo>
                    <a:pt x="303275" y="0"/>
                  </a:lnTo>
                  <a:close/>
                </a:path>
              </a:pathLst>
            </a:custGeom>
            <a:solidFill>
              <a:srgbClr val="009C9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9" name="object 69" descr=""/>
            <p:cNvSpPr/>
            <p:nvPr/>
          </p:nvSpPr>
          <p:spPr>
            <a:xfrm>
              <a:off x="8776334" y="3972686"/>
              <a:ext cx="2904490" cy="0"/>
            </a:xfrm>
            <a:custGeom>
              <a:avLst/>
              <a:gdLst/>
              <a:ahLst/>
              <a:cxnLst/>
              <a:rect l="l" t="t" r="r" b="b"/>
              <a:pathLst>
                <a:path w="2904490" h="0">
                  <a:moveTo>
                    <a:pt x="0" y="0"/>
                  </a:moveTo>
                  <a:lnTo>
                    <a:pt x="2903982" y="0"/>
                  </a:lnTo>
                </a:path>
              </a:pathLst>
            </a:custGeom>
            <a:ln w="9525">
              <a:solidFill>
                <a:srgbClr val="010027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70" name="object 70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606914" y="2361082"/>
              <a:ext cx="1170685" cy="982954"/>
            </a:xfrm>
            <a:prstGeom prst="rect">
              <a:avLst/>
            </a:prstGeom>
          </p:spPr>
        </p:pic>
      </p:grpSp>
      <p:sp>
        <p:nvSpPr>
          <p:cNvPr id="71" name="object 71" descr=""/>
          <p:cNvSpPr txBox="1"/>
          <p:nvPr/>
        </p:nvSpPr>
        <p:spPr>
          <a:xfrm>
            <a:off x="8506968" y="2069845"/>
            <a:ext cx="184785" cy="1975485"/>
          </a:xfrm>
          <a:prstGeom prst="rect">
            <a:avLst/>
          </a:prstGeom>
        </p:spPr>
        <p:txBody>
          <a:bodyPr wrap="square" lIns="0" tIns="920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25"/>
              </a:spcBef>
            </a:pPr>
            <a:r>
              <a:rPr dirty="0" sz="900" spc="-25">
                <a:solidFill>
                  <a:srgbClr val="010027"/>
                </a:solidFill>
                <a:latin typeface="Arial MT"/>
                <a:cs typeface="Arial MT"/>
              </a:rPr>
              <a:t>4.0</a:t>
            </a:r>
            <a:endParaRPr sz="9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625"/>
              </a:spcBef>
            </a:pPr>
            <a:r>
              <a:rPr dirty="0" sz="900" spc="-25">
                <a:solidFill>
                  <a:srgbClr val="010027"/>
                </a:solidFill>
                <a:latin typeface="Arial MT"/>
                <a:cs typeface="Arial MT"/>
              </a:rPr>
              <a:t>3.5</a:t>
            </a:r>
            <a:endParaRPr sz="9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625"/>
              </a:spcBef>
            </a:pPr>
            <a:r>
              <a:rPr dirty="0" sz="900" spc="-25">
                <a:solidFill>
                  <a:srgbClr val="010027"/>
                </a:solidFill>
                <a:latin typeface="Arial MT"/>
                <a:cs typeface="Arial MT"/>
              </a:rPr>
              <a:t>3.0</a:t>
            </a:r>
            <a:endParaRPr sz="9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630"/>
              </a:spcBef>
            </a:pPr>
            <a:r>
              <a:rPr dirty="0" sz="900" spc="-25">
                <a:solidFill>
                  <a:srgbClr val="010027"/>
                </a:solidFill>
                <a:latin typeface="Arial MT"/>
                <a:cs typeface="Arial MT"/>
              </a:rPr>
              <a:t>2.5</a:t>
            </a:r>
            <a:endParaRPr sz="9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625"/>
              </a:spcBef>
            </a:pPr>
            <a:r>
              <a:rPr dirty="0" sz="900" spc="-25">
                <a:solidFill>
                  <a:srgbClr val="010027"/>
                </a:solidFill>
                <a:latin typeface="Arial MT"/>
                <a:cs typeface="Arial MT"/>
              </a:rPr>
              <a:t>2.0</a:t>
            </a:r>
            <a:endParaRPr sz="9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625"/>
              </a:spcBef>
            </a:pPr>
            <a:r>
              <a:rPr dirty="0" sz="900" spc="-25">
                <a:solidFill>
                  <a:srgbClr val="010027"/>
                </a:solidFill>
                <a:latin typeface="Arial MT"/>
                <a:cs typeface="Arial MT"/>
              </a:rPr>
              <a:t>1.5</a:t>
            </a:r>
            <a:endParaRPr sz="9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625"/>
              </a:spcBef>
            </a:pPr>
            <a:r>
              <a:rPr dirty="0" sz="900" spc="-25">
                <a:solidFill>
                  <a:srgbClr val="010027"/>
                </a:solidFill>
                <a:latin typeface="Arial MT"/>
                <a:cs typeface="Arial MT"/>
              </a:rPr>
              <a:t>1.0</a:t>
            </a:r>
            <a:endParaRPr sz="9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625"/>
              </a:spcBef>
            </a:pPr>
            <a:r>
              <a:rPr dirty="0" sz="900" spc="-25">
                <a:solidFill>
                  <a:srgbClr val="010027"/>
                </a:solidFill>
                <a:latin typeface="Arial MT"/>
                <a:cs typeface="Arial MT"/>
              </a:rPr>
              <a:t>0.5</a:t>
            </a:r>
            <a:endParaRPr sz="9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630"/>
              </a:spcBef>
            </a:pPr>
            <a:r>
              <a:rPr dirty="0" sz="900" spc="-25">
                <a:solidFill>
                  <a:srgbClr val="010027"/>
                </a:solidFill>
                <a:latin typeface="Arial MT"/>
                <a:cs typeface="Arial MT"/>
              </a:rPr>
              <a:t>0.0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72" name="object 72" descr=""/>
          <p:cNvSpPr txBox="1"/>
          <p:nvPr/>
        </p:nvSpPr>
        <p:spPr>
          <a:xfrm>
            <a:off x="9044940" y="4006405"/>
            <a:ext cx="1846580" cy="374650"/>
          </a:xfrm>
          <a:prstGeom prst="rect">
            <a:avLst/>
          </a:prstGeom>
        </p:spPr>
        <p:txBody>
          <a:bodyPr wrap="square" lIns="0" tIns="247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95"/>
              </a:spcBef>
              <a:tabLst>
                <a:tab pos="1050290" algn="l"/>
              </a:tabLst>
            </a:pPr>
            <a:r>
              <a:rPr dirty="0" sz="900" spc="-10">
                <a:solidFill>
                  <a:srgbClr val="010027"/>
                </a:solidFill>
                <a:latin typeface="Arial MT"/>
                <a:cs typeface="Arial MT"/>
              </a:rPr>
              <a:t>Fluence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	</a:t>
            </a:r>
            <a:r>
              <a:rPr dirty="0" sz="900" spc="-20">
                <a:solidFill>
                  <a:srgbClr val="010027"/>
                </a:solidFill>
                <a:latin typeface="Arial MT"/>
                <a:cs typeface="Arial MT"/>
              </a:rPr>
              <a:t>Stem</a:t>
            </a:r>
            <a:endParaRPr sz="900">
              <a:latin typeface="Arial MT"/>
              <a:cs typeface="Arial MT"/>
            </a:endParaRPr>
          </a:p>
          <a:p>
            <a:pPr marL="332105">
              <a:lnSpc>
                <a:spcPct val="100000"/>
              </a:lnSpc>
              <a:spcBef>
                <a:spcPts val="130"/>
              </a:spcBef>
            </a:pPr>
            <a:r>
              <a:rPr dirty="0" sz="1200" b="1">
                <a:solidFill>
                  <a:srgbClr val="010027"/>
                </a:solidFill>
                <a:latin typeface="Arial"/>
                <a:cs typeface="Arial"/>
              </a:rPr>
              <a:t>GW</a:t>
            </a:r>
            <a:r>
              <a:rPr dirty="0" sz="1200" spc="-7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200" b="1">
                <a:solidFill>
                  <a:srgbClr val="010027"/>
                </a:solidFill>
                <a:latin typeface="Arial"/>
                <a:cs typeface="Arial"/>
              </a:rPr>
              <a:t>Assets</a:t>
            </a:r>
            <a:r>
              <a:rPr dirty="0" sz="1200" spc="-2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200" spc="-10" b="1">
                <a:solidFill>
                  <a:srgbClr val="010027"/>
                </a:solidFill>
                <a:latin typeface="Arial"/>
                <a:cs typeface="Arial"/>
              </a:rPr>
              <a:t>Managed</a:t>
            </a:r>
            <a:endParaRPr sz="1200">
              <a:latin typeface="Arial"/>
              <a:cs typeface="Arial"/>
            </a:endParaRPr>
          </a:p>
        </p:txBody>
      </p:sp>
      <p:sp>
        <p:nvSpPr>
          <p:cNvPr id="73" name="object 73" descr=""/>
          <p:cNvSpPr txBox="1"/>
          <p:nvPr/>
        </p:nvSpPr>
        <p:spPr>
          <a:xfrm>
            <a:off x="10930381" y="4018788"/>
            <a:ext cx="53340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>
                <a:solidFill>
                  <a:srgbClr val="010027"/>
                </a:solidFill>
                <a:latin typeface="Arial MT"/>
                <a:cs typeface="Arial MT"/>
              </a:rPr>
              <a:t>Pro-forma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74" name="object 74" descr=""/>
          <p:cNvSpPr txBox="1"/>
          <p:nvPr/>
        </p:nvSpPr>
        <p:spPr>
          <a:xfrm>
            <a:off x="9841230" y="2441193"/>
            <a:ext cx="482600" cy="2698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20" b="1">
                <a:solidFill>
                  <a:srgbClr val="03234D"/>
                </a:solidFill>
                <a:latin typeface="Calibri"/>
                <a:cs typeface="Calibri"/>
              </a:rPr>
              <a:t>111%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75" name="object 75" descr=""/>
          <p:cNvSpPr txBox="1"/>
          <p:nvPr/>
        </p:nvSpPr>
        <p:spPr>
          <a:xfrm>
            <a:off x="5844285" y="4379467"/>
            <a:ext cx="240601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By</a:t>
            </a:r>
            <a:r>
              <a:rPr dirty="0" sz="900" spc="-2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Acquiring</a:t>
            </a:r>
            <a:r>
              <a:rPr dirty="0" sz="900" spc="-2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Stem,</a:t>
            </a:r>
            <a:r>
              <a:rPr dirty="0" sz="900" spc="-2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Siemens</a:t>
            </a:r>
            <a:r>
              <a:rPr dirty="0" sz="900" spc="-2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Fluence</a:t>
            </a:r>
            <a:r>
              <a:rPr dirty="0" sz="900" spc="-1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900" spc="-20">
                <a:solidFill>
                  <a:srgbClr val="010027"/>
                </a:solidFill>
                <a:latin typeface="Arial MT"/>
                <a:cs typeface="Arial MT"/>
              </a:rPr>
              <a:t>would 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grow</a:t>
            </a:r>
            <a:r>
              <a:rPr dirty="0" sz="900" spc="-2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their</a:t>
            </a:r>
            <a:r>
              <a:rPr dirty="0" sz="900" spc="-2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total</a:t>
            </a:r>
            <a:r>
              <a:rPr dirty="0" sz="900" spc="-2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North</a:t>
            </a:r>
            <a:r>
              <a:rPr dirty="0" sz="900" spc="-2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American</a:t>
            </a:r>
            <a:r>
              <a:rPr dirty="0" sz="900" spc="-2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900" spc="-10">
                <a:solidFill>
                  <a:srgbClr val="010027"/>
                </a:solidFill>
                <a:latin typeface="Arial MT"/>
                <a:cs typeface="Arial MT"/>
              </a:rPr>
              <a:t>Gigawatts 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Deployed by</a:t>
            </a:r>
            <a:r>
              <a:rPr dirty="0" sz="900" spc="-2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900" b="1">
                <a:solidFill>
                  <a:srgbClr val="010027"/>
                </a:solidFill>
                <a:latin typeface="Arial"/>
                <a:cs typeface="Arial"/>
              </a:rPr>
              <a:t>111%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,</a:t>
            </a:r>
            <a:r>
              <a:rPr dirty="0" sz="900" spc="-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making</a:t>
            </a:r>
            <a:r>
              <a:rPr dirty="0" sz="900" spc="-1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it</a:t>
            </a:r>
            <a:r>
              <a:rPr dirty="0" sz="900" spc="-2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the</a:t>
            </a:r>
            <a:r>
              <a:rPr dirty="0" sz="900" spc="-2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largest</a:t>
            </a:r>
            <a:r>
              <a:rPr dirty="0" sz="900" spc="-1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900" spc="-20">
                <a:solidFill>
                  <a:srgbClr val="010027"/>
                </a:solidFill>
                <a:latin typeface="Arial MT"/>
                <a:cs typeface="Arial MT"/>
              </a:rPr>
              <a:t>pure 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play</a:t>
            </a:r>
            <a:r>
              <a:rPr dirty="0" sz="900" spc="-2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energy</a:t>
            </a:r>
            <a:r>
              <a:rPr dirty="0" sz="900" spc="-2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storage</a:t>
            </a:r>
            <a:r>
              <a:rPr dirty="0" sz="900" spc="-2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company</a:t>
            </a:r>
            <a:r>
              <a:rPr dirty="0" sz="900" spc="-2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in</a:t>
            </a:r>
            <a:r>
              <a:rPr dirty="0" sz="900" spc="-2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North</a:t>
            </a:r>
            <a:r>
              <a:rPr dirty="0" sz="900" spc="-1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900" spc="-10">
                <a:solidFill>
                  <a:srgbClr val="010027"/>
                </a:solidFill>
                <a:latin typeface="Arial MT"/>
                <a:cs typeface="Arial MT"/>
              </a:rPr>
              <a:t>America</a:t>
            </a:r>
            <a:endParaRPr sz="900">
              <a:latin typeface="Arial MT"/>
              <a:cs typeface="Arial MT"/>
            </a:endParaRPr>
          </a:p>
        </p:txBody>
      </p:sp>
      <p:grpSp>
        <p:nvGrpSpPr>
          <p:cNvPr id="76" name="object 76" descr=""/>
          <p:cNvGrpSpPr/>
          <p:nvPr/>
        </p:nvGrpSpPr>
        <p:grpSpPr>
          <a:xfrm>
            <a:off x="8838818" y="4749546"/>
            <a:ext cx="2840355" cy="1518285"/>
            <a:chOff x="8838818" y="4749546"/>
            <a:chExt cx="2840355" cy="1518285"/>
          </a:xfrm>
        </p:grpSpPr>
        <p:sp>
          <p:nvSpPr>
            <p:cNvPr id="77" name="object 77" descr=""/>
            <p:cNvSpPr/>
            <p:nvPr/>
          </p:nvSpPr>
          <p:spPr>
            <a:xfrm>
              <a:off x="9163812" y="4942332"/>
              <a:ext cx="1243965" cy="1320165"/>
            </a:xfrm>
            <a:custGeom>
              <a:avLst/>
              <a:gdLst/>
              <a:ahLst/>
              <a:cxnLst/>
              <a:rect l="l" t="t" r="r" b="b"/>
              <a:pathLst>
                <a:path w="1243965" h="1320164">
                  <a:moveTo>
                    <a:pt x="296418" y="1126998"/>
                  </a:moveTo>
                  <a:lnTo>
                    <a:pt x="0" y="1126998"/>
                  </a:lnTo>
                  <a:lnTo>
                    <a:pt x="0" y="1319784"/>
                  </a:lnTo>
                  <a:lnTo>
                    <a:pt x="296418" y="1319784"/>
                  </a:lnTo>
                  <a:lnTo>
                    <a:pt x="296418" y="1126998"/>
                  </a:lnTo>
                  <a:close/>
                </a:path>
                <a:path w="1243965" h="1320164">
                  <a:moveTo>
                    <a:pt x="1243584" y="0"/>
                  </a:moveTo>
                  <a:lnTo>
                    <a:pt x="946404" y="0"/>
                  </a:lnTo>
                  <a:lnTo>
                    <a:pt x="946404" y="1319784"/>
                  </a:lnTo>
                  <a:lnTo>
                    <a:pt x="1243584" y="1319784"/>
                  </a:lnTo>
                  <a:lnTo>
                    <a:pt x="1243584" y="0"/>
                  </a:lnTo>
                  <a:close/>
                </a:path>
              </a:pathLst>
            </a:custGeom>
            <a:solidFill>
              <a:srgbClr val="00C2B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8" name="object 78" descr=""/>
            <p:cNvSpPr/>
            <p:nvPr/>
          </p:nvSpPr>
          <p:spPr>
            <a:xfrm>
              <a:off x="11057381" y="4749546"/>
              <a:ext cx="296545" cy="1512570"/>
            </a:xfrm>
            <a:custGeom>
              <a:avLst/>
              <a:gdLst/>
              <a:ahLst/>
              <a:cxnLst/>
              <a:rect l="l" t="t" r="r" b="b"/>
              <a:pathLst>
                <a:path w="296545" h="1512570">
                  <a:moveTo>
                    <a:pt x="296418" y="0"/>
                  </a:moveTo>
                  <a:lnTo>
                    <a:pt x="0" y="0"/>
                  </a:lnTo>
                  <a:lnTo>
                    <a:pt x="0" y="1512569"/>
                  </a:lnTo>
                  <a:lnTo>
                    <a:pt x="296418" y="1512569"/>
                  </a:lnTo>
                  <a:lnTo>
                    <a:pt x="296418" y="0"/>
                  </a:lnTo>
                  <a:close/>
                </a:path>
              </a:pathLst>
            </a:custGeom>
            <a:solidFill>
              <a:srgbClr val="009C9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9" name="object 79" descr=""/>
            <p:cNvSpPr/>
            <p:nvPr/>
          </p:nvSpPr>
          <p:spPr>
            <a:xfrm>
              <a:off x="8838818" y="6262497"/>
              <a:ext cx="2840355" cy="0"/>
            </a:xfrm>
            <a:custGeom>
              <a:avLst/>
              <a:gdLst/>
              <a:ahLst/>
              <a:cxnLst/>
              <a:rect l="l" t="t" r="r" b="b"/>
              <a:pathLst>
                <a:path w="2840354" h="0">
                  <a:moveTo>
                    <a:pt x="0" y="0"/>
                  </a:moveTo>
                  <a:lnTo>
                    <a:pt x="2839974" y="0"/>
                  </a:lnTo>
                </a:path>
              </a:pathLst>
            </a:custGeom>
            <a:ln w="9525">
              <a:solidFill>
                <a:srgbClr val="010027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0" name="object 80" descr=""/>
          <p:cNvSpPr txBox="1"/>
          <p:nvPr/>
        </p:nvSpPr>
        <p:spPr>
          <a:xfrm>
            <a:off x="9220961" y="5862066"/>
            <a:ext cx="18478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 b="1">
                <a:solidFill>
                  <a:srgbClr val="010027"/>
                </a:solidFill>
                <a:latin typeface="Arial"/>
                <a:cs typeface="Arial"/>
              </a:rPr>
              <a:t>2.0</a:t>
            </a:r>
            <a:endParaRPr sz="900">
              <a:latin typeface="Arial"/>
              <a:cs typeface="Arial"/>
            </a:endParaRPr>
          </a:p>
        </p:txBody>
      </p:sp>
      <p:sp>
        <p:nvSpPr>
          <p:cNvPr id="81" name="object 81" descr=""/>
          <p:cNvSpPr txBox="1"/>
          <p:nvPr/>
        </p:nvSpPr>
        <p:spPr>
          <a:xfrm>
            <a:off x="10135616" y="4734559"/>
            <a:ext cx="24765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0" b="1">
                <a:solidFill>
                  <a:srgbClr val="010027"/>
                </a:solidFill>
                <a:latin typeface="Arial"/>
                <a:cs typeface="Arial"/>
              </a:rPr>
              <a:t>13.7</a:t>
            </a:r>
            <a:endParaRPr sz="900">
              <a:latin typeface="Arial"/>
              <a:cs typeface="Arial"/>
            </a:endParaRPr>
          </a:p>
        </p:txBody>
      </p:sp>
      <p:sp>
        <p:nvSpPr>
          <p:cNvPr id="82" name="object 82" descr=""/>
          <p:cNvSpPr txBox="1"/>
          <p:nvPr/>
        </p:nvSpPr>
        <p:spPr>
          <a:xfrm>
            <a:off x="9007347" y="6257870"/>
            <a:ext cx="696595" cy="540385"/>
          </a:xfrm>
          <a:prstGeom prst="rect">
            <a:avLst/>
          </a:prstGeom>
        </p:spPr>
        <p:txBody>
          <a:bodyPr wrap="square" lIns="0" tIns="63500" rIns="0" bIns="0" rtlCol="0" vert="horz">
            <a:spAutoFit/>
          </a:bodyPr>
          <a:lstStyle/>
          <a:p>
            <a:pPr marL="123825">
              <a:lnSpc>
                <a:spcPct val="100000"/>
              </a:lnSpc>
              <a:spcBef>
                <a:spcPts val="500"/>
              </a:spcBef>
            </a:pPr>
            <a:r>
              <a:rPr dirty="0" sz="900" spc="-10">
                <a:solidFill>
                  <a:srgbClr val="010027"/>
                </a:solidFill>
                <a:latin typeface="Arial MT"/>
                <a:cs typeface="Arial MT"/>
              </a:rPr>
              <a:t>Athena</a:t>
            </a:r>
            <a:endParaRPr sz="900">
              <a:latin typeface="Arial MT"/>
              <a:cs typeface="Arial MT"/>
            </a:endParaRPr>
          </a:p>
          <a:p>
            <a:pPr marL="54610" marR="30480" indent="-17145">
              <a:lnSpc>
                <a:spcPct val="67100"/>
              </a:lnSpc>
              <a:spcBef>
                <a:spcPts val="880"/>
              </a:spcBef>
            </a:pPr>
            <a:r>
              <a:rPr dirty="0" sz="1050" spc="-10" b="1">
                <a:solidFill>
                  <a:srgbClr val="FFFFFF"/>
                </a:solidFill>
                <a:latin typeface="Calibri"/>
                <a:cs typeface="Calibri"/>
              </a:rPr>
              <a:t>Alternative </a:t>
            </a:r>
            <a:r>
              <a:rPr dirty="0" sz="1050" spc="-160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baseline="-21164" sz="1575" spc="-240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sz="1050" spc="-160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baseline="-21164" sz="1575" spc="-240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sz="1050" spc="-160" b="1">
                <a:solidFill>
                  <a:srgbClr val="FFFFFF"/>
                </a:solidFill>
                <a:latin typeface="Calibri"/>
                <a:cs typeface="Calibri"/>
              </a:rPr>
              <a:t>lu</a:t>
            </a:r>
            <a:r>
              <a:rPr dirty="0" baseline="-21164" sz="1575" spc="-240" b="1">
                <a:solidFill>
                  <a:srgbClr val="FFFFFF"/>
                </a:solidFill>
                <a:latin typeface="Calibri"/>
                <a:cs typeface="Calibri"/>
              </a:rPr>
              <a:t>lu</a:t>
            </a:r>
            <a:r>
              <a:rPr dirty="0" sz="1050" spc="-160" b="1">
                <a:solidFill>
                  <a:srgbClr val="FFFFFF"/>
                </a:solidFill>
                <a:latin typeface="Calibri"/>
                <a:cs typeface="Calibri"/>
              </a:rPr>
              <a:t>ti</a:t>
            </a:r>
            <a:r>
              <a:rPr dirty="0" baseline="-21164" sz="1575" spc="-240" b="1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dirty="0" sz="1050" spc="-160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baseline="-21164" sz="1575" spc="-240" b="1">
                <a:solidFill>
                  <a:srgbClr val="FFFFFF"/>
                </a:solidFill>
                <a:latin typeface="Calibri"/>
                <a:cs typeface="Calibri"/>
              </a:rPr>
              <a:t>io</a:t>
            </a:r>
            <a:r>
              <a:rPr dirty="0" sz="1050" spc="-160" b="1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dirty="0" baseline="-21164" sz="1575" spc="-240" b="1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endParaRPr baseline="-21164" sz="1575">
              <a:latin typeface="Calibri"/>
              <a:cs typeface="Calibri"/>
            </a:endParaRPr>
          </a:p>
        </p:txBody>
      </p:sp>
      <p:sp>
        <p:nvSpPr>
          <p:cNvPr id="83" name="object 83" descr=""/>
          <p:cNvSpPr txBox="1"/>
          <p:nvPr/>
        </p:nvSpPr>
        <p:spPr>
          <a:xfrm>
            <a:off x="11082528" y="4541773"/>
            <a:ext cx="24765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0" b="1">
                <a:solidFill>
                  <a:srgbClr val="010027"/>
                </a:solidFill>
                <a:latin typeface="Arial"/>
                <a:cs typeface="Arial"/>
              </a:rPr>
              <a:t>15.7</a:t>
            </a:r>
            <a:endParaRPr sz="900">
              <a:latin typeface="Arial"/>
              <a:cs typeface="Arial"/>
            </a:endParaRPr>
          </a:p>
        </p:txBody>
      </p:sp>
      <p:sp>
        <p:nvSpPr>
          <p:cNvPr id="84" name="object 84" descr=""/>
          <p:cNvSpPr txBox="1"/>
          <p:nvPr/>
        </p:nvSpPr>
        <p:spPr>
          <a:xfrm>
            <a:off x="8569452" y="5731255"/>
            <a:ext cx="184785" cy="603885"/>
          </a:xfrm>
          <a:prstGeom prst="rect">
            <a:avLst/>
          </a:prstGeom>
        </p:spPr>
        <p:txBody>
          <a:bodyPr wrap="square" lIns="0" tIns="679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35"/>
              </a:spcBef>
            </a:pPr>
            <a:r>
              <a:rPr dirty="0" sz="900" spc="-25">
                <a:solidFill>
                  <a:srgbClr val="010027"/>
                </a:solidFill>
                <a:latin typeface="Arial MT"/>
                <a:cs typeface="Arial MT"/>
              </a:rPr>
              <a:t>4.0</a:t>
            </a:r>
            <a:endParaRPr sz="9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440"/>
              </a:spcBef>
            </a:pPr>
            <a:r>
              <a:rPr dirty="0" sz="900" spc="-25">
                <a:solidFill>
                  <a:srgbClr val="010027"/>
                </a:solidFill>
                <a:latin typeface="Arial MT"/>
                <a:cs typeface="Arial MT"/>
              </a:rPr>
              <a:t>2.0</a:t>
            </a:r>
            <a:endParaRPr sz="9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434"/>
              </a:spcBef>
            </a:pPr>
            <a:r>
              <a:rPr dirty="0" sz="900" spc="-25">
                <a:solidFill>
                  <a:srgbClr val="010027"/>
                </a:solidFill>
                <a:latin typeface="Arial MT"/>
                <a:cs typeface="Arial MT"/>
              </a:rPr>
              <a:t>0.0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85" name="object 85" descr=""/>
          <p:cNvSpPr txBox="1"/>
          <p:nvPr/>
        </p:nvSpPr>
        <p:spPr>
          <a:xfrm>
            <a:off x="8505952" y="4382007"/>
            <a:ext cx="248285" cy="1374775"/>
          </a:xfrm>
          <a:prstGeom prst="rect">
            <a:avLst/>
          </a:prstGeom>
        </p:spPr>
        <p:txBody>
          <a:bodyPr wrap="square" lIns="0" tIns="679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35"/>
              </a:spcBef>
            </a:pPr>
            <a:r>
              <a:rPr dirty="0" sz="900" spc="-20">
                <a:solidFill>
                  <a:srgbClr val="010027"/>
                </a:solidFill>
                <a:latin typeface="Arial MT"/>
                <a:cs typeface="Arial MT"/>
              </a:rPr>
              <a:t>18.0</a:t>
            </a:r>
            <a:endParaRPr sz="9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440"/>
              </a:spcBef>
            </a:pPr>
            <a:r>
              <a:rPr dirty="0" sz="900" spc="-20">
                <a:solidFill>
                  <a:srgbClr val="010027"/>
                </a:solidFill>
                <a:latin typeface="Arial MT"/>
                <a:cs typeface="Arial MT"/>
              </a:rPr>
              <a:t>16.0</a:t>
            </a:r>
            <a:endParaRPr sz="9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439"/>
              </a:spcBef>
            </a:pPr>
            <a:r>
              <a:rPr dirty="0" sz="900" spc="-20">
                <a:solidFill>
                  <a:srgbClr val="010027"/>
                </a:solidFill>
                <a:latin typeface="Arial MT"/>
                <a:cs typeface="Arial MT"/>
              </a:rPr>
              <a:t>14.0</a:t>
            </a:r>
            <a:endParaRPr sz="9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434"/>
              </a:spcBef>
            </a:pPr>
            <a:r>
              <a:rPr dirty="0" sz="900" spc="-20">
                <a:solidFill>
                  <a:srgbClr val="010027"/>
                </a:solidFill>
                <a:latin typeface="Arial MT"/>
                <a:cs typeface="Arial MT"/>
              </a:rPr>
              <a:t>12.0</a:t>
            </a:r>
            <a:endParaRPr sz="9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440"/>
              </a:spcBef>
            </a:pPr>
            <a:r>
              <a:rPr dirty="0" sz="900" spc="-20">
                <a:solidFill>
                  <a:srgbClr val="010027"/>
                </a:solidFill>
                <a:latin typeface="Arial MT"/>
                <a:cs typeface="Arial MT"/>
              </a:rPr>
              <a:t>10.0</a:t>
            </a:r>
            <a:endParaRPr sz="900">
              <a:latin typeface="Arial MT"/>
              <a:cs typeface="Arial MT"/>
            </a:endParaRPr>
          </a:p>
          <a:p>
            <a:pPr marL="76200">
              <a:lnSpc>
                <a:spcPct val="100000"/>
              </a:lnSpc>
              <a:spcBef>
                <a:spcPts val="434"/>
              </a:spcBef>
            </a:pPr>
            <a:r>
              <a:rPr dirty="0" sz="900" spc="-25">
                <a:solidFill>
                  <a:srgbClr val="010027"/>
                </a:solidFill>
                <a:latin typeface="Arial MT"/>
                <a:cs typeface="Arial MT"/>
              </a:rPr>
              <a:t>8.0</a:t>
            </a:r>
            <a:endParaRPr sz="900">
              <a:latin typeface="Arial MT"/>
              <a:cs typeface="Arial MT"/>
            </a:endParaRPr>
          </a:p>
          <a:p>
            <a:pPr marL="76200">
              <a:lnSpc>
                <a:spcPct val="100000"/>
              </a:lnSpc>
              <a:spcBef>
                <a:spcPts val="439"/>
              </a:spcBef>
            </a:pPr>
            <a:r>
              <a:rPr dirty="0" sz="900" spc="-25">
                <a:solidFill>
                  <a:srgbClr val="010027"/>
                </a:solidFill>
                <a:latin typeface="Arial MT"/>
                <a:cs typeface="Arial MT"/>
              </a:rPr>
              <a:t>6.0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86" name="object 86" descr=""/>
          <p:cNvSpPr txBox="1"/>
          <p:nvPr/>
        </p:nvSpPr>
        <p:spPr>
          <a:xfrm>
            <a:off x="10066019" y="6308597"/>
            <a:ext cx="38798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>
                <a:solidFill>
                  <a:srgbClr val="010027"/>
                </a:solidFill>
                <a:latin typeface="Arial MT"/>
                <a:cs typeface="Arial MT"/>
              </a:rPr>
              <a:t>Mosaic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87" name="object 87" descr=""/>
          <p:cNvSpPr txBox="1"/>
          <p:nvPr/>
        </p:nvSpPr>
        <p:spPr>
          <a:xfrm>
            <a:off x="10920730" y="6308597"/>
            <a:ext cx="57150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>
                <a:solidFill>
                  <a:srgbClr val="010027"/>
                </a:solidFill>
                <a:latin typeface="Arial MT"/>
                <a:cs typeface="Arial MT"/>
              </a:rPr>
              <a:t>Pro-Forma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88" name="object 88" descr=""/>
          <p:cNvSpPr txBox="1"/>
          <p:nvPr/>
        </p:nvSpPr>
        <p:spPr>
          <a:xfrm>
            <a:off x="6642607" y="5369305"/>
            <a:ext cx="1757680" cy="8483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By</a:t>
            </a:r>
            <a:r>
              <a:rPr dirty="0" sz="900" spc="-1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Acquiring</a:t>
            </a:r>
            <a:r>
              <a:rPr dirty="0" sz="900" spc="-1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Stem,</a:t>
            </a:r>
            <a:r>
              <a:rPr dirty="0" sz="900" spc="-10">
                <a:solidFill>
                  <a:srgbClr val="010027"/>
                </a:solidFill>
                <a:latin typeface="Arial MT"/>
                <a:cs typeface="Arial MT"/>
              </a:rPr>
              <a:t> Siemens 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Fluence</a:t>
            </a:r>
            <a:r>
              <a:rPr dirty="0" sz="900" spc="-3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will</a:t>
            </a:r>
            <a:r>
              <a:rPr dirty="0" sz="900" spc="-1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integrate</a:t>
            </a:r>
            <a:r>
              <a:rPr dirty="0" sz="900" spc="-3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their</a:t>
            </a:r>
            <a:r>
              <a:rPr dirty="0" sz="900" spc="-3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900" spc="-10">
                <a:solidFill>
                  <a:srgbClr val="010027"/>
                </a:solidFill>
                <a:latin typeface="Arial MT"/>
                <a:cs typeface="Arial MT"/>
              </a:rPr>
              <a:t>already 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prolific</a:t>
            </a:r>
            <a:r>
              <a:rPr dirty="0" sz="900" spc="-2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Mosaic</a:t>
            </a:r>
            <a:r>
              <a:rPr dirty="0" sz="900" spc="-2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900" spc="-10">
                <a:solidFill>
                  <a:srgbClr val="010027"/>
                </a:solidFill>
                <a:latin typeface="Arial MT"/>
                <a:cs typeface="Arial MT"/>
              </a:rPr>
              <a:t>software, 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connecting</a:t>
            </a:r>
            <a:r>
              <a:rPr dirty="0" sz="900" spc="-3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both</a:t>
            </a:r>
            <a:r>
              <a:rPr dirty="0" sz="900" spc="-3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customer</a:t>
            </a:r>
            <a:r>
              <a:rPr dirty="0" sz="900" spc="-3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900" spc="-10">
                <a:solidFill>
                  <a:srgbClr val="010027"/>
                </a:solidFill>
                <a:latin typeface="Arial MT"/>
                <a:cs typeface="Arial MT"/>
              </a:rPr>
              <a:t>bases 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and</a:t>
            </a:r>
            <a:r>
              <a:rPr dirty="0" sz="900" spc="-2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integrating</a:t>
            </a:r>
            <a:r>
              <a:rPr dirty="0" sz="900" spc="-2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them</a:t>
            </a:r>
            <a:r>
              <a:rPr dirty="0" sz="900" spc="-2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onto</a:t>
            </a:r>
            <a:r>
              <a:rPr dirty="0" sz="900" spc="-2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900" spc="-25">
                <a:solidFill>
                  <a:srgbClr val="010027"/>
                </a:solidFill>
                <a:latin typeface="Arial MT"/>
                <a:cs typeface="Arial MT"/>
              </a:rPr>
              <a:t>the 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same</a:t>
            </a:r>
            <a:r>
              <a:rPr dirty="0" sz="900" spc="-2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900" spc="-10">
                <a:solidFill>
                  <a:srgbClr val="010027"/>
                </a:solidFill>
                <a:latin typeface="Arial MT"/>
                <a:cs typeface="Arial MT"/>
              </a:rPr>
              <a:t>system</a:t>
            </a:r>
            <a:endParaRPr sz="900">
              <a:latin typeface="Arial MT"/>
              <a:cs typeface="Arial MT"/>
            </a:endParaRPr>
          </a:p>
        </p:txBody>
      </p:sp>
      <p:pic>
        <p:nvPicPr>
          <p:cNvPr id="89" name="object 89" descr="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544068" y="2717292"/>
            <a:ext cx="4572000" cy="85344"/>
          </a:xfrm>
          <a:prstGeom prst="rect">
            <a:avLst/>
          </a:prstGeom>
        </p:spPr>
      </p:pic>
      <p:sp>
        <p:nvSpPr>
          <p:cNvPr id="90" name="object 90" descr=""/>
          <p:cNvSpPr/>
          <p:nvPr/>
        </p:nvSpPr>
        <p:spPr>
          <a:xfrm>
            <a:off x="2538983" y="1304544"/>
            <a:ext cx="724535" cy="114300"/>
          </a:xfrm>
          <a:custGeom>
            <a:avLst/>
            <a:gdLst/>
            <a:ahLst/>
            <a:cxnLst/>
            <a:rect l="l" t="t" r="r" b="b"/>
            <a:pathLst>
              <a:path w="724535" h="114300">
                <a:moveTo>
                  <a:pt x="114300" y="0"/>
                </a:moveTo>
                <a:lnTo>
                  <a:pt x="0" y="57150"/>
                </a:lnTo>
                <a:lnTo>
                  <a:pt x="114300" y="114300"/>
                </a:lnTo>
                <a:lnTo>
                  <a:pt x="114300" y="76200"/>
                </a:lnTo>
                <a:lnTo>
                  <a:pt x="95250" y="76200"/>
                </a:lnTo>
                <a:lnTo>
                  <a:pt x="95250" y="38100"/>
                </a:lnTo>
                <a:lnTo>
                  <a:pt x="114300" y="38100"/>
                </a:lnTo>
                <a:lnTo>
                  <a:pt x="114300" y="0"/>
                </a:lnTo>
                <a:close/>
              </a:path>
              <a:path w="724535" h="114300">
                <a:moveTo>
                  <a:pt x="610235" y="0"/>
                </a:moveTo>
                <a:lnTo>
                  <a:pt x="610235" y="114300"/>
                </a:lnTo>
                <a:lnTo>
                  <a:pt x="686435" y="76200"/>
                </a:lnTo>
                <a:lnTo>
                  <a:pt x="629285" y="76200"/>
                </a:lnTo>
                <a:lnTo>
                  <a:pt x="629285" y="38100"/>
                </a:lnTo>
                <a:lnTo>
                  <a:pt x="686435" y="38100"/>
                </a:lnTo>
                <a:lnTo>
                  <a:pt x="610235" y="0"/>
                </a:lnTo>
                <a:close/>
              </a:path>
              <a:path w="724535" h="114300">
                <a:moveTo>
                  <a:pt x="114300" y="38100"/>
                </a:moveTo>
                <a:lnTo>
                  <a:pt x="95250" y="38100"/>
                </a:lnTo>
                <a:lnTo>
                  <a:pt x="95250" y="76200"/>
                </a:lnTo>
                <a:lnTo>
                  <a:pt x="114300" y="76200"/>
                </a:lnTo>
                <a:lnTo>
                  <a:pt x="114300" y="38100"/>
                </a:lnTo>
                <a:close/>
              </a:path>
              <a:path w="724535" h="114300">
                <a:moveTo>
                  <a:pt x="610235" y="38100"/>
                </a:moveTo>
                <a:lnTo>
                  <a:pt x="114300" y="38100"/>
                </a:lnTo>
                <a:lnTo>
                  <a:pt x="114300" y="76200"/>
                </a:lnTo>
                <a:lnTo>
                  <a:pt x="610235" y="76200"/>
                </a:lnTo>
                <a:lnTo>
                  <a:pt x="610235" y="38100"/>
                </a:lnTo>
                <a:close/>
              </a:path>
              <a:path w="724535" h="114300">
                <a:moveTo>
                  <a:pt x="686435" y="38100"/>
                </a:moveTo>
                <a:lnTo>
                  <a:pt x="629285" y="38100"/>
                </a:lnTo>
                <a:lnTo>
                  <a:pt x="629285" y="76200"/>
                </a:lnTo>
                <a:lnTo>
                  <a:pt x="686435" y="76200"/>
                </a:lnTo>
                <a:lnTo>
                  <a:pt x="724535" y="57150"/>
                </a:lnTo>
                <a:lnTo>
                  <a:pt x="686435" y="38100"/>
                </a:lnTo>
                <a:close/>
              </a:path>
            </a:pathLst>
          </a:custGeom>
          <a:solidFill>
            <a:srgbClr val="009C9C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91" name="object 91" descr=""/>
          <p:cNvGrpSpPr/>
          <p:nvPr/>
        </p:nvGrpSpPr>
        <p:grpSpPr>
          <a:xfrm>
            <a:off x="6453568" y="1328547"/>
            <a:ext cx="1621155" cy="2208530"/>
            <a:chOff x="6453568" y="1328547"/>
            <a:chExt cx="1621155" cy="2208530"/>
          </a:xfrm>
        </p:grpSpPr>
        <p:sp>
          <p:nvSpPr>
            <p:cNvPr id="92" name="object 92" descr=""/>
            <p:cNvSpPr/>
            <p:nvPr/>
          </p:nvSpPr>
          <p:spPr>
            <a:xfrm>
              <a:off x="6458331" y="1410080"/>
              <a:ext cx="1611630" cy="2044700"/>
            </a:xfrm>
            <a:custGeom>
              <a:avLst/>
              <a:gdLst/>
              <a:ahLst/>
              <a:cxnLst/>
              <a:rect l="l" t="t" r="r" b="b"/>
              <a:pathLst>
                <a:path w="1611629" h="2044700">
                  <a:moveTo>
                    <a:pt x="149339" y="1840230"/>
                  </a:moveTo>
                  <a:lnTo>
                    <a:pt x="0" y="1840230"/>
                  </a:lnTo>
                  <a:lnTo>
                    <a:pt x="0" y="2044446"/>
                  </a:lnTo>
                  <a:lnTo>
                    <a:pt x="149339" y="2044446"/>
                  </a:lnTo>
                  <a:lnTo>
                    <a:pt x="149339" y="1840230"/>
                  </a:lnTo>
                  <a:close/>
                </a:path>
                <a:path w="1611629" h="2044700">
                  <a:moveTo>
                    <a:pt x="189738" y="1472184"/>
                  </a:moveTo>
                  <a:lnTo>
                    <a:pt x="0" y="1472184"/>
                  </a:lnTo>
                  <a:lnTo>
                    <a:pt x="0" y="1676400"/>
                  </a:lnTo>
                  <a:lnTo>
                    <a:pt x="189738" y="1676400"/>
                  </a:lnTo>
                  <a:lnTo>
                    <a:pt x="189738" y="1472184"/>
                  </a:lnTo>
                  <a:close/>
                </a:path>
                <a:path w="1611629" h="2044700">
                  <a:moveTo>
                    <a:pt x="213360" y="1104138"/>
                  </a:moveTo>
                  <a:lnTo>
                    <a:pt x="0" y="1104138"/>
                  </a:lnTo>
                  <a:lnTo>
                    <a:pt x="0" y="1308354"/>
                  </a:lnTo>
                  <a:lnTo>
                    <a:pt x="213360" y="1308354"/>
                  </a:lnTo>
                  <a:lnTo>
                    <a:pt x="213360" y="1104138"/>
                  </a:lnTo>
                  <a:close/>
                </a:path>
                <a:path w="1611629" h="2044700">
                  <a:moveTo>
                    <a:pt x="400050" y="736092"/>
                  </a:moveTo>
                  <a:lnTo>
                    <a:pt x="0" y="736092"/>
                  </a:lnTo>
                  <a:lnTo>
                    <a:pt x="0" y="940308"/>
                  </a:lnTo>
                  <a:lnTo>
                    <a:pt x="400050" y="940308"/>
                  </a:lnTo>
                  <a:lnTo>
                    <a:pt x="400050" y="736092"/>
                  </a:lnTo>
                  <a:close/>
                </a:path>
                <a:path w="1611629" h="2044700">
                  <a:moveTo>
                    <a:pt x="672084" y="368046"/>
                  </a:moveTo>
                  <a:lnTo>
                    <a:pt x="0" y="368046"/>
                  </a:lnTo>
                  <a:lnTo>
                    <a:pt x="0" y="572262"/>
                  </a:lnTo>
                  <a:lnTo>
                    <a:pt x="672084" y="572262"/>
                  </a:lnTo>
                  <a:lnTo>
                    <a:pt x="672084" y="368046"/>
                  </a:lnTo>
                  <a:close/>
                </a:path>
                <a:path w="1611629" h="2044700">
                  <a:moveTo>
                    <a:pt x="1611630" y="0"/>
                  </a:moveTo>
                  <a:lnTo>
                    <a:pt x="0" y="0"/>
                  </a:lnTo>
                  <a:lnTo>
                    <a:pt x="0" y="204216"/>
                  </a:lnTo>
                  <a:lnTo>
                    <a:pt x="1611630" y="204216"/>
                  </a:lnTo>
                  <a:lnTo>
                    <a:pt x="1611630" y="0"/>
                  </a:lnTo>
                  <a:close/>
                </a:path>
              </a:pathLst>
            </a:custGeom>
            <a:solidFill>
              <a:srgbClr val="009C9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3" name="object 93" descr=""/>
            <p:cNvSpPr/>
            <p:nvPr/>
          </p:nvSpPr>
          <p:spPr>
            <a:xfrm>
              <a:off x="6458330" y="1410081"/>
              <a:ext cx="1611630" cy="2044700"/>
            </a:xfrm>
            <a:custGeom>
              <a:avLst/>
              <a:gdLst/>
              <a:ahLst/>
              <a:cxnLst/>
              <a:rect l="l" t="t" r="r" b="b"/>
              <a:pathLst>
                <a:path w="1611629" h="2044700">
                  <a:moveTo>
                    <a:pt x="1611629" y="0"/>
                  </a:moveTo>
                  <a:lnTo>
                    <a:pt x="0" y="0"/>
                  </a:lnTo>
                  <a:lnTo>
                    <a:pt x="0" y="204216"/>
                  </a:lnTo>
                  <a:lnTo>
                    <a:pt x="1611629" y="204216"/>
                  </a:lnTo>
                  <a:lnTo>
                    <a:pt x="1611629" y="0"/>
                  </a:lnTo>
                  <a:close/>
                </a:path>
                <a:path w="1611629" h="2044700">
                  <a:moveTo>
                    <a:pt x="672084" y="368046"/>
                  </a:moveTo>
                  <a:lnTo>
                    <a:pt x="0" y="368046"/>
                  </a:lnTo>
                  <a:lnTo>
                    <a:pt x="0" y="572262"/>
                  </a:lnTo>
                  <a:lnTo>
                    <a:pt x="672084" y="572262"/>
                  </a:lnTo>
                  <a:lnTo>
                    <a:pt x="672084" y="368046"/>
                  </a:lnTo>
                  <a:close/>
                </a:path>
                <a:path w="1611629" h="2044700">
                  <a:moveTo>
                    <a:pt x="400050" y="736092"/>
                  </a:moveTo>
                  <a:lnTo>
                    <a:pt x="0" y="736092"/>
                  </a:lnTo>
                  <a:lnTo>
                    <a:pt x="0" y="940308"/>
                  </a:lnTo>
                  <a:lnTo>
                    <a:pt x="400050" y="940308"/>
                  </a:lnTo>
                  <a:lnTo>
                    <a:pt x="400050" y="736092"/>
                  </a:lnTo>
                  <a:close/>
                </a:path>
                <a:path w="1611629" h="2044700">
                  <a:moveTo>
                    <a:pt x="213360" y="1104138"/>
                  </a:moveTo>
                  <a:lnTo>
                    <a:pt x="0" y="1104138"/>
                  </a:lnTo>
                  <a:lnTo>
                    <a:pt x="0" y="1308354"/>
                  </a:lnTo>
                  <a:lnTo>
                    <a:pt x="213360" y="1308354"/>
                  </a:lnTo>
                  <a:lnTo>
                    <a:pt x="213360" y="1104138"/>
                  </a:lnTo>
                  <a:close/>
                </a:path>
                <a:path w="1611629" h="2044700">
                  <a:moveTo>
                    <a:pt x="189738" y="1472184"/>
                  </a:moveTo>
                  <a:lnTo>
                    <a:pt x="0" y="1472184"/>
                  </a:lnTo>
                  <a:lnTo>
                    <a:pt x="0" y="1676400"/>
                  </a:lnTo>
                  <a:lnTo>
                    <a:pt x="189738" y="1676400"/>
                  </a:lnTo>
                  <a:lnTo>
                    <a:pt x="189738" y="1472184"/>
                  </a:lnTo>
                  <a:close/>
                </a:path>
                <a:path w="1611629" h="2044700">
                  <a:moveTo>
                    <a:pt x="149351" y="1840230"/>
                  </a:moveTo>
                  <a:lnTo>
                    <a:pt x="0" y="1840230"/>
                  </a:lnTo>
                  <a:lnTo>
                    <a:pt x="0" y="2044446"/>
                  </a:lnTo>
                  <a:lnTo>
                    <a:pt x="149351" y="2044446"/>
                  </a:lnTo>
                  <a:lnTo>
                    <a:pt x="149351" y="1840230"/>
                  </a:lnTo>
                  <a:close/>
                </a:path>
              </a:pathLst>
            </a:custGeom>
            <a:ln w="9525">
              <a:solidFill>
                <a:srgbClr val="009C9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4" name="object 94" descr=""/>
            <p:cNvSpPr/>
            <p:nvPr/>
          </p:nvSpPr>
          <p:spPr>
            <a:xfrm>
              <a:off x="6458330" y="1328547"/>
              <a:ext cx="0" cy="2208530"/>
            </a:xfrm>
            <a:custGeom>
              <a:avLst/>
              <a:gdLst/>
              <a:ahLst/>
              <a:cxnLst/>
              <a:rect l="l" t="t" r="r" b="b"/>
              <a:pathLst>
                <a:path w="0" h="2208529">
                  <a:moveTo>
                    <a:pt x="0" y="0"/>
                  </a:moveTo>
                  <a:lnTo>
                    <a:pt x="0" y="2208276"/>
                  </a:lnTo>
                </a:path>
              </a:pathLst>
            </a:custGeom>
            <a:ln w="9525">
              <a:solidFill>
                <a:srgbClr val="2E2E2E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5" name="object 95" descr=""/>
          <p:cNvSpPr txBox="1"/>
          <p:nvPr/>
        </p:nvSpPr>
        <p:spPr>
          <a:xfrm>
            <a:off x="8133080" y="1418336"/>
            <a:ext cx="344170" cy="178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-10" b="1">
                <a:solidFill>
                  <a:srgbClr val="03234D"/>
                </a:solidFill>
                <a:latin typeface="Arial"/>
                <a:cs typeface="Arial"/>
              </a:rPr>
              <a:t>535.3</a:t>
            </a:r>
            <a:endParaRPr sz="1000">
              <a:latin typeface="Arial"/>
              <a:cs typeface="Arial"/>
            </a:endParaRPr>
          </a:p>
        </p:txBody>
      </p:sp>
      <p:sp>
        <p:nvSpPr>
          <p:cNvPr id="96" name="object 96" descr=""/>
          <p:cNvSpPr txBox="1"/>
          <p:nvPr/>
        </p:nvSpPr>
        <p:spPr>
          <a:xfrm>
            <a:off x="7193280" y="1786381"/>
            <a:ext cx="344170" cy="178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-10" b="1">
                <a:solidFill>
                  <a:srgbClr val="03234D"/>
                </a:solidFill>
                <a:latin typeface="Arial"/>
                <a:cs typeface="Arial"/>
              </a:rPr>
              <a:t>223.1</a:t>
            </a:r>
            <a:endParaRPr sz="1000">
              <a:latin typeface="Arial"/>
              <a:cs typeface="Arial"/>
            </a:endParaRPr>
          </a:p>
        </p:txBody>
      </p:sp>
      <p:sp>
        <p:nvSpPr>
          <p:cNvPr id="97" name="object 97" descr=""/>
          <p:cNvSpPr txBox="1"/>
          <p:nvPr/>
        </p:nvSpPr>
        <p:spPr>
          <a:xfrm>
            <a:off x="6921245" y="2154427"/>
            <a:ext cx="344170" cy="178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-10" b="1">
                <a:solidFill>
                  <a:srgbClr val="03234D"/>
                </a:solidFill>
                <a:latin typeface="Arial"/>
                <a:cs typeface="Arial"/>
              </a:rPr>
              <a:t>132.7</a:t>
            </a:r>
            <a:endParaRPr sz="1000">
              <a:latin typeface="Arial"/>
              <a:cs typeface="Arial"/>
            </a:endParaRPr>
          </a:p>
        </p:txBody>
      </p:sp>
      <p:sp>
        <p:nvSpPr>
          <p:cNvPr id="98" name="object 98" descr=""/>
          <p:cNvSpPr txBox="1"/>
          <p:nvPr/>
        </p:nvSpPr>
        <p:spPr>
          <a:xfrm>
            <a:off x="6735826" y="2522474"/>
            <a:ext cx="273050" cy="178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-20" b="1">
                <a:solidFill>
                  <a:srgbClr val="03234D"/>
                </a:solidFill>
                <a:latin typeface="Arial"/>
                <a:cs typeface="Arial"/>
              </a:rPr>
              <a:t>70.9</a:t>
            </a:r>
            <a:endParaRPr sz="1000">
              <a:latin typeface="Arial"/>
              <a:cs typeface="Arial"/>
            </a:endParaRPr>
          </a:p>
        </p:txBody>
      </p:sp>
      <p:sp>
        <p:nvSpPr>
          <p:cNvPr id="99" name="object 99" descr=""/>
          <p:cNvSpPr txBox="1"/>
          <p:nvPr/>
        </p:nvSpPr>
        <p:spPr>
          <a:xfrm>
            <a:off x="6711695" y="2890519"/>
            <a:ext cx="167640" cy="178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-25" b="1">
                <a:solidFill>
                  <a:srgbClr val="03234D"/>
                </a:solidFill>
                <a:latin typeface="Arial"/>
                <a:cs typeface="Arial"/>
              </a:rPr>
              <a:t>63</a:t>
            </a:r>
            <a:endParaRPr sz="1000">
              <a:latin typeface="Arial"/>
              <a:cs typeface="Arial"/>
            </a:endParaRPr>
          </a:p>
        </p:txBody>
      </p:sp>
      <p:sp>
        <p:nvSpPr>
          <p:cNvPr id="100" name="object 100" descr=""/>
          <p:cNvSpPr txBox="1"/>
          <p:nvPr/>
        </p:nvSpPr>
        <p:spPr>
          <a:xfrm>
            <a:off x="6671309" y="3258566"/>
            <a:ext cx="273050" cy="178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-20" b="1">
                <a:solidFill>
                  <a:srgbClr val="03234D"/>
                </a:solidFill>
                <a:latin typeface="Arial"/>
                <a:cs typeface="Arial"/>
              </a:rPr>
              <a:t>49.5</a:t>
            </a:r>
            <a:endParaRPr sz="1000">
              <a:latin typeface="Arial"/>
              <a:cs typeface="Arial"/>
            </a:endParaRPr>
          </a:p>
        </p:txBody>
      </p:sp>
      <p:sp>
        <p:nvSpPr>
          <p:cNvPr id="101" name="object 101" descr=""/>
          <p:cNvSpPr txBox="1"/>
          <p:nvPr/>
        </p:nvSpPr>
        <p:spPr>
          <a:xfrm>
            <a:off x="6129020" y="792088"/>
            <a:ext cx="1970405" cy="463550"/>
          </a:xfrm>
          <a:prstGeom prst="rect">
            <a:avLst/>
          </a:prstGeom>
        </p:spPr>
        <p:txBody>
          <a:bodyPr wrap="square" lIns="0" tIns="768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05"/>
              </a:spcBef>
            </a:pPr>
            <a:r>
              <a:rPr dirty="0" sz="1050" b="1">
                <a:solidFill>
                  <a:srgbClr val="010027"/>
                </a:solidFill>
                <a:latin typeface="Arial"/>
                <a:cs typeface="Arial"/>
              </a:rPr>
              <a:t>Installed</a:t>
            </a:r>
            <a:r>
              <a:rPr dirty="0" sz="1050" spc="-3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050" b="1">
                <a:solidFill>
                  <a:srgbClr val="010027"/>
                </a:solidFill>
                <a:latin typeface="Arial"/>
                <a:cs typeface="Arial"/>
              </a:rPr>
              <a:t>U.S.</a:t>
            </a:r>
            <a:r>
              <a:rPr dirty="0" sz="1050" spc="-2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050" b="1">
                <a:solidFill>
                  <a:srgbClr val="010027"/>
                </a:solidFill>
                <a:latin typeface="Arial"/>
                <a:cs typeface="Arial"/>
              </a:rPr>
              <a:t>Capacity</a:t>
            </a:r>
            <a:r>
              <a:rPr dirty="0" sz="1050" spc="-1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050" b="1">
                <a:solidFill>
                  <a:srgbClr val="010027"/>
                </a:solidFill>
                <a:latin typeface="Arial"/>
                <a:cs typeface="Arial"/>
              </a:rPr>
              <a:t>(in</a:t>
            </a:r>
            <a:r>
              <a:rPr dirty="0" sz="1050" spc="-3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050" spc="-25" b="1">
                <a:solidFill>
                  <a:srgbClr val="010027"/>
                </a:solidFill>
                <a:latin typeface="Arial"/>
                <a:cs typeface="Arial"/>
              </a:rPr>
              <a:t>MW)</a:t>
            </a:r>
            <a:endParaRPr sz="1050">
              <a:latin typeface="Arial"/>
              <a:cs typeface="Arial"/>
            </a:endParaRPr>
          </a:p>
          <a:p>
            <a:pPr marL="294005">
              <a:lnSpc>
                <a:spcPct val="100000"/>
              </a:lnSpc>
              <a:spcBef>
                <a:spcPts val="484"/>
              </a:spcBef>
              <a:tabLst>
                <a:tab pos="826135" algn="l"/>
                <a:tab pos="1428115" algn="l"/>
              </a:tabLst>
            </a:pPr>
            <a:r>
              <a:rPr dirty="0" sz="1000" spc="-50">
                <a:solidFill>
                  <a:srgbClr val="03234D"/>
                </a:solidFill>
                <a:latin typeface="Arial MT"/>
                <a:cs typeface="Arial MT"/>
              </a:rPr>
              <a:t>0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	</a:t>
            </a:r>
            <a:r>
              <a:rPr dirty="0" sz="1000" spc="-25">
                <a:solidFill>
                  <a:srgbClr val="03234D"/>
                </a:solidFill>
                <a:latin typeface="Arial MT"/>
                <a:cs typeface="Arial MT"/>
              </a:rPr>
              <a:t>200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	</a:t>
            </a:r>
            <a:r>
              <a:rPr dirty="0" sz="1000" spc="-25">
                <a:solidFill>
                  <a:srgbClr val="03234D"/>
                </a:solidFill>
                <a:latin typeface="Arial MT"/>
                <a:cs typeface="Arial MT"/>
              </a:rPr>
              <a:t>400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102" name="object 102" descr=""/>
          <p:cNvSpPr txBox="1"/>
          <p:nvPr/>
        </p:nvSpPr>
        <p:spPr>
          <a:xfrm>
            <a:off x="8146542" y="1077467"/>
            <a:ext cx="237490" cy="178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-25">
                <a:solidFill>
                  <a:srgbClr val="03234D"/>
                </a:solidFill>
                <a:latin typeface="Arial MT"/>
                <a:cs typeface="Arial MT"/>
              </a:rPr>
              <a:t>600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103" name="object 103" descr=""/>
          <p:cNvSpPr txBox="1"/>
          <p:nvPr/>
        </p:nvSpPr>
        <p:spPr>
          <a:xfrm>
            <a:off x="5800597" y="1413002"/>
            <a:ext cx="561975" cy="178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-10">
                <a:solidFill>
                  <a:srgbClr val="03234D"/>
                </a:solidFill>
                <a:latin typeface="Arial MT"/>
                <a:cs typeface="Arial MT"/>
              </a:rPr>
              <a:t>California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104" name="object 104" descr=""/>
          <p:cNvSpPr txBox="1"/>
          <p:nvPr/>
        </p:nvSpPr>
        <p:spPr>
          <a:xfrm>
            <a:off x="5991097" y="1781048"/>
            <a:ext cx="372110" cy="178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-10">
                <a:solidFill>
                  <a:srgbClr val="03234D"/>
                </a:solidFill>
                <a:latin typeface="Arial MT"/>
                <a:cs typeface="Arial MT"/>
              </a:rPr>
              <a:t>Texas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105" name="object 105" descr=""/>
          <p:cNvSpPr txBox="1"/>
          <p:nvPr/>
        </p:nvSpPr>
        <p:spPr>
          <a:xfrm>
            <a:off x="5984240" y="2149093"/>
            <a:ext cx="379095" cy="178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-10">
                <a:solidFill>
                  <a:srgbClr val="03234D"/>
                </a:solidFill>
                <a:latin typeface="Arial MT"/>
                <a:cs typeface="Arial MT"/>
              </a:rPr>
              <a:t>Illinois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106" name="object 106" descr=""/>
          <p:cNvSpPr txBox="1"/>
          <p:nvPr/>
        </p:nvSpPr>
        <p:spPr>
          <a:xfrm>
            <a:off x="5489955" y="2517139"/>
            <a:ext cx="873125" cy="178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-10">
                <a:solidFill>
                  <a:srgbClr val="03234D"/>
                </a:solidFill>
                <a:latin typeface="Arial MT"/>
                <a:cs typeface="Arial MT"/>
              </a:rPr>
              <a:t>Massachusetts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107" name="object 107" descr=""/>
          <p:cNvSpPr txBox="1"/>
          <p:nvPr/>
        </p:nvSpPr>
        <p:spPr>
          <a:xfrm>
            <a:off x="5956046" y="2885186"/>
            <a:ext cx="407034" cy="178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-10">
                <a:solidFill>
                  <a:srgbClr val="03234D"/>
                </a:solidFill>
                <a:latin typeface="Arial MT"/>
                <a:cs typeface="Arial MT"/>
              </a:rPr>
              <a:t>Hawaii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108" name="object 108" descr=""/>
          <p:cNvSpPr txBox="1"/>
          <p:nvPr/>
        </p:nvSpPr>
        <p:spPr>
          <a:xfrm>
            <a:off x="5589015" y="3253232"/>
            <a:ext cx="774065" cy="178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West</a:t>
            </a:r>
            <a:r>
              <a:rPr dirty="0" sz="1000" spc="-1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 spc="-10">
                <a:solidFill>
                  <a:srgbClr val="03234D"/>
                </a:solidFill>
                <a:latin typeface="Arial MT"/>
                <a:cs typeface="Arial MT"/>
              </a:rPr>
              <a:t>Virginia</a:t>
            </a:r>
            <a:endParaRPr sz="1000">
              <a:latin typeface="Arial MT"/>
              <a:cs typeface="Arial MT"/>
            </a:endParaRPr>
          </a:p>
        </p:txBody>
      </p:sp>
      <p:grpSp>
        <p:nvGrpSpPr>
          <p:cNvPr id="109" name="object 109" descr=""/>
          <p:cNvGrpSpPr/>
          <p:nvPr/>
        </p:nvGrpSpPr>
        <p:grpSpPr>
          <a:xfrm>
            <a:off x="8434196" y="836041"/>
            <a:ext cx="3095625" cy="557530"/>
            <a:chOff x="8434196" y="836041"/>
            <a:chExt cx="3095625" cy="557530"/>
          </a:xfrm>
        </p:grpSpPr>
        <p:sp>
          <p:nvSpPr>
            <p:cNvPr id="110" name="object 110" descr=""/>
            <p:cNvSpPr/>
            <p:nvPr/>
          </p:nvSpPr>
          <p:spPr>
            <a:xfrm>
              <a:off x="8440546" y="842391"/>
              <a:ext cx="3082925" cy="544830"/>
            </a:xfrm>
            <a:custGeom>
              <a:avLst/>
              <a:gdLst/>
              <a:ahLst/>
              <a:cxnLst/>
              <a:rect l="l" t="t" r="r" b="b"/>
              <a:pathLst>
                <a:path w="3082925" h="544830">
                  <a:moveTo>
                    <a:pt x="3082798" y="0"/>
                  </a:moveTo>
                  <a:lnTo>
                    <a:pt x="226822" y="0"/>
                  </a:lnTo>
                  <a:lnTo>
                    <a:pt x="226822" y="317881"/>
                  </a:lnTo>
                  <a:lnTo>
                    <a:pt x="0" y="438023"/>
                  </a:lnTo>
                  <a:lnTo>
                    <a:pt x="226822" y="454025"/>
                  </a:lnTo>
                  <a:lnTo>
                    <a:pt x="226822" y="544830"/>
                  </a:lnTo>
                  <a:lnTo>
                    <a:pt x="3082798" y="544830"/>
                  </a:lnTo>
                  <a:lnTo>
                    <a:pt x="308279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1" name="object 111" descr=""/>
            <p:cNvSpPr/>
            <p:nvPr/>
          </p:nvSpPr>
          <p:spPr>
            <a:xfrm>
              <a:off x="8440546" y="842391"/>
              <a:ext cx="3082925" cy="544830"/>
            </a:xfrm>
            <a:custGeom>
              <a:avLst/>
              <a:gdLst/>
              <a:ahLst/>
              <a:cxnLst/>
              <a:rect l="l" t="t" r="r" b="b"/>
              <a:pathLst>
                <a:path w="3082925" h="544830">
                  <a:moveTo>
                    <a:pt x="226822" y="0"/>
                  </a:moveTo>
                  <a:lnTo>
                    <a:pt x="702818" y="0"/>
                  </a:lnTo>
                  <a:lnTo>
                    <a:pt x="1416811" y="0"/>
                  </a:lnTo>
                  <a:lnTo>
                    <a:pt x="3082798" y="0"/>
                  </a:lnTo>
                  <a:lnTo>
                    <a:pt x="3082798" y="317881"/>
                  </a:lnTo>
                  <a:lnTo>
                    <a:pt x="3082798" y="454025"/>
                  </a:lnTo>
                  <a:lnTo>
                    <a:pt x="3082798" y="544830"/>
                  </a:lnTo>
                  <a:lnTo>
                    <a:pt x="1416811" y="544830"/>
                  </a:lnTo>
                  <a:lnTo>
                    <a:pt x="702818" y="544830"/>
                  </a:lnTo>
                  <a:lnTo>
                    <a:pt x="226822" y="544830"/>
                  </a:lnTo>
                  <a:lnTo>
                    <a:pt x="226822" y="454025"/>
                  </a:lnTo>
                  <a:lnTo>
                    <a:pt x="0" y="438023"/>
                  </a:lnTo>
                  <a:lnTo>
                    <a:pt x="226822" y="317881"/>
                  </a:lnTo>
                  <a:lnTo>
                    <a:pt x="226822" y="0"/>
                  </a:lnTo>
                  <a:close/>
                </a:path>
              </a:pathLst>
            </a:custGeom>
            <a:ln w="12700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2" name="object 112" descr=""/>
          <p:cNvSpPr txBox="1"/>
          <p:nvPr/>
        </p:nvSpPr>
        <p:spPr>
          <a:xfrm>
            <a:off x="8799830" y="858011"/>
            <a:ext cx="2591435" cy="50545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Both</a:t>
            </a:r>
            <a:r>
              <a:rPr dirty="0" sz="1050" spc="-4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Fluence</a:t>
            </a:r>
            <a:r>
              <a:rPr dirty="0" sz="105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and</a:t>
            </a:r>
            <a:r>
              <a:rPr dirty="0" sz="105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Stem</a:t>
            </a:r>
            <a:r>
              <a:rPr dirty="0" sz="1050" spc="-4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have</a:t>
            </a:r>
            <a:r>
              <a:rPr dirty="0" sz="105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a</a:t>
            </a:r>
            <a:r>
              <a:rPr dirty="0" sz="1050" spc="-3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 spc="-10">
                <a:solidFill>
                  <a:srgbClr val="03234D"/>
                </a:solidFill>
                <a:latin typeface="Arial MT"/>
                <a:cs typeface="Arial MT"/>
              </a:rPr>
              <a:t>large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exposure</a:t>
            </a:r>
            <a:r>
              <a:rPr dirty="0" sz="1050" spc="-1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to</a:t>
            </a:r>
            <a:r>
              <a:rPr dirty="0" sz="1050" spc="-3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CA</a:t>
            </a:r>
            <a:r>
              <a:rPr dirty="0" sz="105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and</a:t>
            </a:r>
            <a:r>
              <a:rPr dirty="0" sz="1050" spc="-1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TX,</a:t>
            </a:r>
            <a:r>
              <a:rPr dirty="0" sz="1050" spc="-4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which</a:t>
            </a:r>
            <a:r>
              <a:rPr dirty="0" sz="105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 spc="-10">
                <a:solidFill>
                  <a:srgbClr val="03234D"/>
                </a:solidFill>
                <a:latin typeface="Arial MT"/>
                <a:cs typeface="Arial MT"/>
              </a:rPr>
              <a:t>represent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some</a:t>
            </a:r>
            <a:r>
              <a:rPr dirty="0" sz="105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of</a:t>
            </a:r>
            <a:r>
              <a:rPr dirty="0" sz="105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the</a:t>
            </a:r>
            <a:r>
              <a:rPr dirty="0" sz="105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largest</a:t>
            </a:r>
            <a:r>
              <a:rPr dirty="0" sz="105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end</a:t>
            </a:r>
            <a:r>
              <a:rPr dirty="0" sz="105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markets</a:t>
            </a:r>
            <a:r>
              <a:rPr dirty="0" sz="105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in</a:t>
            </a:r>
            <a:r>
              <a:rPr dirty="0" sz="105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the</a:t>
            </a:r>
            <a:r>
              <a:rPr dirty="0" sz="105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 spc="-20">
                <a:solidFill>
                  <a:srgbClr val="03234D"/>
                </a:solidFill>
                <a:latin typeface="Arial MT"/>
                <a:cs typeface="Arial MT"/>
              </a:rPr>
              <a:t>U.S.</a:t>
            </a:r>
            <a:endParaRPr sz="1050">
              <a:latin typeface="Arial MT"/>
              <a:cs typeface="Arial MT"/>
            </a:endParaRPr>
          </a:p>
        </p:txBody>
      </p:sp>
      <p:sp>
        <p:nvSpPr>
          <p:cNvPr id="113" name="object 113"/>
          <p:cNvSpPr txBox="1">
            <a:spLocks noGrp="1"/>
          </p:cNvSpPr>
          <p:nvPr>
            <p:ph type="title"/>
          </p:nvPr>
        </p:nvSpPr>
        <p:spPr>
          <a:xfrm>
            <a:off x="624077" y="211836"/>
            <a:ext cx="5055235" cy="3302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10">
                <a:solidFill>
                  <a:srgbClr val="009C9B"/>
                </a:solidFill>
              </a:rPr>
              <a:t>Siemens’</a:t>
            </a:r>
            <a:r>
              <a:rPr dirty="0" spc="-130">
                <a:solidFill>
                  <a:srgbClr val="009C9B"/>
                </a:solidFill>
              </a:rPr>
              <a:t> </a:t>
            </a:r>
            <a:r>
              <a:rPr dirty="0">
                <a:solidFill>
                  <a:srgbClr val="009C9B"/>
                </a:solidFill>
              </a:rPr>
              <a:t>Fluence</a:t>
            </a:r>
            <a:r>
              <a:rPr dirty="0" spc="-45">
                <a:solidFill>
                  <a:srgbClr val="009C9B"/>
                </a:solidFill>
              </a:rPr>
              <a:t> </a:t>
            </a:r>
            <a:r>
              <a:rPr dirty="0">
                <a:solidFill>
                  <a:srgbClr val="009C9B"/>
                </a:solidFill>
              </a:rPr>
              <a:t>and</a:t>
            </a:r>
            <a:r>
              <a:rPr dirty="0" spc="-35">
                <a:solidFill>
                  <a:srgbClr val="009C9B"/>
                </a:solidFill>
              </a:rPr>
              <a:t> </a:t>
            </a:r>
            <a:r>
              <a:rPr dirty="0">
                <a:solidFill>
                  <a:srgbClr val="009C9B"/>
                </a:solidFill>
              </a:rPr>
              <a:t>Stem</a:t>
            </a:r>
            <a:r>
              <a:rPr dirty="0" spc="-40">
                <a:solidFill>
                  <a:srgbClr val="009C9B"/>
                </a:solidFill>
              </a:rPr>
              <a:t> </a:t>
            </a:r>
            <a:r>
              <a:rPr dirty="0">
                <a:solidFill>
                  <a:srgbClr val="009C9B"/>
                </a:solidFill>
              </a:rPr>
              <a:t>|</a:t>
            </a:r>
            <a:r>
              <a:rPr dirty="0" spc="-114">
                <a:solidFill>
                  <a:srgbClr val="009C9B"/>
                </a:solidFill>
              </a:rPr>
              <a:t> </a:t>
            </a:r>
            <a:r>
              <a:rPr dirty="0">
                <a:solidFill>
                  <a:srgbClr val="009C9B"/>
                </a:solidFill>
              </a:rPr>
              <a:t>A</a:t>
            </a:r>
            <a:r>
              <a:rPr dirty="0" spc="-105">
                <a:solidFill>
                  <a:srgbClr val="009C9B"/>
                </a:solidFill>
              </a:rPr>
              <a:t> </a:t>
            </a:r>
            <a:r>
              <a:rPr dirty="0">
                <a:solidFill>
                  <a:srgbClr val="009C9B"/>
                </a:solidFill>
              </a:rPr>
              <a:t>Perfect</a:t>
            </a:r>
            <a:r>
              <a:rPr dirty="0" spc="-45">
                <a:solidFill>
                  <a:srgbClr val="009C9B"/>
                </a:solidFill>
              </a:rPr>
              <a:t> </a:t>
            </a:r>
            <a:r>
              <a:rPr dirty="0" spc="-25">
                <a:solidFill>
                  <a:srgbClr val="009C9B"/>
                </a:solidFill>
              </a:rPr>
              <a:t>Fit</a:t>
            </a:r>
          </a:p>
        </p:txBody>
      </p:sp>
      <p:sp>
        <p:nvSpPr>
          <p:cNvPr id="114" name="object 114" descr=""/>
          <p:cNvSpPr txBox="1"/>
          <p:nvPr/>
        </p:nvSpPr>
        <p:spPr>
          <a:xfrm>
            <a:off x="631190" y="515620"/>
            <a:ext cx="711708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010027"/>
                </a:solidFill>
                <a:latin typeface="Arial MT"/>
                <a:cs typeface="Arial MT"/>
              </a:rPr>
              <a:t>By</a:t>
            </a:r>
            <a:r>
              <a:rPr dirty="0" sz="1200" spc="-2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010027"/>
                </a:solidFill>
                <a:latin typeface="Arial MT"/>
                <a:cs typeface="Arial MT"/>
              </a:rPr>
              <a:t>acquiring</a:t>
            </a:r>
            <a:r>
              <a:rPr dirty="0" sz="1200" spc="-3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010027"/>
                </a:solidFill>
                <a:latin typeface="Arial MT"/>
                <a:cs typeface="Arial MT"/>
              </a:rPr>
              <a:t>Stem,</a:t>
            </a:r>
            <a:r>
              <a:rPr dirty="0" sz="1200" spc="-1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010027"/>
                </a:solidFill>
                <a:latin typeface="Arial MT"/>
                <a:cs typeface="Arial MT"/>
              </a:rPr>
              <a:t>Siemens’</a:t>
            </a:r>
            <a:r>
              <a:rPr dirty="0" sz="1200" spc="-6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010027"/>
                </a:solidFill>
                <a:latin typeface="Arial MT"/>
                <a:cs typeface="Arial MT"/>
              </a:rPr>
              <a:t>Fluence</a:t>
            </a:r>
            <a:r>
              <a:rPr dirty="0" sz="1200" spc="-3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010027"/>
                </a:solidFill>
                <a:latin typeface="Arial MT"/>
                <a:cs typeface="Arial MT"/>
              </a:rPr>
              <a:t>would</a:t>
            </a:r>
            <a:r>
              <a:rPr dirty="0" sz="1200" spc="-3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010027"/>
                </a:solidFill>
                <a:latin typeface="Arial MT"/>
                <a:cs typeface="Arial MT"/>
              </a:rPr>
              <a:t>become</a:t>
            </a:r>
            <a:r>
              <a:rPr dirty="0" sz="1200" spc="-2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010027"/>
                </a:solidFill>
                <a:latin typeface="Arial MT"/>
                <a:cs typeface="Arial MT"/>
              </a:rPr>
              <a:t>the</a:t>
            </a:r>
            <a:r>
              <a:rPr dirty="0" sz="1200" spc="-1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010027"/>
                </a:solidFill>
                <a:latin typeface="Arial MT"/>
                <a:cs typeface="Arial MT"/>
              </a:rPr>
              <a:t>biggest</a:t>
            </a:r>
            <a:r>
              <a:rPr dirty="0" sz="1200" spc="-2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010027"/>
                </a:solidFill>
                <a:latin typeface="Arial MT"/>
                <a:cs typeface="Arial MT"/>
              </a:rPr>
              <a:t>player</a:t>
            </a:r>
            <a:r>
              <a:rPr dirty="0" sz="1200" spc="-2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010027"/>
                </a:solidFill>
                <a:latin typeface="Arial MT"/>
                <a:cs typeface="Arial MT"/>
              </a:rPr>
              <a:t>in</a:t>
            </a:r>
            <a:r>
              <a:rPr dirty="0" sz="1200" spc="-2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010027"/>
                </a:solidFill>
                <a:latin typeface="Arial MT"/>
                <a:cs typeface="Arial MT"/>
              </a:rPr>
              <a:t>North</a:t>
            </a:r>
            <a:r>
              <a:rPr dirty="0" sz="1200" spc="-8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010027"/>
                </a:solidFill>
                <a:latin typeface="Arial MT"/>
                <a:cs typeface="Arial MT"/>
              </a:rPr>
              <a:t>American</a:t>
            </a:r>
            <a:r>
              <a:rPr dirty="0" sz="1200" spc="-3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010027"/>
                </a:solidFill>
                <a:latin typeface="Arial MT"/>
                <a:cs typeface="Arial MT"/>
              </a:rPr>
              <a:t>battery</a:t>
            </a:r>
            <a:r>
              <a:rPr dirty="0" sz="1200" spc="-2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010027"/>
                </a:solidFill>
                <a:latin typeface="Arial MT"/>
                <a:cs typeface="Arial MT"/>
              </a:rPr>
              <a:t>storage</a:t>
            </a:r>
            <a:endParaRPr sz="1200">
              <a:latin typeface="Arial MT"/>
              <a:cs typeface="Arial MT"/>
            </a:endParaRPr>
          </a:p>
        </p:txBody>
      </p:sp>
      <p:grpSp>
        <p:nvGrpSpPr>
          <p:cNvPr id="115" name="object 115" descr=""/>
          <p:cNvGrpSpPr/>
          <p:nvPr/>
        </p:nvGrpSpPr>
        <p:grpSpPr>
          <a:xfrm>
            <a:off x="2196210" y="5145913"/>
            <a:ext cx="3487420" cy="67945"/>
            <a:chOff x="2196210" y="5145913"/>
            <a:chExt cx="3487420" cy="67945"/>
          </a:xfrm>
        </p:grpSpPr>
        <p:sp>
          <p:nvSpPr>
            <p:cNvPr id="116" name="object 116" descr=""/>
            <p:cNvSpPr/>
            <p:nvPr/>
          </p:nvSpPr>
          <p:spPr>
            <a:xfrm>
              <a:off x="2202560" y="5152263"/>
              <a:ext cx="3474720" cy="55244"/>
            </a:xfrm>
            <a:custGeom>
              <a:avLst/>
              <a:gdLst/>
              <a:ahLst/>
              <a:cxnLst/>
              <a:rect l="l" t="t" r="r" b="b"/>
              <a:pathLst>
                <a:path w="3474720" h="55245">
                  <a:moveTo>
                    <a:pt x="3474720" y="0"/>
                  </a:moveTo>
                  <a:lnTo>
                    <a:pt x="0" y="0"/>
                  </a:lnTo>
                  <a:lnTo>
                    <a:pt x="0" y="54863"/>
                  </a:lnTo>
                  <a:lnTo>
                    <a:pt x="3474720" y="54863"/>
                  </a:lnTo>
                  <a:lnTo>
                    <a:pt x="3474720" y="0"/>
                  </a:lnTo>
                  <a:close/>
                </a:path>
              </a:pathLst>
            </a:custGeom>
            <a:solidFill>
              <a:srgbClr val="00C2B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7" name="object 117" descr=""/>
            <p:cNvSpPr/>
            <p:nvPr/>
          </p:nvSpPr>
          <p:spPr>
            <a:xfrm>
              <a:off x="2202560" y="5152263"/>
              <a:ext cx="3474720" cy="55244"/>
            </a:xfrm>
            <a:custGeom>
              <a:avLst/>
              <a:gdLst/>
              <a:ahLst/>
              <a:cxnLst/>
              <a:rect l="l" t="t" r="r" b="b"/>
              <a:pathLst>
                <a:path w="3474720" h="55245">
                  <a:moveTo>
                    <a:pt x="0" y="54863"/>
                  </a:moveTo>
                  <a:lnTo>
                    <a:pt x="3474720" y="54863"/>
                  </a:lnTo>
                  <a:lnTo>
                    <a:pt x="3474720" y="0"/>
                  </a:lnTo>
                  <a:lnTo>
                    <a:pt x="0" y="0"/>
                  </a:lnTo>
                  <a:lnTo>
                    <a:pt x="0" y="54863"/>
                  </a:lnTo>
                  <a:close/>
                </a:path>
              </a:pathLst>
            </a:custGeom>
            <a:ln w="12700">
              <a:solidFill>
                <a:srgbClr val="00C2B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18" name="object 118" descr=""/>
          <p:cNvGrpSpPr/>
          <p:nvPr/>
        </p:nvGrpSpPr>
        <p:grpSpPr>
          <a:xfrm>
            <a:off x="2196210" y="4202557"/>
            <a:ext cx="3487420" cy="68580"/>
            <a:chOff x="2196210" y="4202557"/>
            <a:chExt cx="3487420" cy="68580"/>
          </a:xfrm>
        </p:grpSpPr>
        <p:sp>
          <p:nvSpPr>
            <p:cNvPr id="119" name="object 119" descr=""/>
            <p:cNvSpPr/>
            <p:nvPr/>
          </p:nvSpPr>
          <p:spPr>
            <a:xfrm>
              <a:off x="2202560" y="4208907"/>
              <a:ext cx="3474720" cy="55880"/>
            </a:xfrm>
            <a:custGeom>
              <a:avLst/>
              <a:gdLst/>
              <a:ahLst/>
              <a:cxnLst/>
              <a:rect l="l" t="t" r="r" b="b"/>
              <a:pathLst>
                <a:path w="3474720" h="55879">
                  <a:moveTo>
                    <a:pt x="3474720" y="0"/>
                  </a:moveTo>
                  <a:lnTo>
                    <a:pt x="0" y="0"/>
                  </a:lnTo>
                  <a:lnTo>
                    <a:pt x="0" y="55626"/>
                  </a:lnTo>
                  <a:lnTo>
                    <a:pt x="3474720" y="55626"/>
                  </a:lnTo>
                  <a:lnTo>
                    <a:pt x="3474720" y="0"/>
                  </a:lnTo>
                  <a:close/>
                </a:path>
              </a:pathLst>
            </a:custGeom>
            <a:solidFill>
              <a:srgbClr val="009C9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0" name="object 120" descr=""/>
            <p:cNvSpPr/>
            <p:nvPr/>
          </p:nvSpPr>
          <p:spPr>
            <a:xfrm>
              <a:off x="2202560" y="4208907"/>
              <a:ext cx="3474720" cy="55880"/>
            </a:xfrm>
            <a:custGeom>
              <a:avLst/>
              <a:gdLst/>
              <a:ahLst/>
              <a:cxnLst/>
              <a:rect l="l" t="t" r="r" b="b"/>
              <a:pathLst>
                <a:path w="3474720" h="55879">
                  <a:moveTo>
                    <a:pt x="0" y="55626"/>
                  </a:moveTo>
                  <a:lnTo>
                    <a:pt x="3474720" y="55626"/>
                  </a:lnTo>
                  <a:lnTo>
                    <a:pt x="3474720" y="0"/>
                  </a:lnTo>
                  <a:lnTo>
                    <a:pt x="0" y="0"/>
                  </a:lnTo>
                  <a:lnTo>
                    <a:pt x="0" y="55626"/>
                  </a:lnTo>
                  <a:close/>
                </a:path>
              </a:pathLst>
            </a:custGeom>
            <a:ln w="12700">
              <a:solidFill>
                <a:srgbClr val="009C9B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1803126" y="6462776"/>
            <a:ext cx="173355" cy="1854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50" spc="-25">
                <a:solidFill>
                  <a:srgbClr val="03234D"/>
                </a:solidFill>
                <a:latin typeface="Tahoma"/>
                <a:cs typeface="Tahoma"/>
              </a:rPr>
              <a:t>62</a:t>
            </a:r>
            <a:endParaRPr sz="1050">
              <a:latin typeface="Tahoma"/>
              <a:cs typeface="Tahoma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122407" y="291889"/>
            <a:ext cx="1434083" cy="238419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39698" y="768858"/>
            <a:ext cx="10917174" cy="19050"/>
          </a:xfrm>
          <a:prstGeom prst="rect">
            <a:avLst/>
          </a:prstGeom>
        </p:spPr>
      </p:pic>
      <p:grpSp>
        <p:nvGrpSpPr>
          <p:cNvPr id="5" name="object 5" descr=""/>
          <p:cNvGrpSpPr/>
          <p:nvPr/>
        </p:nvGrpSpPr>
        <p:grpSpPr>
          <a:xfrm>
            <a:off x="0" y="6496050"/>
            <a:ext cx="12192000" cy="361950"/>
            <a:chOff x="0" y="6496050"/>
            <a:chExt cx="12192000" cy="361950"/>
          </a:xfrm>
        </p:grpSpPr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6694931"/>
              <a:ext cx="12192000" cy="163068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7887" y="6496050"/>
              <a:ext cx="7917942" cy="361949"/>
            </a:xfrm>
            <a:prstGeom prst="rect">
              <a:avLst/>
            </a:prstGeom>
          </p:spPr>
        </p:pic>
      </p:grpSp>
      <p:sp>
        <p:nvSpPr>
          <p:cNvPr id="8" name="object 8" descr=""/>
          <p:cNvSpPr txBox="1"/>
          <p:nvPr/>
        </p:nvSpPr>
        <p:spPr>
          <a:xfrm>
            <a:off x="2601976" y="6504940"/>
            <a:ext cx="569595" cy="293370"/>
          </a:xfrm>
          <a:prstGeom prst="rect">
            <a:avLst/>
          </a:prstGeom>
        </p:spPr>
        <p:txBody>
          <a:bodyPr wrap="square" lIns="0" tIns="65404" rIns="0" bIns="0" rtlCol="0" vert="horz">
            <a:spAutoFit/>
          </a:bodyPr>
          <a:lstStyle/>
          <a:p>
            <a:pPr marL="41910" marR="30480" indent="-3810">
              <a:lnSpc>
                <a:spcPct val="67100"/>
              </a:lnSpc>
              <a:spcBef>
                <a:spcPts val="515"/>
              </a:spcBef>
            </a:pPr>
            <a:r>
              <a:rPr dirty="0" sz="1050" spc="-10" b="1">
                <a:solidFill>
                  <a:srgbClr val="FFFFFF"/>
                </a:solidFill>
                <a:latin typeface="Calibri"/>
                <a:cs typeface="Calibri"/>
              </a:rPr>
              <a:t>Industry </a:t>
            </a:r>
            <a:r>
              <a:rPr dirty="0" baseline="-21164" sz="1575" spc="-315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050" spc="-210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baseline="-21164" sz="1575" spc="-315" b="1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dirty="0" sz="1050" spc="-210" b="1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dirty="0" baseline="-21164" sz="1575" spc="-315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050" spc="-210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baseline="-21164" sz="1575" spc="-315" b="1">
                <a:solidFill>
                  <a:srgbClr val="FFFFFF"/>
                </a:solidFill>
                <a:latin typeface="Calibri"/>
                <a:cs typeface="Calibri"/>
              </a:rPr>
              <a:t>ly</a:t>
            </a:r>
            <a:r>
              <a:rPr dirty="0" sz="1050" spc="-210" b="1">
                <a:solidFill>
                  <a:srgbClr val="FFFFFF"/>
                </a:solidFill>
                <a:latin typeface="Calibri"/>
                <a:cs typeface="Calibri"/>
              </a:rPr>
              <a:t>ly</a:t>
            </a:r>
            <a:r>
              <a:rPr dirty="0" baseline="-21164" sz="1575" spc="-315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sz="1050" spc="-210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baseline="-21164" sz="1575" spc="-315" b="1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dirty="0" sz="1050" spc="-210" b="1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1041653" y="6504940"/>
            <a:ext cx="657860" cy="293370"/>
          </a:xfrm>
          <a:prstGeom prst="rect">
            <a:avLst/>
          </a:prstGeom>
        </p:spPr>
        <p:txBody>
          <a:bodyPr wrap="square" lIns="0" tIns="65404" rIns="0" bIns="0" rtlCol="0" vert="horz">
            <a:spAutoFit/>
          </a:bodyPr>
          <a:lstStyle/>
          <a:p>
            <a:pPr marL="38735" marR="30480" indent="-1270">
              <a:lnSpc>
                <a:spcPct val="67100"/>
              </a:lnSpc>
              <a:spcBef>
                <a:spcPts val="515"/>
              </a:spcBef>
            </a:pPr>
            <a:r>
              <a:rPr dirty="0" sz="1050" spc="-10" b="1">
                <a:solidFill>
                  <a:srgbClr val="FFFFFF"/>
                </a:solidFill>
                <a:latin typeface="Calibri"/>
                <a:cs typeface="Calibri"/>
              </a:rPr>
              <a:t>Executive </a:t>
            </a:r>
            <a:r>
              <a:rPr dirty="0" baseline="-21164" sz="1575" spc="-427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sz="1050" spc="-285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baseline="-21164" sz="1575" spc="-427" b="1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dirty="0" sz="1050" spc="-285" b="1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dirty="0" baseline="-21164" sz="1575" spc="-427" b="1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dirty="0" sz="1050" spc="-285" b="1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dirty="0" baseline="-21164" sz="1575" spc="-427" b="1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dirty="0" sz="1050" spc="-285" b="1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dirty="0" baseline="-21164" sz="1575" spc="-427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050" spc="-285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baseline="-21164" sz="1575" spc="-427" b="1">
                <a:solidFill>
                  <a:srgbClr val="FFFFFF"/>
                </a:solidFill>
                <a:latin typeface="Calibri"/>
                <a:cs typeface="Calibri"/>
              </a:rPr>
              <a:t>ry</a:t>
            </a:r>
            <a:r>
              <a:rPr dirty="0" sz="1050" spc="-285" b="1">
                <a:solidFill>
                  <a:srgbClr val="FFFFFF"/>
                </a:solidFill>
                <a:latin typeface="Calibri"/>
                <a:cs typeface="Calibri"/>
              </a:rPr>
              <a:t>ry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4158234" y="6504940"/>
            <a:ext cx="637540" cy="293370"/>
          </a:xfrm>
          <a:prstGeom prst="rect">
            <a:avLst/>
          </a:prstGeom>
        </p:spPr>
        <p:txBody>
          <a:bodyPr wrap="square" lIns="0" tIns="65404" rIns="0" bIns="0" rtlCol="0" vert="horz">
            <a:spAutoFit/>
          </a:bodyPr>
          <a:lstStyle/>
          <a:p>
            <a:pPr marL="38100" marR="30480" indent="33655">
              <a:lnSpc>
                <a:spcPct val="67100"/>
              </a:lnSpc>
              <a:spcBef>
                <a:spcPts val="515"/>
              </a:spcBef>
            </a:pPr>
            <a:r>
              <a:rPr dirty="0" sz="1050" spc="-10" b="1">
                <a:solidFill>
                  <a:srgbClr val="FFFFFF"/>
                </a:solidFill>
                <a:latin typeface="Calibri"/>
                <a:cs typeface="Calibri"/>
              </a:rPr>
              <a:t>Company </a:t>
            </a:r>
            <a:r>
              <a:rPr dirty="0" sz="1050" spc="-484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baseline="-21164" sz="1575" spc="-390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sz="1050" spc="-270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baseline="-21164" sz="1575" spc="-390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sz="1050" spc="-300" b="1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baseline="-21164" sz="1575" spc="-382" b="1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sz="1050" spc="-150" b="1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dirty="0" baseline="-21164" sz="1575" spc="-390" b="1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dirty="0" sz="1050" spc="-270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baseline="-21164" sz="1575" spc="-390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sz="1050" spc="-35" b="1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dirty="0" baseline="-21164" sz="1575" spc="-390" b="1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dirty="0" sz="1050" spc="-300" b="1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baseline="-21164" sz="1575" spc="-382" b="1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sz="1050" spc="-565" b="1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r>
              <a:rPr dirty="0" baseline="-21164" sz="1575" spc="-30" b="1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endParaRPr baseline="-21164" sz="1575">
              <a:latin typeface="Calibri"/>
              <a:cs typeface="Calibri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5769102" y="6504940"/>
            <a:ext cx="647700" cy="293370"/>
          </a:xfrm>
          <a:prstGeom prst="rect">
            <a:avLst/>
          </a:prstGeom>
        </p:spPr>
        <p:txBody>
          <a:bodyPr wrap="square" lIns="0" tIns="65404" rIns="0" bIns="0" rtlCol="0" vert="horz">
            <a:spAutoFit/>
          </a:bodyPr>
          <a:lstStyle/>
          <a:p>
            <a:pPr marL="38100" marR="30480" indent="60960">
              <a:lnSpc>
                <a:spcPct val="67100"/>
              </a:lnSpc>
              <a:spcBef>
                <a:spcPts val="515"/>
              </a:spcBef>
            </a:pPr>
            <a:r>
              <a:rPr dirty="0" sz="1050" spc="-10" b="1">
                <a:solidFill>
                  <a:srgbClr val="FFFFFF"/>
                </a:solidFill>
                <a:latin typeface="Calibri"/>
                <a:cs typeface="Calibri"/>
              </a:rPr>
              <a:t>Financial </a:t>
            </a:r>
            <a:r>
              <a:rPr dirty="0" sz="1050" spc="-250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baseline="-21164" sz="1575" spc="-375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sz="1050" spc="-250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baseline="-21164" sz="1575" spc="-375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sz="1050" spc="-250" b="1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baseline="-21164" sz="1575" spc="-375" b="1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sz="1050" spc="-250" b="1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dirty="0" baseline="-21164" sz="1575" spc="-375" b="1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dirty="0" sz="1050" spc="-250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baseline="-21164" sz="1575" spc="-375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sz="1050" spc="-250" b="1">
                <a:solidFill>
                  <a:srgbClr val="FFFFFF"/>
                </a:solidFill>
                <a:latin typeface="Calibri"/>
                <a:cs typeface="Calibri"/>
              </a:rPr>
              <a:t>ie</a:t>
            </a:r>
            <a:r>
              <a:rPr dirty="0" baseline="-21164" sz="1575" spc="-375" b="1">
                <a:solidFill>
                  <a:srgbClr val="FFFFFF"/>
                </a:solidFill>
                <a:latin typeface="Calibri"/>
                <a:cs typeface="Calibri"/>
              </a:rPr>
              <a:t>ie</a:t>
            </a:r>
            <a:r>
              <a:rPr dirty="0" sz="1050" spc="-250" b="1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r>
              <a:rPr dirty="0" baseline="-21164" sz="1575" spc="-375" b="1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endParaRPr baseline="-21164" sz="1575">
              <a:latin typeface="Calibri"/>
              <a:cs typeface="Calibri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7416545" y="6504940"/>
            <a:ext cx="635635" cy="293370"/>
          </a:xfrm>
          <a:prstGeom prst="rect">
            <a:avLst/>
          </a:prstGeom>
        </p:spPr>
        <p:txBody>
          <a:bodyPr wrap="square" lIns="0" tIns="65404" rIns="0" bIns="0" rtlCol="0" vert="horz">
            <a:spAutoFit/>
          </a:bodyPr>
          <a:lstStyle/>
          <a:p>
            <a:pPr marL="39370" marR="30480" indent="-1905">
              <a:lnSpc>
                <a:spcPct val="67100"/>
              </a:lnSpc>
              <a:spcBef>
                <a:spcPts val="515"/>
              </a:spcBef>
            </a:pPr>
            <a:r>
              <a:rPr dirty="0" sz="1050" spc="-10" b="1">
                <a:solidFill>
                  <a:srgbClr val="FFFFFF"/>
                </a:solidFill>
                <a:latin typeface="Calibri"/>
                <a:cs typeface="Calibri"/>
              </a:rPr>
              <a:t>Feasibility </a:t>
            </a:r>
            <a:r>
              <a:rPr dirty="0" sz="1050" spc="-185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baseline="-21164" sz="1575" spc="-277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050" spc="-185" b="1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dirty="0" baseline="-21164" sz="1575" spc="-277" b="1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dirty="0" sz="1050" spc="-185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baseline="-21164" sz="1575" spc="-277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050" spc="-185" b="1">
                <a:solidFill>
                  <a:srgbClr val="FFFFFF"/>
                </a:solidFill>
                <a:latin typeface="Calibri"/>
                <a:cs typeface="Calibri"/>
              </a:rPr>
              <a:t>ly</a:t>
            </a:r>
            <a:r>
              <a:rPr dirty="0" baseline="-21164" sz="1575" spc="-277" b="1">
                <a:solidFill>
                  <a:srgbClr val="FFFFFF"/>
                </a:solidFill>
                <a:latin typeface="Calibri"/>
                <a:cs typeface="Calibri"/>
              </a:rPr>
              <a:t>ly</a:t>
            </a:r>
            <a:r>
              <a:rPr dirty="0" sz="1050" spc="-185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baseline="-21164" sz="1575" spc="-277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sz="1050" spc="-185" b="1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dirty="0" baseline="-21164" sz="1575" spc="-277" b="1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endParaRPr baseline="-21164" sz="1575">
              <a:latin typeface="Calibri"/>
              <a:cs typeface="Calibri"/>
            </a:endParaRPr>
          </a:p>
        </p:txBody>
      </p:sp>
      <p:sp>
        <p:nvSpPr>
          <p:cNvPr id="13" name="object 13" descr=""/>
          <p:cNvSpPr/>
          <p:nvPr/>
        </p:nvSpPr>
        <p:spPr>
          <a:xfrm>
            <a:off x="8543543" y="6496050"/>
            <a:ext cx="1624330" cy="361950"/>
          </a:xfrm>
          <a:custGeom>
            <a:avLst/>
            <a:gdLst/>
            <a:ahLst/>
            <a:cxnLst/>
            <a:rect l="l" t="t" r="r" b="b"/>
            <a:pathLst>
              <a:path w="1624329" h="361950">
                <a:moveTo>
                  <a:pt x="1623822" y="0"/>
                </a:moveTo>
                <a:lnTo>
                  <a:pt x="90424" y="0"/>
                </a:lnTo>
                <a:lnTo>
                  <a:pt x="0" y="361949"/>
                </a:lnTo>
                <a:lnTo>
                  <a:pt x="1533271" y="361949"/>
                </a:lnTo>
                <a:lnTo>
                  <a:pt x="1623822" y="0"/>
                </a:lnTo>
                <a:close/>
              </a:path>
            </a:pathLst>
          </a:custGeom>
          <a:solidFill>
            <a:srgbClr val="2C716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 descr=""/>
          <p:cNvSpPr txBox="1"/>
          <p:nvPr/>
        </p:nvSpPr>
        <p:spPr>
          <a:xfrm>
            <a:off x="9007347" y="6504940"/>
            <a:ext cx="696595" cy="293370"/>
          </a:xfrm>
          <a:prstGeom prst="rect">
            <a:avLst/>
          </a:prstGeom>
        </p:spPr>
        <p:txBody>
          <a:bodyPr wrap="square" lIns="0" tIns="65404" rIns="0" bIns="0" rtlCol="0" vert="horz">
            <a:spAutoFit/>
          </a:bodyPr>
          <a:lstStyle/>
          <a:p>
            <a:pPr marL="54610" marR="30480" indent="-17145">
              <a:lnSpc>
                <a:spcPct val="67100"/>
              </a:lnSpc>
              <a:spcBef>
                <a:spcPts val="515"/>
              </a:spcBef>
            </a:pPr>
            <a:r>
              <a:rPr dirty="0" sz="1050" spc="-10" b="1">
                <a:solidFill>
                  <a:srgbClr val="FFFFFF"/>
                </a:solidFill>
                <a:latin typeface="Calibri"/>
                <a:cs typeface="Calibri"/>
              </a:rPr>
              <a:t>Alternative </a:t>
            </a:r>
            <a:r>
              <a:rPr dirty="0" sz="1050" spc="-160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baseline="-21164" sz="1575" spc="-240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sz="1050" spc="-160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baseline="-21164" sz="1575" spc="-240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sz="1050" spc="-160" b="1">
                <a:solidFill>
                  <a:srgbClr val="FFFFFF"/>
                </a:solidFill>
                <a:latin typeface="Calibri"/>
                <a:cs typeface="Calibri"/>
              </a:rPr>
              <a:t>lu</a:t>
            </a:r>
            <a:r>
              <a:rPr dirty="0" baseline="-21164" sz="1575" spc="-240" b="1">
                <a:solidFill>
                  <a:srgbClr val="FFFFFF"/>
                </a:solidFill>
                <a:latin typeface="Calibri"/>
                <a:cs typeface="Calibri"/>
              </a:rPr>
              <a:t>lu</a:t>
            </a:r>
            <a:r>
              <a:rPr dirty="0" sz="1050" spc="-160" b="1">
                <a:solidFill>
                  <a:srgbClr val="FFFFFF"/>
                </a:solidFill>
                <a:latin typeface="Calibri"/>
                <a:cs typeface="Calibri"/>
              </a:rPr>
              <a:t>ti</a:t>
            </a:r>
            <a:r>
              <a:rPr dirty="0" baseline="-21164" sz="1575" spc="-240" b="1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dirty="0" sz="1050" spc="-160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baseline="-21164" sz="1575" spc="-240" b="1">
                <a:solidFill>
                  <a:srgbClr val="FFFFFF"/>
                </a:solidFill>
                <a:latin typeface="Calibri"/>
                <a:cs typeface="Calibri"/>
              </a:rPr>
              <a:t>io</a:t>
            </a:r>
            <a:r>
              <a:rPr dirty="0" sz="1050" spc="-160" b="1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dirty="0" baseline="-21164" sz="1575" spc="-240" b="1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endParaRPr baseline="-21164" sz="1575">
              <a:latin typeface="Calibri"/>
              <a:cs typeface="Calibri"/>
            </a:endParaRPr>
          </a:p>
        </p:txBody>
      </p:sp>
      <p:pic>
        <p:nvPicPr>
          <p:cNvPr id="15" name="object 15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164318" y="6496050"/>
            <a:ext cx="1434083" cy="361949"/>
          </a:xfrm>
          <a:prstGeom prst="rect">
            <a:avLst/>
          </a:prstGeom>
        </p:spPr>
      </p:pic>
      <p:sp>
        <p:nvSpPr>
          <p:cNvPr id="16" name="object 16" descr=""/>
          <p:cNvSpPr txBox="1"/>
          <p:nvPr/>
        </p:nvSpPr>
        <p:spPr>
          <a:xfrm>
            <a:off x="10567161" y="6589521"/>
            <a:ext cx="629285" cy="1854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50" spc="-10" b="1">
                <a:solidFill>
                  <a:srgbClr val="FFFFFF"/>
                </a:solidFill>
                <a:latin typeface="Calibri"/>
                <a:cs typeface="Calibri"/>
              </a:rPr>
              <a:t>Conclusion</a:t>
            </a:r>
            <a:endParaRPr sz="1050">
              <a:latin typeface="Calibri"/>
              <a:cs typeface="Calibri"/>
            </a:endParaRPr>
          </a:p>
        </p:txBody>
      </p:sp>
      <p:pic>
        <p:nvPicPr>
          <p:cNvPr id="17" name="object 17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39326" y="4229134"/>
            <a:ext cx="3497945" cy="2122481"/>
          </a:xfrm>
          <a:prstGeom prst="rect">
            <a:avLst/>
          </a:prstGeom>
        </p:spPr>
      </p:pic>
      <p:sp>
        <p:nvSpPr>
          <p:cNvPr id="18" name="object 18" descr=""/>
          <p:cNvSpPr/>
          <p:nvPr/>
        </p:nvSpPr>
        <p:spPr>
          <a:xfrm>
            <a:off x="5525261" y="2610611"/>
            <a:ext cx="1053465" cy="967740"/>
          </a:xfrm>
          <a:custGeom>
            <a:avLst/>
            <a:gdLst/>
            <a:ahLst/>
            <a:cxnLst/>
            <a:rect l="l" t="t" r="r" b="b"/>
            <a:pathLst>
              <a:path w="1053465" h="967739">
                <a:moveTo>
                  <a:pt x="1053084" y="0"/>
                </a:moveTo>
                <a:lnTo>
                  <a:pt x="0" y="0"/>
                </a:lnTo>
                <a:lnTo>
                  <a:pt x="0" y="967739"/>
                </a:lnTo>
                <a:lnTo>
                  <a:pt x="1053084" y="967739"/>
                </a:lnTo>
                <a:lnTo>
                  <a:pt x="1053084" y="0"/>
                </a:lnTo>
                <a:close/>
              </a:path>
            </a:pathLst>
          </a:custGeom>
          <a:solidFill>
            <a:srgbClr val="0099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 descr=""/>
          <p:cNvSpPr/>
          <p:nvPr/>
        </p:nvSpPr>
        <p:spPr>
          <a:xfrm>
            <a:off x="5525261" y="1812798"/>
            <a:ext cx="1053465" cy="58419"/>
          </a:xfrm>
          <a:custGeom>
            <a:avLst/>
            <a:gdLst/>
            <a:ahLst/>
            <a:cxnLst/>
            <a:rect l="l" t="t" r="r" b="b"/>
            <a:pathLst>
              <a:path w="1053465" h="58419">
                <a:moveTo>
                  <a:pt x="1053084" y="0"/>
                </a:moveTo>
                <a:lnTo>
                  <a:pt x="0" y="0"/>
                </a:lnTo>
                <a:lnTo>
                  <a:pt x="0" y="57912"/>
                </a:lnTo>
                <a:lnTo>
                  <a:pt x="1053084" y="57912"/>
                </a:lnTo>
                <a:lnTo>
                  <a:pt x="1053084" y="0"/>
                </a:lnTo>
                <a:close/>
              </a:path>
            </a:pathLst>
          </a:custGeom>
          <a:solidFill>
            <a:srgbClr val="C0FFF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 descr=""/>
          <p:cNvSpPr txBox="1"/>
          <p:nvPr/>
        </p:nvSpPr>
        <p:spPr>
          <a:xfrm>
            <a:off x="5978144" y="3024886"/>
            <a:ext cx="161290" cy="1327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700" spc="-25" b="1">
                <a:solidFill>
                  <a:srgbClr val="171717"/>
                </a:solidFill>
                <a:latin typeface="Arial"/>
                <a:cs typeface="Arial"/>
              </a:rPr>
              <a:t>216</a:t>
            </a:r>
            <a:endParaRPr sz="700">
              <a:latin typeface="Arial"/>
              <a:cs typeface="Arial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5525261" y="2417826"/>
            <a:ext cx="1053465" cy="193040"/>
          </a:xfrm>
          <a:prstGeom prst="rect">
            <a:avLst/>
          </a:prstGeom>
          <a:solidFill>
            <a:srgbClr val="00C2B0"/>
          </a:solidFill>
        </p:spPr>
        <p:txBody>
          <a:bodyPr wrap="square" lIns="0" tIns="3937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310"/>
              </a:spcBef>
            </a:pPr>
            <a:r>
              <a:rPr dirty="0" sz="700" spc="-25" b="1">
                <a:solidFill>
                  <a:srgbClr val="171717"/>
                </a:solidFill>
                <a:latin typeface="Arial"/>
                <a:cs typeface="Arial"/>
              </a:rPr>
              <a:t>43</a:t>
            </a:r>
            <a:endParaRPr sz="700">
              <a:latin typeface="Arial"/>
              <a:cs typeface="Arial"/>
            </a:endParaRPr>
          </a:p>
        </p:txBody>
      </p:sp>
      <p:sp>
        <p:nvSpPr>
          <p:cNvPr id="22" name="object 22" descr=""/>
          <p:cNvSpPr txBox="1"/>
          <p:nvPr/>
        </p:nvSpPr>
        <p:spPr>
          <a:xfrm>
            <a:off x="5525261" y="2050542"/>
            <a:ext cx="1053465" cy="367665"/>
          </a:xfrm>
          <a:prstGeom prst="rect">
            <a:avLst/>
          </a:prstGeom>
          <a:solidFill>
            <a:srgbClr val="2C716D"/>
          </a:solidFill>
        </p:spPr>
        <p:txBody>
          <a:bodyPr wrap="square" lIns="0" tIns="2413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90"/>
              </a:spcBef>
            </a:pPr>
            <a:endParaRPr sz="7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dirty="0" sz="700" spc="-25" b="1">
                <a:solidFill>
                  <a:srgbClr val="171717"/>
                </a:solidFill>
                <a:latin typeface="Arial"/>
                <a:cs typeface="Arial"/>
              </a:rPr>
              <a:t>82</a:t>
            </a:r>
            <a:endParaRPr sz="700">
              <a:latin typeface="Arial"/>
              <a:cs typeface="Arial"/>
            </a:endParaRPr>
          </a:p>
        </p:txBody>
      </p:sp>
      <p:sp>
        <p:nvSpPr>
          <p:cNvPr id="23" name="object 23" descr=""/>
          <p:cNvSpPr txBox="1"/>
          <p:nvPr/>
        </p:nvSpPr>
        <p:spPr>
          <a:xfrm>
            <a:off x="5525261" y="1870710"/>
            <a:ext cx="1053465" cy="180340"/>
          </a:xfrm>
          <a:prstGeom prst="rect">
            <a:avLst/>
          </a:prstGeom>
          <a:solidFill>
            <a:srgbClr val="5C9492"/>
          </a:solidFill>
        </p:spPr>
        <p:txBody>
          <a:bodyPr wrap="square" lIns="0" tIns="33019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259"/>
              </a:spcBef>
            </a:pPr>
            <a:r>
              <a:rPr dirty="0" sz="700" spc="-25" b="1">
                <a:solidFill>
                  <a:srgbClr val="171717"/>
                </a:solidFill>
                <a:latin typeface="Arial"/>
                <a:cs typeface="Arial"/>
              </a:rPr>
              <a:t>40</a:t>
            </a:r>
            <a:endParaRPr sz="700">
              <a:latin typeface="Arial"/>
              <a:cs typeface="Arial"/>
            </a:endParaRPr>
          </a:p>
        </p:txBody>
      </p:sp>
      <p:sp>
        <p:nvSpPr>
          <p:cNvPr id="24" name="object 24" descr=""/>
          <p:cNvSpPr txBox="1"/>
          <p:nvPr/>
        </p:nvSpPr>
        <p:spPr>
          <a:xfrm>
            <a:off x="5989828" y="1772157"/>
            <a:ext cx="124460" cy="1327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00" spc="-25" b="1">
                <a:solidFill>
                  <a:srgbClr val="171717"/>
                </a:solidFill>
                <a:latin typeface="Arial"/>
                <a:cs typeface="Arial"/>
              </a:rPr>
              <a:t>13</a:t>
            </a:r>
            <a:endParaRPr sz="700">
              <a:latin typeface="Arial"/>
              <a:cs typeface="Arial"/>
            </a:endParaRPr>
          </a:p>
        </p:txBody>
      </p:sp>
      <p:sp>
        <p:nvSpPr>
          <p:cNvPr id="25" name="object 25" descr=""/>
          <p:cNvSpPr/>
          <p:nvPr/>
        </p:nvSpPr>
        <p:spPr>
          <a:xfrm>
            <a:off x="6650355" y="2876930"/>
            <a:ext cx="1010919" cy="712470"/>
          </a:xfrm>
          <a:custGeom>
            <a:avLst/>
            <a:gdLst/>
            <a:ahLst/>
            <a:cxnLst/>
            <a:rect l="l" t="t" r="r" b="b"/>
            <a:pathLst>
              <a:path w="1010920" h="712470">
                <a:moveTo>
                  <a:pt x="0" y="706374"/>
                </a:moveTo>
                <a:lnTo>
                  <a:pt x="1008126" y="712343"/>
                </a:lnTo>
              </a:path>
              <a:path w="1010920" h="712470">
                <a:moveTo>
                  <a:pt x="1010412" y="0"/>
                </a:moveTo>
                <a:lnTo>
                  <a:pt x="1010412" y="712343"/>
                </a:lnTo>
              </a:path>
            </a:pathLst>
          </a:custGeom>
          <a:ln w="12700">
            <a:solidFill>
              <a:srgbClr val="010027"/>
            </a:solidFill>
            <a:prstDash val="sysDash"/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 descr=""/>
          <p:cNvSpPr/>
          <p:nvPr/>
        </p:nvSpPr>
        <p:spPr>
          <a:xfrm>
            <a:off x="6650355" y="1727835"/>
            <a:ext cx="1008380" cy="719455"/>
          </a:xfrm>
          <a:custGeom>
            <a:avLst/>
            <a:gdLst/>
            <a:ahLst/>
            <a:cxnLst/>
            <a:rect l="l" t="t" r="r" b="b"/>
            <a:pathLst>
              <a:path w="1008379" h="719455">
                <a:moveTo>
                  <a:pt x="0" y="5841"/>
                </a:moveTo>
                <a:lnTo>
                  <a:pt x="1008126" y="0"/>
                </a:lnTo>
              </a:path>
              <a:path w="1008379" h="719455">
                <a:moveTo>
                  <a:pt x="1008126" y="12191"/>
                </a:moveTo>
                <a:lnTo>
                  <a:pt x="1008126" y="719454"/>
                </a:lnTo>
              </a:path>
            </a:pathLst>
          </a:custGeom>
          <a:ln w="12700">
            <a:solidFill>
              <a:srgbClr val="010027"/>
            </a:solidFill>
            <a:prstDash val="sysDash"/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 descr=""/>
          <p:cNvSpPr txBox="1"/>
          <p:nvPr/>
        </p:nvSpPr>
        <p:spPr>
          <a:xfrm>
            <a:off x="7469631" y="2489961"/>
            <a:ext cx="414020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7625">
              <a:lnSpc>
                <a:spcPct val="100000"/>
              </a:lnSpc>
              <a:spcBef>
                <a:spcPts val="100"/>
              </a:spcBef>
            </a:pPr>
            <a:r>
              <a:rPr dirty="0" sz="1000" spc="-20" b="1">
                <a:solidFill>
                  <a:srgbClr val="171717"/>
                </a:solidFill>
                <a:latin typeface="Arial"/>
                <a:cs typeface="Arial"/>
              </a:rPr>
              <a:t>$394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000" spc="-10" b="1">
                <a:solidFill>
                  <a:srgbClr val="171717"/>
                </a:solidFill>
                <a:latin typeface="Arial"/>
                <a:cs typeface="Arial"/>
              </a:rPr>
              <a:t>Billion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28" name="object 28" descr=""/>
          <p:cNvGrpSpPr/>
          <p:nvPr/>
        </p:nvGrpSpPr>
        <p:grpSpPr>
          <a:xfrm>
            <a:off x="4884420" y="4449508"/>
            <a:ext cx="1959610" cy="1979930"/>
            <a:chOff x="4884420" y="4449508"/>
            <a:chExt cx="1959610" cy="1979930"/>
          </a:xfrm>
        </p:grpSpPr>
        <p:sp>
          <p:nvSpPr>
            <p:cNvPr id="29" name="object 29" descr=""/>
            <p:cNvSpPr/>
            <p:nvPr/>
          </p:nvSpPr>
          <p:spPr>
            <a:xfrm>
              <a:off x="5885053" y="4483354"/>
              <a:ext cx="959485" cy="1871345"/>
            </a:xfrm>
            <a:custGeom>
              <a:avLst/>
              <a:gdLst/>
              <a:ahLst/>
              <a:cxnLst/>
              <a:rect l="l" t="t" r="r" b="b"/>
              <a:pathLst>
                <a:path w="959484" h="1871345">
                  <a:moveTo>
                    <a:pt x="0" y="0"/>
                  </a:moveTo>
                  <a:lnTo>
                    <a:pt x="0" y="958977"/>
                  </a:lnTo>
                  <a:lnTo>
                    <a:pt x="296418" y="1870989"/>
                  </a:lnTo>
                  <a:lnTo>
                    <a:pt x="343208" y="1854445"/>
                  </a:lnTo>
                  <a:lnTo>
                    <a:pt x="388719" y="1835673"/>
                  </a:lnTo>
                  <a:lnTo>
                    <a:pt x="432897" y="1814747"/>
                  </a:lnTo>
                  <a:lnTo>
                    <a:pt x="475689" y="1791740"/>
                  </a:lnTo>
                  <a:lnTo>
                    <a:pt x="517041" y="1766726"/>
                  </a:lnTo>
                  <a:lnTo>
                    <a:pt x="556899" y="1739780"/>
                  </a:lnTo>
                  <a:lnTo>
                    <a:pt x="595210" y="1710975"/>
                  </a:lnTo>
                  <a:lnTo>
                    <a:pt x="631919" y="1680385"/>
                  </a:lnTo>
                  <a:lnTo>
                    <a:pt x="666974" y="1648085"/>
                  </a:lnTo>
                  <a:lnTo>
                    <a:pt x="700320" y="1614148"/>
                  </a:lnTo>
                  <a:lnTo>
                    <a:pt x="731904" y="1578648"/>
                  </a:lnTo>
                  <a:lnTo>
                    <a:pt x="761672" y="1541659"/>
                  </a:lnTo>
                  <a:lnTo>
                    <a:pt x="789571" y="1503255"/>
                  </a:lnTo>
                  <a:lnTo>
                    <a:pt x="815546" y="1463511"/>
                  </a:lnTo>
                  <a:lnTo>
                    <a:pt x="839544" y="1422499"/>
                  </a:lnTo>
                  <a:lnTo>
                    <a:pt x="861511" y="1380295"/>
                  </a:lnTo>
                  <a:lnTo>
                    <a:pt x="881394" y="1336972"/>
                  </a:lnTo>
                  <a:lnTo>
                    <a:pt x="899139" y="1292603"/>
                  </a:lnTo>
                  <a:lnTo>
                    <a:pt x="914692" y="1247264"/>
                  </a:lnTo>
                  <a:lnTo>
                    <a:pt x="928000" y="1201027"/>
                  </a:lnTo>
                  <a:lnTo>
                    <a:pt x="939008" y="1153967"/>
                  </a:lnTo>
                  <a:lnTo>
                    <a:pt x="947664" y="1106158"/>
                  </a:lnTo>
                  <a:lnTo>
                    <a:pt x="953913" y="1057674"/>
                  </a:lnTo>
                  <a:lnTo>
                    <a:pt x="957702" y="1008589"/>
                  </a:lnTo>
                  <a:lnTo>
                    <a:pt x="958976" y="958977"/>
                  </a:lnTo>
                  <a:lnTo>
                    <a:pt x="957803" y="911117"/>
                  </a:lnTo>
                  <a:lnTo>
                    <a:pt x="954318" y="863865"/>
                  </a:lnTo>
                  <a:lnTo>
                    <a:pt x="948578" y="817275"/>
                  </a:lnTo>
                  <a:lnTo>
                    <a:pt x="940637" y="771401"/>
                  </a:lnTo>
                  <a:lnTo>
                    <a:pt x="930549" y="726300"/>
                  </a:lnTo>
                  <a:lnTo>
                    <a:pt x="918371" y="682025"/>
                  </a:lnTo>
                  <a:lnTo>
                    <a:pt x="904157" y="638633"/>
                  </a:lnTo>
                  <a:lnTo>
                    <a:pt x="887962" y="596177"/>
                  </a:lnTo>
                  <a:lnTo>
                    <a:pt x="869841" y="554713"/>
                  </a:lnTo>
                  <a:lnTo>
                    <a:pt x="849848" y="514295"/>
                  </a:lnTo>
                  <a:lnTo>
                    <a:pt x="828039" y="474980"/>
                  </a:lnTo>
                  <a:lnTo>
                    <a:pt x="804470" y="436820"/>
                  </a:lnTo>
                  <a:lnTo>
                    <a:pt x="779194" y="399873"/>
                  </a:lnTo>
                  <a:lnTo>
                    <a:pt x="752266" y="364192"/>
                  </a:lnTo>
                  <a:lnTo>
                    <a:pt x="723743" y="329833"/>
                  </a:lnTo>
                  <a:lnTo>
                    <a:pt x="693678" y="296850"/>
                  </a:lnTo>
                  <a:lnTo>
                    <a:pt x="662126" y="265298"/>
                  </a:lnTo>
                  <a:lnTo>
                    <a:pt x="629143" y="235233"/>
                  </a:lnTo>
                  <a:lnTo>
                    <a:pt x="594784" y="206710"/>
                  </a:lnTo>
                  <a:lnTo>
                    <a:pt x="559103" y="179782"/>
                  </a:lnTo>
                  <a:lnTo>
                    <a:pt x="522156" y="154506"/>
                  </a:lnTo>
                  <a:lnTo>
                    <a:pt x="483996" y="130937"/>
                  </a:lnTo>
                  <a:lnTo>
                    <a:pt x="444681" y="109128"/>
                  </a:lnTo>
                  <a:lnTo>
                    <a:pt x="404263" y="89135"/>
                  </a:lnTo>
                  <a:lnTo>
                    <a:pt x="362799" y="71014"/>
                  </a:lnTo>
                  <a:lnTo>
                    <a:pt x="320343" y="54819"/>
                  </a:lnTo>
                  <a:lnTo>
                    <a:pt x="276951" y="40605"/>
                  </a:lnTo>
                  <a:lnTo>
                    <a:pt x="232676" y="28427"/>
                  </a:lnTo>
                  <a:lnTo>
                    <a:pt x="187575" y="18339"/>
                  </a:lnTo>
                  <a:lnTo>
                    <a:pt x="141701" y="10398"/>
                  </a:lnTo>
                  <a:lnTo>
                    <a:pt x="95111" y="4658"/>
                  </a:lnTo>
                  <a:lnTo>
                    <a:pt x="47859" y="1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99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 descr=""/>
            <p:cNvSpPr/>
            <p:nvPr/>
          </p:nvSpPr>
          <p:spPr>
            <a:xfrm>
              <a:off x="4895425" y="5400294"/>
              <a:ext cx="1255395" cy="1019810"/>
            </a:xfrm>
            <a:custGeom>
              <a:avLst/>
              <a:gdLst/>
              <a:ahLst/>
              <a:cxnLst/>
              <a:rect l="l" t="t" r="r" b="b"/>
              <a:pathLst>
                <a:path w="1255395" h="1019810">
                  <a:moveTo>
                    <a:pt x="1821" y="0"/>
                  </a:moveTo>
                  <a:lnTo>
                    <a:pt x="0" y="51664"/>
                  </a:lnTo>
                  <a:lnTo>
                    <a:pt x="951" y="103276"/>
                  </a:lnTo>
                  <a:lnTo>
                    <a:pt x="4663" y="154719"/>
                  </a:lnTo>
                  <a:lnTo>
                    <a:pt x="11126" y="205878"/>
                  </a:lnTo>
                  <a:lnTo>
                    <a:pt x="20328" y="256639"/>
                  </a:lnTo>
                  <a:lnTo>
                    <a:pt x="32259" y="306885"/>
                  </a:lnTo>
                  <a:lnTo>
                    <a:pt x="46906" y="356501"/>
                  </a:lnTo>
                  <a:lnTo>
                    <a:pt x="62816" y="401659"/>
                  </a:lnTo>
                  <a:lnTo>
                    <a:pt x="80735" y="445524"/>
                  </a:lnTo>
                  <a:lnTo>
                    <a:pt x="100596" y="488063"/>
                  </a:lnTo>
                  <a:lnTo>
                    <a:pt x="122327" y="529240"/>
                  </a:lnTo>
                  <a:lnTo>
                    <a:pt x="145860" y="569019"/>
                  </a:lnTo>
                  <a:lnTo>
                    <a:pt x="171126" y="607365"/>
                  </a:lnTo>
                  <a:lnTo>
                    <a:pt x="198055" y="644243"/>
                  </a:lnTo>
                  <a:lnTo>
                    <a:pt x="226579" y="679618"/>
                  </a:lnTo>
                  <a:lnTo>
                    <a:pt x="256628" y="713454"/>
                  </a:lnTo>
                  <a:lnTo>
                    <a:pt x="288132" y="745716"/>
                  </a:lnTo>
                  <a:lnTo>
                    <a:pt x="321024" y="776369"/>
                  </a:lnTo>
                  <a:lnTo>
                    <a:pt x="355232" y="805378"/>
                  </a:lnTo>
                  <a:lnTo>
                    <a:pt x="390689" y="832707"/>
                  </a:lnTo>
                  <a:lnTo>
                    <a:pt x="427324" y="858320"/>
                  </a:lnTo>
                  <a:lnTo>
                    <a:pt x="465069" y="882184"/>
                  </a:lnTo>
                  <a:lnTo>
                    <a:pt x="503855" y="904262"/>
                  </a:lnTo>
                  <a:lnTo>
                    <a:pt x="543612" y="924519"/>
                  </a:lnTo>
                  <a:lnTo>
                    <a:pt x="584270" y="942920"/>
                  </a:lnTo>
                  <a:lnTo>
                    <a:pt x="625762" y="959429"/>
                  </a:lnTo>
                  <a:lnTo>
                    <a:pt x="668017" y="974012"/>
                  </a:lnTo>
                  <a:lnTo>
                    <a:pt x="710966" y="986633"/>
                  </a:lnTo>
                  <a:lnTo>
                    <a:pt x="754540" y="997257"/>
                  </a:lnTo>
                  <a:lnTo>
                    <a:pt x="798671" y="1005848"/>
                  </a:lnTo>
                  <a:lnTo>
                    <a:pt x="843287" y="1012371"/>
                  </a:lnTo>
                  <a:lnTo>
                    <a:pt x="888321" y="1016791"/>
                  </a:lnTo>
                  <a:lnTo>
                    <a:pt x="933703" y="1019073"/>
                  </a:lnTo>
                  <a:lnTo>
                    <a:pt x="979365" y="1019182"/>
                  </a:lnTo>
                  <a:lnTo>
                    <a:pt x="1025235" y="1017081"/>
                  </a:lnTo>
                  <a:lnTo>
                    <a:pt x="1071246" y="1012736"/>
                  </a:lnTo>
                  <a:lnTo>
                    <a:pt x="1117329" y="1006112"/>
                  </a:lnTo>
                  <a:lnTo>
                    <a:pt x="1163413" y="997173"/>
                  </a:lnTo>
                  <a:lnTo>
                    <a:pt x="1209430" y="985884"/>
                  </a:lnTo>
                  <a:lnTo>
                    <a:pt x="1255311" y="972210"/>
                  </a:lnTo>
                  <a:lnTo>
                    <a:pt x="958893" y="60197"/>
                  </a:lnTo>
                  <a:lnTo>
                    <a:pt x="1821" y="0"/>
                  </a:lnTo>
                  <a:close/>
                </a:path>
              </a:pathLst>
            </a:custGeom>
            <a:solidFill>
              <a:srgbClr val="00C2B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 descr=""/>
            <p:cNvSpPr/>
            <p:nvPr/>
          </p:nvSpPr>
          <p:spPr>
            <a:xfrm>
              <a:off x="4895425" y="5400294"/>
              <a:ext cx="1255395" cy="1019810"/>
            </a:xfrm>
            <a:custGeom>
              <a:avLst/>
              <a:gdLst/>
              <a:ahLst/>
              <a:cxnLst/>
              <a:rect l="l" t="t" r="r" b="b"/>
              <a:pathLst>
                <a:path w="1255395" h="1019810">
                  <a:moveTo>
                    <a:pt x="1255311" y="972210"/>
                  </a:moveTo>
                  <a:lnTo>
                    <a:pt x="1209430" y="985884"/>
                  </a:lnTo>
                  <a:lnTo>
                    <a:pt x="1163413" y="997173"/>
                  </a:lnTo>
                  <a:lnTo>
                    <a:pt x="1117329" y="1006112"/>
                  </a:lnTo>
                  <a:lnTo>
                    <a:pt x="1071246" y="1012736"/>
                  </a:lnTo>
                  <a:lnTo>
                    <a:pt x="1025235" y="1017081"/>
                  </a:lnTo>
                  <a:lnTo>
                    <a:pt x="979365" y="1019182"/>
                  </a:lnTo>
                  <a:lnTo>
                    <a:pt x="933703" y="1019073"/>
                  </a:lnTo>
                  <a:lnTo>
                    <a:pt x="888321" y="1016791"/>
                  </a:lnTo>
                  <a:lnTo>
                    <a:pt x="843287" y="1012371"/>
                  </a:lnTo>
                  <a:lnTo>
                    <a:pt x="798671" y="1005848"/>
                  </a:lnTo>
                  <a:lnTo>
                    <a:pt x="754540" y="997257"/>
                  </a:lnTo>
                  <a:lnTo>
                    <a:pt x="710966" y="986633"/>
                  </a:lnTo>
                  <a:lnTo>
                    <a:pt x="668017" y="974012"/>
                  </a:lnTo>
                  <a:lnTo>
                    <a:pt x="625762" y="959429"/>
                  </a:lnTo>
                  <a:lnTo>
                    <a:pt x="584270" y="942920"/>
                  </a:lnTo>
                  <a:lnTo>
                    <a:pt x="543612" y="924519"/>
                  </a:lnTo>
                  <a:lnTo>
                    <a:pt x="503855" y="904262"/>
                  </a:lnTo>
                  <a:lnTo>
                    <a:pt x="465069" y="882184"/>
                  </a:lnTo>
                  <a:lnTo>
                    <a:pt x="427324" y="858320"/>
                  </a:lnTo>
                  <a:lnTo>
                    <a:pt x="390689" y="832707"/>
                  </a:lnTo>
                  <a:lnTo>
                    <a:pt x="355232" y="805378"/>
                  </a:lnTo>
                  <a:lnTo>
                    <a:pt x="321024" y="776369"/>
                  </a:lnTo>
                  <a:lnTo>
                    <a:pt x="288132" y="745716"/>
                  </a:lnTo>
                  <a:lnTo>
                    <a:pt x="256628" y="713454"/>
                  </a:lnTo>
                  <a:lnTo>
                    <a:pt x="226579" y="679618"/>
                  </a:lnTo>
                  <a:lnTo>
                    <a:pt x="198055" y="644243"/>
                  </a:lnTo>
                  <a:lnTo>
                    <a:pt x="171126" y="607365"/>
                  </a:lnTo>
                  <a:lnTo>
                    <a:pt x="145860" y="569019"/>
                  </a:lnTo>
                  <a:lnTo>
                    <a:pt x="122327" y="529240"/>
                  </a:lnTo>
                  <a:lnTo>
                    <a:pt x="100596" y="488063"/>
                  </a:lnTo>
                  <a:lnTo>
                    <a:pt x="80735" y="445524"/>
                  </a:lnTo>
                  <a:lnTo>
                    <a:pt x="62816" y="401659"/>
                  </a:lnTo>
                  <a:lnTo>
                    <a:pt x="46906" y="356501"/>
                  </a:lnTo>
                  <a:lnTo>
                    <a:pt x="32259" y="306885"/>
                  </a:lnTo>
                  <a:lnTo>
                    <a:pt x="20328" y="256639"/>
                  </a:lnTo>
                  <a:lnTo>
                    <a:pt x="11126" y="205878"/>
                  </a:lnTo>
                  <a:lnTo>
                    <a:pt x="4663" y="154719"/>
                  </a:lnTo>
                  <a:lnTo>
                    <a:pt x="951" y="103276"/>
                  </a:lnTo>
                  <a:lnTo>
                    <a:pt x="0" y="51664"/>
                  </a:lnTo>
                  <a:lnTo>
                    <a:pt x="1821" y="0"/>
                  </a:lnTo>
                  <a:lnTo>
                    <a:pt x="958893" y="60197"/>
                  </a:lnTo>
                  <a:lnTo>
                    <a:pt x="1255311" y="972210"/>
                  </a:lnTo>
                  <a:close/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 descr=""/>
            <p:cNvSpPr/>
            <p:nvPr/>
          </p:nvSpPr>
          <p:spPr>
            <a:xfrm>
              <a:off x="4893945" y="4521454"/>
              <a:ext cx="957580" cy="912494"/>
            </a:xfrm>
            <a:custGeom>
              <a:avLst/>
              <a:gdLst/>
              <a:ahLst/>
              <a:cxnLst/>
              <a:rect l="l" t="t" r="r" b="b"/>
              <a:pathLst>
                <a:path w="957579" h="912495">
                  <a:moveTo>
                    <a:pt x="660653" y="0"/>
                  </a:moveTo>
                  <a:lnTo>
                    <a:pt x="614494" y="16321"/>
                  </a:lnTo>
                  <a:lnTo>
                    <a:pt x="569556" y="34823"/>
                  </a:lnTo>
                  <a:lnTo>
                    <a:pt x="525893" y="55436"/>
                  </a:lnTo>
                  <a:lnTo>
                    <a:pt x="483561" y="78089"/>
                  </a:lnTo>
                  <a:lnTo>
                    <a:pt x="442613" y="102712"/>
                  </a:lnTo>
                  <a:lnTo>
                    <a:pt x="403103" y="129236"/>
                  </a:lnTo>
                  <a:lnTo>
                    <a:pt x="365087" y="157590"/>
                  </a:lnTo>
                  <a:lnTo>
                    <a:pt x="328619" y="187706"/>
                  </a:lnTo>
                  <a:lnTo>
                    <a:pt x="293753" y="219511"/>
                  </a:lnTo>
                  <a:lnTo>
                    <a:pt x="260543" y="252938"/>
                  </a:lnTo>
                  <a:lnTo>
                    <a:pt x="229044" y="287915"/>
                  </a:lnTo>
                  <a:lnTo>
                    <a:pt x="199310" y="324373"/>
                  </a:lnTo>
                  <a:lnTo>
                    <a:pt x="171396" y="362242"/>
                  </a:lnTo>
                  <a:lnTo>
                    <a:pt x="145356" y="401452"/>
                  </a:lnTo>
                  <a:lnTo>
                    <a:pt x="121245" y="441933"/>
                  </a:lnTo>
                  <a:lnTo>
                    <a:pt x="99116" y="483616"/>
                  </a:lnTo>
                  <a:lnTo>
                    <a:pt x="79025" y="526429"/>
                  </a:lnTo>
                  <a:lnTo>
                    <a:pt x="61025" y="570303"/>
                  </a:lnTo>
                  <a:lnTo>
                    <a:pt x="45171" y="615168"/>
                  </a:lnTo>
                  <a:lnTo>
                    <a:pt x="31518" y="660955"/>
                  </a:lnTo>
                  <a:lnTo>
                    <a:pt x="20120" y="707593"/>
                  </a:lnTo>
                  <a:lnTo>
                    <a:pt x="11032" y="755013"/>
                  </a:lnTo>
                  <a:lnTo>
                    <a:pt x="4306" y="803143"/>
                  </a:lnTo>
                  <a:lnTo>
                    <a:pt x="0" y="851916"/>
                  </a:lnTo>
                  <a:lnTo>
                    <a:pt x="957071" y="912114"/>
                  </a:lnTo>
                  <a:lnTo>
                    <a:pt x="660653" y="0"/>
                  </a:lnTo>
                  <a:close/>
                </a:path>
              </a:pathLst>
            </a:custGeom>
            <a:solidFill>
              <a:srgbClr val="2C716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 descr=""/>
            <p:cNvSpPr/>
            <p:nvPr/>
          </p:nvSpPr>
          <p:spPr>
            <a:xfrm>
              <a:off x="4893945" y="4521454"/>
              <a:ext cx="957580" cy="912494"/>
            </a:xfrm>
            <a:custGeom>
              <a:avLst/>
              <a:gdLst/>
              <a:ahLst/>
              <a:cxnLst/>
              <a:rect l="l" t="t" r="r" b="b"/>
              <a:pathLst>
                <a:path w="957579" h="912495">
                  <a:moveTo>
                    <a:pt x="0" y="851916"/>
                  </a:moveTo>
                  <a:lnTo>
                    <a:pt x="4306" y="803143"/>
                  </a:lnTo>
                  <a:lnTo>
                    <a:pt x="11032" y="755013"/>
                  </a:lnTo>
                  <a:lnTo>
                    <a:pt x="20120" y="707593"/>
                  </a:lnTo>
                  <a:lnTo>
                    <a:pt x="31518" y="660955"/>
                  </a:lnTo>
                  <a:lnTo>
                    <a:pt x="45171" y="615168"/>
                  </a:lnTo>
                  <a:lnTo>
                    <a:pt x="61025" y="570303"/>
                  </a:lnTo>
                  <a:lnTo>
                    <a:pt x="79025" y="526429"/>
                  </a:lnTo>
                  <a:lnTo>
                    <a:pt x="99116" y="483616"/>
                  </a:lnTo>
                  <a:lnTo>
                    <a:pt x="121245" y="441933"/>
                  </a:lnTo>
                  <a:lnTo>
                    <a:pt x="145356" y="401452"/>
                  </a:lnTo>
                  <a:lnTo>
                    <a:pt x="171396" y="362242"/>
                  </a:lnTo>
                  <a:lnTo>
                    <a:pt x="199310" y="324373"/>
                  </a:lnTo>
                  <a:lnTo>
                    <a:pt x="229044" y="287915"/>
                  </a:lnTo>
                  <a:lnTo>
                    <a:pt x="260543" y="252938"/>
                  </a:lnTo>
                  <a:lnTo>
                    <a:pt x="293753" y="219511"/>
                  </a:lnTo>
                  <a:lnTo>
                    <a:pt x="328619" y="187706"/>
                  </a:lnTo>
                  <a:lnTo>
                    <a:pt x="365087" y="157590"/>
                  </a:lnTo>
                  <a:lnTo>
                    <a:pt x="403103" y="129236"/>
                  </a:lnTo>
                  <a:lnTo>
                    <a:pt x="442613" y="102712"/>
                  </a:lnTo>
                  <a:lnTo>
                    <a:pt x="483561" y="78089"/>
                  </a:lnTo>
                  <a:lnTo>
                    <a:pt x="525893" y="55436"/>
                  </a:lnTo>
                  <a:lnTo>
                    <a:pt x="569556" y="34823"/>
                  </a:lnTo>
                  <a:lnTo>
                    <a:pt x="614494" y="16321"/>
                  </a:lnTo>
                  <a:lnTo>
                    <a:pt x="660653" y="0"/>
                  </a:lnTo>
                  <a:lnTo>
                    <a:pt x="957071" y="912114"/>
                  </a:lnTo>
                  <a:lnTo>
                    <a:pt x="0" y="851916"/>
                  </a:lnTo>
                  <a:close/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 descr=""/>
            <p:cNvSpPr/>
            <p:nvPr/>
          </p:nvSpPr>
          <p:spPr>
            <a:xfrm>
              <a:off x="5566156" y="4469384"/>
              <a:ext cx="296545" cy="957580"/>
            </a:xfrm>
            <a:custGeom>
              <a:avLst/>
              <a:gdLst/>
              <a:ahLst/>
              <a:cxnLst/>
              <a:rect l="l" t="t" r="r" b="b"/>
              <a:pathLst>
                <a:path w="296545" h="957579">
                  <a:moveTo>
                    <a:pt x="236220" y="0"/>
                  </a:moveTo>
                  <a:lnTo>
                    <a:pt x="188134" y="4249"/>
                  </a:lnTo>
                  <a:lnTo>
                    <a:pt x="140396" y="10895"/>
                  </a:lnTo>
                  <a:lnTo>
                    <a:pt x="93079" y="19924"/>
                  </a:lnTo>
                  <a:lnTo>
                    <a:pt x="46256" y="31325"/>
                  </a:lnTo>
                  <a:lnTo>
                    <a:pt x="0" y="45085"/>
                  </a:lnTo>
                  <a:lnTo>
                    <a:pt x="296418" y="957072"/>
                  </a:lnTo>
                  <a:lnTo>
                    <a:pt x="236220" y="0"/>
                  </a:lnTo>
                  <a:close/>
                </a:path>
              </a:pathLst>
            </a:custGeom>
            <a:solidFill>
              <a:srgbClr val="5C949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 descr=""/>
            <p:cNvSpPr/>
            <p:nvPr/>
          </p:nvSpPr>
          <p:spPr>
            <a:xfrm>
              <a:off x="5566156" y="4469384"/>
              <a:ext cx="296545" cy="957580"/>
            </a:xfrm>
            <a:custGeom>
              <a:avLst/>
              <a:gdLst/>
              <a:ahLst/>
              <a:cxnLst/>
              <a:rect l="l" t="t" r="r" b="b"/>
              <a:pathLst>
                <a:path w="296545" h="957579">
                  <a:moveTo>
                    <a:pt x="0" y="45085"/>
                  </a:moveTo>
                  <a:lnTo>
                    <a:pt x="46256" y="31325"/>
                  </a:lnTo>
                  <a:lnTo>
                    <a:pt x="93079" y="19924"/>
                  </a:lnTo>
                  <a:lnTo>
                    <a:pt x="140396" y="10895"/>
                  </a:lnTo>
                  <a:lnTo>
                    <a:pt x="188134" y="4249"/>
                  </a:lnTo>
                  <a:lnTo>
                    <a:pt x="236220" y="0"/>
                  </a:lnTo>
                  <a:lnTo>
                    <a:pt x="296418" y="957072"/>
                  </a:lnTo>
                  <a:lnTo>
                    <a:pt x="0" y="45085"/>
                  </a:lnTo>
                  <a:close/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 descr=""/>
            <p:cNvSpPr/>
            <p:nvPr/>
          </p:nvSpPr>
          <p:spPr>
            <a:xfrm>
              <a:off x="5805297" y="4467098"/>
              <a:ext cx="60325" cy="959485"/>
            </a:xfrm>
            <a:custGeom>
              <a:avLst/>
              <a:gdLst/>
              <a:ahLst/>
              <a:cxnLst/>
              <a:rect l="l" t="t" r="r" b="b"/>
              <a:pathLst>
                <a:path w="60325" h="959485">
                  <a:moveTo>
                    <a:pt x="60198" y="0"/>
                  </a:moveTo>
                  <a:lnTo>
                    <a:pt x="30099" y="476"/>
                  </a:lnTo>
                  <a:lnTo>
                    <a:pt x="0" y="1904"/>
                  </a:lnTo>
                  <a:lnTo>
                    <a:pt x="60198" y="958976"/>
                  </a:lnTo>
                  <a:lnTo>
                    <a:pt x="60198" y="0"/>
                  </a:lnTo>
                  <a:close/>
                </a:path>
              </a:pathLst>
            </a:custGeom>
            <a:solidFill>
              <a:srgbClr val="00CE9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 descr=""/>
            <p:cNvSpPr/>
            <p:nvPr/>
          </p:nvSpPr>
          <p:spPr>
            <a:xfrm>
              <a:off x="5805297" y="4467098"/>
              <a:ext cx="60325" cy="959485"/>
            </a:xfrm>
            <a:custGeom>
              <a:avLst/>
              <a:gdLst/>
              <a:ahLst/>
              <a:cxnLst/>
              <a:rect l="l" t="t" r="r" b="b"/>
              <a:pathLst>
                <a:path w="60325" h="959485">
                  <a:moveTo>
                    <a:pt x="0" y="1904"/>
                  </a:moveTo>
                  <a:lnTo>
                    <a:pt x="15049" y="1071"/>
                  </a:lnTo>
                  <a:lnTo>
                    <a:pt x="30099" y="476"/>
                  </a:lnTo>
                  <a:lnTo>
                    <a:pt x="45148" y="119"/>
                  </a:lnTo>
                  <a:lnTo>
                    <a:pt x="60198" y="0"/>
                  </a:lnTo>
                  <a:lnTo>
                    <a:pt x="60198" y="958976"/>
                  </a:lnTo>
                  <a:lnTo>
                    <a:pt x="0" y="1904"/>
                  </a:lnTo>
                  <a:close/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 descr=""/>
            <p:cNvSpPr/>
            <p:nvPr/>
          </p:nvSpPr>
          <p:spPr>
            <a:xfrm>
              <a:off x="5310759" y="4454271"/>
              <a:ext cx="944880" cy="30480"/>
            </a:xfrm>
            <a:custGeom>
              <a:avLst/>
              <a:gdLst/>
              <a:ahLst/>
              <a:cxnLst/>
              <a:rect l="l" t="t" r="r" b="b"/>
              <a:pathLst>
                <a:path w="944879" h="30479">
                  <a:moveTo>
                    <a:pt x="371855" y="30479"/>
                  </a:moveTo>
                  <a:lnTo>
                    <a:pt x="57150" y="21335"/>
                  </a:lnTo>
                  <a:lnTo>
                    <a:pt x="0" y="21335"/>
                  </a:lnTo>
                </a:path>
                <a:path w="944879" h="30479">
                  <a:moveTo>
                    <a:pt x="525017" y="13715"/>
                  </a:moveTo>
                  <a:lnTo>
                    <a:pt x="887729" y="0"/>
                  </a:lnTo>
                  <a:lnTo>
                    <a:pt x="944879" y="0"/>
                  </a:lnTo>
                </a:path>
              </a:pathLst>
            </a:custGeom>
            <a:ln w="9525">
              <a:solidFill>
                <a:srgbClr val="010027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9" name="object 39" descr=""/>
          <p:cNvSpPr txBox="1"/>
          <p:nvPr/>
        </p:nvSpPr>
        <p:spPr>
          <a:xfrm>
            <a:off x="6057646" y="5267197"/>
            <a:ext cx="661035" cy="425450"/>
          </a:xfrm>
          <a:prstGeom prst="rect">
            <a:avLst/>
          </a:prstGeom>
        </p:spPr>
        <p:txBody>
          <a:bodyPr wrap="square" lIns="0" tIns="18415" rIns="0" bIns="0" rtlCol="0" vert="horz">
            <a:spAutoFit/>
          </a:bodyPr>
          <a:lstStyle/>
          <a:p>
            <a:pPr algn="ctr" marL="12700" marR="5080" indent="635">
              <a:lnSpc>
                <a:spcPct val="95800"/>
              </a:lnSpc>
              <a:spcBef>
                <a:spcPts val="145"/>
              </a:spcBef>
            </a:pPr>
            <a:r>
              <a:rPr dirty="0" sz="900" spc="-10" b="1">
                <a:solidFill>
                  <a:srgbClr val="FFFFFF"/>
                </a:solidFill>
                <a:latin typeface="Arial"/>
                <a:cs typeface="Arial"/>
              </a:rPr>
              <a:t>Power Generation, </a:t>
            </a:r>
            <a:r>
              <a:rPr dirty="0" sz="900" spc="-25" b="1">
                <a:solidFill>
                  <a:srgbClr val="FFFFFF"/>
                </a:solidFill>
                <a:latin typeface="Arial"/>
                <a:cs typeface="Arial"/>
              </a:rPr>
              <a:t>45%</a:t>
            </a:r>
            <a:endParaRPr sz="900">
              <a:latin typeface="Arial"/>
              <a:cs typeface="Arial"/>
            </a:endParaRPr>
          </a:p>
        </p:txBody>
      </p:sp>
      <p:sp>
        <p:nvSpPr>
          <p:cNvPr id="40" name="object 40" descr=""/>
          <p:cNvSpPr txBox="1"/>
          <p:nvPr/>
        </p:nvSpPr>
        <p:spPr>
          <a:xfrm>
            <a:off x="5193284" y="5604764"/>
            <a:ext cx="679450" cy="556895"/>
          </a:xfrm>
          <a:prstGeom prst="rect">
            <a:avLst/>
          </a:prstGeom>
        </p:spPr>
        <p:txBody>
          <a:bodyPr wrap="square" lIns="0" tIns="18415" rIns="0" bIns="0" rtlCol="0" vert="horz">
            <a:spAutoFit/>
          </a:bodyPr>
          <a:lstStyle/>
          <a:p>
            <a:pPr algn="ctr" marL="12065" marR="5080" indent="1270">
              <a:lnSpc>
                <a:spcPct val="95800"/>
              </a:lnSpc>
              <a:spcBef>
                <a:spcPts val="145"/>
              </a:spcBef>
            </a:pPr>
            <a:r>
              <a:rPr dirty="0" sz="900" spc="-10">
                <a:solidFill>
                  <a:srgbClr val="FFFFFF"/>
                </a:solidFill>
                <a:latin typeface="Arial MT"/>
                <a:cs typeface="Arial MT"/>
              </a:rPr>
              <a:t>Building </a:t>
            </a:r>
            <a:r>
              <a:rPr dirty="0" sz="900">
                <a:solidFill>
                  <a:srgbClr val="FFFFFF"/>
                </a:solidFill>
                <a:latin typeface="Arial MT"/>
                <a:cs typeface="Arial MT"/>
              </a:rPr>
              <a:t>Efficiency</a:t>
            </a:r>
            <a:r>
              <a:rPr dirty="0" sz="900" spc="-3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900" spc="-50">
                <a:solidFill>
                  <a:srgbClr val="FFFFFF"/>
                </a:solidFill>
                <a:latin typeface="Arial MT"/>
                <a:cs typeface="Arial MT"/>
              </a:rPr>
              <a:t>&amp;</a:t>
            </a:r>
            <a:r>
              <a:rPr dirty="0" sz="900" spc="-10">
                <a:solidFill>
                  <a:srgbClr val="FFFFFF"/>
                </a:solidFill>
                <a:latin typeface="Arial MT"/>
                <a:cs typeface="Arial MT"/>
              </a:rPr>
              <a:t> Clean </a:t>
            </a:r>
            <a:r>
              <a:rPr dirty="0" sz="900">
                <a:solidFill>
                  <a:srgbClr val="FFFFFF"/>
                </a:solidFill>
                <a:latin typeface="Arial MT"/>
                <a:cs typeface="Arial MT"/>
              </a:rPr>
              <a:t>Energy,</a:t>
            </a:r>
            <a:r>
              <a:rPr dirty="0" sz="90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900" spc="-25">
                <a:solidFill>
                  <a:srgbClr val="FFFFFF"/>
                </a:solidFill>
                <a:latin typeface="Arial MT"/>
                <a:cs typeface="Arial MT"/>
              </a:rPr>
              <a:t>31%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41" name="object 41" descr=""/>
          <p:cNvSpPr txBox="1"/>
          <p:nvPr/>
        </p:nvSpPr>
        <p:spPr>
          <a:xfrm>
            <a:off x="4949697" y="5046726"/>
            <a:ext cx="779780" cy="294005"/>
          </a:xfrm>
          <a:prstGeom prst="rect">
            <a:avLst/>
          </a:prstGeom>
        </p:spPr>
        <p:txBody>
          <a:bodyPr wrap="square" lIns="0" tIns="22225" rIns="0" bIns="0" rtlCol="0" vert="horz">
            <a:spAutoFit/>
          </a:bodyPr>
          <a:lstStyle/>
          <a:p>
            <a:pPr marL="274955" marR="5080" indent="-262890">
              <a:lnSpc>
                <a:spcPts val="1030"/>
              </a:lnSpc>
              <a:spcBef>
                <a:spcPts val="175"/>
              </a:spcBef>
            </a:pPr>
            <a:r>
              <a:rPr dirty="0" sz="900" spc="-10">
                <a:solidFill>
                  <a:srgbClr val="FFFFFF"/>
                </a:solidFill>
                <a:latin typeface="Arial MT"/>
                <a:cs typeface="Arial MT"/>
              </a:rPr>
              <a:t>Manufacturing, </a:t>
            </a:r>
            <a:r>
              <a:rPr dirty="0" sz="900" spc="-25">
                <a:solidFill>
                  <a:srgbClr val="FFFFFF"/>
                </a:solidFill>
                <a:latin typeface="Arial MT"/>
                <a:cs typeface="Arial MT"/>
              </a:rPr>
              <a:t>19%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42" name="object 42" descr=""/>
          <p:cNvSpPr txBox="1"/>
          <p:nvPr/>
        </p:nvSpPr>
        <p:spPr>
          <a:xfrm>
            <a:off x="4587494" y="4217923"/>
            <a:ext cx="717550" cy="294005"/>
          </a:xfrm>
          <a:prstGeom prst="rect">
            <a:avLst/>
          </a:prstGeom>
        </p:spPr>
        <p:txBody>
          <a:bodyPr wrap="square" lIns="0" tIns="22225" rIns="0" bIns="0" rtlCol="0" vert="horz">
            <a:spAutoFit/>
          </a:bodyPr>
          <a:lstStyle/>
          <a:p>
            <a:pPr marL="12700" marR="5080" indent="189865">
              <a:lnSpc>
                <a:spcPts val="1030"/>
              </a:lnSpc>
              <a:spcBef>
                <a:spcPts val="175"/>
              </a:spcBef>
            </a:pPr>
            <a:r>
              <a:rPr dirty="0" sz="900" spc="-10" b="1">
                <a:solidFill>
                  <a:srgbClr val="171717"/>
                </a:solidFill>
                <a:latin typeface="Arial"/>
                <a:cs typeface="Arial"/>
              </a:rPr>
              <a:t>Clean </a:t>
            </a:r>
            <a:r>
              <a:rPr dirty="0" sz="900" b="1">
                <a:solidFill>
                  <a:srgbClr val="171717"/>
                </a:solidFill>
                <a:latin typeface="Arial"/>
                <a:cs typeface="Arial"/>
              </a:rPr>
              <a:t>Vehicles,</a:t>
            </a:r>
            <a:r>
              <a:rPr dirty="0" sz="900" spc="-35" b="1">
                <a:solidFill>
                  <a:srgbClr val="171717"/>
                </a:solidFill>
                <a:latin typeface="Arial"/>
                <a:cs typeface="Arial"/>
              </a:rPr>
              <a:t> </a:t>
            </a:r>
            <a:r>
              <a:rPr dirty="0" sz="900" spc="-25" b="1">
                <a:solidFill>
                  <a:srgbClr val="171717"/>
                </a:solidFill>
                <a:latin typeface="Arial"/>
                <a:cs typeface="Arial"/>
              </a:rPr>
              <a:t>4%</a:t>
            </a:r>
            <a:endParaRPr sz="900">
              <a:latin typeface="Arial"/>
              <a:cs typeface="Arial"/>
            </a:endParaRPr>
          </a:p>
        </p:txBody>
      </p:sp>
      <p:sp>
        <p:nvSpPr>
          <p:cNvPr id="43" name="object 43" descr=""/>
          <p:cNvSpPr txBox="1"/>
          <p:nvPr/>
        </p:nvSpPr>
        <p:spPr>
          <a:xfrm>
            <a:off x="6262878" y="4184142"/>
            <a:ext cx="735965" cy="425450"/>
          </a:xfrm>
          <a:prstGeom prst="rect">
            <a:avLst/>
          </a:prstGeom>
        </p:spPr>
        <p:txBody>
          <a:bodyPr wrap="square" lIns="0" tIns="18415" rIns="0" bIns="0" rtlCol="0" vert="horz">
            <a:spAutoFit/>
          </a:bodyPr>
          <a:lstStyle/>
          <a:p>
            <a:pPr algn="ctr" marL="12065" marR="5080" indent="1270">
              <a:lnSpc>
                <a:spcPct val="95800"/>
              </a:lnSpc>
              <a:spcBef>
                <a:spcPts val="145"/>
              </a:spcBef>
            </a:pPr>
            <a:r>
              <a:rPr dirty="0" sz="900" spc="-10">
                <a:solidFill>
                  <a:srgbClr val="171717"/>
                </a:solidFill>
                <a:latin typeface="Arial MT"/>
                <a:cs typeface="Arial MT"/>
              </a:rPr>
              <a:t>Transmission </a:t>
            </a:r>
            <a:r>
              <a:rPr dirty="0" sz="900">
                <a:solidFill>
                  <a:srgbClr val="171717"/>
                </a:solidFill>
                <a:latin typeface="Arial MT"/>
                <a:cs typeface="Arial MT"/>
              </a:rPr>
              <a:t>&amp; </a:t>
            </a:r>
            <a:r>
              <a:rPr dirty="0" sz="900" spc="-10">
                <a:solidFill>
                  <a:srgbClr val="171717"/>
                </a:solidFill>
                <a:latin typeface="Arial MT"/>
                <a:cs typeface="Arial MT"/>
              </a:rPr>
              <a:t>Distribution, </a:t>
            </a:r>
            <a:r>
              <a:rPr dirty="0" sz="900" spc="-25">
                <a:solidFill>
                  <a:srgbClr val="171717"/>
                </a:solidFill>
                <a:latin typeface="Arial MT"/>
                <a:cs typeface="Arial MT"/>
              </a:rPr>
              <a:t>1%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44" name="object 44" descr=""/>
          <p:cNvSpPr/>
          <p:nvPr/>
        </p:nvSpPr>
        <p:spPr>
          <a:xfrm>
            <a:off x="4547996" y="4184522"/>
            <a:ext cx="2174875" cy="1527175"/>
          </a:xfrm>
          <a:custGeom>
            <a:avLst/>
            <a:gdLst/>
            <a:ahLst/>
            <a:cxnLst/>
            <a:rect l="l" t="t" r="r" b="b"/>
            <a:pathLst>
              <a:path w="2174875" h="1527175">
                <a:moveTo>
                  <a:pt x="1422653" y="1155573"/>
                </a:moveTo>
                <a:lnTo>
                  <a:pt x="1428494" y="1126658"/>
                </a:lnTo>
                <a:lnTo>
                  <a:pt x="1444418" y="1103042"/>
                </a:lnTo>
                <a:lnTo>
                  <a:pt x="1468034" y="1087118"/>
                </a:lnTo>
                <a:lnTo>
                  <a:pt x="1496949" y="1081277"/>
                </a:lnTo>
                <a:lnTo>
                  <a:pt x="2100453" y="1081277"/>
                </a:lnTo>
                <a:lnTo>
                  <a:pt x="2129367" y="1087118"/>
                </a:lnTo>
                <a:lnTo>
                  <a:pt x="2152983" y="1103042"/>
                </a:lnTo>
                <a:lnTo>
                  <a:pt x="2168907" y="1126658"/>
                </a:lnTo>
                <a:lnTo>
                  <a:pt x="2174748" y="1155573"/>
                </a:lnTo>
                <a:lnTo>
                  <a:pt x="2174748" y="1452752"/>
                </a:lnTo>
                <a:lnTo>
                  <a:pt x="2168907" y="1481672"/>
                </a:lnTo>
                <a:lnTo>
                  <a:pt x="2152983" y="1505288"/>
                </a:lnTo>
                <a:lnTo>
                  <a:pt x="2129367" y="1521209"/>
                </a:lnTo>
                <a:lnTo>
                  <a:pt x="2100453" y="1527048"/>
                </a:lnTo>
                <a:lnTo>
                  <a:pt x="1496949" y="1527048"/>
                </a:lnTo>
                <a:lnTo>
                  <a:pt x="1468034" y="1521209"/>
                </a:lnTo>
                <a:lnTo>
                  <a:pt x="1444418" y="1505288"/>
                </a:lnTo>
                <a:lnTo>
                  <a:pt x="1428494" y="1481672"/>
                </a:lnTo>
                <a:lnTo>
                  <a:pt x="1422653" y="1452752"/>
                </a:lnTo>
                <a:lnTo>
                  <a:pt x="1422653" y="1155573"/>
                </a:lnTo>
                <a:close/>
              </a:path>
              <a:path w="2174875" h="1527175">
                <a:moveTo>
                  <a:pt x="0" y="64262"/>
                </a:moveTo>
                <a:lnTo>
                  <a:pt x="5058" y="39272"/>
                </a:lnTo>
                <a:lnTo>
                  <a:pt x="18843" y="18843"/>
                </a:lnTo>
                <a:lnTo>
                  <a:pt x="39272" y="5058"/>
                </a:lnTo>
                <a:lnTo>
                  <a:pt x="64262" y="0"/>
                </a:lnTo>
                <a:lnTo>
                  <a:pt x="699262" y="0"/>
                </a:lnTo>
                <a:lnTo>
                  <a:pt x="724251" y="5058"/>
                </a:lnTo>
                <a:lnTo>
                  <a:pt x="744680" y="18843"/>
                </a:lnTo>
                <a:lnTo>
                  <a:pt x="758465" y="39272"/>
                </a:lnTo>
                <a:lnTo>
                  <a:pt x="763524" y="64262"/>
                </a:lnTo>
                <a:lnTo>
                  <a:pt x="763524" y="321309"/>
                </a:lnTo>
                <a:lnTo>
                  <a:pt x="758465" y="346299"/>
                </a:lnTo>
                <a:lnTo>
                  <a:pt x="744680" y="366728"/>
                </a:lnTo>
                <a:lnTo>
                  <a:pt x="724251" y="380513"/>
                </a:lnTo>
                <a:lnTo>
                  <a:pt x="699262" y="385571"/>
                </a:lnTo>
                <a:lnTo>
                  <a:pt x="64262" y="385571"/>
                </a:lnTo>
                <a:lnTo>
                  <a:pt x="39272" y="380513"/>
                </a:lnTo>
                <a:lnTo>
                  <a:pt x="18843" y="366728"/>
                </a:lnTo>
                <a:lnTo>
                  <a:pt x="5058" y="346299"/>
                </a:lnTo>
                <a:lnTo>
                  <a:pt x="0" y="321309"/>
                </a:lnTo>
                <a:lnTo>
                  <a:pt x="0" y="64262"/>
                </a:lnTo>
                <a:close/>
              </a:path>
            </a:pathLst>
          </a:custGeom>
          <a:ln w="19050">
            <a:solidFill>
              <a:srgbClr val="B7B7B7"/>
            </a:solidFill>
            <a:prstDash val="sysDash"/>
          </a:ln>
        </p:spPr>
        <p:txBody>
          <a:bodyPr wrap="square" lIns="0" tIns="0" rIns="0" bIns="0" rtlCol="0"/>
          <a:lstStyle/>
          <a:p/>
        </p:txBody>
      </p:sp>
      <p:pic>
        <p:nvPicPr>
          <p:cNvPr id="45" name="object 45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33983" y="899541"/>
            <a:ext cx="57150" cy="305181"/>
          </a:xfrm>
          <a:prstGeom prst="rect">
            <a:avLst/>
          </a:prstGeom>
        </p:spPr>
      </p:pic>
      <p:pic>
        <p:nvPicPr>
          <p:cNvPr id="46" name="object 46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244846" y="899541"/>
            <a:ext cx="57150" cy="305181"/>
          </a:xfrm>
          <a:prstGeom prst="rect">
            <a:avLst/>
          </a:prstGeom>
        </p:spPr>
      </p:pic>
      <p:sp>
        <p:nvSpPr>
          <p:cNvPr id="47" name="object 47" descr=""/>
          <p:cNvSpPr txBox="1"/>
          <p:nvPr/>
        </p:nvSpPr>
        <p:spPr>
          <a:xfrm>
            <a:off x="5323585" y="941832"/>
            <a:ext cx="2413000" cy="76073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ts val="1620"/>
              </a:lnSpc>
              <a:spcBef>
                <a:spcPts val="95"/>
              </a:spcBef>
            </a:pPr>
            <a:r>
              <a:rPr dirty="0" sz="1400" b="1">
                <a:solidFill>
                  <a:srgbClr val="03234D"/>
                </a:solidFill>
                <a:latin typeface="Arial"/>
                <a:cs typeface="Arial"/>
              </a:rPr>
              <a:t>U.S.</a:t>
            </a:r>
            <a:r>
              <a:rPr dirty="0" sz="1400" spc="-25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3234D"/>
                </a:solidFill>
                <a:latin typeface="Arial"/>
                <a:cs typeface="Arial"/>
              </a:rPr>
              <a:t>Inflation</a:t>
            </a:r>
            <a:r>
              <a:rPr dirty="0" sz="1400" spc="-50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3234D"/>
                </a:solidFill>
                <a:latin typeface="Arial"/>
                <a:cs typeface="Arial"/>
              </a:rPr>
              <a:t>Reduction</a:t>
            </a:r>
            <a:r>
              <a:rPr dirty="0" sz="1400" spc="-90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400" spc="-25" b="1">
                <a:solidFill>
                  <a:srgbClr val="03234D"/>
                </a:solidFill>
                <a:latin typeface="Arial"/>
                <a:cs typeface="Arial"/>
              </a:rPr>
              <a:t>Act</a:t>
            </a:r>
            <a:endParaRPr sz="1400">
              <a:latin typeface="Arial"/>
              <a:cs typeface="Arial"/>
            </a:endParaRPr>
          </a:p>
          <a:p>
            <a:pPr marL="221615" indent="-113664">
              <a:lnSpc>
                <a:spcPts val="900"/>
              </a:lnSpc>
              <a:buClr>
                <a:srgbClr val="009999"/>
              </a:buClr>
              <a:buFont typeface="Wingdings"/>
              <a:buChar char=""/>
              <a:tabLst>
                <a:tab pos="221615" algn="l"/>
              </a:tabLst>
            </a:pP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The</a:t>
            </a:r>
            <a:r>
              <a:rPr dirty="0" sz="800" spc="-2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IRA</a:t>
            </a:r>
            <a:r>
              <a:rPr dirty="0" sz="800" spc="-3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is</a:t>
            </a:r>
            <a:r>
              <a:rPr dirty="0" sz="800" spc="-3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expected</a:t>
            </a:r>
            <a:r>
              <a:rPr dirty="0" sz="800" spc="-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to</a:t>
            </a:r>
            <a:r>
              <a:rPr dirty="0" sz="800" spc="-2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catalyze</a:t>
            </a:r>
            <a:r>
              <a:rPr dirty="0" sz="800" spc="-1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investments</a:t>
            </a:r>
            <a:r>
              <a:rPr dirty="0" sz="800" spc="-1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 spc="-25">
                <a:solidFill>
                  <a:srgbClr val="010027"/>
                </a:solidFill>
                <a:latin typeface="Arial MT"/>
                <a:cs typeface="Arial MT"/>
              </a:rPr>
              <a:t>in</a:t>
            </a:r>
            <a:endParaRPr sz="800">
              <a:latin typeface="Arial MT"/>
              <a:cs typeface="Arial MT"/>
            </a:endParaRPr>
          </a:p>
          <a:p>
            <a:pPr marL="222250" marR="5080">
              <a:lnSpc>
                <a:spcPct val="100000"/>
              </a:lnSpc>
            </a:pP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domestic</a:t>
            </a:r>
            <a:r>
              <a:rPr dirty="0" sz="800" spc="-1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 spc="-10">
                <a:solidFill>
                  <a:srgbClr val="010027"/>
                </a:solidFill>
                <a:latin typeface="Arial MT"/>
                <a:cs typeface="Arial MT"/>
              </a:rPr>
              <a:t>manufacturing</a:t>
            </a:r>
            <a:r>
              <a:rPr dirty="0" sz="800" spc="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capacity and</a:t>
            </a:r>
            <a:r>
              <a:rPr dirty="0" sz="800" spc="-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 spc="-10">
                <a:solidFill>
                  <a:srgbClr val="010027"/>
                </a:solidFill>
                <a:latin typeface="Arial MT"/>
                <a:cs typeface="Arial MT"/>
              </a:rPr>
              <a:t>innovation 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with</a:t>
            </a:r>
            <a:r>
              <a:rPr dirty="0" sz="800" spc="-1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the highest </a:t>
            </a:r>
            <a:r>
              <a:rPr dirty="0" sz="800" spc="-10">
                <a:solidFill>
                  <a:srgbClr val="010027"/>
                </a:solidFill>
                <a:latin typeface="Arial MT"/>
                <a:cs typeface="Arial MT"/>
              </a:rPr>
              <a:t>beneficiaries</a:t>
            </a:r>
            <a:r>
              <a:rPr dirty="0" sz="800" spc="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 spc="-10">
                <a:solidFill>
                  <a:srgbClr val="010027"/>
                </a:solidFill>
                <a:latin typeface="Arial MT"/>
                <a:cs typeface="Arial MT"/>
              </a:rPr>
              <a:t>being</a:t>
            </a:r>
            <a:endParaRPr sz="800">
              <a:latin typeface="Arial MT"/>
              <a:cs typeface="Arial MT"/>
            </a:endParaRPr>
          </a:p>
          <a:p>
            <a:pPr marL="149225">
              <a:lnSpc>
                <a:spcPct val="100000"/>
              </a:lnSpc>
              <a:spcBef>
                <a:spcPts val="395"/>
              </a:spcBef>
            </a:pPr>
            <a:r>
              <a:rPr dirty="0" sz="800" b="1">
                <a:solidFill>
                  <a:srgbClr val="171717"/>
                </a:solidFill>
                <a:latin typeface="Arial"/>
                <a:cs typeface="Arial"/>
              </a:rPr>
              <a:t>Energy</a:t>
            </a:r>
            <a:r>
              <a:rPr dirty="0" sz="800" spc="-15" b="1">
                <a:solidFill>
                  <a:srgbClr val="171717"/>
                </a:solidFill>
                <a:latin typeface="Arial"/>
                <a:cs typeface="Arial"/>
              </a:rPr>
              <a:t> </a:t>
            </a:r>
            <a:r>
              <a:rPr dirty="0" sz="800" b="1">
                <a:solidFill>
                  <a:srgbClr val="171717"/>
                </a:solidFill>
                <a:latin typeface="Arial"/>
                <a:cs typeface="Arial"/>
              </a:rPr>
              <a:t>and</a:t>
            </a:r>
            <a:r>
              <a:rPr dirty="0" sz="800" spc="-25" b="1">
                <a:solidFill>
                  <a:srgbClr val="171717"/>
                </a:solidFill>
                <a:latin typeface="Arial"/>
                <a:cs typeface="Arial"/>
              </a:rPr>
              <a:t> </a:t>
            </a:r>
            <a:r>
              <a:rPr dirty="0" sz="800" b="1">
                <a:solidFill>
                  <a:srgbClr val="010027"/>
                </a:solidFill>
                <a:latin typeface="Arial"/>
                <a:cs typeface="Arial"/>
              </a:rPr>
              <a:t>climate</a:t>
            </a:r>
            <a:r>
              <a:rPr dirty="0" sz="800" spc="-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800" b="1">
                <a:solidFill>
                  <a:srgbClr val="171717"/>
                </a:solidFill>
                <a:latin typeface="Arial"/>
                <a:cs typeface="Arial"/>
              </a:rPr>
              <a:t>change</a:t>
            </a:r>
            <a:r>
              <a:rPr dirty="0" sz="800" spc="-10" b="1">
                <a:solidFill>
                  <a:srgbClr val="171717"/>
                </a:solidFill>
                <a:latin typeface="Arial"/>
                <a:cs typeface="Arial"/>
              </a:rPr>
              <a:t> </a:t>
            </a:r>
            <a:r>
              <a:rPr dirty="0" sz="800" b="1">
                <a:solidFill>
                  <a:srgbClr val="171717"/>
                </a:solidFill>
                <a:latin typeface="Arial"/>
                <a:cs typeface="Arial"/>
              </a:rPr>
              <a:t>funding</a:t>
            </a:r>
            <a:r>
              <a:rPr dirty="0" sz="800" spc="-25" b="1">
                <a:solidFill>
                  <a:srgbClr val="171717"/>
                </a:solidFill>
                <a:latin typeface="Arial"/>
                <a:cs typeface="Arial"/>
              </a:rPr>
              <a:t> </a:t>
            </a:r>
            <a:r>
              <a:rPr dirty="0" sz="800" b="1">
                <a:solidFill>
                  <a:srgbClr val="171717"/>
                </a:solidFill>
                <a:latin typeface="Arial"/>
                <a:cs typeface="Arial"/>
              </a:rPr>
              <a:t>in</a:t>
            </a:r>
            <a:r>
              <a:rPr dirty="0" sz="800" spc="-30" b="1">
                <a:solidFill>
                  <a:srgbClr val="171717"/>
                </a:solidFill>
                <a:latin typeface="Arial"/>
                <a:cs typeface="Arial"/>
              </a:rPr>
              <a:t> </a:t>
            </a:r>
            <a:r>
              <a:rPr dirty="0" sz="800" spc="-25" b="1">
                <a:solidFill>
                  <a:srgbClr val="171717"/>
                </a:solidFill>
                <a:latin typeface="Arial"/>
                <a:cs typeface="Arial"/>
              </a:rPr>
              <a:t>IRA</a:t>
            </a:r>
            <a:endParaRPr sz="800">
              <a:latin typeface="Arial"/>
              <a:cs typeface="Arial"/>
            </a:endParaRPr>
          </a:p>
        </p:txBody>
      </p:sp>
      <p:pic>
        <p:nvPicPr>
          <p:cNvPr id="48" name="object 48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632039" y="2206911"/>
            <a:ext cx="477853" cy="555964"/>
          </a:xfrm>
          <a:prstGeom prst="rect">
            <a:avLst/>
          </a:prstGeom>
        </p:spPr>
      </p:pic>
      <p:pic>
        <p:nvPicPr>
          <p:cNvPr id="49" name="object 49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582966" y="3146327"/>
            <a:ext cx="576000" cy="575249"/>
          </a:xfrm>
          <a:prstGeom prst="rect">
            <a:avLst/>
          </a:prstGeom>
        </p:spPr>
      </p:pic>
      <p:pic>
        <p:nvPicPr>
          <p:cNvPr id="50" name="object 50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694489" y="1399829"/>
            <a:ext cx="357537" cy="573715"/>
          </a:xfrm>
          <a:prstGeom prst="rect">
            <a:avLst/>
          </a:prstGeom>
        </p:spPr>
      </p:pic>
      <p:sp>
        <p:nvSpPr>
          <p:cNvPr id="51" name="object 51" descr=""/>
          <p:cNvSpPr txBox="1"/>
          <p:nvPr/>
        </p:nvSpPr>
        <p:spPr>
          <a:xfrm>
            <a:off x="740663" y="941832"/>
            <a:ext cx="4345305" cy="27762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ts val="1614"/>
              </a:lnSpc>
              <a:spcBef>
                <a:spcPts val="95"/>
              </a:spcBef>
            </a:pPr>
            <a:r>
              <a:rPr dirty="0" sz="1400" b="1">
                <a:solidFill>
                  <a:srgbClr val="03234D"/>
                </a:solidFill>
                <a:latin typeface="Arial"/>
                <a:cs typeface="Arial"/>
              </a:rPr>
              <a:t>EU</a:t>
            </a:r>
            <a:r>
              <a:rPr dirty="0" sz="1400" spc="-15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400" spc="-10" b="1">
                <a:solidFill>
                  <a:srgbClr val="03234D"/>
                </a:solidFill>
                <a:latin typeface="Arial"/>
                <a:cs typeface="Arial"/>
              </a:rPr>
              <a:t>commission</a:t>
            </a:r>
            <a:r>
              <a:rPr dirty="0" sz="1400" spc="-35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3234D"/>
                </a:solidFill>
                <a:latin typeface="Arial"/>
                <a:cs typeface="Arial"/>
              </a:rPr>
              <a:t>Grean</a:t>
            </a:r>
            <a:r>
              <a:rPr dirty="0" sz="1400" spc="-35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3234D"/>
                </a:solidFill>
                <a:latin typeface="Arial"/>
                <a:cs typeface="Arial"/>
              </a:rPr>
              <a:t>Deal</a:t>
            </a:r>
            <a:r>
              <a:rPr dirty="0" sz="1400" spc="-30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3234D"/>
                </a:solidFill>
                <a:latin typeface="Arial"/>
                <a:cs typeface="Arial"/>
              </a:rPr>
              <a:t>Industrial</a:t>
            </a:r>
            <a:r>
              <a:rPr dirty="0" sz="1400" spc="-40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400" spc="-20" b="1">
                <a:solidFill>
                  <a:srgbClr val="03234D"/>
                </a:solidFill>
                <a:latin typeface="Arial"/>
                <a:cs typeface="Arial"/>
              </a:rPr>
              <a:t>Plan</a:t>
            </a:r>
            <a:endParaRPr sz="1400">
              <a:latin typeface="Arial"/>
              <a:cs typeface="Arial"/>
            </a:endParaRPr>
          </a:p>
          <a:p>
            <a:pPr marL="462915">
              <a:lnSpc>
                <a:spcPts val="1135"/>
              </a:lnSpc>
            </a:pPr>
            <a:r>
              <a:rPr dirty="0" sz="1000" b="1">
                <a:solidFill>
                  <a:srgbClr val="010027"/>
                </a:solidFill>
                <a:latin typeface="Arial"/>
                <a:cs typeface="Arial"/>
              </a:rPr>
              <a:t>Predictable</a:t>
            </a:r>
            <a:r>
              <a:rPr dirty="0" sz="1000" spc="-2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000" b="1">
                <a:solidFill>
                  <a:srgbClr val="010027"/>
                </a:solidFill>
                <a:latin typeface="Arial"/>
                <a:cs typeface="Arial"/>
              </a:rPr>
              <a:t>and</a:t>
            </a:r>
            <a:r>
              <a:rPr dirty="0" sz="1000" spc="-1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000" b="1">
                <a:solidFill>
                  <a:srgbClr val="010027"/>
                </a:solidFill>
                <a:latin typeface="Arial"/>
                <a:cs typeface="Arial"/>
              </a:rPr>
              <a:t>simplified</a:t>
            </a:r>
            <a:r>
              <a:rPr dirty="0" sz="1000" spc="-1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000" spc="-10" b="1">
                <a:solidFill>
                  <a:srgbClr val="010027"/>
                </a:solidFill>
                <a:latin typeface="Arial"/>
                <a:cs typeface="Arial"/>
              </a:rPr>
              <a:t>regulatory</a:t>
            </a:r>
            <a:r>
              <a:rPr dirty="0" sz="1000" spc="-3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000" spc="-10" b="1">
                <a:solidFill>
                  <a:srgbClr val="010027"/>
                </a:solidFill>
                <a:latin typeface="Arial"/>
                <a:cs typeface="Arial"/>
              </a:rPr>
              <a:t>environment</a:t>
            </a:r>
            <a:endParaRPr sz="1000">
              <a:latin typeface="Arial"/>
              <a:cs typeface="Arial"/>
            </a:endParaRPr>
          </a:p>
          <a:p>
            <a:pPr marL="577215" marR="20320" indent="-114300">
              <a:lnSpc>
                <a:spcPct val="100000"/>
              </a:lnSpc>
              <a:spcBef>
                <a:spcPts val="305"/>
              </a:spcBef>
              <a:buClr>
                <a:srgbClr val="009999"/>
              </a:buClr>
              <a:buFont typeface="Wingdings"/>
              <a:buChar char=""/>
              <a:tabLst>
                <a:tab pos="577215" algn="l"/>
              </a:tabLst>
            </a:pPr>
            <a:r>
              <a:rPr dirty="0" sz="900" b="1">
                <a:solidFill>
                  <a:srgbClr val="010027"/>
                </a:solidFill>
                <a:latin typeface="Arial"/>
                <a:cs typeface="Arial"/>
              </a:rPr>
              <a:t>The</a:t>
            </a:r>
            <a:r>
              <a:rPr dirty="0" sz="900" spc="-3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net</a:t>
            </a:r>
            <a:r>
              <a:rPr dirty="0" sz="900" spc="-2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zero</a:t>
            </a:r>
            <a:r>
              <a:rPr dirty="0" sz="900" spc="-2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industrial</a:t>
            </a:r>
            <a:r>
              <a:rPr dirty="0" sz="900" spc="-2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act</a:t>
            </a:r>
            <a:r>
              <a:rPr dirty="0" sz="900" spc="-2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will</a:t>
            </a:r>
            <a:r>
              <a:rPr dirty="0" sz="900" spc="-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provide</a:t>
            </a:r>
            <a:r>
              <a:rPr dirty="0" sz="900" spc="-2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a</a:t>
            </a:r>
            <a:r>
              <a:rPr dirty="0" sz="900" spc="-2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supportive</a:t>
            </a:r>
            <a:r>
              <a:rPr dirty="0" sz="900" spc="-2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framework</a:t>
            </a:r>
            <a:r>
              <a:rPr dirty="0" sz="900" spc="-1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900" spc="-25">
                <a:solidFill>
                  <a:srgbClr val="010027"/>
                </a:solidFill>
                <a:latin typeface="Arial MT"/>
                <a:cs typeface="Arial MT"/>
              </a:rPr>
              <a:t>for</a:t>
            </a:r>
            <a:r>
              <a:rPr dirty="0" sz="900" spc="50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industrial</a:t>
            </a:r>
            <a:r>
              <a:rPr dirty="0" sz="900" spc="-2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capacity</a:t>
            </a:r>
            <a:r>
              <a:rPr dirty="0" sz="900" spc="-2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goals</a:t>
            </a:r>
            <a:r>
              <a:rPr dirty="0" sz="900" spc="-1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by</a:t>
            </a:r>
            <a:r>
              <a:rPr dirty="0" sz="900" spc="-2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2030</a:t>
            </a:r>
            <a:r>
              <a:rPr dirty="0" sz="900" spc="-2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by</a:t>
            </a:r>
            <a:r>
              <a:rPr dirty="0" sz="900" spc="-2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reducing</a:t>
            </a:r>
            <a:r>
              <a:rPr dirty="0" sz="900" spc="-1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length</a:t>
            </a:r>
            <a:r>
              <a:rPr dirty="0" sz="900" spc="-1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of</a:t>
            </a:r>
            <a:r>
              <a:rPr dirty="0" sz="900" spc="-2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permitting</a:t>
            </a:r>
            <a:r>
              <a:rPr dirty="0" sz="900" spc="-2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900" spc="-10">
                <a:solidFill>
                  <a:srgbClr val="010027"/>
                </a:solidFill>
                <a:latin typeface="Arial MT"/>
                <a:cs typeface="Arial MT"/>
              </a:rPr>
              <a:t>process, 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reinforcing</a:t>
            </a:r>
            <a:r>
              <a:rPr dirty="0" sz="900" spc="-10">
                <a:solidFill>
                  <a:srgbClr val="010027"/>
                </a:solidFill>
                <a:latin typeface="Arial MT"/>
                <a:cs typeface="Arial MT"/>
              </a:rPr>
              <a:t> administrative</a:t>
            </a:r>
            <a:r>
              <a:rPr dirty="0" sz="900" spc="-1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capacity,</a:t>
            </a:r>
            <a:r>
              <a:rPr dirty="0" sz="900" spc="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and</a:t>
            </a:r>
            <a:r>
              <a:rPr dirty="0" sz="900" spc="-1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providing</a:t>
            </a:r>
            <a:r>
              <a:rPr dirty="0" sz="900" spc="-1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specific</a:t>
            </a:r>
            <a:r>
              <a:rPr dirty="0" sz="900" spc="-1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time</a:t>
            </a:r>
            <a:r>
              <a:rPr dirty="0" sz="900" spc="-1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900" spc="-10">
                <a:solidFill>
                  <a:srgbClr val="010027"/>
                </a:solidFill>
                <a:latin typeface="Arial MT"/>
                <a:cs typeface="Arial MT"/>
              </a:rPr>
              <a:t>limits</a:t>
            </a:r>
            <a:endParaRPr sz="900">
              <a:latin typeface="Arial MT"/>
              <a:cs typeface="Arial MT"/>
            </a:endParaRPr>
          </a:p>
          <a:p>
            <a:pPr marL="577215" marR="65405" indent="-114300">
              <a:lnSpc>
                <a:spcPct val="100000"/>
              </a:lnSpc>
              <a:spcBef>
                <a:spcPts val="300"/>
              </a:spcBef>
              <a:buClr>
                <a:srgbClr val="009999"/>
              </a:buClr>
              <a:buFont typeface="Wingdings"/>
              <a:buChar char=""/>
              <a:tabLst>
                <a:tab pos="577215" algn="l"/>
              </a:tabLst>
            </a:pP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Complemented</a:t>
            </a:r>
            <a:r>
              <a:rPr dirty="0" sz="900" spc="-2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by</a:t>
            </a:r>
            <a:r>
              <a:rPr dirty="0" sz="900" spc="-2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the</a:t>
            </a:r>
            <a:r>
              <a:rPr dirty="0" sz="900" spc="-3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Critical</a:t>
            </a:r>
            <a:r>
              <a:rPr dirty="0" sz="900" spc="-2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Raw</a:t>
            </a:r>
            <a:r>
              <a:rPr dirty="0" sz="900" spc="-2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Materials</a:t>
            </a:r>
            <a:r>
              <a:rPr dirty="0" sz="900" spc="-2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Act</a:t>
            </a:r>
            <a:r>
              <a:rPr dirty="0" sz="900" spc="-2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which</a:t>
            </a:r>
            <a:r>
              <a:rPr dirty="0" sz="900" spc="-1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ensures</a:t>
            </a:r>
            <a:r>
              <a:rPr dirty="0" sz="900" spc="-1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900" spc="-10">
                <a:solidFill>
                  <a:srgbClr val="010027"/>
                </a:solidFill>
                <a:latin typeface="Arial MT"/>
                <a:cs typeface="Arial MT"/>
              </a:rPr>
              <a:t>sufficient 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access</a:t>
            </a:r>
            <a:r>
              <a:rPr dirty="0" sz="900" spc="-1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to</a:t>
            </a:r>
            <a:r>
              <a:rPr dirty="0" sz="900" spc="-1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key</a:t>
            </a:r>
            <a:r>
              <a:rPr dirty="0" sz="900" spc="-10">
                <a:solidFill>
                  <a:srgbClr val="010027"/>
                </a:solidFill>
                <a:latin typeface="Arial MT"/>
                <a:cs typeface="Arial MT"/>
              </a:rPr>
              <a:t> resources</a:t>
            </a:r>
            <a:endParaRPr sz="900">
              <a:latin typeface="Arial MT"/>
              <a:cs typeface="Arial MT"/>
            </a:endParaRPr>
          </a:p>
          <a:p>
            <a:pPr marL="461009">
              <a:lnSpc>
                <a:spcPts val="1040"/>
              </a:lnSpc>
            </a:pPr>
            <a:r>
              <a:rPr dirty="0" sz="900" b="1">
                <a:solidFill>
                  <a:srgbClr val="010027"/>
                </a:solidFill>
                <a:latin typeface="Arial"/>
                <a:cs typeface="Arial"/>
              </a:rPr>
              <a:t>Speeding</a:t>
            </a:r>
            <a:r>
              <a:rPr dirty="0" sz="900" spc="-3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900" b="1">
                <a:solidFill>
                  <a:srgbClr val="010027"/>
                </a:solidFill>
                <a:latin typeface="Arial"/>
                <a:cs typeface="Arial"/>
              </a:rPr>
              <a:t>access</a:t>
            </a:r>
            <a:r>
              <a:rPr dirty="0" sz="900" spc="-2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900" b="1">
                <a:solidFill>
                  <a:srgbClr val="010027"/>
                </a:solidFill>
                <a:latin typeface="Arial"/>
                <a:cs typeface="Arial"/>
              </a:rPr>
              <a:t>to</a:t>
            </a:r>
            <a:r>
              <a:rPr dirty="0" sz="900" spc="-2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900" spc="-10" b="1">
                <a:solidFill>
                  <a:srgbClr val="010027"/>
                </a:solidFill>
                <a:latin typeface="Arial"/>
                <a:cs typeface="Arial"/>
              </a:rPr>
              <a:t>financing</a:t>
            </a:r>
            <a:endParaRPr sz="900">
              <a:latin typeface="Arial"/>
              <a:cs typeface="Arial"/>
            </a:endParaRPr>
          </a:p>
          <a:p>
            <a:pPr marL="575310" marR="5080" indent="-114300">
              <a:lnSpc>
                <a:spcPct val="100000"/>
              </a:lnSpc>
              <a:spcBef>
                <a:spcPts val="5"/>
              </a:spcBef>
              <a:buClr>
                <a:srgbClr val="009999"/>
              </a:buClr>
              <a:buFont typeface="Wingdings"/>
              <a:buChar char=""/>
              <a:tabLst>
                <a:tab pos="575310" algn="l"/>
              </a:tabLst>
            </a:pP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Allow</a:t>
            </a:r>
            <a:r>
              <a:rPr dirty="0" sz="800" spc="-3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ease</a:t>
            </a:r>
            <a:r>
              <a:rPr dirty="0" sz="800" spc="-1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of</a:t>
            </a:r>
            <a:r>
              <a:rPr dirty="0" sz="800" spc="-2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access</a:t>
            </a:r>
            <a:r>
              <a:rPr dirty="0" sz="800" spc="-2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for</a:t>
            </a:r>
            <a:r>
              <a:rPr dirty="0" sz="800" spc="-3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member</a:t>
            </a:r>
            <a:r>
              <a:rPr dirty="0" sz="800" spc="-2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states</a:t>
            </a:r>
            <a:r>
              <a:rPr dirty="0" sz="800" spc="-1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to</a:t>
            </a:r>
            <a:r>
              <a:rPr dirty="0" sz="800" spc="-2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support</a:t>
            </a:r>
            <a:r>
              <a:rPr dirty="0" sz="800" spc="-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the</a:t>
            </a:r>
            <a:r>
              <a:rPr dirty="0" sz="800" spc="-1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deployment of</a:t>
            </a:r>
            <a:r>
              <a:rPr dirty="0" sz="800" spc="-2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all</a:t>
            </a:r>
            <a:r>
              <a:rPr dirty="0" sz="800" spc="-2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 spc="-10">
                <a:solidFill>
                  <a:srgbClr val="010027"/>
                </a:solidFill>
                <a:latin typeface="Arial MT"/>
                <a:cs typeface="Arial MT"/>
              </a:rPr>
              <a:t>renewable 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energy</a:t>
            </a:r>
            <a:r>
              <a:rPr dirty="0" sz="800" spc="-1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sources</a:t>
            </a:r>
            <a:r>
              <a:rPr dirty="0" sz="800" spc="-1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by</a:t>
            </a:r>
            <a:r>
              <a:rPr dirty="0" sz="800" spc="-3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granting</a:t>
            </a:r>
            <a:r>
              <a:rPr dirty="0" sz="800" spc="-1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aid</a:t>
            </a:r>
            <a:r>
              <a:rPr dirty="0" sz="800" spc="-2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for</a:t>
            </a:r>
            <a:r>
              <a:rPr dirty="0" sz="800" spc="-3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less</a:t>
            </a:r>
            <a:r>
              <a:rPr dirty="0" sz="800" spc="-3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mature</a:t>
            </a:r>
            <a:r>
              <a:rPr dirty="0" sz="800" spc="-2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technologies and</a:t>
            </a:r>
            <a:r>
              <a:rPr dirty="0" sz="800" spc="-2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 spc="-10">
                <a:solidFill>
                  <a:srgbClr val="010027"/>
                </a:solidFill>
                <a:latin typeface="Arial MT"/>
                <a:cs typeface="Arial MT"/>
              </a:rPr>
              <a:t>incentivize 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investment</a:t>
            </a:r>
            <a:r>
              <a:rPr dirty="0" sz="800" spc="-1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with</a:t>
            </a:r>
            <a:r>
              <a:rPr dirty="0" sz="800" spc="-1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higher</a:t>
            </a:r>
            <a:r>
              <a:rPr dirty="0" sz="800" spc="-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aid</a:t>
            </a:r>
            <a:r>
              <a:rPr dirty="0" sz="800" spc="-1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ceilings</a:t>
            </a:r>
            <a:r>
              <a:rPr dirty="0" sz="800" spc="-2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to</a:t>
            </a:r>
            <a:r>
              <a:rPr dirty="0" sz="800" spc="-1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 spc="-10">
                <a:solidFill>
                  <a:srgbClr val="010027"/>
                </a:solidFill>
                <a:latin typeface="Arial MT"/>
                <a:cs typeface="Arial MT"/>
              </a:rPr>
              <a:t>fast-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track</a:t>
            </a:r>
            <a:r>
              <a:rPr dirty="0" sz="800" spc="-1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the</a:t>
            </a:r>
            <a:r>
              <a:rPr dirty="0" sz="800" spc="-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green </a:t>
            </a:r>
            <a:r>
              <a:rPr dirty="0" sz="800" spc="-10">
                <a:solidFill>
                  <a:srgbClr val="010027"/>
                </a:solidFill>
                <a:latin typeface="Arial MT"/>
                <a:cs typeface="Arial MT"/>
              </a:rPr>
              <a:t>transition</a:t>
            </a:r>
            <a:r>
              <a:rPr dirty="0" sz="800" spc="-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using</a:t>
            </a:r>
            <a:r>
              <a:rPr dirty="0" sz="800" spc="-1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 spc="-10">
                <a:solidFill>
                  <a:srgbClr val="010027"/>
                </a:solidFill>
                <a:latin typeface="Arial MT"/>
                <a:cs typeface="Arial MT"/>
              </a:rPr>
              <a:t>national funding</a:t>
            </a:r>
            <a:endParaRPr sz="800">
              <a:latin typeface="Arial MT"/>
              <a:cs typeface="Arial MT"/>
            </a:endParaRPr>
          </a:p>
          <a:p>
            <a:pPr marL="575310" marR="286385" indent="-114300">
              <a:lnSpc>
                <a:spcPct val="100000"/>
              </a:lnSpc>
              <a:spcBef>
                <a:spcPts val="300"/>
              </a:spcBef>
              <a:buClr>
                <a:srgbClr val="009999"/>
              </a:buClr>
              <a:buFont typeface="Wingdings"/>
              <a:buChar char=""/>
              <a:tabLst>
                <a:tab pos="575310" algn="l"/>
              </a:tabLst>
            </a:pP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EU</a:t>
            </a:r>
            <a:r>
              <a:rPr dirty="0" sz="800" spc="-3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budget will</a:t>
            </a:r>
            <a:r>
              <a:rPr dirty="0" sz="800" spc="-4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contribute</a:t>
            </a:r>
            <a:r>
              <a:rPr dirty="0" sz="800" spc="-1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through</a:t>
            </a:r>
            <a:r>
              <a:rPr dirty="0" sz="800" spc="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REPower</a:t>
            </a:r>
            <a:r>
              <a:rPr dirty="0" sz="800" spc="-1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(20</a:t>
            </a:r>
            <a:r>
              <a:rPr dirty="0" sz="800" spc="-2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billion</a:t>
            </a:r>
            <a:r>
              <a:rPr dirty="0" sz="800" spc="-3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in</a:t>
            </a:r>
            <a:r>
              <a:rPr dirty="0" sz="800" spc="-2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grants,</a:t>
            </a:r>
            <a:r>
              <a:rPr dirty="0" sz="800" spc="-1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225</a:t>
            </a:r>
            <a:r>
              <a:rPr dirty="0" sz="800" spc="-2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billion</a:t>
            </a:r>
            <a:r>
              <a:rPr dirty="0" sz="800" spc="-3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 spc="-25">
                <a:solidFill>
                  <a:srgbClr val="010027"/>
                </a:solidFill>
                <a:latin typeface="Arial MT"/>
                <a:cs typeface="Arial MT"/>
              </a:rPr>
              <a:t>in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 loans),</a:t>
            </a:r>
            <a:r>
              <a:rPr dirty="0" sz="800" spc="-1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InvestEU</a:t>
            </a:r>
            <a:r>
              <a:rPr dirty="0" sz="800" spc="-1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(372</a:t>
            </a:r>
            <a:r>
              <a:rPr dirty="0" sz="800" spc="-1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billion)</a:t>
            </a:r>
            <a:r>
              <a:rPr dirty="0" sz="800" spc="-2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and</a:t>
            </a:r>
            <a:r>
              <a:rPr dirty="0" sz="900" spc="-5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EU</a:t>
            </a:r>
            <a:r>
              <a:rPr dirty="0" sz="800" spc="-3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Innovation</a:t>
            </a:r>
            <a:r>
              <a:rPr dirty="0" sz="800" spc="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Fund</a:t>
            </a:r>
            <a:r>
              <a:rPr dirty="0" sz="800" spc="-1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(40</a:t>
            </a:r>
            <a:r>
              <a:rPr dirty="0" sz="800" spc="-2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 spc="-10">
                <a:solidFill>
                  <a:srgbClr val="010027"/>
                </a:solidFill>
                <a:latin typeface="Arial MT"/>
                <a:cs typeface="Arial MT"/>
              </a:rPr>
              <a:t>billion)</a:t>
            </a:r>
            <a:endParaRPr sz="800">
              <a:latin typeface="Arial MT"/>
              <a:cs typeface="Arial MT"/>
            </a:endParaRPr>
          </a:p>
          <a:p>
            <a:pPr marL="461009">
              <a:lnSpc>
                <a:spcPct val="100000"/>
              </a:lnSpc>
              <a:spcBef>
                <a:spcPts val="335"/>
              </a:spcBef>
            </a:pPr>
            <a:r>
              <a:rPr dirty="0" sz="900" b="1">
                <a:solidFill>
                  <a:srgbClr val="010027"/>
                </a:solidFill>
                <a:latin typeface="Arial"/>
                <a:cs typeface="Arial"/>
              </a:rPr>
              <a:t>Enhancing</a:t>
            </a:r>
            <a:r>
              <a:rPr dirty="0" sz="900" spc="-3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900" b="1">
                <a:solidFill>
                  <a:srgbClr val="010027"/>
                </a:solidFill>
                <a:latin typeface="Arial"/>
                <a:cs typeface="Arial"/>
              </a:rPr>
              <a:t>skills</a:t>
            </a:r>
            <a:r>
              <a:rPr dirty="0" sz="900" spc="-1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900" b="1">
                <a:solidFill>
                  <a:srgbClr val="010027"/>
                </a:solidFill>
                <a:latin typeface="Arial"/>
                <a:cs typeface="Arial"/>
              </a:rPr>
              <a:t>and</a:t>
            </a:r>
            <a:r>
              <a:rPr dirty="0" sz="900" spc="-2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900" b="1">
                <a:solidFill>
                  <a:srgbClr val="010027"/>
                </a:solidFill>
                <a:latin typeface="Arial"/>
                <a:cs typeface="Arial"/>
              </a:rPr>
              <a:t>open</a:t>
            </a:r>
            <a:r>
              <a:rPr dirty="0" sz="900" spc="-2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900" b="1">
                <a:solidFill>
                  <a:srgbClr val="010027"/>
                </a:solidFill>
                <a:latin typeface="Arial"/>
                <a:cs typeface="Arial"/>
              </a:rPr>
              <a:t>trade</a:t>
            </a:r>
            <a:r>
              <a:rPr dirty="0" sz="900" spc="-1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900" b="1">
                <a:solidFill>
                  <a:srgbClr val="010027"/>
                </a:solidFill>
                <a:latin typeface="Arial"/>
                <a:cs typeface="Arial"/>
              </a:rPr>
              <a:t>for</a:t>
            </a:r>
            <a:r>
              <a:rPr dirty="0" sz="900" spc="-2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900" b="1">
                <a:solidFill>
                  <a:srgbClr val="010027"/>
                </a:solidFill>
                <a:latin typeface="Arial"/>
                <a:cs typeface="Arial"/>
              </a:rPr>
              <a:t>resilient</a:t>
            </a:r>
            <a:r>
              <a:rPr dirty="0" sz="900" spc="-2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900" b="1">
                <a:solidFill>
                  <a:srgbClr val="010027"/>
                </a:solidFill>
                <a:latin typeface="Arial"/>
                <a:cs typeface="Arial"/>
              </a:rPr>
              <a:t>supply</a:t>
            </a:r>
            <a:r>
              <a:rPr dirty="0" sz="900" spc="-2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900" spc="-10" b="1">
                <a:solidFill>
                  <a:srgbClr val="010027"/>
                </a:solidFill>
                <a:latin typeface="Arial"/>
                <a:cs typeface="Arial"/>
              </a:rPr>
              <a:t>chains</a:t>
            </a:r>
            <a:endParaRPr sz="900">
              <a:latin typeface="Arial"/>
              <a:cs typeface="Arial"/>
            </a:endParaRPr>
          </a:p>
          <a:p>
            <a:pPr marL="575310" marR="150495" indent="-114300">
              <a:lnSpc>
                <a:spcPct val="100000"/>
              </a:lnSpc>
              <a:spcBef>
                <a:spcPts val="5"/>
              </a:spcBef>
              <a:buClr>
                <a:srgbClr val="009999"/>
              </a:buClr>
              <a:buFont typeface="Wingdings"/>
              <a:buChar char=""/>
              <a:tabLst>
                <a:tab pos="575310" algn="l"/>
              </a:tabLst>
            </a:pPr>
            <a:r>
              <a:rPr dirty="0" sz="800" spc="-10">
                <a:solidFill>
                  <a:srgbClr val="010027"/>
                </a:solidFill>
                <a:latin typeface="Arial MT"/>
                <a:cs typeface="Arial MT"/>
              </a:rPr>
              <a:t>European</a:t>
            </a:r>
            <a:r>
              <a:rPr dirty="0" sz="800" spc="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Pact</a:t>
            </a:r>
            <a:r>
              <a:rPr dirty="0" sz="800" spc="-1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for</a:t>
            </a:r>
            <a:r>
              <a:rPr dirty="0" sz="800" spc="-2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Skills</a:t>
            </a:r>
            <a:r>
              <a:rPr dirty="0" sz="800" spc="-3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now</a:t>
            </a:r>
            <a:r>
              <a:rPr dirty="0" sz="800" spc="-1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counts</a:t>
            </a:r>
            <a:r>
              <a:rPr dirty="0" sz="800" spc="-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for</a:t>
            </a:r>
            <a:r>
              <a:rPr dirty="0" sz="800" spc="-2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1,000 partners</a:t>
            </a:r>
            <a:r>
              <a:rPr dirty="0" sz="800" spc="-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targeting</a:t>
            </a:r>
            <a:r>
              <a:rPr dirty="0" sz="800" spc="1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to</a:t>
            </a:r>
            <a:r>
              <a:rPr dirty="0" sz="800" spc="-1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up/reskill</a:t>
            </a:r>
            <a:r>
              <a:rPr dirty="0" sz="800" spc="-25">
                <a:solidFill>
                  <a:srgbClr val="010027"/>
                </a:solidFill>
                <a:latin typeface="Arial MT"/>
                <a:cs typeface="Arial MT"/>
              </a:rPr>
              <a:t> 6m</a:t>
            </a:r>
            <a:r>
              <a:rPr dirty="0" sz="800" spc="-10">
                <a:solidFill>
                  <a:srgbClr val="010027"/>
                </a:solidFill>
                <a:latin typeface="Arial MT"/>
                <a:cs typeface="Arial MT"/>
              </a:rPr>
              <a:t> people</a:t>
            </a:r>
            <a:endParaRPr sz="800">
              <a:latin typeface="Arial MT"/>
              <a:cs typeface="Arial MT"/>
            </a:endParaRPr>
          </a:p>
          <a:p>
            <a:pPr marL="574675" indent="-113664">
              <a:lnSpc>
                <a:spcPct val="100000"/>
              </a:lnSpc>
              <a:spcBef>
                <a:spcPts val="295"/>
              </a:spcBef>
              <a:buClr>
                <a:srgbClr val="009999"/>
              </a:buClr>
              <a:buFont typeface="Wingdings"/>
              <a:buChar char=""/>
              <a:tabLst>
                <a:tab pos="574675" algn="l"/>
              </a:tabLst>
            </a:pP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EU</a:t>
            </a:r>
            <a:r>
              <a:rPr dirty="0" sz="800" spc="-1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will</a:t>
            </a:r>
            <a:r>
              <a:rPr dirty="0" sz="800" spc="-2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 spc="-10">
                <a:solidFill>
                  <a:srgbClr val="010027"/>
                </a:solidFill>
                <a:latin typeface="Arial MT"/>
                <a:cs typeface="Arial MT"/>
              </a:rPr>
              <a:t>continue</a:t>
            </a:r>
            <a:r>
              <a:rPr dirty="0" sz="800" spc="1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to</a:t>
            </a:r>
            <a:r>
              <a:rPr dirty="0" sz="800" spc="-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support</a:t>
            </a:r>
            <a:r>
              <a:rPr dirty="0" sz="800" spc="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900" spc="-10">
                <a:solidFill>
                  <a:srgbClr val="010027"/>
                </a:solidFill>
                <a:latin typeface="Arial MT"/>
                <a:cs typeface="Arial MT"/>
              </a:rPr>
              <a:t>relationships</a:t>
            </a:r>
            <a:r>
              <a:rPr dirty="0" sz="900" spc="-2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with</a:t>
            </a:r>
            <a:r>
              <a:rPr dirty="0" sz="800" spc="-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trade partners,</a:t>
            </a:r>
            <a:r>
              <a:rPr dirty="0" sz="800" spc="1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foster </a:t>
            </a:r>
            <a:r>
              <a:rPr dirty="0" sz="800" spc="-10">
                <a:solidFill>
                  <a:srgbClr val="010027"/>
                </a:solidFill>
                <a:latin typeface="Arial MT"/>
                <a:cs typeface="Arial MT"/>
              </a:rPr>
              <a:t>international</a:t>
            </a:r>
            <a:endParaRPr sz="800">
              <a:latin typeface="Arial MT"/>
              <a:cs typeface="Arial MT"/>
            </a:endParaRPr>
          </a:p>
          <a:p>
            <a:pPr marL="575310">
              <a:lnSpc>
                <a:spcPct val="100000"/>
              </a:lnSpc>
              <a:spcBef>
                <a:spcPts val="5"/>
              </a:spcBef>
            </a:pP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trade,</a:t>
            </a:r>
            <a:r>
              <a:rPr dirty="0" sz="800" spc="-2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increase</a:t>
            </a:r>
            <a:r>
              <a:rPr dirty="0" sz="800" spc="-3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free</a:t>
            </a:r>
            <a:r>
              <a:rPr dirty="0" sz="800" spc="-3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trade</a:t>
            </a:r>
            <a:r>
              <a:rPr dirty="0" sz="800" spc="-2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agreements,</a:t>
            </a:r>
            <a:r>
              <a:rPr dirty="0" sz="800" spc="-1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and</a:t>
            </a:r>
            <a:r>
              <a:rPr dirty="0" sz="800" spc="-3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establish</a:t>
            </a:r>
            <a:r>
              <a:rPr dirty="0" sz="800" spc="-3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a</a:t>
            </a:r>
            <a:r>
              <a:rPr dirty="0" sz="800" spc="-3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critical</a:t>
            </a:r>
            <a:r>
              <a:rPr dirty="0" sz="800" spc="-5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raw</a:t>
            </a:r>
            <a:r>
              <a:rPr dirty="0" sz="800" spc="-4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materials</a:t>
            </a:r>
            <a:r>
              <a:rPr dirty="0" sz="800" spc="-3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 spc="-20">
                <a:solidFill>
                  <a:srgbClr val="010027"/>
                </a:solidFill>
                <a:latin typeface="Arial MT"/>
                <a:cs typeface="Arial MT"/>
              </a:rPr>
              <a:t>club</a:t>
            </a:r>
            <a:endParaRPr sz="800">
              <a:latin typeface="Arial MT"/>
              <a:cs typeface="Arial MT"/>
            </a:endParaRPr>
          </a:p>
        </p:txBody>
      </p:sp>
      <p:pic>
        <p:nvPicPr>
          <p:cNvPr id="52" name="object 52" descr="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4315205" y="3809619"/>
            <a:ext cx="57150" cy="305181"/>
          </a:xfrm>
          <a:prstGeom prst="rect">
            <a:avLst/>
          </a:prstGeom>
        </p:spPr>
      </p:pic>
      <p:sp>
        <p:nvSpPr>
          <p:cNvPr id="53" name="object 53" descr=""/>
          <p:cNvSpPr txBox="1"/>
          <p:nvPr/>
        </p:nvSpPr>
        <p:spPr>
          <a:xfrm>
            <a:off x="7405116" y="3833621"/>
            <a:ext cx="3068955" cy="2387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400" b="1">
                <a:solidFill>
                  <a:srgbClr val="03234D"/>
                </a:solidFill>
                <a:latin typeface="Arial"/>
                <a:cs typeface="Arial"/>
              </a:rPr>
              <a:t>…in</a:t>
            </a:r>
            <a:r>
              <a:rPr dirty="0" sz="1400" spc="-25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3234D"/>
                </a:solidFill>
                <a:latin typeface="Arial"/>
                <a:cs typeface="Arial"/>
              </a:rPr>
              <a:t>multiple</a:t>
            </a:r>
            <a:r>
              <a:rPr dirty="0" sz="1400" spc="-30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3234D"/>
                </a:solidFill>
                <a:latin typeface="Arial"/>
                <a:cs typeface="Arial"/>
              </a:rPr>
              <a:t>areas</a:t>
            </a:r>
            <a:r>
              <a:rPr dirty="0" sz="1400" spc="-30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3234D"/>
                </a:solidFill>
                <a:latin typeface="Arial"/>
                <a:cs typeface="Arial"/>
              </a:rPr>
              <a:t>of</a:t>
            </a:r>
            <a:r>
              <a:rPr dirty="0" sz="1400" spc="-20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3234D"/>
                </a:solidFill>
                <a:latin typeface="Arial"/>
                <a:cs typeface="Arial"/>
              </a:rPr>
              <a:t>their</a:t>
            </a:r>
            <a:r>
              <a:rPr dirty="0" sz="1400" spc="-25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400" spc="-10" b="1">
                <a:solidFill>
                  <a:srgbClr val="03234D"/>
                </a:solidFill>
                <a:latin typeface="Arial"/>
                <a:cs typeface="Arial"/>
              </a:rPr>
              <a:t>business</a:t>
            </a:r>
            <a:endParaRPr sz="1400">
              <a:latin typeface="Arial"/>
              <a:cs typeface="Arial"/>
            </a:endParaRPr>
          </a:p>
        </p:txBody>
      </p:sp>
      <p:sp>
        <p:nvSpPr>
          <p:cNvPr id="54" name="object 54" descr=""/>
          <p:cNvSpPr txBox="1"/>
          <p:nvPr/>
        </p:nvSpPr>
        <p:spPr>
          <a:xfrm>
            <a:off x="7261097" y="4760214"/>
            <a:ext cx="1463040" cy="1660525"/>
          </a:xfrm>
          <a:prstGeom prst="rect">
            <a:avLst/>
          </a:prstGeom>
          <a:solidFill>
            <a:srgbClr val="F1F1F1"/>
          </a:solidFill>
        </p:spPr>
        <p:txBody>
          <a:bodyPr wrap="square" lIns="0" tIns="131445" rIns="0" bIns="0" rtlCol="0" vert="horz">
            <a:spAutoFit/>
          </a:bodyPr>
          <a:lstStyle/>
          <a:p>
            <a:pPr algn="just" marL="258445" marR="118745" indent="-167005">
              <a:lnSpc>
                <a:spcPct val="100000"/>
              </a:lnSpc>
              <a:spcBef>
                <a:spcPts val="1035"/>
              </a:spcBef>
              <a:buClr>
                <a:srgbClr val="009999"/>
              </a:buClr>
              <a:buFont typeface="Wingdings"/>
              <a:buChar char=""/>
              <a:tabLst>
                <a:tab pos="258445" algn="l"/>
              </a:tabLst>
            </a:pPr>
            <a:r>
              <a:rPr dirty="0" sz="1000">
                <a:solidFill>
                  <a:srgbClr val="171717"/>
                </a:solidFill>
                <a:latin typeface="Arial MT"/>
                <a:cs typeface="Arial MT"/>
              </a:rPr>
              <a:t>Improves</a:t>
            </a:r>
            <a:r>
              <a:rPr dirty="0" sz="1000" spc="-3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dirty="0" sz="1000" spc="-10">
                <a:solidFill>
                  <a:srgbClr val="171717"/>
                </a:solidFill>
                <a:latin typeface="Arial MT"/>
                <a:cs typeface="Arial MT"/>
              </a:rPr>
              <a:t>customer </a:t>
            </a:r>
            <a:r>
              <a:rPr dirty="0" sz="1000">
                <a:solidFill>
                  <a:srgbClr val="171717"/>
                </a:solidFill>
                <a:latin typeface="Arial MT"/>
                <a:cs typeface="Arial MT"/>
              </a:rPr>
              <a:t>economics</a:t>
            </a:r>
            <a:r>
              <a:rPr dirty="0" sz="1000" spc="-45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171717"/>
                </a:solidFill>
                <a:latin typeface="Arial MT"/>
                <a:cs typeface="Arial MT"/>
              </a:rPr>
              <a:t>with</a:t>
            </a:r>
            <a:r>
              <a:rPr dirty="0" sz="1000" spc="-4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dirty="0" sz="1000" spc="-25">
                <a:solidFill>
                  <a:srgbClr val="171717"/>
                </a:solidFill>
                <a:latin typeface="Arial MT"/>
                <a:cs typeface="Arial MT"/>
              </a:rPr>
              <a:t>30 </a:t>
            </a:r>
            <a:r>
              <a:rPr dirty="0" sz="1000">
                <a:solidFill>
                  <a:srgbClr val="171717"/>
                </a:solidFill>
                <a:latin typeface="Arial MT"/>
                <a:cs typeface="Arial MT"/>
              </a:rPr>
              <a:t>–</a:t>
            </a:r>
            <a:r>
              <a:rPr dirty="0" sz="1000" spc="-2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171717"/>
                </a:solidFill>
                <a:latin typeface="Arial MT"/>
                <a:cs typeface="Arial MT"/>
              </a:rPr>
              <a:t>60%</a:t>
            </a:r>
            <a:r>
              <a:rPr dirty="0" sz="1000" spc="-3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171717"/>
                </a:solidFill>
                <a:latin typeface="Arial MT"/>
                <a:cs typeface="Arial MT"/>
              </a:rPr>
              <a:t>reduction</a:t>
            </a:r>
            <a:r>
              <a:rPr dirty="0" sz="1000" spc="-35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dirty="0" sz="1000" spc="-25">
                <a:solidFill>
                  <a:srgbClr val="171717"/>
                </a:solidFill>
                <a:latin typeface="Arial MT"/>
                <a:cs typeface="Arial MT"/>
              </a:rPr>
              <a:t>in </a:t>
            </a:r>
            <a:r>
              <a:rPr dirty="0" sz="1000">
                <a:solidFill>
                  <a:srgbClr val="171717"/>
                </a:solidFill>
                <a:latin typeface="Arial MT"/>
                <a:cs typeface="Arial MT"/>
              </a:rPr>
              <a:t>project</a:t>
            </a:r>
            <a:r>
              <a:rPr dirty="0" sz="1000" spc="-25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dirty="0" sz="1000" spc="-10">
                <a:solidFill>
                  <a:srgbClr val="171717"/>
                </a:solidFill>
                <a:latin typeface="Arial MT"/>
                <a:cs typeface="Arial MT"/>
              </a:rPr>
              <a:t>costs</a:t>
            </a:r>
            <a:endParaRPr sz="1000">
              <a:latin typeface="Arial MT"/>
              <a:cs typeface="Arial MT"/>
            </a:endParaRPr>
          </a:p>
          <a:p>
            <a:pPr marL="258445" marR="236854" indent="-167005">
              <a:lnSpc>
                <a:spcPct val="100000"/>
              </a:lnSpc>
              <a:buClr>
                <a:srgbClr val="009999"/>
              </a:buClr>
              <a:buFont typeface="Wingdings"/>
              <a:buChar char=""/>
              <a:tabLst>
                <a:tab pos="258445" algn="l"/>
              </a:tabLst>
            </a:pPr>
            <a:r>
              <a:rPr dirty="0" sz="1000">
                <a:solidFill>
                  <a:srgbClr val="171717"/>
                </a:solidFill>
                <a:latin typeface="Arial MT"/>
                <a:cs typeface="Arial MT"/>
              </a:rPr>
              <a:t>This</a:t>
            </a:r>
            <a:r>
              <a:rPr dirty="0" sz="1000" spc="-25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171717"/>
                </a:solidFill>
                <a:latin typeface="Arial MT"/>
                <a:cs typeface="Arial MT"/>
              </a:rPr>
              <a:t>results</a:t>
            </a:r>
            <a:r>
              <a:rPr dirty="0" sz="1000" spc="-25">
                <a:solidFill>
                  <a:srgbClr val="171717"/>
                </a:solidFill>
                <a:latin typeface="Arial MT"/>
                <a:cs typeface="Arial MT"/>
              </a:rPr>
              <a:t> in </a:t>
            </a:r>
            <a:r>
              <a:rPr dirty="0" sz="1000">
                <a:solidFill>
                  <a:srgbClr val="171717"/>
                </a:solidFill>
                <a:latin typeface="Arial MT"/>
                <a:cs typeface="Arial MT"/>
              </a:rPr>
              <a:t>massive</a:t>
            </a:r>
            <a:r>
              <a:rPr dirty="0" sz="1000" spc="-2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dirty="0" sz="1000" spc="-10">
                <a:solidFill>
                  <a:srgbClr val="171717"/>
                </a:solidFill>
                <a:latin typeface="Arial MT"/>
                <a:cs typeface="Arial MT"/>
              </a:rPr>
              <a:t>demand </a:t>
            </a:r>
            <a:r>
              <a:rPr dirty="0" sz="1000">
                <a:solidFill>
                  <a:srgbClr val="171717"/>
                </a:solidFill>
                <a:latin typeface="Arial MT"/>
                <a:cs typeface="Arial MT"/>
              </a:rPr>
              <a:t>for</a:t>
            </a:r>
            <a:r>
              <a:rPr dirty="0" sz="1000" spc="-15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171717"/>
                </a:solidFill>
                <a:latin typeface="Arial MT"/>
                <a:cs typeface="Arial MT"/>
              </a:rPr>
              <a:t>clean</a:t>
            </a:r>
            <a:r>
              <a:rPr dirty="0" sz="1000" spc="-35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dirty="0" sz="1000" spc="-10">
                <a:solidFill>
                  <a:srgbClr val="171717"/>
                </a:solidFill>
                <a:latin typeface="Arial MT"/>
                <a:cs typeface="Arial MT"/>
              </a:rPr>
              <a:t>energy </a:t>
            </a:r>
            <a:r>
              <a:rPr dirty="0" sz="1000">
                <a:solidFill>
                  <a:srgbClr val="171717"/>
                </a:solidFill>
                <a:latin typeface="Arial MT"/>
                <a:cs typeface="Arial MT"/>
              </a:rPr>
              <a:t>solutions</a:t>
            </a:r>
            <a:r>
              <a:rPr dirty="0" sz="1000" spc="-65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dirty="0" sz="1000" spc="-20">
                <a:solidFill>
                  <a:srgbClr val="171717"/>
                </a:solidFill>
                <a:latin typeface="Arial MT"/>
                <a:cs typeface="Arial MT"/>
              </a:rPr>
              <a:t>from </a:t>
            </a:r>
            <a:r>
              <a:rPr dirty="0" sz="1000" spc="-10">
                <a:solidFill>
                  <a:srgbClr val="171717"/>
                </a:solidFill>
                <a:latin typeface="Arial MT"/>
                <a:cs typeface="Arial MT"/>
              </a:rPr>
              <a:t>consumers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55" name="object 55" descr=""/>
          <p:cNvSpPr txBox="1"/>
          <p:nvPr/>
        </p:nvSpPr>
        <p:spPr>
          <a:xfrm>
            <a:off x="7261097" y="4270247"/>
            <a:ext cx="1463040" cy="490220"/>
          </a:xfrm>
          <a:prstGeom prst="rect">
            <a:avLst/>
          </a:prstGeom>
          <a:solidFill>
            <a:srgbClr val="009999"/>
          </a:solidFill>
        </p:spPr>
        <p:txBody>
          <a:bodyPr wrap="square" lIns="0" tIns="81280" rIns="0" bIns="0" rtlCol="0" vert="horz">
            <a:spAutoFit/>
          </a:bodyPr>
          <a:lstStyle/>
          <a:p>
            <a:pPr marL="247650" marR="105410" indent="-133350">
              <a:lnSpc>
                <a:spcPct val="100000"/>
              </a:lnSpc>
              <a:spcBef>
                <a:spcPts val="640"/>
              </a:spcBef>
            </a:pPr>
            <a:r>
              <a:rPr dirty="0" sz="1050" b="1">
                <a:solidFill>
                  <a:srgbClr val="FFFFFF"/>
                </a:solidFill>
                <a:latin typeface="Arial"/>
                <a:cs typeface="Arial"/>
              </a:rPr>
              <a:t>Standalone</a:t>
            </a:r>
            <a:r>
              <a:rPr dirty="0" sz="1050" spc="-6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50" spc="-10" b="1">
                <a:solidFill>
                  <a:srgbClr val="FFFFFF"/>
                </a:solidFill>
                <a:latin typeface="Arial"/>
                <a:cs typeface="Arial"/>
              </a:rPr>
              <a:t>storage </a:t>
            </a:r>
            <a:r>
              <a:rPr dirty="0" sz="1050" b="1">
                <a:solidFill>
                  <a:srgbClr val="FFFFFF"/>
                </a:solidFill>
                <a:latin typeface="Arial"/>
                <a:cs typeface="Arial"/>
              </a:rPr>
              <a:t>ITC</a:t>
            </a:r>
            <a:r>
              <a:rPr dirty="0" sz="1050" spc="-1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50" b="1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dirty="0" sz="1050" spc="-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50" spc="-10" b="1">
                <a:solidFill>
                  <a:srgbClr val="FFFFFF"/>
                </a:solidFill>
                <a:latin typeface="Arial"/>
                <a:cs typeface="Arial"/>
              </a:rPr>
              <a:t>greenfield</a:t>
            </a:r>
            <a:endParaRPr sz="1050">
              <a:latin typeface="Arial"/>
              <a:cs typeface="Arial"/>
            </a:endParaRPr>
          </a:p>
        </p:txBody>
      </p:sp>
      <p:sp>
        <p:nvSpPr>
          <p:cNvPr id="56" name="object 56" descr=""/>
          <p:cNvSpPr txBox="1"/>
          <p:nvPr/>
        </p:nvSpPr>
        <p:spPr>
          <a:xfrm>
            <a:off x="8837676" y="4742688"/>
            <a:ext cx="1463040" cy="1659889"/>
          </a:xfrm>
          <a:prstGeom prst="rect">
            <a:avLst/>
          </a:prstGeom>
          <a:solidFill>
            <a:srgbClr val="F1F1F1"/>
          </a:solidFill>
        </p:spPr>
        <p:txBody>
          <a:bodyPr wrap="square" lIns="0" tIns="130810" rIns="0" bIns="0" rtlCol="0" vert="horz">
            <a:spAutoFit/>
          </a:bodyPr>
          <a:lstStyle/>
          <a:p>
            <a:pPr marL="258445" marR="91440" indent="-167005">
              <a:lnSpc>
                <a:spcPct val="100000"/>
              </a:lnSpc>
              <a:spcBef>
                <a:spcPts val="1030"/>
              </a:spcBef>
              <a:buClr>
                <a:srgbClr val="009999"/>
              </a:buClr>
              <a:buFont typeface="Wingdings"/>
              <a:buChar char=""/>
              <a:tabLst>
                <a:tab pos="258445" algn="l"/>
              </a:tabLst>
            </a:pPr>
            <a:r>
              <a:rPr dirty="0" sz="1000">
                <a:solidFill>
                  <a:srgbClr val="171717"/>
                </a:solidFill>
                <a:latin typeface="Arial MT"/>
                <a:cs typeface="Arial MT"/>
              </a:rPr>
              <a:t>$6B</a:t>
            </a:r>
            <a:r>
              <a:rPr dirty="0" sz="1000" spc="-10">
                <a:solidFill>
                  <a:srgbClr val="171717"/>
                </a:solidFill>
                <a:latin typeface="Arial MT"/>
                <a:cs typeface="Arial MT"/>
              </a:rPr>
              <a:t> potential AlsoEnergy</a:t>
            </a:r>
            <a:r>
              <a:rPr dirty="0" sz="1000" spc="3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dirty="0" sz="1000" spc="-10">
                <a:solidFill>
                  <a:srgbClr val="171717"/>
                </a:solidFill>
                <a:latin typeface="Arial MT"/>
                <a:cs typeface="Arial MT"/>
              </a:rPr>
              <a:t>storage </a:t>
            </a:r>
            <a:r>
              <a:rPr dirty="0" sz="1000">
                <a:solidFill>
                  <a:srgbClr val="171717"/>
                </a:solidFill>
                <a:latin typeface="Arial MT"/>
                <a:cs typeface="Arial MT"/>
              </a:rPr>
              <a:t>retrofit</a:t>
            </a:r>
            <a:r>
              <a:rPr dirty="0" sz="1000" spc="-25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dirty="0" sz="1000" spc="-10">
                <a:solidFill>
                  <a:srgbClr val="171717"/>
                </a:solidFill>
                <a:latin typeface="Arial MT"/>
                <a:cs typeface="Arial MT"/>
              </a:rPr>
              <a:t>opportunity </a:t>
            </a:r>
            <a:r>
              <a:rPr dirty="0" sz="1000">
                <a:solidFill>
                  <a:srgbClr val="171717"/>
                </a:solidFill>
                <a:latin typeface="Arial MT"/>
                <a:cs typeface="Arial MT"/>
              </a:rPr>
              <a:t>in</a:t>
            </a:r>
            <a:r>
              <a:rPr dirty="0" sz="1000" spc="-2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171717"/>
                </a:solidFill>
                <a:latin typeface="Arial MT"/>
                <a:cs typeface="Arial MT"/>
              </a:rPr>
              <a:t>core</a:t>
            </a:r>
            <a:r>
              <a:rPr dirty="0" sz="1000" spc="-25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dirty="0" sz="1000" spc="-10">
                <a:solidFill>
                  <a:srgbClr val="171717"/>
                </a:solidFill>
                <a:latin typeface="Arial MT"/>
                <a:cs typeface="Arial MT"/>
              </a:rPr>
              <a:t>markets</a:t>
            </a:r>
            <a:endParaRPr sz="1000">
              <a:latin typeface="Arial MT"/>
              <a:cs typeface="Arial MT"/>
            </a:endParaRPr>
          </a:p>
          <a:p>
            <a:pPr marL="258445" marR="367030" indent="-167005">
              <a:lnSpc>
                <a:spcPct val="100000"/>
              </a:lnSpc>
              <a:buClr>
                <a:srgbClr val="009999"/>
              </a:buClr>
              <a:buFont typeface="Wingdings"/>
              <a:buChar char=""/>
              <a:tabLst>
                <a:tab pos="258445" algn="l"/>
              </a:tabLst>
            </a:pPr>
            <a:r>
              <a:rPr dirty="0" sz="1000">
                <a:solidFill>
                  <a:srgbClr val="171717"/>
                </a:solidFill>
                <a:latin typeface="Arial MT"/>
                <a:cs typeface="Arial MT"/>
              </a:rPr>
              <a:t>$20B</a:t>
            </a:r>
            <a:r>
              <a:rPr dirty="0" sz="1000" spc="-25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171717"/>
                </a:solidFill>
                <a:latin typeface="Arial MT"/>
                <a:cs typeface="Arial MT"/>
              </a:rPr>
              <a:t>for</a:t>
            </a:r>
            <a:r>
              <a:rPr dirty="0" sz="1000" spc="-5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dirty="0" sz="1000" spc="-10">
                <a:solidFill>
                  <a:srgbClr val="171717"/>
                </a:solidFill>
                <a:latin typeface="Arial MT"/>
                <a:cs typeface="Arial MT"/>
              </a:rPr>
              <a:t>entire AlsoEnergy Portfolio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57" name="object 57" descr=""/>
          <p:cNvSpPr txBox="1"/>
          <p:nvPr/>
        </p:nvSpPr>
        <p:spPr>
          <a:xfrm>
            <a:off x="8837676" y="4251959"/>
            <a:ext cx="1463040" cy="490855"/>
          </a:xfrm>
          <a:prstGeom prst="rect">
            <a:avLst/>
          </a:prstGeom>
          <a:solidFill>
            <a:srgbClr val="00C2B0"/>
          </a:solidFill>
        </p:spPr>
        <p:txBody>
          <a:bodyPr wrap="square" lIns="0" tIns="81915" rIns="0" bIns="0" rtlCol="0" vert="horz">
            <a:spAutoFit/>
          </a:bodyPr>
          <a:lstStyle/>
          <a:p>
            <a:pPr marL="351155" marR="105410" indent="-237490">
              <a:lnSpc>
                <a:spcPct val="100000"/>
              </a:lnSpc>
              <a:spcBef>
                <a:spcPts val="645"/>
              </a:spcBef>
            </a:pPr>
            <a:r>
              <a:rPr dirty="0" sz="1050" b="1">
                <a:solidFill>
                  <a:srgbClr val="FFFFFF"/>
                </a:solidFill>
                <a:latin typeface="Arial"/>
                <a:cs typeface="Arial"/>
              </a:rPr>
              <a:t>Standalone</a:t>
            </a:r>
            <a:r>
              <a:rPr dirty="0" sz="1050" spc="-6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50" spc="-10" b="1">
                <a:solidFill>
                  <a:srgbClr val="FFFFFF"/>
                </a:solidFill>
                <a:latin typeface="Arial"/>
                <a:cs typeface="Arial"/>
              </a:rPr>
              <a:t>storage </a:t>
            </a:r>
            <a:r>
              <a:rPr dirty="0" sz="1050" b="1">
                <a:solidFill>
                  <a:srgbClr val="FFFFFF"/>
                </a:solidFill>
                <a:latin typeface="Arial"/>
                <a:cs typeface="Arial"/>
              </a:rPr>
              <a:t>ITC</a:t>
            </a:r>
            <a:r>
              <a:rPr dirty="0" sz="1050" spc="-1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50" b="1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dirty="0" sz="1050" spc="-10" b="1">
                <a:solidFill>
                  <a:srgbClr val="FFFFFF"/>
                </a:solidFill>
                <a:latin typeface="Arial"/>
                <a:cs typeface="Arial"/>
              </a:rPr>
              <a:t> retrofit</a:t>
            </a:r>
            <a:endParaRPr sz="1050">
              <a:latin typeface="Arial"/>
              <a:cs typeface="Arial"/>
            </a:endParaRPr>
          </a:p>
        </p:txBody>
      </p:sp>
      <p:sp>
        <p:nvSpPr>
          <p:cNvPr id="58" name="object 58" descr=""/>
          <p:cNvSpPr/>
          <p:nvPr/>
        </p:nvSpPr>
        <p:spPr>
          <a:xfrm>
            <a:off x="10414254" y="4244340"/>
            <a:ext cx="1463040" cy="6985"/>
          </a:xfrm>
          <a:custGeom>
            <a:avLst/>
            <a:gdLst/>
            <a:ahLst/>
            <a:cxnLst/>
            <a:rect l="l" t="t" r="r" b="b"/>
            <a:pathLst>
              <a:path w="1463040" h="6985">
                <a:moveTo>
                  <a:pt x="0" y="6857"/>
                </a:moveTo>
                <a:lnTo>
                  <a:pt x="1463040" y="6857"/>
                </a:lnTo>
                <a:lnTo>
                  <a:pt x="1463040" y="0"/>
                </a:lnTo>
                <a:lnTo>
                  <a:pt x="0" y="0"/>
                </a:lnTo>
                <a:lnTo>
                  <a:pt x="0" y="6857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9" name="object 59" descr=""/>
          <p:cNvSpPr txBox="1"/>
          <p:nvPr/>
        </p:nvSpPr>
        <p:spPr>
          <a:xfrm>
            <a:off x="10414254" y="4741926"/>
            <a:ext cx="1463040" cy="1652270"/>
          </a:xfrm>
          <a:prstGeom prst="rect">
            <a:avLst/>
          </a:prstGeom>
          <a:solidFill>
            <a:srgbClr val="F1F1F1"/>
          </a:solidFill>
        </p:spPr>
        <p:txBody>
          <a:bodyPr wrap="square" lIns="0" tIns="70485" rIns="0" bIns="0" rtlCol="0" vert="horz">
            <a:spAutoFit/>
          </a:bodyPr>
          <a:lstStyle/>
          <a:p>
            <a:pPr marL="258445" marR="106045" indent="-167005">
              <a:lnSpc>
                <a:spcPct val="100000"/>
              </a:lnSpc>
              <a:spcBef>
                <a:spcPts val="555"/>
              </a:spcBef>
              <a:buClr>
                <a:srgbClr val="009999"/>
              </a:buClr>
              <a:buFont typeface="Wingdings"/>
              <a:buChar char=""/>
              <a:tabLst>
                <a:tab pos="258445" algn="l"/>
              </a:tabLst>
            </a:pPr>
            <a:r>
              <a:rPr dirty="0" sz="1000">
                <a:solidFill>
                  <a:srgbClr val="171717"/>
                </a:solidFill>
                <a:latin typeface="Arial MT"/>
                <a:cs typeface="Arial MT"/>
              </a:rPr>
              <a:t>Athena</a:t>
            </a:r>
            <a:r>
              <a:rPr dirty="0" sz="1000" spc="-35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dirty="0" sz="1000" spc="-50">
                <a:solidFill>
                  <a:srgbClr val="171717"/>
                </a:solidFill>
                <a:latin typeface="Arial MT"/>
                <a:cs typeface="Arial MT"/>
              </a:rPr>
              <a:t>+ </a:t>
            </a:r>
            <a:r>
              <a:rPr dirty="0" sz="1000">
                <a:solidFill>
                  <a:srgbClr val="171717"/>
                </a:solidFill>
                <a:latin typeface="Arial MT"/>
                <a:cs typeface="Arial MT"/>
              </a:rPr>
              <a:t>PowerTrack</a:t>
            </a:r>
            <a:r>
              <a:rPr dirty="0" sz="1000" spc="-35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dirty="0" sz="1000" spc="-25">
                <a:solidFill>
                  <a:srgbClr val="171717"/>
                </a:solidFill>
                <a:latin typeface="Arial MT"/>
                <a:cs typeface="Arial MT"/>
              </a:rPr>
              <a:t>can </a:t>
            </a:r>
            <a:r>
              <a:rPr dirty="0" sz="1000">
                <a:solidFill>
                  <a:srgbClr val="171717"/>
                </a:solidFill>
                <a:latin typeface="Arial MT"/>
                <a:cs typeface="Arial MT"/>
              </a:rPr>
              <a:t>enable</a:t>
            </a:r>
            <a:r>
              <a:rPr dirty="0" sz="1000" spc="-35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171717"/>
                </a:solidFill>
                <a:latin typeface="Arial MT"/>
                <a:cs typeface="Arial MT"/>
              </a:rPr>
              <a:t>500+</a:t>
            </a:r>
            <a:r>
              <a:rPr dirty="0" sz="1000" spc="-25">
                <a:solidFill>
                  <a:srgbClr val="171717"/>
                </a:solidFill>
                <a:latin typeface="Arial MT"/>
                <a:cs typeface="Arial MT"/>
              </a:rPr>
              <a:t> bps </a:t>
            </a:r>
            <a:r>
              <a:rPr dirty="0" sz="1000" spc="-10">
                <a:solidFill>
                  <a:srgbClr val="171717"/>
                </a:solidFill>
                <a:latin typeface="Arial MT"/>
                <a:cs typeface="Arial MT"/>
              </a:rPr>
              <a:t>improvement</a:t>
            </a:r>
            <a:r>
              <a:rPr dirty="0" sz="1000" spc="3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dirty="0" sz="1000" spc="-25">
                <a:solidFill>
                  <a:srgbClr val="171717"/>
                </a:solidFill>
                <a:latin typeface="Arial MT"/>
                <a:cs typeface="Arial MT"/>
              </a:rPr>
              <a:t>in </a:t>
            </a:r>
            <a:r>
              <a:rPr dirty="0" sz="1000">
                <a:solidFill>
                  <a:srgbClr val="171717"/>
                </a:solidFill>
                <a:latin typeface="Arial MT"/>
                <a:cs typeface="Arial MT"/>
              </a:rPr>
              <a:t>project</a:t>
            </a:r>
            <a:r>
              <a:rPr dirty="0" sz="1000" spc="-25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171717"/>
                </a:solidFill>
                <a:latin typeface="Arial MT"/>
                <a:cs typeface="Arial MT"/>
              </a:rPr>
              <a:t>IRRs</a:t>
            </a:r>
            <a:r>
              <a:rPr dirty="0" sz="1000" spc="-1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dirty="0" sz="1000" spc="-25">
                <a:solidFill>
                  <a:srgbClr val="171717"/>
                </a:solidFill>
                <a:latin typeface="Arial MT"/>
                <a:cs typeface="Arial MT"/>
              </a:rPr>
              <a:t>by </a:t>
            </a:r>
            <a:r>
              <a:rPr dirty="0" sz="1000">
                <a:solidFill>
                  <a:srgbClr val="171717"/>
                </a:solidFill>
                <a:latin typeface="Arial MT"/>
                <a:cs typeface="Arial MT"/>
              </a:rPr>
              <a:t>electing</a:t>
            </a:r>
            <a:r>
              <a:rPr dirty="0" sz="1000" spc="-4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171717"/>
                </a:solidFill>
                <a:latin typeface="Arial MT"/>
                <a:cs typeface="Arial MT"/>
              </a:rPr>
              <a:t>PTC</a:t>
            </a:r>
            <a:r>
              <a:rPr dirty="0" sz="1000" spc="-15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171717"/>
                </a:solidFill>
                <a:latin typeface="Arial MT"/>
                <a:cs typeface="Arial MT"/>
              </a:rPr>
              <a:t>in</a:t>
            </a:r>
            <a:r>
              <a:rPr dirty="0" sz="1000" spc="-15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dirty="0" sz="1000" spc="-20">
                <a:solidFill>
                  <a:srgbClr val="171717"/>
                </a:solidFill>
                <a:latin typeface="Arial MT"/>
                <a:cs typeface="Arial MT"/>
              </a:rPr>
              <a:t>lieu </a:t>
            </a:r>
            <a:r>
              <a:rPr dirty="0" sz="1000">
                <a:solidFill>
                  <a:srgbClr val="171717"/>
                </a:solidFill>
                <a:latin typeface="Arial MT"/>
                <a:cs typeface="Arial MT"/>
              </a:rPr>
              <a:t>of</a:t>
            </a:r>
            <a:r>
              <a:rPr dirty="0" sz="1000" spc="-15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dirty="0" sz="1000" spc="-25">
                <a:solidFill>
                  <a:srgbClr val="171717"/>
                </a:solidFill>
                <a:latin typeface="Arial MT"/>
                <a:cs typeface="Arial MT"/>
              </a:rPr>
              <a:t>ITC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60" name="object 60" descr=""/>
          <p:cNvSpPr txBox="1"/>
          <p:nvPr/>
        </p:nvSpPr>
        <p:spPr>
          <a:xfrm>
            <a:off x="10414254" y="4251197"/>
            <a:ext cx="1463040" cy="490855"/>
          </a:xfrm>
          <a:prstGeom prst="rect">
            <a:avLst/>
          </a:prstGeom>
          <a:solidFill>
            <a:srgbClr val="79C9C9"/>
          </a:solidFill>
        </p:spPr>
        <p:txBody>
          <a:bodyPr wrap="square" lIns="0" tIns="81915" rIns="0" bIns="0" rtlCol="0" vert="horz">
            <a:spAutoFit/>
          </a:bodyPr>
          <a:lstStyle/>
          <a:p>
            <a:pPr marL="434975" marR="189865" indent="-236220">
              <a:lnSpc>
                <a:spcPct val="100000"/>
              </a:lnSpc>
              <a:spcBef>
                <a:spcPts val="645"/>
              </a:spcBef>
            </a:pPr>
            <a:r>
              <a:rPr dirty="0" sz="1050" b="1">
                <a:solidFill>
                  <a:srgbClr val="FFFFFF"/>
                </a:solidFill>
                <a:latin typeface="Arial"/>
                <a:cs typeface="Arial"/>
              </a:rPr>
              <a:t>Solar</a:t>
            </a:r>
            <a:r>
              <a:rPr dirty="0" sz="1050" spc="-3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50" spc="-10" b="1">
                <a:solidFill>
                  <a:srgbClr val="FFFFFF"/>
                </a:solidFill>
                <a:latin typeface="Arial"/>
                <a:cs typeface="Arial"/>
              </a:rPr>
              <a:t>production </a:t>
            </a:r>
            <a:r>
              <a:rPr dirty="0" sz="1050" b="1">
                <a:solidFill>
                  <a:srgbClr val="FFFFFF"/>
                </a:solidFill>
                <a:latin typeface="Arial"/>
                <a:cs typeface="Arial"/>
              </a:rPr>
              <a:t>tax</a:t>
            </a:r>
            <a:r>
              <a:rPr dirty="0" sz="1050" spc="-2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50" spc="-10" b="1">
                <a:solidFill>
                  <a:srgbClr val="FFFFFF"/>
                </a:solidFill>
                <a:latin typeface="Arial"/>
                <a:cs typeface="Arial"/>
              </a:rPr>
              <a:t>credit</a:t>
            </a:r>
            <a:endParaRPr sz="1050">
              <a:latin typeface="Arial"/>
              <a:cs typeface="Arial"/>
            </a:endParaRPr>
          </a:p>
        </p:txBody>
      </p:sp>
      <p:sp>
        <p:nvSpPr>
          <p:cNvPr id="61" name="object 61" descr=""/>
          <p:cNvSpPr/>
          <p:nvPr/>
        </p:nvSpPr>
        <p:spPr>
          <a:xfrm>
            <a:off x="5281421" y="1323594"/>
            <a:ext cx="0" cy="2120900"/>
          </a:xfrm>
          <a:custGeom>
            <a:avLst/>
            <a:gdLst/>
            <a:ahLst/>
            <a:cxnLst/>
            <a:rect l="l" t="t" r="r" b="b"/>
            <a:pathLst>
              <a:path w="0" h="2120900">
                <a:moveTo>
                  <a:pt x="0" y="0"/>
                </a:moveTo>
                <a:lnTo>
                  <a:pt x="0" y="2120772"/>
                </a:lnTo>
              </a:path>
            </a:pathLst>
          </a:custGeom>
          <a:ln w="28575">
            <a:solidFill>
              <a:srgbClr val="010027"/>
            </a:solidFill>
            <a:prstDash val="sysDash"/>
          </a:ln>
        </p:spPr>
        <p:txBody>
          <a:bodyPr wrap="square" lIns="0" tIns="0" rIns="0" bIns="0" rtlCol="0"/>
          <a:lstStyle/>
          <a:p/>
        </p:txBody>
      </p:sp>
      <p:sp>
        <p:nvSpPr>
          <p:cNvPr id="62" name="object 62" descr=""/>
          <p:cNvSpPr/>
          <p:nvPr/>
        </p:nvSpPr>
        <p:spPr>
          <a:xfrm>
            <a:off x="8057388" y="1502663"/>
            <a:ext cx="231140" cy="2097405"/>
          </a:xfrm>
          <a:custGeom>
            <a:avLst/>
            <a:gdLst/>
            <a:ahLst/>
            <a:cxnLst/>
            <a:rect l="l" t="t" r="r" b="b"/>
            <a:pathLst>
              <a:path w="231140" h="2097404">
                <a:moveTo>
                  <a:pt x="0" y="0"/>
                </a:moveTo>
                <a:lnTo>
                  <a:pt x="0" y="2097024"/>
                </a:lnTo>
                <a:lnTo>
                  <a:pt x="230885" y="1048512"/>
                </a:lnTo>
                <a:lnTo>
                  <a:pt x="0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63" name="object 63" descr="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8218931" y="932307"/>
            <a:ext cx="57150" cy="305180"/>
          </a:xfrm>
          <a:prstGeom prst="rect">
            <a:avLst/>
          </a:prstGeom>
        </p:spPr>
      </p:pic>
      <p:sp>
        <p:nvSpPr>
          <p:cNvPr id="64" name="object 64" descr=""/>
          <p:cNvSpPr txBox="1"/>
          <p:nvPr/>
        </p:nvSpPr>
        <p:spPr>
          <a:xfrm>
            <a:off x="8301735" y="890269"/>
            <a:ext cx="3502660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dirty="0" sz="1400" b="1">
                <a:solidFill>
                  <a:srgbClr val="03234D"/>
                </a:solidFill>
                <a:latin typeface="Arial"/>
                <a:cs typeface="Arial"/>
              </a:rPr>
              <a:t>The</a:t>
            </a:r>
            <a:r>
              <a:rPr dirty="0" sz="1400" spc="-20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3234D"/>
                </a:solidFill>
                <a:latin typeface="Arial"/>
                <a:cs typeface="Arial"/>
              </a:rPr>
              <a:t>IRA</a:t>
            </a:r>
            <a:r>
              <a:rPr dirty="0" sz="1400" spc="-60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3234D"/>
                </a:solidFill>
                <a:latin typeface="Arial"/>
                <a:cs typeface="Arial"/>
              </a:rPr>
              <a:t>poses</a:t>
            </a:r>
            <a:r>
              <a:rPr dirty="0" sz="1400" spc="-20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3234D"/>
                </a:solidFill>
                <a:latin typeface="Arial"/>
                <a:cs typeface="Arial"/>
              </a:rPr>
              <a:t>a</a:t>
            </a:r>
            <a:r>
              <a:rPr dirty="0" sz="1400" spc="-20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3234D"/>
                </a:solidFill>
                <a:latin typeface="Arial"/>
                <a:cs typeface="Arial"/>
              </a:rPr>
              <a:t>competitive</a:t>
            </a:r>
            <a:r>
              <a:rPr dirty="0" sz="1400" spc="-35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3234D"/>
                </a:solidFill>
                <a:latin typeface="Arial"/>
                <a:cs typeface="Arial"/>
              </a:rPr>
              <a:t>threat</a:t>
            </a:r>
            <a:r>
              <a:rPr dirty="0" sz="1400" spc="-30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3234D"/>
                </a:solidFill>
                <a:latin typeface="Arial"/>
                <a:cs typeface="Arial"/>
              </a:rPr>
              <a:t>to</a:t>
            </a:r>
            <a:r>
              <a:rPr dirty="0" sz="1400" spc="-15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400" spc="-25" b="1">
                <a:solidFill>
                  <a:srgbClr val="03234D"/>
                </a:solidFill>
                <a:latin typeface="Arial"/>
                <a:cs typeface="Arial"/>
              </a:rPr>
              <a:t>the </a:t>
            </a:r>
            <a:r>
              <a:rPr dirty="0" sz="1400" b="1">
                <a:solidFill>
                  <a:srgbClr val="03234D"/>
                </a:solidFill>
                <a:latin typeface="Arial"/>
                <a:cs typeface="Arial"/>
              </a:rPr>
              <a:t>EU’s</a:t>
            </a:r>
            <a:r>
              <a:rPr dirty="0" sz="1400" spc="-40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3234D"/>
                </a:solidFill>
                <a:latin typeface="Arial"/>
                <a:cs typeface="Arial"/>
              </a:rPr>
              <a:t>Green</a:t>
            </a:r>
            <a:r>
              <a:rPr dirty="0" sz="1400" spc="-50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3234D"/>
                </a:solidFill>
                <a:latin typeface="Arial"/>
                <a:cs typeface="Arial"/>
              </a:rPr>
              <a:t>Deal</a:t>
            </a:r>
            <a:r>
              <a:rPr dirty="0" sz="1400" spc="-50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3234D"/>
                </a:solidFill>
                <a:latin typeface="Arial"/>
                <a:cs typeface="Arial"/>
              </a:rPr>
              <a:t>Industrial</a:t>
            </a:r>
            <a:r>
              <a:rPr dirty="0" sz="1400" spc="-60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400" spc="-20" b="1">
                <a:solidFill>
                  <a:srgbClr val="03234D"/>
                </a:solidFill>
                <a:latin typeface="Arial"/>
                <a:cs typeface="Arial"/>
              </a:rPr>
              <a:t>Plan</a:t>
            </a:r>
            <a:endParaRPr sz="1400">
              <a:latin typeface="Arial"/>
              <a:cs typeface="Arial"/>
            </a:endParaRPr>
          </a:p>
        </p:txBody>
      </p:sp>
      <p:sp>
        <p:nvSpPr>
          <p:cNvPr id="65" name="object 65" descr=""/>
          <p:cNvSpPr txBox="1"/>
          <p:nvPr/>
        </p:nvSpPr>
        <p:spPr>
          <a:xfrm>
            <a:off x="8522969" y="1691639"/>
            <a:ext cx="730885" cy="461009"/>
          </a:xfrm>
          <a:prstGeom prst="rect">
            <a:avLst/>
          </a:prstGeom>
          <a:solidFill>
            <a:srgbClr val="F1F1F1"/>
          </a:solidFill>
        </p:spPr>
        <p:txBody>
          <a:bodyPr wrap="square" lIns="0" tIns="106045" rIns="0" bIns="0" rtlCol="0" vert="horz">
            <a:spAutoFit/>
          </a:bodyPr>
          <a:lstStyle/>
          <a:p>
            <a:pPr marL="135255" marR="125730" indent="109220">
              <a:lnSpc>
                <a:spcPct val="100000"/>
              </a:lnSpc>
              <a:spcBef>
                <a:spcPts val="835"/>
              </a:spcBef>
            </a:pPr>
            <a:r>
              <a:rPr dirty="0" sz="800" spc="-10" b="1">
                <a:solidFill>
                  <a:srgbClr val="171717"/>
                </a:solidFill>
                <a:latin typeface="Arial"/>
                <a:cs typeface="Arial"/>
              </a:rPr>
              <a:t>Total Spending</a:t>
            </a:r>
            <a:endParaRPr sz="800">
              <a:latin typeface="Arial"/>
              <a:cs typeface="Arial"/>
            </a:endParaRPr>
          </a:p>
        </p:txBody>
      </p:sp>
      <p:sp>
        <p:nvSpPr>
          <p:cNvPr id="66" name="object 66" descr=""/>
          <p:cNvSpPr txBox="1"/>
          <p:nvPr/>
        </p:nvSpPr>
        <p:spPr>
          <a:xfrm>
            <a:off x="9355835" y="1357883"/>
            <a:ext cx="1035685" cy="232410"/>
          </a:xfrm>
          <a:prstGeom prst="rect">
            <a:avLst/>
          </a:prstGeom>
          <a:solidFill>
            <a:srgbClr val="F1F1F1"/>
          </a:solidFill>
        </p:spPr>
        <p:txBody>
          <a:bodyPr wrap="square" lIns="0" tIns="62230" rIns="0" bIns="0" rtlCol="0" vert="horz">
            <a:spAutoFit/>
          </a:bodyPr>
          <a:lstStyle/>
          <a:p>
            <a:pPr algn="ctr" marL="3810">
              <a:lnSpc>
                <a:spcPct val="100000"/>
              </a:lnSpc>
              <a:spcBef>
                <a:spcPts val="490"/>
              </a:spcBef>
            </a:pPr>
            <a:r>
              <a:rPr dirty="0" sz="800" spc="-25" b="1">
                <a:solidFill>
                  <a:srgbClr val="171717"/>
                </a:solidFill>
                <a:latin typeface="Arial"/>
                <a:cs typeface="Arial"/>
              </a:rPr>
              <a:t>IRA</a:t>
            </a:r>
            <a:endParaRPr sz="800">
              <a:latin typeface="Arial"/>
              <a:cs typeface="Arial"/>
            </a:endParaRPr>
          </a:p>
        </p:txBody>
      </p:sp>
      <p:sp>
        <p:nvSpPr>
          <p:cNvPr id="67" name="object 67" descr=""/>
          <p:cNvSpPr txBox="1"/>
          <p:nvPr/>
        </p:nvSpPr>
        <p:spPr>
          <a:xfrm>
            <a:off x="10526268" y="1362455"/>
            <a:ext cx="1137920" cy="233679"/>
          </a:xfrm>
          <a:prstGeom prst="rect">
            <a:avLst/>
          </a:prstGeom>
          <a:solidFill>
            <a:srgbClr val="F1F1F1"/>
          </a:solidFill>
        </p:spPr>
        <p:txBody>
          <a:bodyPr wrap="square" lIns="0" tIns="62865" rIns="0" bIns="0" rtlCol="0" vert="horz">
            <a:spAutoFit/>
          </a:bodyPr>
          <a:lstStyle/>
          <a:p>
            <a:pPr marL="300355">
              <a:lnSpc>
                <a:spcPct val="100000"/>
              </a:lnSpc>
              <a:spcBef>
                <a:spcPts val="495"/>
              </a:spcBef>
            </a:pPr>
            <a:r>
              <a:rPr dirty="0" sz="800" b="1">
                <a:solidFill>
                  <a:srgbClr val="171717"/>
                </a:solidFill>
                <a:latin typeface="Arial"/>
                <a:cs typeface="Arial"/>
              </a:rPr>
              <a:t>Green</a:t>
            </a:r>
            <a:r>
              <a:rPr dirty="0" sz="800" spc="-10" b="1">
                <a:solidFill>
                  <a:srgbClr val="171717"/>
                </a:solidFill>
                <a:latin typeface="Arial"/>
                <a:cs typeface="Arial"/>
              </a:rPr>
              <a:t> </a:t>
            </a:r>
            <a:r>
              <a:rPr dirty="0" sz="800" spc="-20" b="1">
                <a:solidFill>
                  <a:srgbClr val="171717"/>
                </a:solidFill>
                <a:latin typeface="Arial"/>
                <a:cs typeface="Arial"/>
              </a:rPr>
              <a:t>Deal</a:t>
            </a:r>
            <a:endParaRPr sz="800">
              <a:latin typeface="Arial"/>
              <a:cs typeface="Arial"/>
            </a:endParaRPr>
          </a:p>
        </p:txBody>
      </p:sp>
      <p:sp>
        <p:nvSpPr>
          <p:cNvPr id="68" name="object 68" descr=""/>
          <p:cNvSpPr txBox="1"/>
          <p:nvPr/>
        </p:nvSpPr>
        <p:spPr>
          <a:xfrm>
            <a:off x="8522969" y="2408682"/>
            <a:ext cx="730885" cy="461009"/>
          </a:xfrm>
          <a:prstGeom prst="rect">
            <a:avLst/>
          </a:prstGeom>
          <a:solidFill>
            <a:srgbClr val="F1F1F1"/>
          </a:solidFill>
        </p:spPr>
        <p:txBody>
          <a:bodyPr wrap="square" lIns="0" tIns="60325" rIns="0" bIns="0" rtlCol="0" vert="horz">
            <a:spAutoFit/>
          </a:bodyPr>
          <a:lstStyle/>
          <a:p>
            <a:pPr algn="ctr" marL="123825" marR="114935">
              <a:lnSpc>
                <a:spcPct val="100000"/>
              </a:lnSpc>
              <a:spcBef>
                <a:spcPts val="475"/>
              </a:spcBef>
            </a:pPr>
            <a:r>
              <a:rPr dirty="0" sz="800" spc="-10" b="1">
                <a:solidFill>
                  <a:srgbClr val="171717"/>
                </a:solidFill>
                <a:latin typeface="Arial"/>
                <a:cs typeface="Arial"/>
              </a:rPr>
              <a:t>Corporate </a:t>
            </a:r>
            <a:r>
              <a:rPr dirty="0" sz="800" spc="-25" b="1">
                <a:solidFill>
                  <a:srgbClr val="171717"/>
                </a:solidFill>
                <a:latin typeface="Arial"/>
                <a:cs typeface="Arial"/>
              </a:rPr>
              <a:t>Tax</a:t>
            </a:r>
            <a:r>
              <a:rPr dirty="0" sz="800" spc="-10" b="1">
                <a:solidFill>
                  <a:srgbClr val="171717"/>
                </a:solidFill>
                <a:latin typeface="Arial"/>
                <a:cs typeface="Arial"/>
              </a:rPr>
              <a:t> Credits</a:t>
            </a:r>
            <a:endParaRPr sz="800">
              <a:latin typeface="Arial"/>
              <a:cs typeface="Arial"/>
            </a:endParaRPr>
          </a:p>
        </p:txBody>
      </p:sp>
      <p:sp>
        <p:nvSpPr>
          <p:cNvPr id="69" name="object 69" descr=""/>
          <p:cNvSpPr txBox="1"/>
          <p:nvPr/>
        </p:nvSpPr>
        <p:spPr>
          <a:xfrm>
            <a:off x="8522969" y="3153917"/>
            <a:ext cx="730885" cy="462280"/>
          </a:xfrm>
          <a:prstGeom prst="rect">
            <a:avLst/>
          </a:prstGeom>
          <a:solidFill>
            <a:srgbClr val="F1F1F1"/>
          </a:solidFill>
        </p:spPr>
        <p:txBody>
          <a:bodyPr wrap="square" lIns="0" tIns="508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400"/>
              </a:spcBef>
            </a:pPr>
            <a:endParaRPr sz="800">
              <a:latin typeface="Times New Roman"/>
              <a:cs typeface="Times New Roman"/>
            </a:endParaRPr>
          </a:p>
          <a:p>
            <a:pPr marL="207645">
              <a:lnSpc>
                <a:spcPct val="100000"/>
              </a:lnSpc>
            </a:pPr>
            <a:r>
              <a:rPr dirty="0" sz="800" spc="-10" b="1">
                <a:solidFill>
                  <a:srgbClr val="171717"/>
                </a:solidFill>
                <a:latin typeface="Arial"/>
                <a:cs typeface="Arial"/>
              </a:rPr>
              <a:t>CapEx</a:t>
            </a:r>
            <a:endParaRPr sz="800">
              <a:latin typeface="Arial"/>
              <a:cs typeface="Arial"/>
            </a:endParaRPr>
          </a:p>
        </p:txBody>
      </p:sp>
      <p:sp>
        <p:nvSpPr>
          <p:cNvPr id="70" name="object 70" descr=""/>
          <p:cNvSpPr/>
          <p:nvPr/>
        </p:nvSpPr>
        <p:spPr>
          <a:xfrm>
            <a:off x="10823447" y="1615439"/>
            <a:ext cx="704215" cy="676910"/>
          </a:xfrm>
          <a:custGeom>
            <a:avLst/>
            <a:gdLst/>
            <a:ahLst/>
            <a:cxnLst/>
            <a:rect l="l" t="t" r="r" b="b"/>
            <a:pathLst>
              <a:path w="704215" h="676910">
                <a:moveTo>
                  <a:pt x="352044" y="0"/>
                </a:moveTo>
                <a:lnTo>
                  <a:pt x="304271" y="3089"/>
                </a:lnTo>
                <a:lnTo>
                  <a:pt x="258453" y="12087"/>
                </a:lnTo>
                <a:lnTo>
                  <a:pt x="215009" y="26592"/>
                </a:lnTo>
                <a:lnTo>
                  <a:pt x="174356" y="46199"/>
                </a:lnTo>
                <a:lnTo>
                  <a:pt x="136916" y="70505"/>
                </a:lnTo>
                <a:lnTo>
                  <a:pt x="103108" y="99107"/>
                </a:lnTo>
                <a:lnTo>
                  <a:pt x="73350" y="131601"/>
                </a:lnTo>
                <a:lnTo>
                  <a:pt x="48062" y="167583"/>
                </a:lnTo>
                <a:lnTo>
                  <a:pt x="27664" y="206650"/>
                </a:lnTo>
                <a:lnTo>
                  <a:pt x="12574" y="248399"/>
                </a:lnTo>
                <a:lnTo>
                  <a:pt x="3213" y="292426"/>
                </a:lnTo>
                <a:lnTo>
                  <a:pt x="0" y="338327"/>
                </a:lnTo>
                <a:lnTo>
                  <a:pt x="3213" y="384229"/>
                </a:lnTo>
                <a:lnTo>
                  <a:pt x="12574" y="428256"/>
                </a:lnTo>
                <a:lnTo>
                  <a:pt x="27664" y="470005"/>
                </a:lnTo>
                <a:lnTo>
                  <a:pt x="48062" y="509072"/>
                </a:lnTo>
                <a:lnTo>
                  <a:pt x="73350" y="545054"/>
                </a:lnTo>
                <a:lnTo>
                  <a:pt x="103108" y="577548"/>
                </a:lnTo>
                <a:lnTo>
                  <a:pt x="136916" y="606150"/>
                </a:lnTo>
                <a:lnTo>
                  <a:pt x="174356" y="630456"/>
                </a:lnTo>
                <a:lnTo>
                  <a:pt x="215009" y="650063"/>
                </a:lnTo>
                <a:lnTo>
                  <a:pt x="258453" y="664568"/>
                </a:lnTo>
                <a:lnTo>
                  <a:pt x="304271" y="673566"/>
                </a:lnTo>
                <a:lnTo>
                  <a:pt x="352044" y="676656"/>
                </a:lnTo>
                <a:lnTo>
                  <a:pt x="399816" y="673566"/>
                </a:lnTo>
                <a:lnTo>
                  <a:pt x="445634" y="664568"/>
                </a:lnTo>
                <a:lnTo>
                  <a:pt x="489078" y="650063"/>
                </a:lnTo>
                <a:lnTo>
                  <a:pt x="529731" y="630456"/>
                </a:lnTo>
                <a:lnTo>
                  <a:pt x="567171" y="606150"/>
                </a:lnTo>
                <a:lnTo>
                  <a:pt x="600979" y="577548"/>
                </a:lnTo>
                <a:lnTo>
                  <a:pt x="630737" y="545054"/>
                </a:lnTo>
                <a:lnTo>
                  <a:pt x="656025" y="509072"/>
                </a:lnTo>
                <a:lnTo>
                  <a:pt x="676423" y="470005"/>
                </a:lnTo>
                <a:lnTo>
                  <a:pt x="691513" y="428256"/>
                </a:lnTo>
                <a:lnTo>
                  <a:pt x="700874" y="384229"/>
                </a:lnTo>
                <a:lnTo>
                  <a:pt x="704087" y="338327"/>
                </a:lnTo>
                <a:lnTo>
                  <a:pt x="700874" y="292426"/>
                </a:lnTo>
                <a:lnTo>
                  <a:pt x="691513" y="248399"/>
                </a:lnTo>
                <a:lnTo>
                  <a:pt x="676423" y="206650"/>
                </a:lnTo>
                <a:lnTo>
                  <a:pt x="656025" y="167583"/>
                </a:lnTo>
                <a:lnTo>
                  <a:pt x="630737" y="131601"/>
                </a:lnTo>
                <a:lnTo>
                  <a:pt x="600979" y="99107"/>
                </a:lnTo>
                <a:lnTo>
                  <a:pt x="567171" y="70505"/>
                </a:lnTo>
                <a:lnTo>
                  <a:pt x="529731" y="46199"/>
                </a:lnTo>
                <a:lnTo>
                  <a:pt x="489078" y="26592"/>
                </a:lnTo>
                <a:lnTo>
                  <a:pt x="445634" y="12087"/>
                </a:lnTo>
                <a:lnTo>
                  <a:pt x="399816" y="3089"/>
                </a:lnTo>
                <a:lnTo>
                  <a:pt x="352044" y="0"/>
                </a:lnTo>
                <a:close/>
              </a:path>
            </a:pathLst>
          </a:custGeom>
          <a:solidFill>
            <a:srgbClr val="0099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1" name="object 71" descr=""/>
          <p:cNvSpPr txBox="1"/>
          <p:nvPr/>
        </p:nvSpPr>
        <p:spPr>
          <a:xfrm>
            <a:off x="11014202" y="1878075"/>
            <a:ext cx="32448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-10" b="1">
                <a:solidFill>
                  <a:srgbClr val="FFFFFF"/>
                </a:solidFill>
                <a:latin typeface="Arial"/>
                <a:cs typeface="Arial"/>
              </a:rPr>
              <a:t>$309B</a:t>
            </a:r>
            <a:endParaRPr sz="800">
              <a:latin typeface="Arial"/>
              <a:cs typeface="Arial"/>
            </a:endParaRPr>
          </a:p>
        </p:txBody>
      </p:sp>
      <p:sp>
        <p:nvSpPr>
          <p:cNvPr id="72" name="object 72" descr=""/>
          <p:cNvSpPr txBox="1"/>
          <p:nvPr/>
        </p:nvSpPr>
        <p:spPr>
          <a:xfrm>
            <a:off x="4430521" y="3717289"/>
            <a:ext cx="2223135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dirty="0" sz="1400" b="1">
                <a:solidFill>
                  <a:srgbClr val="03234D"/>
                </a:solidFill>
                <a:latin typeface="Arial"/>
                <a:cs typeface="Arial"/>
              </a:rPr>
              <a:t>Stem</a:t>
            </a:r>
            <a:r>
              <a:rPr dirty="0" sz="1400" spc="-20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3234D"/>
                </a:solidFill>
                <a:latin typeface="Arial"/>
                <a:cs typeface="Arial"/>
              </a:rPr>
              <a:t>will</a:t>
            </a:r>
            <a:r>
              <a:rPr dirty="0" sz="1400" spc="-20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3234D"/>
                </a:solidFill>
                <a:latin typeface="Arial"/>
                <a:cs typeface="Arial"/>
              </a:rPr>
              <a:t>see</a:t>
            </a:r>
            <a:r>
              <a:rPr dirty="0" sz="1400" spc="-30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3234D"/>
                </a:solidFill>
                <a:latin typeface="Arial"/>
                <a:cs typeface="Arial"/>
              </a:rPr>
              <a:t>a</a:t>
            </a:r>
            <a:r>
              <a:rPr dirty="0" sz="1400" spc="-20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400" spc="-10" b="1">
                <a:solidFill>
                  <a:srgbClr val="03234D"/>
                </a:solidFill>
                <a:latin typeface="Arial"/>
                <a:cs typeface="Arial"/>
              </a:rPr>
              <a:t>significant </a:t>
            </a:r>
            <a:r>
              <a:rPr dirty="0" sz="1400" b="1">
                <a:solidFill>
                  <a:srgbClr val="03234D"/>
                </a:solidFill>
                <a:latin typeface="Arial"/>
                <a:cs typeface="Arial"/>
              </a:rPr>
              <a:t>benefit</a:t>
            </a:r>
            <a:r>
              <a:rPr dirty="0" sz="1400" spc="-45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3234D"/>
                </a:solidFill>
                <a:latin typeface="Arial"/>
                <a:cs typeface="Arial"/>
              </a:rPr>
              <a:t>from</a:t>
            </a:r>
            <a:r>
              <a:rPr dirty="0" sz="1400" spc="-20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3234D"/>
                </a:solidFill>
                <a:latin typeface="Arial"/>
                <a:cs typeface="Arial"/>
              </a:rPr>
              <a:t>the</a:t>
            </a:r>
            <a:r>
              <a:rPr dirty="0" sz="1400" spc="-35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400" spc="-20" b="1">
                <a:solidFill>
                  <a:srgbClr val="03234D"/>
                </a:solidFill>
                <a:latin typeface="Arial"/>
                <a:cs typeface="Arial"/>
              </a:rPr>
              <a:t>IRA…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73" name="object 73" descr="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7290054" y="3793616"/>
            <a:ext cx="57150" cy="305181"/>
          </a:xfrm>
          <a:prstGeom prst="rect">
            <a:avLst/>
          </a:prstGeom>
        </p:spPr>
      </p:pic>
      <p:pic>
        <p:nvPicPr>
          <p:cNvPr id="74" name="object 74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33983" y="3853815"/>
            <a:ext cx="57150" cy="305181"/>
          </a:xfrm>
          <a:prstGeom prst="rect">
            <a:avLst/>
          </a:prstGeom>
        </p:spPr>
      </p:pic>
      <p:sp>
        <p:nvSpPr>
          <p:cNvPr id="75" name="object 75" descr=""/>
          <p:cNvSpPr txBox="1"/>
          <p:nvPr/>
        </p:nvSpPr>
        <p:spPr>
          <a:xfrm>
            <a:off x="731519" y="3882135"/>
            <a:ext cx="2500630" cy="2387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400" b="1">
                <a:solidFill>
                  <a:srgbClr val="03234D"/>
                </a:solidFill>
                <a:latin typeface="Arial"/>
                <a:cs typeface="Arial"/>
              </a:rPr>
              <a:t>Distribution</a:t>
            </a:r>
            <a:r>
              <a:rPr dirty="0" sz="1400" spc="-35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3234D"/>
                </a:solidFill>
                <a:latin typeface="Arial"/>
                <a:cs typeface="Arial"/>
              </a:rPr>
              <a:t>of</a:t>
            </a:r>
            <a:r>
              <a:rPr dirty="0" sz="1400" spc="-25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3234D"/>
                </a:solidFill>
                <a:latin typeface="Arial"/>
                <a:cs typeface="Arial"/>
              </a:rPr>
              <a:t>IRA</a:t>
            </a:r>
            <a:r>
              <a:rPr dirty="0" sz="1400" spc="-60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400" spc="-10" b="1">
                <a:solidFill>
                  <a:srgbClr val="03234D"/>
                </a:solidFill>
                <a:latin typeface="Arial"/>
                <a:cs typeface="Arial"/>
              </a:rPr>
              <a:t>incentives</a:t>
            </a:r>
            <a:endParaRPr sz="1400">
              <a:latin typeface="Arial"/>
              <a:cs typeface="Arial"/>
            </a:endParaRPr>
          </a:p>
        </p:txBody>
      </p:sp>
      <p:sp>
        <p:nvSpPr>
          <p:cNvPr id="76" name="object 76" descr=""/>
          <p:cNvSpPr txBox="1"/>
          <p:nvPr/>
        </p:nvSpPr>
        <p:spPr>
          <a:xfrm>
            <a:off x="6682485" y="2956306"/>
            <a:ext cx="70929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Tax</a:t>
            </a:r>
            <a:r>
              <a:rPr dirty="0" sz="800" spc="-10">
                <a:solidFill>
                  <a:srgbClr val="010027"/>
                </a:solidFill>
                <a:latin typeface="Arial MT"/>
                <a:cs typeface="Arial MT"/>
              </a:rPr>
              <a:t> Incentives, corporate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77" name="object 77" descr=""/>
          <p:cNvSpPr txBox="1"/>
          <p:nvPr/>
        </p:nvSpPr>
        <p:spPr>
          <a:xfrm>
            <a:off x="6682485" y="2404363"/>
            <a:ext cx="70929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Tax</a:t>
            </a:r>
            <a:r>
              <a:rPr dirty="0" sz="800" spc="-10">
                <a:solidFill>
                  <a:srgbClr val="010027"/>
                </a:solidFill>
                <a:latin typeface="Arial MT"/>
                <a:cs typeface="Arial MT"/>
              </a:rPr>
              <a:t> Incentives, consumer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78" name="object 78" descr=""/>
          <p:cNvSpPr txBox="1"/>
          <p:nvPr/>
        </p:nvSpPr>
        <p:spPr>
          <a:xfrm>
            <a:off x="6682485" y="2157221"/>
            <a:ext cx="329565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-10">
                <a:solidFill>
                  <a:srgbClr val="010027"/>
                </a:solidFill>
                <a:latin typeface="Arial MT"/>
                <a:cs typeface="Arial MT"/>
              </a:rPr>
              <a:t>Grants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79" name="object 79" descr=""/>
          <p:cNvSpPr txBox="1"/>
          <p:nvPr/>
        </p:nvSpPr>
        <p:spPr>
          <a:xfrm>
            <a:off x="6682485" y="1741627"/>
            <a:ext cx="749300" cy="3124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7500"/>
              </a:lnSpc>
              <a:spcBef>
                <a:spcPts val="100"/>
              </a:spcBef>
            </a:pP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Federal</a:t>
            </a:r>
            <a:r>
              <a:rPr dirty="0" sz="800" spc="-4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 spc="-10">
                <a:solidFill>
                  <a:srgbClr val="010027"/>
                </a:solidFill>
                <a:latin typeface="Arial MT"/>
                <a:cs typeface="Arial MT"/>
              </a:rPr>
              <a:t>Options Loans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80" name="object 80" descr=""/>
          <p:cNvSpPr/>
          <p:nvPr/>
        </p:nvSpPr>
        <p:spPr>
          <a:xfrm>
            <a:off x="9521190" y="1608582"/>
            <a:ext cx="704215" cy="676910"/>
          </a:xfrm>
          <a:custGeom>
            <a:avLst/>
            <a:gdLst/>
            <a:ahLst/>
            <a:cxnLst/>
            <a:rect l="l" t="t" r="r" b="b"/>
            <a:pathLst>
              <a:path w="704215" h="676910">
                <a:moveTo>
                  <a:pt x="352043" y="0"/>
                </a:moveTo>
                <a:lnTo>
                  <a:pt x="304271" y="3089"/>
                </a:lnTo>
                <a:lnTo>
                  <a:pt x="258453" y="12087"/>
                </a:lnTo>
                <a:lnTo>
                  <a:pt x="215009" y="26592"/>
                </a:lnTo>
                <a:lnTo>
                  <a:pt x="174356" y="46199"/>
                </a:lnTo>
                <a:lnTo>
                  <a:pt x="136916" y="70505"/>
                </a:lnTo>
                <a:lnTo>
                  <a:pt x="103108" y="99107"/>
                </a:lnTo>
                <a:lnTo>
                  <a:pt x="73350" y="131601"/>
                </a:lnTo>
                <a:lnTo>
                  <a:pt x="48062" y="167583"/>
                </a:lnTo>
                <a:lnTo>
                  <a:pt x="27664" y="206650"/>
                </a:lnTo>
                <a:lnTo>
                  <a:pt x="12574" y="248399"/>
                </a:lnTo>
                <a:lnTo>
                  <a:pt x="3213" y="292426"/>
                </a:lnTo>
                <a:lnTo>
                  <a:pt x="0" y="338327"/>
                </a:lnTo>
                <a:lnTo>
                  <a:pt x="3213" y="384229"/>
                </a:lnTo>
                <a:lnTo>
                  <a:pt x="12574" y="428256"/>
                </a:lnTo>
                <a:lnTo>
                  <a:pt x="27664" y="470005"/>
                </a:lnTo>
                <a:lnTo>
                  <a:pt x="48062" y="509072"/>
                </a:lnTo>
                <a:lnTo>
                  <a:pt x="73350" y="545054"/>
                </a:lnTo>
                <a:lnTo>
                  <a:pt x="103108" y="577548"/>
                </a:lnTo>
                <a:lnTo>
                  <a:pt x="136916" y="606150"/>
                </a:lnTo>
                <a:lnTo>
                  <a:pt x="174356" y="630456"/>
                </a:lnTo>
                <a:lnTo>
                  <a:pt x="215009" y="650063"/>
                </a:lnTo>
                <a:lnTo>
                  <a:pt x="258453" y="664568"/>
                </a:lnTo>
                <a:lnTo>
                  <a:pt x="304271" y="673566"/>
                </a:lnTo>
                <a:lnTo>
                  <a:pt x="352043" y="676655"/>
                </a:lnTo>
                <a:lnTo>
                  <a:pt x="399816" y="673566"/>
                </a:lnTo>
                <a:lnTo>
                  <a:pt x="445634" y="664568"/>
                </a:lnTo>
                <a:lnTo>
                  <a:pt x="489078" y="650063"/>
                </a:lnTo>
                <a:lnTo>
                  <a:pt x="529731" y="630456"/>
                </a:lnTo>
                <a:lnTo>
                  <a:pt x="567171" y="606150"/>
                </a:lnTo>
                <a:lnTo>
                  <a:pt x="600979" y="577548"/>
                </a:lnTo>
                <a:lnTo>
                  <a:pt x="630737" y="545054"/>
                </a:lnTo>
                <a:lnTo>
                  <a:pt x="656025" y="509072"/>
                </a:lnTo>
                <a:lnTo>
                  <a:pt x="676423" y="470005"/>
                </a:lnTo>
                <a:lnTo>
                  <a:pt x="691513" y="428256"/>
                </a:lnTo>
                <a:lnTo>
                  <a:pt x="700874" y="384229"/>
                </a:lnTo>
                <a:lnTo>
                  <a:pt x="704087" y="338327"/>
                </a:lnTo>
                <a:lnTo>
                  <a:pt x="700874" y="292426"/>
                </a:lnTo>
                <a:lnTo>
                  <a:pt x="691513" y="248399"/>
                </a:lnTo>
                <a:lnTo>
                  <a:pt x="676423" y="206650"/>
                </a:lnTo>
                <a:lnTo>
                  <a:pt x="656025" y="167583"/>
                </a:lnTo>
                <a:lnTo>
                  <a:pt x="630737" y="131601"/>
                </a:lnTo>
                <a:lnTo>
                  <a:pt x="600979" y="99107"/>
                </a:lnTo>
                <a:lnTo>
                  <a:pt x="567171" y="70505"/>
                </a:lnTo>
                <a:lnTo>
                  <a:pt x="529731" y="46199"/>
                </a:lnTo>
                <a:lnTo>
                  <a:pt x="489078" y="26592"/>
                </a:lnTo>
                <a:lnTo>
                  <a:pt x="445634" y="12087"/>
                </a:lnTo>
                <a:lnTo>
                  <a:pt x="399816" y="3089"/>
                </a:lnTo>
                <a:lnTo>
                  <a:pt x="352043" y="0"/>
                </a:lnTo>
                <a:close/>
              </a:path>
            </a:pathLst>
          </a:custGeom>
          <a:solidFill>
            <a:srgbClr val="0099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1" name="object 81" descr=""/>
          <p:cNvSpPr txBox="1"/>
          <p:nvPr/>
        </p:nvSpPr>
        <p:spPr>
          <a:xfrm>
            <a:off x="9711943" y="1870709"/>
            <a:ext cx="324485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-10" b="1">
                <a:solidFill>
                  <a:srgbClr val="FFFFFF"/>
                </a:solidFill>
                <a:latin typeface="Arial"/>
                <a:cs typeface="Arial"/>
              </a:rPr>
              <a:t>$394B</a:t>
            </a:r>
            <a:endParaRPr sz="800">
              <a:latin typeface="Arial"/>
              <a:cs typeface="Arial"/>
            </a:endParaRPr>
          </a:p>
        </p:txBody>
      </p:sp>
      <p:sp>
        <p:nvSpPr>
          <p:cNvPr id="82" name="object 82" descr=""/>
          <p:cNvSpPr/>
          <p:nvPr/>
        </p:nvSpPr>
        <p:spPr>
          <a:xfrm>
            <a:off x="9521190" y="2334767"/>
            <a:ext cx="704215" cy="676910"/>
          </a:xfrm>
          <a:custGeom>
            <a:avLst/>
            <a:gdLst/>
            <a:ahLst/>
            <a:cxnLst/>
            <a:rect l="l" t="t" r="r" b="b"/>
            <a:pathLst>
              <a:path w="704215" h="676910">
                <a:moveTo>
                  <a:pt x="352043" y="0"/>
                </a:moveTo>
                <a:lnTo>
                  <a:pt x="304271" y="3089"/>
                </a:lnTo>
                <a:lnTo>
                  <a:pt x="258453" y="12087"/>
                </a:lnTo>
                <a:lnTo>
                  <a:pt x="215009" y="26592"/>
                </a:lnTo>
                <a:lnTo>
                  <a:pt x="174356" y="46199"/>
                </a:lnTo>
                <a:lnTo>
                  <a:pt x="136916" y="70505"/>
                </a:lnTo>
                <a:lnTo>
                  <a:pt x="103108" y="99107"/>
                </a:lnTo>
                <a:lnTo>
                  <a:pt x="73350" y="131601"/>
                </a:lnTo>
                <a:lnTo>
                  <a:pt x="48062" y="167583"/>
                </a:lnTo>
                <a:lnTo>
                  <a:pt x="27664" y="206650"/>
                </a:lnTo>
                <a:lnTo>
                  <a:pt x="12574" y="248399"/>
                </a:lnTo>
                <a:lnTo>
                  <a:pt x="3213" y="292426"/>
                </a:lnTo>
                <a:lnTo>
                  <a:pt x="0" y="338328"/>
                </a:lnTo>
                <a:lnTo>
                  <a:pt x="3213" y="384229"/>
                </a:lnTo>
                <a:lnTo>
                  <a:pt x="12574" y="428256"/>
                </a:lnTo>
                <a:lnTo>
                  <a:pt x="27664" y="470005"/>
                </a:lnTo>
                <a:lnTo>
                  <a:pt x="48062" y="509072"/>
                </a:lnTo>
                <a:lnTo>
                  <a:pt x="73350" y="545054"/>
                </a:lnTo>
                <a:lnTo>
                  <a:pt x="103108" y="577548"/>
                </a:lnTo>
                <a:lnTo>
                  <a:pt x="136916" y="606150"/>
                </a:lnTo>
                <a:lnTo>
                  <a:pt x="174356" y="630456"/>
                </a:lnTo>
                <a:lnTo>
                  <a:pt x="215009" y="650063"/>
                </a:lnTo>
                <a:lnTo>
                  <a:pt x="258453" y="664568"/>
                </a:lnTo>
                <a:lnTo>
                  <a:pt x="304271" y="673566"/>
                </a:lnTo>
                <a:lnTo>
                  <a:pt x="352043" y="676656"/>
                </a:lnTo>
                <a:lnTo>
                  <a:pt x="399816" y="673566"/>
                </a:lnTo>
                <a:lnTo>
                  <a:pt x="445634" y="664568"/>
                </a:lnTo>
                <a:lnTo>
                  <a:pt x="489078" y="650063"/>
                </a:lnTo>
                <a:lnTo>
                  <a:pt x="529731" y="630456"/>
                </a:lnTo>
                <a:lnTo>
                  <a:pt x="567171" y="606150"/>
                </a:lnTo>
                <a:lnTo>
                  <a:pt x="600979" y="577548"/>
                </a:lnTo>
                <a:lnTo>
                  <a:pt x="630737" y="545054"/>
                </a:lnTo>
                <a:lnTo>
                  <a:pt x="656025" y="509072"/>
                </a:lnTo>
                <a:lnTo>
                  <a:pt x="676423" y="470005"/>
                </a:lnTo>
                <a:lnTo>
                  <a:pt x="691513" y="428256"/>
                </a:lnTo>
                <a:lnTo>
                  <a:pt x="700874" y="384229"/>
                </a:lnTo>
                <a:lnTo>
                  <a:pt x="704087" y="338328"/>
                </a:lnTo>
                <a:lnTo>
                  <a:pt x="700874" y="292426"/>
                </a:lnTo>
                <a:lnTo>
                  <a:pt x="691513" y="248399"/>
                </a:lnTo>
                <a:lnTo>
                  <a:pt x="676423" y="206650"/>
                </a:lnTo>
                <a:lnTo>
                  <a:pt x="656025" y="167583"/>
                </a:lnTo>
                <a:lnTo>
                  <a:pt x="630737" y="131601"/>
                </a:lnTo>
                <a:lnTo>
                  <a:pt x="600979" y="99107"/>
                </a:lnTo>
                <a:lnTo>
                  <a:pt x="567171" y="70505"/>
                </a:lnTo>
                <a:lnTo>
                  <a:pt x="529731" y="46199"/>
                </a:lnTo>
                <a:lnTo>
                  <a:pt x="489078" y="26592"/>
                </a:lnTo>
                <a:lnTo>
                  <a:pt x="445634" y="12087"/>
                </a:lnTo>
                <a:lnTo>
                  <a:pt x="399816" y="3089"/>
                </a:lnTo>
                <a:lnTo>
                  <a:pt x="352043" y="0"/>
                </a:lnTo>
                <a:close/>
              </a:path>
            </a:pathLst>
          </a:custGeom>
          <a:solidFill>
            <a:srgbClr val="00C2B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3" name="object 83" descr=""/>
          <p:cNvSpPr txBox="1"/>
          <p:nvPr/>
        </p:nvSpPr>
        <p:spPr>
          <a:xfrm>
            <a:off x="9711943" y="2597404"/>
            <a:ext cx="32448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-10" b="1">
                <a:solidFill>
                  <a:srgbClr val="FFFFFF"/>
                </a:solidFill>
                <a:latin typeface="Arial"/>
                <a:cs typeface="Arial"/>
              </a:rPr>
              <a:t>$216B</a:t>
            </a:r>
            <a:endParaRPr sz="800">
              <a:latin typeface="Arial"/>
              <a:cs typeface="Arial"/>
            </a:endParaRPr>
          </a:p>
        </p:txBody>
      </p:sp>
      <p:sp>
        <p:nvSpPr>
          <p:cNvPr id="84" name="object 84" descr=""/>
          <p:cNvSpPr/>
          <p:nvPr/>
        </p:nvSpPr>
        <p:spPr>
          <a:xfrm>
            <a:off x="9521190" y="3053333"/>
            <a:ext cx="704215" cy="676275"/>
          </a:xfrm>
          <a:custGeom>
            <a:avLst/>
            <a:gdLst/>
            <a:ahLst/>
            <a:cxnLst/>
            <a:rect l="l" t="t" r="r" b="b"/>
            <a:pathLst>
              <a:path w="704215" h="676275">
                <a:moveTo>
                  <a:pt x="352043" y="0"/>
                </a:moveTo>
                <a:lnTo>
                  <a:pt x="304271" y="3084"/>
                </a:lnTo>
                <a:lnTo>
                  <a:pt x="258453" y="12068"/>
                </a:lnTo>
                <a:lnTo>
                  <a:pt x="215009" y="26550"/>
                </a:lnTo>
                <a:lnTo>
                  <a:pt x="174356" y="46129"/>
                </a:lnTo>
                <a:lnTo>
                  <a:pt x="136916" y="70401"/>
                </a:lnTo>
                <a:lnTo>
                  <a:pt x="103108" y="98964"/>
                </a:lnTo>
                <a:lnTo>
                  <a:pt x="73350" y="131417"/>
                </a:lnTo>
                <a:lnTo>
                  <a:pt x="48062" y="167357"/>
                </a:lnTo>
                <a:lnTo>
                  <a:pt x="27664" y="206382"/>
                </a:lnTo>
                <a:lnTo>
                  <a:pt x="12574" y="248090"/>
                </a:lnTo>
                <a:lnTo>
                  <a:pt x="3213" y="292079"/>
                </a:lnTo>
                <a:lnTo>
                  <a:pt x="0" y="337946"/>
                </a:lnTo>
                <a:lnTo>
                  <a:pt x="3213" y="383814"/>
                </a:lnTo>
                <a:lnTo>
                  <a:pt x="12574" y="427803"/>
                </a:lnTo>
                <a:lnTo>
                  <a:pt x="27664" y="469511"/>
                </a:lnTo>
                <a:lnTo>
                  <a:pt x="48062" y="508536"/>
                </a:lnTo>
                <a:lnTo>
                  <a:pt x="73350" y="544476"/>
                </a:lnTo>
                <a:lnTo>
                  <a:pt x="103108" y="576929"/>
                </a:lnTo>
                <a:lnTo>
                  <a:pt x="136916" y="605492"/>
                </a:lnTo>
                <a:lnTo>
                  <a:pt x="174356" y="629764"/>
                </a:lnTo>
                <a:lnTo>
                  <a:pt x="215009" y="649343"/>
                </a:lnTo>
                <a:lnTo>
                  <a:pt x="258453" y="663825"/>
                </a:lnTo>
                <a:lnTo>
                  <a:pt x="304271" y="672809"/>
                </a:lnTo>
                <a:lnTo>
                  <a:pt x="352043" y="675893"/>
                </a:lnTo>
                <a:lnTo>
                  <a:pt x="399816" y="672809"/>
                </a:lnTo>
                <a:lnTo>
                  <a:pt x="445634" y="663825"/>
                </a:lnTo>
                <a:lnTo>
                  <a:pt x="489078" y="649343"/>
                </a:lnTo>
                <a:lnTo>
                  <a:pt x="529731" y="629764"/>
                </a:lnTo>
                <a:lnTo>
                  <a:pt x="567171" y="605492"/>
                </a:lnTo>
                <a:lnTo>
                  <a:pt x="600979" y="576929"/>
                </a:lnTo>
                <a:lnTo>
                  <a:pt x="630737" y="544476"/>
                </a:lnTo>
                <a:lnTo>
                  <a:pt x="656025" y="508536"/>
                </a:lnTo>
                <a:lnTo>
                  <a:pt x="676423" y="469511"/>
                </a:lnTo>
                <a:lnTo>
                  <a:pt x="691513" y="427803"/>
                </a:lnTo>
                <a:lnTo>
                  <a:pt x="700874" y="383814"/>
                </a:lnTo>
                <a:lnTo>
                  <a:pt x="704087" y="337946"/>
                </a:lnTo>
                <a:lnTo>
                  <a:pt x="700874" y="292079"/>
                </a:lnTo>
                <a:lnTo>
                  <a:pt x="691513" y="248090"/>
                </a:lnTo>
                <a:lnTo>
                  <a:pt x="676423" y="206382"/>
                </a:lnTo>
                <a:lnTo>
                  <a:pt x="656025" y="167357"/>
                </a:lnTo>
                <a:lnTo>
                  <a:pt x="630737" y="131417"/>
                </a:lnTo>
                <a:lnTo>
                  <a:pt x="600979" y="98964"/>
                </a:lnTo>
                <a:lnTo>
                  <a:pt x="567171" y="70401"/>
                </a:lnTo>
                <a:lnTo>
                  <a:pt x="529731" y="46129"/>
                </a:lnTo>
                <a:lnTo>
                  <a:pt x="489078" y="26550"/>
                </a:lnTo>
                <a:lnTo>
                  <a:pt x="445634" y="12068"/>
                </a:lnTo>
                <a:lnTo>
                  <a:pt x="399816" y="3084"/>
                </a:lnTo>
                <a:lnTo>
                  <a:pt x="352043" y="0"/>
                </a:lnTo>
                <a:close/>
              </a:path>
            </a:pathLst>
          </a:custGeom>
          <a:solidFill>
            <a:srgbClr val="009999">
              <a:alpha val="52156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5" name="object 85" descr=""/>
          <p:cNvSpPr txBox="1"/>
          <p:nvPr/>
        </p:nvSpPr>
        <p:spPr>
          <a:xfrm>
            <a:off x="9760711" y="3315715"/>
            <a:ext cx="22923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-25" b="1">
                <a:solidFill>
                  <a:srgbClr val="FFFFFF"/>
                </a:solidFill>
                <a:latin typeface="Arial"/>
                <a:cs typeface="Arial"/>
              </a:rPr>
              <a:t>10%</a:t>
            </a:r>
            <a:endParaRPr sz="800">
              <a:latin typeface="Arial"/>
              <a:cs typeface="Arial"/>
            </a:endParaRPr>
          </a:p>
        </p:txBody>
      </p:sp>
      <p:sp>
        <p:nvSpPr>
          <p:cNvPr id="86" name="object 86" descr=""/>
          <p:cNvSpPr/>
          <p:nvPr/>
        </p:nvSpPr>
        <p:spPr>
          <a:xfrm>
            <a:off x="10843259" y="2342388"/>
            <a:ext cx="703580" cy="676275"/>
          </a:xfrm>
          <a:custGeom>
            <a:avLst/>
            <a:gdLst/>
            <a:ahLst/>
            <a:cxnLst/>
            <a:rect l="l" t="t" r="r" b="b"/>
            <a:pathLst>
              <a:path w="703579" h="676275">
                <a:moveTo>
                  <a:pt x="351663" y="0"/>
                </a:moveTo>
                <a:lnTo>
                  <a:pt x="303951" y="3084"/>
                </a:lnTo>
                <a:lnTo>
                  <a:pt x="258189" y="12068"/>
                </a:lnTo>
                <a:lnTo>
                  <a:pt x="214794" y="26550"/>
                </a:lnTo>
                <a:lnTo>
                  <a:pt x="174187" y="46129"/>
                </a:lnTo>
                <a:lnTo>
                  <a:pt x="136787" y="70401"/>
                </a:lnTo>
                <a:lnTo>
                  <a:pt x="103012" y="98964"/>
                </a:lnTo>
                <a:lnTo>
                  <a:pt x="73284" y="131417"/>
                </a:lnTo>
                <a:lnTo>
                  <a:pt x="48020" y="167357"/>
                </a:lnTo>
                <a:lnTo>
                  <a:pt x="27640" y="206382"/>
                </a:lnTo>
                <a:lnTo>
                  <a:pt x="12564" y="248090"/>
                </a:lnTo>
                <a:lnTo>
                  <a:pt x="3210" y="292079"/>
                </a:lnTo>
                <a:lnTo>
                  <a:pt x="0" y="337947"/>
                </a:lnTo>
                <a:lnTo>
                  <a:pt x="3210" y="383814"/>
                </a:lnTo>
                <a:lnTo>
                  <a:pt x="12564" y="427803"/>
                </a:lnTo>
                <a:lnTo>
                  <a:pt x="27640" y="469511"/>
                </a:lnTo>
                <a:lnTo>
                  <a:pt x="48020" y="508536"/>
                </a:lnTo>
                <a:lnTo>
                  <a:pt x="73284" y="544476"/>
                </a:lnTo>
                <a:lnTo>
                  <a:pt x="103012" y="576929"/>
                </a:lnTo>
                <a:lnTo>
                  <a:pt x="136787" y="605492"/>
                </a:lnTo>
                <a:lnTo>
                  <a:pt x="174187" y="629764"/>
                </a:lnTo>
                <a:lnTo>
                  <a:pt x="214794" y="649343"/>
                </a:lnTo>
                <a:lnTo>
                  <a:pt x="258189" y="663825"/>
                </a:lnTo>
                <a:lnTo>
                  <a:pt x="303951" y="672809"/>
                </a:lnTo>
                <a:lnTo>
                  <a:pt x="351663" y="675894"/>
                </a:lnTo>
                <a:lnTo>
                  <a:pt x="399374" y="672809"/>
                </a:lnTo>
                <a:lnTo>
                  <a:pt x="445136" y="663825"/>
                </a:lnTo>
                <a:lnTo>
                  <a:pt x="488531" y="649343"/>
                </a:lnTo>
                <a:lnTo>
                  <a:pt x="529138" y="629764"/>
                </a:lnTo>
                <a:lnTo>
                  <a:pt x="566538" y="605492"/>
                </a:lnTo>
                <a:lnTo>
                  <a:pt x="600313" y="576929"/>
                </a:lnTo>
                <a:lnTo>
                  <a:pt x="630041" y="544476"/>
                </a:lnTo>
                <a:lnTo>
                  <a:pt x="655305" y="508536"/>
                </a:lnTo>
                <a:lnTo>
                  <a:pt x="675685" y="469511"/>
                </a:lnTo>
                <a:lnTo>
                  <a:pt x="690761" y="427803"/>
                </a:lnTo>
                <a:lnTo>
                  <a:pt x="700115" y="383814"/>
                </a:lnTo>
                <a:lnTo>
                  <a:pt x="703326" y="337947"/>
                </a:lnTo>
                <a:lnTo>
                  <a:pt x="700115" y="292079"/>
                </a:lnTo>
                <a:lnTo>
                  <a:pt x="690761" y="248090"/>
                </a:lnTo>
                <a:lnTo>
                  <a:pt x="675685" y="206382"/>
                </a:lnTo>
                <a:lnTo>
                  <a:pt x="655305" y="167357"/>
                </a:lnTo>
                <a:lnTo>
                  <a:pt x="630041" y="131417"/>
                </a:lnTo>
                <a:lnTo>
                  <a:pt x="600313" y="98964"/>
                </a:lnTo>
                <a:lnTo>
                  <a:pt x="566538" y="70401"/>
                </a:lnTo>
                <a:lnTo>
                  <a:pt x="529138" y="46129"/>
                </a:lnTo>
                <a:lnTo>
                  <a:pt x="488531" y="26550"/>
                </a:lnTo>
                <a:lnTo>
                  <a:pt x="445136" y="12068"/>
                </a:lnTo>
                <a:lnTo>
                  <a:pt x="399374" y="3084"/>
                </a:lnTo>
                <a:lnTo>
                  <a:pt x="351663" y="0"/>
                </a:lnTo>
                <a:close/>
              </a:path>
            </a:pathLst>
          </a:custGeom>
          <a:solidFill>
            <a:srgbClr val="00C2B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7" name="object 87" descr=""/>
          <p:cNvSpPr txBox="1"/>
          <p:nvPr/>
        </p:nvSpPr>
        <p:spPr>
          <a:xfrm>
            <a:off x="11044935" y="2482595"/>
            <a:ext cx="301625" cy="3911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49530">
              <a:lnSpc>
                <a:spcPct val="100000"/>
              </a:lnSpc>
              <a:spcBef>
                <a:spcPts val="95"/>
              </a:spcBef>
            </a:pPr>
            <a:r>
              <a:rPr dirty="0" sz="800" spc="-25" b="1">
                <a:solidFill>
                  <a:srgbClr val="FFFFFF"/>
                </a:solidFill>
                <a:latin typeface="Arial"/>
                <a:cs typeface="Arial"/>
              </a:rPr>
              <a:t>26%</a:t>
            </a:r>
            <a:endParaRPr sz="800">
              <a:latin typeface="Arial"/>
              <a:cs typeface="Arial"/>
            </a:endParaRPr>
          </a:p>
          <a:p>
            <a:pPr marL="12700" marR="5080" indent="64769">
              <a:lnSpc>
                <a:spcPct val="100000"/>
              </a:lnSpc>
            </a:pPr>
            <a:r>
              <a:rPr dirty="0" sz="800" spc="-25" b="1">
                <a:solidFill>
                  <a:srgbClr val="FFFFFF"/>
                </a:solidFill>
                <a:latin typeface="Arial"/>
                <a:cs typeface="Arial"/>
              </a:rPr>
              <a:t>tax</a:t>
            </a:r>
            <a:r>
              <a:rPr dirty="0" sz="800" spc="-10" b="1">
                <a:solidFill>
                  <a:srgbClr val="FFFFFF"/>
                </a:solidFill>
                <a:latin typeface="Arial"/>
                <a:cs typeface="Arial"/>
              </a:rPr>
              <a:t> credit</a:t>
            </a:r>
            <a:endParaRPr sz="800">
              <a:latin typeface="Arial"/>
              <a:cs typeface="Arial"/>
            </a:endParaRPr>
          </a:p>
        </p:txBody>
      </p:sp>
      <p:sp>
        <p:nvSpPr>
          <p:cNvPr id="88" name="object 88" descr=""/>
          <p:cNvSpPr/>
          <p:nvPr/>
        </p:nvSpPr>
        <p:spPr>
          <a:xfrm>
            <a:off x="10865357" y="3069335"/>
            <a:ext cx="703580" cy="676275"/>
          </a:xfrm>
          <a:custGeom>
            <a:avLst/>
            <a:gdLst/>
            <a:ahLst/>
            <a:cxnLst/>
            <a:rect l="l" t="t" r="r" b="b"/>
            <a:pathLst>
              <a:path w="703579" h="676275">
                <a:moveTo>
                  <a:pt x="351663" y="0"/>
                </a:moveTo>
                <a:lnTo>
                  <a:pt x="303951" y="3084"/>
                </a:lnTo>
                <a:lnTo>
                  <a:pt x="258189" y="12068"/>
                </a:lnTo>
                <a:lnTo>
                  <a:pt x="214794" y="26550"/>
                </a:lnTo>
                <a:lnTo>
                  <a:pt x="174187" y="46129"/>
                </a:lnTo>
                <a:lnTo>
                  <a:pt x="136787" y="70401"/>
                </a:lnTo>
                <a:lnTo>
                  <a:pt x="103012" y="98964"/>
                </a:lnTo>
                <a:lnTo>
                  <a:pt x="73284" y="131417"/>
                </a:lnTo>
                <a:lnTo>
                  <a:pt x="48020" y="167357"/>
                </a:lnTo>
                <a:lnTo>
                  <a:pt x="27640" y="206382"/>
                </a:lnTo>
                <a:lnTo>
                  <a:pt x="12564" y="248090"/>
                </a:lnTo>
                <a:lnTo>
                  <a:pt x="3210" y="292079"/>
                </a:lnTo>
                <a:lnTo>
                  <a:pt x="0" y="337947"/>
                </a:lnTo>
                <a:lnTo>
                  <a:pt x="3210" y="383814"/>
                </a:lnTo>
                <a:lnTo>
                  <a:pt x="12564" y="427803"/>
                </a:lnTo>
                <a:lnTo>
                  <a:pt x="27640" y="469511"/>
                </a:lnTo>
                <a:lnTo>
                  <a:pt x="48020" y="508536"/>
                </a:lnTo>
                <a:lnTo>
                  <a:pt x="73284" y="544476"/>
                </a:lnTo>
                <a:lnTo>
                  <a:pt x="103012" y="576929"/>
                </a:lnTo>
                <a:lnTo>
                  <a:pt x="136787" y="605492"/>
                </a:lnTo>
                <a:lnTo>
                  <a:pt x="174187" y="629764"/>
                </a:lnTo>
                <a:lnTo>
                  <a:pt x="214794" y="649343"/>
                </a:lnTo>
                <a:lnTo>
                  <a:pt x="258189" y="663825"/>
                </a:lnTo>
                <a:lnTo>
                  <a:pt x="303951" y="672809"/>
                </a:lnTo>
                <a:lnTo>
                  <a:pt x="351663" y="675894"/>
                </a:lnTo>
                <a:lnTo>
                  <a:pt x="399374" y="672809"/>
                </a:lnTo>
                <a:lnTo>
                  <a:pt x="445136" y="663825"/>
                </a:lnTo>
                <a:lnTo>
                  <a:pt x="488531" y="649343"/>
                </a:lnTo>
                <a:lnTo>
                  <a:pt x="529138" y="629764"/>
                </a:lnTo>
                <a:lnTo>
                  <a:pt x="566538" y="605492"/>
                </a:lnTo>
                <a:lnTo>
                  <a:pt x="600313" y="576929"/>
                </a:lnTo>
                <a:lnTo>
                  <a:pt x="630041" y="544476"/>
                </a:lnTo>
                <a:lnTo>
                  <a:pt x="655305" y="508536"/>
                </a:lnTo>
                <a:lnTo>
                  <a:pt x="675685" y="469511"/>
                </a:lnTo>
                <a:lnTo>
                  <a:pt x="690761" y="427803"/>
                </a:lnTo>
                <a:lnTo>
                  <a:pt x="700115" y="383814"/>
                </a:lnTo>
                <a:lnTo>
                  <a:pt x="703326" y="337947"/>
                </a:lnTo>
                <a:lnTo>
                  <a:pt x="700115" y="292079"/>
                </a:lnTo>
                <a:lnTo>
                  <a:pt x="690761" y="248090"/>
                </a:lnTo>
                <a:lnTo>
                  <a:pt x="675685" y="206382"/>
                </a:lnTo>
                <a:lnTo>
                  <a:pt x="655305" y="167357"/>
                </a:lnTo>
                <a:lnTo>
                  <a:pt x="630041" y="131417"/>
                </a:lnTo>
                <a:lnTo>
                  <a:pt x="600313" y="98964"/>
                </a:lnTo>
                <a:lnTo>
                  <a:pt x="566538" y="70401"/>
                </a:lnTo>
                <a:lnTo>
                  <a:pt x="529138" y="46129"/>
                </a:lnTo>
                <a:lnTo>
                  <a:pt x="488531" y="26550"/>
                </a:lnTo>
                <a:lnTo>
                  <a:pt x="445136" y="12068"/>
                </a:lnTo>
                <a:lnTo>
                  <a:pt x="399374" y="3084"/>
                </a:lnTo>
                <a:lnTo>
                  <a:pt x="351663" y="0"/>
                </a:lnTo>
                <a:close/>
              </a:path>
            </a:pathLst>
          </a:custGeom>
          <a:solidFill>
            <a:srgbClr val="009999">
              <a:alpha val="52156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9" name="object 89" descr=""/>
          <p:cNvSpPr txBox="1"/>
          <p:nvPr/>
        </p:nvSpPr>
        <p:spPr>
          <a:xfrm>
            <a:off x="11050269" y="3270757"/>
            <a:ext cx="33528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 indent="70485">
              <a:lnSpc>
                <a:spcPct val="100000"/>
              </a:lnSpc>
              <a:spcBef>
                <a:spcPts val="95"/>
              </a:spcBef>
            </a:pPr>
            <a:r>
              <a:rPr dirty="0" sz="800" spc="-25" b="1">
                <a:solidFill>
                  <a:srgbClr val="FFFFFF"/>
                </a:solidFill>
                <a:latin typeface="Arial"/>
                <a:cs typeface="Arial"/>
              </a:rPr>
              <a:t>Not</a:t>
            </a:r>
            <a:r>
              <a:rPr dirty="0" sz="800" spc="-10" b="1">
                <a:solidFill>
                  <a:srgbClr val="FFFFFF"/>
                </a:solidFill>
                <a:latin typeface="Arial"/>
                <a:cs typeface="Arial"/>
              </a:rPr>
              <a:t> Stated</a:t>
            </a:r>
            <a:endParaRPr sz="800">
              <a:latin typeface="Arial"/>
              <a:cs typeface="Arial"/>
            </a:endParaRPr>
          </a:p>
        </p:txBody>
      </p:sp>
      <p:sp>
        <p:nvSpPr>
          <p:cNvPr id="90" name="object 90" descr=""/>
          <p:cNvSpPr/>
          <p:nvPr/>
        </p:nvSpPr>
        <p:spPr>
          <a:xfrm>
            <a:off x="10460735" y="1837944"/>
            <a:ext cx="168910" cy="218440"/>
          </a:xfrm>
          <a:custGeom>
            <a:avLst/>
            <a:gdLst/>
            <a:ahLst/>
            <a:cxnLst/>
            <a:rect l="l" t="t" r="r" b="b"/>
            <a:pathLst>
              <a:path w="168909" h="218439">
                <a:moveTo>
                  <a:pt x="0" y="0"/>
                </a:moveTo>
                <a:lnTo>
                  <a:pt x="168021" y="117220"/>
                </a:lnTo>
              </a:path>
              <a:path w="168909" h="218439">
                <a:moveTo>
                  <a:pt x="168402" y="106679"/>
                </a:moveTo>
                <a:lnTo>
                  <a:pt x="3810" y="218185"/>
                </a:lnTo>
              </a:path>
            </a:pathLst>
          </a:custGeom>
          <a:ln w="28575">
            <a:solidFill>
              <a:srgbClr val="0099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1" name="object 91" descr=""/>
          <p:cNvSpPr/>
          <p:nvPr/>
        </p:nvSpPr>
        <p:spPr>
          <a:xfrm>
            <a:off x="10460735" y="2564129"/>
            <a:ext cx="168910" cy="218440"/>
          </a:xfrm>
          <a:custGeom>
            <a:avLst/>
            <a:gdLst/>
            <a:ahLst/>
            <a:cxnLst/>
            <a:rect l="l" t="t" r="r" b="b"/>
            <a:pathLst>
              <a:path w="168909" h="218439">
                <a:moveTo>
                  <a:pt x="0" y="0"/>
                </a:moveTo>
                <a:lnTo>
                  <a:pt x="168021" y="117221"/>
                </a:lnTo>
              </a:path>
              <a:path w="168909" h="218439">
                <a:moveTo>
                  <a:pt x="168402" y="106680"/>
                </a:moveTo>
                <a:lnTo>
                  <a:pt x="3810" y="218186"/>
                </a:lnTo>
              </a:path>
            </a:pathLst>
          </a:custGeom>
          <a:ln w="28575">
            <a:solidFill>
              <a:srgbClr val="00C2B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2" name="object 92" descr=""/>
          <p:cNvSpPr/>
          <p:nvPr/>
        </p:nvSpPr>
        <p:spPr>
          <a:xfrm>
            <a:off x="10460735" y="3288029"/>
            <a:ext cx="168910" cy="218440"/>
          </a:xfrm>
          <a:custGeom>
            <a:avLst/>
            <a:gdLst/>
            <a:ahLst/>
            <a:cxnLst/>
            <a:rect l="l" t="t" r="r" b="b"/>
            <a:pathLst>
              <a:path w="168909" h="218439">
                <a:moveTo>
                  <a:pt x="0" y="0"/>
                </a:moveTo>
                <a:lnTo>
                  <a:pt x="168021" y="117221"/>
                </a:lnTo>
              </a:path>
              <a:path w="168909" h="218439">
                <a:moveTo>
                  <a:pt x="168402" y="106680"/>
                </a:moveTo>
                <a:lnTo>
                  <a:pt x="3810" y="218186"/>
                </a:lnTo>
              </a:path>
            </a:pathLst>
          </a:custGeom>
          <a:ln w="28575">
            <a:solidFill>
              <a:srgbClr val="79C9C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3" name="object 9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009C9B"/>
                </a:solidFill>
              </a:rPr>
              <a:t>Stem</a:t>
            </a:r>
            <a:r>
              <a:rPr dirty="0" spc="-70">
                <a:solidFill>
                  <a:srgbClr val="009C9B"/>
                </a:solidFill>
              </a:rPr>
              <a:t> </a:t>
            </a:r>
            <a:r>
              <a:rPr dirty="0">
                <a:solidFill>
                  <a:srgbClr val="009C9B"/>
                </a:solidFill>
              </a:rPr>
              <a:t>Positioned</a:t>
            </a:r>
            <a:r>
              <a:rPr dirty="0" spc="-60">
                <a:solidFill>
                  <a:srgbClr val="009C9B"/>
                </a:solidFill>
              </a:rPr>
              <a:t> </a:t>
            </a:r>
            <a:r>
              <a:rPr dirty="0">
                <a:solidFill>
                  <a:srgbClr val="009C9B"/>
                </a:solidFill>
              </a:rPr>
              <a:t>Excellent</a:t>
            </a:r>
            <a:r>
              <a:rPr dirty="0" spc="-65">
                <a:solidFill>
                  <a:srgbClr val="009C9B"/>
                </a:solidFill>
              </a:rPr>
              <a:t> </a:t>
            </a:r>
            <a:r>
              <a:rPr dirty="0">
                <a:solidFill>
                  <a:srgbClr val="009C9B"/>
                </a:solidFill>
              </a:rPr>
              <a:t>to</a:t>
            </a:r>
            <a:r>
              <a:rPr dirty="0" spc="-70">
                <a:solidFill>
                  <a:srgbClr val="009C9B"/>
                </a:solidFill>
              </a:rPr>
              <a:t> </a:t>
            </a:r>
            <a:r>
              <a:rPr dirty="0">
                <a:solidFill>
                  <a:srgbClr val="009C9B"/>
                </a:solidFill>
              </a:rPr>
              <a:t>Reap</a:t>
            </a:r>
            <a:r>
              <a:rPr dirty="0" spc="-60">
                <a:solidFill>
                  <a:srgbClr val="009C9B"/>
                </a:solidFill>
              </a:rPr>
              <a:t> </a:t>
            </a:r>
            <a:r>
              <a:rPr dirty="0">
                <a:solidFill>
                  <a:srgbClr val="009C9B"/>
                </a:solidFill>
              </a:rPr>
              <a:t>IRA</a:t>
            </a:r>
            <a:r>
              <a:rPr dirty="0" spc="-130">
                <a:solidFill>
                  <a:srgbClr val="009C9B"/>
                </a:solidFill>
              </a:rPr>
              <a:t> </a:t>
            </a:r>
            <a:r>
              <a:rPr dirty="0" spc="-10">
                <a:solidFill>
                  <a:srgbClr val="009C9B"/>
                </a:solidFill>
              </a:rPr>
              <a:t>Benefits</a:t>
            </a:r>
          </a:p>
          <a:p>
            <a:pPr marL="19685">
              <a:lnSpc>
                <a:spcPct val="100000"/>
              </a:lnSpc>
              <a:spcBef>
                <a:spcPts val="50"/>
              </a:spcBef>
            </a:pPr>
            <a:r>
              <a:rPr dirty="0" sz="1200" b="0">
                <a:solidFill>
                  <a:srgbClr val="010027"/>
                </a:solidFill>
                <a:latin typeface="Arial MT"/>
                <a:cs typeface="Arial MT"/>
              </a:rPr>
              <a:t>IRA</a:t>
            </a:r>
            <a:r>
              <a:rPr dirty="0" sz="1200" spc="-90" b="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 b="0">
                <a:solidFill>
                  <a:srgbClr val="010027"/>
                </a:solidFill>
                <a:latin typeface="Arial MT"/>
                <a:cs typeface="Arial MT"/>
              </a:rPr>
              <a:t>incentives</a:t>
            </a:r>
            <a:r>
              <a:rPr dirty="0" sz="1200" spc="-30" b="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 b="0">
                <a:solidFill>
                  <a:srgbClr val="010027"/>
                </a:solidFill>
                <a:latin typeface="Arial MT"/>
                <a:cs typeface="Arial MT"/>
              </a:rPr>
              <a:t>outweigh</a:t>
            </a:r>
            <a:r>
              <a:rPr dirty="0" sz="1200" spc="-35" b="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 b="0">
                <a:solidFill>
                  <a:srgbClr val="010027"/>
                </a:solidFill>
                <a:latin typeface="Arial MT"/>
                <a:cs typeface="Arial MT"/>
              </a:rPr>
              <a:t>those</a:t>
            </a:r>
            <a:r>
              <a:rPr dirty="0" sz="1200" spc="-20" b="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 b="0">
                <a:solidFill>
                  <a:srgbClr val="010027"/>
                </a:solidFill>
                <a:latin typeface="Arial MT"/>
                <a:cs typeface="Arial MT"/>
              </a:rPr>
              <a:t>of</a:t>
            </a:r>
            <a:r>
              <a:rPr dirty="0" sz="1200" spc="-15" b="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 b="0">
                <a:solidFill>
                  <a:srgbClr val="010027"/>
                </a:solidFill>
                <a:latin typeface="Arial MT"/>
                <a:cs typeface="Arial MT"/>
              </a:rPr>
              <a:t>the</a:t>
            </a:r>
            <a:r>
              <a:rPr dirty="0" sz="1200" spc="-15" b="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 b="0">
                <a:solidFill>
                  <a:srgbClr val="010027"/>
                </a:solidFill>
                <a:latin typeface="Arial MT"/>
                <a:cs typeface="Arial MT"/>
              </a:rPr>
              <a:t>Green</a:t>
            </a:r>
            <a:r>
              <a:rPr dirty="0" sz="1200" spc="-20" b="0">
                <a:solidFill>
                  <a:srgbClr val="010027"/>
                </a:solidFill>
                <a:latin typeface="Arial MT"/>
                <a:cs typeface="Arial MT"/>
              </a:rPr>
              <a:t> Deal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94" name="object 94" descr=""/>
          <p:cNvSpPr txBox="1"/>
          <p:nvPr/>
        </p:nvSpPr>
        <p:spPr>
          <a:xfrm>
            <a:off x="743458" y="6326632"/>
            <a:ext cx="4812030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Source:</a:t>
            </a:r>
            <a:r>
              <a:rPr dirty="0" sz="800" spc="-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(Investor</a:t>
            </a:r>
            <a:r>
              <a:rPr dirty="0" sz="800" spc="-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&amp;</a:t>
            </a:r>
            <a:r>
              <a:rPr dirty="0" sz="800" spc="-1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Analyst</a:t>
            </a:r>
            <a:r>
              <a:rPr dirty="0" sz="800" spc="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Day</a:t>
            </a:r>
            <a:r>
              <a:rPr dirty="0" sz="800" spc="-1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(Stem,</a:t>
            </a:r>
            <a:r>
              <a:rPr dirty="0" sz="800" spc="-1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2022)), </a:t>
            </a:r>
            <a:r>
              <a:rPr dirty="0" sz="800" spc="-10">
                <a:solidFill>
                  <a:srgbClr val="010027"/>
                </a:solidFill>
                <a:latin typeface="Arial MT"/>
                <a:cs typeface="Arial MT"/>
              </a:rPr>
              <a:t>(10-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K</a:t>
            </a:r>
            <a:r>
              <a:rPr dirty="0" sz="800" spc="-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(Stem</a:t>
            </a:r>
            <a:r>
              <a:rPr dirty="0" sz="800" spc="-1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Inc,</a:t>
            </a:r>
            <a:r>
              <a:rPr dirty="0" sz="800" spc="-1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2023)), (McKinsey</a:t>
            </a:r>
            <a:r>
              <a:rPr dirty="0" sz="800" spc="-1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&amp;</a:t>
            </a:r>
            <a:r>
              <a:rPr dirty="0" sz="800" spc="-1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Company (1),</a:t>
            </a:r>
            <a:r>
              <a:rPr dirty="0" sz="800" spc="-10">
                <a:solidFill>
                  <a:srgbClr val="010027"/>
                </a:solidFill>
                <a:latin typeface="Arial MT"/>
                <a:cs typeface="Arial MT"/>
              </a:rPr>
              <a:t> 2022)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95" name="object 95" descr=""/>
          <p:cNvSpPr txBox="1"/>
          <p:nvPr/>
        </p:nvSpPr>
        <p:spPr>
          <a:xfrm>
            <a:off x="645668" y="4240276"/>
            <a:ext cx="579120" cy="11683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" b="1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dirty="0" sz="600" spc="-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600" b="1">
                <a:solidFill>
                  <a:srgbClr val="FFFFFF"/>
                </a:solidFill>
                <a:latin typeface="Arial"/>
                <a:cs typeface="Arial"/>
              </a:rPr>
              <a:t>$</a:t>
            </a:r>
            <a:r>
              <a:rPr dirty="0" sz="600" spc="-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600" b="1">
                <a:solidFill>
                  <a:srgbClr val="FFFFFF"/>
                </a:solidFill>
                <a:latin typeface="Arial"/>
                <a:cs typeface="Arial"/>
              </a:rPr>
              <a:t>billion</a:t>
            </a:r>
            <a:r>
              <a:rPr dirty="0" sz="600" spc="-25" b="1">
                <a:solidFill>
                  <a:srgbClr val="FFFFFF"/>
                </a:solidFill>
                <a:latin typeface="Arial"/>
                <a:cs typeface="Arial"/>
              </a:rPr>
              <a:t> USD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1803126" y="6462776"/>
            <a:ext cx="173355" cy="1854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50" spc="-25">
                <a:solidFill>
                  <a:srgbClr val="03234D"/>
                </a:solidFill>
                <a:latin typeface="Tahoma"/>
                <a:cs typeface="Tahoma"/>
              </a:rPr>
              <a:t>63</a:t>
            </a:r>
            <a:endParaRPr sz="1050">
              <a:latin typeface="Tahoma"/>
              <a:cs typeface="Tahoma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122407" y="291889"/>
            <a:ext cx="1434083" cy="238419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39698" y="768858"/>
            <a:ext cx="10917174" cy="19050"/>
          </a:xfrm>
          <a:prstGeom prst="rect">
            <a:avLst/>
          </a:prstGeom>
        </p:spPr>
      </p:pic>
      <p:grpSp>
        <p:nvGrpSpPr>
          <p:cNvPr id="5" name="object 5" descr=""/>
          <p:cNvGrpSpPr/>
          <p:nvPr/>
        </p:nvGrpSpPr>
        <p:grpSpPr>
          <a:xfrm>
            <a:off x="0" y="6496050"/>
            <a:ext cx="12192000" cy="361950"/>
            <a:chOff x="0" y="6496050"/>
            <a:chExt cx="12192000" cy="361950"/>
          </a:xfrm>
        </p:grpSpPr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6694931"/>
              <a:ext cx="12192000" cy="163068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7887" y="6496050"/>
              <a:ext cx="7917942" cy="361949"/>
            </a:xfrm>
            <a:prstGeom prst="rect">
              <a:avLst/>
            </a:prstGeom>
          </p:spPr>
        </p:pic>
      </p:grpSp>
      <p:sp>
        <p:nvSpPr>
          <p:cNvPr id="8" name="object 8" descr=""/>
          <p:cNvSpPr txBox="1"/>
          <p:nvPr/>
        </p:nvSpPr>
        <p:spPr>
          <a:xfrm>
            <a:off x="2601976" y="6504940"/>
            <a:ext cx="569595" cy="293370"/>
          </a:xfrm>
          <a:prstGeom prst="rect">
            <a:avLst/>
          </a:prstGeom>
        </p:spPr>
        <p:txBody>
          <a:bodyPr wrap="square" lIns="0" tIns="65404" rIns="0" bIns="0" rtlCol="0" vert="horz">
            <a:spAutoFit/>
          </a:bodyPr>
          <a:lstStyle/>
          <a:p>
            <a:pPr marL="41910" marR="30480" indent="-3810">
              <a:lnSpc>
                <a:spcPct val="67100"/>
              </a:lnSpc>
              <a:spcBef>
                <a:spcPts val="515"/>
              </a:spcBef>
            </a:pPr>
            <a:r>
              <a:rPr dirty="0" sz="1050" spc="-10" b="1">
                <a:solidFill>
                  <a:srgbClr val="FFFFFF"/>
                </a:solidFill>
                <a:latin typeface="Calibri"/>
                <a:cs typeface="Calibri"/>
              </a:rPr>
              <a:t>Industry </a:t>
            </a:r>
            <a:r>
              <a:rPr dirty="0" baseline="-21164" sz="1575" spc="-315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050" spc="-210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baseline="-21164" sz="1575" spc="-315" b="1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dirty="0" sz="1050" spc="-210" b="1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dirty="0" baseline="-21164" sz="1575" spc="-315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050" spc="-210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baseline="-21164" sz="1575" spc="-315" b="1">
                <a:solidFill>
                  <a:srgbClr val="FFFFFF"/>
                </a:solidFill>
                <a:latin typeface="Calibri"/>
                <a:cs typeface="Calibri"/>
              </a:rPr>
              <a:t>ly</a:t>
            </a:r>
            <a:r>
              <a:rPr dirty="0" sz="1050" spc="-210" b="1">
                <a:solidFill>
                  <a:srgbClr val="FFFFFF"/>
                </a:solidFill>
                <a:latin typeface="Calibri"/>
                <a:cs typeface="Calibri"/>
              </a:rPr>
              <a:t>ly</a:t>
            </a:r>
            <a:r>
              <a:rPr dirty="0" baseline="-21164" sz="1575" spc="-315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sz="1050" spc="-210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baseline="-21164" sz="1575" spc="-315" b="1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dirty="0" sz="1050" spc="-210" b="1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1041653" y="6504940"/>
            <a:ext cx="657860" cy="293370"/>
          </a:xfrm>
          <a:prstGeom prst="rect">
            <a:avLst/>
          </a:prstGeom>
        </p:spPr>
        <p:txBody>
          <a:bodyPr wrap="square" lIns="0" tIns="65404" rIns="0" bIns="0" rtlCol="0" vert="horz">
            <a:spAutoFit/>
          </a:bodyPr>
          <a:lstStyle/>
          <a:p>
            <a:pPr marL="38735" marR="30480" indent="-1270">
              <a:lnSpc>
                <a:spcPct val="67100"/>
              </a:lnSpc>
              <a:spcBef>
                <a:spcPts val="515"/>
              </a:spcBef>
            </a:pPr>
            <a:r>
              <a:rPr dirty="0" sz="1050" spc="-10" b="1">
                <a:solidFill>
                  <a:srgbClr val="FFFFFF"/>
                </a:solidFill>
                <a:latin typeface="Calibri"/>
                <a:cs typeface="Calibri"/>
              </a:rPr>
              <a:t>Executive </a:t>
            </a:r>
            <a:r>
              <a:rPr dirty="0" baseline="-21164" sz="1575" spc="-427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sz="1050" spc="-285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baseline="-21164" sz="1575" spc="-427" b="1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dirty="0" sz="1050" spc="-285" b="1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dirty="0" baseline="-21164" sz="1575" spc="-427" b="1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dirty="0" sz="1050" spc="-285" b="1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dirty="0" baseline="-21164" sz="1575" spc="-427" b="1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dirty="0" sz="1050" spc="-285" b="1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dirty="0" baseline="-21164" sz="1575" spc="-427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050" spc="-285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baseline="-21164" sz="1575" spc="-427" b="1">
                <a:solidFill>
                  <a:srgbClr val="FFFFFF"/>
                </a:solidFill>
                <a:latin typeface="Calibri"/>
                <a:cs typeface="Calibri"/>
              </a:rPr>
              <a:t>ry</a:t>
            </a:r>
            <a:r>
              <a:rPr dirty="0" sz="1050" spc="-285" b="1">
                <a:solidFill>
                  <a:srgbClr val="FFFFFF"/>
                </a:solidFill>
                <a:latin typeface="Calibri"/>
                <a:cs typeface="Calibri"/>
              </a:rPr>
              <a:t>ry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4158234" y="6504940"/>
            <a:ext cx="637540" cy="293370"/>
          </a:xfrm>
          <a:prstGeom prst="rect">
            <a:avLst/>
          </a:prstGeom>
        </p:spPr>
        <p:txBody>
          <a:bodyPr wrap="square" lIns="0" tIns="65404" rIns="0" bIns="0" rtlCol="0" vert="horz">
            <a:spAutoFit/>
          </a:bodyPr>
          <a:lstStyle/>
          <a:p>
            <a:pPr marL="38100" marR="30480" indent="33655">
              <a:lnSpc>
                <a:spcPct val="67100"/>
              </a:lnSpc>
              <a:spcBef>
                <a:spcPts val="515"/>
              </a:spcBef>
            </a:pPr>
            <a:r>
              <a:rPr dirty="0" sz="1050" spc="-10" b="1">
                <a:solidFill>
                  <a:srgbClr val="FFFFFF"/>
                </a:solidFill>
                <a:latin typeface="Calibri"/>
                <a:cs typeface="Calibri"/>
              </a:rPr>
              <a:t>Company </a:t>
            </a:r>
            <a:r>
              <a:rPr dirty="0" sz="1050" spc="-484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baseline="-21164" sz="1575" spc="-390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sz="1050" spc="-270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baseline="-21164" sz="1575" spc="-390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sz="1050" spc="-300" b="1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baseline="-21164" sz="1575" spc="-382" b="1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sz="1050" spc="-150" b="1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dirty="0" baseline="-21164" sz="1575" spc="-390" b="1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dirty="0" sz="1050" spc="-270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baseline="-21164" sz="1575" spc="-390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sz="1050" spc="-35" b="1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dirty="0" baseline="-21164" sz="1575" spc="-390" b="1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dirty="0" sz="1050" spc="-300" b="1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baseline="-21164" sz="1575" spc="-382" b="1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sz="1050" spc="-565" b="1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r>
              <a:rPr dirty="0" baseline="-21164" sz="1575" spc="-30" b="1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endParaRPr baseline="-21164" sz="1575">
              <a:latin typeface="Calibri"/>
              <a:cs typeface="Calibri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5769102" y="6504940"/>
            <a:ext cx="647700" cy="293370"/>
          </a:xfrm>
          <a:prstGeom prst="rect">
            <a:avLst/>
          </a:prstGeom>
        </p:spPr>
        <p:txBody>
          <a:bodyPr wrap="square" lIns="0" tIns="65404" rIns="0" bIns="0" rtlCol="0" vert="horz">
            <a:spAutoFit/>
          </a:bodyPr>
          <a:lstStyle/>
          <a:p>
            <a:pPr marL="38100" marR="30480" indent="60960">
              <a:lnSpc>
                <a:spcPct val="67100"/>
              </a:lnSpc>
              <a:spcBef>
                <a:spcPts val="515"/>
              </a:spcBef>
            </a:pPr>
            <a:r>
              <a:rPr dirty="0" sz="1050" spc="-10" b="1">
                <a:solidFill>
                  <a:srgbClr val="FFFFFF"/>
                </a:solidFill>
                <a:latin typeface="Calibri"/>
                <a:cs typeface="Calibri"/>
              </a:rPr>
              <a:t>Financial </a:t>
            </a:r>
            <a:r>
              <a:rPr dirty="0" sz="1050" spc="-250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baseline="-21164" sz="1575" spc="-375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sz="1050" spc="-250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baseline="-21164" sz="1575" spc="-375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sz="1050" spc="-250" b="1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baseline="-21164" sz="1575" spc="-375" b="1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sz="1050" spc="-250" b="1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dirty="0" baseline="-21164" sz="1575" spc="-375" b="1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dirty="0" sz="1050" spc="-250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baseline="-21164" sz="1575" spc="-375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sz="1050" spc="-250" b="1">
                <a:solidFill>
                  <a:srgbClr val="FFFFFF"/>
                </a:solidFill>
                <a:latin typeface="Calibri"/>
                <a:cs typeface="Calibri"/>
              </a:rPr>
              <a:t>ie</a:t>
            </a:r>
            <a:r>
              <a:rPr dirty="0" baseline="-21164" sz="1575" spc="-375" b="1">
                <a:solidFill>
                  <a:srgbClr val="FFFFFF"/>
                </a:solidFill>
                <a:latin typeface="Calibri"/>
                <a:cs typeface="Calibri"/>
              </a:rPr>
              <a:t>ie</a:t>
            </a:r>
            <a:r>
              <a:rPr dirty="0" sz="1050" spc="-250" b="1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r>
              <a:rPr dirty="0" baseline="-21164" sz="1575" spc="-375" b="1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endParaRPr baseline="-21164" sz="1575">
              <a:latin typeface="Calibri"/>
              <a:cs typeface="Calibri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7416545" y="6504940"/>
            <a:ext cx="635635" cy="293370"/>
          </a:xfrm>
          <a:prstGeom prst="rect">
            <a:avLst/>
          </a:prstGeom>
        </p:spPr>
        <p:txBody>
          <a:bodyPr wrap="square" lIns="0" tIns="65404" rIns="0" bIns="0" rtlCol="0" vert="horz">
            <a:spAutoFit/>
          </a:bodyPr>
          <a:lstStyle/>
          <a:p>
            <a:pPr marL="39370" marR="30480" indent="-1905">
              <a:lnSpc>
                <a:spcPct val="67100"/>
              </a:lnSpc>
              <a:spcBef>
                <a:spcPts val="515"/>
              </a:spcBef>
            </a:pPr>
            <a:r>
              <a:rPr dirty="0" sz="1050" spc="-10" b="1">
                <a:solidFill>
                  <a:srgbClr val="FFFFFF"/>
                </a:solidFill>
                <a:latin typeface="Calibri"/>
                <a:cs typeface="Calibri"/>
              </a:rPr>
              <a:t>Feasibility </a:t>
            </a:r>
            <a:r>
              <a:rPr dirty="0" sz="1050" spc="-185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baseline="-21164" sz="1575" spc="-277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050" spc="-185" b="1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dirty="0" baseline="-21164" sz="1575" spc="-277" b="1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dirty="0" sz="1050" spc="-185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baseline="-21164" sz="1575" spc="-277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050" spc="-185" b="1">
                <a:solidFill>
                  <a:srgbClr val="FFFFFF"/>
                </a:solidFill>
                <a:latin typeface="Calibri"/>
                <a:cs typeface="Calibri"/>
              </a:rPr>
              <a:t>ly</a:t>
            </a:r>
            <a:r>
              <a:rPr dirty="0" baseline="-21164" sz="1575" spc="-277" b="1">
                <a:solidFill>
                  <a:srgbClr val="FFFFFF"/>
                </a:solidFill>
                <a:latin typeface="Calibri"/>
                <a:cs typeface="Calibri"/>
              </a:rPr>
              <a:t>ly</a:t>
            </a:r>
            <a:r>
              <a:rPr dirty="0" sz="1050" spc="-185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baseline="-21164" sz="1575" spc="-277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sz="1050" spc="-185" b="1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dirty="0" baseline="-21164" sz="1575" spc="-277" b="1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endParaRPr baseline="-21164" sz="1575">
              <a:latin typeface="Calibri"/>
              <a:cs typeface="Calibri"/>
            </a:endParaRPr>
          </a:p>
        </p:txBody>
      </p:sp>
      <p:sp>
        <p:nvSpPr>
          <p:cNvPr id="13" name="object 13" descr=""/>
          <p:cNvSpPr/>
          <p:nvPr/>
        </p:nvSpPr>
        <p:spPr>
          <a:xfrm>
            <a:off x="8543543" y="6496050"/>
            <a:ext cx="1624330" cy="361950"/>
          </a:xfrm>
          <a:custGeom>
            <a:avLst/>
            <a:gdLst/>
            <a:ahLst/>
            <a:cxnLst/>
            <a:rect l="l" t="t" r="r" b="b"/>
            <a:pathLst>
              <a:path w="1624329" h="361950">
                <a:moveTo>
                  <a:pt x="1623822" y="0"/>
                </a:moveTo>
                <a:lnTo>
                  <a:pt x="90424" y="0"/>
                </a:lnTo>
                <a:lnTo>
                  <a:pt x="0" y="361949"/>
                </a:lnTo>
                <a:lnTo>
                  <a:pt x="1533271" y="361949"/>
                </a:lnTo>
                <a:lnTo>
                  <a:pt x="1623822" y="0"/>
                </a:lnTo>
                <a:close/>
              </a:path>
            </a:pathLst>
          </a:custGeom>
          <a:solidFill>
            <a:srgbClr val="2C716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 descr=""/>
          <p:cNvSpPr txBox="1"/>
          <p:nvPr/>
        </p:nvSpPr>
        <p:spPr>
          <a:xfrm>
            <a:off x="9007347" y="6504940"/>
            <a:ext cx="696595" cy="293370"/>
          </a:xfrm>
          <a:prstGeom prst="rect">
            <a:avLst/>
          </a:prstGeom>
        </p:spPr>
        <p:txBody>
          <a:bodyPr wrap="square" lIns="0" tIns="65404" rIns="0" bIns="0" rtlCol="0" vert="horz">
            <a:spAutoFit/>
          </a:bodyPr>
          <a:lstStyle/>
          <a:p>
            <a:pPr marL="54610" marR="30480" indent="-17145">
              <a:lnSpc>
                <a:spcPct val="67100"/>
              </a:lnSpc>
              <a:spcBef>
                <a:spcPts val="515"/>
              </a:spcBef>
            </a:pPr>
            <a:r>
              <a:rPr dirty="0" sz="1050" spc="-10" b="1">
                <a:solidFill>
                  <a:srgbClr val="FFFFFF"/>
                </a:solidFill>
                <a:latin typeface="Calibri"/>
                <a:cs typeface="Calibri"/>
              </a:rPr>
              <a:t>Alternative </a:t>
            </a:r>
            <a:r>
              <a:rPr dirty="0" sz="1050" spc="-160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baseline="-21164" sz="1575" spc="-240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sz="1050" spc="-160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baseline="-21164" sz="1575" spc="-240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sz="1050" spc="-160" b="1">
                <a:solidFill>
                  <a:srgbClr val="FFFFFF"/>
                </a:solidFill>
                <a:latin typeface="Calibri"/>
                <a:cs typeface="Calibri"/>
              </a:rPr>
              <a:t>lu</a:t>
            </a:r>
            <a:r>
              <a:rPr dirty="0" baseline="-21164" sz="1575" spc="-240" b="1">
                <a:solidFill>
                  <a:srgbClr val="FFFFFF"/>
                </a:solidFill>
                <a:latin typeface="Calibri"/>
                <a:cs typeface="Calibri"/>
              </a:rPr>
              <a:t>lu</a:t>
            </a:r>
            <a:r>
              <a:rPr dirty="0" sz="1050" spc="-160" b="1">
                <a:solidFill>
                  <a:srgbClr val="FFFFFF"/>
                </a:solidFill>
                <a:latin typeface="Calibri"/>
                <a:cs typeface="Calibri"/>
              </a:rPr>
              <a:t>ti</a:t>
            </a:r>
            <a:r>
              <a:rPr dirty="0" baseline="-21164" sz="1575" spc="-240" b="1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dirty="0" sz="1050" spc="-160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baseline="-21164" sz="1575" spc="-240" b="1">
                <a:solidFill>
                  <a:srgbClr val="FFFFFF"/>
                </a:solidFill>
                <a:latin typeface="Calibri"/>
                <a:cs typeface="Calibri"/>
              </a:rPr>
              <a:t>io</a:t>
            </a:r>
            <a:r>
              <a:rPr dirty="0" sz="1050" spc="-160" b="1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dirty="0" baseline="-21164" sz="1575" spc="-240" b="1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endParaRPr baseline="-21164" sz="1575">
              <a:latin typeface="Calibri"/>
              <a:cs typeface="Calibri"/>
            </a:endParaRPr>
          </a:p>
        </p:txBody>
      </p:sp>
      <p:pic>
        <p:nvPicPr>
          <p:cNvPr id="15" name="object 15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164318" y="6496050"/>
            <a:ext cx="1434083" cy="361949"/>
          </a:xfrm>
          <a:prstGeom prst="rect">
            <a:avLst/>
          </a:prstGeom>
        </p:spPr>
      </p:pic>
      <p:sp>
        <p:nvSpPr>
          <p:cNvPr id="16" name="object 16" descr=""/>
          <p:cNvSpPr txBox="1"/>
          <p:nvPr/>
        </p:nvSpPr>
        <p:spPr>
          <a:xfrm>
            <a:off x="10567161" y="6589521"/>
            <a:ext cx="629285" cy="1854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50" spc="-10" b="1">
                <a:solidFill>
                  <a:srgbClr val="FFFFFF"/>
                </a:solidFill>
                <a:latin typeface="Calibri"/>
                <a:cs typeface="Calibri"/>
              </a:rPr>
              <a:t>Conclusion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6271259" y="3883152"/>
            <a:ext cx="5311140" cy="2329815"/>
          </a:xfrm>
          <a:prstGeom prst="rect">
            <a:avLst/>
          </a:prstGeom>
          <a:solidFill>
            <a:srgbClr val="F1F1F1"/>
          </a:solidFill>
        </p:spPr>
        <p:txBody>
          <a:bodyPr wrap="square" lIns="0" tIns="1270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0"/>
              </a:spcBef>
            </a:pPr>
            <a:endParaRPr sz="1050">
              <a:latin typeface="Times New Roman"/>
              <a:cs typeface="Times New Roman"/>
            </a:endParaRPr>
          </a:p>
          <a:p>
            <a:pPr marL="262890" marR="140970" indent="-171450">
              <a:lnSpc>
                <a:spcPct val="100000"/>
              </a:lnSpc>
              <a:spcBef>
                <a:spcPts val="5"/>
              </a:spcBef>
              <a:buClr>
                <a:srgbClr val="009999"/>
              </a:buClr>
              <a:buFont typeface="Wingdings"/>
              <a:buChar char=""/>
              <a:tabLst>
                <a:tab pos="262890" algn="l"/>
              </a:tabLst>
            </a:pP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Total</a:t>
            </a:r>
            <a:r>
              <a:rPr dirty="0" sz="1050" spc="-3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revenue</a:t>
            </a:r>
            <a:r>
              <a:rPr dirty="0" sz="1050" spc="-1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is</a:t>
            </a:r>
            <a:r>
              <a:rPr dirty="0" sz="1050" spc="-3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expected</a:t>
            </a:r>
            <a:r>
              <a:rPr dirty="0" sz="1050" spc="-2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to</a:t>
            </a:r>
            <a:r>
              <a:rPr dirty="0" sz="1050" spc="-3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grow</a:t>
            </a:r>
            <a:r>
              <a:rPr dirty="0" sz="1050" spc="-2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across</a:t>
            </a:r>
            <a:r>
              <a:rPr dirty="0" sz="1050" spc="-3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the</a:t>
            </a:r>
            <a:r>
              <a:rPr dirty="0" sz="1050" spc="-3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projected</a:t>
            </a:r>
            <a:r>
              <a:rPr dirty="0" sz="1050" spc="-1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 spc="-10">
                <a:solidFill>
                  <a:srgbClr val="010027"/>
                </a:solidFill>
                <a:latin typeface="Arial MT"/>
                <a:cs typeface="Arial MT"/>
              </a:rPr>
              <a:t>9-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year</a:t>
            </a:r>
            <a:r>
              <a:rPr dirty="0" sz="1050" spc="-1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period</a:t>
            </a:r>
            <a:r>
              <a:rPr dirty="0" sz="1050" spc="-1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at</a:t>
            </a:r>
            <a:r>
              <a:rPr dirty="0" sz="1050" spc="-4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a</a:t>
            </a:r>
            <a:r>
              <a:rPr dirty="0" sz="1050" spc="-3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CAGR</a:t>
            </a:r>
            <a:r>
              <a:rPr dirty="0" sz="1050" spc="-3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 spc="-25">
                <a:solidFill>
                  <a:srgbClr val="010027"/>
                </a:solidFill>
                <a:latin typeface="Arial MT"/>
                <a:cs typeface="Arial MT"/>
              </a:rPr>
              <a:t>of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48.91%</a:t>
            </a:r>
            <a:r>
              <a:rPr dirty="0" sz="1050" spc="-3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driven</a:t>
            </a:r>
            <a:r>
              <a:rPr dirty="0" sz="1050" spc="-2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by</a:t>
            </a:r>
            <a:r>
              <a:rPr dirty="0" sz="1050" spc="-4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heightened</a:t>
            </a:r>
            <a:r>
              <a:rPr dirty="0" sz="1050" spc="-2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growth</a:t>
            </a:r>
            <a:r>
              <a:rPr dirty="0" sz="1050" spc="-3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in</a:t>
            </a:r>
            <a:r>
              <a:rPr dirty="0" sz="1050" spc="-3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both</a:t>
            </a:r>
            <a:r>
              <a:rPr dirty="0" sz="1050" spc="-3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 spc="-10">
                <a:solidFill>
                  <a:srgbClr val="010027"/>
                </a:solidFill>
                <a:latin typeface="Arial MT"/>
                <a:cs typeface="Arial MT"/>
              </a:rPr>
              <a:t>segments</a:t>
            </a:r>
            <a:endParaRPr sz="1050">
              <a:latin typeface="Arial MT"/>
              <a:cs typeface="Arial MT"/>
            </a:endParaRPr>
          </a:p>
          <a:p>
            <a:pPr marL="262890" marR="577850" indent="-171450">
              <a:lnSpc>
                <a:spcPct val="100000"/>
              </a:lnSpc>
              <a:buClr>
                <a:srgbClr val="009999"/>
              </a:buClr>
              <a:buFont typeface="Wingdings"/>
              <a:buChar char=""/>
              <a:tabLst>
                <a:tab pos="262890" algn="l"/>
              </a:tabLst>
            </a:pP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Both</a:t>
            </a:r>
            <a:r>
              <a:rPr dirty="0" sz="1050" spc="-4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hardware</a:t>
            </a:r>
            <a:r>
              <a:rPr dirty="0" sz="1050" spc="-2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revenue</a:t>
            </a:r>
            <a:r>
              <a:rPr dirty="0" sz="1050" spc="-1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and</a:t>
            </a:r>
            <a:r>
              <a:rPr dirty="0" sz="1050" spc="-2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services</a:t>
            </a:r>
            <a:r>
              <a:rPr dirty="0" sz="1050" spc="-3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revenue</a:t>
            </a:r>
            <a:r>
              <a:rPr dirty="0" sz="1050" spc="-1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are</a:t>
            </a:r>
            <a:r>
              <a:rPr dirty="0" sz="1050" spc="-3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 spc="-10">
                <a:solidFill>
                  <a:srgbClr val="010027"/>
                </a:solidFill>
                <a:latin typeface="Arial MT"/>
                <a:cs typeface="Arial MT"/>
              </a:rPr>
              <a:t>forecasted</a:t>
            </a:r>
            <a:r>
              <a:rPr dirty="0" sz="1050" spc="-3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to</a:t>
            </a:r>
            <a:r>
              <a:rPr dirty="0" sz="1050" spc="-3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 spc="-10">
                <a:solidFill>
                  <a:srgbClr val="010027"/>
                </a:solidFill>
                <a:latin typeface="Arial MT"/>
                <a:cs typeface="Arial MT"/>
              </a:rPr>
              <a:t>significantly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increase</a:t>
            </a:r>
            <a:r>
              <a:rPr dirty="0" sz="1050" spc="-1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at</a:t>
            </a:r>
            <a:r>
              <a:rPr dirty="0" sz="1050" spc="-4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a</a:t>
            </a:r>
            <a:r>
              <a:rPr dirty="0" sz="1050" spc="-2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CAGR</a:t>
            </a:r>
            <a:r>
              <a:rPr dirty="0" sz="1050" spc="-3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of</a:t>
            </a:r>
            <a:r>
              <a:rPr dirty="0" sz="1050" spc="-2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53.26%</a:t>
            </a:r>
            <a:r>
              <a:rPr dirty="0" sz="1050" spc="-1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and</a:t>
            </a:r>
            <a:r>
              <a:rPr dirty="0" sz="1050" spc="-2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40.94%</a:t>
            </a:r>
            <a:r>
              <a:rPr dirty="0" sz="1050" spc="-2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 spc="-10">
                <a:solidFill>
                  <a:srgbClr val="010027"/>
                </a:solidFill>
                <a:latin typeface="Arial MT"/>
                <a:cs typeface="Arial MT"/>
              </a:rPr>
              <a:t>respectively</a:t>
            </a:r>
            <a:endParaRPr sz="1050">
              <a:latin typeface="Arial MT"/>
              <a:cs typeface="Arial MT"/>
            </a:endParaRPr>
          </a:p>
          <a:p>
            <a:pPr marL="262255" indent="-170815">
              <a:lnSpc>
                <a:spcPct val="100000"/>
              </a:lnSpc>
              <a:buClr>
                <a:srgbClr val="009999"/>
              </a:buClr>
              <a:buFont typeface="Wingdings"/>
              <a:buChar char=""/>
              <a:tabLst>
                <a:tab pos="262255" algn="l"/>
              </a:tabLst>
            </a:pP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Stem</a:t>
            </a:r>
            <a:r>
              <a:rPr dirty="0" sz="1050" spc="-5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continues</a:t>
            </a:r>
            <a:r>
              <a:rPr dirty="0" sz="1050" spc="-2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to</a:t>
            </a:r>
            <a:r>
              <a:rPr dirty="0" sz="1050" spc="-4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highlight</a:t>
            </a:r>
            <a:r>
              <a:rPr dirty="0" sz="1050" spc="-2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progress</a:t>
            </a:r>
            <a:r>
              <a:rPr dirty="0" sz="1050" spc="-2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in</a:t>
            </a:r>
            <a:r>
              <a:rPr dirty="0" sz="1050" spc="-3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the</a:t>
            </a:r>
            <a:r>
              <a:rPr dirty="0" sz="1050" spc="-4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EV</a:t>
            </a:r>
            <a:r>
              <a:rPr dirty="0" sz="1050" spc="-4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charging</a:t>
            </a:r>
            <a:r>
              <a:rPr dirty="0" sz="1050" spc="-2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markets</a:t>
            </a:r>
            <a:r>
              <a:rPr dirty="0" sz="1050" spc="-4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following</a:t>
            </a:r>
            <a:r>
              <a:rPr dirty="0" sz="1050" spc="-2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 spc="-25">
                <a:solidFill>
                  <a:srgbClr val="010027"/>
                </a:solidFill>
                <a:latin typeface="Arial MT"/>
                <a:cs typeface="Arial MT"/>
              </a:rPr>
              <a:t>its</a:t>
            </a:r>
            <a:endParaRPr sz="1050">
              <a:latin typeface="Arial MT"/>
              <a:cs typeface="Arial MT"/>
            </a:endParaRPr>
          </a:p>
          <a:p>
            <a:pPr marL="262890">
              <a:lnSpc>
                <a:spcPct val="100000"/>
              </a:lnSpc>
            </a:pPr>
            <a:r>
              <a:rPr dirty="0" sz="1050" spc="-10">
                <a:solidFill>
                  <a:srgbClr val="010027"/>
                </a:solidFill>
                <a:latin typeface="Arial MT"/>
                <a:cs typeface="Arial MT"/>
              </a:rPr>
              <a:t>partnership</a:t>
            </a:r>
            <a:r>
              <a:rPr dirty="0" sz="1050" spc="1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with</a:t>
            </a:r>
            <a:r>
              <a:rPr dirty="0" sz="1050" spc="-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 spc="-10">
                <a:solidFill>
                  <a:srgbClr val="010027"/>
                </a:solidFill>
                <a:latin typeface="Arial MT"/>
                <a:cs typeface="Arial MT"/>
              </a:rPr>
              <a:t>ChargePoint</a:t>
            </a:r>
            <a:endParaRPr sz="1050">
              <a:latin typeface="Arial MT"/>
              <a:cs typeface="Arial MT"/>
            </a:endParaRPr>
          </a:p>
          <a:p>
            <a:pPr marL="262890" marR="209550" indent="-171450">
              <a:lnSpc>
                <a:spcPct val="100000"/>
              </a:lnSpc>
              <a:buClr>
                <a:srgbClr val="009999"/>
              </a:buClr>
              <a:buFont typeface="Wingdings"/>
              <a:buChar char=""/>
              <a:tabLst>
                <a:tab pos="262890" algn="l"/>
              </a:tabLst>
            </a:pP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Given</a:t>
            </a:r>
            <a:r>
              <a:rPr dirty="0" sz="1050" spc="-3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EV</a:t>
            </a:r>
            <a:r>
              <a:rPr dirty="0" sz="1050" spc="-3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charging</a:t>
            </a:r>
            <a:r>
              <a:rPr dirty="0" sz="1050" spc="-2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solutions</a:t>
            </a:r>
            <a:r>
              <a:rPr dirty="0" sz="1050" spc="-1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can</a:t>
            </a:r>
            <a:r>
              <a:rPr dirty="0" sz="1050" spc="-3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require</a:t>
            </a:r>
            <a:r>
              <a:rPr dirty="0" sz="1050" spc="-1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systems</a:t>
            </a:r>
            <a:r>
              <a:rPr dirty="0" sz="1050" spc="-4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sizes</a:t>
            </a:r>
            <a:r>
              <a:rPr dirty="0" sz="1050" spc="-3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2</a:t>
            </a:r>
            <a:r>
              <a:rPr dirty="0" sz="1050" spc="-2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–</a:t>
            </a:r>
            <a:r>
              <a:rPr dirty="0" sz="1050" spc="-4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5x</a:t>
            </a:r>
            <a:r>
              <a:rPr dirty="0" sz="1050" spc="-3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larger,</a:t>
            </a:r>
            <a:r>
              <a:rPr dirty="0" sz="1050" spc="-2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EV</a:t>
            </a:r>
            <a:r>
              <a:rPr dirty="0" sz="1050" spc="-4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 spc="-10">
                <a:solidFill>
                  <a:srgbClr val="010027"/>
                </a:solidFill>
                <a:latin typeface="Arial MT"/>
                <a:cs typeface="Arial MT"/>
              </a:rPr>
              <a:t>ventures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are</a:t>
            </a:r>
            <a:r>
              <a:rPr dirty="0" sz="1050" spc="-1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an</a:t>
            </a:r>
            <a:r>
              <a:rPr dirty="0" sz="1050" spc="-1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 spc="-10">
                <a:solidFill>
                  <a:srgbClr val="010027"/>
                </a:solidFill>
                <a:latin typeface="Arial MT"/>
                <a:cs typeface="Arial MT"/>
              </a:rPr>
              <a:t>important</a:t>
            </a:r>
            <a:r>
              <a:rPr dirty="0" sz="1050" spc="-1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growth</a:t>
            </a:r>
            <a:r>
              <a:rPr dirty="0" sz="1050" spc="-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 spc="-10">
                <a:solidFill>
                  <a:srgbClr val="010027"/>
                </a:solidFill>
                <a:latin typeface="Arial MT"/>
                <a:cs typeface="Arial MT"/>
              </a:rPr>
              <a:t>avenue</a:t>
            </a:r>
            <a:endParaRPr sz="1050">
              <a:latin typeface="Arial MT"/>
              <a:cs typeface="Arial MT"/>
            </a:endParaRPr>
          </a:p>
          <a:p>
            <a:pPr marL="262890" marR="203835" indent="-171450">
              <a:lnSpc>
                <a:spcPct val="100000"/>
              </a:lnSpc>
              <a:buClr>
                <a:srgbClr val="009999"/>
              </a:buClr>
              <a:buFont typeface="Wingdings"/>
              <a:buChar char=""/>
              <a:tabLst>
                <a:tab pos="262890" algn="l"/>
              </a:tabLst>
            </a:pP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Software</a:t>
            </a:r>
            <a:r>
              <a:rPr dirty="0" sz="1050" spc="-3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fees</a:t>
            </a:r>
            <a:r>
              <a:rPr dirty="0" sz="1050" spc="-3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associated</a:t>
            </a:r>
            <a:r>
              <a:rPr dirty="0" sz="1050" spc="-2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with</a:t>
            </a:r>
            <a:r>
              <a:rPr dirty="0" sz="1050" spc="-2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these</a:t>
            </a:r>
            <a:r>
              <a:rPr dirty="0" sz="1050" spc="-3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projects</a:t>
            </a:r>
            <a:r>
              <a:rPr dirty="0" sz="1050" spc="-2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can</a:t>
            </a:r>
            <a:r>
              <a:rPr dirty="0" sz="1050" spc="-2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be</a:t>
            </a:r>
            <a:r>
              <a:rPr dirty="0" sz="1050" spc="-3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2x</a:t>
            </a:r>
            <a:r>
              <a:rPr dirty="0" sz="1050" spc="-3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larger</a:t>
            </a:r>
            <a:r>
              <a:rPr dirty="0" sz="1050" spc="-2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than</a:t>
            </a:r>
            <a:r>
              <a:rPr dirty="0" sz="1050" spc="-3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a</a:t>
            </a:r>
            <a:r>
              <a:rPr dirty="0" sz="1050" spc="-3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BTM</a:t>
            </a:r>
            <a:r>
              <a:rPr dirty="0" sz="1050" spc="-4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 spc="-10">
                <a:solidFill>
                  <a:srgbClr val="010027"/>
                </a:solidFill>
                <a:latin typeface="Arial MT"/>
                <a:cs typeface="Arial MT"/>
              </a:rPr>
              <a:t>storage deployment</a:t>
            </a:r>
            <a:endParaRPr sz="1050">
              <a:latin typeface="Arial MT"/>
              <a:cs typeface="Arial MT"/>
            </a:endParaRPr>
          </a:p>
          <a:p>
            <a:pPr marL="262255" indent="-170815">
              <a:lnSpc>
                <a:spcPct val="100000"/>
              </a:lnSpc>
              <a:buClr>
                <a:srgbClr val="009999"/>
              </a:buClr>
              <a:buFont typeface="Wingdings"/>
              <a:buChar char=""/>
              <a:tabLst>
                <a:tab pos="262255" algn="l"/>
              </a:tabLst>
            </a:pP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Successful</a:t>
            </a:r>
            <a:r>
              <a:rPr dirty="0" sz="1050" spc="-3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 spc="-10">
                <a:solidFill>
                  <a:srgbClr val="010027"/>
                </a:solidFill>
                <a:latin typeface="Arial MT"/>
                <a:cs typeface="Arial MT"/>
              </a:rPr>
              <a:t>cross-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selling</a:t>
            </a:r>
            <a:r>
              <a:rPr dirty="0" sz="1050" spc="-1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of</a:t>
            </a:r>
            <a:r>
              <a:rPr dirty="0" sz="1050" spc="-3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AlsoEnergy</a:t>
            </a:r>
            <a:r>
              <a:rPr dirty="0" sz="1050" spc="-2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customers</a:t>
            </a:r>
            <a:r>
              <a:rPr dirty="0" sz="1050" spc="-3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for</a:t>
            </a:r>
            <a:r>
              <a:rPr dirty="0" sz="1050" spc="-3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 spc="-10">
                <a:solidFill>
                  <a:srgbClr val="010027"/>
                </a:solidFill>
                <a:latin typeface="Arial MT"/>
                <a:cs typeface="Arial MT"/>
              </a:rPr>
              <a:t>solar+storage</a:t>
            </a:r>
            <a:r>
              <a:rPr dirty="0" sz="1050" spc="-2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 spc="-10">
                <a:solidFill>
                  <a:srgbClr val="010027"/>
                </a:solidFill>
                <a:latin typeface="Arial MT"/>
                <a:cs typeface="Arial MT"/>
              </a:rPr>
              <a:t>applications</a:t>
            </a:r>
            <a:endParaRPr sz="1050">
              <a:latin typeface="Arial MT"/>
              <a:cs typeface="Arial MT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787400" y="951991"/>
            <a:ext cx="2430145" cy="53149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400" b="1">
                <a:solidFill>
                  <a:srgbClr val="03234D"/>
                </a:solidFill>
                <a:latin typeface="Arial"/>
                <a:cs typeface="Arial"/>
              </a:rPr>
              <a:t>Services</a:t>
            </a:r>
            <a:r>
              <a:rPr dirty="0" sz="1400" spc="-40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3234D"/>
                </a:solidFill>
                <a:latin typeface="Arial"/>
                <a:cs typeface="Arial"/>
              </a:rPr>
              <a:t>and</a:t>
            </a:r>
            <a:r>
              <a:rPr dirty="0" sz="1400" spc="-40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3234D"/>
                </a:solidFill>
                <a:latin typeface="Arial"/>
                <a:cs typeface="Arial"/>
              </a:rPr>
              <a:t>Other</a:t>
            </a:r>
            <a:r>
              <a:rPr dirty="0" sz="1400" spc="-35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400" spc="-10" b="1">
                <a:solidFill>
                  <a:srgbClr val="03234D"/>
                </a:solidFill>
                <a:latin typeface="Arial"/>
                <a:cs typeface="Arial"/>
              </a:rPr>
              <a:t>Revenue</a:t>
            </a:r>
            <a:endParaRPr sz="1400">
              <a:latin typeface="Arial"/>
              <a:cs typeface="Arial"/>
            </a:endParaRPr>
          </a:p>
          <a:p>
            <a:pPr marL="45720">
              <a:lnSpc>
                <a:spcPct val="100000"/>
              </a:lnSpc>
              <a:spcBef>
                <a:spcPts val="1225"/>
              </a:spcBef>
            </a:pPr>
            <a:r>
              <a:rPr dirty="0" sz="900" spc="-10">
                <a:solidFill>
                  <a:srgbClr val="010027"/>
                </a:solidFill>
                <a:latin typeface="Arial MT"/>
                <a:cs typeface="Arial MT"/>
              </a:rPr>
              <a:t>400,000</a:t>
            </a:r>
            <a:endParaRPr sz="900">
              <a:latin typeface="Arial MT"/>
              <a:cs typeface="Arial MT"/>
            </a:endParaRPr>
          </a:p>
        </p:txBody>
      </p:sp>
      <p:pic>
        <p:nvPicPr>
          <p:cNvPr id="19" name="object 19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80466" y="934592"/>
            <a:ext cx="57150" cy="305181"/>
          </a:xfrm>
          <a:prstGeom prst="rect">
            <a:avLst/>
          </a:prstGeom>
        </p:spPr>
      </p:pic>
      <p:sp>
        <p:nvSpPr>
          <p:cNvPr id="20" name="object 20" descr=""/>
          <p:cNvSpPr txBox="1"/>
          <p:nvPr/>
        </p:nvSpPr>
        <p:spPr>
          <a:xfrm>
            <a:off x="6175247" y="963168"/>
            <a:ext cx="2628265" cy="4749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400" b="1">
                <a:solidFill>
                  <a:srgbClr val="03234D"/>
                </a:solidFill>
                <a:latin typeface="Arial"/>
                <a:cs typeface="Arial"/>
              </a:rPr>
              <a:t>Hardware</a:t>
            </a:r>
            <a:r>
              <a:rPr dirty="0" sz="1400" spc="-60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3234D"/>
                </a:solidFill>
                <a:latin typeface="Arial"/>
                <a:cs typeface="Arial"/>
              </a:rPr>
              <a:t>Revenue</a:t>
            </a:r>
            <a:r>
              <a:rPr dirty="0" sz="1400" spc="-80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400" spc="-10" b="1">
                <a:solidFill>
                  <a:srgbClr val="03234D"/>
                </a:solidFill>
                <a:latin typeface="Arial"/>
                <a:cs typeface="Arial"/>
              </a:rPr>
              <a:t>Breakdown</a:t>
            </a:r>
            <a:endParaRPr sz="1400">
              <a:latin typeface="Arial"/>
              <a:cs typeface="Arial"/>
            </a:endParaRPr>
          </a:p>
          <a:p>
            <a:pPr marL="282575">
              <a:lnSpc>
                <a:spcPct val="100000"/>
              </a:lnSpc>
              <a:spcBef>
                <a:spcPts val="780"/>
              </a:spcBef>
            </a:pPr>
            <a:r>
              <a:rPr dirty="0" sz="900" spc="-10">
                <a:solidFill>
                  <a:srgbClr val="010027"/>
                </a:solidFill>
                <a:latin typeface="Arial MT"/>
                <a:cs typeface="Arial MT"/>
              </a:rPr>
              <a:t>1,200,000</a:t>
            </a:r>
            <a:endParaRPr sz="900">
              <a:latin typeface="Arial MT"/>
              <a:cs typeface="Arial MT"/>
            </a:endParaRPr>
          </a:p>
        </p:txBody>
      </p:sp>
      <p:pic>
        <p:nvPicPr>
          <p:cNvPr id="21" name="object 21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067805" y="945261"/>
            <a:ext cx="57150" cy="305180"/>
          </a:xfrm>
          <a:prstGeom prst="rect">
            <a:avLst/>
          </a:prstGeom>
        </p:spPr>
      </p:pic>
      <p:sp>
        <p:nvSpPr>
          <p:cNvPr id="22" name="object 22" descr=""/>
          <p:cNvSpPr txBox="1"/>
          <p:nvPr/>
        </p:nvSpPr>
        <p:spPr>
          <a:xfrm>
            <a:off x="787400" y="3586479"/>
            <a:ext cx="4691380" cy="2387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400" spc="-10" b="1">
                <a:solidFill>
                  <a:srgbClr val="03234D"/>
                </a:solidFill>
                <a:latin typeface="Arial"/>
                <a:cs typeface="Arial"/>
              </a:rPr>
              <a:t>Total</a:t>
            </a:r>
            <a:r>
              <a:rPr dirty="0" sz="1400" spc="-55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3234D"/>
                </a:solidFill>
                <a:latin typeface="Arial"/>
                <a:cs typeface="Arial"/>
              </a:rPr>
              <a:t>Revenue</a:t>
            </a:r>
            <a:r>
              <a:rPr dirty="0" sz="1400" spc="-50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3234D"/>
                </a:solidFill>
                <a:latin typeface="Arial"/>
                <a:cs typeface="Arial"/>
              </a:rPr>
              <a:t>Breakdown</a:t>
            </a:r>
            <a:r>
              <a:rPr dirty="0" sz="1400" spc="-50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3234D"/>
                </a:solidFill>
                <a:latin typeface="Arial"/>
                <a:cs typeface="Arial"/>
              </a:rPr>
              <a:t>Derived</a:t>
            </a:r>
            <a:r>
              <a:rPr dirty="0" sz="1400" spc="-55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3234D"/>
                </a:solidFill>
                <a:latin typeface="Arial"/>
                <a:cs typeface="Arial"/>
              </a:rPr>
              <a:t>From</a:t>
            </a:r>
            <a:r>
              <a:rPr dirty="0" sz="1400" spc="-30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3234D"/>
                </a:solidFill>
                <a:latin typeface="Arial"/>
                <a:cs typeface="Arial"/>
              </a:rPr>
              <a:t>Each</a:t>
            </a:r>
            <a:r>
              <a:rPr dirty="0" sz="1400" spc="-40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400" spc="-10" b="1">
                <a:solidFill>
                  <a:srgbClr val="03234D"/>
                </a:solidFill>
                <a:latin typeface="Arial"/>
                <a:cs typeface="Arial"/>
              </a:rPr>
              <a:t>Segment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23" name="object 23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80466" y="3540633"/>
            <a:ext cx="57150" cy="305180"/>
          </a:xfrm>
          <a:prstGeom prst="rect">
            <a:avLst/>
          </a:prstGeom>
        </p:spPr>
      </p:pic>
      <p:sp>
        <p:nvSpPr>
          <p:cNvPr id="24" name="object 24" descr=""/>
          <p:cNvSpPr txBox="1"/>
          <p:nvPr/>
        </p:nvSpPr>
        <p:spPr>
          <a:xfrm>
            <a:off x="6175247" y="3564127"/>
            <a:ext cx="2228850" cy="2387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400" spc="-10" b="1">
                <a:solidFill>
                  <a:srgbClr val="03234D"/>
                </a:solidFill>
                <a:latin typeface="Arial"/>
                <a:cs typeface="Arial"/>
              </a:rPr>
              <a:t>Total</a:t>
            </a:r>
            <a:r>
              <a:rPr dirty="0" sz="1400" spc="-55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3234D"/>
                </a:solidFill>
                <a:latin typeface="Arial"/>
                <a:cs typeface="Arial"/>
              </a:rPr>
              <a:t>Revenue</a:t>
            </a:r>
            <a:r>
              <a:rPr dirty="0" sz="1400" spc="-50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400" spc="-10" b="1">
                <a:solidFill>
                  <a:srgbClr val="03234D"/>
                </a:solidFill>
                <a:latin typeface="Arial"/>
                <a:cs typeface="Arial"/>
              </a:rPr>
              <a:t>Breakdown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25" name="object 25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6067805" y="3517772"/>
            <a:ext cx="57150" cy="305181"/>
          </a:xfrm>
          <a:prstGeom prst="rect">
            <a:avLst/>
          </a:prstGeom>
        </p:spPr>
      </p:pic>
      <p:sp>
        <p:nvSpPr>
          <p:cNvPr id="26" name="object 26" descr=""/>
          <p:cNvSpPr txBox="1"/>
          <p:nvPr/>
        </p:nvSpPr>
        <p:spPr>
          <a:xfrm>
            <a:off x="743458" y="6326632"/>
            <a:ext cx="1948180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>
                <a:solidFill>
                  <a:srgbClr val="03234D"/>
                </a:solidFill>
                <a:latin typeface="Arial MT"/>
                <a:cs typeface="Arial MT"/>
              </a:rPr>
              <a:t>Source:</a:t>
            </a:r>
            <a:r>
              <a:rPr dirty="0" sz="800" spc="-4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3234D"/>
                </a:solidFill>
                <a:latin typeface="Arial MT"/>
                <a:cs typeface="Arial MT"/>
              </a:rPr>
              <a:t>(Bloomberg,2023),</a:t>
            </a:r>
            <a:r>
              <a:rPr dirty="0" sz="80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(Cowen,</a:t>
            </a:r>
            <a:r>
              <a:rPr dirty="0" sz="800" spc="-4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 spc="-10">
                <a:solidFill>
                  <a:srgbClr val="010027"/>
                </a:solidFill>
                <a:latin typeface="Arial MT"/>
                <a:cs typeface="Arial MT"/>
              </a:rPr>
              <a:t>2023)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27" name="object 27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009C9B"/>
                </a:solidFill>
              </a:rPr>
              <a:t>Stem</a:t>
            </a:r>
            <a:r>
              <a:rPr dirty="0" spc="-95">
                <a:solidFill>
                  <a:srgbClr val="009C9B"/>
                </a:solidFill>
              </a:rPr>
              <a:t> </a:t>
            </a:r>
            <a:r>
              <a:rPr dirty="0">
                <a:solidFill>
                  <a:srgbClr val="009C9B"/>
                </a:solidFill>
              </a:rPr>
              <a:t>Revenue</a:t>
            </a:r>
            <a:r>
              <a:rPr dirty="0" spc="-75">
                <a:solidFill>
                  <a:srgbClr val="009C9B"/>
                </a:solidFill>
              </a:rPr>
              <a:t> </a:t>
            </a:r>
            <a:r>
              <a:rPr dirty="0" spc="-10">
                <a:solidFill>
                  <a:srgbClr val="009C9B"/>
                </a:solidFill>
              </a:rPr>
              <a:t>Build</a:t>
            </a: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200" b="0">
                <a:solidFill>
                  <a:srgbClr val="010027"/>
                </a:solidFill>
                <a:latin typeface="Arial MT"/>
                <a:cs typeface="Arial MT"/>
              </a:rPr>
              <a:t>Business</a:t>
            </a:r>
            <a:r>
              <a:rPr dirty="0" sz="1200" spc="-30" b="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 b="0">
                <a:solidFill>
                  <a:srgbClr val="010027"/>
                </a:solidFill>
                <a:latin typeface="Arial MT"/>
                <a:cs typeface="Arial MT"/>
              </a:rPr>
              <a:t>segment</a:t>
            </a:r>
            <a:r>
              <a:rPr dirty="0" sz="1200" spc="-40" b="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 b="0">
                <a:solidFill>
                  <a:srgbClr val="010027"/>
                </a:solidFill>
                <a:latin typeface="Arial MT"/>
                <a:cs typeface="Arial MT"/>
              </a:rPr>
              <a:t>and</a:t>
            </a:r>
            <a:r>
              <a:rPr dirty="0" sz="1200" spc="-25" b="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 b="0">
                <a:solidFill>
                  <a:srgbClr val="010027"/>
                </a:solidFill>
                <a:latin typeface="Arial MT"/>
                <a:cs typeface="Arial MT"/>
              </a:rPr>
              <a:t>total</a:t>
            </a:r>
            <a:r>
              <a:rPr dirty="0" sz="1200" spc="-25" b="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 b="0">
                <a:solidFill>
                  <a:srgbClr val="010027"/>
                </a:solidFill>
                <a:latin typeface="Arial MT"/>
                <a:cs typeface="Arial MT"/>
              </a:rPr>
              <a:t>revenue</a:t>
            </a:r>
            <a:r>
              <a:rPr dirty="0" sz="1200" spc="-40" b="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 b="0">
                <a:solidFill>
                  <a:srgbClr val="010027"/>
                </a:solidFill>
                <a:latin typeface="Arial MT"/>
                <a:cs typeface="Arial MT"/>
              </a:rPr>
              <a:t>breakdown</a:t>
            </a:r>
            <a:r>
              <a:rPr dirty="0" sz="1200" spc="-45" b="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 b="0">
                <a:solidFill>
                  <a:srgbClr val="010027"/>
                </a:solidFill>
                <a:latin typeface="Arial MT"/>
                <a:cs typeface="Arial MT"/>
              </a:rPr>
              <a:t>through</a:t>
            </a:r>
            <a:r>
              <a:rPr dirty="0" sz="1200" spc="-35" b="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 spc="-20" b="0">
                <a:solidFill>
                  <a:srgbClr val="010027"/>
                </a:solidFill>
                <a:latin typeface="Arial MT"/>
                <a:cs typeface="Arial MT"/>
              </a:rPr>
              <a:t>2028</a:t>
            </a:r>
            <a:endParaRPr sz="1200">
              <a:latin typeface="Arial MT"/>
              <a:cs typeface="Arial MT"/>
            </a:endParaRPr>
          </a:p>
        </p:txBody>
      </p:sp>
      <p:grpSp>
        <p:nvGrpSpPr>
          <p:cNvPr id="28" name="object 28" descr=""/>
          <p:cNvGrpSpPr/>
          <p:nvPr/>
        </p:nvGrpSpPr>
        <p:grpSpPr>
          <a:xfrm>
            <a:off x="1376552" y="1681733"/>
            <a:ext cx="4539615" cy="1646555"/>
            <a:chOff x="1376552" y="1681733"/>
            <a:chExt cx="4539615" cy="1646555"/>
          </a:xfrm>
        </p:grpSpPr>
        <p:sp>
          <p:nvSpPr>
            <p:cNvPr id="29" name="object 29" descr=""/>
            <p:cNvSpPr/>
            <p:nvPr/>
          </p:nvSpPr>
          <p:spPr>
            <a:xfrm>
              <a:off x="1448562" y="1681733"/>
              <a:ext cx="4395470" cy="1642110"/>
            </a:xfrm>
            <a:custGeom>
              <a:avLst/>
              <a:gdLst/>
              <a:ahLst/>
              <a:cxnLst/>
              <a:rect l="l" t="t" r="r" b="b"/>
              <a:pathLst>
                <a:path w="4395470" h="1642110">
                  <a:moveTo>
                    <a:pt x="360426" y="1567434"/>
                  </a:moveTo>
                  <a:lnTo>
                    <a:pt x="0" y="1567434"/>
                  </a:lnTo>
                  <a:lnTo>
                    <a:pt x="0" y="1642110"/>
                  </a:lnTo>
                  <a:lnTo>
                    <a:pt x="360426" y="1642110"/>
                  </a:lnTo>
                  <a:lnTo>
                    <a:pt x="360426" y="1567434"/>
                  </a:lnTo>
                  <a:close/>
                </a:path>
                <a:path w="4395470" h="1642110">
                  <a:moveTo>
                    <a:pt x="864870" y="1543812"/>
                  </a:moveTo>
                  <a:lnTo>
                    <a:pt x="504444" y="1543812"/>
                  </a:lnTo>
                  <a:lnTo>
                    <a:pt x="504444" y="1642110"/>
                  </a:lnTo>
                  <a:lnTo>
                    <a:pt x="864870" y="1642110"/>
                  </a:lnTo>
                  <a:lnTo>
                    <a:pt x="864870" y="1543812"/>
                  </a:lnTo>
                  <a:close/>
                </a:path>
                <a:path w="4395470" h="1642110">
                  <a:moveTo>
                    <a:pt x="1369314" y="1392936"/>
                  </a:moveTo>
                  <a:lnTo>
                    <a:pt x="1008888" y="1392936"/>
                  </a:lnTo>
                  <a:lnTo>
                    <a:pt x="1008888" y="1642110"/>
                  </a:lnTo>
                  <a:lnTo>
                    <a:pt x="1369314" y="1642110"/>
                  </a:lnTo>
                  <a:lnTo>
                    <a:pt x="1369314" y="1392936"/>
                  </a:lnTo>
                  <a:close/>
                </a:path>
                <a:path w="4395470" h="1642110">
                  <a:moveTo>
                    <a:pt x="1872996" y="1359408"/>
                  </a:moveTo>
                  <a:lnTo>
                    <a:pt x="1513332" y="1359408"/>
                  </a:lnTo>
                  <a:lnTo>
                    <a:pt x="1513332" y="1642110"/>
                  </a:lnTo>
                  <a:lnTo>
                    <a:pt x="1872996" y="1642110"/>
                  </a:lnTo>
                  <a:lnTo>
                    <a:pt x="1872996" y="1359408"/>
                  </a:lnTo>
                  <a:close/>
                </a:path>
                <a:path w="4395470" h="1642110">
                  <a:moveTo>
                    <a:pt x="2377440" y="1124712"/>
                  </a:moveTo>
                  <a:lnTo>
                    <a:pt x="2017776" y="1124712"/>
                  </a:lnTo>
                  <a:lnTo>
                    <a:pt x="2017776" y="1642110"/>
                  </a:lnTo>
                  <a:lnTo>
                    <a:pt x="2377440" y="1642110"/>
                  </a:lnTo>
                  <a:lnTo>
                    <a:pt x="2377440" y="1124712"/>
                  </a:lnTo>
                  <a:close/>
                </a:path>
                <a:path w="4395470" h="1642110">
                  <a:moveTo>
                    <a:pt x="2881884" y="672846"/>
                  </a:moveTo>
                  <a:lnTo>
                    <a:pt x="2522220" y="672846"/>
                  </a:lnTo>
                  <a:lnTo>
                    <a:pt x="2522220" y="1642110"/>
                  </a:lnTo>
                  <a:lnTo>
                    <a:pt x="2881884" y="1642110"/>
                  </a:lnTo>
                  <a:lnTo>
                    <a:pt x="2881884" y="672846"/>
                  </a:lnTo>
                  <a:close/>
                </a:path>
                <a:path w="4395470" h="1642110">
                  <a:moveTo>
                    <a:pt x="3386328" y="332994"/>
                  </a:moveTo>
                  <a:lnTo>
                    <a:pt x="3025902" y="332994"/>
                  </a:lnTo>
                  <a:lnTo>
                    <a:pt x="3025902" y="1642110"/>
                  </a:lnTo>
                  <a:lnTo>
                    <a:pt x="3386328" y="1642110"/>
                  </a:lnTo>
                  <a:lnTo>
                    <a:pt x="3386328" y="332994"/>
                  </a:lnTo>
                  <a:close/>
                </a:path>
                <a:path w="4395470" h="1642110">
                  <a:moveTo>
                    <a:pt x="3890772" y="176022"/>
                  </a:moveTo>
                  <a:lnTo>
                    <a:pt x="3530346" y="176022"/>
                  </a:lnTo>
                  <a:lnTo>
                    <a:pt x="3530346" y="1642110"/>
                  </a:lnTo>
                  <a:lnTo>
                    <a:pt x="3890772" y="1642110"/>
                  </a:lnTo>
                  <a:lnTo>
                    <a:pt x="3890772" y="176022"/>
                  </a:lnTo>
                  <a:close/>
                </a:path>
                <a:path w="4395470" h="1642110">
                  <a:moveTo>
                    <a:pt x="4395216" y="0"/>
                  </a:moveTo>
                  <a:lnTo>
                    <a:pt x="4034790" y="0"/>
                  </a:lnTo>
                  <a:lnTo>
                    <a:pt x="4034790" y="1642110"/>
                  </a:lnTo>
                  <a:lnTo>
                    <a:pt x="4395216" y="1642110"/>
                  </a:lnTo>
                  <a:lnTo>
                    <a:pt x="4395216" y="0"/>
                  </a:lnTo>
                  <a:close/>
                </a:path>
              </a:pathLst>
            </a:custGeom>
            <a:solidFill>
              <a:srgbClr val="00999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 descr=""/>
            <p:cNvSpPr/>
            <p:nvPr/>
          </p:nvSpPr>
          <p:spPr>
            <a:xfrm>
              <a:off x="1376552" y="3323463"/>
              <a:ext cx="4539615" cy="0"/>
            </a:xfrm>
            <a:custGeom>
              <a:avLst/>
              <a:gdLst/>
              <a:ahLst/>
              <a:cxnLst/>
              <a:rect l="l" t="t" r="r" b="b"/>
              <a:pathLst>
                <a:path w="4539615" h="0">
                  <a:moveTo>
                    <a:pt x="0" y="0"/>
                  </a:moveTo>
                  <a:lnTo>
                    <a:pt x="4539234" y="0"/>
                  </a:lnTo>
                </a:path>
              </a:pathLst>
            </a:custGeom>
            <a:ln w="9525">
              <a:solidFill>
                <a:srgbClr val="010027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1" name="object 31" descr=""/>
          <p:cNvSpPr txBox="1"/>
          <p:nvPr/>
        </p:nvSpPr>
        <p:spPr>
          <a:xfrm>
            <a:off x="1442211" y="3041141"/>
            <a:ext cx="37401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 b="1">
                <a:solidFill>
                  <a:srgbClr val="010027"/>
                </a:solidFill>
                <a:latin typeface="Arial"/>
                <a:cs typeface="Arial"/>
              </a:rPr>
              <a:t>15,645</a:t>
            </a:r>
            <a:endParaRPr sz="900">
              <a:latin typeface="Arial"/>
              <a:cs typeface="Arial"/>
            </a:endParaRPr>
          </a:p>
        </p:txBody>
      </p:sp>
      <p:sp>
        <p:nvSpPr>
          <p:cNvPr id="32" name="object 32" descr=""/>
          <p:cNvSpPr txBox="1"/>
          <p:nvPr/>
        </p:nvSpPr>
        <p:spPr>
          <a:xfrm>
            <a:off x="1946401" y="3018028"/>
            <a:ext cx="37401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 b="1">
                <a:solidFill>
                  <a:srgbClr val="010027"/>
                </a:solidFill>
                <a:latin typeface="Arial"/>
                <a:cs typeface="Arial"/>
              </a:rPr>
              <a:t>20,463</a:t>
            </a:r>
            <a:endParaRPr sz="900">
              <a:latin typeface="Arial"/>
              <a:cs typeface="Arial"/>
            </a:endParaRPr>
          </a:p>
        </p:txBody>
      </p:sp>
      <p:sp>
        <p:nvSpPr>
          <p:cNvPr id="33" name="object 33" descr=""/>
          <p:cNvSpPr txBox="1"/>
          <p:nvPr/>
        </p:nvSpPr>
        <p:spPr>
          <a:xfrm>
            <a:off x="2450845" y="2866644"/>
            <a:ext cx="37401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 b="1">
                <a:solidFill>
                  <a:srgbClr val="010027"/>
                </a:solidFill>
                <a:latin typeface="Arial"/>
                <a:cs typeface="Arial"/>
              </a:rPr>
              <a:t>52,143</a:t>
            </a:r>
            <a:endParaRPr sz="900">
              <a:latin typeface="Arial"/>
              <a:cs typeface="Arial"/>
            </a:endParaRPr>
          </a:p>
        </p:txBody>
      </p:sp>
      <p:sp>
        <p:nvSpPr>
          <p:cNvPr id="34" name="object 34" descr=""/>
          <p:cNvSpPr txBox="1"/>
          <p:nvPr/>
        </p:nvSpPr>
        <p:spPr>
          <a:xfrm>
            <a:off x="2955289" y="2833115"/>
            <a:ext cx="37401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 b="1">
                <a:solidFill>
                  <a:srgbClr val="010027"/>
                </a:solidFill>
                <a:latin typeface="Arial"/>
                <a:cs typeface="Arial"/>
              </a:rPr>
              <a:t>59,115</a:t>
            </a:r>
            <a:endParaRPr sz="900">
              <a:latin typeface="Arial"/>
              <a:cs typeface="Arial"/>
            </a:endParaRPr>
          </a:p>
        </p:txBody>
      </p:sp>
      <p:sp>
        <p:nvSpPr>
          <p:cNvPr id="35" name="object 35" descr=""/>
          <p:cNvSpPr txBox="1"/>
          <p:nvPr/>
        </p:nvSpPr>
        <p:spPr>
          <a:xfrm>
            <a:off x="3427729" y="2598166"/>
            <a:ext cx="437515" cy="1631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 b="1">
                <a:solidFill>
                  <a:srgbClr val="010027"/>
                </a:solidFill>
                <a:latin typeface="Arial"/>
                <a:cs typeface="Arial"/>
              </a:rPr>
              <a:t>108,180</a:t>
            </a:r>
            <a:endParaRPr sz="900">
              <a:latin typeface="Arial"/>
              <a:cs typeface="Arial"/>
            </a:endParaRPr>
          </a:p>
        </p:txBody>
      </p:sp>
      <p:sp>
        <p:nvSpPr>
          <p:cNvPr id="36" name="object 36" descr=""/>
          <p:cNvSpPr txBox="1"/>
          <p:nvPr/>
        </p:nvSpPr>
        <p:spPr>
          <a:xfrm>
            <a:off x="3932173" y="2146300"/>
            <a:ext cx="43815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 b="1">
                <a:solidFill>
                  <a:srgbClr val="010027"/>
                </a:solidFill>
                <a:latin typeface="Arial"/>
                <a:cs typeface="Arial"/>
              </a:rPr>
              <a:t>202,729</a:t>
            </a:r>
            <a:endParaRPr sz="900">
              <a:latin typeface="Arial"/>
              <a:cs typeface="Arial"/>
            </a:endParaRPr>
          </a:p>
        </p:txBody>
      </p:sp>
      <p:sp>
        <p:nvSpPr>
          <p:cNvPr id="37" name="object 37" descr=""/>
          <p:cNvSpPr txBox="1"/>
          <p:nvPr/>
        </p:nvSpPr>
        <p:spPr>
          <a:xfrm>
            <a:off x="4436364" y="1806955"/>
            <a:ext cx="43815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 b="1">
                <a:solidFill>
                  <a:srgbClr val="010027"/>
                </a:solidFill>
                <a:latin typeface="Arial"/>
                <a:cs typeface="Arial"/>
              </a:rPr>
              <a:t>273,683</a:t>
            </a:r>
            <a:endParaRPr sz="900">
              <a:latin typeface="Arial"/>
              <a:cs typeface="Arial"/>
            </a:endParaRPr>
          </a:p>
        </p:txBody>
      </p:sp>
      <p:sp>
        <p:nvSpPr>
          <p:cNvPr id="38" name="object 38" descr=""/>
          <p:cNvSpPr txBox="1"/>
          <p:nvPr/>
        </p:nvSpPr>
        <p:spPr>
          <a:xfrm>
            <a:off x="4940808" y="1649984"/>
            <a:ext cx="43815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 b="1">
                <a:solidFill>
                  <a:srgbClr val="010027"/>
                </a:solidFill>
                <a:latin typeface="Arial"/>
                <a:cs typeface="Arial"/>
              </a:rPr>
              <a:t>306,526</a:t>
            </a:r>
            <a:endParaRPr sz="900">
              <a:latin typeface="Arial"/>
              <a:cs typeface="Arial"/>
            </a:endParaRPr>
          </a:p>
        </p:txBody>
      </p:sp>
      <p:sp>
        <p:nvSpPr>
          <p:cNvPr id="39" name="object 39" descr=""/>
          <p:cNvSpPr txBox="1"/>
          <p:nvPr/>
        </p:nvSpPr>
        <p:spPr>
          <a:xfrm>
            <a:off x="5445252" y="1473961"/>
            <a:ext cx="43815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 b="1">
                <a:solidFill>
                  <a:srgbClr val="010027"/>
                </a:solidFill>
                <a:latin typeface="Arial"/>
                <a:cs typeface="Arial"/>
              </a:rPr>
              <a:t>343,309</a:t>
            </a:r>
            <a:endParaRPr sz="900">
              <a:latin typeface="Arial"/>
              <a:cs typeface="Arial"/>
            </a:endParaRPr>
          </a:p>
        </p:txBody>
      </p:sp>
      <p:sp>
        <p:nvSpPr>
          <p:cNvPr id="40" name="object 40" descr=""/>
          <p:cNvSpPr txBox="1"/>
          <p:nvPr/>
        </p:nvSpPr>
        <p:spPr>
          <a:xfrm>
            <a:off x="884174" y="2994405"/>
            <a:ext cx="375285" cy="4019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r" marR="5080">
              <a:lnSpc>
                <a:spcPct val="100000"/>
              </a:lnSpc>
              <a:spcBef>
                <a:spcPts val="100"/>
              </a:spcBef>
            </a:pPr>
            <a:r>
              <a:rPr dirty="0" sz="900" spc="-10">
                <a:solidFill>
                  <a:srgbClr val="010027"/>
                </a:solidFill>
                <a:latin typeface="Arial MT"/>
                <a:cs typeface="Arial MT"/>
              </a:rPr>
              <a:t>50,000</a:t>
            </a:r>
            <a:endParaRPr sz="90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800"/>
              </a:spcBef>
            </a:pPr>
            <a:r>
              <a:rPr dirty="0" sz="900" spc="-50">
                <a:solidFill>
                  <a:srgbClr val="010027"/>
                </a:solidFill>
                <a:latin typeface="Arial MT"/>
                <a:cs typeface="Arial MT"/>
              </a:rPr>
              <a:t>0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41" name="object 41" descr=""/>
          <p:cNvSpPr txBox="1"/>
          <p:nvPr/>
        </p:nvSpPr>
        <p:spPr>
          <a:xfrm>
            <a:off x="820674" y="2755138"/>
            <a:ext cx="438784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>
                <a:solidFill>
                  <a:srgbClr val="010027"/>
                </a:solidFill>
                <a:latin typeface="Arial MT"/>
                <a:cs typeface="Arial MT"/>
              </a:rPr>
              <a:t>100,000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42" name="object 42" descr=""/>
          <p:cNvSpPr txBox="1"/>
          <p:nvPr/>
        </p:nvSpPr>
        <p:spPr>
          <a:xfrm>
            <a:off x="820674" y="2516123"/>
            <a:ext cx="438784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>
                <a:solidFill>
                  <a:srgbClr val="010027"/>
                </a:solidFill>
                <a:latin typeface="Arial MT"/>
                <a:cs typeface="Arial MT"/>
              </a:rPr>
              <a:t>150,000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43" name="object 43" descr=""/>
          <p:cNvSpPr txBox="1"/>
          <p:nvPr/>
        </p:nvSpPr>
        <p:spPr>
          <a:xfrm>
            <a:off x="820674" y="1798319"/>
            <a:ext cx="438784" cy="6413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>
                <a:solidFill>
                  <a:srgbClr val="010027"/>
                </a:solidFill>
                <a:latin typeface="Arial MT"/>
                <a:cs typeface="Arial MT"/>
              </a:rPr>
              <a:t>300,000</a:t>
            </a:r>
            <a:endParaRPr sz="9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805"/>
              </a:spcBef>
            </a:pPr>
            <a:r>
              <a:rPr dirty="0" sz="900" spc="-10">
                <a:solidFill>
                  <a:srgbClr val="010027"/>
                </a:solidFill>
                <a:latin typeface="Arial MT"/>
                <a:cs typeface="Arial MT"/>
              </a:rPr>
              <a:t>250,000</a:t>
            </a:r>
            <a:endParaRPr sz="9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800"/>
              </a:spcBef>
            </a:pPr>
            <a:r>
              <a:rPr dirty="0" sz="900" spc="-10">
                <a:solidFill>
                  <a:srgbClr val="010027"/>
                </a:solidFill>
                <a:latin typeface="Arial MT"/>
                <a:cs typeface="Arial MT"/>
              </a:rPr>
              <a:t>200,000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44" name="object 44" descr=""/>
          <p:cNvSpPr txBox="1"/>
          <p:nvPr/>
        </p:nvSpPr>
        <p:spPr>
          <a:xfrm>
            <a:off x="820674" y="1559559"/>
            <a:ext cx="438784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>
                <a:solidFill>
                  <a:srgbClr val="010027"/>
                </a:solidFill>
                <a:latin typeface="Arial MT"/>
                <a:cs typeface="Arial MT"/>
              </a:rPr>
              <a:t>350,000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45" name="object 45" descr=""/>
          <p:cNvSpPr txBox="1"/>
          <p:nvPr/>
        </p:nvSpPr>
        <p:spPr>
          <a:xfrm>
            <a:off x="1450847" y="3369564"/>
            <a:ext cx="439166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16890" algn="l"/>
                <a:tab pos="1021080" algn="l"/>
                <a:tab pos="1525905" algn="l"/>
                <a:tab pos="2030095" algn="l"/>
                <a:tab pos="2534285" algn="l"/>
                <a:tab pos="3038475" algn="l"/>
                <a:tab pos="3543300" algn="l"/>
                <a:tab pos="4047490" algn="l"/>
              </a:tabLst>
            </a:pPr>
            <a:r>
              <a:rPr dirty="0" sz="900" spc="-10">
                <a:solidFill>
                  <a:srgbClr val="010027"/>
                </a:solidFill>
                <a:latin typeface="Arial MT"/>
                <a:cs typeface="Arial MT"/>
              </a:rPr>
              <a:t>2020A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	</a:t>
            </a:r>
            <a:r>
              <a:rPr dirty="0" sz="900" spc="-10">
                <a:solidFill>
                  <a:srgbClr val="010027"/>
                </a:solidFill>
                <a:latin typeface="Arial MT"/>
                <a:cs typeface="Arial MT"/>
              </a:rPr>
              <a:t>2021A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	</a:t>
            </a:r>
            <a:r>
              <a:rPr dirty="0" sz="900" spc="-10">
                <a:solidFill>
                  <a:srgbClr val="010027"/>
                </a:solidFill>
                <a:latin typeface="Arial MT"/>
                <a:cs typeface="Arial MT"/>
              </a:rPr>
              <a:t>2022A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	</a:t>
            </a:r>
            <a:r>
              <a:rPr dirty="0" sz="900" spc="-10">
                <a:solidFill>
                  <a:srgbClr val="010027"/>
                </a:solidFill>
                <a:latin typeface="Arial MT"/>
                <a:cs typeface="Arial MT"/>
              </a:rPr>
              <a:t>2023E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	</a:t>
            </a:r>
            <a:r>
              <a:rPr dirty="0" sz="900" spc="-10">
                <a:solidFill>
                  <a:srgbClr val="010027"/>
                </a:solidFill>
                <a:latin typeface="Arial MT"/>
                <a:cs typeface="Arial MT"/>
              </a:rPr>
              <a:t>2024E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	</a:t>
            </a:r>
            <a:r>
              <a:rPr dirty="0" sz="900" spc="-10">
                <a:solidFill>
                  <a:srgbClr val="010027"/>
                </a:solidFill>
                <a:latin typeface="Arial MT"/>
                <a:cs typeface="Arial MT"/>
              </a:rPr>
              <a:t>2025E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	</a:t>
            </a:r>
            <a:r>
              <a:rPr dirty="0" sz="900" spc="-10">
                <a:solidFill>
                  <a:srgbClr val="010027"/>
                </a:solidFill>
                <a:latin typeface="Arial MT"/>
                <a:cs typeface="Arial MT"/>
              </a:rPr>
              <a:t>2026E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	</a:t>
            </a:r>
            <a:r>
              <a:rPr dirty="0" sz="900" spc="-10">
                <a:solidFill>
                  <a:srgbClr val="010027"/>
                </a:solidFill>
                <a:latin typeface="Arial MT"/>
                <a:cs typeface="Arial MT"/>
              </a:rPr>
              <a:t>2027E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	</a:t>
            </a:r>
            <a:r>
              <a:rPr dirty="0" sz="900" spc="-10">
                <a:solidFill>
                  <a:srgbClr val="010027"/>
                </a:solidFill>
                <a:latin typeface="Arial MT"/>
                <a:cs typeface="Arial MT"/>
              </a:rPr>
              <a:t>2028E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46" name="object 46" descr=""/>
          <p:cNvSpPr txBox="1"/>
          <p:nvPr/>
        </p:nvSpPr>
        <p:spPr>
          <a:xfrm>
            <a:off x="609251" y="1922247"/>
            <a:ext cx="153670" cy="767715"/>
          </a:xfrm>
          <a:prstGeom prst="rect">
            <a:avLst/>
          </a:prstGeom>
        </p:spPr>
        <p:txBody>
          <a:bodyPr wrap="square" lIns="0" tIns="1905" rIns="0" bIns="0" rtlCol="0" vert="vert27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$</a:t>
            </a:r>
            <a:r>
              <a:rPr dirty="0" sz="900" spc="-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in </a:t>
            </a:r>
            <a:r>
              <a:rPr dirty="0" sz="900" spc="-10">
                <a:solidFill>
                  <a:srgbClr val="010027"/>
                </a:solidFill>
                <a:latin typeface="Arial MT"/>
                <a:cs typeface="Arial MT"/>
              </a:rPr>
              <a:t>thousands</a:t>
            </a:r>
            <a:endParaRPr sz="900">
              <a:latin typeface="Arial MT"/>
              <a:cs typeface="Arial MT"/>
            </a:endParaRPr>
          </a:p>
        </p:txBody>
      </p:sp>
      <p:grpSp>
        <p:nvGrpSpPr>
          <p:cNvPr id="47" name="object 47" descr=""/>
          <p:cNvGrpSpPr/>
          <p:nvPr/>
        </p:nvGrpSpPr>
        <p:grpSpPr>
          <a:xfrm>
            <a:off x="7096125" y="1742694"/>
            <a:ext cx="4444365" cy="1541145"/>
            <a:chOff x="7096125" y="1742694"/>
            <a:chExt cx="4444365" cy="1541145"/>
          </a:xfrm>
        </p:grpSpPr>
        <p:sp>
          <p:nvSpPr>
            <p:cNvPr id="48" name="object 48" descr=""/>
            <p:cNvSpPr/>
            <p:nvPr/>
          </p:nvSpPr>
          <p:spPr>
            <a:xfrm>
              <a:off x="7166610" y="1742693"/>
              <a:ext cx="4303395" cy="1536700"/>
            </a:xfrm>
            <a:custGeom>
              <a:avLst/>
              <a:gdLst/>
              <a:ahLst/>
              <a:cxnLst/>
              <a:rect l="l" t="t" r="r" b="b"/>
              <a:pathLst>
                <a:path w="4303395" h="1536700">
                  <a:moveTo>
                    <a:pt x="352806" y="1502664"/>
                  </a:moveTo>
                  <a:lnTo>
                    <a:pt x="0" y="1502664"/>
                  </a:lnTo>
                  <a:lnTo>
                    <a:pt x="0" y="1536192"/>
                  </a:lnTo>
                  <a:lnTo>
                    <a:pt x="352806" y="1536192"/>
                  </a:lnTo>
                  <a:lnTo>
                    <a:pt x="352806" y="1502664"/>
                  </a:lnTo>
                  <a:close/>
                </a:path>
                <a:path w="4303395" h="1536700">
                  <a:moveTo>
                    <a:pt x="846582" y="1365504"/>
                  </a:moveTo>
                  <a:lnTo>
                    <a:pt x="493776" y="1365504"/>
                  </a:lnTo>
                  <a:lnTo>
                    <a:pt x="493776" y="1536192"/>
                  </a:lnTo>
                  <a:lnTo>
                    <a:pt x="846582" y="1536192"/>
                  </a:lnTo>
                  <a:lnTo>
                    <a:pt x="846582" y="1365504"/>
                  </a:lnTo>
                  <a:close/>
                </a:path>
                <a:path w="4303395" h="1536700">
                  <a:moveTo>
                    <a:pt x="1340358" y="1040130"/>
                  </a:moveTo>
                  <a:lnTo>
                    <a:pt x="987552" y="1040130"/>
                  </a:lnTo>
                  <a:lnTo>
                    <a:pt x="987552" y="1536192"/>
                  </a:lnTo>
                  <a:lnTo>
                    <a:pt x="1340358" y="1536192"/>
                  </a:lnTo>
                  <a:lnTo>
                    <a:pt x="1340358" y="1040130"/>
                  </a:lnTo>
                  <a:close/>
                </a:path>
                <a:path w="4303395" h="1536700">
                  <a:moveTo>
                    <a:pt x="1834134" y="736854"/>
                  </a:moveTo>
                  <a:lnTo>
                    <a:pt x="1481328" y="736854"/>
                  </a:lnTo>
                  <a:lnTo>
                    <a:pt x="1481328" y="1536192"/>
                  </a:lnTo>
                  <a:lnTo>
                    <a:pt x="1834134" y="1536192"/>
                  </a:lnTo>
                  <a:lnTo>
                    <a:pt x="1834134" y="736854"/>
                  </a:lnTo>
                  <a:close/>
                </a:path>
                <a:path w="4303395" h="1536700">
                  <a:moveTo>
                    <a:pt x="2327910" y="511302"/>
                  </a:moveTo>
                  <a:lnTo>
                    <a:pt x="1975104" y="511302"/>
                  </a:lnTo>
                  <a:lnTo>
                    <a:pt x="1975104" y="1536192"/>
                  </a:lnTo>
                  <a:lnTo>
                    <a:pt x="2327910" y="1536192"/>
                  </a:lnTo>
                  <a:lnTo>
                    <a:pt x="2327910" y="511302"/>
                  </a:lnTo>
                  <a:close/>
                </a:path>
                <a:path w="4303395" h="1536700">
                  <a:moveTo>
                    <a:pt x="2821686" y="400050"/>
                  </a:moveTo>
                  <a:lnTo>
                    <a:pt x="2468880" y="400050"/>
                  </a:lnTo>
                  <a:lnTo>
                    <a:pt x="2468880" y="1536192"/>
                  </a:lnTo>
                  <a:lnTo>
                    <a:pt x="2821686" y="1536192"/>
                  </a:lnTo>
                  <a:lnTo>
                    <a:pt x="2821686" y="400050"/>
                  </a:lnTo>
                  <a:close/>
                </a:path>
                <a:path w="4303395" h="1536700">
                  <a:moveTo>
                    <a:pt x="3315462" y="320802"/>
                  </a:moveTo>
                  <a:lnTo>
                    <a:pt x="2962656" y="320802"/>
                  </a:lnTo>
                  <a:lnTo>
                    <a:pt x="2962656" y="1536192"/>
                  </a:lnTo>
                  <a:lnTo>
                    <a:pt x="3315462" y="1536192"/>
                  </a:lnTo>
                  <a:lnTo>
                    <a:pt x="3315462" y="320802"/>
                  </a:lnTo>
                  <a:close/>
                </a:path>
                <a:path w="4303395" h="1536700">
                  <a:moveTo>
                    <a:pt x="3809238" y="211836"/>
                  </a:moveTo>
                  <a:lnTo>
                    <a:pt x="3456432" y="211836"/>
                  </a:lnTo>
                  <a:lnTo>
                    <a:pt x="3456432" y="1536192"/>
                  </a:lnTo>
                  <a:lnTo>
                    <a:pt x="3809238" y="1536192"/>
                  </a:lnTo>
                  <a:lnTo>
                    <a:pt x="3809238" y="211836"/>
                  </a:lnTo>
                  <a:close/>
                </a:path>
                <a:path w="4303395" h="1536700">
                  <a:moveTo>
                    <a:pt x="4303014" y="0"/>
                  </a:moveTo>
                  <a:lnTo>
                    <a:pt x="3950208" y="0"/>
                  </a:lnTo>
                  <a:lnTo>
                    <a:pt x="3950208" y="1536192"/>
                  </a:lnTo>
                  <a:lnTo>
                    <a:pt x="4303014" y="1536192"/>
                  </a:lnTo>
                  <a:lnTo>
                    <a:pt x="4303014" y="0"/>
                  </a:lnTo>
                  <a:close/>
                </a:path>
              </a:pathLst>
            </a:custGeom>
            <a:solidFill>
              <a:srgbClr val="00C2B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 descr=""/>
            <p:cNvSpPr/>
            <p:nvPr/>
          </p:nvSpPr>
          <p:spPr>
            <a:xfrm>
              <a:off x="7096125" y="3278505"/>
              <a:ext cx="4444365" cy="0"/>
            </a:xfrm>
            <a:custGeom>
              <a:avLst/>
              <a:gdLst/>
              <a:ahLst/>
              <a:cxnLst/>
              <a:rect l="l" t="t" r="r" b="b"/>
              <a:pathLst>
                <a:path w="4444365" h="0">
                  <a:moveTo>
                    <a:pt x="0" y="0"/>
                  </a:moveTo>
                  <a:lnTo>
                    <a:pt x="4443983" y="0"/>
                  </a:lnTo>
                </a:path>
              </a:pathLst>
            </a:custGeom>
            <a:ln w="9525">
              <a:solidFill>
                <a:srgbClr val="010027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0" name="object 50" descr=""/>
          <p:cNvSpPr txBox="1"/>
          <p:nvPr/>
        </p:nvSpPr>
        <p:spPr>
          <a:xfrm>
            <a:off x="7618476" y="2899917"/>
            <a:ext cx="437515" cy="1631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 b="1">
                <a:solidFill>
                  <a:srgbClr val="010027"/>
                </a:solidFill>
                <a:latin typeface="Arial"/>
                <a:cs typeface="Arial"/>
              </a:rPr>
              <a:t>106,908</a:t>
            </a:r>
            <a:endParaRPr sz="900">
              <a:latin typeface="Arial"/>
              <a:cs typeface="Arial"/>
            </a:endParaRPr>
          </a:p>
        </p:txBody>
      </p:sp>
      <p:sp>
        <p:nvSpPr>
          <p:cNvPr id="51" name="object 51" descr=""/>
          <p:cNvSpPr txBox="1"/>
          <p:nvPr/>
        </p:nvSpPr>
        <p:spPr>
          <a:xfrm>
            <a:off x="8112506" y="2575305"/>
            <a:ext cx="43815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 b="1">
                <a:solidFill>
                  <a:srgbClr val="010027"/>
                </a:solidFill>
                <a:latin typeface="Arial"/>
                <a:cs typeface="Arial"/>
              </a:rPr>
              <a:t>310,837</a:t>
            </a:r>
            <a:endParaRPr sz="900">
              <a:latin typeface="Arial"/>
              <a:cs typeface="Arial"/>
            </a:endParaRPr>
          </a:p>
        </p:txBody>
      </p:sp>
      <p:sp>
        <p:nvSpPr>
          <p:cNvPr id="52" name="object 52" descr=""/>
          <p:cNvSpPr txBox="1"/>
          <p:nvPr/>
        </p:nvSpPr>
        <p:spPr>
          <a:xfrm>
            <a:off x="8606281" y="2272029"/>
            <a:ext cx="43815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 b="1">
                <a:solidFill>
                  <a:srgbClr val="010027"/>
                </a:solidFill>
                <a:latin typeface="Arial"/>
                <a:cs typeface="Arial"/>
              </a:rPr>
              <a:t>501,069</a:t>
            </a:r>
            <a:endParaRPr sz="900">
              <a:latin typeface="Arial"/>
              <a:cs typeface="Arial"/>
            </a:endParaRPr>
          </a:p>
        </p:txBody>
      </p:sp>
      <p:sp>
        <p:nvSpPr>
          <p:cNvPr id="53" name="object 53" descr=""/>
          <p:cNvSpPr txBox="1"/>
          <p:nvPr/>
        </p:nvSpPr>
        <p:spPr>
          <a:xfrm>
            <a:off x="9100057" y="2045970"/>
            <a:ext cx="43815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 b="1">
                <a:solidFill>
                  <a:srgbClr val="010027"/>
                </a:solidFill>
                <a:latin typeface="Arial"/>
                <a:cs typeface="Arial"/>
              </a:rPr>
              <a:t>642,872</a:t>
            </a:r>
            <a:endParaRPr sz="900">
              <a:latin typeface="Arial"/>
              <a:cs typeface="Arial"/>
            </a:endParaRPr>
          </a:p>
        </p:txBody>
      </p:sp>
      <p:sp>
        <p:nvSpPr>
          <p:cNvPr id="54" name="object 54" descr=""/>
          <p:cNvSpPr txBox="1"/>
          <p:nvPr/>
        </p:nvSpPr>
        <p:spPr>
          <a:xfrm>
            <a:off x="9593833" y="1935226"/>
            <a:ext cx="43815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 b="1">
                <a:solidFill>
                  <a:srgbClr val="010027"/>
                </a:solidFill>
                <a:latin typeface="Arial"/>
                <a:cs typeface="Arial"/>
              </a:rPr>
              <a:t>712,302</a:t>
            </a:r>
            <a:endParaRPr sz="900">
              <a:latin typeface="Arial"/>
              <a:cs typeface="Arial"/>
            </a:endParaRPr>
          </a:p>
        </p:txBody>
      </p:sp>
      <p:sp>
        <p:nvSpPr>
          <p:cNvPr id="55" name="object 55" descr=""/>
          <p:cNvSpPr txBox="1"/>
          <p:nvPr/>
        </p:nvSpPr>
        <p:spPr>
          <a:xfrm>
            <a:off x="10087609" y="1746250"/>
            <a:ext cx="931544" cy="2724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506095">
              <a:lnSpc>
                <a:spcPts val="969"/>
              </a:lnSpc>
              <a:spcBef>
                <a:spcPts val="100"/>
              </a:spcBef>
            </a:pPr>
            <a:r>
              <a:rPr dirty="0" sz="900" spc="-10" b="1">
                <a:solidFill>
                  <a:srgbClr val="010027"/>
                </a:solidFill>
                <a:latin typeface="Arial"/>
                <a:cs typeface="Arial"/>
              </a:rPr>
              <a:t>830,758</a:t>
            </a:r>
            <a:endParaRPr sz="900">
              <a:latin typeface="Arial"/>
              <a:cs typeface="Arial"/>
            </a:endParaRPr>
          </a:p>
          <a:p>
            <a:pPr marL="12700">
              <a:lnSpc>
                <a:spcPts val="969"/>
              </a:lnSpc>
            </a:pPr>
            <a:r>
              <a:rPr dirty="0" sz="900" spc="-10" b="1">
                <a:solidFill>
                  <a:srgbClr val="010027"/>
                </a:solidFill>
                <a:latin typeface="Arial"/>
                <a:cs typeface="Arial"/>
              </a:rPr>
              <a:t>762,163</a:t>
            </a:r>
            <a:endParaRPr sz="900">
              <a:latin typeface="Arial"/>
              <a:cs typeface="Arial"/>
            </a:endParaRPr>
          </a:p>
        </p:txBody>
      </p:sp>
      <p:sp>
        <p:nvSpPr>
          <p:cNvPr id="56" name="object 56" descr=""/>
          <p:cNvSpPr txBox="1"/>
          <p:nvPr/>
        </p:nvSpPr>
        <p:spPr>
          <a:xfrm>
            <a:off x="7156704" y="3037840"/>
            <a:ext cx="4315460" cy="4495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 b="1">
                <a:solidFill>
                  <a:srgbClr val="010027"/>
                </a:solidFill>
                <a:latin typeface="Arial"/>
                <a:cs typeface="Arial"/>
              </a:rPr>
              <a:t>20,662</a:t>
            </a:r>
            <a:endParaRPr sz="9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40"/>
              </a:spcBef>
            </a:pPr>
            <a:endParaRPr sz="900">
              <a:latin typeface="Arial"/>
              <a:cs typeface="Arial"/>
            </a:endParaRPr>
          </a:p>
          <a:p>
            <a:pPr marL="21590">
              <a:lnSpc>
                <a:spcPct val="100000"/>
              </a:lnSpc>
              <a:tabLst>
                <a:tab pos="514984" algn="l"/>
                <a:tab pos="1009015" algn="l"/>
                <a:tab pos="1502410" algn="l"/>
                <a:tab pos="1996439" algn="l"/>
                <a:tab pos="2490470" algn="l"/>
                <a:tab pos="2983865" algn="l"/>
                <a:tab pos="3477895" algn="l"/>
                <a:tab pos="3971925" algn="l"/>
              </a:tabLst>
            </a:pPr>
            <a:r>
              <a:rPr dirty="0" sz="900" spc="-10">
                <a:solidFill>
                  <a:srgbClr val="010027"/>
                </a:solidFill>
                <a:latin typeface="Arial MT"/>
                <a:cs typeface="Arial MT"/>
              </a:rPr>
              <a:t>2020A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	</a:t>
            </a:r>
            <a:r>
              <a:rPr dirty="0" sz="900" spc="-10">
                <a:solidFill>
                  <a:srgbClr val="010027"/>
                </a:solidFill>
                <a:latin typeface="Arial MT"/>
                <a:cs typeface="Arial MT"/>
              </a:rPr>
              <a:t>2021A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	</a:t>
            </a:r>
            <a:r>
              <a:rPr dirty="0" sz="900" spc="-10">
                <a:solidFill>
                  <a:srgbClr val="010027"/>
                </a:solidFill>
                <a:latin typeface="Arial MT"/>
                <a:cs typeface="Arial MT"/>
              </a:rPr>
              <a:t>2022A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	</a:t>
            </a:r>
            <a:r>
              <a:rPr dirty="0" sz="900" spc="-10">
                <a:solidFill>
                  <a:srgbClr val="010027"/>
                </a:solidFill>
                <a:latin typeface="Arial MT"/>
                <a:cs typeface="Arial MT"/>
              </a:rPr>
              <a:t>2023E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	</a:t>
            </a:r>
            <a:r>
              <a:rPr dirty="0" sz="900" spc="-10">
                <a:solidFill>
                  <a:srgbClr val="010027"/>
                </a:solidFill>
                <a:latin typeface="Arial MT"/>
                <a:cs typeface="Arial MT"/>
              </a:rPr>
              <a:t>2024E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	</a:t>
            </a:r>
            <a:r>
              <a:rPr dirty="0" sz="900" spc="-10">
                <a:solidFill>
                  <a:srgbClr val="010027"/>
                </a:solidFill>
                <a:latin typeface="Arial MT"/>
                <a:cs typeface="Arial MT"/>
              </a:rPr>
              <a:t>2025E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	</a:t>
            </a:r>
            <a:r>
              <a:rPr dirty="0" sz="900" spc="-10">
                <a:solidFill>
                  <a:srgbClr val="010027"/>
                </a:solidFill>
                <a:latin typeface="Arial MT"/>
                <a:cs typeface="Arial MT"/>
              </a:rPr>
              <a:t>2026E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	</a:t>
            </a:r>
            <a:r>
              <a:rPr dirty="0" sz="900" spc="-10">
                <a:solidFill>
                  <a:srgbClr val="010027"/>
                </a:solidFill>
                <a:latin typeface="Arial MT"/>
                <a:cs typeface="Arial MT"/>
              </a:rPr>
              <a:t>2027E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	</a:t>
            </a:r>
            <a:r>
              <a:rPr dirty="0" sz="900" spc="-10">
                <a:solidFill>
                  <a:srgbClr val="010027"/>
                </a:solidFill>
                <a:latin typeface="Arial MT"/>
                <a:cs typeface="Arial MT"/>
              </a:rPr>
              <a:t>2028E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57" name="object 57" descr=""/>
          <p:cNvSpPr txBox="1"/>
          <p:nvPr/>
        </p:nvSpPr>
        <p:spPr>
          <a:xfrm>
            <a:off x="11075161" y="1534414"/>
            <a:ext cx="43815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 b="1">
                <a:solidFill>
                  <a:srgbClr val="010027"/>
                </a:solidFill>
                <a:latin typeface="Arial"/>
                <a:cs typeface="Arial"/>
              </a:rPr>
              <a:t>963,679</a:t>
            </a:r>
            <a:endParaRPr sz="900">
              <a:latin typeface="Arial"/>
              <a:cs typeface="Arial"/>
            </a:endParaRPr>
          </a:p>
        </p:txBody>
      </p:sp>
      <p:sp>
        <p:nvSpPr>
          <p:cNvPr id="58" name="object 58" descr=""/>
          <p:cNvSpPr txBox="1"/>
          <p:nvPr/>
        </p:nvSpPr>
        <p:spPr>
          <a:xfrm>
            <a:off x="6890257" y="3188208"/>
            <a:ext cx="8953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50">
                <a:solidFill>
                  <a:srgbClr val="010027"/>
                </a:solidFill>
                <a:latin typeface="Arial MT"/>
                <a:cs typeface="Arial MT"/>
              </a:rPr>
              <a:t>0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59" name="object 59" descr=""/>
          <p:cNvSpPr txBox="1"/>
          <p:nvPr/>
        </p:nvSpPr>
        <p:spPr>
          <a:xfrm>
            <a:off x="6540754" y="2869438"/>
            <a:ext cx="438784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>
                <a:solidFill>
                  <a:srgbClr val="010027"/>
                </a:solidFill>
                <a:latin typeface="Arial MT"/>
                <a:cs typeface="Arial MT"/>
              </a:rPr>
              <a:t>200,000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60" name="object 60" descr=""/>
          <p:cNvSpPr txBox="1"/>
          <p:nvPr/>
        </p:nvSpPr>
        <p:spPr>
          <a:xfrm>
            <a:off x="6540754" y="2550667"/>
            <a:ext cx="438784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>
                <a:solidFill>
                  <a:srgbClr val="010027"/>
                </a:solidFill>
                <a:latin typeface="Arial MT"/>
                <a:cs typeface="Arial MT"/>
              </a:rPr>
              <a:t>400,000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61" name="object 61" descr=""/>
          <p:cNvSpPr txBox="1"/>
          <p:nvPr/>
        </p:nvSpPr>
        <p:spPr>
          <a:xfrm>
            <a:off x="6540754" y="2231389"/>
            <a:ext cx="438784" cy="1631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>
                <a:solidFill>
                  <a:srgbClr val="010027"/>
                </a:solidFill>
                <a:latin typeface="Arial MT"/>
                <a:cs typeface="Arial MT"/>
              </a:rPr>
              <a:t>600,000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62" name="object 62" descr=""/>
          <p:cNvSpPr txBox="1"/>
          <p:nvPr/>
        </p:nvSpPr>
        <p:spPr>
          <a:xfrm>
            <a:off x="6540754" y="1912873"/>
            <a:ext cx="438784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>
                <a:solidFill>
                  <a:srgbClr val="010027"/>
                </a:solidFill>
                <a:latin typeface="Arial MT"/>
                <a:cs typeface="Arial MT"/>
              </a:rPr>
              <a:t>800,000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63" name="object 63" descr=""/>
          <p:cNvSpPr txBox="1"/>
          <p:nvPr/>
        </p:nvSpPr>
        <p:spPr>
          <a:xfrm>
            <a:off x="6445503" y="1594103"/>
            <a:ext cx="53403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>
                <a:solidFill>
                  <a:srgbClr val="010027"/>
                </a:solidFill>
                <a:latin typeface="Arial MT"/>
                <a:cs typeface="Arial MT"/>
              </a:rPr>
              <a:t>1,000,000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64" name="object 64" descr=""/>
          <p:cNvSpPr txBox="1"/>
          <p:nvPr/>
        </p:nvSpPr>
        <p:spPr>
          <a:xfrm>
            <a:off x="6279801" y="1938503"/>
            <a:ext cx="153670" cy="767715"/>
          </a:xfrm>
          <a:prstGeom prst="rect">
            <a:avLst/>
          </a:prstGeom>
        </p:spPr>
        <p:txBody>
          <a:bodyPr wrap="square" lIns="0" tIns="1905" rIns="0" bIns="0" rtlCol="0" vert="vert27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$</a:t>
            </a:r>
            <a:r>
              <a:rPr dirty="0" sz="900" spc="-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in </a:t>
            </a:r>
            <a:r>
              <a:rPr dirty="0" sz="900" spc="-10">
                <a:solidFill>
                  <a:srgbClr val="010027"/>
                </a:solidFill>
                <a:latin typeface="Arial MT"/>
                <a:cs typeface="Arial MT"/>
              </a:rPr>
              <a:t>thousands</a:t>
            </a:r>
            <a:endParaRPr sz="900">
              <a:latin typeface="Arial MT"/>
              <a:cs typeface="Arial MT"/>
            </a:endParaRPr>
          </a:p>
        </p:txBody>
      </p:sp>
      <p:grpSp>
        <p:nvGrpSpPr>
          <p:cNvPr id="65" name="object 65" descr=""/>
          <p:cNvGrpSpPr/>
          <p:nvPr/>
        </p:nvGrpSpPr>
        <p:grpSpPr>
          <a:xfrm>
            <a:off x="1471802" y="3917950"/>
            <a:ext cx="4444365" cy="1858645"/>
            <a:chOff x="1471802" y="3917950"/>
            <a:chExt cx="4444365" cy="1858645"/>
          </a:xfrm>
        </p:grpSpPr>
        <p:sp>
          <p:nvSpPr>
            <p:cNvPr id="66" name="object 66" descr=""/>
            <p:cNvSpPr/>
            <p:nvPr/>
          </p:nvSpPr>
          <p:spPr>
            <a:xfrm>
              <a:off x="1516379" y="3917950"/>
              <a:ext cx="4065270" cy="1331595"/>
            </a:xfrm>
            <a:custGeom>
              <a:avLst/>
              <a:gdLst/>
              <a:ahLst/>
              <a:cxnLst/>
              <a:rect l="l" t="t" r="r" b="b"/>
              <a:pathLst>
                <a:path w="4065270" h="1331595">
                  <a:moveTo>
                    <a:pt x="3990420" y="30201"/>
                  </a:moveTo>
                  <a:lnTo>
                    <a:pt x="0" y="1319403"/>
                  </a:lnTo>
                  <a:lnTo>
                    <a:pt x="3809" y="1331595"/>
                  </a:lnTo>
                  <a:lnTo>
                    <a:pt x="3994312" y="42281"/>
                  </a:lnTo>
                  <a:lnTo>
                    <a:pt x="3990420" y="30201"/>
                  </a:lnTo>
                  <a:close/>
                </a:path>
                <a:path w="4065270" h="1331595">
                  <a:moveTo>
                    <a:pt x="4051169" y="26288"/>
                  </a:moveTo>
                  <a:lnTo>
                    <a:pt x="4002531" y="26288"/>
                  </a:lnTo>
                  <a:lnTo>
                    <a:pt x="4006469" y="38354"/>
                  </a:lnTo>
                  <a:lnTo>
                    <a:pt x="3994312" y="42281"/>
                  </a:lnTo>
                  <a:lnTo>
                    <a:pt x="4004055" y="72517"/>
                  </a:lnTo>
                  <a:lnTo>
                    <a:pt x="4051169" y="26288"/>
                  </a:lnTo>
                  <a:close/>
                </a:path>
                <a:path w="4065270" h="1331595">
                  <a:moveTo>
                    <a:pt x="4002531" y="26288"/>
                  </a:moveTo>
                  <a:lnTo>
                    <a:pt x="3990420" y="30201"/>
                  </a:lnTo>
                  <a:lnTo>
                    <a:pt x="3994312" y="42281"/>
                  </a:lnTo>
                  <a:lnTo>
                    <a:pt x="4006469" y="38354"/>
                  </a:lnTo>
                  <a:lnTo>
                    <a:pt x="4002531" y="26288"/>
                  </a:lnTo>
                  <a:close/>
                </a:path>
                <a:path w="4065270" h="1331595">
                  <a:moveTo>
                    <a:pt x="3980687" y="0"/>
                  </a:moveTo>
                  <a:lnTo>
                    <a:pt x="3990420" y="30201"/>
                  </a:lnTo>
                  <a:lnTo>
                    <a:pt x="4002531" y="26288"/>
                  </a:lnTo>
                  <a:lnTo>
                    <a:pt x="4051169" y="26288"/>
                  </a:lnTo>
                  <a:lnTo>
                    <a:pt x="4064889" y="12826"/>
                  </a:lnTo>
                  <a:lnTo>
                    <a:pt x="3980687" y="0"/>
                  </a:lnTo>
                  <a:close/>
                </a:path>
              </a:pathLst>
            </a:custGeom>
            <a:solidFill>
              <a:srgbClr val="0100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" name="object 67" descr=""/>
            <p:cNvSpPr/>
            <p:nvPr/>
          </p:nvSpPr>
          <p:spPr>
            <a:xfrm>
              <a:off x="1542288" y="5370575"/>
              <a:ext cx="4303395" cy="401320"/>
            </a:xfrm>
            <a:custGeom>
              <a:avLst/>
              <a:gdLst/>
              <a:ahLst/>
              <a:cxnLst/>
              <a:rect l="l" t="t" r="r" b="b"/>
              <a:pathLst>
                <a:path w="4303395" h="401320">
                  <a:moveTo>
                    <a:pt x="352806" y="382524"/>
                  </a:moveTo>
                  <a:lnTo>
                    <a:pt x="0" y="382524"/>
                  </a:lnTo>
                  <a:lnTo>
                    <a:pt x="0" y="400812"/>
                  </a:lnTo>
                  <a:lnTo>
                    <a:pt x="352806" y="400812"/>
                  </a:lnTo>
                  <a:lnTo>
                    <a:pt x="352806" y="382524"/>
                  </a:lnTo>
                  <a:close/>
                </a:path>
                <a:path w="4303395" h="401320">
                  <a:moveTo>
                    <a:pt x="846582" y="377190"/>
                  </a:moveTo>
                  <a:lnTo>
                    <a:pt x="493776" y="377190"/>
                  </a:lnTo>
                  <a:lnTo>
                    <a:pt x="493776" y="400812"/>
                  </a:lnTo>
                  <a:lnTo>
                    <a:pt x="846582" y="400812"/>
                  </a:lnTo>
                  <a:lnTo>
                    <a:pt x="846582" y="377190"/>
                  </a:lnTo>
                  <a:close/>
                </a:path>
                <a:path w="4303395" h="401320">
                  <a:moveTo>
                    <a:pt x="1340358" y="339852"/>
                  </a:moveTo>
                  <a:lnTo>
                    <a:pt x="987552" y="339852"/>
                  </a:lnTo>
                  <a:lnTo>
                    <a:pt x="987552" y="400812"/>
                  </a:lnTo>
                  <a:lnTo>
                    <a:pt x="1340358" y="400812"/>
                  </a:lnTo>
                  <a:lnTo>
                    <a:pt x="1340358" y="339852"/>
                  </a:lnTo>
                  <a:close/>
                </a:path>
                <a:path w="4303395" h="401320">
                  <a:moveTo>
                    <a:pt x="1834134" y="332232"/>
                  </a:moveTo>
                  <a:lnTo>
                    <a:pt x="1481328" y="332232"/>
                  </a:lnTo>
                  <a:lnTo>
                    <a:pt x="1481328" y="400812"/>
                  </a:lnTo>
                  <a:lnTo>
                    <a:pt x="1834134" y="400812"/>
                  </a:lnTo>
                  <a:lnTo>
                    <a:pt x="1834134" y="332232"/>
                  </a:lnTo>
                  <a:close/>
                </a:path>
                <a:path w="4303395" h="401320">
                  <a:moveTo>
                    <a:pt x="2327910" y="274320"/>
                  </a:moveTo>
                  <a:lnTo>
                    <a:pt x="1975104" y="274320"/>
                  </a:lnTo>
                  <a:lnTo>
                    <a:pt x="1975104" y="400812"/>
                  </a:lnTo>
                  <a:lnTo>
                    <a:pt x="2327910" y="400812"/>
                  </a:lnTo>
                  <a:lnTo>
                    <a:pt x="2327910" y="274320"/>
                  </a:lnTo>
                  <a:close/>
                </a:path>
                <a:path w="4303395" h="401320">
                  <a:moveTo>
                    <a:pt x="2821686" y="164592"/>
                  </a:moveTo>
                  <a:lnTo>
                    <a:pt x="2468880" y="164592"/>
                  </a:lnTo>
                  <a:lnTo>
                    <a:pt x="2468880" y="400812"/>
                  </a:lnTo>
                  <a:lnTo>
                    <a:pt x="2821686" y="400812"/>
                  </a:lnTo>
                  <a:lnTo>
                    <a:pt x="2821686" y="164592"/>
                  </a:lnTo>
                  <a:close/>
                </a:path>
                <a:path w="4303395" h="401320">
                  <a:moveTo>
                    <a:pt x="3315462" y="81534"/>
                  </a:moveTo>
                  <a:lnTo>
                    <a:pt x="2962656" y="81534"/>
                  </a:lnTo>
                  <a:lnTo>
                    <a:pt x="2962656" y="400812"/>
                  </a:lnTo>
                  <a:lnTo>
                    <a:pt x="3315462" y="400812"/>
                  </a:lnTo>
                  <a:lnTo>
                    <a:pt x="3315462" y="81534"/>
                  </a:lnTo>
                  <a:close/>
                </a:path>
                <a:path w="4303395" h="401320">
                  <a:moveTo>
                    <a:pt x="3809238" y="43434"/>
                  </a:moveTo>
                  <a:lnTo>
                    <a:pt x="3456432" y="43434"/>
                  </a:lnTo>
                  <a:lnTo>
                    <a:pt x="3456432" y="400812"/>
                  </a:lnTo>
                  <a:lnTo>
                    <a:pt x="3809238" y="400812"/>
                  </a:lnTo>
                  <a:lnTo>
                    <a:pt x="3809238" y="43434"/>
                  </a:lnTo>
                  <a:close/>
                </a:path>
                <a:path w="4303395" h="401320">
                  <a:moveTo>
                    <a:pt x="4303014" y="0"/>
                  </a:moveTo>
                  <a:lnTo>
                    <a:pt x="3950208" y="0"/>
                  </a:lnTo>
                  <a:lnTo>
                    <a:pt x="3950208" y="400812"/>
                  </a:lnTo>
                  <a:lnTo>
                    <a:pt x="4303014" y="400812"/>
                  </a:lnTo>
                  <a:lnTo>
                    <a:pt x="4303014" y="0"/>
                  </a:lnTo>
                  <a:close/>
                </a:path>
              </a:pathLst>
            </a:custGeom>
            <a:solidFill>
              <a:srgbClr val="00999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8" name="object 68" descr=""/>
            <p:cNvSpPr/>
            <p:nvPr/>
          </p:nvSpPr>
          <p:spPr>
            <a:xfrm>
              <a:off x="1542288" y="4245863"/>
              <a:ext cx="4303395" cy="1507490"/>
            </a:xfrm>
            <a:custGeom>
              <a:avLst/>
              <a:gdLst/>
              <a:ahLst/>
              <a:cxnLst/>
              <a:rect l="l" t="t" r="r" b="b"/>
              <a:pathLst>
                <a:path w="4303395" h="1507489">
                  <a:moveTo>
                    <a:pt x="352806" y="1483614"/>
                  </a:moveTo>
                  <a:lnTo>
                    <a:pt x="0" y="1483614"/>
                  </a:lnTo>
                  <a:lnTo>
                    <a:pt x="0" y="1507236"/>
                  </a:lnTo>
                  <a:lnTo>
                    <a:pt x="352806" y="1507236"/>
                  </a:lnTo>
                  <a:lnTo>
                    <a:pt x="352806" y="1483614"/>
                  </a:lnTo>
                  <a:close/>
                </a:path>
                <a:path w="4303395" h="1507489">
                  <a:moveTo>
                    <a:pt x="846582" y="1376934"/>
                  </a:moveTo>
                  <a:lnTo>
                    <a:pt x="493776" y="1376934"/>
                  </a:lnTo>
                  <a:lnTo>
                    <a:pt x="493776" y="1501902"/>
                  </a:lnTo>
                  <a:lnTo>
                    <a:pt x="846582" y="1501902"/>
                  </a:lnTo>
                  <a:lnTo>
                    <a:pt x="846582" y="1376934"/>
                  </a:lnTo>
                  <a:close/>
                </a:path>
                <a:path w="4303395" h="1507489">
                  <a:moveTo>
                    <a:pt x="1340358" y="1101852"/>
                  </a:moveTo>
                  <a:lnTo>
                    <a:pt x="987552" y="1101852"/>
                  </a:lnTo>
                  <a:lnTo>
                    <a:pt x="987552" y="1464564"/>
                  </a:lnTo>
                  <a:lnTo>
                    <a:pt x="1340358" y="1464564"/>
                  </a:lnTo>
                  <a:lnTo>
                    <a:pt x="1340358" y="1101852"/>
                  </a:lnTo>
                  <a:close/>
                </a:path>
                <a:path w="4303395" h="1507489">
                  <a:moveTo>
                    <a:pt x="1834134" y="871728"/>
                  </a:moveTo>
                  <a:lnTo>
                    <a:pt x="1481328" y="871728"/>
                  </a:lnTo>
                  <a:lnTo>
                    <a:pt x="1481328" y="1456944"/>
                  </a:lnTo>
                  <a:lnTo>
                    <a:pt x="1834134" y="1456944"/>
                  </a:lnTo>
                  <a:lnTo>
                    <a:pt x="1834134" y="871728"/>
                  </a:lnTo>
                  <a:close/>
                </a:path>
                <a:path w="4303395" h="1507489">
                  <a:moveTo>
                    <a:pt x="2327910" y="649224"/>
                  </a:moveTo>
                  <a:lnTo>
                    <a:pt x="1975104" y="649224"/>
                  </a:lnTo>
                  <a:lnTo>
                    <a:pt x="1975104" y="1399032"/>
                  </a:lnTo>
                  <a:lnTo>
                    <a:pt x="2327910" y="1399032"/>
                  </a:lnTo>
                  <a:lnTo>
                    <a:pt x="2327910" y="649224"/>
                  </a:lnTo>
                  <a:close/>
                </a:path>
                <a:path w="4303395" h="1507489">
                  <a:moveTo>
                    <a:pt x="2821686" y="457200"/>
                  </a:moveTo>
                  <a:lnTo>
                    <a:pt x="2468880" y="457200"/>
                  </a:lnTo>
                  <a:lnTo>
                    <a:pt x="2468880" y="1289304"/>
                  </a:lnTo>
                  <a:lnTo>
                    <a:pt x="2821686" y="1289304"/>
                  </a:lnTo>
                  <a:lnTo>
                    <a:pt x="2821686" y="457200"/>
                  </a:lnTo>
                  <a:close/>
                </a:path>
                <a:path w="4303395" h="1507489">
                  <a:moveTo>
                    <a:pt x="3315462" y="316230"/>
                  </a:moveTo>
                  <a:lnTo>
                    <a:pt x="2962656" y="316230"/>
                  </a:lnTo>
                  <a:lnTo>
                    <a:pt x="2962656" y="1206246"/>
                  </a:lnTo>
                  <a:lnTo>
                    <a:pt x="3315462" y="1206246"/>
                  </a:lnTo>
                  <a:lnTo>
                    <a:pt x="3315462" y="316230"/>
                  </a:lnTo>
                  <a:close/>
                </a:path>
                <a:path w="4303395" h="1507489">
                  <a:moveTo>
                    <a:pt x="3809238" y="198120"/>
                  </a:moveTo>
                  <a:lnTo>
                    <a:pt x="3456432" y="198120"/>
                  </a:lnTo>
                  <a:lnTo>
                    <a:pt x="3456432" y="1168146"/>
                  </a:lnTo>
                  <a:lnTo>
                    <a:pt x="3809238" y="1168146"/>
                  </a:lnTo>
                  <a:lnTo>
                    <a:pt x="3809238" y="198120"/>
                  </a:lnTo>
                  <a:close/>
                </a:path>
                <a:path w="4303395" h="1507489">
                  <a:moveTo>
                    <a:pt x="4303014" y="0"/>
                  </a:moveTo>
                  <a:lnTo>
                    <a:pt x="3950208" y="0"/>
                  </a:lnTo>
                  <a:lnTo>
                    <a:pt x="3950208" y="1124712"/>
                  </a:lnTo>
                  <a:lnTo>
                    <a:pt x="4303014" y="1124712"/>
                  </a:lnTo>
                  <a:lnTo>
                    <a:pt x="4303014" y="0"/>
                  </a:lnTo>
                  <a:close/>
                </a:path>
              </a:pathLst>
            </a:custGeom>
            <a:solidFill>
              <a:srgbClr val="00C2B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9" name="object 69" descr=""/>
            <p:cNvSpPr/>
            <p:nvPr/>
          </p:nvSpPr>
          <p:spPr>
            <a:xfrm>
              <a:off x="1471802" y="5771769"/>
              <a:ext cx="4444365" cy="0"/>
            </a:xfrm>
            <a:custGeom>
              <a:avLst/>
              <a:gdLst/>
              <a:ahLst/>
              <a:cxnLst/>
              <a:rect l="l" t="t" r="r" b="b"/>
              <a:pathLst>
                <a:path w="4444365" h="0">
                  <a:moveTo>
                    <a:pt x="0" y="0"/>
                  </a:moveTo>
                  <a:lnTo>
                    <a:pt x="4443984" y="0"/>
                  </a:lnTo>
                </a:path>
              </a:pathLst>
            </a:custGeom>
            <a:ln w="9525">
              <a:solidFill>
                <a:srgbClr val="171717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70" name="object 70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839466" y="4217670"/>
              <a:ext cx="1419351" cy="738505"/>
            </a:xfrm>
            <a:prstGeom prst="rect">
              <a:avLst/>
            </a:prstGeom>
          </p:spPr>
        </p:pic>
      </p:grpSp>
      <p:sp>
        <p:nvSpPr>
          <p:cNvPr id="71" name="object 71" descr=""/>
          <p:cNvSpPr txBox="1"/>
          <p:nvPr/>
        </p:nvSpPr>
        <p:spPr>
          <a:xfrm>
            <a:off x="820674" y="4047235"/>
            <a:ext cx="534035" cy="17970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r" marR="5080">
              <a:lnSpc>
                <a:spcPct val="100000"/>
              </a:lnSpc>
              <a:spcBef>
                <a:spcPts val="100"/>
              </a:spcBef>
            </a:pPr>
            <a:r>
              <a:rPr dirty="0" sz="900" spc="-10">
                <a:solidFill>
                  <a:srgbClr val="171717"/>
                </a:solidFill>
                <a:latin typeface="Arial MT"/>
                <a:cs typeface="Arial MT"/>
              </a:rPr>
              <a:t>1,400,000</a:t>
            </a:r>
            <a:endParaRPr sz="90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755"/>
              </a:spcBef>
            </a:pPr>
            <a:r>
              <a:rPr dirty="0" sz="900" spc="-10">
                <a:solidFill>
                  <a:srgbClr val="171717"/>
                </a:solidFill>
                <a:latin typeface="Arial MT"/>
                <a:cs typeface="Arial MT"/>
              </a:rPr>
              <a:t>1,200,000</a:t>
            </a:r>
            <a:endParaRPr sz="90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760"/>
              </a:spcBef>
            </a:pPr>
            <a:r>
              <a:rPr dirty="0" sz="900" spc="-10">
                <a:solidFill>
                  <a:srgbClr val="171717"/>
                </a:solidFill>
                <a:latin typeface="Arial MT"/>
                <a:cs typeface="Arial MT"/>
              </a:rPr>
              <a:t>1,000,000</a:t>
            </a:r>
            <a:endParaRPr sz="90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760"/>
              </a:spcBef>
            </a:pPr>
            <a:r>
              <a:rPr dirty="0" sz="900" spc="-10">
                <a:solidFill>
                  <a:srgbClr val="171717"/>
                </a:solidFill>
                <a:latin typeface="Arial MT"/>
                <a:cs typeface="Arial MT"/>
              </a:rPr>
              <a:t>800,000</a:t>
            </a:r>
            <a:endParaRPr sz="90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760"/>
              </a:spcBef>
            </a:pPr>
            <a:r>
              <a:rPr dirty="0" sz="900" spc="-10">
                <a:solidFill>
                  <a:srgbClr val="171717"/>
                </a:solidFill>
                <a:latin typeface="Arial MT"/>
                <a:cs typeface="Arial MT"/>
              </a:rPr>
              <a:t>600,000</a:t>
            </a:r>
            <a:endParaRPr sz="90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755"/>
              </a:spcBef>
            </a:pPr>
            <a:r>
              <a:rPr dirty="0" sz="900" spc="-10">
                <a:solidFill>
                  <a:srgbClr val="171717"/>
                </a:solidFill>
                <a:latin typeface="Arial MT"/>
                <a:cs typeface="Arial MT"/>
              </a:rPr>
              <a:t>400,000</a:t>
            </a:r>
            <a:endParaRPr sz="90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760"/>
              </a:spcBef>
            </a:pPr>
            <a:r>
              <a:rPr dirty="0" sz="900" spc="-10">
                <a:solidFill>
                  <a:srgbClr val="171717"/>
                </a:solidFill>
                <a:latin typeface="Arial MT"/>
                <a:cs typeface="Arial MT"/>
              </a:rPr>
              <a:t>200,000</a:t>
            </a:r>
            <a:endParaRPr sz="90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755"/>
              </a:spcBef>
            </a:pPr>
            <a:r>
              <a:rPr dirty="0" sz="900" spc="-50">
                <a:solidFill>
                  <a:srgbClr val="171717"/>
                </a:solidFill>
                <a:latin typeface="Arial MT"/>
                <a:cs typeface="Arial MT"/>
              </a:rPr>
              <a:t>0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72" name="object 72" descr=""/>
          <p:cNvSpPr txBox="1"/>
          <p:nvPr/>
        </p:nvSpPr>
        <p:spPr>
          <a:xfrm>
            <a:off x="655225" y="4571214"/>
            <a:ext cx="153670" cy="767715"/>
          </a:xfrm>
          <a:prstGeom prst="rect">
            <a:avLst/>
          </a:prstGeom>
        </p:spPr>
        <p:txBody>
          <a:bodyPr wrap="square" lIns="0" tIns="1905" rIns="0" bIns="0" rtlCol="0" vert="vert27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 sz="900">
                <a:solidFill>
                  <a:srgbClr val="171717"/>
                </a:solidFill>
                <a:latin typeface="Arial MT"/>
                <a:cs typeface="Arial MT"/>
              </a:rPr>
              <a:t>$</a:t>
            </a:r>
            <a:r>
              <a:rPr dirty="0" sz="900" spc="-5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171717"/>
                </a:solidFill>
                <a:latin typeface="Arial MT"/>
                <a:cs typeface="Arial MT"/>
              </a:rPr>
              <a:t>in </a:t>
            </a:r>
            <a:r>
              <a:rPr dirty="0" sz="900" spc="-10">
                <a:solidFill>
                  <a:srgbClr val="171717"/>
                </a:solidFill>
                <a:latin typeface="Arial MT"/>
                <a:cs typeface="Arial MT"/>
              </a:rPr>
              <a:t>thousands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73" name="object 73" descr=""/>
          <p:cNvSpPr/>
          <p:nvPr/>
        </p:nvSpPr>
        <p:spPr>
          <a:xfrm>
            <a:off x="1949195" y="6123432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57150" y="0"/>
                </a:moveTo>
                <a:lnTo>
                  <a:pt x="0" y="0"/>
                </a:lnTo>
                <a:lnTo>
                  <a:pt x="0" y="57150"/>
                </a:lnTo>
                <a:lnTo>
                  <a:pt x="57150" y="57150"/>
                </a:lnTo>
                <a:lnTo>
                  <a:pt x="57150" y="0"/>
                </a:lnTo>
                <a:close/>
              </a:path>
            </a:pathLst>
          </a:custGeom>
          <a:solidFill>
            <a:srgbClr val="0099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4" name="object 74" descr=""/>
          <p:cNvSpPr txBox="1"/>
          <p:nvPr/>
        </p:nvSpPr>
        <p:spPr>
          <a:xfrm>
            <a:off x="1540763" y="5817616"/>
            <a:ext cx="1899920" cy="40703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r" marR="67310">
              <a:lnSpc>
                <a:spcPct val="100000"/>
              </a:lnSpc>
              <a:spcBef>
                <a:spcPts val="100"/>
              </a:spcBef>
              <a:tabLst>
                <a:tab pos="493395" algn="l"/>
                <a:tab pos="987425" algn="l"/>
                <a:tab pos="1481455" algn="l"/>
              </a:tabLst>
            </a:pPr>
            <a:r>
              <a:rPr dirty="0" sz="900" spc="-10">
                <a:solidFill>
                  <a:srgbClr val="171717"/>
                </a:solidFill>
                <a:latin typeface="Arial MT"/>
                <a:cs typeface="Arial MT"/>
              </a:rPr>
              <a:t>2020A</a:t>
            </a:r>
            <a:r>
              <a:rPr dirty="0" sz="900">
                <a:solidFill>
                  <a:srgbClr val="171717"/>
                </a:solidFill>
                <a:latin typeface="Arial MT"/>
                <a:cs typeface="Arial MT"/>
              </a:rPr>
              <a:t>	</a:t>
            </a:r>
            <a:r>
              <a:rPr dirty="0" sz="900" spc="-10">
                <a:solidFill>
                  <a:srgbClr val="171717"/>
                </a:solidFill>
                <a:latin typeface="Arial MT"/>
                <a:cs typeface="Arial MT"/>
              </a:rPr>
              <a:t>2021A</a:t>
            </a:r>
            <a:r>
              <a:rPr dirty="0" sz="900">
                <a:solidFill>
                  <a:srgbClr val="171717"/>
                </a:solidFill>
                <a:latin typeface="Arial MT"/>
                <a:cs typeface="Arial MT"/>
              </a:rPr>
              <a:t>	</a:t>
            </a:r>
            <a:r>
              <a:rPr dirty="0" sz="900" spc="-10">
                <a:solidFill>
                  <a:srgbClr val="171717"/>
                </a:solidFill>
                <a:latin typeface="Arial MT"/>
                <a:cs typeface="Arial MT"/>
              </a:rPr>
              <a:t>2022A</a:t>
            </a:r>
            <a:r>
              <a:rPr dirty="0" sz="900">
                <a:solidFill>
                  <a:srgbClr val="171717"/>
                </a:solidFill>
                <a:latin typeface="Arial MT"/>
                <a:cs typeface="Arial MT"/>
              </a:rPr>
              <a:t>	</a:t>
            </a:r>
            <a:r>
              <a:rPr dirty="0" sz="900" spc="-10">
                <a:solidFill>
                  <a:srgbClr val="171717"/>
                </a:solidFill>
                <a:latin typeface="Arial MT"/>
                <a:cs typeface="Arial MT"/>
              </a:rPr>
              <a:t>2023E</a:t>
            </a:r>
            <a:endParaRPr sz="90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840"/>
              </a:spcBef>
            </a:pPr>
            <a:r>
              <a:rPr dirty="0" sz="900">
                <a:solidFill>
                  <a:srgbClr val="171717"/>
                </a:solidFill>
                <a:latin typeface="Arial MT"/>
                <a:cs typeface="Arial MT"/>
              </a:rPr>
              <a:t>Services</a:t>
            </a:r>
            <a:r>
              <a:rPr dirty="0" sz="900" spc="-2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171717"/>
                </a:solidFill>
                <a:latin typeface="Arial MT"/>
                <a:cs typeface="Arial MT"/>
              </a:rPr>
              <a:t>and</a:t>
            </a:r>
            <a:r>
              <a:rPr dirty="0" sz="900" spc="-2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171717"/>
                </a:solidFill>
                <a:latin typeface="Arial MT"/>
                <a:cs typeface="Arial MT"/>
              </a:rPr>
              <a:t>other</a:t>
            </a:r>
            <a:r>
              <a:rPr dirty="0" sz="900" spc="-2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dirty="0" sz="900" spc="-10">
                <a:solidFill>
                  <a:srgbClr val="171717"/>
                </a:solidFill>
                <a:latin typeface="Arial MT"/>
                <a:cs typeface="Arial MT"/>
              </a:rPr>
              <a:t>revenue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75" name="object 75" descr=""/>
          <p:cNvSpPr/>
          <p:nvPr/>
        </p:nvSpPr>
        <p:spPr>
          <a:xfrm>
            <a:off x="3633215" y="6123432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57150" y="0"/>
                </a:moveTo>
                <a:lnTo>
                  <a:pt x="0" y="0"/>
                </a:lnTo>
                <a:lnTo>
                  <a:pt x="0" y="57150"/>
                </a:lnTo>
                <a:lnTo>
                  <a:pt x="57150" y="57150"/>
                </a:lnTo>
                <a:lnTo>
                  <a:pt x="57150" y="0"/>
                </a:lnTo>
                <a:close/>
              </a:path>
            </a:pathLst>
          </a:custGeom>
          <a:solidFill>
            <a:srgbClr val="00C2B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6" name="object 76" descr=""/>
          <p:cNvSpPr txBox="1"/>
          <p:nvPr/>
        </p:nvSpPr>
        <p:spPr>
          <a:xfrm>
            <a:off x="3516121" y="5817616"/>
            <a:ext cx="2331720" cy="40703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06095" algn="l"/>
                <a:tab pos="1000125" algn="l"/>
                <a:tab pos="1493520" algn="l"/>
                <a:tab pos="1987550" algn="l"/>
              </a:tabLst>
            </a:pPr>
            <a:r>
              <a:rPr dirty="0" sz="900" spc="-10">
                <a:solidFill>
                  <a:srgbClr val="171717"/>
                </a:solidFill>
                <a:latin typeface="Arial MT"/>
                <a:cs typeface="Arial MT"/>
              </a:rPr>
              <a:t>2024E</a:t>
            </a:r>
            <a:r>
              <a:rPr dirty="0" sz="900">
                <a:solidFill>
                  <a:srgbClr val="171717"/>
                </a:solidFill>
                <a:latin typeface="Arial MT"/>
                <a:cs typeface="Arial MT"/>
              </a:rPr>
              <a:t>	</a:t>
            </a:r>
            <a:r>
              <a:rPr dirty="0" sz="900" spc="-10">
                <a:solidFill>
                  <a:srgbClr val="171717"/>
                </a:solidFill>
                <a:latin typeface="Arial MT"/>
                <a:cs typeface="Arial MT"/>
              </a:rPr>
              <a:t>2025E</a:t>
            </a:r>
            <a:r>
              <a:rPr dirty="0" sz="900">
                <a:solidFill>
                  <a:srgbClr val="171717"/>
                </a:solidFill>
                <a:latin typeface="Arial MT"/>
                <a:cs typeface="Arial MT"/>
              </a:rPr>
              <a:t>	</a:t>
            </a:r>
            <a:r>
              <a:rPr dirty="0" sz="900" spc="-10">
                <a:solidFill>
                  <a:srgbClr val="171717"/>
                </a:solidFill>
                <a:latin typeface="Arial MT"/>
                <a:cs typeface="Arial MT"/>
              </a:rPr>
              <a:t>2026E</a:t>
            </a:r>
            <a:r>
              <a:rPr dirty="0" sz="900">
                <a:solidFill>
                  <a:srgbClr val="171717"/>
                </a:solidFill>
                <a:latin typeface="Arial MT"/>
                <a:cs typeface="Arial MT"/>
              </a:rPr>
              <a:t>	</a:t>
            </a:r>
            <a:r>
              <a:rPr dirty="0" sz="900" spc="-10">
                <a:solidFill>
                  <a:srgbClr val="171717"/>
                </a:solidFill>
                <a:latin typeface="Arial MT"/>
                <a:cs typeface="Arial MT"/>
              </a:rPr>
              <a:t>2027E</a:t>
            </a:r>
            <a:r>
              <a:rPr dirty="0" sz="900">
                <a:solidFill>
                  <a:srgbClr val="171717"/>
                </a:solidFill>
                <a:latin typeface="Arial MT"/>
                <a:cs typeface="Arial MT"/>
              </a:rPr>
              <a:t>	</a:t>
            </a:r>
            <a:r>
              <a:rPr dirty="0" sz="900" spc="-10">
                <a:solidFill>
                  <a:srgbClr val="171717"/>
                </a:solidFill>
                <a:latin typeface="Arial MT"/>
                <a:cs typeface="Arial MT"/>
              </a:rPr>
              <a:t>2028E</a:t>
            </a:r>
            <a:endParaRPr sz="900">
              <a:latin typeface="Arial MT"/>
              <a:cs typeface="Arial MT"/>
            </a:endParaRPr>
          </a:p>
          <a:p>
            <a:pPr marL="198120">
              <a:lnSpc>
                <a:spcPct val="100000"/>
              </a:lnSpc>
              <a:spcBef>
                <a:spcPts val="840"/>
              </a:spcBef>
            </a:pPr>
            <a:r>
              <a:rPr dirty="0" sz="900">
                <a:solidFill>
                  <a:srgbClr val="171717"/>
                </a:solidFill>
                <a:latin typeface="Arial MT"/>
                <a:cs typeface="Arial MT"/>
              </a:rPr>
              <a:t>Hardware</a:t>
            </a:r>
            <a:r>
              <a:rPr dirty="0" sz="900" spc="-35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dirty="0" sz="900" spc="-10">
                <a:solidFill>
                  <a:srgbClr val="171717"/>
                </a:solidFill>
                <a:latin typeface="Arial MT"/>
                <a:cs typeface="Arial MT"/>
              </a:rPr>
              <a:t>revenue</a:t>
            </a:r>
            <a:endParaRPr sz="9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1803126" y="6462776"/>
            <a:ext cx="173355" cy="1854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50" spc="-25">
                <a:solidFill>
                  <a:srgbClr val="03234D"/>
                </a:solidFill>
                <a:latin typeface="Tahoma"/>
                <a:cs typeface="Tahoma"/>
              </a:rPr>
              <a:t>64</a:t>
            </a:r>
            <a:endParaRPr sz="1050">
              <a:latin typeface="Tahoma"/>
              <a:cs typeface="Tahoma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122407" y="291889"/>
            <a:ext cx="1434083" cy="238419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39698" y="768858"/>
            <a:ext cx="10917174" cy="19050"/>
          </a:xfrm>
          <a:prstGeom prst="rect">
            <a:avLst/>
          </a:prstGeom>
        </p:spPr>
      </p:pic>
      <p:grpSp>
        <p:nvGrpSpPr>
          <p:cNvPr id="5" name="object 5" descr=""/>
          <p:cNvGrpSpPr/>
          <p:nvPr/>
        </p:nvGrpSpPr>
        <p:grpSpPr>
          <a:xfrm>
            <a:off x="0" y="6496050"/>
            <a:ext cx="12192000" cy="361950"/>
            <a:chOff x="0" y="6496050"/>
            <a:chExt cx="12192000" cy="361950"/>
          </a:xfrm>
        </p:grpSpPr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6694931"/>
              <a:ext cx="12192000" cy="163068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7887" y="6496050"/>
              <a:ext cx="7917942" cy="361949"/>
            </a:xfrm>
            <a:prstGeom prst="rect">
              <a:avLst/>
            </a:prstGeom>
          </p:spPr>
        </p:pic>
      </p:grpSp>
      <p:sp>
        <p:nvSpPr>
          <p:cNvPr id="8" name="object 8" descr=""/>
          <p:cNvSpPr txBox="1"/>
          <p:nvPr/>
        </p:nvSpPr>
        <p:spPr>
          <a:xfrm>
            <a:off x="2601976" y="6504940"/>
            <a:ext cx="569595" cy="293370"/>
          </a:xfrm>
          <a:prstGeom prst="rect">
            <a:avLst/>
          </a:prstGeom>
        </p:spPr>
        <p:txBody>
          <a:bodyPr wrap="square" lIns="0" tIns="65404" rIns="0" bIns="0" rtlCol="0" vert="horz">
            <a:spAutoFit/>
          </a:bodyPr>
          <a:lstStyle/>
          <a:p>
            <a:pPr marL="41910" marR="30480" indent="-3810">
              <a:lnSpc>
                <a:spcPct val="67100"/>
              </a:lnSpc>
              <a:spcBef>
                <a:spcPts val="515"/>
              </a:spcBef>
            </a:pPr>
            <a:r>
              <a:rPr dirty="0" sz="1050" spc="-10" b="1">
                <a:solidFill>
                  <a:srgbClr val="FFFFFF"/>
                </a:solidFill>
                <a:latin typeface="Calibri"/>
                <a:cs typeface="Calibri"/>
              </a:rPr>
              <a:t>Industry </a:t>
            </a:r>
            <a:r>
              <a:rPr dirty="0" baseline="-21164" sz="1575" spc="-315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050" spc="-210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baseline="-21164" sz="1575" spc="-315" b="1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dirty="0" sz="1050" spc="-210" b="1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dirty="0" baseline="-21164" sz="1575" spc="-315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050" spc="-210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baseline="-21164" sz="1575" spc="-315" b="1">
                <a:solidFill>
                  <a:srgbClr val="FFFFFF"/>
                </a:solidFill>
                <a:latin typeface="Calibri"/>
                <a:cs typeface="Calibri"/>
              </a:rPr>
              <a:t>ly</a:t>
            </a:r>
            <a:r>
              <a:rPr dirty="0" sz="1050" spc="-210" b="1">
                <a:solidFill>
                  <a:srgbClr val="FFFFFF"/>
                </a:solidFill>
                <a:latin typeface="Calibri"/>
                <a:cs typeface="Calibri"/>
              </a:rPr>
              <a:t>ly</a:t>
            </a:r>
            <a:r>
              <a:rPr dirty="0" baseline="-21164" sz="1575" spc="-315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sz="1050" spc="-210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baseline="-21164" sz="1575" spc="-315" b="1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dirty="0" sz="1050" spc="-210" b="1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4158234" y="6504940"/>
            <a:ext cx="637540" cy="293370"/>
          </a:xfrm>
          <a:prstGeom prst="rect">
            <a:avLst/>
          </a:prstGeom>
        </p:spPr>
        <p:txBody>
          <a:bodyPr wrap="square" lIns="0" tIns="65404" rIns="0" bIns="0" rtlCol="0" vert="horz">
            <a:spAutoFit/>
          </a:bodyPr>
          <a:lstStyle/>
          <a:p>
            <a:pPr marL="38100" marR="30480" indent="33655">
              <a:lnSpc>
                <a:spcPct val="67100"/>
              </a:lnSpc>
              <a:spcBef>
                <a:spcPts val="515"/>
              </a:spcBef>
            </a:pPr>
            <a:r>
              <a:rPr dirty="0" sz="1050" spc="-10" b="1">
                <a:solidFill>
                  <a:srgbClr val="FFFFFF"/>
                </a:solidFill>
                <a:latin typeface="Calibri"/>
                <a:cs typeface="Calibri"/>
              </a:rPr>
              <a:t>Company </a:t>
            </a:r>
            <a:r>
              <a:rPr dirty="0" sz="1050" spc="-484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baseline="-21164" sz="1575" spc="-390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sz="1050" spc="-270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baseline="-21164" sz="1575" spc="-390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sz="1050" spc="-300" b="1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baseline="-21164" sz="1575" spc="-382" b="1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sz="1050" spc="-150" b="1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dirty="0" baseline="-21164" sz="1575" spc="-390" b="1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dirty="0" sz="1050" spc="-270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baseline="-21164" sz="1575" spc="-390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sz="1050" spc="-35" b="1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dirty="0" baseline="-21164" sz="1575" spc="-390" b="1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dirty="0" sz="1050" spc="-300" b="1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baseline="-21164" sz="1575" spc="-382" b="1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sz="1050" spc="-565" b="1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r>
              <a:rPr dirty="0" baseline="-21164" sz="1575" spc="-30" b="1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endParaRPr baseline="-21164" sz="1575">
              <a:latin typeface="Calibri"/>
              <a:cs typeface="Calibri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5769102" y="6504940"/>
            <a:ext cx="647700" cy="293370"/>
          </a:xfrm>
          <a:prstGeom prst="rect">
            <a:avLst/>
          </a:prstGeom>
        </p:spPr>
        <p:txBody>
          <a:bodyPr wrap="square" lIns="0" tIns="65404" rIns="0" bIns="0" rtlCol="0" vert="horz">
            <a:spAutoFit/>
          </a:bodyPr>
          <a:lstStyle/>
          <a:p>
            <a:pPr marL="38100" marR="30480" indent="60960">
              <a:lnSpc>
                <a:spcPct val="67100"/>
              </a:lnSpc>
              <a:spcBef>
                <a:spcPts val="515"/>
              </a:spcBef>
            </a:pPr>
            <a:r>
              <a:rPr dirty="0" sz="1050" spc="-10" b="1">
                <a:solidFill>
                  <a:srgbClr val="FFFFFF"/>
                </a:solidFill>
                <a:latin typeface="Calibri"/>
                <a:cs typeface="Calibri"/>
              </a:rPr>
              <a:t>Financial </a:t>
            </a:r>
            <a:r>
              <a:rPr dirty="0" sz="1050" spc="-250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baseline="-21164" sz="1575" spc="-375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sz="1050" spc="-250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baseline="-21164" sz="1575" spc="-375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sz="1050" spc="-250" b="1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baseline="-21164" sz="1575" spc="-375" b="1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sz="1050" spc="-250" b="1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dirty="0" baseline="-21164" sz="1575" spc="-375" b="1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dirty="0" sz="1050" spc="-250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baseline="-21164" sz="1575" spc="-375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sz="1050" spc="-250" b="1">
                <a:solidFill>
                  <a:srgbClr val="FFFFFF"/>
                </a:solidFill>
                <a:latin typeface="Calibri"/>
                <a:cs typeface="Calibri"/>
              </a:rPr>
              <a:t>ie</a:t>
            </a:r>
            <a:r>
              <a:rPr dirty="0" baseline="-21164" sz="1575" spc="-375" b="1">
                <a:solidFill>
                  <a:srgbClr val="FFFFFF"/>
                </a:solidFill>
                <a:latin typeface="Calibri"/>
                <a:cs typeface="Calibri"/>
              </a:rPr>
              <a:t>ie</a:t>
            </a:r>
            <a:r>
              <a:rPr dirty="0" sz="1050" spc="-250" b="1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r>
              <a:rPr dirty="0" baseline="-21164" sz="1575" spc="-375" b="1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endParaRPr baseline="-21164" sz="1575">
              <a:latin typeface="Calibri"/>
              <a:cs typeface="Calibri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7416545" y="6504940"/>
            <a:ext cx="635635" cy="293370"/>
          </a:xfrm>
          <a:prstGeom prst="rect">
            <a:avLst/>
          </a:prstGeom>
        </p:spPr>
        <p:txBody>
          <a:bodyPr wrap="square" lIns="0" tIns="65404" rIns="0" bIns="0" rtlCol="0" vert="horz">
            <a:spAutoFit/>
          </a:bodyPr>
          <a:lstStyle/>
          <a:p>
            <a:pPr marL="39370" marR="30480" indent="-1905">
              <a:lnSpc>
                <a:spcPct val="67100"/>
              </a:lnSpc>
              <a:spcBef>
                <a:spcPts val="515"/>
              </a:spcBef>
            </a:pPr>
            <a:r>
              <a:rPr dirty="0" sz="1050" spc="-10" b="1">
                <a:solidFill>
                  <a:srgbClr val="FFFFFF"/>
                </a:solidFill>
                <a:latin typeface="Calibri"/>
                <a:cs typeface="Calibri"/>
              </a:rPr>
              <a:t>Feasibility </a:t>
            </a:r>
            <a:r>
              <a:rPr dirty="0" sz="1050" spc="-185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baseline="-21164" sz="1575" spc="-277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050" spc="-185" b="1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dirty="0" baseline="-21164" sz="1575" spc="-277" b="1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dirty="0" sz="1050" spc="-185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baseline="-21164" sz="1575" spc="-277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050" spc="-185" b="1">
                <a:solidFill>
                  <a:srgbClr val="FFFFFF"/>
                </a:solidFill>
                <a:latin typeface="Calibri"/>
                <a:cs typeface="Calibri"/>
              </a:rPr>
              <a:t>ly</a:t>
            </a:r>
            <a:r>
              <a:rPr dirty="0" baseline="-21164" sz="1575" spc="-277" b="1">
                <a:solidFill>
                  <a:srgbClr val="FFFFFF"/>
                </a:solidFill>
                <a:latin typeface="Calibri"/>
                <a:cs typeface="Calibri"/>
              </a:rPr>
              <a:t>ly</a:t>
            </a:r>
            <a:r>
              <a:rPr dirty="0" sz="1050" spc="-185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baseline="-21164" sz="1575" spc="-277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sz="1050" spc="-185" b="1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dirty="0" baseline="-21164" sz="1575" spc="-277" b="1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endParaRPr baseline="-21164" sz="1575">
              <a:latin typeface="Calibri"/>
              <a:cs typeface="Calibri"/>
            </a:endParaRPr>
          </a:p>
        </p:txBody>
      </p:sp>
      <p:sp>
        <p:nvSpPr>
          <p:cNvPr id="12" name="object 12" descr=""/>
          <p:cNvSpPr/>
          <p:nvPr/>
        </p:nvSpPr>
        <p:spPr>
          <a:xfrm>
            <a:off x="8543543" y="6496050"/>
            <a:ext cx="1624330" cy="361950"/>
          </a:xfrm>
          <a:custGeom>
            <a:avLst/>
            <a:gdLst/>
            <a:ahLst/>
            <a:cxnLst/>
            <a:rect l="l" t="t" r="r" b="b"/>
            <a:pathLst>
              <a:path w="1624329" h="361950">
                <a:moveTo>
                  <a:pt x="1623822" y="0"/>
                </a:moveTo>
                <a:lnTo>
                  <a:pt x="90424" y="0"/>
                </a:lnTo>
                <a:lnTo>
                  <a:pt x="0" y="361949"/>
                </a:lnTo>
                <a:lnTo>
                  <a:pt x="1533271" y="361949"/>
                </a:lnTo>
                <a:lnTo>
                  <a:pt x="1623822" y="0"/>
                </a:lnTo>
                <a:close/>
              </a:path>
            </a:pathLst>
          </a:custGeom>
          <a:solidFill>
            <a:srgbClr val="2C716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 descr=""/>
          <p:cNvSpPr txBox="1"/>
          <p:nvPr/>
        </p:nvSpPr>
        <p:spPr>
          <a:xfrm>
            <a:off x="9007347" y="6504940"/>
            <a:ext cx="696595" cy="293370"/>
          </a:xfrm>
          <a:prstGeom prst="rect">
            <a:avLst/>
          </a:prstGeom>
        </p:spPr>
        <p:txBody>
          <a:bodyPr wrap="square" lIns="0" tIns="65404" rIns="0" bIns="0" rtlCol="0" vert="horz">
            <a:spAutoFit/>
          </a:bodyPr>
          <a:lstStyle/>
          <a:p>
            <a:pPr marL="54610" marR="30480" indent="-17145">
              <a:lnSpc>
                <a:spcPct val="67100"/>
              </a:lnSpc>
              <a:spcBef>
                <a:spcPts val="515"/>
              </a:spcBef>
            </a:pPr>
            <a:r>
              <a:rPr dirty="0" sz="1050" spc="-10" b="1">
                <a:solidFill>
                  <a:srgbClr val="FFFFFF"/>
                </a:solidFill>
                <a:latin typeface="Calibri"/>
                <a:cs typeface="Calibri"/>
              </a:rPr>
              <a:t>Alternative </a:t>
            </a:r>
            <a:r>
              <a:rPr dirty="0" sz="1050" spc="-160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baseline="-21164" sz="1575" spc="-240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sz="1050" spc="-160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baseline="-21164" sz="1575" spc="-240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sz="1050" spc="-160" b="1">
                <a:solidFill>
                  <a:srgbClr val="FFFFFF"/>
                </a:solidFill>
                <a:latin typeface="Calibri"/>
                <a:cs typeface="Calibri"/>
              </a:rPr>
              <a:t>lu</a:t>
            </a:r>
            <a:r>
              <a:rPr dirty="0" baseline="-21164" sz="1575" spc="-240" b="1">
                <a:solidFill>
                  <a:srgbClr val="FFFFFF"/>
                </a:solidFill>
                <a:latin typeface="Calibri"/>
                <a:cs typeface="Calibri"/>
              </a:rPr>
              <a:t>lu</a:t>
            </a:r>
            <a:r>
              <a:rPr dirty="0" sz="1050" spc="-160" b="1">
                <a:solidFill>
                  <a:srgbClr val="FFFFFF"/>
                </a:solidFill>
                <a:latin typeface="Calibri"/>
                <a:cs typeface="Calibri"/>
              </a:rPr>
              <a:t>ti</a:t>
            </a:r>
            <a:r>
              <a:rPr dirty="0" baseline="-21164" sz="1575" spc="-240" b="1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dirty="0" sz="1050" spc="-160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baseline="-21164" sz="1575" spc="-240" b="1">
                <a:solidFill>
                  <a:srgbClr val="FFFFFF"/>
                </a:solidFill>
                <a:latin typeface="Calibri"/>
                <a:cs typeface="Calibri"/>
              </a:rPr>
              <a:t>io</a:t>
            </a:r>
            <a:r>
              <a:rPr dirty="0" sz="1050" spc="-160" b="1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dirty="0" baseline="-21164" sz="1575" spc="-240" b="1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endParaRPr baseline="-21164" sz="1575">
              <a:latin typeface="Calibri"/>
              <a:cs typeface="Calibri"/>
            </a:endParaRPr>
          </a:p>
        </p:txBody>
      </p:sp>
      <p:pic>
        <p:nvPicPr>
          <p:cNvPr id="14" name="object 14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164318" y="6496050"/>
            <a:ext cx="1434083" cy="361949"/>
          </a:xfrm>
          <a:prstGeom prst="rect">
            <a:avLst/>
          </a:prstGeom>
        </p:spPr>
      </p:pic>
      <p:sp>
        <p:nvSpPr>
          <p:cNvPr id="15" name="object 15" descr=""/>
          <p:cNvSpPr txBox="1"/>
          <p:nvPr/>
        </p:nvSpPr>
        <p:spPr>
          <a:xfrm>
            <a:off x="10567161" y="6589521"/>
            <a:ext cx="629285" cy="1854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50" spc="-10" b="1">
                <a:solidFill>
                  <a:srgbClr val="FFFFFF"/>
                </a:solidFill>
                <a:latin typeface="Calibri"/>
                <a:cs typeface="Calibri"/>
              </a:rPr>
              <a:t>Conclusion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ts val="2395"/>
              </a:lnSpc>
              <a:spcBef>
                <a:spcPts val="95"/>
              </a:spcBef>
            </a:pPr>
            <a:r>
              <a:rPr dirty="0" spc="-10">
                <a:solidFill>
                  <a:srgbClr val="009999"/>
                </a:solidFill>
              </a:rPr>
              <a:t>Valuation</a:t>
            </a:r>
            <a:r>
              <a:rPr dirty="0" spc="-70">
                <a:solidFill>
                  <a:srgbClr val="009999"/>
                </a:solidFill>
              </a:rPr>
              <a:t> </a:t>
            </a:r>
            <a:r>
              <a:rPr dirty="0">
                <a:solidFill>
                  <a:srgbClr val="009999"/>
                </a:solidFill>
              </a:rPr>
              <a:t>and</a:t>
            </a:r>
            <a:r>
              <a:rPr dirty="0" spc="-65">
                <a:solidFill>
                  <a:srgbClr val="009999"/>
                </a:solidFill>
              </a:rPr>
              <a:t> </a:t>
            </a:r>
            <a:r>
              <a:rPr dirty="0">
                <a:solidFill>
                  <a:srgbClr val="009999"/>
                </a:solidFill>
              </a:rPr>
              <a:t>Cost/Profit</a:t>
            </a:r>
            <a:r>
              <a:rPr dirty="0" spc="-75">
                <a:solidFill>
                  <a:srgbClr val="009999"/>
                </a:solidFill>
              </a:rPr>
              <a:t> </a:t>
            </a:r>
            <a:r>
              <a:rPr dirty="0">
                <a:solidFill>
                  <a:srgbClr val="009999"/>
                </a:solidFill>
              </a:rPr>
              <a:t>of</a:t>
            </a:r>
            <a:r>
              <a:rPr dirty="0" spc="-140">
                <a:solidFill>
                  <a:srgbClr val="009999"/>
                </a:solidFill>
              </a:rPr>
              <a:t> </a:t>
            </a:r>
            <a:r>
              <a:rPr dirty="0">
                <a:solidFill>
                  <a:srgbClr val="009999"/>
                </a:solidFill>
              </a:rPr>
              <a:t>Acquiring</a:t>
            </a:r>
            <a:r>
              <a:rPr dirty="0" spc="-55">
                <a:solidFill>
                  <a:srgbClr val="009999"/>
                </a:solidFill>
              </a:rPr>
              <a:t> </a:t>
            </a:r>
            <a:r>
              <a:rPr dirty="0">
                <a:solidFill>
                  <a:srgbClr val="009999"/>
                </a:solidFill>
              </a:rPr>
              <a:t>Stem</a:t>
            </a:r>
            <a:r>
              <a:rPr dirty="0" spc="-70">
                <a:solidFill>
                  <a:srgbClr val="009999"/>
                </a:solidFill>
              </a:rPr>
              <a:t> </a:t>
            </a:r>
            <a:r>
              <a:rPr dirty="0" spc="-10">
                <a:solidFill>
                  <a:srgbClr val="009999"/>
                </a:solidFill>
              </a:rPr>
              <a:t>(1/3)</a:t>
            </a:r>
          </a:p>
          <a:p>
            <a:pPr marL="19685">
              <a:lnSpc>
                <a:spcPts val="1435"/>
              </a:lnSpc>
            </a:pPr>
            <a:r>
              <a:rPr dirty="0" sz="1200" b="0">
                <a:solidFill>
                  <a:srgbClr val="010027"/>
                </a:solidFill>
                <a:latin typeface="Arial MT"/>
                <a:cs typeface="Arial MT"/>
              </a:rPr>
              <a:t>Discounted</a:t>
            </a:r>
            <a:r>
              <a:rPr dirty="0" sz="1200" spc="-45" b="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 b="0">
                <a:solidFill>
                  <a:srgbClr val="010027"/>
                </a:solidFill>
                <a:latin typeface="Arial MT"/>
                <a:cs typeface="Arial MT"/>
              </a:rPr>
              <a:t>cash</a:t>
            </a:r>
            <a:r>
              <a:rPr dirty="0" sz="1200" spc="-35" b="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 b="0">
                <a:solidFill>
                  <a:srgbClr val="010027"/>
                </a:solidFill>
                <a:latin typeface="Arial MT"/>
                <a:cs typeface="Arial MT"/>
              </a:rPr>
              <a:t>flow</a:t>
            </a:r>
            <a:r>
              <a:rPr dirty="0" sz="1200" spc="-25" b="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 spc="-10" b="0">
                <a:solidFill>
                  <a:srgbClr val="010027"/>
                </a:solidFill>
                <a:latin typeface="Arial MT"/>
                <a:cs typeface="Arial MT"/>
              </a:rPr>
              <a:t>analysis</a:t>
            </a:r>
            <a:endParaRPr sz="1200">
              <a:latin typeface="Arial MT"/>
              <a:cs typeface="Arial MT"/>
            </a:endParaRPr>
          </a:p>
        </p:txBody>
      </p:sp>
      <p:pic>
        <p:nvPicPr>
          <p:cNvPr id="17" name="object 17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80466" y="4855845"/>
            <a:ext cx="57150" cy="305181"/>
          </a:xfrm>
          <a:prstGeom prst="rect">
            <a:avLst/>
          </a:prstGeom>
        </p:spPr>
      </p:pic>
      <p:pic>
        <p:nvPicPr>
          <p:cNvPr id="18" name="object 18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163700" y="5211445"/>
            <a:ext cx="220726" cy="220726"/>
          </a:xfrm>
          <a:prstGeom prst="rect">
            <a:avLst/>
          </a:prstGeom>
        </p:spPr>
      </p:pic>
      <p:sp>
        <p:nvSpPr>
          <p:cNvPr id="19" name="object 19" descr=""/>
          <p:cNvSpPr txBox="1"/>
          <p:nvPr/>
        </p:nvSpPr>
        <p:spPr>
          <a:xfrm>
            <a:off x="1218946" y="5213350"/>
            <a:ext cx="110489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0" b="1">
                <a:solidFill>
                  <a:srgbClr val="3A58FB"/>
                </a:solidFill>
                <a:latin typeface="Arial"/>
                <a:cs typeface="Arial"/>
              </a:rPr>
              <a:t>1</a:t>
            </a:r>
            <a:endParaRPr sz="1200">
              <a:latin typeface="Arial"/>
              <a:cs typeface="Arial"/>
            </a:endParaRPr>
          </a:p>
        </p:txBody>
      </p:sp>
      <p:pic>
        <p:nvPicPr>
          <p:cNvPr id="20" name="object 20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6090030" y="5211445"/>
            <a:ext cx="221488" cy="220726"/>
          </a:xfrm>
          <a:prstGeom prst="rect">
            <a:avLst/>
          </a:prstGeom>
        </p:spPr>
      </p:pic>
      <p:sp>
        <p:nvSpPr>
          <p:cNvPr id="21" name="object 21" descr=""/>
          <p:cNvSpPr txBox="1"/>
          <p:nvPr/>
        </p:nvSpPr>
        <p:spPr>
          <a:xfrm>
            <a:off x="6146038" y="5213350"/>
            <a:ext cx="110489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0" b="1">
                <a:solidFill>
                  <a:srgbClr val="FFC000"/>
                </a:solidFill>
                <a:latin typeface="Arial"/>
                <a:cs typeface="Arial"/>
              </a:rPr>
              <a:t>3</a:t>
            </a:r>
            <a:endParaRPr sz="1200">
              <a:latin typeface="Arial"/>
              <a:cs typeface="Arial"/>
            </a:endParaRPr>
          </a:p>
        </p:txBody>
      </p:sp>
      <p:pic>
        <p:nvPicPr>
          <p:cNvPr id="22" name="object 22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163700" y="5835522"/>
            <a:ext cx="220726" cy="221488"/>
          </a:xfrm>
          <a:prstGeom prst="rect">
            <a:avLst/>
          </a:prstGeom>
        </p:spPr>
      </p:pic>
      <p:sp>
        <p:nvSpPr>
          <p:cNvPr id="23" name="object 23" descr=""/>
          <p:cNvSpPr txBox="1"/>
          <p:nvPr/>
        </p:nvSpPr>
        <p:spPr>
          <a:xfrm>
            <a:off x="1218946" y="5837682"/>
            <a:ext cx="110489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0" b="1">
                <a:solidFill>
                  <a:srgbClr val="00C2B0"/>
                </a:solidFill>
                <a:latin typeface="Arial"/>
                <a:cs typeface="Arial"/>
              </a:rPr>
              <a:t>2</a:t>
            </a:r>
            <a:endParaRPr sz="1200">
              <a:latin typeface="Arial"/>
              <a:cs typeface="Arial"/>
            </a:endParaRPr>
          </a:p>
        </p:txBody>
      </p:sp>
      <p:sp>
        <p:nvSpPr>
          <p:cNvPr id="24" name="object 24" descr=""/>
          <p:cNvSpPr txBox="1"/>
          <p:nvPr/>
        </p:nvSpPr>
        <p:spPr>
          <a:xfrm>
            <a:off x="1456944" y="5185917"/>
            <a:ext cx="4370705" cy="1016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84150" marR="138430" indent="-171450">
              <a:lnSpc>
                <a:spcPct val="100000"/>
              </a:lnSpc>
              <a:spcBef>
                <a:spcPts val="100"/>
              </a:spcBef>
              <a:buClr>
                <a:srgbClr val="009F9F"/>
              </a:buClr>
              <a:buFont typeface="Wingdings"/>
              <a:buChar char=""/>
              <a:tabLst>
                <a:tab pos="184150" algn="l"/>
              </a:tabLst>
            </a:pP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Significant</a:t>
            </a:r>
            <a:r>
              <a:rPr dirty="0" sz="1050" spc="-3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growth</a:t>
            </a:r>
            <a:r>
              <a:rPr dirty="0" sz="105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projected</a:t>
            </a:r>
            <a:r>
              <a:rPr dirty="0" sz="105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due</a:t>
            </a:r>
            <a:r>
              <a:rPr dirty="0" sz="105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to</a:t>
            </a:r>
            <a:r>
              <a:rPr dirty="0" sz="1050" spc="-4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the</a:t>
            </a:r>
            <a:r>
              <a:rPr dirty="0" sz="1050" spc="-4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increased</a:t>
            </a:r>
            <a:r>
              <a:rPr dirty="0" sz="105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investment</a:t>
            </a:r>
            <a:r>
              <a:rPr dirty="0" sz="1050" spc="-3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in</a:t>
            </a:r>
            <a:r>
              <a:rPr dirty="0" sz="1050" spc="-3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 spc="-10">
                <a:solidFill>
                  <a:srgbClr val="03234D"/>
                </a:solidFill>
                <a:latin typeface="Arial MT"/>
                <a:cs typeface="Arial MT"/>
              </a:rPr>
              <a:t>solar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energy</a:t>
            </a:r>
            <a:r>
              <a:rPr dirty="0" sz="105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and</a:t>
            </a:r>
            <a:r>
              <a:rPr dirty="0" sz="105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battery</a:t>
            </a:r>
            <a:r>
              <a:rPr dirty="0" sz="1050" spc="-3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 spc="-10">
                <a:solidFill>
                  <a:srgbClr val="03234D"/>
                </a:solidFill>
                <a:latin typeface="Arial MT"/>
                <a:cs typeface="Arial MT"/>
              </a:rPr>
              <a:t>storage</a:t>
            </a:r>
            <a:endParaRPr sz="1050">
              <a:latin typeface="Arial MT"/>
              <a:cs typeface="Arial MT"/>
            </a:endParaRPr>
          </a:p>
          <a:p>
            <a:pPr marL="183515" indent="-170815">
              <a:lnSpc>
                <a:spcPct val="100000"/>
              </a:lnSpc>
              <a:spcBef>
                <a:spcPts val="300"/>
              </a:spcBef>
              <a:buClr>
                <a:srgbClr val="009F9F"/>
              </a:buClr>
              <a:buFont typeface="Wingdings"/>
              <a:buChar char=""/>
              <a:tabLst>
                <a:tab pos="183515" algn="l"/>
              </a:tabLst>
            </a:pP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Driven</a:t>
            </a:r>
            <a:r>
              <a:rPr dirty="0" sz="105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by</a:t>
            </a:r>
            <a:r>
              <a:rPr dirty="0" sz="1050" spc="-4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hardware</a:t>
            </a:r>
            <a:r>
              <a:rPr dirty="0" sz="105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sales</a:t>
            </a:r>
            <a:r>
              <a:rPr dirty="0" sz="1050" spc="-4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and</a:t>
            </a:r>
            <a:r>
              <a:rPr dirty="0" sz="1050" spc="-3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technology</a:t>
            </a:r>
            <a:r>
              <a:rPr dirty="0" sz="105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related</a:t>
            </a:r>
            <a:r>
              <a:rPr dirty="0" sz="1050" spc="-3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revenue</a:t>
            </a:r>
            <a:r>
              <a:rPr dirty="0" sz="105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in</a:t>
            </a:r>
            <a:r>
              <a:rPr dirty="0" sz="1050" spc="-4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 spc="-20">
                <a:solidFill>
                  <a:srgbClr val="03234D"/>
                </a:solidFill>
                <a:latin typeface="Arial MT"/>
                <a:cs typeface="Arial MT"/>
              </a:rPr>
              <a:t>2024</a:t>
            </a:r>
            <a:endParaRPr sz="1050">
              <a:latin typeface="Arial MT"/>
              <a:cs typeface="Arial MT"/>
            </a:endParaRPr>
          </a:p>
          <a:p>
            <a:pPr marL="183515" indent="-170815">
              <a:lnSpc>
                <a:spcPct val="100000"/>
              </a:lnSpc>
              <a:spcBef>
                <a:spcPts val="894"/>
              </a:spcBef>
              <a:buClr>
                <a:srgbClr val="009F9F"/>
              </a:buClr>
              <a:buFont typeface="Wingdings"/>
              <a:buChar char=""/>
              <a:tabLst>
                <a:tab pos="183515" algn="l"/>
              </a:tabLst>
            </a:pPr>
            <a:r>
              <a:rPr dirty="0" sz="1050" spc="-10">
                <a:solidFill>
                  <a:srgbClr val="03234D"/>
                </a:solidFill>
                <a:latin typeface="Arial MT"/>
                <a:cs typeface="Arial MT"/>
              </a:rPr>
              <a:t>Stock-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based</a:t>
            </a:r>
            <a:r>
              <a:rPr dirty="0" sz="105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 spc="-10">
                <a:solidFill>
                  <a:srgbClr val="03234D"/>
                </a:solidFill>
                <a:latin typeface="Arial MT"/>
                <a:cs typeface="Arial MT"/>
              </a:rPr>
              <a:t>compensation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treated</a:t>
            </a:r>
            <a:r>
              <a:rPr dirty="0" sz="105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as</a:t>
            </a:r>
            <a:r>
              <a:rPr dirty="0" sz="105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an</a:t>
            </a:r>
            <a:r>
              <a:rPr dirty="0" sz="105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expense for</a:t>
            </a:r>
            <a:r>
              <a:rPr dirty="0" sz="1050" spc="-3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DCF</a:t>
            </a:r>
            <a:r>
              <a:rPr dirty="0" sz="105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 spc="-10">
                <a:solidFill>
                  <a:srgbClr val="03234D"/>
                </a:solidFill>
                <a:latin typeface="Arial MT"/>
                <a:cs typeface="Arial MT"/>
              </a:rPr>
              <a:t>valuation</a:t>
            </a:r>
            <a:endParaRPr sz="1050">
              <a:latin typeface="Arial MT"/>
              <a:cs typeface="Arial MT"/>
            </a:endParaRPr>
          </a:p>
          <a:p>
            <a:pPr marL="183515" indent="-170815">
              <a:lnSpc>
                <a:spcPct val="100000"/>
              </a:lnSpc>
              <a:spcBef>
                <a:spcPts val="300"/>
              </a:spcBef>
              <a:buClr>
                <a:srgbClr val="009F9F"/>
              </a:buClr>
              <a:buFont typeface="Wingdings"/>
              <a:buChar char=""/>
              <a:tabLst>
                <a:tab pos="183515" algn="l"/>
              </a:tabLst>
            </a:pP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Stem,</a:t>
            </a:r>
            <a:r>
              <a:rPr dirty="0" sz="1050" spc="-4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Inc.</a:t>
            </a:r>
            <a:r>
              <a:rPr dirty="0" sz="1050" spc="-3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has</a:t>
            </a:r>
            <a:r>
              <a:rPr dirty="0" sz="1050" spc="-1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a</a:t>
            </a:r>
            <a:r>
              <a:rPr dirty="0" sz="105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significant</a:t>
            </a:r>
            <a:r>
              <a:rPr dirty="0" sz="1050" spc="-1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amount</a:t>
            </a:r>
            <a:r>
              <a:rPr dirty="0" sz="1050" spc="-1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of</a:t>
            </a:r>
            <a:r>
              <a:rPr dirty="0" sz="105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SBC,</a:t>
            </a:r>
            <a:r>
              <a:rPr dirty="0" sz="1050" spc="-3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including it</a:t>
            </a:r>
            <a:r>
              <a:rPr dirty="0" sz="105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in</a:t>
            </a:r>
            <a:r>
              <a:rPr dirty="0" sz="105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the</a:t>
            </a:r>
            <a:r>
              <a:rPr dirty="0" sz="105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 spc="-10">
                <a:solidFill>
                  <a:srgbClr val="03234D"/>
                </a:solidFill>
                <a:latin typeface="Arial MT"/>
                <a:cs typeface="Arial MT"/>
              </a:rPr>
              <a:t>valuation</a:t>
            </a:r>
            <a:endParaRPr sz="1050">
              <a:latin typeface="Arial MT"/>
              <a:cs typeface="Arial MT"/>
            </a:endParaRPr>
          </a:p>
        </p:txBody>
      </p:sp>
      <p:sp>
        <p:nvSpPr>
          <p:cNvPr id="25" name="object 25" descr=""/>
          <p:cNvSpPr txBox="1"/>
          <p:nvPr/>
        </p:nvSpPr>
        <p:spPr>
          <a:xfrm>
            <a:off x="1628394" y="6176264"/>
            <a:ext cx="2813685" cy="1854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better</a:t>
            </a:r>
            <a:r>
              <a:rPr dirty="0" sz="1050" spc="-4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determines</a:t>
            </a:r>
            <a:r>
              <a:rPr dirty="0" sz="1050" spc="-1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the</a:t>
            </a:r>
            <a:r>
              <a:rPr dirty="0" sz="1050" spc="-4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fair</a:t>
            </a:r>
            <a:r>
              <a:rPr dirty="0" sz="105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value</a:t>
            </a:r>
            <a:r>
              <a:rPr dirty="0" sz="105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of</a:t>
            </a:r>
            <a:r>
              <a:rPr dirty="0" sz="1050" spc="-4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the</a:t>
            </a:r>
            <a:r>
              <a:rPr dirty="0" sz="1050" spc="-3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 spc="-10">
                <a:solidFill>
                  <a:srgbClr val="03234D"/>
                </a:solidFill>
                <a:latin typeface="Arial MT"/>
                <a:cs typeface="Arial MT"/>
              </a:rPr>
              <a:t>company</a:t>
            </a:r>
            <a:endParaRPr sz="1050">
              <a:latin typeface="Arial MT"/>
              <a:cs typeface="Arial MT"/>
            </a:endParaRPr>
          </a:p>
        </p:txBody>
      </p:sp>
      <p:sp>
        <p:nvSpPr>
          <p:cNvPr id="26" name="object 26" descr=""/>
          <p:cNvSpPr txBox="1"/>
          <p:nvPr/>
        </p:nvSpPr>
        <p:spPr>
          <a:xfrm>
            <a:off x="718058" y="6283545"/>
            <a:ext cx="1300480" cy="514350"/>
          </a:xfrm>
          <a:prstGeom prst="rect">
            <a:avLst/>
          </a:prstGeom>
        </p:spPr>
        <p:txBody>
          <a:bodyPr wrap="square" lIns="0" tIns="55244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434"/>
              </a:spcBef>
            </a:pP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Source:</a:t>
            </a:r>
            <a:r>
              <a:rPr dirty="0" sz="800" spc="-3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(Bloomberg,</a:t>
            </a:r>
            <a:r>
              <a:rPr dirty="0" sz="800" spc="-2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 spc="-10">
                <a:solidFill>
                  <a:srgbClr val="010027"/>
                </a:solidFill>
                <a:latin typeface="Arial MT"/>
                <a:cs typeface="Arial MT"/>
              </a:rPr>
              <a:t>2023)</a:t>
            </a:r>
            <a:endParaRPr sz="800">
              <a:latin typeface="Arial MT"/>
              <a:cs typeface="Arial MT"/>
            </a:endParaRPr>
          </a:p>
          <a:p>
            <a:pPr algn="ctr" marL="361315" marR="349885" indent="-52705">
              <a:lnSpc>
                <a:spcPct val="67100"/>
              </a:lnSpc>
              <a:spcBef>
                <a:spcPts val="860"/>
              </a:spcBef>
            </a:pPr>
            <a:r>
              <a:rPr dirty="0" sz="1050" spc="-10" b="1">
                <a:solidFill>
                  <a:srgbClr val="FFFFFF"/>
                </a:solidFill>
                <a:latin typeface="Calibri"/>
                <a:cs typeface="Calibri"/>
              </a:rPr>
              <a:t>Executive </a:t>
            </a:r>
            <a:r>
              <a:rPr dirty="0" baseline="-21164" sz="1575" spc="-427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sz="1050" spc="-285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baseline="-21164" sz="1575" spc="-427" b="1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dirty="0" sz="1050" spc="-285" b="1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dirty="0" baseline="-21164" sz="1575" spc="-427" b="1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dirty="0" sz="1050" spc="-285" b="1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dirty="0" baseline="-21164" sz="1575" spc="-427" b="1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dirty="0" sz="1050" spc="-285" b="1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dirty="0" baseline="-21164" sz="1575" spc="-427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050" spc="-285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baseline="-21164" sz="1575" spc="-427" b="1">
                <a:solidFill>
                  <a:srgbClr val="FFFFFF"/>
                </a:solidFill>
                <a:latin typeface="Calibri"/>
                <a:cs typeface="Calibri"/>
              </a:rPr>
              <a:t>ry</a:t>
            </a:r>
            <a:r>
              <a:rPr dirty="0" sz="1050" spc="-285" b="1">
                <a:solidFill>
                  <a:srgbClr val="FFFFFF"/>
                </a:solidFill>
                <a:latin typeface="Calibri"/>
                <a:cs typeface="Calibri"/>
              </a:rPr>
              <a:t>ry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27" name="object 27" descr=""/>
          <p:cNvSpPr txBox="1"/>
          <p:nvPr/>
        </p:nvSpPr>
        <p:spPr>
          <a:xfrm>
            <a:off x="6383782" y="5185917"/>
            <a:ext cx="4261485" cy="543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83515" marR="5080" indent="-171450">
              <a:lnSpc>
                <a:spcPct val="100000"/>
              </a:lnSpc>
              <a:spcBef>
                <a:spcPts val="100"/>
              </a:spcBef>
              <a:buClr>
                <a:srgbClr val="009F9F"/>
              </a:buClr>
              <a:buFont typeface="Wingdings"/>
              <a:buChar char=""/>
              <a:tabLst>
                <a:tab pos="183515" algn="l"/>
              </a:tabLst>
            </a:pP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Stem,</a:t>
            </a:r>
            <a:r>
              <a:rPr dirty="0" sz="1050" spc="-4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Inc.</a:t>
            </a:r>
            <a:r>
              <a:rPr dirty="0" sz="1050" spc="-4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has</a:t>
            </a:r>
            <a:r>
              <a:rPr dirty="0" sz="105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significant</a:t>
            </a:r>
            <a:r>
              <a:rPr dirty="0" sz="105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D&amp;A</a:t>
            </a:r>
            <a:r>
              <a:rPr dirty="0" sz="105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expense</a:t>
            </a:r>
            <a:r>
              <a:rPr dirty="0" sz="1050" spc="-1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driven</a:t>
            </a:r>
            <a:r>
              <a:rPr dirty="0" sz="1050" spc="-1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by</a:t>
            </a:r>
            <a:r>
              <a:rPr dirty="0" sz="1050" spc="-4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the</a:t>
            </a:r>
            <a:r>
              <a:rPr dirty="0" sz="1050" spc="-4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energy</a:t>
            </a:r>
            <a:r>
              <a:rPr dirty="0" sz="1050" spc="-1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 spc="-10">
                <a:solidFill>
                  <a:srgbClr val="03234D"/>
                </a:solidFill>
                <a:latin typeface="Arial MT"/>
                <a:cs typeface="Arial MT"/>
              </a:rPr>
              <a:t>storage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systems</a:t>
            </a:r>
            <a:r>
              <a:rPr dirty="0" sz="1050" spc="-3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that</a:t>
            </a:r>
            <a:r>
              <a:rPr dirty="0" sz="1050" spc="-3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the</a:t>
            </a:r>
            <a:r>
              <a:rPr dirty="0" sz="105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company</a:t>
            </a:r>
            <a:r>
              <a:rPr dirty="0" sz="1050" spc="-20">
                <a:solidFill>
                  <a:srgbClr val="03234D"/>
                </a:solidFill>
                <a:latin typeface="Arial MT"/>
                <a:cs typeface="Arial MT"/>
              </a:rPr>
              <a:t> owns</a:t>
            </a:r>
            <a:endParaRPr sz="1050">
              <a:latin typeface="Arial MT"/>
              <a:cs typeface="Arial MT"/>
            </a:endParaRPr>
          </a:p>
          <a:p>
            <a:pPr marL="183515" indent="-170815">
              <a:lnSpc>
                <a:spcPct val="100000"/>
              </a:lnSpc>
              <a:spcBef>
                <a:spcPts val="300"/>
              </a:spcBef>
              <a:buClr>
                <a:srgbClr val="009F9F"/>
              </a:buClr>
              <a:buFont typeface="Wingdings"/>
              <a:buChar char=""/>
              <a:tabLst>
                <a:tab pos="183515" algn="l"/>
              </a:tabLst>
            </a:pP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Growth</a:t>
            </a:r>
            <a:r>
              <a:rPr dirty="0" sz="105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in</a:t>
            </a:r>
            <a:r>
              <a:rPr dirty="0" sz="105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D&amp;A</a:t>
            </a:r>
            <a:r>
              <a:rPr dirty="0" sz="105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expected</a:t>
            </a:r>
            <a:r>
              <a:rPr dirty="0" sz="1050" spc="-1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as</a:t>
            </a:r>
            <a:r>
              <a:rPr dirty="0" sz="105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the</a:t>
            </a:r>
            <a:r>
              <a:rPr dirty="0" sz="1050" spc="-3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company</a:t>
            </a:r>
            <a:r>
              <a:rPr dirty="0" sz="105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continues</a:t>
            </a:r>
            <a:r>
              <a:rPr dirty="0" sz="105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to</a:t>
            </a:r>
            <a:r>
              <a:rPr dirty="0" sz="1050" spc="-3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grow</a:t>
            </a:r>
            <a:r>
              <a:rPr dirty="0" sz="105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 spc="-10">
                <a:solidFill>
                  <a:srgbClr val="03234D"/>
                </a:solidFill>
                <a:latin typeface="Arial MT"/>
                <a:cs typeface="Arial MT"/>
              </a:rPr>
              <a:t>revenue</a:t>
            </a:r>
            <a:endParaRPr sz="1050">
              <a:latin typeface="Arial MT"/>
              <a:cs typeface="Arial MT"/>
            </a:endParaRPr>
          </a:p>
        </p:txBody>
      </p:sp>
      <p:pic>
        <p:nvPicPr>
          <p:cNvPr id="28" name="object 28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6090030" y="5798946"/>
            <a:ext cx="221488" cy="221487"/>
          </a:xfrm>
          <a:prstGeom prst="rect">
            <a:avLst/>
          </a:prstGeom>
        </p:spPr>
      </p:pic>
      <p:sp>
        <p:nvSpPr>
          <p:cNvPr id="29" name="object 29" descr=""/>
          <p:cNvSpPr txBox="1"/>
          <p:nvPr/>
        </p:nvSpPr>
        <p:spPr>
          <a:xfrm>
            <a:off x="6146038" y="5800852"/>
            <a:ext cx="110489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0" b="1">
                <a:solidFill>
                  <a:srgbClr val="03234D"/>
                </a:solidFill>
                <a:latin typeface="Arial"/>
                <a:cs typeface="Arial"/>
              </a:rPr>
              <a:t>4</a:t>
            </a:r>
            <a:endParaRPr sz="1200">
              <a:latin typeface="Arial"/>
              <a:cs typeface="Arial"/>
            </a:endParaRPr>
          </a:p>
        </p:txBody>
      </p:sp>
      <p:sp>
        <p:nvSpPr>
          <p:cNvPr id="30" name="object 30" descr=""/>
          <p:cNvSpPr txBox="1"/>
          <p:nvPr/>
        </p:nvSpPr>
        <p:spPr>
          <a:xfrm>
            <a:off x="6383782" y="5797296"/>
            <a:ext cx="4429760" cy="581660"/>
          </a:xfrm>
          <a:prstGeom prst="rect">
            <a:avLst/>
          </a:prstGeom>
        </p:spPr>
        <p:txBody>
          <a:bodyPr wrap="square" lIns="0" tIns="50800" rIns="0" bIns="0" rtlCol="0" vert="horz">
            <a:spAutoFit/>
          </a:bodyPr>
          <a:lstStyle/>
          <a:p>
            <a:pPr marL="183515" indent="-170815">
              <a:lnSpc>
                <a:spcPct val="100000"/>
              </a:lnSpc>
              <a:spcBef>
                <a:spcPts val="400"/>
              </a:spcBef>
              <a:buClr>
                <a:srgbClr val="009F9F"/>
              </a:buClr>
              <a:buFont typeface="Wingdings"/>
              <a:buChar char=""/>
              <a:tabLst>
                <a:tab pos="183515" algn="l"/>
              </a:tabLst>
            </a:pP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Midperiod</a:t>
            </a:r>
            <a:r>
              <a:rPr dirty="0" sz="105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adjustment</a:t>
            </a:r>
            <a:r>
              <a:rPr dirty="0" sz="105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factor</a:t>
            </a:r>
            <a:r>
              <a:rPr dirty="0" sz="1050" spc="-4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used</a:t>
            </a:r>
            <a:r>
              <a:rPr dirty="0" sz="1050" spc="-3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to</a:t>
            </a:r>
            <a:r>
              <a:rPr dirty="0" sz="1050" spc="-5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calculate</a:t>
            </a:r>
            <a:r>
              <a:rPr dirty="0" sz="105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present</a:t>
            </a:r>
            <a:r>
              <a:rPr dirty="0" sz="1050" spc="-3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value</a:t>
            </a:r>
            <a:r>
              <a:rPr dirty="0" sz="105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of</a:t>
            </a:r>
            <a:r>
              <a:rPr dirty="0" sz="1050" spc="-4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 spc="-25">
                <a:solidFill>
                  <a:srgbClr val="03234D"/>
                </a:solidFill>
                <a:latin typeface="Arial MT"/>
                <a:cs typeface="Arial MT"/>
              </a:rPr>
              <a:t>FCF</a:t>
            </a:r>
            <a:endParaRPr sz="1050">
              <a:latin typeface="Arial MT"/>
              <a:cs typeface="Arial MT"/>
            </a:endParaRPr>
          </a:p>
          <a:p>
            <a:pPr marL="183515" marR="5080" indent="-171450">
              <a:lnSpc>
                <a:spcPct val="100000"/>
              </a:lnSpc>
              <a:spcBef>
                <a:spcPts val="300"/>
              </a:spcBef>
              <a:buClr>
                <a:srgbClr val="009F9F"/>
              </a:buClr>
              <a:buFont typeface="Wingdings"/>
              <a:buChar char=""/>
              <a:tabLst>
                <a:tab pos="183515" algn="l"/>
              </a:tabLst>
            </a:pP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Assumed</a:t>
            </a:r>
            <a:r>
              <a:rPr dirty="0" sz="1050" spc="-3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cash</a:t>
            </a:r>
            <a:r>
              <a:rPr dirty="0" sz="105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flows</a:t>
            </a:r>
            <a:r>
              <a:rPr dirty="0" sz="105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collected</a:t>
            </a:r>
            <a:r>
              <a:rPr dirty="0" sz="105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in</a:t>
            </a:r>
            <a:r>
              <a:rPr dirty="0" sz="105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the</a:t>
            </a:r>
            <a:r>
              <a:rPr dirty="0" sz="1050" spc="-3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middle</a:t>
            </a:r>
            <a:r>
              <a:rPr dirty="0" sz="105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of</a:t>
            </a:r>
            <a:r>
              <a:rPr dirty="0" sz="1050" spc="-3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the</a:t>
            </a:r>
            <a:r>
              <a:rPr dirty="0" sz="105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period</a:t>
            </a:r>
            <a:r>
              <a:rPr dirty="0" sz="1050" spc="-1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as</a:t>
            </a:r>
            <a:r>
              <a:rPr dirty="0" sz="1050" spc="-3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opposed</a:t>
            </a:r>
            <a:r>
              <a:rPr dirty="0" sz="1050" spc="-1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 spc="-25">
                <a:solidFill>
                  <a:srgbClr val="03234D"/>
                </a:solidFill>
                <a:latin typeface="Arial MT"/>
                <a:cs typeface="Arial MT"/>
              </a:rPr>
              <a:t>to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the</a:t>
            </a:r>
            <a:r>
              <a:rPr dirty="0" sz="1050" spc="-25">
                <a:solidFill>
                  <a:srgbClr val="03234D"/>
                </a:solidFill>
                <a:latin typeface="Arial MT"/>
                <a:cs typeface="Arial MT"/>
              </a:rPr>
              <a:t> end</a:t>
            </a:r>
            <a:endParaRPr sz="1050">
              <a:latin typeface="Arial MT"/>
              <a:cs typeface="Arial MT"/>
            </a:endParaRPr>
          </a:p>
        </p:txBody>
      </p:sp>
      <p:pic>
        <p:nvPicPr>
          <p:cNvPr id="31" name="object 31" descr="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576705" y="4354957"/>
            <a:ext cx="221487" cy="220725"/>
          </a:xfrm>
          <a:prstGeom prst="rect">
            <a:avLst/>
          </a:prstGeom>
        </p:spPr>
      </p:pic>
      <p:sp>
        <p:nvSpPr>
          <p:cNvPr id="32" name="object 32" descr=""/>
          <p:cNvSpPr txBox="1"/>
          <p:nvPr/>
        </p:nvSpPr>
        <p:spPr>
          <a:xfrm>
            <a:off x="787400" y="4356607"/>
            <a:ext cx="2025014" cy="7842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R="216535">
              <a:lnSpc>
                <a:spcPct val="100000"/>
              </a:lnSpc>
              <a:spcBef>
                <a:spcPts val="100"/>
              </a:spcBef>
            </a:pPr>
            <a:r>
              <a:rPr dirty="0" sz="1200" spc="-50" b="1">
                <a:solidFill>
                  <a:srgbClr val="03234D"/>
                </a:solidFill>
                <a:latin typeface="Arial"/>
                <a:cs typeface="Arial"/>
              </a:rPr>
              <a:t>4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90"/>
              </a:spcBef>
            </a:pP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400" b="1">
                <a:solidFill>
                  <a:srgbClr val="03234D"/>
                </a:solidFill>
                <a:latin typeface="Arial"/>
                <a:cs typeface="Arial"/>
              </a:rPr>
              <a:t>Additional</a:t>
            </a:r>
            <a:r>
              <a:rPr dirty="0" sz="1400" spc="-35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400" spc="-10" b="1">
                <a:solidFill>
                  <a:srgbClr val="03234D"/>
                </a:solidFill>
                <a:latin typeface="Arial"/>
                <a:cs typeface="Arial"/>
              </a:rPr>
              <a:t>Commentary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33" name="object 33" descr="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5821045" y="1474597"/>
            <a:ext cx="221487" cy="221487"/>
          </a:xfrm>
          <a:prstGeom prst="rect">
            <a:avLst/>
          </a:prstGeom>
        </p:spPr>
      </p:pic>
      <p:pic>
        <p:nvPicPr>
          <p:cNvPr id="34" name="object 34" descr="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6005448" y="2099436"/>
            <a:ext cx="221487" cy="221487"/>
          </a:xfrm>
          <a:prstGeom prst="rect">
            <a:avLst/>
          </a:prstGeom>
        </p:spPr>
      </p:pic>
      <p:pic>
        <p:nvPicPr>
          <p:cNvPr id="35" name="object 35" descr="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6013069" y="2889630"/>
            <a:ext cx="221487" cy="220726"/>
          </a:xfrm>
          <a:prstGeom prst="rect">
            <a:avLst/>
          </a:prstGeom>
        </p:spPr>
      </p:pic>
      <p:graphicFrame>
        <p:nvGraphicFramePr>
          <p:cNvPr id="36" name="object 36" descr=""/>
          <p:cNvGraphicFramePr>
            <a:graphicFrameLocks noGrp="1"/>
          </p:cNvGraphicFramePr>
          <p:nvPr/>
        </p:nvGraphicFramePr>
        <p:xfrm>
          <a:off x="1854682" y="842010"/>
          <a:ext cx="8562340" cy="3997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2240"/>
                <a:gridCol w="891540"/>
                <a:gridCol w="1049655"/>
                <a:gridCol w="641985"/>
                <a:gridCol w="172720"/>
                <a:gridCol w="72389"/>
                <a:gridCol w="203200"/>
                <a:gridCol w="408304"/>
                <a:gridCol w="757554"/>
                <a:gridCol w="753745"/>
                <a:gridCol w="753744"/>
                <a:gridCol w="753745"/>
                <a:gridCol w="617220"/>
              </a:tblGrid>
              <a:tr h="319405">
                <a:tc gridSpan="2">
                  <a:txBody>
                    <a:bodyPr/>
                    <a:lstStyle/>
                    <a:p>
                      <a:pPr marL="18415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dirty="0" sz="90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Fiscal</a:t>
                      </a:r>
                      <a:r>
                        <a:rPr dirty="0" sz="900" spc="-55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00" spc="-2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Year</a:t>
                      </a:r>
                      <a:endParaRPr sz="900">
                        <a:latin typeface="Arial MT"/>
                        <a:cs typeface="Arial MT"/>
                      </a:endParaRPr>
                    </a:p>
                    <a:p>
                      <a:pPr marL="18415">
                        <a:lnSpc>
                          <a:spcPts val="1070"/>
                        </a:lnSpc>
                        <a:spcBef>
                          <a:spcPts val="175"/>
                        </a:spcBef>
                      </a:pPr>
                      <a:r>
                        <a:rPr dirty="0" sz="900" i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Fiscal</a:t>
                      </a:r>
                      <a:r>
                        <a:rPr dirty="0" sz="900" spc="-50" i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900" spc="-10" i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Year</a:t>
                      </a:r>
                      <a:r>
                        <a:rPr dirty="0" sz="900" spc="-30" i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900" spc="-10" i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End</a:t>
                      </a:r>
                      <a:r>
                        <a:rPr dirty="0" sz="900" spc="-45" i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900" spc="-20" i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Date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B="0" marT="11430">
                    <a:lnL w="9525">
                      <a:solidFill>
                        <a:srgbClr val="000000"/>
                      </a:solidFill>
                      <a:prstDash val="solid"/>
                    </a:lnL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009999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143510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dirty="0" sz="900" spc="-1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2021A</a:t>
                      </a:r>
                      <a:endParaRPr sz="900">
                        <a:latin typeface="Arial"/>
                        <a:cs typeface="Arial"/>
                      </a:endParaRPr>
                    </a:p>
                    <a:p>
                      <a:pPr algn="r" marR="167640">
                        <a:lnSpc>
                          <a:spcPts val="1070"/>
                        </a:lnSpc>
                        <a:spcBef>
                          <a:spcPts val="175"/>
                        </a:spcBef>
                      </a:pPr>
                      <a:r>
                        <a:rPr dirty="0" sz="900" spc="-10" i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12/30/21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B="0" marT="11430"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00999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32384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dirty="0" sz="900" spc="-1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2022A</a:t>
                      </a:r>
                      <a:endParaRPr sz="900">
                        <a:latin typeface="Arial"/>
                        <a:cs typeface="Arial"/>
                      </a:endParaRPr>
                    </a:p>
                    <a:p>
                      <a:pPr algn="r" marR="56515">
                        <a:lnSpc>
                          <a:spcPts val="1070"/>
                        </a:lnSpc>
                        <a:spcBef>
                          <a:spcPts val="175"/>
                        </a:spcBef>
                      </a:pPr>
                      <a:r>
                        <a:rPr dirty="0" sz="900" spc="-10" i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12/30/22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B="0" marT="11430"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00999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009999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r" marR="147320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dirty="0" sz="900" spc="-1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2023E</a:t>
                      </a:r>
                      <a:endParaRPr sz="900">
                        <a:latin typeface="Arial"/>
                        <a:cs typeface="Arial"/>
                      </a:endParaRPr>
                    </a:p>
                    <a:p>
                      <a:pPr algn="r" marR="156845">
                        <a:lnSpc>
                          <a:spcPts val="1070"/>
                        </a:lnSpc>
                        <a:spcBef>
                          <a:spcPts val="175"/>
                        </a:spcBef>
                      </a:pPr>
                      <a:r>
                        <a:rPr dirty="0" sz="900" spc="-10" i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12/31/23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B="0" marT="11430"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009999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150495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dirty="0" sz="900" spc="-1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2024E</a:t>
                      </a:r>
                      <a:endParaRPr sz="900">
                        <a:latin typeface="Arial"/>
                        <a:cs typeface="Arial"/>
                      </a:endParaRPr>
                    </a:p>
                    <a:p>
                      <a:pPr algn="r" marR="160655">
                        <a:lnSpc>
                          <a:spcPts val="1070"/>
                        </a:lnSpc>
                        <a:spcBef>
                          <a:spcPts val="175"/>
                        </a:spcBef>
                      </a:pPr>
                      <a:r>
                        <a:rPr dirty="0" sz="900" spc="-10" i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12/30/24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B="0" marT="11430"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00999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50495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dirty="0" sz="900" spc="-1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2025E</a:t>
                      </a:r>
                      <a:endParaRPr sz="900">
                        <a:latin typeface="Arial"/>
                        <a:cs typeface="Arial"/>
                      </a:endParaRPr>
                    </a:p>
                    <a:p>
                      <a:pPr algn="r" marR="161290">
                        <a:lnSpc>
                          <a:spcPts val="1070"/>
                        </a:lnSpc>
                        <a:spcBef>
                          <a:spcPts val="175"/>
                        </a:spcBef>
                      </a:pPr>
                      <a:r>
                        <a:rPr dirty="0" sz="900" spc="-10" i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12/30/25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B="0" marT="11430"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00999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50495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dirty="0" sz="900" spc="-1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2026E</a:t>
                      </a:r>
                      <a:endParaRPr sz="900">
                        <a:latin typeface="Arial"/>
                        <a:cs typeface="Arial"/>
                      </a:endParaRPr>
                    </a:p>
                    <a:p>
                      <a:pPr algn="r" marR="160655">
                        <a:lnSpc>
                          <a:spcPts val="1070"/>
                        </a:lnSpc>
                        <a:spcBef>
                          <a:spcPts val="175"/>
                        </a:spcBef>
                      </a:pPr>
                      <a:r>
                        <a:rPr dirty="0" sz="900" spc="-10" i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12/30/26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B="0" marT="11430"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00999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50495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dirty="0" sz="900" spc="-1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2027E</a:t>
                      </a:r>
                      <a:endParaRPr sz="900">
                        <a:latin typeface="Arial"/>
                        <a:cs typeface="Arial"/>
                      </a:endParaRPr>
                    </a:p>
                    <a:p>
                      <a:pPr algn="r" marR="160655">
                        <a:lnSpc>
                          <a:spcPts val="1070"/>
                        </a:lnSpc>
                        <a:spcBef>
                          <a:spcPts val="175"/>
                        </a:spcBef>
                      </a:pPr>
                      <a:r>
                        <a:rPr dirty="0" sz="900" spc="-10" i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12/31/27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B="0" marT="11430"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00999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3970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dirty="0" sz="900" spc="-1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2028E</a:t>
                      </a:r>
                      <a:endParaRPr sz="900">
                        <a:latin typeface="Arial"/>
                        <a:cs typeface="Arial"/>
                      </a:endParaRPr>
                    </a:p>
                    <a:p>
                      <a:pPr algn="r" marR="24130">
                        <a:lnSpc>
                          <a:spcPts val="1070"/>
                        </a:lnSpc>
                        <a:spcBef>
                          <a:spcPts val="175"/>
                        </a:spcBef>
                      </a:pPr>
                      <a:r>
                        <a:rPr dirty="0" sz="900" spc="-10" i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12/30/28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B="0" marT="11430"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009999"/>
                    </a:solidFill>
                  </a:tcPr>
                </a:tc>
              </a:tr>
              <a:tr h="307340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marL="18415">
                        <a:lnSpc>
                          <a:spcPts val="969"/>
                        </a:lnSpc>
                        <a:spcBef>
                          <a:spcPts val="5"/>
                        </a:spcBef>
                      </a:pPr>
                      <a:r>
                        <a:rPr dirty="0" sz="900" spc="-10">
                          <a:latin typeface="Arial MT"/>
                          <a:cs typeface="Arial MT"/>
                        </a:rPr>
                        <a:t>Revenue</a:t>
                      </a:r>
                      <a:endParaRPr sz="900">
                        <a:latin typeface="Arial MT"/>
                        <a:cs typeface="Arial MT"/>
                      </a:endParaRPr>
                    </a:p>
                  </a:txBody>
                  <a:tcPr marL="0" marR="0" marB="0" marT="39370">
                    <a:lnL w="9525">
                      <a:solidFill>
                        <a:srgbClr val="000000"/>
                      </a:solidFill>
                      <a:prstDash val="solid"/>
                    </a:lnL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algn="r" marR="193040">
                        <a:lnSpc>
                          <a:spcPts val="969"/>
                        </a:lnSpc>
                        <a:spcBef>
                          <a:spcPts val="5"/>
                        </a:spcBef>
                      </a:pPr>
                      <a:r>
                        <a:rPr dirty="0" sz="900" spc="-25">
                          <a:latin typeface="Arial MT"/>
                          <a:cs typeface="Arial MT"/>
                        </a:rPr>
                        <a:t>36</a:t>
                      </a:r>
                      <a:endParaRPr sz="900">
                        <a:latin typeface="Arial MT"/>
                        <a:cs typeface="Arial MT"/>
                      </a:endParaRPr>
                    </a:p>
                  </a:txBody>
                  <a:tcPr marL="0" marR="0" marB="0" marT="39370"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algn="r" marR="81915">
                        <a:lnSpc>
                          <a:spcPts val="969"/>
                        </a:lnSpc>
                        <a:spcBef>
                          <a:spcPts val="5"/>
                        </a:spcBef>
                      </a:pPr>
                      <a:r>
                        <a:rPr dirty="0" sz="900" spc="-25">
                          <a:latin typeface="Arial MT"/>
                          <a:cs typeface="Arial MT"/>
                        </a:rPr>
                        <a:t>127</a:t>
                      </a:r>
                      <a:endParaRPr sz="900">
                        <a:latin typeface="Arial MT"/>
                        <a:cs typeface="Arial MT"/>
                      </a:endParaRPr>
                    </a:p>
                  </a:txBody>
                  <a:tcPr marL="0" marR="0" marB="0" marT="39370"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marL="308610">
                        <a:lnSpc>
                          <a:spcPts val="969"/>
                        </a:lnSpc>
                        <a:spcBef>
                          <a:spcPts val="5"/>
                        </a:spcBef>
                      </a:pPr>
                      <a:r>
                        <a:rPr dirty="0" sz="900" spc="-25">
                          <a:latin typeface="Arial MT"/>
                          <a:cs typeface="Arial MT"/>
                        </a:rPr>
                        <a:t>560</a:t>
                      </a:r>
                      <a:endParaRPr sz="900">
                        <a:latin typeface="Arial MT"/>
                        <a:cs typeface="Arial MT"/>
                      </a:endParaRPr>
                    </a:p>
                  </a:txBody>
                  <a:tcPr marL="0" marR="0" marB="0" marT="39370">
                    <a:lnT w="952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3A58FB"/>
                      </a:solidFill>
                      <a:prstDash val="sysDash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algn="r" marR="186055">
                        <a:lnSpc>
                          <a:spcPts val="969"/>
                        </a:lnSpc>
                        <a:spcBef>
                          <a:spcPts val="5"/>
                        </a:spcBef>
                      </a:pPr>
                      <a:r>
                        <a:rPr dirty="0" sz="900" spc="-25">
                          <a:latin typeface="Arial MT"/>
                          <a:cs typeface="Arial MT"/>
                        </a:rPr>
                        <a:t>751</a:t>
                      </a:r>
                      <a:endParaRPr sz="900">
                        <a:latin typeface="Arial MT"/>
                        <a:cs typeface="Arial MT"/>
                      </a:endParaRPr>
                    </a:p>
                  </a:txBody>
                  <a:tcPr marL="0" marR="0" marB="0" marT="39370">
                    <a:lnT w="952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3A58FB"/>
                      </a:solidFill>
                      <a:prstDash val="sysDash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marL="375920">
                        <a:lnSpc>
                          <a:spcPts val="969"/>
                        </a:lnSpc>
                        <a:spcBef>
                          <a:spcPts val="5"/>
                        </a:spcBef>
                      </a:pPr>
                      <a:r>
                        <a:rPr dirty="0" sz="900" spc="-25">
                          <a:latin typeface="Arial MT"/>
                          <a:cs typeface="Arial MT"/>
                        </a:rPr>
                        <a:t>915</a:t>
                      </a:r>
                      <a:endParaRPr sz="900">
                        <a:latin typeface="Arial MT"/>
                        <a:cs typeface="Arial MT"/>
                      </a:endParaRPr>
                    </a:p>
                  </a:txBody>
                  <a:tcPr marL="0" marR="0" marB="0" marT="39370">
                    <a:lnT w="952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3A58FB"/>
                      </a:solidFill>
                      <a:prstDash val="sysDash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algn="r" marR="183515">
                        <a:lnSpc>
                          <a:spcPts val="969"/>
                        </a:lnSpc>
                        <a:spcBef>
                          <a:spcPts val="5"/>
                        </a:spcBef>
                      </a:pPr>
                      <a:r>
                        <a:rPr dirty="0" sz="900" spc="-10">
                          <a:latin typeface="Arial MT"/>
                          <a:cs typeface="Arial MT"/>
                        </a:rPr>
                        <a:t>1,036</a:t>
                      </a:r>
                      <a:endParaRPr sz="900">
                        <a:latin typeface="Arial MT"/>
                        <a:cs typeface="Arial MT"/>
                      </a:endParaRPr>
                    </a:p>
                  </a:txBody>
                  <a:tcPr marL="0" marR="0" marB="0" marT="39370">
                    <a:lnT w="952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3A58FB"/>
                      </a:solidFill>
                      <a:prstDash val="sysDash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algn="r" marR="183515">
                        <a:lnSpc>
                          <a:spcPts val="969"/>
                        </a:lnSpc>
                        <a:spcBef>
                          <a:spcPts val="5"/>
                        </a:spcBef>
                      </a:pPr>
                      <a:r>
                        <a:rPr dirty="0" sz="900" spc="-10">
                          <a:latin typeface="Arial MT"/>
                          <a:cs typeface="Arial MT"/>
                        </a:rPr>
                        <a:t>1,137</a:t>
                      </a:r>
                      <a:endParaRPr sz="900">
                        <a:latin typeface="Arial MT"/>
                        <a:cs typeface="Arial MT"/>
                      </a:endParaRPr>
                    </a:p>
                  </a:txBody>
                  <a:tcPr marL="0" marR="0" marB="0" marT="39370">
                    <a:lnT w="952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3A58FB"/>
                      </a:solidFill>
                      <a:prstDash val="sysDash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algn="r" marR="46990">
                        <a:lnSpc>
                          <a:spcPts val="969"/>
                        </a:lnSpc>
                        <a:spcBef>
                          <a:spcPts val="5"/>
                        </a:spcBef>
                      </a:pPr>
                      <a:r>
                        <a:rPr dirty="0" sz="900" spc="-10">
                          <a:latin typeface="Arial MT"/>
                          <a:cs typeface="Arial MT"/>
                        </a:rPr>
                        <a:t>1,307</a:t>
                      </a:r>
                      <a:endParaRPr sz="900">
                        <a:latin typeface="Arial MT"/>
                        <a:cs typeface="Arial MT"/>
                      </a:endParaRPr>
                    </a:p>
                  </a:txBody>
                  <a:tcPr marL="0" marR="0" marB="0" marT="39370"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3A58FB"/>
                      </a:solidFill>
                      <a:prstDash val="sysDash"/>
                    </a:lnB>
                  </a:tcPr>
                </a:tc>
              </a:tr>
              <a:tr h="172085">
                <a:tc gridSpan="2">
                  <a:txBody>
                    <a:bodyPr/>
                    <a:lstStyle/>
                    <a:p>
                      <a:pPr marL="109855">
                        <a:lnSpc>
                          <a:spcPts val="1070"/>
                        </a:lnSpc>
                        <a:spcBef>
                          <a:spcPts val="185"/>
                        </a:spcBef>
                      </a:pPr>
                      <a:r>
                        <a:rPr dirty="0" sz="900" i="1">
                          <a:latin typeface="Arial"/>
                          <a:cs typeface="Arial"/>
                        </a:rPr>
                        <a:t>%</a:t>
                      </a:r>
                      <a:r>
                        <a:rPr dirty="0" sz="900" spc="-35" i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900" spc="-10" i="1">
                          <a:latin typeface="Arial"/>
                          <a:cs typeface="Arial"/>
                        </a:rPr>
                        <a:t>growth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B="0" marT="23495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37465">
                        <a:lnSpc>
                          <a:spcPts val="1130"/>
                        </a:lnSpc>
                        <a:spcBef>
                          <a:spcPts val="125"/>
                        </a:spcBef>
                      </a:pPr>
                      <a:r>
                        <a:rPr dirty="0" sz="1200" spc="-50" b="1">
                          <a:solidFill>
                            <a:srgbClr val="3A58FB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15875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28575">
                      <a:solidFill>
                        <a:srgbClr val="3A58FB"/>
                      </a:solidFill>
                      <a:prstDash val="sysDash"/>
                    </a:lnR>
                  </a:tcPr>
                </a:tc>
                <a:tc gridSpan="2">
                  <a:txBody>
                    <a:bodyPr/>
                    <a:lstStyle/>
                    <a:p>
                      <a:pPr marL="46990">
                        <a:lnSpc>
                          <a:spcPts val="1070"/>
                        </a:lnSpc>
                        <a:spcBef>
                          <a:spcPts val="185"/>
                        </a:spcBef>
                      </a:pPr>
                      <a:r>
                        <a:rPr dirty="0" sz="900" spc="-10">
                          <a:latin typeface="Arial MT"/>
                          <a:cs typeface="Arial MT"/>
                        </a:rPr>
                        <a:t>339.8%</a:t>
                      </a:r>
                      <a:endParaRPr sz="900">
                        <a:latin typeface="Arial MT"/>
                        <a:cs typeface="Arial MT"/>
                      </a:endParaRPr>
                    </a:p>
                  </a:txBody>
                  <a:tcPr marL="0" marR="0" marB="0" marT="23495">
                    <a:lnL w="28575">
                      <a:solidFill>
                        <a:srgbClr val="3A58FB"/>
                      </a:solidFill>
                      <a:prstDash val="sysDash"/>
                    </a:lnL>
                    <a:lnT w="28575">
                      <a:solidFill>
                        <a:srgbClr val="3A58FB"/>
                      </a:solidFill>
                      <a:prstDash val="sysDash"/>
                    </a:lnT>
                    <a:lnB w="28575">
                      <a:solidFill>
                        <a:srgbClr val="3A58FB"/>
                      </a:solidFill>
                      <a:prstDash val="sysDash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183515">
                        <a:lnSpc>
                          <a:spcPts val="1070"/>
                        </a:lnSpc>
                        <a:spcBef>
                          <a:spcPts val="185"/>
                        </a:spcBef>
                      </a:pPr>
                      <a:r>
                        <a:rPr dirty="0" sz="900" spc="-10">
                          <a:latin typeface="Arial MT"/>
                          <a:cs typeface="Arial MT"/>
                        </a:rPr>
                        <a:t>34.1%</a:t>
                      </a:r>
                      <a:endParaRPr sz="900">
                        <a:latin typeface="Arial MT"/>
                        <a:cs typeface="Arial MT"/>
                      </a:endParaRPr>
                    </a:p>
                  </a:txBody>
                  <a:tcPr marL="0" marR="0" marB="0" marT="23495">
                    <a:lnT w="28575">
                      <a:solidFill>
                        <a:srgbClr val="3A58FB"/>
                      </a:solidFill>
                      <a:prstDash val="sysDash"/>
                    </a:lnT>
                    <a:lnB w="28575">
                      <a:solidFill>
                        <a:srgbClr val="3A58FB"/>
                      </a:solidFill>
                      <a:prstDash val="sysDash"/>
                    </a:lnB>
                  </a:tcPr>
                </a:tc>
                <a:tc>
                  <a:txBody>
                    <a:bodyPr/>
                    <a:lstStyle/>
                    <a:p>
                      <a:pPr marL="247015">
                        <a:lnSpc>
                          <a:spcPts val="1070"/>
                        </a:lnSpc>
                        <a:spcBef>
                          <a:spcPts val="185"/>
                        </a:spcBef>
                      </a:pPr>
                      <a:r>
                        <a:rPr dirty="0" sz="900" spc="-10">
                          <a:latin typeface="Arial MT"/>
                          <a:cs typeface="Arial MT"/>
                        </a:rPr>
                        <a:t>21.8%</a:t>
                      </a:r>
                      <a:endParaRPr sz="900">
                        <a:latin typeface="Arial MT"/>
                        <a:cs typeface="Arial MT"/>
                      </a:endParaRPr>
                    </a:p>
                  </a:txBody>
                  <a:tcPr marL="0" marR="0" marB="0" marT="23495">
                    <a:lnT w="28575">
                      <a:solidFill>
                        <a:srgbClr val="3A58FB"/>
                      </a:solidFill>
                      <a:prstDash val="sysDash"/>
                    </a:lnT>
                    <a:lnB w="28575">
                      <a:solidFill>
                        <a:srgbClr val="3A58FB"/>
                      </a:solidFill>
                      <a:prstDash val="sysDash"/>
                    </a:lnB>
                  </a:tcPr>
                </a:tc>
                <a:tc>
                  <a:txBody>
                    <a:bodyPr/>
                    <a:lstStyle/>
                    <a:p>
                      <a:pPr algn="r" marR="183515">
                        <a:lnSpc>
                          <a:spcPts val="1070"/>
                        </a:lnSpc>
                        <a:spcBef>
                          <a:spcPts val="185"/>
                        </a:spcBef>
                      </a:pPr>
                      <a:r>
                        <a:rPr dirty="0" sz="900" spc="-10">
                          <a:latin typeface="Arial MT"/>
                          <a:cs typeface="Arial MT"/>
                        </a:rPr>
                        <a:t>13.2%</a:t>
                      </a:r>
                      <a:endParaRPr sz="900">
                        <a:latin typeface="Arial MT"/>
                        <a:cs typeface="Arial MT"/>
                      </a:endParaRPr>
                    </a:p>
                  </a:txBody>
                  <a:tcPr marL="0" marR="0" marB="0" marT="23495">
                    <a:lnT w="28575">
                      <a:solidFill>
                        <a:srgbClr val="3A58FB"/>
                      </a:solidFill>
                      <a:prstDash val="sysDash"/>
                    </a:lnT>
                    <a:lnB w="28575">
                      <a:solidFill>
                        <a:srgbClr val="3A58FB"/>
                      </a:solidFill>
                      <a:prstDash val="sysDash"/>
                    </a:lnB>
                  </a:tcPr>
                </a:tc>
                <a:tc>
                  <a:txBody>
                    <a:bodyPr/>
                    <a:lstStyle/>
                    <a:p>
                      <a:pPr algn="r" marR="183515">
                        <a:lnSpc>
                          <a:spcPts val="1070"/>
                        </a:lnSpc>
                        <a:spcBef>
                          <a:spcPts val="185"/>
                        </a:spcBef>
                      </a:pPr>
                      <a:r>
                        <a:rPr dirty="0" sz="900" spc="-20">
                          <a:latin typeface="Arial MT"/>
                          <a:cs typeface="Arial MT"/>
                        </a:rPr>
                        <a:t>9.8%</a:t>
                      </a:r>
                      <a:endParaRPr sz="900">
                        <a:latin typeface="Arial MT"/>
                        <a:cs typeface="Arial MT"/>
                      </a:endParaRPr>
                    </a:p>
                  </a:txBody>
                  <a:tcPr marL="0" marR="0" marB="0" marT="23495">
                    <a:lnT w="28575">
                      <a:solidFill>
                        <a:srgbClr val="3A58FB"/>
                      </a:solidFill>
                      <a:prstDash val="sysDash"/>
                    </a:lnT>
                    <a:lnB w="28575">
                      <a:solidFill>
                        <a:srgbClr val="3A58FB"/>
                      </a:solidFill>
                      <a:prstDash val="sysDash"/>
                    </a:lnB>
                  </a:tcPr>
                </a:tc>
                <a:tc>
                  <a:txBody>
                    <a:bodyPr/>
                    <a:lstStyle/>
                    <a:p>
                      <a:pPr algn="r" marR="46355">
                        <a:lnSpc>
                          <a:spcPts val="1070"/>
                        </a:lnSpc>
                        <a:spcBef>
                          <a:spcPts val="185"/>
                        </a:spcBef>
                      </a:pPr>
                      <a:r>
                        <a:rPr dirty="0" sz="900" spc="-10">
                          <a:latin typeface="Arial MT"/>
                          <a:cs typeface="Arial MT"/>
                        </a:rPr>
                        <a:t>14.9%</a:t>
                      </a:r>
                      <a:endParaRPr sz="900">
                        <a:latin typeface="Arial MT"/>
                        <a:cs typeface="Arial MT"/>
                      </a:endParaRPr>
                    </a:p>
                  </a:txBody>
                  <a:tcPr marL="0" marR="0" marB="0" marT="23495">
                    <a:lnR w="9525">
                      <a:solidFill>
                        <a:srgbClr val="3A58FB"/>
                      </a:solidFill>
                      <a:prstDash val="sysDash"/>
                    </a:lnR>
                    <a:lnT w="28575">
                      <a:solidFill>
                        <a:srgbClr val="3A58FB"/>
                      </a:solidFill>
                      <a:prstDash val="sysDash"/>
                    </a:lnT>
                    <a:lnB w="28575">
                      <a:solidFill>
                        <a:srgbClr val="3A58FB"/>
                      </a:solidFill>
                      <a:prstDash val="sysDash"/>
                    </a:lnB>
                  </a:tcPr>
                </a:tc>
              </a:tr>
              <a:tr h="165735">
                <a:tc gridSpan="2">
                  <a:txBody>
                    <a:bodyPr/>
                    <a:lstStyle/>
                    <a:p>
                      <a:pPr marL="18415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dirty="0" sz="900" spc="-25">
                          <a:latin typeface="Arial MT"/>
                          <a:cs typeface="Arial MT"/>
                        </a:rPr>
                        <a:t>Adj.</a:t>
                      </a:r>
                      <a:r>
                        <a:rPr dirty="0" sz="900" spc="-4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00" spc="-10">
                          <a:latin typeface="Arial MT"/>
                          <a:cs typeface="Arial MT"/>
                        </a:rPr>
                        <a:t>EBITDA</a:t>
                      </a:r>
                      <a:endParaRPr sz="900">
                        <a:latin typeface="Arial MT"/>
                        <a:cs typeface="Arial MT"/>
                      </a:endParaRPr>
                    </a:p>
                  </a:txBody>
                  <a:tcPr marL="0" marR="0" marB="0" marT="10795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154940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dirty="0" sz="900" spc="-20">
                          <a:latin typeface="Arial MT"/>
                          <a:cs typeface="Arial MT"/>
                        </a:rPr>
                        <a:t>(45)</a:t>
                      </a:r>
                      <a:endParaRPr sz="900">
                        <a:latin typeface="Arial MT"/>
                        <a:cs typeface="Arial MT"/>
                      </a:endParaRPr>
                    </a:p>
                  </a:txBody>
                  <a:tcPr marL="0" marR="0" marB="0" marT="10795"/>
                </a:tc>
                <a:tc>
                  <a:txBody>
                    <a:bodyPr/>
                    <a:lstStyle/>
                    <a:p>
                      <a:pPr algn="r" marR="43815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dirty="0" sz="900" spc="-20">
                          <a:latin typeface="Arial MT"/>
                          <a:cs typeface="Arial MT"/>
                        </a:rPr>
                        <a:t>(57)</a:t>
                      </a:r>
                      <a:endParaRPr sz="900">
                        <a:latin typeface="Arial MT"/>
                        <a:cs typeface="Arial MT"/>
                      </a:endParaRPr>
                    </a:p>
                  </a:txBody>
                  <a:tcPr marL="0" marR="0" marB="0" marT="10795"/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 gridSpan="3">
                  <a:txBody>
                    <a:bodyPr/>
                    <a:lstStyle/>
                    <a:p>
                      <a:pPr marL="391795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dirty="0" sz="900" spc="-25">
                          <a:latin typeface="Arial MT"/>
                          <a:cs typeface="Arial MT"/>
                        </a:rPr>
                        <a:t>(8)</a:t>
                      </a:r>
                      <a:endParaRPr sz="900">
                        <a:latin typeface="Arial MT"/>
                        <a:cs typeface="Arial MT"/>
                      </a:endParaRPr>
                    </a:p>
                  </a:txBody>
                  <a:tcPr marL="0" marR="0" marB="0" marT="10795">
                    <a:lnT w="28575">
                      <a:solidFill>
                        <a:srgbClr val="3A58FB"/>
                      </a:solidFill>
                      <a:prstDash val="sysDash"/>
                    </a:lnT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186055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dirty="0" sz="900" spc="-25">
                          <a:latin typeface="Arial MT"/>
                          <a:cs typeface="Arial MT"/>
                        </a:rPr>
                        <a:t>48</a:t>
                      </a:r>
                      <a:endParaRPr sz="900">
                        <a:latin typeface="Arial MT"/>
                        <a:cs typeface="Arial MT"/>
                      </a:endParaRPr>
                    </a:p>
                  </a:txBody>
                  <a:tcPr marL="0" marR="0" marB="0" marT="10795">
                    <a:lnT w="28575">
                      <a:solidFill>
                        <a:srgbClr val="3A58FB"/>
                      </a:solidFill>
                      <a:prstDash val="sysDash"/>
                    </a:lnT>
                  </a:tcPr>
                </a:tc>
                <a:tc>
                  <a:txBody>
                    <a:bodyPr/>
                    <a:lstStyle/>
                    <a:p>
                      <a:pPr marL="375920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dirty="0" sz="900" spc="-25">
                          <a:latin typeface="Arial MT"/>
                          <a:cs typeface="Arial MT"/>
                        </a:rPr>
                        <a:t>113</a:t>
                      </a:r>
                      <a:endParaRPr sz="900">
                        <a:latin typeface="Arial MT"/>
                        <a:cs typeface="Arial MT"/>
                      </a:endParaRPr>
                    </a:p>
                  </a:txBody>
                  <a:tcPr marL="0" marR="0" marB="0" marT="10795">
                    <a:lnT w="28575">
                      <a:solidFill>
                        <a:srgbClr val="3A58FB"/>
                      </a:solidFill>
                      <a:prstDash val="sysDash"/>
                    </a:lnT>
                  </a:tcPr>
                </a:tc>
                <a:tc>
                  <a:txBody>
                    <a:bodyPr/>
                    <a:lstStyle/>
                    <a:p>
                      <a:pPr algn="r" marR="186055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dirty="0" sz="900" spc="-25">
                          <a:latin typeface="Arial MT"/>
                          <a:cs typeface="Arial MT"/>
                        </a:rPr>
                        <a:t>199</a:t>
                      </a:r>
                      <a:endParaRPr sz="900">
                        <a:latin typeface="Arial MT"/>
                        <a:cs typeface="Arial MT"/>
                      </a:endParaRPr>
                    </a:p>
                  </a:txBody>
                  <a:tcPr marL="0" marR="0" marB="0" marT="10795">
                    <a:lnT w="28575">
                      <a:solidFill>
                        <a:srgbClr val="3A58FB"/>
                      </a:solidFill>
                      <a:prstDash val="sysDash"/>
                    </a:lnT>
                  </a:tcPr>
                </a:tc>
                <a:tc>
                  <a:txBody>
                    <a:bodyPr/>
                    <a:lstStyle/>
                    <a:p>
                      <a:pPr algn="r" marR="186055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dirty="0" sz="900" spc="-25">
                          <a:latin typeface="Arial MT"/>
                          <a:cs typeface="Arial MT"/>
                        </a:rPr>
                        <a:t>269</a:t>
                      </a:r>
                      <a:endParaRPr sz="900">
                        <a:latin typeface="Arial MT"/>
                        <a:cs typeface="Arial MT"/>
                      </a:endParaRPr>
                    </a:p>
                  </a:txBody>
                  <a:tcPr marL="0" marR="0" marB="0" marT="10795">
                    <a:lnT w="28575">
                      <a:solidFill>
                        <a:srgbClr val="3A58FB"/>
                      </a:solidFill>
                      <a:prstDash val="sysDash"/>
                    </a:lnT>
                  </a:tcPr>
                </a:tc>
                <a:tc>
                  <a:txBody>
                    <a:bodyPr/>
                    <a:lstStyle/>
                    <a:p>
                      <a:pPr algn="r" marR="49530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dirty="0" sz="900" spc="-25">
                          <a:latin typeface="Arial MT"/>
                          <a:cs typeface="Arial MT"/>
                        </a:rPr>
                        <a:t>340</a:t>
                      </a:r>
                      <a:endParaRPr sz="900">
                        <a:latin typeface="Arial MT"/>
                        <a:cs typeface="Arial MT"/>
                      </a:endParaRPr>
                    </a:p>
                  </a:txBody>
                  <a:tcPr marL="0" marR="0" marB="0" marT="10795">
                    <a:lnR w="952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3A58FB"/>
                      </a:solidFill>
                      <a:prstDash val="sysDash"/>
                    </a:lnT>
                  </a:tcPr>
                </a:tc>
              </a:tr>
              <a:tr h="159385">
                <a:tc gridSpan="2">
                  <a:txBody>
                    <a:bodyPr/>
                    <a:lstStyle/>
                    <a:p>
                      <a:pPr marL="109855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dirty="0" sz="900" i="1">
                          <a:latin typeface="Arial"/>
                          <a:cs typeface="Arial"/>
                        </a:rPr>
                        <a:t>%</a:t>
                      </a:r>
                      <a:r>
                        <a:rPr dirty="0" sz="900" spc="-45" i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900" spc="-10" i="1">
                          <a:latin typeface="Arial"/>
                          <a:cs typeface="Arial"/>
                        </a:rPr>
                        <a:t>margin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B="0" marT="508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3">
                  <a:txBody>
                    <a:bodyPr/>
                    <a:lstStyle/>
                    <a:p>
                      <a:pPr marL="140970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dirty="0" sz="900" spc="-10">
                          <a:latin typeface="Arial MT"/>
                          <a:cs typeface="Arial MT"/>
                        </a:rPr>
                        <a:t>(19.8%)</a:t>
                      </a:r>
                      <a:endParaRPr sz="900">
                        <a:latin typeface="Arial MT"/>
                        <a:cs typeface="Arial MT"/>
                      </a:endParaRPr>
                    </a:p>
                  </a:txBody>
                  <a:tcPr marL="0" marR="0" marB="0" marT="508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183515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dirty="0" sz="900" spc="-10">
                          <a:latin typeface="Arial MT"/>
                          <a:cs typeface="Arial MT"/>
                        </a:rPr>
                        <a:t>71.2%</a:t>
                      </a:r>
                      <a:endParaRPr sz="900">
                        <a:latin typeface="Arial MT"/>
                        <a:cs typeface="Arial MT"/>
                      </a:endParaRPr>
                    </a:p>
                  </a:txBody>
                  <a:tcPr marL="0" marR="0" marB="0" marT="5080"/>
                </a:tc>
                <a:tc>
                  <a:txBody>
                    <a:bodyPr/>
                    <a:lstStyle/>
                    <a:p>
                      <a:pPr marL="186055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dirty="0" sz="900" spc="-10">
                          <a:latin typeface="Arial MT"/>
                          <a:cs typeface="Arial MT"/>
                        </a:rPr>
                        <a:t>113.4%</a:t>
                      </a:r>
                      <a:endParaRPr sz="900">
                        <a:latin typeface="Arial MT"/>
                        <a:cs typeface="Arial MT"/>
                      </a:endParaRPr>
                    </a:p>
                  </a:txBody>
                  <a:tcPr marL="0" marR="0" marB="0" marT="5080"/>
                </a:tc>
                <a:tc>
                  <a:txBody>
                    <a:bodyPr/>
                    <a:lstStyle/>
                    <a:p>
                      <a:pPr algn="r" marR="183515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dirty="0" sz="900" spc="-10">
                          <a:latin typeface="Arial MT"/>
                          <a:cs typeface="Arial MT"/>
                        </a:rPr>
                        <a:t>128.3%</a:t>
                      </a:r>
                      <a:endParaRPr sz="900">
                        <a:latin typeface="Arial MT"/>
                        <a:cs typeface="Arial MT"/>
                      </a:endParaRPr>
                    </a:p>
                  </a:txBody>
                  <a:tcPr marL="0" marR="0" marB="0" marT="5080"/>
                </a:tc>
                <a:tc>
                  <a:txBody>
                    <a:bodyPr/>
                    <a:lstStyle/>
                    <a:p>
                      <a:pPr algn="r" marR="183515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dirty="0" sz="900" spc="-10">
                          <a:latin typeface="Arial MT"/>
                          <a:cs typeface="Arial MT"/>
                        </a:rPr>
                        <a:t>74.1%</a:t>
                      </a:r>
                      <a:endParaRPr sz="900">
                        <a:latin typeface="Arial MT"/>
                        <a:cs typeface="Arial MT"/>
                      </a:endParaRPr>
                    </a:p>
                  </a:txBody>
                  <a:tcPr marL="0" marR="0" marB="0" marT="5080"/>
                </a:tc>
                <a:tc>
                  <a:txBody>
                    <a:bodyPr/>
                    <a:lstStyle/>
                    <a:p>
                      <a:pPr algn="r" marR="46355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dirty="0" sz="900" spc="-10">
                          <a:latin typeface="Arial MT"/>
                          <a:cs typeface="Arial MT"/>
                        </a:rPr>
                        <a:t>60.7%</a:t>
                      </a:r>
                      <a:endParaRPr sz="900">
                        <a:latin typeface="Arial MT"/>
                        <a:cs typeface="Arial MT"/>
                      </a:endParaRPr>
                    </a:p>
                  </a:txBody>
                  <a:tcPr marL="0" marR="0" marB="0" marT="508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32080">
                <a:tc gridSpan="2">
                  <a:txBody>
                    <a:bodyPr/>
                    <a:lstStyle/>
                    <a:p>
                      <a:pPr marL="109855">
                        <a:lnSpc>
                          <a:spcPts val="900"/>
                        </a:lnSpc>
                        <a:spcBef>
                          <a:spcPts val="40"/>
                        </a:spcBef>
                      </a:pPr>
                      <a:r>
                        <a:rPr dirty="0" sz="900" spc="-20">
                          <a:latin typeface="Arial MT"/>
                          <a:cs typeface="Arial MT"/>
                        </a:rPr>
                        <a:t>Depreciation</a:t>
                      </a:r>
                      <a:r>
                        <a:rPr dirty="0" sz="900" spc="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00" spc="-20">
                          <a:latin typeface="Arial MT"/>
                          <a:cs typeface="Arial MT"/>
                        </a:rPr>
                        <a:t>and</a:t>
                      </a:r>
                      <a:r>
                        <a:rPr dirty="0" sz="900" spc="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00" spc="-10">
                          <a:latin typeface="Arial MT"/>
                          <a:cs typeface="Arial MT"/>
                        </a:rPr>
                        <a:t>amortization</a:t>
                      </a:r>
                      <a:endParaRPr sz="900">
                        <a:latin typeface="Arial MT"/>
                        <a:cs typeface="Arial MT"/>
                      </a:endParaRPr>
                    </a:p>
                  </a:txBody>
                  <a:tcPr marL="0" marR="0" marB="0" marT="508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3">
                  <a:txBody>
                    <a:bodyPr/>
                    <a:lstStyle/>
                    <a:p>
                      <a:pPr marL="331470">
                        <a:lnSpc>
                          <a:spcPts val="900"/>
                        </a:lnSpc>
                        <a:spcBef>
                          <a:spcPts val="40"/>
                        </a:spcBef>
                      </a:pPr>
                      <a:r>
                        <a:rPr dirty="0" sz="900" spc="-20">
                          <a:latin typeface="Arial MT"/>
                          <a:cs typeface="Arial MT"/>
                        </a:rPr>
                        <a:t>(54)</a:t>
                      </a:r>
                      <a:endParaRPr sz="900">
                        <a:latin typeface="Arial MT"/>
                        <a:cs typeface="Arial MT"/>
                      </a:endParaRPr>
                    </a:p>
                  </a:txBody>
                  <a:tcPr marL="0" marR="0" marB="0" marT="508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147955">
                        <a:lnSpc>
                          <a:spcPts val="900"/>
                        </a:lnSpc>
                        <a:spcBef>
                          <a:spcPts val="40"/>
                        </a:spcBef>
                      </a:pPr>
                      <a:r>
                        <a:rPr dirty="0" sz="900" spc="-20">
                          <a:latin typeface="Arial MT"/>
                          <a:cs typeface="Arial MT"/>
                        </a:rPr>
                        <a:t>(65)</a:t>
                      </a:r>
                      <a:endParaRPr sz="900">
                        <a:latin typeface="Arial MT"/>
                        <a:cs typeface="Arial MT"/>
                      </a:endParaRPr>
                    </a:p>
                  </a:txBody>
                  <a:tcPr marL="0" marR="0" marB="0" marT="5080">
                    <a:lnB w="28575">
                      <a:solidFill>
                        <a:srgbClr val="00C2B0"/>
                      </a:solidFill>
                      <a:prstDash val="sysDash"/>
                    </a:lnB>
                  </a:tcPr>
                </a:tc>
                <a:tc>
                  <a:txBody>
                    <a:bodyPr/>
                    <a:lstStyle/>
                    <a:p>
                      <a:pPr algn="r" marR="147955">
                        <a:lnSpc>
                          <a:spcPts val="900"/>
                        </a:lnSpc>
                        <a:spcBef>
                          <a:spcPts val="40"/>
                        </a:spcBef>
                      </a:pPr>
                      <a:r>
                        <a:rPr dirty="0" sz="900" spc="-20">
                          <a:latin typeface="Arial MT"/>
                          <a:cs typeface="Arial MT"/>
                        </a:rPr>
                        <a:t>(75)</a:t>
                      </a:r>
                      <a:endParaRPr sz="900">
                        <a:latin typeface="Arial MT"/>
                        <a:cs typeface="Arial MT"/>
                      </a:endParaRPr>
                    </a:p>
                  </a:txBody>
                  <a:tcPr marL="0" marR="0" marB="0" marT="5080">
                    <a:lnB w="28575">
                      <a:solidFill>
                        <a:srgbClr val="00C2B0"/>
                      </a:solidFill>
                      <a:prstDash val="sysDash"/>
                    </a:lnB>
                  </a:tcPr>
                </a:tc>
                <a:tc>
                  <a:txBody>
                    <a:bodyPr/>
                    <a:lstStyle/>
                    <a:p>
                      <a:pPr algn="r" marR="147955">
                        <a:lnSpc>
                          <a:spcPts val="900"/>
                        </a:lnSpc>
                        <a:spcBef>
                          <a:spcPts val="40"/>
                        </a:spcBef>
                      </a:pPr>
                      <a:r>
                        <a:rPr dirty="0" sz="900" spc="-20">
                          <a:latin typeface="Arial MT"/>
                          <a:cs typeface="Arial MT"/>
                        </a:rPr>
                        <a:t>(78)</a:t>
                      </a:r>
                      <a:endParaRPr sz="900">
                        <a:latin typeface="Arial MT"/>
                        <a:cs typeface="Arial MT"/>
                      </a:endParaRPr>
                    </a:p>
                  </a:txBody>
                  <a:tcPr marL="0" marR="0" marB="0" marT="5080">
                    <a:lnB w="28575">
                      <a:solidFill>
                        <a:srgbClr val="00C2B0"/>
                      </a:solidFill>
                      <a:prstDash val="sysDash"/>
                    </a:lnB>
                  </a:tcPr>
                </a:tc>
                <a:tc>
                  <a:txBody>
                    <a:bodyPr/>
                    <a:lstStyle/>
                    <a:p>
                      <a:pPr algn="r" marR="147955">
                        <a:lnSpc>
                          <a:spcPts val="900"/>
                        </a:lnSpc>
                        <a:spcBef>
                          <a:spcPts val="40"/>
                        </a:spcBef>
                      </a:pPr>
                      <a:r>
                        <a:rPr dirty="0" sz="900" spc="-20">
                          <a:latin typeface="Arial MT"/>
                          <a:cs typeface="Arial MT"/>
                        </a:rPr>
                        <a:t>(92)</a:t>
                      </a:r>
                      <a:endParaRPr sz="900">
                        <a:latin typeface="Arial MT"/>
                        <a:cs typeface="Arial MT"/>
                      </a:endParaRPr>
                    </a:p>
                  </a:txBody>
                  <a:tcPr marL="0" marR="0" marB="0" marT="5080">
                    <a:lnB w="28575">
                      <a:solidFill>
                        <a:srgbClr val="00C2B0"/>
                      </a:solidFill>
                      <a:prstDash val="sysDash"/>
                    </a:lnB>
                  </a:tcPr>
                </a:tc>
                <a:tc>
                  <a:txBody>
                    <a:bodyPr/>
                    <a:lstStyle/>
                    <a:p>
                      <a:pPr algn="r" marR="11430">
                        <a:lnSpc>
                          <a:spcPts val="900"/>
                        </a:lnSpc>
                        <a:spcBef>
                          <a:spcPts val="40"/>
                        </a:spcBef>
                      </a:pPr>
                      <a:r>
                        <a:rPr dirty="0" sz="900" spc="-10">
                          <a:latin typeface="Arial MT"/>
                          <a:cs typeface="Arial MT"/>
                        </a:rPr>
                        <a:t>(101)</a:t>
                      </a:r>
                      <a:endParaRPr sz="900">
                        <a:latin typeface="Arial MT"/>
                        <a:cs typeface="Arial MT"/>
                      </a:endParaRPr>
                    </a:p>
                  </a:txBody>
                  <a:tcPr marL="0" marR="0" marB="0" marT="5080">
                    <a:lnR w="9525">
                      <a:solidFill>
                        <a:srgbClr val="000000"/>
                      </a:solidFill>
                      <a:prstDash val="solid"/>
                    </a:lnR>
                    <a:lnB w="28575">
                      <a:solidFill>
                        <a:srgbClr val="00C2B0"/>
                      </a:solidFill>
                      <a:prstDash val="sysDash"/>
                    </a:lnB>
                  </a:tcPr>
                </a:tc>
              </a:tr>
              <a:tr h="172085">
                <a:tc gridSpan="2">
                  <a:txBody>
                    <a:bodyPr/>
                    <a:lstStyle/>
                    <a:p>
                      <a:pPr marL="109855">
                        <a:lnSpc>
                          <a:spcPts val="1000"/>
                        </a:lnSpc>
                        <a:spcBef>
                          <a:spcPts val="254"/>
                        </a:spcBef>
                      </a:pPr>
                      <a:r>
                        <a:rPr dirty="0" sz="900" spc="-10">
                          <a:latin typeface="Arial MT"/>
                          <a:cs typeface="Arial MT"/>
                        </a:rPr>
                        <a:t>Stock-based</a:t>
                      </a:r>
                      <a:r>
                        <a:rPr dirty="0" sz="900" spc="-3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00" spc="-10">
                          <a:latin typeface="Arial MT"/>
                          <a:cs typeface="Arial MT"/>
                        </a:rPr>
                        <a:t>compensation</a:t>
                      </a:r>
                      <a:endParaRPr sz="900">
                        <a:latin typeface="Arial MT"/>
                        <a:cs typeface="Arial MT"/>
                      </a:endParaRPr>
                    </a:p>
                  </a:txBody>
                  <a:tcPr marL="0" marR="0" marB="0" marT="32384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marL="48895">
                        <a:lnSpc>
                          <a:spcPts val="1170"/>
                        </a:lnSpc>
                        <a:spcBef>
                          <a:spcPts val="85"/>
                        </a:spcBef>
                      </a:pPr>
                      <a:r>
                        <a:rPr dirty="0" sz="1200" spc="-50" b="1">
                          <a:solidFill>
                            <a:srgbClr val="00C2B0"/>
                          </a:solidFill>
                          <a:latin typeface="Arial"/>
                          <a:cs typeface="Arial"/>
                        </a:rPr>
                        <a:t>2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10795">
                    <a:lnR w="28575">
                      <a:solidFill>
                        <a:srgbClr val="00C2B0"/>
                      </a:solidFill>
                      <a:prstDash val="sysDash"/>
                    </a:lnR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57150">
                        <a:lnSpc>
                          <a:spcPts val="1000"/>
                        </a:lnSpc>
                        <a:spcBef>
                          <a:spcPts val="254"/>
                        </a:spcBef>
                      </a:pPr>
                      <a:r>
                        <a:rPr dirty="0" sz="900" spc="-20">
                          <a:latin typeface="Arial MT"/>
                          <a:cs typeface="Arial MT"/>
                        </a:rPr>
                        <a:t>(28)</a:t>
                      </a:r>
                      <a:endParaRPr sz="900">
                        <a:latin typeface="Arial MT"/>
                        <a:cs typeface="Arial MT"/>
                      </a:endParaRPr>
                    </a:p>
                  </a:txBody>
                  <a:tcPr marL="0" marR="0" marB="0" marT="32384">
                    <a:lnL w="28575">
                      <a:solidFill>
                        <a:srgbClr val="00C2B0"/>
                      </a:solidFill>
                      <a:prstDash val="sysDash"/>
                    </a:lnL>
                    <a:lnT w="28575">
                      <a:solidFill>
                        <a:srgbClr val="00C2B0"/>
                      </a:solidFill>
                      <a:prstDash val="sysDash"/>
                    </a:lnT>
                    <a:lnB w="28575">
                      <a:solidFill>
                        <a:srgbClr val="00C2B0"/>
                      </a:solidFill>
                      <a:prstDash val="sysDash"/>
                    </a:lnB>
                  </a:tcPr>
                </a:tc>
                <a:tc>
                  <a:txBody>
                    <a:bodyPr/>
                    <a:lstStyle/>
                    <a:p>
                      <a:pPr algn="r" marR="147955">
                        <a:lnSpc>
                          <a:spcPts val="1000"/>
                        </a:lnSpc>
                        <a:spcBef>
                          <a:spcPts val="254"/>
                        </a:spcBef>
                      </a:pPr>
                      <a:r>
                        <a:rPr dirty="0" sz="900" spc="-20">
                          <a:latin typeface="Arial MT"/>
                          <a:cs typeface="Arial MT"/>
                        </a:rPr>
                        <a:t>(27)</a:t>
                      </a:r>
                      <a:endParaRPr sz="900">
                        <a:latin typeface="Arial MT"/>
                        <a:cs typeface="Arial MT"/>
                      </a:endParaRPr>
                    </a:p>
                  </a:txBody>
                  <a:tcPr marL="0" marR="0" marB="0" marT="32384">
                    <a:lnT w="28575">
                      <a:solidFill>
                        <a:srgbClr val="00C2B0"/>
                      </a:solidFill>
                      <a:prstDash val="sysDash"/>
                    </a:lnT>
                    <a:lnB w="28575">
                      <a:solidFill>
                        <a:srgbClr val="00C2B0"/>
                      </a:solidFill>
                      <a:prstDash val="sysDash"/>
                    </a:lnB>
                  </a:tcPr>
                </a:tc>
                <a:tc>
                  <a:txBody>
                    <a:bodyPr/>
                    <a:lstStyle/>
                    <a:p>
                      <a:pPr algn="r" marR="147955">
                        <a:lnSpc>
                          <a:spcPts val="1000"/>
                        </a:lnSpc>
                        <a:spcBef>
                          <a:spcPts val="254"/>
                        </a:spcBef>
                      </a:pPr>
                      <a:r>
                        <a:rPr dirty="0" sz="900" spc="-20">
                          <a:latin typeface="Arial MT"/>
                          <a:cs typeface="Arial MT"/>
                        </a:rPr>
                        <a:t>(30)</a:t>
                      </a:r>
                      <a:endParaRPr sz="900">
                        <a:latin typeface="Arial MT"/>
                        <a:cs typeface="Arial MT"/>
                      </a:endParaRPr>
                    </a:p>
                  </a:txBody>
                  <a:tcPr marL="0" marR="0" marB="0" marT="32384">
                    <a:lnT w="28575">
                      <a:solidFill>
                        <a:srgbClr val="00C2B0"/>
                      </a:solidFill>
                      <a:prstDash val="sysDash"/>
                    </a:lnT>
                    <a:lnB w="28575">
                      <a:solidFill>
                        <a:srgbClr val="00C2B0"/>
                      </a:solidFill>
                      <a:prstDash val="sysDash"/>
                    </a:lnB>
                  </a:tcPr>
                </a:tc>
                <a:tc>
                  <a:txBody>
                    <a:bodyPr/>
                    <a:lstStyle/>
                    <a:p>
                      <a:pPr algn="r" marR="147955">
                        <a:lnSpc>
                          <a:spcPts val="1000"/>
                        </a:lnSpc>
                        <a:spcBef>
                          <a:spcPts val="254"/>
                        </a:spcBef>
                      </a:pPr>
                      <a:r>
                        <a:rPr dirty="0" sz="900" spc="-20">
                          <a:latin typeface="Arial MT"/>
                          <a:cs typeface="Arial MT"/>
                        </a:rPr>
                        <a:t>(31)</a:t>
                      </a:r>
                      <a:endParaRPr sz="900">
                        <a:latin typeface="Arial MT"/>
                        <a:cs typeface="Arial MT"/>
                      </a:endParaRPr>
                    </a:p>
                  </a:txBody>
                  <a:tcPr marL="0" marR="0" marB="0" marT="32384">
                    <a:lnT w="28575">
                      <a:solidFill>
                        <a:srgbClr val="00C2B0"/>
                      </a:solidFill>
                      <a:prstDash val="sysDash"/>
                    </a:lnT>
                    <a:lnB w="28575">
                      <a:solidFill>
                        <a:srgbClr val="00C2B0"/>
                      </a:solidFill>
                      <a:prstDash val="sysDash"/>
                    </a:lnB>
                  </a:tcPr>
                </a:tc>
                <a:tc>
                  <a:txBody>
                    <a:bodyPr/>
                    <a:lstStyle/>
                    <a:p>
                      <a:pPr algn="r" marR="147955">
                        <a:lnSpc>
                          <a:spcPts val="1000"/>
                        </a:lnSpc>
                        <a:spcBef>
                          <a:spcPts val="254"/>
                        </a:spcBef>
                      </a:pPr>
                      <a:r>
                        <a:rPr dirty="0" sz="900" spc="-20">
                          <a:latin typeface="Arial MT"/>
                          <a:cs typeface="Arial MT"/>
                        </a:rPr>
                        <a:t>(30)</a:t>
                      </a:r>
                      <a:endParaRPr sz="900">
                        <a:latin typeface="Arial MT"/>
                        <a:cs typeface="Arial MT"/>
                      </a:endParaRPr>
                    </a:p>
                  </a:txBody>
                  <a:tcPr marL="0" marR="0" marB="0" marT="32384">
                    <a:lnT w="28575">
                      <a:solidFill>
                        <a:srgbClr val="00C2B0"/>
                      </a:solidFill>
                      <a:prstDash val="sysDash"/>
                    </a:lnT>
                    <a:lnB w="28575">
                      <a:solidFill>
                        <a:srgbClr val="00C2B0"/>
                      </a:solidFill>
                      <a:prstDash val="sysDash"/>
                    </a:lnB>
                  </a:tcPr>
                </a:tc>
                <a:tc>
                  <a:txBody>
                    <a:bodyPr/>
                    <a:lstStyle/>
                    <a:p>
                      <a:pPr algn="r" marR="11430">
                        <a:lnSpc>
                          <a:spcPts val="1000"/>
                        </a:lnSpc>
                        <a:spcBef>
                          <a:spcPts val="254"/>
                        </a:spcBef>
                      </a:pPr>
                      <a:r>
                        <a:rPr dirty="0" sz="900" spc="-20">
                          <a:latin typeface="Arial MT"/>
                          <a:cs typeface="Arial MT"/>
                        </a:rPr>
                        <a:t>(30)</a:t>
                      </a:r>
                      <a:endParaRPr sz="900">
                        <a:latin typeface="Arial MT"/>
                        <a:cs typeface="Arial MT"/>
                      </a:endParaRPr>
                    </a:p>
                  </a:txBody>
                  <a:tcPr marL="0" marR="0" marB="0" marT="32384">
                    <a:lnR w="9525">
                      <a:solidFill>
                        <a:srgbClr val="00C2B0"/>
                      </a:solidFill>
                      <a:prstDash val="sysDash"/>
                    </a:lnR>
                    <a:lnT w="28575">
                      <a:solidFill>
                        <a:srgbClr val="00C2B0"/>
                      </a:solidFill>
                      <a:prstDash val="sysDash"/>
                    </a:lnT>
                    <a:lnB w="28575">
                      <a:solidFill>
                        <a:srgbClr val="00C2B0"/>
                      </a:solidFill>
                      <a:prstDash val="sysDash"/>
                    </a:lnB>
                  </a:tcPr>
                </a:tc>
              </a:tr>
              <a:tr h="174625">
                <a:tc gridSpan="2">
                  <a:txBody>
                    <a:bodyPr/>
                    <a:lstStyle/>
                    <a:p>
                      <a:pPr marL="18415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dirty="0" sz="900" spc="-20">
                          <a:latin typeface="Arial MT"/>
                          <a:cs typeface="Arial MT"/>
                        </a:rPr>
                        <a:t>EBIT</a:t>
                      </a:r>
                      <a:endParaRPr sz="900">
                        <a:latin typeface="Arial MT"/>
                        <a:cs typeface="Arial MT"/>
                      </a:endParaRPr>
                    </a:p>
                  </a:txBody>
                  <a:tcPr marL="0" marR="0" marB="0" marT="2032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154940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dirty="0" sz="900" spc="-20">
                          <a:latin typeface="Arial MT"/>
                          <a:cs typeface="Arial MT"/>
                        </a:rPr>
                        <a:t>(83)</a:t>
                      </a:r>
                      <a:endParaRPr sz="900">
                        <a:latin typeface="Arial MT"/>
                        <a:cs typeface="Arial MT"/>
                      </a:endParaRPr>
                    </a:p>
                  </a:txBody>
                  <a:tcPr marL="0" marR="0" marB="0" marT="20320"/>
                </a:tc>
                <a:tc>
                  <a:txBody>
                    <a:bodyPr/>
                    <a:lstStyle/>
                    <a:p>
                      <a:pPr algn="r" marR="43815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dirty="0" sz="900" spc="-10">
                          <a:latin typeface="Arial MT"/>
                          <a:cs typeface="Arial MT"/>
                        </a:rPr>
                        <a:t>(131)</a:t>
                      </a:r>
                      <a:endParaRPr sz="900">
                        <a:latin typeface="Arial MT"/>
                        <a:cs typeface="Arial MT"/>
                      </a:endParaRPr>
                    </a:p>
                  </a:txBody>
                  <a:tcPr marL="0" marR="0" marB="0" marT="2032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 gridSpan="3">
                  <a:txBody>
                    <a:bodyPr/>
                    <a:lstStyle/>
                    <a:p>
                      <a:pPr marL="331470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dirty="0" sz="900" spc="-20">
                          <a:latin typeface="Arial MT"/>
                          <a:cs typeface="Arial MT"/>
                        </a:rPr>
                        <a:t>(91)</a:t>
                      </a:r>
                      <a:endParaRPr sz="900">
                        <a:latin typeface="Arial MT"/>
                        <a:cs typeface="Arial MT"/>
                      </a:endParaRPr>
                    </a:p>
                  </a:txBody>
                  <a:tcPr marL="0" marR="0" marB="0" marT="2032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147955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dirty="0" sz="900" spc="-20">
                          <a:latin typeface="Arial MT"/>
                          <a:cs typeface="Arial MT"/>
                        </a:rPr>
                        <a:t>(45)</a:t>
                      </a:r>
                      <a:endParaRPr sz="900">
                        <a:latin typeface="Arial MT"/>
                        <a:cs typeface="Arial MT"/>
                      </a:endParaRPr>
                    </a:p>
                  </a:txBody>
                  <a:tcPr marL="0" marR="0" marB="0" marT="20320">
                    <a:lnT w="28575">
                      <a:solidFill>
                        <a:srgbClr val="00C2B0"/>
                      </a:solidFill>
                      <a:prstDash val="sysDash"/>
                    </a:lnT>
                  </a:tcPr>
                </a:tc>
                <a:tc>
                  <a:txBody>
                    <a:bodyPr/>
                    <a:lstStyle/>
                    <a:p>
                      <a:pPr algn="r" marR="182880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dirty="0" sz="900" spc="-50">
                          <a:latin typeface="Arial MT"/>
                          <a:cs typeface="Arial MT"/>
                        </a:rPr>
                        <a:t>8</a:t>
                      </a:r>
                      <a:endParaRPr sz="900">
                        <a:latin typeface="Arial MT"/>
                        <a:cs typeface="Arial MT"/>
                      </a:endParaRPr>
                    </a:p>
                  </a:txBody>
                  <a:tcPr marL="0" marR="0" marB="0" marT="20320">
                    <a:lnT w="28575">
                      <a:solidFill>
                        <a:srgbClr val="00C2B0"/>
                      </a:solidFill>
                      <a:prstDash val="sysDash"/>
                    </a:lnT>
                  </a:tcPr>
                </a:tc>
                <a:tc>
                  <a:txBody>
                    <a:bodyPr/>
                    <a:lstStyle/>
                    <a:p>
                      <a:pPr algn="r" marR="186055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dirty="0" sz="900" spc="-25">
                          <a:latin typeface="Arial MT"/>
                          <a:cs typeface="Arial MT"/>
                        </a:rPr>
                        <a:t>91</a:t>
                      </a:r>
                      <a:endParaRPr sz="900">
                        <a:latin typeface="Arial MT"/>
                        <a:cs typeface="Arial MT"/>
                      </a:endParaRPr>
                    </a:p>
                  </a:txBody>
                  <a:tcPr marL="0" marR="0" marB="0" marT="20320">
                    <a:lnT w="28575">
                      <a:solidFill>
                        <a:srgbClr val="00C2B0"/>
                      </a:solidFill>
                      <a:prstDash val="sysDash"/>
                    </a:lnT>
                  </a:tcPr>
                </a:tc>
                <a:tc>
                  <a:txBody>
                    <a:bodyPr/>
                    <a:lstStyle/>
                    <a:p>
                      <a:pPr algn="r" marR="186055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dirty="0" sz="900" spc="-25">
                          <a:latin typeface="Arial MT"/>
                          <a:cs typeface="Arial MT"/>
                        </a:rPr>
                        <a:t>147</a:t>
                      </a:r>
                      <a:endParaRPr sz="900">
                        <a:latin typeface="Arial MT"/>
                        <a:cs typeface="Arial MT"/>
                      </a:endParaRPr>
                    </a:p>
                  </a:txBody>
                  <a:tcPr marL="0" marR="0" marB="0" marT="20320">
                    <a:lnT w="28575">
                      <a:solidFill>
                        <a:srgbClr val="00C2B0"/>
                      </a:solidFill>
                      <a:prstDash val="sysDash"/>
                    </a:lnT>
                  </a:tcPr>
                </a:tc>
                <a:tc>
                  <a:txBody>
                    <a:bodyPr/>
                    <a:lstStyle/>
                    <a:p>
                      <a:pPr algn="r" marR="49530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dirty="0" sz="900" spc="-25">
                          <a:latin typeface="Arial MT"/>
                          <a:cs typeface="Arial MT"/>
                        </a:rPr>
                        <a:t>209</a:t>
                      </a:r>
                      <a:endParaRPr sz="900">
                        <a:latin typeface="Arial MT"/>
                        <a:cs typeface="Arial MT"/>
                      </a:endParaRPr>
                    </a:p>
                  </a:txBody>
                  <a:tcPr marL="0" marR="0" marB="0" marT="20320">
                    <a:lnR w="952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C2B0"/>
                      </a:solidFill>
                      <a:prstDash val="sysDash"/>
                    </a:lnT>
                  </a:tcPr>
                </a:tc>
              </a:tr>
              <a:tr h="159385">
                <a:tc gridSpan="2">
                  <a:txBody>
                    <a:bodyPr/>
                    <a:lstStyle/>
                    <a:p>
                      <a:pPr marL="18415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dirty="0" sz="900" spc="-20">
                          <a:latin typeface="Arial MT"/>
                          <a:cs typeface="Arial MT"/>
                        </a:rPr>
                        <a:t>Tax</a:t>
                      </a:r>
                      <a:r>
                        <a:rPr dirty="0" sz="900" spc="-3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00" spc="-20">
                          <a:latin typeface="Arial MT"/>
                          <a:cs typeface="Arial MT"/>
                        </a:rPr>
                        <a:t>Rate</a:t>
                      </a:r>
                      <a:endParaRPr sz="900">
                        <a:latin typeface="Arial MT"/>
                        <a:cs typeface="Arial MT"/>
                      </a:endParaRPr>
                    </a:p>
                  </a:txBody>
                  <a:tcPr marL="0" marR="0" marB="0" marT="508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205740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dirty="0" sz="900" spc="-20" i="1">
                          <a:latin typeface="Arial"/>
                          <a:cs typeface="Arial"/>
                        </a:rPr>
                        <a:t>0.0%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B="0" marT="5080"/>
                </a:tc>
                <a:tc>
                  <a:txBody>
                    <a:bodyPr/>
                    <a:lstStyle/>
                    <a:p>
                      <a:pPr algn="r" marR="59055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dirty="0" sz="900" spc="-10" i="1">
                          <a:latin typeface="Arial"/>
                          <a:cs typeface="Arial"/>
                        </a:rPr>
                        <a:t>(10.9%)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B="0" marT="508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 gridSpan="3">
                  <a:txBody>
                    <a:bodyPr/>
                    <a:lstStyle/>
                    <a:p>
                      <a:pPr marL="186690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dirty="0" sz="900" spc="-10" i="1">
                          <a:latin typeface="Arial"/>
                          <a:cs typeface="Arial"/>
                        </a:rPr>
                        <a:t>(9.0%)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B="0" marT="508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163195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dirty="0" sz="900" spc="-10" i="1">
                          <a:latin typeface="Arial"/>
                          <a:cs typeface="Arial"/>
                        </a:rPr>
                        <a:t>(9.0%)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B="0" marT="5080"/>
                </a:tc>
                <a:tc>
                  <a:txBody>
                    <a:bodyPr/>
                    <a:lstStyle/>
                    <a:p>
                      <a:pPr marL="292735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dirty="0" sz="900" spc="-20" i="1">
                          <a:latin typeface="Arial"/>
                          <a:cs typeface="Arial"/>
                        </a:rPr>
                        <a:t>0.0%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B="0" marT="5080"/>
                </a:tc>
                <a:tc>
                  <a:txBody>
                    <a:bodyPr/>
                    <a:lstStyle/>
                    <a:p>
                      <a:pPr marL="292100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dirty="0" sz="900" spc="-20" i="1">
                          <a:latin typeface="Arial"/>
                          <a:cs typeface="Arial"/>
                        </a:rPr>
                        <a:t>0.0%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B="0" marT="5080"/>
                </a:tc>
                <a:tc>
                  <a:txBody>
                    <a:bodyPr/>
                    <a:lstStyle/>
                    <a:p>
                      <a:pPr marL="292100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dirty="0" sz="900" spc="-20" i="1">
                          <a:latin typeface="Arial"/>
                          <a:cs typeface="Arial"/>
                        </a:rPr>
                        <a:t>0.0%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B="0" marT="5080"/>
                </a:tc>
                <a:tc>
                  <a:txBody>
                    <a:bodyPr/>
                    <a:lstStyle/>
                    <a:p>
                      <a:pPr algn="r" marR="61594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dirty="0" sz="900" spc="-20" i="1">
                          <a:latin typeface="Arial"/>
                          <a:cs typeface="Arial"/>
                        </a:rPr>
                        <a:t>0.0%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B="0" marT="508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95910">
                <a:tc gridSpan="2">
                  <a:txBody>
                    <a:bodyPr/>
                    <a:lstStyle/>
                    <a:p>
                      <a:pPr marL="18415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dirty="0" sz="900" spc="-10" b="1">
                          <a:latin typeface="Arial"/>
                          <a:cs typeface="Arial"/>
                        </a:rPr>
                        <a:t>EBIAT</a:t>
                      </a:r>
                      <a:r>
                        <a:rPr dirty="0" sz="900" spc="-5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900" spc="-10" b="1">
                          <a:latin typeface="Arial"/>
                          <a:cs typeface="Arial"/>
                        </a:rPr>
                        <a:t>(NOPAT)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B="0" marT="508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154940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dirty="0" sz="900" spc="-20" b="1">
                          <a:latin typeface="Arial"/>
                          <a:cs typeface="Arial"/>
                        </a:rPr>
                        <a:t>(83)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B="0" marT="5080"/>
                </a:tc>
                <a:tc>
                  <a:txBody>
                    <a:bodyPr/>
                    <a:lstStyle/>
                    <a:p>
                      <a:pPr algn="r" marR="43815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dirty="0" sz="900" spc="-10" b="1">
                          <a:latin typeface="Arial"/>
                          <a:cs typeface="Arial"/>
                        </a:rPr>
                        <a:t>(145)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B="0" marT="508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 gridSpan="3">
                  <a:txBody>
                    <a:bodyPr/>
                    <a:lstStyle/>
                    <a:p>
                      <a:pPr marL="331470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dirty="0" sz="900" spc="-20" b="1">
                          <a:latin typeface="Arial"/>
                          <a:cs typeface="Arial"/>
                        </a:rPr>
                        <a:t>(99)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B="0" marT="508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147955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dirty="0" sz="900" spc="-20" b="1">
                          <a:latin typeface="Arial"/>
                          <a:cs typeface="Arial"/>
                        </a:rPr>
                        <a:t>(49)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B="0" marT="5080">
                    <a:lnB w="28575">
                      <a:solidFill>
                        <a:srgbClr val="FFC000"/>
                      </a:solidFill>
                      <a:prstDash val="sysDash"/>
                    </a:lnB>
                  </a:tcPr>
                </a:tc>
                <a:tc>
                  <a:txBody>
                    <a:bodyPr/>
                    <a:lstStyle/>
                    <a:p>
                      <a:pPr algn="r" marR="182880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dirty="0" sz="900" spc="-50" b="1">
                          <a:latin typeface="Arial"/>
                          <a:cs typeface="Arial"/>
                        </a:rPr>
                        <a:t>8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B="0" marT="5080">
                    <a:lnB w="28575">
                      <a:solidFill>
                        <a:srgbClr val="FFC000"/>
                      </a:solidFill>
                      <a:prstDash val="sysDash"/>
                    </a:lnB>
                  </a:tcPr>
                </a:tc>
                <a:tc>
                  <a:txBody>
                    <a:bodyPr/>
                    <a:lstStyle/>
                    <a:p>
                      <a:pPr algn="r" marR="186055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dirty="0" sz="900" spc="-25" b="1">
                          <a:latin typeface="Arial"/>
                          <a:cs typeface="Arial"/>
                        </a:rPr>
                        <a:t>91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B="0" marT="5080">
                    <a:lnB w="28575">
                      <a:solidFill>
                        <a:srgbClr val="FFC000"/>
                      </a:solidFill>
                      <a:prstDash val="sysDash"/>
                    </a:lnB>
                  </a:tcPr>
                </a:tc>
                <a:tc>
                  <a:txBody>
                    <a:bodyPr/>
                    <a:lstStyle/>
                    <a:p>
                      <a:pPr algn="r" marR="186055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dirty="0" sz="900" spc="-25" b="1">
                          <a:latin typeface="Arial"/>
                          <a:cs typeface="Arial"/>
                        </a:rPr>
                        <a:t>147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B="0" marT="5080">
                    <a:lnB w="28575">
                      <a:solidFill>
                        <a:srgbClr val="FFC000"/>
                      </a:solidFill>
                      <a:prstDash val="sysDash"/>
                    </a:lnB>
                  </a:tcPr>
                </a:tc>
                <a:tc>
                  <a:txBody>
                    <a:bodyPr/>
                    <a:lstStyle/>
                    <a:p>
                      <a:pPr algn="r" marR="49530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dirty="0" sz="900" spc="-25" b="1">
                          <a:latin typeface="Arial"/>
                          <a:cs typeface="Arial"/>
                        </a:rPr>
                        <a:t>209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B="0" marT="5080">
                    <a:lnR w="9525">
                      <a:solidFill>
                        <a:srgbClr val="000000"/>
                      </a:solidFill>
                      <a:prstDash val="solid"/>
                    </a:lnR>
                    <a:lnB w="28575">
                      <a:solidFill>
                        <a:srgbClr val="FFC000"/>
                      </a:solidFill>
                      <a:prstDash val="sysDash"/>
                    </a:lnB>
                  </a:tcPr>
                </a:tc>
              </a:tr>
              <a:tr h="172085">
                <a:tc gridSpan="2">
                  <a:txBody>
                    <a:bodyPr/>
                    <a:lstStyle/>
                    <a:p>
                      <a:pPr marL="109855">
                        <a:lnSpc>
                          <a:spcPts val="1030"/>
                        </a:lnSpc>
                        <a:spcBef>
                          <a:spcPts val="225"/>
                        </a:spcBef>
                      </a:pPr>
                      <a:r>
                        <a:rPr dirty="0" sz="900" spc="-20">
                          <a:latin typeface="Arial MT"/>
                          <a:cs typeface="Arial MT"/>
                        </a:rPr>
                        <a:t>Depreciation</a:t>
                      </a:r>
                      <a:r>
                        <a:rPr dirty="0" sz="900" spc="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00" spc="-20">
                          <a:latin typeface="Arial MT"/>
                          <a:cs typeface="Arial MT"/>
                        </a:rPr>
                        <a:t>and</a:t>
                      </a:r>
                      <a:r>
                        <a:rPr dirty="0" sz="900" spc="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00" spc="-10">
                          <a:latin typeface="Arial MT"/>
                          <a:cs typeface="Arial MT"/>
                        </a:rPr>
                        <a:t>amortization</a:t>
                      </a:r>
                      <a:endParaRPr sz="900">
                        <a:latin typeface="Arial MT"/>
                        <a:cs typeface="Arial MT"/>
                      </a:endParaRPr>
                    </a:p>
                  </a:txBody>
                  <a:tcPr marL="0" marR="0" marB="0" marT="28575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marL="57150">
                        <a:lnSpc>
                          <a:spcPts val="1255"/>
                        </a:lnSpc>
                      </a:pPr>
                      <a:r>
                        <a:rPr dirty="0" sz="1200" spc="-50" b="1">
                          <a:solidFill>
                            <a:srgbClr val="FFC000"/>
                          </a:solidFill>
                          <a:latin typeface="Arial"/>
                          <a:cs typeface="Arial"/>
                        </a:rPr>
                        <a:t>3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R w="28575">
                      <a:solidFill>
                        <a:srgbClr val="FFC000"/>
                      </a:solidFill>
                      <a:prstDash val="sysDash"/>
                    </a:lnR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95250">
                        <a:lnSpc>
                          <a:spcPts val="1030"/>
                        </a:lnSpc>
                        <a:spcBef>
                          <a:spcPts val="225"/>
                        </a:spcBef>
                      </a:pPr>
                      <a:r>
                        <a:rPr dirty="0" sz="900" spc="-25">
                          <a:latin typeface="Arial MT"/>
                          <a:cs typeface="Arial MT"/>
                        </a:rPr>
                        <a:t>54</a:t>
                      </a:r>
                      <a:endParaRPr sz="900">
                        <a:latin typeface="Arial MT"/>
                        <a:cs typeface="Arial MT"/>
                      </a:endParaRPr>
                    </a:p>
                  </a:txBody>
                  <a:tcPr marL="0" marR="0" marB="0" marT="28575">
                    <a:lnL w="28575">
                      <a:solidFill>
                        <a:srgbClr val="FFC000"/>
                      </a:solidFill>
                      <a:prstDash val="sysDash"/>
                    </a:lnL>
                    <a:lnT w="28575">
                      <a:solidFill>
                        <a:srgbClr val="FFC000"/>
                      </a:solidFill>
                      <a:prstDash val="sysDash"/>
                    </a:lnT>
                    <a:lnB w="28575">
                      <a:solidFill>
                        <a:srgbClr val="FFC000"/>
                      </a:solidFill>
                      <a:prstDash val="sysDash"/>
                    </a:lnB>
                  </a:tcPr>
                </a:tc>
                <a:tc>
                  <a:txBody>
                    <a:bodyPr/>
                    <a:lstStyle/>
                    <a:p>
                      <a:pPr algn="r" marR="186055">
                        <a:lnSpc>
                          <a:spcPts val="1030"/>
                        </a:lnSpc>
                        <a:spcBef>
                          <a:spcPts val="225"/>
                        </a:spcBef>
                      </a:pPr>
                      <a:r>
                        <a:rPr dirty="0" sz="900" spc="-25">
                          <a:latin typeface="Arial MT"/>
                          <a:cs typeface="Arial MT"/>
                        </a:rPr>
                        <a:t>65</a:t>
                      </a:r>
                      <a:endParaRPr sz="900">
                        <a:latin typeface="Arial MT"/>
                        <a:cs typeface="Arial MT"/>
                      </a:endParaRPr>
                    </a:p>
                  </a:txBody>
                  <a:tcPr marL="0" marR="0" marB="0" marT="28575">
                    <a:lnT w="28575">
                      <a:solidFill>
                        <a:srgbClr val="FFC000"/>
                      </a:solidFill>
                      <a:prstDash val="sysDash"/>
                    </a:lnT>
                    <a:lnB w="28575">
                      <a:solidFill>
                        <a:srgbClr val="FFC000"/>
                      </a:solidFill>
                      <a:prstDash val="sysDash"/>
                    </a:lnB>
                  </a:tcPr>
                </a:tc>
                <a:tc>
                  <a:txBody>
                    <a:bodyPr/>
                    <a:lstStyle/>
                    <a:p>
                      <a:pPr algn="r" marR="186055">
                        <a:lnSpc>
                          <a:spcPts val="1030"/>
                        </a:lnSpc>
                        <a:spcBef>
                          <a:spcPts val="225"/>
                        </a:spcBef>
                      </a:pPr>
                      <a:r>
                        <a:rPr dirty="0" sz="900" spc="-25">
                          <a:latin typeface="Arial MT"/>
                          <a:cs typeface="Arial MT"/>
                        </a:rPr>
                        <a:t>75</a:t>
                      </a:r>
                      <a:endParaRPr sz="900">
                        <a:latin typeface="Arial MT"/>
                        <a:cs typeface="Arial MT"/>
                      </a:endParaRPr>
                    </a:p>
                  </a:txBody>
                  <a:tcPr marL="0" marR="0" marB="0" marT="28575">
                    <a:lnT w="28575">
                      <a:solidFill>
                        <a:srgbClr val="FFC000"/>
                      </a:solidFill>
                      <a:prstDash val="sysDash"/>
                    </a:lnT>
                    <a:lnB w="28575">
                      <a:solidFill>
                        <a:srgbClr val="FFC000"/>
                      </a:solidFill>
                      <a:prstDash val="sysDash"/>
                    </a:lnB>
                  </a:tcPr>
                </a:tc>
                <a:tc>
                  <a:txBody>
                    <a:bodyPr/>
                    <a:lstStyle/>
                    <a:p>
                      <a:pPr algn="r" marR="186055">
                        <a:lnSpc>
                          <a:spcPts val="1030"/>
                        </a:lnSpc>
                        <a:spcBef>
                          <a:spcPts val="225"/>
                        </a:spcBef>
                      </a:pPr>
                      <a:r>
                        <a:rPr dirty="0" sz="900" spc="-25">
                          <a:latin typeface="Arial MT"/>
                          <a:cs typeface="Arial MT"/>
                        </a:rPr>
                        <a:t>78</a:t>
                      </a:r>
                      <a:endParaRPr sz="900">
                        <a:latin typeface="Arial MT"/>
                        <a:cs typeface="Arial MT"/>
                      </a:endParaRPr>
                    </a:p>
                  </a:txBody>
                  <a:tcPr marL="0" marR="0" marB="0" marT="28575">
                    <a:lnT w="28575">
                      <a:solidFill>
                        <a:srgbClr val="FFC000"/>
                      </a:solidFill>
                      <a:prstDash val="sysDash"/>
                    </a:lnT>
                    <a:lnB w="28575">
                      <a:solidFill>
                        <a:srgbClr val="FFC000"/>
                      </a:solidFill>
                      <a:prstDash val="sysDash"/>
                    </a:lnB>
                  </a:tcPr>
                </a:tc>
                <a:tc>
                  <a:txBody>
                    <a:bodyPr/>
                    <a:lstStyle/>
                    <a:p>
                      <a:pPr algn="r" marR="186055">
                        <a:lnSpc>
                          <a:spcPts val="1030"/>
                        </a:lnSpc>
                        <a:spcBef>
                          <a:spcPts val="225"/>
                        </a:spcBef>
                      </a:pPr>
                      <a:r>
                        <a:rPr dirty="0" sz="900" spc="-25">
                          <a:latin typeface="Arial MT"/>
                          <a:cs typeface="Arial MT"/>
                        </a:rPr>
                        <a:t>92</a:t>
                      </a:r>
                      <a:endParaRPr sz="900">
                        <a:latin typeface="Arial MT"/>
                        <a:cs typeface="Arial MT"/>
                      </a:endParaRPr>
                    </a:p>
                  </a:txBody>
                  <a:tcPr marL="0" marR="0" marB="0" marT="28575">
                    <a:lnT w="28575">
                      <a:solidFill>
                        <a:srgbClr val="FFC000"/>
                      </a:solidFill>
                      <a:prstDash val="sysDash"/>
                    </a:lnT>
                    <a:lnB w="28575">
                      <a:solidFill>
                        <a:srgbClr val="FFC000"/>
                      </a:solidFill>
                      <a:prstDash val="sysDash"/>
                    </a:lnB>
                  </a:tcPr>
                </a:tc>
                <a:tc>
                  <a:txBody>
                    <a:bodyPr/>
                    <a:lstStyle/>
                    <a:p>
                      <a:pPr algn="r" marR="49530">
                        <a:lnSpc>
                          <a:spcPts val="1030"/>
                        </a:lnSpc>
                        <a:spcBef>
                          <a:spcPts val="225"/>
                        </a:spcBef>
                      </a:pPr>
                      <a:r>
                        <a:rPr dirty="0" sz="900" spc="-25">
                          <a:latin typeface="Arial MT"/>
                          <a:cs typeface="Arial MT"/>
                        </a:rPr>
                        <a:t>101</a:t>
                      </a:r>
                      <a:endParaRPr sz="900">
                        <a:latin typeface="Arial MT"/>
                        <a:cs typeface="Arial MT"/>
                      </a:endParaRPr>
                    </a:p>
                  </a:txBody>
                  <a:tcPr marL="0" marR="0" marB="0" marT="28575">
                    <a:lnR w="9525">
                      <a:solidFill>
                        <a:srgbClr val="FFC000"/>
                      </a:solidFill>
                      <a:prstDash val="sysDash"/>
                    </a:lnR>
                    <a:lnT w="28575">
                      <a:solidFill>
                        <a:srgbClr val="FFC000"/>
                      </a:solidFill>
                      <a:prstDash val="sysDash"/>
                    </a:lnT>
                    <a:lnB w="28575">
                      <a:solidFill>
                        <a:srgbClr val="FFC000"/>
                      </a:solidFill>
                      <a:prstDash val="sysDash"/>
                    </a:lnB>
                  </a:tcPr>
                </a:tc>
              </a:tr>
              <a:tr h="178435">
                <a:tc gridSpan="2">
                  <a:txBody>
                    <a:bodyPr/>
                    <a:lstStyle/>
                    <a:p>
                      <a:pPr marL="109855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dirty="0" sz="900" spc="-10">
                          <a:latin typeface="Arial MT"/>
                          <a:cs typeface="Arial MT"/>
                        </a:rPr>
                        <a:t>Working</a:t>
                      </a:r>
                      <a:r>
                        <a:rPr dirty="0" sz="900" spc="-3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00" spc="-20">
                          <a:latin typeface="Arial MT"/>
                          <a:cs typeface="Arial MT"/>
                        </a:rPr>
                        <a:t>Capital</a:t>
                      </a:r>
                      <a:r>
                        <a:rPr dirty="0" sz="900" spc="-2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00" spc="-10">
                          <a:latin typeface="Arial MT"/>
                          <a:cs typeface="Arial MT"/>
                        </a:rPr>
                        <a:t>Items:</a:t>
                      </a:r>
                      <a:endParaRPr sz="900">
                        <a:latin typeface="Arial MT"/>
                        <a:cs typeface="Arial MT"/>
                      </a:endParaRPr>
                    </a:p>
                  </a:txBody>
                  <a:tcPr marL="0" marR="0" marB="0" marT="23495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rowSpan="7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 rowSpan="7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 rowSpan="7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 gridSpan="3">
                  <a:txBody>
                    <a:bodyPr/>
                    <a:lstStyle/>
                    <a:p>
                      <a:pPr marL="331470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dirty="0" sz="900" spc="-20">
                          <a:latin typeface="Arial MT"/>
                          <a:cs typeface="Arial MT"/>
                        </a:rPr>
                        <a:t>(10)</a:t>
                      </a:r>
                      <a:endParaRPr sz="900">
                        <a:latin typeface="Arial MT"/>
                        <a:cs typeface="Arial MT"/>
                      </a:endParaRPr>
                    </a:p>
                  </a:txBody>
                  <a:tcPr marL="0" marR="0" marB="0" marT="23495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186055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dirty="0" sz="900" spc="-25">
                          <a:latin typeface="Arial MT"/>
                          <a:cs typeface="Arial MT"/>
                        </a:rPr>
                        <a:t>30</a:t>
                      </a:r>
                      <a:endParaRPr sz="900">
                        <a:latin typeface="Arial MT"/>
                        <a:cs typeface="Arial MT"/>
                      </a:endParaRPr>
                    </a:p>
                  </a:txBody>
                  <a:tcPr marL="0" marR="0" marB="0" marT="23495">
                    <a:lnT w="28575">
                      <a:solidFill>
                        <a:srgbClr val="FFC000"/>
                      </a:solidFill>
                      <a:prstDash val="sysDash"/>
                    </a:lnT>
                  </a:tcPr>
                </a:tc>
                <a:tc>
                  <a:txBody>
                    <a:bodyPr/>
                    <a:lstStyle/>
                    <a:p>
                      <a:pPr algn="r" marR="186055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dirty="0" sz="900" spc="-25">
                          <a:latin typeface="Arial MT"/>
                          <a:cs typeface="Arial MT"/>
                        </a:rPr>
                        <a:t>16</a:t>
                      </a:r>
                      <a:endParaRPr sz="900">
                        <a:latin typeface="Arial MT"/>
                        <a:cs typeface="Arial MT"/>
                      </a:endParaRPr>
                    </a:p>
                  </a:txBody>
                  <a:tcPr marL="0" marR="0" marB="0" marT="23495">
                    <a:lnT w="28575">
                      <a:solidFill>
                        <a:srgbClr val="FFC000"/>
                      </a:solidFill>
                      <a:prstDash val="sysDash"/>
                    </a:lnT>
                  </a:tcPr>
                </a:tc>
                <a:tc>
                  <a:txBody>
                    <a:bodyPr/>
                    <a:lstStyle/>
                    <a:p>
                      <a:pPr algn="r" marR="183515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dirty="0" sz="900" spc="-50">
                          <a:latin typeface="Arial MT"/>
                          <a:cs typeface="Arial MT"/>
                        </a:rPr>
                        <a:t>7</a:t>
                      </a:r>
                      <a:endParaRPr sz="900">
                        <a:latin typeface="Arial MT"/>
                        <a:cs typeface="Arial MT"/>
                      </a:endParaRPr>
                    </a:p>
                  </a:txBody>
                  <a:tcPr marL="0" marR="0" marB="0" marT="23495">
                    <a:lnT w="28575">
                      <a:solidFill>
                        <a:srgbClr val="FFC000"/>
                      </a:solidFill>
                      <a:prstDash val="sysDash"/>
                    </a:lnT>
                  </a:tcPr>
                </a:tc>
                <a:tc>
                  <a:txBody>
                    <a:bodyPr/>
                    <a:lstStyle/>
                    <a:p>
                      <a:pPr algn="r" marR="182880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dirty="0" sz="900" spc="-50">
                          <a:latin typeface="Arial MT"/>
                          <a:cs typeface="Arial MT"/>
                        </a:rPr>
                        <a:t>8</a:t>
                      </a:r>
                      <a:endParaRPr sz="900">
                        <a:latin typeface="Arial MT"/>
                        <a:cs typeface="Arial MT"/>
                      </a:endParaRPr>
                    </a:p>
                  </a:txBody>
                  <a:tcPr marL="0" marR="0" marB="0" marT="23495">
                    <a:lnT w="28575">
                      <a:solidFill>
                        <a:srgbClr val="FFC000"/>
                      </a:solidFill>
                      <a:prstDash val="sysDash"/>
                    </a:lnT>
                  </a:tcPr>
                </a:tc>
                <a:tc>
                  <a:txBody>
                    <a:bodyPr/>
                    <a:lstStyle/>
                    <a:p>
                      <a:pPr algn="r" marR="49530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dirty="0" sz="900" spc="-25">
                          <a:latin typeface="Arial MT"/>
                          <a:cs typeface="Arial MT"/>
                        </a:rPr>
                        <a:t>18</a:t>
                      </a:r>
                      <a:endParaRPr sz="900">
                        <a:latin typeface="Arial MT"/>
                        <a:cs typeface="Arial MT"/>
                      </a:endParaRPr>
                    </a:p>
                  </a:txBody>
                  <a:tcPr marL="0" marR="0" marB="0" marT="23495">
                    <a:lnR w="952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FFC000"/>
                      </a:solidFill>
                      <a:prstDash val="sysDash"/>
                    </a:lnT>
                  </a:tcPr>
                </a:tc>
              </a:tr>
              <a:tr h="159385">
                <a:tc gridSpan="2">
                  <a:txBody>
                    <a:bodyPr/>
                    <a:lstStyle/>
                    <a:p>
                      <a:pPr marL="18415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dirty="0" sz="900" b="1">
                          <a:latin typeface="Arial"/>
                          <a:cs typeface="Arial"/>
                        </a:rPr>
                        <a:t>Unlevered</a:t>
                      </a:r>
                      <a:r>
                        <a:rPr dirty="0" sz="900" spc="7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900" spc="-25" b="1">
                          <a:latin typeface="Arial"/>
                          <a:cs typeface="Arial"/>
                        </a:rPr>
                        <a:t>CFO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B="0" marT="508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3">
                  <a:txBody>
                    <a:bodyPr/>
                    <a:lstStyle/>
                    <a:p>
                      <a:pPr marL="331470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dirty="0" sz="900" spc="-20" b="1">
                          <a:latin typeface="Arial"/>
                          <a:cs typeface="Arial"/>
                        </a:rPr>
                        <a:t>(64)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B="0" marT="508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186055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dirty="0" sz="900" spc="-25" b="1">
                          <a:latin typeface="Arial"/>
                          <a:cs typeface="Arial"/>
                        </a:rPr>
                        <a:t>76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B="0" marT="5080"/>
                </a:tc>
                <a:tc>
                  <a:txBody>
                    <a:bodyPr/>
                    <a:lstStyle/>
                    <a:p>
                      <a:pPr marL="375920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dirty="0" sz="900" spc="-25" b="1">
                          <a:latin typeface="Arial"/>
                          <a:cs typeface="Arial"/>
                        </a:rPr>
                        <a:t>115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B="0" marT="5080"/>
                </a:tc>
                <a:tc>
                  <a:txBody>
                    <a:bodyPr/>
                    <a:lstStyle/>
                    <a:p>
                      <a:pPr algn="r" marR="186055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dirty="0" sz="900" spc="-25" b="1">
                          <a:latin typeface="Arial"/>
                          <a:cs typeface="Arial"/>
                        </a:rPr>
                        <a:t>183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B="0" marT="5080"/>
                </a:tc>
                <a:tc>
                  <a:txBody>
                    <a:bodyPr/>
                    <a:lstStyle/>
                    <a:p>
                      <a:pPr algn="r" marR="186055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dirty="0" sz="900" spc="-25" b="1">
                          <a:latin typeface="Arial"/>
                          <a:cs typeface="Arial"/>
                        </a:rPr>
                        <a:t>254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B="0" marT="5080"/>
                </a:tc>
                <a:tc>
                  <a:txBody>
                    <a:bodyPr/>
                    <a:lstStyle/>
                    <a:p>
                      <a:pPr algn="r" marR="49530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dirty="0" sz="900" spc="-25" b="1">
                          <a:latin typeface="Arial"/>
                          <a:cs typeface="Arial"/>
                        </a:rPr>
                        <a:t>346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B="0" marT="508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59385">
                <a:tc gridSpan="2">
                  <a:txBody>
                    <a:bodyPr/>
                    <a:lstStyle/>
                    <a:p>
                      <a:pPr marL="109855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dirty="0" sz="900" spc="-20">
                          <a:latin typeface="Arial MT"/>
                          <a:cs typeface="Arial MT"/>
                        </a:rPr>
                        <a:t>Capital</a:t>
                      </a:r>
                      <a:r>
                        <a:rPr dirty="0" sz="900" spc="-1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00" spc="-10">
                          <a:latin typeface="Arial MT"/>
                          <a:cs typeface="Arial MT"/>
                        </a:rPr>
                        <a:t>Expenditures</a:t>
                      </a:r>
                      <a:endParaRPr sz="900">
                        <a:latin typeface="Arial MT"/>
                        <a:cs typeface="Arial MT"/>
                      </a:endParaRPr>
                    </a:p>
                  </a:txBody>
                  <a:tcPr marL="0" marR="0" marB="0" marT="508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3">
                  <a:txBody>
                    <a:bodyPr/>
                    <a:lstStyle/>
                    <a:p>
                      <a:pPr marL="331470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dirty="0" sz="900" spc="-20">
                          <a:latin typeface="Arial MT"/>
                          <a:cs typeface="Arial MT"/>
                        </a:rPr>
                        <a:t>(25)</a:t>
                      </a:r>
                      <a:endParaRPr sz="900">
                        <a:latin typeface="Arial MT"/>
                        <a:cs typeface="Arial MT"/>
                      </a:endParaRPr>
                    </a:p>
                  </a:txBody>
                  <a:tcPr marL="0" marR="0" marB="0" marT="508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147955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dirty="0" sz="900" spc="-20">
                          <a:latin typeface="Arial MT"/>
                          <a:cs typeface="Arial MT"/>
                        </a:rPr>
                        <a:t>(34)</a:t>
                      </a:r>
                      <a:endParaRPr sz="900">
                        <a:latin typeface="Arial MT"/>
                        <a:cs typeface="Arial MT"/>
                      </a:endParaRPr>
                    </a:p>
                  </a:txBody>
                  <a:tcPr marL="0" marR="0" marB="0" marT="5080"/>
                </a:tc>
                <a:tc>
                  <a:txBody>
                    <a:bodyPr/>
                    <a:lstStyle/>
                    <a:p>
                      <a:pPr algn="r" marR="147955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dirty="0" sz="900" spc="-20">
                          <a:latin typeface="Arial MT"/>
                          <a:cs typeface="Arial MT"/>
                        </a:rPr>
                        <a:t>(42)</a:t>
                      </a:r>
                      <a:endParaRPr sz="900">
                        <a:latin typeface="Arial MT"/>
                        <a:cs typeface="Arial MT"/>
                      </a:endParaRPr>
                    </a:p>
                  </a:txBody>
                  <a:tcPr marL="0" marR="0" marB="0" marT="5080"/>
                </a:tc>
                <a:tc>
                  <a:txBody>
                    <a:bodyPr/>
                    <a:lstStyle/>
                    <a:p>
                      <a:pPr algn="r" marR="147955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dirty="0" sz="900" spc="-20">
                          <a:latin typeface="Arial MT"/>
                          <a:cs typeface="Arial MT"/>
                        </a:rPr>
                        <a:t>(47)</a:t>
                      </a:r>
                      <a:endParaRPr sz="900">
                        <a:latin typeface="Arial MT"/>
                        <a:cs typeface="Arial MT"/>
                      </a:endParaRPr>
                    </a:p>
                  </a:txBody>
                  <a:tcPr marL="0" marR="0" marB="0" marT="5080"/>
                </a:tc>
                <a:tc>
                  <a:txBody>
                    <a:bodyPr/>
                    <a:lstStyle/>
                    <a:p>
                      <a:pPr algn="r" marR="147955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dirty="0" sz="900" spc="-20">
                          <a:latin typeface="Arial MT"/>
                          <a:cs typeface="Arial MT"/>
                        </a:rPr>
                        <a:t>(52)</a:t>
                      </a:r>
                      <a:endParaRPr sz="900">
                        <a:latin typeface="Arial MT"/>
                        <a:cs typeface="Arial MT"/>
                      </a:endParaRPr>
                    </a:p>
                  </a:txBody>
                  <a:tcPr marL="0" marR="0" marB="0" marT="5080"/>
                </a:tc>
                <a:tc>
                  <a:txBody>
                    <a:bodyPr/>
                    <a:lstStyle/>
                    <a:p>
                      <a:pPr algn="r" marR="11430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dirty="0" sz="900" spc="-20">
                          <a:latin typeface="Arial MT"/>
                          <a:cs typeface="Arial MT"/>
                        </a:rPr>
                        <a:t>(60)</a:t>
                      </a:r>
                      <a:endParaRPr sz="900">
                        <a:latin typeface="Arial MT"/>
                        <a:cs typeface="Arial MT"/>
                      </a:endParaRPr>
                    </a:p>
                  </a:txBody>
                  <a:tcPr marL="0" marR="0" marB="0" marT="508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59385">
                <a:tc gridSpan="2">
                  <a:txBody>
                    <a:bodyPr/>
                    <a:lstStyle/>
                    <a:p>
                      <a:pPr marL="18415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dirty="0" sz="900" b="1">
                          <a:latin typeface="Arial"/>
                          <a:cs typeface="Arial"/>
                        </a:rPr>
                        <a:t>Unlevered</a:t>
                      </a:r>
                      <a:r>
                        <a:rPr dirty="0" sz="900" spc="7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900" spc="-25" b="1">
                          <a:latin typeface="Arial"/>
                          <a:cs typeface="Arial"/>
                        </a:rPr>
                        <a:t>FCF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B="0" marT="508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3">
                  <a:txBody>
                    <a:bodyPr/>
                    <a:lstStyle/>
                    <a:p>
                      <a:pPr marL="331470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dirty="0" sz="900" spc="-20" b="1">
                          <a:latin typeface="Arial"/>
                          <a:cs typeface="Arial"/>
                        </a:rPr>
                        <a:t>(90)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B="0" marT="508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186055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dirty="0" sz="900" spc="-25" b="1">
                          <a:latin typeface="Arial"/>
                          <a:cs typeface="Arial"/>
                        </a:rPr>
                        <a:t>42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B="0" marT="5080"/>
                </a:tc>
                <a:tc>
                  <a:txBody>
                    <a:bodyPr/>
                    <a:lstStyle/>
                    <a:p>
                      <a:pPr algn="r" marR="186055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dirty="0" sz="900" spc="-25" b="1">
                          <a:latin typeface="Arial"/>
                          <a:cs typeface="Arial"/>
                        </a:rPr>
                        <a:t>73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B="0" marT="5080"/>
                </a:tc>
                <a:tc>
                  <a:txBody>
                    <a:bodyPr/>
                    <a:lstStyle/>
                    <a:p>
                      <a:pPr algn="r" marR="186055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dirty="0" sz="900" spc="-25" b="1">
                          <a:latin typeface="Arial"/>
                          <a:cs typeface="Arial"/>
                        </a:rPr>
                        <a:t>135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B="0" marT="5080"/>
                </a:tc>
                <a:tc>
                  <a:txBody>
                    <a:bodyPr/>
                    <a:lstStyle/>
                    <a:p>
                      <a:pPr algn="r" marR="186055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dirty="0" sz="900" spc="-25" b="1">
                          <a:latin typeface="Arial"/>
                          <a:cs typeface="Arial"/>
                        </a:rPr>
                        <a:t>202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B="0" marT="5080"/>
                </a:tc>
                <a:tc>
                  <a:txBody>
                    <a:bodyPr/>
                    <a:lstStyle/>
                    <a:p>
                      <a:pPr algn="r" marR="49530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dirty="0" sz="900" spc="-25" b="1">
                          <a:latin typeface="Arial"/>
                          <a:cs typeface="Arial"/>
                        </a:rPr>
                        <a:t>286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B="0" marT="508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39395">
                <a:tc gridSpan="2">
                  <a:txBody>
                    <a:bodyPr/>
                    <a:lstStyle/>
                    <a:p>
                      <a:pPr marL="109855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dirty="0" sz="900" i="1">
                          <a:latin typeface="Arial"/>
                          <a:cs typeface="Arial"/>
                        </a:rPr>
                        <a:t>%</a:t>
                      </a:r>
                      <a:r>
                        <a:rPr dirty="0" sz="900" spc="-35" i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900" spc="-10" i="1">
                          <a:latin typeface="Arial"/>
                          <a:cs typeface="Arial"/>
                        </a:rPr>
                        <a:t>growth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B="0" marT="508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147955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dirty="0" sz="900" spc="-10">
                          <a:latin typeface="Arial MT"/>
                          <a:cs typeface="Arial MT"/>
                        </a:rPr>
                        <a:t>(146.4%)</a:t>
                      </a:r>
                      <a:endParaRPr sz="900">
                        <a:latin typeface="Arial MT"/>
                        <a:cs typeface="Arial MT"/>
                      </a:endParaRPr>
                    </a:p>
                  </a:txBody>
                  <a:tcPr marL="0" marR="0" marB="0" marT="5080"/>
                </a:tc>
                <a:tc>
                  <a:txBody>
                    <a:bodyPr/>
                    <a:lstStyle/>
                    <a:p>
                      <a:pPr marL="247015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dirty="0" sz="900" spc="-10">
                          <a:latin typeface="Arial MT"/>
                          <a:cs typeface="Arial MT"/>
                        </a:rPr>
                        <a:t>76.6%</a:t>
                      </a:r>
                      <a:endParaRPr sz="900">
                        <a:latin typeface="Arial MT"/>
                        <a:cs typeface="Arial MT"/>
                      </a:endParaRPr>
                    </a:p>
                  </a:txBody>
                  <a:tcPr marL="0" marR="0" marB="0" marT="5080"/>
                </a:tc>
                <a:tc>
                  <a:txBody>
                    <a:bodyPr/>
                    <a:lstStyle/>
                    <a:p>
                      <a:pPr algn="r" marR="183515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dirty="0" sz="900" spc="-10">
                          <a:latin typeface="Arial MT"/>
                          <a:cs typeface="Arial MT"/>
                        </a:rPr>
                        <a:t>84.5%</a:t>
                      </a:r>
                      <a:endParaRPr sz="900">
                        <a:latin typeface="Arial MT"/>
                        <a:cs typeface="Arial MT"/>
                      </a:endParaRPr>
                    </a:p>
                  </a:txBody>
                  <a:tcPr marL="0" marR="0" marB="0" marT="5080"/>
                </a:tc>
                <a:tc>
                  <a:txBody>
                    <a:bodyPr/>
                    <a:lstStyle/>
                    <a:p>
                      <a:pPr algn="r" marR="183515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dirty="0" sz="900" spc="-10">
                          <a:latin typeface="Arial MT"/>
                          <a:cs typeface="Arial MT"/>
                        </a:rPr>
                        <a:t>49.4%</a:t>
                      </a:r>
                      <a:endParaRPr sz="900">
                        <a:latin typeface="Arial MT"/>
                        <a:cs typeface="Arial MT"/>
                      </a:endParaRPr>
                    </a:p>
                  </a:txBody>
                  <a:tcPr marL="0" marR="0" marB="0" marT="5080"/>
                </a:tc>
                <a:tc>
                  <a:txBody>
                    <a:bodyPr/>
                    <a:lstStyle/>
                    <a:p>
                      <a:pPr algn="r" marR="46355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dirty="0" sz="900" spc="-10">
                          <a:latin typeface="Arial MT"/>
                          <a:cs typeface="Arial MT"/>
                        </a:rPr>
                        <a:t>41.5%</a:t>
                      </a:r>
                      <a:endParaRPr sz="900">
                        <a:latin typeface="Arial MT"/>
                        <a:cs typeface="Arial MT"/>
                      </a:endParaRPr>
                    </a:p>
                  </a:txBody>
                  <a:tcPr marL="0" marR="0" marB="0" marT="508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239395">
                <a:tc gridSpan="2">
                  <a:txBody>
                    <a:bodyPr/>
                    <a:lstStyle/>
                    <a:p>
                      <a:pPr marL="18415">
                        <a:lnSpc>
                          <a:spcPct val="100000"/>
                        </a:lnSpc>
                        <a:spcBef>
                          <a:spcPts val="670"/>
                        </a:spcBef>
                      </a:pPr>
                      <a:r>
                        <a:rPr dirty="0" sz="900" spc="-10">
                          <a:latin typeface="Arial MT"/>
                          <a:cs typeface="Arial MT"/>
                        </a:rPr>
                        <a:t>Discount</a:t>
                      </a:r>
                      <a:r>
                        <a:rPr dirty="0" sz="900" spc="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00" spc="-10">
                          <a:latin typeface="Arial MT"/>
                          <a:cs typeface="Arial MT"/>
                        </a:rPr>
                        <a:t>factor</a:t>
                      </a:r>
                      <a:endParaRPr sz="900">
                        <a:latin typeface="Arial MT"/>
                        <a:cs typeface="Arial MT"/>
                      </a:endParaRPr>
                    </a:p>
                  </a:txBody>
                  <a:tcPr marL="0" marR="0" marB="0" marT="8509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3">
                  <a:txBody>
                    <a:bodyPr/>
                    <a:lstStyle/>
                    <a:p>
                      <a:pPr marL="209550">
                        <a:lnSpc>
                          <a:spcPct val="100000"/>
                        </a:lnSpc>
                        <a:spcBef>
                          <a:spcPts val="670"/>
                        </a:spcBef>
                      </a:pPr>
                      <a:r>
                        <a:rPr dirty="0" sz="900" spc="-20">
                          <a:latin typeface="Arial MT"/>
                          <a:cs typeface="Arial MT"/>
                        </a:rPr>
                        <a:t>181%</a:t>
                      </a:r>
                      <a:endParaRPr sz="900">
                        <a:latin typeface="Arial MT"/>
                        <a:cs typeface="Arial MT"/>
                      </a:endParaRPr>
                    </a:p>
                  </a:txBody>
                  <a:tcPr marL="0" marR="0" marB="0" marT="8509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186055">
                        <a:lnSpc>
                          <a:spcPct val="100000"/>
                        </a:lnSpc>
                        <a:spcBef>
                          <a:spcPts val="670"/>
                        </a:spcBef>
                      </a:pPr>
                      <a:r>
                        <a:rPr dirty="0" sz="900" spc="-20">
                          <a:latin typeface="Arial MT"/>
                          <a:cs typeface="Arial MT"/>
                        </a:rPr>
                        <a:t>281%</a:t>
                      </a:r>
                      <a:endParaRPr sz="900">
                        <a:latin typeface="Arial MT"/>
                        <a:cs typeface="Arial MT"/>
                      </a:endParaRPr>
                    </a:p>
                  </a:txBody>
                  <a:tcPr marL="0" marR="0" marB="0" marT="85090"/>
                </a:tc>
                <a:tc>
                  <a:txBody>
                    <a:bodyPr/>
                    <a:lstStyle/>
                    <a:p>
                      <a:pPr marL="277495">
                        <a:lnSpc>
                          <a:spcPct val="100000"/>
                        </a:lnSpc>
                        <a:spcBef>
                          <a:spcPts val="670"/>
                        </a:spcBef>
                      </a:pPr>
                      <a:r>
                        <a:rPr dirty="0" sz="900" spc="-20">
                          <a:latin typeface="Arial MT"/>
                          <a:cs typeface="Arial MT"/>
                        </a:rPr>
                        <a:t>381%</a:t>
                      </a:r>
                      <a:endParaRPr sz="900">
                        <a:latin typeface="Arial MT"/>
                        <a:cs typeface="Arial MT"/>
                      </a:endParaRPr>
                    </a:p>
                  </a:txBody>
                  <a:tcPr marL="0" marR="0" marB="0" marT="85090"/>
                </a:tc>
                <a:tc>
                  <a:txBody>
                    <a:bodyPr/>
                    <a:lstStyle/>
                    <a:p>
                      <a:pPr algn="r" marR="186055">
                        <a:lnSpc>
                          <a:spcPct val="100000"/>
                        </a:lnSpc>
                        <a:spcBef>
                          <a:spcPts val="670"/>
                        </a:spcBef>
                      </a:pPr>
                      <a:r>
                        <a:rPr dirty="0" sz="900" spc="-20">
                          <a:latin typeface="Arial MT"/>
                          <a:cs typeface="Arial MT"/>
                        </a:rPr>
                        <a:t>481%</a:t>
                      </a:r>
                      <a:endParaRPr sz="900">
                        <a:latin typeface="Arial MT"/>
                        <a:cs typeface="Arial MT"/>
                      </a:endParaRPr>
                    </a:p>
                  </a:txBody>
                  <a:tcPr marL="0" marR="0" marB="0" marT="85090"/>
                </a:tc>
                <a:tc>
                  <a:txBody>
                    <a:bodyPr/>
                    <a:lstStyle/>
                    <a:p>
                      <a:pPr algn="r" marR="186055">
                        <a:lnSpc>
                          <a:spcPct val="100000"/>
                        </a:lnSpc>
                        <a:spcBef>
                          <a:spcPts val="670"/>
                        </a:spcBef>
                      </a:pPr>
                      <a:r>
                        <a:rPr dirty="0" sz="900" spc="-20">
                          <a:latin typeface="Arial MT"/>
                          <a:cs typeface="Arial MT"/>
                        </a:rPr>
                        <a:t>581%</a:t>
                      </a:r>
                      <a:endParaRPr sz="900">
                        <a:latin typeface="Arial MT"/>
                        <a:cs typeface="Arial MT"/>
                      </a:endParaRPr>
                    </a:p>
                  </a:txBody>
                  <a:tcPr marL="0" marR="0" marB="0" marT="85090"/>
                </a:tc>
                <a:tc>
                  <a:txBody>
                    <a:bodyPr/>
                    <a:lstStyle/>
                    <a:p>
                      <a:pPr algn="r" marR="49530">
                        <a:lnSpc>
                          <a:spcPct val="100000"/>
                        </a:lnSpc>
                        <a:spcBef>
                          <a:spcPts val="670"/>
                        </a:spcBef>
                      </a:pPr>
                      <a:r>
                        <a:rPr dirty="0" sz="900" spc="-20">
                          <a:latin typeface="Arial MT"/>
                          <a:cs typeface="Arial MT"/>
                        </a:rPr>
                        <a:t>681%</a:t>
                      </a:r>
                      <a:endParaRPr sz="900">
                        <a:latin typeface="Arial MT"/>
                        <a:cs typeface="Arial MT"/>
                      </a:endParaRPr>
                    </a:p>
                  </a:txBody>
                  <a:tcPr marL="0" marR="0" marB="0" marT="8509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49225">
                <a:tc gridSpan="2">
                  <a:txBody>
                    <a:bodyPr/>
                    <a:lstStyle/>
                    <a:p>
                      <a:pPr marL="18415">
                        <a:lnSpc>
                          <a:spcPts val="1035"/>
                        </a:lnSpc>
                        <a:spcBef>
                          <a:spcPts val="40"/>
                        </a:spcBef>
                      </a:pPr>
                      <a:r>
                        <a:rPr dirty="0" sz="900">
                          <a:latin typeface="Arial MT"/>
                          <a:cs typeface="Arial MT"/>
                        </a:rPr>
                        <a:t>Assume</a:t>
                      </a:r>
                      <a:r>
                        <a:rPr dirty="0" sz="900" spc="-4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00">
                          <a:latin typeface="Arial MT"/>
                          <a:cs typeface="Arial MT"/>
                        </a:rPr>
                        <a:t>cash</a:t>
                      </a:r>
                      <a:r>
                        <a:rPr dirty="0" sz="900" spc="-3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00">
                          <a:latin typeface="Arial MT"/>
                          <a:cs typeface="Arial MT"/>
                        </a:rPr>
                        <a:t>flows</a:t>
                      </a:r>
                      <a:r>
                        <a:rPr dirty="0" sz="900" spc="1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00" spc="-10">
                          <a:latin typeface="Arial MT"/>
                          <a:cs typeface="Arial MT"/>
                        </a:rPr>
                        <a:t>are</a:t>
                      </a:r>
                      <a:r>
                        <a:rPr dirty="0" sz="900" spc="-4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00" spc="-25">
                          <a:latin typeface="Arial MT"/>
                          <a:cs typeface="Arial MT"/>
                        </a:rPr>
                        <a:t>generated</a:t>
                      </a:r>
                      <a:r>
                        <a:rPr dirty="0" sz="900" spc="-3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00" spc="-25">
                          <a:latin typeface="Arial MT"/>
                          <a:cs typeface="Arial MT"/>
                        </a:rPr>
                        <a:t>at:</a:t>
                      </a:r>
                      <a:endParaRPr sz="900">
                        <a:latin typeface="Arial MT"/>
                        <a:cs typeface="Arial MT"/>
                      </a:endParaRPr>
                    </a:p>
                  </a:txBody>
                  <a:tcPr marL="0" marR="0" marB="0" marT="508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71450">
                <a:tc>
                  <a:txBody>
                    <a:bodyPr/>
                    <a:lstStyle/>
                    <a:p>
                      <a:pPr marL="18415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dirty="0" sz="900" spc="-35">
                          <a:latin typeface="Arial MT"/>
                          <a:cs typeface="Arial MT"/>
                        </a:rPr>
                        <a:t>Midperiod</a:t>
                      </a:r>
                      <a:r>
                        <a:rPr dirty="0" sz="900" spc="-2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00" spc="-10">
                          <a:latin typeface="Arial MT"/>
                          <a:cs typeface="Arial MT"/>
                        </a:rPr>
                        <a:t>adjustment</a:t>
                      </a:r>
                      <a:r>
                        <a:rPr dirty="0" sz="900" spc="-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00" spc="-10">
                          <a:latin typeface="Arial MT"/>
                          <a:cs typeface="Arial MT"/>
                        </a:rPr>
                        <a:t>factor</a:t>
                      </a:r>
                      <a:endParaRPr sz="900">
                        <a:latin typeface="Arial MT"/>
                        <a:cs typeface="Arial MT"/>
                      </a:endParaRPr>
                    </a:p>
                  </a:txBody>
                  <a:tcPr marL="0" marR="0" marB="0" marT="15240">
                    <a:lnL w="9525">
                      <a:solidFill>
                        <a:srgbClr val="03234D"/>
                      </a:solidFill>
                      <a:prstDash val="sysDash"/>
                    </a:lnL>
                    <a:lnR w="28575">
                      <a:solidFill>
                        <a:srgbClr val="03234D"/>
                      </a:solidFill>
                      <a:prstDash val="sysDash"/>
                    </a:lnR>
                    <a:lnT w="28575">
                      <a:solidFill>
                        <a:srgbClr val="03234D"/>
                      </a:solidFill>
                      <a:prstDash val="sysDash"/>
                    </a:lnT>
                    <a:lnB w="28575">
                      <a:solidFill>
                        <a:srgbClr val="03234D"/>
                      </a:solidFill>
                      <a:prstDash val="sysDash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28575">
                      <a:solidFill>
                        <a:srgbClr val="03234D"/>
                      </a:solidFill>
                      <a:prstDash val="sysDash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 gridSpan="3">
                  <a:txBody>
                    <a:bodyPr/>
                    <a:lstStyle/>
                    <a:p>
                      <a:pPr marL="339090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dirty="0" sz="900" spc="-25">
                          <a:latin typeface="Arial MT"/>
                          <a:cs typeface="Arial MT"/>
                        </a:rPr>
                        <a:t>1.8</a:t>
                      </a:r>
                      <a:endParaRPr sz="900">
                        <a:latin typeface="Arial MT"/>
                        <a:cs typeface="Arial MT"/>
                      </a:endParaRPr>
                    </a:p>
                  </a:txBody>
                  <a:tcPr marL="0" marR="0" marB="0" marT="1524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183515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dirty="0" sz="900" spc="-25">
                          <a:latin typeface="Arial MT"/>
                          <a:cs typeface="Arial MT"/>
                        </a:rPr>
                        <a:t>1.0</a:t>
                      </a:r>
                      <a:endParaRPr sz="900">
                        <a:latin typeface="Arial MT"/>
                        <a:cs typeface="Arial MT"/>
                      </a:endParaRPr>
                    </a:p>
                  </a:txBody>
                  <a:tcPr marL="0" marR="0" marB="0" marT="15240"/>
                </a:tc>
                <a:tc>
                  <a:txBody>
                    <a:bodyPr/>
                    <a:lstStyle/>
                    <a:p>
                      <a:pPr marL="406400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dirty="0" sz="900" spc="-25">
                          <a:latin typeface="Arial MT"/>
                          <a:cs typeface="Arial MT"/>
                        </a:rPr>
                        <a:t>1.0</a:t>
                      </a:r>
                      <a:endParaRPr sz="900">
                        <a:latin typeface="Arial MT"/>
                        <a:cs typeface="Arial MT"/>
                      </a:endParaRPr>
                    </a:p>
                  </a:txBody>
                  <a:tcPr marL="0" marR="0" marB="0" marT="15240"/>
                </a:tc>
                <a:tc>
                  <a:txBody>
                    <a:bodyPr/>
                    <a:lstStyle/>
                    <a:p>
                      <a:pPr algn="r" marR="183515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dirty="0" sz="900" spc="-25">
                          <a:latin typeface="Arial MT"/>
                          <a:cs typeface="Arial MT"/>
                        </a:rPr>
                        <a:t>1.0</a:t>
                      </a:r>
                      <a:endParaRPr sz="900">
                        <a:latin typeface="Arial MT"/>
                        <a:cs typeface="Arial MT"/>
                      </a:endParaRPr>
                    </a:p>
                  </a:txBody>
                  <a:tcPr marL="0" marR="0" marB="0" marT="15240"/>
                </a:tc>
                <a:tc>
                  <a:txBody>
                    <a:bodyPr/>
                    <a:lstStyle/>
                    <a:p>
                      <a:pPr algn="r" marR="183515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dirty="0" sz="900" spc="-25">
                          <a:latin typeface="Arial MT"/>
                          <a:cs typeface="Arial MT"/>
                        </a:rPr>
                        <a:t>1.0</a:t>
                      </a:r>
                      <a:endParaRPr sz="900">
                        <a:latin typeface="Arial MT"/>
                        <a:cs typeface="Arial MT"/>
                      </a:endParaRPr>
                    </a:p>
                  </a:txBody>
                  <a:tcPr marL="0" marR="0" marB="0" marT="15240"/>
                </a:tc>
                <a:tc>
                  <a:txBody>
                    <a:bodyPr/>
                    <a:lstStyle/>
                    <a:p>
                      <a:pPr algn="r" marR="47625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dirty="0" sz="900" spc="-25">
                          <a:latin typeface="Arial MT"/>
                          <a:cs typeface="Arial MT"/>
                        </a:rPr>
                        <a:t>1.0</a:t>
                      </a:r>
                      <a:endParaRPr sz="900">
                        <a:latin typeface="Arial MT"/>
                        <a:cs typeface="Arial MT"/>
                      </a:endParaRPr>
                    </a:p>
                  </a:txBody>
                  <a:tcPr marL="0" marR="0" marB="0" marT="1524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311785">
                <a:tc gridSpan="2">
                  <a:txBody>
                    <a:bodyPr/>
                    <a:lstStyle/>
                    <a:p>
                      <a:pPr marL="18415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dirty="0" sz="900" spc="-10">
                          <a:latin typeface="Arial MT"/>
                          <a:cs typeface="Arial MT"/>
                        </a:rPr>
                        <a:t>Present</a:t>
                      </a:r>
                      <a:r>
                        <a:rPr dirty="0" sz="900" spc="-1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00" spc="-25">
                          <a:latin typeface="Arial MT"/>
                          <a:cs typeface="Arial MT"/>
                        </a:rPr>
                        <a:t>value </a:t>
                      </a:r>
                      <a:r>
                        <a:rPr dirty="0" sz="900">
                          <a:latin typeface="Arial MT"/>
                          <a:cs typeface="Arial MT"/>
                        </a:rPr>
                        <a:t>of</a:t>
                      </a:r>
                      <a:r>
                        <a:rPr dirty="0" sz="900" spc="-1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00" spc="-30">
                          <a:latin typeface="Arial MT"/>
                          <a:cs typeface="Arial MT"/>
                        </a:rPr>
                        <a:t>Unlevered</a:t>
                      </a:r>
                      <a:r>
                        <a:rPr dirty="0" sz="900" spc="-25">
                          <a:latin typeface="Arial MT"/>
                          <a:cs typeface="Arial MT"/>
                        </a:rPr>
                        <a:t> FCF</a:t>
                      </a:r>
                      <a:endParaRPr sz="900">
                        <a:latin typeface="Arial MT"/>
                        <a:cs typeface="Arial MT"/>
                      </a:endParaRPr>
                    </a:p>
                  </a:txBody>
                  <a:tcPr marL="0" marR="0" marB="0" marT="3810">
                    <a:lnL w="9525">
                      <a:solidFill>
                        <a:srgbClr val="000000"/>
                      </a:solidFill>
                      <a:prstDash val="solid"/>
                    </a:lnL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 marL="331470">
                        <a:lnSpc>
                          <a:spcPts val="1050"/>
                        </a:lnSpc>
                      </a:pPr>
                      <a:r>
                        <a:rPr dirty="0" sz="900" spc="-20" b="1">
                          <a:latin typeface="Arial"/>
                          <a:cs typeface="Arial"/>
                        </a:rPr>
                        <a:t>(80)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186055">
                        <a:lnSpc>
                          <a:spcPts val="1050"/>
                        </a:lnSpc>
                      </a:pPr>
                      <a:r>
                        <a:rPr dirty="0" sz="900" spc="-25" b="1">
                          <a:latin typeface="Arial"/>
                          <a:cs typeface="Arial"/>
                        </a:rPr>
                        <a:t>31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86055">
                        <a:lnSpc>
                          <a:spcPts val="1050"/>
                        </a:lnSpc>
                      </a:pPr>
                      <a:r>
                        <a:rPr dirty="0" sz="900" spc="-25" b="1">
                          <a:latin typeface="Arial"/>
                          <a:cs typeface="Arial"/>
                        </a:rPr>
                        <a:t>49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86055">
                        <a:lnSpc>
                          <a:spcPts val="1050"/>
                        </a:lnSpc>
                      </a:pPr>
                      <a:r>
                        <a:rPr dirty="0" sz="900" spc="-25" b="1">
                          <a:latin typeface="Arial"/>
                          <a:cs typeface="Arial"/>
                        </a:rPr>
                        <a:t>80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86055">
                        <a:lnSpc>
                          <a:spcPts val="1050"/>
                        </a:lnSpc>
                      </a:pPr>
                      <a:r>
                        <a:rPr dirty="0" sz="900" spc="-25" b="1">
                          <a:latin typeface="Arial"/>
                          <a:cs typeface="Arial"/>
                        </a:rPr>
                        <a:t>105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49530">
                        <a:lnSpc>
                          <a:spcPts val="1050"/>
                        </a:lnSpc>
                      </a:pPr>
                      <a:r>
                        <a:rPr dirty="0" sz="900" spc="-25" b="1">
                          <a:latin typeface="Arial"/>
                          <a:cs typeface="Arial"/>
                        </a:rPr>
                        <a:t>132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1803126" y="6462776"/>
            <a:ext cx="173355" cy="1854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50" spc="-25">
                <a:solidFill>
                  <a:srgbClr val="03234D"/>
                </a:solidFill>
                <a:latin typeface="Tahoma"/>
                <a:cs typeface="Tahoma"/>
              </a:rPr>
              <a:t>65</a:t>
            </a:r>
            <a:endParaRPr sz="1050">
              <a:latin typeface="Tahoma"/>
              <a:cs typeface="Tahoma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122407" y="291889"/>
            <a:ext cx="1434083" cy="238419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39698" y="768858"/>
            <a:ext cx="10917174" cy="19050"/>
          </a:xfrm>
          <a:prstGeom prst="rect">
            <a:avLst/>
          </a:prstGeom>
        </p:spPr>
      </p:pic>
      <p:grpSp>
        <p:nvGrpSpPr>
          <p:cNvPr id="5" name="object 5" descr=""/>
          <p:cNvGrpSpPr/>
          <p:nvPr/>
        </p:nvGrpSpPr>
        <p:grpSpPr>
          <a:xfrm>
            <a:off x="0" y="6496050"/>
            <a:ext cx="12192000" cy="361950"/>
            <a:chOff x="0" y="6496050"/>
            <a:chExt cx="12192000" cy="361950"/>
          </a:xfrm>
        </p:grpSpPr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6694931"/>
              <a:ext cx="12192000" cy="163068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7887" y="6496050"/>
              <a:ext cx="7917942" cy="361949"/>
            </a:xfrm>
            <a:prstGeom prst="rect">
              <a:avLst/>
            </a:prstGeom>
          </p:spPr>
        </p:pic>
      </p:grpSp>
      <p:sp>
        <p:nvSpPr>
          <p:cNvPr id="8" name="object 8" descr=""/>
          <p:cNvSpPr txBox="1"/>
          <p:nvPr/>
        </p:nvSpPr>
        <p:spPr>
          <a:xfrm>
            <a:off x="2601976" y="6504940"/>
            <a:ext cx="569595" cy="293370"/>
          </a:xfrm>
          <a:prstGeom prst="rect">
            <a:avLst/>
          </a:prstGeom>
        </p:spPr>
        <p:txBody>
          <a:bodyPr wrap="square" lIns="0" tIns="65404" rIns="0" bIns="0" rtlCol="0" vert="horz">
            <a:spAutoFit/>
          </a:bodyPr>
          <a:lstStyle/>
          <a:p>
            <a:pPr marL="41910" marR="30480" indent="-3810">
              <a:lnSpc>
                <a:spcPct val="67100"/>
              </a:lnSpc>
              <a:spcBef>
                <a:spcPts val="515"/>
              </a:spcBef>
            </a:pPr>
            <a:r>
              <a:rPr dirty="0" sz="1050" spc="-10" b="1">
                <a:solidFill>
                  <a:srgbClr val="FFFFFF"/>
                </a:solidFill>
                <a:latin typeface="Calibri"/>
                <a:cs typeface="Calibri"/>
              </a:rPr>
              <a:t>Industry </a:t>
            </a:r>
            <a:r>
              <a:rPr dirty="0" baseline="-21164" sz="1575" spc="-315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050" spc="-210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baseline="-21164" sz="1575" spc="-315" b="1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dirty="0" sz="1050" spc="-210" b="1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dirty="0" baseline="-21164" sz="1575" spc="-315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050" spc="-210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baseline="-21164" sz="1575" spc="-315" b="1">
                <a:solidFill>
                  <a:srgbClr val="FFFFFF"/>
                </a:solidFill>
                <a:latin typeface="Calibri"/>
                <a:cs typeface="Calibri"/>
              </a:rPr>
              <a:t>ly</a:t>
            </a:r>
            <a:r>
              <a:rPr dirty="0" sz="1050" spc="-210" b="1">
                <a:solidFill>
                  <a:srgbClr val="FFFFFF"/>
                </a:solidFill>
                <a:latin typeface="Calibri"/>
                <a:cs typeface="Calibri"/>
              </a:rPr>
              <a:t>ly</a:t>
            </a:r>
            <a:r>
              <a:rPr dirty="0" baseline="-21164" sz="1575" spc="-315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sz="1050" spc="-210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baseline="-21164" sz="1575" spc="-315" b="1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dirty="0" sz="1050" spc="-210" b="1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4158234" y="6504940"/>
            <a:ext cx="637540" cy="293370"/>
          </a:xfrm>
          <a:prstGeom prst="rect">
            <a:avLst/>
          </a:prstGeom>
        </p:spPr>
        <p:txBody>
          <a:bodyPr wrap="square" lIns="0" tIns="65404" rIns="0" bIns="0" rtlCol="0" vert="horz">
            <a:spAutoFit/>
          </a:bodyPr>
          <a:lstStyle/>
          <a:p>
            <a:pPr marL="38100" marR="30480" indent="33655">
              <a:lnSpc>
                <a:spcPct val="67100"/>
              </a:lnSpc>
              <a:spcBef>
                <a:spcPts val="515"/>
              </a:spcBef>
            </a:pPr>
            <a:r>
              <a:rPr dirty="0" sz="1050" spc="-10" b="1">
                <a:solidFill>
                  <a:srgbClr val="FFFFFF"/>
                </a:solidFill>
                <a:latin typeface="Calibri"/>
                <a:cs typeface="Calibri"/>
              </a:rPr>
              <a:t>Company </a:t>
            </a:r>
            <a:r>
              <a:rPr dirty="0" sz="1050" spc="-484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baseline="-21164" sz="1575" spc="-390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sz="1050" spc="-270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baseline="-21164" sz="1575" spc="-390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sz="1050" spc="-300" b="1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baseline="-21164" sz="1575" spc="-382" b="1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sz="1050" spc="-150" b="1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dirty="0" baseline="-21164" sz="1575" spc="-390" b="1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dirty="0" sz="1050" spc="-270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baseline="-21164" sz="1575" spc="-390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sz="1050" spc="-35" b="1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dirty="0" baseline="-21164" sz="1575" spc="-390" b="1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dirty="0" sz="1050" spc="-300" b="1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baseline="-21164" sz="1575" spc="-382" b="1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sz="1050" spc="-565" b="1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r>
              <a:rPr dirty="0" baseline="-21164" sz="1575" spc="-30" b="1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endParaRPr baseline="-21164" sz="1575">
              <a:latin typeface="Calibri"/>
              <a:cs typeface="Calibri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5769102" y="6504940"/>
            <a:ext cx="647700" cy="293370"/>
          </a:xfrm>
          <a:prstGeom prst="rect">
            <a:avLst/>
          </a:prstGeom>
        </p:spPr>
        <p:txBody>
          <a:bodyPr wrap="square" lIns="0" tIns="65404" rIns="0" bIns="0" rtlCol="0" vert="horz">
            <a:spAutoFit/>
          </a:bodyPr>
          <a:lstStyle/>
          <a:p>
            <a:pPr marL="38100" marR="30480" indent="60960">
              <a:lnSpc>
                <a:spcPct val="67100"/>
              </a:lnSpc>
              <a:spcBef>
                <a:spcPts val="515"/>
              </a:spcBef>
            </a:pPr>
            <a:r>
              <a:rPr dirty="0" sz="1050" spc="-10" b="1">
                <a:solidFill>
                  <a:srgbClr val="FFFFFF"/>
                </a:solidFill>
                <a:latin typeface="Calibri"/>
                <a:cs typeface="Calibri"/>
              </a:rPr>
              <a:t>Financial </a:t>
            </a:r>
            <a:r>
              <a:rPr dirty="0" sz="1050" spc="-250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baseline="-21164" sz="1575" spc="-375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sz="1050" spc="-250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baseline="-21164" sz="1575" spc="-375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sz="1050" spc="-250" b="1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baseline="-21164" sz="1575" spc="-375" b="1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sz="1050" spc="-250" b="1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dirty="0" baseline="-21164" sz="1575" spc="-375" b="1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dirty="0" sz="1050" spc="-250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baseline="-21164" sz="1575" spc="-375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sz="1050" spc="-250" b="1">
                <a:solidFill>
                  <a:srgbClr val="FFFFFF"/>
                </a:solidFill>
                <a:latin typeface="Calibri"/>
                <a:cs typeface="Calibri"/>
              </a:rPr>
              <a:t>ie</a:t>
            </a:r>
            <a:r>
              <a:rPr dirty="0" baseline="-21164" sz="1575" spc="-375" b="1">
                <a:solidFill>
                  <a:srgbClr val="FFFFFF"/>
                </a:solidFill>
                <a:latin typeface="Calibri"/>
                <a:cs typeface="Calibri"/>
              </a:rPr>
              <a:t>ie</a:t>
            </a:r>
            <a:r>
              <a:rPr dirty="0" sz="1050" spc="-250" b="1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r>
              <a:rPr dirty="0" baseline="-21164" sz="1575" spc="-375" b="1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endParaRPr baseline="-21164" sz="1575">
              <a:latin typeface="Calibri"/>
              <a:cs typeface="Calibri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7416545" y="6504940"/>
            <a:ext cx="635635" cy="293370"/>
          </a:xfrm>
          <a:prstGeom prst="rect">
            <a:avLst/>
          </a:prstGeom>
        </p:spPr>
        <p:txBody>
          <a:bodyPr wrap="square" lIns="0" tIns="65404" rIns="0" bIns="0" rtlCol="0" vert="horz">
            <a:spAutoFit/>
          </a:bodyPr>
          <a:lstStyle/>
          <a:p>
            <a:pPr marL="39370" marR="30480" indent="-1905">
              <a:lnSpc>
                <a:spcPct val="67100"/>
              </a:lnSpc>
              <a:spcBef>
                <a:spcPts val="515"/>
              </a:spcBef>
            </a:pPr>
            <a:r>
              <a:rPr dirty="0" sz="1050" spc="-10" b="1">
                <a:solidFill>
                  <a:srgbClr val="FFFFFF"/>
                </a:solidFill>
                <a:latin typeface="Calibri"/>
                <a:cs typeface="Calibri"/>
              </a:rPr>
              <a:t>Feasibility </a:t>
            </a:r>
            <a:r>
              <a:rPr dirty="0" sz="1050" spc="-185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baseline="-21164" sz="1575" spc="-277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050" spc="-185" b="1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dirty="0" baseline="-21164" sz="1575" spc="-277" b="1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dirty="0" sz="1050" spc="-185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baseline="-21164" sz="1575" spc="-277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050" spc="-185" b="1">
                <a:solidFill>
                  <a:srgbClr val="FFFFFF"/>
                </a:solidFill>
                <a:latin typeface="Calibri"/>
                <a:cs typeface="Calibri"/>
              </a:rPr>
              <a:t>ly</a:t>
            </a:r>
            <a:r>
              <a:rPr dirty="0" baseline="-21164" sz="1575" spc="-277" b="1">
                <a:solidFill>
                  <a:srgbClr val="FFFFFF"/>
                </a:solidFill>
                <a:latin typeface="Calibri"/>
                <a:cs typeface="Calibri"/>
              </a:rPr>
              <a:t>ly</a:t>
            </a:r>
            <a:r>
              <a:rPr dirty="0" sz="1050" spc="-185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baseline="-21164" sz="1575" spc="-277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sz="1050" spc="-185" b="1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dirty="0" baseline="-21164" sz="1575" spc="-277" b="1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endParaRPr baseline="-21164" sz="1575">
              <a:latin typeface="Calibri"/>
              <a:cs typeface="Calibri"/>
            </a:endParaRPr>
          </a:p>
        </p:txBody>
      </p:sp>
      <p:sp>
        <p:nvSpPr>
          <p:cNvPr id="12" name="object 12" descr=""/>
          <p:cNvSpPr/>
          <p:nvPr/>
        </p:nvSpPr>
        <p:spPr>
          <a:xfrm>
            <a:off x="8543543" y="6496050"/>
            <a:ext cx="1624330" cy="361950"/>
          </a:xfrm>
          <a:custGeom>
            <a:avLst/>
            <a:gdLst/>
            <a:ahLst/>
            <a:cxnLst/>
            <a:rect l="l" t="t" r="r" b="b"/>
            <a:pathLst>
              <a:path w="1624329" h="361950">
                <a:moveTo>
                  <a:pt x="1623822" y="0"/>
                </a:moveTo>
                <a:lnTo>
                  <a:pt x="90424" y="0"/>
                </a:lnTo>
                <a:lnTo>
                  <a:pt x="0" y="361949"/>
                </a:lnTo>
                <a:lnTo>
                  <a:pt x="1533271" y="361949"/>
                </a:lnTo>
                <a:lnTo>
                  <a:pt x="1623822" y="0"/>
                </a:lnTo>
                <a:close/>
              </a:path>
            </a:pathLst>
          </a:custGeom>
          <a:solidFill>
            <a:srgbClr val="2C716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 descr=""/>
          <p:cNvSpPr txBox="1"/>
          <p:nvPr/>
        </p:nvSpPr>
        <p:spPr>
          <a:xfrm>
            <a:off x="9007347" y="6504940"/>
            <a:ext cx="696595" cy="293370"/>
          </a:xfrm>
          <a:prstGeom prst="rect">
            <a:avLst/>
          </a:prstGeom>
        </p:spPr>
        <p:txBody>
          <a:bodyPr wrap="square" lIns="0" tIns="65404" rIns="0" bIns="0" rtlCol="0" vert="horz">
            <a:spAutoFit/>
          </a:bodyPr>
          <a:lstStyle/>
          <a:p>
            <a:pPr marL="54610" marR="30480" indent="-17145">
              <a:lnSpc>
                <a:spcPct val="67100"/>
              </a:lnSpc>
              <a:spcBef>
                <a:spcPts val="515"/>
              </a:spcBef>
            </a:pPr>
            <a:r>
              <a:rPr dirty="0" sz="1050" spc="-10" b="1">
                <a:solidFill>
                  <a:srgbClr val="FFFFFF"/>
                </a:solidFill>
                <a:latin typeface="Calibri"/>
                <a:cs typeface="Calibri"/>
              </a:rPr>
              <a:t>Alternative </a:t>
            </a:r>
            <a:r>
              <a:rPr dirty="0" sz="1050" spc="-160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baseline="-21164" sz="1575" spc="-240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sz="1050" spc="-160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baseline="-21164" sz="1575" spc="-240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sz="1050" spc="-160" b="1">
                <a:solidFill>
                  <a:srgbClr val="FFFFFF"/>
                </a:solidFill>
                <a:latin typeface="Calibri"/>
                <a:cs typeface="Calibri"/>
              </a:rPr>
              <a:t>lu</a:t>
            </a:r>
            <a:r>
              <a:rPr dirty="0" baseline="-21164" sz="1575" spc="-240" b="1">
                <a:solidFill>
                  <a:srgbClr val="FFFFFF"/>
                </a:solidFill>
                <a:latin typeface="Calibri"/>
                <a:cs typeface="Calibri"/>
              </a:rPr>
              <a:t>lu</a:t>
            </a:r>
            <a:r>
              <a:rPr dirty="0" sz="1050" spc="-160" b="1">
                <a:solidFill>
                  <a:srgbClr val="FFFFFF"/>
                </a:solidFill>
                <a:latin typeface="Calibri"/>
                <a:cs typeface="Calibri"/>
              </a:rPr>
              <a:t>ti</a:t>
            </a:r>
            <a:r>
              <a:rPr dirty="0" baseline="-21164" sz="1575" spc="-240" b="1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dirty="0" sz="1050" spc="-160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baseline="-21164" sz="1575" spc="-240" b="1">
                <a:solidFill>
                  <a:srgbClr val="FFFFFF"/>
                </a:solidFill>
                <a:latin typeface="Calibri"/>
                <a:cs typeface="Calibri"/>
              </a:rPr>
              <a:t>io</a:t>
            </a:r>
            <a:r>
              <a:rPr dirty="0" sz="1050" spc="-160" b="1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dirty="0" baseline="-21164" sz="1575" spc="-240" b="1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endParaRPr baseline="-21164" sz="1575">
              <a:latin typeface="Calibri"/>
              <a:cs typeface="Calibri"/>
            </a:endParaRPr>
          </a:p>
        </p:txBody>
      </p:sp>
      <p:pic>
        <p:nvPicPr>
          <p:cNvPr id="14" name="object 14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164318" y="6496050"/>
            <a:ext cx="1434083" cy="361949"/>
          </a:xfrm>
          <a:prstGeom prst="rect">
            <a:avLst/>
          </a:prstGeom>
        </p:spPr>
      </p:pic>
      <p:sp>
        <p:nvSpPr>
          <p:cNvPr id="15" name="object 15" descr=""/>
          <p:cNvSpPr txBox="1"/>
          <p:nvPr/>
        </p:nvSpPr>
        <p:spPr>
          <a:xfrm>
            <a:off x="10567161" y="6589521"/>
            <a:ext cx="629285" cy="1854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50" spc="-10" b="1">
                <a:solidFill>
                  <a:srgbClr val="FFFFFF"/>
                </a:solidFill>
                <a:latin typeface="Calibri"/>
                <a:cs typeface="Calibri"/>
              </a:rPr>
              <a:t>Conclusion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718058" y="6283545"/>
            <a:ext cx="1300480" cy="514350"/>
          </a:xfrm>
          <a:prstGeom prst="rect">
            <a:avLst/>
          </a:prstGeom>
        </p:spPr>
        <p:txBody>
          <a:bodyPr wrap="square" lIns="0" tIns="55244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434"/>
              </a:spcBef>
            </a:pP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Source:</a:t>
            </a:r>
            <a:r>
              <a:rPr dirty="0" sz="800" spc="-3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(Bloomberg,</a:t>
            </a:r>
            <a:r>
              <a:rPr dirty="0" sz="800" spc="-2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 spc="-10">
                <a:solidFill>
                  <a:srgbClr val="010027"/>
                </a:solidFill>
                <a:latin typeface="Arial MT"/>
                <a:cs typeface="Arial MT"/>
              </a:rPr>
              <a:t>2023)</a:t>
            </a:r>
            <a:endParaRPr sz="800">
              <a:latin typeface="Arial MT"/>
              <a:cs typeface="Arial MT"/>
            </a:endParaRPr>
          </a:p>
          <a:p>
            <a:pPr algn="ctr" marL="361315" marR="349885" indent="-52705">
              <a:lnSpc>
                <a:spcPct val="67100"/>
              </a:lnSpc>
              <a:spcBef>
                <a:spcPts val="860"/>
              </a:spcBef>
            </a:pPr>
            <a:r>
              <a:rPr dirty="0" sz="1050" spc="-10" b="1">
                <a:solidFill>
                  <a:srgbClr val="FFFFFF"/>
                </a:solidFill>
                <a:latin typeface="Calibri"/>
                <a:cs typeface="Calibri"/>
              </a:rPr>
              <a:t>Executive </a:t>
            </a:r>
            <a:r>
              <a:rPr dirty="0" baseline="-21164" sz="1575" spc="-427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sz="1050" spc="-285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baseline="-21164" sz="1575" spc="-427" b="1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dirty="0" sz="1050" spc="-285" b="1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dirty="0" baseline="-21164" sz="1575" spc="-427" b="1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dirty="0" sz="1050" spc="-285" b="1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dirty="0" baseline="-21164" sz="1575" spc="-427" b="1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dirty="0" sz="1050" spc="-285" b="1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dirty="0" baseline="-21164" sz="1575" spc="-427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050" spc="-285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baseline="-21164" sz="1575" spc="-427" b="1">
                <a:solidFill>
                  <a:srgbClr val="FFFFFF"/>
                </a:solidFill>
                <a:latin typeface="Calibri"/>
                <a:cs typeface="Calibri"/>
              </a:rPr>
              <a:t>ry</a:t>
            </a:r>
            <a:r>
              <a:rPr dirty="0" sz="1050" spc="-285" b="1">
                <a:solidFill>
                  <a:srgbClr val="FFFFFF"/>
                </a:solidFill>
                <a:latin typeface="Calibri"/>
                <a:cs typeface="Calibri"/>
              </a:rPr>
              <a:t>ry</a:t>
            </a:r>
            <a:endParaRPr sz="1050">
              <a:latin typeface="Calibri"/>
              <a:cs typeface="Calibri"/>
            </a:endParaRPr>
          </a:p>
        </p:txBody>
      </p:sp>
      <p:graphicFrame>
        <p:nvGraphicFramePr>
          <p:cNvPr id="17" name="object 17" descr=""/>
          <p:cNvGraphicFramePr>
            <a:graphicFrameLocks noGrp="1"/>
          </p:cNvGraphicFramePr>
          <p:nvPr/>
        </p:nvGraphicFramePr>
        <p:xfrm>
          <a:off x="806421" y="930572"/>
          <a:ext cx="5040630" cy="17024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312160"/>
                <a:gridCol w="1652269"/>
              </a:tblGrid>
              <a:tr h="212725">
                <a:tc>
                  <a:txBody>
                    <a:bodyPr/>
                    <a:lstStyle/>
                    <a:p>
                      <a:pPr marL="60325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dirty="0" sz="120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Cost</a:t>
                      </a:r>
                      <a:r>
                        <a:rPr dirty="0" sz="1200" spc="-5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of</a:t>
                      </a:r>
                      <a:r>
                        <a:rPr dirty="0" sz="1200" spc="-5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1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Capital</a:t>
                      </a:r>
                      <a:r>
                        <a:rPr dirty="0" sz="1200" spc="-6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1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Assumptions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9525">
                    <a:solidFill>
                      <a:srgbClr val="00999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009999"/>
                    </a:solidFill>
                  </a:tcPr>
                </a:tc>
              </a:tr>
              <a:tr h="215900">
                <a:tc>
                  <a:txBody>
                    <a:bodyPr/>
                    <a:lstStyle/>
                    <a:p>
                      <a:pPr marL="19685">
                        <a:lnSpc>
                          <a:spcPct val="100000"/>
                        </a:lnSpc>
                        <a:spcBef>
                          <a:spcPts val="80"/>
                        </a:spcBef>
                      </a:pPr>
                      <a:r>
                        <a:rPr dirty="0" sz="1200" spc="-20">
                          <a:latin typeface="Arial MT"/>
                          <a:cs typeface="Arial MT"/>
                        </a:rPr>
                        <a:t>Pre-tax</a:t>
                      </a:r>
                      <a:r>
                        <a:rPr dirty="0" sz="1200" spc="-5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>
                          <a:latin typeface="Arial MT"/>
                          <a:cs typeface="Arial MT"/>
                        </a:rPr>
                        <a:t>cost</a:t>
                      </a:r>
                      <a:r>
                        <a:rPr dirty="0" sz="1200" spc="-1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>
                          <a:latin typeface="Arial MT"/>
                          <a:cs typeface="Arial MT"/>
                        </a:rPr>
                        <a:t>of</a:t>
                      </a:r>
                      <a:r>
                        <a:rPr dirty="0" sz="1200" spc="-1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 spc="-20">
                          <a:latin typeface="Arial MT"/>
                          <a:cs typeface="Arial MT"/>
                        </a:rPr>
                        <a:t>debt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10160"/>
                </a:tc>
                <a:tc>
                  <a:txBody>
                    <a:bodyPr/>
                    <a:lstStyle/>
                    <a:p>
                      <a:pPr algn="r" marR="18415">
                        <a:lnSpc>
                          <a:spcPct val="100000"/>
                        </a:lnSpc>
                        <a:spcBef>
                          <a:spcPts val="80"/>
                        </a:spcBef>
                      </a:pPr>
                      <a:r>
                        <a:rPr dirty="0" sz="1200" spc="-20">
                          <a:latin typeface="Arial MT"/>
                          <a:cs typeface="Arial MT"/>
                        </a:rPr>
                        <a:t>4.8%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10160"/>
                </a:tc>
              </a:tr>
              <a:tr h="212725">
                <a:tc>
                  <a:txBody>
                    <a:bodyPr/>
                    <a:lstStyle/>
                    <a:p>
                      <a:pPr marL="19685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dirty="0" sz="1200" spc="-20">
                          <a:latin typeface="Arial MT"/>
                          <a:cs typeface="Arial MT"/>
                        </a:rPr>
                        <a:t>Tax</a:t>
                      </a:r>
                      <a:r>
                        <a:rPr dirty="0" sz="1200" spc="-5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 spc="-20">
                          <a:latin typeface="Arial MT"/>
                          <a:cs typeface="Arial MT"/>
                        </a:rPr>
                        <a:t>rate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6985"/>
                </a:tc>
                <a:tc>
                  <a:txBody>
                    <a:bodyPr/>
                    <a:lstStyle/>
                    <a:p>
                      <a:pPr algn="r" marR="69215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dirty="0" sz="1200" spc="-20">
                          <a:latin typeface="Arial MT"/>
                          <a:cs typeface="Arial MT"/>
                        </a:rPr>
                        <a:t>0.0%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6985"/>
                </a:tc>
              </a:tr>
              <a:tr h="212725">
                <a:tc>
                  <a:txBody>
                    <a:bodyPr/>
                    <a:lstStyle/>
                    <a:p>
                      <a:pPr marL="19685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dirty="0" sz="1200">
                          <a:latin typeface="Arial MT"/>
                          <a:cs typeface="Arial MT"/>
                        </a:rPr>
                        <a:t>Risk</a:t>
                      </a:r>
                      <a:r>
                        <a:rPr dirty="0" sz="1200" spc="-6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 spc="-10">
                          <a:latin typeface="Arial MT"/>
                          <a:cs typeface="Arial MT"/>
                        </a:rPr>
                        <a:t>free</a:t>
                      </a:r>
                      <a:r>
                        <a:rPr dirty="0" sz="1200" spc="-4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 spc="-20">
                          <a:latin typeface="Arial MT"/>
                          <a:cs typeface="Arial MT"/>
                        </a:rPr>
                        <a:t>rate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6985"/>
                </a:tc>
                <a:tc>
                  <a:txBody>
                    <a:bodyPr/>
                    <a:lstStyle/>
                    <a:p>
                      <a:pPr algn="r" marR="18415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dirty="0" sz="1200" spc="-20">
                          <a:latin typeface="Arial MT"/>
                          <a:cs typeface="Arial MT"/>
                        </a:rPr>
                        <a:t>3.9%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6985"/>
                </a:tc>
              </a:tr>
              <a:tr h="212725">
                <a:tc>
                  <a:txBody>
                    <a:bodyPr/>
                    <a:lstStyle/>
                    <a:p>
                      <a:pPr marL="19685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dirty="0" sz="1200" spc="-20">
                          <a:latin typeface="Arial MT"/>
                          <a:cs typeface="Arial MT"/>
                        </a:rPr>
                        <a:t>Beta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6985"/>
                </a:tc>
                <a:tc>
                  <a:txBody>
                    <a:bodyPr/>
                    <a:lstStyle/>
                    <a:p>
                      <a:pPr algn="r" marR="69215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dirty="0" sz="1200" spc="-25">
                          <a:latin typeface="Arial MT"/>
                          <a:cs typeface="Arial MT"/>
                        </a:rPr>
                        <a:t>2.1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6985"/>
                </a:tc>
              </a:tr>
              <a:tr h="412750">
                <a:tc>
                  <a:txBody>
                    <a:bodyPr/>
                    <a:lstStyle/>
                    <a:p>
                      <a:pPr marL="19685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dirty="0" sz="1200" spc="-40">
                          <a:latin typeface="Arial MT"/>
                          <a:cs typeface="Arial MT"/>
                        </a:rPr>
                        <a:t>Market </a:t>
                      </a:r>
                      <a:r>
                        <a:rPr dirty="0" sz="1200">
                          <a:latin typeface="Arial MT"/>
                          <a:cs typeface="Arial MT"/>
                        </a:rPr>
                        <a:t>risk</a:t>
                      </a:r>
                      <a:r>
                        <a:rPr dirty="0" sz="1200" spc="-6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 spc="-10">
                          <a:latin typeface="Arial MT"/>
                          <a:cs typeface="Arial MT"/>
                        </a:rPr>
                        <a:t>premium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6985"/>
                </a:tc>
                <a:tc>
                  <a:txBody>
                    <a:bodyPr/>
                    <a:lstStyle/>
                    <a:p>
                      <a:pPr algn="r" marR="18415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dirty="0" sz="1200" spc="-20">
                          <a:latin typeface="Arial MT"/>
                          <a:cs typeface="Arial MT"/>
                        </a:rPr>
                        <a:t>5.9%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6985"/>
                </a:tc>
              </a:tr>
              <a:tr h="222885">
                <a:tc>
                  <a:txBody>
                    <a:bodyPr/>
                    <a:lstStyle/>
                    <a:p>
                      <a:pPr marL="60325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dirty="0" sz="120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Cost</a:t>
                      </a:r>
                      <a:r>
                        <a:rPr dirty="0" sz="1200" spc="-5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of</a:t>
                      </a:r>
                      <a:r>
                        <a:rPr dirty="0" sz="1200" spc="-5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2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Debt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19685">
                    <a:solidFill>
                      <a:srgbClr val="00999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009999"/>
                    </a:solidFill>
                  </a:tcPr>
                </a:tc>
              </a:tr>
            </a:tbl>
          </a:graphicData>
        </a:graphic>
      </p:graphicFrame>
      <p:sp>
        <p:nvSpPr>
          <p:cNvPr id="18" name="object 18" descr=""/>
          <p:cNvSpPr txBox="1"/>
          <p:nvPr/>
        </p:nvSpPr>
        <p:spPr>
          <a:xfrm>
            <a:off x="813984" y="2603040"/>
            <a:ext cx="1316990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6599"/>
              </a:lnSpc>
              <a:spcBef>
                <a:spcPts val="100"/>
              </a:spcBef>
            </a:pPr>
            <a:r>
              <a:rPr dirty="0" sz="1200" spc="-20">
                <a:latin typeface="Arial MT"/>
                <a:cs typeface="Arial MT"/>
              </a:rPr>
              <a:t>Pre-tax</a:t>
            </a:r>
            <a:r>
              <a:rPr dirty="0" sz="1200" spc="-5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cost</a:t>
            </a:r>
            <a:r>
              <a:rPr dirty="0" sz="1200" spc="-1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of</a:t>
            </a:r>
            <a:r>
              <a:rPr dirty="0" sz="1200" spc="-15">
                <a:latin typeface="Arial MT"/>
                <a:cs typeface="Arial MT"/>
              </a:rPr>
              <a:t> </a:t>
            </a:r>
            <a:r>
              <a:rPr dirty="0" sz="1200" spc="-20">
                <a:latin typeface="Arial MT"/>
                <a:cs typeface="Arial MT"/>
              </a:rPr>
              <a:t>debt Tax</a:t>
            </a:r>
            <a:r>
              <a:rPr dirty="0" sz="1200" spc="-55">
                <a:latin typeface="Arial MT"/>
                <a:cs typeface="Arial MT"/>
              </a:rPr>
              <a:t> </a:t>
            </a:r>
            <a:r>
              <a:rPr dirty="0" sz="1200" spc="-20">
                <a:latin typeface="Arial MT"/>
                <a:cs typeface="Arial MT"/>
              </a:rPr>
              <a:t>rate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5342126" y="2603040"/>
            <a:ext cx="414655" cy="452120"/>
          </a:xfrm>
          <a:prstGeom prst="rect">
            <a:avLst/>
          </a:prstGeom>
        </p:spPr>
        <p:txBody>
          <a:bodyPr wrap="square" lIns="0" tIns="42545" rIns="0" bIns="0" rtlCol="0" vert="horz">
            <a:spAutoFit/>
          </a:bodyPr>
          <a:lstStyle/>
          <a:p>
            <a:pPr marL="62865">
              <a:lnSpc>
                <a:spcPct val="100000"/>
              </a:lnSpc>
              <a:spcBef>
                <a:spcPts val="335"/>
              </a:spcBef>
            </a:pPr>
            <a:r>
              <a:rPr dirty="0" sz="1200" spc="-20">
                <a:latin typeface="Arial MT"/>
                <a:cs typeface="Arial MT"/>
              </a:rPr>
              <a:t>4.8%</a:t>
            </a:r>
            <a:endParaRPr sz="12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dirty="0" sz="1200" spc="-20">
                <a:latin typeface="Arial MT"/>
                <a:cs typeface="Arial MT"/>
              </a:rPr>
              <a:t>0.0%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813984" y="3059638"/>
            <a:ext cx="489267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540250" algn="l"/>
              </a:tabLst>
            </a:pPr>
            <a:r>
              <a:rPr dirty="0" sz="1200" spc="-25" b="1">
                <a:latin typeface="Arial"/>
                <a:cs typeface="Arial"/>
              </a:rPr>
              <a:t>After-</a:t>
            </a:r>
            <a:r>
              <a:rPr dirty="0" sz="1200" b="1">
                <a:latin typeface="Arial"/>
                <a:cs typeface="Arial"/>
              </a:rPr>
              <a:t>tax</a:t>
            </a:r>
            <a:r>
              <a:rPr dirty="0" sz="1200" spc="-70" b="1">
                <a:latin typeface="Arial"/>
                <a:cs typeface="Arial"/>
              </a:rPr>
              <a:t> </a:t>
            </a:r>
            <a:r>
              <a:rPr dirty="0" sz="1200" spc="-10" b="1">
                <a:latin typeface="Arial"/>
                <a:cs typeface="Arial"/>
              </a:rPr>
              <a:t>cost</a:t>
            </a:r>
            <a:r>
              <a:rPr dirty="0" sz="1200" spc="-35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of</a:t>
            </a:r>
            <a:r>
              <a:rPr dirty="0" sz="1200" spc="-40" b="1">
                <a:latin typeface="Arial"/>
                <a:cs typeface="Arial"/>
              </a:rPr>
              <a:t> </a:t>
            </a:r>
            <a:r>
              <a:rPr dirty="0" sz="1200" spc="-20" b="1">
                <a:latin typeface="Arial"/>
                <a:cs typeface="Arial"/>
              </a:rPr>
              <a:t>debt</a:t>
            </a:r>
            <a:r>
              <a:rPr dirty="0" sz="1200" b="1">
                <a:latin typeface="Arial"/>
                <a:cs typeface="Arial"/>
              </a:rPr>
              <a:t>	</a:t>
            </a:r>
            <a:r>
              <a:rPr dirty="0" sz="1200" spc="-20" b="1">
                <a:latin typeface="Arial"/>
                <a:cs typeface="Arial"/>
              </a:rPr>
              <a:t>4.8%</a:t>
            </a:r>
            <a:endParaRPr sz="1200">
              <a:latin typeface="Arial"/>
              <a:cs typeface="Arial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806421" y="3498945"/>
            <a:ext cx="4964430" cy="223520"/>
          </a:xfrm>
          <a:prstGeom prst="rect">
            <a:avLst/>
          </a:prstGeom>
          <a:solidFill>
            <a:srgbClr val="009999"/>
          </a:solidFill>
        </p:spPr>
        <p:txBody>
          <a:bodyPr wrap="square" lIns="0" tIns="19685" rIns="0" bIns="0" rtlCol="0" vert="horz">
            <a:spAutoFit/>
          </a:bodyPr>
          <a:lstStyle/>
          <a:p>
            <a:pPr marL="60325">
              <a:lnSpc>
                <a:spcPct val="100000"/>
              </a:lnSpc>
              <a:spcBef>
                <a:spcPts val="155"/>
              </a:spcBef>
            </a:pPr>
            <a:r>
              <a:rPr dirty="0" sz="1200" b="1">
                <a:solidFill>
                  <a:srgbClr val="FFFFFF"/>
                </a:solidFill>
                <a:latin typeface="Arial"/>
                <a:cs typeface="Arial"/>
              </a:rPr>
              <a:t>Cost</a:t>
            </a:r>
            <a:r>
              <a:rPr dirty="0" sz="1200" spc="-5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200" b="1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dirty="0" sz="1200" spc="-5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200" spc="-10" b="1">
                <a:solidFill>
                  <a:srgbClr val="FFFFFF"/>
                </a:solidFill>
                <a:latin typeface="Arial"/>
                <a:cs typeface="Arial"/>
              </a:rPr>
              <a:t>Equity</a:t>
            </a:r>
            <a:endParaRPr sz="1200">
              <a:latin typeface="Arial"/>
              <a:cs typeface="Arial"/>
            </a:endParaRPr>
          </a:p>
        </p:txBody>
      </p:sp>
      <p:sp>
        <p:nvSpPr>
          <p:cNvPr id="22" name="object 22" descr=""/>
          <p:cNvSpPr txBox="1"/>
          <p:nvPr/>
        </p:nvSpPr>
        <p:spPr>
          <a:xfrm>
            <a:off x="813984" y="3689148"/>
            <a:ext cx="1360170" cy="66484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452755">
              <a:lnSpc>
                <a:spcPct val="116599"/>
              </a:lnSpc>
              <a:spcBef>
                <a:spcPts val="100"/>
              </a:spcBef>
            </a:pPr>
            <a:r>
              <a:rPr dirty="0" sz="1200">
                <a:latin typeface="Arial MT"/>
                <a:cs typeface="Arial MT"/>
              </a:rPr>
              <a:t>Risk</a:t>
            </a:r>
            <a:r>
              <a:rPr dirty="0" sz="1200" spc="-60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free</a:t>
            </a:r>
            <a:r>
              <a:rPr dirty="0" sz="1200" spc="-45">
                <a:latin typeface="Arial MT"/>
                <a:cs typeface="Arial MT"/>
              </a:rPr>
              <a:t> </a:t>
            </a:r>
            <a:r>
              <a:rPr dirty="0" sz="1200" spc="-20">
                <a:latin typeface="Arial MT"/>
                <a:cs typeface="Arial MT"/>
              </a:rPr>
              <a:t>rate Beta</a:t>
            </a:r>
            <a:endParaRPr sz="12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235"/>
              </a:spcBef>
            </a:pPr>
            <a:r>
              <a:rPr dirty="0" sz="1200" spc="-40">
                <a:latin typeface="Arial MT"/>
                <a:cs typeface="Arial MT"/>
              </a:rPr>
              <a:t>Market </a:t>
            </a:r>
            <a:r>
              <a:rPr dirty="0" sz="1200">
                <a:latin typeface="Arial MT"/>
                <a:cs typeface="Arial MT"/>
              </a:rPr>
              <a:t>risk</a:t>
            </a:r>
            <a:r>
              <a:rPr dirty="0" sz="1200" spc="-65">
                <a:latin typeface="Arial MT"/>
                <a:cs typeface="Arial MT"/>
              </a:rPr>
              <a:t> </a:t>
            </a:r>
            <a:r>
              <a:rPr dirty="0" sz="1200" spc="-10">
                <a:latin typeface="Arial MT"/>
                <a:cs typeface="Arial MT"/>
              </a:rPr>
              <a:t>premium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23" name="object 23" descr=""/>
          <p:cNvSpPr txBox="1"/>
          <p:nvPr/>
        </p:nvSpPr>
        <p:spPr>
          <a:xfrm>
            <a:off x="5413047" y="3691174"/>
            <a:ext cx="345440" cy="664845"/>
          </a:xfrm>
          <a:prstGeom prst="rect">
            <a:avLst/>
          </a:prstGeom>
        </p:spPr>
        <p:txBody>
          <a:bodyPr wrap="square" lIns="0" tIns="34290" rIns="0" bIns="0" rtlCol="0" vert="horz">
            <a:spAutoFit/>
          </a:bodyPr>
          <a:lstStyle/>
          <a:p>
            <a:pPr algn="r" marR="5080">
              <a:lnSpc>
                <a:spcPct val="100000"/>
              </a:lnSpc>
              <a:spcBef>
                <a:spcPts val="270"/>
              </a:spcBef>
            </a:pPr>
            <a:r>
              <a:rPr dirty="0" sz="1250" spc="-20">
                <a:latin typeface="Calibri"/>
                <a:cs typeface="Calibri"/>
              </a:rPr>
              <a:t>3.9%</a:t>
            </a:r>
            <a:endParaRPr sz="1250">
              <a:latin typeface="Calibri"/>
              <a:cs typeface="Calibri"/>
            </a:endParaRPr>
          </a:p>
          <a:p>
            <a:pPr algn="r" marR="7620">
              <a:lnSpc>
                <a:spcPct val="100000"/>
              </a:lnSpc>
              <a:spcBef>
                <a:spcPts val="180"/>
              </a:spcBef>
            </a:pPr>
            <a:r>
              <a:rPr dirty="0" sz="1250" spc="-25">
                <a:latin typeface="Calibri"/>
                <a:cs typeface="Calibri"/>
              </a:rPr>
              <a:t>2.1</a:t>
            </a:r>
            <a:endParaRPr sz="1250">
              <a:latin typeface="Calibri"/>
              <a:cs typeface="Calibri"/>
            </a:endParaRPr>
          </a:p>
          <a:p>
            <a:pPr algn="r" marR="5080">
              <a:lnSpc>
                <a:spcPct val="100000"/>
              </a:lnSpc>
              <a:spcBef>
                <a:spcPts val="175"/>
              </a:spcBef>
            </a:pPr>
            <a:r>
              <a:rPr dirty="0" sz="1250" spc="-20">
                <a:latin typeface="Calibri"/>
                <a:cs typeface="Calibri"/>
              </a:rPr>
              <a:t>5.9%</a:t>
            </a:r>
            <a:endParaRPr sz="1250">
              <a:latin typeface="Calibri"/>
              <a:cs typeface="Calibri"/>
            </a:endParaRPr>
          </a:p>
        </p:txBody>
      </p:sp>
      <p:sp>
        <p:nvSpPr>
          <p:cNvPr id="24" name="object 24" descr=""/>
          <p:cNvSpPr txBox="1"/>
          <p:nvPr/>
        </p:nvSpPr>
        <p:spPr>
          <a:xfrm>
            <a:off x="813984" y="4349052"/>
            <a:ext cx="4936490" cy="22034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4519930" algn="l"/>
              </a:tabLst>
            </a:pPr>
            <a:r>
              <a:rPr dirty="0" sz="1200" b="1">
                <a:latin typeface="Arial"/>
                <a:cs typeface="Arial"/>
              </a:rPr>
              <a:t>Cost</a:t>
            </a:r>
            <a:r>
              <a:rPr dirty="0" sz="1200" spc="-55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of</a:t>
            </a:r>
            <a:r>
              <a:rPr dirty="0" sz="1200" spc="-50" b="1">
                <a:latin typeface="Arial"/>
                <a:cs typeface="Arial"/>
              </a:rPr>
              <a:t> </a:t>
            </a:r>
            <a:r>
              <a:rPr dirty="0" sz="1200" spc="-10" b="1">
                <a:latin typeface="Arial"/>
                <a:cs typeface="Arial"/>
              </a:rPr>
              <a:t>Equity</a:t>
            </a:r>
            <a:r>
              <a:rPr dirty="0" sz="1200" b="1">
                <a:latin typeface="Arial"/>
                <a:cs typeface="Arial"/>
              </a:rPr>
              <a:t>	</a:t>
            </a:r>
            <a:r>
              <a:rPr dirty="0" sz="1250" spc="-10" b="1">
                <a:latin typeface="Calibri"/>
                <a:cs typeface="Calibri"/>
              </a:rPr>
              <a:t>16.1%</a:t>
            </a:r>
            <a:endParaRPr sz="1250">
              <a:latin typeface="Calibri"/>
              <a:cs typeface="Calibri"/>
            </a:endParaRPr>
          </a:p>
        </p:txBody>
      </p:sp>
      <p:sp>
        <p:nvSpPr>
          <p:cNvPr id="25" name="object 25" descr=""/>
          <p:cNvSpPr txBox="1"/>
          <p:nvPr/>
        </p:nvSpPr>
        <p:spPr>
          <a:xfrm>
            <a:off x="806421" y="4788008"/>
            <a:ext cx="4964430" cy="243840"/>
          </a:xfrm>
          <a:prstGeom prst="rect">
            <a:avLst/>
          </a:prstGeom>
          <a:solidFill>
            <a:srgbClr val="009999"/>
          </a:solidFill>
        </p:spPr>
        <p:txBody>
          <a:bodyPr wrap="square" lIns="0" tIns="19685" rIns="0" bIns="0" rtlCol="0" vert="horz">
            <a:spAutoFit/>
          </a:bodyPr>
          <a:lstStyle/>
          <a:p>
            <a:pPr marL="60325">
              <a:lnSpc>
                <a:spcPct val="100000"/>
              </a:lnSpc>
              <a:spcBef>
                <a:spcPts val="155"/>
              </a:spcBef>
            </a:pPr>
            <a:r>
              <a:rPr dirty="0" sz="1200" b="1">
                <a:solidFill>
                  <a:srgbClr val="FFFFFF"/>
                </a:solidFill>
                <a:latin typeface="Arial"/>
                <a:cs typeface="Arial"/>
              </a:rPr>
              <a:t>Cost</a:t>
            </a:r>
            <a:r>
              <a:rPr dirty="0" sz="1200" spc="-5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200" b="1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dirty="0" sz="1200" spc="-5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200" spc="-10" b="1">
                <a:solidFill>
                  <a:srgbClr val="FFFFFF"/>
                </a:solidFill>
                <a:latin typeface="Arial"/>
                <a:cs typeface="Arial"/>
              </a:rPr>
              <a:t>Capital</a:t>
            </a:r>
            <a:r>
              <a:rPr dirty="0" sz="1200" spc="-6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200" spc="-10" b="1">
                <a:solidFill>
                  <a:srgbClr val="FFFFFF"/>
                </a:solidFill>
                <a:latin typeface="Arial"/>
                <a:cs typeface="Arial"/>
              </a:rPr>
              <a:t>(WACC)</a:t>
            </a:r>
            <a:endParaRPr sz="1200">
              <a:latin typeface="Arial"/>
              <a:cs typeface="Arial"/>
            </a:endParaRPr>
          </a:p>
        </p:txBody>
      </p:sp>
      <p:sp>
        <p:nvSpPr>
          <p:cNvPr id="26" name="object 26" descr=""/>
          <p:cNvSpPr txBox="1"/>
          <p:nvPr/>
        </p:nvSpPr>
        <p:spPr>
          <a:xfrm>
            <a:off x="783589" y="4998271"/>
            <a:ext cx="5000625" cy="452755"/>
          </a:xfrm>
          <a:prstGeom prst="rect">
            <a:avLst/>
          </a:prstGeom>
        </p:spPr>
        <p:txBody>
          <a:bodyPr wrap="square" lIns="0" tIns="43180" rIns="0" bIns="0" rtlCol="0" vert="horz">
            <a:spAutoFit/>
          </a:bodyPr>
          <a:lstStyle/>
          <a:p>
            <a:pPr algn="r" marR="5080">
              <a:lnSpc>
                <a:spcPct val="100000"/>
              </a:lnSpc>
              <a:spcBef>
                <a:spcPts val="340"/>
              </a:spcBef>
              <a:tabLst>
                <a:tab pos="4974590" algn="l"/>
              </a:tabLst>
            </a:pPr>
            <a:r>
              <a:rPr dirty="0" u="sng" sz="1200" spc="-10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 </a:t>
            </a:r>
            <a:r>
              <a:rPr dirty="0" u="sng" sz="1200" spc="-2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Capital</a:t>
            </a:r>
            <a:r>
              <a:rPr dirty="0" u="sng" sz="1200" spc="-35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 </a:t>
            </a:r>
            <a:r>
              <a:rPr dirty="0" u="sng" sz="1200" spc="-1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weights</a:t>
            </a:r>
            <a:r>
              <a:rPr dirty="0" u="sng" sz="120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	</a:t>
            </a:r>
            <a:endParaRPr sz="1200">
              <a:latin typeface="Arial MT"/>
              <a:cs typeface="Arial MT"/>
            </a:endParaRPr>
          </a:p>
          <a:p>
            <a:pPr algn="r" marR="31750">
              <a:lnSpc>
                <a:spcPct val="100000"/>
              </a:lnSpc>
              <a:spcBef>
                <a:spcPts val="240"/>
              </a:spcBef>
              <a:tabLst>
                <a:tab pos="344805" algn="l"/>
              </a:tabLst>
            </a:pPr>
            <a:r>
              <a:rPr dirty="0" u="sng" sz="120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	Amount</a:t>
            </a:r>
            <a:r>
              <a:rPr dirty="0" sz="1200" spc="15">
                <a:latin typeface="Arial MT"/>
                <a:cs typeface="Arial MT"/>
              </a:rPr>
              <a:t> </a:t>
            </a:r>
            <a:r>
              <a:rPr dirty="0" u="sng" sz="1200" spc="21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  </a:t>
            </a:r>
            <a:r>
              <a:rPr dirty="0" u="sng" sz="120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%</a:t>
            </a:r>
            <a:r>
              <a:rPr dirty="0" u="sng" sz="1200" spc="-65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 </a:t>
            </a:r>
            <a:r>
              <a:rPr dirty="0" u="sng" sz="120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of</a:t>
            </a:r>
            <a:r>
              <a:rPr dirty="0" u="sng" sz="1200" spc="-6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 </a:t>
            </a:r>
            <a:r>
              <a:rPr dirty="0" u="sng" sz="1200" spc="-2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total</a:t>
            </a:r>
            <a:endParaRPr sz="1200">
              <a:latin typeface="Arial MT"/>
              <a:cs typeface="Arial MT"/>
            </a:endParaRPr>
          </a:p>
        </p:txBody>
      </p:sp>
      <p:graphicFrame>
        <p:nvGraphicFramePr>
          <p:cNvPr id="27" name="object 27" descr=""/>
          <p:cNvGraphicFramePr>
            <a:graphicFrameLocks noGrp="1"/>
          </p:cNvGraphicFramePr>
          <p:nvPr/>
        </p:nvGraphicFramePr>
        <p:xfrm>
          <a:off x="796290" y="5502867"/>
          <a:ext cx="5051425" cy="5949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19375"/>
                <a:gridCol w="1661795"/>
                <a:gridCol w="693420"/>
              </a:tblGrid>
              <a:tr h="191135">
                <a:tc>
                  <a:txBody>
                    <a:bodyPr/>
                    <a:lstStyle/>
                    <a:p>
                      <a:pPr marL="29845">
                        <a:lnSpc>
                          <a:spcPts val="1325"/>
                        </a:lnSpc>
                      </a:pPr>
                      <a:r>
                        <a:rPr dirty="0" sz="1200" spc="-40">
                          <a:latin typeface="Arial MT"/>
                          <a:cs typeface="Arial MT"/>
                        </a:rPr>
                        <a:t>Market</a:t>
                      </a:r>
                      <a:r>
                        <a:rPr dirty="0" sz="1200" spc="-4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 spc="-25">
                          <a:latin typeface="Arial MT"/>
                          <a:cs typeface="Arial MT"/>
                        </a:rPr>
                        <a:t>value</a:t>
                      </a:r>
                      <a:r>
                        <a:rPr dirty="0" sz="1200" spc="-6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>
                          <a:latin typeface="Arial MT"/>
                          <a:cs typeface="Arial MT"/>
                        </a:rPr>
                        <a:t>of</a:t>
                      </a:r>
                      <a:r>
                        <a:rPr dirty="0" sz="1200" spc="-6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 spc="-10">
                          <a:latin typeface="Arial MT"/>
                          <a:cs typeface="Arial MT"/>
                        </a:rPr>
                        <a:t>equity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188595">
                        <a:lnSpc>
                          <a:spcPts val="1325"/>
                        </a:lnSpc>
                      </a:pPr>
                      <a:r>
                        <a:rPr dirty="0" sz="1200" spc="-10">
                          <a:latin typeface="Arial MT"/>
                          <a:cs typeface="Arial MT"/>
                        </a:rPr>
                        <a:t>1,208.8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9850">
                        <a:lnSpc>
                          <a:spcPts val="1325"/>
                        </a:lnSpc>
                      </a:pPr>
                      <a:r>
                        <a:rPr dirty="0" sz="1200" spc="-10">
                          <a:latin typeface="Arial MT"/>
                          <a:cs typeface="Arial MT"/>
                        </a:rPr>
                        <a:t>73.5%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0"/>
                </a:tc>
              </a:tr>
              <a:tr h="204470">
                <a:tc>
                  <a:txBody>
                    <a:bodyPr/>
                    <a:lstStyle/>
                    <a:p>
                      <a:pPr marL="29845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dirty="0" sz="1200" spc="-40">
                          <a:latin typeface="Arial MT"/>
                          <a:cs typeface="Arial MT"/>
                        </a:rPr>
                        <a:t>Market</a:t>
                      </a:r>
                      <a:r>
                        <a:rPr dirty="0" sz="1200" spc="-4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 spc="-25">
                          <a:latin typeface="Arial MT"/>
                          <a:cs typeface="Arial MT"/>
                        </a:rPr>
                        <a:t>value</a:t>
                      </a:r>
                      <a:r>
                        <a:rPr dirty="0" sz="1200" spc="-6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>
                          <a:latin typeface="Arial MT"/>
                          <a:cs typeface="Arial MT"/>
                        </a:rPr>
                        <a:t>of</a:t>
                      </a:r>
                      <a:r>
                        <a:rPr dirty="0" sz="1200" spc="-7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 spc="-10">
                          <a:latin typeface="Arial MT"/>
                          <a:cs typeface="Arial MT"/>
                        </a:rPr>
                        <a:t>net</a:t>
                      </a:r>
                      <a:r>
                        <a:rPr dirty="0" sz="1200" spc="-5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200" spc="-20">
                          <a:latin typeface="Arial MT"/>
                          <a:cs typeface="Arial MT"/>
                        </a:rPr>
                        <a:t>debt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6985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87960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dirty="0" sz="1200" spc="-10">
                          <a:latin typeface="Arial MT"/>
                          <a:cs typeface="Arial MT"/>
                        </a:rPr>
                        <a:t>436.4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6985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69850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dirty="0" sz="1200" spc="-10">
                          <a:latin typeface="Arial MT"/>
                          <a:cs typeface="Arial MT"/>
                        </a:rPr>
                        <a:t>26.5%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B="0" marT="6985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99390">
                <a:tc>
                  <a:txBody>
                    <a:bodyPr/>
                    <a:lstStyle/>
                    <a:p>
                      <a:pPr marL="29845">
                        <a:lnSpc>
                          <a:spcPts val="1355"/>
                        </a:lnSpc>
                        <a:spcBef>
                          <a:spcPts val="114"/>
                        </a:spcBef>
                      </a:pPr>
                      <a:r>
                        <a:rPr dirty="0" sz="1200" b="1">
                          <a:latin typeface="Arial"/>
                          <a:cs typeface="Arial"/>
                        </a:rPr>
                        <a:t>Cost</a:t>
                      </a:r>
                      <a:r>
                        <a:rPr dirty="0" sz="1200" spc="-4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b="1">
                          <a:latin typeface="Arial"/>
                          <a:cs typeface="Arial"/>
                        </a:rPr>
                        <a:t>of</a:t>
                      </a:r>
                      <a:r>
                        <a:rPr dirty="0" sz="1200" spc="-4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20" b="1">
                          <a:latin typeface="Arial"/>
                          <a:cs typeface="Arial"/>
                        </a:rPr>
                        <a:t>capital</a:t>
                      </a:r>
                      <a:r>
                        <a:rPr dirty="0" sz="1200" spc="-5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10" b="1">
                          <a:latin typeface="Arial"/>
                          <a:cs typeface="Arial"/>
                        </a:rPr>
                        <a:t>(WACC)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14604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r" marR="69850">
                        <a:lnSpc>
                          <a:spcPts val="1355"/>
                        </a:lnSpc>
                        <a:spcBef>
                          <a:spcPts val="114"/>
                        </a:spcBef>
                      </a:pPr>
                      <a:r>
                        <a:rPr dirty="0" sz="1200" spc="-10" b="1">
                          <a:latin typeface="Arial"/>
                          <a:cs typeface="Arial"/>
                        </a:rPr>
                        <a:t>13.1%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14604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</a:tbl>
          </a:graphicData>
        </a:graphic>
      </p:graphicFrame>
      <p:grpSp>
        <p:nvGrpSpPr>
          <p:cNvPr id="28" name="object 28" descr=""/>
          <p:cNvGrpSpPr/>
          <p:nvPr/>
        </p:nvGrpSpPr>
        <p:grpSpPr>
          <a:xfrm>
            <a:off x="796289" y="3052074"/>
            <a:ext cx="4975225" cy="10795"/>
            <a:chOff x="796289" y="3052074"/>
            <a:chExt cx="4975225" cy="10795"/>
          </a:xfrm>
        </p:grpSpPr>
        <p:sp>
          <p:nvSpPr>
            <p:cNvPr id="29" name="object 29" descr=""/>
            <p:cNvSpPr/>
            <p:nvPr/>
          </p:nvSpPr>
          <p:spPr>
            <a:xfrm>
              <a:off x="801355" y="3057140"/>
              <a:ext cx="4965065" cy="0"/>
            </a:xfrm>
            <a:custGeom>
              <a:avLst/>
              <a:gdLst/>
              <a:ahLst/>
              <a:cxnLst/>
              <a:rect l="l" t="t" r="r" b="b"/>
              <a:pathLst>
                <a:path w="4965065" h="0">
                  <a:moveTo>
                    <a:pt x="0" y="0"/>
                  </a:moveTo>
                  <a:lnTo>
                    <a:pt x="4964542" y="0"/>
                  </a:lnTo>
                </a:path>
              </a:pathLst>
            </a:custGeom>
            <a:ln w="1013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 descr=""/>
            <p:cNvSpPr/>
            <p:nvPr/>
          </p:nvSpPr>
          <p:spPr>
            <a:xfrm>
              <a:off x="796289" y="3052142"/>
              <a:ext cx="4975225" cy="10160"/>
            </a:xfrm>
            <a:custGeom>
              <a:avLst/>
              <a:gdLst/>
              <a:ahLst/>
              <a:cxnLst/>
              <a:rect l="l" t="t" r="r" b="b"/>
              <a:pathLst>
                <a:path w="4975225" h="10160">
                  <a:moveTo>
                    <a:pt x="4974876" y="0"/>
                  </a:moveTo>
                  <a:lnTo>
                    <a:pt x="0" y="0"/>
                  </a:lnTo>
                  <a:lnTo>
                    <a:pt x="0" y="10131"/>
                  </a:lnTo>
                  <a:lnTo>
                    <a:pt x="4974876" y="10131"/>
                  </a:lnTo>
                  <a:lnTo>
                    <a:pt x="497487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1" name="object 31" descr=""/>
          <p:cNvGrpSpPr/>
          <p:nvPr/>
        </p:nvGrpSpPr>
        <p:grpSpPr>
          <a:xfrm>
            <a:off x="796289" y="4351620"/>
            <a:ext cx="4975225" cy="10795"/>
            <a:chOff x="796289" y="4351620"/>
            <a:chExt cx="4975225" cy="10795"/>
          </a:xfrm>
        </p:grpSpPr>
        <p:sp>
          <p:nvSpPr>
            <p:cNvPr id="32" name="object 32" descr=""/>
            <p:cNvSpPr/>
            <p:nvPr/>
          </p:nvSpPr>
          <p:spPr>
            <a:xfrm>
              <a:off x="801355" y="4356686"/>
              <a:ext cx="4965065" cy="0"/>
            </a:xfrm>
            <a:custGeom>
              <a:avLst/>
              <a:gdLst/>
              <a:ahLst/>
              <a:cxnLst/>
              <a:rect l="l" t="t" r="r" b="b"/>
              <a:pathLst>
                <a:path w="4965065" h="0">
                  <a:moveTo>
                    <a:pt x="0" y="0"/>
                  </a:moveTo>
                  <a:lnTo>
                    <a:pt x="4964542" y="0"/>
                  </a:lnTo>
                </a:path>
              </a:pathLst>
            </a:custGeom>
            <a:ln w="1013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 descr=""/>
            <p:cNvSpPr/>
            <p:nvPr/>
          </p:nvSpPr>
          <p:spPr>
            <a:xfrm>
              <a:off x="796289" y="4351687"/>
              <a:ext cx="4975225" cy="10160"/>
            </a:xfrm>
            <a:custGeom>
              <a:avLst/>
              <a:gdLst/>
              <a:ahLst/>
              <a:cxnLst/>
              <a:rect l="l" t="t" r="r" b="b"/>
              <a:pathLst>
                <a:path w="4975225" h="10160">
                  <a:moveTo>
                    <a:pt x="4974876" y="0"/>
                  </a:moveTo>
                  <a:lnTo>
                    <a:pt x="0" y="0"/>
                  </a:lnTo>
                  <a:lnTo>
                    <a:pt x="0" y="10131"/>
                  </a:lnTo>
                  <a:lnTo>
                    <a:pt x="4974876" y="10131"/>
                  </a:lnTo>
                  <a:lnTo>
                    <a:pt x="497487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4" name="object 3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ts val="2395"/>
              </a:lnSpc>
              <a:spcBef>
                <a:spcPts val="95"/>
              </a:spcBef>
            </a:pPr>
            <a:r>
              <a:rPr dirty="0" spc="-10">
                <a:solidFill>
                  <a:srgbClr val="009999"/>
                </a:solidFill>
              </a:rPr>
              <a:t>Valuation</a:t>
            </a:r>
            <a:r>
              <a:rPr dirty="0" spc="-70">
                <a:solidFill>
                  <a:srgbClr val="009999"/>
                </a:solidFill>
              </a:rPr>
              <a:t> </a:t>
            </a:r>
            <a:r>
              <a:rPr dirty="0">
                <a:solidFill>
                  <a:srgbClr val="009999"/>
                </a:solidFill>
              </a:rPr>
              <a:t>and</a:t>
            </a:r>
            <a:r>
              <a:rPr dirty="0" spc="-65">
                <a:solidFill>
                  <a:srgbClr val="009999"/>
                </a:solidFill>
              </a:rPr>
              <a:t> </a:t>
            </a:r>
            <a:r>
              <a:rPr dirty="0">
                <a:solidFill>
                  <a:srgbClr val="009999"/>
                </a:solidFill>
              </a:rPr>
              <a:t>Cost/Profit</a:t>
            </a:r>
            <a:r>
              <a:rPr dirty="0" spc="-75">
                <a:solidFill>
                  <a:srgbClr val="009999"/>
                </a:solidFill>
              </a:rPr>
              <a:t> </a:t>
            </a:r>
            <a:r>
              <a:rPr dirty="0">
                <a:solidFill>
                  <a:srgbClr val="009999"/>
                </a:solidFill>
              </a:rPr>
              <a:t>of</a:t>
            </a:r>
            <a:r>
              <a:rPr dirty="0" spc="-140">
                <a:solidFill>
                  <a:srgbClr val="009999"/>
                </a:solidFill>
              </a:rPr>
              <a:t> </a:t>
            </a:r>
            <a:r>
              <a:rPr dirty="0">
                <a:solidFill>
                  <a:srgbClr val="009999"/>
                </a:solidFill>
              </a:rPr>
              <a:t>Acquiring</a:t>
            </a:r>
            <a:r>
              <a:rPr dirty="0" spc="-55">
                <a:solidFill>
                  <a:srgbClr val="009999"/>
                </a:solidFill>
              </a:rPr>
              <a:t> </a:t>
            </a:r>
            <a:r>
              <a:rPr dirty="0">
                <a:solidFill>
                  <a:srgbClr val="009999"/>
                </a:solidFill>
              </a:rPr>
              <a:t>Stem</a:t>
            </a:r>
            <a:r>
              <a:rPr dirty="0" spc="-70">
                <a:solidFill>
                  <a:srgbClr val="009999"/>
                </a:solidFill>
              </a:rPr>
              <a:t> </a:t>
            </a:r>
            <a:r>
              <a:rPr dirty="0" spc="-10">
                <a:solidFill>
                  <a:srgbClr val="009999"/>
                </a:solidFill>
              </a:rPr>
              <a:t>(2/3)</a:t>
            </a:r>
          </a:p>
          <a:p>
            <a:pPr marL="19685">
              <a:lnSpc>
                <a:spcPts val="1435"/>
              </a:lnSpc>
            </a:pPr>
            <a:r>
              <a:rPr dirty="0" sz="1200" b="0">
                <a:solidFill>
                  <a:srgbClr val="010027"/>
                </a:solidFill>
                <a:latin typeface="Arial MT"/>
                <a:cs typeface="Arial MT"/>
              </a:rPr>
              <a:t>WACC</a:t>
            </a:r>
            <a:r>
              <a:rPr dirty="0" sz="1200" spc="-40" b="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 b="0">
                <a:solidFill>
                  <a:srgbClr val="010027"/>
                </a:solidFill>
                <a:latin typeface="Arial MT"/>
                <a:cs typeface="Arial MT"/>
              </a:rPr>
              <a:t>and</a:t>
            </a:r>
            <a:r>
              <a:rPr dirty="0" sz="1200" spc="-45" b="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 spc="-10" b="0">
                <a:solidFill>
                  <a:srgbClr val="010027"/>
                </a:solidFill>
                <a:latin typeface="Arial MT"/>
                <a:cs typeface="Arial MT"/>
              </a:rPr>
              <a:t>Capitalization</a:t>
            </a:r>
            <a:endParaRPr sz="1200">
              <a:latin typeface="Arial MT"/>
              <a:cs typeface="Arial MT"/>
            </a:endParaRPr>
          </a:p>
        </p:txBody>
      </p:sp>
      <p:pic>
        <p:nvPicPr>
          <p:cNvPr id="35" name="object 35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364223" y="872871"/>
            <a:ext cx="57150" cy="305180"/>
          </a:xfrm>
          <a:prstGeom prst="rect">
            <a:avLst/>
          </a:prstGeom>
        </p:spPr>
      </p:pic>
      <p:sp>
        <p:nvSpPr>
          <p:cNvPr id="36" name="object 36" descr=""/>
          <p:cNvSpPr txBox="1"/>
          <p:nvPr/>
        </p:nvSpPr>
        <p:spPr>
          <a:xfrm>
            <a:off x="6471920" y="906780"/>
            <a:ext cx="4040504" cy="2387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400" b="1">
                <a:solidFill>
                  <a:srgbClr val="03234D"/>
                </a:solidFill>
                <a:latin typeface="Arial"/>
                <a:cs typeface="Arial"/>
              </a:rPr>
              <a:t>Perpetuity</a:t>
            </a:r>
            <a:r>
              <a:rPr dirty="0" sz="1400" spc="-5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3234D"/>
                </a:solidFill>
                <a:latin typeface="Arial"/>
                <a:cs typeface="Arial"/>
              </a:rPr>
              <a:t>and Exit</a:t>
            </a:r>
            <a:r>
              <a:rPr dirty="0" sz="1400" spc="10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400" spc="-10" b="1">
                <a:solidFill>
                  <a:srgbClr val="03234D"/>
                </a:solidFill>
                <a:latin typeface="Arial"/>
                <a:cs typeface="Arial"/>
              </a:rPr>
              <a:t>EBITDA</a:t>
            </a:r>
            <a:r>
              <a:rPr dirty="0" sz="1400" spc="-25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400" spc="-10" b="1">
                <a:solidFill>
                  <a:srgbClr val="03234D"/>
                </a:solidFill>
                <a:latin typeface="Arial"/>
                <a:cs typeface="Arial"/>
              </a:rPr>
              <a:t>Sensitivity</a:t>
            </a:r>
            <a:r>
              <a:rPr dirty="0" sz="1400" spc="-65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400" spc="-10" b="1">
                <a:solidFill>
                  <a:srgbClr val="03234D"/>
                </a:solidFill>
                <a:latin typeface="Arial"/>
                <a:cs typeface="Arial"/>
              </a:rPr>
              <a:t>Analysis</a:t>
            </a:r>
            <a:endParaRPr sz="1400">
              <a:latin typeface="Arial"/>
              <a:cs typeface="Arial"/>
            </a:endParaRPr>
          </a:p>
        </p:txBody>
      </p:sp>
      <p:sp>
        <p:nvSpPr>
          <p:cNvPr id="37" name="object 37" descr=""/>
          <p:cNvSpPr txBox="1"/>
          <p:nvPr/>
        </p:nvSpPr>
        <p:spPr>
          <a:xfrm>
            <a:off x="6557009" y="5067300"/>
            <a:ext cx="5244465" cy="1180465"/>
          </a:xfrm>
          <a:prstGeom prst="rect">
            <a:avLst/>
          </a:prstGeom>
          <a:solidFill>
            <a:srgbClr val="E7E6E6"/>
          </a:solidFill>
        </p:spPr>
        <p:txBody>
          <a:bodyPr wrap="square" lIns="0" tIns="39369" rIns="0" bIns="0" rtlCol="0" vert="horz">
            <a:spAutoFit/>
          </a:bodyPr>
          <a:lstStyle/>
          <a:p>
            <a:pPr marL="257810" marR="424180" indent="-171450">
              <a:lnSpc>
                <a:spcPct val="100000"/>
              </a:lnSpc>
              <a:spcBef>
                <a:spcPts val="309"/>
              </a:spcBef>
              <a:buClr>
                <a:srgbClr val="009F9F"/>
              </a:buClr>
              <a:buFont typeface="Wingdings"/>
              <a:buChar char=""/>
              <a:tabLst>
                <a:tab pos="257810" algn="l"/>
              </a:tabLst>
            </a:pPr>
            <a:r>
              <a:rPr dirty="0" sz="1200">
                <a:solidFill>
                  <a:srgbClr val="010027"/>
                </a:solidFill>
                <a:latin typeface="Arial MT"/>
                <a:cs typeface="Arial MT"/>
              </a:rPr>
              <a:t>The</a:t>
            </a:r>
            <a:r>
              <a:rPr dirty="0" sz="1200" spc="-5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010027"/>
                </a:solidFill>
                <a:latin typeface="Arial MT"/>
                <a:cs typeface="Arial MT"/>
              </a:rPr>
              <a:t>Weighted</a:t>
            </a:r>
            <a:r>
              <a:rPr dirty="0" sz="1200" spc="-8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010027"/>
                </a:solidFill>
                <a:latin typeface="Arial MT"/>
                <a:cs typeface="Arial MT"/>
              </a:rPr>
              <a:t>Average</a:t>
            </a:r>
            <a:r>
              <a:rPr dirty="0" sz="1200" spc="-3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010027"/>
                </a:solidFill>
                <a:latin typeface="Arial MT"/>
                <a:cs typeface="Arial MT"/>
              </a:rPr>
              <a:t>Cost</a:t>
            </a:r>
            <a:r>
              <a:rPr dirty="0" sz="1200" spc="-2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010027"/>
                </a:solidFill>
                <a:latin typeface="Arial MT"/>
                <a:cs typeface="Arial MT"/>
              </a:rPr>
              <a:t>of</a:t>
            </a:r>
            <a:r>
              <a:rPr dirty="0" sz="1200" spc="-2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010027"/>
                </a:solidFill>
                <a:latin typeface="Arial MT"/>
                <a:cs typeface="Arial MT"/>
              </a:rPr>
              <a:t>Capital</a:t>
            </a:r>
            <a:r>
              <a:rPr dirty="0" sz="1200" spc="-4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010027"/>
                </a:solidFill>
                <a:latin typeface="Arial MT"/>
                <a:cs typeface="Arial MT"/>
              </a:rPr>
              <a:t>(WACC)</a:t>
            </a:r>
            <a:r>
              <a:rPr dirty="0" sz="1200" spc="-2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010027"/>
                </a:solidFill>
                <a:latin typeface="Arial MT"/>
                <a:cs typeface="Arial MT"/>
              </a:rPr>
              <a:t>represents</a:t>
            </a:r>
            <a:r>
              <a:rPr dirty="0" sz="1200" spc="-3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010027"/>
                </a:solidFill>
                <a:latin typeface="Arial MT"/>
                <a:cs typeface="Arial MT"/>
              </a:rPr>
              <a:t>return</a:t>
            </a:r>
            <a:r>
              <a:rPr dirty="0" sz="1200" spc="-3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 spc="-25">
                <a:solidFill>
                  <a:srgbClr val="010027"/>
                </a:solidFill>
                <a:latin typeface="Arial MT"/>
                <a:cs typeface="Arial MT"/>
              </a:rPr>
              <a:t>to </a:t>
            </a:r>
            <a:r>
              <a:rPr dirty="0" sz="1200">
                <a:solidFill>
                  <a:srgbClr val="010027"/>
                </a:solidFill>
                <a:latin typeface="Arial MT"/>
                <a:cs typeface="Arial MT"/>
              </a:rPr>
              <a:t>lenders</a:t>
            </a:r>
            <a:r>
              <a:rPr dirty="0" sz="1200" spc="-4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010027"/>
                </a:solidFill>
                <a:latin typeface="Arial MT"/>
                <a:cs typeface="Arial MT"/>
              </a:rPr>
              <a:t>and</a:t>
            </a:r>
            <a:r>
              <a:rPr dirty="0" sz="1200" spc="-2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010027"/>
                </a:solidFill>
                <a:latin typeface="Arial MT"/>
                <a:cs typeface="Arial MT"/>
              </a:rPr>
              <a:t>shareholders</a:t>
            </a:r>
            <a:endParaRPr sz="1200">
              <a:latin typeface="Arial MT"/>
              <a:cs typeface="Arial MT"/>
            </a:endParaRPr>
          </a:p>
          <a:p>
            <a:pPr marL="257810" marR="182880" indent="-171450">
              <a:lnSpc>
                <a:spcPct val="100000"/>
              </a:lnSpc>
              <a:buClr>
                <a:srgbClr val="009F9F"/>
              </a:buClr>
              <a:buFont typeface="Wingdings"/>
              <a:buChar char=""/>
              <a:tabLst>
                <a:tab pos="257810" algn="l"/>
              </a:tabLst>
            </a:pPr>
            <a:r>
              <a:rPr dirty="0" sz="1200">
                <a:solidFill>
                  <a:srgbClr val="010027"/>
                </a:solidFill>
                <a:latin typeface="Arial MT"/>
                <a:cs typeface="Arial MT"/>
              </a:rPr>
              <a:t>Stem’s</a:t>
            </a:r>
            <a:r>
              <a:rPr dirty="0" sz="1200" spc="-2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010027"/>
                </a:solidFill>
                <a:latin typeface="Arial MT"/>
                <a:cs typeface="Arial MT"/>
              </a:rPr>
              <a:t>WACC</a:t>
            </a:r>
            <a:r>
              <a:rPr dirty="0" sz="1200" spc="-2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010027"/>
                </a:solidFill>
                <a:latin typeface="Arial MT"/>
                <a:cs typeface="Arial MT"/>
              </a:rPr>
              <a:t>of</a:t>
            </a:r>
            <a:r>
              <a:rPr dirty="0" sz="1200" spc="-2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010027"/>
                </a:solidFill>
                <a:latin typeface="Arial MT"/>
                <a:cs typeface="Arial MT"/>
              </a:rPr>
              <a:t>13.1%</a:t>
            </a:r>
            <a:r>
              <a:rPr dirty="0" sz="1200" spc="-3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010027"/>
                </a:solidFill>
                <a:latin typeface="Arial MT"/>
                <a:cs typeface="Arial MT"/>
              </a:rPr>
              <a:t>represents</a:t>
            </a:r>
            <a:r>
              <a:rPr dirty="0" sz="1200" spc="-3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010027"/>
                </a:solidFill>
                <a:latin typeface="Arial MT"/>
                <a:cs typeface="Arial MT"/>
              </a:rPr>
              <a:t>the</a:t>
            </a:r>
            <a:r>
              <a:rPr dirty="0" sz="1200" spc="-2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010027"/>
                </a:solidFill>
                <a:latin typeface="Arial MT"/>
                <a:cs typeface="Arial MT"/>
              </a:rPr>
              <a:t>required</a:t>
            </a:r>
            <a:r>
              <a:rPr dirty="0" sz="1200" spc="-4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010027"/>
                </a:solidFill>
                <a:latin typeface="Arial MT"/>
                <a:cs typeface="Arial MT"/>
              </a:rPr>
              <a:t>rate</a:t>
            </a:r>
            <a:r>
              <a:rPr dirty="0" sz="1200" spc="-2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010027"/>
                </a:solidFill>
                <a:latin typeface="Arial MT"/>
                <a:cs typeface="Arial MT"/>
              </a:rPr>
              <a:t>of</a:t>
            </a:r>
            <a:r>
              <a:rPr dirty="0" sz="1200" spc="-2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010027"/>
                </a:solidFill>
                <a:latin typeface="Arial MT"/>
                <a:cs typeface="Arial MT"/>
              </a:rPr>
              <a:t>return</a:t>
            </a:r>
            <a:r>
              <a:rPr dirty="0" sz="1200" spc="-3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010027"/>
                </a:solidFill>
                <a:latin typeface="Arial MT"/>
                <a:cs typeface="Arial MT"/>
              </a:rPr>
              <a:t>(discount </a:t>
            </a:r>
            <a:r>
              <a:rPr dirty="0" sz="1200">
                <a:solidFill>
                  <a:srgbClr val="010027"/>
                </a:solidFill>
                <a:latin typeface="Arial MT"/>
                <a:cs typeface="Arial MT"/>
              </a:rPr>
              <a:t>rate)</a:t>
            </a:r>
            <a:r>
              <a:rPr dirty="0" sz="1200" spc="-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010027"/>
                </a:solidFill>
                <a:latin typeface="Arial MT"/>
                <a:cs typeface="Arial MT"/>
              </a:rPr>
              <a:t>necessary</a:t>
            </a:r>
            <a:r>
              <a:rPr dirty="0" sz="1200" spc="-2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010027"/>
                </a:solidFill>
                <a:latin typeface="Arial MT"/>
                <a:cs typeface="Arial MT"/>
              </a:rPr>
              <a:t>for DCF </a:t>
            </a:r>
            <a:r>
              <a:rPr dirty="0" sz="1200" spc="-10">
                <a:solidFill>
                  <a:srgbClr val="010027"/>
                </a:solidFill>
                <a:latin typeface="Arial MT"/>
                <a:cs typeface="Arial MT"/>
              </a:rPr>
              <a:t>analysis</a:t>
            </a:r>
            <a:endParaRPr sz="1200">
              <a:latin typeface="Arial MT"/>
              <a:cs typeface="Arial MT"/>
            </a:endParaRPr>
          </a:p>
          <a:p>
            <a:pPr marL="257810" marR="332740" indent="-171450">
              <a:lnSpc>
                <a:spcPct val="100000"/>
              </a:lnSpc>
              <a:buClr>
                <a:srgbClr val="009F9F"/>
              </a:buClr>
              <a:buFont typeface="Wingdings"/>
              <a:buChar char=""/>
              <a:tabLst>
                <a:tab pos="257810" algn="l"/>
              </a:tabLst>
            </a:pPr>
            <a:r>
              <a:rPr dirty="0" sz="1200">
                <a:solidFill>
                  <a:srgbClr val="010027"/>
                </a:solidFill>
                <a:latin typeface="Arial MT"/>
                <a:cs typeface="Arial MT"/>
              </a:rPr>
              <a:t>This</a:t>
            </a:r>
            <a:r>
              <a:rPr dirty="0" sz="1200" spc="-1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010027"/>
                </a:solidFill>
                <a:latin typeface="Arial MT"/>
                <a:cs typeface="Arial MT"/>
              </a:rPr>
              <a:t>also</a:t>
            </a:r>
            <a:r>
              <a:rPr dirty="0" sz="1200" spc="-1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010027"/>
                </a:solidFill>
                <a:latin typeface="Arial MT"/>
                <a:cs typeface="Arial MT"/>
              </a:rPr>
              <a:t>represents</a:t>
            </a:r>
            <a:r>
              <a:rPr dirty="0" sz="1200" spc="-2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010027"/>
                </a:solidFill>
                <a:latin typeface="Arial MT"/>
                <a:cs typeface="Arial MT"/>
              </a:rPr>
              <a:t>the</a:t>
            </a:r>
            <a:r>
              <a:rPr dirty="0" sz="1200" spc="-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010027"/>
                </a:solidFill>
                <a:latin typeface="Arial MT"/>
                <a:cs typeface="Arial MT"/>
              </a:rPr>
              <a:t>fact that</a:t>
            </a:r>
            <a:r>
              <a:rPr dirty="0" sz="1200" spc="-1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010027"/>
                </a:solidFill>
                <a:latin typeface="Arial MT"/>
                <a:cs typeface="Arial MT"/>
              </a:rPr>
              <a:t>the</a:t>
            </a:r>
            <a:r>
              <a:rPr dirty="0" sz="1200" spc="-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010027"/>
                </a:solidFill>
                <a:latin typeface="Arial MT"/>
                <a:cs typeface="Arial MT"/>
              </a:rPr>
              <a:t>company</a:t>
            </a:r>
            <a:r>
              <a:rPr dirty="0" sz="1200" spc="-3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010027"/>
                </a:solidFill>
                <a:latin typeface="Arial MT"/>
                <a:cs typeface="Arial MT"/>
              </a:rPr>
              <a:t>must</a:t>
            </a:r>
            <a:r>
              <a:rPr dirty="0" sz="1200" spc="-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010027"/>
                </a:solidFill>
                <a:latin typeface="Arial MT"/>
                <a:cs typeface="Arial MT"/>
              </a:rPr>
              <a:t>pay</a:t>
            </a:r>
            <a:r>
              <a:rPr dirty="0" sz="1200" spc="-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010027"/>
                </a:solidFill>
                <a:latin typeface="Arial MT"/>
                <a:cs typeface="Arial MT"/>
              </a:rPr>
              <a:t>investors</a:t>
            </a:r>
            <a:r>
              <a:rPr dirty="0" sz="1200" spc="-2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 spc="-25">
                <a:solidFill>
                  <a:srgbClr val="010027"/>
                </a:solidFill>
                <a:latin typeface="Arial MT"/>
                <a:cs typeface="Arial MT"/>
              </a:rPr>
              <a:t>an </a:t>
            </a:r>
            <a:r>
              <a:rPr dirty="0" sz="1200">
                <a:solidFill>
                  <a:srgbClr val="010027"/>
                </a:solidFill>
                <a:latin typeface="Arial MT"/>
                <a:cs typeface="Arial MT"/>
              </a:rPr>
              <a:t>average</a:t>
            </a:r>
            <a:r>
              <a:rPr dirty="0" sz="1200" spc="-3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010027"/>
                </a:solidFill>
                <a:latin typeface="Arial MT"/>
                <a:cs typeface="Arial MT"/>
              </a:rPr>
              <a:t>of</a:t>
            </a:r>
            <a:r>
              <a:rPr dirty="0" sz="1200" spc="-1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010027"/>
                </a:solidFill>
                <a:latin typeface="Arial MT"/>
                <a:cs typeface="Arial MT"/>
              </a:rPr>
              <a:t>$0.131</a:t>
            </a:r>
            <a:r>
              <a:rPr dirty="0" sz="1200" spc="-2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010027"/>
                </a:solidFill>
                <a:latin typeface="Arial MT"/>
                <a:cs typeface="Arial MT"/>
              </a:rPr>
              <a:t>for</a:t>
            </a:r>
            <a:r>
              <a:rPr dirty="0" sz="1200" spc="-1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010027"/>
                </a:solidFill>
                <a:latin typeface="Arial MT"/>
                <a:cs typeface="Arial MT"/>
              </a:rPr>
              <a:t>every</a:t>
            </a:r>
            <a:r>
              <a:rPr dirty="0" sz="1200" spc="-1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010027"/>
                </a:solidFill>
                <a:latin typeface="Arial MT"/>
                <a:cs typeface="Arial MT"/>
              </a:rPr>
              <a:t>$1.00</a:t>
            </a:r>
            <a:r>
              <a:rPr dirty="0" sz="1200" spc="-2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010027"/>
                </a:solidFill>
                <a:latin typeface="Arial MT"/>
                <a:cs typeface="Arial MT"/>
              </a:rPr>
              <a:t>received</a:t>
            </a:r>
            <a:r>
              <a:rPr dirty="0" sz="1200" spc="-3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010027"/>
                </a:solidFill>
                <a:latin typeface="Arial MT"/>
                <a:cs typeface="Arial MT"/>
              </a:rPr>
              <a:t>in</a:t>
            </a:r>
            <a:r>
              <a:rPr dirty="0" sz="1200" spc="-1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010027"/>
                </a:solidFill>
                <a:latin typeface="Arial MT"/>
                <a:cs typeface="Arial MT"/>
              </a:rPr>
              <a:t>funding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38" name="object 38" descr=""/>
          <p:cNvSpPr/>
          <p:nvPr/>
        </p:nvSpPr>
        <p:spPr>
          <a:xfrm>
            <a:off x="7296393" y="1495191"/>
            <a:ext cx="4638675" cy="215900"/>
          </a:xfrm>
          <a:custGeom>
            <a:avLst/>
            <a:gdLst/>
            <a:ahLst/>
            <a:cxnLst/>
            <a:rect l="l" t="t" r="r" b="b"/>
            <a:pathLst>
              <a:path w="4638675" h="215900">
                <a:moveTo>
                  <a:pt x="0" y="0"/>
                </a:moveTo>
                <a:lnTo>
                  <a:pt x="0" y="215476"/>
                </a:lnTo>
                <a:lnTo>
                  <a:pt x="4638054" y="215476"/>
                </a:lnTo>
                <a:lnTo>
                  <a:pt x="4638050" y="0"/>
                </a:lnTo>
                <a:lnTo>
                  <a:pt x="0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9" name="object 39" descr=""/>
          <p:cNvGrpSpPr/>
          <p:nvPr/>
        </p:nvGrpSpPr>
        <p:grpSpPr>
          <a:xfrm>
            <a:off x="6370615" y="3294377"/>
            <a:ext cx="5564505" cy="1190625"/>
            <a:chOff x="6370615" y="3294377"/>
            <a:chExt cx="5564505" cy="1190625"/>
          </a:xfrm>
        </p:grpSpPr>
        <p:sp>
          <p:nvSpPr>
            <p:cNvPr id="40" name="object 40" descr=""/>
            <p:cNvSpPr/>
            <p:nvPr/>
          </p:nvSpPr>
          <p:spPr>
            <a:xfrm>
              <a:off x="6370612" y="3294379"/>
              <a:ext cx="5564505" cy="600075"/>
            </a:xfrm>
            <a:custGeom>
              <a:avLst/>
              <a:gdLst/>
              <a:ahLst/>
              <a:cxnLst/>
              <a:rect l="l" t="t" r="r" b="b"/>
              <a:pathLst>
                <a:path w="5564505" h="600075">
                  <a:moveTo>
                    <a:pt x="5564009" y="0"/>
                  </a:moveTo>
                  <a:lnTo>
                    <a:pt x="925779" y="0"/>
                  </a:lnTo>
                  <a:lnTo>
                    <a:pt x="925779" y="196799"/>
                  </a:lnTo>
                  <a:lnTo>
                    <a:pt x="0" y="196799"/>
                  </a:lnTo>
                  <a:lnTo>
                    <a:pt x="0" y="393598"/>
                  </a:lnTo>
                  <a:lnTo>
                    <a:pt x="0" y="402932"/>
                  </a:lnTo>
                  <a:lnTo>
                    <a:pt x="0" y="599732"/>
                  </a:lnTo>
                  <a:lnTo>
                    <a:pt x="935050" y="599732"/>
                  </a:lnTo>
                  <a:lnTo>
                    <a:pt x="935050" y="402932"/>
                  </a:lnTo>
                  <a:lnTo>
                    <a:pt x="935050" y="393598"/>
                  </a:lnTo>
                  <a:lnTo>
                    <a:pt x="935050" y="206146"/>
                  </a:lnTo>
                  <a:lnTo>
                    <a:pt x="5564009" y="206146"/>
                  </a:lnTo>
                  <a:lnTo>
                    <a:pt x="5564009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 descr=""/>
            <p:cNvSpPr/>
            <p:nvPr/>
          </p:nvSpPr>
          <p:spPr>
            <a:xfrm>
              <a:off x="8222047" y="3687969"/>
              <a:ext cx="2787015" cy="206375"/>
            </a:xfrm>
            <a:custGeom>
              <a:avLst/>
              <a:gdLst/>
              <a:ahLst/>
              <a:cxnLst/>
              <a:rect l="l" t="t" r="r" b="b"/>
              <a:pathLst>
                <a:path w="2787015" h="206375">
                  <a:moveTo>
                    <a:pt x="2786801" y="0"/>
                  </a:moveTo>
                  <a:lnTo>
                    <a:pt x="0" y="0"/>
                  </a:lnTo>
                  <a:lnTo>
                    <a:pt x="0" y="206137"/>
                  </a:lnTo>
                  <a:lnTo>
                    <a:pt x="2786801" y="206137"/>
                  </a:lnTo>
                  <a:lnTo>
                    <a:pt x="2786801" y="0"/>
                  </a:lnTo>
                  <a:close/>
                </a:path>
              </a:pathLst>
            </a:custGeom>
            <a:solidFill>
              <a:srgbClr val="00999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 descr=""/>
            <p:cNvSpPr/>
            <p:nvPr/>
          </p:nvSpPr>
          <p:spPr>
            <a:xfrm>
              <a:off x="6370615" y="3894106"/>
              <a:ext cx="935355" cy="196850"/>
            </a:xfrm>
            <a:custGeom>
              <a:avLst/>
              <a:gdLst/>
              <a:ahLst/>
              <a:cxnLst/>
              <a:rect l="l" t="t" r="r" b="b"/>
              <a:pathLst>
                <a:path w="935354" h="196850">
                  <a:moveTo>
                    <a:pt x="935057" y="0"/>
                  </a:moveTo>
                  <a:lnTo>
                    <a:pt x="0" y="0"/>
                  </a:lnTo>
                  <a:lnTo>
                    <a:pt x="0" y="196795"/>
                  </a:lnTo>
                  <a:lnTo>
                    <a:pt x="935057" y="196795"/>
                  </a:lnTo>
                  <a:lnTo>
                    <a:pt x="935057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 descr=""/>
            <p:cNvSpPr/>
            <p:nvPr/>
          </p:nvSpPr>
          <p:spPr>
            <a:xfrm>
              <a:off x="8222047" y="3884765"/>
              <a:ext cx="935355" cy="206375"/>
            </a:xfrm>
            <a:custGeom>
              <a:avLst/>
              <a:gdLst/>
              <a:ahLst/>
              <a:cxnLst/>
              <a:rect l="l" t="t" r="r" b="b"/>
              <a:pathLst>
                <a:path w="935354" h="206375">
                  <a:moveTo>
                    <a:pt x="935057" y="0"/>
                  </a:moveTo>
                  <a:lnTo>
                    <a:pt x="0" y="0"/>
                  </a:lnTo>
                  <a:lnTo>
                    <a:pt x="0" y="206137"/>
                  </a:lnTo>
                  <a:lnTo>
                    <a:pt x="935057" y="206137"/>
                  </a:lnTo>
                  <a:lnTo>
                    <a:pt x="935057" y="0"/>
                  </a:lnTo>
                  <a:close/>
                </a:path>
              </a:pathLst>
            </a:custGeom>
            <a:solidFill>
              <a:srgbClr val="00999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 descr=""/>
            <p:cNvSpPr/>
            <p:nvPr/>
          </p:nvSpPr>
          <p:spPr>
            <a:xfrm>
              <a:off x="9147826" y="3884765"/>
              <a:ext cx="935990" cy="196850"/>
            </a:xfrm>
            <a:custGeom>
              <a:avLst/>
              <a:gdLst/>
              <a:ahLst/>
              <a:cxnLst/>
              <a:rect l="l" t="t" r="r" b="b"/>
              <a:pathLst>
                <a:path w="935990" h="196850">
                  <a:moveTo>
                    <a:pt x="0" y="196795"/>
                  </a:moveTo>
                  <a:lnTo>
                    <a:pt x="935368" y="196795"/>
                  </a:lnTo>
                  <a:lnTo>
                    <a:pt x="935368" y="0"/>
                  </a:lnTo>
                  <a:lnTo>
                    <a:pt x="0" y="0"/>
                  </a:lnTo>
                  <a:lnTo>
                    <a:pt x="0" y="196795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 descr=""/>
            <p:cNvSpPr/>
            <p:nvPr/>
          </p:nvSpPr>
          <p:spPr>
            <a:xfrm>
              <a:off x="10073854" y="3884765"/>
              <a:ext cx="935355" cy="206375"/>
            </a:xfrm>
            <a:custGeom>
              <a:avLst/>
              <a:gdLst/>
              <a:ahLst/>
              <a:cxnLst/>
              <a:rect l="l" t="t" r="r" b="b"/>
              <a:pathLst>
                <a:path w="935354" h="206375">
                  <a:moveTo>
                    <a:pt x="935057" y="0"/>
                  </a:moveTo>
                  <a:lnTo>
                    <a:pt x="0" y="0"/>
                  </a:lnTo>
                  <a:lnTo>
                    <a:pt x="0" y="206137"/>
                  </a:lnTo>
                  <a:lnTo>
                    <a:pt x="935057" y="206137"/>
                  </a:lnTo>
                  <a:lnTo>
                    <a:pt x="935057" y="0"/>
                  </a:lnTo>
                  <a:close/>
                </a:path>
              </a:pathLst>
            </a:custGeom>
            <a:solidFill>
              <a:srgbClr val="00999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 descr=""/>
            <p:cNvSpPr/>
            <p:nvPr/>
          </p:nvSpPr>
          <p:spPr>
            <a:xfrm>
              <a:off x="6370615" y="4090902"/>
              <a:ext cx="935355" cy="196850"/>
            </a:xfrm>
            <a:custGeom>
              <a:avLst/>
              <a:gdLst/>
              <a:ahLst/>
              <a:cxnLst/>
              <a:rect l="l" t="t" r="r" b="b"/>
              <a:pathLst>
                <a:path w="935354" h="196850">
                  <a:moveTo>
                    <a:pt x="935057" y="0"/>
                  </a:moveTo>
                  <a:lnTo>
                    <a:pt x="0" y="0"/>
                  </a:lnTo>
                  <a:lnTo>
                    <a:pt x="0" y="196795"/>
                  </a:lnTo>
                  <a:lnTo>
                    <a:pt x="935057" y="196795"/>
                  </a:lnTo>
                  <a:lnTo>
                    <a:pt x="935057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 descr=""/>
            <p:cNvSpPr/>
            <p:nvPr/>
          </p:nvSpPr>
          <p:spPr>
            <a:xfrm>
              <a:off x="8222047" y="4081561"/>
              <a:ext cx="2787015" cy="206375"/>
            </a:xfrm>
            <a:custGeom>
              <a:avLst/>
              <a:gdLst/>
              <a:ahLst/>
              <a:cxnLst/>
              <a:rect l="l" t="t" r="r" b="b"/>
              <a:pathLst>
                <a:path w="2787015" h="206375">
                  <a:moveTo>
                    <a:pt x="2786801" y="0"/>
                  </a:moveTo>
                  <a:lnTo>
                    <a:pt x="0" y="0"/>
                  </a:lnTo>
                  <a:lnTo>
                    <a:pt x="0" y="206137"/>
                  </a:lnTo>
                  <a:lnTo>
                    <a:pt x="2786801" y="206137"/>
                  </a:lnTo>
                  <a:lnTo>
                    <a:pt x="2786801" y="0"/>
                  </a:lnTo>
                  <a:close/>
                </a:path>
              </a:pathLst>
            </a:custGeom>
            <a:solidFill>
              <a:srgbClr val="00999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 descr=""/>
            <p:cNvSpPr/>
            <p:nvPr/>
          </p:nvSpPr>
          <p:spPr>
            <a:xfrm>
              <a:off x="6370615" y="4278359"/>
              <a:ext cx="935355" cy="206375"/>
            </a:xfrm>
            <a:custGeom>
              <a:avLst/>
              <a:gdLst/>
              <a:ahLst/>
              <a:cxnLst/>
              <a:rect l="l" t="t" r="r" b="b"/>
              <a:pathLst>
                <a:path w="935354" h="206375">
                  <a:moveTo>
                    <a:pt x="935057" y="0"/>
                  </a:moveTo>
                  <a:lnTo>
                    <a:pt x="0" y="0"/>
                  </a:lnTo>
                  <a:lnTo>
                    <a:pt x="0" y="206137"/>
                  </a:lnTo>
                  <a:lnTo>
                    <a:pt x="935057" y="206137"/>
                  </a:lnTo>
                  <a:lnTo>
                    <a:pt x="935057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9" name="object 49" descr=""/>
          <p:cNvSpPr txBox="1"/>
          <p:nvPr/>
        </p:nvSpPr>
        <p:spPr>
          <a:xfrm>
            <a:off x="6894346" y="1518145"/>
            <a:ext cx="339725" cy="1574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220"/>
              </a:lnSpc>
            </a:pPr>
            <a:r>
              <a:rPr dirty="0" sz="1100" spc="-25">
                <a:latin typeface="Arial MT"/>
                <a:cs typeface="Arial MT"/>
              </a:rPr>
              <a:t>$7.89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50" name="object 50" descr=""/>
          <p:cNvSpPr txBox="1"/>
          <p:nvPr/>
        </p:nvSpPr>
        <p:spPr>
          <a:xfrm>
            <a:off x="7601544" y="1492142"/>
            <a:ext cx="337185" cy="1943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00" spc="-20">
                <a:latin typeface="Arial MT"/>
                <a:cs typeface="Arial MT"/>
              </a:rPr>
              <a:t>2.0%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51" name="object 51" descr=""/>
          <p:cNvSpPr txBox="1"/>
          <p:nvPr/>
        </p:nvSpPr>
        <p:spPr>
          <a:xfrm>
            <a:off x="8527322" y="1492142"/>
            <a:ext cx="337185" cy="1943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00" spc="-20">
                <a:latin typeface="Arial MT"/>
                <a:cs typeface="Arial MT"/>
              </a:rPr>
              <a:t>2.5%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52" name="object 52" descr=""/>
          <p:cNvSpPr txBox="1"/>
          <p:nvPr/>
        </p:nvSpPr>
        <p:spPr>
          <a:xfrm>
            <a:off x="9453350" y="1492142"/>
            <a:ext cx="337185" cy="1943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00" spc="-20">
                <a:latin typeface="Arial MT"/>
                <a:cs typeface="Arial MT"/>
              </a:rPr>
              <a:t>3.0%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53" name="object 53" descr=""/>
          <p:cNvSpPr txBox="1"/>
          <p:nvPr/>
        </p:nvSpPr>
        <p:spPr>
          <a:xfrm>
            <a:off x="10379004" y="1492142"/>
            <a:ext cx="337185" cy="1943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00" spc="-20">
                <a:latin typeface="Arial MT"/>
                <a:cs typeface="Arial MT"/>
              </a:rPr>
              <a:t>3.5%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54" name="object 54" descr=""/>
          <p:cNvSpPr txBox="1"/>
          <p:nvPr/>
        </p:nvSpPr>
        <p:spPr>
          <a:xfrm>
            <a:off x="11304658" y="1492142"/>
            <a:ext cx="337185" cy="1943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00" spc="-20">
                <a:latin typeface="Arial MT"/>
                <a:cs typeface="Arial MT"/>
              </a:rPr>
              <a:t>4.0%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55" name="object 55" descr=""/>
          <p:cNvSpPr txBox="1"/>
          <p:nvPr/>
        </p:nvSpPr>
        <p:spPr>
          <a:xfrm>
            <a:off x="6385939" y="2888397"/>
            <a:ext cx="5533390" cy="1943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2097405" algn="l"/>
                <a:tab pos="5520055" algn="l"/>
              </a:tabLst>
            </a:pPr>
            <a:r>
              <a:rPr dirty="0" u="sng" sz="110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	</a:t>
            </a:r>
            <a:r>
              <a:rPr dirty="0" u="sng" sz="1100" spc="-2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Equity</a:t>
            </a:r>
            <a:r>
              <a:rPr dirty="0" u="sng" sz="1100" spc="-55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 </a:t>
            </a:r>
            <a:r>
              <a:rPr dirty="0" u="sng" sz="1100" spc="-25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value</a:t>
            </a:r>
            <a:r>
              <a:rPr dirty="0" u="sng" sz="1100" spc="-5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 </a:t>
            </a:r>
            <a:r>
              <a:rPr dirty="0" u="sng" sz="110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per</a:t>
            </a:r>
            <a:r>
              <a:rPr dirty="0" u="sng" sz="1100" spc="-5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 </a:t>
            </a:r>
            <a:r>
              <a:rPr dirty="0" u="sng" sz="1100" spc="-1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share</a:t>
            </a:r>
            <a:r>
              <a:rPr dirty="0" u="sng" sz="110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	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56" name="object 56" descr=""/>
          <p:cNvSpPr txBox="1"/>
          <p:nvPr/>
        </p:nvSpPr>
        <p:spPr>
          <a:xfrm>
            <a:off x="8985667" y="3103876"/>
            <a:ext cx="1262380" cy="1943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00" spc="-10">
                <a:latin typeface="Arial MT"/>
                <a:cs typeface="Arial MT"/>
              </a:rPr>
              <a:t>Exit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 spc="-25">
                <a:latin typeface="Arial MT"/>
                <a:cs typeface="Arial MT"/>
              </a:rPr>
              <a:t>EBITDA</a:t>
            </a:r>
            <a:r>
              <a:rPr dirty="0" sz="1100" spc="-80">
                <a:latin typeface="Arial MT"/>
                <a:cs typeface="Arial MT"/>
              </a:rPr>
              <a:t> </a:t>
            </a:r>
            <a:r>
              <a:rPr dirty="0" sz="1100" spc="-25">
                <a:latin typeface="Arial MT"/>
                <a:cs typeface="Arial MT"/>
              </a:rPr>
              <a:t>Multiple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57" name="object 57" descr=""/>
          <p:cNvSpPr txBox="1"/>
          <p:nvPr/>
        </p:nvSpPr>
        <p:spPr>
          <a:xfrm>
            <a:off x="6894347" y="3326674"/>
            <a:ext cx="339725" cy="1574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220"/>
              </a:lnSpc>
            </a:pPr>
            <a:r>
              <a:rPr dirty="0" sz="1100" spc="-25">
                <a:latin typeface="Arial MT"/>
                <a:cs typeface="Arial MT"/>
              </a:rPr>
              <a:t>$8.26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58" name="object 58" descr=""/>
          <p:cNvSpPr txBox="1"/>
          <p:nvPr/>
        </p:nvSpPr>
        <p:spPr>
          <a:xfrm>
            <a:off x="5871548" y="3891059"/>
            <a:ext cx="494665" cy="1943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00" spc="-10">
                <a:latin typeface="Arial MT"/>
                <a:cs typeface="Arial MT"/>
              </a:rPr>
              <a:t>WACC:</a:t>
            </a:r>
            <a:endParaRPr sz="1100">
              <a:latin typeface="Arial MT"/>
              <a:cs typeface="Arial MT"/>
            </a:endParaRPr>
          </a:p>
        </p:txBody>
      </p:sp>
      <p:graphicFrame>
        <p:nvGraphicFramePr>
          <p:cNvPr id="59" name="object 59" descr=""/>
          <p:cNvGraphicFramePr>
            <a:graphicFrameLocks noGrp="1"/>
          </p:cNvGraphicFramePr>
          <p:nvPr/>
        </p:nvGraphicFramePr>
        <p:xfrm>
          <a:off x="6370584" y="3294377"/>
          <a:ext cx="5640705" cy="11779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25830"/>
                <a:gridCol w="908684"/>
                <a:gridCol w="925830"/>
                <a:gridCol w="906780"/>
                <a:gridCol w="944245"/>
                <a:gridCol w="942975"/>
              </a:tblGrid>
              <a:tr h="19621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R="17145">
                        <a:lnSpc>
                          <a:spcPct val="100000"/>
                        </a:lnSpc>
                        <a:spcBef>
                          <a:spcPts val="114"/>
                        </a:spcBef>
                      </a:pPr>
                      <a:r>
                        <a:rPr dirty="0" sz="1100" spc="-20">
                          <a:latin typeface="Arial MT"/>
                          <a:cs typeface="Arial MT"/>
                        </a:rPr>
                        <a:t>7.8x</a:t>
                      </a:r>
                      <a:endParaRPr sz="1100">
                        <a:latin typeface="Arial MT"/>
                        <a:cs typeface="Arial MT"/>
                      </a:endParaRPr>
                    </a:p>
                  </a:txBody>
                  <a:tcPr marL="0" marR="0" marB="0" marT="14604">
                    <a:lnL w="9525">
                      <a:solidFill>
                        <a:srgbClr val="000000"/>
                      </a:solidFill>
                      <a:prstDash val="solid"/>
                    </a:lnL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4"/>
                        </a:spcBef>
                      </a:pPr>
                      <a:r>
                        <a:rPr dirty="0" sz="1100" spc="-20">
                          <a:latin typeface="Arial MT"/>
                          <a:cs typeface="Arial MT"/>
                        </a:rPr>
                        <a:t>8.8x</a:t>
                      </a:r>
                      <a:endParaRPr sz="1100">
                        <a:latin typeface="Arial MT"/>
                        <a:cs typeface="Arial MT"/>
                      </a:endParaRPr>
                    </a:p>
                  </a:txBody>
                  <a:tcPr marL="0" marR="0" marB="0" marT="14604"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0795">
                        <a:lnSpc>
                          <a:spcPct val="100000"/>
                        </a:lnSpc>
                        <a:spcBef>
                          <a:spcPts val="114"/>
                        </a:spcBef>
                      </a:pPr>
                      <a:r>
                        <a:rPr dirty="0" sz="1100" spc="-20">
                          <a:latin typeface="Arial MT"/>
                          <a:cs typeface="Arial MT"/>
                        </a:rPr>
                        <a:t>9.8x</a:t>
                      </a:r>
                      <a:endParaRPr sz="1100">
                        <a:latin typeface="Arial MT"/>
                        <a:cs typeface="Arial MT"/>
                      </a:endParaRPr>
                    </a:p>
                  </a:txBody>
                  <a:tcPr marL="0" marR="0" marB="0" marT="14604"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0160">
                        <a:lnSpc>
                          <a:spcPct val="100000"/>
                        </a:lnSpc>
                        <a:spcBef>
                          <a:spcPts val="114"/>
                        </a:spcBef>
                      </a:pPr>
                      <a:r>
                        <a:rPr dirty="0" sz="1100" spc="-10">
                          <a:latin typeface="Arial MT"/>
                          <a:cs typeface="Arial MT"/>
                        </a:rPr>
                        <a:t>10.8x</a:t>
                      </a:r>
                      <a:endParaRPr sz="1100">
                        <a:latin typeface="Arial MT"/>
                        <a:cs typeface="Arial MT"/>
                      </a:endParaRPr>
                    </a:p>
                  </a:txBody>
                  <a:tcPr marL="0" marR="0" marB="0" marT="14604"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marR="17145">
                        <a:lnSpc>
                          <a:spcPct val="100000"/>
                        </a:lnSpc>
                        <a:spcBef>
                          <a:spcPts val="114"/>
                        </a:spcBef>
                      </a:pPr>
                      <a:r>
                        <a:rPr dirty="0" sz="1100" spc="-10">
                          <a:latin typeface="Arial MT"/>
                          <a:cs typeface="Arial MT"/>
                        </a:rPr>
                        <a:t>12.8x</a:t>
                      </a:r>
                      <a:endParaRPr sz="1100">
                        <a:latin typeface="Arial MT"/>
                        <a:cs typeface="Arial MT"/>
                      </a:endParaRPr>
                    </a:p>
                  </a:txBody>
                  <a:tcPr marL="0" marR="0" marB="0" marT="14604"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E7E6E6"/>
                    </a:solidFill>
                  </a:tcPr>
                </a:tc>
              </a:tr>
              <a:tr h="204470">
                <a:tc>
                  <a:txBody>
                    <a:bodyPr/>
                    <a:lstStyle/>
                    <a:p>
                      <a:pPr algn="ctr" marL="12065">
                        <a:lnSpc>
                          <a:spcPct val="100000"/>
                        </a:lnSpc>
                        <a:spcBef>
                          <a:spcPts val="114"/>
                        </a:spcBef>
                      </a:pPr>
                      <a:r>
                        <a:rPr dirty="0" sz="1100" spc="-10">
                          <a:latin typeface="Arial MT"/>
                          <a:cs typeface="Arial MT"/>
                        </a:rPr>
                        <a:t>14.1%</a:t>
                      </a:r>
                      <a:endParaRPr sz="1100">
                        <a:latin typeface="Arial MT"/>
                        <a:cs typeface="Arial MT"/>
                      </a:endParaRPr>
                    </a:p>
                  </a:txBody>
                  <a:tcPr marL="0" marR="0" marB="0" marT="14604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marR="9525">
                        <a:lnSpc>
                          <a:spcPct val="100000"/>
                        </a:lnSpc>
                        <a:spcBef>
                          <a:spcPts val="114"/>
                        </a:spcBef>
                      </a:pPr>
                      <a:r>
                        <a:rPr dirty="0" sz="1100" spc="-20">
                          <a:latin typeface="Arial MT"/>
                          <a:cs typeface="Arial MT"/>
                        </a:rPr>
                        <a:t>6.12</a:t>
                      </a:r>
                      <a:endParaRPr sz="1100">
                        <a:latin typeface="Arial MT"/>
                        <a:cs typeface="Arial MT"/>
                      </a:endParaRPr>
                    </a:p>
                  </a:txBody>
                  <a:tcPr marL="0" marR="0" marB="0" marT="14604">
                    <a:lnL w="9525">
                      <a:solidFill>
                        <a:srgbClr val="000000"/>
                      </a:solidFill>
                      <a:prstDash val="solid"/>
                    </a:lnL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4"/>
                        </a:spcBef>
                      </a:pPr>
                      <a:r>
                        <a:rPr dirty="0" sz="1100" spc="-20">
                          <a:latin typeface="Arial MT"/>
                          <a:cs typeface="Arial MT"/>
                        </a:rPr>
                        <a:t>7.01</a:t>
                      </a:r>
                      <a:endParaRPr sz="1100">
                        <a:latin typeface="Arial MT"/>
                        <a:cs typeface="Arial MT"/>
                      </a:endParaRPr>
                    </a:p>
                  </a:txBody>
                  <a:tcPr marL="0" marR="0" marB="0" marT="14604"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 marL="18415">
                        <a:lnSpc>
                          <a:spcPct val="100000"/>
                        </a:lnSpc>
                        <a:spcBef>
                          <a:spcPts val="114"/>
                        </a:spcBef>
                      </a:pPr>
                      <a:r>
                        <a:rPr dirty="0" sz="1100" spc="-20">
                          <a:latin typeface="Arial MT"/>
                          <a:cs typeface="Arial MT"/>
                        </a:rPr>
                        <a:t>7.91</a:t>
                      </a:r>
                      <a:endParaRPr sz="1100">
                        <a:latin typeface="Arial MT"/>
                        <a:cs typeface="Arial MT"/>
                      </a:endParaRPr>
                    </a:p>
                  </a:txBody>
                  <a:tcPr marL="0" marR="0" marB="0" marT="14604"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 marL="18415">
                        <a:lnSpc>
                          <a:spcPct val="100000"/>
                        </a:lnSpc>
                        <a:spcBef>
                          <a:spcPts val="114"/>
                        </a:spcBef>
                      </a:pPr>
                      <a:r>
                        <a:rPr dirty="0" sz="1100" spc="-20">
                          <a:latin typeface="Arial MT"/>
                          <a:cs typeface="Arial MT"/>
                        </a:rPr>
                        <a:t>8.81</a:t>
                      </a:r>
                      <a:endParaRPr sz="1100">
                        <a:latin typeface="Arial MT"/>
                        <a:cs typeface="Arial MT"/>
                      </a:endParaRPr>
                    </a:p>
                  </a:txBody>
                  <a:tcPr marL="0" marR="0" marB="0" marT="14604"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 marR="8890">
                        <a:lnSpc>
                          <a:spcPct val="100000"/>
                        </a:lnSpc>
                        <a:spcBef>
                          <a:spcPts val="114"/>
                        </a:spcBef>
                      </a:pPr>
                      <a:r>
                        <a:rPr dirty="0" sz="1100" spc="-10">
                          <a:latin typeface="Arial MT"/>
                          <a:cs typeface="Arial MT"/>
                        </a:rPr>
                        <a:t>10.60</a:t>
                      </a:r>
                      <a:endParaRPr sz="1100">
                        <a:latin typeface="Arial MT"/>
                        <a:cs typeface="Arial MT"/>
                      </a:endParaRPr>
                    </a:p>
                  </a:txBody>
                  <a:tcPr marL="0" marR="0" marB="0" marT="14604"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196215">
                <a:tc>
                  <a:txBody>
                    <a:bodyPr/>
                    <a:lstStyle/>
                    <a:p>
                      <a:pPr algn="ctr" marL="12065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dirty="0" sz="1100" spc="-10">
                          <a:latin typeface="Arial MT"/>
                          <a:cs typeface="Arial MT"/>
                        </a:rPr>
                        <a:t>13.6%</a:t>
                      </a:r>
                      <a:endParaRPr sz="1100">
                        <a:latin typeface="Arial MT"/>
                        <a:cs typeface="Arial MT"/>
                      </a:endParaRPr>
                    </a:p>
                  </a:txBody>
                  <a:tcPr marL="0" marR="0" marB="0" marT="6985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marR="9525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dirty="0" sz="1100" spc="-20">
                          <a:latin typeface="Arial MT"/>
                          <a:cs typeface="Arial MT"/>
                        </a:rPr>
                        <a:t>6.38</a:t>
                      </a:r>
                      <a:endParaRPr sz="1100">
                        <a:latin typeface="Arial MT"/>
                        <a:cs typeface="Arial MT"/>
                      </a:endParaRPr>
                    </a:p>
                  </a:txBody>
                  <a:tcPr marL="0" marR="0" marB="0" marT="6985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dirty="0" sz="1100" spc="-2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7.31</a:t>
                      </a:r>
                      <a:endParaRPr sz="1100">
                        <a:latin typeface="Arial MT"/>
                        <a:cs typeface="Arial MT"/>
                      </a:endParaRPr>
                    </a:p>
                  </a:txBody>
                  <a:tcPr marL="0" marR="0" marB="0" marT="6985"/>
                </a:tc>
                <a:tc>
                  <a:txBody>
                    <a:bodyPr/>
                    <a:lstStyle/>
                    <a:p>
                      <a:pPr algn="ctr" marL="18415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dirty="0" sz="1100" spc="-2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8.23</a:t>
                      </a:r>
                      <a:endParaRPr sz="1100">
                        <a:latin typeface="Arial MT"/>
                        <a:cs typeface="Arial MT"/>
                      </a:endParaRPr>
                    </a:p>
                  </a:txBody>
                  <a:tcPr marL="0" marR="0" marB="0" marT="6985"/>
                </a:tc>
                <a:tc>
                  <a:txBody>
                    <a:bodyPr/>
                    <a:lstStyle/>
                    <a:p>
                      <a:pPr algn="ctr" marL="18415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dirty="0" sz="1100" spc="-2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9.15</a:t>
                      </a:r>
                      <a:endParaRPr sz="1100">
                        <a:latin typeface="Arial MT"/>
                        <a:cs typeface="Arial MT"/>
                      </a:endParaRPr>
                    </a:p>
                  </a:txBody>
                  <a:tcPr marL="0" marR="0" marB="0" marT="6985"/>
                </a:tc>
                <a:tc>
                  <a:txBody>
                    <a:bodyPr/>
                    <a:lstStyle/>
                    <a:p>
                      <a:pPr algn="ctr" marR="8890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dirty="0" sz="1100" spc="-10">
                          <a:latin typeface="Arial MT"/>
                          <a:cs typeface="Arial MT"/>
                        </a:rPr>
                        <a:t>11.00</a:t>
                      </a:r>
                      <a:endParaRPr sz="1100">
                        <a:latin typeface="Arial MT"/>
                        <a:cs typeface="Arial MT"/>
                      </a:endParaRPr>
                    </a:p>
                  </a:txBody>
                  <a:tcPr marL="0" marR="0" marB="0" marT="6985"/>
                </a:tc>
              </a:tr>
              <a:tr h="196215">
                <a:tc>
                  <a:txBody>
                    <a:bodyPr/>
                    <a:lstStyle/>
                    <a:p>
                      <a:pPr algn="ctr" marL="12065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dirty="0" sz="1100" spc="-10">
                          <a:latin typeface="Arial MT"/>
                          <a:cs typeface="Arial MT"/>
                        </a:rPr>
                        <a:t>13.1%</a:t>
                      </a:r>
                      <a:endParaRPr sz="1100">
                        <a:latin typeface="Arial MT"/>
                        <a:cs typeface="Arial MT"/>
                      </a:endParaRPr>
                    </a:p>
                  </a:txBody>
                  <a:tcPr marL="0" marR="0" marB="0" marT="6985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marR="9525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dirty="0" sz="1100" spc="-20">
                          <a:latin typeface="Arial MT"/>
                          <a:cs typeface="Arial MT"/>
                        </a:rPr>
                        <a:t>6.65</a:t>
                      </a:r>
                      <a:endParaRPr sz="1100">
                        <a:latin typeface="Arial MT"/>
                        <a:cs typeface="Arial MT"/>
                      </a:endParaRPr>
                    </a:p>
                  </a:txBody>
                  <a:tcPr marL="0" marR="0" marB="0" marT="6985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dirty="0" sz="1100" spc="-2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7.61</a:t>
                      </a:r>
                      <a:endParaRPr sz="1100">
                        <a:latin typeface="Arial MT"/>
                        <a:cs typeface="Arial MT"/>
                      </a:endParaRPr>
                    </a:p>
                  </a:txBody>
                  <a:tcPr marL="0" marR="0" marB="0" marT="6985"/>
                </a:tc>
                <a:tc>
                  <a:txBody>
                    <a:bodyPr/>
                    <a:lstStyle/>
                    <a:p>
                      <a:pPr algn="ctr" marL="18415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dirty="0" sz="1100" spc="-20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8.56</a:t>
                      </a:r>
                      <a:endParaRPr sz="1100">
                        <a:latin typeface="Arial MT"/>
                        <a:cs typeface="Arial MT"/>
                      </a:endParaRPr>
                    </a:p>
                  </a:txBody>
                  <a:tcPr marL="0" marR="0" marB="0" marT="6985"/>
                </a:tc>
                <a:tc>
                  <a:txBody>
                    <a:bodyPr/>
                    <a:lstStyle/>
                    <a:p>
                      <a:pPr algn="ctr" marL="18415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dirty="0" sz="1100" spc="-2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9.51</a:t>
                      </a:r>
                      <a:endParaRPr sz="1100">
                        <a:latin typeface="Arial MT"/>
                        <a:cs typeface="Arial MT"/>
                      </a:endParaRPr>
                    </a:p>
                  </a:txBody>
                  <a:tcPr marL="0" marR="0" marB="0" marT="6985"/>
                </a:tc>
                <a:tc>
                  <a:txBody>
                    <a:bodyPr/>
                    <a:lstStyle/>
                    <a:p>
                      <a:pPr algn="ctr" marR="8890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dirty="0" sz="1100" spc="-10">
                          <a:latin typeface="Arial MT"/>
                          <a:cs typeface="Arial MT"/>
                        </a:rPr>
                        <a:t>11.42</a:t>
                      </a:r>
                      <a:endParaRPr sz="1100">
                        <a:latin typeface="Arial MT"/>
                        <a:cs typeface="Arial MT"/>
                      </a:endParaRPr>
                    </a:p>
                  </a:txBody>
                  <a:tcPr marL="0" marR="0" marB="0" marT="6985"/>
                </a:tc>
              </a:tr>
              <a:tr h="196215">
                <a:tc>
                  <a:txBody>
                    <a:bodyPr/>
                    <a:lstStyle/>
                    <a:p>
                      <a:pPr algn="ctr" marL="12065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dirty="0" sz="1100" spc="-10">
                          <a:latin typeface="Arial MT"/>
                          <a:cs typeface="Arial MT"/>
                        </a:rPr>
                        <a:t>12.6%</a:t>
                      </a:r>
                      <a:endParaRPr sz="1100">
                        <a:latin typeface="Arial MT"/>
                        <a:cs typeface="Arial MT"/>
                      </a:endParaRPr>
                    </a:p>
                  </a:txBody>
                  <a:tcPr marL="0" marR="0" marB="0" marT="6985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marR="9525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dirty="0" sz="1100" spc="-20">
                          <a:latin typeface="Arial MT"/>
                          <a:cs typeface="Arial MT"/>
                        </a:rPr>
                        <a:t>6.94</a:t>
                      </a:r>
                      <a:endParaRPr sz="1100">
                        <a:latin typeface="Arial MT"/>
                        <a:cs typeface="Arial MT"/>
                      </a:endParaRPr>
                    </a:p>
                  </a:txBody>
                  <a:tcPr marL="0" marR="0" marB="0" marT="6985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dirty="0" sz="1100" spc="-2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7.92</a:t>
                      </a:r>
                      <a:endParaRPr sz="1100">
                        <a:latin typeface="Arial MT"/>
                        <a:cs typeface="Arial MT"/>
                      </a:endParaRPr>
                    </a:p>
                  </a:txBody>
                  <a:tcPr marL="0" marR="0" marB="0" marT="6985"/>
                </a:tc>
                <a:tc>
                  <a:txBody>
                    <a:bodyPr/>
                    <a:lstStyle/>
                    <a:p>
                      <a:pPr algn="ctr" marL="18415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dirty="0" sz="1100" spc="-2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8.90</a:t>
                      </a:r>
                      <a:endParaRPr sz="1100">
                        <a:latin typeface="Arial MT"/>
                        <a:cs typeface="Arial MT"/>
                      </a:endParaRPr>
                    </a:p>
                  </a:txBody>
                  <a:tcPr marL="0" marR="0" marB="0" marT="6985"/>
                </a:tc>
                <a:tc>
                  <a:txBody>
                    <a:bodyPr/>
                    <a:lstStyle/>
                    <a:p>
                      <a:pPr algn="ctr" marL="18415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dirty="0" sz="1100" spc="-2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9.88</a:t>
                      </a:r>
                      <a:endParaRPr sz="1100">
                        <a:latin typeface="Arial MT"/>
                        <a:cs typeface="Arial MT"/>
                      </a:endParaRPr>
                    </a:p>
                  </a:txBody>
                  <a:tcPr marL="0" marR="0" marB="0" marT="6985"/>
                </a:tc>
                <a:tc>
                  <a:txBody>
                    <a:bodyPr/>
                    <a:lstStyle/>
                    <a:p>
                      <a:pPr algn="ctr" marR="8890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dirty="0" sz="1100" spc="-10">
                          <a:latin typeface="Arial MT"/>
                          <a:cs typeface="Arial MT"/>
                        </a:rPr>
                        <a:t>11.84</a:t>
                      </a:r>
                      <a:endParaRPr sz="1100">
                        <a:latin typeface="Arial MT"/>
                        <a:cs typeface="Arial MT"/>
                      </a:endParaRPr>
                    </a:p>
                  </a:txBody>
                  <a:tcPr marL="0" marR="0" marB="0" marT="6985"/>
                </a:tc>
              </a:tr>
              <a:tr h="188595">
                <a:tc>
                  <a:txBody>
                    <a:bodyPr/>
                    <a:lstStyle/>
                    <a:p>
                      <a:pPr algn="ctr" marL="12065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dirty="0" sz="1100" spc="-10">
                          <a:latin typeface="Arial MT"/>
                          <a:cs typeface="Arial MT"/>
                        </a:rPr>
                        <a:t>12.1%</a:t>
                      </a:r>
                      <a:endParaRPr sz="1100">
                        <a:latin typeface="Arial MT"/>
                        <a:cs typeface="Arial MT"/>
                      </a:endParaRPr>
                    </a:p>
                  </a:txBody>
                  <a:tcPr marL="0" marR="0" marB="0" marT="6985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marR="9525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dirty="0" sz="1100" spc="-20">
                          <a:latin typeface="Arial MT"/>
                          <a:cs typeface="Arial MT"/>
                        </a:rPr>
                        <a:t>7.23</a:t>
                      </a:r>
                      <a:endParaRPr sz="1100">
                        <a:latin typeface="Arial MT"/>
                        <a:cs typeface="Arial MT"/>
                      </a:endParaRPr>
                    </a:p>
                  </a:txBody>
                  <a:tcPr marL="0" marR="0" marB="0" marT="6985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dirty="0" sz="1100" spc="-20">
                          <a:latin typeface="Arial MT"/>
                          <a:cs typeface="Arial MT"/>
                        </a:rPr>
                        <a:t>8.24</a:t>
                      </a:r>
                      <a:endParaRPr sz="1100">
                        <a:latin typeface="Arial MT"/>
                        <a:cs typeface="Arial MT"/>
                      </a:endParaRPr>
                    </a:p>
                  </a:txBody>
                  <a:tcPr marL="0" marR="0" marB="0" marT="6985"/>
                </a:tc>
                <a:tc>
                  <a:txBody>
                    <a:bodyPr/>
                    <a:lstStyle/>
                    <a:p>
                      <a:pPr algn="ctr" marL="18415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dirty="0" sz="1100" spc="-20">
                          <a:latin typeface="Arial MT"/>
                          <a:cs typeface="Arial MT"/>
                        </a:rPr>
                        <a:t>9.25</a:t>
                      </a:r>
                      <a:endParaRPr sz="1100">
                        <a:latin typeface="Arial MT"/>
                        <a:cs typeface="Arial MT"/>
                      </a:endParaRPr>
                    </a:p>
                  </a:txBody>
                  <a:tcPr marL="0" marR="0" marB="0" marT="6985"/>
                </a:tc>
                <a:tc>
                  <a:txBody>
                    <a:bodyPr/>
                    <a:lstStyle/>
                    <a:p>
                      <a:pPr algn="ctr" marL="18415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dirty="0" sz="1100" spc="-10">
                          <a:latin typeface="Arial MT"/>
                          <a:cs typeface="Arial MT"/>
                        </a:rPr>
                        <a:t>10.26</a:t>
                      </a:r>
                      <a:endParaRPr sz="1100">
                        <a:latin typeface="Arial MT"/>
                        <a:cs typeface="Arial MT"/>
                      </a:endParaRPr>
                    </a:p>
                  </a:txBody>
                  <a:tcPr marL="0" marR="0" marB="0" marT="6985"/>
                </a:tc>
                <a:tc>
                  <a:txBody>
                    <a:bodyPr/>
                    <a:lstStyle/>
                    <a:p>
                      <a:pPr algn="ctr" marR="8890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dirty="0" sz="1100" spc="-10">
                          <a:latin typeface="Arial MT"/>
                          <a:cs typeface="Arial MT"/>
                        </a:rPr>
                        <a:t>12.29</a:t>
                      </a:r>
                      <a:endParaRPr sz="1100">
                        <a:latin typeface="Arial MT"/>
                        <a:cs typeface="Arial MT"/>
                      </a:endParaRPr>
                    </a:p>
                  </a:txBody>
                  <a:tcPr marL="0" marR="0" marB="0" marT="6985"/>
                </a:tc>
              </a:tr>
            </a:tbl>
          </a:graphicData>
        </a:graphic>
      </p:graphicFrame>
      <p:grpSp>
        <p:nvGrpSpPr>
          <p:cNvPr id="60" name="object 60" descr=""/>
          <p:cNvGrpSpPr/>
          <p:nvPr/>
        </p:nvGrpSpPr>
        <p:grpSpPr>
          <a:xfrm>
            <a:off x="6281928" y="1456182"/>
            <a:ext cx="5652770" cy="254635"/>
            <a:chOff x="6281928" y="1456182"/>
            <a:chExt cx="5652770" cy="254635"/>
          </a:xfrm>
        </p:grpSpPr>
        <p:sp>
          <p:nvSpPr>
            <p:cNvPr id="61" name="object 61" descr=""/>
            <p:cNvSpPr/>
            <p:nvPr/>
          </p:nvSpPr>
          <p:spPr>
            <a:xfrm>
              <a:off x="11929894" y="1499922"/>
              <a:ext cx="0" cy="206375"/>
            </a:xfrm>
            <a:custGeom>
              <a:avLst/>
              <a:gdLst/>
              <a:ahLst/>
              <a:cxnLst/>
              <a:rect l="l" t="t" r="r" b="b"/>
              <a:pathLst>
                <a:path w="0" h="206375">
                  <a:moveTo>
                    <a:pt x="0" y="0"/>
                  </a:moveTo>
                  <a:lnTo>
                    <a:pt x="0" y="206137"/>
                  </a:lnTo>
                </a:path>
              </a:pathLst>
            </a:custGeom>
            <a:ln w="93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2" name="object 62" descr=""/>
            <p:cNvSpPr/>
            <p:nvPr/>
          </p:nvSpPr>
          <p:spPr>
            <a:xfrm>
              <a:off x="11925286" y="1495189"/>
              <a:ext cx="9525" cy="215900"/>
            </a:xfrm>
            <a:custGeom>
              <a:avLst/>
              <a:gdLst/>
              <a:ahLst/>
              <a:cxnLst/>
              <a:rect l="l" t="t" r="r" b="b"/>
              <a:pathLst>
                <a:path w="9525" h="215900">
                  <a:moveTo>
                    <a:pt x="9341" y="0"/>
                  </a:moveTo>
                  <a:lnTo>
                    <a:pt x="0" y="0"/>
                  </a:lnTo>
                  <a:lnTo>
                    <a:pt x="0" y="215479"/>
                  </a:lnTo>
                  <a:lnTo>
                    <a:pt x="9341" y="215479"/>
                  </a:lnTo>
                  <a:lnTo>
                    <a:pt x="934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" name="object 63" descr=""/>
            <p:cNvSpPr/>
            <p:nvPr/>
          </p:nvSpPr>
          <p:spPr>
            <a:xfrm>
              <a:off x="7310343" y="1490580"/>
              <a:ext cx="4619625" cy="0"/>
            </a:xfrm>
            <a:custGeom>
              <a:avLst/>
              <a:gdLst/>
              <a:ahLst/>
              <a:cxnLst/>
              <a:rect l="l" t="t" r="r" b="b"/>
              <a:pathLst>
                <a:path w="4619625" h="0">
                  <a:moveTo>
                    <a:pt x="0" y="0"/>
                  </a:moveTo>
                  <a:lnTo>
                    <a:pt x="4619551" y="0"/>
                  </a:lnTo>
                </a:path>
              </a:pathLst>
            </a:custGeom>
            <a:ln w="93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4" name="object 64" descr=""/>
            <p:cNvSpPr/>
            <p:nvPr/>
          </p:nvSpPr>
          <p:spPr>
            <a:xfrm>
              <a:off x="7305735" y="1485847"/>
              <a:ext cx="4629150" cy="9525"/>
            </a:xfrm>
            <a:custGeom>
              <a:avLst/>
              <a:gdLst/>
              <a:ahLst/>
              <a:cxnLst/>
              <a:rect l="l" t="t" r="r" b="b"/>
              <a:pathLst>
                <a:path w="4629150" h="9525">
                  <a:moveTo>
                    <a:pt x="4628892" y="0"/>
                  </a:moveTo>
                  <a:lnTo>
                    <a:pt x="0" y="0"/>
                  </a:lnTo>
                  <a:lnTo>
                    <a:pt x="0" y="9341"/>
                  </a:lnTo>
                  <a:lnTo>
                    <a:pt x="4628892" y="9341"/>
                  </a:lnTo>
                  <a:lnTo>
                    <a:pt x="462889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" name="object 65" descr=""/>
            <p:cNvSpPr/>
            <p:nvPr/>
          </p:nvSpPr>
          <p:spPr>
            <a:xfrm>
              <a:off x="6281928" y="1456182"/>
              <a:ext cx="990600" cy="227965"/>
            </a:xfrm>
            <a:custGeom>
              <a:avLst/>
              <a:gdLst/>
              <a:ahLst/>
              <a:cxnLst/>
              <a:rect l="l" t="t" r="r" b="b"/>
              <a:pathLst>
                <a:path w="990600" h="227964">
                  <a:moveTo>
                    <a:pt x="990600" y="0"/>
                  </a:moveTo>
                  <a:lnTo>
                    <a:pt x="0" y="0"/>
                  </a:lnTo>
                  <a:lnTo>
                    <a:pt x="0" y="227837"/>
                  </a:lnTo>
                  <a:lnTo>
                    <a:pt x="990600" y="227837"/>
                  </a:lnTo>
                  <a:lnTo>
                    <a:pt x="9906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graphicFrame>
        <p:nvGraphicFramePr>
          <p:cNvPr id="66" name="object 66" descr=""/>
          <p:cNvGraphicFramePr>
            <a:graphicFrameLocks noGrp="1"/>
          </p:cNvGraphicFramePr>
          <p:nvPr/>
        </p:nvGraphicFramePr>
        <p:xfrm>
          <a:off x="5852498" y="1706028"/>
          <a:ext cx="6156325" cy="9867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0065"/>
                <a:gridCol w="928369"/>
                <a:gridCol w="920750"/>
                <a:gridCol w="930275"/>
                <a:gridCol w="925830"/>
                <a:gridCol w="930275"/>
                <a:gridCol w="923289"/>
              </a:tblGrid>
              <a:tr h="191770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ctr" marL="12065">
                        <a:lnSpc>
                          <a:spcPts val="1295"/>
                        </a:lnSpc>
                        <a:spcBef>
                          <a:spcPts val="114"/>
                        </a:spcBef>
                      </a:pPr>
                      <a:r>
                        <a:rPr dirty="0" sz="1100" spc="-10">
                          <a:latin typeface="Arial MT"/>
                          <a:cs typeface="Arial MT"/>
                        </a:rPr>
                        <a:t>13.5%</a:t>
                      </a:r>
                      <a:endParaRPr sz="1100">
                        <a:latin typeface="Arial MT"/>
                        <a:cs typeface="Arial MT"/>
                      </a:endParaRPr>
                    </a:p>
                  </a:txBody>
                  <a:tcPr marL="0" marR="0" marB="0" marT="14604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marR="21590">
                        <a:lnSpc>
                          <a:spcPts val="1295"/>
                        </a:lnSpc>
                        <a:spcBef>
                          <a:spcPts val="114"/>
                        </a:spcBef>
                      </a:pPr>
                      <a:r>
                        <a:rPr dirty="0" sz="1100" spc="-20">
                          <a:solidFill>
                            <a:srgbClr val="9C0005"/>
                          </a:solidFill>
                          <a:latin typeface="Arial MT"/>
                          <a:cs typeface="Arial MT"/>
                        </a:rPr>
                        <a:t>6.57</a:t>
                      </a:r>
                      <a:endParaRPr sz="1100">
                        <a:latin typeface="Arial MT"/>
                        <a:cs typeface="Arial MT"/>
                      </a:endParaRPr>
                    </a:p>
                  </a:txBody>
                  <a:tcPr marL="0" marR="0" marB="0" marT="14604">
                    <a:lnL w="9525">
                      <a:solidFill>
                        <a:srgbClr val="000000"/>
                      </a:solidFill>
                      <a:prstDash val="solid"/>
                    </a:lnL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FFC6CE"/>
                    </a:solidFill>
                  </a:tcPr>
                </a:tc>
                <a:tc>
                  <a:txBody>
                    <a:bodyPr/>
                    <a:lstStyle/>
                    <a:p>
                      <a:pPr algn="ctr" marR="21590">
                        <a:lnSpc>
                          <a:spcPts val="1295"/>
                        </a:lnSpc>
                        <a:spcBef>
                          <a:spcPts val="114"/>
                        </a:spcBef>
                      </a:pPr>
                      <a:r>
                        <a:rPr dirty="0" sz="1100" spc="-20">
                          <a:solidFill>
                            <a:srgbClr val="9C0005"/>
                          </a:solidFill>
                          <a:latin typeface="Arial MT"/>
                          <a:cs typeface="Arial MT"/>
                        </a:rPr>
                        <a:t>6.95</a:t>
                      </a:r>
                      <a:endParaRPr sz="1100">
                        <a:latin typeface="Arial MT"/>
                        <a:cs typeface="Arial MT"/>
                      </a:endParaRPr>
                    </a:p>
                  </a:txBody>
                  <a:tcPr marL="0" marR="0" marB="0" marT="14604"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FFC6CE"/>
                    </a:solidFill>
                  </a:tcPr>
                </a:tc>
                <a:tc>
                  <a:txBody>
                    <a:bodyPr/>
                    <a:lstStyle/>
                    <a:p>
                      <a:pPr algn="ctr" marR="26034">
                        <a:lnSpc>
                          <a:spcPts val="1295"/>
                        </a:lnSpc>
                        <a:spcBef>
                          <a:spcPts val="114"/>
                        </a:spcBef>
                      </a:pPr>
                      <a:r>
                        <a:rPr dirty="0" sz="1100" spc="-20">
                          <a:solidFill>
                            <a:srgbClr val="9C0005"/>
                          </a:solidFill>
                          <a:latin typeface="Arial MT"/>
                          <a:cs typeface="Arial MT"/>
                        </a:rPr>
                        <a:t>7.36</a:t>
                      </a:r>
                      <a:endParaRPr sz="1100">
                        <a:latin typeface="Arial MT"/>
                        <a:cs typeface="Arial MT"/>
                      </a:endParaRPr>
                    </a:p>
                  </a:txBody>
                  <a:tcPr marL="0" marR="0" marB="0" marT="14604"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FFC6CE"/>
                    </a:solidFill>
                  </a:tcPr>
                </a:tc>
                <a:tc>
                  <a:txBody>
                    <a:bodyPr/>
                    <a:lstStyle/>
                    <a:p>
                      <a:pPr algn="ctr" marR="31115">
                        <a:lnSpc>
                          <a:spcPts val="1295"/>
                        </a:lnSpc>
                        <a:spcBef>
                          <a:spcPts val="114"/>
                        </a:spcBef>
                      </a:pPr>
                      <a:r>
                        <a:rPr dirty="0" sz="1100" spc="-20">
                          <a:solidFill>
                            <a:srgbClr val="9C0005"/>
                          </a:solidFill>
                          <a:latin typeface="Arial MT"/>
                          <a:cs typeface="Arial MT"/>
                        </a:rPr>
                        <a:t>7.81</a:t>
                      </a:r>
                      <a:endParaRPr sz="1100">
                        <a:latin typeface="Arial MT"/>
                        <a:cs typeface="Arial MT"/>
                      </a:endParaRPr>
                    </a:p>
                  </a:txBody>
                  <a:tcPr marL="0" marR="0" marB="0" marT="14604"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FFC6CE"/>
                    </a:solidFill>
                  </a:tcPr>
                </a:tc>
                <a:tc>
                  <a:txBody>
                    <a:bodyPr/>
                    <a:lstStyle/>
                    <a:p>
                      <a:pPr algn="ctr" marR="35560">
                        <a:lnSpc>
                          <a:spcPts val="1295"/>
                        </a:lnSpc>
                        <a:spcBef>
                          <a:spcPts val="114"/>
                        </a:spcBef>
                      </a:pPr>
                      <a:r>
                        <a:rPr dirty="0" sz="1100" spc="-20">
                          <a:latin typeface="Arial MT"/>
                          <a:cs typeface="Arial MT"/>
                        </a:rPr>
                        <a:t>8.31</a:t>
                      </a:r>
                      <a:endParaRPr sz="1100">
                        <a:latin typeface="Arial MT"/>
                        <a:cs typeface="Arial MT"/>
                      </a:endParaRPr>
                    </a:p>
                  </a:txBody>
                  <a:tcPr marL="0" marR="0" marB="0" marT="14604"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20129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ctr" marL="12065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dirty="0" sz="1100" spc="-10">
                          <a:latin typeface="Arial MT"/>
                          <a:cs typeface="Arial MT"/>
                        </a:rPr>
                        <a:t>13.3%</a:t>
                      </a:r>
                      <a:endParaRPr sz="1100">
                        <a:latin typeface="Arial MT"/>
                        <a:cs typeface="Arial MT"/>
                      </a:endParaRPr>
                    </a:p>
                  </a:txBody>
                  <a:tcPr marL="0" marR="0" marB="0" marT="19685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marR="21590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dirty="0" sz="1100" spc="-20">
                          <a:solidFill>
                            <a:srgbClr val="9C0005"/>
                          </a:solidFill>
                          <a:latin typeface="Arial MT"/>
                          <a:cs typeface="Arial MT"/>
                        </a:rPr>
                        <a:t>6.81</a:t>
                      </a:r>
                      <a:endParaRPr sz="1100">
                        <a:latin typeface="Arial MT"/>
                        <a:cs typeface="Arial MT"/>
                      </a:endParaRPr>
                    </a:p>
                  </a:txBody>
                  <a:tcPr marL="0" marR="0" marB="0" marT="19685">
                    <a:lnL w="9525">
                      <a:solidFill>
                        <a:srgbClr val="000000"/>
                      </a:solidFill>
                      <a:prstDash val="solid"/>
                    </a:lnL>
                    <a:solidFill>
                      <a:srgbClr val="FFC6CE"/>
                    </a:solidFill>
                  </a:tcPr>
                </a:tc>
                <a:tc>
                  <a:txBody>
                    <a:bodyPr/>
                    <a:lstStyle/>
                    <a:p>
                      <a:pPr algn="ctr" marR="21590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dirty="0" sz="1100" spc="-2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7.20</a:t>
                      </a:r>
                      <a:endParaRPr sz="1100">
                        <a:latin typeface="Arial MT"/>
                        <a:cs typeface="Arial MT"/>
                      </a:endParaRPr>
                    </a:p>
                  </a:txBody>
                  <a:tcPr marL="0" marR="0" marB="0" marT="19685">
                    <a:solidFill>
                      <a:srgbClr val="009999"/>
                    </a:solidFill>
                  </a:tcPr>
                </a:tc>
                <a:tc>
                  <a:txBody>
                    <a:bodyPr/>
                    <a:lstStyle/>
                    <a:p>
                      <a:pPr algn="ctr" marR="26034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dirty="0" sz="1100" spc="-2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7.63</a:t>
                      </a:r>
                      <a:endParaRPr sz="1100">
                        <a:latin typeface="Arial MT"/>
                        <a:cs typeface="Arial MT"/>
                      </a:endParaRPr>
                    </a:p>
                  </a:txBody>
                  <a:tcPr marL="0" marR="0" marB="0" marT="19685"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009999"/>
                    </a:solidFill>
                  </a:tcPr>
                </a:tc>
                <a:tc>
                  <a:txBody>
                    <a:bodyPr/>
                    <a:lstStyle/>
                    <a:p>
                      <a:pPr algn="ctr" marR="31115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dirty="0" sz="1100" spc="-2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8.10</a:t>
                      </a:r>
                      <a:endParaRPr sz="1100">
                        <a:latin typeface="Arial MT"/>
                        <a:cs typeface="Arial MT"/>
                      </a:endParaRPr>
                    </a:p>
                  </a:txBody>
                  <a:tcPr marL="0" marR="0" marB="0" marT="19685">
                    <a:solidFill>
                      <a:srgbClr val="009999"/>
                    </a:solidFill>
                  </a:tcPr>
                </a:tc>
                <a:tc>
                  <a:txBody>
                    <a:bodyPr/>
                    <a:lstStyle/>
                    <a:p>
                      <a:pPr algn="ctr" marR="35560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dirty="0" sz="1100" spc="-20">
                          <a:latin typeface="Arial MT"/>
                          <a:cs typeface="Arial MT"/>
                        </a:rPr>
                        <a:t>8.63</a:t>
                      </a:r>
                      <a:endParaRPr sz="1100">
                        <a:latin typeface="Arial MT"/>
                        <a:cs typeface="Arial MT"/>
                      </a:endParaRPr>
                    </a:p>
                  </a:txBody>
                  <a:tcPr marL="0" marR="0" marB="0" marT="19685"/>
                </a:tc>
              </a:tr>
              <a:tr h="196215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114"/>
                        </a:spcBef>
                      </a:pPr>
                      <a:r>
                        <a:rPr dirty="0" sz="1100" spc="-10">
                          <a:latin typeface="Arial MT"/>
                          <a:cs typeface="Arial MT"/>
                        </a:rPr>
                        <a:t>WACC:</a:t>
                      </a:r>
                      <a:endParaRPr sz="1100">
                        <a:latin typeface="Arial MT"/>
                        <a:cs typeface="Arial MT"/>
                      </a:endParaRPr>
                    </a:p>
                  </a:txBody>
                  <a:tcPr marL="0" marR="0" marB="0" marT="14604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ctr" marL="12065">
                        <a:lnSpc>
                          <a:spcPct val="100000"/>
                        </a:lnSpc>
                        <a:spcBef>
                          <a:spcPts val="114"/>
                        </a:spcBef>
                      </a:pPr>
                      <a:r>
                        <a:rPr dirty="0" sz="1100" spc="-10">
                          <a:latin typeface="Arial MT"/>
                          <a:cs typeface="Arial MT"/>
                        </a:rPr>
                        <a:t>13.1%</a:t>
                      </a:r>
                      <a:endParaRPr sz="1100">
                        <a:latin typeface="Arial MT"/>
                        <a:cs typeface="Arial MT"/>
                      </a:endParaRPr>
                    </a:p>
                  </a:txBody>
                  <a:tcPr marL="0" marR="0" marB="0" marT="14604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marR="21590">
                        <a:lnSpc>
                          <a:spcPct val="100000"/>
                        </a:lnSpc>
                        <a:spcBef>
                          <a:spcPts val="114"/>
                        </a:spcBef>
                      </a:pPr>
                      <a:r>
                        <a:rPr dirty="0" sz="1100" spc="-20">
                          <a:solidFill>
                            <a:srgbClr val="9C0005"/>
                          </a:solidFill>
                          <a:latin typeface="Arial MT"/>
                          <a:cs typeface="Arial MT"/>
                        </a:rPr>
                        <a:t>7.06</a:t>
                      </a:r>
                      <a:endParaRPr sz="1100">
                        <a:latin typeface="Arial MT"/>
                        <a:cs typeface="Arial MT"/>
                      </a:endParaRPr>
                    </a:p>
                  </a:txBody>
                  <a:tcPr marL="0" marR="0" marB="0" marT="14604">
                    <a:lnL w="9525">
                      <a:solidFill>
                        <a:srgbClr val="000000"/>
                      </a:solidFill>
                      <a:prstDash val="solid"/>
                    </a:lnL>
                    <a:solidFill>
                      <a:srgbClr val="FFC6CE"/>
                    </a:solidFill>
                  </a:tcPr>
                </a:tc>
                <a:tc>
                  <a:txBody>
                    <a:bodyPr/>
                    <a:lstStyle/>
                    <a:p>
                      <a:pPr algn="ctr" marR="21590">
                        <a:lnSpc>
                          <a:spcPct val="100000"/>
                        </a:lnSpc>
                        <a:spcBef>
                          <a:spcPts val="114"/>
                        </a:spcBef>
                      </a:pPr>
                      <a:r>
                        <a:rPr dirty="0" sz="1100" spc="-2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7.47</a:t>
                      </a:r>
                      <a:endParaRPr sz="1100">
                        <a:latin typeface="Arial MT"/>
                        <a:cs typeface="Arial MT"/>
                      </a:endParaRPr>
                    </a:p>
                  </a:txBody>
                  <a:tcPr marL="0" marR="0" marB="0" marT="14604"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009999"/>
                    </a:solidFill>
                  </a:tcPr>
                </a:tc>
                <a:tc>
                  <a:txBody>
                    <a:bodyPr/>
                    <a:lstStyle/>
                    <a:p>
                      <a:pPr algn="ctr" marR="26034">
                        <a:lnSpc>
                          <a:spcPct val="100000"/>
                        </a:lnSpc>
                        <a:spcBef>
                          <a:spcPts val="114"/>
                        </a:spcBef>
                      </a:pPr>
                      <a:r>
                        <a:rPr dirty="0" sz="1100" spc="-20">
                          <a:solidFill>
                            <a:srgbClr val="03234D"/>
                          </a:solidFill>
                          <a:latin typeface="Arial MT"/>
                          <a:cs typeface="Arial MT"/>
                        </a:rPr>
                        <a:t>7.92</a:t>
                      </a:r>
                      <a:endParaRPr sz="1100">
                        <a:latin typeface="Arial MT"/>
                        <a:cs typeface="Arial MT"/>
                      </a:endParaRPr>
                    </a:p>
                  </a:txBody>
                  <a:tcPr marL="0" marR="0" marB="0" marT="14604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marR="31115">
                        <a:lnSpc>
                          <a:spcPct val="100000"/>
                        </a:lnSpc>
                        <a:spcBef>
                          <a:spcPts val="114"/>
                        </a:spcBef>
                      </a:pPr>
                      <a:r>
                        <a:rPr dirty="0" sz="1100" spc="-2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8.41</a:t>
                      </a:r>
                      <a:endParaRPr sz="1100">
                        <a:latin typeface="Arial MT"/>
                        <a:cs typeface="Arial MT"/>
                      </a:endParaRPr>
                    </a:p>
                  </a:txBody>
                  <a:tcPr marL="0" marR="0" marB="0" marT="14604">
                    <a:lnL w="9525">
                      <a:solidFill>
                        <a:srgbClr val="000000"/>
                      </a:solidFill>
                      <a:prstDash val="solid"/>
                    </a:lnL>
                    <a:solidFill>
                      <a:srgbClr val="009999"/>
                    </a:solidFill>
                  </a:tcPr>
                </a:tc>
                <a:tc>
                  <a:txBody>
                    <a:bodyPr/>
                    <a:lstStyle/>
                    <a:p>
                      <a:pPr algn="ctr" marR="35560">
                        <a:lnSpc>
                          <a:spcPct val="100000"/>
                        </a:lnSpc>
                        <a:spcBef>
                          <a:spcPts val="114"/>
                        </a:spcBef>
                      </a:pPr>
                      <a:r>
                        <a:rPr dirty="0" sz="1100" spc="-20">
                          <a:latin typeface="Arial MT"/>
                          <a:cs typeface="Arial MT"/>
                        </a:rPr>
                        <a:t>8.96</a:t>
                      </a:r>
                      <a:endParaRPr sz="1100">
                        <a:latin typeface="Arial MT"/>
                        <a:cs typeface="Arial MT"/>
                      </a:endParaRPr>
                    </a:p>
                  </a:txBody>
                  <a:tcPr marL="0" marR="0" marB="0" marT="14604"/>
                </a:tc>
              </a:tr>
              <a:tr h="2012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ctr" marL="12065">
                        <a:lnSpc>
                          <a:spcPct val="100000"/>
                        </a:lnSpc>
                        <a:spcBef>
                          <a:spcPts val="114"/>
                        </a:spcBef>
                      </a:pPr>
                      <a:r>
                        <a:rPr dirty="0" sz="1100" spc="-10">
                          <a:latin typeface="Arial MT"/>
                          <a:cs typeface="Arial MT"/>
                        </a:rPr>
                        <a:t>12.9%</a:t>
                      </a:r>
                      <a:endParaRPr sz="1100">
                        <a:latin typeface="Arial MT"/>
                        <a:cs typeface="Arial MT"/>
                      </a:endParaRPr>
                    </a:p>
                  </a:txBody>
                  <a:tcPr marL="0" marR="0" marB="0" marT="14604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marR="21590">
                        <a:lnSpc>
                          <a:spcPct val="100000"/>
                        </a:lnSpc>
                        <a:spcBef>
                          <a:spcPts val="114"/>
                        </a:spcBef>
                      </a:pPr>
                      <a:r>
                        <a:rPr dirty="0" sz="1100" spc="-20">
                          <a:solidFill>
                            <a:srgbClr val="9C0005"/>
                          </a:solidFill>
                          <a:latin typeface="Arial MT"/>
                          <a:cs typeface="Arial MT"/>
                        </a:rPr>
                        <a:t>7.31</a:t>
                      </a:r>
                      <a:endParaRPr sz="1100">
                        <a:latin typeface="Arial MT"/>
                        <a:cs typeface="Arial MT"/>
                      </a:endParaRPr>
                    </a:p>
                  </a:txBody>
                  <a:tcPr marL="0" marR="0" marB="0" marT="14604">
                    <a:lnL w="9525">
                      <a:solidFill>
                        <a:srgbClr val="000000"/>
                      </a:solidFill>
                      <a:prstDash val="solid"/>
                    </a:lnL>
                    <a:solidFill>
                      <a:srgbClr val="FFC6CE"/>
                    </a:solidFill>
                  </a:tcPr>
                </a:tc>
                <a:tc>
                  <a:txBody>
                    <a:bodyPr/>
                    <a:lstStyle/>
                    <a:p>
                      <a:pPr algn="ctr" marR="21590">
                        <a:lnSpc>
                          <a:spcPct val="100000"/>
                        </a:lnSpc>
                        <a:spcBef>
                          <a:spcPts val="114"/>
                        </a:spcBef>
                      </a:pPr>
                      <a:r>
                        <a:rPr dirty="0" sz="1100" spc="-2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7.74</a:t>
                      </a:r>
                      <a:endParaRPr sz="1100">
                        <a:latin typeface="Arial MT"/>
                        <a:cs typeface="Arial MT"/>
                      </a:endParaRPr>
                    </a:p>
                  </a:txBody>
                  <a:tcPr marL="0" marR="0" marB="0" marT="14604">
                    <a:solidFill>
                      <a:srgbClr val="009999"/>
                    </a:solidFill>
                  </a:tcPr>
                </a:tc>
                <a:tc>
                  <a:txBody>
                    <a:bodyPr/>
                    <a:lstStyle/>
                    <a:p>
                      <a:pPr algn="ctr" marR="26034">
                        <a:lnSpc>
                          <a:spcPct val="100000"/>
                        </a:lnSpc>
                        <a:spcBef>
                          <a:spcPts val="114"/>
                        </a:spcBef>
                      </a:pPr>
                      <a:r>
                        <a:rPr dirty="0" sz="1100" spc="-2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8.21</a:t>
                      </a:r>
                      <a:endParaRPr sz="1100">
                        <a:latin typeface="Arial MT"/>
                        <a:cs typeface="Arial MT"/>
                      </a:endParaRPr>
                    </a:p>
                  </a:txBody>
                  <a:tcPr marL="0" marR="0" marB="0" marT="14604"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009999"/>
                    </a:solidFill>
                  </a:tcPr>
                </a:tc>
                <a:tc>
                  <a:txBody>
                    <a:bodyPr/>
                    <a:lstStyle/>
                    <a:p>
                      <a:pPr algn="ctr" marR="31115">
                        <a:lnSpc>
                          <a:spcPct val="100000"/>
                        </a:lnSpc>
                        <a:spcBef>
                          <a:spcPts val="114"/>
                        </a:spcBef>
                      </a:pPr>
                      <a:r>
                        <a:rPr dirty="0" sz="1100" spc="-2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8.74</a:t>
                      </a:r>
                      <a:endParaRPr sz="1100">
                        <a:latin typeface="Arial MT"/>
                        <a:cs typeface="Arial MT"/>
                      </a:endParaRPr>
                    </a:p>
                  </a:txBody>
                  <a:tcPr marL="0" marR="0" marB="0" marT="14604">
                    <a:solidFill>
                      <a:srgbClr val="009999"/>
                    </a:solidFill>
                  </a:tcPr>
                </a:tc>
                <a:tc>
                  <a:txBody>
                    <a:bodyPr/>
                    <a:lstStyle/>
                    <a:p>
                      <a:pPr algn="ctr" marR="35560">
                        <a:lnSpc>
                          <a:spcPct val="100000"/>
                        </a:lnSpc>
                        <a:spcBef>
                          <a:spcPts val="114"/>
                        </a:spcBef>
                      </a:pPr>
                      <a:r>
                        <a:rPr dirty="0" sz="1100" spc="-20">
                          <a:latin typeface="Arial MT"/>
                          <a:cs typeface="Arial MT"/>
                        </a:rPr>
                        <a:t>9.32</a:t>
                      </a:r>
                      <a:endParaRPr sz="1100">
                        <a:latin typeface="Arial MT"/>
                        <a:cs typeface="Arial MT"/>
                      </a:endParaRPr>
                    </a:p>
                  </a:txBody>
                  <a:tcPr marL="0" marR="0" marB="0" marT="14604"/>
                </a:tc>
              </a:tr>
              <a:tr h="19621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ctr" marL="12065">
                        <a:lnSpc>
                          <a:spcPct val="100000"/>
                        </a:lnSpc>
                        <a:spcBef>
                          <a:spcPts val="80"/>
                        </a:spcBef>
                      </a:pPr>
                      <a:r>
                        <a:rPr dirty="0" sz="1100" spc="-10">
                          <a:latin typeface="Arial MT"/>
                          <a:cs typeface="Arial MT"/>
                        </a:rPr>
                        <a:t>12.7%</a:t>
                      </a:r>
                      <a:endParaRPr sz="1100">
                        <a:latin typeface="Arial MT"/>
                        <a:cs typeface="Arial MT"/>
                      </a:endParaRPr>
                    </a:p>
                  </a:txBody>
                  <a:tcPr marL="0" marR="0" marB="0" marT="1016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marR="21590">
                        <a:lnSpc>
                          <a:spcPct val="100000"/>
                        </a:lnSpc>
                        <a:spcBef>
                          <a:spcPts val="80"/>
                        </a:spcBef>
                      </a:pPr>
                      <a:r>
                        <a:rPr dirty="0" sz="1100" spc="-20">
                          <a:solidFill>
                            <a:srgbClr val="9C0005"/>
                          </a:solidFill>
                          <a:latin typeface="Arial MT"/>
                          <a:cs typeface="Arial MT"/>
                        </a:rPr>
                        <a:t>7.58</a:t>
                      </a:r>
                      <a:endParaRPr sz="1100">
                        <a:latin typeface="Arial MT"/>
                        <a:cs typeface="Arial MT"/>
                      </a:endParaRPr>
                    </a:p>
                  </a:txBody>
                  <a:tcPr marL="0" marR="0" marB="0" marT="10160">
                    <a:lnL w="9525">
                      <a:solidFill>
                        <a:srgbClr val="000000"/>
                      </a:solidFill>
                      <a:prstDash val="solid"/>
                    </a:lnL>
                    <a:solidFill>
                      <a:srgbClr val="FFC6CE"/>
                    </a:solidFill>
                  </a:tcPr>
                </a:tc>
                <a:tc>
                  <a:txBody>
                    <a:bodyPr/>
                    <a:lstStyle/>
                    <a:p>
                      <a:pPr algn="ctr" marR="21590">
                        <a:lnSpc>
                          <a:spcPct val="100000"/>
                        </a:lnSpc>
                        <a:spcBef>
                          <a:spcPts val="80"/>
                        </a:spcBef>
                      </a:pPr>
                      <a:r>
                        <a:rPr dirty="0" sz="1100" spc="-20">
                          <a:latin typeface="Arial MT"/>
                          <a:cs typeface="Arial MT"/>
                        </a:rPr>
                        <a:t>8.03</a:t>
                      </a:r>
                      <a:endParaRPr sz="1100">
                        <a:latin typeface="Arial MT"/>
                        <a:cs typeface="Arial MT"/>
                      </a:endParaRPr>
                    </a:p>
                  </a:txBody>
                  <a:tcPr marL="0" marR="0" marB="0" marT="10160"/>
                </a:tc>
                <a:tc>
                  <a:txBody>
                    <a:bodyPr/>
                    <a:lstStyle/>
                    <a:p>
                      <a:pPr algn="ctr" marR="26034">
                        <a:lnSpc>
                          <a:spcPct val="100000"/>
                        </a:lnSpc>
                        <a:spcBef>
                          <a:spcPts val="80"/>
                        </a:spcBef>
                      </a:pPr>
                      <a:r>
                        <a:rPr dirty="0" sz="1100" spc="-20">
                          <a:latin typeface="Arial MT"/>
                          <a:cs typeface="Arial MT"/>
                        </a:rPr>
                        <a:t>8.52</a:t>
                      </a:r>
                      <a:endParaRPr sz="1100">
                        <a:latin typeface="Arial MT"/>
                        <a:cs typeface="Arial MT"/>
                      </a:endParaRPr>
                    </a:p>
                  </a:txBody>
                  <a:tcPr marL="0" marR="0" marB="0" marT="10160"/>
                </a:tc>
                <a:tc>
                  <a:txBody>
                    <a:bodyPr/>
                    <a:lstStyle/>
                    <a:p>
                      <a:pPr algn="ctr" marR="31115">
                        <a:lnSpc>
                          <a:spcPct val="100000"/>
                        </a:lnSpc>
                        <a:spcBef>
                          <a:spcPts val="80"/>
                        </a:spcBef>
                      </a:pPr>
                      <a:r>
                        <a:rPr dirty="0" sz="1100" spc="-20">
                          <a:latin typeface="Arial MT"/>
                          <a:cs typeface="Arial MT"/>
                        </a:rPr>
                        <a:t>9.07</a:t>
                      </a:r>
                      <a:endParaRPr sz="1100">
                        <a:latin typeface="Arial MT"/>
                        <a:cs typeface="Arial MT"/>
                      </a:endParaRPr>
                    </a:p>
                  </a:txBody>
                  <a:tcPr marL="0" marR="0" marB="0" marT="10160"/>
                </a:tc>
                <a:tc>
                  <a:txBody>
                    <a:bodyPr/>
                    <a:lstStyle/>
                    <a:p>
                      <a:pPr algn="ctr" marR="35560">
                        <a:lnSpc>
                          <a:spcPct val="100000"/>
                        </a:lnSpc>
                        <a:spcBef>
                          <a:spcPts val="80"/>
                        </a:spcBef>
                      </a:pPr>
                      <a:r>
                        <a:rPr dirty="0" sz="1100" spc="-20">
                          <a:latin typeface="Arial MT"/>
                          <a:cs typeface="Arial MT"/>
                        </a:rPr>
                        <a:t>9.69</a:t>
                      </a:r>
                      <a:endParaRPr sz="1100">
                        <a:latin typeface="Arial MT"/>
                        <a:cs typeface="Arial MT"/>
                      </a:endParaRPr>
                    </a:p>
                  </a:txBody>
                  <a:tcPr marL="0" marR="0" marB="0" marT="10160"/>
                </a:tc>
              </a:tr>
            </a:tbl>
          </a:graphicData>
        </a:graphic>
      </p:graphicFrame>
      <p:grpSp>
        <p:nvGrpSpPr>
          <p:cNvPr id="67" name="object 67" descr=""/>
          <p:cNvGrpSpPr/>
          <p:nvPr/>
        </p:nvGrpSpPr>
        <p:grpSpPr>
          <a:xfrm>
            <a:off x="6285738" y="3225545"/>
            <a:ext cx="3797935" cy="865505"/>
            <a:chOff x="6285738" y="3225545"/>
            <a:chExt cx="3797935" cy="865505"/>
          </a:xfrm>
        </p:grpSpPr>
        <p:sp>
          <p:nvSpPr>
            <p:cNvPr id="68" name="object 68" descr=""/>
            <p:cNvSpPr/>
            <p:nvPr/>
          </p:nvSpPr>
          <p:spPr>
            <a:xfrm>
              <a:off x="9152434" y="3889436"/>
              <a:ext cx="0" cy="196850"/>
            </a:xfrm>
            <a:custGeom>
              <a:avLst/>
              <a:gdLst/>
              <a:ahLst/>
              <a:cxnLst/>
              <a:rect l="l" t="t" r="r" b="b"/>
              <a:pathLst>
                <a:path w="0" h="196850">
                  <a:moveTo>
                    <a:pt x="0" y="0"/>
                  </a:moveTo>
                  <a:lnTo>
                    <a:pt x="0" y="196795"/>
                  </a:lnTo>
                </a:path>
              </a:pathLst>
            </a:custGeom>
            <a:ln w="93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9" name="object 69" descr=""/>
            <p:cNvSpPr/>
            <p:nvPr/>
          </p:nvSpPr>
          <p:spPr>
            <a:xfrm>
              <a:off x="9147826" y="3884765"/>
              <a:ext cx="9525" cy="206375"/>
            </a:xfrm>
            <a:custGeom>
              <a:avLst/>
              <a:gdLst/>
              <a:ahLst/>
              <a:cxnLst/>
              <a:rect l="l" t="t" r="r" b="b"/>
              <a:pathLst>
                <a:path w="9525" h="206375">
                  <a:moveTo>
                    <a:pt x="9341" y="0"/>
                  </a:moveTo>
                  <a:lnTo>
                    <a:pt x="0" y="0"/>
                  </a:lnTo>
                  <a:lnTo>
                    <a:pt x="0" y="206137"/>
                  </a:lnTo>
                  <a:lnTo>
                    <a:pt x="9341" y="206137"/>
                  </a:lnTo>
                  <a:lnTo>
                    <a:pt x="934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0" name="object 70" descr=""/>
            <p:cNvSpPr/>
            <p:nvPr/>
          </p:nvSpPr>
          <p:spPr>
            <a:xfrm>
              <a:off x="10078462" y="3898777"/>
              <a:ext cx="0" cy="187960"/>
            </a:xfrm>
            <a:custGeom>
              <a:avLst/>
              <a:gdLst/>
              <a:ahLst/>
              <a:cxnLst/>
              <a:rect l="l" t="t" r="r" b="b"/>
              <a:pathLst>
                <a:path w="0" h="187960">
                  <a:moveTo>
                    <a:pt x="0" y="0"/>
                  </a:moveTo>
                  <a:lnTo>
                    <a:pt x="0" y="187454"/>
                  </a:lnTo>
                </a:path>
              </a:pathLst>
            </a:custGeom>
            <a:ln w="93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1" name="object 71" descr=""/>
            <p:cNvSpPr/>
            <p:nvPr/>
          </p:nvSpPr>
          <p:spPr>
            <a:xfrm>
              <a:off x="10073854" y="3894106"/>
              <a:ext cx="9525" cy="196850"/>
            </a:xfrm>
            <a:custGeom>
              <a:avLst/>
              <a:gdLst/>
              <a:ahLst/>
              <a:cxnLst/>
              <a:rect l="l" t="t" r="r" b="b"/>
              <a:pathLst>
                <a:path w="9525" h="196850">
                  <a:moveTo>
                    <a:pt x="9341" y="0"/>
                  </a:moveTo>
                  <a:lnTo>
                    <a:pt x="0" y="0"/>
                  </a:lnTo>
                  <a:lnTo>
                    <a:pt x="0" y="196795"/>
                  </a:lnTo>
                  <a:lnTo>
                    <a:pt x="9341" y="196795"/>
                  </a:lnTo>
                  <a:lnTo>
                    <a:pt x="934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2" name="object 72" descr=""/>
            <p:cNvSpPr/>
            <p:nvPr/>
          </p:nvSpPr>
          <p:spPr>
            <a:xfrm>
              <a:off x="9161776" y="3889436"/>
              <a:ext cx="916940" cy="0"/>
            </a:xfrm>
            <a:custGeom>
              <a:avLst/>
              <a:gdLst/>
              <a:ahLst/>
              <a:cxnLst/>
              <a:rect l="l" t="t" r="r" b="b"/>
              <a:pathLst>
                <a:path w="916940" h="0">
                  <a:moveTo>
                    <a:pt x="0" y="0"/>
                  </a:moveTo>
                  <a:lnTo>
                    <a:pt x="916686" y="0"/>
                  </a:lnTo>
                </a:path>
              </a:pathLst>
            </a:custGeom>
            <a:ln w="93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3" name="object 73" descr=""/>
            <p:cNvSpPr/>
            <p:nvPr/>
          </p:nvSpPr>
          <p:spPr>
            <a:xfrm>
              <a:off x="9157167" y="3884765"/>
              <a:ext cx="926465" cy="9525"/>
            </a:xfrm>
            <a:custGeom>
              <a:avLst/>
              <a:gdLst/>
              <a:ahLst/>
              <a:cxnLst/>
              <a:rect l="l" t="t" r="r" b="b"/>
              <a:pathLst>
                <a:path w="926465" h="9525">
                  <a:moveTo>
                    <a:pt x="926027" y="0"/>
                  </a:moveTo>
                  <a:lnTo>
                    <a:pt x="0" y="0"/>
                  </a:lnTo>
                  <a:lnTo>
                    <a:pt x="0" y="9341"/>
                  </a:lnTo>
                  <a:lnTo>
                    <a:pt x="926027" y="9341"/>
                  </a:lnTo>
                  <a:lnTo>
                    <a:pt x="92602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4" name="object 74" descr=""/>
            <p:cNvSpPr/>
            <p:nvPr/>
          </p:nvSpPr>
          <p:spPr>
            <a:xfrm>
              <a:off x="9161776" y="4086231"/>
              <a:ext cx="916940" cy="0"/>
            </a:xfrm>
            <a:custGeom>
              <a:avLst/>
              <a:gdLst/>
              <a:ahLst/>
              <a:cxnLst/>
              <a:rect l="l" t="t" r="r" b="b"/>
              <a:pathLst>
                <a:path w="916940" h="0">
                  <a:moveTo>
                    <a:pt x="0" y="0"/>
                  </a:moveTo>
                  <a:lnTo>
                    <a:pt x="916686" y="0"/>
                  </a:lnTo>
                </a:path>
              </a:pathLst>
            </a:custGeom>
            <a:ln w="93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5" name="object 75" descr=""/>
            <p:cNvSpPr/>
            <p:nvPr/>
          </p:nvSpPr>
          <p:spPr>
            <a:xfrm>
              <a:off x="9157167" y="4081561"/>
              <a:ext cx="926465" cy="9525"/>
            </a:xfrm>
            <a:custGeom>
              <a:avLst/>
              <a:gdLst/>
              <a:ahLst/>
              <a:cxnLst/>
              <a:rect l="l" t="t" r="r" b="b"/>
              <a:pathLst>
                <a:path w="926465" h="9525">
                  <a:moveTo>
                    <a:pt x="926027" y="0"/>
                  </a:moveTo>
                  <a:lnTo>
                    <a:pt x="0" y="0"/>
                  </a:lnTo>
                  <a:lnTo>
                    <a:pt x="0" y="9341"/>
                  </a:lnTo>
                  <a:lnTo>
                    <a:pt x="926027" y="9341"/>
                  </a:lnTo>
                  <a:lnTo>
                    <a:pt x="92602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6" name="object 76" descr=""/>
            <p:cNvSpPr/>
            <p:nvPr/>
          </p:nvSpPr>
          <p:spPr>
            <a:xfrm>
              <a:off x="6285738" y="3225545"/>
              <a:ext cx="990600" cy="227965"/>
            </a:xfrm>
            <a:custGeom>
              <a:avLst/>
              <a:gdLst/>
              <a:ahLst/>
              <a:cxnLst/>
              <a:rect l="l" t="t" r="r" b="b"/>
              <a:pathLst>
                <a:path w="990600" h="227964">
                  <a:moveTo>
                    <a:pt x="990600" y="0"/>
                  </a:moveTo>
                  <a:lnTo>
                    <a:pt x="0" y="0"/>
                  </a:lnTo>
                  <a:lnTo>
                    <a:pt x="0" y="227837"/>
                  </a:lnTo>
                  <a:lnTo>
                    <a:pt x="990600" y="227837"/>
                  </a:lnTo>
                  <a:lnTo>
                    <a:pt x="9906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7" name="object 77" descr=""/>
          <p:cNvGrpSpPr/>
          <p:nvPr/>
        </p:nvGrpSpPr>
        <p:grpSpPr>
          <a:xfrm>
            <a:off x="6379956" y="2685306"/>
            <a:ext cx="925830" cy="9525"/>
            <a:chOff x="6379956" y="2685306"/>
            <a:chExt cx="925830" cy="9525"/>
          </a:xfrm>
        </p:grpSpPr>
        <p:sp>
          <p:nvSpPr>
            <p:cNvPr id="78" name="object 78" descr=""/>
            <p:cNvSpPr/>
            <p:nvPr/>
          </p:nvSpPr>
          <p:spPr>
            <a:xfrm>
              <a:off x="6384627" y="2690039"/>
              <a:ext cx="916940" cy="0"/>
            </a:xfrm>
            <a:custGeom>
              <a:avLst/>
              <a:gdLst/>
              <a:ahLst/>
              <a:cxnLst/>
              <a:rect l="l" t="t" r="r" b="b"/>
              <a:pathLst>
                <a:path w="916940" h="0">
                  <a:moveTo>
                    <a:pt x="0" y="0"/>
                  </a:moveTo>
                  <a:lnTo>
                    <a:pt x="916375" y="0"/>
                  </a:lnTo>
                </a:path>
              </a:pathLst>
            </a:custGeom>
            <a:ln w="93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9" name="object 79" descr=""/>
            <p:cNvSpPr/>
            <p:nvPr/>
          </p:nvSpPr>
          <p:spPr>
            <a:xfrm>
              <a:off x="6379956" y="2685306"/>
              <a:ext cx="925830" cy="9525"/>
            </a:xfrm>
            <a:custGeom>
              <a:avLst/>
              <a:gdLst/>
              <a:ahLst/>
              <a:cxnLst/>
              <a:rect l="l" t="t" r="r" b="b"/>
              <a:pathLst>
                <a:path w="925829" h="9525">
                  <a:moveTo>
                    <a:pt x="925716" y="0"/>
                  </a:moveTo>
                  <a:lnTo>
                    <a:pt x="0" y="0"/>
                  </a:lnTo>
                  <a:lnTo>
                    <a:pt x="0" y="9341"/>
                  </a:lnTo>
                  <a:lnTo>
                    <a:pt x="925716" y="9341"/>
                  </a:lnTo>
                  <a:lnTo>
                    <a:pt x="92571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1803126" y="6462776"/>
            <a:ext cx="173355" cy="1854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50" spc="-25">
                <a:solidFill>
                  <a:srgbClr val="03234D"/>
                </a:solidFill>
                <a:latin typeface="Tahoma"/>
                <a:cs typeface="Tahoma"/>
              </a:rPr>
              <a:t>66</a:t>
            </a:r>
            <a:endParaRPr sz="1050">
              <a:latin typeface="Tahoma"/>
              <a:cs typeface="Tahoma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122407" y="291889"/>
            <a:ext cx="1434083" cy="238419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39698" y="768858"/>
            <a:ext cx="10917174" cy="19050"/>
          </a:xfrm>
          <a:prstGeom prst="rect">
            <a:avLst/>
          </a:prstGeom>
        </p:spPr>
      </p:pic>
      <p:grpSp>
        <p:nvGrpSpPr>
          <p:cNvPr id="5" name="object 5" descr=""/>
          <p:cNvGrpSpPr/>
          <p:nvPr/>
        </p:nvGrpSpPr>
        <p:grpSpPr>
          <a:xfrm>
            <a:off x="0" y="6496050"/>
            <a:ext cx="12192000" cy="361950"/>
            <a:chOff x="0" y="6496050"/>
            <a:chExt cx="12192000" cy="361950"/>
          </a:xfrm>
        </p:grpSpPr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6694931"/>
              <a:ext cx="12192000" cy="163068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7887" y="6496050"/>
              <a:ext cx="7917942" cy="361949"/>
            </a:xfrm>
            <a:prstGeom prst="rect">
              <a:avLst/>
            </a:prstGeom>
          </p:spPr>
        </p:pic>
      </p:grpSp>
      <p:sp>
        <p:nvSpPr>
          <p:cNvPr id="8" name="object 8" descr=""/>
          <p:cNvSpPr txBox="1"/>
          <p:nvPr/>
        </p:nvSpPr>
        <p:spPr>
          <a:xfrm>
            <a:off x="2601976" y="6504940"/>
            <a:ext cx="569595" cy="293370"/>
          </a:xfrm>
          <a:prstGeom prst="rect">
            <a:avLst/>
          </a:prstGeom>
        </p:spPr>
        <p:txBody>
          <a:bodyPr wrap="square" lIns="0" tIns="65404" rIns="0" bIns="0" rtlCol="0" vert="horz">
            <a:spAutoFit/>
          </a:bodyPr>
          <a:lstStyle/>
          <a:p>
            <a:pPr marL="41910" marR="30480" indent="-3810">
              <a:lnSpc>
                <a:spcPct val="67100"/>
              </a:lnSpc>
              <a:spcBef>
                <a:spcPts val="515"/>
              </a:spcBef>
            </a:pPr>
            <a:r>
              <a:rPr dirty="0" sz="1050" spc="-10" b="1">
                <a:solidFill>
                  <a:srgbClr val="FFFFFF"/>
                </a:solidFill>
                <a:latin typeface="Calibri"/>
                <a:cs typeface="Calibri"/>
              </a:rPr>
              <a:t>Industry </a:t>
            </a:r>
            <a:r>
              <a:rPr dirty="0" baseline="-21164" sz="1575" spc="-315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050" spc="-210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baseline="-21164" sz="1575" spc="-315" b="1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dirty="0" sz="1050" spc="-210" b="1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dirty="0" baseline="-21164" sz="1575" spc="-315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050" spc="-210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baseline="-21164" sz="1575" spc="-315" b="1">
                <a:solidFill>
                  <a:srgbClr val="FFFFFF"/>
                </a:solidFill>
                <a:latin typeface="Calibri"/>
                <a:cs typeface="Calibri"/>
              </a:rPr>
              <a:t>ly</a:t>
            </a:r>
            <a:r>
              <a:rPr dirty="0" sz="1050" spc="-210" b="1">
                <a:solidFill>
                  <a:srgbClr val="FFFFFF"/>
                </a:solidFill>
                <a:latin typeface="Calibri"/>
                <a:cs typeface="Calibri"/>
              </a:rPr>
              <a:t>ly</a:t>
            </a:r>
            <a:r>
              <a:rPr dirty="0" baseline="-21164" sz="1575" spc="-315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sz="1050" spc="-210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baseline="-21164" sz="1575" spc="-315" b="1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dirty="0" sz="1050" spc="-210" b="1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4158234" y="6504940"/>
            <a:ext cx="637540" cy="293370"/>
          </a:xfrm>
          <a:prstGeom prst="rect">
            <a:avLst/>
          </a:prstGeom>
        </p:spPr>
        <p:txBody>
          <a:bodyPr wrap="square" lIns="0" tIns="65404" rIns="0" bIns="0" rtlCol="0" vert="horz">
            <a:spAutoFit/>
          </a:bodyPr>
          <a:lstStyle/>
          <a:p>
            <a:pPr marL="38100" marR="30480" indent="33655">
              <a:lnSpc>
                <a:spcPct val="67100"/>
              </a:lnSpc>
              <a:spcBef>
                <a:spcPts val="515"/>
              </a:spcBef>
            </a:pPr>
            <a:r>
              <a:rPr dirty="0" sz="1050" spc="-10" b="1">
                <a:solidFill>
                  <a:srgbClr val="FFFFFF"/>
                </a:solidFill>
                <a:latin typeface="Calibri"/>
                <a:cs typeface="Calibri"/>
              </a:rPr>
              <a:t>Company </a:t>
            </a:r>
            <a:r>
              <a:rPr dirty="0" sz="1050" spc="-484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baseline="-21164" sz="1575" spc="-390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sz="1050" spc="-270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baseline="-21164" sz="1575" spc="-390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sz="1050" spc="-300" b="1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baseline="-21164" sz="1575" spc="-382" b="1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sz="1050" spc="-150" b="1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dirty="0" baseline="-21164" sz="1575" spc="-390" b="1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dirty="0" sz="1050" spc="-270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baseline="-21164" sz="1575" spc="-390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sz="1050" spc="-35" b="1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dirty="0" baseline="-21164" sz="1575" spc="-390" b="1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dirty="0" sz="1050" spc="-300" b="1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baseline="-21164" sz="1575" spc="-382" b="1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sz="1050" spc="-565" b="1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r>
              <a:rPr dirty="0" baseline="-21164" sz="1575" spc="-30" b="1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endParaRPr baseline="-21164" sz="1575">
              <a:latin typeface="Calibri"/>
              <a:cs typeface="Calibri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5769102" y="6504940"/>
            <a:ext cx="647700" cy="293370"/>
          </a:xfrm>
          <a:prstGeom prst="rect">
            <a:avLst/>
          </a:prstGeom>
        </p:spPr>
        <p:txBody>
          <a:bodyPr wrap="square" lIns="0" tIns="65404" rIns="0" bIns="0" rtlCol="0" vert="horz">
            <a:spAutoFit/>
          </a:bodyPr>
          <a:lstStyle/>
          <a:p>
            <a:pPr marL="38100" marR="30480" indent="60960">
              <a:lnSpc>
                <a:spcPct val="67100"/>
              </a:lnSpc>
              <a:spcBef>
                <a:spcPts val="515"/>
              </a:spcBef>
            </a:pPr>
            <a:r>
              <a:rPr dirty="0" sz="1050" spc="-10" b="1">
                <a:solidFill>
                  <a:srgbClr val="FFFFFF"/>
                </a:solidFill>
                <a:latin typeface="Calibri"/>
                <a:cs typeface="Calibri"/>
              </a:rPr>
              <a:t>Financial </a:t>
            </a:r>
            <a:r>
              <a:rPr dirty="0" sz="1050" spc="-250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baseline="-21164" sz="1575" spc="-375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sz="1050" spc="-250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baseline="-21164" sz="1575" spc="-375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sz="1050" spc="-250" b="1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baseline="-21164" sz="1575" spc="-375" b="1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sz="1050" spc="-250" b="1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dirty="0" baseline="-21164" sz="1575" spc="-375" b="1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dirty="0" sz="1050" spc="-250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baseline="-21164" sz="1575" spc="-375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sz="1050" spc="-250" b="1">
                <a:solidFill>
                  <a:srgbClr val="FFFFFF"/>
                </a:solidFill>
                <a:latin typeface="Calibri"/>
                <a:cs typeface="Calibri"/>
              </a:rPr>
              <a:t>ie</a:t>
            </a:r>
            <a:r>
              <a:rPr dirty="0" baseline="-21164" sz="1575" spc="-375" b="1">
                <a:solidFill>
                  <a:srgbClr val="FFFFFF"/>
                </a:solidFill>
                <a:latin typeface="Calibri"/>
                <a:cs typeface="Calibri"/>
              </a:rPr>
              <a:t>ie</a:t>
            </a:r>
            <a:r>
              <a:rPr dirty="0" sz="1050" spc="-250" b="1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r>
              <a:rPr dirty="0" baseline="-21164" sz="1575" spc="-375" b="1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endParaRPr baseline="-21164" sz="1575">
              <a:latin typeface="Calibri"/>
              <a:cs typeface="Calibri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7416545" y="6504940"/>
            <a:ext cx="635635" cy="293370"/>
          </a:xfrm>
          <a:prstGeom prst="rect">
            <a:avLst/>
          </a:prstGeom>
        </p:spPr>
        <p:txBody>
          <a:bodyPr wrap="square" lIns="0" tIns="65404" rIns="0" bIns="0" rtlCol="0" vert="horz">
            <a:spAutoFit/>
          </a:bodyPr>
          <a:lstStyle/>
          <a:p>
            <a:pPr marL="39370" marR="30480" indent="-1905">
              <a:lnSpc>
                <a:spcPct val="67100"/>
              </a:lnSpc>
              <a:spcBef>
                <a:spcPts val="515"/>
              </a:spcBef>
            </a:pPr>
            <a:r>
              <a:rPr dirty="0" sz="1050" spc="-10" b="1">
                <a:solidFill>
                  <a:srgbClr val="FFFFFF"/>
                </a:solidFill>
                <a:latin typeface="Calibri"/>
                <a:cs typeface="Calibri"/>
              </a:rPr>
              <a:t>Feasibility </a:t>
            </a:r>
            <a:r>
              <a:rPr dirty="0" sz="1050" spc="-185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baseline="-21164" sz="1575" spc="-277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050" spc="-185" b="1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dirty="0" baseline="-21164" sz="1575" spc="-277" b="1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dirty="0" sz="1050" spc="-185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baseline="-21164" sz="1575" spc="-277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050" spc="-185" b="1">
                <a:solidFill>
                  <a:srgbClr val="FFFFFF"/>
                </a:solidFill>
                <a:latin typeface="Calibri"/>
                <a:cs typeface="Calibri"/>
              </a:rPr>
              <a:t>ly</a:t>
            </a:r>
            <a:r>
              <a:rPr dirty="0" baseline="-21164" sz="1575" spc="-277" b="1">
                <a:solidFill>
                  <a:srgbClr val="FFFFFF"/>
                </a:solidFill>
                <a:latin typeface="Calibri"/>
                <a:cs typeface="Calibri"/>
              </a:rPr>
              <a:t>ly</a:t>
            </a:r>
            <a:r>
              <a:rPr dirty="0" sz="1050" spc="-185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baseline="-21164" sz="1575" spc="-277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sz="1050" spc="-185" b="1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dirty="0" baseline="-21164" sz="1575" spc="-277" b="1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endParaRPr baseline="-21164" sz="1575">
              <a:latin typeface="Calibri"/>
              <a:cs typeface="Calibri"/>
            </a:endParaRPr>
          </a:p>
        </p:txBody>
      </p:sp>
      <p:sp>
        <p:nvSpPr>
          <p:cNvPr id="12" name="object 12" descr=""/>
          <p:cNvSpPr/>
          <p:nvPr/>
        </p:nvSpPr>
        <p:spPr>
          <a:xfrm>
            <a:off x="8543543" y="6496050"/>
            <a:ext cx="1624330" cy="361950"/>
          </a:xfrm>
          <a:custGeom>
            <a:avLst/>
            <a:gdLst/>
            <a:ahLst/>
            <a:cxnLst/>
            <a:rect l="l" t="t" r="r" b="b"/>
            <a:pathLst>
              <a:path w="1624329" h="361950">
                <a:moveTo>
                  <a:pt x="1623822" y="0"/>
                </a:moveTo>
                <a:lnTo>
                  <a:pt x="90424" y="0"/>
                </a:lnTo>
                <a:lnTo>
                  <a:pt x="0" y="361949"/>
                </a:lnTo>
                <a:lnTo>
                  <a:pt x="1533271" y="361949"/>
                </a:lnTo>
                <a:lnTo>
                  <a:pt x="1623822" y="0"/>
                </a:lnTo>
                <a:close/>
              </a:path>
            </a:pathLst>
          </a:custGeom>
          <a:solidFill>
            <a:srgbClr val="2C716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 descr=""/>
          <p:cNvSpPr txBox="1"/>
          <p:nvPr/>
        </p:nvSpPr>
        <p:spPr>
          <a:xfrm>
            <a:off x="9007347" y="6504940"/>
            <a:ext cx="696595" cy="293370"/>
          </a:xfrm>
          <a:prstGeom prst="rect">
            <a:avLst/>
          </a:prstGeom>
        </p:spPr>
        <p:txBody>
          <a:bodyPr wrap="square" lIns="0" tIns="65404" rIns="0" bIns="0" rtlCol="0" vert="horz">
            <a:spAutoFit/>
          </a:bodyPr>
          <a:lstStyle/>
          <a:p>
            <a:pPr marL="54610" marR="30480" indent="-17145">
              <a:lnSpc>
                <a:spcPct val="67100"/>
              </a:lnSpc>
              <a:spcBef>
                <a:spcPts val="515"/>
              </a:spcBef>
            </a:pPr>
            <a:r>
              <a:rPr dirty="0" sz="1050" spc="-10" b="1">
                <a:solidFill>
                  <a:srgbClr val="FFFFFF"/>
                </a:solidFill>
                <a:latin typeface="Calibri"/>
                <a:cs typeface="Calibri"/>
              </a:rPr>
              <a:t>Alternative </a:t>
            </a:r>
            <a:r>
              <a:rPr dirty="0" sz="1050" spc="-160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baseline="-21164" sz="1575" spc="-240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sz="1050" spc="-160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baseline="-21164" sz="1575" spc="-240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sz="1050" spc="-160" b="1">
                <a:solidFill>
                  <a:srgbClr val="FFFFFF"/>
                </a:solidFill>
                <a:latin typeface="Calibri"/>
                <a:cs typeface="Calibri"/>
              </a:rPr>
              <a:t>lu</a:t>
            </a:r>
            <a:r>
              <a:rPr dirty="0" baseline="-21164" sz="1575" spc="-240" b="1">
                <a:solidFill>
                  <a:srgbClr val="FFFFFF"/>
                </a:solidFill>
                <a:latin typeface="Calibri"/>
                <a:cs typeface="Calibri"/>
              </a:rPr>
              <a:t>lu</a:t>
            </a:r>
            <a:r>
              <a:rPr dirty="0" sz="1050" spc="-160" b="1">
                <a:solidFill>
                  <a:srgbClr val="FFFFFF"/>
                </a:solidFill>
                <a:latin typeface="Calibri"/>
                <a:cs typeface="Calibri"/>
              </a:rPr>
              <a:t>ti</a:t>
            </a:r>
            <a:r>
              <a:rPr dirty="0" baseline="-21164" sz="1575" spc="-240" b="1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dirty="0" sz="1050" spc="-160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baseline="-21164" sz="1575" spc="-240" b="1">
                <a:solidFill>
                  <a:srgbClr val="FFFFFF"/>
                </a:solidFill>
                <a:latin typeface="Calibri"/>
                <a:cs typeface="Calibri"/>
              </a:rPr>
              <a:t>io</a:t>
            </a:r>
            <a:r>
              <a:rPr dirty="0" sz="1050" spc="-160" b="1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dirty="0" baseline="-21164" sz="1575" spc="-240" b="1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endParaRPr baseline="-21164" sz="1575">
              <a:latin typeface="Calibri"/>
              <a:cs typeface="Calibri"/>
            </a:endParaRPr>
          </a:p>
        </p:txBody>
      </p:sp>
      <p:pic>
        <p:nvPicPr>
          <p:cNvPr id="14" name="object 14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164318" y="6496050"/>
            <a:ext cx="1434083" cy="361949"/>
          </a:xfrm>
          <a:prstGeom prst="rect">
            <a:avLst/>
          </a:prstGeom>
        </p:spPr>
      </p:pic>
      <p:sp>
        <p:nvSpPr>
          <p:cNvPr id="15" name="object 15" descr=""/>
          <p:cNvSpPr txBox="1"/>
          <p:nvPr/>
        </p:nvSpPr>
        <p:spPr>
          <a:xfrm>
            <a:off x="10567161" y="6589521"/>
            <a:ext cx="629285" cy="1854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50" spc="-10" b="1">
                <a:solidFill>
                  <a:srgbClr val="FFFFFF"/>
                </a:solidFill>
                <a:latin typeface="Calibri"/>
                <a:cs typeface="Calibri"/>
              </a:rPr>
              <a:t>Conclusion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718058" y="6283545"/>
            <a:ext cx="1300480" cy="514350"/>
          </a:xfrm>
          <a:prstGeom prst="rect">
            <a:avLst/>
          </a:prstGeom>
        </p:spPr>
        <p:txBody>
          <a:bodyPr wrap="square" lIns="0" tIns="55244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434"/>
              </a:spcBef>
            </a:pP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Source:</a:t>
            </a:r>
            <a:r>
              <a:rPr dirty="0" sz="800" spc="-3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(Bloomberg,</a:t>
            </a:r>
            <a:r>
              <a:rPr dirty="0" sz="800" spc="-2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 spc="-10">
                <a:solidFill>
                  <a:srgbClr val="010027"/>
                </a:solidFill>
                <a:latin typeface="Arial MT"/>
                <a:cs typeface="Arial MT"/>
              </a:rPr>
              <a:t>2023)</a:t>
            </a:r>
            <a:endParaRPr sz="800">
              <a:latin typeface="Arial MT"/>
              <a:cs typeface="Arial MT"/>
            </a:endParaRPr>
          </a:p>
          <a:p>
            <a:pPr algn="ctr" marL="361315" marR="349885" indent="-52705">
              <a:lnSpc>
                <a:spcPct val="67100"/>
              </a:lnSpc>
              <a:spcBef>
                <a:spcPts val="860"/>
              </a:spcBef>
            </a:pPr>
            <a:r>
              <a:rPr dirty="0" sz="1050" spc="-10" b="1">
                <a:solidFill>
                  <a:srgbClr val="FFFFFF"/>
                </a:solidFill>
                <a:latin typeface="Calibri"/>
                <a:cs typeface="Calibri"/>
              </a:rPr>
              <a:t>Executive </a:t>
            </a:r>
            <a:r>
              <a:rPr dirty="0" baseline="-21164" sz="1575" spc="-427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sz="1050" spc="-285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baseline="-21164" sz="1575" spc="-427" b="1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dirty="0" sz="1050" spc="-285" b="1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dirty="0" baseline="-21164" sz="1575" spc="-427" b="1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dirty="0" sz="1050" spc="-285" b="1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dirty="0" baseline="-21164" sz="1575" spc="-427" b="1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dirty="0" sz="1050" spc="-285" b="1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dirty="0" baseline="-21164" sz="1575" spc="-427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050" spc="-285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baseline="-21164" sz="1575" spc="-427" b="1">
                <a:solidFill>
                  <a:srgbClr val="FFFFFF"/>
                </a:solidFill>
                <a:latin typeface="Calibri"/>
                <a:cs typeface="Calibri"/>
              </a:rPr>
              <a:t>ry</a:t>
            </a:r>
            <a:r>
              <a:rPr dirty="0" sz="1050" spc="-285" b="1">
                <a:solidFill>
                  <a:srgbClr val="FFFFFF"/>
                </a:solidFill>
                <a:latin typeface="Calibri"/>
                <a:cs typeface="Calibri"/>
              </a:rPr>
              <a:t>ry</a:t>
            </a:r>
            <a:endParaRPr sz="1050">
              <a:latin typeface="Calibri"/>
              <a:cs typeface="Calibri"/>
            </a:endParaRPr>
          </a:p>
        </p:txBody>
      </p:sp>
      <p:grpSp>
        <p:nvGrpSpPr>
          <p:cNvPr id="17" name="object 17" descr=""/>
          <p:cNvGrpSpPr/>
          <p:nvPr/>
        </p:nvGrpSpPr>
        <p:grpSpPr>
          <a:xfrm>
            <a:off x="6838060" y="1387475"/>
            <a:ext cx="4652010" cy="3258185"/>
            <a:chOff x="6838060" y="1387475"/>
            <a:chExt cx="4652010" cy="3258185"/>
          </a:xfrm>
        </p:grpSpPr>
        <p:sp>
          <p:nvSpPr>
            <p:cNvPr id="18" name="object 18" descr=""/>
            <p:cNvSpPr/>
            <p:nvPr/>
          </p:nvSpPr>
          <p:spPr>
            <a:xfrm>
              <a:off x="7337297" y="3383279"/>
              <a:ext cx="614680" cy="511809"/>
            </a:xfrm>
            <a:custGeom>
              <a:avLst/>
              <a:gdLst/>
              <a:ahLst/>
              <a:cxnLst/>
              <a:rect l="l" t="t" r="r" b="b"/>
              <a:pathLst>
                <a:path w="614679" h="511810">
                  <a:moveTo>
                    <a:pt x="614172" y="0"/>
                  </a:moveTo>
                  <a:lnTo>
                    <a:pt x="0" y="0"/>
                  </a:lnTo>
                  <a:lnTo>
                    <a:pt x="0" y="511302"/>
                  </a:lnTo>
                  <a:lnTo>
                    <a:pt x="614172" y="511302"/>
                  </a:lnTo>
                  <a:lnTo>
                    <a:pt x="614172" y="0"/>
                  </a:lnTo>
                  <a:close/>
                </a:path>
              </a:pathLst>
            </a:custGeom>
            <a:solidFill>
              <a:srgbClr val="00CE9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8873489" y="3646932"/>
              <a:ext cx="615315" cy="204470"/>
            </a:xfrm>
            <a:custGeom>
              <a:avLst/>
              <a:gdLst/>
              <a:ahLst/>
              <a:cxnLst/>
              <a:rect l="l" t="t" r="r" b="b"/>
              <a:pathLst>
                <a:path w="615315" h="204470">
                  <a:moveTo>
                    <a:pt x="614933" y="0"/>
                  </a:moveTo>
                  <a:lnTo>
                    <a:pt x="0" y="0"/>
                  </a:lnTo>
                  <a:lnTo>
                    <a:pt x="0" y="204215"/>
                  </a:lnTo>
                  <a:lnTo>
                    <a:pt x="614933" y="204215"/>
                  </a:lnTo>
                  <a:lnTo>
                    <a:pt x="614933" y="0"/>
                  </a:lnTo>
                  <a:close/>
                </a:path>
              </a:pathLst>
            </a:custGeom>
            <a:solidFill>
              <a:srgbClr val="00C2B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10410444" y="2675382"/>
              <a:ext cx="615315" cy="1319530"/>
            </a:xfrm>
            <a:custGeom>
              <a:avLst/>
              <a:gdLst/>
              <a:ahLst/>
              <a:cxnLst/>
              <a:rect l="l" t="t" r="r" b="b"/>
              <a:pathLst>
                <a:path w="615315" h="1319529">
                  <a:moveTo>
                    <a:pt x="614933" y="0"/>
                  </a:moveTo>
                  <a:lnTo>
                    <a:pt x="0" y="0"/>
                  </a:lnTo>
                  <a:lnTo>
                    <a:pt x="0" y="1319021"/>
                  </a:lnTo>
                  <a:lnTo>
                    <a:pt x="614933" y="1319021"/>
                  </a:lnTo>
                  <a:lnTo>
                    <a:pt x="614933" y="0"/>
                  </a:lnTo>
                  <a:close/>
                </a:path>
              </a:pathLst>
            </a:custGeom>
            <a:solidFill>
              <a:srgbClr val="00999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 descr=""/>
            <p:cNvSpPr/>
            <p:nvPr/>
          </p:nvSpPr>
          <p:spPr>
            <a:xfrm>
              <a:off x="6841235" y="1390650"/>
              <a:ext cx="4645660" cy="3251835"/>
            </a:xfrm>
            <a:custGeom>
              <a:avLst/>
              <a:gdLst/>
              <a:ahLst/>
              <a:cxnLst/>
              <a:rect l="l" t="t" r="r" b="b"/>
              <a:pathLst>
                <a:path w="4645659" h="3251835">
                  <a:moveTo>
                    <a:pt x="35052" y="3217164"/>
                  </a:moveTo>
                  <a:lnTo>
                    <a:pt x="35052" y="0"/>
                  </a:lnTo>
                </a:path>
                <a:path w="4645659" h="3251835">
                  <a:moveTo>
                    <a:pt x="0" y="3217164"/>
                  </a:moveTo>
                  <a:lnTo>
                    <a:pt x="35052" y="3217164"/>
                  </a:lnTo>
                </a:path>
                <a:path w="4645659" h="3251835">
                  <a:moveTo>
                    <a:pt x="0" y="2680716"/>
                  </a:moveTo>
                  <a:lnTo>
                    <a:pt x="35052" y="2680716"/>
                  </a:lnTo>
                </a:path>
                <a:path w="4645659" h="3251835">
                  <a:moveTo>
                    <a:pt x="0" y="2145029"/>
                  </a:moveTo>
                  <a:lnTo>
                    <a:pt x="35052" y="2145029"/>
                  </a:lnTo>
                </a:path>
                <a:path w="4645659" h="3251835">
                  <a:moveTo>
                    <a:pt x="0" y="1608582"/>
                  </a:moveTo>
                  <a:lnTo>
                    <a:pt x="35052" y="1608582"/>
                  </a:lnTo>
                </a:path>
                <a:path w="4645659" h="3251835">
                  <a:moveTo>
                    <a:pt x="0" y="1072896"/>
                  </a:moveTo>
                  <a:lnTo>
                    <a:pt x="35052" y="1072896"/>
                  </a:lnTo>
                </a:path>
                <a:path w="4645659" h="3251835">
                  <a:moveTo>
                    <a:pt x="0" y="536448"/>
                  </a:moveTo>
                  <a:lnTo>
                    <a:pt x="35052" y="536448"/>
                  </a:lnTo>
                </a:path>
                <a:path w="4645659" h="3251835">
                  <a:moveTo>
                    <a:pt x="0" y="0"/>
                  </a:moveTo>
                  <a:lnTo>
                    <a:pt x="35052" y="0"/>
                  </a:lnTo>
                </a:path>
                <a:path w="4645659" h="3251835">
                  <a:moveTo>
                    <a:pt x="35052" y="3217164"/>
                  </a:moveTo>
                  <a:lnTo>
                    <a:pt x="4645152" y="3217164"/>
                  </a:lnTo>
                </a:path>
                <a:path w="4645659" h="3251835">
                  <a:moveTo>
                    <a:pt x="35052" y="3217164"/>
                  </a:moveTo>
                  <a:lnTo>
                    <a:pt x="35052" y="3251454"/>
                  </a:lnTo>
                </a:path>
                <a:path w="4645659" h="3251835">
                  <a:moveTo>
                    <a:pt x="1571244" y="3217164"/>
                  </a:moveTo>
                  <a:lnTo>
                    <a:pt x="1571244" y="3251454"/>
                  </a:lnTo>
                </a:path>
                <a:path w="4645659" h="3251835">
                  <a:moveTo>
                    <a:pt x="3108198" y="3217164"/>
                  </a:moveTo>
                  <a:lnTo>
                    <a:pt x="3108198" y="3251454"/>
                  </a:lnTo>
                </a:path>
                <a:path w="4645659" h="3251835">
                  <a:moveTo>
                    <a:pt x="4645152" y="3217164"/>
                  </a:moveTo>
                  <a:lnTo>
                    <a:pt x="4645152" y="3251454"/>
                  </a:lnTo>
                </a:path>
              </a:pathLst>
            </a:custGeom>
            <a:ln w="6350">
              <a:solidFill>
                <a:srgbClr val="888B9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2" name="object 22" descr=""/>
          <p:cNvSpPr txBox="1"/>
          <p:nvPr/>
        </p:nvSpPr>
        <p:spPr>
          <a:xfrm>
            <a:off x="7521193" y="3931920"/>
            <a:ext cx="248285" cy="1631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0">
                <a:solidFill>
                  <a:srgbClr val="03234D"/>
                </a:solidFill>
                <a:latin typeface="Arial MT"/>
                <a:cs typeface="Arial MT"/>
              </a:rPr>
              <a:t>6.65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23" name="object 23" descr=""/>
          <p:cNvSpPr txBox="1"/>
          <p:nvPr/>
        </p:nvSpPr>
        <p:spPr>
          <a:xfrm>
            <a:off x="9058147" y="3889247"/>
            <a:ext cx="24765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0">
                <a:solidFill>
                  <a:srgbClr val="03234D"/>
                </a:solidFill>
                <a:latin typeface="Arial MT"/>
                <a:cs typeface="Arial MT"/>
              </a:rPr>
              <a:t>7.06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24" name="object 24" descr=""/>
          <p:cNvSpPr txBox="1"/>
          <p:nvPr/>
        </p:nvSpPr>
        <p:spPr>
          <a:xfrm>
            <a:off x="10594847" y="4032504"/>
            <a:ext cx="24765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0">
                <a:solidFill>
                  <a:srgbClr val="03234D"/>
                </a:solidFill>
                <a:latin typeface="Arial MT"/>
                <a:cs typeface="Arial MT"/>
              </a:rPr>
              <a:t>5.72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25" name="object 25" descr=""/>
          <p:cNvSpPr txBox="1"/>
          <p:nvPr/>
        </p:nvSpPr>
        <p:spPr>
          <a:xfrm>
            <a:off x="7489952" y="3175761"/>
            <a:ext cx="31115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>
                <a:solidFill>
                  <a:srgbClr val="171717"/>
                </a:solidFill>
                <a:latin typeface="Arial MT"/>
                <a:cs typeface="Arial MT"/>
              </a:rPr>
              <a:t>11.42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26" name="object 26" descr=""/>
          <p:cNvSpPr txBox="1"/>
          <p:nvPr/>
        </p:nvSpPr>
        <p:spPr>
          <a:xfrm>
            <a:off x="9058147" y="3438905"/>
            <a:ext cx="24765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0">
                <a:solidFill>
                  <a:srgbClr val="171717"/>
                </a:solidFill>
                <a:latin typeface="Arial MT"/>
                <a:cs typeface="Arial MT"/>
              </a:rPr>
              <a:t>8.96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27" name="object 27" descr=""/>
          <p:cNvSpPr txBox="1"/>
          <p:nvPr/>
        </p:nvSpPr>
        <p:spPr>
          <a:xfrm>
            <a:off x="10563606" y="2467609"/>
            <a:ext cx="31115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>
                <a:solidFill>
                  <a:srgbClr val="171717"/>
                </a:solidFill>
                <a:latin typeface="Arial MT"/>
                <a:cs typeface="Arial MT"/>
              </a:rPr>
              <a:t>18.02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28" name="object 28" descr=""/>
          <p:cNvSpPr txBox="1"/>
          <p:nvPr/>
        </p:nvSpPr>
        <p:spPr>
          <a:xfrm>
            <a:off x="6511290" y="4517897"/>
            <a:ext cx="24828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0">
                <a:solidFill>
                  <a:srgbClr val="171717"/>
                </a:solidFill>
                <a:latin typeface="Arial MT"/>
                <a:cs typeface="Arial MT"/>
              </a:rPr>
              <a:t>0.00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29" name="object 29" descr=""/>
          <p:cNvSpPr txBox="1"/>
          <p:nvPr/>
        </p:nvSpPr>
        <p:spPr>
          <a:xfrm>
            <a:off x="6511290" y="3981704"/>
            <a:ext cx="24828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0">
                <a:solidFill>
                  <a:srgbClr val="171717"/>
                </a:solidFill>
                <a:latin typeface="Arial MT"/>
                <a:cs typeface="Arial MT"/>
              </a:rPr>
              <a:t>5.00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30" name="object 30" descr=""/>
          <p:cNvSpPr txBox="1"/>
          <p:nvPr/>
        </p:nvSpPr>
        <p:spPr>
          <a:xfrm>
            <a:off x="6447790" y="3445255"/>
            <a:ext cx="31178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>
                <a:solidFill>
                  <a:srgbClr val="171717"/>
                </a:solidFill>
                <a:latin typeface="Arial MT"/>
                <a:cs typeface="Arial MT"/>
              </a:rPr>
              <a:t>10.00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31" name="object 31" descr=""/>
          <p:cNvSpPr txBox="1"/>
          <p:nvPr/>
        </p:nvSpPr>
        <p:spPr>
          <a:xfrm>
            <a:off x="6447790" y="2909061"/>
            <a:ext cx="31178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>
                <a:solidFill>
                  <a:srgbClr val="171717"/>
                </a:solidFill>
                <a:latin typeface="Arial MT"/>
                <a:cs typeface="Arial MT"/>
              </a:rPr>
              <a:t>15.00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32" name="object 32" descr=""/>
          <p:cNvSpPr txBox="1"/>
          <p:nvPr/>
        </p:nvSpPr>
        <p:spPr>
          <a:xfrm>
            <a:off x="6447790" y="2372867"/>
            <a:ext cx="31178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>
                <a:solidFill>
                  <a:srgbClr val="171717"/>
                </a:solidFill>
                <a:latin typeface="Arial MT"/>
                <a:cs typeface="Arial MT"/>
              </a:rPr>
              <a:t>20.00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33" name="object 33" descr=""/>
          <p:cNvSpPr txBox="1"/>
          <p:nvPr/>
        </p:nvSpPr>
        <p:spPr>
          <a:xfrm>
            <a:off x="6447790" y="1836673"/>
            <a:ext cx="31178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>
                <a:solidFill>
                  <a:srgbClr val="171717"/>
                </a:solidFill>
                <a:latin typeface="Arial MT"/>
                <a:cs typeface="Arial MT"/>
              </a:rPr>
              <a:t>25.00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34" name="object 34" descr=""/>
          <p:cNvSpPr txBox="1"/>
          <p:nvPr/>
        </p:nvSpPr>
        <p:spPr>
          <a:xfrm>
            <a:off x="6447790" y="1300479"/>
            <a:ext cx="31178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>
                <a:solidFill>
                  <a:srgbClr val="171717"/>
                </a:solidFill>
                <a:latin typeface="Arial MT"/>
                <a:cs typeface="Arial MT"/>
              </a:rPr>
              <a:t>30.00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35" name="object 35" descr=""/>
          <p:cNvSpPr txBox="1"/>
          <p:nvPr/>
        </p:nvSpPr>
        <p:spPr>
          <a:xfrm>
            <a:off x="6895338" y="4654042"/>
            <a:ext cx="1499235" cy="294005"/>
          </a:xfrm>
          <a:prstGeom prst="rect">
            <a:avLst/>
          </a:prstGeom>
        </p:spPr>
        <p:txBody>
          <a:bodyPr wrap="square" lIns="0" tIns="22225" rIns="0" bIns="0" rtlCol="0" vert="horz">
            <a:spAutoFit/>
          </a:bodyPr>
          <a:lstStyle/>
          <a:p>
            <a:pPr marL="358775" marR="5080" indent="-346710">
              <a:lnSpc>
                <a:spcPts val="1030"/>
              </a:lnSpc>
              <a:spcBef>
                <a:spcPts val="175"/>
              </a:spcBef>
            </a:pPr>
            <a:r>
              <a:rPr dirty="0" sz="900">
                <a:solidFill>
                  <a:srgbClr val="171717"/>
                </a:solidFill>
                <a:latin typeface="Arial MT"/>
                <a:cs typeface="Arial MT"/>
              </a:rPr>
              <a:t>DCF Value</a:t>
            </a:r>
            <a:r>
              <a:rPr dirty="0" sz="900" spc="-5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171717"/>
                </a:solidFill>
                <a:latin typeface="Arial MT"/>
                <a:cs typeface="Arial MT"/>
              </a:rPr>
              <a:t>at</a:t>
            </a:r>
            <a:r>
              <a:rPr dirty="0" sz="900" spc="-5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dirty="0" sz="900" spc="-10">
                <a:solidFill>
                  <a:srgbClr val="171717"/>
                </a:solidFill>
                <a:latin typeface="Arial MT"/>
                <a:cs typeface="Arial MT"/>
              </a:rPr>
              <a:t>7.8x-</a:t>
            </a:r>
            <a:r>
              <a:rPr dirty="0" sz="900">
                <a:solidFill>
                  <a:srgbClr val="171717"/>
                </a:solidFill>
                <a:latin typeface="Arial MT"/>
                <a:cs typeface="Arial MT"/>
              </a:rPr>
              <a:t>12.8x</a:t>
            </a:r>
            <a:r>
              <a:rPr dirty="0" sz="900" spc="5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dirty="0" sz="900" spc="-20">
                <a:solidFill>
                  <a:srgbClr val="171717"/>
                </a:solidFill>
                <a:latin typeface="Arial MT"/>
                <a:cs typeface="Arial MT"/>
              </a:rPr>
              <a:t>Exit </a:t>
            </a:r>
            <a:r>
              <a:rPr dirty="0" sz="900">
                <a:solidFill>
                  <a:srgbClr val="171717"/>
                </a:solidFill>
                <a:latin typeface="Arial MT"/>
                <a:cs typeface="Arial MT"/>
              </a:rPr>
              <a:t>EBITDA </a:t>
            </a:r>
            <a:r>
              <a:rPr dirty="0" sz="900" spc="-10">
                <a:solidFill>
                  <a:srgbClr val="171717"/>
                </a:solidFill>
                <a:latin typeface="Arial MT"/>
                <a:cs typeface="Arial MT"/>
              </a:rPr>
              <a:t>Range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36" name="object 36" descr=""/>
          <p:cNvSpPr txBox="1"/>
          <p:nvPr/>
        </p:nvSpPr>
        <p:spPr>
          <a:xfrm>
            <a:off x="8530590" y="4654042"/>
            <a:ext cx="1301750" cy="294005"/>
          </a:xfrm>
          <a:prstGeom prst="rect">
            <a:avLst/>
          </a:prstGeom>
        </p:spPr>
        <p:txBody>
          <a:bodyPr wrap="square" lIns="0" tIns="22225" rIns="0" bIns="0" rtlCol="0" vert="horz">
            <a:spAutoFit/>
          </a:bodyPr>
          <a:lstStyle/>
          <a:p>
            <a:pPr marL="209550" marR="5080" indent="-196850">
              <a:lnSpc>
                <a:spcPts val="1030"/>
              </a:lnSpc>
              <a:spcBef>
                <a:spcPts val="175"/>
              </a:spcBef>
            </a:pPr>
            <a:r>
              <a:rPr dirty="0" sz="900">
                <a:solidFill>
                  <a:srgbClr val="171717"/>
                </a:solidFill>
                <a:latin typeface="Arial MT"/>
                <a:cs typeface="Arial MT"/>
              </a:rPr>
              <a:t>DCF Value at </a:t>
            </a:r>
            <a:r>
              <a:rPr dirty="0" sz="900" spc="-10">
                <a:solidFill>
                  <a:srgbClr val="171717"/>
                </a:solidFill>
                <a:latin typeface="Arial MT"/>
                <a:cs typeface="Arial MT"/>
              </a:rPr>
              <a:t>2.0%-</a:t>
            </a:r>
            <a:r>
              <a:rPr dirty="0" sz="900" spc="-20">
                <a:solidFill>
                  <a:srgbClr val="171717"/>
                </a:solidFill>
                <a:latin typeface="Arial MT"/>
                <a:cs typeface="Arial MT"/>
              </a:rPr>
              <a:t>4.0% </a:t>
            </a:r>
            <a:r>
              <a:rPr dirty="0" sz="900">
                <a:solidFill>
                  <a:srgbClr val="171717"/>
                </a:solidFill>
                <a:latin typeface="Arial MT"/>
                <a:cs typeface="Arial MT"/>
              </a:rPr>
              <a:t>Perpetuity</a:t>
            </a:r>
            <a:r>
              <a:rPr dirty="0" sz="900" spc="-4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dirty="0" sz="900" spc="-20">
                <a:solidFill>
                  <a:srgbClr val="171717"/>
                </a:solidFill>
                <a:latin typeface="Arial MT"/>
                <a:cs typeface="Arial MT"/>
              </a:rPr>
              <a:t>Range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37" name="object 37" descr=""/>
          <p:cNvSpPr txBox="1"/>
          <p:nvPr/>
        </p:nvSpPr>
        <p:spPr>
          <a:xfrm>
            <a:off x="10035793" y="4654042"/>
            <a:ext cx="136588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>
                <a:solidFill>
                  <a:srgbClr val="171717"/>
                </a:solidFill>
                <a:latin typeface="Arial MT"/>
                <a:cs typeface="Arial MT"/>
              </a:rPr>
              <a:t>52</a:t>
            </a:r>
            <a:r>
              <a:rPr dirty="0" sz="900" spc="-1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171717"/>
                </a:solidFill>
                <a:latin typeface="Arial MT"/>
                <a:cs typeface="Arial MT"/>
              </a:rPr>
              <a:t>Week</a:t>
            </a:r>
            <a:r>
              <a:rPr dirty="0" sz="900" spc="-1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171717"/>
                </a:solidFill>
                <a:latin typeface="Arial MT"/>
                <a:cs typeface="Arial MT"/>
              </a:rPr>
              <a:t>Market</a:t>
            </a:r>
            <a:r>
              <a:rPr dirty="0" sz="900" spc="-5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dirty="0" sz="900" spc="-10">
                <a:solidFill>
                  <a:srgbClr val="171717"/>
                </a:solidFill>
                <a:latin typeface="Arial MT"/>
                <a:cs typeface="Arial MT"/>
              </a:rPr>
              <a:t>High/Low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38" name="object 38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ts val="2395"/>
              </a:lnSpc>
              <a:spcBef>
                <a:spcPts val="95"/>
              </a:spcBef>
            </a:pPr>
            <a:r>
              <a:rPr dirty="0" spc="-10">
                <a:solidFill>
                  <a:srgbClr val="009999"/>
                </a:solidFill>
              </a:rPr>
              <a:t>Valuation</a:t>
            </a:r>
            <a:r>
              <a:rPr dirty="0" spc="-70">
                <a:solidFill>
                  <a:srgbClr val="009999"/>
                </a:solidFill>
              </a:rPr>
              <a:t> </a:t>
            </a:r>
            <a:r>
              <a:rPr dirty="0">
                <a:solidFill>
                  <a:srgbClr val="009999"/>
                </a:solidFill>
              </a:rPr>
              <a:t>and</a:t>
            </a:r>
            <a:r>
              <a:rPr dirty="0" spc="-65">
                <a:solidFill>
                  <a:srgbClr val="009999"/>
                </a:solidFill>
              </a:rPr>
              <a:t> </a:t>
            </a:r>
            <a:r>
              <a:rPr dirty="0">
                <a:solidFill>
                  <a:srgbClr val="009999"/>
                </a:solidFill>
              </a:rPr>
              <a:t>Cost/Profit</a:t>
            </a:r>
            <a:r>
              <a:rPr dirty="0" spc="-75">
                <a:solidFill>
                  <a:srgbClr val="009999"/>
                </a:solidFill>
              </a:rPr>
              <a:t> </a:t>
            </a:r>
            <a:r>
              <a:rPr dirty="0">
                <a:solidFill>
                  <a:srgbClr val="009999"/>
                </a:solidFill>
              </a:rPr>
              <a:t>of</a:t>
            </a:r>
            <a:r>
              <a:rPr dirty="0" spc="-140">
                <a:solidFill>
                  <a:srgbClr val="009999"/>
                </a:solidFill>
              </a:rPr>
              <a:t> </a:t>
            </a:r>
            <a:r>
              <a:rPr dirty="0">
                <a:solidFill>
                  <a:srgbClr val="009999"/>
                </a:solidFill>
              </a:rPr>
              <a:t>Acquiring</a:t>
            </a:r>
            <a:r>
              <a:rPr dirty="0" spc="-55">
                <a:solidFill>
                  <a:srgbClr val="009999"/>
                </a:solidFill>
              </a:rPr>
              <a:t> </a:t>
            </a:r>
            <a:r>
              <a:rPr dirty="0">
                <a:solidFill>
                  <a:srgbClr val="009999"/>
                </a:solidFill>
              </a:rPr>
              <a:t>Stem</a:t>
            </a:r>
            <a:r>
              <a:rPr dirty="0" spc="-70">
                <a:solidFill>
                  <a:srgbClr val="009999"/>
                </a:solidFill>
              </a:rPr>
              <a:t> </a:t>
            </a:r>
            <a:r>
              <a:rPr dirty="0" spc="-10">
                <a:solidFill>
                  <a:srgbClr val="009999"/>
                </a:solidFill>
              </a:rPr>
              <a:t>(3/3)</a:t>
            </a:r>
          </a:p>
          <a:p>
            <a:pPr marL="19685">
              <a:lnSpc>
                <a:spcPts val="1435"/>
              </a:lnSpc>
            </a:pPr>
            <a:r>
              <a:rPr dirty="0" sz="1200" b="0">
                <a:solidFill>
                  <a:srgbClr val="010027"/>
                </a:solidFill>
                <a:latin typeface="Arial MT"/>
                <a:cs typeface="Arial MT"/>
              </a:rPr>
              <a:t>Fair</a:t>
            </a:r>
            <a:r>
              <a:rPr dirty="0" sz="1200" spc="-30" b="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 b="0">
                <a:solidFill>
                  <a:srgbClr val="010027"/>
                </a:solidFill>
                <a:latin typeface="Arial MT"/>
                <a:cs typeface="Arial MT"/>
              </a:rPr>
              <a:t>enterprise</a:t>
            </a:r>
            <a:r>
              <a:rPr dirty="0" sz="1200" spc="-35" b="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 b="0">
                <a:solidFill>
                  <a:srgbClr val="010027"/>
                </a:solidFill>
                <a:latin typeface="Arial MT"/>
                <a:cs typeface="Arial MT"/>
              </a:rPr>
              <a:t>value</a:t>
            </a:r>
            <a:r>
              <a:rPr dirty="0" sz="1200" spc="-50" b="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 b="0">
                <a:solidFill>
                  <a:srgbClr val="010027"/>
                </a:solidFill>
                <a:latin typeface="Arial MT"/>
                <a:cs typeface="Arial MT"/>
              </a:rPr>
              <a:t>and</a:t>
            </a:r>
            <a:r>
              <a:rPr dirty="0" sz="1200" spc="-40" b="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 b="0">
                <a:solidFill>
                  <a:srgbClr val="010027"/>
                </a:solidFill>
                <a:latin typeface="Arial MT"/>
                <a:cs typeface="Arial MT"/>
              </a:rPr>
              <a:t>football</a:t>
            </a:r>
            <a:r>
              <a:rPr dirty="0" sz="1200" spc="-40" b="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 spc="-10" b="0">
                <a:solidFill>
                  <a:srgbClr val="010027"/>
                </a:solidFill>
                <a:latin typeface="Arial MT"/>
                <a:cs typeface="Arial MT"/>
              </a:rPr>
              <a:t>field</a:t>
            </a:r>
            <a:endParaRPr sz="1200">
              <a:latin typeface="Arial MT"/>
              <a:cs typeface="Arial MT"/>
            </a:endParaRPr>
          </a:p>
        </p:txBody>
      </p:sp>
      <p:pic>
        <p:nvPicPr>
          <p:cNvPr id="39" name="object 39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364223" y="872871"/>
            <a:ext cx="57150" cy="305180"/>
          </a:xfrm>
          <a:prstGeom prst="rect">
            <a:avLst/>
          </a:prstGeom>
        </p:spPr>
      </p:pic>
      <p:sp>
        <p:nvSpPr>
          <p:cNvPr id="40" name="object 40" descr=""/>
          <p:cNvSpPr txBox="1"/>
          <p:nvPr/>
        </p:nvSpPr>
        <p:spPr>
          <a:xfrm>
            <a:off x="743458" y="906780"/>
            <a:ext cx="6905625" cy="2387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5741035" algn="l"/>
              </a:tabLst>
            </a:pPr>
            <a:r>
              <a:rPr dirty="0" sz="1400" b="1">
                <a:solidFill>
                  <a:srgbClr val="03234D"/>
                </a:solidFill>
                <a:latin typeface="Arial"/>
                <a:cs typeface="Arial"/>
              </a:rPr>
              <a:t>Enterprise</a:t>
            </a:r>
            <a:r>
              <a:rPr dirty="0" sz="1400" spc="-55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3234D"/>
                </a:solidFill>
                <a:latin typeface="Arial"/>
                <a:cs typeface="Arial"/>
              </a:rPr>
              <a:t>to</a:t>
            </a:r>
            <a:r>
              <a:rPr dirty="0" sz="1400" spc="-55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3234D"/>
                </a:solidFill>
                <a:latin typeface="Arial"/>
                <a:cs typeface="Arial"/>
              </a:rPr>
              <a:t>Equity</a:t>
            </a:r>
            <a:r>
              <a:rPr dirty="0" sz="1400" spc="-55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400" spc="-10" b="1">
                <a:solidFill>
                  <a:srgbClr val="03234D"/>
                </a:solidFill>
                <a:latin typeface="Arial"/>
                <a:cs typeface="Arial"/>
              </a:rPr>
              <a:t>Value</a:t>
            </a:r>
            <a:r>
              <a:rPr dirty="0" sz="1400" spc="-50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400" spc="-10" b="1">
                <a:solidFill>
                  <a:srgbClr val="03234D"/>
                </a:solidFill>
                <a:latin typeface="Arial"/>
                <a:cs typeface="Arial"/>
              </a:rPr>
              <a:t>Bridge</a:t>
            </a:r>
            <a:r>
              <a:rPr dirty="0" sz="1400" b="1">
                <a:solidFill>
                  <a:srgbClr val="03234D"/>
                </a:solidFill>
                <a:latin typeface="Arial"/>
                <a:cs typeface="Arial"/>
              </a:rPr>
              <a:t>	Football</a:t>
            </a:r>
            <a:r>
              <a:rPr dirty="0" sz="1400" spc="-35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400" spc="-10" b="1">
                <a:solidFill>
                  <a:srgbClr val="03234D"/>
                </a:solidFill>
                <a:latin typeface="Arial"/>
                <a:cs typeface="Arial"/>
              </a:rPr>
              <a:t>Field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41" name="object 41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36269" y="872871"/>
            <a:ext cx="57150" cy="305180"/>
          </a:xfrm>
          <a:prstGeom prst="rect">
            <a:avLst/>
          </a:prstGeom>
        </p:spPr>
      </p:pic>
      <p:grpSp>
        <p:nvGrpSpPr>
          <p:cNvPr id="42" name="object 42" descr=""/>
          <p:cNvGrpSpPr/>
          <p:nvPr/>
        </p:nvGrpSpPr>
        <p:grpSpPr>
          <a:xfrm>
            <a:off x="1185100" y="1736725"/>
            <a:ext cx="3616325" cy="2884805"/>
            <a:chOff x="1185100" y="1736725"/>
            <a:chExt cx="3616325" cy="2884805"/>
          </a:xfrm>
        </p:grpSpPr>
        <p:sp>
          <p:nvSpPr>
            <p:cNvPr id="43" name="object 43" descr=""/>
            <p:cNvSpPr/>
            <p:nvPr/>
          </p:nvSpPr>
          <p:spPr>
            <a:xfrm>
              <a:off x="2673858" y="1743075"/>
              <a:ext cx="1530985" cy="410845"/>
            </a:xfrm>
            <a:custGeom>
              <a:avLst/>
              <a:gdLst/>
              <a:ahLst/>
              <a:cxnLst/>
              <a:rect l="l" t="t" r="r" b="b"/>
              <a:pathLst>
                <a:path w="1530985" h="410844">
                  <a:moveTo>
                    <a:pt x="920495" y="410717"/>
                  </a:moveTo>
                  <a:lnTo>
                    <a:pt x="1530858" y="410717"/>
                  </a:lnTo>
                </a:path>
                <a:path w="1530985" h="410844">
                  <a:moveTo>
                    <a:pt x="0" y="0"/>
                  </a:moveTo>
                  <a:lnTo>
                    <a:pt x="601980" y="0"/>
                  </a:lnTo>
                </a:path>
              </a:pathLst>
            </a:custGeom>
            <a:ln w="12700">
              <a:solidFill>
                <a:srgbClr val="BEBEBE"/>
              </a:solidFill>
              <a:prstDash val="sys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 descr=""/>
            <p:cNvSpPr/>
            <p:nvPr/>
          </p:nvSpPr>
          <p:spPr>
            <a:xfrm>
              <a:off x="1459992" y="1811273"/>
              <a:ext cx="361315" cy="2805430"/>
            </a:xfrm>
            <a:custGeom>
              <a:avLst/>
              <a:gdLst/>
              <a:ahLst/>
              <a:cxnLst/>
              <a:rect l="l" t="t" r="r" b="b"/>
              <a:pathLst>
                <a:path w="361314" h="2805429">
                  <a:moveTo>
                    <a:pt x="361188" y="0"/>
                  </a:moveTo>
                  <a:lnTo>
                    <a:pt x="0" y="0"/>
                  </a:lnTo>
                  <a:lnTo>
                    <a:pt x="0" y="2804922"/>
                  </a:lnTo>
                  <a:lnTo>
                    <a:pt x="361188" y="2804922"/>
                  </a:lnTo>
                  <a:lnTo>
                    <a:pt x="361188" y="0"/>
                  </a:lnTo>
                  <a:close/>
                </a:path>
              </a:pathLst>
            </a:custGeom>
            <a:solidFill>
              <a:srgbClr val="00999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 descr=""/>
            <p:cNvSpPr/>
            <p:nvPr/>
          </p:nvSpPr>
          <p:spPr>
            <a:xfrm>
              <a:off x="2362200" y="1741169"/>
              <a:ext cx="360680" cy="70485"/>
            </a:xfrm>
            <a:custGeom>
              <a:avLst/>
              <a:gdLst/>
              <a:ahLst/>
              <a:cxnLst/>
              <a:rect l="l" t="t" r="r" b="b"/>
              <a:pathLst>
                <a:path w="360680" h="70485">
                  <a:moveTo>
                    <a:pt x="360425" y="0"/>
                  </a:moveTo>
                  <a:lnTo>
                    <a:pt x="0" y="0"/>
                  </a:lnTo>
                  <a:lnTo>
                    <a:pt x="0" y="70103"/>
                  </a:lnTo>
                  <a:lnTo>
                    <a:pt x="360425" y="70103"/>
                  </a:lnTo>
                  <a:lnTo>
                    <a:pt x="360425" y="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 descr=""/>
            <p:cNvSpPr/>
            <p:nvPr/>
          </p:nvSpPr>
          <p:spPr>
            <a:xfrm>
              <a:off x="4165092" y="2157222"/>
              <a:ext cx="361315" cy="2459355"/>
            </a:xfrm>
            <a:custGeom>
              <a:avLst/>
              <a:gdLst/>
              <a:ahLst/>
              <a:cxnLst/>
              <a:rect l="l" t="t" r="r" b="b"/>
              <a:pathLst>
                <a:path w="361314" h="2459354">
                  <a:moveTo>
                    <a:pt x="361188" y="0"/>
                  </a:moveTo>
                  <a:lnTo>
                    <a:pt x="0" y="0"/>
                  </a:lnTo>
                  <a:lnTo>
                    <a:pt x="0" y="2458973"/>
                  </a:lnTo>
                  <a:lnTo>
                    <a:pt x="361188" y="2458973"/>
                  </a:lnTo>
                  <a:lnTo>
                    <a:pt x="361188" y="0"/>
                  </a:lnTo>
                  <a:close/>
                </a:path>
              </a:pathLst>
            </a:custGeom>
            <a:solidFill>
              <a:srgbClr val="00C2B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 descr=""/>
            <p:cNvSpPr/>
            <p:nvPr/>
          </p:nvSpPr>
          <p:spPr>
            <a:xfrm>
              <a:off x="1189863" y="4616576"/>
              <a:ext cx="3606800" cy="0"/>
            </a:xfrm>
            <a:custGeom>
              <a:avLst/>
              <a:gdLst/>
              <a:ahLst/>
              <a:cxnLst/>
              <a:rect l="l" t="t" r="r" b="b"/>
              <a:pathLst>
                <a:path w="3606800" h="0">
                  <a:moveTo>
                    <a:pt x="0" y="0"/>
                  </a:moveTo>
                  <a:lnTo>
                    <a:pt x="3606546" y="0"/>
                  </a:lnTo>
                </a:path>
              </a:pathLst>
            </a:custGeom>
            <a:ln w="9525">
              <a:solidFill>
                <a:srgbClr val="010027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8" name="object 48" descr=""/>
          <p:cNvSpPr txBox="1"/>
          <p:nvPr/>
        </p:nvSpPr>
        <p:spPr>
          <a:xfrm>
            <a:off x="1015238" y="4526026"/>
            <a:ext cx="8953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50">
                <a:solidFill>
                  <a:srgbClr val="010027"/>
                </a:solidFill>
                <a:latin typeface="Arial MT"/>
                <a:cs typeface="Arial MT"/>
              </a:rPr>
              <a:t>0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49" name="object 49" descr=""/>
          <p:cNvSpPr txBox="1"/>
          <p:nvPr/>
        </p:nvSpPr>
        <p:spPr>
          <a:xfrm>
            <a:off x="824483" y="2545079"/>
            <a:ext cx="28003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0">
                <a:solidFill>
                  <a:srgbClr val="010027"/>
                </a:solidFill>
                <a:latin typeface="Arial MT"/>
                <a:cs typeface="Arial MT"/>
              </a:rPr>
              <a:t>2500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50" name="object 50" descr=""/>
          <p:cNvSpPr txBox="1"/>
          <p:nvPr/>
        </p:nvSpPr>
        <p:spPr>
          <a:xfrm>
            <a:off x="824483" y="2148840"/>
            <a:ext cx="28003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0">
                <a:solidFill>
                  <a:srgbClr val="010027"/>
                </a:solidFill>
                <a:latin typeface="Arial MT"/>
                <a:cs typeface="Arial MT"/>
              </a:rPr>
              <a:t>3000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51" name="object 51" descr=""/>
          <p:cNvSpPr txBox="1"/>
          <p:nvPr/>
        </p:nvSpPr>
        <p:spPr>
          <a:xfrm>
            <a:off x="824483" y="1752600"/>
            <a:ext cx="28003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0">
                <a:solidFill>
                  <a:srgbClr val="010027"/>
                </a:solidFill>
                <a:latin typeface="Arial MT"/>
                <a:cs typeface="Arial MT"/>
              </a:rPr>
              <a:t>3500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52" name="object 52" descr=""/>
          <p:cNvSpPr txBox="1"/>
          <p:nvPr/>
        </p:nvSpPr>
        <p:spPr>
          <a:xfrm>
            <a:off x="824483" y="1356359"/>
            <a:ext cx="28003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0">
                <a:solidFill>
                  <a:srgbClr val="010027"/>
                </a:solidFill>
                <a:latin typeface="Arial MT"/>
                <a:cs typeface="Arial MT"/>
              </a:rPr>
              <a:t>4000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53" name="object 53" descr=""/>
          <p:cNvSpPr txBox="1"/>
          <p:nvPr/>
        </p:nvSpPr>
        <p:spPr>
          <a:xfrm>
            <a:off x="1205483" y="4662170"/>
            <a:ext cx="87058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Enterprise</a:t>
            </a:r>
            <a:r>
              <a:rPr dirty="0" sz="900" spc="-5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900" spc="-10">
                <a:solidFill>
                  <a:srgbClr val="010027"/>
                </a:solidFill>
                <a:latin typeface="Arial MT"/>
                <a:cs typeface="Arial MT"/>
              </a:rPr>
              <a:t>Value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54" name="object 54" descr=""/>
          <p:cNvSpPr txBox="1"/>
          <p:nvPr/>
        </p:nvSpPr>
        <p:spPr>
          <a:xfrm>
            <a:off x="2396235" y="4662170"/>
            <a:ext cx="29273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0">
                <a:solidFill>
                  <a:srgbClr val="010027"/>
                </a:solidFill>
                <a:latin typeface="Arial MT"/>
                <a:cs typeface="Arial MT"/>
              </a:rPr>
              <a:t>Cash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55" name="object 55" descr=""/>
          <p:cNvSpPr txBox="1"/>
          <p:nvPr/>
        </p:nvSpPr>
        <p:spPr>
          <a:xfrm>
            <a:off x="3310890" y="4662170"/>
            <a:ext cx="26733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0">
                <a:solidFill>
                  <a:srgbClr val="010027"/>
                </a:solidFill>
                <a:latin typeface="Arial MT"/>
                <a:cs typeface="Arial MT"/>
              </a:rPr>
              <a:t>Debt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56" name="object 56" descr=""/>
          <p:cNvSpPr txBox="1"/>
          <p:nvPr/>
        </p:nvSpPr>
        <p:spPr>
          <a:xfrm>
            <a:off x="4012438" y="4662170"/>
            <a:ext cx="66738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Equity</a:t>
            </a:r>
            <a:r>
              <a:rPr dirty="0" sz="900" spc="-1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900" spc="-10">
                <a:solidFill>
                  <a:srgbClr val="010027"/>
                </a:solidFill>
                <a:latin typeface="Arial MT"/>
                <a:cs typeface="Arial MT"/>
              </a:rPr>
              <a:t>Value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57" name="object 57" descr=""/>
          <p:cNvSpPr txBox="1"/>
          <p:nvPr/>
        </p:nvSpPr>
        <p:spPr>
          <a:xfrm>
            <a:off x="1455674" y="1642109"/>
            <a:ext cx="94488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31544" algn="l"/>
              </a:tabLst>
            </a:pPr>
            <a:r>
              <a:rPr dirty="0" sz="900" spc="-10" b="1">
                <a:solidFill>
                  <a:srgbClr val="03234D"/>
                </a:solidFill>
                <a:latin typeface="Arial"/>
                <a:cs typeface="Arial"/>
              </a:rPr>
              <a:t>$3,54</a:t>
            </a:r>
            <a:r>
              <a:rPr dirty="0" u="dash" sz="900" spc="-10" b="1">
                <a:solidFill>
                  <a:srgbClr val="03234D"/>
                </a:solidFill>
                <a:uFill>
                  <a:solidFill>
                    <a:srgbClr val="BEBEBE"/>
                  </a:solidFill>
                </a:uFill>
                <a:latin typeface="Arial"/>
                <a:cs typeface="Arial"/>
              </a:rPr>
              <a:t>0</a:t>
            </a:r>
            <a:r>
              <a:rPr dirty="0" u="dash" sz="900" b="1">
                <a:solidFill>
                  <a:srgbClr val="03234D"/>
                </a:solidFill>
                <a:uFill>
                  <a:solidFill>
                    <a:srgbClr val="BEBEBE"/>
                  </a:solidFill>
                </a:uFill>
                <a:latin typeface="Arial"/>
                <a:cs typeface="Arial"/>
              </a:rPr>
              <a:t>	</a:t>
            </a:r>
            <a:endParaRPr sz="900">
              <a:latin typeface="Arial"/>
              <a:cs typeface="Arial"/>
            </a:endParaRPr>
          </a:p>
        </p:txBody>
      </p:sp>
      <p:sp>
        <p:nvSpPr>
          <p:cNvPr id="58" name="object 58" descr=""/>
          <p:cNvSpPr/>
          <p:nvPr/>
        </p:nvSpPr>
        <p:spPr>
          <a:xfrm>
            <a:off x="2415539" y="1709927"/>
            <a:ext cx="258445" cy="123825"/>
          </a:xfrm>
          <a:custGeom>
            <a:avLst/>
            <a:gdLst/>
            <a:ahLst/>
            <a:cxnLst/>
            <a:rect l="l" t="t" r="r" b="b"/>
            <a:pathLst>
              <a:path w="258444" h="123825">
                <a:moveTo>
                  <a:pt x="258318" y="0"/>
                </a:moveTo>
                <a:lnTo>
                  <a:pt x="0" y="0"/>
                </a:lnTo>
                <a:lnTo>
                  <a:pt x="0" y="123444"/>
                </a:lnTo>
                <a:lnTo>
                  <a:pt x="258318" y="123444"/>
                </a:lnTo>
                <a:lnTo>
                  <a:pt x="258318" y="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9" name="object 59" descr=""/>
          <p:cNvSpPr txBox="1"/>
          <p:nvPr/>
        </p:nvSpPr>
        <p:spPr>
          <a:xfrm>
            <a:off x="2497073" y="1719325"/>
            <a:ext cx="95885" cy="1016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500" spc="-25" b="1">
                <a:solidFill>
                  <a:srgbClr val="FFFFFF"/>
                </a:solidFill>
                <a:latin typeface="Arial"/>
                <a:cs typeface="Arial"/>
              </a:rPr>
              <a:t>88</a:t>
            </a:r>
            <a:endParaRPr sz="500">
              <a:latin typeface="Arial"/>
              <a:cs typeface="Arial"/>
            </a:endParaRPr>
          </a:p>
        </p:txBody>
      </p:sp>
      <p:sp>
        <p:nvSpPr>
          <p:cNvPr id="60" name="object 60" descr=""/>
          <p:cNvSpPr txBox="1"/>
          <p:nvPr/>
        </p:nvSpPr>
        <p:spPr>
          <a:xfrm>
            <a:off x="3263646" y="1741170"/>
            <a:ext cx="360680" cy="473709"/>
          </a:xfrm>
          <a:prstGeom prst="rect">
            <a:avLst/>
          </a:prstGeom>
          <a:solidFill>
            <a:srgbClr val="FF0000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500">
              <a:latin typeface="Times New Roman"/>
              <a:cs typeface="Times New Roman"/>
            </a:endParaRPr>
          </a:p>
          <a:p>
            <a:pPr algn="ctr" marL="2540">
              <a:lnSpc>
                <a:spcPct val="100000"/>
              </a:lnSpc>
            </a:pPr>
            <a:r>
              <a:rPr dirty="0" sz="500" spc="-25" b="1">
                <a:solidFill>
                  <a:srgbClr val="FFFFFF"/>
                </a:solidFill>
                <a:latin typeface="Arial"/>
                <a:cs typeface="Arial"/>
              </a:rPr>
              <a:t>524</a:t>
            </a:r>
            <a:endParaRPr sz="500">
              <a:latin typeface="Arial"/>
              <a:cs typeface="Arial"/>
            </a:endParaRPr>
          </a:p>
        </p:txBody>
      </p:sp>
      <p:sp>
        <p:nvSpPr>
          <p:cNvPr id="61" name="object 61" descr=""/>
          <p:cNvSpPr/>
          <p:nvPr/>
        </p:nvSpPr>
        <p:spPr>
          <a:xfrm>
            <a:off x="4163186" y="2139695"/>
            <a:ext cx="1096010" cy="634365"/>
          </a:xfrm>
          <a:custGeom>
            <a:avLst/>
            <a:gdLst/>
            <a:ahLst/>
            <a:cxnLst/>
            <a:rect l="l" t="t" r="r" b="b"/>
            <a:pathLst>
              <a:path w="1096010" h="634364">
                <a:moveTo>
                  <a:pt x="1048130" y="557783"/>
                </a:moveTo>
                <a:lnTo>
                  <a:pt x="1019555" y="557783"/>
                </a:lnTo>
                <a:lnTo>
                  <a:pt x="1057655" y="633983"/>
                </a:lnTo>
                <a:lnTo>
                  <a:pt x="1089405" y="570483"/>
                </a:lnTo>
                <a:lnTo>
                  <a:pt x="1048130" y="570483"/>
                </a:lnTo>
                <a:lnTo>
                  <a:pt x="1048130" y="557783"/>
                </a:lnTo>
                <a:close/>
              </a:path>
              <a:path w="1096010" h="634364">
                <a:moveTo>
                  <a:pt x="1048130" y="9525"/>
                </a:moveTo>
                <a:lnTo>
                  <a:pt x="1048130" y="570483"/>
                </a:lnTo>
                <a:lnTo>
                  <a:pt x="1067180" y="570483"/>
                </a:lnTo>
                <a:lnTo>
                  <a:pt x="1067180" y="19050"/>
                </a:lnTo>
                <a:lnTo>
                  <a:pt x="1057655" y="19050"/>
                </a:lnTo>
                <a:lnTo>
                  <a:pt x="1048130" y="9525"/>
                </a:lnTo>
                <a:close/>
              </a:path>
              <a:path w="1096010" h="634364">
                <a:moveTo>
                  <a:pt x="1095755" y="557783"/>
                </a:moveTo>
                <a:lnTo>
                  <a:pt x="1067180" y="557783"/>
                </a:lnTo>
                <a:lnTo>
                  <a:pt x="1067180" y="570483"/>
                </a:lnTo>
                <a:lnTo>
                  <a:pt x="1089405" y="570483"/>
                </a:lnTo>
                <a:lnTo>
                  <a:pt x="1095755" y="557783"/>
                </a:lnTo>
                <a:close/>
              </a:path>
              <a:path w="1096010" h="634364">
                <a:moveTo>
                  <a:pt x="1067180" y="0"/>
                </a:moveTo>
                <a:lnTo>
                  <a:pt x="0" y="0"/>
                </a:lnTo>
                <a:lnTo>
                  <a:pt x="0" y="19050"/>
                </a:lnTo>
                <a:lnTo>
                  <a:pt x="1048130" y="19050"/>
                </a:lnTo>
                <a:lnTo>
                  <a:pt x="1048130" y="9525"/>
                </a:lnTo>
                <a:lnTo>
                  <a:pt x="1067180" y="9525"/>
                </a:lnTo>
                <a:lnTo>
                  <a:pt x="1067180" y="0"/>
                </a:lnTo>
                <a:close/>
              </a:path>
              <a:path w="1096010" h="634364">
                <a:moveTo>
                  <a:pt x="1067180" y="9525"/>
                </a:moveTo>
                <a:lnTo>
                  <a:pt x="1048130" y="9525"/>
                </a:lnTo>
                <a:lnTo>
                  <a:pt x="1057655" y="19050"/>
                </a:lnTo>
                <a:lnTo>
                  <a:pt x="1067180" y="19050"/>
                </a:lnTo>
                <a:lnTo>
                  <a:pt x="1067180" y="9525"/>
                </a:lnTo>
                <a:close/>
              </a:path>
            </a:pathLst>
          </a:custGeom>
          <a:solidFill>
            <a:srgbClr val="00C2B0"/>
          </a:solidFill>
        </p:spPr>
        <p:txBody>
          <a:bodyPr wrap="square" lIns="0" tIns="0" rIns="0" bIns="0" rtlCol="0"/>
          <a:lstStyle/>
          <a:p/>
        </p:txBody>
      </p:sp>
      <p:graphicFrame>
        <p:nvGraphicFramePr>
          <p:cNvPr id="62" name="object 62" descr=""/>
          <p:cNvGraphicFramePr>
            <a:graphicFrameLocks noGrp="1"/>
          </p:cNvGraphicFramePr>
          <p:nvPr/>
        </p:nvGraphicFramePr>
        <p:xfrm>
          <a:off x="805433" y="2772917"/>
          <a:ext cx="5070475" cy="151002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36670"/>
                <a:gridCol w="1157604"/>
              </a:tblGrid>
              <a:tr h="3581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90"/>
                        </a:spcBef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algn="r" marR="3542665">
                        <a:lnSpc>
                          <a:spcPct val="100000"/>
                        </a:lnSpc>
                      </a:pPr>
                      <a:r>
                        <a:rPr dirty="0" sz="900" spc="-2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2000</a:t>
                      </a:r>
                      <a:endParaRPr sz="900">
                        <a:latin typeface="Arial MT"/>
                        <a:cs typeface="Arial MT"/>
                      </a:endParaRPr>
                    </a:p>
                  </a:txBody>
                  <a:tcPr marL="0" marR="0" marB="0" marT="49530"/>
                </a:tc>
                <a:tc>
                  <a:txBody>
                    <a:bodyPr/>
                    <a:lstStyle/>
                    <a:p>
                      <a:pPr marL="267970" marR="205740" indent="-54610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dirty="0" sz="90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Diluted</a:t>
                      </a:r>
                      <a:r>
                        <a:rPr dirty="0" sz="900" spc="-4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00" spc="-1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shares outstanding:</a:t>
                      </a:r>
                      <a:endParaRPr sz="900">
                        <a:latin typeface="Arial MT"/>
                        <a:cs typeface="Arial MT"/>
                      </a:endParaRPr>
                    </a:p>
                  </a:txBody>
                  <a:tcPr marL="0" marR="0" marB="0" marT="71120">
                    <a:solidFill>
                      <a:srgbClr val="E7E6E6"/>
                    </a:solidFill>
                  </a:tcPr>
                </a:tc>
              </a:tr>
              <a:tr h="22923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</a:pPr>
                      <a:r>
                        <a:rPr dirty="0" sz="1050" spc="-10" b="1">
                          <a:solidFill>
                            <a:srgbClr val="010027"/>
                          </a:solidFill>
                          <a:latin typeface="Arial"/>
                          <a:cs typeface="Arial"/>
                        </a:rPr>
                        <a:t>154,578</a:t>
                      </a:r>
                      <a:endParaRPr sz="105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solidFill>
                      <a:srgbClr val="E7E6E6"/>
                    </a:solidFill>
                  </a:tcPr>
                </a:tc>
              </a:tr>
              <a:tr h="328930">
                <a:tc>
                  <a:txBody>
                    <a:bodyPr/>
                    <a:lstStyle/>
                    <a:p>
                      <a:pPr algn="r" marR="3542665">
                        <a:lnSpc>
                          <a:spcPts val="994"/>
                        </a:lnSpc>
                      </a:pPr>
                      <a:r>
                        <a:rPr dirty="0" sz="900" spc="-2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1500</a:t>
                      </a:r>
                      <a:endParaRPr sz="900">
                        <a:latin typeface="Arial MT"/>
                        <a:cs typeface="Arial MT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</a:tr>
              <a:tr h="358140">
                <a:tc>
                  <a:txBody>
                    <a:bodyPr/>
                    <a:lstStyle/>
                    <a:p>
                      <a:pPr algn="r" marR="3542665">
                        <a:lnSpc>
                          <a:spcPct val="100000"/>
                        </a:lnSpc>
                        <a:spcBef>
                          <a:spcPts val="440"/>
                        </a:spcBef>
                      </a:pPr>
                      <a:r>
                        <a:rPr dirty="0" sz="900" spc="-2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1000</a:t>
                      </a:r>
                      <a:endParaRPr sz="900">
                        <a:latin typeface="Arial MT"/>
                        <a:cs typeface="Arial MT"/>
                      </a:endParaRPr>
                    </a:p>
                  </a:txBody>
                  <a:tcPr marL="0" marR="0" marB="0" marT="55880"/>
                </a:tc>
                <a:tc>
                  <a:txBody>
                    <a:bodyPr/>
                    <a:lstStyle/>
                    <a:p>
                      <a:pPr marL="438784" marR="227965" indent="-203200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dirty="0" sz="90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Implied</a:t>
                      </a:r>
                      <a:r>
                        <a:rPr dirty="0" sz="900" spc="-3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00" spc="-1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share price:</a:t>
                      </a:r>
                      <a:endParaRPr sz="900">
                        <a:latin typeface="Arial MT"/>
                        <a:cs typeface="Arial MT"/>
                      </a:endParaRPr>
                    </a:p>
                  </a:txBody>
                  <a:tcPr marL="0" marR="0" marB="0" marT="71120">
                    <a:solidFill>
                      <a:srgbClr val="E7E6E6"/>
                    </a:solidFill>
                  </a:tcPr>
                </a:tc>
              </a:tr>
              <a:tr h="235585">
                <a:tc>
                  <a:txBody>
                    <a:bodyPr/>
                    <a:lstStyle/>
                    <a:p>
                      <a:pPr algn="r" marR="3542665">
                        <a:lnSpc>
                          <a:spcPts val="1019"/>
                        </a:lnSpc>
                        <a:spcBef>
                          <a:spcPts val="740"/>
                        </a:spcBef>
                      </a:pPr>
                      <a:r>
                        <a:rPr dirty="0" sz="900" spc="-25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500</a:t>
                      </a:r>
                      <a:endParaRPr sz="900">
                        <a:latin typeface="Arial MT"/>
                        <a:cs typeface="Arial MT"/>
                      </a:endParaRPr>
                    </a:p>
                  </a:txBody>
                  <a:tcPr marL="0" marR="0" marB="0" marT="9398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</a:pPr>
                      <a:r>
                        <a:rPr dirty="0" sz="1050" spc="-10" b="1">
                          <a:solidFill>
                            <a:srgbClr val="010027"/>
                          </a:solidFill>
                          <a:latin typeface="Arial"/>
                          <a:cs typeface="Arial"/>
                        </a:rPr>
                        <a:t>$20.08</a:t>
                      </a:r>
                      <a:endParaRPr sz="105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solidFill>
                      <a:srgbClr val="E7E6E6"/>
                    </a:solidFill>
                  </a:tcPr>
                </a:tc>
              </a:tr>
            </a:tbl>
          </a:graphicData>
        </a:graphic>
      </p:graphicFrame>
      <p:sp>
        <p:nvSpPr>
          <p:cNvPr id="63" name="object 63" descr=""/>
          <p:cNvSpPr/>
          <p:nvPr/>
        </p:nvSpPr>
        <p:spPr>
          <a:xfrm>
            <a:off x="5182742" y="3367659"/>
            <a:ext cx="76200" cy="323215"/>
          </a:xfrm>
          <a:custGeom>
            <a:avLst/>
            <a:gdLst/>
            <a:ahLst/>
            <a:cxnLst/>
            <a:rect l="l" t="t" r="r" b="b"/>
            <a:pathLst>
              <a:path w="76200" h="323214">
                <a:moveTo>
                  <a:pt x="28575" y="246506"/>
                </a:moveTo>
                <a:lnTo>
                  <a:pt x="0" y="246506"/>
                </a:lnTo>
                <a:lnTo>
                  <a:pt x="38100" y="322706"/>
                </a:lnTo>
                <a:lnTo>
                  <a:pt x="69850" y="259206"/>
                </a:lnTo>
                <a:lnTo>
                  <a:pt x="28575" y="259206"/>
                </a:lnTo>
                <a:lnTo>
                  <a:pt x="28575" y="246506"/>
                </a:lnTo>
                <a:close/>
              </a:path>
              <a:path w="76200" h="323214">
                <a:moveTo>
                  <a:pt x="47625" y="0"/>
                </a:moveTo>
                <a:lnTo>
                  <a:pt x="28575" y="0"/>
                </a:lnTo>
                <a:lnTo>
                  <a:pt x="28575" y="259206"/>
                </a:lnTo>
                <a:lnTo>
                  <a:pt x="47625" y="259206"/>
                </a:lnTo>
                <a:lnTo>
                  <a:pt x="47625" y="0"/>
                </a:lnTo>
                <a:close/>
              </a:path>
              <a:path w="76200" h="323214">
                <a:moveTo>
                  <a:pt x="76200" y="246506"/>
                </a:moveTo>
                <a:lnTo>
                  <a:pt x="47625" y="246506"/>
                </a:lnTo>
                <a:lnTo>
                  <a:pt x="47625" y="259206"/>
                </a:lnTo>
                <a:lnTo>
                  <a:pt x="69850" y="259206"/>
                </a:lnTo>
                <a:lnTo>
                  <a:pt x="76200" y="246506"/>
                </a:lnTo>
                <a:close/>
              </a:path>
            </a:pathLst>
          </a:custGeom>
          <a:solidFill>
            <a:srgbClr val="00C2B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4" name="object 64" descr=""/>
          <p:cNvSpPr txBox="1"/>
          <p:nvPr/>
        </p:nvSpPr>
        <p:spPr>
          <a:xfrm>
            <a:off x="534067" y="2725336"/>
            <a:ext cx="153670" cy="438784"/>
          </a:xfrm>
          <a:prstGeom prst="rect">
            <a:avLst/>
          </a:prstGeom>
        </p:spPr>
        <p:txBody>
          <a:bodyPr wrap="square" lIns="0" tIns="1905" rIns="0" bIns="0" rtlCol="0" vert="vert27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In</a:t>
            </a:r>
            <a:r>
              <a:rPr dirty="0" sz="900" spc="-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$ </a:t>
            </a:r>
            <a:r>
              <a:rPr dirty="0" sz="900" spc="-25">
                <a:solidFill>
                  <a:srgbClr val="010027"/>
                </a:solidFill>
                <a:latin typeface="Arial MT"/>
                <a:cs typeface="Arial MT"/>
              </a:rPr>
              <a:t>Mm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65" name="object 65" descr=""/>
          <p:cNvSpPr txBox="1"/>
          <p:nvPr/>
        </p:nvSpPr>
        <p:spPr>
          <a:xfrm>
            <a:off x="6513576" y="5058917"/>
            <a:ext cx="5244465" cy="1179830"/>
          </a:xfrm>
          <a:prstGeom prst="rect">
            <a:avLst/>
          </a:prstGeom>
          <a:solidFill>
            <a:srgbClr val="E7E6E6"/>
          </a:solidFill>
        </p:spPr>
        <p:txBody>
          <a:bodyPr wrap="square" lIns="0" tIns="99695" rIns="0" bIns="0" rtlCol="0" vert="horz">
            <a:spAutoFit/>
          </a:bodyPr>
          <a:lstStyle/>
          <a:p>
            <a:pPr marL="262255" indent="-170815">
              <a:lnSpc>
                <a:spcPct val="100000"/>
              </a:lnSpc>
              <a:spcBef>
                <a:spcPts val="785"/>
              </a:spcBef>
              <a:buClr>
                <a:srgbClr val="009999"/>
              </a:buClr>
              <a:buFont typeface="Wingdings"/>
              <a:buChar char=""/>
              <a:tabLst>
                <a:tab pos="262255" algn="l"/>
              </a:tabLst>
            </a:pPr>
            <a:r>
              <a:rPr dirty="0" sz="1200">
                <a:solidFill>
                  <a:srgbClr val="010027"/>
                </a:solidFill>
                <a:latin typeface="Arial MT"/>
                <a:cs typeface="Arial MT"/>
              </a:rPr>
              <a:t>Enterprise</a:t>
            </a:r>
            <a:r>
              <a:rPr dirty="0" sz="1200" spc="-3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 spc="-20">
                <a:solidFill>
                  <a:srgbClr val="010027"/>
                </a:solidFill>
                <a:latin typeface="Arial MT"/>
                <a:cs typeface="Arial MT"/>
              </a:rPr>
              <a:t>Value</a:t>
            </a:r>
            <a:r>
              <a:rPr dirty="0" sz="1200" spc="-3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010027"/>
                </a:solidFill>
                <a:latin typeface="Arial MT"/>
                <a:cs typeface="Arial MT"/>
              </a:rPr>
              <a:t>via</a:t>
            </a:r>
            <a:r>
              <a:rPr dirty="0" sz="1200" spc="-1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010027"/>
                </a:solidFill>
                <a:latin typeface="Arial MT"/>
                <a:cs typeface="Arial MT"/>
              </a:rPr>
              <a:t>Perpetuity</a:t>
            </a:r>
            <a:r>
              <a:rPr dirty="0" sz="1200" spc="-8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010027"/>
                </a:solidFill>
                <a:latin typeface="Arial MT"/>
                <a:cs typeface="Arial MT"/>
              </a:rPr>
              <a:t>Approach:</a:t>
            </a:r>
            <a:r>
              <a:rPr dirty="0" sz="1200" spc="-2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010027"/>
                </a:solidFill>
                <a:latin typeface="Arial MT"/>
                <a:cs typeface="Arial MT"/>
              </a:rPr>
              <a:t>$1.66Bn</a:t>
            </a:r>
            <a:endParaRPr sz="1200">
              <a:latin typeface="Arial MT"/>
              <a:cs typeface="Arial MT"/>
            </a:endParaRPr>
          </a:p>
          <a:p>
            <a:pPr marL="262255" indent="-170815">
              <a:lnSpc>
                <a:spcPct val="100000"/>
              </a:lnSpc>
              <a:spcBef>
                <a:spcPts val="715"/>
              </a:spcBef>
              <a:buClr>
                <a:srgbClr val="009999"/>
              </a:buClr>
              <a:buFont typeface="Wingdings"/>
              <a:buChar char=""/>
              <a:tabLst>
                <a:tab pos="262255" algn="l"/>
              </a:tabLst>
            </a:pPr>
            <a:r>
              <a:rPr dirty="0" sz="1200">
                <a:solidFill>
                  <a:srgbClr val="010027"/>
                </a:solidFill>
                <a:latin typeface="Arial MT"/>
                <a:cs typeface="Arial MT"/>
              </a:rPr>
              <a:t>Enterprise</a:t>
            </a:r>
            <a:r>
              <a:rPr dirty="0" sz="1200" spc="-1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 spc="-20">
                <a:solidFill>
                  <a:srgbClr val="010027"/>
                </a:solidFill>
                <a:latin typeface="Arial MT"/>
                <a:cs typeface="Arial MT"/>
              </a:rPr>
              <a:t>Value</a:t>
            </a:r>
            <a:r>
              <a:rPr dirty="0" sz="1200" spc="-1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010027"/>
                </a:solidFill>
                <a:latin typeface="Arial MT"/>
                <a:cs typeface="Arial MT"/>
              </a:rPr>
              <a:t>via</a:t>
            </a:r>
            <a:r>
              <a:rPr dirty="0" sz="1200" spc="-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010027"/>
                </a:solidFill>
                <a:latin typeface="Arial MT"/>
                <a:cs typeface="Arial MT"/>
              </a:rPr>
              <a:t>Exit</a:t>
            </a:r>
            <a:r>
              <a:rPr dirty="0" sz="1200" spc="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010027"/>
                </a:solidFill>
                <a:latin typeface="Arial MT"/>
                <a:cs typeface="Arial MT"/>
              </a:rPr>
              <a:t>EBITDA</a:t>
            </a:r>
            <a:r>
              <a:rPr dirty="0" sz="1200" spc="-5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010027"/>
                </a:solidFill>
                <a:latin typeface="Arial MT"/>
                <a:cs typeface="Arial MT"/>
              </a:rPr>
              <a:t>Multiple</a:t>
            </a:r>
            <a:r>
              <a:rPr dirty="0" sz="1200" spc="-8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010027"/>
                </a:solidFill>
                <a:latin typeface="Arial MT"/>
                <a:cs typeface="Arial MT"/>
              </a:rPr>
              <a:t>Approach:</a:t>
            </a:r>
            <a:r>
              <a:rPr dirty="0" sz="1200" spc="-10">
                <a:solidFill>
                  <a:srgbClr val="010027"/>
                </a:solidFill>
                <a:latin typeface="Arial MT"/>
                <a:cs typeface="Arial MT"/>
              </a:rPr>
              <a:t> $1.71Bn</a:t>
            </a:r>
            <a:endParaRPr sz="1200">
              <a:latin typeface="Arial MT"/>
              <a:cs typeface="Arial MT"/>
            </a:endParaRPr>
          </a:p>
          <a:p>
            <a:pPr marL="262890" marR="181610" indent="-171450">
              <a:lnSpc>
                <a:spcPct val="150000"/>
              </a:lnSpc>
              <a:buClr>
                <a:srgbClr val="009999"/>
              </a:buClr>
              <a:buFont typeface="Wingdings"/>
              <a:buChar char=""/>
              <a:tabLst>
                <a:tab pos="262890" algn="l"/>
              </a:tabLst>
            </a:pPr>
            <a:r>
              <a:rPr dirty="0" sz="1200">
                <a:solidFill>
                  <a:srgbClr val="010027"/>
                </a:solidFill>
                <a:latin typeface="Arial MT"/>
                <a:cs typeface="Arial MT"/>
              </a:rPr>
              <a:t>Stem’s</a:t>
            </a:r>
            <a:r>
              <a:rPr dirty="0" sz="1200" spc="-1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010027"/>
                </a:solidFill>
                <a:latin typeface="Arial MT"/>
                <a:cs typeface="Arial MT"/>
              </a:rPr>
              <a:t>DCF</a:t>
            </a:r>
            <a:r>
              <a:rPr dirty="0" sz="1200" spc="-1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010027"/>
                </a:solidFill>
                <a:latin typeface="Arial MT"/>
                <a:cs typeface="Arial MT"/>
              </a:rPr>
              <a:t>outputs</a:t>
            </a:r>
            <a:r>
              <a:rPr dirty="0" sz="1200" spc="-2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010027"/>
                </a:solidFill>
                <a:latin typeface="Arial MT"/>
                <a:cs typeface="Arial MT"/>
              </a:rPr>
              <a:t>indicate</a:t>
            </a:r>
            <a:r>
              <a:rPr dirty="0" sz="1200" spc="-2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010027"/>
                </a:solidFill>
                <a:latin typeface="Arial MT"/>
                <a:cs typeface="Arial MT"/>
              </a:rPr>
              <a:t>the</a:t>
            </a:r>
            <a:r>
              <a:rPr dirty="0" sz="1200" spc="-1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010027"/>
                </a:solidFill>
                <a:latin typeface="Arial MT"/>
                <a:cs typeface="Arial MT"/>
              </a:rPr>
              <a:t>company</a:t>
            </a:r>
            <a:r>
              <a:rPr dirty="0" sz="1200" spc="-3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010027"/>
                </a:solidFill>
                <a:latin typeface="Arial MT"/>
                <a:cs typeface="Arial MT"/>
              </a:rPr>
              <a:t>is</a:t>
            </a:r>
            <a:r>
              <a:rPr dirty="0" sz="1200" spc="-1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 b="1">
                <a:solidFill>
                  <a:srgbClr val="010027"/>
                </a:solidFill>
                <a:latin typeface="Arial"/>
                <a:cs typeface="Arial"/>
              </a:rPr>
              <a:t>fairly</a:t>
            </a:r>
            <a:r>
              <a:rPr dirty="0" sz="1200" spc="-3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200" b="1">
                <a:solidFill>
                  <a:srgbClr val="010027"/>
                </a:solidFill>
                <a:latin typeface="Arial"/>
                <a:cs typeface="Arial"/>
              </a:rPr>
              <a:t>valued</a:t>
            </a:r>
            <a:r>
              <a:rPr dirty="0" sz="1200" spc="-1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010027"/>
                </a:solidFill>
                <a:latin typeface="Arial MT"/>
                <a:cs typeface="Arial MT"/>
              </a:rPr>
              <a:t>in</a:t>
            </a:r>
            <a:r>
              <a:rPr dirty="0" sz="1200" spc="-2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010027"/>
                </a:solidFill>
                <a:latin typeface="Arial MT"/>
                <a:cs typeface="Arial MT"/>
              </a:rPr>
              <a:t>relation</a:t>
            </a:r>
            <a:r>
              <a:rPr dirty="0" sz="1200" spc="-3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 spc="-25">
                <a:solidFill>
                  <a:srgbClr val="010027"/>
                </a:solidFill>
                <a:latin typeface="Arial MT"/>
                <a:cs typeface="Arial MT"/>
              </a:rPr>
              <a:t>to </a:t>
            </a:r>
            <a:r>
              <a:rPr dirty="0" sz="1200">
                <a:solidFill>
                  <a:srgbClr val="010027"/>
                </a:solidFill>
                <a:latin typeface="Arial MT"/>
                <a:cs typeface="Arial MT"/>
              </a:rPr>
              <a:t>its current</a:t>
            </a:r>
            <a:r>
              <a:rPr dirty="0" sz="1200" spc="-1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010027"/>
                </a:solidFill>
                <a:latin typeface="Arial MT"/>
                <a:cs typeface="Arial MT"/>
              </a:rPr>
              <a:t>market </a:t>
            </a:r>
            <a:r>
              <a:rPr dirty="0" sz="1200" spc="-10">
                <a:solidFill>
                  <a:srgbClr val="010027"/>
                </a:solidFill>
                <a:latin typeface="Arial MT"/>
                <a:cs typeface="Arial MT"/>
              </a:rPr>
              <a:t>valuation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66" name="object 66" descr=""/>
          <p:cNvSpPr txBox="1"/>
          <p:nvPr/>
        </p:nvSpPr>
        <p:spPr>
          <a:xfrm>
            <a:off x="4139438" y="1978405"/>
            <a:ext cx="37401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 b="1">
                <a:solidFill>
                  <a:srgbClr val="03234D"/>
                </a:solidFill>
                <a:latin typeface="Arial"/>
                <a:cs typeface="Arial"/>
              </a:rPr>
              <a:t>$3,104</a:t>
            </a:r>
            <a:endParaRPr sz="900">
              <a:latin typeface="Arial"/>
              <a:cs typeface="Arial"/>
            </a:endParaRPr>
          </a:p>
        </p:txBody>
      </p:sp>
      <p:sp>
        <p:nvSpPr>
          <p:cNvPr id="67" name="object 67" descr=""/>
          <p:cNvSpPr/>
          <p:nvPr/>
        </p:nvSpPr>
        <p:spPr>
          <a:xfrm>
            <a:off x="6926960" y="3721227"/>
            <a:ext cx="4831080" cy="0"/>
          </a:xfrm>
          <a:custGeom>
            <a:avLst/>
            <a:gdLst/>
            <a:ahLst/>
            <a:cxnLst/>
            <a:rect l="l" t="t" r="r" b="b"/>
            <a:pathLst>
              <a:path w="4831080" h="0">
                <a:moveTo>
                  <a:pt x="0" y="0"/>
                </a:moveTo>
                <a:lnTo>
                  <a:pt x="4831080" y="0"/>
                </a:lnTo>
              </a:path>
            </a:pathLst>
          </a:custGeom>
          <a:ln w="19050">
            <a:solidFill>
              <a:srgbClr val="03234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8" name="object 68" descr=""/>
          <p:cNvSpPr txBox="1"/>
          <p:nvPr/>
        </p:nvSpPr>
        <p:spPr>
          <a:xfrm>
            <a:off x="11137900" y="3334511"/>
            <a:ext cx="909955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dirty="0" sz="1100" b="1">
                <a:solidFill>
                  <a:srgbClr val="03234D"/>
                </a:solidFill>
                <a:latin typeface="Arial"/>
                <a:cs typeface="Arial"/>
              </a:rPr>
              <a:t>Current</a:t>
            </a:r>
            <a:r>
              <a:rPr dirty="0" sz="1100" spc="-35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100" spc="-20" b="1">
                <a:solidFill>
                  <a:srgbClr val="03234D"/>
                </a:solidFill>
                <a:latin typeface="Arial"/>
                <a:cs typeface="Arial"/>
              </a:rPr>
              <a:t>Price</a:t>
            </a:r>
            <a:endParaRPr sz="11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dirty="0" sz="1100" spc="-10" b="1">
                <a:solidFill>
                  <a:srgbClr val="03234D"/>
                </a:solidFill>
                <a:latin typeface="Arial"/>
                <a:cs typeface="Arial"/>
              </a:rPr>
              <a:t>$7.82</a:t>
            </a:r>
            <a:endParaRPr sz="1100">
              <a:latin typeface="Arial"/>
              <a:cs typeface="Arial"/>
            </a:endParaRPr>
          </a:p>
        </p:txBody>
      </p:sp>
      <p:sp>
        <p:nvSpPr>
          <p:cNvPr id="69" name="object 69" descr=""/>
          <p:cNvSpPr/>
          <p:nvPr/>
        </p:nvSpPr>
        <p:spPr>
          <a:xfrm>
            <a:off x="1077467" y="5058917"/>
            <a:ext cx="3771900" cy="1179830"/>
          </a:xfrm>
          <a:custGeom>
            <a:avLst/>
            <a:gdLst/>
            <a:ahLst/>
            <a:cxnLst/>
            <a:rect l="l" t="t" r="r" b="b"/>
            <a:pathLst>
              <a:path w="3771900" h="1179829">
                <a:moveTo>
                  <a:pt x="3771900" y="0"/>
                </a:moveTo>
                <a:lnTo>
                  <a:pt x="0" y="0"/>
                </a:lnTo>
                <a:lnTo>
                  <a:pt x="0" y="1179575"/>
                </a:lnTo>
                <a:lnTo>
                  <a:pt x="3771900" y="1179575"/>
                </a:lnTo>
                <a:lnTo>
                  <a:pt x="3771900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0" name="object 70" descr=""/>
          <p:cNvSpPr txBox="1"/>
          <p:nvPr/>
        </p:nvSpPr>
        <p:spPr>
          <a:xfrm>
            <a:off x="1077467" y="5058917"/>
            <a:ext cx="3771900" cy="1179830"/>
          </a:xfrm>
          <a:prstGeom prst="rect">
            <a:avLst/>
          </a:prstGeom>
        </p:spPr>
        <p:txBody>
          <a:bodyPr wrap="square" lIns="0" tIns="99695" rIns="0" bIns="0" rtlCol="0" vert="horz">
            <a:spAutoFit/>
          </a:bodyPr>
          <a:lstStyle/>
          <a:p>
            <a:pPr marL="91440">
              <a:lnSpc>
                <a:spcPct val="100000"/>
              </a:lnSpc>
              <a:spcBef>
                <a:spcPts val="785"/>
              </a:spcBef>
            </a:pPr>
            <a:r>
              <a:rPr dirty="0" sz="1200" b="1">
                <a:solidFill>
                  <a:srgbClr val="010027"/>
                </a:solidFill>
                <a:latin typeface="Arial"/>
                <a:cs typeface="Arial"/>
              </a:rPr>
              <a:t>Current</a:t>
            </a:r>
            <a:r>
              <a:rPr dirty="0" sz="1200" spc="-4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200" b="1">
                <a:solidFill>
                  <a:srgbClr val="010027"/>
                </a:solidFill>
                <a:latin typeface="Arial"/>
                <a:cs typeface="Arial"/>
              </a:rPr>
              <a:t>Enterprise</a:t>
            </a:r>
            <a:r>
              <a:rPr dirty="0" sz="1200" spc="-5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200" b="1">
                <a:solidFill>
                  <a:srgbClr val="010027"/>
                </a:solidFill>
                <a:latin typeface="Arial"/>
                <a:cs typeface="Arial"/>
              </a:rPr>
              <a:t>Value:</a:t>
            </a:r>
            <a:r>
              <a:rPr dirty="0" sz="1200" spc="-4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200" spc="-10" b="1">
                <a:solidFill>
                  <a:srgbClr val="010027"/>
                </a:solidFill>
                <a:latin typeface="Arial"/>
                <a:cs typeface="Arial"/>
              </a:rPr>
              <a:t>$3.540Bn</a:t>
            </a:r>
            <a:endParaRPr sz="1200">
              <a:latin typeface="Arial"/>
              <a:cs typeface="Arial"/>
            </a:endParaRPr>
          </a:p>
          <a:p>
            <a:pPr marL="91440">
              <a:lnSpc>
                <a:spcPct val="100000"/>
              </a:lnSpc>
              <a:spcBef>
                <a:spcPts val="715"/>
              </a:spcBef>
            </a:pPr>
            <a:r>
              <a:rPr dirty="0" sz="1200">
                <a:solidFill>
                  <a:srgbClr val="010027"/>
                </a:solidFill>
                <a:latin typeface="Arial MT"/>
                <a:cs typeface="Arial MT"/>
              </a:rPr>
              <a:t>+</a:t>
            </a:r>
            <a:r>
              <a:rPr dirty="0" sz="1200" spc="-2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010027"/>
                </a:solidFill>
                <a:latin typeface="Arial MT"/>
                <a:cs typeface="Arial MT"/>
              </a:rPr>
              <a:t>Cash</a:t>
            </a:r>
            <a:r>
              <a:rPr dirty="0" sz="1200" spc="-2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010027"/>
                </a:solidFill>
                <a:latin typeface="Arial MT"/>
                <a:cs typeface="Arial MT"/>
              </a:rPr>
              <a:t>and</a:t>
            </a:r>
            <a:r>
              <a:rPr dirty="0" sz="1200" spc="-3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010027"/>
                </a:solidFill>
                <a:latin typeface="Arial MT"/>
                <a:cs typeface="Arial MT"/>
              </a:rPr>
              <a:t>Cash</a:t>
            </a:r>
            <a:r>
              <a:rPr dirty="0" sz="1200" spc="-2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010027"/>
                </a:solidFill>
                <a:latin typeface="Arial MT"/>
                <a:cs typeface="Arial MT"/>
              </a:rPr>
              <a:t>Equivalents:</a:t>
            </a:r>
            <a:r>
              <a:rPr dirty="0" sz="1200" spc="-3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010027"/>
                </a:solidFill>
                <a:latin typeface="Arial MT"/>
                <a:cs typeface="Arial MT"/>
              </a:rPr>
              <a:t>$0.088</a:t>
            </a:r>
            <a:endParaRPr sz="1200">
              <a:latin typeface="Arial MT"/>
              <a:cs typeface="Arial MT"/>
            </a:endParaRPr>
          </a:p>
          <a:p>
            <a:pPr marL="91440">
              <a:lnSpc>
                <a:spcPct val="100000"/>
              </a:lnSpc>
              <a:spcBef>
                <a:spcPts val="720"/>
              </a:spcBef>
            </a:pPr>
            <a:r>
              <a:rPr dirty="0" sz="1200">
                <a:solidFill>
                  <a:srgbClr val="010027"/>
                </a:solidFill>
                <a:latin typeface="Arial MT"/>
                <a:cs typeface="Arial MT"/>
              </a:rPr>
              <a:t>-</a:t>
            </a:r>
            <a:r>
              <a:rPr dirty="0" sz="1200" spc="114">
                <a:solidFill>
                  <a:srgbClr val="010027"/>
                </a:solidFill>
                <a:latin typeface="Arial MT"/>
                <a:cs typeface="Arial MT"/>
              </a:rPr>
              <a:t>  </a:t>
            </a:r>
            <a:r>
              <a:rPr dirty="0" sz="1200" spc="-20">
                <a:solidFill>
                  <a:srgbClr val="010027"/>
                </a:solidFill>
                <a:latin typeface="Arial MT"/>
                <a:cs typeface="Arial MT"/>
              </a:rPr>
              <a:t>Total</a:t>
            </a:r>
            <a:r>
              <a:rPr dirty="0" sz="1200" spc="-1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010027"/>
                </a:solidFill>
                <a:latin typeface="Arial MT"/>
                <a:cs typeface="Arial MT"/>
              </a:rPr>
              <a:t>Debt:</a:t>
            </a:r>
            <a:r>
              <a:rPr dirty="0" sz="1200" spc="-2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010027"/>
                </a:solidFill>
                <a:latin typeface="Arial MT"/>
                <a:cs typeface="Arial MT"/>
              </a:rPr>
              <a:t>$0.524Bn</a:t>
            </a:r>
            <a:endParaRPr sz="1200">
              <a:latin typeface="Arial MT"/>
              <a:cs typeface="Arial MT"/>
            </a:endParaRPr>
          </a:p>
          <a:p>
            <a:pPr marL="91440">
              <a:lnSpc>
                <a:spcPct val="100000"/>
              </a:lnSpc>
              <a:spcBef>
                <a:spcPts val="720"/>
              </a:spcBef>
            </a:pPr>
            <a:r>
              <a:rPr dirty="0" sz="1200" b="1">
                <a:solidFill>
                  <a:srgbClr val="010027"/>
                </a:solidFill>
                <a:latin typeface="Arial"/>
                <a:cs typeface="Arial"/>
              </a:rPr>
              <a:t>Equity</a:t>
            </a:r>
            <a:r>
              <a:rPr dirty="0" sz="1200" spc="-4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200" b="1">
                <a:solidFill>
                  <a:srgbClr val="010027"/>
                </a:solidFill>
                <a:latin typeface="Arial"/>
                <a:cs typeface="Arial"/>
              </a:rPr>
              <a:t>Value:</a:t>
            </a:r>
            <a:r>
              <a:rPr dirty="0" sz="1200" spc="-5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200" spc="-10" b="1">
                <a:solidFill>
                  <a:srgbClr val="010027"/>
                </a:solidFill>
                <a:latin typeface="Arial"/>
                <a:cs typeface="Arial"/>
              </a:rPr>
              <a:t>$3.104Bn</a:t>
            </a:r>
            <a:endParaRPr sz="1200">
              <a:latin typeface="Arial"/>
              <a:cs typeface="Arial"/>
            </a:endParaRPr>
          </a:p>
        </p:txBody>
      </p:sp>
      <p:sp>
        <p:nvSpPr>
          <p:cNvPr id="71" name="object 71" descr=""/>
          <p:cNvSpPr/>
          <p:nvPr/>
        </p:nvSpPr>
        <p:spPr>
          <a:xfrm>
            <a:off x="1154811" y="5957696"/>
            <a:ext cx="3610610" cy="0"/>
          </a:xfrm>
          <a:custGeom>
            <a:avLst/>
            <a:gdLst/>
            <a:ahLst/>
            <a:cxnLst/>
            <a:rect l="l" t="t" r="r" b="b"/>
            <a:pathLst>
              <a:path w="3610610" h="0">
                <a:moveTo>
                  <a:pt x="0" y="0"/>
                </a:moveTo>
                <a:lnTo>
                  <a:pt x="3610483" y="0"/>
                </a:lnTo>
              </a:path>
            </a:pathLst>
          </a:custGeom>
          <a:ln w="19050">
            <a:solidFill>
              <a:srgbClr val="01002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2" name="object 72" descr=""/>
          <p:cNvSpPr txBox="1"/>
          <p:nvPr/>
        </p:nvSpPr>
        <p:spPr>
          <a:xfrm>
            <a:off x="6261513" y="2809613"/>
            <a:ext cx="153670" cy="216535"/>
          </a:xfrm>
          <a:prstGeom prst="rect">
            <a:avLst/>
          </a:prstGeom>
        </p:spPr>
        <p:txBody>
          <a:bodyPr wrap="square" lIns="0" tIns="1905" rIns="0" bIns="0" rtlCol="0" vert="vert27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In</a:t>
            </a:r>
            <a:r>
              <a:rPr dirty="0" sz="900" spc="-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900" spc="-50">
                <a:solidFill>
                  <a:srgbClr val="010027"/>
                </a:solidFill>
                <a:latin typeface="Arial MT"/>
                <a:cs typeface="Arial MT"/>
              </a:rPr>
              <a:t>$</a:t>
            </a:r>
            <a:endParaRPr sz="9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1803126" y="6462776"/>
            <a:ext cx="173355" cy="1854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50" spc="-25">
                <a:solidFill>
                  <a:srgbClr val="03234D"/>
                </a:solidFill>
                <a:latin typeface="Tahoma"/>
                <a:cs typeface="Tahoma"/>
              </a:rPr>
              <a:t>67</a:t>
            </a:r>
            <a:endParaRPr sz="1050">
              <a:latin typeface="Tahoma"/>
              <a:cs typeface="Tahoma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122407" y="291889"/>
            <a:ext cx="1434083" cy="238419"/>
          </a:xfrm>
          <a:prstGeom prst="rect">
            <a:avLst/>
          </a:prstGeom>
        </p:spPr>
      </p:pic>
      <p:grpSp>
        <p:nvGrpSpPr>
          <p:cNvPr id="4" name="object 4" descr=""/>
          <p:cNvGrpSpPr/>
          <p:nvPr/>
        </p:nvGrpSpPr>
        <p:grpSpPr>
          <a:xfrm>
            <a:off x="384809" y="768858"/>
            <a:ext cx="11172190" cy="2181225"/>
            <a:chOff x="384809" y="768858"/>
            <a:chExt cx="11172190" cy="2181225"/>
          </a:xfrm>
        </p:grpSpPr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9698" y="768858"/>
              <a:ext cx="10917174" cy="19050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384809" y="2215133"/>
              <a:ext cx="1555115" cy="734695"/>
            </a:xfrm>
            <a:custGeom>
              <a:avLst/>
              <a:gdLst/>
              <a:ahLst/>
              <a:cxnLst/>
              <a:rect l="l" t="t" r="r" b="b"/>
              <a:pathLst>
                <a:path w="1555114" h="734694">
                  <a:moveTo>
                    <a:pt x="1290828" y="0"/>
                  </a:moveTo>
                  <a:lnTo>
                    <a:pt x="0" y="0"/>
                  </a:lnTo>
                  <a:lnTo>
                    <a:pt x="0" y="734567"/>
                  </a:lnTo>
                  <a:lnTo>
                    <a:pt x="1290828" y="734567"/>
                  </a:lnTo>
                  <a:lnTo>
                    <a:pt x="1290828" y="612139"/>
                  </a:lnTo>
                  <a:lnTo>
                    <a:pt x="1554734" y="380618"/>
                  </a:lnTo>
                  <a:lnTo>
                    <a:pt x="1290828" y="428498"/>
                  </a:lnTo>
                  <a:lnTo>
                    <a:pt x="1290828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" name="object 7" descr=""/>
          <p:cNvGrpSpPr/>
          <p:nvPr/>
        </p:nvGrpSpPr>
        <p:grpSpPr>
          <a:xfrm>
            <a:off x="0" y="6496050"/>
            <a:ext cx="12192000" cy="361950"/>
            <a:chOff x="0" y="6496050"/>
            <a:chExt cx="12192000" cy="361950"/>
          </a:xfrm>
        </p:grpSpPr>
        <p:pic>
          <p:nvPicPr>
            <p:cNvPr id="8" name="object 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6694931"/>
              <a:ext cx="12192000" cy="163068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7887" y="6496050"/>
              <a:ext cx="7917942" cy="361949"/>
            </a:xfrm>
            <a:prstGeom prst="rect">
              <a:avLst/>
            </a:prstGeom>
          </p:spPr>
        </p:pic>
      </p:grpSp>
      <p:sp>
        <p:nvSpPr>
          <p:cNvPr id="10" name="object 10" descr=""/>
          <p:cNvSpPr txBox="1"/>
          <p:nvPr/>
        </p:nvSpPr>
        <p:spPr>
          <a:xfrm>
            <a:off x="2601976" y="6504940"/>
            <a:ext cx="569595" cy="293370"/>
          </a:xfrm>
          <a:prstGeom prst="rect">
            <a:avLst/>
          </a:prstGeom>
        </p:spPr>
        <p:txBody>
          <a:bodyPr wrap="square" lIns="0" tIns="65404" rIns="0" bIns="0" rtlCol="0" vert="horz">
            <a:spAutoFit/>
          </a:bodyPr>
          <a:lstStyle/>
          <a:p>
            <a:pPr marL="41910" marR="30480" indent="-3810">
              <a:lnSpc>
                <a:spcPct val="67100"/>
              </a:lnSpc>
              <a:spcBef>
                <a:spcPts val="515"/>
              </a:spcBef>
            </a:pPr>
            <a:r>
              <a:rPr dirty="0" sz="1050" spc="-10" b="1">
                <a:solidFill>
                  <a:srgbClr val="FFFFFF"/>
                </a:solidFill>
                <a:latin typeface="Calibri"/>
                <a:cs typeface="Calibri"/>
              </a:rPr>
              <a:t>Industry </a:t>
            </a:r>
            <a:r>
              <a:rPr dirty="0" baseline="-21164" sz="1575" spc="-315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050" spc="-210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baseline="-21164" sz="1575" spc="-315" b="1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dirty="0" sz="1050" spc="-210" b="1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dirty="0" baseline="-21164" sz="1575" spc="-315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050" spc="-210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baseline="-21164" sz="1575" spc="-315" b="1">
                <a:solidFill>
                  <a:srgbClr val="FFFFFF"/>
                </a:solidFill>
                <a:latin typeface="Calibri"/>
                <a:cs typeface="Calibri"/>
              </a:rPr>
              <a:t>ly</a:t>
            </a:r>
            <a:r>
              <a:rPr dirty="0" sz="1050" spc="-210" b="1">
                <a:solidFill>
                  <a:srgbClr val="FFFFFF"/>
                </a:solidFill>
                <a:latin typeface="Calibri"/>
                <a:cs typeface="Calibri"/>
              </a:rPr>
              <a:t>ly</a:t>
            </a:r>
            <a:r>
              <a:rPr dirty="0" baseline="-21164" sz="1575" spc="-315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sz="1050" spc="-210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baseline="-21164" sz="1575" spc="-315" b="1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dirty="0" sz="1050" spc="-210" b="1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1041653" y="6504940"/>
            <a:ext cx="657860" cy="293370"/>
          </a:xfrm>
          <a:prstGeom prst="rect">
            <a:avLst/>
          </a:prstGeom>
        </p:spPr>
        <p:txBody>
          <a:bodyPr wrap="square" lIns="0" tIns="65404" rIns="0" bIns="0" rtlCol="0" vert="horz">
            <a:spAutoFit/>
          </a:bodyPr>
          <a:lstStyle/>
          <a:p>
            <a:pPr marL="38735" marR="30480" indent="-1270">
              <a:lnSpc>
                <a:spcPct val="67100"/>
              </a:lnSpc>
              <a:spcBef>
                <a:spcPts val="515"/>
              </a:spcBef>
            </a:pPr>
            <a:r>
              <a:rPr dirty="0" sz="1050" spc="-10" b="1">
                <a:solidFill>
                  <a:srgbClr val="FFFFFF"/>
                </a:solidFill>
                <a:latin typeface="Calibri"/>
                <a:cs typeface="Calibri"/>
              </a:rPr>
              <a:t>Executive </a:t>
            </a:r>
            <a:r>
              <a:rPr dirty="0" baseline="-21164" sz="1575" spc="-427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sz="1050" spc="-285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baseline="-21164" sz="1575" spc="-427" b="1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dirty="0" sz="1050" spc="-285" b="1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dirty="0" baseline="-21164" sz="1575" spc="-427" b="1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dirty="0" sz="1050" spc="-285" b="1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dirty="0" baseline="-21164" sz="1575" spc="-427" b="1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dirty="0" sz="1050" spc="-285" b="1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dirty="0" baseline="-21164" sz="1575" spc="-427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050" spc="-285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baseline="-21164" sz="1575" spc="-427" b="1">
                <a:solidFill>
                  <a:srgbClr val="FFFFFF"/>
                </a:solidFill>
                <a:latin typeface="Calibri"/>
                <a:cs typeface="Calibri"/>
              </a:rPr>
              <a:t>ry</a:t>
            </a:r>
            <a:r>
              <a:rPr dirty="0" sz="1050" spc="-285" b="1">
                <a:solidFill>
                  <a:srgbClr val="FFFFFF"/>
                </a:solidFill>
                <a:latin typeface="Calibri"/>
                <a:cs typeface="Calibri"/>
              </a:rPr>
              <a:t>ry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4158234" y="6504940"/>
            <a:ext cx="637540" cy="293370"/>
          </a:xfrm>
          <a:prstGeom prst="rect">
            <a:avLst/>
          </a:prstGeom>
        </p:spPr>
        <p:txBody>
          <a:bodyPr wrap="square" lIns="0" tIns="65404" rIns="0" bIns="0" rtlCol="0" vert="horz">
            <a:spAutoFit/>
          </a:bodyPr>
          <a:lstStyle/>
          <a:p>
            <a:pPr marL="38100" marR="30480" indent="33655">
              <a:lnSpc>
                <a:spcPct val="67100"/>
              </a:lnSpc>
              <a:spcBef>
                <a:spcPts val="515"/>
              </a:spcBef>
            </a:pPr>
            <a:r>
              <a:rPr dirty="0" sz="1050" spc="-10" b="1">
                <a:solidFill>
                  <a:srgbClr val="FFFFFF"/>
                </a:solidFill>
                <a:latin typeface="Calibri"/>
                <a:cs typeface="Calibri"/>
              </a:rPr>
              <a:t>Company </a:t>
            </a:r>
            <a:r>
              <a:rPr dirty="0" sz="1050" spc="-484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baseline="-21164" sz="1575" spc="-390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sz="1050" spc="-270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baseline="-21164" sz="1575" spc="-390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sz="1050" spc="-300" b="1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baseline="-21164" sz="1575" spc="-382" b="1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sz="1050" spc="-150" b="1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dirty="0" baseline="-21164" sz="1575" spc="-390" b="1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dirty="0" sz="1050" spc="-270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baseline="-21164" sz="1575" spc="-390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sz="1050" spc="-35" b="1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dirty="0" baseline="-21164" sz="1575" spc="-390" b="1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dirty="0" sz="1050" spc="-300" b="1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baseline="-21164" sz="1575" spc="-382" b="1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sz="1050" spc="-565" b="1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r>
              <a:rPr dirty="0" baseline="-21164" sz="1575" spc="-30" b="1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endParaRPr baseline="-21164" sz="1575">
              <a:latin typeface="Calibri"/>
              <a:cs typeface="Calibri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5769102" y="6504940"/>
            <a:ext cx="647700" cy="293370"/>
          </a:xfrm>
          <a:prstGeom prst="rect">
            <a:avLst/>
          </a:prstGeom>
        </p:spPr>
        <p:txBody>
          <a:bodyPr wrap="square" lIns="0" tIns="65404" rIns="0" bIns="0" rtlCol="0" vert="horz">
            <a:spAutoFit/>
          </a:bodyPr>
          <a:lstStyle/>
          <a:p>
            <a:pPr marL="38100" marR="30480" indent="60960">
              <a:lnSpc>
                <a:spcPct val="67100"/>
              </a:lnSpc>
              <a:spcBef>
                <a:spcPts val="515"/>
              </a:spcBef>
            </a:pPr>
            <a:r>
              <a:rPr dirty="0" sz="1050" spc="-10" b="1">
                <a:solidFill>
                  <a:srgbClr val="FFFFFF"/>
                </a:solidFill>
                <a:latin typeface="Calibri"/>
                <a:cs typeface="Calibri"/>
              </a:rPr>
              <a:t>Financial </a:t>
            </a:r>
            <a:r>
              <a:rPr dirty="0" sz="1050" spc="-250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baseline="-21164" sz="1575" spc="-375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sz="1050" spc="-250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baseline="-21164" sz="1575" spc="-375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sz="1050" spc="-250" b="1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baseline="-21164" sz="1575" spc="-375" b="1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sz="1050" spc="-250" b="1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dirty="0" baseline="-21164" sz="1575" spc="-375" b="1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dirty="0" sz="1050" spc="-250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baseline="-21164" sz="1575" spc="-375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sz="1050" spc="-250" b="1">
                <a:solidFill>
                  <a:srgbClr val="FFFFFF"/>
                </a:solidFill>
                <a:latin typeface="Calibri"/>
                <a:cs typeface="Calibri"/>
              </a:rPr>
              <a:t>ie</a:t>
            </a:r>
            <a:r>
              <a:rPr dirty="0" baseline="-21164" sz="1575" spc="-375" b="1">
                <a:solidFill>
                  <a:srgbClr val="FFFFFF"/>
                </a:solidFill>
                <a:latin typeface="Calibri"/>
                <a:cs typeface="Calibri"/>
              </a:rPr>
              <a:t>ie</a:t>
            </a:r>
            <a:r>
              <a:rPr dirty="0" sz="1050" spc="-250" b="1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r>
              <a:rPr dirty="0" baseline="-21164" sz="1575" spc="-375" b="1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endParaRPr baseline="-21164" sz="1575">
              <a:latin typeface="Calibri"/>
              <a:cs typeface="Calibri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7416545" y="6504940"/>
            <a:ext cx="635635" cy="293370"/>
          </a:xfrm>
          <a:prstGeom prst="rect">
            <a:avLst/>
          </a:prstGeom>
        </p:spPr>
        <p:txBody>
          <a:bodyPr wrap="square" lIns="0" tIns="65404" rIns="0" bIns="0" rtlCol="0" vert="horz">
            <a:spAutoFit/>
          </a:bodyPr>
          <a:lstStyle/>
          <a:p>
            <a:pPr marL="39370" marR="30480" indent="-1905">
              <a:lnSpc>
                <a:spcPct val="67100"/>
              </a:lnSpc>
              <a:spcBef>
                <a:spcPts val="515"/>
              </a:spcBef>
            </a:pPr>
            <a:r>
              <a:rPr dirty="0" sz="1050" spc="-10" b="1">
                <a:solidFill>
                  <a:srgbClr val="FFFFFF"/>
                </a:solidFill>
                <a:latin typeface="Calibri"/>
                <a:cs typeface="Calibri"/>
              </a:rPr>
              <a:t>Feasibility </a:t>
            </a:r>
            <a:r>
              <a:rPr dirty="0" sz="1050" spc="-185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baseline="-21164" sz="1575" spc="-277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050" spc="-185" b="1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dirty="0" baseline="-21164" sz="1575" spc="-277" b="1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dirty="0" sz="1050" spc="-185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baseline="-21164" sz="1575" spc="-277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050" spc="-185" b="1">
                <a:solidFill>
                  <a:srgbClr val="FFFFFF"/>
                </a:solidFill>
                <a:latin typeface="Calibri"/>
                <a:cs typeface="Calibri"/>
              </a:rPr>
              <a:t>ly</a:t>
            </a:r>
            <a:r>
              <a:rPr dirty="0" baseline="-21164" sz="1575" spc="-277" b="1">
                <a:solidFill>
                  <a:srgbClr val="FFFFFF"/>
                </a:solidFill>
                <a:latin typeface="Calibri"/>
                <a:cs typeface="Calibri"/>
              </a:rPr>
              <a:t>ly</a:t>
            </a:r>
            <a:r>
              <a:rPr dirty="0" sz="1050" spc="-185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baseline="-21164" sz="1575" spc="-277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sz="1050" spc="-185" b="1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dirty="0" baseline="-21164" sz="1575" spc="-277" b="1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endParaRPr baseline="-21164" sz="1575">
              <a:latin typeface="Calibri"/>
              <a:cs typeface="Calibri"/>
            </a:endParaRPr>
          </a:p>
        </p:txBody>
      </p:sp>
      <p:sp>
        <p:nvSpPr>
          <p:cNvPr id="15" name="object 15" descr=""/>
          <p:cNvSpPr/>
          <p:nvPr/>
        </p:nvSpPr>
        <p:spPr>
          <a:xfrm>
            <a:off x="8543543" y="6496050"/>
            <a:ext cx="1624330" cy="361950"/>
          </a:xfrm>
          <a:custGeom>
            <a:avLst/>
            <a:gdLst/>
            <a:ahLst/>
            <a:cxnLst/>
            <a:rect l="l" t="t" r="r" b="b"/>
            <a:pathLst>
              <a:path w="1624329" h="361950">
                <a:moveTo>
                  <a:pt x="1623822" y="0"/>
                </a:moveTo>
                <a:lnTo>
                  <a:pt x="90424" y="0"/>
                </a:lnTo>
                <a:lnTo>
                  <a:pt x="0" y="361949"/>
                </a:lnTo>
                <a:lnTo>
                  <a:pt x="1533271" y="361949"/>
                </a:lnTo>
                <a:lnTo>
                  <a:pt x="1623822" y="0"/>
                </a:lnTo>
                <a:close/>
              </a:path>
            </a:pathLst>
          </a:custGeom>
          <a:solidFill>
            <a:srgbClr val="2C716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 descr=""/>
          <p:cNvSpPr txBox="1"/>
          <p:nvPr/>
        </p:nvSpPr>
        <p:spPr>
          <a:xfrm>
            <a:off x="9007347" y="6504940"/>
            <a:ext cx="696595" cy="293370"/>
          </a:xfrm>
          <a:prstGeom prst="rect">
            <a:avLst/>
          </a:prstGeom>
        </p:spPr>
        <p:txBody>
          <a:bodyPr wrap="square" lIns="0" tIns="65404" rIns="0" bIns="0" rtlCol="0" vert="horz">
            <a:spAutoFit/>
          </a:bodyPr>
          <a:lstStyle/>
          <a:p>
            <a:pPr marL="54610" marR="30480" indent="-17145">
              <a:lnSpc>
                <a:spcPct val="67100"/>
              </a:lnSpc>
              <a:spcBef>
                <a:spcPts val="515"/>
              </a:spcBef>
            </a:pPr>
            <a:r>
              <a:rPr dirty="0" sz="1050" spc="-10" b="1">
                <a:solidFill>
                  <a:srgbClr val="FFFFFF"/>
                </a:solidFill>
                <a:latin typeface="Calibri"/>
                <a:cs typeface="Calibri"/>
              </a:rPr>
              <a:t>Alternative </a:t>
            </a:r>
            <a:r>
              <a:rPr dirty="0" sz="1050" spc="-160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baseline="-21164" sz="1575" spc="-240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sz="1050" spc="-160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baseline="-21164" sz="1575" spc="-240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sz="1050" spc="-160" b="1">
                <a:solidFill>
                  <a:srgbClr val="FFFFFF"/>
                </a:solidFill>
                <a:latin typeface="Calibri"/>
                <a:cs typeface="Calibri"/>
              </a:rPr>
              <a:t>lu</a:t>
            </a:r>
            <a:r>
              <a:rPr dirty="0" baseline="-21164" sz="1575" spc="-240" b="1">
                <a:solidFill>
                  <a:srgbClr val="FFFFFF"/>
                </a:solidFill>
                <a:latin typeface="Calibri"/>
                <a:cs typeface="Calibri"/>
              </a:rPr>
              <a:t>lu</a:t>
            </a:r>
            <a:r>
              <a:rPr dirty="0" sz="1050" spc="-160" b="1">
                <a:solidFill>
                  <a:srgbClr val="FFFFFF"/>
                </a:solidFill>
                <a:latin typeface="Calibri"/>
                <a:cs typeface="Calibri"/>
              </a:rPr>
              <a:t>ti</a:t>
            </a:r>
            <a:r>
              <a:rPr dirty="0" baseline="-21164" sz="1575" spc="-240" b="1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dirty="0" sz="1050" spc="-160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baseline="-21164" sz="1575" spc="-240" b="1">
                <a:solidFill>
                  <a:srgbClr val="FFFFFF"/>
                </a:solidFill>
                <a:latin typeface="Calibri"/>
                <a:cs typeface="Calibri"/>
              </a:rPr>
              <a:t>io</a:t>
            </a:r>
            <a:r>
              <a:rPr dirty="0" sz="1050" spc="-160" b="1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dirty="0" baseline="-21164" sz="1575" spc="-240" b="1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endParaRPr baseline="-21164" sz="1575">
              <a:latin typeface="Calibri"/>
              <a:cs typeface="Calibri"/>
            </a:endParaRPr>
          </a:p>
        </p:txBody>
      </p:sp>
      <p:pic>
        <p:nvPicPr>
          <p:cNvPr id="17" name="object 17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164318" y="6496050"/>
            <a:ext cx="1434083" cy="361949"/>
          </a:xfrm>
          <a:prstGeom prst="rect">
            <a:avLst/>
          </a:prstGeom>
        </p:spPr>
      </p:pic>
      <p:sp>
        <p:nvSpPr>
          <p:cNvPr id="18" name="object 18" descr=""/>
          <p:cNvSpPr txBox="1"/>
          <p:nvPr/>
        </p:nvSpPr>
        <p:spPr>
          <a:xfrm>
            <a:off x="10567161" y="6589521"/>
            <a:ext cx="629285" cy="1854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50" spc="-10" b="1">
                <a:solidFill>
                  <a:srgbClr val="FFFFFF"/>
                </a:solidFill>
                <a:latin typeface="Calibri"/>
                <a:cs typeface="Calibri"/>
              </a:rPr>
              <a:t>Conclusion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528573" y="2353817"/>
            <a:ext cx="1002665" cy="4527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700" b="1">
                <a:solidFill>
                  <a:srgbClr val="010027"/>
                </a:solidFill>
                <a:latin typeface="Arial"/>
                <a:cs typeface="Arial"/>
              </a:rPr>
              <a:t>“The</a:t>
            </a:r>
            <a:r>
              <a:rPr dirty="0" sz="700" spc="-1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700" b="1">
                <a:solidFill>
                  <a:srgbClr val="010027"/>
                </a:solidFill>
                <a:latin typeface="Arial"/>
                <a:cs typeface="Arial"/>
              </a:rPr>
              <a:t>folks</a:t>
            </a:r>
            <a:r>
              <a:rPr dirty="0" sz="700" spc="-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700" b="1">
                <a:solidFill>
                  <a:srgbClr val="010027"/>
                </a:solidFill>
                <a:latin typeface="Arial"/>
                <a:cs typeface="Arial"/>
              </a:rPr>
              <a:t>who</a:t>
            </a:r>
            <a:r>
              <a:rPr dirty="0" sz="700" spc="-2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700" spc="-10" b="1">
                <a:solidFill>
                  <a:srgbClr val="010027"/>
                </a:solidFill>
                <a:latin typeface="Arial"/>
                <a:cs typeface="Arial"/>
              </a:rPr>
              <a:t>weren’t</a:t>
            </a:r>
            <a:r>
              <a:rPr dirty="0" sz="700" spc="50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700" b="1">
                <a:solidFill>
                  <a:srgbClr val="010027"/>
                </a:solidFill>
                <a:latin typeface="Arial"/>
                <a:cs typeface="Arial"/>
              </a:rPr>
              <a:t>true</a:t>
            </a:r>
            <a:r>
              <a:rPr dirty="0" sz="700" spc="-1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700" b="1">
                <a:solidFill>
                  <a:srgbClr val="010027"/>
                </a:solidFill>
                <a:latin typeface="Arial"/>
                <a:cs typeface="Arial"/>
              </a:rPr>
              <a:t>to their</a:t>
            </a:r>
            <a:r>
              <a:rPr dirty="0" sz="700" spc="-1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700" b="1">
                <a:solidFill>
                  <a:srgbClr val="010027"/>
                </a:solidFill>
                <a:latin typeface="Arial"/>
                <a:cs typeface="Arial"/>
              </a:rPr>
              <a:t>DNA</a:t>
            </a:r>
            <a:r>
              <a:rPr dirty="0" sz="700" spc="-1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700" spc="-20" b="1">
                <a:solidFill>
                  <a:srgbClr val="010027"/>
                </a:solidFill>
                <a:latin typeface="Arial"/>
                <a:cs typeface="Arial"/>
              </a:rPr>
              <a:t>like</a:t>
            </a:r>
            <a:r>
              <a:rPr dirty="0" sz="700" spc="50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700" spc="-10" b="1">
                <a:solidFill>
                  <a:srgbClr val="010027"/>
                </a:solidFill>
                <a:latin typeface="Arial"/>
                <a:cs typeface="Arial"/>
              </a:rPr>
              <a:t>Stem/Viridity</a:t>
            </a:r>
            <a:r>
              <a:rPr dirty="0" sz="700" spc="3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700" b="1">
                <a:solidFill>
                  <a:srgbClr val="010027"/>
                </a:solidFill>
                <a:latin typeface="Arial"/>
                <a:cs typeface="Arial"/>
              </a:rPr>
              <a:t>are</a:t>
            </a:r>
            <a:r>
              <a:rPr dirty="0" sz="700" spc="3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700" spc="-25" b="1">
                <a:solidFill>
                  <a:srgbClr val="010027"/>
                </a:solidFill>
                <a:latin typeface="Arial"/>
                <a:cs typeface="Arial"/>
              </a:rPr>
              <a:t>now</a:t>
            </a:r>
            <a:r>
              <a:rPr dirty="0" sz="700" spc="50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700" b="1">
                <a:solidFill>
                  <a:srgbClr val="010027"/>
                </a:solidFill>
                <a:latin typeface="Arial"/>
                <a:cs typeface="Arial"/>
              </a:rPr>
              <a:t>valuable</a:t>
            </a:r>
            <a:r>
              <a:rPr dirty="0" sz="700" spc="-3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700" spc="-10" b="1">
                <a:solidFill>
                  <a:srgbClr val="010027"/>
                </a:solidFill>
                <a:latin typeface="Arial"/>
                <a:cs typeface="Arial"/>
              </a:rPr>
              <a:t>companies</a:t>
            </a:r>
            <a:endParaRPr sz="700">
              <a:latin typeface="Arial"/>
              <a:cs typeface="Arial"/>
            </a:endParaRPr>
          </a:p>
        </p:txBody>
      </p:sp>
      <p:pic>
        <p:nvPicPr>
          <p:cNvPr id="20" name="object 20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33983" y="899541"/>
            <a:ext cx="57150" cy="305181"/>
          </a:xfrm>
          <a:prstGeom prst="rect">
            <a:avLst/>
          </a:prstGeom>
        </p:spPr>
      </p:pic>
      <p:grpSp>
        <p:nvGrpSpPr>
          <p:cNvPr id="21" name="object 21" descr=""/>
          <p:cNvGrpSpPr/>
          <p:nvPr/>
        </p:nvGrpSpPr>
        <p:grpSpPr>
          <a:xfrm>
            <a:off x="1070800" y="4559046"/>
            <a:ext cx="3520440" cy="1366520"/>
            <a:chOff x="1070800" y="4559046"/>
            <a:chExt cx="3520440" cy="1366520"/>
          </a:xfrm>
        </p:grpSpPr>
        <p:sp>
          <p:nvSpPr>
            <p:cNvPr id="22" name="object 22" descr=""/>
            <p:cNvSpPr/>
            <p:nvPr/>
          </p:nvSpPr>
          <p:spPr>
            <a:xfrm>
              <a:off x="1243584" y="5574030"/>
              <a:ext cx="2786380" cy="346075"/>
            </a:xfrm>
            <a:custGeom>
              <a:avLst/>
              <a:gdLst/>
              <a:ahLst/>
              <a:cxnLst/>
              <a:rect l="l" t="t" r="r" b="b"/>
              <a:pathLst>
                <a:path w="2786379" h="346075">
                  <a:moveTo>
                    <a:pt x="153162" y="330708"/>
                  </a:moveTo>
                  <a:lnTo>
                    <a:pt x="0" y="330708"/>
                  </a:lnTo>
                  <a:lnTo>
                    <a:pt x="0" y="345948"/>
                  </a:lnTo>
                  <a:lnTo>
                    <a:pt x="153162" y="345948"/>
                  </a:lnTo>
                  <a:lnTo>
                    <a:pt x="153162" y="330708"/>
                  </a:lnTo>
                  <a:close/>
                </a:path>
                <a:path w="2786379" h="346075">
                  <a:moveTo>
                    <a:pt x="1030224" y="268986"/>
                  </a:moveTo>
                  <a:lnTo>
                    <a:pt x="877062" y="268986"/>
                  </a:lnTo>
                  <a:lnTo>
                    <a:pt x="877062" y="345948"/>
                  </a:lnTo>
                  <a:lnTo>
                    <a:pt x="1030224" y="345948"/>
                  </a:lnTo>
                  <a:lnTo>
                    <a:pt x="1030224" y="268986"/>
                  </a:lnTo>
                  <a:close/>
                </a:path>
                <a:path w="2786379" h="346075">
                  <a:moveTo>
                    <a:pt x="1908048" y="126492"/>
                  </a:moveTo>
                  <a:lnTo>
                    <a:pt x="1754886" y="126492"/>
                  </a:lnTo>
                  <a:lnTo>
                    <a:pt x="1754886" y="345948"/>
                  </a:lnTo>
                  <a:lnTo>
                    <a:pt x="1908048" y="345948"/>
                  </a:lnTo>
                  <a:lnTo>
                    <a:pt x="1908048" y="126492"/>
                  </a:lnTo>
                  <a:close/>
                </a:path>
                <a:path w="2786379" h="346075">
                  <a:moveTo>
                    <a:pt x="2785872" y="0"/>
                  </a:moveTo>
                  <a:lnTo>
                    <a:pt x="2632710" y="0"/>
                  </a:lnTo>
                  <a:lnTo>
                    <a:pt x="2632710" y="345948"/>
                  </a:lnTo>
                  <a:lnTo>
                    <a:pt x="2785872" y="345948"/>
                  </a:lnTo>
                  <a:lnTo>
                    <a:pt x="2785872" y="0"/>
                  </a:lnTo>
                  <a:close/>
                </a:path>
              </a:pathLst>
            </a:custGeom>
            <a:solidFill>
              <a:srgbClr val="00CE9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1437894" y="4904994"/>
              <a:ext cx="2786380" cy="1015365"/>
            </a:xfrm>
            <a:custGeom>
              <a:avLst/>
              <a:gdLst/>
              <a:ahLst/>
              <a:cxnLst/>
              <a:rect l="l" t="t" r="r" b="b"/>
              <a:pathLst>
                <a:path w="2786379" h="1015364">
                  <a:moveTo>
                    <a:pt x="153162" y="678180"/>
                  </a:moveTo>
                  <a:lnTo>
                    <a:pt x="0" y="678180"/>
                  </a:lnTo>
                  <a:lnTo>
                    <a:pt x="0" y="1014984"/>
                  </a:lnTo>
                  <a:lnTo>
                    <a:pt x="153162" y="1014984"/>
                  </a:lnTo>
                  <a:lnTo>
                    <a:pt x="153162" y="678180"/>
                  </a:lnTo>
                  <a:close/>
                </a:path>
                <a:path w="2786379" h="1015364">
                  <a:moveTo>
                    <a:pt x="1030986" y="608076"/>
                  </a:moveTo>
                  <a:lnTo>
                    <a:pt x="877824" y="608076"/>
                  </a:lnTo>
                  <a:lnTo>
                    <a:pt x="877824" y="1014984"/>
                  </a:lnTo>
                  <a:lnTo>
                    <a:pt x="1030986" y="1014984"/>
                  </a:lnTo>
                  <a:lnTo>
                    <a:pt x="1030986" y="608076"/>
                  </a:lnTo>
                  <a:close/>
                </a:path>
                <a:path w="2786379" h="1015364">
                  <a:moveTo>
                    <a:pt x="1908048" y="301752"/>
                  </a:moveTo>
                  <a:lnTo>
                    <a:pt x="1754886" y="301752"/>
                  </a:lnTo>
                  <a:lnTo>
                    <a:pt x="1754886" y="1014984"/>
                  </a:lnTo>
                  <a:lnTo>
                    <a:pt x="1908048" y="1014984"/>
                  </a:lnTo>
                  <a:lnTo>
                    <a:pt x="1908048" y="301752"/>
                  </a:lnTo>
                  <a:close/>
                </a:path>
                <a:path w="2786379" h="1015364">
                  <a:moveTo>
                    <a:pt x="2785872" y="0"/>
                  </a:moveTo>
                  <a:lnTo>
                    <a:pt x="2632710" y="0"/>
                  </a:lnTo>
                  <a:lnTo>
                    <a:pt x="2632710" y="1014984"/>
                  </a:lnTo>
                  <a:lnTo>
                    <a:pt x="2785872" y="1014984"/>
                  </a:lnTo>
                  <a:lnTo>
                    <a:pt x="2785872" y="0"/>
                  </a:lnTo>
                  <a:close/>
                </a:path>
              </a:pathLst>
            </a:custGeom>
            <a:solidFill>
              <a:srgbClr val="00C2B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 descr=""/>
            <p:cNvSpPr/>
            <p:nvPr/>
          </p:nvSpPr>
          <p:spPr>
            <a:xfrm>
              <a:off x="1632204" y="4559046"/>
              <a:ext cx="2786380" cy="1361440"/>
            </a:xfrm>
            <a:custGeom>
              <a:avLst/>
              <a:gdLst/>
              <a:ahLst/>
              <a:cxnLst/>
              <a:rect l="l" t="t" r="r" b="b"/>
              <a:pathLst>
                <a:path w="2786379" h="1361439">
                  <a:moveTo>
                    <a:pt x="153162" y="1008888"/>
                  </a:moveTo>
                  <a:lnTo>
                    <a:pt x="0" y="1008888"/>
                  </a:lnTo>
                  <a:lnTo>
                    <a:pt x="0" y="1360932"/>
                  </a:lnTo>
                  <a:lnTo>
                    <a:pt x="153162" y="1360932"/>
                  </a:lnTo>
                  <a:lnTo>
                    <a:pt x="153162" y="1008888"/>
                  </a:lnTo>
                  <a:close/>
                </a:path>
                <a:path w="2786379" h="1361439">
                  <a:moveTo>
                    <a:pt x="1030986" y="877062"/>
                  </a:moveTo>
                  <a:lnTo>
                    <a:pt x="877824" y="877062"/>
                  </a:lnTo>
                  <a:lnTo>
                    <a:pt x="877824" y="1360932"/>
                  </a:lnTo>
                  <a:lnTo>
                    <a:pt x="1030986" y="1360932"/>
                  </a:lnTo>
                  <a:lnTo>
                    <a:pt x="1030986" y="877062"/>
                  </a:lnTo>
                  <a:close/>
                </a:path>
                <a:path w="2786379" h="1361439">
                  <a:moveTo>
                    <a:pt x="1908810" y="428244"/>
                  </a:moveTo>
                  <a:lnTo>
                    <a:pt x="1755648" y="428244"/>
                  </a:lnTo>
                  <a:lnTo>
                    <a:pt x="1755648" y="1360932"/>
                  </a:lnTo>
                  <a:lnTo>
                    <a:pt x="1908810" y="1360932"/>
                  </a:lnTo>
                  <a:lnTo>
                    <a:pt x="1908810" y="428244"/>
                  </a:lnTo>
                  <a:close/>
                </a:path>
                <a:path w="2786379" h="1361439">
                  <a:moveTo>
                    <a:pt x="2785872" y="0"/>
                  </a:moveTo>
                  <a:lnTo>
                    <a:pt x="2632710" y="0"/>
                  </a:lnTo>
                  <a:lnTo>
                    <a:pt x="2632710" y="1360932"/>
                  </a:lnTo>
                  <a:lnTo>
                    <a:pt x="2785872" y="1360932"/>
                  </a:lnTo>
                  <a:lnTo>
                    <a:pt x="2785872" y="0"/>
                  </a:lnTo>
                  <a:close/>
                </a:path>
              </a:pathLst>
            </a:custGeom>
            <a:solidFill>
              <a:srgbClr val="00999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 descr=""/>
            <p:cNvSpPr/>
            <p:nvPr/>
          </p:nvSpPr>
          <p:spPr>
            <a:xfrm>
              <a:off x="1075563" y="5920359"/>
              <a:ext cx="3510915" cy="0"/>
            </a:xfrm>
            <a:custGeom>
              <a:avLst/>
              <a:gdLst/>
              <a:ahLst/>
              <a:cxnLst/>
              <a:rect l="l" t="t" r="r" b="b"/>
              <a:pathLst>
                <a:path w="3510915" h="0">
                  <a:moveTo>
                    <a:pt x="0" y="0"/>
                  </a:moveTo>
                  <a:lnTo>
                    <a:pt x="3510534" y="0"/>
                  </a:lnTo>
                </a:path>
              </a:pathLst>
            </a:custGeom>
            <a:ln w="9525">
              <a:solidFill>
                <a:srgbClr val="010027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6" name="object 26" descr=""/>
          <p:cNvSpPr txBox="1"/>
          <p:nvPr/>
        </p:nvSpPr>
        <p:spPr>
          <a:xfrm>
            <a:off x="837691" y="5830061"/>
            <a:ext cx="15240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>
                <a:solidFill>
                  <a:srgbClr val="010027"/>
                </a:solidFill>
                <a:latin typeface="Arial MT"/>
                <a:cs typeface="Arial MT"/>
              </a:rPr>
              <a:t>$0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27" name="object 27" descr=""/>
          <p:cNvSpPr txBox="1"/>
          <p:nvPr/>
        </p:nvSpPr>
        <p:spPr>
          <a:xfrm>
            <a:off x="710691" y="5527802"/>
            <a:ext cx="28003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0">
                <a:solidFill>
                  <a:srgbClr val="010027"/>
                </a:solidFill>
                <a:latin typeface="Arial MT"/>
                <a:cs typeface="Arial MT"/>
              </a:rPr>
              <a:t>$500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28" name="object 28" descr=""/>
          <p:cNvSpPr txBox="1"/>
          <p:nvPr/>
        </p:nvSpPr>
        <p:spPr>
          <a:xfrm>
            <a:off x="615187" y="5225541"/>
            <a:ext cx="37465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>
                <a:solidFill>
                  <a:srgbClr val="010027"/>
                </a:solidFill>
                <a:latin typeface="Arial MT"/>
                <a:cs typeface="Arial MT"/>
              </a:rPr>
              <a:t>$1,000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29" name="object 29" descr=""/>
          <p:cNvSpPr txBox="1"/>
          <p:nvPr/>
        </p:nvSpPr>
        <p:spPr>
          <a:xfrm>
            <a:off x="615187" y="4923282"/>
            <a:ext cx="37465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>
                <a:solidFill>
                  <a:srgbClr val="010027"/>
                </a:solidFill>
                <a:latin typeface="Arial MT"/>
                <a:cs typeface="Arial MT"/>
              </a:rPr>
              <a:t>$1,500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30" name="object 30" descr=""/>
          <p:cNvSpPr txBox="1"/>
          <p:nvPr/>
        </p:nvSpPr>
        <p:spPr>
          <a:xfrm>
            <a:off x="615187" y="4621021"/>
            <a:ext cx="37465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>
                <a:solidFill>
                  <a:srgbClr val="010027"/>
                </a:solidFill>
                <a:latin typeface="Arial MT"/>
                <a:cs typeface="Arial MT"/>
              </a:rPr>
              <a:t>$2,000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31" name="object 31" descr=""/>
          <p:cNvSpPr txBox="1"/>
          <p:nvPr/>
        </p:nvSpPr>
        <p:spPr>
          <a:xfrm>
            <a:off x="615187" y="4318761"/>
            <a:ext cx="37465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>
                <a:solidFill>
                  <a:srgbClr val="010027"/>
                </a:solidFill>
                <a:latin typeface="Arial MT"/>
                <a:cs typeface="Arial MT"/>
              </a:rPr>
              <a:t>$2,500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32" name="object 32" descr=""/>
          <p:cNvSpPr txBox="1"/>
          <p:nvPr/>
        </p:nvSpPr>
        <p:spPr>
          <a:xfrm>
            <a:off x="1336802" y="5966205"/>
            <a:ext cx="35623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>
                <a:solidFill>
                  <a:srgbClr val="010027"/>
                </a:solidFill>
                <a:latin typeface="Arial MT"/>
                <a:cs typeface="Arial MT"/>
              </a:rPr>
              <a:t>2020A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33" name="object 33" descr=""/>
          <p:cNvSpPr txBox="1"/>
          <p:nvPr/>
        </p:nvSpPr>
        <p:spPr>
          <a:xfrm>
            <a:off x="3969511" y="5966205"/>
            <a:ext cx="35623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>
                <a:solidFill>
                  <a:srgbClr val="010027"/>
                </a:solidFill>
                <a:latin typeface="Arial MT"/>
                <a:cs typeface="Arial MT"/>
              </a:rPr>
              <a:t>2023E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34" name="object 34" descr=""/>
          <p:cNvSpPr/>
          <p:nvPr/>
        </p:nvSpPr>
        <p:spPr>
          <a:xfrm>
            <a:off x="1863851" y="6215634"/>
            <a:ext cx="58419" cy="57150"/>
          </a:xfrm>
          <a:custGeom>
            <a:avLst/>
            <a:gdLst/>
            <a:ahLst/>
            <a:cxnLst/>
            <a:rect l="l" t="t" r="r" b="b"/>
            <a:pathLst>
              <a:path w="58419" h="57150">
                <a:moveTo>
                  <a:pt x="57912" y="0"/>
                </a:moveTo>
                <a:lnTo>
                  <a:pt x="0" y="0"/>
                </a:lnTo>
                <a:lnTo>
                  <a:pt x="0" y="57149"/>
                </a:lnTo>
                <a:lnTo>
                  <a:pt x="57912" y="57149"/>
                </a:lnTo>
                <a:lnTo>
                  <a:pt x="57912" y="0"/>
                </a:lnTo>
                <a:close/>
              </a:path>
            </a:pathLst>
          </a:custGeom>
          <a:solidFill>
            <a:srgbClr val="00CE9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 descr=""/>
          <p:cNvSpPr/>
          <p:nvPr/>
        </p:nvSpPr>
        <p:spPr>
          <a:xfrm>
            <a:off x="2295144" y="6215634"/>
            <a:ext cx="58419" cy="57150"/>
          </a:xfrm>
          <a:custGeom>
            <a:avLst/>
            <a:gdLst/>
            <a:ahLst/>
            <a:cxnLst/>
            <a:rect l="l" t="t" r="r" b="b"/>
            <a:pathLst>
              <a:path w="58419" h="57150">
                <a:moveTo>
                  <a:pt x="57912" y="0"/>
                </a:moveTo>
                <a:lnTo>
                  <a:pt x="0" y="0"/>
                </a:lnTo>
                <a:lnTo>
                  <a:pt x="0" y="57149"/>
                </a:lnTo>
                <a:lnTo>
                  <a:pt x="57912" y="57149"/>
                </a:lnTo>
                <a:lnTo>
                  <a:pt x="57912" y="0"/>
                </a:lnTo>
                <a:close/>
              </a:path>
            </a:pathLst>
          </a:custGeom>
          <a:solidFill>
            <a:srgbClr val="00C2B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 descr=""/>
          <p:cNvSpPr/>
          <p:nvPr/>
        </p:nvSpPr>
        <p:spPr>
          <a:xfrm>
            <a:off x="2866644" y="6215634"/>
            <a:ext cx="58419" cy="57150"/>
          </a:xfrm>
          <a:custGeom>
            <a:avLst/>
            <a:gdLst/>
            <a:ahLst/>
            <a:cxnLst/>
            <a:rect l="l" t="t" r="r" b="b"/>
            <a:pathLst>
              <a:path w="58419" h="57150">
                <a:moveTo>
                  <a:pt x="57912" y="0"/>
                </a:moveTo>
                <a:lnTo>
                  <a:pt x="0" y="0"/>
                </a:lnTo>
                <a:lnTo>
                  <a:pt x="0" y="57149"/>
                </a:lnTo>
                <a:lnTo>
                  <a:pt x="57912" y="57149"/>
                </a:lnTo>
                <a:lnTo>
                  <a:pt x="57912" y="0"/>
                </a:lnTo>
                <a:close/>
              </a:path>
            </a:pathLst>
          </a:custGeom>
          <a:solidFill>
            <a:srgbClr val="0099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 descr=""/>
          <p:cNvSpPr txBox="1"/>
          <p:nvPr/>
        </p:nvSpPr>
        <p:spPr>
          <a:xfrm>
            <a:off x="1932939" y="5915152"/>
            <a:ext cx="1574800" cy="401955"/>
          </a:xfrm>
          <a:prstGeom prst="rect">
            <a:avLst/>
          </a:prstGeom>
        </p:spPr>
        <p:txBody>
          <a:bodyPr wrap="square" lIns="0" tIns="63500" rIns="0" bIns="0" rtlCol="0" vert="horz">
            <a:spAutoFit/>
          </a:bodyPr>
          <a:lstStyle/>
          <a:p>
            <a:pPr algn="r" marR="64135">
              <a:lnSpc>
                <a:spcPct val="100000"/>
              </a:lnSpc>
              <a:spcBef>
                <a:spcPts val="500"/>
              </a:spcBef>
              <a:tabLst>
                <a:tab pos="876935" algn="l"/>
              </a:tabLst>
            </a:pPr>
            <a:r>
              <a:rPr dirty="0" sz="900" spc="-10">
                <a:solidFill>
                  <a:srgbClr val="010027"/>
                </a:solidFill>
                <a:latin typeface="Arial MT"/>
                <a:cs typeface="Arial MT"/>
              </a:rPr>
              <a:t>2021A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	</a:t>
            </a:r>
            <a:r>
              <a:rPr dirty="0" sz="900" spc="-10">
                <a:solidFill>
                  <a:srgbClr val="010027"/>
                </a:solidFill>
                <a:latin typeface="Arial MT"/>
                <a:cs typeface="Arial MT"/>
              </a:rPr>
              <a:t>2022A</a:t>
            </a:r>
            <a:endParaRPr sz="90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400"/>
              </a:spcBef>
              <a:tabLst>
                <a:tab pos="431165" algn="l"/>
                <a:tab pos="1002665" algn="l"/>
              </a:tabLst>
            </a:pPr>
            <a:r>
              <a:rPr dirty="0" sz="900" spc="-20">
                <a:solidFill>
                  <a:srgbClr val="010027"/>
                </a:solidFill>
                <a:latin typeface="Arial MT"/>
                <a:cs typeface="Arial MT"/>
              </a:rPr>
              <a:t>Stem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	</a:t>
            </a:r>
            <a:r>
              <a:rPr dirty="0" sz="900" spc="-10">
                <a:solidFill>
                  <a:srgbClr val="010027"/>
                </a:solidFill>
                <a:latin typeface="Arial MT"/>
                <a:cs typeface="Arial MT"/>
              </a:rPr>
              <a:t>Fluence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	</a:t>
            </a:r>
            <a:r>
              <a:rPr dirty="0" sz="900" spc="-10">
                <a:solidFill>
                  <a:srgbClr val="010027"/>
                </a:solidFill>
                <a:latin typeface="Arial MT"/>
                <a:cs typeface="Arial MT"/>
              </a:rPr>
              <a:t>Pro-Forma</a:t>
            </a:r>
            <a:endParaRPr sz="900">
              <a:latin typeface="Arial MT"/>
              <a:cs typeface="Arial MT"/>
            </a:endParaRPr>
          </a:p>
        </p:txBody>
      </p:sp>
      <p:pic>
        <p:nvPicPr>
          <p:cNvPr id="38" name="object 38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33983" y="3933825"/>
            <a:ext cx="57150" cy="305181"/>
          </a:xfrm>
          <a:prstGeom prst="rect">
            <a:avLst/>
          </a:prstGeom>
        </p:spPr>
      </p:pic>
      <p:sp>
        <p:nvSpPr>
          <p:cNvPr id="39" name="object 39" descr=""/>
          <p:cNvSpPr txBox="1"/>
          <p:nvPr/>
        </p:nvSpPr>
        <p:spPr>
          <a:xfrm>
            <a:off x="740663" y="3836670"/>
            <a:ext cx="3728085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dirty="0" sz="1400" b="1">
                <a:solidFill>
                  <a:srgbClr val="03234D"/>
                </a:solidFill>
                <a:latin typeface="Arial"/>
                <a:cs typeface="Arial"/>
              </a:rPr>
              <a:t>Building</a:t>
            </a:r>
            <a:r>
              <a:rPr dirty="0" sz="1400" spc="-55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3234D"/>
                </a:solidFill>
                <a:latin typeface="Arial"/>
                <a:cs typeface="Arial"/>
              </a:rPr>
              <a:t>meaningful</a:t>
            </a:r>
            <a:r>
              <a:rPr dirty="0" sz="1400" spc="-55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3234D"/>
                </a:solidFill>
                <a:latin typeface="Arial"/>
                <a:cs typeface="Arial"/>
              </a:rPr>
              <a:t>customer</a:t>
            </a:r>
            <a:r>
              <a:rPr dirty="0" sz="1400" spc="-55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400" spc="-10" b="1">
                <a:solidFill>
                  <a:srgbClr val="03234D"/>
                </a:solidFill>
                <a:latin typeface="Arial"/>
                <a:cs typeface="Arial"/>
              </a:rPr>
              <a:t>relationships </a:t>
            </a:r>
            <a:r>
              <a:rPr dirty="0" sz="1400" b="1">
                <a:solidFill>
                  <a:srgbClr val="03234D"/>
                </a:solidFill>
                <a:latin typeface="Arial"/>
                <a:cs typeface="Arial"/>
              </a:rPr>
              <a:t>to</a:t>
            </a:r>
            <a:r>
              <a:rPr dirty="0" sz="1400" spc="-20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3234D"/>
                </a:solidFill>
                <a:latin typeface="Arial"/>
                <a:cs typeface="Arial"/>
              </a:rPr>
              <a:t>drive</a:t>
            </a:r>
            <a:r>
              <a:rPr dirty="0" sz="1400" spc="-20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3234D"/>
                </a:solidFill>
                <a:latin typeface="Arial"/>
                <a:cs typeface="Arial"/>
              </a:rPr>
              <a:t>revenue</a:t>
            </a:r>
            <a:r>
              <a:rPr dirty="0" sz="1400" spc="-35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3234D"/>
                </a:solidFill>
                <a:latin typeface="Arial"/>
                <a:cs typeface="Arial"/>
              </a:rPr>
              <a:t>growth</a:t>
            </a:r>
            <a:r>
              <a:rPr dirty="0" sz="1400" spc="-20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3234D"/>
                </a:solidFill>
                <a:latin typeface="Arial"/>
                <a:cs typeface="Arial"/>
              </a:rPr>
              <a:t>in</a:t>
            </a:r>
            <a:r>
              <a:rPr dirty="0" sz="1400" spc="-15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3234D"/>
                </a:solidFill>
                <a:latin typeface="Arial"/>
                <a:cs typeface="Arial"/>
              </a:rPr>
              <a:t>key</a:t>
            </a:r>
            <a:r>
              <a:rPr dirty="0" sz="1400" spc="-30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400" spc="-20" b="1">
                <a:solidFill>
                  <a:srgbClr val="03234D"/>
                </a:solidFill>
                <a:latin typeface="Arial"/>
                <a:cs typeface="Arial"/>
              </a:rPr>
              <a:t>areas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40" name="object 40" descr=""/>
          <p:cNvGrpSpPr/>
          <p:nvPr/>
        </p:nvGrpSpPr>
        <p:grpSpPr>
          <a:xfrm>
            <a:off x="1321308" y="3965828"/>
            <a:ext cx="5674360" cy="1242695"/>
            <a:chOff x="1321308" y="3965828"/>
            <a:chExt cx="5674360" cy="1242695"/>
          </a:xfrm>
        </p:grpSpPr>
        <p:pic>
          <p:nvPicPr>
            <p:cNvPr id="41" name="object 41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783073" y="3965828"/>
              <a:ext cx="57150" cy="305181"/>
            </a:xfrm>
            <a:prstGeom prst="rect">
              <a:avLst/>
            </a:prstGeom>
          </p:spPr>
        </p:pic>
        <p:pic>
          <p:nvPicPr>
            <p:cNvPr id="42" name="object 42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813554" y="4610861"/>
              <a:ext cx="2181605" cy="93725"/>
            </a:xfrm>
            <a:prstGeom prst="rect">
              <a:avLst/>
            </a:prstGeom>
          </p:spPr>
        </p:pic>
        <p:sp>
          <p:nvSpPr>
            <p:cNvPr id="43" name="object 43" descr=""/>
            <p:cNvSpPr/>
            <p:nvPr/>
          </p:nvSpPr>
          <p:spPr>
            <a:xfrm>
              <a:off x="1321308" y="4452365"/>
              <a:ext cx="2898775" cy="756285"/>
            </a:xfrm>
            <a:custGeom>
              <a:avLst/>
              <a:gdLst/>
              <a:ahLst/>
              <a:cxnLst/>
              <a:rect l="l" t="t" r="r" b="b"/>
              <a:pathLst>
                <a:path w="2898775" h="756285">
                  <a:moveTo>
                    <a:pt x="1756410" y="0"/>
                  </a:moveTo>
                  <a:lnTo>
                    <a:pt x="0" y="0"/>
                  </a:lnTo>
                  <a:lnTo>
                    <a:pt x="0" y="755903"/>
                  </a:lnTo>
                  <a:lnTo>
                    <a:pt x="1756410" y="755903"/>
                  </a:lnTo>
                  <a:lnTo>
                    <a:pt x="1756410" y="314959"/>
                  </a:lnTo>
                  <a:lnTo>
                    <a:pt x="2898775" y="243458"/>
                  </a:lnTo>
                  <a:lnTo>
                    <a:pt x="1756410" y="125983"/>
                  </a:lnTo>
                  <a:lnTo>
                    <a:pt x="175641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4" name="object 44" descr=""/>
          <p:cNvSpPr txBox="1"/>
          <p:nvPr/>
        </p:nvSpPr>
        <p:spPr>
          <a:xfrm>
            <a:off x="4890261" y="3973321"/>
            <a:ext cx="5499100" cy="2387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400" b="1">
                <a:solidFill>
                  <a:srgbClr val="03234D"/>
                </a:solidFill>
                <a:latin typeface="Arial"/>
                <a:cs typeface="Arial"/>
              </a:rPr>
              <a:t>Diversifying</a:t>
            </a:r>
            <a:r>
              <a:rPr dirty="0" sz="1400" spc="-55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3234D"/>
                </a:solidFill>
                <a:latin typeface="Arial"/>
                <a:cs typeface="Arial"/>
              </a:rPr>
              <a:t>revenue</a:t>
            </a:r>
            <a:r>
              <a:rPr dirty="0" sz="1400" spc="-65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3234D"/>
                </a:solidFill>
                <a:latin typeface="Arial"/>
                <a:cs typeface="Arial"/>
              </a:rPr>
              <a:t>streams</a:t>
            </a:r>
            <a:r>
              <a:rPr dirty="0" sz="1400" spc="-50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3234D"/>
                </a:solidFill>
                <a:latin typeface="Arial"/>
                <a:cs typeface="Arial"/>
              </a:rPr>
              <a:t>across</a:t>
            </a:r>
            <a:r>
              <a:rPr dirty="0" sz="1400" spc="-55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3234D"/>
                </a:solidFill>
                <a:latin typeface="Arial"/>
                <a:cs typeface="Arial"/>
              </a:rPr>
              <a:t>essential</a:t>
            </a:r>
            <a:r>
              <a:rPr dirty="0" sz="1400" spc="-65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3234D"/>
                </a:solidFill>
                <a:latin typeface="Arial"/>
                <a:cs typeface="Arial"/>
              </a:rPr>
              <a:t>business</a:t>
            </a:r>
            <a:r>
              <a:rPr dirty="0" sz="1400" spc="-60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400" spc="-10" b="1">
                <a:solidFill>
                  <a:srgbClr val="03234D"/>
                </a:solidFill>
                <a:latin typeface="Arial"/>
                <a:cs typeface="Arial"/>
              </a:rPr>
              <a:t>partners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45" name="object 45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5346953" y="4235196"/>
            <a:ext cx="931163" cy="302513"/>
          </a:xfrm>
          <a:prstGeom prst="rect">
            <a:avLst/>
          </a:prstGeom>
        </p:spPr>
      </p:pic>
      <p:grpSp>
        <p:nvGrpSpPr>
          <p:cNvPr id="46" name="object 46" descr=""/>
          <p:cNvGrpSpPr/>
          <p:nvPr/>
        </p:nvGrpSpPr>
        <p:grpSpPr>
          <a:xfrm>
            <a:off x="9091421" y="4268723"/>
            <a:ext cx="2298700" cy="463550"/>
            <a:chOff x="9091421" y="4268723"/>
            <a:chExt cx="2298700" cy="463550"/>
          </a:xfrm>
        </p:grpSpPr>
        <p:pic>
          <p:nvPicPr>
            <p:cNvPr id="47" name="object 4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616439" y="4268723"/>
              <a:ext cx="1342644" cy="332994"/>
            </a:xfrm>
            <a:prstGeom prst="rect">
              <a:avLst/>
            </a:prstGeom>
          </p:spPr>
        </p:pic>
        <p:pic>
          <p:nvPicPr>
            <p:cNvPr id="48" name="object 48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091421" y="4630673"/>
              <a:ext cx="2298192" cy="101345"/>
            </a:xfrm>
            <a:prstGeom prst="rect">
              <a:avLst/>
            </a:prstGeom>
          </p:spPr>
        </p:pic>
      </p:grpSp>
      <p:pic>
        <p:nvPicPr>
          <p:cNvPr id="49" name="object 49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4892563" y="4780106"/>
            <a:ext cx="606267" cy="502719"/>
          </a:xfrm>
          <a:prstGeom prst="rect">
            <a:avLst/>
          </a:prstGeom>
        </p:spPr>
      </p:pic>
      <p:pic>
        <p:nvPicPr>
          <p:cNvPr id="50" name="object 50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6136649" y="5122205"/>
            <a:ext cx="385806" cy="502837"/>
          </a:xfrm>
          <a:prstGeom prst="rect">
            <a:avLst/>
          </a:prstGeom>
        </p:spPr>
      </p:pic>
      <p:pic>
        <p:nvPicPr>
          <p:cNvPr id="51" name="object 51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5025438" y="5513862"/>
            <a:ext cx="569065" cy="566135"/>
          </a:xfrm>
          <a:prstGeom prst="rect">
            <a:avLst/>
          </a:prstGeom>
        </p:spPr>
      </p:pic>
      <p:pic>
        <p:nvPicPr>
          <p:cNvPr id="52" name="object 52" descr="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5628901" y="4790694"/>
            <a:ext cx="961629" cy="251460"/>
          </a:xfrm>
          <a:prstGeom prst="rect">
            <a:avLst/>
          </a:prstGeom>
        </p:spPr>
      </p:pic>
      <p:pic>
        <p:nvPicPr>
          <p:cNvPr id="53" name="object 53" descr="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5849873" y="5688329"/>
            <a:ext cx="617981" cy="617982"/>
          </a:xfrm>
          <a:prstGeom prst="rect">
            <a:avLst/>
          </a:prstGeom>
        </p:spPr>
      </p:pic>
      <p:grpSp>
        <p:nvGrpSpPr>
          <p:cNvPr id="54" name="object 54" descr=""/>
          <p:cNvGrpSpPr/>
          <p:nvPr/>
        </p:nvGrpSpPr>
        <p:grpSpPr>
          <a:xfrm>
            <a:off x="9230868" y="4788408"/>
            <a:ext cx="2292350" cy="754380"/>
            <a:chOff x="9230868" y="4788408"/>
            <a:chExt cx="2292350" cy="754380"/>
          </a:xfrm>
        </p:grpSpPr>
        <p:pic>
          <p:nvPicPr>
            <p:cNvPr id="55" name="object 55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0613898" y="4788408"/>
              <a:ext cx="909066" cy="327660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230868" y="5106924"/>
              <a:ext cx="1443990" cy="435863"/>
            </a:xfrm>
            <a:prstGeom prst="rect">
              <a:avLst/>
            </a:prstGeom>
          </p:spPr>
        </p:pic>
      </p:grpSp>
      <p:pic>
        <p:nvPicPr>
          <p:cNvPr id="57" name="object 57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9839706" y="5687567"/>
            <a:ext cx="2103517" cy="515111"/>
          </a:xfrm>
          <a:prstGeom prst="rect">
            <a:avLst/>
          </a:prstGeom>
        </p:spPr>
      </p:pic>
      <p:sp>
        <p:nvSpPr>
          <p:cNvPr id="58" name="object 58" descr=""/>
          <p:cNvSpPr txBox="1"/>
          <p:nvPr/>
        </p:nvSpPr>
        <p:spPr>
          <a:xfrm>
            <a:off x="7152385" y="4500371"/>
            <a:ext cx="1685289" cy="3454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89535">
              <a:lnSpc>
                <a:spcPct val="100000"/>
              </a:lnSpc>
              <a:spcBef>
                <a:spcPts val="100"/>
              </a:spcBef>
            </a:pPr>
            <a:r>
              <a:rPr dirty="0" sz="1050" b="1">
                <a:solidFill>
                  <a:srgbClr val="03234D"/>
                </a:solidFill>
                <a:latin typeface="Arial"/>
                <a:cs typeface="Arial"/>
              </a:rPr>
              <a:t>Stem</a:t>
            </a:r>
            <a:r>
              <a:rPr dirty="0" sz="1050" spc="-25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050" b="1">
                <a:solidFill>
                  <a:srgbClr val="03234D"/>
                </a:solidFill>
                <a:latin typeface="Arial"/>
                <a:cs typeface="Arial"/>
              </a:rPr>
              <a:t>and</a:t>
            </a:r>
            <a:r>
              <a:rPr dirty="0" sz="1050" spc="-35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050" b="1">
                <a:solidFill>
                  <a:srgbClr val="03234D"/>
                </a:solidFill>
                <a:latin typeface="Arial"/>
                <a:cs typeface="Arial"/>
              </a:rPr>
              <a:t>Fluence</a:t>
            </a:r>
            <a:r>
              <a:rPr dirty="0" sz="1050" spc="-35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050" spc="-20" b="1">
                <a:solidFill>
                  <a:srgbClr val="03234D"/>
                </a:solidFill>
                <a:latin typeface="Arial"/>
                <a:cs typeface="Arial"/>
              </a:rPr>
              <a:t>have </a:t>
            </a:r>
            <a:r>
              <a:rPr dirty="0" sz="1050" b="1">
                <a:solidFill>
                  <a:srgbClr val="03234D"/>
                </a:solidFill>
                <a:latin typeface="Arial"/>
                <a:cs typeface="Arial"/>
              </a:rPr>
              <a:t>complimentary</a:t>
            </a:r>
            <a:r>
              <a:rPr dirty="0" sz="1050" spc="-75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050" spc="-10" b="1">
                <a:solidFill>
                  <a:srgbClr val="03234D"/>
                </a:solidFill>
                <a:latin typeface="Arial"/>
                <a:cs typeface="Arial"/>
              </a:rPr>
              <a:t>customers</a:t>
            </a:r>
            <a:endParaRPr sz="1050">
              <a:latin typeface="Arial"/>
              <a:cs typeface="Arial"/>
            </a:endParaRPr>
          </a:p>
        </p:txBody>
      </p:sp>
      <p:sp>
        <p:nvSpPr>
          <p:cNvPr id="59" name="object 59" descr=""/>
          <p:cNvSpPr txBox="1"/>
          <p:nvPr/>
        </p:nvSpPr>
        <p:spPr>
          <a:xfrm>
            <a:off x="7118857" y="4980432"/>
            <a:ext cx="1741170" cy="11455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84150" marR="14604" indent="-171450">
              <a:lnSpc>
                <a:spcPct val="100000"/>
              </a:lnSpc>
              <a:spcBef>
                <a:spcPts val="100"/>
              </a:spcBef>
              <a:buClr>
                <a:srgbClr val="009999"/>
              </a:buClr>
              <a:buFont typeface="Wingdings"/>
              <a:buChar char=""/>
              <a:tabLst>
                <a:tab pos="184150" algn="l"/>
              </a:tabLst>
            </a:pP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Stem</a:t>
            </a:r>
            <a:r>
              <a:rPr dirty="0" sz="1050" spc="-6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captures</a:t>
            </a:r>
            <a:r>
              <a:rPr dirty="0" sz="105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 spc="-10" b="1">
                <a:solidFill>
                  <a:srgbClr val="03234D"/>
                </a:solidFill>
                <a:latin typeface="Arial"/>
                <a:cs typeface="Arial"/>
              </a:rPr>
              <a:t>consumer brands</a:t>
            </a:r>
            <a:endParaRPr sz="1050">
              <a:latin typeface="Arial"/>
              <a:cs typeface="Arial"/>
            </a:endParaRPr>
          </a:p>
          <a:p>
            <a:pPr marL="183515" indent="-170815">
              <a:lnSpc>
                <a:spcPct val="100000"/>
              </a:lnSpc>
              <a:buClr>
                <a:srgbClr val="009999"/>
              </a:buClr>
              <a:buFont typeface="Wingdings"/>
              <a:buChar char=""/>
              <a:tabLst>
                <a:tab pos="183515" algn="l"/>
              </a:tabLst>
            </a:pP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Fluence</a:t>
            </a:r>
            <a:r>
              <a:rPr dirty="0" sz="105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is</a:t>
            </a:r>
            <a:r>
              <a:rPr dirty="0" sz="1050" spc="-4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heavy</a:t>
            </a:r>
            <a:r>
              <a:rPr dirty="0" sz="1050" spc="-1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in</a:t>
            </a:r>
            <a:r>
              <a:rPr dirty="0" sz="1050" spc="-3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 spc="-25" b="1">
                <a:solidFill>
                  <a:srgbClr val="03234D"/>
                </a:solidFill>
                <a:latin typeface="Arial"/>
                <a:cs typeface="Arial"/>
              </a:rPr>
              <a:t>C&amp;I</a:t>
            </a:r>
            <a:endParaRPr sz="1050">
              <a:latin typeface="Arial"/>
              <a:cs typeface="Arial"/>
            </a:endParaRPr>
          </a:p>
          <a:p>
            <a:pPr marL="184150" marR="5080" indent="-171450">
              <a:lnSpc>
                <a:spcPct val="100000"/>
              </a:lnSpc>
              <a:buClr>
                <a:srgbClr val="009999"/>
              </a:buClr>
              <a:buFont typeface="Wingdings"/>
              <a:buChar char=""/>
              <a:tabLst>
                <a:tab pos="184150" algn="l"/>
              </a:tabLst>
            </a:pP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By</a:t>
            </a:r>
            <a:r>
              <a:rPr dirty="0" sz="1050" spc="-5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combining</a:t>
            </a:r>
            <a:r>
              <a:rPr dirty="0" sz="105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 spc="-20">
                <a:solidFill>
                  <a:srgbClr val="03234D"/>
                </a:solidFill>
                <a:latin typeface="Arial MT"/>
                <a:cs typeface="Arial MT"/>
              </a:rPr>
              <a:t>both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companies</a:t>
            </a:r>
            <a:r>
              <a:rPr dirty="0" sz="1050" spc="-4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Siemens</a:t>
            </a:r>
            <a:r>
              <a:rPr dirty="0" sz="1050" spc="-6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 spc="-25">
                <a:solidFill>
                  <a:srgbClr val="03234D"/>
                </a:solidFill>
                <a:latin typeface="Arial MT"/>
                <a:cs typeface="Arial MT"/>
              </a:rPr>
              <a:t>can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have</a:t>
            </a:r>
            <a:r>
              <a:rPr dirty="0" sz="1050" spc="-4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a</a:t>
            </a:r>
            <a:r>
              <a:rPr dirty="0" sz="1050" spc="-4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 b="1">
                <a:solidFill>
                  <a:srgbClr val="03234D"/>
                </a:solidFill>
                <a:latin typeface="Arial"/>
                <a:cs typeface="Arial"/>
              </a:rPr>
              <a:t>great</a:t>
            </a:r>
            <a:r>
              <a:rPr dirty="0" sz="1050" spc="-40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050" b="1">
                <a:solidFill>
                  <a:srgbClr val="03234D"/>
                </a:solidFill>
                <a:latin typeface="Arial"/>
                <a:cs typeface="Arial"/>
              </a:rPr>
              <a:t>presence</a:t>
            </a:r>
            <a:r>
              <a:rPr dirty="0" sz="1050" spc="-30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050" spc="-25" b="1">
                <a:solidFill>
                  <a:srgbClr val="03234D"/>
                </a:solidFill>
                <a:latin typeface="Arial"/>
                <a:cs typeface="Arial"/>
              </a:rPr>
              <a:t>in </a:t>
            </a:r>
            <a:r>
              <a:rPr dirty="0" sz="1050" b="1">
                <a:solidFill>
                  <a:srgbClr val="03234D"/>
                </a:solidFill>
                <a:latin typeface="Arial"/>
                <a:cs typeface="Arial"/>
              </a:rPr>
              <a:t>battery</a:t>
            </a:r>
            <a:r>
              <a:rPr dirty="0" sz="1050" spc="-45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050" spc="-10" b="1">
                <a:solidFill>
                  <a:srgbClr val="03234D"/>
                </a:solidFill>
                <a:latin typeface="Arial"/>
                <a:cs typeface="Arial"/>
              </a:rPr>
              <a:t>storage</a:t>
            </a:r>
            <a:endParaRPr sz="1050">
              <a:latin typeface="Arial"/>
              <a:cs typeface="Arial"/>
            </a:endParaRPr>
          </a:p>
        </p:txBody>
      </p:sp>
      <p:pic>
        <p:nvPicPr>
          <p:cNvPr id="60" name="object 60" descr="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4282440" y="872871"/>
            <a:ext cx="57150" cy="305180"/>
          </a:xfrm>
          <a:prstGeom prst="rect">
            <a:avLst/>
          </a:prstGeom>
        </p:spPr>
      </p:pic>
      <p:sp>
        <p:nvSpPr>
          <p:cNvPr id="61" name="object 61" descr=""/>
          <p:cNvSpPr txBox="1"/>
          <p:nvPr/>
        </p:nvSpPr>
        <p:spPr>
          <a:xfrm>
            <a:off x="5903976" y="2100833"/>
            <a:ext cx="1290955" cy="229870"/>
          </a:xfrm>
          <a:prstGeom prst="rect">
            <a:avLst/>
          </a:prstGeom>
          <a:solidFill>
            <a:srgbClr val="00C2B0"/>
          </a:solidFill>
        </p:spPr>
        <p:txBody>
          <a:bodyPr wrap="square" lIns="0" tIns="8890" rIns="0" bIns="0" rtlCol="0" vert="horz">
            <a:spAutoFit/>
          </a:bodyPr>
          <a:lstStyle/>
          <a:p>
            <a:pPr marL="102870">
              <a:lnSpc>
                <a:spcPct val="100000"/>
              </a:lnSpc>
              <a:spcBef>
                <a:spcPts val="70"/>
              </a:spcBef>
            </a:pPr>
            <a:r>
              <a:rPr dirty="0" sz="1400" spc="-10" b="1">
                <a:solidFill>
                  <a:srgbClr val="FFFFFF"/>
                </a:solidFill>
                <a:latin typeface="Arial"/>
                <a:cs typeface="Arial"/>
              </a:rPr>
              <a:t>Combination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62" name="object 62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4306823" y="1442466"/>
            <a:ext cx="1038605" cy="337565"/>
          </a:xfrm>
          <a:prstGeom prst="rect">
            <a:avLst/>
          </a:prstGeom>
        </p:spPr>
      </p:pic>
      <p:sp>
        <p:nvSpPr>
          <p:cNvPr id="63" name="object 63" descr=""/>
          <p:cNvSpPr/>
          <p:nvPr/>
        </p:nvSpPr>
        <p:spPr>
          <a:xfrm>
            <a:off x="5456682" y="1610741"/>
            <a:ext cx="447040" cy="85725"/>
          </a:xfrm>
          <a:custGeom>
            <a:avLst/>
            <a:gdLst/>
            <a:ahLst/>
            <a:cxnLst/>
            <a:rect l="l" t="t" r="r" b="b"/>
            <a:pathLst>
              <a:path w="447039" h="85725">
                <a:moveTo>
                  <a:pt x="361188" y="0"/>
                </a:moveTo>
                <a:lnTo>
                  <a:pt x="361188" y="85725"/>
                </a:lnTo>
                <a:lnTo>
                  <a:pt x="418253" y="57150"/>
                </a:lnTo>
                <a:lnTo>
                  <a:pt x="375538" y="57150"/>
                </a:lnTo>
                <a:lnTo>
                  <a:pt x="375538" y="28575"/>
                </a:lnTo>
                <a:lnTo>
                  <a:pt x="418422" y="28575"/>
                </a:lnTo>
                <a:lnTo>
                  <a:pt x="361188" y="0"/>
                </a:lnTo>
                <a:close/>
              </a:path>
              <a:path w="447039" h="85725">
                <a:moveTo>
                  <a:pt x="361188" y="28575"/>
                </a:moveTo>
                <a:lnTo>
                  <a:pt x="0" y="28575"/>
                </a:lnTo>
                <a:lnTo>
                  <a:pt x="0" y="57150"/>
                </a:lnTo>
                <a:lnTo>
                  <a:pt x="361188" y="57150"/>
                </a:lnTo>
                <a:lnTo>
                  <a:pt x="361188" y="28575"/>
                </a:lnTo>
                <a:close/>
              </a:path>
              <a:path w="447039" h="85725">
                <a:moveTo>
                  <a:pt x="418422" y="28575"/>
                </a:moveTo>
                <a:lnTo>
                  <a:pt x="375538" y="28575"/>
                </a:lnTo>
                <a:lnTo>
                  <a:pt x="375538" y="57150"/>
                </a:lnTo>
                <a:lnTo>
                  <a:pt x="418253" y="57150"/>
                </a:lnTo>
                <a:lnTo>
                  <a:pt x="446913" y="42799"/>
                </a:lnTo>
                <a:lnTo>
                  <a:pt x="418422" y="28575"/>
                </a:lnTo>
                <a:close/>
              </a:path>
            </a:pathLst>
          </a:custGeom>
          <a:solidFill>
            <a:srgbClr val="555555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64" name="object 64" descr=""/>
          <p:cNvGrpSpPr/>
          <p:nvPr/>
        </p:nvGrpSpPr>
        <p:grpSpPr>
          <a:xfrm>
            <a:off x="5970270" y="1290066"/>
            <a:ext cx="1431925" cy="814069"/>
            <a:chOff x="5970270" y="1290066"/>
            <a:chExt cx="1431925" cy="814069"/>
          </a:xfrm>
        </p:grpSpPr>
        <p:pic>
          <p:nvPicPr>
            <p:cNvPr id="65" name="object 65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5970270" y="1290066"/>
              <a:ext cx="984503" cy="813815"/>
            </a:xfrm>
            <a:prstGeom prst="rect">
              <a:avLst/>
            </a:prstGeom>
          </p:spPr>
        </p:pic>
        <p:sp>
          <p:nvSpPr>
            <p:cNvPr id="66" name="object 66" descr=""/>
            <p:cNvSpPr/>
            <p:nvPr/>
          </p:nvSpPr>
          <p:spPr>
            <a:xfrm>
              <a:off x="6993636" y="1610741"/>
              <a:ext cx="408305" cy="85725"/>
            </a:xfrm>
            <a:custGeom>
              <a:avLst/>
              <a:gdLst/>
              <a:ahLst/>
              <a:cxnLst/>
              <a:rect l="l" t="t" r="r" b="b"/>
              <a:pathLst>
                <a:path w="408304" h="85725">
                  <a:moveTo>
                    <a:pt x="85725" y="0"/>
                  </a:moveTo>
                  <a:lnTo>
                    <a:pt x="0" y="42799"/>
                  </a:lnTo>
                  <a:lnTo>
                    <a:pt x="85725" y="85725"/>
                  </a:lnTo>
                  <a:lnTo>
                    <a:pt x="85725" y="57150"/>
                  </a:lnTo>
                  <a:lnTo>
                    <a:pt x="71374" y="57150"/>
                  </a:lnTo>
                  <a:lnTo>
                    <a:pt x="71374" y="28575"/>
                  </a:lnTo>
                  <a:lnTo>
                    <a:pt x="85725" y="28575"/>
                  </a:lnTo>
                  <a:lnTo>
                    <a:pt x="85725" y="0"/>
                  </a:lnTo>
                  <a:close/>
                </a:path>
                <a:path w="408304" h="85725">
                  <a:moveTo>
                    <a:pt x="85725" y="28575"/>
                  </a:moveTo>
                  <a:lnTo>
                    <a:pt x="71374" y="28575"/>
                  </a:lnTo>
                  <a:lnTo>
                    <a:pt x="71374" y="57150"/>
                  </a:lnTo>
                  <a:lnTo>
                    <a:pt x="85725" y="57150"/>
                  </a:lnTo>
                  <a:lnTo>
                    <a:pt x="85725" y="28575"/>
                  </a:lnTo>
                  <a:close/>
                </a:path>
                <a:path w="408304" h="85725">
                  <a:moveTo>
                    <a:pt x="408305" y="28575"/>
                  </a:moveTo>
                  <a:lnTo>
                    <a:pt x="85725" y="28575"/>
                  </a:lnTo>
                  <a:lnTo>
                    <a:pt x="85725" y="57150"/>
                  </a:lnTo>
                  <a:lnTo>
                    <a:pt x="408305" y="57150"/>
                  </a:lnTo>
                  <a:lnTo>
                    <a:pt x="408305" y="28575"/>
                  </a:lnTo>
                  <a:close/>
                </a:path>
              </a:pathLst>
            </a:custGeom>
            <a:solidFill>
              <a:srgbClr val="555555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7" name="object 67" descr=""/>
          <p:cNvGrpSpPr/>
          <p:nvPr/>
        </p:nvGrpSpPr>
        <p:grpSpPr>
          <a:xfrm>
            <a:off x="7545323" y="869822"/>
            <a:ext cx="1358900" cy="967105"/>
            <a:chOff x="7545323" y="869822"/>
            <a:chExt cx="1358900" cy="967105"/>
          </a:xfrm>
        </p:grpSpPr>
        <p:pic>
          <p:nvPicPr>
            <p:cNvPr id="68" name="object 6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545323" y="1515617"/>
              <a:ext cx="1291590" cy="320801"/>
            </a:xfrm>
            <a:prstGeom prst="rect">
              <a:avLst/>
            </a:prstGeom>
          </p:spPr>
        </p:pic>
        <p:pic>
          <p:nvPicPr>
            <p:cNvPr id="69" name="object 69" descr="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8846819" y="869822"/>
              <a:ext cx="57150" cy="305180"/>
            </a:xfrm>
            <a:prstGeom prst="rect">
              <a:avLst/>
            </a:prstGeom>
          </p:spPr>
        </p:pic>
      </p:grpSp>
      <p:sp>
        <p:nvSpPr>
          <p:cNvPr id="70" name="object 70" descr=""/>
          <p:cNvSpPr txBox="1"/>
          <p:nvPr/>
        </p:nvSpPr>
        <p:spPr>
          <a:xfrm>
            <a:off x="7386828" y="2100833"/>
            <a:ext cx="1290955" cy="241300"/>
          </a:xfrm>
          <a:prstGeom prst="rect">
            <a:avLst/>
          </a:prstGeom>
          <a:solidFill>
            <a:srgbClr val="00CE9D"/>
          </a:solidFill>
        </p:spPr>
        <p:txBody>
          <a:bodyPr wrap="square" lIns="0" tIns="8890" rIns="0" bIns="0" rtlCol="0" vert="horz">
            <a:spAutoFit/>
          </a:bodyPr>
          <a:lstStyle/>
          <a:p>
            <a:pPr marL="216535">
              <a:lnSpc>
                <a:spcPct val="100000"/>
              </a:lnSpc>
              <a:spcBef>
                <a:spcPts val="70"/>
              </a:spcBef>
            </a:pPr>
            <a:r>
              <a:rPr dirty="0" sz="1400" spc="-10" b="1">
                <a:solidFill>
                  <a:srgbClr val="FFFFFF"/>
                </a:solidFill>
                <a:latin typeface="Arial"/>
                <a:cs typeface="Arial"/>
              </a:rPr>
              <a:t>FluenceIQ</a:t>
            </a:r>
            <a:endParaRPr sz="1400">
              <a:latin typeface="Arial"/>
              <a:cs typeface="Arial"/>
            </a:endParaRPr>
          </a:p>
        </p:txBody>
      </p:sp>
      <p:sp>
        <p:nvSpPr>
          <p:cNvPr id="71" name="object 71" descr=""/>
          <p:cNvSpPr txBox="1"/>
          <p:nvPr/>
        </p:nvSpPr>
        <p:spPr>
          <a:xfrm>
            <a:off x="4421123" y="2100833"/>
            <a:ext cx="1290955" cy="241300"/>
          </a:xfrm>
          <a:prstGeom prst="rect">
            <a:avLst/>
          </a:prstGeom>
          <a:solidFill>
            <a:srgbClr val="009999"/>
          </a:solidFill>
        </p:spPr>
        <p:txBody>
          <a:bodyPr wrap="square" lIns="0" tIns="8890" rIns="0" bIns="0" rtlCol="0" vert="horz">
            <a:spAutoFit/>
          </a:bodyPr>
          <a:lstStyle/>
          <a:p>
            <a:pPr marL="344170">
              <a:lnSpc>
                <a:spcPct val="100000"/>
              </a:lnSpc>
              <a:spcBef>
                <a:spcPts val="70"/>
              </a:spcBef>
            </a:pPr>
            <a:r>
              <a:rPr dirty="0" sz="1400" spc="-10" b="1">
                <a:solidFill>
                  <a:srgbClr val="FFFFFF"/>
                </a:solidFill>
                <a:latin typeface="Arial"/>
                <a:cs typeface="Arial"/>
              </a:rPr>
              <a:t>Athena</a:t>
            </a:r>
            <a:endParaRPr sz="1400">
              <a:latin typeface="Arial"/>
              <a:cs typeface="Arial"/>
            </a:endParaRPr>
          </a:p>
        </p:txBody>
      </p:sp>
      <p:sp>
        <p:nvSpPr>
          <p:cNvPr id="72" name="object 72" descr=""/>
          <p:cNvSpPr txBox="1"/>
          <p:nvPr/>
        </p:nvSpPr>
        <p:spPr>
          <a:xfrm>
            <a:off x="4421123" y="2341626"/>
            <a:ext cx="1290955" cy="1343025"/>
          </a:xfrm>
          <a:prstGeom prst="rect">
            <a:avLst/>
          </a:prstGeom>
          <a:solidFill>
            <a:srgbClr val="E7E6E6"/>
          </a:solidFill>
        </p:spPr>
        <p:txBody>
          <a:bodyPr wrap="square" lIns="0" tIns="42545" rIns="0" bIns="0" rtlCol="0" vert="horz">
            <a:spAutoFit/>
          </a:bodyPr>
          <a:lstStyle/>
          <a:p>
            <a:pPr marL="205104" marR="88265" indent="-114300">
              <a:lnSpc>
                <a:spcPct val="100000"/>
              </a:lnSpc>
              <a:spcBef>
                <a:spcPts val="335"/>
              </a:spcBef>
              <a:buClr>
                <a:srgbClr val="009999"/>
              </a:buClr>
              <a:buFont typeface="Wingdings"/>
              <a:buChar char=""/>
              <a:tabLst>
                <a:tab pos="205104" algn="l"/>
              </a:tabLst>
            </a:pP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Software</a:t>
            </a:r>
            <a:r>
              <a:rPr dirty="0" sz="900" spc="-4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900" spc="-10">
                <a:solidFill>
                  <a:srgbClr val="010027"/>
                </a:solidFill>
                <a:latin typeface="Arial MT"/>
                <a:cs typeface="Arial MT"/>
              </a:rPr>
              <a:t>integrated 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with</a:t>
            </a:r>
            <a:r>
              <a:rPr dirty="0" sz="900" spc="-1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900" b="1">
                <a:solidFill>
                  <a:srgbClr val="010027"/>
                </a:solidFill>
                <a:latin typeface="Arial"/>
                <a:cs typeface="Arial"/>
              </a:rPr>
              <a:t>solar</a:t>
            </a:r>
            <a:r>
              <a:rPr dirty="0" sz="900" spc="-3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900" spc="-10" b="1">
                <a:solidFill>
                  <a:srgbClr val="010027"/>
                </a:solidFill>
                <a:latin typeface="Arial"/>
                <a:cs typeface="Arial"/>
              </a:rPr>
              <a:t>energy systems</a:t>
            </a:r>
            <a:endParaRPr sz="900">
              <a:latin typeface="Arial"/>
              <a:cs typeface="Arial"/>
            </a:endParaRPr>
          </a:p>
          <a:p>
            <a:pPr marL="205104" marR="170815" indent="-114300">
              <a:lnSpc>
                <a:spcPct val="100000"/>
              </a:lnSpc>
              <a:spcBef>
                <a:spcPts val="300"/>
              </a:spcBef>
              <a:buClr>
                <a:srgbClr val="009999"/>
              </a:buClr>
              <a:buFont typeface="Wingdings"/>
              <a:buChar char=""/>
              <a:tabLst>
                <a:tab pos="205104" algn="l"/>
              </a:tabLst>
            </a:pPr>
            <a:r>
              <a:rPr dirty="0" sz="900" b="1">
                <a:solidFill>
                  <a:srgbClr val="010027"/>
                </a:solidFill>
                <a:latin typeface="Arial"/>
                <a:cs typeface="Arial"/>
              </a:rPr>
              <a:t>Lacks</a:t>
            </a:r>
            <a:r>
              <a:rPr dirty="0" sz="900" spc="-2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900" spc="-25" b="1">
                <a:solidFill>
                  <a:srgbClr val="010027"/>
                </a:solidFill>
                <a:latin typeface="Arial"/>
                <a:cs typeface="Arial"/>
              </a:rPr>
              <a:t>the </a:t>
            </a:r>
            <a:r>
              <a:rPr dirty="0" sz="900" spc="-10" b="1">
                <a:solidFill>
                  <a:srgbClr val="010027"/>
                </a:solidFill>
                <a:latin typeface="Arial"/>
                <a:cs typeface="Arial"/>
              </a:rPr>
              <a:t>functionality</a:t>
            </a:r>
            <a:r>
              <a:rPr dirty="0" sz="900" spc="6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900" spc="-25">
                <a:solidFill>
                  <a:srgbClr val="010027"/>
                </a:solidFill>
                <a:latin typeface="Arial MT"/>
                <a:cs typeface="Arial MT"/>
              </a:rPr>
              <a:t>to 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interact</a:t>
            </a:r>
            <a:r>
              <a:rPr dirty="0" sz="900" spc="-3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with</a:t>
            </a:r>
            <a:r>
              <a:rPr dirty="0" sz="900" spc="-1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900" spc="-10">
                <a:solidFill>
                  <a:srgbClr val="010027"/>
                </a:solidFill>
                <a:latin typeface="Arial MT"/>
                <a:cs typeface="Arial MT"/>
              </a:rPr>
              <a:t>other 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renewable</a:t>
            </a:r>
            <a:r>
              <a:rPr dirty="0" sz="900" spc="-4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900" spc="-10">
                <a:solidFill>
                  <a:srgbClr val="010027"/>
                </a:solidFill>
                <a:latin typeface="Arial MT"/>
                <a:cs typeface="Arial MT"/>
              </a:rPr>
              <a:t>energy systems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73" name="object 73" descr=""/>
          <p:cNvSpPr txBox="1"/>
          <p:nvPr/>
        </p:nvSpPr>
        <p:spPr>
          <a:xfrm>
            <a:off x="5903976" y="2330195"/>
            <a:ext cx="1290955" cy="1342390"/>
          </a:xfrm>
          <a:prstGeom prst="rect">
            <a:avLst/>
          </a:prstGeom>
          <a:solidFill>
            <a:srgbClr val="E7E6E6"/>
          </a:solidFill>
        </p:spPr>
        <p:txBody>
          <a:bodyPr wrap="square" lIns="0" tIns="53975" rIns="0" bIns="0" rtlCol="0" vert="horz">
            <a:spAutoFit/>
          </a:bodyPr>
          <a:lstStyle/>
          <a:p>
            <a:pPr marL="205740" marR="233679" indent="-114300">
              <a:lnSpc>
                <a:spcPct val="100000"/>
              </a:lnSpc>
              <a:spcBef>
                <a:spcPts val="425"/>
              </a:spcBef>
              <a:buClr>
                <a:srgbClr val="009999"/>
              </a:buClr>
              <a:buFont typeface="Wingdings"/>
              <a:buChar char=""/>
              <a:tabLst>
                <a:tab pos="205740" algn="l"/>
              </a:tabLst>
            </a:pPr>
            <a:r>
              <a:rPr dirty="0" sz="900" spc="-10">
                <a:solidFill>
                  <a:srgbClr val="010027"/>
                </a:solidFill>
                <a:latin typeface="Arial MT"/>
                <a:cs typeface="Arial MT"/>
              </a:rPr>
              <a:t>Energy 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management</a:t>
            </a:r>
            <a:r>
              <a:rPr dirty="0" sz="900" spc="-3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900" spc="-25">
                <a:solidFill>
                  <a:srgbClr val="010027"/>
                </a:solidFill>
                <a:latin typeface="Arial MT"/>
                <a:cs typeface="Arial MT"/>
              </a:rPr>
              <a:t>in </a:t>
            </a:r>
            <a:r>
              <a:rPr dirty="0" sz="900" b="1">
                <a:solidFill>
                  <a:srgbClr val="010027"/>
                </a:solidFill>
                <a:latin typeface="Arial"/>
                <a:cs typeface="Arial"/>
              </a:rPr>
              <a:t>multiple</a:t>
            </a:r>
            <a:r>
              <a:rPr dirty="0" sz="900" spc="-2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900" spc="-10" b="1">
                <a:solidFill>
                  <a:srgbClr val="010027"/>
                </a:solidFill>
                <a:latin typeface="Arial"/>
                <a:cs typeface="Arial"/>
              </a:rPr>
              <a:t>clean </a:t>
            </a:r>
            <a:r>
              <a:rPr dirty="0" sz="900" b="1">
                <a:solidFill>
                  <a:srgbClr val="010027"/>
                </a:solidFill>
                <a:latin typeface="Arial"/>
                <a:cs typeface="Arial"/>
              </a:rPr>
              <a:t>energy</a:t>
            </a:r>
            <a:r>
              <a:rPr dirty="0" sz="900" spc="-3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900" spc="-10" b="1">
                <a:solidFill>
                  <a:srgbClr val="010027"/>
                </a:solidFill>
                <a:latin typeface="Arial"/>
                <a:cs typeface="Arial"/>
              </a:rPr>
              <a:t>markets</a:t>
            </a:r>
            <a:endParaRPr sz="900">
              <a:latin typeface="Arial"/>
              <a:cs typeface="Arial"/>
            </a:endParaRPr>
          </a:p>
          <a:p>
            <a:pPr marL="205740" marR="91440" indent="-114300">
              <a:lnSpc>
                <a:spcPct val="100000"/>
              </a:lnSpc>
              <a:spcBef>
                <a:spcPts val="300"/>
              </a:spcBef>
              <a:buClr>
                <a:srgbClr val="009999"/>
              </a:buClr>
              <a:buFont typeface="Wingdings"/>
              <a:buChar char=""/>
              <a:tabLst>
                <a:tab pos="205740" algn="l"/>
              </a:tabLst>
            </a:pP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Combined</a:t>
            </a:r>
            <a:r>
              <a:rPr dirty="0" sz="900" spc="-1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AI</a:t>
            </a:r>
            <a:r>
              <a:rPr dirty="0" sz="900" spc="-20">
                <a:solidFill>
                  <a:srgbClr val="010027"/>
                </a:solidFill>
                <a:latin typeface="Arial MT"/>
                <a:cs typeface="Arial MT"/>
              </a:rPr>
              <a:t> with </a:t>
            </a:r>
            <a:r>
              <a:rPr dirty="0" sz="900" spc="-10" b="1">
                <a:solidFill>
                  <a:srgbClr val="010027"/>
                </a:solidFill>
                <a:latin typeface="Arial"/>
                <a:cs typeface="Arial"/>
              </a:rPr>
              <a:t>enhanced </a:t>
            </a:r>
            <a:r>
              <a:rPr dirty="0" sz="900" b="1">
                <a:solidFill>
                  <a:srgbClr val="010027"/>
                </a:solidFill>
                <a:latin typeface="Arial"/>
                <a:cs typeface="Arial"/>
              </a:rPr>
              <a:t>automatic</a:t>
            </a:r>
            <a:r>
              <a:rPr dirty="0" sz="900" spc="-4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900" spc="-10" b="1">
                <a:solidFill>
                  <a:srgbClr val="010027"/>
                </a:solidFill>
                <a:latin typeface="Arial"/>
                <a:cs typeface="Arial"/>
              </a:rPr>
              <a:t>bidding process</a:t>
            </a:r>
            <a:endParaRPr sz="900">
              <a:latin typeface="Arial"/>
              <a:cs typeface="Arial"/>
            </a:endParaRPr>
          </a:p>
        </p:txBody>
      </p:sp>
      <p:sp>
        <p:nvSpPr>
          <p:cNvPr id="74" name="object 74" descr=""/>
          <p:cNvSpPr txBox="1"/>
          <p:nvPr/>
        </p:nvSpPr>
        <p:spPr>
          <a:xfrm>
            <a:off x="7386828" y="2341626"/>
            <a:ext cx="1290955" cy="1343025"/>
          </a:xfrm>
          <a:prstGeom prst="rect">
            <a:avLst/>
          </a:prstGeom>
          <a:solidFill>
            <a:srgbClr val="E7E6E6"/>
          </a:solidFill>
        </p:spPr>
        <p:txBody>
          <a:bodyPr wrap="square" lIns="0" tIns="42545" rIns="0" bIns="0" rtlCol="0" vert="horz">
            <a:spAutoFit/>
          </a:bodyPr>
          <a:lstStyle/>
          <a:p>
            <a:pPr marL="205740" marR="113664" indent="-114300">
              <a:lnSpc>
                <a:spcPct val="100000"/>
              </a:lnSpc>
              <a:spcBef>
                <a:spcPts val="335"/>
              </a:spcBef>
              <a:buClr>
                <a:srgbClr val="009999"/>
              </a:buClr>
              <a:buFont typeface="Wingdings"/>
              <a:buChar char=""/>
              <a:tabLst>
                <a:tab pos="205740" algn="l"/>
              </a:tabLst>
            </a:pP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Advanced</a:t>
            </a:r>
            <a:r>
              <a:rPr dirty="0" sz="900" spc="-3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900" spc="-10">
                <a:solidFill>
                  <a:srgbClr val="010027"/>
                </a:solidFill>
                <a:latin typeface="Arial MT"/>
                <a:cs typeface="Arial MT"/>
              </a:rPr>
              <a:t>platform 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for</a:t>
            </a:r>
            <a:r>
              <a:rPr dirty="0" sz="900" spc="-1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900" b="1">
                <a:solidFill>
                  <a:srgbClr val="010027"/>
                </a:solidFill>
                <a:latin typeface="Arial"/>
                <a:cs typeface="Arial"/>
              </a:rPr>
              <a:t>solar,</a:t>
            </a:r>
            <a:r>
              <a:rPr dirty="0" sz="900" spc="-10" b="1">
                <a:solidFill>
                  <a:srgbClr val="010027"/>
                </a:solidFill>
                <a:latin typeface="Arial"/>
                <a:cs typeface="Arial"/>
              </a:rPr>
              <a:t> wind, </a:t>
            </a:r>
            <a:r>
              <a:rPr dirty="0" sz="900" b="1">
                <a:solidFill>
                  <a:srgbClr val="010027"/>
                </a:solidFill>
                <a:latin typeface="Arial"/>
                <a:cs typeface="Arial"/>
              </a:rPr>
              <a:t>and</a:t>
            </a:r>
            <a:r>
              <a:rPr dirty="0" sz="900" spc="-2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900" b="1">
                <a:solidFill>
                  <a:srgbClr val="010027"/>
                </a:solidFill>
                <a:latin typeface="Arial"/>
                <a:cs typeface="Arial"/>
              </a:rPr>
              <a:t>energy</a:t>
            </a:r>
            <a:r>
              <a:rPr dirty="0" sz="900" spc="-1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900" spc="-20">
                <a:solidFill>
                  <a:srgbClr val="010027"/>
                </a:solidFill>
                <a:latin typeface="Arial MT"/>
                <a:cs typeface="Arial MT"/>
              </a:rPr>
              <a:t>with </a:t>
            </a:r>
            <a:r>
              <a:rPr dirty="0" sz="900" spc="-10">
                <a:solidFill>
                  <a:srgbClr val="010027"/>
                </a:solidFill>
                <a:latin typeface="Arial MT"/>
                <a:cs typeface="Arial MT"/>
              </a:rPr>
              <a:t>value-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add</a:t>
            </a:r>
            <a:r>
              <a:rPr dirty="0" sz="900" spc="3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900" spc="-10">
                <a:solidFill>
                  <a:srgbClr val="010027"/>
                </a:solidFill>
                <a:latin typeface="Arial MT"/>
                <a:cs typeface="Arial MT"/>
              </a:rPr>
              <a:t>software applications</a:t>
            </a:r>
            <a:endParaRPr sz="900">
              <a:latin typeface="Arial MT"/>
              <a:cs typeface="Arial MT"/>
            </a:endParaRPr>
          </a:p>
          <a:p>
            <a:pPr marL="205740" marR="111760" indent="-114300">
              <a:lnSpc>
                <a:spcPct val="100000"/>
              </a:lnSpc>
              <a:spcBef>
                <a:spcPts val="300"/>
              </a:spcBef>
              <a:buClr>
                <a:srgbClr val="009999"/>
              </a:buClr>
              <a:buFont typeface="Wingdings"/>
              <a:buChar char=""/>
              <a:tabLst>
                <a:tab pos="205740" algn="l"/>
              </a:tabLst>
            </a:pPr>
            <a:r>
              <a:rPr dirty="0" sz="900" b="1">
                <a:solidFill>
                  <a:srgbClr val="010027"/>
                </a:solidFill>
                <a:latin typeface="Arial"/>
                <a:cs typeface="Arial"/>
              </a:rPr>
              <a:t>267</a:t>
            </a:r>
            <a:r>
              <a:rPr dirty="0" sz="900" spc="-1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900" b="1">
                <a:solidFill>
                  <a:srgbClr val="010027"/>
                </a:solidFill>
                <a:latin typeface="Arial"/>
                <a:cs typeface="Arial"/>
              </a:rPr>
              <a:t>MW</a:t>
            </a:r>
            <a:r>
              <a:rPr dirty="0" sz="900" spc="-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of</a:t>
            </a:r>
            <a:r>
              <a:rPr dirty="0" sz="900" spc="-10">
                <a:solidFill>
                  <a:srgbClr val="010027"/>
                </a:solidFill>
                <a:latin typeface="Arial MT"/>
                <a:cs typeface="Arial MT"/>
              </a:rPr>
              <a:t> storage 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assets</a:t>
            </a:r>
            <a:r>
              <a:rPr dirty="0" sz="900" spc="-2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900" spc="-10">
                <a:solidFill>
                  <a:srgbClr val="010027"/>
                </a:solidFill>
                <a:latin typeface="Arial MT"/>
                <a:cs typeface="Arial MT"/>
              </a:rPr>
              <a:t>under management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75" name="object 75" descr=""/>
          <p:cNvSpPr txBox="1"/>
          <p:nvPr/>
        </p:nvSpPr>
        <p:spPr>
          <a:xfrm>
            <a:off x="624077" y="484632"/>
            <a:ext cx="506730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010027"/>
                </a:solidFill>
                <a:latin typeface="Arial MT"/>
                <a:cs typeface="Arial MT"/>
              </a:rPr>
              <a:t>By</a:t>
            </a:r>
            <a:r>
              <a:rPr dirty="0" sz="1200" spc="-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010027"/>
                </a:solidFill>
                <a:latin typeface="Arial MT"/>
                <a:cs typeface="Arial MT"/>
              </a:rPr>
              <a:t>focusing</a:t>
            </a:r>
            <a:r>
              <a:rPr dirty="0" sz="1200" spc="-2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010027"/>
                </a:solidFill>
                <a:latin typeface="Arial MT"/>
                <a:cs typeface="Arial MT"/>
              </a:rPr>
              <a:t>on</a:t>
            </a:r>
            <a:r>
              <a:rPr dirty="0" sz="1200" spc="-1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010027"/>
                </a:solidFill>
                <a:latin typeface="Arial MT"/>
                <a:cs typeface="Arial MT"/>
              </a:rPr>
              <a:t>decarbonization</a:t>
            </a:r>
            <a:r>
              <a:rPr dirty="0" sz="1200" spc="-2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010027"/>
                </a:solidFill>
                <a:latin typeface="Arial MT"/>
                <a:cs typeface="Arial MT"/>
              </a:rPr>
              <a:t>initiatives</a:t>
            </a:r>
            <a:r>
              <a:rPr dirty="0" sz="1200" spc="-2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010027"/>
                </a:solidFill>
                <a:latin typeface="Arial MT"/>
                <a:cs typeface="Arial MT"/>
              </a:rPr>
              <a:t>Siemens</a:t>
            </a:r>
            <a:r>
              <a:rPr dirty="0" sz="1200" spc="-2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010027"/>
                </a:solidFill>
                <a:latin typeface="Arial MT"/>
                <a:cs typeface="Arial MT"/>
              </a:rPr>
              <a:t>will</a:t>
            </a:r>
            <a:r>
              <a:rPr dirty="0" sz="1200" spc="-1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010027"/>
                </a:solidFill>
                <a:latin typeface="Arial MT"/>
                <a:cs typeface="Arial MT"/>
              </a:rPr>
              <a:t>be</a:t>
            </a:r>
            <a:r>
              <a:rPr dirty="0" sz="1200" spc="-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010027"/>
                </a:solidFill>
                <a:latin typeface="Arial MT"/>
                <a:cs typeface="Arial MT"/>
              </a:rPr>
              <a:t>better</a:t>
            </a:r>
            <a:r>
              <a:rPr dirty="0" sz="1200" spc="-1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010027"/>
                </a:solidFill>
                <a:latin typeface="Arial MT"/>
                <a:cs typeface="Arial MT"/>
              </a:rPr>
              <a:t>positioned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76" name="object 76" descr=""/>
          <p:cNvSpPr txBox="1"/>
          <p:nvPr/>
        </p:nvSpPr>
        <p:spPr>
          <a:xfrm>
            <a:off x="4385817" y="819912"/>
            <a:ext cx="4185285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dirty="0" sz="1400" spc="-10" b="1">
                <a:solidFill>
                  <a:srgbClr val="03234D"/>
                </a:solidFill>
                <a:latin typeface="Arial"/>
                <a:cs typeface="Arial"/>
              </a:rPr>
              <a:t>Enhance</a:t>
            </a:r>
            <a:r>
              <a:rPr dirty="0" sz="1400" spc="-70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3234D"/>
                </a:solidFill>
                <a:latin typeface="Arial"/>
                <a:cs typeface="Arial"/>
              </a:rPr>
              <a:t>AI</a:t>
            </a:r>
            <a:r>
              <a:rPr dirty="0" sz="1400" spc="-10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3234D"/>
                </a:solidFill>
                <a:latin typeface="Arial"/>
                <a:cs typeface="Arial"/>
              </a:rPr>
              <a:t>capabilities</a:t>
            </a:r>
            <a:r>
              <a:rPr dirty="0" sz="1400" spc="-30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3234D"/>
                </a:solidFill>
                <a:latin typeface="Arial"/>
                <a:cs typeface="Arial"/>
              </a:rPr>
              <a:t>through</a:t>
            </a:r>
            <a:r>
              <a:rPr dirty="0" sz="1400" spc="-25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3234D"/>
                </a:solidFill>
                <a:latin typeface="Arial"/>
                <a:cs typeface="Arial"/>
              </a:rPr>
              <a:t>a</a:t>
            </a:r>
            <a:r>
              <a:rPr dirty="0" sz="1400" spc="-10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3234D"/>
                </a:solidFill>
                <a:latin typeface="Arial"/>
                <a:cs typeface="Arial"/>
              </a:rPr>
              <a:t>combined</a:t>
            </a:r>
            <a:r>
              <a:rPr dirty="0" sz="1400" spc="-70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400" spc="-25" b="1">
                <a:solidFill>
                  <a:srgbClr val="03234D"/>
                </a:solidFill>
                <a:latin typeface="Arial"/>
                <a:cs typeface="Arial"/>
              </a:rPr>
              <a:t>APM </a:t>
            </a:r>
            <a:r>
              <a:rPr dirty="0" sz="1400" spc="-10" b="1">
                <a:solidFill>
                  <a:srgbClr val="03234D"/>
                </a:solidFill>
                <a:latin typeface="Arial"/>
                <a:cs typeface="Arial"/>
              </a:rPr>
              <a:t>platform</a:t>
            </a:r>
            <a:endParaRPr sz="1400">
              <a:latin typeface="Arial"/>
              <a:cs typeface="Arial"/>
            </a:endParaRPr>
          </a:p>
        </p:txBody>
      </p:sp>
      <p:sp>
        <p:nvSpPr>
          <p:cNvPr id="77" name="object 77"/>
          <p:cNvSpPr txBox="1">
            <a:spLocks noGrp="1"/>
          </p:cNvSpPr>
          <p:nvPr>
            <p:ph type="title"/>
          </p:nvPr>
        </p:nvSpPr>
        <p:spPr>
          <a:xfrm>
            <a:off x="624077" y="211836"/>
            <a:ext cx="3105150" cy="3302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009999"/>
                </a:solidFill>
              </a:rPr>
              <a:t>Post</a:t>
            </a:r>
            <a:r>
              <a:rPr dirty="0" spc="-120">
                <a:solidFill>
                  <a:srgbClr val="009999"/>
                </a:solidFill>
              </a:rPr>
              <a:t> </a:t>
            </a:r>
            <a:r>
              <a:rPr dirty="0">
                <a:solidFill>
                  <a:srgbClr val="009999"/>
                </a:solidFill>
              </a:rPr>
              <a:t>Acquisition</a:t>
            </a:r>
            <a:r>
              <a:rPr dirty="0" spc="-40">
                <a:solidFill>
                  <a:srgbClr val="009999"/>
                </a:solidFill>
              </a:rPr>
              <a:t> </a:t>
            </a:r>
            <a:r>
              <a:rPr dirty="0" spc="-10">
                <a:solidFill>
                  <a:srgbClr val="009999"/>
                </a:solidFill>
              </a:rPr>
              <a:t>Strategy</a:t>
            </a:r>
          </a:p>
        </p:txBody>
      </p:sp>
      <p:sp>
        <p:nvSpPr>
          <p:cNvPr id="78" name="object 78" descr=""/>
          <p:cNvSpPr txBox="1"/>
          <p:nvPr/>
        </p:nvSpPr>
        <p:spPr>
          <a:xfrm>
            <a:off x="8943340" y="885444"/>
            <a:ext cx="2715260" cy="2387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400" b="1">
                <a:solidFill>
                  <a:srgbClr val="03234D"/>
                </a:solidFill>
                <a:latin typeface="Arial"/>
                <a:cs typeface="Arial"/>
              </a:rPr>
              <a:t>Capitalize</a:t>
            </a:r>
            <a:r>
              <a:rPr dirty="0" sz="1400" spc="-45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3234D"/>
                </a:solidFill>
                <a:latin typeface="Arial"/>
                <a:cs typeface="Arial"/>
              </a:rPr>
              <a:t>on</a:t>
            </a:r>
            <a:r>
              <a:rPr dirty="0" sz="1400" spc="-25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3234D"/>
                </a:solidFill>
                <a:latin typeface="Arial"/>
                <a:cs typeface="Arial"/>
              </a:rPr>
              <a:t>new</a:t>
            </a:r>
            <a:r>
              <a:rPr dirty="0" sz="1400" spc="-25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3234D"/>
                </a:solidFill>
                <a:latin typeface="Arial"/>
                <a:cs typeface="Arial"/>
              </a:rPr>
              <a:t>solar</a:t>
            </a:r>
            <a:r>
              <a:rPr dirty="0" sz="1400" spc="-35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400" spc="-10" b="1">
                <a:solidFill>
                  <a:srgbClr val="03234D"/>
                </a:solidFill>
                <a:latin typeface="Arial"/>
                <a:cs typeface="Arial"/>
              </a:rPr>
              <a:t>markets</a:t>
            </a:r>
            <a:endParaRPr sz="1400">
              <a:latin typeface="Arial"/>
              <a:cs typeface="Arial"/>
            </a:endParaRPr>
          </a:p>
        </p:txBody>
      </p:sp>
      <p:sp>
        <p:nvSpPr>
          <p:cNvPr id="79" name="object 79" descr=""/>
          <p:cNvSpPr txBox="1"/>
          <p:nvPr/>
        </p:nvSpPr>
        <p:spPr>
          <a:xfrm>
            <a:off x="1443736" y="4489957"/>
            <a:ext cx="1511300" cy="50545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193040">
              <a:lnSpc>
                <a:spcPct val="100000"/>
              </a:lnSpc>
              <a:spcBef>
                <a:spcPts val="100"/>
              </a:spcBef>
            </a:pPr>
            <a:r>
              <a:rPr dirty="0" sz="1050" b="1">
                <a:solidFill>
                  <a:srgbClr val="000028"/>
                </a:solidFill>
                <a:latin typeface="Calibri"/>
                <a:cs typeface="Calibri"/>
              </a:rPr>
              <a:t>Combined</a:t>
            </a:r>
            <a:r>
              <a:rPr dirty="0" sz="1050" spc="-20" b="1">
                <a:solidFill>
                  <a:srgbClr val="000028"/>
                </a:solidFill>
                <a:latin typeface="Calibri"/>
                <a:cs typeface="Calibri"/>
              </a:rPr>
              <a:t> </a:t>
            </a:r>
            <a:r>
              <a:rPr dirty="0" sz="1050" spc="-10" b="1">
                <a:solidFill>
                  <a:srgbClr val="000028"/>
                </a:solidFill>
                <a:latin typeface="Calibri"/>
                <a:cs typeface="Calibri"/>
              </a:rPr>
              <a:t>solutions </a:t>
            </a:r>
            <a:r>
              <a:rPr dirty="0" sz="1050" b="1">
                <a:solidFill>
                  <a:srgbClr val="000028"/>
                </a:solidFill>
                <a:latin typeface="Calibri"/>
                <a:cs typeface="Calibri"/>
              </a:rPr>
              <a:t>position</a:t>
            </a:r>
            <a:r>
              <a:rPr dirty="0" sz="1050" spc="-15" b="1">
                <a:solidFill>
                  <a:srgbClr val="000028"/>
                </a:solidFill>
                <a:latin typeface="Calibri"/>
                <a:cs typeface="Calibri"/>
              </a:rPr>
              <a:t> </a:t>
            </a:r>
            <a:r>
              <a:rPr dirty="0" sz="1050" b="1">
                <a:solidFill>
                  <a:srgbClr val="000028"/>
                </a:solidFill>
                <a:latin typeface="Calibri"/>
                <a:cs typeface="Calibri"/>
              </a:rPr>
              <a:t>Stem</a:t>
            </a:r>
            <a:r>
              <a:rPr dirty="0" sz="1050" spc="-15" b="1">
                <a:solidFill>
                  <a:srgbClr val="000028"/>
                </a:solidFill>
                <a:latin typeface="Calibri"/>
                <a:cs typeface="Calibri"/>
              </a:rPr>
              <a:t> </a:t>
            </a:r>
            <a:r>
              <a:rPr dirty="0" sz="1050" b="1">
                <a:solidFill>
                  <a:srgbClr val="000028"/>
                </a:solidFill>
                <a:latin typeface="Calibri"/>
                <a:cs typeface="Calibri"/>
              </a:rPr>
              <a:t>+</a:t>
            </a:r>
            <a:r>
              <a:rPr dirty="0" sz="1050" spc="-15" b="1">
                <a:solidFill>
                  <a:srgbClr val="000028"/>
                </a:solidFill>
                <a:latin typeface="Calibri"/>
                <a:cs typeface="Calibri"/>
              </a:rPr>
              <a:t> </a:t>
            </a:r>
            <a:r>
              <a:rPr dirty="0" sz="1050" spc="-10" b="1">
                <a:solidFill>
                  <a:srgbClr val="000028"/>
                </a:solidFill>
                <a:latin typeface="Calibri"/>
                <a:cs typeface="Calibri"/>
              </a:rPr>
              <a:t>Fluence</a:t>
            </a:r>
            <a:r>
              <a:rPr dirty="0" sz="1050" spc="-15" b="1">
                <a:solidFill>
                  <a:srgbClr val="000028"/>
                </a:solidFill>
                <a:latin typeface="Calibri"/>
                <a:cs typeface="Calibri"/>
              </a:rPr>
              <a:t> </a:t>
            </a:r>
            <a:r>
              <a:rPr dirty="0" sz="1050" spc="-25" b="1">
                <a:solidFill>
                  <a:srgbClr val="000028"/>
                </a:solidFill>
                <a:latin typeface="Calibri"/>
                <a:cs typeface="Calibri"/>
              </a:rPr>
              <a:t>to </a:t>
            </a:r>
            <a:r>
              <a:rPr dirty="0" sz="1050" b="1">
                <a:solidFill>
                  <a:srgbClr val="000028"/>
                </a:solidFill>
                <a:latin typeface="Calibri"/>
                <a:cs typeface="Calibri"/>
              </a:rPr>
              <a:t>be</a:t>
            </a:r>
            <a:r>
              <a:rPr dirty="0" sz="1050" spc="-15" b="1">
                <a:solidFill>
                  <a:srgbClr val="000028"/>
                </a:solidFill>
                <a:latin typeface="Calibri"/>
                <a:cs typeface="Calibri"/>
              </a:rPr>
              <a:t> </a:t>
            </a:r>
            <a:r>
              <a:rPr dirty="0" sz="1050" b="1">
                <a:solidFill>
                  <a:srgbClr val="000028"/>
                </a:solidFill>
                <a:latin typeface="Calibri"/>
                <a:cs typeface="Calibri"/>
              </a:rPr>
              <a:t>a</a:t>
            </a:r>
            <a:r>
              <a:rPr dirty="0" sz="1050" spc="-20" b="1">
                <a:solidFill>
                  <a:srgbClr val="000028"/>
                </a:solidFill>
                <a:latin typeface="Calibri"/>
                <a:cs typeface="Calibri"/>
              </a:rPr>
              <a:t> </a:t>
            </a:r>
            <a:r>
              <a:rPr dirty="0" sz="1050" b="1">
                <a:solidFill>
                  <a:srgbClr val="000028"/>
                </a:solidFill>
                <a:latin typeface="Calibri"/>
                <a:cs typeface="Calibri"/>
              </a:rPr>
              <a:t>clear</a:t>
            </a:r>
            <a:r>
              <a:rPr dirty="0" sz="1050" spc="-15" b="1">
                <a:solidFill>
                  <a:srgbClr val="000028"/>
                </a:solidFill>
                <a:latin typeface="Calibri"/>
                <a:cs typeface="Calibri"/>
              </a:rPr>
              <a:t> </a:t>
            </a:r>
            <a:r>
              <a:rPr dirty="0" sz="1050" b="1">
                <a:solidFill>
                  <a:srgbClr val="000028"/>
                </a:solidFill>
                <a:latin typeface="Calibri"/>
                <a:cs typeface="Calibri"/>
              </a:rPr>
              <a:t>leader</a:t>
            </a:r>
            <a:r>
              <a:rPr dirty="0" sz="1050" spc="-15" b="1">
                <a:solidFill>
                  <a:srgbClr val="000028"/>
                </a:solidFill>
                <a:latin typeface="Calibri"/>
                <a:cs typeface="Calibri"/>
              </a:rPr>
              <a:t> </a:t>
            </a:r>
            <a:r>
              <a:rPr dirty="0" sz="1050" b="1">
                <a:solidFill>
                  <a:srgbClr val="000028"/>
                </a:solidFill>
                <a:latin typeface="Calibri"/>
                <a:cs typeface="Calibri"/>
              </a:rPr>
              <a:t>in</a:t>
            </a:r>
            <a:r>
              <a:rPr dirty="0" sz="1050" spc="-10" b="1">
                <a:solidFill>
                  <a:srgbClr val="000028"/>
                </a:solidFill>
                <a:latin typeface="Calibri"/>
                <a:cs typeface="Calibri"/>
              </a:rPr>
              <a:t> battery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80" name="object 80" descr=""/>
          <p:cNvSpPr txBox="1"/>
          <p:nvPr/>
        </p:nvSpPr>
        <p:spPr>
          <a:xfrm>
            <a:off x="1711198" y="4970017"/>
            <a:ext cx="976630" cy="1854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50" b="1">
                <a:solidFill>
                  <a:srgbClr val="000028"/>
                </a:solidFill>
                <a:latin typeface="Calibri"/>
                <a:cs typeface="Calibri"/>
              </a:rPr>
              <a:t>storage</a:t>
            </a:r>
            <a:r>
              <a:rPr dirty="0" sz="1050" spc="-25" b="1">
                <a:solidFill>
                  <a:srgbClr val="000028"/>
                </a:solidFill>
                <a:latin typeface="Calibri"/>
                <a:cs typeface="Calibri"/>
              </a:rPr>
              <a:t> </a:t>
            </a:r>
            <a:r>
              <a:rPr dirty="0" sz="1050" b="1">
                <a:solidFill>
                  <a:srgbClr val="000028"/>
                </a:solidFill>
                <a:latin typeface="Calibri"/>
                <a:cs typeface="Calibri"/>
              </a:rPr>
              <a:t>and</a:t>
            </a:r>
            <a:r>
              <a:rPr dirty="0" sz="1050" spc="-20" b="1">
                <a:solidFill>
                  <a:srgbClr val="000028"/>
                </a:solidFill>
                <a:latin typeface="Calibri"/>
                <a:cs typeface="Calibri"/>
              </a:rPr>
              <a:t> </a:t>
            </a:r>
            <a:r>
              <a:rPr dirty="0" sz="1050" spc="-25" b="1">
                <a:solidFill>
                  <a:srgbClr val="000028"/>
                </a:solidFill>
                <a:latin typeface="Calibri"/>
                <a:cs typeface="Calibri"/>
              </a:rPr>
              <a:t>APM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81" name="object 81" descr=""/>
          <p:cNvSpPr/>
          <p:nvPr/>
        </p:nvSpPr>
        <p:spPr>
          <a:xfrm>
            <a:off x="4624578" y="3880865"/>
            <a:ext cx="168910" cy="2385060"/>
          </a:xfrm>
          <a:custGeom>
            <a:avLst/>
            <a:gdLst/>
            <a:ahLst/>
            <a:cxnLst/>
            <a:rect l="l" t="t" r="r" b="b"/>
            <a:pathLst>
              <a:path w="168910" h="2385060">
                <a:moveTo>
                  <a:pt x="0" y="0"/>
                </a:moveTo>
                <a:lnTo>
                  <a:pt x="0" y="2385059"/>
                </a:lnTo>
                <a:lnTo>
                  <a:pt x="168401" y="1192529"/>
                </a:lnTo>
                <a:lnTo>
                  <a:pt x="0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82" name="object 82" descr="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8811006" y="795020"/>
            <a:ext cx="2198751" cy="2304910"/>
          </a:xfrm>
          <a:prstGeom prst="rect">
            <a:avLst/>
          </a:prstGeom>
        </p:spPr>
      </p:pic>
      <p:sp>
        <p:nvSpPr>
          <p:cNvPr id="83" name="object 83" descr=""/>
          <p:cNvSpPr txBox="1"/>
          <p:nvPr/>
        </p:nvSpPr>
        <p:spPr>
          <a:xfrm>
            <a:off x="10068559" y="2602484"/>
            <a:ext cx="1790064" cy="1123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84150" marR="60960" indent="-171450">
              <a:lnSpc>
                <a:spcPct val="100000"/>
              </a:lnSpc>
              <a:spcBef>
                <a:spcPts val="100"/>
              </a:spcBef>
              <a:buClr>
                <a:srgbClr val="009999"/>
              </a:buClr>
              <a:buFont typeface="Wingdings"/>
              <a:buChar char=""/>
              <a:tabLst>
                <a:tab pos="184150" algn="l"/>
              </a:tabLst>
            </a:pP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Northeastern</a:t>
            </a:r>
            <a:r>
              <a:rPr dirty="0" sz="90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America</a:t>
            </a:r>
            <a:r>
              <a:rPr dirty="0" sz="90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is</a:t>
            </a:r>
            <a:r>
              <a:rPr dirty="0" sz="90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set</a:t>
            </a:r>
            <a:r>
              <a:rPr dirty="0" sz="90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 spc="-25">
                <a:solidFill>
                  <a:srgbClr val="03234D"/>
                </a:solidFill>
                <a:latin typeface="Arial MT"/>
                <a:cs typeface="Arial MT"/>
              </a:rPr>
              <a:t>to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be</a:t>
            </a:r>
            <a:r>
              <a:rPr dirty="0" sz="90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the</a:t>
            </a:r>
            <a:r>
              <a:rPr dirty="0" sz="90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 b="1">
                <a:solidFill>
                  <a:srgbClr val="03234D"/>
                </a:solidFill>
                <a:latin typeface="Arial"/>
                <a:cs typeface="Arial"/>
              </a:rPr>
              <a:t>next</a:t>
            </a:r>
            <a:r>
              <a:rPr dirty="0" sz="900" spc="-15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900" b="1">
                <a:solidFill>
                  <a:srgbClr val="03234D"/>
                </a:solidFill>
                <a:latin typeface="Arial"/>
                <a:cs typeface="Arial"/>
              </a:rPr>
              <a:t>largest</a:t>
            </a:r>
            <a:r>
              <a:rPr dirty="0" sz="900" spc="-10" b="1">
                <a:solidFill>
                  <a:srgbClr val="03234D"/>
                </a:solidFill>
                <a:latin typeface="Arial"/>
                <a:cs typeface="Arial"/>
              </a:rPr>
              <a:t> Solar </a:t>
            </a:r>
            <a:r>
              <a:rPr dirty="0" sz="900" b="1">
                <a:solidFill>
                  <a:srgbClr val="03234D"/>
                </a:solidFill>
                <a:latin typeface="Arial"/>
                <a:cs typeface="Arial"/>
              </a:rPr>
              <a:t>Energy</a:t>
            </a:r>
            <a:r>
              <a:rPr dirty="0" sz="900" spc="-15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900" b="1">
                <a:solidFill>
                  <a:srgbClr val="03234D"/>
                </a:solidFill>
                <a:latin typeface="Arial"/>
                <a:cs typeface="Arial"/>
              </a:rPr>
              <a:t>market</a:t>
            </a:r>
            <a:r>
              <a:rPr dirty="0" sz="900" spc="-15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in</a:t>
            </a:r>
            <a:r>
              <a:rPr dirty="0" sz="900" spc="-1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the</a:t>
            </a:r>
            <a:r>
              <a:rPr dirty="0" sz="900" spc="-1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 spc="-10">
                <a:solidFill>
                  <a:srgbClr val="03234D"/>
                </a:solidFill>
                <a:latin typeface="Arial MT"/>
                <a:cs typeface="Arial MT"/>
              </a:rPr>
              <a:t>United States</a:t>
            </a:r>
            <a:endParaRPr sz="900">
              <a:latin typeface="Arial MT"/>
              <a:cs typeface="Arial MT"/>
            </a:endParaRPr>
          </a:p>
          <a:p>
            <a:pPr marL="184150" marR="5080" indent="-171450">
              <a:lnSpc>
                <a:spcPct val="100000"/>
              </a:lnSpc>
              <a:buClr>
                <a:srgbClr val="009999"/>
              </a:buClr>
              <a:buFont typeface="Wingdings"/>
              <a:buChar char=""/>
              <a:tabLst>
                <a:tab pos="184150" algn="l"/>
              </a:tabLst>
            </a:pP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Due</a:t>
            </a:r>
            <a:r>
              <a:rPr dirty="0" sz="900" spc="-1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to</a:t>
            </a:r>
            <a:r>
              <a:rPr dirty="0" sz="90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long</a:t>
            </a:r>
            <a:r>
              <a:rPr dirty="0" sz="900" spc="-1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winters,</a:t>
            </a:r>
            <a:r>
              <a:rPr dirty="0" sz="900" spc="1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and</a:t>
            </a:r>
            <a:r>
              <a:rPr dirty="0" sz="900" spc="-10">
                <a:solidFill>
                  <a:srgbClr val="03234D"/>
                </a:solidFill>
                <a:latin typeface="Arial MT"/>
                <a:cs typeface="Arial MT"/>
              </a:rPr>
              <a:t> limited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sunlight,</a:t>
            </a:r>
            <a:r>
              <a:rPr dirty="0" sz="900" spc="-1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the</a:t>
            </a:r>
            <a:r>
              <a:rPr dirty="0" sz="900" spc="-1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 b="1">
                <a:solidFill>
                  <a:srgbClr val="03234D"/>
                </a:solidFill>
                <a:latin typeface="Arial"/>
                <a:cs typeface="Arial"/>
              </a:rPr>
              <a:t>ability</a:t>
            </a:r>
            <a:r>
              <a:rPr dirty="0" sz="900" spc="-30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900" b="1">
                <a:solidFill>
                  <a:srgbClr val="03234D"/>
                </a:solidFill>
                <a:latin typeface="Arial"/>
                <a:cs typeface="Arial"/>
              </a:rPr>
              <a:t>to</a:t>
            </a:r>
            <a:r>
              <a:rPr dirty="0" sz="900" spc="-20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900" spc="-10" b="1">
                <a:solidFill>
                  <a:srgbClr val="03234D"/>
                </a:solidFill>
                <a:latin typeface="Arial"/>
                <a:cs typeface="Arial"/>
              </a:rPr>
              <a:t>store </a:t>
            </a:r>
            <a:r>
              <a:rPr dirty="0" sz="900" b="1">
                <a:solidFill>
                  <a:srgbClr val="03234D"/>
                </a:solidFill>
                <a:latin typeface="Arial"/>
                <a:cs typeface="Arial"/>
              </a:rPr>
              <a:t>energy</a:t>
            </a:r>
            <a:r>
              <a:rPr dirty="0" sz="900" spc="-15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in</a:t>
            </a:r>
            <a:r>
              <a:rPr dirty="0" sz="900" spc="-1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these</a:t>
            </a:r>
            <a:r>
              <a:rPr dirty="0" sz="900" spc="-1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markets</a:t>
            </a:r>
            <a:r>
              <a:rPr dirty="0" sz="900" spc="-1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 spc="-20">
                <a:solidFill>
                  <a:srgbClr val="03234D"/>
                </a:solidFill>
                <a:latin typeface="Arial MT"/>
                <a:cs typeface="Arial MT"/>
              </a:rPr>
              <a:t>will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fetch</a:t>
            </a:r>
            <a:r>
              <a:rPr dirty="0" sz="90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a</a:t>
            </a:r>
            <a:r>
              <a:rPr dirty="0" sz="900" spc="-1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 spc="-10" b="1">
                <a:solidFill>
                  <a:srgbClr val="03234D"/>
                </a:solidFill>
                <a:latin typeface="Arial"/>
                <a:cs typeface="Arial"/>
              </a:rPr>
              <a:t>premium</a:t>
            </a:r>
            <a:endParaRPr sz="900">
              <a:latin typeface="Arial"/>
              <a:cs typeface="Arial"/>
            </a:endParaRPr>
          </a:p>
        </p:txBody>
      </p:sp>
      <p:sp>
        <p:nvSpPr>
          <p:cNvPr id="84" name="object 84" descr=""/>
          <p:cNvSpPr/>
          <p:nvPr/>
        </p:nvSpPr>
        <p:spPr>
          <a:xfrm>
            <a:off x="8911590" y="2408427"/>
            <a:ext cx="1092200" cy="1291590"/>
          </a:xfrm>
          <a:custGeom>
            <a:avLst/>
            <a:gdLst/>
            <a:ahLst/>
            <a:cxnLst/>
            <a:rect l="l" t="t" r="r" b="b"/>
            <a:pathLst>
              <a:path w="1092200" h="1291589">
                <a:moveTo>
                  <a:pt x="1032001" y="0"/>
                </a:moveTo>
                <a:lnTo>
                  <a:pt x="636904" y="696722"/>
                </a:lnTo>
                <a:lnTo>
                  <a:pt x="0" y="696722"/>
                </a:lnTo>
                <a:lnTo>
                  <a:pt x="0" y="1291082"/>
                </a:lnTo>
                <a:lnTo>
                  <a:pt x="1091945" y="1291082"/>
                </a:lnTo>
                <a:lnTo>
                  <a:pt x="1091945" y="696722"/>
                </a:lnTo>
                <a:lnTo>
                  <a:pt x="909954" y="696722"/>
                </a:lnTo>
                <a:lnTo>
                  <a:pt x="1032001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5" name="object 85" descr=""/>
          <p:cNvSpPr txBox="1"/>
          <p:nvPr/>
        </p:nvSpPr>
        <p:spPr>
          <a:xfrm>
            <a:off x="8996680" y="3173475"/>
            <a:ext cx="923290" cy="4527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700" marR="5080" indent="-635">
              <a:lnSpc>
                <a:spcPct val="100000"/>
              </a:lnSpc>
              <a:spcBef>
                <a:spcPts val="100"/>
              </a:spcBef>
            </a:pPr>
            <a:r>
              <a:rPr dirty="0" sz="700" b="1">
                <a:solidFill>
                  <a:srgbClr val="010027"/>
                </a:solidFill>
                <a:latin typeface="Arial"/>
                <a:cs typeface="Arial"/>
              </a:rPr>
              <a:t>NY</a:t>
            </a:r>
            <a:r>
              <a:rPr dirty="0" sz="700" spc="-1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700" b="1">
                <a:solidFill>
                  <a:srgbClr val="010027"/>
                </a:solidFill>
                <a:latin typeface="Arial"/>
                <a:cs typeface="Arial"/>
              </a:rPr>
              <a:t>State</a:t>
            </a:r>
            <a:r>
              <a:rPr dirty="0" sz="700" spc="-1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700" b="1">
                <a:solidFill>
                  <a:srgbClr val="010027"/>
                </a:solidFill>
                <a:latin typeface="Arial"/>
                <a:cs typeface="Arial"/>
              </a:rPr>
              <a:t>Goal</a:t>
            </a:r>
            <a:r>
              <a:rPr dirty="0" sz="700" spc="-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700" b="1">
                <a:solidFill>
                  <a:srgbClr val="010027"/>
                </a:solidFill>
                <a:latin typeface="Arial"/>
                <a:cs typeface="Arial"/>
              </a:rPr>
              <a:t>of</a:t>
            </a:r>
            <a:r>
              <a:rPr dirty="0" sz="700" spc="-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700" spc="-25" b="1">
                <a:solidFill>
                  <a:srgbClr val="010027"/>
                </a:solidFill>
                <a:latin typeface="Arial"/>
                <a:cs typeface="Arial"/>
              </a:rPr>
              <a:t>70</a:t>
            </a:r>
            <a:r>
              <a:rPr dirty="0" sz="700" spc="50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700" b="1">
                <a:solidFill>
                  <a:srgbClr val="010027"/>
                </a:solidFill>
                <a:latin typeface="Arial"/>
                <a:cs typeface="Arial"/>
              </a:rPr>
              <a:t>percent</a:t>
            </a:r>
            <a:r>
              <a:rPr dirty="0" sz="700" spc="-2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700" spc="-10" b="1">
                <a:solidFill>
                  <a:srgbClr val="010027"/>
                </a:solidFill>
                <a:latin typeface="Arial"/>
                <a:cs typeface="Arial"/>
              </a:rPr>
              <a:t>renewable</a:t>
            </a:r>
            <a:r>
              <a:rPr dirty="0" sz="700" spc="50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700" b="1">
                <a:solidFill>
                  <a:srgbClr val="010027"/>
                </a:solidFill>
                <a:latin typeface="Arial"/>
                <a:cs typeface="Arial"/>
              </a:rPr>
              <a:t>electricity</a:t>
            </a:r>
            <a:r>
              <a:rPr dirty="0" sz="700" spc="-4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700" spc="-10" b="1">
                <a:solidFill>
                  <a:srgbClr val="010027"/>
                </a:solidFill>
                <a:latin typeface="Arial"/>
                <a:cs typeface="Arial"/>
              </a:rPr>
              <a:t>generation</a:t>
            </a:r>
            <a:r>
              <a:rPr dirty="0" sz="700" spc="50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700" b="1">
                <a:solidFill>
                  <a:srgbClr val="010027"/>
                </a:solidFill>
                <a:latin typeface="Arial"/>
                <a:cs typeface="Arial"/>
              </a:rPr>
              <a:t>by</a:t>
            </a:r>
            <a:r>
              <a:rPr dirty="0" sz="700" spc="-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700" spc="-20" b="1">
                <a:solidFill>
                  <a:srgbClr val="010027"/>
                </a:solidFill>
                <a:latin typeface="Arial"/>
                <a:cs typeface="Arial"/>
              </a:rPr>
              <a:t>2030</a:t>
            </a:r>
            <a:endParaRPr sz="700">
              <a:latin typeface="Arial"/>
              <a:cs typeface="Arial"/>
            </a:endParaRPr>
          </a:p>
        </p:txBody>
      </p:sp>
      <p:sp>
        <p:nvSpPr>
          <p:cNvPr id="86" name="object 86" descr=""/>
          <p:cNvSpPr/>
          <p:nvPr/>
        </p:nvSpPr>
        <p:spPr>
          <a:xfrm>
            <a:off x="10361548" y="1803654"/>
            <a:ext cx="1480185" cy="594360"/>
          </a:xfrm>
          <a:custGeom>
            <a:avLst/>
            <a:gdLst/>
            <a:ahLst/>
            <a:cxnLst/>
            <a:rect l="l" t="t" r="r" b="b"/>
            <a:pathLst>
              <a:path w="1480184" h="594360">
                <a:moveTo>
                  <a:pt x="1479930" y="0"/>
                </a:moveTo>
                <a:lnTo>
                  <a:pt x="590676" y="0"/>
                </a:lnTo>
                <a:lnTo>
                  <a:pt x="590676" y="346710"/>
                </a:lnTo>
                <a:lnTo>
                  <a:pt x="0" y="457708"/>
                </a:lnTo>
                <a:lnTo>
                  <a:pt x="590676" y="495300"/>
                </a:lnTo>
                <a:lnTo>
                  <a:pt x="590676" y="594360"/>
                </a:lnTo>
                <a:lnTo>
                  <a:pt x="1479930" y="594360"/>
                </a:lnTo>
                <a:lnTo>
                  <a:pt x="1479930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7" name="object 87" descr=""/>
          <p:cNvSpPr txBox="1"/>
          <p:nvPr/>
        </p:nvSpPr>
        <p:spPr>
          <a:xfrm>
            <a:off x="11035538" y="1871980"/>
            <a:ext cx="723265" cy="4527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700" b="1">
                <a:solidFill>
                  <a:srgbClr val="010027"/>
                </a:solidFill>
                <a:latin typeface="Arial"/>
                <a:cs typeface="Arial"/>
              </a:rPr>
              <a:t>MA</a:t>
            </a:r>
            <a:r>
              <a:rPr dirty="0" sz="700" spc="-2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700" b="1">
                <a:solidFill>
                  <a:srgbClr val="010027"/>
                </a:solidFill>
                <a:latin typeface="Arial"/>
                <a:cs typeface="Arial"/>
              </a:rPr>
              <a:t>State</a:t>
            </a:r>
            <a:r>
              <a:rPr dirty="0" sz="700" spc="-1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700" b="1">
                <a:solidFill>
                  <a:srgbClr val="010027"/>
                </a:solidFill>
                <a:latin typeface="Arial"/>
                <a:cs typeface="Arial"/>
              </a:rPr>
              <a:t>goal</a:t>
            </a:r>
            <a:r>
              <a:rPr dirty="0" sz="700" spc="-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700" spc="-25" b="1">
                <a:solidFill>
                  <a:srgbClr val="010027"/>
                </a:solidFill>
                <a:latin typeface="Arial"/>
                <a:cs typeface="Arial"/>
              </a:rPr>
              <a:t>of</a:t>
            </a:r>
            <a:r>
              <a:rPr dirty="0" sz="700" spc="50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700" spc="-10" b="1">
                <a:solidFill>
                  <a:srgbClr val="010027"/>
                </a:solidFill>
                <a:latin typeface="Arial"/>
                <a:cs typeface="Arial"/>
              </a:rPr>
              <a:t>net-</a:t>
            </a:r>
            <a:r>
              <a:rPr dirty="0" sz="700" spc="-20" b="1">
                <a:solidFill>
                  <a:srgbClr val="010027"/>
                </a:solidFill>
                <a:latin typeface="Arial"/>
                <a:cs typeface="Arial"/>
              </a:rPr>
              <a:t>zero</a:t>
            </a:r>
            <a:r>
              <a:rPr dirty="0" sz="700" spc="50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700" b="1">
                <a:solidFill>
                  <a:srgbClr val="010027"/>
                </a:solidFill>
                <a:latin typeface="Arial"/>
                <a:cs typeface="Arial"/>
              </a:rPr>
              <a:t>emissions</a:t>
            </a:r>
            <a:r>
              <a:rPr dirty="0" sz="700" spc="-3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700" spc="-25" b="1">
                <a:solidFill>
                  <a:srgbClr val="010027"/>
                </a:solidFill>
                <a:latin typeface="Arial"/>
                <a:cs typeface="Arial"/>
              </a:rPr>
              <a:t>by</a:t>
            </a:r>
            <a:r>
              <a:rPr dirty="0" sz="700" spc="50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700" spc="-20" b="1">
                <a:solidFill>
                  <a:srgbClr val="010027"/>
                </a:solidFill>
                <a:latin typeface="Arial"/>
                <a:cs typeface="Arial"/>
              </a:rPr>
              <a:t>2050</a:t>
            </a:r>
            <a:endParaRPr sz="700">
              <a:latin typeface="Arial"/>
              <a:cs typeface="Arial"/>
            </a:endParaRPr>
          </a:p>
        </p:txBody>
      </p:sp>
      <p:grpSp>
        <p:nvGrpSpPr>
          <p:cNvPr id="88" name="object 88" descr=""/>
          <p:cNvGrpSpPr/>
          <p:nvPr/>
        </p:nvGrpSpPr>
        <p:grpSpPr>
          <a:xfrm>
            <a:off x="1712214" y="2362200"/>
            <a:ext cx="1290955" cy="1431290"/>
            <a:chOff x="1712214" y="2362200"/>
            <a:chExt cx="1290955" cy="1431290"/>
          </a:xfrm>
        </p:grpSpPr>
        <p:pic>
          <p:nvPicPr>
            <p:cNvPr id="89" name="object 8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892046" y="2362200"/>
              <a:ext cx="930402" cy="302513"/>
            </a:xfrm>
            <a:prstGeom prst="rect">
              <a:avLst/>
            </a:prstGeom>
          </p:spPr>
        </p:pic>
        <p:sp>
          <p:nvSpPr>
            <p:cNvPr id="90" name="object 90" descr=""/>
            <p:cNvSpPr/>
            <p:nvPr/>
          </p:nvSpPr>
          <p:spPr>
            <a:xfrm>
              <a:off x="1712214" y="2764916"/>
              <a:ext cx="1290955" cy="1028700"/>
            </a:xfrm>
            <a:custGeom>
              <a:avLst/>
              <a:gdLst/>
              <a:ahLst/>
              <a:cxnLst/>
              <a:rect l="l" t="t" r="r" b="b"/>
              <a:pathLst>
                <a:path w="1290955" h="1028700">
                  <a:moveTo>
                    <a:pt x="701548" y="0"/>
                  </a:moveTo>
                  <a:lnTo>
                    <a:pt x="752983" y="293750"/>
                  </a:lnTo>
                  <a:lnTo>
                    <a:pt x="0" y="293750"/>
                  </a:lnTo>
                  <a:lnTo>
                    <a:pt x="0" y="1028319"/>
                  </a:lnTo>
                  <a:lnTo>
                    <a:pt x="1290828" y="1028319"/>
                  </a:lnTo>
                  <a:lnTo>
                    <a:pt x="1290828" y="293750"/>
                  </a:lnTo>
                  <a:lnTo>
                    <a:pt x="1075690" y="293750"/>
                  </a:lnTo>
                  <a:lnTo>
                    <a:pt x="701548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1" name="object 91" descr=""/>
          <p:cNvSpPr txBox="1"/>
          <p:nvPr/>
        </p:nvSpPr>
        <p:spPr>
          <a:xfrm>
            <a:off x="1800098" y="3196843"/>
            <a:ext cx="1114425" cy="4527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065" marR="5080">
              <a:lnSpc>
                <a:spcPct val="100000"/>
              </a:lnSpc>
              <a:spcBef>
                <a:spcPts val="100"/>
              </a:spcBef>
            </a:pPr>
            <a:r>
              <a:rPr dirty="0" sz="700" b="1">
                <a:solidFill>
                  <a:srgbClr val="010027"/>
                </a:solidFill>
                <a:latin typeface="Arial"/>
                <a:cs typeface="Arial"/>
              </a:rPr>
              <a:t>“The</a:t>
            </a:r>
            <a:r>
              <a:rPr dirty="0" sz="700" spc="2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700" spc="-10" b="1">
                <a:solidFill>
                  <a:srgbClr val="010027"/>
                </a:solidFill>
                <a:latin typeface="Arial"/>
                <a:cs typeface="Arial"/>
              </a:rPr>
              <a:t>undervalued</a:t>
            </a:r>
            <a:r>
              <a:rPr dirty="0" sz="700" spc="2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700" spc="-10" b="1">
                <a:solidFill>
                  <a:srgbClr val="010027"/>
                </a:solidFill>
                <a:latin typeface="Arial"/>
                <a:cs typeface="Arial"/>
              </a:rPr>
              <a:t>players</a:t>
            </a:r>
            <a:r>
              <a:rPr dirty="0" sz="700" spc="50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700" b="1">
                <a:solidFill>
                  <a:srgbClr val="010027"/>
                </a:solidFill>
                <a:latin typeface="Arial"/>
                <a:cs typeface="Arial"/>
              </a:rPr>
              <a:t>are</a:t>
            </a:r>
            <a:r>
              <a:rPr dirty="0" sz="700" spc="-2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700" b="1">
                <a:solidFill>
                  <a:srgbClr val="010027"/>
                </a:solidFill>
                <a:latin typeface="Arial"/>
                <a:cs typeface="Arial"/>
              </a:rPr>
              <a:t>the</a:t>
            </a:r>
            <a:r>
              <a:rPr dirty="0" sz="700" spc="-1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700" b="1">
                <a:solidFill>
                  <a:srgbClr val="010027"/>
                </a:solidFill>
                <a:latin typeface="Arial"/>
                <a:cs typeface="Arial"/>
              </a:rPr>
              <a:t>building</a:t>
            </a:r>
            <a:r>
              <a:rPr dirty="0" sz="700" spc="-1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700" spc="-10" b="1">
                <a:solidFill>
                  <a:srgbClr val="010027"/>
                </a:solidFill>
                <a:latin typeface="Arial"/>
                <a:cs typeface="Arial"/>
              </a:rPr>
              <a:t>systems</a:t>
            </a:r>
            <a:r>
              <a:rPr dirty="0" sz="700" spc="50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700" spc="-10" b="1">
                <a:solidFill>
                  <a:srgbClr val="010027"/>
                </a:solidFill>
                <a:latin typeface="Arial"/>
                <a:cs typeface="Arial"/>
              </a:rPr>
              <a:t>management/OEM</a:t>
            </a:r>
            <a:r>
              <a:rPr dirty="0" sz="700" spc="50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700" spc="-10" b="1">
                <a:solidFill>
                  <a:srgbClr val="010027"/>
                </a:solidFill>
                <a:latin typeface="Arial"/>
                <a:cs typeface="Arial"/>
              </a:rPr>
              <a:t>companies</a:t>
            </a:r>
            <a:endParaRPr sz="700">
              <a:latin typeface="Arial"/>
              <a:cs typeface="Arial"/>
            </a:endParaRPr>
          </a:p>
        </p:txBody>
      </p:sp>
      <p:sp>
        <p:nvSpPr>
          <p:cNvPr id="92" name="object 92" descr=""/>
          <p:cNvSpPr/>
          <p:nvPr/>
        </p:nvSpPr>
        <p:spPr>
          <a:xfrm>
            <a:off x="2855722" y="2215133"/>
            <a:ext cx="1498600" cy="734695"/>
          </a:xfrm>
          <a:custGeom>
            <a:avLst/>
            <a:gdLst/>
            <a:ahLst/>
            <a:cxnLst/>
            <a:rect l="l" t="t" r="r" b="b"/>
            <a:pathLst>
              <a:path w="1498600" h="734694">
                <a:moveTo>
                  <a:pt x="1498345" y="0"/>
                </a:moveTo>
                <a:lnTo>
                  <a:pt x="207517" y="0"/>
                </a:lnTo>
                <a:lnTo>
                  <a:pt x="207517" y="428498"/>
                </a:lnTo>
                <a:lnTo>
                  <a:pt x="0" y="402208"/>
                </a:lnTo>
                <a:lnTo>
                  <a:pt x="207517" y="612139"/>
                </a:lnTo>
                <a:lnTo>
                  <a:pt x="207517" y="734567"/>
                </a:lnTo>
                <a:lnTo>
                  <a:pt x="1498345" y="734567"/>
                </a:lnTo>
                <a:lnTo>
                  <a:pt x="1498345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3" name="object 93" descr=""/>
          <p:cNvSpPr txBox="1"/>
          <p:nvPr/>
        </p:nvSpPr>
        <p:spPr>
          <a:xfrm>
            <a:off x="3190239" y="2346198"/>
            <a:ext cx="1036955" cy="4679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700" marR="5080" indent="-1905">
              <a:lnSpc>
                <a:spcPct val="100000"/>
              </a:lnSpc>
              <a:spcBef>
                <a:spcPts val="100"/>
              </a:spcBef>
            </a:pPr>
            <a:r>
              <a:rPr dirty="0" sz="700" b="1">
                <a:solidFill>
                  <a:srgbClr val="010027"/>
                </a:solidFill>
                <a:latin typeface="Arial"/>
                <a:cs typeface="Arial"/>
              </a:rPr>
              <a:t>“I</a:t>
            </a:r>
            <a:r>
              <a:rPr dirty="0" sz="700" spc="-1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700" b="1">
                <a:solidFill>
                  <a:srgbClr val="010027"/>
                </a:solidFill>
                <a:latin typeface="Arial"/>
                <a:cs typeface="Arial"/>
              </a:rPr>
              <a:t>see</a:t>
            </a:r>
            <a:r>
              <a:rPr dirty="0" sz="700" spc="-1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700" b="1">
                <a:solidFill>
                  <a:srgbClr val="010027"/>
                </a:solidFill>
                <a:latin typeface="Arial"/>
                <a:cs typeface="Arial"/>
              </a:rPr>
              <a:t>lots</a:t>
            </a:r>
            <a:r>
              <a:rPr dirty="0" sz="700" spc="-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700" b="1">
                <a:solidFill>
                  <a:srgbClr val="010027"/>
                </a:solidFill>
                <a:latin typeface="Arial"/>
                <a:cs typeface="Arial"/>
              </a:rPr>
              <a:t>of</a:t>
            </a:r>
            <a:r>
              <a:rPr dirty="0" sz="700" spc="-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700" b="1">
                <a:solidFill>
                  <a:srgbClr val="010027"/>
                </a:solidFill>
                <a:latin typeface="Arial"/>
                <a:cs typeface="Arial"/>
              </a:rPr>
              <a:t>C&amp;I</a:t>
            </a:r>
            <a:r>
              <a:rPr dirty="0" sz="700" spc="-10" b="1">
                <a:solidFill>
                  <a:srgbClr val="010027"/>
                </a:solidFill>
                <a:latin typeface="Arial"/>
                <a:cs typeface="Arial"/>
              </a:rPr>
              <a:t> solar</a:t>
            </a:r>
            <a:r>
              <a:rPr dirty="0" sz="700" spc="50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700" spc="-10" b="1">
                <a:solidFill>
                  <a:srgbClr val="010027"/>
                </a:solidFill>
                <a:latin typeface="Arial"/>
                <a:cs typeface="Arial"/>
              </a:rPr>
              <a:t>developers/EPCs/asset-</a:t>
            </a:r>
            <a:r>
              <a:rPr dirty="0" sz="700" spc="50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700" b="1">
                <a:solidFill>
                  <a:srgbClr val="010027"/>
                </a:solidFill>
                <a:latin typeface="Arial"/>
                <a:cs typeface="Arial"/>
              </a:rPr>
              <a:t>owners</a:t>
            </a:r>
            <a:r>
              <a:rPr dirty="0" sz="700" spc="-2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700" b="1">
                <a:solidFill>
                  <a:srgbClr val="010027"/>
                </a:solidFill>
                <a:latin typeface="Arial"/>
                <a:cs typeface="Arial"/>
              </a:rPr>
              <a:t>turning</a:t>
            </a:r>
            <a:r>
              <a:rPr dirty="0" sz="700" spc="-3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700" spc="-10" b="1">
                <a:solidFill>
                  <a:srgbClr val="010027"/>
                </a:solidFill>
                <a:latin typeface="Arial"/>
                <a:cs typeface="Arial"/>
              </a:rPr>
              <a:t>towards</a:t>
            </a:r>
            <a:r>
              <a:rPr dirty="0" sz="700" spc="50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700" spc="-10" b="1">
                <a:solidFill>
                  <a:srgbClr val="010027"/>
                </a:solidFill>
                <a:latin typeface="Arial"/>
                <a:cs typeface="Arial"/>
              </a:rPr>
              <a:t>them</a:t>
            </a:r>
            <a:r>
              <a:rPr dirty="0" sz="800" spc="-10" b="1">
                <a:solidFill>
                  <a:srgbClr val="010027"/>
                </a:solidFill>
                <a:latin typeface="Arial"/>
                <a:cs typeface="Arial"/>
              </a:rPr>
              <a:t>”</a:t>
            </a:r>
            <a:endParaRPr sz="800">
              <a:latin typeface="Arial"/>
              <a:cs typeface="Arial"/>
            </a:endParaRPr>
          </a:p>
        </p:txBody>
      </p:sp>
      <p:sp>
        <p:nvSpPr>
          <p:cNvPr id="94" name="object 94" descr=""/>
          <p:cNvSpPr/>
          <p:nvPr/>
        </p:nvSpPr>
        <p:spPr>
          <a:xfrm>
            <a:off x="2555113" y="1372361"/>
            <a:ext cx="1356360" cy="1024890"/>
          </a:xfrm>
          <a:custGeom>
            <a:avLst/>
            <a:gdLst/>
            <a:ahLst/>
            <a:cxnLst/>
            <a:rect l="l" t="t" r="r" b="b"/>
            <a:pathLst>
              <a:path w="1356360" h="1024889">
                <a:moveTo>
                  <a:pt x="1356233" y="0"/>
                </a:moveTo>
                <a:lnTo>
                  <a:pt x="65405" y="0"/>
                </a:lnTo>
                <a:lnTo>
                  <a:pt x="65405" y="734567"/>
                </a:lnTo>
                <a:lnTo>
                  <a:pt x="280543" y="734567"/>
                </a:lnTo>
                <a:lnTo>
                  <a:pt x="0" y="1024509"/>
                </a:lnTo>
                <a:lnTo>
                  <a:pt x="603250" y="734567"/>
                </a:lnTo>
                <a:lnTo>
                  <a:pt x="1356233" y="734567"/>
                </a:lnTo>
                <a:lnTo>
                  <a:pt x="1356233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5" name="object 95" descr=""/>
          <p:cNvSpPr txBox="1"/>
          <p:nvPr/>
        </p:nvSpPr>
        <p:spPr>
          <a:xfrm>
            <a:off x="2744977" y="1510537"/>
            <a:ext cx="1040765" cy="4527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700" b="1">
                <a:solidFill>
                  <a:srgbClr val="010027"/>
                </a:solidFill>
                <a:latin typeface="Arial"/>
                <a:cs typeface="Arial"/>
              </a:rPr>
              <a:t>“Could</a:t>
            </a:r>
            <a:r>
              <a:rPr dirty="0" sz="700" spc="-2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700" b="1">
                <a:solidFill>
                  <a:srgbClr val="010027"/>
                </a:solidFill>
                <a:latin typeface="Arial"/>
                <a:cs typeface="Arial"/>
              </a:rPr>
              <a:t>make</a:t>
            </a:r>
            <a:r>
              <a:rPr dirty="0" sz="700" spc="-2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700" spc="-10" b="1">
                <a:solidFill>
                  <a:srgbClr val="010027"/>
                </a:solidFill>
                <a:latin typeface="Arial"/>
                <a:cs typeface="Arial"/>
              </a:rPr>
              <a:t>utilities</a:t>
            </a:r>
            <a:r>
              <a:rPr dirty="0" sz="700" spc="50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700" b="1">
                <a:solidFill>
                  <a:srgbClr val="010027"/>
                </a:solidFill>
                <a:latin typeface="Arial"/>
                <a:cs typeface="Arial"/>
              </a:rPr>
              <a:t>obsolete.</a:t>
            </a:r>
            <a:r>
              <a:rPr dirty="0" sz="700" spc="-2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700" b="1">
                <a:solidFill>
                  <a:srgbClr val="010027"/>
                </a:solidFill>
                <a:latin typeface="Arial"/>
                <a:cs typeface="Arial"/>
              </a:rPr>
              <a:t>We</a:t>
            </a:r>
            <a:r>
              <a:rPr dirty="0" sz="700" spc="-1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700" b="1">
                <a:solidFill>
                  <a:srgbClr val="010027"/>
                </a:solidFill>
                <a:latin typeface="Arial"/>
                <a:cs typeface="Arial"/>
              </a:rPr>
              <a:t>may</a:t>
            </a:r>
            <a:r>
              <a:rPr dirty="0" sz="700" spc="-1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700" spc="-25" b="1">
                <a:solidFill>
                  <a:srgbClr val="010027"/>
                </a:solidFill>
                <a:latin typeface="Arial"/>
                <a:cs typeface="Arial"/>
              </a:rPr>
              <a:t>not</a:t>
            </a:r>
            <a:r>
              <a:rPr dirty="0" sz="700" spc="50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700" b="1">
                <a:solidFill>
                  <a:srgbClr val="010027"/>
                </a:solidFill>
                <a:latin typeface="Arial"/>
                <a:cs typeface="Arial"/>
              </a:rPr>
              <a:t>need</a:t>
            </a:r>
            <a:r>
              <a:rPr dirty="0" sz="700" spc="-2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700" b="1">
                <a:solidFill>
                  <a:srgbClr val="010027"/>
                </a:solidFill>
                <a:latin typeface="Arial"/>
                <a:cs typeface="Arial"/>
              </a:rPr>
              <a:t>to rely</a:t>
            </a:r>
            <a:r>
              <a:rPr dirty="0" sz="700" spc="-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700" b="1">
                <a:solidFill>
                  <a:srgbClr val="010027"/>
                </a:solidFill>
                <a:latin typeface="Arial"/>
                <a:cs typeface="Arial"/>
              </a:rPr>
              <a:t>on</a:t>
            </a:r>
            <a:r>
              <a:rPr dirty="0" sz="700" spc="-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700" b="1">
                <a:solidFill>
                  <a:srgbClr val="010027"/>
                </a:solidFill>
                <a:latin typeface="Arial"/>
                <a:cs typeface="Arial"/>
              </a:rPr>
              <a:t>them</a:t>
            </a:r>
            <a:r>
              <a:rPr dirty="0" sz="700" spc="-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700" spc="-25" b="1">
                <a:solidFill>
                  <a:srgbClr val="010027"/>
                </a:solidFill>
                <a:latin typeface="Arial"/>
                <a:cs typeface="Arial"/>
              </a:rPr>
              <a:t>for</a:t>
            </a:r>
            <a:r>
              <a:rPr dirty="0" sz="700" spc="50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700" b="1">
                <a:solidFill>
                  <a:srgbClr val="010027"/>
                </a:solidFill>
                <a:latin typeface="Arial"/>
                <a:cs typeface="Arial"/>
              </a:rPr>
              <a:t>power</a:t>
            </a:r>
            <a:r>
              <a:rPr dirty="0" sz="700" spc="-2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700" spc="-10" b="1">
                <a:solidFill>
                  <a:srgbClr val="010027"/>
                </a:solidFill>
                <a:latin typeface="Arial"/>
                <a:cs typeface="Arial"/>
              </a:rPr>
              <a:t>anymore.”</a:t>
            </a:r>
            <a:endParaRPr sz="700">
              <a:latin typeface="Arial"/>
              <a:cs typeface="Arial"/>
            </a:endParaRPr>
          </a:p>
        </p:txBody>
      </p:sp>
      <p:sp>
        <p:nvSpPr>
          <p:cNvPr id="96" name="object 96" descr=""/>
          <p:cNvSpPr/>
          <p:nvPr/>
        </p:nvSpPr>
        <p:spPr>
          <a:xfrm>
            <a:off x="627887" y="1372361"/>
            <a:ext cx="1505585" cy="949960"/>
          </a:xfrm>
          <a:custGeom>
            <a:avLst/>
            <a:gdLst/>
            <a:ahLst/>
            <a:cxnLst/>
            <a:rect l="l" t="t" r="r" b="b"/>
            <a:pathLst>
              <a:path w="1505585" h="949960">
                <a:moveTo>
                  <a:pt x="1290828" y="0"/>
                </a:moveTo>
                <a:lnTo>
                  <a:pt x="0" y="0"/>
                </a:lnTo>
                <a:lnTo>
                  <a:pt x="0" y="734567"/>
                </a:lnTo>
                <a:lnTo>
                  <a:pt x="752983" y="734567"/>
                </a:lnTo>
                <a:lnTo>
                  <a:pt x="1505204" y="949578"/>
                </a:lnTo>
                <a:lnTo>
                  <a:pt x="1075689" y="734567"/>
                </a:lnTo>
                <a:lnTo>
                  <a:pt x="1290828" y="734567"/>
                </a:lnTo>
                <a:lnTo>
                  <a:pt x="1290828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7" name="object 97" descr=""/>
          <p:cNvSpPr txBox="1"/>
          <p:nvPr/>
        </p:nvSpPr>
        <p:spPr>
          <a:xfrm>
            <a:off x="740663" y="826007"/>
            <a:ext cx="3190240" cy="71056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dirty="0" sz="1400" b="1">
                <a:solidFill>
                  <a:srgbClr val="03234D"/>
                </a:solidFill>
                <a:latin typeface="Arial"/>
                <a:cs typeface="Arial"/>
              </a:rPr>
              <a:t>Focusing</a:t>
            </a:r>
            <a:r>
              <a:rPr dirty="0" sz="1400" spc="-55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3234D"/>
                </a:solidFill>
                <a:latin typeface="Arial"/>
                <a:cs typeface="Arial"/>
              </a:rPr>
              <a:t>on</a:t>
            </a:r>
            <a:r>
              <a:rPr dirty="0" sz="1400" spc="-20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3234D"/>
                </a:solidFill>
                <a:latin typeface="Arial"/>
                <a:cs typeface="Arial"/>
              </a:rPr>
              <a:t>technology</a:t>
            </a:r>
            <a:r>
              <a:rPr dirty="0" sz="1400" spc="-35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3234D"/>
                </a:solidFill>
                <a:latin typeface="Arial"/>
                <a:cs typeface="Arial"/>
              </a:rPr>
              <a:t>solutions</a:t>
            </a:r>
            <a:r>
              <a:rPr dirty="0" sz="1400" spc="-35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400" spc="-25" b="1">
                <a:solidFill>
                  <a:srgbClr val="03234D"/>
                </a:solidFill>
                <a:latin typeface="Arial"/>
                <a:cs typeface="Arial"/>
              </a:rPr>
              <a:t>for </a:t>
            </a:r>
            <a:r>
              <a:rPr dirty="0" sz="1400" b="1">
                <a:solidFill>
                  <a:srgbClr val="03234D"/>
                </a:solidFill>
                <a:latin typeface="Arial"/>
                <a:cs typeface="Arial"/>
              </a:rPr>
              <a:t>both</a:t>
            </a:r>
            <a:r>
              <a:rPr dirty="0" sz="1400" spc="-10" b="1">
                <a:solidFill>
                  <a:srgbClr val="03234D"/>
                </a:solidFill>
                <a:latin typeface="Arial"/>
                <a:cs typeface="Arial"/>
              </a:rPr>
              <a:t> commercial</a:t>
            </a:r>
            <a:r>
              <a:rPr dirty="0" sz="1400" spc="-5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3234D"/>
                </a:solidFill>
                <a:latin typeface="Arial"/>
                <a:cs typeface="Arial"/>
              </a:rPr>
              <a:t>and</a:t>
            </a:r>
            <a:r>
              <a:rPr dirty="0" sz="1400" spc="-15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400" spc="-10" b="1">
                <a:solidFill>
                  <a:srgbClr val="03234D"/>
                </a:solidFill>
                <a:latin typeface="Arial"/>
                <a:cs typeface="Arial"/>
              </a:rPr>
              <a:t>residential</a:t>
            </a:r>
            <a:endParaRPr sz="1400">
              <a:latin typeface="Arial"/>
              <a:cs typeface="Arial"/>
            </a:endParaRPr>
          </a:p>
          <a:p>
            <a:pPr marL="53340">
              <a:lnSpc>
                <a:spcPct val="100000"/>
              </a:lnSpc>
              <a:spcBef>
                <a:spcPts val="1195"/>
              </a:spcBef>
            </a:pPr>
            <a:r>
              <a:rPr dirty="0" sz="700" b="1">
                <a:solidFill>
                  <a:srgbClr val="010027"/>
                </a:solidFill>
                <a:latin typeface="Arial"/>
                <a:cs typeface="Arial"/>
              </a:rPr>
              <a:t>“I’m</a:t>
            </a:r>
            <a:r>
              <a:rPr dirty="0" sz="700" spc="-1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700" b="1">
                <a:solidFill>
                  <a:srgbClr val="010027"/>
                </a:solidFill>
                <a:latin typeface="Arial"/>
                <a:cs typeface="Arial"/>
              </a:rPr>
              <a:t>not</a:t>
            </a:r>
            <a:r>
              <a:rPr dirty="0" sz="700" spc="-1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700" b="1">
                <a:solidFill>
                  <a:srgbClr val="010027"/>
                </a:solidFill>
                <a:latin typeface="Arial"/>
                <a:cs typeface="Arial"/>
              </a:rPr>
              <a:t>sure</a:t>
            </a:r>
            <a:r>
              <a:rPr dirty="0" sz="700" spc="-1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700" b="1">
                <a:solidFill>
                  <a:srgbClr val="010027"/>
                </a:solidFill>
                <a:latin typeface="Arial"/>
                <a:cs typeface="Arial"/>
              </a:rPr>
              <a:t>I</a:t>
            </a:r>
            <a:r>
              <a:rPr dirty="0" sz="700" spc="-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700" b="1">
                <a:solidFill>
                  <a:srgbClr val="010027"/>
                </a:solidFill>
                <a:latin typeface="Arial"/>
                <a:cs typeface="Arial"/>
              </a:rPr>
              <a:t>see</a:t>
            </a:r>
            <a:r>
              <a:rPr dirty="0" sz="700" spc="-1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700" spc="-25" b="1">
                <a:solidFill>
                  <a:srgbClr val="010027"/>
                </a:solidFill>
                <a:latin typeface="Arial"/>
                <a:cs typeface="Arial"/>
              </a:rPr>
              <a:t>and</a:t>
            </a:r>
            <a:endParaRPr sz="700">
              <a:latin typeface="Arial"/>
              <a:cs typeface="Arial"/>
            </a:endParaRPr>
          </a:p>
        </p:txBody>
      </p:sp>
      <p:sp>
        <p:nvSpPr>
          <p:cNvPr id="98" name="object 98" descr=""/>
          <p:cNvSpPr txBox="1"/>
          <p:nvPr/>
        </p:nvSpPr>
        <p:spPr>
          <a:xfrm>
            <a:off x="929132" y="1510537"/>
            <a:ext cx="687705" cy="1327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00" b="1">
                <a:solidFill>
                  <a:srgbClr val="010027"/>
                </a:solidFill>
                <a:latin typeface="Arial"/>
                <a:cs typeface="Arial"/>
              </a:rPr>
              <a:t>enduring</a:t>
            </a:r>
            <a:r>
              <a:rPr dirty="0" sz="700" spc="-3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700" spc="-10" b="1">
                <a:solidFill>
                  <a:srgbClr val="010027"/>
                </a:solidFill>
                <a:latin typeface="Arial"/>
                <a:cs typeface="Arial"/>
              </a:rPr>
              <a:t>moat”</a:t>
            </a:r>
            <a:endParaRPr sz="700">
              <a:latin typeface="Arial"/>
              <a:cs typeface="Arial"/>
            </a:endParaRPr>
          </a:p>
        </p:txBody>
      </p:sp>
      <p:sp>
        <p:nvSpPr>
          <p:cNvPr id="99" name="object 99" descr=""/>
          <p:cNvSpPr txBox="1"/>
          <p:nvPr/>
        </p:nvSpPr>
        <p:spPr>
          <a:xfrm>
            <a:off x="753109" y="1723898"/>
            <a:ext cx="1039494" cy="3460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065" marR="5080">
              <a:lnSpc>
                <a:spcPct val="100000"/>
              </a:lnSpc>
              <a:spcBef>
                <a:spcPts val="100"/>
              </a:spcBef>
            </a:pPr>
            <a:r>
              <a:rPr dirty="0" sz="700" b="1">
                <a:solidFill>
                  <a:srgbClr val="010027"/>
                </a:solidFill>
                <a:latin typeface="Arial"/>
                <a:cs typeface="Arial"/>
              </a:rPr>
              <a:t>“Residential</a:t>
            </a:r>
            <a:r>
              <a:rPr dirty="0" sz="700" spc="-2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700" spc="-10" b="1">
                <a:solidFill>
                  <a:srgbClr val="010027"/>
                </a:solidFill>
                <a:latin typeface="Arial"/>
                <a:cs typeface="Arial"/>
              </a:rPr>
              <a:t>developers</a:t>
            </a:r>
            <a:r>
              <a:rPr dirty="0" sz="700" spc="50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700" b="1">
                <a:solidFill>
                  <a:srgbClr val="010027"/>
                </a:solidFill>
                <a:latin typeface="Arial"/>
                <a:cs typeface="Arial"/>
              </a:rPr>
              <a:t>are</a:t>
            </a:r>
            <a:r>
              <a:rPr dirty="0" sz="700" spc="-3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700" b="1">
                <a:solidFill>
                  <a:srgbClr val="010027"/>
                </a:solidFill>
                <a:latin typeface="Arial"/>
                <a:cs typeface="Arial"/>
              </a:rPr>
              <a:t>better</a:t>
            </a:r>
            <a:r>
              <a:rPr dirty="0" sz="700" spc="-1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700" b="1">
                <a:solidFill>
                  <a:srgbClr val="010027"/>
                </a:solidFill>
                <a:latin typeface="Arial"/>
                <a:cs typeface="Arial"/>
              </a:rPr>
              <a:t>positioned</a:t>
            </a:r>
            <a:r>
              <a:rPr dirty="0" sz="700" spc="-3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700" spc="-25" b="1">
                <a:solidFill>
                  <a:srgbClr val="010027"/>
                </a:solidFill>
                <a:latin typeface="Arial"/>
                <a:cs typeface="Arial"/>
              </a:rPr>
              <a:t>to</a:t>
            </a:r>
            <a:r>
              <a:rPr dirty="0" sz="700" spc="50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700" b="1">
                <a:solidFill>
                  <a:srgbClr val="010027"/>
                </a:solidFill>
                <a:latin typeface="Arial"/>
                <a:cs typeface="Arial"/>
              </a:rPr>
              <a:t>take</a:t>
            </a:r>
            <a:r>
              <a:rPr dirty="0" sz="700" spc="-3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700" b="1">
                <a:solidFill>
                  <a:srgbClr val="010027"/>
                </a:solidFill>
                <a:latin typeface="Arial"/>
                <a:cs typeface="Arial"/>
              </a:rPr>
              <a:t>over</a:t>
            </a:r>
            <a:r>
              <a:rPr dirty="0" sz="700" spc="-1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700" spc="-10" b="1">
                <a:solidFill>
                  <a:srgbClr val="010027"/>
                </a:solidFill>
                <a:latin typeface="Arial"/>
                <a:cs typeface="Arial"/>
              </a:rPr>
              <a:t>MFRE”</a:t>
            </a:r>
            <a:endParaRPr sz="700">
              <a:latin typeface="Arial"/>
              <a:cs typeface="Arial"/>
            </a:endParaRPr>
          </a:p>
        </p:txBody>
      </p:sp>
      <p:grpSp>
        <p:nvGrpSpPr>
          <p:cNvPr id="100" name="object 100" descr=""/>
          <p:cNvGrpSpPr/>
          <p:nvPr/>
        </p:nvGrpSpPr>
        <p:grpSpPr>
          <a:xfrm>
            <a:off x="3053333" y="3064764"/>
            <a:ext cx="1028700" cy="734695"/>
            <a:chOff x="3053333" y="3064764"/>
            <a:chExt cx="1028700" cy="734695"/>
          </a:xfrm>
        </p:grpSpPr>
        <p:sp>
          <p:nvSpPr>
            <p:cNvPr id="101" name="object 101" descr=""/>
            <p:cNvSpPr/>
            <p:nvPr/>
          </p:nvSpPr>
          <p:spPr>
            <a:xfrm>
              <a:off x="3053333" y="3064764"/>
              <a:ext cx="99060" cy="734695"/>
            </a:xfrm>
            <a:custGeom>
              <a:avLst/>
              <a:gdLst/>
              <a:ahLst/>
              <a:cxnLst/>
              <a:rect l="l" t="t" r="r" b="b"/>
              <a:pathLst>
                <a:path w="99060" h="734695">
                  <a:moveTo>
                    <a:pt x="0" y="0"/>
                  </a:moveTo>
                  <a:lnTo>
                    <a:pt x="0" y="734568"/>
                  </a:lnTo>
                  <a:lnTo>
                    <a:pt x="99060" y="3672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2" name="object 102" descr="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3327784" y="3114182"/>
              <a:ext cx="754092" cy="125953"/>
            </a:xfrm>
            <a:prstGeom prst="rect">
              <a:avLst/>
            </a:prstGeom>
          </p:spPr>
        </p:pic>
        <p:pic>
          <p:nvPicPr>
            <p:cNvPr id="103" name="object 103" descr="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3372622" y="3330146"/>
              <a:ext cx="669015" cy="197706"/>
            </a:xfrm>
            <a:prstGeom prst="rect">
              <a:avLst/>
            </a:prstGeom>
          </p:spPr>
        </p:pic>
      </p:grpSp>
      <p:sp>
        <p:nvSpPr>
          <p:cNvPr id="104" name="object 104" descr=""/>
          <p:cNvSpPr txBox="1"/>
          <p:nvPr/>
        </p:nvSpPr>
        <p:spPr>
          <a:xfrm>
            <a:off x="3556253" y="3577335"/>
            <a:ext cx="30226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b="1">
                <a:solidFill>
                  <a:srgbClr val="03234D"/>
                </a:solidFill>
                <a:latin typeface="Arial"/>
                <a:cs typeface="Arial"/>
              </a:rPr>
              <a:t>Etc</a:t>
            </a:r>
            <a:r>
              <a:rPr dirty="0" sz="900" spc="-10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900" spc="-50" b="1">
                <a:solidFill>
                  <a:srgbClr val="03234D"/>
                </a:solidFill>
                <a:latin typeface="Arial"/>
                <a:cs typeface="Arial"/>
              </a:rPr>
              <a:t>+</a:t>
            </a:r>
            <a:endParaRPr sz="900">
              <a:latin typeface="Arial"/>
              <a:cs typeface="Arial"/>
            </a:endParaRPr>
          </a:p>
        </p:txBody>
      </p:sp>
      <p:sp>
        <p:nvSpPr>
          <p:cNvPr id="105" name="object 105" descr=""/>
          <p:cNvSpPr txBox="1"/>
          <p:nvPr/>
        </p:nvSpPr>
        <p:spPr>
          <a:xfrm>
            <a:off x="743458" y="6326632"/>
            <a:ext cx="534225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Source:</a:t>
            </a:r>
            <a:r>
              <a:rPr dirty="0" sz="800" spc="-10">
                <a:solidFill>
                  <a:srgbClr val="010027"/>
                </a:solidFill>
                <a:latin typeface="Arial MT"/>
                <a:cs typeface="Arial MT"/>
              </a:rPr>
              <a:t> (10-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K</a:t>
            </a:r>
            <a:r>
              <a:rPr dirty="0" sz="800" spc="-1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(Stem,</a:t>
            </a:r>
            <a:r>
              <a:rPr dirty="0" sz="800" spc="-1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Inc.</a:t>
            </a:r>
            <a:r>
              <a:rPr dirty="0" sz="800" spc="-1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2022)), (Investor</a:t>
            </a:r>
            <a:r>
              <a:rPr dirty="0" sz="800" spc="-1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Day</a:t>
            </a:r>
            <a:r>
              <a:rPr dirty="0" sz="800" spc="-2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(Stem,</a:t>
            </a:r>
            <a:r>
              <a:rPr dirty="0" sz="800" spc="-1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Inc.</a:t>
            </a:r>
            <a:r>
              <a:rPr dirty="0" sz="800" spc="-1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2022)), (Suri,</a:t>
            </a:r>
            <a:r>
              <a:rPr dirty="0" sz="800" spc="-2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2022), (Bloomberg,</a:t>
            </a:r>
            <a:r>
              <a:rPr dirty="0" sz="800" spc="-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2023),</a:t>
            </a:r>
            <a:r>
              <a:rPr dirty="0" sz="800" spc="-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(Stem,</a:t>
            </a:r>
            <a:r>
              <a:rPr dirty="0" sz="800" spc="-1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Inc.</a:t>
            </a:r>
            <a:r>
              <a:rPr dirty="0" sz="800" spc="-10">
                <a:solidFill>
                  <a:srgbClr val="010027"/>
                </a:solidFill>
                <a:latin typeface="Arial MT"/>
                <a:cs typeface="Arial MT"/>
              </a:rPr>
              <a:t> 2023)</a:t>
            </a:r>
            <a:endParaRPr sz="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0" y="642366"/>
              <a:ext cx="12192000" cy="1737360"/>
            </a:xfrm>
            <a:custGeom>
              <a:avLst/>
              <a:gdLst/>
              <a:ahLst/>
              <a:cxnLst/>
              <a:rect l="l" t="t" r="r" b="b"/>
              <a:pathLst>
                <a:path w="12192000" h="1737360">
                  <a:moveTo>
                    <a:pt x="12192000" y="0"/>
                  </a:moveTo>
                  <a:lnTo>
                    <a:pt x="0" y="0"/>
                  </a:lnTo>
                  <a:lnTo>
                    <a:pt x="0" y="1737360"/>
                  </a:lnTo>
                  <a:lnTo>
                    <a:pt x="12192000" y="1737360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010027">
                <a:alpha val="72155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97508" y="948689"/>
              <a:ext cx="76200" cy="1170813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569974" y="1271523"/>
            <a:ext cx="2515235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10">
                <a:solidFill>
                  <a:srgbClr val="FFFFFF"/>
                </a:solidFill>
              </a:rPr>
              <a:t>Conclusion</a:t>
            </a:r>
            <a:endParaRPr sz="3600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1803126" y="6462776"/>
            <a:ext cx="173355" cy="1854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50" spc="-25">
                <a:solidFill>
                  <a:srgbClr val="03234D"/>
                </a:solidFill>
                <a:latin typeface="Tahoma"/>
                <a:cs typeface="Tahoma"/>
              </a:rPr>
              <a:t>69</a:t>
            </a:r>
            <a:endParaRPr sz="1050">
              <a:latin typeface="Tahoma"/>
              <a:cs typeface="Tahoma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122407" y="291889"/>
            <a:ext cx="1434083" cy="238419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39698" y="768858"/>
            <a:ext cx="10917174" cy="19050"/>
          </a:xfrm>
          <a:prstGeom prst="rect">
            <a:avLst/>
          </a:prstGeom>
        </p:spPr>
      </p:pic>
      <p:grpSp>
        <p:nvGrpSpPr>
          <p:cNvPr id="5" name="object 5" descr=""/>
          <p:cNvGrpSpPr/>
          <p:nvPr/>
        </p:nvGrpSpPr>
        <p:grpSpPr>
          <a:xfrm>
            <a:off x="0" y="6496050"/>
            <a:ext cx="12192000" cy="361950"/>
            <a:chOff x="0" y="6496050"/>
            <a:chExt cx="12192000" cy="361950"/>
          </a:xfrm>
        </p:grpSpPr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6694931"/>
              <a:ext cx="12192000" cy="163068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7887" y="6496050"/>
              <a:ext cx="9539478" cy="361949"/>
            </a:xfrm>
            <a:prstGeom prst="rect">
              <a:avLst/>
            </a:prstGeom>
          </p:spPr>
        </p:pic>
      </p:grpSp>
      <p:sp>
        <p:nvSpPr>
          <p:cNvPr id="8" name="object 8" descr=""/>
          <p:cNvSpPr txBox="1"/>
          <p:nvPr/>
        </p:nvSpPr>
        <p:spPr>
          <a:xfrm>
            <a:off x="2601976" y="6504940"/>
            <a:ext cx="569595" cy="293370"/>
          </a:xfrm>
          <a:prstGeom prst="rect">
            <a:avLst/>
          </a:prstGeom>
        </p:spPr>
        <p:txBody>
          <a:bodyPr wrap="square" lIns="0" tIns="65404" rIns="0" bIns="0" rtlCol="0" vert="horz">
            <a:spAutoFit/>
          </a:bodyPr>
          <a:lstStyle/>
          <a:p>
            <a:pPr marL="41910" marR="30480" indent="-3810">
              <a:lnSpc>
                <a:spcPct val="67100"/>
              </a:lnSpc>
              <a:spcBef>
                <a:spcPts val="515"/>
              </a:spcBef>
            </a:pPr>
            <a:r>
              <a:rPr dirty="0" sz="1050" spc="-10" b="1">
                <a:solidFill>
                  <a:srgbClr val="FFFFFF"/>
                </a:solidFill>
                <a:latin typeface="Calibri"/>
                <a:cs typeface="Calibri"/>
              </a:rPr>
              <a:t>Industry </a:t>
            </a:r>
            <a:r>
              <a:rPr dirty="0" baseline="-21164" sz="1575" spc="-315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050" spc="-210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baseline="-21164" sz="1575" spc="-315" b="1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dirty="0" sz="1050" spc="-210" b="1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dirty="0" baseline="-21164" sz="1575" spc="-315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050" spc="-210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baseline="-21164" sz="1575" spc="-315" b="1">
                <a:solidFill>
                  <a:srgbClr val="FFFFFF"/>
                </a:solidFill>
                <a:latin typeface="Calibri"/>
                <a:cs typeface="Calibri"/>
              </a:rPr>
              <a:t>ly</a:t>
            </a:r>
            <a:r>
              <a:rPr dirty="0" sz="1050" spc="-210" b="1">
                <a:solidFill>
                  <a:srgbClr val="FFFFFF"/>
                </a:solidFill>
                <a:latin typeface="Calibri"/>
                <a:cs typeface="Calibri"/>
              </a:rPr>
              <a:t>ly</a:t>
            </a:r>
            <a:r>
              <a:rPr dirty="0" baseline="-21164" sz="1575" spc="-315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sz="1050" spc="-210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baseline="-21164" sz="1575" spc="-315" b="1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dirty="0" sz="1050" spc="-210" b="1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1041653" y="6504940"/>
            <a:ext cx="657860" cy="293370"/>
          </a:xfrm>
          <a:prstGeom prst="rect">
            <a:avLst/>
          </a:prstGeom>
        </p:spPr>
        <p:txBody>
          <a:bodyPr wrap="square" lIns="0" tIns="65404" rIns="0" bIns="0" rtlCol="0" vert="horz">
            <a:spAutoFit/>
          </a:bodyPr>
          <a:lstStyle/>
          <a:p>
            <a:pPr marL="38735" marR="30480" indent="-1270">
              <a:lnSpc>
                <a:spcPct val="67100"/>
              </a:lnSpc>
              <a:spcBef>
                <a:spcPts val="515"/>
              </a:spcBef>
            </a:pPr>
            <a:r>
              <a:rPr dirty="0" sz="1050" spc="-10" b="1">
                <a:solidFill>
                  <a:srgbClr val="FFFFFF"/>
                </a:solidFill>
                <a:latin typeface="Calibri"/>
                <a:cs typeface="Calibri"/>
              </a:rPr>
              <a:t>Executive </a:t>
            </a:r>
            <a:r>
              <a:rPr dirty="0" baseline="-21164" sz="1575" spc="-427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sz="1050" spc="-285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baseline="-21164" sz="1575" spc="-427" b="1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dirty="0" sz="1050" spc="-285" b="1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dirty="0" baseline="-21164" sz="1575" spc="-427" b="1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dirty="0" sz="1050" spc="-285" b="1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dirty="0" baseline="-21164" sz="1575" spc="-427" b="1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dirty="0" sz="1050" spc="-285" b="1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dirty="0" baseline="-21164" sz="1575" spc="-427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050" spc="-285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baseline="-21164" sz="1575" spc="-427" b="1">
                <a:solidFill>
                  <a:srgbClr val="FFFFFF"/>
                </a:solidFill>
                <a:latin typeface="Calibri"/>
                <a:cs typeface="Calibri"/>
              </a:rPr>
              <a:t>ry</a:t>
            </a:r>
            <a:r>
              <a:rPr dirty="0" sz="1050" spc="-285" b="1">
                <a:solidFill>
                  <a:srgbClr val="FFFFFF"/>
                </a:solidFill>
                <a:latin typeface="Calibri"/>
                <a:cs typeface="Calibri"/>
              </a:rPr>
              <a:t>ry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4158234" y="6504940"/>
            <a:ext cx="637540" cy="293370"/>
          </a:xfrm>
          <a:prstGeom prst="rect">
            <a:avLst/>
          </a:prstGeom>
        </p:spPr>
        <p:txBody>
          <a:bodyPr wrap="square" lIns="0" tIns="65404" rIns="0" bIns="0" rtlCol="0" vert="horz">
            <a:spAutoFit/>
          </a:bodyPr>
          <a:lstStyle/>
          <a:p>
            <a:pPr marL="38100" marR="30480" indent="33655">
              <a:lnSpc>
                <a:spcPct val="67100"/>
              </a:lnSpc>
              <a:spcBef>
                <a:spcPts val="515"/>
              </a:spcBef>
            </a:pPr>
            <a:r>
              <a:rPr dirty="0" sz="1050" spc="-10" b="1">
                <a:solidFill>
                  <a:srgbClr val="FFFFFF"/>
                </a:solidFill>
                <a:latin typeface="Calibri"/>
                <a:cs typeface="Calibri"/>
              </a:rPr>
              <a:t>Company </a:t>
            </a:r>
            <a:r>
              <a:rPr dirty="0" sz="1050" spc="-484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baseline="-21164" sz="1575" spc="-390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sz="1050" spc="-270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baseline="-21164" sz="1575" spc="-390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sz="1050" spc="-300" b="1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baseline="-21164" sz="1575" spc="-382" b="1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sz="1050" spc="-150" b="1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dirty="0" baseline="-21164" sz="1575" spc="-390" b="1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dirty="0" sz="1050" spc="-270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baseline="-21164" sz="1575" spc="-390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sz="1050" spc="-35" b="1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dirty="0" baseline="-21164" sz="1575" spc="-390" b="1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dirty="0" sz="1050" spc="-300" b="1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baseline="-21164" sz="1575" spc="-382" b="1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sz="1050" spc="-565" b="1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r>
              <a:rPr dirty="0" baseline="-21164" sz="1575" spc="-30" b="1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endParaRPr baseline="-21164" sz="1575">
              <a:latin typeface="Calibri"/>
              <a:cs typeface="Calibri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5769102" y="6504940"/>
            <a:ext cx="647700" cy="293370"/>
          </a:xfrm>
          <a:prstGeom prst="rect">
            <a:avLst/>
          </a:prstGeom>
        </p:spPr>
        <p:txBody>
          <a:bodyPr wrap="square" lIns="0" tIns="65404" rIns="0" bIns="0" rtlCol="0" vert="horz">
            <a:spAutoFit/>
          </a:bodyPr>
          <a:lstStyle/>
          <a:p>
            <a:pPr marL="38100" marR="30480" indent="60960">
              <a:lnSpc>
                <a:spcPct val="67100"/>
              </a:lnSpc>
              <a:spcBef>
                <a:spcPts val="515"/>
              </a:spcBef>
            </a:pPr>
            <a:r>
              <a:rPr dirty="0" sz="1050" spc="-10" b="1">
                <a:solidFill>
                  <a:srgbClr val="FFFFFF"/>
                </a:solidFill>
                <a:latin typeface="Calibri"/>
                <a:cs typeface="Calibri"/>
              </a:rPr>
              <a:t>Financial </a:t>
            </a:r>
            <a:r>
              <a:rPr dirty="0" sz="1050" spc="-250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baseline="-21164" sz="1575" spc="-375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sz="1050" spc="-250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baseline="-21164" sz="1575" spc="-375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sz="1050" spc="-250" b="1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baseline="-21164" sz="1575" spc="-375" b="1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sz="1050" spc="-250" b="1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dirty="0" baseline="-21164" sz="1575" spc="-375" b="1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dirty="0" sz="1050" spc="-250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baseline="-21164" sz="1575" spc="-375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sz="1050" spc="-250" b="1">
                <a:solidFill>
                  <a:srgbClr val="FFFFFF"/>
                </a:solidFill>
                <a:latin typeface="Calibri"/>
                <a:cs typeface="Calibri"/>
              </a:rPr>
              <a:t>ie</a:t>
            </a:r>
            <a:r>
              <a:rPr dirty="0" baseline="-21164" sz="1575" spc="-375" b="1">
                <a:solidFill>
                  <a:srgbClr val="FFFFFF"/>
                </a:solidFill>
                <a:latin typeface="Calibri"/>
                <a:cs typeface="Calibri"/>
              </a:rPr>
              <a:t>ie</a:t>
            </a:r>
            <a:r>
              <a:rPr dirty="0" sz="1050" spc="-250" b="1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r>
              <a:rPr dirty="0" baseline="-21164" sz="1575" spc="-375" b="1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endParaRPr baseline="-21164" sz="1575">
              <a:latin typeface="Calibri"/>
              <a:cs typeface="Calibri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7416545" y="6504940"/>
            <a:ext cx="635635" cy="293370"/>
          </a:xfrm>
          <a:prstGeom prst="rect">
            <a:avLst/>
          </a:prstGeom>
        </p:spPr>
        <p:txBody>
          <a:bodyPr wrap="square" lIns="0" tIns="65404" rIns="0" bIns="0" rtlCol="0" vert="horz">
            <a:spAutoFit/>
          </a:bodyPr>
          <a:lstStyle/>
          <a:p>
            <a:pPr marL="39370" marR="30480" indent="-1905">
              <a:lnSpc>
                <a:spcPct val="67100"/>
              </a:lnSpc>
              <a:spcBef>
                <a:spcPts val="515"/>
              </a:spcBef>
            </a:pPr>
            <a:r>
              <a:rPr dirty="0" sz="1050" spc="-10" b="1">
                <a:solidFill>
                  <a:srgbClr val="FFFFFF"/>
                </a:solidFill>
                <a:latin typeface="Calibri"/>
                <a:cs typeface="Calibri"/>
              </a:rPr>
              <a:t>Feasibility </a:t>
            </a:r>
            <a:r>
              <a:rPr dirty="0" sz="1050" spc="-185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baseline="-21164" sz="1575" spc="-277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050" spc="-185" b="1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dirty="0" baseline="-21164" sz="1575" spc="-277" b="1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dirty="0" sz="1050" spc="-185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baseline="-21164" sz="1575" spc="-277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050" spc="-185" b="1">
                <a:solidFill>
                  <a:srgbClr val="FFFFFF"/>
                </a:solidFill>
                <a:latin typeface="Calibri"/>
                <a:cs typeface="Calibri"/>
              </a:rPr>
              <a:t>ly</a:t>
            </a:r>
            <a:r>
              <a:rPr dirty="0" baseline="-21164" sz="1575" spc="-277" b="1">
                <a:solidFill>
                  <a:srgbClr val="FFFFFF"/>
                </a:solidFill>
                <a:latin typeface="Calibri"/>
                <a:cs typeface="Calibri"/>
              </a:rPr>
              <a:t>ly</a:t>
            </a:r>
            <a:r>
              <a:rPr dirty="0" sz="1050" spc="-185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baseline="-21164" sz="1575" spc="-277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sz="1050" spc="-185" b="1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dirty="0" baseline="-21164" sz="1575" spc="-277" b="1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endParaRPr baseline="-21164" sz="1575">
              <a:latin typeface="Calibri"/>
              <a:cs typeface="Calibri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9007347" y="6504940"/>
            <a:ext cx="696595" cy="293370"/>
          </a:xfrm>
          <a:prstGeom prst="rect">
            <a:avLst/>
          </a:prstGeom>
        </p:spPr>
        <p:txBody>
          <a:bodyPr wrap="square" lIns="0" tIns="65404" rIns="0" bIns="0" rtlCol="0" vert="horz">
            <a:spAutoFit/>
          </a:bodyPr>
          <a:lstStyle/>
          <a:p>
            <a:pPr marL="54610" marR="30480" indent="-17145">
              <a:lnSpc>
                <a:spcPct val="67100"/>
              </a:lnSpc>
              <a:spcBef>
                <a:spcPts val="515"/>
              </a:spcBef>
            </a:pPr>
            <a:r>
              <a:rPr dirty="0" sz="1050" spc="-10" b="1">
                <a:solidFill>
                  <a:srgbClr val="FFFFFF"/>
                </a:solidFill>
                <a:latin typeface="Calibri"/>
                <a:cs typeface="Calibri"/>
              </a:rPr>
              <a:t>Alternative </a:t>
            </a:r>
            <a:r>
              <a:rPr dirty="0" sz="1050" spc="-160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baseline="-21164" sz="1575" spc="-240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sz="1050" spc="-160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baseline="-21164" sz="1575" spc="-240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sz="1050" spc="-160" b="1">
                <a:solidFill>
                  <a:srgbClr val="FFFFFF"/>
                </a:solidFill>
                <a:latin typeface="Calibri"/>
                <a:cs typeface="Calibri"/>
              </a:rPr>
              <a:t>lu</a:t>
            </a:r>
            <a:r>
              <a:rPr dirty="0" baseline="-21164" sz="1575" spc="-240" b="1">
                <a:solidFill>
                  <a:srgbClr val="FFFFFF"/>
                </a:solidFill>
                <a:latin typeface="Calibri"/>
                <a:cs typeface="Calibri"/>
              </a:rPr>
              <a:t>lu</a:t>
            </a:r>
            <a:r>
              <a:rPr dirty="0" sz="1050" spc="-160" b="1">
                <a:solidFill>
                  <a:srgbClr val="FFFFFF"/>
                </a:solidFill>
                <a:latin typeface="Calibri"/>
                <a:cs typeface="Calibri"/>
              </a:rPr>
              <a:t>ti</a:t>
            </a:r>
            <a:r>
              <a:rPr dirty="0" baseline="-21164" sz="1575" spc="-240" b="1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dirty="0" sz="1050" spc="-160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baseline="-21164" sz="1575" spc="-240" b="1">
                <a:solidFill>
                  <a:srgbClr val="FFFFFF"/>
                </a:solidFill>
                <a:latin typeface="Calibri"/>
                <a:cs typeface="Calibri"/>
              </a:rPr>
              <a:t>io</a:t>
            </a:r>
            <a:r>
              <a:rPr dirty="0" sz="1050" spc="-160" b="1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dirty="0" baseline="-21164" sz="1575" spc="-240" b="1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endParaRPr baseline="-21164" sz="1575">
              <a:latin typeface="Calibri"/>
              <a:cs typeface="Calibri"/>
            </a:endParaRPr>
          </a:p>
        </p:txBody>
      </p:sp>
      <p:sp>
        <p:nvSpPr>
          <p:cNvPr id="14" name="object 14" descr=""/>
          <p:cNvSpPr/>
          <p:nvPr/>
        </p:nvSpPr>
        <p:spPr>
          <a:xfrm>
            <a:off x="10164318" y="6496050"/>
            <a:ext cx="1434465" cy="361950"/>
          </a:xfrm>
          <a:custGeom>
            <a:avLst/>
            <a:gdLst/>
            <a:ahLst/>
            <a:cxnLst/>
            <a:rect l="l" t="t" r="r" b="b"/>
            <a:pathLst>
              <a:path w="1434465" h="361950">
                <a:moveTo>
                  <a:pt x="1434083" y="0"/>
                </a:moveTo>
                <a:lnTo>
                  <a:pt x="90424" y="0"/>
                </a:lnTo>
                <a:lnTo>
                  <a:pt x="0" y="361949"/>
                </a:lnTo>
                <a:lnTo>
                  <a:pt x="1343532" y="361949"/>
                </a:lnTo>
                <a:lnTo>
                  <a:pt x="1434083" y="0"/>
                </a:lnTo>
                <a:close/>
              </a:path>
            </a:pathLst>
          </a:custGeom>
          <a:solidFill>
            <a:srgbClr val="2C716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 descr=""/>
          <p:cNvSpPr txBox="1"/>
          <p:nvPr/>
        </p:nvSpPr>
        <p:spPr>
          <a:xfrm>
            <a:off x="10567161" y="6589521"/>
            <a:ext cx="629285" cy="1854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50" spc="-10" b="1">
                <a:solidFill>
                  <a:srgbClr val="FFFFFF"/>
                </a:solidFill>
                <a:latin typeface="Calibri"/>
                <a:cs typeface="Calibri"/>
              </a:rPr>
              <a:t>Conclusion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ts val="2300"/>
              </a:lnSpc>
              <a:spcBef>
                <a:spcPts val="95"/>
              </a:spcBef>
            </a:pPr>
            <a:r>
              <a:rPr dirty="0">
                <a:solidFill>
                  <a:srgbClr val="009C9B"/>
                </a:solidFill>
              </a:rPr>
              <a:t>The</a:t>
            </a:r>
            <a:r>
              <a:rPr dirty="0" spc="-55">
                <a:solidFill>
                  <a:srgbClr val="009C9B"/>
                </a:solidFill>
              </a:rPr>
              <a:t> </a:t>
            </a:r>
            <a:r>
              <a:rPr dirty="0" spc="-10">
                <a:solidFill>
                  <a:srgbClr val="009C9B"/>
                </a:solidFill>
              </a:rPr>
              <a:t>Conclusion</a:t>
            </a:r>
          </a:p>
          <a:p>
            <a:pPr marL="12700">
              <a:lnSpc>
                <a:spcPts val="1340"/>
              </a:lnSpc>
            </a:pPr>
            <a:r>
              <a:rPr dirty="0" sz="1200">
                <a:solidFill>
                  <a:srgbClr val="010027"/>
                </a:solidFill>
              </a:rPr>
              <a:t>Siemens</a:t>
            </a:r>
            <a:r>
              <a:rPr dirty="0" sz="1200" spc="-20">
                <a:solidFill>
                  <a:srgbClr val="010027"/>
                </a:solidFill>
              </a:rPr>
              <a:t> </a:t>
            </a:r>
            <a:r>
              <a:rPr dirty="0" sz="1200">
                <a:solidFill>
                  <a:srgbClr val="010027"/>
                </a:solidFill>
              </a:rPr>
              <a:t>should not</a:t>
            </a:r>
            <a:r>
              <a:rPr dirty="0" sz="1200" spc="-10">
                <a:solidFill>
                  <a:srgbClr val="010027"/>
                </a:solidFill>
              </a:rPr>
              <a:t> </a:t>
            </a:r>
            <a:r>
              <a:rPr dirty="0" sz="1200">
                <a:solidFill>
                  <a:srgbClr val="010027"/>
                </a:solidFill>
              </a:rPr>
              <a:t>acquire</a:t>
            </a:r>
            <a:r>
              <a:rPr dirty="0" sz="1200" spc="-15">
                <a:solidFill>
                  <a:srgbClr val="010027"/>
                </a:solidFill>
              </a:rPr>
              <a:t> </a:t>
            </a:r>
            <a:r>
              <a:rPr dirty="0" sz="1200" spc="-10">
                <a:solidFill>
                  <a:srgbClr val="010027"/>
                </a:solidFill>
              </a:rPr>
              <a:t>Vestas</a:t>
            </a:r>
            <a:r>
              <a:rPr dirty="0" sz="1200" spc="-20">
                <a:solidFill>
                  <a:srgbClr val="010027"/>
                </a:solidFill>
              </a:rPr>
              <a:t> </a:t>
            </a:r>
            <a:r>
              <a:rPr dirty="0" sz="1200" b="0">
                <a:solidFill>
                  <a:srgbClr val="010027"/>
                </a:solidFill>
                <a:latin typeface="Arial MT"/>
                <a:cs typeface="Arial MT"/>
              </a:rPr>
              <a:t>and</a:t>
            </a:r>
            <a:r>
              <a:rPr dirty="0" sz="1200" spc="-20" b="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 b="0">
                <a:solidFill>
                  <a:srgbClr val="010027"/>
                </a:solidFill>
                <a:latin typeface="Arial MT"/>
                <a:cs typeface="Arial MT"/>
              </a:rPr>
              <a:t>rather</a:t>
            </a:r>
            <a:r>
              <a:rPr dirty="0" sz="1200" spc="-20" b="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 b="0">
                <a:solidFill>
                  <a:srgbClr val="010027"/>
                </a:solidFill>
                <a:latin typeface="Arial MT"/>
                <a:cs typeface="Arial MT"/>
              </a:rPr>
              <a:t>opt</a:t>
            </a:r>
            <a:r>
              <a:rPr dirty="0" sz="1200" spc="-20" b="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 b="0">
                <a:solidFill>
                  <a:srgbClr val="010027"/>
                </a:solidFill>
                <a:latin typeface="Arial MT"/>
                <a:cs typeface="Arial MT"/>
              </a:rPr>
              <a:t>for</a:t>
            </a:r>
            <a:r>
              <a:rPr dirty="0" sz="1200" spc="-15" b="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 b="0">
                <a:solidFill>
                  <a:srgbClr val="010027"/>
                </a:solidFill>
                <a:latin typeface="Arial MT"/>
                <a:cs typeface="Arial MT"/>
              </a:rPr>
              <a:t>an</a:t>
            </a:r>
            <a:r>
              <a:rPr dirty="0" sz="1200" spc="-15" b="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 b="0">
                <a:solidFill>
                  <a:srgbClr val="010027"/>
                </a:solidFill>
                <a:latin typeface="Arial MT"/>
                <a:cs typeface="Arial MT"/>
              </a:rPr>
              <a:t>acquisition</a:t>
            </a:r>
            <a:r>
              <a:rPr dirty="0" sz="1200" spc="-45" b="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 b="0">
                <a:solidFill>
                  <a:srgbClr val="010027"/>
                </a:solidFill>
                <a:latin typeface="Arial MT"/>
                <a:cs typeface="Arial MT"/>
              </a:rPr>
              <a:t>that</a:t>
            </a:r>
            <a:r>
              <a:rPr dirty="0" sz="1200" spc="-15" b="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 b="0">
                <a:solidFill>
                  <a:srgbClr val="010027"/>
                </a:solidFill>
                <a:latin typeface="Arial MT"/>
                <a:cs typeface="Arial MT"/>
              </a:rPr>
              <a:t>better</a:t>
            </a:r>
            <a:r>
              <a:rPr dirty="0" sz="1200" spc="-15" b="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 b="0">
                <a:solidFill>
                  <a:srgbClr val="010027"/>
                </a:solidFill>
                <a:latin typeface="Arial MT"/>
                <a:cs typeface="Arial MT"/>
              </a:rPr>
              <a:t>aligns</a:t>
            </a:r>
            <a:r>
              <a:rPr dirty="0" sz="1200" spc="-30" b="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 b="0">
                <a:solidFill>
                  <a:srgbClr val="010027"/>
                </a:solidFill>
                <a:latin typeface="Arial MT"/>
                <a:cs typeface="Arial MT"/>
              </a:rPr>
              <a:t>with</a:t>
            </a:r>
            <a:r>
              <a:rPr dirty="0" sz="1200" spc="-15" b="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 b="0">
                <a:solidFill>
                  <a:srgbClr val="010027"/>
                </a:solidFill>
                <a:latin typeface="Arial MT"/>
                <a:cs typeface="Arial MT"/>
              </a:rPr>
              <a:t>its</a:t>
            </a:r>
            <a:r>
              <a:rPr dirty="0" sz="1200" spc="-15" b="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 b="0">
                <a:solidFill>
                  <a:srgbClr val="010027"/>
                </a:solidFill>
                <a:latin typeface="Arial MT"/>
                <a:cs typeface="Arial MT"/>
              </a:rPr>
              <a:t>strategic</a:t>
            </a:r>
            <a:r>
              <a:rPr dirty="0" sz="1200" spc="-25" b="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 spc="-10" b="0">
                <a:solidFill>
                  <a:srgbClr val="010027"/>
                </a:solidFill>
                <a:latin typeface="Arial MT"/>
                <a:cs typeface="Arial MT"/>
              </a:rPr>
              <a:t>initiatives</a:t>
            </a:r>
            <a:endParaRPr sz="1200">
              <a:latin typeface="Arial MT"/>
              <a:cs typeface="Arial MT"/>
            </a:endParaRPr>
          </a:p>
        </p:txBody>
      </p:sp>
      <p:grpSp>
        <p:nvGrpSpPr>
          <p:cNvPr id="17" name="object 17" descr=""/>
          <p:cNvGrpSpPr/>
          <p:nvPr/>
        </p:nvGrpSpPr>
        <p:grpSpPr>
          <a:xfrm>
            <a:off x="786383" y="975360"/>
            <a:ext cx="3485515" cy="2910840"/>
            <a:chOff x="786383" y="975360"/>
            <a:chExt cx="3485515" cy="2910840"/>
          </a:xfrm>
        </p:grpSpPr>
        <p:sp>
          <p:nvSpPr>
            <p:cNvPr id="18" name="object 18" descr=""/>
            <p:cNvSpPr/>
            <p:nvPr/>
          </p:nvSpPr>
          <p:spPr>
            <a:xfrm>
              <a:off x="786383" y="1208532"/>
              <a:ext cx="3373754" cy="2677795"/>
            </a:xfrm>
            <a:custGeom>
              <a:avLst/>
              <a:gdLst/>
              <a:ahLst/>
              <a:cxnLst/>
              <a:rect l="l" t="t" r="r" b="b"/>
              <a:pathLst>
                <a:path w="3373754" h="2677795">
                  <a:moveTo>
                    <a:pt x="0" y="2677668"/>
                  </a:moveTo>
                  <a:lnTo>
                    <a:pt x="3373374" y="2677668"/>
                  </a:lnTo>
                  <a:lnTo>
                    <a:pt x="3373374" y="0"/>
                  </a:lnTo>
                  <a:lnTo>
                    <a:pt x="0" y="0"/>
                  </a:lnTo>
                  <a:lnTo>
                    <a:pt x="0" y="2677668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950213" y="975360"/>
              <a:ext cx="3321685" cy="466725"/>
            </a:xfrm>
            <a:custGeom>
              <a:avLst/>
              <a:gdLst/>
              <a:ahLst/>
              <a:cxnLst/>
              <a:rect l="l" t="t" r="r" b="b"/>
              <a:pathLst>
                <a:path w="3321685" h="466725">
                  <a:moveTo>
                    <a:pt x="3321558" y="0"/>
                  </a:moveTo>
                  <a:lnTo>
                    <a:pt x="116586" y="0"/>
                  </a:lnTo>
                  <a:lnTo>
                    <a:pt x="0" y="466343"/>
                  </a:lnTo>
                  <a:lnTo>
                    <a:pt x="3204972" y="466343"/>
                  </a:lnTo>
                  <a:lnTo>
                    <a:pt x="3321558" y="0"/>
                  </a:lnTo>
                  <a:close/>
                </a:path>
              </a:pathLst>
            </a:custGeom>
            <a:solidFill>
              <a:srgbClr val="009999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0" name="object 20" descr=""/>
          <p:cNvSpPr txBox="1"/>
          <p:nvPr/>
        </p:nvSpPr>
        <p:spPr>
          <a:xfrm>
            <a:off x="1780539" y="1084580"/>
            <a:ext cx="1661795" cy="2387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400" b="1">
                <a:solidFill>
                  <a:srgbClr val="FFFFFF"/>
                </a:solidFill>
                <a:latin typeface="Arial"/>
                <a:cs typeface="Arial"/>
              </a:rPr>
              <a:t>Product</a:t>
            </a:r>
            <a:r>
              <a:rPr dirty="0" sz="1400" spc="-4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spc="-10" b="1">
                <a:solidFill>
                  <a:srgbClr val="FFFFFF"/>
                </a:solidFill>
                <a:latin typeface="Arial"/>
                <a:cs typeface="Arial"/>
              </a:rPr>
              <a:t>Integration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21" name="object 21" descr=""/>
          <p:cNvGrpSpPr/>
          <p:nvPr/>
        </p:nvGrpSpPr>
        <p:grpSpPr>
          <a:xfrm>
            <a:off x="725614" y="836104"/>
            <a:ext cx="737235" cy="744855"/>
            <a:chOff x="725614" y="836104"/>
            <a:chExt cx="737235" cy="744855"/>
          </a:xfrm>
        </p:grpSpPr>
        <p:sp>
          <p:nvSpPr>
            <p:cNvPr id="22" name="object 22" descr=""/>
            <p:cNvSpPr/>
            <p:nvPr/>
          </p:nvSpPr>
          <p:spPr>
            <a:xfrm>
              <a:off x="739901" y="850391"/>
              <a:ext cx="708660" cy="716280"/>
            </a:xfrm>
            <a:custGeom>
              <a:avLst/>
              <a:gdLst/>
              <a:ahLst/>
              <a:cxnLst/>
              <a:rect l="l" t="t" r="r" b="b"/>
              <a:pathLst>
                <a:path w="708660" h="716280">
                  <a:moveTo>
                    <a:pt x="354330" y="0"/>
                  </a:moveTo>
                  <a:lnTo>
                    <a:pt x="306248" y="3270"/>
                  </a:lnTo>
                  <a:lnTo>
                    <a:pt x="260133" y="12797"/>
                  </a:lnTo>
                  <a:lnTo>
                    <a:pt x="216407" y="28152"/>
                  </a:lnTo>
                  <a:lnTo>
                    <a:pt x="175491" y="48909"/>
                  </a:lnTo>
                  <a:lnTo>
                    <a:pt x="137808" y="74640"/>
                  </a:lnTo>
                  <a:lnTo>
                    <a:pt x="103779" y="104917"/>
                  </a:lnTo>
                  <a:lnTo>
                    <a:pt x="73828" y="139315"/>
                  </a:lnTo>
                  <a:lnTo>
                    <a:pt x="48375" y="177404"/>
                  </a:lnTo>
                  <a:lnTo>
                    <a:pt x="27844" y="218759"/>
                  </a:lnTo>
                  <a:lnTo>
                    <a:pt x="12656" y="262951"/>
                  </a:lnTo>
                  <a:lnTo>
                    <a:pt x="3234" y="309554"/>
                  </a:lnTo>
                  <a:lnTo>
                    <a:pt x="0" y="358140"/>
                  </a:lnTo>
                  <a:lnTo>
                    <a:pt x="3234" y="406725"/>
                  </a:lnTo>
                  <a:lnTo>
                    <a:pt x="12656" y="453328"/>
                  </a:lnTo>
                  <a:lnTo>
                    <a:pt x="27844" y="497520"/>
                  </a:lnTo>
                  <a:lnTo>
                    <a:pt x="48375" y="538875"/>
                  </a:lnTo>
                  <a:lnTo>
                    <a:pt x="73828" y="576964"/>
                  </a:lnTo>
                  <a:lnTo>
                    <a:pt x="103779" y="611362"/>
                  </a:lnTo>
                  <a:lnTo>
                    <a:pt x="137808" y="641639"/>
                  </a:lnTo>
                  <a:lnTo>
                    <a:pt x="175491" y="667370"/>
                  </a:lnTo>
                  <a:lnTo>
                    <a:pt x="216407" y="688127"/>
                  </a:lnTo>
                  <a:lnTo>
                    <a:pt x="260133" y="703482"/>
                  </a:lnTo>
                  <a:lnTo>
                    <a:pt x="306248" y="713009"/>
                  </a:lnTo>
                  <a:lnTo>
                    <a:pt x="354330" y="716280"/>
                  </a:lnTo>
                  <a:lnTo>
                    <a:pt x="402413" y="713009"/>
                  </a:lnTo>
                  <a:lnTo>
                    <a:pt x="448530" y="703482"/>
                  </a:lnTo>
                  <a:lnTo>
                    <a:pt x="492257" y="688127"/>
                  </a:lnTo>
                  <a:lnTo>
                    <a:pt x="533174" y="667370"/>
                  </a:lnTo>
                  <a:lnTo>
                    <a:pt x="570857" y="641639"/>
                  </a:lnTo>
                  <a:lnTo>
                    <a:pt x="604885" y="611362"/>
                  </a:lnTo>
                  <a:lnTo>
                    <a:pt x="634835" y="576964"/>
                  </a:lnTo>
                  <a:lnTo>
                    <a:pt x="660287" y="538875"/>
                  </a:lnTo>
                  <a:lnTo>
                    <a:pt x="680817" y="497520"/>
                  </a:lnTo>
                  <a:lnTo>
                    <a:pt x="696004" y="453328"/>
                  </a:lnTo>
                  <a:lnTo>
                    <a:pt x="705425" y="406725"/>
                  </a:lnTo>
                  <a:lnTo>
                    <a:pt x="708660" y="358140"/>
                  </a:lnTo>
                  <a:lnTo>
                    <a:pt x="705425" y="309554"/>
                  </a:lnTo>
                  <a:lnTo>
                    <a:pt x="696004" y="262951"/>
                  </a:lnTo>
                  <a:lnTo>
                    <a:pt x="680817" y="218759"/>
                  </a:lnTo>
                  <a:lnTo>
                    <a:pt x="660287" y="177404"/>
                  </a:lnTo>
                  <a:lnTo>
                    <a:pt x="634835" y="139315"/>
                  </a:lnTo>
                  <a:lnTo>
                    <a:pt x="604885" y="104917"/>
                  </a:lnTo>
                  <a:lnTo>
                    <a:pt x="570857" y="74640"/>
                  </a:lnTo>
                  <a:lnTo>
                    <a:pt x="533174" y="48909"/>
                  </a:lnTo>
                  <a:lnTo>
                    <a:pt x="492257" y="28152"/>
                  </a:lnTo>
                  <a:lnTo>
                    <a:pt x="448530" y="12797"/>
                  </a:lnTo>
                  <a:lnTo>
                    <a:pt x="402413" y="3270"/>
                  </a:lnTo>
                  <a:lnTo>
                    <a:pt x="35433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739901" y="850391"/>
              <a:ext cx="708660" cy="716280"/>
            </a:xfrm>
            <a:custGeom>
              <a:avLst/>
              <a:gdLst/>
              <a:ahLst/>
              <a:cxnLst/>
              <a:rect l="l" t="t" r="r" b="b"/>
              <a:pathLst>
                <a:path w="708660" h="716280">
                  <a:moveTo>
                    <a:pt x="0" y="358140"/>
                  </a:moveTo>
                  <a:lnTo>
                    <a:pt x="3234" y="309554"/>
                  </a:lnTo>
                  <a:lnTo>
                    <a:pt x="12656" y="262951"/>
                  </a:lnTo>
                  <a:lnTo>
                    <a:pt x="27844" y="218759"/>
                  </a:lnTo>
                  <a:lnTo>
                    <a:pt x="48375" y="177404"/>
                  </a:lnTo>
                  <a:lnTo>
                    <a:pt x="73828" y="139315"/>
                  </a:lnTo>
                  <a:lnTo>
                    <a:pt x="103779" y="104917"/>
                  </a:lnTo>
                  <a:lnTo>
                    <a:pt x="137808" y="74640"/>
                  </a:lnTo>
                  <a:lnTo>
                    <a:pt x="175491" y="48909"/>
                  </a:lnTo>
                  <a:lnTo>
                    <a:pt x="216407" y="28152"/>
                  </a:lnTo>
                  <a:lnTo>
                    <a:pt x="260133" y="12797"/>
                  </a:lnTo>
                  <a:lnTo>
                    <a:pt x="306248" y="3270"/>
                  </a:lnTo>
                  <a:lnTo>
                    <a:pt x="354330" y="0"/>
                  </a:lnTo>
                  <a:lnTo>
                    <a:pt x="402413" y="3270"/>
                  </a:lnTo>
                  <a:lnTo>
                    <a:pt x="448530" y="12797"/>
                  </a:lnTo>
                  <a:lnTo>
                    <a:pt x="492257" y="28152"/>
                  </a:lnTo>
                  <a:lnTo>
                    <a:pt x="533174" y="48909"/>
                  </a:lnTo>
                  <a:lnTo>
                    <a:pt x="570857" y="74640"/>
                  </a:lnTo>
                  <a:lnTo>
                    <a:pt x="604885" y="104917"/>
                  </a:lnTo>
                  <a:lnTo>
                    <a:pt x="634835" y="139315"/>
                  </a:lnTo>
                  <a:lnTo>
                    <a:pt x="660287" y="177404"/>
                  </a:lnTo>
                  <a:lnTo>
                    <a:pt x="680817" y="218759"/>
                  </a:lnTo>
                  <a:lnTo>
                    <a:pt x="696004" y="262951"/>
                  </a:lnTo>
                  <a:lnTo>
                    <a:pt x="705425" y="309554"/>
                  </a:lnTo>
                  <a:lnTo>
                    <a:pt x="708660" y="358140"/>
                  </a:lnTo>
                  <a:lnTo>
                    <a:pt x="705425" y="406725"/>
                  </a:lnTo>
                  <a:lnTo>
                    <a:pt x="696004" y="453328"/>
                  </a:lnTo>
                  <a:lnTo>
                    <a:pt x="680817" y="497520"/>
                  </a:lnTo>
                  <a:lnTo>
                    <a:pt x="660287" y="538875"/>
                  </a:lnTo>
                  <a:lnTo>
                    <a:pt x="634835" y="576964"/>
                  </a:lnTo>
                  <a:lnTo>
                    <a:pt x="604885" y="611362"/>
                  </a:lnTo>
                  <a:lnTo>
                    <a:pt x="570857" y="641639"/>
                  </a:lnTo>
                  <a:lnTo>
                    <a:pt x="533174" y="667370"/>
                  </a:lnTo>
                  <a:lnTo>
                    <a:pt x="492257" y="688127"/>
                  </a:lnTo>
                  <a:lnTo>
                    <a:pt x="448530" y="703482"/>
                  </a:lnTo>
                  <a:lnTo>
                    <a:pt x="402413" y="713009"/>
                  </a:lnTo>
                  <a:lnTo>
                    <a:pt x="354330" y="716280"/>
                  </a:lnTo>
                  <a:lnTo>
                    <a:pt x="306248" y="713009"/>
                  </a:lnTo>
                  <a:lnTo>
                    <a:pt x="260133" y="703482"/>
                  </a:lnTo>
                  <a:lnTo>
                    <a:pt x="216407" y="688127"/>
                  </a:lnTo>
                  <a:lnTo>
                    <a:pt x="175491" y="667370"/>
                  </a:lnTo>
                  <a:lnTo>
                    <a:pt x="137808" y="641639"/>
                  </a:lnTo>
                  <a:lnTo>
                    <a:pt x="103779" y="611362"/>
                  </a:lnTo>
                  <a:lnTo>
                    <a:pt x="73828" y="576964"/>
                  </a:lnTo>
                  <a:lnTo>
                    <a:pt x="48375" y="538875"/>
                  </a:lnTo>
                  <a:lnTo>
                    <a:pt x="27844" y="497520"/>
                  </a:lnTo>
                  <a:lnTo>
                    <a:pt x="12656" y="453328"/>
                  </a:lnTo>
                  <a:lnTo>
                    <a:pt x="3234" y="406725"/>
                  </a:lnTo>
                  <a:lnTo>
                    <a:pt x="0" y="358140"/>
                  </a:lnTo>
                  <a:close/>
                </a:path>
              </a:pathLst>
            </a:custGeom>
            <a:ln w="28575">
              <a:solidFill>
                <a:srgbClr val="009999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4" name="object 2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73251" y="986789"/>
              <a:ext cx="442722" cy="448055"/>
            </a:xfrm>
            <a:prstGeom prst="rect">
              <a:avLst/>
            </a:prstGeom>
          </p:spPr>
        </p:pic>
      </p:grpSp>
      <p:grpSp>
        <p:nvGrpSpPr>
          <p:cNvPr id="25" name="object 25" descr=""/>
          <p:cNvGrpSpPr/>
          <p:nvPr/>
        </p:nvGrpSpPr>
        <p:grpSpPr>
          <a:xfrm>
            <a:off x="4520946" y="975360"/>
            <a:ext cx="3282315" cy="2910840"/>
            <a:chOff x="4520946" y="975360"/>
            <a:chExt cx="3282315" cy="2910840"/>
          </a:xfrm>
        </p:grpSpPr>
        <p:sp>
          <p:nvSpPr>
            <p:cNvPr id="26" name="object 26" descr=""/>
            <p:cNvSpPr/>
            <p:nvPr/>
          </p:nvSpPr>
          <p:spPr>
            <a:xfrm>
              <a:off x="4520946" y="1208532"/>
              <a:ext cx="3163570" cy="2677795"/>
            </a:xfrm>
            <a:custGeom>
              <a:avLst/>
              <a:gdLst/>
              <a:ahLst/>
              <a:cxnLst/>
              <a:rect l="l" t="t" r="r" b="b"/>
              <a:pathLst>
                <a:path w="3163570" h="2677795">
                  <a:moveTo>
                    <a:pt x="0" y="2677668"/>
                  </a:moveTo>
                  <a:lnTo>
                    <a:pt x="3163061" y="2677668"/>
                  </a:lnTo>
                  <a:lnTo>
                    <a:pt x="3163061" y="0"/>
                  </a:lnTo>
                  <a:lnTo>
                    <a:pt x="0" y="0"/>
                  </a:lnTo>
                  <a:lnTo>
                    <a:pt x="0" y="2677668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 descr=""/>
            <p:cNvSpPr/>
            <p:nvPr/>
          </p:nvSpPr>
          <p:spPr>
            <a:xfrm>
              <a:off x="4699254" y="975360"/>
              <a:ext cx="3103880" cy="466725"/>
            </a:xfrm>
            <a:custGeom>
              <a:avLst/>
              <a:gdLst/>
              <a:ahLst/>
              <a:cxnLst/>
              <a:rect l="l" t="t" r="r" b="b"/>
              <a:pathLst>
                <a:path w="3103879" h="466725">
                  <a:moveTo>
                    <a:pt x="3103626" y="0"/>
                  </a:moveTo>
                  <a:lnTo>
                    <a:pt x="116586" y="0"/>
                  </a:lnTo>
                  <a:lnTo>
                    <a:pt x="0" y="466343"/>
                  </a:lnTo>
                  <a:lnTo>
                    <a:pt x="2987040" y="466343"/>
                  </a:lnTo>
                  <a:lnTo>
                    <a:pt x="3103626" y="0"/>
                  </a:lnTo>
                  <a:close/>
                </a:path>
              </a:pathLst>
            </a:custGeom>
            <a:solidFill>
              <a:srgbClr val="00C2B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8" name="object 28" descr=""/>
          <p:cNvSpPr txBox="1"/>
          <p:nvPr/>
        </p:nvSpPr>
        <p:spPr>
          <a:xfrm>
            <a:off x="5469382" y="1084580"/>
            <a:ext cx="1563370" cy="2387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400" b="1">
                <a:solidFill>
                  <a:srgbClr val="FFFFFF"/>
                </a:solidFill>
                <a:latin typeface="Arial"/>
                <a:cs typeface="Arial"/>
              </a:rPr>
              <a:t>Financial</a:t>
            </a:r>
            <a:r>
              <a:rPr dirty="0" sz="1400" spc="-8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spc="-10" b="1">
                <a:solidFill>
                  <a:srgbClr val="FFFFFF"/>
                </a:solidFill>
                <a:latin typeface="Arial"/>
                <a:cs typeface="Arial"/>
              </a:rPr>
              <a:t>Analysis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29" name="object 29" descr=""/>
          <p:cNvGrpSpPr/>
          <p:nvPr/>
        </p:nvGrpSpPr>
        <p:grpSpPr>
          <a:xfrm>
            <a:off x="4467034" y="836104"/>
            <a:ext cx="737235" cy="744855"/>
            <a:chOff x="4467034" y="836104"/>
            <a:chExt cx="737235" cy="744855"/>
          </a:xfrm>
        </p:grpSpPr>
        <p:sp>
          <p:nvSpPr>
            <p:cNvPr id="30" name="object 30" descr=""/>
            <p:cNvSpPr/>
            <p:nvPr/>
          </p:nvSpPr>
          <p:spPr>
            <a:xfrm>
              <a:off x="4481321" y="850391"/>
              <a:ext cx="708660" cy="716280"/>
            </a:xfrm>
            <a:custGeom>
              <a:avLst/>
              <a:gdLst/>
              <a:ahLst/>
              <a:cxnLst/>
              <a:rect l="l" t="t" r="r" b="b"/>
              <a:pathLst>
                <a:path w="708660" h="716280">
                  <a:moveTo>
                    <a:pt x="354329" y="0"/>
                  </a:moveTo>
                  <a:lnTo>
                    <a:pt x="306246" y="3270"/>
                  </a:lnTo>
                  <a:lnTo>
                    <a:pt x="260129" y="12797"/>
                  </a:lnTo>
                  <a:lnTo>
                    <a:pt x="216402" y="28152"/>
                  </a:lnTo>
                  <a:lnTo>
                    <a:pt x="175485" y="48909"/>
                  </a:lnTo>
                  <a:lnTo>
                    <a:pt x="137802" y="74640"/>
                  </a:lnTo>
                  <a:lnTo>
                    <a:pt x="103774" y="104917"/>
                  </a:lnTo>
                  <a:lnTo>
                    <a:pt x="73824" y="139315"/>
                  </a:lnTo>
                  <a:lnTo>
                    <a:pt x="48372" y="177404"/>
                  </a:lnTo>
                  <a:lnTo>
                    <a:pt x="27842" y="218759"/>
                  </a:lnTo>
                  <a:lnTo>
                    <a:pt x="12655" y="262951"/>
                  </a:lnTo>
                  <a:lnTo>
                    <a:pt x="3234" y="309554"/>
                  </a:lnTo>
                  <a:lnTo>
                    <a:pt x="0" y="358140"/>
                  </a:lnTo>
                  <a:lnTo>
                    <a:pt x="3234" y="406725"/>
                  </a:lnTo>
                  <a:lnTo>
                    <a:pt x="12655" y="453328"/>
                  </a:lnTo>
                  <a:lnTo>
                    <a:pt x="27842" y="497520"/>
                  </a:lnTo>
                  <a:lnTo>
                    <a:pt x="48372" y="538875"/>
                  </a:lnTo>
                  <a:lnTo>
                    <a:pt x="73824" y="576964"/>
                  </a:lnTo>
                  <a:lnTo>
                    <a:pt x="103774" y="611362"/>
                  </a:lnTo>
                  <a:lnTo>
                    <a:pt x="137802" y="641639"/>
                  </a:lnTo>
                  <a:lnTo>
                    <a:pt x="175485" y="667370"/>
                  </a:lnTo>
                  <a:lnTo>
                    <a:pt x="216402" y="688127"/>
                  </a:lnTo>
                  <a:lnTo>
                    <a:pt x="260129" y="703482"/>
                  </a:lnTo>
                  <a:lnTo>
                    <a:pt x="306246" y="713009"/>
                  </a:lnTo>
                  <a:lnTo>
                    <a:pt x="354329" y="716280"/>
                  </a:lnTo>
                  <a:lnTo>
                    <a:pt x="402413" y="713009"/>
                  </a:lnTo>
                  <a:lnTo>
                    <a:pt x="448530" y="703482"/>
                  </a:lnTo>
                  <a:lnTo>
                    <a:pt x="492257" y="688127"/>
                  </a:lnTo>
                  <a:lnTo>
                    <a:pt x="533174" y="667370"/>
                  </a:lnTo>
                  <a:lnTo>
                    <a:pt x="570857" y="641639"/>
                  </a:lnTo>
                  <a:lnTo>
                    <a:pt x="604885" y="611362"/>
                  </a:lnTo>
                  <a:lnTo>
                    <a:pt x="634835" y="576964"/>
                  </a:lnTo>
                  <a:lnTo>
                    <a:pt x="660287" y="538875"/>
                  </a:lnTo>
                  <a:lnTo>
                    <a:pt x="680817" y="497520"/>
                  </a:lnTo>
                  <a:lnTo>
                    <a:pt x="696004" y="453328"/>
                  </a:lnTo>
                  <a:lnTo>
                    <a:pt x="705425" y="406725"/>
                  </a:lnTo>
                  <a:lnTo>
                    <a:pt x="708660" y="358140"/>
                  </a:lnTo>
                  <a:lnTo>
                    <a:pt x="705425" y="309554"/>
                  </a:lnTo>
                  <a:lnTo>
                    <a:pt x="696004" y="262951"/>
                  </a:lnTo>
                  <a:lnTo>
                    <a:pt x="680817" y="218759"/>
                  </a:lnTo>
                  <a:lnTo>
                    <a:pt x="660287" y="177404"/>
                  </a:lnTo>
                  <a:lnTo>
                    <a:pt x="634835" y="139315"/>
                  </a:lnTo>
                  <a:lnTo>
                    <a:pt x="604885" y="104917"/>
                  </a:lnTo>
                  <a:lnTo>
                    <a:pt x="570857" y="74640"/>
                  </a:lnTo>
                  <a:lnTo>
                    <a:pt x="533174" y="48909"/>
                  </a:lnTo>
                  <a:lnTo>
                    <a:pt x="492257" y="28152"/>
                  </a:lnTo>
                  <a:lnTo>
                    <a:pt x="448530" y="12797"/>
                  </a:lnTo>
                  <a:lnTo>
                    <a:pt x="402413" y="3270"/>
                  </a:lnTo>
                  <a:lnTo>
                    <a:pt x="35432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 descr=""/>
            <p:cNvSpPr/>
            <p:nvPr/>
          </p:nvSpPr>
          <p:spPr>
            <a:xfrm>
              <a:off x="4481321" y="850391"/>
              <a:ext cx="708660" cy="716280"/>
            </a:xfrm>
            <a:custGeom>
              <a:avLst/>
              <a:gdLst/>
              <a:ahLst/>
              <a:cxnLst/>
              <a:rect l="l" t="t" r="r" b="b"/>
              <a:pathLst>
                <a:path w="708660" h="716280">
                  <a:moveTo>
                    <a:pt x="0" y="358140"/>
                  </a:moveTo>
                  <a:lnTo>
                    <a:pt x="3234" y="309554"/>
                  </a:lnTo>
                  <a:lnTo>
                    <a:pt x="12655" y="262951"/>
                  </a:lnTo>
                  <a:lnTo>
                    <a:pt x="27842" y="218759"/>
                  </a:lnTo>
                  <a:lnTo>
                    <a:pt x="48372" y="177404"/>
                  </a:lnTo>
                  <a:lnTo>
                    <a:pt x="73824" y="139315"/>
                  </a:lnTo>
                  <a:lnTo>
                    <a:pt x="103774" y="104917"/>
                  </a:lnTo>
                  <a:lnTo>
                    <a:pt x="137802" y="74640"/>
                  </a:lnTo>
                  <a:lnTo>
                    <a:pt x="175485" y="48909"/>
                  </a:lnTo>
                  <a:lnTo>
                    <a:pt x="216402" y="28152"/>
                  </a:lnTo>
                  <a:lnTo>
                    <a:pt x="260129" y="12797"/>
                  </a:lnTo>
                  <a:lnTo>
                    <a:pt x="306246" y="3270"/>
                  </a:lnTo>
                  <a:lnTo>
                    <a:pt x="354329" y="0"/>
                  </a:lnTo>
                  <a:lnTo>
                    <a:pt x="402413" y="3270"/>
                  </a:lnTo>
                  <a:lnTo>
                    <a:pt x="448530" y="12797"/>
                  </a:lnTo>
                  <a:lnTo>
                    <a:pt x="492257" y="28152"/>
                  </a:lnTo>
                  <a:lnTo>
                    <a:pt x="533174" y="48909"/>
                  </a:lnTo>
                  <a:lnTo>
                    <a:pt x="570857" y="74640"/>
                  </a:lnTo>
                  <a:lnTo>
                    <a:pt x="604885" y="104917"/>
                  </a:lnTo>
                  <a:lnTo>
                    <a:pt x="634835" y="139315"/>
                  </a:lnTo>
                  <a:lnTo>
                    <a:pt x="660287" y="177404"/>
                  </a:lnTo>
                  <a:lnTo>
                    <a:pt x="680817" y="218759"/>
                  </a:lnTo>
                  <a:lnTo>
                    <a:pt x="696004" y="262951"/>
                  </a:lnTo>
                  <a:lnTo>
                    <a:pt x="705425" y="309554"/>
                  </a:lnTo>
                  <a:lnTo>
                    <a:pt x="708660" y="358140"/>
                  </a:lnTo>
                  <a:lnTo>
                    <a:pt x="705425" y="406725"/>
                  </a:lnTo>
                  <a:lnTo>
                    <a:pt x="696004" y="453328"/>
                  </a:lnTo>
                  <a:lnTo>
                    <a:pt x="680817" y="497520"/>
                  </a:lnTo>
                  <a:lnTo>
                    <a:pt x="660287" y="538875"/>
                  </a:lnTo>
                  <a:lnTo>
                    <a:pt x="634835" y="576964"/>
                  </a:lnTo>
                  <a:lnTo>
                    <a:pt x="604885" y="611362"/>
                  </a:lnTo>
                  <a:lnTo>
                    <a:pt x="570857" y="641639"/>
                  </a:lnTo>
                  <a:lnTo>
                    <a:pt x="533174" y="667370"/>
                  </a:lnTo>
                  <a:lnTo>
                    <a:pt x="492257" y="688127"/>
                  </a:lnTo>
                  <a:lnTo>
                    <a:pt x="448530" y="703482"/>
                  </a:lnTo>
                  <a:lnTo>
                    <a:pt x="402413" y="713009"/>
                  </a:lnTo>
                  <a:lnTo>
                    <a:pt x="354329" y="716280"/>
                  </a:lnTo>
                  <a:lnTo>
                    <a:pt x="306246" y="713009"/>
                  </a:lnTo>
                  <a:lnTo>
                    <a:pt x="260129" y="703482"/>
                  </a:lnTo>
                  <a:lnTo>
                    <a:pt x="216402" y="688127"/>
                  </a:lnTo>
                  <a:lnTo>
                    <a:pt x="175485" y="667370"/>
                  </a:lnTo>
                  <a:lnTo>
                    <a:pt x="137802" y="641639"/>
                  </a:lnTo>
                  <a:lnTo>
                    <a:pt x="103774" y="611362"/>
                  </a:lnTo>
                  <a:lnTo>
                    <a:pt x="73824" y="576964"/>
                  </a:lnTo>
                  <a:lnTo>
                    <a:pt x="48372" y="538875"/>
                  </a:lnTo>
                  <a:lnTo>
                    <a:pt x="27842" y="497520"/>
                  </a:lnTo>
                  <a:lnTo>
                    <a:pt x="12655" y="453328"/>
                  </a:lnTo>
                  <a:lnTo>
                    <a:pt x="3234" y="406725"/>
                  </a:lnTo>
                  <a:lnTo>
                    <a:pt x="0" y="358140"/>
                  </a:lnTo>
                  <a:close/>
                </a:path>
              </a:pathLst>
            </a:custGeom>
            <a:ln w="28575">
              <a:solidFill>
                <a:srgbClr val="00C2B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2" name="object 3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632197" y="1006601"/>
              <a:ext cx="417575" cy="422910"/>
            </a:xfrm>
            <a:prstGeom prst="rect">
              <a:avLst/>
            </a:prstGeom>
          </p:spPr>
        </p:pic>
      </p:grpSp>
      <p:grpSp>
        <p:nvGrpSpPr>
          <p:cNvPr id="33" name="object 33" descr=""/>
          <p:cNvGrpSpPr/>
          <p:nvPr/>
        </p:nvGrpSpPr>
        <p:grpSpPr>
          <a:xfrm>
            <a:off x="8106918" y="975360"/>
            <a:ext cx="3437890" cy="2910840"/>
            <a:chOff x="8106918" y="975360"/>
            <a:chExt cx="3437890" cy="2910840"/>
          </a:xfrm>
        </p:grpSpPr>
        <p:sp>
          <p:nvSpPr>
            <p:cNvPr id="34" name="object 34" descr=""/>
            <p:cNvSpPr/>
            <p:nvPr/>
          </p:nvSpPr>
          <p:spPr>
            <a:xfrm>
              <a:off x="8106918" y="1440942"/>
              <a:ext cx="3321050" cy="2445385"/>
            </a:xfrm>
            <a:custGeom>
              <a:avLst/>
              <a:gdLst/>
              <a:ahLst/>
              <a:cxnLst/>
              <a:rect l="l" t="t" r="r" b="b"/>
              <a:pathLst>
                <a:path w="3321050" h="2445385">
                  <a:moveTo>
                    <a:pt x="0" y="2445257"/>
                  </a:moveTo>
                  <a:lnTo>
                    <a:pt x="3320796" y="2445257"/>
                  </a:lnTo>
                  <a:lnTo>
                    <a:pt x="3320796" y="0"/>
                  </a:lnTo>
                  <a:lnTo>
                    <a:pt x="0" y="0"/>
                  </a:lnTo>
                  <a:lnTo>
                    <a:pt x="0" y="2445257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 descr=""/>
            <p:cNvSpPr/>
            <p:nvPr/>
          </p:nvSpPr>
          <p:spPr>
            <a:xfrm>
              <a:off x="8223504" y="975360"/>
              <a:ext cx="3321050" cy="466725"/>
            </a:xfrm>
            <a:custGeom>
              <a:avLst/>
              <a:gdLst/>
              <a:ahLst/>
              <a:cxnLst/>
              <a:rect l="l" t="t" r="r" b="b"/>
              <a:pathLst>
                <a:path w="3321050" h="466725">
                  <a:moveTo>
                    <a:pt x="3320796" y="0"/>
                  </a:moveTo>
                  <a:lnTo>
                    <a:pt x="116586" y="0"/>
                  </a:lnTo>
                  <a:lnTo>
                    <a:pt x="0" y="466343"/>
                  </a:lnTo>
                  <a:lnTo>
                    <a:pt x="3204210" y="466343"/>
                  </a:lnTo>
                  <a:lnTo>
                    <a:pt x="3320796" y="0"/>
                  </a:lnTo>
                  <a:close/>
                </a:path>
              </a:pathLst>
            </a:custGeom>
            <a:solidFill>
              <a:srgbClr val="009999">
                <a:alpha val="56077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6" name="object 36" descr=""/>
          <p:cNvSpPr txBox="1"/>
          <p:nvPr/>
        </p:nvSpPr>
        <p:spPr>
          <a:xfrm>
            <a:off x="8946642" y="1084580"/>
            <a:ext cx="2193290" cy="2387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400" b="1">
                <a:solidFill>
                  <a:srgbClr val="FFFFFF"/>
                </a:solidFill>
                <a:latin typeface="Arial"/>
                <a:cs typeface="Arial"/>
              </a:rPr>
              <a:t>Synergistic</a:t>
            </a:r>
            <a:r>
              <a:rPr dirty="0" sz="1400" spc="-8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spc="-10" b="1">
                <a:solidFill>
                  <a:srgbClr val="FFFFFF"/>
                </a:solidFill>
                <a:latin typeface="Arial"/>
                <a:cs typeface="Arial"/>
              </a:rPr>
              <a:t>Opportunities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37" name="object 37" descr=""/>
          <p:cNvGrpSpPr/>
          <p:nvPr/>
        </p:nvGrpSpPr>
        <p:grpSpPr>
          <a:xfrm>
            <a:off x="8037766" y="836104"/>
            <a:ext cx="737235" cy="744855"/>
            <a:chOff x="8037766" y="836104"/>
            <a:chExt cx="737235" cy="744855"/>
          </a:xfrm>
        </p:grpSpPr>
        <p:sp>
          <p:nvSpPr>
            <p:cNvPr id="38" name="object 38" descr=""/>
            <p:cNvSpPr/>
            <p:nvPr/>
          </p:nvSpPr>
          <p:spPr>
            <a:xfrm>
              <a:off x="8052054" y="850391"/>
              <a:ext cx="708660" cy="716280"/>
            </a:xfrm>
            <a:custGeom>
              <a:avLst/>
              <a:gdLst/>
              <a:ahLst/>
              <a:cxnLst/>
              <a:rect l="l" t="t" r="r" b="b"/>
              <a:pathLst>
                <a:path w="708659" h="716280">
                  <a:moveTo>
                    <a:pt x="354329" y="0"/>
                  </a:moveTo>
                  <a:lnTo>
                    <a:pt x="306246" y="3270"/>
                  </a:lnTo>
                  <a:lnTo>
                    <a:pt x="260129" y="12797"/>
                  </a:lnTo>
                  <a:lnTo>
                    <a:pt x="216402" y="28152"/>
                  </a:lnTo>
                  <a:lnTo>
                    <a:pt x="175485" y="48909"/>
                  </a:lnTo>
                  <a:lnTo>
                    <a:pt x="137802" y="74640"/>
                  </a:lnTo>
                  <a:lnTo>
                    <a:pt x="103774" y="104917"/>
                  </a:lnTo>
                  <a:lnTo>
                    <a:pt x="73824" y="139315"/>
                  </a:lnTo>
                  <a:lnTo>
                    <a:pt x="48372" y="177404"/>
                  </a:lnTo>
                  <a:lnTo>
                    <a:pt x="27842" y="218759"/>
                  </a:lnTo>
                  <a:lnTo>
                    <a:pt x="12655" y="262951"/>
                  </a:lnTo>
                  <a:lnTo>
                    <a:pt x="3234" y="309554"/>
                  </a:lnTo>
                  <a:lnTo>
                    <a:pt x="0" y="358140"/>
                  </a:lnTo>
                  <a:lnTo>
                    <a:pt x="3234" y="406725"/>
                  </a:lnTo>
                  <a:lnTo>
                    <a:pt x="12655" y="453328"/>
                  </a:lnTo>
                  <a:lnTo>
                    <a:pt x="27842" y="497520"/>
                  </a:lnTo>
                  <a:lnTo>
                    <a:pt x="48372" y="538875"/>
                  </a:lnTo>
                  <a:lnTo>
                    <a:pt x="73824" y="576964"/>
                  </a:lnTo>
                  <a:lnTo>
                    <a:pt x="103774" y="611362"/>
                  </a:lnTo>
                  <a:lnTo>
                    <a:pt x="137802" y="641639"/>
                  </a:lnTo>
                  <a:lnTo>
                    <a:pt x="175485" y="667370"/>
                  </a:lnTo>
                  <a:lnTo>
                    <a:pt x="216402" y="688127"/>
                  </a:lnTo>
                  <a:lnTo>
                    <a:pt x="260129" y="703482"/>
                  </a:lnTo>
                  <a:lnTo>
                    <a:pt x="306246" y="713009"/>
                  </a:lnTo>
                  <a:lnTo>
                    <a:pt x="354329" y="716280"/>
                  </a:lnTo>
                  <a:lnTo>
                    <a:pt x="402413" y="713009"/>
                  </a:lnTo>
                  <a:lnTo>
                    <a:pt x="448530" y="703482"/>
                  </a:lnTo>
                  <a:lnTo>
                    <a:pt x="492257" y="688127"/>
                  </a:lnTo>
                  <a:lnTo>
                    <a:pt x="533174" y="667370"/>
                  </a:lnTo>
                  <a:lnTo>
                    <a:pt x="570857" y="641639"/>
                  </a:lnTo>
                  <a:lnTo>
                    <a:pt x="604885" y="611362"/>
                  </a:lnTo>
                  <a:lnTo>
                    <a:pt x="634835" y="576964"/>
                  </a:lnTo>
                  <a:lnTo>
                    <a:pt x="660287" y="538875"/>
                  </a:lnTo>
                  <a:lnTo>
                    <a:pt x="680817" y="497520"/>
                  </a:lnTo>
                  <a:lnTo>
                    <a:pt x="696004" y="453328"/>
                  </a:lnTo>
                  <a:lnTo>
                    <a:pt x="705425" y="406725"/>
                  </a:lnTo>
                  <a:lnTo>
                    <a:pt x="708660" y="358140"/>
                  </a:lnTo>
                  <a:lnTo>
                    <a:pt x="705425" y="309554"/>
                  </a:lnTo>
                  <a:lnTo>
                    <a:pt x="696004" y="262951"/>
                  </a:lnTo>
                  <a:lnTo>
                    <a:pt x="680817" y="218759"/>
                  </a:lnTo>
                  <a:lnTo>
                    <a:pt x="660287" y="177404"/>
                  </a:lnTo>
                  <a:lnTo>
                    <a:pt x="634835" y="139315"/>
                  </a:lnTo>
                  <a:lnTo>
                    <a:pt x="604885" y="104917"/>
                  </a:lnTo>
                  <a:lnTo>
                    <a:pt x="570857" y="74640"/>
                  </a:lnTo>
                  <a:lnTo>
                    <a:pt x="533174" y="48909"/>
                  </a:lnTo>
                  <a:lnTo>
                    <a:pt x="492257" y="28152"/>
                  </a:lnTo>
                  <a:lnTo>
                    <a:pt x="448530" y="12797"/>
                  </a:lnTo>
                  <a:lnTo>
                    <a:pt x="402413" y="3270"/>
                  </a:lnTo>
                  <a:lnTo>
                    <a:pt x="35432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 descr=""/>
            <p:cNvSpPr/>
            <p:nvPr/>
          </p:nvSpPr>
          <p:spPr>
            <a:xfrm>
              <a:off x="8052054" y="850391"/>
              <a:ext cx="708660" cy="716280"/>
            </a:xfrm>
            <a:custGeom>
              <a:avLst/>
              <a:gdLst/>
              <a:ahLst/>
              <a:cxnLst/>
              <a:rect l="l" t="t" r="r" b="b"/>
              <a:pathLst>
                <a:path w="708659" h="716280">
                  <a:moveTo>
                    <a:pt x="0" y="358140"/>
                  </a:moveTo>
                  <a:lnTo>
                    <a:pt x="3234" y="309554"/>
                  </a:lnTo>
                  <a:lnTo>
                    <a:pt x="12655" y="262951"/>
                  </a:lnTo>
                  <a:lnTo>
                    <a:pt x="27842" y="218759"/>
                  </a:lnTo>
                  <a:lnTo>
                    <a:pt x="48372" y="177404"/>
                  </a:lnTo>
                  <a:lnTo>
                    <a:pt x="73824" y="139315"/>
                  </a:lnTo>
                  <a:lnTo>
                    <a:pt x="103774" y="104917"/>
                  </a:lnTo>
                  <a:lnTo>
                    <a:pt x="137802" y="74640"/>
                  </a:lnTo>
                  <a:lnTo>
                    <a:pt x="175485" y="48909"/>
                  </a:lnTo>
                  <a:lnTo>
                    <a:pt x="216402" y="28152"/>
                  </a:lnTo>
                  <a:lnTo>
                    <a:pt x="260129" y="12797"/>
                  </a:lnTo>
                  <a:lnTo>
                    <a:pt x="306246" y="3270"/>
                  </a:lnTo>
                  <a:lnTo>
                    <a:pt x="354329" y="0"/>
                  </a:lnTo>
                  <a:lnTo>
                    <a:pt x="402413" y="3270"/>
                  </a:lnTo>
                  <a:lnTo>
                    <a:pt x="448530" y="12797"/>
                  </a:lnTo>
                  <a:lnTo>
                    <a:pt x="492257" y="28152"/>
                  </a:lnTo>
                  <a:lnTo>
                    <a:pt x="533174" y="48909"/>
                  </a:lnTo>
                  <a:lnTo>
                    <a:pt x="570857" y="74640"/>
                  </a:lnTo>
                  <a:lnTo>
                    <a:pt x="604885" y="104917"/>
                  </a:lnTo>
                  <a:lnTo>
                    <a:pt x="634835" y="139315"/>
                  </a:lnTo>
                  <a:lnTo>
                    <a:pt x="660287" y="177404"/>
                  </a:lnTo>
                  <a:lnTo>
                    <a:pt x="680817" y="218759"/>
                  </a:lnTo>
                  <a:lnTo>
                    <a:pt x="696004" y="262951"/>
                  </a:lnTo>
                  <a:lnTo>
                    <a:pt x="705425" y="309554"/>
                  </a:lnTo>
                  <a:lnTo>
                    <a:pt x="708660" y="358140"/>
                  </a:lnTo>
                  <a:lnTo>
                    <a:pt x="705425" y="406725"/>
                  </a:lnTo>
                  <a:lnTo>
                    <a:pt x="696004" y="453328"/>
                  </a:lnTo>
                  <a:lnTo>
                    <a:pt x="680817" y="497520"/>
                  </a:lnTo>
                  <a:lnTo>
                    <a:pt x="660287" y="538875"/>
                  </a:lnTo>
                  <a:lnTo>
                    <a:pt x="634835" y="576964"/>
                  </a:lnTo>
                  <a:lnTo>
                    <a:pt x="604885" y="611362"/>
                  </a:lnTo>
                  <a:lnTo>
                    <a:pt x="570857" y="641639"/>
                  </a:lnTo>
                  <a:lnTo>
                    <a:pt x="533174" y="667370"/>
                  </a:lnTo>
                  <a:lnTo>
                    <a:pt x="492257" y="688127"/>
                  </a:lnTo>
                  <a:lnTo>
                    <a:pt x="448530" y="703482"/>
                  </a:lnTo>
                  <a:lnTo>
                    <a:pt x="402413" y="713009"/>
                  </a:lnTo>
                  <a:lnTo>
                    <a:pt x="354329" y="716280"/>
                  </a:lnTo>
                  <a:lnTo>
                    <a:pt x="306246" y="713009"/>
                  </a:lnTo>
                  <a:lnTo>
                    <a:pt x="260129" y="703482"/>
                  </a:lnTo>
                  <a:lnTo>
                    <a:pt x="216402" y="688127"/>
                  </a:lnTo>
                  <a:lnTo>
                    <a:pt x="175485" y="667370"/>
                  </a:lnTo>
                  <a:lnTo>
                    <a:pt x="137802" y="641639"/>
                  </a:lnTo>
                  <a:lnTo>
                    <a:pt x="103774" y="611362"/>
                  </a:lnTo>
                  <a:lnTo>
                    <a:pt x="73824" y="576964"/>
                  </a:lnTo>
                  <a:lnTo>
                    <a:pt x="48372" y="538875"/>
                  </a:lnTo>
                  <a:lnTo>
                    <a:pt x="27842" y="497520"/>
                  </a:lnTo>
                  <a:lnTo>
                    <a:pt x="12655" y="453328"/>
                  </a:lnTo>
                  <a:lnTo>
                    <a:pt x="3234" y="406725"/>
                  </a:lnTo>
                  <a:lnTo>
                    <a:pt x="0" y="358140"/>
                  </a:lnTo>
                  <a:close/>
                </a:path>
              </a:pathLst>
            </a:custGeom>
            <a:ln w="28575">
              <a:solidFill>
                <a:srgbClr val="6FC5C5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0" name="object 4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145780" y="944879"/>
              <a:ext cx="521207" cy="526541"/>
            </a:xfrm>
            <a:prstGeom prst="rect">
              <a:avLst/>
            </a:prstGeom>
          </p:spPr>
        </p:pic>
      </p:grpSp>
      <p:sp>
        <p:nvSpPr>
          <p:cNvPr id="41" name="object 41" descr=""/>
          <p:cNvSpPr txBox="1"/>
          <p:nvPr/>
        </p:nvSpPr>
        <p:spPr>
          <a:xfrm>
            <a:off x="786383" y="3886200"/>
            <a:ext cx="3373754" cy="467359"/>
          </a:xfrm>
          <a:prstGeom prst="rect">
            <a:avLst/>
          </a:prstGeom>
          <a:solidFill>
            <a:srgbClr val="009999"/>
          </a:solidFill>
        </p:spPr>
        <p:txBody>
          <a:bodyPr wrap="square" lIns="0" tIns="119380" rIns="0" bIns="0" rtlCol="0" vert="horz">
            <a:spAutoFit/>
          </a:bodyPr>
          <a:lstStyle/>
          <a:p>
            <a:pPr marL="702310">
              <a:lnSpc>
                <a:spcPct val="100000"/>
              </a:lnSpc>
              <a:spcBef>
                <a:spcPts val="940"/>
              </a:spcBef>
            </a:pPr>
            <a:r>
              <a:rPr dirty="0" sz="1400" b="1">
                <a:solidFill>
                  <a:srgbClr val="FFFFFF"/>
                </a:solidFill>
                <a:latin typeface="Arial"/>
                <a:cs typeface="Arial"/>
              </a:rPr>
              <a:t>Why</a:t>
            </a:r>
            <a:r>
              <a:rPr dirty="0" sz="1400" spc="-2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rial"/>
                <a:cs typeface="Arial"/>
              </a:rPr>
              <a:t>Stem</a:t>
            </a:r>
            <a:r>
              <a:rPr dirty="0" sz="1400" spc="-1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dirty="0" sz="1400" spc="-2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400" spc="-2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rial"/>
                <a:cs typeface="Arial"/>
              </a:rPr>
              <a:t>better</a:t>
            </a:r>
            <a:r>
              <a:rPr dirty="0" sz="1400" spc="-3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spc="-25" b="1">
                <a:solidFill>
                  <a:srgbClr val="FFFFFF"/>
                </a:solidFill>
                <a:latin typeface="Arial"/>
                <a:cs typeface="Arial"/>
              </a:rPr>
              <a:t>fit</a:t>
            </a:r>
            <a:endParaRPr sz="1400">
              <a:latin typeface="Arial"/>
              <a:cs typeface="Arial"/>
            </a:endParaRPr>
          </a:p>
        </p:txBody>
      </p:sp>
      <p:sp>
        <p:nvSpPr>
          <p:cNvPr id="42" name="object 42" descr=""/>
          <p:cNvSpPr txBox="1"/>
          <p:nvPr/>
        </p:nvSpPr>
        <p:spPr>
          <a:xfrm>
            <a:off x="4520946" y="3886200"/>
            <a:ext cx="3163570" cy="467359"/>
          </a:xfrm>
          <a:prstGeom prst="rect">
            <a:avLst/>
          </a:prstGeom>
          <a:solidFill>
            <a:srgbClr val="00C2B0"/>
          </a:solidFill>
        </p:spPr>
        <p:txBody>
          <a:bodyPr wrap="square" lIns="0" tIns="122555" rIns="0" bIns="0" rtlCol="0" vert="horz">
            <a:spAutoFit/>
          </a:bodyPr>
          <a:lstStyle/>
          <a:p>
            <a:pPr marL="73660">
              <a:lnSpc>
                <a:spcPct val="100000"/>
              </a:lnSpc>
              <a:spcBef>
                <a:spcPts val="965"/>
              </a:spcBef>
            </a:pPr>
            <a:r>
              <a:rPr dirty="0" sz="1400" b="1">
                <a:solidFill>
                  <a:srgbClr val="FFFFFF"/>
                </a:solidFill>
                <a:latin typeface="Arial"/>
                <a:cs typeface="Arial"/>
              </a:rPr>
              <a:t>Stem</a:t>
            </a:r>
            <a:r>
              <a:rPr dirty="0" sz="1400" spc="-4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rial"/>
                <a:cs typeface="Arial"/>
              </a:rPr>
              <a:t>offers</a:t>
            </a:r>
            <a:r>
              <a:rPr dirty="0" sz="1400" spc="-4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rial"/>
                <a:cs typeface="Arial"/>
              </a:rPr>
              <a:t>greater</a:t>
            </a:r>
            <a:r>
              <a:rPr dirty="0" sz="1400" spc="-4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rial"/>
                <a:cs typeface="Arial"/>
              </a:rPr>
              <a:t>upside</a:t>
            </a:r>
            <a:r>
              <a:rPr dirty="0" sz="1400" spc="-4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spc="-10" b="1">
                <a:solidFill>
                  <a:srgbClr val="FFFFFF"/>
                </a:solidFill>
                <a:latin typeface="Arial"/>
                <a:cs typeface="Arial"/>
              </a:rPr>
              <a:t>potential</a:t>
            </a:r>
            <a:endParaRPr sz="1400">
              <a:latin typeface="Arial"/>
              <a:cs typeface="Arial"/>
            </a:endParaRPr>
          </a:p>
        </p:txBody>
      </p:sp>
      <p:sp>
        <p:nvSpPr>
          <p:cNvPr id="43" name="object 43" descr=""/>
          <p:cNvSpPr txBox="1"/>
          <p:nvPr/>
        </p:nvSpPr>
        <p:spPr>
          <a:xfrm>
            <a:off x="8106918" y="3886200"/>
            <a:ext cx="3321050" cy="467359"/>
          </a:xfrm>
          <a:prstGeom prst="rect">
            <a:avLst/>
          </a:prstGeom>
          <a:solidFill>
            <a:srgbClr val="6FC5C5"/>
          </a:solidFill>
        </p:spPr>
        <p:txBody>
          <a:bodyPr wrap="square" lIns="0" tIns="119380" rIns="0" bIns="0" rtlCol="0" vert="horz">
            <a:spAutoFit/>
          </a:bodyPr>
          <a:lstStyle/>
          <a:p>
            <a:pPr marL="258445">
              <a:lnSpc>
                <a:spcPct val="100000"/>
              </a:lnSpc>
              <a:spcBef>
                <a:spcPts val="940"/>
              </a:spcBef>
            </a:pPr>
            <a:r>
              <a:rPr dirty="0" sz="1400" b="1">
                <a:solidFill>
                  <a:srgbClr val="FFFFFF"/>
                </a:solidFill>
                <a:latin typeface="Arial"/>
                <a:cs typeface="Arial"/>
              </a:rPr>
              <a:t>Stem</a:t>
            </a:r>
            <a:r>
              <a:rPr dirty="0" sz="1400" spc="-4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rial"/>
                <a:cs typeface="Arial"/>
              </a:rPr>
              <a:t>provides</a:t>
            </a:r>
            <a:r>
              <a:rPr dirty="0" sz="1400" spc="-4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rial"/>
                <a:cs typeface="Arial"/>
              </a:rPr>
              <a:t>powerful</a:t>
            </a:r>
            <a:r>
              <a:rPr dirty="0" sz="1400" spc="-5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spc="-10" b="1">
                <a:solidFill>
                  <a:srgbClr val="FFFFFF"/>
                </a:solidFill>
                <a:latin typeface="Arial"/>
                <a:cs typeface="Arial"/>
              </a:rPr>
              <a:t>synergies</a:t>
            </a:r>
            <a:endParaRPr sz="1400">
              <a:latin typeface="Arial"/>
              <a:cs typeface="Arial"/>
            </a:endParaRPr>
          </a:p>
        </p:txBody>
      </p:sp>
      <p:sp>
        <p:nvSpPr>
          <p:cNvPr id="44" name="object 44" descr=""/>
          <p:cNvSpPr txBox="1"/>
          <p:nvPr/>
        </p:nvSpPr>
        <p:spPr>
          <a:xfrm>
            <a:off x="864869" y="1615439"/>
            <a:ext cx="3110865" cy="205422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400" b="1">
                <a:solidFill>
                  <a:srgbClr val="010027"/>
                </a:solidFill>
                <a:latin typeface="Arial"/>
                <a:cs typeface="Arial"/>
              </a:rPr>
              <a:t>Competing</a:t>
            </a:r>
            <a:r>
              <a:rPr dirty="0" sz="1400" spc="-7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400" spc="-10" b="1">
                <a:solidFill>
                  <a:srgbClr val="010027"/>
                </a:solidFill>
                <a:latin typeface="Arial"/>
                <a:cs typeface="Arial"/>
              </a:rPr>
              <a:t>visions</a:t>
            </a:r>
            <a:endParaRPr sz="1400">
              <a:latin typeface="Arial"/>
              <a:cs typeface="Arial"/>
            </a:endParaRPr>
          </a:p>
          <a:p>
            <a:pPr marL="127000" marR="198120" indent="-114300">
              <a:lnSpc>
                <a:spcPct val="100000"/>
              </a:lnSpc>
              <a:spcBef>
                <a:spcPts val="1095"/>
              </a:spcBef>
              <a:buClr>
                <a:srgbClr val="009999"/>
              </a:buClr>
              <a:buFont typeface="Wingdings"/>
              <a:buChar char=""/>
              <a:tabLst>
                <a:tab pos="127000" algn="l"/>
              </a:tabLst>
            </a:pP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Visions</a:t>
            </a:r>
            <a:r>
              <a:rPr dirty="0" sz="1050" spc="-2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for</a:t>
            </a:r>
            <a:r>
              <a:rPr dirty="0" sz="1050" spc="-3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both</a:t>
            </a:r>
            <a:r>
              <a:rPr dirty="0" sz="1050" spc="-2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Siemens</a:t>
            </a:r>
            <a:r>
              <a:rPr dirty="0" sz="1050" spc="-1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and</a:t>
            </a:r>
            <a:r>
              <a:rPr dirty="0" sz="1050" spc="-2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Vestas</a:t>
            </a:r>
            <a:r>
              <a:rPr dirty="0" sz="1050" spc="-2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 spc="-10">
                <a:solidFill>
                  <a:srgbClr val="010027"/>
                </a:solidFill>
                <a:latin typeface="Arial MT"/>
                <a:cs typeface="Arial MT"/>
              </a:rPr>
              <a:t>revolve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around</a:t>
            </a:r>
            <a:r>
              <a:rPr dirty="0" sz="1050" spc="-3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the</a:t>
            </a:r>
            <a:r>
              <a:rPr dirty="0" sz="1050" spc="-4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transition</a:t>
            </a:r>
            <a:r>
              <a:rPr dirty="0" sz="1050" spc="-4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to</a:t>
            </a:r>
            <a:r>
              <a:rPr dirty="0" sz="1050" spc="-5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renewable</a:t>
            </a:r>
            <a:r>
              <a:rPr dirty="0" sz="1050" spc="-2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energy,</a:t>
            </a:r>
            <a:r>
              <a:rPr dirty="0" sz="1050" spc="-3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 spc="-25">
                <a:solidFill>
                  <a:srgbClr val="010027"/>
                </a:solidFill>
                <a:latin typeface="Arial MT"/>
                <a:cs typeface="Arial MT"/>
              </a:rPr>
              <a:t>but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Siemens</a:t>
            </a:r>
            <a:r>
              <a:rPr dirty="0" sz="1050" spc="-3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prioritizes</a:t>
            </a:r>
            <a:r>
              <a:rPr dirty="0" sz="1050" spc="-2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smaller,</a:t>
            </a:r>
            <a:r>
              <a:rPr dirty="0" sz="1050" spc="-2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more</a:t>
            </a:r>
            <a:r>
              <a:rPr dirty="0" sz="1050" spc="-3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 spc="-10">
                <a:solidFill>
                  <a:srgbClr val="010027"/>
                </a:solidFill>
                <a:latin typeface="Arial MT"/>
                <a:cs typeface="Arial MT"/>
              </a:rPr>
              <a:t>tech-focused businesses</a:t>
            </a:r>
            <a:endParaRPr sz="1050">
              <a:latin typeface="Arial MT"/>
              <a:cs typeface="Arial MT"/>
            </a:endParaRPr>
          </a:p>
          <a:p>
            <a:pPr marL="127000" marR="179705" indent="-114300">
              <a:lnSpc>
                <a:spcPct val="100000"/>
              </a:lnSpc>
              <a:spcBef>
                <a:spcPts val="300"/>
              </a:spcBef>
              <a:buClr>
                <a:srgbClr val="009999"/>
              </a:buClr>
              <a:buFont typeface="Wingdings"/>
              <a:buChar char=""/>
              <a:tabLst>
                <a:tab pos="127000" algn="l"/>
              </a:tabLst>
            </a:pP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Siemens</a:t>
            </a:r>
            <a:r>
              <a:rPr dirty="0" sz="1050" spc="-3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divested</a:t>
            </a:r>
            <a:r>
              <a:rPr dirty="0" sz="1050" spc="-3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from</a:t>
            </a:r>
            <a:r>
              <a:rPr dirty="0" sz="1050" spc="-3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wind</a:t>
            </a:r>
            <a:r>
              <a:rPr dirty="0" sz="1050" spc="-2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power</a:t>
            </a:r>
            <a:r>
              <a:rPr dirty="0" sz="1050" spc="-2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when</a:t>
            </a:r>
            <a:r>
              <a:rPr dirty="0" sz="1050" spc="-2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 spc="-25">
                <a:solidFill>
                  <a:srgbClr val="010027"/>
                </a:solidFill>
                <a:latin typeface="Arial MT"/>
                <a:cs typeface="Arial MT"/>
              </a:rPr>
              <a:t>the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company</a:t>
            </a:r>
            <a:r>
              <a:rPr dirty="0" sz="1050" spc="-2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 spc="-10">
                <a:solidFill>
                  <a:srgbClr val="010027"/>
                </a:solidFill>
                <a:latin typeface="Arial MT"/>
                <a:cs typeface="Arial MT"/>
              </a:rPr>
              <a:t>spun-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off</a:t>
            </a:r>
            <a:r>
              <a:rPr dirty="0" sz="1050" spc="-1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the</a:t>
            </a:r>
            <a:r>
              <a:rPr dirty="0" sz="1050" spc="-3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Gas</a:t>
            </a:r>
            <a:r>
              <a:rPr dirty="0" sz="1050" spc="-2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&amp;</a:t>
            </a:r>
            <a:r>
              <a:rPr dirty="0" sz="1050" spc="-2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Power</a:t>
            </a:r>
            <a:r>
              <a:rPr dirty="0" sz="1050" spc="-1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segment</a:t>
            </a:r>
            <a:r>
              <a:rPr dirty="0" sz="1050" spc="-2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 spc="-25">
                <a:solidFill>
                  <a:srgbClr val="010027"/>
                </a:solidFill>
                <a:latin typeface="Arial MT"/>
                <a:cs typeface="Arial MT"/>
              </a:rPr>
              <a:t>in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2020</a:t>
            </a:r>
            <a:r>
              <a:rPr dirty="0" sz="1050" spc="-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to</a:t>
            </a:r>
            <a:r>
              <a:rPr dirty="0" sz="1050" spc="-3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form</a:t>
            </a:r>
            <a:r>
              <a:rPr dirty="0" sz="1050" spc="-2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Siemens</a:t>
            </a:r>
            <a:r>
              <a:rPr dirty="0" sz="1050" spc="-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 spc="-10">
                <a:solidFill>
                  <a:srgbClr val="010027"/>
                </a:solidFill>
                <a:latin typeface="Arial MT"/>
                <a:cs typeface="Arial MT"/>
              </a:rPr>
              <a:t>Energy</a:t>
            </a:r>
            <a:endParaRPr sz="1050">
              <a:latin typeface="Arial MT"/>
              <a:cs typeface="Arial MT"/>
            </a:endParaRPr>
          </a:p>
          <a:p>
            <a:pPr marL="127000" marR="5080" indent="-114300">
              <a:lnSpc>
                <a:spcPct val="100000"/>
              </a:lnSpc>
              <a:spcBef>
                <a:spcPts val="300"/>
              </a:spcBef>
              <a:buClr>
                <a:srgbClr val="009999"/>
              </a:buClr>
              <a:buFont typeface="Wingdings"/>
              <a:buChar char=""/>
              <a:tabLst>
                <a:tab pos="127000" algn="l"/>
              </a:tabLst>
            </a:pP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Acquiring</a:t>
            </a:r>
            <a:r>
              <a:rPr dirty="0" sz="1050" spc="-2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Vestas</a:t>
            </a:r>
            <a:r>
              <a:rPr dirty="0" sz="1050" spc="-3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would</a:t>
            </a:r>
            <a:r>
              <a:rPr dirty="0" sz="1050" spc="-2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not</a:t>
            </a:r>
            <a:r>
              <a:rPr dirty="0" sz="1050" spc="-3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align</a:t>
            </a:r>
            <a:r>
              <a:rPr dirty="0" sz="1050" spc="-3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with</a:t>
            </a:r>
            <a:r>
              <a:rPr dirty="0" sz="1050" spc="-3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the</a:t>
            </a:r>
            <a:r>
              <a:rPr dirty="0" sz="1050" spc="-3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 spc="-10">
                <a:solidFill>
                  <a:srgbClr val="010027"/>
                </a:solidFill>
                <a:latin typeface="Arial MT"/>
                <a:cs typeface="Arial MT"/>
              </a:rPr>
              <a:t>strategic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goals</a:t>
            </a:r>
            <a:r>
              <a:rPr dirty="0" sz="1050" spc="-2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of</a:t>
            </a:r>
            <a:r>
              <a:rPr dirty="0" sz="1050" spc="-2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Siemens</a:t>
            </a:r>
            <a:r>
              <a:rPr dirty="0" sz="1050" spc="-2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as</a:t>
            </a:r>
            <a:r>
              <a:rPr dirty="0" sz="1050" spc="-2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the</a:t>
            </a:r>
            <a:r>
              <a:rPr dirty="0" sz="1050" spc="-3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company</a:t>
            </a:r>
            <a:r>
              <a:rPr dirty="0" sz="1050" spc="-2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tries</a:t>
            </a:r>
            <a:r>
              <a:rPr dirty="0" sz="1050" spc="-2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to</a:t>
            </a:r>
            <a:r>
              <a:rPr dirty="0" sz="1050" spc="-3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 spc="-20">
                <a:solidFill>
                  <a:srgbClr val="010027"/>
                </a:solidFill>
                <a:latin typeface="Arial MT"/>
                <a:cs typeface="Arial MT"/>
              </a:rPr>
              <a:t>move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away</a:t>
            </a:r>
            <a:r>
              <a:rPr dirty="0" sz="1050" spc="-1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from</a:t>
            </a:r>
            <a:r>
              <a:rPr dirty="0" sz="1050" spc="-2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capitally </a:t>
            </a:r>
            <a:r>
              <a:rPr dirty="0" sz="1050" spc="-10">
                <a:solidFill>
                  <a:srgbClr val="010027"/>
                </a:solidFill>
                <a:latin typeface="Arial MT"/>
                <a:cs typeface="Arial MT"/>
              </a:rPr>
              <a:t>intensive businesses</a:t>
            </a:r>
            <a:endParaRPr sz="1050">
              <a:latin typeface="Arial MT"/>
              <a:cs typeface="Arial MT"/>
            </a:endParaRPr>
          </a:p>
        </p:txBody>
      </p:sp>
      <p:sp>
        <p:nvSpPr>
          <p:cNvPr id="45" name="object 45" descr=""/>
          <p:cNvSpPr txBox="1"/>
          <p:nvPr/>
        </p:nvSpPr>
        <p:spPr>
          <a:xfrm>
            <a:off x="4599685" y="1615439"/>
            <a:ext cx="2995295" cy="173418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400" b="1">
                <a:solidFill>
                  <a:srgbClr val="010027"/>
                </a:solidFill>
                <a:latin typeface="Arial"/>
                <a:cs typeface="Arial"/>
              </a:rPr>
              <a:t>Not</a:t>
            </a:r>
            <a:r>
              <a:rPr dirty="0" sz="1400" spc="-2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10027"/>
                </a:solidFill>
                <a:latin typeface="Arial"/>
                <a:cs typeface="Arial"/>
              </a:rPr>
              <a:t>fiscally</a:t>
            </a:r>
            <a:r>
              <a:rPr dirty="0" sz="1400" spc="-3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400" spc="-10" b="1">
                <a:solidFill>
                  <a:srgbClr val="010027"/>
                </a:solidFill>
                <a:latin typeface="Arial"/>
                <a:cs typeface="Arial"/>
              </a:rPr>
              <a:t>responsible.</a:t>
            </a:r>
            <a:endParaRPr sz="1400">
              <a:latin typeface="Arial"/>
              <a:cs typeface="Arial"/>
            </a:endParaRPr>
          </a:p>
          <a:p>
            <a:pPr marL="127000" marR="25400" indent="-114300">
              <a:lnSpc>
                <a:spcPct val="100000"/>
              </a:lnSpc>
              <a:spcBef>
                <a:spcPts val="1095"/>
              </a:spcBef>
              <a:buClr>
                <a:srgbClr val="009999"/>
              </a:buClr>
              <a:buFont typeface="Wingdings"/>
              <a:buChar char=""/>
              <a:tabLst>
                <a:tab pos="127000" algn="l"/>
              </a:tabLst>
            </a:pP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Vestas</a:t>
            </a:r>
            <a:r>
              <a:rPr dirty="0" sz="1050" spc="-3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is</a:t>
            </a:r>
            <a:r>
              <a:rPr dirty="0" sz="1050" spc="-2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a</a:t>
            </a:r>
            <a:r>
              <a:rPr dirty="0" sz="1050" spc="-2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massive</a:t>
            </a:r>
            <a:r>
              <a:rPr dirty="0" sz="1050" spc="-2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company.</a:t>
            </a:r>
            <a:r>
              <a:rPr dirty="0" sz="1050" spc="-1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By</a:t>
            </a:r>
            <a:r>
              <a:rPr dirty="0" sz="1050" spc="-3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 spc="-10">
                <a:solidFill>
                  <a:srgbClr val="010027"/>
                </a:solidFill>
                <a:latin typeface="Arial MT"/>
                <a:cs typeface="Arial MT"/>
              </a:rPr>
              <a:t>moving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forward</a:t>
            </a:r>
            <a:r>
              <a:rPr dirty="0" sz="1050" spc="-2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with</a:t>
            </a:r>
            <a:r>
              <a:rPr dirty="0" sz="1050" spc="-2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an</a:t>
            </a:r>
            <a:r>
              <a:rPr dirty="0" sz="1050" spc="-3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acquisition</a:t>
            </a:r>
            <a:r>
              <a:rPr dirty="0" sz="1050" spc="-1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of</a:t>
            </a:r>
            <a:r>
              <a:rPr dirty="0" sz="1050" spc="-3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this</a:t>
            </a:r>
            <a:r>
              <a:rPr dirty="0" sz="1050" spc="-3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size,</a:t>
            </a:r>
            <a:r>
              <a:rPr dirty="0" sz="1050" spc="-3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 spc="-10">
                <a:solidFill>
                  <a:srgbClr val="010027"/>
                </a:solidFill>
                <a:latin typeface="Arial MT"/>
                <a:cs typeface="Arial MT"/>
              </a:rPr>
              <a:t>Siemens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would</a:t>
            </a:r>
            <a:r>
              <a:rPr dirty="0" sz="1050" spc="-2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need</a:t>
            </a:r>
            <a:r>
              <a:rPr dirty="0" sz="1050" spc="-1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to</a:t>
            </a:r>
            <a:r>
              <a:rPr dirty="0" sz="1050" spc="-3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raise</a:t>
            </a:r>
            <a:r>
              <a:rPr dirty="0" sz="1050" spc="-2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a</a:t>
            </a:r>
            <a:r>
              <a:rPr dirty="0" sz="1050" spc="-3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significant</a:t>
            </a:r>
            <a:r>
              <a:rPr dirty="0" sz="1050" spc="-2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portion</a:t>
            </a:r>
            <a:r>
              <a:rPr dirty="0" sz="1050" spc="-2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of</a:t>
            </a:r>
            <a:r>
              <a:rPr dirty="0" sz="1050" spc="-3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 spc="-20">
                <a:solidFill>
                  <a:srgbClr val="010027"/>
                </a:solidFill>
                <a:latin typeface="Arial MT"/>
                <a:cs typeface="Arial MT"/>
              </a:rPr>
              <a:t>debt</a:t>
            </a:r>
            <a:endParaRPr sz="1050">
              <a:latin typeface="Arial MT"/>
              <a:cs typeface="Arial MT"/>
            </a:endParaRPr>
          </a:p>
          <a:p>
            <a:pPr marL="127000" marR="5080" indent="-114300">
              <a:lnSpc>
                <a:spcPct val="100000"/>
              </a:lnSpc>
              <a:spcBef>
                <a:spcPts val="300"/>
              </a:spcBef>
              <a:buClr>
                <a:srgbClr val="009999"/>
              </a:buClr>
              <a:buFont typeface="Wingdings"/>
              <a:buChar char=""/>
              <a:tabLst>
                <a:tab pos="127000" algn="l"/>
              </a:tabLst>
            </a:pP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Moody's</a:t>
            </a:r>
            <a:r>
              <a:rPr dirty="0" sz="105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range</a:t>
            </a:r>
            <a:r>
              <a:rPr dirty="0" sz="105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for</a:t>
            </a:r>
            <a:r>
              <a:rPr dirty="0" sz="1050" spc="-5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global</a:t>
            </a:r>
            <a:r>
              <a:rPr dirty="0" sz="105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industrials</a:t>
            </a:r>
            <a:r>
              <a:rPr dirty="0" sz="1050" spc="-3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 spc="-10">
                <a:solidFill>
                  <a:srgbClr val="03234D"/>
                </a:solidFill>
                <a:latin typeface="Arial MT"/>
                <a:cs typeface="Arial MT"/>
              </a:rPr>
              <a:t>scorecard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range for</a:t>
            </a:r>
            <a:r>
              <a:rPr dirty="0" sz="105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Debt/EBITDA</a:t>
            </a:r>
            <a:r>
              <a:rPr dirty="0" sz="105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is</a:t>
            </a:r>
            <a:r>
              <a:rPr dirty="0" sz="1050" spc="-1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 spc="-10">
                <a:solidFill>
                  <a:srgbClr val="03234D"/>
                </a:solidFill>
                <a:latin typeface="Arial MT"/>
                <a:cs typeface="Arial MT"/>
              </a:rPr>
              <a:t>1.6x-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1.9x</a:t>
            </a:r>
            <a:r>
              <a:rPr dirty="0" sz="1050" spc="-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for</a:t>
            </a:r>
            <a:r>
              <a:rPr dirty="0" sz="105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A+</a:t>
            </a:r>
            <a:r>
              <a:rPr dirty="0" sz="105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 spc="-10">
                <a:solidFill>
                  <a:srgbClr val="03234D"/>
                </a:solidFill>
                <a:latin typeface="Arial MT"/>
                <a:cs typeface="Arial MT"/>
              </a:rPr>
              <a:t>rating</a:t>
            </a:r>
            <a:endParaRPr sz="1050">
              <a:latin typeface="Arial MT"/>
              <a:cs typeface="Arial MT"/>
            </a:endParaRPr>
          </a:p>
          <a:p>
            <a:pPr marL="127000" marR="145415" indent="-114300">
              <a:lnSpc>
                <a:spcPct val="100000"/>
              </a:lnSpc>
              <a:spcBef>
                <a:spcPts val="300"/>
              </a:spcBef>
              <a:buClr>
                <a:srgbClr val="009999"/>
              </a:buClr>
              <a:buFont typeface="Wingdings"/>
              <a:buChar char=""/>
              <a:tabLst>
                <a:tab pos="127000" algn="l"/>
              </a:tabLst>
            </a:pP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All</a:t>
            </a:r>
            <a:r>
              <a:rPr dirty="0" sz="1050" spc="-3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scenarios</a:t>
            </a:r>
            <a:r>
              <a:rPr dirty="0" sz="1050" spc="-2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where</a:t>
            </a:r>
            <a:r>
              <a:rPr dirty="0" sz="1050" spc="-1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Siemens</a:t>
            </a:r>
            <a:r>
              <a:rPr dirty="0" sz="1050" spc="-3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uses</a:t>
            </a:r>
            <a:r>
              <a:rPr dirty="0" sz="1050" spc="-3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debt</a:t>
            </a:r>
            <a:r>
              <a:rPr dirty="0" sz="1050" spc="-3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 spc="-25">
                <a:solidFill>
                  <a:srgbClr val="010027"/>
                </a:solidFill>
                <a:latin typeface="Arial MT"/>
                <a:cs typeface="Arial MT"/>
              </a:rPr>
              <a:t>to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finance</a:t>
            </a:r>
            <a:r>
              <a:rPr dirty="0" sz="1050" spc="-1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this</a:t>
            </a:r>
            <a:r>
              <a:rPr dirty="0" sz="1050" spc="-2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 spc="-10">
                <a:solidFill>
                  <a:srgbClr val="010027"/>
                </a:solidFill>
                <a:latin typeface="Arial MT"/>
                <a:cs typeface="Arial MT"/>
              </a:rPr>
              <a:t>transaction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leads</a:t>
            </a:r>
            <a:r>
              <a:rPr dirty="0" sz="1050" spc="-1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to</a:t>
            </a:r>
            <a:r>
              <a:rPr dirty="0" sz="1050" spc="-2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a</a:t>
            </a:r>
            <a:r>
              <a:rPr dirty="0" sz="1050" spc="-2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credit</a:t>
            </a:r>
            <a:r>
              <a:rPr dirty="0" sz="1050" spc="-2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 spc="-10">
                <a:solidFill>
                  <a:srgbClr val="010027"/>
                </a:solidFill>
                <a:latin typeface="Arial MT"/>
                <a:cs typeface="Arial MT"/>
              </a:rPr>
              <a:t>rating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downgrade</a:t>
            </a:r>
            <a:r>
              <a:rPr dirty="0" sz="1050" spc="-2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ranging</a:t>
            </a:r>
            <a:r>
              <a:rPr dirty="0" sz="1050" spc="-2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from</a:t>
            </a:r>
            <a:r>
              <a:rPr dirty="0" sz="1050" spc="-3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 b="1">
                <a:solidFill>
                  <a:srgbClr val="010027"/>
                </a:solidFill>
                <a:latin typeface="Arial"/>
                <a:cs typeface="Arial"/>
              </a:rPr>
              <a:t>Baa3</a:t>
            </a:r>
            <a:r>
              <a:rPr dirty="0" sz="1050" spc="-2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050" b="1">
                <a:solidFill>
                  <a:srgbClr val="010027"/>
                </a:solidFill>
                <a:latin typeface="Arial"/>
                <a:cs typeface="Arial"/>
              </a:rPr>
              <a:t>–</a:t>
            </a:r>
            <a:r>
              <a:rPr dirty="0" sz="1050" spc="-3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050" spc="-25" b="1">
                <a:solidFill>
                  <a:srgbClr val="010027"/>
                </a:solidFill>
                <a:latin typeface="Arial"/>
                <a:cs typeface="Arial"/>
              </a:rPr>
              <a:t>Ba2</a:t>
            </a:r>
            <a:endParaRPr sz="1050">
              <a:latin typeface="Arial"/>
              <a:cs typeface="Arial"/>
            </a:endParaRPr>
          </a:p>
        </p:txBody>
      </p:sp>
      <p:sp>
        <p:nvSpPr>
          <p:cNvPr id="46" name="object 46" descr=""/>
          <p:cNvSpPr txBox="1"/>
          <p:nvPr/>
        </p:nvSpPr>
        <p:spPr>
          <a:xfrm>
            <a:off x="8106918" y="1615439"/>
            <a:ext cx="3321050" cy="205422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91440">
              <a:lnSpc>
                <a:spcPct val="100000"/>
              </a:lnSpc>
              <a:spcBef>
                <a:spcPts val="95"/>
              </a:spcBef>
            </a:pPr>
            <a:r>
              <a:rPr dirty="0" sz="1400" b="1">
                <a:solidFill>
                  <a:srgbClr val="010027"/>
                </a:solidFill>
                <a:latin typeface="Arial"/>
                <a:cs typeface="Arial"/>
              </a:rPr>
              <a:t>Wind</a:t>
            </a:r>
            <a:r>
              <a:rPr dirty="0" sz="1400" spc="-4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400" spc="-10" b="1">
                <a:solidFill>
                  <a:srgbClr val="010027"/>
                </a:solidFill>
                <a:latin typeface="Arial"/>
                <a:cs typeface="Arial"/>
              </a:rPr>
              <a:t>blows!</a:t>
            </a:r>
            <a:endParaRPr sz="1400">
              <a:latin typeface="Arial"/>
              <a:cs typeface="Arial"/>
            </a:endParaRPr>
          </a:p>
          <a:p>
            <a:pPr marL="205740" marR="121285" indent="-114300">
              <a:lnSpc>
                <a:spcPct val="100000"/>
              </a:lnSpc>
              <a:spcBef>
                <a:spcPts val="1095"/>
              </a:spcBef>
              <a:buClr>
                <a:srgbClr val="009999"/>
              </a:buClr>
              <a:buFont typeface="Wingdings"/>
              <a:buChar char=""/>
              <a:tabLst>
                <a:tab pos="205740" algn="l"/>
              </a:tabLst>
            </a:pP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Vestas</a:t>
            </a:r>
            <a:r>
              <a:rPr dirty="0" sz="1050" spc="-5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primarily</a:t>
            </a:r>
            <a:r>
              <a:rPr dirty="0" sz="1050" spc="-2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operates</a:t>
            </a:r>
            <a:r>
              <a:rPr dirty="0" sz="1050" spc="-3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in</a:t>
            </a:r>
            <a:r>
              <a:rPr dirty="0" sz="1050" spc="-3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onshore</a:t>
            </a:r>
            <a:r>
              <a:rPr dirty="0" sz="1050" spc="-3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 spc="-10">
                <a:solidFill>
                  <a:srgbClr val="010027"/>
                </a:solidFill>
                <a:latin typeface="Arial MT"/>
                <a:cs typeface="Arial MT"/>
              </a:rPr>
              <a:t>solutions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(71.8%</a:t>
            </a:r>
            <a:r>
              <a:rPr dirty="0" sz="1050" spc="-3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of</a:t>
            </a:r>
            <a:r>
              <a:rPr dirty="0" sz="1050" spc="-4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revenues)</a:t>
            </a:r>
            <a:r>
              <a:rPr dirty="0" sz="1050" spc="-2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and</a:t>
            </a:r>
            <a:r>
              <a:rPr dirty="0" sz="1050" spc="-3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has</a:t>
            </a:r>
            <a:r>
              <a:rPr dirty="0" sz="1050" spc="-3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made</a:t>
            </a:r>
            <a:r>
              <a:rPr dirty="0" sz="1050" spc="-3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the</a:t>
            </a:r>
            <a:r>
              <a:rPr dirty="0" sz="1050" spc="-4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decision</a:t>
            </a:r>
            <a:r>
              <a:rPr dirty="0" sz="1050" spc="-2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 spc="-25">
                <a:solidFill>
                  <a:srgbClr val="010027"/>
                </a:solidFill>
                <a:latin typeface="Arial MT"/>
                <a:cs typeface="Arial MT"/>
              </a:rPr>
              <a:t>to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expand</a:t>
            </a:r>
            <a:r>
              <a:rPr dirty="0" sz="1050" spc="-3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operation</a:t>
            </a:r>
            <a:r>
              <a:rPr dirty="0" sz="1050" spc="-3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in</a:t>
            </a:r>
            <a:r>
              <a:rPr dirty="0" sz="1050" spc="-4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offshore</a:t>
            </a:r>
            <a:r>
              <a:rPr dirty="0" sz="1050" spc="-5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 spc="-10">
                <a:solidFill>
                  <a:srgbClr val="010027"/>
                </a:solidFill>
                <a:latin typeface="Arial MT"/>
                <a:cs typeface="Arial MT"/>
              </a:rPr>
              <a:t>production</a:t>
            </a:r>
            <a:endParaRPr sz="1050">
              <a:latin typeface="Arial MT"/>
              <a:cs typeface="Arial MT"/>
            </a:endParaRPr>
          </a:p>
          <a:p>
            <a:pPr marL="205740" marR="107314" indent="-114300">
              <a:lnSpc>
                <a:spcPct val="100000"/>
              </a:lnSpc>
              <a:spcBef>
                <a:spcPts val="300"/>
              </a:spcBef>
              <a:buClr>
                <a:srgbClr val="009999"/>
              </a:buClr>
              <a:buFont typeface="Wingdings"/>
              <a:buChar char=""/>
              <a:tabLst>
                <a:tab pos="205740" algn="l"/>
              </a:tabLst>
            </a:pP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Europe</a:t>
            </a:r>
            <a:r>
              <a:rPr dirty="0" sz="1050" spc="-2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has</a:t>
            </a:r>
            <a:r>
              <a:rPr dirty="0" sz="1050" spc="-4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seen</a:t>
            </a:r>
            <a:r>
              <a:rPr dirty="0" sz="1050" spc="-3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a</a:t>
            </a:r>
            <a:r>
              <a:rPr dirty="0" sz="1050" spc="-3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significant</a:t>
            </a:r>
            <a:r>
              <a:rPr dirty="0" sz="1050" spc="-3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downturn</a:t>
            </a:r>
            <a:r>
              <a:rPr dirty="0" sz="1050" spc="-2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in</a:t>
            </a:r>
            <a:r>
              <a:rPr dirty="0" sz="1050" spc="-3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 spc="-10">
                <a:solidFill>
                  <a:srgbClr val="010027"/>
                </a:solidFill>
                <a:latin typeface="Arial MT"/>
                <a:cs typeface="Arial MT"/>
              </a:rPr>
              <a:t>demand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for</a:t>
            </a:r>
            <a:r>
              <a:rPr dirty="0" sz="1050" spc="-4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wind</a:t>
            </a:r>
            <a:r>
              <a:rPr dirty="0" sz="1050" spc="-2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solutions</a:t>
            </a:r>
            <a:r>
              <a:rPr dirty="0" sz="1050" spc="-2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and</a:t>
            </a:r>
            <a:r>
              <a:rPr dirty="0" sz="1050" spc="-2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is</a:t>
            </a:r>
            <a:r>
              <a:rPr dirty="0" sz="1050" spc="-3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looking</a:t>
            </a:r>
            <a:r>
              <a:rPr dirty="0" sz="1050" spc="-1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to</a:t>
            </a:r>
            <a:r>
              <a:rPr dirty="0" sz="1050" spc="-3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 spc="-10">
                <a:solidFill>
                  <a:srgbClr val="010027"/>
                </a:solidFill>
                <a:latin typeface="Arial MT"/>
                <a:cs typeface="Arial MT"/>
              </a:rPr>
              <a:t>alternative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renewable</a:t>
            </a:r>
            <a:r>
              <a:rPr dirty="0" sz="1050" spc="-6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 spc="-10">
                <a:solidFill>
                  <a:srgbClr val="010027"/>
                </a:solidFill>
                <a:latin typeface="Arial MT"/>
                <a:cs typeface="Arial MT"/>
              </a:rPr>
              <a:t>energy</a:t>
            </a:r>
            <a:endParaRPr sz="1050">
              <a:latin typeface="Arial MT"/>
              <a:cs typeface="Arial MT"/>
            </a:endParaRPr>
          </a:p>
          <a:p>
            <a:pPr marL="205740" marR="100965" indent="-114300">
              <a:lnSpc>
                <a:spcPct val="100000"/>
              </a:lnSpc>
              <a:spcBef>
                <a:spcPts val="300"/>
              </a:spcBef>
              <a:buClr>
                <a:srgbClr val="009999"/>
              </a:buClr>
              <a:buFont typeface="Wingdings"/>
              <a:buChar char=""/>
              <a:tabLst>
                <a:tab pos="205740" algn="l"/>
              </a:tabLst>
            </a:pP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As</a:t>
            </a:r>
            <a:r>
              <a:rPr dirty="0" sz="1050" spc="-3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Vestas</a:t>
            </a:r>
            <a:r>
              <a:rPr dirty="0" sz="1050" spc="-3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makes</a:t>
            </a:r>
            <a:r>
              <a:rPr dirty="0" sz="1050" spc="-2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the</a:t>
            </a:r>
            <a:r>
              <a:rPr dirty="0" sz="1050" spc="-2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transition</a:t>
            </a:r>
            <a:r>
              <a:rPr dirty="0" sz="1050" spc="-2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to</a:t>
            </a:r>
            <a:r>
              <a:rPr dirty="0" sz="1050" spc="-2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offshore,</a:t>
            </a:r>
            <a:r>
              <a:rPr dirty="0" sz="1050" spc="-25">
                <a:solidFill>
                  <a:srgbClr val="010027"/>
                </a:solidFill>
                <a:latin typeface="Arial MT"/>
                <a:cs typeface="Arial MT"/>
              </a:rPr>
              <a:t> the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company</a:t>
            </a:r>
            <a:r>
              <a:rPr dirty="0" sz="1050" spc="-4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will</a:t>
            </a:r>
            <a:r>
              <a:rPr dirty="0" sz="1050" spc="-3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experience</a:t>
            </a:r>
            <a:r>
              <a:rPr dirty="0" sz="1050" spc="-3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difficulty</a:t>
            </a:r>
            <a:r>
              <a:rPr dirty="0" sz="1050" spc="-5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 spc="-10">
                <a:solidFill>
                  <a:srgbClr val="010027"/>
                </a:solidFill>
                <a:latin typeface="Arial MT"/>
                <a:cs typeface="Arial MT"/>
              </a:rPr>
              <a:t>competing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against</a:t>
            </a:r>
            <a:r>
              <a:rPr dirty="0" sz="1050" spc="-3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larger,</a:t>
            </a:r>
            <a:r>
              <a:rPr dirty="0" sz="1050" spc="-4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more</a:t>
            </a:r>
            <a:r>
              <a:rPr dirty="0" sz="1050" spc="-4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established</a:t>
            </a:r>
            <a:r>
              <a:rPr dirty="0" sz="1050" spc="-2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offshore</a:t>
            </a:r>
            <a:r>
              <a:rPr dirty="0" sz="1050" spc="-5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 spc="-10">
                <a:solidFill>
                  <a:srgbClr val="010027"/>
                </a:solidFill>
                <a:latin typeface="Arial MT"/>
                <a:cs typeface="Arial MT"/>
              </a:rPr>
              <a:t>providers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on</a:t>
            </a:r>
            <a:r>
              <a:rPr dirty="0" sz="1050" spc="-3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top</a:t>
            </a:r>
            <a:r>
              <a:rPr dirty="0" sz="1050" spc="-3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off</a:t>
            </a:r>
            <a:r>
              <a:rPr dirty="0" sz="1050" spc="-3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a</a:t>
            </a:r>
            <a:r>
              <a:rPr dirty="0" sz="1050" spc="-2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depleting</a:t>
            </a:r>
            <a:r>
              <a:rPr dirty="0" sz="1050" spc="-1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demand</a:t>
            </a:r>
            <a:r>
              <a:rPr dirty="0" sz="1050" spc="-1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for</a:t>
            </a:r>
            <a:r>
              <a:rPr dirty="0" sz="1050" spc="-3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the</a:t>
            </a:r>
            <a:r>
              <a:rPr dirty="0" sz="1050" spc="-2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 spc="-10">
                <a:solidFill>
                  <a:srgbClr val="010027"/>
                </a:solidFill>
                <a:latin typeface="Arial MT"/>
                <a:cs typeface="Arial MT"/>
              </a:rPr>
              <a:t>product</a:t>
            </a:r>
            <a:endParaRPr sz="1050">
              <a:latin typeface="Arial MT"/>
              <a:cs typeface="Arial MT"/>
            </a:endParaRPr>
          </a:p>
        </p:txBody>
      </p:sp>
      <p:sp>
        <p:nvSpPr>
          <p:cNvPr id="47" name="object 47" descr=""/>
          <p:cNvSpPr txBox="1"/>
          <p:nvPr/>
        </p:nvSpPr>
        <p:spPr>
          <a:xfrm>
            <a:off x="786383" y="4353305"/>
            <a:ext cx="3373754" cy="1943100"/>
          </a:xfrm>
          <a:prstGeom prst="rect">
            <a:avLst/>
          </a:prstGeom>
          <a:solidFill>
            <a:srgbClr val="E7E6E6"/>
          </a:solidFill>
        </p:spPr>
        <p:txBody>
          <a:bodyPr wrap="square" lIns="0" tIns="4445" rIns="0" bIns="0" rtlCol="0" vert="horz">
            <a:spAutoFit/>
          </a:bodyPr>
          <a:lstStyle/>
          <a:p>
            <a:pPr marL="205104" marR="117475" indent="-114300">
              <a:lnSpc>
                <a:spcPts val="1260"/>
              </a:lnSpc>
              <a:spcBef>
                <a:spcPts val="35"/>
              </a:spcBef>
              <a:buClr>
                <a:srgbClr val="009999"/>
              </a:buClr>
              <a:buFont typeface="Wingdings"/>
              <a:buChar char=""/>
              <a:tabLst>
                <a:tab pos="205104" algn="l"/>
              </a:tabLst>
            </a:pP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Siemens</a:t>
            </a:r>
            <a:r>
              <a:rPr dirty="0" sz="1050" spc="-4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acquired</a:t>
            </a:r>
            <a:r>
              <a:rPr dirty="0" sz="1050" spc="-3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Fluence,</a:t>
            </a:r>
            <a:r>
              <a:rPr dirty="0" sz="1050" spc="-4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a</a:t>
            </a:r>
            <a:r>
              <a:rPr dirty="0" sz="1050" spc="-4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global</a:t>
            </a:r>
            <a:r>
              <a:rPr dirty="0" sz="1050" spc="-3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provider</a:t>
            </a:r>
            <a:r>
              <a:rPr dirty="0" sz="1050" spc="-3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 spc="-25">
                <a:solidFill>
                  <a:srgbClr val="010027"/>
                </a:solidFill>
                <a:latin typeface="Arial MT"/>
                <a:cs typeface="Arial MT"/>
              </a:rPr>
              <a:t>of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energy</a:t>
            </a:r>
            <a:r>
              <a:rPr dirty="0" sz="1050" spc="-2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storage</a:t>
            </a:r>
            <a:r>
              <a:rPr dirty="0" sz="1050" spc="-2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products,</a:t>
            </a:r>
            <a:r>
              <a:rPr dirty="0" sz="1050" spc="-3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services</a:t>
            </a:r>
            <a:r>
              <a:rPr dirty="0" sz="1050" spc="-3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and</a:t>
            </a:r>
            <a:r>
              <a:rPr dirty="0" sz="1050" spc="-2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AI</a:t>
            </a:r>
            <a:r>
              <a:rPr dirty="0" sz="1050" spc="-4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in</a:t>
            </a:r>
            <a:r>
              <a:rPr dirty="0" sz="1050" spc="-2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June</a:t>
            </a:r>
            <a:r>
              <a:rPr dirty="0" sz="1050" spc="-3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 spc="-25">
                <a:solidFill>
                  <a:srgbClr val="010027"/>
                </a:solidFill>
                <a:latin typeface="Arial MT"/>
                <a:cs typeface="Arial MT"/>
              </a:rPr>
              <a:t>of </a:t>
            </a:r>
            <a:r>
              <a:rPr dirty="0" sz="1050" spc="-20">
                <a:solidFill>
                  <a:srgbClr val="010027"/>
                </a:solidFill>
                <a:latin typeface="Arial MT"/>
                <a:cs typeface="Arial MT"/>
              </a:rPr>
              <a:t>2017</a:t>
            </a:r>
            <a:endParaRPr sz="1050">
              <a:latin typeface="Arial MT"/>
              <a:cs typeface="Arial MT"/>
            </a:endParaRPr>
          </a:p>
          <a:p>
            <a:pPr marL="205104" marR="155575" indent="-114300">
              <a:lnSpc>
                <a:spcPct val="100000"/>
              </a:lnSpc>
              <a:spcBef>
                <a:spcPts val="260"/>
              </a:spcBef>
              <a:buClr>
                <a:srgbClr val="009999"/>
              </a:buClr>
              <a:buFont typeface="Wingdings"/>
              <a:buChar char=""/>
              <a:tabLst>
                <a:tab pos="205104" algn="l"/>
              </a:tabLst>
            </a:pP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Fluence</a:t>
            </a:r>
            <a:r>
              <a:rPr dirty="0" sz="1050" spc="-5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cube</a:t>
            </a:r>
            <a:r>
              <a:rPr dirty="0" sz="1050" spc="-5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technology</a:t>
            </a:r>
            <a:r>
              <a:rPr dirty="0" sz="1050" spc="-3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combined</a:t>
            </a:r>
            <a:r>
              <a:rPr dirty="0" sz="1050" spc="-5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with</a:t>
            </a:r>
            <a:r>
              <a:rPr dirty="0" sz="1050" spc="-5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 spc="-10">
                <a:solidFill>
                  <a:srgbClr val="010027"/>
                </a:solidFill>
                <a:latin typeface="Arial MT"/>
                <a:cs typeface="Arial MT"/>
              </a:rPr>
              <a:t>their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Gridstack</a:t>
            </a:r>
            <a:r>
              <a:rPr dirty="0" sz="1050" spc="-4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AI</a:t>
            </a:r>
            <a:r>
              <a:rPr dirty="0" sz="1050" spc="-5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helps</a:t>
            </a:r>
            <a:r>
              <a:rPr dirty="0" sz="1050" spc="-3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energy</a:t>
            </a:r>
            <a:r>
              <a:rPr dirty="0" sz="1050" spc="-2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producers</a:t>
            </a:r>
            <a:r>
              <a:rPr dirty="0" sz="1050" spc="-2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and</a:t>
            </a:r>
            <a:r>
              <a:rPr dirty="0" sz="1050" spc="-3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 spc="-10">
                <a:solidFill>
                  <a:srgbClr val="010027"/>
                </a:solidFill>
                <a:latin typeface="Arial MT"/>
                <a:cs typeface="Arial MT"/>
              </a:rPr>
              <a:t>providers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in</a:t>
            </a:r>
            <a:r>
              <a:rPr dirty="0" sz="1050" spc="-4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capacity</a:t>
            </a:r>
            <a:r>
              <a:rPr dirty="0" sz="1050" spc="-4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efficiency,</a:t>
            </a:r>
            <a:r>
              <a:rPr dirty="0" sz="1050" spc="-4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allowing</a:t>
            </a:r>
            <a:r>
              <a:rPr dirty="0" sz="1050" spc="-2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producers</a:t>
            </a:r>
            <a:r>
              <a:rPr dirty="0" sz="1050" spc="-3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 spc="-25">
                <a:solidFill>
                  <a:srgbClr val="010027"/>
                </a:solidFill>
                <a:latin typeface="Arial MT"/>
                <a:cs typeface="Arial MT"/>
              </a:rPr>
              <a:t>to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arbitrage</a:t>
            </a:r>
            <a:r>
              <a:rPr dirty="0" sz="1050" spc="-6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 spc="-10">
                <a:solidFill>
                  <a:srgbClr val="010027"/>
                </a:solidFill>
                <a:latin typeface="Arial MT"/>
                <a:cs typeface="Arial MT"/>
              </a:rPr>
              <a:t>price</a:t>
            </a:r>
            <a:endParaRPr sz="1050">
              <a:latin typeface="Arial MT"/>
              <a:cs typeface="Arial MT"/>
            </a:endParaRPr>
          </a:p>
          <a:p>
            <a:pPr marL="205104" marR="212090" indent="-114300">
              <a:lnSpc>
                <a:spcPct val="100000"/>
              </a:lnSpc>
              <a:spcBef>
                <a:spcPts val="300"/>
              </a:spcBef>
              <a:buClr>
                <a:srgbClr val="009999"/>
              </a:buClr>
              <a:buFont typeface="Wingdings"/>
              <a:buChar char=""/>
              <a:tabLst>
                <a:tab pos="205104" algn="l"/>
              </a:tabLst>
            </a:pP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In</a:t>
            </a:r>
            <a:r>
              <a:rPr dirty="0" sz="1050" spc="-4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conjunction</a:t>
            </a:r>
            <a:r>
              <a:rPr dirty="0" sz="1050" spc="-2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with</a:t>
            </a:r>
            <a:r>
              <a:rPr dirty="0" sz="1050" spc="-3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Fluence,</a:t>
            </a:r>
            <a:r>
              <a:rPr dirty="0" sz="1050" spc="-3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Stem’s</a:t>
            </a:r>
            <a:r>
              <a:rPr dirty="0" sz="1050" spc="-5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 spc="-10">
                <a:solidFill>
                  <a:srgbClr val="010027"/>
                </a:solidFill>
                <a:latin typeface="Arial MT"/>
                <a:cs typeface="Arial MT"/>
              </a:rPr>
              <a:t>products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(specifically</a:t>
            </a:r>
            <a:r>
              <a:rPr dirty="0" sz="1050" spc="-3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Athena)</a:t>
            </a:r>
            <a:r>
              <a:rPr dirty="0" sz="1050" spc="-3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would</a:t>
            </a:r>
            <a:r>
              <a:rPr dirty="0" sz="1050" spc="-2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 spc="-10">
                <a:solidFill>
                  <a:srgbClr val="010027"/>
                </a:solidFill>
                <a:latin typeface="Arial MT"/>
                <a:cs typeface="Arial MT"/>
              </a:rPr>
              <a:t>integrate</a:t>
            </a:r>
            <a:r>
              <a:rPr dirty="0" sz="1050" spc="-4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 spc="-10">
                <a:solidFill>
                  <a:srgbClr val="010027"/>
                </a:solidFill>
                <a:latin typeface="Arial MT"/>
                <a:cs typeface="Arial MT"/>
              </a:rPr>
              <a:t>exceptionally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well</a:t>
            </a:r>
            <a:r>
              <a:rPr dirty="0" sz="1050" spc="-2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and</a:t>
            </a:r>
            <a:r>
              <a:rPr dirty="0" sz="1050" spc="-2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create</a:t>
            </a:r>
            <a:r>
              <a:rPr dirty="0" sz="1050" spc="-3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synergistic</a:t>
            </a:r>
            <a:r>
              <a:rPr dirty="0" sz="1050" spc="-2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 spc="-10">
                <a:solidFill>
                  <a:srgbClr val="010027"/>
                </a:solidFill>
                <a:latin typeface="Arial MT"/>
                <a:cs typeface="Arial MT"/>
              </a:rPr>
              <a:t>opportunities </a:t>
            </a:r>
            <a:r>
              <a:rPr dirty="0" sz="1050" spc="-25">
                <a:solidFill>
                  <a:srgbClr val="010027"/>
                </a:solidFill>
                <a:latin typeface="Arial MT"/>
                <a:cs typeface="Arial MT"/>
              </a:rPr>
              <a:t>for </a:t>
            </a:r>
            <a:r>
              <a:rPr dirty="0" sz="1050" spc="-10">
                <a:solidFill>
                  <a:srgbClr val="010027"/>
                </a:solidFill>
                <a:latin typeface="Arial MT"/>
                <a:cs typeface="Arial MT"/>
              </a:rPr>
              <a:t>Siemens</a:t>
            </a:r>
            <a:endParaRPr sz="1050">
              <a:latin typeface="Arial MT"/>
              <a:cs typeface="Arial MT"/>
            </a:endParaRPr>
          </a:p>
        </p:txBody>
      </p:sp>
      <p:sp>
        <p:nvSpPr>
          <p:cNvPr id="48" name="object 48" descr=""/>
          <p:cNvSpPr txBox="1"/>
          <p:nvPr/>
        </p:nvSpPr>
        <p:spPr>
          <a:xfrm>
            <a:off x="4520946" y="4353305"/>
            <a:ext cx="3163570" cy="1943100"/>
          </a:xfrm>
          <a:prstGeom prst="rect">
            <a:avLst/>
          </a:prstGeom>
          <a:solidFill>
            <a:srgbClr val="E7E6E6"/>
          </a:solidFill>
        </p:spPr>
        <p:txBody>
          <a:bodyPr wrap="square" lIns="0" tIns="4445" rIns="0" bIns="0" rtlCol="0" vert="horz">
            <a:spAutoFit/>
          </a:bodyPr>
          <a:lstStyle/>
          <a:p>
            <a:pPr marL="205104" marR="401320" indent="-114300">
              <a:lnSpc>
                <a:spcPts val="1260"/>
              </a:lnSpc>
              <a:spcBef>
                <a:spcPts val="35"/>
              </a:spcBef>
              <a:buClr>
                <a:srgbClr val="009999"/>
              </a:buClr>
              <a:buFont typeface="Wingdings"/>
              <a:buChar char=""/>
              <a:tabLst>
                <a:tab pos="205104" algn="l"/>
              </a:tabLst>
            </a:pP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By</a:t>
            </a:r>
            <a:r>
              <a:rPr dirty="0" sz="1050" spc="-4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comparison,</a:t>
            </a:r>
            <a:r>
              <a:rPr dirty="0" sz="1050" spc="-2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Stem</a:t>
            </a:r>
            <a:r>
              <a:rPr dirty="0" sz="1050" spc="-3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is</a:t>
            </a:r>
            <a:r>
              <a:rPr dirty="0" sz="1050" spc="-3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~$28Bn</a:t>
            </a:r>
            <a:r>
              <a:rPr dirty="0" sz="1050" spc="-2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smaller</a:t>
            </a:r>
            <a:r>
              <a:rPr dirty="0" sz="1050" spc="-3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 spc="-25">
                <a:solidFill>
                  <a:srgbClr val="010027"/>
                </a:solidFill>
                <a:latin typeface="Arial MT"/>
                <a:cs typeface="Arial MT"/>
              </a:rPr>
              <a:t>by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market</a:t>
            </a:r>
            <a:r>
              <a:rPr dirty="0" sz="1050" spc="-3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 spc="-10">
                <a:solidFill>
                  <a:srgbClr val="010027"/>
                </a:solidFill>
                <a:latin typeface="Arial MT"/>
                <a:cs typeface="Arial MT"/>
              </a:rPr>
              <a:t>capitalization</a:t>
            </a:r>
            <a:endParaRPr sz="1050">
              <a:latin typeface="Arial MT"/>
              <a:cs typeface="Arial MT"/>
            </a:endParaRPr>
          </a:p>
          <a:p>
            <a:pPr marL="205104" marR="100330" indent="-114300">
              <a:lnSpc>
                <a:spcPct val="100000"/>
              </a:lnSpc>
              <a:spcBef>
                <a:spcPts val="260"/>
              </a:spcBef>
              <a:buClr>
                <a:srgbClr val="009999"/>
              </a:buClr>
              <a:buFont typeface="Wingdings"/>
              <a:buChar char=""/>
              <a:tabLst>
                <a:tab pos="205104" algn="l"/>
              </a:tabLst>
            </a:pP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Stem</a:t>
            </a:r>
            <a:r>
              <a:rPr dirty="0" sz="1050" spc="-5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is</a:t>
            </a:r>
            <a:r>
              <a:rPr dirty="0" sz="1050" spc="-3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currently</a:t>
            </a:r>
            <a:r>
              <a:rPr dirty="0" sz="1050" spc="-2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trading</a:t>
            </a:r>
            <a:r>
              <a:rPr dirty="0" sz="1050" spc="-2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at</a:t>
            </a:r>
            <a:r>
              <a:rPr dirty="0" sz="1050" spc="-4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a</a:t>
            </a:r>
            <a:r>
              <a:rPr dirty="0" sz="1050" spc="-3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discount</a:t>
            </a:r>
            <a:r>
              <a:rPr dirty="0" sz="1050" spc="-3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relative</a:t>
            </a:r>
            <a:r>
              <a:rPr dirty="0" sz="1050" spc="-2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 spc="-25">
                <a:solidFill>
                  <a:srgbClr val="010027"/>
                </a:solidFill>
                <a:latin typeface="Arial MT"/>
                <a:cs typeface="Arial MT"/>
              </a:rPr>
              <a:t>to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the</a:t>
            </a:r>
            <a:r>
              <a:rPr dirty="0" sz="1050" spc="-4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discounted</a:t>
            </a:r>
            <a:r>
              <a:rPr dirty="0" sz="1050" spc="-2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cash</a:t>
            </a:r>
            <a:r>
              <a:rPr dirty="0" sz="1050" spc="-5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flow</a:t>
            </a:r>
            <a:r>
              <a:rPr dirty="0" sz="1050" spc="-3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 spc="-10">
                <a:solidFill>
                  <a:srgbClr val="010027"/>
                </a:solidFill>
                <a:latin typeface="Arial MT"/>
                <a:cs typeface="Arial MT"/>
              </a:rPr>
              <a:t>analysis</a:t>
            </a:r>
            <a:endParaRPr sz="1050">
              <a:latin typeface="Arial MT"/>
              <a:cs typeface="Arial MT"/>
            </a:endParaRPr>
          </a:p>
          <a:p>
            <a:pPr marL="205104" marR="153670" indent="-114300">
              <a:lnSpc>
                <a:spcPct val="100000"/>
              </a:lnSpc>
              <a:spcBef>
                <a:spcPts val="300"/>
              </a:spcBef>
              <a:buClr>
                <a:srgbClr val="009999"/>
              </a:buClr>
              <a:buFont typeface="Wingdings"/>
              <a:buChar char=""/>
              <a:tabLst>
                <a:tab pos="205104" algn="l"/>
              </a:tabLst>
            </a:pP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The</a:t>
            </a:r>
            <a:r>
              <a:rPr dirty="0" sz="1050" spc="-4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additive</a:t>
            </a:r>
            <a:r>
              <a:rPr dirty="0" sz="1050" spc="-2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effect</a:t>
            </a:r>
            <a:r>
              <a:rPr dirty="0" sz="1050" spc="-4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on</a:t>
            </a:r>
            <a:r>
              <a:rPr dirty="0" sz="1050" spc="-3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Siemens</a:t>
            </a:r>
            <a:r>
              <a:rPr dirty="0" sz="1050" spc="-2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current</a:t>
            </a:r>
            <a:r>
              <a:rPr dirty="0" sz="1050" spc="-3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 spc="-10">
                <a:solidFill>
                  <a:srgbClr val="010027"/>
                </a:solidFill>
                <a:latin typeface="Arial MT"/>
                <a:cs typeface="Arial MT"/>
              </a:rPr>
              <a:t>portfolio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of</a:t>
            </a:r>
            <a:r>
              <a:rPr dirty="0" sz="1050" spc="-4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energy</a:t>
            </a:r>
            <a:r>
              <a:rPr dirty="0" sz="1050" spc="-2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storage</a:t>
            </a:r>
            <a:r>
              <a:rPr dirty="0" sz="1050" spc="-2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systems</a:t>
            </a:r>
            <a:r>
              <a:rPr dirty="0" sz="1050" spc="-5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deployed</a:t>
            </a:r>
            <a:r>
              <a:rPr dirty="0" sz="1050" spc="-2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 spc="-10">
                <a:solidFill>
                  <a:srgbClr val="010027"/>
                </a:solidFill>
                <a:latin typeface="Arial MT"/>
                <a:cs typeface="Arial MT"/>
              </a:rPr>
              <a:t>would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make</a:t>
            </a:r>
            <a:r>
              <a:rPr dirty="0" sz="1050" spc="-3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it</a:t>
            </a:r>
            <a:r>
              <a:rPr dirty="0" sz="1050" spc="-3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the</a:t>
            </a:r>
            <a:r>
              <a:rPr dirty="0" sz="1050" spc="-4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 b="1">
                <a:solidFill>
                  <a:srgbClr val="010027"/>
                </a:solidFill>
                <a:latin typeface="Arial"/>
                <a:cs typeface="Arial"/>
              </a:rPr>
              <a:t>largest</a:t>
            </a:r>
            <a:r>
              <a:rPr dirty="0" sz="1050" spc="-3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050" b="1">
                <a:solidFill>
                  <a:srgbClr val="010027"/>
                </a:solidFill>
                <a:latin typeface="Arial"/>
                <a:cs typeface="Arial"/>
              </a:rPr>
              <a:t>pure</a:t>
            </a:r>
            <a:r>
              <a:rPr dirty="0" sz="1050" spc="-4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050" b="1">
                <a:solidFill>
                  <a:srgbClr val="010027"/>
                </a:solidFill>
                <a:latin typeface="Arial"/>
                <a:cs typeface="Arial"/>
              </a:rPr>
              <a:t>play</a:t>
            </a:r>
            <a:r>
              <a:rPr dirty="0" sz="1050" spc="-4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050" b="1">
                <a:solidFill>
                  <a:srgbClr val="010027"/>
                </a:solidFill>
                <a:latin typeface="Arial"/>
                <a:cs typeface="Arial"/>
              </a:rPr>
              <a:t>energy</a:t>
            </a:r>
            <a:r>
              <a:rPr dirty="0" sz="1050" spc="-3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050" spc="-10" b="1">
                <a:solidFill>
                  <a:srgbClr val="010027"/>
                </a:solidFill>
                <a:latin typeface="Arial"/>
                <a:cs typeface="Arial"/>
              </a:rPr>
              <a:t>storage company</a:t>
            </a:r>
            <a:r>
              <a:rPr dirty="0" sz="1050" spc="-2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050" b="1">
                <a:solidFill>
                  <a:srgbClr val="010027"/>
                </a:solidFill>
                <a:latin typeface="Arial"/>
                <a:cs typeface="Arial"/>
              </a:rPr>
              <a:t>in</a:t>
            </a:r>
            <a:r>
              <a:rPr dirty="0" sz="1050" spc="-2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050" b="1">
                <a:solidFill>
                  <a:srgbClr val="010027"/>
                </a:solidFill>
                <a:latin typeface="Arial"/>
                <a:cs typeface="Arial"/>
              </a:rPr>
              <a:t>North</a:t>
            </a:r>
            <a:r>
              <a:rPr dirty="0" sz="1050" spc="-1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050" spc="-10" b="1">
                <a:solidFill>
                  <a:srgbClr val="010027"/>
                </a:solidFill>
                <a:latin typeface="Arial"/>
                <a:cs typeface="Arial"/>
              </a:rPr>
              <a:t>America</a:t>
            </a:r>
            <a:endParaRPr sz="1050">
              <a:latin typeface="Arial"/>
              <a:cs typeface="Arial"/>
            </a:endParaRPr>
          </a:p>
        </p:txBody>
      </p:sp>
      <p:sp>
        <p:nvSpPr>
          <p:cNvPr id="49" name="object 49" descr=""/>
          <p:cNvSpPr txBox="1"/>
          <p:nvPr/>
        </p:nvSpPr>
        <p:spPr>
          <a:xfrm>
            <a:off x="8106918" y="4353305"/>
            <a:ext cx="3321050" cy="1943100"/>
          </a:xfrm>
          <a:prstGeom prst="rect">
            <a:avLst/>
          </a:prstGeom>
          <a:solidFill>
            <a:srgbClr val="E7E6E6"/>
          </a:solidFill>
        </p:spPr>
        <p:txBody>
          <a:bodyPr wrap="square" lIns="0" tIns="20320" rIns="0" bIns="0" rtlCol="0" vert="horz">
            <a:spAutoFit/>
          </a:bodyPr>
          <a:lstStyle/>
          <a:p>
            <a:pPr marL="205740" marR="222250" indent="-114300">
              <a:lnSpc>
                <a:spcPct val="100000"/>
              </a:lnSpc>
              <a:spcBef>
                <a:spcPts val="160"/>
              </a:spcBef>
              <a:buClr>
                <a:srgbClr val="009999"/>
              </a:buClr>
              <a:buFont typeface="Wingdings"/>
              <a:buChar char=""/>
              <a:tabLst>
                <a:tab pos="205740" algn="l"/>
              </a:tabLst>
            </a:pP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Solar</a:t>
            </a:r>
            <a:r>
              <a:rPr dirty="0" sz="1050" spc="-4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energy</a:t>
            </a:r>
            <a:r>
              <a:rPr dirty="0" sz="1050" spc="-2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and</a:t>
            </a:r>
            <a:r>
              <a:rPr dirty="0" sz="1050" spc="-4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storage</a:t>
            </a:r>
            <a:r>
              <a:rPr dirty="0" sz="1050" spc="-3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will</a:t>
            </a:r>
            <a:r>
              <a:rPr dirty="0" sz="1050" spc="-3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see</a:t>
            </a:r>
            <a:r>
              <a:rPr dirty="0" sz="1050" spc="-4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 spc="-10">
                <a:solidFill>
                  <a:srgbClr val="010027"/>
                </a:solidFill>
                <a:latin typeface="Arial MT"/>
                <a:cs typeface="Arial MT"/>
              </a:rPr>
              <a:t>continued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growth,</a:t>
            </a:r>
            <a:r>
              <a:rPr dirty="0" sz="1050" spc="-4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and</a:t>
            </a:r>
            <a:r>
              <a:rPr dirty="0" sz="1050" spc="-3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as</a:t>
            </a:r>
            <a:r>
              <a:rPr dirty="0" sz="1050" spc="-4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adoption</a:t>
            </a:r>
            <a:r>
              <a:rPr dirty="0" sz="1050" spc="-2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increases,</a:t>
            </a:r>
            <a:r>
              <a:rPr dirty="0" sz="1050" spc="-4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 spc="-10">
                <a:solidFill>
                  <a:srgbClr val="010027"/>
                </a:solidFill>
                <a:latin typeface="Arial MT"/>
                <a:cs typeface="Arial MT"/>
              </a:rPr>
              <a:t>energy management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systems</a:t>
            </a:r>
            <a:r>
              <a:rPr dirty="0" sz="1050" spc="-2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with</a:t>
            </a:r>
            <a:r>
              <a:rPr dirty="0" sz="1050" spc="-2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access</a:t>
            </a:r>
            <a:r>
              <a:rPr dirty="0" sz="1050" spc="-2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to</a:t>
            </a:r>
            <a:r>
              <a:rPr dirty="0" sz="1050" spc="-3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the</a:t>
            </a:r>
            <a:r>
              <a:rPr dirty="0" sz="1050" spc="-2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grid</a:t>
            </a:r>
            <a:r>
              <a:rPr dirty="0" sz="1050" spc="-1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 spc="-20">
                <a:solidFill>
                  <a:srgbClr val="010027"/>
                </a:solidFill>
                <a:latin typeface="Arial MT"/>
                <a:cs typeface="Arial MT"/>
              </a:rPr>
              <a:t>will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be</a:t>
            </a:r>
            <a:r>
              <a:rPr dirty="0" sz="1050" spc="-2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of</a:t>
            </a:r>
            <a:r>
              <a:rPr dirty="0" sz="1050" spc="-2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high</a:t>
            </a:r>
            <a:r>
              <a:rPr dirty="0" sz="1050" spc="-1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 spc="-10">
                <a:solidFill>
                  <a:srgbClr val="010027"/>
                </a:solidFill>
                <a:latin typeface="Arial MT"/>
                <a:cs typeface="Arial MT"/>
              </a:rPr>
              <a:t>importance</a:t>
            </a:r>
            <a:endParaRPr sz="1050">
              <a:latin typeface="Arial MT"/>
              <a:cs typeface="Arial MT"/>
            </a:endParaRPr>
          </a:p>
          <a:p>
            <a:pPr marL="205740" marR="252729" indent="-114300">
              <a:lnSpc>
                <a:spcPct val="100000"/>
              </a:lnSpc>
              <a:spcBef>
                <a:spcPts val="305"/>
              </a:spcBef>
              <a:buClr>
                <a:srgbClr val="009999"/>
              </a:buClr>
              <a:buFont typeface="Wingdings"/>
              <a:buChar char=""/>
              <a:tabLst>
                <a:tab pos="205740" algn="l"/>
              </a:tabLst>
            </a:pP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The</a:t>
            </a:r>
            <a:r>
              <a:rPr dirty="0" sz="1050" spc="-4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Inflation</a:t>
            </a:r>
            <a:r>
              <a:rPr dirty="0" sz="1050" spc="-3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Reduction</a:t>
            </a:r>
            <a:r>
              <a:rPr dirty="0" sz="1050" spc="-2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Act</a:t>
            </a:r>
            <a:r>
              <a:rPr dirty="0" sz="1050" spc="-4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in</a:t>
            </a:r>
            <a:r>
              <a:rPr dirty="0" sz="1050" spc="-3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the</a:t>
            </a:r>
            <a:r>
              <a:rPr dirty="0" sz="1050" spc="-4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United</a:t>
            </a:r>
            <a:r>
              <a:rPr dirty="0" sz="1050" spc="-2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 spc="-10">
                <a:solidFill>
                  <a:srgbClr val="010027"/>
                </a:solidFill>
                <a:latin typeface="Arial MT"/>
                <a:cs typeface="Arial MT"/>
              </a:rPr>
              <a:t>States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offers</a:t>
            </a:r>
            <a:r>
              <a:rPr dirty="0" sz="1050" spc="-4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a</a:t>
            </a:r>
            <a:r>
              <a:rPr dirty="0" sz="1050" spc="-3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unique</a:t>
            </a:r>
            <a:r>
              <a:rPr dirty="0" sz="1050" spc="-1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value</a:t>
            </a:r>
            <a:r>
              <a:rPr dirty="0" sz="1050" spc="-1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proposition</a:t>
            </a:r>
            <a:r>
              <a:rPr dirty="0" sz="1050" spc="-1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for</a:t>
            </a:r>
            <a:r>
              <a:rPr dirty="0" sz="1050" spc="-3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 spc="-10">
                <a:solidFill>
                  <a:srgbClr val="010027"/>
                </a:solidFill>
                <a:latin typeface="Arial MT"/>
                <a:cs typeface="Arial MT"/>
              </a:rPr>
              <a:t>those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investing</a:t>
            </a:r>
            <a:r>
              <a:rPr dirty="0" sz="1050" spc="-3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in</a:t>
            </a:r>
            <a:r>
              <a:rPr dirty="0" sz="1050" spc="-3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and</a:t>
            </a:r>
            <a:r>
              <a:rPr dirty="0" sz="1050" spc="-3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producing</a:t>
            </a:r>
            <a:r>
              <a:rPr dirty="0" sz="1050" spc="-2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solar</a:t>
            </a:r>
            <a:r>
              <a:rPr dirty="0" sz="1050" spc="-3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energy</a:t>
            </a:r>
            <a:r>
              <a:rPr dirty="0" sz="1050" spc="-2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 spc="-10">
                <a:solidFill>
                  <a:srgbClr val="010027"/>
                </a:solidFill>
                <a:latin typeface="Arial MT"/>
                <a:cs typeface="Arial MT"/>
              </a:rPr>
              <a:t>systems</a:t>
            </a:r>
            <a:endParaRPr sz="1050">
              <a:latin typeface="Arial MT"/>
              <a:cs typeface="Arial MT"/>
            </a:endParaRPr>
          </a:p>
          <a:p>
            <a:pPr marL="205740" marR="146050" indent="-114300">
              <a:lnSpc>
                <a:spcPct val="100000"/>
              </a:lnSpc>
              <a:spcBef>
                <a:spcPts val="300"/>
              </a:spcBef>
              <a:buClr>
                <a:srgbClr val="009999"/>
              </a:buClr>
              <a:buFont typeface="Wingdings"/>
              <a:buChar char=""/>
              <a:tabLst>
                <a:tab pos="205740" algn="l"/>
              </a:tabLst>
            </a:pP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Stem’s</a:t>
            </a:r>
            <a:r>
              <a:rPr dirty="0" sz="1050" spc="-5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technology</a:t>
            </a:r>
            <a:r>
              <a:rPr dirty="0" sz="1050" spc="-2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stack</a:t>
            </a:r>
            <a:r>
              <a:rPr dirty="0" sz="1050" spc="-4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provides</a:t>
            </a:r>
            <a:r>
              <a:rPr dirty="0" sz="1050" spc="-3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 spc="-10">
                <a:solidFill>
                  <a:srgbClr val="010027"/>
                </a:solidFill>
                <a:latin typeface="Arial MT"/>
                <a:cs typeface="Arial MT"/>
              </a:rPr>
              <a:t>commercial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customer</a:t>
            </a:r>
            <a:r>
              <a:rPr dirty="0" sz="1050" spc="-3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with</a:t>
            </a:r>
            <a:r>
              <a:rPr dirty="0" sz="1050" spc="-3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the</a:t>
            </a:r>
            <a:r>
              <a:rPr dirty="0" sz="1050" spc="-3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flexibility</a:t>
            </a:r>
            <a:r>
              <a:rPr dirty="0" sz="1050" spc="-2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to</a:t>
            </a:r>
            <a:r>
              <a:rPr dirty="0" sz="1050" spc="-3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manage</a:t>
            </a:r>
            <a:r>
              <a:rPr dirty="0" sz="1050" spc="-1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their</a:t>
            </a:r>
            <a:r>
              <a:rPr dirty="0" sz="1050" spc="-2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 spc="-10">
                <a:solidFill>
                  <a:srgbClr val="010027"/>
                </a:solidFill>
                <a:latin typeface="Arial MT"/>
                <a:cs typeface="Arial MT"/>
              </a:rPr>
              <a:t>stored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energy,</a:t>
            </a:r>
            <a:r>
              <a:rPr dirty="0" sz="1050" spc="-3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fitting</a:t>
            </a:r>
            <a:r>
              <a:rPr dirty="0" sz="1050" spc="-4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seamlessly</a:t>
            </a:r>
            <a:r>
              <a:rPr dirty="0" sz="1050" spc="-3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with</a:t>
            </a:r>
            <a:r>
              <a:rPr dirty="0" sz="1050" spc="-4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 spc="-10">
                <a:solidFill>
                  <a:srgbClr val="010027"/>
                </a:solidFill>
                <a:latin typeface="Arial MT"/>
                <a:cs typeface="Arial MT"/>
              </a:rPr>
              <a:t>Siemens </a:t>
            </a:r>
            <a:r>
              <a:rPr dirty="0" sz="1050">
                <a:solidFill>
                  <a:srgbClr val="010027"/>
                </a:solidFill>
                <a:latin typeface="Arial MT"/>
                <a:cs typeface="Arial MT"/>
              </a:rPr>
              <a:t>infrastructure</a:t>
            </a:r>
            <a:r>
              <a:rPr dirty="0" sz="1050" spc="-6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050" spc="-10">
                <a:solidFill>
                  <a:srgbClr val="010027"/>
                </a:solidFill>
                <a:latin typeface="Arial MT"/>
                <a:cs typeface="Arial MT"/>
              </a:rPr>
              <a:t>products</a:t>
            </a:r>
            <a:endParaRPr sz="105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1840464" y="6462776"/>
            <a:ext cx="99695" cy="1854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50" spc="-50">
                <a:solidFill>
                  <a:srgbClr val="03234D"/>
                </a:solidFill>
                <a:latin typeface="Tahoma"/>
                <a:cs typeface="Tahoma"/>
              </a:rPr>
              <a:t>7</a:t>
            </a:r>
            <a:endParaRPr sz="1050">
              <a:latin typeface="Tahoma"/>
              <a:cs typeface="Tahoma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122407" y="291889"/>
            <a:ext cx="1434083" cy="238419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39698" y="768858"/>
            <a:ext cx="10917174" cy="19050"/>
          </a:xfrm>
          <a:prstGeom prst="rect">
            <a:avLst/>
          </a:prstGeom>
        </p:spPr>
      </p:pic>
      <p:grpSp>
        <p:nvGrpSpPr>
          <p:cNvPr id="5" name="object 5" descr=""/>
          <p:cNvGrpSpPr/>
          <p:nvPr/>
        </p:nvGrpSpPr>
        <p:grpSpPr>
          <a:xfrm>
            <a:off x="0" y="6496050"/>
            <a:ext cx="12192000" cy="361950"/>
            <a:chOff x="0" y="6496050"/>
            <a:chExt cx="12192000" cy="361950"/>
          </a:xfrm>
        </p:grpSpPr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6694931"/>
              <a:ext cx="12192000" cy="163068"/>
            </a:xfrm>
            <a:prstGeom prst="rect">
              <a:avLst/>
            </a:prstGeom>
          </p:spPr>
        </p:pic>
        <p:sp>
          <p:nvSpPr>
            <p:cNvPr id="7" name="object 7" descr=""/>
            <p:cNvSpPr/>
            <p:nvPr/>
          </p:nvSpPr>
          <p:spPr>
            <a:xfrm>
              <a:off x="2058161" y="6496050"/>
              <a:ext cx="1624965" cy="361950"/>
            </a:xfrm>
            <a:custGeom>
              <a:avLst/>
              <a:gdLst/>
              <a:ahLst/>
              <a:cxnLst/>
              <a:rect l="l" t="t" r="r" b="b"/>
              <a:pathLst>
                <a:path w="1624964" h="361950">
                  <a:moveTo>
                    <a:pt x="1624584" y="0"/>
                  </a:moveTo>
                  <a:lnTo>
                    <a:pt x="90424" y="0"/>
                  </a:lnTo>
                  <a:lnTo>
                    <a:pt x="0" y="361949"/>
                  </a:lnTo>
                  <a:lnTo>
                    <a:pt x="1534033" y="361949"/>
                  </a:lnTo>
                  <a:lnTo>
                    <a:pt x="1624584" y="0"/>
                  </a:lnTo>
                  <a:close/>
                </a:path>
              </a:pathLst>
            </a:custGeom>
            <a:solidFill>
              <a:srgbClr val="2C716D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 descr=""/>
          <p:cNvSpPr txBox="1"/>
          <p:nvPr/>
        </p:nvSpPr>
        <p:spPr>
          <a:xfrm>
            <a:off x="2601976" y="6504940"/>
            <a:ext cx="569595" cy="293370"/>
          </a:xfrm>
          <a:prstGeom prst="rect">
            <a:avLst/>
          </a:prstGeom>
        </p:spPr>
        <p:txBody>
          <a:bodyPr wrap="square" lIns="0" tIns="65404" rIns="0" bIns="0" rtlCol="0" vert="horz">
            <a:spAutoFit/>
          </a:bodyPr>
          <a:lstStyle/>
          <a:p>
            <a:pPr marL="41910" marR="30480" indent="-3810">
              <a:lnSpc>
                <a:spcPct val="67100"/>
              </a:lnSpc>
              <a:spcBef>
                <a:spcPts val="515"/>
              </a:spcBef>
            </a:pPr>
            <a:r>
              <a:rPr dirty="0" sz="1050" spc="-10" b="1">
                <a:solidFill>
                  <a:srgbClr val="FFFFFF"/>
                </a:solidFill>
                <a:latin typeface="Calibri"/>
                <a:cs typeface="Calibri"/>
              </a:rPr>
              <a:t>Industry </a:t>
            </a:r>
            <a:r>
              <a:rPr dirty="0" baseline="-21164" sz="1575" spc="-315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050" spc="-210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baseline="-21164" sz="1575" spc="-315" b="1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dirty="0" sz="1050" spc="-210" b="1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dirty="0" baseline="-21164" sz="1575" spc="-315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050" spc="-210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baseline="-21164" sz="1575" spc="-315" b="1">
                <a:solidFill>
                  <a:srgbClr val="FFFFFF"/>
                </a:solidFill>
                <a:latin typeface="Calibri"/>
                <a:cs typeface="Calibri"/>
              </a:rPr>
              <a:t>ly</a:t>
            </a:r>
            <a:r>
              <a:rPr dirty="0" sz="1050" spc="-210" b="1">
                <a:solidFill>
                  <a:srgbClr val="FFFFFF"/>
                </a:solidFill>
                <a:latin typeface="Calibri"/>
                <a:cs typeface="Calibri"/>
              </a:rPr>
              <a:t>ly</a:t>
            </a:r>
            <a:r>
              <a:rPr dirty="0" baseline="-21164" sz="1575" spc="-315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sz="1050" spc="-210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baseline="-21164" sz="1575" spc="-315" b="1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dirty="0" sz="1050" spc="-210" b="1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endParaRPr sz="1050">
              <a:latin typeface="Calibri"/>
              <a:cs typeface="Calibri"/>
            </a:endParaRPr>
          </a:p>
        </p:txBody>
      </p:sp>
      <p:pic>
        <p:nvPicPr>
          <p:cNvPr id="9" name="object 9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27887" y="6496050"/>
            <a:ext cx="1433322" cy="361949"/>
          </a:xfrm>
          <a:prstGeom prst="rect">
            <a:avLst/>
          </a:prstGeom>
        </p:spPr>
      </p:pic>
      <p:sp>
        <p:nvSpPr>
          <p:cNvPr id="10" name="object 10" descr=""/>
          <p:cNvSpPr txBox="1"/>
          <p:nvPr/>
        </p:nvSpPr>
        <p:spPr>
          <a:xfrm>
            <a:off x="1041653" y="6504940"/>
            <a:ext cx="657860" cy="293370"/>
          </a:xfrm>
          <a:prstGeom prst="rect">
            <a:avLst/>
          </a:prstGeom>
        </p:spPr>
        <p:txBody>
          <a:bodyPr wrap="square" lIns="0" tIns="65404" rIns="0" bIns="0" rtlCol="0" vert="horz">
            <a:spAutoFit/>
          </a:bodyPr>
          <a:lstStyle/>
          <a:p>
            <a:pPr marL="38735" marR="30480" indent="-1270">
              <a:lnSpc>
                <a:spcPct val="67100"/>
              </a:lnSpc>
              <a:spcBef>
                <a:spcPts val="515"/>
              </a:spcBef>
            </a:pPr>
            <a:r>
              <a:rPr dirty="0" sz="1050" spc="-10" b="1">
                <a:solidFill>
                  <a:srgbClr val="FFFFFF"/>
                </a:solidFill>
                <a:latin typeface="Calibri"/>
                <a:cs typeface="Calibri"/>
              </a:rPr>
              <a:t>Executive </a:t>
            </a:r>
            <a:r>
              <a:rPr dirty="0" baseline="-21164" sz="1575" spc="-427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sz="1050" spc="-285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baseline="-21164" sz="1575" spc="-427" b="1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dirty="0" sz="1050" spc="-285" b="1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dirty="0" baseline="-21164" sz="1575" spc="-427" b="1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dirty="0" sz="1050" spc="-285" b="1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dirty="0" baseline="-21164" sz="1575" spc="-427" b="1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dirty="0" sz="1050" spc="-285" b="1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dirty="0" baseline="-21164" sz="1575" spc="-427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050" spc="-285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baseline="-21164" sz="1575" spc="-427" b="1">
                <a:solidFill>
                  <a:srgbClr val="FFFFFF"/>
                </a:solidFill>
                <a:latin typeface="Calibri"/>
                <a:cs typeface="Calibri"/>
              </a:rPr>
              <a:t>ry</a:t>
            </a:r>
            <a:r>
              <a:rPr dirty="0" sz="1050" spc="-285" b="1">
                <a:solidFill>
                  <a:srgbClr val="FFFFFF"/>
                </a:solidFill>
                <a:latin typeface="Calibri"/>
                <a:cs typeface="Calibri"/>
              </a:rPr>
              <a:t>ry</a:t>
            </a:r>
            <a:endParaRPr sz="1050">
              <a:latin typeface="Calibri"/>
              <a:cs typeface="Calibri"/>
            </a:endParaRPr>
          </a:p>
        </p:txBody>
      </p:sp>
      <p:pic>
        <p:nvPicPr>
          <p:cNvPr id="11" name="object 11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679697" y="6496050"/>
            <a:ext cx="7918704" cy="361949"/>
          </a:xfrm>
          <a:prstGeom prst="rect">
            <a:avLst/>
          </a:prstGeom>
        </p:spPr>
      </p:pic>
      <p:sp>
        <p:nvSpPr>
          <p:cNvPr id="12" name="object 12" descr=""/>
          <p:cNvSpPr txBox="1"/>
          <p:nvPr/>
        </p:nvSpPr>
        <p:spPr>
          <a:xfrm>
            <a:off x="4158234" y="6504940"/>
            <a:ext cx="637540" cy="293370"/>
          </a:xfrm>
          <a:prstGeom prst="rect">
            <a:avLst/>
          </a:prstGeom>
        </p:spPr>
        <p:txBody>
          <a:bodyPr wrap="square" lIns="0" tIns="65404" rIns="0" bIns="0" rtlCol="0" vert="horz">
            <a:spAutoFit/>
          </a:bodyPr>
          <a:lstStyle/>
          <a:p>
            <a:pPr marL="38100" marR="30480" indent="33655">
              <a:lnSpc>
                <a:spcPct val="67100"/>
              </a:lnSpc>
              <a:spcBef>
                <a:spcPts val="515"/>
              </a:spcBef>
            </a:pPr>
            <a:r>
              <a:rPr dirty="0" sz="1050" spc="-10" b="1">
                <a:solidFill>
                  <a:srgbClr val="FFFFFF"/>
                </a:solidFill>
                <a:latin typeface="Calibri"/>
                <a:cs typeface="Calibri"/>
              </a:rPr>
              <a:t>Company </a:t>
            </a:r>
            <a:r>
              <a:rPr dirty="0" sz="1050" spc="-484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baseline="-21164" sz="1575" spc="-390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sz="1050" spc="-270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baseline="-21164" sz="1575" spc="-390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sz="1050" spc="-300" b="1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baseline="-21164" sz="1575" spc="-382" b="1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sz="1050" spc="-150" b="1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dirty="0" baseline="-21164" sz="1575" spc="-390" b="1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dirty="0" sz="1050" spc="-270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baseline="-21164" sz="1575" spc="-390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sz="1050" spc="-35" b="1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dirty="0" baseline="-21164" sz="1575" spc="-390" b="1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dirty="0" sz="1050" spc="-300" b="1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baseline="-21164" sz="1575" spc="-382" b="1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sz="1050" spc="-565" b="1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r>
              <a:rPr dirty="0" baseline="-21164" sz="1575" spc="-30" b="1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endParaRPr baseline="-21164" sz="1575">
              <a:latin typeface="Calibri"/>
              <a:cs typeface="Calibri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5769102" y="6504940"/>
            <a:ext cx="647700" cy="293370"/>
          </a:xfrm>
          <a:prstGeom prst="rect">
            <a:avLst/>
          </a:prstGeom>
        </p:spPr>
        <p:txBody>
          <a:bodyPr wrap="square" lIns="0" tIns="65404" rIns="0" bIns="0" rtlCol="0" vert="horz">
            <a:spAutoFit/>
          </a:bodyPr>
          <a:lstStyle/>
          <a:p>
            <a:pPr marL="38100" marR="30480" indent="60960">
              <a:lnSpc>
                <a:spcPct val="67100"/>
              </a:lnSpc>
              <a:spcBef>
                <a:spcPts val="515"/>
              </a:spcBef>
            </a:pPr>
            <a:r>
              <a:rPr dirty="0" sz="1050" spc="-10" b="1">
                <a:solidFill>
                  <a:srgbClr val="FFFFFF"/>
                </a:solidFill>
                <a:latin typeface="Calibri"/>
                <a:cs typeface="Calibri"/>
              </a:rPr>
              <a:t>Financial </a:t>
            </a:r>
            <a:r>
              <a:rPr dirty="0" sz="1050" spc="-250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baseline="-21164" sz="1575" spc="-375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sz="1050" spc="-250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baseline="-21164" sz="1575" spc="-375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sz="1050" spc="-250" b="1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baseline="-21164" sz="1575" spc="-375" b="1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sz="1050" spc="-250" b="1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dirty="0" baseline="-21164" sz="1575" spc="-375" b="1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dirty="0" sz="1050" spc="-250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baseline="-21164" sz="1575" spc="-375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sz="1050" spc="-250" b="1">
                <a:solidFill>
                  <a:srgbClr val="FFFFFF"/>
                </a:solidFill>
                <a:latin typeface="Calibri"/>
                <a:cs typeface="Calibri"/>
              </a:rPr>
              <a:t>ie</a:t>
            </a:r>
            <a:r>
              <a:rPr dirty="0" baseline="-21164" sz="1575" spc="-375" b="1">
                <a:solidFill>
                  <a:srgbClr val="FFFFFF"/>
                </a:solidFill>
                <a:latin typeface="Calibri"/>
                <a:cs typeface="Calibri"/>
              </a:rPr>
              <a:t>ie</a:t>
            </a:r>
            <a:r>
              <a:rPr dirty="0" sz="1050" spc="-250" b="1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r>
              <a:rPr dirty="0" baseline="-21164" sz="1575" spc="-375" b="1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endParaRPr baseline="-21164" sz="1575">
              <a:latin typeface="Calibri"/>
              <a:cs typeface="Calibri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7416545" y="6504940"/>
            <a:ext cx="635635" cy="293370"/>
          </a:xfrm>
          <a:prstGeom prst="rect">
            <a:avLst/>
          </a:prstGeom>
        </p:spPr>
        <p:txBody>
          <a:bodyPr wrap="square" lIns="0" tIns="65404" rIns="0" bIns="0" rtlCol="0" vert="horz">
            <a:spAutoFit/>
          </a:bodyPr>
          <a:lstStyle/>
          <a:p>
            <a:pPr marL="39370" marR="30480" indent="-1905">
              <a:lnSpc>
                <a:spcPct val="67100"/>
              </a:lnSpc>
              <a:spcBef>
                <a:spcPts val="515"/>
              </a:spcBef>
            </a:pPr>
            <a:r>
              <a:rPr dirty="0" sz="1050" spc="-10" b="1">
                <a:solidFill>
                  <a:srgbClr val="FFFFFF"/>
                </a:solidFill>
                <a:latin typeface="Calibri"/>
                <a:cs typeface="Calibri"/>
              </a:rPr>
              <a:t>Feasibility </a:t>
            </a:r>
            <a:r>
              <a:rPr dirty="0" sz="1050" spc="-185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baseline="-21164" sz="1575" spc="-277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050" spc="-185" b="1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dirty="0" baseline="-21164" sz="1575" spc="-277" b="1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dirty="0" sz="1050" spc="-185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baseline="-21164" sz="1575" spc="-277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050" spc="-185" b="1">
                <a:solidFill>
                  <a:srgbClr val="FFFFFF"/>
                </a:solidFill>
                <a:latin typeface="Calibri"/>
                <a:cs typeface="Calibri"/>
              </a:rPr>
              <a:t>ly</a:t>
            </a:r>
            <a:r>
              <a:rPr dirty="0" baseline="-21164" sz="1575" spc="-277" b="1">
                <a:solidFill>
                  <a:srgbClr val="FFFFFF"/>
                </a:solidFill>
                <a:latin typeface="Calibri"/>
                <a:cs typeface="Calibri"/>
              </a:rPr>
              <a:t>ly</a:t>
            </a:r>
            <a:r>
              <a:rPr dirty="0" sz="1050" spc="-185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baseline="-21164" sz="1575" spc="-277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sz="1050" spc="-185" b="1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dirty="0" baseline="-21164" sz="1575" spc="-277" b="1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endParaRPr baseline="-21164" sz="1575">
              <a:latin typeface="Calibri"/>
              <a:cs typeface="Calibri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9007347" y="6504940"/>
            <a:ext cx="696595" cy="293370"/>
          </a:xfrm>
          <a:prstGeom prst="rect">
            <a:avLst/>
          </a:prstGeom>
        </p:spPr>
        <p:txBody>
          <a:bodyPr wrap="square" lIns="0" tIns="65404" rIns="0" bIns="0" rtlCol="0" vert="horz">
            <a:spAutoFit/>
          </a:bodyPr>
          <a:lstStyle/>
          <a:p>
            <a:pPr marL="54610" marR="30480" indent="-17145">
              <a:lnSpc>
                <a:spcPct val="67100"/>
              </a:lnSpc>
              <a:spcBef>
                <a:spcPts val="515"/>
              </a:spcBef>
            </a:pPr>
            <a:r>
              <a:rPr dirty="0" sz="1050" spc="-10" b="1">
                <a:solidFill>
                  <a:srgbClr val="FFFFFF"/>
                </a:solidFill>
                <a:latin typeface="Calibri"/>
                <a:cs typeface="Calibri"/>
              </a:rPr>
              <a:t>Alternative </a:t>
            </a:r>
            <a:r>
              <a:rPr dirty="0" sz="1050" spc="-160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baseline="-21164" sz="1575" spc="-240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sz="1050" spc="-160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baseline="-21164" sz="1575" spc="-240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sz="1050" spc="-160" b="1">
                <a:solidFill>
                  <a:srgbClr val="FFFFFF"/>
                </a:solidFill>
                <a:latin typeface="Calibri"/>
                <a:cs typeface="Calibri"/>
              </a:rPr>
              <a:t>lu</a:t>
            </a:r>
            <a:r>
              <a:rPr dirty="0" baseline="-21164" sz="1575" spc="-240" b="1">
                <a:solidFill>
                  <a:srgbClr val="FFFFFF"/>
                </a:solidFill>
                <a:latin typeface="Calibri"/>
                <a:cs typeface="Calibri"/>
              </a:rPr>
              <a:t>lu</a:t>
            </a:r>
            <a:r>
              <a:rPr dirty="0" sz="1050" spc="-160" b="1">
                <a:solidFill>
                  <a:srgbClr val="FFFFFF"/>
                </a:solidFill>
                <a:latin typeface="Calibri"/>
                <a:cs typeface="Calibri"/>
              </a:rPr>
              <a:t>ti</a:t>
            </a:r>
            <a:r>
              <a:rPr dirty="0" baseline="-21164" sz="1575" spc="-240" b="1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dirty="0" sz="1050" spc="-160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baseline="-21164" sz="1575" spc="-240" b="1">
                <a:solidFill>
                  <a:srgbClr val="FFFFFF"/>
                </a:solidFill>
                <a:latin typeface="Calibri"/>
                <a:cs typeface="Calibri"/>
              </a:rPr>
              <a:t>io</a:t>
            </a:r>
            <a:r>
              <a:rPr dirty="0" sz="1050" spc="-160" b="1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dirty="0" baseline="-21164" sz="1575" spc="-240" b="1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endParaRPr baseline="-21164" sz="1575">
              <a:latin typeface="Calibri"/>
              <a:cs typeface="Calibri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10567161" y="6589521"/>
            <a:ext cx="629285" cy="1854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50" spc="-10" b="1">
                <a:solidFill>
                  <a:srgbClr val="FFFFFF"/>
                </a:solidFill>
                <a:latin typeface="Calibri"/>
                <a:cs typeface="Calibri"/>
              </a:rPr>
              <a:t>Conclusion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743458" y="6326632"/>
            <a:ext cx="306768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Source:</a:t>
            </a:r>
            <a:r>
              <a:rPr dirty="0" sz="800" spc="-2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(Bloomberg,</a:t>
            </a:r>
            <a:r>
              <a:rPr dirty="0" sz="800" spc="-2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2023),</a:t>
            </a:r>
            <a:r>
              <a:rPr dirty="0" sz="800" spc="-2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(Capital</a:t>
            </a:r>
            <a:r>
              <a:rPr dirty="0" sz="800" spc="-3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Markets</a:t>
            </a:r>
            <a:r>
              <a:rPr dirty="0" sz="800" spc="-3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Day</a:t>
            </a:r>
            <a:r>
              <a:rPr dirty="0" sz="800" spc="-3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(Siemens,</a:t>
            </a:r>
            <a:r>
              <a:rPr dirty="0" sz="800" spc="-3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 spc="-10">
                <a:solidFill>
                  <a:srgbClr val="010027"/>
                </a:solidFill>
                <a:latin typeface="Arial MT"/>
                <a:cs typeface="Arial MT"/>
              </a:rPr>
              <a:t>2022))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18" name="object 18" descr=""/>
          <p:cNvSpPr/>
          <p:nvPr/>
        </p:nvSpPr>
        <p:spPr>
          <a:xfrm>
            <a:off x="1247394" y="1933955"/>
            <a:ext cx="5337810" cy="577850"/>
          </a:xfrm>
          <a:custGeom>
            <a:avLst/>
            <a:gdLst/>
            <a:ahLst/>
            <a:cxnLst/>
            <a:rect l="l" t="t" r="r" b="b"/>
            <a:pathLst>
              <a:path w="5337809" h="577850">
                <a:moveTo>
                  <a:pt x="5337809" y="0"/>
                </a:moveTo>
                <a:lnTo>
                  <a:pt x="0" y="0"/>
                </a:lnTo>
                <a:lnTo>
                  <a:pt x="0" y="577596"/>
                </a:lnTo>
                <a:lnTo>
                  <a:pt x="5337809" y="577596"/>
                </a:lnTo>
                <a:lnTo>
                  <a:pt x="5337809" y="0"/>
                </a:lnTo>
                <a:close/>
              </a:path>
            </a:pathLst>
          </a:custGeom>
          <a:solidFill>
            <a:srgbClr val="E8E6E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 descr=""/>
          <p:cNvSpPr txBox="1"/>
          <p:nvPr/>
        </p:nvSpPr>
        <p:spPr>
          <a:xfrm>
            <a:off x="1326388" y="1963673"/>
            <a:ext cx="5135880" cy="50545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0" marR="5080" indent="-114300">
              <a:lnSpc>
                <a:spcPct val="100000"/>
              </a:lnSpc>
              <a:spcBef>
                <a:spcPts val="100"/>
              </a:spcBef>
              <a:buClr>
                <a:srgbClr val="009999"/>
              </a:buClr>
              <a:buFont typeface="Wingdings"/>
              <a:buChar char=""/>
              <a:tabLst>
                <a:tab pos="127000" algn="l"/>
              </a:tabLst>
            </a:pP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Regulatory</a:t>
            </a:r>
            <a:r>
              <a:rPr dirty="0" sz="105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restrictions</a:t>
            </a:r>
            <a:r>
              <a:rPr dirty="0" sz="1050" spc="-4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on</a:t>
            </a:r>
            <a:r>
              <a:rPr dirty="0" sz="1050" spc="-4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several</a:t>
            </a:r>
            <a:r>
              <a:rPr dirty="0" sz="1050" spc="-3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sectors</a:t>
            </a:r>
            <a:r>
              <a:rPr dirty="0" sz="1050" spc="-4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and</a:t>
            </a:r>
            <a:r>
              <a:rPr dirty="0" sz="1050" spc="-4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companies</a:t>
            </a:r>
            <a:r>
              <a:rPr dirty="0" sz="105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along</a:t>
            </a:r>
            <a:r>
              <a:rPr dirty="0" sz="105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with</a:t>
            </a:r>
            <a:r>
              <a:rPr dirty="0" sz="1050" spc="-3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a</a:t>
            </a:r>
            <a:r>
              <a:rPr dirty="0" sz="1050" spc="-4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 spc="-10">
                <a:solidFill>
                  <a:srgbClr val="03234D"/>
                </a:solidFill>
                <a:latin typeface="Arial MT"/>
                <a:cs typeface="Arial MT"/>
              </a:rPr>
              <a:t>recession.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China’s</a:t>
            </a:r>
            <a:r>
              <a:rPr dirty="0" sz="105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GDP</a:t>
            </a:r>
            <a:r>
              <a:rPr dirty="0" sz="105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growth</a:t>
            </a:r>
            <a:r>
              <a:rPr dirty="0" sz="105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is</a:t>
            </a:r>
            <a:r>
              <a:rPr dirty="0" sz="1050" spc="-3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expected</a:t>
            </a:r>
            <a:r>
              <a:rPr dirty="0" sz="105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to</a:t>
            </a:r>
            <a:r>
              <a:rPr dirty="0" sz="1050" spc="-4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slow</a:t>
            </a:r>
            <a:r>
              <a:rPr dirty="0" sz="105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significantly</a:t>
            </a:r>
            <a:r>
              <a:rPr dirty="0" sz="105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in</a:t>
            </a:r>
            <a:r>
              <a:rPr dirty="0" sz="1050" spc="-3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calendar</a:t>
            </a:r>
            <a:r>
              <a:rPr dirty="0" sz="1050" spc="-1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2022,</a:t>
            </a:r>
            <a:r>
              <a:rPr dirty="0" sz="105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to</a:t>
            </a:r>
            <a:r>
              <a:rPr dirty="0" sz="1050" spc="-3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3.0%,</a:t>
            </a:r>
            <a:r>
              <a:rPr dirty="0" sz="1050" spc="-4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 spc="-10">
                <a:solidFill>
                  <a:srgbClr val="03234D"/>
                </a:solidFill>
                <a:latin typeface="Arial MT"/>
                <a:cs typeface="Arial MT"/>
              </a:rPr>
              <a:t>after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it</a:t>
            </a:r>
            <a:r>
              <a:rPr dirty="0" sz="1050" spc="-4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rebounded</a:t>
            </a:r>
            <a:r>
              <a:rPr dirty="0" sz="105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in</a:t>
            </a:r>
            <a:r>
              <a:rPr dirty="0" sz="1050" spc="-3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calendar</a:t>
            </a:r>
            <a:r>
              <a:rPr dirty="0" sz="1050" spc="-1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2021</a:t>
            </a:r>
            <a:r>
              <a:rPr dirty="0" sz="105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with</a:t>
            </a:r>
            <a:r>
              <a:rPr dirty="0" sz="1050" spc="-3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 spc="-20">
                <a:solidFill>
                  <a:srgbClr val="03234D"/>
                </a:solidFill>
                <a:latin typeface="Arial MT"/>
                <a:cs typeface="Arial MT"/>
              </a:rPr>
              <a:t>8.1%</a:t>
            </a:r>
            <a:endParaRPr sz="1050">
              <a:latin typeface="Arial MT"/>
              <a:cs typeface="Arial MT"/>
            </a:endParaRPr>
          </a:p>
        </p:txBody>
      </p:sp>
      <p:sp>
        <p:nvSpPr>
          <p:cNvPr id="20" name="object 20" descr=""/>
          <p:cNvSpPr/>
          <p:nvPr/>
        </p:nvSpPr>
        <p:spPr>
          <a:xfrm>
            <a:off x="1247394" y="1296161"/>
            <a:ext cx="5337810" cy="577850"/>
          </a:xfrm>
          <a:custGeom>
            <a:avLst/>
            <a:gdLst/>
            <a:ahLst/>
            <a:cxnLst/>
            <a:rect l="l" t="t" r="r" b="b"/>
            <a:pathLst>
              <a:path w="5337809" h="577850">
                <a:moveTo>
                  <a:pt x="0" y="577596"/>
                </a:moveTo>
                <a:lnTo>
                  <a:pt x="5337809" y="577596"/>
                </a:lnTo>
                <a:lnTo>
                  <a:pt x="5337809" y="0"/>
                </a:lnTo>
                <a:lnTo>
                  <a:pt x="0" y="0"/>
                </a:lnTo>
                <a:lnTo>
                  <a:pt x="0" y="577596"/>
                </a:lnTo>
                <a:close/>
              </a:path>
            </a:pathLst>
          </a:custGeom>
          <a:solidFill>
            <a:srgbClr val="E8E6E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 descr=""/>
          <p:cNvSpPr txBox="1"/>
          <p:nvPr/>
        </p:nvSpPr>
        <p:spPr>
          <a:xfrm>
            <a:off x="1326388" y="1325879"/>
            <a:ext cx="4768215" cy="50545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0" marR="5080" indent="-114300">
              <a:lnSpc>
                <a:spcPct val="100000"/>
              </a:lnSpc>
              <a:spcBef>
                <a:spcPts val="100"/>
              </a:spcBef>
              <a:buClr>
                <a:srgbClr val="009999"/>
              </a:buClr>
              <a:buFont typeface="Wingdings"/>
              <a:buChar char=""/>
              <a:tabLst>
                <a:tab pos="127000" algn="l"/>
              </a:tabLst>
            </a:pP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The</a:t>
            </a:r>
            <a:r>
              <a:rPr dirty="0" sz="1050" spc="-4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war</a:t>
            </a:r>
            <a:r>
              <a:rPr dirty="0" sz="1050" spc="-3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in</a:t>
            </a:r>
            <a:r>
              <a:rPr dirty="0" sz="1050" spc="-3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Ukraine</a:t>
            </a:r>
            <a:r>
              <a:rPr dirty="0" sz="105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impacted</a:t>
            </a:r>
            <a:r>
              <a:rPr dirty="0" sz="1050" spc="-3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overall</a:t>
            </a:r>
            <a:r>
              <a:rPr dirty="0" sz="1050" spc="-1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economic</a:t>
            </a:r>
            <a:r>
              <a:rPr dirty="0" sz="105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conditions</a:t>
            </a:r>
            <a:r>
              <a:rPr dirty="0" sz="105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in</a:t>
            </a:r>
            <a:r>
              <a:rPr dirty="0" sz="1050" spc="-3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the</a:t>
            </a:r>
            <a:r>
              <a:rPr dirty="0" sz="1050" spc="-4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first</a:t>
            </a:r>
            <a:r>
              <a:rPr dirty="0" sz="1050" spc="-4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quarter</a:t>
            </a:r>
            <a:r>
              <a:rPr dirty="0" sz="105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 spc="-25">
                <a:solidFill>
                  <a:srgbClr val="03234D"/>
                </a:solidFill>
                <a:latin typeface="Arial MT"/>
                <a:cs typeface="Arial MT"/>
              </a:rPr>
              <a:t>of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calendar</a:t>
            </a:r>
            <a:r>
              <a:rPr dirty="0" sz="1050" spc="-1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2022.</a:t>
            </a:r>
            <a:r>
              <a:rPr dirty="0" sz="105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Energy</a:t>
            </a:r>
            <a:r>
              <a:rPr dirty="0" sz="105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prices</a:t>
            </a:r>
            <a:r>
              <a:rPr dirty="0" sz="105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–</a:t>
            </a:r>
            <a:r>
              <a:rPr dirty="0" sz="105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already</a:t>
            </a:r>
            <a:r>
              <a:rPr dirty="0" sz="1050" spc="-1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soaring</a:t>
            </a:r>
            <a:r>
              <a:rPr dirty="0" sz="105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in</a:t>
            </a:r>
            <a:r>
              <a:rPr dirty="0" sz="105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the</a:t>
            </a:r>
            <a:r>
              <a:rPr dirty="0" sz="1050" spc="-3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latter</a:t>
            </a:r>
            <a:r>
              <a:rPr dirty="0" sz="1050" spc="-3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half</a:t>
            </a:r>
            <a:r>
              <a:rPr dirty="0" sz="105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of</a:t>
            </a:r>
            <a:r>
              <a:rPr dirty="0" sz="105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2021</a:t>
            </a:r>
            <a:r>
              <a:rPr dirty="0" sz="105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–</a:t>
            </a:r>
            <a:r>
              <a:rPr dirty="0" sz="105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 spc="-20">
                <a:solidFill>
                  <a:srgbClr val="03234D"/>
                </a:solidFill>
                <a:latin typeface="Arial MT"/>
                <a:cs typeface="Arial MT"/>
              </a:rPr>
              <a:t>sky-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rocketed</a:t>
            </a:r>
            <a:r>
              <a:rPr dirty="0" sz="105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in</a:t>
            </a:r>
            <a:r>
              <a:rPr dirty="0" sz="105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the</a:t>
            </a:r>
            <a:r>
              <a:rPr dirty="0" sz="105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first</a:t>
            </a:r>
            <a:r>
              <a:rPr dirty="0" sz="1050" spc="-4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half</a:t>
            </a:r>
            <a:r>
              <a:rPr dirty="0" sz="105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of</a:t>
            </a:r>
            <a:r>
              <a:rPr dirty="0" sz="105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calendar</a:t>
            </a:r>
            <a:r>
              <a:rPr dirty="0" sz="1050" spc="-1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 spc="-20">
                <a:solidFill>
                  <a:srgbClr val="03234D"/>
                </a:solidFill>
                <a:latin typeface="Arial MT"/>
                <a:cs typeface="Arial MT"/>
              </a:rPr>
              <a:t>2022</a:t>
            </a:r>
            <a:endParaRPr sz="1050">
              <a:latin typeface="Arial MT"/>
              <a:cs typeface="Arial MT"/>
            </a:endParaRPr>
          </a:p>
        </p:txBody>
      </p:sp>
      <p:sp>
        <p:nvSpPr>
          <p:cNvPr id="22" name="object 22" descr=""/>
          <p:cNvSpPr/>
          <p:nvPr/>
        </p:nvSpPr>
        <p:spPr>
          <a:xfrm>
            <a:off x="1247394" y="2570226"/>
            <a:ext cx="5337810" cy="577215"/>
          </a:xfrm>
          <a:custGeom>
            <a:avLst/>
            <a:gdLst/>
            <a:ahLst/>
            <a:cxnLst/>
            <a:rect l="l" t="t" r="r" b="b"/>
            <a:pathLst>
              <a:path w="5337809" h="577214">
                <a:moveTo>
                  <a:pt x="0" y="576834"/>
                </a:moveTo>
                <a:lnTo>
                  <a:pt x="5337809" y="576834"/>
                </a:lnTo>
                <a:lnTo>
                  <a:pt x="5337809" y="0"/>
                </a:lnTo>
                <a:lnTo>
                  <a:pt x="0" y="0"/>
                </a:lnTo>
                <a:lnTo>
                  <a:pt x="0" y="576834"/>
                </a:lnTo>
                <a:close/>
              </a:path>
            </a:pathLst>
          </a:custGeom>
          <a:solidFill>
            <a:srgbClr val="E8E6E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 descr=""/>
          <p:cNvSpPr txBox="1"/>
          <p:nvPr/>
        </p:nvSpPr>
        <p:spPr>
          <a:xfrm>
            <a:off x="1326388" y="2599690"/>
            <a:ext cx="5095240" cy="50545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0" marR="5080" indent="-114300">
              <a:lnSpc>
                <a:spcPct val="100000"/>
              </a:lnSpc>
              <a:spcBef>
                <a:spcPts val="100"/>
              </a:spcBef>
              <a:buClr>
                <a:srgbClr val="009999"/>
              </a:buClr>
              <a:buFont typeface="Wingdings"/>
              <a:buChar char=""/>
              <a:tabLst>
                <a:tab pos="127000" algn="l"/>
              </a:tabLst>
            </a:pP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China’s</a:t>
            </a:r>
            <a:r>
              <a:rPr dirty="0" sz="105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 spc="-10">
                <a:solidFill>
                  <a:srgbClr val="03234D"/>
                </a:solidFill>
                <a:latin typeface="Arial MT"/>
                <a:cs typeface="Arial MT"/>
              </a:rPr>
              <a:t>zero-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COVID</a:t>
            </a:r>
            <a:r>
              <a:rPr dirty="0" sz="105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strategy</a:t>
            </a:r>
            <a:r>
              <a:rPr dirty="0" sz="1050" spc="-4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became</a:t>
            </a:r>
            <a:r>
              <a:rPr dirty="0" sz="105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even</a:t>
            </a:r>
            <a:r>
              <a:rPr dirty="0" sz="105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more</a:t>
            </a:r>
            <a:r>
              <a:rPr dirty="0" sz="1050" spc="-3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strict</a:t>
            </a:r>
            <a:r>
              <a:rPr dirty="0" sz="1050" spc="-4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with</a:t>
            </a:r>
            <a:r>
              <a:rPr dirty="0" sz="1050" spc="-3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the</a:t>
            </a:r>
            <a:r>
              <a:rPr dirty="0" sz="1050" spc="-4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emergence</a:t>
            </a:r>
            <a:r>
              <a:rPr dirty="0" sz="1050" spc="-1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of</a:t>
            </a:r>
            <a:r>
              <a:rPr dirty="0" sz="1050" spc="-4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 spc="-10">
                <a:solidFill>
                  <a:srgbClr val="03234D"/>
                </a:solidFill>
                <a:latin typeface="Arial MT"/>
                <a:cs typeface="Arial MT"/>
              </a:rPr>
              <a:t>highly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infectious</a:t>
            </a:r>
            <a:r>
              <a:rPr dirty="0" sz="1050" spc="-4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variants,</a:t>
            </a:r>
            <a:r>
              <a:rPr dirty="0" sz="1050" spc="-4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resulting</a:t>
            </a:r>
            <a:r>
              <a:rPr dirty="0" sz="1050" spc="-3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in</a:t>
            </a:r>
            <a:r>
              <a:rPr dirty="0" sz="1050" spc="-5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more</a:t>
            </a:r>
            <a:r>
              <a:rPr dirty="0" sz="1050" spc="-4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major</a:t>
            </a:r>
            <a:r>
              <a:rPr dirty="0" sz="1050" spc="-4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lockdowns</a:t>
            </a:r>
            <a:r>
              <a:rPr dirty="0" sz="105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which</a:t>
            </a:r>
            <a:r>
              <a:rPr dirty="0" sz="1050" spc="-3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burdened</a:t>
            </a:r>
            <a:r>
              <a:rPr dirty="0" sz="105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 spc="-10">
                <a:solidFill>
                  <a:srgbClr val="03234D"/>
                </a:solidFill>
                <a:latin typeface="Arial MT"/>
                <a:cs typeface="Arial MT"/>
              </a:rPr>
              <a:t>economic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activity</a:t>
            </a:r>
            <a:r>
              <a:rPr dirty="0" sz="1050" spc="-4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and</a:t>
            </a:r>
            <a:r>
              <a:rPr dirty="0" sz="105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global</a:t>
            </a:r>
            <a:r>
              <a:rPr dirty="0" sz="1050" spc="-1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supply</a:t>
            </a:r>
            <a:r>
              <a:rPr dirty="0" sz="105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chains</a:t>
            </a:r>
            <a:r>
              <a:rPr dirty="0" sz="105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in</a:t>
            </a:r>
            <a:r>
              <a:rPr dirty="0" sz="105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the</a:t>
            </a:r>
            <a:r>
              <a:rPr dirty="0" sz="1050" spc="-4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second</a:t>
            </a:r>
            <a:r>
              <a:rPr dirty="0" sz="105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half</a:t>
            </a:r>
            <a:r>
              <a:rPr dirty="0" sz="105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of</a:t>
            </a:r>
            <a:r>
              <a:rPr dirty="0" sz="1050" spc="-3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calendar</a:t>
            </a:r>
            <a:r>
              <a:rPr dirty="0" sz="1050" spc="-1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 spc="-20">
                <a:solidFill>
                  <a:srgbClr val="03234D"/>
                </a:solidFill>
                <a:latin typeface="Arial MT"/>
                <a:cs typeface="Arial MT"/>
              </a:rPr>
              <a:t>2021</a:t>
            </a:r>
            <a:endParaRPr sz="1050">
              <a:latin typeface="Arial MT"/>
              <a:cs typeface="Arial MT"/>
            </a:endParaRPr>
          </a:p>
        </p:txBody>
      </p:sp>
      <p:pic>
        <p:nvPicPr>
          <p:cNvPr id="24" name="object 24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43127" y="3229736"/>
            <a:ext cx="57150" cy="318008"/>
          </a:xfrm>
          <a:prstGeom prst="rect">
            <a:avLst/>
          </a:prstGeom>
        </p:spPr>
      </p:pic>
      <p:pic>
        <p:nvPicPr>
          <p:cNvPr id="25" name="object 25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37438" y="3844290"/>
            <a:ext cx="1346453" cy="1050798"/>
          </a:xfrm>
          <a:prstGeom prst="rect">
            <a:avLst/>
          </a:prstGeom>
        </p:spPr>
      </p:pic>
      <p:pic>
        <p:nvPicPr>
          <p:cNvPr id="26" name="object 26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5158740" y="3859570"/>
            <a:ext cx="1329689" cy="1011895"/>
          </a:xfrm>
          <a:prstGeom prst="rect">
            <a:avLst/>
          </a:prstGeom>
        </p:spPr>
      </p:pic>
      <p:pic>
        <p:nvPicPr>
          <p:cNvPr id="27" name="object 27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3088385" y="3724655"/>
            <a:ext cx="1146048" cy="1123950"/>
          </a:xfrm>
          <a:prstGeom prst="rect">
            <a:avLst/>
          </a:prstGeom>
        </p:spPr>
      </p:pic>
      <p:sp>
        <p:nvSpPr>
          <p:cNvPr id="28" name="object 28" descr=""/>
          <p:cNvSpPr txBox="1"/>
          <p:nvPr/>
        </p:nvSpPr>
        <p:spPr>
          <a:xfrm>
            <a:off x="655066" y="4878323"/>
            <a:ext cx="1911350" cy="1397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5730" marR="5080" indent="-113664">
              <a:lnSpc>
                <a:spcPct val="100000"/>
              </a:lnSpc>
              <a:spcBef>
                <a:spcPts val="100"/>
              </a:spcBef>
              <a:buClr>
                <a:srgbClr val="009999"/>
              </a:buClr>
              <a:buFont typeface="Wingdings"/>
              <a:buChar char=""/>
              <a:tabLst>
                <a:tab pos="127000" algn="l"/>
              </a:tabLst>
            </a:pP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European</a:t>
            </a:r>
            <a:r>
              <a:rPr dirty="0" sz="1000" spc="-7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industrial</a:t>
            </a:r>
            <a:r>
              <a:rPr dirty="0" sz="1000" spc="-5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 spc="-10">
                <a:solidFill>
                  <a:srgbClr val="03234D"/>
                </a:solidFill>
                <a:latin typeface="Arial MT"/>
                <a:cs typeface="Arial MT"/>
              </a:rPr>
              <a:t>demand </a:t>
            </a:r>
            <a:r>
              <a:rPr dirty="0" sz="1000" spc="-10">
                <a:solidFill>
                  <a:srgbClr val="03234D"/>
                </a:solidFill>
                <a:latin typeface="Arial MT"/>
                <a:cs typeface="Arial MT"/>
              </a:rPr>
              <a:t>	</a:t>
            </a:r>
            <a:r>
              <a:rPr dirty="0" sz="1000" b="1">
                <a:solidFill>
                  <a:srgbClr val="03234D"/>
                </a:solidFill>
                <a:latin typeface="Arial"/>
                <a:cs typeface="Arial"/>
              </a:rPr>
              <a:t>could</a:t>
            </a:r>
            <a:r>
              <a:rPr dirty="0" sz="1000" spc="-20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000" b="1">
                <a:solidFill>
                  <a:srgbClr val="03234D"/>
                </a:solidFill>
                <a:latin typeface="Arial"/>
                <a:cs typeface="Arial"/>
              </a:rPr>
              <a:t>lose</a:t>
            </a:r>
            <a:r>
              <a:rPr dirty="0" sz="1000" spc="-30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000" b="1">
                <a:solidFill>
                  <a:srgbClr val="03234D"/>
                </a:solidFill>
                <a:latin typeface="Arial"/>
                <a:cs typeface="Arial"/>
              </a:rPr>
              <a:t>strength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.</a:t>
            </a:r>
            <a:r>
              <a:rPr dirty="0" sz="100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 spc="-10">
                <a:solidFill>
                  <a:srgbClr val="03234D"/>
                </a:solidFill>
                <a:latin typeface="Arial MT"/>
                <a:cs typeface="Arial MT"/>
              </a:rPr>
              <a:t>Rising </a:t>
            </a:r>
            <a:r>
              <a:rPr dirty="0" sz="1000" spc="-10">
                <a:solidFill>
                  <a:srgbClr val="03234D"/>
                </a:solidFill>
                <a:latin typeface="Arial MT"/>
                <a:cs typeface="Arial MT"/>
              </a:rPr>
              <a:t>	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rates</a:t>
            </a:r>
            <a:r>
              <a:rPr dirty="0" sz="1000" spc="-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and</a:t>
            </a:r>
            <a:r>
              <a:rPr dirty="0" sz="1000" spc="-10">
                <a:solidFill>
                  <a:srgbClr val="03234D"/>
                </a:solidFill>
                <a:latin typeface="Arial MT"/>
                <a:cs typeface="Arial MT"/>
              </a:rPr>
              <a:t> sustained</a:t>
            </a:r>
            <a:r>
              <a:rPr dirty="0" sz="1000" spc="-1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 spc="-10">
                <a:solidFill>
                  <a:srgbClr val="03234D"/>
                </a:solidFill>
                <a:latin typeface="Arial MT"/>
                <a:cs typeface="Arial MT"/>
              </a:rPr>
              <a:t>inflation </a:t>
            </a:r>
            <a:r>
              <a:rPr dirty="0" sz="1000" spc="-10">
                <a:solidFill>
                  <a:srgbClr val="03234D"/>
                </a:solidFill>
                <a:latin typeface="Arial MT"/>
                <a:cs typeface="Arial MT"/>
              </a:rPr>
              <a:t>	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mean</a:t>
            </a:r>
            <a:r>
              <a:rPr dirty="0" sz="100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 spc="-10">
                <a:solidFill>
                  <a:srgbClr val="03234D"/>
                </a:solidFill>
                <a:latin typeface="Arial MT"/>
                <a:cs typeface="Arial MT"/>
              </a:rPr>
              <a:t>consensus</a:t>
            </a:r>
            <a:r>
              <a:rPr dirty="0" sz="100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earnings</a:t>
            </a:r>
            <a:r>
              <a:rPr dirty="0" sz="100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 spc="-25">
                <a:solidFill>
                  <a:srgbClr val="03234D"/>
                </a:solidFill>
                <a:latin typeface="Arial MT"/>
                <a:cs typeface="Arial MT"/>
              </a:rPr>
              <a:t>may </a:t>
            </a:r>
            <a:r>
              <a:rPr dirty="0" sz="1000" spc="-25">
                <a:solidFill>
                  <a:srgbClr val="03234D"/>
                </a:solidFill>
                <a:latin typeface="Arial MT"/>
                <a:cs typeface="Arial MT"/>
              </a:rPr>
              <a:t>	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need</a:t>
            </a:r>
            <a:r>
              <a:rPr dirty="0" sz="100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to</a:t>
            </a:r>
            <a:r>
              <a:rPr dirty="0" sz="1000" spc="-1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be</a:t>
            </a:r>
            <a:r>
              <a:rPr dirty="0" sz="100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 b="1">
                <a:solidFill>
                  <a:srgbClr val="03234D"/>
                </a:solidFill>
                <a:latin typeface="Arial"/>
                <a:cs typeface="Arial"/>
              </a:rPr>
              <a:t>cut</a:t>
            </a:r>
            <a:r>
              <a:rPr dirty="0" sz="1000" spc="-5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000" b="1">
                <a:solidFill>
                  <a:srgbClr val="03234D"/>
                </a:solidFill>
                <a:latin typeface="Arial"/>
                <a:cs typeface="Arial"/>
              </a:rPr>
              <a:t>by</a:t>
            </a:r>
            <a:r>
              <a:rPr dirty="0" sz="1000" spc="-10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000" b="1">
                <a:solidFill>
                  <a:srgbClr val="03234D"/>
                </a:solidFill>
                <a:latin typeface="Arial"/>
                <a:cs typeface="Arial"/>
              </a:rPr>
              <a:t>10-</a:t>
            </a:r>
            <a:r>
              <a:rPr dirty="0" sz="1000" spc="-20" b="1">
                <a:solidFill>
                  <a:srgbClr val="03234D"/>
                </a:solidFill>
                <a:latin typeface="Arial"/>
                <a:cs typeface="Arial"/>
              </a:rPr>
              <a:t>15%. </a:t>
            </a:r>
            <a:r>
              <a:rPr dirty="0" sz="1000" spc="-20" b="1">
                <a:solidFill>
                  <a:srgbClr val="03234D"/>
                </a:solidFill>
                <a:latin typeface="Arial"/>
                <a:cs typeface="Arial"/>
              </a:rPr>
              <a:t>	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Defensive</a:t>
            </a:r>
            <a:r>
              <a:rPr dirty="0" sz="1000" spc="-6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sectors</a:t>
            </a:r>
            <a:r>
              <a:rPr dirty="0" sz="1000" spc="-5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 spc="-10">
                <a:solidFill>
                  <a:srgbClr val="03234D"/>
                </a:solidFill>
                <a:latin typeface="Arial MT"/>
                <a:cs typeface="Arial MT"/>
              </a:rPr>
              <a:t>including </a:t>
            </a:r>
            <a:r>
              <a:rPr dirty="0" sz="1000" spc="-10">
                <a:solidFill>
                  <a:srgbClr val="03234D"/>
                </a:solidFill>
                <a:latin typeface="Arial MT"/>
                <a:cs typeface="Arial MT"/>
              </a:rPr>
              <a:t>	</a:t>
            </a:r>
            <a:r>
              <a:rPr dirty="0" sz="1000" b="1">
                <a:solidFill>
                  <a:srgbClr val="03234D"/>
                </a:solidFill>
                <a:latin typeface="Arial"/>
                <a:cs typeface="Arial"/>
              </a:rPr>
              <a:t>grid,</a:t>
            </a:r>
            <a:r>
              <a:rPr dirty="0" sz="1000" spc="-25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000" b="1">
                <a:solidFill>
                  <a:srgbClr val="03234D"/>
                </a:solidFill>
                <a:latin typeface="Arial"/>
                <a:cs typeface="Arial"/>
              </a:rPr>
              <a:t>energy</a:t>
            </a:r>
            <a:r>
              <a:rPr dirty="0" sz="1000" spc="-30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and</a:t>
            </a:r>
            <a:r>
              <a:rPr dirty="0" sz="100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 spc="-10">
                <a:solidFill>
                  <a:srgbClr val="03234D"/>
                </a:solidFill>
                <a:latin typeface="Arial MT"/>
                <a:cs typeface="Arial MT"/>
              </a:rPr>
              <a:t>mining- </a:t>
            </a:r>
            <a:r>
              <a:rPr dirty="0" sz="1000" spc="-10">
                <a:solidFill>
                  <a:srgbClr val="03234D"/>
                </a:solidFill>
                <a:latin typeface="Arial MT"/>
                <a:cs typeface="Arial MT"/>
              </a:rPr>
              <a:t>	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equipment</a:t>
            </a:r>
            <a:r>
              <a:rPr dirty="0" sz="1000" spc="-6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manufacturers</a:t>
            </a:r>
            <a:r>
              <a:rPr dirty="0" sz="1000" spc="-6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 spc="-10">
                <a:solidFill>
                  <a:srgbClr val="03234D"/>
                </a:solidFill>
                <a:latin typeface="Arial MT"/>
                <a:cs typeface="Arial MT"/>
              </a:rPr>
              <a:t>could </a:t>
            </a:r>
            <a:r>
              <a:rPr dirty="0" sz="1000" spc="-10">
                <a:solidFill>
                  <a:srgbClr val="03234D"/>
                </a:solidFill>
                <a:latin typeface="Arial MT"/>
                <a:cs typeface="Arial MT"/>
              </a:rPr>
              <a:t>	</a:t>
            </a:r>
            <a:r>
              <a:rPr dirty="0" sz="1000" spc="-10" b="1">
                <a:solidFill>
                  <a:srgbClr val="03234D"/>
                </a:solidFill>
                <a:latin typeface="Arial"/>
                <a:cs typeface="Arial"/>
              </a:rPr>
              <a:t>outperform</a:t>
            </a:r>
            <a:endParaRPr sz="1000">
              <a:latin typeface="Arial"/>
              <a:cs typeface="Arial"/>
            </a:endParaRPr>
          </a:p>
        </p:txBody>
      </p:sp>
      <p:sp>
        <p:nvSpPr>
          <p:cNvPr id="29" name="object 29" descr=""/>
          <p:cNvSpPr txBox="1"/>
          <p:nvPr/>
        </p:nvSpPr>
        <p:spPr>
          <a:xfrm>
            <a:off x="2808477" y="4878323"/>
            <a:ext cx="1968500" cy="1397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0" marR="5080" indent="-114300">
              <a:lnSpc>
                <a:spcPct val="100000"/>
              </a:lnSpc>
              <a:spcBef>
                <a:spcPts val="100"/>
              </a:spcBef>
              <a:buClr>
                <a:srgbClr val="009999"/>
              </a:buClr>
              <a:buFont typeface="Wingdings"/>
              <a:buChar char=""/>
              <a:tabLst>
                <a:tab pos="127000" algn="l"/>
              </a:tabLst>
            </a:pP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North</a:t>
            </a:r>
            <a:r>
              <a:rPr dirty="0" sz="1000" spc="-4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American</a:t>
            </a:r>
            <a:r>
              <a:rPr dirty="0" sz="1000" spc="-4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 spc="-10">
                <a:solidFill>
                  <a:srgbClr val="03234D"/>
                </a:solidFill>
                <a:latin typeface="Arial MT"/>
                <a:cs typeface="Arial MT"/>
              </a:rPr>
              <a:t>industrials' </a:t>
            </a:r>
            <a:r>
              <a:rPr dirty="0" sz="1000" b="1">
                <a:solidFill>
                  <a:srgbClr val="03234D"/>
                </a:solidFill>
                <a:latin typeface="Arial"/>
                <a:cs typeface="Arial"/>
              </a:rPr>
              <a:t>demand</a:t>
            </a:r>
            <a:r>
              <a:rPr dirty="0" sz="1000" spc="-25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000" b="1">
                <a:solidFill>
                  <a:srgbClr val="03234D"/>
                </a:solidFill>
                <a:latin typeface="Arial"/>
                <a:cs typeface="Arial"/>
              </a:rPr>
              <a:t>strength</a:t>
            </a:r>
            <a:r>
              <a:rPr dirty="0" sz="1000" spc="-10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000" b="1">
                <a:solidFill>
                  <a:srgbClr val="03234D"/>
                </a:solidFill>
                <a:latin typeface="Arial"/>
                <a:cs typeface="Arial"/>
              </a:rPr>
              <a:t>will</a:t>
            </a:r>
            <a:r>
              <a:rPr dirty="0" sz="1000" spc="-25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000" spc="-20" b="1">
                <a:solidFill>
                  <a:srgbClr val="03234D"/>
                </a:solidFill>
                <a:latin typeface="Arial"/>
                <a:cs typeface="Arial"/>
              </a:rPr>
              <a:t>lose </a:t>
            </a:r>
            <a:r>
              <a:rPr dirty="0" sz="1000" b="1">
                <a:solidFill>
                  <a:srgbClr val="03234D"/>
                </a:solidFill>
                <a:latin typeface="Arial"/>
                <a:cs typeface="Arial"/>
              </a:rPr>
              <a:t>momentum</a:t>
            </a:r>
            <a:r>
              <a:rPr dirty="0" sz="1000" spc="-35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as</a:t>
            </a:r>
            <a:r>
              <a:rPr dirty="0" sz="1000" spc="-4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economic</a:t>
            </a:r>
            <a:r>
              <a:rPr dirty="0" sz="1000" spc="-4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 spc="-25">
                <a:solidFill>
                  <a:srgbClr val="03234D"/>
                </a:solidFill>
                <a:latin typeface="Arial MT"/>
                <a:cs typeface="Arial MT"/>
              </a:rPr>
              <a:t>and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inflationary</a:t>
            </a:r>
            <a:r>
              <a:rPr dirty="0" sz="1000" spc="-5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concerns</a:t>
            </a:r>
            <a:r>
              <a:rPr dirty="0" sz="1000" spc="-5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cloud</a:t>
            </a:r>
            <a:r>
              <a:rPr dirty="0" sz="1000" spc="-6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 spc="-25">
                <a:solidFill>
                  <a:srgbClr val="03234D"/>
                </a:solidFill>
                <a:latin typeface="Arial MT"/>
                <a:cs typeface="Arial MT"/>
              </a:rPr>
              <a:t>the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outlook.</a:t>
            </a:r>
            <a:r>
              <a:rPr dirty="0" sz="100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 spc="-10">
                <a:solidFill>
                  <a:srgbClr val="03234D"/>
                </a:solidFill>
                <a:latin typeface="Arial MT"/>
                <a:cs typeface="Arial MT"/>
              </a:rPr>
              <a:t>Supply-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chain</a:t>
            </a:r>
            <a:r>
              <a:rPr dirty="0" sz="100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eases,</a:t>
            </a:r>
            <a:r>
              <a:rPr dirty="0" sz="100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 spc="-25">
                <a:solidFill>
                  <a:srgbClr val="03234D"/>
                </a:solidFill>
                <a:latin typeface="Arial MT"/>
                <a:cs typeface="Arial MT"/>
              </a:rPr>
              <a:t>yet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favorable</a:t>
            </a:r>
            <a:r>
              <a:rPr dirty="0" sz="1000" spc="-5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pricing</a:t>
            </a:r>
            <a:r>
              <a:rPr dirty="0" sz="1000" spc="-5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will</a:t>
            </a:r>
            <a:r>
              <a:rPr dirty="0" sz="100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temper</a:t>
            </a:r>
            <a:r>
              <a:rPr dirty="0" sz="1000" spc="-4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 spc="-20">
                <a:solidFill>
                  <a:srgbClr val="03234D"/>
                </a:solidFill>
                <a:latin typeface="Arial MT"/>
                <a:cs typeface="Arial MT"/>
              </a:rPr>
              <a:t>with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slowing</a:t>
            </a:r>
            <a:r>
              <a:rPr dirty="0" sz="1000" spc="-5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demand.</a:t>
            </a:r>
            <a:r>
              <a:rPr dirty="0" sz="1000" spc="-5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 spc="-10">
                <a:solidFill>
                  <a:srgbClr val="03234D"/>
                </a:solidFill>
                <a:latin typeface="Arial MT"/>
                <a:cs typeface="Arial MT"/>
              </a:rPr>
              <a:t>Sectors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including</a:t>
            </a:r>
            <a:r>
              <a:rPr dirty="0" sz="1000" spc="-4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energy</a:t>
            </a:r>
            <a:r>
              <a:rPr dirty="0" sz="1000" spc="-3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and</a:t>
            </a:r>
            <a:r>
              <a:rPr dirty="0" sz="1000" spc="-3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 spc="-10">
                <a:solidFill>
                  <a:srgbClr val="03234D"/>
                </a:solidFill>
                <a:latin typeface="Arial MT"/>
                <a:cs typeface="Arial MT"/>
              </a:rPr>
              <a:t>Aerospace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could</a:t>
            </a:r>
            <a:r>
              <a:rPr dirty="0" sz="1000" spc="-4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 spc="-10">
                <a:solidFill>
                  <a:srgbClr val="03234D"/>
                </a:solidFill>
                <a:latin typeface="Arial MT"/>
                <a:cs typeface="Arial MT"/>
              </a:rPr>
              <a:t>outperform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30" name="object 30" descr=""/>
          <p:cNvSpPr txBox="1"/>
          <p:nvPr/>
        </p:nvSpPr>
        <p:spPr>
          <a:xfrm>
            <a:off x="4964684" y="4878323"/>
            <a:ext cx="1600835" cy="12452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0" marR="5080" indent="-114300">
              <a:lnSpc>
                <a:spcPct val="100000"/>
              </a:lnSpc>
              <a:spcBef>
                <a:spcPts val="100"/>
              </a:spcBef>
              <a:buClr>
                <a:srgbClr val="009999"/>
              </a:buClr>
              <a:buFont typeface="Wingdings"/>
              <a:buChar char=""/>
              <a:tabLst>
                <a:tab pos="127000" algn="l"/>
              </a:tabLst>
            </a:pP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As</a:t>
            </a:r>
            <a:r>
              <a:rPr dirty="0" sz="100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the</a:t>
            </a:r>
            <a:r>
              <a:rPr dirty="0" sz="100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industry</a:t>
            </a:r>
            <a:r>
              <a:rPr dirty="0" sz="100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works</a:t>
            </a:r>
            <a:r>
              <a:rPr dirty="0" sz="1000" spc="-25">
                <a:solidFill>
                  <a:srgbClr val="03234D"/>
                </a:solidFill>
                <a:latin typeface="Arial MT"/>
                <a:cs typeface="Arial MT"/>
              </a:rPr>
              <a:t> off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an</a:t>
            </a:r>
            <a:r>
              <a:rPr dirty="0" sz="100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order</a:t>
            </a:r>
            <a:r>
              <a:rPr dirty="0" sz="100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backlog</a:t>
            </a:r>
            <a:r>
              <a:rPr dirty="0" sz="1000" spc="-4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 spc="-25">
                <a:solidFill>
                  <a:srgbClr val="03234D"/>
                </a:solidFill>
                <a:latin typeface="Arial MT"/>
                <a:cs typeface="Arial MT"/>
              </a:rPr>
              <a:t>and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China</a:t>
            </a:r>
            <a:r>
              <a:rPr dirty="0" sz="1000" spc="-4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eases</a:t>
            </a:r>
            <a:r>
              <a:rPr dirty="0" sz="1000" spc="-3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 spc="-20">
                <a:solidFill>
                  <a:srgbClr val="03234D"/>
                </a:solidFill>
                <a:latin typeface="Arial MT"/>
                <a:cs typeface="Arial MT"/>
              </a:rPr>
              <a:t>Covid </a:t>
            </a:r>
            <a:r>
              <a:rPr dirty="0" sz="1000" spc="-10">
                <a:solidFill>
                  <a:srgbClr val="03234D"/>
                </a:solidFill>
                <a:latin typeface="Arial MT"/>
                <a:cs typeface="Arial MT"/>
              </a:rPr>
              <a:t>restrictions,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 demand </a:t>
            </a:r>
            <a:r>
              <a:rPr dirty="0" sz="1000" spc="-25">
                <a:solidFill>
                  <a:srgbClr val="03234D"/>
                </a:solidFill>
                <a:latin typeface="Arial MT"/>
                <a:cs typeface="Arial MT"/>
              </a:rPr>
              <a:t>for </a:t>
            </a:r>
            <a:r>
              <a:rPr dirty="0" sz="1000" spc="-10">
                <a:solidFill>
                  <a:srgbClr val="03234D"/>
                </a:solidFill>
                <a:latin typeface="Arial MT"/>
                <a:cs typeface="Arial MT"/>
              </a:rPr>
              <a:t>chipmaking</a:t>
            </a:r>
            <a:r>
              <a:rPr dirty="0" sz="1000" spc="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 spc="-10">
                <a:solidFill>
                  <a:srgbClr val="03234D"/>
                </a:solidFill>
                <a:latin typeface="Arial MT"/>
                <a:cs typeface="Arial MT"/>
              </a:rPr>
              <a:t>equipment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may</a:t>
            </a:r>
            <a:r>
              <a:rPr dirty="0" sz="1000" spc="-1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fall while</a:t>
            </a:r>
            <a:r>
              <a:rPr dirty="0" sz="1000" spc="-10">
                <a:solidFill>
                  <a:srgbClr val="03234D"/>
                </a:solidFill>
                <a:latin typeface="Arial MT"/>
                <a:cs typeface="Arial MT"/>
              </a:rPr>
              <a:t> auto-sector investment</a:t>
            </a:r>
            <a:r>
              <a:rPr dirty="0" sz="1000" spc="-1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has</a:t>
            </a:r>
            <a:r>
              <a:rPr dirty="0" sz="1000" spc="-1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room for </a:t>
            </a:r>
            <a:r>
              <a:rPr dirty="0" sz="1000" spc="-50">
                <a:solidFill>
                  <a:srgbClr val="03234D"/>
                </a:solidFill>
                <a:latin typeface="Arial MT"/>
                <a:cs typeface="Arial MT"/>
              </a:rPr>
              <a:t>a </a:t>
            </a:r>
            <a:r>
              <a:rPr dirty="0" sz="1000">
                <a:solidFill>
                  <a:srgbClr val="03234D"/>
                </a:solidFill>
                <a:latin typeface="Arial MT"/>
                <a:cs typeface="Arial MT"/>
              </a:rPr>
              <a:t>delayed</a:t>
            </a:r>
            <a:r>
              <a:rPr dirty="0" sz="1000" spc="-6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00" spc="-10">
                <a:solidFill>
                  <a:srgbClr val="03234D"/>
                </a:solidFill>
                <a:latin typeface="Arial MT"/>
                <a:cs typeface="Arial MT"/>
              </a:rPr>
              <a:t>rebound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31" name="object 31" descr=""/>
          <p:cNvSpPr txBox="1"/>
          <p:nvPr/>
        </p:nvSpPr>
        <p:spPr>
          <a:xfrm>
            <a:off x="671322" y="3603497"/>
            <a:ext cx="1666875" cy="251460"/>
          </a:xfrm>
          <a:prstGeom prst="rect">
            <a:avLst/>
          </a:prstGeom>
          <a:solidFill>
            <a:srgbClr val="009C9B"/>
          </a:solidFill>
        </p:spPr>
        <p:txBody>
          <a:bodyPr wrap="square" lIns="0" tIns="762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60"/>
              </a:spcBef>
            </a:pPr>
            <a:r>
              <a:rPr dirty="0" sz="1400" spc="-10" b="1">
                <a:solidFill>
                  <a:srgbClr val="FFFFFF"/>
                </a:solidFill>
                <a:latin typeface="Calibri"/>
                <a:cs typeface="Calibri"/>
              </a:rPr>
              <a:t>Europe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2" name="object 32" descr=""/>
          <p:cNvSpPr txBox="1"/>
          <p:nvPr/>
        </p:nvSpPr>
        <p:spPr>
          <a:xfrm>
            <a:off x="2828544" y="3602735"/>
            <a:ext cx="1666239" cy="252729"/>
          </a:xfrm>
          <a:prstGeom prst="rect">
            <a:avLst/>
          </a:prstGeom>
          <a:solidFill>
            <a:srgbClr val="00C2B0"/>
          </a:solidFill>
        </p:spPr>
        <p:txBody>
          <a:bodyPr wrap="square" lIns="0" tIns="24765" rIns="0" bIns="0" rtlCol="0" vert="horz">
            <a:spAutoFit/>
          </a:bodyPr>
          <a:lstStyle/>
          <a:p>
            <a:pPr marL="368300">
              <a:lnSpc>
                <a:spcPct val="100000"/>
              </a:lnSpc>
              <a:spcBef>
                <a:spcPts val="195"/>
              </a:spcBef>
            </a:pPr>
            <a:r>
              <a:rPr dirty="0" sz="1200" b="1">
                <a:solidFill>
                  <a:srgbClr val="FFFFFF"/>
                </a:solidFill>
                <a:latin typeface="Calibri"/>
                <a:cs typeface="Calibri"/>
              </a:rPr>
              <a:t>North</a:t>
            </a:r>
            <a:r>
              <a:rPr dirty="0" sz="1200" spc="-3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200" spc="-10" b="1">
                <a:solidFill>
                  <a:srgbClr val="FFFFFF"/>
                </a:solidFill>
                <a:latin typeface="Calibri"/>
                <a:cs typeface="Calibri"/>
              </a:rPr>
              <a:t>America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3" name="object 33" descr=""/>
          <p:cNvSpPr txBox="1"/>
          <p:nvPr/>
        </p:nvSpPr>
        <p:spPr>
          <a:xfrm>
            <a:off x="4985003" y="3602735"/>
            <a:ext cx="1666875" cy="252729"/>
          </a:xfrm>
          <a:prstGeom prst="rect">
            <a:avLst/>
          </a:prstGeom>
          <a:solidFill>
            <a:srgbClr val="009C9B">
              <a:alpha val="50195"/>
            </a:srgbClr>
          </a:solidFill>
        </p:spPr>
        <p:txBody>
          <a:bodyPr wrap="square" lIns="0" tIns="8255" rIns="0" bIns="0" rtlCol="0" vert="horz">
            <a:spAutoFit/>
          </a:bodyPr>
          <a:lstStyle/>
          <a:p>
            <a:pPr algn="ctr" marL="1270">
              <a:lnSpc>
                <a:spcPct val="100000"/>
              </a:lnSpc>
              <a:spcBef>
                <a:spcPts val="65"/>
              </a:spcBef>
            </a:pPr>
            <a:r>
              <a:rPr dirty="0" sz="1400" spc="-20" b="1">
                <a:solidFill>
                  <a:srgbClr val="FFFFFF"/>
                </a:solidFill>
                <a:latin typeface="Calibri"/>
                <a:cs typeface="Calibri"/>
              </a:rPr>
              <a:t>Asia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4" name="object 34" descr=""/>
          <p:cNvSpPr txBox="1"/>
          <p:nvPr/>
        </p:nvSpPr>
        <p:spPr>
          <a:xfrm>
            <a:off x="717804" y="958088"/>
            <a:ext cx="1965325" cy="2387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400" b="1">
                <a:solidFill>
                  <a:srgbClr val="010027"/>
                </a:solidFill>
                <a:latin typeface="Arial"/>
                <a:cs typeface="Arial"/>
              </a:rPr>
              <a:t>Key</a:t>
            </a:r>
            <a:r>
              <a:rPr dirty="0" sz="1400" spc="-2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10027"/>
                </a:solidFill>
                <a:latin typeface="Arial"/>
                <a:cs typeface="Arial"/>
              </a:rPr>
              <a:t>challenges</a:t>
            </a:r>
            <a:r>
              <a:rPr dirty="0" sz="1400" spc="-3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10027"/>
                </a:solidFill>
                <a:latin typeface="Arial"/>
                <a:cs typeface="Arial"/>
              </a:rPr>
              <a:t>in</a:t>
            </a:r>
            <a:r>
              <a:rPr dirty="0" sz="1400" spc="-20" b="1">
                <a:solidFill>
                  <a:srgbClr val="010027"/>
                </a:solidFill>
                <a:latin typeface="Arial"/>
                <a:cs typeface="Arial"/>
              </a:rPr>
              <a:t> 2022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35" name="object 35" descr=""/>
          <p:cNvGrpSpPr/>
          <p:nvPr/>
        </p:nvGrpSpPr>
        <p:grpSpPr>
          <a:xfrm>
            <a:off x="643127" y="949071"/>
            <a:ext cx="6008370" cy="925194"/>
            <a:chOff x="643127" y="949071"/>
            <a:chExt cx="6008370" cy="925194"/>
          </a:xfrm>
        </p:grpSpPr>
        <p:pic>
          <p:nvPicPr>
            <p:cNvPr id="36" name="object 36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43127" y="949071"/>
              <a:ext cx="57150" cy="305180"/>
            </a:xfrm>
            <a:prstGeom prst="rect">
              <a:avLst/>
            </a:prstGeom>
          </p:spPr>
        </p:pic>
        <p:sp>
          <p:nvSpPr>
            <p:cNvPr id="37" name="object 37" descr=""/>
            <p:cNvSpPr/>
            <p:nvPr/>
          </p:nvSpPr>
          <p:spPr>
            <a:xfrm>
              <a:off x="671321" y="1296162"/>
              <a:ext cx="576580" cy="576580"/>
            </a:xfrm>
            <a:custGeom>
              <a:avLst/>
              <a:gdLst/>
              <a:ahLst/>
              <a:cxnLst/>
              <a:rect l="l" t="t" r="r" b="b"/>
              <a:pathLst>
                <a:path w="576580" h="576580">
                  <a:moveTo>
                    <a:pt x="576072" y="0"/>
                  </a:moveTo>
                  <a:lnTo>
                    <a:pt x="0" y="0"/>
                  </a:lnTo>
                  <a:lnTo>
                    <a:pt x="0" y="576072"/>
                  </a:lnTo>
                  <a:lnTo>
                    <a:pt x="576072" y="576072"/>
                  </a:lnTo>
                  <a:lnTo>
                    <a:pt x="576072" y="0"/>
                  </a:lnTo>
                  <a:close/>
                </a:path>
              </a:pathLst>
            </a:custGeom>
            <a:solidFill>
              <a:srgbClr val="01979A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8" name="object 3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78763" y="1459230"/>
              <a:ext cx="361188" cy="254508"/>
            </a:xfrm>
            <a:prstGeom prst="rect">
              <a:avLst/>
            </a:prstGeom>
          </p:spPr>
        </p:pic>
        <p:sp>
          <p:nvSpPr>
            <p:cNvPr id="39" name="object 39" descr=""/>
            <p:cNvSpPr/>
            <p:nvPr/>
          </p:nvSpPr>
          <p:spPr>
            <a:xfrm>
              <a:off x="6585204" y="1296162"/>
              <a:ext cx="66675" cy="577850"/>
            </a:xfrm>
            <a:custGeom>
              <a:avLst/>
              <a:gdLst/>
              <a:ahLst/>
              <a:cxnLst/>
              <a:rect l="l" t="t" r="r" b="b"/>
              <a:pathLst>
                <a:path w="66675" h="577850">
                  <a:moveTo>
                    <a:pt x="66294" y="0"/>
                  </a:moveTo>
                  <a:lnTo>
                    <a:pt x="0" y="0"/>
                  </a:lnTo>
                  <a:lnTo>
                    <a:pt x="0" y="577596"/>
                  </a:lnTo>
                  <a:lnTo>
                    <a:pt x="66294" y="577596"/>
                  </a:lnTo>
                  <a:lnTo>
                    <a:pt x="66294" y="0"/>
                  </a:lnTo>
                  <a:close/>
                </a:path>
              </a:pathLst>
            </a:custGeom>
            <a:solidFill>
              <a:srgbClr val="01979A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40" name="object 40" descr=""/>
          <p:cNvGrpSpPr/>
          <p:nvPr/>
        </p:nvGrpSpPr>
        <p:grpSpPr>
          <a:xfrm>
            <a:off x="671322" y="1933955"/>
            <a:ext cx="5980430" cy="577850"/>
            <a:chOff x="671322" y="1933955"/>
            <a:chExt cx="5980430" cy="577850"/>
          </a:xfrm>
        </p:grpSpPr>
        <p:sp>
          <p:nvSpPr>
            <p:cNvPr id="41" name="object 41" descr=""/>
            <p:cNvSpPr/>
            <p:nvPr/>
          </p:nvSpPr>
          <p:spPr>
            <a:xfrm>
              <a:off x="671322" y="1935479"/>
              <a:ext cx="576580" cy="576580"/>
            </a:xfrm>
            <a:custGeom>
              <a:avLst/>
              <a:gdLst/>
              <a:ahLst/>
              <a:cxnLst/>
              <a:rect l="l" t="t" r="r" b="b"/>
              <a:pathLst>
                <a:path w="576580" h="576580">
                  <a:moveTo>
                    <a:pt x="576072" y="0"/>
                  </a:moveTo>
                  <a:lnTo>
                    <a:pt x="0" y="0"/>
                  </a:lnTo>
                  <a:lnTo>
                    <a:pt x="0" y="576072"/>
                  </a:lnTo>
                  <a:lnTo>
                    <a:pt x="576072" y="576072"/>
                  </a:lnTo>
                  <a:lnTo>
                    <a:pt x="576072" y="0"/>
                  </a:lnTo>
                  <a:close/>
                </a:path>
              </a:pathLst>
            </a:custGeom>
            <a:solidFill>
              <a:srgbClr val="00C2B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2" name="object 42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78764" y="2093975"/>
              <a:ext cx="361188" cy="254508"/>
            </a:xfrm>
            <a:prstGeom prst="rect">
              <a:avLst/>
            </a:prstGeom>
          </p:spPr>
        </p:pic>
        <p:sp>
          <p:nvSpPr>
            <p:cNvPr id="43" name="object 43" descr=""/>
            <p:cNvSpPr/>
            <p:nvPr/>
          </p:nvSpPr>
          <p:spPr>
            <a:xfrm>
              <a:off x="6585204" y="1933955"/>
              <a:ext cx="66675" cy="577850"/>
            </a:xfrm>
            <a:custGeom>
              <a:avLst/>
              <a:gdLst/>
              <a:ahLst/>
              <a:cxnLst/>
              <a:rect l="l" t="t" r="r" b="b"/>
              <a:pathLst>
                <a:path w="66675" h="577850">
                  <a:moveTo>
                    <a:pt x="66294" y="0"/>
                  </a:moveTo>
                  <a:lnTo>
                    <a:pt x="0" y="0"/>
                  </a:lnTo>
                  <a:lnTo>
                    <a:pt x="0" y="577596"/>
                  </a:lnTo>
                  <a:lnTo>
                    <a:pt x="66294" y="577596"/>
                  </a:lnTo>
                  <a:lnTo>
                    <a:pt x="66294" y="0"/>
                  </a:lnTo>
                  <a:close/>
                </a:path>
              </a:pathLst>
            </a:custGeom>
            <a:solidFill>
              <a:srgbClr val="00C2B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44" name="object 44" descr=""/>
          <p:cNvGrpSpPr/>
          <p:nvPr/>
        </p:nvGrpSpPr>
        <p:grpSpPr>
          <a:xfrm>
            <a:off x="671322" y="2570226"/>
            <a:ext cx="5980430" cy="577215"/>
            <a:chOff x="671322" y="2570226"/>
            <a:chExt cx="5980430" cy="577215"/>
          </a:xfrm>
        </p:grpSpPr>
        <p:sp>
          <p:nvSpPr>
            <p:cNvPr id="45" name="object 45" descr=""/>
            <p:cNvSpPr/>
            <p:nvPr/>
          </p:nvSpPr>
          <p:spPr>
            <a:xfrm>
              <a:off x="671322" y="2570988"/>
              <a:ext cx="576580" cy="576580"/>
            </a:xfrm>
            <a:custGeom>
              <a:avLst/>
              <a:gdLst/>
              <a:ahLst/>
              <a:cxnLst/>
              <a:rect l="l" t="t" r="r" b="b"/>
              <a:pathLst>
                <a:path w="576580" h="576580">
                  <a:moveTo>
                    <a:pt x="576072" y="0"/>
                  </a:moveTo>
                  <a:lnTo>
                    <a:pt x="0" y="0"/>
                  </a:lnTo>
                  <a:lnTo>
                    <a:pt x="0" y="576072"/>
                  </a:lnTo>
                  <a:lnTo>
                    <a:pt x="576072" y="576072"/>
                  </a:lnTo>
                  <a:lnTo>
                    <a:pt x="576072" y="0"/>
                  </a:lnTo>
                  <a:close/>
                </a:path>
              </a:pathLst>
            </a:custGeom>
            <a:solidFill>
              <a:srgbClr val="010027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6" name="object 4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56666" y="2657094"/>
              <a:ext cx="405384" cy="404622"/>
            </a:xfrm>
            <a:prstGeom prst="rect">
              <a:avLst/>
            </a:prstGeom>
          </p:spPr>
        </p:pic>
        <p:sp>
          <p:nvSpPr>
            <p:cNvPr id="47" name="object 47" descr=""/>
            <p:cNvSpPr/>
            <p:nvPr/>
          </p:nvSpPr>
          <p:spPr>
            <a:xfrm>
              <a:off x="6585204" y="2570226"/>
              <a:ext cx="66675" cy="577215"/>
            </a:xfrm>
            <a:custGeom>
              <a:avLst/>
              <a:gdLst/>
              <a:ahLst/>
              <a:cxnLst/>
              <a:rect l="l" t="t" r="r" b="b"/>
              <a:pathLst>
                <a:path w="66675" h="577214">
                  <a:moveTo>
                    <a:pt x="66294" y="0"/>
                  </a:moveTo>
                  <a:lnTo>
                    <a:pt x="0" y="0"/>
                  </a:lnTo>
                  <a:lnTo>
                    <a:pt x="0" y="576834"/>
                  </a:lnTo>
                  <a:lnTo>
                    <a:pt x="66294" y="576834"/>
                  </a:lnTo>
                  <a:lnTo>
                    <a:pt x="66294" y="0"/>
                  </a:lnTo>
                  <a:close/>
                </a:path>
              </a:pathLst>
            </a:custGeom>
            <a:solidFill>
              <a:srgbClr val="010027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48" name="object 48" descr="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6950202" y="897636"/>
            <a:ext cx="68579" cy="5303520"/>
          </a:xfrm>
          <a:prstGeom prst="rect">
            <a:avLst/>
          </a:prstGeom>
        </p:spPr>
      </p:pic>
      <p:sp>
        <p:nvSpPr>
          <p:cNvPr id="49" name="object 49" descr=""/>
          <p:cNvSpPr txBox="1"/>
          <p:nvPr/>
        </p:nvSpPr>
        <p:spPr>
          <a:xfrm>
            <a:off x="717804" y="3253739"/>
            <a:ext cx="2888615" cy="2387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400" b="1">
                <a:solidFill>
                  <a:srgbClr val="010027"/>
                </a:solidFill>
                <a:latin typeface="Arial"/>
                <a:cs typeface="Arial"/>
              </a:rPr>
              <a:t>2023</a:t>
            </a:r>
            <a:r>
              <a:rPr dirty="0" sz="1400" spc="-3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10027"/>
                </a:solidFill>
                <a:latin typeface="Arial"/>
                <a:cs typeface="Arial"/>
              </a:rPr>
              <a:t>outlook</a:t>
            </a:r>
            <a:r>
              <a:rPr dirty="0" sz="1400" spc="-3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10027"/>
                </a:solidFill>
                <a:latin typeface="Arial"/>
                <a:cs typeface="Arial"/>
              </a:rPr>
              <a:t>by</a:t>
            </a:r>
            <a:r>
              <a:rPr dirty="0" sz="1400" spc="-1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10027"/>
                </a:solidFill>
                <a:latin typeface="Arial"/>
                <a:cs typeface="Arial"/>
              </a:rPr>
              <a:t>global</a:t>
            </a:r>
            <a:r>
              <a:rPr dirty="0" sz="1400" spc="-2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400" spc="-10" b="1">
                <a:solidFill>
                  <a:srgbClr val="010027"/>
                </a:solidFill>
                <a:latin typeface="Arial"/>
                <a:cs typeface="Arial"/>
              </a:rPr>
              <a:t>geography</a:t>
            </a:r>
            <a:endParaRPr sz="1400">
              <a:latin typeface="Arial"/>
              <a:cs typeface="Arial"/>
            </a:endParaRPr>
          </a:p>
        </p:txBody>
      </p:sp>
      <p:sp>
        <p:nvSpPr>
          <p:cNvPr id="50" name="object 50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009999"/>
                </a:solidFill>
              </a:rPr>
              <a:t>Global</a:t>
            </a:r>
            <a:r>
              <a:rPr dirty="0" spc="-65">
                <a:solidFill>
                  <a:srgbClr val="009999"/>
                </a:solidFill>
              </a:rPr>
              <a:t> </a:t>
            </a:r>
            <a:r>
              <a:rPr dirty="0">
                <a:solidFill>
                  <a:srgbClr val="009999"/>
                </a:solidFill>
              </a:rPr>
              <a:t>Industrials</a:t>
            </a:r>
            <a:r>
              <a:rPr dirty="0" spc="-55">
                <a:solidFill>
                  <a:srgbClr val="009999"/>
                </a:solidFill>
              </a:rPr>
              <a:t> </a:t>
            </a:r>
            <a:r>
              <a:rPr dirty="0" spc="-10">
                <a:solidFill>
                  <a:srgbClr val="009999"/>
                </a:solidFill>
              </a:rPr>
              <a:t>Overview</a:t>
            </a:r>
          </a:p>
          <a:p>
            <a:pPr marL="19685">
              <a:lnSpc>
                <a:spcPct val="100000"/>
              </a:lnSpc>
              <a:spcBef>
                <a:spcPts val="25"/>
              </a:spcBef>
            </a:pPr>
            <a:r>
              <a:rPr dirty="0" sz="1200" b="0">
                <a:solidFill>
                  <a:srgbClr val="010027"/>
                </a:solidFill>
                <a:latin typeface="Arial MT"/>
                <a:cs typeface="Arial MT"/>
              </a:rPr>
              <a:t>European</a:t>
            </a:r>
            <a:r>
              <a:rPr dirty="0" sz="1200" spc="-50" b="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 b="0">
                <a:solidFill>
                  <a:srgbClr val="010027"/>
                </a:solidFill>
                <a:latin typeface="Arial MT"/>
                <a:cs typeface="Arial MT"/>
              </a:rPr>
              <a:t>industrials</a:t>
            </a:r>
            <a:r>
              <a:rPr dirty="0" sz="1200" spc="-55" b="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 b="0">
                <a:solidFill>
                  <a:srgbClr val="010027"/>
                </a:solidFill>
                <a:latin typeface="Arial MT"/>
                <a:cs typeface="Arial MT"/>
              </a:rPr>
              <a:t>face</a:t>
            </a:r>
            <a:r>
              <a:rPr dirty="0" sz="1200" spc="-30" b="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 b="0">
                <a:solidFill>
                  <a:srgbClr val="010027"/>
                </a:solidFill>
                <a:latin typeface="Arial MT"/>
                <a:cs typeface="Arial MT"/>
              </a:rPr>
              <a:t>several</a:t>
            </a:r>
            <a:r>
              <a:rPr dirty="0" sz="1200" spc="-45" b="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 b="0">
                <a:solidFill>
                  <a:srgbClr val="010027"/>
                </a:solidFill>
                <a:latin typeface="Arial MT"/>
                <a:cs typeface="Arial MT"/>
              </a:rPr>
              <a:t>headwinds</a:t>
            </a:r>
            <a:r>
              <a:rPr dirty="0" sz="1200" spc="-50" b="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 b="0">
                <a:solidFill>
                  <a:srgbClr val="010027"/>
                </a:solidFill>
                <a:latin typeface="Arial MT"/>
                <a:cs typeface="Arial MT"/>
              </a:rPr>
              <a:t>moving</a:t>
            </a:r>
            <a:r>
              <a:rPr dirty="0" sz="1200" spc="-45" b="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 b="0">
                <a:solidFill>
                  <a:srgbClr val="010027"/>
                </a:solidFill>
                <a:latin typeface="Arial MT"/>
                <a:cs typeface="Arial MT"/>
              </a:rPr>
              <a:t>into</a:t>
            </a:r>
            <a:r>
              <a:rPr dirty="0" sz="1200" spc="-30" b="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 spc="-20" b="0">
                <a:solidFill>
                  <a:srgbClr val="010027"/>
                </a:solidFill>
                <a:latin typeface="Arial MT"/>
                <a:cs typeface="Arial MT"/>
              </a:rPr>
              <a:t>2023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51" name="object 51" descr=""/>
          <p:cNvSpPr txBox="1"/>
          <p:nvPr/>
        </p:nvSpPr>
        <p:spPr>
          <a:xfrm>
            <a:off x="7430769" y="958088"/>
            <a:ext cx="3285490" cy="2387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400" spc="-10" b="1">
                <a:solidFill>
                  <a:srgbClr val="010027"/>
                </a:solidFill>
                <a:latin typeface="Arial"/>
                <a:cs typeface="Arial"/>
              </a:rPr>
              <a:t>Trends</a:t>
            </a:r>
            <a:r>
              <a:rPr dirty="0" sz="1400" spc="-3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10027"/>
                </a:solidFill>
                <a:latin typeface="Arial"/>
                <a:cs typeface="Arial"/>
              </a:rPr>
              <a:t>effecting</a:t>
            </a:r>
            <a:r>
              <a:rPr dirty="0" sz="1400" spc="-5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10027"/>
                </a:solidFill>
                <a:latin typeface="Arial"/>
                <a:cs typeface="Arial"/>
              </a:rPr>
              <a:t>critical</a:t>
            </a:r>
            <a:r>
              <a:rPr dirty="0" sz="1400" spc="-3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10027"/>
                </a:solidFill>
                <a:latin typeface="Arial"/>
                <a:cs typeface="Arial"/>
              </a:rPr>
              <a:t>end</a:t>
            </a:r>
            <a:r>
              <a:rPr dirty="0" sz="1400" spc="-3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400" spc="-10" b="1">
                <a:solidFill>
                  <a:srgbClr val="010027"/>
                </a:solidFill>
                <a:latin typeface="Arial"/>
                <a:cs typeface="Arial"/>
              </a:rPr>
              <a:t>markets…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52" name="object 52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7322819" y="930021"/>
            <a:ext cx="57150" cy="305180"/>
          </a:xfrm>
          <a:prstGeom prst="rect">
            <a:avLst/>
          </a:prstGeom>
        </p:spPr>
      </p:pic>
      <p:sp>
        <p:nvSpPr>
          <p:cNvPr id="53" name="object 53" descr=""/>
          <p:cNvSpPr txBox="1"/>
          <p:nvPr/>
        </p:nvSpPr>
        <p:spPr>
          <a:xfrm>
            <a:off x="7351014" y="1266444"/>
            <a:ext cx="1324610" cy="251460"/>
          </a:xfrm>
          <a:prstGeom prst="rect">
            <a:avLst/>
          </a:prstGeom>
          <a:solidFill>
            <a:srgbClr val="009C9B"/>
          </a:solidFill>
        </p:spPr>
        <p:txBody>
          <a:bodyPr wrap="square" lIns="0" tIns="24130" rIns="0" bIns="0" rtlCol="0" vert="horz">
            <a:spAutoFit/>
          </a:bodyPr>
          <a:lstStyle/>
          <a:p>
            <a:pPr marL="299720">
              <a:lnSpc>
                <a:spcPct val="100000"/>
              </a:lnSpc>
              <a:spcBef>
                <a:spcPts val="190"/>
              </a:spcBef>
            </a:pPr>
            <a:r>
              <a:rPr dirty="0" sz="1200" b="1">
                <a:solidFill>
                  <a:srgbClr val="FFFFFF"/>
                </a:solidFill>
                <a:latin typeface="Calibri"/>
                <a:cs typeface="Calibri"/>
              </a:rPr>
              <a:t>End</a:t>
            </a:r>
            <a:r>
              <a:rPr dirty="0" sz="1200" spc="-10" b="1">
                <a:solidFill>
                  <a:srgbClr val="FFFFFF"/>
                </a:solidFill>
                <a:latin typeface="Calibri"/>
                <a:cs typeface="Calibri"/>
              </a:rPr>
              <a:t> market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54" name="object 54" descr=""/>
          <p:cNvSpPr/>
          <p:nvPr/>
        </p:nvSpPr>
        <p:spPr>
          <a:xfrm>
            <a:off x="8191500" y="5926835"/>
            <a:ext cx="137160" cy="137160"/>
          </a:xfrm>
          <a:custGeom>
            <a:avLst/>
            <a:gdLst/>
            <a:ahLst/>
            <a:cxnLst/>
            <a:rect l="l" t="t" r="r" b="b"/>
            <a:pathLst>
              <a:path w="137159" h="137160">
                <a:moveTo>
                  <a:pt x="137159" y="0"/>
                </a:moveTo>
                <a:lnTo>
                  <a:pt x="0" y="0"/>
                </a:lnTo>
                <a:lnTo>
                  <a:pt x="0" y="137159"/>
                </a:lnTo>
                <a:lnTo>
                  <a:pt x="137159" y="137159"/>
                </a:lnTo>
                <a:lnTo>
                  <a:pt x="137159" y="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5" name="object 55" descr=""/>
          <p:cNvSpPr/>
          <p:nvPr/>
        </p:nvSpPr>
        <p:spPr>
          <a:xfrm>
            <a:off x="8191500" y="6121908"/>
            <a:ext cx="137160" cy="137160"/>
          </a:xfrm>
          <a:custGeom>
            <a:avLst/>
            <a:gdLst/>
            <a:ahLst/>
            <a:cxnLst/>
            <a:rect l="l" t="t" r="r" b="b"/>
            <a:pathLst>
              <a:path w="137159" h="137160">
                <a:moveTo>
                  <a:pt x="137159" y="0"/>
                </a:moveTo>
                <a:lnTo>
                  <a:pt x="0" y="0"/>
                </a:lnTo>
                <a:lnTo>
                  <a:pt x="0" y="137159"/>
                </a:lnTo>
                <a:lnTo>
                  <a:pt x="137159" y="137159"/>
                </a:lnTo>
                <a:lnTo>
                  <a:pt x="137159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6" name="object 56" descr=""/>
          <p:cNvSpPr/>
          <p:nvPr/>
        </p:nvSpPr>
        <p:spPr>
          <a:xfrm>
            <a:off x="8191500" y="6311646"/>
            <a:ext cx="137160" cy="137160"/>
          </a:xfrm>
          <a:custGeom>
            <a:avLst/>
            <a:gdLst/>
            <a:ahLst/>
            <a:cxnLst/>
            <a:rect l="l" t="t" r="r" b="b"/>
            <a:pathLst>
              <a:path w="137159" h="137160">
                <a:moveTo>
                  <a:pt x="137159" y="0"/>
                </a:moveTo>
                <a:lnTo>
                  <a:pt x="0" y="0"/>
                </a:lnTo>
                <a:lnTo>
                  <a:pt x="0" y="137159"/>
                </a:lnTo>
                <a:lnTo>
                  <a:pt x="137159" y="137159"/>
                </a:lnTo>
                <a:lnTo>
                  <a:pt x="137159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7" name="object 57" descr=""/>
          <p:cNvSpPr/>
          <p:nvPr/>
        </p:nvSpPr>
        <p:spPr>
          <a:xfrm>
            <a:off x="9516618" y="6030467"/>
            <a:ext cx="137160" cy="137160"/>
          </a:xfrm>
          <a:custGeom>
            <a:avLst/>
            <a:gdLst/>
            <a:ahLst/>
            <a:cxnLst/>
            <a:rect l="l" t="t" r="r" b="b"/>
            <a:pathLst>
              <a:path w="137159" h="137160">
                <a:moveTo>
                  <a:pt x="137159" y="0"/>
                </a:moveTo>
                <a:lnTo>
                  <a:pt x="0" y="0"/>
                </a:lnTo>
                <a:lnTo>
                  <a:pt x="0" y="137159"/>
                </a:lnTo>
                <a:lnTo>
                  <a:pt x="137159" y="137159"/>
                </a:lnTo>
                <a:lnTo>
                  <a:pt x="137159" y="0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8" name="object 58" descr=""/>
          <p:cNvSpPr/>
          <p:nvPr/>
        </p:nvSpPr>
        <p:spPr>
          <a:xfrm>
            <a:off x="9516618" y="6213347"/>
            <a:ext cx="137160" cy="137160"/>
          </a:xfrm>
          <a:custGeom>
            <a:avLst/>
            <a:gdLst/>
            <a:ahLst/>
            <a:cxnLst/>
            <a:rect l="l" t="t" r="r" b="b"/>
            <a:pathLst>
              <a:path w="137159" h="137160">
                <a:moveTo>
                  <a:pt x="137159" y="0"/>
                </a:moveTo>
                <a:lnTo>
                  <a:pt x="0" y="0"/>
                </a:lnTo>
                <a:lnTo>
                  <a:pt x="0" y="137159"/>
                </a:lnTo>
                <a:lnTo>
                  <a:pt x="137159" y="137159"/>
                </a:lnTo>
                <a:lnTo>
                  <a:pt x="137159" y="0"/>
                </a:lnTo>
                <a:close/>
              </a:path>
            </a:pathLst>
          </a:custGeom>
          <a:solidFill>
            <a:srgbClr val="FA96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9" name="object 59" descr=""/>
          <p:cNvSpPr txBox="1"/>
          <p:nvPr/>
        </p:nvSpPr>
        <p:spPr>
          <a:xfrm>
            <a:off x="7358126" y="5672328"/>
            <a:ext cx="1849120" cy="7861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b="1">
                <a:solidFill>
                  <a:srgbClr val="03234D"/>
                </a:solidFill>
                <a:latin typeface="Arial"/>
                <a:cs typeface="Arial"/>
              </a:rPr>
              <a:t>Agriculture</a:t>
            </a:r>
            <a:r>
              <a:rPr dirty="0" sz="900" spc="-35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900" spc="-10" b="1">
                <a:solidFill>
                  <a:srgbClr val="03234D"/>
                </a:solidFill>
                <a:latin typeface="Arial"/>
                <a:cs typeface="Arial"/>
              </a:rPr>
              <a:t>Equipment</a:t>
            </a:r>
            <a:endParaRPr sz="900">
              <a:latin typeface="Arial"/>
              <a:cs typeface="Arial"/>
            </a:endParaRPr>
          </a:p>
          <a:p>
            <a:pPr marL="1007744">
              <a:lnSpc>
                <a:spcPct val="100000"/>
              </a:lnSpc>
              <a:spcBef>
                <a:spcPts val="790"/>
              </a:spcBef>
            </a:pPr>
            <a:r>
              <a:rPr dirty="0" sz="900" b="1">
                <a:solidFill>
                  <a:srgbClr val="03234D"/>
                </a:solidFill>
                <a:latin typeface="Arial"/>
                <a:cs typeface="Arial"/>
              </a:rPr>
              <a:t>Above</a:t>
            </a:r>
            <a:r>
              <a:rPr dirty="0" sz="900" spc="-20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900" spc="-10" b="1">
                <a:solidFill>
                  <a:srgbClr val="03234D"/>
                </a:solidFill>
                <a:latin typeface="Arial"/>
                <a:cs typeface="Arial"/>
              </a:rPr>
              <a:t>Average</a:t>
            </a:r>
            <a:endParaRPr sz="900">
              <a:latin typeface="Arial"/>
              <a:cs typeface="Arial"/>
            </a:endParaRPr>
          </a:p>
          <a:p>
            <a:pPr marL="1007744" marR="17780">
              <a:lnSpc>
                <a:spcPct val="138500"/>
              </a:lnSpc>
              <a:spcBef>
                <a:spcPts val="45"/>
              </a:spcBef>
            </a:pPr>
            <a:r>
              <a:rPr dirty="0" sz="900" spc="-10" b="1">
                <a:solidFill>
                  <a:srgbClr val="03234D"/>
                </a:solidFill>
                <a:latin typeface="Arial"/>
                <a:cs typeface="Arial"/>
              </a:rPr>
              <a:t>Average</a:t>
            </a:r>
            <a:r>
              <a:rPr dirty="0" sz="900" spc="500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900" b="1">
                <a:solidFill>
                  <a:srgbClr val="03234D"/>
                </a:solidFill>
                <a:latin typeface="Arial"/>
                <a:cs typeface="Arial"/>
              </a:rPr>
              <a:t>Below</a:t>
            </a:r>
            <a:r>
              <a:rPr dirty="0" sz="900" spc="-25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900" spc="-10" b="1">
                <a:solidFill>
                  <a:srgbClr val="03234D"/>
                </a:solidFill>
                <a:latin typeface="Arial"/>
                <a:cs typeface="Arial"/>
              </a:rPr>
              <a:t>Average</a:t>
            </a:r>
            <a:endParaRPr sz="900">
              <a:latin typeface="Arial"/>
              <a:cs typeface="Arial"/>
            </a:endParaRPr>
          </a:p>
        </p:txBody>
      </p:sp>
      <p:sp>
        <p:nvSpPr>
          <p:cNvPr id="60" name="object 60" descr=""/>
          <p:cNvSpPr txBox="1"/>
          <p:nvPr/>
        </p:nvSpPr>
        <p:spPr>
          <a:xfrm>
            <a:off x="9685273" y="5969000"/>
            <a:ext cx="138049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33100"/>
              </a:lnSpc>
              <a:spcBef>
                <a:spcPts val="100"/>
              </a:spcBef>
            </a:pPr>
            <a:r>
              <a:rPr dirty="0" sz="900" b="1">
                <a:solidFill>
                  <a:srgbClr val="03234D"/>
                </a:solidFill>
                <a:latin typeface="Arial"/>
                <a:cs typeface="Arial"/>
              </a:rPr>
              <a:t>Modestly</a:t>
            </a:r>
            <a:r>
              <a:rPr dirty="0" sz="900" spc="-50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900" b="1">
                <a:solidFill>
                  <a:srgbClr val="03234D"/>
                </a:solidFill>
                <a:latin typeface="Arial"/>
                <a:cs typeface="Arial"/>
              </a:rPr>
              <a:t>Above</a:t>
            </a:r>
            <a:r>
              <a:rPr dirty="0" sz="900" spc="-25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900" spc="-10" b="1">
                <a:solidFill>
                  <a:srgbClr val="03234D"/>
                </a:solidFill>
                <a:latin typeface="Arial"/>
                <a:cs typeface="Arial"/>
              </a:rPr>
              <a:t>Average </a:t>
            </a:r>
            <a:r>
              <a:rPr dirty="0" sz="900" b="1">
                <a:solidFill>
                  <a:srgbClr val="03234D"/>
                </a:solidFill>
                <a:latin typeface="Arial"/>
                <a:cs typeface="Arial"/>
              </a:rPr>
              <a:t>Modestly</a:t>
            </a:r>
            <a:r>
              <a:rPr dirty="0" sz="900" spc="-35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900" b="1">
                <a:solidFill>
                  <a:srgbClr val="03234D"/>
                </a:solidFill>
                <a:latin typeface="Arial"/>
                <a:cs typeface="Arial"/>
              </a:rPr>
              <a:t>Below</a:t>
            </a:r>
            <a:r>
              <a:rPr dirty="0" sz="900" spc="-30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900" spc="-10" b="1">
                <a:solidFill>
                  <a:srgbClr val="03234D"/>
                </a:solidFill>
                <a:latin typeface="Arial"/>
                <a:cs typeface="Arial"/>
              </a:rPr>
              <a:t>Average</a:t>
            </a:r>
            <a:endParaRPr sz="900">
              <a:latin typeface="Arial"/>
              <a:cs typeface="Arial"/>
            </a:endParaRPr>
          </a:p>
        </p:txBody>
      </p:sp>
      <p:sp>
        <p:nvSpPr>
          <p:cNvPr id="61" name="object 61" descr=""/>
          <p:cNvSpPr txBox="1"/>
          <p:nvPr/>
        </p:nvSpPr>
        <p:spPr>
          <a:xfrm>
            <a:off x="7358126" y="1734311"/>
            <a:ext cx="136398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b="1">
                <a:solidFill>
                  <a:srgbClr val="03234D"/>
                </a:solidFill>
                <a:latin typeface="Arial"/>
                <a:cs typeface="Arial"/>
              </a:rPr>
              <a:t>Aerospace</a:t>
            </a:r>
            <a:r>
              <a:rPr dirty="0" sz="900" spc="-15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900" b="1">
                <a:solidFill>
                  <a:srgbClr val="03234D"/>
                </a:solidFill>
                <a:latin typeface="Arial"/>
                <a:cs typeface="Arial"/>
              </a:rPr>
              <a:t>-</a:t>
            </a:r>
            <a:r>
              <a:rPr dirty="0" sz="900" spc="-30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900" spc="-10" b="1">
                <a:solidFill>
                  <a:srgbClr val="03234D"/>
                </a:solidFill>
                <a:latin typeface="Arial"/>
                <a:cs typeface="Arial"/>
              </a:rPr>
              <a:t>Commercial</a:t>
            </a:r>
            <a:endParaRPr sz="900">
              <a:latin typeface="Arial"/>
              <a:cs typeface="Arial"/>
            </a:endParaRPr>
          </a:p>
        </p:txBody>
      </p:sp>
      <p:sp>
        <p:nvSpPr>
          <p:cNvPr id="62" name="object 62" descr=""/>
          <p:cNvSpPr txBox="1"/>
          <p:nvPr/>
        </p:nvSpPr>
        <p:spPr>
          <a:xfrm>
            <a:off x="7358126" y="2037079"/>
            <a:ext cx="115570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b="1">
                <a:solidFill>
                  <a:srgbClr val="03234D"/>
                </a:solidFill>
                <a:latin typeface="Arial"/>
                <a:cs typeface="Arial"/>
              </a:rPr>
              <a:t>Aerospace</a:t>
            </a:r>
            <a:r>
              <a:rPr dirty="0" sz="900" spc="-15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900" b="1">
                <a:solidFill>
                  <a:srgbClr val="03234D"/>
                </a:solidFill>
                <a:latin typeface="Arial"/>
                <a:cs typeface="Arial"/>
              </a:rPr>
              <a:t>-</a:t>
            </a:r>
            <a:r>
              <a:rPr dirty="0" sz="900" spc="-30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900" spc="-10" b="1">
                <a:solidFill>
                  <a:srgbClr val="03234D"/>
                </a:solidFill>
                <a:latin typeface="Arial"/>
                <a:cs typeface="Arial"/>
              </a:rPr>
              <a:t>Defense</a:t>
            </a:r>
            <a:endParaRPr sz="900">
              <a:latin typeface="Arial"/>
              <a:cs typeface="Arial"/>
            </a:endParaRPr>
          </a:p>
        </p:txBody>
      </p:sp>
      <p:sp>
        <p:nvSpPr>
          <p:cNvPr id="63" name="object 63" descr=""/>
          <p:cNvSpPr txBox="1"/>
          <p:nvPr/>
        </p:nvSpPr>
        <p:spPr>
          <a:xfrm>
            <a:off x="7358126" y="2340102"/>
            <a:ext cx="41275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 b="1">
                <a:solidFill>
                  <a:srgbClr val="03234D"/>
                </a:solidFill>
                <a:latin typeface="Arial"/>
                <a:cs typeface="Arial"/>
              </a:rPr>
              <a:t>Energy</a:t>
            </a:r>
            <a:endParaRPr sz="900">
              <a:latin typeface="Arial"/>
              <a:cs typeface="Arial"/>
            </a:endParaRPr>
          </a:p>
        </p:txBody>
      </p:sp>
      <p:sp>
        <p:nvSpPr>
          <p:cNvPr id="64" name="object 64" descr=""/>
          <p:cNvSpPr txBox="1"/>
          <p:nvPr/>
        </p:nvSpPr>
        <p:spPr>
          <a:xfrm>
            <a:off x="7358126" y="2643123"/>
            <a:ext cx="37084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0" b="1">
                <a:solidFill>
                  <a:srgbClr val="03234D"/>
                </a:solidFill>
                <a:latin typeface="Arial"/>
                <a:cs typeface="Arial"/>
              </a:rPr>
              <a:t>Power</a:t>
            </a:r>
            <a:endParaRPr sz="900">
              <a:latin typeface="Arial"/>
              <a:cs typeface="Arial"/>
            </a:endParaRPr>
          </a:p>
        </p:txBody>
      </p:sp>
      <p:sp>
        <p:nvSpPr>
          <p:cNvPr id="65" name="object 65" descr=""/>
          <p:cNvSpPr txBox="1"/>
          <p:nvPr/>
        </p:nvSpPr>
        <p:spPr>
          <a:xfrm>
            <a:off x="7358126" y="3248914"/>
            <a:ext cx="92710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b="1">
                <a:solidFill>
                  <a:srgbClr val="03234D"/>
                </a:solidFill>
                <a:latin typeface="Arial"/>
                <a:cs typeface="Arial"/>
              </a:rPr>
              <a:t>Food</a:t>
            </a:r>
            <a:r>
              <a:rPr dirty="0" sz="900" spc="-35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900" spc="-10" b="1">
                <a:solidFill>
                  <a:srgbClr val="03234D"/>
                </a:solidFill>
                <a:latin typeface="Arial"/>
                <a:cs typeface="Arial"/>
              </a:rPr>
              <a:t>Equipment</a:t>
            </a:r>
            <a:endParaRPr sz="900">
              <a:latin typeface="Arial"/>
              <a:cs typeface="Arial"/>
            </a:endParaRPr>
          </a:p>
        </p:txBody>
      </p:sp>
      <p:sp>
        <p:nvSpPr>
          <p:cNvPr id="66" name="object 66" descr=""/>
          <p:cNvSpPr txBox="1"/>
          <p:nvPr/>
        </p:nvSpPr>
        <p:spPr>
          <a:xfrm>
            <a:off x="7358126" y="3551682"/>
            <a:ext cx="110172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b="1">
                <a:solidFill>
                  <a:srgbClr val="03234D"/>
                </a:solidFill>
                <a:latin typeface="Arial"/>
                <a:cs typeface="Arial"/>
              </a:rPr>
              <a:t>Factory</a:t>
            </a:r>
            <a:r>
              <a:rPr dirty="0" sz="900" spc="-35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900" spc="-10" b="1">
                <a:solidFill>
                  <a:srgbClr val="03234D"/>
                </a:solidFill>
                <a:latin typeface="Arial"/>
                <a:cs typeface="Arial"/>
              </a:rPr>
              <a:t>Automation</a:t>
            </a:r>
            <a:endParaRPr sz="900">
              <a:latin typeface="Arial"/>
              <a:cs typeface="Arial"/>
            </a:endParaRPr>
          </a:p>
        </p:txBody>
      </p:sp>
      <p:sp>
        <p:nvSpPr>
          <p:cNvPr id="67" name="object 67" descr=""/>
          <p:cNvSpPr txBox="1"/>
          <p:nvPr/>
        </p:nvSpPr>
        <p:spPr>
          <a:xfrm>
            <a:off x="7358126" y="3854704"/>
            <a:ext cx="137541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 b="1">
                <a:solidFill>
                  <a:srgbClr val="03234D"/>
                </a:solidFill>
                <a:latin typeface="Arial"/>
                <a:cs typeface="Arial"/>
              </a:rPr>
              <a:t>Building/Electrical/HVAC</a:t>
            </a:r>
            <a:endParaRPr sz="900">
              <a:latin typeface="Arial"/>
              <a:cs typeface="Arial"/>
            </a:endParaRPr>
          </a:p>
        </p:txBody>
      </p:sp>
      <p:sp>
        <p:nvSpPr>
          <p:cNvPr id="68" name="object 68" descr=""/>
          <p:cNvSpPr txBox="1"/>
          <p:nvPr/>
        </p:nvSpPr>
        <p:spPr>
          <a:xfrm>
            <a:off x="7358126" y="4157726"/>
            <a:ext cx="37465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 b="1">
                <a:solidFill>
                  <a:srgbClr val="03234D"/>
                </a:solidFill>
                <a:latin typeface="Arial"/>
                <a:cs typeface="Arial"/>
              </a:rPr>
              <a:t>Rental</a:t>
            </a:r>
            <a:endParaRPr sz="900">
              <a:latin typeface="Arial"/>
              <a:cs typeface="Arial"/>
            </a:endParaRPr>
          </a:p>
        </p:txBody>
      </p:sp>
      <p:sp>
        <p:nvSpPr>
          <p:cNvPr id="69" name="object 69" descr=""/>
          <p:cNvSpPr txBox="1"/>
          <p:nvPr/>
        </p:nvSpPr>
        <p:spPr>
          <a:xfrm>
            <a:off x="7358126" y="4460494"/>
            <a:ext cx="60896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 b="1">
                <a:solidFill>
                  <a:srgbClr val="03234D"/>
                </a:solidFill>
                <a:latin typeface="Arial"/>
                <a:cs typeface="Arial"/>
              </a:rPr>
              <a:t>Healthcare</a:t>
            </a:r>
            <a:endParaRPr sz="900">
              <a:latin typeface="Arial"/>
              <a:cs typeface="Arial"/>
            </a:endParaRPr>
          </a:p>
        </p:txBody>
      </p:sp>
      <p:sp>
        <p:nvSpPr>
          <p:cNvPr id="70" name="object 70" descr=""/>
          <p:cNvSpPr txBox="1"/>
          <p:nvPr/>
        </p:nvSpPr>
        <p:spPr>
          <a:xfrm>
            <a:off x="7358126" y="4763516"/>
            <a:ext cx="65087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 b="1">
                <a:solidFill>
                  <a:srgbClr val="03234D"/>
                </a:solidFill>
                <a:latin typeface="Arial"/>
                <a:cs typeface="Arial"/>
              </a:rPr>
              <a:t>Automotive</a:t>
            </a:r>
            <a:endParaRPr sz="900">
              <a:latin typeface="Arial"/>
              <a:cs typeface="Arial"/>
            </a:endParaRPr>
          </a:p>
        </p:txBody>
      </p:sp>
      <p:sp>
        <p:nvSpPr>
          <p:cNvPr id="71" name="object 71" descr=""/>
          <p:cNvSpPr txBox="1"/>
          <p:nvPr/>
        </p:nvSpPr>
        <p:spPr>
          <a:xfrm>
            <a:off x="7358126" y="5066538"/>
            <a:ext cx="39497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 b="1">
                <a:solidFill>
                  <a:srgbClr val="03234D"/>
                </a:solidFill>
                <a:latin typeface="Arial"/>
                <a:cs typeface="Arial"/>
              </a:rPr>
              <a:t>Mining</a:t>
            </a:r>
            <a:endParaRPr sz="900">
              <a:latin typeface="Arial"/>
              <a:cs typeface="Arial"/>
            </a:endParaRPr>
          </a:p>
        </p:txBody>
      </p:sp>
      <p:sp>
        <p:nvSpPr>
          <p:cNvPr id="72" name="object 72" descr=""/>
          <p:cNvSpPr txBox="1"/>
          <p:nvPr/>
        </p:nvSpPr>
        <p:spPr>
          <a:xfrm>
            <a:off x="7358126" y="5369305"/>
            <a:ext cx="135953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b="1">
                <a:solidFill>
                  <a:srgbClr val="03234D"/>
                </a:solidFill>
                <a:latin typeface="Arial"/>
                <a:cs typeface="Arial"/>
              </a:rPr>
              <a:t>Construction</a:t>
            </a:r>
            <a:r>
              <a:rPr dirty="0" sz="900" spc="-65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900" spc="-10" b="1">
                <a:solidFill>
                  <a:srgbClr val="03234D"/>
                </a:solidFill>
                <a:latin typeface="Arial"/>
                <a:cs typeface="Arial"/>
              </a:rPr>
              <a:t>Equipment</a:t>
            </a:r>
            <a:endParaRPr sz="900">
              <a:latin typeface="Arial"/>
              <a:cs typeface="Arial"/>
            </a:endParaRPr>
          </a:p>
        </p:txBody>
      </p:sp>
      <p:sp>
        <p:nvSpPr>
          <p:cNvPr id="73" name="object 73" descr=""/>
          <p:cNvSpPr txBox="1"/>
          <p:nvPr/>
        </p:nvSpPr>
        <p:spPr>
          <a:xfrm>
            <a:off x="7358126" y="2945891"/>
            <a:ext cx="438784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 b="1">
                <a:solidFill>
                  <a:srgbClr val="03234D"/>
                </a:solidFill>
                <a:latin typeface="Arial"/>
                <a:cs typeface="Arial"/>
              </a:rPr>
              <a:t>Utilities</a:t>
            </a:r>
            <a:endParaRPr sz="900">
              <a:latin typeface="Arial"/>
              <a:cs typeface="Arial"/>
            </a:endParaRPr>
          </a:p>
        </p:txBody>
      </p:sp>
      <p:grpSp>
        <p:nvGrpSpPr>
          <p:cNvPr id="74" name="object 74" descr=""/>
          <p:cNvGrpSpPr/>
          <p:nvPr/>
        </p:nvGrpSpPr>
        <p:grpSpPr>
          <a:xfrm>
            <a:off x="8999219" y="1697735"/>
            <a:ext cx="264160" cy="4206240"/>
            <a:chOff x="8999219" y="1697735"/>
            <a:chExt cx="264160" cy="4206240"/>
          </a:xfrm>
        </p:grpSpPr>
        <p:sp>
          <p:nvSpPr>
            <p:cNvPr id="75" name="object 75" descr=""/>
            <p:cNvSpPr/>
            <p:nvPr/>
          </p:nvSpPr>
          <p:spPr>
            <a:xfrm>
              <a:off x="8999220" y="1697735"/>
              <a:ext cx="264160" cy="565785"/>
            </a:xfrm>
            <a:custGeom>
              <a:avLst/>
              <a:gdLst/>
              <a:ahLst/>
              <a:cxnLst/>
              <a:rect l="l" t="t" r="r" b="b"/>
              <a:pathLst>
                <a:path w="264159" h="565785">
                  <a:moveTo>
                    <a:pt x="262128" y="131064"/>
                  </a:moveTo>
                  <a:lnTo>
                    <a:pt x="251828" y="80048"/>
                  </a:lnTo>
                  <a:lnTo>
                    <a:pt x="223735" y="38392"/>
                  </a:lnTo>
                  <a:lnTo>
                    <a:pt x="182079" y="10299"/>
                  </a:lnTo>
                  <a:lnTo>
                    <a:pt x="131064" y="0"/>
                  </a:lnTo>
                  <a:lnTo>
                    <a:pt x="80035" y="10299"/>
                  </a:lnTo>
                  <a:lnTo>
                    <a:pt x="38379" y="38392"/>
                  </a:lnTo>
                  <a:lnTo>
                    <a:pt x="10287" y="80048"/>
                  </a:lnTo>
                  <a:lnTo>
                    <a:pt x="0" y="131064"/>
                  </a:lnTo>
                  <a:lnTo>
                    <a:pt x="10287" y="182092"/>
                  </a:lnTo>
                  <a:lnTo>
                    <a:pt x="38379" y="223748"/>
                  </a:lnTo>
                  <a:lnTo>
                    <a:pt x="80035" y="251841"/>
                  </a:lnTo>
                  <a:lnTo>
                    <a:pt x="131064" y="262128"/>
                  </a:lnTo>
                  <a:lnTo>
                    <a:pt x="182079" y="251841"/>
                  </a:lnTo>
                  <a:lnTo>
                    <a:pt x="223735" y="223748"/>
                  </a:lnTo>
                  <a:lnTo>
                    <a:pt x="251828" y="182092"/>
                  </a:lnTo>
                  <a:lnTo>
                    <a:pt x="262128" y="131064"/>
                  </a:lnTo>
                  <a:close/>
                </a:path>
                <a:path w="264159" h="565785">
                  <a:moveTo>
                    <a:pt x="263652" y="434340"/>
                  </a:moveTo>
                  <a:lnTo>
                    <a:pt x="253326" y="383324"/>
                  </a:lnTo>
                  <a:lnTo>
                    <a:pt x="225171" y="341668"/>
                  </a:lnTo>
                  <a:lnTo>
                    <a:pt x="183388" y="313575"/>
                  </a:lnTo>
                  <a:lnTo>
                    <a:pt x="132207" y="303276"/>
                  </a:lnTo>
                  <a:lnTo>
                    <a:pt x="81013" y="313575"/>
                  </a:lnTo>
                  <a:lnTo>
                    <a:pt x="39230" y="341668"/>
                  </a:lnTo>
                  <a:lnTo>
                    <a:pt x="11074" y="383324"/>
                  </a:lnTo>
                  <a:lnTo>
                    <a:pt x="762" y="434340"/>
                  </a:lnTo>
                  <a:lnTo>
                    <a:pt x="11074" y="485368"/>
                  </a:lnTo>
                  <a:lnTo>
                    <a:pt x="39230" y="527024"/>
                  </a:lnTo>
                  <a:lnTo>
                    <a:pt x="81013" y="555117"/>
                  </a:lnTo>
                  <a:lnTo>
                    <a:pt x="132207" y="565404"/>
                  </a:lnTo>
                  <a:lnTo>
                    <a:pt x="183388" y="555117"/>
                  </a:lnTo>
                  <a:lnTo>
                    <a:pt x="225171" y="527024"/>
                  </a:lnTo>
                  <a:lnTo>
                    <a:pt x="253326" y="485368"/>
                  </a:lnTo>
                  <a:lnTo>
                    <a:pt x="263652" y="43434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6" name="object 76" descr=""/>
            <p:cNvSpPr/>
            <p:nvPr/>
          </p:nvSpPr>
          <p:spPr>
            <a:xfrm>
              <a:off x="8999981" y="2304287"/>
              <a:ext cx="262890" cy="262255"/>
            </a:xfrm>
            <a:custGeom>
              <a:avLst/>
              <a:gdLst/>
              <a:ahLst/>
              <a:cxnLst/>
              <a:rect l="l" t="t" r="r" b="b"/>
              <a:pathLst>
                <a:path w="262890" h="262255">
                  <a:moveTo>
                    <a:pt x="131445" y="0"/>
                  </a:moveTo>
                  <a:lnTo>
                    <a:pt x="80260" y="10298"/>
                  </a:lnTo>
                  <a:lnTo>
                    <a:pt x="38480" y="38385"/>
                  </a:lnTo>
                  <a:lnTo>
                    <a:pt x="10322" y="80045"/>
                  </a:lnTo>
                  <a:lnTo>
                    <a:pt x="0" y="131063"/>
                  </a:lnTo>
                  <a:lnTo>
                    <a:pt x="10322" y="182082"/>
                  </a:lnTo>
                  <a:lnTo>
                    <a:pt x="38480" y="223742"/>
                  </a:lnTo>
                  <a:lnTo>
                    <a:pt x="80260" y="251829"/>
                  </a:lnTo>
                  <a:lnTo>
                    <a:pt x="131445" y="262127"/>
                  </a:lnTo>
                  <a:lnTo>
                    <a:pt x="182629" y="251829"/>
                  </a:lnTo>
                  <a:lnTo>
                    <a:pt x="224409" y="223742"/>
                  </a:lnTo>
                  <a:lnTo>
                    <a:pt x="252567" y="182082"/>
                  </a:lnTo>
                  <a:lnTo>
                    <a:pt x="262890" y="131063"/>
                  </a:lnTo>
                  <a:lnTo>
                    <a:pt x="252567" y="80045"/>
                  </a:lnTo>
                  <a:lnTo>
                    <a:pt x="224409" y="38385"/>
                  </a:lnTo>
                  <a:lnTo>
                    <a:pt x="182629" y="10298"/>
                  </a:lnTo>
                  <a:lnTo>
                    <a:pt x="131445" y="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7" name="object 77" descr=""/>
            <p:cNvSpPr/>
            <p:nvPr/>
          </p:nvSpPr>
          <p:spPr>
            <a:xfrm>
              <a:off x="8999981" y="2607563"/>
              <a:ext cx="262890" cy="262890"/>
            </a:xfrm>
            <a:custGeom>
              <a:avLst/>
              <a:gdLst/>
              <a:ahLst/>
              <a:cxnLst/>
              <a:rect l="l" t="t" r="r" b="b"/>
              <a:pathLst>
                <a:path w="262890" h="262889">
                  <a:moveTo>
                    <a:pt x="131445" y="0"/>
                  </a:moveTo>
                  <a:lnTo>
                    <a:pt x="80260" y="10322"/>
                  </a:lnTo>
                  <a:lnTo>
                    <a:pt x="38480" y="38480"/>
                  </a:lnTo>
                  <a:lnTo>
                    <a:pt x="10322" y="80260"/>
                  </a:lnTo>
                  <a:lnTo>
                    <a:pt x="0" y="131445"/>
                  </a:lnTo>
                  <a:lnTo>
                    <a:pt x="10322" y="182629"/>
                  </a:lnTo>
                  <a:lnTo>
                    <a:pt x="38480" y="224408"/>
                  </a:lnTo>
                  <a:lnTo>
                    <a:pt x="80260" y="252567"/>
                  </a:lnTo>
                  <a:lnTo>
                    <a:pt x="131445" y="262889"/>
                  </a:lnTo>
                  <a:lnTo>
                    <a:pt x="182629" y="252567"/>
                  </a:lnTo>
                  <a:lnTo>
                    <a:pt x="224409" y="224409"/>
                  </a:lnTo>
                  <a:lnTo>
                    <a:pt x="252567" y="182629"/>
                  </a:lnTo>
                  <a:lnTo>
                    <a:pt x="262890" y="131445"/>
                  </a:lnTo>
                  <a:lnTo>
                    <a:pt x="252567" y="80260"/>
                  </a:lnTo>
                  <a:lnTo>
                    <a:pt x="224409" y="38481"/>
                  </a:lnTo>
                  <a:lnTo>
                    <a:pt x="182629" y="10322"/>
                  </a:lnTo>
                  <a:lnTo>
                    <a:pt x="131445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8" name="object 78" descr=""/>
            <p:cNvSpPr/>
            <p:nvPr/>
          </p:nvSpPr>
          <p:spPr>
            <a:xfrm>
              <a:off x="8999982" y="3214877"/>
              <a:ext cx="262890" cy="868680"/>
            </a:xfrm>
            <a:custGeom>
              <a:avLst/>
              <a:gdLst/>
              <a:ahLst/>
              <a:cxnLst/>
              <a:rect l="l" t="t" r="r" b="b"/>
              <a:pathLst>
                <a:path w="262890" h="868679">
                  <a:moveTo>
                    <a:pt x="262890" y="737616"/>
                  </a:moveTo>
                  <a:lnTo>
                    <a:pt x="252564" y="686600"/>
                  </a:lnTo>
                  <a:lnTo>
                    <a:pt x="224409" y="644944"/>
                  </a:lnTo>
                  <a:lnTo>
                    <a:pt x="182626" y="616851"/>
                  </a:lnTo>
                  <a:lnTo>
                    <a:pt x="131445" y="606552"/>
                  </a:lnTo>
                  <a:lnTo>
                    <a:pt x="80251" y="616851"/>
                  </a:lnTo>
                  <a:lnTo>
                    <a:pt x="38468" y="644944"/>
                  </a:lnTo>
                  <a:lnTo>
                    <a:pt x="10312" y="686600"/>
                  </a:lnTo>
                  <a:lnTo>
                    <a:pt x="0" y="737616"/>
                  </a:lnTo>
                  <a:lnTo>
                    <a:pt x="10312" y="788644"/>
                  </a:lnTo>
                  <a:lnTo>
                    <a:pt x="38468" y="830300"/>
                  </a:lnTo>
                  <a:lnTo>
                    <a:pt x="80251" y="858393"/>
                  </a:lnTo>
                  <a:lnTo>
                    <a:pt x="131445" y="868680"/>
                  </a:lnTo>
                  <a:lnTo>
                    <a:pt x="182626" y="858393"/>
                  </a:lnTo>
                  <a:lnTo>
                    <a:pt x="224409" y="830300"/>
                  </a:lnTo>
                  <a:lnTo>
                    <a:pt x="252564" y="788644"/>
                  </a:lnTo>
                  <a:lnTo>
                    <a:pt x="262890" y="737616"/>
                  </a:lnTo>
                  <a:close/>
                </a:path>
                <a:path w="262890" h="868679">
                  <a:moveTo>
                    <a:pt x="262890" y="434340"/>
                  </a:moveTo>
                  <a:lnTo>
                    <a:pt x="252564" y="383324"/>
                  </a:lnTo>
                  <a:lnTo>
                    <a:pt x="224409" y="341668"/>
                  </a:lnTo>
                  <a:lnTo>
                    <a:pt x="182626" y="313575"/>
                  </a:lnTo>
                  <a:lnTo>
                    <a:pt x="131445" y="303276"/>
                  </a:lnTo>
                  <a:lnTo>
                    <a:pt x="80251" y="313575"/>
                  </a:lnTo>
                  <a:lnTo>
                    <a:pt x="38468" y="341668"/>
                  </a:lnTo>
                  <a:lnTo>
                    <a:pt x="10312" y="383324"/>
                  </a:lnTo>
                  <a:lnTo>
                    <a:pt x="0" y="434340"/>
                  </a:lnTo>
                  <a:lnTo>
                    <a:pt x="10312" y="485368"/>
                  </a:lnTo>
                  <a:lnTo>
                    <a:pt x="38468" y="527024"/>
                  </a:lnTo>
                  <a:lnTo>
                    <a:pt x="80251" y="555117"/>
                  </a:lnTo>
                  <a:lnTo>
                    <a:pt x="131445" y="565404"/>
                  </a:lnTo>
                  <a:lnTo>
                    <a:pt x="182626" y="555117"/>
                  </a:lnTo>
                  <a:lnTo>
                    <a:pt x="224409" y="527024"/>
                  </a:lnTo>
                  <a:lnTo>
                    <a:pt x="252564" y="485368"/>
                  </a:lnTo>
                  <a:lnTo>
                    <a:pt x="262890" y="434340"/>
                  </a:lnTo>
                  <a:close/>
                </a:path>
                <a:path w="262890" h="868679">
                  <a:moveTo>
                    <a:pt x="262890" y="131064"/>
                  </a:moveTo>
                  <a:lnTo>
                    <a:pt x="252564" y="80048"/>
                  </a:lnTo>
                  <a:lnTo>
                    <a:pt x="224409" y="38392"/>
                  </a:lnTo>
                  <a:lnTo>
                    <a:pt x="182626" y="10299"/>
                  </a:lnTo>
                  <a:lnTo>
                    <a:pt x="131445" y="0"/>
                  </a:lnTo>
                  <a:lnTo>
                    <a:pt x="80251" y="10299"/>
                  </a:lnTo>
                  <a:lnTo>
                    <a:pt x="38468" y="38392"/>
                  </a:lnTo>
                  <a:lnTo>
                    <a:pt x="10312" y="80048"/>
                  </a:lnTo>
                  <a:lnTo>
                    <a:pt x="0" y="131064"/>
                  </a:lnTo>
                  <a:lnTo>
                    <a:pt x="10312" y="182092"/>
                  </a:lnTo>
                  <a:lnTo>
                    <a:pt x="38468" y="223748"/>
                  </a:lnTo>
                  <a:lnTo>
                    <a:pt x="80251" y="251841"/>
                  </a:lnTo>
                  <a:lnTo>
                    <a:pt x="131445" y="262128"/>
                  </a:lnTo>
                  <a:lnTo>
                    <a:pt x="182626" y="251841"/>
                  </a:lnTo>
                  <a:lnTo>
                    <a:pt x="224409" y="223748"/>
                  </a:lnTo>
                  <a:lnTo>
                    <a:pt x="252564" y="182092"/>
                  </a:lnTo>
                  <a:lnTo>
                    <a:pt x="262890" y="131064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9" name="object 79" descr=""/>
            <p:cNvSpPr/>
            <p:nvPr/>
          </p:nvSpPr>
          <p:spPr>
            <a:xfrm>
              <a:off x="8999981" y="4124705"/>
              <a:ext cx="262890" cy="262255"/>
            </a:xfrm>
            <a:custGeom>
              <a:avLst/>
              <a:gdLst/>
              <a:ahLst/>
              <a:cxnLst/>
              <a:rect l="l" t="t" r="r" b="b"/>
              <a:pathLst>
                <a:path w="262890" h="262254">
                  <a:moveTo>
                    <a:pt x="131445" y="0"/>
                  </a:moveTo>
                  <a:lnTo>
                    <a:pt x="80260" y="10298"/>
                  </a:lnTo>
                  <a:lnTo>
                    <a:pt x="38480" y="38385"/>
                  </a:lnTo>
                  <a:lnTo>
                    <a:pt x="10322" y="80045"/>
                  </a:lnTo>
                  <a:lnTo>
                    <a:pt x="0" y="131064"/>
                  </a:lnTo>
                  <a:lnTo>
                    <a:pt x="10322" y="182082"/>
                  </a:lnTo>
                  <a:lnTo>
                    <a:pt x="38480" y="223742"/>
                  </a:lnTo>
                  <a:lnTo>
                    <a:pt x="80260" y="251829"/>
                  </a:lnTo>
                  <a:lnTo>
                    <a:pt x="131445" y="262128"/>
                  </a:lnTo>
                  <a:lnTo>
                    <a:pt x="182629" y="251829"/>
                  </a:lnTo>
                  <a:lnTo>
                    <a:pt x="224409" y="223742"/>
                  </a:lnTo>
                  <a:lnTo>
                    <a:pt x="252567" y="182082"/>
                  </a:lnTo>
                  <a:lnTo>
                    <a:pt x="262890" y="131064"/>
                  </a:lnTo>
                  <a:lnTo>
                    <a:pt x="252567" y="80045"/>
                  </a:lnTo>
                  <a:lnTo>
                    <a:pt x="224409" y="38385"/>
                  </a:lnTo>
                  <a:lnTo>
                    <a:pt x="182629" y="10298"/>
                  </a:lnTo>
                  <a:lnTo>
                    <a:pt x="131445" y="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0" name="object 80" descr=""/>
            <p:cNvSpPr/>
            <p:nvPr/>
          </p:nvSpPr>
          <p:spPr>
            <a:xfrm>
              <a:off x="8999981" y="4427981"/>
              <a:ext cx="262890" cy="262890"/>
            </a:xfrm>
            <a:custGeom>
              <a:avLst/>
              <a:gdLst/>
              <a:ahLst/>
              <a:cxnLst/>
              <a:rect l="l" t="t" r="r" b="b"/>
              <a:pathLst>
                <a:path w="262890" h="262889">
                  <a:moveTo>
                    <a:pt x="131445" y="0"/>
                  </a:moveTo>
                  <a:lnTo>
                    <a:pt x="80260" y="10322"/>
                  </a:lnTo>
                  <a:lnTo>
                    <a:pt x="38480" y="38481"/>
                  </a:lnTo>
                  <a:lnTo>
                    <a:pt x="10322" y="80260"/>
                  </a:lnTo>
                  <a:lnTo>
                    <a:pt x="0" y="131445"/>
                  </a:lnTo>
                  <a:lnTo>
                    <a:pt x="10322" y="182629"/>
                  </a:lnTo>
                  <a:lnTo>
                    <a:pt x="38480" y="224409"/>
                  </a:lnTo>
                  <a:lnTo>
                    <a:pt x="80260" y="252567"/>
                  </a:lnTo>
                  <a:lnTo>
                    <a:pt x="131445" y="262890"/>
                  </a:lnTo>
                  <a:lnTo>
                    <a:pt x="182629" y="252567"/>
                  </a:lnTo>
                  <a:lnTo>
                    <a:pt x="224409" y="224409"/>
                  </a:lnTo>
                  <a:lnTo>
                    <a:pt x="252567" y="182629"/>
                  </a:lnTo>
                  <a:lnTo>
                    <a:pt x="262890" y="131445"/>
                  </a:lnTo>
                  <a:lnTo>
                    <a:pt x="252567" y="80260"/>
                  </a:lnTo>
                  <a:lnTo>
                    <a:pt x="224409" y="38481"/>
                  </a:lnTo>
                  <a:lnTo>
                    <a:pt x="182629" y="10322"/>
                  </a:lnTo>
                  <a:lnTo>
                    <a:pt x="131445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1" name="object 81" descr=""/>
            <p:cNvSpPr/>
            <p:nvPr/>
          </p:nvSpPr>
          <p:spPr>
            <a:xfrm>
              <a:off x="8999981" y="4731257"/>
              <a:ext cx="262890" cy="262890"/>
            </a:xfrm>
            <a:custGeom>
              <a:avLst/>
              <a:gdLst/>
              <a:ahLst/>
              <a:cxnLst/>
              <a:rect l="l" t="t" r="r" b="b"/>
              <a:pathLst>
                <a:path w="262890" h="262889">
                  <a:moveTo>
                    <a:pt x="131445" y="0"/>
                  </a:moveTo>
                  <a:lnTo>
                    <a:pt x="80260" y="10322"/>
                  </a:lnTo>
                  <a:lnTo>
                    <a:pt x="38480" y="38481"/>
                  </a:lnTo>
                  <a:lnTo>
                    <a:pt x="10322" y="80260"/>
                  </a:lnTo>
                  <a:lnTo>
                    <a:pt x="0" y="131445"/>
                  </a:lnTo>
                  <a:lnTo>
                    <a:pt x="10322" y="182629"/>
                  </a:lnTo>
                  <a:lnTo>
                    <a:pt x="38480" y="224409"/>
                  </a:lnTo>
                  <a:lnTo>
                    <a:pt x="80260" y="252567"/>
                  </a:lnTo>
                  <a:lnTo>
                    <a:pt x="131445" y="262890"/>
                  </a:lnTo>
                  <a:lnTo>
                    <a:pt x="182629" y="252567"/>
                  </a:lnTo>
                  <a:lnTo>
                    <a:pt x="224409" y="224409"/>
                  </a:lnTo>
                  <a:lnTo>
                    <a:pt x="252567" y="182629"/>
                  </a:lnTo>
                  <a:lnTo>
                    <a:pt x="262890" y="131445"/>
                  </a:lnTo>
                  <a:lnTo>
                    <a:pt x="252567" y="80260"/>
                  </a:lnTo>
                  <a:lnTo>
                    <a:pt x="224409" y="38481"/>
                  </a:lnTo>
                  <a:lnTo>
                    <a:pt x="182629" y="10322"/>
                  </a:lnTo>
                  <a:lnTo>
                    <a:pt x="131445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2" name="object 82" descr=""/>
            <p:cNvSpPr/>
            <p:nvPr/>
          </p:nvSpPr>
          <p:spPr>
            <a:xfrm>
              <a:off x="8999981" y="5035295"/>
              <a:ext cx="262890" cy="262255"/>
            </a:xfrm>
            <a:custGeom>
              <a:avLst/>
              <a:gdLst/>
              <a:ahLst/>
              <a:cxnLst/>
              <a:rect l="l" t="t" r="r" b="b"/>
              <a:pathLst>
                <a:path w="262890" h="262254">
                  <a:moveTo>
                    <a:pt x="131445" y="0"/>
                  </a:moveTo>
                  <a:lnTo>
                    <a:pt x="80260" y="10298"/>
                  </a:lnTo>
                  <a:lnTo>
                    <a:pt x="38480" y="38385"/>
                  </a:lnTo>
                  <a:lnTo>
                    <a:pt x="10322" y="80045"/>
                  </a:lnTo>
                  <a:lnTo>
                    <a:pt x="0" y="131063"/>
                  </a:lnTo>
                  <a:lnTo>
                    <a:pt x="10322" y="182082"/>
                  </a:lnTo>
                  <a:lnTo>
                    <a:pt x="38480" y="223742"/>
                  </a:lnTo>
                  <a:lnTo>
                    <a:pt x="80260" y="251829"/>
                  </a:lnTo>
                  <a:lnTo>
                    <a:pt x="131445" y="262127"/>
                  </a:lnTo>
                  <a:lnTo>
                    <a:pt x="182629" y="251829"/>
                  </a:lnTo>
                  <a:lnTo>
                    <a:pt x="224409" y="223742"/>
                  </a:lnTo>
                  <a:lnTo>
                    <a:pt x="252567" y="182082"/>
                  </a:lnTo>
                  <a:lnTo>
                    <a:pt x="262890" y="131063"/>
                  </a:lnTo>
                  <a:lnTo>
                    <a:pt x="252567" y="80045"/>
                  </a:lnTo>
                  <a:lnTo>
                    <a:pt x="224409" y="38385"/>
                  </a:lnTo>
                  <a:lnTo>
                    <a:pt x="182629" y="10298"/>
                  </a:lnTo>
                  <a:lnTo>
                    <a:pt x="131445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3" name="object 83" descr=""/>
            <p:cNvSpPr/>
            <p:nvPr/>
          </p:nvSpPr>
          <p:spPr>
            <a:xfrm>
              <a:off x="8999982" y="5338571"/>
              <a:ext cx="262890" cy="565785"/>
            </a:xfrm>
            <a:custGeom>
              <a:avLst/>
              <a:gdLst/>
              <a:ahLst/>
              <a:cxnLst/>
              <a:rect l="l" t="t" r="r" b="b"/>
              <a:pathLst>
                <a:path w="262890" h="565785">
                  <a:moveTo>
                    <a:pt x="262890" y="434340"/>
                  </a:moveTo>
                  <a:lnTo>
                    <a:pt x="252564" y="383324"/>
                  </a:lnTo>
                  <a:lnTo>
                    <a:pt x="224409" y="341668"/>
                  </a:lnTo>
                  <a:lnTo>
                    <a:pt x="182626" y="313575"/>
                  </a:lnTo>
                  <a:lnTo>
                    <a:pt x="131445" y="303276"/>
                  </a:lnTo>
                  <a:lnTo>
                    <a:pt x="80251" y="313575"/>
                  </a:lnTo>
                  <a:lnTo>
                    <a:pt x="38468" y="341668"/>
                  </a:lnTo>
                  <a:lnTo>
                    <a:pt x="10312" y="383324"/>
                  </a:lnTo>
                  <a:lnTo>
                    <a:pt x="0" y="434340"/>
                  </a:lnTo>
                  <a:lnTo>
                    <a:pt x="10312" y="485368"/>
                  </a:lnTo>
                  <a:lnTo>
                    <a:pt x="38468" y="527024"/>
                  </a:lnTo>
                  <a:lnTo>
                    <a:pt x="80251" y="555117"/>
                  </a:lnTo>
                  <a:lnTo>
                    <a:pt x="131445" y="565404"/>
                  </a:lnTo>
                  <a:lnTo>
                    <a:pt x="182626" y="555117"/>
                  </a:lnTo>
                  <a:lnTo>
                    <a:pt x="224409" y="527024"/>
                  </a:lnTo>
                  <a:lnTo>
                    <a:pt x="252564" y="485368"/>
                  </a:lnTo>
                  <a:lnTo>
                    <a:pt x="262890" y="434340"/>
                  </a:lnTo>
                  <a:close/>
                </a:path>
                <a:path w="262890" h="565785">
                  <a:moveTo>
                    <a:pt x="262890" y="131064"/>
                  </a:moveTo>
                  <a:lnTo>
                    <a:pt x="252564" y="80048"/>
                  </a:lnTo>
                  <a:lnTo>
                    <a:pt x="224409" y="38392"/>
                  </a:lnTo>
                  <a:lnTo>
                    <a:pt x="182626" y="10299"/>
                  </a:lnTo>
                  <a:lnTo>
                    <a:pt x="131445" y="0"/>
                  </a:lnTo>
                  <a:lnTo>
                    <a:pt x="80251" y="10299"/>
                  </a:lnTo>
                  <a:lnTo>
                    <a:pt x="38468" y="38392"/>
                  </a:lnTo>
                  <a:lnTo>
                    <a:pt x="10312" y="80048"/>
                  </a:lnTo>
                  <a:lnTo>
                    <a:pt x="0" y="131064"/>
                  </a:lnTo>
                  <a:lnTo>
                    <a:pt x="10312" y="182092"/>
                  </a:lnTo>
                  <a:lnTo>
                    <a:pt x="38468" y="223748"/>
                  </a:lnTo>
                  <a:lnTo>
                    <a:pt x="80251" y="251841"/>
                  </a:lnTo>
                  <a:lnTo>
                    <a:pt x="131445" y="262128"/>
                  </a:lnTo>
                  <a:lnTo>
                    <a:pt x="182626" y="251841"/>
                  </a:lnTo>
                  <a:lnTo>
                    <a:pt x="224409" y="223748"/>
                  </a:lnTo>
                  <a:lnTo>
                    <a:pt x="252564" y="182092"/>
                  </a:lnTo>
                  <a:lnTo>
                    <a:pt x="262890" y="131064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4" name="object 84" descr=""/>
            <p:cNvSpPr/>
            <p:nvPr/>
          </p:nvSpPr>
          <p:spPr>
            <a:xfrm>
              <a:off x="8999981" y="2910839"/>
              <a:ext cx="262890" cy="262890"/>
            </a:xfrm>
            <a:custGeom>
              <a:avLst/>
              <a:gdLst/>
              <a:ahLst/>
              <a:cxnLst/>
              <a:rect l="l" t="t" r="r" b="b"/>
              <a:pathLst>
                <a:path w="262890" h="262889">
                  <a:moveTo>
                    <a:pt x="131445" y="0"/>
                  </a:moveTo>
                  <a:lnTo>
                    <a:pt x="80260" y="10322"/>
                  </a:lnTo>
                  <a:lnTo>
                    <a:pt x="38480" y="38480"/>
                  </a:lnTo>
                  <a:lnTo>
                    <a:pt x="10322" y="80260"/>
                  </a:lnTo>
                  <a:lnTo>
                    <a:pt x="0" y="131445"/>
                  </a:lnTo>
                  <a:lnTo>
                    <a:pt x="10322" y="182629"/>
                  </a:lnTo>
                  <a:lnTo>
                    <a:pt x="38480" y="224408"/>
                  </a:lnTo>
                  <a:lnTo>
                    <a:pt x="80260" y="252567"/>
                  </a:lnTo>
                  <a:lnTo>
                    <a:pt x="131445" y="262889"/>
                  </a:lnTo>
                  <a:lnTo>
                    <a:pt x="182629" y="252567"/>
                  </a:lnTo>
                  <a:lnTo>
                    <a:pt x="224409" y="224409"/>
                  </a:lnTo>
                  <a:lnTo>
                    <a:pt x="252567" y="182629"/>
                  </a:lnTo>
                  <a:lnTo>
                    <a:pt x="262890" y="131445"/>
                  </a:lnTo>
                  <a:lnTo>
                    <a:pt x="252567" y="80260"/>
                  </a:lnTo>
                  <a:lnTo>
                    <a:pt x="224409" y="38481"/>
                  </a:lnTo>
                  <a:lnTo>
                    <a:pt x="182629" y="10322"/>
                  </a:lnTo>
                  <a:lnTo>
                    <a:pt x="131445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85" name="object 85" descr=""/>
          <p:cNvGrpSpPr/>
          <p:nvPr/>
        </p:nvGrpSpPr>
        <p:grpSpPr>
          <a:xfrm>
            <a:off x="10437114" y="1697735"/>
            <a:ext cx="1701164" cy="4209415"/>
            <a:chOff x="10437114" y="1697735"/>
            <a:chExt cx="1701164" cy="4209415"/>
          </a:xfrm>
        </p:grpSpPr>
        <p:sp>
          <p:nvSpPr>
            <p:cNvPr id="86" name="object 86" descr=""/>
            <p:cNvSpPr/>
            <p:nvPr/>
          </p:nvSpPr>
          <p:spPr>
            <a:xfrm>
              <a:off x="10446258" y="1697735"/>
              <a:ext cx="262255" cy="868680"/>
            </a:xfrm>
            <a:custGeom>
              <a:avLst/>
              <a:gdLst/>
              <a:ahLst/>
              <a:cxnLst/>
              <a:rect l="l" t="t" r="r" b="b"/>
              <a:pathLst>
                <a:path w="262254" h="868680">
                  <a:moveTo>
                    <a:pt x="262128" y="737616"/>
                  </a:moveTo>
                  <a:lnTo>
                    <a:pt x="251828" y="686600"/>
                  </a:lnTo>
                  <a:lnTo>
                    <a:pt x="223735" y="644944"/>
                  </a:lnTo>
                  <a:lnTo>
                    <a:pt x="182079" y="616851"/>
                  </a:lnTo>
                  <a:lnTo>
                    <a:pt x="131064" y="606552"/>
                  </a:lnTo>
                  <a:lnTo>
                    <a:pt x="80035" y="616851"/>
                  </a:lnTo>
                  <a:lnTo>
                    <a:pt x="38379" y="644944"/>
                  </a:lnTo>
                  <a:lnTo>
                    <a:pt x="10287" y="686600"/>
                  </a:lnTo>
                  <a:lnTo>
                    <a:pt x="0" y="737616"/>
                  </a:lnTo>
                  <a:lnTo>
                    <a:pt x="10287" y="788644"/>
                  </a:lnTo>
                  <a:lnTo>
                    <a:pt x="38379" y="830300"/>
                  </a:lnTo>
                  <a:lnTo>
                    <a:pt x="80035" y="858393"/>
                  </a:lnTo>
                  <a:lnTo>
                    <a:pt x="131064" y="868680"/>
                  </a:lnTo>
                  <a:lnTo>
                    <a:pt x="182079" y="858393"/>
                  </a:lnTo>
                  <a:lnTo>
                    <a:pt x="223735" y="830300"/>
                  </a:lnTo>
                  <a:lnTo>
                    <a:pt x="251828" y="788644"/>
                  </a:lnTo>
                  <a:lnTo>
                    <a:pt x="262128" y="737616"/>
                  </a:lnTo>
                  <a:close/>
                </a:path>
                <a:path w="262254" h="868680">
                  <a:moveTo>
                    <a:pt x="262128" y="434340"/>
                  </a:moveTo>
                  <a:lnTo>
                    <a:pt x="251828" y="383324"/>
                  </a:lnTo>
                  <a:lnTo>
                    <a:pt x="223735" y="341668"/>
                  </a:lnTo>
                  <a:lnTo>
                    <a:pt x="182079" y="313575"/>
                  </a:lnTo>
                  <a:lnTo>
                    <a:pt x="131064" y="303276"/>
                  </a:lnTo>
                  <a:lnTo>
                    <a:pt x="80035" y="313575"/>
                  </a:lnTo>
                  <a:lnTo>
                    <a:pt x="38379" y="341668"/>
                  </a:lnTo>
                  <a:lnTo>
                    <a:pt x="10287" y="383324"/>
                  </a:lnTo>
                  <a:lnTo>
                    <a:pt x="0" y="434340"/>
                  </a:lnTo>
                  <a:lnTo>
                    <a:pt x="10287" y="485368"/>
                  </a:lnTo>
                  <a:lnTo>
                    <a:pt x="38379" y="527024"/>
                  </a:lnTo>
                  <a:lnTo>
                    <a:pt x="80035" y="555117"/>
                  </a:lnTo>
                  <a:lnTo>
                    <a:pt x="131064" y="565404"/>
                  </a:lnTo>
                  <a:lnTo>
                    <a:pt x="182079" y="555117"/>
                  </a:lnTo>
                  <a:lnTo>
                    <a:pt x="223735" y="527024"/>
                  </a:lnTo>
                  <a:lnTo>
                    <a:pt x="251828" y="485368"/>
                  </a:lnTo>
                  <a:lnTo>
                    <a:pt x="262128" y="434340"/>
                  </a:lnTo>
                  <a:close/>
                </a:path>
                <a:path w="262254" h="868680">
                  <a:moveTo>
                    <a:pt x="262128" y="131064"/>
                  </a:moveTo>
                  <a:lnTo>
                    <a:pt x="251828" y="80048"/>
                  </a:lnTo>
                  <a:lnTo>
                    <a:pt x="223735" y="38392"/>
                  </a:lnTo>
                  <a:lnTo>
                    <a:pt x="182079" y="10299"/>
                  </a:lnTo>
                  <a:lnTo>
                    <a:pt x="131064" y="0"/>
                  </a:lnTo>
                  <a:lnTo>
                    <a:pt x="80035" y="10299"/>
                  </a:lnTo>
                  <a:lnTo>
                    <a:pt x="38379" y="38392"/>
                  </a:lnTo>
                  <a:lnTo>
                    <a:pt x="10287" y="80048"/>
                  </a:lnTo>
                  <a:lnTo>
                    <a:pt x="0" y="131064"/>
                  </a:lnTo>
                  <a:lnTo>
                    <a:pt x="10287" y="182092"/>
                  </a:lnTo>
                  <a:lnTo>
                    <a:pt x="38379" y="223748"/>
                  </a:lnTo>
                  <a:lnTo>
                    <a:pt x="80035" y="251841"/>
                  </a:lnTo>
                  <a:lnTo>
                    <a:pt x="131064" y="262128"/>
                  </a:lnTo>
                  <a:lnTo>
                    <a:pt x="182079" y="251841"/>
                  </a:lnTo>
                  <a:lnTo>
                    <a:pt x="223735" y="223748"/>
                  </a:lnTo>
                  <a:lnTo>
                    <a:pt x="251828" y="182092"/>
                  </a:lnTo>
                  <a:lnTo>
                    <a:pt x="262128" y="131064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7" name="object 87" descr=""/>
            <p:cNvSpPr/>
            <p:nvPr/>
          </p:nvSpPr>
          <p:spPr>
            <a:xfrm>
              <a:off x="10446258" y="2607563"/>
              <a:ext cx="262255" cy="869950"/>
            </a:xfrm>
            <a:custGeom>
              <a:avLst/>
              <a:gdLst/>
              <a:ahLst/>
              <a:cxnLst/>
              <a:rect l="l" t="t" r="r" b="b"/>
              <a:pathLst>
                <a:path w="262254" h="869950">
                  <a:moveTo>
                    <a:pt x="262128" y="738378"/>
                  </a:moveTo>
                  <a:lnTo>
                    <a:pt x="251828" y="687362"/>
                  </a:lnTo>
                  <a:lnTo>
                    <a:pt x="223735" y="645706"/>
                  </a:lnTo>
                  <a:lnTo>
                    <a:pt x="182079" y="617613"/>
                  </a:lnTo>
                  <a:lnTo>
                    <a:pt x="131064" y="607314"/>
                  </a:lnTo>
                  <a:lnTo>
                    <a:pt x="80035" y="617613"/>
                  </a:lnTo>
                  <a:lnTo>
                    <a:pt x="38379" y="645706"/>
                  </a:lnTo>
                  <a:lnTo>
                    <a:pt x="10287" y="687362"/>
                  </a:lnTo>
                  <a:lnTo>
                    <a:pt x="0" y="738378"/>
                  </a:lnTo>
                  <a:lnTo>
                    <a:pt x="10287" y="789406"/>
                  </a:lnTo>
                  <a:lnTo>
                    <a:pt x="38379" y="831062"/>
                  </a:lnTo>
                  <a:lnTo>
                    <a:pt x="80035" y="859155"/>
                  </a:lnTo>
                  <a:lnTo>
                    <a:pt x="131064" y="869442"/>
                  </a:lnTo>
                  <a:lnTo>
                    <a:pt x="182079" y="859155"/>
                  </a:lnTo>
                  <a:lnTo>
                    <a:pt x="223735" y="831062"/>
                  </a:lnTo>
                  <a:lnTo>
                    <a:pt x="251828" y="789406"/>
                  </a:lnTo>
                  <a:lnTo>
                    <a:pt x="262128" y="738378"/>
                  </a:lnTo>
                  <a:close/>
                </a:path>
                <a:path w="262254" h="869950">
                  <a:moveTo>
                    <a:pt x="262128" y="131445"/>
                  </a:moveTo>
                  <a:lnTo>
                    <a:pt x="251828" y="80264"/>
                  </a:lnTo>
                  <a:lnTo>
                    <a:pt x="223735" y="38481"/>
                  </a:lnTo>
                  <a:lnTo>
                    <a:pt x="182079" y="10325"/>
                  </a:lnTo>
                  <a:lnTo>
                    <a:pt x="131064" y="0"/>
                  </a:lnTo>
                  <a:lnTo>
                    <a:pt x="80035" y="10325"/>
                  </a:lnTo>
                  <a:lnTo>
                    <a:pt x="38379" y="38481"/>
                  </a:lnTo>
                  <a:lnTo>
                    <a:pt x="10287" y="80264"/>
                  </a:lnTo>
                  <a:lnTo>
                    <a:pt x="0" y="131445"/>
                  </a:lnTo>
                  <a:lnTo>
                    <a:pt x="10287" y="182638"/>
                  </a:lnTo>
                  <a:lnTo>
                    <a:pt x="38379" y="224409"/>
                  </a:lnTo>
                  <a:lnTo>
                    <a:pt x="80035" y="252577"/>
                  </a:lnTo>
                  <a:lnTo>
                    <a:pt x="131064" y="262890"/>
                  </a:lnTo>
                  <a:lnTo>
                    <a:pt x="182079" y="252577"/>
                  </a:lnTo>
                  <a:lnTo>
                    <a:pt x="223735" y="224409"/>
                  </a:lnTo>
                  <a:lnTo>
                    <a:pt x="251828" y="182638"/>
                  </a:lnTo>
                  <a:lnTo>
                    <a:pt x="262128" y="131445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8" name="object 88" descr=""/>
            <p:cNvSpPr/>
            <p:nvPr/>
          </p:nvSpPr>
          <p:spPr>
            <a:xfrm>
              <a:off x="10446258" y="3518153"/>
              <a:ext cx="262255" cy="262255"/>
            </a:xfrm>
            <a:custGeom>
              <a:avLst/>
              <a:gdLst/>
              <a:ahLst/>
              <a:cxnLst/>
              <a:rect l="l" t="t" r="r" b="b"/>
              <a:pathLst>
                <a:path w="262254" h="262254">
                  <a:moveTo>
                    <a:pt x="131064" y="0"/>
                  </a:moveTo>
                  <a:lnTo>
                    <a:pt x="80045" y="10298"/>
                  </a:lnTo>
                  <a:lnTo>
                    <a:pt x="38385" y="38385"/>
                  </a:lnTo>
                  <a:lnTo>
                    <a:pt x="10298" y="80045"/>
                  </a:lnTo>
                  <a:lnTo>
                    <a:pt x="0" y="131064"/>
                  </a:lnTo>
                  <a:lnTo>
                    <a:pt x="10298" y="182082"/>
                  </a:lnTo>
                  <a:lnTo>
                    <a:pt x="38385" y="223742"/>
                  </a:lnTo>
                  <a:lnTo>
                    <a:pt x="80045" y="251829"/>
                  </a:lnTo>
                  <a:lnTo>
                    <a:pt x="131064" y="262128"/>
                  </a:lnTo>
                  <a:lnTo>
                    <a:pt x="182082" y="251829"/>
                  </a:lnTo>
                  <a:lnTo>
                    <a:pt x="223742" y="223742"/>
                  </a:lnTo>
                  <a:lnTo>
                    <a:pt x="251829" y="182082"/>
                  </a:lnTo>
                  <a:lnTo>
                    <a:pt x="262127" y="131064"/>
                  </a:lnTo>
                  <a:lnTo>
                    <a:pt x="251829" y="80045"/>
                  </a:lnTo>
                  <a:lnTo>
                    <a:pt x="223742" y="38385"/>
                  </a:lnTo>
                  <a:lnTo>
                    <a:pt x="182082" y="10298"/>
                  </a:lnTo>
                  <a:lnTo>
                    <a:pt x="131064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9" name="object 89" descr=""/>
            <p:cNvSpPr/>
            <p:nvPr/>
          </p:nvSpPr>
          <p:spPr>
            <a:xfrm>
              <a:off x="10446639" y="3821810"/>
              <a:ext cx="262255" cy="262255"/>
            </a:xfrm>
            <a:custGeom>
              <a:avLst/>
              <a:gdLst/>
              <a:ahLst/>
              <a:cxnLst/>
              <a:rect l="l" t="t" r="r" b="b"/>
              <a:pathLst>
                <a:path w="262254" h="262254">
                  <a:moveTo>
                    <a:pt x="131063" y="0"/>
                  </a:moveTo>
                  <a:lnTo>
                    <a:pt x="80045" y="10298"/>
                  </a:lnTo>
                  <a:lnTo>
                    <a:pt x="38385" y="38385"/>
                  </a:lnTo>
                  <a:lnTo>
                    <a:pt x="10298" y="80045"/>
                  </a:lnTo>
                  <a:lnTo>
                    <a:pt x="0" y="131063"/>
                  </a:lnTo>
                  <a:lnTo>
                    <a:pt x="10298" y="182082"/>
                  </a:lnTo>
                  <a:lnTo>
                    <a:pt x="38385" y="223742"/>
                  </a:lnTo>
                  <a:lnTo>
                    <a:pt x="80045" y="251829"/>
                  </a:lnTo>
                  <a:lnTo>
                    <a:pt x="131063" y="262127"/>
                  </a:lnTo>
                  <a:lnTo>
                    <a:pt x="182082" y="251829"/>
                  </a:lnTo>
                  <a:lnTo>
                    <a:pt x="223742" y="223742"/>
                  </a:lnTo>
                  <a:lnTo>
                    <a:pt x="251829" y="182082"/>
                  </a:lnTo>
                  <a:lnTo>
                    <a:pt x="262127" y="131063"/>
                  </a:lnTo>
                  <a:lnTo>
                    <a:pt x="251829" y="80045"/>
                  </a:lnTo>
                  <a:lnTo>
                    <a:pt x="223742" y="38385"/>
                  </a:lnTo>
                  <a:lnTo>
                    <a:pt x="182082" y="10298"/>
                  </a:lnTo>
                  <a:lnTo>
                    <a:pt x="131063" y="0"/>
                  </a:lnTo>
                  <a:close/>
                </a:path>
              </a:pathLst>
            </a:custGeom>
            <a:solidFill>
              <a:srgbClr val="FA96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0" name="object 90" descr=""/>
            <p:cNvSpPr/>
            <p:nvPr/>
          </p:nvSpPr>
          <p:spPr>
            <a:xfrm>
              <a:off x="10446639" y="3821810"/>
              <a:ext cx="262255" cy="262255"/>
            </a:xfrm>
            <a:custGeom>
              <a:avLst/>
              <a:gdLst/>
              <a:ahLst/>
              <a:cxnLst/>
              <a:rect l="l" t="t" r="r" b="b"/>
              <a:pathLst>
                <a:path w="262254" h="262254">
                  <a:moveTo>
                    <a:pt x="0" y="131063"/>
                  </a:moveTo>
                  <a:lnTo>
                    <a:pt x="10298" y="80045"/>
                  </a:lnTo>
                  <a:lnTo>
                    <a:pt x="38385" y="38385"/>
                  </a:lnTo>
                  <a:lnTo>
                    <a:pt x="80045" y="10298"/>
                  </a:lnTo>
                  <a:lnTo>
                    <a:pt x="131063" y="0"/>
                  </a:lnTo>
                  <a:lnTo>
                    <a:pt x="182082" y="10298"/>
                  </a:lnTo>
                  <a:lnTo>
                    <a:pt x="223742" y="38385"/>
                  </a:lnTo>
                  <a:lnTo>
                    <a:pt x="251829" y="80045"/>
                  </a:lnTo>
                  <a:lnTo>
                    <a:pt x="262127" y="131063"/>
                  </a:lnTo>
                  <a:lnTo>
                    <a:pt x="251829" y="182082"/>
                  </a:lnTo>
                  <a:lnTo>
                    <a:pt x="223742" y="223742"/>
                  </a:lnTo>
                  <a:lnTo>
                    <a:pt x="182082" y="251829"/>
                  </a:lnTo>
                  <a:lnTo>
                    <a:pt x="131063" y="262127"/>
                  </a:lnTo>
                  <a:lnTo>
                    <a:pt x="80045" y="251829"/>
                  </a:lnTo>
                  <a:lnTo>
                    <a:pt x="38385" y="223742"/>
                  </a:lnTo>
                  <a:lnTo>
                    <a:pt x="10298" y="182082"/>
                  </a:lnTo>
                  <a:lnTo>
                    <a:pt x="0" y="131063"/>
                  </a:lnTo>
                  <a:close/>
                </a:path>
              </a:pathLst>
            </a:custGeom>
            <a:ln w="19050">
              <a:solidFill>
                <a:srgbClr val="010027"/>
              </a:solidFill>
              <a:prstDash val="sys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1" name="object 91" descr=""/>
            <p:cNvSpPr/>
            <p:nvPr/>
          </p:nvSpPr>
          <p:spPr>
            <a:xfrm>
              <a:off x="10446258" y="4124705"/>
              <a:ext cx="262255" cy="566420"/>
            </a:xfrm>
            <a:custGeom>
              <a:avLst/>
              <a:gdLst/>
              <a:ahLst/>
              <a:cxnLst/>
              <a:rect l="l" t="t" r="r" b="b"/>
              <a:pathLst>
                <a:path w="262254" h="566420">
                  <a:moveTo>
                    <a:pt x="262128" y="434721"/>
                  </a:moveTo>
                  <a:lnTo>
                    <a:pt x="251828" y="383540"/>
                  </a:lnTo>
                  <a:lnTo>
                    <a:pt x="223735" y="341757"/>
                  </a:lnTo>
                  <a:lnTo>
                    <a:pt x="182079" y="313601"/>
                  </a:lnTo>
                  <a:lnTo>
                    <a:pt x="131064" y="303276"/>
                  </a:lnTo>
                  <a:lnTo>
                    <a:pt x="80035" y="313601"/>
                  </a:lnTo>
                  <a:lnTo>
                    <a:pt x="38379" y="341757"/>
                  </a:lnTo>
                  <a:lnTo>
                    <a:pt x="10287" y="383540"/>
                  </a:lnTo>
                  <a:lnTo>
                    <a:pt x="0" y="434721"/>
                  </a:lnTo>
                  <a:lnTo>
                    <a:pt x="10287" y="485914"/>
                  </a:lnTo>
                  <a:lnTo>
                    <a:pt x="38379" y="527685"/>
                  </a:lnTo>
                  <a:lnTo>
                    <a:pt x="80035" y="555853"/>
                  </a:lnTo>
                  <a:lnTo>
                    <a:pt x="131064" y="566166"/>
                  </a:lnTo>
                  <a:lnTo>
                    <a:pt x="182079" y="555853"/>
                  </a:lnTo>
                  <a:lnTo>
                    <a:pt x="223735" y="527685"/>
                  </a:lnTo>
                  <a:lnTo>
                    <a:pt x="251828" y="485914"/>
                  </a:lnTo>
                  <a:lnTo>
                    <a:pt x="262128" y="434721"/>
                  </a:lnTo>
                  <a:close/>
                </a:path>
                <a:path w="262254" h="566420">
                  <a:moveTo>
                    <a:pt x="262128" y="131064"/>
                  </a:moveTo>
                  <a:lnTo>
                    <a:pt x="251828" y="80048"/>
                  </a:lnTo>
                  <a:lnTo>
                    <a:pt x="223735" y="38392"/>
                  </a:lnTo>
                  <a:lnTo>
                    <a:pt x="182079" y="10299"/>
                  </a:lnTo>
                  <a:lnTo>
                    <a:pt x="131064" y="0"/>
                  </a:lnTo>
                  <a:lnTo>
                    <a:pt x="80035" y="10299"/>
                  </a:lnTo>
                  <a:lnTo>
                    <a:pt x="38379" y="38392"/>
                  </a:lnTo>
                  <a:lnTo>
                    <a:pt x="10287" y="80048"/>
                  </a:lnTo>
                  <a:lnTo>
                    <a:pt x="0" y="131064"/>
                  </a:lnTo>
                  <a:lnTo>
                    <a:pt x="10287" y="182092"/>
                  </a:lnTo>
                  <a:lnTo>
                    <a:pt x="38379" y="223748"/>
                  </a:lnTo>
                  <a:lnTo>
                    <a:pt x="80035" y="251841"/>
                  </a:lnTo>
                  <a:lnTo>
                    <a:pt x="131064" y="262128"/>
                  </a:lnTo>
                  <a:lnTo>
                    <a:pt x="182079" y="251841"/>
                  </a:lnTo>
                  <a:lnTo>
                    <a:pt x="223735" y="223748"/>
                  </a:lnTo>
                  <a:lnTo>
                    <a:pt x="251828" y="182092"/>
                  </a:lnTo>
                  <a:lnTo>
                    <a:pt x="262128" y="131064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2" name="object 92" descr=""/>
            <p:cNvSpPr/>
            <p:nvPr/>
          </p:nvSpPr>
          <p:spPr>
            <a:xfrm>
              <a:off x="10446258" y="4731257"/>
              <a:ext cx="262255" cy="566420"/>
            </a:xfrm>
            <a:custGeom>
              <a:avLst/>
              <a:gdLst/>
              <a:ahLst/>
              <a:cxnLst/>
              <a:rect l="l" t="t" r="r" b="b"/>
              <a:pathLst>
                <a:path w="262254" h="566420">
                  <a:moveTo>
                    <a:pt x="262128" y="435102"/>
                  </a:moveTo>
                  <a:lnTo>
                    <a:pt x="251828" y="384086"/>
                  </a:lnTo>
                  <a:lnTo>
                    <a:pt x="223735" y="342430"/>
                  </a:lnTo>
                  <a:lnTo>
                    <a:pt x="182079" y="314337"/>
                  </a:lnTo>
                  <a:lnTo>
                    <a:pt x="131064" y="304038"/>
                  </a:lnTo>
                  <a:lnTo>
                    <a:pt x="80035" y="314337"/>
                  </a:lnTo>
                  <a:lnTo>
                    <a:pt x="38379" y="342430"/>
                  </a:lnTo>
                  <a:lnTo>
                    <a:pt x="10287" y="384086"/>
                  </a:lnTo>
                  <a:lnTo>
                    <a:pt x="0" y="435102"/>
                  </a:lnTo>
                  <a:lnTo>
                    <a:pt x="10287" y="486130"/>
                  </a:lnTo>
                  <a:lnTo>
                    <a:pt x="38379" y="527786"/>
                  </a:lnTo>
                  <a:lnTo>
                    <a:pt x="80035" y="555879"/>
                  </a:lnTo>
                  <a:lnTo>
                    <a:pt x="131064" y="566166"/>
                  </a:lnTo>
                  <a:lnTo>
                    <a:pt x="182079" y="555879"/>
                  </a:lnTo>
                  <a:lnTo>
                    <a:pt x="223735" y="527786"/>
                  </a:lnTo>
                  <a:lnTo>
                    <a:pt x="251828" y="486130"/>
                  </a:lnTo>
                  <a:lnTo>
                    <a:pt x="262128" y="435102"/>
                  </a:lnTo>
                  <a:close/>
                </a:path>
                <a:path w="262254" h="566420">
                  <a:moveTo>
                    <a:pt x="262128" y="131445"/>
                  </a:moveTo>
                  <a:lnTo>
                    <a:pt x="251828" y="80264"/>
                  </a:lnTo>
                  <a:lnTo>
                    <a:pt x="223735" y="38481"/>
                  </a:lnTo>
                  <a:lnTo>
                    <a:pt x="182079" y="10325"/>
                  </a:lnTo>
                  <a:lnTo>
                    <a:pt x="131064" y="0"/>
                  </a:lnTo>
                  <a:lnTo>
                    <a:pt x="80035" y="10325"/>
                  </a:lnTo>
                  <a:lnTo>
                    <a:pt x="38379" y="38481"/>
                  </a:lnTo>
                  <a:lnTo>
                    <a:pt x="10287" y="80264"/>
                  </a:lnTo>
                  <a:lnTo>
                    <a:pt x="0" y="131445"/>
                  </a:lnTo>
                  <a:lnTo>
                    <a:pt x="10287" y="182638"/>
                  </a:lnTo>
                  <a:lnTo>
                    <a:pt x="38379" y="224409"/>
                  </a:lnTo>
                  <a:lnTo>
                    <a:pt x="80035" y="252577"/>
                  </a:lnTo>
                  <a:lnTo>
                    <a:pt x="131064" y="262890"/>
                  </a:lnTo>
                  <a:lnTo>
                    <a:pt x="182079" y="252577"/>
                  </a:lnTo>
                  <a:lnTo>
                    <a:pt x="223735" y="224409"/>
                  </a:lnTo>
                  <a:lnTo>
                    <a:pt x="251828" y="182638"/>
                  </a:lnTo>
                  <a:lnTo>
                    <a:pt x="262128" y="131445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3" name="object 93" descr=""/>
            <p:cNvSpPr/>
            <p:nvPr/>
          </p:nvSpPr>
          <p:spPr>
            <a:xfrm>
              <a:off x="10446258" y="5338571"/>
              <a:ext cx="262255" cy="568960"/>
            </a:xfrm>
            <a:custGeom>
              <a:avLst/>
              <a:gdLst/>
              <a:ahLst/>
              <a:cxnLst/>
              <a:rect l="l" t="t" r="r" b="b"/>
              <a:pathLst>
                <a:path w="262254" h="568960">
                  <a:moveTo>
                    <a:pt x="262128" y="437007"/>
                  </a:moveTo>
                  <a:lnTo>
                    <a:pt x="251828" y="385851"/>
                  </a:lnTo>
                  <a:lnTo>
                    <a:pt x="223735" y="344068"/>
                  </a:lnTo>
                  <a:lnTo>
                    <a:pt x="182079" y="315899"/>
                  </a:lnTo>
                  <a:lnTo>
                    <a:pt x="131064" y="305562"/>
                  </a:lnTo>
                  <a:lnTo>
                    <a:pt x="80035" y="315899"/>
                  </a:lnTo>
                  <a:lnTo>
                    <a:pt x="38379" y="344068"/>
                  </a:lnTo>
                  <a:lnTo>
                    <a:pt x="10287" y="385851"/>
                  </a:lnTo>
                  <a:lnTo>
                    <a:pt x="0" y="437007"/>
                  </a:lnTo>
                  <a:lnTo>
                    <a:pt x="10287" y="488175"/>
                  </a:lnTo>
                  <a:lnTo>
                    <a:pt x="38379" y="529958"/>
                  </a:lnTo>
                  <a:lnTo>
                    <a:pt x="80035" y="558126"/>
                  </a:lnTo>
                  <a:lnTo>
                    <a:pt x="131064" y="568452"/>
                  </a:lnTo>
                  <a:lnTo>
                    <a:pt x="182079" y="558126"/>
                  </a:lnTo>
                  <a:lnTo>
                    <a:pt x="223735" y="529958"/>
                  </a:lnTo>
                  <a:lnTo>
                    <a:pt x="251828" y="488175"/>
                  </a:lnTo>
                  <a:lnTo>
                    <a:pt x="262128" y="437007"/>
                  </a:lnTo>
                  <a:close/>
                </a:path>
                <a:path w="262254" h="568960">
                  <a:moveTo>
                    <a:pt x="262128" y="131064"/>
                  </a:moveTo>
                  <a:lnTo>
                    <a:pt x="251828" y="80048"/>
                  </a:lnTo>
                  <a:lnTo>
                    <a:pt x="223735" y="38392"/>
                  </a:lnTo>
                  <a:lnTo>
                    <a:pt x="182079" y="10299"/>
                  </a:lnTo>
                  <a:lnTo>
                    <a:pt x="131064" y="0"/>
                  </a:lnTo>
                  <a:lnTo>
                    <a:pt x="80035" y="10299"/>
                  </a:lnTo>
                  <a:lnTo>
                    <a:pt x="38379" y="38392"/>
                  </a:lnTo>
                  <a:lnTo>
                    <a:pt x="10287" y="80048"/>
                  </a:lnTo>
                  <a:lnTo>
                    <a:pt x="0" y="131064"/>
                  </a:lnTo>
                  <a:lnTo>
                    <a:pt x="10287" y="182092"/>
                  </a:lnTo>
                  <a:lnTo>
                    <a:pt x="38379" y="223748"/>
                  </a:lnTo>
                  <a:lnTo>
                    <a:pt x="80035" y="251841"/>
                  </a:lnTo>
                  <a:lnTo>
                    <a:pt x="131064" y="262128"/>
                  </a:lnTo>
                  <a:lnTo>
                    <a:pt x="182079" y="251841"/>
                  </a:lnTo>
                  <a:lnTo>
                    <a:pt x="223735" y="223748"/>
                  </a:lnTo>
                  <a:lnTo>
                    <a:pt x="251828" y="182092"/>
                  </a:lnTo>
                  <a:lnTo>
                    <a:pt x="262128" y="131064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4" name="object 94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959084" y="2305049"/>
              <a:ext cx="138684" cy="251460"/>
            </a:xfrm>
            <a:prstGeom prst="rect">
              <a:avLst/>
            </a:prstGeom>
          </p:spPr>
        </p:pic>
        <p:sp>
          <p:nvSpPr>
            <p:cNvPr id="95" name="object 95" descr=""/>
            <p:cNvSpPr/>
            <p:nvPr/>
          </p:nvSpPr>
          <p:spPr>
            <a:xfrm>
              <a:off x="10947654" y="2129027"/>
              <a:ext cx="182880" cy="0"/>
            </a:xfrm>
            <a:custGeom>
              <a:avLst/>
              <a:gdLst/>
              <a:ahLst/>
              <a:cxnLst/>
              <a:rect l="l" t="t" r="r" b="b"/>
              <a:pathLst>
                <a:path w="182879" h="0">
                  <a:moveTo>
                    <a:pt x="0" y="0"/>
                  </a:moveTo>
                  <a:lnTo>
                    <a:pt x="182879" y="0"/>
                  </a:lnTo>
                </a:path>
              </a:pathLst>
            </a:custGeom>
            <a:ln w="76200">
              <a:solidFill>
                <a:srgbClr val="55555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6" name="object 96" descr=""/>
            <p:cNvSpPr/>
            <p:nvPr/>
          </p:nvSpPr>
          <p:spPr>
            <a:xfrm>
              <a:off x="10446639" y="2911220"/>
              <a:ext cx="262255" cy="262890"/>
            </a:xfrm>
            <a:custGeom>
              <a:avLst/>
              <a:gdLst/>
              <a:ahLst/>
              <a:cxnLst/>
              <a:rect l="l" t="t" r="r" b="b"/>
              <a:pathLst>
                <a:path w="262254" h="262889">
                  <a:moveTo>
                    <a:pt x="131063" y="0"/>
                  </a:moveTo>
                  <a:lnTo>
                    <a:pt x="80045" y="10322"/>
                  </a:lnTo>
                  <a:lnTo>
                    <a:pt x="38385" y="38480"/>
                  </a:lnTo>
                  <a:lnTo>
                    <a:pt x="10298" y="80260"/>
                  </a:lnTo>
                  <a:lnTo>
                    <a:pt x="0" y="131444"/>
                  </a:lnTo>
                  <a:lnTo>
                    <a:pt x="10298" y="182629"/>
                  </a:lnTo>
                  <a:lnTo>
                    <a:pt x="38385" y="224408"/>
                  </a:lnTo>
                  <a:lnTo>
                    <a:pt x="80045" y="252567"/>
                  </a:lnTo>
                  <a:lnTo>
                    <a:pt x="131063" y="262889"/>
                  </a:lnTo>
                  <a:lnTo>
                    <a:pt x="182082" y="252567"/>
                  </a:lnTo>
                  <a:lnTo>
                    <a:pt x="223742" y="224409"/>
                  </a:lnTo>
                  <a:lnTo>
                    <a:pt x="251829" y="182629"/>
                  </a:lnTo>
                  <a:lnTo>
                    <a:pt x="262127" y="131444"/>
                  </a:lnTo>
                  <a:lnTo>
                    <a:pt x="251829" y="80260"/>
                  </a:lnTo>
                  <a:lnTo>
                    <a:pt x="223742" y="38481"/>
                  </a:lnTo>
                  <a:lnTo>
                    <a:pt x="182082" y="10322"/>
                  </a:lnTo>
                  <a:lnTo>
                    <a:pt x="131063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7" name="object 97" descr=""/>
            <p:cNvSpPr/>
            <p:nvPr/>
          </p:nvSpPr>
          <p:spPr>
            <a:xfrm>
              <a:off x="10446639" y="2911220"/>
              <a:ext cx="262255" cy="262890"/>
            </a:xfrm>
            <a:custGeom>
              <a:avLst/>
              <a:gdLst/>
              <a:ahLst/>
              <a:cxnLst/>
              <a:rect l="l" t="t" r="r" b="b"/>
              <a:pathLst>
                <a:path w="262254" h="262889">
                  <a:moveTo>
                    <a:pt x="0" y="131444"/>
                  </a:moveTo>
                  <a:lnTo>
                    <a:pt x="10298" y="80260"/>
                  </a:lnTo>
                  <a:lnTo>
                    <a:pt x="38385" y="38480"/>
                  </a:lnTo>
                  <a:lnTo>
                    <a:pt x="80045" y="10322"/>
                  </a:lnTo>
                  <a:lnTo>
                    <a:pt x="131063" y="0"/>
                  </a:lnTo>
                  <a:lnTo>
                    <a:pt x="182082" y="10322"/>
                  </a:lnTo>
                  <a:lnTo>
                    <a:pt x="223742" y="38481"/>
                  </a:lnTo>
                  <a:lnTo>
                    <a:pt x="251829" y="80260"/>
                  </a:lnTo>
                  <a:lnTo>
                    <a:pt x="262127" y="131444"/>
                  </a:lnTo>
                  <a:lnTo>
                    <a:pt x="251829" y="182629"/>
                  </a:lnTo>
                  <a:lnTo>
                    <a:pt x="223742" y="224409"/>
                  </a:lnTo>
                  <a:lnTo>
                    <a:pt x="182082" y="252567"/>
                  </a:lnTo>
                  <a:lnTo>
                    <a:pt x="131063" y="262889"/>
                  </a:lnTo>
                  <a:lnTo>
                    <a:pt x="80045" y="252567"/>
                  </a:lnTo>
                  <a:lnTo>
                    <a:pt x="38385" y="224408"/>
                  </a:lnTo>
                  <a:lnTo>
                    <a:pt x="10298" y="182629"/>
                  </a:lnTo>
                  <a:lnTo>
                    <a:pt x="0" y="131444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8" name="object 98" descr=""/>
            <p:cNvSpPr/>
            <p:nvPr/>
          </p:nvSpPr>
          <p:spPr>
            <a:xfrm>
              <a:off x="10947654" y="2738627"/>
              <a:ext cx="182880" cy="2124710"/>
            </a:xfrm>
            <a:custGeom>
              <a:avLst/>
              <a:gdLst/>
              <a:ahLst/>
              <a:cxnLst/>
              <a:rect l="l" t="t" r="r" b="b"/>
              <a:pathLst>
                <a:path w="182879" h="2124710">
                  <a:moveTo>
                    <a:pt x="0" y="1820418"/>
                  </a:moveTo>
                  <a:lnTo>
                    <a:pt x="182879" y="1820418"/>
                  </a:lnTo>
                </a:path>
                <a:path w="182879" h="2124710">
                  <a:moveTo>
                    <a:pt x="0" y="2124456"/>
                  </a:moveTo>
                  <a:lnTo>
                    <a:pt x="182879" y="2124456"/>
                  </a:lnTo>
                </a:path>
                <a:path w="182879" h="2124710">
                  <a:moveTo>
                    <a:pt x="0" y="0"/>
                  </a:moveTo>
                  <a:lnTo>
                    <a:pt x="182879" y="0"/>
                  </a:lnTo>
                </a:path>
              </a:pathLst>
            </a:custGeom>
            <a:ln w="76200">
              <a:solidFill>
                <a:srgbClr val="55555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9" name="object 99" descr=""/>
            <p:cNvSpPr/>
            <p:nvPr/>
          </p:nvSpPr>
          <p:spPr>
            <a:xfrm>
              <a:off x="10562844" y="3904614"/>
              <a:ext cx="1575435" cy="918210"/>
            </a:xfrm>
            <a:custGeom>
              <a:avLst/>
              <a:gdLst/>
              <a:ahLst/>
              <a:cxnLst/>
              <a:rect l="l" t="t" r="r" b="b"/>
              <a:pathLst>
                <a:path w="1575434" h="918210">
                  <a:moveTo>
                    <a:pt x="0" y="0"/>
                  </a:moveTo>
                  <a:lnTo>
                    <a:pt x="589026" y="393065"/>
                  </a:lnTo>
                  <a:lnTo>
                    <a:pt x="589026" y="918083"/>
                  </a:lnTo>
                  <a:lnTo>
                    <a:pt x="1575053" y="918083"/>
                  </a:lnTo>
                  <a:lnTo>
                    <a:pt x="1575053" y="18161"/>
                  </a:lnTo>
                  <a:lnTo>
                    <a:pt x="589026" y="18161"/>
                  </a:lnTo>
                  <a:lnTo>
                    <a:pt x="589026" y="1681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E6E6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0" name="object 100" descr=""/>
          <p:cNvSpPr/>
          <p:nvPr/>
        </p:nvSpPr>
        <p:spPr>
          <a:xfrm>
            <a:off x="9457943" y="1742694"/>
            <a:ext cx="805815" cy="172720"/>
          </a:xfrm>
          <a:custGeom>
            <a:avLst/>
            <a:gdLst/>
            <a:ahLst/>
            <a:cxnLst/>
            <a:rect l="l" t="t" r="r" b="b"/>
            <a:pathLst>
              <a:path w="805815" h="172719">
                <a:moveTo>
                  <a:pt x="719327" y="0"/>
                </a:moveTo>
                <a:lnTo>
                  <a:pt x="719327" y="43052"/>
                </a:lnTo>
                <a:lnTo>
                  <a:pt x="0" y="43052"/>
                </a:lnTo>
                <a:lnTo>
                  <a:pt x="0" y="129158"/>
                </a:lnTo>
                <a:lnTo>
                  <a:pt x="719327" y="129158"/>
                </a:lnTo>
                <a:lnTo>
                  <a:pt x="719327" y="172211"/>
                </a:lnTo>
                <a:lnTo>
                  <a:pt x="805433" y="86105"/>
                </a:lnTo>
                <a:lnTo>
                  <a:pt x="719327" y="0"/>
                </a:lnTo>
                <a:close/>
              </a:path>
            </a:pathLst>
          </a:custGeom>
          <a:solidFill>
            <a:srgbClr val="E8E6E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1" name="object 101" descr=""/>
          <p:cNvSpPr/>
          <p:nvPr/>
        </p:nvSpPr>
        <p:spPr>
          <a:xfrm>
            <a:off x="9457943" y="5686805"/>
            <a:ext cx="805815" cy="172720"/>
          </a:xfrm>
          <a:custGeom>
            <a:avLst/>
            <a:gdLst/>
            <a:ahLst/>
            <a:cxnLst/>
            <a:rect l="l" t="t" r="r" b="b"/>
            <a:pathLst>
              <a:path w="805815" h="172720">
                <a:moveTo>
                  <a:pt x="719327" y="0"/>
                </a:moveTo>
                <a:lnTo>
                  <a:pt x="719327" y="43053"/>
                </a:lnTo>
                <a:lnTo>
                  <a:pt x="0" y="43053"/>
                </a:lnTo>
                <a:lnTo>
                  <a:pt x="0" y="129159"/>
                </a:lnTo>
                <a:lnTo>
                  <a:pt x="719327" y="129159"/>
                </a:lnTo>
                <a:lnTo>
                  <a:pt x="719327" y="172212"/>
                </a:lnTo>
                <a:lnTo>
                  <a:pt x="805433" y="86106"/>
                </a:lnTo>
                <a:lnTo>
                  <a:pt x="719327" y="0"/>
                </a:lnTo>
                <a:close/>
              </a:path>
            </a:pathLst>
          </a:custGeom>
          <a:solidFill>
            <a:srgbClr val="E8E6E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2" name="object 102" descr=""/>
          <p:cNvSpPr/>
          <p:nvPr/>
        </p:nvSpPr>
        <p:spPr>
          <a:xfrm>
            <a:off x="9457943" y="2045970"/>
            <a:ext cx="805815" cy="172720"/>
          </a:xfrm>
          <a:custGeom>
            <a:avLst/>
            <a:gdLst/>
            <a:ahLst/>
            <a:cxnLst/>
            <a:rect l="l" t="t" r="r" b="b"/>
            <a:pathLst>
              <a:path w="805815" h="172719">
                <a:moveTo>
                  <a:pt x="719327" y="0"/>
                </a:moveTo>
                <a:lnTo>
                  <a:pt x="719327" y="43052"/>
                </a:lnTo>
                <a:lnTo>
                  <a:pt x="0" y="43052"/>
                </a:lnTo>
                <a:lnTo>
                  <a:pt x="0" y="129158"/>
                </a:lnTo>
                <a:lnTo>
                  <a:pt x="719327" y="129158"/>
                </a:lnTo>
                <a:lnTo>
                  <a:pt x="719327" y="172212"/>
                </a:lnTo>
                <a:lnTo>
                  <a:pt x="805433" y="86105"/>
                </a:lnTo>
                <a:lnTo>
                  <a:pt x="719327" y="0"/>
                </a:lnTo>
                <a:close/>
              </a:path>
            </a:pathLst>
          </a:custGeom>
          <a:solidFill>
            <a:srgbClr val="E8E6E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3" name="object 103" descr=""/>
          <p:cNvSpPr/>
          <p:nvPr/>
        </p:nvSpPr>
        <p:spPr>
          <a:xfrm>
            <a:off x="9457943" y="2350007"/>
            <a:ext cx="805815" cy="171450"/>
          </a:xfrm>
          <a:custGeom>
            <a:avLst/>
            <a:gdLst/>
            <a:ahLst/>
            <a:cxnLst/>
            <a:rect l="l" t="t" r="r" b="b"/>
            <a:pathLst>
              <a:path w="805815" h="171450">
                <a:moveTo>
                  <a:pt x="719708" y="0"/>
                </a:moveTo>
                <a:lnTo>
                  <a:pt x="719708" y="42799"/>
                </a:lnTo>
                <a:lnTo>
                  <a:pt x="0" y="42799"/>
                </a:lnTo>
                <a:lnTo>
                  <a:pt x="0" y="128650"/>
                </a:lnTo>
                <a:lnTo>
                  <a:pt x="719708" y="128650"/>
                </a:lnTo>
                <a:lnTo>
                  <a:pt x="719708" y="171450"/>
                </a:lnTo>
                <a:lnTo>
                  <a:pt x="805433" y="85725"/>
                </a:lnTo>
                <a:lnTo>
                  <a:pt x="719708" y="0"/>
                </a:lnTo>
                <a:close/>
              </a:path>
            </a:pathLst>
          </a:custGeom>
          <a:solidFill>
            <a:srgbClr val="E8E6E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4" name="object 104" descr=""/>
          <p:cNvSpPr/>
          <p:nvPr/>
        </p:nvSpPr>
        <p:spPr>
          <a:xfrm>
            <a:off x="9457943" y="2653283"/>
            <a:ext cx="805815" cy="171450"/>
          </a:xfrm>
          <a:custGeom>
            <a:avLst/>
            <a:gdLst/>
            <a:ahLst/>
            <a:cxnLst/>
            <a:rect l="l" t="t" r="r" b="b"/>
            <a:pathLst>
              <a:path w="805815" h="171450">
                <a:moveTo>
                  <a:pt x="719708" y="0"/>
                </a:moveTo>
                <a:lnTo>
                  <a:pt x="719708" y="42799"/>
                </a:lnTo>
                <a:lnTo>
                  <a:pt x="0" y="42799"/>
                </a:lnTo>
                <a:lnTo>
                  <a:pt x="0" y="128524"/>
                </a:lnTo>
                <a:lnTo>
                  <a:pt x="719708" y="128524"/>
                </a:lnTo>
                <a:lnTo>
                  <a:pt x="719708" y="171450"/>
                </a:lnTo>
                <a:lnTo>
                  <a:pt x="805433" y="85725"/>
                </a:lnTo>
                <a:lnTo>
                  <a:pt x="719708" y="0"/>
                </a:lnTo>
                <a:close/>
              </a:path>
            </a:pathLst>
          </a:custGeom>
          <a:solidFill>
            <a:srgbClr val="E8E6E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5" name="object 105" descr=""/>
          <p:cNvSpPr/>
          <p:nvPr/>
        </p:nvSpPr>
        <p:spPr>
          <a:xfrm>
            <a:off x="9457943" y="3259835"/>
            <a:ext cx="805815" cy="171450"/>
          </a:xfrm>
          <a:custGeom>
            <a:avLst/>
            <a:gdLst/>
            <a:ahLst/>
            <a:cxnLst/>
            <a:rect l="l" t="t" r="r" b="b"/>
            <a:pathLst>
              <a:path w="805815" h="171450">
                <a:moveTo>
                  <a:pt x="719708" y="0"/>
                </a:moveTo>
                <a:lnTo>
                  <a:pt x="719708" y="42799"/>
                </a:lnTo>
                <a:lnTo>
                  <a:pt x="0" y="42799"/>
                </a:lnTo>
                <a:lnTo>
                  <a:pt x="0" y="128650"/>
                </a:lnTo>
                <a:lnTo>
                  <a:pt x="719708" y="128650"/>
                </a:lnTo>
                <a:lnTo>
                  <a:pt x="719708" y="171450"/>
                </a:lnTo>
                <a:lnTo>
                  <a:pt x="805433" y="85725"/>
                </a:lnTo>
                <a:lnTo>
                  <a:pt x="719708" y="0"/>
                </a:lnTo>
                <a:close/>
              </a:path>
            </a:pathLst>
          </a:custGeom>
          <a:solidFill>
            <a:srgbClr val="E8E6E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6" name="object 106" descr=""/>
          <p:cNvSpPr/>
          <p:nvPr/>
        </p:nvSpPr>
        <p:spPr>
          <a:xfrm>
            <a:off x="9457943" y="3563111"/>
            <a:ext cx="805815" cy="172720"/>
          </a:xfrm>
          <a:custGeom>
            <a:avLst/>
            <a:gdLst/>
            <a:ahLst/>
            <a:cxnLst/>
            <a:rect l="l" t="t" r="r" b="b"/>
            <a:pathLst>
              <a:path w="805815" h="172720">
                <a:moveTo>
                  <a:pt x="719327" y="0"/>
                </a:moveTo>
                <a:lnTo>
                  <a:pt x="719327" y="43052"/>
                </a:lnTo>
                <a:lnTo>
                  <a:pt x="0" y="43052"/>
                </a:lnTo>
                <a:lnTo>
                  <a:pt x="0" y="129158"/>
                </a:lnTo>
                <a:lnTo>
                  <a:pt x="719327" y="129158"/>
                </a:lnTo>
                <a:lnTo>
                  <a:pt x="719327" y="172212"/>
                </a:lnTo>
                <a:lnTo>
                  <a:pt x="805433" y="86106"/>
                </a:lnTo>
                <a:lnTo>
                  <a:pt x="719327" y="0"/>
                </a:lnTo>
                <a:close/>
              </a:path>
            </a:pathLst>
          </a:custGeom>
          <a:solidFill>
            <a:srgbClr val="E8E6E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7" name="object 107" descr=""/>
          <p:cNvSpPr/>
          <p:nvPr/>
        </p:nvSpPr>
        <p:spPr>
          <a:xfrm>
            <a:off x="9457943" y="3866388"/>
            <a:ext cx="805815" cy="172720"/>
          </a:xfrm>
          <a:custGeom>
            <a:avLst/>
            <a:gdLst/>
            <a:ahLst/>
            <a:cxnLst/>
            <a:rect l="l" t="t" r="r" b="b"/>
            <a:pathLst>
              <a:path w="805815" h="172720">
                <a:moveTo>
                  <a:pt x="719327" y="0"/>
                </a:moveTo>
                <a:lnTo>
                  <a:pt x="719327" y="43053"/>
                </a:lnTo>
                <a:lnTo>
                  <a:pt x="0" y="43053"/>
                </a:lnTo>
                <a:lnTo>
                  <a:pt x="0" y="129159"/>
                </a:lnTo>
                <a:lnTo>
                  <a:pt x="719327" y="129159"/>
                </a:lnTo>
                <a:lnTo>
                  <a:pt x="719327" y="172212"/>
                </a:lnTo>
                <a:lnTo>
                  <a:pt x="805433" y="86106"/>
                </a:lnTo>
                <a:lnTo>
                  <a:pt x="719327" y="0"/>
                </a:lnTo>
                <a:close/>
              </a:path>
            </a:pathLst>
          </a:custGeom>
          <a:solidFill>
            <a:srgbClr val="E8E6E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8" name="object 108" descr=""/>
          <p:cNvSpPr/>
          <p:nvPr/>
        </p:nvSpPr>
        <p:spPr>
          <a:xfrm>
            <a:off x="9457943" y="4170426"/>
            <a:ext cx="805815" cy="171450"/>
          </a:xfrm>
          <a:custGeom>
            <a:avLst/>
            <a:gdLst/>
            <a:ahLst/>
            <a:cxnLst/>
            <a:rect l="l" t="t" r="r" b="b"/>
            <a:pathLst>
              <a:path w="805815" h="171450">
                <a:moveTo>
                  <a:pt x="719708" y="0"/>
                </a:moveTo>
                <a:lnTo>
                  <a:pt x="719708" y="42799"/>
                </a:lnTo>
                <a:lnTo>
                  <a:pt x="0" y="42799"/>
                </a:lnTo>
                <a:lnTo>
                  <a:pt x="0" y="128524"/>
                </a:lnTo>
                <a:lnTo>
                  <a:pt x="719708" y="128524"/>
                </a:lnTo>
                <a:lnTo>
                  <a:pt x="719708" y="171450"/>
                </a:lnTo>
                <a:lnTo>
                  <a:pt x="805433" y="85725"/>
                </a:lnTo>
                <a:lnTo>
                  <a:pt x="719708" y="0"/>
                </a:lnTo>
                <a:close/>
              </a:path>
            </a:pathLst>
          </a:custGeom>
          <a:solidFill>
            <a:srgbClr val="E8E6E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9" name="object 109" descr=""/>
          <p:cNvSpPr/>
          <p:nvPr/>
        </p:nvSpPr>
        <p:spPr>
          <a:xfrm>
            <a:off x="9457943" y="4473702"/>
            <a:ext cx="805815" cy="171450"/>
          </a:xfrm>
          <a:custGeom>
            <a:avLst/>
            <a:gdLst/>
            <a:ahLst/>
            <a:cxnLst/>
            <a:rect l="l" t="t" r="r" b="b"/>
            <a:pathLst>
              <a:path w="805815" h="171450">
                <a:moveTo>
                  <a:pt x="719708" y="0"/>
                </a:moveTo>
                <a:lnTo>
                  <a:pt x="719708" y="42799"/>
                </a:lnTo>
                <a:lnTo>
                  <a:pt x="0" y="42799"/>
                </a:lnTo>
                <a:lnTo>
                  <a:pt x="0" y="128650"/>
                </a:lnTo>
                <a:lnTo>
                  <a:pt x="719708" y="128650"/>
                </a:lnTo>
                <a:lnTo>
                  <a:pt x="719708" y="171450"/>
                </a:lnTo>
                <a:lnTo>
                  <a:pt x="805433" y="85725"/>
                </a:lnTo>
                <a:lnTo>
                  <a:pt x="719708" y="0"/>
                </a:lnTo>
                <a:close/>
              </a:path>
            </a:pathLst>
          </a:custGeom>
          <a:solidFill>
            <a:srgbClr val="E8E6E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0" name="object 110" descr=""/>
          <p:cNvSpPr/>
          <p:nvPr/>
        </p:nvSpPr>
        <p:spPr>
          <a:xfrm>
            <a:off x="9457943" y="4776978"/>
            <a:ext cx="805815" cy="171450"/>
          </a:xfrm>
          <a:custGeom>
            <a:avLst/>
            <a:gdLst/>
            <a:ahLst/>
            <a:cxnLst/>
            <a:rect l="l" t="t" r="r" b="b"/>
            <a:pathLst>
              <a:path w="805815" h="171450">
                <a:moveTo>
                  <a:pt x="719708" y="0"/>
                </a:moveTo>
                <a:lnTo>
                  <a:pt x="719708" y="42799"/>
                </a:lnTo>
                <a:lnTo>
                  <a:pt x="0" y="42799"/>
                </a:lnTo>
                <a:lnTo>
                  <a:pt x="0" y="128651"/>
                </a:lnTo>
                <a:lnTo>
                  <a:pt x="719708" y="128651"/>
                </a:lnTo>
                <a:lnTo>
                  <a:pt x="719708" y="171450"/>
                </a:lnTo>
                <a:lnTo>
                  <a:pt x="805433" y="85725"/>
                </a:lnTo>
                <a:lnTo>
                  <a:pt x="719708" y="0"/>
                </a:lnTo>
                <a:close/>
              </a:path>
            </a:pathLst>
          </a:custGeom>
          <a:solidFill>
            <a:srgbClr val="E8E6E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1" name="object 111" descr=""/>
          <p:cNvSpPr/>
          <p:nvPr/>
        </p:nvSpPr>
        <p:spPr>
          <a:xfrm>
            <a:off x="9457943" y="5080253"/>
            <a:ext cx="805815" cy="171450"/>
          </a:xfrm>
          <a:custGeom>
            <a:avLst/>
            <a:gdLst/>
            <a:ahLst/>
            <a:cxnLst/>
            <a:rect l="l" t="t" r="r" b="b"/>
            <a:pathLst>
              <a:path w="805815" h="171450">
                <a:moveTo>
                  <a:pt x="719708" y="0"/>
                </a:moveTo>
                <a:lnTo>
                  <a:pt x="719708" y="42799"/>
                </a:lnTo>
                <a:lnTo>
                  <a:pt x="0" y="42799"/>
                </a:lnTo>
                <a:lnTo>
                  <a:pt x="0" y="128651"/>
                </a:lnTo>
                <a:lnTo>
                  <a:pt x="719708" y="128651"/>
                </a:lnTo>
                <a:lnTo>
                  <a:pt x="719708" y="171450"/>
                </a:lnTo>
                <a:lnTo>
                  <a:pt x="805433" y="85725"/>
                </a:lnTo>
                <a:lnTo>
                  <a:pt x="719708" y="0"/>
                </a:lnTo>
                <a:close/>
              </a:path>
            </a:pathLst>
          </a:custGeom>
          <a:solidFill>
            <a:srgbClr val="E8E6E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2" name="object 112" descr=""/>
          <p:cNvSpPr/>
          <p:nvPr/>
        </p:nvSpPr>
        <p:spPr>
          <a:xfrm>
            <a:off x="9457943" y="5383529"/>
            <a:ext cx="805815" cy="172720"/>
          </a:xfrm>
          <a:custGeom>
            <a:avLst/>
            <a:gdLst/>
            <a:ahLst/>
            <a:cxnLst/>
            <a:rect l="l" t="t" r="r" b="b"/>
            <a:pathLst>
              <a:path w="805815" h="172720">
                <a:moveTo>
                  <a:pt x="719327" y="0"/>
                </a:moveTo>
                <a:lnTo>
                  <a:pt x="719327" y="43053"/>
                </a:lnTo>
                <a:lnTo>
                  <a:pt x="0" y="43053"/>
                </a:lnTo>
                <a:lnTo>
                  <a:pt x="0" y="129159"/>
                </a:lnTo>
                <a:lnTo>
                  <a:pt x="719327" y="129159"/>
                </a:lnTo>
                <a:lnTo>
                  <a:pt x="719327" y="172212"/>
                </a:lnTo>
                <a:lnTo>
                  <a:pt x="805433" y="86106"/>
                </a:lnTo>
                <a:lnTo>
                  <a:pt x="719327" y="0"/>
                </a:lnTo>
                <a:close/>
              </a:path>
            </a:pathLst>
          </a:custGeom>
          <a:solidFill>
            <a:srgbClr val="E8E6E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3" name="object 113" descr=""/>
          <p:cNvSpPr/>
          <p:nvPr/>
        </p:nvSpPr>
        <p:spPr>
          <a:xfrm>
            <a:off x="10947654" y="1828800"/>
            <a:ext cx="182880" cy="0"/>
          </a:xfrm>
          <a:custGeom>
            <a:avLst/>
            <a:gdLst/>
            <a:ahLst/>
            <a:cxnLst/>
            <a:rect l="l" t="t" r="r" b="b"/>
            <a:pathLst>
              <a:path w="182879" h="0">
                <a:moveTo>
                  <a:pt x="0" y="0"/>
                </a:moveTo>
                <a:lnTo>
                  <a:pt x="182879" y="0"/>
                </a:lnTo>
              </a:path>
            </a:pathLst>
          </a:custGeom>
          <a:ln w="76200">
            <a:solidFill>
              <a:srgbClr val="55555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4" name="object 114" descr=""/>
          <p:cNvSpPr/>
          <p:nvPr/>
        </p:nvSpPr>
        <p:spPr>
          <a:xfrm>
            <a:off x="9457943" y="2956560"/>
            <a:ext cx="805815" cy="171450"/>
          </a:xfrm>
          <a:custGeom>
            <a:avLst/>
            <a:gdLst/>
            <a:ahLst/>
            <a:cxnLst/>
            <a:rect l="l" t="t" r="r" b="b"/>
            <a:pathLst>
              <a:path w="805815" h="171450">
                <a:moveTo>
                  <a:pt x="719708" y="0"/>
                </a:moveTo>
                <a:lnTo>
                  <a:pt x="719708" y="42799"/>
                </a:lnTo>
                <a:lnTo>
                  <a:pt x="0" y="42799"/>
                </a:lnTo>
                <a:lnTo>
                  <a:pt x="0" y="128524"/>
                </a:lnTo>
                <a:lnTo>
                  <a:pt x="719708" y="128524"/>
                </a:lnTo>
                <a:lnTo>
                  <a:pt x="719708" y="171450"/>
                </a:lnTo>
                <a:lnTo>
                  <a:pt x="805433" y="85725"/>
                </a:lnTo>
                <a:lnTo>
                  <a:pt x="719708" y="0"/>
                </a:lnTo>
                <a:close/>
              </a:path>
            </a:pathLst>
          </a:custGeom>
          <a:solidFill>
            <a:srgbClr val="E8E6E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5" name="object 115" descr=""/>
          <p:cNvSpPr/>
          <p:nvPr/>
        </p:nvSpPr>
        <p:spPr>
          <a:xfrm>
            <a:off x="10947654" y="3649217"/>
            <a:ext cx="182880" cy="0"/>
          </a:xfrm>
          <a:custGeom>
            <a:avLst/>
            <a:gdLst/>
            <a:ahLst/>
            <a:cxnLst/>
            <a:rect l="l" t="t" r="r" b="b"/>
            <a:pathLst>
              <a:path w="182879" h="0">
                <a:moveTo>
                  <a:pt x="0" y="0"/>
                </a:moveTo>
                <a:lnTo>
                  <a:pt x="182879" y="0"/>
                </a:lnTo>
              </a:path>
            </a:pathLst>
          </a:custGeom>
          <a:ln w="76200">
            <a:solidFill>
              <a:srgbClr val="555555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116" name="object 116" descr="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10959083" y="3220211"/>
            <a:ext cx="138684" cy="251460"/>
          </a:xfrm>
          <a:prstGeom prst="rect">
            <a:avLst/>
          </a:prstGeom>
        </p:spPr>
      </p:pic>
      <p:pic>
        <p:nvPicPr>
          <p:cNvPr id="117" name="object 117" descr="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10959083" y="5040629"/>
            <a:ext cx="138684" cy="251459"/>
          </a:xfrm>
          <a:prstGeom prst="rect">
            <a:avLst/>
          </a:prstGeom>
        </p:spPr>
      </p:pic>
      <p:pic>
        <p:nvPicPr>
          <p:cNvPr id="118" name="object 118" descr="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10959083" y="5343905"/>
            <a:ext cx="138684" cy="251459"/>
          </a:xfrm>
          <a:prstGeom prst="rect">
            <a:avLst/>
          </a:prstGeom>
        </p:spPr>
      </p:pic>
      <p:pic>
        <p:nvPicPr>
          <p:cNvPr id="119" name="object 119" descr="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10959083" y="5649467"/>
            <a:ext cx="138684" cy="252222"/>
          </a:xfrm>
          <a:prstGeom prst="rect">
            <a:avLst/>
          </a:prstGeom>
        </p:spPr>
      </p:pic>
      <p:sp>
        <p:nvSpPr>
          <p:cNvPr id="120" name="object 120" descr=""/>
          <p:cNvSpPr txBox="1"/>
          <p:nvPr/>
        </p:nvSpPr>
        <p:spPr>
          <a:xfrm>
            <a:off x="8795004" y="1266444"/>
            <a:ext cx="2765425" cy="251460"/>
          </a:xfrm>
          <a:prstGeom prst="rect">
            <a:avLst/>
          </a:prstGeom>
          <a:solidFill>
            <a:srgbClr val="00C2B0"/>
          </a:solidFill>
        </p:spPr>
        <p:txBody>
          <a:bodyPr wrap="square" lIns="0" tIns="24130" rIns="0" bIns="0" rtlCol="0" vert="horz">
            <a:spAutoFit/>
          </a:bodyPr>
          <a:lstStyle/>
          <a:p>
            <a:pPr marL="320040">
              <a:lnSpc>
                <a:spcPct val="100000"/>
              </a:lnSpc>
              <a:spcBef>
                <a:spcPts val="190"/>
              </a:spcBef>
            </a:pPr>
            <a:r>
              <a:rPr dirty="0" sz="1200" b="1">
                <a:solidFill>
                  <a:srgbClr val="FFFFFF"/>
                </a:solidFill>
                <a:latin typeface="Calibri"/>
                <a:cs typeface="Calibri"/>
              </a:rPr>
              <a:t>Overall</a:t>
            </a:r>
            <a:r>
              <a:rPr dirty="0" sz="1200" spc="-3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200" b="1">
                <a:solidFill>
                  <a:srgbClr val="FFFFFF"/>
                </a:solidFill>
                <a:latin typeface="Calibri"/>
                <a:cs typeface="Calibri"/>
              </a:rPr>
              <a:t>trends</a:t>
            </a:r>
            <a:r>
              <a:rPr dirty="0" sz="1200" spc="-3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200" b="1">
                <a:solidFill>
                  <a:srgbClr val="FFFFFF"/>
                </a:solidFill>
                <a:latin typeface="Calibri"/>
                <a:cs typeface="Calibri"/>
              </a:rPr>
              <a:t>from</a:t>
            </a:r>
            <a:r>
              <a:rPr dirty="0" sz="1200" spc="-4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200" b="1">
                <a:solidFill>
                  <a:srgbClr val="FFFFFF"/>
                </a:solidFill>
                <a:latin typeface="Calibri"/>
                <a:cs typeface="Calibri"/>
              </a:rPr>
              <a:t>2022</a:t>
            </a:r>
            <a:r>
              <a:rPr dirty="0" sz="1200" spc="23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200" b="1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dirty="0" sz="1200" spc="-3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200" spc="-20" b="1">
                <a:solidFill>
                  <a:srgbClr val="FFFFFF"/>
                </a:solidFill>
                <a:latin typeface="Calibri"/>
                <a:cs typeface="Calibri"/>
              </a:rPr>
              <a:t>2023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21" name="object 121" descr=""/>
          <p:cNvSpPr txBox="1"/>
          <p:nvPr/>
        </p:nvSpPr>
        <p:spPr>
          <a:xfrm>
            <a:off x="8892793" y="1523491"/>
            <a:ext cx="191960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456055" algn="l"/>
              </a:tabLst>
            </a:pPr>
            <a:r>
              <a:rPr dirty="0" sz="900" b="1">
                <a:solidFill>
                  <a:srgbClr val="03234D"/>
                </a:solidFill>
                <a:latin typeface="Arial"/>
                <a:cs typeface="Arial"/>
              </a:rPr>
              <a:t>Jul</a:t>
            </a:r>
            <a:r>
              <a:rPr dirty="0" sz="900" spc="-5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900" spc="-20" b="1">
                <a:solidFill>
                  <a:srgbClr val="03234D"/>
                </a:solidFill>
                <a:latin typeface="Arial"/>
                <a:cs typeface="Arial"/>
              </a:rPr>
              <a:t>2022</a:t>
            </a:r>
            <a:r>
              <a:rPr dirty="0" sz="900" b="1">
                <a:solidFill>
                  <a:srgbClr val="03234D"/>
                </a:solidFill>
                <a:latin typeface="Arial"/>
                <a:cs typeface="Arial"/>
              </a:rPr>
              <a:t>	Jul</a:t>
            </a:r>
            <a:r>
              <a:rPr dirty="0" sz="900" spc="-5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900" spc="-20" b="1">
                <a:solidFill>
                  <a:srgbClr val="03234D"/>
                </a:solidFill>
                <a:latin typeface="Arial"/>
                <a:cs typeface="Arial"/>
              </a:rPr>
              <a:t>2023</a:t>
            </a:r>
            <a:endParaRPr sz="900">
              <a:latin typeface="Arial"/>
              <a:cs typeface="Arial"/>
            </a:endParaRPr>
          </a:p>
        </p:txBody>
      </p:sp>
      <p:sp>
        <p:nvSpPr>
          <p:cNvPr id="122" name="object 122" descr=""/>
          <p:cNvSpPr txBox="1"/>
          <p:nvPr/>
        </p:nvSpPr>
        <p:spPr>
          <a:xfrm>
            <a:off x="11231118" y="3975353"/>
            <a:ext cx="808990" cy="7886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000" b="1">
                <a:solidFill>
                  <a:srgbClr val="010027"/>
                </a:solidFill>
                <a:latin typeface="Arial"/>
                <a:cs typeface="Arial"/>
              </a:rPr>
              <a:t>Digital</a:t>
            </a:r>
            <a:r>
              <a:rPr dirty="0" sz="1000" spc="-3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000" spc="-20" b="1">
                <a:solidFill>
                  <a:srgbClr val="010027"/>
                </a:solidFill>
                <a:latin typeface="Arial"/>
                <a:cs typeface="Arial"/>
              </a:rPr>
              <a:t>HVAC </a:t>
            </a:r>
            <a:r>
              <a:rPr dirty="0" sz="1000" spc="-10" b="1">
                <a:solidFill>
                  <a:srgbClr val="010027"/>
                </a:solidFill>
                <a:latin typeface="Arial"/>
                <a:cs typeface="Arial"/>
              </a:rPr>
              <a:t>Solutions</a:t>
            </a:r>
            <a:r>
              <a:rPr dirty="0" sz="1000" spc="50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000" b="1">
                <a:solidFill>
                  <a:srgbClr val="010027"/>
                </a:solidFill>
                <a:latin typeface="Arial"/>
                <a:cs typeface="Arial"/>
              </a:rPr>
              <a:t>will</a:t>
            </a:r>
            <a:r>
              <a:rPr dirty="0" sz="1000" spc="-1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000" spc="-25" b="1">
                <a:solidFill>
                  <a:srgbClr val="010027"/>
                </a:solidFill>
                <a:latin typeface="Arial"/>
                <a:cs typeface="Arial"/>
              </a:rPr>
              <a:t>be </a:t>
            </a:r>
            <a:r>
              <a:rPr dirty="0" sz="1000" b="1">
                <a:solidFill>
                  <a:srgbClr val="010027"/>
                </a:solidFill>
                <a:latin typeface="Arial"/>
                <a:cs typeface="Arial"/>
              </a:rPr>
              <a:t>needed</a:t>
            </a:r>
            <a:r>
              <a:rPr dirty="0" sz="1000" spc="-6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000" spc="-25" b="1">
                <a:solidFill>
                  <a:srgbClr val="010027"/>
                </a:solidFill>
                <a:latin typeface="Arial"/>
                <a:cs typeface="Arial"/>
              </a:rPr>
              <a:t>in </a:t>
            </a:r>
            <a:r>
              <a:rPr dirty="0" sz="1000" spc="-20" b="1">
                <a:solidFill>
                  <a:srgbClr val="010027"/>
                </a:solidFill>
                <a:latin typeface="Arial"/>
                <a:cs typeface="Arial"/>
              </a:rPr>
              <a:t>2024</a:t>
            </a:r>
            <a:endParaRPr sz="1000">
              <a:latin typeface="Arial"/>
              <a:cs typeface="Arial"/>
            </a:endParaRPr>
          </a:p>
        </p:txBody>
      </p:sp>
      <p:sp>
        <p:nvSpPr>
          <p:cNvPr id="123" name="object 123" descr=""/>
          <p:cNvSpPr/>
          <p:nvPr/>
        </p:nvSpPr>
        <p:spPr>
          <a:xfrm>
            <a:off x="10601579" y="2192273"/>
            <a:ext cx="1536700" cy="901065"/>
          </a:xfrm>
          <a:custGeom>
            <a:avLst/>
            <a:gdLst/>
            <a:ahLst/>
            <a:cxnLst/>
            <a:rect l="l" t="t" r="r" b="b"/>
            <a:pathLst>
              <a:path w="1536700" h="901064">
                <a:moveTo>
                  <a:pt x="1536319" y="0"/>
                </a:moveTo>
                <a:lnTo>
                  <a:pt x="579247" y="0"/>
                </a:lnTo>
                <a:lnTo>
                  <a:pt x="579247" y="525399"/>
                </a:lnTo>
                <a:lnTo>
                  <a:pt x="0" y="829945"/>
                </a:lnTo>
                <a:lnTo>
                  <a:pt x="579247" y="750570"/>
                </a:lnTo>
                <a:lnTo>
                  <a:pt x="579247" y="900684"/>
                </a:lnTo>
                <a:lnTo>
                  <a:pt x="1536319" y="900684"/>
                </a:lnTo>
                <a:lnTo>
                  <a:pt x="1536319" y="0"/>
                </a:lnTo>
                <a:close/>
              </a:path>
            </a:pathLst>
          </a:custGeom>
          <a:solidFill>
            <a:srgbClr val="E8E6E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4" name="object 124" descr=""/>
          <p:cNvSpPr txBox="1"/>
          <p:nvPr/>
        </p:nvSpPr>
        <p:spPr>
          <a:xfrm>
            <a:off x="11260581" y="2245360"/>
            <a:ext cx="731520" cy="7880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000" b="1">
                <a:solidFill>
                  <a:srgbClr val="010027"/>
                </a:solidFill>
                <a:latin typeface="Arial"/>
                <a:cs typeface="Arial"/>
              </a:rPr>
              <a:t>Smart</a:t>
            </a:r>
            <a:r>
              <a:rPr dirty="0" sz="1000" spc="-3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000" spc="-20" b="1">
                <a:solidFill>
                  <a:srgbClr val="010027"/>
                </a:solidFill>
                <a:latin typeface="Arial"/>
                <a:cs typeface="Arial"/>
              </a:rPr>
              <a:t>grid </a:t>
            </a:r>
            <a:r>
              <a:rPr dirty="0" sz="1000" b="1">
                <a:solidFill>
                  <a:srgbClr val="010027"/>
                </a:solidFill>
                <a:latin typeface="Arial"/>
                <a:cs typeface="Arial"/>
              </a:rPr>
              <a:t>tech</a:t>
            </a:r>
            <a:r>
              <a:rPr dirty="0" sz="1000" spc="-2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000" spc="-10" b="1">
                <a:solidFill>
                  <a:srgbClr val="010027"/>
                </a:solidFill>
                <a:latin typeface="Arial"/>
                <a:cs typeface="Arial"/>
              </a:rPr>
              <a:t>poised </a:t>
            </a:r>
            <a:r>
              <a:rPr dirty="0" sz="1000" b="1">
                <a:solidFill>
                  <a:srgbClr val="010027"/>
                </a:solidFill>
                <a:latin typeface="Arial"/>
                <a:cs typeface="Arial"/>
              </a:rPr>
              <a:t>to</a:t>
            </a:r>
            <a:r>
              <a:rPr dirty="0" sz="1000" spc="-1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000" spc="-20" b="1">
                <a:solidFill>
                  <a:srgbClr val="010027"/>
                </a:solidFill>
                <a:latin typeface="Arial"/>
                <a:cs typeface="Arial"/>
              </a:rPr>
              <a:t>have </a:t>
            </a:r>
            <a:r>
              <a:rPr dirty="0" sz="1000" b="1">
                <a:solidFill>
                  <a:srgbClr val="010027"/>
                </a:solidFill>
                <a:latin typeface="Arial"/>
                <a:cs typeface="Arial"/>
              </a:rPr>
              <a:t>tailwinds</a:t>
            </a:r>
            <a:r>
              <a:rPr dirty="0" sz="1000" spc="-4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000" spc="-25" b="1">
                <a:solidFill>
                  <a:srgbClr val="010027"/>
                </a:solidFill>
                <a:latin typeface="Arial"/>
                <a:cs typeface="Arial"/>
              </a:rPr>
              <a:t>in </a:t>
            </a:r>
            <a:r>
              <a:rPr dirty="0" sz="1000" spc="-20" b="1">
                <a:solidFill>
                  <a:srgbClr val="010027"/>
                </a:solidFill>
                <a:latin typeface="Arial"/>
                <a:cs typeface="Arial"/>
              </a:rPr>
              <a:t>2023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125" name="object 125" descr=""/>
          <p:cNvGrpSpPr/>
          <p:nvPr/>
        </p:nvGrpSpPr>
        <p:grpSpPr>
          <a:xfrm>
            <a:off x="10959083" y="2916173"/>
            <a:ext cx="139065" cy="1465580"/>
            <a:chOff x="10959083" y="2916173"/>
            <a:chExt cx="139065" cy="1465580"/>
          </a:xfrm>
        </p:grpSpPr>
        <p:pic>
          <p:nvPicPr>
            <p:cNvPr id="126" name="object 126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0959083" y="2916173"/>
              <a:ext cx="138684" cy="252222"/>
            </a:xfrm>
            <a:prstGeom prst="rect">
              <a:avLst/>
            </a:prstGeom>
          </p:spPr>
        </p:pic>
        <p:pic>
          <p:nvPicPr>
            <p:cNvPr id="127" name="object 127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959083" y="4130039"/>
              <a:ext cx="138684" cy="251460"/>
            </a:xfrm>
            <a:prstGeom prst="rect">
              <a:avLst/>
            </a:prstGeom>
          </p:spPr>
        </p:pic>
        <p:pic>
          <p:nvPicPr>
            <p:cNvPr id="128" name="object 128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0959083" y="3826763"/>
              <a:ext cx="138684" cy="25146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0" y="642366"/>
              <a:ext cx="12192000" cy="1737360"/>
            </a:xfrm>
            <a:custGeom>
              <a:avLst/>
              <a:gdLst/>
              <a:ahLst/>
              <a:cxnLst/>
              <a:rect l="l" t="t" r="r" b="b"/>
              <a:pathLst>
                <a:path w="12192000" h="1737360">
                  <a:moveTo>
                    <a:pt x="12192000" y="0"/>
                  </a:moveTo>
                  <a:lnTo>
                    <a:pt x="0" y="0"/>
                  </a:lnTo>
                  <a:lnTo>
                    <a:pt x="0" y="1737360"/>
                  </a:lnTo>
                  <a:lnTo>
                    <a:pt x="12192000" y="1737360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010027">
                <a:alpha val="72155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97508" y="948689"/>
              <a:ext cx="76200" cy="1170813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569974" y="1271523"/>
            <a:ext cx="2109470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10">
                <a:solidFill>
                  <a:srgbClr val="FFFFFF"/>
                </a:solidFill>
              </a:rPr>
              <a:t>Appendix</a:t>
            </a:r>
            <a:endParaRPr sz="3600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1803126" y="6462776"/>
            <a:ext cx="173355" cy="1854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50" spc="-25">
                <a:solidFill>
                  <a:srgbClr val="03234D"/>
                </a:solidFill>
                <a:latin typeface="Tahoma"/>
                <a:cs typeface="Tahoma"/>
              </a:rPr>
              <a:t>71</a:t>
            </a:r>
            <a:endParaRPr sz="1050">
              <a:latin typeface="Tahoma"/>
              <a:cs typeface="Tahoma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122407" y="291889"/>
            <a:ext cx="1434083" cy="238419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39698" y="768858"/>
            <a:ext cx="10917174" cy="19050"/>
          </a:xfrm>
          <a:prstGeom prst="rect">
            <a:avLst/>
          </a:prstGeom>
        </p:spPr>
      </p:pic>
      <p:grpSp>
        <p:nvGrpSpPr>
          <p:cNvPr id="5" name="object 5" descr=""/>
          <p:cNvGrpSpPr/>
          <p:nvPr/>
        </p:nvGrpSpPr>
        <p:grpSpPr>
          <a:xfrm>
            <a:off x="0" y="6496050"/>
            <a:ext cx="12192000" cy="361950"/>
            <a:chOff x="0" y="6496050"/>
            <a:chExt cx="12192000" cy="361950"/>
          </a:xfrm>
        </p:grpSpPr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6694931"/>
              <a:ext cx="12192000" cy="163068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7887" y="6496050"/>
              <a:ext cx="9539478" cy="361949"/>
            </a:xfrm>
            <a:prstGeom prst="rect">
              <a:avLst/>
            </a:prstGeom>
          </p:spPr>
        </p:pic>
      </p:grpSp>
      <p:sp>
        <p:nvSpPr>
          <p:cNvPr id="8" name="object 8" descr=""/>
          <p:cNvSpPr txBox="1"/>
          <p:nvPr/>
        </p:nvSpPr>
        <p:spPr>
          <a:xfrm>
            <a:off x="2601976" y="6504940"/>
            <a:ext cx="569595" cy="293370"/>
          </a:xfrm>
          <a:prstGeom prst="rect">
            <a:avLst/>
          </a:prstGeom>
        </p:spPr>
        <p:txBody>
          <a:bodyPr wrap="square" lIns="0" tIns="65404" rIns="0" bIns="0" rtlCol="0" vert="horz">
            <a:spAutoFit/>
          </a:bodyPr>
          <a:lstStyle/>
          <a:p>
            <a:pPr marL="41910" marR="30480" indent="-3810">
              <a:lnSpc>
                <a:spcPct val="67100"/>
              </a:lnSpc>
              <a:spcBef>
                <a:spcPts val="515"/>
              </a:spcBef>
            </a:pPr>
            <a:r>
              <a:rPr dirty="0" sz="1050" spc="-10" b="1">
                <a:solidFill>
                  <a:srgbClr val="FFFFFF"/>
                </a:solidFill>
                <a:latin typeface="Calibri"/>
                <a:cs typeface="Calibri"/>
              </a:rPr>
              <a:t>Industry </a:t>
            </a:r>
            <a:r>
              <a:rPr dirty="0" baseline="-21164" sz="1575" spc="-315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050" spc="-210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baseline="-21164" sz="1575" spc="-315" b="1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dirty="0" sz="1050" spc="-210" b="1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dirty="0" baseline="-21164" sz="1575" spc="-315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050" spc="-210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baseline="-21164" sz="1575" spc="-315" b="1">
                <a:solidFill>
                  <a:srgbClr val="FFFFFF"/>
                </a:solidFill>
                <a:latin typeface="Calibri"/>
                <a:cs typeface="Calibri"/>
              </a:rPr>
              <a:t>ly</a:t>
            </a:r>
            <a:r>
              <a:rPr dirty="0" sz="1050" spc="-210" b="1">
                <a:solidFill>
                  <a:srgbClr val="FFFFFF"/>
                </a:solidFill>
                <a:latin typeface="Calibri"/>
                <a:cs typeface="Calibri"/>
              </a:rPr>
              <a:t>ly</a:t>
            </a:r>
            <a:r>
              <a:rPr dirty="0" baseline="-21164" sz="1575" spc="-315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sz="1050" spc="-210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baseline="-21164" sz="1575" spc="-315" b="1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dirty="0" sz="1050" spc="-210" b="1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1041653" y="6504940"/>
            <a:ext cx="657860" cy="293370"/>
          </a:xfrm>
          <a:prstGeom prst="rect">
            <a:avLst/>
          </a:prstGeom>
        </p:spPr>
        <p:txBody>
          <a:bodyPr wrap="square" lIns="0" tIns="65404" rIns="0" bIns="0" rtlCol="0" vert="horz">
            <a:spAutoFit/>
          </a:bodyPr>
          <a:lstStyle/>
          <a:p>
            <a:pPr marL="38735" marR="30480" indent="-1270">
              <a:lnSpc>
                <a:spcPct val="67100"/>
              </a:lnSpc>
              <a:spcBef>
                <a:spcPts val="515"/>
              </a:spcBef>
            </a:pPr>
            <a:r>
              <a:rPr dirty="0" sz="1050" spc="-10" b="1">
                <a:solidFill>
                  <a:srgbClr val="FFFFFF"/>
                </a:solidFill>
                <a:latin typeface="Calibri"/>
                <a:cs typeface="Calibri"/>
              </a:rPr>
              <a:t>Executive </a:t>
            </a:r>
            <a:r>
              <a:rPr dirty="0" baseline="-21164" sz="1575" spc="-427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sz="1050" spc="-285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baseline="-21164" sz="1575" spc="-427" b="1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dirty="0" sz="1050" spc="-285" b="1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dirty="0" baseline="-21164" sz="1575" spc="-427" b="1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dirty="0" sz="1050" spc="-285" b="1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dirty="0" baseline="-21164" sz="1575" spc="-427" b="1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dirty="0" sz="1050" spc="-285" b="1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dirty="0" baseline="-21164" sz="1575" spc="-427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050" spc="-285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baseline="-21164" sz="1575" spc="-427" b="1">
                <a:solidFill>
                  <a:srgbClr val="FFFFFF"/>
                </a:solidFill>
                <a:latin typeface="Calibri"/>
                <a:cs typeface="Calibri"/>
              </a:rPr>
              <a:t>ry</a:t>
            </a:r>
            <a:r>
              <a:rPr dirty="0" sz="1050" spc="-285" b="1">
                <a:solidFill>
                  <a:srgbClr val="FFFFFF"/>
                </a:solidFill>
                <a:latin typeface="Calibri"/>
                <a:cs typeface="Calibri"/>
              </a:rPr>
              <a:t>ry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4158234" y="6504940"/>
            <a:ext cx="637540" cy="293370"/>
          </a:xfrm>
          <a:prstGeom prst="rect">
            <a:avLst/>
          </a:prstGeom>
        </p:spPr>
        <p:txBody>
          <a:bodyPr wrap="square" lIns="0" tIns="65404" rIns="0" bIns="0" rtlCol="0" vert="horz">
            <a:spAutoFit/>
          </a:bodyPr>
          <a:lstStyle/>
          <a:p>
            <a:pPr marL="38100" marR="30480" indent="33655">
              <a:lnSpc>
                <a:spcPct val="67100"/>
              </a:lnSpc>
              <a:spcBef>
                <a:spcPts val="515"/>
              </a:spcBef>
            </a:pPr>
            <a:r>
              <a:rPr dirty="0" sz="1050" spc="-10" b="1">
                <a:solidFill>
                  <a:srgbClr val="FFFFFF"/>
                </a:solidFill>
                <a:latin typeface="Calibri"/>
                <a:cs typeface="Calibri"/>
              </a:rPr>
              <a:t>Company </a:t>
            </a:r>
            <a:r>
              <a:rPr dirty="0" sz="1050" spc="-484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baseline="-21164" sz="1575" spc="-390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sz="1050" spc="-270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baseline="-21164" sz="1575" spc="-390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sz="1050" spc="-300" b="1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baseline="-21164" sz="1575" spc="-382" b="1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sz="1050" spc="-150" b="1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dirty="0" baseline="-21164" sz="1575" spc="-390" b="1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dirty="0" sz="1050" spc="-270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baseline="-21164" sz="1575" spc="-390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sz="1050" spc="-35" b="1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dirty="0" baseline="-21164" sz="1575" spc="-390" b="1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dirty="0" sz="1050" spc="-300" b="1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baseline="-21164" sz="1575" spc="-382" b="1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sz="1050" spc="-565" b="1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r>
              <a:rPr dirty="0" baseline="-21164" sz="1575" spc="-30" b="1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endParaRPr baseline="-21164" sz="1575">
              <a:latin typeface="Calibri"/>
              <a:cs typeface="Calibri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5769102" y="6504940"/>
            <a:ext cx="647700" cy="293370"/>
          </a:xfrm>
          <a:prstGeom prst="rect">
            <a:avLst/>
          </a:prstGeom>
        </p:spPr>
        <p:txBody>
          <a:bodyPr wrap="square" lIns="0" tIns="65404" rIns="0" bIns="0" rtlCol="0" vert="horz">
            <a:spAutoFit/>
          </a:bodyPr>
          <a:lstStyle/>
          <a:p>
            <a:pPr marL="38100" marR="30480" indent="60960">
              <a:lnSpc>
                <a:spcPct val="67100"/>
              </a:lnSpc>
              <a:spcBef>
                <a:spcPts val="515"/>
              </a:spcBef>
            </a:pPr>
            <a:r>
              <a:rPr dirty="0" sz="1050" spc="-10" b="1">
                <a:solidFill>
                  <a:srgbClr val="FFFFFF"/>
                </a:solidFill>
                <a:latin typeface="Calibri"/>
                <a:cs typeface="Calibri"/>
              </a:rPr>
              <a:t>Financial </a:t>
            </a:r>
            <a:r>
              <a:rPr dirty="0" sz="1050" spc="-250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baseline="-21164" sz="1575" spc="-375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sz="1050" spc="-250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baseline="-21164" sz="1575" spc="-375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sz="1050" spc="-250" b="1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baseline="-21164" sz="1575" spc="-375" b="1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sz="1050" spc="-250" b="1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dirty="0" baseline="-21164" sz="1575" spc="-375" b="1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dirty="0" sz="1050" spc="-250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baseline="-21164" sz="1575" spc="-375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sz="1050" spc="-250" b="1">
                <a:solidFill>
                  <a:srgbClr val="FFFFFF"/>
                </a:solidFill>
                <a:latin typeface="Calibri"/>
                <a:cs typeface="Calibri"/>
              </a:rPr>
              <a:t>ie</a:t>
            </a:r>
            <a:r>
              <a:rPr dirty="0" baseline="-21164" sz="1575" spc="-375" b="1">
                <a:solidFill>
                  <a:srgbClr val="FFFFFF"/>
                </a:solidFill>
                <a:latin typeface="Calibri"/>
                <a:cs typeface="Calibri"/>
              </a:rPr>
              <a:t>ie</a:t>
            </a:r>
            <a:r>
              <a:rPr dirty="0" sz="1050" spc="-250" b="1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r>
              <a:rPr dirty="0" baseline="-21164" sz="1575" spc="-375" b="1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endParaRPr baseline="-21164" sz="1575">
              <a:latin typeface="Calibri"/>
              <a:cs typeface="Calibri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7416545" y="6504940"/>
            <a:ext cx="635635" cy="293370"/>
          </a:xfrm>
          <a:prstGeom prst="rect">
            <a:avLst/>
          </a:prstGeom>
        </p:spPr>
        <p:txBody>
          <a:bodyPr wrap="square" lIns="0" tIns="65404" rIns="0" bIns="0" rtlCol="0" vert="horz">
            <a:spAutoFit/>
          </a:bodyPr>
          <a:lstStyle/>
          <a:p>
            <a:pPr marL="39370" marR="30480" indent="-1905">
              <a:lnSpc>
                <a:spcPct val="67100"/>
              </a:lnSpc>
              <a:spcBef>
                <a:spcPts val="515"/>
              </a:spcBef>
            </a:pPr>
            <a:r>
              <a:rPr dirty="0" sz="1050" spc="-10" b="1">
                <a:solidFill>
                  <a:srgbClr val="FFFFFF"/>
                </a:solidFill>
                <a:latin typeface="Calibri"/>
                <a:cs typeface="Calibri"/>
              </a:rPr>
              <a:t>Feasibility </a:t>
            </a:r>
            <a:r>
              <a:rPr dirty="0" sz="1050" spc="-185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baseline="-21164" sz="1575" spc="-277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050" spc="-185" b="1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dirty="0" baseline="-21164" sz="1575" spc="-277" b="1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dirty="0" sz="1050" spc="-185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baseline="-21164" sz="1575" spc="-277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050" spc="-185" b="1">
                <a:solidFill>
                  <a:srgbClr val="FFFFFF"/>
                </a:solidFill>
                <a:latin typeface="Calibri"/>
                <a:cs typeface="Calibri"/>
              </a:rPr>
              <a:t>ly</a:t>
            </a:r>
            <a:r>
              <a:rPr dirty="0" baseline="-21164" sz="1575" spc="-277" b="1">
                <a:solidFill>
                  <a:srgbClr val="FFFFFF"/>
                </a:solidFill>
                <a:latin typeface="Calibri"/>
                <a:cs typeface="Calibri"/>
              </a:rPr>
              <a:t>ly</a:t>
            </a:r>
            <a:r>
              <a:rPr dirty="0" sz="1050" spc="-185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baseline="-21164" sz="1575" spc="-277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sz="1050" spc="-185" b="1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dirty="0" baseline="-21164" sz="1575" spc="-277" b="1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endParaRPr baseline="-21164" sz="1575">
              <a:latin typeface="Calibri"/>
              <a:cs typeface="Calibri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9007347" y="6504940"/>
            <a:ext cx="696595" cy="293370"/>
          </a:xfrm>
          <a:prstGeom prst="rect">
            <a:avLst/>
          </a:prstGeom>
        </p:spPr>
        <p:txBody>
          <a:bodyPr wrap="square" lIns="0" tIns="65404" rIns="0" bIns="0" rtlCol="0" vert="horz">
            <a:spAutoFit/>
          </a:bodyPr>
          <a:lstStyle/>
          <a:p>
            <a:pPr marL="54610" marR="30480" indent="-17145">
              <a:lnSpc>
                <a:spcPct val="67100"/>
              </a:lnSpc>
              <a:spcBef>
                <a:spcPts val="515"/>
              </a:spcBef>
            </a:pPr>
            <a:r>
              <a:rPr dirty="0" sz="1050" spc="-10" b="1">
                <a:solidFill>
                  <a:srgbClr val="FFFFFF"/>
                </a:solidFill>
                <a:latin typeface="Calibri"/>
                <a:cs typeface="Calibri"/>
              </a:rPr>
              <a:t>Alternative </a:t>
            </a:r>
            <a:r>
              <a:rPr dirty="0" sz="1050" spc="-160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baseline="-21164" sz="1575" spc="-240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sz="1050" spc="-160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baseline="-21164" sz="1575" spc="-240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sz="1050" spc="-160" b="1">
                <a:solidFill>
                  <a:srgbClr val="FFFFFF"/>
                </a:solidFill>
                <a:latin typeface="Calibri"/>
                <a:cs typeface="Calibri"/>
              </a:rPr>
              <a:t>lu</a:t>
            </a:r>
            <a:r>
              <a:rPr dirty="0" baseline="-21164" sz="1575" spc="-240" b="1">
                <a:solidFill>
                  <a:srgbClr val="FFFFFF"/>
                </a:solidFill>
                <a:latin typeface="Calibri"/>
                <a:cs typeface="Calibri"/>
              </a:rPr>
              <a:t>lu</a:t>
            </a:r>
            <a:r>
              <a:rPr dirty="0" sz="1050" spc="-160" b="1">
                <a:solidFill>
                  <a:srgbClr val="FFFFFF"/>
                </a:solidFill>
                <a:latin typeface="Calibri"/>
                <a:cs typeface="Calibri"/>
              </a:rPr>
              <a:t>ti</a:t>
            </a:r>
            <a:r>
              <a:rPr dirty="0" baseline="-21164" sz="1575" spc="-240" b="1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dirty="0" sz="1050" spc="-160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baseline="-21164" sz="1575" spc="-240" b="1">
                <a:solidFill>
                  <a:srgbClr val="FFFFFF"/>
                </a:solidFill>
                <a:latin typeface="Calibri"/>
                <a:cs typeface="Calibri"/>
              </a:rPr>
              <a:t>io</a:t>
            </a:r>
            <a:r>
              <a:rPr dirty="0" sz="1050" spc="-160" b="1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dirty="0" baseline="-21164" sz="1575" spc="-240" b="1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endParaRPr baseline="-21164" sz="1575">
              <a:latin typeface="Calibri"/>
              <a:cs typeface="Calibri"/>
            </a:endParaRPr>
          </a:p>
        </p:txBody>
      </p:sp>
      <p:sp>
        <p:nvSpPr>
          <p:cNvPr id="14" name="object 14" descr=""/>
          <p:cNvSpPr/>
          <p:nvPr/>
        </p:nvSpPr>
        <p:spPr>
          <a:xfrm>
            <a:off x="10164318" y="6496050"/>
            <a:ext cx="1434465" cy="361950"/>
          </a:xfrm>
          <a:custGeom>
            <a:avLst/>
            <a:gdLst/>
            <a:ahLst/>
            <a:cxnLst/>
            <a:rect l="l" t="t" r="r" b="b"/>
            <a:pathLst>
              <a:path w="1434465" h="361950">
                <a:moveTo>
                  <a:pt x="1434083" y="0"/>
                </a:moveTo>
                <a:lnTo>
                  <a:pt x="90424" y="0"/>
                </a:lnTo>
                <a:lnTo>
                  <a:pt x="0" y="361949"/>
                </a:lnTo>
                <a:lnTo>
                  <a:pt x="1343532" y="361949"/>
                </a:lnTo>
                <a:lnTo>
                  <a:pt x="1434083" y="0"/>
                </a:lnTo>
                <a:close/>
              </a:path>
            </a:pathLst>
          </a:custGeom>
          <a:solidFill>
            <a:srgbClr val="2C716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 descr=""/>
          <p:cNvSpPr txBox="1"/>
          <p:nvPr/>
        </p:nvSpPr>
        <p:spPr>
          <a:xfrm>
            <a:off x="10567161" y="6589521"/>
            <a:ext cx="629285" cy="1854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50" spc="-10" b="1">
                <a:solidFill>
                  <a:srgbClr val="FFFFFF"/>
                </a:solidFill>
                <a:latin typeface="Calibri"/>
                <a:cs typeface="Calibri"/>
              </a:rPr>
              <a:t>Conclusion</a:t>
            </a:r>
            <a:endParaRPr sz="1050">
              <a:latin typeface="Calibri"/>
              <a:cs typeface="Calibri"/>
            </a:endParaRPr>
          </a:p>
        </p:txBody>
      </p:sp>
      <p:graphicFrame>
        <p:nvGraphicFramePr>
          <p:cNvPr id="16" name="object 16" descr=""/>
          <p:cNvGraphicFramePr>
            <a:graphicFrameLocks noGrp="1"/>
          </p:cNvGraphicFramePr>
          <p:nvPr/>
        </p:nvGraphicFramePr>
        <p:xfrm>
          <a:off x="606615" y="3885793"/>
          <a:ext cx="11177270" cy="17907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13305"/>
                <a:gridCol w="1151890"/>
                <a:gridCol w="448310"/>
                <a:gridCol w="2457450"/>
                <a:gridCol w="982980"/>
                <a:gridCol w="301625"/>
                <a:gridCol w="2360295"/>
                <a:gridCol w="1084579"/>
              </a:tblGrid>
              <a:tr h="161290">
                <a:tc>
                  <a:txBody>
                    <a:bodyPr/>
                    <a:lstStyle/>
                    <a:p>
                      <a:pPr marL="45720">
                        <a:lnSpc>
                          <a:spcPts val="1110"/>
                        </a:lnSpc>
                        <a:spcBef>
                          <a:spcPts val="30"/>
                        </a:spcBef>
                      </a:pPr>
                      <a:r>
                        <a:rPr dirty="0" sz="95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Transaction</a:t>
                      </a:r>
                      <a:r>
                        <a:rPr dirty="0" sz="950" spc="19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950" spc="-1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Assumptions</a:t>
                      </a:r>
                      <a:endParaRPr sz="950">
                        <a:latin typeface="Arial"/>
                        <a:cs typeface="Arial"/>
                      </a:endParaRPr>
                    </a:p>
                  </a:txBody>
                  <a:tcPr marL="0" marR="0" marB="0" marT="3810"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00999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00999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  <a:tabLst>
                          <a:tab pos="3440429" algn="l"/>
                        </a:tabLst>
                      </a:pPr>
                      <a:r>
                        <a:rPr dirty="0" u="sng" sz="950" spc="-20" b="1">
                          <a:solidFill>
                            <a:srgbClr val="FFFFFF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cs typeface="Arial"/>
                        </a:rPr>
                        <a:t> </a:t>
                      </a:r>
                      <a:r>
                        <a:rPr dirty="0" u="sng" sz="950" b="1">
                          <a:solidFill>
                            <a:srgbClr val="FFFFFF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cs typeface="Arial"/>
                        </a:rPr>
                        <a:t>Form</a:t>
                      </a:r>
                      <a:r>
                        <a:rPr dirty="0" u="sng" sz="950" spc="100" b="1">
                          <a:solidFill>
                            <a:srgbClr val="FFFFFF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cs typeface="Arial"/>
                        </a:rPr>
                        <a:t> </a:t>
                      </a:r>
                      <a:r>
                        <a:rPr dirty="0" u="sng" sz="950" b="1">
                          <a:solidFill>
                            <a:srgbClr val="FFFFFF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cs typeface="Arial"/>
                        </a:rPr>
                        <a:t>of</a:t>
                      </a:r>
                      <a:r>
                        <a:rPr dirty="0" u="sng" sz="950" spc="40" b="1">
                          <a:solidFill>
                            <a:srgbClr val="FFFFFF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cs typeface="Arial"/>
                        </a:rPr>
                        <a:t> </a:t>
                      </a:r>
                      <a:r>
                        <a:rPr dirty="0" u="sng" sz="950" spc="-10" b="1">
                          <a:solidFill>
                            <a:srgbClr val="FFFFFF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cs typeface="Arial"/>
                        </a:rPr>
                        <a:t>Consideration</a:t>
                      </a:r>
                      <a:r>
                        <a:rPr dirty="0" u="sng" sz="950" b="1">
                          <a:solidFill>
                            <a:srgbClr val="FFFFFF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cs typeface="Arial"/>
                        </a:rPr>
                        <a:t>	</a:t>
                      </a:r>
                      <a:endParaRPr sz="950">
                        <a:latin typeface="Arial"/>
                        <a:cs typeface="Arial"/>
                      </a:endParaRPr>
                    </a:p>
                  </a:txBody>
                  <a:tcPr marL="0" marR="0" marB="0" marT="3810">
                    <a:solidFill>
                      <a:srgbClr val="009999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  <a:tabLst>
                          <a:tab pos="3435350" algn="l"/>
                        </a:tabLst>
                      </a:pPr>
                      <a:r>
                        <a:rPr dirty="0" u="sng" sz="950" spc="-15" b="1">
                          <a:solidFill>
                            <a:srgbClr val="FFFFFF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cs typeface="Arial"/>
                        </a:rPr>
                        <a:t> </a:t>
                      </a:r>
                      <a:r>
                        <a:rPr dirty="0" u="sng" sz="950" b="1">
                          <a:solidFill>
                            <a:srgbClr val="FFFFFF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cs typeface="Arial"/>
                        </a:rPr>
                        <a:t>Purchase</a:t>
                      </a:r>
                      <a:r>
                        <a:rPr dirty="0" u="sng" sz="950" spc="150" b="1">
                          <a:solidFill>
                            <a:srgbClr val="FFFFFF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cs typeface="Arial"/>
                        </a:rPr>
                        <a:t> </a:t>
                      </a:r>
                      <a:r>
                        <a:rPr dirty="0" u="sng" sz="950" b="1">
                          <a:solidFill>
                            <a:srgbClr val="FFFFFF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cs typeface="Arial"/>
                        </a:rPr>
                        <a:t>Price</a:t>
                      </a:r>
                      <a:r>
                        <a:rPr dirty="0" u="sng" sz="950" spc="145" b="1">
                          <a:solidFill>
                            <a:srgbClr val="FFFFFF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cs typeface="Arial"/>
                        </a:rPr>
                        <a:t> </a:t>
                      </a:r>
                      <a:r>
                        <a:rPr dirty="0" u="sng" sz="950" spc="-10" b="1">
                          <a:solidFill>
                            <a:srgbClr val="FFFFFF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cs typeface="Arial"/>
                        </a:rPr>
                        <a:t>Accounting</a:t>
                      </a:r>
                      <a:r>
                        <a:rPr dirty="0" u="sng" sz="950" b="1">
                          <a:solidFill>
                            <a:srgbClr val="FFFFFF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cs typeface="Arial"/>
                        </a:rPr>
                        <a:t>	</a:t>
                      </a:r>
                      <a:endParaRPr sz="950">
                        <a:latin typeface="Arial"/>
                        <a:cs typeface="Arial"/>
                      </a:endParaRPr>
                    </a:p>
                  </a:txBody>
                  <a:tcPr marL="0" marR="0" marB="0" marT="2540">
                    <a:solidFill>
                      <a:srgbClr val="009999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62560">
                <a:tc>
                  <a:txBody>
                    <a:bodyPr/>
                    <a:lstStyle/>
                    <a:p>
                      <a:pPr marL="45720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dirty="0" sz="950">
                          <a:latin typeface="Arial MT"/>
                          <a:cs typeface="Arial MT"/>
                        </a:rPr>
                        <a:t>Offer</a:t>
                      </a:r>
                      <a:r>
                        <a:rPr dirty="0" sz="950" spc="2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50">
                          <a:latin typeface="Arial MT"/>
                          <a:cs typeface="Arial MT"/>
                        </a:rPr>
                        <a:t>Price</a:t>
                      </a:r>
                      <a:r>
                        <a:rPr dirty="0" sz="950" spc="3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50">
                          <a:latin typeface="Arial MT"/>
                          <a:cs typeface="Arial MT"/>
                        </a:rPr>
                        <a:t>Per</a:t>
                      </a:r>
                      <a:r>
                        <a:rPr dirty="0" sz="950" spc="3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50" spc="-20">
                          <a:latin typeface="Arial MT"/>
                          <a:cs typeface="Arial MT"/>
                        </a:rPr>
                        <a:t>Share</a:t>
                      </a:r>
                      <a:endParaRPr sz="950">
                        <a:latin typeface="Arial MT"/>
                        <a:cs typeface="Arial MT"/>
                      </a:endParaRPr>
                    </a:p>
                  </a:txBody>
                  <a:tcPr marL="0" marR="0" marB="0" marT="8255"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r" marR="56515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dirty="0" sz="950" spc="-10">
                          <a:latin typeface="Arial MT"/>
                          <a:cs typeface="Arial MT"/>
                        </a:rPr>
                        <a:t>$10.17</a:t>
                      </a:r>
                      <a:endParaRPr sz="950">
                        <a:latin typeface="Arial MT"/>
                        <a:cs typeface="Arial MT"/>
                      </a:endParaRPr>
                    </a:p>
                  </a:txBody>
                  <a:tcPr marL="0" marR="0" marB="0" marT="8255"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marL="20955">
                        <a:lnSpc>
                          <a:spcPct val="100000"/>
                        </a:lnSpc>
                        <a:spcBef>
                          <a:spcPts val="30"/>
                        </a:spcBef>
                        <a:tabLst>
                          <a:tab pos="3020060" algn="l"/>
                        </a:tabLst>
                      </a:pPr>
                      <a:r>
                        <a:rPr dirty="0" sz="950">
                          <a:latin typeface="Arial MT"/>
                          <a:cs typeface="Arial MT"/>
                        </a:rPr>
                        <a:t>%</a:t>
                      </a:r>
                      <a:r>
                        <a:rPr dirty="0" sz="950" spc="8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50" spc="-10">
                          <a:latin typeface="Arial MT"/>
                          <a:cs typeface="Arial MT"/>
                        </a:rPr>
                        <a:t>Stock</a:t>
                      </a:r>
                      <a:r>
                        <a:rPr dirty="0" sz="950">
                          <a:latin typeface="Arial MT"/>
                          <a:cs typeface="Arial MT"/>
                        </a:rPr>
                        <a:t>	</a:t>
                      </a:r>
                      <a:r>
                        <a:rPr dirty="0" sz="950" spc="-20">
                          <a:latin typeface="Arial MT"/>
                          <a:cs typeface="Arial MT"/>
                        </a:rPr>
                        <a:t>10.0%</a:t>
                      </a:r>
                      <a:endParaRPr sz="950">
                        <a:latin typeface="Arial MT"/>
                        <a:cs typeface="Arial MT"/>
                      </a:endParaRPr>
                    </a:p>
                  </a:txBody>
                  <a:tcPr marL="0" marR="0" marB="0" marT="381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marL="24765">
                        <a:lnSpc>
                          <a:spcPct val="100000"/>
                        </a:lnSpc>
                        <a:spcBef>
                          <a:spcPts val="25"/>
                        </a:spcBef>
                        <a:tabLst>
                          <a:tab pos="2997200" algn="l"/>
                        </a:tabLst>
                      </a:pPr>
                      <a:r>
                        <a:rPr dirty="0" sz="950">
                          <a:latin typeface="Arial MT"/>
                          <a:cs typeface="Arial MT"/>
                        </a:rPr>
                        <a:t>Offer</a:t>
                      </a:r>
                      <a:r>
                        <a:rPr dirty="0" sz="950" spc="-6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50" spc="-10">
                          <a:latin typeface="Arial MT"/>
                          <a:cs typeface="Arial MT"/>
                        </a:rPr>
                        <a:t>Value</a:t>
                      </a:r>
                      <a:r>
                        <a:rPr dirty="0" sz="950">
                          <a:latin typeface="Arial MT"/>
                          <a:cs typeface="Arial MT"/>
                        </a:rPr>
                        <a:t>	</a:t>
                      </a:r>
                      <a:r>
                        <a:rPr dirty="0" sz="950" spc="-10">
                          <a:latin typeface="Arial MT"/>
                          <a:cs typeface="Arial MT"/>
                        </a:rPr>
                        <a:t>$1,571</a:t>
                      </a:r>
                      <a:endParaRPr sz="950">
                        <a:latin typeface="Arial MT"/>
                        <a:cs typeface="Arial MT"/>
                      </a:endParaRPr>
                    </a:p>
                  </a:txBody>
                  <a:tcPr marL="0" marR="0" marB="0" marT="3175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55575">
                <a:tc>
                  <a:txBody>
                    <a:bodyPr/>
                    <a:lstStyle/>
                    <a:p>
                      <a:pPr marL="45720">
                        <a:lnSpc>
                          <a:spcPts val="1110"/>
                        </a:lnSpc>
                        <a:spcBef>
                          <a:spcPts val="35"/>
                        </a:spcBef>
                      </a:pPr>
                      <a:r>
                        <a:rPr dirty="0" sz="950">
                          <a:latin typeface="Arial MT"/>
                          <a:cs typeface="Arial MT"/>
                        </a:rPr>
                        <a:t>%</a:t>
                      </a:r>
                      <a:r>
                        <a:rPr dirty="0" sz="950" spc="3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50">
                          <a:latin typeface="Arial MT"/>
                          <a:cs typeface="Arial MT"/>
                        </a:rPr>
                        <a:t>Offer</a:t>
                      </a:r>
                      <a:r>
                        <a:rPr dirty="0" sz="950" spc="-1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50" spc="-10">
                          <a:latin typeface="Arial MT"/>
                          <a:cs typeface="Arial MT"/>
                        </a:rPr>
                        <a:t>Premium</a:t>
                      </a:r>
                      <a:endParaRPr sz="950">
                        <a:latin typeface="Arial MT"/>
                        <a:cs typeface="Arial MT"/>
                      </a:endParaRPr>
                    </a:p>
                  </a:txBody>
                  <a:tcPr marL="0" marR="0" marB="0" marT="4445"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62865">
                        <a:lnSpc>
                          <a:spcPts val="1110"/>
                        </a:lnSpc>
                        <a:spcBef>
                          <a:spcPts val="35"/>
                        </a:spcBef>
                      </a:pPr>
                      <a:r>
                        <a:rPr dirty="0" sz="950" spc="-10">
                          <a:latin typeface="Arial MT"/>
                          <a:cs typeface="Arial MT"/>
                        </a:rPr>
                        <a:t>30.0%</a:t>
                      </a:r>
                      <a:endParaRPr sz="950">
                        <a:latin typeface="Arial MT"/>
                        <a:cs typeface="Arial MT"/>
                      </a:endParaRPr>
                    </a:p>
                  </a:txBody>
                  <a:tcPr marL="0" marR="0" marB="0" marT="4445"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marL="20955">
                        <a:lnSpc>
                          <a:spcPts val="1090"/>
                        </a:lnSpc>
                        <a:spcBef>
                          <a:spcPts val="35"/>
                        </a:spcBef>
                        <a:tabLst>
                          <a:tab pos="3020060" algn="l"/>
                        </a:tabLst>
                      </a:pPr>
                      <a:r>
                        <a:rPr dirty="0" sz="950">
                          <a:latin typeface="Arial MT"/>
                          <a:cs typeface="Arial MT"/>
                        </a:rPr>
                        <a:t>%</a:t>
                      </a:r>
                      <a:r>
                        <a:rPr dirty="0" sz="950" spc="8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50" spc="-20">
                          <a:latin typeface="Arial MT"/>
                          <a:cs typeface="Arial MT"/>
                        </a:rPr>
                        <a:t>Cash</a:t>
                      </a:r>
                      <a:r>
                        <a:rPr dirty="0" sz="950">
                          <a:latin typeface="Arial MT"/>
                          <a:cs typeface="Arial MT"/>
                        </a:rPr>
                        <a:t>	</a:t>
                      </a:r>
                      <a:r>
                        <a:rPr dirty="0" sz="950" spc="-20">
                          <a:latin typeface="Arial MT"/>
                          <a:cs typeface="Arial MT"/>
                        </a:rPr>
                        <a:t>90.0%</a:t>
                      </a:r>
                      <a:endParaRPr sz="950">
                        <a:latin typeface="Arial MT"/>
                        <a:cs typeface="Arial MT"/>
                      </a:endParaRPr>
                    </a:p>
                  </a:txBody>
                  <a:tcPr marL="0" marR="0" marB="0" marT="4445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marL="24765">
                        <a:lnSpc>
                          <a:spcPts val="1115"/>
                        </a:lnSpc>
                        <a:spcBef>
                          <a:spcPts val="15"/>
                        </a:spcBef>
                        <a:tabLst>
                          <a:tab pos="3302000" algn="l"/>
                        </a:tabLst>
                      </a:pPr>
                      <a:r>
                        <a:rPr dirty="0" sz="950">
                          <a:latin typeface="Arial MT"/>
                          <a:cs typeface="Arial MT"/>
                        </a:rPr>
                        <a:t>Less:</a:t>
                      </a:r>
                      <a:r>
                        <a:rPr dirty="0" sz="950" spc="7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50">
                          <a:latin typeface="Arial MT"/>
                          <a:cs typeface="Arial MT"/>
                        </a:rPr>
                        <a:t>Net</a:t>
                      </a:r>
                      <a:r>
                        <a:rPr dirty="0" sz="950" spc="8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50">
                          <a:latin typeface="Arial MT"/>
                          <a:cs typeface="Arial MT"/>
                        </a:rPr>
                        <a:t>Tangible</a:t>
                      </a:r>
                      <a:r>
                        <a:rPr dirty="0" sz="950" spc="3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50">
                          <a:latin typeface="Arial MT"/>
                          <a:cs typeface="Arial MT"/>
                        </a:rPr>
                        <a:t>Book</a:t>
                      </a:r>
                      <a:r>
                        <a:rPr dirty="0" sz="950" spc="8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50" spc="-10">
                          <a:latin typeface="Arial MT"/>
                          <a:cs typeface="Arial MT"/>
                        </a:rPr>
                        <a:t>Value</a:t>
                      </a:r>
                      <a:r>
                        <a:rPr dirty="0" sz="950">
                          <a:latin typeface="Arial MT"/>
                          <a:cs typeface="Arial MT"/>
                        </a:rPr>
                        <a:t>	</a:t>
                      </a:r>
                      <a:r>
                        <a:rPr dirty="0" sz="950" spc="-50">
                          <a:latin typeface="Arial MT"/>
                          <a:cs typeface="Arial MT"/>
                        </a:rPr>
                        <a:t>6</a:t>
                      </a:r>
                      <a:endParaRPr sz="950">
                        <a:latin typeface="Arial MT"/>
                        <a:cs typeface="Arial MT"/>
                      </a:endParaRPr>
                    </a:p>
                  </a:txBody>
                  <a:tcPr marL="0" marR="0" marB="0" marT="1905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67640">
                <a:tc>
                  <a:txBody>
                    <a:bodyPr/>
                    <a:lstStyle/>
                    <a:p>
                      <a:pPr marL="45720">
                        <a:lnSpc>
                          <a:spcPts val="1135"/>
                        </a:lnSpc>
                        <a:spcBef>
                          <a:spcPts val="65"/>
                        </a:spcBef>
                      </a:pPr>
                      <a:r>
                        <a:rPr dirty="0" sz="950" b="1">
                          <a:latin typeface="Arial"/>
                          <a:cs typeface="Arial"/>
                        </a:rPr>
                        <a:t>Offer</a:t>
                      </a:r>
                      <a:r>
                        <a:rPr dirty="0" sz="950" spc="7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950" spc="-10" b="1">
                          <a:latin typeface="Arial"/>
                          <a:cs typeface="Arial"/>
                        </a:rPr>
                        <a:t>Value</a:t>
                      </a:r>
                      <a:endParaRPr sz="950">
                        <a:latin typeface="Arial"/>
                        <a:cs typeface="Arial"/>
                      </a:endParaRPr>
                    </a:p>
                  </a:txBody>
                  <a:tcPr marL="0" marR="0" marB="0" marT="8255"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r" marR="56515">
                        <a:lnSpc>
                          <a:spcPts val="1135"/>
                        </a:lnSpc>
                        <a:spcBef>
                          <a:spcPts val="65"/>
                        </a:spcBef>
                      </a:pPr>
                      <a:r>
                        <a:rPr dirty="0" sz="950" spc="-10" b="1">
                          <a:latin typeface="Arial"/>
                          <a:cs typeface="Arial"/>
                        </a:rPr>
                        <a:t>$1,571</a:t>
                      </a:r>
                      <a:endParaRPr sz="950">
                        <a:latin typeface="Arial"/>
                        <a:cs typeface="Arial"/>
                      </a:endParaRPr>
                    </a:p>
                  </a:txBody>
                  <a:tcPr marL="0" marR="0" marB="0" marT="8255"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marL="24765">
                        <a:lnSpc>
                          <a:spcPct val="100000"/>
                        </a:lnSpc>
                        <a:spcBef>
                          <a:spcPts val="60"/>
                        </a:spcBef>
                        <a:tabLst>
                          <a:tab pos="2997200" algn="l"/>
                        </a:tabLst>
                      </a:pPr>
                      <a:r>
                        <a:rPr dirty="0" sz="950" b="1">
                          <a:latin typeface="Arial"/>
                          <a:cs typeface="Arial"/>
                        </a:rPr>
                        <a:t>Purchase</a:t>
                      </a:r>
                      <a:r>
                        <a:rPr dirty="0" sz="950" spc="15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950" spc="-10" b="1">
                          <a:latin typeface="Arial"/>
                          <a:cs typeface="Arial"/>
                        </a:rPr>
                        <a:t>Premium</a:t>
                      </a:r>
                      <a:r>
                        <a:rPr dirty="0" sz="950" b="1">
                          <a:latin typeface="Arial"/>
                          <a:cs typeface="Arial"/>
                        </a:rPr>
                        <a:t>	</a:t>
                      </a:r>
                      <a:r>
                        <a:rPr dirty="0" sz="950" spc="-10" b="1">
                          <a:latin typeface="Arial"/>
                          <a:cs typeface="Arial"/>
                        </a:rPr>
                        <a:t>$1,577</a:t>
                      </a:r>
                      <a:endParaRPr sz="950">
                        <a:latin typeface="Arial"/>
                        <a:cs typeface="Arial"/>
                      </a:endParaRPr>
                    </a:p>
                  </a:txBody>
                  <a:tcPr marL="0" marR="0" marB="0" marT="7620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549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marL="24765">
                        <a:lnSpc>
                          <a:spcPts val="1110"/>
                        </a:lnSpc>
                        <a:spcBef>
                          <a:spcPts val="10"/>
                        </a:spcBef>
                        <a:tabLst>
                          <a:tab pos="3130550" algn="l"/>
                        </a:tabLst>
                      </a:pPr>
                      <a:r>
                        <a:rPr dirty="0" sz="950">
                          <a:latin typeface="Arial MT"/>
                          <a:cs typeface="Arial MT"/>
                        </a:rPr>
                        <a:t>Less:</a:t>
                      </a:r>
                      <a:r>
                        <a:rPr dirty="0" sz="950" spc="20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50">
                          <a:latin typeface="Arial MT"/>
                          <a:cs typeface="Arial MT"/>
                        </a:rPr>
                        <a:t>PP&amp;E</a:t>
                      </a:r>
                      <a:r>
                        <a:rPr dirty="0" sz="950" spc="19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50">
                          <a:latin typeface="Arial MT"/>
                          <a:cs typeface="Arial MT"/>
                        </a:rPr>
                        <a:t>Write-</a:t>
                      </a:r>
                      <a:r>
                        <a:rPr dirty="0" sz="950" spc="-25">
                          <a:latin typeface="Arial MT"/>
                          <a:cs typeface="Arial MT"/>
                        </a:rPr>
                        <a:t>Up</a:t>
                      </a:r>
                      <a:r>
                        <a:rPr dirty="0" sz="950">
                          <a:latin typeface="Arial MT"/>
                          <a:cs typeface="Arial MT"/>
                        </a:rPr>
                        <a:t>	</a:t>
                      </a:r>
                      <a:r>
                        <a:rPr dirty="0" sz="950" spc="-10">
                          <a:latin typeface="Arial MT"/>
                          <a:cs typeface="Arial MT"/>
                        </a:rPr>
                        <a:t>(394)</a:t>
                      </a:r>
                      <a:endParaRPr sz="950">
                        <a:latin typeface="Arial MT"/>
                        <a:cs typeface="Arial MT"/>
                      </a:endParaRPr>
                    </a:p>
                  </a:txBody>
                  <a:tcPr marL="0" marR="0" marB="0" marT="127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72085">
                <a:tc>
                  <a:txBody>
                    <a:bodyPr/>
                    <a:lstStyle/>
                    <a:p>
                      <a:pPr marL="45720">
                        <a:lnSpc>
                          <a:spcPts val="1110"/>
                        </a:lnSpc>
                        <a:spcBef>
                          <a:spcPts val="105"/>
                        </a:spcBef>
                      </a:pPr>
                      <a:r>
                        <a:rPr dirty="0" sz="95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Cash</a:t>
                      </a:r>
                      <a:r>
                        <a:rPr dirty="0" sz="950" spc="13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95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Consideration</a:t>
                      </a:r>
                      <a:r>
                        <a:rPr dirty="0" sz="950" spc="13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95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(All-Debt</a:t>
                      </a:r>
                      <a:r>
                        <a:rPr dirty="0" sz="950" spc="9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950" spc="-1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Funded)</a:t>
                      </a:r>
                      <a:endParaRPr sz="950">
                        <a:latin typeface="Arial"/>
                        <a:cs typeface="Arial"/>
                      </a:endParaRPr>
                    </a:p>
                  </a:txBody>
                  <a:tcPr marL="0" marR="0" marB="0" marT="13335"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00999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00999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5"/>
                        </a:spcBef>
                        <a:tabLst>
                          <a:tab pos="3440429" algn="l"/>
                        </a:tabLst>
                      </a:pPr>
                      <a:r>
                        <a:rPr dirty="0" u="sng" sz="950" spc="-25" b="1">
                          <a:solidFill>
                            <a:srgbClr val="FFFFFF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cs typeface="Arial"/>
                        </a:rPr>
                        <a:t> </a:t>
                      </a:r>
                      <a:r>
                        <a:rPr dirty="0" u="sng" sz="950" b="1">
                          <a:solidFill>
                            <a:srgbClr val="FFFFFF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cs typeface="Arial"/>
                        </a:rPr>
                        <a:t>Stock</a:t>
                      </a:r>
                      <a:r>
                        <a:rPr dirty="0" u="sng" sz="950" spc="45" b="1">
                          <a:solidFill>
                            <a:srgbClr val="FFFFFF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cs typeface="Arial"/>
                        </a:rPr>
                        <a:t> </a:t>
                      </a:r>
                      <a:r>
                        <a:rPr dirty="0" u="sng" sz="950" spc="-10" b="1">
                          <a:solidFill>
                            <a:srgbClr val="FFFFFF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cs typeface="Arial"/>
                        </a:rPr>
                        <a:t>Consideration</a:t>
                      </a:r>
                      <a:r>
                        <a:rPr dirty="0" u="sng" sz="950" b="1">
                          <a:solidFill>
                            <a:srgbClr val="FFFFFF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cs typeface="Arial"/>
                        </a:rPr>
                        <a:t>	</a:t>
                      </a:r>
                      <a:endParaRPr sz="950">
                        <a:latin typeface="Arial"/>
                        <a:cs typeface="Arial"/>
                      </a:endParaRPr>
                    </a:p>
                  </a:txBody>
                  <a:tcPr marL="0" marR="0" marB="0" marT="13335">
                    <a:solidFill>
                      <a:srgbClr val="009999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marL="24765">
                        <a:lnSpc>
                          <a:spcPct val="100000"/>
                        </a:lnSpc>
                        <a:spcBef>
                          <a:spcPts val="60"/>
                        </a:spcBef>
                        <a:tabLst>
                          <a:tab pos="3130550" algn="l"/>
                        </a:tabLst>
                      </a:pPr>
                      <a:r>
                        <a:rPr dirty="0" sz="950">
                          <a:latin typeface="Arial MT"/>
                          <a:cs typeface="Arial MT"/>
                        </a:rPr>
                        <a:t>Less:</a:t>
                      </a:r>
                      <a:r>
                        <a:rPr dirty="0" sz="950" spc="14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50">
                          <a:latin typeface="Arial MT"/>
                          <a:cs typeface="Arial MT"/>
                        </a:rPr>
                        <a:t>Intangibles</a:t>
                      </a:r>
                      <a:r>
                        <a:rPr dirty="0" sz="950" spc="15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50">
                          <a:latin typeface="Arial MT"/>
                          <a:cs typeface="Arial MT"/>
                        </a:rPr>
                        <a:t>Write-</a:t>
                      </a:r>
                      <a:r>
                        <a:rPr dirty="0" sz="950" spc="-25">
                          <a:latin typeface="Arial MT"/>
                          <a:cs typeface="Arial MT"/>
                        </a:rPr>
                        <a:t>Up</a:t>
                      </a:r>
                      <a:r>
                        <a:rPr dirty="0" sz="950">
                          <a:latin typeface="Arial MT"/>
                          <a:cs typeface="Arial MT"/>
                        </a:rPr>
                        <a:t>	</a:t>
                      </a:r>
                      <a:r>
                        <a:rPr dirty="0" sz="950" spc="-10">
                          <a:latin typeface="Arial MT"/>
                          <a:cs typeface="Arial MT"/>
                        </a:rPr>
                        <a:t>(158)</a:t>
                      </a:r>
                      <a:endParaRPr sz="950">
                        <a:latin typeface="Arial MT"/>
                        <a:cs typeface="Arial MT"/>
                      </a:endParaRPr>
                    </a:p>
                  </a:txBody>
                  <a:tcPr marL="0" marR="0" marB="0" marT="762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51130">
                <a:tc>
                  <a:txBody>
                    <a:bodyPr/>
                    <a:lstStyle/>
                    <a:p>
                      <a:pPr marL="45720">
                        <a:lnSpc>
                          <a:spcPts val="1065"/>
                        </a:lnSpc>
                        <a:spcBef>
                          <a:spcPts val="30"/>
                        </a:spcBef>
                      </a:pPr>
                      <a:r>
                        <a:rPr dirty="0" sz="950">
                          <a:latin typeface="Arial MT"/>
                          <a:cs typeface="Arial MT"/>
                        </a:rPr>
                        <a:t>Offer</a:t>
                      </a:r>
                      <a:r>
                        <a:rPr dirty="0" sz="950" spc="-6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50" spc="-10">
                          <a:latin typeface="Arial MT"/>
                          <a:cs typeface="Arial MT"/>
                        </a:rPr>
                        <a:t>Value</a:t>
                      </a:r>
                      <a:endParaRPr sz="950">
                        <a:latin typeface="Arial MT"/>
                        <a:cs typeface="Arial MT"/>
                      </a:endParaRPr>
                    </a:p>
                  </a:txBody>
                  <a:tcPr marL="0" marR="0" marB="0" marT="3810"/>
                </a:tc>
                <a:tc>
                  <a:txBody>
                    <a:bodyPr/>
                    <a:lstStyle/>
                    <a:p>
                      <a:pPr algn="r" marR="56515">
                        <a:lnSpc>
                          <a:spcPts val="1065"/>
                        </a:lnSpc>
                        <a:spcBef>
                          <a:spcPts val="30"/>
                        </a:spcBef>
                      </a:pPr>
                      <a:r>
                        <a:rPr dirty="0" sz="950" spc="-10">
                          <a:latin typeface="Arial MT"/>
                          <a:cs typeface="Arial MT"/>
                        </a:rPr>
                        <a:t>$1,571</a:t>
                      </a:r>
                      <a:endParaRPr sz="950">
                        <a:latin typeface="Arial MT"/>
                        <a:cs typeface="Arial MT"/>
                      </a:endParaRPr>
                    </a:p>
                  </a:txBody>
                  <a:tcPr marL="0" marR="0" marB="0" marT="3810"/>
                </a:tc>
                <a:tc gridSpan="2">
                  <a:txBody>
                    <a:bodyPr/>
                    <a:lstStyle/>
                    <a:p>
                      <a:pPr marL="469265">
                        <a:lnSpc>
                          <a:spcPts val="1065"/>
                        </a:lnSpc>
                        <a:spcBef>
                          <a:spcPts val="30"/>
                        </a:spcBef>
                      </a:pPr>
                      <a:r>
                        <a:rPr dirty="0" sz="950">
                          <a:latin typeface="Arial MT"/>
                          <a:cs typeface="Arial MT"/>
                        </a:rPr>
                        <a:t>Offer</a:t>
                      </a:r>
                      <a:r>
                        <a:rPr dirty="0" sz="950" spc="-6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50" spc="-10">
                          <a:latin typeface="Arial MT"/>
                          <a:cs typeface="Arial MT"/>
                        </a:rPr>
                        <a:t>Value</a:t>
                      </a:r>
                      <a:endParaRPr sz="950">
                        <a:latin typeface="Arial MT"/>
                        <a:cs typeface="Arial MT"/>
                      </a:endParaRPr>
                    </a:p>
                  </a:txBody>
                  <a:tcPr marL="0" marR="0" marB="0" marT="381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marL="543560">
                        <a:lnSpc>
                          <a:spcPts val="1065"/>
                        </a:lnSpc>
                        <a:spcBef>
                          <a:spcPts val="30"/>
                        </a:spcBef>
                      </a:pPr>
                      <a:r>
                        <a:rPr dirty="0" sz="950" spc="-10">
                          <a:latin typeface="Arial MT"/>
                          <a:cs typeface="Arial MT"/>
                        </a:rPr>
                        <a:t>$1,571</a:t>
                      </a:r>
                      <a:endParaRPr sz="950">
                        <a:latin typeface="Arial MT"/>
                        <a:cs typeface="Arial MT"/>
                      </a:endParaRPr>
                    </a:p>
                  </a:txBody>
                  <a:tcPr marL="0" marR="0" marB="0" marT="381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24765">
                        <a:lnSpc>
                          <a:spcPts val="1095"/>
                        </a:lnSpc>
                      </a:pPr>
                      <a:r>
                        <a:rPr dirty="0" sz="950">
                          <a:latin typeface="Arial MT"/>
                          <a:cs typeface="Arial MT"/>
                        </a:rPr>
                        <a:t>Plus:</a:t>
                      </a:r>
                      <a:r>
                        <a:rPr dirty="0" sz="950" spc="6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50">
                          <a:latin typeface="Arial MT"/>
                          <a:cs typeface="Arial MT"/>
                        </a:rPr>
                        <a:t>Deferred</a:t>
                      </a:r>
                      <a:r>
                        <a:rPr dirty="0" sz="950" spc="2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50">
                          <a:latin typeface="Arial MT"/>
                          <a:cs typeface="Arial MT"/>
                        </a:rPr>
                        <a:t>Tax</a:t>
                      </a:r>
                      <a:r>
                        <a:rPr dirty="0" sz="950" spc="7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50">
                          <a:latin typeface="Arial MT"/>
                          <a:cs typeface="Arial MT"/>
                        </a:rPr>
                        <a:t>Liability</a:t>
                      </a:r>
                      <a:r>
                        <a:rPr dirty="0" sz="950" spc="7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50" spc="-10">
                          <a:latin typeface="Arial MT"/>
                          <a:cs typeface="Arial MT"/>
                        </a:rPr>
                        <a:t>(DTL)</a:t>
                      </a:r>
                      <a:endParaRPr sz="950">
                        <a:latin typeface="Arial MT"/>
                        <a:cs typeface="Arial MT"/>
                      </a:endParaRPr>
                    </a:p>
                  </a:txBody>
                  <a:tcPr marL="0" marR="0" marB="0" marT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67310">
                        <a:lnSpc>
                          <a:spcPts val="1095"/>
                        </a:lnSpc>
                      </a:pPr>
                      <a:r>
                        <a:rPr dirty="0" sz="950" spc="-25">
                          <a:latin typeface="Arial MT"/>
                          <a:cs typeface="Arial MT"/>
                        </a:rPr>
                        <a:t>121</a:t>
                      </a:r>
                      <a:endParaRPr sz="950">
                        <a:latin typeface="Arial MT"/>
                        <a:cs typeface="Arial MT"/>
                      </a:endParaRPr>
                    </a:p>
                  </a:txBody>
                  <a:tcPr marL="0" marR="0" marB="0" marT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85420">
                <a:tc>
                  <a:txBody>
                    <a:bodyPr/>
                    <a:lstStyle/>
                    <a:p>
                      <a:pPr marL="45720">
                        <a:lnSpc>
                          <a:spcPct val="100000"/>
                        </a:lnSpc>
                        <a:spcBef>
                          <a:spcPts val="114"/>
                        </a:spcBef>
                      </a:pPr>
                      <a:r>
                        <a:rPr dirty="0" sz="950">
                          <a:latin typeface="Arial MT"/>
                          <a:cs typeface="Arial MT"/>
                        </a:rPr>
                        <a:t>%</a:t>
                      </a:r>
                      <a:r>
                        <a:rPr dirty="0" sz="950" spc="8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50" spc="-20">
                          <a:latin typeface="Arial MT"/>
                          <a:cs typeface="Arial MT"/>
                        </a:rPr>
                        <a:t>Cash</a:t>
                      </a:r>
                      <a:endParaRPr sz="950">
                        <a:latin typeface="Arial MT"/>
                        <a:cs typeface="Arial MT"/>
                      </a:endParaRPr>
                    </a:p>
                  </a:txBody>
                  <a:tcPr marL="0" marR="0" marB="0" marT="14604"/>
                </a:tc>
                <a:tc>
                  <a:txBody>
                    <a:bodyPr/>
                    <a:lstStyle/>
                    <a:p>
                      <a:pPr algn="r" marR="62865">
                        <a:lnSpc>
                          <a:spcPct val="100000"/>
                        </a:lnSpc>
                        <a:spcBef>
                          <a:spcPts val="114"/>
                        </a:spcBef>
                      </a:pPr>
                      <a:r>
                        <a:rPr dirty="0" sz="950" spc="-10">
                          <a:latin typeface="Arial MT"/>
                          <a:cs typeface="Arial MT"/>
                        </a:rPr>
                        <a:t>90.0%</a:t>
                      </a:r>
                      <a:endParaRPr sz="950">
                        <a:latin typeface="Arial MT"/>
                        <a:cs typeface="Arial MT"/>
                      </a:endParaRPr>
                    </a:p>
                  </a:txBody>
                  <a:tcPr marL="0" marR="0" marB="0" marT="14604"/>
                </a:tc>
                <a:tc gridSpan="2">
                  <a:txBody>
                    <a:bodyPr/>
                    <a:lstStyle/>
                    <a:p>
                      <a:pPr marL="469265">
                        <a:lnSpc>
                          <a:spcPct val="100000"/>
                        </a:lnSpc>
                        <a:spcBef>
                          <a:spcPts val="114"/>
                        </a:spcBef>
                      </a:pPr>
                      <a:r>
                        <a:rPr dirty="0" sz="950">
                          <a:latin typeface="Arial MT"/>
                          <a:cs typeface="Arial MT"/>
                        </a:rPr>
                        <a:t>%</a:t>
                      </a:r>
                      <a:r>
                        <a:rPr dirty="0" sz="950" spc="8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50" spc="-10">
                          <a:latin typeface="Arial MT"/>
                          <a:cs typeface="Arial MT"/>
                        </a:rPr>
                        <a:t>Stock</a:t>
                      </a:r>
                      <a:endParaRPr sz="950">
                        <a:latin typeface="Arial MT"/>
                        <a:cs typeface="Arial MT"/>
                      </a:endParaRPr>
                    </a:p>
                  </a:txBody>
                  <a:tcPr marL="0" marR="0" marB="0" marT="14604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marL="562610">
                        <a:lnSpc>
                          <a:spcPct val="100000"/>
                        </a:lnSpc>
                        <a:spcBef>
                          <a:spcPts val="114"/>
                        </a:spcBef>
                      </a:pPr>
                      <a:r>
                        <a:rPr dirty="0" sz="950" spc="-10">
                          <a:latin typeface="Arial MT"/>
                          <a:cs typeface="Arial MT"/>
                        </a:rPr>
                        <a:t>10.0%</a:t>
                      </a:r>
                      <a:endParaRPr sz="950">
                        <a:latin typeface="Arial MT"/>
                        <a:cs typeface="Arial MT"/>
                      </a:endParaRPr>
                    </a:p>
                  </a:txBody>
                  <a:tcPr marL="0" marR="0" marB="0" marT="14604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24765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dirty="0" sz="950" b="1">
                          <a:latin typeface="Arial"/>
                          <a:cs typeface="Arial"/>
                        </a:rPr>
                        <a:t>Goodwill</a:t>
                      </a:r>
                      <a:r>
                        <a:rPr dirty="0" sz="950" spc="27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950" spc="-10" b="1">
                          <a:latin typeface="Arial"/>
                          <a:cs typeface="Arial"/>
                        </a:rPr>
                        <a:t>Created</a:t>
                      </a:r>
                      <a:endParaRPr sz="950">
                        <a:latin typeface="Arial"/>
                        <a:cs typeface="Arial"/>
                      </a:endParaRPr>
                    </a:p>
                  </a:txBody>
                  <a:tcPr marL="0" marR="0" marB="0" marT="7620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r" marR="64769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dirty="0" sz="950" spc="-10" b="1">
                          <a:latin typeface="Arial"/>
                          <a:cs typeface="Arial"/>
                        </a:rPr>
                        <a:t>$1,146</a:t>
                      </a:r>
                      <a:endParaRPr sz="950">
                        <a:latin typeface="Arial"/>
                        <a:cs typeface="Arial"/>
                      </a:endParaRPr>
                    </a:p>
                  </a:txBody>
                  <a:tcPr marL="0" marR="0" marB="0" marT="7620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156845">
                <a:tc>
                  <a:txBody>
                    <a:bodyPr/>
                    <a:lstStyle/>
                    <a:p>
                      <a:pPr marL="45720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dirty="0" sz="950" b="1">
                          <a:latin typeface="Arial"/>
                          <a:cs typeface="Arial"/>
                        </a:rPr>
                        <a:t>Total</a:t>
                      </a:r>
                      <a:r>
                        <a:rPr dirty="0" sz="950" spc="16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950" b="1">
                          <a:latin typeface="Arial"/>
                          <a:cs typeface="Arial"/>
                        </a:rPr>
                        <a:t>Debt</a:t>
                      </a:r>
                      <a:r>
                        <a:rPr dirty="0" sz="950" spc="9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950" spc="-10" b="1">
                          <a:latin typeface="Arial"/>
                          <a:cs typeface="Arial"/>
                        </a:rPr>
                        <a:t>Financing</a:t>
                      </a:r>
                      <a:endParaRPr sz="950">
                        <a:latin typeface="Arial"/>
                        <a:cs typeface="Arial"/>
                      </a:endParaRPr>
                    </a:p>
                  </a:txBody>
                  <a:tcPr marL="0" marR="0" marB="0" marT="8255"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r" marR="56515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dirty="0" sz="950" spc="-10" b="1">
                          <a:latin typeface="Arial"/>
                          <a:cs typeface="Arial"/>
                        </a:rPr>
                        <a:t>$1,414</a:t>
                      </a:r>
                      <a:endParaRPr sz="950">
                        <a:latin typeface="Arial"/>
                        <a:cs typeface="Arial"/>
                      </a:endParaRPr>
                    </a:p>
                  </a:txBody>
                  <a:tcPr marL="0" marR="0" marB="0" marT="8255"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20955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dirty="0" sz="950" b="1">
                          <a:latin typeface="Arial"/>
                          <a:cs typeface="Arial"/>
                        </a:rPr>
                        <a:t>Stock</a:t>
                      </a:r>
                      <a:r>
                        <a:rPr dirty="0" sz="950" spc="6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950" spc="-10" b="1">
                          <a:latin typeface="Arial"/>
                          <a:cs typeface="Arial"/>
                        </a:rPr>
                        <a:t>Consideration</a:t>
                      </a:r>
                      <a:endParaRPr sz="950">
                        <a:latin typeface="Arial"/>
                        <a:cs typeface="Arial"/>
                      </a:endParaRPr>
                    </a:p>
                  </a:txBody>
                  <a:tcPr marL="0" marR="0" marB="0" marT="8255"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 gridSpan="2">
                  <a:txBody>
                    <a:bodyPr/>
                    <a:lstStyle/>
                    <a:p>
                      <a:pPr marL="648335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dirty="0" sz="950" spc="-20" b="1">
                          <a:latin typeface="Arial"/>
                          <a:cs typeface="Arial"/>
                        </a:rPr>
                        <a:t>$157</a:t>
                      </a:r>
                      <a:endParaRPr sz="950">
                        <a:latin typeface="Arial"/>
                        <a:cs typeface="Arial"/>
                      </a:endParaRPr>
                    </a:p>
                  </a:txBody>
                  <a:tcPr marL="0" marR="0" marB="0" marT="8255"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ts val="1190"/>
                        </a:lnSpc>
                        <a:tabLst>
                          <a:tab pos="3444240" algn="l"/>
                        </a:tabLst>
                      </a:pPr>
                      <a:r>
                        <a:rPr dirty="0" u="sng" sz="1000" spc="-40" b="1">
                          <a:solidFill>
                            <a:srgbClr val="FFFFFF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cs typeface="Arial"/>
                        </a:rPr>
                        <a:t> Asset</a:t>
                      </a:r>
                      <a:r>
                        <a:rPr dirty="0" u="sng" sz="1000" spc="10" b="1">
                          <a:solidFill>
                            <a:srgbClr val="FFFFFF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cs typeface="Arial"/>
                        </a:rPr>
                        <a:t> </a:t>
                      </a:r>
                      <a:r>
                        <a:rPr dirty="0" u="sng" sz="1000" spc="-10" b="1">
                          <a:solidFill>
                            <a:srgbClr val="FFFFFF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cs typeface="Arial"/>
                        </a:rPr>
                        <a:t>Write-</a:t>
                      </a:r>
                      <a:r>
                        <a:rPr dirty="0" u="sng" sz="1000" spc="-25" b="1">
                          <a:solidFill>
                            <a:srgbClr val="FFFFFF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cs typeface="Arial"/>
                        </a:rPr>
                        <a:t>Ups</a:t>
                      </a:r>
                      <a:r>
                        <a:rPr dirty="0" u="sng" sz="1000" b="1">
                          <a:solidFill>
                            <a:srgbClr val="FFFFFF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cs typeface="Arial"/>
                        </a:rPr>
                        <a:t>	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solidFill>
                      <a:srgbClr val="009999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60020">
                <a:tc>
                  <a:txBody>
                    <a:bodyPr/>
                    <a:lstStyle/>
                    <a:p>
                      <a:pPr marL="45720">
                        <a:lnSpc>
                          <a:spcPts val="1120"/>
                        </a:lnSpc>
                      </a:pPr>
                      <a:r>
                        <a:rPr dirty="0" sz="950">
                          <a:latin typeface="Arial MT"/>
                          <a:cs typeface="Arial MT"/>
                        </a:rPr>
                        <a:t>Financing</a:t>
                      </a:r>
                      <a:r>
                        <a:rPr dirty="0" sz="950" spc="10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50" spc="-25">
                          <a:latin typeface="Arial MT"/>
                          <a:cs typeface="Arial MT"/>
                        </a:rPr>
                        <a:t>Fee</a:t>
                      </a:r>
                      <a:endParaRPr sz="950">
                        <a:latin typeface="Arial MT"/>
                        <a:cs typeface="Arial MT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58419">
                        <a:lnSpc>
                          <a:spcPts val="1120"/>
                        </a:lnSpc>
                      </a:pPr>
                      <a:r>
                        <a:rPr dirty="0" sz="950" spc="-25">
                          <a:latin typeface="Arial MT"/>
                          <a:cs typeface="Arial MT"/>
                        </a:rPr>
                        <a:t>$94</a:t>
                      </a:r>
                      <a:endParaRPr sz="950">
                        <a:latin typeface="Arial MT"/>
                        <a:cs typeface="Arial MT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20955">
                        <a:lnSpc>
                          <a:spcPts val="1120"/>
                        </a:lnSpc>
                      </a:pPr>
                      <a:r>
                        <a:rPr dirty="0" sz="950">
                          <a:latin typeface="Arial MT"/>
                          <a:cs typeface="Arial MT"/>
                        </a:rPr>
                        <a:t>Number</a:t>
                      </a:r>
                      <a:r>
                        <a:rPr dirty="0" sz="950" spc="2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50">
                          <a:latin typeface="Arial MT"/>
                          <a:cs typeface="Arial MT"/>
                        </a:rPr>
                        <a:t>of</a:t>
                      </a:r>
                      <a:r>
                        <a:rPr dirty="0" sz="950" spc="1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50">
                          <a:latin typeface="Arial MT"/>
                          <a:cs typeface="Arial MT"/>
                        </a:rPr>
                        <a:t>Acquirer</a:t>
                      </a:r>
                      <a:r>
                        <a:rPr dirty="0" sz="950" spc="3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50">
                          <a:latin typeface="Arial MT"/>
                          <a:cs typeface="Arial MT"/>
                        </a:rPr>
                        <a:t>Shares</a:t>
                      </a:r>
                      <a:r>
                        <a:rPr dirty="0" sz="950" spc="10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50" spc="-10">
                          <a:latin typeface="Arial MT"/>
                          <a:cs typeface="Arial MT"/>
                        </a:rPr>
                        <a:t>Issued</a:t>
                      </a:r>
                      <a:endParaRPr sz="950">
                        <a:latin typeface="Arial MT"/>
                        <a:cs typeface="Arial MT"/>
                      </a:endParaRPr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marL="848994">
                        <a:lnSpc>
                          <a:spcPts val="1120"/>
                        </a:lnSpc>
                      </a:pPr>
                      <a:r>
                        <a:rPr dirty="0" sz="950" spc="-50">
                          <a:latin typeface="Arial MT"/>
                          <a:cs typeface="Arial MT"/>
                        </a:rPr>
                        <a:t>1</a:t>
                      </a:r>
                      <a:endParaRPr sz="950">
                        <a:latin typeface="Arial MT"/>
                        <a:cs typeface="Arial MT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marL="24765">
                        <a:lnSpc>
                          <a:spcPts val="1160"/>
                        </a:lnSpc>
                        <a:tabLst>
                          <a:tab pos="3023870" algn="l"/>
                        </a:tabLst>
                      </a:pPr>
                      <a:r>
                        <a:rPr dirty="0" sz="1000">
                          <a:latin typeface="Arial MT"/>
                          <a:cs typeface="Arial MT"/>
                        </a:rPr>
                        <a:t>%</a:t>
                      </a:r>
                      <a:r>
                        <a:rPr dirty="0" sz="1000" spc="2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>
                          <a:latin typeface="Arial MT"/>
                          <a:cs typeface="Arial MT"/>
                        </a:rPr>
                        <a:t>Allocation</a:t>
                      </a:r>
                      <a:r>
                        <a:rPr dirty="0" sz="1000" spc="-1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>
                          <a:latin typeface="Arial MT"/>
                          <a:cs typeface="Arial MT"/>
                        </a:rPr>
                        <a:t>to</a:t>
                      </a:r>
                      <a:r>
                        <a:rPr dirty="0" sz="1000" spc="-20">
                          <a:latin typeface="Arial MT"/>
                          <a:cs typeface="Arial MT"/>
                        </a:rPr>
                        <a:t> PP&amp;E</a:t>
                      </a:r>
                      <a:r>
                        <a:rPr dirty="0" sz="1000">
                          <a:latin typeface="Arial MT"/>
                          <a:cs typeface="Arial MT"/>
                        </a:rPr>
                        <a:t>	</a:t>
                      </a:r>
                      <a:r>
                        <a:rPr dirty="0" sz="1000" spc="-20">
                          <a:latin typeface="Arial MT"/>
                          <a:cs typeface="Arial MT"/>
                        </a:rPr>
                        <a:t>25.0%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63195">
                <a:tc>
                  <a:txBody>
                    <a:bodyPr/>
                    <a:lstStyle/>
                    <a:p>
                      <a:pPr marL="45720">
                        <a:lnSpc>
                          <a:spcPts val="1140"/>
                        </a:lnSpc>
                      </a:pPr>
                      <a:r>
                        <a:rPr dirty="0" sz="950">
                          <a:latin typeface="Arial MT"/>
                          <a:cs typeface="Arial MT"/>
                        </a:rPr>
                        <a:t>Financing</a:t>
                      </a:r>
                      <a:r>
                        <a:rPr dirty="0" sz="950" spc="4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50">
                          <a:latin typeface="Arial MT"/>
                          <a:cs typeface="Arial MT"/>
                        </a:rPr>
                        <a:t>Fee</a:t>
                      </a:r>
                      <a:r>
                        <a:rPr dirty="0" sz="950" spc="4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50">
                          <a:latin typeface="Arial MT"/>
                          <a:cs typeface="Arial MT"/>
                        </a:rPr>
                        <a:t>%</a:t>
                      </a:r>
                      <a:r>
                        <a:rPr dirty="0" sz="950" spc="9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50">
                          <a:latin typeface="Arial MT"/>
                          <a:cs typeface="Arial MT"/>
                        </a:rPr>
                        <a:t>Total</a:t>
                      </a:r>
                      <a:r>
                        <a:rPr dirty="0" sz="950" spc="7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50" spc="-20">
                          <a:latin typeface="Arial MT"/>
                          <a:cs typeface="Arial MT"/>
                        </a:rPr>
                        <a:t>Debt</a:t>
                      </a:r>
                      <a:endParaRPr sz="950">
                        <a:latin typeface="Arial MT"/>
                        <a:cs typeface="Arial MT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2865">
                        <a:lnSpc>
                          <a:spcPts val="1140"/>
                        </a:lnSpc>
                      </a:pPr>
                      <a:r>
                        <a:rPr dirty="0" sz="950" spc="-20">
                          <a:latin typeface="Arial MT"/>
                          <a:cs typeface="Arial MT"/>
                        </a:rPr>
                        <a:t>6.7%</a:t>
                      </a:r>
                      <a:endParaRPr sz="950">
                        <a:latin typeface="Arial MT"/>
                        <a:cs typeface="Arial MT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marL="24765">
                        <a:lnSpc>
                          <a:spcPts val="1165"/>
                        </a:lnSpc>
                        <a:spcBef>
                          <a:spcPts val="20"/>
                        </a:spcBef>
                        <a:tabLst>
                          <a:tab pos="2880360" algn="l"/>
                        </a:tabLst>
                      </a:pPr>
                      <a:r>
                        <a:rPr dirty="0" sz="1000" spc="-20">
                          <a:latin typeface="Arial MT"/>
                          <a:cs typeface="Arial MT"/>
                        </a:rPr>
                        <a:t>Useful </a:t>
                      </a:r>
                      <a:r>
                        <a:rPr dirty="0" sz="1000" spc="-10">
                          <a:latin typeface="Arial MT"/>
                          <a:cs typeface="Arial MT"/>
                        </a:rPr>
                        <a:t>Life</a:t>
                      </a:r>
                      <a:r>
                        <a:rPr dirty="0" sz="1000" spc="-4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 spc="-10">
                          <a:latin typeface="Arial MT"/>
                          <a:cs typeface="Arial MT"/>
                        </a:rPr>
                        <a:t>Assumption</a:t>
                      </a:r>
                      <a:r>
                        <a:rPr dirty="0" sz="1000">
                          <a:latin typeface="Arial MT"/>
                          <a:cs typeface="Arial MT"/>
                        </a:rPr>
                        <a:t>	20</a:t>
                      </a:r>
                      <a:r>
                        <a:rPr dirty="0" sz="1000" spc="-4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 spc="-20">
                          <a:latin typeface="Arial MT"/>
                          <a:cs typeface="Arial MT"/>
                        </a:rPr>
                        <a:t>Years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254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</a:tbl>
          </a:graphicData>
        </a:graphic>
      </p:graphicFrame>
      <p:graphicFrame>
        <p:nvGraphicFramePr>
          <p:cNvPr id="17" name="object 17" descr=""/>
          <p:cNvGraphicFramePr>
            <a:graphicFrameLocks noGrp="1"/>
          </p:cNvGraphicFramePr>
          <p:nvPr/>
        </p:nvGraphicFramePr>
        <p:xfrm>
          <a:off x="624077" y="5664799"/>
          <a:ext cx="11159490" cy="7962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96160"/>
                <a:gridCol w="1600200"/>
                <a:gridCol w="3440430"/>
                <a:gridCol w="2661920"/>
                <a:gridCol w="1084579"/>
              </a:tblGrid>
              <a:tr h="172085">
                <a:tc>
                  <a:txBody>
                    <a:bodyPr/>
                    <a:lstStyle/>
                    <a:p>
                      <a:pPr marL="27940">
                        <a:lnSpc>
                          <a:spcPts val="1115"/>
                        </a:lnSpc>
                        <a:spcBef>
                          <a:spcPts val="105"/>
                        </a:spcBef>
                      </a:pPr>
                      <a:r>
                        <a:rPr dirty="0" sz="950">
                          <a:latin typeface="Arial MT"/>
                          <a:cs typeface="Arial MT"/>
                        </a:rPr>
                        <a:t>Borrowing </a:t>
                      </a:r>
                      <a:r>
                        <a:rPr dirty="0" sz="950" spc="-20">
                          <a:latin typeface="Arial MT"/>
                          <a:cs typeface="Arial MT"/>
                        </a:rPr>
                        <a:t>Term</a:t>
                      </a:r>
                      <a:endParaRPr sz="950">
                        <a:latin typeface="Arial MT"/>
                        <a:cs typeface="Arial MT"/>
                      </a:endParaRPr>
                    </a:p>
                  </a:txBody>
                  <a:tcPr marL="0" marR="0" marB="0" marT="13335"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88010">
                        <a:lnSpc>
                          <a:spcPts val="1115"/>
                        </a:lnSpc>
                        <a:spcBef>
                          <a:spcPts val="105"/>
                        </a:spcBef>
                      </a:pPr>
                      <a:r>
                        <a:rPr dirty="0" sz="950">
                          <a:latin typeface="Arial MT"/>
                          <a:cs typeface="Arial MT"/>
                        </a:rPr>
                        <a:t>20</a:t>
                      </a:r>
                      <a:r>
                        <a:rPr dirty="0" sz="950" spc="2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50" spc="-10">
                          <a:latin typeface="Arial MT"/>
                          <a:cs typeface="Arial MT"/>
                        </a:rPr>
                        <a:t>Years</a:t>
                      </a:r>
                      <a:endParaRPr sz="950">
                        <a:latin typeface="Arial MT"/>
                        <a:cs typeface="Arial MT"/>
                      </a:endParaRPr>
                    </a:p>
                  </a:txBody>
                  <a:tcPr marL="0" marR="0" marB="0" marT="13335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5"/>
                        </a:spcBef>
                        <a:tabLst>
                          <a:tab pos="3440429" algn="l"/>
                        </a:tabLst>
                      </a:pPr>
                      <a:r>
                        <a:rPr dirty="0" u="sng" sz="950" spc="5" b="1">
                          <a:solidFill>
                            <a:srgbClr val="FFFFFF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cs typeface="Arial"/>
                        </a:rPr>
                        <a:t> </a:t>
                      </a:r>
                      <a:r>
                        <a:rPr dirty="0" u="sng" sz="950" b="1">
                          <a:solidFill>
                            <a:srgbClr val="FFFFFF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cs typeface="Arial"/>
                        </a:rPr>
                        <a:t>Deal</a:t>
                      </a:r>
                      <a:r>
                        <a:rPr dirty="0" u="sng" sz="950" spc="140" b="1">
                          <a:solidFill>
                            <a:srgbClr val="FFFFFF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cs typeface="Arial"/>
                        </a:rPr>
                        <a:t> </a:t>
                      </a:r>
                      <a:r>
                        <a:rPr dirty="0" u="sng" sz="950" spc="-10" b="1">
                          <a:solidFill>
                            <a:srgbClr val="FFFFFF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cs typeface="Arial"/>
                        </a:rPr>
                        <a:t>Assumptions</a:t>
                      </a:r>
                      <a:r>
                        <a:rPr dirty="0" u="sng" sz="950" b="1">
                          <a:solidFill>
                            <a:srgbClr val="FFFFFF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cs typeface="Arial"/>
                        </a:rPr>
                        <a:t>	</a:t>
                      </a:r>
                      <a:endParaRPr sz="950">
                        <a:latin typeface="Arial"/>
                        <a:cs typeface="Arial"/>
                      </a:endParaRPr>
                    </a:p>
                  </a:txBody>
                  <a:tcPr marL="0" marR="0" marB="0" marT="13335">
                    <a:solidFill>
                      <a:srgbClr val="009999"/>
                    </a:solidFill>
                  </a:tcPr>
                </a:tc>
                <a:tc>
                  <a:txBody>
                    <a:bodyPr/>
                    <a:lstStyle/>
                    <a:p>
                      <a:pPr marL="326390">
                        <a:lnSpc>
                          <a:spcPts val="1115"/>
                        </a:lnSpc>
                        <a:spcBef>
                          <a:spcPts val="140"/>
                        </a:spcBef>
                      </a:pPr>
                      <a:r>
                        <a:rPr dirty="0" sz="1000" b="1">
                          <a:latin typeface="Arial"/>
                          <a:cs typeface="Arial"/>
                        </a:rPr>
                        <a:t>Incremental</a:t>
                      </a:r>
                      <a:r>
                        <a:rPr dirty="0" sz="1000" spc="10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10" b="1">
                          <a:latin typeface="Arial"/>
                          <a:cs typeface="Arial"/>
                        </a:rPr>
                        <a:t>Depreciation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17780"/>
                </a:tc>
                <a:tc>
                  <a:txBody>
                    <a:bodyPr/>
                    <a:lstStyle/>
                    <a:p>
                      <a:pPr algn="r" marR="58419">
                        <a:lnSpc>
                          <a:spcPts val="1115"/>
                        </a:lnSpc>
                        <a:spcBef>
                          <a:spcPts val="140"/>
                        </a:spcBef>
                      </a:pPr>
                      <a:r>
                        <a:rPr dirty="0" sz="1000" spc="-25" b="1">
                          <a:latin typeface="Arial"/>
                          <a:cs typeface="Arial"/>
                        </a:rPr>
                        <a:t>$20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17780"/>
                </a:tc>
              </a:tr>
              <a:tr h="160020">
                <a:tc>
                  <a:txBody>
                    <a:bodyPr/>
                    <a:lstStyle/>
                    <a:p>
                      <a:pPr marL="27940">
                        <a:lnSpc>
                          <a:spcPts val="1130"/>
                        </a:lnSpc>
                        <a:spcBef>
                          <a:spcPts val="65"/>
                        </a:spcBef>
                      </a:pPr>
                      <a:r>
                        <a:rPr dirty="0" sz="950" b="1">
                          <a:latin typeface="Arial"/>
                          <a:cs typeface="Arial"/>
                        </a:rPr>
                        <a:t>Financing</a:t>
                      </a:r>
                      <a:r>
                        <a:rPr dirty="0" sz="950" spc="19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950" b="1">
                          <a:latin typeface="Arial"/>
                          <a:cs typeface="Arial"/>
                        </a:rPr>
                        <a:t>Fee</a:t>
                      </a:r>
                      <a:r>
                        <a:rPr dirty="0" sz="950" spc="28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950" spc="-10" b="1">
                          <a:latin typeface="Arial"/>
                          <a:cs typeface="Arial"/>
                        </a:rPr>
                        <a:t>Amortization</a:t>
                      </a:r>
                      <a:endParaRPr sz="950">
                        <a:latin typeface="Arial"/>
                        <a:cs typeface="Arial"/>
                      </a:endParaRPr>
                    </a:p>
                  </a:txBody>
                  <a:tcPr marL="0" marR="0" marB="0" marT="8255"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951230">
                        <a:lnSpc>
                          <a:spcPts val="1130"/>
                        </a:lnSpc>
                        <a:spcBef>
                          <a:spcPts val="65"/>
                        </a:spcBef>
                      </a:pPr>
                      <a:r>
                        <a:rPr dirty="0" sz="950" spc="-25" b="1">
                          <a:latin typeface="Arial"/>
                          <a:cs typeface="Arial"/>
                        </a:rPr>
                        <a:t>$5</a:t>
                      </a:r>
                      <a:endParaRPr sz="950">
                        <a:latin typeface="Arial"/>
                        <a:cs typeface="Arial"/>
                      </a:endParaRPr>
                    </a:p>
                  </a:txBody>
                  <a:tcPr marL="0" marR="0" marB="0" marT="8255"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20955">
                        <a:lnSpc>
                          <a:spcPts val="1130"/>
                        </a:lnSpc>
                        <a:spcBef>
                          <a:spcPts val="30"/>
                        </a:spcBef>
                        <a:tabLst>
                          <a:tab pos="3106420" algn="l"/>
                        </a:tabLst>
                      </a:pPr>
                      <a:r>
                        <a:rPr dirty="0" sz="950">
                          <a:latin typeface="Arial MT"/>
                          <a:cs typeface="Arial MT"/>
                        </a:rPr>
                        <a:t>Synergies,</a:t>
                      </a:r>
                      <a:r>
                        <a:rPr dirty="0" sz="950" spc="17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50" spc="-25">
                          <a:latin typeface="Arial MT"/>
                          <a:cs typeface="Arial MT"/>
                        </a:rPr>
                        <a:t>net</a:t>
                      </a:r>
                      <a:r>
                        <a:rPr dirty="0" sz="950">
                          <a:latin typeface="Arial MT"/>
                          <a:cs typeface="Arial MT"/>
                        </a:rPr>
                        <a:t>	</a:t>
                      </a:r>
                      <a:r>
                        <a:rPr dirty="0" sz="950" spc="-20">
                          <a:latin typeface="Arial MT"/>
                          <a:cs typeface="Arial MT"/>
                        </a:rPr>
                        <a:t>$367</a:t>
                      </a:r>
                      <a:endParaRPr sz="950">
                        <a:latin typeface="Arial MT"/>
                        <a:cs typeface="Arial MT"/>
                      </a:endParaRPr>
                    </a:p>
                  </a:txBody>
                  <a:tcPr marL="0" marR="0" marB="0" marT="3810"/>
                </a:tc>
                <a:tc>
                  <a:txBody>
                    <a:bodyPr/>
                    <a:lstStyle/>
                    <a:p>
                      <a:pPr marL="326390">
                        <a:lnSpc>
                          <a:spcPts val="1135"/>
                        </a:lnSpc>
                      </a:pPr>
                      <a:r>
                        <a:rPr dirty="0" sz="1000">
                          <a:latin typeface="Arial MT"/>
                          <a:cs typeface="Arial MT"/>
                        </a:rPr>
                        <a:t>%</a:t>
                      </a:r>
                      <a:r>
                        <a:rPr dirty="0" sz="1000" spc="1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>
                          <a:latin typeface="Arial MT"/>
                          <a:cs typeface="Arial MT"/>
                        </a:rPr>
                        <a:t>Allocation</a:t>
                      </a:r>
                      <a:r>
                        <a:rPr dirty="0" sz="1000" spc="-1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>
                          <a:latin typeface="Arial MT"/>
                          <a:cs typeface="Arial MT"/>
                        </a:rPr>
                        <a:t>to</a:t>
                      </a:r>
                      <a:r>
                        <a:rPr dirty="0" sz="1000" spc="-2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 spc="-10">
                          <a:latin typeface="Arial MT"/>
                          <a:cs typeface="Arial MT"/>
                        </a:rPr>
                        <a:t>Intangibles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0960">
                        <a:lnSpc>
                          <a:spcPts val="1135"/>
                        </a:lnSpc>
                      </a:pPr>
                      <a:r>
                        <a:rPr dirty="0" sz="1000" spc="-10">
                          <a:latin typeface="Arial MT"/>
                          <a:cs typeface="Arial MT"/>
                        </a:rPr>
                        <a:t>10.0%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0"/>
                </a:tc>
              </a:tr>
              <a:tr h="157480">
                <a:tc>
                  <a:txBody>
                    <a:bodyPr/>
                    <a:lstStyle/>
                    <a:p>
                      <a:pPr marL="27940">
                        <a:lnSpc>
                          <a:spcPts val="1115"/>
                        </a:lnSpc>
                        <a:spcBef>
                          <a:spcPts val="50"/>
                        </a:spcBef>
                      </a:pPr>
                      <a:r>
                        <a:rPr dirty="0" sz="950">
                          <a:latin typeface="Arial MT"/>
                          <a:cs typeface="Arial MT"/>
                        </a:rPr>
                        <a:t>%</a:t>
                      </a:r>
                      <a:r>
                        <a:rPr dirty="0" sz="950" spc="8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50">
                          <a:latin typeface="Arial MT"/>
                          <a:cs typeface="Arial MT"/>
                        </a:rPr>
                        <a:t>Interest</a:t>
                      </a:r>
                      <a:r>
                        <a:rPr dirty="0" sz="950" spc="7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50" spc="-20">
                          <a:latin typeface="Arial MT"/>
                          <a:cs typeface="Arial MT"/>
                        </a:rPr>
                        <a:t>Rate</a:t>
                      </a:r>
                      <a:endParaRPr sz="950">
                        <a:latin typeface="Arial MT"/>
                        <a:cs typeface="Arial MT"/>
                      </a:endParaRPr>
                    </a:p>
                  </a:txBody>
                  <a:tcPr marL="0" marR="0" marB="0" marT="6350"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98195">
                        <a:lnSpc>
                          <a:spcPts val="1115"/>
                        </a:lnSpc>
                        <a:spcBef>
                          <a:spcPts val="50"/>
                        </a:spcBef>
                      </a:pPr>
                      <a:r>
                        <a:rPr dirty="0" sz="950" spc="-20">
                          <a:latin typeface="Arial MT"/>
                          <a:cs typeface="Arial MT"/>
                        </a:rPr>
                        <a:t>5.1%</a:t>
                      </a:r>
                      <a:endParaRPr sz="950">
                        <a:latin typeface="Arial MT"/>
                        <a:cs typeface="Arial MT"/>
                      </a:endParaRPr>
                    </a:p>
                  </a:txBody>
                  <a:tcPr marL="0" marR="0" marB="0" marT="6350"/>
                </a:tc>
                <a:tc>
                  <a:txBody>
                    <a:bodyPr/>
                    <a:lstStyle/>
                    <a:p>
                      <a:pPr marL="20955">
                        <a:lnSpc>
                          <a:spcPts val="1090"/>
                        </a:lnSpc>
                        <a:spcBef>
                          <a:spcPts val="50"/>
                        </a:spcBef>
                        <a:tabLst>
                          <a:tab pos="3173095" algn="l"/>
                        </a:tabLst>
                      </a:pPr>
                      <a:r>
                        <a:rPr dirty="0" sz="950">
                          <a:latin typeface="Arial MT"/>
                          <a:cs typeface="Arial MT"/>
                        </a:rPr>
                        <a:t>Transaction</a:t>
                      </a:r>
                      <a:r>
                        <a:rPr dirty="0" sz="950" spc="8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50" spc="-20">
                          <a:latin typeface="Arial MT"/>
                          <a:cs typeface="Arial MT"/>
                        </a:rPr>
                        <a:t>Fees</a:t>
                      </a:r>
                      <a:r>
                        <a:rPr dirty="0" sz="950">
                          <a:latin typeface="Arial MT"/>
                          <a:cs typeface="Arial MT"/>
                        </a:rPr>
                        <a:t>	</a:t>
                      </a:r>
                      <a:r>
                        <a:rPr dirty="0" sz="950" spc="-25">
                          <a:latin typeface="Arial MT"/>
                          <a:cs typeface="Arial MT"/>
                        </a:rPr>
                        <a:t>$39</a:t>
                      </a:r>
                      <a:endParaRPr sz="950">
                        <a:latin typeface="Arial MT"/>
                        <a:cs typeface="Arial MT"/>
                      </a:endParaRPr>
                    </a:p>
                  </a:txBody>
                  <a:tcPr marL="0" marR="0" marB="0" marT="6350"/>
                </a:tc>
                <a:tc>
                  <a:txBody>
                    <a:bodyPr/>
                    <a:lstStyle/>
                    <a:p>
                      <a:pPr marL="326390">
                        <a:lnSpc>
                          <a:spcPts val="1140"/>
                        </a:lnSpc>
                      </a:pPr>
                      <a:r>
                        <a:rPr dirty="0" sz="1000" spc="-20">
                          <a:latin typeface="Arial MT"/>
                          <a:cs typeface="Arial MT"/>
                        </a:rPr>
                        <a:t>Useful</a:t>
                      </a:r>
                      <a:r>
                        <a:rPr dirty="0" sz="1000" spc="-2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 spc="-10">
                          <a:latin typeface="Arial MT"/>
                          <a:cs typeface="Arial MT"/>
                        </a:rPr>
                        <a:t>Life</a:t>
                      </a:r>
                      <a:r>
                        <a:rPr dirty="0" sz="1000" spc="-4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 spc="-10">
                          <a:latin typeface="Arial MT"/>
                          <a:cs typeface="Arial MT"/>
                        </a:rPr>
                        <a:t>Assumption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2230">
                        <a:lnSpc>
                          <a:spcPts val="1140"/>
                        </a:lnSpc>
                      </a:pPr>
                      <a:r>
                        <a:rPr dirty="0" sz="1000">
                          <a:latin typeface="Arial MT"/>
                          <a:cs typeface="Arial MT"/>
                        </a:rPr>
                        <a:t>20</a:t>
                      </a:r>
                      <a:r>
                        <a:rPr dirty="0" sz="1000" spc="-4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000" spc="-10">
                          <a:latin typeface="Arial MT"/>
                          <a:cs typeface="Arial MT"/>
                        </a:rPr>
                        <a:t>Years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B="0" marT="0"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75895">
                <a:tc>
                  <a:txBody>
                    <a:bodyPr/>
                    <a:lstStyle/>
                    <a:p>
                      <a:pPr marL="27940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dirty="0" sz="950" b="1">
                          <a:latin typeface="Arial"/>
                          <a:cs typeface="Arial"/>
                        </a:rPr>
                        <a:t>Annual</a:t>
                      </a:r>
                      <a:r>
                        <a:rPr dirty="0" sz="950" spc="18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950" b="1">
                          <a:latin typeface="Arial"/>
                          <a:cs typeface="Arial"/>
                        </a:rPr>
                        <a:t>Interest</a:t>
                      </a:r>
                      <a:r>
                        <a:rPr dirty="0" sz="950" spc="11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950" spc="-10" b="1">
                          <a:latin typeface="Arial"/>
                          <a:cs typeface="Arial"/>
                        </a:rPr>
                        <a:t>Expense</a:t>
                      </a:r>
                      <a:endParaRPr sz="950">
                        <a:latin typeface="Arial"/>
                        <a:cs typeface="Arial"/>
                      </a:endParaRPr>
                    </a:p>
                  </a:txBody>
                  <a:tcPr marL="0" marR="0" marB="0" marT="8255"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883919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dirty="0" sz="950" spc="-25" b="1">
                          <a:latin typeface="Arial"/>
                          <a:cs typeface="Arial"/>
                        </a:rPr>
                        <a:t>$72</a:t>
                      </a:r>
                      <a:endParaRPr sz="950">
                        <a:latin typeface="Arial"/>
                        <a:cs typeface="Arial"/>
                      </a:endParaRPr>
                    </a:p>
                  </a:txBody>
                  <a:tcPr marL="0" marR="0" marB="0" marT="8255"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20955">
                        <a:lnSpc>
                          <a:spcPct val="100000"/>
                        </a:lnSpc>
                        <a:spcBef>
                          <a:spcPts val="85"/>
                        </a:spcBef>
                        <a:tabLst>
                          <a:tab pos="3087370" algn="l"/>
                        </a:tabLst>
                      </a:pPr>
                      <a:r>
                        <a:rPr dirty="0" sz="950">
                          <a:latin typeface="Arial MT"/>
                          <a:cs typeface="Arial MT"/>
                        </a:rPr>
                        <a:t>Transaction</a:t>
                      </a:r>
                      <a:r>
                        <a:rPr dirty="0" sz="950" spc="2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50">
                          <a:latin typeface="Arial MT"/>
                          <a:cs typeface="Arial MT"/>
                        </a:rPr>
                        <a:t>Fees</a:t>
                      </a:r>
                      <a:r>
                        <a:rPr dirty="0" sz="950" spc="8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50">
                          <a:latin typeface="Arial MT"/>
                          <a:cs typeface="Arial MT"/>
                        </a:rPr>
                        <a:t>%</a:t>
                      </a:r>
                      <a:r>
                        <a:rPr dirty="0" sz="950" spc="8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50">
                          <a:latin typeface="Arial MT"/>
                          <a:cs typeface="Arial MT"/>
                        </a:rPr>
                        <a:t>Offer</a:t>
                      </a:r>
                      <a:r>
                        <a:rPr dirty="0" sz="950" spc="1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50" spc="-20">
                          <a:latin typeface="Arial MT"/>
                          <a:cs typeface="Arial MT"/>
                        </a:rPr>
                        <a:t>Value</a:t>
                      </a:r>
                      <a:r>
                        <a:rPr dirty="0" sz="950">
                          <a:latin typeface="Arial MT"/>
                          <a:cs typeface="Arial MT"/>
                        </a:rPr>
                        <a:t>	</a:t>
                      </a:r>
                      <a:r>
                        <a:rPr dirty="0" sz="950" spc="-20">
                          <a:latin typeface="Arial MT"/>
                          <a:cs typeface="Arial MT"/>
                        </a:rPr>
                        <a:t>2.5%</a:t>
                      </a:r>
                      <a:endParaRPr sz="950">
                        <a:latin typeface="Arial MT"/>
                        <a:cs typeface="Arial MT"/>
                      </a:endParaRPr>
                    </a:p>
                  </a:txBody>
                  <a:tcPr marL="0" marR="0" marB="0" marT="10795"/>
                </a:tc>
                <a:tc>
                  <a:txBody>
                    <a:bodyPr/>
                    <a:lstStyle/>
                    <a:p>
                      <a:pPr marL="326390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dirty="0" sz="1000" b="1">
                          <a:latin typeface="Arial"/>
                          <a:cs typeface="Arial"/>
                        </a:rPr>
                        <a:t>Incremental</a:t>
                      </a:r>
                      <a:r>
                        <a:rPr dirty="0" sz="1000" spc="8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10" b="1">
                          <a:latin typeface="Arial"/>
                          <a:cs typeface="Arial"/>
                        </a:rPr>
                        <a:t>Amortization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3810"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r" marR="58419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dirty="0" sz="1000" spc="-25" b="1">
                          <a:latin typeface="Arial"/>
                          <a:cs typeface="Arial"/>
                        </a:rPr>
                        <a:t>$8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3810"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130810">
                <a:tc>
                  <a:txBody>
                    <a:bodyPr/>
                    <a:lstStyle/>
                    <a:p>
                      <a:pPr marL="132080">
                        <a:lnSpc>
                          <a:spcPts val="869"/>
                        </a:lnSpc>
                        <a:spcBef>
                          <a:spcPts val="60"/>
                        </a:spcBef>
                      </a:pPr>
                      <a:r>
                        <a:rPr dirty="0" sz="80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Source:</a:t>
                      </a:r>
                      <a:r>
                        <a:rPr dirty="0" sz="800" spc="-3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80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(Bloomberg,</a:t>
                      </a:r>
                      <a:r>
                        <a:rPr dirty="0" sz="800" spc="-25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800" spc="-10">
                          <a:solidFill>
                            <a:srgbClr val="010027"/>
                          </a:solidFill>
                          <a:latin typeface="Arial MT"/>
                          <a:cs typeface="Arial MT"/>
                        </a:rPr>
                        <a:t>2023)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B="0" marT="762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</a:tr>
            </a:tbl>
          </a:graphicData>
        </a:graphic>
      </p:graphicFrame>
      <p:graphicFrame>
        <p:nvGraphicFramePr>
          <p:cNvPr id="18" name="object 18" descr=""/>
          <p:cNvGraphicFramePr>
            <a:graphicFrameLocks noGrp="1"/>
          </p:cNvGraphicFramePr>
          <p:nvPr/>
        </p:nvGraphicFramePr>
        <p:xfrm>
          <a:off x="627221" y="2446425"/>
          <a:ext cx="3522345" cy="96710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81605"/>
                <a:gridCol w="764540"/>
              </a:tblGrid>
              <a:tr h="158115">
                <a:tc>
                  <a:txBody>
                    <a:bodyPr/>
                    <a:lstStyle/>
                    <a:p>
                      <a:pPr marL="18415">
                        <a:lnSpc>
                          <a:spcPts val="1100"/>
                        </a:lnSpc>
                      </a:pPr>
                      <a:r>
                        <a:rPr dirty="0" sz="95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Stem</a:t>
                      </a:r>
                      <a:r>
                        <a:rPr dirty="0" sz="950" spc="254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95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Financial</a:t>
                      </a:r>
                      <a:r>
                        <a:rPr dirty="0" sz="950" spc="26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950" spc="-1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Profile</a:t>
                      </a:r>
                      <a:endParaRPr sz="95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00999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009999"/>
                    </a:solidFill>
                  </a:tcPr>
                </a:tc>
              </a:tr>
              <a:tr h="167640">
                <a:tc>
                  <a:txBody>
                    <a:bodyPr/>
                    <a:lstStyle/>
                    <a:p>
                      <a:pPr marL="26034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dirty="0" sz="950">
                          <a:latin typeface="Arial MT"/>
                          <a:cs typeface="Arial MT"/>
                        </a:rPr>
                        <a:t>Fully</a:t>
                      </a:r>
                      <a:r>
                        <a:rPr dirty="0" sz="950" spc="114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50">
                          <a:latin typeface="Arial MT"/>
                          <a:cs typeface="Arial MT"/>
                        </a:rPr>
                        <a:t>Diluted</a:t>
                      </a:r>
                      <a:r>
                        <a:rPr dirty="0" sz="950" spc="5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50">
                          <a:latin typeface="Arial MT"/>
                          <a:cs typeface="Arial MT"/>
                        </a:rPr>
                        <a:t>Shares</a:t>
                      </a:r>
                      <a:r>
                        <a:rPr dirty="0" sz="950" spc="114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50" spc="-10">
                          <a:latin typeface="Arial MT"/>
                          <a:cs typeface="Arial MT"/>
                        </a:rPr>
                        <a:t>Outstanding</a:t>
                      </a:r>
                      <a:endParaRPr sz="950">
                        <a:latin typeface="Arial MT"/>
                        <a:cs typeface="Arial MT"/>
                      </a:endParaRPr>
                    </a:p>
                  </a:txBody>
                  <a:tcPr marL="0" marR="0" marB="0" marT="8890"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r" marR="58419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dirty="0" sz="950" spc="-25">
                          <a:latin typeface="Arial MT"/>
                          <a:cs typeface="Arial MT"/>
                        </a:rPr>
                        <a:t>155</a:t>
                      </a:r>
                      <a:endParaRPr sz="950">
                        <a:latin typeface="Arial MT"/>
                        <a:cs typeface="Arial MT"/>
                      </a:endParaRPr>
                    </a:p>
                  </a:txBody>
                  <a:tcPr marL="0" marR="0" marB="0" marT="8890"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158750">
                <a:tc>
                  <a:txBody>
                    <a:bodyPr/>
                    <a:lstStyle/>
                    <a:p>
                      <a:pPr marL="26034">
                        <a:lnSpc>
                          <a:spcPts val="1115"/>
                        </a:lnSpc>
                        <a:spcBef>
                          <a:spcPts val="35"/>
                        </a:spcBef>
                      </a:pPr>
                      <a:r>
                        <a:rPr dirty="0" sz="950">
                          <a:latin typeface="Arial MT"/>
                          <a:cs typeface="Arial MT"/>
                        </a:rPr>
                        <a:t>Current</a:t>
                      </a:r>
                      <a:r>
                        <a:rPr dirty="0" sz="950" spc="6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50">
                          <a:latin typeface="Arial MT"/>
                          <a:cs typeface="Arial MT"/>
                        </a:rPr>
                        <a:t>Share</a:t>
                      </a:r>
                      <a:r>
                        <a:rPr dirty="0" sz="950" spc="1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50" spc="-20">
                          <a:latin typeface="Arial MT"/>
                          <a:cs typeface="Arial MT"/>
                        </a:rPr>
                        <a:t>Price</a:t>
                      </a:r>
                      <a:endParaRPr sz="950">
                        <a:latin typeface="Arial MT"/>
                        <a:cs typeface="Arial MT"/>
                      </a:endParaRPr>
                    </a:p>
                  </a:txBody>
                  <a:tcPr marL="0" marR="0" marB="0" marT="4445"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55880">
                        <a:lnSpc>
                          <a:spcPts val="1115"/>
                        </a:lnSpc>
                        <a:spcBef>
                          <a:spcPts val="35"/>
                        </a:spcBef>
                      </a:pPr>
                      <a:r>
                        <a:rPr dirty="0" sz="950" spc="-10">
                          <a:latin typeface="Arial MT"/>
                          <a:cs typeface="Arial MT"/>
                        </a:rPr>
                        <a:t>$7.82</a:t>
                      </a:r>
                      <a:endParaRPr sz="950">
                        <a:latin typeface="Arial MT"/>
                        <a:cs typeface="Arial MT"/>
                      </a:endParaRPr>
                    </a:p>
                  </a:txBody>
                  <a:tcPr marL="0" marR="0" marB="0" marT="4445"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58115">
                <a:tc>
                  <a:txBody>
                    <a:bodyPr/>
                    <a:lstStyle/>
                    <a:p>
                      <a:pPr marL="26034">
                        <a:lnSpc>
                          <a:spcPts val="1075"/>
                        </a:lnSpc>
                        <a:spcBef>
                          <a:spcPts val="70"/>
                        </a:spcBef>
                      </a:pPr>
                      <a:r>
                        <a:rPr dirty="0" sz="950" b="1">
                          <a:latin typeface="Arial"/>
                          <a:cs typeface="Arial"/>
                        </a:rPr>
                        <a:t>Equity</a:t>
                      </a:r>
                      <a:r>
                        <a:rPr dirty="0" sz="950" spc="6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950" spc="-10" b="1">
                          <a:latin typeface="Arial"/>
                          <a:cs typeface="Arial"/>
                        </a:rPr>
                        <a:t>Value</a:t>
                      </a:r>
                      <a:endParaRPr sz="950">
                        <a:latin typeface="Arial"/>
                        <a:cs typeface="Arial"/>
                      </a:endParaRPr>
                    </a:p>
                  </a:txBody>
                  <a:tcPr marL="0" marR="0" marB="0" marT="8890"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r" marR="55880">
                        <a:lnSpc>
                          <a:spcPts val="1075"/>
                        </a:lnSpc>
                        <a:spcBef>
                          <a:spcPts val="70"/>
                        </a:spcBef>
                      </a:pPr>
                      <a:r>
                        <a:rPr dirty="0" sz="950" spc="-10" b="1">
                          <a:latin typeface="Arial"/>
                          <a:cs typeface="Arial"/>
                        </a:rPr>
                        <a:t>$1,209</a:t>
                      </a:r>
                      <a:endParaRPr sz="950">
                        <a:latin typeface="Arial"/>
                        <a:cs typeface="Arial"/>
                      </a:endParaRPr>
                    </a:p>
                  </a:txBody>
                  <a:tcPr marL="0" marR="0" marB="0" marT="8890"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168275">
                <a:tc>
                  <a:txBody>
                    <a:bodyPr/>
                    <a:lstStyle/>
                    <a:p>
                      <a:pPr marL="26034">
                        <a:lnSpc>
                          <a:spcPts val="1100"/>
                        </a:lnSpc>
                      </a:pPr>
                      <a:r>
                        <a:rPr dirty="0" sz="950">
                          <a:latin typeface="Arial MT"/>
                          <a:cs typeface="Arial MT"/>
                        </a:rPr>
                        <a:t>Forecasted</a:t>
                      </a:r>
                      <a:r>
                        <a:rPr dirty="0" sz="950" spc="7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50">
                          <a:latin typeface="Arial MT"/>
                          <a:cs typeface="Arial MT"/>
                        </a:rPr>
                        <a:t>Earnings</a:t>
                      </a:r>
                      <a:r>
                        <a:rPr dirty="0" sz="950" spc="14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50">
                          <a:latin typeface="Arial MT"/>
                          <a:cs typeface="Arial MT"/>
                        </a:rPr>
                        <a:t>Per</a:t>
                      </a:r>
                      <a:r>
                        <a:rPr dirty="0" sz="950" spc="6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50">
                          <a:latin typeface="Arial MT"/>
                          <a:cs typeface="Arial MT"/>
                        </a:rPr>
                        <a:t>Share</a:t>
                      </a:r>
                      <a:r>
                        <a:rPr dirty="0" sz="950" spc="7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50">
                          <a:latin typeface="Arial MT"/>
                          <a:cs typeface="Arial MT"/>
                        </a:rPr>
                        <a:t>(EPS)</a:t>
                      </a:r>
                      <a:r>
                        <a:rPr dirty="0" sz="950" spc="6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baseline="-12820" sz="975">
                          <a:latin typeface="Arial MT"/>
                          <a:cs typeface="Arial MT"/>
                        </a:rPr>
                        <a:t>t</a:t>
                      </a:r>
                      <a:r>
                        <a:rPr dirty="0" baseline="-12820" sz="975" spc="19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baseline="-12820" sz="975">
                          <a:latin typeface="Arial MT"/>
                          <a:cs typeface="Arial MT"/>
                        </a:rPr>
                        <a:t>+</a:t>
                      </a:r>
                      <a:r>
                        <a:rPr dirty="0" baseline="-12820" sz="975" spc="89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baseline="-12820" sz="975" spc="-75">
                          <a:latin typeface="Arial MT"/>
                          <a:cs typeface="Arial MT"/>
                        </a:rPr>
                        <a:t>1</a:t>
                      </a:r>
                      <a:endParaRPr baseline="-12820" sz="975">
                        <a:latin typeface="Arial MT"/>
                        <a:cs typeface="Arial MT"/>
                      </a:endParaRPr>
                    </a:p>
                  </a:txBody>
                  <a:tcPr marL="0" marR="0" marB="0" marT="0"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7145">
                        <a:lnSpc>
                          <a:spcPts val="1100"/>
                        </a:lnSpc>
                      </a:pPr>
                      <a:r>
                        <a:rPr dirty="0" sz="950" spc="-10">
                          <a:latin typeface="Arial MT"/>
                          <a:cs typeface="Arial MT"/>
                        </a:rPr>
                        <a:t>($0.71)</a:t>
                      </a:r>
                      <a:endParaRPr sz="950">
                        <a:latin typeface="Arial MT"/>
                        <a:cs typeface="Arial MT"/>
                      </a:endParaRPr>
                    </a:p>
                  </a:txBody>
                  <a:tcPr marL="0" marR="0" marB="0" marT="0"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56210">
                <a:tc>
                  <a:txBody>
                    <a:bodyPr/>
                    <a:lstStyle/>
                    <a:p>
                      <a:pPr marL="26034">
                        <a:lnSpc>
                          <a:spcPts val="1060"/>
                        </a:lnSpc>
                        <a:spcBef>
                          <a:spcPts val="70"/>
                        </a:spcBef>
                      </a:pPr>
                      <a:r>
                        <a:rPr dirty="0" sz="950" b="1">
                          <a:latin typeface="Arial"/>
                          <a:cs typeface="Arial"/>
                        </a:rPr>
                        <a:t>P/E</a:t>
                      </a:r>
                      <a:r>
                        <a:rPr dirty="0" sz="950" spc="6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950" spc="-10" b="1">
                          <a:latin typeface="Arial"/>
                          <a:cs typeface="Arial"/>
                        </a:rPr>
                        <a:t>Multiple</a:t>
                      </a:r>
                      <a:endParaRPr sz="950">
                        <a:latin typeface="Arial"/>
                        <a:cs typeface="Arial"/>
                      </a:endParaRPr>
                    </a:p>
                  </a:txBody>
                  <a:tcPr marL="0" marR="0" marB="0" marT="8890"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r" marR="65405">
                        <a:lnSpc>
                          <a:spcPts val="1060"/>
                        </a:lnSpc>
                        <a:spcBef>
                          <a:spcPts val="70"/>
                        </a:spcBef>
                      </a:pPr>
                      <a:r>
                        <a:rPr dirty="0" sz="950" spc="-25" b="1">
                          <a:latin typeface="Arial"/>
                          <a:cs typeface="Arial"/>
                        </a:rPr>
                        <a:t>-</a:t>
                      </a:r>
                      <a:r>
                        <a:rPr dirty="0" sz="950" spc="-10" b="1">
                          <a:latin typeface="Arial"/>
                          <a:cs typeface="Arial"/>
                        </a:rPr>
                        <a:t>11.0x</a:t>
                      </a:r>
                      <a:endParaRPr sz="950">
                        <a:latin typeface="Arial"/>
                        <a:cs typeface="Arial"/>
                      </a:endParaRPr>
                    </a:p>
                  </a:txBody>
                  <a:tcPr marL="0" marR="0" marB="0" marT="8890"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</a:tbl>
          </a:graphicData>
        </a:graphic>
      </p:graphicFrame>
      <p:sp>
        <p:nvSpPr>
          <p:cNvPr id="19" name="object 19" descr=""/>
          <p:cNvSpPr/>
          <p:nvPr/>
        </p:nvSpPr>
        <p:spPr>
          <a:xfrm>
            <a:off x="633602" y="1248561"/>
            <a:ext cx="3438525" cy="163830"/>
          </a:xfrm>
          <a:custGeom>
            <a:avLst/>
            <a:gdLst/>
            <a:ahLst/>
            <a:cxnLst/>
            <a:rect l="l" t="t" r="r" b="b"/>
            <a:pathLst>
              <a:path w="3438525" h="163830">
                <a:moveTo>
                  <a:pt x="0" y="163506"/>
                </a:moveTo>
                <a:lnTo>
                  <a:pt x="3438451" y="163506"/>
                </a:lnTo>
                <a:lnTo>
                  <a:pt x="3438451" y="0"/>
                </a:lnTo>
                <a:lnTo>
                  <a:pt x="0" y="0"/>
                </a:lnTo>
                <a:lnTo>
                  <a:pt x="0" y="163506"/>
                </a:lnTo>
                <a:close/>
              </a:path>
            </a:pathLst>
          </a:custGeom>
          <a:solidFill>
            <a:srgbClr val="0099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 descr=""/>
          <p:cNvSpPr txBox="1"/>
          <p:nvPr/>
        </p:nvSpPr>
        <p:spPr>
          <a:xfrm>
            <a:off x="639952" y="1385969"/>
            <a:ext cx="1852930" cy="35242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12900"/>
              </a:lnSpc>
              <a:spcBef>
                <a:spcPts val="90"/>
              </a:spcBef>
            </a:pPr>
            <a:r>
              <a:rPr dirty="0" sz="950">
                <a:latin typeface="Arial MT"/>
                <a:cs typeface="Arial MT"/>
              </a:rPr>
              <a:t>Fully</a:t>
            </a:r>
            <a:r>
              <a:rPr dirty="0" sz="950" spc="114">
                <a:latin typeface="Arial MT"/>
                <a:cs typeface="Arial MT"/>
              </a:rPr>
              <a:t> </a:t>
            </a:r>
            <a:r>
              <a:rPr dirty="0" sz="950">
                <a:latin typeface="Arial MT"/>
                <a:cs typeface="Arial MT"/>
              </a:rPr>
              <a:t>Diluted</a:t>
            </a:r>
            <a:r>
              <a:rPr dirty="0" sz="950" spc="50">
                <a:latin typeface="Arial MT"/>
                <a:cs typeface="Arial MT"/>
              </a:rPr>
              <a:t> </a:t>
            </a:r>
            <a:r>
              <a:rPr dirty="0" sz="950">
                <a:latin typeface="Arial MT"/>
                <a:cs typeface="Arial MT"/>
              </a:rPr>
              <a:t>Shares</a:t>
            </a:r>
            <a:r>
              <a:rPr dirty="0" sz="950" spc="114">
                <a:latin typeface="Arial MT"/>
                <a:cs typeface="Arial MT"/>
              </a:rPr>
              <a:t> </a:t>
            </a:r>
            <a:r>
              <a:rPr dirty="0" sz="950" spc="-10">
                <a:latin typeface="Arial MT"/>
                <a:cs typeface="Arial MT"/>
              </a:rPr>
              <a:t>Outstanding </a:t>
            </a:r>
            <a:r>
              <a:rPr dirty="0" sz="950">
                <a:latin typeface="Arial MT"/>
                <a:cs typeface="Arial MT"/>
              </a:rPr>
              <a:t>Current</a:t>
            </a:r>
            <a:r>
              <a:rPr dirty="0" sz="950" spc="60">
                <a:latin typeface="Arial MT"/>
                <a:cs typeface="Arial MT"/>
              </a:rPr>
              <a:t> </a:t>
            </a:r>
            <a:r>
              <a:rPr dirty="0" sz="950">
                <a:latin typeface="Arial MT"/>
                <a:cs typeface="Arial MT"/>
              </a:rPr>
              <a:t>Share</a:t>
            </a:r>
            <a:r>
              <a:rPr dirty="0" sz="950" spc="15">
                <a:latin typeface="Arial MT"/>
                <a:cs typeface="Arial MT"/>
              </a:rPr>
              <a:t> </a:t>
            </a:r>
            <a:r>
              <a:rPr dirty="0" sz="950" spc="-20">
                <a:latin typeface="Arial MT"/>
                <a:cs typeface="Arial MT"/>
              </a:rPr>
              <a:t>Price</a:t>
            </a:r>
            <a:endParaRPr sz="950">
              <a:latin typeface="Arial MT"/>
              <a:cs typeface="Arial MT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3553015" y="1385970"/>
            <a:ext cx="468630" cy="352425"/>
          </a:xfrm>
          <a:prstGeom prst="rect">
            <a:avLst/>
          </a:prstGeom>
        </p:spPr>
        <p:txBody>
          <a:bodyPr wrap="square" lIns="0" tIns="30480" rIns="0" bIns="0" rtlCol="0" vert="horz">
            <a:spAutoFit/>
          </a:bodyPr>
          <a:lstStyle/>
          <a:p>
            <a:pPr algn="r" marR="7620">
              <a:lnSpc>
                <a:spcPct val="100000"/>
              </a:lnSpc>
              <a:spcBef>
                <a:spcPts val="240"/>
              </a:spcBef>
            </a:pPr>
            <a:r>
              <a:rPr dirty="0" sz="950" spc="-25">
                <a:latin typeface="Arial MT"/>
                <a:cs typeface="Arial MT"/>
              </a:rPr>
              <a:t>800</a:t>
            </a:r>
            <a:endParaRPr sz="95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145"/>
              </a:spcBef>
            </a:pPr>
            <a:r>
              <a:rPr dirty="0" sz="950" spc="-10">
                <a:latin typeface="Arial MT"/>
                <a:cs typeface="Arial MT"/>
              </a:rPr>
              <a:t>$153.94</a:t>
            </a:r>
            <a:endParaRPr sz="950">
              <a:latin typeface="Arial MT"/>
              <a:cs typeface="Arial MT"/>
            </a:endParaRPr>
          </a:p>
        </p:txBody>
      </p:sp>
      <p:sp>
        <p:nvSpPr>
          <p:cNvPr id="22" name="object 22" descr=""/>
          <p:cNvSpPr txBox="1"/>
          <p:nvPr/>
        </p:nvSpPr>
        <p:spPr>
          <a:xfrm>
            <a:off x="614552" y="1726380"/>
            <a:ext cx="2407285" cy="32004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38100">
              <a:lnSpc>
                <a:spcPts val="1135"/>
              </a:lnSpc>
              <a:spcBef>
                <a:spcPts val="135"/>
              </a:spcBef>
            </a:pPr>
            <a:r>
              <a:rPr dirty="0" sz="950" b="1">
                <a:latin typeface="Arial"/>
                <a:cs typeface="Arial"/>
              </a:rPr>
              <a:t>Equity</a:t>
            </a:r>
            <a:r>
              <a:rPr dirty="0" sz="950" spc="60" b="1">
                <a:latin typeface="Arial"/>
                <a:cs typeface="Arial"/>
              </a:rPr>
              <a:t> </a:t>
            </a:r>
            <a:r>
              <a:rPr dirty="0" sz="950" spc="-10" b="1">
                <a:latin typeface="Arial"/>
                <a:cs typeface="Arial"/>
              </a:rPr>
              <a:t>Value</a:t>
            </a:r>
            <a:endParaRPr sz="950">
              <a:latin typeface="Arial"/>
              <a:cs typeface="Arial"/>
            </a:endParaRPr>
          </a:p>
          <a:p>
            <a:pPr marL="38100">
              <a:lnSpc>
                <a:spcPts val="1135"/>
              </a:lnSpc>
            </a:pPr>
            <a:r>
              <a:rPr dirty="0" sz="950">
                <a:latin typeface="Arial MT"/>
                <a:cs typeface="Arial MT"/>
              </a:rPr>
              <a:t>Forecasted</a:t>
            </a:r>
            <a:r>
              <a:rPr dirty="0" sz="950" spc="75">
                <a:latin typeface="Arial MT"/>
                <a:cs typeface="Arial MT"/>
              </a:rPr>
              <a:t> </a:t>
            </a:r>
            <a:r>
              <a:rPr dirty="0" sz="950">
                <a:latin typeface="Arial MT"/>
                <a:cs typeface="Arial MT"/>
              </a:rPr>
              <a:t>Earnings</a:t>
            </a:r>
            <a:r>
              <a:rPr dirty="0" sz="950" spc="140">
                <a:latin typeface="Arial MT"/>
                <a:cs typeface="Arial MT"/>
              </a:rPr>
              <a:t> </a:t>
            </a:r>
            <a:r>
              <a:rPr dirty="0" sz="950">
                <a:latin typeface="Arial MT"/>
                <a:cs typeface="Arial MT"/>
              </a:rPr>
              <a:t>Per</a:t>
            </a:r>
            <a:r>
              <a:rPr dirty="0" sz="950" spc="65">
                <a:latin typeface="Arial MT"/>
                <a:cs typeface="Arial MT"/>
              </a:rPr>
              <a:t> </a:t>
            </a:r>
            <a:r>
              <a:rPr dirty="0" sz="950">
                <a:latin typeface="Arial MT"/>
                <a:cs typeface="Arial MT"/>
              </a:rPr>
              <a:t>Share</a:t>
            </a:r>
            <a:r>
              <a:rPr dirty="0" sz="950" spc="75">
                <a:latin typeface="Arial MT"/>
                <a:cs typeface="Arial MT"/>
              </a:rPr>
              <a:t> </a:t>
            </a:r>
            <a:r>
              <a:rPr dirty="0" sz="950">
                <a:latin typeface="Arial MT"/>
                <a:cs typeface="Arial MT"/>
              </a:rPr>
              <a:t>(EPS)</a:t>
            </a:r>
            <a:r>
              <a:rPr dirty="0" sz="950" spc="60">
                <a:latin typeface="Arial MT"/>
                <a:cs typeface="Arial MT"/>
              </a:rPr>
              <a:t> </a:t>
            </a:r>
            <a:r>
              <a:rPr dirty="0" baseline="-12820" sz="975">
                <a:latin typeface="Arial MT"/>
                <a:cs typeface="Arial MT"/>
              </a:rPr>
              <a:t>t</a:t>
            </a:r>
            <a:r>
              <a:rPr dirty="0" baseline="-12820" sz="975" spc="195">
                <a:latin typeface="Arial MT"/>
                <a:cs typeface="Arial MT"/>
              </a:rPr>
              <a:t> </a:t>
            </a:r>
            <a:r>
              <a:rPr dirty="0" baseline="-12820" sz="975">
                <a:latin typeface="Arial MT"/>
                <a:cs typeface="Arial MT"/>
              </a:rPr>
              <a:t>+</a:t>
            </a:r>
            <a:r>
              <a:rPr dirty="0" baseline="-12820" sz="975" spc="89">
                <a:latin typeface="Arial MT"/>
                <a:cs typeface="Arial MT"/>
              </a:rPr>
              <a:t> </a:t>
            </a:r>
            <a:r>
              <a:rPr dirty="0" baseline="-12820" sz="975" spc="-75">
                <a:latin typeface="Arial MT"/>
                <a:cs typeface="Arial MT"/>
              </a:rPr>
              <a:t>1</a:t>
            </a:r>
            <a:endParaRPr baseline="-12820" sz="975">
              <a:latin typeface="Arial MT"/>
              <a:cs typeface="Arial MT"/>
            </a:endParaRPr>
          </a:p>
        </p:txBody>
      </p:sp>
      <p:sp>
        <p:nvSpPr>
          <p:cNvPr id="23" name="object 23" descr=""/>
          <p:cNvSpPr txBox="1"/>
          <p:nvPr/>
        </p:nvSpPr>
        <p:spPr>
          <a:xfrm>
            <a:off x="3486342" y="1726380"/>
            <a:ext cx="535305" cy="32004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ts val="1135"/>
              </a:lnSpc>
              <a:spcBef>
                <a:spcPts val="135"/>
              </a:spcBef>
            </a:pPr>
            <a:r>
              <a:rPr dirty="0" sz="950" spc="-10" b="1">
                <a:latin typeface="Arial"/>
                <a:cs typeface="Arial"/>
              </a:rPr>
              <a:t>$123,149</a:t>
            </a:r>
            <a:endParaRPr sz="950">
              <a:latin typeface="Arial"/>
              <a:cs typeface="Arial"/>
            </a:endParaRPr>
          </a:p>
          <a:p>
            <a:pPr marL="212725">
              <a:lnSpc>
                <a:spcPts val="1135"/>
              </a:lnSpc>
            </a:pPr>
            <a:r>
              <a:rPr dirty="0" sz="950" spc="-10">
                <a:latin typeface="Arial MT"/>
                <a:cs typeface="Arial MT"/>
              </a:rPr>
              <a:t>$8.67</a:t>
            </a:r>
            <a:endParaRPr sz="950">
              <a:latin typeface="Arial MT"/>
              <a:cs typeface="Arial MT"/>
            </a:endParaRPr>
          </a:p>
        </p:txBody>
      </p:sp>
      <p:sp>
        <p:nvSpPr>
          <p:cNvPr id="24" name="object 24" descr=""/>
          <p:cNvSpPr txBox="1"/>
          <p:nvPr/>
        </p:nvSpPr>
        <p:spPr>
          <a:xfrm>
            <a:off x="639952" y="2053393"/>
            <a:ext cx="743585" cy="1758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950" b="1">
                <a:latin typeface="Arial"/>
                <a:cs typeface="Arial"/>
              </a:rPr>
              <a:t>P/E</a:t>
            </a:r>
            <a:r>
              <a:rPr dirty="0" sz="950" spc="65" b="1">
                <a:latin typeface="Arial"/>
                <a:cs typeface="Arial"/>
              </a:rPr>
              <a:t> </a:t>
            </a:r>
            <a:r>
              <a:rPr dirty="0" sz="950" spc="-10" b="1">
                <a:latin typeface="Arial"/>
                <a:cs typeface="Arial"/>
              </a:rPr>
              <a:t>Multiple</a:t>
            </a:r>
            <a:endParaRPr sz="950">
              <a:latin typeface="Arial"/>
              <a:cs typeface="Arial"/>
            </a:endParaRPr>
          </a:p>
        </p:txBody>
      </p:sp>
      <p:sp>
        <p:nvSpPr>
          <p:cNvPr id="25" name="object 25" descr=""/>
          <p:cNvSpPr txBox="1"/>
          <p:nvPr/>
        </p:nvSpPr>
        <p:spPr>
          <a:xfrm>
            <a:off x="3677091" y="2053393"/>
            <a:ext cx="334645" cy="1758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950" spc="-10" b="1">
                <a:latin typeface="Arial"/>
                <a:cs typeface="Arial"/>
              </a:rPr>
              <a:t>17.8x</a:t>
            </a:r>
            <a:endParaRPr sz="950">
              <a:latin typeface="Arial"/>
              <a:cs typeface="Arial"/>
            </a:endParaRPr>
          </a:p>
        </p:txBody>
      </p:sp>
      <p:grpSp>
        <p:nvGrpSpPr>
          <p:cNvPr id="26" name="object 26" descr=""/>
          <p:cNvGrpSpPr/>
          <p:nvPr/>
        </p:nvGrpSpPr>
        <p:grpSpPr>
          <a:xfrm>
            <a:off x="624077" y="1402543"/>
            <a:ext cx="3448050" cy="9525"/>
            <a:chOff x="624077" y="1402543"/>
            <a:chExt cx="3448050" cy="9525"/>
          </a:xfrm>
        </p:grpSpPr>
        <p:sp>
          <p:nvSpPr>
            <p:cNvPr id="27" name="object 27" descr=""/>
            <p:cNvSpPr/>
            <p:nvPr/>
          </p:nvSpPr>
          <p:spPr>
            <a:xfrm>
              <a:off x="628840" y="1407305"/>
              <a:ext cx="3438525" cy="0"/>
            </a:xfrm>
            <a:custGeom>
              <a:avLst/>
              <a:gdLst/>
              <a:ahLst/>
              <a:cxnLst/>
              <a:rect l="l" t="t" r="r" b="b"/>
              <a:pathLst>
                <a:path w="3438525" h="0">
                  <a:moveTo>
                    <a:pt x="0" y="0"/>
                  </a:moveTo>
                  <a:lnTo>
                    <a:pt x="3438514" y="0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 descr=""/>
            <p:cNvSpPr/>
            <p:nvPr/>
          </p:nvSpPr>
          <p:spPr>
            <a:xfrm>
              <a:off x="624077" y="1402543"/>
              <a:ext cx="3448050" cy="9525"/>
            </a:xfrm>
            <a:custGeom>
              <a:avLst/>
              <a:gdLst/>
              <a:ahLst/>
              <a:cxnLst/>
              <a:rect l="l" t="t" r="r" b="b"/>
              <a:pathLst>
                <a:path w="3448050" h="9525">
                  <a:moveTo>
                    <a:pt x="3447975" y="0"/>
                  </a:moveTo>
                  <a:lnTo>
                    <a:pt x="0" y="0"/>
                  </a:lnTo>
                  <a:lnTo>
                    <a:pt x="0" y="9524"/>
                  </a:lnTo>
                  <a:lnTo>
                    <a:pt x="3447975" y="9524"/>
                  </a:lnTo>
                  <a:lnTo>
                    <a:pt x="344797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9" name="object 29" descr=""/>
          <p:cNvGrpSpPr/>
          <p:nvPr/>
        </p:nvGrpSpPr>
        <p:grpSpPr>
          <a:xfrm>
            <a:off x="624077" y="1729555"/>
            <a:ext cx="3448050" cy="9525"/>
            <a:chOff x="624077" y="1729555"/>
            <a:chExt cx="3448050" cy="9525"/>
          </a:xfrm>
        </p:grpSpPr>
        <p:sp>
          <p:nvSpPr>
            <p:cNvPr id="30" name="object 30" descr=""/>
            <p:cNvSpPr/>
            <p:nvPr/>
          </p:nvSpPr>
          <p:spPr>
            <a:xfrm>
              <a:off x="628840" y="1734318"/>
              <a:ext cx="3438525" cy="0"/>
            </a:xfrm>
            <a:custGeom>
              <a:avLst/>
              <a:gdLst/>
              <a:ahLst/>
              <a:cxnLst/>
              <a:rect l="l" t="t" r="r" b="b"/>
              <a:pathLst>
                <a:path w="3438525" h="0">
                  <a:moveTo>
                    <a:pt x="0" y="0"/>
                  </a:moveTo>
                  <a:lnTo>
                    <a:pt x="3438514" y="0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 descr=""/>
            <p:cNvSpPr/>
            <p:nvPr/>
          </p:nvSpPr>
          <p:spPr>
            <a:xfrm>
              <a:off x="624077" y="1729555"/>
              <a:ext cx="3448050" cy="9525"/>
            </a:xfrm>
            <a:custGeom>
              <a:avLst/>
              <a:gdLst/>
              <a:ahLst/>
              <a:cxnLst/>
              <a:rect l="l" t="t" r="r" b="b"/>
              <a:pathLst>
                <a:path w="3448050" h="9525">
                  <a:moveTo>
                    <a:pt x="3447975" y="0"/>
                  </a:moveTo>
                  <a:lnTo>
                    <a:pt x="0" y="0"/>
                  </a:lnTo>
                  <a:lnTo>
                    <a:pt x="0" y="9524"/>
                  </a:lnTo>
                  <a:lnTo>
                    <a:pt x="3447975" y="9524"/>
                  </a:lnTo>
                  <a:lnTo>
                    <a:pt x="344797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2" name="object 32" descr=""/>
          <p:cNvGrpSpPr/>
          <p:nvPr/>
        </p:nvGrpSpPr>
        <p:grpSpPr>
          <a:xfrm>
            <a:off x="624077" y="2056568"/>
            <a:ext cx="3448050" cy="9525"/>
            <a:chOff x="624077" y="2056568"/>
            <a:chExt cx="3448050" cy="9525"/>
          </a:xfrm>
        </p:grpSpPr>
        <p:sp>
          <p:nvSpPr>
            <p:cNvPr id="33" name="object 33" descr=""/>
            <p:cNvSpPr/>
            <p:nvPr/>
          </p:nvSpPr>
          <p:spPr>
            <a:xfrm>
              <a:off x="628840" y="2061330"/>
              <a:ext cx="3438525" cy="0"/>
            </a:xfrm>
            <a:custGeom>
              <a:avLst/>
              <a:gdLst/>
              <a:ahLst/>
              <a:cxnLst/>
              <a:rect l="l" t="t" r="r" b="b"/>
              <a:pathLst>
                <a:path w="3438525" h="0">
                  <a:moveTo>
                    <a:pt x="0" y="0"/>
                  </a:moveTo>
                  <a:lnTo>
                    <a:pt x="3438514" y="0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 descr=""/>
            <p:cNvSpPr/>
            <p:nvPr/>
          </p:nvSpPr>
          <p:spPr>
            <a:xfrm>
              <a:off x="624077" y="2056568"/>
              <a:ext cx="3448050" cy="9525"/>
            </a:xfrm>
            <a:custGeom>
              <a:avLst/>
              <a:gdLst/>
              <a:ahLst/>
              <a:cxnLst/>
              <a:rect l="l" t="t" r="r" b="b"/>
              <a:pathLst>
                <a:path w="3448050" h="9525">
                  <a:moveTo>
                    <a:pt x="3447975" y="0"/>
                  </a:moveTo>
                  <a:lnTo>
                    <a:pt x="0" y="0"/>
                  </a:lnTo>
                  <a:lnTo>
                    <a:pt x="0" y="9524"/>
                  </a:lnTo>
                  <a:lnTo>
                    <a:pt x="3447975" y="9524"/>
                  </a:lnTo>
                  <a:lnTo>
                    <a:pt x="344797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5" name="object 3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ts val="2375"/>
              </a:lnSpc>
              <a:spcBef>
                <a:spcPts val="95"/>
              </a:spcBef>
            </a:pPr>
            <a:r>
              <a:rPr dirty="0">
                <a:solidFill>
                  <a:srgbClr val="009999"/>
                </a:solidFill>
              </a:rPr>
              <a:t>Siemens</a:t>
            </a:r>
            <a:r>
              <a:rPr dirty="0" spc="-50">
                <a:solidFill>
                  <a:srgbClr val="009999"/>
                </a:solidFill>
              </a:rPr>
              <a:t> </a:t>
            </a:r>
            <a:r>
              <a:rPr dirty="0">
                <a:solidFill>
                  <a:srgbClr val="009999"/>
                </a:solidFill>
              </a:rPr>
              <a:t>+</a:t>
            </a:r>
            <a:r>
              <a:rPr dirty="0" spc="-50">
                <a:solidFill>
                  <a:srgbClr val="009999"/>
                </a:solidFill>
              </a:rPr>
              <a:t> </a:t>
            </a:r>
            <a:r>
              <a:rPr dirty="0">
                <a:solidFill>
                  <a:srgbClr val="009999"/>
                </a:solidFill>
              </a:rPr>
              <a:t>Stem</a:t>
            </a:r>
            <a:r>
              <a:rPr dirty="0" spc="-45">
                <a:solidFill>
                  <a:srgbClr val="009999"/>
                </a:solidFill>
              </a:rPr>
              <a:t> </a:t>
            </a:r>
            <a:r>
              <a:rPr dirty="0">
                <a:solidFill>
                  <a:srgbClr val="009999"/>
                </a:solidFill>
              </a:rPr>
              <a:t>|</a:t>
            </a:r>
            <a:r>
              <a:rPr dirty="0" spc="-55">
                <a:solidFill>
                  <a:srgbClr val="009999"/>
                </a:solidFill>
              </a:rPr>
              <a:t> </a:t>
            </a:r>
            <a:r>
              <a:rPr dirty="0">
                <a:solidFill>
                  <a:srgbClr val="009999"/>
                </a:solidFill>
              </a:rPr>
              <a:t>Merger</a:t>
            </a:r>
            <a:r>
              <a:rPr dirty="0" spc="-45">
                <a:solidFill>
                  <a:srgbClr val="009999"/>
                </a:solidFill>
              </a:rPr>
              <a:t> </a:t>
            </a:r>
            <a:r>
              <a:rPr dirty="0" spc="-10">
                <a:solidFill>
                  <a:srgbClr val="009999"/>
                </a:solidFill>
              </a:rPr>
              <a:t>Model</a:t>
            </a:r>
          </a:p>
          <a:p>
            <a:pPr marL="19685">
              <a:lnSpc>
                <a:spcPts val="1415"/>
              </a:lnSpc>
            </a:pPr>
            <a:r>
              <a:rPr dirty="0" sz="1200" b="0">
                <a:solidFill>
                  <a:srgbClr val="010027"/>
                </a:solidFill>
                <a:latin typeface="Arial MT"/>
                <a:cs typeface="Arial MT"/>
              </a:rPr>
              <a:t>An</a:t>
            </a:r>
            <a:r>
              <a:rPr dirty="0" sz="1200" spc="-25" b="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 b="0">
                <a:solidFill>
                  <a:srgbClr val="010027"/>
                </a:solidFill>
                <a:latin typeface="Arial MT"/>
                <a:cs typeface="Arial MT"/>
              </a:rPr>
              <a:t>acquisition</a:t>
            </a:r>
            <a:r>
              <a:rPr dirty="0" sz="1200" spc="-30" b="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 b="0">
                <a:solidFill>
                  <a:srgbClr val="010027"/>
                </a:solidFill>
                <a:latin typeface="Arial MT"/>
                <a:cs typeface="Arial MT"/>
              </a:rPr>
              <a:t>of</a:t>
            </a:r>
            <a:r>
              <a:rPr dirty="0" sz="1200" spc="-10" b="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 b="0">
                <a:solidFill>
                  <a:srgbClr val="010027"/>
                </a:solidFill>
                <a:latin typeface="Arial MT"/>
                <a:cs typeface="Arial MT"/>
              </a:rPr>
              <a:t>Stem</a:t>
            </a:r>
            <a:r>
              <a:rPr dirty="0" sz="1200" spc="-10" b="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 b="0">
                <a:solidFill>
                  <a:srgbClr val="010027"/>
                </a:solidFill>
                <a:latin typeface="Arial MT"/>
                <a:cs typeface="Arial MT"/>
              </a:rPr>
              <a:t>would</a:t>
            </a:r>
            <a:r>
              <a:rPr dirty="0" sz="1200" spc="-20" b="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 b="0">
                <a:solidFill>
                  <a:srgbClr val="010027"/>
                </a:solidFill>
                <a:latin typeface="Arial MT"/>
                <a:cs typeface="Arial MT"/>
              </a:rPr>
              <a:t>be</a:t>
            </a:r>
            <a:r>
              <a:rPr dirty="0" sz="1200" spc="-20" b="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 b="0">
                <a:solidFill>
                  <a:srgbClr val="010027"/>
                </a:solidFill>
                <a:latin typeface="Arial MT"/>
                <a:cs typeface="Arial MT"/>
              </a:rPr>
              <a:t>accretive</a:t>
            </a:r>
            <a:r>
              <a:rPr dirty="0" sz="1200" spc="-20" b="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 b="0">
                <a:solidFill>
                  <a:srgbClr val="010027"/>
                </a:solidFill>
                <a:latin typeface="Arial MT"/>
                <a:cs typeface="Arial MT"/>
              </a:rPr>
              <a:t>to</a:t>
            </a:r>
            <a:r>
              <a:rPr dirty="0" sz="1200" spc="-10" b="0">
                <a:solidFill>
                  <a:srgbClr val="010027"/>
                </a:solidFill>
                <a:latin typeface="Arial MT"/>
                <a:cs typeface="Arial MT"/>
              </a:rPr>
              <a:t> Siemens’</a:t>
            </a:r>
            <a:r>
              <a:rPr dirty="0" sz="1200" spc="-70" b="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 b="0">
                <a:solidFill>
                  <a:srgbClr val="010027"/>
                </a:solidFill>
                <a:latin typeface="Arial MT"/>
                <a:cs typeface="Arial MT"/>
              </a:rPr>
              <a:t>EPS</a:t>
            </a:r>
            <a:r>
              <a:rPr dirty="0" sz="1200" spc="5" b="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 b="0">
                <a:solidFill>
                  <a:srgbClr val="010027"/>
                </a:solidFill>
                <a:latin typeface="Arial MT"/>
                <a:cs typeface="Arial MT"/>
              </a:rPr>
              <a:t>on</a:t>
            </a:r>
            <a:r>
              <a:rPr dirty="0" sz="1200" spc="-20" b="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 b="0">
                <a:solidFill>
                  <a:srgbClr val="010027"/>
                </a:solidFill>
                <a:latin typeface="Arial MT"/>
                <a:cs typeface="Arial MT"/>
              </a:rPr>
              <a:t>a</a:t>
            </a:r>
            <a:r>
              <a:rPr dirty="0" sz="1200" spc="-10" b="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 b="0">
                <a:solidFill>
                  <a:srgbClr val="010027"/>
                </a:solidFill>
                <a:latin typeface="Arial MT"/>
                <a:cs typeface="Arial MT"/>
              </a:rPr>
              <a:t>pro</a:t>
            </a:r>
            <a:r>
              <a:rPr dirty="0" sz="1200" spc="-15" b="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 b="0">
                <a:solidFill>
                  <a:srgbClr val="010027"/>
                </a:solidFill>
                <a:latin typeface="Arial MT"/>
                <a:cs typeface="Arial MT"/>
              </a:rPr>
              <a:t>forma</a:t>
            </a:r>
            <a:r>
              <a:rPr dirty="0" sz="1200" spc="-5" b="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 spc="-10" b="0">
                <a:solidFill>
                  <a:srgbClr val="010027"/>
                </a:solidFill>
                <a:latin typeface="Arial MT"/>
                <a:cs typeface="Arial MT"/>
              </a:rPr>
              <a:t>basis</a:t>
            </a:r>
            <a:endParaRPr sz="1200">
              <a:latin typeface="Arial MT"/>
              <a:cs typeface="Arial MT"/>
            </a:endParaRPr>
          </a:p>
        </p:txBody>
      </p:sp>
      <p:pic>
        <p:nvPicPr>
          <p:cNvPr id="36" name="object 36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20268" y="887349"/>
            <a:ext cx="57150" cy="305180"/>
          </a:xfrm>
          <a:prstGeom prst="rect">
            <a:avLst/>
          </a:prstGeom>
        </p:spPr>
      </p:pic>
      <p:pic>
        <p:nvPicPr>
          <p:cNvPr id="37" name="object 37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448555" y="882777"/>
            <a:ext cx="57150" cy="305181"/>
          </a:xfrm>
          <a:prstGeom prst="rect">
            <a:avLst/>
          </a:prstGeom>
        </p:spPr>
      </p:pic>
      <p:sp>
        <p:nvSpPr>
          <p:cNvPr id="38" name="object 38" descr=""/>
          <p:cNvSpPr txBox="1"/>
          <p:nvPr/>
        </p:nvSpPr>
        <p:spPr>
          <a:xfrm>
            <a:off x="727201" y="3524250"/>
            <a:ext cx="3361690" cy="2387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400" spc="-10" b="1">
                <a:solidFill>
                  <a:srgbClr val="03234D"/>
                </a:solidFill>
                <a:latin typeface="Arial"/>
                <a:cs typeface="Arial"/>
              </a:rPr>
              <a:t>Transaction</a:t>
            </a:r>
            <a:r>
              <a:rPr dirty="0" sz="1400" spc="-50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3234D"/>
                </a:solidFill>
                <a:latin typeface="Arial"/>
                <a:cs typeface="Arial"/>
              </a:rPr>
              <a:t>and</a:t>
            </a:r>
            <a:r>
              <a:rPr dirty="0" sz="1400" spc="-25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3234D"/>
                </a:solidFill>
                <a:latin typeface="Arial"/>
                <a:cs typeface="Arial"/>
              </a:rPr>
              <a:t>financing</a:t>
            </a:r>
            <a:r>
              <a:rPr dirty="0" sz="1400" spc="-45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400" spc="-10" b="1">
                <a:solidFill>
                  <a:srgbClr val="03234D"/>
                </a:solidFill>
                <a:latin typeface="Arial"/>
                <a:cs typeface="Arial"/>
              </a:rPr>
              <a:t>assumptions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39" name="object 39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20268" y="3494151"/>
            <a:ext cx="57150" cy="305181"/>
          </a:xfrm>
          <a:prstGeom prst="rect">
            <a:avLst/>
          </a:prstGeom>
        </p:spPr>
      </p:pic>
      <p:sp>
        <p:nvSpPr>
          <p:cNvPr id="40" name="object 40" descr=""/>
          <p:cNvSpPr/>
          <p:nvPr/>
        </p:nvSpPr>
        <p:spPr>
          <a:xfrm>
            <a:off x="8133588" y="3349878"/>
            <a:ext cx="3283585" cy="485775"/>
          </a:xfrm>
          <a:custGeom>
            <a:avLst/>
            <a:gdLst/>
            <a:ahLst/>
            <a:cxnLst/>
            <a:rect l="l" t="t" r="r" b="b"/>
            <a:pathLst>
              <a:path w="3283584" h="485775">
                <a:moveTo>
                  <a:pt x="3283330" y="0"/>
                </a:moveTo>
                <a:lnTo>
                  <a:pt x="1850135" y="121412"/>
                </a:lnTo>
                <a:lnTo>
                  <a:pt x="1850135" y="48641"/>
                </a:lnTo>
                <a:lnTo>
                  <a:pt x="0" y="48641"/>
                </a:lnTo>
                <a:lnTo>
                  <a:pt x="0" y="485267"/>
                </a:lnTo>
                <a:lnTo>
                  <a:pt x="1850135" y="485267"/>
                </a:lnTo>
                <a:lnTo>
                  <a:pt x="1850135" y="230632"/>
                </a:lnTo>
                <a:lnTo>
                  <a:pt x="3283330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 descr=""/>
          <p:cNvSpPr txBox="1"/>
          <p:nvPr/>
        </p:nvSpPr>
        <p:spPr>
          <a:xfrm>
            <a:off x="8590280" y="3599942"/>
            <a:ext cx="941069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b="1">
                <a:solidFill>
                  <a:srgbClr val="010027"/>
                </a:solidFill>
                <a:latin typeface="Arial"/>
                <a:cs typeface="Arial"/>
              </a:rPr>
              <a:t>EPS by</a:t>
            </a:r>
            <a:r>
              <a:rPr dirty="0" sz="1200" spc="-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200" spc="-20" b="1">
                <a:solidFill>
                  <a:srgbClr val="010027"/>
                </a:solidFill>
                <a:latin typeface="Arial"/>
                <a:cs typeface="Arial"/>
              </a:rPr>
              <a:t>1.1%</a:t>
            </a:r>
            <a:endParaRPr sz="1200">
              <a:latin typeface="Arial"/>
              <a:cs typeface="Arial"/>
            </a:endParaRPr>
          </a:p>
        </p:txBody>
      </p:sp>
      <p:sp>
        <p:nvSpPr>
          <p:cNvPr id="42" name="object 42" descr=""/>
          <p:cNvSpPr/>
          <p:nvPr/>
        </p:nvSpPr>
        <p:spPr>
          <a:xfrm>
            <a:off x="4458842" y="1248529"/>
            <a:ext cx="7248525" cy="163195"/>
          </a:xfrm>
          <a:custGeom>
            <a:avLst/>
            <a:gdLst/>
            <a:ahLst/>
            <a:cxnLst/>
            <a:rect l="l" t="t" r="r" b="b"/>
            <a:pathLst>
              <a:path w="7248525" h="163194">
                <a:moveTo>
                  <a:pt x="0" y="163013"/>
                </a:moveTo>
                <a:lnTo>
                  <a:pt x="7248280" y="163013"/>
                </a:lnTo>
                <a:lnTo>
                  <a:pt x="7248280" y="0"/>
                </a:lnTo>
                <a:lnTo>
                  <a:pt x="0" y="0"/>
                </a:lnTo>
                <a:lnTo>
                  <a:pt x="0" y="163013"/>
                </a:lnTo>
                <a:close/>
              </a:path>
            </a:pathLst>
          </a:custGeom>
          <a:solidFill>
            <a:srgbClr val="0099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 descr=""/>
          <p:cNvSpPr/>
          <p:nvPr/>
        </p:nvSpPr>
        <p:spPr>
          <a:xfrm>
            <a:off x="4458842" y="2052683"/>
            <a:ext cx="3433445" cy="172720"/>
          </a:xfrm>
          <a:custGeom>
            <a:avLst/>
            <a:gdLst/>
            <a:ahLst/>
            <a:cxnLst/>
            <a:rect l="l" t="t" r="r" b="b"/>
            <a:pathLst>
              <a:path w="3433445" h="172719">
                <a:moveTo>
                  <a:pt x="3433329" y="0"/>
                </a:moveTo>
                <a:lnTo>
                  <a:pt x="0" y="0"/>
                </a:lnTo>
                <a:lnTo>
                  <a:pt x="0" y="172124"/>
                </a:lnTo>
                <a:lnTo>
                  <a:pt x="3433329" y="172124"/>
                </a:lnTo>
                <a:lnTo>
                  <a:pt x="3433329" y="0"/>
                </a:lnTo>
                <a:close/>
              </a:path>
            </a:pathLst>
          </a:custGeom>
          <a:solidFill>
            <a:srgbClr val="0099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object 44" descr=""/>
          <p:cNvSpPr/>
          <p:nvPr/>
        </p:nvSpPr>
        <p:spPr>
          <a:xfrm>
            <a:off x="8264269" y="2052683"/>
            <a:ext cx="3442970" cy="172720"/>
          </a:xfrm>
          <a:custGeom>
            <a:avLst/>
            <a:gdLst/>
            <a:ahLst/>
            <a:cxnLst/>
            <a:rect l="l" t="t" r="r" b="b"/>
            <a:pathLst>
              <a:path w="3442970" h="172719">
                <a:moveTo>
                  <a:pt x="3442853" y="0"/>
                </a:moveTo>
                <a:lnTo>
                  <a:pt x="0" y="0"/>
                </a:lnTo>
                <a:lnTo>
                  <a:pt x="0" y="172124"/>
                </a:lnTo>
                <a:lnTo>
                  <a:pt x="3442853" y="172124"/>
                </a:lnTo>
                <a:lnTo>
                  <a:pt x="3442853" y="0"/>
                </a:lnTo>
                <a:close/>
              </a:path>
            </a:pathLst>
          </a:custGeom>
          <a:solidFill>
            <a:srgbClr val="0099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" name="object 45" descr=""/>
          <p:cNvSpPr txBox="1"/>
          <p:nvPr/>
        </p:nvSpPr>
        <p:spPr>
          <a:xfrm>
            <a:off x="639952" y="912621"/>
            <a:ext cx="11080115" cy="49847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99695">
              <a:lnSpc>
                <a:spcPct val="100000"/>
              </a:lnSpc>
              <a:spcBef>
                <a:spcPts val="95"/>
              </a:spcBef>
              <a:tabLst>
                <a:tab pos="3962400" algn="l"/>
              </a:tabLst>
            </a:pPr>
            <a:r>
              <a:rPr dirty="0" sz="1400" b="1">
                <a:solidFill>
                  <a:srgbClr val="03234D"/>
                </a:solidFill>
                <a:latin typeface="Arial"/>
                <a:cs typeface="Arial"/>
              </a:rPr>
              <a:t>Company</a:t>
            </a:r>
            <a:r>
              <a:rPr dirty="0" sz="1400" spc="-70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400" spc="-10" b="1">
                <a:solidFill>
                  <a:srgbClr val="03234D"/>
                </a:solidFill>
                <a:latin typeface="Arial"/>
                <a:cs typeface="Arial"/>
              </a:rPr>
              <a:t>profile</a:t>
            </a:r>
            <a:r>
              <a:rPr dirty="0" sz="1400" b="1">
                <a:solidFill>
                  <a:srgbClr val="03234D"/>
                </a:solidFill>
                <a:latin typeface="Arial"/>
                <a:cs typeface="Arial"/>
              </a:rPr>
              <a:t>	Accretion/dilution</a:t>
            </a:r>
            <a:r>
              <a:rPr dirty="0" sz="1400" spc="-100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400" spc="-10" b="1">
                <a:solidFill>
                  <a:srgbClr val="03234D"/>
                </a:solidFill>
                <a:latin typeface="Arial"/>
                <a:cs typeface="Arial"/>
              </a:rPr>
              <a:t>analysis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900"/>
              </a:spcBef>
              <a:tabLst>
                <a:tab pos="3808729" algn="l"/>
                <a:tab pos="11066780" algn="l"/>
              </a:tabLst>
            </a:pPr>
            <a:r>
              <a:rPr dirty="0" baseline="2923" sz="1425" spc="30" b="1">
                <a:solidFill>
                  <a:srgbClr val="FFFFFF"/>
                </a:solidFill>
                <a:latin typeface="Arial"/>
                <a:cs typeface="Arial"/>
              </a:rPr>
              <a:t>Siemens</a:t>
            </a:r>
            <a:r>
              <a:rPr dirty="0" baseline="2923" sz="1425" spc="6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baseline="2923" sz="1425" spc="30" b="1">
                <a:solidFill>
                  <a:srgbClr val="FFFFFF"/>
                </a:solidFill>
                <a:latin typeface="Arial"/>
                <a:cs typeface="Arial"/>
              </a:rPr>
              <a:t>Financial</a:t>
            </a:r>
            <a:r>
              <a:rPr dirty="0" baseline="2923" sz="1425" spc="33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baseline="2923" sz="1425" spc="-15" b="1">
                <a:solidFill>
                  <a:srgbClr val="FFFFFF"/>
                </a:solidFill>
                <a:latin typeface="Arial"/>
                <a:cs typeface="Arial"/>
              </a:rPr>
              <a:t>Profile</a:t>
            </a:r>
            <a:r>
              <a:rPr dirty="0" baseline="2923" sz="1425" b="1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dirty="0" u="sng" sz="950" spc="65" b="1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sng" sz="950" b="1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Accretion/Dilution</a:t>
            </a:r>
            <a:r>
              <a:rPr dirty="0" u="sng" sz="950" spc="190" b="1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sng" sz="950" b="1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Analysis	</a:t>
            </a:r>
            <a:endParaRPr sz="950">
              <a:latin typeface="Arial"/>
              <a:cs typeface="Arial"/>
            </a:endParaRPr>
          </a:p>
        </p:txBody>
      </p:sp>
      <p:sp>
        <p:nvSpPr>
          <p:cNvPr id="46" name="object 46" descr=""/>
          <p:cNvSpPr txBox="1"/>
          <p:nvPr/>
        </p:nvSpPr>
        <p:spPr>
          <a:xfrm>
            <a:off x="4465191" y="1384869"/>
            <a:ext cx="1808480" cy="351790"/>
          </a:xfrm>
          <a:prstGeom prst="rect">
            <a:avLst/>
          </a:prstGeom>
        </p:spPr>
        <p:txBody>
          <a:bodyPr wrap="square" lIns="0" tIns="298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35"/>
              </a:spcBef>
            </a:pPr>
            <a:r>
              <a:rPr dirty="0" sz="950">
                <a:latin typeface="Arial MT"/>
                <a:cs typeface="Arial MT"/>
              </a:rPr>
              <a:t>Acquirer</a:t>
            </a:r>
            <a:r>
              <a:rPr dirty="0" sz="950" spc="40">
                <a:latin typeface="Arial MT"/>
                <a:cs typeface="Arial MT"/>
              </a:rPr>
              <a:t> </a:t>
            </a:r>
            <a:r>
              <a:rPr dirty="0" sz="950">
                <a:latin typeface="Arial MT"/>
                <a:cs typeface="Arial MT"/>
              </a:rPr>
              <a:t>Standalone</a:t>
            </a:r>
            <a:r>
              <a:rPr dirty="0" sz="950" spc="50">
                <a:latin typeface="Arial MT"/>
                <a:cs typeface="Arial MT"/>
              </a:rPr>
              <a:t> </a:t>
            </a:r>
            <a:r>
              <a:rPr dirty="0" sz="950">
                <a:latin typeface="Arial MT"/>
                <a:cs typeface="Arial MT"/>
              </a:rPr>
              <a:t>Net</a:t>
            </a:r>
            <a:r>
              <a:rPr dirty="0" sz="950" spc="105">
                <a:latin typeface="Arial MT"/>
                <a:cs typeface="Arial MT"/>
              </a:rPr>
              <a:t> </a:t>
            </a:r>
            <a:r>
              <a:rPr dirty="0" sz="950" spc="-10">
                <a:latin typeface="Arial MT"/>
                <a:cs typeface="Arial MT"/>
              </a:rPr>
              <a:t>Income</a:t>
            </a:r>
            <a:endParaRPr sz="9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45"/>
              </a:spcBef>
            </a:pPr>
            <a:r>
              <a:rPr dirty="0" sz="950">
                <a:latin typeface="Arial MT"/>
                <a:cs typeface="Arial MT"/>
              </a:rPr>
              <a:t>%</a:t>
            </a:r>
            <a:r>
              <a:rPr dirty="0" sz="950" spc="40">
                <a:latin typeface="Arial MT"/>
                <a:cs typeface="Arial MT"/>
              </a:rPr>
              <a:t> </a:t>
            </a:r>
            <a:r>
              <a:rPr dirty="0" sz="950">
                <a:latin typeface="Arial MT"/>
                <a:cs typeface="Arial MT"/>
              </a:rPr>
              <a:t>Tax</a:t>
            </a:r>
            <a:r>
              <a:rPr dirty="0" sz="950" spc="55">
                <a:latin typeface="Arial MT"/>
                <a:cs typeface="Arial MT"/>
              </a:rPr>
              <a:t> </a:t>
            </a:r>
            <a:r>
              <a:rPr dirty="0" sz="950" spc="-20">
                <a:latin typeface="Arial MT"/>
                <a:cs typeface="Arial MT"/>
              </a:rPr>
              <a:t>Rate</a:t>
            </a:r>
            <a:endParaRPr sz="950">
              <a:latin typeface="Arial MT"/>
              <a:cs typeface="Arial MT"/>
            </a:endParaRPr>
          </a:p>
        </p:txBody>
      </p:sp>
      <p:sp>
        <p:nvSpPr>
          <p:cNvPr id="47" name="object 47" descr=""/>
          <p:cNvSpPr txBox="1"/>
          <p:nvPr/>
        </p:nvSpPr>
        <p:spPr>
          <a:xfrm>
            <a:off x="7440701" y="1384869"/>
            <a:ext cx="399415" cy="35179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1115" marR="5080" indent="-19050">
              <a:lnSpc>
                <a:spcPct val="112599"/>
              </a:lnSpc>
              <a:spcBef>
                <a:spcPts val="90"/>
              </a:spcBef>
            </a:pPr>
            <a:r>
              <a:rPr dirty="0" sz="950" spc="-10">
                <a:latin typeface="Arial MT"/>
                <a:cs typeface="Arial MT"/>
              </a:rPr>
              <a:t>$6,936 22.0%</a:t>
            </a:r>
            <a:endParaRPr sz="950">
              <a:latin typeface="Arial MT"/>
              <a:cs typeface="Arial MT"/>
            </a:endParaRPr>
          </a:p>
        </p:txBody>
      </p:sp>
      <p:sp>
        <p:nvSpPr>
          <p:cNvPr id="48" name="object 48" descr=""/>
          <p:cNvSpPr txBox="1"/>
          <p:nvPr/>
        </p:nvSpPr>
        <p:spPr>
          <a:xfrm>
            <a:off x="8280143" y="1384869"/>
            <a:ext cx="1694180" cy="351790"/>
          </a:xfrm>
          <a:prstGeom prst="rect">
            <a:avLst/>
          </a:prstGeom>
        </p:spPr>
        <p:txBody>
          <a:bodyPr wrap="square" lIns="0" tIns="298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35"/>
              </a:spcBef>
            </a:pPr>
            <a:r>
              <a:rPr dirty="0" sz="950">
                <a:latin typeface="Arial MT"/>
                <a:cs typeface="Arial MT"/>
              </a:rPr>
              <a:t>Target</a:t>
            </a:r>
            <a:r>
              <a:rPr dirty="0" sz="950" spc="50">
                <a:latin typeface="Arial MT"/>
                <a:cs typeface="Arial MT"/>
              </a:rPr>
              <a:t> </a:t>
            </a:r>
            <a:r>
              <a:rPr dirty="0" sz="950">
                <a:latin typeface="Arial MT"/>
                <a:cs typeface="Arial MT"/>
              </a:rPr>
              <a:t>Standalone</a:t>
            </a:r>
            <a:r>
              <a:rPr dirty="0" sz="950" spc="5">
                <a:latin typeface="Arial MT"/>
                <a:cs typeface="Arial MT"/>
              </a:rPr>
              <a:t> </a:t>
            </a:r>
            <a:r>
              <a:rPr dirty="0" sz="950">
                <a:latin typeface="Arial MT"/>
                <a:cs typeface="Arial MT"/>
              </a:rPr>
              <a:t>Net</a:t>
            </a:r>
            <a:r>
              <a:rPr dirty="0" sz="950" spc="50">
                <a:latin typeface="Arial MT"/>
                <a:cs typeface="Arial MT"/>
              </a:rPr>
              <a:t> </a:t>
            </a:r>
            <a:r>
              <a:rPr dirty="0" sz="950" spc="-10">
                <a:latin typeface="Arial MT"/>
                <a:cs typeface="Arial MT"/>
              </a:rPr>
              <a:t>Income</a:t>
            </a:r>
            <a:endParaRPr sz="9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45"/>
              </a:spcBef>
            </a:pPr>
            <a:r>
              <a:rPr dirty="0" sz="950">
                <a:latin typeface="Arial MT"/>
                <a:cs typeface="Arial MT"/>
              </a:rPr>
              <a:t>%</a:t>
            </a:r>
            <a:r>
              <a:rPr dirty="0" sz="950" spc="40">
                <a:latin typeface="Arial MT"/>
                <a:cs typeface="Arial MT"/>
              </a:rPr>
              <a:t> </a:t>
            </a:r>
            <a:r>
              <a:rPr dirty="0" sz="950">
                <a:latin typeface="Arial MT"/>
                <a:cs typeface="Arial MT"/>
              </a:rPr>
              <a:t>Tax</a:t>
            </a:r>
            <a:r>
              <a:rPr dirty="0" sz="950" spc="55">
                <a:latin typeface="Arial MT"/>
                <a:cs typeface="Arial MT"/>
              </a:rPr>
              <a:t> </a:t>
            </a:r>
            <a:r>
              <a:rPr dirty="0" sz="950" spc="-20">
                <a:latin typeface="Arial MT"/>
                <a:cs typeface="Arial MT"/>
              </a:rPr>
              <a:t>Rate</a:t>
            </a:r>
            <a:endParaRPr sz="950">
              <a:latin typeface="Arial MT"/>
              <a:cs typeface="Arial MT"/>
            </a:endParaRPr>
          </a:p>
        </p:txBody>
      </p:sp>
      <p:sp>
        <p:nvSpPr>
          <p:cNvPr id="49" name="object 49" descr=""/>
          <p:cNvSpPr txBox="1"/>
          <p:nvPr/>
        </p:nvSpPr>
        <p:spPr>
          <a:xfrm>
            <a:off x="11274702" y="1384870"/>
            <a:ext cx="419734" cy="35179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 indent="47625">
              <a:lnSpc>
                <a:spcPct val="112599"/>
              </a:lnSpc>
              <a:spcBef>
                <a:spcPts val="90"/>
              </a:spcBef>
            </a:pPr>
            <a:r>
              <a:rPr dirty="0" sz="950" spc="-10">
                <a:latin typeface="Arial MT"/>
                <a:cs typeface="Arial MT"/>
              </a:rPr>
              <a:t>($124) 21.0%</a:t>
            </a:r>
            <a:endParaRPr sz="950">
              <a:latin typeface="Arial MT"/>
              <a:cs typeface="Arial MT"/>
            </a:endParaRPr>
          </a:p>
        </p:txBody>
      </p:sp>
      <p:sp>
        <p:nvSpPr>
          <p:cNvPr id="50" name="object 50" descr=""/>
          <p:cNvSpPr txBox="1"/>
          <p:nvPr/>
        </p:nvSpPr>
        <p:spPr>
          <a:xfrm>
            <a:off x="4436617" y="1724036"/>
            <a:ext cx="3468370" cy="5003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40640">
              <a:lnSpc>
                <a:spcPct val="100000"/>
              </a:lnSpc>
              <a:spcBef>
                <a:spcPts val="130"/>
              </a:spcBef>
              <a:tabLst>
                <a:tab pos="3016250" algn="l"/>
              </a:tabLst>
            </a:pPr>
            <a:r>
              <a:rPr dirty="0" sz="950" spc="10" b="1">
                <a:latin typeface="Arial"/>
                <a:cs typeface="Arial"/>
              </a:rPr>
              <a:t>Earnings</a:t>
            </a:r>
            <a:r>
              <a:rPr dirty="0" sz="950" spc="-5" b="1">
                <a:latin typeface="Arial"/>
                <a:cs typeface="Arial"/>
              </a:rPr>
              <a:t> </a:t>
            </a:r>
            <a:r>
              <a:rPr dirty="0" sz="950" spc="10" b="1">
                <a:latin typeface="Arial"/>
                <a:cs typeface="Arial"/>
              </a:rPr>
              <a:t>Before</a:t>
            </a:r>
            <a:r>
              <a:rPr dirty="0" sz="950" spc="185" b="1">
                <a:latin typeface="Arial"/>
                <a:cs typeface="Arial"/>
              </a:rPr>
              <a:t> </a:t>
            </a:r>
            <a:r>
              <a:rPr dirty="0" sz="950" spc="10" b="1">
                <a:latin typeface="Arial"/>
                <a:cs typeface="Arial"/>
              </a:rPr>
              <a:t>Taxes</a:t>
            </a:r>
            <a:r>
              <a:rPr dirty="0" sz="950" spc="-5" b="1">
                <a:latin typeface="Arial"/>
                <a:cs typeface="Arial"/>
              </a:rPr>
              <a:t> </a:t>
            </a:r>
            <a:r>
              <a:rPr dirty="0" sz="950" spc="-10" b="1">
                <a:latin typeface="Arial"/>
                <a:cs typeface="Arial"/>
              </a:rPr>
              <a:t>(EBT)</a:t>
            </a:r>
            <a:r>
              <a:rPr dirty="0" sz="950" b="1">
                <a:latin typeface="Arial"/>
                <a:cs typeface="Arial"/>
              </a:rPr>
              <a:t>	</a:t>
            </a:r>
            <a:r>
              <a:rPr dirty="0" sz="950" spc="-10" b="1">
                <a:latin typeface="Arial"/>
                <a:cs typeface="Arial"/>
              </a:rPr>
              <a:t>$8,893</a:t>
            </a:r>
            <a:endParaRPr sz="9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30"/>
              </a:spcBef>
            </a:pPr>
            <a:endParaRPr sz="9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tabLst>
                <a:tab pos="3455035" algn="l"/>
              </a:tabLst>
            </a:pPr>
            <a:r>
              <a:rPr dirty="0" u="sng" sz="950" spc="-10" b="1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sng" sz="950" b="1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Pro</a:t>
            </a:r>
            <a:r>
              <a:rPr dirty="0" u="sng" sz="950" spc="85" b="1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sng" sz="950" b="1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Forma</a:t>
            </a:r>
            <a:r>
              <a:rPr dirty="0" u="sng" sz="950" spc="145" b="1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sng" sz="950" spc="-10" b="1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Financials</a:t>
            </a:r>
            <a:r>
              <a:rPr dirty="0" u="sng" sz="950" b="1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	</a:t>
            </a:r>
            <a:endParaRPr sz="950">
              <a:latin typeface="Arial"/>
              <a:cs typeface="Arial"/>
            </a:endParaRPr>
          </a:p>
        </p:txBody>
      </p:sp>
      <p:sp>
        <p:nvSpPr>
          <p:cNvPr id="51" name="object 51" descr=""/>
          <p:cNvSpPr txBox="1"/>
          <p:nvPr/>
        </p:nvSpPr>
        <p:spPr>
          <a:xfrm>
            <a:off x="8251569" y="1724036"/>
            <a:ext cx="3468370" cy="5003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40640">
              <a:lnSpc>
                <a:spcPct val="100000"/>
              </a:lnSpc>
              <a:spcBef>
                <a:spcPts val="130"/>
              </a:spcBef>
              <a:tabLst>
                <a:tab pos="3082925" algn="l"/>
              </a:tabLst>
            </a:pPr>
            <a:r>
              <a:rPr dirty="0" sz="950" spc="10" b="1">
                <a:latin typeface="Arial"/>
                <a:cs typeface="Arial"/>
              </a:rPr>
              <a:t>Earnings</a:t>
            </a:r>
            <a:r>
              <a:rPr dirty="0" sz="950" spc="-5" b="1">
                <a:latin typeface="Arial"/>
                <a:cs typeface="Arial"/>
              </a:rPr>
              <a:t> </a:t>
            </a:r>
            <a:r>
              <a:rPr dirty="0" sz="950" spc="10" b="1">
                <a:latin typeface="Arial"/>
                <a:cs typeface="Arial"/>
              </a:rPr>
              <a:t>Before</a:t>
            </a:r>
            <a:r>
              <a:rPr dirty="0" sz="950" spc="185" b="1">
                <a:latin typeface="Arial"/>
                <a:cs typeface="Arial"/>
              </a:rPr>
              <a:t> </a:t>
            </a:r>
            <a:r>
              <a:rPr dirty="0" sz="950" spc="10" b="1">
                <a:latin typeface="Arial"/>
                <a:cs typeface="Arial"/>
              </a:rPr>
              <a:t>Taxes</a:t>
            </a:r>
            <a:r>
              <a:rPr dirty="0" sz="950" spc="-5" b="1">
                <a:latin typeface="Arial"/>
                <a:cs typeface="Arial"/>
              </a:rPr>
              <a:t> </a:t>
            </a:r>
            <a:r>
              <a:rPr dirty="0" sz="950" spc="-10" b="1">
                <a:latin typeface="Arial"/>
                <a:cs typeface="Arial"/>
              </a:rPr>
              <a:t>(EBT)</a:t>
            </a:r>
            <a:r>
              <a:rPr dirty="0" sz="950" b="1">
                <a:latin typeface="Arial"/>
                <a:cs typeface="Arial"/>
              </a:rPr>
              <a:t>	</a:t>
            </a:r>
            <a:r>
              <a:rPr dirty="0" sz="950" spc="-10" b="1">
                <a:latin typeface="Arial"/>
                <a:cs typeface="Arial"/>
              </a:rPr>
              <a:t>($157)</a:t>
            </a:r>
            <a:endParaRPr sz="9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30"/>
              </a:spcBef>
            </a:pPr>
            <a:endParaRPr sz="9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tabLst>
                <a:tab pos="3455035" algn="l"/>
              </a:tabLst>
            </a:pPr>
            <a:r>
              <a:rPr dirty="0" u="sng" sz="950" spc="-10" b="1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sng" sz="950" b="1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Pro</a:t>
            </a:r>
            <a:r>
              <a:rPr dirty="0" u="sng" sz="950" spc="85" b="1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sng" sz="950" b="1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Forma</a:t>
            </a:r>
            <a:r>
              <a:rPr dirty="0" u="sng" sz="950" spc="145" b="1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sng" sz="950" spc="-25" b="1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EPS</a:t>
            </a:r>
            <a:r>
              <a:rPr dirty="0" u="sng" sz="950" b="1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	</a:t>
            </a:r>
            <a:endParaRPr sz="950">
              <a:latin typeface="Arial"/>
              <a:cs typeface="Arial"/>
            </a:endParaRPr>
          </a:p>
        </p:txBody>
      </p:sp>
      <p:pic>
        <p:nvPicPr>
          <p:cNvPr id="52" name="object 52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8264269" y="3028902"/>
            <a:ext cx="9524" cy="335038"/>
          </a:xfrm>
          <a:prstGeom prst="rect">
            <a:avLst/>
          </a:prstGeom>
        </p:spPr>
      </p:pic>
      <p:pic>
        <p:nvPicPr>
          <p:cNvPr id="53" name="object 53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1697598" y="3038429"/>
            <a:ext cx="9524" cy="325511"/>
          </a:xfrm>
          <a:prstGeom prst="rect">
            <a:avLst/>
          </a:prstGeom>
        </p:spPr>
      </p:pic>
      <p:graphicFrame>
        <p:nvGraphicFramePr>
          <p:cNvPr id="54" name="object 54" descr=""/>
          <p:cNvGraphicFramePr>
            <a:graphicFrameLocks noGrp="1"/>
          </p:cNvGraphicFramePr>
          <p:nvPr/>
        </p:nvGraphicFramePr>
        <p:xfrm>
          <a:off x="4449317" y="2224807"/>
          <a:ext cx="7334884" cy="138810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13355"/>
                <a:gridCol w="1101724"/>
                <a:gridCol w="2754629"/>
                <a:gridCol w="681990"/>
              </a:tblGrid>
              <a:tr h="162560">
                <a:tc>
                  <a:txBody>
                    <a:bodyPr/>
                    <a:lstStyle/>
                    <a:p>
                      <a:pPr marL="27940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dirty="0" sz="950">
                          <a:latin typeface="Arial MT"/>
                          <a:cs typeface="Arial MT"/>
                        </a:rPr>
                        <a:t>Consolidated</a:t>
                      </a:r>
                      <a:r>
                        <a:rPr dirty="0" sz="950" spc="7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50" spc="-25">
                          <a:latin typeface="Arial MT"/>
                          <a:cs typeface="Arial MT"/>
                        </a:rPr>
                        <a:t>EBT</a:t>
                      </a:r>
                      <a:endParaRPr sz="950">
                        <a:latin typeface="Arial MT"/>
                        <a:cs typeface="Arial MT"/>
                      </a:endParaRPr>
                    </a:p>
                  </a:txBody>
                  <a:tcPr marL="0" marR="0" marB="0" marT="3810"/>
                </a:tc>
                <a:tc>
                  <a:txBody>
                    <a:bodyPr/>
                    <a:lstStyle/>
                    <a:p>
                      <a:pPr algn="r" marR="429895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dirty="0" sz="950" spc="-10">
                          <a:latin typeface="Arial MT"/>
                          <a:cs typeface="Arial MT"/>
                        </a:rPr>
                        <a:t>$8,735</a:t>
                      </a:r>
                      <a:endParaRPr sz="950">
                        <a:latin typeface="Arial MT"/>
                        <a:cs typeface="Arial MT"/>
                      </a:endParaRPr>
                    </a:p>
                  </a:txBody>
                  <a:tcPr marL="0" marR="0" marB="0" marT="3810"/>
                </a:tc>
                <a:tc>
                  <a:txBody>
                    <a:bodyPr/>
                    <a:lstStyle/>
                    <a:p>
                      <a:pPr marL="27305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dirty="0" sz="950">
                          <a:latin typeface="Arial MT"/>
                          <a:cs typeface="Arial MT"/>
                        </a:rPr>
                        <a:t>Pro</a:t>
                      </a:r>
                      <a:r>
                        <a:rPr dirty="0" sz="950" spc="3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50">
                          <a:latin typeface="Arial MT"/>
                          <a:cs typeface="Arial MT"/>
                        </a:rPr>
                        <a:t>Forma</a:t>
                      </a:r>
                      <a:r>
                        <a:rPr dirty="0" sz="950" spc="3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50">
                          <a:latin typeface="Arial MT"/>
                          <a:cs typeface="Arial MT"/>
                        </a:rPr>
                        <a:t>Net</a:t>
                      </a:r>
                      <a:r>
                        <a:rPr dirty="0" sz="950" spc="7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50" spc="-10">
                          <a:latin typeface="Arial MT"/>
                          <a:cs typeface="Arial MT"/>
                        </a:rPr>
                        <a:t>Income</a:t>
                      </a:r>
                      <a:endParaRPr sz="950">
                        <a:latin typeface="Arial MT"/>
                        <a:cs typeface="Arial MT"/>
                      </a:endParaRPr>
                    </a:p>
                  </a:txBody>
                  <a:tcPr marL="0" marR="0" marB="0" marT="3810"/>
                </a:tc>
                <a:tc>
                  <a:txBody>
                    <a:bodyPr/>
                    <a:lstStyle/>
                    <a:p>
                      <a:pPr algn="r" marR="52705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dirty="0" sz="950" spc="-10">
                          <a:latin typeface="Arial MT"/>
                          <a:cs typeface="Arial MT"/>
                        </a:rPr>
                        <a:t>$7,019</a:t>
                      </a:r>
                      <a:endParaRPr sz="950">
                        <a:latin typeface="Arial MT"/>
                        <a:cs typeface="Arial MT"/>
                      </a:endParaRPr>
                    </a:p>
                  </a:txBody>
                  <a:tcPr marL="0" marR="0" marB="0" marT="3810"/>
                </a:tc>
              </a:tr>
              <a:tr h="162560">
                <a:tc>
                  <a:txBody>
                    <a:bodyPr/>
                    <a:lstStyle/>
                    <a:p>
                      <a:pPr marL="27940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dirty="0" sz="950">
                          <a:latin typeface="Arial MT"/>
                          <a:cs typeface="Arial MT"/>
                        </a:rPr>
                        <a:t>Less:</a:t>
                      </a:r>
                      <a:r>
                        <a:rPr dirty="0" sz="950" spc="12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50">
                          <a:latin typeface="Arial MT"/>
                          <a:cs typeface="Arial MT"/>
                        </a:rPr>
                        <a:t>Interest</a:t>
                      </a:r>
                      <a:r>
                        <a:rPr dirty="0" sz="950" spc="12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50">
                          <a:latin typeface="Arial MT"/>
                          <a:cs typeface="Arial MT"/>
                        </a:rPr>
                        <a:t>Expense</a:t>
                      </a:r>
                      <a:r>
                        <a:rPr dirty="0" sz="950" spc="7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50">
                          <a:latin typeface="Arial MT"/>
                          <a:cs typeface="Arial MT"/>
                        </a:rPr>
                        <a:t>and</a:t>
                      </a:r>
                      <a:r>
                        <a:rPr dirty="0" sz="950" spc="7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50">
                          <a:latin typeface="Arial MT"/>
                          <a:cs typeface="Arial MT"/>
                        </a:rPr>
                        <a:t>Financing</a:t>
                      </a:r>
                      <a:r>
                        <a:rPr dirty="0" sz="950" spc="7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50" spc="-20">
                          <a:latin typeface="Arial MT"/>
                          <a:cs typeface="Arial MT"/>
                        </a:rPr>
                        <a:t>Fees</a:t>
                      </a:r>
                      <a:endParaRPr sz="950">
                        <a:latin typeface="Arial MT"/>
                        <a:cs typeface="Arial MT"/>
                      </a:endParaRPr>
                    </a:p>
                  </a:txBody>
                  <a:tcPr marL="0" marR="0" marB="0" marT="3810"/>
                </a:tc>
                <a:tc>
                  <a:txBody>
                    <a:bodyPr/>
                    <a:lstStyle/>
                    <a:p>
                      <a:pPr algn="r" marR="390525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dirty="0" sz="950" spc="-20">
                          <a:latin typeface="Arial MT"/>
                          <a:cs typeface="Arial MT"/>
                        </a:rPr>
                        <a:t>(76)</a:t>
                      </a:r>
                      <a:endParaRPr sz="950">
                        <a:latin typeface="Arial MT"/>
                        <a:cs typeface="Arial MT"/>
                      </a:endParaRPr>
                    </a:p>
                  </a:txBody>
                  <a:tcPr marL="0" marR="0" marB="0" marT="3810"/>
                </a:tc>
                <a:tc>
                  <a:txBody>
                    <a:bodyPr/>
                    <a:lstStyle/>
                    <a:p>
                      <a:pPr marL="27305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dirty="0" sz="950" spc="-10">
                          <a:latin typeface="Arial MT"/>
                          <a:cs typeface="Arial MT"/>
                        </a:rPr>
                        <a:t>Pre-</a:t>
                      </a:r>
                      <a:r>
                        <a:rPr dirty="0" sz="950">
                          <a:latin typeface="Arial MT"/>
                          <a:cs typeface="Arial MT"/>
                        </a:rPr>
                        <a:t>Deal</a:t>
                      </a:r>
                      <a:r>
                        <a:rPr dirty="0" sz="950" spc="7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50">
                          <a:latin typeface="Arial MT"/>
                          <a:cs typeface="Arial MT"/>
                        </a:rPr>
                        <a:t>Acquirer</a:t>
                      </a:r>
                      <a:r>
                        <a:rPr dirty="0" sz="950" spc="3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50">
                          <a:latin typeface="Arial MT"/>
                          <a:cs typeface="Arial MT"/>
                        </a:rPr>
                        <a:t>Shares</a:t>
                      </a:r>
                      <a:r>
                        <a:rPr dirty="0" sz="950" spc="10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50" spc="-10">
                          <a:latin typeface="Arial MT"/>
                          <a:cs typeface="Arial MT"/>
                        </a:rPr>
                        <a:t>Outstanding</a:t>
                      </a:r>
                      <a:endParaRPr sz="950">
                        <a:latin typeface="Arial MT"/>
                        <a:cs typeface="Arial MT"/>
                      </a:endParaRPr>
                    </a:p>
                  </a:txBody>
                  <a:tcPr marL="0" marR="0" marB="0" marT="3810"/>
                </a:tc>
                <a:tc>
                  <a:txBody>
                    <a:bodyPr/>
                    <a:lstStyle/>
                    <a:p>
                      <a:pPr algn="r" marR="55244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dirty="0" sz="950" spc="-25">
                          <a:latin typeface="Arial MT"/>
                          <a:cs typeface="Arial MT"/>
                        </a:rPr>
                        <a:t>800</a:t>
                      </a:r>
                      <a:endParaRPr sz="950">
                        <a:latin typeface="Arial MT"/>
                        <a:cs typeface="Arial MT"/>
                      </a:endParaRPr>
                    </a:p>
                  </a:txBody>
                  <a:tcPr marL="0" marR="0" marB="0" marT="3810"/>
                </a:tc>
              </a:tr>
              <a:tr h="157480">
                <a:tc>
                  <a:txBody>
                    <a:bodyPr/>
                    <a:lstStyle/>
                    <a:p>
                      <a:pPr marL="27940">
                        <a:lnSpc>
                          <a:spcPts val="1115"/>
                        </a:lnSpc>
                        <a:spcBef>
                          <a:spcPts val="30"/>
                        </a:spcBef>
                      </a:pPr>
                      <a:r>
                        <a:rPr dirty="0" sz="950">
                          <a:latin typeface="Arial MT"/>
                          <a:cs typeface="Arial MT"/>
                        </a:rPr>
                        <a:t>Plus:</a:t>
                      </a:r>
                      <a:r>
                        <a:rPr dirty="0" sz="950" spc="15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50">
                          <a:latin typeface="Arial MT"/>
                          <a:cs typeface="Arial MT"/>
                        </a:rPr>
                        <a:t>Synergies,</a:t>
                      </a:r>
                      <a:r>
                        <a:rPr dirty="0" sz="950" spc="15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50" spc="-25">
                          <a:latin typeface="Arial MT"/>
                          <a:cs typeface="Arial MT"/>
                        </a:rPr>
                        <a:t>net</a:t>
                      </a:r>
                      <a:endParaRPr sz="950">
                        <a:latin typeface="Arial MT"/>
                        <a:cs typeface="Arial MT"/>
                      </a:endParaRPr>
                    </a:p>
                  </a:txBody>
                  <a:tcPr marL="0" marR="0" marB="0" marT="3810"/>
                </a:tc>
                <a:tc>
                  <a:txBody>
                    <a:bodyPr/>
                    <a:lstStyle/>
                    <a:p>
                      <a:pPr algn="r" marR="431800">
                        <a:lnSpc>
                          <a:spcPts val="1115"/>
                        </a:lnSpc>
                        <a:spcBef>
                          <a:spcPts val="30"/>
                        </a:spcBef>
                      </a:pPr>
                      <a:r>
                        <a:rPr dirty="0" sz="950" spc="-25">
                          <a:latin typeface="Arial MT"/>
                          <a:cs typeface="Arial MT"/>
                        </a:rPr>
                        <a:t>367</a:t>
                      </a:r>
                      <a:endParaRPr sz="950">
                        <a:latin typeface="Arial MT"/>
                        <a:cs typeface="Arial MT"/>
                      </a:endParaRPr>
                    </a:p>
                  </a:txBody>
                  <a:tcPr marL="0" marR="0" marB="0" marT="3810"/>
                </a:tc>
                <a:tc>
                  <a:txBody>
                    <a:bodyPr/>
                    <a:lstStyle/>
                    <a:p>
                      <a:pPr marL="27305">
                        <a:lnSpc>
                          <a:spcPts val="1115"/>
                        </a:lnSpc>
                        <a:spcBef>
                          <a:spcPts val="30"/>
                        </a:spcBef>
                      </a:pPr>
                      <a:r>
                        <a:rPr dirty="0" sz="950">
                          <a:latin typeface="Arial MT"/>
                          <a:cs typeface="Arial MT"/>
                        </a:rPr>
                        <a:t>Plus:</a:t>
                      </a:r>
                      <a:r>
                        <a:rPr dirty="0" sz="950" spc="9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50">
                          <a:latin typeface="Arial MT"/>
                          <a:cs typeface="Arial MT"/>
                        </a:rPr>
                        <a:t>New</a:t>
                      </a:r>
                      <a:r>
                        <a:rPr dirty="0" sz="950" spc="3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50">
                          <a:latin typeface="Arial MT"/>
                          <a:cs typeface="Arial MT"/>
                        </a:rPr>
                        <a:t>Shares</a:t>
                      </a:r>
                      <a:r>
                        <a:rPr dirty="0" sz="950" spc="9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50" spc="-10">
                          <a:latin typeface="Arial MT"/>
                          <a:cs typeface="Arial MT"/>
                        </a:rPr>
                        <a:t>Issuances</a:t>
                      </a:r>
                      <a:endParaRPr sz="950">
                        <a:latin typeface="Arial MT"/>
                        <a:cs typeface="Arial MT"/>
                      </a:endParaRPr>
                    </a:p>
                  </a:txBody>
                  <a:tcPr marL="0" marR="0" marB="0" marT="3810"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52705">
                        <a:lnSpc>
                          <a:spcPts val="1115"/>
                        </a:lnSpc>
                        <a:spcBef>
                          <a:spcPts val="30"/>
                        </a:spcBef>
                      </a:pPr>
                      <a:r>
                        <a:rPr dirty="0" sz="950" spc="-50">
                          <a:latin typeface="Arial MT"/>
                          <a:cs typeface="Arial MT"/>
                        </a:rPr>
                        <a:t>1</a:t>
                      </a:r>
                      <a:endParaRPr sz="950">
                        <a:latin typeface="Arial MT"/>
                        <a:cs typeface="Arial MT"/>
                      </a:endParaRPr>
                    </a:p>
                  </a:txBody>
                  <a:tcPr marL="0" marR="0" marB="0" marT="3810"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62560">
                <a:tc>
                  <a:txBody>
                    <a:bodyPr/>
                    <a:lstStyle/>
                    <a:p>
                      <a:pPr marL="27940">
                        <a:lnSpc>
                          <a:spcPts val="1115"/>
                        </a:lnSpc>
                        <a:spcBef>
                          <a:spcPts val="65"/>
                        </a:spcBef>
                      </a:pPr>
                      <a:r>
                        <a:rPr dirty="0" sz="950">
                          <a:latin typeface="Arial MT"/>
                          <a:cs typeface="Arial MT"/>
                        </a:rPr>
                        <a:t>Less:</a:t>
                      </a:r>
                      <a:r>
                        <a:rPr dirty="0" sz="950" spc="12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50">
                          <a:latin typeface="Arial MT"/>
                          <a:cs typeface="Arial MT"/>
                        </a:rPr>
                        <a:t>Incremental</a:t>
                      </a:r>
                      <a:r>
                        <a:rPr dirty="0" sz="950" spc="9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50" spc="-10">
                          <a:latin typeface="Arial MT"/>
                          <a:cs typeface="Arial MT"/>
                        </a:rPr>
                        <a:t>Depreciation</a:t>
                      </a:r>
                      <a:endParaRPr sz="950">
                        <a:latin typeface="Arial MT"/>
                        <a:cs typeface="Arial MT"/>
                      </a:endParaRPr>
                    </a:p>
                  </a:txBody>
                  <a:tcPr marL="0" marR="0" marB="0" marT="8255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390525">
                        <a:lnSpc>
                          <a:spcPts val="1115"/>
                        </a:lnSpc>
                        <a:spcBef>
                          <a:spcPts val="65"/>
                        </a:spcBef>
                      </a:pPr>
                      <a:r>
                        <a:rPr dirty="0" sz="950" spc="-20">
                          <a:latin typeface="Arial MT"/>
                          <a:cs typeface="Arial MT"/>
                        </a:rPr>
                        <a:t>(28)</a:t>
                      </a:r>
                      <a:endParaRPr sz="950">
                        <a:latin typeface="Arial MT"/>
                        <a:cs typeface="Arial MT"/>
                      </a:endParaRPr>
                    </a:p>
                  </a:txBody>
                  <a:tcPr marL="0" marR="0" marB="0" marT="8255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7305">
                        <a:lnSpc>
                          <a:spcPts val="1115"/>
                        </a:lnSpc>
                        <a:spcBef>
                          <a:spcPts val="65"/>
                        </a:spcBef>
                      </a:pPr>
                      <a:r>
                        <a:rPr dirty="0" sz="950" b="1">
                          <a:latin typeface="Arial"/>
                          <a:cs typeface="Arial"/>
                        </a:rPr>
                        <a:t>Pro</a:t>
                      </a:r>
                      <a:r>
                        <a:rPr dirty="0" sz="950" spc="12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950" b="1">
                          <a:latin typeface="Arial"/>
                          <a:cs typeface="Arial"/>
                        </a:rPr>
                        <a:t>Forma</a:t>
                      </a:r>
                      <a:r>
                        <a:rPr dirty="0" sz="950" spc="19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950" b="1">
                          <a:latin typeface="Arial"/>
                          <a:cs typeface="Arial"/>
                        </a:rPr>
                        <a:t>Diluted</a:t>
                      </a:r>
                      <a:r>
                        <a:rPr dirty="0" sz="950" spc="12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950" spc="-10" b="1">
                          <a:latin typeface="Arial"/>
                          <a:cs typeface="Arial"/>
                        </a:rPr>
                        <a:t>Shares</a:t>
                      </a:r>
                      <a:endParaRPr sz="950">
                        <a:latin typeface="Arial"/>
                        <a:cs typeface="Arial"/>
                      </a:endParaRPr>
                    </a:p>
                  </a:txBody>
                  <a:tcPr marL="0" marR="0" marB="0" marT="8255"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r" marR="55244">
                        <a:lnSpc>
                          <a:spcPts val="1115"/>
                        </a:lnSpc>
                        <a:spcBef>
                          <a:spcPts val="65"/>
                        </a:spcBef>
                      </a:pPr>
                      <a:r>
                        <a:rPr dirty="0" sz="950" spc="-25" b="1">
                          <a:latin typeface="Arial"/>
                          <a:cs typeface="Arial"/>
                        </a:rPr>
                        <a:t>801</a:t>
                      </a:r>
                      <a:endParaRPr sz="950">
                        <a:latin typeface="Arial"/>
                        <a:cs typeface="Arial"/>
                      </a:endParaRPr>
                    </a:p>
                  </a:txBody>
                  <a:tcPr marL="0" marR="0" marB="0" marT="8255"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162560">
                <a:tc>
                  <a:txBody>
                    <a:bodyPr/>
                    <a:lstStyle/>
                    <a:p>
                      <a:pPr marL="27940">
                        <a:lnSpc>
                          <a:spcPts val="1115"/>
                        </a:lnSpc>
                        <a:spcBef>
                          <a:spcPts val="65"/>
                        </a:spcBef>
                      </a:pPr>
                      <a:r>
                        <a:rPr dirty="0" sz="950" b="1">
                          <a:latin typeface="Arial"/>
                          <a:cs typeface="Arial"/>
                        </a:rPr>
                        <a:t>Pro</a:t>
                      </a:r>
                      <a:r>
                        <a:rPr dirty="0" sz="950" spc="9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950" b="1">
                          <a:latin typeface="Arial"/>
                          <a:cs typeface="Arial"/>
                        </a:rPr>
                        <a:t>Forma</a:t>
                      </a:r>
                      <a:r>
                        <a:rPr dirty="0" sz="950" spc="15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950" b="1">
                          <a:latin typeface="Arial"/>
                          <a:cs typeface="Arial"/>
                        </a:rPr>
                        <a:t>Adjusted</a:t>
                      </a:r>
                      <a:r>
                        <a:rPr dirty="0" sz="950" spc="9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950" spc="-25" b="1">
                          <a:latin typeface="Arial"/>
                          <a:cs typeface="Arial"/>
                        </a:rPr>
                        <a:t>EBT</a:t>
                      </a:r>
                      <a:endParaRPr sz="950">
                        <a:latin typeface="Arial"/>
                        <a:cs typeface="Arial"/>
                      </a:endParaRPr>
                    </a:p>
                  </a:txBody>
                  <a:tcPr marL="0" marR="0" marB="0" marT="8255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r" marR="429895">
                        <a:lnSpc>
                          <a:spcPts val="1115"/>
                        </a:lnSpc>
                        <a:spcBef>
                          <a:spcPts val="65"/>
                        </a:spcBef>
                      </a:pPr>
                      <a:r>
                        <a:rPr dirty="0" sz="950" spc="-10" b="1">
                          <a:latin typeface="Arial"/>
                          <a:cs typeface="Arial"/>
                        </a:rPr>
                        <a:t>$8,998</a:t>
                      </a:r>
                      <a:endParaRPr sz="950">
                        <a:latin typeface="Arial"/>
                        <a:cs typeface="Arial"/>
                      </a:endParaRPr>
                    </a:p>
                  </a:txBody>
                  <a:tcPr marL="0" marR="0" marB="0" marT="8255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62560">
                <a:tc>
                  <a:txBody>
                    <a:bodyPr/>
                    <a:lstStyle/>
                    <a:p>
                      <a:pPr marL="27940">
                        <a:lnSpc>
                          <a:spcPts val="1115"/>
                        </a:lnSpc>
                        <a:spcBef>
                          <a:spcPts val="65"/>
                        </a:spcBef>
                      </a:pPr>
                      <a:r>
                        <a:rPr dirty="0" sz="950">
                          <a:latin typeface="Arial MT"/>
                          <a:cs typeface="Arial MT"/>
                        </a:rPr>
                        <a:t>Less:</a:t>
                      </a:r>
                      <a:r>
                        <a:rPr dirty="0" sz="950" spc="14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950" spc="-10">
                          <a:latin typeface="Arial MT"/>
                          <a:cs typeface="Arial MT"/>
                        </a:rPr>
                        <a:t>Taxes</a:t>
                      </a:r>
                      <a:endParaRPr sz="950">
                        <a:latin typeface="Arial MT"/>
                        <a:cs typeface="Arial MT"/>
                      </a:endParaRPr>
                    </a:p>
                  </a:txBody>
                  <a:tcPr marL="0" marR="0" marB="0" marT="8255"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394335">
                        <a:lnSpc>
                          <a:spcPts val="1115"/>
                        </a:lnSpc>
                        <a:spcBef>
                          <a:spcPts val="65"/>
                        </a:spcBef>
                      </a:pPr>
                      <a:r>
                        <a:rPr dirty="0" sz="950" spc="-10">
                          <a:latin typeface="Arial MT"/>
                          <a:cs typeface="Arial MT"/>
                        </a:rPr>
                        <a:t>(1,980)</a:t>
                      </a:r>
                      <a:endParaRPr sz="950">
                        <a:latin typeface="Arial MT"/>
                        <a:cs typeface="Arial MT"/>
                      </a:endParaRPr>
                    </a:p>
                  </a:txBody>
                  <a:tcPr marL="0" marR="0" marB="0" marT="8255"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3495">
                        <a:lnSpc>
                          <a:spcPts val="1115"/>
                        </a:lnSpc>
                        <a:spcBef>
                          <a:spcPts val="65"/>
                        </a:spcBef>
                      </a:pPr>
                      <a:r>
                        <a:rPr dirty="0" sz="950" b="1">
                          <a:latin typeface="Arial"/>
                          <a:cs typeface="Arial"/>
                        </a:rPr>
                        <a:t>Pro</a:t>
                      </a:r>
                      <a:r>
                        <a:rPr dirty="0" sz="950" spc="10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950" b="1">
                          <a:latin typeface="Arial"/>
                          <a:cs typeface="Arial"/>
                        </a:rPr>
                        <a:t>Forma</a:t>
                      </a:r>
                      <a:r>
                        <a:rPr dirty="0" sz="950" spc="16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950" spc="-25" b="1">
                          <a:latin typeface="Arial"/>
                          <a:cs typeface="Arial"/>
                        </a:rPr>
                        <a:t>EPS</a:t>
                      </a:r>
                      <a:endParaRPr sz="950">
                        <a:latin typeface="Arial"/>
                        <a:cs typeface="Arial"/>
                      </a:endParaRPr>
                    </a:p>
                  </a:txBody>
                  <a:tcPr marL="0" marR="0" marB="0" marT="8255">
                    <a:lnL w="9525">
                      <a:solidFill>
                        <a:srgbClr val="000000"/>
                      </a:solidFill>
                      <a:prstDash val="solid"/>
                    </a:lnL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marR="52069">
                        <a:lnSpc>
                          <a:spcPts val="1115"/>
                        </a:lnSpc>
                        <a:spcBef>
                          <a:spcPts val="65"/>
                        </a:spcBef>
                      </a:pPr>
                      <a:r>
                        <a:rPr dirty="0" sz="950" spc="-10" b="1">
                          <a:latin typeface="Arial"/>
                          <a:cs typeface="Arial"/>
                        </a:rPr>
                        <a:t>$8.76</a:t>
                      </a:r>
                      <a:endParaRPr sz="950">
                        <a:latin typeface="Arial"/>
                        <a:cs typeface="Arial"/>
                      </a:endParaRPr>
                    </a:p>
                  </a:txBody>
                  <a:tcPr marL="0" marR="0" marB="0" marT="8255"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162560">
                <a:tc>
                  <a:txBody>
                    <a:bodyPr/>
                    <a:lstStyle/>
                    <a:p>
                      <a:pPr marL="27940">
                        <a:lnSpc>
                          <a:spcPts val="1115"/>
                        </a:lnSpc>
                        <a:spcBef>
                          <a:spcPts val="65"/>
                        </a:spcBef>
                      </a:pPr>
                      <a:r>
                        <a:rPr dirty="0" sz="950" b="1">
                          <a:latin typeface="Arial"/>
                          <a:cs typeface="Arial"/>
                        </a:rPr>
                        <a:t>Pro</a:t>
                      </a:r>
                      <a:r>
                        <a:rPr dirty="0" sz="950" spc="10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950" b="1">
                          <a:latin typeface="Arial"/>
                          <a:cs typeface="Arial"/>
                        </a:rPr>
                        <a:t>Forma</a:t>
                      </a:r>
                      <a:r>
                        <a:rPr dirty="0" sz="950" spc="16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950" b="1">
                          <a:latin typeface="Arial"/>
                          <a:cs typeface="Arial"/>
                        </a:rPr>
                        <a:t>Net</a:t>
                      </a:r>
                      <a:r>
                        <a:rPr dirty="0" sz="950" spc="6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950" spc="-10" b="1">
                          <a:latin typeface="Arial"/>
                          <a:cs typeface="Arial"/>
                        </a:rPr>
                        <a:t>Income</a:t>
                      </a:r>
                      <a:endParaRPr sz="950">
                        <a:latin typeface="Arial"/>
                        <a:cs typeface="Arial"/>
                      </a:endParaRPr>
                    </a:p>
                  </a:txBody>
                  <a:tcPr marL="0" marR="0" marB="0" marT="8255"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r" marR="433705">
                        <a:lnSpc>
                          <a:spcPts val="1115"/>
                        </a:lnSpc>
                        <a:spcBef>
                          <a:spcPts val="65"/>
                        </a:spcBef>
                      </a:pPr>
                      <a:r>
                        <a:rPr dirty="0" sz="950" spc="-10" b="1">
                          <a:latin typeface="Arial"/>
                          <a:cs typeface="Arial"/>
                        </a:rPr>
                        <a:t>$7,019</a:t>
                      </a:r>
                      <a:endParaRPr sz="950">
                        <a:latin typeface="Arial"/>
                        <a:cs typeface="Arial"/>
                      </a:endParaRPr>
                    </a:p>
                  </a:txBody>
                  <a:tcPr marL="0" marR="0" marB="0" marT="8255"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23495">
                        <a:lnSpc>
                          <a:spcPts val="1115"/>
                        </a:lnSpc>
                        <a:spcBef>
                          <a:spcPts val="65"/>
                        </a:spcBef>
                      </a:pPr>
                      <a:r>
                        <a:rPr dirty="0" sz="950" b="1">
                          <a:latin typeface="Arial"/>
                          <a:cs typeface="Arial"/>
                        </a:rPr>
                        <a:t>%</a:t>
                      </a:r>
                      <a:r>
                        <a:rPr dirty="0" sz="950" spc="-6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950" b="1">
                          <a:latin typeface="Arial"/>
                          <a:cs typeface="Arial"/>
                        </a:rPr>
                        <a:t>Accretion</a:t>
                      </a:r>
                      <a:r>
                        <a:rPr dirty="0" sz="950" spc="7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950" b="1">
                          <a:latin typeface="Arial"/>
                          <a:cs typeface="Arial"/>
                        </a:rPr>
                        <a:t>/</a:t>
                      </a:r>
                      <a:r>
                        <a:rPr dirty="0" sz="950" spc="11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950" spc="-10" b="1">
                          <a:latin typeface="Arial"/>
                          <a:cs typeface="Arial"/>
                        </a:rPr>
                        <a:t>(Dilution)</a:t>
                      </a:r>
                      <a:endParaRPr sz="950">
                        <a:latin typeface="Arial"/>
                        <a:cs typeface="Arial"/>
                      </a:endParaRPr>
                    </a:p>
                  </a:txBody>
                  <a:tcPr marL="0" marR="0" marB="0" marT="8255">
                    <a:lnL w="9525">
                      <a:solidFill>
                        <a:srgbClr val="000000"/>
                      </a:solidFill>
                      <a:prstDash val="solid"/>
                    </a:lnL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marR="38735">
                        <a:lnSpc>
                          <a:spcPts val="1115"/>
                        </a:lnSpc>
                        <a:spcBef>
                          <a:spcPts val="65"/>
                        </a:spcBef>
                      </a:pPr>
                      <a:r>
                        <a:rPr dirty="0" sz="950" spc="-20" b="1">
                          <a:latin typeface="Arial"/>
                          <a:cs typeface="Arial"/>
                        </a:rPr>
                        <a:t>1.1%</a:t>
                      </a:r>
                      <a:endParaRPr sz="950">
                        <a:latin typeface="Arial"/>
                        <a:cs typeface="Arial"/>
                      </a:endParaRPr>
                    </a:p>
                  </a:txBody>
                  <a:tcPr marL="0" marR="0" marB="0" marT="8255">
                    <a:lnR w="9525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5527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355"/>
                        </a:lnSpc>
                        <a:spcBef>
                          <a:spcPts val="555"/>
                        </a:spcBef>
                      </a:pPr>
                      <a:r>
                        <a:rPr dirty="0" u="sng" sz="1200" b="1">
                          <a:solidFill>
                            <a:srgbClr val="00AF50"/>
                          </a:solidFill>
                          <a:uFill>
                            <a:solidFill>
                              <a:srgbClr val="00AF50"/>
                            </a:solidFill>
                          </a:uFill>
                          <a:latin typeface="Arial"/>
                          <a:cs typeface="Arial"/>
                        </a:rPr>
                        <a:t>Accretive</a:t>
                      </a:r>
                      <a:r>
                        <a:rPr dirty="0" sz="1200" spc="-30" b="1">
                          <a:solidFill>
                            <a:srgbClr val="00AF5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b="1">
                          <a:solidFill>
                            <a:srgbClr val="010027"/>
                          </a:solidFill>
                          <a:latin typeface="Arial"/>
                          <a:cs typeface="Arial"/>
                        </a:rPr>
                        <a:t>to</a:t>
                      </a:r>
                      <a:r>
                        <a:rPr dirty="0" sz="1200" spc="-5" b="1">
                          <a:solidFill>
                            <a:srgbClr val="010027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10" b="1">
                          <a:solidFill>
                            <a:srgbClr val="010027"/>
                          </a:solidFill>
                          <a:latin typeface="Arial"/>
                          <a:cs typeface="Arial"/>
                        </a:rPr>
                        <a:t>pro-</a:t>
                      </a:r>
                      <a:r>
                        <a:rPr dirty="0" sz="1200" spc="-20" b="1">
                          <a:solidFill>
                            <a:srgbClr val="010027"/>
                          </a:solidFill>
                          <a:latin typeface="Arial"/>
                          <a:cs typeface="Arial"/>
                        </a:rPr>
                        <a:t>forma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70485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</a:tbl>
          </a:graphicData>
        </a:graphic>
      </p:graphicFrame>
      <p:grpSp>
        <p:nvGrpSpPr>
          <p:cNvPr id="55" name="object 55" descr=""/>
          <p:cNvGrpSpPr/>
          <p:nvPr/>
        </p:nvGrpSpPr>
        <p:grpSpPr>
          <a:xfrm>
            <a:off x="4449317" y="1727145"/>
            <a:ext cx="3442970" cy="10160"/>
            <a:chOff x="4449317" y="1727145"/>
            <a:chExt cx="3442970" cy="10160"/>
          </a:xfrm>
        </p:grpSpPr>
        <p:sp>
          <p:nvSpPr>
            <p:cNvPr id="56" name="object 56" descr=""/>
            <p:cNvSpPr/>
            <p:nvPr/>
          </p:nvSpPr>
          <p:spPr>
            <a:xfrm>
              <a:off x="4454079" y="1731909"/>
              <a:ext cx="3433445" cy="0"/>
            </a:xfrm>
            <a:custGeom>
              <a:avLst/>
              <a:gdLst/>
              <a:ahLst/>
              <a:cxnLst/>
              <a:rect l="l" t="t" r="r" b="b"/>
              <a:pathLst>
                <a:path w="3433445" h="0">
                  <a:moveTo>
                    <a:pt x="0" y="0"/>
                  </a:moveTo>
                  <a:lnTo>
                    <a:pt x="3433392" y="0"/>
                  </a:lnTo>
                </a:path>
              </a:pathLst>
            </a:custGeom>
            <a:ln w="952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 descr=""/>
            <p:cNvSpPr/>
            <p:nvPr/>
          </p:nvSpPr>
          <p:spPr>
            <a:xfrm>
              <a:off x="4449317" y="1727209"/>
              <a:ext cx="3442970" cy="9525"/>
            </a:xfrm>
            <a:custGeom>
              <a:avLst/>
              <a:gdLst/>
              <a:ahLst/>
              <a:cxnLst/>
              <a:rect l="l" t="t" r="r" b="b"/>
              <a:pathLst>
                <a:path w="3442970" h="9525">
                  <a:moveTo>
                    <a:pt x="3442853" y="0"/>
                  </a:moveTo>
                  <a:lnTo>
                    <a:pt x="0" y="0"/>
                  </a:lnTo>
                  <a:lnTo>
                    <a:pt x="0" y="9527"/>
                  </a:lnTo>
                  <a:lnTo>
                    <a:pt x="3442853" y="9527"/>
                  </a:lnTo>
                  <a:lnTo>
                    <a:pt x="344285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8" name="object 58" descr=""/>
          <p:cNvGrpSpPr/>
          <p:nvPr/>
        </p:nvGrpSpPr>
        <p:grpSpPr>
          <a:xfrm>
            <a:off x="8264269" y="1727146"/>
            <a:ext cx="3442970" cy="10160"/>
            <a:chOff x="8264269" y="1727146"/>
            <a:chExt cx="3442970" cy="10160"/>
          </a:xfrm>
        </p:grpSpPr>
        <p:sp>
          <p:nvSpPr>
            <p:cNvPr id="59" name="object 59" descr=""/>
            <p:cNvSpPr/>
            <p:nvPr/>
          </p:nvSpPr>
          <p:spPr>
            <a:xfrm>
              <a:off x="8268968" y="1731909"/>
              <a:ext cx="3434079" cy="0"/>
            </a:xfrm>
            <a:custGeom>
              <a:avLst/>
              <a:gdLst/>
              <a:ahLst/>
              <a:cxnLst/>
              <a:rect l="l" t="t" r="r" b="b"/>
              <a:pathLst>
                <a:path w="3434079" h="0">
                  <a:moveTo>
                    <a:pt x="0" y="0"/>
                  </a:moveTo>
                  <a:lnTo>
                    <a:pt x="3433456" y="0"/>
                  </a:lnTo>
                </a:path>
              </a:pathLst>
            </a:custGeom>
            <a:ln w="952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0" name="object 60" descr=""/>
            <p:cNvSpPr/>
            <p:nvPr/>
          </p:nvSpPr>
          <p:spPr>
            <a:xfrm>
              <a:off x="8264269" y="1727209"/>
              <a:ext cx="3442970" cy="9525"/>
            </a:xfrm>
            <a:custGeom>
              <a:avLst/>
              <a:gdLst/>
              <a:ahLst/>
              <a:cxnLst/>
              <a:rect l="l" t="t" r="r" b="b"/>
              <a:pathLst>
                <a:path w="3442970" h="9525">
                  <a:moveTo>
                    <a:pt x="3442853" y="0"/>
                  </a:moveTo>
                  <a:lnTo>
                    <a:pt x="0" y="0"/>
                  </a:lnTo>
                  <a:lnTo>
                    <a:pt x="0" y="9527"/>
                  </a:lnTo>
                  <a:lnTo>
                    <a:pt x="3442853" y="9527"/>
                  </a:lnTo>
                  <a:lnTo>
                    <a:pt x="344285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0" y="642366"/>
              <a:ext cx="12192000" cy="1737360"/>
            </a:xfrm>
            <a:custGeom>
              <a:avLst/>
              <a:gdLst/>
              <a:ahLst/>
              <a:cxnLst/>
              <a:rect l="l" t="t" r="r" b="b"/>
              <a:pathLst>
                <a:path w="12192000" h="1737360">
                  <a:moveTo>
                    <a:pt x="12192000" y="0"/>
                  </a:moveTo>
                  <a:lnTo>
                    <a:pt x="0" y="0"/>
                  </a:lnTo>
                  <a:lnTo>
                    <a:pt x="0" y="1737360"/>
                  </a:lnTo>
                  <a:lnTo>
                    <a:pt x="12192000" y="1737360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010027">
                <a:alpha val="72155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97508" y="948689"/>
              <a:ext cx="76200" cy="1170813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569974" y="1271523"/>
            <a:ext cx="2821305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10">
                <a:solidFill>
                  <a:srgbClr val="FFFFFF"/>
                </a:solidFill>
              </a:rPr>
              <a:t>Bibliography</a:t>
            </a:r>
            <a:endParaRPr sz="3600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1803126" y="6462776"/>
            <a:ext cx="173355" cy="1854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50" spc="-25">
                <a:solidFill>
                  <a:srgbClr val="03234D"/>
                </a:solidFill>
                <a:latin typeface="Tahoma"/>
                <a:cs typeface="Tahoma"/>
              </a:rPr>
              <a:t>73</a:t>
            </a:r>
            <a:endParaRPr sz="1050">
              <a:latin typeface="Tahoma"/>
              <a:cs typeface="Tahoma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122407" y="291889"/>
            <a:ext cx="1434083" cy="238419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39698" y="768858"/>
            <a:ext cx="10917174" cy="19050"/>
          </a:xfrm>
          <a:prstGeom prst="rect">
            <a:avLst/>
          </a:prstGeom>
        </p:spPr>
      </p:pic>
      <p:grpSp>
        <p:nvGrpSpPr>
          <p:cNvPr id="5" name="object 5" descr=""/>
          <p:cNvGrpSpPr/>
          <p:nvPr/>
        </p:nvGrpSpPr>
        <p:grpSpPr>
          <a:xfrm>
            <a:off x="0" y="6496050"/>
            <a:ext cx="12192000" cy="361950"/>
            <a:chOff x="0" y="6496050"/>
            <a:chExt cx="12192000" cy="361950"/>
          </a:xfrm>
        </p:grpSpPr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6694931"/>
              <a:ext cx="12192000" cy="163068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7887" y="6496050"/>
              <a:ext cx="9539478" cy="361949"/>
            </a:xfrm>
            <a:prstGeom prst="rect">
              <a:avLst/>
            </a:prstGeom>
          </p:spPr>
        </p:pic>
      </p:grpSp>
      <p:sp>
        <p:nvSpPr>
          <p:cNvPr id="8" name="object 8" descr=""/>
          <p:cNvSpPr txBox="1"/>
          <p:nvPr/>
        </p:nvSpPr>
        <p:spPr>
          <a:xfrm>
            <a:off x="2601976" y="6504940"/>
            <a:ext cx="569595" cy="293370"/>
          </a:xfrm>
          <a:prstGeom prst="rect">
            <a:avLst/>
          </a:prstGeom>
        </p:spPr>
        <p:txBody>
          <a:bodyPr wrap="square" lIns="0" tIns="65404" rIns="0" bIns="0" rtlCol="0" vert="horz">
            <a:spAutoFit/>
          </a:bodyPr>
          <a:lstStyle/>
          <a:p>
            <a:pPr marL="41910" marR="30480" indent="-3810">
              <a:lnSpc>
                <a:spcPct val="67100"/>
              </a:lnSpc>
              <a:spcBef>
                <a:spcPts val="515"/>
              </a:spcBef>
            </a:pPr>
            <a:r>
              <a:rPr dirty="0" sz="1050" spc="-10" b="1">
                <a:solidFill>
                  <a:srgbClr val="FFFFFF"/>
                </a:solidFill>
                <a:latin typeface="Calibri"/>
                <a:cs typeface="Calibri"/>
              </a:rPr>
              <a:t>Industry </a:t>
            </a:r>
            <a:r>
              <a:rPr dirty="0" baseline="-21164" sz="1575" spc="-315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050" spc="-210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baseline="-21164" sz="1575" spc="-315" b="1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dirty="0" sz="1050" spc="-210" b="1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dirty="0" baseline="-21164" sz="1575" spc="-315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050" spc="-210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baseline="-21164" sz="1575" spc="-315" b="1">
                <a:solidFill>
                  <a:srgbClr val="FFFFFF"/>
                </a:solidFill>
                <a:latin typeface="Calibri"/>
                <a:cs typeface="Calibri"/>
              </a:rPr>
              <a:t>ly</a:t>
            </a:r>
            <a:r>
              <a:rPr dirty="0" sz="1050" spc="-210" b="1">
                <a:solidFill>
                  <a:srgbClr val="FFFFFF"/>
                </a:solidFill>
                <a:latin typeface="Calibri"/>
                <a:cs typeface="Calibri"/>
              </a:rPr>
              <a:t>ly</a:t>
            </a:r>
            <a:r>
              <a:rPr dirty="0" baseline="-21164" sz="1575" spc="-315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sz="1050" spc="-210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baseline="-21164" sz="1575" spc="-315" b="1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dirty="0" sz="1050" spc="-210" b="1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1041653" y="6504940"/>
            <a:ext cx="657860" cy="293370"/>
          </a:xfrm>
          <a:prstGeom prst="rect">
            <a:avLst/>
          </a:prstGeom>
        </p:spPr>
        <p:txBody>
          <a:bodyPr wrap="square" lIns="0" tIns="65404" rIns="0" bIns="0" rtlCol="0" vert="horz">
            <a:spAutoFit/>
          </a:bodyPr>
          <a:lstStyle/>
          <a:p>
            <a:pPr marL="38735" marR="30480" indent="-1270">
              <a:lnSpc>
                <a:spcPct val="67100"/>
              </a:lnSpc>
              <a:spcBef>
                <a:spcPts val="515"/>
              </a:spcBef>
            </a:pPr>
            <a:r>
              <a:rPr dirty="0" sz="1050" spc="-10" b="1">
                <a:solidFill>
                  <a:srgbClr val="FFFFFF"/>
                </a:solidFill>
                <a:latin typeface="Calibri"/>
                <a:cs typeface="Calibri"/>
              </a:rPr>
              <a:t>Executive </a:t>
            </a:r>
            <a:r>
              <a:rPr dirty="0" baseline="-21164" sz="1575" spc="-427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sz="1050" spc="-285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baseline="-21164" sz="1575" spc="-427" b="1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dirty="0" sz="1050" spc="-285" b="1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dirty="0" baseline="-21164" sz="1575" spc="-427" b="1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dirty="0" sz="1050" spc="-285" b="1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dirty="0" baseline="-21164" sz="1575" spc="-427" b="1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dirty="0" sz="1050" spc="-285" b="1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dirty="0" baseline="-21164" sz="1575" spc="-427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050" spc="-285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baseline="-21164" sz="1575" spc="-427" b="1">
                <a:solidFill>
                  <a:srgbClr val="FFFFFF"/>
                </a:solidFill>
                <a:latin typeface="Calibri"/>
                <a:cs typeface="Calibri"/>
              </a:rPr>
              <a:t>ry</a:t>
            </a:r>
            <a:r>
              <a:rPr dirty="0" sz="1050" spc="-285" b="1">
                <a:solidFill>
                  <a:srgbClr val="FFFFFF"/>
                </a:solidFill>
                <a:latin typeface="Calibri"/>
                <a:cs typeface="Calibri"/>
              </a:rPr>
              <a:t>ry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4158234" y="6504940"/>
            <a:ext cx="637540" cy="293370"/>
          </a:xfrm>
          <a:prstGeom prst="rect">
            <a:avLst/>
          </a:prstGeom>
        </p:spPr>
        <p:txBody>
          <a:bodyPr wrap="square" lIns="0" tIns="65404" rIns="0" bIns="0" rtlCol="0" vert="horz">
            <a:spAutoFit/>
          </a:bodyPr>
          <a:lstStyle/>
          <a:p>
            <a:pPr marL="38100" marR="30480" indent="33655">
              <a:lnSpc>
                <a:spcPct val="67100"/>
              </a:lnSpc>
              <a:spcBef>
                <a:spcPts val="515"/>
              </a:spcBef>
            </a:pPr>
            <a:r>
              <a:rPr dirty="0" sz="1050" spc="-10" b="1">
                <a:solidFill>
                  <a:srgbClr val="FFFFFF"/>
                </a:solidFill>
                <a:latin typeface="Calibri"/>
                <a:cs typeface="Calibri"/>
              </a:rPr>
              <a:t>Company </a:t>
            </a:r>
            <a:r>
              <a:rPr dirty="0" sz="1050" spc="-484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baseline="-21164" sz="1575" spc="-390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sz="1050" spc="-270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baseline="-21164" sz="1575" spc="-390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sz="1050" spc="-300" b="1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baseline="-21164" sz="1575" spc="-382" b="1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sz="1050" spc="-150" b="1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dirty="0" baseline="-21164" sz="1575" spc="-390" b="1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dirty="0" sz="1050" spc="-270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baseline="-21164" sz="1575" spc="-390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sz="1050" spc="-35" b="1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dirty="0" baseline="-21164" sz="1575" spc="-390" b="1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dirty="0" sz="1050" spc="-300" b="1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baseline="-21164" sz="1575" spc="-382" b="1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sz="1050" spc="-565" b="1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r>
              <a:rPr dirty="0" baseline="-21164" sz="1575" spc="-30" b="1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endParaRPr baseline="-21164" sz="1575">
              <a:latin typeface="Calibri"/>
              <a:cs typeface="Calibri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5769102" y="6504940"/>
            <a:ext cx="647700" cy="293370"/>
          </a:xfrm>
          <a:prstGeom prst="rect">
            <a:avLst/>
          </a:prstGeom>
        </p:spPr>
        <p:txBody>
          <a:bodyPr wrap="square" lIns="0" tIns="65404" rIns="0" bIns="0" rtlCol="0" vert="horz">
            <a:spAutoFit/>
          </a:bodyPr>
          <a:lstStyle/>
          <a:p>
            <a:pPr marL="38100" marR="30480" indent="60960">
              <a:lnSpc>
                <a:spcPct val="67100"/>
              </a:lnSpc>
              <a:spcBef>
                <a:spcPts val="515"/>
              </a:spcBef>
            </a:pPr>
            <a:r>
              <a:rPr dirty="0" sz="1050" spc="-10" b="1">
                <a:solidFill>
                  <a:srgbClr val="FFFFFF"/>
                </a:solidFill>
                <a:latin typeface="Calibri"/>
                <a:cs typeface="Calibri"/>
              </a:rPr>
              <a:t>Financial </a:t>
            </a:r>
            <a:r>
              <a:rPr dirty="0" sz="1050" spc="-250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baseline="-21164" sz="1575" spc="-375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sz="1050" spc="-250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baseline="-21164" sz="1575" spc="-375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sz="1050" spc="-250" b="1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baseline="-21164" sz="1575" spc="-375" b="1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sz="1050" spc="-250" b="1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dirty="0" baseline="-21164" sz="1575" spc="-375" b="1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dirty="0" sz="1050" spc="-250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baseline="-21164" sz="1575" spc="-375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sz="1050" spc="-250" b="1">
                <a:solidFill>
                  <a:srgbClr val="FFFFFF"/>
                </a:solidFill>
                <a:latin typeface="Calibri"/>
                <a:cs typeface="Calibri"/>
              </a:rPr>
              <a:t>ie</a:t>
            </a:r>
            <a:r>
              <a:rPr dirty="0" baseline="-21164" sz="1575" spc="-375" b="1">
                <a:solidFill>
                  <a:srgbClr val="FFFFFF"/>
                </a:solidFill>
                <a:latin typeface="Calibri"/>
                <a:cs typeface="Calibri"/>
              </a:rPr>
              <a:t>ie</a:t>
            </a:r>
            <a:r>
              <a:rPr dirty="0" sz="1050" spc="-250" b="1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r>
              <a:rPr dirty="0" baseline="-21164" sz="1575" spc="-375" b="1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endParaRPr baseline="-21164" sz="1575">
              <a:latin typeface="Calibri"/>
              <a:cs typeface="Calibri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7416545" y="6504940"/>
            <a:ext cx="635635" cy="293370"/>
          </a:xfrm>
          <a:prstGeom prst="rect">
            <a:avLst/>
          </a:prstGeom>
        </p:spPr>
        <p:txBody>
          <a:bodyPr wrap="square" lIns="0" tIns="65404" rIns="0" bIns="0" rtlCol="0" vert="horz">
            <a:spAutoFit/>
          </a:bodyPr>
          <a:lstStyle/>
          <a:p>
            <a:pPr marL="39370" marR="30480" indent="-1905">
              <a:lnSpc>
                <a:spcPct val="67100"/>
              </a:lnSpc>
              <a:spcBef>
                <a:spcPts val="515"/>
              </a:spcBef>
            </a:pPr>
            <a:r>
              <a:rPr dirty="0" sz="1050" spc="-10" b="1">
                <a:solidFill>
                  <a:srgbClr val="FFFFFF"/>
                </a:solidFill>
                <a:latin typeface="Calibri"/>
                <a:cs typeface="Calibri"/>
              </a:rPr>
              <a:t>Feasibility </a:t>
            </a:r>
            <a:r>
              <a:rPr dirty="0" sz="1050" spc="-185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baseline="-21164" sz="1575" spc="-277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050" spc="-185" b="1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dirty="0" baseline="-21164" sz="1575" spc="-277" b="1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dirty="0" sz="1050" spc="-185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baseline="-21164" sz="1575" spc="-277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050" spc="-185" b="1">
                <a:solidFill>
                  <a:srgbClr val="FFFFFF"/>
                </a:solidFill>
                <a:latin typeface="Calibri"/>
                <a:cs typeface="Calibri"/>
              </a:rPr>
              <a:t>ly</a:t>
            </a:r>
            <a:r>
              <a:rPr dirty="0" baseline="-21164" sz="1575" spc="-277" b="1">
                <a:solidFill>
                  <a:srgbClr val="FFFFFF"/>
                </a:solidFill>
                <a:latin typeface="Calibri"/>
                <a:cs typeface="Calibri"/>
              </a:rPr>
              <a:t>ly</a:t>
            </a:r>
            <a:r>
              <a:rPr dirty="0" sz="1050" spc="-185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baseline="-21164" sz="1575" spc="-277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sz="1050" spc="-185" b="1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dirty="0" baseline="-21164" sz="1575" spc="-277" b="1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endParaRPr baseline="-21164" sz="1575">
              <a:latin typeface="Calibri"/>
              <a:cs typeface="Calibri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9007347" y="6504940"/>
            <a:ext cx="696595" cy="293370"/>
          </a:xfrm>
          <a:prstGeom prst="rect">
            <a:avLst/>
          </a:prstGeom>
        </p:spPr>
        <p:txBody>
          <a:bodyPr wrap="square" lIns="0" tIns="65404" rIns="0" bIns="0" rtlCol="0" vert="horz">
            <a:spAutoFit/>
          </a:bodyPr>
          <a:lstStyle/>
          <a:p>
            <a:pPr marL="54610" marR="30480" indent="-17145">
              <a:lnSpc>
                <a:spcPct val="67100"/>
              </a:lnSpc>
              <a:spcBef>
                <a:spcPts val="515"/>
              </a:spcBef>
            </a:pPr>
            <a:r>
              <a:rPr dirty="0" sz="1050" spc="-10" b="1">
                <a:solidFill>
                  <a:srgbClr val="FFFFFF"/>
                </a:solidFill>
                <a:latin typeface="Calibri"/>
                <a:cs typeface="Calibri"/>
              </a:rPr>
              <a:t>Alternative </a:t>
            </a:r>
            <a:r>
              <a:rPr dirty="0" sz="1050" spc="-160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baseline="-21164" sz="1575" spc="-240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sz="1050" spc="-160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baseline="-21164" sz="1575" spc="-240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sz="1050" spc="-160" b="1">
                <a:solidFill>
                  <a:srgbClr val="FFFFFF"/>
                </a:solidFill>
                <a:latin typeface="Calibri"/>
                <a:cs typeface="Calibri"/>
              </a:rPr>
              <a:t>lu</a:t>
            </a:r>
            <a:r>
              <a:rPr dirty="0" baseline="-21164" sz="1575" spc="-240" b="1">
                <a:solidFill>
                  <a:srgbClr val="FFFFFF"/>
                </a:solidFill>
                <a:latin typeface="Calibri"/>
                <a:cs typeface="Calibri"/>
              </a:rPr>
              <a:t>lu</a:t>
            </a:r>
            <a:r>
              <a:rPr dirty="0" sz="1050" spc="-160" b="1">
                <a:solidFill>
                  <a:srgbClr val="FFFFFF"/>
                </a:solidFill>
                <a:latin typeface="Calibri"/>
                <a:cs typeface="Calibri"/>
              </a:rPr>
              <a:t>ti</a:t>
            </a:r>
            <a:r>
              <a:rPr dirty="0" baseline="-21164" sz="1575" spc="-240" b="1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dirty="0" sz="1050" spc="-160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baseline="-21164" sz="1575" spc="-240" b="1">
                <a:solidFill>
                  <a:srgbClr val="FFFFFF"/>
                </a:solidFill>
                <a:latin typeface="Calibri"/>
                <a:cs typeface="Calibri"/>
              </a:rPr>
              <a:t>io</a:t>
            </a:r>
            <a:r>
              <a:rPr dirty="0" sz="1050" spc="-160" b="1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dirty="0" baseline="-21164" sz="1575" spc="-240" b="1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endParaRPr baseline="-21164" sz="1575">
              <a:latin typeface="Calibri"/>
              <a:cs typeface="Calibri"/>
            </a:endParaRPr>
          </a:p>
        </p:txBody>
      </p:sp>
      <p:sp>
        <p:nvSpPr>
          <p:cNvPr id="14" name="object 14" descr=""/>
          <p:cNvSpPr/>
          <p:nvPr/>
        </p:nvSpPr>
        <p:spPr>
          <a:xfrm>
            <a:off x="10164318" y="6496050"/>
            <a:ext cx="1434465" cy="361950"/>
          </a:xfrm>
          <a:custGeom>
            <a:avLst/>
            <a:gdLst/>
            <a:ahLst/>
            <a:cxnLst/>
            <a:rect l="l" t="t" r="r" b="b"/>
            <a:pathLst>
              <a:path w="1434465" h="361950">
                <a:moveTo>
                  <a:pt x="1434083" y="0"/>
                </a:moveTo>
                <a:lnTo>
                  <a:pt x="90424" y="0"/>
                </a:lnTo>
                <a:lnTo>
                  <a:pt x="0" y="361949"/>
                </a:lnTo>
                <a:lnTo>
                  <a:pt x="1343532" y="361949"/>
                </a:lnTo>
                <a:lnTo>
                  <a:pt x="1434083" y="0"/>
                </a:lnTo>
                <a:close/>
              </a:path>
            </a:pathLst>
          </a:custGeom>
          <a:solidFill>
            <a:srgbClr val="2C716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 descr=""/>
          <p:cNvSpPr txBox="1"/>
          <p:nvPr/>
        </p:nvSpPr>
        <p:spPr>
          <a:xfrm>
            <a:off x="10567161" y="6589521"/>
            <a:ext cx="629285" cy="1854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50" spc="-10" b="1">
                <a:solidFill>
                  <a:srgbClr val="FFFFFF"/>
                </a:solidFill>
                <a:latin typeface="Calibri"/>
                <a:cs typeface="Calibri"/>
              </a:rPr>
              <a:t>Conclusion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68782" rIns="0" bIns="0" rtlCol="0" vert="horz">
            <a:spAutoFit/>
          </a:bodyPr>
          <a:lstStyle/>
          <a:p>
            <a:pPr marL="151130">
              <a:lnSpc>
                <a:spcPct val="100000"/>
              </a:lnSpc>
              <a:spcBef>
                <a:spcPts val="95"/>
              </a:spcBef>
            </a:pPr>
            <a:r>
              <a:rPr dirty="0" spc="-10"/>
              <a:t>Bibliography</a:t>
            </a:r>
          </a:p>
        </p:txBody>
      </p:sp>
      <p:sp>
        <p:nvSpPr>
          <p:cNvPr id="17" name="object 17" descr=""/>
          <p:cNvSpPr txBox="1"/>
          <p:nvPr/>
        </p:nvSpPr>
        <p:spPr>
          <a:xfrm>
            <a:off x="716280" y="1089405"/>
            <a:ext cx="7810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50">
                <a:solidFill>
                  <a:srgbClr val="009999"/>
                </a:solidFill>
                <a:latin typeface="Wingdings"/>
                <a:cs typeface="Wingdings"/>
              </a:rPr>
              <a:t></a:t>
            </a:r>
            <a:endParaRPr sz="900">
              <a:latin typeface="Wingdings"/>
              <a:cs typeface="Wingdings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716280" y="1363472"/>
            <a:ext cx="78105" cy="4375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50">
                <a:solidFill>
                  <a:srgbClr val="009999"/>
                </a:solidFill>
                <a:latin typeface="Wingdings"/>
                <a:cs typeface="Wingdings"/>
              </a:rPr>
              <a:t></a:t>
            </a:r>
            <a:endParaRPr sz="900">
              <a:latin typeface="Wingdings"/>
              <a:cs typeface="Wingdings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900" spc="-50">
                <a:solidFill>
                  <a:srgbClr val="009999"/>
                </a:solidFill>
                <a:latin typeface="Wingdings"/>
                <a:cs typeface="Wingdings"/>
              </a:rPr>
              <a:t></a:t>
            </a:r>
            <a:endParaRPr sz="900">
              <a:latin typeface="Wingdings"/>
              <a:cs typeface="Wingdings"/>
            </a:endParaRPr>
          </a:p>
          <a:p>
            <a:pPr marL="12700">
              <a:lnSpc>
                <a:spcPct val="100000"/>
              </a:lnSpc>
            </a:pPr>
            <a:r>
              <a:rPr dirty="0" sz="900" spc="-50">
                <a:solidFill>
                  <a:srgbClr val="009999"/>
                </a:solidFill>
                <a:latin typeface="Wingdings"/>
                <a:cs typeface="Wingdings"/>
              </a:rPr>
              <a:t></a:t>
            </a:r>
            <a:endParaRPr sz="900">
              <a:latin typeface="Wingdings"/>
              <a:cs typeface="Wingdings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716280" y="1912620"/>
            <a:ext cx="7810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50">
                <a:solidFill>
                  <a:srgbClr val="009999"/>
                </a:solidFill>
                <a:latin typeface="Wingdings"/>
                <a:cs typeface="Wingdings"/>
              </a:rPr>
              <a:t></a:t>
            </a:r>
            <a:endParaRPr sz="900">
              <a:latin typeface="Wingdings"/>
              <a:cs typeface="Wingdings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716280" y="2186940"/>
            <a:ext cx="7810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50">
                <a:solidFill>
                  <a:srgbClr val="009999"/>
                </a:solidFill>
                <a:latin typeface="Wingdings"/>
                <a:cs typeface="Wingdings"/>
              </a:rPr>
              <a:t></a:t>
            </a:r>
            <a:endParaRPr sz="900">
              <a:latin typeface="Wingdings"/>
              <a:cs typeface="Wingdings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716280" y="2461259"/>
            <a:ext cx="7810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50">
                <a:solidFill>
                  <a:srgbClr val="009999"/>
                </a:solidFill>
                <a:latin typeface="Wingdings"/>
                <a:cs typeface="Wingdings"/>
              </a:rPr>
              <a:t></a:t>
            </a:r>
            <a:endParaRPr sz="900">
              <a:latin typeface="Wingdings"/>
              <a:cs typeface="Wingdings"/>
            </a:endParaRPr>
          </a:p>
        </p:txBody>
      </p:sp>
      <p:sp>
        <p:nvSpPr>
          <p:cNvPr id="22" name="object 22" descr=""/>
          <p:cNvSpPr txBox="1"/>
          <p:nvPr/>
        </p:nvSpPr>
        <p:spPr>
          <a:xfrm>
            <a:off x="716280" y="2735579"/>
            <a:ext cx="78105" cy="4368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50">
                <a:solidFill>
                  <a:srgbClr val="009999"/>
                </a:solidFill>
                <a:latin typeface="Wingdings"/>
                <a:cs typeface="Wingdings"/>
              </a:rPr>
              <a:t></a:t>
            </a:r>
            <a:endParaRPr sz="900">
              <a:latin typeface="Wingdings"/>
              <a:cs typeface="Wingdings"/>
            </a:endParaRPr>
          </a:p>
          <a:p>
            <a:pPr marL="12700">
              <a:lnSpc>
                <a:spcPct val="100000"/>
              </a:lnSpc>
            </a:pPr>
            <a:r>
              <a:rPr dirty="0" sz="900" spc="-50">
                <a:solidFill>
                  <a:srgbClr val="009999"/>
                </a:solidFill>
                <a:latin typeface="Wingdings"/>
                <a:cs typeface="Wingdings"/>
              </a:rPr>
              <a:t></a:t>
            </a:r>
            <a:endParaRPr sz="900">
              <a:latin typeface="Wingdings"/>
              <a:cs typeface="Wingdings"/>
            </a:endParaRPr>
          </a:p>
          <a:p>
            <a:pPr marL="12700">
              <a:lnSpc>
                <a:spcPct val="100000"/>
              </a:lnSpc>
            </a:pPr>
            <a:r>
              <a:rPr dirty="0" sz="900" spc="-50">
                <a:solidFill>
                  <a:srgbClr val="009999"/>
                </a:solidFill>
                <a:latin typeface="Wingdings"/>
                <a:cs typeface="Wingdings"/>
              </a:rPr>
              <a:t></a:t>
            </a:r>
            <a:endParaRPr sz="900">
              <a:latin typeface="Wingdings"/>
              <a:cs typeface="Wingdings"/>
            </a:endParaRPr>
          </a:p>
        </p:txBody>
      </p:sp>
      <p:sp>
        <p:nvSpPr>
          <p:cNvPr id="23" name="object 23" descr=""/>
          <p:cNvSpPr txBox="1"/>
          <p:nvPr/>
        </p:nvSpPr>
        <p:spPr>
          <a:xfrm>
            <a:off x="716280" y="3284220"/>
            <a:ext cx="78105" cy="4368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50">
                <a:solidFill>
                  <a:srgbClr val="009999"/>
                </a:solidFill>
                <a:latin typeface="Wingdings"/>
                <a:cs typeface="Wingdings"/>
              </a:rPr>
              <a:t></a:t>
            </a:r>
            <a:endParaRPr sz="900">
              <a:latin typeface="Wingdings"/>
              <a:cs typeface="Wingdings"/>
            </a:endParaRPr>
          </a:p>
          <a:p>
            <a:pPr marL="12700">
              <a:lnSpc>
                <a:spcPct val="100000"/>
              </a:lnSpc>
            </a:pPr>
            <a:r>
              <a:rPr dirty="0" sz="900" spc="-50">
                <a:solidFill>
                  <a:srgbClr val="009999"/>
                </a:solidFill>
                <a:latin typeface="Wingdings"/>
                <a:cs typeface="Wingdings"/>
              </a:rPr>
              <a:t></a:t>
            </a:r>
            <a:endParaRPr sz="900">
              <a:latin typeface="Wingdings"/>
              <a:cs typeface="Wingdings"/>
            </a:endParaRPr>
          </a:p>
          <a:p>
            <a:pPr marL="12700">
              <a:lnSpc>
                <a:spcPct val="100000"/>
              </a:lnSpc>
            </a:pPr>
            <a:r>
              <a:rPr dirty="0" sz="900" spc="-50">
                <a:solidFill>
                  <a:srgbClr val="009999"/>
                </a:solidFill>
                <a:latin typeface="Wingdings"/>
                <a:cs typeface="Wingdings"/>
              </a:rPr>
              <a:t></a:t>
            </a:r>
            <a:endParaRPr sz="900">
              <a:latin typeface="Wingdings"/>
              <a:cs typeface="Wingdings"/>
            </a:endParaRPr>
          </a:p>
        </p:txBody>
      </p:sp>
      <p:sp>
        <p:nvSpPr>
          <p:cNvPr id="24" name="object 24" descr=""/>
          <p:cNvSpPr txBox="1"/>
          <p:nvPr/>
        </p:nvSpPr>
        <p:spPr>
          <a:xfrm>
            <a:off x="716280" y="3832859"/>
            <a:ext cx="7810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50">
                <a:solidFill>
                  <a:srgbClr val="009999"/>
                </a:solidFill>
                <a:latin typeface="Wingdings"/>
                <a:cs typeface="Wingdings"/>
              </a:rPr>
              <a:t></a:t>
            </a:r>
            <a:endParaRPr sz="900">
              <a:latin typeface="Wingdings"/>
              <a:cs typeface="Wingdings"/>
            </a:endParaRPr>
          </a:p>
        </p:txBody>
      </p:sp>
      <p:sp>
        <p:nvSpPr>
          <p:cNvPr id="25" name="object 25" descr=""/>
          <p:cNvSpPr txBox="1"/>
          <p:nvPr/>
        </p:nvSpPr>
        <p:spPr>
          <a:xfrm>
            <a:off x="716280" y="4106926"/>
            <a:ext cx="78105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50">
                <a:solidFill>
                  <a:srgbClr val="009999"/>
                </a:solidFill>
                <a:latin typeface="Wingdings"/>
                <a:cs typeface="Wingdings"/>
              </a:rPr>
              <a:t></a:t>
            </a:r>
            <a:endParaRPr sz="900">
              <a:latin typeface="Wingdings"/>
              <a:cs typeface="Wingdings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900" spc="-50">
                <a:solidFill>
                  <a:srgbClr val="009999"/>
                </a:solidFill>
                <a:latin typeface="Wingdings"/>
                <a:cs typeface="Wingdings"/>
              </a:rPr>
              <a:t></a:t>
            </a:r>
            <a:endParaRPr sz="900">
              <a:latin typeface="Wingdings"/>
              <a:cs typeface="Wingdings"/>
            </a:endParaRPr>
          </a:p>
        </p:txBody>
      </p:sp>
      <p:sp>
        <p:nvSpPr>
          <p:cNvPr id="26" name="object 26" descr=""/>
          <p:cNvSpPr txBox="1"/>
          <p:nvPr/>
        </p:nvSpPr>
        <p:spPr>
          <a:xfrm>
            <a:off x="716280" y="4518914"/>
            <a:ext cx="7810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50">
                <a:solidFill>
                  <a:srgbClr val="009999"/>
                </a:solidFill>
                <a:latin typeface="Wingdings"/>
                <a:cs typeface="Wingdings"/>
              </a:rPr>
              <a:t></a:t>
            </a:r>
            <a:endParaRPr sz="900">
              <a:latin typeface="Wingdings"/>
              <a:cs typeface="Wingdings"/>
            </a:endParaRPr>
          </a:p>
        </p:txBody>
      </p:sp>
      <p:sp>
        <p:nvSpPr>
          <p:cNvPr id="27" name="object 27" descr=""/>
          <p:cNvSpPr txBox="1"/>
          <p:nvPr/>
        </p:nvSpPr>
        <p:spPr>
          <a:xfrm>
            <a:off x="716280" y="4793233"/>
            <a:ext cx="7810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50">
                <a:solidFill>
                  <a:srgbClr val="009999"/>
                </a:solidFill>
                <a:latin typeface="Wingdings"/>
                <a:cs typeface="Wingdings"/>
              </a:rPr>
              <a:t></a:t>
            </a:r>
            <a:endParaRPr sz="900">
              <a:latin typeface="Wingdings"/>
              <a:cs typeface="Wingdings"/>
            </a:endParaRPr>
          </a:p>
        </p:txBody>
      </p:sp>
      <p:sp>
        <p:nvSpPr>
          <p:cNvPr id="28" name="object 28" descr=""/>
          <p:cNvSpPr txBox="1"/>
          <p:nvPr/>
        </p:nvSpPr>
        <p:spPr>
          <a:xfrm>
            <a:off x="716280" y="5067554"/>
            <a:ext cx="78105" cy="711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50">
                <a:solidFill>
                  <a:srgbClr val="009999"/>
                </a:solidFill>
                <a:latin typeface="Wingdings"/>
                <a:cs typeface="Wingdings"/>
              </a:rPr>
              <a:t></a:t>
            </a:r>
            <a:endParaRPr sz="900">
              <a:latin typeface="Wingdings"/>
              <a:cs typeface="Wingdings"/>
            </a:endParaRPr>
          </a:p>
          <a:p>
            <a:pPr marL="12700">
              <a:lnSpc>
                <a:spcPct val="100000"/>
              </a:lnSpc>
            </a:pPr>
            <a:r>
              <a:rPr dirty="0" sz="900" spc="-50">
                <a:solidFill>
                  <a:srgbClr val="009999"/>
                </a:solidFill>
                <a:latin typeface="Wingdings"/>
                <a:cs typeface="Wingdings"/>
              </a:rPr>
              <a:t></a:t>
            </a:r>
            <a:endParaRPr sz="900">
              <a:latin typeface="Wingdings"/>
              <a:cs typeface="Wingdings"/>
            </a:endParaRPr>
          </a:p>
          <a:p>
            <a:pPr marL="12700">
              <a:lnSpc>
                <a:spcPct val="100000"/>
              </a:lnSpc>
            </a:pPr>
            <a:r>
              <a:rPr dirty="0" sz="900" spc="-50">
                <a:solidFill>
                  <a:srgbClr val="009999"/>
                </a:solidFill>
                <a:latin typeface="Wingdings"/>
                <a:cs typeface="Wingdings"/>
              </a:rPr>
              <a:t></a:t>
            </a:r>
            <a:endParaRPr sz="900">
              <a:latin typeface="Wingdings"/>
              <a:cs typeface="Wingdings"/>
            </a:endParaRPr>
          </a:p>
          <a:p>
            <a:pPr marL="12700">
              <a:lnSpc>
                <a:spcPct val="100000"/>
              </a:lnSpc>
            </a:pPr>
            <a:r>
              <a:rPr dirty="0" sz="900" spc="-50">
                <a:solidFill>
                  <a:srgbClr val="009999"/>
                </a:solidFill>
                <a:latin typeface="Wingdings"/>
                <a:cs typeface="Wingdings"/>
              </a:rPr>
              <a:t></a:t>
            </a:r>
            <a:endParaRPr sz="900">
              <a:latin typeface="Wingdings"/>
              <a:cs typeface="Wingdings"/>
            </a:endParaRPr>
          </a:p>
          <a:p>
            <a:pPr marL="12700">
              <a:lnSpc>
                <a:spcPct val="100000"/>
              </a:lnSpc>
            </a:pPr>
            <a:r>
              <a:rPr dirty="0" sz="900" spc="-50">
                <a:solidFill>
                  <a:srgbClr val="009999"/>
                </a:solidFill>
                <a:latin typeface="Wingdings"/>
                <a:cs typeface="Wingdings"/>
              </a:rPr>
              <a:t></a:t>
            </a:r>
            <a:endParaRPr sz="900">
              <a:latin typeface="Wingdings"/>
              <a:cs typeface="Wingdings"/>
            </a:endParaRPr>
          </a:p>
        </p:txBody>
      </p:sp>
      <p:sp>
        <p:nvSpPr>
          <p:cNvPr id="29" name="object 29" descr=""/>
          <p:cNvSpPr txBox="1"/>
          <p:nvPr/>
        </p:nvSpPr>
        <p:spPr>
          <a:xfrm>
            <a:off x="716280" y="5890514"/>
            <a:ext cx="7810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50">
                <a:solidFill>
                  <a:srgbClr val="009999"/>
                </a:solidFill>
                <a:latin typeface="Wingdings"/>
                <a:cs typeface="Wingdings"/>
              </a:rPr>
              <a:t></a:t>
            </a:r>
            <a:endParaRPr sz="900">
              <a:latin typeface="Wingdings"/>
              <a:cs typeface="Wingdings"/>
            </a:endParaRPr>
          </a:p>
        </p:txBody>
      </p:sp>
      <p:sp>
        <p:nvSpPr>
          <p:cNvPr id="30" name="object 30" descr=""/>
          <p:cNvSpPr txBox="1"/>
          <p:nvPr/>
        </p:nvSpPr>
        <p:spPr>
          <a:xfrm>
            <a:off x="716280" y="6164833"/>
            <a:ext cx="7810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50">
                <a:solidFill>
                  <a:srgbClr val="009999"/>
                </a:solidFill>
                <a:latin typeface="Wingdings"/>
                <a:cs typeface="Wingdings"/>
              </a:rPr>
              <a:t></a:t>
            </a:r>
            <a:endParaRPr sz="900">
              <a:latin typeface="Wingdings"/>
              <a:cs typeface="Wingdings"/>
            </a:endParaRPr>
          </a:p>
        </p:txBody>
      </p:sp>
      <p:sp>
        <p:nvSpPr>
          <p:cNvPr id="31" name="object 31" descr=""/>
          <p:cNvSpPr txBox="1"/>
          <p:nvPr/>
        </p:nvSpPr>
        <p:spPr>
          <a:xfrm>
            <a:off x="716280" y="815085"/>
            <a:ext cx="10728325" cy="56495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98450" marR="204470" indent="-285750">
              <a:lnSpc>
                <a:spcPct val="100000"/>
              </a:lnSpc>
              <a:spcBef>
                <a:spcPts val="100"/>
              </a:spcBef>
              <a:buClr>
                <a:srgbClr val="009999"/>
              </a:buClr>
              <a:buFont typeface="Wingdings"/>
              <a:buChar char=""/>
              <a:tabLst>
                <a:tab pos="298450" algn="l"/>
              </a:tabLst>
            </a:pP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Aizarani,</a:t>
            </a:r>
            <a:r>
              <a:rPr dirty="0" sz="900" spc="1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J.</a:t>
            </a:r>
            <a:r>
              <a:rPr dirty="0" sz="900" spc="1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and</a:t>
            </a:r>
            <a:r>
              <a:rPr dirty="0" sz="900" spc="1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31,</a:t>
            </a:r>
            <a:r>
              <a:rPr dirty="0" sz="900" spc="1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J.</a:t>
            </a:r>
            <a:r>
              <a:rPr dirty="0" sz="900" spc="1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(2023)</a:t>
            </a:r>
            <a:r>
              <a:rPr dirty="0" sz="900" spc="1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Europe:</a:t>
            </a:r>
            <a:r>
              <a:rPr dirty="0" sz="900" spc="1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Fossil</a:t>
            </a:r>
            <a:r>
              <a:rPr dirty="0" sz="900" spc="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Gas</a:t>
            </a:r>
            <a:r>
              <a:rPr dirty="0" sz="900" spc="1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Supply</a:t>
            </a:r>
            <a:r>
              <a:rPr dirty="0" sz="900" spc="1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and</a:t>
            </a:r>
            <a:r>
              <a:rPr dirty="0" sz="900" spc="1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Demand</a:t>
            </a:r>
            <a:r>
              <a:rPr dirty="0" sz="900" spc="1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2030,</a:t>
            </a:r>
            <a:r>
              <a:rPr dirty="0" sz="900" spc="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Statista.</a:t>
            </a:r>
            <a:r>
              <a:rPr dirty="0" sz="900" spc="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Available</a:t>
            </a:r>
            <a:r>
              <a:rPr dirty="0" sz="900" spc="1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at:</a:t>
            </a:r>
            <a:r>
              <a:rPr dirty="0" sz="900" spc="1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u="sng" sz="900" spc="-10">
                <a:solidFill>
                  <a:srgbClr val="0F4277"/>
                </a:solidFill>
                <a:uFill>
                  <a:solidFill>
                    <a:srgbClr val="0F4277"/>
                  </a:solidFill>
                </a:uFill>
                <a:latin typeface="Arial MT"/>
                <a:cs typeface="Arial MT"/>
                <a:hlinkClick r:id="rId6"/>
              </a:rPr>
              <a:t>https://www.statista.com/statistics/1313741/europe-fossil-gas-supply-and-</a:t>
            </a:r>
            <a:r>
              <a:rPr dirty="0" u="sng" sz="900">
                <a:solidFill>
                  <a:srgbClr val="0F4277"/>
                </a:solidFill>
                <a:uFill>
                  <a:solidFill>
                    <a:srgbClr val="0F4277"/>
                  </a:solidFill>
                </a:uFill>
                <a:latin typeface="Arial MT"/>
                <a:cs typeface="Arial MT"/>
                <a:hlinkClick r:id="rId6"/>
              </a:rPr>
              <a:t>demand/</a:t>
            </a:r>
            <a:r>
              <a:rPr dirty="0" sz="900" spc="40">
                <a:solidFill>
                  <a:srgbClr val="0F4277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(Accessed:</a:t>
            </a:r>
            <a:r>
              <a:rPr dirty="0" sz="900" spc="1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March</a:t>
            </a:r>
            <a:r>
              <a:rPr dirty="0" sz="900" spc="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 spc="-25">
                <a:solidFill>
                  <a:srgbClr val="03234D"/>
                </a:solidFill>
                <a:latin typeface="Arial MT"/>
                <a:cs typeface="Arial MT"/>
              </a:rPr>
              <a:t>8, </a:t>
            </a:r>
            <a:r>
              <a:rPr dirty="0" sz="900" spc="-10">
                <a:solidFill>
                  <a:srgbClr val="03234D"/>
                </a:solidFill>
                <a:latin typeface="Arial MT"/>
                <a:cs typeface="Arial MT"/>
              </a:rPr>
              <a:t>2023).</a:t>
            </a:r>
            <a:endParaRPr sz="900">
              <a:latin typeface="Arial MT"/>
              <a:cs typeface="Arial MT"/>
            </a:endParaRPr>
          </a:p>
          <a:p>
            <a:pPr marL="298450">
              <a:lnSpc>
                <a:spcPct val="100000"/>
              </a:lnSpc>
            </a:pP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Albidgren,</a:t>
            </a:r>
            <a:r>
              <a:rPr dirty="0" sz="900" spc="4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K.</a:t>
            </a:r>
            <a:r>
              <a:rPr dirty="0" sz="900" spc="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(1970)</a:t>
            </a:r>
            <a:r>
              <a:rPr dirty="0" sz="900" spc="4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Publications,</a:t>
            </a:r>
            <a:r>
              <a:rPr dirty="0" sz="900" spc="4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Monetary</a:t>
            </a:r>
            <a:r>
              <a:rPr dirty="0" sz="900" spc="3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History</a:t>
            </a:r>
            <a:r>
              <a:rPr dirty="0" sz="900" spc="4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of</a:t>
            </a:r>
            <a:r>
              <a:rPr dirty="0" sz="900" spc="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Denmark</a:t>
            </a:r>
            <a:r>
              <a:rPr dirty="0" sz="900" spc="4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 spc="-10">
                <a:solidFill>
                  <a:srgbClr val="03234D"/>
                </a:solidFill>
                <a:latin typeface="Arial MT"/>
                <a:cs typeface="Arial MT"/>
              </a:rPr>
              <a:t>2005-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2020.</a:t>
            </a:r>
            <a:r>
              <a:rPr dirty="0" sz="900" spc="4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Available</a:t>
            </a:r>
            <a:r>
              <a:rPr dirty="0" sz="900" spc="3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at:</a:t>
            </a:r>
            <a:r>
              <a:rPr dirty="0" sz="900" spc="4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u="sng" sz="900" spc="-10">
                <a:solidFill>
                  <a:srgbClr val="0F4277"/>
                </a:solidFill>
                <a:uFill>
                  <a:solidFill>
                    <a:srgbClr val="0F4277"/>
                  </a:solidFill>
                </a:uFill>
                <a:latin typeface="Arial MT"/>
                <a:cs typeface="Arial MT"/>
                <a:hlinkClick r:id="rId7"/>
              </a:rPr>
              <a:t>https://www.nationalbanken.dk/en/publications/Pages/2023/03/Monetary-History-of-Denmark-2005-2020.aspx\</a:t>
            </a:r>
            <a:endParaRPr sz="900">
              <a:latin typeface="Arial MT"/>
              <a:cs typeface="Arial MT"/>
            </a:endParaRPr>
          </a:p>
          <a:p>
            <a:pPr marL="298450">
              <a:lnSpc>
                <a:spcPct val="100000"/>
              </a:lnSpc>
            </a:pP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(Accessed:</a:t>
            </a:r>
            <a:r>
              <a:rPr dirty="0" sz="90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March</a:t>
            </a:r>
            <a:r>
              <a:rPr dirty="0" sz="90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8,</a:t>
            </a:r>
            <a:r>
              <a:rPr dirty="0" sz="90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 spc="-10">
                <a:solidFill>
                  <a:srgbClr val="03234D"/>
                </a:solidFill>
                <a:latin typeface="Arial MT"/>
                <a:cs typeface="Arial MT"/>
              </a:rPr>
              <a:t>2023).</a:t>
            </a:r>
            <a:endParaRPr sz="900">
              <a:latin typeface="Arial MT"/>
              <a:cs typeface="Arial MT"/>
            </a:endParaRPr>
          </a:p>
          <a:p>
            <a:pPr marL="298450">
              <a:lnSpc>
                <a:spcPct val="100000"/>
              </a:lnSpc>
            </a:pP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Alex</a:t>
            </a:r>
            <a:r>
              <a:rPr dirty="0" sz="90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(2022).</a:t>
            </a:r>
            <a:r>
              <a:rPr dirty="0" sz="900" spc="-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GWECs</a:t>
            </a:r>
            <a:r>
              <a:rPr dirty="0" sz="900" spc="-1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Global</a:t>
            </a:r>
            <a:r>
              <a:rPr dirty="0" sz="900" spc="-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Offshore</a:t>
            </a:r>
            <a:r>
              <a:rPr dirty="0" sz="900" spc="-1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Wind</a:t>
            </a:r>
            <a:r>
              <a:rPr dirty="0" sz="900" spc="-1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Report</a:t>
            </a:r>
            <a:r>
              <a:rPr dirty="0" sz="900" spc="-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2022.</a:t>
            </a:r>
            <a:r>
              <a:rPr dirty="0" sz="900" spc="-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[online]</a:t>
            </a:r>
            <a:r>
              <a:rPr dirty="0" sz="900" spc="-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Global Wind</a:t>
            </a:r>
            <a:r>
              <a:rPr dirty="0" sz="900" spc="-1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Energy</a:t>
            </a:r>
            <a:r>
              <a:rPr dirty="0" sz="900" spc="-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Council.</a:t>
            </a:r>
            <a:r>
              <a:rPr dirty="0" sz="900" spc="-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Available</a:t>
            </a:r>
            <a:r>
              <a:rPr dirty="0" sz="900" spc="-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at:</a:t>
            </a:r>
            <a:r>
              <a:rPr dirty="0" sz="900" spc="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u="sng" sz="900" spc="-10">
                <a:solidFill>
                  <a:srgbClr val="0F4277"/>
                </a:solidFill>
                <a:uFill>
                  <a:solidFill>
                    <a:srgbClr val="0F4277"/>
                  </a:solidFill>
                </a:uFill>
                <a:latin typeface="Arial MT"/>
                <a:cs typeface="Arial MT"/>
                <a:hlinkClick r:id="rId8"/>
              </a:rPr>
              <a:t>https://gwec.net/gwecs-global-offshore-wind-report/</a:t>
            </a:r>
            <a:r>
              <a:rPr dirty="0" sz="900" spc="-10">
                <a:solidFill>
                  <a:srgbClr val="03234D"/>
                </a:solidFill>
                <a:latin typeface="Arial MT"/>
                <a:cs typeface="Arial MT"/>
              </a:rPr>
              <a:t>.</a:t>
            </a:r>
            <a:endParaRPr sz="900">
              <a:latin typeface="Arial MT"/>
              <a:cs typeface="Arial MT"/>
            </a:endParaRPr>
          </a:p>
          <a:p>
            <a:pPr marL="298450">
              <a:lnSpc>
                <a:spcPct val="100000"/>
              </a:lnSpc>
            </a:pP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Bloomberg</a:t>
            </a:r>
            <a:r>
              <a:rPr dirty="0" sz="90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NEF.</a:t>
            </a:r>
            <a:r>
              <a:rPr dirty="0" sz="90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(2015).</a:t>
            </a:r>
            <a:r>
              <a:rPr dirty="0" sz="900" spc="-1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Bloomberg</a:t>
            </a:r>
            <a:r>
              <a:rPr dirty="0" sz="90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NEF.</a:t>
            </a:r>
            <a:r>
              <a:rPr dirty="0" sz="90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[online]</a:t>
            </a:r>
            <a:r>
              <a:rPr dirty="0" sz="900" spc="-1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Available</a:t>
            </a:r>
            <a:r>
              <a:rPr dirty="0" sz="900" spc="-1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at:</a:t>
            </a:r>
            <a:r>
              <a:rPr dirty="0" sz="900" spc="-1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u="sng" sz="900">
                <a:solidFill>
                  <a:srgbClr val="0F4277"/>
                </a:solidFill>
                <a:uFill>
                  <a:solidFill>
                    <a:srgbClr val="0F4277"/>
                  </a:solidFill>
                </a:uFill>
                <a:latin typeface="Arial MT"/>
                <a:cs typeface="Arial MT"/>
                <a:hlinkClick r:id="rId9"/>
              </a:rPr>
              <a:t>https://about.bnef.com/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.</a:t>
            </a:r>
            <a:r>
              <a:rPr dirty="0" sz="90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[Accessed</a:t>
            </a:r>
            <a:r>
              <a:rPr dirty="0" sz="90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11</a:t>
            </a:r>
            <a:r>
              <a:rPr dirty="0" sz="90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Mar.</a:t>
            </a:r>
            <a:r>
              <a:rPr dirty="0" sz="90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 spc="-10">
                <a:solidFill>
                  <a:srgbClr val="03234D"/>
                </a:solidFill>
                <a:latin typeface="Arial MT"/>
                <a:cs typeface="Arial MT"/>
              </a:rPr>
              <a:t>2023]</a:t>
            </a:r>
            <a:endParaRPr sz="900">
              <a:latin typeface="Arial MT"/>
              <a:cs typeface="Arial MT"/>
            </a:endParaRPr>
          </a:p>
          <a:p>
            <a:pPr marL="298450" marR="77470">
              <a:lnSpc>
                <a:spcPct val="100000"/>
              </a:lnSpc>
            </a:pP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Boyes,</a:t>
            </a:r>
            <a:r>
              <a:rPr dirty="0" sz="900" spc="-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T.</a:t>
            </a:r>
            <a:r>
              <a:rPr dirty="0" sz="90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(2023)</a:t>
            </a:r>
            <a:r>
              <a:rPr dirty="0" sz="900" spc="-1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2H23</a:t>
            </a:r>
            <a:r>
              <a:rPr dirty="0" sz="900" spc="-1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EBITDA</a:t>
            </a:r>
            <a:r>
              <a:rPr dirty="0" sz="90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profitability</a:t>
            </a:r>
            <a:r>
              <a:rPr dirty="0" sz="900" spc="-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target</a:t>
            </a:r>
            <a:r>
              <a:rPr dirty="0" sz="900" spc="-1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reaffirmed;</a:t>
            </a:r>
            <a:r>
              <a:rPr dirty="0" sz="900" spc="-1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solid</a:t>
            </a:r>
            <a:r>
              <a:rPr dirty="0" sz="900" spc="-1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execution</a:t>
            </a:r>
            <a:r>
              <a:rPr dirty="0" sz="900" spc="-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w/</a:t>
            </a:r>
            <a:r>
              <a:rPr dirty="0" sz="900" spc="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growing</a:t>
            </a:r>
            <a:r>
              <a:rPr dirty="0" sz="900" spc="1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backlog.</a:t>
            </a:r>
            <a:r>
              <a:rPr dirty="0" sz="900" spc="-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Equity</a:t>
            </a:r>
            <a:r>
              <a:rPr dirty="0" sz="900" spc="-1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Research.</a:t>
            </a:r>
            <a:r>
              <a:rPr dirty="0" sz="900" spc="-1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Cowen.</a:t>
            </a:r>
            <a:r>
              <a:rPr dirty="0" sz="900" spc="1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Available</a:t>
            </a:r>
            <a:r>
              <a:rPr dirty="0" sz="900" spc="-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at:</a:t>
            </a:r>
            <a:r>
              <a:rPr dirty="0" sz="900" spc="-1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u="sng" sz="900" spc="-10">
                <a:solidFill>
                  <a:srgbClr val="0F4277"/>
                </a:solidFill>
                <a:uFill>
                  <a:solidFill>
                    <a:srgbClr val="0F4277"/>
                  </a:solidFill>
                </a:uFill>
                <a:latin typeface="Arial MT"/>
                <a:cs typeface="Arial MT"/>
                <a:hlinkClick r:id="rId10"/>
              </a:rPr>
              <a:t>https://www.cowen.com/capabilities/research/</a:t>
            </a:r>
            <a:r>
              <a:rPr dirty="0" sz="900" spc="15">
                <a:solidFill>
                  <a:srgbClr val="0F4277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(Accessed:</a:t>
            </a:r>
            <a:r>
              <a:rPr dirty="0" sz="900" spc="-1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March</a:t>
            </a:r>
            <a:r>
              <a:rPr dirty="0" sz="900" spc="-1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 spc="-25">
                <a:solidFill>
                  <a:srgbClr val="03234D"/>
                </a:solidFill>
                <a:latin typeface="Arial MT"/>
                <a:cs typeface="Arial MT"/>
              </a:rPr>
              <a:t>11, </a:t>
            </a:r>
            <a:r>
              <a:rPr dirty="0" sz="900" spc="-10">
                <a:solidFill>
                  <a:srgbClr val="03234D"/>
                </a:solidFill>
                <a:latin typeface="Arial MT"/>
                <a:cs typeface="Arial MT"/>
              </a:rPr>
              <a:t>2023).</a:t>
            </a:r>
            <a:endParaRPr sz="900">
              <a:latin typeface="Arial MT"/>
              <a:cs typeface="Arial MT"/>
            </a:endParaRPr>
          </a:p>
          <a:p>
            <a:pPr marL="298450" marR="684530">
              <a:lnSpc>
                <a:spcPct val="100000"/>
              </a:lnSpc>
            </a:pP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Busch,</a:t>
            </a:r>
            <a:r>
              <a:rPr dirty="0" sz="900" spc="1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R.,</a:t>
            </a:r>
            <a:r>
              <a:rPr dirty="0" sz="900" spc="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Ag,</a:t>
            </a:r>
            <a:r>
              <a:rPr dirty="0" sz="900" spc="1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S.</a:t>
            </a:r>
            <a:r>
              <a:rPr dirty="0" sz="900" spc="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and</a:t>
            </a:r>
            <a:r>
              <a:rPr dirty="0" sz="900" spc="1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Thomas,</a:t>
            </a:r>
            <a:r>
              <a:rPr dirty="0" sz="900" spc="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R.</a:t>
            </a:r>
            <a:r>
              <a:rPr dirty="0" sz="900" spc="1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(2023).</a:t>
            </a:r>
            <a:r>
              <a:rPr dirty="0" sz="900" spc="1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 i="1">
                <a:solidFill>
                  <a:srgbClr val="03234D"/>
                </a:solidFill>
                <a:latin typeface="Arial"/>
                <a:cs typeface="Arial"/>
              </a:rPr>
              <a:t>Flying</a:t>
            </a:r>
            <a:r>
              <a:rPr dirty="0" sz="900" spc="10" i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900" i="1">
                <a:solidFill>
                  <a:srgbClr val="03234D"/>
                </a:solidFill>
                <a:latin typeface="Arial"/>
                <a:cs typeface="Arial"/>
              </a:rPr>
              <a:t>start</a:t>
            </a:r>
            <a:r>
              <a:rPr dirty="0" sz="900" spc="10" i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900" i="1">
                <a:solidFill>
                  <a:srgbClr val="03234D"/>
                </a:solidFill>
                <a:latin typeface="Arial"/>
                <a:cs typeface="Arial"/>
              </a:rPr>
              <a:t>to</a:t>
            </a:r>
            <a:r>
              <a:rPr dirty="0" sz="900" spc="10" i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900" i="1">
                <a:solidFill>
                  <a:srgbClr val="03234D"/>
                </a:solidFill>
                <a:latin typeface="Arial"/>
                <a:cs typeface="Arial"/>
              </a:rPr>
              <a:t>fiscal</a:t>
            </a:r>
            <a:r>
              <a:rPr dirty="0" sz="900" spc="10" i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900" i="1">
                <a:solidFill>
                  <a:srgbClr val="03234D"/>
                </a:solidFill>
                <a:latin typeface="Arial"/>
                <a:cs typeface="Arial"/>
              </a:rPr>
              <a:t>2023</a:t>
            </a:r>
            <a:r>
              <a:rPr dirty="0" sz="900" spc="15" i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900" spc="-10" i="1">
                <a:solidFill>
                  <a:srgbClr val="03234D"/>
                </a:solidFill>
                <a:latin typeface="Arial"/>
                <a:cs typeface="Arial"/>
              </a:rPr>
              <a:t>-</a:t>
            </a:r>
            <a:r>
              <a:rPr dirty="0" sz="900" i="1">
                <a:solidFill>
                  <a:srgbClr val="03234D"/>
                </a:solidFill>
                <a:latin typeface="Arial"/>
                <a:cs typeface="Arial"/>
              </a:rPr>
              <a:t>Guidance</a:t>
            </a:r>
            <a:r>
              <a:rPr dirty="0" sz="900" spc="25" i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900" i="1">
                <a:solidFill>
                  <a:srgbClr val="03234D"/>
                </a:solidFill>
                <a:latin typeface="Arial"/>
                <a:cs typeface="Arial"/>
              </a:rPr>
              <a:t>raised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.</a:t>
            </a:r>
            <a:r>
              <a:rPr dirty="0" sz="900" spc="1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[online]</a:t>
            </a:r>
            <a:r>
              <a:rPr dirty="0" sz="900" spc="1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Available</a:t>
            </a:r>
            <a:r>
              <a:rPr dirty="0" sz="900" spc="1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at:</a:t>
            </a:r>
            <a:r>
              <a:rPr dirty="0" sz="900" spc="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u="sng" sz="900" spc="-10">
                <a:solidFill>
                  <a:srgbClr val="0F4277"/>
                </a:solidFill>
                <a:uFill>
                  <a:solidFill>
                    <a:srgbClr val="0F4277"/>
                  </a:solidFill>
                </a:uFill>
                <a:latin typeface="Arial MT"/>
                <a:cs typeface="Arial MT"/>
              </a:rPr>
              <a:t>https://assets.new.siemens.com/siemens/assets/api/uuid:cada153e-39a3-491e-b9ad-</a:t>
            </a:r>
            <a:r>
              <a:rPr dirty="0" sz="900" spc="-10">
                <a:solidFill>
                  <a:srgbClr val="0F4277"/>
                </a:solidFill>
                <a:latin typeface="Arial MT"/>
                <a:cs typeface="Arial MT"/>
              </a:rPr>
              <a:t> </a:t>
            </a:r>
            <a:r>
              <a:rPr dirty="0" u="sng" sz="900" spc="-10">
                <a:solidFill>
                  <a:srgbClr val="0F4277"/>
                </a:solidFill>
                <a:uFill>
                  <a:solidFill>
                    <a:srgbClr val="0F4277"/>
                  </a:solidFill>
                </a:uFill>
                <a:latin typeface="Arial MT"/>
                <a:cs typeface="Arial MT"/>
              </a:rPr>
              <a:t>64642d0ecdc0/2023-q1-p-presentation-</a:t>
            </a:r>
            <a:r>
              <a:rPr dirty="0" u="sng" sz="900">
                <a:solidFill>
                  <a:srgbClr val="0F4277"/>
                </a:solidFill>
                <a:uFill>
                  <a:solidFill>
                    <a:srgbClr val="0F4277"/>
                  </a:solidFill>
                </a:uFill>
                <a:latin typeface="Arial MT"/>
                <a:cs typeface="Arial MT"/>
              </a:rPr>
              <a:t>en.pdf</a:t>
            </a:r>
            <a:r>
              <a:rPr dirty="0" sz="900" spc="60">
                <a:solidFill>
                  <a:srgbClr val="0F4277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[Accessed</a:t>
            </a:r>
            <a:r>
              <a:rPr dirty="0" sz="900" spc="3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12</a:t>
            </a:r>
            <a:r>
              <a:rPr dirty="0" sz="900" spc="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Mar.</a:t>
            </a:r>
            <a:r>
              <a:rPr dirty="0" sz="900" spc="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 spc="-10">
                <a:solidFill>
                  <a:srgbClr val="03234D"/>
                </a:solidFill>
                <a:latin typeface="Arial MT"/>
                <a:cs typeface="Arial MT"/>
              </a:rPr>
              <a:t>2023].</a:t>
            </a:r>
            <a:endParaRPr sz="900">
              <a:latin typeface="Arial MT"/>
              <a:cs typeface="Arial MT"/>
            </a:endParaRPr>
          </a:p>
          <a:p>
            <a:pPr marL="298450" marR="10795">
              <a:lnSpc>
                <a:spcPct val="100000"/>
              </a:lnSpc>
            </a:pP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Business</a:t>
            </a:r>
            <a:r>
              <a:rPr dirty="0" sz="900" spc="-1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Wire.</a:t>
            </a:r>
            <a:r>
              <a:rPr dirty="0" sz="900" spc="-1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(2021).</a:t>
            </a:r>
            <a:r>
              <a:rPr dirty="0" sz="900" spc="-1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Global</a:t>
            </a:r>
            <a:r>
              <a:rPr dirty="0" sz="900" spc="-1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Smart</a:t>
            </a:r>
            <a:r>
              <a:rPr dirty="0" sz="900" spc="-1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Grid</a:t>
            </a:r>
            <a:r>
              <a:rPr dirty="0" sz="90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Market</a:t>
            </a:r>
            <a:r>
              <a:rPr dirty="0" sz="900" spc="-1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Report</a:t>
            </a:r>
            <a:r>
              <a:rPr dirty="0" sz="900" spc="-10">
                <a:solidFill>
                  <a:srgbClr val="03234D"/>
                </a:solidFill>
                <a:latin typeface="Arial MT"/>
                <a:cs typeface="Arial MT"/>
              </a:rPr>
              <a:t> 2021-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2026:</a:t>
            </a:r>
            <a:r>
              <a:rPr dirty="0" sz="900" spc="-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A</a:t>
            </a:r>
            <a:r>
              <a:rPr dirty="0" sz="90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$55.9</a:t>
            </a:r>
            <a:r>
              <a:rPr dirty="0" sz="900" spc="-1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Billion</a:t>
            </a:r>
            <a:r>
              <a:rPr dirty="0" sz="900" spc="-1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Market</a:t>
            </a:r>
            <a:r>
              <a:rPr dirty="0" sz="900" spc="-1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by</a:t>
            </a:r>
            <a:r>
              <a:rPr dirty="0" sz="90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2026</a:t>
            </a:r>
            <a:r>
              <a:rPr dirty="0" sz="900" spc="-1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-</a:t>
            </a:r>
            <a:r>
              <a:rPr dirty="0" sz="90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ResearchAndMarkets.com.</a:t>
            </a:r>
            <a:r>
              <a:rPr dirty="0" sz="900" spc="-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[online]</a:t>
            </a:r>
            <a:r>
              <a:rPr dirty="0" sz="900" spc="-1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Available</a:t>
            </a:r>
            <a:r>
              <a:rPr dirty="0" sz="900" spc="-1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 spc="-25">
                <a:solidFill>
                  <a:srgbClr val="03234D"/>
                </a:solidFill>
                <a:latin typeface="Arial MT"/>
                <a:cs typeface="Arial MT"/>
              </a:rPr>
              <a:t>at: </a:t>
            </a:r>
            <a:r>
              <a:rPr dirty="0" u="sng" sz="900" spc="-10">
                <a:solidFill>
                  <a:srgbClr val="0F4277"/>
                </a:solidFill>
                <a:uFill>
                  <a:solidFill>
                    <a:srgbClr val="0F4277"/>
                  </a:solidFill>
                </a:uFill>
                <a:latin typeface="Arial MT"/>
                <a:cs typeface="Arial MT"/>
                <a:hlinkClick r:id="rId11"/>
              </a:rPr>
              <a:t>https://www.businesswire.com/news/home/20211102005856/en/Global-</a:t>
            </a:r>
            <a:r>
              <a:rPr dirty="0" u="sng" sz="900">
                <a:solidFill>
                  <a:srgbClr val="0F4277"/>
                </a:solidFill>
                <a:uFill>
                  <a:solidFill>
                    <a:srgbClr val="0F4277"/>
                  </a:solidFill>
                </a:uFill>
                <a:latin typeface="Arial MT"/>
                <a:cs typeface="Arial MT"/>
                <a:hlinkClick r:id="rId11"/>
              </a:rPr>
              <a:t>Smart-</a:t>
            </a:r>
            <a:r>
              <a:rPr dirty="0" u="sng" sz="900" spc="-10">
                <a:solidFill>
                  <a:srgbClr val="0F4277"/>
                </a:solidFill>
                <a:uFill>
                  <a:solidFill>
                    <a:srgbClr val="0F4277"/>
                  </a:solidFill>
                </a:uFill>
                <a:latin typeface="Arial MT"/>
                <a:cs typeface="Arial MT"/>
                <a:hlinkClick r:id="rId11"/>
              </a:rPr>
              <a:t>Grid-Market-Report-2021-2026-A-55.9-Billion-Market-by-2026--</a:t>
            </a:r>
            <a:r>
              <a:rPr dirty="0" u="sng" sz="900">
                <a:solidFill>
                  <a:srgbClr val="0F4277"/>
                </a:solidFill>
                <a:uFill>
                  <a:solidFill>
                    <a:srgbClr val="0F4277"/>
                  </a:solidFill>
                </a:uFill>
                <a:latin typeface="Arial MT"/>
                <a:cs typeface="Arial MT"/>
                <a:hlinkClick r:id="rId11"/>
              </a:rPr>
              <a:t>-ResearchAndMarkets.com</a:t>
            </a:r>
            <a:r>
              <a:rPr dirty="0" sz="900" spc="215">
                <a:solidFill>
                  <a:srgbClr val="0F4277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[Accessed</a:t>
            </a:r>
            <a:r>
              <a:rPr dirty="0" sz="900" spc="17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11</a:t>
            </a:r>
            <a:r>
              <a:rPr dirty="0" sz="900" spc="17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Mar.</a:t>
            </a:r>
            <a:r>
              <a:rPr dirty="0" sz="900" spc="17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 spc="-10">
                <a:solidFill>
                  <a:srgbClr val="03234D"/>
                </a:solidFill>
                <a:latin typeface="Arial MT"/>
                <a:cs typeface="Arial MT"/>
              </a:rPr>
              <a:t>2023].</a:t>
            </a:r>
            <a:r>
              <a:rPr dirty="0" sz="900" spc="50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Christakou,</a:t>
            </a:r>
            <a:r>
              <a:rPr dirty="0" sz="900" spc="-1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N.</a:t>
            </a:r>
            <a:r>
              <a:rPr dirty="0" sz="90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(2022)</a:t>
            </a:r>
            <a:r>
              <a:rPr dirty="0" sz="900" spc="-10">
                <a:solidFill>
                  <a:srgbClr val="03234D"/>
                </a:solidFill>
                <a:latin typeface="Arial MT"/>
                <a:cs typeface="Arial MT"/>
              </a:rPr>
              <a:t> Renewable-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energy development</a:t>
            </a:r>
            <a:r>
              <a:rPr dirty="0" sz="900" spc="-1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in</a:t>
            </a:r>
            <a:r>
              <a:rPr dirty="0" sz="90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a</a:t>
            </a:r>
            <a:r>
              <a:rPr dirty="0" sz="900" spc="-1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 spc="-10">
                <a:solidFill>
                  <a:srgbClr val="03234D"/>
                </a:solidFill>
                <a:latin typeface="Arial MT"/>
                <a:cs typeface="Arial MT"/>
              </a:rPr>
              <a:t>net-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zero</a:t>
            </a:r>
            <a:r>
              <a:rPr dirty="0" sz="90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world:</a:t>
            </a:r>
            <a:r>
              <a:rPr dirty="0" sz="900" spc="-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Land,</a:t>
            </a:r>
            <a:r>
              <a:rPr dirty="0" sz="900" spc="-1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permits,</a:t>
            </a:r>
            <a:r>
              <a:rPr dirty="0" sz="90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and</a:t>
            </a:r>
            <a:r>
              <a:rPr dirty="0" sz="900" spc="-1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grids,</a:t>
            </a:r>
            <a:r>
              <a:rPr dirty="0" sz="90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McKinsey</a:t>
            </a:r>
            <a:r>
              <a:rPr dirty="0" sz="900" spc="-1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&amp;</a:t>
            </a:r>
            <a:r>
              <a:rPr dirty="0" sz="90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Company.</a:t>
            </a:r>
            <a:r>
              <a:rPr dirty="0" sz="900" spc="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McKinsey</a:t>
            </a:r>
            <a:r>
              <a:rPr dirty="0" sz="90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&amp;</a:t>
            </a:r>
            <a:r>
              <a:rPr dirty="0" sz="900" spc="-1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Company.</a:t>
            </a:r>
            <a:r>
              <a:rPr dirty="0" sz="900" spc="1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Available</a:t>
            </a:r>
            <a:r>
              <a:rPr dirty="0" sz="900" spc="-1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at:</a:t>
            </a:r>
            <a:r>
              <a:rPr dirty="0" sz="90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u="sng" sz="900" spc="-10">
                <a:solidFill>
                  <a:srgbClr val="0F4277"/>
                </a:solidFill>
                <a:uFill>
                  <a:solidFill>
                    <a:srgbClr val="0F4277"/>
                  </a:solidFill>
                </a:uFill>
                <a:latin typeface="Arial MT"/>
                <a:cs typeface="Arial MT"/>
                <a:hlinkClick r:id="rId12"/>
              </a:rPr>
              <a:t>https://www.mckinsey.com/industries/electric-</a:t>
            </a:r>
            <a:r>
              <a:rPr dirty="0" sz="900" spc="-10">
                <a:solidFill>
                  <a:srgbClr val="0F4277"/>
                </a:solidFill>
                <a:latin typeface="Arial MT"/>
                <a:cs typeface="Arial MT"/>
              </a:rPr>
              <a:t> </a:t>
            </a:r>
            <a:r>
              <a:rPr dirty="0" u="sng" sz="900" spc="-10">
                <a:solidFill>
                  <a:srgbClr val="0F4277"/>
                </a:solidFill>
                <a:uFill>
                  <a:solidFill>
                    <a:srgbClr val="0F4277"/>
                  </a:solidFill>
                </a:uFill>
                <a:latin typeface="Arial MT"/>
                <a:cs typeface="Arial MT"/>
                <a:hlinkClick r:id="rId12"/>
              </a:rPr>
              <a:t>power-and-natural-gas/our-insights/renewable-energy-development-in-a-net-zero-world-land-permits-and-</a:t>
            </a:r>
            <a:r>
              <a:rPr dirty="0" u="sng" sz="900">
                <a:solidFill>
                  <a:srgbClr val="0F4277"/>
                </a:solidFill>
                <a:uFill>
                  <a:solidFill>
                    <a:srgbClr val="0F4277"/>
                  </a:solidFill>
                </a:uFill>
                <a:latin typeface="Arial MT"/>
                <a:cs typeface="Arial MT"/>
                <a:hlinkClick r:id="rId12"/>
              </a:rPr>
              <a:t>grids</a:t>
            </a:r>
            <a:r>
              <a:rPr dirty="0" sz="900" spc="180">
                <a:solidFill>
                  <a:srgbClr val="0F4277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(Accessed:</a:t>
            </a:r>
            <a:r>
              <a:rPr dirty="0" sz="900" spc="14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March</a:t>
            </a:r>
            <a:r>
              <a:rPr dirty="0" sz="900" spc="14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8,</a:t>
            </a:r>
            <a:r>
              <a:rPr dirty="0" sz="900" spc="13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 spc="-10">
                <a:solidFill>
                  <a:srgbClr val="03234D"/>
                </a:solidFill>
                <a:latin typeface="Arial MT"/>
                <a:cs typeface="Arial MT"/>
              </a:rPr>
              <a:t>2023).</a:t>
            </a:r>
            <a:endParaRPr sz="900">
              <a:latin typeface="Arial MT"/>
              <a:cs typeface="Arial MT"/>
            </a:endParaRPr>
          </a:p>
          <a:p>
            <a:pPr marL="298450">
              <a:lnSpc>
                <a:spcPct val="100000"/>
              </a:lnSpc>
            </a:pP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Climate</a:t>
            </a:r>
            <a:r>
              <a:rPr dirty="0" sz="900" spc="-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Tech</a:t>
            </a:r>
            <a:r>
              <a:rPr dirty="0" sz="900" spc="-1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VC.</a:t>
            </a:r>
            <a:r>
              <a:rPr dirty="0" sz="900" spc="-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(2022).</a:t>
            </a:r>
            <a:r>
              <a:rPr dirty="0" sz="900" spc="-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Buildings</a:t>
            </a:r>
            <a:r>
              <a:rPr dirty="0" sz="900" spc="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as</a:t>
            </a:r>
            <a:r>
              <a:rPr dirty="0" sz="900" spc="-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Power</a:t>
            </a:r>
            <a:r>
              <a:rPr dirty="0" sz="900" spc="1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Plants.</a:t>
            </a:r>
            <a:r>
              <a:rPr dirty="0" sz="900" spc="-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[online] Available at: </a:t>
            </a:r>
            <a:r>
              <a:rPr dirty="0" u="sng" sz="900" spc="-10">
                <a:solidFill>
                  <a:srgbClr val="0F4277"/>
                </a:solidFill>
                <a:uFill>
                  <a:solidFill>
                    <a:srgbClr val="0F4277"/>
                  </a:solidFill>
                </a:uFill>
                <a:latin typeface="Arial MT"/>
                <a:cs typeface="Arial MT"/>
                <a:hlinkClick r:id="rId13"/>
              </a:rPr>
              <a:t>https://www.ctvc.co/buildings-as-power-</a:t>
            </a:r>
            <a:r>
              <a:rPr dirty="0" u="sng" sz="900">
                <a:solidFill>
                  <a:srgbClr val="0F4277"/>
                </a:solidFill>
                <a:uFill>
                  <a:solidFill>
                    <a:srgbClr val="0F4277"/>
                  </a:solidFill>
                </a:uFill>
                <a:latin typeface="Arial MT"/>
                <a:cs typeface="Arial MT"/>
                <a:hlinkClick r:id="rId13"/>
              </a:rPr>
              <a:t>plants/</a:t>
            </a:r>
            <a:r>
              <a:rPr dirty="0" sz="900" spc="25">
                <a:solidFill>
                  <a:srgbClr val="0F4277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[Accessed</a:t>
            </a:r>
            <a:r>
              <a:rPr dirty="0" sz="900" spc="-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12</a:t>
            </a:r>
            <a:r>
              <a:rPr dirty="0" sz="900" spc="-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Mar.</a:t>
            </a:r>
            <a:r>
              <a:rPr dirty="0" sz="900" spc="-10">
                <a:solidFill>
                  <a:srgbClr val="010027"/>
                </a:solidFill>
                <a:latin typeface="Arial MT"/>
                <a:cs typeface="Arial MT"/>
              </a:rPr>
              <a:t> 2023].</a:t>
            </a:r>
            <a:endParaRPr sz="900">
              <a:latin typeface="Arial MT"/>
              <a:cs typeface="Arial MT"/>
            </a:endParaRPr>
          </a:p>
          <a:p>
            <a:pPr marL="298450" marR="544195">
              <a:lnSpc>
                <a:spcPct val="100000"/>
              </a:lnSpc>
            </a:pP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Damodaran</a:t>
            </a:r>
            <a:r>
              <a:rPr dirty="0" sz="900" spc="1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,</a:t>
            </a:r>
            <a:r>
              <a:rPr dirty="0" sz="900" spc="1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A.</a:t>
            </a:r>
            <a:r>
              <a:rPr dirty="0" sz="900" spc="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(2023)</a:t>
            </a:r>
            <a:r>
              <a:rPr dirty="0" sz="900" spc="1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Cost</a:t>
            </a:r>
            <a:r>
              <a:rPr dirty="0" sz="900" spc="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of</a:t>
            </a:r>
            <a:r>
              <a:rPr dirty="0" sz="900" spc="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equity</a:t>
            </a:r>
            <a:r>
              <a:rPr dirty="0" sz="900" spc="1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and</a:t>
            </a:r>
            <a:r>
              <a:rPr dirty="0" sz="900" spc="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Capital</a:t>
            </a:r>
            <a:r>
              <a:rPr dirty="0" sz="900" spc="1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(US),</a:t>
            </a:r>
            <a:r>
              <a:rPr dirty="0" sz="900" spc="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Cost</a:t>
            </a:r>
            <a:r>
              <a:rPr dirty="0" sz="900" spc="1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of</a:t>
            </a:r>
            <a:r>
              <a:rPr dirty="0" sz="900" spc="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Capital.</a:t>
            </a:r>
            <a:r>
              <a:rPr dirty="0" sz="900" spc="1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Available</a:t>
            </a:r>
            <a:r>
              <a:rPr dirty="0" sz="900" spc="1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at:</a:t>
            </a:r>
            <a:r>
              <a:rPr dirty="0" sz="900" spc="1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u="sng" sz="900" spc="-10">
                <a:solidFill>
                  <a:srgbClr val="0F4277"/>
                </a:solidFill>
                <a:uFill>
                  <a:solidFill>
                    <a:srgbClr val="0F4277"/>
                  </a:solidFill>
                </a:uFill>
                <a:latin typeface="Arial MT"/>
                <a:cs typeface="Arial MT"/>
                <a:hlinkClick r:id="rId14"/>
              </a:rPr>
              <a:t>https://pages.stern.nyu.edu/~adamodar/New_Home_Page/datafile/wacc.html</a:t>
            </a:r>
            <a:r>
              <a:rPr dirty="0" sz="900" spc="50">
                <a:solidFill>
                  <a:srgbClr val="0F4277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(Accessed:</a:t>
            </a:r>
            <a:r>
              <a:rPr dirty="0" sz="900" spc="1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March 8,</a:t>
            </a:r>
            <a:r>
              <a:rPr dirty="0" sz="900" spc="1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 spc="-10">
                <a:solidFill>
                  <a:srgbClr val="03234D"/>
                </a:solidFill>
                <a:latin typeface="Arial MT"/>
                <a:cs typeface="Arial MT"/>
              </a:rPr>
              <a:t>2023).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Deloitte</a:t>
            </a:r>
            <a:r>
              <a:rPr dirty="0" sz="900" spc="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(2022)</a:t>
            </a:r>
            <a:r>
              <a:rPr dirty="0" sz="900" spc="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2023</a:t>
            </a:r>
            <a:r>
              <a:rPr dirty="0" sz="900" spc="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Renewable</a:t>
            </a:r>
            <a:r>
              <a:rPr dirty="0" sz="900" spc="4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Energy</a:t>
            </a:r>
            <a:r>
              <a:rPr dirty="0" sz="900" spc="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Industry</a:t>
            </a:r>
            <a:r>
              <a:rPr dirty="0" sz="900" spc="1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Outlook,</a:t>
            </a:r>
            <a:r>
              <a:rPr dirty="0" sz="900" spc="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Deloitte</a:t>
            </a:r>
            <a:r>
              <a:rPr dirty="0" sz="900" spc="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United</a:t>
            </a:r>
            <a:r>
              <a:rPr dirty="0" sz="900" spc="1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States.</a:t>
            </a:r>
            <a:r>
              <a:rPr dirty="0" sz="900" spc="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Available</a:t>
            </a:r>
            <a:r>
              <a:rPr dirty="0" sz="900" spc="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at:</a:t>
            </a:r>
            <a:r>
              <a:rPr dirty="0" sz="900" spc="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u="sng" sz="900" spc="-10">
                <a:solidFill>
                  <a:srgbClr val="0F4277"/>
                </a:solidFill>
                <a:uFill>
                  <a:solidFill>
                    <a:srgbClr val="0F4277"/>
                  </a:solidFill>
                </a:uFill>
                <a:latin typeface="Arial MT"/>
                <a:cs typeface="Arial MT"/>
                <a:hlinkClick r:id="rId15"/>
              </a:rPr>
              <a:t>https://www2.deloitte.com/us/en/pages/energy-and-resources/articles/renewable-energy-outlook.html</a:t>
            </a:r>
            <a:r>
              <a:rPr dirty="0" sz="900" spc="-10">
                <a:solidFill>
                  <a:srgbClr val="0F4277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(Accessed:</a:t>
            </a:r>
            <a:r>
              <a:rPr dirty="0" sz="90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March</a:t>
            </a:r>
            <a:r>
              <a:rPr dirty="0" sz="90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8,</a:t>
            </a:r>
            <a:r>
              <a:rPr dirty="0" sz="90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 spc="-10">
                <a:solidFill>
                  <a:srgbClr val="03234D"/>
                </a:solidFill>
                <a:latin typeface="Arial MT"/>
                <a:cs typeface="Arial MT"/>
              </a:rPr>
              <a:t>2023).</a:t>
            </a:r>
            <a:endParaRPr sz="900">
              <a:latin typeface="Arial MT"/>
              <a:cs typeface="Arial MT"/>
            </a:endParaRPr>
          </a:p>
          <a:p>
            <a:pPr marL="298450" marR="2817495">
              <a:lnSpc>
                <a:spcPct val="100000"/>
              </a:lnSpc>
            </a:pP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EIA.gov.</a:t>
            </a:r>
            <a:r>
              <a:rPr dirty="0" sz="90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(n.d.).</a:t>
            </a:r>
            <a:r>
              <a:rPr dirty="0" sz="900" spc="-1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Form</a:t>
            </a:r>
            <a:r>
              <a:rPr dirty="0" sz="90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 spc="-10">
                <a:solidFill>
                  <a:srgbClr val="03234D"/>
                </a:solidFill>
                <a:latin typeface="Arial MT"/>
                <a:cs typeface="Arial MT"/>
              </a:rPr>
              <a:t>EIA-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860</a:t>
            </a:r>
            <a:r>
              <a:rPr dirty="0" sz="90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detailed</a:t>
            </a:r>
            <a:r>
              <a:rPr dirty="0" sz="900" spc="-1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data</a:t>
            </a:r>
            <a:r>
              <a:rPr dirty="0" sz="900" spc="-1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with previous</a:t>
            </a:r>
            <a:r>
              <a:rPr dirty="0" sz="90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form</a:t>
            </a:r>
            <a:r>
              <a:rPr dirty="0" sz="900" spc="-1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data</a:t>
            </a:r>
            <a:r>
              <a:rPr dirty="0" sz="900" spc="-1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(EIA-860A/860B).</a:t>
            </a:r>
            <a:r>
              <a:rPr dirty="0" sz="900" spc="-1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[online]</a:t>
            </a:r>
            <a:r>
              <a:rPr dirty="0" sz="900" spc="-1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Available</a:t>
            </a:r>
            <a:r>
              <a:rPr dirty="0" sz="900" spc="-1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at:</a:t>
            </a:r>
            <a:r>
              <a:rPr dirty="0" sz="90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u="sng" sz="900" spc="-10">
                <a:solidFill>
                  <a:srgbClr val="0F4277"/>
                </a:solidFill>
                <a:uFill>
                  <a:solidFill>
                    <a:srgbClr val="0F4277"/>
                  </a:solidFill>
                </a:uFill>
                <a:latin typeface="Arial MT"/>
                <a:cs typeface="Arial MT"/>
                <a:hlinkClick r:id="rId16"/>
              </a:rPr>
              <a:t>https://www.eia.gov/electricity/data/eia860/</a:t>
            </a:r>
            <a:r>
              <a:rPr dirty="0" sz="900" spc="-10">
                <a:solidFill>
                  <a:srgbClr val="03234D"/>
                </a:solidFill>
                <a:latin typeface="Arial MT"/>
                <a:cs typeface="Arial MT"/>
              </a:rPr>
              <a:t>.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Ember.</a:t>
            </a:r>
            <a:r>
              <a:rPr dirty="0" sz="900" spc="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(2023).</a:t>
            </a:r>
            <a:r>
              <a:rPr dirty="0" sz="900" spc="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European</a:t>
            </a:r>
            <a:r>
              <a:rPr dirty="0" sz="900" spc="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Electricity</a:t>
            </a:r>
            <a:r>
              <a:rPr dirty="0" sz="900" spc="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Review</a:t>
            </a:r>
            <a:r>
              <a:rPr dirty="0" sz="900" spc="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2023.</a:t>
            </a:r>
            <a:r>
              <a:rPr dirty="0" sz="900" spc="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[online]</a:t>
            </a:r>
            <a:r>
              <a:rPr dirty="0" sz="900" spc="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Available</a:t>
            </a:r>
            <a:r>
              <a:rPr dirty="0" sz="900" spc="3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at:</a:t>
            </a:r>
            <a:r>
              <a:rPr dirty="0" sz="900" spc="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u="sng" sz="900" spc="-10">
                <a:solidFill>
                  <a:srgbClr val="0F4277"/>
                </a:solidFill>
                <a:uFill>
                  <a:solidFill>
                    <a:srgbClr val="0F4277"/>
                  </a:solidFill>
                </a:uFill>
                <a:latin typeface="Arial MT"/>
                <a:cs typeface="Arial MT"/>
                <a:hlinkClick r:id="rId17"/>
              </a:rPr>
              <a:t>https://ember-climate.org/insights/research/european-electricity-review-2023/</a:t>
            </a:r>
            <a:r>
              <a:rPr dirty="0" sz="900" spc="-10">
                <a:solidFill>
                  <a:srgbClr val="03234D"/>
                </a:solidFill>
                <a:latin typeface="Arial MT"/>
                <a:cs typeface="Arial MT"/>
              </a:rPr>
              <a:t>.</a:t>
            </a:r>
            <a:endParaRPr sz="900">
              <a:latin typeface="Arial MT"/>
              <a:cs typeface="Arial MT"/>
            </a:endParaRPr>
          </a:p>
          <a:p>
            <a:pPr marL="298450" marR="93345">
              <a:lnSpc>
                <a:spcPct val="100000"/>
              </a:lnSpc>
            </a:pP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Energy</a:t>
            </a:r>
            <a:r>
              <a:rPr dirty="0" sz="900" spc="3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Europa</a:t>
            </a:r>
            <a:r>
              <a:rPr dirty="0" sz="900" spc="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(2022)</a:t>
            </a:r>
            <a:r>
              <a:rPr dirty="0" sz="900" spc="3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Energy</a:t>
            </a:r>
            <a:r>
              <a:rPr dirty="0" sz="900" spc="3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Performance</a:t>
            </a:r>
            <a:r>
              <a:rPr dirty="0" sz="900" spc="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of</a:t>
            </a:r>
            <a:r>
              <a:rPr dirty="0" sz="900" spc="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Buildings</a:t>
            </a:r>
            <a:r>
              <a:rPr dirty="0" sz="900" spc="4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directive,</a:t>
            </a:r>
            <a:r>
              <a:rPr dirty="0" sz="900" spc="3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Energy</a:t>
            </a:r>
            <a:r>
              <a:rPr dirty="0" sz="900" spc="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Europa.</a:t>
            </a:r>
            <a:r>
              <a:rPr dirty="0" sz="900" spc="3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Available</a:t>
            </a:r>
            <a:r>
              <a:rPr dirty="0" sz="900" spc="4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at:</a:t>
            </a:r>
            <a:r>
              <a:rPr dirty="0" sz="900" spc="4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u="sng" sz="900" spc="-10">
                <a:solidFill>
                  <a:srgbClr val="0F4277"/>
                </a:solidFill>
                <a:uFill>
                  <a:solidFill>
                    <a:srgbClr val="0F4277"/>
                  </a:solidFill>
                </a:uFill>
                <a:latin typeface="Arial MT"/>
                <a:cs typeface="Arial MT"/>
                <a:hlinkClick r:id="rId18"/>
              </a:rPr>
              <a:t>https://energy.ec.europa.eu/topics/energy-efficiency/energy-efficient-buildings/energy-performance-buildings-</a:t>
            </a:r>
            <a:r>
              <a:rPr dirty="0" sz="900" spc="-10">
                <a:solidFill>
                  <a:srgbClr val="0F4277"/>
                </a:solidFill>
                <a:latin typeface="Arial MT"/>
                <a:cs typeface="Arial MT"/>
              </a:rPr>
              <a:t> </a:t>
            </a:r>
            <a:r>
              <a:rPr dirty="0" u="sng" sz="900">
                <a:solidFill>
                  <a:srgbClr val="0F4277"/>
                </a:solidFill>
                <a:uFill>
                  <a:solidFill>
                    <a:srgbClr val="0F4277"/>
                  </a:solidFill>
                </a:uFill>
                <a:latin typeface="Arial MT"/>
                <a:cs typeface="Arial MT"/>
                <a:hlinkClick r:id="rId18"/>
              </a:rPr>
              <a:t>directive_en</a:t>
            </a:r>
            <a:r>
              <a:rPr dirty="0" sz="900" spc="-20">
                <a:solidFill>
                  <a:srgbClr val="0F4277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(Accessed:</a:t>
            </a:r>
            <a:r>
              <a:rPr dirty="0" sz="90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March</a:t>
            </a:r>
            <a:r>
              <a:rPr dirty="0" sz="90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8,</a:t>
            </a:r>
            <a:r>
              <a:rPr dirty="0" sz="90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 spc="-10">
                <a:solidFill>
                  <a:srgbClr val="03234D"/>
                </a:solidFill>
                <a:latin typeface="Arial MT"/>
                <a:cs typeface="Arial MT"/>
              </a:rPr>
              <a:t>2023).</a:t>
            </a:r>
            <a:endParaRPr sz="900">
              <a:latin typeface="Arial MT"/>
              <a:cs typeface="Arial MT"/>
            </a:endParaRPr>
          </a:p>
          <a:p>
            <a:pPr marL="298450" marR="2538095">
              <a:lnSpc>
                <a:spcPct val="100000"/>
              </a:lnSpc>
            </a:pP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Energy</a:t>
            </a:r>
            <a:r>
              <a:rPr dirty="0" sz="900" spc="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Europa (2023)</a:t>
            </a:r>
            <a:r>
              <a:rPr dirty="0" sz="900" spc="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How</a:t>
            </a:r>
            <a:r>
              <a:rPr dirty="0" sz="900" spc="-1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much gas have the</a:t>
            </a:r>
            <a:r>
              <a:rPr dirty="0" sz="900" spc="-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EU</a:t>
            </a:r>
            <a:r>
              <a:rPr dirty="0" sz="900" spc="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countries</a:t>
            </a:r>
            <a:r>
              <a:rPr dirty="0" sz="900" spc="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stored?,</a:t>
            </a:r>
            <a:r>
              <a:rPr dirty="0" sz="900" spc="1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Consilium.</a:t>
            </a:r>
            <a:r>
              <a:rPr dirty="0" sz="900" spc="1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Available</a:t>
            </a:r>
            <a:r>
              <a:rPr dirty="0" sz="900" spc="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at:</a:t>
            </a:r>
            <a:r>
              <a:rPr dirty="0" sz="900" spc="-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u="sng" sz="900" spc="-10">
                <a:solidFill>
                  <a:srgbClr val="0F4277"/>
                </a:solidFill>
                <a:uFill>
                  <a:solidFill>
                    <a:srgbClr val="0F4277"/>
                  </a:solidFill>
                </a:uFill>
                <a:latin typeface="Arial MT"/>
                <a:cs typeface="Arial MT"/>
                <a:hlinkClick r:id="rId19"/>
              </a:rPr>
              <a:t>https://www.consilium.europa.eu/en/infographics/gas-storage-</a:t>
            </a:r>
            <a:r>
              <a:rPr dirty="0" sz="900" spc="-10">
                <a:solidFill>
                  <a:srgbClr val="0F4277"/>
                </a:solidFill>
                <a:latin typeface="Arial MT"/>
                <a:cs typeface="Arial MT"/>
              </a:rPr>
              <a:t> </a:t>
            </a:r>
            <a:r>
              <a:rPr dirty="0" u="sng" sz="900" spc="-10">
                <a:solidFill>
                  <a:srgbClr val="0F4277"/>
                </a:solidFill>
                <a:uFill>
                  <a:solidFill>
                    <a:srgbClr val="0F4277"/>
                  </a:solidFill>
                </a:uFill>
                <a:latin typeface="Arial MT"/>
                <a:cs typeface="Arial MT"/>
                <a:hlinkClick r:id="rId19"/>
              </a:rPr>
              <a:t>capacity/#:~:text=The%20regulation%20has%20been%20swiftly,filling%20level%20remains%20above%2080%25</a:t>
            </a:r>
            <a:r>
              <a:rPr dirty="0" sz="900" spc="-10">
                <a:solidFill>
                  <a:srgbClr val="03234D"/>
                </a:solidFill>
                <a:latin typeface="Arial MT"/>
                <a:cs typeface="Arial MT"/>
              </a:rPr>
              <a:t>.</a:t>
            </a:r>
            <a:r>
              <a:rPr dirty="0" sz="900" spc="19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(Accessed:</a:t>
            </a:r>
            <a:r>
              <a:rPr dirty="0" sz="900" spc="16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March</a:t>
            </a:r>
            <a:r>
              <a:rPr dirty="0" sz="900" spc="14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8,</a:t>
            </a:r>
            <a:r>
              <a:rPr dirty="0" sz="900" spc="15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 spc="-10">
                <a:solidFill>
                  <a:srgbClr val="03234D"/>
                </a:solidFill>
                <a:latin typeface="Arial MT"/>
                <a:cs typeface="Arial MT"/>
              </a:rPr>
              <a:t>2023).</a:t>
            </a:r>
            <a:endParaRPr sz="900">
              <a:latin typeface="Arial MT"/>
              <a:cs typeface="Arial MT"/>
            </a:endParaRPr>
          </a:p>
          <a:p>
            <a:pPr marL="298450" marR="2157730">
              <a:lnSpc>
                <a:spcPct val="100000"/>
              </a:lnSpc>
            </a:pP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EuroStat</a:t>
            </a:r>
            <a:r>
              <a:rPr dirty="0" sz="90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(2023).</a:t>
            </a:r>
            <a:r>
              <a:rPr dirty="0" sz="900" spc="-1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Available</a:t>
            </a:r>
            <a:r>
              <a:rPr dirty="0" sz="900" spc="-1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at:</a:t>
            </a:r>
            <a:r>
              <a:rPr dirty="0" sz="90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u="sng" sz="900">
                <a:solidFill>
                  <a:srgbClr val="0F4277"/>
                </a:solidFill>
                <a:uFill>
                  <a:solidFill>
                    <a:srgbClr val="0F4277"/>
                  </a:solidFill>
                </a:uFill>
                <a:latin typeface="Arial MT"/>
                <a:cs typeface="Arial MT"/>
                <a:hlinkClick r:id="rId20"/>
              </a:rPr>
              <a:t>https://ec.europa.eu/eurostat/databrowser/view/NRG_CB_GASM</a:t>
            </a:r>
            <a:r>
              <a:rPr dirty="0" u="sng" sz="900" spc="210">
                <a:solidFill>
                  <a:srgbClr val="0F4277"/>
                </a:solidFill>
                <a:uFill>
                  <a:solidFill>
                    <a:srgbClr val="0F4277"/>
                  </a:solidFill>
                </a:uFill>
                <a:latin typeface="Arial MT"/>
                <a:cs typeface="Arial MT"/>
                <a:hlinkClick r:id="rId20"/>
              </a:rPr>
              <a:t>  </a:t>
            </a:r>
            <a:r>
              <a:rPr dirty="0" u="sng" sz="900" spc="-10">
                <a:solidFill>
                  <a:srgbClr val="0F4277"/>
                </a:solidFill>
                <a:uFill>
                  <a:solidFill>
                    <a:srgbClr val="0F4277"/>
                  </a:solidFill>
                </a:uFill>
                <a:latin typeface="Arial MT"/>
                <a:cs typeface="Arial MT"/>
                <a:hlinkClick r:id="rId20"/>
              </a:rPr>
              <a:t>custom_5035557/default/table?lang=en</a:t>
            </a:r>
            <a:r>
              <a:rPr dirty="0" sz="900" spc="20">
                <a:solidFill>
                  <a:srgbClr val="0F4277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[Accessed</a:t>
            </a:r>
            <a:r>
              <a:rPr dirty="0" sz="90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11</a:t>
            </a:r>
            <a:r>
              <a:rPr dirty="0" sz="900" spc="-1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Mar.</a:t>
            </a:r>
            <a:r>
              <a:rPr dirty="0" sz="90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 spc="-10">
                <a:solidFill>
                  <a:srgbClr val="03234D"/>
                </a:solidFill>
                <a:latin typeface="Arial MT"/>
                <a:cs typeface="Arial MT"/>
              </a:rPr>
              <a:t>2023].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Europa.</a:t>
            </a:r>
            <a:r>
              <a:rPr dirty="0" sz="900" spc="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(n.d.). How much gas have</a:t>
            </a:r>
            <a:r>
              <a:rPr dirty="0" sz="900" spc="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the</a:t>
            </a:r>
            <a:r>
              <a:rPr dirty="0" sz="900" spc="-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EU</a:t>
            </a:r>
            <a:r>
              <a:rPr dirty="0" sz="900" spc="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countries</a:t>
            </a:r>
            <a:r>
              <a:rPr dirty="0" sz="900" spc="1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stored? [online]</a:t>
            </a:r>
            <a:r>
              <a:rPr dirty="0" sz="900" spc="1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Available</a:t>
            </a:r>
            <a:r>
              <a:rPr dirty="0" sz="900" spc="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at:</a:t>
            </a:r>
            <a:r>
              <a:rPr dirty="0" sz="900" spc="1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u="sng" sz="900" spc="-10">
                <a:solidFill>
                  <a:srgbClr val="0F4277"/>
                </a:solidFill>
                <a:uFill>
                  <a:solidFill>
                    <a:srgbClr val="0F4277"/>
                  </a:solidFill>
                </a:uFill>
                <a:latin typeface="Arial MT"/>
                <a:cs typeface="Arial MT"/>
                <a:hlinkClick r:id="rId21"/>
              </a:rPr>
              <a:t>https://www.consilium.europa.eu/en/infographics/gas-storage-</a:t>
            </a:r>
            <a:r>
              <a:rPr dirty="0" sz="900" spc="-10">
                <a:solidFill>
                  <a:srgbClr val="0F4277"/>
                </a:solidFill>
                <a:latin typeface="Arial MT"/>
                <a:cs typeface="Arial MT"/>
              </a:rPr>
              <a:t> </a:t>
            </a:r>
            <a:r>
              <a:rPr dirty="0" u="sng" sz="900" spc="-10">
                <a:solidFill>
                  <a:srgbClr val="0F4277"/>
                </a:solidFill>
                <a:uFill>
                  <a:solidFill>
                    <a:srgbClr val="0F4277"/>
                  </a:solidFill>
                </a:uFill>
                <a:latin typeface="Arial MT"/>
                <a:cs typeface="Arial MT"/>
                <a:hlinkClick r:id="rId21"/>
              </a:rPr>
              <a:t>capacity/#:~:text=The%20regulation%20has%20been%20swiftly</a:t>
            </a:r>
            <a:r>
              <a:rPr dirty="0" sz="900" spc="-10">
                <a:solidFill>
                  <a:srgbClr val="03234D"/>
                </a:solidFill>
                <a:latin typeface="Arial MT"/>
                <a:cs typeface="Arial MT"/>
              </a:rPr>
              <a:t>.</a:t>
            </a:r>
            <a:r>
              <a:rPr dirty="0" sz="900" spc="10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(accessed:</a:t>
            </a:r>
            <a:r>
              <a:rPr dirty="0" sz="900" spc="8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March</a:t>
            </a:r>
            <a:r>
              <a:rPr dirty="0" sz="900" spc="7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11,</a:t>
            </a:r>
            <a:r>
              <a:rPr dirty="0" sz="900" spc="7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 spc="-10">
                <a:solidFill>
                  <a:srgbClr val="03234D"/>
                </a:solidFill>
                <a:latin typeface="Arial MT"/>
                <a:cs typeface="Arial MT"/>
              </a:rPr>
              <a:t>2023).</a:t>
            </a:r>
            <a:endParaRPr sz="900">
              <a:latin typeface="Arial MT"/>
              <a:cs typeface="Arial MT"/>
            </a:endParaRPr>
          </a:p>
          <a:p>
            <a:pPr marL="298450" marR="3208655">
              <a:lnSpc>
                <a:spcPct val="100000"/>
              </a:lnSpc>
              <a:spcBef>
                <a:spcPts val="5"/>
              </a:spcBef>
            </a:pP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European</a:t>
            </a:r>
            <a:r>
              <a:rPr dirty="0" sz="900" spc="-1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Central</a:t>
            </a:r>
            <a:r>
              <a:rPr dirty="0" sz="90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Bank</a:t>
            </a:r>
            <a:r>
              <a:rPr dirty="0" sz="90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(2023)</a:t>
            </a:r>
            <a:r>
              <a:rPr dirty="0" sz="900" spc="-1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 i="1">
                <a:solidFill>
                  <a:srgbClr val="03234D"/>
                </a:solidFill>
                <a:latin typeface="Arial"/>
                <a:cs typeface="Arial"/>
              </a:rPr>
              <a:t>ECB</a:t>
            </a:r>
            <a:r>
              <a:rPr dirty="0" sz="900" spc="-25" i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900" i="1">
                <a:solidFill>
                  <a:srgbClr val="03234D"/>
                </a:solidFill>
                <a:latin typeface="Arial"/>
                <a:cs typeface="Arial"/>
              </a:rPr>
              <a:t>euro</a:t>
            </a:r>
            <a:r>
              <a:rPr dirty="0" sz="900" spc="-20" i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900" i="1">
                <a:solidFill>
                  <a:srgbClr val="03234D"/>
                </a:solidFill>
                <a:latin typeface="Arial"/>
                <a:cs typeface="Arial"/>
              </a:rPr>
              <a:t>reference</a:t>
            </a:r>
            <a:r>
              <a:rPr dirty="0" sz="900" spc="-25" i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900" i="1">
                <a:solidFill>
                  <a:srgbClr val="03234D"/>
                </a:solidFill>
                <a:latin typeface="Arial"/>
                <a:cs typeface="Arial"/>
              </a:rPr>
              <a:t>exchange</a:t>
            </a:r>
            <a:r>
              <a:rPr dirty="0" sz="900" spc="-25" i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900" i="1">
                <a:solidFill>
                  <a:srgbClr val="03234D"/>
                </a:solidFill>
                <a:latin typeface="Arial"/>
                <a:cs typeface="Arial"/>
              </a:rPr>
              <a:t>rate:</a:t>
            </a:r>
            <a:r>
              <a:rPr dirty="0" sz="900" spc="-20" i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900" i="1">
                <a:solidFill>
                  <a:srgbClr val="03234D"/>
                </a:solidFill>
                <a:latin typeface="Arial"/>
                <a:cs typeface="Arial"/>
              </a:rPr>
              <a:t>US</a:t>
            </a:r>
            <a:r>
              <a:rPr dirty="0" sz="900" spc="-25" i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900" i="1">
                <a:solidFill>
                  <a:srgbClr val="03234D"/>
                </a:solidFill>
                <a:latin typeface="Arial"/>
                <a:cs typeface="Arial"/>
              </a:rPr>
              <a:t>Dollar</a:t>
            </a:r>
            <a:r>
              <a:rPr dirty="0" sz="900" spc="-25" i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900" i="1">
                <a:solidFill>
                  <a:srgbClr val="03234D"/>
                </a:solidFill>
                <a:latin typeface="Arial"/>
                <a:cs typeface="Arial"/>
              </a:rPr>
              <a:t>(USD)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,</a:t>
            </a:r>
            <a:r>
              <a:rPr dirty="0" sz="90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 i="1">
                <a:solidFill>
                  <a:srgbClr val="03234D"/>
                </a:solidFill>
                <a:latin typeface="Arial"/>
                <a:cs typeface="Arial"/>
              </a:rPr>
              <a:t>European</a:t>
            </a:r>
            <a:r>
              <a:rPr dirty="0" sz="900" spc="-15" i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900" i="1">
                <a:solidFill>
                  <a:srgbClr val="03234D"/>
                </a:solidFill>
                <a:latin typeface="Arial"/>
                <a:cs typeface="Arial"/>
              </a:rPr>
              <a:t>Central</a:t>
            </a:r>
            <a:r>
              <a:rPr dirty="0" sz="900" spc="-20" i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900" i="1">
                <a:solidFill>
                  <a:srgbClr val="03234D"/>
                </a:solidFill>
                <a:latin typeface="Arial"/>
                <a:cs typeface="Arial"/>
              </a:rPr>
              <a:t>Bank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.</a:t>
            </a:r>
            <a:r>
              <a:rPr dirty="0" sz="90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Available</a:t>
            </a:r>
            <a:r>
              <a:rPr dirty="0" sz="90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 spc="-25">
                <a:solidFill>
                  <a:srgbClr val="03234D"/>
                </a:solidFill>
                <a:latin typeface="Arial MT"/>
                <a:cs typeface="Arial MT"/>
              </a:rPr>
              <a:t>at: </a:t>
            </a:r>
            <a:r>
              <a:rPr dirty="0" u="sng" sz="900" spc="-10">
                <a:solidFill>
                  <a:srgbClr val="0F4277"/>
                </a:solidFill>
                <a:uFill>
                  <a:solidFill>
                    <a:srgbClr val="0F4277"/>
                  </a:solidFill>
                </a:uFill>
                <a:latin typeface="Arial MT"/>
                <a:cs typeface="Arial MT"/>
                <a:hlinkClick r:id="rId22"/>
              </a:rPr>
              <a:t>https://www.ecb.europa.eu/stats/policy_and_exchange_rates/euro_reference_exchange_rates/html/index.en.html</a:t>
            </a:r>
            <a:r>
              <a:rPr dirty="0" sz="900" spc="200">
                <a:solidFill>
                  <a:srgbClr val="0F4277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(Accessed:</a:t>
            </a:r>
            <a:r>
              <a:rPr dirty="0" sz="900" spc="1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March</a:t>
            </a:r>
            <a:r>
              <a:rPr dirty="0" sz="900" spc="1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10,</a:t>
            </a:r>
            <a:r>
              <a:rPr dirty="0" sz="900" spc="1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 spc="-10">
                <a:solidFill>
                  <a:srgbClr val="03234D"/>
                </a:solidFill>
                <a:latin typeface="Arial MT"/>
                <a:cs typeface="Arial MT"/>
              </a:rPr>
              <a:t>2023).</a:t>
            </a:r>
            <a:endParaRPr sz="900">
              <a:latin typeface="Arial MT"/>
              <a:cs typeface="Arial MT"/>
            </a:endParaRPr>
          </a:p>
          <a:p>
            <a:pPr marL="298450" marR="220345">
              <a:lnSpc>
                <a:spcPct val="100000"/>
              </a:lnSpc>
            </a:pP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Ferris,</a:t>
            </a:r>
            <a:r>
              <a:rPr dirty="0" sz="900" spc="1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N.</a:t>
            </a:r>
            <a:r>
              <a:rPr dirty="0" sz="900" spc="1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(2021).</a:t>
            </a:r>
            <a:r>
              <a:rPr dirty="0" sz="900" spc="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The quest</a:t>
            </a:r>
            <a:r>
              <a:rPr dirty="0" sz="900" spc="1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to</a:t>
            </a:r>
            <a:r>
              <a:rPr dirty="0" sz="900" spc="1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generate</a:t>
            </a:r>
            <a:r>
              <a:rPr dirty="0" sz="900" spc="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 spc="-10">
                <a:solidFill>
                  <a:srgbClr val="03234D"/>
                </a:solidFill>
                <a:latin typeface="Arial MT"/>
                <a:cs typeface="Arial MT"/>
              </a:rPr>
              <a:t>zero-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impact</a:t>
            </a:r>
            <a:r>
              <a:rPr dirty="0" sz="900" spc="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renewable</a:t>
            </a:r>
            <a:r>
              <a:rPr dirty="0" sz="900" spc="4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power.</a:t>
            </a:r>
            <a:r>
              <a:rPr dirty="0" sz="900" spc="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[online]</a:t>
            </a:r>
            <a:r>
              <a:rPr dirty="0" sz="900" spc="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Energy</a:t>
            </a:r>
            <a:r>
              <a:rPr dirty="0" sz="900" spc="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Monitor.</a:t>
            </a:r>
            <a:r>
              <a:rPr dirty="0" sz="900" spc="1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Available</a:t>
            </a:r>
            <a:r>
              <a:rPr dirty="0" sz="900" spc="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at:</a:t>
            </a:r>
            <a:r>
              <a:rPr dirty="0" sz="900" spc="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u="sng" sz="900" spc="-10">
                <a:solidFill>
                  <a:srgbClr val="0F4277"/>
                </a:solidFill>
                <a:uFill>
                  <a:solidFill>
                    <a:srgbClr val="0F4277"/>
                  </a:solidFill>
                </a:uFill>
                <a:latin typeface="Arial MT"/>
                <a:cs typeface="Arial MT"/>
                <a:hlinkClick r:id="rId23"/>
              </a:rPr>
              <a:t>https://www.energymonitor.ai/tech/renewables/the-quest-to-generate-zero-impact-renewable-</a:t>
            </a:r>
            <a:r>
              <a:rPr dirty="0" sz="900" spc="-10">
                <a:solidFill>
                  <a:srgbClr val="0F4277"/>
                </a:solidFill>
                <a:latin typeface="Arial MT"/>
                <a:cs typeface="Arial MT"/>
              </a:rPr>
              <a:t> </a:t>
            </a:r>
            <a:r>
              <a:rPr dirty="0" u="sng" sz="900">
                <a:solidFill>
                  <a:srgbClr val="0F4277"/>
                </a:solidFill>
                <a:uFill>
                  <a:solidFill>
                    <a:srgbClr val="0F4277"/>
                  </a:solidFill>
                </a:uFill>
                <a:latin typeface="Arial MT"/>
                <a:cs typeface="Arial MT"/>
                <a:hlinkClick r:id="rId23"/>
              </a:rPr>
              <a:t>power/</a:t>
            </a:r>
            <a:r>
              <a:rPr dirty="0" sz="900" spc="-5">
                <a:solidFill>
                  <a:srgbClr val="0F4277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[Accessed</a:t>
            </a:r>
            <a:r>
              <a:rPr dirty="0" sz="90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11</a:t>
            </a:r>
            <a:r>
              <a:rPr dirty="0" sz="90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Mar.</a:t>
            </a:r>
            <a:r>
              <a:rPr dirty="0" sz="90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 spc="-10">
                <a:solidFill>
                  <a:srgbClr val="03234D"/>
                </a:solidFill>
                <a:latin typeface="Arial MT"/>
                <a:cs typeface="Arial MT"/>
              </a:rPr>
              <a:t>2023].</a:t>
            </a:r>
            <a:endParaRPr sz="900">
              <a:latin typeface="Arial MT"/>
              <a:cs typeface="Arial MT"/>
            </a:endParaRPr>
          </a:p>
          <a:p>
            <a:pPr marL="298450">
              <a:lnSpc>
                <a:spcPct val="100000"/>
              </a:lnSpc>
            </a:pP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GIE</a:t>
            </a:r>
            <a:r>
              <a:rPr dirty="0" sz="900" spc="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(2022)</a:t>
            </a:r>
            <a:r>
              <a:rPr dirty="0" sz="900" spc="1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Storage</a:t>
            </a:r>
            <a:r>
              <a:rPr dirty="0" sz="900" spc="1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database,</a:t>
            </a:r>
            <a:r>
              <a:rPr dirty="0" sz="900" spc="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Gas</a:t>
            </a:r>
            <a:r>
              <a:rPr dirty="0" sz="900" spc="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 spc="-10">
                <a:solidFill>
                  <a:srgbClr val="03234D"/>
                </a:solidFill>
                <a:latin typeface="Arial MT"/>
                <a:cs typeface="Arial MT"/>
              </a:rPr>
              <a:t>Infrastructure</a:t>
            </a:r>
            <a:r>
              <a:rPr dirty="0" sz="900" spc="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Europe.</a:t>
            </a:r>
            <a:r>
              <a:rPr dirty="0" sz="900" spc="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Available</a:t>
            </a:r>
            <a:r>
              <a:rPr dirty="0" sz="900" spc="1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at:</a:t>
            </a:r>
            <a:r>
              <a:rPr dirty="0" sz="900" spc="1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u="sng" sz="900" spc="-10">
                <a:solidFill>
                  <a:srgbClr val="0F4277"/>
                </a:solidFill>
                <a:uFill>
                  <a:solidFill>
                    <a:srgbClr val="0F4277"/>
                  </a:solidFill>
                </a:uFill>
                <a:latin typeface="Arial MT"/>
                <a:cs typeface="Arial MT"/>
                <a:hlinkClick r:id="rId24"/>
              </a:rPr>
              <a:t>https://www.gie.eu/transparency/databases/storage-</a:t>
            </a:r>
            <a:r>
              <a:rPr dirty="0" u="sng" sz="900">
                <a:solidFill>
                  <a:srgbClr val="0F4277"/>
                </a:solidFill>
                <a:uFill>
                  <a:solidFill>
                    <a:srgbClr val="0F4277"/>
                  </a:solidFill>
                </a:uFill>
                <a:latin typeface="Arial MT"/>
                <a:cs typeface="Arial MT"/>
                <a:hlinkClick r:id="rId24"/>
              </a:rPr>
              <a:t>database/</a:t>
            </a:r>
            <a:r>
              <a:rPr dirty="0" sz="900" spc="45">
                <a:solidFill>
                  <a:srgbClr val="0F4277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(Accessed:</a:t>
            </a:r>
            <a:r>
              <a:rPr dirty="0" sz="900" spc="1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March</a:t>
            </a:r>
            <a:r>
              <a:rPr dirty="0" sz="900" spc="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12,</a:t>
            </a:r>
            <a:r>
              <a:rPr dirty="0" sz="900" spc="1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 spc="-10">
                <a:solidFill>
                  <a:srgbClr val="03234D"/>
                </a:solidFill>
                <a:latin typeface="Arial MT"/>
                <a:cs typeface="Arial MT"/>
              </a:rPr>
              <a:t>2023).</a:t>
            </a:r>
            <a:endParaRPr sz="900">
              <a:latin typeface="Arial MT"/>
              <a:cs typeface="Arial MT"/>
            </a:endParaRPr>
          </a:p>
          <a:p>
            <a:pPr marL="298450" marR="829944">
              <a:lnSpc>
                <a:spcPct val="100000"/>
              </a:lnSpc>
            </a:pP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Global</a:t>
            </a:r>
            <a:r>
              <a:rPr dirty="0" sz="900" spc="6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Data</a:t>
            </a:r>
            <a:r>
              <a:rPr dirty="0" sz="900" spc="6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(n.d.).</a:t>
            </a:r>
            <a:r>
              <a:rPr dirty="0" sz="900" spc="6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ShieldSquare</a:t>
            </a:r>
            <a:r>
              <a:rPr dirty="0" sz="900" spc="7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Captcha.</a:t>
            </a:r>
            <a:r>
              <a:rPr dirty="0" sz="900" spc="6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[online]</a:t>
            </a:r>
            <a:r>
              <a:rPr dirty="0" sz="900" spc="7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Available</a:t>
            </a:r>
            <a:r>
              <a:rPr dirty="0" sz="900" spc="6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at:</a:t>
            </a:r>
            <a:r>
              <a:rPr dirty="0" sz="900" spc="6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u="sng" sz="900" spc="-10">
                <a:solidFill>
                  <a:srgbClr val="0F4277"/>
                </a:solidFill>
                <a:uFill>
                  <a:solidFill>
                    <a:srgbClr val="0F4277"/>
                  </a:solidFill>
                </a:uFill>
                <a:latin typeface="Arial MT"/>
                <a:cs typeface="Arial MT"/>
                <a:hlinkClick r:id="rId25"/>
              </a:rPr>
              <a:t>https://www.globaldata.com/media/power/vestas-establishes-leading-global-wind-turbine-manufacturer-2021-says-globaldata/</a:t>
            </a:r>
            <a:r>
              <a:rPr dirty="0" sz="900" spc="-10">
                <a:solidFill>
                  <a:srgbClr val="03234D"/>
                </a:solidFill>
                <a:latin typeface="Arial MT"/>
                <a:cs typeface="Arial MT"/>
              </a:rPr>
              <a:t>.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Global</a:t>
            </a:r>
            <a:r>
              <a:rPr dirty="0" sz="900" spc="-1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Wind</a:t>
            </a:r>
            <a:r>
              <a:rPr dirty="0" sz="900" spc="-1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Energy</a:t>
            </a:r>
            <a:r>
              <a:rPr dirty="0" sz="900" spc="-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Council. (2022). Global Wind</a:t>
            </a:r>
            <a:r>
              <a:rPr dirty="0" sz="900" spc="-1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Report 2022. [online] Available at:</a:t>
            </a:r>
            <a:r>
              <a:rPr dirty="0" sz="900" spc="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u="sng" sz="900" spc="-10">
                <a:solidFill>
                  <a:srgbClr val="0F4277"/>
                </a:solidFill>
                <a:uFill>
                  <a:solidFill>
                    <a:srgbClr val="0F4277"/>
                  </a:solidFill>
                </a:uFill>
                <a:latin typeface="Arial MT"/>
                <a:cs typeface="Arial MT"/>
                <a:hlinkClick r:id="rId26"/>
              </a:rPr>
              <a:t>https://gwec.net/global-wind-report-2022/</a:t>
            </a:r>
            <a:r>
              <a:rPr dirty="0" sz="900" spc="-10">
                <a:solidFill>
                  <a:srgbClr val="03234D"/>
                </a:solidFill>
                <a:latin typeface="Arial MT"/>
                <a:cs typeface="Arial MT"/>
              </a:rPr>
              <a:t>.</a:t>
            </a:r>
            <a:endParaRPr sz="900">
              <a:latin typeface="Arial MT"/>
              <a:cs typeface="Arial MT"/>
            </a:endParaRPr>
          </a:p>
          <a:p>
            <a:pPr marL="298450">
              <a:lnSpc>
                <a:spcPct val="100000"/>
              </a:lnSpc>
            </a:pP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Globalwitness.org.</a:t>
            </a:r>
            <a:r>
              <a:rPr dirty="0" sz="900" spc="9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(2023).</a:t>
            </a:r>
            <a:r>
              <a:rPr dirty="0" sz="900" spc="7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Available</a:t>
            </a:r>
            <a:r>
              <a:rPr dirty="0" sz="900" spc="7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at:</a:t>
            </a:r>
            <a:r>
              <a:rPr dirty="0" sz="900" spc="7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u="sng" sz="900" spc="-10">
                <a:solidFill>
                  <a:srgbClr val="0F4277"/>
                </a:solidFill>
                <a:uFill>
                  <a:solidFill>
                    <a:srgbClr val="0F4277"/>
                  </a:solidFill>
                </a:uFill>
                <a:latin typeface="Arial MT"/>
                <a:cs typeface="Arial MT"/>
                <a:hlinkClick r:id="rId27"/>
              </a:rPr>
              <a:t>https://www.globalwitness.org/documents/20351/Supporting_fossil_hydrogen_would_keep_the_EU_hooked_on_gas_imports_.pdf</a:t>
            </a:r>
            <a:r>
              <a:rPr dirty="0" sz="900" spc="125">
                <a:solidFill>
                  <a:srgbClr val="0F4277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[Accessed</a:t>
            </a:r>
            <a:r>
              <a:rPr dirty="0" sz="900" spc="7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11</a:t>
            </a:r>
            <a:r>
              <a:rPr dirty="0" sz="900" spc="7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Mar.</a:t>
            </a:r>
            <a:r>
              <a:rPr dirty="0" sz="900" spc="6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 spc="-10">
                <a:solidFill>
                  <a:srgbClr val="03234D"/>
                </a:solidFill>
                <a:latin typeface="Arial MT"/>
                <a:cs typeface="Arial MT"/>
              </a:rPr>
              <a:t>2023].</a:t>
            </a:r>
            <a:endParaRPr sz="900">
              <a:latin typeface="Arial MT"/>
              <a:cs typeface="Arial MT"/>
            </a:endParaRPr>
          </a:p>
          <a:p>
            <a:pPr marL="298450" marR="5080">
              <a:lnSpc>
                <a:spcPct val="100000"/>
              </a:lnSpc>
            </a:pP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Gudin, P. (2023)</a:t>
            </a:r>
            <a:r>
              <a:rPr dirty="0" sz="900" spc="1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Europe's</a:t>
            </a:r>
            <a:r>
              <a:rPr dirty="0" sz="900" spc="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great green</a:t>
            </a:r>
            <a:r>
              <a:rPr dirty="0" sz="900" spc="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spending</a:t>
            </a:r>
            <a:r>
              <a:rPr dirty="0" sz="900" spc="1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spree,</a:t>
            </a:r>
            <a:r>
              <a:rPr dirty="0" sz="900" spc="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Barclays</a:t>
            </a:r>
            <a:r>
              <a:rPr dirty="0" sz="900" spc="1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Cross</a:t>
            </a:r>
            <a:r>
              <a:rPr dirty="0" sz="900" spc="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Asset Research.</a:t>
            </a:r>
            <a:r>
              <a:rPr dirty="0" sz="900" spc="1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Barclays</a:t>
            </a:r>
            <a:r>
              <a:rPr dirty="0" sz="900" spc="1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.</a:t>
            </a:r>
            <a:r>
              <a:rPr dirty="0" sz="900" spc="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Available</a:t>
            </a:r>
            <a:r>
              <a:rPr dirty="0" sz="900" spc="1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at:</a:t>
            </a:r>
            <a:r>
              <a:rPr dirty="0" sz="900" spc="1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u="sng" sz="900" spc="-10">
                <a:solidFill>
                  <a:srgbClr val="0F4277"/>
                </a:solidFill>
                <a:uFill>
                  <a:solidFill>
                    <a:srgbClr val="0F4277"/>
                  </a:solidFill>
                </a:uFill>
                <a:latin typeface="Arial MT"/>
                <a:cs typeface="Arial MT"/>
                <a:hlinkClick r:id="rId28"/>
              </a:rPr>
              <a:t>https://live.barcap.com/publiccp/RSR/nyfipubs/barcap/researchbrochure/</a:t>
            </a:r>
            <a:r>
              <a:rPr dirty="0" sz="900" spc="40">
                <a:solidFill>
                  <a:srgbClr val="0F4277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(Accessed: </a:t>
            </a:r>
            <a:r>
              <a:rPr dirty="0" sz="900" spc="-10">
                <a:solidFill>
                  <a:srgbClr val="03234D"/>
                </a:solidFill>
                <a:latin typeface="Arial MT"/>
                <a:cs typeface="Arial MT"/>
              </a:rPr>
              <a:t>February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27,</a:t>
            </a:r>
            <a:r>
              <a:rPr dirty="0" sz="900" spc="-1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 spc="-10">
                <a:solidFill>
                  <a:srgbClr val="03234D"/>
                </a:solidFill>
                <a:latin typeface="Arial MT"/>
                <a:cs typeface="Arial MT"/>
              </a:rPr>
              <a:t>2023).</a:t>
            </a:r>
            <a:endParaRPr sz="900">
              <a:latin typeface="Arial MT"/>
              <a:cs typeface="Arial MT"/>
            </a:endParaRPr>
          </a:p>
          <a:p>
            <a:pPr marL="298450" marR="2458085">
              <a:lnSpc>
                <a:spcPct val="100000"/>
              </a:lnSpc>
            </a:pP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Gupta,</a:t>
            </a:r>
            <a:r>
              <a:rPr dirty="0" sz="90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A.</a:t>
            </a:r>
            <a:r>
              <a:rPr dirty="0" sz="90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(2023)</a:t>
            </a:r>
            <a:r>
              <a:rPr dirty="0" sz="900" spc="-1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Vestas</a:t>
            </a:r>
            <a:r>
              <a:rPr dirty="0" sz="90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Optimism</a:t>
            </a:r>
            <a:r>
              <a:rPr dirty="0" sz="90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or</a:t>
            </a:r>
            <a:r>
              <a:rPr dirty="0" sz="90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inflection?</a:t>
            </a:r>
            <a:r>
              <a:rPr dirty="0" sz="900" spc="-1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History</a:t>
            </a:r>
            <a:r>
              <a:rPr dirty="0" sz="90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is</a:t>
            </a:r>
            <a:r>
              <a:rPr dirty="0" sz="900" spc="-1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instructive.</a:t>
            </a:r>
            <a:r>
              <a:rPr dirty="0" sz="90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Stay</a:t>
            </a:r>
            <a:r>
              <a:rPr dirty="0" sz="90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UW,</a:t>
            </a:r>
            <a:r>
              <a:rPr dirty="0" sz="90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J.P.</a:t>
            </a:r>
            <a:r>
              <a:rPr dirty="0" sz="90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Morgan</a:t>
            </a:r>
            <a:r>
              <a:rPr dirty="0" sz="90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Equity</a:t>
            </a:r>
            <a:r>
              <a:rPr dirty="0" sz="900" spc="-1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Research.</a:t>
            </a:r>
            <a:r>
              <a:rPr dirty="0" sz="900" spc="-1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Available</a:t>
            </a:r>
            <a:r>
              <a:rPr dirty="0" sz="900" spc="-1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 spc="-25">
                <a:solidFill>
                  <a:srgbClr val="03234D"/>
                </a:solidFill>
                <a:latin typeface="Arial MT"/>
                <a:cs typeface="Arial MT"/>
              </a:rPr>
              <a:t>at: </a:t>
            </a:r>
            <a:r>
              <a:rPr dirty="0" u="sng" sz="900" spc="-10">
                <a:solidFill>
                  <a:srgbClr val="0F4277"/>
                </a:solidFill>
                <a:uFill>
                  <a:solidFill>
                    <a:srgbClr val="0F4277"/>
                  </a:solidFill>
                </a:uFill>
                <a:latin typeface="Arial MT"/>
                <a:cs typeface="Arial MT"/>
                <a:hlinkClick r:id="rId29"/>
              </a:rPr>
              <a:t>file:///C:/blp/data/JP%20Morgan%20VWS@DC%20Vestas%20Optimism%20or%20inflection%20History%20is%20instructive..pdf</a:t>
            </a:r>
            <a:r>
              <a:rPr dirty="0" sz="900" spc="260">
                <a:solidFill>
                  <a:srgbClr val="0F4277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(Accessed:</a:t>
            </a:r>
            <a:r>
              <a:rPr dirty="0" sz="900" spc="17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March</a:t>
            </a:r>
            <a:r>
              <a:rPr dirty="0" sz="900" spc="17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8,</a:t>
            </a:r>
            <a:r>
              <a:rPr dirty="0" sz="900" spc="18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 spc="-10">
                <a:solidFill>
                  <a:srgbClr val="03234D"/>
                </a:solidFill>
                <a:latin typeface="Arial MT"/>
                <a:cs typeface="Arial MT"/>
              </a:rPr>
              <a:t>2023).</a:t>
            </a:r>
            <a:endParaRPr sz="900">
              <a:latin typeface="Arial MT"/>
              <a:cs typeface="Arial MT"/>
            </a:endParaRPr>
          </a:p>
          <a:p>
            <a:pPr marL="298450" marR="55244">
              <a:lnSpc>
                <a:spcPct val="100000"/>
              </a:lnSpc>
            </a:pP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Heineke,</a:t>
            </a:r>
            <a:r>
              <a:rPr dirty="0" sz="900" spc="1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F.</a:t>
            </a:r>
            <a:r>
              <a:rPr dirty="0" sz="900" spc="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(2022)</a:t>
            </a:r>
            <a:r>
              <a:rPr dirty="0" sz="900" spc="1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 spc="-10">
                <a:solidFill>
                  <a:srgbClr val="03234D"/>
                </a:solidFill>
                <a:latin typeface="Arial MT"/>
                <a:cs typeface="Arial MT"/>
              </a:rPr>
              <a:t>Renewable-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energy</a:t>
            </a:r>
            <a:r>
              <a:rPr dirty="0" sz="900" spc="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development</a:t>
            </a:r>
            <a:r>
              <a:rPr dirty="0" sz="900" spc="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in</a:t>
            </a:r>
            <a:r>
              <a:rPr dirty="0" sz="900" spc="1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a</a:t>
            </a:r>
            <a:r>
              <a:rPr dirty="0" sz="900" spc="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 spc="-10">
                <a:solidFill>
                  <a:srgbClr val="03234D"/>
                </a:solidFill>
                <a:latin typeface="Arial MT"/>
                <a:cs typeface="Arial MT"/>
              </a:rPr>
              <a:t>net-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zero</a:t>
            </a:r>
            <a:r>
              <a:rPr dirty="0" sz="900" spc="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world,</a:t>
            </a:r>
            <a:r>
              <a:rPr dirty="0" sz="900" spc="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McKinsey</a:t>
            </a:r>
            <a:r>
              <a:rPr dirty="0" sz="900" spc="1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&amp;</a:t>
            </a:r>
            <a:r>
              <a:rPr dirty="0" sz="900" spc="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Company.</a:t>
            </a:r>
            <a:r>
              <a:rPr dirty="0" sz="900" spc="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McKinsey</a:t>
            </a:r>
            <a:r>
              <a:rPr dirty="0" sz="900" spc="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&amp;</a:t>
            </a:r>
            <a:r>
              <a:rPr dirty="0" sz="900" spc="1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Company.</a:t>
            </a:r>
            <a:r>
              <a:rPr dirty="0" sz="900" spc="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Available</a:t>
            </a:r>
            <a:r>
              <a:rPr dirty="0" sz="900" spc="1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at:</a:t>
            </a:r>
            <a:r>
              <a:rPr dirty="0" sz="900" spc="1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u="sng" sz="900" spc="-10">
                <a:solidFill>
                  <a:srgbClr val="0F4277"/>
                </a:solidFill>
                <a:uFill>
                  <a:solidFill>
                    <a:srgbClr val="0F4277"/>
                  </a:solidFill>
                </a:uFill>
                <a:latin typeface="Arial MT"/>
                <a:cs typeface="Arial MT"/>
                <a:hlinkClick r:id="rId30"/>
              </a:rPr>
              <a:t>https://www.mckinsey.com/industries/electric-power-and-natural-gas/our-</a:t>
            </a:r>
            <a:r>
              <a:rPr dirty="0" sz="900" spc="-10">
                <a:solidFill>
                  <a:srgbClr val="0F4277"/>
                </a:solidFill>
                <a:latin typeface="Arial MT"/>
                <a:cs typeface="Arial MT"/>
              </a:rPr>
              <a:t> </a:t>
            </a:r>
            <a:r>
              <a:rPr dirty="0" u="sng" sz="900" spc="-10">
                <a:solidFill>
                  <a:srgbClr val="0F4277"/>
                </a:solidFill>
                <a:uFill>
                  <a:solidFill>
                    <a:srgbClr val="0F4277"/>
                  </a:solidFill>
                </a:uFill>
                <a:latin typeface="Arial MT"/>
                <a:cs typeface="Arial MT"/>
                <a:hlinkClick r:id="rId30"/>
              </a:rPr>
              <a:t>insights/renewable-energy-development-in-a-net-zero-</a:t>
            </a:r>
            <a:r>
              <a:rPr dirty="0" u="sng" sz="900">
                <a:solidFill>
                  <a:srgbClr val="0F4277"/>
                </a:solidFill>
                <a:uFill>
                  <a:solidFill>
                    <a:srgbClr val="0F4277"/>
                  </a:solidFill>
                </a:uFill>
                <a:latin typeface="Arial MT"/>
                <a:cs typeface="Arial MT"/>
                <a:hlinkClick r:id="rId30"/>
              </a:rPr>
              <a:t>world</a:t>
            </a:r>
            <a:r>
              <a:rPr dirty="0" sz="900" spc="65">
                <a:solidFill>
                  <a:srgbClr val="0F4277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(Accessed:</a:t>
            </a:r>
            <a:r>
              <a:rPr dirty="0" sz="900" spc="6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March</a:t>
            </a:r>
            <a:r>
              <a:rPr dirty="0" sz="900" spc="4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8,</a:t>
            </a:r>
            <a:r>
              <a:rPr dirty="0" sz="900" spc="6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 spc="-10">
                <a:solidFill>
                  <a:srgbClr val="03234D"/>
                </a:solidFill>
                <a:latin typeface="Arial MT"/>
                <a:cs typeface="Arial MT"/>
              </a:rPr>
              <a:t>2023).</a:t>
            </a:r>
            <a:endParaRPr sz="9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1803126" y="6462776"/>
            <a:ext cx="173355" cy="1854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50" spc="-25">
                <a:solidFill>
                  <a:srgbClr val="03234D"/>
                </a:solidFill>
                <a:latin typeface="Tahoma"/>
                <a:cs typeface="Tahoma"/>
              </a:rPr>
              <a:t>74</a:t>
            </a:r>
            <a:endParaRPr sz="1050">
              <a:latin typeface="Tahoma"/>
              <a:cs typeface="Tahoma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122407" y="291889"/>
            <a:ext cx="1434083" cy="238419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39698" y="768858"/>
            <a:ext cx="10917174" cy="19050"/>
          </a:xfrm>
          <a:prstGeom prst="rect">
            <a:avLst/>
          </a:prstGeom>
        </p:spPr>
      </p:pic>
      <p:grpSp>
        <p:nvGrpSpPr>
          <p:cNvPr id="5" name="object 5" descr=""/>
          <p:cNvGrpSpPr/>
          <p:nvPr/>
        </p:nvGrpSpPr>
        <p:grpSpPr>
          <a:xfrm>
            <a:off x="0" y="6496050"/>
            <a:ext cx="12192000" cy="361950"/>
            <a:chOff x="0" y="6496050"/>
            <a:chExt cx="12192000" cy="361950"/>
          </a:xfrm>
        </p:grpSpPr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6694931"/>
              <a:ext cx="12192000" cy="163068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7887" y="6496050"/>
              <a:ext cx="9539478" cy="361949"/>
            </a:xfrm>
            <a:prstGeom prst="rect">
              <a:avLst/>
            </a:prstGeom>
          </p:spPr>
        </p:pic>
      </p:grpSp>
      <p:sp>
        <p:nvSpPr>
          <p:cNvPr id="8" name="object 8" descr=""/>
          <p:cNvSpPr txBox="1"/>
          <p:nvPr/>
        </p:nvSpPr>
        <p:spPr>
          <a:xfrm>
            <a:off x="2601976" y="6504940"/>
            <a:ext cx="569595" cy="293370"/>
          </a:xfrm>
          <a:prstGeom prst="rect">
            <a:avLst/>
          </a:prstGeom>
        </p:spPr>
        <p:txBody>
          <a:bodyPr wrap="square" lIns="0" tIns="65404" rIns="0" bIns="0" rtlCol="0" vert="horz">
            <a:spAutoFit/>
          </a:bodyPr>
          <a:lstStyle/>
          <a:p>
            <a:pPr marL="41910" marR="30480" indent="-3810">
              <a:lnSpc>
                <a:spcPct val="67100"/>
              </a:lnSpc>
              <a:spcBef>
                <a:spcPts val="515"/>
              </a:spcBef>
            </a:pPr>
            <a:r>
              <a:rPr dirty="0" sz="1050" spc="-10" b="1">
                <a:solidFill>
                  <a:srgbClr val="FFFFFF"/>
                </a:solidFill>
                <a:latin typeface="Calibri"/>
                <a:cs typeface="Calibri"/>
              </a:rPr>
              <a:t>Industry </a:t>
            </a:r>
            <a:r>
              <a:rPr dirty="0" baseline="-21164" sz="1575" spc="-315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050" spc="-210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baseline="-21164" sz="1575" spc="-315" b="1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dirty="0" sz="1050" spc="-210" b="1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dirty="0" baseline="-21164" sz="1575" spc="-315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050" spc="-210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baseline="-21164" sz="1575" spc="-315" b="1">
                <a:solidFill>
                  <a:srgbClr val="FFFFFF"/>
                </a:solidFill>
                <a:latin typeface="Calibri"/>
                <a:cs typeface="Calibri"/>
              </a:rPr>
              <a:t>ly</a:t>
            </a:r>
            <a:r>
              <a:rPr dirty="0" sz="1050" spc="-210" b="1">
                <a:solidFill>
                  <a:srgbClr val="FFFFFF"/>
                </a:solidFill>
                <a:latin typeface="Calibri"/>
                <a:cs typeface="Calibri"/>
              </a:rPr>
              <a:t>ly</a:t>
            </a:r>
            <a:r>
              <a:rPr dirty="0" baseline="-21164" sz="1575" spc="-315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sz="1050" spc="-210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baseline="-21164" sz="1575" spc="-315" b="1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dirty="0" sz="1050" spc="-210" b="1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1041653" y="6504940"/>
            <a:ext cx="657860" cy="293370"/>
          </a:xfrm>
          <a:prstGeom prst="rect">
            <a:avLst/>
          </a:prstGeom>
        </p:spPr>
        <p:txBody>
          <a:bodyPr wrap="square" lIns="0" tIns="65404" rIns="0" bIns="0" rtlCol="0" vert="horz">
            <a:spAutoFit/>
          </a:bodyPr>
          <a:lstStyle/>
          <a:p>
            <a:pPr marL="38735" marR="30480" indent="-1270">
              <a:lnSpc>
                <a:spcPct val="67100"/>
              </a:lnSpc>
              <a:spcBef>
                <a:spcPts val="515"/>
              </a:spcBef>
            </a:pPr>
            <a:r>
              <a:rPr dirty="0" sz="1050" spc="-10" b="1">
                <a:solidFill>
                  <a:srgbClr val="FFFFFF"/>
                </a:solidFill>
                <a:latin typeface="Calibri"/>
                <a:cs typeface="Calibri"/>
              </a:rPr>
              <a:t>Executive </a:t>
            </a:r>
            <a:r>
              <a:rPr dirty="0" baseline="-21164" sz="1575" spc="-427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sz="1050" spc="-285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baseline="-21164" sz="1575" spc="-427" b="1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dirty="0" sz="1050" spc="-285" b="1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dirty="0" baseline="-21164" sz="1575" spc="-427" b="1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dirty="0" sz="1050" spc="-285" b="1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dirty="0" baseline="-21164" sz="1575" spc="-427" b="1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dirty="0" sz="1050" spc="-285" b="1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dirty="0" baseline="-21164" sz="1575" spc="-427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050" spc="-285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baseline="-21164" sz="1575" spc="-427" b="1">
                <a:solidFill>
                  <a:srgbClr val="FFFFFF"/>
                </a:solidFill>
                <a:latin typeface="Calibri"/>
                <a:cs typeface="Calibri"/>
              </a:rPr>
              <a:t>ry</a:t>
            </a:r>
            <a:r>
              <a:rPr dirty="0" sz="1050" spc="-285" b="1">
                <a:solidFill>
                  <a:srgbClr val="FFFFFF"/>
                </a:solidFill>
                <a:latin typeface="Calibri"/>
                <a:cs typeface="Calibri"/>
              </a:rPr>
              <a:t>ry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4158234" y="6504940"/>
            <a:ext cx="637540" cy="293370"/>
          </a:xfrm>
          <a:prstGeom prst="rect">
            <a:avLst/>
          </a:prstGeom>
        </p:spPr>
        <p:txBody>
          <a:bodyPr wrap="square" lIns="0" tIns="65404" rIns="0" bIns="0" rtlCol="0" vert="horz">
            <a:spAutoFit/>
          </a:bodyPr>
          <a:lstStyle/>
          <a:p>
            <a:pPr marL="38100" marR="30480" indent="33655">
              <a:lnSpc>
                <a:spcPct val="67100"/>
              </a:lnSpc>
              <a:spcBef>
                <a:spcPts val="515"/>
              </a:spcBef>
            </a:pPr>
            <a:r>
              <a:rPr dirty="0" sz="1050" spc="-10" b="1">
                <a:solidFill>
                  <a:srgbClr val="FFFFFF"/>
                </a:solidFill>
                <a:latin typeface="Calibri"/>
                <a:cs typeface="Calibri"/>
              </a:rPr>
              <a:t>Company </a:t>
            </a:r>
            <a:r>
              <a:rPr dirty="0" sz="1050" spc="-484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baseline="-21164" sz="1575" spc="-390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sz="1050" spc="-270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baseline="-21164" sz="1575" spc="-390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sz="1050" spc="-300" b="1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baseline="-21164" sz="1575" spc="-382" b="1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sz="1050" spc="-150" b="1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dirty="0" baseline="-21164" sz="1575" spc="-390" b="1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dirty="0" sz="1050" spc="-270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baseline="-21164" sz="1575" spc="-390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sz="1050" spc="-35" b="1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dirty="0" baseline="-21164" sz="1575" spc="-390" b="1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dirty="0" sz="1050" spc="-300" b="1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baseline="-21164" sz="1575" spc="-382" b="1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sz="1050" spc="-565" b="1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r>
              <a:rPr dirty="0" baseline="-21164" sz="1575" spc="-30" b="1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endParaRPr baseline="-21164" sz="1575">
              <a:latin typeface="Calibri"/>
              <a:cs typeface="Calibri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5769102" y="6504940"/>
            <a:ext cx="647700" cy="293370"/>
          </a:xfrm>
          <a:prstGeom prst="rect">
            <a:avLst/>
          </a:prstGeom>
        </p:spPr>
        <p:txBody>
          <a:bodyPr wrap="square" lIns="0" tIns="65404" rIns="0" bIns="0" rtlCol="0" vert="horz">
            <a:spAutoFit/>
          </a:bodyPr>
          <a:lstStyle/>
          <a:p>
            <a:pPr marL="38100" marR="30480" indent="60960">
              <a:lnSpc>
                <a:spcPct val="67100"/>
              </a:lnSpc>
              <a:spcBef>
                <a:spcPts val="515"/>
              </a:spcBef>
            </a:pPr>
            <a:r>
              <a:rPr dirty="0" sz="1050" spc="-10" b="1">
                <a:solidFill>
                  <a:srgbClr val="FFFFFF"/>
                </a:solidFill>
                <a:latin typeface="Calibri"/>
                <a:cs typeface="Calibri"/>
              </a:rPr>
              <a:t>Financial </a:t>
            </a:r>
            <a:r>
              <a:rPr dirty="0" sz="1050" spc="-250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baseline="-21164" sz="1575" spc="-375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sz="1050" spc="-250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baseline="-21164" sz="1575" spc="-375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sz="1050" spc="-250" b="1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baseline="-21164" sz="1575" spc="-375" b="1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sz="1050" spc="-250" b="1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dirty="0" baseline="-21164" sz="1575" spc="-375" b="1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dirty="0" sz="1050" spc="-250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baseline="-21164" sz="1575" spc="-375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sz="1050" spc="-250" b="1">
                <a:solidFill>
                  <a:srgbClr val="FFFFFF"/>
                </a:solidFill>
                <a:latin typeface="Calibri"/>
                <a:cs typeface="Calibri"/>
              </a:rPr>
              <a:t>ie</a:t>
            </a:r>
            <a:r>
              <a:rPr dirty="0" baseline="-21164" sz="1575" spc="-375" b="1">
                <a:solidFill>
                  <a:srgbClr val="FFFFFF"/>
                </a:solidFill>
                <a:latin typeface="Calibri"/>
                <a:cs typeface="Calibri"/>
              </a:rPr>
              <a:t>ie</a:t>
            </a:r>
            <a:r>
              <a:rPr dirty="0" sz="1050" spc="-250" b="1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r>
              <a:rPr dirty="0" baseline="-21164" sz="1575" spc="-375" b="1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endParaRPr baseline="-21164" sz="1575">
              <a:latin typeface="Calibri"/>
              <a:cs typeface="Calibri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7416545" y="6504940"/>
            <a:ext cx="635635" cy="293370"/>
          </a:xfrm>
          <a:prstGeom prst="rect">
            <a:avLst/>
          </a:prstGeom>
        </p:spPr>
        <p:txBody>
          <a:bodyPr wrap="square" lIns="0" tIns="65404" rIns="0" bIns="0" rtlCol="0" vert="horz">
            <a:spAutoFit/>
          </a:bodyPr>
          <a:lstStyle/>
          <a:p>
            <a:pPr marL="39370" marR="30480" indent="-1905">
              <a:lnSpc>
                <a:spcPct val="67100"/>
              </a:lnSpc>
              <a:spcBef>
                <a:spcPts val="515"/>
              </a:spcBef>
            </a:pPr>
            <a:r>
              <a:rPr dirty="0" sz="1050" spc="-10" b="1">
                <a:solidFill>
                  <a:srgbClr val="FFFFFF"/>
                </a:solidFill>
                <a:latin typeface="Calibri"/>
                <a:cs typeface="Calibri"/>
              </a:rPr>
              <a:t>Feasibility </a:t>
            </a:r>
            <a:r>
              <a:rPr dirty="0" sz="1050" spc="-185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baseline="-21164" sz="1575" spc="-277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050" spc="-185" b="1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dirty="0" baseline="-21164" sz="1575" spc="-277" b="1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dirty="0" sz="1050" spc="-185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baseline="-21164" sz="1575" spc="-277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050" spc="-185" b="1">
                <a:solidFill>
                  <a:srgbClr val="FFFFFF"/>
                </a:solidFill>
                <a:latin typeface="Calibri"/>
                <a:cs typeface="Calibri"/>
              </a:rPr>
              <a:t>ly</a:t>
            </a:r>
            <a:r>
              <a:rPr dirty="0" baseline="-21164" sz="1575" spc="-277" b="1">
                <a:solidFill>
                  <a:srgbClr val="FFFFFF"/>
                </a:solidFill>
                <a:latin typeface="Calibri"/>
                <a:cs typeface="Calibri"/>
              </a:rPr>
              <a:t>ly</a:t>
            </a:r>
            <a:r>
              <a:rPr dirty="0" sz="1050" spc="-185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baseline="-21164" sz="1575" spc="-277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sz="1050" spc="-185" b="1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dirty="0" baseline="-21164" sz="1575" spc="-277" b="1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endParaRPr baseline="-21164" sz="1575">
              <a:latin typeface="Calibri"/>
              <a:cs typeface="Calibri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9007347" y="6504940"/>
            <a:ext cx="696595" cy="293370"/>
          </a:xfrm>
          <a:prstGeom prst="rect">
            <a:avLst/>
          </a:prstGeom>
        </p:spPr>
        <p:txBody>
          <a:bodyPr wrap="square" lIns="0" tIns="65404" rIns="0" bIns="0" rtlCol="0" vert="horz">
            <a:spAutoFit/>
          </a:bodyPr>
          <a:lstStyle/>
          <a:p>
            <a:pPr marL="54610" marR="30480" indent="-17145">
              <a:lnSpc>
                <a:spcPct val="67100"/>
              </a:lnSpc>
              <a:spcBef>
                <a:spcPts val="515"/>
              </a:spcBef>
            </a:pPr>
            <a:r>
              <a:rPr dirty="0" sz="1050" spc="-10" b="1">
                <a:solidFill>
                  <a:srgbClr val="FFFFFF"/>
                </a:solidFill>
                <a:latin typeface="Calibri"/>
                <a:cs typeface="Calibri"/>
              </a:rPr>
              <a:t>Alternative </a:t>
            </a:r>
            <a:r>
              <a:rPr dirty="0" sz="1050" spc="-160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baseline="-21164" sz="1575" spc="-240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sz="1050" spc="-160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baseline="-21164" sz="1575" spc="-240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sz="1050" spc="-160" b="1">
                <a:solidFill>
                  <a:srgbClr val="FFFFFF"/>
                </a:solidFill>
                <a:latin typeface="Calibri"/>
                <a:cs typeface="Calibri"/>
              </a:rPr>
              <a:t>lu</a:t>
            </a:r>
            <a:r>
              <a:rPr dirty="0" baseline="-21164" sz="1575" spc="-240" b="1">
                <a:solidFill>
                  <a:srgbClr val="FFFFFF"/>
                </a:solidFill>
                <a:latin typeface="Calibri"/>
                <a:cs typeface="Calibri"/>
              </a:rPr>
              <a:t>lu</a:t>
            </a:r>
            <a:r>
              <a:rPr dirty="0" sz="1050" spc="-160" b="1">
                <a:solidFill>
                  <a:srgbClr val="FFFFFF"/>
                </a:solidFill>
                <a:latin typeface="Calibri"/>
                <a:cs typeface="Calibri"/>
              </a:rPr>
              <a:t>ti</a:t>
            </a:r>
            <a:r>
              <a:rPr dirty="0" baseline="-21164" sz="1575" spc="-240" b="1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dirty="0" sz="1050" spc="-160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baseline="-21164" sz="1575" spc="-240" b="1">
                <a:solidFill>
                  <a:srgbClr val="FFFFFF"/>
                </a:solidFill>
                <a:latin typeface="Calibri"/>
                <a:cs typeface="Calibri"/>
              </a:rPr>
              <a:t>io</a:t>
            </a:r>
            <a:r>
              <a:rPr dirty="0" sz="1050" spc="-160" b="1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dirty="0" baseline="-21164" sz="1575" spc="-240" b="1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endParaRPr baseline="-21164" sz="1575">
              <a:latin typeface="Calibri"/>
              <a:cs typeface="Calibri"/>
            </a:endParaRPr>
          </a:p>
        </p:txBody>
      </p:sp>
      <p:sp>
        <p:nvSpPr>
          <p:cNvPr id="14" name="object 14" descr=""/>
          <p:cNvSpPr/>
          <p:nvPr/>
        </p:nvSpPr>
        <p:spPr>
          <a:xfrm>
            <a:off x="10164318" y="6496050"/>
            <a:ext cx="1434465" cy="361950"/>
          </a:xfrm>
          <a:custGeom>
            <a:avLst/>
            <a:gdLst/>
            <a:ahLst/>
            <a:cxnLst/>
            <a:rect l="l" t="t" r="r" b="b"/>
            <a:pathLst>
              <a:path w="1434465" h="361950">
                <a:moveTo>
                  <a:pt x="1434083" y="0"/>
                </a:moveTo>
                <a:lnTo>
                  <a:pt x="90424" y="0"/>
                </a:lnTo>
                <a:lnTo>
                  <a:pt x="0" y="361949"/>
                </a:lnTo>
                <a:lnTo>
                  <a:pt x="1343532" y="361949"/>
                </a:lnTo>
                <a:lnTo>
                  <a:pt x="1434083" y="0"/>
                </a:lnTo>
                <a:close/>
              </a:path>
            </a:pathLst>
          </a:custGeom>
          <a:solidFill>
            <a:srgbClr val="2C716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 descr=""/>
          <p:cNvSpPr txBox="1"/>
          <p:nvPr/>
        </p:nvSpPr>
        <p:spPr>
          <a:xfrm>
            <a:off x="10567161" y="6589521"/>
            <a:ext cx="629285" cy="1854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50" spc="-10" b="1">
                <a:solidFill>
                  <a:srgbClr val="FFFFFF"/>
                </a:solidFill>
                <a:latin typeface="Calibri"/>
                <a:cs typeface="Calibri"/>
              </a:rPr>
              <a:t>Conclusion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716280" y="1501140"/>
            <a:ext cx="7810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50">
                <a:solidFill>
                  <a:srgbClr val="009999"/>
                </a:solidFill>
                <a:latin typeface="Wingdings"/>
                <a:cs typeface="Wingdings"/>
              </a:rPr>
              <a:t></a:t>
            </a:r>
            <a:endParaRPr sz="900">
              <a:latin typeface="Wingdings"/>
              <a:cs typeface="Wingdings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716280" y="1775459"/>
            <a:ext cx="7810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50">
                <a:solidFill>
                  <a:srgbClr val="009999"/>
                </a:solidFill>
                <a:latin typeface="Wingdings"/>
                <a:cs typeface="Wingdings"/>
              </a:rPr>
              <a:t></a:t>
            </a:r>
            <a:endParaRPr sz="900">
              <a:latin typeface="Wingdings"/>
              <a:cs typeface="Wingdings"/>
            </a:endParaRPr>
          </a:p>
          <a:p>
            <a:pPr marL="12700">
              <a:lnSpc>
                <a:spcPct val="100000"/>
              </a:lnSpc>
            </a:pPr>
            <a:r>
              <a:rPr dirty="0" sz="900" spc="-50">
                <a:solidFill>
                  <a:srgbClr val="009999"/>
                </a:solidFill>
                <a:latin typeface="Wingdings"/>
                <a:cs typeface="Wingdings"/>
              </a:rPr>
              <a:t></a:t>
            </a:r>
            <a:endParaRPr sz="900">
              <a:latin typeface="Wingdings"/>
              <a:cs typeface="Wingdings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716280" y="2186940"/>
            <a:ext cx="78105" cy="4368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50">
                <a:solidFill>
                  <a:srgbClr val="009999"/>
                </a:solidFill>
                <a:latin typeface="Wingdings"/>
                <a:cs typeface="Wingdings"/>
              </a:rPr>
              <a:t></a:t>
            </a:r>
            <a:endParaRPr sz="900">
              <a:latin typeface="Wingdings"/>
              <a:cs typeface="Wingdings"/>
            </a:endParaRPr>
          </a:p>
          <a:p>
            <a:pPr marL="12700">
              <a:lnSpc>
                <a:spcPct val="100000"/>
              </a:lnSpc>
            </a:pPr>
            <a:r>
              <a:rPr dirty="0" sz="900" spc="-50">
                <a:solidFill>
                  <a:srgbClr val="009999"/>
                </a:solidFill>
                <a:latin typeface="Wingdings"/>
                <a:cs typeface="Wingdings"/>
              </a:rPr>
              <a:t></a:t>
            </a:r>
            <a:endParaRPr sz="900">
              <a:latin typeface="Wingdings"/>
              <a:cs typeface="Wingdings"/>
            </a:endParaRPr>
          </a:p>
          <a:p>
            <a:pPr marL="12700">
              <a:lnSpc>
                <a:spcPct val="100000"/>
              </a:lnSpc>
            </a:pPr>
            <a:r>
              <a:rPr dirty="0" sz="900" spc="-50">
                <a:solidFill>
                  <a:srgbClr val="009999"/>
                </a:solidFill>
                <a:latin typeface="Wingdings"/>
                <a:cs typeface="Wingdings"/>
              </a:rPr>
              <a:t></a:t>
            </a:r>
            <a:endParaRPr sz="900">
              <a:latin typeface="Wingdings"/>
              <a:cs typeface="Wingdings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716280" y="2735579"/>
            <a:ext cx="7810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50">
                <a:solidFill>
                  <a:srgbClr val="009999"/>
                </a:solidFill>
                <a:latin typeface="Wingdings"/>
                <a:cs typeface="Wingdings"/>
              </a:rPr>
              <a:t></a:t>
            </a:r>
            <a:endParaRPr sz="900">
              <a:latin typeface="Wingdings"/>
              <a:cs typeface="Wingdings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716280" y="3009900"/>
            <a:ext cx="7810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50">
                <a:solidFill>
                  <a:srgbClr val="009999"/>
                </a:solidFill>
                <a:latin typeface="Wingdings"/>
                <a:cs typeface="Wingdings"/>
              </a:rPr>
              <a:t></a:t>
            </a:r>
            <a:endParaRPr sz="900">
              <a:latin typeface="Wingdings"/>
              <a:cs typeface="Wingdings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716280" y="3284220"/>
            <a:ext cx="78105" cy="4368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50">
                <a:solidFill>
                  <a:srgbClr val="009999"/>
                </a:solidFill>
                <a:latin typeface="Wingdings"/>
                <a:cs typeface="Wingdings"/>
              </a:rPr>
              <a:t></a:t>
            </a:r>
            <a:endParaRPr sz="900">
              <a:latin typeface="Wingdings"/>
              <a:cs typeface="Wingdings"/>
            </a:endParaRPr>
          </a:p>
          <a:p>
            <a:pPr marL="12700">
              <a:lnSpc>
                <a:spcPct val="100000"/>
              </a:lnSpc>
            </a:pPr>
            <a:r>
              <a:rPr dirty="0" sz="900" spc="-50">
                <a:solidFill>
                  <a:srgbClr val="009999"/>
                </a:solidFill>
                <a:latin typeface="Wingdings"/>
                <a:cs typeface="Wingdings"/>
              </a:rPr>
              <a:t></a:t>
            </a:r>
            <a:endParaRPr sz="900">
              <a:latin typeface="Wingdings"/>
              <a:cs typeface="Wingdings"/>
            </a:endParaRPr>
          </a:p>
          <a:p>
            <a:pPr marL="12700">
              <a:lnSpc>
                <a:spcPct val="100000"/>
              </a:lnSpc>
            </a:pPr>
            <a:r>
              <a:rPr dirty="0" sz="900" spc="-50">
                <a:solidFill>
                  <a:srgbClr val="009999"/>
                </a:solidFill>
                <a:latin typeface="Wingdings"/>
                <a:cs typeface="Wingdings"/>
              </a:rPr>
              <a:t></a:t>
            </a:r>
            <a:endParaRPr sz="900">
              <a:latin typeface="Wingdings"/>
              <a:cs typeface="Wingdings"/>
            </a:endParaRPr>
          </a:p>
        </p:txBody>
      </p:sp>
      <p:sp>
        <p:nvSpPr>
          <p:cNvPr id="22" name="object 22" descr=""/>
          <p:cNvSpPr txBox="1"/>
          <p:nvPr/>
        </p:nvSpPr>
        <p:spPr>
          <a:xfrm>
            <a:off x="716280" y="3832859"/>
            <a:ext cx="7810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50">
                <a:solidFill>
                  <a:srgbClr val="009999"/>
                </a:solidFill>
                <a:latin typeface="Wingdings"/>
                <a:cs typeface="Wingdings"/>
              </a:rPr>
              <a:t></a:t>
            </a:r>
            <a:endParaRPr sz="900">
              <a:latin typeface="Wingdings"/>
              <a:cs typeface="Wingdings"/>
            </a:endParaRPr>
          </a:p>
        </p:txBody>
      </p:sp>
      <p:sp>
        <p:nvSpPr>
          <p:cNvPr id="23" name="object 23" descr=""/>
          <p:cNvSpPr txBox="1"/>
          <p:nvPr/>
        </p:nvSpPr>
        <p:spPr>
          <a:xfrm>
            <a:off x="716280" y="4106926"/>
            <a:ext cx="78105" cy="1631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50">
                <a:solidFill>
                  <a:srgbClr val="009999"/>
                </a:solidFill>
                <a:latin typeface="Wingdings"/>
                <a:cs typeface="Wingdings"/>
              </a:rPr>
              <a:t></a:t>
            </a:r>
            <a:endParaRPr sz="900">
              <a:latin typeface="Wingdings"/>
              <a:cs typeface="Wingdings"/>
            </a:endParaRPr>
          </a:p>
        </p:txBody>
      </p:sp>
      <p:sp>
        <p:nvSpPr>
          <p:cNvPr id="24" name="object 24" descr=""/>
          <p:cNvSpPr txBox="1"/>
          <p:nvPr/>
        </p:nvSpPr>
        <p:spPr>
          <a:xfrm>
            <a:off x="716280" y="4381754"/>
            <a:ext cx="7810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50">
                <a:solidFill>
                  <a:srgbClr val="009999"/>
                </a:solidFill>
                <a:latin typeface="Wingdings"/>
                <a:cs typeface="Wingdings"/>
              </a:rPr>
              <a:t></a:t>
            </a:r>
            <a:endParaRPr sz="900">
              <a:latin typeface="Wingdings"/>
              <a:cs typeface="Wingdings"/>
            </a:endParaRPr>
          </a:p>
        </p:txBody>
      </p:sp>
      <p:sp>
        <p:nvSpPr>
          <p:cNvPr id="25" name="object 25" descr=""/>
          <p:cNvSpPr txBox="1"/>
          <p:nvPr/>
        </p:nvSpPr>
        <p:spPr>
          <a:xfrm>
            <a:off x="716280" y="4656073"/>
            <a:ext cx="7810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50">
                <a:solidFill>
                  <a:srgbClr val="009999"/>
                </a:solidFill>
                <a:latin typeface="Wingdings"/>
                <a:cs typeface="Wingdings"/>
              </a:rPr>
              <a:t></a:t>
            </a:r>
            <a:endParaRPr sz="900">
              <a:latin typeface="Wingdings"/>
              <a:cs typeface="Wingdings"/>
            </a:endParaRPr>
          </a:p>
        </p:txBody>
      </p:sp>
      <p:sp>
        <p:nvSpPr>
          <p:cNvPr id="26" name="object 26" descr=""/>
          <p:cNvSpPr txBox="1"/>
          <p:nvPr/>
        </p:nvSpPr>
        <p:spPr>
          <a:xfrm>
            <a:off x="716280" y="4930394"/>
            <a:ext cx="7810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50">
                <a:solidFill>
                  <a:srgbClr val="009999"/>
                </a:solidFill>
                <a:latin typeface="Wingdings"/>
                <a:cs typeface="Wingdings"/>
              </a:rPr>
              <a:t></a:t>
            </a:r>
            <a:endParaRPr sz="900">
              <a:latin typeface="Wingdings"/>
              <a:cs typeface="Wingdings"/>
            </a:endParaRPr>
          </a:p>
        </p:txBody>
      </p:sp>
      <p:sp>
        <p:nvSpPr>
          <p:cNvPr id="27" name="object 27" descr=""/>
          <p:cNvSpPr txBox="1"/>
          <p:nvPr/>
        </p:nvSpPr>
        <p:spPr>
          <a:xfrm>
            <a:off x="716280" y="5204714"/>
            <a:ext cx="7810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50">
                <a:solidFill>
                  <a:srgbClr val="009999"/>
                </a:solidFill>
                <a:latin typeface="Wingdings"/>
                <a:cs typeface="Wingdings"/>
              </a:rPr>
              <a:t></a:t>
            </a:r>
            <a:endParaRPr sz="900">
              <a:latin typeface="Wingdings"/>
              <a:cs typeface="Wingdings"/>
            </a:endParaRPr>
          </a:p>
        </p:txBody>
      </p:sp>
      <p:sp>
        <p:nvSpPr>
          <p:cNvPr id="28" name="object 28" descr=""/>
          <p:cNvSpPr txBox="1"/>
          <p:nvPr/>
        </p:nvSpPr>
        <p:spPr>
          <a:xfrm>
            <a:off x="716280" y="5479033"/>
            <a:ext cx="7810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50">
                <a:solidFill>
                  <a:srgbClr val="009999"/>
                </a:solidFill>
                <a:latin typeface="Wingdings"/>
                <a:cs typeface="Wingdings"/>
              </a:rPr>
              <a:t></a:t>
            </a:r>
            <a:endParaRPr sz="900">
              <a:latin typeface="Wingdings"/>
              <a:cs typeface="Wingdings"/>
            </a:endParaRPr>
          </a:p>
          <a:p>
            <a:pPr marL="12700">
              <a:lnSpc>
                <a:spcPct val="100000"/>
              </a:lnSpc>
            </a:pPr>
            <a:r>
              <a:rPr dirty="0" sz="900" spc="-50">
                <a:solidFill>
                  <a:srgbClr val="009999"/>
                </a:solidFill>
                <a:latin typeface="Wingdings"/>
                <a:cs typeface="Wingdings"/>
              </a:rPr>
              <a:t></a:t>
            </a:r>
            <a:endParaRPr sz="900">
              <a:latin typeface="Wingdings"/>
              <a:cs typeface="Wingdings"/>
            </a:endParaRPr>
          </a:p>
        </p:txBody>
      </p:sp>
      <p:sp>
        <p:nvSpPr>
          <p:cNvPr id="29" name="object 29" descr=""/>
          <p:cNvSpPr txBox="1"/>
          <p:nvPr/>
        </p:nvSpPr>
        <p:spPr>
          <a:xfrm>
            <a:off x="716280" y="5890514"/>
            <a:ext cx="7810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50">
                <a:solidFill>
                  <a:srgbClr val="009999"/>
                </a:solidFill>
                <a:latin typeface="Wingdings"/>
                <a:cs typeface="Wingdings"/>
              </a:rPr>
              <a:t></a:t>
            </a:r>
            <a:endParaRPr sz="900">
              <a:latin typeface="Wingdings"/>
              <a:cs typeface="Wingdings"/>
            </a:endParaRPr>
          </a:p>
        </p:txBody>
      </p:sp>
      <p:sp>
        <p:nvSpPr>
          <p:cNvPr id="30" name="object 30" descr=""/>
          <p:cNvSpPr txBox="1"/>
          <p:nvPr/>
        </p:nvSpPr>
        <p:spPr>
          <a:xfrm>
            <a:off x="716280" y="6164833"/>
            <a:ext cx="7810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50">
                <a:solidFill>
                  <a:srgbClr val="009999"/>
                </a:solidFill>
                <a:latin typeface="Wingdings"/>
                <a:cs typeface="Wingdings"/>
              </a:rPr>
              <a:t></a:t>
            </a:r>
            <a:endParaRPr sz="900">
              <a:latin typeface="Wingdings"/>
              <a:cs typeface="Wingdings"/>
            </a:endParaRPr>
          </a:p>
        </p:txBody>
      </p:sp>
      <p:sp>
        <p:nvSpPr>
          <p:cNvPr id="31" name="object 31" descr=""/>
          <p:cNvSpPr txBox="1"/>
          <p:nvPr/>
        </p:nvSpPr>
        <p:spPr>
          <a:xfrm>
            <a:off x="716280" y="815085"/>
            <a:ext cx="10734675" cy="56495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97815" indent="-285115">
              <a:lnSpc>
                <a:spcPct val="100000"/>
              </a:lnSpc>
              <a:spcBef>
                <a:spcPts val="100"/>
              </a:spcBef>
              <a:buClr>
                <a:srgbClr val="009999"/>
              </a:buClr>
              <a:buFont typeface="Wingdings"/>
              <a:buChar char=""/>
              <a:tabLst>
                <a:tab pos="297815" algn="l"/>
              </a:tabLst>
            </a:pP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IEA</a:t>
            </a:r>
            <a:r>
              <a:rPr dirty="0" sz="900" spc="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(2021)</a:t>
            </a:r>
            <a:r>
              <a:rPr dirty="0" sz="900" spc="5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Global</a:t>
            </a:r>
            <a:r>
              <a:rPr dirty="0" sz="900" spc="4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Energy</a:t>
            </a:r>
            <a:r>
              <a:rPr dirty="0" sz="900" spc="4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Review</a:t>
            </a:r>
            <a:r>
              <a:rPr dirty="0" sz="900" spc="4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2021</a:t>
            </a:r>
            <a:r>
              <a:rPr dirty="0" sz="900" spc="4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.</a:t>
            </a:r>
            <a:r>
              <a:rPr dirty="0" sz="900" spc="4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Available</a:t>
            </a:r>
            <a:r>
              <a:rPr dirty="0" sz="900" spc="4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at:</a:t>
            </a:r>
            <a:r>
              <a:rPr dirty="0" sz="900" spc="4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u="sng" sz="900" spc="-10">
                <a:solidFill>
                  <a:srgbClr val="0F4277"/>
                </a:solidFill>
                <a:uFill>
                  <a:solidFill>
                    <a:srgbClr val="0F4277"/>
                  </a:solidFill>
                </a:uFill>
                <a:latin typeface="Arial MT"/>
                <a:cs typeface="Arial MT"/>
                <a:hlinkClick r:id="rId6"/>
              </a:rPr>
              <a:t>https://iea.blob.core.windows.net/assets/d0031107-401d-4a2f-a48b-9eed19457335/GlobalEnergyReview2021.pdf</a:t>
            </a:r>
            <a:r>
              <a:rPr dirty="0" sz="900" spc="75">
                <a:solidFill>
                  <a:srgbClr val="0F4277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(Accessed:</a:t>
            </a:r>
            <a:r>
              <a:rPr dirty="0" sz="900" spc="5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March</a:t>
            </a:r>
            <a:r>
              <a:rPr dirty="0" sz="900" spc="3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8,</a:t>
            </a:r>
            <a:r>
              <a:rPr dirty="0" sz="900" spc="4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 spc="-10">
                <a:solidFill>
                  <a:srgbClr val="03234D"/>
                </a:solidFill>
                <a:latin typeface="Arial MT"/>
                <a:cs typeface="Arial MT"/>
              </a:rPr>
              <a:t>2023).</a:t>
            </a:r>
            <a:endParaRPr sz="900">
              <a:latin typeface="Arial MT"/>
              <a:cs typeface="Arial MT"/>
            </a:endParaRPr>
          </a:p>
          <a:p>
            <a:pPr marL="297815" indent="-285115">
              <a:lnSpc>
                <a:spcPct val="100000"/>
              </a:lnSpc>
              <a:buClr>
                <a:srgbClr val="009999"/>
              </a:buClr>
              <a:buFont typeface="Wingdings"/>
              <a:buChar char=""/>
              <a:tabLst>
                <a:tab pos="297815" algn="l"/>
              </a:tabLst>
            </a:pP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IEA</a:t>
            </a:r>
            <a:r>
              <a:rPr dirty="0" sz="900" spc="-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(2022)</a:t>
            </a:r>
            <a:r>
              <a:rPr dirty="0" sz="900" spc="1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Smart</a:t>
            </a:r>
            <a:r>
              <a:rPr dirty="0" sz="900" spc="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grids</a:t>
            </a:r>
            <a:r>
              <a:rPr dirty="0" sz="900" spc="1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–</a:t>
            </a:r>
            <a:r>
              <a:rPr dirty="0" sz="900" spc="-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analysis,</a:t>
            </a:r>
            <a:r>
              <a:rPr dirty="0" sz="900" spc="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IEA. Available</a:t>
            </a:r>
            <a:r>
              <a:rPr dirty="0" sz="900" spc="1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at:</a:t>
            </a:r>
            <a:r>
              <a:rPr dirty="0" sz="900" spc="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u="sng" sz="900" spc="-10">
                <a:solidFill>
                  <a:srgbClr val="0F4277"/>
                </a:solidFill>
                <a:uFill>
                  <a:solidFill>
                    <a:srgbClr val="0F4277"/>
                  </a:solidFill>
                </a:uFill>
                <a:latin typeface="Arial MT"/>
                <a:cs typeface="Arial MT"/>
                <a:hlinkClick r:id="rId7"/>
              </a:rPr>
              <a:t>https://www.iea.org/reports/smart-</a:t>
            </a:r>
            <a:r>
              <a:rPr dirty="0" u="sng" sz="900">
                <a:solidFill>
                  <a:srgbClr val="0F4277"/>
                </a:solidFill>
                <a:uFill>
                  <a:solidFill>
                    <a:srgbClr val="0F4277"/>
                  </a:solidFill>
                </a:uFill>
                <a:latin typeface="Arial MT"/>
                <a:cs typeface="Arial MT"/>
                <a:hlinkClick r:id="rId7"/>
              </a:rPr>
              <a:t>grids</a:t>
            </a:r>
            <a:r>
              <a:rPr dirty="0" sz="900" spc="30">
                <a:solidFill>
                  <a:srgbClr val="0F4277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(Accessed:</a:t>
            </a:r>
            <a:r>
              <a:rPr dirty="0" sz="900" spc="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March 8,</a:t>
            </a:r>
            <a:r>
              <a:rPr dirty="0" sz="900" spc="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 spc="-10">
                <a:solidFill>
                  <a:srgbClr val="03234D"/>
                </a:solidFill>
                <a:latin typeface="Arial MT"/>
                <a:cs typeface="Arial MT"/>
              </a:rPr>
              <a:t>2023).</a:t>
            </a:r>
            <a:endParaRPr sz="900">
              <a:latin typeface="Arial MT"/>
              <a:cs typeface="Arial MT"/>
            </a:endParaRPr>
          </a:p>
          <a:p>
            <a:pPr marL="297815" indent="-285115">
              <a:lnSpc>
                <a:spcPct val="100000"/>
              </a:lnSpc>
              <a:buClr>
                <a:srgbClr val="009999"/>
              </a:buClr>
              <a:buFont typeface="Wingdings"/>
              <a:buChar char=""/>
              <a:tabLst>
                <a:tab pos="297815" algn="l"/>
              </a:tabLst>
            </a:pP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IEA (2022)</a:t>
            </a:r>
            <a:r>
              <a:rPr dirty="0" sz="900" spc="1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World</a:t>
            </a:r>
            <a:r>
              <a:rPr dirty="0" sz="900" spc="1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Energy</a:t>
            </a:r>
            <a:r>
              <a:rPr dirty="0" sz="900" spc="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Outlook</a:t>
            </a:r>
            <a:r>
              <a:rPr dirty="0" sz="900" spc="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2022</a:t>
            </a:r>
            <a:r>
              <a:rPr dirty="0" sz="900" spc="1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– analysis,</a:t>
            </a:r>
            <a:r>
              <a:rPr dirty="0" sz="900" spc="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IEA.</a:t>
            </a:r>
            <a:r>
              <a:rPr dirty="0" sz="900" spc="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Available</a:t>
            </a:r>
            <a:r>
              <a:rPr dirty="0" sz="900" spc="1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at:</a:t>
            </a:r>
            <a:r>
              <a:rPr dirty="0" sz="900" spc="1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u="sng" sz="900" spc="-10">
                <a:solidFill>
                  <a:srgbClr val="0F4277"/>
                </a:solidFill>
                <a:uFill>
                  <a:solidFill>
                    <a:srgbClr val="0F4277"/>
                  </a:solidFill>
                </a:uFill>
                <a:latin typeface="Arial MT"/>
                <a:cs typeface="Arial MT"/>
                <a:hlinkClick r:id="rId8"/>
              </a:rPr>
              <a:t>https://www.iea.org/reports/world-energy-outlook-</a:t>
            </a:r>
            <a:r>
              <a:rPr dirty="0" u="sng" sz="900">
                <a:solidFill>
                  <a:srgbClr val="0F4277"/>
                </a:solidFill>
                <a:uFill>
                  <a:solidFill>
                    <a:srgbClr val="0F4277"/>
                  </a:solidFill>
                </a:uFill>
                <a:latin typeface="Arial MT"/>
                <a:cs typeface="Arial MT"/>
                <a:hlinkClick r:id="rId8"/>
              </a:rPr>
              <a:t>2022</a:t>
            </a:r>
            <a:r>
              <a:rPr dirty="0" sz="900" spc="35">
                <a:solidFill>
                  <a:srgbClr val="0F4277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(Accessed:</a:t>
            </a:r>
            <a:r>
              <a:rPr dirty="0" sz="900" spc="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March</a:t>
            </a:r>
            <a:r>
              <a:rPr dirty="0" sz="900" spc="1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8, </a:t>
            </a:r>
            <a:r>
              <a:rPr dirty="0" sz="900" spc="-10">
                <a:solidFill>
                  <a:srgbClr val="03234D"/>
                </a:solidFill>
                <a:latin typeface="Arial MT"/>
                <a:cs typeface="Arial MT"/>
              </a:rPr>
              <a:t>2023).</a:t>
            </a:r>
            <a:endParaRPr sz="900">
              <a:latin typeface="Arial MT"/>
              <a:cs typeface="Arial MT"/>
            </a:endParaRPr>
          </a:p>
          <a:p>
            <a:pPr marL="298450" marR="194945" indent="-285750">
              <a:lnSpc>
                <a:spcPct val="100000"/>
              </a:lnSpc>
              <a:buClr>
                <a:srgbClr val="009999"/>
              </a:buClr>
              <a:buFont typeface="Wingdings"/>
              <a:buChar char=""/>
              <a:tabLst>
                <a:tab pos="298450" algn="l"/>
              </a:tabLst>
            </a:pP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Innovation</a:t>
            </a:r>
            <a:r>
              <a:rPr dirty="0" sz="900" spc="-1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News</a:t>
            </a:r>
            <a:r>
              <a:rPr dirty="0" sz="900" spc="1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Network.</a:t>
            </a:r>
            <a:r>
              <a:rPr dirty="0" sz="900" spc="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(2023).</a:t>
            </a:r>
            <a:r>
              <a:rPr dirty="0" sz="900" spc="-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Renewable</a:t>
            </a:r>
            <a:r>
              <a:rPr dirty="0" sz="900" spc="1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energy</a:t>
            </a:r>
            <a:r>
              <a:rPr dirty="0" sz="900" spc="-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sources</a:t>
            </a:r>
            <a:r>
              <a:rPr dirty="0" sz="900" spc="-1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provide</a:t>
            </a:r>
            <a:r>
              <a:rPr dirty="0" sz="900" spc="-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66</a:t>
            </a:r>
            <a:r>
              <a:rPr dirty="0" sz="900" spc="-1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GW</a:t>
            </a:r>
            <a:r>
              <a:rPr dirty="0" sz="900" spc="-1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boost</a:t>
            </a:r>
            <a:r>
              <a:rPr dirty="0" sz="900" spc="-1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to</a:t>
            </a:r>
            <a:r>
              <a:rPr dirty="0" sz="900" spc="-1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global</a:t>
            </a:r>
            <a:r>
              <a:rPr dirty="0" sz="900" spc="-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power</a:t>
            </a:r>
            <a:r>
              <a:rPr dirty="0" sz="900" spc="1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grid</a:t>
            </a:r>
            <a:r>
              <a:rPr dirty="0" sz="90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in</a:t>
            </a:r>
            <a:r>
              <a:rPr dirty="0" sz="900" spc="-1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2022.</a:t>
            </a:r>
            <a:r>
              <a:rPr dirty="0" sz="900" spc="-1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[online]</a:t>
            </a:r>
            <a:r>
              <a:rPr dirty="0" sz="900" spc="-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Available</a:t>
            </a:r>
            <a:r>
              <a:rPr dirty="0" sz="900" spc="-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at:</a:t>
            </a:r>
            <a:r>
              <a:rPr dirty="0" sz="900" spc="-1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u="sng" sz="900" spc="-10">
                <a:solidFill>
                  <a:srgbClr val="0F4277"/>
                </a:solidFill>
                <a:uFill>
                  <a:solidFill>
                    <a:srgbClr val="0F4277"/>
                  </a:solidFill>
                </a:uFill>
                <a:latin typeface="Arial MT"/>
                <a:cs typeface="Arial MT"/>
                <a:hlinkClick r:id="rId9"/>
              </a:rPr>
              <a:t>https://www.innovationnewsnetwork.com/renewable-energy-sources</a:t>
            </a:r>
            <a:r>
              <a:rPr dirty="0" sz="900" spc="-10">
                <a:solidFill>
                  <a:srgbClr val="0F4277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[Accessed</a:t>
            </a:r>
            <a:r>
              <a:rPr dirty="0" sz="90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11</a:t>
            </a:r>
            <a:r>
              <a:rPr dirty="0" sz="90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Mar.</a:t>
            </a:r>
            <a:r>
              <a:rPr dirty="0" sz="90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 spc="-10">
                <a:solidFill>
                  <a:srgbClr val="03234D"/>
                </a:solidFill>
                <a:latin typeface="Arial MT"/>
                <a:cs typeface="Arial MT"/>
              </a:rPr>
              <a:t>2023].</a:t>
            </a:r>
            <a:endParaRPr sz="900">
              <a:latin typeface="Arial MT"/>
              <a:cs typeface="Arial MT"/>
            </a:endParaRPr>
          </a:p>
          <a:p>
            <a:pPr marL="298450" marR="712470">
              <a:lnSpc>
                <a:spcPct val="100000"/>
              </a:lnSpc>
            </a:pP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IRENA</a:t>
            </a:r>
            <a:r>
              <a:rPr dirty="0" sz="90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(2019).</a:t>
            </a:r>
            <a:r>
              <a:rPr dirty="0" sz="90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FUTURE</a:t>
            </a:r>
            <a:r>
              <a:rPr dirty="0" sz="90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OF</a:t>
            </a:r>
            <a:r>
              <a:rPr dirty="0" sz="90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WIND</a:t>
            </a:r>
            <a:r>
              <a:rPr dirty="0" sz="900" spc="-3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Deployment, investment,</a:t>
            </a:r>
            <a:r>
              <a:rPr dirty="0" sz="90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technology,</a:t>
            </a:r>
            <a:r>
              <a:rPr dirty="0" sz="900" spc="-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grid</a:t>
            </a:r>
            <a:r>
              <a:rPr dirty="0" sz="90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integration</a:t>
            </a:r>
            <a:r>
              <a:rPr dirty="0" sz="900" spc="-1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and</a:t>
            </a:r>
            <a:r>
              <a:rPr dirty="0" sz="90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 spc="-10">
                <a:solidFill>
                  <a:srgbClr val="03234D"/>
                </a:solidFill>
                <a:latin typeface="Arial MT"/>
                <a:cs typeface="Arial MT"/>
              </a:rPr>
              <a:t>socio-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economic</a:t>
            </a:r>
            <a:r>
              <a:rPr dirty="0" sz="900" spc="-1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aspects</a:t>
            </a:r>
            <a:r>
              <a:rPr dirty="0" sz="90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A</a:t>
            </a:r>
            <a:r>
              <a:rPr dirty="0" sz="90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Global</a:t>
            </a:r>
            <a:r>
              <a:rPr dirty="0" sz="90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Energy</a:t>
            </a:r>
            <a:r>
              <a:rPr dirty="0" sz="90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Transformation</a:t>
            </a:r>
            <a:r>
              <a:rPr dirty="0" sz="90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paper</a:t>
            </a:r>
            <a:r>
              <a:rPr dirty="0" sz="90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About</a:t>
            </a:r>
            <a:r>
              <a:rPr dirty="0" sz="90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IRENA.</a:t>
            </a:r>
            <a:r>
              <a:rPr dirty="0" sz="90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[online]</a:t>
            </a:r>
            <a:r>
              <a:rPr dirty="0" sz="90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Available</a:t>
            </a:r>
            <a:r>
              <a:rPr dirty="0" sz="90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 spc="-25">
                <a:solidFill>
                  <a:srgbClr val="03234D"/>
                </a:solidFill>
                <a:latin typeface="Arial MT"/>
                <a:cs typeface="Arial MT"/>
              </a:rPr>
              <a:t>at: </a:t>
            </a:r>
            <a:r>
              <a:rPr dirty="0" u="sng" sz="900" spc="-10">
                <a:solidFill>
                  <a:srgbClr val="0F4277"/>
                </a:solidFill>
                <a:uFill>
                  <a:solidFill>
                    <a:srgbClr val="0F4277"/>
                  </a:solidFill>
                </a:uFill>
                <a:latin typeface="Arial MT"/>
                <a:cs typeface="Arial MT"/>
                <a:hlinkClick r:id="rId10"/>
              </a:rPr>
              <a:t>https://www.irena.org/-/media/Files/IRENA/Agency/Publication/2019/Oct/IRENA_Future_of_wind_2019.pdf</a:t>
            </a:r>
            <a:r>
              <a:rPr dirty="0" sz="900" spc="-10">
                <a:solidFill>
                  <a:srgbClr val="03234D"/>
                </a:solidFill>
                <a:latin typeface="Arial MT"/>
                <a:cs typeface="Arial MT"/>
              </a:rPr>
              <a:t>.</a:t>
            </a:r>
            <a:endParaRPr sz="900">
              <a:latin typeface="Arial MT"/>
              <a:cs typeface="Arial MT"/>
            </a:endParaRPr>
          </a:p>
          <a:p>
            <a:pPr marL="298450">
              <a:lnSpc>
                <a:spcPct val="100000"/>
              </a:lnSpc>
            </a:pP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IRENA</a:t>
            </a:r>
            <a:r>
              <a:rPr dirty="0" sz="900" spc="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(2022).</a:t>
            </a:r>
            <a:r>
              <a:rPr dirty="0" sz="900" spc="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Renewable</a:t>
            </a:r>
            <a:r>
              <a:rPr dirty="0" sz="900" spc="4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Power</a:t>
            </a:r>
            <a:r>
              <a:rPr dirty="0" sz="900" spc="4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Generation</a:t>
            </a:r>
            <a:r>
              <a:rPr dirty="0" sz="900" spc="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Costs</a:t>
            </a:r>
            <a:r>
              <a:rPr dirty="0" sz="900" spc="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in</a:t>
            </a:r>
            <a:r>
              <a:rPr dirty="0" sz="900" spc="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2021.</a:t>
            </a:r>
            <a:r>
              <a:rPr dirty="0" sz="900" spc="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[online]</a:t>
            </a:r>
            <a:r>
              <a:rPr dirty="0" sz="900" spc="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Available</a:t>
            </a:r>
            <a:r>
              <a:rPr dirty="0" sz="900" spc="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at:</a:t>
            </a:r>
            <a:r>
              <a:rPr dirty="0" sz="900" spc="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u="sng" sz="900" spc="-10">
                <a:solidFill>
                  <a:srgbClr val="0F4277"/>
                </a:solidFill>
                <a:uFill>
                  <a:solidFill>
                    <a:srgbClr val="0F4277"/>
                  </a:solidFill>
                </a:uFill>
                <a:latin typeface="Arial MT"/>
                <a:cs typeface="Arial MT"/>
                <a:hlinkClick r:id="rId11"/>
              </a:rPr>
              <a:t>https://www.irena.org/publications/2022/Jul/Renewable-Power-Generation-Costs-in-2021</a:t>
            </a:r>
            <a:r>
              <a:rPr dirty="0" sz="900" spc="-10">
                <a:solidFill>
                  <a:srgbClr val="03234D"/>
                </a:solidFill>
                <a:latin typeface="Arial MT"/>
                <a:cs typeface="Arial MT"/>
              </a:rPr>
              <a:t>.</a:t>
            </a:r>
            <a:endParaRPr sz="900">
              <a:latin typeface="Arial MT"/>
              <a:cs typeface="Arial MT"/>
            </a:endParaRPr>
          </a:p>
          <a:p>
            <a:pPr marL="298450" marR="131445">
              <a:lnSpc>
                <a:spcPct val="100000"/>
              </a:lnSpc>
            </a:pP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Jocelyn,</a:t>
            </a:r>
            <a:r>
              <a:rPr dirty="0" sz="900" spc="3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V.</a:t>
            </a:r>
            <a:r>
              <a:rPr dirty="0" sz="900" spc="1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and</a:t>
            </a:r>
            <a:r>
              <a:rPr dirty="0" sz="900" spc="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Biagi,</a:t>
            </a:r>
            <a:r>
              <a:rPr dirty="0" sz="900" spc="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L.</a:t>
            </a:r>
            <a:r>
              <a:rPr dirty="0" sz="900" spc="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(2022)</a:t>
            </a:r>
            <a:r>
              <a:rPr dirty="0" sz="900" spc="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Charging</a:t>
            </a:r>
            <a:r>
              <a:rPr dirty="0" sz="900" spc="3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 spc="-10">
                <a:solidFill>
                  <a:srgbClr val="03234D"/>
                </a:solidFill>
                <a:latin typeface="Arial MT"/>
                <a:cs typeface="Arial MT"/>
              </a:rPr>
              <a:t>infrastructure</a:t>
            </a:r>
            <a:r>
              <a:rPr dirty="0" sz="900" spc="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in</a:t>
            </a:r>
            <a:r>
              <a:rPr dirty="0" sz="900" spc="1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the</a:t>
            </a:r>
            <a:r>
              <a:rPr dirty="0" sz="900" spc="1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United</a:t>
            </a:r>
            <a:r>
              <a:rPr dirty="0" sz="900" spc="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States,</a:t>
            </a:r>
            <a:r>
              <a:rPr dirty="0" sz="900" spc="1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Statista.</a:t>
            </a:r>
            <a:r>
              <a:rPr dirty="0" sz="900" spc="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Available</a:t>
            </a:r>
            <a:r>
              <a:rPr dirty="0" sz="900" spc="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at:</a:t>
            </a:r>
            <a:r>
              <a:rPr dirty="0" sz="900" spc="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u="sng" sz="900" spc="-10">
                <a:solidFill>
                  <a:srgbClr val="0F4277"/>
                </a:solidFill>
                <a:uFill>
                  <a:solidFill>
                    <a:srgbClr val="0F4277"/>
                  </a:solidFill>
                </a:uFill>
                <a:latin typeface="Arial MT"/>
                <a:cs typeface="Arial MT"/>
                <a:hlinkClick r:id="rId12"/>
              </a:rPr>
              <a:t>https://www.statista.com/study/109274/charging-infrastructure-in-the-united-</a:t>
            </a:r>
            <a:r>
              <a:rPr dirty="0" u="sng" sz="900">
                <a:solidFill>
                  <a:srgbClr val="0F4277"/>
                </a:solidFill>
                <a:uFill>
                  <a:solidFill>
                    <a:srgbClr val="0F4277"/>
                  </a:solidFill>
                </a:uFill>
                <a:latin typeface="Arial MT"/>
                <a:cs typeface="Arial MT"/>
                <a:hlinkClick r:id="rId12"/>
              </a:rPr>
              <a:t>states/?locale=en</a:t>
            </a:r>
            <a:r>
              <a:rPr dirty="0" sz="900" spc="55">
                <a:solidFill>
                  <a:srgbClr val="0F4277"/>
                </a:solidFill>
                <a:latin typeface="Arial MT"/>
                <a:cs typeface="Arial MT"/>
              </a:rPr>
              <a:t> </a:t>
            </a:r>
            <a:r>
              <a:rPr dirty="0" sz="900" spc="-10">
                <a:solidFill>
                  <a:srgbClr val="03234D"/>
                </a:solidFill>
                <a:latin typeface="Arial MT"/>
                <a:cs typeface="Arial MT"/>
              </a:rPr>
              <a:t>(Accessed: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March</a:t>
            </a:r>
            <a:r>
              <a:rPr dirty="0" sz="90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8,</a:t>
            </a:r>
            <a:r>
              <a:rPr dirty="0" sz="900" spc="-10">
                <a:solidFill>
                  <a:srgbClr val="03234D"/>
                </a:solidFill>
                <a:latin typeface="Arial MT"/>
                <a:cs typeface="Arial MT"/>
              </a:rPr>
              <a:t> 2023).</a:t>
            </a:r>
            <a:endParaRPr sz="900">
              <a:latin typeface="Arial MT"/>
              <a:cs typeface="Arial MT"/>
            </a:endParaRPr>
          </a:p>
          <a:p>
            <a:pPr marL="298450" marR="170180">
              <a:lnSpc>
                <a:spcPct val="100000"/>
              </a:lnSpc>
            </a:pP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Jocelyn,</a:t>
            </a:r>
            <a:r>
              <a:rPr dirty="0" sz="900" spc="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V.</a:t>
            </a:r>
            <a:r>
              <a:rPr dirty="0" sz="900" spc="1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and</a:t>
            </a:r>
            <a:r>
              <a:rPr dirty="0" sz="900" spc="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Biagi,</a:t>
            </a:r>
            <a:r>
              <a:rPr dirty="0" sz="900" spc="1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L.</a:t>
            </a:r>
            <a:r>
              <a:rPr dirty="0" sz="900" spc="1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(2022)</a:t>
            </a:r>
            <a:r>
              <a:rPr dirty="0" sz="900" spc="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Smart</a:t>
            </a:r>
            <a:r>
              <a:rPr dirty="0" sz="900" spc="1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grids</a:t>
            </a:r>
            <a:r>
              <a:rPr dirty="0" sz="900" spc="1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in</a:t>
            </a:r>
            <a:r>
              <a:rPr dirty="0" sz="900" spc="1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the</a:t>
            </a:r>
            <a:r>
              <a:rPr dirty="0" sz="900" spc="1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U.S.,</a:t>
            </a:r>
            <a:r>
              <a:rPr dirty="0" sz="900" spc="1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Statista.</a:t>
            </a:r>
            <a:r>
              <a:rPr dirty="0" sz="900" spc="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Available</a:t>
            </a:r>
            <a:r>
              <a:rPr dirty="0" sz="900" spc="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at:</a:t>
            </a:r>
            <a:r>
              <a:rPr dirty="0" sz="900" spc="1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u="sng" sz="900" spc="-10">
                <a:solidFill>
                  <a:srgbClr val="0F4277"/>
                </a:solidFill>
                <a:uFill>
                  <a:solidFill>
                    <a:srgbClr val="0F4277"/>
                  </a:solidFill>
                </a:uFill>
                <a:latin typeface="Arial MT"/>
                <a:cs typeface="Arial MT"/>
                <a:hlinkClick r:id="rId13"/>
              </a:rPr>
              <a:t>https://www.statista.com/study/12257/smart-grids-in-the-united-states-statista-</a:t>
            </a:r>
            <a:r>
              <a:rPr dirty="0" u="sng" sz="900">
                <a:solidFill>
                  <a:srgbClr val="0F4277"/>
                </a:solidFill>
                <a:uFill>
                  <a:solidFill>
                    <a:srgbClr val="0F4277"/>
                  </a:solidFill>
                </a:uFill>
                <a:latin typeface="Arial MT"/>
                <a:cs typeface="Arial MT"/>
                <a:hlinkClick r:id="rId13"/>
              </a:rPr>
              <a:t>dossier/?locale=en</a:t>
            </a:r>
            <a:r>
              <a:rPr dirty="0" sz="900" spc="40">
                <a:solidFill>
                  <a:srgbClr val="0F4277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(Accessed:</a:t>
            </a:r>
            <a:r>
              <a:rPr dirty="0" sz="900" spc="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March</a:t>
            </a:r>
            <a:r>
              <a:rPr dirty="0" sz="900" spc="1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8,</a:t>
            </a:r>
            <a:r>
              <a:rPr dirty="0" sz="900" spc="1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 spc="-10">
                <a:solidFill>
                  <a:srgbClr val="03234D"/>
                </a:solidFill>
                <a:latin typeface="Arial MT"/>
                <a:cs typeface="Arial MT"/>
              </a:rPr>
              <a:t>2023).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Jones,</a:t>
            </a:r>
            <a:r>
              <a:rPr dirty="0" sz="900" spc="1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D.</a:t>
            </a:r>
            <a:r>
              <a:rPr dirty="0" sz="900" spc="1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(2023)</a:t>
            </a:r>
            <a:r>
              <a:rPr dirty="0" sz="900" spc="1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European</a:t>
            </a:r>
            <a:r>
              <a:rPr dirty="0" sz="900" spc="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Electricity</a:t>
            </a:r>
            <a:r>
              <a:rPr dirty="0" sz="900" spc="1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Review</a:t>
            </a:r>
            <a:r>
              <a:rPr dirty="0" sz="900" spc="1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2023,</a:t>
            </a:r>
            <a:r>
              <a:rPr dirty="0" sz="900" spc="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Ember.</a:t>
            </a:r>
            <a:r>
              <a:rPr dirty="0" sz="900" spc="1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Available</a:t>
            </a:r>
            <a:r>
              <a:rPr dirty="0" sz="900" spc="1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at:</a:t>
            </a:r>
            <a:r>
              <a:rPr dirty="0" sz="900" spc="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u="sng" sz="900" spc="-10">
                <a:solidFill>
                  <a:srgbClr val="0F4277"/>
                </a:solidFill>
                <a:uFill>
                  <a:solidFill>
                    <a:srgbClr val="0F4277"/>
                  </a:solidFill>
                </a:uFill>
                <a:latin typeface="Arial MT"/>
                <a:cs typeface="Arial MT"/>
                <a:hlinkClick r:id="rId14"/>
              </a:rPr>
              <a:t>https://ember-climate.org/insights/research/european-electricity-review-</a:t>
            </a:r>
            <a:r>
              <a:rPr dirty="0" u="sng" sz="900">
                <a:solidFill>
                  <a:srgbClr val="0F4277"/>
                </a:solidFill>
                <a:uFill>
                  <a:solidFill>
                    <a:srgbClr val="0F4277"/>
                  </a:solidFill>
                </a:uFill>
                <a:latin typeface="Arial MT"/>
                <a:cs typeface="Arial MT"/>
                <a:hlinkClick r:id="rId14"/>
              </a:rPr>
              <a:t>2023/</a:t>
            </a:r>
            <a:r>
              <a:rPr dirty="0" sz="900" spc="45">
                <a:solidFill>
                  <a:srgbClr val="0F4277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(Accessed:</a:t>
            </a:r>
            <a:r>
              <a:rPr dirty="0" sz="900" spc="1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March</a:t>
            </a:r>
            <a:r>
              <a:rPr dirty="0" sz="900" spc="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8,</a:t>
            </a:r>
            <a:r>
              <a:rPr dirty="0" sz="900" spc="1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 spc="-10">
                <a:solidFill>
                  <a:srgbClr val="03234D"/>
                </a:solidFill>
                <a:latin typeface="Arial MT"/>
                <a:cs typeface="Arial MT"/>
              </a:rPr>
              <a:t>2023).</a:t>
            </a:r>
            <a:endParaRPr sz="900">
              <a:latin typeface="Arial MT"/>
              <a:cs typeface="Arial MT"/>
            </a:endParaRPr>
          </a:p>
          <a:p>
            <a:pPr marL="298450" marR="323215">
              <a:lnSpc>
                <a:spcPct val="100000"/>
              </a:lnSpc>
            </a:pPr>
            <a:r>
              <a:rPr dirty="0" sz="900">
                <a:solidFill>
                  <a:srgbClr val="2C3D50"/>
                </a:solidFill>
                <a:latin typeface="Arial MT"/>
                <a:cs typeface="Arial MT"/>
              </a:rPr>
              <a:t>McKinsey</a:t>
            </a:r>
            <a:r>
              <a:rPr dirty="0" sz="900" spc="-5">
                <a:solidFill>
                  <a:srgbClr val="2C3D50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2C3D50"/>
                </a:solidFill>
                <a:latin typeface="Arial MT"/>
                <a:cs typeface="Arial MT"/>
              </a:rPr>
              <a:t>&amp;</a:t>
            </a:r>
            <a:r>
              <a:rPr dirty="0" sz="900" spc="-10">
                <a:solidFill>
                  <a:srgbClr val="2C3D50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2C3D50"/>
                </a:solidFill>
                <a:latin typeface="Arial MT"/>
                <a:cs typeface="Arial MT"/>
              </a:rPr>
              <a:t>Company</a:t>
            </a:r>
            <a:r>
              <a:rPr dirty="0" sz="900" spc="5">
                <a:solidFill>
                  <a:srgbClr val="2C3D50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2C3D50"/>
                </a:solidFill>
                <a:latin typeface="Arial MT"/>
                <a:cs typeface="Arial MT"/>
              </a:rPr>
              <a:t>(2022). </a:t>
            </a:r>
            <a:r>
              <a:rPr dirty="0" sz="900" i="1">
                <a:solidFill>
                  <a:srgbClr val="2C3D50"/>
                </a:solidFill>
                <a:latin typeface="Arial"/>
                <a:cs typeface="Arial"/>
              </a:rPr>
              <a:t>IRA: The</a:t>
            </a:r>
            <a:r>
              <a:rPr dirty="0" sz="900" spc="-10" i="1">
                <a:solidFill>
                  <a:srgbClr val="2C3D50"/>
                </a:solidFill>
                <a:latin typeface="Arial"/>
                <a:cs typeface="Arial"/>
              </a:rPr>
              <a:t> </a:t>
            </a:r>
            <a:r>
              <a:rPr dirty="0" sz="900" i="1">
                <a:solidFill>
                  <a:srgbClr val="2C3D50"/>
                </a:solidFill>
                <a:latin typeface="Arial"/>
                <a:cs typeface="Arial"/>
              </a:rPr>
              <a:t>Inflation</a:t>
            </a:r>
            <a:r>
              <a:rPr dirty="0" sz="900" spc="-10" i="1">
                <a:solidFill>
                  <a:srgbClr val="2C3D50"/>
                </a:solidFill>
                <a:latin typeface="Arial"/>
                <a:cs typeface="Arial"/>
              </a:rPr>
              <a:t> </a:t>
            </a:r>
            <a:r>
              <a:rPr dirty="0" sz="900" i="1">
                <a:solidFill>
                  <a:srgbClr val="2C3D50"/>
                </a:solidFill>
                <a:latin typeface="Arial"/>
                <a:cs typeface="Arial"/>
              </a:rPr>
              <a:t>Reduction</a:t>
            </a:r>
            <a:r>
              <a:rPr dirty="0" sz="900" spc="5" i="1">
                <a:solidFill>
                  <a:srgbClr val="2C3D50"/>
                </a:solidFill>
                <a:latin typeface="Arial"/>
                <a:cs typeface="Arial"/>
              </a:rPr>
              <a:t> </a:t>
            </a:r>
            <a:r>
              <a:rPr dirty="0" sz="900" i="1">
                <a:solidFill>
                  <a:srgbClr val="2C3D50"/>
                </a:solidFill>
                <a:latin typeface="Arial"/>
                <a:cs typeface="Arial"/>
              </a:rPr>
              <a:t>Act</a:t>
            </a:r>
            <a:r>
              <a:rPr dirty="0" sz="900" spc="-10" i="1">
                <a:solidFill>
                  <a:srgbClr val="2C3D50"/>
                </a:solidFill>
                <a:latin typeface="Arial"/>
                <a:cs typeface="Arial"/>
              </a:rPr>
              <a:t> </a:t>
            </a:r>
            <a:r>
              <a:rPr dirty="0" sz="900" i="1">
                <a:solidFill>
                  <a:srgbClr val="2C3D50"/>
                </a:solidFill>
                <a:latin typeface="Arial"/>
                <a:cs typeface="Arial"/>
              </a:rPr>
              <a:t>by the</a:t>
            </a:r>
            <a:r>
              <a:rPr dirty="0" sz="900" spc="-10" i="1">
                <a:solidFill>
                  <a:srgbClr val="2C3D50"/>
                </a:solidFill>
                <a:latin typeface="Arial"/>
                <a:cs typeface="Arial"/>
              </a:rPr>
              <a:t> </a:t>
            </a:r>
            <a:r>
              <a:rPr dirty="0" sz="900" i="1">
                <a:solidFill>
                  <a:srgbClr val="2C3D50"/>
                </a:solidFill>
                <a:latin typeface="Arial"/>
                <a:cs typeface="Arial"/>
              </a:rPr>
              <a:t>numbers</a:t>
            </a:r>
            <a:r>
              <a:rPr dirty="0" sz="900" spc="5" i="1">
                <a:solidFill>
                  <a:srgbClr val="2C3D50"/>
                </a:solidFill>
                <a:latin typeface="Arial"/>
                <a:cs typeface="Arial"/>
              </a:rPr>
              <a:t> </a:t>
            </a:r>
            <a:r>
              <a:rPr dirty="0" sz="900" i="1">
                <a:solidFill>
                  <a:srgbClr val="2C3D50"/>
                </a:solidFill>
                <a:latin typeface="Arial"/>
                <a:cs typeface="Arial"/>
              </a:rPr>
              <a:t>| McKinsey</a:t>
            </a:r>
            <a:r>
              <a:rPr dirty="0" sz="900">
                <a:solidFill>
                  <a:srgbClr val="2C3D50"/>
                </a:solidFill>
                <a:latin typeface="Arial MT"/>
                <a:cs typeface="Arial MT"/>
              </a:rPr>
              <a:t>. [online] </a:t>
            </a:r>
            <a:r>
              <a:rPr dirty="0" sz="900">
                <a:solidFill>
                  <a:srgbClr val="2C3D50"/>
                </a:solidFill>
                <a:latin typeface="Arial MT"/>
                <a:cs typeface="Arial MT"/>
                <a:hlinkClick r:id="rId15"/>
              </a:rPr>
              <a:t>www.mckinsey.com.</a:t>
            </a:r>
            <a:r>
              <a:rPr dirty="0" sz="900" spc="20">
                <a:solidFill>
                  <a:srgbClr val="2C3D50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2C3D50"/>
                </a:solidFill>
                <a:latin typeface="Arial MT"/>
                <a:cs typeface="Arial MT"/>
              </a:rPr>
              <a:t>Available at: </a:t>
            </a:r>
            <a:r>
              <a:rPr dirty="0" u="sng" sz="900" spc="-10">
                <a:solidFill>
                  <a:srgbClr val="0F4277"/>
                </a:solidFill>
                <a:uFill>
                  <a:solidFill>
                    <a:srgbClr val="0F4277"/>
                  </a:solidFill>
                </a:uFill>
                <a:latin typeface="Arial MT"/>
                <a:cs typeface="Arial MT"/>
                <a:hlinkClick r:id="rId16"/>
              </a:rPr>
              <a:t>https://www.mckinsey.com/industries/public-and-social-sector/our-</a:t>
            </a:r>
            <a:r>
              <a:rPr dirty="0" sz="900" spc="-10">
                <a:solidFill>
                  <a:srgbClr val="0F4277"/>
                </a:solidFill>
                <a:latin typeface="Arial MT"/>
                <a:cs typeface="Arial MT"/>
              </a:rPr>
              <a:t> </a:t>
            </a:r>
            <a:r>
              <a:rPr dirty="0" u="sng" sz="900" spc="-10">
                <a:solidFill>
                  <a:srgbClr val="0F4277"/>
                </a:solidFill>
                <a:uFill>
                  <a:solidFill>
                    <a:srgbClr val="0F4277"/>
                  </a:solidFill>
                </a:uFill>
                <a:latin typeface="Arial MT"/>
                <a:cs typeface="Arial MT"/>
                <a:hlinkClick r:id="rId16"/>
              </a:rPr>
              <a:t>insights/the-inflation-reduction-act-heres-whats-in-</a:t>
            </a:r>
            <a:r>
              <a:rPr dirty="0" u="sng" sz="900" spc="-25">
                <a:solidFill>
                  <a:srgbClr val="0F4277"/>
                </a:solidFill>
                <a:uFill>
                  <a:solidFill>
                    <a:srgbClr val="0F4277"/>
                  </a:solidFill>
                </a:uFill>
                <a:latin typeface="Arial MT"/>
                <a:cs typeface="Arial MT"/>
                <a:hlinkClick r:id="rId16"/>
              </a:rPr>
              <a:t>it</a:t>
            </a:r>
            <a:r>
              <a:rPr dirty="0" sz="900" spc="-25">
                <a:solidFill>
                  <a:srgbClr val="2C3D50"/>
                </a:solidFill>
                <a:latin typeface="Arial MT"/>
                <a:cs typeface="Arial MT"/>
              </a:rPr>
              <a:t>.</a:t>
            </a:r>
            <a:endParaRPr sz="900">
              <a:latin typeface="Arial MT"/>
              <a:cs typeface="Arial MT"/>
            </a:endParaRPr>
          </a:p>
          <a:p>
            <a:pPr marL="298450" marR="120650">
              <a:lnSpc>
                <a:spcPct val="100000"/>
              </a:lnSpc>
            </a:pP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McKinsey</a:t>
            </a:r>
            <a:r>
              <a:rPr dirty="0" sz="900" spc="1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&amp;</a:t>
            </a:r>
            <a:r>
              <a:rPr dirty="0" sz="900" spc="1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Company</a:t>
            </a:r>
            <a:r>
              <a:rPr dirty="0" sz="900" spc="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(n.d.).</a:t>
            </a:r>
            <a:r>
              <a:rPr dirty="0" sz="900" spc="1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Asia’s</a:t>
            </a:r>
            <a:r>
              <a:rPr dirty="0" sz="900" spc="1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$5</a:t>
            </a:r>
            <a:r>
              <a:rPr dirty="0" sz="900" spc="1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trillion</a:t>
            </a:r>
            <a:r>
              <a:rPr dirty="0" sz="900" spc="1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green</a:t>
            </a:r>
            <a:r>
              <a:rPr dirty="0" sz="900" spc="1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business</a:t>
            </a:r>
            <a:r>
              <a:rPr dirty="0" sz="900" spc="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opportunity</a:t>
            </a:r>
            <a:r>
              <a:rPr dirty="0" sz="900" spc="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|</a:t>
            </a:r>
            <a:r>
              <a:rPr dirty="0" sz="900" spc="1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McKinsey.</a:t>
            </a:r>
            <a:r>
              <a:rPr dirty="0" sz="900" spc="3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[online]</a:t>
            </a:r>
            <a:r>
              <a:rPr dirty="0" sz="900" spc="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Available</a:t>
            </a:r>
            <a:r>
              <a:rPr dirty="0" sz="900" spc="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at:</a:t>
            </a:r>
            <a:r>
              <a:rPr dirty="0" sz="900" spc="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u="sng" sz="900" spc="-10">
                <a:solidFill>
                  <a:srgbClr val="0F4277"/>
                </a:solidFill>
                <a:uFill>
                  <a:solidFill>
                    <a:srgbClr val="0F4277"/>
                  </a:solidFill>
                </a:uFill>
                <a:latin typeface="Arial MT"/>
                <a:cs typeface="Arial MT"/>
                <a:hlinkClick r:id="rId17"/>
              </a:rPr>
              <a:t>https://www.mckinsey.com/featured-insights/future-of-asia/green-growth-capturing-asias-5-trillion-</a:t>
            </a:r>
            <a:r>
              <a:rPr dirty="0" sz="900" spc="-10">
                <a:solidFill>
                  <a:srgbClr val="0F4277"/>
                </a:solidFill>
                <a:latin typeface="Arial MT"/>
                <a:cs typeface="Arial MT"/>
              </a:rPr>
              <a:t> </a:t>
            </a:r>
            <a:r>
              <a:rPr dirty="0" u="sng" sz="900" spc="-10">
                <a:solidFill>
                  <a:srgbClr val="0F4277"/>
                </a:solidFill>
                <a:uFill>
                  <a:solidFill>
                    <a:srgbClr val="0F4277"/>
                  </a:solidFill>
                </a:uFill>
                <a:latin typeface="Arial MT"/>
                <a:cs typeface="Arial MT"/>
                <a:hlinkClick r:id="rId17"/>
              </a:rPr>
              <a:t>green-business-</a:t>
            </a:r>
            <a:r>
              <a:rPr dirty="0" u="sng" sz="900">
                <a:solidFill>
                  <a:srgbClr val="0F4277"/>
                </a:solidFill>
                <a:uFill>
                  <a:solidFill>
                    <a:srgbClr val="0F4277"/>
                  </a:solidFill>
                </a:uFill>
                <a:latin typeface="Arial MT"/>
                <a:cs typeface="Arial MT"/>
                <a:hlinkClick r:id="rId17"/>
              </a:rPr>
              <a:t>opportunity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.</a:t>
            </a:r>
            <a:r>
              <a:rPr dirty="0" sz="900" spc="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(Accessed</a:t>
            </a:r>
            <a:r>
              <a:rPr dirty="0" sz="900" spc="-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March</a:t>
            </a:r>
            <a:r>
              <a:rPr dirty="0" sz="900" spc="-1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8,</a:t>
            </a:r>
            <a:r>
              <a:rPr dirty="0" sz="900" spc="-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 spc="-20">
                <a:solidFill>
                  <a:srgbClr val="03234D"/>
                </a:solidFill>
                <a:latin typeface="Arial MT"/>
                <a:cs typeface="Arial MT"/>
              </a:rPr>
              <a:t>2023)</a:t>
            </a:r>
            <a:endParaRPr sz="900">
              <a:latin typeface="Arial MT"/>
              <a:cs typeface="Arial MT"/>
            </a:endParaRPr>
          </a:p>
          <a:p>
            <a:pPr marL="298450" marR="5080">
              <a:lnSpc>
                <a:spcPct val="100000"/>
              </a:lnSpc>
            </a:pP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Moody's</a:t>
            </a:r>
            <a:r>
              <a:rPr dirty="0" sz="900" spc="4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(2022)</a:t>
            </a:r>
            <a:r>
              <a:rPr dirty="0" sz="900" spc="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Siemens</a:t>
            </a:r>
            <a:r>
              <a:rPr dirty="0" sz="900" spc="3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 spc="-10">
                <a:solidFill>
                  <a:srgbClr val="03234D"/>
                </a:solidFill>
                <a:latin typeface="Arial MT"/>
                <a:cs typeface="Arial MT"/>
              </a:rPr>
              <a:t>Aktiengesellschaft:</a:t>
            </a:r>
            <a:r>
              <a:rPr dirty="0" sz="900" spc="4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Reports:</a:t>
            </a:r>
            <a:r>
              <a:rPr dirty="0" sz="900" spc="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Moody's,</a:t>
            </a:r>
            <a:r>
              <a:rPr dirty="0" sz="900" spc="4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Siemens</a:t>
            </a:r>
            <a:r>
              <a:rPr dirty="0" sz="900" spc="4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 spc="-10">
                <a:solidFill>
                  <a:srgbClr val="03234D"/>
                </a:solidFill>
                <a:latin typeface="Arial MT"/>
                <a:cs typeface="Arial MT"/>
              </a:rPr>
              <a:t>Aktiengesellschaft</a:t>
            </a:r>
            <a:r>
              <a:rPr dirty="0" sz="900" spc="4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|</a:t>
            </a:r>
            <a:r>
              <a:rPr dirty="0" sz="900" spc="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Reports</a:t>
            </a:r>
            <a:r>
              <a:rPr dirty="0" sz="900" spc="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|</a:t>
            </a:r>
            <a:r>
              <a:rPr dirty="0" sz="900" spc="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Moody's.</a:t>
            </a:r>
            <a:r>
              <a:rPr dirty="0" sz="900" spc="4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Available</a:t>
            </a:r>
            <a:r>
              <a:rPr dirty="0" sz="900" spc="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at:</a:t>
            </a:r>
            <a:r>
              <a:rPr dirty="0" sz="900" spc="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u="sng" sz="900" spc="-10">
                <a:solidFill>
                  <a:srgbClr val="0F4277"/>
                </a:solidFill>
                <a:uFill>
                  <a:solidFill>
                    <a:srgbClr val="0F4277"/>
                  </a:solidFill>
                </a:uFill>
                <a:latin typeface="Arial MT"/>
                <a:cs typeface="Arial MT"/>
                <a:hlinkClick r:id="rId18"/>
              </a:rPr>
              <a:t>https://www.moodys.com/credit-ratings/Siemens-Aktiengesellschaft-credit-rating-</a:t>
            </a:r>
            <a:r>
              <a:rPr dirty="0" sz="900" spc="-10">
                <a:solidFill>
                  <a:srgbClr val="0F4277"/>
                </a:solidFill>
                <a:latin typeface="Arial MT"/>
                <a:cs typeface="Arial MT"/>
              </a:rPr>
              <a:t> </a:t>
            </a:r>
            <a:r>
              <a:rPr dirty="0" u="sng" sz="900">
                <a:solidFill>
                  <a:srgbClr val="0F4277"/>
                </a:solidFill>
                <a:uFill>
                  <a:solidFill>
                    <a:srgbClr val="0F4277"/>
                  </a:solidFill>
                </a:uFill>
                <a:latin typeface="Arial MT"/>
                <a:cs typeface="Arial MT"/>
                <a:hlinkClick r:id="rId18"/>
              </a:rPr>
              <a:t>676500</a:t>
            </a:r>
            <a:r>
              <a:rPr dirty="0" sz="900" spc="-15">
                <a:solidFill>
                  <a:srgbClr val="0F4277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(Accessed:</a:t>
            </a:r>
            <a:r>
              <a:rPr dirty="0" sz="90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March</a:t>
            </a:r>
            <a:r>
              <a:rPr dirty="0" sz="90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8,</a:t>
            </a:r>
            <a:r>
              <a:rPr dirty="0" sz="90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 spc="-10">
                <a:solidFill>
                  <a:srgbClr val="03234D"/>
                </a:solidFill>
                <a:latin typeface="Arial MT"/>
                <a:cs typeface="Arial MT"/>
              </a:rPr>
              <a:t>2023).</a:t>
            </a:r>
            <a:endParaRPr sz="900">
              <a:latin typeface="Arial MT"/>
              <a:cs typeface="Arial MT"/>
            </a:endParaRPr>
          </a:p>
          <a:p>
            <a:pPr marL="298450" marR="427990">
              <a:lnSpc>
                <a:spcPct val="100000"/>
              </a:lnSpc>
            </a:pP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NextMSC.</a:t>
            </a:r>
            <a:r>
              <a:rPr dirty="0" sz="900" spc="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(n.d.). Electric</a:t>
            </a:r>
            <a:r>
              <a:rPr dirty="0" sz="900" spc="1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Vehicle</a:t>
            </a:r>
            <a:r>
              <a:rPr dirty="0" sz="900" spc="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Supply</a:t>
            </a:r>
            <a:r>
              <a:rPr dirty="0" sz="900" spc="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Equipment</a:t>
            </a:r>
            <a:r>
              <a:rPr dirty="0" sz="900" spc="1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Market</a:t>
            </a:r>
            <a:r>
              <a:rPr dirty="0" sz="900" spc="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Analysis</a:t>
            </a:r>
            <a:r>
              <a:rPr dirty="0" sz="900" spc="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-</a:t>
            </a:r>
            <a:r>
              <a:rPr dirty="0" sz="900" spc="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2030.</a:t>
            </a:r>
            <a:r>
              <a:rPr dirty="0" sz="900" spc="1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[online]</a:t>
            </a:r>
            <a:r>
              <a:rPr dirty="0" sz="900" spc="1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Available</a:t>
            </a:r>
            <a:r>
              <a:rPr dirty="0" sz="900" spc="1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at: </a:t>
            </a:r>
            <a:r>
              <a:rPr dirty="0" u="sng" sz="900" spc="-10">
                <a:solidFill>
                  <a:srgbClr val="0F4277"/>
                </a:solidFill>
                <a:uFill>
                  <a:solidFill>
                    <a:srgbClr val="0F4277"/>
                  </a:solidFill>
                </a:uFill>
                <a:latin typeface="Arial MT"/>
                <a:cs typeface="Arial MT"/>
                <a:hlinkClick r:id="rId19"/>
              </a:rPr>
              <a:t>https://www.nextmsc.com/report/electric-vehicle-supply-equipment-</a:t>
            </a:r>
            <a:r>
              <a:rPr dirty="0" u="sng" sz="900">
                <a:solidFill>
                  <a:srgbClr val="0F4277"/>
                </a:solidFill>
                <a:uFill>
                  <a:solidFill>
                    <a:srgbClr val="0F4277"/>
                  </a:solidFill>
                </a:uFill>
                <a:latin typeface="Arial MT"/>
                <a:cs typeface="Arial MT"/>
                <a:hlinkClick r:id="rId19"/>
              </a:rPr>
              <a:t>market</a:t>
            </a:r>
            <a:r>
              <a:rPr dirty="0" sz="900" spc="30">
                <a:solidFill>
                  <a:srgbClr val="0F4277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[Accessed</a:t>
            </a:r>
            <a:r>
              <a:rPr dirty="0" sz="900" spc="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11</a:t>
            </a:r>
            <a:r>
              <a:rPr dirty="0" sz="900" spc="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Mar. </a:t>
            </a:r>
            <a:r>
              <a:rPr dirty="0" sz="900" spc="-10">
                <a:solidFill>
                  <a:srgbClr val="03234D"/>
                </a:solidFill>
                <a:latin typeface="Arial MT"/>
                <a:cs typeface="Arial MT"/>
              </a:rPr>
              <a:t>2023].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Owens,</a:t>
            </a:r>
            <a:r>
              <a:rPr dirty="0" sz="900" spc="3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T.</a:t>
            </a:r>
            <a:r>
              <a:rPr dirty="0" sz="900" spc="1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(2023)</a:t>
            </a:r>
            <a:r>
              <a:rPr dirty="0" sz="900" spc="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Siemens</a:t>
            </a:r>
            <a:r>
              <a:rPr dirty="0" sz="900" spc="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AG</a:t>
            </a:r>
            <a:r>
              <a:rPr dirty="0" sz="900" spc="1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-</a:t>
            </a:r>
            <a:r>
              <a:rPr dirty="0" sz="900" spc="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employees</a:t>
            </a:r>
            <a:r>
              <a:rPr dirty="0" sz="900" spc="4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by</a:t>
            </a:r>
            <a:r>
              <a:rPr dirty="0" sz="900" spc="1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segment,</a:t>
            </a:r>
            <a:r>
              <a:rPr dirty="0" sz="900" spc="1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Statista.</a:t>
            </a:r>
            <a:r>
              <a:rPr dirty="0" sz="900" spc="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Available</a:t>
            </a:r>
            <a:r>
              <a:rPr dirty="0" sz="900" spc="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at:</a:t>
            </a:r>
            <a:r>
              <a:rPr dirty="0" sz="900" spc="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u="sng" sz="900" spc="-10">
                <a:solidFill>
                  <a:srgbClr val="0F4277"/>
                </a:solidFill>
                <a:uFill>
                  <a:solidFill>
                    <a:srgbClr val="0F4277"/>
                  </a:solidFill>
                </a:uFill>
                <a:latin typeface="Arial MT"/>
                <a:cs typeface="Arial MT"/>
                <a:hlinkClick r:id="rId20"/>
              </a:rPr>
              <a:t>https://www.statista.com/statistics/292367/number-of-siemens-employees-by-</a:t>
            </a:r>
            <a:r>
              <a:rPr dirty="0" u="sng" sz="900">
                <a:solidFill>
                  <a:srgbClr val="0F4277"/>
                </a:solidFill>
                <a:uFill>
                  <a:solidFill>
                    <a:srgbClr val="0F4277"/>
                  </a:solidFill>
                </a:uFill>
                <a:latin typeface="Arial MT"/>
                <a:cs typeface="Arial MT"/>
                <a:hlinkClick r:id="rId20"/>
              </a:rPr>
              <a:t>segment/</a:t>
            </a:r>
            <a:r>
              <a:rPr dirty="0" sz="900" spc="45">
                <a:solidFill>
                  <a:srgbClr val="0F4277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(Accessed:</a:t>
            </a:r>
            <a:r>
              <a:rPr dirty="0" sz="900" spc="1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March</a:t>
            </a:r>
            <a:r>
              <a:rPr dirty="0" sz="900" spc="1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8,</a:t>
            </a:r>
            <a:r>
              <a:rPr dirty="0" sz="900" spc="1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 spc="-10">
                <a:solidFill>
                  <a:srgbClr val="03234D"/>
                </a:solidFill>
                <a:latin typeface="Arial MT"/>
                <a:cs typeface="Arial MT"/>
              </a:rPr>
              <a:t>2023).</a:t>
            </a:r>
            <a:endParaRPr sz="900">
              <a:latin typeface="Arial MT"/>
              <a:cs typeface="Arial MT"/>
            </a:endParaRPr>
          </a:p>
          <a:p>
            <a:pPr marL="298450" marR="445770">
              <a:lnSpc>
                <a:spcPct val="100000"/>
              </a:lnSpc>
            </a:pP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Precision</a:t>
            </a:r>
            <a:r>
              <a:rPr dirty="0" sz="90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Business</a:t>
            </a:r>
            <a:r>
              <a:rPr dirty="0" sz="90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Insights.</a:t>
            </a:r>
            <a:r>
              <a:rPr dirty="0" sz="90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(n.d.).</a:t>
            </a:r>
            <a:r>
              <a:rPr dirty="0" sz="90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Microgrid</a:t>
            </a:r>
            <a:r>
              <a:rPr dirty="0" sz="90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Market:</a:t>
            </a:r>
            <a:r>
              <a:rPr dirty="0" sz="90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Global</a:t>
            </a:r>
            <a:r>
              <a:rPr dirty="0" sz="90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Market</a:t>
            </a:r>
            <a:r>
              <a:rPr dirty="0" sz="90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Estimation,</a:t>
            </a:r>
            <a:r>
              <a:rPr dirty="0" sz="90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Dynamics,</a:t>
            </a:r>
            <a:r>
              <a:rPr dirty="0" sz="900" spc="-1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Regional</a:t>
            </a:r>
            <a:r>
              <a:rPr dirty="0" sz="90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Share,</a:t>
            </a:r>
            <a:r>
              <a:rPr dirty="0" sz="90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Trends,</a:t>
            </a:r>
            <a:r>
              <a:rPr dirty="0" sz="90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Competitor Analysis</a:t>
            </a:r>
            <a:r>
              <a:rPr dirty="0" sz="900" spc="-10">
                <a:solidFill>
                  <a:srgbClr val="03234D"/>
                </a:solidFill>
                <a:latin typeface="Arial MT"/>
                <a:cs typeface="Arial MT"/>
              </a:rPr>
              <a:t> (2017-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2021)</a:t>
            </a:r>
            <a:r>
              <a:rPr dirty="0" sz="900" spc="-1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and</a:t>
            </a:r>
            <a:r>
              <a:rPr dirty="0" sz="90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Forecast</a:t>
            </a:r>
            <a:r>
              <a:rPr dirty="0" sz="90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 spc="-10">
                <a:solidFill>
                  <a:srgbClr val="03234D"/>
                </a:solidFill>
                <a:latin typeface="Arial MT"/>
                <a:cs typeface="Arial MT"/>
              </a:rPr>
              <a:t>(2022-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2028).</a:t>
            </a:r>
            <a:r>
              <a:rPr dirty="0" sz="900" spc="-1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[online]</a:t>
            </a:r>
            <a:r>
              <a:rPr dirty="0" sz="90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Available</a:t>
            </a:r>
            <a:r>
              <a:rPr dirty="0" sz="900" spc="-1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 spc="-25">
                <a:solidFill>
                  <a:srgbClr val="03234D"/>
                </a:solidFill>
                <a:latin typeface="Arial MT"/>
                <a:cs typeface="Arial MT"/>
              </a:rPr>
              <a:t>at: </a:t>
            </a:r>
            <a:r>
              <a:rPr dirty="0" u="sng" sz="900" spc="-10">
                <a:solidFill>
                  <a:srgbClr val="0F4277"/>
                </a:solidFill>
                <a:uFill>
                  <a:solidFill>
                    <a:srgbClr val="0F4277"/>
                  </a:solidFill>
                </a:uFill>
                <a:latin typeface="Arial MT"/>
                <a:cs typeface="Arial MT"/>
                <a:hlinkClick r:id="rId21"/>
              </a:rPr>
              <a:t>https://precisionbusinessinsights.com/market-reports/microgrid-</a:t>
            </a:r>
            <a:r>
              <a:rPr dirty="0" u="sng" sz="900">
                <a:solidFill>
                  <a:srgbClr val="0F4277"/>
                </a:solidFill>
                <a:uFill>
                  <a:solidFill>
                    <a:srgbClr val="0F4277"/>
                  </a:solidFill>
                </a:uFill>
                <a:latin typeface="Arial MT"/>
                <a:cs typeface="Arial MT"/>
                <a:hlinkClick r:id="rId21"/>
              </a:rPr>
              <a:t>market/</a:t>
            </a:r>
            <a:r>
              <a:rPr dirty="0" sz="900" spc="100">
                <a:solidFill>
                  <a:srgbClr val="0F4277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[Accessed</a:t>
            </a:r>
            <a:r>
              <a:rPr dirty="0" sz="900" spc="7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11</a:t>
            </a:r>
            <a:r>
              <a:rPr dirty="0" sz="900" spc="7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Mar.</a:t>
            </a:r>
            <a:r>
              <a:rPr dirty="0" sz="900" spc="7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 spc="-10">
                <a:solidFill>
                  <a:srgbClr val="03234D"/>
                </a:solidFill>
                <a:latin typeface="Arial MT"/>
                <a:cs typeface="Arial MT"/>
              </a:rPr>
              <a:t>2023].</a:t>
            </a:r>
            <a:endParaRPr sz="900">
              <a:latin typeface="Arial MT"/>
              <a:cs typeface="Arial MT"/>
            </a:endParaRPr>
          </a:p>
          <a:p>
            <a:pPr marL="298450" marR="169545">
              <a:lnSpc>
                <a:spcPct val="100000"/>
              </a:lnSpc>
            </a:pP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PwC</a:t>
            </a:r>
            <a:r>
              <a:rPr dirty="0" sz="900" spc="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(2022)</a:t>
            </a:r>
            <a:r>
              <a:rPr dirty="0" sz="900" spc="1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Sustainable</a:t>
            </a:r>
            <a:r>
              <a:rPr dirty="0" sz="900" spc="1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cities</a:t>
            </a:r>
            <a:r>
              <a:rPr dirty="0" sz="900" spc="1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tackling</a:t>
            </a:r>
            <a:r>
              <a:rPr dirty="0" sz="900" spc="1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climate change</a:t>
            </a:r>
            <a:r>
              <a:rPr dirty="0" sz="900" spc="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through</a:t>
            </a:r>
            <a:r>
              <a:rPr dirty="0" sz="900" spc="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Urban</a:t>
            </a:r>
            <a:r>
              <a:rPr dirty="0" sz="900" spc="1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Energy</a:t>
            </a:r>
            <a:r>
              <a:rPr dirty="0" sz="900" spc="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Transition,</a:t>
            </a:r>
            <a:r>
              <a:rPr dirty="0" sz="900" spc="1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PwC.</a:t>
            </a:r>
            <a:r>
              <a:rPr dirty="0" sz="900" spc="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Available</a:t>
            </a:r>
            <a:r>
              <a:rPr dirty="0" sz="900" spc="1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at:</a:t>
            </a:r>
            <a:r>
              <a:rPr dirty="0" sz="900" spc="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u="sng" sz="900" spc="-10">
                <a:solidFill>
                  <a:srgbClr val="0F4277"/>
                </a:solidFill>
                <a:uFill>
                  <a:solidFill>
                    <a:srgbClr val="0F4277"/>
                  </a:solidFill>
                </a:uFill>
                <a:latin typeface="Arial MT"/>
                <a:cs typeface="Arial MT"/>
                <a:hlinkClick r:id="rId22"/>
              </a:rPr>
              <a:t>https://www.pwc.com/gx/en/issues/esg/the-energy-transition/sustainable-cities-tackling-climate-</a:t>
            </a:r>
            <a:r>
              <a:rPr dirty="0" sz="900" spc="-10">
                <a:solidFill>
                  <a:srgbClr val="0F4277"/>
                </a:solidFill>
                <a:latin typeface="Arial MT"/>
                <a:cs typeface="Arial MT"/>
              </a:rPr>
              <a:t> </a:t>
            </a:r>
            <a:r>
              <a:rPr dirty="0" u="sng" sz="900" spc="-10">
                <a:solidFill>
                  <a:srgbClr val="0F4277"/>
                </a:solidFill>
                <a:uFill>
                  <a:solidFill>
                    <a:srgbClr val="0F4277"/>
                  </a:solidFill>
                </a:uFill>
                <a:latin typeface="Arial MT"/>
                <a:cs typeface="Arial MT"/>
                <a:hlinkClick r:id="rId22"/>
              </a:rPr>
              <a:t>change-through-urban-energy-</a:t>
            </a:r>
            <a:r>
              <a:rPr dirty="0" u="sng" sz="900">
                <a:solidFill>
                  <a:srgbClr val="0F4277"/>
                </a:solidFill>
                <a:uFill>
                  <a:solidFill>
                    <a:srgbClr val="0F4277"/>
                  </a:solidFill>
                </a:uFill>
                <a:latin typeface="Arial MT"/>
                <a:cs typeface="Arial MT"/>
                <a:hlinkClick r:id="rId22"/>
              </a:rPr>
              <a:t>transition.html</a:t>
            </a:r>
            <a:r>
              <a:rPr dirty="0" sz="900" spc="35">
                <a:solidFill>
                  <a:srgbClr val="0F4277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(Accessed:</a:t>
            </a:r>
            <a:r>
              <a:rPr dirty="0" sz="900" spc="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March</a:t>
            </a:r>
            <a:r>
              <a:rPr dirty="0" sz="900" spc="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8,</a:t>
            </a:r>
            <a:r>
              <a:rPr dirty="0" sz="900" spc="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 spc="-10">
                <a:solidFill>
                  <a:srgbClr val="03234D"/>
                </a:solidFill>
                <a:latin typeface="Arial MT"/>
                <a:cs typeface="Arial MT"/>
              </a:rPr>
              <a:t>2023).</a:t>
            </a:r>
            <a:endParaRPr sz="900">
              <a:latin typeface="Arial MT"/>
              <a:cs typeface="Arial MT"/>
            </a:endParaRPr>
          </a:p>
          <a:p>
            <a:pPr marL="298450">
              <a:lnSpc>
                <a:spcPct val="100000"/>
              </a:lnSpc>
            </a:pP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Djunisic,</a:t>
            </a:r>
            <a:r>
              <a:rPr dirty="0" sz="900" spc="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S.</a:t>
            </a:r>
            <a:r>
              <a:rPr dirty="0" sz="900" spc="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(n.d.).</a:t>
            </a:r>
            <a:r>
              <a:rPr dirty="0" sz="900" spc="-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Vestas</a:t>
            </a:r>
            <a:r>
              <a:rPr dirty="0" sz="900" spc="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back</a:t>
            </a:r>
            <a:r>
              <a:rPr dirty="0" sz="900" spc="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on throne as world</a:t>
            </a:r>
            <a:r>
              <a:rPr dirty="0" sz="900" spc="1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installs</a:t>
            </a:r>
            <a:r>
              <a:rPr dirty="0" sz="900" spc="1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almost</a:t>
            </a:r>
            <a:r>
              <a:rPr dirty="0" sz="900" spc="1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100</a:t>
            </a:r>
            <a:r>
              <a:rPr dirty="0" sz="900" spc="-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GW of</a:t>
            </a:r>
            <a:r>
              <a:rPr dirty="0" sz="900" spc="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turbines</a:t>
            </a:r>
            <a:r>
              <a:rPr dirty="0" sz="900" spc="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in 2021.</a:t>
            </a:r>
            <a:r>
              <a:rPr dirty="0" sz="900" spc="1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[online]</a:t>
            </a:r>
            <a:r>
              <a:rPr dirty="0" sz="900" spc="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Available</a:t>
            </a:r>
            <a:r>
              <a:rPr dirty="0" sz="900" spc="1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at:</a:t>
            </a:r>
            <a:r>
              <a:rPr dirty="0" sz="900" spc="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 spc="-10">
                <a:solidFill>
                  <a:srgbClr val="03234D"/>
                </a:solidFill>
                <a:latin typeface="Arial MT"/>
                <a:cs typeface="Arial MT"/>
              </a:rPr>
              <a:t>https://renewablesnow.com/news/vestas-back-on-throne-as-world-installs-almost-100-</a:t>
            </a:r>
            <a:r>
              <a:rPr dirty="0" sz="900" spc="-25">
                <a:solidFill>
                  <a:srgbClr val="03234D"/>
                </a:solidFill>
                <a:latin typeface="Arial MT"/>
                <a:cs typeface="Arial MT"/>
              </a:rPr>
              <a:t>gw-</a:t>
            </a:r>
            <a:endParaRPr sz="900">
              <a:latin typeface="Arial MT"/>
              <a:cs typeface="Arial MT"/>
            </a:endParaRPr>
          </a:p>
          <a:p>
            <a:pPr marL="298450">
              <a:lnSpc>
                <a:spcPct val="100000"/>
              </a:lnSpc>
              <a:spcBef>
                <a:spcPts val="5"/>
              </a:spcBef>
            </a:pPr>
            <a:r>
              <a:rPr dirty="0" sz="900" spc="-10">
                <a:solidFill>
                  <a:srgbClr val="03234D"/>
                </a:solidFill>
                <a:latin typeface="Arial MT"/>
                <a:cs typeface="Arial MT"/>
              </a:rPr>
              <a:t>of-turbines-in-2021-778214/.</a:t>
            </a:r>
            <a:endParaRPr sz="900">
              <a:latin typeface="Arial MT"/>
              <a:cs typeface="Arial MT"/>
            </a:endParaRPr>
          </a:p>
          <a:p>
            <a:pPr marL="298450" marR="215265">
              <a:lnSpc>
                <a:spcPct val="100000"/>
              </a:lnSpc>
            </a:pP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S&amp;P</a:t>
            </a:r>
            <a:r>
              <a:rPr dirty="0" sz="900" spc="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Global</a:t>
            </a:r>
            <a:r>
              <a:rPr dirty="0" sz="900" spc="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(2022)</a:t>
            </a:r>
            <a:r>
              <a:rPr dirty="0" sz="900" spc="3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RatingsDirect,</a:t>
            </a:r>
            <a:r>
              <a:rPr dirty="0" sz="900" spc="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Bonds</a:t>
            </a:r>
            <a:r>
              <a:rPr dirty="0" sz="900" spc="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&amp;</a:t>
            </a:r>
            <a:r>
              <a:rPr dirty="0" sz="900" spc="1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Rating</a:t>
            </a:r>
            <a:r>
              <a:rPr dirty="0" sz="900" spc="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|</a:t>
            </a:r>
            <a:r>
              <a:rPr dirty="0" sz="900" spc="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Siemens</a:t>
            </a:r>
            <a:r>
              <a:rPr dirty="0" sz="900" spc="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Shareholder</a:t>
            </a:r>
            <a:r>
              <a:rPr dirty="0" sz="900" spc="4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Services</a:t>
            </a:r>
            <a:r>
              <a:rPr dirty="0" sz="900" spc="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.</a:t>
            </a:r>
            <a:r>
              <a:rPr dirty="0" sz="900" spc="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Available</a:t>
            </a:r>
            <a:r>
              <a:rPr dirty="0" sz="900" spc="4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at:</a:t>
            </a:r>
            <a:r>
              <a:rPr dirty="0" sz="900" spc="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u="sng" sz="900" spc="-10">
                <a:solidFill>
                  <a:srgbClr val="0F4277"/>
                </a:solidFill>
                <a:uFill>
                  <a:solidFill>
                    <a:srgbClr val="0F4277"/>
                  </a:solidFill>
                </a:uFill>
                <a:latin typeface="Arial MT"/>
                <a:cs typeface="Arial MT"/>
              </a:rPr>
              <a:t>https://assets.new.siemens.com/siemens/assets/api/uuid:0104f68f-6a0a-44b8-93ee-a6b82358c0a2/S-</a:t>
            </a:r>
            <a:r>
              <a:rPr dirty="0" u="sng" sz="900" spc="-25">
                <a:solidFill>
                  <a:srgbClr val="0F4277"/>
                </a:solidFill>
                <a:uFill>
                  <a:solidFill>
                    <a:srgbClr val="0F4277"/>
                  </a:solidFill>
                </a:uFill>
                <a:latin typeface="Arial MT"/>
                <a:cs typeface="Arial MT"/>
              </a:rPr>
              <a:t>P-</a:t>
            </a:r>
            <a:r>
              <a:rPr dirty="0" sz="900" spc="-25">
                <a:solidFill>
                  <a:srgbClr val="0F4277"/>
                </a:solidFill>
                <a:latin typeface="Arial MT"/>
                <a:cs typeface="Arial MT"/>
              </a:rPr>
              <a:t> </a:t>
            </a:r>
            <a:r>
              <a:rPr dirty="0" u="sng" sz="900" spc="-10">
                <a:solidFill>
                  <a:srgbClr val="0F4277"/>
                </a:solidFill>
                <a:uFill>
                  <a:solidFill>
                    <a:srgbClr val="0F4277"/>
                  </a:solidFill>
                </a:uFill>
                <a:latin typeface="Arial MT"/>
                <a:cs typeface="Arial MT"/>
              </a:rPr>
              <a:t>Siemens-</a:t>
            </a:r>
            <a:r>
              <a:rPr dirty="0" u="sng" sz="900">
                <a:solidFill>
                  <a:srgbClr val="0F4277"/>
                </a:solidFill>
                <a:uFill>
                  <a:solidFill>
                    <a:srgbClr val="0F4277"/>
                  </a:solidFill>
                </a:uFill>
                <a:latin typeface="Arial MT"/>
                <a:cs typeface="Arial MT"/>
              </a:rPr>
              <a:t>rating.pdf</a:t>
            </a:r>
            <a:r>
              <a:rPr dirty="0" sz="900" spc="-5">
                <a:solidFill>
                  <a:srgbClr val="0F4277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(Accessed:</a:t>
            </a:r>
            <a:r>
              <a:rPr dirty="0" sz="900" spc="-1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March</a:t>
            </a:r>
            <a:r>
              <a:rPr dirty="0" sz="900" spc="-1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8,</a:t>
            </a:r>
            <a:r>
              <a:rPr dirty="0" sz="900" spc="-1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 spc="-10">
                <a:solidFill>
                  <a:srgbClr val="03234D"/>
                </a:solidFill>
                <a:latin typeface="Arial MT"/>
                <a:cs typeface="Arial MT"/>
              </a:rPr>
              <a:t>2023).</a:t>
            </a:r>
            <a:endParaRPr sz="900">
              <a:latin typeface="Arial MT"/>
              <a:cs typeface="Arial MT"/>
            </a:endParaRPr>
          </a:p>
          <a:p>
            <a:pPr marL="298450" marR="1605280">
              <a:lnSpc>
                <a:spcPct val="100000"/>
              </a:lnSpc>
            </a:pP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Siemens</a:t>
            </a:r>
            <a:r>
              <a:rPr dirty="0" sz="900" spc="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(2021)</a:t>
            </a:r>
            <a:r>
              <a:rPr dirty="0" sz="900" spc="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Siemens</a:t>
            </a:r>
            <a:r>
              <a:rPr dirty="0" sz="900" spc="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Capital</a:t>
            </a:r>
            <a:r>
              <a:rPr dirty="0" sz="900" spc="1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Markets</a:t>
            </a:r>
            <a:r>
              <a:rPr dirty="0" sz="900" spc="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Day,</a:t>
            </a:r>
            <a:r>
              <a:rPr dirty="0" sz="900" spc="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Siemens</a:t>
            </a:r>
            <a:r>
              <a:rPr dirty="0" sz="900" spc="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Investor</a:t>
            </a:r>
            <a:r>
              <a:rPr dirty="0" sz="900" spc="1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Relations.</a:t>
            </a:r>
            <a:r>
              <a:rPr dirty="0" sz="900" spc="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Available</a:t>
            </a:r>
            <a:r>
              <a:rPr dirty="0" sz="900" spc="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at:</a:t>
            </a:r>
            <a:r>
              <a:rPr dirty="0" sz="900" spc="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u="sng" sz="900" spc="-10">
                <a:solidFill>
                  <a:srgbClr val="0F4277"/>
                </a:solidFill>
                <a:uFill>
                  <a:solidFill>
                    <a:srgbClr val="0F4277"/>
                  </a:solidFill>
                </a:uFill>
                <a:latin typeface="Arial MT"/>
                <a:cs typeface="Arial MT"/>
              </a:rPr>
              <a:t>https://assets.new.siemens.com/siemens/assets/api/uuid:abe8bc12-0e92-4ec1-a822-</a:t>
            </a:r>
            <a:r>
              <a:rPr dirty="0" sz="900" spc="-10">
                <a:solidFill>
                  <a:srgbClr val="0F4277"/>
                </a:solidFill>
                <a:latin typeface="Arial MT"/>
                <a:cs typeface="Arial MT"/>
              </a:rPr>
              <a:t> </a:t>
            </a:r>
            <a:r>
              <a:rPr dirty="0" u="sng" sz="900">
                <a:solidFill>
                  <a:srgbClr val="0F4277"/>
                </a:solidFill>
                <a:uFill>
                  <a:solidFill>
                    <a:srgbClr val="0F4277"/>
                  </a:solidFill>
                </a:uFill>
                <a:latin typeface="Arial MT"/>
                <a:cs typeface="Arial MT"/>
              </a:rPr>
              <a:t>01c9481e0028/HQCOPR202106236238EN.pdf</a:t>
            </a:r>
            <a:r>
              <a:rPr dirty="0" sz="900" spc="-15">
                <a:solidFill>
                  <a:srgbClr val="0F4277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(Accessed:</a:t>
            </a:r>
            <a:r>
              <a:rPr dirty="0" sz="900" spc="-3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March</a:t>
            </a:r>
            <a:r>
              <a:rPr dirty="0" sz="900" spc="-3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8,</a:t>
            </a:r>
            <a:r>
              <a:rPr dirty="0" sz="90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 spc="-10">
                <a:solidFill>
                  <a:srgbClr val="03234D"/>
                </a:solidFill>
                <a:latin typeface="Arial MT"/>
                <a:cs typeface="Arial MT"/>
              </a:rPr>
              <a:t>2023).</a:t>
            </a:r>
            <a:endParaRPr sz="900">
              <a:latin typeface="Arial MT"/>
              <a:cs typeface="Arial MT"/>
            </a:endParaRPr>
          </a:p>
          <a:p>
            <a:pPr marL="298450" marR="3459479">
              <a:lnSpc>
                <a:spcPct val="100000"/>
              </a:lnSpc>
            </a:pP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Siemens</a:t>
            </a:r>
            <a:r>
              <a:rPr dirty="0" sz="900" spc="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(2022)</a:t>
            </a:r>
            <a:r>
              <a:rPr dirty="0" sz="900" spc="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Full</a:t>
            </a:r>
            <a:r>
              <a:rPr dirty="0" sz="900" spc="1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siemens</a:t>
            </a:r>
            <a:r>
              <a:rPr dirty="0" sz="900" spc="1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report,</a:t>
            </a:r>
            <a:r>
              <a:rPr dirty="0" sz="900" spc="1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Full</a:t>
            </a:r>
            <a:r>
              <a:rPr dirty="0" sz="900" spc="1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Siemens</a:t>
            </a:r>
            <a:r>
              <a:rPr dirty="0" sz="900" spc="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Report.</a:t>
            </a:r>
            <a:r>
              <a:rPr dirty="0" sz="900" spc="1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Available</a:t>
            </a:r>
            <a:r>
              <a:rPr dirty="0" sz="900" spc="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at:</a:t>
            </a:r>
            <a:r>
              <a:rPr dirty="0" sz="900" spc="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u="sng" sz="900" spc="-10">
                <a:solidFill>
                  <a:srgbClr val="0F4277"/>
                </a:solidFill>
                <a:uFill>
                  <a:solidFill>
                    <a:srgbClr val="0F4277"/>
                  </a:solidFill>
                </a:uFill>
                <a:latin typeface="Arial MT"/>
                <a:cs typeface="Arial MT"/>
                <a:hlinkClick r:id="rId23"/>
              </a:rPr>
              <a:t>https://www.siemens.com/applications/b09c49eb-3a14-73b3-9f71-</a:t>
            </a:r>
            <a:r>
              <a:rPr dirty="0" sz="900" spc="-10">
                <a:solidFill>
                  <a:srgbClr val="0F4277"/>
                </a:solidFill>
                <a:latin typeface="Arial MT"/>
                <a:cs typeface="Arial MT"/>
              </a:rPr>
              <a:t> </a:t>
            </a:r>
            <a:r>
              <a:rPr dirty="0" u="sng" sz="900" spc="-10">
                <a:solidFill>
                  <a:srgbClr val="0F4277"/>
                </a:solidFill>
                <a:uFill>
                  <a:solidFill>
                    <a:srgbClr val="0F4277"/>
                  </a:solidFill>
                </a:uFill>
                <a:latin typeface="Arial MT"/>
                <a:cs typeface="Arial MT"/>
                <a:hlinkClick r:id="rId23"/>
              </a:rPr>
              <a:t>e30e3c2dfdbd/assets/pdfs/en/Siemens_Report_FY2022.pdf?ste_sid=5d1448f9635b8b456bd76bc6395c16b0</a:t>
            </a:r>
            <a:r>
              <a:rPr dirty="0" sz="900" spc="200">
                <a:solidFill>
                  <a:srgbClr val="0F4277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(Accessed:</a:t>
            </a:r>
            <a:r>
              <a:rPr dirty="0" sz="900" spc="14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March</a:t>
            </a:r>
            <a:r>
              <a:rPr dirty="0" sz="900" spc="14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8,</a:t>
            </a:r>
            <a:r>
              <a:rPr dirty="0" sz="900" spc="13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 spc="-10">
                <a:solidFill>
                  <a:srgbClr val="03234D"/>
                </a:solidFill>
                <a:latin typeface="Arial MT"/>
                <a:cs typeface="Arial MT"/>
              </a:rPr>
              <a:t>2023).</a:t>
            </a:r>
            <a:endParaRPr sz="900">
              <a:latin typeface="Arial MT"/>
              <a:cs typeface="Arial MT"/>
            </a:endParaRPr>
          </a:p>
          <a:p>
            <a:pPr marL="298450" marR="283845">
              <a:lnSpc>
                <a:spcPct val="100000"/>
              </a:lnSpc>
            </a:pP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Siemens</a:t>
            </a:r>
            <a:r>
              <a:rPr dirty="0" sz="900" spc="4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(2023)</a:t>
            </a:r>
            <a:r>
              <a:rPr dirty="0" sz="900" spc="4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Siemens</a:t>
            </a:r>
            <a:r>
              <a:rPr dirty="0" sz="900" spc="4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Form</a:t>
            </a:r>
            <a:r>
              <a:rPr dirty="0" sz="900" spc="4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 spc="-10">
                <a:solidFill>
                  <a:srgbClr val="03234D"/>
                </a:solidFill>
                <a:latin typeface="Arial MT"/>
                <a:cs typeface="Arial MT"/>
              </a:rPr>
              <a:t>13-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F,</a:t>
            </a:r>
            <a:r>
              <a:rPr dirty="0" sz="900" spc="3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Edgar</a:t>
            </a:r>
            <a:r>
              <a:rPr dirty="0" sz="900" spc="4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filing</a:t>
            </a:r>
            <a:r>
              <a:rPr dirty="0" sz="900" spc="3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documents</a:t>
            </a:r>
            <a:r>
              <a:rPr dirty="0" sz="900" spc="4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for</a:t>
            </a:r>
            <a:r>
              <a:rPr dirty="0" sz="900" spc="4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 spc="-10">
                <a:solidFill>
                  <a:srgbClr val="03234D"/>
                </a:solidFill>
                <a:latin typeface="Arial MT"/>
                <a:cs typeface="Arial MT"/>
              </a:rPr>
              <a:t>0000950123-23-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002809.</a:t>
            </a:r>
            <a:r>
              <a:rPr dirty="0" sz="900" spc="6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Available</a:t>
            </a:r>
            <a:r>
              <a:rPr dirty="0" sz="900" spc="4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at:</a:t>
            </a:r>
            <a:r>
              <a:rPr dirty="0" sz="900" spc="3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u="sng" sz="900" spc="-10">
                <a:solidFill>
                  <a:srgbClr val="0F4277"/>
                </a:solidFill>
                <a:uFill>
                  <a:solidFill>
                    <a:srgbClr val="0F4277"/>
                  </a:solidFill>
                </a:uFill>
                <a:latin typeface="Arial MT"/>
                <a:cs typeface="Arial MT"/>
                <a:hlinkClick r:id="rId24"/>
              </a:rPr>
              <a:t>https://www.sec.gov/Archives/edgar/data/940418/000095012323002809/0000950123-23-002809-</a:t>
            </a:r>
            <a:r>
              <a:rPr dirty="0" sz="900" spc="-10">
                <a:solidFill>
                  <a:srgbClr val="0F4277"/>
                </a:solidFill>
                <a:latin typeface="Arial MT"/>
                <a:cs typeface="Arial MT"/>
              </a:rPr>
              <a:t> </a:t>
            </a:r>
            <a:r>
              <a:rPr dirty="0" u="sng" sz="900">
                <a:solidFill>
                  <a:srgbClr val="0F4277"/>
                </a:solidFill>
                <a:uFill>
                  <a:solidFill>
                    <a:srgbClr val="0F4277"/>
                  </a:solidFill>
                </a:uFill>
                <a:latin typeface="Arial MT"/>
                <a:cs typeface="Arial MT"/>
                <a:hlinkClick r:id="rId24"/>
              </a:rPr>
              <a:t>index.htm</a:t>
            </a:r>
            <a:r>
              <a:rPr dirty="0" sz="900" spc="-10">
                <a:solidFill>
                  <a:srgbClr val="0F4277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(Accessed:</a:t>
            </a:r>
            <a:r>
              <a:rPr dirty="0" sz="90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March</a:t>
            </a:r>
            <a:r>
              <a:rPr dirty="0" sz="90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8,</a:t>
            </a:r>
            <a:r>
              <a:rPr dirty="0" sz="90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 spc="-10">
                <a:solidFill>
                  <a:srgbClr val="03234D"/>
                </a:solidFill>
                <a:latin typeface="Arial MT"/>
                <a:cs typeface="Arial MT"/>
              </a:rPr>
              <a:t>2023).</a:t>
            </a:r>
            <a:endParaRPr sz="900">
              <a:latin typeface="Arial MT"/>
              <a:cs typeface="Arial MT"/>
            </a:endParaRPr>
          </a:p>
          <a:p>
            <a:pPr marL="298450">
              <a:lnSpc>
                <a:spcPct val="100000"/>
              </a:lnSpc>
            </a:pPr>
            <a:r>
              <a:rPr dirty="0" sz="900">
                <a:solidFill>
                  <a:srgbClr val="171717"/>
                </a:solidFill>
                <a:latin typeface="Arial MT"/>
                <a:cs typeface="Arial MT"/>
              </a:rPr>
              <a:t>Siemens</a:t>
            </a:r>
            <a:r>
              <a:rPr dirty="0" sz="900" spc="-5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171717"/>
                </a:solidFill>
                <a:latin typeface="Arial MT"/>
                <a:cs typeface="Arial MT"/>
              </a:rPr>
              <a:t>(2023). </a:t>
            </a:r>
            <a:r>
              <a:rPr dirty="0" sz="900" i="1">
                <a:solidFill>
                  <a:srgbClr val="171717"/>
                </a:solidFill>
                <a:latin typeface="Arial"/>
                <a:cs typeface="Arial"/>
              </a:rPr>
              <a:t>Siemens</a:t>
            </a:r>
            <a:r>
              <a:rPr dirty="0" sz="900">
                <a:solidFill>
                  <a:srgbClr val="171717"/>
                </a:solidFill>
                <a:latin typeface="Arial MT"/>
                <a:cs typeface="Arial MT"/>
              </a:rPr>
              <a:t>.</a:t>
            </a:r>
            <a:r>
              <a:rPr dirty="0" sz="900" spc="-5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171717"/>
                </a:solidFill>
                <a:latin typeface="Arial MT"/>
                <a:cs typeface="Arial MT"/>
              </a:rPr>
              <a:t>[online]</a:t>
            </a:r>
            <a:r>
              <a:rPr dirty="0" sz="900" spc="-5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171717"/>
                </a:solidFill>
                <a:latin typeface="Arial MT"/>
                <a:cs typeface="Arial MT"/>
                <a:hlinkClick r:id="rId25"/>
              </a:rPr>
              <a:t>www.siemens.com.</a:t>
            </a:r>
            <a:r>
              <a:rPr dirty="0" sz="900" spc="2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171717"/>
                </a:solidFill>
                <a:latin typeface="Arial MT"/>
                <a:cs typeface="Arial MT"/>
              </a:rPr>
              <a:t>Available</a:t>
            </a:r>
            <a:r>
              <a:rPr dirty="0" sz="900" spc="-5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171717"/>
                </a:solidFill>
                <a:latin typeface="Arial MT"/>
                <a:cs typeface="Arial MT"/>
              </a:rPr>
              <a:t>at</a:t>
            </a:r>
            <a:r>
              <a:rPr dirty="0" u="sng" sz="900">
                <a:solidFill>
                  <a:srgbClr val="0F4277"/>
                </a:solidFill>
                <a:uFill>
                  <a:solidFill>
                    <a:srgbClr val="0F4277"/>
                  </a:solidFill>
                </a:uFill>
                <a:latin typeface="Arial MT"/>
                <a:cs typeface="Arial MT"/>
                <a:hlinkClick r:id="rId26"/>
              </a:rPr>
              <a:t>:</a:t>
            </a:r>
            <a:r>
              <a:rPr dirty="0" u="sng" sz="900" spc="-15">
                <a:solidFill>
                  <a:srgbClr val="0F4277"/>
                </a:solidFill>
                <a:uFill>
                  <a:solidFill>
                    <a:srgbClr val="0F4277"/>
                  </a:solidFill>
                </a:uFill>
                <a:latin typeface="Arial MT"/>
                <a:cs typeface="Arial MT"/>
                <a:hlinkClick r:id="rId26"/>
              </a:rPr>
              <a:t> </a:t>
            </a:r>
            <a:r>
              <a:rPr dirty="0" u="sng" sz="900" spc="-10">
                <a:solidFill>
                  <a:srgbClr val="0F4277"/>
                </a:solidFill>
                <a:uFill>
                  <a:solidFill>
                    <a:srgbClr val="0F4277"/>
                  </a:solidFill>
                </a:uFill>
                <a:latin typeface="Arial MT"/>
                <a:cs typeface="Arial MT"/>
                <a:hlinkClick r:id="rId26"/>
              </a:rPr>
              <a:t>https://www.siemens.com/global/en.html</a:t>
            </a:r>
            <a:r>
              <a:rPr dirty="0" sz="900" spc="25">
                <a:solidFill>
                  <a:srgbClr val="0F4277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2C3D50"/>
                </a:solidFill>
                <a:latin typeface="Arial MT"/>
                <a:cs typeface="Arial MT"/>
              </a:rPr>
              <a:t>(Accessed:</a:t>
            </a:r>
            <a:r>
              <a:rPr dirty="0" sz="900" spc="-10">
                <a:solidFill>
                  <a:srgbClr val="2C3D50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2C3D50"/>
                </a:solidFill>
                <a:latin typeface="Arial MT"/>
                <a:cs typeface="Arial MT"/>
              </a:rPr>
              <a:t>March</a:t>
            </a:r>
            <a:r>
              <a:rPr dirty="0" sz="900" spc="-10">
                <a:solidFill>
                  <a:srgbClr val="2C3D50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2C3D50"/>
                </a:solidFill>
                <a:latin typeface="Arial MT"/>
                <a:cs typeface="Arial MT"/>
              </a:rPr>
              <a:t>12,</a:t>
            </a:r>
            <a:r>
              <a:rPr dirty="0" sz="900" spc="-10">
                <a:solidFill>
                  <a:srgbClr val="2C3D50"/>
                </a:solidFill>
                <a:latin typeface="Arial MT"/>
                <a:cs typeface="Arial MT"/>
              </a:rPr>
              <a:t> 2023)</a:t>
            </a:r>
            <a:endParaRPr sz="900">
              <a:latin typeface="Arial MT"/>
              <a:cs typeface="Arial MT"/>
            </a:endParaRPr>
          </a:p>
          <a:p>
            <a:pPr marL="298450" marR="245745">
              <a:lnSpc>
                <a:spcPct val="100000"/>
              </a:lnSpc>
            </a:pP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Siemsen,</a:t>
            </a:r>
            <a:r>
              <a:rPr dirty="0" sz="90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B.</a:t>
            </a:r>
            <a:r>
              <a:rPr dirty="0" sz="90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(2022)</a:t>
            </a:r>
            <a:r>
              <a:rPr dirty="0" sz="900" spc="-1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National</a:t>
            </a:r>
            <a:r>
              <a:rPr dirty="0" sz="900" spc="-1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accounts,</a:t>
            </a:r>
            <a:r>
              <a:rPr dirty="0" sz="90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Documentation</a:t>
            </a:r>
            <a:r>
              <a:rPr dirty="0" sz="900" spc="-1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of</a:t>
            </a:r>
            <a:r>
              <a:rPr dirty="0" sz="90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statistics:</a:t>
            </a:r>
            <a:r>
              <a:rPr dirty="0" sz="90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National</a:t>
            </a:r>
            <a:r>
              <a:rPr dirty="0" sz="90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Accounts</a:t>
            </a:r>
            <a:r>
              <a:rPr dirty="0" sz="900" spc="-1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-</a:t>
            </a:r>
            <a:r>
              <a:rPr dirty="0" sz="90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Statistics</a:t>
            </a:r>
            <a:r>
              <a:rPr dirty="0" sz="90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Denmark.</a:t>
            </a:r>
            <a:r>
              <a:rPr dirty="0" sz="90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Available</a:t>
            </a:r>
            <a:r>
              <a:rPr dirty="0" sz="90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at:</a:t>
            </a:r>
            <a:r>
              <a:rPr dirty="0" sz="90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u="sng" sz="900" spc="-10">
                <a:solidFill>
                  <a:srgbClr val="0F4277"/>
                </a:solidFill>
                <a:uFill>
                  <a:solidFill>
                    <a:srgbClr val="0F4277"/>
                  </a:solidFill>
                </a:uFill>
                <a:latin typeface="Arial MT"/>
                <a:cs typeface="Arial MT"/>
                <a:hlinkClick r:id="rId27"/>
              </a:rPr>
              <a:t>https://www.dst.dk/en/Statistik/dokumentation/documentationofstatistics/national-</a:t>
            </a:r>
            <a:r>
              <a:rPr dirty="0" sz="900" spc="-10">
                <a:solidFill>
                  <a:srgbClr val="0F4277"/>
                </a:solidFill>
                <a:latin typeface="Arial MT"/>
                <a:cs typeface="Arial MT"/>
              </a:rPr>
              <a:t> </a:t>
            </a:r>
            <a:r>
              <a:rPr dirty="0" u="sng" sz="900">
                <a:solidFill>
                  <a:srgbClr val="0F4277"/>
                </a:solidFill>
                <a:uFill>
                  <a:solidFill>
                    <a:srgbClr val="0F4277"/>
                  </a:solidFill>
                </a:uFill>
                <a:latin typeface="Arial MT"/>
                <a:cs typeface="Arial MT"/>
                <a:hlinkClick r:id="rId27"/>
              </a:rPr>
              <a:t>accounts</a:t>
            </a:r>
            <a:r>
              <a:rPr dirty="0" sz="900" spc="-20">
                <a:solidFill>
                  <a:srgbClr val="0F4277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(Accessed:</a:t>
            </a:r>
            <a:r>
              <a:rPr dirty="0" sz="90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March</a:t>
            </a:r>
            <a:r>
              <a:rPr dirty="0" sz="90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8,</a:t>
            </a:r>
            <a:r>
              <a:rPr dirty="0" sz="90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 spc="-10">
                <a:solidFill>
                  <a:srgbClr val="03234D"/>
                </a:solidFill>
                <a:latin typeface="Arial MT"/>
                <a:cs typeface="Arial MT"/>
              </a:rPr>
              <a:t>2023).</a:t>
            </a:r>
            <a:endParaRPr sz="900">
              <a:latin typeface="Arial MT"/>
              <a:cs typeface="Arial MT"/>
            </a:endParaRPr>
          </a:p>
          <a:p>
            <a:pPr marL="298450" marR="7620">
              <a:lnSpc>
                <a:spcPct val="100000"/>
              </a:lnSpc>
            </a:pP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Smart</a:t>
            </a:r>
            <a:r>
              <a:rPr dirty="0" sz="900" spc="4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Grid</a:t>
            </a:r>
            <a:r>
              <a:rPr dirty="0" sz="900" spc="4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System</a:t>
            </a:r>
            <a:r>
              <a:rPr dirty="0" sz="900" spc="5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Report</a:t>
            </a:r>
            <a:r>
              <a:rPr dirty="0" sz="900" spc="5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2018</a:t>
            </a:r>
            <a:r>
              <a:rPr dirty="0" sz="900" spc="4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Report</a:t>
            </a:r>
            <a:r>
              <a:rPr dirty="0" sz="900" spc="5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to</a:t>
            </a:r>
            <a:r>
              <a:rPr dirty="0" sz="900" spc="4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Congress.</a:t>
            </a:r>
            <a:r>
              <a:rPr dirty="0" sz="900" spc="5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(2018).</a:t>
            </a:r>
            <a:r>
              <a:rPr dirty="0" sz="900" spc="5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Available</a:t>
            </a:r>
            <a:r>
              <a:rPr dirty="0" sz="900" spc="5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at:</a:t>
            </a:r>
            <a:r>
              <a:rPr dirty="0" sz="900" spc="5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u="sng" sz="900" spc="-10">
                <a:solidFill>
                  <a:srgbClr val="0F4277"/>
                </a:solidFill>
                <a:uFill>
                  <a:solidFill>
                    <a:srgbClr val="0F4277"/>
                  </a:solidFill>
                </a:uFill>
                <a:latin typeface="Arial MT"/>
                <a:cs typeface="Arial MT"/>
                <a:hlinkClick r:id="rId28"/>
              </a:rPr>
              <a:t>https://www.energy.gov/sites/prod/files/2019/02/f59/Smart%20Grid%20System%20Report%20November%202018_1.pdf</a:t>
            </a:r>
            <a:r>
              <a:rPr dirty="0" sz="900" spc="95">
                <a:solidFill>
                  <a:srgbClr val="0F4277"/>
                </a:solidFill>
                <a:latin typeface="Arial MT"/>
                <a:cs typeface="Arial MT"/>
              </a:rPr>
              <a:t> </a:t>
            </a:r>
            <a:r>
              <a:rPr dirty="0" sz="900" spc="-10">
                <a:solidFill>
                  <a:srgbClr val="03234D"/>
                </a:solidFill>
                <a:latin typeface="Arial MT"/>
                <a:cs typeface="Arial MT"/>
              </a:rPr>
              <a:t>[Accessed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8</a:t>
            </a:r>
            <a:r>
              <a:rPr dirty="0" sz="900" spc="-1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Mar.</a:t>
            </a:r>
            <a:r>
              <a:rPr dirty="0" sz="900" spc="-10">
                <a:solidFill>
                  <a:srgbClr val="03234D"/>
                </a:solidFill>
                <a:latin typeface="Arial MT"/>
                <a:cs typeface="Arial MT"/>
              </a:rPr>
              <a:t> 2023].</a:t>
            </a:r>
            <a:endParaRPr sz="900">
              <a:latin typeface="Arial MT"/>
              <a:cs typeface="Arial MT"/>
            </a:endParaRPr>
          </a:p>
          <a:p>
            <a:pPr marL="298450" marR="150495">
              <a:lnSpc>
                <a:spcPct val="100000"/>
              </a:lnSpc>
            </a:pP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Smitt, S.</a:t>
            </a:r>
            <a:r>
              <a:rPr dirty="0" sz="900" spc="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(2022) The</a:t>
            </a:r>
            <a:r>
              <a:rPr dirty="0" sz="900" spc="-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 spc="-10">
                <a:solidFill>
                  <a:srgbClr val="03234D"/>
                </a:solidFill>
                <a:latin typeface="Arial MT"/>
                <a:cs typeface="Arial MT"/>
              </a:rPr>
              <a:t>Net-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zero transition:</a:t>
            </a:r>
            <a:r>
              <a:rPr dirty="0" sz="900" spc="1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What</a:t>
            </a:r>
            <a:r>
              <a:rPr dirty="0" sz="900" spc="-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it</a:t>
            </a:r>
            <a:r>
              <a:rPr dirty="0" sz="900" spc="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would</a:t>
            </a:r>
            <a:r>
              <a:rPr dirty="0" sz="900" spc="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cost, what</a:t>
            </a:r>
            <a:r>
              <a:rPr dirty="0" sz="900" spc="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it could</a:t>
            </a:r>
            <a:r>
              <a:rPr dirty="0" sz="900" spc="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bring:</a:t>
            </a:r>
            <a:r>
              <a:rPr dirty="0" sz="900" spc="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Sustainability,</a:t>
            </a:r>
            <a:r>
              <a:rPr dirty="0" sz="900" spc="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McKinsey</a:t>
            </a:r>
            <a:r>
              <a:rPr dirty="0" sz="900" spc="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&amp;</a:t>
            </a:r>
            <a:r>
              <a:rPr dirty="0" sz="900" spc="-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Company.</a:t>
            </a:r>
            <a:r>
              <a:rPr dirty="0" sz="900" spc="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Available</a:t>
            </a:r>
            <a:r>
              <a:rPr dirty="0" sz="900" spc="1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at:</a:t>
            </a:r>
            <a:r>
              <a:rPr dirty="0" sz="900" spc="1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u="sng" sz="900" spc="-10">
                <a:solidFill>
                  <a:srgbClr val="0F4277"/>
                </a:solidFill>
                <a:uFill>
                  <a:solidFill>
                    <a:srgbClr val="0F4277"/>
                  </a:solidFill>
                </a:uFill>
                <a:latin typeface="Arial MT"/>
                <a:cs typeface="Arial MT"/>
                <a:hlinkClick r:id="rId29"/>
              </a:rPr>
              <a:t>https://www.mckinsey.com/capabilities/sustainability/our-insights/the-</a:t>
            </a:r>
            <a:r>
              <a:rPr dirty="0" u="sng" sz="900" spc="-20">
                <a:solidFill>
                  <a:srgbClr val="0F4277"/>
                </a:solidFill>
                <a:uFill>
                  <a:solidFill>
                    <a:srgbClr val="0F4277"/>
                  </a:solidFill>
                </a:uFill>
                <a:latin typeface="Arial MT"/>
                <a:cs typeface="Arial MT"/>
                <a:hlinkClick r:id="rId29"/>
              </a:rPr>
              <a:t>net-</a:t>
            </a:r>
            <a:r>
              <a:rPr dirty="0" sz="900" spc="-20">
                <a:solidFill>
                  <a:srgbClr val="0F4277"/>
                </a:solidFill>
                <a:latin typeface="Arial MT"/>
                <a:cs typeface="Arial MT"/>
              </a:rPr>
              <a:t> </a:t>
            </a:r>
            <a:r>
              <a:rPr dirty="0" u="sng" sz="900" spc="-10">
                <a:solidFill>
                  <a:srgbClr val="0F4277"/>
                </a:solidFill>
                <a:uFill>
                  <a:solidFill>
                    <a:srgbClr val="0F4277"/>
                  </a:solidFill>
                </a:uFill>
                <a:latin typeface="Arial MT"/>
                <a:cs typeface="Arial MT"/>
                <a:hlinkClick r:id="rId29"/>
              </a:rPr>
              <a:t>zero-transition-what-it-would-</a:t>
            </a:r>
            <a:r>
              <a:rPr dirty="0" u="sng" sz="900">
                <a:solidFill>
                  <a:srgbClr val="0F4277"/>
                </a:solidFill>
                <a:uFill>
                  <a:solidFill>
                    <a:srgbClr val="0F4277"/>
                  </a:solidFill>
                </a:uFill>
                <a:latin typeface="Arial MT"/>
                <a:cs typeface="Arial MT"/>
                <a:hlinkClick r:id="rId29"/>
              </a:rPr>
              <a:t>cost-</a:t>
            </a:r>
            <a:r>
              <a:rPr dirty="0" u="sng" sz="900" spc="-10">
                <a:solidFill>
                  <a:srgbClr val="0F4277"/>
                </a:solidFill>
                <a:uFill>
                  <a:solidFill>
                    <a:srgbClr val="0F4277"/>
                  </a:solidFill>
                </a:uFill>
                <a:latin typeface="Arial MT"/>
                <a:cs typeface="Arial MT"/>
                <a:hlinkClick r:id="rId29"/>
              </a:rPr>
              <a:t>what-it-could-</a:t>
            </a:r>
            <a:r>
              <a:rPr dirty="0" u="sng" sz="900">
                <a:solidFill>
                  <a:srgbClr val="0F4277"/>
                </a:solidFill>
                <a:uFill>
                  <a:solidFill>
                    <a:srgbClr val="0F4277"/>
                  </a:solidFill>
                </a:uFill>
                <a:latin typeface="Arial MT"/>
                <a:cs typeface="Arial MT"/>
                <a:hlinkClick r:id="rId29"/>
              </a:rPr>
              <a:t>bring</a:t>
            </a:r>
            <a:r>
              <a:rPr dirty="0" sz="900" spc="65">
                <a:solidFill>
                  <a:srgbClr val="0F4277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(Accessed:</a:t>
            </a:r>
            <a:r>
              <a:rPr dirty="0" sz="900" spc="4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March</a:t>
            </a:r>
            <a:r>
              <a:rPr dirty="0" sz="900" spc="3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8,</a:t>
            </a:r>
            <a:r>
              <a:rPr dirty="0" sz="900" spc="4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 spc="-10">
                <a:solidFill>
                  <a:srgbClr val="03234D"/>
                </a:solidFill>
                <a:latin typeface="Arial MT"/>
                <a:cs typeface="Arial MT"/>
              </a:rPr>
              <a:t>2023).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32" name="object 3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68020" rIns="0" bIns="0" rtlCol="0" vert="horz">
            <a:spAutoFit/>
          </a:bodyPr>
          <a:lstStyle/>
          <a:p>
            <a:pPr marL="151130">
              <a:lnSpc>
                <a:spcPct val="100000"/>
              </a:lnSpc>
              <a:spcBef>
                <a:spcPts val="95"/>
              </a:spcBef>
            </a:pPr>
            <a:r>
              <a:rPr dirty="0" spc="-10"/>
              <a:t>Bibliography</a:t>
            </a: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1803126" y="6462776"/>
            <a:ext cx="173355" cy="1854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50" spc="-25">
                <a:solidFill>
                  <a:srgbClr val="03234D"/>
                </a:solidFill>
                <a:latin typeface="Tahoma"/>
                <a:cs typeface="Tahoma"/>
              </a:rPr>
              <a:t>75</a:t>
            </a:r>
            <a:endParaRPr sz="1050">
              <a:latin typeface="Tahoma"/>
              <a:cs typeface="Tahoma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122407" y="291889"/>
            <a:ext cx="1434083" cy="238419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39698" y="768858"/>
            <a:ext cx="10917174" cy="19050"/>
          </a:xfrm>
          <a:prstGeom prst="rect">
            <a:avLst/>
          </a:prstGeom>
        </p:spPr>
      </p:pic>
      <p:grpSp>
        <p:nvGrpSpPr>
          <p:cNvPr id="5" name="object 5" descr=""/>
          <p:cNvGrpSpPr/>
          <p:nvPr/>
        </p:nvGrpSpPr>
        <p:grpSpPr>
          <a:xfrm>
            <a:off x="0" y="6496050"/>
            <a:ext cx="12192000" cy="361950"/>
            <a:chOff x="0" y="6496050"/>
            <a:chExt cx="12192000" cy="361950"/>
          </a:xfrm>
        </p:grpSpPr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6694931"/>
              <a:ext cx="12192000" cy="163068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7887" y="6496050"/>
              <a:ext cx="9539478" cy="361949"/>
            </a:xfrm>
            <a:prstGeom prst="rect">
              <a:avLst/>
            </a:prstGeom>
          </p:spPr>
        </p:pic>
      </p:grpSp>
      <p:sp>
        <p:nvSpPr>
          <p:cNvPr id="8" name="object 8" descr=""/>
          <p:cNvSpPr txBox="1"/>
          <p:nvPr/>
        </p:nvSpPr>
        <p:spPr>
          <a:xfrm>
            <a:off x="2601976" y="6504940"/>
            <a:ext cx="569595" cy="293370"/>
          </a:xfrm>
          <a:prstGeom prst="rect">
            <a:avLst/>
          </a:prstGeom>
        </p:spPr>
        <p:txBody>
          <a:bodyPr wrap="square" lIns="0" tIns="65404" rIns="0" bIns="0" rtlCol="0" vert="horz">
            <a:spAutoFit/>
          </a:bodyPr>
          <a:lstStyle/>
          <a:p>
            <a:pPr marL="41910" marR="30480" indent="-3810">
              <a:lnSpc>
                <a:spcPct val="67100"/>
              </a:lnSpc>
              <a:spcBef>
                <a:spcPts val="515"/>
              </a:spcBef>
            </a:pPr>
            <a:r>
              <a:rPr dirty="0" sz="1050" spc="-10" b="1">
                <a:solidFill>
                  <a:srgbClr val="FFFFFF"/>
                </a:solidFill>
                <a:latin typeface="Calibri"/>
                <a:cs typeface="Calibri"/>
              </a:rPr>
              <a:t>Industry </a:t>
            </a:r>
            <a:r>
              <a:rPr dirty="0" baseline="-21164" sz="1575" spc="-315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050" spc="-210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baseline="-21164" sz="1575" spc="-315" b="1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dirty="0" sz="1050" spc="-210" b="1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dirty="0" baseline="-21164" sz="1575" spc="-315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050" spc="-210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baseline="-21164" sz="1575" spc="-315" b="1">
                <a:solidFill>
                  <a:srgbClr val="FFFFFF"/>
                </a:solidFill>
                <a:latin typeface="Calibri"/>
                <a:cs typeface="Calibri"/>
              </a:rPr>
              <a:t>ly</a:t>
            </a:r>
            <a:r>
              <a:rPr dirty="0" sz="1050" spc="-210" b="1">
                <a:solidFill>
                  <a:srgbClr val="FFFFFF"/>
                </a:solidFill>
                <a:latin typeface="Calibri"/>
                <a:cs typeface="Calibri"/>
              </a:rPr>
              <a:t>ly</a:t>
            </a:r>
            <a:r>
              <a:rPr dirty="0" baseline="-21164" sz="1575" spc="-315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sz="1050" spc="-210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baseline="-21164" sz="1575" spc="-315" b="1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dirty="0" sz="1050" spc="-210" b="1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1041653" y="6504940"/>
            <a:ext cx="657860" cy="293370"/>
          </a:xfrm>
          <a:prstGeom prst="rect">
            <a:avLst/>
          </a:prstGeom>
        </p:spPr>
        <p:txBody>
          <a:bodyPr wrap="square" lIns="0" tIns="65404" rIns="0" bIns="0" rtlCol="0" vert="horz">
            <a:spAutoFit/>
          </a:bodyPr>
          <a:lstStyle/>
          <a:p>
            <a:pPr marL="38735" marR="30480" indent="-1270">
              <a:lnSpc>
                <a:spcPct val="67100"/>
              </a:lnSpc>
              <a:spcBef>
                <a:spcPts val="515"/>
              </a:spcBef>
            </a:pPr>
            <a:r>
              <a:rPr dirty="0" sz="1050" spc="-10" b="1">
                <a:solidFill>
                  <a:srgbClr val="FFFFFF"/>
                </a:solidFill>
                <a:latin typeface="Calibri"/>
                <a:cs typeface="Calibri"/>
              </a:rPr>
              <a:t>Executive </a:t>
            </a:r>
            <a:r>
              <a:rPr dirty="0" baseline="-21164" sz="1575" spc="-427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sz="1050" spc="-285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baseline="-21164" sz="1575" spc="-427" b="1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dirty="0" sz="1050" spc="-285" b="1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dirty="0" baseline="-21164" sz="1575" spc="-427" b="1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dirty="0" sz="1050" spc="-285" b="1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dirty="0" baseline="-21164" sz="1575" spc="-427" b="1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dirty="0" sz="1050" spc="-285" b="1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dirty="0" baseline="-21164" sz="1575" spc="-427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050" spc="-285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baseline="-21164" sz="1575" spc="-427" b="1">
                <a:solidFill>
                  <a:srgbClr val="FFFFFF"/>
                </a:solidFill>
                <a:latin typeface="Calibri"/>
                <a:cs typeface="Calibri"/>
              </a:rPr>
              <a:t>ry</a:t>
            </a:r>
            <a:r>
              <a:rPr dirty="0" sz="1050" spc="-285" b="1">
                <a:solidFill>
                  <a:srgbClr val="FFFFFF"/>
                </a:solidFill>
                <a:latin typeface="Calibri"/>
                <a:cs typeface="Calibri"/>
              </a:rPr>
              <a:t>ry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4158234" y="6504940"/>
            <a:ext cx="637540" cy="293370"/>
          </a:xfrm>
          <a:prstGeom prst="rect">
            <a:avLst/>
          </a:prstGeom>
        </p:spPr>
        <p:txBody>
          <a:bodyPr wrap="square" lIns="0" tIns="65404" rIns="0" bIns="0" rtlCol="0" vert="horz">
            <a:spAutoFit/>
          </a:bodyPr>
          <a:lstStyle/>
          <a:p>
            <a:pPr marL="38100" marR="30480" indent="33655">
              <a:lnSpc>
                <a:spcPct val="67100"/>
              </a:lnSpc>
              <a:spcBef>
                <a:spcPts val="515"/>
              </a:spcBef>
            </a:pPr>
            <a:r>
              <a:rPr dirty="0" sz="1050" spc="-10" b="1">
                <a:solidFill>
                  <a:srgbClr val="FFFFFF"/>
                </a:solidFill>
                <a:latin typeface="Calibri"/>
                <a:cs typeface="Calibri"/>
              </a:rPr>
              <a:t>Company </a:t>
            </a:r>
            <a:r>
              <a:rPr dirty="0" sz="1050" spc="-484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baseline="-21164" sz="1575" spc="-390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sz="1050" spc="-270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baseline="-21164" sz="1575" spc="-390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sz="1050" spc="-300" b="1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baseline="-21164" sz="1575" spc="-382" b="1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sz="1050" spc="-150" b="1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dirty="0" baseline="-21164" sz="1575" spc="-390" b="1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dirty="0" sz="1050" spc="-270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baseline="-21164" sz="1575" spc="-390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sz="1050" spc="-35" b="1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dirty="0" baseline="-21164" sz="1575" spc="-390" b="1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dirty="0" sz="1050" spc="-300" b="1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baseline="-21164" sz="1575" spc="-382" b="1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sz="1050" spc="-565" b="1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r>
              <a:rPr dirty="0" baseline="-21164" sz="1575" spc="-30" b="1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endParaRPr baseline="-21164" sz="1575">
              <a:latin typeface="Calibri"/>
              <a:cs typeface="Calibri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5769102" y="6504940"/>
            <a:ext cx="647700" cy="293370"/>
          </a:xfrm>
          <a:prstGeom prst="rect">
            <a:avLst/>
          </a:prstGeom>
        </p:spPr>
        <p:txBody>
          <a:bodyPr wrap="square" lIns="0" tIns="65404" rIns="0" bIns="0" rtlCol="0" vert="horz">
            <a:spAutoFit/>
          </a:bodyPr>
          <a:lstStyle/>
          <a:p>
            <a:pPr marL="38100" marR="30480" indent="60960">
              <a:lnSpc>
                <a:spcPct val="67100"/>
              </a:lnSpc>
              <a:spcBef>
                <a:spcPts val="515"/>
              </a:spcBef>
            </a:pPr>
            <a:r>
              <a:rPr dirty="0" sz="1050" spc="-10" b="1">
                <a:solidFill>
                  <a:srgbClr val="FFFFFF"/>
                </a:solidFill>
                <a:latin typeface="Calibri"/>
                <a:cs typeface="Calibri"/>
              </a:rPr>
              <a:t>Financial </a:t>
            </a:r>
            <a:r>
              <a:rPr dirty="0" sz="1050" spc="-250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baseline="-21164" sz="1575" spc="-375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sz="1050" spc="-250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baseline="-21164" sz="1575" spc="-375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sz="1050" spc="-250" b="1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baseline="-21164" sz="1575" spc="-375" b="1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sz="1050" spc="-250" b="1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dirty="0" baseline="-21164" sz="1575" spc="-375" b="1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dirty="0" sz="1050" spc="-250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baseline="-21164" sz="1575" spc="-375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sz="1050" spc="-250" b="1">
                <a:solidFill>
                  <a:srgbClr val="FFFFFF"/>
                </a:solidFill>
                <a:latin typeface="Calibri"/>
                <a:cs typeface="Calibri"/>
              </a:rPr>
              <a:t>ie</a:t>
            </a:r>
            <a:r>
              <a:rPr dirty="0" baseline="-21164" sz="1575" spc="-375" b="1">
                <a:solidFill>
                  <a:srgbClr val="FFFFFF"/>
                </a:solidFill>
                <a:latin typeface="Calibri"/>
                <a:cs typeface="Calibri"/>
              </a:rPr>
              <a:t>ie</a:t>
            </a:r>
            <a:r>
              <a:rPr dirty="0" sz="1050" spc="-250" b="1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r>
              <a:rPr dirty="0" baseline="-21164" sz="1575" spc="-375" b="1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endParaRPr baseline="-21164" sz="1575">
              <a:latin typeface="Calibri"/>
              <a:cs typeface="Calibri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7416545" y="6504940"/>
            <a:ext cx="635635" cy="293370"/>
          </a:xfrm>
          <a:prstGeom prst="rect">
            <a:avLst/>
          </a:prstGeom>
        </p:spPr>
        <p:txBody>
          <a:bodyPr wrap="square" lIns="0" tIns="65404" rIns="0" bIns="0" rtlCol="0" vert="horz">
            <a:spAutoFit/>
          </a:bodyPr>
          <a:lstStyle/>
          <a:p>
            <a:pPr marL="39370" marR="30480" indent="-1905">
              <a:lnSpc>
                <a:spcPct val="67100"/>
              </a:lnSpc>
              <a:spcBef>
                <a:spcPts val="515"/>
              </a:spcBef>
            </a:pPr>
            <a:r>
              <a:rPr dirty="0" sz="1050" spc="-10" b="1">
                <a:solidFill>
                  <a:srgbClr val="FFFFFF"/>
                </a:solidFill>
                <a:latin typeface="Calibri"/>
                <a:cs typeface="Calibri"/>
              </a:rPr>
              <a:t>Feasibility </a:t>
            </a:r>
            <a:r>
              <a:rPr dirty="0" sz="1050" spc="-185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baseline="-21164" sz="1575" spc="-277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050" spc="-185" b="1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dirty="0" baseline="-21164" sz="1575" spc="-277" b="1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dirty="0" sz="1050" spc="-185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baseline="-21164" sz="1575" spc="-277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050" spc="-185" b="1">
                <a:solidFill>
                  <a:srgbClr val="FFFFFF"/>
                </a:solidFill>
                <a:latin typeface="Calibri"/>
                <a:cs typeface="Calibri"/>
              </a:rPr>
              <a:t>ly</a:t>
            </a:r>
            <a:r>
              <a:rPr dirty="0" baseline="-21164" sz="1575" spc="-277" b="1">
                <a:solidFill>
                  <a:srgbClr val="FFFFFF"/>
                </a:solidFill>
                <a:latin typeface="Calibri"/>
                <a:cs typeface="Calibri"/>
              </a:rPr>
              <a:t>ly</a:t>
            </a:r>
            <a:r>
              <a:rPr dirty="0" sz="1050" spc="-185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baseline="-21164" sz="1575" spc="-277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sz="1050" spc="-185" b="1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dirty="0" baseline="-21164" sz="1575" spc="-277" b="1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endParaRPr baseline="-21164" sz="1575">
              <a:latin typeface="Calibri"/>
              <a:cs typeface="Calibri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9007347" y="6504940"/>
            <a:ext cx="696595" cy="293370"/>
          </a:xfrm>
          <a:prstGeom prst="rect">
            <a:avLst/>
          </a:prstGeom>
        </p:spPr>
        <p:txBody>
          <a:bodyPr wrap="square" lIns="0" tIns="65404" rIns="0" bIns="0" rtlCol="0" vert="horz">
            <a:spAutoFit/>
          </a:bodyPr>
          <a:lstStyle/>
          <a:p>
            <a:pPr marL="54610" marR="30480" indent="-17145">
              <a:lnSpc>
                <a:spcPct val="67100"/>
              </a:lnSpc>
              <a:spcBef>
                <a:spcPts val="515"/>
              </a:spcBef>
            </a:pPr>
            <a:r>
              <a:rPr dirty="0" sz="1050" spc="-10" b="1">
                <a:solidFill>
                  <a:srgbClr val="FFFFFF"/>
                </a:solidFill>
                <a:latin typeface="Calibri"/>
                <a:cs typeface="Calibri"/>
              </a:rPr>
              <a:t>Alternative </a:t>
            </a:r>
            <a:r>
              <a:rPr dirty="0" sz="1050" spc="-160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baseline="-21164" sz="1575" spc="-240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sz="1050" spc="-160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baseline="-21164" sz="1575" spc="-240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sz="1050" spc="-160" b="1">
                <a:solidFill>
                  <a:srgbClr val="FFFFFF"/>
                </a:solidFill>
                <a:latin typeface="Calibri"/>
                <a:cs typeface="Calibri"/>
              </a:rPr>
              <a:t>lu</a:t>
            </a:r>
            <a:r>
              <a:rPr dirty="0" baseline="-21164" sz="1575" spc="-240" b="1">
                <a:solidFill>
                  <a:srgbClr val="FFFFFF"/>
                </a:solidFill>
                <a:latin typeface="Calibri"/>
                <a:cs typeface="Calibri"/>
              </a:rPr>
              <a:t>lu</a:t>
            </a:r>
            <a:r>
              <a:rPr dirty="0" sz="1050" spc="-160" b="1">
                <a:solidFill>
                  <a:srgbClr val="FFFFFF"/>
                </a:solidFill>
                <a:latin typeface="Calibri"/>
                <a:cs typeface="Calibri"/>
              </a:rPr>
              <a:t>ti</a:t>
            </a:r>
            <a:r>
              <a:rPr dirty="0" baseline="-21164" sz="1575" spc="-240" b="1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dirty="0" sz="1050" spc="-160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baseline="-21164" sz="1575" spc="-240" b="1">
                <a:solidFill>
                  <a:srgbClr val="FFFFFF"/>
                </a:solidFill>
                <a:latin typeface="Calibri"/>
                <a:cs typeface="Calibri"/>
              </a:rPr>
              <a:t>io</a:t>
            </a:r>
            <a:r>
              <a:rPr dirty="0" sz="1050" spc="-160" b="1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dirty="0" baseline="-21164" sz="1575" spc="-240" b="1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endParaRPr baseline="-21164" sz="1575">
              <a:latin typeface="Calibri"/>
              <a:cs typeface="Calibri"/>
            </a:endParaRPr>
          </a:p>
        </p:txBody>
      </p:sp>
      <p:sp>
        <p:nvSpPr>
          <p:cNvPr id="14" name="object 14" descr=""/>
          <p:cNvSpPr/>
          <p:nvPr/>
        </p:nvSpPr>
        <p:spPr>
          <a:xfrm>
            <a:off x="10164318" y="6496050"/>
            <a:ext cx="1434465" cy="361950"/>
          </a:xfrm>
          <a:custGeom>
            <a:avLst/>
            <a:gdLst/>
            <a:ahLst/>
            <a:cxnLst/>
            <a:rect l="l" t="t" r="r" b="b"/>
            <a:pathLst>
              <a:path w="1434465" h="361950">
                <a:moveTo>
                  <a:pt x="1434083" y="0"/>
                </a:moveTo>
                <a:lnTo>
                  <a:pt x="90424" y="0"/>
                </a:lnTo>
                <a:lnTo>
                  <a:pt x="0" y="361949"/>
                </a:lnTo>
                <a:lnTo>
                  <a:pt x="1343532" y="361949"/>
                </a:lnTo>
                <a:lnTo>
                  <a:pt x="1434083" y="0"/>
                </a:lnTo>
                <a:close/>
              </a:path>
            </a:pathLst>
          </a:custGeom>
          <a:solidFill>
            <a:srgbClr val="2C716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 descr=""/>
          <p:cNvSpPr txBox="1"/>
          <p:nvPr/>
        </p:nvSpPr>
        <p:spPr>
          <a:xfrm>
            <a:off x="10567161" y="6589521"/>
            <a:ext cx="629285" cy="1854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50" spc="-10" b="1">
                <a:solidFill>
                  <a:srgbClr val="FFFFFF"/>
                </a:solidFill>
                <a:latin typeface="Calibri"/>
                <a:cs typeface="Calibri"/>
              </a:rPr>
              <a:t>Conclusion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716280" y="1226311"/>
            <a:ext cx="78105" cy="711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50">
                <a:solidFill>
                  <a:srgbClr val="009999"/>
                </a:solidFill>
                <a:latin typeface="Wingdings"/>
                <a:cs typeface="Wingdings"/>
              </a:rPr>
              <a:t></a:t>
            </a:r>
            <a:endParaRPr sz="900">
              <a:latin typeface="Wingdings"/>
              <a:cs typeface="Wingdings"/>
            </a:endParaRPr>
          </a:p>
          <a:p>
            <a:pPr marL="12700">
              <a:lnSpc>
                <a:spcPct val="100000"/>
              </a:lnSpc>
            </a:pPr>
            <a:r>
              <a:rPr dirty="0" sz="900" spc="-50">
                <a:solidFill>
                  <a:srgbClr val="009999"/>
                </a:solidFill>
                <a:latin typeface="Wingdings"/>
                <a:cs typeface="Wingdings"/>
              </a:rPr>
              <a:t></a:t>
            </a:r>
            <a:endParaRPr sz="900">
              <a:latin typeface="Wingdings"/>
              <a:cs typeface="Wingdings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900" spc="-50">
                <a:solidFill>
                  <a:srgbClr val="009999"/>
                </a:solidFill>
                <a:latin typeface="Wingdings"/>
                <a:cs typeface="Wingdings"/>
              </a:rPr>
              <a:t></a:t>
            </a:r>
            <a:endParaRPr sz="900">
              <a:latin typeface="Wingdings"/>
              <a:cs typeface="Wingdings"/>
            </a:endParaRPr>
          </a:p>
          <a:p>
            <a:pPr marL="12700">
              <a:lnSpc>
                <a:spcPct val="100000"/>
              </a:lnSpc>
            </a:pPr>
            <a:r>
              <a:rPr dirty="0" sz="900" spc="-50">
                <a:solidFill>
                  <a:srgbClr val="009999"/>
                </a:solidFill>
                <a:latin typeface="Wingdings"/>
                <a:cs typeface="Wingdings"/>
              </a:rPr>
              <a:t></a:t>
            </a:r>
            <a:endParaRPr sz="900">
              <a:latin typeface="Wingdings"/>
              <a:cs typeface="Wingdings"/>
            </a:endParaRPr>
          </a:p>
          <a:p>
            <a:pPr marL="12700">
              <a:lnSpc>
                <a:spcPct val="100000"/>
              </a:lnSpc>
            </a:pPr>
            <a:r>
              <a:rPr dirty="0" sz="900" spc="-50">
                <a:solidFill>
                  <a:srgbClr val="009999"/>
                </a:solidFill>
                <a:latin typeface="Wingdings"/>
                <a:cs typeface="Wingdings"/>
              </a:rPr>
              <a:t></a:t>
            </a:r>
            <a:endParaRPr sz="900">
              <a:latin typeface="Wingdings"/>
              <a:cs typeface="Wingdings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716280" y="2049779"/>
            <a:ext cx="7810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50">
                <a:solidFill>
                  <a:srgbClr val="009999"/>
                </a:solidFill>
                <a:latin typeface="Wingdings"/>
                <a:cs typeface="Wingdings"/>
              </a:rPr>
              <a:t></a:t>
            </a:r>
            <a:endParaRPr sz="900">
              <a:latin typeface="Wingdings"/>
              <a:cs typeface="Wingdings"/>
            </a:endParaRPr>
          </a:p>
          <a:p>
            <a:pPr marL="12700">
              <a:lnSpc>
                <a:spcPct val="100000"/>
              </a:lnSpc>
            </a:pPr>
            <a:r>
              <a:rPr dirty="0" sz="900" spc="-50">
                <a:solidFill>
                  <a:srgbClr val="009999"/>
                </a:solidFill>
                <a:latin typeface="Wingdings"/>
                <a:cs typeface="Wingdings"/>
              </a:rPr>
              <a:t></a:t>
            </a:r>
            <a:endParaRPr sz="900">
              <a:latin typeface="Wingdings"/>
              <a:cs typeface="Wingdings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716280" y="2461259"/>
            <a:ext cx="7810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50">
                <a:solidFill>
                  <a:srgbClr val="009999"/>
                </a:solidFill>
                <a:latin typeface="Wingdings"/>
                <a:cs typeface="Wingdings"/>
              </a:rPr>
              <a:t></a:t>
            </a:r>
            <a:endParaRPr sz="900">
              <a:latin typeface="Wingdings"/>
              <a:cs typeface="Wingdings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716280" y="2735579"/>
            <a:ext cx="7810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50">
                <a:solidFill>
                  <a:srgbClr val="009999"/>
                </a:solidFill>
                <a:latin typeface="Wingdings"/>
                <a:cs typeface="Wingdings"/>
              </a:rPr>
              <a:t></a:t>
            </a:r>
            <a:endParaRPr sz="900">
              <a:latin typeface="Wingdings"/>
              <a:cs typeface="Wingdings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716280" y="3009900"/>
            <a:ext cx="78105" cy="4368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50">
                <a:solidFill>
                  <a:srgbClr val="009999"/>
                </a:solidFill>
                <a:latin typeface="Wingdings"/>
                <a:cs typeface="Wingdings"/>
              </a:rPr>
              <a:t></a:t>
            </a:r>
            <a:endParaRPr sz="900">
              <a:latin typeface="Wingdings"/>
              <a:cs typeface="Wingdings"/>
            </a:endParaRPr>
          </a:p>
          <a:p>
            <a:pPr marL="12700">
              <a:lnSpc>
                <a:spcPct val="100000"/>
              </a:lnSpc>
            </a:pPr>
            <a:r>
              <a:rPr dirty="0" sz="900" spc="-50">
                <a:solidFill>
                  <a:srgbClr val="009999"/>
                </a:solidFill>
                <a:latin typeface="Wingdings"/>
                <a:cs typeface="Wingdings"/>
              </a:rPr>
              <a:t></a:t>
            </a:r>
            <a:endParaRPr sz="900">
              <a:latin typeface="Wingdings"/>
              <a:cs typeface="Wingdings"/>
            </a:endParaRPr>
          </a:p>
          <a:p>
            <a:pPr marL="12700">
              <a:lnSpc>
                <a:spcPct val="100000"/>
              </a:lnSpc>
            </a:pPr>
            <a:r>
              <a:rPr dirty="0" sz="900" spc="-50">
                <a:solidFill>
                  <a:srgbClr val="009999"/>
                </a:solidFill>
                <a:latin typeface="Wingdings"/>
                <a:cs typeface="Wingdings"/>
              </a:rPr>
              <a:t></a:t>
            </a:r>
            <a:endParaRPr sz="900">
              <a:latin typeface="Wingdings"/>
              <a:cs typeface="Wingdings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716280" y="3558540"/>
            <a:ext cx="78105" cy="4368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50">
                <a:solidFill>
                  <a:srgbClr val="009999"/>
                </a:solidFill>
                <a:latin typeface="Wingdings"/>
                <a:cs typeface="Wingdings"/>
              </a:rPr>
              <a:t></a:t>
            </a:r>
            <a:endParaRPr sz="900">
              <a:latin typeface="Wingdings"/>
              <a:cs typeface="Wingdings"/>
            </a:endParaRPr>
          </a:p>
          <a:p>
            <a:pPr marL="12700">
              <a:lnSpc>
                <a:spcPct val="100000"/>
              </a:lnSpc>
            </a:pPr>
            <a:r>
              <a:rPr dirty="0" sz="900" spc="-50">
                <a:solidFill>
                  <a:srgbClr val="009999"/>
                </a:solidFill>
                <a:latin typeface="Wingdings"/>
                <a:cs typeface="Wingdings"/>
              </a:rPr>
              <a:t></a:t>
            </a:r>
            <a:endParaRPr sz="900">
              <a:latin typeface="Wingdings"/>
              <a:cs typeface="Wingdings"/>
            </a:endParaRPr>
          </a:p>
          <a:p>
            <a:pPr marL="12700">
              <a:lnSpc>
                <a:spcPct val="100000"/>
              </a:lnSpc>
            </a:pPr>
            <a:r>
              <a:rPr dirty="0" sz="900" spc="-50">
                <a:solidFill>
                  <a:srgbClr val="009999"/>
                </a:solidFill>
                <a:latin typeface="Wingdings"/>
                <a:cs typeface="Wingdings"/>
              </a:rPr>
              <a:t></a:t>
            </a:r>
            <a:endParaRPr sz="900">
              <a:latin typeface="Wingdings"/>
              <a:cs typeface="Wingdings"/>
            </a:endParaRPr>
          </a:p>
        </p:txBody>
      </p:sp>
      <p:sp>
        <p:nvSpPr>
          <p:cNvPr id="22" name="object 22" descr=""/>
          <p:cNvSpPr txBox="1"/>
          <p:nvPr/>
        </p:nvSpPr>
        <p:spPr>
          <a:xfrm>
            <a:off x="716280" y="4106926"/>
            <a:ext cx="78105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50">
                <a:solidFill>
                  <a:srgbClr val="009999"/>
                </a:solidFill>
                <a:latin typeface="Wingdings"/>
                <a:cs typeface="Wingdings"/>
              </a:rPr>
              <a:t></a:t>
            </a:r>
            <a:endParaRPr sz="900">
              <a:latin typeface="Wingdings"/>
              <a:cs typeface="Wingdings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900" spc="-50">
                <a:solidFill>
                  <a:srgbClr val="009999"/>
                </a:solidFill>
                <a:latin typeface="Wingdings"/>
                <a:cs typeface="Wingdings"/>
              </a:rPr>
              <a:t></a:t>
            </a:r>
            <a:endParaRPr sz="900">
              <a:latin typeface="Wingdings"/>
              <a:cs typeface="Wingdings"/>
            </a:endParaRPr>
          </a:p>
        </p:txBody>
      </p:sp>
      <p:sp>
        <p:nvSpPr>
          <p:cNvPr id="23" name="object 23" descr=""/>
          <p:cNvSpPr txBox="1"/>
          <p:nvPr/>
        </p:nvSpPr>
        <p:spPr>
          <a:xfrm>
            <a:off x="716280" y="4518914"/>
            <a:ext cx="7810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50">
                <a:solidFill>
                  <a:srgbClr val="009999"/>
                </a:solidFill>
                <a:latin typeface="Wingdings"/>
                <a:cs typeface="Wingdings"/>
              </a:rPr>
              <a:t></a:t>
            </a:r>
            <a:endParaRPr sz="900">
              <a:latin typeface="Wingdings"/>
              <a:cs typeface="Wingdings"/>
            </a:endParaRPr>
          </a:p>
        </p:txBody>
      </p:sp>
      <p:sp>
        <p:nvSpPr>
          <p:cNvPr id="24" name="object 24" descr=""/>
          <p:cNvSpPr txBox="1"/>
          <p:nvPr/>
        </p:nvSpPr>
        <p:spPr>
          <a:xfrm>
            <a:off x="716280" y="815085"/>
            <a:ext cx="10661015" cy="400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97815" indent="-285115">
              <a:lnSpc>
                <a:spcPct val="100000"/>
              </a:lnSpc>
              <a:spcBef>
                <a:spcPts val="100"/>
              </a:spcBef>
              <a:buClr>
                <a:srgbClr val="009999"/>
              </a:buClr>
              <a:buFont typeface="Wingdings"/>
              <a:buChar char=""/>
              <a:tabLst>
                <a:tab pos="297815" algn="l"/>
              </a:tabLst>
            </a:pP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Suri,</a:t>
            </a:r>
            <a:r>
              <a:rPr dirty="0" sz="900" spc="1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S.</a:t>
            </a:r>
            <a:r>
              <a:rPr dirty="0" sz="900" spc="1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(n.d.).</a:t>
            </a:r>
            <a:r>
              <a:rPr dirty="0" sz="900" spc="1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Buildings</a:t>
            </a:r>
            <a:r>
              <a:rPr dirty="0" sz="900" spc="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as</a:t>
            </a:r>
            <a:r>
              <a:rPr dirty="0" sz="900" spc="1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Power</a:t>
            </a:r>
            <a:r>
              <a:rPr dirty="0" sz="900" spc="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Plants.</a:t>
            </a:r>
            <a:r>
              <a:rPr dirty="0" sz="900" spc="1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[online]</a:t>
            </a:r>
            <a:r>
              <a:rPr dirty="0" sz="900" spc="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 spc="-10">
                <a:solidFill>
                  <a:srgbClr val="03234D"/>
                </a:solidFill>
                <a:latin typeface="Arial MT"/>
                <a:cs typeface="Arial MT"/>
              </a:rPr>
              <a:t>equalventures.substack.com.</a:t>
            </a:r>
            <a:r>
              <a:rPr dirty="0" sz="900" spc="3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Available</a:t>
            </a:r>
            <a:r>
              <a:rPr dirty="0" sz="900" spc="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at:</a:t>
            </a:r>
            <a:r>
              <a:rPr dirty="0" sz="900" spc="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u="sng" sz="900" spc="-10">
                <a:solidFill>
                  <a:srgbClr val="0F4277"/>
                </a:solidFill>
                <a:uFill>
                  <a:solidFill>
                    <a:srgbClr val="0F4277"/>
                  </a:solidFill>
                </a:uFill>
                <a:latin typeface="Arial MT"/>
                <a:cs typeface="Arial MT"/>
                <a:hlinkClick r:id="rId6"/>
              </a:rPr>
              <a:t>https://equalventures.substack.com/p/buildings-as-power-</a:t>
            </a:r>
            <a:r>
              <a:rPr dirty="0" u="sng" sz="900">
                <a:solidFill>
                  <a:srgbClr val="0F4277"/>
                </a:solidFill>
                <a:uFill>
                  <a:solidFill>
                    <a:srgbClr val="0F4277"/>
                  </a:solidFill>
                </a:uFill>
                <a:latin typeface="Arial MT"/>
                <a:cs typeface="Arial MT"/>
                <a:hlinkClick r:id="rId6"/>
              </a:rPr>
              <a:t>plants</a:t>
            </a:r>
            <a:r>
              <a:rPr dirty="0" sz="900" spc="45">
                <a:solidFill>
                  <a:srgbClr val="0F4277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[Accessed</a:t>
            </a:r>
            <a:r>
              <a:rPr dirty="0" sz="900" spc="1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11</a:t>
            </a:r>
            <a:r>
              <a:rPr dirty="0" sz="900" spc="1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Mar.</a:t>
            </a:r>
            <a:r>
              <a:rPr dirty="0" sz="900" spc="1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 spc="-10">
                <a:solidFill>
                  <a:srgbClr val="03234D"/>
                </a:solidFill>
                <a:latin typeface="Arial MT"/>
                <a:cs typeface="Arial MT"/>
              </a:rPr>
              <a:t>2023].</a:t>
            </a:r>
            <a:endParaRPr sz="900">
              <a:latin typeface="Arial MT"/>
              <a:cs typeface="Arial MT"/>
            </a:endParaRPr>
          </a:p>
          <a:p>
            <a:pPr marL="298450" marR="4006850" indent="-285750">
              <a:lnSpc>
                <a:spcPct val="100000"/>
              </a:lnSpc>
              <a:buClr>
                <a:srgbClr val="009999"/>
              </a:buClr>
              <a:buFont typeface="Wingdings"/>
              <a:buChar char=""/>
              <a:tabLst>
                <a:tab pos="298450" algn="l"/>
              </a:tabLst>
            </a:pP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SmartGrid.Gov.</a:t>
            </a:r>
            <a:r>
              <a:rPr dirty="0" sz="90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(2019).</a:t>
            </a:r>
            <a:r>
              <a:rPr dirty="0" sz="90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Smart</a:t>
            </a:r>
            <a:r>
              <a:rPr dirty="0" sz="90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Grid</a:t>
            </a:r>
            <a:r>
              <a:rPr dirty="0" sz="90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Investment</a:t>
            </a:r>
            <a:r>
              <a:rPr dirty="0" sz="90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Grant</a:t>
            </a:r>
            <a:r>
              <a:rPr dirty="0" sz="90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Program:</a:t>
            </a:r>
            <a:r>
              <a:rPr dirty="0" sz="90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Overview:</a:t>
            </a:r>
            <a:r>
              <a:rPr dirty="0" sz="900" spc="-1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Recovery</a:t>
            </a:r>
            <a:r>
              <a:rPr dirty="0" sz="90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Act</a:t>
            </a:r>
            <a:r>
              <a:rPr dirty="0" sz="90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|</a:t>
            </a:r>
            <a:r>
              <a:rPr dirty="0" sz="90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SmartGrid.gov.</a:t>
            </a:r>
            <a:r>
              <a:rPr dirty="0" sz="90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[online]</a:t>
            </a:r>
            <a:r>
              <a:rPr dirty="0" sz="90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Available</a:t>
            </a:r>
            <a:r>
              <a:rPr dirty="0" sz="90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 spc="-25">
                <a:solidFill>
                  <a:srgbClr val="03234D"/>
                </a:solidFill>
                <a:latin typeface="Arial MT"/>
                <a:cs typeface="Arial MT"/>
              </a:rPr>
              <a:t>at: </a:t>
            </a:r>
            <a:r>
              <a:rPr dirty="0" u="sng" sz="900" spc="-10">
                <a:solidFill>
                  <a:srgbClr val="0F4277"/>
                </a:solidFill>
                <a:uFill>
                  <a:solidFill>
                    <a:srgbClr val="0F4277"/>
                  </a:solidFill>
                </a:uFill>
                <a:latin typeface="Arial MT"/>
                <a:cs typeface="Arial MT"/>
                <a:hlinkClick r:id="rId7"/>
              </a:rPr>
              <a:t>https://www.smartgrid.gov/recovery_act/overview/smart_grid_investment_grant_program.html</a:t>
            </a:r>
            <a:r>
              <a:rPr dirty="0" sz="900" spc="-10">
                <a:solidFill>
                  <a:srgbClr val="03234D"/>
                </a:solidFill>
                <a:latin typeface="Arial MT"/>
                <a:cs typeface="Arial MT"/>
              </a:rPr>
              <a:t>.</a:t>
            </a:r>
            <a:r>
              <a:rPr dirty="0" sz="900" spc="16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(Accessed:</a:t>
            </a:r>
            <a:r>
              <a:rPr dirty="0" sz="900" spc="1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March</a:t>
            </a:r>
            <a:r>
              <a:rPr dirty="0" sz="900" spc="114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11,</a:t>
            </a:r>
            <a:r>
              <a:rPr dirty="0" sz="900" spc="1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 spc="-10">
                <a:solidFill>
                  <a:srgbClr val="03234D"/>
                </a:solidFill>
                <a:latin typeface="Arial MT"/>
                <a:cs typeface="Arial MT"/>
              </a:rPr>
              <a:t>2023).</a:t>
            </a:r>
            <a:endParaRPr sz="900">
              <a:latin typeface="Arial MT"/>
              <a:cs typeface="Arial MT"/>
            </a:endParaRPr>
          </a:p>
          <a:p>
            <a:pPr marL="298450" marR="791845">
              <a:lnSpc>
                <a:spcPct val="100000"/>
              </a:lnSpc>
            </a:pP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Solar</a:t>
            </a:r>
            <a:r>
              <a:rPr dirty="0" sz="90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Energy</a:t>
            </a:r>
            <a:r>
              <a:rPr dirty="0" sz="900" spc="-1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Technologies</a:t>
            </a:r>
            <a:r>
              <a:rPr dirty="0" sz="900" spc="-1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Office</a:t>
            </a:r>
            <a:r>
              <a:rPr dirty="0" sz="90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(2021).</a:t>
            </a:r>
            <a:r>
              <a:rPr dirty="0" sz="900" spc="-1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Solar</a:t>
            </a:r>
            <a:r>
              <a:rPr dirty="0" sz="900" spc="-1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Futures</a:t>
            </a:r>
            <a:r>
              <a:rPr dirty="0" sz="900" spc="-1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Study.</a:t>
            </a:r>
            <a:r>
              <a:rPr dirty="0" sz="900" spc="-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[online]</a:t>
            </a:r>
            <a:r>
              <a:rPr dirty="0" sz="900" spc="-1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Energy.gov. Available</a:t>
            </a:r>
            <a:r>
              <a:rPr dirty="0" sz="900" spc="-1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at:</a:t>
            </a:r>
            <a:r>
              <a:rPr dirty="0" sz="900" spc="-1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u="sng" sz="900" spc="-10">
                <a:solidFill>
                  <a:srgbClr val="0F4277"/>
                </a:solidFill>
                <a:uFill>
                  <a:solidFill>
                    <a:srgbClr val="0F4277"/>
                  </a:solidFill>
                </a:uFill>
                <a:latin typeface="Arial MT"/>
                <a:cs typeface="Arial MT"/>
                <a:hlinkClick r:id="rId8"/>
              </a:rPr>
              <a:t>https://www.energy.gov/eere/solar/solar-futures-</a:t>
            </a:r>
            <a:r>
              <a:rPr dirty="0" u="sng" sz="900">
                <a:solidFill>
                  <a:srgbClr val="0F4277"/>
                </a:solidFill>
                <a:uFill>
                  <a:solidFill>
                    <a:srgbClr val="0F4277"/>
                  </a:solidFill>
                </a:uFill>
                <a:latin typeface="Arial MT"/>
                <a:cs typeface="Arial MT"/>
                <a:hlinkClick r:id="rId8"/>
              </a:rPr>
              <a:t>study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.</a:t>
            </a:r>
            <a:r>
              <a:rPr dirty="0" sz="900" spc="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(Accessed:</a:t>
            </a:r>
            <a:r>
              <a:rPr dirty="0" sz="900" spc="-1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March</a:t>
            </a:r>
            <a:r>
              <a:rPr dirty="0" sz="90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11,</a:t>
            </a:r>
            <a:r>
              <a:rPr dirty="0" sz="900" spc="-10">
                <a:solidFill>
                  <a:srgbClr val="03234D"/>
                </a:solidFill>
                <a:latin typeface="Arial MT"/>
                <a:cs typeface="Arial MT"/>
              </a:rPr>
              <a:t> 2023).</a:t>
            </a:r>
            <a:r>
              <a:rPr dirty="0" sz="900" spc="500">
                <a:solidFill>
                  <a:srgbClr val="03234D"/>
                </a:solidFill>
                <a:latin typeface="Arial MT"/>
                <a:cs typeface="Arial MT"/>
              </a:rPr>
              <a:t> 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Statista.</a:t>
            </a:r>
            <a:r>
              <a:rPr dirty="0" sz="900" spc="-1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(n.d.).</a:t>
            </a:r>
            <a:r>
              <a:rPr dirty="0" sz="900" spc="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Microgrid</a:t>
            </a:r>
            <a:r>
              <a:rPr dirty="0" sz="900" spc="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capacity</a:t>
            </a:r>
            <a:r>
              <a:rPr dirty="0" sz="900" spc="1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additions</a:t>
            </a:r>
            <a:r>
              <a:rPr dirty="0" sz="900" spc="1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in</a:t>
            </a:r>
            <a:r>
              <a:rPr dirty="0" sz="900" spc="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the</a:t>
            </a:r>
            <a:r>
              <a:rPr dirty="0" sz="900" spc="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U.S.</a:t>
            </a:r>
            <a:r>
              <a:rPr dirty="0" sz="900" spc="-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2025.</a:t>
            </a:r>
            <a:r>
              <a:rPr dirty="0" sz="900" spc="1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[online]</a:t>
            </a:r>
            <a:r>
              <a:rPr dirty="0" sz="900" spc="1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Available</a:t>
            </a:r>
            <a:r>
              <a:rPr dirty="0" sz="900" spc="1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at:</a:t>
            </a:r>
            <a:r>
              <a:rPr dirty="0" sz="900" spc="1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u="sng" sz="900" spc="-10">
                <a:solidFill>
                  <a:srgbClr val="0F4277"/>
                </a:solidFill>
                <a:uFill>
                  <a:solidFill>
                    <a:srgbClr val="0F4277"/>
                  </a:solidFill>
                </a:uFill>
                <a:latin typeface="Arial MT"/>
                <a:cs typeface="Arial MT"/>
                <a:hlinkClick r:id="rId9"/>
              </a:rPr>
              <a:t>https://www.statista.com/statistics/759968/microgrid-capacity-additions-in-the-</a:t>
            </a:r>
            <a:r>
              <a:rPr dirty="0" u="sng" sz="900">
                <a:solidFill>
                  <a:srgbClr val="0F4277"/>
                </a:solidFill>
                <a:uFill>
                  <a:solidFill>
                    <a:srgbClr val="0F4277"/>
                  </a:solidFill>
                </a:uFill>
                <a:latin typeface="Arial MT"/>
                <a:cs typeface="Arial MT"/>
                <a:hlinkClick r:id="rId9"/>
              </a:rPr>
              <a:t>us/</a:t>
            </a:r>
            <a:r>
              <a:rPr dirty="0" sz="900" spc="35">
                <a:solidFill>
                  <a:srgbClr val="0F4277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[Accessed 11</a:t>
            </a:r>
            <a:r>
              <a:rPr dirty="0" sz="900" spc="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Mar.</a:t>
            </a:r>
            <a:r>
              <a:rPr dirty="0" sz="900" spc="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 spc="-10">
                <a:solidFill>
                  <a:srgbClr val="03234D"/>
                </a:solidFill>
                <a:latin typeface="Arial MT"/>
                <a:cs typeface="Arial MT"/>
              </a:rPr>
              <a:t>2023].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Stem</a:t>
            </a:r>
            <a:r>
              <a:rPr dirty="0" sz="900" spc="1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Inc.</a:t>
            </a:r>
            <a:r>
              <a:rPr dirty="0" sz="900" spc="1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 spc="-10">
                <a:solidFill>
                  <a:srgbClr val="03234D"/>
                </a:solidFill>
                <a:latin typeface="Arial MT"/>
                <a:cs typeface="Arial MT"/>
              </a:rPr>
              <a:t>10-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K</a:t>
            </a:r>
            <a:r>
              <a:rPr dirty="0" sz="900" spc="1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(2023)</a:t>
            </a:r>
            <a:r>
              <a:rPr dirty="0" sz="900" spc="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Edgar</a:t>
            </a:r>
            <a:r>
              <a:rPr dirty="0" sz="900" spc="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Entity</a:t>
            </a:r>
            <a:r>
              <a:rPr dirty="0" sz="900" spc="1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Landing</a:t>
            </a:r>
            <a:r>
              <a:rPr dirty="0" sz="900" spc="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Page.</a:t>
            </a:r>
            <a:r>
              <a:rPr dirty="0" sz="900" spc="1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Available</a:t>
            </a:r>
            <a:r>
              <a:rPr dirty="0" sz="900" spc="1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at:</a:t>
            </a:r>
            <a:r>
              <a:rPr dirty="0" sz="900" spc="1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u="sng" sz="900" spc="-10">
                <a:solidFill>
                  <a:srgbClr val="0F4277"/>
                </a:solidFill>
                <a:uFill>
                  <a:solidFill>
                    <a:srgbClr val="0F4277"/>
                  </a:solidFill>
                </a:uFill>
                <a:latin typeface="Arial MT"/>
                <a:cs typeface="Arial MT"/>
                <a:hlinkClick r:id="rId10"/>
              </a:rPr>
              <a:t>https://www.sec.gov/edgar/browse/?CIK=1758766&amp;owner=exclude</a:t>
            </a:r>
            <a:r>
              <a:rPr dirty="0" sz="900" spc="50">
                <a:solidFill>
                  <a:srgbClr val="0F4277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(Accessed:</a:t>
            </a:r>
            <a:r>
              <a:rPr dirty="0" sz="900" spc="1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March</a:t>
            </a:r>
            <a:r>
              <a:rPr dirty="0" sz="900" spc="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8,</a:t>
            </a:r>
            <a:r>
              <a:rPr dirty="0" sz="900" spc="1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 spc="-10">
                <a:solidFill>
                  <a:srgbClr val="03234D"/>
                </a:solidFill>
                <a:latin typeface="Arial MT"/>
                <a:cs typeface="Arial MT"/>
              </a:rPr>
              <a:t>2023).</a:t>
            </a:r>
            <a:endParaRPr sz="900">
              <a:latin typeface="Arial MT"/>
              <a:cs typeface="Arial MT"/>
            </a:endParaRPr>
          </a:p>
          <a:p>
            <a:pPr marL="298450" marR="1681480">
              <a:lnSpc>
                <a:spcPct val="100000"/>
              </a:lnSpc>
            </a:pP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Stem,</a:t>
            </a:r>
            <a:r>
              <a:rPr dirty="0" sz="90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Inc.</a:t>
            </a:r>
            <a:r>
              <a:rPr dirty="0" sz="90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(2022)</a:t>
            </a:r>
            <a:r>
              <a:rPr dirty="0" sz="90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Stem</a:t>
            </a:r>
            <a:r>
              <a:rPr dirty="0" sz="90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Investor</a:t>
            </a:r>
            <a:r>
              <a:rPr dirty="0" sz="90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&amp;</a:t>
            </a:r>
            <a:r>
              <a:rPr dirty="0" sz="90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Analyst</a:t>
            </a:r>
            <a:r>
              <a:rPr dirty="0" sz="900" spc="-1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Day</a:t>
            </a:r>
            <a:r>
              <a:rPr dirty="0" sz="90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2022,</a:t>
            </a:r>
            <a:r>
              <a:rPr dirty="0" sz="90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u="sng" sz="900">
                <a:solidFill>
                  <a:srgbClr val="0F4277"/>
                </a:solidFill>
                <a:uFill>
                  <a:solidFill>
                    <a:srgbClr val="0F4277"/>
                  </a:solidFill>
                </a:uFill>
                <a:latin typeface="Arial MT"/>
                <a:cs typeface="Arial MT"/>
                <a:hlinkClick r:id="rId11"/>
              </a:rPr>
              <a:t>PowerPoint</a:t>
            </a:r>
            <a:r>
              <a:rPr dirty="0" u="sng" sz="900" spc="5">
                <a:solidFill>
                  <a:srgbClr val="0F4277"/>
                </a:solidFill>
                <a:uFill>
                  <a:solidFill>
                    <a:srgbClr val="0F4277"/>
                  </a:solidFill>
                </a:uFill>
                <a:latin typeface="Arial MT"/>
                <a:cs typeface="Arial MT"/>
                <a:hlinkClick r:id="rId11"/>
              </a:rPr>
              <a:t> </a:t>
            </a:r>
            <a:r>
              <a:rPr dirty="0" u="sng" sz="900">
                <a:solidFill>
                  <a:srgbClr val="0F4277"/>
                </a:solidFill>
                <a:uFill>
                  <a:solidFill>
                    <a:srgbClr val="0F4277"/>
                  </a:solidFill>
                </a:uFill>
                <a:latin typeface="Arial MT"/>
                <a:cs typeface="Arial MT"/>
                <a:hlinkClick r:id="rId11"/>
              </a:rPr>
              <a:t>Presentation</a:t>
            </a:r>
            <a:r>
              <a:rPr dirty="0" u="sng" sz="900" spc="-25">
                <a:solidFill>
                  <a:srgbClr val="0F4277"/>
                </a:solidFill>
                <a:uFill>
                  <a:solidFill>
                    <a:srgbClr val="0F4277"/>
                  </a:solidFill>
                </a:uFill>
                <a:latin typeface="Arial MT"/>
                <a:cs typeface="Arial MT"/>
                <a:hlinkClick r:id="rId11"/>
              </a:rPr>
              <a:t> </a:t>
            </a:r>
            <a:r>
              <a:rPr dirty="0" u="sng" sz="900">
                <a:solidFill>
                  <a:srgbClr val="0F4277"/>
                </a:solidFill>
                <a:uFill>
                  <a:solidFill>
                    <a:srgbClr val="0F4277"/>
                  </a:solidFill>
                </a:uFill>
                <a:latin typeface="Arial MT"/>
                <a:cs typeface="Arial MT"/>
                <a:hlinkClick r:id="rId11"/>
              </a:rPr>
              <a:t>(q4cdn.com)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.</a:t>
            </a:r>
            <a:r>
              <a:rPr dirty="0" sz="900" spc="-1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Available</a:t>
            </a:r>
            <a:r>
              <a:rPr dirty="0" sz="90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at</a:t>
            </a:r>
            <a:r>
              <a:rPr dirty="0" sz="90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u="sng" sz="900">
                <a:solidFill>
                  <a:srgbClr val="0F4277"/>
                </a:solidFill>
                <a:uFill>
                  <a:solidFill>
                    <a:srgbClr val="0F4277"/>
                  </a:solidFill>
                </a:uFill>
                <a:latin typeface="Arial MT"/>
                <a:cs typeface="Arial MT"/>
                <a:hlinkClick r:id="rId11"/>
              </a:rPr>
              <a:t>PowerPoint</a:t>
            </a:r>
            <a:r>
              <a:rPr dirty="0" u="sng" sz="900" spc="5">
                <a:solidFill>
                  <a:srgbClr val="0F4277"/>
                </a:solidFill>
                <a:uFill>
                  <a:solidFill>
                    <a:srgbClr val="0F4277"/>
                  </a:solidFill>
                </a:uFill>
                <a:latin typeface="Arial MT"/>
                <a:cs typeface="Arial MT"/>
                <a:hlinkClick r:id="rId11"/>
              </a:rPr>
              <a:t> </a:t>
            </a:r>
            <a:r>
              <a:rPr dirty="0" u="sng" sz="900">
                <a:solidFill>
                  <a:srgbClr val="0F4277"/>
                </a:solidFill>
                <a:uFill>
                  <a:solidFill>
                    <a:srgbClr val="0F4277"/>
                  </a:solidFill>
                </a:uFill>
                <a:latin typeface="Arial MT"/>
                <a:cs typeface="Arial MT"/>
                <a:hlinkClick r:id="rId11"/>
              </a:rPr>
              <a:t>Presentation</a:t>
            </a:r>
            <a:r>
              <a:rPr dirty="0" u="sng" sz="900" spc="-25">
                <a:solidFill>
                  <a:srgbClr val="0F4277"/>
                </a:solidFill>
                <a:uFill>
                  <a:solidFill>
                    <a:srgbClr val="0F4277"/>
                  </a:solidFill>
                </a:uFill>
                <a:latin typeface="Arial MT"/>
                <a:cs typeface="Arial MT"/>
                <a:hlinkClick r:id="rId11"/>
              </a:rPr>
              <a:t> </a:t>
            </a:r>
            <a:r>
              <a:rPr dirty="0" u="sng" sz="900">
                <a:solidFill>
                  <a:srgbClr val="0F4277"/>
                </a:solidFill>
                <a:uFill>
                  <a:solidFill>
                    <a:srgbClr val="0F4277"/>
                  </a:solidFill>
                </a:uFill>
                <a:latin typeface="Arial MT"/>
                <a:cs typeface="Arial MT"/>
                <a:hlinkClick r:id="rId11"/>
              </a:rPr>
              <a:t>(q4cdn.com)</a:t>
            </a:r>
            <a:r>
              <a:rPr dirty="0" sz="900" spc="-15">
                <a:solidFill>
                  <a:srgbClr val="0F4277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(Accessed:</a:t>
            </a:r>
            <a:r>
              <a:rPr dirty="0" sz="90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March</a:t>
            </a:r>
            <a:r>
              <a:rPr dirty="0" sz="90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8,</a:t>
            </a:r>
            <a:r>
              <a:rPr dirty="0" sz="90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 spc="-10">
                <a:solidFill>
                  <a:srgbClr val="03234D"/>
                </a:solidFill>
                <a:latin typeface="Arial MT"/>
                <a:cs typeface="Arial MT"/>
              </a:rPr>
              <a:t>2023).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Stem,</a:t>
            </a:r>
            <a:r>
              <a:rPr dirty="0" sz="900" spc="5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Inc.</a:t>
            </a:r>
            <a:r>
              <a:rPr dirty="0" sz="900" spc="6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(2022)</a:t>
            </a:r>
            <a:r>
              <a:rPr dirty="0" sz="900" spc="6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Stem</a:t>
            </a:r>
            <a:r>
              <a:rPr dirty="0" sz="900" spc="5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Investor</a:t>
            </a:r>
            <a:r>
              <a:rPr dirty="0" sz="900" spc="6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Day</a:t>
            </a:r>
            <a:r>
              <a:rPr dirty="0" sz="900" spc="6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2022,</a:t>
            </a:r>
            <a:r>
              <a:rPr dirty="0" sz="900" spc="6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u="sng" sz="900" spc="-10">
                <a:solidFill>
                  <a:srgbClr val="0F4277"/>
                </a:solidFill>
                <a:uFill>
                  <a:solidFill>
                    <a:srgbClr val="0F4277"/>
                  </a:solidFill>
                </a:uFill>
                <a:latin typeface="Arial MT"/>
                <a:cs typeface="Arial MT"/>
                <a:hlinkClick r:id="rId12"/>
              </a:rPr>
              <a:t>https://s27.q4cdn.com/138752898/files/doc_financials/2022/q4/Stem-Q4-2022-supplement-</a:t>
            </a:r>
            <a:r>
              <a:rPr dirty="0" u="sng" sz="900">
                <a:solidFill>
                  <a:srgbClr val="0F4277"/>
                </a:solidFill>
                <a:uFill>
                  <a:solidFill>
                    <a:srgbClr val="0F4277"/>
                  </a:solidFill>
                </a:uFill>
                <a:latin typeface="Arial MT"/>
                <a:cs typeface="Arial MT"/>
                <a:hlinkClick r:id="rId12"/>
              </a:rPr>
              <a:t>vF.pdf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.</a:t>
            </a:r>
            <a:r>
              <a:rPr dirty="0" sz="900" spc="8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Available</a:t>
            </a:r>
            <a:r>
              <a:rPr dirty="0" sz="900" spc="6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 spc="-25">
                <a:solidFill>
                  <a:srgbClr val="03234D"/>
                </a:solidFill>
                <a:latin typeface="Arial MT"/>
                <a:cs typeface="Arial MT"/>
              </a:rPr>
              <a:t>at: </a:t>
            </a:r>
            <a:r>
              <a:rPr dirty="0" u="sng" sz="900" spc="-10">
                <a:solidFill>
                  <a:srgbClr val="0F4277"/>
                </a:solidFill>
                <a:uFill>
                  <a:solidFill>
                    <a:srgbClr val="0F4277"/>
                  </a:solidFill>
                </a:uFill>
                <a:latin typeface="Arial MT"/>
                <a:cs typeface="Arial MT"/>
                <a:hlinkClick r:id="rId13"/>
              </a:rPr>
              <a:t>https://s27.q4cdn.com/138752898/files/doc_financials/2021/q4/Stem-Q4-2021-supplement-</a:t>
            </a:r>
            <a:r>
              <a:rPr dirty="0" u="sng" sz="900">
                <a:solidFill>
                  <a:srgbClr val="0F4277"/>
                </a:solidFill>
                <a:uFill>
                  <a:solidFill>
                    <a:srgbClr val="0F4277"/>
                  </a:solidFill>
                </a:uFill>
                <a:latin typeface="Arial MT"/>
                <a:cs typeface="Arial MT"/>
                <a:hlinkClick r:id="rId13"/>
              </a:rPr>
              <a:t>vF.pdf</a:t>
            </a:r>
            <a:r>
              <a:rPr dirty="0" sz="900" spc="175">
                <a:solidFill>
                  <a:srgbClr val="0F4277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(Accessed:</a:t>
            </a:r>
            <a:r>
              <a:rPr dirty="0" sz="900" spc="14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March</a:t>
            </a:r>
            <a:r>
              <a:rPr dirty="0" sz="900" spc="14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8,</a:t>
            </a:r>
            <a:r>
              <a:rPr dirty="0" sz="900" spc="1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 spc="-10">
                <a:solidFill>
                  <a:srgbClr val="03234D"/>
                </a:solidFill>
                <a:latin typeface="Arial MT"/>
                <a:cs typeface="Arial MT"/>
              </a:rPr>
              <a:t>2023).</a:t>
            </a:r>
            <a:endParaRPr sz="900">
              <a:latin typeface="Arial MT"/>
              <a:cs typeface="Arial MT"/>
            </a:endParaRPr>
          </a:p>
          <a:p>
            <a:pPr marL="298450">
              <a:lnSpc>
                <a:spcPct val="100000"/>
              </a:lnSpc>
            </a:pP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Stem,</a:t>
            </a:r>
            <a:r>
              <a:rPr dirty="0" sz="90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Inc.</a:t>
            </a:r>
            <a:r>
              <a:rPr dirty="0" sz="90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(2018).</a:t>
            </a:r>
            <a:r>
              <a:rPr dirty="0" sz="90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Stem</a:t>
            </a:r>
            <a:r>
              <a:rPr dirty="0" sz="90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|</a:t>
            </a:r>
            <a:r>
              <a:rPr dirty="0" sz="90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Operating</a:t>
            </a:r>
            <a:r>
              <a:rPr dirty="0" sz="90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the</a:t>
            </a:r>
            <a:r>
              <a:rPr dirty="0" sz="90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world’s</a:t>
            </a:r>
            <a:r>
              <a:rPr dirty="0" sz="900" spc="1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smartest</a:t>
            </a:r>
            <a:r>
              <a:rPr dirty="0" sz="90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energy</a:t>
            </a:r>
            <a:r>
              <a:rPr dirty="0" sz="90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storage</a:t>
            </a:r>
            <a:r>
              <a:rPr dirty="0" sz="90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network.</a:t>
            </a:r>
            <a:r>
              <a:rPr dirty="0" sz="900" spc="-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[online]</a:t>
            </a:r>
            <a:r>
              <a:rPr dirty="0" sz="900" spc="-1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Stem</a:t>
            </a:r>
            <a:r>
              <a:rPr dirty="0" sz="90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|</a:t>
            </a:r>
            <a:r>
              <a:rPr dirty="0" sz="90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Operating</a:t>
            </a:r>
            <a:r>
              <a:rPr dirty="0" sz="90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the</a:t>
            </a:r>
            <a:r>
              <a:rPr dirty="0" sz="90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world’s</a:t>
            </a:r>
            <a:r>
              <a:rPr dirty="0" sz="900" spc="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smartest</a:t>
            </a:r>
            <a:r>
              <a:rPr dirty="0" sz="90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energy</a:t>
            </a:r>
            <a:r>
              <a:rPr dirty="0" sz="900" spc="-1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storage</a:t>
            </a:r>
            <a:r>
              <a:rPr dirty="0" sz="90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network.</a:t>
            </a:r>
            <a:r>
              <a:rPr dirty="0" sz="900" spc="-1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Available</a:t>
            </a:r>
            <a:r>
              <a:rPr dirty="0" sz="900" spc="-1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at:</a:t>
            </a:r>
            <a:r>
              <a:rPr dirty="0" sz="900" spc="-1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u="sng" sz="900" spc="-10">
                <a:solidFill>
                  <a:srgbClr val="0F4277"/>
                </a:solidFill>
                <a:uFill>
                  <a:solidFill>
                    <a:srgbClr val="0F4277"/>
                  </a:solidFill>
                </a:uFill>
                <a:latin typeface="Arial MT"/>
                <a:cs typeface="Arial MT"/>
                <a:hlinkClick r:id="rId14"/>
              </a:rPr>
              <a:t>https://www.stem.com/</a:t>
            </a:r>
            <a:r>
              <a:rPr dirty="0" sz="900" spc="-10">
                <a:solidFill>
                  <a:srgbClr val="03234D"/>
                </a:solidFill>
                <a:latin typeface="Arial MT"/>
                <a:cs typeface="Arial MT"/>
              </a:rPr>
              <a:t>.</a:t>
            </a:r>
            <a:endParaRPr sz="900">
              <a:latin typeface="Arial MT"/>
              <a:cs typeface="Arial MT"/>
            </a:endParaRPr>
          </a:p>
          <a:p>
            <a:pPr marL="298450" marR="146685">
              <a:lnSpc>
                <a:spcPct val="100000"/>
              </a:lnSpc>
            </a:pP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Suri,</a:t>
            </a:r>
            <a:r>
              <a:rPr dirty="0" sz="900" spc="-1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S.</a:t>
            </a:r>
            <a:r>
              <a:rPr dirty="0" sz="900" spc="-1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and Zullo,</a:t>
            </a:r>
            <a:r>
              <a:rPr dirty="0" sz="900" spc="-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R.</a:t>
            </a:r>
            <a:r>
              <a:rPr dirty="0" sz="900" spc="-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(2022)</a:t>
            </a:r>
            <a:r>
              <a:rPr dirty="0" sz="900" spc="-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Buildings</a:t>
            </a:r>
            <a:r>
              <a:rPr dirty="0" sz="900" spc="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as</a:t>
            </a:r>
            <a:r>
              <a:rPr dirty="0" sz="900" spc="-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power</a:t>
            </a:r>
            <a:r>
              <a:rPr dirty="0" sz="900" spc="1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plants,</a:t>
            </a:r>
            <a:r>
              <a:rPr dirty="0" sz="900" spc="-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Buildings as</a:t>
            </a:r>
            <a:r>
              <a:rPr dirty="0" sz="900" spc="-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Power</a:t>
            </a:r>
            <a:r>
              <a:rPr dirty="0" sz="900" spc="1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Plants</a:t>
            </a:r>
            <a:r>
              <a:rPr dirty="0" sz="900" spc="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-</a:t>
            </a:r>
            <a:r>
              <a:rPr dirty="0" sz="900" spc="-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by</a:t>
            </a:r>
            <a:r>
              <a:rPr dirty="0" sz="900" spc="-1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Simran</a:t>
            </a:r>
            <a:r>
              <a:rPr dirty="0" sz="900" spc="-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Suri</a:t>
            </a:r>
            <a:r>
              <a:rPr dirty="0" sz="900" spc="-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and</a:t>
            </a:r>
            <a:r>
              <a:rPr dirty="0" sz="900" spc="-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Rick Zullo.</a:t>
            </a:r>
            <a:r>
              <a:rPr dirty="0" sz="900" spc="-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Equal</a:t>
            </a:r>
            <a:r>
              <a:rPr dirty="0" sz="900" spc="-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Ventures. Available at:</a:t>
            </a:r>
            <a:r>
              <a:rPr dirty="0" sz="900" spc="-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u="sng" sz="900" spc="-10">
                <a:solidFill>
                  <a:srgbClr val="0F4277"/>
                </a:solidFill>
                <a:uFill>
                  <a:solidFill>
                    <a:srgbClr val="0F4277"/>
                  </a:solidFill>
                </a:uFill>
                <a:latin typeface="Arial MT"/>
                <a:cs typeface="Arial MT"/>
                <a:hlinkClick r:id="rId6"/>
              </a:rPr>
              <a:t>https://equalventures.substack.com/p/buildings-as-power-</a:t>
            </a:r>
            <a:r>
              <a:rPr dirty="0" sz="900" spc="-10">
                <a:solidFill>
                  <a:srgbClr val="0F4277"/>
                </a:solidFill>
                <a:latin typeface="Arial MT"/>
                <a:cs typeface="Arial MT"/>
              </a:rPr>
              <a:t> </a:t>
            </a:r>
            <a:r>
              <a:rPr dirty="0" u="sng" sz="900">
                <a:solidFill>
                  <a:srgbClr val="0F4277"/>
                </a:solidFill>
                <a:uFill>
                  <a:solidFill>
                    <a:srgbClr val="0F4277"/>
                  </a:solidFill>
                </a:uFill>
                <a:latin typeface="Arial MT"/>
                <a:cs typeface="Arial MT"/>
                <a:hlinkClick r:id="rId6"/>
              </a:rPr>
              <a:t>plants</a:t>
            </a:r>
            <a:r>
              <a:rPr dirty="0" sz="900" spc="-20">
                <a:solidFill>
                  <a:srgbClr val="0F4277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(Accessed:</a:t>
            </a:r>
            <a:r>
              <a:rPr dirty="0" sz="90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March</a:t>
            </a:r>
            <a:r>
              <a:rPr dirty="0" sz="90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8,</a:t>
            </a:r>
            <a:r>
              <a:rPr dirty="0" sz="90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 spc="-10">
                <a:solidFill>
                  <a:srgbClr val="03234D"/>
                </a:solidFill>
                <a:latin typeface="Arial MT"/>
                <a:cs typeface="Arial MT"/>
              </a:rPr>
              <a:t>2023).</a:t>
            </a:r>
            <a:endParaRPr sz="900">
              <a:latin typeface="Arial MT"/>
              <a:cs typeface="Arial MT"/>
            </a:endParaRPr>
          </a:p>
          <a:p>
            <a:pPr marL="298450" marR="153035">
              <a:lnSpc>
                <a:spcPct val="100000"/>
              </a:lnSpc>
            </a:pP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Szymanska, Z.</a:t>
            </a:r>
            <a:r>
              <a:rPr dirty="0" sz="900" spc="-1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(2022) Germany aims</a:t>
            </a:r>
            <a:r>
              <a:rPr dirty="0" sz="900" spc="-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to</a:t>
            </a:r>
            <a:r>
              <a:rPr dirty="0" sz="900" spc="-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get</a:t>
            </a:r>
            <a:r>
              <a:rPr dirty="0" sz="900" spc="-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100%</a:t>
            </a:r>
            <a:r>
              <a:rPr dirty="0" sz="900" spc="-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of</a:t>
            </a:r>
            <a:r>
              <a:rPr dirty="0" sz="900" spc="-1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energy from</a:t>
            </a:r>
            <a:r>
              <a:rPr dirty="0" sz="900" spc="-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renewable</a:t>
            </a:r>
            <a:r>
              <a:rPr dirty="0" sz="900" spc="1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sources</a:t>
            </a:r>
            <a:r>
              <a:rPr dirty="0" sz="900" spc="-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by</a:t>
            </a:r>
            <a:r>
              <a:rPr dirty="0" sz="900" spc="-1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2035, Reuters.</a:t>
            </a:r>
            <a:r>
              <a:rPr dirty="0" sz="900" spc="-1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Thomson</a:t>
            </a:r>
            <a:r>
              <a:rPr dirty="0" sz="900" spc="-1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Reuters.</a:t>
            </a:r>
            <a:r>
              <a:rPr dirty="0" sz="900" spc="-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Available at:</a:t>
            </a:r>
            <a:r>
              <a:rPr dirty="0" sz="900" spc="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u="sng" sz="900" spc="-10">
                <a:solidFill>
                  <a:srgbClr val="0F4277"/>
                </a:solidFill>
                <a:uFill>
                  <a:solidFill>
                    <a:srgbClr val="0F4277"/>
                  </a:solidFill>
                </a:uFill>
                <a:latin typeface="Arial MT"/>
                <a:cs typeface="Arial MT"/>
                <a:hlinkClick r:id="rId15"/>
              </a:rPr>
              <a:t>https://www.reuters.com/business/sustainable-business/germany-</a:t>
            </a:r>
            <a:r>
              <a:rPr dirty="0" sz="900" spc="-10">
                <a:solidFill>
                  <a:srgbClr val="0F4277"/>
                </a:solidFill>
                <a:latin typeface="Arial MT"/>
                <a:cs typeface="Arial MT"/>
              </a:rPr>
              <a:t> </a:t>
            </a:r>
            <a:r>
              <a:rPr dirty="0" u="sng" sz="900" spc="-10">
                <a:solidFill>
                  <a:srgbClr val="0F4277"/>
                </a:solidFill>
                <a:uFill>
                  <a:solidFill>
                    <a:srgbClr val="0F4277"/>
                  </a:solidFill>
                </a:uFill>
                <a:latin typeface="Arial MT"/>
                <a:cs typeface="Arial MT"/>
                <a:hlinkClick r:id="rId15"/>
              </a:rPr>
              <a:t>aims-get-100-energy-renewable-sources-by-2035-2022-02-</a:t>
            </a:r>
            <a:r>
              <a:rPr dirty="0" u="sng" sz="900">
                <a:solidFill>
                  <a:srgbClr val="0F4277"/>
                </a:solidFill>
                <a:uFill>
                  <a:solidFill>
                    <a:srgbClr val="0F4277"/>
                  </a:solidFill>
                </a:uFill>
                <a:latin typeface="Arial MT"/>
                <a:cs typeface="Arial MT"/>
                <a:hlinkClick r:id="rId15"/>
              </a:rPr>
              <a:t>28/</a:t>
            </a:r>
            <a:r>
              <a:rPr dirty="0" sz="900" spc="110">
                <a:solidFill>
                  <a:srgbClr val="0F4277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(Accessed:</a:t>
            </a:r>
            <a:r>
              <a:rPr dirty="0" sz="900" spc="7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March</a:t>
            </a:r>
            <a:r>
              <a:rPr dirty="0" sz="900" spc="6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8,</a:t>
            </a:r>
            <a:r>
              <a:rPr dirty="0" sz="900" spc="7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 spc="-10">
                <a:solidFill>
                  <a:srgbClr val="03234D"/>
                </a:solidFill>
                <a:latin typeface="Arial MT"/>
                <a:cs typeface="Arial MT"/>
              </a:rPr>
              <a:t>2023).</a:t>
            </a:r>
            <a:endParaRPr sz="900">
              <a:latin typeface="Arial MT"/>
              <a:cs typeface="Arial MT"/>
            </a:endParaRPr>
          </a:p>
          <a:p>
            <a:pPr marL="298450" marR="1235710">
              <a:lnSpc>
                <a:spcPct val="100000"/>
              </a:lnSpc>
            </a:pP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Thomton, M.</a:t>
            </a:r>
            <a:r>
              <a:rPr dirty="0" sz="900" spc="-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(2023)</a:t>
            </a:r>
            <a:r>
              <a:rPr dirty="0" sz="900" spc="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China</a:t>
            </a:r>
            <a:r>
              <a:rPr dirty="0" sz="900" spc="1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drives global</a:t>
            </a:r>
            <a:r>
              <a:rPr dirty="0" sz="900" spc="1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wind</a:t>
            </a:r>
            <a:r>
              <a:rPr dirty="0" sz="900" spc="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turbine orders</a:t>
            </a:r>
            <a:r>
              <a:rPr dirty="0" sz="900" spc="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to</a:t>
            </a:r>
            <a:r>
              <a:rPr dirty="0" sz="900" spc="-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new record in 2022,</a:t>
            </a:r>
            <a:r>
              <a:rPr dirty="0" sz="900" spc="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Wood</a:t>
            </a:r>
            <a:r>
              <a:rPr dirty="0" sz="900" spc="-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Mackenzie.</a:t>
            </a:r>
            <a:r>
              <a:rPr dirty="0" sz="900" spc="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 spc="-10">
                <a:solidFill>
                  <a:srgbClr val="03234D"/>
                </a:solidFill>
                <a:latin typeface="Arial MT"/>
                <a:cs typeface="Arial MT"/>
              </a:rPr>
              <a:t>WoodMac.Site.Features.Shared.ViewModels.Metadata.Publisher.</a:t>
            </a:r>
            <a:r>
              <a:rPr dirty="0" sz="900" spc="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Available</a:t>
            </a:r>
            <a:r>
              <a:rPr dirty="0" sz="900" spc="1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 spc="-25">
                <a:solidFill>
                  <a:srgbClr val="03234D"/>
                </a:solidFill>
                <a:latin typeface="Arial MT"/>
                <a:cs typeface="Arial MT"/>
              </a:rPr>
              <a:t>at: </a:t>
            </a:r>
            <a:r>
              <a:rPr dirty="0" u="sng" sz="900" spc="-10">
                <a:solidFill>
                  <a:srgbClr val="0F4277"/>
                </a:solidFill>
                <a:uFill>
                  <a:solidFill>
                    <a:srgbClr val="0F4277"/>
                  </a:solidFill>
                </a:uFill>
                <a:latin typeface="Arial MT"/>
                <a:cs typeface="Arial MT"/>
                <a:hlinkClick r:id="rId16"/>
              </a:rPr>
              <a:t>https://www.woodmac.com/press-releases/china-drives-global-wind-turbine-orders-to-new-record-in-</a:t>
            </a:r>
            <a:r>
              <a:rPr dirty="0" u="sng" sz="900">
                <a:solidFill>
                  <a:srgbClr val="0F4277"/>
                </a:solidFill>
                <a:uFill>
                  <a:solidFill>
                    <a:srgbClr val="0F4277"/>
                  </a:solidFill>
                </a:uFill>
                <a:latin typeface="Arial MT"/>
                <a:cs typeface="Arial MT"/>
                <a:hlinkClick r:id="rId16"/>
              </a:rPr>
              <a:t>2022/</a:t>
            </a:r>
            <a:r>
              <a:rPr dirty="0" sz="900" spc="165">
                <a:solidFill>
                  <a:srgbClr val="0F4277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(Accessed:</a:t>
            </a:r>
            <a:r>
              <a:rPr dirty="0" sz="900" spc="14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March</a:t>
            </a:r>
            <a:r>
              <a:rPr dirty="0" sz="900" spc="1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8,</a:t>
            </a:r>
            <a:r>
              <a:rPr dirty="0" sz="900" spc="1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 spc="-10">
                <a:solidFill>
                  <a:srgbClr val="03234D"/>
                </a:solidFill>
                <a:latin typeface="Arial MT"/>
                <a:cs typeface="Arial MT"/>
              </a:rPr>
              <a:t>2023).</a:t>
            </a:r>
            <a:endParaRPr sz="900">
              <a:latin typeface="Arial MT"/>
              <a:cs typeface="Arial MT"/>
            </a:endParaRPr>
          </a:p>
          <a:p>
            <a:pPr marL="298450" marR="5080">
              <a:lnSpc>
                <a:spcPct val="100000"/>
              </a:lnSpc>
            </a:pP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Vaziri,</a:t>
            </a:r>
            <a:r>
              <a:rPr dirty="0" sz="900" spc="-1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O.</a:t>
            </a:r>
            <a:r>
              <a:rPr dirty="0" sz="900" spc="-1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(2023) Bloomberg European</a:t>
            </a:r>
            <a:r>
              <a:rPr dirty="0" sz="900" spc="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Industrials</a:t>
            </a:r>
            <a:r>
              <a:rPr dirty="0" sz="900" spc="-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Overview,</a:t>
            </a:r>
            <a:r>
              <a:rPr dirty="0" sz="900" spc="1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Bloomberg Intelligence. Bloomberg .</a:t>
            </a:r>
            <a:r>
              <a:rPr dirty="0" sz="900" spc="-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Available</a:t>
            </a:r>
            <a:r>
              <a:rPr dirty="0" sz="900" spc="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at:</a:t>
            </a:r>
            <a:r>
              <a:rPr dirty="0" sz="900" spc="1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u="sng" sz="900" spc="-10">
                <a:solidFill>
                  <a:srgbClr val="0F4277"/>
                </a:solidFill>
                <a:uFill>
                  <a:solidFill>
                    <a:srgbClr val="0F4277"/>
                  </a:solidFill>
                </a:uFill>
                <a:latin typeface="Arial MT"/>
                <a:cs typeface="Arial MT"/>
                <a:hlinkClick r:id="rId17"/>
              </a:rPr>
              <a:t>file:///C:/blp/data/2023%20Outlook%20Europe%20Industrials.html</a:t>
            </a:r>
            <a:r>
              <a:rPr dirty="0" sz="900" spc="30">
                <a:solidFill>
                  <a:srgbClr val="0F4277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(Accessed:</a:t>
            </a:r>
            <a:r>
              <a:rPr dirty="0" sz="900" spc="-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March</a:t>
            </a:r>
            <a:r>
              <a:rPr dirty="0" sz="900" spc="-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3,</a:t>
            </a:r>
            <a:r>
              <a:rPr dirty="0" sz="900" spc="-10">
                <a:solidFill>
                  <a:srgbClr val="03234D"/>
                </a:solidFill>
                <a:latin typeface="Arial MT"/>
                <a:cs typeface="Arial MT"/>
              </a:rPr>
              <a:t> 2023).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Vaziri,</a:t>
            </a:r>
            <a:r>
              <a:rPr dirty="0" sz="900" spc="-1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O.</a:t>
            </a:r>
            <a:r>
              <a:rPr dirty="0" sz="900" spc="-1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(2023) Siemens</a:t>
            </a:r>
            <a:r>
              <a:rPr dirty="0" sz="900" spc="-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Company</a:t>
            </a:r>
            <a:r>
              <a:rPr dirty="0" sz="900" spc="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Outlook,</a:t>
            </a:r>
            <a:r>
              <a:rPr dirty="0" sz="900" spc="-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Bloomberg</a:t>
            </a:r>
            <a:r>
              <a:rPr dirty="0" sz="900" spc="-1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Intelligence.</a:t>
            </a:r>
            <a:r>
              <a:rPr dirty="0" sz="900" spc="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Bloomberg. Available</a:t>
            </a:r>
            <a:r>
              <a:rPr dirty="0" sz="900" spc="-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at:</a:t>
            </a:r>
            <a:r>
              <a:rPr dirty="0" sz="900" spc="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u="sng" sz="900" spc="-10">
                <a:solidFill>
                  <a:srgbClr val="0F4277"/>
                </a:solidFill>
                <a:uFill>
                  <a:solidFill>
                    <a:srgbClr val="0F4277"/>
                  </a:solidFill>
                </a:uFill>
                <a:latin typeface="Arial MT"/>
                <a:cs typeface="Arial MT"/>
                <a:hlinkClick r:id="rId18"/>
              </a:rPr>
              <a:t>file:///C:/blp/data/Siemens%20Company%20Outlook.html</a:t>
            </a:r>
            <a:r>
              <a:rPr dirty="0" sz="900" spc="25">
                <a:solidFill>
                  <a:srgbClr val="0F4277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(Accessed:</a:t>
            </a:r>
            <a:r>
              <a:rPr dirty="0" sz="900" spc="-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March</a:t>
            </a:r>
            <a:r>
              <a:rPr dirty="0" sz="900" spc="-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1,</a:t>
            </a:r>
            <a:r>
              <a:rPr dirty="0" sz="900" spc="-10">
                <a:solidFill>
                  <a:srgbClr val="03234D"/>
                </a:solidFill>
                <a:latin typeface="Arial MT"/>
                <a:cs typeface="Arial MT"/>
              </a:rPr>
              <a:t> 2023).</a:t>
            </a:r>
            <a:endParaRPr sz="900">
              <a:latin typeface="Arial MT"/>
              <a:cs typeface="Arial MT"/>
            </a:endParaRPr>
          </a:p>
          <a:p>
            <a:pPr marL="298450" marR="243204">
              <a:lnSpc>
                <a:spcPct val="100000"/>
              </a:lnSpc>
            </a:pP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Vestas</a:t>
            </a:r>
            <a:r>
              <a:rPr dirty="0" sz="900" spc="1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(2022)</a:t>
            </a:r>
            <a:r>
              <a:rPr dirty="0" sz="900" spc="13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Vestas.</a:t>
            </a:r>
            <a:r>
              <a:rPr dirty="0" sz="900" spc="1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Available</a:t>
            </a:r>
            <a:r>
              <a:rPr dirty="0" sz="900" spc="1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at:</a:t>
            </a:r>
            <a:r>
              <a:rPr dirty="0" sz="900" spc="125">
                <a:solidFill>
                  <a:srgbClr val="03234D"/>
                </a:solidFill>
                <a:latin typeface="Arial MT"/>
                <a:cs typeface="Arial MT"/>
              </a:rPr>
              <a:t>  </a:t>
            </a:r>
            <a:r>
              <a:rPr dirty="0" u="sng" sz="900" spc="-10">
                <a:solidFill>
                  <a:srgbClr val="0F4277"/>
                </a:solidFill>
                <a:uFill>
                  <a:solidFill>
                    <a:srgbClr val="0F4277"/>
                  </a:solidFill>
                </a:uFill>
                <a:latin typeface="Arial MT"/>
                <a:cs typeface="Arial MT"/>
                <a:hlinkClick r:id="rId19"/>
              </a:rPr>
              <a:t>https://www.vestas.com/content/dam/vestas-com/global/en/investor/reports-and-presentations/financial/2021/vestas-annual-report-2021.pdf.coredownload.inline.pdf</a:t>
            </a:r>
            <a:r>
              <a:rPr dirty="0" sz="900" spc="-10">
                <a:solidFill>
                  <a:srgbClr val="0F4277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(Accessed:</a:t>
            </a:r>
            <a:r>
              <a:rPr dirty="0" sz="90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March</a:t>
            </a:r>
            <a:r>
              <a:rPr dirty="0" sz="90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12,</a:t>
            </a:r>
            <a:r>
              <a:rPr dirty="0" sz="90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 spc="-10">
                <a:solidFill>
                  <a:srgbClr val="03234D"/>
                </a:solidFill>
                <a:latin typeface="Arial MT"/>
                <a:cs typeface="Arial MT"/>
              </a:rPr>
              <a:t>2023).</a:t>
            </a:r>
            <a:endParaRPr sz="900">
              <a:latin typeface="Arial MT"/>
              <a:cs typeface="Arial MT"/>
            </a:endParaRPr>
          </a:p>
          <a:p>
            <a:pPr marL="298450">
              <a:lnSpc>
                <a:spcPct val="100000"/>
              </a:lnSpc>
            </a:pP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Vestas</a:t>
            </a:r>
            <a:r>
              <a:rPr dirty="0" sz="90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(2022)</a:t>
            </a:r>
            <a:r>
              <a:rPr dirty="0" sz="900" spc="-1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Vestas.</a:t>
            </a:r>
            <a:r>
              <a:rPr dirty="0" sz="900" spc="-1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Available</a:t>
            </a:r>
            <a:r>
              <a:rPr dirty="0" sz="900" spc="-1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at:</a:t>
            </a:r>
            <a:r>
              <a:rPr dirty="0" sz="90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u="sng" sz="900">
                <a:solidFill>
                  <a:srgbClr val="0F4277"/>
                </a:solidFill>
                <a:uFill>
                  <a:solidFill>
                    <a:srgbClr val="0F4277"/>
                  </a:solidFill>
                </a:uFill>
                <a:latin typeface="Arial MT"/>
                <a:cs typeface="Arial MT"/>
                <a:hlinkClick r:id="rId20"/>
              </a:rPr>
              <a:t>Vestas</a:t>
            </a:r>
            <a:r>
              <a:rPr dirty="0" u="sng" sz="900" spc="-15">
                <a:solidFill>
                  <a:srgbClr val="0F4277"/>
                </a:solidFill>
                <a:uFill>
                  <a:solidFill>
                    <a:srgbClr val="0F4277"/>
                  </a:solidFill>
                </a:uFill>
                <a:latin typeface="Arial MT"/>
                <a:cs typeface="Arial MT"/>
                <a:hlinkClick r:id="rId20"/>
              </a:rPr>
              <a:t> </a:t>
            </a:r>
            <a:r>
              <a:rPr dirty="0" u="sng" sz="900">
                <a:solidFill>
                  <a:srgbClr val="0F4277"/>
                </a:solidFill>
                <a:uFill>
                  <a:solidFill>
                    <a:srgbClr val="0F4277"/>
                  </a:solidFill>
                </a:uFill>
                <a:latin typeface="Arial MT"/>
                <a:cs typeface="Arial MT"/>
                <a:hlinkClick r:id="rId20"/>
              </a:rPr>
              <a:t>Annual</a:t>
            </a:r>
            <a:r>
              <a:rPr dirty="0" u="sng" sz="900" spc="-15">
                <a:solidFill>
                  <a:srgbClr val="0F4277"/>
                </a:solidFill>
                <a:uFill>
                  <a:solidFill>
                    <a:srgbClr val="0F4277"/>
                  </a:solidFill>
                </a:uFill>
                <a:latin typeface="Arial MT"/>
                <a:cs typeface="Arial MT"/>
                <a:hlinkClick r:id="rId20"/>
              </a:rPr>
              <a:t> </a:t>
            </a:r>
            <a:r>
              <a:rPr dirty="0" u="sng" sz="900">
                <a:solidFill>
                  <a:srgbClr val="0F4277"/>
                </a:solidFill>
                <a:uFill>
                  <a:solidFill>
                    <a:srgbClr val="0F4277"/>
                  </a:solidFill>
                </a:uFill>
                <a:latin typeface="Arial MT"/>
                <a:cs typeface="Arial MT"/>
                <a:hlinkClick r:id="rId20"/>
              </a:rPr>
              <a:t>Report</a:t>
            </a:r>
            <a:r>
              <a:rPr dirty="0" u="sng" sz="900" spc="-15">
                <a:solidFill>
                  <a:srgbClr val="0F4277"/>
                </a:solidFill>
                <a:uFill>
                  <a:solidFill>
                    <a:srgbClr val="0F4277"/>
                  </a:solidFill>
                </a:uFill>
                <a:latin typeface="Arial MT"/>
                <a:cs typeface="Arial MT"/>
                <a:hlinkClick r:id="rId20"/>
              </a:rPr>
              <a:t> </a:t>
            </a:r>
            <a:r>
              <a:rPr dirty="0" u="sng" sz="900">
                <a:solidFill>
                  <a:srgbClr val="0F4277"/>
                </a:solidFill>
                <a:uFill>
                  <a:solidFill>
                    <a:srgbClr val="0F4277"/>
                  </a:solidFill>
                </a:uFill>
                <a:latin typeface="Arial MT"/>
                <a:cs typeface="Arial MT"/>
                <a:hlinkClick r:id="rId20"/>
              </a:rPr>
              <a:t>2022</a:t>
            </a:r>
            <a:r>
              <a:rPr dirty="0" u="sng" sz="900" spc="-15">
                <a:solidFill>
                  <a:srgbClr val="0F4277"/>
                </a:solidFill>
                <a:uFill>
                  <a:solidFill>
                    <a:srgbClr val="0F4277"/>
                  </a:solidFill>
                </a:uFill>
                <a:latin typeface="Arial MT"/>
                <a:cs typeface="Arial MT"/>
                <a:hlinkClick r:id="rId20"/>
              </a:rPr>
              <a:t> </a:t>
            </a:r>
            <a:r>
              <a:rPr dirty="0" u="sng" sz="900">
                <a:solidFill>
                  <a:srgbClr val="0F4277"/>
                </a:solidFill>
                <a:uFill>
                  <a:solidFill>
                    <a:srgbClr val="0F4277"/>
                  </a:solidFill>
                </a:uFill>
                <a:latin typeface="Arial MT"/>
                <a:cs typeface="Arial MT"/>
                <a:hlinkClick r:id="rId20"/>
              </a:rPr>
              <a:t>(1).pdf</a:t>
            </a:r>
            <a:r>
              <a:rPr dirty="0" sz="900" spc="-15">
                <a:solidFill>
                  <a:srgbClr val="0F4277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(Accessed:</a:t>
            </a:r>
            <a:r>
              <a:rPr dirty="0" sz="90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March</a:t>
            </a:r>
            <a:r>
              <a:rPr dirty="0" sz="900" spc="-1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12,</a:t>
            </a:r>
            <a:r>
              <a:rPr dirty="0" sz="90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 spc="-10">
                <a:solidFill>
                  <a:srgbClr val="03234D"/>
                </a:solidFill>
                <a:latin typeface="Arial MT"/>
                <a:cs typeface="Arial MT"/>
              </a:rPr>
              <a:t>2023).</a:t>
            </a:r>
            <a:endParaRPr sz="900">
              <a:latin typeface="Arial MT"/>
              <a:cs typeface="Arial MT"/>
            </a:endParaRPr>
          </a:p>
          <a:p>
            <a:pPr marL="298450">
              <a:lnSpc>
                <a:spcPct val="100000"/>
              </a:lnSpc>
            </a:pP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Vestas</a:t>
            </a:r>
            <a:r>
              <a:rPr dirty="0" sz="900" spc="-1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(2023). Vestas.</a:t>
            </a:r>
            <a:r>
              <a:rPr dirty="0" sz="900" spc="-1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[online]</a:t>
            </a:r>
            <a:r>
              <a:rPr dirty="0" sz="900" spc="-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  <a:hlinkClick r:id="rId21"/>
              </a:rPr>
              <a:t>www.vestas.com.</a:t>
            </a:r>
            <a:r>
              <a:rPr dirty="0" sz="900" spc="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Available at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:</a:t>
            </a:r>
            <a:r>
              <a:rPr dirty="0" sz="900" spc="-1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u="sng" sz="900" spc="-10">
                <a:solidFill>
                  <a:srgbClr val="0F4277"/>
                </a:solidFill>
                <a:uFill>
                  <a:solidFill>
                    <a:srgbClr val="0F4277"/>
                  </a:solidFill>
                </a:uFill>
                <a:latin typeface="Arial MT"/>
                <a:cs typeface="Arial MT"/>
                <a:hlinkClick r:id="rId22"/>
              </a:rPr>
              <a:t>https://www.vestas.com/en</a:t>
            </a:r>
            <a:r>
              <a:rPr dirty="0" sz="900" spc="15">
                <a:solidFill>
                  <a:srgbClr val="0F4277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(Accessed:</a:t>
            </a:r>
            <a:r>
              <a:rPr dirty="0" sz="900" spc="-1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March</a:t>
            </a:r>
            <a:r>
              <a:rPr dirty="0" sz="900" spc="-1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12,</a:t>
            </a:r>
            <a:r>
              <a:rPr dirty="0" sz="900" spc="-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900" spc="-10">
                <a:solidFill>
                  <a:srgbClr val="010027"/>
                </a:solidFill>
                <a:latin typeface="Arial MT"/>
                <a:cs typeface="Arial MT"/>
              </a:rPr>
              <a:t>2023).</a:t>
            </a:r>
            <a:endParaRPr sz="900">
              <a:latin typeface="Arial MT"/>
              <a:cs typeface="Arial MT"/>
            </a:endParaRPr>
          </a:p>
          <a:p>
            <a:pPr marL="298450" marR="1899920">
              <a:lnSpc>
                <a:spcPct val="100000"/>
              </a:lnSpc>
            </a:pP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WINDExchange.</a:t>
            </a:r>
            <a:r>
              <a:rPr dirty="0" sz="90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(n.d.).</a:t>
            </a:r>
            <a:r>
              <a:rPr dirty="0" sz="90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WINDExchange:</a:t>
            </a:r>
            <a:r>
              <a:rPr dirty="0" sz="90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Production</a:t>
            </a:r>
            <a:r>
              <a:rPr dirty="0" sz="90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Tax</a:t>
            </a:r>
            <a:r>
              <a:rPr dirty="0" sz="900" spc="-4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Credit</a:t>
            </a:r>
            <a:r>
              <a:rPr dirty="0" sz="90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and</a:t>
            </a:r>
            <a:r>
              <a:rPr dirty="0" sz="90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Investment</a:t>
            </a:r>
            <a:r>
              <a:rPr dirty="0" sz="90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Tax</a:t>
            </a:r>
            <a:r>
              <a:rPr dirty="0" sz="900" spc="-4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Credit</a:t>
            </a:r>
            <a:r>
              <a:rPr dirty="0" sz="90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for</a:t>
            </a:r>
            <a:r>
              <a:rPr dirty="0" sz="90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Wind.</a:t>
            </a:r>
            <a:r>
              <a:rPr dirty="0" sz="90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[online]</a:t>
            </a:r>
            <a:r>
              <a:rPr dirty="0" sz="90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Available</a:t>
            </a:r>
            <a:r>
              <a:rPr dirty="0" sz="90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at:</a:t>
            </a:r>
            <a:r>
              <a:rPr dirty="0" sz="90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u="sng" sz="900" spc="-10">
                <a:solidFill>
                  <a:srgbClr val="0F4277"/>
                </a:solidFill>
                <a:uFill>
                  <a:solidFill>
                    <a:srgbClr val="0F4277"/>
                  </a:solidFill>
                </a:uFill>
                <a:latin typeface="Arial MT"/>
                <a:cs typeface="Arial MT"/>
                <a:hlinkClick r:id="rId23"/>
              </a:rPr>
              <a:t>https://windexchange.energy.gov/projects/tax-</a:t>
            </a:r>
            <a:r>
              <a:rPr dirty="0" sz="900" spc="-10">
                <a:solidFill>
                  <a:srgbClr val="0F4277"/>
                </a:solidFill>
                <a:latin typeface="Arial MT"/>
                <a:cs typeface="Arial MT"/>
              </a:rPr>
              <a:t> </a:t>
            </a:r>
            <a:r>
              <a:rPr dirty="0" u="sng" sz="900" spc="-10">
                <a:solidFill>
                  <a:srgbClr val="0F4277"/>
                </a:solidFill>
                <a:uFill>
                  <a:solidFill>
                    <a:srgbClr val="0F4277"/>
                  </a:solidFill>
                </a:uFill>
                <a:latin typeface="Arial MT"/>
                <a:cs typeface="Arial MT"/>
                <a:hlinkClick r:id="rId23"/>
              </a:rPr>
              <a:t>credits#:~:text=The%20Production%20Tax%20Credit%20</a:t>
            </a:r>
            <a:r>
              <a:rPr dirty="0" sz="900" spc="110">
                <a:solidFill>
                  <a:srgbClr val="0F4277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(Accessed:</a:t>
            </a:r>
            <a:r>
              <a:rPr dirty="0" sz="900" spc="7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8</a:t>
            </a:r>
            <a:r>
              <a:rPr dirty="0" sz="900" spc="7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March</a:t>
            </a:r>
            <a:r>
              <a:rPr dirty="0" sz="900" spc="6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 spc="-10">
                <a:solidFill>
                  <a:srgbClr val="03234D"/>
                </a:solidFill>
                <a:latin typeface="Arial MT"/>
                <a:cs typeface="Arial MT"/>
              </a:rPr>
              <a:t>2023)</a:t>
            </a:r>
            <a:endParaRPr sz="900">
              <a:latin typeface="Arial MT"/>
              <a:cs typeface="Arial MT"/>
            </a:endParaRPr>
          </a:p>
          <a:p>
            <a:pPr marL="298450">
              <a:lnSpc>
                <a:spcPct val="100000"/>
              </a:lnSpc>
            </a:pP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Wood</a:t>
            </a:r>
            <a:r>
              <a:rPr dirty="0" sz="90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Mackenzie (2022).</a:t>
            </a:r>
            <a:r>
              <a:rPr dirty="0" sz="900" spc="-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Electric</a:t>
            </a:r>
            <a:r>
              <a:rPr dirty="0" sz="900" spc="-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Vehicles: What</a:t>
            </a:r>
            <a:r>
              <a:rPr dirty="0" sz="900" spc="-1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you</a:t>
            </a:r>
            <a:r>
              <a:rPr dirty="0" sz="900" spc="1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need</a:t>
            </a:r>
            <a:r>
              <a:rPr dirty="0" sz="900" spc="-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to</a:t>
            </a:r>
            <a:r>
              <a:rPr dirty="0" sz="900" spc="-1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know.</a:t>
            </a:r>
            <a:r>
              <a:rPr dirty="0" sz="900" spc="1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[online] Available at:</a:t>
            </a:r>
            <a:r>
              <a:rPr dirty="0" sz="900" spc="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u="sng" sz="900" spc="-10">
                <a:solidFill>
                  <a:srgbClr val="0F4277"/>
                </a:solidFill>
                <a:uFill>
                  <a:solidFill>
                    <a:srgbClr val="0F4277"/>
                  </a:solidFill>
                </a:uFill>
                <a:latin typeface="Arial MT"/>
                <a:cs typeface="Arial MT"/>
                <a:hlinkClick r:id="rId24"/>
              </a:rPr>
              <a:t>https://www.woodmac.com/market-insights/topics/electric-</a:t>
            </a:r>
            <a:r>
              <a:rPr dirty="0" u="sng" sz="900">
                <a:solidFill>
                  <a:srgbClr val="0F4277"/>
                </a:solidFill>
                <a:uFill>
                  <a:solidFill>
                    <a:srgbClr val="0F4277"/>
                  </a:solidFill>
                </a:uFill>
                <a:latin typeface="Arial MT"/>
                <a:cs typeface="Arial MT"/>
                <a:hlinkClick r:id="rId24"/>
              </a:rPr>
              <a:t>vehicles/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.</a:t>
            </a:r>
            <a:r>
              <a:rPr dirty="0" sz="900" spc="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(Accessed: 8</a:t>
            </a:r>
            <a:r>
              <a:rPr dirty="0" sz="900" spc="-1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March</a:t>
            </a:r>
            <a:r>
              <a:rPr dirty="0" sz="900" spc="-10">
                <a:solidFill>
                  <a:srgbClr val="03234D"/>
                </a:solidFill>
                <a:latin typeface="Arial MT"/>
                <a:cs typeface="Arial MT"/>
              </a:rPr>
              <a:t> 2023)</a:t>
            </a:r>
            <a:endParaRPr sz="900">
              <a:latin typeface="Arial MT"/>
              <a:cs typeface="Arial MT"/>
            </a:endParaRPr>
          </a:p>
          <a:p>
            <a:pPr marL="298450" marR="626110">
              <a:lnSpc>
                <a:spcPct val="100000"/>
              </a:lnSpc>
              <a:spcBef>
                <a:spcPts val="5"/>
              </a:spcBef>
            </a:pP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Wood</a:t>
            </a:r>
            <a:r>
              <a:rPr dirty="0" sz="900" spc="-1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Mackenzie</a:t>
            </a:r>
            <a:r>
              <a:rPr dirty="0" sz="900" spc="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(2023) Renewable</a:t>
            </a:r>
            <a:r>
              <a:rPr dirty="0" sz="900" spc="1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Power</a:t>
            </a:r>
            <a:r>
              <a:rPr dirty="0" sz="900" spc="1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Competitiveness</a:t>
            </a:r>
            <a:r>
              <a:rPr dirty="0" sz="900" spc="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in</a:t>
            </a:r>
            <a:r>
              <a:rPr dirty="0" sz="900" spc="-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Asia</a:t>
            </a:r>
            <a:r>
              <a:rPr dirty="0" sz="900" spc="-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Pacific</a:t>
            </a:r>
            <a:r>
              <a:rPr dirty="0" sz="900" spc="-1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worsened</a:t>
            </a:r>
            <a:r>
              <a:rPr dirty="0" sz="900" spc="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in</a:t>
            </a:r>
            <a:r>
              <a:rPr dirty="0" sz="900" spc="-1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2022, Wood</a:t>
            </a:r>
            <a:r>
              <a:rPr dirty="0" sz="900" spc="-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Mackenzie.</a:t>
            </a:r>
            <a:r>
              <a:rPr dirty="0" sz="900" spc="1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 spc="-10">
                <a:solidFill>
                  <a:srgbClr val="03234D"/>
                </a:solidFill>
                <a:latin typeface="Arial MT"/>
                <a:cs typeface="Arial MT"/>
              </a:rPr>
              <a:t>WoodMac.Site.Features.Shared.ViewModels.Metadata.Publisher.</a:t>
            </a:r>
            <a:r>
              <a:rPr dirty="0" sz="900" spc="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Available </a:t>
            </a:r>
            <a:r>
              <a:rPr dirty="0" sz="900" spc="-25">
                <a:solidFill>
                  <a:srgbClr val="03234D"/>
                </a:solidFill>
                <a:latin typeface="Arial MT"/>
                <a:cs typeface="Arial MT"/>
              </a:rPr>
              <a:t>at: </a:t>
            </a:r>
            <a:r>
              <a:rPr dirty="0" u="sng" sz="900" spc="-10">
                <a:solidFill>
                  <a:srgbClr val="0F4277"/>
                </a:solidFill>
                <a:uFill>
                  <a:solidFill>
                    <a:srgbClr val="0F4277"/>
                  </a:solidFill>
                </a:uFill>
                <a:latin typeface="Arial MT"/>
                <a:cs typeface="Arial MT"/>
                <a:hlinkClick r:id="rId25"/>
              </a:rPr>
              <a:t>https://www.woodmac.com/press-releases/renewable-power-competitiveness-in-asia-pacific-worsened-in-</a:t>
            </a:r>
            <a:r>
              <a:rPr dirty="0" u="sng" sz="900">
                <a:solidFill>
                  <a:srgbClr val="0F4277"/>
                </a:solidFill>
                <a:uFill>
                  <a:solidFill>
                    <a:srgbClr val="0F4277"/>
                  </a:solidFill>
                </a:uFill>
                <a:latin typeface="Arial MT"/>
                <a:cs typeface="Arial MT"/>
                <a:hlinkClick r:id="rId25"/>
              </a:rPr>
              <a:t>2022/</a:t>
            </a:r>
            <a:r>
              <a:rPr dirty="0" sz="900" spc="175">
                <a:solidFill>
                  <a:srgbClr val="0F4277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(Accessed:</a:t>
            </a:r>
            <a:r>
              <a:rPr dirty="0" sz="900" spc="13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March</a:t>
            </a:r>
            <a:r>
              <a:rPr dirty="0" sz="900" spc="14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8,</a:t>
            </a:r>
            <a:r>
              <a:rPr dirty="0" sz="900" spc="1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 spc="-10">
                <a:solidFill>
                  <a:srgbClr val="03234D"/>
                </a:solidFill>
                <a:latin typeface="Arial MT"/>
                <a:cs typeface="Arial MT"/>
              </a:rPr>
              <a:t>2023).</a:t>
            </a:r>
            <a:endParaRPr sz="900">
              <a:latin typeface="Arial MT"/>
              <a:cs typeface="Arial MT"/>
            </a:endParaRPr>
          </a:p>
          <a:p>
            <a:pPr marL="298450" marR="324485">
              <a:lnSpc>
                <a:spcPct val="100000"/>
              </a:lnSpc>
            </a:pP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Wood</a:t>
            </a:r>
            <a:r>
              <a:rPr dirty="0" sz="90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Mackenzie</a:t>
            </a:r>
            <a:r>
              <a:rPr dirty="0" sz="900" spc="-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(2023).</a:t>
            </a:r>
            <a:r>
              <a:rPr dirty="0" sz="900" spc="-1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US</a:t>
            </a:r>
            <a:r>
              <a:rPr dirty="0" sz="900" spc="-1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microgrid</a:t>
            </a:r>
            <a:r>
              <a:rPr dirty="0" sz="900" spc="-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market</a:t>
            </a:r>
            <a:r>
              <a:rPr dirty="0" sz="900" spc="-1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develops</a:t>
            </a:r>
            <a:r>
              <a:rPr dirty="0" sz="900" spc="-1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at</a:t>
            </a:r>
            <a:r>
              <a:rPr dirty="0" sz="900" spc="-1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rapid</a:t>
            </a:r>
            <a:r>
              <a:rPr dirty="0" sz="900" spc="-1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pace,</a:t>
            </a:r>
            <a:r>
              <a:rPr dirty="0" sz="900" spc="-1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with</a:t>
            </a:r>
            <a:r>
              <a:rPr dirty="0" sz="900" spc="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capacity</a:t>
            </a:r>
            <a:r>
              <a:rPr dirty="0" sz="900" spc="-1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reaching</a:t>
            </a:r>
            <a:r>
              <a:rPr dirty="0" sz="900" spc="-1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10</a:t>
            </a:r>
            <a:r>
              <a:rPr dirty="0" sz="90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GW</a:t>
            </a:r>
            <a:r>
              <a:rPr dirty="0" sz="900" spc="-1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in</a:t>
            </a:r>
            <a:r>
              <a:rPr dirty="0" sz="900" spc="-1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2022.</a:t>
            </a:r>
            <a:r>
              <a:rPr dirty="0" sz="900" spc="-1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[online]</a:t>
            </a:r>
            <a:r>
              <a:rPr dirty="0" sz="900" spc="-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  <a:hlinkClick r:id="rId26"/>
              </a:rPr>
              <a:t>www.woodmac.com.</a:t>
            </a:r>
            <a:r>
              <a:rPr dirty="0" sz="900" spc="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Available</a:t>
            </a:r>
            <a:r>
              <a:rPr dirty="0" sz="900" spc="-1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at:</a:t>
            </a:r>
            <a:r>
              <a:rPr dirty="0" sz="900" spc="-1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u="sng" sz="900" spc="-10">
                <a:solidFill>
                  <a:srgbClr val="0F4277"/>
                </a:solidFill>
                <a:uFill>
                  <a:solidFill>
                    <a:srgbClr val="0F4277"/>
                  </a:solidFill>
                </a:uFill>
                <a:latin typeface="Arial MT"/>
                <a:cs typeface="Arial MT"/>
                <a:hlinkClick r:id="rId27"/>
              </a:rPr>
              <a:t>https://www.woodmac.com/press-releases/us-</a:t>
            </a:r>
            <a:r>
              <a:rPr dirty="0" sz="900" spc="-10">
                <a:solidFill>
                  <a:srgbClr val="0F4277"/>
                </a:solidFill>
                <a:latin typeface="Arial MT"/>
                <a:cs typeface="Arial MT"/>
              </a:rPr>
              <a:t> </a:t>
            </a:r>
            <a:r>
              <a:rPr dirty="0" u="sng" sz="900" spc="-10">
                <a:solidFill>
                  <a:srgbClr val="0F4277"/>
                </a:solidFill>
                <a:uFill>
                  <a:solidFill>
                    <a:srgbClr val="0F4277"/>
                  </a:solidFill>
                </a:uFill>
                <a:latin typeface="Arial MT"/>
                <a:cs typeface="Arial MT"/>
                <a:hlinkClick r:id="rId27"/>
              </a:rPr>
              <a:t>microgrid-market-develops-at-rapid-pace-</a:t>
            </a:r>
            <a:r>
              <a:rPr dirty="0" u="sng" sz="900">
                <a:solidFill>
                  <a:srgbClr val="0F4277"/>
                </a:solidFill>
                <a:uFill>
                  <a:solidFill>
                    <a:srgbClr val="0F4277"/>
                  </a:solidFill>
                </a:uFill>
                <a:latin typeface="Arial MT"/>
                <a:cs typeface="Arial MT"/>
                <a:hlinkClick r:id="rId27"/>
              </a:rPr>
              <a:t>-</a:t>
            </a:r>
            <a:r>
              <a:rPr dirty="0" u="sng" sz="900" spc="-10">
                <a:solidFill>
                  <a:srgbClr val="0F4277"/>
                </a:solidFill>
                <a:uFill>
                  <a:solidFill>
                    <a:srgbClr val="0F4277"/>
                  </a:solidFill>
                </a:uFill>
                <a:latin typeface="Arial MT"/>
                <a:cs typeface="Arial MT"/>
                <a:hlinkClick r:id="rId27"/>
              </a:rPr>
              <a:t>with-capacity-reaching-10-gw-in-</a:t>
            </a:r>
            <a:r>
              <a:rPr dirty="0" u="sng" sz="900">
                <a:solidFill>
                  <a:srgbClr val="0F4277"/>
                </a:solidFill>
                <a:uFill>
                  <a:solidFill>
                    <a:srgbClr val="0F4277"/>
                  </a:solidFill>
                </a:uFill>
                <a:latin typeface="Arial MT"/>
                <a:cs typeface="Arial MT"/>
                <a:hlinkClick r:id="rId27"/>
              </a:rPr>
              <a:t>2022/</a:t>
            </a:r>
            <a:r>
              <a:rPr dirty="0" sz="900" spc="95">
                <a:solidFill>
                  <a:srgbClr val="0F4277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(Accessed:</a:t>
            </a:r>
            <a:r>
              <a:rPr dirty="0" sz="900" spc="6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Accessed</a:t>
            </a:r>
            <a:r>
              <a:rPr dirty="0" sz="900" spc="6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March</a:t>
            </a:r>
            <a:r>
              <a:rPr dirty="0" sz="900" spc="5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11</a:t>
            </a:r>
            <a:r>
              <a:rPr dirty="0" sz="900" spc="5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 spc="-10">
                <a:solidFill>
                  <a:srgbClr val="03234D"/>
                </a:solidFill>
                <a:latin typeface="Arial MT"/>
                <a:cs typeface="Arial MT"/>
              </a:rPr>
              <a:t>2023).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25" name="object 2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68020" rIns="0" bIns="0" rtlCol="0" vert="horz">
            <a:spAutoFit/>
          </a:bodyPr>
          <a:lstStyle/>
          <a:p>
            <a:pPr marL="151130">
              <a:lnSpc>
                <a:spcPct val="100000"/>
              </a:lnSpc>
              <a:spcBef>
                <a:spcPts val="95"/>
              </a:spcBef>
            </a:pPr>
            <a:r>
              <a:rPr dirty="0" spc="-10"/>
              <a:t>Bibliography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1840464" y="6462776"/>
            <a:ext cx="99695" cy="1854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50" spc="-50">
                <a:solidFill>
                  <a:srgbClr val="03234D"/>
                </a:solidFill>
                <a:latin typeface="Tahoma"/>
                <a:cs typeface="Tahoma"/>
              </a:rPr>
              <a:t>8</a:t>
            </a:r>
            <a:endParaRPr sz="1050">
              <a:latin typeface="Tahoma"/>
              <a:cs typeface="Tahoma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122407" y="291889"/>
            <a:ext cx="1434083" cy="238419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39698" y="768858"/>
            <a:ext cx="10917174" cy="19050"/>
          </a:xfrm>
          <a:prstGeom prst="rect">
            <a:avLst/>
          </a:prstGeom>
        </p:spPr>
      </p:pic>
      <p:grpSp>
        <p:nvGrpSpPr>
          <p:cNvPr id="5" name="object 5" descr=""/>
          <p:cNvGrpSpPr/>
          <p:nvPr/>
        </p:nvGrpSpPr>
        <p:grpSpPr>
          <a:xfrm>
            <a:off x="0" y="6496050"/>
            <a:ext cx="12192000" cy="361950"/>
            <a:chOff x="0" y="6496050"/>
            <a:chExt cx="12192000" cy="361950"/>
          </a:xfrm>
        </p:grpSpPr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6694931"/>
              <a:ext cx="12192000" cy="163068"/>
            </a:xfrm>
            <a:prstGeom prst="rect">
              <a:avLst/>
            </a:prstGeom>
          </p:spPr>
        </p:pic>
        <p:sp>
          <p:nvSpPr>
            <p:cNvPr id="7" name="object 7" descr=""/>
            <p:cNvSpPr/>
            <p:nvPr/>
          </p:nvSpPr>
          <p:spPr>
            <a:xfrm>
              <a:off x="2058161" y="6496050"/>
              <a:ext cx="1624965" cy="361950"/>
            </a:xfrm>
            <a:custGeom>
              <a:avLst/>
              <a:gdLst/>
              <a:ahLst/>
              <a:cxnLst/>
              <a:rect l="l" t="t" r="r" b="b"/>
              <a:pathLst>
                <a:path w="1624964" h="361950">
                  <a:moveTo>
                    <a:pt x="1624584" y="0"/>
                  </a:moveTo>
                  <a:lnTo>
                    <a:pt x="90424" y="0"/>
                  </a:lnTo>
                  <a:lnTo>
                    <a:pt x="0" y="361949"/>
                  </a:lnTo>
                  <a:lnTo>
                    <a:pt x="1534033" y="361949"/>
                  </a:lnTo>
                  <a:lnTo>
                    <a:pt x="1624584" y="0"/>
                  </a:lnTo>
                  <a:close/>
                </a:path>
              </a:pathLst>
            </a:custGeom>
            <a:solidFill>
              <a:srgbClr val="2C716D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 descr=""/>
          <p:cNvSpPr txBox="1"/>
          <p:nvPr/>
        </p:nvSpPr>
        <p:spPr>
          <a:xfrm>
            <a:off x="2601976" y="6504940"/>
            <a:ext cx="569595" cy="293370"/>
          </a:xfrm>
          <a:prstGeom prst="rect">
            <a:avLst/>
          </a:prstGeom>
        </p:spPr>
        <p:txBody>
          <a:bodyPr wrap="square" lIns="0" tIns="65404" rIns="0" bIns="0" rtlCol="0" vert="horz">
            <a:spAutoFit/>
          </a:bodyPr>
          <a:lstStyle/>
          <a:p>
            <a:pPr marL="41910" marR="30480" indent="-3810">
              <a:lnSpc>
                <a:spcPct val="67100"/>
              </a:lnSpc>
              <a:spcBef>
                <a:spcPts val="515"/>
              </a:spcBef>
            </a:pPr>
            <a:r>
              <a:rPr dirty="0" sz="1050" spc="-10" b="1">
                <a:solidFill>
                  <a:srgbClr val="FFFFFF"/>
                </a:solidFill>
                <a:latin typeface="Calibri"/>
                <a:cs typeface="Calibri"/>
              </a:rPr>
              <a:t>Industry </a:t>
            </a:r>
            <a:r>
              <a:rPr dirty="0" baseline="-21164" sz="1575" spc="-315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050" spc="-210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baseline="-21164" sz="1575" spc="-315" b="1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dirty="0" sz="1050" spc="-210" b="1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dirty="0" baseline="-21164" sz="1575" spc="-315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050" spc="-210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baseline="-21164" sz="1575" spc="-315" b="1">
                <a:solidFill>
                  <a:srgbClr val="FFFFFF"/>
                </a:solidFill>
                <a:latin typeface="Calibri"/>
                <a:cs typeface="Calibri"/>
              </a:rPr>
              <a:t>ly</a:t>
            </a:r>
            <a:r>
              <a:rPr dirty="0" sz="1050" spc="-210" b="1">
                <a:solidFill>
                  <a:srgbClr val="FFFFFF"/>
                </a:solidFill>
                <a:latin typeface="Calibri"/>
                <a:cs typeface="Calibri"/>
              </a:rPr>
              <a:t>ly</a:t>
            </a:r>
            <a:r>
              <a:rPr dirty="0" baseline="-21164" sz="1575" spc="-315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sz="1050" spc="-210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baseline="-21164" sz="1575" spc="-315" b="1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dirty="0" sz="1050" spc="-210" b="1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endParaRPr sz="1050">
              <a:latin typeface="Calibri"/>
              <a:cs typeface="Calibri"/>
            </a:endParaRPr>
          </a:p>
        </p:txBody>
      </p:sp>
      <p:pic>
        <p:nvPicPr>
          <p:cNvPr id="9" name="object 9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27887" y="6496050"/>
            <a:ext cx="1433322" cy="361949"/>
          </a:xfrm>
          <a:prstGeom prst="rect">
            <a:avLst/>
          </a:prstGeom>
        </p:spPr>
      </p:pic>
      <p:sp>
        <p:nvSpPr>
          <p:cNvPr id="10" name="object 10" descr=""/>
          <p:cNvSpPr txBox="1"/>
          <p:nvPr/>
        </p:nvSpPr>
        <p:spPr>
          <a:xfrm>
            <a:off x="1041653" y="6504940"/>
            <a:ext cx="657860" cy="293370"/>
          </a:xfrm>
          <a:prstGeom prst="rect">
            <a:avLst/>
          </a:prstGeom>
        </p:spPr>
        <p:txBody>
          <a:bodyPr wrap="square" lIns="0" tIns="65404" rIns="0" bIns="0" rtlCol="0" vert="horz">
            <a:spAutoFit/>
          </a:bodyPr>
          <a:lstStyle/>
          <a:p>
            <a:pPr marL="38735" marR="30480" indent="-1270">
              <a:lnSpc>
                <a:spcPct val="67100"/>
              </a:lnSpc>
              <a:spcBef>
                <a:spcPts val="515"/>
              </a:spcBef>
            </a:pPr>
            <a:r>
              <a:rPr dirty="0" sz="1050" spc="-10" b="1">
                <a:solidFill>
                  <a:srgbClr val="FFFFFF"/>
                </a:solidFill>
                <a:latin typeface="Calibri"/>
                <a:cs typeface="Calibri"/>
              </a:rPr>
              <a:t>Executive </a:t>
            </a:r>
            <a:r>
              <a:rPr dirty="0" baseline="-21164" sz="1575" spc="-427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sz="1050" spc="-285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baseline="-21164" sz="1575" spc="-427" b="1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dirty="0" sz="1050" spc="-285" b="1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dirty="0" baseline="-21164" sz="1575" spc="-427" b="1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dirty="0" sz="1050" spc="-285" b="1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dirty="0" baseline="-21164" sz="1575" spc="-427" b="1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dirty="0" sz="1050" spc="-285" b="1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dirty="0" baseline="-21164" sz="1575" spc="-427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050" spc="-285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baseline="-21164" sz="1575" spc="-427" b="1">
                <a:solidFill>
                  <a:srgbClr val="FFFFFF"/>
                </a:solidFill>
                <a:latin typeface="Calibri"/>
                <a:cs typeface="Calibri"/>
              </a:rPr>
              <a:t>ry</a:t>
            </a:r>
            <a:r>
              <a:rPr dirty="0" sz="1050" spc="-285" b="1">
                <a:solidFill>
                  <a:srgbClr val="FFFFFF"/>
                </a:solidFill>
                <a:latin typeface="Calibri"/>
                <a:cs typeface="Calibri"/>
              </a:rPr>
              <a:t>ry</a:t>
            </a:r>
            <a:endParaRPr sz="1050">
              <a:latin typeface="Calibri"/>
              <a:cs typeface="Calibri"/>
            </a:endParaRPr>
          </a:p>
        </p:txBody>
      </p:sp>
      <p:pic>
        <p:nvPicPr>
          <p:cNvPr id="11" name="object 11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679697" y="6496050"/>
            <a:ext cx="7918704" cy="361949"/>
          </a:xfrm>
          <a:prstGeom prst="rect">
            <a:avLst/>
          </a:prstGeom>
        </p:spPr>
      </p:pic>
      <p:sp>
        <p:nvSpPr>
          <p:cNvPr id="12" name="object 12" descr=""/>
          <p:cNvSpPr txBox="1"/>
          <p:nvPr/>
        </p:nvSpPr>
        <p:spPr>
          <a:xfrm>
            <a:off x="4158234" y="6504940"/>
            <a:ext cx="637540" cy="293370"/>
          </a:xfrm>
          <a:prstGeom prst="rect">
            <a:avLst/>
          </a:prstGeom>
        </p:spPr>
        <p:txBody>
          <a:bodyPr wrap="square" lIns="0" tIns="65404" rIns="0" bIns="0" rtlCol="0" vert="horz">
            <a:spAutoFit/>
          </a:bodyPr>
          <a:lstStyle/>
          <a:p>
            <a:pPr marL="38100" marR="30480" indent="33655">
              <a:lnSpc>
                <a:spcPct val="67100"/>
              </a:lnSpc>
              <a:spcBef>
                <a:spcPts val="515"/>
              </a:spcBef>
            </a:pPr>
            <a:r>
              <a:rPr dirty="0" sz="1050" spc="-10" b="1">
                <a:solidFill>
                  <a:srgbClr val="FFFFFF"/>
                </a:solidFill>
                <a:latin typeface="Calibri"/>
                <a:cs typeface="Calibri"/>
              </a:rPr>
              <a:t>Company </a:t>
            </a:r>
            <a:r>
              <a:rPr dirty="0" sz="1050" spc="-484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baseline="-21164" sz="1575" spc="-390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sz="1050" spc="-270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baseline="-21164" sz="1575" spc="-390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sz="1050" spc="-300" b="1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baseline="-21164" sz="1575" spc="-382" b="1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sz="1050" spc="-150" b="1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dirty="0" baseline="-21164" sz="1575" spc="-390" b="1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dirty="0" sz="1050" spc="-270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baseline="-21164" sz="1575" spc="-390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sz="1050" spc="-35" b="1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dirty="0" baseline="-21164" sz="1575" spc="-390" b="1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dirty="0" sz="1050" spc="-300" b="1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baseline="-21164" sz="1575" spc="-382" b="1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sz="1050" spc="-565" b="1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r>
              <a:rPr dirty="0" baseline="-21164" sz="1575" spc="-30" b="1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endParaRPr baseline="-21164" sz="1575">
              <a:latin typeface="Calibri"/>
              <a:cs typeface="Calibri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5769102" y="6504940"/>
            <a:ext cx="647700" cy="293370"/>
          </a:xfrm>
          <a:prstGeom prst="rect">
            <a:avLst/>
          </a:prstGeom>
        </p:spPr>
        <p:txBody>
          <a:bodyPr wrap="square" lIns="0" tIns="65404" rIns="0" bIns="0" rtlCol="0" vert="horz">
            <a:spAutoFit/>
          </a:bodyPr>
          <a:lstStyle/>
          <a:p>
            <a:pPr marL="38100" marR="30480" indent="60960">
              <a:lnSpc>
                <a:spcPct val="67100"/>
              </a:lnSpc>
              <a:spcBef>
                <a:spcPts val="515"/>
              </a:spcBef>
            </a:pPr>
            <a:r>
              <a:rPr dirty="0" sz="1050" spc="-10" b="1">
                <a:solidFill>
                  <a:srgbClr val="FFFFFF"/>
                </a:solidFill>
                <a:latin typeface="Calibri"/>
                <a:cs typeface="Calibri"/>
              </a:rPr>
              <a:t>Financial </a:t>
            </a:r>
            <a:r>
              <a:rPr dirty="0" sz="1050" spc="-250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baseline="-21164" sz="1575" spc="-375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sz="1050" spc="-250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baseline="-21164" sz="1575" spc="-375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sz="1050" spc="-250" b="1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baseline="-21164" sz="1575" spc="-375" b="1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sz="1050" spc="-250" b="1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dirty="0" baseline="-21164" sz="1575" spc="-375" b="1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dirty="0" sz="1050" spc="-250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baseline="-21164" sz="1575" spc="-375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sz="1050" spc="-250" b="1">
                <a:solidFill>
                  <a:srgbClr val="FFFFFF"/>
                </a:solidFill>
                <a:latin typeface="Calibri"/>
                <a:cs typeface="Calibri"/>
              </a:rPr>
              <a:t>ie</a:t>
            </a:r>
            <a:r>
              <a:rPr dirty="0" baseline="-21164" sz="1575" spc="-375" b="1">
                <a:solidFill>
                  <a:srgbClr val="FFFFFF"/>
                </a:solidFill>
                <a:latin typeface="Calibri"/>
                <a:cs typeface="Calibri"/>
              </a:rPr>
              <a:t>ie</a:t>
            </a:r>
            <a:r>
              <a:rPr dirty="0" sz="1050" spc="-250" b="1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r>
              <a:rPr dirty="0" baseline="-21164" sz="1575" spc="-375" b="1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endParaRPr baseline="-21164" sz="1575">
              <a:latin typeface="Calibri"/>
              <a:cs typeface="Calibri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7416545" y="6504940"/>
            <a:ext cx="635635" cy="293370"/>
          </a:xfrm>
          <a:prstGeom prst="rect">
            <a:avLst/>
          </a:prstGeom>
        </p:spPr>
        <p:txBody>
          <a:bodyPr wrap="square" lIns="0" tIns="65404" rIns="0" bIns="0" rtlCol="0" vert="horz">
            <a:spAutoFit/>
          </a:bodyPr>
          <a:lstStyle/>
          <a:p>
            <a:pPr marL="39370" marR="30480" indent="-1905">
              <a:lnSpc>
                <a:spcPct val="67100"/>
              </a:lnSpc>
              <a:spcBef>
                <a:spcPts val="515"/>
              </a:spcBef>
            </a:pPr>
            <a:r>
              <a:rPr dirty="0" sz="1050" spc="-10" b="1">
                <a:solidFill>
                  <a:srgbClr val="FFFFFF"/>
                </a:solidFill>
                <a:latin typeface="Calibri"/>
                <a:cs typeface="Calibri"/>
              </a:rPr>
              <a:t>Feasibility </a:t>
            </a:r>
            <a:r>
              <a:rPr dirty="0" sz="1050" spc="-185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baseline="-21164" sz="1575" spc="-277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050" spc="-185" b="1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dirty="0" baseline="-21164" sz="1575" spc="-277" b="1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dirty="0" sz="1050" spc="-185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baseline="-21164" sz="1575" spc="-277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050" spc="-185" b="1">
                <a:solidFill>
                  <a:srgbClr val="FFFFFF"/>
                </a:solidFill>
                <a:latin typeface="Calibri"/>
                <a:cs typeface="Calibri"/>
              </a:rPr>
              <a:t>ly</a:t>
            </a:r>
            <a:r>
              <a:rPr dirty="0" baseline="-21164" sz="1575" spc="-277" b="1">
                <a:solidFill>
                  <a:srgbClr val="FFFFFF"/>
                </a:solidFill>
                <a:latin typeface="Calibri"/>
                <a:cs typeface="Calibri"/>
              </a:rPr>
              <a:t>ly</a:t>
            </a:r>
            <a:r>
              <a:rPr dirty="0" sz="1050" spc="-185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baseline="-21164" sz="1575" spc="-277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sz="1050" spc="-185" b="1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dirty="0" baseline="-21164" sz="1575" spc="-277" b="1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endParaRPr baseline="-21164" sz="1575">
              <a:latin typeface="Calibri"/>
              <a:cs typeface="Calibri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9007347" y="6504940"/>
            <a:ext cx="696595" cy="293370"/>
          </a:xfrm>
          <a:prstGeom prst="rect">
            <a:avLst/>
          </a:prstGeom>
        </p:spPr>
        <p:txBody>
          <a:bodyPr wrap="square" lIns="0" tIns="65404" rIns="0" bIns="0" rtlCol="0" vert="horz">
            <a:spAutoFit/>
          </a:bodyPr>
          <a:lstStyle/>
          <a:p>
            <a:pPr marL="54610" marR="30480" indent="-17145">
              <a:lnSpc>
                <a:spcPct val="67100"/>
              </a:lnSpc>
              <a:spcBef>
                <a:spcPts val="515"/>
              </a:spcBef>
            </a:pPr>
            <a:r>
              <a:rPr dirty="0" sz="1050" spc="-10" b="1">
                <a:solidFill>
                  <a:srgbClr val="FFFFFF"/>
                </a:solidFill>
                <a:latin typeface="Calibri"/>
                <a:cs typeface="Calibri"/>
              </a:rPr>
              <a:t>Alternative </a:t>
            </a:r>
            <a:r>
              <a:rPr dirty="0" sz="1050" spc="-160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baseline="-21164" sz="1575" spc="-240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sz="1050" spc="-160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baseline="-21164" sz="1575" spc="-240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sz="1050" spc="-160" b="1">
                <a:solidFill>
                  <a:srgbClr val="FFFFFF"/>
                </a:solidFill>
                <a:latin typeface="Calibri"/>
                <a:cs typeface="Calibri"/>
              </a:rPr>
              <a:t>lu</a:t>
            </a:r>
            <a:r>
              <a:rPr dirty="0" baseline="-21164" sz="1575" spc="-240" b="1">
                <a:solidFill>
                  <a:srgbClr val="FFFFFF"/>
                </a:solidFill>
                <a:latin typeface="Calibri"/>
                <a:cs typeface="Calibri"/>
              </a:rPr>
              <a:t>lu</a:t>
            </a:r>
            <a:r>
              <a:rPr dirty="0" sz="1050" spc="-160" b="1">
                <a:solidFill>
                  <a:srgbClr val="FFFFFF"/>
                </a:solidFill>
                <a:latin typeface="Calibri"/>
                <a:cs typeface="Calibri"/>
              </a:rPr>
              <a:t>ti</a:t>
            </a:r>
            <a:r>
              <a:rPr dirty="0" baseline="-21164" sz="1575" spc="-240" b="1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dirty="0" sz="1050" spc="-160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baseline="-21164" sz="1575" spc="-240" b="1">
                <a:solidFill>
                  <a:srgbClr val="FFFFFF"/>
                </a:solidFill>
                <a:latin typeface="Calibri"/>
                <a:cs typeface="Calibri"/>
              </a:rPr>
              <a:t>io</a:t>
            </a:r>
            <a:r>
              <a:rPr dirty="0" sz="1050" spc="-160" b="1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dirty="0" baseline="-21164" sz="1575" spc="-240" b="1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endParaRPr baseline="-21164" sz="1575">
              <a:latin typeface="Calibri"/>
              <a:cs typeface="Calibri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10567161" y="6589521"/>
            <a:ext cx="629285" cy="1854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50" spc="-10" b="1">
                <a:solidFill>
                  <a:srgbClr val="FFFFFF"/>
                </a:solidFill>
                <a:latin typeface="Calibri"/>
                <a:cs typeface="Calibri"/>
              </a:rPr>
              <a:t>Conclusion</a:t>
            </a:r>
            <a:endParaRPr sz="1050">
              <a:latin typeface="Calibri"/>
              <a:cs typeface="Calibri"/>
            </a:endParaRPr>
          </a:p>
        </p:txBody>
      </p:sp>
      <p:pic>
        <p:nvPicPr>
          <p:cNvPr id="17" name="object 17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899666" y="1331213"/>
            <a:ext cx="1082040" cy="4746498"/>
          </a:xfrm>
          <a:prstGeom prst="rect">
            <a:avLst/>
          </a:prstGeom>
        </p:spPr>
      </p:pic>
      <p:grpSp>
        <p:nvGrpSpPr>
          <p:cNvPr id="18" name="object 18" descr=""/>
          <p:cNvGrpSpPr/>
          <p:nvPr/>
        </p:nvGrpSpPr>
        <p:grpSpPr>
          <a:xfrm>
            <a:off x="5145785" y="1331213"/>
            <a:ext cx="1082040" cy="4746625"/>
            <a:chOff x="5145785" y="1331213"/>
            <a:chExt cx="1082040" cy="4746625"/>
          </a:xfrm>
        </p:grpSpPr>
        <p:pic>
          <p:nvPicPr>
            <p:cNvPr id="19" name="object 19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145785" y="1331213"/>
              <a:ext cx="1082039" cy="4746498"/>
            </a:xfrm>
            <a:prstGeom prst="rect">
              <a:avLst/>
            </a:prstGeom>
          </p:spPr>
        </p:pic>
        <p:sp>
          <p:nvSpPr>
            <p:cNvPr id="20" name="object 20" descr=""/>
            <p:cNvSpPr/>
            <p:nvPr/>
          </p:nvSpPr>
          <p:spPr>
            <a:xfrm>
              <a:off x="5447537" y="1814322"/>
              <a:ext cx="478155" cy="455930"/>
            </a:xfrm>
            <a:custGeom>
              <a:avLst/>
              <a:gdLst/>
              <a:ahLst/>
              <a:cxnLst/>
              <a:rect l="l" t="t" r="r" b="b"/>
              <a:pathLst>
                <a:path w="478154" h="455930">
                  <a:moveTo>
                    <a:pt x="238887" y="0"/>
                  </a:moveTo>
                  <a:lnTo>
                    <a:pt x="190737" y="4627"/>
                  </a:lnTo>
                  <a:lnTo>
                    <a:pt x="145893" y="17901"/>
                  </a:lnTo>
                  <a:lnTo>
                    <a:pt x="105314" y="38904"/>
                  </a:lnTo>
                  <a:lnTo>
                    <a:pt x="69961" y="66722"/>
                  </a:lnTo>
                  <a:lnTo>
                    <a:pt x="40793" y="100440"/>
                  </a:lnTo>
                  <a:lnTo>
                    <a:pt x="18770" y="139142"/>
                  </a:lnTo>
                  <a:lnTo>
                    <a:pt x="4852" y="181913"/>
                  </a:lnTo>
                  <a:lnTo>
                    <a:pt x="0" y="227837"/>
                  </a:lnTo>
                  <a:lnTo>
                    <a:pt x="4852" y="273762"/>
                  </a:lnTo>
                  <a:lnTo>
                    <a:pt x="18770" y="316533"/>
                  </a:lnTo>
                  <a:lnTo>
                    <a:pt x="40793" y="355235"/>
                  </a:lnTo>
                  <a:lnTo>
                    <a:pt x="69961" y="388953"/>
                  </a:lnTo>
                  <a:lnTo>
                    <a:pt x="105314" y="416771"/>
                  </a:lnTo>
                  <a:lnTo>
                    <a:pt x="145893" y="437774"/>
                  </a:lnTo>
                  <a:lnTo>
                    <a:pt x="190737" y="451048"/>
                  </a:lnTo>
                  <a:lnTo>
                    <a:pt x="238887" y="455675"/>
                  </a:lnTo>
                  <a:lnTo>
                    <a:pt x="287036" y="451048"/>
                  </a:lnTo>
                  <a:lnTo>
                    <a:pt x="331880" y="437774"/>
                  </a:lnTo>
                  <a:lnTo>
                    <a:pt x="372459" y="416771"/>
                  </a:lnTo>
                  <a:lnTo>
                    <a:pt x="407812" y="388953"/>
                  </a:lnTo>
                  <a:lnTo>
                    <a:pt x="436980" y="355235"/>
                  </a:lnTo>
                  <a:lnTo>
                    <a:pt x="459003" y="316533"/>
                  </a:lnTo>
                  <a:lnTo>
                    <a:pt x="472921" y="273762"/>
                  </a:lnTo>
                  <a:lnTo>
                    <a:pt x="477774" y="227837"/>
                  </a:lnTo>
                  <a:lnTo>
                    <a:pt x="472921" y="181913"/>
                  </a:lnTo>
                  <a:lnTo>
                    <a:pt x="459003" y="139142"/>
                  </a:lnTo>
                  <a:lnTo>
                    <a:pt x="436980" y="100440"/>
                  </a:lnTo>
                  <a:lnTo>
                    <a:pt x="407812" y="66722"/>
                  </a:lnTo>
                  <a:lnTo>
                    <a:pt x="372459" y="38904"/>
                  </a:lnTo>
                  <a:lnTo>
                    <a:pt x="331880" y="17901"/>
                  </a:lnTo>
                  <a:lnTo>
                    <a:pt x="287036" y="4627"/>
                  </a:lnTo>
                  <a:lnTo>
                    <a:pt x="238887" y="0"/>
                  </a:lnTo>
                  <a:close/>
                </a:path>
              </a:pathLst>
            </a:custGeom>
            <a:solidFill>
              <a:srgbClr val="2C716D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1" name="object 21" descr=""/>
          <p:cNvGrpSpPr/>
          <p:nvPr/>
        </p:nvGrpSpPr>
        <p:grpSpPr>
          <a:xfrm>
            <a:off x="8391906" y="1331213"/>
            <a:ext cx="1089660" cy="4746625"/>
            <a:chOff x="8391906" y="1331213"/>
            <a:chExt cx="1089660" cy="4746625"/>
          </a:xfrm>
        </p:grpSpPr>
        <p:pic>
          <p:nvPicPr>
            <p:cNvPr id="22" name="object 22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391906" y="1331213"/>
              <a:ext cx="1089659" cy="4746498"/>
            </a:xfrm>
            <a:prstGeom prst="rect">
              <a:avLst/>
            </a:prstGeom>
          </p:spPr>
        </p:pic>
        <p:sp>
          <p:nvSpPr>
            <p:cNvPr id="23" name="object 23" descr=""/>
            <p:cNvSpPr/>
            <p:nvPr/>
          </p:nvSpPr>
          <p:spPr>
            <a:xfrm>
              <a:off x="8801100" y="1911858"/>
              <a:ext cx="264160" cy="260985"/>
            </a:xfrm>
            <a:custGeom>
              <a:avLst/>
              <a:gdLst/>
              <a:ahLst/>
              <a:cxnLst/>
              <a:rect l="l" t="t" r="r" b="b"/>
              <a:pathLst>
                <a:path w="264159" h="260985">
                  <a:moveTo>
                    <a:pt x="131825" y="0"/>
                  </a:moveTo>
                  <a:lnTo>
                    <a:pt x="80527" y="10233"/>
                  </a:lnTo>
                  <a:lnTo>
                    <a:pt x="38623" y="38147"/>
                  </a:lnTo>
                  <a:lnTo>
                    <a:pt x="10364" y="79563"/>
                  </a:lnTo>
                  <a:lnTo>
                    <a:pt x="0" y="130301"/>
                  </a:lnTo>
                  <a:lnTo>
                    <a:pt x="10364" y="181040"/>
                  </a:lnTo>
                  <a:lnTo>
                    <a:pt x="38623" y="222456"/>
                  </a:lnTo>
                  <a:lnTo>
                    <a:pt x="80527" y="250370"/>
                  </a:lnTo>
                  <a:lnTo>
                    <a:pt x="131825" y="260603"/>
                  </a:lnTo>
                  <a:lnTo>
                    <a:pt x="183124" y="250370"/>
                  </a:lnTo>
                  <a:lnTo>
                    <a:pt x="225028" y="222456"/>
                  </a:lnTo>
                  <a:lnTo>
                    <a:pt x="253287" y="181040"/>
                  </a:lnTo>
                  <a:lnTo>
                    <a:pt x="263651" y="130301"/>
                  </a:lnTo>
                  <a:lnTo>
                    <a:pt x="253287" y="79563"/>
                  </a:lnTo>
                  <a:lnTo>
                    <a:pt x="225028" y="38147"/>
                  </a:lnTo>
                  <a:lnTo>
                    <a:pt x="183124" y="10233"/>
                  </a:lnTo>
                  <a:lnTo>
                    <a:pt x="131825" y="0"/>
                  </a:lnTo>
                  <a:close/>
                </a:path>
              </a:pathLst>
            </a:custGeom>
            <a:solidFill>
              <a:srgbClr val="2C716D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4" name="object 24" descr=""/>
          <p:cNvSpPr txBox="1"/>
          <p:nvPr/>
        </p:nvSpPr>
        <p:spPr>
          <a:xfrm>
            <a:off x="1978405" y="2539745"/>
            <a:ext cx="772160" cy="3460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50" b="1">
                <a:solidFill>
                  <a:srgbClr val="03234D"/>
                </a:solidFill>
                <a:latin typeface="Arial"/>
                <a:cs typeface="Arial"/>
              </a:rPr>
              <a:t>Low</a:t>
            </a:r>
            <a:r>
              <a:rPr dirty="0" sz="1050" spc="-35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050" spc="-10" b="1">
                <a:solidFill>
                  <a:srgbClr val="03234D"/>
                </a:solidFill>
                <a:latin typeface="Arial"/>
                <a:cs typeface="Arial"/>
              </a:rPr>
              <a:t>carbon</a:t>
            </a:r>
            <a:endParaRPr sz="10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050" spc="-10" b="1">
                <a:solidFill>
                  <a:srgbClr val="03234D"/>
                </a:solidFill>
                <a:latin typeface="Arial"/>
                <a:cs typeface="Arial"/>
              </a:rPr>
              <a:t>mobility</a:t>
            </a:r>
            <a:endParaRPr sz="1050">
              <a:latin typeface="Arial"/>
              <a:cs typeface="Arial"/>
            </a:endParaRPr>
          </a:p>
        </p:txBody>
      </p:sp>
      <p:sp>
        <p:nvSpPr>
          <p:cNvPr id="25" name="object 25" descr=""/>
          <p:cNvSpPr txBox="1"/>
          <p:nvPr/>
        </p:nvSpPr>
        <p:spPr>
          <a:xfrm>
            <a:off x="1978405" y="3180334"/>
            <a:ext cx="968375" cy="50545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Electrification</a:t>
            </a:r>
            <a:r>
              <a:rPr dirty="0" sz="1050" spc="-7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 spc="-25">
                <a:solidFill>
                  <a:srgbClr val="03234D"/>
                </a:solidFill>
                <a:latin typeface="Arial MT"/>
                <a:cs typeface="Arial MT"/>
              </a:rPr>
              <a:t>of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vehicle</a:t>
            </a:r>
            <a:r>
              <a:rPr dirty="0" sz="1050" spc="-5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 spc="-10">
                <a:solidFill>
                  <a:srgbClr val="03234D"/>
                </a:solidFill>
                <a:latin typeface="Arial MT"/>
                <a:cs typeface="Arial MT"/>
              </a:rPr>
              <a:t>power trains</a:t>
            </a:r>
            <a:endParaRPr sz="1050">
              <a:latin typeface="Arial MT"/>
              <a:cs typeface="Arial MT"/>
            </a:endParaRPr>
          </a:p>
        </p:txBody>
      </p:sp>
      <p:sp>
        <p:nvSpPr>
          <p:cNvPr id="26" name="object 26" descr=""/>
          <p:cNvSpPr txBox="1"/>
          <p:nvPr/>
        </p:nvSpPr>
        <p:spPr>
          <a:xfrm>
            <a:off x="1978405" y="3820414"/>
            <a:ext cx="565150" cy="3454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050" spc="-10">
                <a:solidFill>
                  <a:srgbClr val="03234D"/>
                </a:solidFill>
                <a:latin typeface="Arial MT"/>
                <a:cs typeface="Arial MT"/>
              </a:rPr>
              <a:t>Next-</a:t>
            </a:r>
            <a:r>
              <a:rPr dirty="0" sz="1050" spc="-25">
                <a:solidFill>
                  <a:srgbClr val="03234D"/>
                </a:solidFill>
                <a:latin typeface="Arial MT"/>
                <a:cs typeface="Arial MT"/>
              </a:rPr>
              <a:t>gen </a:t>
            </a:r>
            <a:r>
              <a:rPr dirty="0" sz="1050" spc="-10">
                <a:solidFill>
                  <a:srgbClr val="03234D"/>
                </a:solidFill>
                <a:latin typeface="Arial MT"/>
                <a:cs typeface="Arial MT"/>
              </a:rPr>
              <a:t>batteries</a:t>
            </a:r>
            <a:endParaRPr sz="1050">
              <a:latin typeface="Arial MT"/>
              <a:cs typeface="Arial MT"/>
            </a:endParaRPr>
          </a:p>
        </p:txBody>
      </p:sp>
      <p:sp>
        <p:nvSpPr>
          <p:cNvPr id="27" name="object 27" descr=""/>
          <p:cNvSpPr txBox="1"/>
          <p:nvPr/>
        </p:nvSpPr>
        <p:spPr>
          <a:xfrm>
            <a:off x="1978405" y="4300473"/>
            <a:ext cx="866140" cy="50545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Charging</a:t>
            </a:r>
            <a:r>
              <a:rPr dirty="0" sz="1050" spc="-4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 spc="-10">
                <a:solidFill>
                  <a:srgbClr val="03234D"/>
                </a:solidFill>
                <a:latin typeface="Arial MT"/>
                <a:cs typeface="Arial MT"/>
              </a:rPr>
              <a:t>infra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and</a:t>
            </a:r>
            <a:r>
              <a:rPr dirty="0" sz="105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 spc="-10">
                <a:solidFill>
                  <a:srgbClr val="03234D"/>
                </a:solidFill>
                <a:latin typeface="Arial MT"/>
                <a:cs typeface="Arial MT"/>
              </a:rPr>
              <a:t>energy services</a:t>
            </a:r>
            <a:endParaRPr sz="1050">
              <a:latin typeface="Arial MT"/>
              <a:cs typeface="Arial MT"/>
            </a:endParaRPr>
          </a:p>
        </p:txBody>
      </p:sp>
      <p:sp>
        <p:nvSpPr>
          <p:cNvPr id="28" name="object 28" descr=""/>
          <p:cNvSpPr txBox="1"/>
          <p:nvPr/>
        </p:nvSpPr>
        <p:spPr>
          <a:xfrm>
            <a:off x="1978405" y="4940554"/>
            <a:ext cx="967740" cy="3454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050" spc="-10">
                <a:solidFill>
                  <a:srgbClr val="03234D"/>
                </a:solidFill>
                <a:latin typeface="Arial MT"/>
                <a:cs typeface="Arial MT"/>
              </a:rPr>
              <a:t>Fleet decarbonization</a:t>
            </a:r>
            <a:endParaRPr sz="1050">
              <a:latin typeface="Arial MT"/>
              <a:cs typeface="Arial MT"/>
            </a:endParaRPr>
          </a:p>
        </p:txBody>
      </p:sp>
      <p:sp>
        <p:nvSpPr>
          <p:cNvPr id="29" name="object 29" descr=""/>
          <p:cNvSpPr txBox="1"/>
          <p:nvPr/>
        </p:nvSpPr>
        <p:spPr>
          <a:xfrm>
            <a:off x="1978405" y="5420867"/>
            <a:ext cx="967740" cy="50545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Shipping</a:t>
            </a:r>
            <a:r>
              <a:rPr dirty="0" sz="1050" spc="-6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 spc="-25">
                <a:solidFill>
                  <a:srgbClr val="03234D"/>
                </a:solidFill>
                <a:latin typeface="Arial MT"/>
                <a:cs typeface="Arial MT"/>
              </a:rPr>
              <a:t>and </a:t>
            </a:r>
            <a:r>
              <a:rPr dirty="0" sz="1050" spc="-20">
                <a:solidFill>
                  <a:srgbClr val="03234D"/>
                </a:solidFill>
                <a:latin typeface="Arial MT"/>
                <a:cs typeface="Arial MT"/>
              </a:rPr>
              <a:t>port </a:t>
            </a:r>
            <a:r>
              <a:rPr dirty="0" sz="1050" spc="-10">
                <a:solidFill>
                  <a:srgbClr val="03234D"/>
                </a:solidFill>
                <a:latin typeface="Arial MT"/>
                <a:cs typeface="Arial MT"/>
              </a:rPr>
              <a:t>decarbonization</a:t>
            </a:r>
            <a:endParaRPr sz="1050">
              <a:latin typeface="Arial MT"/>
              <a:cs typeface="Arial MT"/>
            </a:endParaRPr>
          </a:p>
        </p:txBody>
      </p:sp>
      <p:grpSp>
        <p:nvGrpSpPr>
          <p:cNvPr id="30" name="object 30" descr=""/>
          <p:cNvGrpSpPr/>
          <p:nvPr/>
        </p:nvGrpSpPr>
        <p:grpSpPr>
          <a:xfrm>
            <a:off x="1896491" y="1331213"/>
            <a:ext cx="1088390" cy="4746625"/>
            <a:chOff x="1896491" y="1331213"/>
            <a:chExt cx="1088390" cy="4746625"/>
          </a:xfrm>
        </p:grpSpPr>
        <p:sp>
          <p:nvSpPr>
            <p:cNvPr id="31" name="object 31" descr=""/>
            <p:cNvSpPr/>
            <p:nvPr/>
          </p:nvSpPr>
          <p:spPr>
            <a:xfrm>
              <a:off x="1899666" y="1331213"/>
              <a:ext cx="0" cy="4746625"/>
            </a:xfrm>
            <a:custGeom>
              <a:avLst/>
              <a:gdLst/>
              <a:ahLst/>
              <a:cxnLst/>
              <a:rect l="l" t="t" r="r" b="b"/>
              <a:pathLst>
                <a:path w="0" h="4746625">
                  <a:moveTo>
                    <a:pt x="0" y="0"/>
                  </a:moveTo>
                  <a:lnTo>
                    <a:pt x="0" y="4746396"/>
                  </a:lnTo>
                </a:path>
              </a:pathLst>
            </a:custGeom>
            <a:ln w="6350">
              <a:solidFill>
                <a:srgbClr val="010027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 descr=""/>
            <p:cNvSpPr/>
            <p:nvPr/>
          </p:nvSpPr>
          <p:spPr>
            <a:xfrm>
              <a:off x="2014728" y="1622297"/>
              <a:ext cx="851535" cy="840105"/>
            </a:xfrm>
            <a:custGeom>
              <a:avLst/>
              <a:gdLst/>
              <a:ahLst/>
              <a:cxnLst/>
              <a:rect l="l" t="t" r="r" b="b"/>
              <a:pathLst>
                <a:path w="851535" h="840105">
                  <a:moveTo>
                    <a:pt x="425577" y="0"/>
                  </a:moveTo>
                  <a:lnTo>
                    <a:pt x="375938" y="2824"/>
                  </a:lnTo>
                  <a:lnTo>
                    <a:pt x="327984" y="11087"/>
                  </a:lnTo>
                  <a:lnTo>
                    <a:pt x="282032" y="24475"/>
                  </a:lnTo>
                  <a:lnTo>
                    <a:pt x="238402" y="42672"/>
                  </a:lnTo>
                  <a:lnTo>
                    <a:pt x="197413" y="65362"/>
                  </a:lnTo>
                  <a:lnTo>
                    <a:pt x="159384" y="92233"/>
                  </a:lnTo>
                  <a:lnTo>
                    <a:pt x="124634" y="122967"/>
                  </a:lnTo>
                  <a:lnTo>
                    <a:pt x="93482" y="157251"/>
                  </a:lnTo>
                  <a:lnTo>
                    <a:pt x="66248" y="194770"/>
                  </a:lnTo>
                  <a:lnTo>
                    <a:pt x="43249" y="235209"/>
                  </a:lnTo>
                  <a:lnTo>
                    <a:pt x="24806" y="278252"/>
                  </a:lnTo>
                  <a:lnTo>
                    <a:pt x="11237" y="323585"/>
                  </a:lnTo>
                  <a:lnTo>
                    <a:pt x="2862" y="370893"/>
                  </a:lnTo>
                  <a:lnTo>
                    <a:pt x="0" y="419862"/>
                  </a:lnTo>
                  <a:lnTo>
                    <a:pt x="2862" y="468830"/>
                  </a:lnTo>
                  <a:lnTo>
                    <a:pt x="11237" y="516138"/>
                  </a:lnTo>
                  <a:lnTo>
                    <a:pt x="24806" y="561471"/>
                  </a:lnTo>
                  <a:lnTo>
                    <a:pt x="43249" y="604514"/>
                  </a:lnTo>
                  <a:lnTo>
                    <a:pt x="66248" y="644953"/>
                  </a:lnTo>
                  <a:lnTo>
                    <a:pt x="93482" y="682472"/>
                  </a:lnTo>
                  <a:lnTo>
                    <a:pt x="124634" y="716756"/>
                  </a:lnTo>
                  <a:lnTo>
                    <a:pt x="159384" y="747490"/>
                  </a:lnTo>
                  <a:lnTo>
                    <a:pt x="197413" y="774361"/>
                  </a:lnTo>
                  <a:lnTo>
                    <a:pt x="238402" y="797051"/>
                  </a:lnTo>
                  <a:lnTo>
                    <a:pt x="282032" y="815248"/>
                  </a:lnTo>
                  <a:lnTo>
                    <a:pt x="327984" y="828636"/>
                  </a:lnTo>
                  <a:lnTo>
                    <a:pt x="375938" y="836899"/>
                  </a:lnTo>
                  <a:lnTo>
                    <a:pt x="425577" y="839724"/>
                  </a:lnTo>
                  <a:lnTo>
                    <a:pt x="475215" y="836899"/>
                  </a:lnTo>
                  <a:lnTo>
                    <a:pt x="523169" y="828636"/>
                  </a:lnTo>
                  <a:lnTo>
                    <a:pt x="569121" y="815248"/>
                  </a:lnTo>
                  <a:lnTo>
                    <a:pt x="612751" y="797051"/>
                  </a:lnTo>
                  <a:lnTo>
                    <a:pt x="653740" y="774361"/>
                  </a:lnTo>
                  <a:lnTo>
                    <a:pt x="691769" y="747490"/>
                  </a:lnTo>
                  <a:lnTo>
                    <a:pt x="726519" y="716756"/>
                  </a:lnTo>
                  <a:lnTo>
                    <a:pt x="757671" y="682472"/>
                  </a:lnTo>
                  <a:lnTo>
                    <a:pt x="784905" y="644953"/>
                  </a:lnTo>
                  <a:lnTo>
                    <a:pt x="807904" y="604514"/>
                  </a:lnTo>
                  <a:lnTo>
                    <a:pt x="826347" y="561471"/>
                  </a:lnTo>
                  <a:lnTo>
                    <a:pt x="839916" y="516138"/>
                  </a:lnTo>
                  <a:lnTo>
                    <a:pt x="848291" y="468830"/>
                  </a:lnTo>
                  <a:lnTo>
                    <a:pt x="851154" y="419862"/>
                  </a:lnTo>
                  <a:lnTo>
                    <a:pt x="848291" y="370893"/>
                  </a:lnTo>
                  <a:lnTo>
                    <a:pt x="839916" y="323585"/>
                  </a:lnTo>
                  <a:lnTo>
                    <a:pt x="826347" y="278252"/>
                  </a:lnTo>
                  <a:lnTo>
                    <a:pt x="807904" y="235209"/>
                  </a:lnTo>
                  <a:lnTo>
                    <a:pt x="784905" y="194770"/>
                  </a:lnTo>
                  <a:lnTo>
                    <a:pt x="757671" y="157251"/>
                  </a:lnTo>
                  <a:lnTo>
                    <a:pt x="726519" y="122967"/>
                  </a:lnTo>
                  <a:lnTo>
                    <a:pt x="691769" y="92233"/>
                  </a:lnTo>
                  <a:lnTo>
                    <a:pt x="653740" y="65362"/>
                  </a:lnTo>
                  <a:lnTo>
                    <a:pt x="612751" y="42672"/>
                  </a:lnTo>
                  <a:lnTo>
                    <a:pt x="569121" y="24475"/>
                  </a:lnTo>
                  <a:lnTo>
                    <a:pt x="523169" y="11087"/>
                  </a:lnTo>
                  <a:lnTo>
                    <a:pt x="475215" y="2824"/>
                  </a:lnTo>
                  <a:lnTo>
                    <a:pt x="425577" y="0"/>
                  </a:lnTo>
                  <a:close/>
                </a:path>
              </a:pathLst>
            </a:custGeom>
            <a:solidFill>
              <a:srgbClr val="2C716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 descr=""/>
            <p:cNvSpPr/>
            <p:nvPr/>
          </p:nvSpPr>
          <p:spPr>
            <a:xfrm>
              <a:off x="2981705" y="1331213"/>
              <a:ext cx="0" cy="4746625"/>
            </a:xfrm>
            <a:custGeom>
              <a:avLst/>
              <a:gdLst/>
              <a:ahLst/>
              <a:cxnLst/>
              <a:rect l="l" t="t" r="r" b="b"/>
              <a:pathLst>
                <a:path w="0" h="4746625">
                  <a:moveTo>
                    <a:pt x="0" y="0"/>
                  </a:moveTo>
                  <a:lnTo>
                    <a:pt x="0" y="4746396"/>
                  </a:lnTo>
                </a:path>
              </a:pathLst>
            </a:custGeom>
            <a:ln w="6350">
              <a:solidFill>
                <a:srgbClr val="010027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4" name="object 34" descr=""/>
          <p:cNvSpPr/>
          <p:nvPr/>
        </p:nvSpPr>
        <p:spPr>
          <a:xfrm>
            <a:off x="450341" y="1389125"/>
            <a:ext cx="248920" cy="4735830"/>
          </a:xfrm>
          <a:custGeom>
            <a:avLst/>
            <a:gdLst/>
            <a:ahLst/>
            <a:cxnLst/>
            <a:rect l="l" t="t" r="r" b="b"/>
            <a:pathLst>
              <a:path w="248920" h="4735830">
                <a:moveTo>
                  <a:pt x="248411" y="0"/>
                </a:moveTo>
                <a:lnTo>
                  <a:pt x="0" y="0"/>
                </a:lnTo>
                <a:lnTo>
                  <a:pt x="0" y="4735830"/>
                </a:lnTo>
                <a:lnTo>
                  <a:pt x="248411" y="4735830"/>
                </a:lnTo>
                <a:lnTo>
                  <a:pt x="248411" y="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 descr=""/>
          <p:cNvSpPr txBox="1"/>
          <p:nvPr/>
        </p:nvSpPr>
        <p:spPr>
          <a:xfrm>
            <a:off x="479553" y="3208989"/>
            <a:ext cx="181610" cy="777875"/>
          </a:xfrm>
          <a:prstGeom prst="rect">
            <a:avLst/>
          </a:prstGeom>
        </p:spPr>
        <p:txBody>
          <a:bodyPr wrap="square" lIns="0" tIns="0" rIns="0" bIns="0" rtlCol="0" vert="vert270">
            <a:spAutoFit/>
          </a:bodyPr>
          <a:lstStyle/>
          <a:p>
            <a:pPr marL="12700">
              <a:lnSpc>
                <a:spcPts val="1315"/>
              </a:lnSpc>
            </a:pPr>
            <a:r>
              <a:rPr dirty="0" sz="1100" spc="-10">
                <a:solidFill>
                  <a:srgbClr val="FFFFFF"/>
                </a:solidFill>
                <a:latin typeface="Arial MT"/>
                <a:cs typeface="Arial MT"/>
              </a:rPr>
              <a:t>Sub-themes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36" name="object 36" descr=""/>
          <p:cNvSpPr/>
          <p:nvPr/>
        </p:nvSpPr>
        <p:spPr>
          <a:xfrm>
            <a:off x="888491" y="1573530"/>
            <a:ext cx="940435" cy="937260"/>
          </a:xfrm>
          <a:custGeom>
            <a:avLst/>
            <a:gdLst/>
            <a:ahLst/>
            <a:cxnLst/>
            <a:rect l="l" t="t" r="r" b="b"/>
            <a:pathLst>
              <a:path w="940435" h="937260">
                <a:moveTo>
                  <a:pt x="470154" y="0"/>
                </a:moveTo>
                <a:lnTo>
                  <a:pt x="422082" y="2419"/>
                </a:lnTo>
                <a:lnTo>
                  <a:pt x="375400" y="9520"/>
                </a:lnTo>
                <a:lnTo>
                  <a:pt x="330342" y="21067"/>
                </a:lnTo>
                <a:lnTo>
                  <a:pt x="287146" y="36826"/>
                </a:lnTo>
                <a:lnTo>
                  <a:pt x="246048" y="56559"/>
                </a:lnTo>
                <a:lnTo>
                  <a:pt x="207284" y="80032"/>
                </a:lnTo>
                <a:lnTo>
                  <a:pt x="171090" y="107009"/>
                </a:lnTo>
                <a:lnTo>
                  <a:pt x="137702" y="137255"/>
                </a:lnTo>
                <a:lnTo>
                  <a:pt x="107358" y="170534"/>
                </a:lnTo>
                <a:lnTo>
                  <a:pt x="80293" y="206610"/>
                </a:lnTo>
                <a:lnTo>
                  <a:pt x="56743" y="245249"/>
                </a:lnTo>
                <a:lnTo>
                  <a:pt x="36946" y="286214"/>
                </a:lnTo>
                <a:lnTo>
                  <a:pt x="21136" y="329270"/>
                </a:lnTo>
                <a:lnTo>
                  <a:pt x="9551" y="374182"/>
                </a:lnTo>
                <a:lnTo>
                  <a:pt x="2427" y="420713"/>
                </a:lnTo>
                <a:lnTo>
                  <a:pt x="0" y="468630"/>
                </a:lnTo>
                <a:lnTo>
                  <a:pt x="2427" y="516546"/>
                </a:lnTo>
                <a:lnTo>
                  <a:pt x="9551" y="563077"/>
                </a:lnTo>
                <a:lnTo>
                  <a:pt x="21136" y="607989"/>
                </a:lnTo>
                <a:lnTo>
                  <a:pt x="36946" y="651045"/>
                </a:lnTo>
                <a:lnTo>
                  <a:pt x="56743" y="692010"/>
                </a:lnTo>
                <a:lnTo>
                  <a:pt x="80293" y="730649"/>
                </a:lnTo>
                <a:lnTo>
                  <a:pt x="107358" y="766725"/>
                </a:lnTo>
                <a:lnTo>
                  <a:pt x="137702" y="800004"/>
                </a:lnTo>
                <a:lnTo>
                  <a:pt x="171090" y="830250"/>
                </a:lnTo>
                <a:lnTo>
                  <a:pt x="207284" y="857227"/>
                </a:lnTo>
                <a:lnTo>
                  <a:pt x="246048" y="880700"/>
                </a:lnTo>
                <a:lnTo>
                  <a:pt x="287146" y="900433"/>
                </a:lnTo>
                <a:lnTo>
                  <a:pt x="330342" y="916192"/>
                </a:lnTo>
                <a:lnTo>
                  <a:pt x="375400" y="927739"/>
                </a:lnTo>
                <a:lnTo>
                  <a:pt x="422082" y="934840"/>
                </a:lnTo>
                <a:lnTo>
                  <a:pt x="470154" y="937260"/>
                </a:lnTo>
                <a:lnTo>
                  <a:pt x="518233" y="934840"/>
                </a:lnTo>
                <a:lnTo>
                  <a:pt x="564922" y="927739"/>
                </a:lnTo>
                <a:lnTo>
                  <a:pt x="609984" y="916192"/>
                </a:lnTo>
                <a:lnTo>
                  <a:pt x="653182" y="900433"/>
                </a:lnTo>
                <a:lnTo>
                  <a:pt x="694282" y="880700"/>
                </a:lnTo>
                <a:lnTo>
                  <a:pt x="733046" y="857227"/>
                </a:lnTo>
                <a:lnTo>
                  <a:pt x="769238" y="830250"/>
                </a:lnTo>
                <a:lnTo>
                  <a:pt x="802624" y="800004"/>
                </a:lnTo>
                <a:lnTo>
                  <a:pt x="832965" y="766725"/>
                </a:lnTo>
                <a:lnTo>
                  <a:pt x="860027" y="730649"/>
                </a:lnTo>
                <a:lnTo>
                  <a:pt x="883574" y="692010"/>
                </a:lnTo>
                <a:lnTo>
                  <a:pt x="903368" y="651045"/>
                </a:lnTo>
                <a:lnTo>
                  <a:pt x="919175" y="607989"/>
                </a:lnTo>
                <a:lnTo>
                  <a:pt x="930758" y="563077"/>
                </a:lnTo>
                <a:lnTo>
                  <a:pt x="937881" y="516546"/>
                </a:lnTo>
                <a:lnTo>
                  <a:pt x="940308" y="468630"/>
                </a:lnTo>
                <a:lnTo>
                  <a:pt x="937881" y="420713"/>
                </a:lnTo>
                <a:lnTo>
                  <a:pt x="930758" y="374182"/>
                </a:lnTo>
                <a:lnTo>
                  <a:pt x="919175" y="329270"/>
                </a:lnTo>
                <a:lnTo>
                  <a:pt x="903368" y="286214"/>
                </a:lnTo>
                <a:lnTo>
                  <a:pt x="883574" y="245249"/>
                </a:lnTo>
                <a:lnTo>
                  <a:pt x="860027" y="206610"/>
                </a:lnTo>
                <a:lnTo>
                  <a:pt x="832965" y="170534"/>
                </a:lnTo>
                <a:lnTo>
                  <a:pt x="802624" y="137255"/>
                </a:lnTo>
                <a:lnTo>
                  <a:pt x="769238" y="107009"/>
                </a:lnTo>
                <a:lnTo>
                  <a:pt x="733046" y="80032"/>
                </a:lnTo>
                <a:lnTo>
                  <a:pt x="694282" y="56559"/>
                </a:lnTo>
                <a:lnTo>
                  <a:pt x="653182" y="36826"/>
                </a:lnTo>
                <a:lnTo>
                  <a:pt x="609984" y="21067"/>
                </a:lnTo>
                <a:lnTo>
                  <a:pt x="564922" y="9520"/>
                </a:lnTo>
                <a:lnTo>
                  <a:pt x="518233" y="2419"/>
                </a:lnTo>
                <a:lnTo>
                  <a:pt x="470154" y="0"/>
                </a:lnTo>
                <a:close/>
              </a:path>
            </a:pathLst>
          </a:custGeom>
          <a:solidFill>
            <a:srgbClr val="2C716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 descr=""/>
          <p:cNvSpPr/>
          <p:nvPr/>
        </p:nvSpPr>
        <p:spPr>
          <a:xfrm>
            <a:off x="3156966" y="1669542"/>
            <a:ext cx="731520" cy="745490"/>
          </a:xfrm>
          <a:custGeom>
            <a:avLst/>
            <a:gdLst/>
            <a:ahLst/>
            <a:cxnLst/>
            <a:rect l="l" t="t" r="r" b="b"/>
            <a:pathLst>
              <a:path w="731520" h="745489">
                <a:moveTo>
                  <a:pt x="365759" y="0"/>
                </a:moveTo>
                <a:lnTo>
                  <a:pt x="319869" y="2904"/>
                </a:lnTo>
                <a:lnTo>
                  <a:pt x="275682" y="11383"/>
                </a:lnTo>
                <a:lnTo>
                  <a:pt x="233542" y="25087"/>
                </a:lnTo>
                <a:lnTo>
                  <a:pt x="193790" y="43668"/>
                </a:lnTo>
                <a:lnTo>
                  <a:pt x="156770" y="66774"/>
                </a:lnTo>
                <a:lnTo>
                  <a:pt x="122822" y="94057"/>
                </a:lnTo>
                <a:lnTo>
                  <a:pt x="92291" y="125168"/>
                </a:lnTo>
                <a:lnTo>
                  <a:pt x="65517" y="159755"/>
                </a:lnTo>
                <a:lnTo>
                  <a:pt x="42844" y="197471"/>
                </a:lnTo>
                <a:lnTo>
                  <a:pt x="24613" y="237964"/>
                </a:lnTo>
                <a:lnTo>
                  <a:pt x="11167" y="280886"/>
                </a:lnTo>
                <a:lnTo>
                  <a:pt x="2848" y="325887"/>
                </a:lnTo>
                <a:lnTo>
                  <a:pt x="0" y="372618"/>
                </a:lnTo>
                <a:lnTo>
                  <a:pt x="2848" y="419348"/>
                </a:lnTo>
                <a:lnTo>
                  <a:pt x="11167" y="464349"/>
                </a:lnTo>
                <a:lnTo>
                  <a:pt x="24613" y="507271"/>
                </a:lnTo>
                <a:lnTo>
                  <a:pt x="42844" y="547764"/>
                </a:lnTo>
                <a:lnTo>
                  <a:pt x="65517" y="585480"/>
                </a:lnTo>
                <a:lnTo>
                  <a:pt x="92291" y="620067"/>
                </a:lnTo>
                <a:lnTo>
                  <a:pt x="122822" y="651178"/>
                </a:lnTo>
                <a:lnTo>
                  <a:pt x="156770" y="678461"/>
                </a:lnTo>
                <a:lnTo>
                  <a:pt x="193790" y="701567"/>
                </a:lnTo>
                <a:lnTo>
                  <a:pt x="233542" y="720148"/>
                </a:lnTo>
                <a:lnTo>
                  <a:pt x="275682" y="733852"/>
                </a:lnTo>
                <a:lnTo>
                  <a:pt x="319869" y="742331"/>
                </a:lnTo>
                <a:lnTo>
                  <a:pt x="365759" y="745236"/>
                </a:lnTo>
                <a:lnTo>
                  <a:pt x="411650" y="742331"/>
                </a:lnTo>
                <a:lnTo>
                  <a:pt x="455837" y="733852"/>
                </a:lnTo>
                <a:lnTo>
                  <a:pt x="497977" y="720148"/>
                </a:lnTo>
                <a:lnTo>
                  <a:pt x="537729" y="701567"/>
                </a:lnTo>
                <a:lnTo>
                  <a:pt x="574749" y="678461"/>
                </a:lnTo>
                <a:lnTo>
                  <a:pt x="608697" y="651178"/>
                </a:lnTo>
                <a:lnTo>
                  <a:pt x="639228" y="620067"/>
                </a:lnTo>
                <a:lnTo>
                  <a:pt x="666002" y="585480"/>
                </a:lnTo>
                <a:lnTo>
                  <a:pt x="688675" y="547764"/>
                </a:lnTo>
                <a:lnTo>
                  <a:pt x="706906" y="507271"/>
                </a:lnTo>
                <a:lnTo>
                  <a:pt x="720352" y="464349"/>
                </a:lnTo>
                <a:lnTo>
                  <a:pt x="728671" y="419348"/>
                </a:lnTo>
                <a:lnTo>
                  <a:pt x="731519" y="372618"/>
                </a:lnTo>
                <a:lnTo>
                  <a:pt x="728671" y="325887"/>
                </a:lnTo>
                <a:lnTo>
                  <a:pt x="720352" y="280886"/>
                </a:lnTo>
                <a:lnTo>
                  <a:pt x="706906" y="237964"/>
                </a:lnTo>
                <a:lnTo>
                  <a:pt x="688675" y="197471"/>
                </a:lnTo>
                <a:lnTo>
                  <a:pt x="666002" y="159755"/>
                </a:lnTo>
                <a:lnTo>
                  <a:pt x="639228" y="125168"/>
                </a:lnTo>
                <a:lnTo>
                  <a:pt x="608697" y="94057"/>
                </a:lnTo>
                <a:lnTo>
                  <a:pt x="574749" y="66774"/>
                </a:lnTo>
                <a:lnTo>
                  <a:pt x="537729" y="43668"/>
                </a:lnTo>
                <a:lnTo>
                  <a:pt x="497977" y="25087"/>
                </a:lnTo>
                <a:lnTo>
                  <a:pt x="455837" y="11383"/>
                </a:lnTo>
                <a:lnTo>
                  <a:pt x="411650" y="2904"/>
                </a:lnTo>
                <a:lnTo>
                  <a:pt x="365759" y="0"/>
                </a:lnTo>
                <a:close/>
              </a:path>
            </a:pathLst>
          </a:custGeom>
          <a:solidFill>
            <a:srgbClr val="2C716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 descr=""/>
          <p:cNvSpPr/>
          <p:nvPr/>
        </p:nvSpPr>
        <p:spPr>
          <a:xfrm>
            <a:off x="4344161" y="1793748"/>
            <a:ext cx="520700" cy="497205"/>
          </a:xfrm>
          <a:custGeom>
            <a:avLst/>
            <a:gdLst/>
            <a:ahLst/>
            <a:cxnLst/>
            <a:rect l="l" t="t" r="r" b="b"/>
            <a:pathLst>
              <a:path w="520700" h="497205">
                <a:moveTo>
                  <a:pt x="260223" y="0"/>
                </a:moveTo>
                <a:lnTo>
                  <a:pt x="213435" y="4003"/>
                </a:lnTo>
                <a:lnTo>
                  <a:pt x="169403" y="15545"/>
                </a:lnTo>
                <a:lnTo>
                  <a:pt x="128862" y="33923"/>
                </a:lnTo>
                <a:lnTo>
                  <a:pt x="92545" y="58434"/>
                </a:lnTo>
                <a:lnTo>
                  <a:pt x="61185" y="88377"/>
                </a:lnTo>
                <a:lnTo>
                  <a:pt x="35517" y="123048"/>
                </a:lnTo>
                <a:lnTo>
                  <a:pt x="16274" y="161746"/>
                </a:lnTo>
                <a:lnTo>
                  <a:pt x="4190" y="203768"/>
                </a:lnTo>
                <a:lnTo>
                  <a:pt x="0" y="248412"/>
                </a:lnTo>
                <a:lnTo>
                  <a:pt x="4190" y="293055"/>
                </a:lnTo>
                <a:lnTo>
                  <a:pt x="16274" y="335077"/>
                </a:lnTo>
                <a:lnTo>
                  <a:pt x="35517" y="373775"/>
                </a:lnTo>
                <a:lnTo>
                  <a:pt x="61185" y="408446"/>
                </a:lnTo>
                <a:lnTo>
                  <a:pt x="92545" y="438389"/>
                </a:lnTo>
                <a:lnTo>
                  <a:pt x="128862" y="462900"/>
                </a:lnTo>
                <a:lnTo>
                  <a:pt x="169403" y="481278"/>
                </a:lnTo>
                <a:lnTo>
                  <a:pt x="213435" y="492820"/>
                </a:lnTo>
                <a:lnTo>
                  <a:pt x="260223" y="496824"/>
                </a:lnTo>
                <a:lnTo>
                  <a:pt x="307010" y="492820"/>
                </a:lnTo>
                <a:lnTo>
                  <a:pt x="351042" y="481278"/>
                </a:lnTo>
                <a:lnTo>
                  <a:pt x="391583" y="462900"/>
                </a:lnTo>
                <a:lnTo>
                  <a:pt x="427900" y="438389"/>
                </a:lnTo>
                <a:lnTo>
                  <a:pt x="459260" y="408446"/>
                </a:lnTo>
                <a:lnTo>
                  <a:pt x="484928" y="373775"/>
                </a:lnTo>
                <a:lnTo>
                  <a:pt x="504171" y="335077"/>
                </a:lnTo>
                <a:lnTo>
                  <a:pt x="516255" y="293055"/>
                </a:lnTo>
                <a:lnTo>
                  <a:pt x="520446" y="248412"/>
                </a:lnTo>
                <a:lnTo>
                  <a:pt x="516255" y="203768"/>
                </a:lnTo>
                <a:lnTo>
                  <a:pt x="504171" y="161746"/>
                </a:lnTo>
                <a:lnTo>
                  <a:pt x="484928" y="123048"/>
                </a:lnTo>
                <a:lnTo>
                  <a:pt x="459260" y="88377"/>
                </a:lnTo>
                <a:lnTo>
                  <a:pt x="427900" y="58434"/>
                </a:lnTo>
                <a:lnTo>
                  <a:pt x="391583" y="33923"/>
                </a:lnTo>
                <a:lnTo>
                  <a:pt x="351042" y="15545"/>
                </a:lnTo>
                <a:lnTo>
                  <a:pt x="307010" y="4003"/>
                </a:lnTo>
                <a:lnTo>
                  <a:pt x="260223" y="0"/>
                </a:lnTo>
                <a:close/>
              </a:path>
            </a:pathLst>
          </a:custGeom>
          <a:solidFill>
            <a:srgbClr val="2C716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 descr=""/>
          <p:cNvSpPr/>
          <p:nvPr/>
        </p:nvSpPr>
        <p:spPr>
          <a:xfrm>
            <a:off x="6557771" y="1835657"/>
            <a:ext cx="422275" cy="413384"/>
          </a:xfrm>
          <a:custGeom>
            <a:avLst/>
            <a:gdLst/>
            <a:ahLst/>
            <a:cxnLst/>
            <a:rect l="l" t="t" r="r" b="b"/>
            <a:pathLst>
              <a:path w="422275" h="413385">
                <a:moveTo>
                  <a:pt x="211074" y="0"/>
                </a:moveTo>
                <a:lnTo>
                  <a:pt x="162672" y="5453"/>
                </a:lnTo>
                <a:lnTo>
                  <a:pt x="118243" y="20989"/>
                </a:lnTo>
                <a:lnTo>
                  <a:pt x="79052" y="45366"/>
                </a:lnTo>
                <a:lnTo>
                  <a:pt x="46366" y="77346"/>
                </a:lnTo>
                <a:lnTo>
                  <a:pt x="21451" y="115688"/>
                </a:lnTo>
                <a:lnTo>
                  <a:pt x="5573" y="159153"/>
                </a:lnTo>
                <a:lnTo>
                  <a:pt x="0" y="206501"/>
                </a:lnTo>
                <a:lnTo>
                  <a:pt x="5573" y="253850"/>
                </a:lnTo>
                <a:lnTo>
                  <a:pt x="21451" y="297315"/>
                </a:lnTo>
                <a:lnTo>
                  <a:pt x="46366" y="335657"/>
                </a:lnTo>
                <a:lnTo>
                  <a:pt x="79052" y="367637"/>
                </a:lnTo>
                <a:lnTo>
                  <a:pt x="118243" y="392014"/>
                </a:lnTo>
                <a:lnTo>
                  <a:pt x="162672" y="407550"/>
                </a:lnTo>
                <a:lnTo>
                  <a:pt x="211074" y="413003"/>
                </a:lnTo>
                <a:lnTo>
                  <a:pt x="259475" y="407550"/>
                </a:lnTo>
                <a:lnTo>
                  <a:pt x="303904" y="392014"/>
                </a:lnTo>
                <a:lnTo>
                  <a:pt x="343095" y="367637"/>
                </a:lnTo>
                <a:lnTo>
                  <a:pt x="375781" y="335657"/>
                </a:lnTo>
                <a:lnTo>
                  <a:pt x="400696" y="297315"/>
                </a:lnTo>
                <a:lnTo>
                  <a:pt x="416574" y="253850"/>
                </a:lnTo>
                <a:lnTo>
                  <a:pt x="422148" y="206501"/>
                </a:lnTo>
                <a:lnTo>
                  <a:pt x="416574" y="159153"/>
                </a:lnTo>
                <a:lnTo>
                  <a:pt x="400696" y="115688"/>
                </a:lnTo>
                <a:lnTo>
                  <a:pt x="375781" y="77346"/>
                </a:lnTo>
                <a:lnTo>
                  <a:pt x="343095" y="45366"/>
                </a:lnTo>
                <a:lnTo>
                  <a:pt x="303904" y="20989"/>
                </a:lnTo>
                <a:lnTo>
                  <a:pt x="259475" y="5453"/>
                </a:lnTo>
                <a:lnTo>
                  <a:pt x="211074" y="0"/>
                </a:lnTo>
                <a:close/>
              </a:path>
            </a:pathLst>
          </a:custGeom>
          <a:solidFill>
            <a:srgbClr val="2C716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 descr=""/>
          <p:cNvSpPr/>
          <p:nvPr/>
        </p:nvSpPr>
        <p:spPr>
          <a:xfrm>
            <a:off x="9883140" y="1911857"/>
            <a:ext cx="264160" cy="260985"/>
          </a:xfrm>
          <a:custGeom>
            <a:avLst/>
            <a:gdLst/>
            <a:ahLst/>
            <a:cxnLst/>
            <a:rect l="l" t="t" r="r" b="b"/>
            <a:pathLst>
              <a:path w="264159" h="260985">
                <a:moveTo>
                  <a:pt x="131825" y="0"/>
                </a:moveTo>
                <a:lnTo>
                  <a:pt x="80527" y="10233"/>
                </a:lnTo>
                <a:lnTo>
                  <a:pt x="38623" y="38147"/>
                </a:lnTo>
                <a:lnTo>
                  <a:pt x="10364" y="79563"/>
                </a:lnTo>
                <a:lnTo>
                  <a:pt x="0" y="130301"/>
                </a:lnTo>
                <a:lnTo>
                  <a:pt x="10364" y="181040"/>
                </a:lnTo>
                <a:lnTo>
                  <a:pt x="38623" y="222456"/>
                </a:lnTo>
                <a:lnTo>
                  <a:pt x="80527" y="250370"/>
                </a:lnTo>
                <a:lnTo>
                  <a:pt x="131825" y="260603"/>
                </a:lnTo>
                <a:lnTo>
                  <a:pt x="183124" y="250370"/>
                </a:lnTo>
                <a:lnTo>
                  <a:pt x="225028" y="222456"/>
                </a:lnTo>
                <a:lnTo>
                  <a:pt x="253287" y="181040"/>
                </a:lnTo>
                <a:lnTo>
                  <a:pt x="263651" y="130301"/>
                </a:lnTo>
                <a:lnTo>
                  <a:pt x="253287" y="79563"/>
                </a:lnTo>
                <a:lnTo>
                  <a:pt x="225028" y="38147"/>
                </a:lnTo>
                <a:lnTo>
                  <a:pt x="183124" y="10233"/>
                </a:lnTo>
                <a:lnTo>
                  <a:pt x="131825" y="0"/>
                </a:lnTo>
                <a:close/>
              </a:path>
            </a:pathLst>
          </a:custGeom>
          <a:solidFill>
            <a:srgbClr val="2C716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 descr=""/>
          <p:cNvSpPr/>
          <p:nvPr/>
        </p:nvSpPr>
        <p:spPr>
          <a:xfrm>
            <a:off x="7660385" y="1866138"/>
            <a:ext cx="380365" cy="352425"/>
          </a:xfrm>
          <a:custGeom>
            <a:avLst/>
            <a:gdLst/>
            <a:ahLst/>
            <a:cxnLst/>
            <a:rect l="l" t="t" r="r" b="b"/>
            <a:pathLst>
              <a:path w="380365" h="352425">
                <a:moveTo>
                  <a:pt x="190119" y="0"/>
                </a:moveTo>
                <a:lnTo>
                  <a:pt x="139567" y="6291"/>
                </a:lnTo>
                <a:lnTo>
                  <a:pt x="94149" y="24045"/>
                </a:lnTo>
                <a:lnTo>
                  <a:pt x="55673" y="51577"/>
                </a:lnTo>
                <a:lnTo>
                  <a:pt x="25950" y="87206"/>
                </a:lnTo>
                <a:lnTo>
                  <a:pt x="6789" y="129248"/>
                </a:lnTo>
                <a:lnTo>
                  <a:pt x="0" y="176022"/>
                </a:lnTo>
                <a:lnTo>
                  <a:pt x="6789" y="222795"/>
                </a:lnTo>
                <a:lnTo>
                  <a:pt x="25950" y="264837"/>
                </a:lnTo>
                <a:lnTo>
                  <a:pt x="55673" y="300466"/>
                </a:lnTo>
                <a:lnTo>
                  <a:pt x="94149" y="327998"/>
                </a:lnTo>
                <a:lnTo>
                  <a:pt x="139567" y="345752"/>
                </a:lnTo>
                <a:lnTo>
                  <a:pt x="190119" y="352044"/>
                </a:lnTo>
                <a:lnTo>
                  <a:pt x="240670" y="345752"/>
                </a:lnTo>
                <a:lnTo>
                  <a:pt x="286088" y="327998"/>
                </a:lnTo>
                <a:lnTo>
                  <a:pt x="324564" y="300466"/>
                </a:lnTo>
                <a:lnTo>
                  <a:pt x="354287" y="264837"/>
                </a:lnTo>
                <a:lnTo>
                  <a:pt x="373448" y="222795"/>
                </a:lnTo>
                <a:lnTo>
                  <a:pt x="380238" y="176022"/>
                </a:lnTo>
                <a:lnTo>
                  <a:pt x="373448" y="129248"/>
                </a:lnTo>
                <a:lnTo>
                  <a:pt x="354287" y="87206"/>
                </a:lnTo>
                <a:lnTo>
                  <a:pt x="324564" y="51577"/>
                </a:lnTo>
                <a:lnTo>
                  <a:pt x="286088" y="24045"/>
                </a:lnTo>
                <a:lnTo>
                  <a:pt x="240670" y="6291"/>
                </a:lnTo>
                <a:lnTo>
                  <a:pt x="190119" y="0"/>
                </a:lnTo>
                <a:close/>
              </a:path>
            </a:pathLst>
          </a:custGeom>
          <a:solidFill>
            <a:srgbClr val="2C716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object 42" descr=""/>
          <p:cNvSpPr txBox="1"/>
          <p:nvPr/>
        </p:nvSpPr>
        <p:spPr>
          <a:xfrm>
            <a:off x="6323584" y="1360424"/>
            <a:ext cx="879475" cy="1930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100" spc="-10" b="1">
                <a:solidFill>
                  <a:srgbClr val="010027"/>
                </a:solidFill>
                <a:latin typeface="Arial"/>
                <a:cs typeface="Arial"/>
              </a:rPr>
              <a:t>$200-$500Bn</a:t>
            </a:r>
            <a:endParaRPr sz="1100">
              <a:latin typeface="Arial"/>
              <a:cs typeface="Arial"/>
            </a:endParaRPr>
          </a:p>
        </p:txBody>
      </p:sp>
      <p:sp>
        <p:nvSpPr>
          <p:cNvPr id="43" name="object 43" descr=""/>
          <p:cNvSpPr txBox="1"/>
          <p:nvPr/>
        </p:nvSpPr>
        <p:spPr>
          <a:xfrm>
            <a:off x="5241544" y="1360424"/>
            <a:ext cx="879475" cy="1930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100" spc="-10" b="1">
                <a:solidFill>
                  <a:srgbClr val="FFFFFF"/>
                </a:solidFill>
                <a:latin typeface="Arial"/>
                <a:cs typeface="Arial"/>
              </a:rPr>
              <a:t>$400-$500Bn</a:t>
            </a:r>
            <a:endParaRPr sz="1100">
              <a:latin typeface="Arial"/>
              <a:cs typeface="Arial"/>
            </a:endParaRPr>
          </a:p>
        </p:txBody>
      </p:sp>
      <p:sp>
        <p:nvSpPr>
          <p:cNvPr id="44" name="object 44" descr=""/>
          <p:cNvSpPr txBox="1"/>
          <p:nvPr/>
        </p:nvSpPr>
        <p:spPr>
          <a:xfrm>
            <a:off x="7444993" y="1360424"/>
            <a:ext cx="802005" cy="1930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100" spc="-10" b="1">
                <a:solidFill>
                  <a:srgbClr val="010027"/>
                </a:solidFill>
                <a:latin typeface="Arial"/>
                <a:cs typeface="Arial"/>
              </a:rPr>
              <a:t>$90-$100Bn</a:t>
            </a:r>
            <a:endParaRPr sz="1100">
              <a:latin typeface="Arial"/>
              <a:cs typeface="Arial"/>
            </a:endParaRPr>
          </a:p>
        </p:txBody>
      </p:sp>
      <p:sp>
        <p:nvSpPr>
          <p:cNvPr id="45" name="object 45" descr=""/>
          <p:cNvSpPr txBox="1"/>
          <p:nvPr/>
        </p:nvSpPr>
        <p:spPr>
          <a:xfrm>
            <a:off x="8527033" y="1360424"/>
            <a:ext cx="802005" cy="1930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100" spc="-10" b="1">
                <a:solidFill>
                  <a:srgbClr val="FFFFFF"/>
                </a:solidFill>
                <a:latin typeface="Arial"/>
                <a:cs typeface="Arial"/>
              </a:rPr>
              <a:t>$40-$100Bn</a:t>
            </a:r>
            <a:endParaRPr sz="1100">
              <a:latin typeface="Arial"/>
              <a:cs typeface="Arial"/>
            </a:endParaRPr>
          </a:p>
        </p:txBody>
      </p:sp>
      <p:sp>
        <p:nvSpPr>
          <p:cNvPr id="46" name="object 46" descr=""/>
          <p:cNvSpPr txBox="1"/>
          <p:nvPr/>
        </p:nvSpPr>
        <p:spPr>
          <a:xfrm>
            <a:off x="9648443" y="1347977"/>
            <a:ext cx="724535" cy="1930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100" spc="-10" b="1">
                <a:solidFill>
                  <a:srgbClr val="010027"/>
                </a:solidFill>
                <a:latin typeface="Arial"/>
                <a:cs typeface="Arial"/>
              </a:rPr>
              <a:t>$10-</a:t>
            </a:r>
            <a:r>
              <a:rPr dirty="0" sz="1100" spc="-20" b="1">
                <a:solidFill>
                  <a:srgbClr val="010027"/>
                </a:solidFill>
                <a:latin typeface="Arial"/>
                <a:cs typeface="Arial"/>
              </a:rPr>
              <a:t>$45Bn</a:t>
            </a:r>
            <a:endParaRPr sz="1100">
              <a:latin typeface="Arial"/>
              <a:cs typeface="Arial"/>
            </a:endParaRPr>
          </a:p>
        </p:txBody>
      </p:sp>
      <p:sp>
        <p:nvSpPr>
          <p:cNvPr id="47" name="object 47" descr=""/>
          <p:cNvSpPr txBox="1"/>
          <p:nvPr/>
        </p:nvSpPr>
        <p:spPr>
          <a:xfrm>
            <a:off x="777240" y="2574797"/>
            <a:ext cx="1062355" cy="3454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050" spc="-10" b="1">
                <a:solidFill>
                  <a:srgbClr val="03234D"/>
                </a:solidFill>
                <a:latin typeface="Arial"/>
                <a:cs typeface="Arial"/>
              </a:rPr>
              <a:t>Decarbonization </a:t>
            </a:r>
            <a:r>
              <a:rPr dirty="0" sz="1050" b="1">
                <a:solidFill>
                  <a:srgbClr val="03234D"/>
                </a:solidFill>
                <a:latin typeface="Arial"/>
                <a:cs typeface="Arial"/>
              </a:rPr>
              <a:t>of</a:t>
            </a:r>
            <a:r>
              <a:rPr dirty="0" sz="1050" spc="-20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050" spc="-10" b="1">
                <a:solidFill>
                  <a:srgbClr val="03234D"/>
                </a:solidFill>
                <a:latin typeface="Arial"/>
                <a:cs typeface="Arial"/>
              </a:rPr>
              <a:t>power</a:t>
            </a:r>
            <a:endParaRPr sz="1050">
              <a:latin typeface="Arial"/>
              <a:cs typeface="Arial"/>
            </a:endParaRPr>
          </a:p>
        </p:txBody>
      </p:sp>
      <p:sp>
        <p:nvSpPr>
          <p:cNvPr id="48" name="object 48" descr=""/>
          <p:cNvSpPr txBox="1"/>
          <p:nvPr/>
        </p:nvSpPr>
        <p:spPr>
          <a:xfrm>
            <a:off x="777240" y="3214878"/>
            <a:ext cx="1095375" cy="3454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Renewable</a:t>
            </a:r>
            <a:r>
              <a:rPr dirty="0" sz="1050" spc="-6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 spc="-10">
                <a:solidFill>
                  <a:srgbClr val="03234D"/>
                </a:solidFill>
                <a:latin typeface="Arial MT"/>
                <a:cs typeface="Arial MT"/>
              </a:rPr>
              <a:t>power generation</a:t>
            </a:r>
            <a:endParaRPr sz="1050">
              <a:latin typeface="Arial MT"/>
              <a:cs typeface="Arial MT"/>
            </a:endParaRPr>
          </a:p>
        </p:txBody>
      </p:sp>
      <p:sp>
        <p:nvSpPr>
          <p:cNvPr id="49" name="object 49" descr=""/>
          <p:cNvSpPr txBox="1"/>
          <p:nvPr/>
        </p:nvSpPr>
        <p:spPr>
          <a:xfrm>
            <a:off x="777240" y="3694938"/>
            <a:ext cx="901065" cy="3454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Microgrids</a:t>
            </a:r>
            <a:r>
              <a:rPr dirty="0" sz="1050" spc="-5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 spc="-25">
                <a:solidFill>
                  <a:srgbClr val="03234D"/>
                </a:solidFill>
                <a:latin typeface="Arial MT"/>
                <a:cs typeface="Arial MT"/>
              </a:rPr>
              <a:t>and </a:t>
            </a:r>
            <a:r>
              <a:rPr dirty="0" sz="1050" spc="-10">
                <a:solidFill>
                  <a:srgbClr val="03234D"/>
                </a:solidFill>
                <a:latin typeface="Arial MT"/>
                <a:cs typeface="Arial MT"/>
              </a:rPr>
              <a:t>resiliency</a:t>
            </a:r>
            <a:endParaRPr sz="1050">
              <a:latin typeface="Arial MT"/>
              <a:cs typeface="Arial MT"/>
            </a:endParaRPr>
          </a:p>
        </p:txBody>
      </p:sp>
      <p:sp>
        <p:nvSpPr>
          <p:cNvPr id="50" name="object 50" descr=""/>
          <p:cNvSpPr txBox="1"/>
          <p:nvPr/>
        </p:nvSpPr>
        <p:spPr>
          <a:xfrm>
            <a:off x="777240" y="4175252"/>
            <a:ext cx="915669" cy="3454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Flexibility</a:t>
            </a:r>
            <a:r>
              <a:rPr dirty="0" sz="105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 spc="-25">
                <a:solidFill>
                  <a:srgbClr val="03234D"/>
                </a:solidFill>
                <a:latin typeface="Arial MT"/>
                <a:cs typeface="Arial MT"/>
              </a:rPr>
              <a:t>and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energy</a:t>
            </a:r>
            <a:r>
              <a:rPr dirty="0" sz="1050" spc="-4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 spc="-10">
                <a:solidFill>
                  <a:srgbClr val="03234D"/>
                </a:solidFill>
                <a:latin typeface="Arial MT"/>
                <a:cs typeface="Arial MT"/>
              </a:rPr>
              <a:t>storage</a:t>
            </a:r>
            <a:endParaRPr sz="1050">
              <a:latin typeface="Arial MT"/>
              <a:cs typeface="Arial MT"/>
            </a:endParaRPr>
          </a:p>
        </p:txBody>
      </p:sp>
      <p:sp>
        <p:nvSpPr>
          <p:cNvPr id="51" name="object 51" descr=""/>
          <p:cNvSpPr txBox="1"/>
          <p:nvPr/>
        </p:nvSpPr>
        <p:spPr>
          <a:xfrm>
            <a:off x="777240" y="4655311"/>
            <a:ext cx="1047750" cy="50545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Grid</a:t>
            </a:r>
            <a:r>
              <a:rPr dirty="0" sz="1050" spc="-4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 spc="-25">
                <a:solidFill>
                  <a:srgbClr val="03234D"/>
                </a:solidFill>
                <a:latin typeface="Arial MT"/>
                <a:cs typeface="Arial MT"/>
              </a:rPr>
              <a:t>and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Customer</a:t>
            </a:r>
            <a:r>
              <a:rPr dirty="0" sz="1050" spc="-5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 spc="-10">
                <a:solidFill>
                  <a:srgbClr val="03234D"/>
                </a:solidFill>
                <a:latin typeface="Arial MT"/>
                <a:cs typeface="Arial MT"/>
              </a:rPr>
              <a:t>energy analytics</a:t>
            </a:r>
            <a:endParaRPr sz="1050">
              <a:latin typeface="Arial MT"/>
              <a:cs typeface="Arial MT"/>
            </a:endParaRPr>
          </a:p>
        </p:txBody>
      </p:sp>
      <p:sp>
        <p:nvSpPr>
          <p:cNvPr id="52" name="object 52" descr=""/>
          <p:cNvSpPr txBox="1"/>
          <p:nvPr/>
        </p:nvSpPr>
        <p:spPr>
          <a:xfrm>
            <a:off x="777240" y="5295391"/>
            <a:ext cx="968375" cy="50545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Advanced</a:t>
            </a:r>
            <a:r>
              <a:rPr dirty="0" sz="1050" spc="-6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 spc="-10">
                <a:solidFill>
                  <a:srgbClr val="03234D"/>
                </a:solidFill>
                <a:latin typeface="Arial MT"/>
                <a:cs typeface="Arial MT"/>
              </a:rPr>
              <a:t>Solar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and</a:t>
            </a:r>
            <a:r>
              <a:rPr dirty="0" sz="105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 spc="-25">
                <a:solidFill>
                  <a:srgbClr val="03234D"/>
                </a:solidFill>
                <a:latin typeface="Arial MT"/>
                <a:cs typeface="Arial MT"/>
              </a:rPr>
              <a:t>PV </a:t>
            </a:r>
            <a:r>
              <a:rPr dirty="0" sz="1050" spc="-10">
                <a:solidFill>
                  <a:srgbClr val="03234D"/>
                </a:solidFill>
                <a:latin typeface="Arial MT"/>
                <a:cs typeface="Arial MT"/>
              </a:rPr>
              <a:t>technology</a:t>
            </a:r>
            <a:endParaRPr sz="1050">
              <a:latin typeface="Arial MT"/>
              <a:cs typeface="Arial MT"/>
            </a:endParaRPr>
          </a:p>
        </p:txBody>
      </p:sp>
      <p:sp>
        <p:nvSpPr>
          <p:cNvPr id="53" name="object 53" descr=""/>
          <p:cNvSpPr txBox="1"/>
          <p:nvPr/>
        </p:nvSpPr>
        <p:spPr>
          <a:xfrm>
            <a:off x="3060700" y="2539745"/>
            <a:ext cx="728345" cy="5060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050" spc="-10" b="1">
                <a:solidFill>
                  <a:srgbClr val="03234D"/>
                </a:solidFill>
                <a:latin typeface="Arial"/>
                <a:cs typeface="Arial"/>
              </a:rPr>
              <a:t>Circular </a:t>
            </a:r>
            <a:r>
              <a:rPr dirty="0" sz="1050" b="1">
                <a:solidFill>
                  <a:srgbClr val="03234D"/>
                </a:solidFill>
                <a:latin typeface="Arial"/>
                <a:cs typeface="Arial"/>
              </a:rPr>
              <a:t>products</a:t>
            </a:r>
            <a:r>
              <a:rPr dirty="0" sz="1050" spc="-45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050" spc="-50" b="1">
                <a:solidFill>
                  <a:srgbClr val="03234D"/>
                </a:solidFill>
                <a:latin typeface="Arial"/>
                <a:cs typeface="Arial"/>
              </a:rPr>
              <a:t>&amp; </a:t>
            </a:r>
            <a:r>
              <a:rPr dirty="0" sz="1050" spc="-10" b="1">
                <a:solidFill>
                  <a:srgbClr val="03234D"/>
                </a:solidFill>
                <a:latin typeface="Arial"/>
                <a:cs typeface="Arial"/>
              </a:rPr>
              <a:t>packaging</a:t>
            </a:r>
            <a:endParaRPr sz="1050">
              <a:latin typeface="Arial"/>
              <a:cs typeface="Arial"/>
            </a:endParaRPr>
          </a:p>
        </p:txBody>
      </p:sp>
      <p:sp>
        <p:nvSpPr>
          <p:cNvPr id="54" name="object 54" descr=""/>
          <p:cNvSpPr txBox="1"/>
          <p:nvPr/>
        </p:nvSpPr>
        <p:spPr>
          <a:xfrm>
            <a:off x="3060700" y="3180334"/>
            <a:ext cx="962025" cy="3454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Sorting</a:t>
            </a:r>
            <a:r>
              <a:rPr dirty="0" sz="1050" spc="-6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 spc="-25">
                <a:solidFill>
                  <a:srgbClr val="03234D"/>
                </a:solidFill>
                <a:latin typeface="Arial MT"/>
                <a:cs typeface="Arial MT"/>
              </a:rPr>
              <a:t>and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processing</a:t>
            </a:r>
            <a:r>
              <a:rPr dirty="0" sz="1050" spc="-5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 spc="-20">
                <a:solidFill>
                  <a:srgbClr val="03234D"/>
                </a:solidFill>
                <a:latin typeface="Arial MT"/>
                <a:cs typeface="Arial MT"/>
              </a:rPr>
              <a:t>tech</a:t>
            </a:r>
            <a:endParaRPr sz="1050">
              <a:latin typeface="Arial MT"/>
              <a:cs typeface="Arial MT"/>
            </a:endParaRPr>
          </a:p>
        </p:txBody>
      </p:sp>
      <p:sp>
        <p:nvSpPr>
          <p:cNvPr id="55" name="object 55" descr=""/>
          <p:cNvSpPr txBox="1"/>
          <p:nvPr/>
        </p:nvSpPr>
        <p:spPr>
          <a:xfrm>
            <a:off x="3060700" y="3660394"/>
            <a:ext cx="722630" cy="3454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050" spc="-10">
                <a:solidFill>
                  <a:srgbClr val="03234D"/>
                </a:solidFill>
                <a:latin typeface="Arial MT"/>
                <a:cs typeface="Arial MT"/>
              </a:rPr>
              <a:t>Sustainable packaging</a:t>
            </a:r>
            <a:endParaRPr sz="1050">
              <a:latin typeface="Arial MT"/>
              <a:cs typeface="Arial MT"/>
            </a:endParaRPr>
          </a:p>
        </p:txBody>
      </p:sp>
      <p:sp>
        <p:nvSpPr>
          <p:cNvPr id="56" name="object 56" descr=""/>
          <p:cNvSpPr txBox="1"/>
          <p:nvPr/>
        </p:nvSpPr>
        <p:spPr>
          <a:xfrm>
            <a:off x="3060700" y="4140454"/>
            <a:ext cx="722630" cy="3454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050" spc="-10">
                <a:solidFill>
                  <a:srgbClr val="03234D"/>
                </a:solidFill>
                <a:latin typeface="Arial MT"/>
                <a:cs typeface="Arial MT"/>
              </a:rPr>
              <a:t>Sustainable fashion</a:t>
            </a:r>
            <a:endParaRPr sz="1050">
              <a:latin typeface="Arial MT"/>
              <a:cs typeface="Arial MT"/>
            </a:endParaRPr>
          </a:p>
        </p:txBody>
      </p:sp>
      <p:sp>
        <p:nvSpPr>
          <p:cNvPr id="57" name="object 57" descr=""/>
          <p:cNvSpPr txBox="1"/>
          <p:nvPr/>
        </p:nvSpPr>
        <p:spPr>
          <a:xfrm>
            <a:off x="3060700" y="4620514"/>
            <a:ext cx="796925" cy="50545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050" spc="-10">
                <a:solidFill>
                  <a:srgbClr val="03234D"/>
                </a:solidFill>
                <a:latin typeface="Arial MT"/>
                <a:cs typeface="Arial MT"/>
              </a:rPr>
              <a:t>Circular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products</a:t>
            </a:r>
            <a:r>
              <a:rPr dirty="0" sz="105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 spc="-25">
                <a:solidFill>
                  <a:srgbClr val="03234D"/>
                </a:solidFill>
                <a:latin typeface="Arial MT"/>
                <a:cs typeface="Arial MT"/>
              </a:rPr>
              <a:t>and </a:t>
            </a:r>
            <a:r>
              <a:rPr dirty="0" sz="1050" spc="-10">
                <a:solidFill>
                  <a:srgbClr val="03234D"/>
                </a:solidFill>
                <a:latin typeface="Arial MT"/>
                <a:cs typeface="Arial MT"/>
              </a:rPr>
              <a:t>upcycling</a:t>
            </a:r>
            <a:endParaRPr sz="1050">
              <a:latin typeface="Arial MT"/>
              <a:cs typeface="Arial MT"/>
            </a:endParaRPr>
          </a:p>
        </p:txBody>
      </p:sp>
      <p:sp>
        <p:nvSpPr>
          <p:cNvPr id="58" name="object 58" descr=""/>
          <p:cNvSpPr txBox="1"/>
          <p:nvPr/>
        </p:nvSpPr>
        <p:spPr>
          <a:xfrm>
            <a:off x="3060700" y="5260340"/>
            <a:ext cx="521334" cy="3460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50" spc="-10">
                <a:solidFill>
                  <a:srgbClr val="03234D"/>
                </a:solidFill>
                <a:latin typeface="Arial MT"/>
                <a:cs typeface="Arial MT"/>
              </a:rPr>
              <a:t>Reverse</a:t>
            </a:r>
            <a:endParaRPr sz="10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dirty="0" sz="1050" spc="-10">
                <a:solidFill>
                  <a:srgbClr val="03234D"/>
                </a:solidFill>
                <a:latin typeface="Arial MT"/>
                <a:cs typeface="Arial MT"/>
              </a:rPr>
              <a:t>logistics</a:t>
            </a:r>
            <a:endParaRPr sz="1050">
              <a:latin typeface="Arial MT"/>
              <a:cs typeface="Arial MT"/>
            </a:endParaRPr>
          </a:p>
        </p:txBody>
      </p:sp>
      <p:sp>
        <p:nvSpPr>
          <p:cNvPr id="59" name="object 59" descr=""/>
          <p:cNvSpPr txBox="1"/>
          <p:nvPr/>
        </p:nvSpPr>
        <p:spPr>
          <a:xfrm>
            <a:off x="3060700" y="5740908"/>
            <a:ext cx="789940" cy="3454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Supply</a:t>
            </a:r>
            <a:r>
              <a:rPr dirty="0" sz="1050" spc="-4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 spc="-10">
                <a:solidFill>
                  <a:srgbClr val="03234D"/>
                </a:solidFill>
                <a:latin typeface="Arial MT"/>
                <a:cs typeface="Arial MT"/>
              </a:rPr>
              <a:t>chain services</a:t>
            </a:r>
            <a:endParaRPr sz="1050">
              <a:latin typeface="Arial MT"/>
              <a:cs typeface="Arial MT"/>
            </a:endParaRPr>
          </a:p>
        </p:txBody>
      </p:sp>
      <p:sp>
        <p:nvSpPr>
          <p:cNvPr id="60" name="object 60" descr=""/>
          <p:cNvSpPr txBox="1"/>
          <p:nvPr/>
        </p:nvSpPr>
        <p:spPr>
          <a:xfrm>
            <a:off x="4142740" y="2539745"/>
            <a:ext cx="988060" cy="9861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050" b="1">
                <a:solidFill>
                  <a:srgbClr val="03234D"/>
                </a:solidFill>
                <a:latin typeface="Arial"/>
                <a:cs typeface="Arial"/>
              </a:rPr>
              <a:t>Low</a:t>
            </a:r>
            <a:r>
              <a:rPr dirty="0" sz="1050" spc="-35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050" spc="-10" b="1">
                <a:solidFill>
                  <a:srgbClr val="03234D"/>
                </a:solidFill>
                <a:latin typeface="Arial"/>
                <a:cs typeface="Arial"/>
              </a:rPr>
              <a:t>carbon </a:t>
            </a:r>
            <a:r>
              <a:rPr dirty="0" sz="1050" b="1">
                <a:solidFill>
                  <a:srgbClr val="03234D"/>
                </a:solidFill>
                <a:latin typeface="Arial"/>
                <a:cs typeface="Arial"/>
              </a:rPr>
              <a:t>agriculture</a:t>
            </a:r>
            <a:r>
              <a:rPr dirty="0" sz="1050" spc="-60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050" spc="-25" b="1">
                <a:solidFill>
                  <a:srgbClr val="03234D"/>
                </a:solidFill>
                <a:latin typeface="Arial"/>
                <a:cs typeface="Arial"/>
              </a:rPr>
              <a:t>and </a:t>
            </a:r>
            <a:r>
              <a:rPr dirty="0" sz="1050" b="1">
                <a:solidFill>
                  <a:srgbClr val="03234D"/>
                </a:solidFill>
                <a:latin typeface="Arial"/>
                <a:cs typeface="Arial"/>
              </a:rPr>
              <a:t>food</a:t>
            </a:r>
            <a:r>
              <a:rPr dirty="0" sz="1050" spc="-20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050" spc="-10" b="1">
                <a:solidFill>
                  <a:srgbClr val="03234D"/>
                </a:solidFill>
                <a:latin typeface="Arial"/>
                <a:cs typeface="Arial"/>
              </a:rPr>
              <a:t>supply </a:t>
            </a:r>
            <a:r>
              <a:rPr dirty="0" sz="1050" spc="-20" b="1">
                <a:solidFill>
                  <a:srgbClr val="03234D"/>
                </a:solidFill>
                <a:latin typeface="Arial"/>
                <a:cs typeface="Arial"/>
              </a:rPr>
              <a:t>chain</a:t>
            </a:r>
            <a:endParaRPr sz="1050">
              <a:latin typeface="Arial"/>
              <a:cs typeface="Arial"/>
            </a:endParaRPr>
          </a:p>
          <a:p>
            <a:pPr marL="12700" marR="277495">
              <a:lnSpc>
                <a:spcPct val="100000"/>
              </a:lnSpc>
              <a:spcBef>
                <a:spcPts val="5"/>
              </a:spcBef>
            </a:pP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Low</a:t>
            </a:r>
            <a:r>
              <a:rPr dirty="0" sz="105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 spc="-10">
                <a:solidFill>
                  <a:srgbClr val="03234D"/>
                </a:solidFill>
                <a:latin typeface="Arial MT"/>
                <a:cs typeface="Arial MT"/>
              </a:rPr>
              <a:t>carbon proteins</a:t>
            </a:r>
            <a:endParaRPr sz="1050">
              <a:latin typeface="Arial MT"/>
              <a:cs typeface="Arial MT"/>
            </a:endParaRPr>
          </a:p>
        </p:txBody>
      </p:sp>
      <p:sp>
        <p:nvSpPr>
          <p:cNvPr id="61" name="object 61" descr=""/>
          <p:cNvSpPr txBox="1"/>
          <p:nvPr/>
        </p:nvSpPr>
        <p:spPr>
          <a:xfrm>
            <a:off x="4142740" y="3660394"/>
            <a:ext cx="722630" cy="3454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050" spc="-10">
                <a:solidFill>
                  <a:srgbClr val="03234D"/>
                </a:solidFill>
                <a:latin typeface="Arial MT"/>
                <a:cs typeface="Arial MT"/>
              </a:rPr>
              <a:t>Sustainable timber</a:t>
            </a:r>
            <a:endParaRPr sz="1050">
              <a:latin typeface="Arial MT"/>
              <a:cs typeface="Arial MT"/>
            </a:endParaRPr>
          </a:p>
        </p:txBody>
      </p:sp>
      <p:sp>
        <p:nvSpPr>
          <p:cNvPr id="62" name="object 62" descr=""/>
          <p:cNvSpPr txBox="1"/>
          <p:nvPr/>
        </p:nvSpPr>
        <p:spPr>
          <a:xfrm>
            <a:off x="4142740" y="4140454"/>
            <a:ext cx="900430" cy="50545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050" spc="-20">
                <a:solidFill>
                  <a:srgbClr val="03234D"/>
                </a:solidFill>
                <a:latin typeface="Arial MT"/>
                <a:cs typeface="Arial MT"/>
              </a:rPr>
              <a:t>Tech </a:t>
            </a:r>
            <a:r>
              <a:rPr dirty="0" sz="1050" spc="-10">
                <a:solidFill>
                  <a:srgbClr val="03234D"/>
                </a:solidFill>
                <a:latin typeface="Arial MT"/>
                <a:cs typeface="Arial MT"/>
              </a:rPr>
              <a:t>enhancements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for</a:t>
            </a:r>
            <a:r>
              <a:rPr dirty="0" sz="105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crop</a:t>
            </a:r>
            <a:r>
              <a:rPr dirty="0" sz="1050" spc="-1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 spc="-10">
                <a:solidFill>
                  <a:srgbClr val="03234D"/>
                </a:solidFill>
                <a:latin typeface="Arial MT"/>
                <a:cs typeface="Arial MT"/>
              </a:rPr>
              <a:t>yields</a:t>
            </a:r>
            <a:endParaRPr sz="1050">
              <a:latin typeface="Arial MT"/>
              <a:cs typeface="Arial MT"/>
            </a:endParaRPr>
          </a:p>
        </p:txBody>
      </p:sp>
      <p:sp>
        <p:nvSpPr>
          <p:cNvPr id="63" name="object 63" descr=""/>
          <p:cNvSpPr txBox="1"/>
          <p:nvPr/>
        </p:nvSpPr>
        <p:spPr>
          <a:xfrm>
            <a:off x="4142740" y="4780533"/>
            <a:ext cx="959485" cy="50545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050" spc="-20">
                <a:solidFill>
                  <a:srgbClr val="03234D"/>
                </a:solidFill>
                <a:latin typeface="Arial MT"/>
                <a:cs typeface="Arial MT"/>
              </a:rPr>
              <a:t>Crop </a:t>
            </a:r>
            <a:r>
              <a:rPr dirty="0" sz="1050" spc="-10">
                <a:solidFill>
                  <a:srgbClr val="03234D"/>
                </a:solidFill>
                <a:latin typeface="Arial MT"/>
                <a:cs typeface="Arial MT"/>
              </a:rPr>
              <a:t>preservation/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waste</a:t>
            </a:r>
            <a:r>
              <a:rPr dirty="0" sz="105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 spc="-10">
                <a:solidFill>
                  <a:srgbClr val="03234D"/>
                </a:solidFill>
                <a:latin typeface="Arial MT"/>
                <a:cs typeface="Arial MT"/>
              </a:rPr>
              <a:t>reduction</a:t>
            </a:r>
            <a:endParaRPr sz="1050">
              <a:latin typeface="Arial MT"/>
              <a:cs typeface="Arial MT"/>
            </a:endParaRPr>
          </a:p>
        </p:txBody>
      </p:sp>
      <p:sp>
        <p:nvSpPr>
          <p:cNvPr id="64" name="object 64" descr=""/>
          <p:cNvSpPr txBox="1"/>
          <p:nvPr/>
        </p:nvSpPr>
        <p:spPr>
          <a:xfrm>
            <a:off x="4142740" y="5420867"/>
            <a:ext cx="558800" cy="3454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050" spc="-10">
                <a:solidFill>
                  <a:srgbClr val="03234D"/>
                </a:solidFill>
                <a:latin typeface="Arial MT"/>
                <a:cs typeface="Arial MT"/>
              </a:rPr>
              <a:t>Methane inhibitors</a:t>
            </a:r>
            <a:endParaRPr sz="1050">
              <a:latin typeface="Arial MT"/>
              <a:cs typeface="Arial MT"/>
            </a:endParaRPr>
          </a:p>
        </p:txBody>
      </p:sp>
      <p:sp>
        <p:nvSpPr>
          <p:cNvPr id="65" name="object 65" descr=""/>
          <p:cNvSpPr txBox="1"/>
          <p:nvPr/>
        </p:nvSpPr>
        <p:spPr>
          <a:xfrm>
            <a:off x="5224779" y="2538729"/>
            <a:ext cx="972185" cy="3454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050" b="1">
                <a:solidFill>
                  <a:srgbClr val="03234D"/>
                </a:solidFill>
                <a:latin typeface="Arial"/>
                <a:cs typeface="Arial"/>
              </a:rPr>
              <a:t>High</a:t>
            </a:r>
            <a:r>
              <a:rPr dirty="0" sz="1050" spc="-15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050" spc="-10" b="1">
                <a:solidFill>
                  <a:srgbClr val="03234D"/>
                </a:solidFill>
                <a:latin typeface="Arial"/>
                <a:cs typeface="Arial"/>
              </a:rPr>
              <a:t>efficiency buildings</a:t>
            </a:r>
            <a:endParaRPr sz="1050">
              <a:latin typeface="Arial"/>
              <a:cs typeface="Arial"/>
            </a:endParaRPr>
          </a:p>
        </p:txBody>
      </p:sp>
      <p:sp>
        <p:nvSpPr>
          <p:cNvPr id="66" name="object 66" descr=""/>
          <p:cNvSpPr txBox="1"/>
          <p:nvPr/>
        </p:nvSpPr>
        <p:spPr>
          <a:xfrm>
            <a:off x="5224779" y="3178809"/>
            <a:ext cx="992505" cy="50545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050" spc="-10">
                <a:solidFill>
                  <a:srgbClr val="03234D"/>
                </a:solidFill>
                <a:latin typeface="Arial MT"/>
                <a:cs typeface="Arial MT"/>
              </a:rPr>
              <a:t>Energy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efficiency</a:t>
            </a:r>
            <a:r>
              <a:rPr dirty="0" sz="1050" spc="-5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 spc="-25">
                <a:solidFill>
                  <a:srgbClr val="03234D"/>
                </a:solidFill>
                <a:latin typeface="Arial MT"/>
                <a:cs typeface="Arial MT"/>
              </a:rPr>
              <a:t>and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building</a:t>
            </a:r>
            <a:r>
              <a:rPr dirty="0" sz="1050" spc="-7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 spc="-10">
                <a:solidFill>
                  <a:srgbClr val="03234D"/>
                </a:solidFill>
                <a:latin typeface="Arial MT"/>
                <a:cs typeface="Arial MT"/>
              </a:rPr>
              <a:t>controls</a:t>
            </a:r>
            <a:endParaRPr sz="1050">
              <a:latin typeface="Arial MT"/>
              <a:cs typeface="Arial MT"/>
            </a:endParaRPr>
          </a:p>
        </p:txBody>
      </p:sp>
      <p:sp>
        <p:nvSpPr>
          <p:cNvPr id="67" name="object 67" descr=""/>
          <p:cNvSpPr txBox="1"/>
          <p:nvPr/>
        </p:nvSpPr>
        <p:spPr>
          <a:xfrm>
            <a:off x="5224779" y="3818890"/>
            <a:ext cx="804545" cy="3460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50" spc="-10">
                <a:solidFill>
                  <a:srgbClr val="03234D"/>
                </a:solidFill>
                <a:latin typeface="Arial MT"/>
                <a:cs typeface="Arial MT"/>
              </a:rPr>
              <a:t>Building</a:t>
            </a:r>
            <a:endParaRPr sz="10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dirty="0" sz="1050" spc="-10">
                <a:solidFill>
                  <a:srgbClr val="03234D"/>
                </a:solidFill>
                <a:latin typeface="Arial MT"/>
                <a:cs typeface="Arial MT"/>
              </a:rPr>
              <a:t>electrification</a:t>
            </a:r>
            <a:endParaRPr sz="1050">
              <a:latin typeface="Arial MT"/>
              <a:cs typeface="Arial MT"/>
            </a:endParaRPr>
          </a:p>
        </p:txBody>
      </p:sp>
      <p:sp>
        <p:nvSpPr>
          <p:cNvPr id="68" name="object 68" descr=""/>
          <p:cNvSpPr txBox="1"/>
          <p:nvPr/>
        </p:nvSpPr>
        <p:spPr>
          <a:xfrm>
            <a:off x="5224779" y="4299204"/>
            <a:ext cx="893444" cy="3454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Green</a:t>
            </a:r>
            <a:r>
              <a:rPr dirty="0" sz="1050" spc="-3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 spc="-10">
                <a:solidFill>
                  <a:srgbClr val="03234D"/>
                </a:solidFill>
                <a:latin typeface="Arial MT"/>
                <a:cs typeface="Arial MT"/>
              </a:rPr>
              <a:t>building materials</a:t>
            </a:r>
            <a:endParaRPr sz="1050">
              <a:latin typeface="Arial MT"/>
              <a:cs typeface="Arial MT"/>
            </a:endParaRPr>
          </a:p>
        </p:txBody>
      </p:sp>
      <p:sp>
        <p:nvSpPr>
          <p:cNvPr id="69" name="object 69" descr=""/>
          <p:cNvSpPr txBox="1"/>
          <p:nvPr/>
        </p:nvSpPr>
        <p:spPr>
          <a:xfrm>
            <a:off x="5224779" y="4779264"/>
            <a:ext cx="811530" cy="3454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050" spc="-10">
                <a:solidFill>
                  <a:srgbClr val="03234D"/>
                </a:solidFill>
                <a:latin typeface="Arial MT"/>
                <a:cs typeface="Arial MT"/>
              </a:rPr>
              <a:t>On-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site</a:t>
            </a:r>
            <a:r>
              <a:rPr dirty="0" sz="1050" spc="-10">
                <a:solidFill>
                  <a:srgbClr val="03234D"/>
                </a:solidFill>
                <a:latin typeface="Arial MT"/>
                <a:cs typeface="Arial MT"/>
              </a:rPr>
              <a:t> clean energy</a:t>
            </a:r>
            <a:endParaRPr sz="1050">
              <a:latin typeface="Arial MT"/>
              <a:cs typeface="Arial MT"/>
            </a:endParaRPr>
          </a:p>
        </p:txBody>
      </p:sp>
      <p:sp>
        <p:nvSpPr>
          <p:cNvPr id="70" name="object 70" descr=""/>
          <p:cNvSpPr txBox="1"/>
          <p:nvPr/>
        </p:nvSpPr>
        <p:spPr>
          <a:xfrm>
            <a:off x="6307073" y="2545587"/>
            <a:ext cx="645795" cy="1860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50" spc="-10" b="1">
                <a:solidFill>
                  <a:srgbClr val="03234D"/>
                </a:solidFill>
                <a:latin typeface="Arial"/>
                <a:cs typeface="Arial"/>
              </a:rPr>
              <a:t>Hydrogen</a:t>
            </a:r>
            <a:endParaRPr sz="1050">
              <a:latin typeface="Arial"/>
              <a:cs typeface="Arial"/>
            </a:endParaRPr>
          </a:p>
        </p:txBody>
      </p:sp>
      <p:sp>
        <p:nvSpPr>
          <p:cNvPr id="71" name="object 71" descr=""/>
          <p:cNvSpPr txBox="1"/>
          <p:nvPr/>
        </p:nvSpPr>
        <p:spPr>
          <a:xfrm>
            <a:off x="6281673" y="3026155"/>
            <a:ext cx="1007744" cy="665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H</a:t>
            </a:r>
            <a:r>
              <a:rPr dirty="0" baseline="-19841" sz="1050">
                <a:solidFill>
                  <a:srgbClr val="03234D"/>
                </a:solidFill>
                <a:latin typeface="Arial MT"/>
                <a:cs typeface="Arial MT"/>
              </a:rPr>
              <a:t>2</a:t>
            </a:r>
            <a:r>
              <a:rPr dirty="0" baseline="-19841" sz="1050" spc="127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 spc="-10">
                <a:solidFill>
                  <a:srgbClr val="03234D"/>
                </a:solidFill>
                <a:latin typeface="Arial MT"/>
                <a:cs typeface="Arial MT"/>
              </a:rPr>
              <a:t>electrolyzers</a:t>
            </a:r>
            <a:endParaRPr sz="105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50">
              <a:latin typeface="Arial MT"/>
              <a:cs typeface="Arial MT"/>
            </a:endParaRPr>
          </a:p>
          <a:p>
            <a:pPr marL="38100" marR="274320">
              <a:lnSpc>
                <a:spcPct val="100000"/>
              </a:lnSpc>
            </a:pP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H</a:t>
            </a:r>
            <a:r>
              <a:rPr dirty="0" baseline="-19841" sz="1050">
                <a:solidFill>
                  <a:srgbClr val="03234D"/>
                </a:solidFill>
                <a:latin typeface="Arial MT"/>
                <a:cs typeface="Arial MT"/>
              </a:rPr>
              <a:t>2</a:t>
            </a:r>
            <a:r>
              <a:rPr dirty="0" baseline="-19841" sz="1050" spc="127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 spc="-10">
                <a:solidFill>
                  <a:srgbClr val="03234D"/>
                </a:solidFill>
                <a:latin typeface="Arial MT"/>
                <a:cs typeface="Arial MT"/>
              </a:rPr>
              <a:t>blending materials</a:t>
            </a:r>
            <a:endParaRPr sz="1050">
              <a:latin typeface="Arial MT"/>
              <a:cs typeface="Arial MT"/>
            </a:endParaRPr>
          </a:p>
        </p:txBody>
      </p:sp>
      <p:sp>
        <p:nvSpPr>
          <p:cNvPr id="72" name="object 72" descr=""/>
          <p:cNvSpPr txBox="1"/>
          <p:nvPr/>
        </p:nvSpPr>
        <p:spPr>
          <a:xfrm>
            <a:off x="6307073" y="3826255"/>
            <a:ext cx="603250" cy="3454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050" spc="-10">
                <a:solidFill>
                  <a:srgbClr val="03234D"/>
                </a:solidFill>
                <a:latin typeface="Arial MT"/>
                <a:cs typeface="Arial MT"/>
              </a:rPr>
              <a:t>Hydrogen mobility</a:t>
            </a:r>
            <a:endParaRPr sz="1050">
              <a:latin typeface="Arial MT"/>
              <a:cs typeface="Arial MT"/>
            </a:endParaRPr>
          </a:p>
        </p:txBody>
      </p:sp>
      <p:sp>
        <p:nvSpPr>
          <p:cNvPr id="73" name="object 73" descr=""/>
          <p:cNvSpPr txBox="1"/>
          <p:nvPr/>
        </p:nvSpPr>
        <p:spPr>
          <a:xfrm>
            <a:off x="6307073" y="4306316"/>
            <a:ext cx="789305" cy="3454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050" spc="-10">
                <a:solidFill>
                  <a:srgbClr val="03234D"/>
                </a:solidFill>
                <a:latin typeface="Arial MT"/>
                <a:cs typeface="Arial MT"/>
              </a:rPr>
              <a:t>Project development</a:t>
            </a:r>
            <a:endParaRPr sz="1050">
              <a:latin typeface="Arial MT"/>
              <a:cs typeface="Arial MT"/>
            </a:endParaRPr>
          </a:p>
        </p:txBody>
      </p:sp>
      <p:sp>
        <p:nvSpPr>
          <p:cNvPr id="74" name="object 74" descr=""/>
          <p:cNvSpPr txBox="1"/>
          <p:nvPr/>
        </p:nvSpPr>
        <p:spPr>
          <a:xfrm>
            <a:off x="7389114" y="2545587"/>
            <a:ext cx="677545" cy="1860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50" spc="-10" b="1">
                <a:solidFill>
                  <a:srgbClr val="03234D"/>
                </a:solidFill>
                <a:latin typeface="Arial"/>
                <a:cs typeface="Arial"/>
              </a:rPr>
              <a:t>Bioenergy</a:t>
            </a:r>
            <a:endParaRPr sz="1050">
              <a:latin typeface="Arial"/>
              <a:cs typeface="Arial"/>
            </a:endParaRPr>
          </a:p>
        </p:txBody>
      </p:sp>
      <p:sp>
        <p:nvSpPr>
          <p:cNvPr id="75" name="object 75" descr=""/>
          <p:cNvSpPr txBox="1"/>
          <p:nvPr/>
        </p:nvSpPr>
        <p:spPr>
          <a:xfrm>
            <a:off x="7389114" y="3026155"/>
            <a:ext cx="810895" cy="1854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50" spc="-10">
                <a:solidFill>
                  <a:srgbClr val="03234D"/>
                </a:solidFill>
                <a:latin typeface="Arial MT"/>
                <a:cs typeface="Arial MT"/>
              </a:rPr>
              <a:t>Bio-refineries</a:t>
            </a:r>
            <a:endParaRPr sz="1050">
              <a:latin typeface="Arial MT"/>
              <a:cs typeface="Arial MT"/>
            </a:endParaRPr>
          </a:p>
        </p:txBody>
      </p:sp>
      <p:sp>
        <p:nvSpPr>
          <p:cNvPr id="76" name="object 76" descr=""/>
          <p:cNvSpPr txBox="1"/>
          <p:nvPr/>
        </p:nvSpPr>
        <p:spPr>
          <a:xfrm>
            <a:off x="7389114" y="3346196"/>
            <a:ext cx="633095" cy="3454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050" spc="-10">
                <a:solidFill>
                  <a:srgbClr val="03234D"/>
                </a:solidFill>
                <a:latin typeface="Arial MT"/>
                <a:cs typeface="Arial MT"/>
              </a:rPr>
              <a:t>Biofuel innovation</a:t>
            </a:r>
            <a:endParaRPr sz="1050">
              <a:latin typeface="Arial MT"/>
              <a:cs typeface="Arial MT"/>
            </a:endParaRPr>
          </a:p>
        </p:txBody>
      </p:sp>
      <p:sp>
        <p:nvSpPr>
          <p:cNvPr id="77" name="object 77" descr=""/>
          <p:cNvSpPr txBox="1"/>
          <p:nvPr/>
        </p:nvSpPr>
        <p:spPr>
          <a:xfrm>
            <a:off x="7389114" y="3826255"/>
            <a:ext cx="788670" cy="3454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Waste</a:t>
            </a:r>
            <a:r>
              <a:rPr dirty="0" sz="1050" spc="-25">
                <a:solidFill>
                  <a:srgbClr val="03234D"/>
                </a:solidFill>
                <a:latin typeface="Arial MT"/>
                <a:cs typeface="Arial MT"/>
              </a:rPr>
              <a:t> to </a:t>
            </a:r>
            <a:r>
              <a:rPr dirty="0" sz="1050" spc="-10">
                <a:solidFill>
                  <a:srgbClr val="03234D"/>
                </a:solidFill>
                <a:latin typeface="Arial MT"/>
                <a:cs typeface="Arial MT"/>
              </a:rPr>
              <a:t>energy/value</a:t>
            </a:r>
            <a:endParaRPr sz="1050">
              <a:latin typeface="Arial MT"/>
              <a:cs typeface="Arial MT"/>
            </a:endParaRPr>
          </a:p>
        </p:txBody>
      </p:sp>
      <p:sp>
        <p:nvSpPr>
          <p:cNvPr id="78" name="object 78" descr=""/>
          <p:cNvSpPr txBox="1"/>
          <p:nvPr/>
        </p:nvSpPr>
        <p:spPr>
          <a:xfrm>
            <a:off x="8418321" y="2545587"/>
            <a:ext cx="1047750" cy="3460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50" spc="-10" b="1">
                <a:solidFill>
                  <a:srgbClr val="03234D"/>
                </a:solidFill>
                <a:latin typeface="Arial"/>
                <a:cs typeface="Arial"/>
              </a:rPr>
              <a:t>Industrial</a:t>
            </a:r>
            <a:endParaRPr sz="10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050" spc="-10" b="1">
                <a:solidFill>
                  <a:srgbClr val="03234D"/>
                </a:solidFill>
                <a:latin typeface="Arial"/>
                <a:cs typeface="Arial"/>
              </a:rPr>
              <a:t>decarbonization</a:t>
            </a:r>
            <a:endParaRPr sz="1050">
              <a:latin typeface="Arial"/>
              <a:cs typeface="Arial"/>
            </a:endParaRPr>
          </a:p>
        </p:txBody>
      </p:sp>
      <p:sp>
        <p:nvSpPr>
          <p:cNvPr id="79" name="object 79" descr=""/>
          <p:cNvSpPr txBox="1"/>
          <p:nvPr/>
        </p:nvSpPr>
        <p:spPr>
          <a:xfrm>
            <a:off x="8392921" y="3026155"/>
            <a:ext cx="921385" cy="665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 marR="30480">
              <a:lnSpc>
                <a:spcPct val="100000"/>
              </a:lnSpc>
              <a:spcBef>
                <a:spcPts val="100"/>
              </a:spcBef>
            </a:pP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Green</a:t>
            </a:r>
            <a:r>
              <a:rPr dirty="0" sz="1050" spc="-3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 spc="-10">
                <a:solidFill>
                  <a:srgbClr val="03234D"/>
                </a:solidFill>
                <a:latin typeface="Arial MT"/>
                <a:cs typeface="Arial MT"/>
              </a:rPr>
              <a:t>cement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and</a:t>
            </a:r>
            <a:r>
              <a:rPr dirty="0" sz="105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 spc="-25">
                <a:solidFill>
                  <a:srgbClr val="03234D"/>
                </a:solidFill>
                <a:latin typeface="Arial MT"/>
                <a:cs typeface="Arial MT"/>
              </a:rPr>
              <a:t>CO</a:t>
            </a:r>
            <a:r>
              <a:rPr dirty="0" baseline="-19841" sz="1050" spc="-37">
                <a:solidFill>
                  <a:srgbClr val="03234D"/>
                </a:solidFill>
                <a:latin typeface="Arial MT"/>
                <a:cs typeface="Arial MT"/>
              </a:rPr>
              <a:t>2</a:t>
            </a:r>
            <a:r>
              <a:rPr dirty="0" baseline="-19841" sz="1050" spc="75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 spc="-10">
                <a:solidFill>
                  <a:srgbClr val="03234D"/>
                </a:solidFill>
                <a:latin typeface="Arial MT"/>
                <a:cs typeface="Arial MT"/>
              </a:rPr>
              <a:t>negative aggregates</a:t>
            </a:r>
            <a:endParaRPr sz="1050">
              <a:latin typeface="Arial MT"/>
              <a:cs typeface="Arial MT"/>
            </a:endParaRPr>
          </a:p>
        </p:txBody>
      </p:sp>
      <p:sp>
        <p:nvSpPr>
          <p:cNvPr id="80" name="object 80" descr=""/>
          <p:cNvSpPr txBox="1"/>
          <p:nvPr/>
        </p:nvSpPr>
        <p:spPr>
          <a:xfrm>
            <a:off x="8418321" y="3826255"/>
            <a:ext cx="894080" cy="50545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High</a:t>
            </a:r>
            <a:r>
              <a:rPr dirty="0" sz="1050" spc="-3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 spc="-10">
                <a:solidFill>
                  <a:srgbClr val="03234D"/>
                </a:solidFill>
                <a:latin typeface="Arial MT"/>
                <a:cs typeface="Arial MT"/>
              </a:rPr>
              <a:t>efficiency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iron</a:t>
            </a:r>
            <a:r>
              <a:rPr dirty="0" sz="1050" spc="-1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&amp;</a:t>
            </a:r>
            <a:r>
              <a:rPr dirty="0" sz="105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 spc="-10">
                <a:solidFill>
                  <a:srgbClr val="03234D"/>
                </a:solidFill>
                <a:latin typeface="Arial MT"/>
                <a:cs typeface="Arial MT"/>
              </a:rPr>
              <a:t>steel productions</a:t>
            </a:r>
            <a:endParaRPr sz="1050">
              <a:latin typeface="Arial MT"/>
              <a:cs typeface="Arial MT"/>
            </a:endParaRPr>
          </a:p>
        </p:txBody>
      </p:sp>
      <p:sp>
        <p:nvSpPr>
          <p:cNvPr id="81" name="object 81" descr=""/>
          <p:cNvSpPr txBox="1"/>
          <p:nvPr/>
        </p:nvSpPr>
        <p:spPr>
          <a:xfrm>
            <a:off x="8418321" y="4466335"/>
            <a:ext cx="990600" cy="50545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050" spc="-10">
                <a:solidFill>
                  <a:srgbClr val="03234D"/>
                </a:solidFill>
                <a:latin typeface="Arial MT"/>
                <a:cs typeface="Arial MT"/>
              </a:rPr>
              <a:t>Decarbonization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of</a:t>
            </a:r>
            <a:r>
              <a:rPr dirty="0" sz="1050" spc="-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 spc="-10">
                <a:solidFill>
                  <a:srgbClr val="03234D"/>
                </a:solidFill>
                <a:latin typeface="Arial MT"/>
                <a:cs typeface="Arial MT"/>
              </a:rPr>
              <a:t>industrial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process</a:t>
            </a:r>
            <a:r>
              <a:rPr dirty="0" sz="1050" spc="-3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 spc="-20">
                <a:solidFill>
                  <a:srgbClr val="03234D"/>
                </a:solidFill>
                <a:latin typeface="Arial MT"/>
                <a:cs typeface="Arial MT"/>
              </a:rPr>
              <a:t>heat</a:t>
            </a:r>
            <a:endParaRPr sz="1050">
              <a:latin typeface="Arial MT"/>
              <a:cs typeface="Arial MT"/>
            </a:endParaRPr>
          </a:p>
        </p:txBody>
      </p:sp>
      <p:sp>
        <p:nvSpPr>
          <p:cNvPr id="82" name="object 82" descr=""/>
          <p:cNvSpPr txBox="1"/>
          <p:nvPr/>
        </p:nvSpPr>
        <p:spPr>
          <a:xfrm>
            <a:off x="8418321" y="5106416"/>
            <a:ext cx="1011555" cy="3460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Industrial</a:t>
            </a:r>
            <a:r>
              <a:rPr dirty="0" sz="1050" spc="-6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 spc="-10">
                <a:solidFill>
                  <a:srgbClr val="03234D"/>
                </a:solidFill>
                <a:latin typeface="Arial MT"/>
                <a:cs typeface="Arial MT"/>
              </a:rPr>
              <a:t>energy</a:t>
            </a:r>
            <a:endParaRPr sz="10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dirty="0" sz="1050" spc="-10">
                <a:solidFill>
                  <a:srgbClr val="03234D"/>
                </a:solidFill>
                <a:latin typeface="Arial MT"/>
                <a:cs typeface="Arial MT"/>
              </a:rPr>
              <a:t>efficiency</a:t>
            </a:r>
            <a:endParaRPr sz="1050">
              <a:latin typeface="Arial MT"/>
              <a:cs typeface="Arial MT"/>
            </a:endParaRPr>
          </a:p>
        </p:txBody>
      </p:sp>
      <p:sp>
        <p:nvSpPr>
          <p:cNvPr id="83" name="object 83" descr=""/>
          <p:cNvSpPr txBox="1"/>
          <p:nvPr/>
        </p:nvSpPr>
        <p:spPr>
          <a:xfrm>
            <a:off x="9553193" y="2575814"/>
            <a:ext cx="402590" cy="1854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50" spc="-20" b="1">
                <a:solidFill>
                  <a:srgbClr val="03234D"/>
                </a:solidFill>
                <a:latin typeface="Arial"/>
                <a:cs typeface="Arial"/>
              </a:rPr>
              <a:t>CCUS</a:t>
            </a:r>
            <a:endParaRPr sz="1050">
              <a:latin typeface="Arial"/>
              <a:cs typeface="Arial"/>
            </a:endParaRPr>
          </a:p>
        </p:txBody>
      </p:sp>
      <p:sp>
        <p:nvSpPr>
          <p:cNvPr id="84" name="object 84" descr=""/>
          <p:cNvSpPr txBox="1"/>
          <p:nvPr/>
        </p:nvSpPr>
        <p:spPr>
          <a:xfrm>
            <a:off x="9553193" y="3055873"/>
            <a:ext cx="915669" cy="3454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Sorbents</a:t>
            </a:r>
            <a:r>
              <a:rPr dirty="0" sz="1050" spc="-5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 spc="-25">
                <a:solidFill>
                  <a:srgbClr val="03234D"/>
                </a:solidFill>
                <a:latin typeface="Arial MT"/>
                <a:cs typeface="Arial MT"/>
              </a:rPr>
              <a:t>for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carbon</a:t>
            </a:r>
            <a:r>
              <a:rPr dirty="0" sz="1050" spc="-5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 spc="-10">
                <a:solidFill>
                  <a:srgbClr val="03234D"/>
                </a:solidFill>
                <a:latin typeface="Arial MT"/>
                <a:cs typeface="Arial MT"/>
              </a:rPr>
              <a:t>capture</a:t>
            </a:r>
            <a:endParaRPr sz="1050">
              <a:latin typeface="Arial MT"/>
              <a:cs typeface="Arial MT"/>
            </a:endParaRPr>
          </a:p>
        </p:txBody>
      </p:sp>
      <p:sp>
        <p:nvSpPr>
          <p:cNvPr id="85" name="object 85" descr=""/>
          <p:cNvSpPr txBox="1"/>
          <p:nvPr/>
        </p:nvSpPr>
        <p:spPr>
          <a:xfrm>
            <a:off x="9553193" y="3535933"/>
            <a:ext cx="826135" cy="665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Offset</a:t>
            </a:r>
            <a:r>
              <a:rPr dirty="0" sz="105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 spc="-10">
                <a:solidFill>
                  <a:srgbClr val="03234D"/>
                </a:solidFill>
                <a:latin typeface="Arial MT"/>
                <a:cs typeface="Arial MT"/>
              </a:rPr>
              <a:t>project design, development,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and</a:t>
            </a:r>
            <a:r>
              <a:rPr dirty="0" sz="105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 spc="-10">
                <a:solidFill>
                  <a:srgbClr val="03234D"/>
                </a:solidFill>
                <a:latin typeface="Arial MT"/>
                <a:cs typeface="Arial MT"/>
              </a:rPr>
              <a:t>supply</a:t>
            </a:r>
            <a:endParaRPr sz="1050">
              <a:latin typeface="Arial MT"/>
              <a:cs typeface="Arial MT"/>
            </a:endParaRPr>
          </a:p>
        </p:txBody>
      </p:sp>
      <p:sp>
        <p:nvSpPr>
          <p:cNvPr id="86" name="object 86" descr=""/>
          <p:cNvSpPr txBox="1"/>
          <p:nvPr/>
        </p:nvSpPr>
        <p:spPr>
          <a:xfrm>
            <a:off x="9553193" y="4336288"/>
            <a:ext cx="930275" cy="3454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050" spc="-10">
                <a:solidFill>
                  <a:srgbClr val="03234D"/>
                </a:solidFill>
                <a:latin typeface="Arial MT"/>
                <a:cs typeface="Arial MT"/>
              </a:rPr>
              <a:t>Marketplaces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and</a:t>
            </a:r>
            <a:r>
              <a:rPr dirty="0" sz="105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 spc="-10">
                <a:solidFill>
                  <a:srgbClr val="03234D"/>
                </a:solidFill>
                <a:latin typeface="Arial MT"/>
                <a:cs typeface="Arial MT"/>
              </a:rPr>
              <a:t>exchanges</a:t>
            </a:r>
            <a:endParaRPr sz="1050">
              <a:latin typeface="Arial MT"/>
              <a:cs typeface="Arial MT"/>
            </a:endParaRPr>
          </a:p>
        </p:txBody>
      </p:sp>
      <p:sp>
        <p:nvSpPr>
          <p:cNvPr id="87" name="object 87" descr=""/>
          <p:cNvSpPr txBox="1"/>
          <p:nvPr/>
        </p:nvSpPr>
        <p:spPr>
          <a:xfrm>
            <a:off x="9553193" y="4816347"/>
            <a:ext cx="828040" cy="50545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Carbon</a:t>
            </a:r>
            <a:r>
              <a:rPr dirty="0" sz="1050" spc="-4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 spc="-10">
                <a:solidFill>
                  <a:srgbClr val="03234D"/>
                </a:solidFill>
                <a:latin typeface="Arial MT"/>
                <a:cs typeface="Arial MT"/>
              </a:rPr>
              <a:t>credit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brokers</a:t>
            </a:r>
            <a:r>
              <a:rPr dirty="0" sz="1050" spc="-4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 spc="-25">
                <a:solidFill>
                  <a:srgbClr val="03234D"/>
                </a:solidFill>
                <a:latin typeface="Arial MT"/>
                <a:cs typeface="Arial MT"/>
              </a:rPr>
              <a:t>and </a:t>
            </a:r>
            <a:r>
              <a:rPr dirty="0" sz="1050" spc="-10">
                <a:solidFill>
                  <a:srgbClr val="03234D"/>
                </a:solidFill>
                <a:latin typeface="Arial MT"/>
                <a:cs typeface="Arial MT"/>
              </a:rPr>
              <a:t>retailers</a:t>
            </a:r>
            <a:endParaRPr sz="1050">
              <a:latin typeface="Arial MT"/>
              <a:cs typeface="Arial MT"/>
            </a:endParaRPr>
          </a:p>
        </p:txBody>
      </p:sp>
      <p:sp>
        <p:nvSpPr>
          <p:cNvPr id="88" name="object 88" descr=""/>
          <p:cNvSpPr txBox="1"/>
          <p:nvPr/>
        </p:nvSpPr>
        <p:spPr>
          <a:xfrm>
            <a:off x="10730738" y="1360424"/>
            <a:ext cx="724535" cy="1930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100" spc="-10" b="1">
                <a:solidFill>
                  <a:srgbClr val="010027"/>
                </a:solidFill>
                <a:latin typeface="Arial"/>
                <a:cs typeface="Arial"/>
              </a:rPr>
              <a:t>$10-</a:t>
            </a:r>
            <a:r>
              <a:rPr dirty="0" sz="1100" spc="-20" b="1">
                <a:solidFill>
                  <a:srgbClr val="010027"/>
                </a:solidFill>
                <a:latin typeface="Arial"/>
                <a:cs typeface="Arial"/>
              </a:rPr>
              <a:t>$25Bn</a:t>
            </a:r>
            <a:endParaRPr sz="1100">
              <a:latin typeface="Arial"/>
              <a:cs typeface="Arial"/>
            </a:endParaRPr>
          </a:p>
        </p:txBody>
      </p:sp>
      <p:pic>
        <p:nvPicPr>
          <p:cNvPr id="89" name="object 89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0976609" y="1923288"/>
            <a:ext cx="240792" cy="237744"/>
          </a:xfrm>
          <a:prstGeom prst="rect">
            <a:avLst/>
          </a:prstGeom>
        </p:spPr>
      </p:pic>
      <p:sp>
        <p:nvSpPr>
          <p:cNvPr id="90" name="object 90" descr=""/>
          <p:cNvSpPr txBox="1"/>
          <p:nvPr/>
        </p:nvSpPr>
        <p:spPr>
          <a:xfrm>
            <a:off x="10635488" y="2541270"/>
            <a:ext cx="618490" cy="665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050" spc="-10" b="1">
                <a:solidFill>
                  <a:srgbClr val="03234D"/>
                </a:solidFill>
                <a:latin typeface="Arial"/>
                <a:cs typeface="Arial"/>
              </a:rPr>
              <a:t>Carbon markets, offsets, financing</a:t>
            </a:r>
            <a:endParaRPr sz="1050">
              <a:latin typeface="Arial"/>
              <a:cs typeface="Arial"/>
            </a:endParaRPr>
          </a:p>
        </p:txBody>
      </p:sp>
      <p:sp>
        <p:nvSpPr>
          <p:cNvPr id="91" name="object 91" descr=""/>
          <p:cNvSpPr txBox="1"/>
          <p:nvPr/>
        </p:nvSpPr>
        <p:spPr>
          <a:xfrm>
            <a:off x="10635488" y="3341623"/>
            <a:ext cx="815340" cy="665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Offset</a:t>
            </a:r>
            <a:r>
              <a:rPr dirty="0" sz="105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 spc="-10">
                <a:solidFill>
                  <a:srgbClr val="03234D"/>
                </a:solidFill>
                <a:latin typeface="Arial MT"/>
                <a:cs typeface="Arial MT"/>
              </a:rPr>
              <a:t>project design, development</a:t>
            </a:r>
            <a:endParaRPr sz="10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,</a:t>
            </a:r>
            <a:r>
              <a:rPr dirty="0" sz="105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and </a:t>
            </a:r>
            <a:r>
              <a:rPr dirty="0" sz="1050" spc="-10">
                <a:solidFill>
                  <a:srgbClr val="03234D"/>
                </a:solidFill>
                <a:latin typeface="Arial MT"/>
                <a:cs typeface="Arial MT"/>
              </a:rPr>
              <a:t>supply</a:t>
            </a:r>
            <a:endParaRPr sz="1050">
              <a:latin typeface="Arial MT"/>
              <a:cs typeface="Arial MT"/>
            </a:endParaRPr>
          </a:p>
        </p:txBody>
      </p:sp>
      <p:sp>
        <p:nvSpPr>
          <p:cNvPr id="92" name="object 92" descr=""/>
          <p:cNvSpPr txBox="1"/>
          <p:nvPr/>
        </p:nvSpPr>
        <p:spPr>
          <a:xfrm>
            <a:off x="10635488" y="4141723"/>
            <a:ext cx="818515" cy="50545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050" spc="-10">
                <a:solidFill>
                  <a:srgbClr val="03234D"/>
                </a:solidFill>
                <a:latin typeface="Arial MT"/>
                <a:cs typeface="Arial MT"/>
              </a:rPr>
              <a:t>Marketplaces </a:t>
            </a:r>
            <a:r>
              <a:rPr dirty="0" sz="1050" spc="-25">
                <a:solidFill>
                  <a:srgbClr val="03234D"/>
                </a:solidFill>
                <a:latin typeface="Arial MT"/>
                <a:cs typeface="Arial MT"/>
              </a:rPr>
              <a:t>and </a:t>
            </a:r>
            <a:r>
              <a:rPr dirty="0" sz="1050" spc="-10">
                <a:solidFill>
                  <a:srgbClr val="03234D"/>
                </a:solidFill>
                <a:latin typeface="Arial MT"/>
                <a:cs typeface="Arial MT"/>
              </a:rPr>
              <a:t>exchanges</a:t>
            </a:r>
            <a:endParaRPr sz="1050">
              <a:latin typeface="Arial MT"/>
              <a:cs typeface="Arial MT"/>
            </a:endParaRPr>
          </a:p>
        </p:txBody>
      </p:sp>
      <p:sp>
        <p:nvSpPr>
          <p:cNvPr id="93" name="object 93" descr=""/>
          <p:cNvSpPr txBox="1"/>
          <p:nvPr/>
        </p:nvSpPr>
        <p:spPr>
          <a:xfrm>
            <a:off x="10635488" y="4781804"/>
            <a:ext cx="730250" cy="665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050" spc="-10">
                <a:solidFill>
                  <a:srgbClr val="03234D"/>
                </a:solidFill>
                <a:latin typeface="Arial MT"/>
                <a:cs typeface="Arial MT"/>
              </a:rPr>
              <a:t>Carbon credit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brokers</a:t>
            </a:r>
            <a:r>
              <a:rPr dirty="0" sz="1050" spc="-4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 spc="-25">
                <a:solidFill>
                  <a:srgbClr val="03234D"/>
                </a:solidFill>
                <a:latin typeface="Arial MT"/>
                <a:cs typeface="Arial MT"/>
              </a:rPr>
              <a:t>and </a:t>
            </a:r>
            <a:r>
              <a:rPr dirty="0" sz="1050" spc="-10">
                <a:solidFill>
                  <a:srgbClr val="03234D"/>
                </a:solidFill>
                <a:latin typeface="Arial MT"/>
                <a:cs typeface="Arial MT"/>
              </a:rPr>
              <a:t>retailers</a:t>
            </a:r>
            <a:endParaRPr sz="1050">
              <a:latin typeface="Arial MT"/>
              <a:cs typeface="Arial MT"/>
            </a:endParaRPr>
          </a:p>
        </p:txBody>
      </p:sp>
      <p:sp>
        <p:nvSpPr>
          <p:cNvPr id="94" name="object 94" descr=""/>
          <p:cNvSpPr/>
          <p:nvPr/>
        </p:nvSpPr>
        <p:spPr>
          <a:xfrm>
            <a:off x="4063746" y="1331213"/>
            <a:ext cx="0" cy="4746625"/>
          </a:xfrm>
          <a:custGeom>
            <a:avLst/>
            <a:gdLst/>
            <a:ahLst/>
            <a:cxnLst/>
            <a:rect l="l" t="t" r="r" b="b"/>
            <a:pathLst>
              <a:path w="0" h="4746625">
                <a:moveTo>
                  <a:pt x="0" y="0"/>
                </a:moveTo>
                <a:lnTo>
                  <a:pt x="0" y="4746396"/>
                </a:lnTo>
              </a:path>
            </a:pathLst>
          </a:custGeom>
          <a:ln w="6350">
            <a:solidFill>
              <a:srgbClr val="01002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5" name="object 95" descr=""/>
          <p:cNvSpPr/>
          <p:nvPr/>
        </p:nvSpPr>
        <p:spPr>
          <a:xfrm>
            <a:off x="5145785" y="1331213"/>
            <a:ext cx="1082040" cy="4746625"/>
          </a:xfrm>
          <a:custGeom>
            <a:avLst/>
            <a:gdLst/>
            <a:ahLst/>
            <a:cxnLst/>
            <a:rect l="l" t="t" r="r" b="b"/>
            <a:pathLst>
              <a:path w="1082039" h="4746625">
                <a:moveTo>
                  <a:pt x="0" y="0"/>
                </a:moveTo>
                <a:lnTo>
                  <a:pt x="0" y="4746396"/>
                </a:lnTo>
              </a:path>
              <a:path w="1082039" h="4746625">
                <a:moveTo>
                  <a:pt x="1082039" y="0"/>
                </a:moveTo>
                <a:lnTo>
                  <a:pt x="1082039" y="4746396"/>
                </a:lnTo>
              </a:path>
            </a:pathLst>
          </a:custGeom>
          <a:ln w="6350">
            <a:solidFill>
              <a:srgbClr val="01002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6" name="object 96" descr=""/>
          <p:cNvSpPr/>
          <p:nvPr/>
        </p:nvSpPr>
        <p:spPr>
          <a:xfrm>
            <a:off x="7309866" y="1331213"/>
            <a:ext cx="0" cy="4746625"/>
          </a:xfrm>
          <a:custGeom>
            <a:avLst/>
            <a:gdLst/>
            <a:ahLst/>
            <a:cxnLst/>
            <a:rect l="l" t="t" r="r" b="b"/>
            <a:pathLst>
              <a:path w="0" h="4746625">
                <a:moveTo>
                  <a:pt x="0" y="0"/>
                </a:moveTo>
                <a:lnTo>
                  <a:pt x="0" y="4746396"/>
                </a:lnTo>
              </a:path>
            </a:pathLst>
          </a:custGeom>
          <a:ln w="6350">
            <a:solidFill>
              <a:srgbClr val="01002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7" name="object 97" descr=""/>
          <p:cNvSpPr/>
          <p:nvPr/>
        </p:nvSpPr>
        <p:spPr>
          <a:xfrm>
            <a:off x="8391906" y="1331213"/>
            <a:ext cx="1082040" cy="4746625"/>
          </a:xfrm>
          <a:custGeom>
            <a:avLst/>
            <a:gdLst/>
            <a:ahLst/>
            <a:cxnLst/>
            <a:rect l="l" t="t" r="r" b="b"/>
            <a:pathLst>
              <a:path w="1082040" h="4746625">
                <a:moveTo>
                  <a:pt x="0" y="0"/>
                </a:moveTo>
                <a:lnTo>
                  <a:pt x="0" y="4746396"/>
                </a:lnTo>
              </a:path>
              <a:path w="1082040" h="4746625">
                <a:moveTo>
                  <a:pt x="1082040" y="0"/>
                </a:moveTo>
                <a:lnTo>
                  <a:pt x="1082040" y="4746396"/>
                </a:lnTo>
              </a:path>
            </a:pathLst>
          </a:custGeom>
          <a:ln w="6350">
            <a:solidFill>
              <a:srgbClr val="01002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8" name="object 98" descr=""/>
          <p:cNvSpPr/>
          <p:nvPr/>
        </p:nvSpPr>
        <p:spPr>
          <a:xfrm>
            <a:off x="10555985" y="1331213"/>
            <a:ext cx="0" cy="4746625"/>
          </a:xfrm>
          <a:custGeom>
            <a:avLst/>
            <a:gdLst/>
            <a:ahLst/>
            <a:cxnLst/>
            <a:rect l="l" t="t" r="r" b="b"/>
            <a:pathLst>
              <a:path w="0" h="4746625">
                <a:moveTo>
                  <a:pt x="0" y="0"/>
                </a:moveTo>
                <a:lnTo>
                  <a:pt x="0" y="4746396"/>
                </a:lnTo>
              </a:path>
            </a:pathLst>
          </a:custGeom>
          <a:ln w="6350">
            <a:solidFill>
              <a:srgbClr val="01002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9" name="object 99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10">
                <a:solidFill>
                  <a:srgbClr val="009999"/>
                </a:solidFill>
              </a:rPr>
              <a:t>Decarbonization</a:t>
            </a:r>
            <a:r>
              <a:rPr dirty="0">
                <a:solidFill>
                  <a:srgbClr val="009999"/>
                </a:solidFill>
              </a:rPr>
              <a:t> </a:t>
            </a:r>
            <a:r>
              <a:rPr dirty="0" spc="-25">
                <a:solidFill>
                  <a:srgbClr val="009999"/>
                </a:solidFill>
              </a:rPr>
              <a:t>TAM</a:t>
            </a:r>
          </a:p>
          <a:p>
            <a:pPr marL="19685">
              <a:lnSpc>
                <a:spcPct val="100000"/>
              </a:lnSpc>
              <a:spcBef>
                <a:spcPts val="25"/>
              </a:spcBef>
            </a:pPr>
            <a:r>
              <a:rPr dirty="0" sz="1200" b="0">
                <a:solidFill>
                  <a:srgbClr val="010027"/>
                </a:solidFill>
                <a:latin typeface="Arial MT"/>
                <a:cs typeface="Arial MT"/>
              </a:rPr>
              <a:t>Clean</a:t>
            </a:r>
            <a:r>
              <a:rPr dirty="0" sz="1200" spc="-30" b="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 b="0">
                <a:solidFill>
                  <a:srgbClr val="010027"/>
                </a:solidFill>
                <a:latin typeface="Arial MT"/>
                <a:cs typeface="Arial MT"/>
              </a:rPr>
              <a:t>energy</a:t>
            </a:r>
            <a:r>
              <a:rPr dirty="0" sz="1200" spc="-20" b="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 b="0">
                <a:solidFill>
                  <a:srgbClr val="010027"/>
                </a:solidFill>
                <a:latin typeface="Arial MT"/>
                <a:cs typeface="Arial MT"/>
              </a:rPr>
              <a:t>well</a:t>
            </a:r>
            <a:r>
              <a:rPr dirty="0" sz="1200" spc="-20" b="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 b="0">
                <a:solidFill>
                  <a:srgbClr val="010027"/>
                </a:solidFill>
                <a:latin typeface="Arial MT"/>
                <a:cs typeface="Arial MT"/>
              </a:rPr>
              <a:t>positions</a:t>
            </a:r>
            <a:r>
              <a:rPr dirty="0" sz="1200" spc="-30" b="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 b="0">
                <a:solidFill>
                  <a:srgbClr val="010027"/>
                </a:solidFill>
                <a:latin typeface="Arial MT"/>
                <a:cs typeface="Arial MT"/>
              </a:rPr>
              <a:t>many</a:t>
            </a:r>
            <a:r>
              <a:rPr dirty="0" sz="1200" spc="-10" b="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 b="0">
                <a:solidFill>
                  <a:srgbClr val="010027"/>
                </a:solidFill>
                <a:latin typeface="Arial MT"/>
                <a:cs typeface="Arial MT"/>
              </a:rPr>
              <a:t>of</a:t>
            </a:r>
            <a:r>
              <a:rPr dirty="0" sz="1200" spc="-15" b="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 spc="-10" b="0">
                <a:solidFill>
                  <a:srgbClr val="010027"/>
                </a:solidFill>
                <a:latin typeface="Arial MT"/>
                <a:cs typeface="Arial MT"/>
              </a:rPr>
              <a:t>Siemens’</a:t>
            </a:r>
            <a:r>
              <a:rPr dirty="0" sz="1200" spc="-75" b="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 b="0">
                <a:solidFill>
                  <a:srgbClr val="010027"/>
                </a:solidFill>
                <a:latin typeface="Arial MT"/>
                <a:cs typeface="Arial MT"/>
              </a:rPr>
              <a:t>core</a:t>
            </a:r>
            <a:r>
              <a:rPr dirty="0" sz="1200" spc="-10" b="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 b="0">
                <a:solidFill>
                  <a:srgbClr val="010027"/>
                </a:solidFill>
                <a:latin typeface="Arial MT"/>
                <a:cs typeface="Arial MT"/>
              </a:rPr>
              <a:t>businesses</a:t>
            </a:r>
            <a:r>
              <a:rPr dirty="0" sz="1200" spc="-30" b="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 b="0">
                <a:solidFill>
                  <a:srgbClr val="010027"/>
                </a:solidFill>
                <a:latin typeface="Arial MT"/>
                <a:cs typeface="Arial MT"/>
              </a:rPr>
              <a:t>to</a:t>
            </a:r>
            <a:r>
              <a:rPr dirty="0" sz="1200" spc="-15" b="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 b="0">
                <a:solidFill>
                  <a:srgbClr val="010027"/>
                </a:solidFill>
                <a:latin typeface="Arial MT"/>
                <a:cs typeface="Arial MT"/>
              </a:rPr>
              <a:t>react</a:t>
            </a:r>
            <a:r>
              <a:rPr dirty="0" sz="1200" spc="-10" b="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 b="0">
                <a:solidFill>
                  <a:srgbClr val="010027"/>
                </a:solidFill>
                <a:latin typeface="Arial MT"/>
                <a:cs typeface="Arial MT"/>
              </a:rPr>
              <a:t>to</a:t>
            </a:r>
            <a:r>
              <a:rPr dirty="0" sz="1200" spc="-15" b="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 b="0">
                <a:solidFill>
                  <a:srgbClr val="010027"/>
                </a:solidFill>
                <a:latin typeface="Arial MT"/>
                <a:cs typeface="Arial MT"/>
              </a:rPr>
              <a:t>the</a:t>
            </a:r>
            <a:r>
              <a:rPr dirty="0" sz="1200" spc="-20" b="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 b="0">
                <a:solidFill>
                  <a:srgbClr val="010027"/>
                </a:solidFill>
                <a:latin typeface="Arial MT"/>
                <a:cs typeface="Arial MT"/>
              </a:rPr>
              <a:t>addressable</a:t>
            </a:r>
            <a:r>
              <a:rPr dirty="0" sz="1200" spc="-30" b="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 spc="-10" b="0">
                <a:solidFill>
                  <a:srgbClr val="010027"/>
                </a:solidFill>
                <a:latin typeface="Arial MT"/>
                <a:cs typeface="Arial MT"/>
              </a:rPr>
              <a:t>market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00" name="object 100" descr=""/>
          <p:cNvSpPr txBox="1"/>
          <p:nvPr/>
        </p:nvSpPr>
        <p:spPr>
          <a:xfrm>
            <a:off x="5428234" y="6033261"/>
            <a:ext cx="51752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b="1">
                <a:solidFill>
                  <a:srgbClr val="010027"/>
                </a:solidFill>
                <a:latin typeface="Arial"/>
                <a:cs typeface="Arial"/>
              </a:rPr>
              <a:t>SI</a:t>
            </a:r>
            <a:r>
              <a:rPr dirty="0" sz="1200" spc="-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200" b="1">
                <a:solidFill>
                  <a:srgbClr val="010027"/>
                </a:solidFill>
                <a:latin typeface="Arial"/>
                <a:cs typeface="Arial"/>
              </a:rPr>
              <a:t>&amp;</a:t>
            </a:r>
            <a:r>
              <a:rPr dirty="0" sz="1200" spc="-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200" spc="-25" b="1">
                <a:solidFill>
                  <a:srgbClr val="010027"/>
                </a:solidFill>
                <a:latin typeface="Arial"/>
                <a:cs typeface="Arial"/>
              </a:rPr>
              <a:t>DI</a:t>
            </a:r>
            <a:endParaRPr sz="1200">
              <a:latin typeface="Arial"/>
              <a:cs typeface="Arial"/>
            </a:endParaRPr>
          </a:p>
        </p:txBody>
      </p:sp>
      <p:sp>
        <p:nvSpPr>
          <p:cNvPr id="101" name="object 101" descr=""/>
          <p:cNvSpPr txBox="1"/>
          <p:nvPr/>
        </p:nvSpPr>
        <p:spPr>
          <a:xfrm>
            <a:off x="2140457" y="6033261"/>
            <a:ext cx="60261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 b="1">
                <a:solidFill>
                  <a:srgbClr val="010027"/>
                </a:solidFill>
                <a:latin typeface="Arial"/>
                <a:cs typeface="Arial"/>
              </a:rPr>
              <a:t>Mobility</a:t>
            </a:r>
            <a:endParaRPr sz="1200">
              <a:latin typeface="Arial"/>
              <a:cs typeface="Arial"/>
            </a:endParaRPr>
          </a:p>
        </p:txBody>
      </p:sp>
      <p:sp>
        <p:nvSpPr>
          <p:cNvPr id="102" name="object 102" descr=""/>
          <p:cNvSpPr txBox="1"/>
          <p:nvPr/>
        </p:nvSpPr>
        <p:spPr>
          <a:xfrm>
            <a:off x="717804" y="958088"/>
            <a:ext cx="4415790" cy="59563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dirty="0" sz="1400" b="1">
                <a:solidFill>
                  <a:srgbClr val="010027"/>
                </a:solidFill>
                <a:latin typeface="Arial"/>
                <a:cs typeface="Arial"/>
              </a:rPr>
              <a:t>Decarbonization</a:t>
            </a:r>
            <a:r>
              <a:rPr dirty="0" sz="1400" spc="-4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10027"/>
                </a:solidFill>
                <a:latin typeface="Arial"/>
                <a:cs typeface="Arial"/>
              </a:rPr>
              <a:t>sits</a:t>
            </a:r>
            <a:r>
              <a:rPr dirty="0" sz="1400" spc="-2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10027"/>
                </a:solidFill>
                <a:latin typeface="Arial"/>
                <a:cs typeface="Arial"/>
              </a:rPr>
              <a:t>the</a:t>
            </a:r>
            <a:r>
              <a:rPr dirty="0" sz="1400" spc="-2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10027"/>
                </a:solidFill>
                <a:latin typeface="Arial"/>
                <a:cs typeface="Arial"/>
              </a:rPr>
              <a:t>center</a:t>
            </a:r>
            <a:r>
              <a:rPr dirty="0" sz="1400" spc="-2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10027"/>
                </a:solidFill>
                <a:latin typeface="Arial"/>
                <a:cs typeface="Arial"/>
              </a:rPr>
              <a:t>of</a:t>
            </a:r>
            <a:r>
              <a:rPr dirty="0" sz="1400" spc="-2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10027"/>
                </a:solidFill>
                <a:latin typeface="Arial"/>
                <a:cs typeface="Arial"/>
              </a:rPr>
              <a:t>a</a:t>
            </a:r>
            <a:r>
              <a:rPr dirty="0" sz="1400" spc="-1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10027"/>
                </a:solidFill>
                <a:latin typeface="Arial"/>
                <a:cs typeface="Arial"/>
              </a:rPr>
              <a:t>~$5</a:t>
            </a:r>
            <a:r>
              <a:rPr dirty="0" sz="1400" spc="-2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400" spc="-10" b="1">
                <a:solidFill>
                  <a:srgbClr val="010027"/>
                </a:solidFill>
                <a:latin typeface="Arial"/>
                <a:cs typeface="Arial"/>
              </a:rPr>
              <a:t>Trillion</a:t>
            </a:r>
            <a:r>
              <a:rPr dirty="0" sz="1400" spc="-25" b="1">
                <a:solidFill>
                  <a:srgbClr val="010027"/>
                </a:solidFill>
                <a:latin typeface="Arial"/>
                <a:cs typeface="Arial"/>
              </a:rPr>
              <a:t> TAM</a:t>
            </a:r>
            <a:endParaRPr sz="1400">
              <a:latin typeface="Arial"/>
              <a:cs typeface="Arial"/>
            </a:endParaRPr>
          </a:p>
          <a:p>
            <a:pPr algn="ctr" marL="41910">
              <a:lnSpc>
                <a:spcPct val="100000"/>
              </a:lnSpc>
              <a:spcBef>
                <a:spcPts val="1490"/>
              </a:spcBef>
              <a:tabLst>
                <a:tab pos="1182370" algn="l"/>
                <a:tab pos="2264410" algn="l"/>
                <a:tab pos="3347085" algn="l"/>
              </a:tabLst>
            </a:pPr>
            <a:r>
              <a:rPr dirty="0" sz="1100" spc="-10" b="1">
                <a:solidFill>
                  <a:srgbClr val="010027"/>
                </a:solidFill>
                <a:latin typeface="Arial"/>
                <a:cs typeface="Arial"/>
              </a:rPr>
              <a:t>$900-$1,000Bn</a:t>
            </a:r>
            <a:r>
              <a:rPr dirty="0" sz="1100" b="1">
                <a:solidFill>
                  <a:srgbClr val="010027"/>
                </a:solidFill>
                <a:latin typeface="Arial"/>
                <a:cs typeface="Arial"/>
              </a:rPr>
              <a:t>	</a:t>
            </a:r>
            <a:r>
              <a:rPr dirty="0" sz="1100" spc="-10" b="1">
                <a:solidFill>
                  <a:srgbClr val="FFFFFF"/>
                </a:solidFill>
                <a:latin typeface="Arial"/>
                <a:cs typeface="Arial"/>
              </a:rPr>
              <a:t>$650-$950Bn</a:t>
            </a:r>
            <a:r>
              <a:rPr dirty="0" sz="1100" b="1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dirty="0" sz="1100" spc="-10" b="1">
                <a:solidFill>
                  <a:srgbClr val="010027"/>
                </a:solidFill>
                <a:latin typeface="Arial"/>
                <a:cs typeface="Arial"/>
              </a:rPr>
              <a:t>$500-$900Bn</a:t>
            </a:r>
            <a:r>
              <a:rPr dirty="0" sz="1100" b="1">
                <a:solidFill>
                  <a:srgbClr val="010027"/>
                </a:solidFill>
                <a:latin typeface="Arial"/>
                <a:cs typeface="Arial"/>
              </a:rPr>
              <a:t>	</a:t>
            </a:r>
            <a:r>
              <a:rPr dirty="0" sz="1100" spc="-10" b="1">
                <a:solidFill>
                  <a:srgbClr val="010027"/>
                </a:solidFill>
                <a:latin typeface="Arial"/>
                <a:cs typeface="Arial"/>
              </a:rPr>
              <a:t>$400-$500Bn</a:t>
            </a:r>
            <a:endParaRPr sz="1100">
              <a:latin typeface="Arial"/>
              <a:cs typeface="Arial"/>
            </a:endParaRPr>
          </a:p>
        </p:txBody>
      </p:sp>
      <p:pic>
        <p:nvPicPr>
          <p:cNvPr id="103" name="object 103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643127" y="949071"/>
            <a:ext cx="57150" cy="305180"/>
          </a:xfrm>
          <a:prstGeom prst="rect">
            <a:avLst/>
          </a:prstGeom>
        </p:spPr>
      </p:pic>
      <p:sp>
        <p:nvSpPr>
          <p:cNvPr id="104" name="object 104" descr=""/>
          <p:cNvSpPr txBox="1"/>
          <p:nvPr/>
        </p:nvSpPr>
        <p:spPr>
          <a:xfrm>
            <a:off x="8848343" y="6033261"/>
            <a:ext cx="16891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 b="1">
                <a:solidFill>
                  <a:srgbClr val="010027"/>
                </a:solidFill>
                <a:latin typeface="Arial"/>
                <a:cs typeface="Arial"/>
              </a:rPr>
              <a:t>SI</a:t>
            </a:r>
            <a:endParaRPr sz="1200">
              <a:latin typeface="Arial"/>
              <a:cs typeface="Arial"/>
            </a:endParaRPr>
          </a:p>
        </p:txBody>
      </p:sp>
      <p:sp>
        <p:nvSpPr>
          <p:cNvPr id="105" name="object 105" descr=""/>
          <p:cNvSpPr txBox="1"/>
          <p:nvPr/>
        </p:nvSpPr>
        <p:spPr>
          <a:xfrm>
            <a:off x="743458" y="6326632"/>
            <a:ext cx="1910714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Source:</a:t>
            </a:r>
            <a:r>
              <a:rPr dirty="0" sz="800" spc="-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(McKinsey</a:t>
            </a:r>
            <a:r>
              <a:rPr dirty="0" sz="800" spc="-2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&amp;</a:t>
            </a:r>
            <a:r>
              <a:rPr dirty="0" sz="800" spc="-1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Company</a:t>
            </a:r>
            <a:r>
              <a:rPr dirty="0" sz="800" spc="-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(2),</a:t>
            </a:r>
            <a:r>
              <a:rPr dirty="0" sz="800" spc="-1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 spc="-10">
                <a:solidFill>
                  <a:srgbClr val="010027"/>
                </a:solidFill>
                <a:latin typeface="Arial MT"/>
                <a:cs typeface="Arial MT"/>
              </a:rPr>
              <a:t>2022)</a:t>
            </a:r>
            <a:endParaRPr sz="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1840464" y="6462776"/>
            <a:ext cx="99695" cy="1854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50" spc="-50">
                <a:solidFill>
                  <a:srgbClr val="03234D"/>
                </a:solidFill>
                <a:latin typeface="Tahoma"/>
                <a:cs typeface="Tahoma"/>
              </a:rPr>
              <a:t>9</a:t>
            </a:r>
            <a:endParaRPr sz="1050">
              <a:latin typeface="Tahoma"/>
              <a:cs typeface="Tahoma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122407" y="291889"/>
            <a:ext cx="1434083" cy="238419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39698" y="768858"/>
            <a:ext cx="10917174" cy="19050"/>
          </a:xfrm>
          <a:prstGeom prst="rect">
            <a:avLst/>
          </a:prstGeom>
        </p:spPr>
      </p:pic>
      <p:grpSp>
        <p:nvGrpSpPr>
          <p:cNvPr id="5" name="object 5" descr=""/>
          <p:cNvGrpSpPr/>
          <p:nvPr/>
        </p:nvGrpSpPr>
        <p:grpSpPr>
          <a:xfrm>
            <a:off x="0" y="6496050"/>
            <a:ext cx="12192000" cy="361950"/>
            <a:chOff x="0" y="6496050"/>
            <a:chExt cx="12192000" cy="361950"/>
          </a:xfrm>
        </p:grpSpPr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6694931"/>
              <a:ext cx="12192000" cy="163068"/>
            </a:xfrm>
            <a:prstGeom prst="rect">
              <a:avLst/>
            </a:prstGeom>
          </p:spPr>
        </p:pic>
        <p:sp>
          <p:nvSpPr>
            <p:cNvPr id="7" name="object 7" descr=""/>
            <p:cNvSpPr/>
            <p:nvPr/>
          </p:nvSpPr>
          <p:spPr>
            <a:xfrm>
              <a:off x="2058161" y="6496050"/>
              <a:ext cx="1624965" cy="361950"/>
            </a:xfrm>
            <a:custGeom>
              <a:avLst/>
              <a:gdLst/>
              <a:ahLst/>
              <a:cxnLst/>
              <a:rect l="l" t="t" r="r" b="b"/>
              <a:pathLst>
                <a:path w="1624964" h="361950">
                  <a:moveTo>
                    <a:pt x="1624584" y="0"/>
                  </a:moveTo>
                  <a:lnTo>
                    <a:pt x="90424" y="0"/>
                  </a:lnTo>
                  <a:lnTo>
                    <a:pt x="0" y="361949"/>
                  </a:lnTo>
                  <a:lnTo>
                    <a:pt x="1534033" y="361949"/>
                  </a:lnTo>
                  <a:lnTo>
                    <a:pt x="1624584" y="0"/>
                  </a:lnTo>
                  <a:close/>
                </a:path>
              </a:pathLst>
            </a:custGeom>
            <a:solidFill>
              <a:srgbClr val="2C716D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 descr=""/>
          <p:cNvSpPr txBox="1"/>
          <p:nvPr/>
        </p:nvSpPr>
        <p:spPr>
          <a:xfrm>
            <a:off x="2601976" y="6504940"/>
            <a:ext cx="569595" cy="293370"/>
          </a:xfrm>
          <a:prstGeom prst="rect">
            <a:avLst/>
          </a:prstGeom>
        </p:spPr>
        <p:txBody>
          <a:bodyPr wrap="square" lIns="0" tIns="65404" rIns="0" bIns="0" rtlCol="0" vert="horz">
            <a:spAutoFit/>
          </a:bodyPr>
          <a:lstStyle/>
          <a:p>
            <a:pPr marL="41910" marR="30480" indent="-3810">
              <a:lnSpc>
                <a:spcPct val="67100"/>
              </a:lnSpc>
              <a:spcBef>
                <a:spcPts val="515"/>
              </a:spcBef>
            </a:pPr>
            <a:r>
              <a:rPr dirty="0" sz="1050" spc="-10" b="1">
                <a:solidFill>
                  <a:srgbClr val="FFFFFF"/>
                </a:solidFill>
                <a:latin typeface="Calibri"/>
                <a:cs typeface="Calibri"/>
              </a:rPr>
              <a:t>Industry </a:t>
            </a:r>
            <a:r>
              <a:rPr dirty="0" baseline="-21164" sz="1575" spc="-315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050" spc="-210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baseline="-21164" sz="1575" spc="-315" b="1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dirty="0" sz="1050" spc="-210" b="1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dirty="0" baseline="-21164" sz="1575" spc="-315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050" spc="-210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baseline="-21164" sz="1575" spc="-315" b="1">
                <a:solidFill>
                  <a:srgbClr val="FFFFFF"/>
                </a:solidFill>
                <a:latin typeface="Calibri"/>
                <a:cs typeface="Calibri"/>
              </a:rPr>
              <a:t>ly</a:t>
            </a:r>
            <a:r>
              <a:rPr dirty="0" sz="1050" spc="-210" b="1">
                <a:solidFill>
                  <a:srgbClr val="FFFFFF"/>
                </a:solidFill>
                <a:latin typeface="Calibri"/>
                <a:cs typeface="Calibri"/>
              </a:rPr>
              <a:t>ly</a:t>
            </a:r>
            <a:r>
              <a:rPr dirty="0" baseline="-21164" sz="1575" spc="-315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sz="1050" spc="-210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baseline="-21164" sz="1575" spc="-315" b="1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dirty="0" sz="1050" spc="-210" b="1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endParaRPr sz="1050">
              <a:latin typeface="Calibri"/>
              <a:cs typeface="Calibri"/>
            </a:endParaRPr>
          </a:p>
        </p:txBody>
      </p:sp>
      <p:pic>
        <p:nvPicPr>
          <p:cNvPr id="9" name="object 9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27887" y="6496050"/>
            <a:ext cx="1433322" cy="361949"/>
          </a:xfrm>
          <a:prstGeom prst="rect">
            <a:avLst/>
          </a:prstGeom>
        </p:spPr>
      </p:pic>
      <p:sp>
        <p:nvSpPr>
          <p:cNvPr id="10" name="object 10" descr=""/>
          <p:cNvSpPr txBox="1"/>
          <p:nvPr/>
        </p:nvSpPr>
        <p:spPr>
          <a:xfrm>
            <a:off x="1041653" y="6504940"/>
            <a:ext cx="657860" cy="293370"/>
          </a:xfrm>
          <a:prstGeom prst="rect">
            <a:avLst/>
          </a:prstGeom>
        </p:spPr>
        <p:txBody>
          <a:bodyPr wrap="square" lIns="0" tIns="65404" rIns="0" bIns="0" rtlCol="0" vert="horz">
            <a:spAutoFit/>
          </a:bodyPr>
          <a:lstStyle/>
          <a:p>
            <a:pPr marL="38735" marR="30480" indent="-1270">
              <a:lnSpc>
                <a:spcPct val="67100"/>
              </a:lnSpc>
              <a:spcBef>
                <a:spcPts val="515"/>
              </a:spcBef>
            </a:pPr>
            <a:r>
              <a:rPr dirty="0" sz="1050" spc="-10" b="1">
                <a:solidFill>
                  <a:srgbClr val="FFFFFF"/>
                </a:solidFill>
                <a:latin typeface="Calibri"/>
                <a:cs typeface="Calibri"/>
              </a:rPr>
              <a:t>Executive </a:t>
            </a:r>
            <a:r>
              <a:rPr dirty="0" baseline="-21164" sz="1575" spc="-427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sz="1050" spc="-285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baseline="-21164" sz="1575" spc="-427" b="1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dirty="0" sz="1050" spc="-285" b="1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dirty="0" baseline="-21164" sz="1575" spc="-427" b="1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dirty="0" sz="1050" spc="-285" b="1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dirty="0" baseline="-21164" sz="1575" spc="-427" b="1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dirty="0" sz="1050" spc="-285" b="1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dirty="0" baseline="-21164" sz="1575" spc="-427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050" spc="-285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baseline="-21164" sz="1575" spc="-427" b="1">
                <a:solidFill>
                  <a:srgbClr val="FFFFFF"/>
                </a:solidFill>
                <a:latin typeface="Calibri"/>
                <a:cs typeface="Calibri"/>
              </a:rPr>
              <a:t>ry</a:t>
            </a:r>
            <a:r>
              <a:rPr dirty="0" sz="1050" spc="-285" b="1">
                <a:solidFill>
                  <a:srgbClr val="FFFFFF"/>
                </a:solidFill>
                <a:latin typeface="Calibri"/>
                <a:cs typeface="Calibri"/>
              </a:rPr>
              <a:t>ry</a:t>
            </a:r>
            <a:endParaRPr sz="1050">
              <a:latin typeface="Calibri"/>
              <a:cs typeface="Calibri"/>
            </a:endParaRPr>
          </a:p>
        </p:txBody>
      </p:sp>
      <p:pic>
        <p:nvPicPr>
          <p:cNvPr id="11" name="object 11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679697" y="6496050"/>
            <a:ext cx="7918704" cy="361949"/>
          </a:xfrm>
          <a:prstGeom prst="rect">
            <a:avLst/>
          </a:prstGeom>
        </p:spPr>
      </p:pic>
      <p:sp>
        <p:nvSpPr>
          <p:cNvPr id="12" name="object 12" descr=""/>
          <p:cNvSpPr txBox="1"/>
          <p:nvPr/>
        </p:nvSpPr>
        <p:spPr>
          <a:xfrm>
            <a:off x="4158234" y="6504940"/>
            <a:ext cx="637540" cy="293370"/>
          </a:xfrm>
          <a:prstGeom prst="rect">
            <a:avLst/>
          </a:prstGeom>
        </p:spPr>
        <p:txBody>
          <a:bodyPr wrap="square" lIns="0" tIns="65404" rIns="0" bIns="0" rtlCol="0" vert="horz">
            <a:spAutoFit/>
          </a:bodyPr>
          <a:lstStyle/>
          <a:p>
            <a:pPr marL="38100" marR="30480" indent="33655">
              <a:lnSpc>
                <a:spcPct val="67100"/>
              </a:lnSpc>
              <a:spcBef>
                <a:spcPts val="515"/>
              </a:spcBef>
            </a:pPr>
            <a:r>
              <a:rPr dirty="0" sz="1050" spc="-10" b="1">
                <a:solidFill>
                  <a:srgbClr val="FFFFFF"/>
                </a:solidFill>
                <a:latin typeface="Calibri"/>
                <a:cs typeface="Calibri"/>
              </a:rPr>
              <a:t>Company </a:t>
            </a:r>
            <a:r>
              <a:rPr dirty="0" sz="1050" spc="-484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baseline="-21164" sz="1575" spc="-390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sz="1050" spc="-270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baseline="-21164" sz="1575" spc="-390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sz="1050" spc="-300" b="1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baseline="-21164" sz="1575" spc="-382" b="1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sz="1050" spc="-150" b="1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dirty="0" baseline="-21164" sz="1575" spc="-390" b="1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dirty="0" sz="1050" spc="-270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baseline="-21164" sz="1575" spc="-390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sz="1050" spc="-35" b="1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dirty="0" baseline="-21164" sz="1575" spc="-390" b="1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dirty="0" sz="1050" spc="-300" b="1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baseline="-21164" sz="1575" spc="-382" b="1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sz="1050" spc="-565" b="1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r>
              <a:rPr dirty="0" baseline="-21164" sz="1575" spc="-30" b="1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endParaRPr baseline="-21164" sz="1575">
              <a:latin typeface="Calibri"/>
              <a:cs typeface="Calibri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5769102" y="6504940"/>
            <a:ext cx="647700" cy="293370"/>
          </a:xfrm>
          <a:prstGeom prst="rect">
            <a:avLst/>
          </a:prstGeom>
        </p:spPr>
        <p:txBody>
          <a:bodyPr wrap="square" lIns="0" tIns="65404" rIns="0" bIns="0" rtlCol="0" vert="horz">
            <a:spAutoFit/>
          </a:bodyPr>
          <a:lstStyle/>
          <a:p>
            <a:pPr marL="38100" marR="30480" indent="60960">
              <a:lnSpc>
                <a:spcPct val="67100"/>
              </a:lnSpc>
              <a:spcBef>
                <a:spcPts val="515"/>
              </a:spcBef>
            </a:pPr>
            <a:r>
              <a:rPr dirty="0" sz="1050" spc="-10" b="1">
                <a:solidFill>
                  <a:srgbClr val="FFFFFF"/>
                </a:solidFill>
                <a:latin typeface="Calibri"/>
                <a:cs typeface="Calibri"/>
              </a:rPr>
              <a:t>Financial </a:t>
            </a:r>
            <a:r>
              <a:rPr dirty="0" sz="1050" spc="-250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baseline="-21164" sz="1575" spc="-375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sz="1050" spc="-250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baseline="-21164" sz="1575" spc="-375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sz="1050" spc="-250" b="1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baseline="-21164" sz="1575" spc="-375" b="1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sz="1050" spc="-250" b="1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dirty="0" baseline="-21164" sz="1575" spc="-375" b="1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dirty="0" sz="1050" spc="-250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baseline="-21164" sz="1575" spc="-375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sz="1050" spc="-250" b="1">
                <a:solidFill>
                  <a:srgbClr val="FFFFFF"/>
                </a:solidFill>
                <a:latin typeface="Calibri"/>
                <a:cs typeface="Calibri"/>
              </a:rPr>
              <a:t>ie</a:t>
            </a:r>
            <a:r>
              <a:rPr dirty="0" baseline="-21164" sz="1575" spc="-375" b="1">
                <a:solidFill>
                  <a:srgbClr val="FFFFFF"/>
                </a:solidFill>
                <a:latin typeface="Calibri"/>
                <a:cs typeface="Calibri"/>
              </a:rPr>
              <a:t>ie</a:t>
            </a:r>
            <a:r>
              <a:rPr dirty="0" sz="1050" spc="-250" b="1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r>
              <a:rPr dirty="0" baseline="-21164" sz="1575" spc="-375" b="1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endParaRPr baseline="-21164" sz="1575">
              <a:latin typeface="Calibri"/>
              <a:cs typeface="Calibri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7416545" y="6504940"/>
            <a:ext cx="635635" cy="293370"/>
          </a:xfrm>
          <a:prstGeom prst="rect">
            <a:avLst/>
          </a:prstGeom>
        </p:spPr>
        <p:txBody>
          <a:bodyPr wrap="square" lIns="0" tIns="65404" rIns="0" bIns="0" rtlCol="0" vert="horz">
            <a:spAutoFit/>
          </a:bodyPr>
          <a:lstStyle/>
          <a:p>
            <a:pPr marL="39370" marR="30480" indent="-1905">
              <a:lnSpc>
                <a:spcPct val="67100"/>
              </a:lnSpc>
              <a:spcBef>
                <a:spcPts val="515"/>
              </a:spcBef>
            </a:pPr>
            <a:r>
              <a:rPr dirty="0" sz="1050" spc="-10" b="1">
                <a:solidFill>
                  <a:srgbClr val="FFFFFF"/>
                </a:solidFill>
                <a:latin typeface="Calibri"/>
                <a:cs typeface="Calibri"/>
              </a:rPr>
              <a:t>Feasibility </a:t>
            </a:r>
            <a:r>
              <a:rPr dirty="0" sz="1050" spc="-185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baseline="-21164" sz="1575" spc="-277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050" spc="-185" b="1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dirty="0" baseline="-21164" sz="1575" spc="-277" b="1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dirty="0" sz="1050" spc="-185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baseline="-21164" sz="1575" spc="-277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050" spc="-185" b="1">
                <a:solidFill>
                  <a:srgbClr val="FFFFFF"/>
                </a:solidFill>
                <a:latin typeface="Calibri"/>
                <a:cs typeface="Calibri"/>
              </a:rPr>
              <a:t>ly</a:t>
            </a:r>
            <a:r>
              <a:rPr dirty="0" baseline="-21164" sz="1575" spc="-277" b="1">
                <a:solidFill>
                  <a:srgbClr val="FFFFFF"/>
                </a:solidFill>
                <a:latin typeface="Calibri"/>
                <a:cs typeface="Calibri"/>
              </a:rPr>
              <a:t>ly</a:t>
            </a:r>
            <a:r>
              <a:rPr dirty="0" sz="1050" spc="-185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baseline="-21164" sz="1575" spc="-277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sz="1050" spc="-185" b="1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dirty="0" baseline="-21164" sz="1575" spc="-277" b="1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endParaRPr baseline="-21164" sz="1575">
              <a:latin typeface="Calibri"/>
              <a:cs typeface="Calibri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9007347" y="6504940"/>
            <a:ext cx="696595" cy="293370"/>
          </a:xfrm>
          <a:prstGeom prst="rect">
            <a:avLst/>
          </a:prstGeom>
        </p:spPr>
        <p:txBody>
          <a:bodyPr wrap="square" lIns="0" tIns="65404" rIns="0" bIns="0" rtlCol="0" vert="horz">
            <a:spAutoFit/>
          </a:bodyPr>
          <a:lstStyle/>
          <a:p>
            <a:pPr marL="54610" marR="30480" indent="-17145">
              <a:lnSpc>
                <a:spcPct val="67100"/>
              </a:lnSpc>
              <a:spcBef>
                <a:spcPts val="515"/>
              </a:spcBef>
            </a:pPr>
            <a:r>
              <a:rPr dirty="0" sz="1050" spc="-10" b="1">
                <a:solidFill>
                  <a:srgbClr val="FFFFFF"/>
                </a:solidFill>
                <a:latin typeface="Calibri"/>
                <a:cs typeface="Calibri"/>
              </a:rPr>
              <a:t>Alternative </a:t>
            </a:r>
            <a:r>
              <a:rPr dirty="0" sz="1050" spc="-160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baseline="-21164" sz="1575" spc="-240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sz="1050" spc="-160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baseline="-21164" sz="1575" spc="-240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sz="1050" spc="-160" b="1">
                <a:solidFill>
                  <a:srgbClr val="FFFFFF"/>
                </a:solidFill>
                <a:latin typeface="Calibri"/>
                <a:cs typeface="Calibri"/>
              </a:rPr>
              <a:t>lu</a:t>
            </a:r>
            <a:r>
              <a:rPr dirty="0" baseline="-21164" sz="1575" spc="-240" b="1">
                <a:solidFill>
                  <a:srgbClr val="FFFFFF"/>
                </a:solidFill>
                <a:latin typeface="Calibri"/>
                <a:cs typeface="Calibri"/>
              </a:rPr>
              <a:t>lu</a:t>
            </a:r>
            <a:r>
              <a:rPr dirty="0" sz="1050" spc="-160" b="1">
                <a:solidFill>
                  <a:srgbClr val="FFFFFF"/>
                </a:solidFill>
                <a:latin typeface="Calibri"/>
                <a:cs typeface="Calibri"/>
              </a:rPr>
              <a:t>ti</a:t>
            </a:r>
            <a:r>
              <a:rPr dirty="0" baseline="-21164" sz="1575" spc="-240" b="1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dirty="0" sz="1050" spc="-160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baseline="-21164" sz="1575" spc="-240" b="1">
                <a:solidFill>
                  <a:srgbClr val="FFFFFF"/>
                </a:solidFill>
                <a:latin typeface="Calibri"/>
                <a:cs typeface="Calibri"/>
              </a:rPr>
              <a:t>io</a:t>
            </a:r>
            <a:r>
              <a:rPr dirty="0" sz="1050" spc="-160" b="1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dirty="0" baseline="-21164" sz="1575" spc="-240" b="1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endParaRPr baseline="-21164" sz="1575">
              <a:latin typeface="Calibri"/>
              <a:cs typeface="Calibri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10567161" y="6589521"/>
            <a:ext cx="629285" cy="1854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50" spc="-10" b="1">
                <a:solidFill>
                  <a:srgbClr val="FFFFFF"/>
                </a:solidFill>
                <a:latin typeface="Calibri"/>
                <a:cs typeface="Calibri"/>
              </a:rPr>
              <a:t>Conclusion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722376" y="2849117"/>
            <a:ext cx="5225415" cy="764540"/>
          </a:xfrm>
          <a:prstGeom prst="rect">
            <a:avLst/>
          </a:prstGeom>
          <a:solidFill>
            <a:srgbClr val="F1F1F1"/>
          </a:solidFill>
        </p:spPr>
        <p:txBody>
          <a:bodyPr wrap="square" lIns="0" tIns="61594" rIns="0" bIns="0" rtlCol="0" vert="horz">
            <a:spAutoFit/>
          </a:bodyPr>
          <a:lstStyle/>
          <a:p>
            <a:pPr marL="251460" marR="492125" indent="-114300">
              <a:lnSpc>
                <a:spcPct val="100000"/>
              </a:lnSpc>
              <a:spcBef>
                <a:spcPts val="484"/>
              </a:spcBef>
              <a:buClr>
                <a:srgbClr val="009999"/>
              </a:buClr>
              <a:buFont typeface="Wingdings"/>
              <a:buChar char=""/>
              <a:tabLst>
                <a:tab pos="251460" algn="l"/>
              </a:tabLst>
            </a:pP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The</a:t>
            </a:r>
            <a:r>
              <a:rPr dirty="0" sz="105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push</a:t>
            </a:r>
            <a:r>
              <a:rPr dirty="0" sz="1050" spc="-1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for</a:t>
            </a:r>
            <a:r>
              <a:rPr dirty="0" sz="105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 b="1">
                <a:solidFill>
                  <a:srgbClr val="03234D"/>
                </a:solidFill>
                <a:latin typeface="Arial"/>
                <a:cs typeface="Arial"/>
              </a:rPr>
              <a:t>decarbonization</a:t>
            </a:r>
            <a:r>
              <a:rPr dirty="0" sz="1050" spc="-35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is</a:t>
            </a:r>
            <a:r>
              <a:rPr dirty="0" sz="105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 spc="-10">
                <a:solidFill>
                  <a:srgbClr val="03234D"/>
                </a:solidFill>
                <a:latin typeface="Arial MT"/>
                <a:cs typeface="Arial MT"/>
              </a:rPr>
              <a:t>continuing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 to</a:t>
            </a:r>
            <a:r>
              <a:rPr dirty="0" sz="105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play</a:t>
            </a:r>
            <a:r>
              <a:rPr dirty="0" sz="105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a</a:t>
            </a:r>
            <a:r>
              <a:rPr dirty="0" sz="105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pivotal</a:t>
            </a:r>
            <a:r>
              <a:rPr dirty="0" sz="1050" spc="-1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role</a:t>
            </a:r>
            <a:r>
              <a:rPr dirty="0" sz="1050" spc="-1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in</a:t>
            </a:r>
            <a:r>
              <a:rPr dirty="0" sz="1050" spc="-1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both</a:t>
            </a:r>
            <a:r>
              <a:rPr dirty="0" sz="105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 spc="-25">
                <a:solidFill>
                  <a:srgbClr val="03234D"/>
                </a:solidFill>
                <a:latin typeface="Arial MT"/>
                <a:cs typeface="Arial MT"/>
              </a:rPr>
              <a:t>the </a:t>
            </a:r>
            <a:r>
              <a:rPr dirty="0" sz="1050" spc="-10">
                <a:solidFill>
                  <a:srgbClr val="03234D"/>
                </a:solidFill>
                <a:latin typeface="Arial MT"/>
                <a:cs typeface="Arial MT"/>
              </a:rPr>
              <a:t>acceptance</a:t>
            </a:r>
            <a:r>
              <a:rPr dirty="0" sz="105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and</a:t>
            </a:r>
            <a:r>
              <a:rPr dirty="0" sz="105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adaption</a:t>
            </a:r>
            <a:r>
              <a:rPr dirty="0" sz="1050" spc="-1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of</a:t>
            </a:r>
            <a:r>
              <a:rPr dirty="0" sz="105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wind</a:t>
            </a:r>
            <a:r>
              <a:rPr dirty="0" sz="105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power</a:t>
            </a:r>
            <a:r>
              <a:rPr dirty="0" sz="1050" spc="-1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 spc="-10">
                <a:solidFill>
                  <a:srgbClr val="03234D"/>
                </a:solidFill>
                <a:latin typeface="Arial MT"/>
                <a:cs typeface="Arial MT"/>
              </a:rPr>
              <a:t>systems</a:t>
            </a:r>
            <a:endParaRPr sz="1050">
              <a:latin typeface="Arial MT"/>
              <a:cs typeface="Arial MT"/>
            </a:endParaRPr>
          </a:p>
          <a:p>
            <a:pPr marL="251460" marR="227329" indent="-114300">
              <a:lnSpc>
                <a:spcPct val="100000"/>
              </a:lnSpc>
              <a:spcBef>
                <a:spcPts val="300"/>
              </a:spcBef>
              <a:buClr>
                <a:srgbClr val="009999"/>
              </a:buClr>
              <a:buFont typeface="Wingdings"/>
              <a:buChar char=""/>
              <a:tabLst>
                <a:tab pos="251460" algn="l"/>
              </a:tabLst>
            </a:pP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An</a:t>
            </a:r>
            <a:r>
              <a:rPr dirty="0" sz="1050" spc="-4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estimated</a:t>
            </a:r>
            <a:r>
              <a:rPr dirty="0" sz="105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 b="1">
                <a:solidFill>
                  <a:srgbClr val="03234D"/>
                </a:solidFill>
                <a:latin typeface="Arial"/>
                <a:cs typeface="Arial"/>
              </a:rPr>
              <a:t>1.7</a:t>
            </a:r>
            <a:r>
              <a:rPr dirty="0" sz="1050" spc="-25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050" b="1">
                <a:solidFill>
                  <a:srgbClr val="03234D"/>
                </a:solidFill>
                <a:latin typeface="Arial"/>
                <a:cs typeface="Arial"/>
              </a:rPr>
              <a:t>billion</a:t>
            </a:r>
            <a:r>
              <a:rPr dirty="0" sz="1050" spc="-55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050" b="1">
                <a:solidFill>
                  <a:srgbClr val="03234D"/>
                </a:solidFill>
                <a:latin typeface="Arial"/>
                <a:cs typeface="Arial"/>
              </a:rPr>
              <a:t>tons</a:t>
            </a:r>
            <a:r>
              <a:rPr dirty="0" sz="1050" spc="-35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050" b="1">
                <a:solidFill>
                  <a:srgbClr val="03234D"/>
                </a:solidFill>
                <a:latin typeface="Arial"/>
                <a:cs typeface="Arial"/>
              </a:rPr>
              <a:t>of</a:t>
            </a:r>
            <a:r>
              <a:rPr dirty="0" sz="1050" spc="-45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050" b="1">
                <a:solidFill>
                  <a:srgbClr val="03234D"/>
                </a:solidFill>
                <a:latin typeface="Arial"/>
                <a:cs typeface="Arial"/>
              </a:rPr>
              <a:t>steel</a:t>
            </a:r>
            <a:r>
              <a:rPr dirty="0" sz="1050" spc="-15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are</a:t>
            </a:r>
            <a:r>
              <a:rPr dirty="0" sz="105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needed</a:t>
            </a:r>
            <a:r>
              <a:rPr dirty="0" sz="1050" spc="-1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to</a:t>
            </a:r>
            <a:r>
              <a:rPr dirty="0" sz="105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build</a:t>
            </a:r>
            <a:r>
              <a:rPr dirty="0" sz="1050" spc="-1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enough</a:t>
            </a:r>
            <a:r>
              <a:rPr dirty="0" sz="1050" spc="-1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wind</a:t>
            </a:r>
            <a:r>
              <a:rPr dirty="0" sz="1050" spc="-1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 spc="-10">
                <a:solidFill>
                  <a:srgbClr val="03234D"/>
                </a:solidFill>
                <a:latin typeface="Arial MT"/>
                <a:cs typeface="Arial MT"/>
              </a:rPr>
              <a:t>turbines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to</a:t>
            </a:r>
            <a:r>
              <a:rPr dirty="0" sz="105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reach</a:t>
            </a:r>
            <a:r>
              <a:rPr dirty="0" sz="105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net</a:t>
            </a:r>
            <a:r>
              <a:rPr dirty="0" sz="105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zero</a:t>
            </a:r>
            <a:r>
              <a:rPr dirty="0" sz="1050" spc="-1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by</a:t>
            </a:r>
            <a:r>
              <a:rPr dirty="0" sz="1050" spc="-3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 spc="-20">
                <a:solidFill>
                  <a:srgbClr val="03234D"/>
                </a:solidFill>
                <a:latin typeface="Arial MT"/>
                <a:cs typeface="Arial MT"/>
              </a:rPr>
              <a:t>2050</a:t>
            </a:r>
            <a:endParaRPr sz="1050">
              <a:latin typeface="Arial MT"/>
              <a:cs typeface="Arial MT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009999"/>
                </a:solidFill>
              </a:rPr>
              <a:t>Global</a:t>
            </a:r>
            <a:r>
              <a:rPr dirty="0" spc="-30">
                <a:solidFill>
                  <a:srgbClr val="009999"/>
                </a:solidFill>
              </a:rPr>
              <a:t> </a:t>
            </a:r>
            <a:r>
              <a:rPr dirty="0" spc="-10">
                <a:solidFill>
                  <a:srgbClr val="009999"/>
                </a:solidFill>
              </a:rPr>
              <a:t>Renewables</a:t>
            </a:r>
            <a:r>
              <a:rPr dirty="0" spc="-15">
                <a:solidFill>
                  <a:srgbClr val="009999"/>
                </a:solidFill>
              </a:rPr>
              <a:t> </a:t>
            </a:r>
            <a:r>
              <a:rPr dirty="0">
                <a:solidFill>
                  <a:srgbClr val="009999"/>
                </a:solidFill>
              </a:rPr>
              <a:t>Overview</a:t>
            </a:r>
            <a:r>
              <a:rPr dirty="0" spc="-30">
                <a:solidFill>
                  <a:srgbClr val="009999"/>
                </a:solidFill>
              </a:rPr>
              <a:t> </a:t>
            </a:r>
            <a:r>
              <a:rPr dirty="0">
                <a:solidFill>
                  <a:srgbClr val="009999"/>
                </a:solidFill>
              </a:rPr>
              <a:t>|</a:t>
            </a:r>
            <a:r>
              <a:rPr dirty="0" spc="-20">
                <a:solidFill>
                  <a:srgbClr val="009999"/>
                </a:solidFill>
              </a:rPr>
              <a:t> Wind</a:t>
            </a:r>
          </a:p>
          <a:p>
            <a:pPr marL="19685">
              <a:lnSpc>
                <a:spcPct val="100000"/>
              </a:lnSpc>
              <a:spcBef>
                <a:spcPts val="25"/>
              </a:spcBef>
            </a:pPr>
            <a:r>
              <a:rPr dirty="0" sz="1200" b="0">
                <a:solidFill>
                  <a:srgbClr val="010027"/>
                </a:solidFill>
                <a:latin typeface="Arial MT"/>
                <a:cs typeface="Arial MT"/>
              </a:rPr>
              <a:t>A</a:t>
            </a:r>
            <a:r>
              <a:rPr dirty="0" sz="1200" spc="-80" b="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 b="0">
                <a:solidFill>
                  <a:srgbClr val="010027"/>
                </a:solidFill>
                <a:latin typeface="Arial MT"/>
                <a:cs typeface="Arial MT"/>
              </a:rPr>
              <a:t>beneficiary</a:t>
            </a:r>
            <a:r>
              <a:rPr dirty="0" sz="1200" spc="-30" b="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 b="0">
                <a:solidFill>
                  <a:srgbClr val="010027"/>
                </a:solidFill>
                <a:latin typeface="Arial MT"/>
                <a:cs typeface="Arial MT"/>
              </a:rPr>
              <a:t>of</a:t>
            </a:r>
            <a:r>
              <a:rPr dirty="0" sz="1200" spc="-15" b="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 b="0">
                <a:solidFill>
                  <a:srgbClr val="010027"/>
                </a:solidFill>
                <a:latin typeface="Arial MT"/>
                <a:cs typeface="Arial MT"/>
              </a:rPr>
              <a:t>the</a:t>
            </a:r>
            <a:r>
              <a:rPr dirty="0" sz="1200" spc="-20" b="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 b="0">
                <a:solidFill>
                  <a:srgbClr val="010027"/>
                </a:solidFill>
                <a:latin typeface="Arial MT"/>
                <a:cs typeface="Arial MT"/>
              </a:rPr>
              <a:t>push</a:t>
            </a:r>
            <a:r>
              <a:rPr dirty="0" sz="1200" spc="-30" b="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 b="0">
                <a:solidFill>
                  <a:srgbClr val="010027"/>
                </a:solidFill>
                <a:latin typeface="Arial MT"/>
                <a:cs typeface="Arial MT"/>
              </a:rPr>
              <a:t>for</a:t>
            </a:r>
            <a:r>
              <a:rPr dirty="0" sz="1200" spc="-15" b="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 b="0">
                <a:solidFill>
                  <a:srgbClr val="010027"/>
                </a:solidFill>
                <a:latin typeface="Arial MT"/>
                <a:cs typeface="Arial MT"/>
              </a:rPr>
              <a:t>cleaner</a:t>
            </a:r>
            <a:r>
              <a:rPr dirty="0" sz="1200" spc="-30" b="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 b="0">
                <a:solidFill>
                  <a:srgbClr val="010027"/>
                </a:solidFill>
                <a:latin typeface="Arial MT"/>
                <a:cs typeface="Arial MT"/>
              </a:rPr>
              <a:t>energy</a:t>
            </a:r>
            <a:r>
              <a:rPr dirty="0" sz="1200" spc="-25" b="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 b="0">
                <a:solidFill>
                  <a:srgbClr val="010027"/>
                </a:solidFill>
                <a:latin typeface="Arial MT"/>
                <a:cs typeface="Arial MT"/>
              </a:rPr>
              <a:t>with</a:t>
            </a:r>
            <a:r>
              <a:rPr dirty="0" sz="1200" spc="-20" b="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 b="0">
                <a:solidFill>
                  <a:srgbClr val="010027"/>
                </a:solidFill>
                <a:latin typeface="Arial MT"/>
                <a:cs typeface="Arial MT"/>
              </a:rPr>
              <a:t>lingering</a:t>
            </a:r>
            <a:r>
              <a:rPr dirty="0" sz="1200" spc="-40" b="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 b="0">
                <a:solidFill>
                  <a:srgbClr val="010027"/>
                </a:solidFill>
                <a:latin typeface="Arial MT"/>
                <a:cs typeface="Arial MT"/>
              </a:rPr>
              <a:t>concerns</a:t>
            </a:r>
            <a:r>
              <a:rPr dirty="0" sz="1200" spc="-30" b="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 b="0">
                <a:solidFill>
                  <a:srgbClr val="010027"/>
                </a:solidFill>
                <a:latin typeface="Arial MT"/>
                <a:cs typeface="Arial MT"/>
              </a:rPr>
              <a:t>on</a:t>
            </a:r>
            <a:r>
              <a:rPr dirty="0" sz="1200" spc="-25" b="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1200" spc="-10" b="0">
                <a:solidFill>
                  <a:srgbClr val="010027"/>
                </a:solidFill>
                <a:latin typeface="Arial MT"/>
                <a:cs typeface="Arial MT"/>
              </a:rPr>
              <a:t>profitability</a:t>
            </a:r>
            <a:endParaRPr sz="1200">
              <a:latin typeface="Arial MT"/>
              <a:cs typeface="Arial MT"/>
            </a:endParaRPr>
          </a:p>
        </p:txBody>
      </p:sp>
      <p:pic>
        <p:nvPicPr>
          <p:cNvPr id="19" name="object 19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43127" y="949071"/>
            <a:ext cx="57150" cy="305180"/>
          </a:xfrm>
          <a:prstGeom prst="rect">
            <a:avLst/>
          </a:prstGeom>
        </p:spPr>
      </p:pic>
      <p:sp>
        <p:nvSpPr>
          <p:cNvPr id="20" name="object 20" descr=""/>
          <p:cNvSpPr txBox="1"/>
          <p:nvPr/>
        </p:nvSpPr>
        <p:spPr>
          <a:xfrm>
            <a:off x="717804" y="898194"/>
            <a:ext cx="3813175" cy="513080"/>
          </a:xfrm>
          <a:prstGeom prst="rect">
            <a:avLst/>
          </a:prstGeom>
        </p:spPr>
        <p:txBody>
          <a:bodyPr wrap="square" lIns="0" tIns="7239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70"/>
              </a:spcBef>
            </a:pPr>
            <a:r>
              <a:rPr dirty="0" sz="1400" b="1">
                <a:solidFill>
                  <a:srgbClr val="010027"/>
                </a:solidFill>
                <a:latin typeface="Arial"/>
                <a:cs typeface="Arial"/>
              </a:rPr>
              <a:t>Wind</a:t>
            </a:r>
            <a:r>
              <a:rPr dirty="0" sz="1400" spc="-2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10027"/>
                </a:solidFill>
                <a:latin typeface="Arial"/>
                <a:cs typeface="Arial"/>
              </a:rPr>
              <a:t>is</a:t>
            </a:r>
            <a:r>
              <a:rPr dirty="0" sz="1400" spc="-1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10027"/>
                </a:solidFill>
                <a:latin typeface="Arial"/>
                <a:cs typeface="Arial"/>
              </a:rPr>
              <a:t>a</a:t>
            </a:r>
            <a:r>
              <a:rPr dirty="0" sz="1400" spc="-2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10027"/>
                </a:solidFill>
                <a:latin typeface="Arial"/>
                <a:cs typeface="Arial"/>
              </a:rPr>
              <a:t>viable</a:t>
            </a:r>
            <a:r>
              <a:rPr dirty="0" sz="1400" spc="-3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10027"/>
                </a:solidFill>
                <a:latin typeface="Arial"/>
                <a:cs typeface="Arial"/>
              </a:rPr>
              <a:t>option</a:t>
            </a:r>
            <a:r>
              <a:rPr dirty="0" sz="1400" spc="-3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10027"/>
                </a:solidFill>
                <a:latin typeface="Arial"/>
                <a:cs typeface="Arial"/>
              </a:rPr>
              <a:t>for</a:t>
            </a:r>
            <a:r>
              <a:rPr dirty="0" sz="1400" spc="-1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400" spc="-10" b="1">
                <a:solidFill>
                  <a:srgbClr val="010027"/>
                </a:solidFill>
                <a:latin typeface="Arial"/>
                <a:cs typeface="Arial"/>
              </a:rPr>
              <a:t>decarbonization…</a:t>
            </a:r>
            <a:endParaRPr sz="1400">
              <a:latin typeface="Arial"/>
              <a:cs typeface="Arial"/>
            </a:endParaRPr>
          </a:p>
          <a:p>
            <a:pPr marL="33020">
              <a:lnSpc>
                <a:spcPct val="100000"/>
              </a:lnSpc>
              <a:spcBef>
                <a:spcPts val="365"/>
              </a:spcBef>
            </a:pPr>
            <a:r>
              <a:rPr dirty="0" sz="1100" spc="-10" b="1">
                <a:solidFill>
                  <a:srgbClr val="010027"/>
                </a:solidFill>
                <a:latin typeface="Arial"/>
                <a:cs typeface="Arial"/>
              </a:rPr>
              <a:t>Electricity</a:t>
            </a:r>
            <a:r>
              <a:rPr dirty="0" sz="1100" spc="-3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100" b="1">
                <a:solidFill>
                  <a:srgbClr val="010027"/>
                </a:solidFill>
                <a:latin typeface="Arial"/>
                <a:cs typeface="Arial"/>
              </a:rPr>
              <a:t>sources</a:t>
            </a:r>
            <a:r>
              <a:rPr dirty="0" sz="1100" spc="-1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100" b="1">
                <a:solidFill>
                  <a:srgbClr val="010027"/>
                </a:solidFill>
                <a:latin typeface="Arial"/>
                <a:cs typeface="Arial"/>
              </a:rPr>
              <a:t>by</a:t>
            </a:r>
            <a:r>
              <a:rPr dirty="0" sz="1100" spc="-10" b="1">
                <a:solidFill>
                  <a:srgbClr val="010027"/>
                </a:solidFill>
                <a:latin typeface="Arial"/>
                <a:cs typeface="Arial"/>
              </a:rPr>
              <a:t> emissions</a:t>
            </a:r>
            <a:endParaRPr sz="1100">
              <a:latin typeface="Arial"/>
              <a:cs typeface="Arial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6480809" y="898194"/>
            <a:ext cx="4760595" cy="513080"/>
          </a:xfrm>
          <a:prstGeom prst="rect">
            <a:avLst/>
          </a:prstGeom>
        </p:spPr>
        <p:txBody>
          <a:bodyPr wrap="square" lIns="0" tIns="7239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70"/>
              </a:spcBef>
            </a:pPr>
            <a:r>
              <a:rPr dirty="0" sz="1400" b="1">
                <a:solidFill>
                  <a:srgbClr val="010027"/>
                </a:solidFill>
                <a:latin typeface="Arial"/>
                <a:cs typeface="Arial"/>
              </a:rPr>
              <a:t>…which</a:t>
            </a:r>
            <a:r>
              <a:rPr dirty="0" sz="1400" spc="-3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10027"/>
                </a:solidFill>
                <a:latin typeface="Arial"/>
                <a:cs typeface="Arial"/>
              </a:rPr>
              <a:t>will</a:t>
            </a:r>
            <a:r>
              <a:rPr dirty="0" sz="1400" spc="-2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10027"/>
                </a:solidFill>
                <a:latin typeface="Arial"/>
                <a:cs typeface="Arial"/>
              </a:rPr>
              <a:t>increase</a:t>
            </a:r>
            <a:r>
              <a:rPr dirty="0" sz="1400" spc="-4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10027"/>
                </a:solidFill>
                <a:latin typeface="Arial"/>
                <a:cs typeface="Arial"/>
              </a:rPr>
              <a:t>its</a:t>
            </a:r>
            <a:r>
              <a:rPr dirty="0" sz="1400" spc="-2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10027"/>
                </a:solidFill>
                <a:latin typeface="Arial"/>
                <a:cs typeface="Arial"/>
              </a:rPr>
              <a:t>presence</a:t>
            </a:r>
            <a:r>
              <a:rPr dirty="0" sz="1400" spc="-4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10027"/>
                </a:solidFill>
                <a:latin typeface="Arial"/>
                <a:cs typeface="Arial"/>
              </a:rPr>
              <a:t>onshore</a:t>
            </a:r>
            <a:r>
              <a:rPr dirty="0" sz="1400" spc="-3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10027"/>
                </a:solidFill>
                <a:latin typeface="Arial"/>
                <a:cs typeface="Arial"/>
              </a:rPr>
              <a:t>and</a:t>
            </a:r>
            <a:r>
              <a:rPr dirty="0" sz="1400" spc="-2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400" spc="-10" b="1">
                <a:solidFill>
                  <a:srgbClr val="010027"/>
                </a:solidFill>
                <a:latin typeface="Arial"/>
                <a:cs typeface="Arial"/>
              </a:rPr>
              <a:t>offshore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65"/>
              </a:spcBef>
            </a:pPr>
            <a:r>
              <a:rPr dirty="0" sz="1100" b="1">
                <a:solidFill>
                  <a:srgbClr val="010027"/>
                </a:solidFill>
                <a:latin typeface="Arial"/>
                <a:cs typeface="Arial"/>
              </a:rPr>
              <a:t>Installed</a:t>
            </a:r>
            <a:r>
              <a:rPr dirty="0" sz="1100" spc="-3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100" b="1">
                <a:solidFill>
                  <a:srgbClr val="010027"/>
                </a:solidFill>
                <a:latin typeface="Arial"/>
                <a:cs typeface="Arial"/>
              </a:rPr>
              <a:t>wind</a:t>
            </a:r>
            <a:r>
              <a:rPr dirty="0" sz="1100" spc="-3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100" b="1">
                <a:solidFill>
                  <a:srgbClr val="010027"/>
                </a:solidFill>
                <a:latin typeface="Arial"/>
                <a:cs typeface="Arial"/>
              </a:rPr>
              <a:t>power</a:t>
            </a:r>
            <a:r>
              <a:rPr dirty="0" sz="1100" spc="-3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100" b="1">
                <a:solidFill>
                  <a:srgbClr val="010027"/>
                </a:solidFill>
                <a:latin typeface="Arial"/>
                <a:cs typeface="Arial"/>
              </a:rPr>
              <a:t>capacities</a:t>
            </a:r>
            <a:r>
              <a:rPr dirty="0" sz="1100" spc="-3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100" spc="-10" b="1">
                <a:solidFill>
                  <a:srgbClr val="010027"/>
                </a:solidFill>
                <a:latin typeface="Arial"/>
                <a:cs typeface="Arial"/>
              </a:rPr>
              <a:t>forecast</a:t>
            </a:r>
            <a:endParaRPr sz="1100">
              <a:latin typeface="Arial"/>
              <a:cs typeface="Arial"/>
            </a:endParaRPr>
          </a:p>
        </p:txBody>
      </p:sp>
      <p:pic>
        <p:nvPicPr>
          <p:cNvPr id="22" name="object 22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373367" y="949071"/>
            <a:ext cx="57150" cy="305180"/>
          </a:xfrm>
          <a:prstGeom prst="rect">
            <a:avLst/>
          </a:prstGeom>
        </p:spPr>
      </p:pic>
      <p:pic>
        <p:nvPicPr>
          <p:cNvPr id="23" name="object 23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373367" y="3637407"/>
            <a:ext cx="57150" cy="305181"/>
          </a:xfrm>
          <a:prstGeom prst="rect">
            <a:avLst/>
          </a:prstGeom>
        </p:spPr>
      </p:pic>
      <p:sp>
        <p:nvSpPr>
          <p:cNvPr id="24" name="object 24" descr=""/>
          <p:cNvSpPr txBox="1"/>
          <p:nvPr/>
        </p:nvSpPr>
        <p:spPr>
          <a:xfrm>
            <a:off x="717804" y="3670264"/>
            <a:ext cx="2555240" cy="438150"/>
          </a:xfrm>
          <a:prstGeom prst="rect">
            <a:avLst/>
          </a:prstGeom>
        </p:spPr>
        <p:txBody>
          <a:bodyPr wrap="square" lIns="0" tIns="3492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75"/>
              </a:spcBef>
            </a:pPr>
            <a:r>
              <a:rPr dirty="0" sz="1400" b="1">
                <a:solidFill>
                  <a:srgbClr val="010027"/>
                </a:solidFill>
                <a:latin typeface="Arial"/>
                <a:cs typeface="Arial"/>
              </a:rPr>
              <a:t>…but</a:t>
            </a:r>
            <a:r>
              <a:rPr dirty="0" sz="1400" spc="-1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10027"/>
                </a:solidFill>
                <a:latin typeface="Arial"/>
                <a:cs typeface="Arial"/>
              </a:rPr>
              <a:t>is</a:t>
            </a:r>
            <a:r>
              <a:rPr dirty="0" sz="1400" spc="-1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10027"/>
                </a:solidFill>
                <a:latin typeface="Arial"/>
                <a:cs typeface="Arial"/>
              </a:rPr>
              <a:t>still</a:t>
            </a:r>
            <a:r>
              <a:rPr dirty="0" sz="1400" spc="-2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10027"/>
                </a:solidFill>
                <a:latin typeface="Arial"/>
                <a:cs typeface="Arial"/>
              </a:rPr>
              <a:t>facing</a:t>
            </a:r>
            <a:r>
              <a:rPr dirty="0" sz="1400" spc="-2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400" spc="-10" b="1">
                <a:solidFill>
                  <a:srgbClr val="010027"/>
                </a:solidFill>
                <a:latin typeface="Arial"/>
                <a:cs typeface="Arial"/>
              </a:rPr>
              <a:t>turbulence</a:t>
            </a:r>
            <a:endParaRPr sz="1400">
              <a:latin typeface="Arial"/>
              <a:cs typeface="Arial"/>
            </a:endParaRPr>
          </a:p>
          <a:p>
            <a:pPr marL="64135">
              <a:lnSpc>
                <a:spcPct val="100000"/>
              </a:lnSpc>
              <a:spcBef>
                <a:spcPts val="130"/>
              </a:spcBef>
            </a:pPr>
            <a:r>
              <a:rPr dirty="0" sz="1050" b="1">
                <a:solidFill>
                  <a:srgbClr val="010027"/>
                </a:solidFill>
                <a:latin typeface="Arial"/>
                <a:cs typeface="Arial"/>
              </a:rPr>
              <a:t>Global</a:t>
            </a:r>
            <a:r>
              <a:rPr dirty="0" sz="1050" spc="-3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050" b="1">
                <a:solidFill>
                  <a:srgbClr val="010027"/>
                </a:solidFill>
                <a:latin typeface="Arial"/>
                <a:cs typeface="Arial"/>
              </a:rPr>
              <a:t>wind</a:t>
            </a:r>
            <a:r>
              <a:rPr dirty="0" sz="1050" spc="-4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050" b="1">
                <a:solidFill>
                  <a:srgbClr val="010027"/>
                </a:solidFill>
                <a:latin typeface="Arial"/>
                <a:cs typeface="Arial"/>
              </a:rPr>
              <a:t>turbine</a:t>
            </a:r>
            <a:r>
              <a:rPr dirty="0" sz="1050" spc="-3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050" b="1">
                <a:solidFill>
                  <a:srgbClr val="010027"/>
                </a:solidFill>
                <a:latin typeface="Arial"/>
                <a:cs typeface="Arial"/>
              </a:rPr>
              <a:t>waste</a:t>
            </a:r>
            <a:r>
              <a:rPr dirty="0" sz="1050" spc="-2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050" spc="-10" b="1">
                <a:solidFill>
                  <a:srgbClr val="010027"/>
                </a:solidFill>
                <a:latin typeface="Arial"/>
                <a:cs typeface="Arial"/>
              </a:rPr>
              <a:t>forecast</a:t>
            </a:r>
            <a:endParaRPr sz="1050">
              <a:latin typeface="Arial"/>
              <a:cs typeface="Arial"/>
            </a:endParaRPr>
          </a:p>
        </p:txBody>
      </p:sp>
      <p:pic>
        <p:nvPicPr>
          <p:cNvPr id="25" name="object 25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43127" y="3637407"/>
            <a:ext cx="57150" cy="305181"/>
          </a:xfrm>
          <a:prstGeom prst="rect">
            <a:avLst/>
          </a:prstGeom>
        </p:spPr>
      </p:pic>
      <p:sp>
        <p:nvSpPr>
          <p:cNvPr id="26" name="object 26" descr=""/>
          <p:cNvSpPr txBox="1"/>
          <p:nvPr/>
        </p:nvSpPr>
        <p:spPr>
          <a:xfrm>
            <a:off x="704087" y="5782055"/>
            <a:ext cx="5243830" cy="542290"/>
          </a:xfrm>
          <a:prstGeom prst="rect">
            <a:avLst/>
          </a:prstGeom>
          <a:solidFill>
            <a:srgbClr val="F1F1F1"/>
          </a:solidFill>
        </p:spPr>
        <p:txBody>
          <a:bodyPr wrap="square" lIns="0" tIns="38735" rIns="0" bIns="0" rtlCol="0" vert="horz">
            <a:spAutoFit/>
          </a:bodyPr>
          <a:lstStyle/>
          <a:p>
            <a:pPr marL="219075" marR="336550" indent="-114300">
              <a:lnSpc>
                <a:spcPct val="100000"/>
              </a:lnSpc>
              <a:spcBef>
                <a:spcPts val="305"/>
              </a:spcBef>
              <a:buClr>
                <a:srgbClr val="009999"/>
              </a:buClr>
              <a:buFont typeface="Wingdings"/>
              <a:buChar char=""/>
              <a:tabLst>
                <a:tab pos="219075" algn="l"/>
              </a:tabLst>
            </a:pP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Although</a:t>
            </a:r>
            <a:r>
              <a:rPr dirty="0" sz="105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wind</a:t>
            </a:r>
            <a:r>
              <a:rPr dirty="0" sz="1050" spc="-3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turbine</a:t>
            </a:r>
            <a:r>
              <a:rPr dirty="0" sz="105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producers</a:t>
            </a:r>
            <a:r>
              <a:rPr dirty="0" sz="105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will</a:t>
            </a:r>
            <a:r>
              <a:rPr dirty="0" sz="105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benefit</a:t>
            </a:r>
            <a:r>
              <a:rPr dirty="0" sz="105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from</a:t>
            </a:r>
            <a:r>
              <a:rPr dirty="0" sz="1050" spc="-4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the</a:t>
            </a:r>
            <a:r>
              <a:rPr dirty="0" sz="1050" spc="-4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push</a:t>
            </a:r>
            <a:r>
              <a:rPr dirty="0" sz="1050" spc="-3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for</a:t>
            </a:r>
            <a:r>
              <a:rPr dirty="0" sz="1050" spc="-4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cleaner</a:t>
            </a:r>
            <a:r>
              <a:rPr dirty="0" sz="105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 spc="-10">
                <a:solidFill>
                  <a:srgbClr val="03234D"/>
                </a:solidFill>
                <a:latin typeface="Arial MT"/>
                <a:cs typeface="Arial MT"/>
              </a:rPr>
              <a:t>energy,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2022</a:t>
            </a:r>
            <a:r>
              <a:rPr dirty="0" sz="1050" spc="-1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was</a:t>
            </a:r>
            <a:r>
              <a:rPr dirty="0" sz="105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an</a:t>
            </a:r>
            <a:r>
              <a:rPr dirty="0" sz="105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 spc="-10">
                <a:solidFill>
                  <a:srgbClr val="03234D"/>
                </a:solidFill>
                <a:latin typeface="Arial MT"/>
                <a:cs typeface="Arial MT"/>
              </a:rPr>
              <a:t>unfavorable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year</a:t>
            </a:r>
            <a:r>
              <a:rPr dirty="0" sz="105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due</a:t>
            </a:r>
            <a:r>
              <a:rPr dirty="0" sz="1050" spc="-1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to</a:t>
            </a:r>
            <a:r>
              <a:rPr dirty="0" sz="105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 b="1">
                <a:solidFill>
                  <a:srgbClr val="03234D"/>
                </a:solidFill>
                <a:latin typeface="Arial"/>
                <a:cs typeface="Arial"/>
              </a:rPr>
              <a:t>supply</a:t>
            </a:r>
            <a:r>
              <a:rPr dirty="0" sz="1050" spc="-40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050" b="1">
                <a:solidFill>
                  <a:srgbClr val="03234D"/>
                </a:solidFill>
                <a:latin typeface="Arial"/>
                <a:cs typeface="Arial"/>
              </a:rPr>
              <a:t>chain</a:t>
            </a:r>
            <a:r>
              <a:rPr dirty="0" sz="1050" spc="-35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050" b="1">
                <a:solidFill>
                  <a:srgbClr val="03234D"/>
                </a:solidFill>
                <a:latin typeface="Arial"/>
                <a:cs typeface="Arial"/>
              </a:rPr>
              <a:t>issues,</a:t>
            </a:r>
            <a:r>
              <a:rPr dirty="0" sz="1050" spc="-25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050" b="1">
                <a:solidFill>
                  <a:srgbClr val="03234D"/>
                </a:solidFill>
                <a:latin typeface="Arial"/>
                <a:cs typeface="Arial"/>
              </a:rPr>
              <a:t>material</a:t>
            </a:r>
            <a:r>
              <a:rPr dirty="0" sz="1050" spc="-20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050" spc="-10" b="1">
                <a:solidFill>
                  <a:srgbClr val="03234D"/>
                </a:solidFill>
                <a:latin typeface="Arial"/>
                <a:cs typeface="Arial"/>
              </a:rPr>
              <a:t>inflation, </a:t>
            </a:r>
            <a:r>
              <a:rPr dirty="0" sz="1050" b="1">
                <a:solidFill>
                  <a:srgbClr val="03234D"/>
                </a:solidFill>
                <a:latin typeface="Arial"/>
                <a:cs typeface="Arial"/>
              </a:rPr>
              <a:t>and</a:t>
            </a:r>
            <a:r>
              <a:rPr dirty="0" sz="1050" spc="-15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050" spc="-10" b="1">
                <a:solidFill>
                  <a:srgbClr val="03234D"/>
                </a:solidFill>
                <a:latin typeface="Arial"/>
                <a:cs typeface="Arial"/>
              </a:rPr>
              <a:t>unfavorably</a:t>
            </a:r>
            <a:r>
              <a:rPr dirty="0" sz="1050" spc="-5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050" b="1">
                <a:solidFill>
                  <a:srgbClr val="03234D"/>
                </a:solidFill>
                <a:latin typeface="Arial"/>
                <a:cs typeface="Arial"/>
              </a:rPr>
              <a:t>priced</a:t>
            </a:r>
            <a:r>
              <a:rPr dirty="0" sz="1050" spc="-5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050" spc="-10" b="1">
                <a:solidFill>
                  <a:srgbClr val="03234D"/>
                </a:solidFill>
                <a:latin typeface="Arial"/>
                <a:cs typeface="Arial"/>
              </a:rPr>
              <a:t>contracts</a:t>
            </a:r>
            <a:endParaRPr sz="1050">
              <a:latin typeface="Arial"/>
              <a:cs typeface="Arial"/>
            </a:endParaRPr>
          </a:p>
        </p:txBody>
      </p:sp>
      <p:sp>
        <p:nvSpPr>
          <p:cNvPr id="27" name="object 27" descr=""/>
          <p:cNvSpPr txBox="1"/>
          <p:nvPr/>
        </p:nvSpPr>
        <p:spPr>
          <a:xfrm>
            <a:off x="6485382" y="5887973"/>
            <a:ext cx="5114925" cy="427990"/>
          </a:xfrm>
          <a:prstGeom prst="rect">
            <a:avLst/>
          </a:prstGeom>
          <a:solidFill>
            <a:srgbClr val="F1F1F1"/>
          </a:solidFill>
        </p:spPr>
        <p:txBody>
          <a:bodyPr wrap="square" lIns="0" tIns="41910" rIns="0" bIns="0" rtlCol="0" vert="horz">
            <a:spAutoFit/>
          </a:bodyPr>
          <a:lstStyle/>
          <a:p>
            <a:pPr marL="214629" marR="648335" indent="-114300">
              <a:lnSpc>
                <a:spcPct val="100000"/>
              </a:lnSpc>
              <a:spcBef>
                <a:spcPts val="330"/>
              </a:spcBef>
              <a:buClr>
                <a:srgbClr val="009999"/>
              </a:buClr>
              <a:buFont typeface="Wingdings"/>
              <a:buChar char=""/>
              <a:tabLst>
                <a:tab pos="214629" algn="l"/>
              </a:tabLst>
            </a:pP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Asia</a:t>
            </a:r>
            <a:r>
              <a:rPr dirty="0" sz="105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is</a:t>
            </a:r>
            <a:r>
              <a:rPr dirty="0" sz="105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expected</a:t>
            </a:r>
            <a:r>
              <a:rPr dirty="0" sz="105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to</a:t>
            </a:r>
            <a:r>
              <a:rPr dirty="0" sz="105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account</a:t>
            </a:r>
            <a:r>
              <a:rPr dirty="0" sz="105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for</a:t>
            </a:r>
            <a:r>
              <a:rPr dirty="0" sz="1050" spc="-3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nearly</a:t>
            </a:r>
            <a:r>
              <a:rPr dirty="0" sz="1050" spc="-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 b="1">
                <a:solidFill>
                  <a:srgbClr val="03234D"/>
                </a:solidFill>
                <a:latin typeface="Arial"/>
                <a:cs typeface="Arial"/>
              </a:rPr>
              <a:t>100</a:t>
            </a:r>
            <a:r>
              <a:rPr dirty="0" sz="1050" spc="-15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050" b="1">
                <a:solidFill>
                  <a:srgbClr val="03234D"/>
                </a:solidFill>
                <a:latin typeface="Arial"/>
                <a:cs typeface="Arial"/>
              </a:rPr>
              <a:t>GW</a:t>
            </a:r>
            <a:r>
              <a:rPr dirty="0" sz="1050" spc="-35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in</a:t>
            </a:r>
            <a:r>
              <a:rPr dirty="0" sz="105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offshore</a:t>
            </a:r>
            <a:r>
              <a:rPr dirty="0" sz="105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wind</a:t>
            </a:r>
            <a:r>
              <a:rPr dirty="0" sz="105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 spc="-10">
                <a:solidFill>
                  <a:srgbClr val="03234D"/>
                </a:solidFill>
                <a:latin typeface="Arial MT"/>
                <a:cs typeface="Arial MT"/>
              </a:rPr>
              <a:t>capacity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by</a:t>
            </a:r>
            <a:r>
              <a:rPr dirty="0" sz="1050" spc="-3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2030</a:t>
            </a:r>
            <a:r>
              <a:rPr dirty="0" sz="1050" spc="-1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and</a:t>
            </a:r>
            <a:r>
              <a:rPr dirty="0" sz="1050" spc="-1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account</a:t>
            </a:r>
            <a:r>
              <a:rPr dirty="0" sz="105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for</a:t>
            </a:r>
            <a:r>
              <a:rPr dirty="0" sz="105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 b="1">
                <a:solidFill>
                  <a:srgbClr val="03234D"/>
                </a:solidFill>
                <a:latin typeface="Arial"/>
                <a:cs typeface="Arial"/>
              </a:rPr>
              <a:t>over</a:t>
            </a:r>
            <a:r>
              <a:rPr dirty="0" sz="1050" spc="-15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050" b="1">
                <a:solidFill>
                  <a:srgbClr val="03234D"/>
                </a:solidFill>
                <a:latin typeface="Arial"/>
                <a:cs typeface="Arial"/>
              </a:rPr>
              <a:t>60%</a:t>
            </a:r>
            <a:r>
              <a:rPr dirty="0" sz="1050" spc="-20" b="1">
                <a:solidFill>
                  <a:srgbClr val="03234D"/>
                </a:solidFill>
                <a:latin typeface="Arial"/>
                <a:cs typeface="Arial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of</a:t>
            </a:r>
            <a:r>
              <a:rPr dirty="0" sz="105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offshore</a:t>
            </a:r>
            <a:r>
              <a:rPr dirty="0" sz="1050" spc="-3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wind</a:t>
            </a:r>
            <a:r>
              <a:rPr dirty="0" sz="1050" spc="-1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capacity</a:t>
            </a:r>
            <a:r>
              <a:rPr dirty="0" sz="1050" spc="-20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03234D"/>
                </a:solidFill>
                <a:latin typeface="Arial MT"/>
                <a:cs typeface="Arial MT"/>
              </a:rPr>
              <a:t>by</a:t>
            </a:r>
            <a:r>
              <a:rPr dirty="0" sz="1050" spc="-3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1050" spc="-20">
                <a:solidFill>
                  <a:srgbClr val="03234D"/>
                </a:solidFill>
                <a:latin typeface="Arial MT"/>
                <a:cs typeface="Arial MT"/>
              </a:rPr>
              <a:t>2050</a:t>
            </a:r>
            <a:endParaRPr sz="1050">
              <a:latin typeface="Arial MT"/>
              <a:cs typeface="Arial MT"/>
            </a:endParaRPr>
          </a:p>
        </p:txBody>
      </p:sp>
      <p:grpSp>
        <p:nvGrpSpPr>
          <p:cNvPr id="28" name="object 28" descr=""/>
          <p:cNvGrpSpPr/>
          <p:nvPr/>
        </p:nvGrpSpPr>
        <p:grpSpPr>
          <a:xfrm>
            <a:off x="6935914" y="1881377"/>
            <a:ext cx="4490085" cy="1534795"/>
            <a:chOff x="6935914" y="1881377"/>
            <a:chExt cx="4490085" cy="1534795"/>
          </a:xfrm>
        </p:grpSpPr>
        <p:sp>
          <p:nvSpPr>
            <p:cNvPr id="29" name="object 29" descr=""/>
            <p:cNvSpPr/>
            <p:nvPr/>
          </p:nvSpPr>
          <p:spPr>
            <a:xfrm>
              <a:off x="7037070" y="1881377"/>
              <a:ext cx="3622675" cy="1122680"/>
            </a:xfrm>
            <a:custGeom>
              <a:avLst/>
              <a:gdLst/>
              <a:ahLst/>
              <a:cxnLst/>
              <a:rect l="l" t="t" r="r" b="b"/>
              <a:pathLst>
                <a:path w="3622675" h="1122680">
                  <a:moveTo>
                    <a:pt x="262128" y="672084"/>
                  </a:moveTo>
                  <a:lnTo>
                    <a:pt x="0" y="672084"/>
                  </a:lnTo>
                  <a:lnTo>
                    <a:pt x="0" y="1122426"/>
                  </a:lnTo>
                  <a:lnTo>
                    <a:pt x="262128" y="1122426"/>
                  </a:lnTo>
                  <a:lnTo>
                    <a:pt x="262128" y="672084"/>
                  </a:lnTo>
                  <a:close/>
                </a:path>
                <a:path w="3622675" h="1122680">
                  <a:moveTo>
                    <a:pt x="1382268" y="0"/>
                  </a:moveTo>
                  <a:lnTo>
                    <a:pt x="1120140" y="0"/>
                  </a:lnTo>
                  <a:lnTo>
                    <a:pt x="1120140" y="1122426"/>
                  </a:lnTo>
                  <a:lnTo>
                    <a:pt x="1382268" y="1122426"/>
                  </a:lnTo>
                  <a:lnTo>
                    <a:pt x="1382268" y="0"/>
                  </a:lnTo>
                  <a:close/>
                </a:path>
                <a:path w="3622675" h="1122680">
                  <a:moveTo>
                    <a:pt x="2502408" y="1069848"/>
                  </a:moveTo>
                  <a:lnTo>
                    <a:pt x="2241042" y="1069848"/>
                  </a:lnTo>
                  <a:lnTo>
                    <a:pt x="2241042" y="1122426"/>
                  </a:lnTo>
                  <a:lnTo>
                    <a:pt x="2502408" y="1122426"/>
                  </a:lnTo>
                  <a:lnTo>
                    <a:pt x="2502408" y="1069848"/>
                  </a:lnTo>
                  <a:close/>
                </a:path>
                <a:path w="3622675" h="1122680">
                  <a:moveTo>
                    <a:pt x="3622548" y="867156"/>
                  </a:moveTo>
                  <a:lnTo>
                    <a:pt x="3361182" y="867156"/>
                  </a:lnTo>
                  <a:lnTo>
                    <a:pt x="3361182" y="1122426"/>
                  </a:lnTo>
                  <a:lnTo>
                    <a:pt x="3622548" y="1122426"/>
                  </a:lnTo>
                  <a:lnTo>
                    <a:pt x="3622548" y="867156"/>
                  </a:lnTo>
                  <a:close/>
                </a:path>
              </a:pathLst>
            </a:custGeom>
            <a:solidFill>
              <a:srgbClr val="00999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 descr=""/>
            <p:cNvSpPr/>
            <p:nvPr/>
          </p:nvSpPr>
          <p:spPr>
            <a:xfrm>
              <a:off x="7370064" y="2453639"/>
              <a:ext cx="3622040" cy="550545"/>
            </a:xfrm>
            <a:custGeom>
              <a:avLst/>
              <a:gdLst/>
              <a:ahLst/>
              <a:cxnLst/>
              <a:rect l="l" t="t" r="r" b="b"/>
              <a:pathLst>
                <a:path w="3622040" h="550544">
                  <a:moveTo>
                    <a:pt x="261366" y="384048"/>
                  </a:moveTo>
                  <a:lnTo>
                    <a:pt x="0" y="384048"/>
                  </a:lnTo>
                  <a:lnTo>
                    <a:pt x="0" y="550164"/>
                  </a:lnTo>
                  <a:lnTo>
                    <a:pt x="261366" y="550164"/>
                  </a:lnTo>
                  <a:lnTo>
                    <a:pt x="261366" y="384048"/>
                  </a:lnTo>
                  <a:close/>
                </a:path>
                <a:path w="3622040" h="550544">
                  <a:moveTo>
                    <a:pt x="1381506" y="0"/>
                  </a:moveTo>
                  <a:lnTo>
                    <a:pt x="1120140" y="0"/>
                  </a:lnTo>
                  <a:lnTo>
                    <a:pt x="1120140" y="550164"/>
                  </a:lnTo>
                  <a:lnTo>
                    <a:pt x="1381506" y="550164"/>
                  </a:lnTo>
                  <a:lnTo>
                    <a:pt x="1381506" y="0"/>
                  </a:lnTo>
                  <a:close/>
                </a:path>
                <a:path w="3622040" h="550544">
                  <a:moveTo>
                    <a:pt x="2501646" y="540258"/>
                  </a:moveTo>
                  <a:lnTo>
                    <a:pt x="2240280" y="540258"/>
                  </a:lnTo>
                  <a:lnTo>
                    <a:pt x="2240280" y="550164"/>
                  </a:lnTo>
                  <a:lnTo>
                    <a:pt x="2501646" y="550164"/>
                  </a:lnTo>
                  <a:lnTo>
                    <a:pt x="2501646" y="540258"/>
                  </a:lnTo>
                  <a:close/>
                </a:path>
                <a:path w="3622040" h="550544">
                  <a:moveTo>
                    <a:pt x="3621786" y="480060"/>
                  </a:moveTo>
                  <a:lnTo>
                    <a:pt x="3360420" y="480060"/>
                  </a:lnTo>
                  <a:lnTo>
                    <a:pt x="3360420" y="550164"/>
                  </a:lnTo>
                  <a:lnTo>
                    <a:pt x="3621786" y="550164"/>
                  </a:lnTo>
                  <a:lnTo>
                    <a:pt x="3621786" y="480060"/>
                  </a:lnTo>
                  <a:close/>
                </a:path>
              </a:pathLst>
            </a:custGeom>
            <a:solidFill>
              <a:srgbClr val="55D9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 descr=""/>
            <p:cNvSpPr/>
            <p:nvPr/>
          </p:nvSpPr>
          <p:spPr>
            <a:xfrm>
              <a:off x="7702296" y="2586227"/>
              <a:ext cx="3622040" cy="417830"/>
            </a:xfrm>
            <a:custGeom>
              <a:avLst/>
              <a:gdLst/>
              <a:ahLst/>
              <a:cxnLst/>
              <a:rect l="l" t="t" r="r" b="b"/>
              <a:pathLst>
                <a:path w="3622040" h="417830">
                  <a:moveTo>
                    <a:pt x="261366" y="293370"/>
                  </a:moveTo>
                  <a:lnTo>
                    <a:pt x="0" y="293370"/>
                  </a:lnTo>
                  <a:lnTo>
                    <a:pt x="0" y="417576"/>
                  </a:lnTo>
                  <a:lnTo>
                    <a:pt x="261366" y="417576"/>
                  </a:lnTo>
                  <a:lnTo>
                    <a:pt x="261366" y="293370"/>
                  </a:lnTo>
                  <a:close/>
                </a:path>
                <a:path w="3622040" h="417830">
                  <a:moveTo>
                    <a:pt x="1381506" y="0"/>
                  </a:moveTo>
                  <a:lnTo>
                    <a:pt x="1120140" y="0"/>
                  </a:lnTo>
                  <a:lnTo>
                    <a:pt x="1120140" y="417576"/>
                  </a:lnTo>
                  <a:lnTo>
                    <a:pt x="1381506" y="417576"/>
                  </a:lnTo>
                  <a:lnTo>
                    <a:pt x="1381506" y="0"/>
                  </a:lnTo>
                  <a:close/>
                </a:path>
                <a:path w="3622040" h="417830">
                  <a:moveTo>
                    <a:pt x="2501646" y="385572"/>
                  </a:moveTo>
                  <a:lnTo>
                    <a:pt x="2240280" y="385572"/>
                  </a:lnTo>
                  <a:lnTo>
                    <a:pt x="2240280" y="417576"/>
                  </a:lnTo>
                  <a:lnTo>
                    <a:pt x="2501646" y="417576"/>
                  </a:lnTo>
                  <a:lnTo>
                    <a:pt x="2501646" y="385572"/>
                  </a:lnTo>
                  <a:close/>
                </a:path>
                <a:path w="3622040" h="417830">
                  <a:moveTo>
                    <a:pt x="3621786" y="328422"/>
                  </a:moveTo>
                  <a:lnTo>
                    <a:pt x="3360420" y="328422"/>
                  </a:lnTo>
                  <a:lnTo>
                    <a:pt x="3360420" y="417576"/>
                  </a:lnTo>
                  <a:lnTo>
                    <a:pt x="3621786" y="417576"/>
                  </a:lnTo>
                  <a:lnTo>
                    <a:pt x="3621786" y="328422"/>
                  </a:lnTo>
                  <a:close/>
                </a:path>
              </a:pathLst>
            </a:custGeom>
            <a:solidFill>
              <a:srgbClr val="00CE9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 descr=""/>
            <p:cNvSpPr/>
            <p:nvPr/>
          </p:nvSpPr>
          <p:spPr>
            <a:xfrm>
              <a:off x="6940677" y="3003422"/>
              <a:ext cx="4480560" cy="412750"/>
            </a:xfrm>
            <a:custGeom>
              <a:avLst/>
              <a:gdLst/>
              <a:ahLst/>
              <a:cxnLst/>
              <a:rect l="l" t="t" r="r" b="b"/>
              <a:pathLst>
                <a:path w="4480559" h="412750">
                  <a:moveTo>
                    <a:pt x="0" y="0"/>
                  </a:moveTo>
                  <a:lnTo>
                    <a:pt x="4480559" y="0"/>
                  </a:lnTo>
                </a:path>
                <a:path w="4480559" h="412750">
                  <a:moveTo>
                    <a:pt x="0" y="0"/>
                  </a:moveTo>
                  <a:lnTo>
                    <a:pt x="0" y="206501"/>
                  </a:lnTo>
                </a:path>
                <a:path w="4480559" h="412750">
                  <a:moveTo>
                    <a:pt x="2240279" y="0"/>
                  </a:moveTo>
                  <a:lnTo>
                    <a:pt x="2240279" y="206501"/>
                  </a:lnTo>
                </a:path>
                <a:path w="4480559" h="412750">
                  <a:moveTo>
                    <a:pt x="4480559" y="0"/>
                  </a:moveTo>
                  <a:lnTo>
                    <a:pt x="4480559" y="206501"/>
                  </a:lnTo>
                </a:path>
                <a:path w="4480559" h="412750">
                  <a:moveTo>
                    <a:pt x="0" y="206501"/>
                  </a:moveTo>
                  <a:lnTo>
                    <a:pt x="0" y="412241"/>
                  </a:lnTo>
                </a:path>
                <a:path w="4480559" h="412750">
                  <a:moveTo>
                    <a:pt x="2240279" y="206501"/>
                  </a:moveTo>
                  <a:lnTo>
                    <a:pt x="2240279" y="412241"/>
                  </a:lnTo>
                </a:path>
                <a:path w="4480559" h="412750">
                  <a:moveTo>
                    <a:pt x="4480559" y="206501"/>
                  </a:moveTo>
                  <a:lnTo>
                    <a:pt x="4480559" y="412241"/>
                  </a:lnTo>
                </a:path>
              </a:pathLst>
            </a:custGeom>
            <a:ln w="9525">
              <a:solidFill>
                <a:srgbClr val="010027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3" name="object 33" descr=""/>
          <p:cNvSpPr txBox="1"/>
          <p:nvPr/>
        </p:nvSpPr>
        <p:spPr>
          <a:xfrm>
            <a:off x="7013702" y="2345944"/>
            <a:ext cx="31115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 b="1">
                <a:solidFill>
                  <a:srgbClr val="010027"/>
                </a:solidFill>
                <a:latin typeface="Arial"/>
                <a:cs typeface="Arial"/>
              </a:rPr>
              <a:t>1,086</a:t>
            </a:r>
            <a:endParaRPr sz="900">
              <a:latin typeface="Arial"/>
              <a:cs typeface="Arial"/>
            </a:endParaRPr>
          </a:p>
        </p:txBody>
      </p:sp>
      <p:sp>
        <p:nvSpPr>
          <p:cNvPr id="34" name="object 34" descr=""/>
          <p:cNvSpPr txBox="1"/>
          <p:nvPr/>
        </p:nvSpPr>
        <p:spPr>
          <a:xfrm>
            <a:off x="8133842" y="1673605"/>
            <a:ext cx="31115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 b="1">
                <a:solidFill>
                  <a:srgbClr val="010027"/>
                </a:solidFill>
                <a:latin typeface="Arial"/>
                <a:cs typeface="Arial"/>
              </a:rPr>
              <a:t>2,708</a:t>
            </a:r>
            <a:endParaRPr sz="900">
              <a:latin typeface="Arial"/>
              <a:cs typeface="Arial"/>
            </a:endParaRPr>
          </a:p>
        </p:txBody>
      </p:sp>
      <p:sp>
        <p:nvSpPr>
          <p:cNvPr id="35" name="object 35" descr=""/>
          <p:cNvSpPr txBox="1"/>
          <p:nvPr/>
        </p:nvSpPr>
        <p:spPr>
          <a:xfrm>
            <a:off x="9301480" y="2743453"/>
            <a:ext cx="21526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 b="1">
                <a:solidFill>
                  <a:srgbClr val="010027"/>
                </a:solidFill>
                <a:latin typeface="Arial"/>
                <a:cs typeface="Arial"/>
              </a:rPr>
              <a:t>127</a:t>
            </a:r>
            <a:endParaRPr sz="900">
              <a:latin typeface="Arial"/>
              <a:cs typeface="Arial"/>
            </a:endParaRPr>
          </a:p>
        </p:txBody>
      </p:sp>
      <p:sp>
        <p:nvSpPr>
          <p:cNvPr id="36" name="object 36" descr=""/>
          <p:cNvSpPr txBox="1"/>
          <p:nvPr/>
        </p:nvSpPr>
        <p:spPr>
          <a:xfrm>
            <a:off x="10421619" y="2540761"/>
            <a:ext cx="21526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 b="1">
                <a:solidFill>
                  <a:srgbClr val="010027"/>
                </a:solidFill>
                <a:latin typeface="Arial"/>
                <a:cs typeface="Arial"/>
              </a:rPr>
              <a:t>616</a:t>
            </a:r>
            <a:endParaRPr sz="900">
              <a:latin typeface="Arial"/>
              <a:cs typeface="Arial"/>
            </a:endParaRPr>
          </a:p>
        </p:txBody>
      </p:sp>
      <p:sp>
        <p:nvSpPr>
          <p:cNvPr id="37" name="object 37" descr=""/>
          <p:cNvSpPr txBox="1"/>
          <p:nvPr/>
        </p:nvSpPr>
        <p:spPr>
          <a:xfrm>
            <a:off x="7393431" y="2629661"/>
            <a:ext cx="21526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 b="1">
                <a:solidFill>
                  <a:srgbClr val="010027"/>
                </a:solidFill>
                <a:latin typeface="Arial"/>
                <a:cs typeface="Arial"/>
              </a:rPr>
              <a:t>401</a:t>
            </a:r>
            <a:endParaRPr sz="900">
              <a:latin typeface="Arial"/>
              <a:cs typeface="Arial"/>
            </a:endParaRPr>
          </a:p>
        </p:txBody>
      </p:sp>
      <p:sp>
        <p:nvSpPr>
          <p:cNvPr id="38" name="object 38" descr=""/>
          <p:cNvSpPr txBox="1"/>
          <p:nvPr/>
        </p:nvSpPr>
        <p:spPr>
          <a:xfrm>
            <a:off x="8466328" y="2245614"/>
            <a:ext cx="31115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 b="1">
                <a:solidFill>
                  <a:srgbClr val="010027"/>
                </a:solidFill>
                <a:latin typeface="Arial"/>
                <a:cs typeface="Arial"/>
              </a:rPr>
              <a:t>1,328</a:t>
            </a:r>
            <a:endParaRPr sz="900">
              <a:latin typeface="Arial"/>
              <a:cs typeface="Arial"/>
            </a:endParaRPr>
          </a:p>
        </p:txBody>
      </p:sp>
      <p:sp>
        <p:nvSpPr>
          <p:cNvPr id="39" name="object 39" descr=""/>
          <p:cNvSpPr txBox="1"/>
          <p:nvPr/>
        </p:nvSpPr>
        <p:spPr>
          <a:xfrm>
            <a:off x="9665716" y="2786126"/>
            <a:ext cx="15240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 b="1">
                <a:solidFill>
                  <a:srgbClr val="010027"/>
                </a:solidFill>
                <a:latin typeface="Arial"/>
                <a:cs typeface="Arial"/>
              </a:rPr>
              <a:t>24</a:t>
            </a:r>
            <a:endParaRPr sz="900">
              <a:latin typeface="Arial"/>
              <a:cs typeface="Arial"/>
            </a:endParaRPr>
          </a:p>
        </p:txBody>
      </p:sp>
      <p:sp>
        <p:nvSpPr>
          <p:cNvPr id="40" name="object 40" descr=""/>
          <p:cNvSpPr txBox="1"/>
          <p:nvPr/>
        </p:nvSpPr>
        <p:spPr>
          <a:xfrm>
            <a:off x="10754106" y="2725928"/>
            <a:ext cx="21526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 b="1">
                <a:solidFill>
                  <a:srgbClr val="010027"/>
                </a:solidFill>
                <a:latin typeface="Arial"/>
                <a:cs typeface="Arial"/>
              </a:rPr>
              <a:t>169</a:t>
            </a:r>
            <a:endParaRPr sz="900">
              <a:latin typeface="Arial"/>
              <a:cs typeface="Arial"/>
            </a:endParaRPr>
          </a:p>
        </p:txBody>
      </p:sp>
      <p:sp>
        <p:nvSpPr>
          <p:cNvPr id="41" name="object 41" descr=""/>
          <p:cNvSpPr txBox="1"/>
          <p:nvPr/>
        </p:nvSpPr>
        <p:spPr>
          <a:xfrm>
            <a:off x="7725664" y="2672079"/>
            <a:ext cx="21526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 b="1">
                <a:solidFill>
                  <a:srgbClr val="010027"/>
                </a:solidFill>
                <a:latin typeface="Arial"/>
                <a:cs typeface="Arial"/>
              </a:rPr>
              <a:t>299</a:t>
            </a:r>
            <a:endParaRPr sz="900">
              <a:latin typeface="Arial"/>
              <a:cs typeface="Arial"/>
            </a:endParaRPr>
          </a:p>
        </p:txBody>
      </p:sp>
      <p:sp>
        <p:nvSpPr>
          <p:cNvPr id="42" name="object 42" descr=""/>
          <p:cNvSpPr txBox="1"/>
          <p:nvPr/>
        </p:nvSpPr>
        <p:spPr>
          <a:xfrm>
            <a:off x="8798814" y="2378202"/>
            <a:ext cx="31115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 b="1">
                <a:solidFill>
                  <a:srgbClr val="010027"/>
                </a:solidFill>
                <a:latin typeface="Arial"/>
                <a:cs typeface="Arial"/>
              </a:rPr>
              <a:t>1,008</a:t>
            </a:r>
            <a:endParaRPr sz="900">
              <a:latin typeface="Arial"/>
              <a:cs typeface="Arial"/>
            </a:endParaRPr>
          </a:p>
        </p:txBody>
      </p:sp>
      <p:sp>
        <p:nvSpPr>
          <p:cNvPr id="43" name="object 43" descr=""/>
          <p:cNvSpPr txBox="1"/>
          <p:nvPr/>
        </p:nvSpPr>
        <p:spPr>
          <a:xfrm>
            <a:off x="9998202" y="2763773"/>
            <a:ext cx="15240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 b="1">
                <a:solidFill>
                  <a:srgbClr val="010027"/>
                </a:solidFill>
                <a:latin typeface="Arial"/>
                <a:cs typeface="Arial"/>
              </a:rPr>
              <a:t>78</a:t>
            </a:r>
            <a:endParaRPr sz="900">
              <a:latin typeface="Arial"/>
              <a:cs typeface="Arial"/>
            </a:endParaRPr>
          </a:p>
        </p:txBody>
      </p:sp>
      <p:sp>
        <p:nvSpPr>
          <p:cNvPr id="44" name="object 44" descr=""/>
          <p:cNvSpPr txBox="1"/>
          <p:nvPr/>
        </p:nvSpPr>
        <p:spPr>
          <a:xfrm>
            <a:off x="11086592" y="2706878"/>
            <a:ext cx="21526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 b="1">
                <a:solidFill>
                  <a:srgbClr val="010027"/>
                </a:solidFill>
                <a:latin typeface="Arial"/>
                <a:cs typeface="Arial"/>
              </a:rPr>
              <a:t>215</a:t>
            </a:r>
            <a:endParaRPr sz="900">
              <a:latin typeface="Arial"/>
              <a:cs typeface="Arial"/>
            </a:endParaRPr>
          </a:p>
        </p:txBody>
      </p:sp>
      <p:sp>
        <p:nvSpPr>
          <p:cNvPr id="45" name="object 45" descr=""/>
          <p:cNvSpPr txBox="1"/>
          <p:nvPr/>
        </p:nvSpPr>
        <p:spPr>
          <a:xfrm>
            <a:off x="6544056" y="2221737"/>
            <a:ext cx="311785" cy="854710"/>
          </a:xfrm>
          <a:prstGeom prst="rect">
            <a:avLst/>
          </a:prstGeom>
        </p:spPr>
        <p:txBody>
          <a:bodyPr wrap="square" lIns="0" tIns="82550" rIns="0" bIns="0" rtlCol="0" vert="horz">
            <a:spAutoFit/>
          </a:bodyPr>
          <a:lstStyle/>
          <a:p>
            <a:pPr algn="r" marR="5080">
              <a:lnSpc>
                <a:spcPct val="100000"/>
              </a:lnSpc>
              <a:spcBef>
                <a:spcPts val="650"/>
              </a:spcBef>
            </a:pPr>
            <a:r>
              <a:rPr dirty="0" sz="900" spc="-10">
                <a:solidFill>
                  <a:srgbClr val="010027"/>
                </a:solidFill>
                <a:latin typeface="Arial MT"/>
                <a:cs typeface="Arial MT"/>
              </a:rPr>
              <a:t>1,500</a:t>
            </a:r>
            <a:endParaRPr sz="90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555"/>
              </a:spcBef>
            </a:pPr>
            <a:r>
              <a:rPr dirty="0" sz="900" spc="-10">
                <a:solidFill>
                  <a:srgbClr val="010027"/>
                </a:solidFill>
                <a:latin typeface="Arial MT"/>
                <a:cs typeface="Arial MT"/>
              </a:rPr>
              <a:t>1,000</a:t>
            </a:r>
            <a:endParaRPr sz="90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550"/>
              </a:spcBef>
            </a:pPr>
            <a:r>
              <a:rPr dirty="0" sz="900" spc="-25">
                <a:solidFill>
                  <a:srgbClr val="010027"/>
                </a:solidFill>
                <a:latin typeface="Arial MT"/>
                <a:cs typeface="Arial MT"/>
              </a:rPr>
              <a:t>500</a:t>
            </a:r>
            <a:endParaRPr sz="90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550"/>
              </a:spcBef>
            </a:pPr>
            <a:r>
              <a:rPr dirty="0" sz="900" spc="-50">
                <a:solidFill>
                  <a:srgbClr val="010027"/>
                </a:solidFill>
                <a:latin typeface="Arial MT"/>
                <a:cs typeface="Arial MT"/>
              </a:rPr>
              <a:t>0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46" name="object 46" descr=""/>
          <p:cNvSpPr txBox="1"/>
          <p:nvPr/>
        </p:nvSpPr>
        <p:spPr>
          <a:xfrm>
            <a:off x="6544056" y="2084578"/>
            <a:ext cx="31178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>
                <a:solidFill>
                  <a:srgbClr val="010027"/>
                </a:solidFill>
                <a:latin typeface="Arial MT"/>
                <a:cs typeface="Arial MT"/>
              </a:rPr>
              <a:t>2,000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47" name="object 47" descr=""/>
          <p:cNvSpPr txBox="1"/>
          <p:nvPr/>
        </p:nvSpPr>
        <p:spPr>
          <a:xfrm>
            <a:off x="6544056" y="1599945"/>
            <a:ext cx="311785" cy="440055"/>
          </a:xfrm>
          <a:prstGeom prst="rect">
            <a:avLst/>
          </a:prstGeom>
        </p:spPr>
        <p:txBody>
          <a:bodyPr wrap="square" lIns="0" tIns="825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50"/>
              </a:spcBef>
            </a:pPr>
            <a:r>
              <a:rPr dirty="0" sz="900" spc="-10">
                <a:solidFill>
                  <a:srgbClr val="010027"/>
                </a:solidFill>
                <a:latin typeface="Arial MT"/>
                <a:cs typeface="Arial MT"/>
              </a:rPr>
              <a:t>3,000</a:t>
            </a:r>
            <a:endParaRPr sz="9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555"/>
              </a:spcBef>
            </a:pPr>
            <a:r>
              <a:rPr dirty="0" sz="900" spc="-10">
                <a:solidFill>
                  <a:srgbClr val="010027"/>
                </a:solidFill>
                <a:latin typeface="Arial MT"/>
                <a:cs typeface="Arial MT"/>
              </a:rPr>
              <a:t>2,500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48" name="object 48" descr=""/>
          <p:cNvSpPr txBox="1"/>
          <p:nvPr/>
        </p:nvSpPr>
        <p:spPr>
          <a:xfrm>
            <a:off x="7361428" y="3049778"/>
            <a:ext cx="28003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0">
                <a:solidFill>
                  <a:srgbClr val="010027"/>
                </a:solidFill>
                <a:latin typeface="Arial MT"/>
                <a:cs typeface="Arial MT"/>
              </a:rPr>
              <a:t>2030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49" name="object 49" descr=""/>
          <p:cNvSpPr txBox="1"/>
          <p:nvPr/>
        </p:nvSpPr>
        <p:spPr>
          <a:xfrm>
            <a:off x="8481568" y="3049778"/>
            <a:ext cx="28003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0">
                <a:solidFill>
                  <a:srgbClr val="010027"/>
                </a:solidFill>
                <a:latin typeface="Arial MT"/>
                <a:cs typeface="Arial MT"/>
              </a:rPr>
              <a:t>2050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50" name="object 50" descr=""/>
          <p:cNvSpPr txBox="1"/>
          <p:nvPr/>
        </p:nvSpPr>
        <p:spPr>
          <a:xfrm>
            <a:off x="9601707" y="3049778"/>
            <a:ext cx="28003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0">
                <a:solidFill>
                  <a:srgbClr val="010027"/>
                </a:solidFill>
                <a:latin typeface="Arial MT"/>
                <a:cs typeface="Arial MT"/>
              </a:rPr>
              <a:t>2030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51" name="object 51" descr=""/>
          <p:cNvSpPr txBox="1"/>
          <p:nvPr/>
        </p:nvSpPr>
        <p:spPr>
          <a:xfrm>
            <a:off x="10722102" y="3049778"/>
            <a:ext cx="28003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0">
                <a:solidFill>
                  <a:srgbClr val="010027"/>
                </a:solidFill>
                <a:latin typeface="Arial MT"/>
                <a:cs typeface="Arial MT"/>
              </a:rPr>
              <a:t>2050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52" name="object 52" descr=""/>
          <p:cNvSpPr txBox="1"/>
          <p:nvPr/>
        </p:nvSpPr>
        <p:spPr>
          <a:xfrm>
            <a:off x="7829295" y="3255771"/>
            <a:ext cx="464184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>
                <a:solidFill>
                  <a:srgbClr val="010027"/>
                </a:solidFill>
                <a:latin typeface="Arial MT"/>
                <a:cs typeface="Arial MT"/>
              </a:rPr>
              <a:t>Onshore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53" name="object 53" descr=""/>
          <p:cNvSpPr txBox="1"/>
          <p:nvPr/>
        </p:nvSpPr>
        <p:spPr>
          <a:xfrm>
            <a:off x="10069830" y="3255771"/>
            <a:ext cx="464184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>
                <a:solidFill>
                  <a:srgbClr val="010027"/>
                </a:solidFill>
                <a:latin typeface="Arial MT"/>
                <a:cs typeface="Arial MT"/>
              </a:rPr>
              <a:t>Offshore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54" name="object 54" descr=""/>
          <p:cNvSpPr/>
          <p:nvPr/>
        </p:nvSpPr>
        <p:spPr>
          <a:xfrm>
            <a:off x="8272271" y="3541014"/>
            <a:ext cx="57150" cy="58419"/>
          </a:xfrm>
          <a:custGeom>
            <a:avLst/>
            <a:gdLst/>
            <a:ahLst/>
            <a:cxnLst/>
            <a:rect l="l" t="t" r="r" b="b"/>
            <a:pathLst>
              <a:path w="57150" h="58420">
                <a:moveTo>
                  <a:pt x="57150" y="0"/>
                </a:moveTo>
                <a:lnTo>
                  <a:pt x="0" y="0"/>
                </a:lnTo>
                <a:lnTo>
                  <a:pt x="0" y="57912"/>
                </a:lnTo>
                <a:lnTo>
                  <a:pt x="57150" y="57912"/>
                </a:lnTo>
                <a:lnTo>
                  <a:pt x="57150" y="0"/>
                </a:lnTo>
                <a:close/>
              </a:path>
            </a:pathLst>
          </a:custGeom>
          <a:solidFill>
            <a:srgbClr val="0099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5" name="object 55" descr=""/>
          <p:cNvSpPr/>
          <p:nvPr/>
        </p:nvSpPr>
        <p:spPr>
          <a:xfrm>
            <a:off x="8771381" y="3541014"/>
            <a:ext cx="57150" cy="58419"/>
          </a:xfrm>
          <a:custGeom>
            <a:avLst/>
            <a:gdLst/>
            <a:ahLst/>
            <a:cxnLst/>
            <a:rect l="l" t="t" r="r" b="b"/>
            <a:pathLst>
              <a:path w="57150" h="58420">
                <a:moveTo>
                  <a:pt x="57150" y="0"/>
                </a:moveTo>
                <a:lnTo>
                  <a:pt x="0" y="0"/>
                </a:lnTo>
                <a:lnTo>
                  <a:pt x="0" y="57912"/>
                </a:lnTo>
                <a:lnTo>
                  <a:pt x="57150" y="57912"/>
                </a:lnTo>
                <a:lnTo>
                  <a:pt x="57150" y="0"/>
                </a:lnTo>
                <a:close/>
              </a:path>
            </a:pathLst>
          </a:custGeom>
          <a:solidFill>
            <a:srgbClr val="55D9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6" name="object 56" descr=""/>
          <p:cNvSpPr/>
          <p:nvPr/>
        </p:nvSpPr>
        <p:spPr>
          <a:xfrm>
            <a:off x="9435083" y="3541014"/>
            <a:ext cx="57150" cy="58419"/>
          </a:xfrm>
          <a:custGeom>
            <a:avLst/>
            <a:gdLst/>
            <a:ahLst/>
            <a:cxnLst/>
            <a:rect l="l" t="t" r="r" b="b"/>
            <a:pathLst>
              <a:path w="57150" h="58420">
                <a:moveTo>
                  <a:pt x="57150" y="0"/>
                </a:moveTo>
                <a:lnTo>
                  <a:pt x="0" y="0"/>
                </a:lnTo>
                <a:lnTo>
                  <a:pt x="0" y="57912"/>
                </a:lnTo>
                <a:lnTo>
                  <a:pt x="57150" y="57912"/>
                </a:lnTo>
                <a:lnTo>
                  <a:pt x="57150" y="0"/>
                </a:lnTo>
                <a:close/>
              </a:path>
            </a:pathLst>
          </a:custGeom>
          <a:solidFill>
            <a:srgbClr val="00CE9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7" name="object 57" descr=""/>
          <p:cNvSpPr txBox="1"/>
          <p:nvPr/>
        </p:nvSpPr>
        <p:spPr>
          <a:xfrm>
            <a:off x="6480555" y="3431071"/>
            <a:ext cx="4361180" cy="676910"/>
          </a:xfrm>
          <a:prstGeom prst="rect">
            <a:avLst/>
          </a:prstGeom>
        </p:spPr>
        <p:txBody>
          <a:bodyPr wrap="square" lIns="0" tIns="60960" rIns="0" bIns="0" rtlCol="0" vert="horz">
            <a:spAutoFit/>
          </a:bodyPr>
          <a:lstStyle/>
          <a:p>
            <a:pPr marL="1873250">
              <a:lnSpc>
                <a:spcPct val="100000"/>
              </a:lnSpc>
              <a:spcBef>
                <a:spcPts val="480"/>
              </a:spcBef>
              <a:tabLst>
                <a:tab pos="2372360" algn="l"/>
                <a:tab pos="3035935" algn="l"/>
              </a:tabLst>
            </a:pPr>
            <a:r>
              <a:rPr dirty="0" sz="900" spc="-20">
                <a:solidFill>
                  <a:srgbClr val="010027"/>
                </a:solidFill>
                <a:latin typeface="Arial MT"/>
                <a:cs typeface="Arial MT"/>
              </a:rPr>
              <a:t>APAC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	</a:t>
            </a:r>
            <a:r>
              <a:rPr dirty="0" sz="900" spc="-10">
                <a:solidFill>
                  <a:srgbClr val="010027"/>
                </a:solidFill>
                <a:latin typeface="Arial MT"/>
                <a:cs typeface="Arial MT"/>
              </a:rPr>
              <a:t>Americas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	</a:t>
            </a:r>
            <a:r>
              <a:rPr dirty="0" sz="900" spc="-20">
                <a:solidFill>
                  <a:srgbClr val="010027"/>
                </a:solidFill>
                <a:latin typeface="Arial MT"/>
                <a:cs typeface="Arial MT"/>
              </a:rPr>
              <a:t>EMEA</a:t>
            </a:r>
            <a:endParaRPr sz="9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595"/>
              </a:spcBef>
            </a:pPr>
            <a:r>
              <a:rPr dirty="0" sz="1400" b="1">
                <a:solidFill>
                  <a:srgbClr val="010027"/>
                </a:solidFill>
                <a:latin typeface="Arial"/>
                <a:cs typeface="Arial"/>
              </a:rPr>
              <a:t>…with</a:t>
            </a:r>
            <a:r>
              <a:rPr dirty="0" sz="1400" spc="-8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10027"/>
                </a:solidFill>
                <a:latin typeface="Arial"/>
                <a:cs typeface="Arial"/>
              </a:rPr>
              <a:t>Asia</a:t>
            </a:r>
            <a:r>
              <a:rPr dirty="0" sz="1400" spc="-3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10027"/>
                </a:solidFill>
                <a:latin typeface="Arial"/>
                <a:cs typeface="Arial"/>
              </a:rPr>
              <a:t>being</a:t>
            </a:r>
            <a:r>
              <a:rPr dirty="0" sz="1400" spc="-4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10027"/>
                </a:solidFill>
                <a:latin typeface="Arial"/>
                <a:cs typeface="Arial"/>
              </a:rPr>
              <a:t>primed</a:t>
            </a:r>
            <a:r>
              <a:rPr dirty="0" sz="1400" spc="-2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10027"/>
                </a:solidFill>
                <a:latin typeface="Arial"/>
                <a:cs typeface="Arial"/>
              </a:rPr>
              <a:t>for</a:t>
            </a:r>
            <a:r>
              <a:rPr dirty="0" sz="1400" spc="-2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10027"/>
                </a:solidFill>
                <a:latin typeface="Arial"/>
                <a:cs typeface="Arial"/>
              </a:rPr>
              <a:t>offshore</a:t>
            </a:r>
            <a:r>
              <a:rPr dirty="0" sz="1400" spc="-3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400" spc="-10" b="1">
                <a:solidFill>
                  <a:srgbClr val="010027"/>
                </a:solidFill>
                <a:latin typeface="Arial"/>
                <a:cs typeface="Arial"/>
              </a:rPr>
              <a:t>opportunities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050" b="1">
                <a:solidFill>
                  <a:srgbClr val="010027"/>
                </a:solidFill>
                <a:latin typeface="Arial"/>
                <a:cs typeface="Arial"/>
              </a:rPr>
              <a:t>Offshore</a:t>
            </a:r>
            <a:r>
              <a:rPr dirty="0" sz="1050" spc="-1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050" b="1">
                <a:solidFill>
                  <a:srgbClr val="010027"/>
                </a:solidFill>
                <a:latin typeface="Arial"/>
                <a:cs typeface="Arial"/>
              </a:rPr>
              <a:t>wind</a:t>
            </a:r>
            <a:r>
              <a:rPr dirty="0" sz="1050" spc="-3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050" spc="-10" b="1">
                <a:solidFill>
                  <a:srgbClr val="010027"/>
                </a:solidFill>
                <a:latin typeface="Arial"/>
                <a:cs typeface="Arial"/>
              </a:rPr>
              <a:t>installations</a:t>
            </a:r>
            <a:r>
              <a:rPr dirty="0" sz="1050" spc="-20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050" b="1">
                <a:solidFill>
                  <a:srgbClr val="010027"/>
                </a:solidFill>
                <a:latin typeface="Arial"/>
                <a:cs typeface="Arial"/>
              </a:rPr>
              <a:t>in</a:t>
            </a:r>
            <a:r>
              <a:rPr dirty="0" sz="1050" spc="-1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050" b="1">
                <a:solidFill>
                  <a:srgbClr val="010027"/>
                </a:solidFill>
                <a:latin typeface="Arial"/>
                <a:cs typeface="Arial"/>
              </a:rPr>
              <a:t>Asia by</a:t>
            </a:r>
            <a:r>
              <a:rPr dirty="0" sz="1050" spc="-5" b="1">
                <a:solidFill>
                  <a:srgbClr val="010027"/>
                </a:solidFill>
                <a:latin typeface="Arial"/>
                <a:cs typeface="Arial"/>
              </a:rPr>
              <a:t> </a:t>
            </a:r>
            <a:r>
              <a:rPr dirty="0" sz="1050" spc="-20" b="1">
                <a:solidFill>
                  <a:srgbClr val="010027"/>
                </a:solidFill>
                <a:latin typeface="Arial"/>
                <a:cs typeface="Arial"/>
              </a:rPr>
              <a:t>2030</a:t>
            </a:r>
            <a:endParaRPr sz="1050">
              <a:latin typeface="Arial"/>
              <a:cs typeface="Arial"/>
            </a:endParaRPr>
          </a:p>
        </p:txBody>
      </p:sp>
      <p:sp>
        <p:nvSpPr>
          <p:cNvPr id="58" name="object 58" descr=""/>
          <p:cNvSpPr txBox="1"/>
          <p:nvPr/>
        </p:nvSpPr>
        <p:spPr>
          <a:xfrm>
            <a:off x="6327045" y="1824458"/>
            <a:ext cx="153670" cy="940435"/>
          </a:xfrm>
          <a:prstGeom prst="rect">
            <a:avLst/>
          </a:prstGeom>
        </p:spPr>
        <p:txBody>
          <a:bodyPr wrap="square" lIns="0" tIns="1905" rIns="0" bIns="0" rtlCol="0" vert="vert27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In</a:t>
            </a:r>
            <a:r>
              <a:rPr dirty="0" sz="900" spc="-2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gigawatts</a:t>
            </a:r>
            <a:r>
              <a:rPr dirty="0" sz="900" spc="-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 spc="-20">
                <a:solidFill>
                  <a:srgbClr val="03234D"/>
                </a:solidFill>
                <a:latin typeface="Arial MT"/>
                <a:cs typeface="Arial MT"/>
              </a:rPr>
              <a:t>(GW)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59" name="object 59" descr=""/>
          <p:cNvSpPr/>
          <p:nvPr/>
        </p:nvSpPr>
        <p:spPr>
          <a:xfrm>
            <a:off x="6059423" y="948689"/>
            <a:ext cx="142875" cy="2480310"/>
          </a:xfrm>
          <a:custGeom>
            <a:avLst/>
            <a:gdLst/>
            <a:ahLst/>
            <a:cxnLst/>
            <a:rect l="l" t="t" r="r" b="b"/>
            <a:pathLst>
              <a:path w="142875" h="2480310">
                <a:moveTo>
                  <a:pt x="0" y="0"/>
                </a:moveTo>
                <a:lnTo>
                  <a:pt x="0" y="2480310"/>
                </a:lnTo>
                <a:lnTo>
                  <a:pt x="142493" y="1240155"/>
                </a:lnTo>
                <a:lnTo>
                  <a:pt x="0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0" name="object 60" descr=""/>
          <p:cNvSpPr/>
          <p:nvPr/>
        </p:nvSpPr>
        <p:spPr>
          <a:xfrm>
            <a:off x="6059423" y="3695700"/>
            <a:ext cx="142875" cy="2597150"/>
          </a:xfrm>
          <a:custGeom>
            <a:avLst/>
            <a:gdLst/>
            <a:ahLst/>
            <a:cxnLst/>
            <a:rect l="l" t="t" r="r" b="b"/>
            <a:pathLst>
              <a:path w="142875" h="2597150">
                <a:moveTo>
                  <a:pt x="0" y="0"/>
                </a:moveTo>
                <a:lnTo>
                  <a:pt x="0" y="2596896"/>
                </a:lnTo>
                <a:lnTo>
                  <a:pt x="142493" y="1298448"/>
                </a:lnTo>
                <a:lnTo>
                  <a:pt x="0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1" name="object 61" descr=""/>
          <p:cNvSpPr/>
          <p:nvPr/>
        </p:nvSpPr>
        <p:spPr>
          <a:xfrm>
            <a:off x="1507236" y="1770126"/>
            <a:ext cx="37465" cy="153670"/>
          </a:xfrm>
          <a:custGeom>
            <a:avLst/>
            <a:gdLst/>
            <a:ahLst/>
            <a:cxnLst/>
            <a:rect l="l" t="t" r="r" b="b"/>
            <a:pathLst>
              <a:path w="37465" h="153669">
                <a:moveTo>
                  <a:pt x="37337" y="0"/>
                </a:moveTo>
                <a:lnTo>
                  <a:pt x="0" y="0"/>
                </a:lnTo>
                <a:lnTo>
                  <a:pt x="0" y="153162"/>
                </a:lnTo>
                <a:lnTo>
                  <a:pt x="37337" y="153162"/>
                </a:lnTo>
                <a:lnTo>
                  <a:pt x="37337" y="0"/>
                </a:lnTo>
                <a:close/>
              </a:path>
            </a:pathLst>
          </a:custGeom>
          <a:solidFill>
            <a:srgbClr val="010027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62" name="object 62" descr=""/>
          <p:cNvGrpSpPr/>
          <p:nvPr/>
        </p:nvGrpSpPr>
        <p:grpSpPr>
          <a:xfrm>
            <a:off x="1502854" y="1561719"/>
            <a:ext cx="3744595" cy="950594"/>
            <a:chOff x="1502854" y="1561719"/>
            <a:chExt cx="3744595" cy="950594"/>
          </a:xfrm>
        </p:grpSpPr>
        <p:sp>
          <p:nvSpPr>
            <p:cNvPr id="63" name="object 63" descr=""/>
            <p:cNvSpPr/>
            <p:nvPr/>
          </p:nvSpPr>
          <p:spPr>
            <a:xfrm>
              <a:off x="1507235" y="2150363"/>
              <a:ext cx="1419860" cy="153670"/>
            </a:xfrm>
            <a:custGeom>
              <a:avLst/>
              <a:gdLst/>
              <a:ahLst/>
              <a:cxnLst/>
              <a:rect l="l" t="t" r="r" b="b"/>
              <a:pathLst>
                <a:path w="1419860" h="153669">
                  <a:moveTo>
                    <a:pt x="1419606" y="0"/>
                  </a:moveTo>
                  <a:lnTo>
                    <a:pt x="0" y="0"/>
                  </a:lnTo>
                  <a:lnTo>
                    <a:pt x="0" y="153162"/>
                  </a:lnTo>
                  <a:lnTo>
                    <a:pt x="1419606" y="153162"/>
                  </a:lnTo>
                  <a:lnTo>
                    <a:pt x="1419606" y="0"/>
                  </a:lnTo>
                  <a:close/>
                </a:path>
              </a:pathLst>
            </a:custGeom>
            <a:solidFill>
              <a:srgbClr val="03C1B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" name="object 64" descr=""/>
            <p:cNvSpPr/>
            <p:nvPr/>
          </p:nvSpPr>
          <p:spPr>
            <a:xfrm>
              <a:off x="1507235" y="1959864"/>
              <a:ext cx="112395" cy="153670"/>
            </a:xfrm>
            <a:custGeom>
              <a:avLst/>
              <a:gdLst/>
              <a:ahLst/>
              <a:cxnLst/>
              <a:rect l="l" t="t" r="r" b="b"/>
              <a:pathLst>
                <a:path w="112394" h="153669">
                  <a:moveTo>
                    <a:pt x="112013" y="0"/>
                  </a:moveTo>
                  <a:lnTo>
                    <a:pt x="0" y="0"/>
                  </a:lnTo>
                  <a:lnTo>
                    <a:pt x="0" y="153162"/>
                  </a:lnTo>
                  <a:lnTo>
                    <a:pt x="112013" y="153162"/>
                  </a:lnTo>
                  <a:lnTo>
                    <a:pt x="112013" y="0"/>
                  </a:lnTo>
                  <a:close/>
                </a:path>
              </a:pathLst>
            </a:custGeom>
            <a:solidFill>
              <a:srgbClr val="54D9D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" name="object 65" descr=""/>
            <p:cNvSpPr/>
            <p:nvPr/>
          </p:nvSpPr>
          <p:spPr>
            <a:xfrm>
              <a:off x="1507236" y="1579625"/>
              <a:ext cx="3740150" cy="913765"/>
            </a:xfrm>
            <a:custGeom>
              <a:avLst/>
              <a:gdLst/>
              <a:ahLst/>
              <a:cxnLst/>
              <a:rect l="l" t="t" r="r" b="b"/>
              <a:pathLst>
                <a:path w="3740150" h="913764">
                  <a:moveTo>
                    <a:pt x="15240" y="0"/>
                  </a:moveTo>
                  <a:lnTo>
                    <a:pt x="0" y="0"/>
                  </a:lnTo>
                  <a:lnTo>
                    <a:pt x="0" y="153162"/>
                  </a:lnTo>
                  <a:lnTo>
                    <a:pt x="15240" y="153162"/>
                  </a:lnTo>
                  <a:lnTo>
                    <a:pt x="15240" y="0"/>
                  </a:lnTo>
                  <a:close/>
                </a:path>
                <a:path w="3740150" h="913764">
                  <a:moveTo>
                    <a:pt x="3739896" y="760476"/>
                  </a:moveTo>
                  <a:lnTo>
                    <a:pt x="0" y="760476"/>
                  </a:lnTo>
                  <a:lnTo>
                    <a:pt x="0" y="913638"/>
                  </a:lnTo>
                  <a:lnTo>
                    <a:pt x="3739896" y="913638"/>
                  </a:lnTo>
                  <a:lnTo>
                    <a:pt x="3739896" y="760476"/>
                  </a:lnTo>
                  <a:close/>
                </a:path>
              </a:pathLst>
            </a:custGeom>
            <a:solidFill>
              <a:srgbClr val="00999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" name="object 66" descr=""/>
            <p:cNvSpPr/>
            <p:nvPr/>
          </p:nvSpPr>
          <p:spPr>
            <a:xfrm>
              <a:off x="1507616" y="1561719"/>
              <a:ext cx="0" cy="950594"/>
            </a:xfrm>
            <a:custGeom>
              <a:avLst/>
              <a:gdLst/>
              <a:ahLst/>
              <a:cxnLst/>
              <a:rect l="l" t="t" r="r" b="b"/>
              <a:pathLst>
                <a:path w="0" h="950594">
                  <a:moveTo>
                    <a:pt x="0" y="950213"/>
                  </a:moveTo>
                  <a:lnTo>
                    <a:pt x="0" y="0"/>
                  </a:lnTo>
                </a:path>
              </a:pathLst>
            </a:custGeom>
            <a:ln w="9525">
              <a:solidFill>
                <a:srgbClr val="010027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7" name="object 67" descr=""/>
          <p:cNvSpPr txBox="1"/>
          <p:nvPr/>
        </p:nvSpPr>
        <p:spPr>
          <a:xfrm>
            <a:off x="2991357" y="2141728"/>
            <a:ext cx="21526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 b="1">
                <a:solidFill>
                  <a:srgbClr val="010027"/>
                </a:solidFill>
                <a:latin typeface="Arial"/>
                <a:cs typeface="Arial"/>
              </a:rPr>
              <a:t>380</a:t>
            </a:r>
            <a:endParaRPr sz="900">
              <a:latin typeface="Arial"/>
              <a:cs typeface="Arial"/>
            </a:endParaRPr>
          </a:p>
        </p:txBody>
      </p:sp>
      <p:sp>
        <p:nvSpPr>
          <p:cNvPr id="68" name="object 68" descr=""/>
          <p:cNvSpPr txBox="1"/>
          <p:nvPr/>
        </p:nvSpPr>
        <p:spPr>
          <a:xfrm>
            <a:off x="1683004" y="1951735"/>
            <a:ext cx="15240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 b="1">
                <a:solidFill>
                  <a:srgbClr val="010027"/>
                </a:solidFill>
                <a:latin typeface="Arial"/>
                <a:cs typeface="Arial"/>
              </a:rPr>
              <a:t>30</a:t>
            </a:r>
            <a:endParaRPr sz="900">
              <a:latin typeface="Arial"/>
              <a:cs typeface="Arial"/>
            </a:endParaRPr>
          </a:p>
        </p:txBody>
      </p:sp>
      <p:sp>
        <p:nvSpPr>
          <p:cNvPr id="69" name="object 69" descr=""/>
          <p:cNvSpPr txBox="1"/>
          <p:nvPr/>
        </p:nvSpPr>
        <p:spPr>
          <a:xfrm>
            <a:off x="1463039" y="2331973"/>
            <a:ext cx="4295140" cy="3886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r" marR="172085">
              <a:lnSpc>
                <a:spcPct val="100000"/>
              </a:lnSpc>
              <a:spcBef>
                <a:spcPts val="100"/>
              </a:spcBef>
            </a:pPr>
            <a:r>
              <a:rPr dirty="0" sz="900" spc="-20" b="1">
                <a:solidFill>
                  <a:srgbClr val="010027"/>
                </a:solidFill>
                <a:latin typeface="Arial"/>
                <a:cs typeface="Arial"/>
              </a:rPr>
              <a:t>1001</a:t>
            </a:r>
            <a:endParaRPr sz="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695"/>
              </a:spcBef>
              <a:tabLst>
                <a:tab pos="322580" algn="l"/>
                <a:tab pos="695960" algn="l"/>
                <a:tab pos="1069975" algn="l"/>
                <a:tab pos="1443355" algn="l"/>
                <a:tab pos="1816735" algn="l"/>
                <a:tab pos="2190750" algn="l"/>
                <a:tab pos="2564130" algn="l"/>
                <a:tab pos="2938145" algn="l"/>
                <a:tab pos="3311525" algn="l"/>
                <a:tab pos="3653790" algn="l"/>
              </a:tabLst>
            </a:pPr>
            <a:r>
              <a:rPr dirty="0" sz="900" spc="-50">
                <a:solidFill>
                  <a:srgbClr val="010027"/>
                </a:solidFill>
                <a:latin typeface="Arial MT"/>
                <a:cs typeface="Arial MT"/>
              </a:rPr>
              <a:t>0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	</a:t>
            </a:r>
            <a:r>
              <a:rPr dirty="0" sz="900" spc="-25">
                <a:solidFill>
                  <a:srgbClr val="010027"/>
                </a:solidFill>
                <a:latin typeface="Arial MT"/>
                <a:cs typeface="Arial MT"/>
              </a:rPr>
              <a:t>100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	</a:t>
            </a:r>
            <a:r>
              <a:rPr dirty="0" sz="900" spc="-25">
                <a:solidFill>
                  <a:srgbClr val="010027"/>
                </a:solidFill>
                <a:latin typeface="Arial MT"/>
                <a:cs typeface="Arial MT"/>
              </a:rPr>
              <a:t>200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	</a:t>
            </a:r>
            <a:r>
              <a:rPr dirty="0" sz="900" spc="-25">
                <a:solidFill>
                  <a:srgbClr val="010027"/>
                </a:solidFill>
                <a:latin typeface="Arial MT"/>
                <a:cs typeface="Arial MT"/>
              </a:rPr>
              <a:t>300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	</a:t>
            </a:r>
            <a:r>
              <a:rPr dirty="0" sz="900" spc="-25">
                <a:solidFill>
                  <a:srgbClr val="010027"/>
                </a:solidFill>
                <a:latin typeface="Arial MT"/>
                <a:cs typeface="Arial MT"/>
              </a:rPr>
              <a:t>400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	</a:t>
            </a:r>
            <a:r>
              <a:rPr dirty="0" sz="900" spc="-25">
                <a:solidFill>
                  <a:srgbClr val="010027"/>
                </a:solidFill>
                <a:latin typeface="Arial MT"/>
                <a:cs typeface="Arial MT"/>
              </a:rPr>
              <a:t>500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	</a:t>
            </a:r>
            <a:r>
              <a:rPr dirty="0" sz="900" spc="-25">
                <a:solidFill>
                  <a:srgbClr val="010027"/>
                </a:solidFill>
                <a:latin typeface="Arial MT"/>
                <a:cs typeface="Arial MT"/>
              </a:rPr>
              <a:t>600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	</a:t>
            </a:r>
            <a:r>
              <a:rPr dirty="0" sz="900" spc="-25">
                <a:solidFill>
                  <a:srgbClr val="010027"/>
                </a:solidFill>
                <a:latin typeface="Arial MT"/>
                <a:cs typeface="Arial MT"/>
              </a:rPr>
              <a:t>700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	</a:t>
            </a:r>
            <a:r>
              <a:rPr dirty="0" sz="900" spc="-25">
                <a:solidFill>
                  <a:srgbClr val="010027"/>
                </a:solidFill>
                <a:latin typeface="Arial MT"/>
                <a:cs typeface="Arial MT"/>
              </a:rPr>
              <a:t>800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	</a:t>
            </a:r>
            <a:r>
              <a:rPr dirty="0" sz="900" spc="-25">
                <a:solidFill>
                  <a:srgbClr val="010027"/>
                </a:solidFill>
                <a:latin typeface="Arial MT"/>
                <a:cs typeface="Arial MT"/>
              </a:rPr>
              <a:t>900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	1000</a:t>
            </a:r>
            <a:r>
              <a:rPr dirty="0" sz="900" spc="210">
                <a:solidFill>
                  <a:srgbClr val="010027"/>
                </a:solidFill>
                <a:latin typeface="Arial MT"/>
                <a:cs typeface="Arial MT"/>
              </a:rPr>
              <a:t>  </a:t>
            </a:r>
            <a:r>
              <a:rPr dirty="0" sz="900" spc="-20">
                <a:solidFill>
                  <a:srgbClr val="010027"/>
                </a:solidFill>
                <a:latin typeface="Arial MT"/>
                <a:cs typeface="Arial MT"/>
              </a:rPr>
              <a:t>1100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70" name="object 70" descr=""/>
          <p:cNvSpPr txBox="1"/>
          <p:nvPr/>
        </p:nvSpPr>
        <p:spPr>
          <a:xfrm>
            <a:off x="729487" y="1518665"/>
            <a:ext cx="1031240" cy="970915"/>
          </a:xfrm>
          <a:prstGeom prst="rect">
            <a:avLst/>
          </a:prstGeom>
        </p:spPr>
        <p:txBody>
          <a:bodyPr wrap="square" lIns="0" tIns="654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  <a:tabLst>
                <a:tab pos="868680" algn="l"/>
              </a:tabLst>
            </a:pPr>
            <a:r>
              <a:rPr dirty="0" baseline="3086" sz="1350" spc="-15">
                <a:solidFill>
                  <a:srgbClr val="010027"/>
                </a:solidFill>
                <a:latin typeface="Arial MT"/>
                <a:cs typeface="Arial MT"/>
              </a:rPr>
              <a:t>Hydroelectric</a:t>
            </a:r>
            <a:r>
              <a:rPr dirty="0" baseline="3086" sz="1350">
                <a:solidFill>
                  <a:srgbClr val="010027"/>
                </a:solidFill>
                <a:latin typeface="Arial MT"/>
                <a:cs typeface="Arial MT"/>
              </a:rPr>
              <a:t>	</a:t>
            </a:r>
            <a:r>
              <a:rPr dirty="0" sz="900" spc="-50" b="1">
                <a:solidFill>
                  <a:srgbClr val="010027"/>
                </a:solidFill>
                <a:latin typeface="Arial"/>
                <a:cs typeface="Arial"/>
              </a:rPr>
              <a:t>4</a:t>
            </a:r>
            <a:endParaRPr sz="900">
              <a:latin typeface="Arial"/>
              <a:cs typeface="Arial"/>
            </a:endParaRPr>
          </a:p>
          <a:p>
            <a:pPr marL="419100">
              <a:lnSpc>
                <a:spcPct val="100000"/>
              </a:lnSpc>
              <a:spcBef>
                <a:spcPts val="415"/>
              </a:spcBef>
              <a:tabLst>
                <a:tab pos="890905" algn="l"/>
              </a:tabLst>
            </a:pPr>
            <a:r>
              <a:rPr dirty="0" baseline="3086" sz="1350" spc="-30">
                <a:solidFill>
                  <a:srgbClr val="010027"/>
                </a:solidFill>
                <a:latin typeface="Arial MT"/>
                <a:cs typeface="Arial MT"/>
              </a:rPr>
              <a:t>Wind</a:t>
            </a:r>
            <a:r>
              <a:rPr dirty="0" baseline="3086" sz="1350">
                <a:solidFill>
                  <a:srgbClr val="010027"/>
                </a:solidFill>
                <a:latin typeface="Arial MT"/>
                <a:cs typeface="Arial MT"/>
              </a:rPr>
              <a:t>	</a:t>
            </a:r>
            <a:r>
              <a:rPr dirty="0" sz="900" spc="-25" b="1">
                <a:solidFill>
                  <a:srgbClr val="010027"/>
                </a:solidFill>
                <a:latin typeface="Arial"/>
                <a:cs typeface="Arial"/>
              </a:rPr>
              <a:t>10</a:t>
            </a:r>
            <a:endParaRPr sz="900">
              <a:latin typeface="Arial"/>
              <a:cs typeface="Arial"/>
            </a:endParaRPr>
          </a:p>
          <a:p>
            <a:pPr algn="r" marL="69850" marR="343535" indent="158750">
              <a:lnSpc>
                <a:spcPts val="1500"/>
              </a:lnSpc>
              <a:spcBef>
                <a:spcPts val="75"/>
              </a:spcBef>
            </a:pP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Solar</a:t>
            </a:r>
            <a:r>
              <a:rPr dirty="0" sz="900" spc="-2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900" spc="-25">
                <a:solidFill>
                  <a:srgbClr val="010027"/>
                </a:solidFill>
                <a:latin typeface="Arial MT"/>
                <a:cs typeface="Arial MT"/>
              </a:rPr>
              <a:t>PV 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Natural</a:t>
            </a:r>
            <a:r>
              <a:rPr dirty="0" sz="900" spc="-3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900" spc="-25">
                <a:solidFill>
                  <a:srgbClr val="010027"/>
                </a:solidFill>
                <a:latin typeface="Arial MT"/>
                <a:cs typeface="Arial MT"/>
              </a:rPr>
              <a:t>Gas</a:t>
            </a:r>
            <a:endParaRPr sz="900">
              <a:latin typeface="Arial MT"/>
              <a:cs typeface="Arial MT"/>
            </a:endParaRPr>
          </a:p>
          <a:p>
            <a:pPr algn="r" marR="342900">
              <a:lnSpc>
                <a:spcPct val="100000"/>
              </a:lnSpc>
              <a:spcBef>
                <a:spcPts val="295"/>
              </a:spcBef>
            </a:pPr>
            <a:r>
              <a:rPr dirty="0" sz="900" spc="-20">
                <a:solidFill>
                  <a:srgbClr val="010027"/>
                </a:solidFill>
                <a:latin typeface="Arial MT"/>
                <a:cs typeface="Arial MT"/>
              </a:rPr>
              <a:t>Coal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71" name="object 71" descr=""/>
          <p:cNvSpPr txBox="1"/>
          <p:nvPr/>
        </p:nvSpPr>
        <p:spPr>
          <a:xfrm>
            <a:off x="3099307" y="2708147"/>
            <a:ext cx="58420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>
                <a:solidFill>
                  <a:srgbClr val="171717"/>
                </a:solidFill>
                <a:latin typeface="Arial MT"/>
                <a:cs typeface="Arial MT"/>
              </a:rPr>
              <a:t>gCO2/kWh</a:t>
            </a:r>
            <a:endParaRPr sz="900">
              <a:latin typeface="Arial MT"/>
              <a:cs typeface="Arial MT"/>
            </a:endParaRPr>
          </a:p>
        </p:txBody>
      </p:sp>
      <p:pic>
        <p:nvPicPr>
          <p:cNvPr id="72" name="object 72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59891" y="1399032"/>
            <a:ext cx="3151632" cy="55625"/>
          </a:xfrm>
          <a:prstGeom prst="rect">
            <a:avLst/>
          </a:prstGeom>
        </p:spPr>
      </p:pic>
      <p:pic>
        <p:nvPicPr>
          <p:cNvPr id="73" name="object 73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6401561" y="1399032"/>
            <a:ext cx="3291840" cy="56387"/>
          </a:xfrm>
          <a:prstGeom prst="rect">
            <a:avLst/>
          </a:prstGeom>
        </p:spPr>
      </p:pic>
      <p:grpSp>
        <p:nvGrpSpPr>
          <p:cNvPr id="74" name="object 74" descr=""/>
          <p:cNvGrpSpPr/>
          <p:nvPr/>
        </p:nvGrpSpPr>
        <p:grpSpPr>
          <a:xfrm>
            <a:off x="6931532" y="4385309"/>
            <a:ext cx="4575175" cy="1035050"/>
            <a:chOff x="6931532" y="4385309"/>
            <a:chExt cx="4575175" cy="1035050"/>
          </a:xfrm>
        </p:grpSpPr>
        <p:sp>
          <p:nvSpPr>
            <p:cNvPr id="75" name="object 75" descr=""/>
            <p:cNvSpPr/>
            <p:nvPr/>
          </p:nvSpPr>
          <p:spPr>
            <a:xfrm>
              <a:off x="7034022" y="4744211"/>
              <a:ext cx="4370070" cy="670560"/>
            </a:xfrm>
            <a:custGeom>
              <a:avLst/>
              <a:gdLst/>
              <a:ahLst/>
              <a:cxnLst/>
              <a:rect l="l" t="t" r="r" b="b"/>
              <a:pathLst>
                <a:path w="4370070" h="670560">
                  <a:moveTo>
                    <a:pt x="367284" y="335280"/>
                  </a:moveTo>
                  <a:lnTo>
                    <a:pt x="0" y="335280"/>
                  </a:lnTo>
                  <a:lnTo>
                    <a:pt x="0" y="670560"/>
                  </a:lnTo>
                  <a:lnTo>
                    <a:pt x="367284" y="670560"/>
                  </a:lnTo>
                  <a:lnTo>
                    <a:pt x="367284" y="335280"/>
                  </a:lnTo>
                  <a:close/>
                </a:path>
                <a:path w="4370070" h="670560">
                  <a:moveTo>
                    <a:pt x="938784" y="223266"/>
                  </a:moveTo>
                  <a:lnTo>
                    <a:pt x="572262" y="223266"/>
                  </a:lnTo>
                  <a:lnTo>
                    <a:pt x="572262" y="670560"/>
                  </a:lnTo>
                  <a:lnTo>
                    <a:pt x="938784" y="670560"/>
                  </a:lnTo>
                  <a:lnTo>
                    <a:pt x="938784" y="223266"/>
                  </a:lnTo>
                  <a:close/>
                </a:path>
                <a:path w="4370070" h="670560">
                  <a:moveTo>
                    <a:pt x="1511046" y="112014"/>
                  </a:moveTo>
                  <a:lnTo>
                    <a:pt x="1143762" y="112014"/>
                  </a:lnTo>
                  <a:lnTo>
                    <a:pt x="1143762" y="670560"/>
                  </a:lnTo>
                  <a:lnTo>
                    <a:pt x="1511046" y="670560"/>
                  </a:lnTo>
                  <a:lnTo>
                    <a:pt x="1511046" y="112014"/>
                  </a:lnTo>
                  <a:close/>
                </a:path>
                <a:path w="4370070" h="670560">
                  <a:moveTo>
                    <a:pt x="2082546" y="55626"/>
                  </a:moveTo>
                  <a:lnTo>
                    <a:pt x="1716024" y="55626"/>
                  </a:lnTo>
                  <a:lnTo>
                    <a:pt x="1716024" y="670560"/>
                  </a:lnTo>
                  <a:lnTo>
                    <a:pt x="2082546" y="670560"/>
                  </a:lnTo>
                  <a:lnTo>
                    <a:pt x="2082546" y="55626"/>
                  </a:lnTo>
                  <a:close/>
                </a:path>
                <a:path w="4370070" h="670560">
                  <a:moveTo>
                    <a:pt x="2654808" y="55626"/>
                  </a:moveTo>
                  <a:lnTo>
                    <a:pt x="2287524" y="55626"/>
                  </a:lnTo>
                  <a:lnTo>
                    <a:pt x="2287524" y="670560"/>
                  </a:lnTo>
                  <a:lnTo>
                    <a:pt x="2654808" y="670560"/>
                  </a:lnTo>
                  <a:lnTo>
                    <a:pt x="2654808" y="55626"/>
                  </a:lnTo>
                  <a:close/>
                </a:path>
                <a:path w="4370070" h="670560">
                  <a:moveTo>
                    <a:pt x="3226308" y="55626"/>
                  </a:moveTo>
                  <a:lnTo>
                    <a:pt x="2859786" y="55626"/>
                  </a:lnTo>
                  <a:lnTo>
                    <a:pt x="2859786" y="670560"/>
                  </a:lnTo>
                  <a:lnTo>
                    <a:pt x="3226308" y="670560"/>
                  </a:lnTo>
                  <a:lnTo>
                    <a:pt x="3226308" y="55626"/>
                  </a:lnTo>
                  <a:close/>
                </a:path>
                <a:path w="4370070" h="670560">
                  <a:moveTo>
                    <a:pt x="3797808" y="0"/>
                  </a:moveTo>
                  <a:lnTo>
                    <a:pt x="3431286" y="0"/>
                  </a:lnTo>
                  <a:lnTo>
                    <a:pt x="3431286" y="670560"/>
                  </a:lnTo>
                  <a:lnTo>
                    <a:pt x="3797808" y="670560"/>
                  </a:lnTo>
                  <a:lnTo>
                    <a:pt x="3797808" y="0"/>
                  </a:lnTo>
                  <a:close/>
                </a:path>
                <a:path w="4370070" h="670560">
                  <a:moveTo>
                    <a:pt x="4370070" y="0"/>
                  </a:moveTo>
                  <a:lnTo>
                    <a:pt x="4003548" y="0"/>
                  </a:lnTo>
                  <a:lnTo>
                    <a:pt x="4003548" y="670560"/>
                  </a:lnTo>
                  <a:lnTo>
                    <a:pt x="4370070" y="670560"/>
                  </a:lnTo>
                  <a:lnTo>
                    <a:pt x="4370070" y="0"/>
                  </a:lnTo>
                  <a:close/>
                </a:path>
              </a:pathLst>
            </a:custGeom>
            <a:solidFill>
              <a:srgbClr val="00C2B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6" name="object 76" descr=""/>
            <p:cNvSpPr/>
            <p:nvPr/>
          </p:nvSpPr>
          <p:spPr>
            <a:xfrm>
              <a:off x="7034022" y="4670297"/>
              <a:ext cx="4370070" cy="409575"/>
            </a:xfrm>
            <a:custGeom>
              <a:avLst/>
              <a:gdLst/>
              <a:ahLst/>
              <a:cxnLst/>
              <a:rect l="l" t="t" r="r" b="b"/>
              <a:pathLst>
                <a:path w="4370070" h="409575">
                  <a:moveTo>
                    <a:pt x="367284" y="408432"/>
                  </a:moveTo>
                  <a:lnTo>
                    <a:pt x="0" y="408432"/>
                  </a:lnTo>
                  <a:lnTo>
                    <a:pt x="0" y="409194"/>
                  </a:lnTo>
                  <a:lnTo>
                    <a:pt x="367284" y="409194"/>
                  </a:lnTo>
                  <a:lnTo>
                    <a:pt x="367284" y="408432"/>
                  </a:lnTo>
                  <a:close/>
                </a:path>
                <a:path w="4370070" h="409575">
                  <a:moveTo>
                    <a:pt x="938784" y="288036"/>
                  </a:moveTo>
                  <a:lnTo>
                    <a:pt x="572262" y="288036"/>
                  </a:lnTo>
                  <a:lnTo>
                    <a:pt x="572262" y="297180"/>
                  </a:lnTo>
                  <a:lnTo>
                    <a:pt x="938784" y="297180"/>
                  </a:lnTo>
                  <a:lnTo>
                    <a:pt x="938784" y="288036"/>
                  </a:lnTo>
                  <a:close/>
                </a:path>
                <a:path w="4370070" h="409575">
                  <a:moveTo>
                    <a:pt x="1511046" y="169164"/>
                  </a:moveTo>
                  <a:lnTo>
                    <a:pt x="1143762" y="169164"/>
                  </a:lnTo>
                  <a:lnTo>
                    <a:pt x="1143762" y="185928"/>
                  </a:lnTo>
                  <a:lnTo>
                    <a:pt x="1511046" y="185928"/>
                  </a:lnTo>
                  <a:lnTo>
                    <a:pt x="1511046" y="169164"/>
                  </a:lnTo>
                  <a:close/>
                </a:path>
                <a:path w="4370070" h="409575">
                  <a:moveTo>
                    <a:pt x="2082546" y="110490"/>
                  </a:moveTo>
                  <a:lnTo>
                    <a:pt x="1716024" y="110490"/>
                  </a:lnTo>
                  <a:lnTo>
                    <a:pt x="1716024" y="129540"/>
                  </a:lnTo>
                  <a:lnTo>
                    <a:pt x="2082546" y="129540"/>
                  </a:lnTo>
                  <a:lnTo>
                    <a:pt x="2082546" y="110490"/>
                  </a:lnTo>
                  <a:close/>
                </a:path>
                <a:path w="4370070" h="409575">
                  <a:moveTo>
                    <a:pt x="2654808" y="112776"/>
                  </a:moveTo>
                  <a:lnTo>
                    <a:pt x="2287524" y="112776"/>
                  </a:lnTo>
                  <a:lnTo>
                    <a:pt x="2287524" y="129540"/>
                  </a:lnTo>
                  <a:lnTo>
                    <a:pt x="2654808" y="129540"/>
                  </a:lnTo>
                  <a:lnTo>
                    <a:pt x="2654808" y="112776"/>
                  </a:lnTo>
                  <a:close/>
                </a:path>
                <a:path w="4370070" h="409575">
                  <a:moveTo>
                    <a:pt x="3226308" y="81534"/>
                  </a:moveTo>
                  <a:lnTo>
                    <a:pt x="2859786" y="81534"/>
                  </a:lnTo>
                  <a:lnTo>
                    <a:pt x="2859786" y="129540"/>
                  </a:lnTo>
                  <a:lnTo>
                    <a:pt x="3226308" y="129540"/>
                  </a:lnTo>
                  <a:lnTo>
                    <a:pt x="3226308" y="81534"/>
                  </a:lnTo>
                  <a:close/>
                </a:path>
                <a:path w="4370070" h="409575">
                  <a:moveTo>
                    <a:pt x="3797808" y="18288"/>
                  </a:moveTo>
                  <a:lnTo>
                    <a:pt x="3431286" y="18288"/>
                  </a:lnTo>
                  <a:lnTo>
                    <a:pt x="3431286" y="73914"/>
                  </a:lnTo>
                  <a:lnTo>
                    <a:pt x="3797808" y="73914"/>
                  </a:lnTo>
                  <a:lnTo>
                    <a:pt x="3797808" y="18288"/>
                  </a:lnTo>
                  <a:close/>
                </a:path>
                <a:path w="4370070" h="409575">
                  <a:moveTo>
                    <a:pt x="4370070" y="0"/>
                  </a:moveTo>
                  <a:lnTo>
                    <a:pt x="4003548" y="0"/>
                  </a:lnTo>
                  <a:lnTo>
                    <a:pt x="4003548" y="73914"/>
                  </a:lnTo>
                  <a:lnTo>
                    <a:pt x="4370070" y="73914"/>
                  </a:lnTo>
                  <a:lnTo>
                    <a:pt x="4370070" y="0"/>
                  </a:lnTo>
                  <a:close/>
                </a:path>
              </a:pathLst>
            </a:custGeom>
            <a:solidFill>
              <a:srgbClr val="55D9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7" name="object 77" descr=""/>
            <p:cNvSpPr/>
            <p:nvPr/>
          </p:nvSpPr>
          <p:spPr>
            <a:xfrm>
              <a:off x="7606284" y="4586477"/>
              <a:ext cx="3797935" cy="372110"/>
            </a:xfrm>
            <a:custGeom>
              <a:avLst/>
              <a:gdLst/>
              <a:ahLst/>
              <a:cxnLst/>
              <a:rect l="l" t="t" r="r" b="b"/>
              <a:pathLst>
                <a:path w="3797934" h="372110">
                  <a:moveTo>
                    <a:pt x="366522" y="355092"/>
                  </a:moveTo>
                  <a:lnTo>
                    <a:pt x="0" y="355092"/>
                  </a:lnTo>
                  <a:lnTo>
                    <a:pt x="0" y="371856"/>
                  </a:lnTo>
                  <a:lnTo>
                    <a:pt x="366522" y="371856"/>
                  </a:lnTo>
                  <a:lnTo>
                    <a:pt x="366522" y="355092"/>
                  </a:lnTo>
                  <a:close/>
                </a:path>
                <a:path w="3797934" h="372110">
                  <a:moveTo>
                    <a:pt x="938784" y="224790"/>
                  </a:moveTo>
                  <a:lnTo>
                    <a:pt x="571500" y="224790"/>
                  </a:lnTo>
                  <a:lnTo>
                    <a:pt x="571500" y="252984"/>
                  </a:lnTo>
                  <a:lnTo>
                    <a:pt x="938784" y="252984"/>
                  </a:lnTo>
                  <a:lnTo>
                    <a:pt x="938784" y="224790"/>
                  </a:lnTo>
                  <a:close/>
                </a:path>
                <a:path w="3797934" h="372110">
                  <a:moveTo>
                    <a:pt x="1510284" y="171450"/>
                  </a:moveTo>
                  <a:lnTo>
                    <a:pt x="1143762" y="171450"/>
                  </a:lnTo>
                  <a:lnTo>
                    <a:pt x="1143762" y="194310"/>
                  </a:lnTo>
                  <a:lnTo>
                    <a:pt x="1510284" y="194310"/>
                  </a:lnTo>
                  <a:lnTo>
                    <a:pt x="1510284" y="171450"/>
                  </a:lnTo>
                  <a:close/>
                </a:path>
                <a:path w="3797934" h="372110">
                  <a:moveTo>
                    <a:pt x="2082546" y="140970"/>
                  </a:moveTo>
                  <a:lnTo>
                    <a:pt x="1715262" y="140970"/>
                  </a:lnTo>
                  <a:lnTo>
                    <a:pt x="1715262" y="196596"/>
                  </a:lnTo>
                  <a:lnTo>
                    <a:pt x="2082546" y="196596"/>
                  </a:lnTo>
                  <a:lnTo>
                    <a:pt x="2082546" y="140970"/>
                  </a:lnTo>
                  <a:close/>
                </a:path>
                <a:path w="3797934" h="372110">
                  <a:moveTo>
                    <a:pt x="2654046" y="108966"/>
                  </a:moveTo>
                  <a:lnTo>
                    <a:pt x="2287524" y="108966"/>
                  </a:lnTo>
                  <a:lnTo>
                    <a:pt x="2287524" y="165354"/>
                  </a:lnTo>
                  <a:lnTo>
                    <a:pt x="2654046" y="165354"/>
                  </a:lnTo>
                  <a:lnTo>
                    <a:pt x="2654046" y="108966"/>
                  </a:lnTo>
                  <a:close/>
                </a:path>
                <a:path w="3797934" h="372110">
                  <a:moveTo>
                    <a:pt x="3225546" y="32004"/>
                  </a:moveTo>
                  <a:lnTo>
                    <a:pt x="2859024" y="32004"/>
                  </a:lnTo>
                  <a:lnTo>
                    <a:pt x="2859024" y="102108"/>
                  </a:lnTo>
                  <a:lnTo>
                    <a:pt x="3225546" y="102108"/>
                  </a:lnTo>
                  <a:lnTo>
                    <a:pt x="3225546" y="32004"/>
                  </a:lnTo>
                  <a:close/>
                </a:path>
                <a:path w="3797934" h="372110">
                  <a:moveTo>
                    <a:pt x="3797808" y="0"/>
                  </a:moveTo>
                  <a:lnTo>
                    <a:pt x="3431286" y="0"/>
                  </a:lnTo>
                  <a:lnTo>
                    <a:pt x="3431286" y="83820"/>
                  </a:lnTo>
                  <a:lnTo>
                    <a:pt x="3797808" y="83820"/>
                  </a:lnTo>
                  <a:lnTo>
                    <a:pt x="3797808" y="0"/>
                  </a:lnTo>
                  <a:close/>
                </a:path>
              </a:pathLst>
            </a:custGeom>
            <a:solidFill>
              <a:srgbClr val="00999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8" name="object 78" descr=""/>
            <p:cNvSpPr/>
            <p:nvPr/>
          </p:nvSpPr>
          <p:spPr>
            <a:xfrm>
              <a:off x="7034022" y="4502657"/>
              <a:ext cx="4370070" cy="576580"/>
            </a:xfrm>
            <a:custGeom>
              <a:avLst/>
              <a:gdLst/>
              <a:ahLst/>
              <a:cxnLst/>
              <a:rect l="l" t="t" r="r" b="b"/>
              <a:pathLst>
                <a:path w="4370070" h="576579">
                  <a:moveTo>
                    <a:pt x="367284" y="515112"/>
                  </a:moveTo>
                  <a:lnTo>
                    <a:pt x="0" y="515112"/>
                  </a:lnTo>
                  <a:lnTo>
                    <a:pt x="0" y="576072"/>
                  </a:lnTo>
                  <a:lnTo>
                    <a:pt x="367284" y="576072"/>
                  </a:lnTo>
                  <a:lnTo>
                    <a:pt x="367284" y="515112"/>
                  </a:lnTo>
                  <a:close/>
                </a:path>
                <a:path w="4370070" h="576579">
                  <a:moveTo>
                    <a:pt x="938784" y="403098"/>
                  </a:moveTo>
                  <a:lnTo>
                    <a:pt x="572262" y="403098"/>
                  </a:lnTo>
                  <a:lnTo>
                    <a:pt x="572262" y="438912"/>
                  </a:lnTo>
                  <a:lnTo>
                    <a:pt x="938784" y="438912"/>
                  </a:lnTo>
                  <a:lnTo>
                    <a:pt x="938784" y="403098"/>
                  </a:lnTo>
                  <a:close/>
                </a:path>
                <a:path w="4370070" h="576579">
                  <a:moveTo>
                    <a:pt x="1511046" y="198882"/>
                  </a:moveTo>
                  <a:lnTo>
                    <a:pt x="1143762" y="198882"/>
                  </a:lnTo>
                  <a:lnTo>
                    <a:pt x="1143762" y="308610"/>
                  </a:lnTo>
                  <a:lnTo>
                    <a:pt x="1511046" y="308610"/>
                  </a:lnTo>
                  <a:lnTo>
                    <a:pt x="1511046" y="198882"/>
                  </a:lnTo>
                  <a:close/>
                </a:path>
                <a:path w="4370070" h="576579">
                  <a:moveTo>
                    <a:pt x="2082546" y="171450"/>
                  </a:moveTo>
                  <a:lnTo>
                    <a:pt x="1716024" y="171450"/>
                  </a:lnTo>
                  <a:lnTo>
                    <a:pt x="1716024" y="255270"/>
                  </a:lnTo>
                  <a:lnTo>
                    <a:pt x="2082546" y="255270"/>
                  </a:lnTo>
                  <a:lnTo>
                    <a:pt x="2082546" y="171450"/>
                  </a:lnTo>
                  <a:close/>
                </a:path>
                <a:path w="4370070" h="576579">
                  <a:moveTo>
                    <a:pt x="2654808" y="140970"/>
                  </a:moveTo>
                  <a:lnTo>
                    <a:pt x="2287524" y="140970"/>
                  </a:lnTo>
                  <a:lnTo>
                    <a:pt x="2287524" y="224790"/>
                  </a:lnTo>
                  <a:lnTo>
                    <a:pt x="2654808" y="224790"/>
                  </a:lnTo>
                  <a:lnTo>
                    <a:pt x="2654808" y="140970"/>
                  </a:lnTo>
                  <a:close/>
                </a:path>
                <a:path w="4370070" h="576579">
                  <a:moveTo>
                    <a:pt x="3226308" y="108966"/>
                  </a:moveTo>
                  <a:lnTo>
                    <a:pt x="2859786" y="108966"/>
                  </a:lnTo>
                  <a:lnTo>
                    <a:pt x="2859786" y="192786"/>
                  </a:lnTo>
                  <a:lnTo>
                    <a:pt x="3226308" y="192786"/>
                  </a:lnTo>
                  <a:lnTo>
                    <a:pt x="3226308" y="108966"/>
                  </a:lnTo>
                  <a:close/>
                </a:path>
                <a:path w="4370070" h="576579">
                  <a:moveTo>
                    <a:pt x="3797808" y="32004"/>
                  </a:moveTo>
                  <a:lnTo>
                    <a:pt x="3431286" y="32004"/>
                  </a:lnTo>
                  <a:lnTo>
                    <a:pt x="3431286" y="115824"/>
                  </a:lnTo>
                  <a:lnTo>
                    <a:pt x="3797808" y="115824"/>
                  </a:lnTo>
                  <a:lnTo>
                    <a:pt x="3797808" y="32004"/>
                  </a:lnTo>
                  <a:close/>
                </a:path>
                <a:path w="4370070" h="576579">
                  <a:moveTo>
                    <a:pt x="4370070" y="0"/>
                  </a:moveTo>
                  <a:lnTo>
                    <a:pt x="4003548" y="0"/>
                  </a:lnTo>
                  <a:lnTo>
                    <a:pt x="4003548" y="83820"/>
                  </a:lnTo>
                  <a:lnTo>
                    <a:pt x="4370070" y="83820"/>
                  </a:lnTo>
                  <a:lnTo>
                    <a:pt x="4370070" y="0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9" name="object 79" descr=""/>
            <p:cNvSpPr/>
            <p:nvPr/>
          </p:nvSpPr>
          <p:spPr>
            <a:xfrm>
              <a:off x="7034022" y="4447031"/>
              <a:ext cx="4370070" cy="570865"/>
            </a:xfrm>
            <a:custGeom>
              <a:avLst/>
              <a:gdLst/>
              <a:ahLst/>
              <a:cxnLst/>
              <a:rect l="l" t="t" r="r" b="b"/>
              <a:pathLst>
                <a:path w="4370070" h="570864">
                  <a:moveTo>
                    <a:pt x="367284" y="546354"/>
                  </a:moveTo>
                  <a:lnTo>
                    <a:pt x="0" y="546354"/>
                  </a:lnTo>
                  <a:lnTo>
                    <a:pt x="0" y="570738"/>
                  </a:lnTo>
                  <a:lnTo>
                    <a:pt x="367284" y="570738"/>
                  </a:lnTo>
                  <a:lnTo>
                    <a:pt x="367284" y="546354"/>
                  </a:lnTo>
                  <a:close/>
                </a:path>
                <a:path w="4370070" h="570864">
                  <a:moveTo>
                    <a:pt x="938784" y="433578"/>
                  </a:moveTo>
                  <a:lnTo>
                    <a:pt x="572262" y="433578"/>
                  </a:lnTo>
                  <a:lnTo>
                    <a:pt x="572262" y="458724"/>
                  </a:lnTo>
                  <a:lnTo>
                    <a:pt x="938784" y="458724"/>
                  </a:lnTo>
                  <a:lnTo>
                    <a:pt x="938784" y="433578"/>
                  </a:lnTo>
                  <a:close/>
                </a:path>
                <a:path w="4370070" h="570864">
                  <a:moveTo>
                    <a:pt x="1511046" y="226314"/>
                  </a:moveTo>
                  <a:lnTo>
                    <a:pt x="1143762" y="226314"/>
                  </a:lnTo>
                  <a:lnTo>
                    <a:pt x="1143762" y="254508"/>
                  </a:lnTo>
                  <a:lnTo>
                    <a:pt x="1511046" y="254508"/>
                  </a:lnTo>
                  <a:lnTo>
                    <a:pt x="1511046" y="226314"/>
                  </a:lnTo>
                  <a:close/>
                </a:path>
                <a:path w="4370070" h="570864">
                  <a:moveTo>
                    <a:pt x="2082546" y="199644"/>
                  </a:moveTo>
                  <a:lnTo>
                    <a:pt x="1716024" y="199644"/>
                  </a:lnTo>
                  <a:lnTo>
                    <a:pt x="1716024" y="227076"/>
                  </a:lnTo>
                  <a:lnTo>
                    <a:pt x="2082546" y="227076"/>
                  </a:lnTo>
                  <a:lnTo>
                    <a:pt x="2082546" y="199644"/>
                  </a:lnTo>
                  <a:close/>
                </a:path>
                <a:path w="4370070" h="570864">
                  <a:moveTo>
                    <a:pt x="2654808" y="163068"/>
                  </a:moveTo>
                  <a:lnTo>
                    <a:pt x="2287524" y="163068"/>
                  </a:lnTo>
                  <a:lnTo>
                    <a:pt x="2287524" y="196596"/>
                  </a:lnTo>
                  <a:lnTo>
                    <a:pt x="2654808" y="196596"/>
                  </a:lnTo>
                  <a:lnTo>
                    <a:pt x="2654808" y="163068"/>
                  </a:lnTo>
                  <a:close/>
                </a:path>
                <a:path w="4370070" h="570864">
                  <a:moveTo>
                    <a:pt x="3226308" y="120396"/>
                  </a:moveTo>
                  <a:lnTo>
                    <a:pt x="2859786" y="120396"/>
                  </a:lnTo>
                  <a:lnTo>
                    <a:pt x="2859786" y="164592"/>
                  </a:lnTo>
                  <a:lnTo>
                    <a:pt x="3226308" y="164592"/>
                  </a:lnTo>
                  <a:lnTo>
                    <a:pt x="3226308" y="120396"/>
                  </a:lnTo>
                  <a:close/>
                </a:path>
                <a:path w="4370070" h="570864">
                  <a:moveTo>
                    <a:pt x="3797808" y="32004"/>
                  </a:moveTo>
                  <a:lnTo>
                    <a:pt x="3431286" y="32004"/>
                  </a:lnTo>
                  <a:lnTo>
                    <a:pt x="3431286" y="87630"/>
                  </a:lnTo>
                  <a:lnTo>
                    <a:pt x="3797808" y="87630"/>
                  </a:lnTo>
                  <a:lnTo>
                    <a:pt x="3797808" y="32004"/>
                  </a:lnTo>
                  <a:close/>
                </a:path>
                <a:path w="4370070" h="570864">
                  <a:moveTo>
                    <a:pt x="4370070" y="0"/>
                  </a:moveTo>
                  <a:lnTo>
                    <a:pt x="4003548" y="0"/>
                  </a:lnTo>
                  <a:lnTo>
                    <a:pt x="4003548" y="55626"/>
                  </a:lnTo>
                  <a:lnTo>
                    <a:pt x="4370070" y="55626"/>
                  </a:lnTo>
                  <a:lnTo>
                    <a:pt x="4370070" y="0"/>
                  </a:lnTo>
                  <a:close/>
                </a:path>
              </a:pathLst>
            </a:custGeom>
            <a:solidFill>
              <a:srgbClr val="00FFC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0" name="object 80" descr=""/>
            <p:cNvSpPr/>
            <p:nvPr/>
          </p:nvSpPr>
          <p:spPr>
            <a:xfrm>
              <a:off x="9321546" y="4418837"/>
              <a:ext cx="2082800" cy="191770"/>
            </a:xfrm>
            <a:custGeom>
              <a:avLst/>
              <a:gdLst/>
              <a:ahLst/>
              <a:cxnLst/>
              <a:rect l="l" t="t" r="r" b="b"/>
              <a:pathLst>
                <a:path w="2082800" h="191770">
                  <a:moveTo>
                    <a:pt x="367284" y="163068"/>
                  </a:moveTo>
                  <a:lnTo>
                    <a:pt x="0" y="163068"/>
                  </a:lnTo>
                  <a:lnTo>
                    <a:pt x="0" y="191262"/>
                  </a:lnTo>
                  <a:lnTo>
                    <a:pt x="367284" y="191262"/>
                  </a:lnTo>
                  <a:lnTo>
                    <a:pt x="367284" y="163068"/>
                  </a:lnTo>
                  <a:close/>
                </a:path>
                <a:path w="2082800" h="191770">
                  <a:moveTo>
                    <a:pt x="938784" y="120396"/>
                  </a:moveTo>
                  <a:lnTo>
                    <a:pt x="572262" y="120396"/>
                  </a:lnTo>
                  <a:lnTo>
                    <a:pt x="572262" y="148590"/>
                  </a:lnTo>
                  <a:lnTo>
                    <a:pt x="938784" y="148590"/>
                  </a:lnTo>
                  <a:lnTo>
                    <a:pt x="938784" y="120396"/>
                  </a:lnTo>
                  <a:close/>
                </a:path>
                <a:path w="2082800" h="191770">
                  <a:moveTo>
                    <a:pt x="1510284" y="32004"/>
                  </a:moveTo>
                  <a:lnTo>
                    <a:pt x="1143762" y="32004"/>
                  </a:lnTo>
                  <a:lnTo>
                    <a:pt x="1143762" y="60198"/>
                  </a:lnTo>
                  <a:lnTo>
                    <a:pt x="1510284" y="60198"/>
                  </a:lnTo>
                  <a:lnTo>
                    <a:pt x="1510284" y="32004"/>
                  </a:lnTo>
                  <a:close/>
                </a:path>
                <a:path w="2082800" h="191770">
                  <a:moveTo>
                    <a:pt x="2082546" y="0"/>
                  </a:moveTo>
                  <a:lnTo>
                    <a:pt x="1716024" y="0"/>
                  </a:lnTo>
                  <a:lnTo>
                    <a:pt x="1716024" y="28194"/>
                  </a:lnTo>
                  <a:lnTo>
                    <a:pt x="2082546" y="28194"/>
                  </a:lnTo>
                  <a:lnTo>
                    <a:pt x="2082546" y="0"/>
                  </a:lnTo>
                  <a:close/>
                </a:path>
              </a:pathLst>
            </a:custGeom>
            <a:solidFill>
              <a:srgbClr val="0100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1" name="object 81" descr=""/>
            <p:cNvSpPr/>
            <p:nvPr/>
          </p:nvSpPr>
          <p:spPr>
            <a:xfrm>
              <a:off x="11037569" y="4385309"/>
              <a:ext cx="367030" cy="33655"/>
            </a:xfrm>
            <a:custGeom>
              <a:avLst/>
              <a:gdLst/>
              <a:ahLst/>
              <a:cxnLst/>
              <a:rect l="l" t="t" r="r" b="b"/>
              <a:pathLst>
                <a:path w="367029" h="33654">
                  <a:moveTo>
                    <a:pt x="366522" y="0"/>
                  </a:moveTo>
                  <a:lnTo>
                    <a:pt x="0" y="0"/>
                  </a:lnTo>
                  <a:lnTo>
                    <a:pt x="0" y="33527"/>
                  </a:lnTo>
                  <a:lnTo>
                    <a:pt x="366522" y="33527"/>
                  </a:lnTo>
                  <a:lnTo>
                    <a:pt x="366522" y="0"/>
                  </a:lnTo>
                  <a:close/>
                </a:path>
              </a:pathLst>
            </a:custGeom>
            <a:solidFill>
              <a:srgbClr val="3A58F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2" name="object 82" descr=""/>
            <p:cNvSpPr/>
            <p:nvPr/>
          </p:nvSpPr>
          <p:spPr>
            <a:xfrm>
              <a:off x="6931532" y="5415152"/>
              <a:ext cx="4575175" cy="0"/>
            </a:xfrm>
            <a:custGeom>
              <a:avLst/>
              <a:gdLst/>
              <a:ahLst/>
              <a:cxnLst/>
              <a:rect l="l" t="t" r="r" b="b"/>
              <a:pathLst>
                <a:path w="4575175" h="0">
                  <a:moveTo>
                    <a:pt x="0" y="0"/>
                  </a:moveTo>
                  <a:lnTo>
                    <a:pt x="4575048" y="0"/>
                  </a:lnTo>
                </a:path>
              </a:pathLst>
            </a:custGeom>
            <a:ln w="9525">
              <a:solidFill>
                <a:srgbClr val="010027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3" name="object 83" descr=""/>
          <p:cNvSpPr txBox="1"/>
          <p:nvPr/>
        </p:nvSpPr>
        <p:spPr>
          <a:xfrm>
            <a:off x="6757669" y="5324855"/>
            <a:ext cx="8953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50">
                <a:solidFill>
                  <a:srgbClr val="010027"/>
                </a:solidFill>
                <a:latin typeface="Arial MT"/>
                <a:cs typeface="Arial MT"/>
              </a:rPr>
              <a:t>0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84" name="object 84" descr=""/>
          <p:cNvSpPr txBox="1"/>
          <p:nvPr/>
        </p:nvSpPr>
        <p:spPr>
          <a:xfrm>
            <a:off x="6535166" y="5045455"/>
            <a:ext cx="31178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>
                <a:solidFill>
                  <a:srgbClr val="010027"/>
                </a:solidFill>
                <a:latin typeface="Arial MT"/>
                <a:cs typeface="Arial MT"/>
              </a:rPr>
              <a:t>5,000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85" name="object 85" descr=""/>
          <p:cNvSpPr txBox="1"/>
          <p:nvPr/>
        </p:nvSpPr>
        <p:spPr>
          <a:xfrm>
            <a:off x="6471665" y="4765547"/>
            <a:ext cx="375285" cy="1631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>
                <a:solidFill>
                  <a:srgbClr val="010027"/>
                </a:solidFill>
                <a:latin typeface="Arial MT"/>
                <a:cs typeface="Arial MT"/>
              </a:rPr>
              <a:t>10,000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86" name="object 86" descr=""/>
          <p:cNvSpPr txBox="1"/>
          <p:nvPr/>
        </p:nvSpPr>
        <p:spPr>
          <a:xfrm>
            <a:off x="6471665" y="4486402"/>
            <a:ext cx="37465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>
                <a:solidFill>
                  <a:srgbClr val="010027"/>
                </a:solidFill>
                <a:latin typeface="Arial MT"/>
                <a:cs typeface="Arial MT"/>
              </a:rPr>
              <a:t>15,000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87" name="object 87" descr=""/>
          <p:cNvSpPr txBox="1"/>
          <p:nvPr/>
        </p:nvSpPr>
        <p:spPr>
          <a:xfrm>
            <a:off x="6471665" y="4207002"/>
            <a:ext cx="37465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>
                <a:solidFill>
                  <a:srgbClr val="010027"/>
                </a:solidFill>
                <a:latin typeface="Arial MT"/>
                <a:cs typeface="Arial MT"/>
              </a:rPr>
              <a:t>20,000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88" name="object 88" descr=""/>
          <p:cNvSpPr txBox="1"/>
          <p:nvPr/>
        </p:nvSpPr>
        <p:spPr>
          <a:xfrm>
            <a:off x="7078218" y="5461000"/>
            <a:ext cx="28003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0">
                <a:solidFill>
                  <a:srgbClr val="010027"/>
                </a:solidFill>
                <a:latin typeface="Arial MT"/>
                <a:cs typeface="Arial MT"/>
              </a:rPr>
              <a:t>2023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89" name="object 89" descr=""/>
          <p:cNvSpPr txBox="1"/>
          <p:nvPr/>
        </p:nvSpPr>
        <p:spPr>
          <a:xfrm>
            <a:off x="7650226" y="5461000"/>
            <a:ext cx="28003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0">
                <a:solidFill>
                  <a:srgbClr val="010027"/>
                </a:solidFill>
                <a:latin typeface="Arial MT"/>
                <a:cs typeface="Arial MT"/>
              </a:rPr>
              <a:t>2024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90" name="object 90" descr=""/>
          <p:cNvSpPr txBox="1"/>
          <p:nvPr/>
        </p:nvSpPr>
        <p:spPr>
          <a:xfrm>
            <a:off x="8222233" y="5461000"/>
            <a:ext cx="28003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0">
                <a:solidFill>
                  <a:srgbClr val="010027"/>
                </a:solidFill>
                <a:latin typeface="Arial MT"/>
                <a:cs typeface="Arial MT"/>
              </a:rPr>
              <a:t>2025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91" name="object 91" descr=""/>
          <p:cNvSpPr txBox="1"/>
          <p:nvPr/>
        </p:nvSpPr>
        <p:spPr>
          <a:xfrm>
            <a:off x="8793988" y="5461000"/>
            <a:ext cx="28003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0">
                <a:solidFill>
                  <a:srgbClr val="010027"/>
                </a:solidFill>
                <a:latin typeface="Arial MT"/>
                <a:cs typeface="Arial MT"/>
              </a:rPr>
              <a:t>2026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92" name="object 92" descr=""/>
          <p:cNvSpPr txBox="1"/>
          <p:nvPr/>
        </p:nvSpPr>
        <p:spPr>
          <a:xfrm>
            <a:off x="9365995" y="5461000"/>
            <a:ext cx="28003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0">
                <a:solidFill>
                  <a:srgbClr val="010027"/>
                </a:solidFill>
                <a:latin typeface="Arial MT"/>
                <a:cs typeface="Arial MT"/>
              </a:rPr>
              <a:t>2027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93" name="object 93" descr=""/>
          <p:cNvSpPr txBox="1"/>
          <p:nvPr/>
        </p:nvSpPr>
        <p:spPr>
          <a:xfrm>
            <a:off x="9938004" y="5461000"/>
            <a:ext cx="28003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0">
                <a:solidFill>
                  <a:srgbClr val="010027"/>
                </a:solidFill>
                <a:latin typeface="Arial MT"/>
                <a:cs typeface="Arial MT"/>
              </a:rPr>
              <a:t>2028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94" name="object 94" descr=""/>
          <p:cNvSpPr txBox="1"/>
          <p:nvPr/>
        </p:nvSpPr>
        <p:spPr>
          <a:xfrm>
            <a:off x="10509757" y="5461000"/>
            <a:ext cx="28003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0">
                <a:solidFill>
                  <a:srgbClr val="010027"/>
                </a:solidFill>
                <a:latin typeface="Arial MT"/>
                <a:cs typeface="Arial MT"/>
              </a:rPr>
              <a:t>2029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95" name="object 95" descr=""/>
          <p:cNvSpPr txBox="1"/>
          <p:nvPr/>
        </p:nvSpPr>
        <p:spPr>
          <a:xfrm>
            <a:off x="11081766" y="5461000"/>
            <a:ext cx="28003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0">
                <a:solidFill>
                  <a:srgbClr val="010027"/>
                </a:solidFill>
                <a:latin typeface="Arial MT"/>
                <a:cs typeface="Arial MT"/>
              </a:rPr>
              <a:t>2030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96" name="object 96" descr=""/>
          <p:cNvSpPr/>
          <p:nvPr/>
        </p:nvSpPr>
        <p:spPr>
          <a:xfrm>
            <a:off x="7123938" y="5766815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57150" y="0"/>
                </a:moveTo>
                <a:lnTo>
                  <a:pt x="0" y="0"/>
                </a:lnTo>
                <a:lnTo>
                  <a:pt x="0" y="57150"/>
                </a:lnTo>
                <a:lnTo>
                  <a:pt x="57150" y="57150"/>
                </a:lnTo>
                <a:lnTo>
                  <a:pt x="57150" y="0"/>
                </a:lnTo>
                <a:close/>
              </a:path>
            </a:pathLst>
          </a:custGeom>
          <a:solidFill>
            <a:srgbClr val="00C2B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7" name="object 97" descr=""/>
          <p:cNvSpPr/>
          <p:nvPr/>
        </p:nvSpPr>
        <p:spPr>
          <a:xfrm>
            <a:off x="7621523" y="5766815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57150" y="0"/>
                </a:moveTo>
                <a:lnTo>
                  <a:pt x="0" y="0"/>
                </a:lnTo>
                <a:lnTo>
                  <a:pt x="0" y="57150"/>
                </a:lnTo>
                <a:lnTo>
                  <a:pt x="57150" y="57150"/>
                </a:lnTo>
                <a:lnTo>
                  <a:pt x="57150" y="0"/>
                </a:lnTo>
                <a:close/>
              </a:path>
            </a:pathLst>
          </a:custGeom>
          <a:solidFill>
            <a:srgbClr val="55D9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8" name="object 98" descr=""/>
          <p:cNvSpPr/>
          <p:nvPr/>
        </p:nvSpPr>
        <p:spPr>
          <a:xfrm>
            <a:off x="8132064" y="5766815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57150" y="0"/>
                </a:moveTo>
                <a:lnTo>
                  <a:pt x="0" y="0"/>
                </a:lnTo>
                <a:lnTo>
                  <a:pt x="0" y="57150"/>
                </a:lnTo>
                <a:lnTo>
                  <a:pt x="57150" y="57150"/>
                </a:lnTo>
                <a:lnTo>
                  <a:pt x="57150" y="0"/>
                </a:lnTo>
                <a:close/>
              </a:path>
            </a:pathLst>
          </a:custGeom>
          <a:solidFill>
            <a:srgbClr val="0099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9" name="object 99" descr=""/>
          <p:cNvSpPr/>
          <p:nvPr/>
        </p:nvSpPr>
        <p:spPr>
          <a:xfrm>
            <a:off x="8966454" y="5766815"/>
            <a:ext cx="58419" cy="57150"/>
          </a:xfrm>
          <a:custGeom>
            <a:avLst/>
            <a:gdLst/>
            <a:ahLst/>
            <a:cxnLst/>
            <a:rect l="l" t="t" r="r" b="b"/>
            <a:pathLst>
              <a:path w="58420" h="57150">
                <a:moveTo>
                  <a:pt x="57911" y="0"/>
                </a:moveTo>
                <a:lnTo>
                  <a:pt x="0" y="0"/>
                </a:lnTo>
                <a:lnTo>
                  <a:pt x="0" y="57150"/>
                </a:lnTo>
                <a:lnTo>
                  <a:pt x="57911" y="57150"/>
                </a:lnTo>
                <a:lnTo>
                  <a:pt x="57911" y="0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0" name="object 100" descr=""/>
          <p:cNvSpPr/>
          <p:nvPr/>
        </p:nvSpPr>
        <p:spPr>
          <a:xfrm>
            <a:off x="9534143" y="5766815"/>
            <a:ext cx="58419" cy="57150"/>
          </a:xfrm>
          <a:custGeom>
            <a:avLst/>
            <a:gdLst/>
            <a:ahLst/>
            <a:cxnLst/>
            <a:rect l="l" t="t" r="r" b="b"/>
            <a:pathLst>
              <a:path w="58420" h="57150">
                <a:moveTo>
                  <a:pt x="57911" y="0"/>
                </a:moveTo>
                <a:lnTo>
                  <a:pt x="0" y="0"/>
                </a:lnTo>
                <a:lnTo>
                  <a:pt x="0" y="57150"/>
                </a:lnTo>
                <a:lnTo>
                  <a:pt x="57911" y="57150"/>
                </a:lnTo>
                <a:lnTo>
                  <a:pt x="57911" y="0"/>
                </a:lnTo>
                <a:close/>
              </a:path>
            </a:pathLst>
          </a:custGeom>
          <a:solidFill>
            <a:srgbClr val="00FFC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1" name="object 101" descr=""/>
          <p:cNvSpPr/>
          <p:nvPr/>
        </p:nvSpPr>
        <p:spPr>
          <a:xfrm>
            <a:off x="10152888" y="5766815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57150" y="0"/>
                </a:moveTo>
                <a:lnTo>
                  <a:pt x="0" y="0"/>
                </a:lnTo>
                <a:lnTo>
                  <a:pt x="0" y="57150"/>
                </a:lnTo>
                <a:lnTo>
                  <a:pt x="57150" y="57150"/>
                </a:lnTo>
                <a:lnTo>
                  <a:pt x="57150" y="0"/>
                </a:lnTo>
                <a:close/>
              </a:path>
            </a:pathLst>
          </a:custGeom>
          <a:solidFill>
            <a:srgbClr val="01002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2" name="object 102" descr=""/>
          <p:cNvSpPr/>
          <p:nvPr/>
        </p:nvSpPr>
        <p:spPr>
          <a:xfrm>
            <a:off x="10599419" y="5766815"/>
            <a:ext cx="58419" cy="57150"/>
          </a:xfrm>
          <a:custGeom>
            <a:avLst/>
            <a:gdLst/>
            <a:ahLst/>
            <a:cxnLst/>
            <a:rect l="l" t="t" r="r" b="b"/>
            <a:pathLst>
              <a:path w="58420" h="57150">
                <a:moveTo>
                  <a:pt x="57911" y="0"/>
                </a:moveTo>
                <a:lnTo>
                  <a:pt x="0" y="0"/>
                </a:lnTo>
                <a:lnTo>
                  <a:pt x="0" y="57150"/>
                </a:lnTo>
                <a:lnTo>
                  <a:pt x="57911" y="57150"/>
                </a:lnTo>
                <a:lnTo>
                  <a:pt x="57911" y="0"/>
                </a:lnTo>
                <a:close/>
              </a:path>
            </a:pathLst>
          </a:custGeom>
          <a:solidFill>
            <a:srgbClr val="3A58F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3" name="object 103" descr=""/>
          <p:cNvSpPr txBox="1"/>
          <p:nvPr/>
        </p:nvSpPr>
        <p:spPr>
          <a:xfrm>
            <a:off x="7193026" y="5705347"/>
            <a:ext cx="378777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09905" algn="l"/>
                <a:tab pos="1020444" algn="l"/>
                <a:tab pos="1855470" algn="l"/>
                <a:tab pos="2423160" algn="l"/>
                <a:tab pos="3041650" algn="l"/>
                <a:tab pos="3488690" algn="l"/>
              </a:tabLst>
            </a:pPr>
            <a:r>
              <a:rPr dirty="0" sz="900" spc="-10">
                <a:solidFill>
                  <a:srgbClr val="010027"/>
                </a:solidFill>
                <a:latin typeface="Arial MT"/>
                <a:cs typeface="Arial MT"/>
              </a:rPr>
              <a:t>China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	</a:t>
            </a:r>
            <a:r>
              <a:rPr dirty="0" sz="900" spc="-10">
                <a:solidFill>
                  <a:srgbClr val="010027"/>
                </a:solidFill>
                <a:latin typeface="Arial MT"/>
                <a:cs typeface="Arial MT"/>
              </a:rPr>
              <a:t>Japan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	South</a:t>
            </a:r>
            <a:r>
              <a:rPr dirty="0" sz="900" spc="-2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900" spc="-10">
                <a:solidFill>
                  <a:srgbClr val="010027"/>
                </a:solidFill>
                <a:latin typeface="Arial MT"/>
                <a:cs typeface="Arial MT"/>
              </a:rPr>
              <a:t>Korea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	</a:t>
            </a:r>
            <a:r>
              <a:rPr dirty="0" sz="900" spc="-10">
                <a:solidFill>
                  <a:srgbClr val="010027"/>
                </a:solidFill>
                <a:latin typeface="Arial MT"/>
                <a:cs typeface="Arial MT"/>
              </a:rPr>
              <a:t>Taiwan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	</a:t>
            </a:r>
            <a:r>
              <a:rPr dirty="0" sz="900" spc="-10">
                <a:solidFill>
                  <a:srgbClr val="010027"/>
                </a:solidFill>
                <a:latin typeface="Arial MT"/>
                <a:cs typeface="Arial MT"/>
              </a:rPr>
              <a:t>Vietnam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	</a:t>
            </a:r>
            <a:r>
              <a:rPr dirty="0" sz="900" spc="-10">
                <a:solidFill>
                  <a:srgbClr val="010027"/>
                </a:solidFill>
                <a:latin typeface="Arial MT"/>
                <a:cs typeface="Arial MT"/>
              </a:rPr>
              <a:t>India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	</a:t>
            </a:r>
            <a:r>
              <a:rPr dirty="0" sz="900" spc="-10">
                <a:solidFill>
                  <a:srgbClr val="010027"/>
                </a:solidFill>
                <a:latin typeface="Arial MT"/>
                <a:cs typeface="Arial MT"/>
              </a:rPr>
              <a:t>Other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104" name="object 104" descr=""/>
          <p:cNvSpPr txBox="1"/>
          <p:nvPr/>
        </p:nvSpPr>
        <p:spPr>
          <a:xfrm>
            <a:off x="6283865" y="4296123"/>
            <a:ext cx="153670" cy="1016000"/>
          </a:xfrm>
          <a:prstGeom prst="rect">
            <a:avLst/>
          </a:prstGeom>
        </p:spPr>
        <p:txBody>
          <a:bodyPr wrap="square" lIns="0" tIns="1905" rIns="0" bIns="0" rtlCol="0" vert="vert27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In</a:t>
            </a:r>
            <a:r>
              <a:rPr dirty="0" sz="900" spc="-3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megawatts</a:t>
            </a:r>
            <a:r>
              <a:rPr dirty="0" sz="900" spc="-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900" spc="-20">
                <a:solidFill>
                  <a:srgbClr val="010027"/>
                </a:solidFill>
                <a:latin typeface="Arial MT"/>
                <a:cs typeface="Arial MT"/>
              </a:rPr>
              <a:t>(MW)</a:t>
            </a:r>
            <a:endParaRPr sz="900">
              <a:latin typeface="Arial MT"/>
              <a:cs typeface="Arial MT"/>
            </a:endParaRPr>
          </a:p>
        </p:txBody>
      </p:sp>
      <p:pic>
        <p:nvPicPr>
          <p:cNvPr id="105" name="object 105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6401561" y="4123182"/>
            <a:ext cx="3291840" cy="56387"/>
          </a:xfrm>
          <a:prstGeom prst="rect">
            <a:avLst/>
          </a:prstGeom>
        </p:spPr>
      </p:pic>
      <p:grpSp>
        <p:nvGrpSpPr>
          <p:cNvPr id="106" name="object 106" descr=""/>
          <p:cNvGrpSpPr/>
          <p:nvPr/>
        </p:nvGrpSpPr>
        <p:grpSpPr>
          <a:xfrm>
            <a:off x="1313307" y="4402264"/>
            <a:ext cx="4483100" cy="843280"/>
            <a:chOff x="1313307" y="4402264"/>
            <a:chExt cx="4483100" cy="843280"/>
          </a:xfrm>
        </p:grpSpPr>
        <p:sp>
          <p:nvSpPr>
            <p:cNvPr id="107" name="object 107" descr=""/>
            <p:cNvSpPr/>
            <p:nvPr/>
          </p:nvSpPr>
          <p:spPr>
            <a:xfrm>
              <a:off x="1313307" y="5233797"/>
              <a:ext cx="4483100" cy="0"/>
            </a:xfrm>
            <a:custGeom>
              <a:avLst/>
              <a:gdLst/>
              <a:ahLst/>
              <a:cxnLst/>
              <a:rect l="l" t="t" r="r" b="b"/>
              <a:pathLst>
                <a:path w="4483100" h="0">
                  <a:moveTo>
                    <a:pt x="0" y="0"/>
                  </a:moveTo>
                  <a:lnTo>
                    <a:pt x="4482846" y="0"/>
                  </a:lnTo>
                </a:path>
              </a:pathLst>
            </a:custGeom>
            <a:ln w="9525">
              <a:solidFill>
                <a:srgbClr val="010027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8" name="object 108" descr=""/>
            <p:cNvSpPr/>
            <p:nvPr/>
          </p:nvSpPr>
          <p:spPr>
            <a:xfrm>
              <a:off x="1761744" y="4984242"/>
              <a:ext cx="3587115" cy="247015"/>
            </a:xfrm>
            <a:custGeom>
              <a:avLst/>
              <a:gdLst/>
              <a:ahLst/>
              <a:cxnLst/>
              <a:rect l="l" t="t" r="r" b="b"/>
              <a:pathLst>
                <a:path w="3587115" h="247014">
                  <a:moveTo>
                    <a:pt x="0" y="246887"/>
                  </a:moveTo>
                  <a:lnTo>
                    <a:pt x="896112" y="236981"/>
                  </a:lnTo>
                  <a:lnTo>
                    <a:pt x="1792985" y="171449"/>
                  </a:lnTo>
                  <a:lnTo>
                    <a:pt x="2689860" y="98297"/>
                  </a:lnTo>
                  <a:lnTo>
                    <a:pt x="3586733" y="0"/>
                  </a:lnTo>
                </a:path>
              </a:pathLst>
            </a:custGeom>
            <a:ln w="28575">
              <a:solidFill>
                <a:srgbClr val="55D9D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9" name="object 109" descr=""/>
            <p:cNvSpPr/>
            <p:nvPr/>
          </p:nvSpPr>
          <p:spPr>
            <a:xfrm>
              <a:off x="1761744" y="4773930"/>
              <a:ext cx="3587115" cy="439420"/>
            </a:xfrm>
            <a:custGeom>
              <a:avLst/>
              <a:gdLst/>
              <a:ahLst/>
              <a:cxnLst/>
              <a:rect l="l" t="t" r="r" b="b"/>
              <a:pathLst>
                <a:path w="3587115" h="439420">
                  <a:moveTo>
                    <a:pt x="0" y="438912"/>
                  </a:moveTo>
                  <a:lnTo>
                    <a:pt x="896112" y="378714"/>
                  </a:lnTo>
                  <a:lnTo>
                    <a:pt x="1792985" y="281940"/>
                  </a:lnTo>
                  <a:lnTo>
                    <a:pt x="2689860" y="151638"/>
                  </a:lnTo>
                  <a:lnTo>
                    <a:pt x="3586733" y="0"/>
                  </a:lnTo>
                </a:path>
              </a:pathLst>
            </a:custGeom>
            <a:ln w="28575">
              <a:solidFill>
                <a:srgbClr val="00999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0" name="object 110" descr=""/>
            <p:cNvSpPr/>
            <p:nvPr/>
          </p:nvSpPr>
          <p:spPr>
            <a:xfrm>
              <a:off x="1761744" y="4416552"/>
              <a:ext cx="3587115" cy="814069"/>
            </a:xfrm>
            <a:custGeom>
              <a:avLst/>
              <a:gdLst/>
              <a:ahLst/>
              <a:cxnLst/>
              <a:rect l="l" t="t" r="r" b="b"/>
              <a:pathLst>
                <a:path w="3587115" h="814070">
                  <a:moveTo>
                    <a:pt x="0" y="813816"/>
                  </a:moveTo>
                  <a:lnTo>
                    <a:pt x="896112" y="803910"/>
                  </a:lnTo>
                  <a:lnTo>
                    <a:pt x="1792985" y="704850"/>
                  </a:lnTo>
                  <a:lnTo>
                    <a:pt x="2689860" y="408431"/>
                  </a:lnTo>
                  <a:lnTo>
                    <a:pt x="3586733" y="0"/>
                  </a:lnTo>
                </a:path>
              </a:pathLst>
            </a:custGeom>
            <a:ln w="28575">
              <a:solidFill>
                <a:srgbClr val="00CE9D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1" name="object 111" descr=""/>
          <p:cNvSpPr txBox="1"/>
          <p:nvPr/>
        </p:nvSpPr>
        <p:spPr>
          <a:xfrm>
            <a:off x="916177" y="4441444"/>
            <a:ext cx="311785" cy="86550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r" marR="5080">
              <a:lnSpc>
                <a:spcPct val="100000"/>
              </a:lnSpc>
              <a:spcBef>
                <a:spcPts val="100"/>
              </a:spcBef>
            </a:pPr>
            <a:r>
              <a:rPr dirty="0" sz="900" spc="-10">
                <a:solidFill>
                  <a:srgbClr val="010027"/>
                </a:solidFill>
                <a:latin typeface="Arial MT"/>
                <a:cs typeface="Arial MT"/>
              </a:rPr>
              <a:t>3,000</a:t>
            </a:r>
            <a:endParaRPr sz="90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765"/>
              </a:spcBef>
            </a:pPr>
            <a:r>
              <a:rPr dirty="0" sz="900" spc="-10">
                <a:solidFill>
                  <a:srgbClr val="010027"/>
                </a:solidFill>
                <a:latin typeface="Arial MT"/>
                <a:cs typeface="Arial MT"/>
              </a:rPr>
              <a:t>2,000</a:t>
            </a:r>
            <a:endParaRPr sz="90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760"/>
              </a:spcBef>
            </a:pPr>
            <a:r>
              <a:rPr dirty="0" sz="900" spc="-10">
                <a:solidFill>
                  <a:srgbClr val="010027"/>
                </a:solidFill>
                <a:latin typeface="Arial MT"/>
                <a:cs typeface="Arial MT"/>
              </a:rPr>
              <a:t>1,000</a:t>
            </a:r>
            <a:endParaRPr sz="90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765"/>
              </a:spcBef>
            </a:pPr>
            <a:r>
              <a:rPr dirty="0" sz="900" spc="-50">
                <a:solidFill>
                  <a:srgbClr val="010027"/>
                </a:solidFill>
                <a:latin typeface="Arial MT"/>
                <a:cs typeface="Arial MT"/>
              </a:rPr>
              <a:t>0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112" name="object 112" descr=""/>
          <p:cNvSpPr txBox="1"/>
          <p:nvPr/>
        </p:nvSpPr>
        <p:spPr>
          <a:xfrm>
            <a:off x="916177" y="4207002"/>
            <a:ext cx="31178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>
                <a:solidFill>
                  <a:srgbClr val="010027"/>
                </a:solidFill>
                <a:latin typeface="Arial MT"/>
                <a:cs typeface="Arial MT"/>
              </a:rPr>
              <a:t>4,000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113" name="object 113" descr=""/>
          <p:cNvSpPr txBox="1"/>
          <p:nvPr/>
        </p:nvSpPr>
        <p:spPr>
          <a:xfrm>
            <a:off x="1621789" y="5280152"/>
            <a:ext cx="28003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0">
                <a:solidFill>
                  <a:srgbClr val="010027"/>
                </a:solidFill>
                <a:latin typeface="Arial MT"/>
                <a:cs typeface="Arial MT"/>
              </a:rPr>
              <a:t>2029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114" name="object 114" descr=""/>
          <p:cNvSpPr txBox="1"/>
          <p:nvPr/>
        </p:nvSpPr>
        <p:spPr>
          <a:xfrm>
            <a:off x="5208778" y="5280152"/>
            <a:ext cx="28003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0">
                <a:solidFill>
                  <a:srgbClr val="010027"/>
                </a:solidFill>
                <a:latin typeface="Arial MT"/>
                <a:cs typeface="Arial MT"/>
              </a:rPr>
              <a:t>2049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115" name="object 115" descr=""/>
          <p:cNvSpPr/>
          <p:nvPr/>
        </p:nvSpPr>
        <p:spPr>
          <a:xfrm>
            <a:off x="2337816" y="5614415"/>
            <a:ext cx="243840" cy="0"/>
          </a:xfrm>
          <a:custGeom>
            <a:avLst/>
            <a:gdLst/>
            <a:ahLst/>
            <a:cxnLst/>
            <a:rect l="l" t="t" r="r" b="b"/>
            <a:pathLst>
              <a:path w="243839" h="0">
                <a:moveTo>
                  <a:pt x="0" y="0"/>
                </a:moveTo>
                <a:lnTo>
                  <a:pt x="243839" y="0"/>
                </a:lnTo>
              </a:path>
            </a:pathLst>
          </a:custGeom>
          <a:ln w="28575">
            <a:solidFill>
              <a:srgbClr val="55D9D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6" name="object 116" descr=""/>
          <p:cNvSpPr/>
          <p:nvPr/>
        </p:nvSpPr>
        <p:spPr>
          <a:xfrm>
            <a:off x="2964179" y="5614415"/>
            <a:ext cx="243840" cy="0"/>
          </a:xfrm>
          <a:custGeom>
            <a:avLst/>
            <a:gdLst/>
            <a:ahLst/>
            <a:cxnLst/>
            <a:rect l="l" t="t" r="r" b="b"/>
            <a:pathLst>
              <a:path w="243839" h="0">
                <a:moveTo>
                  <a:pt x="0" y="0"/>
                </a:moveTo>
                <a:lnTo>
                  <a:pt x="243839" y="0"/>
                </a:lnTo>
              </a:path>
            </a:pathLst>
          </a:custGeom>
          <a:ln w="28575">
            <a:solidFill>
              <a:srgbClr val="0099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7" name="object 117" descr=""/>
          <p:cNvSpPr/>
          <p:nvPr/>
        </p:nvSpPr>
        <p:spPr>
          <a:xfrm>
            <a:off x="3527297" y="5614415"/>
            <a:ext cx="243840" cy="0"/>
          </a:xfrm>
          <a:custGeom>
            <a:avLst/>
            <a:gdLst/>
            <a:ahLst/>
            <a:cxnLst/>
            <a:rect l="l" t="t" r="r" b="b"/>
            <a:pathLst>
              <a:path w="243839" h="0">
                <a:moveTo>
                  <a:pt x="0" y="0"/>
                </a:moveTo>
                <a:lnTo>
                  <a:pt x="243839" y="0"/>
                </a:lnTo>
              </a:path>
            </a:pathLst>
          </a:custGeom>
          <a:ln w="28575">
            <a:solidFill>
              <a:srgbClr val="00CE9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8" name="object 118" descr=""/>
          <p:cNvSpPr txBox="1"/>
          <p:nvPr/>
        </p:nvSpPr>
        <p:spPr>
          <a:xfrm>
            <a:off x="2518410" y="5280152"/>
            <a:ext cx="2073275" cy="40703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09319" algn="l"/>
                <a:tab pos="1805939" algn="l"/>
              </a:tabLst>
            </a:pPr>
            <a:r>
              <a:rPr dirty="0" sz="900" spc="-20">
                <a:solidFill>
                  <a:srgbClr val="010027"/>
                </a:solidFill>
                <a:latin typeface="Arial MT"/>
                <a:cs typeface="Arial MT"/>
              </a:rPr>
              <a:t>2034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	</a:t>
            </a:r>
            <a:r>
              <a:rPr dirty="0" sz="900" spc="-20">
                <a:solidFill>
                  <a:srgbClr val="010027"/>
                </a:solidFill>
                <a:latin typeface="Arial MT"/>
                <a:cs typeface="Arial MT"/>
              </a:rPr>
              <a:t>2039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	</a:t>
            </a:r>
            <a:r>
              <a:rPr dirty="0" sz="900" spc="-20">
                <a:solidFill>
                  <a:srgbClr val="010027"/>
                </a:solidFill>
                <a:latin typeface="Arial MT"/>
                <a:cs typeface="Arial MT"/>
              </a:rPr>
              <a:t>2044</a:t>
            </a:r>
            <a:endParaRPr sz="900">
              <a:latin typeface="Arial MT"/>
              <a:cs typeface="Arial MT"/>
            </a:endParaRPr>
          </a:p>
          <a:p>
            <a:pPr marL="88900">
              <a:lnSpc>
                <a:spcPct val="100000"/>
              </a:lnSpc>
              <a:spcBef>
                <a:spcPts val="840"/>
              </a:spcBef>
              <a:tabLst>
                <a:tab pos="715645" algn="l"/>
                <a:tab pos="1278255" algn="l"/>
              </a:tabLst>
            </a:pPr>
            <a:r>
              <a:rPr dirty="0" sz="900" spc="-20">
                <a:solidFill>
                  <a:srgbClr val="010027"/>
                </a:solidFill>
                <a:latin typeface="Arial MT"/>
                <a:cs typeface="Arial MT"/>
              </a:rPr>
              <a:t>U.S.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	</a:t>
            </a:r>
            <a:r>
              <a:rPr dirty="0" sz="900" spc="-25">
                <a:solidFill>
                  <a:srgbClr val="010027"/>
                </a:solidFill>
                <a:latin typeface="Arial MT"/>
                <a:cs typeface="Arial MT"/>
              </a:rPr>
              <a:t>EU</a:t>
            </a:r>
            <a:r>
              <a:rPr dirty="0" sz="900">
                <a:solidFill>
                  <a:srgbClr val="010027"/>
                </a:solidFill>
                <a:latin typeface="Arial MT"/>
                <a:cs typeface="Arial MT"/>
              </a:rPr>
              <a:t>	Rest of</a:t>
            </a:r>
            <a:r>
              <a:rPr dirty="0" sz="900" spc="-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900" spc="-10">
                <a:solidFill>
                  <a:srgbClr val="010027"/>
                </a:solidFill>
                <a:latin typeface="Arial MT"/>
                <a:cs typeface="Arial MT"/>
              </a:rPr>
              <a:t>World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119" name="object 119" descr=""/>
          <p:cNvSpPr txBox="1"/>
          <p:nvPr/>
        </p:nvSpPr>
        <p:spPr>
          <a:xfrm>
            <a:off x="731933" y="4339194"/>
            <a:ext cx="153670" cy="711200"/>
          </a:xfrm>
          <a:prstGeom prst="rect">
            <a:avLst/>
          </a:prstGeom>
        </p:spPr>
        <p:txBody>
          <a:bodyPr wrap="square" lIns="0" tIns="1905" rIns="0" bIns="0" rtlCol="0" vert="vert27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In</a:t>
            </a:r>
            <a:r>
              <a:rPr dirty="0" sz="900" spc="-15">
                <a:solidFill>
                  <a:srgbClr val="03234D"/>
                </a:solidFill>
                <a:latin typeface="Arial MT"/>
                <a:cs typeface="Arial MT"/>
              </a:rPr>
              <a:t> </a:t>
            </a:r>
            <a:r>
              <a:rPr dirty="0" sz="900">
                <a:solidFill>
                  <a:srgbClr val="03234D"/>
                </a:solidFill>
                <a:latin typeface="Arial MT"/>
                <a:cs typeface="Arial MT"/>
              </a:rPr>
              <a:t>metric </a:t>
            </a:r>
            <a:r>
              <a:rPr dirty="0" sz="900" spc="-20">
                <a:solidFill>
                  <a:srgbClr val="03234D"/>
                </a:solidFill>
                <a:latin typeface="Arial MT"/>
                <a:cs typeface="Arial MT"/>
              </a:rPr>
              <a:t>tons</a:t>
            </a:r>
            <a:endParaRPr sz="900">
              <a:latin typeface="Arial MT"/>
              <a:cs typeface="Arial MT"/>
            </a:endParaRPr>
          </a:p>
        </p:txBody>
      </p:sp>
      <p:pic>
        <p:nvPicPr>
          <p:cNvPr id="120" name="object 120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723137" y="4123182"/>
            <a:ext cx="3291840" cy="56387"/>
          </a:xfrm>
          <a:prstGeom prst="rect">
            <a:avLst/>
          </a:prstGeom>
        </p:spPr>
      </p:pic>
      <p:sp>
        <p:nvSpPr>
          <p:cNvPr id="121" name="object 121" descr=""/>
          <p:cNvSpPr txBox="1"/>
          <p:nvPr/>
        </p:nvSpPr>
        <p:spPr>
          <a:xfrm>
            <a:off x="743458" y="6326632"/>
            <a:ext cx="3329940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Source:</a:t>
            </a:r>
            <a:r>
              <a:rPr dirty="0" sz="800" spc="-2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(Ferris,</a:t>
            </a:r>
            <a:r>
              <a:rPr dirty="0" sz="800" spc="-4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2021),</a:t>
            </a:r>
            <a:r>
              <a:rPr dirty="0" sz="800" spc="-1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(GWEC,</a:t>
            </a:r>
            <a:r>
              <a:rPr dirty="0" sz="800" spc="-3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2022,</a:t>
            </a:r>
            <a:r>
              <a:rPr dirty="0" sz="800" spc="-1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Statista),</a:t>
            </a:r>
            <a:r>
              <a:rPr dirty="0" sz="800" spc="-2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(Wood</a:t>
            </a:r>
            <a:r>
              <a:rPr dirty="0" sz="800" spc="-30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>
                <a:solidFill>
                  <a:srgbClr val="010027"/>
                </a:solidFill>
                <a:latin typeface="Arial MT"/>
                <a:cs typeface="Arial MT"/>
              </a:rPr>
              <a:t>Mackenzie,</a:t>
            </a:r>
            <a:r>
              <a:rPr dirty="0" sz="800" spc="-25">
                <a:solidFill>
                  <a:srgbClr val="010027"/>
                </a:solidFill>
                <a:latin typeface="Arial MT"/>
                <a:cs typeface="Arial MT"/>
              </a:rPr>
              <a:t> </a:t>
            </a:r>
            <a:r>
              <a:rPr dirty="0" sz="800" spc="-10">
                <a:solidFill>
                  <a:srgbClr val="010027"/>
                </a:solidFill>
                <a:latin typeface="Arial MT"/>
                <a:cs typeface="Arial MT"/>
              </a:rPr>
              <a:t>2022)</a:t>
            </a:r>
            <a:endParaRPr sz="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Jameson Fecteau</dc:creator>
  <dc:title>PowerPoint Presentation</dc:title>
  <dcterms:created xsi:type="dcterms:W3CDTF">2025-08-27T13:46:55Z</dcterms:created>
  <dcterms:modified xsi:type="dcterms:W3CDTF">2025-08-27T13:46:55Z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2023-03-12T00:00:00Z</vt:filetime>
  </property>
  <property fmtid="{D5CDD505-2E9C-101B-9397-08002B2CF9AE}" pid="3" name="Creator">
    <vt:lpwstr>Microsoft® PowerPoint® for Microsoft 365</vt:lpwstr>
  </property>
  <property fmtid="{D5CDD505-2E9C-101B-9397-08002B2CF9AE}" pid="4" name="LastSaved">
    <vt:filetime>2025-08-27T00:00:00Z</vt:filetime>
  </property>
  <property fmtid="{D5CDD505-2E9C-101B-9397-08002B2CF9AE}" pid="5" name="Producer">
    <vt:lpwstr>Microsoft® PowerPoint® for Microsoft 365</vt:lpwstr>
  </property>
</Properties>
</file>